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7.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8.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9.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2.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3.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14.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58" r:id="rId3"/>
    <p:sldId id="338" r:id="rId4"/>
    <p:sldId id="279" r:id="rId5"/>
    <p:sldId id="364" r:id="rId6"/>
    <p:sldId id="280" r:id="rId7"/>
    <p:sldId id="365" r:id="rId8"/>
    <p:sldId id="281" r:id="rId9"/>
    <p:sldId id="282" r:id="rId10"/>
    <p:sldId id="366" r:id="rId11"/>
    <p:sldId id="283" r:id="rId12"/>
    <p:sldId id="367" r:id="rId13"/>
    <p:sldId id="284" r:id="rId14"/>
    <p:sldId id="368" r:id="rId15"/>
    <p:sldId id="285" r:id="rId16"/>
    <p:sldId id="369" r:id="rId17"/>
    <p:sldId id="286" r:id="rId18"/>
    <p:sldId id="287" r:id="rId19"/>
    <p:sldId id="370" r:id="rId20"/>
    <p:sldId id="288" r:id="rId21"/>
    <p:sldId id="289" r:id="rId22"/>
    <p:sldId id="290" r:id="rId23"/>
    <p:sldId id="371" r:id="rId24"/>
    <p:sldId id="291" r:id="rId25"/>
    <p:sldId id="372" r:id="rId26"/>
    <p:sldId id="293" r:id="rId27"/>
    <p:sldId id="294" r:id="rId28"/>
    <p:sldId id="373" r:id="rId29"/>
    <p:sldId id="295" r:id="rId30"/>
    <p:sldId id="374" r:id="rId31"/>
    <p:sldId id="301" r:id="rId32"/>
    <p:sldId id="375" r:id="rId33"/>
    <p:sldId id="297" r:id="rId34"/>
    <p:sldId id="376" r:id="rId35"/>
    <p:sldId id="300" r:id="rId36"/>
    <p:sldId id="298" r:id="rId37"/>
    <p:sldId id="299" r:id="rId38"/>
    <p:sldId id="303" r:id="rId39"/>
    <p:sldId id="316" r:id="rId40"/>
    <p:sldId id="377" r:id="rId41"/>
    <p:sldId id="304" r:id="rId42"/>
    <p:sldId id="302" r:id="rId43"/>
    <p:sldId id="378" r:id="rId44"/>
    <p:sldId id="315" r:id="rId45"/>
    <p:sldId id="379" r:id="rId46"/>
    <p:sldId id="306" r:id="rId47"/>
    <p:sldId id="317" r:id="rId48"/>
    <p:sldId id="380" r:id="rId49"/>
    <p:sldId id="308" r:id="rId50"/>
    <p:sldId id="318" r:id="rId51"/>
    <p:sldId id="381" r:id="rId52"/>
    <p:sldId id="310" r:id="rId53"/>
    <p:sldId id="311" r:id="rId54"/>
    <p:sldId id="319" r:id="rId55"/>
    <p:sldId id="382" r:id="rId56"/>
    <p:sldId id="312" r:id="rId57"/>
    <p:sldId id="320" r:id="rId58"/>
    <p:sldId id="383" r:id="rId59"/>
    <p:sldId id="313" r:id="rId60"/>
    <p:sldId id="314" r:id="rId61"/>
    <p:sldId id="342" r:id="rId62"/>
    <p:sldId id="384" r:id="rId63"/>
    <p:sldId id="321" r:id="rId64"/>
    <p:sldId id="385" r:id="rId65"/>
    <p:sldId id="322" r:id="rId66"/>
    <p:sldId id="386" r:id="rId67"/>
    <p:sldId id="323" r:id="rId68"/>
    <p:sldId id="387" r:id="rId69"/>
    <p:sldId id="324" r:id="rId70"/>
    <p:sldId id="388" r:id="rId71"/>
    <p:sldId id="325" r:id="rId72"/>
    <p:sldId id="326" r:id="rId73"/>
    <p:sldId id="389" r:id="rId74"/>
    <p:sldId id="328" r:id="rId75"/>
    <p:sldId id="329" r:id="rId76"/>
    <p:sldId id="390" r:id="rId77"/>
    <p:sldId id="330" r:id="rId78"/>
    <p:sldId id="331" r:id="rId79"/>
    <p:sldId id="391" r:id="rId80"/>
    <p:sldId id="332" r:id="rId81"/>
    <p:sldId id="333" r:id="rId82"/>
    <p:sldId id="392" r:id="rId83"/>
    <p:sldId id="334" r:id="rId84"/>
    <p:sldId id="393" r:id="rId85"/>
    <p:sldId id="336" r:id="rId86"/>
    <p:sldId id="394" r:id="rId87"/>
    <p:sldId id="337" r:id="rId88"/>
    <p:sldId id="339" r:id="rId89"/>
    <p:sldId id="395" r:id="rId90"/>
    <p:sldId id="340" r:id="rId91"/>
    <p:sldId id="396" r:id="rId92"/>
    <p:sldId id="341" r:id="rId93"/>
    <p:sldId id="343" r:id="rId94"/>
    <p:sldId id="397" r:id="rId95"/>
    <p:sldId id="344" r:id="rId96"/>
    <p:sldId id="345" r:id="rId97"/>
    <p:sldId id="398" r:id="rId98"/>
    <p:sldId id="346" r:id="rId99"/>
    <p:sldId id="399" r:id="rId100"/>
    <p:sldId id="347" r:id="rId101"/>
    <p:sldId id="400" r:id="rId102"/>
    <p:sldId id="348" r:id="rId103"/>
    <p:sldId id="401" r:id="rId104"/>
    <p:sldId id="349" r:id="rId105"/>
    <p:sldId id="402" r:id="rId106"/>
    <p:sldId id="350" r:id="rId107"/>
    <p:sldId id="403" r:id="rId108"/>
    <p:sldId id="351" r:id="rId109"/>
    <p:sldId id="404" r:id="rId110"/>
    <p:sldId id="352" r:id="rId111"/>
    <p:sldId id="405" r:id="rId112"/>
    <p:sldId id="353" r:id="rId113"/>
    <p:sldId id="406" r:id="rId114"/>
    <p:sldId id="354" r:id="rId115"/>
    <p:sldId id="407" r:id="rId116"/>
    <p:sldId id="355" r:id="rId117"/>
    <p:sldId id="408" r:id="rId118"/>
    <p:sldId id="356" r:id="rId119"/>
    <p:sldId id="357" r:id="rId120"/>
    <p:sldId id="409" r:id="rId121"/>
    <p:sldId id="358" r:id="rId122"/>
    <p:sldId id="359" r:id="rId123"/>
    <p:sldId id="410" r:id="rId124"/>
    <p:sldId id="360" r:id="rId125"/>
    <p:sldId id="411" r:id="rId126"/>
    <p:sldId id="361" r:id="rId127"/>
    <p:sldId id="362" r:id="rId128"/>
    <p:sldId id="412" r:id="rId129"/>
    <p:sldId id="363" r:id="rId130"/>
  </p:sldIdLst>
  <p:sldSz cx="9144000" cy="6858000" type="screen4x3"/>
  <p:notesSz cx="6858000" cy="9144000"/>
  <p:custDataLst>
    <p:tags r:id="rId1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FBD78-9A7B-4A17-9FBF-AB3F6BCE59A1}" type="datetimeFigureOut">
              <a:rPr lang="en-US" smtClean="0"/>
              <a:pPr/>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1076C-4464-41B3-A8EB-51F71702CCC7}" type="slidenum">
              <a:rPr lang="en-US" smtClean="0"/>
              <a:pPr/>
              <a:t>‹#›</a:t>
            </a:fld>
            <a:endParaRPr lang="en-US"/>
          </a:p>
        </p:txBody>
      </p:sp>
    </p:spTree>
    <p:extLst>
      <p:ext uri="{BB962C8B-B14F-4D97-AF65-F5344CB8AC3E}">
        <p14:creationId xmlns:p14="http://schemas.microsoft.com/office/powerpoint/2010/main" val="317535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65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85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86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88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89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106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107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wmf"/><Relationship Id="rId4"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0.xml"/><Relationship Id="rId1" Type="http://schemas.openxmlformats.org/officeDocument/2006/relationships/tags" Target="../tags/tag209.xml"/></Relationships>
</file>

<file path=ppt/slides/_rels/slide101.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image" Target="../media/image24.gif"/></Relationships>
</file>

<file path=ppt/slides/_rels/slide103.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24.gif"/><Relationship Id="rId4"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image" Target="../media/image33.jpeg"/></Relationships>
</file>

<file path=ppt/slides/_rels/slide105.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33.jpeg"/><Relationship Id="rId4"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notesSlide" Target="../notesSlides/notesSlide7.xml"/></Relationships>
</file>

<file path=ppt/slides/_rels/slide107.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notesSlide" Target="../notesSlides/notesSlide9.xml"/></Relationships>
</file>

<file path=ppt/slides/_rels/slide109.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5.xml"/><Relationship Id="rId1" Type="http://schemas.openxmlformats.org/officeDocument/2006/relationships/tags" Target="../tags/tag234.xml"/><Relationship Id="rId4" Type="http://schemas.openxmlformats.org/officeDocument/2006/relationships/image" Target="../media/image34.gif"/></Relationships>
</file>

<file path=ppt/slides/_rels/slide111.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34.gif"/><Relationship Id="rId4"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image" Target="../media/image34.gif"/></Relationships>
</file>

<file path=ppt/slides/_rels/slide113.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image" Target="../media/image34.gif"/><Relationship Id="rId4"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image" Target="../media/image34.gif"/></Relationships>
</file>

<file path=ppt/slides/_rels/slide115.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5" Type="http://schemas.openxmlformats.org/officeDocument/2006/relationships/image" Target="../media/image34.gif"/><Relationship Id="rId4"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0.xml"/><Relationship Id="rId1" Type="http://schemas.openxmlformats.org/officeDocument/2006/relationships/tags" Target="../tags/tag249.xml"/></Relationships>
</file>

<file path=ppt/slides/_rels/slide117.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254.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3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36.png"/><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260.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2.xml"/><Relationship Id="rId1" Type="http://schemas.openxmlformats.org/officeDocument/2006/relationships/tags" Target="../tags/tag261.xml"/></Relationships>
</file>

<file path=ppt/slides/_rels/slide123.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notesSlide" Target="../notesSlides/notesSlide13.xml"/></Relationships>
</file>

<file path=ppt/slides/_rels/slide125.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271.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3.xml"/><Relationship Id="rId1" Type="http://schemas.openxmlformats.org/officeDocument/2006/relationships/tags" Target="../tags/tag272.xml"/></Relationships>
</file>

<file path=ppt/slides/_rels/slide128.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tags" Target="../tags/tag27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7.png"/><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s>
</file>

<file path=ppt/slides/_rels/slide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hyperlink" Target="http://www.harpercollege.edu/mhealy/eco212/macfinalexamrev19.htm" TargetMode="Externa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hyperlink" Target="https://www.youtube.com/watch?v=e18RXFFoL9c"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0.gif"/><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6.jp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s>
</file>

<file path=ppt/slides/_rels/slide4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6.jpg"/><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6.jpg"/><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16.jpg"/></Relationships>
</file>

<file path=ppt/slides/_rels/slide5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6.jpg"/><Relationship Id="rId4"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22.gif"/></Relationships>
</file>

<file path=ppt/slides/_rels/slide5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22.gif"/><Relationship Id="rId4"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24.gif"/></Relationships>
</file>

<file path=ppt/slides/_rels/slide5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4.gif"/><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2.xml"/><Relationship Id="rId1" Type="http://schemas.openxmlformats.org/officeDocument/2006/relationships/tags" Target="../tags/tag12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3.xml"/><Relationship Id="rId1" Type="http://schemas.openxmlformats.org/officeDocument/2006/relationships/tags" Target="../tags/tag122.xml"/></Relationships>
</file>

<file path=ppt/slides/_rels/slide6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8.xml"/><Relationship Id="rId1" Type="http://schemas.openxmlformats.org/officeDocument/2006/relationships/tags" Target="../tags/tag127.xml"/></Relationships>
</file>

<file path=ppt/slides/_rels/slide6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1.xml"/></Relationships>
</file>

<file path=ppt/slides/_rels/slide6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8.xml"/><Relationship Id="rId1" Type="http://schemas.openxmlformats.org/officeDocument/2006/relationships/tags" Target="../tags/tag137.xml"/></Relationships>
</file>

<file path=ppt/slides/_rels/slide68.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3.xml"/><Relationship Id="rId1" Type="http://schemas.openxmlformats.org/officeDocument/2006/relationships/tags" Target="../tags/tag142.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9.xml"/><Relationship Id="rId1" Type="http://schemas.openxmlformats.org/officeDocument/2006/relationships/tags" Target="../tags/tag148.xml"/></Relationships>
</file>

<file path=ppt/slides/_rels/slide7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27.jpeg"/><Relationship Id="rId4"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12.xml"/><Relationship Id="rId1" Type="http://schemas.openxmlformats.org/officeDocument/2006/relationships/tags" Target="../tags/tag159.xml"/><Relationship Id="rId4" Type="http://schemas.openxmlformats.org/officeDocument/2006/relationships/image" Target="../media/image29.gif"/></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1.xml"/><Relationship Id="rId1" Type="http://schemas.openxmlformats.org/officeDocument/2006/relationships/tags" Target="../tags/tag160.xml"/></Relationships>
</file>

<file path=ppt/slides/_rels/slide79.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12.xml"/><Relationship Id="rId1" Type="http://schemas.openxmlformats.org/officeDocument/2006/relationships/tags" Target="../tags/tag165.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7.xml"/><Relationship Id="rId1" Type="http://schemas.openxmlformats.org/officeDocument/2006/relationships/tags" Target="../tags/tag166.xml"/></Relationships>
</file>

<file path=ppt/slides/_rels/slide82.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2.xml"/><Relationship Id="rId1" Type="http://schemas.openxmlformats.org/officeDocument/2006/relationships/tags" Target="../tags/tag171.xml"/></Relationships>
</file>

<file path=ppt/slides/_rels/slide8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notesSlide" Target="../notesSlides/notesSlide3.xml"/></Relationships>
</file>

<file path=ppt/slides/_rels/slide8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1.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5.xml"/></Relationships>
</file>

<file path=ppt/slides/_rels/slide89.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6.wmf"/></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image" Target="../media/image31.jpeg"/></Relationships>
</file>

<file path=ppt/slides/_rels/slide91.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31.jpeg"/><Relationship Id="rId4"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ags" Target="../tags/tag19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4.xml"/><Relationship Id="rId1" Type="http://schemas.openxmlformats.org/officeDocument/2006/relationships/tags" Target="../tags/tag193.xml"/></Relationships>
</file>

<file path=ppt/slides/_rels/slide94.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8.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0.xml"/><Relationship Id="rId1" Type="http://schemas.openxmlformats.org/officeDocument/2006/relationships/tags" Target="../tags/tag199.xml"/></Relationships>
</file>

<file path=ppt/slides/_rels/slide97.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5.xml"/><Relationship Id="rId1" Type="http://schemas.openxmlformats.org/officeDocument/2006/relationships/tags" Target="../tags/tag204.xml"/></Relationships>
</file>

<file path=ppt/slides/_rels/slide99.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685799"/>
          </a:xfrm>
        </p:spPr>
        <p:txBody>
          <a:bodyPr>
            <a:normAutofit fontScale="90000"/>
          </a:bodyPr>
          <a:lstStyle/>
          <a:p>
            <a:r>
              <a:rPr lang="en-US" b="1" dirty="0" smtClean="0"/>
              <a:t>Final Exam Review</a:t>
            </a:r>
            <a:endParaRPr lang="en-US" b="1" dirty="0"/>
          </a:p>
        </p:txBody>
      </p:sp>
      <p:sp>
        <p:nvSpPr>
          <p:cNvPr id="3" name="Subtitle 2"/>
          <p:cNvSpPr>
            <a:spLocks noGrp="1"/>
          </p:cNvSpPr>
          <p:nvPr>
            <p:ph type="subTitle" idx="1"/>
          </p:nvPr>
        </p:nvSpPr>
        <p:spPr>
          <a:xfrm>
            <a:off x="685800" y="2438400"/>
            <a:ext cx="7772400" cy="3276600"/>
          </a:xfrm>
        </p:spPr>
        <p:txBody>
          <a:bodyPr/>
          <a:lstStyle/>
          <a:p>
            <a:pPr algn="l"/>
            <a:r>
              <a:rPr lang="en-US" b="1" dirty="0" smtClean="0">
                <a:solidFill>
                  <a:schemeClr val="tx1"/>
                </a:solidFill>
              </a:rPr>
              <a:t>This web quiz may appear as two pages on tablets and laptops.</a:t>
            </a:r>
          </a:p>
          <a:p>
            <a:pPr algn="l"/>
            <a:endParaRPr lang="en-US"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602207"/>
            <a:ext cx="616272" cy="530679"/>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7280" y="152400"/>
            <a:ext cx="5060519" cy="1600200"/>
          </a:xfrm>
        </p:spPr>
        <p:txBody>
          <a:bodyPr>
            <a:noAutofit/>
          </a:bodyPr>
          <a:lstStyle/>
          <a:p>
            <a:pPr algn="l"/>
            <a:r>
              <a:rPr lang="en-US" sz="2800" b="1" dirty="0" smtClean="0">
                <a:solidFill>
                  <a:srgbClr val="0070C0"/>
                </a:solidFill>
              </a:rPr>
              <a:t>3. Refer to the diagram. Other things equal, this economy will achieve the most rapid rate of growth if:</a:t>
            </a:r>
            <a:r>
              <a:rPr lang="en-US" sz="2800" dirty="0" smtClean="0">
                <a:solidFill>
                  <a:srgbClr val="0070C0"/>
                </a:solidFill>
              </a:rPr>
              <a:t> </a:t>
            </a:r>
            <a:endParaRPr lang="en-US" sz="2800" b="1" dirty="0">
              <a:solidFill>
                <a:srgbClr val="0070C0"/>
              </a:solidFill>
            </a:endParaRPr>
          </a:p>
        </p:txBody>
      </p:sp>
      <p:pic>
        <p:nvPicPr>
          <p:cNvPr id="7171" name="Picture 11"/>
          <p:cNvPicPr>
            <a:picLocks noChangeAspect="1" noChangeArrowheads="1"/>
          </p:cNvPicPr>
          <p:nvPr/>
        </p:nvPicPr>
        <p:blipFill>
          <a:blip r:embed="rId5" cstate="print"/>
          <a:srcRect/>
          <a:stretch>
            <a:fillRect/>
          </a:stretch>
        </p:blipFill>
        <p:spPr bwMode="auto">
          <a:xfrm>
            <a:off x="5410200" y="-76200"/>
            <a:ext cx="4038600" cy="4018306"/>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62008" y="1957367"/>
            <a:ext cx="3810000" cy="2316163"/>
          </a:xfrm>
        </p:spPr>
        <p:txBody>
          <a:bodyPr>
            <a:normAutofit/>
          </a:bodyPr>
          <a:lstStyle/>
          <a:p>
            <a:pPr marL="514350" indent="-514350">
              <a:buFont typeface="Arial" pitchFamily="34" charset="0"/>
              <a:buAutoNum type="arabicPeriod"/>
            </a:pPr>
            <a:r>
              <a:rPr lang="en-US" sz="2800" dirty="0" smtClean="0"/>
              <a:t>it chooses point </a:t>
            </a:r>
            <a:r>
              <a:rPr lang="en-US" sz="2800" i="1" dirty="0" smtClean="0"/>
              <a:t>A</a:t>
            </a:r>
            <a:r>
              <a:rPr lang="en-US" sz="2800" dirty="0" smtClean="0"/>
              <a:t>.</a:t>
            </a:r>
          </a:p>
          <a:p>
            <a:pPr marL="514350" indent="-514350">
              <a:buFont typeface="Arial" pitchFamily="34" charset="0"/>
              <a:buAutoNum type="arabicPeriod"/>
            </a:pPr>
            <a:r>
              <a:rPr lang="en-US" sz="2800" dirty="0" smtClean="0"/>
              <a:t>it chooses point </a:t>
            </a:r>
            <a:r>
              <a:rPr lang="en-US" sz="2800" i="1" dirty="0" smtClean="0"/>
              <a:t>B</a:t>
            </a:r>
            <a:r>
              <a:rPr lang="en-US" sz="2800" dirty="0" smtClean="0"/>
              <a:t>.</a:t>
            </a:r>
          </a:p>
          <a:p>
            <a:pPr marL="514350" indent="-514350">
              <a:buFont typeface="Arial" pitchFamily="34" charset="0"/>
              <a:buAutoNum type="arabicPeriod"/>
            </a:pPr>
            <a:r>
              <a:rPr lang="en-US" sz="2800" dirty="0" smtClean="0"/>
              <a:t>it chooses point </a:t>
            </a:r>
            <a:r>
              <a:rPr lang="en-US" sz="2800" i="1" dirty="0" smtClean="0"/>
              <a:t>C</a:t>
            </a:r>
            <a:r>
              <a:rPr lang="en-US" sz="2800" dirty="0" smtClean="0"/>
              <a:t>.</a:t>
            </a:r>
          </a:p>
          <a:p>
            <a:pPr marL="514350" indent="-514350">
              <a:buFont typeface="Arial" pitchFamily="34" charset="0"/>
              <a:buAutoNum type="arabicPeriod"/>
            </a:pPr>
            <a:r>
              <a:rPr lang="en-US" sz="2800" dirty="0" smtClean="0"/>
              <a:t>it chooses point </a:t>
            </a:r>
            <a:r>
              <a:rPr lang="en-US" sz="2800" i="1" dirty="0" smtClean="0"/>
              <a:t>D</a:t>
            </a:r>
            <a:r>
              <a:rPr lang="en-US" sz="2800" dirty="0" smtClean="0"/>
              <a:t>.</a:t>
            </a:r>
            <a:endParaRPr lang="en-US" sz="2800" dirty="0"/>
          </a:p>
        </p:txBody>
      </p:sp>
      <p:sp>
        <p:nvSpPr>
          <p:cNvPr id="8" name="CorShape1"/>
          <p:cNvSpPr/>
          <p:nvPr>
            <p:custDataLst>
              <p:tags r:id="rId3"/>
            </p:custDataLst>
          </p:nvPr>
        </p:nvSpPr>
        <p:spPr>
          <a:xfrm rot="10800000">
            <a:off x="289201" y="209170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86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686800" cy="1828800"/>
          </a:xfrm>
        </p:spPr>
        <p:txBody>
          <a:bodyPr>
            <a:normAutofit fontScale="90000"/>
          </a:bodyPr>
          <a:lstStyle/>
          <a:p>
            <a:pPr algn="l"/>
            <a:r>
              <a:rPr lang="en-US" sz="3600" b="1" dirty="0" smtClean="0"/>
              <a:t>37. Assume that the Fed buys a $1000 bond (security) from </a:t>
            </a:r>
            <a:r>
              <a:rPr lang="en-US" sz="3600" b="1" u="sng" dirty="0" smtClean="0"/>
              <a:t>COMMERCIAL BANKS </a:t>
            </a:r>
            <a:r>
              <a:rPr lang="en-US" sz="3600" b="1" dirty="0" smtClean="0"/>
              <a:t>(RR = 20%), What is the max. possible increase in the MS?</a:t>
            </a:r>
            <a:endParaRPr lang="en-US" sz="3600" b="1" dirty="0"/>
          </a:p>
        </p:txBody>
      </p:sp>
      <p:sp>
        <p:nvSpPr>
          <p:cNvPr id="3" name="TPAnswers"/>
          <p:cNvSpPr>
            <a:spLocks noGrp="1"/>
          </p:cNvSpPr>
          <p:nvPr>
            <p:ph type="body" idx="1"/>
            <p:custDataLst>
              <p:tags r:id="rId2"/>
            </p:custDataLst>
          </p:nvPr>
        </p:nvSpPr>
        <p:spPr>
          <a:xfrm>
            <a:off x="381000" y="1752600"/>
            <a:ext cx="3124200" cy="4068763"/>
          </a:xfrm>
        </p:spPr>
        <p:txBody>
          <a:bodyPr>
            <a:normAutofit/>
          </a:bodyPr>
          <a:lstStyle/>
          <a:p>
            <a:pPr marL="514350" indent="-514350">
              <a:buFont typeface="Arial" pitchFamily="34" charset="0"/>
              <a:buAutoNum type="arabicPeriod"/>
            </a:pPr>
            <a:r>
              <a:rPr lang="en-US" dirty="0" smtClean="0"/>
              <a:t>$200</a:t>
            </a:r>
          </a:p>
          <a:p>
            <a:pPr marL="514350" indent="-514350">
              <a:buFont typeface="Arial" pitchFamily="34" charset="0"/>
              <a:buAutoNum type="arabicPeriod"/>
            </a:pPr>
            <a:r>
              <a:rPr lang="en-US" dirty="0" smtClean="0"/>
              <a:t>$1000</a:t>
            </a:r>
          </a:p>
          <a:p>
            <a:pPr marL="514350" indent="-514350">
              <a:buFont typeface="Arial" pitchFamily="34" charset="0"/>
              <a:buAutoNum type="arabicPeriod"/>
            </a:pPr>
            <a:r>
              <a:rPr lang="en-US" dirty="0" smtClean="0"/>
              <a:t>$4000</a:t>
            </a:r>
          </a:p>
          <a:p>
            <a:pPr marL="514350" indent="-514350">
              <a:buFont typeface="Arial" pitchFamily="34" charset="0"/>
              <a:buAutoNum type="arabicPeriod"/>
            </a:pPr>
            <a:r>
              <a:rPr lang="en-US" dirty="0" smtClean="0"/>
              <a:t>$5000</a:t>
            </a:r>
          </a:p>
          <a:p>
            <a:pPr marL="514350" indent="-514350">
              <a:buFont typeface="Arial" pitchFamily="34" charset="0"/>
              <a:buAutoNum type="arabicPeriod"/>
            </a:pPr>
            <a:r>
              <a:rPr lang="en-US" dirty="0" smtClean="0"/>
              <a:t>$10,000</a:t>
            </a:r>
            <a:endParaRPr lang="en-US" dirty="0"/>
          </a:p>
        </p:txBody>
      </p:sp>
    </p:spTree>
    <p:custDataLst>
      <p:tags r:id="rId1"/>
    </p:custDataLst>
    <p:extLst>
      <p:ext uri="{BB962C8B-B14F-4D97-AF65-F5344CB8AC3E}">
        <p14:creationId xmlns:p14="http://schemas.microsoft.com/office/powerpoint/2010/main" val="19477686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686800" cy="1828800"/>
          </a:xfrm>
        </p:spPr>
        <p:txBody>
          <a:bodyPr>
            <a:normAutofit fontScale="90000"/>
          </a:bodyPr>
          <a:lstStyle/>
          <a:p>
            <a:pPr algn="l"/>
            <a:r>
              <a:rPr lang="en-US" sz="3600" b="1" dirty="0" smtClean="0">
                <a:solidFill>
                  <a:srgbClr val="0070C0"/>
                </a:solidFill>
              </a:rPr>
              <a:t>37. Assume that the Fed buys a $1000 bond (security) from </a:t>
            </a:r>
            <a:r>
              <a:rPr lang="en-US" sz="3600" b="1" u="sng" dirty="0" smtClean="0">
                <a:solidFill>
                  <a:srgbClr val="0070C0"/>
                </a:solidFill>
              </a:rPr>
              <a:t>COMMERCIAL BANKS </a:t>
            </a:r>
            <a:r>
              <a:rPr lang="en-US" sz="3600" b="1" dirty="0" smtClean="0">
                <a:solidFill>
                  <a:srgbClr val="0070C0"/>
                </a:solidFill>
              </a:rPr>
              <a:t>(RR = 20%), What is the max. possible increase in the MS?</a:t>
            </a:r>
            <a:endParaRPr lang="en-US" sz="3600" b="1" dirty="0">
              <a:solidFill>
                <a:srgbClr val="0070C0"/>
              </a:solidFill>
            </a:endParaRPr>
          </a:p>
        </p:txBody>
      </p:sp>
      <p:sp>
        <p:nvSpPr>
          <p:cNvPr id="6" name="CorShape1"/>
          <p:cNvSpPr/>
          <p:nvPr>
            <p:custDataLst>
              <p:tags r:id="rId2"/>
            </p:custDataLst>
          </p:nvPr>
        </p:nvSpPr>
        <p:spPr>
          <a:xfrm rot="10800000">
            <a:off x="152400" y="3581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752600"/>
            <a:ext cx="3124200" cy="4068763"/>
          </a:xfrm>
        </p:spPr>
        <p:txBody>
          <a:bodyPr>
            <a:normAutofit/>
          </a:bodyPr>
          <a:lstStyle/>
          <a:p>
            <a:pPr marL="514350" indent="-514350">
              <a:buFont typeface="Arial" pitchFamily="34" charset="0"/>
              <a:buAutoNum type="arabicPeriod"/>
            </a:pPr>
            <a:r>
              <a:rPr lang="en-US" dirty="0" smtClean="0"/>
              <a:t>$200</a:t>
            </a:r>
          </a:p>
          <a:p>
            <a:pPr marL="514350" indent="-514350">
              <a:buFont typeface="Arial" pitchFamily="34" charset="0"/>
              <a:buAutoNum type="arabicPeriod"/>
            </a:pPr>
            <a:r>
              <a:rPr lang="en-US" dirty="0" smtClean="0"/>
              <a:t>$1000</a:t>
            </a:r>
          </a:p>
          <a:p>
            <a:pPr marL="514350" indent="-514350">
              <a:buFont typeface="Arial" pitchFamily="34" charset="0"/>
              <a:buAutoNum type="arabicPeriod"/>
            </a:pPr>
            <a:r>
              <a:rPr lang="en-US" dirty="0" smtClean="0"/>
              <a:t>$4000</a:t>
            </a:r>
          </a:p>
          <a:p>
            <a:pPr marL="514350" indent="-514350">
              <a:buFont typeface="Arial" pitchFamily="34" charset="0"/>
              <a:buAutoNum type="arabicPeriod"/>
            </a:pPr>
            <a:r>
              <a:rPr lang="en-US" dirty="0" smtClean="0"/>
              <a:t>$5000</a:t>
            </a:r>
          </a:p>
          <a:p>
            <a:pPr marL="514350" indent="-514350">
              <a:buFont typeface="Arial" pitchFamily="34" charset="0"/>
              <a:buAutoNum type="arabicPeriod"/>
            </a:pPr>
            <a:r>
              <a:rPr lang="en-US" dirty="0" smtClean="0"/>
              <a:t>$10,000</a:t>
            </a:r>
            <a:endParaRPr lang="en-US" dirty="0"/>
          </a:p>
        </p:txBody>
      </p:sp>
    </p:spTree>
    <p:custDataLst>
      <p:tags r:id="rId1"/>
    </p:custDataLst>
    <p:extLst>
      <p:ext uri="{BB962C8B-B14F-4D97-AF65-F5344CB8AC3E}">
        <p14:creationId xmlns:p14="http://schemas.microsoft.com/office/powerpoint/2010/main" val="15978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3505200" cy="2667000"/>
          </a:xfrm>
        </p:spPr>
        <p:txBody>
          <a:bodyPr>
            <a:normAutofit/>
          </a:bodyPr>
          <a:lstStyle/>
          <a:p>
            <a:pPr algn="l"/>
            <a:r>
              <a:rPr lang="en-US" sz="3600" b="1" dirty="0" smtClean="0"/>
              <a:t>38. See graph.  What is the appropriate monetary policy?</a:t>
            </a:r>
            <a:endParaRPr lang="en-US" sz="3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4897" y="152400"/>
            <a:ext cx="5159103" cy="3869327"/>
          </a:xfrm>
          <a:prstGeom prst="rect">
            <a:avLst/>
          </a:prstGeom>
        </p:spPr>
      </p:pic>
      <p:sp>
        <p:nvSpPr>
          <p:cNvPr id="3" name="TPAnswers"/>
          <p:cNvSpPr>
            <a:spLocks noGrp="1"/>
          </p:cNvSpPr>
          <p:nvPr>
            <p:ph type="body" idx="1"/>
            <p:custDataLst>
              <p:tags r:id="rId2"/>
            </p:custDataLst>
          </p:nvPr>
        </p:nvSpPr>
        <p:spPr>
          <a:xfrm>
            <a:off x="304800" y="4021726"/>
            <a:ext cx="6400800" cy="2836273"/>
          </a:xfrm>
        </p:spPr>
        <p:txBody>
          <a:bodyPr>
            <a:noAutofit/>
          </a:bodyPr>
          <a:lstStyle/>
          <a:p>
            <a:pPr marL="514350" indent="-514350">
              <a:buFont typeface="Arial" pitchFamily="34" charset="0"/>
              <a:buAutoNum type="arabicPeriod"/>
            </a:pPr>
            <a:r>
              <a:rPr lang="en-US" dirty="0" smtClean="0"/>
              <a:t>sell </a:t>
            </a:r>
            <a:r>
              <a:rPr lang="en-US" dirty="0"/>
              <a:t>sec, </a:t>
            </a:r>
            <a:r>
              <a:rPr lang="en-US" dirty="0" smtClean="0"/>
              <a:t>increase </a:t>
            </a:r>
            <a:r>
              <a:rPr lang="en-US" dirty="0"/>
              <a:t>RR, decrease DR</a:t>
            </a:r>
          </a:p>
          <a:p>
            <a:pPr marL="514350" indent="-514350">
              <a:buFont typeface="Arial" pitchFamily="34" charset="0"/>
              <a:buAutoNum type="arabicPeriod"/>
            </a:pPr>
            <a:r>
              <a:rPr lang="en-US" dirty="0" smtClean="0"/>
              <a:t>sell </a:t>
            </a:r>
            <a:r>
              <a:rPr lang="en-US" dirty="0"/>
              <a:t>sec, </a:t>
            </a:r>
            <a:r>
              <a:rPr lang="en-US" dirty="0" smtClean="0"/>
              <a:t>decrease </a:t>
            </a:r>
            <a:r>
              <a:rPr lang="en-US" dirty="0"/>
              <a:t>RR, </a:t>
            </a:r>
            <a:r>
              <a:rPr lang="en-US" dirty="0" smtClean="0"/>
              <a:t>increase </a:t>
            </a:r>
            <a:r>
              <a:rPr lang="en-US" dirty="0"/>
              <a:t>DR</a:t>
            </a:r>
          </a:p>
          <a:p>
            <a:pPr marL="514350" indent="-514350">
              <a:buFont typeface="Arial" pitchFamily="34" charset="0"/>
              <a:buAutoNum type="arabicPeriod"/>
            </a:pPr>
            <a:r>
              <a:rPr lang="en-US" dirty="0" smtClean="0"/>
              <a:t>buy </a:t>
            </a:r>
            <a:r>
              <a:rPr lang="en-US" dirty="0"/>
              <a:t>sec, </a:t>
            </a:r>
            <a:r>
              <a:rPr lang="en-US" dirty="0" smtClean="0"/>
              <a:t>increase </a:t>
            </a:r>
            <a:r>
              <a:rPr lang="en-US" dirty="0"/>
              <a:t>RR, </a:t>
            </a:r>
            <a:r>
              <a:rPr lang="en-US" dirty="0" smtClean="0"/>
              <a:t>increase </a:t>
            </a:r>
            <a:r>
              <a:rPr lang="en-US" dirty="0"/>
              <a:t>DR</a:t>
            </a:r>
          </a:p>
          <a:p>
            <a:pPr marL="514350" indent="-514350">
              <a:buFont typeface="Arial" pitchFamily="34" charset="0"/>
              <a:buAutoNum type="arabicPeriod"/>
            </a:pPr>
            <a:r>
              <a:rPr lang="en-US" dirty="0" smtClean="0"/>
              <a:t>buy sec, decrease RR, decrease DR</a:t>
            </a:r>
          </a:p>
        </p:txBody>
      </p:sp>
    </p:spTree>
    <p:custDataLst>
      <p:tags r:id="rId1"/>
    </p:custDataLst>
    <p:extLst>
      <p:ext uri="{BB962C8B-B14F-4D97-AF65-F5344CB8AC3E}">
        <p14:creationId xmlns:p14="http://schemas.microsoft.com/office/powerpoint/2010/main" val="41848621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3505200" cy="2667000"/>
          </a:xfrm>
        </p:spPr>
        <p:txBody>
          <a:bodyPr>
            <a:normAutofit/>
          </a:bodyPr>
          <a:lstStyle/>
          <a:p>
            <a:pPr algn="l"/>
            <a:r>
              <a:rPr lang="en-US" sz="3600" b="1" dirty="0" smtClean="0">
                <a:solidFill>
                  <a:srgbClr val="0070C0"/>
                </a:solidFill>
              </a:rPr>
              <a:t>38. See graph.  What is the appropriate monetary policy?</a:t>
            </a:r>
            <a:endParaRPr lang="en-US" sz="36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897" y="152400"/>
            <a:ext cx="5159103" cy="3869327"/>
          </a:xfrm>
          <a:prstGeom prst="rect">
            <a:avLst/>
          </a:prstGeom>
        </p:spPr>
      </p:pic>
      <p:sp>
        <p:nvSpPr>
          <p:cNvPr id="3" name="TPAnswers"/>
          <p:cNvSpPr>
            <a:spLocks noGrp="1"/>
          </p:cNvSpPr>
          <p:nvPr>
            <p:ph type="body" idx="1"/>
            <p:custDataLst>
              <p:tags r:id="rId2"/>
            </p:custDataLst>
          </p:nvPr>
        </p:nvSpPr>
        <p:spPr>
          <a:xfrm>
            <a:off x="304800" y="4021726"/>
            <a:ext cx="6400800" cy="2836273"/>
          </a:xfrm>
        </p:spPr>
        <p:txBody>
          <a:bodyPr>
            <a:noAutofit/>
          </a:bodyPr>
          <a:lstStyle/>
          <a:p>
            <a:pPr marL="514350" indent="-514350">
              <a:buFont typeface="Arial" pitchFamily="34" charset="0"/>
              <a:buAutoNum type="arabicPeriod"/>
            </a:pPr>
            <a:r>
              <a:rPr lang="en-US" dirty="0" smtClean="0"/>
              <a:t>sell </a:t>
            </a:r>
            <a:r>
              <a:rPr lang="en-US" dirty="0"/>
              <a:t>sec, </a:t>
            </a:r>
            <a:r>
              <a:rPr lang="en-US" dirty="0" smtClean="0"/>
              <a:t>increase </a:t>
            </a:r>
            <a:r>
              <a:rPr lang="en-US" dirty="0"/>
              <a:t>RR, decrease DR</a:t>
            </a:r>
          </a:p>
          <a:p>
            <a:pPr marL="514350" indent="-514350">
              <a:buFont typeface="Arial" pitchFamily="34" charset="0"/>
              <a:buAutoNum type="arabicPeriod"/>
            </a:pPr>
            <a:r>
              <a:rPr lang="en-US" dirty="0" smtClean="0"/>
              <a:t>sell </a:t>
            </a:r>
            <a:r>
              <a:rPr lang="en-US" dirty="0"/>
              <a:t>sec, </a:t>
            </a:r>
            <a:r>
              <a:rPr lang="en-US" dirty="0" smtClean="0"/>
              <a:t>decrease </a:t>
            </a:r>
            <a:r>
              <a:rPr lang="en-US" dirty="0"/>
              <a:t>RR, </a:t>
            </a:r>
            <a:r>
              <a:rPr lang="en-US" dirty="0" smtClean="0"/>
              <a:t>increase </a:t>
            </a:r>
            <a:r>
              <a:rPr lang="en-US" dirty="0"/>
              <a:t>DR</a:t>
            </a:r>
          </a:p>
          <a:p>
            <a:pPr marL="514350" indent="-514350">
              <a:buFont typeface="Arial" pitchFamily="34" charset="0"/>
              <a:buAutoNum type="arabicPeriod"/>
            </a:pPr>
            <a:r>
              <a:rPr lang="en-US" dirty="0" smtClean="0"/>
              <a:t>buy </a:t>
            </a:r>
            <a:r>
              <a:rPr lang="en-US" dirty="0"/>
              <a:t>sec, </a:t>
            </a:r>
            <a:r>
              <a:rPr lang="en-US" dirty="0" smtClean="0"/>
              <a:t>increase </a:t>
            </a:r>
            <a:r>
              <a:rPr lang="en-US" dirty="0"/>
              <a:t>RR, </a:t>
            </a:r>
            <a:r>
              <a:rPr lang="en-US" dirty="0" smtClean="0"/>
              <a:t>increase </a:t>
            </a:r>
            <a:r>
              <a:rPr lang="en-US" dirty="0"/>
              <a:t>DR</a:t>
            </a:r>
          </a:p>
          <a:p>
            <a:pPr marL="514350" indent="-514350">
              <a:buFont typeface="Arial" pitchFamily="34" charset="0"/>
              <a:buAutoNum type="arabicPeriod"/>
            </a:pPr>
            <a:r>
              <a:rPr lang="en-US" dirty="0" smtClean="0"/>
              <a:t>buy sec, decrease RR, decrease DR</a:t>
            </a:r>
          </a:p>
        </p:txBody>
      </p:sp>
      <p:sp>
        <p:nvSpPr>
          <p:cNvPr id="6" name="CorShape1"/>
          <p:cNvSpPr/>
          <p:nvPr>
            <p:custDataLst>
              <p:tags r:id="rId3"/>
            </p:custDataLst>
          </p:nvPr>
        </p:nvSpPr>
        <p:spPr>
          <a:xfrm rot="10800000">
            <a:off x="20320" y="584409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024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3886200" cy="2468562"/>
          </a:xfrm>
        </p:spPr>
        <p:txBody>
          <a:bodyPr>
            <a:normAutofit/>
          </a:bodyPr>
          <a:lstStyle/>
          <a:p>
            <a:pPr algn="l"/>
            <a:r>
              <a:rPr lang="en-US" sz="3600" b="1" dirty="0" smtClean="0"/>
              <a:t>39. Which view of macroeconomic theory is shown in this graph?</a:t>
            </a:r>
            <a:endParaRPr lang="en-US" sz="3600" b="1" dirty="0"/>
          </a:p>
        </p:txBody>
      </p:sp>
      <p:sp>
        <p:nvSpPr>
          <p:cNvPr id="3" name="TPAnswers"/>
          <p:cNvSpPr>
            <a:spLocks noGrp="1"/>
          </p:cNvSpPr>
          <p:nvPr>
            <p:ph type="body" idx="1"/>
            <p:custDataLst>
              <p:tags r:id="rId2"/>
            </p:custDataLst>
          </p:nvPr>
        </p:nvSpPr>
        <p:spPr>
          <a:xfrm>
            <a:off x="457200" y="2667000"/>
            <a:ext cx="8229600" cy="3459163"/>
          </a:xfrm>
        </p:spPr>
        <p:txBody>
          <a:bodyPr>
            <a:normAutofit/>
          </a:bodyPr>
          <a:lstStyle/>
          <a:p>
            <a:pPr marL="514350" indent="-514350">
              <a:buFont typeface="Arial" pitchFamily="34" charset="0"/>
              <a:buAutoNum type="arabicPeriod"/>
            </a:pPr>
            <a:r>
              <a:rPr lang="en-US" dirty="0" smtClean="0"/>
              <a:t>Mainstream</a:t>
            </a:r>
          </a:p>
          <a:p>
            <a:pPr marL="514350" indent="-514350">
              <a:buFont typeface="Arial" pitchFamily="34" charset="0"/>
              <a:buAutoNum type="arabicPeriod"/>
            </a:pPr>
            <a:r>
              <a:rPr lang="en-US" dirty="0" smtClean="0"/>
              <a:t>Monetarist</a:t>
            </a:r>
          </a:p>
          <a:p>
            <a:pPr marL="514350" indent="-514350">
              <a:buFont typeface="Arial" pitchFamily="34" charset="0"/>
              <a:buAutoNum type="arabicPeriod"/>
            </a:pPr>
            <a:r>
              <a:rPr lang="en-US" dirty="0" smtClean="0"/>
              <a:t>New Keynesian</a:t>
            </a:r>
          </a:p>
          <a:p>
            <a:pPr marL="514350" indent="-514350">
              <a:buFont typeface="Arial" pitchFamily="34" charset="0"/>
              <a:buAutoNum type="arabicPeriod"/>
            </a:pPr>
            <a:r>
              <a:rPr lang="en-US" dirty="0" smtClean="0"/>
              <a:t>Supply-Side</a:t>
            </a:r>
            <a:endParaRPr lang="en-US" dirty="0"/>
          </a:p>
        </p:txBody>
      </p:sp>
      <p:sp>
        <p:nvSpPr>
          <p:cNvPr id="7" name="Title 1"/>
          <p:cNvSpPr txBox="1">
            <a:spLocks/>
          </p:cNvSpPr>
          <p:nvPr/>
        </p:nvSpPr>
        <p:spPr>
          <a:xfrm>
            <a:off x="685800" y="6142038"/>
            <a:ext cx="82296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MP: Does Economy Self-Correct?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1691" name="Picture 11" descr="C:\Data\web\ecogif\fp\newclass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17565"/>
            <a:ext cx="5056743" cy="39972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21376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3886200" cy="2468562"/>
          </a:xfrm>
        </p:spPr>
        <p:txBody>
          <a:bodyPr>
            <a:normAutofit/>
          </a:bodyPr>
          <a:lstStyle/>
          <a:p>
            <a:pPr algn="l"/>
            <a:r>
              <a:rPr lang="en-US" sz="3600" b="1" dirty="0" smtClean="0">
                <a:solidFill>
                  <a:srgbClr val="0070C0"/>
                </a:solidFill>
              </a:rPr>
              <a:t>39. Which view of macroeconomic theory is shown in this graph?</a:t>
            </a:r>
            <a:endParaRPr lang="en-US" sz="3600" b="1" dirty="0">
              <a:solidFill>
                <a:srgbClr val="0070C0"/>
              </a:solidFill>
            </a:endParaRPr>
          </a:p>
        </p:txBody>
      </p:sp>
      <p:sp>
        <p:nvSpPr>
          <p:cNvPr id="9" name="CorShape1"/>
          <p:cNvSpPr/>
          <p:nvPr>
            <p:custDataLst>
              <p:tags r:id="rId2"/>
            </p:custDataLst>
          </p:nvPr>
        </p:nvSpPr>
        <p:spPr>
          <a:xfrm rot="10800000">
            <a:off x="172720" y="3318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667000"/>
            <a:ext cx="8229600" cy="3459163"/>
          </a:xfrm>
        </p:spPr>
        <p:txBody>
          <a:bodyPr>
            <a:normAutofit/>
          </a:bodyPr>
          <a:lstStyle/>
          <a:p>
            <a:pPr marL="514350" indent="-514350">
              <a:buFont typeface="Arial" pitchFamily="34" charset="0"/>
              <a:buAutoNum type="arabicPeriod"/>
            </a:pPr>
            <a:r>
              <a:rPr lang="en-US" dirty="0" smtClean="0"/>
              <a:t>Mainstream</a:t>
            </a:r>
          </a:p>
          <a:p>
            <a:pPr marL="514350" indent="-514350">
              <a:buFont typeface="Arial" pitchFamily="34" charset="0"/>
              <a:buAutoNum type="arabicPeriod"/>
            </a:pPr>
            <a:r>
              <a:rPr lang="en-US" dirty="0" smtClean="0"/>
              <a:t>Monetarist</a:t>
            </a:r>
          </a:p>
          <a:p>
            <a:pPr marL="514350" indent="-514350">
              <a:buFont typeface="Arial" pitchFamily="34" charset="0"/>
              <a:buAutoNum type="arabicPeriod"/>
            </a:pPr>
            <a:r>
              <a:rPr lang="en-US" dirty="0" smtClean="0"/>
              <a:t>New Keynesian</a:t>
            </a:r>
          </a:p>
          <a:p>
            <a:pPr marL="514350" indent="-514350">
              <a:buFont typeface="Arial" pitchFamily="34" charset="0"/>
              <a:buAutoNum type="arabicPeriod"/>
            </a:pPr>
            <a:r>
              <a:rPr lang="en-US" dirty="0" smtClean="0"/>
              <a:t>Supply-Side</a:t>
            </a:r>
            <a:endParaRPr lang="en-US" dirty="0"/>
          </a:p>
        </p:txBody>
      </p:sp>
      <p:sp>
        <p:nvSpPr>
          <p:cNvPr id="7" name="Title 1"/>
          <p:cNvSpPr txBox="1">
            <a:spLocks/>
          </p:cNvSpPr>
          <p:nvPr/>
        </p:nvSpPr>
        <p:spPr>
          <a:xfrm>
            <a:off x="685800" y="6142038"/>
            <a:ext cx="82296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MP: Does Economy Self-Correct?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1691" name="Picture 11" descr="C:\Data\web\ecogif\fp\newclass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17565"/>
            <a:ext cx="5056743" cy="39972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70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52400"/>
            <a:ext cx="8382000" cy="792162"/>
          </a:xfrm>
        </p:spPr>
        <p:txBody>
          <a:bodyPr>
            <a:normAutofit/>
          </a:bodyPr>
          <a:lstStyle/>
          <a:p>
            <a:pPr algn="l"/>
            <a:r>
              <a:rPr lang="en-US" sz="3600" b="1" dirty="0" smtClean="0"/>
              <a:t>40. MV = PQ,  What is PQ?</a:t>
            </a:r>
            <a:endParaRPr lang="en-US" sz="3600" b="1" dirty="0"/>
          </a:p>
        </p:txBody>
      </p:sp>
      <p:sp>
        <p:nvSpPr>
          <p:cNvPr id="3" name="TPAnswers"/>
          <p:cNvSpPr>
            <a:spLocks noGrp="1"/>
          </p:cNvSpPr>
          <p:nvPr>
            <p:ph type="body" idx="1"/>
            <p:custDataLst>
              <p:tags r:id="rId2"/>
            </p:custDataLst>
          </p:nvPr>
        </p:nvSpPr>
        <p:spPr>
          <a:xfrm>
            <a:off x="457200" y="1066800"/>
            <a:ext cx="4800600" cy="3276601"/>
          </a:xfrm>
        </p:spPr>
        <p:txBody>
          <a:bodyPr>
            <a:normAutofit/>
          </a:bodyPr>
          <a:lstStyle/>
          <a:p>
            <a:pPr marL="514350" indent="-514350">
              <a:buFont typeface="Arial" pitchFamily="34" charset="0"/>
              <a:buAutoNum type="arabicPeriod"/>
            </a:pPr>
            <a:r>
              <a:rPr lang="en-US" dirty="0" smtClean="0"/>
              <a:t>Real GDP</a:t>
            </a:r>
          </a:p>
          <a:p>
            <a:pPr marL="514350" indent="-514350">
              <a:buFont typeface="Arial" pitchFamily="34" charset="0"/>
              <a:buAutoNum type="arabicPeriod"/>
            </a:pPr>
            <a:r>
              <a:rPr lang="en-US" dirty="0" smtClean="0"/>
              <a:t>Nominal GDP</a:t>
            </a:r>
          </a:p>
          <a:p>
            <a:pPr marL="514350" indent="-514350">
              <a:buFont typeface="Arial" pitchFamily="34" charset="0"/>
              <a:buAutoNum type="arabicPeriod"/>
            </a:pPr>
            <a:r>
              <a:rPr lang="en-US" dirty="0" smtClean="0"/>
              <a:t>Price times Quantity</a:t>
            </a:r>
          </a:p>
          <a:p>
            <a:pPr marL="514350" indent="-514350">
              <a:buFont typeface="Arial" pitchFamily="34" charset="0"/>
              <a:buAutoNum type="arabicPeriod"/>
            </a:pPr>
            <a:r>
              <a:rPr lang="en-US" dirty="0" smtClean="0"/>
              <a:t>Money Supply</a:t>
            </a:r>
            <a:endParaRPr lang="en-US" dirty="0"/>
          </a:p>
        </p:txBody>
      </p:sp>
      <p:sp>
        <p:nvSpPr>
          <p:cNvPr id="9" name="Title 1"/>
          <p:cNvSpPr txBox="1">
            <a:spLocks/>
          </p:cNvSpPr>
          <p:nvPr/>
        </p:nvSpPr>
        <p:spPr>
          <a:xfrm>
            <a:off x="685800" y="6142038"/>
            <a:ext cx="82296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MP: Rules or Discretion?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1084114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52400"/>
            <a:ext cx="8382000" cy="792162"/>
          </a:xfrm>
        </p:spPr>
        <p:txBody>
          <a:bodyPr>
            <a:normAutofit/>
          </a:bodyPr>
          <a:lstStyle/>
          <a:p>
            <a:pPr algn="l"/>
            <a:r>
              <a:rPr lang="en-US" sz="3600" b="1" dirty="0" smtClean="0">
                <a:solidFill>
                  <a:srgbClr val="0070C0"/>
                </a:solidFill>
              </a:rPr>
              <a:t>40. MV = PQ,  What is PQ?</a:t>
            </a:r>
            <a:endParaRPr lang="en-US" sz="3600" b="1" dirty="0">
              <a:solidFill>
                <a:srgbClr val="0070C0"/>
              </a:solidFill>
            </a:endParaRPr>
          </a:p>
        </p:txBody>
      </p:sp>
      <p:sp>
        <p:nvSpPr>
          <p:cNvPr id="6" name="CorShape1"/>
          <p:cNvSpPr/>
          <p:nvPr>
            <p:custDataLst>
              <p:tags r:id="rId2"/>
            </p:custDataLst>
          </p:nvPr>
        </p:nvSpPr>
        <p:spPr>
          <a:xfrm rot="10800000">
            <a:off x="152400" y="1752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066800"/>
            <a:ext cx="4800600" cy="3276601"/>
          </a:xfrm>
        </p:spPr>
        <p:txBody>
          <a:bodyPr>
            <a:normAutofit/>
          </a:bodyPr>
          <a:lstStyle/>
          <a:p>
            <a:pPr marL="514350" indent="-514350">
              <a:buFont typeface="Arial" pitchFamily="34" charset="0"/>
              <a:buAutoNum type="arabicPeriod"/>
            </a:pPr>
            <a:r>
              <a:rPr lang="en-US" dirty="0" smtClean="0"/>
              <a:t>Real GDP</a:t>
            </a:r>
          </a:p>
          <a:p>
            <a:pPr marL="514350" indent="-514350">
              <a:buFont typeface="Arial" pitchFamily="34" charset="0"/>
              <a:buAutoNum type="arabicPeriod"/>
            </a:pPr>
            <a:r>
              <a:rPr lang="en-US" dirty="0" smtClean="0"/>
              <a:t>Nominal GDP</a:t>
            </a:r>
          </a:p>
          <a:p>
            <a:pPr marL="514350" indent="-514350">
              <a:buFont typeface="Arial" pitchFamily="34" charset="0"/>
              <a:buAutoNum type="arabicPeriod"/>
            </a:pPr>
            <a:r>
              <a:rPr lang="en-US" dirty="0" smtClean="0"/>
              <a:t>Price times Quantity</a:t>
            </a:r>
          </a:p>
          <a:p>
            <a:pPr marL="514350" indent="-514350">
              <a:buFont typeface="Arial" pitchFamily="34" charset="0"/>
              <a:buAutoNum type="arabicPeriod"/>
            </a:pPr>
            <a:r>
              <a:rPr lang="en-US" dirty="0" smtClean="0"/>
              <a:t>Money Supply</a:t>
            </a:r>
            <a:endParaRPr lang="en-US" dirty="0"/>
          </a:p>
        </p:txBody>
      </p:sp>
      <p:sp>
        <p:nvSpPr>
          <p:cNvPr id="9" name="Title 1"/>
          <p:cNvSpPr txBox="1">
            <a:spLocks/>
          </p:cNvSpPr>
          <p:nvPr/>
        </p:nvSpPr>
        <p:spPr>
          <a:xfrm>
            <a:off x="685800" y="6142038"/>
            <a:ext cx="82296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MP: Rules or Discretion?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15306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382000" cy="1630362"/>
          </a:xfrm>
        </p:spPr>
        <p:txBody>
          <a:bodyPr>
            <a:normAutofit fontScale="90000"/>
          </a:bodyPr>
          <a:lstStyle/>
          <a:p>
            <a:pPr algn="l"/>
            <a:r>
              <a:rPr lang="en-US" sz="3600" b="1" dirty="0" smtClean="0"/>
              <a:t>41. How do the Mainstream and Monetarist economists differ in the way they view the efficacy of MP in response to a change in AD?</a:t>
            </a:r>
            <a:endParaRPr lang="en-US" sz="3600" b="1" dirty="0"/>
          </a:p>
        </p:txBody>
      </p:sp>
      <p:sp>
        <p:nvSpPr>
          <p:cNvPr id="9" name="Title 1"/>
          <p:cNvSpPr txBox="1">
            <a:spLocks/>
          </p:cNvSpPr>
          <p:nvPr/>
        </p:nvSpPr>
        <p:spPr>
          <a:xfrm>
            <a:off x="685800" y="6142038"/>
            <a:ext cx="82296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MP: Rules or Discretion?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PAnswers"/>
          <p:cNvSpPr>
            <a:spLocks noGrp="1"/>
          </p:cNvSpPr>
          <p:nvPr>
            <p:ph type="body" idx="1"/>
            <p:custDataLst>
              <p:tags r:id="rId2"/>
            </p:custDataLst>
          </p:nvPr>
        </p:nvSpPr>
        <p:spPr>
          <a:xfrm>
            <a:off x="228600" y="2057400"/>
            <a:ext cx="7543800" cy="4068763"/>
          </a:xfrm>
        </p:spPr>
        <p:txBody>
          <a:bodyPr>
            <a:noAutofit/>
          </a:bodyPr>
          <a:lstStyle/>
          <a:p>
            <a:pPr marL="514350" indent="-514350">
              <a:buFont typeface="Arial" pitchFamily="34" charset="0"/>
              <a:buAutoNum type="arabicPeriod"/>
            </a:pPr>
            <a:r>
              <a:rPr lang="en-US" sz="2800" dirty="0" smtClean="0"/>
              <a:t>Main:    MP not too effective; use it</a:t>
            </a:r>
            <a:br>
              <a:rPr lang="en-US" sz="2800" dirty="0" smtClean="0"/>
            </a:br>
            <a:r>
              <a:rPr lang="en-US" sz="2800" dirty="0" smtClean="0"/>
              <a:t>Monet: MP very effective; don’t use it</a:t>
            </a:r>
          </a:p>
          <a:p>
            <a:pPr marL="514350" indent="-514350">
              <a:buFont typeface="Arial" pitchFamily="34" charset="0"/>
              <a:buAutoNum type="arabicPeriod"/>
            </a:pPr>
            <a:r>
              <a:rPr lang="en-US" sz="2800" dirty="0" smtClean="0"/>
              <a:t>Main:    MP not too effective; don’t use it</a:t>
            </a:r>
            <a:br>
              <a:rPr lang="en-US" sz="2800" dirty="0" smtClean="0"/>
            </a:br>
            <a:r>
              <a:rPr lang="en-US" sz="2800" dirty="0" smtClean="0"/>
              <a:t>Monet: MP very effective; use it	 </a:t>
            </a:r>
          </a:p>
          <a:p>
            <a:pPr marL="514350" indent="-514350">
              <a:buFont typeface="Arial" pitchFamily="34" charset="0"/>
              <a:buAutoNum type="arabicPeriod"/>
            </a:pPr>
            <a:r>
              <a:rPr lang="en-US" sz="2800" dirty="0" smtClean="0"/>
              <a:t>Main:    MP very effective; use it</a:t>
            </a:r>
            <a:br>
              <a:rPr lang="en-US" sz="2800" dirty="0" smtClean="0"/>
            </a:br>
            <a:r>
              <a:rPr lang="en-US" sz="2800" dirty="0" smtClean="0"/>
              <a:t>Monet: MP not too effective; don’t use it</a:t>
            </a:r>
          </a:p>
          <a:p>
            <a:pPr marL="514350" indent="-514350">
              <a:buFont typeface="Arial" pitchFamily="34" charset="0"/>
              <a:buAutoNum type="arabicPeriod"/>
            </a:pPr>
            <a:r>
              <a:rPr lang="en-US" sz="2800" dirty="0" smtClean="0"/>
              <a:t>Main:    MP very effective; don’t use it</a:t>
            </a:r>
            <a:br>
              <a:rPr lang="en-US" sz="2800" dirty="0" smtClean="0"/>
            </a:br>
            <a:r>
              <a:rPr lang="en-US" sz="2800" dirty="0" smtClean="0"/>
              <a:t>Monet: MP not too effective; use it</a:t>
            </a:r>
          </a:p>
        </p:txBody>
      </p:sp>
    </p:spTree>
    <p:custDataLst>
      <p:tags r:id="rId1"/>
    </p:custDataLst>
    <p:extLst>
      <p:ext uri="{BB962C8B-B14F-4D97-AF65-F5344CB8AC3E}">
        <p14:creationId xmlns:p14="http://schemas.microsoft.com/office/powerpoint/2010/main" val="4684903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382000" cy="1630362"/>
          </a:xfrm>
        </p:spPr>
        <p:txBody>
          <a:bodyPr>
            <a:normAutofit fontScale="90000"/>
          </a:bodyPr>
          <a:lstStyle/>
          <a:p>
            <a:pPr algn="l"/>
            <a:r>
              <a:rPr lang="en-US" sz="3600" b="1" dirty="0" smtClean="0">
                <a:solidFill>
                  <a:srgbClr val="0070C0"/>
                </a:solidFill>
              </a:rPr>
              <a:t>41. How do the Mainstream and Monetarist economists differ in the way they view the efficacy of MP in response to a change in AD?</a:t>
            </a:r>
            <a:endParaRPr lang="en-US" sz="3600" b="1" dirty="0">
              <a:solidFill>
                <a:srgbClr val="0070C0"/>
              </a:solidFill>
            </a:endParaRPr>
          </a:p>
        </p:txBody>
      </p:sp>
      <p:sp>
        <p:nvSpPr>
          <p:cNvPr id="9" name="Title 1"/>
          <p:cNvSpPr txBox="1">
            <a:spLocks/>
          </p:cNvSpPr>
          <p:nvPr/>
        </p:nvSpPr>
        <p:spPr>
          <a:xfrm>
            <a:off x="685800" y="6142038"/>
            <a:ext cx="8229600" cy="7159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MP: Rules or Discretion?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rShape1"/>
          <p:cNvSpPr/>
          <p:nvPr>
            <p:custDataLst>
              <p:tags r:id="rId2"/>
            </p:custDataLst>
          </p:nvPr>
        </p:nvSpPr>
        <p:spPr>
          <a:xfrm rot="10800000">
            <a:off x="60960" y="2133600"/>
            <a:ext cx="558800" cy="558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28600" y="2057400"/>
            <a:ext cx="7543800" cy="4068763"/>
          </a:xfrm>
        </p:spPr>
        <p:txBody>
          <a:bodyPr>
            <a:noAutofit/>
          </a:bodyPr>
          <a:lstStyle/>
          <a:p>
            <a:pPr marL="514350" indent="-514350">
              <a:buFont typeface="Arial" pitchFamily="34" charset="0"/>
              <a:buAutoNum type="arabicPeriod"/>
            </a:pPr>
            <a:r>
              <a:rPr lang="en-US" sz="2800" dirty="0" smtClean="0"/>
              <a:t>Main:    MP not too effective; use it</a:t>
            </a:r>
            <a:br>
              <a:rPr lang="en-US" sz="2800" dirty="0" smtClean="0"/>
            </a:br>
            <a:r>
              <a:rPr lang="en-US" sz="2800" dirty="0" smtClean="0"/>
              <a:t>Monet: MP very effective; don’t use it</a:t>
            </a:r>
          </a:p>
          <a:p>
            <a:pPr marL="514350" indent="-514350">
              <a:buFont typeface="Arial" pitchFamily="34" charset="0"/>
              <a:buAutoNum type="arabicPeriod"/>
            </a:pPr>
            <a:r>
              <a:rPr lang="en-US" sz="2800" dirty="0" smtClean="0"/>
              <a:t>Main:    MP not too effective; don’t use it</a:t>
            </a:r>
            <a:br>
              <a:rPr lang="en-US" sz="2800" dirty="0" smtClean="0"/>
            </a:br>
            <a:r>
              <a:rPr lang="en-US" sz="2800" dirty="0" smtClean="0"/>
              <a:t>Monet: MP very effective; use it	 </a:t>
            </a:r>
          </a:p>
          <a:p>
            <a:pPr marL="514350" indent="-514350">
              <a:buFont typeface="Arial" pitchFamily="34" charset="0"/>
              <a:buAutoNum type="arabicPeriod"/>
            </a:pPr>
            <a:r>
              <a:rPr lang="en-US" sz="2800" dirty="0" smtClean="0"/>
              <a:t>Main:    MP very effective; use it</a:t>
            </a:r>
            <a:br>
              <a:rPr lang="en-US" sz="2800" dirty="0" smtClean="0"/>
            </a:br>
            <a:r>
              <a:rPr lang="en-US" sz="2800" dirty="0" smtClean="0"/>
              <a:t>Monet: MP not too effective; don’t use it</a:t>
            </a:r>
          </a:p>
          <a:p>
            <a:pPr marL="514350" indent="-514350">
              <a:buFont typeface="Arial" pitchFamily="34" charset="0"/>
              <a:buAutoNum type="arabicPeriod"/>
            </a:pPr>
            <a:r>
              <a:rPr lang="en-US" sz="2800" dirty="0" smtClean="0"/>
              <a:t>Main:    MP very effective; don’t use it</a:t>
            </a:r>
            <a:br>
              <a:rPr lang="en-US" sz="2800" dirty="0" smtClean="0"/>
            </a:br>
            <a:r>
              <a:rPr lang="en-US" sz="2800" dirty="0" smtClean="0"/>
              <a:t>Monet: MP not too effective; use it</a:t>
            </a:r>
          </a:p>
        </p:txBody>
      </p:sp>
    </p:spTree>
    <p:custDataLst>
      <p:tags r:id="rId1"/>
    </p:custDataLst>
    <p:extLst>
      <p:ext uri="{BB962C8B-B14F-4D97-AF65-F5344CB8AC3E}">
        <p14:creationId xmlns:p14="http://schemas.microsoft.com/office/powerpoint/2010/main" val="35009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534400" cy="1295400"/>
          </a:xfrm>
        </p:spPr>
        <p:txBody>
          <a:bodyPr>
            <a:normAutofit fontScale="90000"/>
          </a:bodyPr>
          <a:lstStyle/>
          <a:p>
            <a:pPr algn="l"/>
            <a:r>
              <a:rPr lang="en-US" b="1" dirty="0" smtClean="0"/>
              <a:t>4. The “invisible hand” promotes society’s interest because:</a:t>
            </a:r>
            <a:endParaRPr lang="en-US" b="1" dirty="0"/>
          </a:p>
        </p:txBody>
      </p:sp>
      <p:sp>
        <p:nvSpPr>
          <p:cNvPr id="3" name="TPAnswers"/>
          <p:cNvSpPr>
            <a:spLocks noGrp="1"/>
          </p:cNvSpPr>
          <p:nvPr>
            <p:ph type="body" idx="1"/>
            <p:custDataLst>
              <p:tags r:id="rId2"/>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extLst>
      <p:ext uri="{BB962C8B-B14F-4D97-AF65-F5344CB8AC3E}">
        <p14:creationId xmlns:p14="http://schemas.microsoft.com/office/powerpoint/2010/main" val="1892013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048000" cy="1981200"/>
          </a:xfrm>
        </p:spPr>
        <p:txBody>
          <a:bodyPr>
            <a:normAutofit fontScale="90000"/>
          </a:bodyPr>
          <a:lstStyle/>
          <a:p>
            <a:pPr algn="l"/>
            <a:r>
              <a:rPr lang="en-US" sz="3600" b="1" dirty="0" smtClean="0"/>
              <a:t>42. If G increase by $20, the AD will increase by ________?</a:t>
            </a:r>
            <a:endParaRPr lang="en-US" sz="3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52400"/>
            <a:ext cx="6003167" cy="3869511"/>
          </a:xfrm>
          <a:prstGeom prst="rect">
            <a:avLst/>
          </a:prstGeom>
        </p:spPr>
      </p:pic>
      <p:sp>
        <p:nvSpPr>
          <p:cNvPr id="3" name="TPAnswers"/>
          <p:cNvSpPr>
            <a:spLocks noGrp="1"/>
          </p:cNvSpPr>
          <p:nvPr>
            <p:ph type="body" idx="1"/>
            <p:custDataLst>
              <p:tags r:id="rId2"/>
            </p:custDataLst>
          </p:nvPr>
        </p:nvSpPr>
        <p:spPr>
          <a:xfrm>
            <a:off x="689246" y="2169888"/>
            <a:ext cx="2231933" cy="3704045"/>
          </a:xfrm>
        </p:spPr>
        <p:txBody>
          <a:bodyPr>
            <a:noAutofit/>
          </a:bodyPr>
          <a:lstStyle/>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$40 </a:t>
            </a:r>
          </a:p>
          <a:p>
            <a:pPr marL="514350" indent="-514350">
              <a:buFont typeface="Arial" pitchFamily="34" charset="0"/>
              <a:buAutoNum type="arabicPeriod"/>
            </a:pPr>
            <a:r>
              <a:rPr lang="en-US" sz="4000" dirty="0" smtClean="0"/>
              <a:t>$60</a:t>
            </a:r>
          </a:p>
          <a:p>
            <a:pPr marL="514350" indent="-514350">
              <a:buFont typeface="Arial" pitchFamily="34" charset="0"/>
              <a:buAutoNum type="arabicPeriod"/>
            </a:pPr>
            <a:r>
              <a:rPr lang="en-US" sz="4000" dirty="0" smtClean="0"/>
              <a:t>$80</a:t>
            </a:r>
          </a:p>
          <a:p>
            <a:pPr marL="514350" indent="-514350">
              <a:buFont typeface="Arial" pitchFamily="34" charset="0"/>
              <a:buAutoNum type="arabicPeriod"/>
            </a:pPr>
            <a:r>
              <a:rPr lang="en-US" sz="4000" dirty="0" smtClean="0"/>
              <a:t>$100</a:t>
            </a:r>
          </a:p>
        </p:txBody>
      </p:sp>
    </p:spTree>
    <p:custDataLst>
      <p:tags r:id="rId1"/>
    </p:custDataLst>
    <p:extLst>
      <p:ext uri="{BB962C8B-B14F-4D97-AF65-F5344CB8AC3E}">
        <p14:creationId xmlns:p14="http://schemas.microsoft.com/office/powerpoint/2010/main" val="36432325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048000" cy="1981200"/>
          </a:xfrm>
        </p:spPr>
        <p:txBody>
          <a:bodyPr>
            <a:normAutofit fontScale="90000"/>
          </a:bodyPr>
          <a:lstStyle/>
          <a:p>
            <a:pPr algn="l"/>
            <a:r>
              <a:rPr lang="en-US" sz="3600" b="1" dirty="0" smtClean="0">
                <a:solidFill>
                  <a:srgbClr val="0070C0"/>
                </a:solidFill>
              </a:rPr>
              <a:t>42. If G increase by $20, the AD will increase by ________?</a:t>
            </a:r>
            <a:endParaRPr lang="en-US" sz="36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52400"/>
            <a:ext cx="6003167" cy="3869511"/>
          </a:xfrm>
          <a:prstGeom prst="rect">
            <a:avLst/>
          </a:prstGeom>
        </p:spPr>
      </p:pic>
      <p:sp>
        <p:nvSpPr>
          <p:cNvPr id="7" name="CorShape1"/>
          <p:cNvSpPr/>
          <p:nvPr>
            <p:custDataLst>
              <p:tags r:id="rId2"/>
            </p:custDataLst>
          </p:nvPr>
        </p:nvSpPr>
        <p:spPr>
          <a:xfrm rot="10800000">
            <a:off x="333646" y="5167935"/>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689246" y="2169888"/>
            <a:ext cx="2231933" cy="3704045"/>
          </a:xfrm>
        </p:spPr>
        <p:txBody>
          <a:bodyPr>
            <a:noAutofit/>
          </a:bodyPr>
          <a:lstStyle/>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$40 </a:t>
            </a:r>
          </a:p>
          <a:p>
            <a:pPr marL="514350" indent="-514350">
              <a:buFont typeface="Arial" pitchFamily="34" charset="0"/>
              <a:buAutoNum type="arabicPeriod"/>
            </a:pPr>
            <a:r>
              <a:rPr lang="en-US" sz="4000" dirty="0" smtClean="0"/>
              <a:t>$60</a:t>
            </a:r>
          </a:p>
          <a:p>
            <a:pPr marL="514350" indent="-514350">
              <a:buFont typeface="Arial" pitchFamily="34" charset="0"/>
              <a:buAutoNum type="arabicPeriod"/>
            </a:pPr>
            <a:r>
              <a:rPr lang="en-US" sz="4000" dirty="0" smtClean="0"/>
              <a:t>$80</a:t>
            </a:r>
          </a:p>
          <a:p>
            <a:pPr marL="514350" indent="-514350">
              <a:buFont typeface="Arial" pitchFamily="34" charset="0"/>
              <a:buAutoNum type="arabicPeriod"/>
            </a:pPr>
            <a:r>
              <a:rPr lang="en-US" sz="4000" dirty="0" smtClean="0"/>
              <a:t>$100</a:t>
            </a:r>
          </a:p>
        </p:txBody>
      </p:sp>
    </p:spTree>
    <p:custDataLst>
      <p:tags r:id="rId1"/>
    </p:custDataLst>
    <p:extLst>
      <p:ext uri="{BB962C8B-B14F-4D97-AF65-F5344CB8AC3E}">
        <p14:creationId xmlns:p14="http://schemas.microsoft.com/office/powerpoint/2010/main" val="29625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048000" cy="2667000"/>
          </a:xfrm>
        </p:spPr>
        <p:txBody>
          <a:bodyPr>
            <a:normAutofit fontScale="90000"/>
          </a:bodyPr>
          <a:lstStyle/>
          <a:p>
            <a:pPr algn="l"/>
            <a:r>
              <a:rPr lang="en-US" sz="3600" b="1" dirty="0" smtClean="0"/>
              <a:t>43. If Taxes decrease by $20, the AD will increase by ________?</a:t>
            </a:r>
            <a:endParaRPr lang="en-US" sz="3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52400"/>
            <a:ext cx="6003167" cy="3869511"/>
          </a:xfrm>
          <a:prstGeom prst="rect">
            <a:avLst/>
          </a:prstGeom>
        </p:spPr>
      </p:pic>
      <p:sp>
        <p:nvSpPr>
          <p:cNvPr id="3" name="TPAnswers"/>
          <p:cNvSpPr>
            <a:spLocks noGrp="1"/>
          </p:cNvSpPr>
          <p:nvPr>
            <p:ph type="body" idx="1"/>
            <p:custDataLst>
              <p:tags r:id="rId2"/>
            </p:custDataLst>
          </p:nvPr>
        </p:nvSpPr>
        <p:spPr>
          <a:xfrm>
            <a:off x="555896" y="2819400"/>
            <a:ext cx="2231933" cy="3704045"/>
          </a:xfrm>
        </p:spPr>
        <p:txBody>
          <a:bodyPr>
            <a:noAutofit/>
          </a:bodyPr>
          <a:lstStyle/>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$40 </a:t>
            </a:r>
          </a:p>
          <a:p>
            <a:pPr marL="514350" indent="-514350">
              <a:buFont typeface="Arial" pitchFamily="34" charset="0"/>
              <a:buAutoNum type="arabicPeriod"/>
            </a:pPr>
            <a:r>
              <a:rPr lang="en-US" sz="4000" dirty="0" smtClean="0"/>
              <a:t>$60</a:t>
            </a:r>
          </a:p>
          <a:p>
            <a:pPr marL="514350" indent="-514350">
              <a:buFont typeface="Arial" pitchFamily="34" charset="0"/>
              <a:buAutoNum type="arabicPeriod"/>
            </a:pPr>
            <a:r>
              <a:rPr lang="en-US" sz="4000" dirty="0" smtClean="0"/>
              <a:t>$80</a:t>
            </a:r>
          </a:p>
          <a:p>
            <a:pPr marL="514350" indent="-514350">
              <a:buFont typeface="Arial" pitchFamily="34" charset="0"/>
              <a:buAutoNum type="arabicPeriod"/>
            </a:pPr>
            <a:r>
              <a:rPr lang="en-US" sz="4000" dirty="0" smtClean="0"/>
              <a:t>$100</a:t>
            </a:r>
          </a:p>
        </p:txBody>
      </p:sp>
    </p:spTree>
    <p:custDataLst>
      <p:tags r:id="rId1"/>
    </p:custDataLst>
    <p:extLst>
      <p:ext uri="{BB962C8B-B14F-4D97-AF65-F5344CB8AC3E}">
        <p14:creationId xmlns:p14="http://schemas.microsoft.com/office/powerpoint/2010/main" val="15845294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048000" cy="2667000"/>
          </a:xfrm>
        </p:spPr>
        <p:txBody>
          <a:bodyPr>
            <a:normAutofit fontScale="90000"/>
          </a:bodyPr>
          <a:lstStyle/>
          <a:p>
            <a:pPr algn="l"/>
            <a:r>
              <a:rPr lang="en-US" sz="3600" b="1" dirty="0" smtClean="0">
                <a:solidFill>
                  <a:srgbClr val="0070C0"/>
                </a:solidFill>
              </a:rPr>
              <a:t>43. If Taxes decrease by $20, the AD will increase by ________?</a:t>
            </a:r>
            <a:endParaRPr lang="en-US" sz="36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52400"/>
            <a:ext cx="6003167" cy="3869511"/>
          </a:xfrm>
          <a:prstGeom prst="rect">
            <a:avLst/>
          </a:prstGeom>
        </p:spPr>
      </p:pic>
      <p:sp>
        <p:nvSpPr>
          <p:cNvPr id="7" name="CorShape1"/>
          <p:cNvSpPr/>
          <p:nvPr>
            <p:custDataLst>
              <p:tags r:id="rId2"/>
            </p:custDataLst>
          </p:nvPr>
        </p:nvSpPr>
        <p:spPr>
          <a:xfrm rot="10800000">
            <a:off x="228600" y="5167935"/>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55896" y="2819400"/>
            <a:ext cx="2231933" cy="3704045"/>
          </a:xfrm>
        </p:spPr>
        <p:txBody>
          <a:bodyPr>
            <a:noAutofit/>
          </a:bodyPr>
          <a:lstStyle/>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$40 </a:t>
            </a:r>
          </a:p>
          <a:p>
            <a:pPr marL="514350" indent="-514350">
              <a:buFont typeface="Arial" pitchFamily="34" charset="0"/>
              <a:buAutoNum type="arabicPeriod"/>
            </a:pPr>
            <a:r>
              <a:rPr lang="en-US" sz="4000" dirty="0" smtClean="0"/>
              <a:t>$60</a:t>
            </a:r>
          </a:p>
          <a:p>
            <a:pPr marL="514350" indent="-514350">
              <a:buFont typeface="Arial" pitchFamily="34" charset="0"/>
              <a:buAutoNum type="arabicPeriod"/>
            </a:pPr>
            <a:r>
              <a:rPr lang="en-US" sz="4000" dirty="0" smtClean="0"/>
              <a:t>$80</a:t>
            </a:r>
          </a:p>
          <a:p>
            <a:pPr marL="514350" indent="-514350">
              <a:buFont typeface="Arial" pitchFamily="34" charset="0"/>
              <a:buAutoNum type="arabicPeriod"/>
            </a:pPr>
            <a:r>
              <a:rPr lang="en-US" sz="4000" dirty="0" smtClean="0"/>
              <a:t>$100</a:t>
            </a:r>
          </a:p>
        </p:txBody>
      </p:sp>
    </p:spTree>
    <p:custDataLst>
      <p:tags r:id="rId1"/>
    </p:custDataLst>
    <p:extLst>
      <p:ext uri="{BB962C8B-B14F-4D97-AF65-F5344CB8AC3E}">
        <p14:creationId xmlns:p14="http://schemas.microsoft.com/office/powerpoint/2010/main" val="25790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124200" cy="2895600"/>
          </a:xfrm>
        </p:spPr>
        <p:txBody>
          <a:bodyPr>
            <a:normAutofit fontScale="90000"/>
          </a:bodyPr>
          <a:lstStyle/>
          <a:p>
            <a:pPr algn="l"/>
            <a:r>
              <a:rPr lang="en-US" sz="3600" b="1" dirty="0" smtClean="0"/>
              <a:t>44. </a:t>
            </a:r>
            <a:r>
              <a:rPr lang="en-US" sz="3600" b="1" dirty="0"/>
              <a:t>If G increases by $20 </a:t>
            </a:r>
            <a:r>
              <a:rPr lang="en-US" sz="3600" b="1" u="sng" dirty="0"/>
              <a:t>and</a:t>
            </a:r>
            <a:r>
              <a:rPr lang="en-US" sz="3600" b="1" dirty="0"/>
              <a:t> Taxes increase by $20 then AD will increase by: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52400"/>
            <a:ext cx="6003167" cy="3869511"/>
          </a:xfrm>
          <a:prstGeom prst="rect">
            <a:avLst/>
          </a:prstGeom>
        </p:spPr>
      </p:pic>
      <p:sp>
        <p:nvSpPr>
          <p:cNvPr id="3" name="TPAnswers"/>
          <p:cNvSpPr>
            <a:spLocks noGrp="1"/>
          </p:cNvSpPr>
          <p:nvPr>
            <p:ph type="body" idx="1"/>
            <p:custDataLst>
              <p:tags r:id="rId2"/>
            </p:custDataLst>
          </p:nvPr>
        </p:nvSpPr>
        <p:spPr>
          <a:xfrm>
            <a:off x="457200" y="3138715"/>
            <a:ext cx="2231933" cy="3704045"/>
          </a:xfrm>
        </p:spPr>
        <p:txBody>
          <a:bodyPr>
            <a:noAutofit/>
          </a:bodyPr>
          <a:lstStyle/>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$40 </a:t>
            </a:r>
          </a:p>
          <a:p>
            <a:pPr marL="514350" indent="-514350">
              <a:buFont typeface="Arial" pitchFamily="34" charset="0"/>
              <a:buAutoNum type="arabicPeriod"/>
            </a:pPr>
            <a:r>
              <a:rPr lang="en-US" sz="4000" dirty="0" smtClean="0"/>
              <a:t>$60</a:t>
            </a:r>
          </a:p>
          <a:p>
            <a:pPr marL="514350" indent="-514350">
              <a:buFont typeface="Arial" pitchFamily="34" charset="0"/>
              <a:buAutoNum type="arabicPeriod"/>
            </a:pPr>
            <a:r>
              <a:rPr lang="en-US" sz="4000" dirty="0" smtClean="0"/>
              <a:t>$80</a:t>
            </a:r>
          </a:p>
        </p:txBody>
      </p:sp>
    </p:spTree>
    <p:custDataLst>
      <p:tags r:id="rId1"/>
    </p:custDataLst>
    <p:extLst>
      <p:ext uri="{BB962C8B-B14F-4D97-AF65-F5344CB8AC3E}">
        <p14:creationId xmlns:p14="http://schemas.microsoft.com/office/powerpoint/2010/main" val="40138548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0"/>
            <a:ext cx="3124200" cy="2895600"/>
          </a:xfrm>
        </p:spPr>
        <p:txBody>
          <a:bodyPr>
            <a:normAutofit fontScale="90000"/>
          </a:bodyPr>
          <a:lstStyle/>
          <a:p>
            <a:pPr algn="l"/>
            <a:r>
              <a:rPr lang="en-US" sz="3600" b="1" dirty="0" smtClean="0">
                <a:solidFill>
                  <a:srgbClr val="0070C0"/>
                </a:solidFill>
              </a:rPr>
              <a:t>44. </a:t>
            </a:r>
            <a:r>
              <a:rPr lang="en-US" sz="3600" b="1" dirty="0">
                <a:solidFill>
                  <a:srgbClr val="0070C0"/>
                </a:solidFill>
              </a:rPr>
              <a:t>If G increases by $20 </a:t>
            </a:r>
            <a:r>
              <a:rPr lang="en-US" sz="3600" b="1" u="sng" dirty="0">
                <a:solidFill>
                  <a:srgbClr val="0070C0"/>
                </a:solidFill>
              </a:rPr>
              <a:t>and</a:t>
            </a:r>
            <a:r>
              <a:rPr lang="en-US" sz="3600" b="1" dirty="0">
                <a:solidFill>
                  <a:srgbClr val="0070C0"/>
                </a:solidFill>
              </a:rPr>
              <a:t> Taxes increase by $20 then AD will increase by:</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52400"/>
            <a:ext cx="6003167" cy="3869511"/>
          </a:xfrm>
          <a:prstGeom prst="rect">
            <a:avLst/>
          </a:prstGeom>
        </p:spPr>
      </p:pic>
      <p:sp>
        <p:nvSpPr>
          <p:cNvPr id="3" name="TPAnswers"/>
          <p:cNvSpPr>
            <a:spLocks noGrp="1"/>
          </p:cNvSpPr>
          <p:nvPr>
            <p:ph type="body" idx="1"/>
            <p:custDataLst>
              <p:tags r:id="rId2"/>
            </p:custDataLst>
          </p:nvPr>
        </p:nvSpPr>
        <p:spPr>
          <a:xfrm>
            <a:off x="457200" y="3138715"/>
            <a:ext cx="2231933" cy="3704045"/>
          </a:xfrm>
        </p:spPr>
        <p:txBody>
          <a:bodyPr>
            <a:noAutofit/>
          </a:bodyPr>
          <a:lstStyle/>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$40 </a:t>
            </a:r>
          </a:p>
          <a:p>
            <a:pPr marL="514350" indent="-514350">
              <a:buFont typeface="Arial" pitchFamily="34" charset="0"/>
              <a:buAutoNum type="arabicPeriod"/>
            </a:pPr>
            <a:r>
              <a:rPr lang="en-US" sz="4000" dirty="0" smtClean="0"/>
              <a:t>$60</a:t>
            </a:r>
          </a:p>
          <a:p>
            <a:pPr marL="514350" indent="-514350">
              <a:buFont typeface="Arial" pitchFamily="34" charset="0"/>
              <a:buAutoNum type="arabicPeriod"/>
            </a:pPr>
            <a:r>
              <a:rPr lang="en-US" sz="4000" dirty="0" smtClean="0"/>
              <a:t>$80</a:t>
            </a:r>
          </a:p>
        </p:txBody>
      </p:sp>
      <p:sp>
        <p:nvSpPr>
          <p:cNvPr id="6" name="CorShape1"/>
          <p:cNvSpPr/>
          <p:nvPr>
            <p:custDataLst>
              <p:tags r:id="rId3"/>
            </p:custDataLst>
          </p:nvPr>
        </p:nvSpPr>
        <p:spPr>
          <a:xfrm rot="10800000">
            <a:off x="101600" y="3332602"/>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16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1782762"/>
          </a:xfrm>
        </p:spPr>
        <p:txBody>
          <a:bodyPr>
            <a:normAutofit/>
          </a:bodyPr>
          <a:lstStyle/>
          <a:p>
            <a:pPr algn="l"/>
            <a:r>
              <a:rPr lang="en-US" sz="3600" b="1" dirty="0" smtClean="0"/>
              <a:t>45. If Expansionary FP causes higher interest rates FP will be _______ effective because the multiplier will be ________.</a:t>
            </a:r>
            <a:endParaRPr lang="en-US" sz="3600" b="1" dirty="0"/>
          </a:p>
        </p:txBody>
      </p:sp>
      <p:sp>
        <p:nvSpPr>
          <p:cNvPr id="3" name="TPAnswers"/>
          <p:cNvSpPr>
            <a:spLocks noGrp="1"/>
          </p:cNvSpPr>
          <p:nvPr>
            <p:ph type="body" idx="1"/>
            <p:custDataLst>
              <p:tags r:id="rId2"/>
            </p:custDataLst>
          </p:nvPr>
        </p:nvSpPr>
        <p:spPr>
          <a:xfrm>
            <a:off x="609600" y="2209800"/>
            <a:ext cx="4648200" cy="2743200"/>
          </a:xfrm>
        </p:spPr>
        <p:txBody>
          <a:bodyPr>
            <a:normAutofit/>
          </a:bodyPr>
          <a:lstStyle/>
          <a:p>
            <a:pPr marL="514350" indent="-514350">
              <a:buFont typeface="Arial" pitchFamily="34" charset="0"/>
              <a:buAutoNum type="arabicPeriod"/>
            </a:pPr>
            <a:r>
              <a:rPr lang="en-US" sz="3600" dirty="0" smtClean="0"/>
              <a:t>just as; the same</a:t>
            </a:r>
          </a:p>
          <a:p>
            <a:pPr marL="514350" indent="-514350">
              <a:buFont typeface="Arial" pitchFamily="34" charset="0"/>
              <a:buAutoNum type="arabicPeriod"/>
            </a:pPr>
            <a:r>
              <a:rPr lang="en-US" sz="3600" dirty="0" smtClean="0"/>
              <a:t>more; larger</a:t>
            </a:r>
          </a:p>
          <a:p>
            <a:pPr marL="514350" indent="-514350">
              <a:buFont typeface="Arial" pitchFamily="34" charset="0"/>
              <a:buAutoNum type="arabicPeriod"/>
            </a:pPr>
            <a:r>
              <a:rPr lang="en-US" sz="3600" dirty="0" smtClean="0"/>
              <a:t>less; smaller</a:t>
            </a:r>
          </a:p>
        </p:txBody>
      </p:sp>
      <p:sp>
        <p:nvSpPr>
          <p:cNvPr id="7" name="TextBox 6"/>
          <p:cNvSpPr txBox="1"/>
          <p:nvPr/>
        </p:nvSpPr>
        <p:spPr>
          <a:xfrm>
            <a:off x="1447800" y="6273225"/>
            <a:ext cx="5909759" cy="584775"/>
          </a:xfrm>
          <a:prstGeom prst="rect">
            <a:avLst/>
          </a:prstGeom>
          <a:noFill/>
        </p:spPr>
        <p:txBody>
          <a:bodyPr wrap="none" rtlCol="0">
            <a:spAutoFit/>
          </a:bodyPr>
          <a:lstStyle/>
          <a:p>
            <a:r>
              <a:rPr lang="en-US" sz="3200" b="1" u="sng" dirty="0" smtClean="0"/>
              <a:t>The Multiplier with Crowding Out</a:t>
            </a:r>
            <a:endParaRPr lang="en-US" sz="3200" b="1" u="sng" dirty="0"/>
          </a:p>
        </p:txBody>
      </p:sp>
    </p:spTree>
    <p:custDataLst>
      <p:tags r:id="rId1"/>
    </p:custDataLst>
    <p:extLst>
      <p:ext uri="{BB962C8B-B14F-4D97-AF65-F5344CB8AC3E}">
        <p14:creationId xmlns:p14="http://schemas.microsoft.com/office/powerpoint/2010/main" val="8744073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458200" cy="1782762"/>
          </a:xfrm>
        </p:spPr>
        <p:txBody>
          <a:bodyPr>
            <a:normAutofit/>
          </a:bodyPr>
          <a:lstStyle/>
          <a:p>
            <a:pPr algn="l"/>
            <a:r>
              <a:rPr lang="en-US" sz="3600" b="1" dirty="0" smtClean="0">
                <a:solidFill>
                  <a:srgbClr val="0070C0"/>
                </a:solidFill>
              </a:rPr>
              <a:t>45. If Expansionary FP causes higher interest rates FP will be _______ effective because the multiplier will be ________.</a:t>
            </a:r>
            <a:endParaRPr lang="en-US" sz="3600" b="1" dirty="0">
              <a:solidFill>
                <a:srgbClr val="0070C0"/>
              </a:solidFill>
            </a:endParaRPr>
          </a:p>
        </p:txBody>
      </p:sp>
      <p:sp>
        <p:nvSpPr>
          <p:cNvPr id="3" name="TPAnswers"/>
          <p:cNvSpPr>
            <a:spLocks noGrp="1"/>
          </p:cNvSpPr>
          <p:nvPr>
            <p:ph type="body" idx="1"/>
            <p:custDataLst>
              <p:tags r:id="rId2"/>
            </p:custDataLst>
          </p:nvPr>
        </p:nvSpPr>
        <p:spPr>
          <a:xfrm>
            <a:off x="609600" y="2209800"/>
            <a:ext cx="4648200" cy="2743200"/>
          </a:xfrm>
        </p:spPr>
        <p:txBody>
          <a:bodyPr>
            <a:normAutofit/>
          </a:bodyPr>
          <a:lstStyle/>
          <a:p>
            <a:pPr marL="514350" indent="-514350">
              <a:buFont typeface="Arial" pitchFamily="34" charset="0"/>
              <a:buAutoNum type="arabicPeriod"/>
            </a:pPr>
            <a:r>
              <a:rPr lang="en-US" sz="3600" dirty="0" smtClean="0"/>
              <a:t>just as; the same</a:t>
            </a:r>
          </a:p>
          <a:p>
            <a:pPr marL="514350" indent="-514350">
              <a:buFont typeface="Arial" pitchFamily="34" charset="0"/>
              <a:buAutoNum type="arabicPeriod"/>
            </a:pPr>
            <a:r>
              <a:rPr lang="en-US" sz="3600" dirty="0" smtClean="0"/>
              <a:t>more; larger</a:t>
            </a:r>
          </a:p>
          <a:p>
            <a:pPr marL="514350" indent="-514350">
              <a:buFont typeface="Arial" pitchFamily="34" charset="0"/>
              <a:buAutoNum type="arabicPeriod"/>
            </a:pPr>
            <a:r>
              <a:rPr lang="en-US" sz="3600" dirty="0" smtClean="0"/>
              <a:t>less; smaller</a:t>
            </a:r>
          </a:p>
        </p:txBody>
      </p:sp>
      <p:sp>
        <p:nvSpPr>
          <p:cNvPr id="6" name="CorShape1"/>
          <p:cNvSpPr/>
          <p:nvPr>
            <p:custDataLst>
              <p:tags r:id="rId3"/>
            </p:custDataLst>
          </p:nvPr>
        </p:nvSpPr>
        <p:spPr>
          <a:xfrm rot="10800000">
            <a:off x="304800" y="35814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6273225"/>
            <a:ext cx="5909759" cy="584775"/>
          </a:xfrm>
          <a:prstGeom prst="rect">
            <a:avLst/>
          </a:prstGeom>
          <a:noFill/>
        </p:spPr>
        <p:txBody>
          <a:bodyPr wrap="none" rtlCol="0">
            <a:spAutoFit/>
          </a:bodyPr>
          <a:lstStyle/>
          <a:p>
            <a:r>
              <a:rPr lang="en-US" sz="3200" b="1" u="sng" dirty="0" smtClean="0"/>
              <a:t>The Multiplier with Crowding Out</a:t>
            </a:r>
            <a:endParaRPr lang="en-US" sz="3200" b="1" u="sng" dirty="0"/>
          </a:p>
        </p:txBody>
      </p:sp>
    </p:spTree>
    <p:custDataLst>
      <p:tags r:id="rId1"/>
    </p:custDataLst>
    <p:extLst>
      <p:ext uri="{BB962C8B-B14F-4D97-AF65-F5344CB8AC3E}">
        <p14:creationId xmlns:p14="http://schemas.microsoft.com/office/powerpoint/2010/main" val="2490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128588"/>
            <a:ext cx="641032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098846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76800" cy="2057400"/>
          </a:xfrm>
        </p:spPr>
        <p:txBody>
          <a:bodyPr>
            <a:normAutofit fontScale="90000"/>
          </a:bodyPr>
          <a:lstStyle/>
          <a:p>
            <a:pPr algn="l"/>
            <a:r>
              <a:rPr lang="en-US" sz="3600" b="1" dirty="0" smtClean="0"/>
              <a:t>46. What if AD decreases and the government does nothing?</a:t>
            </a:r>
            <a:endParaRPr lang="en-US" sz="3600" b="1" dirty="0"/>
          </a:p>
        </p:txBody>
      </p:sp>
      <p:pic>
        <p:nvPicPr>
          <p:cNvPr id="5" name="Picture 3"/>
          <p:cNvPicPr>
            <a:picLocks noChangeAspect="1" noChangeArrowheads="1"/>
          </p:cNvPicPr>
          <p:nvPr/>
        </p:nvPicPr>
        <p:blipFill>
          <a:blip r:embed="rId5" cstate="print"/>
          <a:srcRect/>
          <a:stretch>
            <a:fillRect/>
          </a:stretch>
        </p:blipFill>
        <p:spPr bwMode="auto">
          <a:xfrm>
            <a:off x="5410200" y="505054"/>
            <a:ext cx="3733800" cy="3307891"/>
          </a:xfrm>
          <a:prstGeom prst="rect">
            <a:avLst/>
          </a:prstGeom>
          <a:noFill/>
          <a:ln w="9525">
            <a:noFill/>
            <a:miter lim="800000"/>
            <a:headEnd/>
            <a:tailEnd/>
          </a:ln>
        </p:spPr>
      </p:pic>
      <p:sp>
        <p:nvSpPr>
          <p:cNvPr id="8" name="TextBox 7"/>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365760" y="1981200"/>
            <a:ext cx="5029200" cy="2514600"/>
          </a:xfrm>
        </p:spPr>
        <p:txBody>
          <a:bodyPr>
            <a:noAutofit/>
          </a:bodyPr>
          <a:lstStyle/>
          <a:p>
            <a:pPr marL="514350" indent="-514350">
              <a:buFont typeface="Arial" pitchFamily="34" charset="0"/>
              <a:buAutoNum type="arabicPeriod"/>
            </a:pPr>
            <a:r>
              <a:rPr lang="en-US" dirty="0" smtClean="0"/>
              <a:t>AD will decrease but then increase a little</a:t>
            </a:r>
          </a:p>
          <a:p>
            <a:pPr marL="514350" indent="-514350">
              <a:buFont typeface="Arial" pitchFamily="34" charset="0"/>
              <a:buAutoNum type="arabicPeriod"/>
            </a:pPr>
            <a:r>
              <a:rPr lang="en-US" dirty="0" smtClean="0"/>
              <a:t>Inflation goes up</a:t>
            </a:r>
          </a:p>
          <a:p>
            <a:pPr marL="514350" indent="-514350">
              <a:buFont typeface="Arial" pitchFamily="34" charset="0"/>
              <a:buAutoNum type="arabicPeriod"/>
            </a:pPr>
            <a:r>
              <a:rPr lang="en-US" dirty="0" smtClean="0"/>
              <a:t>Economic growth goes up</a:t>
            </a:r>
          </a:p>
          <a:p>
            <a:pPr marL="514350" indent="-514350">
              <a:buFont typeface="Arial" pitchFamily="34" charset="0"/>
              <a:buAutoNum type="arabicPeriod"/>
            </a:pPr>
            <a:r>
              <a:rPr lang="en-US" dirty="0" smtClean="0"/>
              <a:t>GDP will be $400</a:t>
            </a:r>
            <a:endParaRPr lang="en-US" dirty="0"/>
          </a:p>
        </p:txBody>
      </p:sp>
    </p:spTree>
    <p:custDataLst>
      <p:tags r:id="rId1"/>
    </p:custDataLst>
    <p:extLst>
      <p:ext uri="{BB962C8B-B14F-4D97-AF65-F5344CB8AC3E}">
        <p14:creationId xmlns:p14="http://schemas.microsoft.com/office/powerpoint/2010/main" val="134274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534400" cy="1295400"/>
          </a:xfrm>
        </p:spPr>
        <p:txBody>
          <a:bodyPr>
            <a:normAutofit fontScale="90000"/>
          </a:bodyPr>
          <a:lstStyle/>
          <a:p>
            <a:pPr algn="l"/>
            <a:r>
              <a:rPr lang="en-US" b="1" dirty="0" smtClean="0">
                <a:solidFill>
                  <a:srgbClr val="0070C0"/>
                </a:solidFill>
              </a:rPr>
              <a:t>4. The “invisible hand” promotes society’s interest because:</a:t>
            </a:r>
            <a:endParaRPr lang="en-US" b="1" dirty="0">
              <a:solidFill>
                <a:srgbClr val="0070C0"/>
              </a:solidFill>
            </a:endParaRPr>
          </a:p>
        </p:txBody>
      </p:sp>
      <p:sp>
        <p:nvSpPr>
          <p:cNvPr id="5" name="CorShape1"/>
          <p:cNvSpPr/>
          <p:nvPr>
            <p:custDataLst>
              <p:tags r:id="rId2"/>
            </p:custDataLst>
          </p:nvPr>
        </p:nvSpPr>
        <p:spPr>
          <a:xfrm rot="10800000">
            <a:off x="15240" y="216662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extLst>
      <p:ext uri="{BB962C8B-B14F-4D97-AF65-F5344CB8AC3E}">
        <p14:creationId xmlns:p14="http://schemas.microsoft.com/office/powerpoint/2010/main" val="6712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76800" cy="2057400"/>
          </a:xfrm>
        </p:spPr>
        <p:txBody>
          <a:bodyPr>
            <a:normAutofit fontScale="90000"/>
          </a:bodyPr>
          <a:lstStyle/>
          <a:p>
            <a:pPr algn="l"/>
            <a:r>
              <a:rPr lang="en-US" sz="3600" b="1" dirty="0" smtClean="0">
                <a:solidFill>
                  <a:srgbClr val="0070C0"/>
                </a:solidFill>
              </a:rPr>
              <a:t>46. What if AD decreases and the government does nothing?</a:t>
            </a:r>
            <a:endParaRPr lang="en-US" sz="3600" b="1" dirty="0">
              <a:solidFill>
                <a:srgbClr val="0070C0"/>
              </a:solidFill>
            </a:endParaRPr>
          </a:p>
        </p:txBody>
      </p:sp>
      <p:pic>
        <p:nvPicPr>
          <p:cNvPr id="5" name="Picture 3"/>
          <p:cNvPicPr>
            <a:picLocks noChangeAspect="1" noChangeArrowheads="1"/>
          </p:cNvPicPr>
          <p:nvPr/>
        </p:nvPicPr>
        <p:blipFill>
          <a:blip r:embed="rId6" cstate="print"/>
          <a:srcRect/>
          <a:stretch>
            <a:fillRect/>
          </a:stretch>
        </p:blipFill>
        <p:spPr bwMode="auto">
          <a:xfrm>
            <a:off x="5410200" y="505054"/>
            <a:ext cx="3733800" cy="3307891"/>
          </a:xfrm>
          <a:prstGeom prst="rect">
            <a:avLst/>
          </a:prstGeom>
          <a:noFill/>
          <a:ln w="9525">
            <a:noFill/>
            <a:miter lim="800000"/>
            <a:headEnd/>
            <a:tailEnd/>
          </a:ln>
        </p:spPr>
      </p:pic>
      <p:sp>
        <p:nvSpPr>
          <p:cNvPr id="8" name="TextBox 7"/>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389709" y="1981200"/>
            <a:ext cx="5029200" cy="2514600"/>
          </a:xfrm>
        </p:spPr>
        <p:txBody>
          <a:bodyPr>
            <a:noAutofit/>
          </a:bodyPr>
          <a:lstStyle/>
          <a:p>
            <a:pPr marL="514350" indent="-514350">
              <a:buFont typeface="Arial" pitchFamily="34" charset="0"/>
              <a:buAutoNum type="arabicPeriod"/>
            </a:pPr>
            <a:r>
              <a:rPr lang="en-US" dirty="0" smtClean="0"/>
              <a:t>AD will decrease but then increase a little</a:t>
            </a:r>
          </a:p>
          <a:p>
            <a:pPr marL="514350" indent="-514350">
              <a:buFont typeface="Arial" pitchFamily="34" charset="0"/>
              <a:buAutoNum type="arabicPeriod"/>
            </a:pPr>
            <a:r>
              <a:rPr lang="en-US" dirty="0" smtClean="0"/>
              <a:t>Inflation goes up</a:t>
            </a:r>
          </a:p>
          <a:p>
            <a:pPr marL="514350" indent="-514350">
              <a:buFont typeface="Arial" pitchFamily="34" charset="0"/>
              <a:buAutoNum type="arabicPeriod"/>
            </a:pPr>
            <a:r>
              <a:rPr lang="en-US" dirty="0" smtClean="0"/>
              <a:t>Economic growth goes up</a:t>
            </a:r>
          </a:p>
          <a:p>
            <a:pPr marL="514350" indent="-514350">
              <a:buFont typeface="Arial" pitchFamily="34" charset="0"/>
              <a:buAutoNum type="arabicPeriod"/>
            </a:pPr>
            <a:r>
              <a:rPr lang="en-US" dirty="0" smtClean="0"/>
              <a:t>GDP will be $400</a:t>
            </a:r>
            <a:endParaRPr lang="en-US" dirty="0"/>
          </a:p>
        </p:txBody>
      </p:sp>
      <p:sp>
        <p:nvSpPr>
          <p:cNvPr id="6" name="CorShape1"/>
          <p:cNvSpPr/>
          <p:nvPr>
            <p:custDataLst>
              <p:tags r:id="rId3"/>
            </p:custDataLst>
          </p:nvPr>
        </p:nvSpPr>
        <p:spPr>
          <a:xfrm rot="10800000">
            <a:off x="50797" y="213601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8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276600" cy="4876800"/>
          </a:xfrm>
        </p:spPr>
        <p:txBody>
          <a:bodyPr>
            <a:normAutofit fontScale="90000"/>
          </a:bodyPr>
          <a:lstStyle/>
          <a:p>
            <a:pPr algn="l"/>
            <a:r>
              <a:rPr lang="en-US" sz="3600" b="1" dirty="0" smtClean="0"/>
              <a:t>What if AD decreases from AD1 to AD2 and the government does NOTHING?</a:t>
            </a:r>
            <a:br>
              <a:rPr lang="en-US" sz="3600" b="1" dirty="0" smtClean="0"/>
            </a:br>
            <a:r>
              <a:rPr lang="en-US" sz="3600" b="1" dirty="0" smtClean="0"/>
              <a:t/>
            </a:r>
            <a:br>
              <a:rPr lang="en-US" sz="3600" b="1" dirty="0" smtClean="0"/>
            </a:br>
            <a:r>
              <a:rPr lang="en-US" sz="3600" b="1" dirty="0" smtClean="0"/>
              <a:t>AD will increase from AD2 to AD3 because of built-in stabilizers.</a:t>
            </a:r>
            <a:endParaRPr lang="en-US" sz="3600" b="1" dirty="0"/>
          </a:p>
        </p:txBody>
      </p:sp>
      <p:pic>
        <p:nvPicPr>
          <p:cNvPr id="72706" name="Picture 2"/>
          <p:cNvPicPr>
            <a:picLocks noChangeAspect="1" noChangeArrowheads="1"/>
          </p:cNvPicPr>
          <p:nvPr/>
        </p:nvPicPr>
        <p:blipFill>
          <a:blip r:embed="rId3" cstate="print"/>
          <a:srcRect/>
          <a:stretch>
            <a:fillRect/>
          </a:stretch>
        </p:blipFill>
        <p:spPr bwMode="auto">
          <a:xfrm>
            <a:off x="3657600" y="533400"/>
            <a:ext cx="5246680" cy="4648200"/>
          </a:xfrm>
          <a:prstGeom prst="rect">
            <a:avLst/>
          </a:prstGeom>
          <a:noFill/>
          <a:ln w="9525">
            <a:noFill/>
            <a:miter lim="800000"/>
            <a:headEnd/>
            <a:tailEnd/>
          </a:ln>
        </p:spPr>
      </p:pic>
      <p:sp>
        <p:nvSpPr>
          <p:cNvPr id="4" name="TextBox 3"/>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Tree>
    <p:custDataLst>
      <p:tags r:id="rId1"/>
    </p:custDataLst>
    <p:extLst>
      <p:ext uri="{BB962C8B-B14F-4D97-AF65-F5344CB8AC3E}">
        <p14:creationId xmlns:p14="http://schemas.microsoft.com/office/powerpoint/2010/main" val="12158326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858962"/>
          </a:xfrm>
        </p:spPr>
        <p:txBody>
          <a:bodyPr>
            <a:normAutofit fontScale="90000"/>
          </a:bodyPr>
          <a:lstStyle/>
          <a:p>
            <a:pPr algn="l"/>
            <a:r>
              <a:rPr lang="en-US" sz="3600" b="1" dirty="0" smtClean="0"/>
              <a:t>47. </a:t>
            </a:r>
            <a:r>
              <a:rPr lang="en-US" sz="3200" b="1" dirty="0" smtClean="0"/>
              <a:t>If the cyclically-adjusted budget shows a surplus of about $50 billion and the actual budget shows a deficit of about $150 billion, it can be concluded that there is: </a:t>
            </a:r>
            <a:endParaRPr lang="en-US" sz="3600" b="1" dirty="0"/>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2133600"/>
            <a:ext cx="5105400" cy="2514600"/>
          </a:xfrm>
        </p:spPr>
        <p:txBody>
          <a:bodyPr>
            <a:noAutofit/>
          </a:bodyPr>
          <a:lstStyle/>
          <a:p>
            <a:pPr marL="514350" indent="-514350">
              <a:buFont typeface="Arial" pitchFamily="34" charset="0"/>
              <a:buAutoNum type="arabicPeriod"/>
            </a:pPr>
            <a:r>
              <a:rPr lang="en-US" dirty="0" err="1" smtClean="0"/>
              <a:t>Contractionary</a:t>
            </a:r>
            <a:r>
              <a:rPr lang="en-US" dirty="0" smtClean="0"/>
              <a:t> FP</a:t>
            </a:r>
          </a:p>
          <a:p>
            <a:pPr marL="514350" indent="-514350">
              <a:buFont typeface="Arial" pitchFamily="34" charset="0"/>
              <a:buAutoNum type="arabicPeriod"/>
            </a:pPr>
            <a:r>
              <a:rPr lang="en-US" dirty="0" err="1" smtClean="0"/>
              <a:t>Contractionary</a:t>
            </a:r>
            <a:r>
              <a:rPr lang="en-US" dirty="0" smtClean="0"/>
              <a:t> (tight) MP</a:t>
            </a:r>
          </a:p>
          <a:p>
            <a:pPr marL="514350" indent="-514350">
              <a:buFont typeface="Arial" pitchFamily="34" charset="0"/>
              <a:buAutoNum type="arabicPeriod"/>
            </a:pPr>
            <a:r>
              <a:rPr lang="en-US" dirty="0" smtClean="0"/>
              <a:t>Expansionary FP</a:t>
            </a:r>
          </a:p>
          <a:p>
            <a:pPr marL="514350" indent="-514350">
              <a:buFont typeface="Arial" pitchFamily="34" charset="0"/>
              <a:buAutoNum type="arabicPeriod"/>
            </a:pPr>
            <a:r>
              <a:rPr lang="en-US" dirty="0" smtClean="0"/>
              <a:t>Expansionary (easy) MP</a:t>
            </a:r>
          </a:p>
          <a:p>
            <a:pPr marL="514350" indent="-514350">
              <a:buFont typeface="Arial" pitchFamily="34" charset="0"/>
              <a:buAutoNum type="arabicPeriod"/>
            </a:pPr>
            <a:r>
              <a:rPr lang="en-US" dirty="0" smtClean="0"/>
              <a:t>We cannot be sure</a:t>
            </a:r>
            <a:endParaRPr lang="en-US" dirty="0"/>
          </a:p>
        </p:txBody>
      </p:sp>
    </p:spTree>
    <p:custDataLst>
      <p:tags r:id="rId1"/>
    </p:custDataLst>
    <p:extLst>
      <p:ext uri="{BB962C8B-B14F-4D97-AF65-F5344CB8AC3E}">
        <p14:creationId xmlns:p14="http://schemas.microsoft.com/office/powerpoint/2010/main" val="11160983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858962"/>
          </a:xfrm>
        </p:spPr>
        <p:txBody>
          <a:bodyPr>
            <a:normAutofit fontScale="90000"/>
          </a:bodyPr>
          <a:lstStyle/>
          <a:p>
            <a:pPr algn="l"/>
            <a:r>
              <a:rPr lang="en-US" sz="3600" b="1" dirty="0" smtClean="0">
                <a:solidFill>
                  <a:srgbClr val="0070C0"/>
                </a:solidFill>
              </a:rPr>
              <a:t>47. </a:t>
            </a:r>
            <a:r>
              <a:rPr lang="en-US" sz="3200" b="1" dirty="0" smtClean="0">
                <a:solidFill>
                  <a:srgbClr val="0070C0"/>
                </a:solidFill>
              </a:rPr>
              <a:t>If the cyclically-adjusted budget shows a surplus of about $50 billion and the actual budget shows a deficit of about $150 billion, it can be concluded that there is: </a:t>
            </a:r>
            <a:endParaRPr lang="en-US" sz="3600" b="1" dirty="0">
              <a:solidFill>
                <a:srgbClr val="0070C0"/>
              </a:solidFill>
            </a:endParaRPr>
          </a:p>
        </p:txBody>
      </p:sp>
      <p:sp>
        <p:nvSpPr>
          <p:cNvPr id="6" name="TextBox 5"/>
          <p:cNvSpPr txBox="1"/>
          <p:nvPr/>
        </p:nvSpPr>
        <p:spPr>
          <a:xfrm>
            <a:off x="3048000" y="6273225"/>
            <a:ext cx="3242554" cy="584775"/>
          </a:xfrm>
          <a:prstGeom prst="rect">
            <a:avLst/>
          </a:prstGeom>
          <a:noFill/>
        </p:spPr>
        <p:txBody>
          <a:bodyPr wrap="none" rtlCol="0">
            <a:spAutoFit/>
          </a:bodyPr>
          <a:lstStyle/>
          <a:p>
            <a:r>
              <a:rPr lang="en-US" sz="3200" b="1" u="sng" dirty="0" smtClean="0"/>
              <a:t>Built-in Stabilizers</a:t>
            </a:r>
            <a:endParaRPr lang="en-US" sz="3200" b="1" u="sng" dirty="0"/>
          </a:p>
        </p:txBody>
      </p:sp>
      <p:sp>
        <p:nvSpPr>
          <p:cNvPr id="3" name="TPAnswers"/>
          <p:cNvSpPr>
            <a:spLocks noGrp="1"/>
          </p:cNvSpPr>
          <p:nvPr>
            <p:ph type="body" idx="1"/>
            <p:custDataLst>
              <p:tags r:id="rId2"/>
            </p:custDataLst>
          </p:nvPr>
        </p:nvSpPr>
        <p:spPr>
          <a:xfrm>
            <a:off x="457200" y="2133600"/>
            <a:ext cx="5105400" cy="2514600"/>
          </a:xfrm>
        </p:spPr>
        <p:txBody>
          <a:bodyPr>
            <a:noAutofit/>
          </a:bodyPr>
          <a:lstStyle/>
          <a:p>
            <a:pPr marL="514350" indent="-514350">
              <a:buFont typeface="Arial" pitchFamily="34" charset="0"/>
              <a:buAutoNum type="arabicPeriod"/>
            </a:pPr>
            <a:r>
              <a:rPr lang="en-US" dirty="0" err="1" smtClean="0"/>
              <a:t>Contractionary</a:t>
            </a:r>
            <a:r>
              <a:rPr lang="en-US" dirty="0" smtClean="0"/>
              <a:t> FP</a:t>
            </a:r>
          </a:p>
          <a:p>
            <a:pPr marL="514350" indent="-514350">
              <a:buFont typeface="Arial" pitchFamily="34" charset="0"/>
              <a:buAutoNum type="arabicPeriod"/>
            </a:pPr>
            <a:r>
              <a:rPr lang="en-US" dirty="0" err="1" smtClean="0"/>
              <a:t>Contractionary</a:t>
            </a:r>
            <a:r>
              <a:rPr lang="en-US" dirty="0" smtClean="0"/>
              <a:t> (tight) MP</a:t>
            </a:r>
          </a:p>
          <a:p>
            <a:pPr marL="514350" indent="-514350">
              <a:buFont typeface="Arial" pitchFamily="34" charset="0"/>
              <a:buAutoNum type="arabicPeriod"/>
            </a:pPr>
            <a:r>
              <a:rPr lang="en-US" dirty="0" smtClean="0"/>
              <a:t>Expansionary FP</a:t>
            </a:r>
          </a:p>
          <a:p>
            <a:pPr marL="514350" indent="-514350">
              <a:buFont typeface="Arial" pitchFamily="34" charset="0"/>
              <a:buAutoNum type="arabicPeriod"/>
            </a:pPr>
            <a:r>
              <a:rPr lang="en-US" dirty="0" smtClean="0"/>
              <a:t>Expansionary (easy) MP</a:t>
            </a:r>
          </a:p>
          <a:p>
            <a:pPr marL="514350" indent="-514350">
              <a:buFont typeface="Arial" pitchFamily="34" charset="0"/>
              <a:buAutoNum type="arabicPeriod"/>
            </a:pPr>
            <a:r>
              <a:rPr lang="en-US" dirty="0" smtClean="0"/>
              <a:t>We cannot be sure</a:t>
            </a:r>
            <a:endParaRPr lang="en-US" dirty="0"/>
          </a:p>
        </p:txBody>
      </p:sp>
      <p:sp>
        <p:nvSpPr>
          <p:cNvPr id="5" name="CorShape1"/>
          <p:cNvSpPr/>
          <p:nvPr>
            <p:custDataLst>
              <p:tags r:id="rId3"/>
            </p:custDataLst>
          </p:nvPr>
        </p:nvSpPr>
        <p:spPr>
          <a:xfrm rot="10800000">
            <a:off x="172720" y="22978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56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sz="3600" b="1" dirty="0" smtClean="0"/>
              <a:t>48. </a:t>
            </a:r>
            <a:r>
              <a:rPr lang="en-US" sz="3600" b="1" u="sng" dirty="0" smtClean="0"/>
              <a:t>Expansionary FP </a:t>
            </a:r>
            <a:r>
              <a:rPr lang="en-US" sz="3600" b="1" dirty="0" smtClean="0"/>
              <a:t>can lead to budget deficits.  How do budget deficits affect trade?</a:t>
            </a:r>
            <a:endParaRPr lang="en-US" sz="3600" b="1" dirty="0"/>
          </a:p>
        </p:txBody>
      </p:sp>
      <p:sp>
        <p:nvSpPr>
          <p:cNvPr id="5" name="TextBox 4"/>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sp>
        <p:nvSpPr>
          <p:cNvPr id="3" name="TPAnswers"/>
          <p:cNvSpPr>
            <a:spLocks noGrp="1"/>
          </p:cNvSpPr>
          <p:nvPr>
            <p:ph type="body" idx="1"/>
            <p:custDataLst>
              <p:tags r:id="rId2"/>
            </p:custDataLst>
          </p:nvPr>
        </p:nvSpPr>
        <p:spPr>
          <a:xfrm>
            <a:off x="533400" y="1600201"/>
            <a:ext cx="6172200" cy="4724399"/>
          </a:xfrm>
        </p:spPr>
        <p:txBody>
          <a:bodyPr>
            <a:normAutofit fontScale="92500"/>
          </a:bodyPr>
          <a:lstStyle/>
          <a:p>
            <a:pPr marL="514350" indent="-514350">
              <a:buFont typeface="Arial" pitchFamily="34" charset="0"/>
              <a:buAutoNum type="arabicPeriod"/>
            </a:pPr>
            <a:r>
              <a:rPr lang="en-US" dirty="0" smtClean="0"/>
              <a:t>Budget deficits cause lower interest rates and the $ depreciates</a:t>
            </a:r>
          </a:p>
          <a:p>
            <a:pPr marL="514350" indent="-514350">
              <a:buFont typeface="Arial" pitchFamily="34" charset="0"/>
              <a:buAutoNum type="arabicPeriod"/>
            </a:pPr>
            <a:r>
              <a:rPr lang="en-US" dirty="0" smtClean="0"/>
              <a:t>Budget deficits cause lower interest rates and the $ appreciates</a:t>
            </a:r>
          </a:p>
          <a:p>
            <a:pPr marL="514350" indent="-514350">
              <a:buFont typeface="Arial" pitchFamily="34" charset="0"/>
              <a:buAutoNum type="arabicPeriod"/>
            </a:pPr>
            <a:r>
              <a:rPr lang="en-US" dirty="0" smtClean="0"/>
              <a:t>Budget deficits cause higher interest rates and the $ depreciates</a:t>
            </a:r>
          </a:p>
          <a:p>
            <a:pPr marL="514350" indent="-514350">
              <a:buFont typeface="Arial" pitchFamily="34" charset="0"/>
              <a:buAutoNum type="arabicPeriod"/>
            </a:pPr>
            <a:r>
              <a:rPr lang="en-US" dirty="0" smtClean="0"/>
              <a:t>Budget deficits cause higher interest rates and the $ appreciates</a:t>
            </a:r>
          </a:p>
        </p:txBody>
      </p:sp>
    </p:spTree>
    <p:custDataLst>
      <p:tags r:id="rId1"/>
    </p:custDataLst>
    <p:extLst>
      <p:ext uri="{BB962C8B-B14F-4D97-AF65-F5344CB8AC3E}">
        <p14:creationId xmlns:p14="http://schemas.microsoft.com/office/powerpoint/2010/main" val="10685128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sz="3600" b="1" dirty="0" smtClean="0">
                <a:solidFill>
                  <a:srgbClr val="0070C0"/>
                </a:solidFill>
              </a:rPr>
              <a:t>48. </a:t>
            </a:r>
            <a:r>
              <a:rPr lang="en-US" sz="3600" b="1" u="sng" dirty="0" smtClean="0">
                <a:solidFill>
                  <a:srgbClr val="0070C0"/>
                </a:solidFill>
              </a:rPr>
              <a:t>Expansionary FP </a:t>
            </a:r>
            <a:r>
              <a:rPr lang="en-US" sz="3600" b="1" dirty="0" smtClean="0">
                <a:solidFill>
                  <a:srgbClr val="0070C0"/>
                </a:solidFill>
              </a:rPr>
              <a:t>can lead to budget deficits.  How do budget deficits affect trade?</a:t>
            </a:r>
            <a:endParaRPr lang="en-US" sz="3600" b="1" dirty="0">
              <a:solidFill>
                <a:srgbClr val="0070C0"/>
              </a:solidFill>
            </a:endParaRPr>
          </a:p>
        </p:txBody>
      </p:sp>
      <p:sp>
        <p:nvSpPr>
          <p:cNvPr id="5" name="TextBox 4"/>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sp>
        <p:nvSpPr>
          <p:cNvPr id="10" name="CorShape1"/>
          <p:cNvSpPr/>
          <p:nvPr>
            <p:custDataLst>
              <p:tags r:id="rId2"/>
            </p:custDataLst>
          </p:nvPr>
        </p:nvSpPr>
        <p:spPr>
          <a:xfrm rot="10800000">
            <a:off x="228600" y="4648200"/>
            <a:ext cx="495300" cy="495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600201"/>
            <a:ext cx="6172200" cy="4724399"/>
          </a:xfrm>
        </p:spPr>
        <p:txBody>
          <a:bodyPr>
            <a:normAutofit fontScale="92500"/>
          </a:bodyPr>
          <a:lstStyle/>
          <a:p>
            <a:pPr marL="514350" indent="-514350">
              <a:buFont typeface="Arial" pitchFamily="34" charset="0"/>
              <a:buAutoNum type="arabicPeriod"/>
            </a:pPr>
            <a:r>
              <a:rPr lang="en-US" dirty="0" smtClean="0"/>
              <a:t>Budget deficits cause lower interest rates and the $ depreciates</a:t>
            </a:r>
          </a:p>
          <a:p>
            <a:pPr marL="514350" indent="-514350">
              <a:buFont typeface="Arial" pitchFamily="34" charset="0"/>
              <a:buAutoNum type="arabicPeriod"/>
            </a:pPr>
            <a:r>
              <a:rPr lang="en-US" dirty="0" smtClean="0"/>
              <a:t>Budget deficits cause lower interest rates and the $ appreciates</a:t>
            </a:r>
          </a:p>
          <a:p>
            <a:pPr marL="514350" indent="-514350">
              <a:buFont typeface="Arial" pitchFamily="34" charset="0"/>
              <a:buAutoNum type="arabicPeriod"/>
            </a:pPr>
            <a:r>
              <a:rPr lang="en-US" dirty="0" smtClean="0"/>
              <a:t>Budget deficits cause higher interest rates and the $ depreciates</a:t>
            </a:r>
          </a:p>
          <a:p>
            <a:pPr marL="514350" indent="-514350">
              <a:buFont typeface="Arial" pitchFamily="34" charset="0"/>
              <a:buAutoNum type="arabicPeriod"/>
            </a:pPr>
            <a:r>
              <a:rPr lang="en-US" dirty="0" smtClean="0"/>
              <a:t>Budget deficits cause higher interest rates and the $ appreciates</a:t>
            </a:r>
          </a:p>
        </p:txBody>
      </p:sp>
    </p:spTree>
    <p:custDataLst>
      <p:tags r:id="rId1"/>
    </p:custDataLst>
    <p:extLst>
      <p:ext uri="{BB962C8B-B14F-4D97-AF65-F5344CB8AC3E}">
        <p14:creationId xmlns:p14="http://schemas.microsoft.com/office/powerpoint/2010/main" val="27377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fontScale="90000"/>
          </a:bodyPr>
          <a:lstStyle/>
          <a:p>
            <a:pPr algn="l"/>
            <a:r>
              <a:rPr lang="en-US" sz="3200" dirty="0" smtClean="0"/>
              <a:t>Vice President Walter Mondale in 1984 was running for president against President Ronald Reagan. </a:t>
            </a:r>
            <a:br>
              <a:rPr lang="en-US" sz="3200" dirty="0" smtClean="0"/>
            </a:br>
            <a:r>
              <a:rPr lang="en-US" sz="3200" dirty="0" smtClean="0"/>
              <a:t/>
            </a:r>
            <a:br>
              <a:rPr lang="en-US" sz="3200" dirty="0" smtClean="0"/>
            </a:br>
            <a:r>
              <a:rPr lang="en-US" sz="3200" dirty="0" smtClean="0"/>
              <a:t>During a debate he was asked what he would do about the large trade deficit of the time. </a:t>
            </a:r>
            <a:br>
              <a:rPr lang="en-US" sz="3200" dirty="0" smtClean="0"/>
            </a:br>
            <a:r>
              <a:rPr lang="en-US" sz="3200" dirty="0" smtClean="0"/>
              <a:t/>
            </a:r>
            <a:br>
              <a:rPr lang="en-US" sz="3200" dirty="0" smtClean="0"/>
            </a:br>
            <a:r>
              <a:rPr lang="en-US" sz="3200" dirty="0" smtClean="0"/>
              <a:t>His answer was that to reduce the trade deficit we need to reduce the budget deficit and he would raise taxes to do that.</a:t>
            </a:r>
            <a:endParaRPr lang="en-US" sz="3200" dirty="0"/>
          </a:p>
        </p:txBody>
      </p:sp>
      <p:sp>
        <p:nvSpPr>
          <p:cNvPr id="5" name="TextBox 4"/>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pic>
        <p:nvPicPr>
          <p:cNvPr id="7" name="Picture 1"/>
          <p:cNvPicPr>
            <a:picLocks noChangeAspect="1" noChangeArrowheads="1"/>
          </p:cNvPicPr>
          <p:nvPr/>
        </p:nvPicPr>
        <p:blipFill>
          <a:blip r:embed="rId3" cstate="print"/>
          <a:srcRect/>
          <a:stretch>
            <a:fillRect/>
          </a:stretch>
        </p:blipFill>
        <p:spPr bwMode="auto">
          <a:xfrm>
            <a:off x="11113" y="4572000"/>
            <a:ext cx="9132887" cy="10572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27547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477962"/>
          </a:xfrm>
        </p:spPr>
        <p:txBody>
          <a:bodyPr>
            <a:normAutofit fontScale="90000"/>
          </a:bodyPr>
          <a:lstStyle/>
          <a:p>
            <a:pPr algn="l"/>
            <a:r>
              <a:rPr lang="en-US" sz="3600" b="1" dirty="0" smtClean="0"/>
              <a:t>49. Supply-side economists sometimes argue that if you </a:t>
            </a:r>
            <a:r>
              <a:rPr lang="en-US" sz="3600" b="1" u="sng" dirty="0" smtClean="0"/>
              <a:t>cut taxes </a:t>
            </a:r>
            <a:r>
              <a:rPr lang="en-US" sz="3600" b="1" dirty="0" smtClean="0"/>
              <a:t>it could </a:t>
            </a:r>
            <a:r>
              <a:rPr lang="en-US" sz="3600" b="1" u="sng" dirty="0" smtClean="0"/>
              <a:t>increase</a:t>
            </a:r>
            <a:r>
              <a:rPr lang="en-US" sz="3600" b="1" dirty="0" smtClean="0"/>
              <a:t> </a:t>
            </a:r>
            <a:r>
              <a:rPr lang="en-US" sz="3600" b="1" dirty="0" err="1" smtClean="0"/>
              <a:t>gov’t</a:t>
            </a:r>
            <a:r>
              <a:rPr lang="en-US" sz="3600" b="1" dirty="0" smtClean="0"/>
              <a:t> revenue. Which does NOT explain WHY?</a:t>
            </a:r>
            <a:endParaRPr lang="en-US" sz="3600" b="1" dirty="0"/>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304800" y="1981200"/>
            <a:ext cx="8229600" cy="2438400"/>
          </a:xfrm>
        </p:spPr>
        <p:txBody>
          <a:bodyPr>
            <a:normAutofit/>
          </a:bodyPr>
          <a:lstStyle/>
          <a:p>
            <a:pPr marL="514350" indent="-514350">
              <a:buFont typeface="Arial" pitchFamily="34" charset="0"/>
              <a:buAutoNum type="arabicPeriod"/>
            </a:pPr>
            <a:r>
              <a:rPr lang="en-US" dirty="0" smtClean="0"/>
              <a:t>Lower taxes encourage economic activity</a:t>
            </a:r>
          </a:p>
          <a:p>
            <a:pPr marL="514350" indent="-514350">
              <a:buFont typeface="Arial" pitchFamily="34" charset="0"/>
              <a:buAutoNum type="arabicPeriod"/>
            </a:pPr>
            <a:r>
              <a:rPr lang="en-US" dirty="0" smtClean="0"/>
              <a:t>An increase in AS enlarges the tax base</a:t>
            </a:r>
          </a:p>
          <a:p>
            <a:pPr marL="514350" indent="-514350">
              <a:buFont typeface="Arial" pitchFamily="34" charset="0"/>
              <a:buAutoNum type="arabicPeriod"/>
            </a:pPr>
            <a:r>
              <a:rPr lang="en-US" dirty="0" smtClean="0"/>
              <a:t>There is less tax avoidance and tax evasion</a:t>
            </a:r>
          </a:p>
          <a:p>
            <a:pPr marL="514350" indent="-514350">
              <a:buFont typeface="Arial" pitchFamily="34" charset="0"/>
              <a:buAutoNum type="arabicPeriod"/>
            </a:pPr>
            <a:r>
              <a:rPr lang="en-US" dirty="0" smtClean="0"/>
              <a:t>There is a decrease in </a:t>
            </a:r>
            <a:r>
              <a:rPr lang="en-US" dirty="0" err="1" smtClean="0"/>
              <a:t>gov’t</a:t>
            </a:r>
            <a:r>
              <a:rPr lang="en-US" dirty="0" smtClean="0"/>
              <a:t> spending</a:t>
            </a:r>
            <a:endParaRPr lang="en-US" dirty="0"/>
          </a:p>
        </p:txBody>
      </p:sp>
    </p:spTree>
    <p:custDataLst>
      <p:tags r:id="rId1"/>
    </p:custDataLst>
    <p:extLst>
      <p:ext uri="{BB962C8B-B14F-4D97-AF65-F5344CB8AC3E}">
        <p14:creationId xmlns:p14="http://schemas.microsoft.com/office/powerpoint/2010/main" val="41260371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477962"/>
          </a:xfrm>
        </p:spPr>
        <p:txBody>
          <a:bodyPr>
            <a:normAutofit fontScale="90000"/>
          </a:bodyPr>
          <a:lstStyle/>
          <a:p>
            <a:pPr algn="l"/>
            <a:r>
              <a:rPr lang="en-US" sz="3600" b="1" dirty="0" smtClean="0">
                <a:solidFill>
                  <a:srgbClr val="0070C0"/>
                </a:solidFill>
              </a:rPr>
              <a:t>49. Supply-side economists sometimes argue that if you </a:t>
            </a:r>
            <a:r>
              <a:rPr lang="en-US" sz="3600" b="1" u="sng" dirty="0" smtClean="0">
                <a:solidFill>
                  <a:srgbClr val="0070C0"/>
                </a:solidFill>
              </a:rPr>
              <a:t>cut taxes </a:t>
            </a:r>
            <a:r>
              <a:rPr lang="en-US" sz="3600" b="1" dirty="0" smtClean="0">
                <a:solidFill>
                  <a:srgbClr val="0070C0"/>
                </a:solidFill>
              </a:rPr>
              <a:t>it could </a:t>
            </a:r>
            <a:r>
              <a:rPr lang="en-US" sz="3600" b="1" u="sng" dirty="0" smtClean="0">
                <a:solidFill>
                  <a:srgbClr val="0070C0"/>
                </a:solidFill>
              </a:rPr>
              <a:t>increase</a:t>
            </a:r>
            <a:r>
              <a:rPr lang="en-US" sz="3600" b="1" dirty="0" smtClean="0">
                <a:solidFill>
                  <a:srgbClr val="0070C0"/>
                </a:solidFill>
              </a:rPr>
              <a:t> </a:t>
            </a:r>
            <a:r>
              <a:rPr lang="en-US" sz="3600" b="1" dirty="0" err="1" smtClean="0">
                <a:solidFill>
                  <a:srgbClr val="0070C0"/>
                </a:solidFill>
              </a:rPr>
              <a:t>gov’t</a:t>
            </a:r>
            <a:r>
              <a:rPr lang="en-US" sz="3600" b="1" dirty="0" smtClean="0">
                <a:solidFill>
                  <a:srgbClr val="0070C0"/>
                </a:solidFill>
              </a:rPr>
              <a:t> revenue. Which does NOT explain WHY?</a:t>
            </a:r>
            <a:endParaRPr lang="en-US" sz="3600" b="1" dirty="0">
              <a:solidFill>
                <a:srgbClr val="0070C0"/>
              </a:solidFill>
            </a:endParaRPr>
          </a:p>
        </p:txBody>
      </p:sp>
      <p:sp>
        <p:nvSpPr>
          <p:cNvPr id="5" name="TextBox 4"/>
          <p:cNvSpPr txBox="1"/>
          <p:nvPr/>
        </p:nvSpPr>
        <p:spPr>
          <a:xfrm>
            <a:off x="2667000" y="6273225"/>
            <a:ext cx="3969356" cy="584775"/>
          </a:xfrm>
          <a:prstGeom prst="rect">
            <a:avLst/>
          </a:prstGeom>
          <a:noFill/>
        </p:spPr>
        <p:txBody>
          <a:bodyPr wrap="none" rtlCol="0">
            <a:spAutoFit/>
          </a:bodyPr>
          <a:lstStyle/>
          <a:p>
            <a:r>
              <a:rPr lang="en-US" sz="3200" b="1" u="sng" dirty="0" smtClean="0"/>
              <a:t>Supply-Side Multiplier</a:t>
            </a:r>
            <a:endParaRPr lang="en-US" sz="3200" b="1" u="sng" dirty="0"/>
          </a:p>
        </p:txBody>
      </p:sp>
      <p:sp>
        <p:nvSpPr>
          <p:cNvPr id="3" name="TPAnswers"/>
          <p:cNvSpPr>
            <a:spLocks noGrp="1"/>
          </p:cNvSpPr>
          <p:nvPr>
            <p:ph type="body" idx="1"/>
            <p:custDataLst>
              <p:tags r:id="rId2"/>
            </p:custDataLst>
          </p:nvPr>
        </p:nvSpPr>
        <p:spPr>
          <a:xfrm>
            <a:off x="304800" y="1981200"/>
            <a:ext cx="8229600" cy="2438400"/>
          </a:xfrm>
        </p:spPr>
        <p:txBody>
          <a:bodyPr>
            <a:normAutofit/>
          </a:bodyPr>
          <a:lstStyle/>
          <a:p>
            <a:pPr marL="514350" indent="-514350">
              <a:buFont typeface="Arial" pitchFamily="34" charset="0"/>
              <a:buAutoNum type="arabicPeriod"/>
            </a:pPr>
            <a:r>
              <a:rPr lang="en-US" dirty="0" smtClean="0"/>
              <a:t>Lower taxes encourage economic activity</a:t>
            </a:r>
          </a:p>
          <a:p>
            <a:pPr marL="514350" indent="-514350">
              <a:buFont typeface="Arial" pitchFamily="34" charset="0"/>
              <a:buAutoNum type="arabicPeriod"/>
            </a:pPr>
            <a:r>
              <a:rPr lang="en-US" dirty="0" smtClean="0"/>
              <a:t>An increase in AS enlarges the tax base</a:t>
            </a:r>
          </a:p>
          <a:p>
            <a:pPr marL="514350" indent="-514350">
              <a:buFont typeface="Arial" pitchFamily="34" charset="0"/>
              <a:buAutoNum type="arabicPeriod"/>
            </a:pPr>
            <a:r>
              <a:rPr lang="en-US" dirty="0" smtClean="0"/>
              <a:t>There is less tax avoidance and tax evasion</a:t>
            </a:r>
          </a:p>
          <a:p>
            <a:pPr marL="514350" indent="-514350">
              <a:buFont typeface="Arial" pitchFamily="34" charset="0"/>
              <a:buAutoNum type="arabicPeriod"/>
            </a:pPr>
            <a:r>
              <a:rPr lang="en-US" dirty="0" smtClean="0"/>
              <a:t>There is a decrease in </a:t>
            </a:r>
            <a:r>
              <a:rPr lang="en-US" dirty="0" err="1" smtClean="0"/>
              <a:t>gov’t</a:t>
            </a:r>
            <a:r>
              <a:rPr lang="en-US" dirty="0" smtClean="0"/>
              <a:t> spending</a:t>
            </a:r>
            <a:endParaRPr lang="en-US" dirty="0"/>
          </a:p>
        </p:txBody>
      </p:sp>
      <p:sp>
        <p:nvSpPr>
          <p:cNvPr id="6" name="CorShape1"/>
          <p:cNvSpPr/>
          <p:nvPr>
            <p:custDataLst>
              <p:tags r:id="rId3"/>
            </p:custDataLst>
          </p:nvPr>
        </p:nvSpPr>
        <p:spPr>
          <a:xfrm rot="10800000">
            <a:off x="20320" y="3803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1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228600" y="0"/>
            <a:ext cx="8915400" cy="611946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5860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37907" y="76200"/>
            <a:ext cx="8229600" cy="1143000"/>
          </a:xfrm>
        </p:spPr>
        <p:txBody>
          <a:bodyPr>
            <a:normAutofit/>
          </a:bodyPr>
          <a:lstStyle/>
          <a:p>
            <a:pPr algn="l"/>
            <a:r>
              <a:rPr lang="en-US" sz="3200" b="1" dirty="0" smtClean="0"/>
              <a:t>5. The coordination problem in centrally planned economies refers to the idea that:</a:t>
            </a:r>
            <a:endParaRPr lang="en-US" sz="3200" b="1" dirty="0"/>
          </a:p>
        </p:txBody>
      </p:sp>
      <p:sp>
        <p:nvSpPr>
          <p:cNvPr id="3" name="TPAnswers"/>
          <p:cNvSpPr>
            <a:spLocks noGrp="1"/>
          </p:cNvSpPr>
          <p:nvPr>
            <p:ph type="body" idx="1"/>
            <p:custDataLst>
              <p:tags r:id="rId2"/>
            </p:custDataLst>
          </p:nvPr>
        </p:nvSpPr>
        <p:spPr>
          <a:xfrm>
            <a:off x="457200" y="1219200"/>
            <a:ext cx="8305800" cy="3505200"/>
          </a:xfrm>
        </p:spPr>
        <p:txBody>
          <a:bodyPr>
            <a:normAutofit fontScale="92500" lnSpcReduction="20000"/>
          </a:bodyPr>
          <a:lstStyle/>
          <a:p>
            <a:pPr marL="514350" indent="-514350">
              <a:buFont typeface="Arial" pitchFamily="34" charset="0"/>
              <a:buAutoNum type="arabicPeriod"/>
            </a:pPr>
            <a:r>
              <a:rPr lang="en-US" dirty="0" smtClean="0"/>
              <a:t>Planners had to direct required inputs to each enterprise</a:t>
            </a:r>
          </a:p>
          <a:p>
            <a:pPr marL="514350" indent="-514350">
              <a:buFont typeface="Arial" pitchFamily="34" charset="0"/>
              <a:buAutoNum type="arabicPeriod"/>
            </a:pPr>
            <a:r>
              <a:rPr lang="en-US" dirty="0" smtClean="0"/>
              <a:t>The price level and the level of employment are inversely related</a:t>
            </a:r>
          </a:p>
          <a:p>
            <a:pPr marL="514350" indent="-514350">
              <a:buFont typeface="Arial" pitchFamily="34" charset="0"/>
              <a:buAutoNum type="arabicPeriod"/>
            </a:pPr>
            <a:r>
              <a:rPr lang="en-US" dirty="0" smtClean="0"/>
              <a:t>The immediate effect of more investment was less consumption</a:t>
            </a:r>
          </a:p>
          <a:p>
            <a:pPr marL="514350" indent="-514350">
              <a:buFont typeface="Arial" pitchFamily="34" charset="0"/>
              <a:buAutoNum type="arabicPeriod"/>
            </a:pPr>
            <a:r>
              <a:rPr lang="en-US" dirty="0" smtClean="0"/>
              <a:t>exports had to equal imports for a central plan to work</a:t>
            </a:r>
            <a:endParaRPr lang="en-US" dirty="0"/>
          </a:p>
        </p:txBody>
      </p:sp>
    </p:spTree>
    <p:custDataLst>
      <p:tags r:id="rId1"/>
    </p:custDataLst>
    <p:extLst>
      <p:ext uri="{BB962C8B-B14F-4D97-AF65-F5344CB8AC3E}">
        <p14:creationId xmlns:p14="http://schemas.microsoft.com/office/powerpoint/2010/main" val="85932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37907" y="76200"/>
            <a:ext cx="8229600" cy="1143000"/>
          </a:xfrm>
        </p:spPr>
        <p:txBody>
          <a:bodyPr>
            <a:normAutofit/>
          </a:bodyPr>
          <a:lstStyle/>
          <a:p>
            <a:pPr algn="l"/>
            <a:r>
              <a:rPr lang="en-US" sz="3200" b="1" dirty="0" smtClean="0">
                <a:solidFill>
                  <a:srgbClr val="0070C0"/>
                </a:solidFill>
              </a:rPr>
              <a:t>5. The coordination problem in centrally planned economies refers to the idea that:</a:t>
            </a:r>
            <a:endParaRPr lang="en-US" sz="3200" b="1" dirty="0">
              <a:solidFill>
                <a:srgbClr val="0070C0"/>
              </a:solidFill>
            </a:endParaRPr>
          </a:p>
        </p:txBody>
      </p:sp>
      <p:sp>
        <p:nvSpPr>
          <p:cNvPr id="8" name="CorShape1"/>
          <p:cNvSpPr/>
          <p:nvPr>
            <p:custDataLst>
              <p:tags r:id="rId2"/>
            </p:custDataLst>
          </p:nvPr>
        </p:nvSpPr>
        <p:spPr>
          <a:xfrm rot="10800000">
            <a:off x="150244" y="1204096"/>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19200"/>
            <a:ext cx="8305800" cy="3505200"/>
          </a:xfrm>
        </p:spPr>
        <p:txBody>
          <a:bodyPr>
            <a:normAutofit fontScale="92500" lnSpcReduction="20000"/>
          </a:bodyPr>
          <a:lstStyle/>
          <a:p>
            <a:pPr marL="514350" indent="-514350">
              <a:buFont typeface="Arial" pitchFamily="34" charset="0"/>
              <a:buAutoNum type="arabicPeriod"/>
            </a:pPr>
            <a:r>
              <a:rPr lang="en-US" dirty="0" smtClean="0"/>
              <a:t>Planners had to direct required inputs to each enterprise</a:t>
            </a:r>
          </a:p>
          <a:p>
            <a:pPr marL="514350" indent="-514350">
              <a:buFont typeface="Arial" pitchFamily="34" charset="0"/>
              <a:buAutoNum type="arabicPeriod"/>
            </a:pPr>
            <a:r>
              <a:rPr lang="en-US" dirty="0" smtClean="0"/>
              <a:t>The price level and the level of employment are inversely related</a:t>
            </a:r>
          </a:p>
          <a:p>
            <a:pPr marL="514350" indent="-514350">
              <a:buFont typeface="Arial" pitchFamily="34" charset="0"/>
              <a:buAutoNum type="arabicPeriod"/>
            </a:pPr>
            <a:r>
              <a:rPr lang="en-US" dirty="0" smtClean="0"/>
              <a:t>The immediate effect of more investment was less consumption</a:t>
            </a:r>
          </a:p>
          <a:p>
            <a:pPr marL="514350" indent="-514350">
              <a:buFont typeface="Arial" pitchFamily="34" charset="0"/>
              <a:buAutoNum type="arabicPeriod"/>
            </a:pPr>
            <a:r>
              <a:rPr lang="en-US" dirty="0" smtClean="0"/>
              <a:t>exports had to equal imports for a central plan to work</a:t>
            </a:r>
            <a:endParaRPr lang="en-US" dirty="0"/>
          </a:p>
        </p:txBody>
      </p:sp>
    </p:spTree>
    <p:custDataLst>
      <p:tags r:id="rId1"/>
    </p:custDataLst>
    <p:extLst>
      <p:ext uri="{BB962C8B-B14F-4D97-AF65-F5344CB8AC3E}">
        <p14:creationId xmlns:p14="http://schemas.microsoft.com/office/powerpoint/2010/main" val="31879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229600" cy="1143000"/>
          </a:xfrm>
        </p:spPr>
        <p:txBody>
          <a:bodyPr>
            <a:normAutofit/>
          </a:bodyPr>
          <a:lstStyle/>
          <a:p>
            <a:pPr algn="l"/>
            <a:r>
              <a:rPr lang="en-US" sz="3200" b="1" dirty="0" smtClean="0"/>
              <a:t>6. Which of the following is a policy commonly associated with structural adjustment?</a:t>
            </a:r>
            <a:endParaRPr lang="en-US" sz="3200" b="1" dirty="0"/>
          </a:p>
        </p:txBody>
      </p:sp>
      <p:sp>
        <p:nvSpPr>
          <p:cNvPr id="3" name="TPAnswers"/>
          <p:cNvSpPr>
            <a:spLocks noGrp="1"/>
          </p:cNvSpPr>
          <p:nvPr>
            <p:ph type="body" idx="1"/>
            <p:custDataLst>
              <p:tags r:id="rId2"/>
            </p:custDataLst>
          </p:nvPr>
        </p:nvSpPr>
        <p:spPr>
          <a:xfrm>
            <a:off x="364713" y="1295400"/>
            <a:ext cx="4419600" cy="3505200"/>
          </a:xfrm>
        </p:spPr>
        <p:txBody>
          <a:bodyPr>
            <a:normAutofit/>
          </a:bodyPr>
          <a:lstStyle/>
          <a:p>
            <a:pPr marL="514350" indent="-514350">
              <a:buFont typeface="Arial" pitchFamily="34" charset="0"/>
              <a:buAutoNum type="arabicPeriod"/>
            </a:pPr>
            <a:r>
              <a:rPr lang="en-US" dirty="0" smtClean="0"/>
              <a:t>Trade restrictions</a:t>
            </a:r>
          </a:p>
          <a:p>
            <a:pPr marL="514350" indent="-514350">
              <a:buFont typeface="Arial" pitchFamily="34" charset="0"/>
              <a:buAutoNum type="arabicPeriod"/>
            </a:pPr>
            <a:r>
              <a:rPr lang="en-US" dirty="0" smtClean="0"/>
              <a:t>Import substitution</a:t>
            </a:r>
          </a:p>
          <a:p>
            <a:pPr marL="514350" indent="-514350">
              <a:buFont typeface="Arial" pitchFamily="34" charset="0"/>
              <a:buAutoNum type="arabicPeriod"/>
            </a:pPr>
            <a:r>
              <a:rPr lang="en-US" dirty="0" smtClean="0"/>
              <a:t>Price controls</a:t>
            </a:r>
          </a:p>
          <a:p>
            <a:pPr marL="514350" indent="-514350">
              <a:buFont typeface="Arial" pitchFamily="34" charset="0"/>
              <a:buAutoNum type="arabicPeriod"/>
            </a:pPr>
            <a:r>
              <a:rPr lang="en-US" dirty="0" smtClean="0"/>
              <a:t>Privatization</a:t>
            </a:r>
          </a:p>
          <a:p>
            <a:pPr marL="514350" indent="-514350">
              <a:buFont typeface="Arial" pitchFamily="34" charset="0"/>
              <a:buAutoNum type="arabicPeriod"/>
            </a:pPr>
            <a:r>
              <a:rPr lang="en-US" dirty="0" smtClean="0"/>
              <a:t>Nationalization</a:t>
            </a:r>
            <a:endParaRPr lang="en-US" dirty="0"/>
          </a:p>
        </p:txBody>
      </p:sp>
    </p:spTree>
    <p:custDataLst>
      <p:tags r:id="rId1"/>
    </p:custDataLst>
    <p:extLst>
      <p:ext uri="{BB962C8B-B14F-4D97-AF65-F5344CB8AC3E}">
        <p14:creationId xmlns:p14="http://schemas.microsoft.com/office/powerpoint/2010/main" val="15241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229600" cy="1143000"/>
          </a:xfrm>
        </p:spPr>
        <p:txBody>
          <a:bodyPr>
            <a:normAutofit/>
          </a:bodyPr>
          <a:lstStyle/>
          <a:p>
            <a:pPr algn="l"/>
            <a:r>
              <a:rPr lang="en-US" sz="3200" b="1" dirty="0" smtClean="0">
                <a:solidFill>
                  <a:srgbClr val="0070C0"/>
                </a:solidFill>
              </a:rPr>
              <a:t>6. Which of the following is a policy commonly associated with structural adjustment?</a:t>
            </a:r>
            <a:endParaRPr lang="en-US" sz="3200" b="1" dirty="0">
              <a:solidFill>
                <a:srgbClr val="0070C0"/>
              </a:solidFill>
            </a:endParaRPr>
          </a:p>
        </p:txBody>
      </p:sp>
      <p:sp>
        <p:nvSpPr>
          <p:cNvPr id="9" name="CorShape1"/>
          <p:cNvSpPr/>
          <p:nvPr>
            <p:custDataLst>
              <p:tags r:id="rId2"/>
            </p:custDataLst>
          </p:nvPr>
        </p:nvSpPr>
        <p:spPr>
          <a:xfrm rot="10800000">
            <a:off x="24414" y="2971800"/>
            <a:ext cx="653966" cy="65396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64713" y="1295400"/>
            <a:ext cx="4419600" cy="3505200"/>
          </a:xfrm>
        </p:spPr>
        <p:txBody>
          <a:bodyPr>
            <a:normAutofit/>
          </a:bodyPr>
          <a:lstStyle/>
          <a:p>
            <a:pPr marL="514350" indent="-514350">
              <a:buFont typeface="Arial" pitchFamily="34" charset="0"/>
              <a:buAutoNum type="arabicPeriod"/>
            </a:pPr>
            <a:r>
              <a:rPr lang="en-US" dirty="0" smtClean="0"/>
              <a:t>Trade restrictions</a:t>
            </a:r>
          </a:p>
          <a:p>
            <a:pPr marL="514350" indent="-514350">
              <a:buFont typeface="Arial" pitchFamily="34" charset="0"/>
              <a:buAutoNum type="arabicPeriod"/>
            </a:pPr>
            <a:r>
              <a:rPr lang="en-US" dirty="0" smtClean="0"/>
              <a:t>Import substitution</a:t>
            </a:r>
          </a:p>
          <a:p>
            <a:pPr marL="514350" indent="-514350">
              <a:buFont typeface="Arial" pitchFamily="34" charset="0"/>
              <a:buAutoNum type="arabicPeriod"/>
            </a:pPr>
            <a:r>
              <a:rPr lang="en-US" dirty="0" smtClean="0"/>
              <a:t>Price controls</a:t>
            </a:r>
          </a:p>
          <a:p>
            <a:pPr marL="514350" indent="-514350">
              <a:buFont typeface="Arial" pitchFamily="34" charset="0"/>
              <a:buAutoNum type="arabicPeriod"/>
            </a:pPr>
            <a:r>
              <a:rPr lang="en-US" dirty="0" smtClean="0"/>
              <a:t>Privatization</a:t>
            </a:r>
          </a:p>
          <a:p>
            <a:pPr marL="514350" indent="-514350">
              <a:buFont typeface="Arial" pitchFamily="34" charset="0"/>
              <a:buAutoNum type="arabicPeriod"/>
            </a:pPr>
            <a:r>
              <a:rPr lang="en-US" dirty="0" smtClean="0"/>
              <a:t>Nationalization</a:t>
            </a:r>
            <a:endParaRPr lang="en-US" dirty="0"/>
          </a:p>
        </p:txBody>
      </p:sp>
    </p:spTree>
    <p:custDataLst>
      <p:tags r:id="rId1"/>
    </p:custDataLst>
    <p:extLst>
      <p:ext uri="{BB962C8B-B14F-4D97-AF65-F5344CB8AC3E}">
        <p14:creationId xmlns:p14="http://schemas.microsoft.com/office/powerpoint/2010/main" val="249441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t>Structural Adjustment Policies</a:t>
            </a:r>
            <a:endParaRPr lang="en-US" dirty="0"/>
          </a:p>
        </p:txBody>
      </p:sp>
      <p:sp>
        <p:nvSpPr>
          <p:cNvPr id="3" name="Text Placeholder 2"/>
          <p:cNvSpPr>
            <a:spLocks noGrp="1"/>
          </p:cNvSpPr>
          <p:nvPr>
            <p:ph type="body" idx="1"/>
          </p:nvPr>
        </p:nvSpPr>
        <p:spPr>
          <a:xfrm>
            <a:off x="457200" y="1219200"/>
            <a:ext cx="8229600" cy="4906963"/>
          </a:xfrm>
        </p:spPr>
        <p:txBody>
          <a:bodyPr/>
          <a:lstStyle/>
          <a:p>
            <a:r>
              <a:rPr lang="en-US" dirty="0" smtClean="0"/>
              <a:t>Privatization</a:t>
            </a:r>
          </a:p>
          <a:p>
            <a:r>
              <a:rPr lang="en-US" dirty="0" smtClean="0"/>
              <a:t>Promotion of Competition</a:t>
            </a:r>
          </a:p>
          <a:p>
            <a:r>
              <a:rPr lang="en-US" dirty="0" smtClean="0"/>
              <a:t>Reduced Role of Government</a:t>
            </a:r>
          </a:p>
          <a:p>
            <a:r>
              <a:rPr lang="en-US" dirty="0" smtClean="0"/>
              <a:t>Removing Price Controls</a:t>
            </a:r>
          </a:p>
          <a:p>
            <a:r>
              <a:rPr lang="en-US" dirty="0" smtClean="0"/>
              <a:t>Freer Trade and Convertible Currency</a:t>
            </a:r>
          </a:p>
          <a:p>
            <a:r>
              <a:rPr lang="en-US" dirty="0" smtClean="0"/>
              <a:t>Foreign Investment</a:t>
            </a:r>
            <a:endParaRPr lang="en-US" dirty="0"/>
          </a:p>
        </p:txBody>
      </p:sp>
    </p:spTree>
    <p:custDataLst>
      <p:tags r:id="rId1"/>
    </p:custDataLst>
    <p:extLst>
      <p:ext uri="{BB962C8B-B14F-4D97-AF65-F5344CB8AC3E}">
        <p14:creationId xmlns:p14="http://schemas.microsoft.com/office/powerpoint/2010/main" val="1566439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3679" y="152400"/>
            <a:ext cx="4490721" cy="2209800"/>
          </a:xfrm>
        </p:spPr>
        <p:txBody>
          <a:bodyPr>
            <a:normAutofit fontScale="90000"/>
          </a:bodyPr>
          <a:lstStyle/>
          <a:p>
            <a:pPr algn="l"/>
            <a:r>
              <a:rPr lang="en-US" sz="3600" b="1" dirty="0" smtClean="0"/>
              <a:t>7. Which graph represents the effect of an increase in incomes on the market for secondhand clothing? </a:t>
            </a:r>
            <a:endParaRPr lang="en-US" sz="3600" b="1" dirty="0"/>
          </a:p>
        </p:txBody>
      </p:sp>
      <p:sp>
        <p:nvSpPr>
          <p:cNvPr id="3" name="TPAnswers"/>
          <p:cNvSpPr>
            <a:spLocks noGrp="1"/>
          </p:cNvSpPr>
          <p:nvPr>
            <p:ph type="body" idx="1"/>
            <p:custDataLst>
              <p:tags r:id="rId2"/>
            </p:custDataLst>
          </p:nvPr>
        </p:nvSpPr>
        <p:spPr>
          <a:xfrm>
            <a:off x="457200" y="29718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910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3679" y="152400"/>
            <a:ext cx="4490721" cy="2209800"/>
          </a:xfrm>
        </p:spPr>
        <p:txBody>
          <a:bodyPr>
            <a:normAutofit fontScale="90000"/>
          </a:bodyPr>
          <a:lstStyle/>
          <a:p>
            <a:pPr algn="l"/>
            <a:r>
              <a:rPr lang="en-US" sz="3600" b="1" dirty="0" smtClean="0">
                <a:solidFill>
                  <a:srgbClr val="0070C0"/>
                </a:solidFill>
              </a:rPr>
              <a:t>7. Which graph represents the effect of an increase in incomes on the market for secondhand clothing?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9718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7" name="CorShape1"/>
          <p:cNvSpPr/>
          <p:nvPr>
            <p:custDataLst>
              <p:tags r:id="rId3"/>
            </p:custDataLst>
          </p:nvPr>
        </p:nvSpPr>
        <p:spPr>
          <a:xfrm rot="10800000">
            <a:off x="233679" y="36576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10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85799"/>
          </a:xfrm>
        </p:spPr>
        <p:txBody>
          <a:bodyPr>
            <a:normAutofit fontScale="90000"/>
          </a:bodyPr>
          <a:lstStyle/>
          <a:p>
            <a:r>
              <a:rPr lang="en-US" b="1" dirty="0" smtClean="0"/>
              <a:t>Final Exam Review</a:t>
            </a:r>
            <a:endParaRPr lang="en-US" b="1" dirty="0"/>
          </a:p>
        </p:txBody>
      </p:sp>
      <p:sp>
        <p:nvSpPr>
          <p:cNvPr id="3" name="Subtitle 2"/>
          <p:cNvSpPr>
            <a:spLocks noGrp="1"/>
          </p:cNvSpPr>
          <p:nvPr>
            <p:ph type="subTitle" idx="1"/>
          </p:nvPr>
        </p:nvSpPr>
        <p:spPr>
          <a:xfrm>
            <a:off x="457200" y="838200"/>
            <a:ext cx="8001000" cy="5791200"/>
          </a:xfrm>
        </p:spPr>
        <p:txBody>
          <a:bodyPr>
            <a:normAutofit fontScale="62500" lnSpcReduction="20000"/>
          </a:bodyPr>
          <a:lstStyle/>
          <a:p>
            <a:pPr algn="l"/>
            <a:r>
              <a:rPr lang="en-US" sz="4000" b="1" dirty="0" smtClean="0">
                <a:solidFill>
                  <a:schemeClr val="tx1"/>
                </a:solidFill>
              </a:rPr>
              <a:t>THERE </a:t>
            </a:r>
            <a:r>
              <a:rPr lang="en-US" sz="4000" b="1" dirty="0">
                <a:solidFill>
                  <a:schemeClr val="tx1"/>
                </a:solidFill>
              </a:rPr>
              <a:t>ARE SOME CHAPTERS THAT ARE MORE IMPORTANT THAN </a:t>
            </a:r>
            <a:r>
              <a:rPr lang="en-US" sz="4000" b="1" dirty="0" smtClean="0">
                <a:solidFill>
                  <a:schemeClr val="tx1"/>
                </a:solidFill>
              </a:rPr>
              <a:t>OTHERS</a:t>
            </a:r>
          </a:p>
          <a:p>
            <a:pPr algn="l"/>
            <a:r>
              <a:rPr lang="en-US" sz="4000" dirty="0" smtClean="0">
                <a:solidFill>
                  <a:schemeClr val="tx1"/>
                </a:solidFill>
              </a:rPr>
              <a:t>These </a:t>
            </a:r>
            <a:r>
              <a:rPr lang="en-US" sz="4000" dirty="0">
                <a:solidFill>
                  <a:schemeClr val="tx1"/>
                </a:solidFill>
              </a:rPr>
              <a:t>are usually the chapters with the new models (i.e. graphs) and concepts. You can probably figure out yourself which chapters they are, but here is a list</a:t>
            </a:r>
            <a:r>
              <a:rPr lang="en-US" sz="4000" dirty="0" smtClean="0">
                <a:solidFill>
                  <a:schemeClr val="tx1"/>
                </a:solidFill>
              </a:rPr>
              <a:t>:</a:t>
            </a:r>
          </a:p>
          <a:p>
            <a:pPr algn="l"/>
            <a:endParaRPr lang="en-US" sz="4000" dirty="0">
              <a:solidFill>
                <a:schemeClr val="tx1"/>
              </a:solidFill>
            </a:endParaRPr>
          </a:p>
          <a:p>
            <a:pPr marL="571500" indent="-571500" algn="l">
              <a:buFont typeface="Arial" panose="020B0604020202020204" pitchFamily="34" charset="0"/>
              <a:buChar char="•"/>
            </a:pPr>
            <a:r>
              <a:rPr lang="en-US" sz="4000" dirty="0">
                <a:solidFill>
                  <a:schemeClr val="tx1"/>
                </a:solidFill>
              </a:rPr>
              <a:t>chapter 1: production possibilities graph</a:t>
            </a:r>
          </a:p>
          <a:p>
            <a:pPr marL="571500" indent="-571500" algn="l">
              <a:buFont typeface="Arial" panose="020B0604020202020204" pitchFamily="34" charset="0"/>
              <a:buChar char="•"/>
            </a:pPr>
            <a:r>
              <a:rPr lang="en-US" sz="4000" dirty="0">
                <a:solidFill>
                  <a:schemeClr val="tx1"/>
                </a:solidFill>
              </a:rPr>
              <a:t>chapter 3: supply and demand graph</a:t>
            </a:r>
          </a:p>
          <a:p>
            <a:pPr marL="571500" indent="-571500" algn="l">
              <a:buFont typeface="Arial" panose="020B0604020202020204" pitchFamily="34" charset="0"/>
              <a:buChar char="•"/>
            </a:pPr>
            <a:r>
              <a:rPr lang="en-US" sz="4000" dirty="0">
                <a:solidFill>
                  <a:schemeClr val="tx1"/>
                </a:solidFill>
              </a:rPr>
              <a:t>chapter 20: using the production possibilities graphs to determine comparative advantage</a:t>
            </a:r>
          </a:p>
          <a:p>
            <a:pPr marL="571500" indent="-571500" algn="l">
              <a:buFont typeface="Arial" panose="020B0604020202020204" pitchFamily="34" charset="0"/>
              <a:buChar char="•"/>
            </a:pPr>
            <a:r>
              <a:rPr lang="en-US" sz="4000" dirty="0">
                <a:solidFill>
                  <a:schemeClr val="tx1"/>
                </a:solidFill>
              </a:rPr>
              <a:t>chapter 12: AD/AS graph</a:t>
            </a:r>
          </a:p>
          <a:p>
            <a:pPr marL="571500" indent="-571500" algn="l">
              <a:buFont typeface="Arial" panose="020B0604020202020204" pitchFamily="34" charset="0"/>
              <a:buChar char="•"/>
            </a:pPr>
            <a:r>
              <a:rPr lang="en-US" sz="4000" dirty="0">
                <a:solidFill>
                  <a:schemeClr val="tx1"/>
                </a:solidFill>
              </a:rPr>
              <a:t>chapter 7: calculating GDP,</a:t>
            </a:r>
          </a:p>
          <a:p>
            <a:pPr marL="571500" indent="-571500" algn="l">
              <a:buFont typeface="Arial" panose="020B0604020202020204" pitchFamily="34" charset="0"/>
              <a:buChar char="•"/>
            </a:pPr>
            <a:r>
              <a:rPr lang="en-US" sz="4000" dirty="0">
                <a:solidFill>
                  <a:schemeClr val="tx1"/>
                </a:solidFill>
              </a:rPr>
              <a:t>chapter 10 and 13: calculating and using the multipliers</a:t>
            </a:r>
          </a:p>
          <a:p>
            <a:pPr marL="571500" indent="-571500" algn="l">
              <a:buFont typeface="Arial" panose="020B0604020202020204" pitchFamily="34" charset="0"/>
              <a:buChar char="•"/>
            </a:pPr>
            <a:r>
              <a:rPr lang="en-US" sz="4000" dirty="0">
                <a:solidFill>
                  <a:schemeClr val="tx1"/>
                </a:solidFill>
              </a:rPr>
              <a:t>chapters 14, 15, 16: showing how monetary policy works on the set of 3 graphs</a:t>
            </a:r>
          </a:p>
          <a:p>
            <a:pPr algn="l"/>
            <a:r>
              <a:rPr lang="en-US" sz="4000" dirty="0" smtClean="0">
                <a:solidFill>
                  <a:schemeClr val="tx1"/>
                </a:solidFill>
              </a:rPr>
              <a:t> </a:t>
            </a:r>
            <a:endParaRPr lang="en-US" sz="40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152400" y="210816"/>
            <a:ext cx="9039175" cy="504698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89960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r>
              <a:rPr lang="en-US" sz="9600" b="1" dirty="0" smtClean="0"/>
              <a:t>GRAPH IT!</a:t>
            </a:r>
            <a:endParaRPr lang="en-US" sz="9600" b="1" dirty="0"/>
          </a:p>
        </p:txBody>
      </p:sp>
    </p:spTree>
    <p:custDataLst>
      <p:tags r:id="rId1"/>
    </p:custDataLst>
    <p:extLst>
      <p:ext uri="{BB962C8B-B14F-4D97-AF65-F5344CB8AC3E}">
        <p14:creationId xmlns:p14="http://schemas.microsoft.com/office/powerpoint/2010/main" val="4020685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05800" cy="1295400"/>
          </a:xfrm>
        </p:spPr>
        <p:txBody>
          <a:bodyPr>
            <a:normAutofit/>
          </a:bodyPr>
          <a:lstStyle/>
          <a:p>
            <a:pPr algn="l"/>
            <a:r>
              <a:rPr lang="en-US" sz="3600" b="1" dirty="0" smtClean="0"/>
              <a:t>8. What is the major source of Revenue for the Federal Government?</a:t>
            </a:r>
            <a:endParaRPr lang="en-US" sz="3600" b="1" dirty="0"/>
          </a:p>
        </p:txBody>
      </p:sp>
      <p:sp>
        <p:nvSpPr>
          <p:cNvPr id="3" name="TPAnswers"/>
          <p:cNvSpPr>
            <a:spLocks noGrp="1"/>
          </p:cNvSpPr>
          <p:nvPr>
            <p:ph type="body" idx="1"/>
            <p:custDataLst>
              <p:tags r:id="rId2"/>
            </p:custDataLst>
          </p:nvPr>
        </p:nvSpPr>
        <p:spPr>
          <a:xfrm>
            <a:off x="457200" y="1828800"/>
            <a:ext cx="4648200" cy="4297363"/>
          </a:xfrm>
        </p:spPr>
        <p:txBody>
          <a:bodyPr>
            <a:normAutofit/>
          </a:bodyPr>
          <a:lstStyle/>
          <a:p>
            <a:pPr marL="514350" indent="-514350">
              <a:buFont typeface="Arial" pitchFamily="34" charset="0"/>
              <a:buAutoNum type="arabicPeriod"/>
            </a:pPr>
            <a:r>
              <a:rPr lang="en-US" dirty="0" smtClean="0"/>
              <a:t>Income Tax</a:t>
            </a:r>
          </a:p>
          <a:p>
            <a:pPr marL="514350" indent="-514350">
              <a:buFont typeface="Arial" pitchFamily="34" charset="0"/>
              <a:buAutoNum type="arabicPeriod"/>
            </a:pPr>
            <a:r>
              <a:rPr lang="en-US" dirty="0" smtClean="0"/>
              <a:t>Sales and Excise Taxes</a:t>
            </a:r>
          </a:p>
          <a:p>
            <a:pPr marL="514350" indent="-514350">
              <a:buFont typeface="Arial" pitchFamily="34" charset="0"/>
              <a:buAutoNum type="arabicPeriod"/>
            </a:pPr>
            <a:r>
              <a:rPr lang="en-US" dirty="0" smtClean="0"/>
              <a:t>Payroll Taxes</a:t>
            </a:r>
          </a:p>
          <a:p>
            <a:pPr marL="514350" indent="-514350">
              <a:buFont typeface="Arial" pitchFamily="34" charset="0"/>
              <a:buAutoNum type="arabicPeriod"/>
            </a:pPr>
            <a:r>
              <a:rPr lang="en-US" dirty="0" smtClean="0"/>
              <a:t>Property Taxes</a:t>
            </a:r>
          </a:p>
          <a:p>
            <a:pPr marL="514350" indent="-514350">
              <a:buFont typeface="Arial" pitchFamily="34" charset="0"/>
              <a:buAutoNum type="arabicPeriod"/>
            </a:pPr>
            <a:r>
              <a:rPr lang="en-US" dirty="0" smtClean="0"/>
              <a:t>Corporate Income Tax</a:t>
            </a:r>
          </a:p>
          <a:p>
            <a:pPr marL="514350" indent="-514350">
              <a:buFont typeface="Arial" pitchFamily="34" charset="0"/>
              <a:buAutoNum type="arabicPeriod"/>
            </a:pPr>
            <a:r>
              <a:rPr lang="en-US" dirty="0" smtClean="0"/>
              <a:t>Licenses and fees</a:t>
            </a:r>
            <a:endParaRPr lang="en-US" dirty="0"/>
          </a:p>
        </p:txBody>
      </p:sp>
    </p:spTree>
    <p:custDataLst>
      <p:tags r:id="rId1"/>
    </p:custDataLst>
    <p:extLst>
      <p:ext uri="{BB962C8B-B14F-4D97-AF65-F5344CB8AC3E}">
        <p14:creationId xmlns:p14="http://schemas.microsoft.com/office/powerpoint/2010/main" val="805919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05800" cy="1295400"/>
          </a:xfrm>
        </p:spPr>
        <p:txBody>
          <a:bodyPr>
            <a:normAutofit/>
          </a:bodyPr>
          <a:lstStyle/>
          <a:p>
            <a:pPr algn="l"/>
            <a:r>
              <a:rPr lang="en-US" sz="3600" b="1" dirty="0" smtClean="0">
                <a:solidFill>
                  <a:srgbClr val="0070C0"/>
                </a:solidFill>
              </a:rPr>
              <a:t>8. What is the major source of Revenue for the Federal Government?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828800"/>
            <a:ext cx="4648200" cy="4297363"/>
          </a:xfrm>
        </p:spPr>
        <p:txBody>
          <a:bodyPr>
            <a:normAutofit/>
          </a:bodyPr>
          <a:lstStyle/>
          <a:p>
            <a:pPr marL="514350" indent="-514350">
              <a:buFont typeface="Arial" pitchFamily="34" charset="0"/>
              <a:buAutoNum type="arabicPeriod"/>
            </a:pPr>
            <a:r>
              <a:rPr lang="en-US" dirty="0" smtClean="0"/>
              <a:t>Income Tax</a:t>
            </a:r>
          </a:p>
          <a:p>
            <a:pPr marL="514350" indent="-514350">
              <a:buFont typeface="Arial" pitchFamily="34" charset="0"/>
              <a:buAutoNum type="arabicPeriod"/>
            </a:pPr>
            <a:r>
              <a:rPr lang="en-US" dirty="0" smtClean="0"/>
              <a:t>Sales and Excise Taxes</a:t>
            </a:r>
          </a:p>
          <a:p>
            <a:pPr marL="514350" indent="-514350">
              <a:buFont typeface="Arial" pitchFamily="34" charset="0"/>
              <a:buAutoNum type="arabicPeriod"/>
            </a:pPr>
            <a:r>
              <a:rPr lang="en-US" dirty="0" smtClean="0"/>
              <a:t>Payroll Taxes</a:t>
            </a:r>
          </a:p>
          <a:p>
            <a:pPr marL="514350" indent="-514350">
              <a:buFont typeface="Arial" pitchFamily="34" charset="0"/>
              <a:buAutoNum type="arabicPeriod"/>
            </a:pPr>
            <a:r>
              <a:rPr lang="en-US" dirty="0" smtClean="0"/>
              <a:t>Property Taxes</a:t>
            </a:r>
          </a:p>
          <a:p>
            <a:pPr marL="514350" indent="-514350">
              <a:buFont typeface="Arial" pitchFamily="34" charset="0"/>
              <a:buAutoNum type="arabicPeriod"/>
            </a:pPr>
            <a:r>
              <a:rPr lang="en-US" dirty="0" smtClean="0"/>
              <a:t>Corporate Income Tax</a:t>
            </a:r>
          </a:p>
          <a:p>
            <a:pPr marL="514350" indent="-514350">
              <a:buFont typeface="Arial" pitchFamily="34" charset="0"/>
              <a:buAutoNum type="arabicPeriod"/>
            </a:pPr>
            <a:r>
              <a:rPr lang="en-US" dirty="0" smtClean="0"/>
              <a:t>Licenses and fees</a:t>
            </a:r>
            <a:endParaRPr lang="en-US" dirty="0"/>
          </a:p>
        </p:txBody>
      </p:sp>
      <p:sp>
        <p:nvSpPr>
          <p:cNvPr id="5" name="CorShape1"/>
          <p:cNvSpPr/>
          <p:nvPr>
            <p:custDataLst>
              <p:tags r:id="rId3"/>
            </p:custDataLst>
          </p:nvPr>
        </p:nvSpPr>
        <p:spPr>
          <a:xfrm rot="10800000">
            <a:off x="172719" y="1752600"/>
            <a:ext cx="596053" cy="596053"/>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139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48885" y="2133600"/>
            <a:ext cx="8229600" cy="990600"/>
          </a:xfrm>
        </p:spPr>
        <p:txBody>
          <a:bodyPr>
            <a:normAutofit fontScale="90000"/>
          </a:bodyPr>
          <a:lstStyle/>
          <a:p>
            <a:pPr algn="l"/>
            <a:r>
              <a:rPr lang="en-US" sz="3600" b="1" dirty="0" smtClean="0"/>
              <a:t>9. Use the tax table above. If income is $10,225 what is the average tax rate?</a:t>
            </a:r>
            <a:endParaRPr lang="en-US" sz="3600" b="1" dirty="0"/>
          </a:p>
        </p:txBody>
      </p:sp>
      <p:sp>
        <p:nvSpPr>
          <p:cNvPr id="3" name="TPAnswers"/>
          <p:cNvSpPr>
            <a:spLocks noGrp="1"/>
          </p:cNvSpPr>
          <p:nvPr>
            <p:ph type="body" idx="1"/>
            <p:custDataLst>
              <p:tags r:id="rId2"/>
            </p:custDataLst>
          </p:nvPr>
        </p:nvSpPr>
        <p:spPr>
          <a:xfrm>
            <a:off x="762000" y="3200400"/>
            <a:ext cx="2514600" cy="2514600"/>
          </a:xfrm>
        </p:spPr>
        <p:txBody>
          <a:bodyPr>
            <a:normAutofit/>
          </a:bodyPr>
          <a:lstStyle/>
          <a:p>
            <a:pPr marL="514350" indent="-514350">
              <a:buFont typeface="Arial" pitchFamily="34" charset="0"/>
              <a:buAutoNum type="arabicPeriod"/>
            </a:pPr>
            <a:r>
              <a:rPr lang="en-US" dirty="0" smtClean="0"/>
              <a:t>10 %</a:t>
            </a:r>
          </a:p>
          <a:p>
            <a:pPr marL="514350" indent="-514350">
              <a:buFont typeface="Arial" pitchFamily="34" charset="0"/>
              <a:buAutoNum type="arabicPeriod"/>
            </a:pPr>
            <a:r>
              <a:rPr lang="en-US" dirty="0" smtClean="0"/>
              <a:t>10.5 %</a:t>
            </a:r>
          </a:p>
          <a:p>
            <a:pPr marL="514350" indent="-514350">
              <a:buFont typeface="Arial" pitchFamily="34" charset="0"/>
              <a:buAutoNum type="arabicPeriod"/>
            </a:pPr>
            <a:r>
              <a:rPr lang="en-US" dirty="0" smtClean="0"/>
              <a:t>15 %</a:t>
            </a:r>
          </a:p>
          <a:p>
            <a:pPr marL="514350" indent="-514350">
              <a:buFont typeface="Arial" pitchFamily="34" charset="0"/>
              <a:buAutoNum type="arabicPeriod"/>
            </a:pPr>
            <a:r>
              <a:rPr lang="en-US" dirty="0" smtClean="0"/>
              <a:t>25 %</a:t>
            </a: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7" y="219890"/>
            <a:ext cx="9121184" cy="16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3710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48885" y="2133600"/>
            <a:ext cx="8229600" cy="990600"/>
          </a:xfrm>
        </p:spPr>
        <p:txBody>
          <a:bodyPr>
            <a:normAutofit fontScale="90000"/>
          </a:bodyPr>
          <a:lstStyle/>
          <a:p>
            <a:pPr algn="l"/>
            <a:r>
              <a:rPr lang="en-US" sz="3600" b="1" dirty="0" smtClean="0">
                <a:solidFill>
                  <a:srgbClr val="0070C0"/>
                </a:solidFill>
              </a:rPr>
              <a:t>9. Use the tax table above. If income is $10,225 what is the average tax rate?</a:t>
            </a:r>
            <a:endParaRPr lang="en-US" sz="3600" b="1" dirty="0">
              <a:solidFill>
                <a:srgbClr val="0070C0"/>
              </a:solidFill>
            </a:endParaRPr>
          </a:p>
        </p:txBody>
      </p:sp>
      <p:sp>
        <p:nvSpPr>
          <p:cNvPr id="3" name="TPAnswers"/>
          <p:cNvSpPr>
            <a:spLocks noGrp="1"/>
          </p:cNvSpPr>
          <p:nvPr>
            <p:ph type="body" idx="1"/>
            <p:custDataLst>
              <p:tags r:id="rId2"/>
            </p:custDataLst>
          </p:nvPr>
        </p:nvSpPr>
        <p:spPr>
          <a:xfrm>
            <a:off x="762000" y="3200400"/>
            <a:ext cx="2514600" cy="2514600"/>
          </a:xfrm>
        </p:spPr>
        <p:txBody>
          <a:bodyPr>
            <a:normAutofit/>
          </a:bodyPr>
          <a:lstStyle/>
          <a:p>
            <a:pPr marL="514350" indent="-514350">
              <a:buFont typeface="Arial" pitchFamily="34" charset="0"/>
              <a:buAutoNum type="arabicPeriod"/>
            </a:pPr>
            <a:r>
              <a:rPr lang="en-US" dirty="0" smtClean="0"/>
              <a:t>10 %</a:t>
            </a:r>
          </a:p>
          <a:p>
            <a:pPr marL="514350" indent="-514350">
              <a:buFont typeface="Arial" pitchFamily="34" charset="0"/>
              <a:buAutoNum type="arabicPeriod"/>
            </a:pPr>
            <a:r>
              <a:rPr lang="en-US" dirty="0" smtClean="0"/>
              <a:t>10.5 %</a:t>
            </a:r>
          </a:p>
          <a:p>
            <a:pPr marL="514350" indent="-514350">
              <a:buFont typeface="Arial" pitchFamily="34" charset="0"/>
              <a:buAutoNum type="arabicPeriod"/>
            </a:pPr>
            <a:r>
              <a:rPr lang="en-US" dirty="0" smtClean="0"/>
              <a:t>15 %</a:t>
            </a:r>
          </a:p>
          <a:p>
            <a:pPr marL="514350" indent="-514350">
              <a:buFont typeface="Arial" pitchFamily="34" charset="0"/>
              <a:buAutoNum type="arabicPeriod"/>
            </a:pPr>
            <a:r>
              <a:rPr lang="en-US" dirty="0" smtClean="0"/>
              <a:t>25 %</a:t>
            </a:r>
          </a:p>
        </p:txBody>
      </p:sp>
      <p:sp>
        <p:nvSpPr>
          <p:cNvPr id="5" name="CorShape1"/>
          <p:cNvSpPr/>
          <p:nvPr>
            <p:custDataLst>
              <p:tags r:id="rId3"/>
            </p:custDataLst>
          </p:nvPr>
        </p:nvSpPr>
        <p:spPr>
          <a:xfrm rot="10800000">
            <a:off x="262496" y="3810000"/>
            <a:ext cx="589280" cy="5892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7" y="219890"/>
            <a:ext cx="9121184" cy="16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972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2133600"/>
            <a:ext cx="8991600" cy="3809999"/>
          </a:xfrm>
        </p:spPr>
        <p:txBody>
          <a:bodyPr>
            <a:normAutofit/>
          </a:bodyPr>
          <a:lstStyle/>
          <a:p>
            <a:pPr>
              <a:buNone/>
            </a:pPr>
            <a:r>
              <a:rPr lang="en-US" sz="4000" dirty="0" smtClean="0"/>
              <a:t>Average tax rate = taxes paid / income</a:t>
            </a:r>
          </a:p>
          <a:p>
            <a:pPr>
              <a:buNone/>
            </a:pPr>
            <a:endParaRPr lang="en-US" sz="4000" dirty="0" smtClean="0"/>
          </a:p>
          <a:p>
            <a:pPr>
              <a:buNone/>
            </a:pPr>
            <a:r>
              <a:rPr lang="en-US" sz="4000" dirty="0" smtClean="0"/>
              <a:t>Average tax rate = $1072.50 / $10,225.00</a:t>
            </a:r>
          </a:p>
          <a:p>
            <a:pPr>
              <a:buNone/>
            </a:pPr>
            <a:endParaRPr lang="en-US" sz="4000" dirty="0" smtClean="0"/>
          </a:p>
          <a:p>
            <a:pPr>
              <a:buNone/>
            </a:pPr>
            <a:r>
              <a:rPr lang="en-US" sz="4000" dirty="0" smtClean="0"/>
              <a:t>Average tax rate = 10.5%</a:t>
            </a:r>
          </a:p>
          <a:p>
            <a:pPr>
              <a:buNone/>
            </a:pPr>
            <a:endParaRPr lang="en-US" sz="40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7" y="219890"/>
            <a:ext cx="9121184" cy="16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27895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011" y="152400"/>
            <a:ext cx="8229600" cy="990600"/>
          </a:xfrm>
        </p:spPr>
        <p:txBody>
          <a:bodyPr>
            <a:noAutofit/>
          </a:bodyPr>
          <a:lstStyle/>
          <a:p>
            <a:pPr algn="l"/>
            <a:r>
              <a:rPr lang="en-US" sz="3200" b="1" dirty="0" smtClean="0"/>
              <a:t>10. International trade is economically beneficial primarily because it:</a:t>
            </a:r>
            <a:endParaRPr lang="en-US" sz="3200" b="1" dirty="0"/>
          </a:p>
        </p:txBody>
      </p:sp>
      <p:sp>
        <p:nvSpPr>
          <p:cNvPr id="3" name="TPAnswers"/>
          <p:cNvSpPr>
            <a:spLocks noGrp="1"/>
          </p:cNvSpPr>
          <p:nvPr>
            <p:ph type="body" idx="1"/>
            <p:custDataLst>
              <p:tags r:id="rId2"/>
            </p:custDataLst>
          </p:nvPr>
        </p:nvSpPr>
        <p:spPr>
          <a:xfrm>
            <a:off x="259080" y="1226312"/>
            <a:ext cx="8458200" cy="2514599"/>
          </a:xfrm>
        </p:spPr>
        <p:txBody>
          <a:bodyPr>
            <a:normAutofit/>
          </a:bodyPr>
          <a:lstStyle/>
          <a:p>
            <a:pPr marL="514350" indent="-514350">
              <a:buFont typeface="Arial" pitchFamily="34" charset="0"/>
              <a:buAutoNum type="arabicPeriod"/>
            </a:pPr>
            <a:r>
              <a:rPr lang="en-US" dirty="0" smtClean="0"/>
              <a:t>Allows everyone to have a job they like</a:t>
            </a:r>
          </a:p>
          <a:p>
            <a:pPr marL="514350" indent="-514350">
              <a:buFont typeface="Arial" pitchFamily="34" charset="0"/>
              <a:buAutoNum type="arabicPeriod"/>
            </a:pPr>
            <a:r>
              <a:rPr lang="en-US" dirty="0" smtClean="0"/>
              <a:t>Facilitates trade by bartering</a:t>
            </a:r>
          </a:p>
          <a:p>
            <a:pPr marL="514350" indent="-514350">
              <a:buFont typeface="Arial" pitchFamily="34" charset="0"/>
              <a:buAutoNum type="arabicPeriod"/>
            </a:pPr>
            <a:r>
              <a:rPr lang="en-US" dirty="0" smtClean="0"/>
              <a:t>Guarantees full employment</a:t>
            </a:r>
          </a:p>
          <a:p>
            <a:pPr marL="514350" indent="-514350">
              <a:buFont typeface="Arial" pitchFamily="34" charset="0"/>
              <a:buAutoNum type="arabicPeriod"/>
            </a:pPr>
            <a:r>
              <a:rPr lang="en-US" dirty="0" smtClean="0"/>
              <a:t>Permits more output from the same resources</a:t>
            </a:r>
            <a:endParaRPr lang="en-US" dirty="0"/>
          </a:p>
        </p:txBody>
      </p:sp>
    </p:spTree>
    <p:custDataLst>
      <p:tags r:id="rId1"/>
    </p:custDataLst>
    <p:extLst>
      <p:ext uri="{BB962C8B-B14F-4D97-AF65-F5344CB8AC3E}">
        <p14:creationId xmlns:p14="http://schemas.microsoft.com/office/powerpoint/2010/main" val="156744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011" y="152400"/>
            <a:ext cx="8229600" cy="990600"/>
          </a:xfrm>
        </p:spPr>
        <p:txBody>
          <a:bodyPr>
            <a:noAutofit/>
          </a:bodyPr>
          <a:lstStyle/>
          <a:p>
            <a:pPr algn="l"/>
            <a:r>
              <a:rPr lang="en-US" sz="3200" b="1" dirty="0" smtClean="0">
                <a:solidFill>
                  <a:srgbClr val="0070C0"/>
                </a:solidFill>
              </a:rPr>
              <a:t>10. International trade is economically beneficial primarily because it:</a:t>
            </a:r>
            <a:endParaRPr lang="en-US" sz="3200" b="1" dirty="0">
              <a:solidFill>
                <a:srgbClr val="0070C0"/>
              </a:solidFill>
            </a:endParaRPr>
          </a:p>
        </p:txBody>
      </p:sp>
      <p:sp>
        <p:nvSpPr>
          <p:cNvPr id="6" name="CorShape1"/>
          <p:cNvSpPr/>
          <p:nvPr>
            <p:custDataLst>
              <p:tags r:id="rId2"/>
            </p:custDataLst>
          </p:nvPr>
        </p:nvSpPr>
        <p:spPr>
          <a:xfrm rot="10800000">
            <a:off x="19236" y="2964689"/>
            <a:ext cx="518160" cy="38811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59080" y="1226312"/>
            <a:ext cx="8458200" cy="2514599"/>
          </a:xfrm>
        </p:spPr>
        <p:txBody>
          <a:bodyPr>
            <a:normAutofit/>
          </a:bodyPr>
          <a:lstStyle/>
          <a:p>
            <a:pPr marL="514350" indent="-514350">
              <a:buFont typeface="Arial" pitchFamily="34" charset="0"/>
              <a:buAutoNum type="arabicPeriod"/>
            </a:pPr>
            <a:r>
              <a:rPr lang="en-US" dirty="0" smtClean="0"/>
              <a:t>Allows everyone to have a job they like</a:t>
            </a:r>
          </a:p>
          <a:p>
            <a:pPr marL="514350" indent="-514350">
              <a:buFont typeface="Arial" pitchFamily="34" charset="0"/>
              <a:buAutoNum type="arabicPeriod"/>
            </a:pPr>
            <a:r>
              <a:rPr lang="en-US" dirty="0" smtClean="0"/>
              <a:t>Facilitates trade by bartering</a:t>
            </a:r>
          </a:p>
          <a:p>
            <a:pPr marL="514350" indent="-514350">
              <a:buFont typeface="Arial" pitchFamily="34" charset="0"/>
              <a:buAutoNum type="arabicPeriod"/>
            </a:pPr>
            <a:r>
              <a:rPr lang="en-US" dirty="0" smtClean="0"/>
              <a:t>Guarantees full employment</a:t>
            </a:r>
          </a:p>
          <a:p>
            <a:pPr marL="514350" indent="-514350">
              <a:buFont typeface="Arial" pitchFamily="34" charset="0"/>
              <a:buAutoNum type="arabicPeriod"/>
            </a:pPr>
            <a:r>
              <a:rPr lang="en-US" dirty="0" smtClean="0"/>
              <a:t>Permits more output from the same resources</a:t>
            </a:r>
            <a:endParaRPr lang="en-US" dirty="0"/>
          </a:p>
        </p:txBody>
      </p:sp>
    </p:spTree>
    <p:custDataLst>
      <p:tags r:id="rId1"/>
    </p:custDataLst>
    <p:extLst>
      <p:ext uri="{BB962C8B-B14F-4D97-AF65-F5344CB8AC3E}">
        <p14:creationId xmlns:p14="http://schemas.microsoft.com/office/powerpoint/2010/main" val="27286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04800"/>
            <a:ext cx="8229600" cy="990600"/>
          </a:xfrm>
        </p:spPr>
        <p:txBody>
          <a:bodyPr>
            <a:noAutofit/>
          </a:bodyPr>
          <a:lstStyle/>
          <a:p>
            <a:pPr algn="l"/>
            <a:r>
              <a:rPr lang="en-US" sz="3200" b="1" dirty="0" smtClean="0"/>
              <a:t>11. Use the PPC below.  Which is possible only with trade?</a:t>
            </a:r>
            <a:endParaRPr lang="en-US" sz="3200" b="1" dirty="0"/>
          </a:p>
        </p:txBody>
      </p:sp>
      <p:sp>
        <p:nvSpPr>
          <p:cNvPr id="3" name="TPAnswers"/>
          <p:cNvSpPr>
            <a:spLocks noGrp="1"/>
          </p:cNvSpPr>
          <p:nvPr>
            <p:ph type="body" idx="1"/>
            <p:custDataLst>
              <p:tags r:id="rId2"/>
            </p:custDataLst>
          </p:nvPr>
        </p:nvSpPr>
        <p:spPr>
          <a:xfrm>
            <a:off x="1066800" y="1676400"/>
            <a:ext cx="1600200" cy="4038600"/>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a:t>E</a:t>
            </a:r>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142260"/>
            <a:ext cx="3724275" cy="3276600"/>
          </a:xfrm>
          <a:prstGeom prst="rect">
            <a:avLst/>
          </a:prstGeom>
        </p:spPr>
      </p:pic>
    </p:spTree>
    <p:custDataLst>
      <p:tags r:id="rId1"/>
    </p:custDataLst>
    <p:extLst>
      <p:ext uri="{BB962C8B-B14F-4D97-AF65-F5344CB8AC3E}">
        <p14:creationId xmlns:p14="http://schemas.microsoft.com/office/powerpoint/2010/main" val="95520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685799"/>
          </a:xfrm>
        </p:spPr>
        <p:txBody>
          <a:bodyPr>
            <a:normAutofit fontScale="90000"/>
          </a:bodyPr>
          <a:lstStyle/>
          <a:p>
            <a:r>
              <a:rPr lang="en-US" b="1" dirty="0" smtClean="0"/>
              <a:t>Final Exam Review</a:t>
            </a:r>
            <a:endParaRPr lang="en-US" b="1" dirty="0"/>
          </a:p>
        </p:txBody>
      </p:sp>
      <p:sp>
        <p:nvSpPr>
          <p:cNvPr id="3" name="Subtitle 2"/>
          <p:cNvSpPr>
            <a:spLocks noGrp="1"/>
          </p:cNvSpPr>
          <p:nvPr>
            <p:ph type="subTitle" idx="1"/>
          </p:nvPr>
        </p:nvSpPr>
        <p:spPr>
          <a:xfrm>
            <a:off x="457200" y="1295400"/>
            <a:ext cx="8305800" cy="4038600"/>
          </a:xfrm>
        </p:spPr>
        <p:txBody>
          <a:bodyPr>
            <a:normAutofit fontScale="85000" lnSpcReduction="20000"/>
          </a:bodyPr>
          <a:lstStyle/>
          <a:p>
            <a:pPr algn="l"/>
            <a:r>
              <a:rPr lang="en-US" sz="5700" b="1" dirty="0" smtClean="0">
                <a:solidFill>
                  <a:schemeClr val="accent6">
                    <a:lumMod val="50000"/>
                  </a:schemeClr>
                </a:solidFill>
              </a:rPr>
              <a:t>See the FINAL EXAM REVIEW </a:t>
            </a:r>
          </a:p>
          <a:p>
            <a:pPr algn="l"/>
            <a:r>
              <a:rPr lang="en-US" sz="5700" b="1" dirty="0" smtClean="0">
                <a:solidFill>
                  <a:schemeClr val="accent6">
                    <a:lumMod val="50000"/>
                  </a:schemeClr>
                </a:solidFill>
              </a:rPr>
              <a:t>link on Blackboard for a: </a:t>
            </a:r>
          </a:p>
          <a:p>
            <a:pPr marL="1314450" lvl="1" indent="-857250" algn="l">
              <a:buFont typeface="Arial" panose="020B0604020202020204" pitchFamily="34" charset="0"/>
              <a:buChar char="•"/>
            </a:pPr>
            <a:r>
              <a:rPr lang="en-US" sz="5300" b="1" dirty="0" smtClean="0">
                <a:solidFill>
                  <a:schemeClr val="accent6">
                    <a:lumMod val="50000"/>
                  </a:schemeClr>
                </a:solidFill>
                <a:hlinkClick r:id="rId3"/>
              </a:rPr>
              <a:t>Study Guide </a:t>
            </a:r>
            <a:endParaRPr lang="en-US" sz="5300" b="1" dirty="0" smtClean="0">
              <a:solidFill>
                <a:schemeClr val="accent6">
                  <a:lumMod val="50000"/>
                </a:schemeClr>
              </a:solidFill>
            </a:endParaRPr>
          </a:p>
          <a:p>
            <a:pPr marL="1314450" lvl="1" indent="-857250" algn="l">
              <a:buFont typeface="Arial" panose="020B0604020202020204" pitchFamily="34" charset="0"/>
              <a:buChar char="•"/>
            </a:pPr>
            <a:r>
              <a:rPr lang="en-US" sz="5300" b="1" dirty="0" smtClean="0">
                <a:solidFill>
                  <a:schemeClr val="accent6">
                    <a:lumMod val="50000"/>
                  </a:schemeClr>
                </a:solidFill>
                <a:hlinkClick r:id="rId4"/>
              </a:rPr>
              <a:t>15 Minute YouTube review video</a:t>
            </a:r>
            <a:endParaRPr lang="en-US" sz="5300" dirty="0">
              <a:solidFill>
                <a:schemeClr val="accent6">
                  <a:lumMod val="50000"/>
                </a:schemeClr>
              </a:solidFill>
            </a:endParaRPr>
          </a:p>
          <a:p>
            <a:pPr algn="l"/>
            <a:r>
              <a:rPr lang="en-US" sz="4000" dirty="0" smtClean="0">
                <a:solidFill>
                  <a:schemeClr val="tx1"/>
                </a:solidFill>
              </a:rPr>
              <a:t> </a:t>
            </a:r>
            <a:endParaRPr lang="en-US" sz="4000" dirty="0">
              <a:solidFill>
                <a:schemeClr val="tx1"/>
              </a:solidFill>
            </a:endParaRPr>
          </a:p>
        </p:txBody>
      </p:sp>
    </p:spTree>
    <p:custDataLst>
      <p:tags r:id="rId1"/>
    </p:custDataLst>
    <p:extLst>
      <p:ext uri="{BB962C8B-B14F-4D97-AF65-F5344CB8AC3E}">
        <p14:creationId xmlns:p14="http://schemas.microsoft.com/office/powerpoint/2010/main" val="3051194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04800"/>
            <a:ext cx="8229600" cy="990600"/>
          </a:xfrm>
        </p:spPr>
        <p:txBody>
          <a:bodyPr>
            <a:noAutofit/>
          </a:bodyPr>
          <a:lstStyle/>
          <a:p>
            <a:pPr algn="l"/>
            <a:r>
              <a:rPr lang="en-US" sz="3200" b="1" dirty="0" smtClean="0">
                <a:solidFill>
                  <a:srgbClr val="0070C0"/>
                </a:solidFill>
              </a:rPr>
              <a:t>11. Use the PPC below.  Which is possible only with trade?</a:t>
            </a:r>
            <a:endParaRPr lang="en-US" sz="3200" b="1" dirty="0">
              <a:solidFill>
                <a:srgbClr val="0070C0"/>
              </a:solidFill>
            </a:endParaRPr>
          </a:p>
        </p:txBody>
      </p:sp>
      <p:sp>
        <p:nvSpPr>
          <p:cNvPr id="3" name="TPAnswers"/>
          <p:cNvSpPr>
            <a:spLocks noGrp="1"/>
          </p:cNvSpPr>
          <p:nvPr>
            <p:ph type="body" idx="1"/>
            <p:custDataLst>
              <p:tags r:id="rId2"/>
            </p:custDataLst>
          </p:nvPr>
        </p:nvSpPr>
        <p:spPr>
          <a:xfrm>
            <a:off x="1066800" y="1676400"/>
            <a:ext cx="1600200" cy="4038600"/>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p>
          <a:p>
            <a:pPr marL="514350" indent="-514350">
              <a:buFont typeface="Arial" pitchFamily="34" charset="0"/>
              <a:buAutoNum type="arabicPeriod"/>
            </a:pPr>
            <a:r>
              <a:rPr lang="en-US" dirty="0"/>
              <a:t>E</a:t>
            </a:r>
            <a:endParaRPr lang="en-US" dirty="0" smtClean="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1142260"/>
            <a:ext cx="3724275" cy="3276600"/>
          </a:xfrm>
          <a:prstGeom prst="rect">
            <a:avLst/>
          </a:prstGeom>
        </p:spPr>
      </p:pic>
      <p:sp>
        <p:nvSpPr>
          <p:cNvPr id="7" name="CorShape1"/>
          <p:cNvSpPr/>
          <p:nvPr>
            <p:custDataLst>
              <p:tags r:id="rId3"/>
            </p:custDataLst>
          </p:nvPr>
        </p:nvSpPr>
        <p:spPr>
          <a:xfrm rot="10800000">
            <a:off x="381000" y="3987060"/>
            <a:ext cx="609600" cy="609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84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9" y="152400"/>
            <a:ext cx="4495800" cy="2057400"/>
          </a:xfrm>
        </p:spPr>
        <p:txBody>
          <a:bodyPr>
            <a:normAutofit fontScale="90000"/>
          </a:bodyPr>
          <a:lstStyle/>
          <a:p>
            <a:pPr algn="l"/>
            <a:r>
              <a:rPr lang="en-US" sz="3200" b="1" dirty="0" smtClean="0"/>
              <a:t>12. </a:t>
            </a:r>
            <a:r>
              <a:rPr lang="en-US" sz="3200" b="1" dirty="0"/>
              <a:t>Assume before </a:t>
            </a:r>
            <a:r>
              <a:rPr lang="en-US" sz="3200" b="1" dirty="0" smtClean="0"/>
              <a:t>specialization, Pakistan is at </a:t>
            </a:r>
            <a:r>
              <a:rPr lang="en-US" sz="3200" b="1" dirty="0"/>
              <a:t>“C</a:t>
            </a:r>
            <a:r>
              <a:rPr lang="en-US" sz="3200" b="1" dirty="0" smtClean="0"/>
              <a:t>” and Malaysia at “B”, </a:t>
            </a:r>
            <a:br>
              <a:rPr lang="en-US" sz="3200" b="1" dirty="0" smtClean="0"/>
            </a:br>
            <a:r>
              <a:rPr lang="en-US" sz="3200" b="1" dirty="0" smtClean="0"/>
              <a:t>If </a:t>
            </a:r>
            <a:r>
              <a:rPr lang="en-US" sz="3200" b="1" dirty="0"/>
              <a:t>they specialize 100%, then the </a:t>
            </a:r>
            <a:r>
              <a:rPr lang="en-US" sz="3200" b="1" u="sng" dirty="0"/>
              <a:t>gains</a:t>
            </a:r>
            <a:r>
              <a:rPr lang="en-US" sz="3200" b="1" dirty="0"/>
              <a:t> will be:</a:t>
            </a:r>
            <a:endParaRPr lang="en-US" sz="3200" dirty="0"/>
          </a:p>
        </p:txBody>
      </p:sp>
      <p:sp>
        <p:nvSpPr>
          <p:cNvPr id="3" name="TPAnswers"/>
          <p:cNvSpPr>
            <a:spLocks noGrp="1"/>
          </p:cNvSpPr>
          <p:nvPr>
            <p:ph type="body" idx="1"/>
            <p:custDataLst>
              <p:tags r:id="rId2"/>
            </p:custDataLst>
          </p:nvPr>
        </p:nvSpPr>
        <p:spPr>
          <a:xfrm>
            <a:off x="288524" y="2441193"/>
            <a:ext cx="5029200" cy="2740407"/>
          </a:xfrm>
        </p:spPr>
        <p:txBody>
          <a:bodyPr>
            <a:noAutofit/>
          </a:bodyPr>
          <a:lstStyle/>
          <a:p>
            <a:pPr marL="514350" indent="-514350">
              <a:buFont typeface="Arial" pitchFamily="34" charset="0"/>
              <a:buAutoNum type="arabicPeriod"/>
            </a:pPr>
            <a:r>
              <a:rPr lang="en-US" sz="3600" dirty="0" smtClean="0"/>
              <a:t>45 wheat and 20 rice</a:t>
            </a:r>
          </a:p>
          <a:p>
            <a:pPr marL="514350" indent="-514350">
              <a:buFont typeface="Arial" pitchFamily="34" charset="0"/>
              <a:buAutoNum type="arabicPeriod"/>
            </a:pPr>
            <a:r>
              <a:rPr lang="en-US" sz="3600" dirty="0" smtClean="0"/>
              <a:t>20 rice</a:t>
            </a:r>
          </a:p>
          <a:p>
            <a:pPr marL="514350" indent="-514350">
              <a:buFont typeface="Arial" pitchFamily="34" charset="0"/>
              <a:buAutoNum type="arabicPeriod"/>
            </a:pPr>
            <a:r>
              <a:rPr lang="en-US" sz="3600" dirty="0" smtClean="0"/>
              <a:t>5 wheat</a:t>
            </a:r>
          </a:p>
          <a:p>
            <a:pPr marL="514350" indent="-514350">
              <a:buFont typeface="Arial" pitchFamily="34" charset="0"/>
              <a:buAutoNum type="arabicPeriod"/>
            </a:pPr>
            <a:r>
              <a:rPr lang="en-US" sz="3600" dirty="0" smtClean="0"/>
              <a:t>15 wheat</a:t>
            </a:r>
            <a:endParaRPr lang="en-US" sz="3600" dirty="0"/>
          </a:p>
        </p:txBody>
      </p:sp>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614" y="228601"/>
            <a:ext cx="31879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8942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4709" y="152400"/>
            <a:ext cx="4495800" cy="2057400"/>
          </a:xfrm>
        </p:spPr>
        <p:txBody>
          <a:bodyPr>
            <a:normAutofit fontScale="90000"/>
          </a:bodyPr>
          <a:lstStyle/>
          <a:p>
            <a:pPr algn="l"/>
            <a:r>
              <a:rPr lang="en-US" sz="3200" b="1" dirty="0" smtClean="0">
                <a:solidFill>
                  <a:srgbClr val="0070C0"/>
                </a:solidFill>
              </a:rPr>
              <a:t>12. </a:t>
            </a:r>
            <a:r>
              <a:rPr lang="en-US" sz="3200" b="1" dirty="0">
                <a:solidFill>
                  <a:srgbClr val="0070C0"/>
                </a:solidFill>
              </a:rPr>
              <a:t>Assume before </a:t>
            </a:r>
            <a:r>
              <a:rPr lang="en-US" sz="3200" b="1" dirty="0" smtClean="0">
                <a:solidFill>
                  <a:srgbClr val="0070C0"/>
                </a:solidFill>
              </a:rPr>
              <a:t>specialization, Pakistan is at </a:t>
            </a:r>
            <a:r>
              <a:rPr lang="en-US" sz="3200" b="1" dirty="0">
                <a:solidFill>
                  <a:srgbClr val="0070C0"/>
                </a:solidFill>
              </a:rPr>
              <a:t>“C</a:t>
            </a:r>
            <a:r>
              <a:rPr lang="en-US" sz="3200" b="1" dirty="0" smtClean="0">
                <a:solidFill>
                  <a:srgbClr val="0070C0"/>
                </a:solidFill>
              </a:rPr>
              <a:t>” and Malaysia at “B”, </a:t>
            </a:r>
            <a:br>
              <a:rPr lang="en-US" sz="3200" b="1" dirty="0" smtClean="0">
                <a:solidFill>
                  <a:srgbClr val="0070C0"/>
                </a:solidFill>
              </a:rPr>
            </a:br>
            <a:r>
              <a:rPr lang="en-US" sz="3200" b="1" dirty="0" smtClean="0">
                <a:solidFill>
                  <a:srgbClr val="0070C0"/>
                </a:solidFill>
              </a:rPr>
              <a:t>If </a:t>
            </a:r>
            <a:r>
              <a:rPr lang="en-US" sz="3200" b="1" dirty="0">
                <a:solidFill>
                  <a:srgbClr val="0070C0"/>
                </a:solidFill>
              </a:rPr>
              <a:t>they specialize 100%, then the </a:t>
            </a:r>
            <a:r>
              <a:rPr lang="en-US" sz="3200" b="1" u="sng" dirty="0">
                <a:solidFill>
                  <a:srgbClr val="0070C0"/>
                </a:solidFill>
              </a:rPr>
              <a:t>gains</a:t>
            </a:r>
            <a:r>
              <a:rPr lang="en-US" sz="3200" b="1" dirty="0">
                <a:solidFill>
                  <a:srgbClr val="0070C0"/>
                </a:solidFill>
              </a:rPr>
              <a:t> will be:</a:t>
            </a:r>
            <a:endParaRPr lang="en-US" sz="3200" dirty="0">
              <a:solidFill>
                <a:srgbClr val="0070C0"/>
              </a:solidFill>
            </a:endParaRPr>
          </a:p>
        </p:txBody>
      </p:sp>
      <p:sp>
        <p:nvSpPr>
          <p:cNvPr id="10" name="CorShape1"/>
          <p:cNvSpPr/>
          <p:nvPr>
            <p:custDataLst>
              <p:tags r:id="rId2"/>
            </p:custDataLst>
          </p:nvPr>
        </p:nvSpPr>
        <p:spPr>
          <a:xfrm rot="10800000">
            <a:off x="28113" y="3837567"/>
            <a:ext cx="609600" cy="609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88524" y="2441193"/>
            <a:ext cx="5029200" cy="2740407"/>
          </a:xfrm>
        </p:spPr>
        <p:txBody>
          <a:bodyPr>
            <a:noAutofit/>
          </a:bodyPr>
          <a:lstStyle/>
          <a:p>
            <a:pPr marL="514350" indent="-514350">
              <a:buFont typeface="Arial" pitchFamily="34" charset="0"/>
              <a:buAutoNum type="arabicPeriod"/>
            </a:pPr>
            <a:r>
              <a:rPr lang="en-US" sz="3600" dirty="0" smtClean="0"/>
              <a:t>45 wheat and 20 rice</a:t>
            </a:r>
          </a:p>
          <a:p>
            <a:pPr marL="514350" indent="-514350">
              <a:buFont typeface="Arial" pitchFamily="34" charset="0"/>
              <a:buAutoNum type="arabicPeriod"/>
            </a:pPr>
            <a:r>
              <a:rPr lang="en-US" sz="3600" dirty="0" smtClean="0"/>
              <a:t>20 rice</a:t>
            </a:r>
          </a:p>
          <a:p>
            <a:pPr marL="514350" indent="-514350">
              <a:buFont typeface="Arial" pitchFamily="34" charset="0"/>
              <a:buAutoNum type="arabicPeriod"/>
            </a:pPr>
            <a:r>
              <a:rPr lang="en-US" sz="3600" dirty="0" smtClean="0"/>
              <a:t>5 wheat</a:t>
            </a:r>
          </a:p>
          <a:p>
            <a:pPr marL="514350" indent="-514350">
              <a:buFont typeface="Arial" pitchFamily="34" charset="0"/>
              <a:buAutoNum type="arabicPeriod"/>
            </a:pPr>
            <a:r>
              <a:rPr lang="en-US" sz="3600" dirty="0" smtClean="0"/>
              <a:t>15 wheat</a:t>
            </a:r>
            <a:endParaRPr lang="en-US" sz="3600" dirty="0"/>
          </a:p>
        </p:txBody>
      </p:sp>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614" y="228601"/>
            <a:ext cx="31879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164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5791200" cy="1935162"/>
          </a:xfrm>
        </p:spPr>
        <p:txBody>
          <a:bodyPr>
            <a:noAutofit/>
          </a:bodyPr>
          <a:lstStyle/>
          <a:p>
            <a:pPr algn="l"/>
            <a:r>
              <a:rPr lang="en-US" sz="3200" b="1" dirty="0" smtClean="0"/>
              <a:t>13. Consider the currency market for Japanese yens and U.S. dollars. An increase in the supply for Japanese yen results in: </a:t>
            </a:r>
            <a:endParaRPr lang="en-US" sz="3200" b="1" dirty="0"/>
          </a:p>
        </p:txBody>
      </p:sp>
      <p:sp>
        <p:nvSpPr>
          <p:cNvPr id="3" name="TPAnswers"/>
          <p:cNvSpPr>
            <a:spLocks noGrp="1"/>
          </p:cNvSpPr>
          <p:nvPr>
            <p:ph type="body" idx="1"/>
            <p:custDataLst>
              <p:tags r:id="rId2"/>
            </p:custDataLst>
          </p:nvPr>
        </p:nvSpPr>
        <p:spPr>
          <a:xfrm>
            <a:off x="457200" y="2438400"/>
            <a:ext cx="8305800" cy="3687763"/>
          </a:xfrm>
        </p:spPr>
        <p:txBody>
          <a:bodyPr>
            <a:normAutofit fontScale="92500" lnSpcReduction="10000"/>
          </a:bodyPr>
          <a:lstStyle/>
          <a:p>
            <a:pPr marL="514350" indent="-514350">
              <a:buFont typeface="Arial" pitchFamily="34" charset="0"/>
              <a:buAutoNum type="arabicPeriod"/>
            </a:pPr>
            <a:r>
              <a:rPr lang="en-US" dirty="0" smtClean="0"/>
              <a:t>An appreciation of the yen and a depreciation of the dollar</a:t>
            </a:r>
          </a:p>
          <a:p>
            <a:pPr marL="514350" indent="-514350">
              <a:buFont typeface="Arial" pitchFamily="34" charset="0"/>
              <a:buAutoNum type="arabicPeriod"/>
            </a:pPr>
            <a:r>
              <a:rPr lang="en-US" dirty="0" smtClean="0"/>
              <a:t>A depreciation of the yen and a depreciation of the dollar</a:t>
            </a:r>
          </a:p>
          <a:p>
            <a:pPr marL="514350" indent="-514350">
              <a:buFont typeface="Arial" pitchFamily="34" charset="0"/>
              <a:buAutoNum type="arabicPeriod"/>
            </a:pPr>
            <a:r>
              <a:rPr lang="en-US" dirty="0" smtClean="0"/>
              <a:t>An appreciation of the yen and an appreciation of the dollar</a:t>
            </a:r>
          </a:p>
          <a:p>
            <a:pPr marL="514350" indent="-514350">
              <a:buFont typeface="Arial" pitchFamily="34" charset="0"/>
              <a:buAutoNum type="arabicPeriod"/>
            </a:pPr>
            <a:r>
              <a:rPr lang="en-US" dirty="0" smtClean="0"/>
              <a:t>A depreciation of the yen and an appreciation of the dollar</a:t>
            </a:r>
            <a:endParaRPr lang="en-US" dirty="0"/>
          </a:p>
        </p:txBody>
      </p:sp>
    </p:spTree>
    <p:custDataLst>
      <p:tags r:id="rId1"/>
    </p:custDataLst>
    <p:extLst>
      <p:ext uri="{BB962C8B-B14F-4D97-AF65-F5344CB8AC3E}">
        <p14:creationId xmlns:p14="http://schemas.microsoft.com/office/powerpoint/2010/main" val="2760415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5791200" cy="1935162"/>
          </a:xfrm>
        </p:spPr>
        <p:txBody>
          <a:bodyPr>
            <a:noAutofit/>
          </a:bodyPr>
          <a:lstStyle/>
          <a:p>
            <a:pPr algn="l"/>
            <a:r>
              <a:rPr lang="en-US" sz="3200" b="1" dirty="0" smtClean="0">
                <a:solidFill>
                  <a:srgbClr val="0070C0"/>
                </a:solidFill>
              </a:rPr>
              <a:t>13. Consider the currency market for Japanese yens and U.S. dollars. An increase in the supply for Japanese yen results in: </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2438400"/>
            <a:ext cx="8305800" cy="3687763"/>
          </a:xfrm>
        </p:spPr>
        <p:txBody>
          <a:bodyPr>
            <a:normAutofit fontScale="92500" lnSpcReduction="10000"/>
          </a:bodyPr>
          <a:lstStyle/>
          <a:p>
            <a:pPr marL="514350" indent="-514350">
              <a:buFont typeface="Arial" pitchFamily="34" charset="0"/>
              <a:buAutoNum type="arabicPeriod"/>
            </a:pPr>
            <a:r>
              <a:rPr lang="en-US" dirty="0" smtClean="0"/>
              <a:t>An appreciation of the yen and a depreciation of the dollar</a:t>
            </a:r>
          </a:p>
          <a:p>
            <a:pPr marL="514350" indent="-514350">
              <a:buFont typeface="Arial" pitchFamily="34" charset="0"/>
              <a:buAutoNum type="arabicPeriod"/>
            </a:pPr>
            <a:r>
              <a:rPr lang="en-US" dirty="0" smtClean="0"/>
              <a:t>A depreciation of the yen and a depreciation of the dollar</a:t>
            </a:r>
          </a:p>
          <a:p>
            <a:pPr marL="514350" indent="-514350">
              <a:buFont typeface="Arial" pitchFamily="34" charset="0"/>
              <a:buAutoNum type="arabicPeriod"/>
            </a:pPr>
            <a:r>
              <a:rPr lang="en-US" dirty="0" smtClean="0"/>
              <a:t>An appreciation of the yen and an appreciation of the dollar</a:t>
            </a:r>
          </a:p>
          <a:p>
            <a:pPr marL="514350" indent="-514350">
              <a:buFont typeface="Arial" pitchFamily="34" charset="0"/>
              <a:buAutoNum type="arabicPeriod"/>
            </a:pPr>
            <a:r>
              <a:rPr lang="en-US" dirty="0" smtClean="0"/>
              <a:t>A depreciation of the yen and an appreciation of the dollar</a:t>
            </a:r>
            <a:endParaRPr lang="en-US" dirty="0"/>
          </a:p>
        </p:txBody>
      </p:sp>
      <p:sp>
        <p:nvSpPr>
          <p:cNvPr id="5" name="CorShape1"/>
          <p:cNvSpPr/>
          <p:nvPr>
            <p:custDataLst>
              <p:tags r:id="rId3"/>
            </p:custDataLst>
          </p:nvPr>
        </p:nvSpPr>
        <p:spPr>
          <a:xfrm rot="10800000">
            <a:off x="152400" y="5181600"/>
            <a:ext cx="546100" cy="546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22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3200" b="1" dirty="0" smtClean="0"/>
              <a:t>If interest rates in the US increase compared to those in Japan, then we would expect:</a:t>
            </a:r>
            <a:endParaRPr lang="en-US" sz="3200" dirty="0"/>
          </a:p>
        </p:txBody>
      </p:sp>
      <p:pic>
        <p:nvPicPr>
          <p:cNvPr id="4" name="Picture 3" descr="20bdollargraphincdemand.jpg"/>
          <p:cNvPicPr>
            <a:picLocks noChangeAspect="1"/>
          </p:cNvPicPr>
          <p:nvPr/>
        </p:nvPicPr>
        <p:blipFill>
          <a:blip r:embed="rId3" cstate="print"/>
          <a:stretch>
            <a:fillRect/>
          </a:stretch>
        </p:blipFill>
        <p:spPr>
          <a:xfrm>
            <a:off x="4648200" y="1676400"/>
            <a:ext cx="4077865" cy="3276600"/>
          </a:xfrm>
          <a:prstGeom prst="rect">
            <a:avLst/>
          </a:prstGeom>
        </p:spPr>
      </p:pic>
      <p:pic>
        <p:nvPicPr>
          <p:cNvPr id="6" name="Picture 5" descr="20byengraphincsupply.jpg"/>
          <p:cNvPicPr>
            <a:picLocks noChangeAspect="1"/>
          </p:cNvPicPr>
          <p:nvPr/>
        </p:nvPicPr>
        <p:blipFill>
          <a:blip r:embed="rId4" cstate="print"/>
          <a:stretch>
            <a:fillRect/>
          </a:stretch>
        </p:blipFill>
        <p:spPr>
          <a:xfrm>
            <a:off x="152400" y="1524000"/>
            <a:ext cx="4495800" cy="3410080"/>
          </a:xfrm>
          <a:prstGeom prst="rect">
            <a:avLst/>
          </a:prstGeom>
        </p:spPr>
      </p:pic>
    </p:spTree>
    <p:custDataLst>
      <p:tags r:id="rId1"/>
    </p:custDataLst>
    <p:extLst>
      <p:ext uri="{BB962C8B-B14F-4D97-AF65-F5344CB8AC3E}">
        <p14:creationId xmlns:p14="http://schemas.microsoft.com/office/powerpoint/2010/main" val="1131463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Determinants of Foreign Exchange</a:t>
            </a:r>
            <a:endParaRPr lang="en-US" u="sng" dirty="0"/>
          </a:p>
        </p:txBody>
      </p:sp>
      <p:sp>
        <p:nvSpPr>
          <p:cNvPr id="3" name="Text Placeholder 2"/>
          <p:cNvSpPr>
            <a:spLocks noGrp="1"/>
          </p:cNvSpPr>
          <p:nvPr>
            <p:ph type="body" idx="1"/>
          </p:nvPr>
        </p:nvSpPr>
        <p:spPr/>
        <p:txBody>
          <a:bodyPr/>
          <a:lstStyle/>
          <a:p>
            <a:pPr>
              <a:buNone/>
            </a:pPr>
            <a:r>
              <a:rPr lang="en-US" dirty="0" smtClean="0"/>
              <a:t>We demand a foreign currency to (  </a:t>
            </a:r>
            <a:r>
              <a:rPr lang="en-US" dirty="0" err="1" smtClean="0"/>
              <a:t>D</a:t>
            </a:r>
            <a:r>
              <a:rPr lang="en-US" sz="2000" dirty="0" err="1" smtClean="0"/>
              <a:t>Yen</a:t>
            </a:r>
            <a:r>
              <a:rPr lang="en-US" dirty="0" smtClean="0"/>
              <a:t>): </a:t>
            </a:r>
          </a:p>
          <a:p>
            <a:pPr lvl="1">
              <a:buFont typeface="Arial" pitchFamily="34" charset="0"/>
              <a:buChar char="•"/>
            </a:pPr>
            <a:r>
              <a:rPr lang="en-US" dirty="0" smtClean="0"/>
              <a:t>Buy foreign goods (</a:t>
            </a:r>
            <a:r>
              <a:rPr lang="en-US" dirty="0" err="1" smtClean="0"/>
              <a:t>Pe</a:t>
            </a:r>
            <a:r>
              <a:rPr lang="en-US" dirty="0" smtClean="0"/>
              <a:t>, </a:t>
            </a:r>
            <a:r>
              <a:rPr lang="en-US" dirty="0" err="1" smtClean="0"/>
              <a:t>Pog</a:t>
            </a:r>
            <a:r>
              <a:rPr lang="en-US" dirty="0" smtClean="0"/>
              <a:t>, I, </a:t>
            </a:r>
            <a:r>
              <a:rPr lang="en-US" dirty="0" err="1" smtClean="0"/>
              <a:t>Npot</a:t>
            </a:r>
            <a:r>
              <a:rPr lang="en-US" dirty="0" smtClean="0"/>
              <a:t>, T)</a:t>
            </a:r>
          </a:p>
          <a:p>
            <a:pPr lvl="1">
              <a:buFont typeface="Arial" pitchFamily="34" charset="0"/>
              <a:buChar char="•"/>
            </a:pPr>
            <a:r>
              <a:rPr lang="en-US" dirty="0" smtClean="0"/>
              <a:t>Make financial investments in foreign country (high interest rate)</a:t>
            </a:r>
          </a:p>
          <a:p>
            <a:pPr>
              <a:buNone/>
            </a:pPr>
            <a:r>
              <a:rPr lang="en-US" dirty="0" smtClean="0"/>
              <a:t>We supply our currency when we (  S</a:t>
            </a:r>
            <a:r>
              <a:rPr lang="en-US" sz="2000" dirty="0" smtClean="0"/>
              <a:t>$</a:t>
            </a:r>
            <a:r>
              <a:rPr lang="en-US" dirty="0" smtClean="0"/>
              <a:t>): </a:t>
            </a:r>
          </a:p>
          <a:p>
            <a:pPr lvl="1">
              <a:buFont typeface="Arial" pitchFamily="34" charset="0"/>
              <a:buChar char="•"/>
            </a:pPr>
            <a:r>
              <a:rPr lang="en-US" dirty="0" smtClean="0"/>
              <a:t>Buy foreign goods (</a:t>
            </a:r>
            <a:r>
              <a:rPr lang="en-US" dirty="0" err="1" smtClean="0"/>
              <a:t>Pe</a:t>
            </a:r>
            <a:r>
              <a:rPr lang="en-US" dirty="0" smtClean="0"/>
              <a:t>, </a:t>
            </a:r>
            <a:r>
              <a:rPr lang="en-US" dirty="0" err="1" smtClean="0"/>
              <a:t>Pog</a:t>
            </a:r>
            <a:r>
              <a:rPr lang="en-US" dirty="0" smtClean="0"/>
              <a:t>, I, </a:t>
            </a:r>
            <a:r>
              <a:rPr lang="en-US" dirty="0" err="1" smtClean="0"/>
              <a:t>Npot</a:t>
            </a:r>
            <a:r>
              <a:rPr lang="en-US" dirty="0" smtClean="0"/>
              <a:t>, T)</a:t>
            </a:r>
          </a:p>
          <a:p>
            <a:pPr lvl="1">
              <a:buFont typeface="Arial" pitchFamily="34" charset="0"/>
              <a:buChar char="•"/>
            </a:pPr>
            <a:r>
              <a:rPr lang="en-US" dirty="0" smtClean="0"/>
              <a:t>Make financial investments in foreign country (high interest rate)</a:t>
            </a:r>
          </a:p>
          <a:p>
            <a:pPr>
              <a:buNone/>
            </a:pPr>
            <a:endParaRPr lang="en-US" dirty="0"/>
          </a:p>
        </p:txBody>
      </p:sp>
      <p:pic>
        <p:nvPicPr>
          <p:cNvPr id="4" name="Picture 3" descr="upalot.gif"/>
          <p:cNvPicPr>
            <a:picLocks noChangeAspect="1"/>
          </p:cNvPicPr>
          <p:nvPr/>
        </p:nvPicPr>
        <p:blipFill>
          <a:blip r:embed="rId3" cstate="print"/>
          <a:stretch>
            <a:fillRect/>
          </a:stretch>
        </p:blipFill>
        <p:spPr>
          <a:xfrm>
            <a:off x="6248400" y="3733800"/>
            <a:ext cx="142875" cy="400050"/>
          </a:xfrm>
          <a:prstGeom prst="rect">
            <a:avLst/>
          </a:prstGeom>
        </p:spPr>
      </p:pic>
      <p:pic>
        <p:nvPicPr>
          <p:cNvPr id="5" name="Picture 4" descr="upalot.gif"/>
          <p:cNvPicPr>
            <a:picLocks noChangeAspect="1"/>
          </p:cNvPicPr>
          <p:nvPr/>
        </p:nvPicPr>
        <p:blipFill>
          <a:blip r:embed="rId3" cstate="print"/>
          <a:stretch>
            <a:fillRect/>
          </a:stretch>
        </p:blipFill>
        <p:spPr>
          <a:xfrm>
            <a:off x="6324600" y="1752600"/>
            <a:ext cx="142875" cy="400050"/>
          </a:xfrm>
          <a:prstGeom prst="rect">
            <a:avLst/>
          </a:prstGeom>
        </p:spPr>
      </p:pic>
    </p:spTree>
    <p:custDataLst>
      <p:tags r:id="rId1"/>
    </p:custDataLst>
    <p:extLst>
      <p:ext uri="{BB962C8B-B14F-4D97-AF65-F5344CB8AC3E}">
        <p14:creationId xmlns:p14="http://schemas.microsoft.com/office/powerpoint/2010/main" val="1394495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Determinants of Foreign Exchange</a:t>
            </a:r>
            <a:endParaRPr lang="en-US" u="sng" dirty="0"/>
          </a:p>
        </p:txBody>
      </p:sp>
      <p:sp>
        <p:nvSpPr>
          <p:cNvPr id="3" name="Text Placeholder 2"/>
          <p:cNvSpPr>
            <a:spLocks noGrp="1"/>
          </p:cNvSpPr>
          <p:nvPr>
            <p:ph type="body" idx="1"/>
          </p:nvPr>
        </p:nvSpPr>
        <p:spPr/>
        <p:txBody>
          <a:bodyPr>
            <a:normAutofit/>
          </a:bodyPr>
          <a:lstStyle/>
          <a:p>
            <a:pPr>
              <a:buNone/>
            </a:pPr>
            <a:r>
              <a:rPr lang="en-US" dirty="0" smtClean="0"/>
              <a:t>They demand our currency to (  D</a:t>
            </a:r>
            <a:r>
              <a:rPr lang="en-US" sz="2000" dirty="0" smtClean="0"/>
              <a:t>$</a:t>
            </a:r>
            <a:r>
              <a:rPr lang="en-US" dirty="0" smtClean="0"/>
              <a:t>):</a:t>
            </a:r>
          </a:p>
          <a:p>
            <a:pPr lvl="1">
              <a:buFont typeface="Arial" pitchFamily="34" charset="0"/>
              <a:buChar char="•"/>
            </a:pPr>
            <a:r>
              <a:rPr lang="en-US" dirty="0" smtClean="0"/>
              <a:t>Buy our goods (</a:t>
            </a:r>
            <a:r>
              <a:rPr lang="en-US" dirty="0" err="1" smtClean="0"/>
              <a:t>Pe</a:t>
            </a:r>
            <a:r>
              <a:rPr lang="en-US" dirty="0" smtClean="0"/>
              <a:t>, </a:t>
            </a:r>
            <a:r>
              <a:rPr lang="en-US" dirty="0" err="1" smtClean="0"/>
              <a:t>Pog</a:t>
            </a:r>
            <a:r>
              <a:rPr lang="en-US" dirty="0" smtClean="0"/>
              <a:t>, I, </a:t>
            </a:r>
            <a:r>
              <a:rPr lang="en-US" dirty="0" err="1" smtClean="0"/>
              <a:t>Npot</a:t>
            </a:r>
            <a:r>
              <a:rPr lang="en-US" dirty="0" smtClean="0"/>
              <a:t>, T)</a:t>
            </a:r>
          </a:p>
          <a:p>
            <a:pPr lvl="1">
              <a:buFont typeface="Arial" pitchFamily="34" charset="0"/>
              <a:buChar char="•"/>
            </a:pPr>
            <a:r>
              <a:rPr lang="en-US" dirty="0" smtClean="0"/>
              <a:t>Make financial investments in our country </a:t>
            </a:r>
            <a:br>
              <a:rPr lang="en-US" dirty="0" smtClean="0"/>
            </a:br>
            <a:r>
              <a:rPr lang="en-US" dirty="0" smtClean="0"/>
              <a:t>(high interest rate)</a:t>
            </a:r>
          </a:p>
          <a:p>
            <a:pPr>
              <a:buNone/>
            </a:pPr>
            <a:r>
              <a:rPr lang="en-US" dirty="0" smtClean="0"/>
              <a:t>They supply foreign currency when they (  </a:t>
            </a:r>
            <a:r>
              <a:rPr lang="en-US" dirty="0" err="1" smtClean="0"/>
              <a:t>S</a:t>
            </a:r>
            <a:r>
              <a:rPr lang="en-US" sz="2000" dirty="0" err="1" smtClean="0"/>
              <a:t>yen</a:t>
            </a:r>
            <a:r>
              <a:rPr lang="en-US" dirty="0" smtClean="0"/>
              <a:t>):</a:t>
            </a:r>
          </a:p>
          <a:p>
            <a:pPr lvl="1">
              <a:buFont typeface="Arial" pitchFamily="34" charset="0"/>
              <a:buChar char="•"/>
            </a:pPr>
            <a:r>
              <a:rPr lang="en-US" dirty="0" smtClean="0"/>
              <a:t>Buy our goods (</a:t>
            </a:r>
            <a:r>
              <a:rPr lang="en-US" dirty="0" err="1" smtClean="0"/>
              <a:t>Pe</a:t>
            </a:r>
            <a:r>
              <a:rPr lang="en-US" dirty="0" smtClean="0"/>
              <a:t>, </a:t>
            </a:r>
            <a:r>
              <a:rPr lang="en-US" dirty="0" err="1" smtClean="0"/>
              <a:t>Pog</a:t>
            </a:r>
            <a:r>
              <a:rPr lang="en-US" dirty="0" smtClean="0"/>
              <a:t>, I, </a:t>
            </a:r>
            <a:r>
              <a:rPr lang="en-US" dirty="0" err="1" smtClean="0"/>
              <a:t>Npot</a:t>
            </a:r>
            <a:r>
              <a:rPr lang="en-US" dirty="0" smtClean="0"/>
              <a:t>, T)</a:t>
            </a:r>
          </a:p>
          <a:p>
            <a:pPr lvl="1">
              <a:buFont typeface="Arial" pitchFamily="34" charset="0"/>
              <a:buChar char="•"/>
            </a:pPr>
            <a:r>
              <a:rPr lang="en-US" dirty="0" smtClean="0"/>
              <a:t>Make financial investments in our country </a:t>
            </a:r>
            <a:br>
              <a:rPr lang="en-US" dirty="0" smtClean="0"/>
            </a:br>
            <a:r>
              <a:rPr lang="en-US" dirty="0" smtClean="0"/>
              <a:t>(high interest rate)</a:t>
            </a:r>
          </a:p>
          <a:p>
            <a:pPr>
              <a:buNone/>
            </a:pPr>
            <a:endParaRPr lang="en-US" dirty="0"/>
          </a:p>
        </p:txBody>
      </p:sp>
      <p:pic>
        <p:nvPicPr>
          <p:cNvPr id="8" name="Picture 7" descr="upalot.gif"/>
          <p:cNvPicPr>
            <a:picLocks noChangeAspect="1"/>
          </p:cNvPicPr>
          <p:nvPr/>
        </p:nvPicPr>
        <p:blipFill>
          <a:blip r:embed="rId3" cstate="print"/>
          <a:stretch>
            <a:fillRect/>
          </a:stretch>
        </p:blipFill>
        <p:spPr>
          <a:xfrm>
            <a:off x="5638800" y="1752600"/>
            <a:ext cx="142875" cy="400050"/>
          </a:xfrm>
          <a:prstGeom prst="rect">
            <a:avLst/>
          </a:prstGeom>
        </p:spPr>
      </p:pic>
      <p:pic>
        <p:nvPicPr>
          <p:cNvPr id="9" name="Picture 8" descr="upalot.gif"/>
          <p:cNvPicPr>
            <a:picLocks noChangeAspect="1"/>
          </p:cNvPicPr>
          <p:nvPr/>
        </p:nvPicPr>
        <p:blipFill>
          <a:blip r:embed="rId3" cstate="print"/>
          <a:stretch>
            <a:fillRect/>
          </a:stretch>
        </p:blipFill>
        <p:spPr>
          <a:xfrm>
            <a:off x="7391400" y="3733800"/>
            <a:ext cx="142875" cy="400050"/>
          </a:xfrm>
          <a:prstGeom prst="rect">
            <a:avLst/>
          </a:prstGeom>
        </p:spPr>
      </p:pic>
    </p:spTree>
    <p:custDataLst>
      <p:tags r:id="rId1"/>
    </p:custDataLst>
    <p:extLst>
      <p:ext uri="{BB962C8B-B14F-4D97-AF65-F5344CB8AC3E}">
        <p14:creationId xmlns:p14="http://schemas.microsoft.com/office/powerpoint/2010/main" val="1341826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0"/>
            <a:ext cx="8229600" cy="944562"/>
          </a:xfrm>
        </p:spPr>
        <p:txBody>
          <a:bodyPr/>
          <a:lstStyle/>
          <a:p>
            <a:r>
              <a:rPr lang="en-US" b="1" u="sng" dirty="0" smtClean="0"/>
              <a:t>Determinants of AD</a:t>
            </a:r>
            <a:endParaRPr lang="en-US" b="1" u="sng" dirty="0"/>
          </a:p>
        </p:txBody>
      </p:sp>
      <p:pic>
        <p:nvPicPr>
          <p:cNvPr id="82946" name="Picture 2"/>
          <p:cNvPicPr>
            <a:picLocks noChangeAspect="1" noChangeArrowheads="1"/>
          </p:cNvPicPr>
          <p:nvPr/>
        </p:nvPicPr>
        <p:blipFill>
          <a:blip r:embed="rId3" cstate="print"/>
          <a:srcRect/>
          <a:stretch>
            <a:fillRect/>
          </a:stretch>
        </p:blipFill>
        <p:spPr bwMode="auto">
          <a:xfrm>
            <a:off x="274321" y="990600"/>
            <a:ext cx="8458200" cy="3577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87799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524000"/>
          </a:xfrm>
        </p:spPr>
        <p:txBody>
          <a:bodyPr>
            <a:normAutofit fontScale="90000"/>
          </a:bodyPr>
          <a:lstStyle/>
          <a:p>
            <a:pPr algn="l"/>
            <a:r>
              <a:rPr lang="en-US" sz="3600" b="1" dirty="0" smtClean="0"/>
              <a:t>14. </a:t>
            </a:r>
            <a:r>
              <a:rPr lang="en-US" sz="3600" b="1" dirty="0"/>
              <a:t>In 2007 home values began to decline significantly. </a:t>
            </a:r>
            <a:r>
              <a:rPr lang="en-US" sz="3600" b="1" dirty="0" smtClean="0"/>
              <a:t>Which </a:t>
            </a:r>
            <a:r>
              <a:rPr lang="en-US" sz="3600" b="1" dirty="0"/>
              <a:t>graph above illustrates the effect on the economy?</a:t>
            </a:r>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555121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274638"/>
            <a:ext cx="8742680" cy="1249362"/>
          </a:xfrm>
        </p:spPr>
        <p:txBody>
          <a:bodyPr>
            <a:normAutofit/>
          </a:bodyPr>
          <a:lstStyle/>
          <a:p>
            <a:pPr algn="l"/>
            <a:r>
              <a:rPr lang="en-US" sz="3600" b="1" dirty="0" smtClean="0"/>
              <a:t>1. Which of the 5Es BEST explains high prices (</a:t>
            </a:r>
            <a:r>
              <a:rPr lang="en-US" sz="3600" b="1" dirty="0" err="1" smtClean="0"/>
              <a:t>eg</a:t>
            </a:r>
            <a:r>
              <a:rPr lang="en-US" sz="3600" b="1" dirty="0" smtClean="0"/>
              <a:t>. plywood) after a natural disaster?</a:t>
            </a:r>
            <a:endParaRPr lang="en-US" sz="3600" b="1" dirty="0"/>
          </a:p>
        </p:txBody>
      </p:sp>
      <p:sp>
        <p:nvSpPr>
          <p:cNvPr id="3" name="TPAnswers"/>
          <p:cNvSpPr>
            <a:spLocks noGrp="1"/>
          </p:cNvSpPr>
          <p:nvPr>
            <p:ph type="body" idx="1"/>
            <p:custDataLst>
              <p:tags r:id="rId2"/>
            </p:custDataLst>
          </p:nvPr>
        </p:nvSpPr>
        <p:spPr>
          <a:xfrm>
            <a:off x="528320" y="1676400"/>
            <a:ext cx="4577080" cy="3611563"/>
          </a:xfrm>
        </p:spPr>
        <p:txBody>
          <a:bodyPr>
            <a:normAutofit/>
          </a:bodyPr>
          <a:lstStyle/>
          <a:p>
            <a:pPr marL="514350" indent="-514350">
              <a:buFont typeface="Arial" pitchFamily="34" charset="0"/>
              <a:buAutoNum type="arabicPeriod"/>
            </a:pPr>
            <a:r>
              <a:rPr lang="en-US" dirty="0" smtClean="0"/>
              <a:t>Economic Growth</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Equity</a:t>
            </a:r>
          </a:p>
          <a:p>
            <a:pPr marL="514350" indent="-514350">
              <a:buFont typeface="Arial" pitchFamily="34" charset="0"/>
              <a:buAutoNum type="arabicPeriod"/>
            </a:pPr>
            <a:r>
              <a:rPr lang="en-US" dirty="0" smtClean="0"/>
              <a:t>Full employment</a:t>
            </a:r>
            <a:endParaRPr lang="en-US" dirty="0"/>
          </a:p>
        </p:txBody>
      </p:sp>
    </p:spTree>
    <p:custDataLst>
      <p:tags r:id="rId1"/>
    </p:custDataLst>
    <p:extLst>
      <p:ext uri="{BB962C8B-B14F-4D97-AF65-F5344CB8AC3E}">
        <p14:creationId xmlns:p14="http://schemas.microsoft.com/office/powerpoint/2010/main" val="2751205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524000"/>
          </a:xfrm>
        </p:spPr>
        <p:txBody>
          <a:bodyPr>
            <a:normAutofit fontScale="90000"/>
          </a:bodyPr>
          <a:lstStyle/>
          <a:p>
            <a:pPr algn="l"/>
            <a:r>
              <a:rPr lang="en-US" sz="3600" b="1" dirty="0" smtClean="0">
                <a:solidFill>
                  <a:srgbClr val="0070C0"/>
                </a:solidFill>
              </a:rPr>
              <a:t>14. </a:t>
            </a:r>
            <a:r>
              <a:rPr lang="en-US" sz="3600" b="1" dirty="0">
                <a:solidFill>
                  <a:srgbClr val="0070C0"/>
                </a:solidFill>
              </a:rPr>
              <a:t>In 2007 home values began to decline significantly. </a:t>
            </a:r>
            <a:r>
              <a:rPr lang="en-US" sz="3600" b="1" dirty="0" smtClean="0">
                <a:solidFill>
                  <a:srgbClr val="0070C0"/>
                </a:solidFill>
              </a:rPr>
              <a:t>Which </a:t>
            </a:r>
            <a:r>
              <a:rPr lang="en-US" sz="3600" b="1" dirty="0">
                <a:solidFill>
                  <a:srgbClr val="0070C0"/>
                </a:solidFill>
              </a:rPr>
              <a:t>graph above illustrates the effect on the economy?</a:t>
            </a:r>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
        <p:nvSpPr>
          <p:cNvPr id="5" name="CorShape1"/>
          <p:cNvSpPr/>
          <p:nvPr>
            <p:custDataLst>
              <p:tags r:id="rId3"/>
            </p:custDataLst>
          </p:nvPr>
        </p:nvSpPr>
        <p:spPr>
          <a:xfrm rot="10800000">
            <a:off x="91440" y="5784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632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atpaddetermconsump.jpg"/>
          <p:cNvPicPr>
            <a:picLocks noChangeAspect="1"/>
          </p:cNvPicPr>
          <p:nvPr/>
        </p:nvPicPr>
        <p:blipFill>
          <a:blip r:embed="rId3" cstate="print"/>
          <a:stretch>
            <a:fillRect/>
          </a:stretch>
        </p:blipFill>
        <p:spPr>
          <a:xfrm>
            <a:off x="304799" y="228600"/>
            <a:ext cx="8708707" cy="6248400"/>
          </a:xfrm>
          <a:prstGeom prst="rect">
            <a:avLst/>
          </a:prstGeom>
        </p:spPr>
      </p:pic>
    </p:spTree>
    <p:custDataLst>
      <p:tags r:id="rId1"/>
    </p:custDataLst>
    <p:extLst>
      <p:ext uri="{BB962C8B-B14F-4D97-AF65-F5344CB8AC3E}">
        <p14:creationId xmlns:p14="http://schemas.microsoft.com/office/powerpoint/2010/main" val="256295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944562"/>
          </a:xfrm>
        </p:spPr>
        <p:txBody>
          <a:bodyPr>
            <a:normAutofit/>
          </a:bodyPr>
          <a:lstStyle/>
          <a:p>
            <a:pPr algn="l"/>
            <a:r>
              <a:rPr lang="en-US" sz="3600" b="1" dirty="0" smtClean="0"/>
              <a:t>15. Which is an economic investment (I)?</a:t>
            </a:r>
            <a:endParaRPr lang="en-US" sz="3600" b="1" dirty="0"/>
          </a:p>
        </p:txBody>
      </p:sp>
      <p:sp>
        <p:nvSpPr>
          <p:cNvPr id="3" name="TPAnswers"/>
          <p:cNvSpPr>
            <a:spLocks noGrp="1"/>
          </p:cNvSpPr>
          <p:nvPr>
            <p:ph type="body" idx="1"/>
            <p:custDataLst>
              <p:tags r:id="rId2"/>
            </p:custDataLst>
          </p:nvPr>
        </p:nvSpPr>
        <p:spPr>
          <a:xfrm>
            <a:off x="457200" y="1143000"/>
            <a:ext cx="8305800" cy="3048001"/>
          </a:xfrm>
        </p:spPr>
        <p:txBody>
          <a:bodyPr>
            <a:normAutofit/>
          </a:bodyPr>
          <a:lstStyle/>
          <a:p>
            <a:pPr marL="514350" indent="-514350">
              <a:buFont typeface="Arial" pitchFamily="34" charset="0"/>
              <a:buAutoNum type="arabicPeriod"/>
            </a:pPr>
            <a:r>
              <a:rPr lang="en-US" dirty="0" smtClean="0"/>
              <a:t>A student buys stock in Apple computers</a:t>
            </a:r>
          </a:p>
          <a:p>
            <a:pPr marL="514350" indent="-514350">
              <a:buFont typeface="Arial" pitchFamily="34" charset="0"/>
              <a:buAutoNum type="arabicPeriod"/>
            </a:pPr>
            <a:r>
              <a:rPr lang="en-US" dirty="0" smtClean="0"/>
              <a:t>An investor buy a government bond</a:t>
            </a:r>
          </a:p>
          <a:p>
            <a:pPr marL="514350" indent="-514350">
              <a:buFont typeface="Arial" pitchFamily="34" charset="0"/>
              <a:buAutoNum type="arabicPeriod"/>
            </a:pPr>
            <a:r>
              <a:rPr lang="en-US" dirty="0" smtClean="0"/>
              <a:t>A carpenter buys a hammer</a:t>
            </a:r>
          </a:p>
          <a:p>
            <a:pPr marL="514350" indent="-514350">
              <a:buFont typeface="Arial" pitchFamily="34" charset="0"/>
              <a:buAutoNum type="arabicPeriod"/>
            </a:pPr>
            <a:r>
              <a:rPr lang="en-US" dirty="0" smtClean="0"/>
              <a:t>A professor buys new skis</a:t>
            </a:r>
            <a:endParaRPr lang="en-US" dirty="0"/>
          </a:p>
        </p:txBody>
      </p:sp>
    </p:spTree>
    <p:custDataLst>
      <p:tags r:id="rId1"/>
    </p:custDataLst>
    <p:extLst>
      <p:ext uri="{BB962C8B-B14F-4D97-AF65-F5344CB8AC3E}">
        <p14:creationId xmlns:p14="http://schemas.microsoft.com/office/powerpoint/2010/main" val="2439676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944562"/>
          </a:xfrm>
        </p:spPr>
        <p:txBody>
          <a:bodyPr>
            <a:normAutofit/>
          </a:bodyPr>
          <a:lstStyle/>
          <a:p>
            <a:pPr algn="l"/>
            <a:r>
              <a:rPr lang="en-US" sz="3600" b="1" dirty="0" smtClean="0">
                <a:solidFill>
                  <a:srgbClr val="0070C0"/>
                </a:solidFill>
              </a:rPr>
              <a:t>15. Which is an economic investment (I)?</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143000"/>
            <a:ext cx="8305800" cy="3048001"/>
          </a:xfrm>
        </p:spPr>
        <p:txBody>
          <a:bodyPr>
            <a:normAutofit/>
          </a:bodyPr>
          <a:lstStyle/>
          <a:p>
            <a:pPr marL="514350" indent="-514350">
              <a:buFont typeface="Arial" pitchFamily="34" charset="0"/>
              <a:buAutoNum type="arabicPeriod"/>
            </a:pPr>
            <a:r>
              <a:rPr lang="en-US" dirty="0" smtClean="0"/>
              <a:t>A student buys stock in Apple computers</a:t>
            </a:r>
          </a:p>
          <a:p>
            <a:pPr marL="514350" indent="-514350">
              <a:buFont typeface="Arial" pitchFamily="34" charset="0"/>
              <a:buAutoNum type="arabicPeriod"/>
            </a:pPr>
            <a:r>
              <a:rPr lang="en-US" dirty="0" smtClean="0"/>
              <a:t>An investor buy a government bond</a:t>
            </a:r>
          </a:p>
          <a:p>
            <a:pPr marL="514350" indent="-514350">
              <a:buFont typeface="Arial" pitchFamily="34" charset="0"/>
              <a:buAutoNum type="arabicPeriod"/>
            </a:pPr>
            <a:r>
              <a:rPr lang="en-US" dirty="0" smtClean="0"/>
              <a:t>A carpenter buys a hammer</a:t>
            </a:r>
          </a:p>
          <a:p>
            <a:pPr marL="514350" indent="-514350">
              <a:buFont typeface="Arial" pitchFamily="34" charset="0"/>
              <a:buAutoNum type="arabicPeriod"/>
            </a:pPr>
            <a:r>
              <a:rPr lang="en-US" dirty="0" smtClean="0"/>
              <a:t>A professor buys new skis</a:t>
            </a:r>
            <a:endParaRPr lang="en-US" dirty="0"/>
          </a:p>
        </p:txBody>
      </p:sp>
      <p:sp>
        <p:nvSpPr>
          <p:cNvPr id="5" name="CorShape1"/>
          <p:cNvSpPr/>
          <p:nvPr>
            <p:custDataLst>
              <p:tags r:id="rId3"/>
            </p:custDataLst>
          </p:nvPr>
        </p:nvSpPr>
        <p:spPr>
          <a:xfrm rot="10800000">
            <a:off x="228600" y="2286000"/>
            <a:ext cx="513080" cy="5130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56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524000"/>
          </a:xfrm>
        </p:spPr>
        <p:txBody>
          <a:bodyPr>
            <a:normAutofit fontScale="90000"/>
          </a:bodyPr>
          <a:lstStyle/>
          <a:p>
            <a:pPr algn="l"/>
            <a:r>
              <a:rPr lang="en-US" sz="3600" b="1" dirty="0" smtClean="0"/>
              <a:t>16. </a:t>
            </a:r>
            <a:r>
              <a:rPr lang="en-US" sz="3600" b="1" dirty="0"/>
              <a:t>Assume business have increased excess capacity. </a:t>
            </a:r>
            <a:r>
              <a:rPr lang="en-US" sz="3600" b="1" dirty="0" smtClean="0"/>
              <a:t>Which </a:t>
            </a:r>
            <a:r>
              <a:rPr lang="en-US" sz="3600" b="1" dirty="0"/>
              <a:t>graph above illustrates the effect on the economy?</a:t>
            </a:r>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3174219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524000"/>
          </a:xfrm>
        </p:spPr>
        <p:txBody>
          <a:bodyPr>
            <a:normAutofit fontScale="90000"/>
          </a:bodyPr>
          <a:lstStyle/>
          <a:p>
            <a:pPr algn="l"/>
            <a:r>
              <a:rPr lang="en-US" sz="3600" b="1" dirty="0" smtClean="0">
                <a:solidFill>
                  <a:srgbClr val="0070C0"/>
                </a:solidFill>
              </a:rPr>
              <a:t>16. </a:t>
            </a:r>
            <a:r>
              <a:rPr lang="en-US" sz="3600" b="1" dirty="0">
                <a:solidFill>
                  <a:srgbClr val="0070C0"/>
                </a:solidFill>
              </a:rPr>
              <a:t>Assume business have increased excess capacity. </a:t>
            </a:r>
            <a:r>
              <a:rPr lang="en-US" sz="3600" b="1" dirty="0" smtClean="0">
                <a:solidFill>
                  <a:srgbClr val="0070C0"/>
                </a:solidFill>
              </a:rPr>
              <a:t>Which </a:t>
            </a:r>
            <a:r>
              <a:rPr lang="en-US" sz="3600" b="1" dirty="0">
                <a:solidFill>
                  <a:srgbClr val="0070C0"/>
                </a:solidFill>
              </a:rPr>
              <a:t>graph above illustrates the effect on the economy?</a:t>
            </a:r>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
        <p:nvSpPr>
          <p:cNvPr id="5" name="CorShape1"/>
          <p:cNvSpPr/>
          <p:nvPr>
            <p:custDataLst>
              <p:tags r:id="rId3"/>
            </p:custDataLst>
          </p:nvPr>
        </p:nvSpPr>
        <p:spPr>
          <a:xfrm rot="10800000">
            <a:off x="91440" y="5784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8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atpaddeterminvest.jpg"/>
          <p:cNvPicPr>
            <a:picLocks noChangeAspect="1"/>
          </p:cNvPicPr>
          <p:nvPr/>
        </p:nvPicPr>
        <p:blipFill>
          <a:blip r:embed="rId3" cstate="print"/>
          <a:stretch>
            <a:fillRect/>
          </a:stretch>
        </p:blipFill>
        <p:spPr>
          <a:xfrm>
            <a:off x="228600" y="228599"/>
            <a:ext cx="11353800" cy="6413597"/>
          </a:xfrm>
          <a:prstGeom prst="rect">
            <a:avLst/>
          </a:prstGeom>
        </p:spPr>
      </p:pic>
    </p:spTree>
    <p:custDataLst>
      <p:tags r:id="rId1"/>
    </p:custDataLst>
    <p:extLst>
      <p:ext uri="{BB962C8B-B14F-4D97-AF65-F5344CB8AC3E}">
        <p14:creationId xmlns:p14="http://schemas.microsoft.com/office/powerpoint/2010/main" val="3593912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041496"/>
          </a:xfrm>
        </p:spPr>
        <p:txBody>
          <a:bodyPr>
            <a:normAutofit fontScale="90000"/>
          </a:bodyPr>
          <a:lstStyle/>
          <a:p>
            <a:pPr algn="l"/>
            <a:r>
              <a:rPr lang="en-US" sz="3600" b="1" dirty="0" smtClean="0"/>
              <a:t>17. Assume the $ appreciates. Which graph above illustrates the effect on the economy?</a:t>
            </a:r>
            <a:endParaRPr lang="en-US" sz="3600" b="1" dirty="0"/>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2885811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041496"/>
          </a:xfrm>
        </p:spPr>
        <p:txBody>
          <a:bodyPr>
            <a:normAutofit fontScale="90000"/>
          </a:bodyPr>
          <a:lstStyle/>
          <a:p>
            <a:pPr algn="l"/>
            <a:r>
              <a:rPr lang="en-US" sz="3600" b="1" dirty="0" smtClean="0">
                <a:solidFill>
                  <a:srgbClr val="0070C0"/>
                </a:solidFill>
              </a:rPr>
              <a:t>17. Assume the $ appreciates. Which graph above illustrates the effect on the economy?</a:t>
            </a:r>
            <a:endParaRPr lang="en-US" sz="3600" b="1" dirty="0">
              <a:solidFill>
                <a:srgbClr val="0070C0"/>
              </a:solidFill>
            </a:endParaRPr>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
        <p:nvSpPr>
          <p:cNvPr id="5" name="CorShape1"/>
          <p:cNvSpPr/>
          <p:nvPr>
            <p:custDataLst>
              <p:tags r:id="rId3"/>
            </p:custDataLst>
          </p:nvPr>
        </p:nvSpPr>
        <p:spPr>
          <a:xfrm rot="10800000">
            <a:off x="91440" y="5784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86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atpaddetermexport.jpg"/>
          <p:cNvPicPr>
            <a:picLocks noChangeAspect="1"/>
          </p:cNvPicPr>
          <p:nvPr/>
        </p:nvPicPr>
        <p:blipFill>
          <a:blip r:embed="rId3" cstate="print"/>
          <a:stretch>
            <a:fillRect/>
          </a:stretch>
        </p:blipFill>
        <p:spPr>
          <a:xfrm>
            <a:off x="152399" y="381000"/>
            <a:ext cx="8814767" cy="4191000"/>
          </a:xfrm>
          <a:prstGeom prst="rect">
            <a:avLst/>
          </a:prstGeom>
        </p:spPr>
      </p:pic>
    </p:spTree>
    <p:custDataLst>
      <p:tags r:id="rId1"/>
    </p:custDataLst>
    <p:extLst>
      <p:ext uri="{BB962C8B-B14F-4D97-AF65-F5344CB8AC3E}">
        <p14:creationId xmlns:p14="http://schemas.microsoft.com/office/powerpoint/2010/main" val="348548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274638"/>
            <a:ext cx="8742680" cy="1249362"/>
          </a:xfrm>
        </p:spPr>
        <p:txBody>
          <a:bodyPr>
            <a:normAutofit/>
          </a:bodyPr>
          <a:lstStyle/>
          <a:p>
            <a:pPr algn="l"/>
            <a:r>
              <a:rPr lang="en-US" sz="3600" b="1" dirty="0" smtClean="0">
                <a:solidFill>
                  <a:srgbClr val="0070C0"/>
                </a:solidFill>
              </a:rPr>
              <a:t>1. Which of the 5Es BEST explains high prices (</a:t>
            </a:r>
            <a:r>
              <a:rPr lang="en-US" sz="3600" b="1" dirty="0" err="1" smtClean="0">
                <a:solidFill>
                  <a:srgbClr val="0070C0"/>
                </a:solidFill>
              </a:rPr>
              <a:t>eg</a:t>
            </a:r>
            <a:r>
              <a:rPr lang="en-US" sz="3600" b="1" dirty="0" smtClean="0">
                <a:solidFill>
                  <a:srgbClr val="0070C0"/>
                </a:solidFill>
              </a:rPr>
              <a:t>. plywood) after a natural disaster?</a:t>
            </a:r>
            <a:endParaRPr lang="en-US" sz="3600" b="1" dirty="0">
              <a:solidFill>
                <a:srgbClr val="0070C0"/>
              </a:solidFill>
            </a:endParaRPr>
          </a:p>
        </p:txBody>
      </p:sp>
      <p:sp>
        <p:nvSpPr>
          <p:cNvPr id="3" name="TPAnswers"/>
          <p:cNvSpPr>
            <a:spLocks noGrp="1"/>
          </p:cNvSpPr>
          <p:nvPr>
            <p:ph type="body" idx="1"/>
            <p:custDataLst>
              <p:tags r:id="rId2"/>
            </p:custDataLst>
          </p:nvPr>
        </p:nvSpPr>
        <p:spPr>
          <a:xfrm>
            <a:off x="528320" y="1676400"/>
            <a:ext cx="4577080" cy="3611563"/>
          </a:xfrm>
        </p:spPr>
        <p:txBody>
          <a:bodyPr>
            <a:normAutofit/>
          </a:bodyPr>
          <a:lstStyle/>
          <a:p>
            <a:pPr marL="514350" indent="-514350">
              <a:buFont typeface="Arial" pitchFamily="34" charset="0"/>
              <a:buAutoNum type="arabicPeriod"/>
            </a:pPr>
            <a:r>
              <a:rPr lang="en-US" dirty="0" smtClean="0"/>
              <a:t>Economic Growth</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Equity</a:t>
            </a:r>
          </a:p>
          <a:p>
            <a:pPr marL="514350" indent="-514350">
              <a:buFont typeface="Arial" pitchFamily="34" charset="0"/>
              <a:buAutoNum type="arabicPeriod"/>
            </a:pPr>
            <a:r>
              <a:rPr lang="en-US" dirty="0" smtClean="0"/>
              <a:t>Full employment</a:t>
            </a:r>
            <a:endParaRPr lang="en-US" dirty="0"/>
          </a:p>
        </p:txBody>
      </p:sp>
      <p:sp>
        <p:nvSpPr>
          <p:cNvPr id="5" name="CorShape1"/>
          <p:cNvSpPr/>
          <p:nvPr>
            <p:custDataLst>
              <p:tags r:id="rId3"/>
            </p:custDataLst>
          </p:nvPr>
        </p:nvSpPr>
        <p:spPr>
          <a:xfrm rot="10800000">
            <a:off x="196669" y="2895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621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041496"/>
          </a:xfrm>
        </p:spPr>
        <p:txBody>
          <a:bodyPr>
            <a:normAutofit fontScale="90000"/>
          </a:bodyPr>
          <a:lstStyle/>
          <a:p>
            <a:pPr algn="l"/>
            <a:r>
              <a:rPr lang="en-US" sz="3600" b="1" dirty="0" smtClean="0"/>
              <a:t>18. Which graph above illustrates </a:t>
            </a:r>
            <a:r>
              <a:rPr lang="en-US" sz="3600" b="1" dirty="0"/>
              <a:t>the </a:t>
            </a:r>
            <a:r>
              <a:rPr lang="en-US" sz="3600" b="1" dirty="0" smtClean="0"/>
              <a:t>stagflation </a:t>
            </a:r>
            <a:r>
              <a:rPr lang="en-US" sz="3600" b="1" dirty="0"/>
              <a:t>of the late 1970s and early 1980s</a:t>
            </a:r>
            <a:r>
              <a:rPr lang="en-US" sz="3600" b="1" dirty="0" smtClean="0"/>
              <a:t>?</a:t>
            </a:r>
            <a:endParaRPr lang="en-US" sz="3600" b="1" dirty="0"/>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2861319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514600"/>
            <a:ext cx="8793480" cy="1041496"/>
          </a:xfrm>
        </p:spPr>
        <p:txBody>
          <a:bodyPr>
            <a:normAutofit fontScale="90000"/>
          </a:bodyPr>
          <a:lstStyle/>
          <a:p>
            <a:pPr algn="l"/>
            <a:r>
              <a:rPr lang="en-US" sz="3600" b="1" dirty="0" smtClean="0">
                <a:solidFill>
                  <a:srgbClr val="0070C0"/>
                </a:solidFill>
              </a:rPr>
              <a:t>18. Which graph above illustrates </a:t>
            </a:r>
            <a:r>
              <a:rPr lang="en-US" sz="3600" b="1" dirty="0">
                <a:solidFill>
                  <a:srgbClr val="0070C0"/>
                </a:solidFill>
              </a:rPr>
              <a:t>the </a:t>
            </a:r>
            <a:r>
              <a:rPr lang="en-US" sz="3600" b="1" dirty="0" smtClean="0">
                <a:solidFill>
                  <a:srgbClr val="0070C0"/>
                </a:solidFill>
              </a:rPr>
              <a:t>stagflation </a:t>
            </a:r>
            <a:r>
              <a:rPr lang="en-US" sz="3600" b="1" dirty="0">
                <a:solidFill>
                  <a:srgbClr val="0070C0"/>
                </a:solidFill>
              </a:rPr>
              <a:t>of the late 1970s and early 1980s</a:t>
            </a:r>
            <a:r>
              <a:rPr lang="en-US" sz="3600" b="1" dirty="0" smtClean="0">
                <a:solidFill>
                  <a:srgbClr val="0070C0"/>
                </a:solidFill>
              </a:rPr>
              <a: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375920" y="3962400"/>
            <a:ext cx="1828800" cy="2438400"/>
          </a:xfrm>
        </p:spPr>
        <p:txBody>
          <a:bodyPr>
            <a:noAutofit/>
          </a:bodyPr>
          <a:lstStyle/>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2</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28600"/>
            <a:ext cx="8961120" cy="21336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
        <p:nvSpPr>
          <p:cNvPr id="5" name="CorShape1"/>
          <p:cNvSpPr/>
          <p:nvPr>
            <p:custDataLst>
              <p:tags r:id="rId3"/>
            </p:custDataLst>
          </p:nvPr>
        </p:nvSpPr>
        <p:spPr>
          <a:xfrm rot="10800000">
            <a:off x="91440" y="5784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63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8229600" cy="944562"/>
          </a:xfrm>
        </p:spPr>
        <p:txBody>
          <a:bodyPr/>
          <a:lstStyle/>
          <a:p>
            <a:r>
              <a:rPr lang="en-US" b="1" u="sng" dirty="0" smtClean="0"/>
              <a:t>Determinants of AS</a:t>
            </a:r>
            <a:endParaRPr lang="en-US" b="1" u="sng" dirty="0"/>
          </a:p>
        </p:txBody>
      </p:sp>
      <p:pic>
        <p:nvPicPr>
          <p:cNvPr id="7" name="Picture 6" descr="12btpasdetermvert.jpg"/>
          <p:cNvPicPr>
            <a:picLocks noChangeAspect="1"/>
          </p:cNvPicPr>
          <p:nvPr/>
        </p:nvPicPr>
        <p:blipFill>
          <a:blip r:embed="rId3" cstate="print"/>
          <a:stretch>
            <a:fillRect/>
          </a:stretch>
        </p:blipFill>
        <p:spPr>
          <a:xfrm>
            <a:off x="1676400" y="381000"/>
            <a:ext cx="6172200" cy="5185422"/>
          </a:xfrm>
          <a:prstGeom prst="rect">
            <a:avLst/>
          </a:prstGeom>
        </p:spPr>
      </p:pic>
    </p:spTree>
    <p:custDataLst>
      <p:tags r:id="rId1"/>
    </p:custDataLst>
    <p:extLst>
      <p:ext uri="{BB962C8B-B14F-4D97-AF65-F5344CB8AC3E}">
        <p14:creationId xmlns:p14="http://schemas.microsoft.com/office/powerpoint/2010/main" val="2774583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399"/>
          </a:xfrm>
        </p:spPr>
        <p:txBody>
          <a:bodyPr>
            <a:normAutofit fontScale="90000"/>
          </a:bodyPr>
          <a:lstStyle/>
          <a:p>
            <a:r>
              <a:rPr lang="en-US" b="1" dirty="0" smtClean="0"/>
              <a:t>12c – Stabilization Policies (YP 33)</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9144000" cy="4176122"/>
          </a:xfrm>
          <a:prstGeom prst="rect">
            <a:avLst/>
          </a:prstGeom>
        </p:spPr>
      </p:pic>
    </p:spTree>
    <p:custDataLst>
      <p:tags r:id="rId1"/>
    </p:custDataLst>
    <p:extLst>
      <p:ext uri="{BB962C8B-B14F-4D97-AF65-F5344CB8AC3E}">
        <p14:creationId xmlns:p14="http://schemas.microsoft.com/office/powerpoint/2010/main" val="2921728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t>19. What would be the appropriate fiscal policy?</a:t>
            </a:r>
            <a:endParaRPr lang="en-US" sz="3600" b="1" dirty="0"/>
          </a:p>
        </p:txBody>
      </p:sp>
      <p:sp>
        <p:nvSpPr>
          <p:cNvPr id="3" name="TPAnswers"/>
          <p:cNvSpPr>
            <a:spLocks noGrp="1"/>
          </p:cNvSpPr>
          <p:nvPr>
            <p:ph type="body" idx="1"/>
            <p:custDataLst>
              <p:tags r:id="rId2"/>
            </p:custDataLst>
          </p:nvPr>
        </p:nvSpPr>
        <p:spPr>
          <a:xfrm>
            <a:off x="533400" y="2438400"/>
            <a:ext cx="5715000" cy="4103793"/>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Decrease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Taxes</a:t>
            </a:r>
          </a:p>
          <a:p>
            <a:pPr marL="514350" indent="-514350">
              <a:buFont typeface="Arial" pitchFamily="34" charset="0"/>
              <a:buAutoNum type="arabicPeriod"/>
            </a:pPr>
            <a:r>
              <a:rPr lang="en-US" dirty="0" smtClean="0"/>
              <a:t>Increase Money Supply</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599" y="228600"/>
            <a:ext cx="5117783" cy="4114800"/>
          </a:xfrm>
          <a:prstGeom prst="rect">
            <a:avLst/>
          </a:prstGeom>
        </p:spPr>
      </p:pic>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2570187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solidFill>
                  <a:srgbClr val="0070C0"/>
                </a:solidFill>
              </a:rPr>
              <a:t>19. What would be the appropriate fiscal policy?</a:t>
            </a:r>
            <a:endParaRPr lang="en-US" sz="3600" b="1" dirty="0">
              <a:solidFill>
                <a:srgbClr val="0070C0"/>
              </a:solidFill>
            </a:endParaRPr>
          </a:p>
        </p:txBody>
      </p:sp>
      <p:sp>
        <p:nvSpPr>
          <p:cNvPr id="3" name="TPAnswers"/>
          <p:cNvSpPr>
            <a:spLocks noGrp="1"/>
          </p:cNvSpPr>
          <p:nvPr>
            <p:ph type="body" idx="1"/>
            <p:custDataLst>
              <p:tags r:id="rId2"/>
            </p:custDataLst>
          </p:nvPr>
        </p:nvSpPr>
        <p:spPr>
          <a:xfrm>
            <a:off x="533400" y="2438400"/>
            <a:ext cx="5715000" cy="4103793"/>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Decrease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Taxes</a:t>
            </a:r>
          </a:p>
          <a:p>
            <a:pPr marL="514350" indent="-514350">
              <a:buFont typeface="Arial" pitchFamily="34" charset="0"/>
              <a:buAutoNum type="arabicPeriod"/>
            </a:pPr>
            <a:r>
              <a:rPr lang="en-US" dirty="0" smtClean="0"/>
              <a:t>Increase Money Supply</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99" y="228600"/>
            <a:ext cx="5117783" cy="4114800"/>
          </a:xfrm>
          <a:prstGeom prst="rect">
            <a:avLst/>
          </a:prstGeom>
        </p:spPr>
      </p:pic>
      <p:sp>
        <p:nvSpPr>
          <p:cNvPr id="7" name="CorShape1"/>
          <p:cNvSpPr/>
          <p:nvPr>
            <p:custDataLst>
              <p:tags r:id="rId3"/>
            </p:custDataLst>
          </p:nvPr>
        </p:nvSpPr>
        <p:spPr>
          <a:xfrm rot="10800000">
            <a:off x="152400" y="2376170"/>
            <a:ext cx="519430" cy="51943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spTree>
    <p:custDataLst>
      <p:tags r:id="rId1"/>
    </p:custDataLst>
    <p:extLst>
      <p:ext uri="{BB962C8B-B14F-4D97-AF65-F5344CB8AC3E}">
        <p14:creationId xmlns:p14="http://schemas.microsoft.com/office/powerpoint/2010/main" val="19325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763000" cy="6753650"/>
          </a:xfrm>
          <a:prstGeom prst="rect">
            <a:avLst/>
          </a:prstGeom>
        </p:spPr>
      </p:pic>
    </p:spTree>
    <p:custDataLst>
      <p:tags r:id="rId1"/>
    </p:custDataLst>
    <p:extLst>
      <p:ext uri="{BB962C8B-B14F-4D97-AF65-F5344CB8AC3E}">
        <p14:creationId xmlns:p14="http://schemas.microsoft.com/office/powerpoint/2010/main" val="3165724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t>20. What would be the appropriate monetary policy?</a:t>
            </a:r>
            <a:endParaRPr lang="en-US" sz="3600" b="1" dirty="0"/>
          </a:p>
        </p:txBody>
      </p:sp>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28600"/>
            <a:ext cx="4876800" cy="3657600"/>
          </a:xfrm>
          <a:prstGeom prst="rect">
            <a:avLst/>
          </a:prstGeom>
        </p:spPr>
      </p:pic>
      <p:sp>
        <p:nvSpPr>
          <p:cNvPr id="3" name="TPAnswers"/>
          <p:cNvSpPr>
            <a:spLocks noGrp="1"/>
          </p:cNvSpPr>
          <p:nvPr>
            <p:ph type="body" idx="1"/>
            <p:custDataLst>
              <p:tags r:id="rId2"/>
            </p:custDataLst>
          </p:nvPr>
        </p:nvSpPr>
        <p:spPr>
          <a:xfrm>
            <a:off x="533400" y="2438401"/>
            <a:ext cx="5715000" cy="2971800"/>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Increase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Money Supply</a:t>
            </a:r>
          </a:p>
          <a:p>
            <a:pPr marL="514350" indent="-514350">
              <a:buFont typeface="Arial" pitchFamily="34" charset="0"/>
              <a:buAutoNum type="arabicPeriod"/>
            </a:pPr>
            <a:r>
              <a:rPr lang="en-US" dirty="0" smtClean="0"/>
              <a:t>Increase Money Supply</a:t>
            </a:r>
            <a:endParaRPr lang="en-US" dirty="0"/>
          </a:p>
        </p:txBody>
      </p:sp>
    </p:spTree>
    <p:custDataLst>
      <p:tags r:id="rId1"/>
    </p:custDataLst>
    <p:extLst>
      <p:ext uri="{BB962C8B-B14F-4D97-AF65-F5344CB8AC3E}">
        <p14:creationId xmlns:p14="http://schemas.microsoft.com/office/powerpoint/2010/main" val="78309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3886200" cy="1858962"/>
          </a:xfrm>
        </p:spPr>
        <p:txBody>
          <a:bodyPr>
            <a:normAutofit/>
          </a:bodyPr>
          <a:lstStyle/>
          <a:p>
            <a:pPr algn="l"/>
            <a:r>
              <a:rPr lang="en-US" sz="3600" b="1" dirty="0" smtClean="0">
                <a:solidFill>
                  <a:srgbClr val="0070C0"/>
                </a:solidFill>
              </a:rPr>
              <a:t>20. What would be the appropriate monetary policy?</a:t>
            </a:r>
            <a:endParaRPr lang="en-US" sz="3600" b="1" dirty="0">
              <a:solidFill>
                <a:srgbClr val="0070C0"/>
              </a:solidFill>
            </a:endParaRPr>
          </a:p>
        </p:txBody>
      </p:sp>
      <p:sp>
        <p:nvSpPr>
          <p:cNvPr id="9" name="TextBox 8"/>
          <p:cNvSpPr txBox="1"/>
          <p:nvPr/>
        </p:nvSpPr>
        <p:spPr>
          <a:xfrm>
            <a:off x="2819400" y="5486400"/>
            <a:ext cx="3113545" cy="1077218"/>
          </a:xfrm>
          <a:prstGeom prst="rect">
            <a:avLst/>
          </a:prstGeom>
          <a:noFill/>
        </p:spPr>
        <p:txBody>
          <a:bodyPr wrap="none" rtlCol="0">
            <a:spAutoFit/>
          </a:bodyPr>
          <a:lstStyle/>
          <a:p>
            <a:r>
              <a:rPr lang="en-US" sz="3200" b="1" dirty="0" smtClean="0"/>
              <a:t>What happens to</a:t>
            </a:r>
          </a:p>
          <a:p>
            <a:r>
              <a:rPr lang="en-US" sz="3200" b="1" dirty="0" smtClean="0"/>
              <a:t>UE, IN, and EG?</a:t>
            </a:r>
            <a:endParaRPr lang="en-US" sz="32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28600"/>
            <a:ext cx="4876800" cy="3657600"/>
          </a:xfrm>
          <a:prstGeom prst="rect">
            <a:avLst/>
          </a:prstGeom>
        </p:spPr>
      </p:pic>
      <p:sp>
        <p:nvSpPr>
          <p:cNvPr id="8" name="CorShape1"/>
          <p:cNvSpPr/>
          <p:nvPr>
            <p:custDataLst>
              <p:tags r:id="rId2"/>
            </p:custDataLst>
          </p:nvPr>
        </p:nvSpPr>
        <p:spPr>
          <a:xfrm rot="10800000">
            <a:off x="248920" y="474844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2438401"/>
            <a:ext cx="5715000" cy="2971800"/>
          </a:xfrm>
        </p:spPr>
        <p:txBody>
          <a:bodyPr>
            <a:noAutofit/>
          </a:bodyPr>
          <a:lstStyle/>
          <a:p>
            <a:pPr marL="514350" indent="-514350">
              <a:buFont typeface="Arial" pitchFamily="34" charset="0"/>
              <a:buAutoNum type="arabicPeriod"/>
            </a:pPr>
            <a:r>
              <a:rPr lang="en-US" dirty="0" smtClean="0"/>
              <a:t>Increase Taxes</a:t>
            </a:r>
          </a:p>
          <a:p>
            <a:pPr marL="514350" indent="-514350">
              <a:buFont typeface="Arial" pitchFamily="34" charset="0"/>
              <a:buAutoNum type="arabicPeriod"/>
            </a:pPr>
            <a:r>
              <a:rPr lang="en-US" dirty="0" smtClean="0"/>
              <a:t>Increase Gov’t </a:t>
            </a:r>
            <a:r>
              <a:rPr lang="en-US" dirty="0"/>
              <a:t/>
            </a:r>
            <a:br>
              <a:rPr lang="en-US" dirty="0"/>
            </a:br>
            <a:r>
              <a:rPr lang="en-US" dirty="0" smtClean="0"/>
              <a:t>Spending</a:t>
            </a:r>
          </a:p>
          <a:p>
            <a:pPr marL="514350" indent="-514350">
              <a:buFont typeface="Arial" pitchFamily="34" charset="0"/>
              <a:buAutoNum type="arabicPeriod"/>
            </a:pPr>
            <a:r>
              <a:rPr lang="en-US" dirty="0" smtClean="0"/>
              <a:t>Decrease Money Supply</a:t>
            </a:r>
          </a:p>
          <a:p>
            <a:pPr marL="514350" indent="-514350">
              <a:buFont typeface="Arial" pitchFamily="34" charset="0"/>
              <a:buAutoNum type="arabicPeriod"/>
            </a:pPr>
            <a:r>
              <a:rPr lang="en-US" dirty="0" smtClean="0"/>
              <a:t>Increase Money Supply</a:t>
            </a:r>
            <a:endParaRPr lang="en-US" dirty="0"/>
          </a:p>
        </p:txBody>
      </p:sp>
    </p:spTree>
    <p:custDataLst>
      <p:tags r:id="rId1"/>
    </p:custDataLst>
    <p:extLst>
      <p:ext uri="{BB962C8B-B14F-4D97-AF65-F5344CB8AC3E}">
        <p14:creationId xmlns:p14="http://schemas.microsoft.com/office/powerpoint/2010/main" val="359388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6200"/>
            <a:ext cx="7391400" cy="6654104"/>
          </a:xfrm>
          <a:prstGeom prst="rect">
            <a:avLst/>
          </a:prstGeom>
        </p:spPr>
      </p:pic>
    </p:spTree>
    <p:custDataLst>
      <p:tags r:id="rId1"/>
    </p:custDataLst>
    <p:extLst>
      <p:ext uri="{BB962C8B-B14F-4D97-AF65-F5344CB8AC3E}">
        <p14:creationId xmlns:p14="http://schemas.microsoft.com/office/powerpoint/2010/main" val="420498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200"/>
            <a:ext cx="6248400" cy="1752600"/>
          </a:xfrm>
        </p:spPr>
        <p:txBody>
          <a:bodyPr>
            <a:normAutofit fontScale="90000"/>
          </a:bodyPr>
          <a:lstStyle/>
          <a:p>
            <a:pPr algn="l"/>
            <a:r>
              <a:rPr lang="en-US" sz="3600" b="1" dirty="0" smtClean="0"/>
              <a:t>2. Which of the following will </a:t>
            </a:r>
            <a:r>
              <a:rPr lang="en-US" sz="3600" b="1" i="1" dirty="0" smtClean="0"/>
              <a:t>not</a:t>
            </a:r>
            <a:r>
              <a:rPr lang="en-US" sz="3600" b="1" dirty="0" smtClean="0"/>
              <a:t> produce an outward shift of the production possibilities curve?</a:t>
            </a:r>
            <a:r>
              <a:rPr lang="en-US" sz="3600" dirty="0" smtClean="0"/>
              <a:t> </a:t>
            </a:r>
            <a:endParaRPr lang="en-US" b="1" dirty="0"/>
          </a:p>
        </p:txBody>
      </p:sp>
      <p:sp>
        <p:nvSpPr>
          <p:cNvPr id="3" name="TPAnswers"/>
          <p:cNvSpPr>
            <a:spLocks noGrp="1"/>
          </p:cNvSpPr>
          <p:nvPr>
            <p:ph type="body" idx="1"/>
            <p:custDataLst>
              <p:tags r:id="rId2"/>
            </p:custDataLst>
          </p:nvPr>
        </p:nvSpPr>
        <p:spPr>
          <a:xfrm>
            <a:off x="457200" y="1752600"/>
            <a:ext cx="6096000" cy="4373563"/>
          </a:xfrm>
        </p:spPr>
        <p:txBody>
          <a:bodyPr>
            <a:normAutofit/>
          </a:bodyPr>
          <a:lstStyle/>
          <a:p>
            <a:pPr marL="514350" indent="-514350">
              <a:buFont typeface="Arial" pitchFamily="34" charset="0"/>
              <a:buAutoNum type="arabicPeriod"/>
            </a:pPr>
            <a:r>
              <a:rPr lang="en-US" dirty="0" smtClean="0"/>
              <a:t>an upgrading of the quality of a nation's human resources</a:t>
            </a:r>
          </a:p>
          <a:p>
            <a:pPr marL="514350" indent="-514350">
              <a:buFont typeface="Arial" pitchFamily="34" charset="0"/>
              <a:buAutoNum type="arabicPeriod"/>
            </a:pPr>
            <a:r>
              <a:rPr lang="en-US" dirty="0" smtClean="0"/>
              <a:t>the reduction of unemployment</a:t>
            </a:r>
          </a:p>
          <a:p>
            <a:pPr marL="514350" indent="-514350">
              <a:buFont typeface="Arial" pitchFamily="34" charset="0"/>
              <a:buAutoNum type="arabicPeriod"/>
            </a:pPr>
            <a:r>
              <a:rPr lang="en-US" dirty="0" smtClean="0"/>
              <a:t>an increase in the quantity of a society's labor force</a:t>
            </a:r>
          </a:p>
          <a:p>
            <a:pPr marL="514350" indent="-514350">
              <a:buFont typeface="Arial" pitchFamily="34" charset="0"/>
              <a:buAutoNum type="arabicPeriod"/>
            </a:pPr>
            <a:r>
              <a:rPr lang="en-US" dirty="0" smtClean="0"/>
              <a:t>the improvement of a society's technological knowledge</a:t>
            </a:r>
            <a:endParaRPr lang="en-US" dirty="0"/>
          </a:p>
        </p:txBody>
      </p:sp>
    </p:spTree>
    <p:custDataLst>
      <p:tags r:id="rId1"/>
    </p:custDataLst>
    <p:extLst>
      <p:ext uri="{BB962C8B-B14F-4D97-AF65-F5344CB8AC3E}">
        <p14:creationId xmlns:p14="http://schemas.microsoft.com/office/powerpoint/2010/main" val="611190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0"/>
            <a:ext cx="3880275" cy="6629400"/>
          </a:xfrm>
          <a:prstGeom prst="rect">
            <a:avLst/>
          </a:prstGeom>
        </p:spPr>
      </p:pic>
    </p:spTree>
    <p:custDataLst>
      <p:tags r:id="rId1"/>
    </p:custDataLst>
    <p:extLst>
      <p:ext uri="{BB962C8B-B14F-4D97-AF65-F5344CB8AC3E}">
        <p14:creationId xmlns:p14="http://schemas.microsoft.com/office/powerpoint/2010/main" val="240177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a:bodyPr>
          <a:lstStyle/>
          <a:p>
            <a:pPr algn="l"/>
            <a:r>
              <a:rPr lang="en-US" sz="3600" b="1" dirty="0" smtClean="0"/>
              <a:t>21. What most likely caused the Great Depression (1929-1939)?</a:t>
            </a:r>
            <a:endParaRPr lang="en-US" sz="3600" b="1" dirty="0"/>
          </a:p>
        </p:txBody>
      </p:sp>
      <p:sp>
        <p:nvSpPr>
          <p:cNvPr id="3" name="TPAnswers"/>
          <p:cNvSpPr>
            <a:spLocks noGrp="1"/>
          </p:cNvSpPr>
          <p:nvPr>
            <p:ph type="body" idx="1"/>
            <p:custDataLst>
              <p:tags r:id="rId2"/>
            </p:custDataLst>
          </p:nvPr>
        </p:nvSpPr>
        <p:spPr>
          <a:xfrm>
            <a:off x="838200" y="1676400"/>
            <a:ext cx="3810000" cy="3459163"/>
          </a:xfrm>
        </p:spPr>
        <p:txBody>
          <a:bodyPr>
            <a:noAutofit/>
          </a:bodyPr>
          <a:lstStyle/>
          <a:p>
            <a:pPr marL="514350" indent="-514350">
              <a:buFont typeface="Arial" pitchFamily="34" charset="0"/>
              <a:buAutoNum type="arabicPeriod"/>
            </a:pPr>
            <a:r>
              <a:rPr lang="en-US" dirty="0" smtClean="0"/>
              <a:t>Increase in AD</a:t>
            </a:r>
          </a:p>
          <a:p>
            <a:pPr marL="514350" indent="-514350">
              <a:buFont typeface="Arial" pitchFamily="34" charset="0"/>
              <a:buAutoNum type="arabicPeriod"/>
            </a:pPr>
            <a:r>
              <a:rPr lang="en-US" dirty="0" smtClean="0"/>
              <a:t>Decrease </a:t>
            </a:r>
            <a:r>
              <a:rPr lang="en-US" dirty="0"/>
              <a:t>in AD</a:t>
            </a:r>
          </a:p>
          <a:p>
            <a:pPr marL="514350" indent="-514350">
              <a:buFont typeface="Arial" pitchFamily="34" charset="0"/>
              <a:buAutoNum type="arabicPeriod"/>
            </a:pPr>
            <a:r>
              <a:rPr lang="en-US" dirty="0"/>
              <a:t>Increase in </a:t>
            </a:r>
            <a:r>
              <a:rPr lang="en-US" dirty="0" smtClean="0"/>
              <a:t>AS</a:t>
            </a:r>
            <a:endParaRPr lang="en-US" dirty="0"/>
          </a:p>
          <a:p>
            <a:pPr marL="514350" indent="-514350">
              <a:buFont typeface="Arial" pitchFamily="34" charset="0"/>
              <a:buAutoNum type="arabicPeriod"/>
            </a:pPr>
            <a:r>
              <a:rPr lang="en-US" dirty="0" smtClean="0"/>
              <a:t>Decrease </a:t>
            </a:r>
            <a:r>
              <a:rPr lang="en-US" dirty="0"/>
              <a:t>in </a:t>
            </a:r>
            <a:r>
              <a:rPr lang="en-US" dirty="0" smtClean="0"/>
              <a:t>AS</a:t>
            </a:r>
            <a:endParaRPr lang="en-US" dirty="0"/>
          </a:p>
        </p:txBody>
      </p:sp>
    </p:spTree>
    <p:custDataLst>
      <p:tags r:id="rId1"/>
    </p:custDataLst>
    <p:extLst>
      <p:ext uri="{BB962C8B-B14F-4D97-AF65-F5344CB8AC3E}">
        <p14:creationId xmlns:p14="http://schemas.microsoft.com/office/powerpoint/2010/main" val="7082982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a:bodyPr>
          <a:lstStyle/>
          <a:p>
            <a:pPr algn="l"/>
            <a:r>
              <a:rPr lang="en-US" sz="3600" b="1" dirty="0" smtClean="0">
                <a:solidFill>
                  <a:srgbClr val="0070C0"/>
                </a:solidFill>
              </a:rPr>
              <a:t>21. What most likely caused the Great Depression (1929-1939)?</a:t>
            </a:r>
            <a:endParaRPr lang="en-US" sz="3600" b="1" dirty="0">
              <a:solidFill>
                <a:srgbClr val="0070C0"/>
              </a:solidFill>
            </a:endParaRPr>
          </a:p>
        </p:txBody>
      </p:sp>
      <p:sp>
        <p:nvSpPr>
          <p:cNvPr id="3" name="TPAnswers"/>
          <p:cNvSpPr>
            <a:spLocks noGrp="1"/>
          </p:cNvSpPr>
          <p:nvPr>
            <p:ph type="body" idx="1"/>
            <p:custDataLst>
              <p:tags r:id="rId2"/>
            </p:custDataLst>
          </p:nvPr>
        </p:nvSpPr>
        <p:spPr>
          <a:xfrm>
            <a:off x="838200" y="1676400"/>
            <a:ext cx="3810000" cy="3459163"/>
          </a:xfrm>
        </p:spPr>
        <p:txBody>
          <a:bodyPr>
            <a:noAutofit/>
          </a:bodyPr>
          <a:lstStyle/>
          <a:p>
            <a:pPr marL="514350" indent="-514350">
              <a:buFont typeface="Arial" pitchFamily="34" charset="0"/>
              <a:buAutoNum type="arabicPeriod"/>
            </a:pPr>
            <a:r>
              <a:rPr lang="en-US" dirty="0" smtClean="0"/>
              <a:t>Increase in AD</a:t>
            </a:r>
          </a:p>
          <a:p>
            <a:pPr marL="514350" indent="-514350">
              <a:buFont typeface="Arial" pitchFamily="34" charset="0"/>
              <a:buAutoNum type="arabicPeriod"/>
            </a:pPr>
            <a:r>
              <a:rPr lang="en-US" dirty="0" smtClean="0"/>
              <a:t>Decrease </a:t>
            </a:r>
            <a:r>
              <a:rPr lang="en-US" dirty="0"/>
              <a:t>in AD</a:t>
            </a:r>
          </a:p>
          <a:p>
            <a:pPr marL="514350" indent="-514350">
              <a:buFont typeface="Arial" pitchFamily="34" charset="0"/>
              <a:buAutoNum type="arabicPeriod"/>
            </a:pPr>
            <a:r>
              <a:rPr lang="en-US" dirty="0"/>
              <a:t>Increase in </a:t>
            </a:r>
            <a:r>
              <a:rPr lang="en-US" dirty="0" smtClean="0"/>
              <a:t>AS</a:t>
            </a:r>
            <a:endParaRPr lang="en-US" dirty="0"/>
          </a:p>
          <a:p>
            <a:pPr marL="514350" indent="-514350">
              <a:buFont typeface="Arial" pitchFamily="34" charset="0"/>
              <a:buAutoNum type="arabicPeriod"/>
            </a:pPr>
            <a:r>
              <a:rPr lang="en-US" dirty="0" smtClean="0"/>
              <a:t>Decrease </a:t>
            </a:r>
            <a:r>
              <a:rPr lang="en-US" dirty="0"/>
              <a:t>in </a:t>
            </a:r>
            <a:r>
              <a:rPr lang="en-US" dirty="0" smtClean="0"/>
              <a:t>AS</a:t>
            </a:r>
            <a:endParaRPr lang="en-US" dirty="0"/>
          </a:p>
        </p:txBody>
      </p:sp>
      <p:sp>
        <p:nvSpPr>
          <p:cNvPr id="5" name="CorShape1"/>
          <p:cNvSpPr/>
          <p:nvPr>
            <p:custDataLst>
              <p:tags r:id="rId3"/>
            </p:custDataLst>
          </p:nvPr>
        </p:nvSpPr>
        <p:spPr>
          <a:xfrm rot="10800000">
            <a:off x="553720" y="23283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0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82000" cy="1752600"/>
          </a:xfrm>
        </p:spPr>
        <p:txBody>
          <a:bodyPr>
            <a:normAutofit/>
          </a:bodyPr>
          <a:lstStyle/>
          <a:p>
            <a:pPr algn="l"/>
            <a:r>
              <a:rPr lang="en-US" sz="3600" b="1" dirty="0" smtClean="0"/>
              <a:t>22. Chris lost his job as a ski lift operator when the ski season ended and is looking for a new job.  Which type of UE is this?</a:t>
            </a:r>
            <a:endParaRPr lang="en-US" sz="3600" b="1" dirty="0"/>
          </a:p>
        </p:txBody>
      </p:sp>
      <p:sp>
        <p:nvSpPr>
          <p:cNvPr id="3" name="TPAnswers"/>
          <p:cNvSpPr>
            <a:spLocks noGrp="1"/>
          </p:cNvSpPr>
          <p:nvPr>
            <p:ph type="body" idx="1"/>
            <p:custDataLst>
              <p:tags r:id="rId2"/>
            </p:custDataLst>
          </p:nvPr>
        </p:nvSpPr>
        <p:spPr>
          <a:xfrm>
            <a:off x="457200" y="1828801"/>
            <a:ext cx="6477000" cy="2743200"/>
          </a:xfrm>
        </p:spPr>
        <p:txBody>
          <a:bodyPr>
            <a:normAutofit/>
          </a:bodyPr>
          <a:lstStyle/>
          <a:p>
            <a:pPr marL="514350" indent="-514350">
              <a:buFont typeface="Arial" pitchFamily="34" charset="0"/>
              <a:buAutoNum type="arabicPeriod"/>
            </a:pPr>
            <a:r>
              <a:rPr lang="en-US" dirty="0" smtClean="0"/>
              <a:t>Frictional </a:t>
            </a:r>
          </a:p>
          <a:p>
            <a:pPr marL="514350" indent="-514350">
              <a:buFont typeface="Arial" pitchFamily="34" charset="0"/>
              <a:buAutoNum type="arabicPeriod"/>
            </a:pPr>
            <a:r>
              <a:rPr lang="en-US" dirty="0" smtClean="0"/>
              <a:t>Structural </a:t>
            </a:r>
          </a:p>
          <a:p>
            <a:pPr marL="514350" indent="-514350">
              <a:buFont typeface="Arial" pitchFamily="34" charset="0"/>
              <a:buAutoNum type="arabicPeriod"/>
            </a:pPr>
            <a:r>
              <a:rPr lang="en-US" dirty="0" smtClean="0"/>
              <a:t>Cyclical </a:t>
            </a:r>
          </a:p>
          <a:p>
            <a:pPr marL="514350" indent="-514350">
              <a:buFont typeface="Arial" pitchFamily="34" charset="0"/>
              <a:buAutoNum type="arabicPeriod"/>
            </a:pPr>
            <a:r>
              <a:rPr lang="en-US" dirty="0" smtClean="0"/>
              <a:t>Chris is not included in the UE rate</a:t>
            </a:r>
            <a:endParaRPr lang="en-US" dirty="0"/>
          </a:p>
        </p:txBody>
      </p:sp>
    </p:spTree>
    <p:custDataLst>
      <p:tags r:id="rId1"/>
    </p:custDataLst>
    <p:extLst>
      <p:ext uri="{BB962C8B-B14F-4D97-AF65-F5344CB8AC3E}">
        <p14:creationId xmlns:p14="http://schemas.microsoft.com/office/powerpoint/2010/main" val="34001120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382000" cy="1752600"/>
          </a:xfrm>
        </p:spPr>
        <p:txBody>
          <a:bodyPr>
            <a:normAutofit/>
          </a:bodyPr>
          <a:lstStyle/>
          <a:p>
            <a:pPr algn="l"/>
            <a:r>
              <a:rPr lang="en-US" sz="3600" b="1" dirty="0" smtClean="0">
                <a:solidFill>
                  <a:srgbClr val="0070C0"/>
                </a:solidFill>
              </a:rPr>
              <a:t>22. Chris lost his job as a ski lift operator when the ski season ended and is looking for a new job.  Which type of UE is this?</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828801"/>
            <a:ext cx="6477000" cy="2743200"/>
          </a:xfrm>
        </p:spPr>
        <p:txBody>
          <a:bodyPr>
            <a:normAutofit/>
          </a:bodyPr>
          <a:lstStyle/>
          <a:p>
            <a:pPr marL="514350" indent="-514350">
              <a:buFont typeface="Arial" pitchFamily="34" charset="0"/>
              <a:buAutoNum type="arabicPeriod"/>
            </a:pPr>
            <a:r>
              <a:rPr lang="en-US" dirty="0" smtClean="0"/>
              <a:t>Frictional </a:t>
            </a:r>
          </a:p>
          <a:p>
            <a:pPr marL="514350" indent="-514350">
              <a:buFont typeface="Arial" pitchFamily="34" charset="0"/>
              <a:buAutoNum type="arabicPeriod"/>
            </a:pPr>
            <a:r>
              <a:rPr lang="en-US" dirty="0" smtClean="0"/>
              <a:t>Structural </a:t>
            </a:r>
          </a:p>
          <a:p>
            <a:pPr marL="514350" indent="-514350">
              <a:buFont typeface="Arial" pitchFamily="34" charset="0"/>
              <a:buAutoNum type="arabicPeriod"/>
            </a:pPr>
            <a:r>
              <a:rPr lang="en-US" dirty="0" smtClean="0"/>
              <a:t>Cyclical </a:t>
            </a:r>
          </a:p>
          <a:p>
            <a:pPr marL="514350" indent="-514350">
              <a:buFont typeface="Arial" pitchFamily="34" charset="0"/>
              <a:buAutoNum type="arabicPeriod"/>
            </a:pPr>
            <a:r>
              <a:rPr lang="en-US" dirty="0" smtClean="0"/>
              <a:t>Chris is not included in the UE rate</a:t>
            </a:r>
            <a:endParaRPr lang="en-US" dirty="0"/>
          </a:p>
        </p:txBody>
      </p:sp>
      <p:sp>
        <p:nvSpPr>
          <p:cNvPr id="5" name="CorShape1"/>
          <p:cNvSpPr/>
          <p:nvPr>
            <p:custDataLst>
              <p:tags r:id="rId3"/>
            </p:custDataLst>
          </p:nvPr>
        </p:nvSpPr>
        <p:spPr>
          <a:xfrm rot="10800000">
            <a:off x="172720" y="19930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904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382000" cy="1173162"/>
          </a:xfrm>
        </p:spPr>
        <p:txBody>
          <a:bodyPr>
            <a:normAutofit fontScale="90000"/>
          </a:bodyPr>
          <a:lstStyle/>
          <a:p>
            <a:pPr algn="l"/>
            <a:r>
              <a:rPr lang="en-US" sz="3600" b="1" dirty="0" smtClean="0"/>
              <a:t>23. The “full employment (natural) rate of unemployment”  is 4.5%, then:</a:t>
            </a:r>
            <a:endParaRPr lang="en-US" sz="3600" b="1" dirty="0"/>
          </a:p>
        </p:txBody>
      </p:sp>
      <p:sp>
        <p:nvSpPr>
          <p:cNvPr id="3" name="TPAnswers"/>
          <p:cNvSpPr>
            <a:spLocks noGrp="1"/>
          </p:cNvSpPr>
          <p:nvPr>
            <p:ph type="body" idx="1"/>
            <p:custDataLst>
              <p:tags r:id="rId2"/>
            </p:custDataLst>
          </p:nvPr>
        </p:nvSpPr>
        <p:spPr>
          <a:xfrm>
            <a:off x="533400" y="1524000"/>
            <a:ext cx="6477000" cy="3886200"/>
          </a:xfrm>
        </p:spPr>
        <p:txBody>
          <a:bodyPr>
            <a:noAutofit/>
          </a:bodyPr>
          <a:lstStyle/>
          <a:p>
            <a:pPr marL="514350" indent="-514350">
              <a:buFont typeface="Arial" pitchFamily="34" charset="0"/>
              <a:buAutoNum type="arabicPeriod"/>
            </a:pPr>
            <a:r>
              <a:rPr lang="en-US" dirty="0" smtClean="0"/>
              <a:t>Frictional UE is 4.5%</a:t>
            </a:r>
          </a:p>
          <a:p>
            <a:pPr marL="514350" indent="-514350">
              <a:buFont typeface="Arial" pitchFamily="34" charset="0"/>
              <a:buAutoNum type="arabicPeriod"/>
            </a:pPr>
            <a:r>
              <a:rPr lang="en-US" dirty="0" smtClean="0"/>
              <a:t>Structural UE is 4.5%</a:t>
            </a:r>
          </a:p>
          <a:p>
            <a:pPr marL="514350" indent="-514350">
              <a:buFont typeface="Arial" pitchFamily="34" charset="0"/>
              <a:buAutoNum type="arabicPeriod"/>
            </a:pPr>
            <a:r>
              <a:rPr lang="en-US" dirty="0" smtClean="0"/>
              <a:t>Cyclical UE is 4.5%</a:t>
            </a:r>
          </a:p>
          <a:p>
            <a:pPr marL="514350" indent="-514350">
              <a:buFont typeface="Arial" pitchFamily="34" charset="0"/>
              <a:buAutoNum type="arabicPeriod"/>
            </a:pPr>
            <a:r>
              <a:rPr lang="en-US" dirty="0" smtClean="0"/>
              <a:t>Frictional + Structural UE is 4.5%</a:t>
            </a:r>
          </a:p>
          <a:p>
            <a:pPr marL="514350" indent="-514350">
              <a:buFont typeface="Arial" pitchFamily="34" charset="0"/>
              <a:buAutoNum type="arabicPeriod"/>
            </a:pPr>
            <a:r>
              <a:rPr lang="en-US" dirty="0" smtClean="0"/>
              <a:t>Structural + Cyclical UE is 4.5%</a:t>
            </a:r>
            <a:endParaRPr lang="en-US" dirty="0"/>
          </a:p>
        </p:txBody>
      </p:sp>
    </p:spTree>
    <p:custDataLst>
      <p:tags r:id="rId1"/>
    </p:custDataLst>
    <p:extLst>
      <p:ext uri="{BB962C8B-B14F-4D97-AF65-F5344CB8AC3E}">
        <p14:creationId xmlns:p14="http://schemas.microsoft.com/office/powerpoint/2010/main" val="28668759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382000" cy="1173162"/>
          </a:xfrm>
        </p:spPr>
        <p:txBody>
          <a:bodyPr>
            <a:normAutofit fontScale="90000"/>
          </a:bodyPr>
          <a:lstStyle/>
          <a:p>
            <a:pPr algn="l"/>
            <a:r>
              <a:rPr lang="en-US" sz="3600" b="1" dirty="0" smtClean="0">
                <a:solidFill>
                  <a:srgbClr val="0070C0"/>
                </a:solidFill>
              </a:rPr>
              <a:t>23. The “full employment (natural) rate of unemployment”  is 4.5%, then:</a:t>
            </a:r>
            <a:endParaRPr lang="en-US" sz="3600" b="1" dirty="0">
              <a:solidFill>
                <a:srgbClr val="0070C0"/>
              </a:solidFill>
            </a:endParaRPr>
          </a:p>
        </p:txBody>
      </p:sp>
      <p:sp>
        <p:nvSpPr>
          <p:cNvPr id="6" name="CorShape1"/>
          <p:cNvSpPr/>
          <p:nvPr>
            <p:custDataLst>
              <p:tags r:id="rId2"/>
            </p:custDataLst>
          </p:nvPr>
        </p:nvSpPr>
        <p:spPr>
          <a:xfrm rot="10800000">
            <a:off x="248920" y="33463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524000"/>
            <a:ext cx="6477000" cy="3886200"/>
          </a:xfrm>
        </p:spPr>
        <p:txBody>
          <a:bodyPr>
            <a:noAutofit/>
          </a:bodyPr>
          <a:lstStyle/>
          <a:p>
            <a:pPr marL="514350" indent="-514350">
              <a:buFont typeface="Arial" pitchFamily="34" charset="0"/>
              <a:buAutoNum type="arabicPeriod"/>
            </a:pPr>
            <a:r>
              <a:rPr lang="en-US" dirty="0" smtClean="0"/>
              <a:t>Frictional UE is 4.5%</a:t>
            </a:r>
          </a:p>
          <a:p>
            <a:pPr marL="514350" indent="-514350">
              <a:buFont typeface="Arial" pitchFamily="34" charset="0"/>
              <a:buAutoNum type="arabicPeriod"/>
            </a:pPr>
            <a:r>
              <a:rPr lang="en-US" dirty="0" smtClean="0"/>
              <a:t>Structural UE is 4.5%</a:t>
            </a:r>
          </a:p>
          <a:p>
            <a:pPr marL="514350" indent="-514350">
              <a:buFont typeface="Arial" pitchFamily="34" charset="0"/>
              <a:buAutoNum type="arabicPeriod"/>
            </a:pPr>
            <a:r>
              <a:rPr lang="en-US" dirty="0" smtClean="0"/>
              <a:t>Cyclical UE is 4.5%</a:t>
            </a:r>
          </a:p>
          <a:p>
            <a:pPr marL="514350" indent="-514350">
              <a:buFont typeface="Arial" pitchFamily="34" charset="0"/>
              <a:buAutoNum type="arabicPeriod"/>
            </a:pPr>
            <a:r>
              <a:rPr lang="en-US" dirty="0" smtClean="0"/>
              <a:t>Frictional + Structural UE is 4.5%</a:t>
            </a:r>
          </a:p>
          <a:p>
            <a:pPr marL="514350" indent="-514350">
              <a:buFont typeface="Arial" pitchFamily="34" charset="0"/>
              <a:buAutoNum type="arabicPeriod"/>
            </a:pPr>
            <a:r>
              <a:rPr lang="en-US" dirty="0" smtClean="0"/>
              <a:t>Structural + Cyclical UE is 4.5%</a:t>
            </a:r>
            <a:endParaRPr lang="en-US" dirty="0"/>
          </a:p>
        </p:txBody>
      </p:sp>
    </p:spTree>
    <p:custDataLst>
      <p:tags r:id="rId1"/>
    </p:custDataLst>
    <p:extLst>
      <p:ext uri="{BB962C8B-B14F-4D97-AF65-F5344CB8AC3E}">
        <p14:creationId xmlns:p14="http://schemas.microsoft.com/office/powerpoint/2010/main" val="33921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792162"/>
          </a:xfrm>
        </p:spPr>
        <p:txBody>
          <a:bodyPr>
            <a:normAutofit/>
          </a:bodyPr>
          <a:lstStyle/>
          <a:p>
            <a:pPr algn="l"/>
            <a:r>
              <a:rPr lang="en-US" sz="3600" b="1" dirty="0" smtClean="0"/>
              <a:t>24. What was the inflation rate in 1974?</a:t>
            </a:r>
            <a:endParaRPr lang="en-US" sz="3600" b="1" dirty="0"/>
          </a:p>
        </p:txBody>
      </p:sp>
      <p:sp>
        <p:nvSpPr>
          <p:cNvPr id="6" name="TextBox 5"/>
          <p:cNvSpPr txBox="1"/>
          <p:nvPr/>
        </p:nvSpPr>
        <p:spPr>
          <a:xfrm>
            <a:off x="753862" y="685800"/>
            <a:ext cx="2751074" cy="1569660"/>
          </a:xfrm>
          <a:prstGeom prst="rect">
            <a:avLst/>
          </a:prstGeom>
          <a:noFill/>
        </p:spPr>
        <p:txBody>
          <a:bodyPr wrap="none" rtlCol="0">
            <a:spAutoFit/>
          </a:bodyPr>
          <a:lstStyle/>
          <a:p>
            <a:pPr marL="342900" indent="-342900">
              <a:buAutoNum type="arabicPlain" startAt="1975"/>
            </a:pPr>
            <a:r>
              <a:rPr lang="en-US" sz="3200" dirty="0" smtClean="0"/>
              <a:t>:  CPI = 54</a:t>
            </a:r>
          </a:p>
          <a:p>
            <a:r>
              <a:rPr lang="en-US" sz="3200" dirty="0" smtClean="0"/>
              <a:t>1974:  CPI = 50</a:t>
            </a:r>
          </a:p>
          <a:p>
            <a:r>
              <a:rPr lang="en-US" sz="3200" dirty="0" smtClean="0"/>
              <a:t>1973:  CPI = 45</a:t>
            </a:r>
          </a:p>
        </p:txBody>
      </p:sp>
      <p:sp>
        <p:nvSpPr>
          <p:cNvPr id="3" name="TPAnswers"/>
          <p:cNvSpPr>
            <a:spLocks noGrp="1"/>
          </p:cNvSpPr>
          <p:nvPr>
            <p:ph type="body" idx="1"/>
            <p:custDataLst>
              <p:tags r:id="rId2"/>
            </p:custDataLst>
          </p:nvPr>
        </p:nvSpPr>
        <p:spPr>
          <a:xfrm>
            <a:off x="753862" y="2362200"/>
            <a:ext cx="2842827" cy="2895600"/>
          </a:xfrm>
        </p:spPr>
        <p:txBody>
          <a:bodyPr>
            <a:noAutofit/>
          </a:bodyPr>
          <a:lstStyle/>
          <a:p>
            <a:pPr marL="514350" indent="-514350">
              <a:buFont typeface="Arial" pitchFamily="34" charset="0"/>
              <a:buAutoNum type="arabicPeriod"/>
            </a:pPr>
            <a:r>
              <a:rPr lang="en-US" dirty="0" smtClean="0"/>
              <a:t>50 %</a:t>
            </a:r>
          </a:p>
          <a:p>
            <a:pPr marL="514350" indent="-514350">
              <a:buFont typeface="Arial" pitchFamily="34" charset="0"/>
              <a:buAutoNum type="arabicPeriod"/>
            </a:pPr>
            <a:r>
              <a:rPr lang="en-US" dirty="0" smtClean="0"/>
              <a:t>45 %</a:t>
            </a:r>
          </a:p>
          <a:p>
            <a:pPr marL="514350" indent="-514350">
              <a:buFont typeface="Arial" pitchFamily="34" charset="0"/>
              <a:buAutoNum type="arabicPeriod"/>
            </a:pPr>
            <a:r>
              <a:rPr lang="en-US" dirty="0" smtClean="0"/>
              <a:t>11 %</a:t>
            </a:r>
          </a:p>
          <a:p>
            <a:pPr marL="514350" indent="-514350">
              <a:buFont typeface="Arial" pitchFamily="34" charset="0"/>
              <a:buAutoNum type="arabicPeriod"/>
            </a:pPr>
            <a:r>
              <a:rPr lang="en-US" dirty="0" smtClean="0"/>
              <a:t>  5 %</a:t>
            </a:r>
          </a:p>
          <a:p>
            <a:pPr marL="514350" indent="-514350">
              <a:buFont typeface="Arial" pitchFamily="34" charset="0"/>
              <a:buAutoNum type="arabicPeriod"/>
            </a:pPr>
            <a:r>
              <a:rPr lang="en-US" dirty="0" smtClean="0"/>
              <a:t>  4 %</a:t>
            </a:r>
            <a:endParaRPr lang="en-US" dirty="0"/>
          </a:p>
        </p:txBody>
      </p:sp>
    </p:spTree>
    <p:custDataLst>
      <p:tags r:id="rId1"/>
    </p:custDataLst>
    <p:extLst>
      <p:ext uri="{BB962C8B-B14F-4D97-AF65-F5344CB8AC3E}">
        <p14:creationId xmlns:p14="http://schemas.microsoft.com/office/powerpoint/2010/main" val="919038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792162"/>
          </a:xfrm>
        </p:spPr>
        <p:txBody>
          <a:bodyPr>
            <a:normAutofit/>
          </a:bodyPr>
          <a:lstStyle/>
          <a:p>
            <a:pPr algn="l"/>
            <a:r>
              <a:rPr lang="en-US" sz="3600" b="1" dirty="0" smtClean="0">
                <a:solidFill>
                  <a:srgbClr val="0070C0"/>
                </a:solidFill>
              </a:rPr>
              <a:t>24. What was the inflation rate in 1974?</a:t>
            </a:r>
            <a:endParaRPr lang="en-US" sz="3600" b="1" dirty="0">
              <a:solidFill>
                <a:srgbClr val="0070C0"/>
              </a:solidFill>
            </a:endParaRPr>
          </a:p>
        </p:txBody>
      </p:sp>
      <p:sp>
        <p:nvSpPr>
          <p:cNvPr id="6" name="TextBox 5"/>
          <p:cNvSpPr txBox="1"/>
          <p:nvPr/>
        </p:nvSpPr>
        <p:spPr>
          <a:xfrm>
            <a:off x="753862" y="685800"/>
            <a:ext cx="2751074" cy="1569660"/>
          </a:xfrm>
          <a:prstGeom prst="rect">
            <a:avLst/>
          </a:prstGeom>
          <a:noFill/>
        </p:spPr>
        <p:txBody>
          <a:bodyPr wrap="none" rtlCol="0">
            <a:spAutoFit/>
          </a:bodyPr>
          <a:lstStyle/>
          <a:p>
            <a:pPr marL="342900" indent="-342900">
              <a:buAutoNum type="arabicPlain" startAt="1975"/>
            </a:pPr>
            <a:r>
              <a:rPr lang="en-US" sz="3200" dirty="0" smtClean="0"/>
              <a:t>:  CPI = 54</a:t>
            </a:r>
          </a:p>
          <a:p>
            <a:r>
              <a:rPr lang="en-US" sz="3200" dirty="0" smtClean="0"/>
              <a:t>1974:  CPI = 50</a:t>
            </a:r>
          </a:p>
          <a:p>
            <a:r>
              <a:rPr lang="en-US" sz="3200" dirty="0" smtClean="0"/>
              <a:t>1973:  CPI = 45</a:t>
            </a:r>
          </a:p>
        </p:txBody>
      </p:sp>
      <p:sp>
        <p:nvSpPr>
          <p:cNvPr id="5" name="CorShape1"/>
          <p:cNvSpPr/>
          <p:nvPr>
            <p:custDataLst>
              <p:tags r:id="rId2"/>
            </p:custDataLst>
          </p:nvPr>
        </p:nvSpPr>
        <p:spPr>
          <a:xfrm rot="10800000">
            <a:off x="469381" y="3429000"/>
            <a:ext cx="525949" cy="525949"/>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753862" y="2362200"/>
            <a:ext cx="2842827" cy="2895600"/>
          </a:xfrm>
        </p:spPr>
        <p:txBody>
          <a:bodyPr>
            <a:noAutofit/>
          </a:bodyPr>
          <a:lstStyle/>
          <a:p>
            <a:pPr marL="514350" indent="-514350">
              <a:buFont typeface="Arial" pitchFamily="34" charset="0"/>
              <a:buAutoNum type="arabicPeriod"/>
            </a:pPr>
            <a:r>
              <a:rPr lang="en-US" dirty="0" smtClean="0"/>
              <a:t>50 %</a:t>
            </a:r>
          </a:p>
          <a:p>
            <a:pPr marL="514350" indent="-514350">
              <a:buFont typeface="Arial" pitchFamily="34" charset="0"/>
              <a:buAutoNum type="arabicPeriod"/>
            </a:pPr>
            <a:r>
              <a:rPr lang="en-US" dirty="0" smtClean="0"/>
              <a:t>45 %</a:t>
            </a:r>
          </a:p>
          <a:p>
            <a:pPr marL="514350" indent="-514350">
              <a:buFont typeface="Arial" pitchFamily="34" charset="0"/>
              <a:buAutoNum type="arabicPeriod"/>
            </a:pPr>
            <a:r>
              <a:rPr lang="en-US" dirty="0" smtClean="0"/>
              <a:t>11 %</a:t>
            </a:r>
          </a:p>
          <a:p>
            <a:pPr marL="514350" indent="-514350">
              <a:buFont typeface="Arial" pitchFamily="34" charset="0"/>
              <a:buAutoNum type="arabicPeriod"/>
            </a:pPr>
            <a:r>
              <a:rPr lang="en-US" dirty="0" smtClean="0"/>
              <a:t>  5 %</a:t>
            </a:r>
          </a:p>
          <a:p>
            <a:pPr marL="514350" indent="-514350">
              <a:buFont typeface="Arial" pitchFamily="34" charset="0"/>
              <a:buAutoNum type="arabicPeriod"/>
            </a:pPr>
            <a:r>
              <a:rPr lang="en-US" dirty="0" smtClean="0"/>
              <a:t>  4 %</a:t>
            </a:r>
            <a:endParaRPr lang="en-US" dirty="0"/>
          </a:p>
        </p:txBody>
      </p:sp>
    </p:spTree>
    <p:custDataLst>
      <p:tags r:id="rId1"/>
    </p:custDataLst>
    <p:extLst>
      <p:ext uri="{BB962C8B-B14F-4D97-AF65-F5344CB8AC3E}">
        <p14:creationId xmlns:p14="http://schemas.microsoft.com/office/powerpoint/2010/main" val="24796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81000"/>
            <a:ext cx="8839200" cy="838200"/>
          </a:xfrm>
        </p:spPr>
        <p:txBody>
          <a:bodyPr>
            <a:normAutofit fontScale="90000"/>
          </a:bodyPr>
          <a:lstStyle/>
          <a:p>
            <a:pPr algn="l"/>
            <a:r>
              <a:rPr lang="en-US" sz="3600" b="1" dirty="0" smtClean="0"/>
              <a:t>25. Which of the following causes GDP to OVERSTATE social welfare (standard of living)?</a:t>
            </a:r>
            <a:endParaRPr lang="en-US" sz="3600" b="1" dirty="0"/>
          </a:p>
        </p:txBody>
      </p:sp>
      <p:sp>
        <p:nvSpPr>
          <p:cNvPr id="3" name="TPAnswers"/>
          <p:cNvSpPr>
            <a:spLocks noGrp="1"/>
          </p:cNvSpPr>
          <p:nvPr>
            <p:ph type="body" idx="1"/>
            <p:custDataLst>
              <p:tags r:id="rId2"/>
            </p:custDataLst>
          </p:nvPr>
        </p:nvSpPr>
        <p:spPr>
          <a:xfrm>
            <a:off x="457200" y="1447801"/>
            <a:ext cx="6248400" cy="3124200"/>
          </a:xfrm>
        </p:spPr>
        <p:txBody>
          <a:bodyPr>
            <a:noAutofit/>
          </a:bodyPr>
          <a:lstStyle/>
          <a:p>
            <a:pPr marL="514350" indent="-514350">
              <a:buFont typeface="Arial" pitchFamily="34" charset="0"/>
              <a:buAutoNum type="arabicPeriod"/>
            </a:pPr>
            <a:r>
              <a:rPr lang="en-US" dirty="0" smtClean="0"/>
              <a:t>Non-market transactions</a:t>
            </a:r>
          </a:p>
          <a:p>
            <a:pPr marL="514350" indent="-514350">
              <a:buFont typeface="Arial" pitchFamily="34" charset="0"/>
              <a:buAutoNum type="arabicPeriod"/>
            </a:pPr>
            <a:r>
              <a:rPr lang="en-US" dirty="0" smtClean="0"/>
              <a:t>Pollution</a:t>
            </a:r>
          </a:p>
          <a:p>
            <a:pPr marL="514350" indent="-514350">
              <a:buFont typeface="Arial" pitchFamily="34" charset="0"/>
              <a:buAutoNum type="arabicPeriod"/>
            </a:pPr>
            <a:r>
              <a:rPr lang="en-US" dirty="0" smtClean="0"/>
              <a:t>Leisure</a:t>
            </a:r>
          </a:p>
          <a:p>
            <a:pPr marL="514350" indent="-514350">
              <a:buFont typeface="Arial" pitchFamily="34" charset="0"/>
              <a:buAutoNum type="arabicPeriod"/>
            </a:pPr>
            <a:r>
              <a:rPr lang="en-US" dirty="0" smtClean="0"/>
              <a:t>Underground economy</a:t>
            </a:r>
          </a:p>
          <a:p>
            <a:pPr marL="514350" indent="-514350">
              <a:buFont typeface="Arial" pitchFamily="34" charset="0"/>
              <a:buAutoNum type="arabicPeriod"/>
            </a:pPr>
            <a:r>
              <a:rPr lang="en-US" dirty="0" smtClean="0"/>
              <a:t>Improved product quality</a:t>
            </a:r>
          </a:p>
        </p:txBody>
      </p:sp>
    </p:spTree>
    <p:custDataLst>
      <p:tags r:id="rId1"/>
    </p:custDataLst>
    <p:extLst>
      <p:ext uri="{BB962C8B-B14F-4D97-AF65-F5344CB8AC3E}">
        <p14:creationId xmlns:p14="http://schemas.microsoft.com/office/powerpoint/2010/main" val="4257276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200"/>
            <a:ext cx="6248400" cy="1752600"/>
          </a:xfrm>
        </p:spPr>
        <p:txBody>
          <a:bodyPr>
            <a:normAutofit fontScale="90000"/>
          </a:bodyPr>
          <a:lstStyle/>
          <a:p>
            <a:pPr algn="l"/>
            <a:r>
              <a:rPr lang="en-US" sz="3600" b="1" dirty="0" smtClean="0">
                <a:solidFill>
                  <a:srgbClr val="0070C0"/>
                </a:solidFill>
              </a:rPr>
              <a:t>2. Which of the following will </a:t>
            </a:r>
            <a:r>
              <a:rPr lang="en-US" sz="3600" b="1" i="1" dirty="0" smtClean="0">
                <a:solidFill>
                  <a:srgbClr val="0070C0"/>
                </a:solidFill>
              </a:rPr>
              <a:t>not</a:t>
            </a:r>
            <a:r>
              <a:rPr lang="en-US" sz="3600" b="1" dirty="0" smtClean="0">
                <a:solidFill>
                  <a:srgbClr val="0070C0"/>
                </a:solidFill>
              </a:rPr>
              <a:t> produce an outward shift of the production possibilities curve?</a:t>
            </a:r>
            <a:r>
              <a:rPr lang="en-US" sz="3600" dirty="0" smtClean="0">
                <a:solidFill>
                  <a:srgbClr val="0070C0"/>
                </a:solidFill>
              </a:rPr>
              <a:t> </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752600"/>
            <a:ext cx="6096000" cy="4373563"/>
          </a:xfrm>
        </p:spPr>
        <p:txBody>
          <a:bodyPr>
            <a:normAutofit/>
          </a:bodyPr>
          <a:lstStyle/>
          <a:p>
            <a:pPr marL="514350" indent="-514350">
              <a:buFont typeface="Arial" pitchFamily="34" charset="0"/>
              <a:buAutoNum type="arabicPeriod"/>
            </a:pPr>
            <a:r>
              <a:rPr lang="en-US" dirty="0" smtClean="0"/>
              <a:t>an upgrading of the quality of a nation's human resources</a:t>
            </a:r>
          </a:p>
          <a:p>
            <a:pPr marL="514350" indent="-514350">
              <a:buFont typeface="Arial" pitchFamily="34" charset="0"/>
              <a:buAutoNum type="arabicPeriod"/>
            </a:pPr>
            <a:r>
              <a:rPr lang="en-US" dirty="0" smtClean="0"/>
              <a:t>the reduction of unemployment</a:t>
            </a:r>
          </a:p>
          <a:p>
            <a:pPr marL="514350" indent="-514350">
              <a:buFont typeface="Arial" pitchFamily="34" charset="0"/>
              <a:buAutoNum type="arabicPeriod"/>
            </a:pPr>
            <a:r>
              <a:rPr lang="en-US" dirty="0" smtClean="0"/>
              <a:t>an increase in the quantity of a society's labor force</a:t>
            </a:r>
          </a:p>
          <a:p>
            <a:pPr marL="514350" indent="-514350">
              <a:buFont typeface="Arial" pitchFamily="34" charset="0"/>
              <a:buAutoNum type="arabicPeriod"/>
            </a:pPr>
            <a:r>
              <a:rPr lang="en-US" dirty="0" smtClean="0"/>
              <a:t>the improvement of a society's technological knowledge</a:t>
            </a:r>
            <a:endParaRPr lang="en-US" dirty="0"/>
          </a:p>
        </p:txBody>
      </p:sp>
      <p:sp>
        <p:nvSpPr>
          <p:cNvPr id="5" name="CorShape1"/>
          <p:cNvSpPr/>
          <p:nvPr>
            <p:custDataLst>
              <p:tags r:id="rId3"/>
            </p:custDataLst>
          </p:nvPr>
        </p:nvSpPr>
        <p:spPr>
          <a:xfrm rot="10800000">
            <a:off x="227798" y="2972232"/>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28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81000"/>
            <a:ext cx="8839200" cy="838200"/>
          </a:xfrm>
        </p:spPr>
        <p:txBody>
          <a:bodyPr>
            <a:normAutofit fontScale="90000"/>
          </a:bodyPr>
          <a:lstStyle/>
          <a:p>
            <a:pPr algn="l"/>
            <a:r>
              <a:rPr lang="en-US" sz="3600" b="1" dirty="0" smtClean="0">
                <a:solidFill>
                  <a:srgbClr val="0070C0"/>
                </a:solidFill>
              </a:rPr>
              <a:t>25. Which of the following causes GDP to OVERSTATE social welfare (standard of living)?</a:t>
            </a:r>
            <a:endParaRPr lang="en-US" sz="3600" b="1" dirty="0">
              <a:solidFill>
                <a:srgbClr val="0070C0"/>
              </a:solidFill>
            </a:endParaRPr>
          </a:p>
        </p:txBody>
      </p:sp>
      <p:sp>
        <p:nvSpPr>
          <p:cNvPr id="6" name="CorShape1"/>
          <p:cNvSpPr/>
          <p:nvPr>
            <p:custDataLst>
              <p:tags r:id="rId2"/>
            </p:custDataLst>
          </p:nvPr>
        </p:nvSpPr>
        <p:spPr>
          <a:xfrm rot="10800000">
            <a:off x="172720" y="209973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447801"/>
            <a:ext cx="6248400" cy="3124200"/>
          </a:xfrm>
        </p:spPr>
        <p:txBody>
          <a:bodyPr>
            <a:noAutofit/>
          </a:bodyPr>
          <a:lstStyle/>
          <a:p>
            <a:pPr marL="514350" indent="-514350">
              <a:buFont typeface="Arial" pitchFamily="34" charset="0"/>
              <a:buAutoNum type="arabicPeriod"/>
            </a:pPr>
            <a:r>
              <a:rPr lang="en-US" dirty="0" smtClean="0"/>
              <a:t>Non-market transactions</a:t>
            </a:r>
          </a:p>
          <a:p>
            <a:pPr marL="514350" indent="-514350">
              <a:buFont typeface="Arial" pitchFamily="34" charset="0"/>
              <a:buAutoNum type="arabicPeriod"/>
            </a:pPr>
            <a:r>
              <a:rPr lang="en-US" dirty="0" smtClean="0"/>
              <a:t>Pollution</a:t>
            </a:r>
          </a:p>
          <a:p>
            <a:pPr marL="514350" indent="-514350">
              <a:buFont typeface="Arial" pitchFamily="34" charset="0"/>
              <a:buAutoNum type="arabicPeriod"/>
            </a:pPr>
            <a:r>
              <a:rPr lang="en-US" dirty="0" smtClean="0"/>
              <a:t>Leisure</a:t>
            </a:r>
          </a:p>
          <a:p>
            <a:pPr marL="514350" indent="-514350">
              <a:buFont typeface="Arial" pitchFamily="34" charset="0"/>
              <a:buAutoNum type="arabicPeriod"/>
            </a:pPr>
            <a:r>
              <a:rPr lang="en-US" dirty="0" smtClean="0"/>
              <a:t>Underground economy</a:t>
            </a:r>
          </a:p>
          <a:p>
            <a:pPr marL="514350" indent="-514350">
              <a:buFont typeface="Arial" pitchFamily="34" charset="0"/>
              <a:buAutoNum type="arabicPeriod"/>
            </a:pPr>
            <a:r>
              <a:rPr lang="en-US" dirty="0" smtClean="0"/>
              <a:t>Improved </a:t>
            </a:r>
            <a:r>
              <a:rPr lang="en-US" smtClean="0"/>
              <a:t>product quality</a:t>
            </a:r>
            <a:endParaRPr lang="en-US" dirty="0" smtClean="0"/>
          </a:p>
        </p:txBody>
      </p:sp>
    </p:spTree>
    <p:custDataLst>
      <p:tags r:id="rId1"/>
    </p:custDataLst>
    <p:extLst>
      <p:ext uri="{BB962C8B-B14F-4D97-AF65-F5344CB8AC3E}">
        <p14:creationId xmlns:p14="http://schemas.microsoft.com/office/powerpoint/2010/main" val="424027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sz="3200" b="1" dirty="0"/>
              <a:t>GDP AND SOCIAL WELFARE</a:t>
            </a:r>
            <a:endParaRPr lang="en-US" sz="3200" dirty="0"/>
          </a:p>
        </p:txBody>
      </p:sp>
      <p:sp>
        <p:nvSpPr>
          <p:cNvPr id="3" name="Text Placeholder 2"/>
          <p:cNvSpPr>
            <a:spLocks noGrp="1"/>
          </p:cNvSpPr>
          <p:nvPr>
            <p:ph type="body" idx="1"/>
          </p:nvPr>
        </p:nvSpPr>
        <p:spPr>
          <a:xfrm>
            <a:off x="152400" y="533400"/>
            <a:ext cx="8839200" cy="6248400"/>
          </a:xfrm>
        </p:spPr>
        <p:txBody>
          <a:bodyPr>
            <a:normAutofit fontScale="55000" lnSpcReduction="20000"/>
          </a:bodyPr>
          <a:lstStyle/>
          <a:p>
            <a:pPr marL="0" indent="0">
              <a:buNone/>
            </a:pPr>
            <a:r>
              <a:rPr lang="en-US" b="1" dirty="0"/>
              <a:t>a. non-market transactions are not included in </a:t>
            </a:r>
            <a:r>
              <a:rPr lang="en-US" b="1" dirty="0" smtClean="0"/>
              <a:t>GDP</a:t>
            </a:r>
            <a:r>
              <a:rPr lang="en-US" dirty="0" smtClean="0"/>
              <a:t>: GDP UNDERSTATES</a:t>
            </a:r>
            <a:endParaRPr lang="en-US" dirty="0"/>
          </a:p>
          <a:p>
            <a:pPr marL="0" indent="0">
              <a:buNone/>
            </a:pPr>
            <a:r>
              <a:rPr lang="en-US" dirty="0"/>
              <a:t/>
            </a:r>
            <a:br>
              <a:rPr lang="en-US" dirty="0"/>
            </a:br>
            <a:r>
              <a:rPr lang="en-US" b="1" dirty="0"/>
              <a:t>b. leisure increases the standard of living but it isn't </a:t>
            </a:r>
            <a:r>
              <a:rPr lang="en-US" b="1" dirty="0" smtClean="0"/>
              <a:t>counted</a:t>
            </a:r>
            <a:r>
              <a:rPr lang="en-US" dirty="0" smtClean="0"/>
              <a:t>: GDP </a:t>
            </a:r>
            <a:r>
              <a:rPr lang="en-US" dirty="0"/>
              <a:t>UNDERSTATES</a:t>
            </a:r>
          </a:p>
          <a:p>
            <a:pPr marL="0" indent="0">
              <a:buNone/>
            </a:pPr>
            <a:r>
              <a:rPr lang="en-US" dirty="0"/>
              <a:t/>
            </a:r>
            <a:br>
              <a:rPr lang="en-US" dirty="0"/>
            </a:br>
            <a:r>
              <a:rPr lang="en-US" b="1" dirty="0"/>
              <a:t>c. improved product quality often isn't accounted for in </a:t>
            </a:r>
            <a:r>
              <a:rPr lang="en-US" b="1" dirty="0" smtClean="0"/>
              <a:t>GDP</a:t>
            </a:r>
            <a:r>
              <a:rPr lang="en-US" dirty="0" smtClean="0"/>
              <a:t>: GDP </a:t>
            </a:r>
            <a:r>
              <a:rPr lang="en-US" dirty="0"/>
              <a:t>UNDERSTATES</a:t>
            </a:r>
          </a:p>
          <a:p>
            <a:pPr marL="0" indent="0">
              <a:buNone/>
            </a:pPr>
            <a:r>
              <a:rPr lang="en-US" dirty="0"/>
              <a:t/>
            </a:r>
            <a:br>
              <a:rPr lang="en-US" dirty="0"/>
            </a:br>
            <a:r>
              <a:rPr lang="en-US" b="1" dirty="0"/>
              <a:t>d. GDP does not account for the composition of </a:t>
            </a:r>
            <a:r>
              <a:rPr lang="en-US" b="1" dirty="0" smtClean="0"/>
              <a:t>output</a:t>
            </a:r>
            <a:r>
              <a:rPr lang="en-US" dirty="0" smtClean="0"/>
              <a:t>: GDP </a:t>
            </a:r>
            <a:r>
              <a:rPr lang="en-US" dirty="0"/>
              <a:t>OVERSTATES</a:t>
            </a:r>
          </a:p>
          <a:p>
            <a:pPr marL="0" indent="0">
              <a:buNone/>
            </a:pPr>
            <a:r>
              <a:rPr lang="en-US" dirty="0"/>
              <a:t/>
            </a:r>
            <a:br>
              <a:rPr lang="en-US" dirty="0"/>
            </a:br>
            <a:r>
              <a:rPr lang="en-US" b="1" dirty="0" err="1"/>
              <a:t>e.GDP</a:t>
            </a:r>
            <a:r>
              <a:rPr lang="en-US" b="1" dirty="0"/>
              <a:t> does not account for the distribution of output </a:t>
            </a:r>
            <a:r>
              <a:rPr lang="en-US" dirty="0" smtClean="0"/>
              <a:t>: GDP </a:t>
            </a:r>
            <a:r>
              <a:rPr lang="en-US" dirty="0"/>
              <a:t>OVERSTATES</a:t>
            </a:r>
          </a:p>
          <a:p>
            <a:pPr marL="0" indent="0">
              <a:buNone/>
            </a:pPr>
            <a:r>
              <a:rPr lang="en-US" dirty="0"/>
              <a:t/>
            </a:r>
            <a:br>
              <a:rPr lang="en-US" dirty="0"/>
            </a:br>
            <a:r>
              <a:rPr lang="en-US" b="1" dirty="0"/>
              <a:t>f. increases in GDP may harm the environment </a:t>
            </a:r>
            <a:r>
              <a:rPr lang="en-US" dirty="0" smtClean="0"/>
              <a:t>: GDP OVERSTATES</a:t>
            </a:r>
            <a:endParaRPr lang="en-US" dirty="0"/>
          </a:p>
          <a:p>
            <a:pPr marL="0" indent="0">
              <a:buNone/>
            </a:pPr>
            <a:r>
              <a:rPr lang="en-US" dirty="0"/>
              <a:t/>
            </a:r>
            <a:br>
              <a:rPr lang="en-US" dirty="0"/>
            </a:br>
            <a:r>
              <a:rPr lang="en-US" b="1" dirty="0"/>
              <a:t>g. the underground economy produces goods and services but they are not included in </a:t>
            </a:r>
            <a:r>
              <a:rPr lang="en-US" b="1" dirty="0" smtClean="0"/>
              <a:t>GDP</a:t>
            </a:r>
            <a:r>
              <a:rPr lang="en-US" dirty="0" smtClean="0"/>
              <a:t>: GDP </a:t>
            </a:r>
            <a:r>
              <a:rPr lang="en-US" dirty="0"/>
              <a:t>OVERSTATES</a:t>
            </a:r>
          </a:p>
          <a:p>
            <a:pPr marL="0" indent="0">
              <a:buNone/>
            </a:pPr>
            <a:r>
              <a:rPr lang="en-US" dirty="0"/>
              <a:t/>
            </a:r>
            <a:br>
              <a:rPr lang="en-US" dirty="0"/>
            </a:br>
            <a:r>
              <a:rPr lang="en-US" b="1" dirty="0"/>
              <a:t>h. GDP does not account for a possible future decline in output due to resource depletion. </a:t>
            </a:r>
            <a:endParaRPr lang="en-US" dirty="0"/>
          </a:p>
          <a:p>
            <a:pPr marL="0" indent="0">
              <a:buNone/>
            </a:pPr>
            <a:r>
              <a:rPr lang="en-US" dirty="0"/>
              <a:t>GDP </a:t>
            </a:r>
            <a:r>
              <a:rPr lang="en-US" dirty="0" smtClean="0"/>
              <a:t>OVERSTATES</a:t>
            </a:r>
          </a:p>
          <a:p>
            <a:pPr marL="0" indent="0">
              <a:buNone/>
            </a:pPr>
            <a:r>
              <a:rPr lang="en-US" dirty="0"/>
              <a:t/>
            </a:r>
            <a:br>
              <a:rPr lang="en-US" dirty="0"/>
            </a:br>
            <a:r>
              <a:rPr lang="en-US" b="1" dirty="0"/>
              <a:t>i. Noneconomic Sources of Well-Being like courtesy, crime reduction, etc., are not covered in </a:t>
            </a:r>
            <a:r>
              <a:rPr lang="en-US" b="1" dirty="0" smtClean="0"/>
              <a:t>GDP.</a:t>
            </a:r>
            <a:r>
              <a:rPr lang="en-US" dirty="0" smtClean="0"/>
              <a:t>: GDP </a:t>
            </a:r>
            <a:r>
              <a:rPr lang="en-US" dirty="0"/>
              <a:t>OVERSTATES</a:t>
            </a:r>
          </a:p>
          <a:p>
            <a:pPr marL="0" indent="0">
              <a:buNone/>
            </a:pPr>
            <a:r>
              <a:rPr lang="en-US" dirty="0"/>
              <a:t/>
            </a:r>
            <a:br>
              <a:rPr lang="en-US" dirty="0"/>
            </a:br>
            <a:r>
              <a:rPr lang="en-US" b="1" dirty="0"/>
              <a:t>j. We must use per capita GDP to compare the living standards of different countries</a:t>
            </a:r>
            <a:r>
              <a:rPr lang="en-US" b="1" dirty="0" smtClean="0"/>
              <a:t>.</a:t>
            </a:r>
            <a:endParaRPr lang="en-US" dirty="0"/>
          </a:p>
        </p:txBody>
      </p:sp>
    </p:spTree>
    <p:custDataLst>
      <p:tags r:id="rId1"/>
    </p:custDataLst>
    <p:extLst>
      <p:ext uri="{BB962C8B-B14F-4D97-AF65-F5344CB8AC3E}">
        <p14:creationId xmlns:p14="http://schemas.microsoft.com/office/powerpoint/2010/main" val="52538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305800" cy="1066800"/>
          </a:xfrm>
        </p:spPr>
        <p:txBody>
          <a:bodyPr>
            <a:normAutofit/>
          </a:bodyPr>
          <a:lstStyle/>
          <a:p>
            <a:pPr algn="l"/>
            <a:r>
              <a:rPr lang="en-US" sz="3600" b="1" dirty="0" smtClean="0"/>
              <a:t>26. Expenditures approach: GDP = ?</a:t>
            </a:r>
            <a:endParaRPr lang="en-US" sz="3600" b="1" dirty="0"/>
          </a:p>
        </p:txBody>
      </p:sp>
      <p:sp>
        <p:nvSpPr>
          <p:cNvPr id="3" name="TPAnswers"/>
          <p:cNvSpPr>
            <a:spLocks noGrp="1"/>
          </p:cNvSpPr>
          <p:nvPr>
            <p:ph type="body" idx="1"/>
            <p:custDataLst>
              <p:tags r:id="rId2"/>
            </p:custDataLst>
          </p:nvPr>
        </p:nvSpPr>
        <p:spPr>
          <a:xfrm>
            <a:off x="457200" y="1295400"/>
            <a:ext cx="4648200" cy="3276599"/>
          </a:xfrm>
        </p:spPr>
        <p:txBody>
          <a:bodyPr>
            <a:noAutofit/>
          </a:bodyPr>
          <a:lstStyle/>
          <a:p>
            <a:pPr marL="514350" indent="-514350">
              <a:buFont typeface="Arial" pitchFamily="34" charset="0"/>
              <a:buAutoNum type="arabicPeriod"/>
            </a:pPr>
            <a:r>
              <a:rPr lang="en-US" sz="4400" dirty="0" smtClean="0"/>
              <a:t>C + G + T + </a:t>
            </a:r>
            <a:r>
              <a:rPr lang="en-US" sz="4400" dirty="0" err="1" smtClean="0"/>
              <a:t>Xn</a:t>
            </a:r>
            <a:endParaRPr lang="en-US" sz="4400" dirty="0" smtClean="0"/>
          </a:p>
          <a:p>
            <a:pPr marL="514350" indent="-514350">
              <a:buFont typeface="Arial" pitchFamily="34" charset="0"/>
              <a:buAutoNum type="arabicPeriod"/>
            </a:pPr>
            <a:r>
              <a:rPr lang="en-US" sz="4400" dirty="0" smtClean="0"/>
              <a:t>C + MS + T + </a:t>
            </a:r>
            <a:r>
              <a:rPr lang="en-US" sz="4400" dirty="0" err="1" smtClean="0"/>
              <a:t>Xn</a:t>
            </a:r>
            <a:endParaRPr lang="en-US" sz="4400" dirty="0" smtClean="0"/>
          </a:p>
          <a:p>
            <a:pPr marL="514350" indent="-514350">
              <a:buFont typeface="Arial" pitchFamily="34" charset="0"/>
              <a:buAutoNum type="arabicPeriod"/>
            </a:pPr>
            <a:r>
              <a:rPr lang="en-US" sz="4400" dirty="0" smtClean="0"/>
              <a:t>C + G + </a:t>
            </a:r>
            <a:r>
              <a:rPr lang="en-US" sz="4400" dirty="0" err="1" smtClean="0"/>
              <a:t>Ig</a:t>
            </a:r>
            <a:r>
              <a:rPr lang="en-US" sz="4400" dirty="0" smtClean="0"/>
              <a:t> + </a:t>
            </a:r>
            <a:r>
              <a:rPr lang="en-US" sz="4400" dirty="0" err="1" smtClean="0"/>
              <a:t>Xn</a:t>
            </a:r>
            <a:endParaRPr lang="en-US" sz="4400" dirty="0" smtClean="0"/>
          </a:p>
          <a:p>
            <a:pPr marL="514350" indent="-514350">
              <a:buFont typeface="Arial" pitchFamily="34" charset="0"/>
              <a:buAutoNum type="arabicPeriod"/>
            </a:pPr>
            <a:r>
              <a:rPr lang="en-US" sz="4400" dirty="0" smtClean="0"/>
              <a:t>C + G </a:t>
            </a:r>
            <a:r>
              <a:rPr lang="en-US" sz="4400" smtClean="0"/>
              <a:t>+ In </a:t>
            </a:r>
            <a:r>
              <a:rPr lang="en-US" sz="4400" dirty="0" smtClean="0"/>
              <a:t>+ </a:t>
            </a:r>
            <a:r>
              <a:rPr lang="en-US" sz="4400" dirty="0" err="1" smtClean="0"/>
              <a:t>Xn</a:t>
            </a:r>
            <a:endParaRPr lang="en-US" sz="4400" dirty="0" smtClean="0"/>
          </a:p>
        </p:txBody>
      </p:sp>
    </p:spTree>
    <p:custDataLst>
      <p:tags r:id="rId1"/>
    </p:custDataLst>
    <p:extLst>
      <p:ext uri="{BB962C8B-B14F-4D97-AF65-F5344CB8AC3E}">
        <p14:creationId xmlns:p14="http://schemas.microsoft.com/office/powerpoint/2010/main" val="41525625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305800" cy="1066800"/>
          </a:xfrm>
        </p:spPr>
        <p:txBody>
          <a:bodyPr>
            <a:normAutofit/>
          </a:bodyPr>
          <a:lstStyle/>
          <a:p>
            <a:pPr algn="l"/>
            <a:r>
              <a:rPr lang="en-US" sz="3600" b="1" dirty="0" smtClean="0">
                <a:solidFill>
                  <a:srgbClr val="0070C0"/>
                </a:solidFill>
              </a:rPr>
              <a:t>26. Expenditures approach: GDP =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295400"/>
            <a:ext cx="4648200" cy="3276599"/>
          </a:xfrm>
        </p:spPr>
        <p:txBody>
          <a:bodyPr>
            <a:noAutofit/>
          </a:bodyPr>
          <a:lstStyle/>
          <a:p>
            <a:pPr marL="514350" indent="-514350">
              <a:buFont typeface="Arial" pitchFamily="34" charset="0"/>
              <a:buAutoNum type="arabicPeriod"/>
            </a:pPr>
            <a:r>
              <a:rPr lang="en-US" sz="4400" dirty="0" smtClean="0"/>
              <a:t>C + G + T + </a:t>
            </a:r>
            <a:r>
              <a:rPr lang="en-US" sz="4400" dirty="0" err="1" smtClean="0"/>
              <a:t>Xn</a:t>
            </a:r>
            <a:endParaRPr lang="en-US" sz="4400" dirty="0" smtClean="0"/>
          </a:p>
          <a:p>
            <a:pPr marL="514350" indent="-514350">
              <a:buFont typeface="Arial" pitchFamily="34" charset="0"/>
              <a:buAutoNum type="arabicPeriod"/>
            </a:pPr>
            <a:r>
              <a:rPr lang="en-US" sz="4400" dirty="0" smtClean="0"/>
              <a:t>C + MS + T + </a:t>
            </a:r>
            <a:r>
              <a:rPr lang="en-US" sz="4400" dirty="0" err="1" smtClean="0"/>
              <a:t>Xn</a:t>
            </a:r>
            <a:endParaRPr lang="en-US" sz="4400" dirty="0" smtClean="0"/>
          </a:p>
          <a:p>
            <a:pPr marL="514350" indent="-514350">
              <a:buFont typeface="Arial" pitchFamily="34" charset="0"/>
              <a:buAutoNum type="arabicPeriod"/>
            </a:pPr>
            <a:r>
              <a:rPr lang="en-US" sz="4400" dirty="0" smtClean="0"/>
              <a:t>C + G + </a:t>
            </a:r>
            <a:r>
              <a:rPr lang="en-US" sz="4400" dirty="0" err="1" smtClean="0"/>
              <a:t>Ig</a:t>
            </a:r>
            <a:r>
              <a:rPr lang="en-US" sz="4400" dirty="0" smtClean="0"/>
              <a:t> + </a:t>
            </a:r>
            <a:r>
              <a:rPr lang="en-US" sz="4400" dirty="0" err="1" smtClean="0"/>
              <a:t>Xn</a:t>
            </a:r>
            <a:endParaRPr lang="en-US" sz="4400" dirty="0" smtClean="0"/>
          </a:p>
          <a:p>
            <a:pPr marL="514350" indent="-514350">
              <a:buFont typeface="Arial" pitchFamily="34" charset="0"/>
              <a:buAutoNum type="arabicPeriod"/>
            </a:pPr>
            <a:r>
              <a:rPr lang="en-US" sz="4400" dirty="0" smtClean="0"/>
              <a:t>C + G </a:t>
            </a:r>
            <a:r>
              <a:rPr lang="en-US" sz="4400" smtClean="0"/>
              <a:t>+ In </a:t>
            </a:r>
            <a:r>
              <a:rPr lang="en-US" sz="4400" dirty="0" smtClean="0"/>
              <a:t>+ </a:t>
            </a:r>
            <a:r>
              <a:rPr lang="en-US" sz="4400" dirty="0" err="1" smtClean="0"/>
              <a:t>Xn</a:t>
            </a:r>
            <a:endParaRPr lang="en-US" sz="4400" dirty="0" smtClean="0"/>
          </a:p>
        </p:txBody>
      </p:sp>
      <p:sp>
        <p:nvSpPr>
          <p:cNvPr id="5" name="CorShape1"/>
          <p:cNvSpPr/>
          <p:nvPr>
            <p:custDataLst>
              <p:tags r:id="rId3"/>
            </p:custDataLst>
          </p:nvPr>
        </p:nvSpPr>
        <p:spPr>
          <a:xfrm rot="10800000">
            <a:off x="71120" y="2977219"/>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38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09599"/>
          </a:xfrm>
        </p:spPr>
        <p:txBody>
          <a:bodyPr>
            <a:normAutofit fontScale="90000"/>
          </a:bodyPr>
          <a:lstStyle/>
          <a:p>
            <a:r>
              <a:rPr lang="en-US" b="1" dirty="0" smtClean="0"/>
              <a:t>7a – Measuring GDP - Mac</a:t>
            </a:r>
            <a:endParaRPr lang="en-US" b="1" dirty="0"/>
          </a:p>
        </p:txBody>
      </p:sp>
      <p:sp>
        <p:nvSpPr>
          <p:cNvPr id="3" name="Subtitle 2"/>
          <p:cNvSpPr>
            <a:spLocks noGrp="1"/>
          </p:cNvSpPr>
          <p:nvPr>
            <p:ph type="subTitle" idx="1"/>
          </p:nvPr>
        </p:nvSpPr>
        <p:spPr>
          <a:xfrm>
            <a:off x="457200" y="838200"/>
            <a:ext cx="8001000" cy="5486400"/>
          </a:xfrm>
        </p:spPr>
        <p:txBody>
          <a:bodyPr>
            <a:normAutofit/>
          </a:bodyPr>
          <a:lstStyle/>
          <a:p>
            <a:pPr algn="l"/>
            <a:r>
              <a:rPr lang="en-US" b="1" dirty="0" smtClean="0">
                <a:solidFill>
                  <a:schemeClr val="tx1"/>
                </a:solidFill>
              </a:rPr>
              <a:t>Required Formulas:</a:t>
            </a:r>
          </a:p>
          <a:p>
            <a:pPr algn="l"/>
            <a:r>
              <a:rPr lang="en-US" dirty="0" smtClean="0">
                <a:solidFill>
                  <a:schemeClr val="tx1"/>
                </a:solidFill>
              </a:rPr>
              <a:t>GDP = C + </a:t>
            </a:r>
            <a:r>
              <a:rPr lang="en-US" dirty="0" err="1" smtClean="0">
                <a:solidFill>
                  <a:schemeClr val="tx1"/>
                </a:solidFill>
              </a:rPr>
              <a:t>Ig</a:t>
            </a:r>
            <a:r>
              <a:rPr lang="en-US" dirty="0" smtClean="0">
                <a:solidFill>
                  <a:schemeClr val="tx1"/>
                </a:solidFill>
              </a:rPr>
              <a:t> + G + </a:t>
            </a:r>
            <a:r>
              <a:rPr lang="en-US" dirty="0" err="1" smtClean="0">
                <a:solidFill>
                  <a:schemeClr val="tx1"/>
                </a:solidFill>
              </a:rPr>
              <a:t>Xn</a:t>
            </a:r>
            <a:endParaRPr lang="en-US" dirty="0" smtClean="0">
              <a:solidFill>
                <a:schemeClr val="tx1"/>
              </a:solidFill>
            </a:endParaRPr>
          </a:p>
          <a:p>
            <a:pPr algn="l"/>
            <a:r>
              <a:rPr lang="en-US" dirty="0" smtClean="0">
                <a:solidFill>
                  <a:schemeClr val="tx1"/>
                </a:solidFill>
              </a:rPr>
              <a:t>NI = wages + rents + interest + corporate profits + proprietor's income</a:t>
            </a:r>
          </a:p>
          <a:p>
            <a:pPr algn="l"/>
            <a:r>
              <a:rPr lang="en-US" dirty="0" smtClean="0">
                <a:solidFill>
                  <a:schemeClr val="tx1"/>
                </a:solidFill>
              </a:rPr>
              <a:t>NDP = C + In + G + </a:t>
            </a:r>
            <a:r>
              <a:rPr lang="en-US" dirty="0" err="1" smtClean="0">
                <a:solidFill>
                  <a:schemeClr val="tx1"/>
                </a:solidFill>
              </a:rPr>
              <a:t>Xn</a:t>
            </a:r>
            <a:r>
              <a:rPr lang="en-US" dirty="0" smtClean="0">
                <a:solidFill>
                  <a:schemeClr val="tx1"/>
                </a:solidFill>
              </a:rPr>
              <a:t> = GDP - depreciation</a:t>
            </a:r>
          </a:p>
          <a:p>
            <a:pPr algn="l"/>
            <a:r>
              <a:rPr lang="en-US" dirty="0" smtClean="0">
                <a:solidFill>
                  <a:schemeClr val="tx1"/>
                </a:solidFill>
              </a:rPr>
              <a:t>NDP = GDP - depreciation</a:t>
            </a:r>
          </a:p>
          <a:p>
            <a:pPr algn="l"/>
            <a:r>
              <a:rPr lang="en-US" dirty="0" smtClean="0">
                <a:solidFill>
                  <a:schemeClr val="tx1"/>
                </a:solidFill>
              </a:rPr>
              <a:t>In = </a:t>
            </a:r>
            <a:r>
              <a:rPr lang="en-US" dirty="0" err="1" smtClean="0">
                <a:solidFill>
                  <a:schemeClr val="tx1"/>
                </a:solidFill>
              </a:rPr>
              <a:t>Ig</a:t>
            </a:r>
            <a:r>
              <a:rPr lang="en-US" dirty="0" smtClean="0">
                <a:solidFill>
                  <a:schemeClr val="tx1"/>
                </a:solidFill>
              </a:rPr>
              <a:t> - depreciation</a:t>
            </a:r>
          </a:p>
          <a:p>
            <a:pPr algn="l"/>
            <a:r>
              <a:rPr lang="en-US" dirty="0" err="1" smtClean="0">
                <a:solidFill>
                  <a:schemeClr val="tx1"/>
                </a:solidFill>
              </a:rPr>
              <a:t>Xn</a:t>
            </a:r>
            <a:r>
              <a:rPr lang="en-US" dirty="0" smtClean="0">
                <a:solidFill>
                  <a:schemeClr val="tx1"/>
                </a:solidFill>
              </a:rPr>
              <a:t> = X - M</a:t>
            </a:r>
          </a:p>
          <a:p>
            <a:pPr algn="l"/>
            <a:r>
              <a:rPr lang="en-US" dirty="0" smtClean="0">
                <a:solidFill>
                  <a:schemeClr val="tx1"/>
                </a:solidFill>
              </a:rPr>
              <a:t>real GDP = (nominal GDP / price index) x 100</a:t>
            </a:r>
            <a:endParaRPr lang="en-US" dirty="0">
              <a:solidFill>
                <a:schemeClr val="tx1"/>
              </a:solidFill>
            </a:endParaRPr>
          </a:p>
        </p:txBody>
      </p:sp>
    </p:spTree>
    <p:custDataLst>
      <p:tags r:id="rId1"/>
    </p:custDataLst>
    <p:extLst>
      <p:ext uri="{BB962C8B-B14F-4D97-AF65-F5344CB8AC3E}">
        <p14:creationId xmlns:p14="http://schemas.microsoft.com/office/powerpoint/2010/main" val="2693762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372600" cy="1143000"/>
          </a:xfrm>
        </p:spPr>
        <p:txBody>
          <a:bodyPr>
            <a:normAutofit fontScale="90000"/>
          </a:bodyPr>
          <a:lstStyle/>
          <a:p>
            <a:pPr algn="l"/>
            <a:r>
              <a:rPr lang="en-US" sz="3600" b="1" dirty="0" smtClean="0"/>
              <a:t>27. </a:t>
            </a:r>
            <a:r>
              <a:rPr lang="en-US" sz="3200" b="1" dirty="0" smtClean="0"/>
              <a:t>Which graphs above represents the type of economic growth that occurs if government spending increases?</a:t>
            </a:r>
            <a:r>
              <a:rPr lang="en-US" sz="3600" dirty="0" smtClean="0"/>
              <a:t/>
            </a:r>
            <a:br>
              <a:rPr lang="en-US" sz="3600" dirty="0" smtClean="0"/>
            </a:br>
            <a:endParaRPr lang="en-US" sz="3600" b="1" dirty="0"/>
          </a:p>
        </p:txBody>
      </p:sp>
      <p:pic>
        <p:nvPicPr>
          <p:cNvPr id="6" name="Picture 5" descr="eg5graphssm.jpg"/>
          <p:cNvPicPr/>
          <p:nvPr/>
        </p:nvPicPr>
        <p:blipFill>
          <a:blip r:embed="rId4" cstate="print"/>
          <a:stretch>
            <a:fillRect/>
          </a:stretch>
        </p:blipFill>
        <p:spPr>
          <a:xfrm>
            <a:off x="-1" y="304800"/>
            <a:ext cx="8845525" cy="1981200"/>
          </a:xfrm>
          <a:prstGeom prst="rect">
            <a:avLst/>
          </a:prstGeom>
        </p:spPr>
      </p:pic>
      <p:sp>
        <p:nvSpPr>
          <p:cNvPr id="3" name="TPAnswers"/>
          <p:cNvSpPr>
            <a:spLocks noGrp="1"/>
          </p:cNvSpPr>
          <p:nvPr>
            <p:ph type="body" idx="1"/>
            <p:custDataLst>
              <p:tags r:id="rId2"/>
            </p:custDataLst>
          </p:nvPr>
        </p:nvSpPr>
        <p:spPr>
          <a:xfrm>
            <a:off x="457200" y="3352800"/>
            <a:ext cx="5715000" cy="2773363"/>
          </a:xfrm>
        </p:spPr>
        <p:txBody>
          <a:bodyPr>
            <a:normAutofit lnSpcReduction="10000"/>
          </a:bodyPr>
          <a:lstStyle/>
          <a:p>
            <a:pPr marL="514350" indent="-514350">
              <a:buFont typeface="Arial" pitchFamily="34" charset="0"/>
              <a:buAutoNum type="arabicPeriod"/>
            </a:pPr>
            <a:r>
              <a:rPr lang="en-US" dirty="0" smtClean="0"/>
              <a:t>A, C</a:t>
            </a:r>
          </a:p>
          <a:p>
            <a:pPr marL="514350" indent="-514350">
              <a:buFont typeface="Arial" pitchFamily="34" charset="0"/>
              <a:buAutoNum type="arabicPeriod"/>
            </a:pPr>
            <a:r>
              <a:rPr lang="en-US" dirty="0" smtClean="0"/>
              <a:t>A, B</a:t>
            </a:r>
          </a:p>
          <a:p>
            <a:pPr marL="514350" indent="-514350">
              <a:buFont typeface="Arial" pitchFamily="34" charset="0"/>
              <a:buAutoNum type="arabicPeriod"/>
            </a:pPr>
            <a:r>
              <a:rPr lang="en-US" dirty="0" smtClean="0"/>
              <a:t>C, D</a:t>
            </a:r>
          </a:p>
          <a:p>
            <a:pPr marL="514350" indent="-514350">
              <a:buFont typeface="Arial" pitchFamily="34" charset="0"/>
              <a:buAutoNum type="arabicPeriod"/>
            </a:pPr>
            <a:r>
              <a:rPr lang="en-US" dirty="0" smtClean="0"/>
              <a:t>B, D, E</a:t>
            </a:r>
          </a:p>
          <a:p>
            <a:pPr marL="514350" indent="-514350">
              <a:buFont typeface="Arial" pitchFamily="34" charset="0"/>
              <a:buAutoNum type="arabicPeriod"/>
            </a:pPr>
            <a:r>
              <a:rPr lang="en-US" dirty="0" smtClean="0"/>
              <a:t>A, B, D</a:t>
            </a:r>
          </a:p>
        </p:txBody>
      </p:sp>
      <p:sp>
        <p:nvSpPr>
          <p:cNvPr id="5" name="TextBox 4"/>
          <p:cNvSpPr txBox="1"/>
          <p:nvPr/>
        </p:nvSpPr>
        <p:spPr>
          <a:xfrm>
            <a:off x="79836" y="6096000"/>
            <a:ext cx="9028305" cy="584775"/>
          </a:xfrm>
          <a:prstGeom prst="rect">
            <a:avLst/>
          </a:prstGeom>
          <a:noFill/>
        </p:spPr>
        <p:txBody>
          <a:bodyPr wrap="none" rtlCol="0">
            <a:spAutoFit/>
          </a:bodyPr>
          <a:lstStyle/>
          <a:p>
            <a:r>
              <a:rPr lang="en-US" sz="3200" dirty="0" smtClean="0"/>
              <a:t>Achieving the Potential  OR  Increasing the Potential?</a:t>
            </a:r>
            <a:endParaRPr lang="en-US" sz="3200" dirty="0"/>
          </a:p>
        </p:txBody>
      </p:sp>
    </p:spTree>
    <p:custDataLst>
      <p:tags r:id="rId1"/>
    </p:custDataLst>
    <p:extLst>
      <p:ext uri="{BB962C8B-B14F-4D97-AF65-F5344CB8AC3E}">
        <p14:creationId xmlns:p14="http://schemas.microsoft.com/office/powerpoint/2010/main" val="1978185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307771"/>
            <a:ext cx="9372600" cy="1143000"/>
          </a:xfrm>
        </p:spPr>
        <p:txBody>
          <a:bodyPr>
            <a:normAutofit fontScale="90000"/>
          </a:bodyPr>
          <a:lstStyle/>
          <a:p>
            <a:pPr algn="l"/>
            <a:r>
              <a:rPr lang="en-US" sz="3600" b="1" dirty="0" smtClean="0">
                <a:solidFill>
                  <a:srgbClr val="0070C0"/>
                </a:solidFill>
              </a:rPr>
              <a:t>27. </a:t>
            </a:r>
            <a:r>
              <a:rPr lang="en-US" sz="3200" b="1" dirty="0" smtClean="0">
                <a:solidFill>
                  <a:srgbClr val="0070C0"/>
                </a:solidFill>
              </a:rPr>
              <a:t>Which graphs above represents the type of economic growth that occurs if government spending increases?</a:t>
            </a:r>
            <a:endParaRPr lang="en-US" sz="3600" b="1" dirty="0"/>
          </a:p>
        </p:txBody>
      </p:sp>
      <p:pic>
        <p:nvPicPr>
          <p:cNvPr id="6" name="Picture 5" descr="eg5graphssm.jpg"/>
          <p:cNvPicPr/>
          <p:nvPr/>
        </p:nvPicPr>
        <p:blipFill>
          <a:blip r:embed="rId5" cstate="print"/>
          <a:stretch>
            <a:fillRect/>
          </a:stretch>
        </p:blipFill>
        <p:spPr>
          <a:xfrm>
            <a:off x="-1" y="304800"/>
            <a:ext cx="8845525" cy="1981200"/>
          </a:xfrm>
          <a:prstGeom prst="rect">
            <a:avLst/>
          </a:prstGeom>
        </p:spPr>
      </p:pic>
      <p:sp>
        <p:nvSpPr>
          <p:cNvPr id="3" name="TPAnswers"/>
          <p:cNvSpPr>
            <a:spLocks noGrp="1"/>
          </p:cNvSpPr>
          <p:nvPr>
            <p:ph type="body" idx="1"/>
            <p:custDataLst>
              <p:tags r:id="rId2"/>
            </p:custDataLst>
          </p:nvPr>
        </p:nvSpPr>
        <p:spPr>
          <a:xfrm>
            <a:off x="457200" y="3352800"/>
            <a:ext cx="5715000" cy="2773363"/>
          </a:xfrm>
        </p:spPr>
        <p:txBody>
          <a:bodyPr>
            <a:normAutofit lnSpcReduction="10000"/>
          </a:bodyPr>
          <a:lstStyle/>
          <a:p>
            <a:pPr marL="514350" indent="-514350">
              <a:buFont typeface="Arial" pitchFamily="34" charset="0"/>
              <a:buAutoNum type="arabicPeriod"/>
            </a:pPr>
            <a:r>
              <a:rPr lang="en-US" dirty="0" smtClean="0"/>
              <a:t>A, C</a:t>
            </a:r>
          </a:p>
          <a:p>
            <a:pPr marL="514350" indent="-514350">
              <a:buFont typeface="Arial" pitchFamily="34" charset="0"/>
              <a:buAutoNum type="arabicPeriod"/>
            </a:pPr>
            <a:r>
              <a:rPr lang="en-US" dirty="0" smtClean="0"/>
              <a:t>A, B</a:t>
            </a:r>
          </a:p>
          <a:p>
            <a:pPr marL="514350" indent="-514350">
              <a:buFont typeface="Arial" pitchFamily="34" charset="0"/>
              <a:buAutoNum type="arabicPeriod"/>
            </a:pPr>
            <a:r>
              <a:rPr lang="en-US" dirty="0" smtClean="0"/>
              <a:t>C, D</a:t>
            </a:r>
          </a:p>
          <a:p>
            <a:pPr marL="514350" indent="-514350">
              <a:buFont typeface="Arial" pitchFamily="34" charset="0"/>
              <a:buAutoNum type="arabicPeriod"/>
            </a:pPr>
            <a:r>
              <a:rPr lang="en-US" dirty="0" smtClean="0"/>
              <a:t>B, D, E</a:t>
            </a:r>
          </a:p>
          <a:p>
            <a:pPr marL="514350" indent="-514350">
              <a:buFont typeface="Arial" pitchFamily="34" charset="0"/>
              <a:buAutoNum type="arabicPeriod"/>
            </a:pPr>
            <a:r>
              <a:rPr lang="en-US" dirty="0" smtClean="0"/>
              <a:t>A, B, D</a:t>
            </a:r>
          </a:p>
        </p:txBody>
      </p:sp>
      <p:sp>
        <p:nvSpPr>
          <p:cNvPr id="7" name="CorShape1"/>
          <p:cNvSpPr/>
          <p:nvPr>
            <p:custDataLst>
              <p:tags r:id="rId3"/>
            </p:custDataLst>
          </p:nvPr>
        </p:nvSpPr>
        <p:spPr>
          <a:xfrm rot="10800000">
            <a:off x="203200" y="350435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836" y="6096000"/>
            <a:ext cx="9028305" cy="584775"/>
          </a:xfrm>
          <a:prstGeom prst="rect">
            <a:avLst/>
          </a:prstGeom>
          <a:noFill/>
        </p:spPr>
        <p:txBody>
          <a:bodyPr wrap="none" rtlCol="0">
            <a:spAutoFit/>
          </a:bodyPr>
          <a:lstStyle/>
          <a:p>
            <a:r>
              <a:rPr lang="en-US" sz="3200" dirty="0" smtClean="0"/>
              <a:t>Achieving the Potential  OR  Increasing the Potential?</a:t>
            </a:r>
            <a:endParaRPr lang="en-US" sz="3200" dirty="0"/>
          </a:p>
        </p:txBody>
      </p:sp>
    </p:spTree>
    <p:custDataLst>
      <p:tags r:id="rId1"/>
    </p:custDataLst>
    <p:extLst>
      <p:ext uri="{BB962C8B-B14F-4D97-AF65-F5344CB8AC3E}">
        <p14:creationId xmlns:p14="http://schemas.microsoft.com/office/powerpoint/2010/main" val="16267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715"/>
            <a:ext cx="8229600" cy="411162"/>
          </a:xfrm>
        </p:spPr>
        <p:txBody>
          <a:bodyPr>
            <a:normAutofit fontScale="90000"/>
          </a:bodyPr>
          <a:lstStyle/>
          <a:p>
            <a:r>
              <a:rPr lang="en-US" sz="2800" b="1" u="sng" dirty="0" smtClean="0"/>
              <a:t>Two Types of Economic Growth</a:t>
            </a:r>
            <a:endParaRPr lang="en-US" sz="2800" dirty="0"/>
          </a:p>
        </p:txBody>
      </p:sp>
      <p:sp>
        <p:nvSpPr>
          <p:cNvPr id="3" name="Text Placeholder 2"/>
          <p:cNvSpPr>
            <a:spLocks noGrp="1"/>
          </p:cNvSpPr>
          <p:nvPr>
            <p:ph type="body" idx="1"/>
          </p:nvPr>
        </p:nvSpPr>
        <p:spPr>
          <a:xfrm>
            <a:off x="2133600" y="1460376"/>
            <a:ext cx="2057400" cy="4572000"/>
          </a:xfrm>
        </p:spPr>
        <p:txBody>
          <a:bodyPr/>
          <a:lstStyle/>
          <a:p>
            <a:pPr>
              <a:buNone/>
            </a:pPr>
            <a:r>
              <a:rPr lang="en-US" sz="2400" b="1" u="sng" dirty="0" smtClean="0"/>
              <a:t>Change in AS</a:t>
            </a:r>
          </a:p>
          <a:p>
            <a:r>
              <a:rPr lang="en-US" sz="2400" dirty="0" smtClean="0"/>
              <a:t>Lower resource prices</a:t>
            </a:r>
          </a:p>
          <a:p>
            <a:r>
              <a:rPr lang="en-US" sz="2400" dirty="0" smtClean="0"/>
              <a:t>Increase productivity</a:t>
            </a:r>
          </a:p>
          <a:p>
            <a:r>
              <a:rPr lang="en-US" sz="2400" dirty="0" smtClean="0"/>
              <a:t>Less </a:t>
            </a:r>
            <a:r>
              <a:rPr lang="en-US" sz="2400" dirty="0" err="1" smtClean="0"/>
              <a:t>gov’t</a:t>
            </a:r>
            <a:r>
              <a:rPr lang="en-US" sz="2400" dirty="0" smtClean="0"/>
              <a:t> regulation and lower business taxes</a:t>
            </a:r>
            <a:endParaRPr lang="en-US" sz="2400" dirty="0"/>
          </a:p>
        </p:txBody>
      </p:sp>
      <p:sp>
        <p:nvSpPr>
          <p:cNvPr id="6" name="Text Placeholder 2"/>
          <p:cNvSpPr txBox="1">
            <a:spLocks/>
          </p:cNvSpPr>
          <p:nvPr/>
        </p:nvSpPr>
        <p:spPr>
          <a:xfrm>
            <a:off x="152400" y="1447800"/>
            <a:ext cx="1981200" cy="3733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solidFill>
                  <a:schemeClr val="tx1"/>
                </a:solidFill>
                <a:effectLst/>
                <a:uLnTx/>
                <a:uFillTx/>
                <a:latin typeface="+mn-lt"/>
                <a:ea typeface="+mn-ea"/>
                <a:cs typeface="+mn-cs"/>
              </a:rPr>
              <a:t>5Es EG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More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Better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Better technology</a:t>
            </a:r>
          </a:p>
        </p:txBody>
      </p:sp>
      <p:sp>
        <p:nvSpPr>
          <p:cNvPr id="7" name="Text Placeholder 2"/>
          <p:cNvSpPr txBox="1">
            <a:spLocks/>
          </p:cNvSpPr>
          <p:nvPr/>
        </p:nvSpPr>
        <p:spPr>
          <a:xfrm>
            <a:off x="5029761" y="1447800"/>
            <a:ext cx="19050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solidFill>
                  <a:schemeClr val="tx1"/>
                </a:solidFill>
                <a:effectLst/>
                <a:uLnTx/>
                <a:uFillTx/>
                <a:latin typeface="+mn-lt"/>
                <a:ea typeface="+mn-ea"/>
                <a:cs typeface="+mn-cs"/>
              </a:rPr>
              <a:t>Change in 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XN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2"/>
          <p:cNvSpPr txBox="1">
            <a:spLocks/>
          </p:cNvSpPr>
          <p:nvPr/>
        </p:nvSpPr>
        <p:spPr>
          <a:xfrm>
            <a:off x="7086600" y="1524000"/>
            <a:ext cx="2057400" cy="5287963"/>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dirty="0" smtClean="0">
                <a:ln>
                  <a:noFill/>
                </a:ln>
                <a:solidFill>
                  <a:schemeClr val="tx1"/>
                </a:solidFill>
                <a:effectLst/>
                <a:uLnTx/>
                <a:uFillTx/>
                <a:latin typeface="+mn-lt"/>
                <a:ea typeface="+mn-ea"/>
                <a:cs typeface="+mn-cs"/>
              </a:rPr>
              <a:t>Prod. Eff.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Don’t use more resources than necessary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Use resources where they are best suited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 appropriate technology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TextBox 27"/>
          <p:cNvSpPr txBox="1"/>
          <p:nvPr/>
        </p:nvSpPr>
        <p:spPr>
          <a:xfrm>
            <a:off x="152400" y="762000"/>
            <a:ext cx="9619339" cy="523220"/>
          </a:xfrm>
          <a:prstGeom prst="rect">
            <a:avLst/>
          </a:prstGeom>
          <a:noFill/>
        </p:spPr>
        <p:txBody>
          <a:bodyPr wrap="square" rtlCol="0">
            <a:spAutoFit/>
          </a:bodyPr>
          <a:lstStyle/>
          <a:p>
            <a:r>
              <a:rPr lang="en-US" sz="2800" b="1" u="sng" dirty="0" smtClean="0"/>
              <a:t>INCREASING THE POTENTIAL     ACHIEVING THE POTENTIAL</a:t>
            </a:r>
            <a:endParaRPr lang="en-US" sz="2800" b="1" u="sng" dirty="0"/>
          </a:p>
        </p:txBody>
      </p:sp>
      <p:cxnSp>
        <p:nvCxnSpPr>
          <p:cNvPr id="30" name="Straight Connector 29"/>
          <p:cNvCxnSpPr/>
          <p:nvPr/>
        </p:nvCxnSpPr>
        <p:spPr>
          <a:xfrm>
            <a:off x="4572000" y="762000"/>
            <a:ext cx="38100" cy="586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67250" y="762000"/>
            <a:ext cx="57150" cy="586740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981200"/>
            <a:ext cx="123825" cy="27622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124" y="2355196"/>
            <a:ext cx="123825" cy="2762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2819400"/>
            <a:ext cx="123825" cy="2762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801" y="3290887"/>
            <a:ext cx="123825" cy="2762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8" y="3695700"/>
            <a:ext cx="123825" cy="2762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316" y="4167981"/>
            <a:ext cx="123825" cy="27622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801" y="4563781"/>
            <a:ext cx="123825" cy="276225"/>
          </a:xfrm>
          <a:prstGeom prst="rect">
            <a:avLst/>
          </a:prstGeom>
        </p:spPr>
      </p:pic>
    </p:spTree>
    <p:custDataLst>
      <p:tags r:id="rId1"/>
    </p:custDataLst>
    <p:extLst>
      <p:ext uri="{BB962C8B-B14F-4D97-AF65-F5344CB8AC3E}">
        <p14:creationId xmlns:p14="http://schemas.microsoft.com/office/powerpoint/2010/main" val="202436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fontScale="90000"/>
          </a:bodyPr>
          <a:lstStyle/>
          <a:p>
            <a:pPr algn="l"/>
            <a:r>
              <a:rPr lang="en-US" sz="3600" b="1" dirty="0" smtClean="0"/>
              <a:t>28. If the economy is growing at an annual rate of 2% a year, about how many years will it take for GDP to double?</a:t>
            </a:r>
            <a:endParaRPr lang="en-US" sz="3600" b="1" dirty="0"/>
          </a:p>
        </p:txBody>
      </p:sp>
      <p:sp>
        <p:nvSpPr>
          <p:cNvPr id="3" name="TPAnswers"/>
          <p:cNvSpPr>
            <a:spLocks noGrp="1"/>
          </p:cNvSpPr>
          <p:nvPr>
            <p:ph type="body" idx="1"/>
            <p:custDataLst>
              <p:tags r:id="rId2"/>
            </p:custDataLst>
          </p:nvPr>
        </p:nvSpPr>
        <p:spPr>
          <a:xfrm>
            <a:off x="457200" y="2057401"/>
            <a:ext cx="1752600" cy="2438400"/>
          </a:xfrm>
        </p:spPr>
        <p:txBody>
          <a:bodyPr>
            <a:normAutofit/>
          </a:bodyPr>
          <a:lstStyle/>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25</a:t>
            </a:r>
          </a:p>
          <a:p>
            <a:pPr marL="514350" indent="-514350">
              <a:buFont typeface="Arial" pitchFamily="34" charset="0"/>
              <a:buAutoNum type="arabicPeriod"/>
            </a:pPr>
            <a:r>
              <a:rPr lang="en-US" dirty="0" smtClean="0"/>
              <a:t>35</a:t>
            </a:r>
          </a:p>
          <a:p>
            <a:pPr marL="514350" indent="-514350">
              <a:buFont typeface="Arial" pitchFamily="34" charset="0"/>
              <a:buAutoNum type="arabicPeriod"/>
            </a:pPr>
            <a:r>
              <a:rPr lang="en-US" dirty="0" smtClean="0"/>
              <a:t>45</a:t>
            </a:r>
            <a:endParaRPr lang="en-US" dirty="0"/>
          </a:p>
        </p:txBody>
      </p:sp>
    </p:spTree>
    <p:custDataLst>
      <p:tags r:id="rId1"/>
    </p:custDataLst>
    <p:extLst>
      <p:ext uri="{BB962C8B-B14F-4D97-AF65-F5344CB8AC3E}">
        <p14:creationId xmlns:p14="http://schemas.microsoft.com/office/powerpoint/2010/main" val="13566975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630362"/>
          </a:xfrm>
        </p:spPr>
        <p:txBody>
          <a:bodyPr>
            <a:normAutofit fontScale="90000"/>
          </a:bodyPr>
          <a:lstStyle/>
          <a:p>
            <a:pPr algn="l"/>
            <a:r>
              <a:rPr lang="en-US" sz="3600" b="1" dirty="0" smtClean="0">
                <a:solidFill>
                  <a:srgbClr val="0070C0"/>
                </a:solidFill>
              </a:rPr>
              <a:t>28. If the economy is growing at an annual rate of 2% a year, about how many years will it take for GDP to double?</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057401"/>
            <a:ext cx="1752600" cy="2438400"/>
          </a:xfrm>
        </p:spPr>
        <p:txBody>
          <a:bodyPr>
            <a:normAutofit/>
          </a:bodyPr>
          <a:lstStyle/>
          <a:p>
            <a:pPr marL="514350" indent="-514350">
              <a:buFont typeface="Arial" pitchFamily="34" charset="0"/>
              <a:buAutoNum type="arabicPeriod"/>
            </a:pPr>
            <a:r>
              <a:rPr lang="en-US" dirty="0" smtClean="0"/>
              <a:t>15</a:t>
            </a:r>
          </a:p>
          <a:p>
            <a:pPr marL="514350" indent="-514350">
              <a:buFont typeface="Arial" pitchFamily="34" charset="0"/>
              <a:buAutoNum type="arabicPeriod"/>
            </a:pPr>
            <a:r>
              <a:rPr lang="en-US" dirty="0" smtClean="0"/>
              <a:t>25</a:t>
            </a:r>
          </a:p>
          <a:p>
            <a:pPr marL="514350" indent="-514350">
              <a:buFont typeface="Arial" pitchFamily="34" charset="0"/>
              <a:buAutoNum type="arabicPeriod"/>
            </a:pPr>
            <a:r>
              <a:rPr lang="en-US" dirty="0" smtClean="0"/>
              <a:t>35</a:t>
            </a:r>
          </a:p>
          <a:p>
            <a:pPr marL="514350" indent="-514350">
              <a:buFont typeface="Arial" pitchFamily="34" charset="0"/>
              <a:buAutoNum type="arabicPeriod"/>
            </a:pPr>
            <a:r>
              <a:rPr lang="en-US" dirty="0" smtClean="0"/>
              <a:t>45</a:t>
            </a:r>
            <a:endParaRPr lang="en-US" dirty="0"/>
          </a:p>
        </p:txBody>
      </p:sp>
      <p:sp>
        <p:nvSpPr>
          <p:cNvPr id="5" name="CorShape1"/>
          <p:cNvSpPr/>
          <p:nvPr>
            <p:custDataLst>
              <p:tags r:id="rId3"/>
            </p:custDataLst>
          </p:nvPr>
        </p:nvSpPr>
        <p:spPr>
          <a:xfrm rot="10800000">
            <a:off x="172720" y="32945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85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web\ecogif\ppc\ppceg.gif"/>
          <p:cNvPicPr>
            <a:picLocks noChangeAspect="1" noChangeArrowheads="1"/>
          </p:cNvPicPr>
          <p:nvPr/>
        </p:nvPicPr>
        <p:blipFill>
          <a:blip r:embed="rId3" cstate="print"/>
          <a:srcRect/>
          <a:stretch>
            <a:fillRect/>
          </a:stretch>
        </p:blipFill>
        <p:spPr bwMode="auto">
          <a:xfrm>
            <a:off x="4724400" y="1447800"/>
            <a:ext cx="3900872" cy="3962400"/>
          </a:xfrm>
          <a:prstGeom prst="rect">
            <a:avLst/>
          </a:prstGeom>
          <a:noFill/>
        </p:spPr>
      </p:pic>
      <p:pic>
        <p:nvPicPr>
          <p:cNvPr id="5" name="Picture 1" descr="C:\web\ecogif\ppc\ppcdecue.jpg"/>
          <p:cNvPicPr>
            <a:picLocks noChangeAspect="1" noChangeArrowheads="1"/>
          </p:cNvPicPr>
          <p:nvPr/>
        </p:nvPicPr>
        <p:blipFill>
          <a:blip r:embed="rId4" cstate="print"/>
          <a:srcRect/>
          <a:stretch>
            <a:fillRect/>
          </a:stretch>
        </p:blipFill>
        <p:spPr bwMode="auto">
          <a:xfrm>
            <a:off x="304800" y="1600200"/>
            <a:ext cx="4426085" cy="3962400"/>
          </a:xfrm>
          <a:prstGeom prst="rect">
            <a:avLst/>
          </a:prstGeom>
          <a:noFill/>
        </p:spPr>
      </p:pic>
      <p:sp>
        <p:nvSpPr>
          <p:cNvPr id="6" name="TextBox 5"/>
          <p:cNvSpPr txBox="1"/>
          <p:nvPr/>
        </p:nvSpPr>
        <p:spPr>
          <a:xfrm>
            <a:off x="457200" y="228600"/>
            <a:ext cx="8545938" cy="1169551"/>
          </a:xfrm>
          <a:prstGeom prst="rect">
            <a:avLst/>
          </a:prstGeom>
          <a:noFill/>
        </p:spPr>
        <p:txBody>
          <a:bodyPr wrap="square" rtlCol="0">
            <a:spAutoFit/>
          </a:bodyPr>
          <a:lstStyle/>
          <a:p>
            <a:r>
              <a:rPr lang="en-US" sz="3000" b="1" dirty="0" smtClean="0"/>
              <a:t>             </a:t>
            </a:r>
            <a:r>
              <a:rPr lang="en-US" sz="3000" b="1" u="sng" dirty="0" smtClean="0"/>
              <a:t>TWO TYPES OF ECONOMIC GROWTH</a:t>
            </a:r>
          </a:p>
          <a:p>
            <a:endParaRPr lang="en-US" sz="1000" b="1" u="sng" dirty="0" smtClean="0"/>
          </a:p>
          <a:p>
            <a:r>
              <a:rPr lang="en-US" sz="3000" b="1" dirty="0" smtClean="0"/>
              <a:t>Achieving the Potential           Increasing the Potential</a:t>
            </a:r>
          </a:p>
        </p:txBody>
      </p:sp>
    </p:spTree>
    <p:custDataLst>
      <p:tags r:id="rId1"/>
    </p:custDataLst>
    <p:extLst>
      <p:ext uri="{BB962C8B-B14F-4D97-AF65-F5344CB8AC3E}">
        <p14:creationId xmlns:p14="http://schemas.microsoft.com/office/powerpoint/2010/main" val="13734055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harpercollege.edu/mhealy/ecogif/uein/rule70.gif"/>
          <p:cNvPicPr>
            <a:picLocks noChangeAspect="1" noChangeArrowheads="1"/>
          </p:cNvPicPr>
          <p:nvPr/>
        </p:nvPicPr>
        <p:blipFill>
          <a:blip r:embed="rId3" cstate="print"/>
          <a:srcRect/>
          <a:stretch>
            <a:fillRect/>
          </a:stretch>
        </p:blipFill>
        <p:spPr bwMode="auto">
          <a:xfrm>
            <a:off x="762000" y="152400"/>
            <a:ext cx="7248765" cy="4038600"/>
          </a:xfrm>
          <a:prstGeom prst="rect">
            <a:avLst/>
          </a:prstGeom>
          <a:noFill/>
        </p:spPr>
      </p:pic>
      <p:sp>
        <p:nvSpPr>
          <p:cNvPr id="2" name="TextBox 1"/>
          <p:cNvSpPr txBox="1"/>
          <p:nvPr/>
        </p:nvSpPr>
        <p:spPr>
          <a:xfrm>
            <a:off x="990600" y="4495800"/>
            <a:ext cx="6380529" cy="646331"/>
          </a:xfrm>
          <a:prstGeom prst="rect">
            <a:avLst/>
          </a:prstGeom>
          <a:noFill/>
        </p:spPr>
        <p:txBody>
          <a:bodyPr wrap="none" rtlCol="0">
            <a:spAutoFit/>
          </a:bodyPr>
          <a:lstStyle/>
          <a:p>
            <a:r>
              <a:rPr lang="en-US" sz="3600" dirty="0" smtClean="0"/>
              <a:t>Years to double = 70/2 = 35 years</a:t>
            </a:r>
            <a:endParaRPr lang="en-US" sz="3600" dirty="0"/>
          </a:p>
        </p:txBody>
      </p:sp>
    </p:spTree>
    <p:custDataLst>
      <p:tags r:id="rId1"/>
    </p:custDataLst>
    <p:extLst>
      <p:ext uri="{BB962C8B-B14F-4D97-AF65-F5344CB8AC3E}">
        <p14:creationId xmlns:p14="http://schemas.microsoft.com/office/powerpoint/2010/main" val="2616974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524000"/>
          </a:xfrm>
        </p:spPr>
        <p:txBody>
          <a:bodyPr>
            <a:normAutofit fontScale="90000"/>
          </a:bodyPr>
          <a:lstStyle/>
          <a:p>
            <a:pPr algn="l"/>
            <a:r>
              <a:rPr lang="en-US" sz="3600" b="1" dirty="0" smtClean="0"/>
              <a:t>29. US government subsidies to American farmers are an obstacle to economic growth in the LDCs (DVCs) because the subsidies ______</a:t>
            </a:r>
            <a:endParaRPr lang="en-US" sz="3600" b="1" dirty="0"/>
          </a:p>
        </p:txBody>
      </p:sp>
      <p:sp>
        <p:nvSpPr>
          <p:cNvPr id="3" name="TPAnswers"/>
          <p:cNvSpPr>
            <a:spLocks noGrp="1"/>
          </p:cNvSpPr>
          <p:nvPr>
            <p:ph type="body" idx="1"/>
            <p:custDataLst>
              <p:tags r:id="rId2"/>
            </p:custDataLst>
          </p:nvPr>
        </p:nvSpPr>
        <p:spPr>
          <a:xfrm>
            <a:off x="457200" y="1828800"/>
            <a:ext cx="8229600" cy="2743201"/>
          </a:xfrm>
        </p:spPr>
        <p:txBody>
          <a:bodyPr>
            <a:normAutofit/>
          </a:bodyPr>
          <a:lstStyle/>
          <a:p>
            <a:pPr marL="514350" indent="-514350">
              <a:buFont typeface="Arial" pitchFamily="34" charset="0"/>
              <a:buAutoNum type="arabicPeriod"/>
            </a:pPr>
            <a:r>
              <a:rPr lang="en-US" dirty="0" smtClean="0"/>
              <a:t>increase the “brain Drain” from LDCs</a:t>
            </a:r>
          </a:p>
          <a:p>
            <a:pPr marL="514350" indent="-514350">
              <a:buFont typeface="Arial" pitchFamily="34" charset="0"/>
              <a:buAutoNum type="arabicPeriod"/>
            </a:pPr>
            <a:r>
              <a:rPr lang="en-US" dirty="0" smtClean="0"/>
              <a:t>increase population growth rates</a:t>
            </a:r>
          </a:p>
          <a:p>
            <a:pPr marL="514350" indent="-514350">
              <a:buFont typeface="Arial" pitchFamily="34" charset="0"/>
              <a:buAutoNum type="arabicPeriod"/>
            </a:pPr>
            <a:r>
              <a:rPr lang="en-US" dirty="0" smtClean="0"/>
              <a:t>decrease agricultural prices</a:t>
            </a:r>
          </a:p>
          <a:p>
            <a:pPr marL="514350" indent="-514350">
              <a:buFont typeface="Arial" pitchFamily="34" charset="0"/>
              <a:buAutoNum type="arabicPeriod"/>
            </a:pPr>
            <a:r>
              <a:rPr lang="en-US" dirty="0" smtClean="0"/>
              <a:t>decrease foreign aid and business investment</a:t>
            </a:r>
            <a:endParaRPr lang="en-US" dirty="0"/>
          </a:p>
        </p:txBody>
      </p:sp>
    </p:spTree>
    <p:custDataLst>
      <p:tags r:id="rId1"/>
    </p:custDataLst>
    <p:extLst>
      <p:ext uri="{BB962C8B-B14F-4D97-AF65-F5344CB8AC3E}">
        <p14:creationId xmlns:p14="http://schemas.microsoft.com/office/powerpoint/2010/main" val="13786521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524000"/>
          </a:xfrm>
        </p:spPr>
        <p:txBody>
          <a:bodyPr>
            <a:normAutofit fontScale="90000"/>
          </a:bodyPr>
          <a:lstStyle/>
          <a:p>
            <a:pPr algn="l"/>
            <a:r>
              <a:rPr lang="en-US" sz="3600" b="1" dirty="0" smtClean="0">
                <a:solidFill>
                  <a:srgbClr val="0070C0"/>
                </a:solidFill>
              </a:rPr>
              <a:t>29. US government subsidies to American farmers are an obstacle to economic growth in the LDCs (DVCs) because the subsidies ______</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828800"/>
            <a:ext cx="8229600" cy="2743201"/>
          </a:xfrm>
        </p:spPr>
        <p:txBody>
          <a:bodyPr>
            <a:normAutofit/>
          </a:bodyPr>
          <a:lstStyle/>
          <a:p>
            <a:pPr marL="514350" indent="-514350">
              <a:buFont typeface="Arial" pitchFamily="34" charset="0"/>
              <a:buAutoNum type="arabicPeriod"/>
            </a:pPr>
            <a:r>
              <a:rPr lang="en-US" dirty="0" smtClean="0"/>
              <a:t>increase the “brain Drain” from LDCs</a:t>
            </a:r>
          </a:p>
          <a:p>
            <a:pPr marL="514350" indent="-514350">
              <a:buFont typeface="Arial" pitchFamily="34" charset="0"/>
              <a:buAutoNum type="arabicPeriod"/>
            </a:pPr>
            <a:r>
              <a:rPr lang="en-US" dirty="0" smtClean="0"/>
              <a:t>increase population growth rates</a:t>
            </a:r>
          </a:p>
          <a:p>
            <a:pPr marL="514350" indent="-514350">
              <a:buFont typeface="Arial" pitchFamily="34" charset="0"/>
              <a:buAutoNum type="arabicPeriod"/>
            </a:pPr>
            <a:r>
              <a:rPr lang="en-US" dirty="0" smtClean="0"/>
              <a:t>decrease agricultural prices</a:t>
            </a:r>
          </a:p>
          <a:p>
            <a:pPr marL="514350" indent="-514350">
              <a:buFont typeface="Arial" pitchFamily="34" charset="0"/>
              <a:buAutoNum type="arabicPeriod"/>
            </a:pPr>
            <a:r>
              <a:rPr lang="en-US" dirty="0" smtClean="0"/>
              <a:t>decrease foreign aid and business investment</a:t>
            </a:r>
            <a:endParaRPr lang="en-US" dirty="0"/>
          </a:p>
        </p:txBody>
      </p:sp>
      <p:sp>
        <p:nvSpPr>
          <p:cNvPr id="5" name="CorShape1"/>
          <p:cNvSpPr/>
          <p:nvPr>
            <p:custDataLst>
              <p:tags r:id="rId3"/>
            </p:custDataLst>
          </p:nvPr>
        </p:nvSpPr>
        <p:spPr>
          <a:xfrm rot="10800000">
            <a:off x="0" y="2895600"/>
            <a:ext cx="589280" cy="5892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9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458200" cy="1676400"/>
          </a:xfrm>
        </p:spPr>
        <p:txBody>
          <a:bodyPr>
            <a:normAutofit fontScale="90000"/>
          </a:bodyPr>
          <a:lstStyle/>
          <a:p>
            <a:pPr algn="l"/>
            <a:r>
              <a:rPr lang="en-US" sz="3600" b="1" dirty="0" smtClean="0"/>
              <a:t>30. Why is a high population growth rate seen as an obstacle to economic growth in many LDCs (DVCs)?</a:t>
            </a:r>
            <a:endParaRPr lang="en-US" sz="3600" b="1" dirty="0"/>
          </a:p>
        </p:txBody>
      </p:sp>
      <p:sp>
        <p:nvSpPr>
          <p:cNvPr id="3" name="TPAnswers"/>
          <p:cNvSpPr>
            <a:spLocks noGrp="1"/>
          </p:cNvSpPr>
          <p:nvPr>
            <p:ph type="body" idx="1"/>
            <p:custDataLst>
              <p:tags r:id="rId2"/>
            </p:custDataLst>
          </p:nvPr>
        </p:nvSpPr>
        <p:spPr>
          <a:xfrm>
            <a:off x="457200" y="2133600"/>
            <a:ext cx="8229600" cy="3992563"/>
          </a:xfrm>
        </p:spPr>
        <p:txBody>
          <a:bodyPr>
            <a:normAutofit/>
          </a:bodyPr>
          <a:lstStyle/>
          <a:p>
            <a:pPr marL="514350" indent="-514350">
              <a:buFont typeface="Arial" pitchFamily="34" charset="0"/>
              <a:buAutoNum type="arabicPeriod"/>
            </a:pPr>
            <a:r>
              <a:rPr lang="en-US" dirty="0" smtClean="0"/>
              <a:t>It decreases growth in real output</a:t>
            </a:r>
          </a:p>
          <a:p>
            <a:pPr marL="514350" indent="-514350">
              <a:buFont typeface="Arial" pitchFamily="34" charset="0"/>
              <a:buAutoNum type="arabicPeriod"/>
            </a:pPr>
            <a:r>
              <a:rPr lang="en-US" dirty="0" smtClean="0"/>
              <a:t>It decreases growth in real output per capita</a:t>
            </a:r>
          </a:p>
          <a:p>
            <a:pPr marL="514350" indent="-514350">
              <a:buFont typeface="Arial" pitchFamily="34" charset="0"/>
              <a:buAutoNum type="arabicPeriod"/>
            </a:pPr>
            <a:r>
              <a:rPr lang="en-US" dirty="0" smtClean="0"/>
              <a:t>It increases the infant mortality rate</a:t>
            </a:r>
          </a:p>
          <a:p>
            <a:pPr marL="514350" indent="-514350">
              <a:buFont typeface="Arial" pitchFamily="34" charset="0"/>
              <a:buAutoNum type="arabicPeriod"/>
            </a:pPr>
            <a:r>
              <a:rPr lang="en-US" dirty="0" smtClean="0"/>
              <a:t>It increases consumption per capita</a:t>
            </a:r>
            <a:endParaRPr lang="en-US" dirty="0"/>
          </a:p>
        </p:txBody>
      </p:sp>
    </p:spTree>
    <p:custDataLst>
      <p:tags r:id="rId1"/>
    </p:custDataLst>
    <p:extLst>
      <p:ext uri="{BB962C8B-B14F-4D97-AF65-F5344CB8AC3E}">
        <p14:creationId xmlns:p14="http://schemas.microsoft.com/office/powerpoint/2010/main" val="950016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458200" cy="1676400"/>
          </a:xfrm>
        </p:spPr>
        <p:txBody>
          <a:bodyPr>
            <a:normAutofit fontScale="90000"/>
          </a:bodyPr>
          <a:lstStyle/>
          <a:p>
            <a:pPr algn="l"/>
            <a:r>
              <a:rPr lang="en-US" sz="3600" b="1" dirty="0" smtClean="0">
                <a:solidFill>
                  <a:srgbClr val="0070C0"/>
                </a:solidFill>
              </a:rPr>
              <a:t>30. Why is a high population growth rate seen as an obstacle to economic growth in many LDCs (DVCs)?</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2133600"/>
            <a:ext cx="8229600" cy="3992563"/>
          </a:xfrm>
        </p:spPr>
        <p:txBody>
          <a:bodyPr>
            <a:normAutofit/>
          </a:bodyPr>
          <a:lstStyle/>
          <a:p>
            <a:pPr marL="514350" indent="-514350">
              <a:buFont typeface="Arial" pitchFamily="34" charset="0"/>
              <a:buAutoNum type="arabicPeriod"/>
            </a:pPr>
            <a:r>
              <a:rPr lang="en-US" dirty="0" smtClean="0"/>
              <a:t>It decreases growth in real output</a:t>
            </a:r>
          </a:p>
          <a:p>
            <a:pPr marL="514350" indent="-514350">
              <a:buFont typeface="Arial" pitchFamily="34" charset="0"/>
              <a:buAutoNum type="arabicPeriod"/>
            </a:pPr>
            <a:r>
              <a:rPr lang="en-US" dirty="0" smtClean="0"/>
              <a:t>It decreases growth in real output per capita</a:t>
            </a:r>
          </a:p>
          <a:p>
            <a:pPr marL="514350" indent="-514350">
              <a:buFont typeface="Arial" pitchFamily="34" charset="0"/>
              <a:buAutoNum type="arabicPeriod"/>
            </a:pPr>
            <a:r>
              <a:rPr lang="en-US" dirty="0" smtClean="0"/>
              <a:t>It increases the infant mortality rate</a:t>
            </a:r>
          </a:p>
          <a:p>
            <a:pPr marL="514350" indent="-514350">
              <a:buFont typeface="Arial" pitchFamily="34" charset="0"/>
              <a:buAutoNum type="arabicPeriod"/>
            </a:pPr>
            <a:r>
              <a:rPr lang="en-US" dirty="0" smtClean="0"/>
              <a:t>It increases consumption per capita</a:t>
            </a:r>
            <a:endParaRPr lang="en-US" dirty="0"/>
          </a:p>
        </p:txBody>
      </p:sp>
      <p:sp>
        <p:nvSpPr>
          <p:cNvPr id="5" name="CorShape1"/>
          <p:cNvSpPr/>
          <p:nvPr>
            <p:custDataLst>
              <p:tags r:id="rId3"/>
            </p:custDataLst>
          </p:nvPr>
        </p:nvSpPr>
        <p:spPr>
          <a:xfrm rot="10800000">
            <a:off x="0" y="2667000"/>
            <a:ext cx="665480" cy="6654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14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458200" cy="1752600"/>
          </a:xfrm>
        </p:spPr>
        <p:txBody>
          <a:bodyPr>
            <a:normAutofit/>
          </a:bodyPr>
          <a:lstStyle/>
          <a:p>
            <a:pPr algn="l"/>
            <a:r>
              <a:rPr lang="en-US" sz="3600" b="1" dirty="0" smtClean="0"/>
              <a:t>31. What happens to the gap between the per capita income of an LDC and an MDC if they both grow at 2% a year?</a:t>
            </a:r>
            <a:endParaRPr lang="en-US" sz="3600" b="1" dirty="0"/>
          </a:p>
        </p:txBody>
      </p:sp>
      <p:sp>
        <p:nvSpPr>
          <p:cNvPr id="3" name="TPAnswers"/>
          <p:cNvSpPr>
            <a:spLocks noGrp="1"/>
          </p:cNvSpPr>
          <p:nvPr>
            <p:ph type="body" idx="1"/>
            <p:custDataLst>
              <p:tags r:id="rId2"/>
            </p:custDataLst>
          </p:nvPr>
        </p:nvSpPr>
        <p:spPr>
          <a:xfrm>
            <a:off x="457200" y="2133600"/>
            <a:ext cx="6248400" cy="3992563"/>
          </a:xfrm>
        </p:spPr>
        <p:txBody>
          <a:bodyPr>
            <a:normAutofit/>
          </a:bodyPr>
          <a:lstStyle/>
          <a:p>
            <a:pPr marL="514350" indent="-514350">
              <a:buFont typeface="Arial" pitchFamily="34" charset="0"/>
              <a:buAutoNum type="arabicPeriod"/>
            </a:pPr>
            <a:r>
              <a:rPr lang="en-US" dirty="0" smtClean="0"/>
              <a:t>The gap gets smaller</a:t>
            </a:r>
          </a:p>
          <a:p>
            <a:pPr marL="514350" indent="-514350">
              <a:buFont typeface="Arial" pitchFamily="34" charset="0"/>
              <a:buAutoNum type="arabicPeriod"/>
            </a:pPr>
            <a:r>
              <a:rPr lang="en-US" dirty="0" smtClean="0"/>
              <a:t>The gap stays the same</a:t>
            </a:r>
          </a:p>
          <a:p>
            <a:pPr marL="514350" indent="-514350">
              <a:buFont typeface="Arial" pitchFamily="34" charset="0"/>
              <a:buAutoNum type="arabicPeriod"/>
            </a:pPr>
            <a:r>
              <a:rPr lang="en-US" dirty="0" smtClean="0"/>
              <a:t>The gap gets bigger</a:t>
            </a:r>
          </a:p>
          <a:p>
            <a:pPr marL="514350" indent="-514350">
              <a:buFont typeface="Arial" pitchFamily="34" charset="0"/>
              <a:buAutoNum type="arabicPeriod"/>
            </a:pPr>
            <a:r>
              <a:rPr lang="en-US" dirty="0" smtClean="0"/>
              <a:t>It depends on the level of income</a:t>
            </a:r>
          </a:p>
        </p:txBody>
      </p:sp>
    </p:spTree>
    <p:custDataLst>
      <p:tags r:id="rId1"/>
    </p:custDataLst>
    <p:extLst>
      <p:ext uri="{BB962C8B-B14F-4D97-AF65-F5344CB8AC3E}">
        <p14:creationId xmlns:p14="http://schemas.microsoft.com/office/powerpoint/2010/main" val="797930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458200" cy="1752600"/>
          </a:xfrm>
        </p:spPr>
        <p:txBody>
          <a:bodyPr>
            <a:normAutofit/>
          </a:bodyPr>
          <a:lstStyle/>
          <a:p>
            <a:pPr algn="l"/>
            <a:r>
              <a:rPr lang="en-US" sz="3600" b="1" dirty="0" smtClean="0">
                <a:solidFill>
                  <a:srgbClr val="0070C0"/>
                </a:solidFill>
              </a:rPr>
              <a:t>31. What happens to the gap between the per capita income of an LDC and an MDC if they both grow at 2% a year?</a:t>
            </a:r>
            <a:endParaRPr lang="en-US" sz="3600" b="1" dirty="0">
              <a:solidFill>
                <a:srgbClr val="0070C0"/>
              </a:solidFill>
            </a:endParaRPr>
          </a:p>
        </p:txBody>
      </p:sp>
      <p:sp>
        <p:nvSpPr>
          <p:cNvPr id="7" name="CorShape1"/>
          <p:cNvSpPr/>
          <p:nvPr>
            <p:custDataLst>
              <p:tags r:id="rId2"/>
            </p:custDataLst>
          </p:nvPr>
        </p:nvSpPr>
        <p:spPr>
          <a:xfrm rot="10800000">
            <a:off x="0" y="3276600"/>
            <a:ext cx="589280" cy="58928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133600"/>
            <a:ext cx="6248400" cy="3992563"/>
          </a:xfrm>
        </p:spPr>
        <p:txBody>
          <a:bodyPr>
            <a:normAutofit/>
          </a:bodyPr>
          <a:lstStyle/>
          <a:p>
            <a:pPr marL="514350" indent="-514350">
              <a:buFont typeface="Arial" pitchFamily="34" charset="0"/>
              <a:buAutoNum type="arabicPeriod"/>
            </a:pPr>
            <a:r>
              <a:rPr lang="en-US" dirty="0" smtClean="0"/>
              <a:t>The gap gets smaller</a:t>
            </a:r>
          </a:p>
          <a:p>
            <a:pPr marL="514350" indent="-514350">
              <a:buFont typeface="Arial" pitchFamily="34" charset="0"/>
              <a:buAutoNum type="arabicPeriod"/>
            </a:pPr>
            <a:r>
              <a:rPr lang="en-US" dirty="0" smtClean="0"/>
              <a:t>The gap stays the same</a:t>
            </a:r>
          </a:p>
          <a:p>
            <a:pPr marL="514350" indent="-514350">
              <a:buFont typeface="Arial" pitchFamily="34" charset="0"/>
              <a:buAutoNum type="arabicPeriod"/>
            </a:pPr>
            <a:r>
              <a:rPr lang="en-US" dirty="0" smtClean="0"/>
              <a:t>The gap gets bigger</a:t>
            </a:r>
          </a:p>
          <a:p>
            <a:pPr marL="514350" indent="-514350">
              <a:buFont typeface="Arial" pitchFamily="34" charset="0"/>
              <a:buAutoNum type="arabicPeriod"/>
            </a:pPr>
            <a:r>
              <a:rPr lang="en-US" dirty="0" smtClean="0"/>
              <a:t>It depends on the level of income</a:t>
            </a:r>
          </a:p>
        </p:txBody>
      </p:sp>
    </p:spTree>
    <p:custDataLst>
      <p:tags r:id="rId1"/>
    </p:custDataLst>
    <p:extLst>
      <p:ext uri="{BB962C8B-B14F-4D97-AF65-F5344CB8AC3E}">
        <p14:creationId xmlns:p14="http://schemas.microsoft.com/office/powerpoint/2010/main" val="4167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b="1" dirty="0" smtClean="0"/>
              <a:t>The absolute income gap between rich and poor nations has been widening. </a:t>
            </a:r>
            <a:endParaRPr lang="en-US" dirty="0"/>
          </a:p>
        </p:txBody>
      </p:sp>
      <p:sp>
        <p:nvSpPr>
          <p:cNvPr id="3" name="Text Placeholder 2"/>
          <p:cNvSpPr>
            <a:spLocks noGrp="1"/>
          </p:cNvSpPr>
          <p:nvPr>
            <p:ph type="body" idx="1"/>
          </p:nvPr>
        </p:nvSpPr>
        <p:spPr>
          <a:xfrm>
            <a:off x="457200" y="1447800"/>
            <a:ext cx="8229600" cy="4373563"/>
          </a:xfrm>
        </p:spPr>
        <p:txBody>
          <a:bodyPr/>
          <a:lstStyle/>
          <a:p>
            <a:pPr>
              <a:buNone/>
            </a:pPr>
            <a:r>
              <a:rPr lang="en-US" b="1" dirty="0" smtClean="0"/>
              <a:t>For example, </a:t>
            </a:r>
            <a:endParaRPr lang="en-US" dirty="0" smtClean="0"/>
          </a:p>
          <a:p>
            <a:pPr lvl="1"/>
            <a:r>
              <a:rPr lang="en-US" b="1" dirty="0" smtClean="0"/>
              <a:t>LDC: if per capita income is $400 a year in a DVC, a 2% growth rate means an $8 increase in income.  (2% of $400 = $8)</a:t>
            </a:r>
            <a:endParaRPr lang="en-US" dirty="0" smtClean="0"/>
          </a:p>
          <a:p>
            <a:pPr lvl="1"/>
            <a:r>
              <a:rPr lang="en-US" b="1" dirty="0" smtClean="0"/>
              <a:t>MDC: if per capita income is $20,000 per year in an IAC, the same 2% growth rate translates into a $400 increase in income. </a:t>
            </a:r>
            <a:br>
              <a:rPr lang="en-US" b="1" dirty="0" smtClean="0"/>
            </a:br>
            <a:r>
              <a:rPr lang="en-US" b="1" dirty="0" smtClean="0"/>
              <a:t>(2% of $20,000 = $400)</a:t>
            </a:r>
            <a:endParaRPr lang="en-US" dirty="0"/>
          </a:p>
        </p:txBody>
      </p:sp>
    </p:spTree>
    <p:custDataLst>
      <p:tags r:id="rId1"/>
    </p:custDataLst>
    <p:extLst>
      <p:ext uri="{BB962C8B-B14F-4D97-AF65-F5344CB8AC3E}">
        <p14:creationId xmlns:p14="http://schemas.microsoft.com/office/powerpoint/2010/main" val="1922053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630362"/>
          </a:xfrm>
        </p:spPr>
        <p:txBody>
          <a:bodyPr>
            <a:normAutofit fontScale="90000"/>
          </a:bodyPr>
          <a:lstStyle/>
          <a:p>
            <a:pPr algn="l"/>
            <a:r>
              <a:rPr lang="en-US" sz="3600" b="1" dirty="0" smtClean="0"/>
              <a:t>32. If I take $10 out of my wallet and put it into my savings account what happens to M1 and M2?</a:t>
            </a:r>
            <a:endParaRPr lang="en-US" sz="3600" b="1" dirty="0"/>
          </a:p>
        </p:txBody>
      </p:sp>
      <p:sp>
        <p:nvSpPr>
          <p:cNvPr id="3" name="TPAnswers"/>
          <p:cNvSpPr>
            <a:spLocks noGrp="1"/>
          </p:cNvSpPr>
          <p:nvPr>
            <p:ph type="body" idx="1"/>
            <p:custDataLst>
              <p:tags r:id="rId2"/>
            </p:custDataLst>
          </p:nvPr>
        </p:nvSpPr>
        <p:spPr>
          <a:xfrm>
            <a:off x="457200" y="1981201"/>
            <a:ext cx="8229600" cy="2743200"/>
          </a:xfrm>
        </p:spPr>
        <p:txBody>
          <a:bodyPr>
            <a:normAutofit/>
          </a:bodyPr>
          <a:lstStyle/>
          <a:p>
            <a:pPr marL="514350" indent="-514350">
              <a:buFont typeface="Arial" pitchFamily="34" charset="0"/>
              <a:buAutoNum type="arabicPeriod"/>
            </a:pPr>
            <a:r>
              <a:rPr lang="en-US" dirty="0" smtClean="0"/>
              <a:t>M1 decreases; M2 increases</a:t>
            </a:r>
          </a:p>
          <a:p>
            <a:pPr marL="514350" indent="-514350">
              <a:buFont typeface="Arial" pitchFamily="34" charset="0"/>
              <a:buAutoNum type="arabicPeriod"/>
            </a:pPr>
            <a:r>
              <a:rPr lang="en-US" dirty="0" smtClean="0"/>
              <a:t>M1 increases; M2 decreases</a:t>
            </a:r>
          </a:p>
          <a:p>
            <a:pPr marL="514350" indent="-514350">
              <a:buFont typeface="Arial" pitchFamily="34" charset="0"/>
              <a:buAutoNum type="arabicPeriod"/>
            </a:pPr>
            <a:r>
              <a:rPr lang="en-US" dirty="0" smtClean="0"/>
              <a:t>M1 stays the same; M2 increases</a:t>
            </a:r>
          </a:p>
          <a:p>
            <a:pPr marL="514350" indent="-514350">
              <a:buFont typeface="Arial" pitchFamily="34" charset="0"/>
              <a:buAutoNum type="arabicPeriod"/>
            </a:pPr>
            <a:r>
              <a:rPr lang="en-US" dirty="0" smtClean="0"/>
              <a:t>M1 decreases; M2 stays the same</a:t>
            </a:r>
          </a:p>
        </p:txBody>
      </p:sp>
    </p:spTree>
    <p:custDataLst>
      <p:tags r:id="rId1"/>
    </p:custDataLst>
    <p:extLst>
      <p:ext uri="{BB962C8B-B14F-4D97-AF65-F5344CB8AC3E}">
        <p14:creationId xmlns:p14="http://schemas.microsoft.com/office/powerpoint/2010/main" val="21974735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630362"/>
          </a:xfrm>
        </p:spPr>
        <p:txBody>
          <a:bodyPr>
            <a:normAutofit fontScale="90000"/>
          </a:bodyPr>
          <a:lstStyle/>
          <a:p>
            <a:pPr algn="l"/>
            <a:r>
              <a:rPr lang="en-US" sz="3600" b="1" dirty="0" smtClean="0">
                <a:solidFill>
                  <a:srgbClr val="0070C0"/>
                </a:solidFill>
              </a:rPr>
              <a:t>32. If I take $10 out of my wallet and put it into my savings account what happens to M1 and M2?</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981201"/>
            <a:ext cx="8229600" cy="2743200"/>
          </a:xfrm>
        </p:spPr>
        <p:txBody>
          <a:bodyPr>
            <a:normAutofit/>
          </a:bodyPr>
          <a:lstStyle/>
          <a:p>
            <a:pPr marL="514350" indent="-514350">
              <a:buFont typeface="Arial" pitchFamily="34" charset="0"/>
              <a:buAutoNum type="arabicPeriod"/>
            </a:pPr>
            <a:r>
              <a:rPr lang="en-US" dirty="0" smtClean="0"/>
              <a:t>M1 decreases; M2 increases</a:t>
            </a:r>
          </a:p>
          <a:p>
            <a:pPr marL="514350" indent="-514350">
              <a:buFont typeface="Arial" pitchFamily="34" charset="0"/>
              <a:buAutoNum type="arabicPeriod"/>
            </a:pPr>
            <a:r>
              <a:rPr lang="en-US" dirty="0" smtClean="0"/>
              <a:t>M1 increases; M2 decreases</a:t>
            </a:r>
          </a:p>
          <a:p>
            <a:pPr marL="514350" indent="-514350">
              <a:buFont typeface="Arial" pitchFamily="34" charset="0"/>
              <a:buAutoNum type="arabicPeriod"/>
            </a:pPr>
            <a:r>
              <a:rPr lang="en-US" dirty="0" smtClean="0"/>
              <a:t>M1 stays the same; M2 increases</a:t>
            </a:r>
          </a:p>
          <a:p>
            <a:pPr marL="514350" indent="-514350">
              <a:buFont typeface="Arial" pitchFamily="34" charset="0"/>
              <a:buAutoNum type="arabicPeriod"/>
            </a:pPr>
            <a:r>
              <a:rPr lang="en-US" dirty="0" smtClean="0"/>
              <a:t>M1 decreases; M2 stays the same</a:t>
            </a:r>
          </a:p>
        </p:txBody>
      </p:sp>
      <p:sp>
        <p:nvSpPr>
          <p:cNvPr id="5" name="CorShape1"/>
          <p:cNvSpPr/>
          <p:nvPr>
            <p:custDataLst>
              <p:tags r:id="rId3"/>
            </p:custDataLst>
          </p:nvPr>
        </p:nvSpPr>
        <p:spPr>
          <a:xfrm rot="10800000">
            <a:off x="172720" y="38035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83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7280" y="152400"/>
            <a:ext cx="5060519" cy="1600200"/>
          </a:xfrm>
        </p:spPr>
        <p:txBody>
          <a:bodyPr>
            <a:noAutofit/>
          </a:bodyPr>
          <a:lstStyle/>
          <a:p>
            <a:pPr algn="l"/>
            <a:r>
              <a:rPr lang="en-US" sz="2800" b="1" dirty="0" smtClean="0"/>
              <a:t>3. Refer to the diagram. Other things equal, this economy will achieve the most rapid rate of growth if:</a:t>
            </a:r>
            <a:r>
              <a:rPr lang="en-US" sz="2800" dirty="0" smtClean="0"/>
              <a:t> </a:t>
            </a:r>
            <a:endParaRPr lang="en-US" sz="2800" b="1" dirty="0"/>
          </a:p>
        </p:txBody>
      </p:sp>
      <p:pic>
        <p:nvPicPr>
          <p:cNvPr id="7171" name="Picture 11"/>
          <p:cNvPicPr>
            <a:picLocks noChangeAspect="1" noChangeArrowheads="1"/>
          </p:cNvPicPr>
          <p:nvPr/>
        </p:nvPicPr>
        <p:blipFill>
          <a:blip r:embed="rId4" cstate="print"/>
          <a:srcRect/>
          <a:stretch>
            <a:fillRect/>
          </a:stretch>
        </p:blipFill>
        <p:spPr bwMode="auto">
          <a:xfrm>
            <a:off x="5410200" y="-76200"/>
            <a:ext cx="4038600" cy="4018306"/>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62008" y="1957367"/>
            <a:ext cx="3810000" cy="2316163"/>
          </a:xfrm>
        </p:spPr>
        <p:txBody>
          <a:bodyPr>
            <a:normAutofit/>
          </a:bodyPr>
          <a:lstStyle/>
          <a:p>
            <a:pPr marL="514350" indent="-514350">
              <a:buFont typeface="Arial" pitchFamily="34" charset="0"/>
              <a:buAutoNum type="arabicPeriod"/>
            </a:pPr>
            <a:r>
              <a:rPr lang="en-US" sz="2800" dirty="0" smtClean="0"/>
              <a:t>it chooses point </a:t>
            </a:r>
            <a:r>
              <a:rPr lang="en-US" sz="2800" i="1" dirty="0" smtClean="0"/>
              <a:t>A</a:t>
            </a:r>
            <a:r>
              <a:rPr lang="en-US" sz="2800" dirty="0" smtClean="0"/>
              <a:t>.</a:t>
            </a:r>
          </a:p>
          <a:p>
            <a:pPr marL="514350" indent="-514350">
              <a:buFont typeface="Arial" pitchFamily="34" charset="0"/>
              <a:buAutoNum type="arabicPeriod"/>
            </a:pPr>
            <a:r>
              <a:rPr lang="en-US" sz="2800" dirty="0" smtClean="0"/>
              <a:t>it chooses point </a:t>
            </a:r>
            <a:r>
              <a:rPr lang="en-US" sz="2800" i="1" dirty="0" smtClean="0"/>
              <a:t>B</a:t>
            </a:r>
            <a:r>
              <a:rPr lang="en-US" sz="2800" dirty="0" smtClean="0"/>
              <a:t>.</a:t>
            </a:r>
          </a:p>
          <a:p>
            <a:pPr marL="514350" indent="-514350">
              <a:buFont typeface="Arial" pitchFamily="34" charset="0"/>
              <a:buAutoNum type="arabicPeriod"/>
            </a:pPr>
            <a:r>
              <a:rPr lang="en-US" sz="2800" dirty="0" smtClean="0"/>
              <a:t>it chooses point </a:t>
            </a:r>
            <a:r>
              <a:rPr lang="en-US" sz="2800" i="1" dirty="0" smtClean="0"/>
              <a:t>C</a:t>
            </a:r>
            <a:r>
              <a:rPr lang="en-US" sz="2800" dirty="0" smtClean="0"/>
              <a:t>.</a:t>
            </a:r>
          </a:p>
          <a:p>
            <a:pPr marL="514350" indent="-514350">
              <a:buFont typeface="Arial" pitchFamily="34" charset="0"/>
              <a:buAutoNum type="arabicPeriod"/>
            </a:pPr>
            <a:r>
              <a:rPr lang="en-US" sz="2800" dirty="0" smtClean="0"/>
              <a:t>it chooses point </a:t>
            </a:r>
            <a:r>
              <a:rPr lang="en-US" sz="2800" i="1" dirty="0" smtClean="0"/>
              <a:t>D</a:t>
            </a:r>
            <a:r>
              <a:rPr lang="en-US" sz="2800" dirty="0" smtClean="0"/>
              <a:t>.</a:t>
            </a:r>
            <a:endParaRPr lang="en-US" sz="2800" dirty="0"/>
          </a:p>
        </p:txBody>
      </p:sp>
    </p:spTree>
    <p:custDataLst>
      <p:tags r:id="rId1"/>
    </p:custDataLst>
    <p:extLst>
      <p:ext uri="{BB962C8B-B14F-4D97-AF65-F5344CB8AC3E}">
        <p14:creationId xmlns:p14="http://schemas.microsoft.com/office/powerpoint/2010/main" val="999651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8229600" cy="715962"/>
          </a:xfrm>
        </p:spPr>
        <p:txBody>
          <a:bodyPr>
            <a:normAutofit/>
          </a:bodyPr>
          <a:lstStyle/>
          <a:p>
            <a:pPr algn="l"/>
            <a:r>
              <a:rPr lang="en-US" sz="3600" b="1" dirty="0" smtClean="0"/>
              <a:t>33. What is D1?</a:t>
            </a:r>
            <a:endParaRPr lang="en-US" sz="3600" b="1" dirty="0"/>
          </a:p>
        </p:txBody>
      </p:sp>
      <p:pic>
        <p:nvPicPr>
          <p:cNvPr id="5" name="Picture 4" descr="mdthreegraphsonly.jpg"/>
          <p:cNvPicPr>
            <a:picLocks noChangeAspect="1"/>
          </p:cNvPicPr>
          <p:nvPr/>
        </p:nvPicPr>
        <p:blipFill>
          <a:blip r:embed="rId4" cstate="print"/>
          <a:stretch>
            <a:fillRect/>
          </a:stretch>
        </p:blipFill>
        <p:spPr>
          <a:xfrm>
            <a:off x="228600" y="838200"/>
            <a:ext cx="8610600" cy="2773353"/>
          </a:xfrm>
          <a:prstGeom prst="rect">
            <a:avLst/>
          </a:prstGeom>
        </p:spPr>
      </p:pic>
      <p:sp>
        <p:nvSpPr>
          <p:cNvPr id="3" name="TPAnswers"/>
          <p:cNvSpPr>
            <a:spLocks noGrp="1"/>
          </p:cNvSpPr>
          <p:nvPr>
            <p:ph type="body" idx="1"/>
            <p:custDataLst>
              <p:tags r:id="rId2"/>
            </p:custDataLst>
          </p:nvPr>
        </p:nvSpPr>
        <p:spPr>
          <a:xfrm>
            <a:off x="457200" y="3657600"/>
            <a:ext cx="6096000" cy="2468563"/>
          </a:xfrm>
        </p:spPr>
        <p:txBody>
          <a:bodyPr>
            <a:normAutofit/>
          </a:bodyPr>
          <a:lstStyle/>
          <a:p>
            <a:pPr marL="514350" indent="-514350">
              <a:buFont typeface="Arial" pitchFamily="34" charset="0"/>
              <a:buAutoNum type="arabicPeriod"/>
            </a:pPr>
            <a:r>
              <a:rPr lang="en-US" dirty="0" smtClean="0"/>
              <a:t>Transactions demand for money</a:t>
            </a:r>
          </a:p>
          <a:p>
            <a:pPr marL="514350" indent="-514350">
              <a:buFont typeface="Arial" pitchFamily="34" charset="0"/>
              <a:buAutoNum type="arabicPeriod"/>
            </a:pPr>
            <a:r>
              <a:rPr lang="en-US" dirty="0" smtClean="0"/>
              <a:t>Asset demand for money</a:t>
            </a:r>
          </a:p>
          <a:p>
            <a:pPr marL="514350" indent="-514350">
              <a:buFont typeface="Arial" pitchFamily="34" charset="0"/>
              <a:buAutoNum type="arabicPeriod"/>
            </a:pPr>
            <a:r>
              <a:rPr lang="en-US" dirty="0" smtClean="0"/>
              <a:t>Total demand for money</a:t>
            </a:r>
          </a:p>
        </p:txBody>
      </p:sp>
    </p:spTree>
    <p:custDataLst>
      <p:tags r:id="rId1"/>
    </p:custDataLst>
    <p:extLst>
      <p:ext uri="{BB962C8B-B14F-4D97-AF65-F5344CB8AC3E}">
        <p14:creationId xmlns:p14="http://schemas.microsoft.com/office/powerpoint/2010/main" val="35672554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8229600" cy="715962"/>
          </a:xfrm>
        </p:spPr>
        <p:txBody>
          <a:bodyPr>
            <a:normAutofit/>
          </a:bodyPr>
          <a:lstStyle/>
          <a:p>
            <a:pPr algn="l"/>
            <a:r>
              <a:rPr lang="en-US" sz="3600" b="1" dirty="0" smtClean="0">
                <a:solidFill>
                  <a:srgbClr val="0070C0"/>
                </a:solidFill>
              </a:rPr>
              <a:t>33. What is D1?</a:t>
            </a:r>
            <a:endParaRPr lang="en-US" sz="3600" b="1" dirty="0">
              <a:solidFill>
                <a:srgbClr val="0070C0"/>
              </a:solidFill>
            </a:endParaRPr>
          </a:p>
        </p:txBody>
      </p:sp>
      <p:pic>
        <p:nvPicPr>
          <p:cNvPr id="5" name="Picture 4" descr="mdthreegraphsonly.jpg"/>
          <p:cNvPicPr>
            <a:picLocks noChangeAspect="1"/>
          </p:cNvPicPr>
          <p:nvPr/>
        </p:nvPicPr>
        <p:blipFill>
          <a:blip r:embed="rId5" cstate="print"/>
          <a:stretch>
            <a:fillRect/>
          </a:stretch>
        </p:blipFill>
        <p:spPr>
          <a:xfrm>
            <a:off x="228600" y="838200"/>
            <a:ext cx="8610600" cy="2773353"/>
          </a:xfrm>
          <a:prstGeom prst="rect">
            <a:avLst/>
          </a:prstGeom>
        </p:spPr>
      </p:pic>
      <p:sp>
        <p:nvSpPr>
          <p:cNvPr id="7" name="CorShape1"/>
          <p:cNvSpPr/>
          <p:nvPr>
            <p:custDataLst>
              <p:tags r:id="rId2"/>
            </p:custDataLst>
          </p:nvPr>
        </p:nvSpPr>
        <p:spPr>
          <a:xfrm rot="10800000">
            <a:off x="172720" y="38218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657600"/>
            <a:ext cx="6096000" cy="2468563"/>
          </a:xfrm>
        </p:spPr>
        <p:txBody>
          <a:bodyPr>
            <a:normAutofit/>
          </a:bodyPr>
          <a:lstStyle/>
          <a:p>
            <a:pPr marL="514350" indent="-514350">
              <a:buFont typeface="Arial" pitchFamily="34" charset="0"/>
              <a:buAutoNum type="arabicPeriod"/>
            </a:pPr>
            <a:r>
              <a:rPr lang="en-US" dirty="0" smtClean="0"/>
              <a:t>Transactions demand for money</a:t>
            </a:r>
          </a:p>
          <a:p>
            <a:pPr marL="514350" indent="-514350">
              <a:buFont typeface="Arial" pitchFamily="34" charset="0"/>
              <a:buAutoNum type="arabicPeriod"/>
            </a:pPr>
            <a:r>
              <a:rPr lang="en-US" dirty="0" smtClean="0"/>
              <a:t>Asset demand for money</a:t>
            </a:r>
          </a:p>
          <a:p>
            <a:pPr marL="514350" indent="-514350">
              <a:buFont typeface="Arial" pitchFamily="34" charset="0"/>
              <a:buAutoNum type="arabicPeriod"/>
            </a:pPr>
            <a:r>
              <a:rPr lang="en-US" dirty="0" smtClean="0"/>
              <a:t>Total demand for money</a:t>
            </a:r>
          </a:p>
        </p:txBody>
      </p:sp>
    </p:spTree>
    <p:custDataLst>
      <p:tags r:id="rId1"/>
    </p:custDataLst>
    <p:extLst>
      <p:ext uri="{BB962C8B-B14F-4D97-AF65-F5344CB8AC3E}">
        <p14:creationId xmlns:p14="http://schemas.microsoft.com/office/powerpoint/2010/main" val="10191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US" b="1" u="sng" dirty="0" smtClean="0"/>
              <a:t>Money Demand</a:t>
            </a:r>
            <a:endParaRPr lang="en-US" b="1" u="sng" dirty="0"/>
          </a:p>
        </p:txBody>
      </p:sp>
      <p:pic>
        <p:nvPicPr>
          <p:cNvPr id="5" name="Picture 4" descr="mdthreegraphslab.jpg"/>
          <p:cNvPicPr>
            <a:picLocks noChangeAspect="1"/>
          </p:cNvPicPr>
          <p:nvPr/>
        </p:nvPicPr>
        <p:blipFill>
          <a:blip r:embed="rId3" cstate="print"/>
          <a:stretch>
            <a:fillRect/>
          </a:stretch>
        </p:blipFill>
        <p:spPr>
          <a:xfrm>
            <a:off x="0" y="1066800"/>
            <a:ext cx="8763000" cy="2822438"/>
          </a:xfrm>
          <a:prstGeom prst="rect">
            <a:avLst/>
          </a:prstGeom>
        </p:spPr>
      </p:pic>
      <p:sp>
        <p:nvSpPr>
          <p:cNvPr id="6" name="TextBox 5"/>
          <p:cNvSpPr txBox="1"/>
          <p:nvPr/>
        </p:nvSpPr>
        <p:spPr>
          <a:xfrm>
            <a:off x="152400" y="3886200"/>
            <a:ext cx="8756821" cy="430887"/>
          </a:xfrm>
          <a:prstGeom prst="rect">
            <a:avLst/>
          </a:prstGeom>
          <a:noFill/>
        </p:spPr>
        <p:txBody>
          <a:bodyPr wrap="none" rtlCol="0">
            <a:spAutoFit/>
          </a:bodyPr>
          <a:lstStyle/>
          <a:p>
            <a:r>
              <a:rPr lang="en-US" sz="2100" b="1" dirty="0" smtClean="0">
                <a:latin typeface="Arial" pitchFamily="34" charset="0"/>
                <a:cs typeface="Arial" pitchFamily="34" charset="0"/>
              </a:rPr>
              <a:t>Transactions Demand + Asset Demand  =  Total Demand for Money</a:t>
            </a:r>
            <a:endParaRPr lang="en-US" sz="21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822949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534400" cy="2239962"/>
          </a:xfrm>
        </p:spPr>
        <p:txBody>
          <a:bodyPr>
            <a:normAutofit/>
          </a:bodyPr>
          <a:lstStyle/>
          <a:p>
            <a:pPr algn="l"/>
            <a:r>
              <a:rPr lang="en-US" sz="3200" b="1" dirty="0" smtClean="0"/>
              <a:t>34. Assume the RR is 20% and a $10 bill in deposited in a checking account of Bank A. </a:t>
            </a:r>
            <a:br>
              <a:rPr lang="en-US" sz="3200" b="1" dirty="0" smtClean="0"/>
            </a:br>
            <a:r>
              <a:rPr lang="en-US" sz="3200" b="1" dirty="0" smtClean="0"/>
              <a:t>How much does the money creation potential increase for Bank A and for the banking system?</a:t>
            </a:r>
            <a:endParaRPr lang="en-US" sz="3200" b="1" dirty="0"/>
          </a:p>
        </p:txBody>
      </p:sp>
      <p:sp>
        <p:nvSpPr>
          <p:cNvPr id="3" name="TPAnswers"/>
          <p:cNvSpPr>
            <a:spLocks noGrp="1"/>
          </p:cNvSpPr>
          <p:nvPr>
            <p:ph type="body" idx="1"/>
            <p:custDataLst>
              <p:tags r:id="rId2"/>
            </p:custDataLst>
          </p:nvPr>
        </p:nvSpPr>
        <p:spPr>
          <a:xfrm>
            <a:off x="228600" y="2362201"/>
            <a:ext cx="6934200" cy="2438400"/>
          </a:xfrm>
        </p:spPr>
        <p:txBody>
          <a:bodyPr>
            <a:normAutofit/>
          </a:bodyPr>
          <a:lstStyle/>
          <a:p>
            <a:pPr marL="514350" indent="-514350">
              <a:buFont typeface="Arial" pitchFamily="34" charset="0"/>
              <a:buAutoNum type="arabicPeriod"/>
            </a:pPr>
            <a:r>
              <a:rPr lang="en-US" dirty="0" smtClean="0"/>
              <a:t>Bank A’s $10; banking system’s $50</a:t>
            </a:r>
          </a:p>
          <a:p>
            <a:pPr marL="514350" indent="-514350">
              <a:buFont typeface="Arial" pitchFamily="34" charset="0"/>
              <a:buAutoNum type="arabicPeriod"/>
            </a:pPr>
            <a:r>
              <a:rPr lang="en-US" dirty="0" smtClean="0"/>
              <a:t>Bank A’s $8; banking system’s $40</a:t>
            </a:r>
          </a:p>
          <a:p>
            <a:pPr marL="514350" indent="-514350">
              <a:buFont typeface="Arial" pitchFamily="34" charset="0"/>
              <a:buAutoNum type="arabicPeriod"/>
            </a:pPr>
            <a:r>
              <a:rPr lang="en-US" dirty="0" smtClean="0"/>
              <a:t>Bank A’s $10; banking system’s $20</a:t>
            </a:r>
          </a:p>
          <a:p>
            <a:pPr marL="514350" indent="-514350">
              <a:buFont typeface="Arial" pitchFamily="34" charset="0"/>
              <a:buAutoNum type="arabicPeriod"/>
            </a:pPr>
            <a:r>
              <a:rPr lang="en-US" dirty="0" smtClean="0"/>
              <a:t>Bank A’s $8; banking system’s $20</a:t>
            </a:r>
          </a:p>
        </p:txBody>
      </p:sp>
    </p:spTree>
    <p:custDataLst>
      <p:tags r:id="rId1"/>
    </p:custDataLst>
    <p:extLst>
      <p:ext uri="{BB962C8B-B14F-4D97-AF65-F5344CB8AC3E}">
        <p14:creationId xmlns:p14="http://schemas.microsoft.com/office/powerpoint/2010/main" val="22610274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534400" cy="2239962"/>
          </a:xfrm>
        </p:spPr>
        <p:txBody>
          <a:bodyPr>
            <a:normAutofit/>
          </a:bodyPr>
          <a:lstStyle/>
          <a:p>
            <a:pPr algn="l"/>
            <a:r>
              <a:rPr lang="en-US" sz="3200" b="1" dirty="0" smtClean="0">
                <a:solidFill>
                  <a:srgbClr val="0070C0"/>
                </a:solidFill>
              </a:rPr>
              <a:t>34. Assume the RR is 20% and a $10 bill in deposited in a checking account of Bank A. </a:t>
            </a:r>
            <a:br>
              <a:rPr lang="en-US" sz="3200" b="1" dirty="0" smtClean="0">
                <a:solidFill>
                  <a:srgbClr val="0070C0"/>
                </a:solidFill>
              </a:rPr>
            </a:br>
            <a:r>
              <a:rPr lang="en-US" sz="3200" b="1" dirty="0" smtClean="0">
                <a:solidFill>
                  <a:srgbClr val="0070C0"/>
                </a:solidFill>
              </a:rPr>
              <a:t>How much does the money creation potential increase for Bank A and for the banking system?</a:t>
            </a:r>
            <a:endParaRPr lang="en-US" sz="3200" b="1" dirty="0">
              <a:solidFill>
                <a:srgbClr val="0070C0"/>
              </a:solidFill>
            </a:endParaRPr>
          </a:p>
        </p:txBody>
      </p:sp>
      <p:sp>
        <p:nvSpPr>
          <p:cNvPr id="6" name="CorShape1"/>
          <p:cNvSpPr/>
          <p:nvPr>
            <p:custDataLst>
              <p:tags r:id="rId2"/>
            </p:custDataLst>
          </p:nvPr>
        </p:nvSpPr>
        <p:spPr>
          <a:xfrm rot="10800000">
            <a:off x="-55880" y="301413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28600" y="2362201"/>
            <a:ext cx="6934200" cy="2438400"/>
          </a:xfrm>
        </p:spPr>
        <p:txBody>
          <a:bodyPr>
            <a:normAutofit/>
          </a:bodyPr>
          <a:lstStyle/>
          <a:p>
            <a:pPr marL="514350" indent="-514350">
              <a:buFont typeface="Arial" pitchFamily="34" charset="0"/>
              <a:buAutoNum type="arabicPeriod"/>
            </a:pPr>
            <a:r>
              <a:rPr lang="en-US" dirty="0" smtClean="0"/>
              <a:t>Bank A’s $10; banking system’s $50</a:t>
            </a:r>
          </a:p>
          <a:p>
            <a:pPr marL="514350" indent="-514350">
              <a:buFont typeface="Arial" pitchFamily="34" charset="0"/>
              <a:buAutoNum type="arabicPeriod"/>
            </a:pPr>
            <a:r>
              <a:rPr lang="en-US" dirty="0" smtClean="0"/>
              <a:t>Bank A’s $8; banking system’s $40</a:t>
            </a:r>
          </a:p>
          <a:p>
            <a:pPr marL="514350" indent="-514350">
              <a:buFont typeface="Arial" pitchFamily="34" charset="0"/>
              <a:buAutoNum type="arabicPeriod"/>
            </a:pPr>
            <a:r>
              <a:rPr lang="en-US" dirty="0" smtClean="0"/>
              <a:t>Bank A’s $10; banking system’s $20</a:t>
            </a:r>
          </a:p>
          <a:p>
            <a:pPr marL="514350" indent="-514350">
              <a:buFont typeface="Arial" pitchFamily="34" charset="0"/>
              <a:buAutoNum type="arabicPeriod"/>
            </a:pPr>
            <a:r>
              <a:rPr lang="en-US" dirty="0" smtClean="0"/>
              <a:t>Bank A’s $8; banking system’s $20</a:t>
            </a:r>
          </a:p>
        </p:txBody>
      </p:sp>
    </p:spTree>
    <p:custDataLst>
      <p:tags r:id="rId1"/>
    </p:custDataLst>
    <p:extLst>
      <p:ext uri="{BB962C8B-B14F-4D97-AF65-F5344CB8AC3E}">
        <p14:creationId xmlns:p14="http://schemas.microsoft.com/office/powerpoint/2010/main" val="40136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5668963"/>
          </a:xfrm>
        </p:spPr>
        <p:txBody>
          <a:bodyPr>
            <a:normAutofit lnSpcReduction="10000"/>
          </a:bodyPr>
          <a:lstStyle/>
          <a:p>
            <a:pPr marL="0" indent="0">
              <a:buNone/>
            </a:pPr>
            <a:r>
              <a:rPr lang="en-US" b="1" dirty="0" smtClean="0"/>
              <a:t>FORMULAS:</a:t>
            </a:r>
          </a:p>
          <a:p>
            <a:pPr marL="400050" lvl="1" indent="0">
              <a:buNone/>
            </a:pPr>
            <a:r>
              <a:rPr lang="en-US" b="1" dirty="0" smtClean="0"/>
              <a:t>Change in MS = ER x Money Multiplier</a:t>
            </a:r>
          </a:p>
          <a:p>
            <a:pPr marL="400050" lvl="1" indent="0">
              <a:buNone/>
            </a:pPr>
            <a:r>
              <a:rPr lang="en-US" b="1" dirty="0"/>
              <a:t>ER = Total Reserves - Req. Res  </a:t>
            </a:r>
          </a:p>
          <a:p>
            <a:pPr marL="400050" lvl="1" indent="0">
              <a:buNone/>
            </a:pPr>
            <a:r>
              <a:rPr lang="en-US" b="1" dirty="0" smtClean="0"/>
              <a:t>Money Multiplier = 1/RR</a:t>
            </a:r>
          </a:p>
          <a:p>
            <a:pPr marL="0" indent="0" algn="ctr">
              <a:buNone/>
            </a:pPr>
            <a:endParaRPr lang="en-US" b="1" dirty="0" smtClean="0"/>
          </a:p>
          <a:p>
            <a:pPr marL="0" indent="0">
              <a:buNone/>
            </a:pPr>
            <a:r>
              <a:rPr lang="en-US" b="1" dirty="0" smtClean="0"/>
              <a:t>IF: RR is 20% and a $10 bill in deposited:</a:t>
            </a:r>
            <a:endParaRPr lang="en-US" dirty="0" smtClean="0"/>
          </a:p>
          <a:p>
            <a:pPr marL="400050" lvl="1" indent="0">
              <a:buNone/>
            </a:pPr>
            <a:r>
              <a:rPr lang="en-US" dirty="0" smtClean="0"/>
              <a:t>Money Multiplier = 1/RR = 1/.20 = 5</a:t>
            </a:r>
          </a:p>
          <a:p>
            <a:pPr marL="400050" lvl="1" indent="0">
              <a:buNone/>
            </a:pPr>
            <a:r>
              <a:rPr lang="en-US" dirty="0" smtClean="0"/>
              <a:t>Req. Res = RR x Liabilities = .20 x $10 = $2</a:t>
            </a:r>
          </a:p>
          <a:p>
            <a:pPr marL="400050" lvl="1" indent="0">
              <a:buNone/>
            </a:pPr>
            <a:r>
              <a:rPr lang="en-US" dirty="0" smtClean="0"/>
              <a:t>ER = Total Reserves – Req. Res = $10 – $2 = $8</a:t>
            </a:r>
          </a:p>
          <a:p>
            <a:pPr marL="400050" lvl="1" indent="0">
              <a:buNone/>
            </a:pPr>
            <a:r>
              <a:rPr lang="en-US" b="1" dirty="0"/>
              <a:t>Change in MS = ER x Money Multiplier</a:t>
            </a:r>
          </a:p>
          <a:p>
            <a:pPr marL="400050" lvl="1" indent="0">
              <a:buNone/>
            </a:pPr>
            <a:r>
              <a:rPr lang="en-US" dirty="0" smtClean="0"/>
              <a:t>Change in MS = $8 x 5 = $40.</a:t>
            </a:r>
          </a:p>
          <a:p>
            <a:pPr marL="0" indent="0">
              <a:buNone/>
            </a:pPr>
            <a:endParaRPr lang="en-US" dirty="0"/>
          </a:p>
        </p:txBody>
      </p:sp>
    </p:spTree>
    <p:custDataLst>
      <p:tags r:id="rId1"/>
    </p:custDataLst>
    <p:extLst>
      <p:ext uri="{BB962C8B-B14F-4D97-AF65-F5344CB8AC3E}">
        <p14:creationId xmlns:p14="http://schemas.microsoft.com/office/powerpoint/2010/main" val="12542478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514600"/>
            <a:ext cx="8229600" cy="1828800"/>
          </a:xfrm>
        </p:spPr>
        <p:txBody>
          <a:bodyPr>
            <a:normAutofit/>
          </a:bodyPr>
          <a:lstStyle/>
          <a:p>
            <a:pPr algn="l"/>
            <a:r>
              <a:rPr lang="en-US" sz="3000" b="1" dirty="0" smtClean="0"/>
              <a:t>35. RR= 20%.  If this single bank made the largest loan it could safely make the MS will increase by how much? </a:t>
            </a:r>
            <a:endParaRPr lang="en-US" sz="3000" b="1" dirty="0"/>
          </a:p>
        </p:txBody>
      </p:sp>
      <p:sp>
        <p:nvSpPr>
          <p:cNvPr id="1054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2725"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21644832"/>
              </p:ext>
            </p:extLst>
          </p:nvPr>
        </p:nvGraphicFramePr>
        <p:xfrm>
          <a:off x="533399" y="304800"/>
          <a:ext cx="8190827" cy="1981200"/>
        </p:xfrm>
        <a:graphic>
          <a:graphicData uri="http://schemas.openxmlformats.org/drawingml/2006/table">
            <a:tbl>
              <a:tblPr/>
              <a:tblGrid>
                <a:gridCol w="3720876"/>
                <a:gridCol w="4469951"/>
              </a:tblGrid>
              <a:tr h="435794">
                <a:tc>
                  <a:txBody>
                    <a:bodyPr/>
                    <a:lstStyle/>
                    <a:p>
                      <a:pPr marL="0" marR="0" algn="ctr">
                        <a:spcBef>
                          <a:spcPts val="0"/>
                        </a:spcBef>
                        <a:spcAft>
                          <a:spcPts val="0"/>
                        </a:spcAft>
                      </a:pPr>
                      <a:r>
                        <a:rPr lang="en-US" sz="2200" b="1" dirty="0">
                          <a:latin typeface="Arial"/>
                          <a:ea typeface="Times New Roman"/>
                          <a:cs typeface="Times New Roman"/>
                        </a:rPr>
                        <a:t>Assets</a:t>
                      </a:r>
                      <a:endParaRPr lang="en-US" sz="2800" dirty="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latin typeface="Arial"/>
                          <a:ea typeface="Times New Roman"/>
                          <a:cs typeface="Times New Roman"/>
                        </a:rPr>
                        <a:t>Liabilities + Net Worth</a:t>
                      </a:r>
                      <a:endParaRPr lang="en-US" sz="280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5406">
                <a:tc>
                  <a:txBody>
                    <a:bodyPr/>
                    <a:lstStyle/>
                    <a:p>
                      <a:pPr marL="0" marR="0">
                        <a:spcBef>
                          <a:spcPts val="0"/>
                        </a:spcBef>
                        <a:spcAft>
                          <a:spcPts val="0"/>
                        </a:spcAft>
                        <a:tabLst>
                          <a:tab pos="1197610" algn="r"/>
                        </a:tabLst>
                      </a:pPr>
                      <a:r>
                        <a:rPr lang="en-US" sz="2200" dirty="0" smtClean="0">
                          <a:latin typeface="Arial"/>
                          <a:ea typeface="Times New Roman"/>
                          <a:cs typeface="Times New Roman"/>
                        </a:rPr>
                        <a:t>Reserves </a:t>
                      </a:r>
                      <a:r>
                        <a:rPr lang="en-US" sz="2200" dirty="0">
                          <a:latin typeface="Arial"/>
                          <a:ea typeface="Times New Roman"/>
                          <a:cs typeface="Times New Roman"/>
                        </a:rPr>
                        <a:t>	$  </a:t>
                      </a:r>
                      <a:r>
                        <a:rPr lang="en-US" sz="2200" dirty="0" smtClean="0">
                          <a:latin typeface="Arial"/>
                          <a:ea typeface="Times New Roman"/>
                          <a:cs typeface="Times New Roman"/>
                        </a:rPr>
                        <a:t>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Loans	</a:t>
                      </a:r>
                      <a:r>
                        <a:rPr lang="en-US" sz="2200" dirty="0" smtClean="0">
                          <a:latin typeface="Arial"/>
                          <a:ea typeface="Times New Roman"/>
                          <a:cs typeface="Times New Roman"/>
                        </a:rPr>
                        <a:t>                  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smtClean="0">
                          <a:latin typeface="Arial"/>
                          <a:ea typeface="Times New Roman"/>
                          <a:cs typeface="Times New Roman"/>
                        </a:rPr>
                        <a:t>Securities</a:t>
                      </a:r>
                      <a:r>
                        <a:rPr lang="en-US" sz="2200" baseline="0" dirty="0" smtClean="0">
                          <a:latin typeface="Arial"/>
                          <a:ea typeface="Times New Roman"/>
                          <a:cs typeface="Times New Roman"/>
                        </a:rPr>
                        <a:t>            </a:t>
                      </a:r>
                      <a:r>
                        <a:rPr lang="en-US" sz="2200" dirty="0" smtClean="0">
                          <a:latin typeface="Arial"/>
                          <a:ea typeface="Times New Roman"/>
                          <a:cs typeface="Times New Roman"/>
                        </a:rPr>
                        <a:t>40,000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Property	</a:t>
                      </a:r>
                      <a:r>
                        <a:rPr lang="en-US" sz="2200" dirty="0" smtClean="0">
                          <a:latin typeface="Arial"/>
                          <a:ea typeface="Times New Roman"/>
                          <a:cs typeface="Times New Roman"/>
                        </a:rPr>
                        <a:t>            240,000</a:t>
                      </a:r>
                      <a:endParaRPr lang="en-US" sz="2800" dirty="0">
                        <a:latin typeface="Times New Roman"/>
                        <a:ea typeface="Times New Roman"/>
                        <a:cs typeface="Times New Roman"/>
                      </a:endParaRPr>
                    </a:p>
                  </a:txBody>
                  <a:tcPr marL="126013" marR="0" marT="150515" marB="5075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482725" algn="r"/>
                        </a:tabLst>
                      </a:pPr>
                      <a:r>
                        <a:rPr lang="en-US" sz="2200" dirty="0">
                          <a:latin typeface="Arial"/>
                          <a:ea typeface="Times New Roman"/>
                          <a:cs typeface="Times New Roman"/>
                        </a:rPr>
                        <a:t>Checkable deposits	$</a:t>
                      </a:r>
                      <a:r>
                        <a:rPr lang="en-US" sz="2200" dirty="0" smtClean="0">
                          <a:latin typeface="Arial"/>
                          <a:ea typeface="Times New Roman"/>
                          <a:cs typeface="Times New Roman"/>
                        </a:rPr>
                        <a:t>100,000</a:t>
                      </a:r>
                      <a:endParaRPr lang="en-US" sz="2800" dirty="0">
                        <a:latin typeface="Times New Roman"/>
                        <a:ea typeface="Times New Roman"/>
                        <a:cs typeface="Times New Roman"/>
                      </a:endParaRPr>
                    </a:p>
                    <a:p>
                      <a:pPr marL="0" marR="0">
                        <a:spcBef>
                          <a:spcPts val="0"/>
                        </a:spcBef>
                        <a:spcAft>
                          <a:spcPts val="0"/>
                        </a:spcAft>
                        <a:tabLst>
                          <a:tab pos="1482725" algn="r"/>
                        </a:tabLst>
                      </a:pPr>
                      <a:r>
                        <a:rPr lang="en-US" sz="2200" dirty="0">
                          <a:latin typeface="Arial"/>
                          <a:ea typeface="Times New Roman"/>
                          <a:cs typeface="Times New Roman"/>
                        </a:rPr>
                        <a:t>Stock shares	</a:t>
                      </a:r>
                      <a:r>
                        <a:rPr lang="en-US" sz="2200" dirty="0" smtClean="0">
                          <a:latin typeface="Arial"/>
                          <a:ea typeface="Times New Roman"/>
                          <a:cs typeface="Times New Roman"/>
                        </a:rPr>
                        <a:t>              300,000</a:t>
                      </a:r>
                      <a:endParaRPr lang="en-US" sz="2800" dirty="0">
                        <a:latin typeface="Times New Roman"/>
                        <a:ea typeface="Times New Roman"/>
                        <a:cs typeface="Times New Roman"/>
                      </a:endParaRPr>
                    </a:p>
                  </a:txBody>
                  <a:tcPr marL="126013" marR="0" marT="150515" marB="5075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PAnswers"/>
          <p:cNvSpPr>
            <a:spLocks noGrp="1"/>
          </p:cNvSpPr>
          <p:nvPr>
            <p:ph type="body" idx="1"/>
            <p:custDataLst>
              <p:tags r:id="rId2"/>
            </p:custDataLst>
          </p:nvPr>
        </p:nvSpPr>
        <p:spPr>
          <a:xfrm>
            <a:off x="457200" y="4267200"/>
            <a:ext cx="5410200" cy="2286000"/>
          </a:xfrm>
        </p:spPr>
        <p:txBody>
          <a:bodyPr>
            <a:noAutofit/>
          </a:bodyPr>
          <a:lstStyle/>
          <a:p>
            <a:pPr marL="514350" indent="-514350">
              <a:buFont typeface="Arial" pitchFamily="34" charset="0"/>
              <a:buAutoNum type="arabicPeriod"/>
            </a:pPr>
            <a:r>
              <a:rPr lang="en-US" dirty="0" smtClean="0"/>
              <a:t>$10,000</a:t>
            </a:r>
          </a:p>
          <a:p>
            <a:pPr marL="514350" indent="-514350">
              <a:buFont typeface="Arial" pitchFamily="34" charset="0"/>
              <a:buAutoNum type="arabicPeriod"/>
            </a:pPr>
            <a:r>
              <a:rPr lang="en-US" dirty="0" smtClean="0"/>
              <a:t>$40,000</a:t>
            </a:r>
          </a:p>
          <a:p>
            <a:pPr marL="514350" indent="-514350">
              <a:buFont typeface="Arial" pitchFamily="34" charset="0"/>
              <a:buAutoNum type="arabicPeriod"/>
            </a:pPr>
            <a:r>
              <a:rPr lang="en-US" dirty="0" smtClean="0"/>
              <a:t>$100,000</a:t>
            </a:r>
          </a:p>
          <a:p>
            <a:pPr marL="514350" indent="-514350">
              <a:buFont typeface="Arial" pitchFamily="34" charset="0"/>
              <a:buAutoNum type="arabicPeriod"/>
            </a:pPr>
            <a:r>
              <a:rPr lang="en-US" dirty="0" smtClean="0"/>
              <a:t>$300,000</a:t>
            </a:r>
          </a:p>
        </p:txBody>
      </p:sp>
    </p:spTree>
    <p:custDataLst>
      <p:tags r:id="rId1"/>
    </p:custDataLst>
    <p:extLst>
      <p:ext uri="{BB962C8B-B14F-4D97-AF65-F5344CB8AC3E}">
        <p14:creationId xmlns:p14="http://schemas.microsoft.com/office/powerpoint/2010/main" val="2310928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514600"/>
            <a:ext cx="8229600" cy="1828800"/>
          </a:xfrm>
        </p:spPr>
        <p:txBody>
          <a:bodyPr>
            <a:normAutofit/>
          </a:bodyPr>
          <a:lstStyle/>
          <a:p>
            <a:pPr algn="l"/>
            <a:r>
              <a:rPr lang="en-US" sz="3000" b="1" dirty="0" smtClean="0">
                <a:solidFill>
                  <a:srgbClr val="0070C0"/>
                </a:solidFill>
              </a:rPr>
              <a:t>35. RR= 20%.  If this single bank made the largest loan it could safely make the MS will increase by how much? </a:t>
            </a:r>
            <a:endParaRPr lang="en-US" sz="3000" b="1" dirty="0">
              <a:solidFill>
                <a:srgbClr val="0070C0"/>
              </a:solidFill>
            </a:endParaRPr>
          </a:p>
        </p:txBody>
      </p:sp>
      <p:sp>
        <p:nvSpPr>
          <p:cNvPr id="1054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2725"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96537409"/>
              </p:ext>
            </p:extLst>
          </p:nvPr>
        </p:nvGraphicFramePr>
        <p:xfrm>
          <a:off x="533399" y="304800"/>
          <a:ext cx="8190827" cy="1981200"/>
        </p:xfrm>
        <a:graphic>
          <a:graphicData uri="http://schemas.openxmlformats.org/drawingml/2006/table">
            <a:tbl>
              <a:tblPr/>
              <a:tblGrid>
                <a:gridCol w="3720876"/>
                <a:gridCol w="4469951"/>
              </a:tblGrid>
              <a:tr h="435794">
                <a:tc>
                  <a:txBody>
                    <a:bodyPr/>
                    <a:lstStyle/>
                    <a:p>
                      <a:pPr marL="0" marR="0" algn="ctr">
                        <a:spcBef>
                          <a:spcPts val="0"/>
                        </a:spcBef>
                        <a:spcAft>
                          <a:spcPts val="0"/>
                        </a:spcAft>
                      </a:pPr>
                      <a:r>
                        <a:rPr lang="en-US" sz="2200" b="1" dirty="0">
                          <a:latin typeface="Arial"/>
                          <a:ea typeface="Times New Roman"/>
                          <a:cs typeface="Times New Roman"/>
                        </a:rPr>
                        <a:t>Assets</a:t>
                      </a:r>
                      <a:endParaRPr lang="en-US" sz="2800" dirty="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latin typeface="Arial"/>
                          <a:ea typeface="Times New Roman"/>
                          <a:cs typeface="Times New Roman"/>
                        </a:rPr>
                        <a:t>Liabilities + Net Worth</a:t>
                      </a:r>
                      <a:endParaRPr lang="en-US" sz="280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5406">
                <a:tc>
                  <a:txBody>
                    <a:bodyPr/>
                    <a:lstStyle/>
                    <a:p>
                      <a:pPr marL="0" marR="0">
                        <a:spcBef>
                          <a:spcPts val="0"/>
                        </a:spcBef>
                        <a:spcAft>
                          <a:spcPts val="0"/>
                        </a:spcAft>
                        <a:tabLst>
                          <a:tab pos="1197610" algn="r"/>
                        </a:tabLst>
                      </a:pPr>
                      <a:r>
                        <a:rPr lang="en-US" sz="2200" dirty="0" smtClean="0">
                          <a:latin typeface="Arial"/>
                          <a:ea typeface="Times New Roman"/>
                          <a:cs typeface="Times New Roman"/>
                        </a:rPr>
                        <a:t>Reserves </a:t>
                      </a:r>
                      <a:r>
                        <a:rPr lang="en-US" sz="2200" dirty="0">
                          <a:latin typeface="Arial"/>
                          <a:ea typeface="Times New Roman"/>
                          <a:cs typeface="Times New Roman"/>
                        </a:rPr>
                        <a:t>	$  </a:t>
                      </a:r>
                      <a:r>
                        <a:rPr lang="en-US" sz="2200" dirty="0" smtClean="0">
                          <a:latin typeface="Arial"/>
                          <a:ea typeface="Times New Roman"/>
                          <a:cs typeface="Times New Roman"/>
                        </a:rPr>
                        <a:t>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Loans	</a:t>
                      </a:r>
                      <a:r>
                        <a:rPr lang="en-US" sz="2200" dirty="0" smtClean="0">
                          <a:latin typeface="Arial"/>
                          <a:ea typeface="Times New Roman"/>
                          <a:cs typeface="Times New Roman"/>
                        </a:rPr>
                        <a:t>                  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smtClean="0">
                          <a:latin typeface="Arial"/>
                          <a:ea typeface="Times New Roman"/>
                          <a:cs typeface="Times New Roman"/>
                        </a:rPr>
                        <a:t>Securities</a:t>
                      </a:r>
                      <a:r>
                        <a:rPr lang="en-US" sz="2200" baseline="0" dirty="0" smtClean="0">
                          <a:latin typeface="Arial"/>
                          <a:ea typeface="Times New Roman"/>
                          <a:cs typeface="Times New Roman"/>
                        </a:rPr>
                        <a:t>            </a:t>
                      </a:r>
                      <a:r>
                        <a:rPr lang="en-US" sz="2200" dirty="0" smtClean="0">
                          <a:latin typeface="Arial"/>
                          <a:ea typeface="Times New Roman"/>
                          <a:cs typeface="Times New Roman"/>
                        </a:rPr>
                        <a:t>40,000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Property	</a:t>
                      </a:r>
                      <a:r>
                        <a:rPr lang="en-US" sz="2200" dirty="0" smtClean="0">
                          <a:latin typeface="Arial"/>
                          <a:ea typeface="Times New Roman"/>
                          <a:cs typeface="Times New Roman"/>
                        </a:rPr>
                        <a:t>            240,000</a:t>
                      </a:r>
                      <a:endParaRPr lang="en-US" sz="2800" dirty="0">
                        <a:latin typeface="Times New Roman"/>
                        <a:ea typeface="Times New Roman"/>
                        <a:cs typeface="Times New Roman"/>
                      </a:endParaRPr>
                    </a:p>
                  </a:txBody>
                  <a:tcPr marL="126013" marR="0" marT="150515" marB="5075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482725" algn="r"/>
                        </a:tabLst>
                      </a:pPr>
                      <a:r>
                        <a:rPr lang="en-US" sz="2200" dirty="0">
                          <a:latin typeface="Arial"/>
                          <a:ea typeface="Times New Roman"/>
                          <a:cs typeface="Times New Roman"/>
                        </a:rPr>
                        <a:t>Checkable deposits	$</a:t>
                      </a:r>
                      <a:r>
                        <a:rPr lang="en-US" sz="2200" dirty="0" smtClean="0">
                          <a:latin typeface="Arial"/>
                          <a:ea typeface="Times New Roman"/>
                          <a:cs typeface="Times New Roman"/>
                        </a:rPr>
                        <a:t>100,000</a:t>
                      </a:r>
                      <a:endParaRPr lang="en-US" sz="2800" dirty="0">
                        <a:latin typeface="Times New Roman"/>
                        <a:ea typeface="Times New Roman"/>
                        <a:cs typeface="Times New Roman"/>
                      </a:endParaRPr>
                    </a:p>
                    <a:p>
                      <a:pPr marL="0" marR="0">
                        <a:spcBef>
                          <a:spcPts val="0"/>
                        </a:spcBef>
                        <a:spcAft>
                          <a:spcPts val="0"/>
                        </a:spcAft>
                        <a:tabLst>
                          <a:tab pos="1482725" algn="r"/>
                        </a:tabLst>
                      </a:pPr>
                      <a:r>
                        <a:rPr lang="en-US" sz="2200" dirty="0">
                          <a:latin typeface="Arial"/>
                          <a:ea typeface="Times New Roman"/>
                          <a:cs typeface="Times New Roman"/>
                        </a:rPr>
                        <a:t>Stock shares	</a:t>
                      </a:r>
                      <a:r>
                        <a:rPr lang="en-US" sz="2200" dirty="0" smtClean="0">
                          <a:latin typeface="Arial"/>
                          <a:ea typeface="Times New Roman"/>
                          <a:cs typeface="Times New Roman"/>
                        </a:rPr>
                        <a:t>              300,000</a:t>
                      </a:r>
                      <a:endParaRPr lang="en-US" sz="2800" dirty="0">
                        <a:latin typeface="Times New Roman"/>
                        <a:ea typeface="Times New Roman"/>
                        <a:cs typeface="Times New Roman"/>
                      </a:endParaRPr>
                    </a:p>
                  </a:txBody>
                  <a:tcPr marL="126013" marR="0" marT="150515" marB="5075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orShape1"/>
          <p:cNvSpPr/>
          <p:nvPr>
            <p:custDataLst>
              <p:tags r:id="rId2"/>
            </p:custDataLst>
          </p:nvPr>
        </p:nvSpPr>
        <p:spPr>
          <a:xfrm rot="10800000">
            <a:off x="172720" y="49191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267200"/>
            <a:ext cx="5410200" cy="2286000"/>
          </a:xfrm>
        </p:spPr>
        <p:txBody>
          <a:bodyPr>
            <a:noAutofit/>
          </a:bodyPr>
          <a:lstStyle/>
          <a:p>
            <a:pPr marL="514350" indent="-514350">
              <a:buFont typeface="Arial" pitchFamily="34" charset="0"/>
              <a:buAutoNum type="arabicPeriod"/>
            </a:pPr>
            <a:r>
              <a:rPr lang="en-US" dirty="0" smtClean="0"/>
              <a:t>$10,000</a:t>
            </a:r>
          </a:p>
          <a:p>
            <a:pPr marL="514350" indent="-514350">
              <a:buFont typeface="Arial" pitchFamily="34" charset="0"/>
              <a:buAutoNum type="arabicPeriod"/>
            </a:pPr>
            <a:r>
              <a:rPr lang="en-US" dirty="0" smtClean="0"/>
              <a:t>$40,000</a:t>
            </a:r>
          </a:p>
          <a:p>
            <a:pPr marL="514350" indent="-514350">
              <a:buFont typeface="Arial" pitchFamily="34" charset="0"/>
              <a:buAutoNum type="arabicPeriod"/>
            </a:pPr>
            <a:r>
              <a:rPr lang="en-US" dirty="0" smtClean="0"/>
              <a:t>$100,000</a:t>
            </a:r>
          </a:p>
          <a:p>
            <a:pPr marL="514350" indent="-514350">
              <a:buFont typeface="Arial" pitchFamily="34" charset="0"/>
              <a:buAutoNum type="arabicPeriod"/>
            </a:pPr>
            <a:r>
              <a:rPr lang="en-US" dirty="0" smtClean="0"/>
              <a:t>$300,000</a:t>
            </a:r>
          </a:p>
        </p:txBody>
      </p:sp>
    </p:spTree>
    <p:custDataLst>
      <p:tags r:id="rId1"/>
    </p:custDataLst>
    <p:extLst>
      <p:ext uri="{BB962C8B-B14F-4D97-AF65-F5344CB8AC3E}">
        <p14:creationId xmlns:p14="http://schemas.microsoft.com/office/powerpoint/2010/main" val="23192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0"/>
            <a:ext cx="8229600" cy="1600200"/>
          </a:xfrm>
        </p:spPr>
        <p:txBody>
          <a:bodyPr>
            <a:normAutofit/>
          </a:bodyPr>
          <a:lstStyle/>
          <a:p>
            <a:pPr algn="l"/>
            <a:r>
              <a:rPr lang="en-US" sz="3000" b="1" dirty="0" smtClean="0"/>
              <a:t>36. RR= 20%. </a:t>
            </a:r>
            <a:r>
              <a:rPr lang="en-US" sz="2800" b="1" dirty="0" smtClean="0"/>
              <a:t>If this bank balance sheet was for the </a:t>
            </a:r>
            <a:r>
              <a:rPr lang="en-US" sz="2800" b="1" u="sng" dirty="0" smtClean="0"/>
              <a:t>commercial banking system</a:t>
            </a:r>
            <a:r>
              <a:rPr lang="en-US" sz="2800" b="1" dirty="0" smtClean="0"/>
              <a:t>, rather than a single bank, the MS could increase by how much</a:t>
            </a:r>
            <a:r>
              <a:rPr lang="en-US" sz="3000" b="1" dirty="0" smtClean="0"/>
              <a:t>? </a:t>
            </a:r>
            <a:endParaRPr lang="en-US" sz="3000" b="1" dirty="0"/>
          </a:p>
        </p:txBody>
      </p:sp>
      <p:sp>
        <p:nvSpPr>
          <p:cNvPr id="1054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2725"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43798980"/>
              </p:ext>
            </p:extLst>
          </p:nvPr>
        </p:nvGraphicFramePr>
        <p:xfrm>
          <a:off x="528320" y="195943"/>
          <a:ext cx="8190827" cy="1981200"/>
        </p:xfrm>
        <a:graphic>
          <a:graphicData uri="http://schemas.openxmlformats.org/drawingml/2006/table">
            <a:tbl>
              <a:tblPr/>
              <a:tblGrid>
                <a:gridCol w="3720876"/>
                <a:gridCol w="4469951"/>
              </a:tblGrid>
              <a:tr h="435794">
                <a:tc>
                  <a:txBody>
                    <a:bodyPr/>
                    <a:lstStyle/>
                    <a:p>
                      <a:pPr marL="0" marR="0" algn="ctr">
                        <a:spcBef>
                          <a:spcPts val="0"/>
                        </a:spcBef>
                        <a:spcAft>
                          <a:spcPts val="0"/>
                        </a:spcAft>
                      </a:pPr>
                      <a:r>
                        <a:rPr lang="en-US" sz="2200" b="1" dirty="0">
                          <a:latin typeface="Arial"/>
                          <a:ea typeface="Times New Roman"/>
                          <a:cs typeface="Times New Roman"/>
                        </a:rPr>
                        <a:t>Assets</a:t>
                      </a:r>
                      <a:endParaRPr lang="en-US" sz="2800" dirty="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latin typeface="Arial"/>
                          <a:ea typeface="Times New Roman"/>
                          <a:cs typeface="Times New Roman"/>
                        </a:rPr>
                        <a:t>Liabilities + Net Worth</a:t>
                      </a:r>
                      <a:endParaRPr lang="en-US" sz="280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5406">
                <a:tc>
                  <a:txBody>
                    <a:bodyPr/>
                    <a:lstStyle/>
                    <a:p>
                      <a:pPr marL="0" marR="0">
                        <a:spcBef>
                          <a:spcPts val="0"/>
                        </a:spcBef>
                        <a:spcAft>
                          <a:spcPts val="0"/>
                        </a:spcAft>
                        <a:tabLst>
                          <a:tab pos="1197610" algn="r"/>
                        </a:tabLst>
                      </a:pPr>
                      <a:r>
                        <a:rPr lang="en-US" sz="2200" dirty="0" smtClean="0">
                          <a:latin typeface="Arial"/>
                          <a:ea typeface="Times New Roman"/>
                          <a:cs typeface="Times New Roman"/>
                        </a:rPr>
                        <a:t>Reserves   </a:t>
                      </a:r>
                      <a:r>
                        <a:rPr lang="en-US" sz="2200" dirty="0">
                          <a:latin typeface="Arial"/>
                          <a:ea typeface="Times New Roman"/>
                          <a:cs typeface="Times New Roman"/>
                        </a:rPr>
                        <a:t>	$  </a:t>
                      </a:r>
                      <a:r>
                        <a:rPr lang="en-US" sz="2200" dirty="0" smtClean="0">
                          <a:latin typeface="Arial"/>
                          <a:ea typeface="Times New Roman"/>
                          <a:cs typeface="Times New Roman"/>
                        </a:rPr>
                        <a:t>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Loans	</a:t>
                      </a:r>
                      <a:r>
                        <a:rPr lang="en-US" sz="2200" dirty="0" smtClean="0">
                          <a:latin typeface="Arial"/>
                          <a:ea typeface="Times New Roman"/>
                          <a:cs typeface="Times New Roman"/>
                        </a:rPr>
                        <a:t>                  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smtClean="0">
                          <a:latin typeface="Arial"/>
                          <a:ea typeface="Times New Roman"/>
                          <a:cs typeface="Times New Roman"/>
                        </a:rPr>
                        <a:t>Securities</a:t>
                      </a:r>
                      <a:r>
                        <a:rPr lang="en-US" sz="2200" baseline="0" dirty="0" smtClean="0">
                          <a:latin typeface="Arial"/>
                          <a:ea typeface="Times New Roman"/>
                          <a:cs typeface="Times New Roman"/>
                        </a:rPr>
                        <a:t>           </a:t>
                      </a:r>
                      <a:r>
                        <a:rPr lang="en-US" sz="2200" dirty="0" smtClean="0">
                          <a:latin typeface="Arial"/>
                          <a:ea typeface="Times New Roman"/>
                          <a:cs typeface="Times New Roman"/>
                        </a:rPr>
                        <a:t>40,000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Property	</a:t>
                      </a:r>
                      <a:r>
                        <a:rPr lang="en-US" sz="2200" dirty="0" smtClean="0">
                          <a:latin typeface="Arial"/>
                          <a:ea typeface="Times New Roman"/>
                          <a:cs typeface="Times New Roman"/>
                        </a:rPr>
                        <a:t>            240,000</a:t>
                      </a:r>
                      <a:endParaRPr lang="en-US" sz="2800" dirty="0">
                        <a:latin typeface="Times New Roman"/>
                        <a:ea typeface="Times New Roman"/>
                        <a:cs typeface="Times New Roman"/>
                      </a:endParaRPr>
                    </a:p>
                  </a:txBody>
                  <a:tcPr marL="126013" marR="0" marT="150515" marB="5075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482725" algn="r"/>
                        </a:tabLst>
                      </a:pPr>
                      <a:r>
                        <a:rPr lang="en-US" sz="2200" dirty="0">
                          <a:latin typeface="Arial"/>
                          <a:ea typeface="Times New Roman"/>
                          <a:cs typeface="Times New Roman"/>
                        </a:rPr>
                        <a:t>Checkable deposits	$</a:t>
                      </a:r>
                      <a:r>
                        <a:rPr lang="en-US" sz="2200" dirty="0" smtClean="0">
                          <a:latin typeface="Arial"/>
                          <a:ea typeface="Times New Roman"/>
                          <a:cs typeface="Times New Roman"/>
                        </a:rPr>
                        <a:t>100,000</a:t>
                      </a:r>
                      <a:endParaRPr lang="en-US" sz="2800" dirty="0">
                        <a:latin typeface="Times New Roman"/>
                        <a:ea typeface="Times New Roman"/>
                        <a:cs typeface="Times New Roman"/>
                      </a:endParaRPr>
                    </a:p>
                    <a:p>
                      <a:pPr marL="0" marR="0">
                        <a:spcBef>
                          <a:spcPts val="0"/>
                        </a:spcBef>
                        <a:spcAft>
                          <a:spcPts val="0"/>
                        </a:spcAft>
                        <a:tabLst>
                          <a:tab pos="1482725" algn="r"/>
                        </a:tabLst>
                      </a:pPr>
                      <a:r>
                        <a:rPr lang="en-US" sz="2200" dirty="0">
                          <a:latin typeface="Arial"/>
                          <a:ea typeface="Times New Roman"/>
                          <a:cs typeface="Times New Roman"/>
                        </a:rPr>
                        <a:t>Stock shares	</a:t>
                      </a:r>
                      <a:r>
                        <a:rPr lang="en-US" sz="2200" dirty="0" smtClean="0">
                          <a:latin typeface="Arial"/>
                          <a:ea typeface="Times New Roman"/>
                          <a:cs typeface="Times New Roman"/>
                        </a:rPr>
                        <a:t>              300,000</a:t>
                      </a:r>
                      <a:endParaRPr lang="en-US" sz="2800" dirty="0">
                        <a:latin typeface="Times New Roman"/>
                        <a:ea typeface="Times New Roman"/>
                        <a:cs typeface="Times New Roman"/>
                      </a:endParaRPr>
                    </a:p>
                  </a:txBody>
                  <a:tcPr marL="126013" marR="0" marT="150515" marB="5075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PAnswers"/>
          <p:cNvSpPr>
            <a:spLocks noGrp="1"/>
          </p:cNvSpPr>
          <p:nvPr>
            <p:ph type="body" idx="1"/>
            <p:custDataLst>
              <p:tags r:id="rId2"/>
            </p:custDataLst>
          </p:nvPr>
        </p:nvSpPr>
        <p:spPr>
          <a:xfrm>
            <a:off x="502194" y="3810000"/>
            <a:ext cx="3200400" cy="2819400"/>
          </a:xfrm>
        </p:spPr>
        <p:txBody>
          <a:bodyPr>
            <a:noAutofit/>
          </a:bodyPr>
          <a:lstStyle/>
          <a:p>
            <a:pPr marL="514350" indent="-514350">
              <a:buFont typeface="Arial" pitchFamily="34" charset="0"/>
              <a:buAutoNum type="arabicPeriod"/>
            </a:pPr>
            <a:r>
              <a:rPr lang="en-US" dirty="0" smtClean="0"/>
              <a:t>$10,000</a:t>
            </a:r>
          </a:p>
          <a:p>
            <a:pPr marL="514350" indent="-514350">
              <a:buFont typeface="Arial" pitchFamily="34" charset="0"/>
              <a:buAutoNum type="arabicPeriod"/>
            </a:pPr>
            <a:r>
              <a:rPr lang="en-US" dirty="0" smtClean="0"/>
              <a:t>$40,000</a:t>
            </a:r>
          </a:p>
          <a:p>
            <a:pPr marL="514350" indent="-514350">
              <a:buFont typeface="Arial" pitchFamily="34" charset="0"/>
              <a:buAutoNum type="arabicPeriod"/>
            </a:pPr>
            <a:r>
              <a:rPr lang="en-US" dirty="0" smtClean="0"/>
              <a:t>$100,000</a:t>
            </a:r>
          </a:p>
          <a:p>
            <a:pPr marL="514350" indent="-514350">
              <a:buFont typeface="Arial" pitchFamily="34" charset="0"/>
              <a:buAutoNum type="arabicPeriod"/>
            </a:pPr>
            <a:r>
              <a:rPr lang="en-US" dirty="0" smtClean="0"/>
              <a:t>$200,000</a:t>
            </a:r>
          </a:p>
          <a:p>
            <a:pPr marL="514350" indent="-514350">
              <a:buFont typeface="Arial" pitchFamily="34" charset="0"/>
              <a:buAutoNum type="arabicPeriod"/>
            </a:pPr>
            <a:r>
              <a:rPr lang="en-US" dirty="0" smtClean="0"/>
              <a:t>$300,000</a:t>
            </a:r>
          </a:p>
        </p:txBody>
      </p:sp>
    </p:spTree>
    <p:custDataLst>
      <p:tags r:id="rId1"/>
    </p:custDataLst>
    <p:extLst>
      <p:ext uri="{BB962C8B-B14F-4D97-AF65-F5344CB8AC3E}">
        <p14:creationId xmlns:p14="http://schemas.microsoft.com/office/powerpoint/2010/main" val="42687276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0"/>
            <a:ext cx="8229600" cy="1600200"/>
          </a:xfrm>
        </p:spPr>
        <p:txBody>
          <a:bodyPr>
            <a:normAutofit/>
          </a:bodyPr>
          <a:lstStyle/>
          <a:p>
            <a:pPr algn="l"/>
            <a:r>
              <a:rPr lang="en-US" sz="3000" b="1" dirty="0" smtClean="0">
                <a:solidFill>
                  <a:srgbClr val="0070C0"/>
                </a:solidFill>
              </a:rPr>
              <a:t>36. RR= 20%. </a:t>
            </a:r>
            <a:r>
              <a:rPr lang="en-US" sz="2800" b="1" dirty="0" smtClean="0">
                <a:solidFill>
                  <a:srgbClr val="0070C0"/>
                </a:solidFill>
              </a:rPr>
              <a:t>If this bank balance sheet was for the </a:t>
            </a:r>
            <a:r>
              <a:rPr lang="en-US" sz="2800" b="1" u="sng" dirty="0" smtClean="0">
                <a:solidFill>
                  <a:srgbClr val="0070C0"/>
                </a:solidFill>
              </a:rPr>
              <a:t>commercial banking system</a:t>
            </a:r>
            <a:r>
              <a:rPr lang="en-US" sz="2800" b="1" dirty="0" smtClean="0">
                <a:solidFill>
                  <a:srgbClr val="0070C0"/>
                </a:solidFill>
              </a:rPr>
              <a:t>, rather than a single bank, the MS could increase by how much</a:t>
            </a:r>
            <a:r>
              <a:rPr lang="en-US" sz="3000" b="1" dirty="0" smtClean="0">
                <a:solidFill>
                  <a:srgbClr val="0070C0"/>
                </a:solidFill>
              </a:rPr>
              <a:t>? </a:t>
            </a:r>
            <a:endParaRPr lang="en-US" sz="3000" b="1" dirty="0">
              <a:solidFill>
                <a:srgbClr val="0070C0"/>
              </a:solidFill>
            </a:endParaRPr>
          </a:p>
        </p:txBody>
      </p:sp>
      <p:sp>
        <p:nvSpPr>
          <p:cNvPr id="1054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82725"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41123546"/>
              </p:ext>
            </p:extLst>
          </p:nvPr>
        </p:nvGraphicFramePr>
        <p:xfrm>
          <a:off x="528320" y="195943"/>
          <a:ext cx="8190827" cy="1981200"/>
        </p:xfrm>
        <a:graphic>
          <a:graphicData uri="http://schemas.openxmlformats.org/drawingml/2006/table">
            <a:tbl>
              <a:tblPr/>
              <a:tblGrid>
                <a:gridCol w="3720876"/>
                <a:gridCol w="4469951"/>
              </a:tblGrid>
              <a:tr h="435794">
                <a:tc>
                  <a:txBody>
                    <a:bodyPr/>
                    <a:lstStyle/>
                    <a:p>
                      <a:pPr marL="0" marR="0" algn="ctr">
                        <a:spcBef>
                          <a:spcPts val="0"/>
                        </a:spcBef>
                        <a:spcAft>
                          <a:spcPts val="0"/>
                        </a:spcAft>
                      </a:pPr>
                      <a:r>
                        <a:rPr lang="en-US" sz="2200" b="1" dirty="0">
                          <a:latin typeface="Arial"/>
                          <a:ea typeface="Times New Roman"/>
                          <a:cs typeface="Times New Roman"/>
                        </a:rPr>
                        <a:t>Assets</a:t>
                      </a:r>
                      <a:endParaRPr lang="en-US" sz="2800" dirty="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latin typeface="Arial"/>
                          <a:ea typeface="Times New Roman"/>
                          <a:cs typeface="Times New Roman"/>
                        </a:rPr>
                        <a:t>Liabilities + Net Worth</a:t>
                      </a:r>
                      <a:endParaRPr lang="en-US" sz="2800">
                        <a:latin typeface="Times New Roman"/>
                        <a:ea typeface="Times New Roman"/>
                        <a:cs typeface="Times New Roman"/>
                      </a:endParaRPr>
                    </a:p>
                  </a:txBody>
                  <a:tcPr marL="0" marR="0" marT="75258" marB="2450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5406">
                <a:tc>
                  <a:txBody>
                    <a:bodyPr/>
                    <a:lstStyle/>
                    <a:p>
                      <a:pPr marL="0" marR="0">
                        <a:spcBef>
                          <a:spcPts val="0"/>
                        </a:spcBef>
                        <a:spcAft>
                          <a:spcPts val="0"/>
                        </a:spcAft>
                        <a:tabLst>
                          <a:tab pos="1197610" algn="r"/>
                        </a:tabLst>
                      </a:pPr>
                      <a:r>
                        <a:rPr lang="en-US" sz="2200" dirty="0" smtClean="0">
                          <a:latin typeface="Arial"/>
                          <a:ea typeface="Times New Roman"/>
                          <a:cs typeface="Times New Roman"/>
                        </a:rPr>
                        <a:t>Reserves   </a:t>
                      </a:r>
                      <a:r>
                        <a:rPr lang="en-US" sz="2200" dirty="0">
                          <a:latin typeface="Arial"/>
                          <a:ea typeface="Times New Roman"/>
                          <a:cs typeface="Times New Roman"/>
                        </a:rPr>
                        <a:t>	$  </a:t>
                      </a:r>
                      <a:r>
                        <a:rPr lang="en-US" sz="2200" dirty="0" smtClean="0">
                          <a:latin typeface="Arial"/>
                          <a:ea typeface="Times New Roman"/>
                          <a:cs typeface="Times New Roman"/>
                        </a:rPr>
                        <a:t>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Loans	</a:t>
                      </a:r>
                      <a:r>
                        <a:rPr lang="en-US" sz="2200" dirty="0" smtClean="0">
                          <a:latin typeface="Arial"/>
                          <a:ea typeface="Times New Roman"/>
                          <a:cs typeface="Times New Roman"/>
                        </a:rPr>
                        <a:t>                  60,000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smtClean="0">
                          <a:latin typeface="Arial"/>
                          <a:ea typeface="Times New Roman"/>
                          <a:cs typeface="Times New Roman"/>
                        </a:rPr>
                        <a:t>Securities</a:t>
                      </a:r>
                      <a:r>
                        <a:rPr lang="en-US" sz="2200" baseline="0" dirty="0" smtClean="0">
                          <a:latin typeface="Arial"/>
                          <a:ea typeface="Times New Roman"/>
                          <a:cs typeface="Times New Roman"/>
                        </a:rPr>
                        <a:t>           </a:t>
                      </a:r>
                      <a:r>
                        <a:rPr lang="en-US" sz="2200" dirty="0" smtClean="0">
                          <a:latin typeface="Arial"/>
                          <a:ea typeface="Times New Roman"/>
                          <a:cs typeface="Times New Roman"/>
                        </a:rPr>
                        <a:t>40,000</a:t>
                      </a:r>
                      <a:endParaRPr lang="en-US" sz="2800" dirty="0">
                        <a:latin typeface="Times New Roman"/>
                        <a:ea typeface="Times New Roman"/>
                        <a:cs typeface="Times New Roman"/>
                      </a:endParaRPr>
                    </a:p>
                    <a:p>
                      <a:pPr marL="0" marR="0">
                        <a:spcBef>
                          <a:spcPts val="0"/>
                        </a:spcBef>
                        <a:spcAft>
                          <a:spcPts val="0"/>
                        </a:spcAft>
                        <a:tabLst>
                          <a:tab pos="1197610" algn="r"/>
                        </a:tabLst>
                      </a:pPr>
                      <a:r>
                        <a:rPr lang="en-US" sz="2200" dirty="0">
                          <a:latin typeface="Arial"/>
                          <a:ea typeface="Times New Roman"/>
                          <a:cs typeface="Times New Roman"/>
                        </a:rPr>
                        <a:t>Property	</a:t>
                      </a:r>
                      <a:r>
                        <a:rPr lang="en-US" sz="2200" dirty="0" smtClean="0">
                          <a:latin typeface="Arial"/>
                          <a:ea typeface="Times New Roman"/>
                          <a:cs typeface="Times New Roman"/>
                        </a:rPr>
                        <a:t>            240,000</a:t>
                      </a:r>
                      <a:endParaRPr lang="en-US" sz="2800" dirty="0">
                        <a:latin typeface="Times New Roman"/>
                        <a:ea typeface="Times New Roman"/>
                        <a:cs typeface="Times New Roman"/>
                      </a:endParaRPr>
                    </a:p>
                  </a:txBody>
                  <a:tcPr marL="126013" marR="0" marT="150515" marB="5075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482725" algn="r"/>
                        </a:tabLst>
                      </a:pPr>
                      <a:r>
                        <a:rPr lang="en-US" sz="2200" dirty="0">
                          <a:latin typeface="Arial"/>
                          <a:ea typeface="Times New Roman"/>
                          <a:cs typeface="Times New Roman"/>
                        </a:rPr>
                        <a:t>Checkable deposits	$</a:t>
                      </a:r>
                      <a:r>
                        <a:rPr lang="en-US" sz="2200" dirty="0" smtClean="0">
                          <a:latin typeface="Arial"/>
                          <a:ea typeface="Times New Roman"/>
                          <a:cs typeface="Times New Roman"/>
                        </a:rPr>
                        <a:t>100,000</a:t>
                      </a:r>
                      <a:endParaRPr lang="en-US" sz="2800" dirty="0">
                        <a:latin typeface="Times New Roman"/>
                        <a:ea typeface="Times New Roman"/>
                        <a:cs typeface="Times New Roman"/>
                      </a:endParaRPr>
                    </a:p>
                    <a:p>
                      <a:pPr marL="0" marR="0">
                        <a:spcBef>
                          <a:spcPts val="0"/>
                        </a:spcBef>
                        <a:spcAft>
                          <a:spcPts val="0"/>
                        </a:spcAft>
                        <a:tabLst>
                          <a:tab pos="1482725" algn="r"/>
                        </a:tabLst>
                      </a:pPr>
                      <a:r>
                        <a:rPr lang="en-US" sz="2200" dirty="0">
                          <a:latin typeface="Arial"/>
                          <a:ea typeface="Times New Roman"/>
                          <a:cs typeface="Times New Roman"/>
                        </a:rPr>
                        <a:t>Stock shares	</a:t>
                      </a:r>
                      <a:r>
                        <a:rPr lang="en-US" sz="2200" dirty="0" smtClean="0">
                          <a:latin typeface="Arial"/>
                          <a:ea typeface="Times New Roman"/>
                          <a:cs typeface="Times New Roman"/>
                        </a:rPr>
                        <a:t>              300,000</a:t>
                      </a:r>
                      <a:endParaRPr lang="en-US" sz="2800" dirty="0">
                        <a:latin typeface="Times New Roman"/>
                        <a:ea typeface="Times New Roman"/>
                        <a:cs typeface="Times New Roman"/>
                      </a:endParaRPr>
                    </a:p>
                  </a:txBody>
                  <a:tcPr marL="126013" marR="0" marT="150515" marB="5075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rShape1"/>
          <p:cNvSpPr/>
          <p:nvPr>
            <p:custDataLst>
              <p:tags r:id="rId2"/>
            </p:custDataLst>
          </p:nvPr>
        </p:nvSpPr>
        <p:spPr>
          <a:xfrm rot="10800000">
            <a:off x="217714" y="56323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02194" y="3810000"/>
            <a:ext cx="3200400" cy="2819400"/>
          </a:xfrm>
        </p:spPr>
        <p:txBody>
          <a:bodyPr>
            <a:noAutofit/>
          </a:bodyPr>
          <a:lstStyle/>
          <a:p>
            <a:pPr marL="514350" indent="-514350">
              <a:buFont typeface="Arial" pitchFamily="34" charset="0"/>
              <a:buAutoNum type="arabicPeriod"/>
            </a:pPr>
            <a:r>
              <a:rPr lang="en-US" dirty="0" smtClean="0"/>
              <a:t>$10,000</a:t>
            </a:r>
          </a:p>
          <a:p>
            <a:pPr marL="514350" indent="-514350">
              <a:buFont typeface="Arial" pitchFamily="34" charset="0"/>
              <a:buAutoNum type="arabicPeriod"/>
            </a:pPr>
            <a:r>
              <a:rPr lang="en-US" dirty="0" smtClean="0"/>
              <a:t>$40,000</a:t>
            </a:r>
          </a:p>
          <a:p>
            <a:pPr marL="514350" indent="-514350">
              <a:buFont typeface="Arial" pitchFamily="34" charset="0"/>
              <a:buAutoNum type="arabicPeriod"/>
            </a:pPr>
            <a:r>
              <a:rPr lang="en-US" dirty="0" smtClean="0"/>
              <a:t>$100,000</a:t>
            </a:r>
          </a:p>
          <a:p>
            <a:pPr marL="514350" indent="-514350">
              <a:buFont typeface="Arial" pitchFamily="34" charset="0"/>
              <a:buAutoNum type="arabicPeriod"/>
            </a:pPr>
            <a:r>
              <a:rPr lang="en-US" dirty="0" smtClean="0"/>
              <a:t>$200,000</a:t>
            </a:r>
          </a:p>
          <a:p>
            <a:pPr marL="514350" indent="-514350">
              <a:buFont typeface="Arial" pitchFamily="34" charset="0"/>
              <a:buAutoNum type="arabicPeriod"/>
            </a:pPr>
            <a:r>
              <a:rPr lang="en-US" dirty="0" smtClean="0"/>
              <a:t>$300,000</a:t>
            </a:r>
          </a:p>
        </p:txBody>
      </p:sp>
    </p:spTree>
    <p:custDataLst>
      <p:tags r:id="rId1"/>
    </p:custDataLst>
    <p:extLst>
      <p:ext uri="{BB962C8B-B14F-4D97-AF65-F5344CB8AC3E}">
        <p14:creationId xmlns:p14="http://schemas.microsoft.com/office/powerpoint/2010/main" val="315570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bb70e52c-1fdb-49ea-b6da-bf4b0de530b0"/>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7"/>
  <p:tag name="RESPONSECOUNT" val="27"/>
  <p:tag name="SLICED" val="False"/>
  <p:tag name="RESPONSES" val="3;2;2;2;2;1;3;4;4;3;2;3;2;4;2;1;2;2;2;3;2;3;4;3;-;2;2;-;2;-;-;"/>
  <p:tag name="CHARTSTRINGSTD" val="2 14 7 4"/>
  <p:tag name="CHARTSTRINGREV" val="4 7 14 2"/>
  <p:tag name="CHARTSTRINGSTDPER" val="0.0740740740740741 0.518518518518518 0.259259259259259 0.148148148148148"/>
  <p:tag name="CHARTSTRINGREVPER" val="0.148148148148148 0.259259259259259 0.518518518518518 0.0740740740740741"/>
  <p:tag name="QUESTIONALIAS" val="12. Which of the following will not produce an outward shift of the production possibilities curve? "/>
  <p:tag name="ANSWERSALIAS" val="an upgrading of the quality of a nation's human resources|smicln|the reduction of unemployment|smicln|an increase in the quantity of a society's labor force|smicln|the improvement of a society's technological knowledge"/>
  <p:tag name="RESPONSESGATHERED" val="False"/>
  <p:tag name="ANONYMOUSTEMP" val="False"/>
  <p:tag name="SLIDEORDER" val="2"/>
  <p:tag name="SLIDEGUID" val="443A05C3FE654F59A0F5856FC3D42271"/>
  <p:tag name="CORRECTPOINTVALUE" val="0"/>
  <p:tag name="VALUES" val="No Value|smicln|No Value|smicln|No Value|smicln|No Value"/>
</p:tagLst>
</file>

<file path=ppt/tags/tag1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
  <p:tag name="SLIDEORDER" val="14"/>
  <p:tag name="SLIDEGUID" val="4AF50F59B185439BAF6CE6793710DAFE"/>
  <p:tag name="QUESTIONALIAS" val="18. Which graph above illustrates the stagflation of the late 1970s and early 1980s?"/>
  <p:tag name="CORRECTPOINTVALUE" val="0"/>
  <p:tag name="VALUES" val="No Value|smicln|No Value|smicln|No Value|smicln|No Value"/>
</p:tagLst>
</file>

<file path=ppt/tags/tag10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10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smicln|2|smicln|3|smicln|4"/>
  <p:tag name="QUESTIONALIAS" val="18. Which graph above illustrates the stagflation of the late 1970s and early 1980s?"/>
  <p:tag name="SLIDEORDER" val="15"/>
  <p:tag name="SLIDEGUID" val="C88C4CE6DE9F4A31A084C0D255905F8B"/>
  <p:tag name="VALUES" val="Incorrect|smicln|Incorrect|smicln|Incorrect|smicln|Correct"/>
</p:tagLst>
</file>

<file path=ppt/tags/tag10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10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7.xml><?xml version="1.0" encoding="utf-8"?>
<p:tagLst xmlns:a="http://schemas.openxmlformats.org/drawingml/2006/main" xmlns:r="http://schemas.openxmlformats.org/officeDocument/2006/relationships" xmlns:p="http://schemas.openxmlformats.org/presentationml/2006/main">
  <p:tag name="DELIMITERS" val="3.1"/>
</p:tagLst>
</file>

<file path=ppt/tags/tag108.xml><?xml version="1.0" encoding="utf-8"?>
<p:tagLst xmlns:a="http://schemas.openxmlformats.org/drawingml/2006/main" xmlns:r="http://schemas.openxmlformats.org/officeDocument/2006/relationships" xmlns:p="http://schemas.openxmlformats.org/presentationml/2006/main">
  <p:tag name="DELIMITERS" val="3.1"/>
</p:tagLst>
</file>

<file path=ppt/tags/tag10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CBF24D63CD494CFEA24F04D8FC4B0E41"/>
  <p:tag name="QUESTIONALIAS" val="19. What would be the appropriate fiscal policy?"/>
  <p:tag name="ANSWERSALIAS" val="Increase Taxes|smicln|Decrease Gov’t  Spending|smicln|Decrease Taxes|smicln|Increase Money Supply"/>
  <p:tag name="CORRECTPOINTVALUE" val="0"/>
  <p:tag name="VALUES" val="No Value|smicln|No Value|smicln|No Value|smicln|No Value"/>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TEXTLENGTH" val="197"/>
  <p:tag name="FONTSIZE" val="32"/>
  <p:tag name="BULLETTYPE" val="ppBulletArabicPeriod"/>
  <p:tag name="ANSWERTEXT" val="an upgrading of the quality of a nation's human resources&#10;the reduction of unemployment&#10;an increase in the quantity of a society's labor force&#10;the improvement of a society's technological knowledge"/>
  <p:tag name="OLDNUMANSWERS" val="4"/>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TEXTLENGTH" val="76"/>
  <p:tag name="FONTSIZE" val="32"/>
  <p:tag name="BULLETTYPE" val="ppBulletArabicPeriod"/>
  <p:tag name="ANSWERTEXT" val="Increase Taxes&#10;Decrease Gov’t Spending&#10;Decrease Taxes&#10;Increase Money Supply"/>
  <p:tag name="OLDNUMANSWERS" val="4"/>
</p:tagLst>
</file>

<file path=ppt/tags/tag11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9. What would be the appropriate fiscal policy?"/>
  <p:tag name="ANSWERSALIAS" val="Increase Taxes|smicln|Decrease Gov’t  Spending|smicln|Decrease Taxes|smicln|Increase Money Supply"/>
  <p:tag name="SLIDEORDER" val="5"/>
  <p:tag name="SLIDEGUID" val="5213280EB7D24BC89A646E98536D727B"/>
  <p:tag name="VALUES" val="Correct|smicln|Incorrect|smicln|Incorrect|smicln|Incorrect"/>
</p:tagLst>
</file>

<file path=ppt/tags/tag112.xml><?xml version="1.0" encoding="utf-8"?>
<p:tagLst xmlns:a="http://schemas.openxmlformats.org/drawingml/2006/main" xmlns:r="http://schemas.openxmlformats.org/officeDocument/2006/relationships" xmlns:p="http://schemas.openxmlformats.org/presentationml/2006/main">
  <p:tag name="ANSWERBULLETS" val="3"/>
  <p:tag name="TEXTLENGTH" val="76"/>
  <p:tag name="FONTSIZE" val="32"/>
  <p:tag name="BULLETTYPE" val="ppBulletArabicPeriod"/>
  <p:tag name="ANSWERTEXT" val="Increase Taxes&#10;Decrease Gov’t Spending&#10;Decrease Taxes&#10;Increase Money Supply"/>
  <p:tag name="OLDNUMANSWERS" val="4"/>
</p:tagLst>
</file>

<file path=ppt/tags/tag1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4.xml><?xml version="1.0" encoding="utf-8"?>
<p:tagLst xmlns:a="http://schemas.openxmlformats.org/drawingml/2006/main" xmlns:r="http://schemas.openxmlformats.org/officeDocument/2006/relationships" xmlns:p="http://schemas.openxmlformats.org/presentationml/2006/main">
  <p:tag name="DELIMITERS" val="3.1"/>
</p:tagLst>
</file>

<file path=ppt/tags/tag11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5"/>
  <p:tag name="SLIDEGUID" val="6B1CF4EEA5D14F288302B08C2A643899"/>
  <p:tag name="QUESTIONALIAS" val="20. What would be the appropriate monetary policy?"/>
  <p:tag name="ANSWERSALIAS" val="Increase Taxes|smicln|Increase Gov’t  Spending|smicln|Decrease Money Supply|smicln|Increase Money Supply"/>
  <p:tag name="CORRECTPOINTVALUE" val="0"/>
  <p:tag name="VALUES" val="No Value|smicln|No Value|smicln|No Value|smicln|No Value"/>
</p:tagLst>
</file>

<file path=ppt/tags/tag116.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Increase Taxes&#10;Increase Gov’t Spending&#10;Decrease Money Supply&#10;Increase Money Supply"/>
  <p:tag name="OLDNUMANSWERS" val="4"/>
</p:tagLst>
</file>

<file path=ppt/tags/tag11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0. What would be the appropriate monetary policy?"/>
  <p:tag name="ANSWERSALIAS" val="Increase Taxes|smicln|Increase Gov’t  Spending|smicln|Decrease Money Supply|smicln|Increase Money Supply"/>
  <p:tag name="SLIDEORDER" val="6"/>
  <p:tag name="SLIDEGUID" val="2BBE9E9FA1DE46CBA07E40E4E8BC1B3C"/>
  <p:tag name="VALUES" val="Incorrect|smicln|Incorrect|smicln|Incorrect|smicln|Correct"/>
</p:tagLst>
</file>

<file path=ppt/tags/tag1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9.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Increase Taxes&#10;Increase Gov’t Spending&#10;Decrease Money Supply&#10;Increase Money Supply"/>
  <p:tag name="OLDNUMANSWERS" val="4"/>
</p:tagLst>
</file>

<file path=ppt/tags/tag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27"/>
  <p:tag name="RESPONSECOUNT" val="27"/>
  <p:tag name="SLICED" val="False"/>
  <p:tag name="RESPONSES" val="3;2;2;2;2;1;3;4;4;3;2;3;2;4;2;1;2;2;2;3;2;3;4;3;-;2;2;-;2;-;-;"/>
  <p:tag name="CHARTSTRINGSTD" val="2 14 7 4"/>
  <p:tag name="CHARTSTRINGREV" val="4 7 14 2"/>
  <p:tag name="CHARTSTRINGSTDPER" val="0.0740740740740741 0.518518518518518 0.259259259259259 0.148148148148148"/>
  <p:tag name="CHARTSTRINGREVPER" val="0.148148148148148 0.259259259259259 0.518518518518518 0.0740740740740741"/>
  <p:tag name="QUESTIONALIAS" val="12. Which of the following will not produce an outward shift of the production possibilities curve? "/>
  <p:tag name="ANSWERSALIAS" val="an upgrading of the quality of a nation's human resources|smicln|the reduction of unemployment|smicln|an increase in the quantity of a society's labor force|smicln|the improvement of a society's technological knowledge"/>
  <p:tag name="RESPONSESGATHERED" val="False"/>
  <p:tag name="ANONYMOUSTEMP" val="False"/>
  <p:tag name="SLIDEORDER" val="3"/>
  <p:tag name="SLIDEGUID" val="B1E8798C62114071A925CE1DC254259E"/>
  <p:tag name="VALUES" val="Incorrect|smicln|Correct|smicln|Incorrect|smicln|Incorrect"/>
</p:tagLst>
</file>

<file path=ppt/tags/tag120.xml><?xml version="1.0" encoding="utf-8"?>
<p:tagLst xmlns:a="http://schemas.openxmlformats.org/drawingml/2006/main" xmlns:r="http://schemas.openxmlformats.org/officeDocument/2006/relationships" xmlns:p="http://schemas.openxmlformats.org/presentationml/2006/main">
  <p:tag name="DELIMITERS" val="3.1"/>
</p:tagLst>
</file>

<file path=ppt/tags/tag121.xml><?xml version="1.0" encoding="utf-8"?>
<p:tagLst xmlns:a="http://schemas.openxmlformats.org/drawingml/2006/main" xmlns:r="http://schemas.openxmlformats.org/officeDocument/2006/relationships" xmlns:p="http://schemas.openxmlformats.org/presentationml/2006/main">
  <p:tag name="DELIMITERS" val="3.1"/>
</p:tagLst>
</file>

<file path=ppt/tags/tag12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9. What most likely caused the Great Depression (1929-1939)?"/>
  <p:tag name="ANSWERSALIAS" val="Increase in AD|smicln|Decrease in AD|smicln|Increase in AS|smicln|Decrease in AS"/>
  <p:tag name="SLIDEORDER" val="4"/>
  <p:tag name="SLIDEGUID" val="0D0492FEC0F34E5FB4C5A941CB0FFB39"/>
  <p:tag name="CORRECTPOINTVALUE" val="0"/>
  <p:tag name="VALUES" val="No Value|smicln|No Value|smicln|No Value|smicln|No Value"/>
</p:tagLst>
</file>

<file path=ppt/tags/tag123.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Increase in AD&#10;Decrease in AD&#10;Increase in AS&#10;Decrease in AS"/>
  <p:tag name="OLDNUMANSWERS" val="4"/>
</p:tagLst>
</file>

<file path=ppt/tags/tag12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9. What most likely caused the Great Depression (1929-1939)?"/>
  <p:tag name="ANSWERSALIAS" val="Increase in AD|smicln|Decrease in AD|smicln|Increase in AS|smicln|Decrease in AS"/>
  <p:tag name="SLIDEORDER" val="5"/>
  <p:tag name="SLIDEGUID" val="B30EE1CB17D24374AB502EE517DB3659"/>
  <p:tag name="VALUES" val="Incorrect|smicln|Correct|smicln|Incorrect|smicln|Incorrect"/>
</p:tagLst>
</file>

<file path=ppt/tags/tag125.xml><?xml version="1.0" encoding="utf-8"?>
<p:tagLst xmlns:a="http://schemas.openxmlformats.org/drawingml/2006/main" xmlns:r="http://schemas.openxmlformats.org/officeDocument/2006/relationships" xmlns:p="http://schemas.openxmlformats.org/presentationml/2006/main">
  <p:tag name="ANSWERBULLETS" val="3"/>
  <p:tag name="TEXTLENGTH" val="59"/>
  <p:tag name="FONTSIZE" val="32"/>
  <p:tag name="BULLETTYPE" val="ppBulletArabicPeriod"/>
  <p:tag name="ANSWERTEXT" val="Increase in AD&#10;Decrease in AD&#10;Increase in AS&#10;Decrease in AS"/>
  <p:tag name="OLDNUMANSWERS" val="4"/>
</p:tagLst>
</file>

<file path=ppt/tags/tag1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Frictional |smicln|Structural |smicln|Cyclical |smicln|Chris is not included in the UE rate"/>
  <p:tag name="RESPONSECOUNT" val="1"/>
  <p:tag name="SLICED" val="False"/>
  <p:tag name="RESPONSES" val="-;-;-;-;-;-;-;-;-;-;-;1;-;-;-;-;-;-;-;-;-;-;-;-;-;-;-;"/>
  <p:tag name="CHARTSTRINGSTD" val="1 0 0 0"/>
  <p:tag name="CHARTSTRINGREV" val="0 0 0 1"/>
  <p:tag name="CHARTSTRINGSTDPER" val="1 0 0 0"/>
  <p:tag name="CHARTSTRINGREVPER" val="0 0 0 1"/>
  <p:tag name="TOTALRESPONSES" val="0"/>
  <p:tag name="RESPONSESGATHERED" val="False"/>
  <p:tag name="ANONYMOUSTEMP" val="False"/>
  <p:tag name="SLIDEORDER" val="12"/>
  <p:tag name="SLIDEGUID" val="0EB42648801F49F38E12BA678D86BEEA"/>
  <p:tag name="QUESTIONALIAS" val="21. Chris lost his job as a ski lift operator when the ski season ended and is looking for a new job.  Which type of UE is this?"/>
  <p:tag name="CORRECTPOINTVALUE" val="0"/>
  <p:tag name="VALUES" val="No Value|smicln|No Value|smicln|No Value|smicln|No Value"/>
</p:tagLst>
</file>

<file path=ppt/tags/tag128.xml><?xml version="1.0" encoding="utf-8"?>
<p:tagLst xmlns:a="http://schemas.openxmlformats.org/drawingml/2006/main" xmlns:r="http://schemas.openxmlformats.org/officeDocument/2006/relationships" xmlns:p="http://schemas.openxmlformats.org/presentationml/2006/main">
  <p:tag name="ANSWERBULLETS" val="3"/>
  <p:tag name="TEXTLENGTH" val="70"/>
  <p:tag name="FONTSIZE" val="32"/>
  <p:tag name="BULLETTYPE" val="ppBulletArabicPeriod"/>
  <p:tag name="ANSWERTEXT" val="Frictional &#10;Structural &#10;Cyclical &#10;Chris is not included in the UE rate"/>
  <p:tag name="OLDNUMANSWERS" val="4"/>
</p:tagLst>
</file>

<file path=ppt/tags/tag12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Frictional |smicln|Structural |smicln|Cyclical |smicln|Chris is not included in the UE rate"/>
  <p:tag name="RESPONSECOUNT" val="1"/>
  <p:tag name="SLICED" val="False"/>
  <p:tag name="RESPONSES" val="-;-;-;-;-;-;-;-;-;-;-;1;-;-;-;-;-;-;-;-;-;-;-;-;-;-;-;"/>
  <p:tag name="CHARTSTRINGSTD" val="1 0 0 0"/>
  <p:tag name="CHARTSTRINGREV" val="0 0 0 1"/>
  <p:tag name="CHARTSTRINGSTDPER" val="1 0 0 0"/>
  <p:tag name="CHARTSTRINGREVPER" val="0 0 0 1"/>
  <p:tag name="TOTALRESPONSES" val="0"/>
  <p:tag name="RESPONSESGATHERED" val="False"/>
  <p:tag name="ANONYMOUSTEMP" val="False"/>
  <p:tag name="QUESTIONALIAS" val="21. Chris lost his job as a ski lift operator when the ski season ended and is looking for a new job.  Which type of UE is this?"/>
  <p:tag name="SLIDEORDER" val="13"/>
  <p:tag name="SLIDEGUID" val="A21657243554461F90A6CF0DB444D527"/>
  <p:tag name="VALUES" val="Correct|smicln|Incorrect|smicln|Incorrect|smicln|Incorrect"/>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ANSWERTEXT" val="an upgrading of the quality of a nation's human resources&#10;the reduction of unemployment&#10;an increase in the quantity of a society's labor force&#10;the improvement of a society's technological knowledge"/>
  <p:tag name="BULLETTYPE" val="ppBulletArabicPeriod"/>
  <p:tag name="FONTSIZE" val="32"/>
  <p:tag name="TEXTLENGTH" val="197"/>
  <p:tag name="OLDNUMANSWERS" val="4"/>
</p:tagLst>
</file>

<file path=ppt/tags/tag130.xml><?xml version="1.0" encoding="utf-8"?>
<p:tagLst xmlns:a="http://schemas.openxmlformats.org/drawingml/2006/main" xmlns:r="http://schemas.openxmlformats.org/officeDocument/2006/relationships" xmlns:p="http://schemas.openxmlformats.org/presentationml/2006/main">
  <p:tag name="ANSWERBULLETS" val="3"/>
  <p:tag name="TEXTLENGTH" val="70"/>
  <p:tag name="FONTSIZE" val="32"/>
  <p:tag name="BULLETTYPE" val="ppBulletArabicPeriod"/>
  <p:tag name="ANSWERTEXT" val="Frictional &#10;Structural &#10;Cyclical &#10;Chris is not included in the UE rate"/>
  <p:tag name="OLDNUMANSWERS" val="4"/>
</p:tagLst>
</file>

<file path=ppt/tags/tag1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4;4;4;4;-;4;4;3;4;-;4;4;4;4;-;4;-;4;4;5;4;4;4;4;4;4;-;4;"/>
  <p:tag name="CHARTSTRINGSTD" val="0 0 1 21 1"/>
  <p:tag name="CHARTSTRINGREV" val="1 21 1 0 0"/>
  <p:tag name="CHARTSTRINGSTDPER" val="0 0 0.0434782608695652 0.91304347826087 0.0434782608695652"/>
  <p:tag name="CHARTSTRINGREVPER" val="0.0434782608695652 0.91304347826087 0.0434782608695652 0 0"/>
  <p:tag name="RESPONSESGATHERED" val="False"/>
  <p:tag name="ANONYMOUSTEMP" val="False"/>
  <p:tag name="SLIDEORDER" val="6"/>
  <p:tag name="SLIDEGUID" val="6953FEB87ECB475F87F9D2EE19F0CE1F"/>
  <p:tag name="QUESTIONALIAS" val="22. The “full employment (natural) rate of unemployment”  is 4.5%, then:"/>
  <p:tag name="ANSWERSALIAS" val="Frictional UE is 4.5%|smicln|Structural UE is 4.5%|smicln|Cyclical UE is 4.5%|smicln|Frictional + Structural UE is 4.5%|smicln|Structural + Cyclical UE is 4.5%"/>
  <p:tag name="CORRECTPOINTVALUE" val="0"/>
  <p:tag name="VALUES" val="No Value|smicln|No Value|smicln|No Value|smicln|No Value|smicln|No Value"/>
</p:tagLst>
</file>

<file path=ppt/tags/tag133.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Frictional UE is 4.5%&#10;Structural UE is 4.5%&#10;Cyclical UE is 4.5%&#10;Frictional + Structural UE is 4.5%&#10;Structural + Cyclical UE is 4.5%"/>
  <p:tag name="OLDNUMANSWERS" val="5"/>
</p:tagLst>
</file>

<file path=ppt/tags/tag1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23"/>
  <p:tag name="RESPONSECOUNT" val="23"/>
  <p:tag name="SLICED" val="False"/>
  <p:tag name="RESPONSES" val="4;4;4;4;-;4;4;3;4;-;4;4;4;4;-;4;-;4;4;5;4;4;4;4;4;4;-;4;"/>
  <p:tag name="CHARTSTRINGSTD" val="0 0 1 21 1"/>
  <p:tag name="CHARTSTRINGREV" val="1 21 1 0 0"/>
  <p:tag name="CHARTSTRINGSTDPER" val="0 0 0.0434782608695652 0.91304347826087 0.0434782608695652"/>
  <p:tag name="CHARTSTRINGREVPER" val="0.0434782608695652 0.91304347826087 0.0434782608695652 0 0"/>
  <p:tag name="RESPONSESGATHERED" val="False"/>
  <p:tag name="ANONYMOUSTEMP" val="False"/>
  <p:tag name="QUESTIONALIAS" val="22. The “full employment (natural) rate of unemployment”  is 4.5%, then:"/>
  <p:tag name="ANSWERSALIAS" val="Frictional UE is 4.5%|smicln|Structural UE is 4.5%|smicln|Cyclical UE is 4.5%|smicln|Frictional + Structural UE is 4.5%|smicln|Structural + Cyclical UE is 4.5%"/>
  <p:tag name="SLIDEORDER" val="7"/>
  <p:tag name="SLIDEGUID" val="201947046C404090937A41BC8CBADE36"/>
  <p:tag name="VALUES" val="Incorrect|smicln|Incorrect|smicln|Incorrect|smicln|Correct|smicln|Incorrect"/>
</p:tagLst>
</file>

<file path=ppt/tags/tag13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6.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2"/>
  <p:tag name="BULLETTYPE" val="ppBulletArabicPeriod"/>
  <p:tag name="ANSWERTEXT" val="Frictional UE is 4.5%&#10;Structural UE is 4.5%&#10;Cyclical UE is 4.5%&#10;Frictional + Structural UE is 4.5%&#10;Structural + Cyclical UE is 4.5%"/>
  <p:tag name="OLDNUMANSWERS" val="5"/>
</p:tagLst>
</file>

<file path=ppt/tags/tag13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25"/>
  <p:tag name="RESPONSECOUNT" val="25"/>
  <p:tag name="SLICED" val="False"/>
  <p:tag name="RESPONSES" val="5;5;5;5;5;5;5;5;5;5;5;5;-;5;2;5;5;5;5;5;5;5;-;5;5;5;5;"/>
  <p:tag name="CHARTSTRINGSTD" val="0 1 0 0 24"/>
  <p:tag name="CHARTSTRINGREV" val="24 0 0 1 0"/>
  <p:tag name="CHARTSTRINGSTDPER" val="0 0.04 0 0 0.96"/>
  <p:tag name="CHARTSTRINGREVPER" val="0.96 0 0 0.04 0"/>
  <p:tag name="RESPONSESGATHERED" val="False"/>
  <p:tag name="ANONYMOUSTEMP" val="False"/>
  <p:tag name="QUESTIONALIAS" val="7. What was the inflation rate in 1974?"/>
  <p:tag name="ANSWERSALIAS" val="50 %|smicln|45 %|smicln|11 %|smicln|  5 %|smicln|  4 %"/>
  <p:tag name="SLIDEORDER" val="3"/>
  <p:tag name="SLIDEGUID" val="848E36FD843F441EB7866C865FA1C312"/>
  <p:tag name="CORRECTPOINTVALUE" val="0"/>
  <p:tag name="VALUES" val="No Value|smicln|No Value|smicln|No Value|smicln|No Value|smicln|No Value"/>
</p:tagLst>
</file>

<file path=ppt/tags/tag138.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50 %&#10;45 %&#10;11 %&#10;  5 %&#10;  4 %"/>
  <p:tag name="OLDNUMANSWERS" val="5"/>
</p:tagLst>
</file>

<file path=ppt/tags/tag13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25"/>
  <p:tag name="RESPONSECOUNT" val="25"/>
  <p:tag name="SLICED" val="False"/>
  <p:tag name="RESPONSES" val="5;5;5;5;5;5;5;5;5;5;5;5;-;5;2;5;5;5;5;5;5;5;-;5;5;5;5;"/>
  <p:tag name="CHARTSTRINGSTD" val="0 1 0 0 24"/>
  <p:tag name="CHARTSTRINGREV" val="24 0 0 1 0"/>
  <p:tag name="CHARTSTRINGSTDPER" val="0 0.04 0 0 0.96"/>
  <p:tag name="CHARTSTRINGREVPER" val="0.96 0 0 0.04 0"/>
  <p:tag name="RESPONSESGATHERED" val="False"/>
  <p:tag name="ANONYMOUSTEMP" val="False"/>
  <p:tag name="QUESTIONALIAS" val="7. What was the inflation rate in 1974?"/>
  <p:tag name="ANSWERSALIAS" val="50 %|smicln|45 %|smicln|11 %|smicln|  5 %|smicln|  4 %"/>
  <p:tag name="SLIDEORDER" val="4"/>
  <p:tag name="SLIDEGUID" val="23B11246A9FD4653888C63816C042EBE"/>
  <p:tag name="VALUES" val="Incorrect|smicln|Incorrect|smicln|Correct|smicln|Incorrect|smicln|Incorrect"/>
</p:tagLst>
</file>

<file path=ppt/tags/tag1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1.xml><?xml version="1.0" encoding="utf-8"?>
<p:tagLst xmlns:a="http://schemas.openxmlformats.org/drawingml/2006/main" xmlns:r="http://schemas.openxmlformats.org/officeDocument/2006/relationships" xmlns:p="http://schemas.openxmlformats.org/presentationml/2006/main">
  <p:tag name="ANSWERBULLETS" val="3"/>
  <p:tag name="TEXTLENGTH" val="26"/>
  <p:tag name="FONTSIZE" val="32"/>
  <p:tag name="BULLETTYPE" val="ppBulletArabicPeriod"/>
  <p:tag name="ANSWERTEXT" val="50 %&#10;45 %&#10;11 %&#10;  5 %&#10;  4 %"/>
  <p:tag name="OLDNUMANSWERS" val="5"/>
</p:tagLst>
</file>

<file path=ppt/tags/tag14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Non-market transactions|smicln|Pollution|smicln|Leisure|smicln|Underground economy|smicln|Improved product quality"/>
  <p:tag name="SLIDEORDER" val="3"/>
  <p:tag name="SLIDEGUID" val="4C0245413B724CCAA54B9BF58CF7943F"/>
  <p:tag name="QUESTIONALIAS" val="24. Which of the following causes GDP to OVERSTATE social welfare (standard of living)?"/>
  <p:tag name="CORRECTPOINTVALUE" val="0"/>
  <p:tag name="VALUES" val="No Value|smicln|No Value|smicln|No Value|smicln|No Value|smicln|No Value"/>
</p:tagLst>
</file>

<file path=ppt/tags/tag143.xml><?xml version="1.0" encoding="utf-8"?>
<p:tagLst xmlns:a="http://schemas.openxmlformats.org/drawingml/2006/main" xmlns:r="http://schemas.openxmlformats.org/officeDocument/2006/relationships" xmlns:p="http://schemas.openxmlformats.org/presentationml/2006/main">
  <p:tag name="ANSWERBULLETS" val="3"/>
  <p:tag name="TEXTLENGTH" val="86"/>
  <p:tag name="FONTSIZE" val="32"/>
  <p:tag name="BULLETTYPE" val="ppBulletArabicPeriod"/>
  <p:tag name="ANSWERTEXT" val="Non-market transactions&#10;Pollution&#10;Leisure&#10;Underground economy&#10;Improved product quality"/>
  <p:tag name="OLDNUMANSWERS" val="5"/>
</p:tagLst>
</file>

<file path=ppt/tags/tag14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Non-market transactions|smicln|Pollution|smicln|Leisure|smicln|Underground economy|smicln|Improved product quality"/>
  <p:tag name="QUESTIONALIAS" val="24. Which of the following causes GDP to OVERSTATE social welfare (standard of living)?"/>
  <p:tag name="SLIDEORDER" val="4"/>
  <p:tag name="SLIDEGUID" val="314CAF83318F41028BF34437F044E9F7"/>
  <p:tag name="VALUES" val="Incorrect|smicln|Correct|smicln|Incorrect|smicln|Incorrect|smicln|Incorrect"/>
</p:tagLst>
</file>

<file path=ppt/tags/tag14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6.xml><?xml version="1.0" encoding="utf-8"?>
<p:tagLst xmlns:a="http://schemas.openxmlformats.org/drawingml/2006/main" xmlns:r="http://schemas.openxmlformats.org/officeDocument/2006/relationships" xmlns:p="http://schemas.openxmlformats.org/presentationml/2006/main">
  <p:tag name="ANSWERBULLETS" val="3"/>
  <p:tag name="TEXTLENGTH" val="86"/>
  <p:tag name="FONTSIZE" val="32"/>
  <p:tag name="BULLETTYPE" val="ppBulletArabicPeriod"/>
  <p:tag name="ANSWERTEXT" val="Non-market transactions&#10;Pollution&#10;Leisure&#10;Underground economy&#10;Improved product quality"/>
  <p:tag name="OLDNUMANSWERS" val="5"/>
</p:tagLst>
</file>

<file path=ppt/tags/tag147.xml><?xml version="1.0" encoding="utf-8"?>
<p:tagLst xmlns:a="http://schemas.openxmlformats.org/drawingml/2006/main" xmlns:r="http://schemas.openxmlformats.org/officeDocument/2006/relationships" xmlns:p="http://schemas.openxmlformats.org/presentationml/2006/main">
  <p:tag name="DELIMITERS" val="3.1"/>
</p:tagLst>
</file>

<file path=ppt/tags/tag14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0. Expenditures approach: GDP = ?"/>
  <p:tag name="ANSWERSALIAS" val="C + G + T + Xn|smicln|C + MS + T + Xn|smicln|C + G + Ig + Xn|smicln|C + G + In + Xn"/>
  <p:tag name="SLIDEORDER" val="8"/>
  <p:tag name="SLIDEGUID" val="374E12F2AAD54E118B28E246481C2A9D"/>
  <p:tag name="CORRECTPOINTVALUE" val="0"/>
  <p:tag name="VALUES" val="No Value|smicln|No Value|smicln|No Value|smicln|No Value"/>
</p:tagLst>
</file>

<file path=ppt/tags/tag149.xml><?xml version="1.0" encoding="utf-8"?>
<p:tagLst xmlns:a="http://schemas.openxmlformats.org/drawingml/2006/main" xmlns:r="http://schemas.openxmlformats.org/officeDocument/2006/relationships" xmlns:p="http://schemas.openxmlformats.org/presentationml/2006/main">
  <p:tag name="ANSWERBULLETS" val="3"/>
  <p:tag name="TEXTLENGTH" val="62"/>
  <p:tag name="FONTSIZE" val="44"/>
  <p:tag name="BULLETTYPE" val="ppBulletArabicPeriod"/>
  <p:tag name="ANSWERTEXT" val="C + G + T + Xn&#10;C + MS + T + Xn&#10;C + G + Ig + Xn&#10;C + G + In + Xn"/>
  <p:tag name="OLDNUMANSWERS" val="4"/>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5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0. Expenditures approach: GDP = ?"/>
  <p:tag name="ANSWERSALIAS" val="C + G + T + Xn|smicln|C + MS + T + Xn|smicln|C + G + Ig + Xn|smicln|C + G + In + Xn"/>
  <p:tag name="SLIDEORDER" val="9"/>
  <p:tag name="SLIDEGUID" val="EC709790AB6A44399F168462FED49CC9"/>
  <p:tag name="VALUES" val="Incorrect|smicln|Incorrect|smicln|Correct|smicln|Incorrect"/>
</p:tagLst>
</file>

<file path=ppt/tags/tag151.xml><?xml version="1.0" encoding="utf-8"?>
<p:tagLst xmlns:a="http://schemas.openxmlformats.org/drawingml/2006/main" xmlns:r="http://schemas.openxmlformats.org/officeDocument/2006/relationships" xmlns:p="http://schemas.openxmlformats.org/presentationml/2006/main">
  <p:tag name="ANSWERBULLETS" val="3"/>
  <p:tag name="TEXTLENGTH" val="62"/>
  <p:tag name="FONTSIZE" val="44"/>
  <p:tag name="BULLETTYPE" val="ppBulletArabicPeriod"/>
  <p:tag name="ANSWERTEXT" val="C + G + T + Xn&#10;C + MS + T + Xn&#10;C + G + Ig + Xn&#10;C + G + In + Xn"/>
  <p:tag name="OLDNUMANSWERS" val="4"/>
</p:tagLst>
</file>

<file path=ppt/tags/tag15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3.xml><?xml version="1.0" encoding="utf-8"?>
<p:tagLst xmlns:a="http://schemas.openxmlformats.org/drawingml/2006/main" xmlns:r="http://schemas.openxmlformats.org/officeDocument/2006/relationships" xmlns:p="http://schemas.openxmlformats.org/presentationml/2006/main">
  <p:tag name="DELIMITERS" val="3.1"/>
</p:tagLst>
</file>

<file path=ppt/tags/tag15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 C|smicln|A, B|smicln|C, D|smicln|B, D, E|smicln|A, B, D"/>
  <p:tag name="TOTALRESPONSES" val="24"/>
  <p:tag name="RESPONSECOUNT" val="24"/>
  <p:tag name="SLICED" val="False"/>
  <p:tag name="RESPONSES" val="3;3;3;3;3;1;3;1;2;3;1;3;3;5;1;3;3;3;2;3;3;1;3;2;"/>
  <p:tag name="CHARTSTRINGSTD" val="5 3 15 0 1"/>
  <p:tag name="CHARTSTRINGREV" val="1 0 15 3 5"/>
  <p:tag name="CHARTSTRINGSTDPER" val="0.208333333333333 0.125 0.625 0 0.0416666666666667"/>
  <p:tag name="CHARTSTRINGREVPER" val="0.0416666666666667 0 0.625 0.125 0.208333333333333"/>
  <p:tag name="RESPONSESGATHERED" val="False"/>
  <p:tag name="ANONYMOUSTEMP" val="False"/>
  <p:tag name="SLIDEORDER" val="4"/>
  <p:tag name="SLIDEGUID" val="528DD42CB6DF4158A7A3A413806A3358"/>
  <p:tag name="QUESTIONALIAS" val="26. Which graphs above represents the type of economic growth that occurs if government spending increases? "/>
  <p:tag name="CORRECTPOINTVALUE" val="0"/>
  <p:tag name="VALUES" val="No Value|smicln|No Value|smicln|No Value|smicln|No Value|smicln|No Value"/>
</p:tagLst>
</file>

<file path=ppt/tags/tag155.xml><?xml version="1.0" encoding="utf-8"?>
<p:tagLst xmlns:a="http://schemas.openxmlformats.org/drawingml/2006/main" xmlns:r="http://schemas.openxmlformats.org/officeDocument/2006/relationships" xmlns:p="http://schemas.openxmlformats.org/presentationml/2006/main">
  <p:tag name="ANSWERBULLETS" val="3"/>
  <p:tag name="TEXTLENGTH" val="30"/>
  <p:tag name="FONTSIZE" val="32"/>
  <p:tag name="BULLETTYPE" val="ppBulletArabicPeriod"/>
  <p:tag name="ANSWERTEXT" val="A, C&#10;A, B&#10;C, D&#10;B, D, E&#10;A, B, D"/>
  <p:tag name="OLDNUMANSWERS" val="5"/>
</p:tagLst>
</file>

<file path=ppt/tags/tag15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A, C|smicln|A, B|smicln|C, D|smicln|B, D, E|smicln|A, B, D"/>
  <p:tag name="TOTALRESPONSES" val="24"/>
  <p:tag name="RESPONSECOUNT" val="24"/>
  <p:tag name="SLICED" val="False"/>
  <p:tag name="RESPONSES" val="3;3;3;3;3;1;3;1;2;3;1;3;3;5;1;3;3;3;2;3;3;1;3;2;"/>
  <p:tag name="CHARTSTRINGSTD" val="5 3 15 0 1"/>
  <p:tag name="CHARTSTRINGREV" val="1 0 15 3 5"/>
  <p:tag name="CHARTSTRINGSTDPER" val="0.208333333333333 0.125 0.625 0 0.0416666666666667"/>
  <p:tag name="CHARTSTRINGREVPER" val="0.0416666666666667 0 0.625 0.125 0.208333333333333"/>
  <p:tag name="RESPONSESGATHERED" val="False"/>
  <p:tag name="ANONYMOUSTEMP" val="False"/>
  <p:tag name="SLIDEORDER" val="5"/>
  <p:tag name="SLIDEGUID" val="9D4D7E1FD376448986B4EC2B9C965427"/>
  <p:tag name="QUESTIONALIAS" val="27. Which graphs above represents the type of economic growth that occurs if government spending increases?"/>
  <p:tag name="VALUES" val="Correct|smicln|Incorrect|smicln|Incorrect|smicln|Incorrect|smicln|Incorrect"/>
</p:tagLst>
</file>

<file path=ppt/tags/tag157.xml><?xml version="1.0" encoding="utf-8"?>
<p:tagLst xmlns:a="http://schemas.openxmlformats.org/drawingml/2006/main" xmlns:r="http://schemas.openxmlformats.org/officeDocument/2006/relationships" xmlns:p="http://schemas.openxmlformats.org/presentationml/2006/main">
  <p:tag name="ANSWERBULLETS" val="3"/>
  <p:tag name="TEXTLENGTH" val="30"/>
  <p:tag name="FONTSIZE" val="32"/>
  <p:tag name="BULLETTYPE" val="ppBulletArabicPeriod"/>
  <p:tag name="ANSWERTEXT" val="A, C&#10;A, B&#10;C, D&#10;B, D, E&#10;A, B, D"/>
  <p:tag name="OLDNUMANSWERS" val="5"/>
</p:tagLst>
</file>

<file path=ppt/tags/tag1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9.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26"/>
  <p:tag name="RESPONSECOUNT" val="26"/>
  <p:tag name="SLICED" val="False"/>
  <p:tag name="RESPONSES" val="4;1;2;1;1;2;1;2;2;1;2;1;3;2;2;-;-;2;2;2;1;1;2;1;1;1;2;-;2;-;-;"/>
  <p:tag name="CHARTSTRINGSTD" val="11 13 1 1"/>
  <p:tag name="CHARTSTRINGREV" val="1 1 13 11"/>
  <p:tag name="CHARTSTRINGSTDPER" val="0.423076923076923 0.5 0.0384615384615385 0.0384615384615385"/>
  <p:tag name="CHARTSTRINGREVPER" val="0.0384615384615385 0.0384615384615385 0.5 0.423076923076923"/>
  <p:tag name="QUESTIONALIAS" val="13. Refer to the diagram. Other things equal, this economy will achieve the most rapid rate of growth if: "/>
  <p:tag name="ANSWERSALIAS" val="it chooses point A.|smicln|it chooses point B.|smicln|it chooses point C.|smicln|it chooses point D."/>
  <p:tag name="RESPONSESGATHERED" val="False"/>
  <p:tag name="ANONYMOUSTEMP" val="False"/>
  <p:tag name="SLIDEORDER" val="2"/>
  <p:tag name="SLIDEGUID" val="035AEF27D49D43ABB467E03BA745FDEA"/>
  <p:tag name="CORRECTPOINTVALUE" val="0"/>
  <p:tag name="VALUES" val="No Value|smicln|No Value|smicln|No Value|smicln|No Value"/>
</p:tagLst>
</file>

<file path=ppt/tags/tag16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6. If the economy is growing at an annual; rate of 2% a year, about how many years will it take for GDP to double?"/>
  <p:tag name="ANSWERSALIAS" val="15|smicln|25|smicln|35|smicln|45"/>
  <p:tag name="TOTALRESPONSES" val="19"/>
  <p:tag name="RESPONSECOUNT" val="19"/>
  <p:tag name="SLICED" val="False"/>
  <p:tag name="RESPONSES" val="3;3;3;3;3;3;3;3;3;-;3;3;3;2;3;2;-;4;-;3;-;-;3;1;"/>
  <p:tag name="CHARTSTRINGSTD" val="1 2 15 1"/>
  <p:tag name="CHARTSTRINGREV" val="1 15 2 1"/>
  <p:tag name="CHARTSTRINGSTDPER" val="0.0526315789473684 0.105263157894737 0.789473684210526 0.0526315789473684"/>
  <p:tag name="CHARTSTRINGREVPER" val="0.0526315789473684 0.789473684210526 0.105263157894737 0.0526315789473684"/>
  <p:tag name="RESPONSESGATHERED" val="False"/>
  <p:tag name="ANONYMOUSTEMP" val="False"/>
  <p:tag name="SLIDEORDER" val="7"/>
  <p:tag name="SLIDEGUID" val="D4C7E3D6A92E459A8F06C91E6E57FADF"/>
  <p:tag name="CORRECTPOINTVALUE" val="0"/>
  <p:tag name="VALUES" val="No Value|smicln|No Value|smicln|No Value|smicln|No Value"/>
</p:tagLst>
</file>

<file path=ppt/tags/tag161.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15&#10;25&#10;35&#10;45"/>
  <p:tag name="OLDNUMANSWERS" val="4"/>
</p:tagLst>
</file>

<file path=ppt/tags/tag16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If the economy is growing at an annual; rate of 2% a year, about how many years will it take for GDP to double?"/>
  <p:tag name="ANSWERSALIAS" val="15|smicln|25|smicln|35|smicln|45"/>
  <p:tag name="TOTALRESPONSES" val="19"/>
  <p:tag name="RESPONSECOUNT" val="19"/>
  <p:tag name="SLICED" val="False"/>
  <p:tag name="RESPONSES" val="3;3;3;3;3;3;3;3;3;-;3;3;3;2;3;2;-;4;-;3;-;-;3;1;"/>
  <p:tag name="CHARTSTRINGSTD" val="1 2 15 1"/>
  <p:tag name="CHARTSTRINGREV" val="1 15 2 1"/>
  <p:tag name="CHARTSTRINGSTDPER" val="0.0526315789473684 0.105263157894737 0.789473684210526 0.0526315789473684"/>
  <p:tag name="CHARTSTRINGREVPER" val="0.0526315789473684 0.789473684210526 0.105263157894737 0.0526315789473684"/>
  <p:tag name="RESPONSESGATHERED" val="False"/>
  <p:tag name="ANONYMOUSTEMP" val="False"/>
  <p:tag name="SLIDEORDER" val="8"/>
  <p:tag name="SLIDEGUID" val="8DE82256B2824EDBA48CC6B27B6E4664"/>
  <p:tag name="VALUES" val="Incorrect|smicln|Incorrect|smicln|Correct|smicln|Incorrect"/>
</p:tagLst>
</file>

<file path=ppt/tags/tag163.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15&#10;25&#10;35&#10;45"/>
  <p:tag name="OLDNUMANSWERS" val="4"/>
</p:tagLst>
</file>

<file path=ppt/tags/tag16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5.xml><?xml version="1.0" encoding="utf-8"?>
<p:tagLst xmlns:a="http://schemas.openxmlformats.org/drawingml/2006/main" xmlns:r="http://schemas.openxmlformats.org/officeDocument/2006/relationships" xmlns:p="http://schemas.openxmlformats.org/presentationml/2006/main">
  <p:tag name="DELIMITERS" val="3.1"/>
</p:tagLst>
</file>

<file path=ppt/tags/tag16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increase the “brain Drain” from LDCs|smicln|increase population growth rates|smicln|decrease agricultural prices|smicln|decrease foreign aid and business investment"/>
  <p:tag name="SLIDEORDER" val="5"/>
  <p:tag name="SLIDEGUID" val="16BAD5F6B2284F8C9BB79C0C7D992D84"/>
  <p:tag name="QUESTIONALIAS" val="27. US government subsidies to American farmers are an obstacle to economic growth in the LDCs (DVCs) because the subsidies ______"/>
  <p:tag name="CORRECTPOINTVALUE" val="0"/>
  <p:tag name="VALUES" val="No Value|smicln|No Value|smicln|No Value|smicln|No Value"/>
</p:tagLst>
</file>

<file path=ppt/tags/tag167.xml><?xml version="1.0" encoding="utf-8"?>
<p:tagLst xmlns:a="http://schemas.openxmlformats.org/drawingml/2006/main" xmlns:r="http://schemas.openxmlformats.org/officeDocument/2006/relationships" xmlns:p="http://schemas.openxmlformats.org/presentationml/2006/main">
  <p:tag name="ANSWERBULLETS" val="3"/>
  <p:tag name="TEXTLENGTH" val="143"/>
  <p:tag name="FONTSIZE" val="32"/>
  <p:tag name="BULLETTYPE" val="ppBulletArabicPeriod"/>
  <p:tag name="ANSWERTEXT" val="increase the “brain Drain” from LDCs&#10;increase population growth rates&#10;decrease agricultural prices&#10;decrease foreign aid and business investment"/>
  <p:tag name="OLDNUMANSWERS" val="4"/>
</p:tagLst>
</file>

<file path=ppt/tags/tag16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ncrease the “brain Drain” from LDCs|smicln|increase population growth rates|smicln|decrease agricultural prices|smicln|decrease foreign aid and business investment"/>
  <p:tag name="QUESTIONALIAS" val="27. US government subsidies to American farmers are an obstacle to economic growth in the LDCs (DVCs) because the subsidies ______"/>
  <p:tag name="SLIDEORDER" val="6"/>
  <p:tag name="SLIDEGUID" val="82F92020984E45E39357A845107BD3EF"/>
  <p:tag name="VALUES" val="Incorrect|smicln|Incorrect|smicln|Correct|smicln|Incorrect"/>
</p:tagLst>
</file>

<file path=ppt/tags/tag169.xml><?xml version="1.0" encoding="utf-8"?>
<p:tagLst xmlns:a="http://schemas.openxmlformats.org/drawingml/2006/main" xmlns:r="http://schemas.openxmlformats.org/officeDocument/2006/relationships" xmlns:p="http://schemas.openxmlformats.org/presentationml/2006/main">
  <p:tag name="ANSWERBULLETS" val="3"/>
  <p:tag name="TEXTLENGTH" val="143"/>
  <p:tag name="FONTSIZE" val="32"/>
  <p:tag name="BULLETTYPE" val="ppBulletArabicPeriod"/>
  <p:tag name="ANSWERTEXT" val="increase the “brain Drain” from LDCs&#10;increase population growth rates&#10;decrease agricultural prices&#10;decrease foreign aid and business investment"/>
  <p:tag name="OLDNUMANSWERS" val="4"/>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79"/>
  <p:tag name="FONTSIZE" val="28"/>
  <p:tag name="BULLETTYPE" val="ppBulletArabicPeriod"/>
  <p:tag name="ANSWERTEXT" val="it chooses point A.&#10;it chooses point B.&#10;it chooses point C.&#10;it chooses point D."/>
  <p:tag name="OLDNUMANSWERS" val="4"/>
</p:tagLst>
</file>

<file path=ppt/tags/tag17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6. Why is a high population growth rate seen as an obstacle to economic growth in many LDCs (DVCs)?"/>
  <p:tag name="ANSWERSALIAS" val="It decreases growth in real output|smicln|It decreases growth in real output per capita|smicln|It increases the infant mortality rate|smicln|It increases consumption per capita"/>
  <p:tag name="SLIDEORDER" val="7"/>
  <p:tag name="SLIDEGUID" val="BD511E1741004C6D853BE98AA027F378"/>
  <p:tag name="CORRECTPOINTVALUE" val="0"/>
  <p:tag name="VALUES" val="No Value|smicln|No Value|smicln|No Value|smicln|No Value"/>
</p:tagLst>
</file>

<file path=ppt/tags/tag172.xml><?xml version="1.0" encoding="utf-8"?>
<p:tagLst xmlns:a="http://schemas.openxmlformats.org/drawingml/2006/main" xmlns:r="http://schemas.openxmlformats.org/officeDocument/2006/relationships" xmlns:p="http://schemas.openxmlformats.org/presentationml/2006/main">
  <p:tag name="ANSWERBULLETS" val="3"/>
  <p:tag name="TEXTLENGTH" val="155"/>
  <p:tag name="FONTSIZE" val="32"/>
  <p:tag name="BULLETTYPE" val="ppBulletArabicPeriod"/>
  <p:tag name="ANSWERTEXT" val="It decreases growth in real output&#10;It decreases growth in real output per capita&#10;It increases the infant mortality rate&#10;It increases consumption per capita"/>
  <p:tag name="OLDNUMANSWERS" val="4"/>
</p:tagLst>
</file>

<file path=ppt/tags/tag17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Why is a high population growth rate seen as an obstacle to economic growth in many LDCs (DVCs)?"/>
  <p:tag name="ANSWERSALIAS" val="It decreases growth in real output|smicln|It decreases growth in real output per capita|smicln|It increases the infant mortality rate|smicln|It increases consumption per capita"/>
  <p:tag name="SLIDEORDER" val="8"/>
  <p:tag name="SLIDEGUID" val="9C8539CBDB4E44B2AAB891EB70242E0D"/>
  <p:tag name="VALUES" val="Incorrect|smicln|Correct|smicln|Incorrect|smicln|Incorrect"/>
</p:tagLst>
</file>

<file path=ppt/tags/tag174.xml><?xml version="1.0" encoding="utf-8"?>
<p:tagLst xmlns:a="http://schemas.openxmlformats.org/drawingml/2006/main" xmlns:r="http://schemas.openxmlformats.org/officeDocument/2006/relationships" xmlns:p="http://schemas.openxmlformats.org/presentationml/2006/main">
  <p:tag name="ANSWERBULLETS" val="3"/>
  <p:tag name="TEXTLENGTH" val="155"/>
  <p:tag name="FONTSIZE" val="32"/>
  <p:tag name="BULLETTYPE" val="ppBulletArabicPeriod"/>
  <p:tag name="ANSWERTEXT" val="It decreases growth in real output&#10;It decreases growth in real output per capita&#10;It increases the infant mortality rate&#10;It increases consumption per capita"/>
  <p:tag name="OLDNUMANSWERS" val="4"/>
</p:tagLst>
</file>

<file path=ppt/tags/tag17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5. What happens to the gap between the per capita income of an LDC and an MDC if they both grow at 2% a year?"/>
  <p:tag name="ANSWERSALIAS" val="The gap gets smaller|smicln|The gap stays the same|smicln|The gap gets bigger|smicln|It depends on the level of income"/>
  <p:tag name="SLIDEORDER" val="6"/>
  <p:tag name="SLIDEGUID" val="296C0C8D829C432091E74175A06ED502"/>
  <p:tag name="CORRECTPOINTVALUE" val="0"/>
  <p:tag name="VALUES" val="No Value|smicln|No Value|smicln|No Value|smicln|No Value"/>
</p:tagLst>
</file>

<file path=ppt/tags/tag177.xml><?xml version="1.0" encoding="utf-8"?>
<p:tagLst xmlns:a="http://schemas.openxmlformats.org/drawingml/2006/main" xmlns:r="http://schemas.openxmlformats.org/officeDocument/2006/relationships" xmlns:p="http://schemas.openxmlformats.org/presentationml/2006/main">
  <p:tag name="ANSWERBULLETS" val="3"/>
  <p:tag name="TEXTLENGTH" val="97"/>
  <p:tag name="FONTSIZE" val="32"/>
  <p:tag name="BULLETTYPE" val="ppBulletArabicPeriod"/>
  <p:tag name="ANSWERTEXT" val="The gap gets smaller&#10;The gap stays the same&#10;The gap gets bigger&#10;It depends on the level of income"/>
  <p:tag name="OLDNUMANSWERS" val="4"/>
</p:tagLst>
</file>

<file path=ppt/tags/tag17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5. What happens to the gap between the per capita income of an LDC and an MDC if they both grow at 2% a year?"/>
  <p:tag name="ANSWERSALIAS" val="The gap gets smaller|smicln|The gap stays the same|smicln|The gap gets bigger|smicln|It depends on the level of income"/>
  <p:tag name="SLIDEORDER" val="7"/>
  <p:tag name="SLIDEGUID" val="00E898004683451792BE76C4EB310E05"/>
  <p:tag name="VALUES" val="Incorrect|smicln|Incorrect|smicln|Correct|smicln|Incorrect"/>
</p:tagLst>
</file>

<file path=ppt/tags/tag1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26"/>
  <p:tag name="RESPONSECOUNT" val="26"/>
  <p:tag name="SLICED" val="False"/>
  <p:tag name="RESPONSES" val="4;1;2;1;1;2;1;2;2;1;2;1;3;2;2;-;-;2;2;2;1;1;2;1;1;1;2;-;2;-;-;"/>
  <p:tag name="CHARTSTRINGSTD" val="11 13 1 1"/>
  <p:tag name="CHARTSTRINGREV" val="1 1 13 11"/>
  <p:tag name="CHARTSTRINGSTDPER" val="0.423076923076923 0.5 0.0384615384615385 0.0384615384615385"/>
  <p:tag name="CHARTSTRINGREVPER" val="0.0384615384615385 0.0384615384615385 0.5 0.423076923076923"/>
  <p:tag name="QUESTIONALIAS" val="13. Refer to the diagram. Other things equal, this economy will achieve the most rapid rate of growth if: "/>
  <p:tag name="ANSWERSALIAS" val="it chooses point A.|smicln|it chooses point B.|smicln|it chooses point C.|smicln|it chooses point D."/>
  <p:tag name="RESPONSESGATHERED" val="False"/>
  <p:tag name="ANONYMOUSTEMP" val="False"/>
  <p:tag name="SLIDEORDER" val="3"/>
  <p:tag name="SLIDEGUID" val="D48C27930A3042FBA896ABE375DE4F66"/>
  <p:tag name="VALUES" val="Correct|smicln|Incorrect|smicln|Incorrect|smicln|Incorrect"/>
</p:tagLst>
</file>

<file path=ppt/tags/tag180.xml><?xml version="1.0" encoding="utf-8"?>
<p:tagLst xmlns:a="http://schemas.openxmlformats.org/drawingml/2006/main" xmlns:r="http://schemas.openxmlformats.org/officeDocument/2006/relationships" xmlns:p="http://schemas.openxmlformats.org/presentationml/2006/main">
  <p:tag name="ANSWERBULLETS" val="3"/>
  <p:tag name="TEXTLENGTH" val="97"/>
  <p:tag name="FONTSIZE" val="32"/>
  <p:tag name="BULLETTYPE" val="ppBulletArabicPeriod"/>
  <p:tag name="ANSWERTEXT" val="The gap gets smaller&#10;The gap stays the same&#10;The gap gets bigger&#10;It depends on the level of income"/>
  <p:tag name="OLDNUMANSWERS" val="4"/>
</p:tagLst>
</file>

<file path=ppt/tags/tag181.xml><?xml version="1.0" encoding="utf-8"?>
<p:tagLst xmlns:a="http://schemas.openxmlformats.org/drawingml/2006/main" xmlns:r="http://schemas.openxmlformats.org/officeDocument/2006/relationships" xmlns:p="http://schemas.openxmlformats.org/presentationml/2006/main">
  <p:tag name="DELIMITERS" val="3.1"/>
</p:tagLst>
</file>

<file path=ppt/tags/tag18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1 decreases; M2 increases|smicln|M1 increases; M2 decreases|smicln|M1 stays the same; M2 increases|smicln|M1 decreases; M2 stays the same"/>
  <p:tag name="SLIDEORDER" val="6"/>
  <p:tag name="SLIDEGUID" val="E5F8F8E93FF8484294A2F807EA3E8054"/>
  <p:tag name="QUESTIONALIAS" val="30. If I take $10 out of my wallet and put it into my savings account what happens to M1 and M2?"/>
  <p:tag name="CORRECTPOINTVALUE" val="0"/>
  <p:tag name="VALUES" val="No Value|smicln|No Value|smicln|No Value|smicln|No Value"/>
</p:tagLst>
</file>

<file path=ppt/tags/tag183.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32"/>
  <p:tag name="BULLETTYPE" val="ppBulletArabicPeriod"/>
  <p:tag name="ANSWERTEXT" val="M1 decreases; M2 increases&#10;M1 increases; M2 decreases&#10;M1 stays the same; M2 increases&#10;M1 decreases; M2 stays the same"/>
  <p:tag name="OLDNUMANSWERS" val="4"/>
</p:tagLst>
</file>

<file path=ppt/tags/tag18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M1 decreases; M2 increases|smicln|M1 increases; M2 decreases|smicln|M1 stays the same; M2 increases|smicln|M1 decreases; M2 stays the same"/>
  <p:tag name="QUESTIONALIAS" val="30. If I take $10 out of my wallet and put it into my savings account what happens to M1 and M2?"/>
  <p:tag name="SLIDEORDER" val="7"/>
  <p:tag name="SLIDEGUID" val="641979E4326D421D9A10F94B25FEC192"/>
  <p:tag name="VALUES" val="Incorrect|smicln|Incorrect|smicln|Incorrect|smicln|Correct"/>
</p:tagLst>
</file>

<file path=ppt/tags/tag185.xml><?xml version="1.0" encoding="utf-8"?>
<p:tagLst xmlns:a="http://schemas.openxmlformats.org/drawingml/2006/main" xmlns:r="http://schemas.openxmlformats.org/officeDocument/2006/relationships" xmlns:p="http://schemas.openxmlformats.org/presentationml/2006/main">
  <p:tag name="ANSWERBULLETS" val="3"/>
  <p:tag name="TEXTLENGTH" val="117"/>
  <p:tag name="FONTSIZE" val="32"/>
  <p:tag name="BULLETTYPE" val="ppBulletArabicPeriod"/>
  <p:tag name="ANSWERTEXT" val="M1 decreases; M2 increases&#10;M1 increases; M2 decreases&#10;M1 stays the same; M2 increases&#10;M1 decreases; M2 stays the same"/>
  <p:tag name="OLDNUMANSWERS" val="4"/>
</p:tagLst>
</file>

<file path=ppt/tags/tag1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7. What is D1?"/>
  <p:tag name="ANSWERSALIAS" val="Transactions demand for money|smicln|Asset demand for money|smicln|Total demand for money"/>
  <p:tag name="SLIDEORDER" val="8"/>
  <p:tag name="SLIDEGUID" val="5EEE7F8CDD3F4BEA824CE12A23C6CEBF"/>
  <p:tag name="VALUES" val="No Value|smicln|No Value|smicln|No Value|smicln|Incorrect"/>
  <p:tag name="CORRECTPOINTVALUE" val="0"/>
</p:tagLst>
</file>

<file path=ppt/tags/tag188.xml><?xml version="1.0" encoding="utf-8"?>
<p:tagLst xmlns:a="http://schemas.openxmlformats.org/drawingml/2006/main" xmlns:r="http://schemas.openxmlformats.org/officeDocument/2006/relationships" xmlns:p="http://schemas.openxmlformats.org/presentationml/2006/main">
  <p:tag name="ANSWERBULLETS" val="3"/>
  <p:tag name="TEXTLENGTH" val="75"/>
  <p:tag name="FONTSIZE" val="32"/>
  <p:tag name="BULLETTYPE" val="ppBulletArabicPeriod"/>
  <p:tag name="ANSWERTEXT" val="Transactions demand for money&#10;Asset demand for money&#10;Total demand for money"/>
  <p:tag name="OLDNUMANSWERS" val="3"/>
</p:tagLst>
</file>

<file path=ppt/tags/tag18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VALUES" val="Correct|smicln|Incorrect|smicln|Incorrect|smicln|Incorrect"/>
  <p:tag name="QUESTIONALIAS" val="7. What is D1?"/>
  <p:tag name="ANSWERSALIAS" val="Transactions demand for money|smicln|Asset demand for money|smicln|Total demand for money"/>
  <p:tag name="SLIDEORDER" val="9"/>
  <p:tag name="SLIDEGUID" val="86F7005252F74D0FAB65DF4F68450945"/>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ANSWERTEXT" val="it chooses point A.&#10;it chooses point B.&#10;it chooses point C.&#10;it chooses point D."/>
  <p:tag name="BULLETTYPE" val="ppBulletArabicPeriod"/>
  <p:tag name="FONTSIZE" val="28"/>
  <p:tag name="TEXTLENGTH" val="79"/>
  <p:tag name="OLDNUMANSWERS" val="4"/>
</p:tagLst>
</file>

<file path=ppt/tags/tag19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1.xml><?xml version="1.0" encoding="utf-8"?>
<p:tagLst xmlns:a="http://schemas.openxmlformats.org/drawingml/2006/main" xmlns:r="http://schemas.openxmlformats.org/officeDocument/2006/relationships" xmlns:p="http://schemas.openxmlformats.org/presentationml/2006/main">
  <p:tag name="ANSWERBULLETS" val="3"/>
  <p:tag name="TEXTLENGTH" val="75"/>
  <p:tag name="FONTSIZE" val="32"/>
  <p:tag name="BULLETTYPE" val="ppBulletArabicPeriod"/>
  <p:tag name="ANSWERTEXT" val="Transactions demand for money&#10;Asset demand for money&#10;Total demand for money"/>
  <p:tag name="OLDNUMANSWERS" val="3"/>
</p:tagLst>
</file>

<file path=ppt/tags/tag192.xml><?xml version="1.0" encoding="utf-8"?>
<p:tagLst xmlns:a="http://schemas.openxmlformats.org/drawingml/2006/main" xmlns:r="http://schemas.openxmlformats.org/officeDocument/2006/relationships" xmlns:p="http://schemas.openxmlformats.org/presentationml/2006/main">
  <p:tag name="DELIMITERS" val="3.1"/>
</p:tagLst>
</file>

<file path=ppt/tags/tag19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Bank A’s $10; banking system’s $50|smicln|Bank A’s $8; banking system’s $40|smicln|Bank A’s $10; banking system’s $20|smicln|Bank A’s $8; banking system’s $20"/>
  <p:tag name="SLIDEORDER" val="3"/>
  <p:tag name="SLIDEGUID" val="87E623CE435E484EAE6E256FF27C9008"/>
  <p:tag name="QUESTIONALIAS" val="33. Assume the RR is 20% and a $10 bill in deposited in a checking account of Bank A.  How much does the money creation potential increase for Bank A and for the banking system?"/>
  <p:tag name="CORRECTPOINTVALUE" val="0"/>
  <p:tag name="VALUES" val="No Value|smicln|No Value|smicln|No Value|smicln|No Value"/>
</p:tagLst>
</file>

<file path=ppt/tags/tag194.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Bank A’s $10; banking system’s $50&#10;Bank A’s $8; banking system’s $40&#10;Bank A’s $10; banking system’s $20&#10;Bank A’s $8; banking system’s $20"/>
  <p:tag name="OLDNUMANSWERS" val="4"/>
</p:tagLst>
</file>

<file path=ppt/tags/tag19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Bank A’s $10; banking system’s $50|smicln|Bank A’s $8; banking system’s $40|smicln|Bank A’s $10; banking system’s $20|smicln|Bank A’s $8; banking system’s $20"/>
  <p:tag name="QUESTIONALIAS" val="33. Assume the RR is 20% and a $10 bill in deposited in a checking account of Bank A.  How much does the money creation potential increase for Bank A and for the banking system?"/>
  <p:tag name="SLIDEORDER" val="4"/>
  <p:tag name="SLIDEGUID" val="6B2DFA695CDC4F5DB5B6C6572A955B8D"/>
  <p:tag name="VALUES" val="Incorrect|smicln|Correct|smicln|Incorrect|smicln|Incorrect"/>
</p:tagLst>
</file>

<file path=ppt/tags/tag19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7.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Bank A’s $10; banking system’s $50&#10;Bank A’s $8; banking system’s $40&#10;Bank A’s $10; banking system’s $20&#10;Bank A’s $8; banking system’s $20"/>
  <p:tag name="OLDNUMANSWERS" val="4"/>
</p:tagLst>
</file>

<file path=ppt/tags/tag198.xml><?xml version="1.0" encoding="utf-8"?>
<p:tagLst xmlns:a="http://schemas.openxmlformats.org/drawingml/2006/main" xmlns:r="http://schemas.openxmlformats.org/officeDocument/2006/relationships" xmlns:p="http://schemas.openxmlformats.org/presentationml/2006/main">
  <p:tag name="DELIMITERS" val="3.1"/>
</p:tagLst>
</file>

<file path=ppt/tags/tag19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3i. RR= 20%.  If this bank made the largest loan it could safely make the MS will increase by how much? "/>
  <p:tag name="ANSWERSALIAS" val="$10,000|smicln|$40,000|smicln|$100,000|smicln|$300,000"/>
  <p:tag name="TOTALRESPONSES" val="20"/>
  <p:tag name="RESPONSECOUNT" val="20"/>
  <p:tag name="SLICED" val="False"/>
  <p:tag name="RESPONSES" val="2;2;2;2;2;2;2;2;2;2;2;2;2;2;2;2;2;2;2;2;"/>
  <p:tag name="CHARTSTRINGSTD" val="0 20 0 0"/>
  <p:tag name="CHARTSTRINGREV" val="0 0 20 0"/>
  <p:tag name="CHARTSTRINGSTDPER" val="0 1 0 0"/>
  <p:tag name="CHARTSTRINGREVPER" val="0 0 1 0"/>
  <p:tag name="RESPONSESGATHERED" val="False"/>
  <p:tag name="ANONYMOUSTEMP" val="False"/>
  <p:tag name="SLIDEORDER" val="13"/>
  <p:tag name="SLIDEGUID" val="C7ACDA9CABCA40C5902F2D19CF5CFD82"/>
  <p:tag name="CORRECTPOINTVALUE" val="0"/>
  <p:tag name="VALUES" val="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0.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10,000&#10;$40,000&#10;$100,000&#10;$300,000"/>
  <p:tag name="OLDNUMANSWERS" val="4"/>
</p:tagLst>
</file>

<file path=ppt/tags/tag20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3i. RR= 20%.  If this bank made the largest loan it could safely make the MS will increase by how much? "/>
  <p:tag name="ANSWERSALIAS" val="$10,000|smicln|$40,000|smicln|$100,000|smicln|$300,000"/>
  <p:tag name="TOTALRESPONSES" val="20"/>
  <p:tag name="RESPONSECOUNT" val="20"/>
  <p:tag name="SLICED" val="False"/>
  <p:tag name="RESPONSES" val="2;2;2;2;2;2;2;2;2;2;2;2;2;2;2;2;2;2;2;2;"/>
  <p:tag name="CHARTSTRINGSTD" val="0 20 0 0"/>
  <p:tag name="CHARTSTRINGREV" val="0 0 20 0"/>
  <p:tag name="CHARTSTRINGSTDPER" val="0 1 0 0"/>
  <p:tag name="CHARTSTRINGREVPER" val="0 0 1 0"/>
  <p:tag name="RESPONSESGATHERED" val="False"/>
  <p:tag name="ANONYMOUSTEMP" val="False"/>
  <p:tag name="SLIDEORDER" val="14"/>
  <p:tag name="SLIDEGUID" val="D4F8584AD5C34CC79263ED5842F1F179"/>
  <p:tag name="VALUES" val="Incorrect|smicln|Correct|smicln|Incorrect|smicln|Incorrect"/>
</p:tagLst>
</file>

<file path=ppt/tags/tag20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3.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10,000&#10;$40,000&#10;$100,000&#10;$300,000"/>
  <p:tag name="OLDNUMANSWERS" val="4"/>
</p:tagLst>
</file>

<file path=ppt/tags/tag20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0,000|smicln|$40,000|smicln|$100,000|smicln|$200,000|smicln|$300,000"/>
  <p:tag name="TOTALRESPONSES" val="19"/>
  <p:tag name="RESPONSECOUNT" val="19"/>
  <p:tag name="SLICED" val="False"/>
  <p:tag name="RESPONSES" val="4;4;4;4;4;4;4;4;4;4;4;4;4;-;4;4;4;4;4;4;"/>
  <p:tag name="CHARTSTRINGSTD" val="0 0 0 19 0"/>
  <p:tag name="CHARTSTRINGREV" val="0 19 0 0 0"/>
  <p:tag name="CHARTSTRINGSTDPER" val="0 0 0 1 0"/>
  <p:tag name="CHARTSTRINGREVPER" val="0 1 0 0 0"/>
  <p:tag name="RESPONSESGATHERED" val="False"/>
  <p:tag name="ANONYMOUSTEMP" val="False"/>
  <p:tag name="SLIDEORDER" val="14"/>
  <p:tag name="SLIDEGUID" val="0B9049337B6047DAA09B6AC5E46460D7"/>
  <p:tag name="QUESTIONALIAS" val="35. RR= 20%. If this bank balance sheet was for the commercial banking system, rather than a single bank, the MS could increase by how much? "/>
  <p:tag name="CORRECTPOINTVALUE" val="0"/>
  <p:tag name="VALUES" val="No Value|smicln|No Value|smicln|No Value|smicln|No Value|smicln|No Value"/>
</p:tagLst>
</file>

<file path=ppt/tags/tag205.xml><?xml version="1.0" encoding="utf-8"?>
<p:tagLst xmlns:a="http://schemas.openxmlformats.org/drawingml/2006/main" xmlns:r="http://schemas.openxmlformats.org/officeDocument/2006/relationships" xmlns:p="http://schemas.openxmlformats.org/presentationml/2006/main">
  <p:tag name="ANSWERBULLETS" val="3"/>
  <p:tag name="TEXTLENGTH" val="42"/>
  <p:tag name="FONTSIZE" val="32"/>
  <p:tag name="BULLETTYPE" val="ppBulletArabicPeriod"/>
  <p:tag name="ANSWERTEXT" val="$10,000&#10;$40,000&#10;$100,000&#10;$200,000&#10;$300,000"/>
  <p:tag name="OLDNUMANSWERS" val="5"/>
</p:tagLst>
</file>

<file path=ppt/tags/tag20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0,000|smicln|$40,000|smicln|$100,000|smicln|$200,000|smicln|$300,000"/>
  <p:tag name="TOTALRESPONSES" val="19"/>
  <p:tag name="RESPONSECOUNT" val="19"/>
  <p:tag name="SLICED" val="False"/>
  <p:tag name="RESPONSES" val="4;4;4;4;4;4;4;4;4;4;4;4;4;-;4;4;4;4;4;4;"/>
  <p:tag name="CHARTSTRINGSTD" val="0 0 0 19 0"/>
  <p:tag name="CHARTSTRINGREV" val="0 19 0 0 0"/>
  <p:tag name="CHARTSTRINGSTDPER" val="0 0 0 1 0"/>
  <p:tag name="CHARTSTRINGREVPER" val="0 1 0 0 0"/>
  <p:tag name="RESPONSESGATHERED" val="False"/>
  <p:tag name="ANONYMOUSTEMP" val="False"/>
  <p:tag name="QUESTIONALIAS" val="35. RR= 20%. If this bank balance sheet was for the commercial banking system, rather than a single bank, the MS could increase by how much? "/>
  <p:tag name="SLIDEORDER" val="15"/>
  <p:tag name="SLIDEGUID" val="4244714431254B9A8BD99EEFD40E1CFA"/>
  <p:tag name="VALUES" val="Incorrect|smicln|Incorrect|smicln|Incorrect|smicln|Correct|smicln|Incorrect"/>
</p:tagLst>
</file>

<file path=ppt/tags/tag20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8.xml><?xml version="1.0" encoding="utf-8"?>
<p:tagLst xmlns:a="http://schemas.openxmlformats.org/drawingml/2006/main" xmlns:r="http://schemas.openxmlformats.org/officeDocument/2006/relationships" xmlns:p="http://schemas.openxmlformats.org/presentationml/2006/main">
  <p:tag name="ANSWERBULLETS" val="3"/>
  <p:tag name="TEXTLENGTH" val="42"/>
  <p:tag name="FONTSIZE" val="32"/>
  <p:tag name="BULLETTYPE" val="ppBulletArabicPeriod"/>
  <p:tag name="ANSWERTEXT" val="$10,000&#10;$40,000&#10;$100,000&#10;$200,000&#10;$300,000"/>
  <p:tag name="OLDNUMANSWERS" val="5"/>
</p:tagLst>
</file>

<file path=ppt/tags/tag20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5. Assume that the Fed buys a $1000 bond (security) from a COMMERCIAL BANK (RR = 20%), What is the max. possible increase in the MS?"/>
  <p:tag name="ANSWERSALIAS" val="$200|smicln|$1000|smicln|$4000|smicln|$5000|smicln|$10,000"/>
  <p:tag name="SLIDEORDER" val="5"/>
  <p:tag name="SLIDEGUID" val="601C0560F729477B92A39AFCE36BE6DB"/>
  <p:tag name="CORRECTPOINTVALUE" val="0"/>
  <p:tag name="VALUES" val="No Value|smicln|No Value|smicln|No Value|smicln|No Value|smicln|No Value"/>
</p:tagLst>
</file>

<file path=ppt/tags/tag21.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SLIDEORDER" val="2"/>
  <p:tag name="SLIDEGUID" val="BB89B205D4994E108F0E9B47C3D30AE9"/>
  <p:tag name="CORRECTPOINTVALUE" val="0"/>
  <p:tag name="VALUES" val="No Value|smicln|No Value|smicln|No Value|smicln|No Value"/>
</p:tagLst>
</file>

<file path=ppt/tags/tag210.xml><?xml version="1.0" encoding="utf-8"?>
<p:tagLst xmlns:a="http://schemas.openxmlformats.org/drawingml/2006/main" xmlns:r="http://schemas.openxmlformats.org/officeDocument/2006/relationships" xmlns:p="http://schemas.openxmlformats.org/presentationml/2006/main">
  <p:tag name="ANSWERBULLETS" val="3"/>
  <p:tag name="TEXTLENGTH" val="30"/>
  <p:tag name="FONTSIZE" val="32"/>
  <p:tag name="BULLETTYPE" val="ppBulletArabicPeriod"/>
  <p:tag name="ANSWERTEXT" val="$200&#10;$1000&#10;$4000&#10;$5000&#10;$10,000"/>
  <p:tag name="OLDNUMANSWERS" val="5"/>
</p:tagLst>
</file>

<file path=ppt/tags/tag21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5. Assume that the Fed buys a $1000 bond (security) from a COMMERCIAL BANK (RR = 20%), What is the max. possible increase in the MS?"/>
  <p:tag name="ANSWERSALIAS" val="$200|smicln|$1000|smicln|$4000|smicln|$5000|smicln|$10,000"/>
  <p:tag name="SLIDEORDER" val="6"/>
  <p:tag name="SLIDEGUID" val="1D7A2D9CD9E44A90A65C23F63CB0D425"/>
  <p:tag name="VALUES" val="Incorrect|smicln|Incorrect|smicln|Incorrect|smicln|Correct|smicln|Incorrect"/>
</p:tagLst>
</file>

<file path=ppt/tags/tag2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3.xml><?xml version="1.0" encoding="utf-8"?>
<p:tagLst xmlns:a="http://schemas.openxmlformats.org/drawingml/2006/main" xmlns:r="http://schemas.openxmlformats.org/officeDocument/2006/relationships" xmlns:p="http://schemas.openxmlformats.org/presentationml/2006/main">
  <p:tag name="ANSWERBULLETS" val="3"/>
  <p:tag name="TEXTLENGTH" val="30"/>
  <p:tag name="FONTSIZE" val="32"/>
  <p:tag name="BULLETTYPE" val="ppBulletArabicPeriod"/>
  <p:tag name="ANSWERTEXT" val="$200&#10;$1000&#10;$4000&#10;$5000&#10;$10,000"/>
  <p:tag name="OLDNUMANSWERS" val="5"/>
</p:tagLst>
</file>

<file path=ppt/tags/tag2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3D399A6BA1904D22B286EB563B9742CC"/>
  <p:tag name="QUESTIONALIAS" val="36. See graph.  What is the appropriate monetary policy?"/>
  <p:tag name="ANSWERSALIAS" val="sell sec, increase RR, decrease DR|smicln|sell sec, decrease RR, increase DR|smicln|buy sec, increase RR, increase DR|smicln|buy sec, decrease RR, decrease DR"/>
  <p:tag name="CORRECTPOINTVALUE" val="0"/>
  <p:tag name="VALUES" val="No Value|smicln|No Value|smicln|No Value|smicln|No Value"/>
</p:tagLst>
</file>

<file path=ppt/tags/tag215.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sell sec, increase RR, decrease DR&#10;sell sec, decrease RR, increase DR&#10;buy sec, increase RR, increase DR&#10;buy sec, decrease RR, decrease DR"/>
  <p:tag name="OLDNUMANSWERS" val="4"/>
</p:tagLst>
</file>

<file path=ppt/tags/tag21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36. See graph.  What is the appropriate monetary policy?"/>
  <p:tag name="ANSWERSALIAS" val="sell sec, increase RR, decrease DR|smicln|sell sec, decrease RR, increase DR|smicln|buy sec, increase RR, increase DR|smicln|buy sec, decrease RR, decrease DR"/>
  <p:tag name="SLIDEORDER" val="7"/>
  <p:tag name="SLIDEGUID" val="75CC19F2DFC34D3A9AB5EF331DB3CA83"/>
  <p:tag name="VALUES" val="Incorrect|smicln|Incorrect|smicln|Incorrect|smicln|Correct"/>
</p:tagLst>
</file>

<file path=ppt/tags/tag217.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sell sec, increase RR, decrease DR&#10;sell sec, decrease RR, increase DR&#10;buy sec, increase RR, increase DR&#10;buy sec, decrease RR, decrease DR"/>
  <p:tag name="OLDNUMANSWERS" val="4"/>
</p:tagLst>
</file>

<file path=ppt/tags/tag2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8. Which view of macroeconomic theory is shown in this graph?"/>
  <p:tag name="ANSWERSALIAS" val="Mainstream|smicln|Monetarist|smicln|New Keynesian|smicln|Supply-Side"/>
  <p:tag name="SLIDEORDER" val="6"/>
  <p:tag name="SLIDEGUID" val="1B063A2119004105ADFD82E99A221B3A"/>
  <p:tag name="CORRECTPOINTVALUE" val="0"/>
  <p:tag name="VALUES" val="No Value|smicln|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220.xml><?xml version="1.0" encoding="utf-8"?>
<p:tagLst xmlns:a="http://schemas.openxmlformats.org/drawingml/2006/main" xmlns:r="http://schemas.openxmlformats.org/officeDocument/2006/relationships" xmlns:p="http://schemas.openxmlformats.org/presentationml/2006/main">
  <p:tag name="ANSWERBULLETS" val="3"/>
  <p:tag name="TEXTLENGTH" val="47"/>
  <p:tag name="FONTSIZE" val="32"/>
  <p:tag name="BULLETTYPE" val="ppBulletArabicPeriod"/>
  <p:tag name="ANSWERTEXT" val="Mainstream&#10;Monetarist&#10;New Keynesian&#10;Supply-Side"/>
  <p:tag name="OLDNUMANSWERS" val="4"/>
</p:tagLst>
</file>

<file path=ppt/tags/tag22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8. Which view of macroeconomic theory is shown in this graph?"/>
  <p:tag name="ANSWERSALIAS" val="Mainstream|smicln|Monetarist|smicln|New Keynesian|smicln|Supply-Side"/>
  <p:tag name="SLIDEORDER" val="7"/>
  <p:tag name="SLIDEGUID" val="03D939B586214BC7AAF1CACD97E124AA"/>
  <p:tag name="VALUES" val="Incorrect|smicln|Correct|smicln|Incorrect|smicln|Incorrect"/>
</p:tagLst>
</file>

<file path=ppt/tags/tag2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3.xml><?xml version="1.0" encoding="utf-8"?>
<p:tagLst xmlns:a="http://schemas.openxmlformats.org/drawingml/2006/main" xmlns:r="http://schemas.openxmlformats.org/officeDocument/2006/relationships" xmlns:p="http://schemas.openxmlformats.org/presentationml/2006/main">
  <p:tag name="ANSWERBULLETS" val="3"/>
  <p:tag name="TEXTLENGTH" val="47"/>
  <p:tag name="FONTSIZE" val="32"/>
  <p:tag name="BULLETTYPE" val="ppBulletArabicPeriod"/>
  <p:tag name="ANSWERTEXT" val="Mainstream&#10;Monetarist&#10;New Keynesian&#10;Supply-Side"/>
  <p:tag name="OLDNUMANSWERS" val="4"/>
</p:tagLst>
</file>

<file path=ppt/tags/tag22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1. MV = PQ,  What is PQ?"/>
  <p:tag name="ANSWERSALIAS" val="Real GDP|smicln|Nominal GDP|smicln|Price times Quantity|smicln|Money Supply"/>
  <p:tag name="SLIDEORDER" val="6"/>
  <p:tag name="SLIDEGUID" val="427F22F461064323B3450AF1076F74CD"/>
  <p:tag name="CORRECTPOINTVALUE" val="1"/>
  <p:tag name="VALUES" val="No Value|smicln|No Value|smicln|No Value|smicln|No Value"/>
</p:tagLst>
</file>

<file path=ppt/tags/tag225.xml><?xml version="1.0" encoding="utf-8"?>
<p:tagLst xmlns:a="http://schemas.openxmlformats.org/drawingml/2006/main" xmlns:r="http://schemas.openxmlformats.org/officeDocument/2006/relationships" xmlns:p="http://schemas.openxmlformats.org/presentationml/2006/main">
  <p:tag name="ANSWERBULLETS" val="3"/>
  <p:tag name="TEXTLENGTH" val="54"/>
  <p:tag name="FONTSIZE" val="32"/>
  <p:tag name="BULLETTYPE" val="ppBulletArabicPeriod"/>
  <p:tag name="ANSWERTEXT" val="Real GDP&#10;Nominal GDP&#10;Price times Quantity&#10;Money Supply"/>
  <p:tag name="OLDNUMANSWERS" val="4"/>
</p:tagLst>
</file>

<file path=ppt/tags/tag22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1. MV = PQ,  What is PQ?"/>
  <p:tag name="ANSWERSALIAS" val="Real GDP|smicln|Nominal GDP|smicln|Price times Quantity|smicln|Money Supply"/>
  <p:tag name="SLIDEORDER" val="7"/>
  <p:tag name="SLIDEGUID" val="314E42DCB72D4764B32ABF267334C4C1"/>
  <p:tag name="VALUES" val="Incorrect|smicln|Correct|smicln|Incorrect|smicln|Incorrect"/>
</p:tagLst>
</file>

<file path=ppt/tags/tag22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8.xml><?xml version="1.0" encoding="utf-8"?>
<p:tagLst xmlns:a="http://schemas.openxmlformats.org/drawingml/2006/main" xmlns:r="http://schemas.openxmlformats.org/officeDocument/2006/relationships" xmlns:p="http://schemas.openxmlformats.org/presentationml/2006/main">
  <p:tag name="ANSWERBULLETS" val="3"/>
  <p:tag name="TEXTLENGTH" val="54"/>
  <p:tag name="FONTSIZE" val="32"/>
  <p:tag name="BULLETTYPE" val="ppBulletArabicPeriod"/>
  <p:tag name="ANSWERTEXT" val="Real GDP&#10;Nominal GDP&#10;Price times Quantity&#10;Money Supply"/>
  <p:tag name="OLDNUMANSWERS" val="4"/>
</p:tagLst>
</file>

<file path=ppt/tags/tag22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8"/>
  <p:tag name="SLIDEGUID" val="D7110D70637D47BE81D63775BBA42335"/>
  <p:tag name="QUESTIONALIAS" val="41. How do the Mainstream and Monetarist economists differ in the way they view the efficacy of MP in response to a change in AD?"/>
  <p:tag name="CORRECTPOINTVALUE" val="0"/>
  <p:tag name="ANSWERSALIAS" val="Main:    MP not too effective; use it Monet: MP very effective; don’t use it|smicln|Main:    MP not too effective; don’t use it Monet: MP very effective; use it  |smicln|Main:    MP very effective; use it Monet: MP not too effective; don’t use it|smicln|Main:    MP very effective; don’t use it Monet: MP not too effective; use it"/>
  <p:tag name="VALUES" val="No Value|smicln|No Value|smicln|No Value|smicln|No Value"/>
</p:tagLst>
</file>

<file path=ppt/tags/tag23.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ANONYMOUSTEMP" val="False"/>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CORRECTPOINTVALUE" val="1"/>
  <p:tag name="SLIDEORDER" val="3"/>
  <p:tag name="SLIDEGUID" val="D17121C878184D24AEA38E3FFC21116F"/>
  <p:tag name="VALUES" val="Correct|smicln|Incorrect|smicln|Incorrect|smicln|Incorrect"/>
</p:tagLst>
</file>

<file path=ppt/tags/tag230.xml><?xml version="1.0" encoding="utf-8"?>
<p:tagLst xmlns:a="http://schemas.openxmlformats.org/drawingml/2006/main" xmlns:r="http://schemas.openxmlformats.org/officeDocument/2006/relationships" xmlns:p="http://schemas.openxmlformats.org/presentationml/2006/main">
  <p:tag name="ANSWERBULLETS" val="3"/>
  <p:tag name="TEXTLENGTH" val="309"/>
  <p:tag name="FONTSIZE" val="28"/>
  <p:tag name="BULLETTYPE" val="ppBulletArabicPeriod"/>
  <p:tag name="ANSWERTEXT" val="Main:    MP not too effective; use itMonet: MP very effective; don’t use it&#10;Main:    MP not too effective; don’t use itMonet: MP very effective; use it  &#10;Main:    MP very effective; use itMonet: MP not too effective; don’t use it&#10;Main:    MP very effective; don’t use itMonet: MP not too effective; use it"/>
  <p:tag name="OLDNUMANSWERS" val="4"/>
</p:tagLst>
</file>

<file path=ppt/tags/tag23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1. How do the Mainstream and Monetarist economists differ in the way they view the efficacy of MP in response to a change in AD?"/>
  <p:tag name="SLIDEORDER" val="9"/>
  <p:tag name="SLIDEGUID" val="750B858959D042E0BBBA1602649C31E1"/>
  <p:tag name="ANSWERSALIAS" val="Main:    MP not too effective; use it Monet: MP very effective; don’t use it|smicln|Main:    MP not too effective; don’t use it Monet: MP very effective; use it  |smicln|Main:    MP very effective; use it Monet: MP not too effective; don’t use it|smicln|Main:    MP very effective; don’t use it Monet: MP not too effective; use it"/>
  <p:tag name="VALUES" val="Correct|smicln|Incorrect|smicln|Incorrect|smicln|Incorrect"/>
</p:tagLst>
</file>

<file path=ppt/tags/tag2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3.xml><?xml version="1.0" encoding="utf-8"?>
<p:tagLst xmlns:a="http://schemas.openxmlformats.org/drawingml/2006/main" xmlns:r="http://schemas.openxmlformats.org/officeDocument/2006/relationships" xmlns:p="http://schemas.openxmlformats.org/presentationml/2006/main">
  <p:tag name="ANSWERBULLETS" val="3"/>
  <p:tag name="TEXTLENGTH" val="309"/>
  <p:tag name="FONTSIZE" val="28"/>
  <p:tag name="BULLETTYPE" val="ppBulletArabicPeriod"/>
  <p:tag name="ANSWERTEXT" val="Main:    MP not too effective; use itMonet: MP very effective; don’t use it&#10;Main:    MP not too effective; don’t use itMonet: MP very effective; use it  &#10;Main:    MP very effective; use itMonet: MP not too effective; don’t use it&#10;Main:    MP very effective; don’t use itMonet: MP not too effective; use it"/>
  <p:tag name="OLDNUMANSWERS" val="4"/>
</p:tagLst>
</file>

<file path=ppt/tags/tag2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4i. If G increase by $20, the AD will increase by ________?"/>
  <p:tag name="ANSWERSALIAS" val="$20|smicln|$40 |smicln|$60|smicln|$80|smicln|$100"/>
  <p:tag name="TOTALRESPONSES" val="19"/>
  <p:tag name="RESPONSECOUNT" val="19"/>
  <p:tag name="SLICED" val="False"/>
  <p:tag name="RESPONSES" val="5;5;5;3;5;5;2;5;4;4;5;5;4;1;5;5;5;5;-;5;"/>
  <p:tag name="CHARTSTRINGSTD" val="1 1 1 3 13"/>
  <p:tag name="CHARTSTRINGREV" val="13 3 1 1 1"/>
  <p:tag name="CHARTSTRINGSTDPER" val="0.0526315789473684 0.0526315789473684 0.0526315789473684 0.157894736842105 0.684210526315789"/>
  <p:tag name="CHARTSTRINGREVPER" val="0.684210526315789 0.157894736842105 0.0526315789473684 0.0526315789473684 0.0526315789473684"/>
  <p:tag name="RESPONSESGATHERED" val="False"/>
  <p:tag name="ANONYMOUSTEMP" val="False"/>
  <p:tag name="SLIDEORDER" val="20"/>
  <p:tag name="SLIDEGUID" val="795E63008D3C4D6EA3803E16C4AD7B7C"/>
  <p:tag name="CORRECTPOINTVALUE" val="0"/>
  <p:tag name="VALUES" val="No Value|smicln|No Value|smicln|No Value|smicln|No Value|smicln|No Value"/>
</p:tagLst>
</file>

<file path=ppt/tags/tag235.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40"/>
  <p:tag name="BULLETTYPE" val="ppBulletArabicPeriod"/>
  <p:tag name="ANSWERTEXT" val="$20&#10;$40 &#10;$60&#10;$80&#10;$100"/>
  <p:tag name="OLDNUMANSWERS" val="5"/>
</p:tagLst>
</file>

<file path=ppt/tags/tag23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4i. If G increase by $20, the AD will increase by ________?"/>
  <p:tag name="ANSWERSALIAS" val="$20|smicln|$40 |smicln|$60|smicln|$80|smicln|$100"/>
  <p:tag name="TOTALRESPONSES" val="19"/>
  <p:tag name="RESPONSECOUNT" val="19"/>
  <p:tag name="SLICED" val="False"/>
  <p:tag name="RESPONSES" val="5;5;5;3;5;5;2;5;4;4;5;5;4;1;5;5;5;5;-;5;"/>
  <p:tag name="CHARTSTRINGSTD" val="1 1 1 3 13"/>
  <p:tag name="CHARTSTRINGREV" val="13 3 1 1 1"/>
  <p:tag name="CHARTSTRINGSTDPER" val="0.0526315789473684 0.0526315789473684 0.0526315789473684 0.157894736842105 0.684210526315789"/>
  <p:tag name="CHARTSTRINGREVPER" val="0.684210526315789 0.157894736842105 0.0526315789473684 0.0526315789473684 0.0526315789473684"/>
  <p:tag name="RESPONSESGATHERED" val="False"/>
  <p:tag name="ANONYMOUSTEMP" val="False"/>
  <p:tag name="SLIDEORDER" val="21"/>
  <p:tag name="SLIDEGUID" val="2DA9ACDC52D84899BC3E9D5E104B2B1E"/>
  <p:tag name="VALUES" val="Incorrect|smicln|Incorrect|smicln|Incorrect|smicln|Incorrect|smicln|Correct"/>
</p:tagLst>
</file>

<file path=ppt/tags/tag2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8.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40"/>
  <p:tag name="BULLETTYPE" val="ppBulletArabicPeriod"/>
  <p:tag name="ANSWERTEXT" val="$20&#10;$40 &#10;$60&#10;$80&#10;$100"/>
  <p:tag name="OLDNUMANSWERS" val="5"/>
</p:tagLst>
</file>

<file path=ppt/tags/tag23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20|smicln|$40 |smicln|$60|smicln|$80|smicln|$100"/>
  <p:tag name="QUESTIONALIAS" val="15i. If Taxes decrease by $20, the AD will increase by ________?"/>
  <p:tag name="TOTALRESPONSES" val="16"/>
  <p:tag name="RESPONSECOUNT" val="16"/>
  <p:tag name="SLICED" val="False"/>
  <p:tag name="RESPONSES" val="4;4;4;4;4;4;4;4;-;2;4;4;-;-;4;4;4;4;-;4;"/>
  <p:tag name="CHARTSTRINGSTD" val="0 1 0 15 0"/>
  <p:tag name="CHARTSTRINGREV" val="0 15 0 1 0"/>
  <p:tag name="CHARTSTRINGSTDPER" val="0 0.0625 0 0.9375 0"/>
  <p:tag name="CHARTSTRINGREVPER" val="0 0.9375 0 0.0625 0"/>
  <p:tag name="RESPONSESGATHERED" val="False"/>
  <p:tag name="ANONYMOUSTEMP" val="False"/>
  <p:tag name="SLIDEORDER" val="21"/>
  <p:tag name="SLIDEGUID" val="CA63F75DBF0E4D9C994C1EDB72D202FD"/>
  <p:tag name="CORRECTPOINTVALUE" val="0"/>
  <p:tag name="VALUES" val="No Value|smicln|No Value|smicln|No Value|smicln|No Value|smicln|No Value"/>
</p:tagLst>
</file>

<file path=ppt/tags/tag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0.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40"/>
  <p:tag name="BULLETTYPE" val="ppBulletArabicPeriod"/>
  <p:tag name="ANSWERTEXT" val="$20&#10;$40 &#10;$60&#10;$80&#10;$100"/>
  <p:tag name="OLDNUMANSWERS" val="5"/>
</p:tagLst>
</file>

<file path=ppt/tags/tag24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20|smicln|$40 |smicln|$60|smicln|$80|smicln|$100"/>
  <p:tag name="TOTALRESPONSES" val="16"/>
  <p:tag name="RESPONSECOUNT" val="16"/>
  <p:tag name="SLICED" val="False"/>
  <p:tag name="RESPONSES" val="4;4;4;4;4;4;4;4;-;2;4;4;-;-;4;4;4;4;-;4;"/>
  <p:tag name="CHARTSTRINGSTD" val="0 1 0 15 0"/>
  <p:tag name="CHARTSTRINGREV" val="0 15 0 1 0"/>
  <p:tag name="CHARTSTRINGSTDPER" val="0 0.0625 0 0.9375 0"/>
  <p:tag name="CHARTSTRINGREVPER" val="0 0.9375 0 0.0625 0"/>
  <p:tag name="RESPONSESGATHERED" val="False"/>
  <p:tag name="ANONYMOUSTEMP" val="False"/>
  <p:tag name="SLIDEORDER" val="22"/>
  <p:tag name="SLIDEGUID" val="BAB50E22DE6F49BE853C448AE01A88E1"/>
  <p:tag name="QUESTIONALIAS" val="43. If Taxes decrease by $20, the AD will increase by ________?"/>
  <p:tag name="VALUES" val="Incorrect|smicln|Incorrect|smicln|Incorrect|smicln|Incorrect|smicln|Correct"/>
</p:tagLst>
</file>

<file path=ppt/tags/tag2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3.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40"/>
  <p:tag name="BULLETTYPE" val="ppBulletArabicPeriod"/>
  <p:tag name="ANSWERTEXT" val="$20&#10;$40 &#10;$60&#10;$80&#10;$100"/>
  <p:tag name="OLDNUMANSWERS" val="5"/>
</p:tagLst>
</file>

<file path=ppt/tags/tag24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20|smicln|$40 |smicln|$60|smicln|$80"/>
  <p:tag name="TOTALRESPONSES" val="0"/>
  <p:tag name="RESPONSESGATHERED" val="False"/>
  <p:tag name="ANONYMOUSTEMP" val="False"/>
  <p:tag name="SLIDEORDER" val="22"/>
  <p:tag name="SLIDEGUID" val="26EA95C34A634B38AB2B36D1018F70A9"/>
  <p:tag name="QUESTIONALIAS" val="42. If G increases by $20 and Taxes increase by $20 then AD will increase by:"/>
  <p:tag name="CORRECTPOINTVALUE" val="0"/>
  <p:tag name="VALUES" val="No Value|smicln|No Value|smicln|No Value|smicln|No Value"/>
</p:tagLst>
</file>

<file path=ppt/tags/tag245.xml><?xml version="1.0" encoding="utf-8"?>
<p:tagLst xmlns:a="http://schemas.openxmlformats.org/drawingml/2006/main" xmlns:r="http://schemas.openxmlformats.org/officeDocument/2006/relationships" xmlns:p="http://schemas.openxmlformats.org/presentationml/2006/main">
  <p:tag name="ANSWERBULLETS" val="3"/>
  <p:tag name="TEXTLENGTH" val="16"/>
  <p:tag name="FONTSIZE" val="40"/>
  <p:tag name="BULLETTYPE" val="ppBulletArabicPeriod"/>
  <p:tag name="ANSWERTEXT" val="$20&#10;$40 &#10;$60&#10;$80"/>
  <p:tag name="OLDNUMANSWERS" val="4"/>
</p:tagLst>
</file>

<file path=ppt/tags/tag24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20|smicln|$40 |smicln|$60|smicln|$80"/>
  <p:tag name="TOTALRESPONSES" val="0"/>
  <p:tag name="RESPONSESGATHERED" val="False"/>
  <p:tag name="ANONYMOUSTEMP" val="False"/>
  <p:tag name="QUESTIONALIAS" val="42. If G increases by $20 and Taxes increase by $20 then AD will increase by:"/>
  <p:tag name="SLIDEORDER" val="23"/>
  <p:tag name="SLIDEGUID" val="FC649D82004B47658AC8DFA68D062A59"/>
  <p:tag name="VALUES" val="Correct|smicln|Incorrect|smicln|Incorrect|smicln|Incorrect"/>
</p:tagLst>
</file>

<file path=ppt/tags/tag247.xml><?xml version="1.0" encoding="utf-8"?>
<p:tagLst xmlns:a="http://schemas.openxmlformats.org/drawingml/2006/main" xmlns:r="http://schemas.openxmlformats.org/officeDocument/2006/relationships" xmlns:p="http://schemas.openxmlformats.org/presentationml/2006/main">
  <p:tag name="ANSWERBULLETS" val="3"/>
  <p:tag name="TEXTLENGTH" val="16"/>
  <p:tag name="FONTSIZE" val="40"/>
  <p:tag name="BULLETTYPE" val="ppBulletArabicPeriod"/>
  <p:tag name="ANSWERTEXT" val="$20&#10;$40 &#10;$60&#10;$80"/>
  <p:tag name="OLDNUMANSWERS" val="4"/>
</p:tagLst>
</file>

<file path=ppt/tags/tag2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7. If Expansionary FP causes higher interest rates FP will be _______ effective because the multiplier will be ________."/>
  <p:tag name="ANSWERSALIAS" val="just as; the same|smicln|more; larger|smicln|less; smaller"/>
  <p:tag name="TOTALRESPONSES" val="16"/>
  <p:tag name="RESPONSECOUNT" val="16"/>
  <p:tag name="SLICED" val="False"/>
  <p:tag name="RESPONSES" val="3;3;3;-;-;3;3;3;3;3;3;3;3;3;3;3;3;3;"/>
  <p:tag name="CHARTSTRINGSTD" val="0 0 16"/>
  <p:tag name="CHARTSTRINGREV" val="16 0 0"/>
  <p:tag name="CHARTSTRINGSTDPER" val="0 0 1"/>
  <p:tag name="CHARTSTRINGREVPER" val="1 0 0"/>
  <p:tag name="RESPONSESGATHERED" val="False"/>
  <p:tag name="ANONYMOUSTEMP" val="False"/>
  <p:tag name="SLIDEORDER" val="9"/>
  <p:tag name="SLIDEGUID" val="687863E04B7742DEA7C1FC5781FA007C"/>
  <p:tag name="CORRECTPOINTVALUE" val="0"/>
  <p:tag name="VALUES" val="No Value|smicln|No Value|smicln|No Valu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BULLETTYPE" val="ppBulletArabicPeriod"/>
  <p:tag name="FONTSIZE" val="32"/>
  <p:tag name="TEXTLENGTH" val="292"/>
  <p:tag name="OLDNUMANSWERS" val="4"/>
</p:tagLst>
</file>

<file path=ppt/tags/tag250.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6"/>
  <p:tag name="BULLETTYPE" val="ppBulletArabicPeriod"/>
  <p:tag name="ANSWERTEXT" val="just as; the same&#10;more; larger&#10;less; smaller"/>
  <p:tag name="OLDNUMANSWERS" val="3"/>
</p:tagLst>
</file>

<file path=ppt/tags/tag25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7. If Expansionary FP causes higher interest rates FP will be _______ effective because the multiplier will be ________."/>
  <p:tag name="ANSWERSALIAS" val="just as; the same|smicln|more; larger|smicln|less; smaller"/>
  <p:tag name="TOTALRESPONSES" val="16"/>
  <p:tag name="RESPONSECOUNT" val="16"/>
  <p:tag name="SLICED" val="False"/>
  <p:tag name="RESPONSES" val="3;3;3;-;-;3;3;3;3;3;3;3;3;3;3;3;3;3;"/>
  <p:tag name="CHARTSTRINGSTD" val="0 0 16"/>
  <p:tag name="CHARTSTRINGREV" val="16 0 0"/>
  <p:tag name="CHARTSTRINGSTDPER" val="0 0 1"/>
  <p:tag name="CHARTSTRINGREVPER" val="1 0 0"/>
  <p:tag name="RESPONSESGATHERED" val="False"/>
  <p:tag name="ANONYMOUSTEMP" val="False"/>
  <p:tag name="SLIDEORDER" val="10"/>
  <p:tag name="SLIDEGUID" val="7480E3F921A3438D8BCC09909FE8625F"/>
  <p:tag name="VALUES" val="Incorrect|smicln|Incorrect|smicln|Correct"/>
</p:tagLst>
</file>

<file path=ppt/tags/tag252.xml><?xml version="1.0" encoding="utf-8"?>
<p:tagLst xmlns:a="http://schemas.openxmlformats.org/drawingml/2006/main" xmlns:r="http://schemas.openxmlformats.org/officeDocument/2006/relationships" xmlns:p="http://schemas.openxmlformats.org/presentationml/2006/main">
  <p:tag name="ANSWERBULLETS" val="3"/>
  <p:tag name="TEXTLENGTH" val="44"/>
  <p:tag name="FONTSIZE" val="36"/>
  <p:tag name="BULLETTYPE" val="ppBulletArabicPeriod"/>
  <p:tag name="ANSWERTEXT" val="just as; the same&#10;more; larger&#10;less; smaller"/>
  <p:tag name="OLDNUMANSWERS" val="3"/>
</p:tagLst>
</file>

<file path=ppt/tags/tag2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4.xml><?xml version="1.0" encoding="utf-8"?>
<p:tagLst xmlns:a="http://schemas.openxmlformats.org/drawingml/2006/main" xmlns:r="http://schemas.openxmlformats.org/officeDocument/2006/relationships" xmlns:p="http://schemas.openxmlformats.org/presentationml/2006/main">
  <p:tag name="SLIDEID" val="AA1E3F8EDF7E4BD0A01C91DE8D9840C2"/>
  <p:tag name="DEMOGRAPHIC" val="False"/>
  <p:tag name="TEAMASSIGN" val="False"/>
  <p:tag name="SPEEDSCORING" val="False"/>
  <p:tag name="INCORRECTPOINTVALUE" val="0"/>
  <p:tag name="ZEROBASED" val="False"/>
  <p:tag name="DELIMITERS" val="3.1"/>
  <p:tag name="VALUEFORMAT" val="0%"/>
  <p:tag name="CORRECTPOINTVALUE" val="1"/>
  <p:tag name="SLIDEORDER" val="7"/>
  <p:tag name="QUESTIONALIAS" val="7. Expansionary FP causes budget deficits therefore the government must borrow.  This increase in the demand for funds will raise the interest rate"/>
  <p:tag name="ANSWERSALIAS" val="Choice One|smicln|Choice Two|smicln|Choice Thee|smicln|Choice Four"/>
</p:tagLst>
</file>

<file path=ppt/tags/tag25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1;3;-;-;-;-;1;4;1;1;4;1;1;1;1;-;3;4;"/>
  <p:tag name="CHARTSTRINGSTD" val="8 0 2 3"/>
  <p:tag name="CHARTSTRINGREV" val="3 2 0 8"/>
  <p:tag name="CHARTSTRINGSTDPER" val="0.615384615384615 0 0.153846153846154 0.230769230769231"/>
  <p:tag name="CHARTSTRINGREVPER" val="0.230769230769231 0.153846153846154 0 0.615384615384615"/>
  <p:tag name="RESPONSESGATHERED" val="False"/>
  <p:tag name="ANONYMOUSTEMP" val="False"/>
  <p:tag name="ANSWERSALIAS" val="AD will decrease but then increase a little|smicln|Inflation goes up|smicln|Economic growth goes up|smicln|GDP will be $400"/>
  <p:tag name="SLIDEORDER" val="9"/>
  <p:tag name="SLIDEGUID" val="EEF94E39662B4E4A98E40B626F540664"/>
  <p:tag name="QUESTIONALIAS" val="43. What if AD decreases and the government does nothing?"/>
  <p:tag name="CORRECTPOINTVALUE" val="0"/>
  <p:tag name="VALUES" val="No Value|smicln|No Value|smicln|No Value|smicln|No Value"/>
</p:tagLst>
</file>

<file path=ppt/tags/tag256.xml><?xml version="1.0" encoding="utf-8"?>
<p:tagLst xmlns:a="http://schemas.openxmlformats.org/drawingml/2006/main" xmlns:r="http://schemas.openxmlformats.org/officeDocument/2006/relationships" xmlns:p="http://schemas.openxmlformats.org/presentationml/2006/main">
  <p:tag name="ANSWERBULLETS" val="3"/>
  <p:tag name="TEXTLENGTH" val="102"/>
  <p:tag name="FONTSIZE" val="32"/>
  <p:tag name="BULLETTYPE" val="ppBulletArabicPeriod"/>
  <p:tag name="ANSWERTEXT" val="AD will decrease but then increase a little&#10;Inflation goes up&#10;Economic growth goes up&#10;GDP will be $400"/>
  <p:tag name="OLDNUMANSWERS" val="4"/>
</p:tagLst>
</file>

<file path=ppt/tags/tag25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1;3;-;-;-;-;1;4;1;1;4;1;1;1;1;-;3;4;"/>
  <p:tag name="CHARTSTRINGSTD" val="8 0 2 3"/>
  <p:tag name="CHARTSTRINGREV" val="3 2 0 8"/>
  <p:tag name="CHARTSTRINGSTDPER" val="0.615384615384615 0 0.153846153846154 0.230769230769231"/>
  <p:tag name="CHARTSTRINGREVPER" val="0.230769230769231 0.153846153846154 0 0.615384615384615"/>
  <p:tag name="RESPONSESGATHERED" val="False"/>
  <p:tag name="ANONYMOUSTEMP" val="False"/>
  <p:tag name="ANSWERSALIAS" val="AD will decrease but then increase a little|smicln|Inflation goes up|smicln|Economic growth goes up|smicln|GDP will be $400"/>
  <p:tag name="QUESTIONALIAS" val="43. What if AD decreases and the government does nothing?"/>
  <p:tag name="SLIDEORDER" val="10"/>
  <p:tag name="SLIDEGUID" val="D48F1DB459934D84943D8CED748BA77C"/>
  <p:tag name="VALUES" val="Correct|smicln|Incorrect|smicln|Incorrect|smicln|Incorrect"/>
</p:tagLst>
</file>

<file path=ppt/tags/tag258.xml><?xml version="1.0" encoding="utf-8"?>
<p:tagLst xmlns:a="http://schemas.openxmlformats.org/drawingml/2006/main" xmlns:r="http://schemas.openxmlformats.org/officeDocument/2006/relationships" xmlns:p="http://schemas.openxmlformats.org/presentationml/2006/main">
  <p:tag name="ANSWERBULLETS" val="3"/>
  <p:tag name="TEXTLENGTH" val="102"/>
  <p:tag name="FONTSIZE" val="32"/>
  <p:tag name="BULLETTYPE" val="ppBulletArabicPeriod"/>
  <p:tag name="ANSWERTEXT" val="AD will decrease but then increase a little&#10;Inflation goes up&#10;Economic growth goes up&#10;GDP will be $400"/>
  <p:tag name="OLDNUMANSWERS" val="4"/>
</p:tagLst>
</file>

<file path=ppt/tags/tag2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xml><?xml version="1.0" encoding="utf-8"?>
<p:tagLst xmlns:a="http://schemas.openxmlformats.org/drawingml/2006/main" xmlns:r="http://schemas.openxmlformats.org/officeDocument/2006/relationships" xmlns:p="http://schemas.openxmlformats.org/presentationml/2006/main">
  <p:tag name="SLIDEID" val="6B1143D69D194BBCAF52479816CDED47"/>
  <p:tag name="SLIDETYPE" val="Q"/>
  <p:tag name="TEAMASSIGN" val="False"/>
  <p:tag name="SPEEDSCORING" val="False"/>
  <p:tag name="ZEROBASED" val="False"/>
  <p:tag name="DELIMITERS" val="3.1"/>
  <p:tag name="VALUEFORMAT" val="0%"/>
  <p:tag name="QUESTIONALIAS" val="6. The coordination problem in centrally planned economies refers to the idea that:"/>
  <p:tag name="TOTALRESPONSES" val="28"/>
  <p:tag name="RESPONSECOUNT" val="28"/>
  <p:tag name="SLICED" val="False"/>
  <p:tag name="RESPONSES" val="1;1;1;1;2;1;3;1;1;3;2;2;1;4;1;4;3;1;4;1;1;2;1;-;2;2;4;3;1;"/>
  <p:tag name="ANONYMOUSTEMP" val="False"/>
  <p:tag name="DEMOGRAPHIC" val="False"/>
  <p:tag name="INCORRECTPOINTVALUE" val="0"/>
  <p:tag name="CHARTSTRINGREV" val="4 4 6 14"/>
  <p:tag name="CHARTSTRINGREVPER" val="0.142857142857143 0.142857142857143 0.214285714285714 0.5"/>
  <p:tag name="CHARTSTRINGSTD" val="14 6 4 4"/>
  <p:tag name="CHARTSTRINGSTDPER" val="0.5 0.214285714285714 0.142857142857143 0.142857142857143"/>
  <p:tag name="RESPONSESGATHERED" val="False"/>
  <p:tag name="ANSWERSALIAS" val="Planners had to direct required inputs to each enterprise|smicln|The price level and the level of employment are inversely related|smicln|The immediate effect of more investment was less consumption|smicln|exports had to equal imports for a central plan to work"/>
  <p:tag name="SLIDEORDER" val="2"/>
  <p:tag name="SLIDEGUID" val="118326E8BF994648A4FA07A3C896CB47"/>
  <p:tag name="CORRECTPOINTVALUE" val="0"/>
  <p:tag name="VALUES" val="No Value|smicln|No Value|smicln|No Value|smicln|No Value"/>
</p:tagLst>
</file>

<file path=ppt/tags/tag260.xml><?xml version="1.0" encoding="utf-8"?>
<p:tagLst xmlns:a="http://schemas.openxmlformats.org/drawingml/2006/main" xmlns:r="http://schemas.openxmlformats.org/officeDocument/2006/relationships" xmlns:p="http://schemas.openxmlformats.org/presentationml/2006/main">
  <p:tag name="DELIMITERS" val="3.1"/>
</p:tagLst>
</file>

<file path=ppt/tags/tag26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1;-;3;2;3;1;-;4;3;2;3;1;1;1;1;2;"/>
  <p:tag name="CHARTSTRINGSTD" val="6 3 5 1"/>
  <p:tag name="CHARTSTRINGREV" val="1 5 3 6"/>
  <p:tag name="CHARTSTRINGSTDPER" val="0.4 0.2 0.333333333333333 0.0666666666666667"/>
  <p:tag name="CHARTSTRINGREVPER" val="0.0666666666666667 0.333333333333333 0.2 0.4"/>
  <p:tag name="RESPONSESGATHERED" val="False"/>
  <p:tag name="ANONYMOUSTEMP" val="False"/>
  <p:tag name="ANSWERSALIAS" val="Contractionary FP|smicln|Contractionary (tight) MP|smicln|Expansionary FP|smicln|Expansionary (easy) MP|smicln|We cannot be sure"/>
  <p:tag name="SLIDEORDER" val="12"/>
  <p:tag name="SLIDEGUID" val="49CC7B2236F843D48588FB6A532836D7"/>
  <p:tag name="QUESTIONALIAS" val="45. If the cyclically-adjusted budget shows a surplus of about $50 billion and the actual budget shows a deficit of about $150 billion, it can be concluded that there is: "/>
  <p:tag name="CORRECTPOINTVALUE" val="0"/>
  <p:tag name="VALUES" val="No Value|smicln|No Value|smicln|No Value|smicln|No Value|smicln|No Value"/>
</p:tagLst>
</file>

<file path=ppt/tags/tag262.xml><?xml version="1.0" encoding="utf-8"?>
<p:tagLst xmlns:a="http://schemas.openxmlformats.org/drawingml/2006/main" xmlns:r="http://schemas.openxmlformats.org/officeDocument/2006/relationships" xmlns:p="http://schemas.openxmlformats.org/presentationml/2006/main">
  <p:tag name="ANSWERBULLETS" val="3"/>
  <p:tag name="TEXTLENGTH" val="100"/>
  <p:tag name="FONTSIZE" val="32"/>
  <p:tag name="BULLETTYPE" val="ppBulletArabicPeriod"/>
  <p:tag name="ANSWERTEXT" val="Contractionary FP&#10;Contractionary (tight) MP&#10;Expansionary FP&#10;Expansionary (easy) MP&#10;We cannot be sure"/>
  <p:tag name="OLDNUMANSWERS" val="5"/>
</p:tagLst>
</file>

<file path=ppt/tags/tag26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5"/>
  <p:tag name="RESPONSECOUNT" val="15"/>
  <p:tag name="SLICED" val="False"/>
  <p:tag name="RESPONSES" val="-;3;1;-;3;2;3;1;-;4;3;2;3;1;1;1;1;2;"/>
  <p:tag name="CHARTSTRINGSTD" val="6 3 5 1"/>
  <p:tag name="CHARTSTRINGREV" val="1 5 3 6"/>
  <p:tag name="CHARTSTRINGSTDPER" val="0.4 0.2 0.333333333333333 0.0666666666666667"/>
  <p:tag name="CHARTSTRINGREVPER" val="0.0666666666666667 0.333333333333333 0.2 0.4"/>
  <p:tag name="RESPONSESGATHERED" val="False"/>
  <p:tag name="ANONYMOUSTEMP" val="False"/>
  <p:tag name="ANSWERSALIAS" val="Contractionary FP|smicln|Contractionary (tight) MP|smicln|Expansionary FP|smicln|Expansionary (easy) MP|smicln|We cannot be sure"/>
  <p:tag name="QUESTIONALIAS" val="45. If the cyclically-adjusted budget shows a surplus of about $50 billion and the actual budget shows a deficit of about $150 billion, it can be concluded that there is: "/>
  <p:tag name="SLIDEORDER" val="13"/>
  <p:tag name="SLIDEGUID" val="29F1198E388C4CE7B1463F98A3E5FD2F"/>
  <p:tag name="VALUES" val="Correct|smicln|Incorrect|smicln|Incorrect|smicln|Incorrect|smicln|Incorrect"/>
</p:tagLst>
</file>

<file path=ppt/tags/tag264.xml><?xml version="1.0" encoding="utf-8"?>
<p:tagLst xmlns:a="http://schemas.openxmlformats.org/drawingml/2006/main" xmlns:r="http://schemas.openxmlformats.org/officeDocument/2006/relationships" xmlns:p="http://schemas.openxmlformats.org/presentationml/2006/main">
  <p:tag name="ANSWERBULLETS" val="3"/>
  <p:tag name="TEXTLENGTH" val="100"/>
  <p:tag name="FONTSIZE" val="32"/>
  <p:tag name="BULLETTYPE" val="ppBulletArabicPeriod"/>
  <p:tag name="ANSWERTEXT" val="Contractionary FP&#10;Contractionary (tight) MP&#10;Expansionary FP&#10;Expansionary (easy) MP&#10;We cannot be sure"/>
  <p:tag name="OLDNUMANSWERS" val="5"/>
</p:tagLst>
</file>

<file path=ppt/tags/tag2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6. Expansionary FP can lead to budget deficits.  How do budget deficits affect trade?"/>
  <p:tag name="ANSWERSALIAS" val="Budget deficits cause lower interest rates and the $ depreciates|smicln|Budget deficits cause lower interest rates and the $ appreciates|smicln|Budget deficits cause higher interest rates and the $ depreciates|smicln|Budget deficits cause higher interest rates and the $ appreciates"/>
  <p:tag name="SLIDEORDER" val="7"/>
  <p:tag name="SLIDEGUID" val="C817F726101B42AF911C1FB6A2B73047"/>
  <p:tag name="CORRECTPOINTVALUE" val="0"/>
  <p:tag name="VALUES" val="No Value|smicln|No Value|smicln|No Value|smicln|No Value"/>
</p:tagLst>
</file>

<file path=ppt/tags/tag267.xml><?xml version="1.0" encoding="utf-8"?>
<p:tagLst xmlns:a="http://schemas.openxmlformats.org/drawingml/2006/main" xmlns:r="http://schemas.openxmlformats.org/officeDocument/2006/relationships" xmlns:p="http://schemas.openxmlformats.org/presentationml/2006/main">
  <p:tag name="ANSWERBULLETS" val="3"/>
  <p:tag name="TEXTLENGTH" val="261"/>
  <p:tag name="FONTSIZE" val="30"/>
  <p:tag name="BULLETTYPE" val="ppBulletArabicPeriod"/>
  <p:tag name="ANSWERTEXT" val="Budget deficits cause lower interest rates and the $ depreciates&#10;Budget deficits cause lower interest rates and the $ appreciates&#10;Budget deficits cause higher interest rates and the $ depreciates&#10;Budget deficits cause higher interest rates and the $ appreciates"/>
  <p:tag name="OLDNUMANSWERS" val="4"/>
</p:tagLst>
</file>

<file path=ppt/tags/tag26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Expansionary FP can lead to budget deficits.  How do budget deficits affect trade?"/>
  <p:tag name="ANSWERSALIAS" val="Budget deficits cause lower interest rates and the $ depreciates|smicln|Budget deficits cause lower interest rates and the $ appreciates|smicln|Budget deficits cause higher interest rates and the $ depreciates|smicln|Budget deficits cause higher interest rates and the $ appreciates"/>
  <p:tag name="SLIDEORDER" val="8"/>
  <p:tag name="SLIDEGUID" val="AFDA8FF41CA745A7876F47971655F833"/>
  <p:tag name="VALUES" val="Incorrect|smicln|Incorrect|smicln|Incorrect|smicln|Correct"/>
</p:tagLst>
</file>

<file path=ppt/tags/tag2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240"/>
  <p:tag name="FONTSIZE" val="30"/>
  <p:tag name="BULLETTYPE" val="ppBulletArabicPeriod"/>
  <p:tag name="ANSWERTEXT" val="Planners had to direct required inputs to each enterprise&#10;The price level and the level of employment are inversely related&#10;The immediate effect of more investment was less consumption&#10;exports had to equal imports for a central plan to work"/>
  <p:tag name="OLDNUMANSWERS" val="4"/>
</p:tagLst>
</file>

<file path=ppt/tags/tag270.xml><?xml version="1.0" encoding="utf-8"?>
<p:tagLst xmlns:a="http://schemas.openxmlformats.org/drawingml/2006/main" xmlns:r="http://schemas.openxmlformats.org/officeDocument/2006/relationships" xmlns:p="http://schemas.openxmlformats.org/presentationml/2006/main">
  <p:tag name="ANSWERBULLETS" val="3"/>
  <p:tag name="TEXTLENGTH" val="261"/>
  <p:tag name="FONTSIZE" val="30"/>
  <p:tag name="BULLETTYPE" val="ppBulletArabicPeriod"/>
  <p:tag name="ANSWERTEXT" val="Budget deficits cause lower interest rates and the $ depreciates&#10;Budget deficits cause lower interest rates and the $ appreciates&#10;Budget deficits cause higher interest rates and the $ depreciates&#10;Budget deficits cause higher interest rates and the $ appreciates"/>
  <p:tag name="OLDNUMANSWERS" val="4"/>
</p:tagLst>
</file>

<file path=ppt/tags/tag271.xml><?xml version="1.0" encoding="utf-8"?>
<p:tagLst xmlns:a="http://schemas.openxmlformats.org/drawingml/2006/main" xmlns:r="http://schemas.openxmlformats.org/officeDocument/2006/relationships" xmlns:p="http://schemas.openxmlformats.org/presentationml/2006/main">
  <p:tag name="DELIMITERS" val="3.1"/>
</p:tagLst>
</file>

<file path=ppt/tags/tag27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2. Supply-side economists sometimes argue that if you cut taxes it could increase gov’t revenue. Which does NOT explain WHY?"/>
  <p:tag name="ANSWERSALIAS" val="Lower taxes encourage economic activity|smicln|An increase in AS enlarges the tax base|smicln|There is less tax avoidance and tax evasion|smicln|There is a decrease in gov’t spending"/>
  <p:tag name="RESPONSESGATHERED" val="False"/>
  <p:tag name="ANONYMOUSTEMP" val="False"/>
  <p:tag name="SLIDEORDER" val="14"/>
  <p:tag name="SLIDEGUID" val="A08FDF863E8E49BB815CC3153FE24F26"/>
  <p:tag name="CORRECTPOINTVALUE" val="0"/>
  <p:tag name="VALUES" val="No Value|smicln|No Value|smicln|No Value|smicln|No Value"/>
</p:tagLst>
</file>

<file path=ppt/tags/tag273.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Lower taxes encourage economic activity&#10;An increase in AS enlarges the tax base&#10;There is less tax avoidance and tax evasion&#10;There is a decrease in gov’t spending"/>
  <p:tag name="OLDNUMANSWERS" val="4"/>
</p:tagLst>
</file>

<file path=ppt/tags/tag27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2. Supply-side economists sometimes argue that if you cut taxes it could increase gov’t revenue. Which does NOT explain WHY?"/>
  <p:tag name="ANSWERSALIAS" val="Lower taxes encourage economic activity|smicln|An increase in AS enlarges the tax base|smicln|There is less tax avoidance and tax evasion|smicln|There is a decrease in gov’t spending"/>
  <p:tag name="RESPONSESGATHERED" val="False"/>
  <p:tag name="ANONYMOUSTEMP" val="False"/>
  <p:tag name="SLIDEORDER" val="15"/>
  <p:tag name="SLIDEGUID" val="B7E4F6FA68B843879FD4D8A6385863F5"/>
  <p:tag name="VALUES" val="Incorrect|smicln|Incorrect|smicln|Incorrect|smicln|Correct"/>
</p:tagLst>
</file>

<file path=ppt/tags/tag275.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Lower taxes encourage economic activity&#10;An increase in AS enlarges the tax base&#10;There is less tax avoidance and tax evasion&#10;There is a decrease in gov’t spending"/>
  <p:tag name="OLDNUMANSWERS" val="4"/>
</p:tagLst>
</file>

<file path=ppt/tags/tag27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SLIDEID" val="6B1143D69D194BBCAF52479816CDED47"/>
  <p:tag name="SLIDETYPE" val="Q"/>
  <p:tag name="TEAMASSIGN" val="False"/>
  <p:tag name="SPEEDSCORING" val="False"/>
  <p:tag name="ZEROBASED" val="False"/>
  <p:tag name="DELIMITERS" val="3.1"/>
  <p:tag name="VALUEFORMAT" val="0%"/>
  <p:tag name="QUESTIONALIAS" val="6. The coordination problem in centrally planned economies refers to the idea that:"/>
  <p:tag name="TOTALRESPONSES" val="28"/>
  <p:tag name="RESPONSECOUNT" val="28"/>
  <p:tag name="SLICED" val="False"/>
  <p:tag name="RESPONSES" val="1;1;1;1;2;1;3;1;1;3;2;2;1;4;1;4;3;1;4;1;1;2;1;-;2;2;4;3;1;"/>
  <p:tag name="ANONYMOUSTEMP" val="False"/>
  <p:tag name="DEMOGRAPHIC" val="False"/>
  <p:tag name="INCORRECTPOINTVALUE" val="0"/>
  <p:tag name="CHARTSTRINGREV" val="4 4 6 14"/>
  <p:tag name="CHARTSTRINGREVPER" val="0.142857142857143 0.142857142857143 0.214285714285714 0.5"/>
  <p:tag name="CHARTSTRINGSTD" val="14 6 4 4"/>
  <p:tag name="CHARTSTRINGSTDPER" val="0.5 0.214285714285714 0.142857142857143 0.142857142857143"/>
  <p:tag name="RESPONSESGATHERED" val="False"/>
  <p:tag name="CORRECTPOINTVALUE" val="1"/>
  <p:tag name="ANSWERSALIAS" val="Planners had to direct required inputs to each enterprise|smicln|The price level and the level of employment are inversely related|smicln|The immediate effect of more investment was less consumption|smicln|exports had to equal imports for a central plan to work"/>
  <p:tag name="SLIDEORDER" val="3"/>
  <p:tag name="SLIDEGUID" val="593965322B31449BB5F2E22F493486E7"/>
  <p:tag name="VALUES" val="Correct|smicln|Incorrect|smicln|I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ANSWERTEXT" val="Planners had to direct required inputs to each enterprise&#10;The price level and the level of employment are inversely related&#10;The immediate effect of more investment was less consumption&#10;exports had to equal imports for a central plan to work"/>
  <p:tag name="BULLETTYPE" val="ppBulletArabicPeriod"/>
  <p:tag name="FONTSIZE" val="30"/>
  <p:tag name="TEXTLENGTH" val="240"/>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SLIDEID" val="6B1143D69D194BBCAF52479816CDED47"/>
  <p:tag name="SLIDETYPE" val="Q"/>
  <p:tag name="TEAMASSIGN" val="False"/>
  <p:tag name="SPEEDSCORING" val="False"/>
  <p:tag name="ZEROBASED" val="False"/>
  <p:tag name="DELIMITERS" val="3.1"/>
  <p:tag name="VALUEFORMAT" val="0%"/>
  <p:tag name="TOTALRESPONSES" val="28"/>
  <p:tag name="RESPONSECOUNT" val="28"/>
  <p:tag name="SLICED" val="False"/>
  <p:tag name="RESPONSES" val="1;1;1;1;2;1;3;1;1;3;2;2;1;4;1;4;3;1;4;1;1;2;1;-;2;2;4;3;1;"/>
  <p:tag name="ANONYMOUSTEMP" val="False"/>
  <p:tag name="DEMOGRAPHIC" val="False"/>
  <p:tag name="INCORRECTPOINTVALUE" val="0"/>
  <p:tag name="CHARTSTRINGREV" val="4 4 6 14"/>
  <p:tag name="CHARTSTRINGREVPER" val="0.142857142857143 0.142857142857143 0.214285714285714 0.5"/>
  <p:tag name="CHARTSTRINGSTD" val="14 6 4 4"/>
  <p:tag name="CHARTSTRINGSTDPER" val="0.5 0.214285714285714 0.142857142857143 0.142857142857143"/>
  <p:tag name="RESPONSESGATHERED" val="False"/>
  <p:tag name="QUESTIONALIAS" val="7. Which of the following is a policy commonly associated with structural adjustment?"/>
  <p:tag name="ANSWERSALIAS" val="Trade restrictions|smicln|Import substitution|smicln|Price controls|smicln|Privatization|smicln|Nationalization"/>
  <p:tag name="SLIDEORDER" val="3"/>
  <p:tag name="SLIDEGUID" val="F1C2FE1ABF1F4A129F7C4070590B569B"/>
  <p:tag name="CORRECTPOINTVALUE" val="0"/>
  <p:tag name="VALUES" val="No Value|smicln|No Value|smicln|No Value|smicln|No Value|smicln|No Value"/>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TEXTLENGTH" val="83"/>
  <p:tag name="FONTSIZE" val="32"/>
  <p:tag name="BULLETTYPE" val="ppBulletArabicPeriod"/>
  <p:tag name="ANSWERTEXT" val="Trade restrictions&#10;Import substitution&#10;Price controls&#10;Privatization&#10;Nationalization"/>
  <p:tag name="OLDNUMANSWERS" val="5"/>
</p:tagLst>
</file>

<file path=ppt/tags/tag33.xml><?xml version="1.0" encoding="utf-8"?>
<p:tagLst xmlns:a="http://schemas.openxmlformats.org/drawingml/2006/main" xmlns:r="http://schemas.openxmlformats.org/officeDocument/2006/relationships" xmlns:p="http://schemas.openxmlformats.org/presentationml/2006/main">
  <p:tag name="SLIDEID" val="6B1143D69D194BBCAF52479816CDED47"/>
  <p:tag name="SLIDETYPE" val="Q"/>
  <p:tag name="TEAMASSIGN" val="False"/>
  <p:tag name="SPEEDSCORING" val="False"/>
  <p:tag name="ZEROBASED" val="False"/>
  <p:tag name="DELIMITERS" val="3.1"/>
  <p:tag name="VALUEFORMAT" val="0%"/>
  <p:tag name="TOTALRESPONSES" val="28"/>
  <p:tag name="RESPONSECOUNT" val="28"/>
  <p:tag name="SLICED" val="False"/>
  <p:tag name="RESPONSES" val="1;1;1;1;2;1;3;1;1;3;2;2;1;4;1;4;3;1;4;1;1;2;1;-;2;2;4;3;1;"/>
  <p:tag name="ANONYMOUSTEMP" val="False"/>
  <p:tag name="DEMOGRAPHIC" val="False"/>
  <p:tag name="INCORRECTPOINTVALUE" val="0"/>
  <p:tag name="CHARTSTRINGREV" val="4 4 6 14"/>
  <p:tag name="CHARTSTRINGREVPER" val="0.142857142857143 0.142857142857143 0.214285714285714 0.5"/>
  <p:tag name="CHARTSTRINGSTD" val="14 6 4 4"/>
  <p:tag name="CHARTSTRINGSTDPER" val="0.5 0.214285714285714 0.142857142857143 0.142857142857143"/>
  <p:tag name="RESPONSESGATHERED" val="False"/>
  <p:tag name="QUESTIONALIAS" val="7. Which of the following is a policy commonly associated with structural adjustment?"/>
  <p:tag name="CORRECTPOINTVALUE" val="1"/>
  <p:tag name="ANSWERSALIAS" val="Trade restrictions|smicln|Import substitution|smicln|Price controls|smicln|Privatization|smicln|Nationalization"/>
  <p:tag name="SLIDEORDER" val="4"/>
  <p:tag name="SLIDEGUID" val="1F422B7FA6EC40A381D24B4F8B4553F1"/>
  <p:tag name="VALUES" val="Incorrect|smicln|Incorrect|smicln|Incorrect|smicln|Correct|smicln|Incorrect"/>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ANSWERTEXT" val="Trade restrictions&#10;Import substitution&#10;Price controls&#10;Privatization&#10;Nationalization"/>
  <p:tag name="BULLETTYPE" val="ppBulletArabicPeriod"/>
  <p:tag name="FONTSIZE" val="32"/>
  <p:tag name="TEXTLENGTH" val="83"/>
  <p:tag name="OLDNUMANSWERS" val="5"/>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RESPONSESGATHERED" val="False"/>
  <p:tag name="ANONYMOUSTEMP" val="False"/>
  <p:tag name="QUESTIONALIAS" val="8. Which graph represents the effect of an increase in incomes on the market for secondhand clothing? "/>
  <p:tag name="SLIDEORDER" val="2"/>
  <p:tag name="SLIDEGUID" val="941DF4CEF5CB422D8D76CF2D51BCF889"/>
  <p:tag name="VALUES" val="No Value|smicln|No Value|smicln|No Value|smicln|No Value"/>
  <p:tag name="CORRECTPOINTVALUE" val="0"/>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RESPONSESGATHERED" val="False"/>
  <p:tag name="ANONYMOUSTEMP" val="False"/>
  <p:tag name="QUESTIONALIAS" val="8. Which graph represents the effect of an increase in incomes on the market for secondhand clothing? "/>
  <p:tag name="SLIDEORDER" val="3"/>
  <p:tag name="SLIDEGUID" val="47E74A70F71841A28614CC34C29790DA"/>
  <p:tag name="CORRECTPOINTVALUE" val="1"/>
  <p:tag name="VALUES" val="Incorrect|smicln|Correct|smicln|Incorrect|smicln|Incorrect"/>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ANSWERTEXT" val="A&#10;B&#10;C&#10;D"/>
  <p:tag name="BULLETTYPE" val="ppBulletArabicPeriod"/>
  <p:tag name="FONTSIZE" val="32"/>
  <p:tag name="TEXTLENGTH" val="7"/>
  <p:tag name="OLDNUMANSWERS" val="4"/>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Income Tax|smicln|Sales and Excise Taxes|smicln|Payroll Taxes|smicln|Property Taxes|smicln|Corporate Income Tax|smicln|Licenses and fees"/>
  <p:tag name="QUESTIONALIAS" val="2. What is the major source of Revenue for the Federal Government?"/>
  <p:tag name="SLIDEORDER" val="4"/>
  <p:tag name="SLIDEGUID" val="0CFE30CB29F14795B44EB99A503D468D"/>
  <p:tag name="CORRECTPOINTVALUE" val="0"/>
  <p:tag name="VALUES" val="No Value|smicln|No Value|smicln|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101"/>
  <p:tag name="FONTSIZE" val="32"/>
  <p:tag name="BULLETTYPE" val="ppBulletArabicPeriod"/>
  <p:tag name="ANSWERTEXT" val="Income Tax&#10;Sales and Excise Taxes&#10;Payroll Taxes&#10;Property Taxes&#10;Corporate Income Tax&#10;Licenses and fees"/>
  <p:tag name="OLDNUMANSWERS" val="6"/>
</p:tagLst>
</file>

<file path=ppt/tags/tag4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Income Tax|smicln|Sales and Excise Taxes|smicln|Payroll Taxes|smicln|Property Taxes|smicln|Corporate Income Tax|smicln|Licenses and fees"/>
  <p:tag name="QUESTIONALIAS" val="2. What is the major source of Revenue for the Federal Government?"/>
  <p:tag name="SLIDEORDER" val="5"/>
  <p:tag name="SLIDEGUID" val="BF3C4D62B54E4141ADEB4BEECF48E34F"/>
  <p:tag name="VALUES" val="Correct|smicln|Incorrect|smicln|Incorrect|smicln|Incorrect|smicln|Incorrect|smicln|Incorrect"/>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101"/>
  <p:tag name="FONTSIZE" val="32"/>
  <p:tag name="BULLETTYPE" val="ppBulletArabicPeriod"/>
  <p:tag name="ANSWERTEXT" val="Income Tax&#10;Sales and Excise Taxes&#10;Payroll Taxes&#10;Property Taxes&#10;Corporate Income Tax&#10;Licenses and fees"/>
  <p:tag name="OLDNUMANSWERS" val="6"/>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0 %|smicln|10.5 %|smicln|15 %|smicln|25 %"/>
  <p:tag name="SLIDEORDER" val="5"/>
  <p:tag name="SLIDEGUID" val="BBCC2C14F6654254A373479C2C9ED762"/>
  <p:tag name="QUESTIONALIAS" val="12. Use the tax table above. If income is $10,225 what is the average tax rate?"/>
  <p:tag name="CORRECTPOINTVALUE" val="0"/>
  <p:tag name="VALUES" val="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33"/>
  <p:tag name="RESPONSECOUNT" val="33"/>
  <p:tag name="SLICED" val="False"/>
  <p:tag name="RESPONSES" val="3;3;3;3;3;3;1;3;3;3;3;2;1;2;3;3;1;2;3;3;3;3;3;3;3;3;3;3;3;3;1;3;3;"/>
  <p:tag name="CHARTSTRINGSTD" val="4 3 26 0 0"/>
  <p:tag name="CHARTSTRINGREV" val="0 0 26 3 4"/>
  <p:tag name="CHARTSTRINGSTDPER" val="0.121212121212121 0.0909090909090909 0.787878787878788 0 0"/>
  <p:tag name="CHARTSTRINGREVPER" val="0 0 0.787878787878788 0.0909090909090909 0.121212121212121"/>
  <p:tag name="RESPONSESGATHERED" val="False"/>
  <p:tag name="ANONYMOUSTEMP" val="False"/>
  <p:tag name="QUESTIONALIAS" val="5. Which of the 5Es BEST explains high prices (eg. plywood) after a natural disaster?"/>
  <p:tag name="ANSWERSALIAS" val="Economic Growth|smicln|Productive Efficiency|smicln|Allocative Efficiency|smicln|Equity|smicln|Full employment"/>
  <p:tag name="SLIDEORDER" val="3"/>
  <p:tag name="SLIDEGUID" val="58C51CD20FCA40B391AF643A582162FF"/>
  <p:tag name="CORRECTPOINTVALUE" val="0"/>
  <p:tag name="VALUES" val="No Value|smicln|No Value|smicln|No Value|smicln|No Value|smicln|No Value"/>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32"/>
  <p:tag name="BULLETTYPE" val="ppBulletArabicPeriod"/>
  <p:tag name="ANSWERTEXT" val="10 %&#10;10.5 %&#10;15 %&#10;25 %"/>
  <p:tag name="OLDNUMANSWERS" val="4"/>
</p:tagLst>
</file>

<file path=ppt/tags/tag5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0 %|smicln|10.5 %|smicln|15 %|smicln|25 %"/>
  <p:tag name="QUESTIONALIAS" val="12. Use the tax table above. If income is $10,225 what is the average tax rate?"/>
  <p:tag name="SLIDEORDER" val="6"/>
  <p:tag name="SLIDEGUID" val="A0ECE5B486CD4BE4B6DC92AAE565AE63"/>
  <p:tag name="VALUES" val="Incorrect|smicln|Correct|smicln|Incorrect|smicln|Incorrect"/>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32"/>
  <p:tag name="BULLETTYPE" val="ppBulletArabicPeriod"/>
  <p:tag name="ANSWERTEXT" val="10 %&#10;10.5 %&#10;15 %&#10;25 %"/>
  <p:tag name="OLDNUMANSWERS" val="4"/>
</p:tagLst>
</file>

<file path=ppt/tags/tag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SLIDEID" val="65A8D85C30634C4A84EFF82EF3867267"/>
  <p:tag name="SLIDETYPE" val="Q"/>
  <p:tag name="TEAMASSIGN" val="False"/>
  <p:tag name="SPEEDSCORING" val="False"/>
  <p:tag name="ZEROBASED" val="False"/>
  <p:tag name="DELIMITERS" val="3.1"/>
  <p:tag name="VALUEFORMAT" val="0%"/>
  <p:tag name="DEMOGRAPHIC" val="False"/>
  <p:tag name="INCORRECTPOINTVALUE" val="0"/>
  <p:tag name="ANSWERSALIAS" val="Allows everyone to have a job they like|smicln|Facilitates trade by bartering|smicln|Guarantees full employment|smicln|Permits more output from the same resources"/>
  <p:tag name="TOTALRESPONSES" val="27"/>
  <p:tag name="RESPONSECOUNT" val="27"/>
  <p:tag name="SLICED" val="False"/>
  <p:tag name="RESPONSES" val="4;4;4;4;4;4;4;4;4;4;4;4;4;4;4;4;4;4;4;2;4;4;2;4;4;2;4;"/>
  <p:tag name="CHARTSTRINGSTD" val="0 3 0 24"/>
  <p:tag name="CHARTSTRINGREV" val="24 0 3 0"/>
  <p:tag name="CHARTSTRINGSTDPER" val="0 0.111111111111111 0 0.888888888888889"/>
  <p:tag name="CHARTSTRINGREVPER" val="0.888888888888889 0 0.111111111111111 0"/>
  <p:tag name="RESPONSESGATHERED" val="False"/>
  <p:tag name="ANONYMOUSTEMP" val="False"/>
  <p:tag name="SLIDEORDER" val="2"/>
  <p:tag name="SLIDEGUID" val="AEAE3996C545439B88F1B90A13DCE14B"/>
  <p:tag name="QUESTIONALIAS" val="1. International trade is economically beneficial primarily because it:"/>
  <p:tag name="CORRECTPOINTVALUE" val="0"/>
  <p:tag name="VALUES" val="No Value|smicln|No Value|smicln|No Value|smicln|No Value"/>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32"/>
  <p:tag name="BULLETTYPE" val="ppBulletArabicPeriod"/>
  <p:tag name="ANSWERTEXT" val="Allows everyone to have a job they like&#10;Facilitates trade by bartering&#10;Guarantees full employment&#10;Permits more output from the same resources"/>
  <p:tag name="OLDNUMANSWERS" val="4"/>
</p:tagLst>
</file>

<file path=ppt/tags/tag57.xml><?xml version="1.0" encoding="utf-8"?>
<p:tagLst xmlns:a="http://schemas.openxmlformats.org/drawingml/2006/main" xmlns:r="http://schemas.openxmlformats.org/officeDocument/2006/relationships" xmlns:p="http://schemas.openxmlformats.org/presentationml/2006/main">
  <p:tag name="SLIDEID" val="65A8D85C30634C4A84EFF82EF3867267"/>
  <p:tag name="SLIDETYPE" val="Q"/>
  <p:tag name="TEAMASSIGN" val="False"/>
  <p:tag name="SPEEDSCORING" val="False"/>
  <p:tag name="ZEROBASED" val="False"/>
  <p:tag name="DELIMITERS" val="3.1"/>
  <p:tag name="VALUEFORMAT" val="0%"/>
  <p:tag name="DEMOGRAPHIC" val="False"/>
  <p:tag name="INCORRECTPOINTVALUE" val="0"/>
  <p:tag name="CORRECTPOINTVALUE" val="1"/>
  <p:tag name="ANSWERSALIAS" val="Allows everyone to have a job they like|smicln|Facilitates trade by bartering|smicln|Guarantees full employment|smicln|Permits more output from the same resources"/>
  <p:tag name="TOTALRESPONSES" val="27"/>
  <p:tag name="RESPONSECOUNT" val="27"/>
  <p:tag name="SLICED" val="False"/>
  <p:tag name="RESPONSES" val="4;4;4;4;4;4;4;4;4;4;4;4;4;4;4;4;4;4;4;2;4;4;2;4;4;2;4;"/>
  <p:tag name="CHARTSTRINGSTD" val="0 3 0 24"/>
  <p:tag name="CHARTSTRINGREV" val="24 0 3 0"/>
  <p:tag name="CHARTSTRINGSTDPER" val="0 0.111111111111111 0 0.888888888888889"/>
  <p:tag name="CHARTSTRINGREVPER" val="0.888888888888889 0 0.111111111111111 0"/>
  <p:tag name="RESPONSESGATHERED" val="False"/>
  <p:tag name="ANONYMOUSTEMP" val="False"/>
  <p:tag name="QUESTIONALIAS" val="1. International trade is economically beneficial primarily because it:"/>
  <p:tag name="SLIDEORDER" val="3"/>
  <p:tag name="SLIDEGUID" val="FAADE842AD7F486DBD3ECF0395E22194"/>
  <p:tag name="VALUES" val="Incorrect|smicln|Incorrect|smicln|Incorrect|smicln|Correct"/>
</p:tagLst>
</file>

<file path=ppt/tags/tag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32"/>
  <p:tag name="BULLETTYPE" val="ppBulletArabicPeriod"/>
  <p:tag name="ANSWERTEXT" val="Allows everyone to have a job they like&#10;Facilitates trade by bartering&#10;Guarantees full employment&#10;Permits more output from the same resources"/>
  <p:tag name="OLDNUMANSWERS" val="4"/>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Economic Growth&#10;Productive Efficiency&#10;Allocative Efficiency&#10;Equity&#10;Full employment"/>
  <p:tag name="OLDNUMANSWERS" val="5"/>
</p:tagLst>
</file>

<file path=ppt/tags/tag60.xml><?xml version="1.0" encoding="utf-8"?>
<p:tagLst xmlns:a="http://schemas.openxmlformats.org/drawingml/2006/main" xmlns:r="http://schemas.openxmlformats.org/officeDocument/2006/relationships" xmlns:p="http://schemas.openxmlformats.org/presentationml/2006/main">
  <p:tag name="SLIDEID" val="65A8D85C30634C4A84EFF82EF3867267"/>
  <p:tag name="SLIDETYPE" val="Q"/>
  <p:tag name="TEAMASSIGN" val="False"/>
  <p:tag name="SPEEDSCORING" val="False"/>
  <p:tag name="ZEROBASED" val="False"/>
  <p:tag name="DELIMITERS" val="3.1"/>
  <p:tag name="VALUEFORMAT" val="0%"/>
  <p:tag name="DEMOGRAPHIC" val="False"/>
  <p:tag name="INCORRECTPOINTVALUE" val="0"/>
  <p:tag name="QUESTIONALIAS" val="1. With trade, where can we be on this PPC?:"/>
  <p:tag name="ANSWERSALIAS" val="A|smicln|B|smicln|C|smicln|D|smicln|E"/>
  <p:tag name="TOTALRESPONSES" val="25"/>
  <p:tag name="RESPONSECOUNT" val="25"/>
  <p:tag name="SLICED" val="False"/>
  <p:tag name="RESPONSES" val="5;5;5;5;5;5;5;5;-;5;5;4;5;5;5;5;5;5;5;5;5;5;5;5;5;5;-;"/>
  <p:tag name="CHARTSTRINGSTD" val="0 0 0 1 24"/>
  <p:tag name="CHARTSTRINGREV" val="24 1 0 0 0"/>
  <p:tag name="CHARTSTRINGSTDPER" val="0 0 0 0.04 0.96"/>
  <p:tag name="CHARTSTRINGREVPER" val="0.96 0.04 0 0 0"/>
  <p:tag name="RESPONSESGATHERED" val="False"/>
  <p:tag name="ANONYMOUSTEMP" val="False"/>
  <p:tag name="SLIDEORDER" val="3"/>
  <p:tag name="SLIDEGUID" val="936D0D6EDE984FA9999E81F954958948"/>
  <p:tag name="CORRECTPOINTVALUE" val="0"/>
  <p:tag name="VALUES" val="No Value|smicln|No Value|smicln|No Value|smicln|No Value|smicln|No Value"/>
</p:tagLst>
</file>

<file path=ppt/tags/tag61.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A&#10;B&#10;C&#10;D&#10;E"/>
  <p:tag name="OLDNUMANSWERS" val="5"/>
</p:tagLst>
</file>

<file path=ppt/tags/tag62.xml><?xml version="1.0" encoding="utf-8"?>
<p:tagLst xmlns:a="http://schemas.openxmlformats.org/drawingml/2006/main" xmlns:r="http://schemas.openxmlformats.org/officeDocument/2006/relationships" xmlns:p="http://schemas.openxmlformats.org/presentationml/2006/main">
  <p:tag name="SLIDEID" val="65A8D85C30634C4A84EFF82EF3867267"/>
  <p:tag name="SLIDETYPE" val="Q"/>
  <p:tag name="TEAMASSIGN" val="False"/>
  <p:tag name="SPEEDSCORING" val="False"/>
  <p:tag name="ZEROBASED" val="False"/>
  <p:tag name="DELIMITERS" val="3.1"/>
  <p:tag name="VALUEFORMAT" val="0%"/>
  <p:tag name="DEMOGRAPHIC" val="False"/>
  <p:tag name="INCORRECTPOINTVALUE" val="0"/>
  <p:tag name="QUESTIONALIAS" val="1. With trade, where can we be on this PPC?:"/>
  <p:tag name="ANSWERSALIAS" val="A|smicln|B|smicln|C|smicln|D|smicln|E"/>
  <p:tag name="CORRECTPOINTVALUE" val="1"/>
  <p:tag name="TOTALRESPONSES" val="25"/>
  <p:tag name="RESPONSECOUNT" val="25"/>
  <p:tag name="SLICED" val="False"/>
  <p:tag name="RESPONSES" val="5;5;5;5;5;5;5;5;-;5;5;4;5;5;5;5;5;5;5;5;5;5;5;5;5;5;-;"/>
  <p:tag name="CHARTSTRINGSTD" val="0 0 0 1 24"/>
  <p:tag name="CHARTSTRINGREV" val="24 1 0 0 0"/>
  <p:tag name="CHARTSTRINGSTDPER" val="0 0 0 0.04 0.96"/>
  <p:tag name="CHARTSTRINGREVPER" val="0.96 0.04 0 0 0"/>
  <p:tag name="RESPONSESGATHERED" val="False"/>
  <p:tag name="ANONYMOUSTEMP" val="False"/>
  <p:tag name="SLIDEORDER" val="4"/>
  <p:tag name="SLIDEGUID" val="D996D682AD3E49369900CB4970317932"/>
  <p:tag name="VALUES" val="Incorrect|smicln|Incorrect|smicln|Incorrect|smicln|Incorrect|smicln|Correct"/>
</p:tagLst>
</file>

<file path=ppt/tags/tag63.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A&#10;B&#10;C&#10;D&#10;E"/>
  <p:tag name="OLDNUMANSWERS" val="5"/>
</p:tagLst>
</file>

<file path=ppt/tags/tag6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5.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QUESTIONALIAS" val="7. Assume before specialization, Pakistan is at “C” and Malaysia at “B”,  If they specialize 100%, then the gains will be:"/>
  <p:tag name="ANSWERSALIAS" val="45 wheat and 20 rice|smicln|20 rice|smicln|5 wheat|smicln|15 wheat"/>
  <p:tag name="TOTALRESPONSES" val="21"/>
  <p:tag name="RESPONSECOUNT" val="21"/>
  <p:tag name="SLICED" val="False"/>
  <p:tag name="RESPONSES" val="4;1;3;3;-;3;3;-;4;-;3;2;3;3;3;2;-;1;2;-;1;1;1;4;3;-;4;"/>
  <p:tag name="CHARTSTRINGSTD" val="5 3 9 4"/>
  <p:tag name="CHARTSTRINGREV" val="4 9 3 5"/>
  <p:tag name="CHARTSTRINGSTDPER" val="0.238095238095238 0.142857142857143 0.428571428571429 0.19047619047619"/>
  <p:tag name="CHARTSTRINGREVPER" val="0.19047619047619 0.428571428571429 0.142857142857143 0.238095238095238"/>
  <p:tag name="RESPONSESGATHERED" val="False"/>
  <p:tag name="ANONYMOUSTEMP" val="False"/>
  <p:tag name="SLIDEORDER" val="3"/>
  <p:tag name="SLIDEGUID" val="76382A198A2D481389ABF0043D71A8B6"/>
  <p:tag name="CORRECTPOINTVALUE" val="0"/>
  <p:tag name="VALUES" val="No Value|smicln|No Value|smicln|No Value|smicln|No Value"/>
</p:tagLst>
</file>

<file path=ppt/tags/tag66.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6"/>
  <p:tag name="BULLETTYPE" val="ppBulletArabicPeriod"/>
  <p:tag name="ANSWERTEXT" val="45 wheat and 20 rice&#10;20 rice&#10;5 wheat&#10;15 wheat"/>
  <p:tag name="OLDNUMANSWERS" val="4"/>
</p:tagLst>
</file>

<file path=ppt/tags/tag67.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CORRECTPOINTVALUE" val="1"/>
  <p:tag name="QUESTIONALIAS" val="7. Assume before specialization, Pakistan is at “C” and Malaysia at “B”,  If they specialize 100%, then the gains will be:"/>
  <p:tag name="ANSWERSALIAS" val="45 wheat and 20 rice|smicln|20 rice|smicln|5 wheat|smicln|15 wheat"/>
  <p:tag name="TOTALRESPONSES" val="21"/>
  <p:tag name="RESPONSECOUNT" val="21"/>
  <p:tag name="SLICED" val="False"/>
  <p:tag name="RESPONSES" val="4;1;3;3;-;3;3;-;4;-;3;2;3;3;3;2;-;1;2;-;1;1;1;4;3;-;4;"/>
  <p:tag name="CHARTSTRINGSTD" val="5 3 9 4"/>
  <p:tag name="CHARTSTRINGREV" val="4 9 3 5"/>
  <p:tag name="CHARTSTRINGSTDPER" val="0.238095238095238 0.142857142857143 0.428571428571429 0.19047619047619"/>
  <p:tag name="CHARTSTRINGREVPER" val="0.19047619047619 0.428571428571429 0.142857142857143 0.238095238095238"/>
  <p:tag name="RESPONSESGATHERED" val="False"/>
  <p:tag name="ANONYMOUSTEMP" val="False"/>
  <p:tag name="SLIDEORDER" val="4"/>
  <p:tag name="SLIDEGUID" val="1760657A9A594596B6EDE484C2BDDFD7"/>
  <p:tag name="VALUES" val="Incorrect|smicln|Incorrect|smicln|Correct|smicln|Incorrect"/>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ANSWERBULLETS" val="3"/>
  <p:tag name="TEXTLENGTH" val="45"/>
  <p:tag name="FONTSIZE" val="36"/>
  <p:tag name="BULLETTYPE" val="ppBulletArabicPeriod"/>
  <p:tag name="ANSWERTEXT" val="45 wheat and 20 rice&#10;20 rice&#10;5 wheat&#10;15 wheat"/>
  <p:tag name="OLDNUMANSWERS" val="4"/>
</p:tagLst>
</file>

<file path=ppt/tags/tag7.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33"/>
  <p:tag name="RESPONSECOUNT" val="33"/>
  <p:tag name="SLICED" val="False"/>
  <p:tag name="RESPONSES" val="3;3;3;3;3;3;1;3;3;3;3;2;1;2;3;3;1;2;3;3;3;3;3;3;3;3;3;3;3;3;1;3;3;"/>
  <p:tag name="CHARTSTRINGSTD" val="4 3 26 0 0"/>
  <p:tag name="CHARTSTRINGREV" val="0 0 26 3 4"/>
  <p:tag name="CHARTSTRINGSTDPER" val="0.121212121212121 0.0909090909090909 0.787878787878788 0 0"/>
  <p:tag name="CHARTSTRINGREVPER" val="0 0 0.787878787878788 0.0909090909090909 0.121212121212121"/>
  <p:tag name="RESPONSESGATHERED" val="False"/>
  <p:tag name="ANONYMOUSTEMP" val="False"/>
  <p:tag name="QUESTIONALIAS" val="5. Which of the 5Es BEST explains high prices (eg. plywood) after a natural disaster?"/>
  <p:tag name="ANSWERSALIAS" val="Economic Growth|smicln|Productive Efficiency|smicln|Allocative Efficiency|smicln|Equity|smicln|Full employment"/>
  <p:tag name="CORRECTPOINTVALUE" val="1"/>
  <p:tag name="SLIDEORDER" val="4"/>
  <p:tag name="SLIDEGUID" val="5AB4AD6265514493BEA15D952DC4497F"/>
  <p:tag name="VALUES" val="Incorrect|smicln|Incorrect|smicln|Correct|smicln|Incorrect|smicln|Incorrect"/>
</p:tagLst>
</file>

<file path=ppt/tags/tag7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9. Consider the currency market for Japanese yens and U.S. dollars. An increase in the demand for Japanese yen results in: "/>
  <p:tag name="ANSWERSALIAS" val="An appreciation of the yen and a depreciation of the dollar|smicln|A depreciation of the yen and a depreciation of the dollar|smicln|An appreciation of the yen and an appreciation of the dollar|smicln|A depreciation of the yen and an appreciation of the dollar"/>
  <p:tag name="SLIDEORDER" val="4"/>
  <p:tag name="SLIDEGUID" val="54C358CDBCCE4DFD9AFB3CE8227E26F1"/>
  <p:tag name="CORRECTPOINTVALUE" val="0"/>
  <p:tag name="VALUES" val="No Value|smicln|No Value|smicln|No Value|smicln|No Value"/>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TEXTLENGTH" val="239"/>
  <p:tag name="FONTSIZE" val="30"/>
  <p:tag name="BULLETTYPE" val="ppBulletArabicPeriod"/>
  <p:tag name="ANSWERTEXT" val="An appreciation of the yen and a depreciation of the dollar&#10;A depreciation of the yen and a depreciation of the dollar&#10;An appreciation of the yen and an appreciation of the dollar&#10;A depreciation of the yen and an appreciation of the dollar"/>
  <p:tag name="OLDNUMANSWERS" val="4"/>
</p:tagLst>
</file>

<file path=ppt/tags/tag7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QUESTIONALIAS" val="9. Consider the currency market for Japanese yens and U.S. dollars. An increase in the demand for Japanese yen results in: "/>
  <p:tag name="ANSWERSALIAS" val="An appreciation of the yen and a depreciation of the dollar|smicln|A depreciation of the yen and a depreciation of the dollar|smicln|An appreciation of the yen and an appreciation of the dollar|smicln|A depreciation of the yen and an appreciation of the dollar"/>
  <p:tag name="CORRECTPOINTVALUE" val="1"/>
  <p:tag name="SLIDEORDER" val="5"/>
  <p:tag name="SLIDEGUID" val="DF8383AA9AFE4D9C8F5FEC7DBDC3FFD0"/>
  <p:tag name="VALUES" val="Incorrect|smicln|Incorrect|smicln|Incorrect|smicln|Correct"/>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239"/>
  <p:tag name="FONTSIZE" val="30"/>
  <p:tag name="BULLETTYPE" val="ppBulletArabicPeriod"/>
  <p:tag name="ANSWERTEXT" val="An appreciation of the yen and a depreciation of the dollar&#10;A depreciation of the yen and a depreciation of the dollar&#10;An appreciation of the yen and an appreciation of the dollar&#10;A depreciation of the yen and an appreciation of the dollar"/>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
  <p:tag name="SLIDEORDER" val="12"/>
  <p:tag name="SLIDEGUID" val="48C77FFBC85546CC968F06BF9C6B7C76"/>
  <p:tag name="QUESTIONALIAS" val="11. In 2007 home values began to decline significantly. Which graph above illustrates the effect on the economy?"/>
  <p:tag name="CORRECTPOINTVALUE" val="0"/>
  <p:tag name="VALUES" val="No Value|smicln|No Value|smicln|No Value|smicln|No Value"/>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TEXTLENGTH" val="82"/>
  <p:tag name="FONTSIZE" val="32"/>
  <p:tag name="BULLETTYPE" val="ppBulletArabicPeriod"/>
  <p:tag name="ANSWERTEXT" val="Economic Growth&#10;Productive Efficiency&#10;Allocative Efficiency&#10;Equity&#10;Full employment"/>
  <p:tag name="OLDNUMANSWERS" val="5"/>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8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smicln|2|smicln|3|smicln|4"/>
  <p:tag name="QUESTIONALIAS" val="11. In 2007 home values began to decline significantly. Which graph above illustrates the effect on the economy?"/>
  <p:tag name="SLIDEORDER" val="13"/>
  <p:tag name="SLIDEGUID" val="51E86091EE1948F28BD234ACFB4618D7"/>
  <p:tag name="VALUES" val="Incorrect|smicln|Incorrect|smicln|Incorrect|smicln|Correct"/>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 student buys stock in Apple computers|smicln|An investor buy a government bond|smicln|A carpenter buys a hammer|smicln|A professor buys new skis"/>
  <p:tag name="SLIDEORDER" val="4"/>
  <p:tag name="SLIDEGUID" val="B0B1AB4F1AAA4CA3B2F8729411DD1C66"/>
  <p:tag name="QUESTIONALIAS" val="14. Which is an economic investment (I)?"/>
  <p:tag name="CORRECTPOINTVALUE" val="0"/>
  <p:tag name="VALUES" val="No Value|smicln|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125"/>
  <p:tag name="FONTSIZE" val="32"/>
  <p:tag name="BULLETTYPE" val="ppBulletArabicPeriod"/>
  <p:tag name="ANSWERTEXT" val="A student buys stock in Apple computers&#10;An investor buy a government bond&#10;A carpenter buys a hammer&#10;A professor buys new skis"/>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A student buys stock in Apple computers|smicln|An investor buy a government bond|smicln|A carpenter buys a hammer|smicln|A professor buys new skis"/>
  <p:tag name="QUESTIONALIAS" val="14. Which is an economic investment (I)?"/>
  <p:tag name="SLIDEORDER" val="5"/>
  <p:tag name="SLIDEGUID" val="4B04BF515A9F42D5AE7DAC2B1EE3BA55"/>
  <p:tag name="VALUES" val="Incorrect|smicln|Incorrect|smicln|Correct|smicln|Incorrect"/>
</p:tagLst>
</file>

<file path=ppt/tags/tag88.xml><?xml version="1.0" encoding="utf-8"?>
<p:tagLst xmlns:a="http://schemas.openxmlformats.org/drawingml/2006/main" xmlns:r="http://schemas.openxmlformats.org/officeDocument/2006/relationships" xmlns:p="http://schemas.openxmlformats.org/presentationml/2006/main">
  <p:tag name="ANSWERBULLETS" val="3"/>
  <p:tag name="TEXTLENGTH" val="125"/>
  <p:tag name="FONTSIZE" val="32"/>
  <p:tag name="BULLETTYPE" val="ppBulletArabicPeriod"/>
  <p:tag name="ANSWERTEXT" val="A student buys stock in Apple computers&#10;An investor buy a government bond&#10;A carpenter buys a hammer&#10;A professor buys new skis"/>
  <p:tag name="OLDNUMANSWERS" val="4"/>
</p:tagLst>
</file>

<file path=ppt/tags/tag8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11"/>
  <p:tag name="SLIDEGUID" val="19D1E966006B49E1B743710C16950C9A"/>
  <p:tag name="ANSWERSALIAS" val="1|smicln|2|smicln|3|smicln|4"/>
  <p:tag name="QUESTIONALIAS" val="11. Assume business have increased excess capacity. Which graph above illustrates the effect on the economy?"/>
  <p:tag name="CORRECTPOINTVALUE" val="0"/>
  <p:tag name="VALUES" val="No Value|smicln|No Value|smicln|No Value|smicln|No Value"/>
</p:tagLst>
</file>

<file path=ppt/tags/tag91.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9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smicln|2|smicln|3|smicln|4"/>
  <p:tag name="QUESTIONALIAS" val="11. Assume business have increased excess capacity. Which graph above illustrates the effect on the economy?"/>
  <p:tag name="SLIDEORDER" val="12"/>
  <p:tag name="SLIDEGUID" val="CAAA90C38F35426CA675759172D8D9FA"/>
  <p:tag name="VALUES" val="Incorrect|smicln|Incorrect|smicln|Incorrect|smicln|Correct"/>
</p:tagLst>
</file>

<file path=ppt/tags/tag9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
  <p:tag name="QUESTIONALIAS" val="11. Assume the $ appreciates.  Which is correct as a result?"/>
  <p:tag name="SLIDEORDER" val="13"/>
  <p:tag name="SLIDEGUID" val="C5A943774195460B967E968488193556"/>
  <p:tag name="CORRECTPOINTVALUE" val="1"/>
  <p:tag name="VALUES" val="No Value|smicln|No Value|smicln|No Value|smicln|No Value"/>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ags/tag9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smicln|2|smicln|3|smicln|4"/>
  <p:tag name="QUESTIONALIAS" val="11. Assume the $ appreciates.  Which is correct as a result?"/>
  <p:tag name="SLIDEORDER" val="14"/>
  <p:tag name="SLIDEGUID" val="477C392877954D45B5C18A8FEA867D54"/>
  <p:tag name="VALUES" val="Incorrect|smicln|Incorrect|smicln|Incorrect|smicln|Correct"/>
</p:tagLst>
</file>

<file path=ppt/tags/tag99.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1&#10;2&#10;3&#10;4"/>
  <p:tag name="OLDNUMANSWERS"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3004</TotalTime>
  <Words>4455</Words>
  <Application>Microsoft Office PowerPoint</Application>
  <PresentationFormat>On-screen Show (4:3)</PresentationFormat>
  <Paragraphs>729</Paragraphs>
  <Slides>129</Slides>
  <Notes>14</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Office Theme</vt:lpstr>
      <vt:lpstr>Final Exam Review</vt:lpstr>
      <vt:lpstr>Final Exam Review</vt:lpstr>
      <vt:lpstr>Final Exam Review</vt:lpstr>
      <vt:lpstr>1. Which of the 5Es BEST explains high prices (eg. plywood) after a natural disaster?</vt:lpstr>
      <vt:lpstr>1. Which of the 5Es BEST explains high prices (eg. plywood) after a natural disaster?</vt:lpstr>
      <vt:lpstr>2. Which of the following will not produce an outward shift of the production possibilities curve? </vt:lpstr>
      <vt:lpstr>2. Which of the following will not produce an outward shift of the production possibilities curve? </vt:lpstr>
      <vt:lpstr>PowerPoint Presentation</vt:lpstr>
      <vt:lpstr>3. Refer to the diagram. Other things equal, this economy will achieve the most rapid rate of growth if: </vt:lpstr>
      <vt:lpstr>3. Refer to the diagram. Other things equal, this economy will achieve the most rapid rate of growth if: </vt:lpstr>
      <vt:lpstr>4. The “invisible hand” promotes society’s interest because:</vt:lpstr>
      <vt:lpstr>4. The “invisible hand” promotes society’s interest because:</vt:lpstr>
      <vt:lpstr>5. The coordination problem in centrally planned economies refers to the idea that:</vt:lpstr>
      <vt:lpstr>5. The coordination problem in centrally planned economies refers to the idea that:</vt:lpstr>
      <vt:lpstr>6. Which of the following is a policy commonly associated with structural adjustment?</vt:lpstr>
      <vt:lpstr>6. Which of the following is a policy commonly associated with structural adjustment?</vt:lpstr>
      <vt:lpstr>Structural Adjustment Policies</vt:lpstr>
      <vt:lpstr>7. Which graph represents the effect of an increase in incomes on the market for secondhand clothing? </vt:lpstr>
      <vt:lpstr>7. Which graph represents the effect of an increase in incomes on the market for secondhand clothing? </vt:lpstr>
      <vt:lpstr>PowerPoint Presentation</vt:lpstr>
      <vt:lpstr>GRAPH IT!</vt:lpstr>
      <vt:lpstr>8. What is the major source of Revenue for the Federal Government?</vt:lpstr>
      <vt:lpstr>8. What is the major source of Revenue for the Federal Government?</vt:lpstr>
      <vt:lpstr>9. Use the tax table above. If income is $10,225 what is the average tax rate?</vt:lpstr>
      <vt:lpstr>9. Use the tax table above. If income is $10,225 what is the average tax rate?</vt:lpstr>
      <vt:lpstr>PowerPoint Presentation</vt:lpstr>
      <vt:lpstr>10. International trade is economically beneficial primarily because it:</vt:lpstr>
      <vt:lpstr>10. International trade is economically beneficial primarily because it:</vt:lpstr>
      <vt:lpstr>11. Use the PPC below.  Which is possible only with trade?</vt:lpstr>
      <vt:lpstr>11. Use the PPC below.  Which is possible only with trade?</vt:lpstr>
      <vt:lpstr>12. Assume before specialization, Pakistan is at “C” and Malaysia at “B”,  If they specialize 100%, then the gains will be:</vt:lpstr>
      <vt:lpstr>12. Assume before specialization, Pakistan is at “C” and Malaysia at “B”,  If they specialize 100%, then the gains will be:</vt:lpstr>
      <vt:lpstr>13. Consider the currency market for Japanese yens and U.S. dollars. An increase in the supply for Japanese yen results in: </vt:lpstr>
      <vt:lpstr>13. Consider the currency market for Japanese yens and U.S. dollars. An increase in the supply for Japanese yen results in: </vt:lpstr>
      <vt:lpstr>If interest rates in the US increase compared to those in Japan, then we would expect:</vt:lpstr>
      <vt:lpstr>Determinants of Foreign Exchange</vt:lpstr>
      <vt:lpstr>Determinants of Foreign Exchange</vt:lpstr>
      <vt:lpstr>Determinants of AD</vt:lpstr>
      <vt:lpstr>14. In 2007 home values began to decline significantly. Which graph above illustrates the effect on the economy?</vt:lpstr>
      <vt:lpstr>14. In 2007 home values began to decline significantly. Which graph above illustrates the effect on the economy?</vt:lpstr>
      <vt:lpstr>PowerPoint Presentation</vt:lpstr>
      <vt:lpstr>15. Which is an economic investment (I)?</vt:lpstr>
      <vt:lpstr>15. Which is an economic investment (I)?</vt:lpstr>
      <vt:lpstr>16. Assume business have increased excess capacity. Which graph above illustrates the effect on the economy?</vt:lpstr>
      <vt:lpstr>16. Assume business have increased excess capacity. Which graph above illustrates the effect on the economy?</vt:lpstr>
      <vt:lpstr>PowerPoint Presentation</vt:lpstr>
      <vt:lpstr>17. Assume the $ appreciates. Which graph above illustrates the effect on the economy?</vt:lpstr>
      <vt:lpstr>17. Assume the $ appreciates. Which graph above illustrates the effect on the economy?</vt:lpstr>
      <vt:lpstr>PowerPoint Presentation</vt:lpstr>
      <vt:lpstr>18. Which graph above illustrates the stagflation of the late 1970s and early 1980s?</vt:lpstr>
      <vt:lpstr>18. Which graph above illustrates the stagflation of the late 1970s and early 1980s?</vt:lpstr>
      <vt:lpstr>Determinants of AS</vt:lpstr>
      <vt:lpstr>12c – Stabilization Policies (YP 33)</vt:lpstr>
      <vt:lpstr>19. What would be the appropriate fiscal policy?</vt:lpstr>
      <vt:lpstr>19. What would be the appropriate fiscal policy?</vt:lpstr>
      <vt:lpstr>PowerPoint Presentation</vt:lpstr>
      <vt:lpstr>20. What would be the appropriate monetary policy?</vt:lpstr>
      <vt:lpstr>20. What would be the appropriate monetary policy?</vt:lpstr>
      <vt:lpstr>PowerPoint Presentation</vt:lpstr>
      <vt:lpstr>PowerPoint Presentation</vt:lpstr>
      <vt:lpstr>21. What most likely caused the Great Depression (1929-1939)?</vt:lpstr>
      <vt:lpstr>21. What most likely caused the Great Depression (1929-1939)?</vt:lpstr>
      <vt:lpstr>22. Chris lost his job as a ski lift operator when the ski season ended and is looking for a new job.  Which type of UE is this?</vt:lpstr>
      <vt:lpstr>22. Chris lost his job as a ski lift operator when the ski season ended and is looking for a new job.  Which type of UE is this?</vt:lpstr>
      <vt:lpstr>23. The “full employment (natural) rate of unemployment”  is 4.5%, then:</vt:lpstr>
      <vt:lpstr>23. The “full employment (natural) rate of unemployment”  is 4.5%, then:</vt:lpstr>
      <vt:lpstr>24. What was the inflation rate in 1974?</vt:lpstr>
      <vt:lpstr>24. What was the inflation rate in 1974?</vt:lpstr>
      <vt:lpstr>25. Which of the following causes GDP to OVERSTATE social welfare (standard of living)?</vt:lpstr>
      <vt:lpstr>25. Which of the following causes GDP to OVERSTATE social welfare (standard of living)?</vt:lpstr>
      <vt:lpstr>GDP AND SOCIAL WELFARE</vt:lpstr>
      <vt:lpstr>26. Expenditures approach: GDP = ?</vt:lpstr>
      <vt:lpstr>26. Expenditures approach: GDP = ?</vt:lpstr>
      <vt:lpstr>7a – Measuring GDP - Mac</vt:lpstr>
      <vt:lpstr>27. Which graphs above represents the type of economic growth that occurs if government spending increases? </vt:lpstr>
      <vt:lpstr>27. Which graphs above represents the type of economic growth that occurs if government spending increases?</vt:lpstr>
      <vt:lpstr>Two Types of Economic Growth</vt:lpstr>
      <vt:lpstr>28. If the economy is growing at an annual rate of 2% a year, about how many years will it take for GDP to double?</vt:lpstr>
      <vt:lpstr>28. If the economy is growing at an annual rate of 2% a year, about how many years will it take for GDP to double?</vt:lpstr>
      <vt:lpstr>PowerPoint Presentation</vt:lpstr>
      <vt:lpstr>29. US government subsidies to American farmers are an obstacle to economic growth in the LDCs (DVCs) because the subsidies ______</vt:lpstr>
      <vt:lpstr>29. US government subsidies to American farmers are an obstacle to economic growth in the LDCs (DVCs) because the subsidies ______</vt:lpstr>
      <vt:lpstr>30. Why is a high population growth rate seen as an obstacle to economic growth in many LDCs (DVCs)?</vt:lpstr>
      <vt:lpstr>30. Why is a high population growth rate seen as an obstacle to economic growth in many LDCs (DVCs)?</vt:lpstr>
      <vt:lpstr>31. What happens to the gap between the per capita income of an LDC and an MDC if they both grow at 2% a year?</vt:lpstr>
      <vt:lpstr>31. What happens to the gap between the per capita income of an LDC and an MDC if they both grow at 2% a year?</vt:lpstr>
      <vt:lpstr>The absolute income gap between rich and poor nations has been widening. </vt:lpstr>
      <vt:lpstr>32. If I take $10 out of my wallet and put it into my savings account what happens to M1 and M2?</vt:lpstr>
      <vt:lpstr>32. If I take $10 out of my wallet and put it into my savings account what happens to M1 and M2?</vt:lpstr>
      <vt:lpstr>33. What is D1?</vt:lpstr>
      <vt:lpstr>33. What is D1?</vt:lpstr>
      <vt:lpstr>Money Demand</vt:lpstr>
      <vt:lpstr>34. Assume the RR is 20% and a $10 bill in deposited in a checking account of Bank A.  How much does the money creation potential increase for Bank A and for the banking system?</vt:lpstr>
      <vt:lpstr>34. Assume the RR is 20% and a $10 bill in deposited in a checking account of Bank A.  How much does the money creation potential increase for Bank A and for the banking system?</vt:lpstr>
      <vt:lpstr>PowerPoint Presentation</vt:lpstr>
      <vt:lpstr>35. RR= 20%.  If this single bank made the largest loan it could safely make the MS will increase by how much? </vt:lpstr>
      <vt:lpstr>35. RR= 20%.  If this single bank made the largest loan it could safely make the MS will increase by how much? </vt:lpstr>
      <vt:lpstr>36. RR= 20%. If this bank balance sheet was for the commercial banking system, rather than a single bank, the MS could increase by how much? </vt:lpstr>
      <vt:lpstr>36. RR= 20%. If this bank balance sheet was for the commercial banking system, rather than a single bank, the MS could increase by how much? </vt:lpstr>
      <vt:lpstr>37. Assume that the Fed buys a $1000 bond (security) from COMMERCIAL BANKS (RR = 20%), What is the max. possible increase in the MS?</vt:lpstr>
      <vt:lpstr>37. Assume that the Fed buys a $1000 bond (security) from COMMERCIAL BANKS (RR = 20%), What is the max. possible increase in the MS?</vt:lpstr>
      <vt:lpstr>38. See graph.  What is the appropriate monetary policy?</vt:lpstr>
      <vt:lpstr>38. See graph.  What is the appropriate monetary policy?</vt:lpstr>
      <vt:lpstr>39. Which view of macroeconomic theory is shown in this graph?</vt:lpstr>
      <vt:lpstr>39. Which view of macroeconomic theory is shown in this graph?</vt:lpstr>
      <vt:lpstr>40. MV = PQ,  What is PQ?</vt:lpstr>
      <vt:lpstr>40. MV = PQ,  What is PQ?</vt:lpstr>
      <vt:lpstr>41. How do the Mainstream and Monetarist economists differ in the way they view the efficacy of MP in response to a change in AD?</vt:lpstr>
      <vt:lpstr>41. How do the Mainstream and Monetarist economists differ in the way they view the efficacy of MP in response to a change in AD?</vt:lpstr>
      <vt:lpstr>42. If G increase by $20, the AD will increase by ________?</vt:lpstr>
      <vt:lpstr>42. If G increase by $20, the AD will increase by ________?</vt:lpstr>
      <vt:lpstr>43. If Taxes decrease by $20, the AD will increase by ________?</vt:lpstr>
      <vt:lpstr>43. If Taxes decrease by $20, the AD will increase by ________?</vt:lpstr>
      <vt:lpstr>44. If G increases by $20 and Taxes increase by $20 then AD will increase by:</vt:lpstr>
      <vt:lpstr>44. If G increases by $20 and Taxes increase by $20 then AD will increase by:</vt:lpstr>
      <vt:lpstr>45. If Expansionary FP causes higher interest rates FP will be _______ effective because the multiplier will be ________.</vt:lpstr>
      <vt:lpstr>45. If Expansionary FP causes higher interest rates FP will be _______ effective because the multiplier will be ________.</vt:lpstr>
      <vt:lpstr>PowerPoint Presentation</vt:lpstr>
      <vt:lpstr>46. What if AD decreases and the government does nothing?</vt:lpstr>
      <vt:lpstr>46. What if AD decreases and the government does nothing?</vt:lpstr>
      <vt:lpstr>What if AD decreases from AD1 to AD2 and the government does NOTHING?  AD will increase from AD2 to AD3 because of built-in stabilizers.</vt:lpstr>
      <vt:lpstr>47. If the cyclically-adjusted budget shows a surplus of about $50 billion and the actual budget shows a deficit of about $150 billion, it can be concluded that there is: </vt:lpstr>
      <vt:lpstr>47. If the cyclically-adjusted budget shows a surplus of about $50 billion and the actual budget shows a deficit of about $150 billion, it can be concluded that there is: </vt:lpstr>
      <vt:lpstr>48. Expansionary FP can lead to budget deficits.  How do budget deficits affect trade?</vt:lpstr>
      <vt:lpstr>48. Expansionary FP can lead to budget deficits.  How do budget deficits affect trade?</vt:lpstr>
      <vt:lpstr>Vice President Walter Mondale in 1984 was running for president against President Ronald Reagan.   During a debate he was asked what he would do about the large trade deficit of the time.   His answer was that to reduce the trade deficit we need to reduce the budget deficit and he would raise taxes to do that.</vt:lpstr>
      <vt:lpstr>49. Supply-side economists sometimes argue that if you cut taxes it could increase gov’t revenue. Which does NOT explain WHY?</vt:lpstr>
      <vt:lpstr>49. Supply-side economists sometimes argue that if you cut taxes it could increase gov’t revenue. Which does NOT explain WHY?</vt:lpstr>
      <vt:lpstr>PowerPoint Presentation</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Harper</cp:lastModifiedBy>
  <cp:revision>100</cp:revision>
  <dcterms:created xsi:type="dcterms:W3CDTF">2013-02-04T18:55:14Z</dcterms:created>
  <dcterms:modified xsi:type="dcterms:W3CDTF">2017-05-12T13:12:12Z</dcterms:modified>
</cp:coreProperties>
</file>