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notesSlides/notesSlide1.xml" ContentType="application/vnd.openxmlformats-officedocument.presentationml.notesSlide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notesSlides/notesSlide2.xml" ContentType="application/vnd.openxmlformats-officedocument.presentationml.notesSlide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notesSlides/notesSlide3.xml" ContentType="application/vnd.openxmlformats-officedocument.presentationml.notesSlide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notesSlides/notesSlide4.xml" ContentType="application/vnd.openxmlformats-officedocument.presentationml.notesSlide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7"/>
  </p:notesMasterIdLst>
  <p:sldIdLst>
    <p:sldId id="389" r:id="rId2"/>
    <p:sldId id="258" r:id="rId3"/>
    <p:sldId id="314" r:id="rId4"/>
    <p:sldId id="353" r:id="rId5"/>
    <p:sldId id="269" r:id="rId6"/>
    <p:sldId id="354" r:id="rId7"/>
    <p:sldId id="315" r:id="rId8"/>
    <p:sldId id="355" r:id="rId9"/>
    <p:sldId id="279" r:id="rId10"/>
    <p:sldId id="344" r:id="rId11"/>
    <p:sldId id="275" r:id="rId12"/>
    <p:sldId id="356" r:id="rId13"/>
    <p:sldId id="319" r:id="rId14"/>
    <p:sldId id="357" r:id="rId15"/>
    <p:sldId id="317" r:id="rId16"/>
    <p:sldId id="358" r:id="rId17"/>
    <p:sldId id="323" r:id="rId18"/>
    <p:sldId id="359" r:id="rId19"/>
    <p:sldId id="320" r:id="rId20"/>
    <p:sldId id="360" r:id="rId21"/>
    <p:sldId id="316" r:id="rId22"/>
    <p:sldId id="324" r:id="rId23"/>
    <p:sldId id="361" r:id="rId24"/>
    <p:sldId id="321" r:id="rId25"/>
    <p:sldId id="362" r:id="rId26"/>
    <p:sldId id="325" r:id="rId27"/>
    <p:sldId id="363" r:id="rId28"/>
    <p:sldId id="326" r:id="rId29"/>
    <p:sldId id="364" r:id="rId30"/>
    <p:sldId id="277" r:id="rId31"/>
    <p:sldId id="365" r:id="rId32"/>
    <p:sldId id="327" r:id="rId33"/>
    <p:sldId id="366" r:id="rId34"/>
    <p:sldId id="328" r:id="rId35"/>
    <p:sldId id="367" r:id="rId36"/>
    <p:sldId id="329" r:id="rId37"/>
    <p:sldId id="368" r:id="rId38"/>
    <p:sldId id="330" r:id="rId39"/>
    <p:sldId id="369" r:id="rId40"/>
    <p:sldId id="331" r:id="rId41"/>
    <p:sldId id="370" r:id="rId42"/>
    <p:sldId id="332" r:id="rId43"/>
    <p:sldId id="371" r:id="rId44"/>
    <p:sldId id="337" r:id="rId45"/>
    <p:sldId id="372" r:id="rId46"/>
    <p:sldId id="333" r:id="rId47"/>
    <p:sldId id="373" r:id="rId48"/>
    <p:sldId id="334" r:id="rId49"/>
    <p:sldId id="374" r:id="rId50"/>
    <p:sldId id="335" r:id="rId51"/>
    <p:sldId id="375" r:id="rId52"/>
    <p:sldId id="336" r:id="rId53"/>
    <p:sldId id="376" r:id="rId54"/>
    <p:sldId id="306" r:id="rId55"/>
    <p:sldId id="338" r:id="rId56"/>
    <p:sldId id="377" r:id="rId57"/>
    <p:sldId id="339" r:id="rId58"/>
    <p:sldId id="378" r:id="rId59"/>
    <p:sldId id="340" r:id="rId60"/>
    <p:sldId id="379" r:id="rId61"/>
    <p:sldId id="345" r:id="rId62"/>
    <p:sldId id="380" r:id="rId63"/>
    <p:sldId id="346" r:id="rId64"/>
    <p:sldId id="381" r:id="rId65"/>
    <p:sldId id="347" r:id="rId66"/>
    <p:sldId id="382" r:id="rId67"/>
    <p:sldId id="348" r:id="rId68"/>
    <p:sldId id="383" r:id="rId69"/>
    <p:sldId id="349" r:id="rId70"/>
    <p:sldId id="350" r:id="rId71"/>
    <p:sldId id="385" r:id="rId72"/>
    <p:sldId id="351" r:id="rId73"/>
    <p:sldId id="387" r:id="rId74"/>
    <p:sldId id="352" r:id="rId75"/>
    <p:sldId id="388" r:id="rId76"/>
  </p:sldIdLst>
  <p:sldSz cx="9144000" cy="6858000" type="screen4x3"/>
  <p:notesSz cx="6858000" cy="9144000"/>
  <p:custDataLst>
    <p:tags r:id="rId7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gs" Target="tags/tag1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FBD78-9A7B-4A17-9FBF-AB3F6BCE59A1}" type="datetimeFigureOut">
              <a:rPr lang="en-US" smtClean="0"/>
              <a:pPr/>
              <a:t>5/12/2017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01076C-4464-41B3-A8EB-51F71702C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862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1076C-4464-41B3-A8EB-51F71702CCC7}" type="slidenum">
              <a:rPr lang="en-US" smtClean="0"/>
              <a:pPr/>
              <a:t>67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1076C-4464-41B3-A8EB-51F71702CCC7}" type="slidenum">
              <a:rPr lang="en-US" smtClean="0"/>
              <a:pPr/>
              <a:t>68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1076C-4464-41B3-A8EB-51F71702CCC7}" type="slidenum">
              <a:rPr lang="en-US" smtClean="0"/>
              <a:pPr/>
              <a:t>70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1076C-4464-41B3-A8EB-51F71702CCC7}" type="slidenum">
              <a:rPr lang="en-US" smtClean="0"/>
              <a:pPr/>
              <a:t>71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5/12/2017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5/12/2017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5/12/2017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5/12/2017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5/12/2017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5/12/2017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46EAF-A769-436D-9698-E3130BACC578}" type="datetimeFigureOut">
              <a:rPr lang="en-US" smtClean="0"/>
              <a:pPr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0.xml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2.xml"/><Relationship Id="rId1" Type="http://schemas.openxmlformats.org/officeDocument/2006/relationships/tags" Target="../tags/tag2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4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7.xml"/><Relationship Id="rId1" Type="http://schemas.openxmlformats.org/officeDocument/2006/relationships/tags" Target="../tags/tag2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4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2.xml"/><Relationship Id="rId1" Type="http://schemas.openxmlformats.org/officeDocument/2006/relationships/tags" Target="../tags/tag3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4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7.xml"/><Relationship Id="rId1" Type="http://schemas.openxmlformats.org/officeDocument/2006/relationships/tags" Target="../tags/tag3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4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2.xml"/><Relationship Id="rId1" Type="http://schemas.openxmlformats.org/officeDocument/2006/relationships/tags" Target="../tags/tag4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4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8.xml"/><Relationship Id="rId1" Type="http://schemas.openxmlformats.org/officeDocument/2006/relationships/tags" Target="../tags/tag4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4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3.xml"/><Relationship Id="rId1" Type="http://schemas.openxmlformats.org/officeDocument/2006/relationships/tags" Target="../tags/tag5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4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8.xml"/><Relationship Id="rId1" Type="http://schemas.openxmlformats.org/officeDocument/2006/relationships/tags" Target="../tags/tag5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4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63.xml"/><Relationship Id="rId1" Type="http://schemas.openxmlformats.org/officeDocument/2006/relationships/tags" Target="../tags/tag6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4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68.xml"/><Relationship Id="rId1" Type="http://schemas.openxmlformats.org/officeDocument/2006/relationships/tags" Target="../tags/tag6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tags" Target="../tags/tag71.xml"/><Relationship Id="rId2" Type="http://schemas.openxmlformats.org/officeDocument/2006/relationships/tags" Target="../tags/tag70.xml"/><Relationship Id="rId1" Type="http://schemas.openxmlformats.org/officeDocument/2006/relationships/tags" Target="../tags/tag69.xml"/><Relationship Id="rId4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73.xml"/><Relationship Id="rId1" Type="http://schemas.openxmlformats.org/officeDocument/2006/relationships/tags" Target="../tags/tag7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tags" Target="../tags/tag76.xml"/><Relationship Id="rId2" Type="http://schemas.openxmlformats.org/officeDocument/2006/relationships/tags" Target="../tags/tag75.xml"/><Relationship Id="rId1" Type="http://schemas.openxmlformats.org/officeDocument/2006/relationships/tags" Target="../tags/tag74.xml"/><Relationship Id="rId4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78.xml"/><Relationship Id="rId1" Type="http://schemas.openxmlformats.org/officeDocument/2006/relationships/tags" Target="../tags/tag7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tags" Target="../tags/tag81.xml"/><Relationship Id="rId2" Type="http://schemas.openxmlformats.org/officeDocument/2006/relationships/tags" Target="../tags/tag80.xml"/><Relationship Id="rId1" Type="http://schemas.openxmlformats.org/officeDocument/2006/relationships/tags" Target="../tags/tag79.xml"/><Relationship Id="rId4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83.xml"/><Relationship Id="rId1" Type="http://schemas.openxmlformats.org/officeDocument/2006/relationships/tags" Target="../tags/tag8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tags" Target="../tags/tag86.xml"/><Relationship Id="rId2" Type="http://schemas.openxmlformats.org/officeDocument/2006/relationships/tags" Target="../tags/tag85.xml"/><Relationship Id="rId1" Type="http://schemas.openxmlformats.org/officeDocument/2006/relationships/tags" Target="../tags/tag84.xml"/><Relationship Id="rId4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88.xml"/><Relationship Id="rId1" Type="http://schemas.openxmlformats.org/officeDocument/2006/relationships/tags" Target="../tags/tag8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tags" Target="../tags/tag91.xml"/><Relationship Id="rId2" Type="http://schemas.openxmlformats.org/officeDocument/2006/relationships/tags" Target="../tags/tag90.xml"/><Relationship Id="rId1" Type="http://schemas.openxmlformats.org/officeDocument/2006/relationships/tags" Target="../tags/tag89.xml"/><Relationship Id="rId4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93.xml"/><Relationship Id="rId1" Type="http://schemas.openxmlformats.org/officeDocument/2006/relationships/tags" Target="../tags/tag92.xml"/><Relationship Id="rId4" Type="http://schemas.openxmlformats.org/officeDocument/2006/relationships/image" Target="../media/image9.gi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tags" Target="../tags/tag96.xml"/><Relationship Id="rId2" Type="http://schemas.openxmlformats.org/officeDocument/2006/relationships/tags" Target="../tags/tag95.xml"/><Relationship Id="rId1" Type="http://schemas.openxmlformats.org/officeDocument/2006/relationships/tags" Target="../tags/tag94.xml"/><Relationship Id="rId5" Type="http://schemas.openxmlformats.org/officeDocument/2006/relationships/image" Target="../media/image9.gif"/><Relationship Id="rId4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98.xml"/><Relationship Id="rId1" Type="http://schemas.openxmlformats.org/officeDocument/2006/relationships/tags" Target="../tags/tag97.xml"/><Relationship Id="rId4" Type="http://schemas.openxmlformats.org/officeDocument/2006/relationships/image" Target="../media/image9.gi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tags" Target="../tags/tag101.xml"/><Relationship Id="rId2" Type="http://schemas.openxmlformats.org/officeDocument/2006/relationships/tags" Target="../tags/tag100.xml"/><Relationship Id="rId1" Type="http://schemas.openxmlformats.org/officeDocument/2006/relationships/tags" Target="../tags/tag99.xml"/><Relationship Id="rId5" Type="http://schemas.openxmlformats.org/officeDocument/2006/relationships/image" Target="../media/image9.gif"/><Relationship Id="rId4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03.xml"/><Relationship Id="rId1" Type="http://schemas.openxmlformats.org/officeDocument/2006/relationships/tags" Target="../tags/tag102.xml"/><Relationship Id="rId4" Type="http://schemas.openxmlformats.org/officeDocument/2006/relationships/image" Target="../media/image9.gif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tags" Target="../tags/tag106.xml"/><Relationship Id="rId2" Type="http://schemas.openxmlformats.org/officeDocument/2006/relationships/tags" Target="../tags/tag105.xml"/><Relationship Id="rId1" Type="http://schemas.openxmlformats.org/officeDocument/2006/relationships/tags" Target="../tags/tag104.xml"/><Relationship Id="rId5" Type="http://schemas.openxmlformats.org/officeDocument/2006/relationships/image" Target="../media/image9.gif"/><Relationship Id="rId4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08.xml"/><Relationship Id="rId1" Type="http://schemas.openxmlformats.org/officeDocument/2006/relationships/tags" Target="../tags/tag107.xml"/><Relationship Id="rId4" Type="http://schemas.openxmlformats.org/officeDocument/2006/relationships/image" Target="../media/image9.gif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tags" Target="../tags/tag111.xml"/><Relationship Id="rId2" Type="http://schemas.openxmlformats.org/officeDocument/2006/relationships/tags" Target="../tags/tag110.xml"/><Relationship Id="rId1" Type="http://schemas.openxmlformats.org/officeDocument/2006/relationships/tags" Target="../tags/tag109.xml"/><Relationship Id="rId5" Type="http://schemas.openxmlformats.org/officeDocument/2006/relationships/image" Target="../media/image9.gif"/><Relationship Id="rId4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13.xml"/><Relationship Id="rId1" Type="http://schemas.openxmlformats.org/officeDocument/2006/relationships/tags" Target="../tags/tag112.xml"/><Relationship Id="rId4" Type="http://schemas.openxmlformats.org/officeDocument/2006/relationships/image" Target="../media/image9.gif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tags" Target="../tags/tag116.xml"/><Relationship Id="rId2" Type="http://schemas.openxmlformats.org/officeDocument/2006/relationships/tags" Target="../tags/tag115.xml"/><Relationship Id="rId1" Type="http://schemas.openxmlformats.org/officeDocument/2006/relationships/tags" Target="../tags/tag114.xml"/><Relationship Id="rId5" Type="http://schemas.openxmlformats.org/officeDocument/2006/relationships/image" Target="../media/image9.gif"/><Relationship Id="rId4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18.xml"/><Relationship Id="rId1" Type="http://schemas.openxmlformats.org/officeDocument/2006/relationships/tags" Target="../tags/tag117.xml"/><Relationship Id="rId4" Type="http://schemas.openxmlformats.org/officeDocument/2006/relationships/image" Target="../media/image9.gif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tags" Target="../tags/tag121.xml"/><Relationship Id="rId2" Type="http://schemas.openxmlformats.org/officeDocument/2006/relationships/tags" Target="../tags/tag120.xml"/><Relationship Id="rId1" Type="http://schemas.openxmlformats.org/officeDocument/2006/relationships/tags" Target="../tags/tag119.xml"/><Relationship Id="rId5" Type="http://schemas.openxmlformats.org/officeDocument/2006/relationships/image" Target="../media/image9.gif"/><Relationship Id="rId4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23.xml"/><Relationship Id="rId1" Type="http://schemas.openxmlformats.org/officeDocument/2006/relationships/tags" Target="../tags/tag122.xml"/><Relationship Id="rId4" Type="http://schemas.openxmlformats.org/officeDocument/2006/relationships/image" Target="../media/image9.gif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tags" Target="../tags/tag126.xml"/><Relationship Id="rId2" Type="http://schemas.openxmlformats.org/officeDocument/2006/relationships/tags" Target="../tags/tag125.xml"/><Relationship Id="rId1" Type="http://schemas.openxmlformats.org/officeDocument/2006/relationships/tags" Target="../tags/tag124.xml"/><Relationship Id="rId5" Type="http://schemas.openxmlformats.org/officeDocument/2006/relationships/image" Target="../media/image9.gif"/><Relationship Id="rId4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29.xml"/><Relationship Id="rId1" Type="http://schemas.openxmlformats.org/officeDocument/2006/relationships/tags" Target="../tags/tag128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tags" Target="../tags/tag132.xml"/><Relationship Id="rId2" Type="http://schemas.openxmlformats.org/officeDocument/2006/relationships/tags" Target="../tags/tag131.xml"/><Relationship Id="rId1" Type="http://schemas.openxmlformats.org/officeDocument/2006/relationships/tags" Target="../tags/tag130.xml"/><Relationship Id="rId4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34.xml"/><Relationship Id="rId1" Type="http://schemas.openxmlformats.org/officeDocument/2006/relationships/tags" Target="../tags/tag133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tags" Target="../tags/tag137.xml"/><Relationship Id="rId2" Type="http://schemas.openxmlformats.org/officeDocument/2006/relationships/tags" Target="../tags/tag136.xml"/><Relationship Id="rId1" Type="http://schemas.openxmlformats.org/officeDocument/2006/relationships/tags" Target="../tags/tag135.xml"/><Relationship Id="rId4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39.xml"/><Relationship Id="rId1" Type="http://schemas.openxmlformats.org/officeDocument/2006/relationships/tags" Target="../tags/tag13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tags" Target="../tags/tag142.xml"/><Relationship Id="rId2" Type="http://schemas.openxmlformats.org/officeDocument/2006/relationships/tags" Target="../tags/tag141.xml"/><Relationship Id="rId1" Type="http://schemas.openxmlformats.org/officeDocument/2006/relationships/tags" Target="../tags/tag140.xml"/><Relationship Id="rId4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44.xml"/><Relationship Id="rId1" Type="http://schemas.openxmlformats.org/officeDocument/2006/relationships/tags" Target="../tags/tag143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tags" Target="../tags/tag147.xml"/><Relationship Id="rId2" Type="http://schemas.openxmlformats.org/officeDocument/2006/relationships/tags" Target="../tags/tag146.xml"/><Relationship Id="rId1" Type="http://schemas.openxmlformats.org/officeDocument/2006/relationships/tags" Target="../tags/tag145.xml"/><Relationship Id="rId4" Type="http://schemas.openxmlformats.org/officeDocument/2006/relationships/slideLayout" Target="../slideLayouts/slideLayout1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49.xml"/><Relationship Id="rId1" Type="http://schemas.openxmlformats.org/officeDocument/2006/relationships/tags" Target="../tags/tag148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tags" Target="../tags/tag152.xml"/><Relationship Id="rId2" Type="http://schemas.openxmlformats.org/officeDocument/2006/relationships/tags" Target="../tags/tag151.xml"/><Relationship Id="rId1" Type="http://schemas.openxmlformats.org/officeDocument/2006/relationships/tags" Target="../tags/tag150.xml"/><Relationship Id="rId4" Type="http://schemas.openxmlformats.org/officeDocument/2006/relationships/slideLayout" Target="../slideLayouts/slideLayout1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54.xml"/><Relationship Id="rId1" Type="http://schemas.openxmlformats.org/officeDocument/2006/relationships/tags" Target="../tags/tag153.xml"/><Relationship Id="rId4" Type="http://schemas.openxmlformats.org/officeDocument/2006/relationships/image" Target="../media/image11.png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tags" Target="../tags/tag157.xml"/><Relationship Id="rId2" Type="http://schemas.openxmlformats.org/officeDocument/2006/relationships/tags" Target="../tags/tag156.xml"/><Relationship Id="rId1" Type="http://schemas.openxmlformats.org/officeDocument/2006/relationships/tags" Target="../tags/tag155.xml"/><Relationship Id="rId5" Type="http://schemas.openxmlformats.org/officeDocument/2006/relationships/image" Target="../media/image11.png"/><Relationship Id="rId4" Type="http://schemas.openxmlformats.org/officeDocument/2006/relationships/slideLayout" Target="../slideLayouts/slideLayout1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59.xml"/><Relationship Id="rId1" Type="http://schemas.openxmlformats.org/officeDocument/2006/relationships/tags" Target="../tags/tag158.xml"/><Relationship Id="rId4" Type="http://schemas.openxmlformats.org/officeDocument/2006/relationships/notesSlide" Target="../notesSlides/notesSlide1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tags" Target="../tags/tag162.xml"/><Relationship Id="rId2" Type="http://schemas.openxmlformats.org/officeDocument/2006/relationships/tags" Target="../tags/tag161.xml"/><Relationship Id="rId1" Type="http://schemas.openxmlformats.org/officeDocument/2006/relationships/tags" Target="../tags/tag160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6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4" Type="http://schemas.openxmlformats.org/officeDocument/2006/relationships/image" Target="../media/image4.png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65.xml"/><Relationship Id="rId1" Type="http://schemas.openxmlformats.org/officeDocument/2006/relationships/tags" Target="../tags/tag164.xml"/><Relationship Id="rId4" Type="http://schemas.openxmlformats.org/officeDocument/2006/relationships/notesSlide" Target="../notesSlides/notesSlide3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tags" Target="../tags/tag168.xml"/><Relationship Id="rId2" Type="http://schemas.openxmlformats.org/officeDocument/2006/relationships/tags" Target="../tags/tag167.xml"/><Relationship Id="rId1" Type="http://schemas.openxmlformats.org/officeDocument/2006/relationships/tags" Target="../tags/tag166.xml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1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70.xml"/><Relationship Id="rId1" Type="http://schemas.openxmlformats.org/officeDocument/2006/relationships/tags" Target="../tags/tag169.xml"/><Relationship Id="rId4" Type="http://schemas.openxmlformats.org/officeDocument/2006/relationships/image" Target="../media/image13.png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tags" Target="../tags/tag173.xml"/><Relationship Id="rId2" Type="http://schemas.openxmlformats.org/officeDocument/2006/relationships/tags" Target="../tags/tag172.xml"/><Relationship Id="rId1" Type="http://schemas.openxmlformats.org/officeDocument/2006/relationships/tags" Target="../tags/tag171.xml"/><Relationship Id="rId5" Type="http://schemas.openxmlformats.org/officeDocument/2006/relationships/image" Target="../media/image13.png"/><Relationship Id="rId4" Type="http://schemas.openxmlformats.org/officeDocument/2006/relationships/slideLayout" Target="../slideLayouts/slideLayout1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75.xml"/><Relationship Id="rId1" Type="http://schemas.openxmlformats.org/officeDocument/2006/relationships/tags" Target="../tags/tag174.xml"/><Relationship Id="rId4" Type="http://schemas.openxmlformats.org/officeDocument/2006/relationships/image" Target="../media/image14.png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tags" Target="../tags/tag178.xml"/><Relationship Id="rId2" Type="http://schemas.openxmlformats.org/officeDocument/2006/relationships/tags" Target="../tags/tag177.xml"/><Relationship Id="rId1" Type="http://schemas.openxmlformats.org/officeDocument/2006/relationships/tags" Target="../tags/tag176.xml"/><Relationship Id="rId5" Type="http://schemas.openxmlformats.org/officeDocument/2006/relationships/image" Target="../media/image14.png"/><Relationship Id="rId4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5" Type="http://schemas.openxmlformats.org/officeDocument/2006/relationships/image" Target="../media/image4.png"/><Relationship Id="rId4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219200"/>
            <a:ext cx="7772400" cy="1219199"/>
          </a:xfrm>
        </p:spPr>
        <p:txBody>
          <a:bodyPr>
            <a:normAutofit/>
          </a:bodyPr>
          <a:lstStyle/>
          <a:p>
            <a:r>
              <a:rPr lang="en-US" b="1" dirty="0" smtClean="0"/>
              <a:t>Exam 3 Review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6003" y="2741839"/>
            <a:ext cx="7772400" cy="32766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This web quiz may appear as two pages on tablets and laptops.</a:t>
            </a:r>
          </a:p>
          <a:p>
            <a:pPr algn="l"/>
            <a:endParaRPr lang="en-US" sz="1200" b="1" dirty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I recommend that you view it as one page by clicking on the open book icon        at the bottom of the page.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214" y="0"/>
            <a:ext cx="9178834" cy="103870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594" y="6524625"/>
            <a:ext cx="9163594" cy="3333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629" y="4572000"/>
            <a:ext cx="616272" cy="53067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5155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ig13.1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33400"/>
            <a:ext cx="3124200" cy="3817162"/>
          </a:xfrm>
          <a:prstGeom prst="rect">
            <a:avLst/>
          </a:prstGeom>
        </p:spPr>
      </p:pic>
      <p:pic>
        <p:nvPicPr>
          <p:cNvPr id="5" name="Picture 4" descr="fig13.1b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19400" y="533400"/>
            <a:ext cx="3240852" cy="3962400"/>
          </a:xfrm>
          <a:prstGeom prst="rect">
            <a:avLst/>
          </a:prstGeom>
        </p:spPr>
      </p:pic>
      <p:pic>
        <p:nvPicPr>
          <p:cNvPr id="6" name="Picture 5" descr="fig13.1c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698946" y="533400"/>
            <a:ext cx="3445054" cy="3962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76400" y="4876800"/>
            <a:ext cx="61293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The Money Market</a:t>
            </a:r>
            <a:endParaRPr lang="en-US" sz="54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4619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85783" y="152400"/>
            <a:ext cx="8229600" cy="914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4. Which is NOT true about the Federal reserve banks?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371601"/>
            <a:ext cx="8229600" cy="30480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They are “bankers’ banks”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They are “quasi public”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They are the country’s “central bank”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They are “thrift institutions”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They are the “government’s bank”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85783" y="152400"/>
            <a:ext cx="8229600" cy="914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4. Which is NOT true about the Federal reserve banks?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371601"/>
            <a:ext cx="8229600" cy="30480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They are “bankers’ banks”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They are “quasi public”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They are the country’s “central bank”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They are “thrift institutions”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They are the “government’s bank”</a:t>
            </a:r>
            <a:endParaRPr lang="en-US" dirty="0"/>
          </a:p>
        </p:txBody>
      </p:sp>
      <p:sp>
        <p:nvSpPr>
          <p:cNvPr id="9" name="CorShape1"/>
          <p:cNvSpPr/>
          <p:nvPr>
            <p:custDataLst>
              <p:tags r:id="rId3"/>
            </p:custDataLst>
          </p:nvPr>
        </p:nvSpPr>
        <p:spPr>
          <a:xfrm rot="10800000">
            <a:off x="172720" y="3193966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76927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52004" y="152400"/>
            <a:ext cx="8458200" cy="6858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5. Goldsmiths created money when they:</a:t>
            </a:r>
            <a:r>
              <a:rPr lang="en-US" sz="3600" dirty="0" smtClean="0"/>
              <a:t> 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086976"/>
            <a:ext cx="6477000" cy="4724399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Accepted deposits of gold for safe storage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Charged people who deposited their gold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Used deposited gold to produce products for sale to others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Issued paper receipts for the gold they held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52004" y="152400"/>
            <a:ext cx="8458200" cy="6858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5. Goldsmiths created money when they:</a:t>
            </a:r>
            <a:r>
              <a:rPr lang="en-US" sz="3600" dirty="0" smtClean="0"/>
              <a:t> 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086976"/>
            <a:ext cx="6477000" cy="4724399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Accepted deposits of gold for safe storage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Charged people who deposited their gold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Used deposited gold to produce products for sale to others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Issued paper receipts for the gold they held</a:t>
            </a:r>
            <a:endParaRPr lang="en-US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76200" y="4343400"/>
            <a:ext cx="647700" cy="6477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7097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01599" y="152400"/>
            <a:ext cx="8585201" cy="1219200"/>
          </a:xfrm>
        </p:spPr>
        <p:txBody>
          <a:bodyPr>
            <a:noAutofit/>
          </a:bodyPr>
          <a:lstStyle/>
          <a:p>
            <a:pPr algn="l"/>
            <a:r>
              <a:rPr lang="en-US" b="1" dirty="0" smtClean="0"/>
              <a:t>6. Which is NOT an ASSET for a commercial bank? 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33037" y="1600200"/>
            <a:ext cx="3733800" cy="3809999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Net worth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Reserves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Loans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Securities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Property </a:t>
            </a:r>
            <a:endParaRPr lang="en-US" sz="40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01599" y="152400"/>
            <a:ext cx="8585201" cy="1219200"/>
          </a:xfrm>
        </p:spPr>
        <p:txBody>
          <a:bodyPr>
            <a:noAutofit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6. Which is NOT an ASSET for a commercial bank?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33037" y="1600200"/>
            <a:ext cx="3733800" cy="3809999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Net worth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Reserves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Loans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Securities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Property </a:t>
            </a:r>
            <a:endParaRPr lang="en-US" sz="4000" dirty="0"/>
          </a:p>
        </p:txBody>
      </p:sp>
      <p:sp>
        <p:nvSpPr>
          <p:cNvPr id="8" name="CorShape1"/>
          <p:cNvSpPr/>
          <p:nvPr>
            <p:custDataLst>
              <p:tags r:id="rId3"/>
            </p:custDataLst>
          </p:nvPr>
        </p:nvSpPr>
        <p:spPr>
          <a:xfrm rot="10800000">
            <a:off x="228600" y="1752600"/>
            <a:ext cx="444500" cy="444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3376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23850" y="152400"/>
            <a:ext cx="8229600" cy="1524000"/>
          </a:xfrm>
        </p:spPr>
        <p:txBody>
          <a:bodyPr>
            <a:noAutofit/>
          </a:bodyPr>
          <a:lstStyle/>
          <a:p>
            <a:pPr algn="l"/>
            <a:r>
              <a:rPr lang="en-US" b="1" dirty="0" smtClean="0"/>
              <a:t>7. Banks use ER for all of the following EXCEPT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43924" y="1828800"/>
            <a:ext cx="5410200" cy="3809999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Making loans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Loaning to the Fed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Buying securities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Paying back depositors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23850" y="152400"/>
            <a:ext cx="8229600" cy="1524000"/>
          </a:xfrm>
        </p:spPr>
        <p:txBody>
          <a:bodyPr>
            <a:noAutofit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7. Banks use ER for all of the following EXCEPT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7" name="CorShape1"/>
          <p:cNvSpPr/>
          <p:nvPr>
            <p:custDataLst>
              <p:tags r:id="rId2"/>
            </p:custDataLst>
          </p:nvPr>
        </p:nvSpPr>
        <p:spPr>
          <a:xfrm rot="10800000">
            <a:off x="323850" y="2673772"/>
            <a:ext cx="444500" cy="444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543924" y="1828800"/>
            <a:ext cx="5410200" cy="3809999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Making loans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Loaning to the Fed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Buying securities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Paying back depositors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2993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7620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8. If the RR= 10%, then what are the ER? </a:t>
            </a:r>
            <a:endParaRPr lang="en-US" sz="3600" b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32369"/>
              </p:ext>
            </p:extLst>
          </p:nvPr>
        </p:nvGraphicFramePr>
        <p:xfrm>
          <a:off x="365759" y="267789"/>
          <a:ext cx="8077200" cy="1938020"/>
        </p:xfrm>
        <a:graphic>
          <a:graphicData uri="http://schemas.openxmlformats.org/drawingml/2006/table">
            <a:tbl>
              <a:tblPr/>
              <a:tblGrid>
                <a:gridCol w="3669258"/>
                <a:gridCol w="4407942"/>
              </a:tblGrid>
              <a:tr h="3519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Arial"/>
                          <a:ea typeface="Times New Roman"/>
                        </a:rPr>
                        <a:t>Assets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27305" marB="88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Liabilities + Net Worth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0" marR="0" marT="27305" marB="88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82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Reserves	$  40,000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Loans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      70,000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Securities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50,000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Property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400,000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5720" marR="0" marT="54610" marB="18415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Checkable deposits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$</a:t>
                      </a:r>
                      <a:r>
                        <a:rPr lang="en-US" sz="2400" dirty="0">
                          <a:latin typeface="Arial"/>
                          <a:ea typeface="Times New Roman"/>
                        </a:rPr>
                        <a:t>100,000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Stock shares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    460,000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5720" marR="0" marT="54610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82725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3505200"/>
            <a:ext cx="3962400" cy="2666999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$20,000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$30,000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$40,000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$50,000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Unit 3 – Macroeconomic Policy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295400"/>
            <a:ext cx="8001000" cy="4343400"/>
          </a:xfrm>
        </p:spPr>
        <p:txBody>
          <a:bodyPr>
            <a:normAutofit fontScale="77500" lnSpcReduction="20000"/>
          </a:bodyPr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MONETARY POLICY</a:t>
            </a:r>
            <a:endParaRPr lang="en-US" sz="40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Chapter 14 - Money, Money Markets, the Fed </a:t>
            </a:r>
            <a:endParaRPr lang="en-US" sz="40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Chapter 15 - How Banks Create Money</a:t>
            </a:r>
            <a:endParaRPr lang="en-US" sz="40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Chapter 16 - Monetary Policy</a:t>
            </a:r>
            <a:endParaRPr lang="en-US" sz="4000" dirty="0" smtClean="0">
              <a:solidFill>
                <a:schemeClr val="tx1"/>
              </a:solidFill>
            </a:endParaRPr>
          </a:p>
          <a:p>
            <a:r>
              <a:rPr lang="en-US" sz="4000" b="1" dirty="0" smtClean="0">
                <a:solidFill>
                  <a:schemeClr val="tx1"/>
                </a:solidFill>
              </a:rPr>
              <a:t> </a:t>
            </a:r>
            <a:endParaRPr lang="en-US" sz="4000" dirty="0" smtClean="0">
              <a:solidFill>
                <a:schemeClr val="tx1"/>
              </a:solidFill>
            </a:endParaRPr>
          </a:p>
          <a:p>
            <a:r>
              <a:rPr lang="en-US" sz="4000" b="1" dirty="0" smtClean="0">
                <a:solidFill>
                  <a:schemeClr val="tx1"/>
                </a:solidFill>
              </a:rPr>
              <a:t>FISCAL POLICY</a:t>
            </a:r>
            <a:endParaRPr lang="en-US" sz="40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Chapter 10 - The Spending Multiplier </a:t>
            </a:r>
            <a:endParaRPr lang="en-US" sz="40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Chapter 13 - Fiscal Policy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7620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8. If the RR= 10%, then what are the ER? </a:t>
            </a:r>
            <a:endParaRPr lang="en-US" sz="3600" b="1" dirty="0">
              <a:solidFill>
                <a:srgbClr val="0070C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577023"/>
              </p:ext>
            </p:extLst>
          </p:nvPr>
        </p:nvGraphicFramePr>
        <p:xfrm>
          <a:off x="365759" y="267789"/>
          <a:ext cx="8077200" cy="1938020"/>
        </p:xfrm>
        <a:graphic>
          <a:graphicData uri="http://schemas.openxmlformats.org/drawingml/2006/table">
            <a:tbl>
              <a:tblPr/>
              <a:tblGrid>
                <a:gridCol w="3669258"/>
                <a:gridCol w="4407942"/>
              </a:tblGrid>
              <a:tr h="3519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Arial"/>
                          <a:ea typeface="Times New Roman"/>
                        </a:rPr>
                        <a:t>Assets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27305" marB="88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Liabilities + Net Worth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0" marR="0" marT="27305" marB="88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82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Reserves	$  40,000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Loans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      70,000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Securities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50,000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Property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400,000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5720" marR="0" marT="54610" marB="18415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Checkable deposits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$</a:t>
                      </a:r>
                      <a:r>
                        <a:rPr lang="en-US" sz="2400" dirty="0">
                          <a:latin typeface="Arial"/>
                          <a:ea typeface="Times New Roman"/>
                        </a:rPr>
                        <a:t>100,000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Stock shares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    460,000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5720" marR="0" marT="54610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82725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3505200"/>
            <a:ext cx="3962400" cy="2666999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$20,000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$30,000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$40,000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$50,000</a:t>
            </a:r>
          </a:p>
        </p:txBody>
      </p:sp>
      <p:sp>
        <p:nvSpPr>
          <p:cNvPr id="8" name="CorShape1"/>
          <p:cNvSpPr/>
          <p:nvPr>
            <p:custDataLst>
              <p:tags r:id="rId3"/>
            </p:custDataLst>
          </p:nvPr>
        </p:nvSpPr>
        <p:spPr>
          <a:xfrm rot="10800000">
            <a:off x="213359" y="4566920"/>
            <a:ext cx="304800" cy="3048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75691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8343" y="1371600"/>
            <a:ext cx="8382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Change in Money Supply = ER x Money Multiplier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  <a:p>
            <a:pPr lvl="0"/>
            <a:r>
              <a:rPr lang="en-US" sz="2800" dirty="0" smtClean="0"/>
              <a:t>Total Reserves = Cash in bank + Deposits at Fed</a:t>
            </a:r>
            <a:br>
              <a:rPr lang="en-US" sz="2800" dirty="0" smtClean="0"/>
            </a:br>
            <a:endParaRPr lang="en-US" sz="2800" dirty="0" smtClean="0"/>
          </a:p>
          <a:p>
            <a:pPr lvl="0"/>
            <a:r>
              <a:rPr lang="en-US" sz="2800" dirty="0" smtClean="0"/>
              <a:t>Required Reserves = RR x Liabilities</a:t>
            </a:r>
            <a:br>
              <a:rPr lang="en-US" sz="2800" dirty="0" smtClean="0"/>
            </a:br>
            <a:endParaRPr lang="en-US" sz="2800" dirty="0" smtClean="0"/>
          </a:p>
          <a:p>
            <a:pPr lvl="0"/>
            <a:r>
              <a:rPr lang="en-US" sz="2800" dirty="0" smtClean="0"/>
              <a:t>Excess Reserves = Total Reserves - Required Reserves</a:t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 smtClean="0"/>
              <a:t>Money Multiplier = 1 / RR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304800"/>
            <a:ext cx="76944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MONETARY POLICY FORMULAS</a:t>
            </a:r>
            <a:endParaRPr lang="en-US" sz="4400" b="1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762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9. If the RR= 10%, then what is the largest loan that this bank could safely make? </a:t>
            </a:r>
            <a:endParaRPr lang="en-US" sz="3600" b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1218995"/>
              </p:ext>
            </p:extLst>
          </p:nvPr>
        </p:nvGraphicFramePr>
        <p:xfrm>
          <a:off x="383177" y="280851"/>
          <a:ext cx="8077200" cy="1938020"/>
        </p:xfrm>
        <a:graphic>
          <a:graphicData uri="http://schemas.openxmlformats.org/drawingml/2006/table">
            <a:tbl>
              <a:tblPr/>
              <a:tblGrid>
                <a:gridCol w="3669258"/>
                <a:gridCol w="4407942"/>
              </a:tblGrid>
              <a:tr h="3519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Arial"/>
                          <a:ea typeface="Times New Roman"/>
                        </a:rPr>
                        <a:t>Assets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27305" marB="88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Arial"/>
                          <a:ea typeface="Times New Roman"/>
                        </a:rPr>
                        <a:t>Liabilities + Net Worth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27305" marB="88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82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Reserves	$  40,000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Loans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      70,000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Securities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50,000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Property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400,000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5720" marR="0" marT="54610" marB="18415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Checkable deposits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$</a:t>
                      </a:r>
                      <a:r>
                        <a:rPr lang="en-US" sz="2400" dirty="0">
                          <a:latin typeface="Arial"/>
                          <a:ea typeface="Times New Roman"/>
                        </a:rPr>
                        <a:t>100,000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Stock shares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    460,000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5720" marR="0" marT="54610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82725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3505200"/>
            <a:ext cx="3962400" cy="31242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$20,000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$30,000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$40,000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$50,000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762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9. If the RR= 10%, then what is the largest loan that this bank could safely make? </a:t>
            </a:r>
            <a:endParaRPr lang="en-US" sz="3600" b="1" dirty="0">
              <a:solidFill>
                <a:srgbClr val="0070C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921891"/>
              </p:ext>
            </p:extLst>
          </p:nvPr>
        </p:nvGraphicFramePr>
        <p:xfrm>
          <a:off x="383177" y="280851"/>
          <a:ext cx="8077200" cy="1938020"/>
        </p:xfrm>
        <a:graphic>
          <a:graphicData uri="http://schemas.openxmlformats.org/drawingml/2006/table">
            <a:tbl>
              <a:tblPr/>
              <a:tblGrid>
                <a:gridCol w="3669258"/>
                <a:gridCol w="4407942"/>
              </a:tblGrid>
              <a:tr h="3519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Arial"/>
                          <a:ea typeface="Times New Roman"/>
                        </a:rPr>
                        <a:t>Assets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27305" marB="88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Arial"/>
                          <a:ea typeface="Times New Roman"/>
                        </a:rPr>
                        <a:t>Liabilities + Net Worth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27305" marB="88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82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Reserves	$  40,000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Loans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      70,000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Securities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50,000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Property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400,000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5720" marR="0" marT="54610" marB="18415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Checkable deposits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$</a:t>
                      </a:r>
                      <a:r>
                        <a:rPr lang="en-US" sz="2400" dirty="0">
                          <a:latin typeface="Arial"/>
                          <a:ea typeface="Times New Roman"/>
                        </a:rPr>
                        <a:t>100,000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Stock shares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    460,000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5720" marR="0" marT="54610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82725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3505200"/>
            <a:ext cx="3962400" cy="31242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$20,000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$30,000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$40,000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$50,000</a:t>
            </a:r>
          </a:p>
        </p:txBody>
      </p:sp>
      <p:sp>
        <p:nvSpPr>
          <p:cNvPr id="9" name="CorShape1"/>
          <p:cNvSpPr/>
          <p:nvPr>
            <p:custDataLst>
              <p:tags r:id="rId3"/>
            </p:custDataLst>
          </p:nvPr>
        </p:nvSpPr>
        <p:spPr>
          <a:xfrm rot="10800000">
            <a:off x="172720" y="4742349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00719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828800"/>
          </a:xfrm>
        </p:spPr>
        <p:txBody>
          <a:bodyPr>
            <a:normAutofit/>
          </a:bodyPr>
          <a:lstStyle/>
          <a:p>
            <a:pPr algn="l"/>
            <a:r>
              <a:rPr lang="en-US" sz="3000" b="1" dirty="0" smtClean="0"/>
              <a:t>10. RR= 10%.  If this bank made the largest loan it could safely make the MS will increase by how much? </a:t>
            </a:r>
            <a:endParaRPr lang="en-US" sz="3000" b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999538"/>
              </p:ext>
            </p:extLst>
          </p:nvPr>
        </p:nvGraphicFramePr>
        <p:xfrm>
          <a:off x="361950" y="228600"/>
          <a:ext cx="8077200" cy="1938020"/>
        </p:xfrm>
        <a:graphic>
          <a:graphicData uri="http://schemas.openxmlformats.org/drawingml/2006/table">
            <a:tbl>
              <a:tblPr/>
              <a:tblGrid>
                <a:gridCol w="3429000"/>
                <a:gridCol w="4648200"/>
              </a:tblGrid>
              <a:tr h="3519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Arial"/>
                          <a:ea typeface="Times New Roman"/>
                        </a:rPr>
                        <a:t>Assets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27305" marB="88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Liabilities + Net Worth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0" marR="0" marT="27305" marB="88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82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Reserves	$  40,000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Loans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      70,000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Securities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50,000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Property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400,000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5720" marR="0" marT="54610" marB="18415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Demand deposits (DD) $100,000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Stock shares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        460,000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5720" marR="0" marT="54610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82725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4267200"/>
            <a:ext cx="5410200" cy="22860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$30,000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$100,000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$300,000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828800"/>
          </a:xfrm>
        </p:spPr>
        <p:txBody>
          <a:bodyPr>
            <a:normAutofit/>
          </a:bodyPr>
          <a:lstStyle/>
          <a:p>
            <a:pPr algn="l"/>
            <a:r>
              <a:rPr lang="en-US" sz="3000" b="1" dirty="0" smtClean="0">
                <a:solidFill>
                  <a:srgbClr val="0070C0"/>
                </a:solidFill>
              </a:rPr>
              <a:t>10. RR= 10%.  If this bank made the largest loan it could safely make the MS will increase by how much? </a:t>
            </a:r>
            <a:endParaRPr lang="en-US" sz="3000" b="1" dirty="0">
              <a:solidFill>
                <a:srgbClr val="0070C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2923958"/>
              </p:ext>
            </p:extLst>
          </p:nvPr>
        </p:nvGraphicFramePr>
        <p:xfrm>
          <a:off x="361950" y="228600"/>
          <a:ext cx="8077200" cy="1938020"/>
        </p:xfrm>
        <a:graphic>
          <a:graphicData uri="http://schemas.openxmlformats.org/drawingml/2006/table">
            <a:tbl>
              <a:tblPr/>
              <a:tblGrid>
                <a:gridCol w="3429000"/>
                <a:gridCol w="4648200"/>
              </a:tblGrid>
              <a:tr h="3519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Arial"/>
                          <a:ea typeface="Times New Roman"/>
                        </a:rPr>
                        <a:t>Assets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27305" marB="88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Liabilities + Net Worth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0" marR="0" marT="27305" marB="88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82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Reserves	$  40,000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Loans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      70,000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Securities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50,000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Property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400,000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5720" marR="0" marT="54610" marB="18415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Demand deposits (DD) $100,000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Stock shares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        460,000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5720" marR="0" marT="54610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82725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4267200"/>
            <a:ext cx="5410200" cy="22860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$30,000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$100,000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$300,000</a:t>
            </a:r>
          </a:p>
        </p:txBody>
      </p:sp>
      <p:sp>
        <p:nvSpPr>
          <p:cNvPr id="9" name="CorShape1"/>
          <p:cNvSpPr/>
          <p:nvPr>
            <p:custDataLst>
              <p:tags r:id="rId3"/>
            </p:custDataLst>
          </p:nvPr>
        </p:nvSpPr>
        <p:spPr>
          <a:xfrm rot="10800000">
            <a:off x="203200" y="4857665"/>
            <a:ext cx="317500" cy="317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70908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828800"/>
          </a:xfrm>
        </p:spPr>
        <p:txBody>
          <a:bodyPr>
            <a:normAutofit/>
          </a:bodyPr>
          <a:lstStyle/>
          <a:p>
            <a:pPr algn="l"/>
            <a:r>
              <a:rPr lang="en-US" sz="3000" b="1" dirty="0" smtClean="0"/>
              <a:t>11. RR= 10%. </a:t>
            </a:r>
            <a:r>
              <a:rPr lang="en-US" sz="2800" b="1" dirty="0" smtClean="0"/>
              <a:t>If this bank balance sheet was for the commercial banking system, rather than a single bank, the MS could increase by how much</a:t>
            </a:r>
            <a:r>
              <a:rPr lang="en-US" sz="3000" b="1" dirty="0" smtClean="0"/>
              <a:t>? </a:t>
            </a:r>
            <a:endParaRPr lang="en-US" sz="3000" b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393969"/>
              </p:ext>
            </p:extLst>
          </p:nvPr>
        </p:nvGraphicFramePr>
        <p:xfrm>
          <a:off x="368480" y="228600"/>
          <a:ext cx="8077200" cy="1938020"/>
        </p:xfrm>
        <a:graphic>
          <a:graphicData uri="http://schemas.openxmlformats.org/drawingml/2006/table">
            <a:tbl>
              <a:tblPr/>
              <a:tblGrid>
                <a:gridCol w="3429000"/>
                <a:gridCol w="4648200"/>
              </a:tblGrid>
              <a:tr h="3519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Arial"/>
                          <a:ea typeface="Times New Roman"/>
                        </a:rPr>
                        <a:t>Assets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27305" marB="88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Liabilities + Net Worth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0" marR="0" marT="27305" marB="88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82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Reserves	$  40,000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Loans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      70,000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Securities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50,000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Property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400,000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5720" marR="0" marT="54610" marB="18415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Demand deposits (DD) $100,000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Stock shares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        460,000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5720" marR="0" marT="54610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82725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4267200"/>
            <a:ext cx="5410200" cy="22860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$30,000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$100,000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$300,000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828800"/>
          </a:xfrm>
        </p:spPr>
        <p:txBody>
          <a:bodyPr>
            <a:normAutofit/>
          </a:bodyPr>
          <a:lstStyle/>
          <a:p>
            <a:pPr algn="l"/>
            <a:r>
              <a:rPr lang="en-US" sz="3000" b="1" dirty="0" smtClean="0">
                <a:solidFill>
                  <a:srgbClr val="0070C0"/>
                </a:solidFill>
              </a:rPr>
              <a:t>11. RR= 10%. </a:t>
            </a:r>
            <a:r>
              <a:rPr lang="en-US" sz="2800" b="1" dirty="0" smtClean="0">
                <a:solidFill>
                  <a:srgbClr val="0070C0"/>
                </a:solidFill>
              </a:rPr>
              <a:t>If this bank balance sheet was for the commercial banking system, rather than a single bank, the MS could increase by how much</a:t>
            </a:r>
            <a:r>
              <a:rPr lang="en-US" sz="3000" b="1" dirty="0" smtClean="0">
                <a:solidFill>
                  <a:srgbClr val="0070C0"/>
                </a:solidFill>
              </a:rPr>
              <a:t>? </a:t>
            </a:r>
            <a:endParaRPr lang="en-US" sz="3000" b="1" dirty="0">
              <a:solidFill>
                <a:srgbClr val="0070C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569757"/>
              </p:ext>
            </p:extLst>
          </p:nvPr>
        </p:nvGraphicFramePr>
        <p:xfrm>
          <a:off x="368480" y="228600"/>
          <a:ext cx="8077200" cy="1938020"/>
        </p:xfrm>
        <a:graphic>
          <a:graphicData uri="http://schemas.openxmlformats.org/drawingml/2006/table">
            <a:tbl>
              <a:tblPr/>
              <a:tblGrid>
                <a:gridCol w="3429000"/>
                <a:gridCol w="4648200"/>
              </a:tblGrid>
              <a:tr h="3519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Arial"/>
                          <a:ea typeface="Times New Roman"/>
                        </a:rPr>
                        <a:t>Assets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27305" marB="88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Liabilities + Net Worth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0" marR="0" marT="27305" marB="88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82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Reserves	$  40,000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Loans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      70,000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Securities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50,000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Property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400,000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5720" marR="0" marT="54610" marB="18415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Demand deposits (DD) $100,000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Stock shares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        460,000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5720" marR="0" marT="54610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82725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4267200"/>
            <a:ext cx="5410200" cy="22860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$30,000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$100,000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$300,000</a:t>
            </a:r>
          </a:p>
        </p:txBody>
      </p:sp>
      <p:sp>
        <p:nvSpPr>
          <p:cNvPr id="8" name="CorShape1"/>
          <p:cNvSpPr/>
          <p:nvPr>
            <p:custDataLst>
              <p:tags r:id="rId3"/>
            </p:custDataLst>
          </p:nvPr>
        </p:nvSpPr>
        <p:spPr>
          <a:xfrm rot="10800000">
            <a:off x="203200" y="5930561"/>
            <a:ext cx="317500" cy="317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31822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828800"/>
          </a:xfrm>
        </p:spPr>
        <p:txBody>
          <a:bodyPr>
            <a:normAutofit/>
          </a:bodyPr>
          <a:lstStyle/>
          <a:p>
            <a:pPr algn="l"/>
            <a:r>
              <a:rPr lang="en-US" sz="3000" b="1" dirty="0" smtClean="0"/>
              <a:t>12. Raise RR to 20%. </a:t>
            </a:r>
            <a:r>
              <a:rPr lang="en-US" sz="2800" b="1" dirty="0" smtClean="0"/>
              <a:t>If this bank balance sheet was for the commercial banking system, the MS could increase by how much</a:t>
            </a:r>
            <a:r>
              <a:rPr lang="en-US" sz="3000" b="1" dirty="0" smtClean="0"/>
              <a:t>? </a:t>
            </a:r>
            <a:endParaRPr lang="en-US" sz="3000" b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993652"/>
              </p:ext>
            </p:extLst>
          </p:nvPr>
        </p:nvGraphicFramePr>
        <p:xfrm>
          <a:off x="361950" y="228600"/>
          <a:ext cx="8077200" cy="1938020"/>
        </p:xfrm>
        <a:graphic>
          <a:graphicData uri="http://schemas.openxmlformats.org/drawingml/2006/table">
            <a:tbl>
              <a:tblPr/>
              <a:tblGrid>
                <a:gridCol w="3429000"/>
                <a:gridCol w="4648200"/>
              </a:tblGrid>
              <a:tr h="3519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Arial"/>
                          <a:ea typeface="Times New Roman"/>
                        </a:rPr>
                        <a:t>Assets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27305" marB="88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Liabilities + Net Worth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0" marR="0" marT="27305" marB="88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82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Reserves	$  40,000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Loans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      70,000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Securities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50,000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Property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400,000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5720" marR="0" marT="54610" marB="18415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Demand deposits (DD) $100,000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Stock shares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        460,000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5720" marR="0" marT="54610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82725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4267200"/>
            <a:ext cx="5410200" cy="22860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$30,000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$100,000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$300,000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828800"/>
          </a:xfrm>
        </p:spPr>
        <p:txBody>
          <a:bodyPr>
            <a:normAutofit/>
          </a:bodyPr>
          <a:lstStyle/>
          <a:p>
            <a:pPr algn="l"/>
            <a:r>
              <a:rPr lang="en-US" sz="3000" b="1" dirty="0" smtClean="0">
                <a:solidFill>
                  <a:srgbClr val="0070C0"/>
                </a:solidFill>
              </a:rPr>
              <a:t>12. Raise RR to 20%. </a:t>
            </a:r>
            <a:r>
              <a:rPr lang="en-US" sz="2800" b="1" dirty="0" smtClean="0">
                <a:solidFill>
                  <a:srgbClr val="0070C0"/>
                </a:solidFill>
              </a:rPr>
              <a:t>If this bank balance sheet was for the commercial banking system, the MS could increase by how much</a:t>
            </a:r>
            <a:r>
              <a:rPr lang="en-US" sz="3000" b="1" dirty="0" smtClean="0">
                <a:solidFill>
                  <a:srgbClr val="0070C0"/>
                </a:solidFill>
              </a:rPr>
              <a:t>? </a:t>
            </a:r>
            <a:endParaRPr lang="en-US" sz="3000" b="1" dirty="0">
              <a:solidFill>
                <a:srgbClr val="0070C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526559"/>
              </p:ext>
            </p:extLst>
          </p:nvPr>
        </p:nvGraphicFramePr>
        <p:xfrm>
          <a:off x="361950" y="228600"/>
          <a:ext cx="8077200" cy="1938020"/>
        </p:xfrm>
        <a:graphic>
          <a:graphicData uri="http://schemas.openxmlformats.org/drawingml/2006/table">
            <a:tbl>
              <a:tblPr/>
              <a:tblGrid>
                <a:gridCol w="3429000"/>
                <a:gridCol w="4648200"/>
              </a:tblGrid>
              <a:tr h="3519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Arial"/>
                          <a:ea typeface="Times New Roman"/>
                        </a:rPr>
                        <a:t>Assets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27305" marB="88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Liabilities + Net Worth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0" marR="0" marT="27305" marB="88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82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Reserves	$  40,000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Loans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      70,000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Securities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50,000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Property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400,000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5720" marR="0" marT="54610" marB="18415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Demand deposits (DD) $100,000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Stock shares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        460,000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5720" marR="0" marT="54610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82725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4267200"/>
            <a:ext cx="5410200" cy="22860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$30,000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$100,000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$300,000</a:t>
            </a:r>
          </a:p>
        </p:txBody>
      </p:sp>
      <p:sp>
        <p:nvSpPr>
          <p:cNvPr id="9" name="CorShape1"/>
          <p:cNvSpPr/>
          <p:nvPr>
            <p:custDataLst>
              <p:tags r:id="rId3"/>
            </p:custDataLst>
          </p:nvPr>
        </p:nvSpPr>
        <p:spPr>
          <a:xfrm rot="10800000">
            <a:off x="203200" y="5394113"/>
            <a:ext cx="317500" cy="317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0775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2720" y="152400"/>
            <a:ext cx="8590280" cy="9906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1. Which is NOT one of the functions of money?</a:t>
            </a:r>
            <a:r>
              <a:rPr lang="en-US" sz="3600" dirty="0" smtClean="0"/>
              <a:t> </a:t>
            </a:r>
            <a:br>
              <a:rPr lang="en-US" sz="3600" dirty="0" smtClean="0"/>
            </a:b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28320" y="1211749"/>
            <a:ext cx="4724400" cy="23622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 A store of value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unit of account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legal tender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medium of exchange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0207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13. Which is correct when the Fed increases the MS?</a:t>
            </a:r>
            <a:r>
              <a:rPr lang="en-US" sz="3600" b="1" dirty="0"/>
              <a:t> </a:t>
            </a:r>
            <a:r>
              <a:rPr lang="en-US" sz="3600" b="1" dirty="0" smtClean="0"/>
              <a:t>   An increase in the MS CAUSES ________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04800" y="1676401"/>
            <a:ext cx="8382000" cy="25146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up CAUSES  int. rates down CAUSES AD up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AD up CAUSES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up CAUSES  int. rates down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AD down CAUSES </a:t>
            </a:r>
            <a:r>
              <a:rPr lang="en-US" dirty="0" err="1" smtClean="0"/>
              <a:t>int</a:t>
            </a:r>
            <a:r>
              <a:rPr lang="en-US" dirty="0" smtClean="0"/>
              <a:t> rates down CAUSES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up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err="1" smtClean="0"/>
              <a:t>Int</a:t>
            </a:r>
            <a:r>
              <a:rPr lang="en-US" dirty="0" smtClean="0"/>
              <a:t> rates down CAUSES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up CAUSES AD up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0207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13. Which is correct when the Fed increases the MS?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smtClean="0">
                <a:solidFill>
                  <a:srgbClr val="0070C0"/>
                </a:solidFill>
              </a:rPr>
              <a:t>   An increase in the MS CAUSES ________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04800" y="1676401"/>
            <a:ext cx="8382000" cy="25146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up CAUSES  int. rates down CAUSES AD up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AD up CAUSES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up CAUSES  int. rates down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AD down CAUSES </a:t>
            </a:r>
            <a:r>
              <a:rPr lang="en-US" dirty="0" err="1" smtClean="0"/>
              <a:t>int</a:t>
            </a:r>
            <a:r>
              <a:rPr lang="en-US" dirty="0" smtClean="0"/>
              <a:t> rates down CAUSES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up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err="1" smtClean="0"/>
              <a:t>Int</a:t>
            </a:r>
            <a:r>
              <a:rPr lang="en-US" dirty="0" smtClean="0"/>
              <a:t> rates down CAUSES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up CAUSES AD up</a:t>
            </a:r>
            <a:endParaRPr lang="en-US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32008" y="3524165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81000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82880" y="152400"/>
            <a:ext cx="8458200" cy="1828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14. </a:t>
            </a:r>
            <a:r>
              <a:rPr lang="en-US" sz="3200" b="1" dirty="0" smtClean="0"/>
              <a:t>Assume the required reserve ratio is 25 percent. If the Federal Reserve buys $50 million in government securities directly from commercial bank, then the money supply will potentially:</a:t>
            </a:r>
            <a:r>
              <a:rPr lang="en-US" sz="3200" dirty="0" smtClean="0"/>
              <a:t> 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75920" y="2177966"/>
            <a:ext cx="4953000" cy="27432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>
                <a:cs typeface="Times New Roman" pitchFamily="18" charset="0"/>
              </a:rPr>
              <a:t>Decrease $50 million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>
                <a:cs typeface="Times New Roman" pitchFamily="18" charset="0"/>
              </a:rPr>
              <a:t>Increase $50 million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>
                <a:cs typeface="Times New Roman" pitchFamily="18" charset="0"/>
              </a:rPr>
              <a:t>Decrease $200 million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>
                <a:cs typeface="Times New Roman" pitchFamily="18" charset="0"/>
              </a:rPr>
              <a:t>Increase $200 million</a:t>
            </a:r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82880" y="152400"/>
            <a:ext cx="8458200" cy="1828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14. </a:t>
            </a:r>
            <a:r>
              <a:rPr lang="en-US" sz="3200" b="1" dirty="0" smtClean="0">
                <a:solidFill>
                  <a:srgbClr val="0070C0"/>
                </a:solidFill>
              </a:rPr>
              <a:t>Assume the required reserve ratio is 25 percent. If the Federal Reserve buys $50 million in government securities directly from commercial bank, then the money supply will potentially:</a:t>
            </a:r>
            <a:r>
              <a:rPr lang="en-US" sz="3200" dirty="0" smtClean="0">
                <a:solidFill>
                  <a:srgbClr val="0070C0"/>
                </a:solidFill>
              </a:rPr>
              <a:t> 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7" name="CorShape1"/>
          <p:cNvSpPr/>
          <p:nvPr>
            <p:custDataLst>
              <p:tags r:id="rId2"/>
            </p:custDataLst>
          </p:nvPr>
        </p:nvSpPr>
        <p:spPr>
          <a:xfrm rot="10800000">
            <a:off x="198120" y="40386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375920" y="2177966"/>
            <a:ext cx="4953000" cy="27432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>
                <a:cs typeface="Times New Roman" pitchFamily="18" charset="0"/>
              </a:rPr>
              <a:t>Decrease $50 million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>
                <a:cs typeface="Times New Roman" pitchFamily="18" charset="0"/>
              </a:rPr>
              <a:t>Increase $50 million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>
                <a:cs typeface="Times New Roman" pitchFamily="18" charset="0"/>
              </a:rPr>
              <a:t>Decrease $200 million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>
                <a:cs typeface="Times New Roman" pitchFamily="18" charset="0"/>
              </a:rPr>
              <a:t>Increase $200 million</a:t>
            </a: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37662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98120" y="0"/>
            <a:ext cx="8458200" cy="22098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15. </a:t>
            </a:r>
            <a:r>
              <a:rPr lang="en-US" sz="3200" b="1" dirty="0" smtClean="0"/>
              <a:t>Assume the required reserve ratio is 25 percent. If the Federal Reserve buys $50 in government securities from the public, then the money supply will immediately increase by:</a:t>
            </a:r>
            <a:r>
              <a:rPr lang="en-US" sz="3200" dirty="0" smtClean="0"/>
              <a:t> 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235131" y="2331093"/>
            <a:ext cx="8534400" cy="2438399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nothing, and potential increase in MS is $50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nothing, and potential increase in MS is $200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$50, and potential increase in MS is $50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$50, and potential increase in MS is $200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98120" y="0"/>
            <a:ext cx="8458200" cy="22098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15. </a:t>
            </a:r>
            <a:r>
              <a:rPr lang="en-US" sz="3200" b="1" dirty="0" smtClean="0">
                <a:solidFill>
                  <a:srgbClr val="0070C0"/>
                </a:solidFill>
              </a:rPr>
              <a:t>Assume the required reserve ratio is 25 percent. If the Federal Reserve buys $50 in government securities from the public, then the money supply will immediately increase by:</a:t>
            </a:r>
            <a:r>
              <a:rPr lang="en-US" sz="3200" dirty="0" smtClean="0">
                <a:solidFill>
                  <a:srgbClr val="0070C0"/>
                </a:solidFill>
              </a:rPr>
              <a:t> 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235131" y="2331093"/>
            <a:ext cx="8534400" cy="2438399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nothing, and potential increase in MS is $50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nothing, and potential increase in MS is $200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$50, and potential increase in MS is $50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$50, and potential increase in MS is $200</a:t>
            </a:r>
          </a:p>
        </p:txBody>
      </p:sp>
      <p:sp>
        <p:nvSpPr>
          <p:cNvPr id="6" name="CorShape1"/>
          <p:cNvSpPr/>
          <p:nvPr>
            <p:custDataLst>
              <p:tags r:id="rId3"/>
            </p:custDataLst>
          </p:nvPr>
        </p:nvSpPr>
        <p:spPr>
          <a:xfrm rot="10800000">
            <a:off x="67491" y="4209966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0000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7799" y="17417"/>
            <a:ext cx="8458200" cy="18288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16. </a:t>
            </a:r>
            <a:r>
              <a:rPr lang="en-US" sz="3200" b="1" dirty="0" smtClean="0"/>
              <a:t>If you read in the news that the Fed will increase the Fed Funds Rate then you know they are using the  _________.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04800" y="2209801"/>
            <a:ext cx="4267200" cy="2971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DR tool to fight UE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OMO tool to fight IN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RR tool to fight UE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OMO tool to fight UE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7799" y="17417"/>
            <a:ext cx="8458200" cy="18288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16. </a:t>
            </a:r>
            <a:r>
              <a:rPr lang="en-US" sz="3200" b="1" dirty="0" smtClean="0">
                <a:solidFill>
                  <a:srgbClr val="0070C0"/>
                </a:solidFill>
              </a:rPr>
              <a:t>If you read in the news that the Fed will increase the Fed Funds Rate then you know they are using the  _________.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04800" y="2209801"/>
            <a:ext cx="4267200" cy="2971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DR tool to fight UE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OMO tool to fight IN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RR tool to fight UE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OMO tool to fight UE</a:t>
            </a:r>
          </a:p>
        </p:txBody>
      </p:sp>
      <p:sp>
        <p:nvSpPr>
          <p:cNvPr id="7" name="CorShape1"/>
          <p:cNvSpPr/>
          <p:nvPr>
            <p:custDataLst>
              <p:tags r:id="rId3"/>
            </p:custDataLst>
          </p:nvPr>
        </p:nvSpPr>
        <p:spPr>
          <a:xfrm rot="10800000">
            <a:off x="0" y="28956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21238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09006" y="152400"/>
            <a:ext cx="84582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17. </a:t>
            </a:r>
            <a:r>
              <a:rPr lang="en-US" sz="3200" b="1" dirty="0" smtClean="0"/>
              <a:t>The tools of the Fed change the money supply by changing the ____ of banks.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09600" y="1619167"/>
            <a:ext cx="4572000" cy="2590799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Liabilities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Stock shares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Net worth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Excess reserves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09006" y="152400"/>
            <a:ext cx="84582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17. </a:t>
            </a:r>
            <a:r>
              <a:rPr lang="en-US" sz="3200" b="1" dirty="0" smtClean="0">
                <a:solidFill>
                  <a:srgbClr val="0070C0"/>
                </a:solidFill>
              </a:rPr>
              <a:t>The tools of the Fed change the money supply by changing the ____ of banks.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5" name="CorShape1"/>
          <p:cNvSpPr/>
          <p:nvPr>
            <p:custDataLst>
              <p:tags r:id="rId2"/>
            </p:custDataLst>
          </p:nvPr>
        </p:nvSpPr>
        <p:spPr>
          <a:xfrm rot="10800000">
            <a:off x="351971" y="34290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09600" y="1619167"/>
            <a:ext cx="4572000" cy="2590799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Liabilities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Stock shares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Net worth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Excess reserves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84496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2720" y="152400"/>
            <a:ext cx="8590280" cy="9906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1. Which is NOT one of the functions of money?</a:t>
            </a:r>
            <a:r>
              <a:rPr lang="en-US" sz="3600" dirty="0" smtClean="0">
                <a:solidFill>
                  <a:srgbClr val="0070C0"/>
                </a:solidFill>
              </a:rPr>
              <a:t> 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b="1" dirty="0"/>
          </a:p>
        </p:txBody>
      </p:sp>
      <p:sp>
        <p:nvSpPr>
          <p:cNvPr id="9" name="CorShape1"/>
          <p:cNvSpPr/>
          <p:nvPr>
            <p:custDataLst>
              <p:tags r:id="rId2"/>
            </p:custDataLst>
          </p:nvPr>
        </p:nvSpPr>
        <p:spPr>
          <a:xfrm rot="10800000">
            <a:off x="172720" y="25146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528320" y="1211749"/>
            <a:ext cx="4724400" cy="23622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 A store of value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unit of account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legal tender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medium of exchange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78707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0886" y="4354"/>
            <a:ext cx="3657600" cy="1295400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smtClean="0"/>
              <a:t>18. MPC = ?</a:t>
            </a:r>
            <a:endParaRPr lang="en-US" sz="4800" b="1" dirty="0"/>
          </a:p>
        </p:txBody>
      </p:sp>
      <p:pic>
        <p:nvPicPr>
          <p:cNvPr id="6" name="Picture 5" descr="fpc23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43400" y="-381000"/>
            <a:ext cx="4973053" cy="472440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04800" y="1447800"/>
            <a:ext cx="3048000" cy="27432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1/4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1/3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1/2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2/3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0886" y="4354"/>
            <a:ext cx="3657600" cy="1295400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smtClean="0">
                <a:solidFill>
                  <a:srgbClr val="0070C0"/>
                </a:solidFill>
              </a:rPr>
              <a:t>18. MPC = ?</a:t>
            </a:r>
            <a:endParaRPr lang="en-US" sz="4800" b="1" dirty="0">
              <a:solidFill>
                <a:srgbClr val="0070C0"/>
              </a:solidFill>
            </a:endParaRPr>
          </a:p>
        </p:txBody>
      </p:sp>
      <p:pic>
        <p:nvPicPr>
          <p:cNvPr id="6" name="Picture 5" descr="fpc23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343400" y="-381000"/>
            <a:ext cx="4973053" cy="472440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04800" y="1447800"/>
            <a:ext cx="3048000" cy="27432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1/4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1/3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1/2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2/3</a:t>
            </a:r>
          </a:p>
        </p:txBody>
      </p:sp>
      <p:sp>
        <p:nvSpPr>
          <p:cNvPr id="7" name="CorShape1"/>
          <p:cNvSpPr/>
          <p:nvPr>
            <p:custDataLst>
              <p:tags r:id="rId3"/>
            </p:custDataLst>
          </p:nvPr>
        </p:nvSpPr>
        <p:spPr>
          <a:xfrm rot="10800000">
            <a:off x="-20320" y="3518746"/>
            <a:ext cx="406400" cy="4064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35394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-42091" y="0"/>
            <a:ext cx="3657600" cy="1295400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smtClean="0"/>
              <a:t>19. MPS = ?</a:t>
            </a:r>
            <a:endParaRPr lang="en-US" sz="4800" b="1" dirty="0"/>
          </a:p>
        </p:txBody>
      </p:sp>
      <p:pic>
        <p:nvPicPr>
          <p:cNvPr id="6" name="Picture 5" descr="fpc23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43400" y="-304800"/>
            <a:ext cx="4973053" cy="472440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04800" y="1447800"/>
            <a:ext cx="3048000" cy="27432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1/4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1/3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1/2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2/3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-42091" y="0"/>
            <a:ext cx="3657600" cy="1295400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smtClean="0">
                <a:solidFill>
                  <a:srgbClr val="0070C0"/>
                </a:solidFill>
              </a:rPr>
              <a:t>19. MPS = ?</a:t>
            </a:r>
            <a:endParaRPr lang="en-US" sz="4800" b="1" dirty="0">
              <a:solidFill>
                <a:srgbClr val="0070C0"/>
              </a:solidFill>
            </a:endParaRPr>
          </a:p>
        </p:txBody>
      </p:sp>
      <p:pic>
        <p:nvPicPr>
          <p:cNvPr id="6" name="Picture 5" descr="fpc23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343400" y="-304800"/>
            <a:ext cx="4973053" cy="472440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04800" y="1447800"/>
            <a:ext cx="3048000" cy="27432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1/4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1/3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1/2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2/3</a:t>
            </a:r>
          </a:p>
        </p:txBody>
      </p:sp>
      <p:sp>
        <p:nvSpPr>
          <p:cNvPr id="7" name="CorShape1"/>
          <p:cNvSpPr/>
          <p:nvPr>
            <p:custDataLst>
              <p:tags r:id="rId3"/>
            </p:custDataLst>
          </p:nvPr>
        </p:nvSpPr>
        <p:spPr>
          <a:xfrm rot="10800000">
            <a:off x="-20320" y="2177626"/>
            <a:ext cx="406400" cy="4064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69410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4354"/>
            <a:ext cx="3657600" cy="2819400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smtClean="0"/>
              <a:t>20. What is the simple multiplier?</a:t>
            </a:r>
            <a:endParaRPr lang="en-US" sz="4800" b="1" dirty="0"/>
          </a:p>
        </p:txBody>
      </p:sp>
      <p:pic>
        <p:nvPicPr>
          <p:cNvPr id="6" name="Picture 5" descr="fpc23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67200" y="-145869"/>
            <a:ext cx="4973053" cy="472440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33400" y="2743200"/>
            <a:ext cx="1295400" cy="32766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1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2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3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4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4354"/>
            <a:ext cx="3657600" cy="2819400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smtClean="0">
                <a:solidFill>
                  <a:srgbClr val="0070C0"/>
                </a:solidFill>
              </a:rPr>
              <a:t>20. What is the simple multiplier?</a:t>
            </a:r>
            <a:endParaRPr lang="en-US" sz="4800" b="1" dirty="0">
              <a:solidFill>
                <a:srgbClr val="0070C0"/>
              </a:solidFill>
            </a:endParaRPr>
          </a:p>
        </p:txBody>
      </p:sp>
      <p:pic>
        <p:nvPicPr>
          <p:cNvPr id="6" name="Picture 5" descr="fpc23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67200" y="-145869"/>
            <a:ext cx="4973053" cy="4724400"/>
          </a:xfrm>
          <a:prstGeom prst="rect">
            <a:avLst/>
          </a:prstGeom>
        </p:spPr>
      </p:pic>
      <p:sp>
        <p:nvSpPr>
          <p:cNvPr id="9" name="CorShape1"/>
          <p:cNvSpPr/>
          <p:nvPr>
            <p:custDataLst>
              <p:tags r:id="rId2"/>
            </p:custDataLst>
          </p:nvPr>
        </p:nvSpPr>
        <p:spPr>
          <a:xfrm rot="10800000">
            <a:off x="171449" y="4356281"/>
            <a:ext cx="444500" cy="444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533400" y="2743200"/>
            <a:ext cx="1295400" cy="32766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1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2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3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4120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30480"/>
            <a:ext cx="3657600" cy="26670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21. If G increases by $20 then AD will increase by ________.</a:t>
            </a:r>
            <a:endParaRPr lang="en-US" sz="3600" b="1" dirty="0"/>
          </a:p>
        </p:txBody>
      </p:sp>
      <p:pic>
        <p:nvPicPr>
          <p:cNvPr id="6" name="Picture 5" descr="fpc23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19600" y="-293794"/>
            <a:ext cx="4973053" cy="472440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04800" y="2895600"/>
            <a:ext cx="3048000" cy="3733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$20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$40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$60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$80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30480"/>
            <a:ext cx="3657600" cy="26670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21. If G increases by $20 then AD will increase by ________.</a:t>
            </a:r>
            <a:endParaRPr lang="en-US" sz="3600" b="1" dirty="0">
              <a:solidFill>
                <a:srgbClr val="0070C0"/>
              </a:solidFill>
            </a:endParaRPr>
          </a:p>
        </p:txBody>
      </p:sp>
      <p:pic>
        <p:nvPicPr>
          <p:cNvPr id="6" name="Picture 5" descr="fpc23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419600" y="-293794"/>
            <a:ext cx="4973053" cy="472440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04800" y="2895600"/>
            <a:ext cx="3048000" cy="3733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$20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$40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$60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$80</a:t>
            </a:r>
          </a:p>
        </p:txBody>
      </p:sp>
      <p:sp>
        <p:nvSpPr>
          <p:cNvPr id="7" name="CorShape1"/>
          <p:cNvSpPr/>
          <p:nvPr>
            <p:custDataLst>
              <p:tags r:id="rId3"/>
            </p:custDataLst>
          </p:nvPr>
        </p:nvSpPr>
        <p:spPr>
          <a:xfrm rot="10800000">
            <a:off x="-50800" y="4430606"/>
            <a:ext cx="444500" cy="444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6335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1449" y="0"/>
            <a:ext cx="3657600" cy="26670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22. If Taxes  decrease by $20 then AD will increase by:</a:t>
            </a:r>
            <a:endParaRPr lang="en-US" sz="3600" b="1" dirty="0"/>
          </a:p>
        </p:txBody>
      </p:sp>
      <p:pic>
        <p:nvPicPr>
          <p:cNvPr id="6" name="Picture 5" descr="fpc23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43400" y="-152400"/>
            <a:ext cx="4973053" cy="472440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04800" y="2895600"/>
            <a:ext cx="3048000" cy="3733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$20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$40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$60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$80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1449" y="0"/>
            <a:ext cx="3657600" cy="26670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22. If Taxes  decrease by $20 then AD will increase by:</a:t>
            </a:r>
            <a:endParaRPr lang="en-US" sz="3600" b="1" dirty="0">
              <a:solidFill>
                <a:srgbClr val="0070C0"/>
              </a:solidFill>
            </a:endParaRPr>
          </a:p>
        </p:txBody>
      </p:sp>
      <p:pic>
        <p:nvPicPr>
          <p:cNvPr id="6" name="Picture 5" descr="fpc23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343400" y="-152400"/>
            <a:ext cx="4973053" cy="472440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04800" y="2895600"/>
            <a:ext cx="3048000" cy="3733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$20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$40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$60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$80</a:t>
            </a:r>
          </a:p>
        </p:txBody>
      </p:sp>
      <p:sp>
        <p:nvSpPr>
          <p:cNvPr id="7" name="CorShape1"/>
          <p:cNvSpPr/>
          <p:nvPr>
            <p:custDataLst>
              <p:tags r:id="rId3"/>
            </p:custDataLst>
          </p:nvPr>
        </p:nvSpPr>
        <p:spPr>
          <a:xfrm rot="10800000">
            <a:off x="-50800" y="3699086"/>
            <a:ext cx="444500" cy="444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5853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62889" y="152400"/>
            <a:ext cx="8305800" cy="1600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2. If I take a $10 bill out of my pocket and put in in my savings account, what happened to M1 and M2?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82386" y="1814734"/>
            <a:ext cx="5486400" cy="37639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Both increase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M1 increases, M2 decreases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M1 decreases, M2 stays the same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Both decrease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177" y="4354"/>
            <a:ext cx="3810000" cy="29718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23. If G increases by $20 </a:t>
            </a:r>
            <a:r>
              <a:rPr lang="en-US" sz="3600" b="1" u="sng" dirty="0" smtClean="0"/>
              <a:t>and</a:t>
            </a:r>
            <a:r>
              <a:rPr lang="en-US" sz="3600" b="1" dirty="0" smtClean="0"/>
              <a:t> Taxes increase by $20 then AD will increase by:</a:t>
            </a:r>
            <a:endParaRPr lang="en-US" sz="3600" b="1" dirty="0"/>
          </a:p>
        </p:txBody>
      </p:sp>
      <p:pic>
        <p:nvPicPr>
          <p:cNvPr id="6" name="Picture 5" descr="fpc23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43400" y="-228600"/>
            <a:ext cx="4973053" cy="472440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04800" y="3276600"/>
            <a:ext cx="3048000" cy="3352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$20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$40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$60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$80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177" y="4354"/>
            <a:ext cx="3810000" cy="29718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23. If G increases by $20 </a:t>
            </a:r>
            <a:r>
              <a:rPr lang="en-US" sz="3600" b="1" u="sng" dirty="0" smtClean="0">
                <a:solidFill>
                  <a:srgbClr val="0070C0"/>
                </a:solidFill>
              </a:rPr>
              <a:t>and</a:t>
            </a:r>
            <a:r>
              <a:rPr lang="en-US" sz="3600" b="1" dirty="0" smtClean="0">
                <a:solidFill>
                  <a:srgbClr val="0070C0"/>
                </a:solidFill>
              </a:rPr>
              <a:t> Taxes increase by $20 then AD will increase by:</a:t>
            </a:r>
            <a:endParaRPr lang="en-US" sz="3600" b="1" dirty="0">
              <a:solidFill>
                <a:srgbClr val="0070C0"/>
              </a:solidFill>
            </a:endParaRPr>
          </a:p>
        </p:txBody>
      </p:sp>
      <p:pic>
        <p:nvPicPr>
          <p:cNvPr id="6" name="Picture 5" descr="fpc23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343400" y="-228600"/>
            <a:ext cx="4973053" cy="472440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04800" y="3276600"/>
            <a:ext cx="3048000" cy="3352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$20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$40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$60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$80</a:t>
            </a:r>
          </a:p>
        </p:txBody>
      </p:sp>
      <p:sp>
        <p:nvSpPr>
          <p:cNvPr id="7" name="CorShape1"/>
          <p:cNvSpPr/>
          <p:nvPr>
            <p:custDataLst>
              <p:tags r:id="rId3"/>
            </p:custDataLst>
          </p:nvPr>
        </p:nvSpPr>
        <p:spPr>
          <a:xfrm rot="10800000">
            <a:off x="-50800" y="3470486"/>
            <a:ext cx="444500" cy="444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7937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1450" y="152400"/>
            <a:ext cx="3810000" cy="2971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24. If G increases by $20 and as a result the price level increases, then real GDP will increase by ______.</a:t>
            </a:r>
            <a:endParaRPr lang="en-US" sz="3600" b="1" dirty="0"/>
          </a:p>
        </p:txBody>
      </p:sp>
      <p:pic>
        <p:nvPicPr>
          <p:cNvPr id="6" name="Picture 5" descr="fpc23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43400" y="-228600"/>
            <a:ext cx="4973053" cy="472440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04800" y="3276600"/>
            <a:ext cx="3048000" cy="3352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&lt; $60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$60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&gt;$60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$80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1450" y="152400"/>
            <a:ext cx="3810000" cy="2971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24. If G increases by $20 and as a result the price level increases, then real GDP will increase by ______.</a:t>
            </a:r>
            <a:endParaRPr lang="en-US" sz="3600" b="1" dirty="0">
              <a:solidFill>
                <a:srgbClr val="0070C0"/>
              </a:solidFill>
            </a:endParaRPr>
          </a:p>
        </p:txBody>
      </p:sp>
      <p:pic>
        <p:nvPicPr>
          <p:cNvPr id="6" name="Picture 5" descr="fpc23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343400" y="-228600"/>
            <a:ext cx="4973053" cy="4724400"/>
          </a:xfrm>
          <a:prstGeom prst="rect">
            <a:avLst/>
          </a:prstGeom>
        </p:spPr>
      </p:pic>
      <p:sp>
        <p:nvSpPr>
          <p:cNvPr id="9" name="CorShape1"/>
          <p:cNvSpPr/>
          <p:nvPr>
            <p:custDataLst>
              <p:tags r:id="rId2"/>
            </p:custDataLst>
          </p:nvPr>
        </p:nvSpPr>
        <p:spPr>
          <a:xfrm rot="10800000">
            <a:off x="-50800" y="3470486"/>
            <a:ext cx="444500" cy="444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304800" y="3276600"/>
            <a:ext cx="3048000" cy="3352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&lt; $60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$60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&gt;$60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$80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26555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Increases in the price level reduces the size of the multiplier</a:t>
            </a:r>
            <a:endParaRPr lang="en-US" dirty="0"/>
          </a:p>
        </p:txBody>
      </p:sp>
      <p:pic>
        <p:nvPicPr>
          <p:cNvPr id="5" name="Picture 4" descr="plchmulttp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1752600"/>
            <a:ext cx="8305800" cy="3962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00400" y="5257800"/>
            <a:ext cx="314445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MPS = 1/3</a:t>
            </a:r>
          </a:p>
          <a:p>
            <a:r>
              <a:rPr lang="en-US" sz="3200" dirty="0" smtClean="0"/>
              <a:t>Increase G by $20</a:t>
            </a:r>
            <a:endParaRPr lang="en-US" sz="32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86689" y="76200"/>
            <a:ext cx="8001000" cy="18288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25. If MPC = 0.8 and the government increases spending by $50 million then GDP will increase by _______.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33400" y="2133600"/>
            <a:ext cx="3048000" cy="4114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$50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$100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$200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$250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86689" y="76200"/>
            <a:ext cx="8001000" cy="18288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25. If MPC = 0.8 and the government increases spending by $50 million then GDP will increase by _______.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173081" y="4336626"/>
            <a:ext cx="444500" cy="444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533400" y="2133600"/>
            <a:ext cx="3048000" cy="4114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$50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$100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$200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$250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259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7981" y="152400"/>
            <a:ext cx="8001000" cy="18288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26. If MPC = 0.8 and the government increases taxes by $50 million then GDP will decrease by _______.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33400" y="2133600"/>
            <a:ext cx="3048000" cy="4114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$50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$100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$200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$250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7981" y="152400"/>
            <a:ext cx="8001000" cy="18288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26. If MPC = 0.8 and the government increases taxes by $50 million then GDP will decrease by _______.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33400" y="2133600"/>
            <a:ext cx="3048000" cy="4114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$50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$100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$200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$250</a:t>
            </a:r>
          </a:p>
        </p:txBody>
      </p:sp>
      <p:sp>
        <p:nvSpPr>
          <p:cNvPr id="7" name="CorShape1"/>
          <p:cNvSpPr/>
          <p:nvPr>
            <p:custDataLst>
              <p:tags r:id="rId3"/>
            </p:custDataLst>
          </p:nvPr>
        </p:nvSpPr>
        <p:spPr>
          <a:xfrm rot="10800000">
            <a:off x="171450" y="3733800"/>
            <a:ext cx="444500" cy="444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51300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56690" y="152400"/>
            <a:ext cx="8001000" cy="1828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27. If MPC = 0.8 and the government increases spending by $50 million AND increases taxes by $50 million then GDP will decrease by _______.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09600" y="2209800"/>
            <a:ext cx="3048000" cy="41148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$50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$100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$200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$250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62889" y="152400"/>
            <a:ext cx="8305800" cy="1600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2. If I take a $10 bill out of my pocket and put in in my savings account, what happened to M1 and M2?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5" name="CorShape1"/>
          <p:cNvSpPr/>
          <p:nvPr>
            <p:custDataLst>
              <p:tags r:id="rId2"/>
            </p:custDataLst>
          </p:nvPr>
        </p:nvSpPr>
        <p:spPr>
          <a:xfrm rot="10800000">
            <a:off x="-33202" y="3049016"/>
            <a:ext cx="647700" cy="6477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582386" y="1814734"/>
            <a:ext cx="5486400" cy="37639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Both increase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M1 increases, M2 decreases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M1 decreases, M2 stays the same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Both decrease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0125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56690" y="152400"/>
            <a:ext cx="8001000" cy="1828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27. If MPC = 0.8 and the government increases spending by $50 million AND increases taxes by $50 million then GDP will decrease by _______.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5" name="CorShape1"/>
          <p:cNvSpPr/>
          <p:nvPr>
            <p:custDataLst>
              <p:tags r:id="rId2"/>
            </p:custDataLst>
          </p:nvPr>
        </p:nvSpPr>
        <p:spPr>
          <a:xfrm rot="10800000">
            <a:off x="171451" y="3070014"/>
            <a:ext cx="444500" cy="444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09600" y="2209800"/>
            <a:ext cx="3048000" cy="41148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$50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$100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$200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$250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25694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56690" y="152400"/>
            <a:ext cx="5282110" cy="1828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smtClean="0"/>
              <a:t>28. From </a:t>
            </a:r>
            <a:r>
              <a:rPr lang="en-US" sz="3200" b="1" dirty="0"/>
              <a:t>the mainstream perspective, instability in the economy is due to: 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09600" y="2209800"/>
            <a:ext cx="8229600" cy="41148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Flexible </a:t>
            </a:r>
            <a:r>
              <a:rPr lang="en-US" dirty="0"/>
              <a:t>prices, and shocks to either aggregate demand or aggregate </a:t>
            </a:r>
            <a:r>
              <a:rPr lang="en-US" dirty="0" smtClean="0"/>
              <a:t>supply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/>
              <a:t>Inflexible prices, and shocks to either aggregate demand or aggregate </a:t>
            </a:r>
            <a:r>
              <a:rPr lang="en-US" dirty="0" smtClean="0"/>
              <a:t>supply</a:t>
            </a:r>
            <a:endParaRPr lang="en-US" dirty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Flexible </a:t>
            </a:r>
            <a:r>
              <a:rPr lang="en-US" dirty="0"/>
              <a:t>prices, and government policies and </a:t>
            </a:r>
            <a:r>
              <a:rPr lang="en-US" dirty="0" smtClean="0"/>
              <a:t>regulation</a:t>
            </a:r>
            <a:endParaRPr lang="en-US" dirty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Inflexible </a:t>
            </a:r>
            <a:r>
              <a:rPr lang="en-US" dirty="0"/>
              <a:t>prices, and government policies and regulation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7442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56690" y="152400"/>
            <a:ext cx="5282110" cy="1828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</a:rPr>
              <a:t>28. From </a:t>
            </a:r>
            <a:r>
              <a:rPr lang="en-US" sz="3200" b="1" dirty="0">
                <a:solidFill>
                  <a:srgbClr val="0070C0"/>
                </a:solidFill>
              </a:rPr>
              <a:t>the mainstream perspective, instability in the economy is due to: 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09600" y="2209800"/>
            <a:ext cx="8229600" cy="41148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Flexible </a:t>
            </a:r>
            <a:r>
              <a:rPr lang="en-US" dirty="0"/>
              <a:t>prices, and shocks to either aggregate demand or aggregate </a:t>
            </a:r>
            <a:r>
              <a:rPr lang="en-US" dirty="0" smtClean="0"/>
              <a:t>supply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/>
              <a:t>Inflexible prices, and shocks to either aggregate demand or aggregate </a:t>
            </a:r>
            <a:r>
              <a:rPr lang="en-US" dirty="0" smtClean="0"/>
              <a:t>supply</a:t>
            </a:r>
            <a:endParaRPr lang="en-US" dirty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Flexible </a:t>
            </a:r>
            <a:r>
              <a:rPr lang="en-US" dirty="0"/>
              <a:t>prices, and government policies and </a:t>
            </a:r>
            <a:r>
              <a:rPr lang="en-US" dirty="0" smtClean="0"/>
              <a:t>regulation</a:t>
            </a:r>
            <a:endParaRPr lang="en-US" dirty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Inflexible </a:t>
            </a:r>
            <a:r>
              <a:rPr lang="en-US" dirty="0"/>
              <a:t>prices, and government policies and regulation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 smtClean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91440" y="3446780"/>
            <a:ext cx="647700" cy="6477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15073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56690" y="152400"/>
            <a:ext cx="5282110" cy="1828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dirty="0" smtClean="0"/>
              <a:t>29. From the monetarist perspective, instability in the economy is due to: 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09600" y="2209800"/>
            <a:ext cx="8229600" cy="41148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Secular </a:t>
            </a:r>
            <a:r>
              <a:rPr lang="en-US" dirty="0"/>
              <a:t>trends in the </a:t>
            </a:r>
            <a:r>
              <a:rPr lang="en-US" dirty="0" smtClean="0"/>
              <a:t>economy</a:t>
            </a:r>
            <a:endParaRPr lang="en-US" dirty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instability of velocity as a policy </a:t>
            </a:r>
            <a:r>
              <a:rPr lang="en-US" dirty="0" smtClean="0"/>
              <a:t>tool</a:t>
            </a:r>
            <a:endParaRPr lang="en-US" dirty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Discretionary </a:t>
            </a:r>
            <a:r>
              <a:rPr lang="en-US" dirty="0"/>
              <a:t>changes in monetary </a:t>
            </a:r>
            <a:r>
              <a:rPr lang="en-US" dirty="0" smtClean="0"/>
              <a:t>policy</a:t>
            </a:r>
            <a:endParaRPr lang="en-US" dirty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use of a monetary rule for monetary policy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7118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56690" y="152400"/>
            <a:ext cx="5282110" cy="1828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dirty="0" smtClean="0">
                <a:solidFill>
                  <a:srgbClr val="0070C0"/>
                </a:solidFill>
              </a:rPr>
              <a:t>29. From the monetarist perspective, instability in the economy is due to: 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09600" y="2209800"/>
            <a:ext cx="8229600" cy="41148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Secular </a:t>
            </a:r>
            <a:r>
              <a:rPr lang="en-US" dirty="0"/>
              <a:t>trends in the </a:t>
            </a:r>
            <a:r>
              <a:rPr lang="en-US" dirty="0" smtClean="0"/>
              <a:t>economy</a:t>
            </a:r>
            <a:endParaRPr lang="en-US" dirty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instability of velocity as a policy </a:t>
            </a:r>
            <a:r>
              <a:rPr lang="en-US" dirty="0" smtClean="0"/>
              <a:t>tool</a:t>
            </a:r>
            <a:endParaRPr lang="en-US" dirty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Discretionary </a:t>
            </a:r>
            <a:r>
              <a:rPr lang="en-US" dirty="0"/>
              <a:t>changes in monetary </a:t>
            </a:r>
            <a:r>
              <a:rPr lang="en-US" dirty="0" smtClean="0"/>
              <a:t>policy</a:t>
            </a:r>
            <a:endParaRPr lang="en-US" dirty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use of a monetary rule for monetary policy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 smtClean="0"/>
          </a:p>
        </p:txBody>
      </p:sp>
      <p:sp>
        <p:nvSpPr>
          <p:cNvPr id="12" name="CorShape1"/>
          <p:cNvSpPr/>
          <p:nvPr>
            <p:custDataLst>
              <p:tags r:id="rId3"/>
            </p:custDataLst>
          </p:nvPr>
        </p:nvSpPr>
        <p:spPr>
          <a:xfrm rot="10800000">
            <a:off x="325120" y="3446949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9985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152400"/>
            <a:ext cx="3886200" cy="24685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30. Which view of macroeconomic theory is shown in this graph?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667000"/>
            <a:ext cx="8229600" cy="34591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Mainstream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Monetarist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New Keynesian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Supply-Side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85800" y="6142038"/>
            <a:ext cx="8229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MP: Does Economy Self-Correct?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0999" y="243447"/>
            <a:ext cx="4806401" cy="3795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9498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152400"/>
            <a:ext cx="3886200" cy="24685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30. Which view of macroeconomic theory is shown in this graph?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9" name="CorShape1"/>
          <p:cNvSpPr/>
          <p:nvPr>
            <p:custDataLst>
              <p:tags r:id="rId2"/>
            </p:custDataLst>
          </p:nvPr>
        </p:nvSpPr>
        <p:spPr>
          <a:xfrm rot="10800000">
            <a:off x="172720" y="3318933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667000"/>
            <a:ext cx="8229600" cy="34591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Mainstream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Monetarist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New Keynesian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Supply-Side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85800" y="6142038"/>
            <a:ext cx="8229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MP: Does Economy Self-Correct?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90999" y="243447"/>
            <a:ext cx="4806401" cy="3795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84124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731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31. </a:t>
            </a:r>
            <a:r>
              <a:rPr lang="en-US" sz="3600" b="1" u="sng" dirty="0" smtClean="0"/>
              <a:t>Expansionary FP </a:t>
            </a:r>
            <a:r>
              <a:rPr lang="en-US" sz="3600" b="1" dirty="0" smtClean="0"/>
              <a:t>can lead to budget deficits.  How do budget deficits affect trade?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6273225"/>
            <a:ext cx="67655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u="sng" dirty="0" smtClean="0"/>
              <a:t>Government Budget Deficits and Trade</a:t>
            </a:r>
            <a:endParaRPr lang="en-US" sz="3200" b="1" u="sng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33400" y="1600201"/>
            <a:ext cx="6172200" cy="4724399"/>
          </a:xfrm>
        </p:spPr>
        <p:txBody>
          <a:bodyPr>
            <a:normAutofit fontScale="925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Budget deficits cause lower interest rates and the $ depreciates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Budget deficits cause lower interest rates and the $ appreciates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Budget deficits cause higher interest rates and the $ depreciates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Budget deficits cause higher interest rates and the $ appreciates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6085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731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31. </a:t>
            </a:r>
            <a:r>
              <a:rPr lang="en-US" sz="3600" b="1" u="sng" dirty="0" smtClean="0">
                <a:solidFill>
                  <a:srgbClr val="0070C0"/>
                </a:solidFill>
              </a:rPr>
              <a:t>Expansionary FP </a:t>
            </a:r>
            <a:r>
              <a:rPr lang="en-US" sz="3600" b="1" dirty="0" smtClean="0">
                <a:solidFill>
                  <a:srgbClr val="0070C0"/>
                </a:solidFill>
              </a:rPr>
              <a:t>can lead to budget deficits.  How do budget deficits affect trade?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1600" y="6273225"/>
            <a:ext cx="67655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u="sng" dirty="0" smtClean="0"/>
              <a:t>Government Budget Deficits and Trade</a:t>
            </a:r>
            <a:endParaRPr lang="en-US" sz="3200" b="1" u="sng" dirty="0"/>
          </a:p>
        </p:txBody>
      </p:sp>
      <p:sp>
        <p:nvSpPr>
          <p:cNvPr id="10" name="CorShape1"/>
          <p:cNvSpPr/>
          <p:nvPr>
            <p:custDataLst>
              <p:tags r:id="rId2"/>
            </p:custDataLst>
          </p:nvPr>
        </p:nvSpPr>
        <p:spPr>
          <a:xfrm rot="10800000">
            <a:off x="228600" y="4648200"/>
            <a:ext cx="495300" cy="4953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533400" y="1600201"/>
            <a:ext cx="6172200" cy="4724399"/>
          </a:xfrm>
        </p:spPr>
        <p:txBody>
          <a:bodyPr>
            <a:normAutofit fontScale="925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Budget deficits cause lower interest rates and the $ depreciates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Budget deficits cause lower interest rates and the $ appreciates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Budget deficits cause higher interest rates and the $ depreciates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Budget deficits cause higher interest rates and the $ appreciates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07379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71600" y="6273225"/>
            <a:ext cx="67655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u="sng" dirty="0" smtClean="0"/>
              <a:t>Government Budget Deficits and Trade</a:t>
            </a:r>
            <a:endParaRPr lang="en-US" sz="3200" b="1" u="sng" dirty="0"/>
          </a:p>
        </p:txBody>
      </p:sp>
      <p:pic>
        <p:nvPicPr>
          <p:cNvPr id="7782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8600"/>
            <a:ext cx="9132887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9998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3124200"/>
            <a:ext cx="8305800" cy="838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3. In the above series of graphs showing the MONEY MARKET, graph 2 is:</a:t>
            </a:r>
            <a:endParaRPr lang="en-US" sz="3600" b="1" dirty="0"/>
          </a:p>
        </p:txBody>
      </p:sp>
      <p:pic>
        <p:nvPicPr>
          <p:cNvPr id="10240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04800"/>
            <a:ext cx="8837613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62000" y="4267200"/>
            <a:ext cx="6019800" cy="22860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Asset demand for money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Transactions demand for money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Money supply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Total money demand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04800" y="152400"/>
            <a:ext cx="8382000" cy="16303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32. How do the Mainstream and Monetarist economists differ in the way they view the equation of exchange (MV=PQ)? </a:t>
            </a:r>
            <a:endParaRPr lang="en-US" sz="3600" b="1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85800" y="6142038"/>
            <a:ext cx="8229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MP: Rules or Discretion?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057400"/>
            <a:ext cx="7315200" cy="40687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Main:    V unstable; equation unimportant</a:t>
            </a:r>
            <a:br>
              <a:rPr lang="en-US" sz="2800" dirty="0" smtClean="0"/>
            </a:br>
            <a:r>
              <a:rPr lang="en-US" sz="2800" dirty="0" smtClean="0"/>
              <a:t>Monet: V stable; equation important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Main:    V stable; equation unimportant</a:t>
            </a:r>
            <a:br>
              <a:rPr lang="en-US" sz="2800" dirty="0" smtClean="0"/>
            </a:br>
            <a:r>
              <a:rPr lang="en-US" sz="2800" dirty="0" smtClean="0"/>
              <a:t>Monet: V unstable; equation important 	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Main:    V unstable; equation important</a:t>
            </a:r>
            <a:br>
              <a:rPr lang="en-US" sz="2800" dirty="0" smtClean="0"/>
            </a:br>
            <a:r>
              <a:rPr lang="en-US" sz="2800" dirty="0" smtClean="0"/>
              <a:t>Monet: V stable; equation unimportant 	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Main:    V stable; equation unimportant</a:t>
            </a:r>
            <a:br>
              <a:rPr lang="en-US" sz="2800" dirty="0" smtClean="0"/>
            </a:br>
            <a:r>
              <a:rPr lang="en-US" sz="2800" dirty="0" smtClean="0"/>
              <a:t>Monet: V unstable; equation important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3406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04800" y="152400"/>
            <a:ext cx="8382000" cy="16303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32. How do the Mainstream and Monetarist economists differ in the way they view the equation of exchange (MV=PQ)? 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85800" y="6142038"/>
            <a:ext cx="8229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MP: Rules or Discretion?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10160" y="2289387"/>
            <a:ext cx="558800" cy="5588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057400"/>
            <a:ext cx="7315200" cy="40687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Main:    V unstable; equation unimportant</a:t>
            </a:r>
            <a:br>
              <a:rPr lang="en-US" sz="2800" dirty="0" smtClean="0"/>
            </a:br>
            <a:r>
              <a:rPr lang="en-US" sz="2800" dirty="0" smtClean="0"/>
              <a:t>Monet: V stable; equation important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Main:    V stable; equation unimportant</a:t>
            </a:r>
            <a:br>
              <a:rPr lang="en-US" sz="2800" dirty="0" smtClean="0"/>
            </a:br>
            <a:r>
              <a:rPr lang="en-US" sz="2800" dirty="0" smtClean="0"/>
              <a:t>Monet: V unstable; equation important 	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Main:    V unstable; equation important</a:t>
            </a:r>
            <a:br>
              <a:rPr lang="en-US" sz="2800" dirty="0" smtClean="0"/>
            </a:br>
            <a:r>
              <a:rPr lang="en-US" sz="2800" dirty="0" smtClean="0"/>
              <a:t>Monet: V stable; equation unimportant 	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Main:    V stable; equation unimportant</a:t>
            </a:r>
            <a:br>
              <a:rPr lang="en-US" sz="2800" dirty="0" smtClean="0"/>
            </a:br>
            <a:r>
              <a:rPr lang="en-US" sz="2800" dirty="0" smtClean="0"/>
              <a:t>Monet: V unstable; equation important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61388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0"/>
            <a:ext cx="3581400" cy="3200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33. If a tax of $5 is added, what is the new C schedule?</a:t>
            </a:r>
            <a:br>
              <a:rPr lang="en-US" sz="3600" b="1" dirty="0" smtClean="0"/>
            </a:b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600" b="1" dirty="0" smtClean="0"/>
              <a:t>Current schedule:</a:t>
            </a:r>
            <a:br>
              <a:rPr lang="en-US" sz="3600" b="1" dirty="0" smtClean="0"/>
            </a:br>
            <a:r>
              <a:rPr lang="en-US" sz="3600" b="1" dirty="0" smtClean="0"/>
              <a:t>260, 280, 300</a:t>
            </a:r>
            <a:endParaRPr lang="en-US" sz="3600" b="1" dirty="0"/>
          </a:p>
        </p:txBody>
      </p:sp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57600" y="152400"/>
            <a:ext cx="544783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981200" y="6273225"/>
            <a:ext cx="51688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u="sng" dirty="0" smtClean="0"/>
              <a:t>The Lump-Sum Tax Multiplier</a:t>
            </a:r>
            <a:endParaRPr lang="en-US" sz="3200" b="1" u="sng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3352800"/>
            <a:ext cx="3733800" cy="25908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255; 275; 295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256; 276; 296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260; 280; 300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266; 286; 306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1097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0"/>
            <a:ext cx="3581400" cy="32766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33. If a tax of $5 is added, what is the new C schedule?</a:t>
            </a:r>
            <a:br>
              <a:rPr lang="en-US" sz="3600" b="1" dirty="0" smtClean="0">
                <a:solidFill>
                  <a:srgbClr val="0070C0"/>
                </a:solidFill>
              </a:rPr>
            </a:br>
            <a:r>
              <a:rPr lang="en-US" sz="3600" b="1" dirty="0" smtClean="0">
                <a:solidFill>
                  <a:srgbClr val="0070C0"/>
                </a:solidFill>
              </a:rPr>
              <a:t/>
            </a:r>
            <a:br>
              <a:rPr lang="en-US" sz="3600" b="1" dirty="0" smtClean="0">
                <a:solidFill>
                  <a:srgbClr val="0070C0"/>
                </a:solidFill>
              </a:rPr>
            </a:br>
            <a:r>
              <a:rPr lang="en-US" sz="3600" b="1" dirty="0" smtClean="0">
                <a:solidFill>
                  <a:srgbClr val="0070C0"/>
                </a:solidFill>
              </a:rPr>
              <a:t>Current schedule:</a:t>
            </a:r>
            <a:br>
              <a:rPr lang="en-US" sz="3600" b="1" dirty="0" smtClean="0">
                <a:solidFill>
                  <a:srgbClr val="0070C0"/>
                </a:solidFill>
              </a:rPr>
            </a:br>
            <a:r>
              <a:rPr lang="en-US" sz="3600" b="1" dirty="0" smtClean="0">
                <a:solidFill>
                  <a:srgbClr val="0070C0"/>
                </a:solidFill>
              </a:rPr>
              <a:t>260, 280, 300</a:t>
            </a:r>
            <a:endParaRPr lang="en-US" sz="3600" b="1" dirty="0">
              <a:solidFill>
                <a:srgbClr val="0070C0"/>
              </a:solidFill>
            </a:endParaRPr>
          </a:p>
        </p:txBody>
      </p:sp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57600" y="152400"/>
            <a:ext cx="544783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981200" y="6273225"/>
            <a:ext cx="51688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u="sng" dirty="0" smtClean="0"/>
              <a:t>The Lump-Sum Tax Multiplier</a:t>
            </a:r>
            <a:endParaRPr lang="en-US" sz="3200" b="1" u="sng" dirty="0"/>
          </a:p>
        </p:txBody>
      </p:sp>
      <p:sp>
        <p:nvSpPr>
          <p:cNvPr id="5" name="CorShape1"/>
          <p:cNvSpPr/>
          <p:nvPr>
            <p:custDataLst>
              <p:tags r:id="rId2"/>
            </p:custDataLst>
          </p:nvPr>
        </p:nvSpPr>
        <p:spPr>
          <a:xfrm rot="10800000">
            <a:off x="348343" y="40386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528320" y="3352800"/>
            <a:ext cx="3733800" cy="25908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255; 275; 295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256; 276; 296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260; 280; 300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266; 286; 306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4942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25267" y="0"/>
            <a:ext cx="2667000" cy="2734733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34. The time lag between time 2 and time 3 is the:</a:t>
            </a:r>
            <a:endParaRPr lang="en-US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836195" y="6172200"/>
            <a:ext cx="18549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u="sng" dirty="0" smtClean="0"/>
              <a:t>Time Lags</a:t>
            </a:r>
            <a:endParaRPr lang="en-US" sz="3200" b="1" u="sng" dirty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85882" y="228600"/>
            <a:ext cx="5558118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08726" y="3048000"/>
            <a:ext cx="3733800" cy="29718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Operational lag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Administrative lag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Recognition lag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1207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25267" y="0"/>
            <a:ext cx="2667000" cy="2734733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34. The time lag between time 2 and time 3 is the: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36195" y="6172200"/>
            <a:ext cx="18549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u="sng" dirty="0" smtClean="0"/>
              <a:t>Time Lags</a:t>
            </a:r>
            <a:endParaRPr lang="en-US" sz="3200" b="1" u="sng" dirty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85882" y="228600"/>
            <a:ext cx="5558118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rShape1"/>
          <p:cNvSpPr/>
          <p:nvPr>
            <p:custDataLst>
              <p:tags r:id="rId2"/>
            </p:custDataLst>
          </p:nvPr>
        </p:nvSpPr>
        <p:spPr>
          <a:xfrm rot="10800000">
            <a:off x="247467" y="3725333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508726" y="3048000"/>
            <a:ext cx="3733800" cy="29718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Operational lag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Administrative lag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Recognition lag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02116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3124200"/>
            <a:ext cx="8305800" cy="838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3. In the above series of graphs showing the MONEY MARKET, graph 2 is:</a:t>
            </a:r>
            <a:endParaRPr lang="en-US" sz="3600" b="1" dirty="0">
              <a:solidFill>
                <a:srgbClr val="0070C0"/>
              </a:solidFill>
            </a:endParaRPr>
          </a:p>
        </p:txBody>
      </p:sp>
      <p:pic>
        <p:nvPicPr>
          <p:cNvPr id="10240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04800"/>
            <a:ext cx="8837613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62000" y="4267200"/>
            <a:ext cx="6019800" cy="22860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Asset demand for money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Transactions demand for money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Money supply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Total money demand</a:t>
            </a:r>
            <a:endParaRPr lang="en-US" dirty="0"/>
          </a:p>
        </p:txBody>
      </p:sp>
      <p:sp>
        <p:nvSpPr>
          <p:cNvPr id="11" name="CorShape1"/>
          <p:cNvSpPr/>
          <p:nvPr>
            <p:custDataLst>
              <p:tags r:id="rId3"/>
            </p:custDataLst>
          </p:nvPr>
        </p:nvSpPr>
        <p:spPr>
          <a:xfrm rot="10800000">
            <a:off x="228600" y="4191000"/>
            <a:ext cx="510540" cy="51054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73507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633090" y="3810000"/>
            <a:ext cx="61293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The Money Market</a:t>
            </a:r>
            <a:endParaRPr lang="en-US" sz="5400" b="1" dirty="0"/>
          </a:p>
        </p:txBody>
      </p:sp>
      <p:pic>
        <p:nvPicPr>
          <p:cNvPr id="146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304800"/>
            <a:ext cx="9395513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2008"/>
  <p:tag name="PPVERSION" val="12.0"/>
  <p:tag name="DELIMITERS" val="3.1"/>
  <p:tag name="SHOWBARVISIBLE" val="True"/>
  <p:tag name="EXPANDSHOWBAR" val="True"/>
  <p:tag name="USESECONDARYMONITOR" val="True"/>
  <p:tag name="BULLETTYPE" val="3"/>
  <p:tag name="ANSWERNOWSTYLE" val="-1"/>
  <p:tag name="ANSWERNOWTEXT" val="Answer Now"/>
  <p:tag name="COUNTDOWNSTYLE" val="-1"/>
  <p:tag name="RESPCOUNTERSTYLE" val="-1"/>
  <p:tag name="RESPCOUNTERFORMAT" val="0"/>
  <p:tag name="RESPTABLESTYLE" val="-1"/>
  <p:tag name="COUNTDOWNSECONDS" val="10"/>
  <p:tag name="INPUTSOURCE" val="1"/>
  <p:tag name="NUMRESPONSES" val="1"/>
  <p:tag name="ALLOWDUPLICATES" val="False"/>
  <p:tag name="BACKUPSESSIONS" val="True"/>
  <p:tag name="BACKUPMAINTENANCE" val="7"/>
  <p:tag name="CHARTVALUEFORMAT" val="0%"/>
  <p:tag name="AUTOADVANCE" val="False"/>
  <p:tag name="REVIEWONLY" val="False"/>
  <p:tag name="ROTATIONINTERVAL" val="2"/>
  <p:tag name="AUTOUPDATEALIASES" val="True"/>
  <p:tag name="STDCHART" val="1"/>
  <p:tag name="PARTICIPANTSINLEADERBOARD" val="5"/>
  <p:tag name="TEAMSINLEADERBOARD" val="5"/>
  <p:tag name="MAXRESPONDERS" val="5"/>
  <p:tag name="BUBBLENAMEVISIBLE" val="True"/>
  <p:tag name="BUBBLESIZEVISIBLE" val="True"/>
  <p:tag name="BUBBLEVALUEFORMAT" val="0.0"/>
  <p:tag name="BUBBLEGROUPING" val="3"/>
  <p:tag name="DEFAULTNUMTEAMS" val="5"/>
  <p:tag name="CUSTOMGRIDBACKCOLOR" val="-2830136"/>
  <p:tag name="CUSTOMCELLFORECOLOR" val="-16777216"/>
  <p:tag name="CUSTOMCELLBACKCOLOR1" val="-657956"/>
  <p:tag name="CUSTOMCELLBACKCOLOR2" val="-13395457"/>
  <p:tag name="CUSTOMCELLBACKCOLOR3" val="-268652"/>
  <p:tag name="CUSTOMCELLBACKCOLOR4" val="-8355712"/>
  <p:tag name="USESCHEMECOLORS" val="True"/>
  <p:tag name="DISPLAYNAME" val="True"/>
  <p:tag name="DISPLAYDEVICENUMBER" val="True"/>
  <p:tag name="DISPLAYDEVICEID" val="True"/>
  <p:tag name="GRIDOPACITY" val="90"/>
  <p:tag name="GRIDROTATIONINTERVAL" val="2"/>
  <p:tag name="AUTOSIZEGRID" val="True"/>
  <p:tag name="GRIDSIZE" val="{Width=800, Height=600}"/>
  <p:tag name="GRIDPOSITION" val="1"/>
  <p:tag name="POLLINGCYCLE" val="2"/>
  <p:tag name="CHARTCOLORS" val="0"/>
  <p:tag name="CHARTLABELS" val="0"/>
  <p:tag name="RESETCHARTS" val="True"/>
  <p:tag name="INCLUDENONRESPONDERS" val="False"/>
  <p:tag name="MULTIRESPDIVISOR" val="1"/>
  <p:tag name="PARTLISTDEFAULT" val="0"/>
  <p:tag name="INCLUDEPPT" val="True"/>
  <p:tag name="ALLOWUSERFEEDBACK" val="True"/>
  <p:tag name="CORRECTPOINTVALUE" val="100"/>
  <p:tag name="INCORRECTPOINTVALUE" val="0"/>
  <p:tag name="REALTIMEBACKUP" val="False"/>
  <p:tag name="REALTIMEBACKUPPATH" val="(None)"/>
  <p:tag name="ZEROBASED" val="False"/>
  <p:tag name="AUTOADJUSTPARTRANGE" val="True"/>
  <p:tag name="CHARTSCALE" val="True"/>
  <p:tag name="ADVANCEDSETTINGSVIEW" val="False"/>
  <p:tag name="FIBDISPLAYRESULTS" val="True"/>
  <p:tag name="FIBNUMRESULTS" val="5"/>
  <p:tag name="FIBINCLUDEOTHER" val="True"/>
  <p:tag name="FIBDISPLAYKEYWORDS" val="True"/>
  <p:tag name="POWERPOINTVERSION" val="14.0"/>
  <p:tag name="LUIDIAENABLED" val="False"/>
  <p:tag name="TASKPANEKEY" val="555e026c-bad5-4399-be22-b3216be0d18e"/>
  <p:tag name="TPFULLVERSION" val="4.3.2.117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86"/>
  <p:tag name="FONTSIZE" val="32"/>
  <p:tag name="BULLETTYPE" val="ppBulletArabicPeriod"/>
  <p:tag name="ANSWERTEXT" val="Both increase&#10;M1 increases, M2 decreases&#10;M1 decreases, M2 stays the same&#10;Both decrease"/>
  <p:tag name="OLDNUMANSWERS" val="4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"/>
  <p:tag name="FONTSIZE" val="40"/>
  <p:tag name="BULLETTYPE" val="ppBulletArabicPeriod"/>
  <p:tag name="ANSWERTEXT" val="1/4&#10;1/3 &#10;1/2&#10;2/3"/>
  <p:tag name="OLDNUMANSWERS" val="4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16"/>
  <p:tag name="SLIDEGUID" val="6762CE553C4E44F2BFCEE9E210828E06"/>
  <p:tag name="QUESTIONALIAS" val="20. What is the simple multiplier?"/>
  <p:tag name="ANSWERSALIAS" val="1|smicln|2 |smicln|3|smicln|4"/>
  <p:tag name="CORRECTPOINTVALUE" val="0"/>
  <p:tag name="VALUES" val="No Value|smicln|No Value|smicln|No Value|smicln|No Value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8"/>
  <p:tag name="FONTSIZE" val="40"/>
  <p:tag name="BULLETTYPE" val="ppBulletArabicPeriod"/>
  <p:tag name="ANSWERTEXT" val="1&#10;2 &#10;3&#10;4"/>
  <p:tag name="OLDNUMANSWERS" val="4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20. What is the simple multiplier?"/>
  <p:tag name="ANSWERSALIAS" val="1|smicln|2 |smicln|3|smicln|4"/>
  <p:tag name="SLIDEORDER" val="17"/>
  <p:tag name="SLIDEGUID" val="1DAF20F9363146DDB725FCE53A3185A8"/>
  <p:tag name="VALUES" val="Incorrect|smicln|Incorrect|smicln|Correct|smicln|Incorrect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8"/>
  <p:tag name="FONTSIZE" val="40"/>
  <p:tag name="BULLETTYPE" val="ppBulletArabicPeriod"/>
  <p:tag name="ANSWERTEXT" val="1&#10;2 &#10;3&#10;4"/>
  <p:tag name="OLDNUMANSWERS" val="4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16"/>
  <p:tag name="SLIDEGUID" val="8F8A658AD1FD4A5CBAACD03929FE1121"/>
  <p:tag name="QUESTIONALIAS" val="21. If G increases by $20 then AD will increase by ________."/>
  <p:tag name="ANSWERSALIAS" val="$20|smicln|$40 |smicln|$60|smicln|$80"/>
  <p:tag name="CORRECTPOINTVALUE" val="0"/>
  <p:tag name="VALUES" val="No Value|smicln|No Value|smicln|No Value|smicln|No Value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"/>
  <p:tag name="FONTSIZE" val="40"/>
  <p:tag name="BULLETTYPE" val="ppBulletArabicPeriod"/>
  <p:tag name="ANSWERTEXT" val="$20&#10;$40 &#10;$60&#10;$80"/>
  <p:tag name="OLDNUMANSWERS" val="4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21. If G increases by $20 then AD will increase by ________."/>
  <p:tag name="ANSWERSALIAS" val="$20|smicln|$40 |smicln|$60|smicln|$80"/>
  <p:tag name="SLIDEORDER" val="17"/>
  <p:tag name="SLIDEGUID" val="BEBA0FB62A534F47AFAA229B5CAA5B04"/>
  <p:tag name="VALUES" val="Incorrect|smicln|Incorrect|smicln|Correct|smicln|Incorrect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2. If I take a $10 bill out of my pocket and put in in my savings account, what happened to M1 and M2?"/>
  <p:tag name="ANSWERSALIAS" val="Both increase|smicln|M1 increases, M2 decreases|smicln|M1 decreases, M2 stays the same|smicln|Both decrease"/>
  <p:tag name="SLIDEORDER" val="3"/>
  <p:tag name="SLIDEGUID" val="EF85D932BAE54C20A7080EA0137197AB"/>
  <p:tag name="VALUES" val="Incorrect|smicln|Incorrect|smicln|Correct|smicln|Incorrect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"/>
  <p:tag name="FONTSIZE" val="40"/>
  <p:tag name="BULLETTYPE" val="ppBulletArabicPeriod"/>
  <p:tag name="ANSWERTEXT" val="$20&#10;$40 &#10;$60&#10;$80"/>
  <p:tag name="OLDNUMANSWERS" val="4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$20|smicln|$40 |smicln|$60|smicln|$80"/>
  <p:tag name="SLIDEORDER" val="17"/>
  <p:tag name="SLIDEGUID" val="859FB8E29BE14E719E2E87F04CA42A57"/>
  <p:tag name="QUESTIONALIAS" val="22. If Taxes  decrease by $20 then AD will increase by:"/>
  <p:tag name="CORRECTPOINTVALUE" val="0"/>
  <p:tag name="VALUES" val="No Value|smicln|No Value|smicln|No Value|smicln|No Value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"/>
  <p:tag name="FONTSIZE" val="40"/>
  <p:tag name="BULLETTYPE" val="ppBulletArabicPeriod"/>
  <p:tag name="ANSWERTEXT" val="$20&#10;$40 &#10;$60&#10;$80"/>
  <p:tag name="OLDNUMANSWERS" val="4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$20|smicln|$40 |smicln|$60|smicln|$80"/>
  <p:tag name="QUESTIONALIAS" val="22. If Taxes  decrease by $20 then AD will increase by:"/>
  <p:tag name="SLIDEORDER" val="18"/>
  <p:tag name="SLIDEGUID" val="8B3DE7700F06443881BB1D7CDAB02979"/>
  <p:tag name="VALUES" val="Incorrect|smicln|Correct|smicln|Incorrect|smicln|Incorrect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"/>
  <p:tag name="FONTSIZE" val="40"/>
  <p:tag name="BULLETTYPE" val="ppBulletArabicPeriod"/>
  <p:tag name="ANSWERTEXT" val="$20&#10;$40 &#10;$60&#10;$80"/>
  <p:tag name="OLDNUMANSWERS" val="4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$20|smicln|$40 |smicln|$60|smicln|$80"/>
  <p:tag name="SLIDEORDER" val="18"/>
  <p:tag name="SLIDEGUID" val="595B5FAB11824595A05C1443AA6A582D"/>
  <p:tag name="QUESTIONALIAS" val="23. If G increases by $20 and Taxes increase by $20 then AD will increase by:"/>
  <p:tag name="CORRECTPOINTVALUE" val="0"/>
  <p:tag name="VALUES" val="No Value|smicln|No Value|smicln|No Value|smicln|No Value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"/>
  <p:tag name="FONTSIZE" val="40"/>
  <p:tag name="BULLETTYPE" val="ppBulletArabicPeriod"/>
  <p:tag name="ANSWERTEXT" val="$20&#10;$40 &#10;$60&#10;$80"/>
  <p:tag name="OLDNUMANSWERS" val="4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$20|smicln|$40 |smicln|$60|smicln|$80"/>
  <p:tag name="QUESTIONALIAS" val="23. If G increases by $20 and Taxes increase by $20 then AD will increase by:"/>
  <p:tag name="SLIDEORDER" val="19"/>
  <p:tag name="SLIDEGUID" val="DF43A3DE53AE4BCE94846652D6284D8B"/>
  <p:tag name="VALUES" val="Correct|smicln|Incorrect|smicln|Incorrect|smicln|Incorrect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"/>
  <p:tag name="FONTSIZE" val="40"/>
  <p:tag name="BULLETTYPE" val="ppBulletArabicPeriod"/>
  <p:tag name="ANSWERTEXT" val="$20&#10;$40 &#10;$60&#10;$80"/>
  <p:tag name="OLDNUMANSWERS" val="4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19"/>
  <p:tag name="SLIDEGUID" val="C18AA7065FB34B16A1F5B5C71C277594"/>
  <p:tag name="QUESTIONALIAS" val="24. If G increases by $20 and as a result the price level increases, then real GDP will increase by ______."/>
  <p:tag name="ANSWERSALIAS" val="&lt; $60|smicln|$60 |smicln|&gt;$60|smicln|$80"/>
  <p:tag name="CORRECTPOINTVALUE" val="0"/>
  <p:tag name="VALUES" val="No Value|smicln|No Value|smicln|No Value|smicln|No Value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9"/>
  <p:tag name="FONTSIZE" val="40"/>
  <p:tag name="BULLETTYPE" val="ppBulletArabicPeriod"/>
  <p:tag name="ANSWERTEXT" val="&lt; $60&#10;$60 &#10;&gt;$60&#10;$80"/>
  <p:tag name="OLDNUMANSWERS" val="4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24. If G increases by $20 and as a result the price level increases, then real GDP will increase by ______."/>
  <p:tag name="ANSWERSALIAS" val="&lt; $60|smicln|$60 |smicln|&gt;$60|smicln|$80"/>
  <p:tag name="SLIDEORDER" val="20"/>
  <p:tag name="SLIDEGUID" val="216C694A61EA4A6A84EF93072C797945"/>
  <p:tag name="VALUES" val="Correct|smicln|Incorrect|smicln|Incorrect|smicln|Incorrect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9"/>
  <p:tag name="FONTSIZE" val="40"/>
  <p:tag name="BULLETTYPE" val="ppBulletArabicPeriod"/>
  <p:tag name="ANSWERTEXT" val="&lt; $60&#10;$60 &#10;&gt;$60&#10;$80"/>
  <p:tag name="OLDNUMANSWERS" val="4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20"/>
  <p:tag name="SLIDEGUID" val="E53FBF37881847CDA83FEA8BAE2E0689"/>
  <p:tag name="QUESTIONALIAS" val="25. If MPC = 0.8 and the government increases spending by $50 million then GDP will increase by _______."/>
  <p:tag name="ANSWERSALIAS" val="$50|smicln|$100 |smicln|$200|smicln|$250"/>
  <p:tag name="CORRECTPOINTVALUE" val="0"/>
  <p:tag name="VALUES" val="No Value|smicln|No Value|smicln|No Value|smicln|No Value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9"/>
  <p:tag name="FONTSIZE" val="40"/>
  <p:tag name="BULLETTYPE" val="ppBulletArabicPeriod"/>
  <p:tag name="ANSWERTEXT" val="$50&#10;$100 &#10;$200&#10;$250"/>
  <p:tag name="OLDNUMANSWERS" val="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86"/>
  <p:tag name="FONTSIZE" val="32"/>
  <p:tag name="BULLETTYPE" val="ppBulletArabicPeriod"/>
  <p:tag name="ANSWERTEXT" val="Both increase&#10;M1 increases, M2 decreases&#10;M1 decreases, M2 stays the same&#10;Both decrease"/>
  <p:tag name="OLDNUMANSWERS" val="4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25. If MPC = 0.8 and the government increases spending by $50 million then GDP will increase by _______."/>
  <p:tag name="ANSWERSALIAS" val="$50|smicln|$100 |smicln|$200|smicln|$250"/>
  <p:tag name="SLIDEORDER" val="21"/>
  <p:tag name="SLIDEGUID" val="4BBCC9A6507F4F84A4F87FA2138ABCEE"/>
  <p:tag name="VALUES" val="Incorrect|smicln|Incorrect|smicln|Incorrect|smicln|Correct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9"/>
  <p:tag name="FONTSIZE" val="40"/>
  <p:tag name="BULLETTYPE" val="ppBulletArabicPeriod"/>
  <p:tag name="ANSWERTEXT" val="$50&#10;$100 &#10;$200&#10;$250"/>
  <p:tag name="OLDNUMANSWERS" val="4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21"/>
  <p:tag name="SLIDEGUID" val="01CC95E9200140879B99838DC8EB32D3"/>
  <p:tag name="QUESTIONALIAS" val="26. If MPC = 0.8 and the government increases taxes by $50 million then GDP will decrease by _______."/>
  <p:tag name="ANSWERSALIAS" val="$50|smicln|$100 |smicln|$200|smicln|$250"/>
  <p:tag name="CORRECTPOINTVALUE" val="0"/>
  <p:tag name="VALUES" val="No Value|smicln|No Value|smicln|No Value|smicln|No Value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9"/>
  <p:tag name="FONTSIZE" val="40"/>
  <p:tag name="BULLETTYPE" val="ppBulletArabicPeriod"/>
  <p:tag name="ANSWERTEXT" val="$50&#10;$100 &#10;$200&#10;$250"/>
  <p:tag name="OLDNUMANSWERS" val="4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26. If MPC = 0.8 and the government increases taxes by $50 million then GDP will decrease by _______."/>
  <p:tag name="ANSWERSALIAS" val="$50|smicln|$100 |smicln|$200|smicln|$250"/>
  <p:tag name="SLIDEORDER" val="22"/>
  <p:tag name="SLIDEGUID" val="1259F041E903426AA4BDDE153730EB9D"/>
  <p:tag name="VALUES" val="Incorrect|smicln|Incorrect|smicln|Correct|smicln|Incorrect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9"/>
  <p:tag name="FONTSIZE" val="40"/>
  <p:tag name="BULLETTYPE" val="ppBulletArabicPeriod"/>
  <p:tag name="ANSWERTEXT" val="$50&#10;$100 &#10;$200&#10;$250"/>
  <p:tag name="OLDNUMANSWERS" val="4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22"/>
  <p:tag name="SLIDEGUID" val="5931F6B0B11A42759D78DE7C084F63ED"/>
  <p:tag name="ANSWERSALIAS" val="$0|smicln|$50|smicln|$100 |smicln|$200|smicln|$250"/>
  <p:tag name="QUESTIONALIAS" val="27. If MPC = 0.8 and the government increases spending by $50 million AND increases taxes by $50 million then GDP will decrease by _______."/>
  <p:tag name="CORRECTPOINTVALUE" val="0"/>
  <p:tag name="VALUES" val="No Value|smicln|No Value|smicln|No Value|smicln|No Value|smicln|No Value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2"/>
  <p:tag name="FONTSIZE" val="40"/>
  <p:tag name="BULLETTYPE" val="ppBulletArabicPeriod"/>
  <p:tag name="ANSWERTEXT" val="$0&#10;$50&#10;$100 &#10;$200&#10;$250"/>
  <p:tag name="OLDNUMANSWERS" val="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3"/>
  <p:tag name="SLIDEGUID" val="F82DBF25C51946DC999536E60E1B7EAC"/>
  <p:tag name="QUESTIONALIAS" val="2.In the above series of graphs showing the MONEY MARKET, graph 2 is:"/>
  <p:tag name="ANSWERSALIAS" val="Asset demand for money|smicln|Transactions demand for money|smicln|Money supply|smicln|Total money demand"/>
  <p:tag name="CORRECTPOINTVALUE" val="0"/>
  <p:tag name="VALUES" val="No Value|smicln|No Value|smicln|No Value|smicln|No Value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$0|smicln|$50|smicln|$100 |smicln|$200|smicln|$250"/>
  <p:tag name="QUESTIONALIAS" val="27. If MPC = 0.8 and the government increases spending by $50 million AND increases taxes by $50 million then GDP will decrease by _______."/>
  <p:tag name="SLIDEORDER" val="23"/>
  <p:tag name="SLIDEGUID" val="8AB992630E204486A9235732D1FA8893"/>
  <p:tag name="VALUES" val="Incorrect|smicln|Correct|smicln|Incorrect|smicln|Incorrect|smicln|Incorrect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2"/>
  <p:tag name="FONTSIZE" val="40"/>
  <p:tag name="BULLETTYPE" val="ppBulletArabicPeriod"/>
  <p:tag name="ANSWERTEXT" val="$0&#10;$50&#10;$100 &#10;$200&#10;$250"/>
  <p:tag name="OLDNUMANSWERS" val="5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23"/>
  <p:tag name="SLIDEGUID" val="CE0DA7C65D3E41ADB32511284C785929"/>
  <p:tag name="QUESTIONALIAS" val="28. From the mainstream perspective, instability in the economy is due to:  "/>
  <p:tag name="ANSWERSALIAS" val="Flexible prices, and shocks to either aggregate demand or aggregate supply|smicln|Inflexible prices, and shocks to either aggregate demand or aggregate supply|smicln|Flexible prices, and government policies and regulation|smicln|Inflexible prices, and government policies and regulation "/>
  <p:tag name="CORRECTPOINTVALUE" val="0"/>
  <p:tag name="VALUES" val="No Value|smicln|No Value|smicln|No Value|smicln|No Value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66"/>
  <p:tag name="FONTSIZE" val="32"/>
  <p:tag name="BULLETTYPE" val="ppBulletArabicPeriod"/>
  <p:tag name="ANSWERTEXT" val="Flexible prices, and shocks to either aggregate demand or aggregate supply&#10;Inflexible prices, and shocks to either aggregate demand or aggregate supply&#10;Flexible prices, and government policies and regulation&#10;Inflexible prices, and government policies and regulation"/>
  <p:tag name="OLDNUMANSWERS" val="4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28. From the mainstream perspective, instability in the economy is due to:  "/>
  <p:tag name="ANSWERSALIAS" val="Flexible prices, and shocks to either aggregate demand or aggregate supply|smicln|Inflexible prices, and shocks to either aggregate demand or aggregate supply|smicln|Flexible prices, and government policies and regulation|smicln|Inflexible prices, and government policies and regulation "/>
  <p:tag name="SLIDEORDER" val="24"/>
  <p:tag name="SLIDEGUID" val="FC39D3C4ECA94DB6BA9C5763D27A3960"/>
  <p:tag name="VALUES" val="Incorrect|smicln|Correct|smicln|Incorrect|smicln|Incorrect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66"/>
  <p:tag name="FONTSIZE" val="32"/>
  <p:tag name="BULLETTYPE" val="ppBulletArabicPeriod"/>
  <p:tag name="ANSWERTEXT" val="Flexible prices, and shocks to either aggregate demand or aggregate supply&#10;Inflexible prices, and shocks to either aggregate demand or aggregate supply&#10;Flexible prices, and government policies and regulation&#10;Inflexible prices, and government policies and regulation"/>
  <p:tag name="OLDNUMANSWERS" val="4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24"/>
  <p:tag name="SLIDEGUID" val="AE5BFC324C69460CAA59CC3AFC6D426A"/>
  <p:tag name="ANSWERSALIAS" val="Secular trends in the economy|smicln|The instability of velocity as a policy tool|smicln|Discretionary changes in monetary policy|smicln|The use of a monetary rule for monetary policy "/>
  <p:tag name="QUESTIONALIAS" val="29. From the monetarist perspective, instability in the economy is due to:  "/>
  <p:tag name="CORRECTPOINTVALUE" val="0"/>
  <p:tag name="VALUES" val="No Value|smicln|No Value|smicln|No Value|smicln|No Value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3"/>
  <p:tag name="FONTSIZE" val="32"/>
  <p:tag name="BULLETTYPE" val="ppBulletArabicPeriod"/>
  <p:tag name="ANSWERTEXT" val="Secular trends in the economy&#10;The instability of velocity as a policy tool&#10;Discretionary changes in monetary policy&#10;The use of a monetary rule for monetary policy"/>
  <p:tag name="OLDNUMANSWERS" val="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84"/>
  <p:tag name="FONTSIZE" val="32"/>
  <p:tag name="BULLETTYPE" val="ppBulletArabicPeriod"/>
  <p:tag name="ANSWERTEXT" val="Asset demand for money&#10;Transactions demand for money&#10;Money supply&#10;Total money demand"/>
  <p:tag name="OLDNUMANSWERS" val="4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Secular trends in the economy|smicln|The instability of velocity as a policy tool|smicln|Discretionary changes in monetary policy|smicln|The use of a monetary rule for monetary policy "/>
  <p:tag name="QUESTIONALIAS" val="29. From the monetarist perspective, instability in the economy is due to:  "/>
  <p:tag name="SLIDEORDER" val="25"/>
  <p:tag name="SLIDEGUID" val="EF7C0762489D4AB9B35E9160F7B0FDFD"/>
  <p:tag name="VALUES" val="Incorrect|smicln|Incorrect|smicln|Correct|smicln|Incorrect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3"/>
  <p:tag name="FONTSIZE" val="32"/>
  <p:tag name="BULLETTYPE" val="ppBulletArabicPeriod"/>
  <p:tag name="ANSWERTEXT" val="Secular trends in the economy&#10;The instability of velocity as a policy tool&#10;Discretionary changes in monetary policy&#10;The use of a monetary rule for monetary policy"/>
  <p:tag name="OLDNUMANSWERS" val="4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8. Which view of macroeconomic theory is shown in this graph?"/>
  <p:tag name="ANSWERSALIAS" val="Mainstream|smicln|Monetarist|smicln|New Keynesian|smicln|Supply-Side"/>
  <p:tag name="SLIDEORDER" val="6"/>
  <p:tag name="SLIDEGUID" val="0FDDBA58183747229C690AC70F1B0299"/>
  <p:tag name="CORRECTPOINTVALUE" val="0"/>
  <p:tag name="VALUES" val="No Value|smicln|No Value|smicln|No Value|smicln|No Value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47"/>
  <p:tag name="FONTSIZE" val="32"/>
  <p:tag name="BULLETTYPE" val="ppBulletArabicPeriod"/>
  <p:tag name="ANSWERTEXT" val="Mainstream&#10;Monetarist&#10;New Keynesian&#10;Supply-Side"/>
  <p:tag name="OLDNUMANSWERS" val="4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8. Which view of macroeconomic theory is shown in this graph?"/>
  <p:tag name="ANSWERSALIAS" val="Mainstream|smicln|Monetarist|smicln|New Keynesian|smicln|Supply-Side"/>
  <p:tag name="SLIDEORDER" val="7"/>
  <p:tag name="SLIDEGUID" val="E12C49A75198460D86F187AE5E72E656"/>
  <p:tag name="VALUES" val="Incorrect|smicln|Correct|smicln|Incorrect|smicln|Incorrect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47"/>
  <p:tag name="FONTSIZE" val="32"/>
  <p:tag name="BULLETTYPE" val="ppBulletArabicPeriod"/>
  <p:tag name="ANSWERTEXT" val="Mainstream&#10;Monetarist&#10;New Keynesian&#10;Supply-Side"/>
  <p:tag name="OLDNUMANSWERS" val="4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Budget deficits cause lower interest rates and the $ depreciates|smicln|Budget deficits cause lower interest rates and the $ appreciates|smicln|Budget deficits cause higher interest rates and the $ depreciates|smicln|Budget deficits cause higher interest rates and the $ appreciates"/>
  <p:tag name="SLIDEORDER" val="7"/>
  <p:tag name="SLIDEGUID" val="F225B1A7C3FF4403B38778B88CBBF7B7"/>
  <p:tag name="QUESTIONALIAS" val="31. Expansionary FP can lead to budget deficits.  How do budget deficits affect trade?"/>
  <p:tag name="CORRECTPOINTVALUE" val="0"/>
  <p:tag name="VALUES" val="No Value|smicln|No Value|smicln|No Value|smicln|No Value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61"/>
  <p:tag name="FONTSIZE" val="30"/>
  <p:tag name="BULLETTYPE" val="ppBulletArabicPeriod"/>
  <p:tag name="ANSWERTEXT" val="Budget deficits cause lower interest rates and the $ depreciates&#10;Budget deficits cause lower interest rates and the $ appreciates&#10;Budget deficits cause higher interest rates and the $ depreciates&#10;Budget deficits cause higher interest rates and the $ appreciates"/>
  <p:tag name="OLDNUMANSWERS" val="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2.In the above series of graphs showing the MONEY MARKET, graph 2 is:"/>
  <p:tag name="ANSWERSALIAS" val="Asset demand for money|smicln|Transactions demand for money|smicln|Money supply|smicln|Total money demand"/>
  <p:tag name="SLIDEORDER" val="4"/>
  <p:tag name="SLIDEGUID" val="2296ACF67ED646F0AECA0E622B5CACE6"/>
  <p:tag name="VALUES" val="Correct|smicln|Incorrect|smicln|Incorrect|smicln|Incorrect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Budget deficits cause lower interest rates and the $ depreciates|smicln|Budget deficits cause lower interest rates and the $ appreciates|smicln|Budget deficits cause higher interest rates and the $ depreciates|smicln|Budget deficits cause higher interest rates and the $ appreciates"/>
  <p:tag name="QUESTIONALIAS" val="31. Expansionary FP can lead to budget deficits.  How do budget deficits affect trade?"/>
  <p:tag name="SLIDEORDER" val="8"/>
  <p:tag name="SLIDEGUID" val="7A8DA3D9868F4A6AA6EFCC9F9DEDDDC2"/>
  <p:tag name="VALUES" val="Incorrect|smicln|Incorrect|smicln|Incorrect|smicln|Correct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61"/>
  <p:tag name="FONTSIZE" val="30"/>
  <p:tag name="BULLETTYPE" val="ppBulletArabicPeriod"/>
  <p:tag name="ANSWERTEXT" val="Budget deficits cause lower interest rates and the $ depreciates&#10;Budget deficits cause lower interest rates and the $ appreciates&#10;Budget deficits cause higher interest rates and the $ depreciates&#10;Budget deficits cause higher interest rates and the $ appreciates"/>
  <p:tag name="OLDNUMANSWERS" val="4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7"/>
  <p:tag name="SLIDEGUID" val="BF8EA54F3AB946DDBDD14E9FA39501D2"/>
  <p:tag name="QUESTIONALIAS" val="32. How do the Mainstream and Monetarist economists differ in the way they view the equation of exchange (MV=PQ)? "/>
  <p:tag name="CORRECTPOINTVALUE" val="0"/>
  <p:tag name="ANSWERSALIAS" val="Main:    V unstable; equation unimportant Monet: V stable; equation important |smicln|Main:    V stable; equation unimportant Monet: V unstable; equation important   |smicln|Main:    V unstable; equation important Monet: V stable; equation unimportant   |smicln|Main:    V stable; equation unimportant Monet: V unstable; equation important"/>
  <p:tag name="VALUES" val="No Value|smicln|No Value|smicln|No Value|smicln|No Value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18"/>
  <p:tag name="FONTSIZE" val="28"/>
  <p:tag name="BULLETTYPE" val="ppBulletArabicPeriod"/>
  <p:tag name="ANSWERTEXT" val="Main:    V unstable; equation unimportantMonet: V stable; equation important &#10;Main:    V stable; equation unimportantMonet: V unstable; equation important   &#10;Main:    V unstable; equation importantMonet: V stable; equation unimportant   &#10;Main:    V stable; equation unimportantMonet: V unstable; equation important"/>
  <p:tag name="OLDNUMANSWERS" val="4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32. How do the Mainstream and Monetarist economists differ in the way they view the equation of exchange (MV=PQ)? "/>
  <p:tag name="SLIDEORDER" val="8"/>
  <p:tag name="SLIDEGUID" val="240C3AA944F048D9A12A0DE665ADC9EC"/>
  <p:tag name="ANSWERSALIAS" val="Main:    V unstable; equation unimportant Monet: V stable; equation important |smicln|Main:    V stable; equation unimportant Monet: V unstable; equation important   |smicln|Main:    V unstable; equation important Monet: V stable; equation unimportant   |smicln|Main:    V stable; equation unimportant Monet: V unstable; equation important"/>
  <p:tag name="VALUES" val="Correct|smicln|Incorrect|smicln|Incorrect|smicln|Incorrect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18"/>
  <p:tag name="FONTSIZE" val="28"/>
  <p:tag name="BULLETTYPE" val="ppBulletArabicPeriod"/>
  <p:tag name="ANSWERTEXT" val="Main:    V unstable; equation unimportantMonet: V stable; equation important &#10;Main:    V stable; equation unimportantMonet: V unstable; equation important   &#10;Main:    V unstable; equation importantMonet: V stable; equation unimportant   &#10;Main:    V stable; equation unimportantMonet: V unstable; equation important"/>
  <p:tag name="OLDNUMANSWERS" val="4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0"/>
  <p:tag name="TOTALRESPONSES" val="16"/>
  <p:tag name="RESPONSECOUNT" val="16"/>
  <p:tag name="SLICED" val="False"/>
  <p:tag name="RESPONSES" val="1;1;2;-;-;2;2;2;2;2;2;2;2;2;1;1;2;2;"/>
  <p:tag name="CHARTSTRINGSTD" val="4 12 0 0"/>
  <p:tag name="CHARTSTRINGREV" val="0 0 12 4"/>
  <p:tag name="CHARTSTRINGSTDPER" val="0.25 0.75 0 0"/>
  <p:tag name="CHARTSTRINGREVPER" val="0 0 0.75 0.25"/>
  <p:tag name="RESPONSESGATHERED" val="False"/>
  <p:tag name="ANONYMOUSTEMP" val="False"/>
  <p:tag name="SLIDEORDER" val="6"/>
  <p:tag name="SLIDEGUID" val="DB2D2346F07449E7AC5D3EDA8E87A29E"/>
  <p:tag name="ANSWERSALIAS" val="255; 275; 295|smicln|256; 276; 296|smicln|260; 280; 300|smicln|266; 286; 306"/>
  <p:tag name="VALUES" val="No Value|smicln|No Value|smicln|No Value|smicln|No Value"/>
  <p:tag name="QUESTIONALIAS" val="33. If a tax of $5 is added, what is the new C schedule?  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84"/>
  <p:tag name="FONTSIZE" val="32"/>
  <p:tag name="BULLETTYPE" val="ppBulletArabicPeriod"/>
  <p:tag name="ANSWERTEXT" val="Asset demand for money&#10;Transactions demand for money&#10;Money supply&#10;Total money demand"/>
  <p:tag name="OLDNUMANSWERS" val="4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55"/>
  <p:tag name="FONTSIZE" val="32"/>
  <p:tag name="BULLETTYPE" val="ppBulletArabicPeriod"/>
  <p:tag name="ANSWERTEXT" val="255; 275; 295&#10;256; 276; 296&#10;260; 280; 300&#10;266; 286; 306"/>
  <p:tag name="OLDNUMANSWERS" val="4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TOTALRESPONSES" val="16"/>
  <p:tag name="RESPONSECOUNT" val="16"/>
  <p:tag name="SLICED" val="False"/>
  <p:tag name="RESPONSES" val="1;1;2;-;-;2;2;2;2;2;2;2;2;2;1;1;2;2;"/>
  <p:tag name="CHARTSTRINGSTD" val="4 12 0 0"/>
  <p:tag name="CHARTSTRINGREV" val="0 0 12 4"/>
  <p:tag name="CHARTSTRINGSTDPER" val="0.25 0.75 0 0"/>
  <p:tag name="CHARTSTRINGREVPER" val="0 0 0.75 0.25"/>
  <p:tag name="RESPONSESGATHERED" val="False"/>
  <p:tag name="ANONYMOUSTEMP" val="False"/>
  <p:tag name="QUESTIONALIAS" val="33. If a tax of $5 is added, what is the new C schedule?"/>
  <p:tag name="SLIDEORDER" val="7"/>
  <p:tag name="SLIDEGUID" val="B1A819166E4244599F8764D8984E3E47"/>
  <p:tag name="CORRECTPOINTVALUE" val="1"/>
  <p:tag name="ANSWERSALIAS" val="255; 275; 295|smicln|256; 276; 296|smicln|260; 280; 300|smicln|266; 286; 306"/>
  <p:tag name="VALUES" val="Incorrect|smicln|Correct|smicln|Incorrect|smicln|Incorrect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55"/>
  <p:tag name="FONTSIZE" val="32"/>
  <p:tag name="BULLETTYPE" val="ppBulletArabicPeriod"/>
  <p:tag name="ANSWERTEXT" val="255; 275; 295&#10;256; 276; 296&#10;260; 280; 300&#10;266; 286; 306"/>
  <p:tag name="OLDNUMANSWERS" val="4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0"/>
  <p:tag name="TOTALRESPONSES" val="16"/>
  <p:tag name="RESPONSECOUNT" val="16"/>
  <p:tag name="SLICED" val="False"/>
  <p:tag name="RESPONSES" val="1;1;2;-;-;2;2;2;2;2;2;2;2;2;1;1;2;2;"/>
  <p:tag name="CHARTSTRINGSTD" val="4 12 0 0"/>
  <p:tag name="CHARTSTRINGREV" val="0 0 12 4"/>
  <p:tag name="CHARTSTRINGSTDPER" val="0.25 0.75 0 0"/>
  <p:tag name="CHARTSTRINGREVPER" val="0 0 0.75 0.25"/>
  <p:tag name="RESPONSESGATHERED" val="False"/>
  <p:tag name="ANONYMOUSTEMP" val="False"/>
  <p:tag name="SLIDEORDER" val="7"/>
  <p:tag name="SLIDEGUID" val="D7C6FB7A31CD46ED82AB089C0829660A"/>
  <p:tag name="ANSWERSALIAS" val="Operational lag|smicln|Administrative lag|smicln|Recognition lag"/>
  <p:tag name="QUESTIONALIAS" val="35. The time lag between time 2 and time 3 is the:"/>
  <p:tag name="VALUES" val="No Value|smicln|No Value|smicln|No Value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50"/>
  <p:tag name="FONTSIZE" val="32"/>
  <p:tag name="BULLETTYPE" val="ppBulletArabicPeriod"/>
  <p:tag name="ANSWERTEXT" val="Operational lag&#10;Administrative lag&#10;Recognition lag"/>
  <p:tag name="OLDNUMANSWERS" val="3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TOTALRESPONSES" val="16"/>
  <p:tag name="RESPONSECOUNT" val="16"/>
  <p:tag name="SLICED" val="False"/>
  <p:tag name="RESPONSES" val="1;1;2;-;-;2;2;2;2;2;2;2;2;2;1;1;2;2;"/>
  <p:tag name="CHARTSTRINGSTD" val="4 12 0 0"/>
  <p:tag name="CHARTSTRINGREV" val="0 0 12 4"/>
  <p:tag name="CHARTSTRINGSTDPER" val="0.25 0.75 0 0"/>
  <p:tag name="CHARTSTRINGREVPER" val="0 0 0.75 0.25"/>
  <p:tag name="RESPONSESGATHERED" val="False"/>
  <p:tag name="ANONYMOUSTEMP" val="False"/>
  <p:tag name="ANSWERSALIAS" val="Operational lag|smicln|Administrative lag|smicln|Recognition lag"/>
  <p:tag name="QUESTIONALIAS" val="35. The time lag between time 2 and time 3 is the:"/>
  <p:tag name="SLIDEORDER" val="8"/>
  <p:tag name="SLIDEGUID" val="8F3F9E1E606F42698B5E8F6D64865C7D"/>
  <p:tag name="CORRECTPOINTVALUE" val="1"/>
  <p:tag name="VALUES" val="Incorrect|smicln|Correct|smicln|Incorrect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50"/>
  <p:tag name="FONTSIZE" val="32"/>
  <p:tag name="BULLETTYPE" val="ppBulletArabicPeriod"/>
  <p:tag name="ANSWERTEXT" val="Operational lag&#10;Administrative lag&#10;Recognition lag"/>
  <p:tag name="OLDNUMANSWERS" val="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7"/>
  <p:tag name="SLIDEGUID" val="7EFD3ABE405442BA9AD77A26C65360EA"/>
  <p:tag name="QUESTIONALIAS" val="4. Which is NOT true about the Federal reserve banks?"/>
  <p:tag name="ANSWERSALIAS" val="They are “bankers’ banks”|smicln|They are “quasi public”|smicln|They are the country’s “central bank”|smicln|They are “thrift institutions”|smicln|They are the “government’s bank”"/>
  <p:tag name="CORRECTPOINTVALUE" val="0"/>
  <p:tag name="VALUES" val="No Value|smicln|No Value|smicln|No Value|smicln|No Value|smicln|No Valu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51"/>
  <p:tag name="FONTSIZE" val="32"/>
  <p:tag name="BULLETTYPE" val="ppBulletArabicPeriod"/>
  <p:tag name="ANSWERTEXT" val="They are “bankers’ banks”&#10;They are “quasi public”&#10;They are the country’s “central bank”&#10;They are “thrift institutions”&#10;They are the “government’s bank”"/>
  <p:tag name="OLDNUMANSWERS" val="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4. Which is NOT true about the Federal reserve banks?"/>
  <p:tag name="ANSWERSALIAS" val="They are “bankers’ banks”|smicln|They are “quasi public”|smicln|They are the country’s “central bank”|smicln|They are “thrift institutions”|smicln|They are the “government’s bank”"/>
  <p:tag name="SLIDEORDER" val="8"/>
  <p:tag name="SLIDEGUID" val="1FC0F0CFABB7411291EEE558E6CBDE68"/>
  <p:tag name="VALUES" val="Incorrect|smicln|Incorrect|smicln|Incorrect|smicln|Correct|smicln|Incorrect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51"/>
  <p:tag name="FONTSIZE" val="32"/>
  <p:tag name="BULLETTYPE" val="ppBulletArabicPeriod"/>
  <p:tag name="ANSWERTEXT" val="They are “bankers’ banks”&#10;They are “quasi public”&#10;They are the country’s “central bank”&#10;They are “thrift institutions”&#10;They are the “government’s bank”"/>
  <p:tag name="OLDNUMANSWERS" val="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8"/>
  <p:tag name="SLIDEGUID" val="B950D111A84D4281A992CA49A1A70117"/>
  <p:tag name="QUESTIONALIAS" val="5. Goldsmiths created money when they: "/>
  <p:tag name="ANSWERSALIAS" val="Accepted deposits of gold for safe storage|smicln|Charged people who deposited their gold|smicln|Used deposited gold to produce products for sale to others|smicln|Issued paper receipts for the gold they held"/>
  <p:tag name="VALUES" val="No Value|smicln|No Value|smicln|No Value|smicln|No Value|smicln|Incorrect"/>
  <p:tag name="CORRECTPOINTVALUE" val="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86"/>
  <p:tag name="FONTSIZE" val="32"/>
  <p:tag name="BULLETTYPE" val="ppBulletArabicPeriod"/>
  <p:tag name="ANSWERTEXT" val="Accepted deposits of gold for safe storage&#10;Charged people who deposited their gold&#10;Used deposited gold to produce products for sale to others&#10;Issued paper receipts for the gold they held"/>
  <p:tag name="OLDNUMANSWERS" val="4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VALUES" val="Incorrect|smicln|Incorrect|smicln|Incorrect|smicln|Correct|smicln|Incorrect"/>
  <p:tag name="QUESTIONALIAS" val="5. Goldsmiths created money when they: "/>
  <p:tag name="ANSWERSALIAS" val="Accepted deposits of gold for safe storage|smicln|Charged people who deposited their gold|smicln|Used deposited gold to produce products for sale to others|smicln|Issued paper receipts for the gold they held"/>
  <p:tag name="SLIDEORDER" val="9"/>
  <p:tag name="SLIDEGUID" val="A7FD1A41BB154D13B82A1CFBD65FCF89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86"/>
  <p:tag name="FONTSIZE" val="32"/>
  <p:tag name="BULLETTYPE" val="ppBulletArabicPeriod"/>
  <p:tag name="ANSWERTEXT" val="Accepted deposits of gold for safe storage&#10;Charged people who deposited their gold&#10;Used deposited gold to produce products for sale to others&#10;Issued paper receipts for the gold they held"/>
  <p:tag name="OLDNUMANSWERS" val="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8"/>
  <p:tag name="SLIDEGUID" val="DC4423751E6D40CFAA41C49409771D9F"/>
  <p:tag name="QUESTIONALIAS" val="6. Which is NOT an ASSET for a commercial bank? "/>
  <p:tag name="ANSWERSALIAS" val="Net worth|smicln|Reserves|smicln|Loans |smicln|Securities|smicln|Property "/>
  <p:tag name="CORRECTPOINTVALUE" val="0"/>
  <p:tag name="VALUES" val="No Value|smicln|No Value|smicln|No Value|smicln|No Value|smicln|No Valu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46"/>
  <p:tag name="FONTSIZE" val="40"/>
  <p:tag name="BULLETTYPE" val="ppBulletArabicPeriod"/>
  <p:tag name="ANSWERTEXT" val="Net worth&#10;Reserves&#10;Loans &#10;Securities&#10;Property "/>
  <p:tag name="OLDNUMANSWERS" val="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6. Which is NOT an ASSET for a commercial bank? "/>
  <p:tag name="ANSWERSALIAS" val="Net worth|smicln|Reserves|smicln|Loans |smicln|Securities|smicln|Property "/>
  <p:tag name="SLIDEORDER" val="9"/>
  <p:tag name="SLIDEGUID" val="4AFDE788DEA340139F2EE6D330B0F60A"/>
  <p:tag name="VALUES" val="Correct|smicln|Incorrect|smicln|Incorrect|smicln|Incorrect|smicln|Incorrect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46"/>
  <p:tag name="FONTSIZE" val="40"/>
  <p:tag name="BULLETTYPE" val="ppBulletArabicPeriod"/>
  <p:tag name="ANSWERTEXT" val="Net worth&#10;Reserves&#10;Loans &#10;Securities&#10;Property "/>
  <p:tag name="OLDNUMANSWERS" val="5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9"/>
  <p:tag name="SLIDEGUID" val="2CAFB7D9ACC740C78524B6A7B50A3A0E"/>
  <p:tag name="QUESTIONALIAS" val="7. Banks use ER for all of the following EXCEPT"/>
  <p:tag name="ANSWERSALIAS" val="Making loans|smicln|Loaning to the Fed |smicln|Buying securities|smicln|Paying back depositors"/>
  <p:tag name="CORRECTPOINTVALUE" val="0"/>
  <p:tag name="VALUES" val="No Value|smicln|No Value|smicln|No Value|smicln|No Valu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3"/>
  <p:tag name="FONTSIZE" val="40"/>
  <p:tag name="BULLETTYPE" val="ppBulletArabicPeriod"/>
  <p:tag name="ANSWERTEXT" val="Making loans&#10;Loaning to the Fed &#10;Buying securities&#10;Paying back depositors"/>
  <p:tag name="OLDNUMANSWERS" val="4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7. Banks use ER for all of the following EXCEPT"/>
  <p:tag name="ANSWERSALIAS" val="Making loans|smicln|Loaning to the Fed |smicln|Buying securities|smicln|Paying back depositors"/>
  <p:tag name="SLIDEORDER" val="10"/>
  <p:tag name="SLIDEGUID" val="6E7594F75CEF49949BBF8CDA8178D9C4"/>
  <p:tag name="VALUES" val="Incorrect|smicln|Correct|smicln|Incorrect|smicln|Incorrect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3"/>
  <p:tag name="SLIDEGUID" val="2D69F78C4A1349F5808567CF6974E746"/>
  <p:tag name="ANSWERSALIAS" val=" A store of value|smicln|A unit of account|smicln|A legal tender|smicln|A medium of exchange"/>
  <p:tag name="QUESTIONALIAS" val="1. Which is NOT one of the functions of money?  "/>
  <p:tag name="CORRECTPOINTVALUE" val="0"/>
  <p:tag name="VALUES" val="No Value|smicln|No Value|smicln|No Value|smicln|No Valu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3"/>
  <p:tag name="FONTSIZE" val="40"/>
  <p:tag name="BULLETTYPE" val="ppBulletArabicPeriod"/>
  <p:tag name="ANSWERTEXT" val="Making loans&#10;Loaning to the Fed &#10;Buying securities&#10;Paying back depositors"/>
  <p:tag name="OLDNUMANSWERS" val="4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9"/>
  <p:tag name="SLIDEGUID" val="111C13BE826644FC8AE312225B96974F"/>
  <p:tag name="ANSWERSALIAS" val="$10,000|smicln|$20,000|smicln|$30,000|smicln|$40,000|smicln|$50,000"/>
  <p:tag name="QUESTIONALIAS" val="8. If the RR= 10%, then what are the ER? "/>
  <p:tag name="CORRECTPOINTVALUE" val="0"/>
  <p:tag name="VALUES" val="No Value|smicln|No Value|smicln|No Value|smicln|No Value|smicln|No Valu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9"/>
  <p:tag name="FONTSIZE" val="30"/>
  <p:tag name="BULLETTYPE" val="ppBulletArabicPeriod"/>
  <p:tag name="ANSWERTEXT" val="$10,000&#10;$20,000&#10;$30,000&#10;$40,000&#10;$50,000"/>
  <p:tag name="OLDNUMANSWERS" val="5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$10,000|smicln|$20,000|smicln|$30,000|smicln|$40,000|smicln|$50,000"/>
  <p:tag name="QUESTIONALIAS" val="8. If the RR= 10%, then what are the ER? "/>
  <p:tag name="SLIDEORDER" val="10"/>
  <p:tag name="SLIDEGUID" val="913107CE100B4BFF8242C288A4F061D5"/>
  <p:tag name="VALUES" val="Incorrect|smicln|Incorrect|smicln|Correct|smicln|Incorrect|smicln|Incorrect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9"/>
  <p:tag name="FONTSIZE" val="30"/>
  <p:tag name="BULLETTYPE" val="ppBulletArabicPeriod"/>
  <p:tag name="ANSWERTEXT" val="$10,000&#10;$20,000&#10;$30,000&#10;$40,000&#10;$50,000"/>
  <p:tag name="OLDNUMANSWERS" val="5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$10,000|smicln|$20,000|smicln|$30,000|smicln|$40,000|smicln|$50,000"/>
  <p:tag name="SLIDEORDER" val="10"/>
  <p:tag name="SLIDEGUID" val="3E0912E9C3584BE7B9B3C0240B7810CE"/>
  <p:tag name="QUESTIONALIAS" val="9. If the RR= 10%, then what is the largest loan that this bank could safely make? "/>
  <p:tag name="CORRECTPOINTVALUE" val="0"/>
  <p:tag name="VALUES" val="No Value|smicln|No Value|smicln|No Value|smicln|No Value|smicln|No Valu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9"/>
  <p:tag name="FONTSIZE" val="32"/>
  <p:tag name="BULLETTYPE" val="ppBulletArabicPeriod"/>
  <p:tag name="ANSWERTEXT" val="$10,000&#10;$20,000&#10;$30,000&#10;$40,000&#10;$50,000"/>
  <p:tag name="OLDNUMANSWERS" val="5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$10,000|smicln|$20,000|smicln|$30,000|smicln|$40,000|smicln|$50,000"/>
  <p:tag name="QUESTIONALIAS" val="9. If the RR= 10%, then what is the largest loan that this bank could safely make? "/>
  <p:tag name="SLIDEORDER" val="11"/>
  <p:tag name="SLIDEGUID" val="073E30762297446AA00F0BA5C6EF2E57"/>
  <p:tag name="VALUES" val="Incorrect|smicln|Incorrect|smicln|Correct|smicln|Incorrect|smicln|Incorrec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1"/>
  <p:tag name="FONTSIZE" val="32"/>
  <p:tag name="BULLETTYPE" val="ppBulletArabicPeriod"/>
  <p:tag name="ANSWERTEXT" val=" A store of value&#10;A unit of account&#10;A legal tender&#10;A medium of exchange"/>
  <p:tag name="OLDNUMANSWERS" val="4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9"/>
  <p:tag name="FONTSIZE" val="32"/>
  <p:tag name="BULLETTYPE" val="ppBulletArabicPeriod"/>
  <p:tag name="ANSWERTEXT" val="$10,000&#10;$20,000&#10;$30,000&#10;$40,000&#10;$50,000"/>
  <p:tag name="OLDNUMANSWERS" val="5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10"/>
  <p:tag name="SLIDEGUID" val="0F00853F50844611A3CF74505DB922D2"/>
  <p:tag name="ANSWERSALIAS" val="$10,000|smicln|$30,000|smicln|$100,000|smicln|$300,000"/>
  <p:tag name="QUESTIONALIAS" val="10. RR= 10%.  If this bank made the largest loan it could safely make the MS will increase by how much? "/>
  <p:tag name="VALUES" val="No Value|smicln|No Value|smicln|No Value|smicln|No Value|smicln|Incorrect"/>
  <p:tag name="CORRECTPOINTVALUE" val="0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3"/>
  <p:tag name="FONTSIZE" val="32"/>
  <p:tag name="BULLETTYPE" val="ppBulletArabicPeriod"/>
  <p:tag name="ANSWERTEXT" val="$10,000&#10;$30,000&#10;$100,000&#10;$300,000"/>
  <p:tag name="OLDNUMANSWERS" val="4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$10,000|smicln|$30,000|smicln|$100,000|smicln|$300,000"/>
  <p:tag name="VALUES" val="Incorrect|smicln|Correct|smicln|Incorrect|smicln|Incorrect|smicln|Incorrect"/>
  <p:tag name="QUESTIONALIAS" val="10. RR= 10%.  If this bank made the largest loan it could safely make the MS will increase by how much? "/>
  <p:tag name="SLIDEORDER" val="11"/>
  <p:tag name="SLIDEGUID" val="0525A86DDB624DB69BC99A217CC4A4FA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3"/>
  <p:tag name="FONTSIZE" val="32"/>
  <p:tag name="BULLETTYPE" val="ppBulletArabicPeriod"/>
  <p:tag name="ANSWERTEXT" val="$10,000&#10;$30,000&#10;$100,000&#10;$300,000"/>
  <p:tag name="OLDNUMANSWERS" val="4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11"/>
  <p:tag name="SLIDEGUID" val="0D420B499F8E47789B25DF2A40C53C90"/>
  <p:tag name="ANSWERSALIAS" val="$10,000|smicln|$30,000|smicln|$100,000|smicln|$300,000"/>
  <p:tag name="QUESTIONALIAS" val="11. RR= 10%. If this bank balance sheet was for the commercial banking system, rather than a single bank, the MS could increase by how much? "/>
  <p:tag name="VALUES" val="No Value|smicln|No Value|smicln|No Value|smicln|No Value|smicln|Incorrect"/>
  <p:tag name="CORRECTPOINTVALUE" val="0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3"/>
  <p:tag name="FONTSIZE" val="32"/>
  <p:tag name="BULLETTYPE" val="ppBulletArabicPeriod"/>
  <p:tag name="ANSWERTEXT" val="$10,000&#10;$30,000&#10;$100,000&#10;$300,000"/>
  <p:tag name="OLDNUMANSWERS" val="4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$10,000|smicln|$30,000|smicln|$100,000|smicln|$300,000"/>
  <p:tag name="VALUES" val="Incorrect|smicln|Incorrect|smicln|Incorrect|smicln|Correct|smicln|Incorrect"/>
  <p:tag name="QUESTIONALIAS" val="11. RR= 10%. If this bank balance sheet was for the commercial banking system, rather than a single bank, the MS could increase by how much? "/>
  <p:tag name="SLIDEORDER" val="12"/>
  <p:tag name="SLIDEGUID" val="CC7AF61F961B44D69856F1372B0994A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 A store of value|smicln|A unit of account|smicln|A legal tender|smicln|A medium of exchange"/>
  <p:tag name="QUESTIONALIAS" val="1. Which is NOT one of the functions of money?  "/>
  <p:tag name="SLIDEORDER" val="4"/>
  <p:tag name="SLIDEGUID" val="AF0BFD0C0E2D437193AEFAD1F03171A2"/>
  <p:tag name="VALUES" val="Incorrect|smicln|Incorrect|smicln|Correct|smicln|Incorrect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3"/>
  <p:tag name="FONTSIZE" val="32"/>
  <p:tag name="BULLETTYPE" val="ppBulletArabicPeriod"/>
  <p:tag name="ANSWERTEXT" val="$10,000&#10;$30,000&#10;$100,000&#10;$300,000"/>
  <p:tag name="OLDNUMANSWERS" val="4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$10,000|smicln|$30,000|smicln|$100,000|smicln|$300,000"/>
  <p:tag name="SLIDEORDER" val="12"/>
  <p:tag name="SLIDEGUID" val="382E259CA08C4AE885E9DB0225B482A5"/>
  <p:tag name="QUESTIONALIAS" val="12. Raise RR to 20%. If this bank balance sheet was for the commercial banking system, the MS could increase by how much? "/>
  <p:tag name="VALUES" val="No Value|smicln|No Value|smicln|No Value|smicln|No Value|smicln|Incorrect"/>
  <p:tag name="CORRECTPOINTVALUE" val="0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3"/>
  <p:tag name="FONTSIZE" val="32"/>
  <p:tag name="BULLETTYPE" val="ppBulletArabicPeriod"/>
  <p:tag name="ANSWERTEXT" val="$10,000&#10;$30,000&#10;$100,000&#10;$300,000"/>
  <p:tag name="OLDNUMANSWERS" val="4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$10,000|smicln|$30,000|smicln|$100,000|smicln|$300,000"/>
  <p:tag name="VALUES" val="Incorrect|smicln|Incorrect|smicln|Correct|smicln|Incorrect|smicln|Incorrect"/>
  <p:tag name="QUESTIONALIAS" val="12. Raise RR to 20%. If this bank balance sheet was for the commercial banking system, the MS could increase by how much? "/>
  <p:tag name="SLIDEORDER" val="13"/>
  <p:tag name="SLIDEGUID" val="3046BF598E6746DBAACBEEAE61199615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3"/>
  <p:tag name="FONTSIZE" val="32"/>
  <p:tag name="BULLETTYPE" val="ppBulletArabicPeriod"/>
  <p:tag name="ANSWERTEXT" val="$10,000&#10;$30,000&#10;$100,000&#10;$300,000"/>
  <p:tag name="OLDNUMANSWERS" val="4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9"/>
  <p:tag name="SLIDEGUID" val="8EFC330ECCEB4D28AEC0755D97896EDF"/>
  <p:tag name="ANSWERSALIAS" val="I up CAUSES  int. rates down CAUSES AD up|smicln|AD up CAUSES I up CAUSES  int. rates down|smicln|AD down CAUSES int rates down CAUSES I up|smicln|Int rates down CAUSES I up CAUSES AD up"/>
  <p:tag name="QUESTIONALIAS" val="13. Which is correct when the Fed increases the MS?    An increase in the MS CAUSES ________"/>
  <p:tag name="CORRECTPOINTVALUE" val="0"/>
  <p:tag name="VALUES" val="No Value|smicln|No Value|smicln|No Value|smicln|No Valu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5"/>
  <p:tag name="FONTSIZE" val="32"/>
  <p:tag name="BULLETTYPE" val="ppBulletArabicPeriod"/>
  <p:tag name="ANSWERTEXT" val="I up CAUSES  int. rates down CAUSES AD up&#10;AD up CAUSES I up CAUSES  int. rates down&#10;AD down CAUSES int rates down CAUSES I up&#10;Int rates down CAUSES I up CAUSES AD up"/>
  <p:tag name="OLDNUMANSWERS" val="4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I up CAUSES  int. rates down CAUSES AD up|smicln|AD up CAUSES I up CAUSES  int. rates down|smicln|AD down CAUSES int rates down CAUSES I up|smicln|Int rates down CAUSES I up CAUSES AD up"/>
  <p:tag name="QUESTIONALIAS" val="13. Which is correct when the Fed increases the MS?    An increase in the MS CAUSES ________"/>
  <p:tag name="SLIDEORDER" val="10"/>
  <p:tag name="SLIDEGUID" val="933AFB01962B43B8A145E6D3EE26C1F4"/>
  <p:tag name="VALUES" val="Incorrect|smicln|Incorrect|smicln|Incorrect|smicln|Correc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5"/>
  <p:tag name="FONTSIZE" val="32"/>
  <p:tag name="BULLETTYPE" val="ppBulletArabicPeriod"/>
  <p:tag name="ANSWERTEXT" val="I up CAUSES  int. rates down CAUSES AD up&#10;AD up CAUSES I up CAUSES  int. rates down&#10;AD down CAUSES int rates down CAUSES I up&#10;Int rates down CAUSES I up CAUSES AD up"/>
  <p:tag name="OLDNUMANSWERS" val="4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10"/>
  <p:tag name="SLIDEGUID" val="D834ECF28DA84A50888F80DC08E92D48"/>
  <p:tag name="QUESTIONALIAS" val="14. Assume the required reserve ratio is 25 percent. If the Federal Reserve buys $50 million in government securities directly from commercial bank, then the money supply will potentially: "/>
  <p:tag name="ANSWERSALIAS" val="Decrease $50 million|smicln|Increase $50 million|smicln|Decrease $200 million|smicln|Increase $200 million"/>
  <p:tag name="CORRECTPOINTVALUE" val="0"/>
  <p:tag name="VALUES" val="No Value|smicln|No Value|smicln|No Value|smicln|No Valu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85"/>
  <p:tag name="FONTSIZE" val="32"/>
  <p:tag name="BULLETTYPE" val="ppBulletArabicPeriod"/>
  <p:tag name="ANSWERTEXT" val="Decrease $50 million&#10;Increase $50 million&#10;Decrease $200 million&#10;Increase $200 million"/>
  <p:tag name="OLDNUMANSWERS" val="4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14. Assume the required reserve ratio is 25 percent. If the Federal Reserve buys $50 million in government securities directly from commercial bank, then the money supply will potentially: "/>
  <p:tag name="ANSWERSALIAS" val="Decrease $50 million|smicln|Increase $50 million|smicln|Decrease $200 million|smicln|Increase $200 million"/>
  <p:tag name="SLIDEORDER" val="11"/>
  <p:tag name="SLIDEGUID" val="032DB03BE2CD4B5B92D56104984F51D1"/>
  <p:tag name="VALUES" val="Incorrect|smicln|Incorrect|smicln|Incorrect|smicln|Correct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85"/>
  <p:tag name="FONTSIZE" val="32"/>
  <p:tag name="BULLETTYPE" val="ppBulletArabicPeriod"/>
  <p:tag name="ANSWERTEXT" val="Decrease $50 million&#10;Increase $50 million&#10;Decrease $200 million&#10;Increase $200 million"/>
  <p:tag name="OLDNUMANSWERS" val="4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11"/>
  <p:tag name="SLIDEGUID" val="F5B72095EB1943969BF503ABA98497A0"/>
  <p:tag name="QUESTIONALIAS" val="15. Assume the required reserve ratio is 25 percent. If the Federal Reserve buys $50 in government securities from the public, then the money supply will immediately increase by: "/>
  <p:tag name="ANSWERSALIAS" val="nothing, and potential increase in MS is $50|smicln|nothing, and potential increase in MS is $200|smicln|$50, and potential increase in MS is $50|smicln|$50, and potential increase in MS is $200"/>
  <p:tag name="CORRECTPOINTVALUE" val="0"/>
  <p:tag name="VALUES" val="No Value|smicln|No Value|smicln|No Value|smicln|No Valu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73"/>
  <p:tag name="FONTSIZE" val="32"/>
  <p:tag name="BULLETTYPE" val="ppBulletArabicPeriod"/>
  <p:tag name="ANSWERTEXT" val="nothing, and potential increase in MS is $50&#10;nothing, and potential increase in MS is $200&#10;$50, and potential increase in MS is $50&#10;$50, and potential increase in MS is $200"/>
  <p:tag name="OLDNUMANSWERS" val="4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15. Assume the required reserve ratio is 25 percent. If the Federal Reserve buys $50 in government securities from the public, then the money supply will immediately increase by: "/>
  <p:tag name="ANSWERSALIAS" val="nothing, and potential increase in MS is $50|smicln|nothing, and potential increase in MS is $200|smicln|$50, and potential increase in MS is $50|smicln|$50, and potential increase in MS is $200"/>
  <p:tag name="SLIDEORDER" val="12"/>
  <p:tag name="SLIDEGUID" val="611185D3D8FB4CC48BCFAF4CF89320B5"/>
  <p:tag name="VALUES" val="Incorrect|smicln|Incorrect|smicln|Incorrect|smicln|Correct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1"/>
  <p:tag name="FONTSIZE" val="32"/>
  <p:tag name="BULLETTYPE" val="ppBulletArabicPeriod"/>
  <p:tag name="ANSWERTEXT" val=" A store of value&#10;A unit of account&#10;A legal tender&#10;A medium of exchange"/>
  <p:tag name="OLDNUMANSWERS" val="4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73"/>
  <p:tag name="FONTSIZE" val="32"/>
  <p:tag name="BULLETTYPE" val="ppBulletArabicPeriod"/>
  <p:tag name="ANSWERTEXT" val="nothing, and potential increase in MS is $50&#10;nothing, and potential increase in MS is $200&#10;$50, and potential increase in MS is $50&#10;$50, and potential increase in MS is $200"/>
  <p:tag name="OLDNUMANSWERS" val="4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12"/>
  <p:tag name="SLIDEGUID" val="8A708FA056ED43C282AF1E3CFB23B454"/>
  <p:tag name="ANSWERSALIAS" val="DR tool to fight UE|smicln|OMO tool to fight IN|smicln|RR tool to fight UE|smicln|OMO tool to fight UE"/>
  <p:tag name="QUESTIONALIAS" val="16. If you read in the news that the Fed will increase the Fed Funds Rate then you know they are using the  _________."/>
  <p:tag name="CORRECTPOINTVALUE" val="0"/>
  <p:tag name="VALUES" val="No Value|smicln|No Value|smicln|No Value|smicln|No Valu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81"/>
  <p:tag name="FONTSIZE" val="32"/>
  <p:tag name="BULLETTYPE" val="ppBulletArabicPeriod"/>
  <p:tag name="ANSWERTEXT" val="DR tool to fight UE&#10;OMO tool to fight IN&#10;RR tool to fight UE&#10;OMO tool to fight UE"/>
  <p:tag name="OLDNUMANSWERS" val="4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DR tool to fight UE|smicln|OMO tool to fight IN|smicln|RR tool to fight UE|smicln|OMO tool to fight UE"/>
  <p:tag name="QUESTIONALIAS" val="16. If you read in the news that the Fed will increase the Fed Funds Rate then you know they are using the  _________."/>
  <p:tag name="SLIDEORDER" val="13"/>
  <p:tag name="SLIDEGUID" val="6F21193C1A4B4EBD9579CAFAE8382AE8"/>
  <p:tag name="VALUES" val="Incorrect|smicln|Correct|smicln|Incorrect|smicln|Incorrect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81"/>
  <p:tag name="FONTSIZE" val="32"/>
  <p:tag name="BULLETTYPE" val="ppBulletArabicPeriod"/>
  <p:tag name="ANSWERTEXT" val="DR tool to fight UE&#10;OMO tool to fight IN&#10;RR tool to fight UE&#10;OMO tool to fight UE"/>
  <p:tag name="OLDNUMANSWERS" val="4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13"/>
  <p:tag name="SLIDEGUID" val="0CF64F21C3CF48A79D50E43B505C6FC2"/>
  <p:tag name="QUESTIONALIAS" val="17. The tools of the Fed change the money supply by changing the ____ of banks."/>
  <p:tag name="ANSWERSALIAS" val="Liabilities |smicln|Stock shares|smicln|Net worth |smicln|Excess reserves"/>
  <p:tag name="CORRECTPOINTVALUE" val="0"/>
  <p:tag name="VALUES" val="No Value|smicln|No Value|smicln|No Value|smicln|No Value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52"/>
  <p:tag name="FONTSIZE" val="32"/>
  <p:tag name="BULLETTYPE" val="ppBulletArabicPeriod"/>
  <p:tag name="ANSWERTEXT" val="Liabilities &#10;Stock shares&#10;Net worth &#10;Excess reserves"/>
  <p:tag name="OLDNUMANSWERS" val="4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17. The tools of the Fed change the money supply by changing the ____ of banks."/>
  <p:tag name="ANSWERSALIAS" val="Liabilities |smicln|Stock shares|smicln|Net worth |smicln|Excess reserves"/>
  <p:tag name="SLIDEORDER" val="14"/>
  <p:tag name="SLIDEGUID" val="8E26B7414F9C43B7B7D7E4342E3266CF"/>
  <p:tag name="VALUES" val="Incorrect|smicln|Incorrect|smicln|Incorrect|smicln|Correct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2"/>
  <p:tag name="SLIDEGUID" val="C7546F84D7844C50B2D93F8052ED3641"/>
  <p:tag name="QUESTIONALIAS" val="2. If I take a $10 bill out of my pocket and put in in my savings account, what happened to M1 and M2?"/>
  <p:tag name="ANSWERSALIAS" val="Both increase|smicln|M1 increases, M2 decreases|smicln|M1 decreases, M2 stays the same|smicln|Both decrease"/>
  <p:tag name="CORRECTPOINTVALUE" val="0"/>
  <p:tag name="VALUES" val="No Value|smicln|No Value|smicln|No Value|smicln|No Value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52"/>
  <p:tag name="FONTSIZE" val="32"/>
  <p:tag name="BULLETTYPE" val="ppBulletArabicPeriod"/>
  <p:tag name="ANSWERTEXT" val="Liabilities &#10;Stock shares&#10;Net worth &#10;Excess reserves"/>
  <p:tag name="OLDNUMANSWERS" val="4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14"/>
  <p:tag name="SLIDEGUID" val="20866E8156EA4CBDA951245886B615B2"/>
  <p:tag name="QUESTIONALIAS" val="18. MPC = ?"/>
  <p:tag name="ANSWERSALIAS" val="1/4|smicln|1/3 |smicln|1/2|smicln|2/3"/>
  <p:tag name="CORRECTPOINTVALUE" val="0"/>
  <p:tag name="VALUES" val="No Value|smicln|No Value|smicln|No Value|smicln|No Value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"/>
  <p:tag name="FONTSIZE" val="40"/>
  <p:tag name="BULLETTYPE" val="ppBulletArabicPeriod"/>
  <p:tag name="ANSWERTEXT" val="1/4&#10;1/3 &#10;1/2&#10;2/3"/>
  <p:tag name="OLDNUMANSWERS" val="4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18. MPC = ?"/>
  <p:tag name="ANSWERSALIAS" val="1/4|smicln|1/3 |smicln|1/2|smicln|2/3"/>
  <p:tag name="SLIDEORDER" val="15"/>
  <p:tag name="SLIDEGUID" val="209EE36262B64FEC8E538E451D3E6765"/>
  <p:tag name="VALUES" val="Incorrect|smicln|Incorrect|smicln|Incorrect|smicln|Correct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"/>
  <p:tag name="FONTSIZE" val="40"/>
  <p:tag name="BULLETTYPE" val="ppBulletArabicPeriod"/>
  <p:tag name="ANSWERTEXT" val="1/4&#10;1/3 &#10;1/2&#10;2/3"/>
  <p:tag name="OLDNUMANSWERS" val="4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1/4|smicln|1/3 |smicln|1/2|smicln|2/3"/>
  <p:tag name="SLIDEORDER" val="15"/>
  <p:tag name="SLIDEGUID" val="9A7C677854A4496AB4E0E3CC20C3DD63"/>
  <p:tag name="QUESTIONALIAS" val="19. MPS = ?"/>
  <p:tag name="CORRECTPOINTVALUE" val="0"/>
  <p:tag name="VALUES" val="No Value|smicln|No Value|smicln|No Value|smicln|No Value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"/>
  <p:tag name="FONTSIZE" val="40"/>
  <p:tag name="BULLETTYPE" val="ppBulletArabicPeriod"/>
  <p:tag name="ANSWERTEXT" val="1/4&#10;1/3 &#10;1/2&#10;2/3"/>
  <p:tag name="OLDNUMANSWERS" val="4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1/4|smicln|1/3 |smicln|1/2|smicln|2/3"/>
  <p:tag name="QUESTIONALIAS" val="19. MPS = ?"/>
  <p:tag name="SLIDEORDER" val="16"/>
  <p:tag name="SLIDEGUID" val="5D8FCC206AC6410C8C288522BFBC929E"/>
  <p:tag name="VALUES" val="Incorrect|smicln|Correct|smicln|Incorrect|smicln|Incorrect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5450</TotalTime>
  <Words>2517</Words>
  <Application>Microsoft Office PowerPoint</Application>
  <PresentationFormat>On-screen Show (4:3)</PresentationFormat>
  <Paragraphs>467</Paragraphs>
  <Slides>75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75</vt:i4>
      </vt:variant>
    </vt:vector>
  </HeadingPairs>
  <TitlesOfParts>
    <vt:vector size="76" baseType="lpstr">
      <vt:lpstr>Office Theme</vt:lpstr>
      <vt:lpstr>Exam 3 Review</vt:lpstr>
      <vt:lpstr>Unit 3 – Macroeconomic Policy</vt:lpstr>
      <vt:lpstr>1. Which is NOT one of the functions of money?  </vt:lpstr>
      <vt:lpstr>1. Which is NOT one of the functions of money?  </vt:lpstr>
      <vt:lpstr>2. If I take a $10 bill out of my pocket and put in in my savings account, what happened to M1 and M2?</vt:lpstr>
      <vt:lpstr>2. If I take a $10 bill out of my pocket and put in in my savings account, what happened to M1 and M2?</vt:lpstr>
      <vt:lpstr>3. In the above series of graphs showing the MONEY MARKET, graph 2 is:</vt:lpstr>
      <vt:lpstr>3. In the above series of graphs showing the MONEY MARKET, graph 2 is:</vt:lpstr>
      <vt:lpstr>PowerPoint Presentation</vt:lpstr>
      <vt:lpstr>PowerPoint Presentation</vt:lpstr>
      <vt:lpstr>4. Which is NOT true about the Federal reserve banks?</vt:lpstr>
      <vt:lpstr>4. Which is NOT true about the Federal reserve banks?</vt:lpstr>
      <vt:lpstr>5. Goldsmiths created money when they: </vt:lpstr>
      <vt:lpstr>5. Goldsmiths created money when they: </vt:lpstr>
      <vt:lpstr>6. Which is NOT an ASSET for a commercial bank? </vt:lpstr>
      <vt:lpstr>6. Which is NOT an ASSET for a commercial bank? </vt:lpstr>
      <vt:lpstr>7. Banks use ER for all of the following EXCEPT</vt:lpstr>
      <vt:lpstr>7. Banks use ER for all of the following EXCEPT</vt:lpstr>
      <vt:lpstr>8. If the RR= 10%, then what are the ER? </vt:lpstr>
      <vt:lpstr>8. If the RR= 10%, then what are the ER? </vt:lpstr>
      <vt:lpstr>PowerPoint Presentation</vt:lpstr>
      <vt:lpstr>9. If the RR= 10%, then what is the largest loan that this bank could safely make? </vt:lpstr>
      <vt:lpstr>9. If the RR= 10%, then what is the largest loan that this bank could safely make? </vt:lpstr>
      <vt:lpstr>10. RR= 10%.  If this bank made the largest loan it could safely make the MS will increase by how much? </vt:lpstr>
      <vt:lpstr>10. RR= 10%.  If this bank made the largest loan it could safely make the MS will increase by how much? </vt:lpstr>
      <vt:lpstr>11. RR= 10%. If this bank balance sheet was for the commercial banking system, rather than a single bank, the MS could increase by how much? </vt:lpstr>
      <vt:lpstr>11. RR= 10%. If this bank balance sheet was for the commercial banking system, rather than a single bank, the MS could increase by how much? </vt:lpstr>
      <vt:lpstr>12. Raise RR to 20%. If this bank balance sheet was for the commercial banking system, the MS could increase by how much? </vt:lpstr>
      <vt:lpstr>12. Raise RR to 20%. If this bank balance sheet was for the commercial banking system, the MS could increase by how much? </vt:lpstr>
      <vt:lpstr>13. Which is correct when the Fed increases the MS?    An increase in the MS CAUSES ________</vt:lpstr>
      <vt:lpstr>13. Which is correct when the Fed increases the MS?    An increase in the MS CAUSES ________</vt:lpstr>
      <vt:lpstr>14. Assume the required reserve ratio is 25 percent. If the Federal Reserve buys $50 million in government securities directly from commercial bank, then the money supply will potentially: </vt:lpstr>
      <vt:lpstr>14. Assume the required reserve ratio is 25 percent. If the Federal Reserve buys $50 million in government securities directly from commercial bank, then the money supply will potentially: </vt:lpstr>
      <vt:lpstr>15. Assume the required reserve ratio is 25 percent. If the Federal Reserve buys $50 in government securities from the public, then the money supply will immediately increase by: </vt:lpstr>
      <vt:lpstr>15. Assume the required reserve ratio is 25 percent. If the Federal Reserve buys $50 in government securities from the public, then the money supply will immediately increase by: </vt:lpstr>
      <vt:lpstr>16. If you read in the news that the Fed will increase the Fed Funds Rate then you know they are using the  _________.</vt:lpstr>
      <vt:lpstr>16. If you read in the news that the Fed will increase the Fed Funds Rate then you know they are using the  _________.</vt:lpstr>
      <vt:lpstr>17. The tools of the Fed change the money supply by changing the ____ of banks.</vt:lpstr>
      <vt:lpstr>17. The tools of the Fed change the money supply by changing the ____ of banks.</vt:lpstr>
      <vt:lpstr>18. MPC = ?</vt:lpstr>
      <vt:lpstr>18. MPC = ?</vt:lpstr>
      <vt:lpstr>19. MPS = ?</vt:lpstr>
      <vt:lpstr>19. MPS = ?</vt:lpstr>
      <vt:lpstr>20. What is the simple multiplier?</vt:lpstr>
      <vt:lpstr>20. What is the simple multiplier?</vt:lpstr>
      <vt:lpstr>21. If G increases by $20 then AD will increase by ________.</vt:lpstr>
      <vt:lpstr>21. If G increases by $20 then AD will increase by ________.</vt:lpstr>
      <vt:lpstr>22. If Taxes  decrease by $20 then AD will increase by:</vt:lpstr>
      <vt:lpstr>22. If Taxes  decrease by $20 then AD will increase by:</vt:lpstr>
      <vt:lpstr>23. If G increases by $20 and Taxes increase by $20 then AD will increase by:</vt:lpstr>
      <vt:lpstr>23. If G increases by $20 and Taxes increase by $20 then AD will increase by:</vt:lpstr>
      <vt:lpstr>24. If G increases by $20 and as a result the price level increases, then real GDP will increase by ______.</vt:lpstr>
      <vt:lpstr>24. If G increases by $20 and as a result the price level increases, then real GDP will increase by ______.</vt:lpstr>
      <vt:lpstr>Increases in the price level reduces the size of the multiplier</vt:lpstr>
      <vt:lpstr>25. If MPC = 0.8 and the government increases spending by $50 million then GDP will increase by _______.</vt:lpstr>
      <vt:lpstr>25. If MPC = 0.8 and the government increases spending by $50 million then GDP will increase by _______.</vt:lpstr>
      <vt:lpstr>26. If MPC = 0.8 and the government increases taxes by $50 million then GDP will decrease by _______.</vt:lpstr>
      <vt:lpstr>26. If MPC = 0.8 and the government increases taxes by $50 million then GDP will decrease by _______.</vt:lpstr>
      <vt:lpstr>27. If MPC = 0.8 and the government increases spending by $50 million AND increases taxes by $50 million then GDP will decrease by _______.</vt:lpstr>
      <vt:lpstr>27. If MPC = 0.8 and the government increases spending by $50 million AND increases taxes by $50 million then GDP will decrease by _______.</vt:lpstr>
      <vt:lpstr>28. From the mainstream perspective, instability in the economy is due to:  </vt:lpstr>
      <vt:lpstr>28. From the mainstream perspective, instability in the economy is due to:  </vt:lpstr>
      <vt:lpstr>29. From the monetarist perspective, instability in the economy is due to:  </vt:lpstr>
      <vt:lpstr>29. From the monetarist perspective, instability in the economy is due to:  </vt:lpstr>
      <vt:lpstr>30. Which view of macroeconomic theory is shown in this graph?</vt:lpstr>
      <vt:lpstr>30. Which view of macroeconomic theory is shown in this graph?</vt:lpstr>
      <vt:lpstr>31. Expansionary FP can lead to budget deficits.  How do budget deficits affect trade?</vt:lpstr>
      <vt:lpstr>31. Expansionary FP can lead to budget deficits.  How do budget deficits affect trade?</vt:lpstr>
      <vt:lpstr>PowerPoint Presentation</vt:lpstr>
      <vt:lpstr>32. How do the Mainstream and Monetarist economists differ in the way they view the equation of exchange (MV=PQ)? </vt:lpstr>
      <vt:lpstr>32. How do the Mainstream and Monetarist economists differ in the way they view the equation of exchange (MV=PQ)? </vt:lpstr>
      <vt:lpstr>33. If a tax of $5 is added, what is the new C schedule?  Current schedule: 260, 280, 300</vt:lpstr>
      <vt:lpstr>33. If a tax of $5 is added, what is the new C schedule?  Current schedule: 260, 280, 300</vt:lpstr>
      <vt:lpstr>34. The time lag between time 2 and time 3 is the:</vt:lpstr>
      <vt:lpstr>34. The time lag between time 2 and time 3 is the:</vt:lpstr>
    </vt:vector>
  </TitlesOfParts>
  <Company>Harper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harper</dc:creator>
  <cp:lastModifiedBy>Harper</cp:lastModifiedBy>
  <cp:revision>282</cp:revision>
  <dcterms:created xsi:type="dcterms:W3CDTF">2013-02-04T18:55:14Z</dcterms:created>
  <dcterms:modified xsi:type="dcterms:W3CDTF">2017-05-12T13:13:29Z</dcterms:modified>
</cp:coreProperties>
</file>