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sldIdLst>
    <p:sldId id="256" r:id="rId2"/>
    <p:sldId id="258" r:id="rId3"/>
    <p:sldId id="378" r:id="rId4"/>
    <p:sldId id="349" r:id="rId5"/>
    <p:sldId id="391" r:id="rId6"/>
    <p:sldId id="316" r:id="rId7"/>
    <p:sldId id="369" r:id="rId8"/>
    <p:sldId id="392" r:id="rId9"/>
    <p:sldId id="350" r:id="rId10"/>
    <p:sldId id="393" r:id="rId11"/>
    <p:sldId id="370" r:id="rId12"/>
    <p:sldId id="394" r:id="rId13"/>
    <p:sldId id="351" r:id="rId14"/>
    <p:sldId id="395" r:id="rId15"/>
    <p:sldId id="372" r:id="rId16"/>
    <p:sldId id="396" r:id="rId17"/>
    <p:sldId id="371" r:id="rId18"/>
    <p:sldId id="397" r:id="rId19"/>
    <p:sldId id="373" r:id="rId20"/>
    <p:sldId id="398" r:id="rId21"/>
    <p:sldId id="352" r:id="rId22"/>
    <p:sldId id="399" r:id="rId23"/>
    <p:sldId id="374" r:id="rId24"/>
    <p:sldId id="400" r:id="rId25"/>
    <p:sldId id="353" r:id="rId26"/>
    <p:sldId id="401" r:id="rId27"/>
    <p:sldId id="375" r:id="rId28"/>
    <p:sldId id="402" r:id="rId29"/>
    <p:sldId id="355" r:id="rId30"/>
    <p:sldId id="403" r:id="rId31"/>
    <p:sldId id="376" r:id="rId32"/>
    <p:sldId id="404" r:id="rId33"/>
    <p:sldId id="356" r:id="rId34"/>
    <p:sldId id="405" r:id="rId35"/>
    <p:sldId id="406" r:id="rId36"/>
    <p:sldId id="377" r:id="rId37"/>
    <p:sldId id="357" r:id="rId38"/>
    <p:sldId id="407" r:id="rId39"/>
    <p:sldId id="358" r:id="rId40"/>
    <p:sldId id="408" r:id="rId41"/>
    <p:sldId id="359" r:id="rId42"/>
    <p:sldId id="409" r:id="rId43"/>
    <p:sldId id="379" r:id="rId44"/>
    <p:sldId id="410" r:id="rId45"/>
    <p:sldId id="360" r:id="rId46"/>
    <p:sldId id="411" r:id="rId47"/>
    <p:sldId id="380" r:id="rId48"/>
    <p:sldId id="412" r:id="rId49"/>
    <p:sldId id="361" r:id="rId50"/>
    <p:sldId id="413" r:id="rId51"/>
    <p:sldId id="414" r:id="rId52"/>
    <p:sldId id="381" r:id="rId53"/>
    <p:sldId id="362" r:id="rId54"/>
    <p:sldId id="415" r:id="rId55"/>
    <p:sldId id="382" r:id="rId56"/>
    <p:sldId id="416" r:id="rId57"/>
    <p:sldId id="363" r:id="rId58"/>
    <p:sldId id="417" r:id="rId59"/>
    <p:sldId id="383" r:id="rId60"/>
    <p:sldId id="418" r:id="rId61"/>
    <p:sldId id="364" r:id="rId62"/>
    <p:sldId id="419" r:id="rId63"/>
    <p:sldId id="384" r:id="rId64"/>
    <p:sldId id="420" r:id="rId65"/>
    <p:sldId id="365" r:id="rId66"/>
    <p:sldId id="421" r:id="rId67"/>
    <p:sldId id="385" r:id="rId68"/>
    <p:sldId id="422" r:id="rId69"/>
    <p:sldId id="306" r:id="rId70"/>
    <p:sldId id="366" r:id="rId71"/>
    <p:sldId id="423" r:id="rId72"/>
    <p:sldId id="386" r:id="rId73"/>
    <p:sldId id="424" r:id="rId74"/>
    <p:sldId id="367" r:id="rId75"/>
    <p:sldId id="425" r:id="rId76"/>
    <p:sldId id="387" r:id="rId77"/>
    <p:sldId id="426" r:id="rId78"/>
    <p:sldId id="368" r:id="rId79"/>
    <p:sldId id="427" r:id="rId80"/>
    <p:sldId id="388" r:id="rId81"/>
    <p:sldId id="428" r:id="rId82"/>
    <p:sldId id="389" r:id="rId83"/>
  </p:sldIdLst>
  <p:sldSz cx="9144000" cy="6858000" type="screen4x3"/>
  <p:notesSz cx="6858000" cy="9144000"/>
  <p:custDataLst>
    <p:tags r:id="rId8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FBD78-9A7B-4A17-9FBF-AB3F6BCE59A1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076C-4464-41B3-A8EB-51F71702C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6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23.xml"/><Relationship Id="rId7" Type="http://schemas.openxmlformats.org/officeDocument/2006/relationships/oleObject" Target="../embeddings/oleObject4.bin"/><Relationship Id="rId2" Type="http://schemas.openxmlformats.org/officeDocument/2006/relationships/tags" Target="../tags/tag22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9.xml"/><Relationship Id="rId7" Type="http://schemas.openxmlformats.org/officeDocument/2006/relationships/oleObject" Target="../embeddings/oleObject5.bin"/><Relationship Id="rId2" Type="http://schemas.openxmlformats.org/officeDocument/2006/relationships/tags" Target="../tags/tag2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35.xml"/><Relationship Id="rId7" Type="http://schemas.openxmlformats.org/officeDocument/2006/relationships/oleObject" Target="../embeddings/oleObject6.bin"/><Relationship Id="rId2" Type="http://schemas.openxmlformats.org/officeDocument/2006/relationships/tags" Target="../tags/tag34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41.xml"/><Relationship Id="rId7" Type="http://schemas.openxmlformats.org/officeDocument/2006/relationships/oleObject" Target="../embeddings/oleObject7.bin"/><Relationship Id="rId2" Type="http://schemas.openxmlformats.org/officeDocument/2006/relationships/tags" Target="../tags/tag40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3.xml"/><Relationship Id="rId4" Type="http://schemas.openxmlformats.org/officeDocument/2006/relationships/tags" Target="../tags/tag4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47.xml"/><Relationship Id="rId7" Type="http://schemas.openxmlformats.org/officeDocument/2006/relationships/oleObject" Target="../embeddings/oleObject8.bin"/><Relationship Id="rId2" Type="http://schemas.openxmlformats.org/officeDocument/2006/relationships/tags" Target="../tags/tag46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53.xml"/><Relationship Id="rId7" Type="http://schemas.openxmlformats.org/officeDocument/2006/relationships/oleObject" Target="../embeddings/oleObject9.bin"/><Relationship Id="rId2" Type="http://schemas.openxmlformats.org/officeDocument/2006/relationships/tags" Target="../tags/tag52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59.xml"/><Relationship Id="rId7" Type="http://schemas.openxmlformats.org/officeDocument/2006/relationships/oleObject" Target="../embeddings/oleObject10.bin"/><Relationship Id="rId2" Type="http://schemas.openxmlformats.org/officeDocument/2006/relationships/tags" Target="../tags/tag58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65.xml"/><Relationship Id="rId7" Type="http://schemas.openxmlformats.org/officeDocument/2006/relationships/oleObject" Target="../embeddings/oleObject11.bin"/><Relationship Id="rId2" Type="http://schemas.openxmlformats.org/officeDocument/2006/relationships/tags" Target="../tags/tag64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71.xml"/><Relationship Id="rId7" Type="http://schemas.openxmlformats.org/officeDocument/2006/relationships/oleObject" Target="../embeddings/oleObject12.bin"/><Relationship Id="rId2" Type="http://schemas.openxmlformats.org/officeDocument/2006/relationships/tags" Target="../tags/tag70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3.xml"/><Relationship Id="rId4" Type="http://schemas.openxmlformats.org/officeDocument/2006/relationships/tags" Target="../tags/tag7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77.xml"/><Relationship Id="rId7" Type="http://schemas.openxmlformats.org/officeDocument/2006/relationships/oleObject" Target="../embeddings/oleObject13.bin"/><Relationship Id="rId2" Type="http://schemas.openxmlformats.org/officeDocument/2006/relationships/tags" Target="../tags/tag76.xml"/><Relationship Id="rId1" Type="http://schemas.openxmlformats.org/officeDocument/2006/relationships/vmlDrawing" Target="../drawings/vmlDrawing1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9.xml"/><Relationship Id="rId4" Type="http://schemas.openxmlformats.org/officeDocument/2006/relationships/tags" Target="../tags/tag7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1.xml"/><Relationship Id="rId1" Type="http://schemas.openxmlformats.org/officeDocument/2006/relationships/tags" Target="../tags/tag8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emf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83.xml"/><Relationship Id="rId7" Type="http://schemas.openxmlformats.org/officeDocument/2006/relationships/oleObject" Target="../embeddings/oleObject14.bin"/><Relationship Id="rId2" Type="http://schemas.openxmlformats.org/officeDocument/2006/relationships/tags" Target="../tags/tag82.xml"/><Relationship Id="rId1" Type="http://schemas.openxmlformats.org/officeDocument/2006/relationships/vmlDrawing" Target="../drawings/vmlDrawing1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7.xml"/><Relationship Id="rId1" Type="http://schemas.openxmlformats.org/officeDocument/2006/relationships/tags" Target="../tags/tag86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tags" Target="../tags/tag89.xml"/><Relationship Id="rId7" Type="http://schemas.openxmlformats.org/officeDocument/2006/relationships/oleObject" Target="../embeddings/oleObject15.bin"/><Relationship Id="rId2" Type="http://schemas.openxmlformats.org/officeDocument/2006/relationships/tags" Target="../tags/tag88.xml"/><Relationship Id="rId1" Type="http://schemas.openxmlformats.org/officeDocument/2006/relationships/vmlDrawing" Target="../drawings/vmlDrawing1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1.xml"/><Relationship Id="rId4" Type="http://schemas.openxmlformats.org/officeDocument/2006/relationships/tags" Target="../tags/tag9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tags" Target="../tags/tag95.xml"/><Relationship Id="rId7" Type="http://schemas.openxmlformats.org/officeDocument/2006/relationships/oleObject" Target="../embeddings/oleObject16.bin"/><Relationship Id="rId2" Type="http://schemas.openxmlformats.org/officeDocument/2006/relationships/tags" Target="../tags/tag94.xml"/><Relationship Id="rId1" Type="http://schemas.openxmlformats.org/officeDocument/2006/relationships/vmlDrawing" Target="../drawings/vmlDrawing1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7.xml"/><Relationship Id="rId4" Type="http://schemas.openxmlformats.org/officeDocument/2006/relationships/tags" Target="../tags/tag9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9.xml"/><Relationship Id="rId1" Type="http://schemas.openxmlformats.org/officeDocument/2006/relationships/tags" Target="../tags/tag98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tags" Target="../tags/tag101.xml"/><Relationship Id="rId7" Type="http://schemas.openxmlformats.org/officeDocument/2006/relationships/oleObject" Target="../embeddings/oleObject17.bin"/><Relationship Id="rId2" Type="http://schemas.openxmlformats.org/officeDocument/2006/relationships/tags" Target="../tags/tag100.xml"/><Relationship Id="rId1" Type="http://schemas.openxmlformats.org/officeDocument/2006/relationships/vmlDrawing" Target="../drawings/vmlDrawing1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03.xml"/><Relationship Id="rId4" Type="http://schemas.openxmlformats.org/officeDocument/2006/relationships/tags" Target="../tags/tag10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5.xml"/><Relationship Id="rId1" Type="http://schemas.openxmlformats.org/officeDocument/2006/relationships/tags" Target="../tags/tag10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tags" Target="../tags/tag107.xml"/><Relationship Id="rId7" Type="http://schemas.openxmlformats.org/officeDocument/2006/relationships/oleObject" Target="../embeddings/oleObject18.bin"/><Relationship Id="rId2" Type="http://schemas.openxmlformats.org/officeDocument/2006/relationships/tags" Target="../tags/tag106.xml"/><Relationship Id="rId1" Type="http://schemas.openxmlformats.org/officeDocument/2006/relationships/vmlDrawing" Target="../drawings/vmlDrawing1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09.xml"/><Relationship Id="rId4" Type="http://schemas.openxmlformats.org/officeDocument/2006/relationships/tags" Target="../tags/tag10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1.xml"/><Relationship Id="rId1" Type="http://schemas.openxmlformats.org/officeDocument/2006/relationships/tags" Target="../tags/tag1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113.xml"/><Relationship Id="rId7" Type="http://schemas.openxmlformats.org/officeDocument/2006/relationships/oleObject" Target="../embeddings/oleObject19.bin"/><Relationship Id="rId2" Type="http://schemas.openxmlformats.org/officeDocument/2006/relationships/tags" Target="../tags/tag112.xml"/><Relationship Id="rId1" Type="http://schemas.openxmlformats.org/officeDocument/2006/relationships/vmlDrawing" Target="../drawings/vmlDrawing1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5.xml"/><Relationship Id="rId4" Type="http://schemas.openxmlformats.org/officeDocument/2006/relationships/tags" Target="../tags/tag11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4" Type="http://schemas.openxmlformats.org/officeDocument/2006/relationships/image" Target="../media/image21.gi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tags" Target="../tags/tag119.xml"/><Relationship Id="rId7" Type="http://schemas.openxmlformats.org/officeDocument/2006/relationships/oleObject" Target="../embeddings/oleObject20.bin"/><Relationship Id="rId2" Type="http://schemas.openxmlformats.org/officeDocument/2006/relationships/tags" Target="../tags/tag118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9" Type="http://schemas.openxmlformats.org/officeDocument/2006/relationships/image" Target="../media/image21.gi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4" Type="http://schemas.openxmlformats.org/officeDocument/2006/relationships/image" Target="../media/image23.gi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tags" Target="../tags/tag125.xml"/><Relationship Id="rId7" Type="http://schemas.openxmlformats.org/officeDocument/2006/relationships/oleObject" Target="../embeddings/oleObject21.bin"/><Relationship Id="rId2" Type="http://schemas.openxmlformats.org/officeDocument/2006/relationships/tags" Target="../tags/tag124.xml"/><Relationship Id="rId1" Type="http://schemas.openxmlformats.org/officeDocument/2006/relationships/vmlDrawing" Target="../drawings/vmlDrawing2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9" Type="http://schemas.openxmlformats.org/officeDocument/2006/relationships/image" Target="../media/image23.gi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4" Type="http://schemas.openxmlformats.org/officeDocument/2006/relationships/image" Target="../media/image21.gi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tags" Target="../tags/tag131.xml"/><Relationship Id="rId7" Type="http://schemas.openxmlformats.org/officeDocument/2006/relationships/oleObject" Target="../embeddings/oleObject22.bin"/><Relationship Id="rId2" Type="http://schemas.openxmlformats.org/officeDocument/2006/relationships/tags" Target="../tags/tag130.xml"/><Relationship Id="rId1" Type="http://schemas.openxmlformats.org/officeDocument/2006/relationships/vmlDrawing" Target="../drawings/vmlDrawing2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3.xml"/><Relationship Id="rId4" Type="http://schemas.openxmlformats.org/officeDocument/2006/relationships/tags" Target="../tags/tag132.xml"/><Relationship Id="rId9" Type="http://schemas.openxmlformats.org/officeDocument/2006/relationships/image" Target="../media/image21.gi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4" Type="http://schemas.openxmlformats.org/officeDocument/2006/relationships/image" Target="../media/image23.gi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tags" Target="../tags/tag137.xml"/><Relationship Id="rId7" Type="http://schemas.openxmlformats.org/officeDocument/2006/relationships/oleObject" Target="../embeddings/oleObject23.bin"/><Relationship Id="rId2" Type="http://schemas.openxmlformats.org/officeDocument/2006/relationships/tags" Target="../tags/tag136.xml"/><Relationship Id="rId1" Type="http://schemas.openxmlformats.org/officeDocument/2006/relationships/vmlDrawing" Target="../drawings/vmlDrawing2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9.xml"/><Relationship Id="rId4" Type="http://schemas.openxmlformats.org/officeDocument/2006/relationships/tags" Target="../tags/tag138.xml"/><Relationship Id="rId9" Type="http://schemas.openxmlformats.org/officeDocument/2006/relationships/image" Target="../media/image23.gi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4" Type="http://schemas.openxmlformats.org/officeDocument/2006/relationships/image" Target="../media/image21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2.bin"/><Relationship Id="rId2" Type="http://schemas.openxmlformats.org/officeDocument/2006/relationships/tags" Target="../tags/tag9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tags" Target="../tags/tag143.xml"/><Relationship Id="rId7" Type="http://schemas.openxmlformats.org/officeDocument/2006/relationships/oleObject" Target="../embeddings/oleObject24.bin"/><Relationship Id="rId2" Type="http://schemas.openxmlformats.org/officeDocument/2006/relationships/tags" Target="../tags/tag142.xml"/><Relationship Id="rId1" Type="http://schemas.openxmlformats.org/officeDocument/2006/relationships/vmlDrawing" Target="../drawings/vmlDrawing2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9" Type="http://schemas.openxmlformats.org/officeDocument/2006/relationships/image" Target="../media/image21.gi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4" Type="http://schemas.openxmlformats.org/officeDocument/2006/relationships/image" Target="../media/image23.gi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tags" Target="../tags/tag149.xml"/><Relationship Id="rId7" Type="http://schemas.openxmlformats.org/officeDocument/2006/relationships/oleObject" Target="../embeddings/oleObject25.bin"/><Relationship Id="rId2" Type="http://schemas.openxmlformats.org/officeDocument/2006/relationships/tags" Target="../tags/tag148.xml"/><Relationship Id="rId1" Type="http://schemas.openxmlformats.org/officeDocument/2006/relationships/vmlDrawing" Target="../drawings/vmlDrawing2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9" Type="http://schemas.openxmlformats.org/officeDocument/2006/relationships/image" Target="../media/image23.gi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3.xml"/><Relationship Id="rId1" Type="http://schemas.openxmlformats.org/officeDocument/2006/relationships/tags" Target="../tags/tag152.xml"/><Relationship Id="rId4" Type="http://schemas.openxmlformats.org/officeDocument/2006/relationships/image" Target="../media/image21.gif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tags" Target="../tags/tag155.xml"/><Relationship Id="rId7" Type="http://schemas.openxmlformats.org/officeDocument/2006/relationships/oleObject" Target="../embeddings/oleObject26.bin"/><Relationship Id="rId2" Type="http://schemas.openxmlformats.org/officeDocument/2006/relationships/tags" Target="../tags/tag154.xml"/><Relationship Id="rId1" Type="http://schemas.openxmlformats.org/officeDocument/2006/relationships/vmlDrawing" Target="../drawings/vmlDrawing2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7.xml"/><Relationship Id="rId4" Type="http://schemas.openxmlformats.org/officeDocument/2006/relationships/tags" Target="../tags/tag156.xml"/><Relationship Id="rId9" Type="http://schemas.openxmlformats.org/officeDocument/2006/relationships/image" Target="../media/image21.gi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4" Type="http://schemas.openxmlformats.org/officeDocument/2006/relationships/image" Target="../media/image23.gif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tags" Target="../tags/tag161.xml"/><Relationship Id="rId7" Type="http://schemas.openxmlformats.org/officeDocument/2006/relationships/oleObject" Target="../embeddings/oleObject27.bin"/><Relationship Id="rId2" Type="http://schemas.openxmlformats.org/officeDocument/2006/relationships/tags" Target="../tags/tag160.xml"/><Relationship Id="rId1" Type="http://schemas.openxmlformats.org/officeDocument/2006/relationships/vmlDrawing" Target="../drawings/vmlDrawing2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3.xml"/><Relationship Id="rId4" Type="http://schemas.openxmlformats.org/officeDocument/2006/relationships/tags" Target="../tags/tag162.xml"/><Relationship Id="rId9" Type="http://schemas.openxmlformats.org/officeDocument/2006/relationships/image" Target="../media/image23.gi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4" Type="http://schemas.openxmlformats.org/officeDocument/2006/relationships/image" Target="../media/image21.gi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tags" Target="../tags/tag167.xml"/><Relationship Id="rId7" Type="http://schemas.openxmlformats.org/officeDocument/2006/relationships/oleObject" Target="../embeddings/oleObject28.bin"/><Relationship Id="rId2" Type="http://schemas.openxmlformats.org/officeDocument/2006/relationships/tags" Target="../tags/tag166.xml"/><Relationship Id="rId1" Type="http://schemas.openxmlformats.org/officeDocument/2006/relationships/vmlDrawing" Target="../drawings/vmlDrawing2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9.xml"/><Relationship Id="rId4" Type="http://schemas.openxmlformats.org/officeDocument/2006/relationships/tags" Target="../tags/tag168.xml"/><Relationship Id="rId9" Type="http://schemas.openxmlformats.org/officeDocument/2006/relationships/image" Target="../media/image21.gi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1.xml"/><Relationship Id="rId1" Type="http://schemas.openxmlformats.org/officeDocument/2006/relationships/tags" Target="../tags/tag170.xml"/><Relationship Id="rId4" Type="http://schemas.openxmlformats.org/officeDocument/2006/relationships/image" Target="../media/image2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tags" Target="../tags/tag173.xml"/><Relationship Id="rId7" Type="http://schemas.openxmlformats.org/officeDocument/2006/relationships/oleObject" Target="../embeddings/oleObject29.bin"/><Relationship Id="rId2" Type="http://schemas.openxmlformats.org/officeDocument/2006/relationships/tags" Target="../tags/tag172.xml"/><Relationship Id="rId1" Type="http://schemas.openxmlformats.org/officeDocument/2006/relationships/vmlDrawing" Target="../drawings/vmlDrawing2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5.xml"/><Relationship Id="rId4" Type="http://schemas.openxmlformats.org/officeDocument/2006/relationships/tags" Target="../tags/tag174.xml"/><Relationship Id="rId9" Type="http://schemas.openxmlformats.org/officeDocument/2006/relationships/image" Target="../media/image23.gi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4" Type="http://schemas.openxmlformats.org/officeDocument/2006/relationships/image" Target="../media/image21.gif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tags" Target="../tags/tag179.xml"/><Relationship Id="rId7" Type="http://schemas.openxmlformats.org/officeDocument/2006/relationships/oleObject" Target="../embeddings/oleObject30.bin"/><Relationship Id="rId2" Type="http://schemas.openxmlformats.org/officeDocument/2006/relationships/tags" Target="../tags/tag178.xml"/><Relationship Id="rId1" Type="http://schemas.openxmlformats.org/officeDocument/2006/relationships/vmlDrawing" Target="../drawings/vmlDrawing3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1.xml"/><Relationship Id="rId4" Type="http://schemas.openxmlformats.org/officeDocument/2006/relationships/tags" Target="../tags/tag180.xml"/><Relationship Id="rId9" Type="http://schemas.openxmlformats.org/officeDocument/2006/relationships/image" Target="../media/image21.gi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4" Type="http://schemas.openxmlformats.org/officeDocument/2006/relationships/image" Target="../media/image23.gif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3" Type="http://schemas.openxmlformats.org/officeDocument/2006/relationships/tags" Target="../tags/tag185.xml"/><Relationship Id="rId7" Type="http://schemas.openxmlformats.org/officeDocument/2006/relationships/oleObject" Target="../embeddings/oleObject31.bin"/><Relationship Id="rId2" Type="http://schemas.openxmlformats.org/officeDocument/2006/relationships/tags" Target="../tags/tag184.xml"/><Relationship Id="rId1" Type="http://schemas.openxmlformats.org/officeDocument/2006/relationships/vmlDrawing" Target="../drawings/vmlDrawing3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7.xml"/><Relationship Id="rId4" Type="http://schemas.openxmlformats.org/officeDocument/2006/relationships/tags" Target="../tags/tag186.xml"/><Relationship Id="rId9" Type="http://schemas.openxmlformats.org/officeDocument/2006/relationships/image" Target="../media/image23.gi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4" Type="http://schemas.openxmlformats.org/officeDocument/2006/relationships/image" Target="../media/image21.gif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tags" Target="../tags/tag191.xml"/><Relationship Id="rId7" Type="http://schemas.openxmlformats.org/officeDocument/2006/relationships/oleObject" Target="../embeddings/oleObject32.bin"/><Relationship Id="rId2" Type="http://schemas.openxmlformats.org/officeDocument/2006/relationships/tags" Target="../tags/tag190.xml"/><Relationship Id="rId1" Type="http://schemas.openxmlformats.org/officeDocument/2006/relationships/vmlDrawing" Target="../drawings/vmlDrawing3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3.xml"/><Relationship Id="rId4" Type="http://schemas.openxmlformats.org/officeDocument/2006/relationships/tags" Target="../tags/tag192.xml"/><Relationship Id="rId9" Type="http://schemas.openxmlformats.org/officeDocument/2006/relationships/image" Target="../media/image21.gi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95.xml"/><Relationship Id="rId1" Type="http://schemas.openxmlformats.org/officeDocument/2006/relationships/tags" Target="../tags/tag194.xml"/><Relationship Id="rId4" Type="http://schemas.openxmlformats.org/officeDocument/2006/relationships/image" Target="../media/image23.gif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3" Type="http://schemas.openxmlformats.org/officeDocument/2006/relationships/tags" Target="../tags/tag197.xml"/><Relationship Id="rId7" Type="http://schemas.openxmlformats.org/officeDocument/2006/relationships/oleObject" Target="../embeddings/oleObject33.bin"/><Relationship Id="rId2" Type="http://schemas.openxmlformats.org/officeDocument/2006/relationships/tags" Target="../tags/tag196.xml"/><Relationship Id="rId1" Type="http://schemas.openxmlformats.org/officeDocument/2006/relationships/vmlDrawing" Target="../drawings/vmlDrawing3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9.xml"/><Relationship Id="rId4" Type="http://schemas.openxmlformats.org/officeDocument/2006/relationships/tags" Target="../tags/tag198.xml"/><Relationship Id="rId9" Type="http://schemas.openxmlformats.org/officeDocument/2006/relationships/image" Target="../media/image23.gif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2.xml"/><Relationship Id="rId1" Type="http://schemas.openxmlformats.org/officeDocument/2006/relationships/tags" Target="../tags/tag201.xml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tags" Target="../tags/tag204.xml"/><Relationship Id="rId7" Type="http://schemas.openxmlformats.org/officeDocument/2006/relationships/oleObject" Target="../embeddings/oleObject34.bin"/><Relationship Id="rId2" Type="http://schemas.openxmlformats.org/officeDocument/2006/relationships/tags" Target="../tags/tag203.xml"/><Relationship Id="rId1" Type="http://schemas.openxmlformats.org/officeDocument/2006/relationships/vmlDrawing" Target="../drawings/vmlDrawing3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6.xml"/><Relationship Id="rId4" Type="http://schemas.openxmlformats.org/officeDocument/2006/relationships/tags" Target="../tags/tag205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8.xml"/><Relationship Id="rId1" Type="http://schemas.openxmlformats.org/officeDocument/2006/relationships/tags" Target="../tags/tag207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tags" Target="../tags/tag210.xml"/><Relationship Id="rId7" Type="http://schemas.openxmlformats.org/officeDocument/2006/relationships/oleObject" Target="../embeddings/oleObject35.bin"/><Relationship Id="rId2" Type="http://schemas.openxmlformats.org/officeDocument/2006/relationships/tags" Target="../tags/tag209.xml"/><Relationship Id="rId1" Type="http://schemas.openxmlformats.org/officeDocument/2006/relationships/vmlDrawing" Target="../drawings/vmlDrawing3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2.xml"/><Relationship Id="rId4" Type="http://schemas.openxmlformats.org/officeDocument/2006/relationships/tags" Target="../tags/tag21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14.xml"/><Relationship Id="rId1" Type="http://schemas.openxmlformats.org/officeDocument/2006/relationships/tags" Target="../tags/tag213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3" Type="http://schemas.openxmlformats.org/officeDocument/2006/relationships/tags" Target="../tags/tag216.xml"/><Relationship Id="rId7" Type="http://schemas.openxmlformats.org/officeDocument/2006/relationships/oleObject" Target="../embeddings/oleObject36.bin"/><Relationship Id="rId2" Type="http://schemas.openxmlformats.org/officeDocument/2006/relationships/tags" Target="../tags/tag215.xml"/><Relationship Id="rId1" Type="http://schemas.openxmlformats.org/officeDocument/2006/relationships/vmlDrawing" Target="../drawings/vmlDrawing3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8.xml"/><Relationship Id="rId4" Type="http://schemas.openxmlformats.org/officeDocument/2006/relationships/tags" Target="../tags/tag21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20.xml"/><Relationship Id="rId1" Type="http://schemas.openxmlformats.org/officeDocument/2006/relationships/tags" Target="../tags/tag219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3" Type="http://schemas.openxmlformats.org/officeDocument/2006/relationships/tags" Target="../tags/tag222.xml"/><Relationship Id="rId7" Type="http://schemas.openxmlformats.org/officeDocument/2006/relationships/oleObject" Target="../embeddings/oleObject37.bin"/><Relationship Id="rId2" Type="http://schemas.openxmlformats.org/officeDocument/2006/relationships/tags" Target="../tags/tag221.xml"/><Relationship Id="rId1" Type="http://schemas.openxmlformats.org/officeDocument/2006/relationships/vmlDrawing" Target="../drawings/vmlDrawing3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24.xml"/><Relationship Id="rId4" Type="http://schemas.openxmlformats.org/officeDocument/2006/relationships/tags" Target="../tags/tag223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26.xml"/><Relationship Id="rId1" Type="http://schemas.openxmlformats.org/officeDocument/2006/relationships/tags" Target="../tags/tag225.xml"/></Relationships>
</file>

<file path=ppt/slides/_rels/slide7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emf"/><Relationship Id="rId3" Type="http://schemas.openxmlformats.org/officeDocument/2006/relationships/tags" Target="../tags/tag228.xml"/><Relationship Id="rId7" Type="http://schemas.openxmlformats.org/officeDocument/2006/relationships/oleObject" Target="../embeddings/oleObject38.bin"/><Relationship Id="rId2" Type="http://schemas.openxmlformats.org/officeDocument/2006/relationships/tags" Target="../tags/tag227.xml"/><Relationship Id="rId1" Type="http://schemas.openxmlformats.org/officeDocument/2006/relationships/vmlDrawing" Target="../drawings/vmlDrawing3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0.xml"/><Relationship Id="rId4" Type="http://schemas.openxmlformats.org/officeDocument/2006/relationships/tags" Target="../tags/tag22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7.xml"/><Relationship Id="rId7" Type="http://schemas.openxmlformats.org/officeDocument/2006/relationships/oleObject" Target="../embeddings/oleObject3.bin"/><Relationship Id="rId2" Type="http://schemas.openxmlformats.org/officeDocument/2006/relationships/tags" Target="../tags/tag16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32.xml"/><Relationship Id="rId1" Type="http://schemas.openxmlformats.org/officeDocument/2006/relationships/tags" Target="../tags/tag231.xml"/></Relationships>
</file>

<file path=ppt/slides/_rels/slide8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tags" Target="../tags/tag234.xml"/><Relationship Id="rId7" Type="http://schemas.openxmlformats.org/officeDocument/2006/relationships/oleObject" Target="../embeddings/oleObject39.bin"/><Relationship Id="rId2" Type="http://schemas.openxmlformats.org/officeDocument/2006/relationships/tags" Target="../tags/tag233.xml"/><Relationship Id="rId1" Type="http://schemas.openxmlformats.org/officeDocument/2006/relationships/vmlDrawing" Target="../drawings/vmlDrawing3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6.xml"/><Relationship Id="rId4" Type="http://schemas.openxmlformats.org/officeDocument/2006/relationships/tags" Target="../tags/tag235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38.xml"/><Relationship Id="rId1" Type="http://schemas.openxmlformats.org/officeDocument/2006/relationships/tags" Target="../tags/tag23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MACRO: Unit 3 Review – Double Bb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447800"/>
            <a:ext cx="7772400" cy="4191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To set channel: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Menu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Down arrow (Yes) to “Change Channel”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Enter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Type in channel number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Enter </a:t>
            </a:r>
          </a:p>
          <a:p>
            <a:endParaRPr lang="en-US" dirty="0"/>
          </a:p>
        </p:txBody>
      </p:sp>
      <p:pic>
        <p:nvPicPr>
          <p:cNvPr id="4" name="Picture 3" descr="tpent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3048000"/>
            <a:ext cx="666750" cy="457200"/>
          </a:xfrm>
          <a:prstGeom prst="rect">
            <a:avLst/>
          </a:prstGeom>
        </p:spPr>
      </p:pic>
      <p:pic>
        <p:nvPicPr>
          <p:cNvPr id="6" name="Picture 5" descr="tpent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4038600"/>
            <a:ext cx="666750" cy="457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2t. If the RR= 10%, then what is the largest loan that this bank could safely make?  TEAM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81252446"/>
              </p:ext>
            </p:extLst>
          </p:nvPr>
        </p:nvGraphicFramePr>
        <p:xfrm>
          <a:off x="4953000" y="3581400"/>
          <a:ext cx="2667000" cy="3000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81400"/>
                        <a:ext cx="2667000" cy="3000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457200"/>
          <a:ext cx="8077200" cy="1938020"/>
        </p:xfrm>
        <a:graphic>
          <a:graphicData uri="http://schemas.openxmlformats.org/drawingml/2006/table">
            <a:tbl>
              <a:tblPr/>
              <a:tblGrid>
                <a:gridCol w="3669258"/>
                <a:gridCol w="4407942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Checkable deposits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$</a:t>
                      </a:r>
                      <a:r>
                        <a:rPr lang="en-US" sz="2400" dirty="0">
                          <a:latin typeface="Arial"/>
                          <a:ea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3505200"/>
            <a:ext cx="3962400" cy="3124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sp>
        <p:nvSpPr>
          <p:cNvPr id="9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47423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344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2i. If the RR= 20%, then what is the largest loan that this bank could safely make? INDIVIDUAL</a:t>
            </a:r>
            <a:endParaRPr lang="en-US" sz="3600" b="1" dirty="0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052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610277"/>
              </p:ext>
            </p:extLst>
          </p:nvPr>
        </p:nvGraphicFramePr>
        <p:xfrm>
          <a:off x="533399" y="3048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Reserves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$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353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2i. If the RR= 20%, then what is the largest loan that this bank could safely make? INDIVIDUAL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52055952"/>
              </p:ext>
            </p:extLst>
          </p:nvPr>
        </p:nvGraphicFramePr>
        <p:xfrm>
          <a:off x="4953000" y="3581400"/>
          <a:ext cx="2667000" cy="3000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81400"/>
                        <a:ext cx="2667000" cy="3000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35052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378243"/>
              </p:ext>
            </p:extLst>
          </p:nvPr>
        </p:nvGraphicFramePr>
        <p:xfrm>
          <a:off x="533399" y="3048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Reserves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$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213360" y="5105400"/>
            <a:ext cx="304800" cy="304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0484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70C0"/>
                </a:solidFill>
              </a:rPr>
              <a:t>3t. RR= 10%.  If this bank made the largest loan it could safely make the MS will increase by how much? </a:t>
            </a:r>
            <a:endParaRPr lang="en-US" sz="30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4572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66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70C0"/>
                </a:solidFill>
              </a:rPr>
              <a:t>3t. RR= 10%.  If this bank made the largest loan it could safely make the MS will increase by how much? </a:t>
            </a:r>
            <a:endParaRPr lang="en-US" sz="3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2405415"/>
              </p:ext>
            </p:extLst>
          </p:nvPr>
        </p:nvGraphicFramePr>
        <p:xfrm>
          <a:off x="5791200" y="4191000"/>
          <a:ext cx="2286000" cy="257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91000"/>
                        <a:ext cx="2286000" cy="2571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4572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  <p:sp>
        <p:nvSpPr>
          <p:cNvPr id="9" name="CorShape1"/>
          <p:cNvSpPr/>
          <p:nvPr>
            <p:custDataLst>
              <p:tags r:id="rId5"/>
            </p:custDataLst>
          </p:nvPr>
        </p:nvSpPr>
        <p:spPr>
          <a:xfrm rot="10800000">
            <a:off x="203200" y="4857665"/>
            <a:ext cx="317500" cy="317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6393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/>
              <a:t>3i. RR= 20%.  If this bank made the largest loan it could safely make the MS will increase by how much? </a:t>
            </a:r>
            <a:endParaRPr lang="en-US" sz="3000" b="1" dirty="0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399552"/>
              </p:ext>
            </p:extLst>
          </p:nvPr>
        </p:nvGraphicFramePr>
        <p:xfrm>
          <a:off x="533399" y="3048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Reserves </a:t>
                      </a: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	$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66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/>
              <a:t>3i. RR= 20%.  If this bank made the largest loan it could safely make the MS will increase by how much? </a:t>
            </a:r>
            <a:endParaRPr lang="en-US" sz="30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92040548"/>
              </p:ext>
            </p:extLst>
          </p:nvPr>
        </p:nvGraphicFramePr>
        <p:xfrm>
          <a:off x="5791200" y="4191000"/>
          <a:ext cx="2286000" cy="257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91000"/>
                        <a:ext cx="2286000" cy="2571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723903"/>
              </p:ext>
            </p:extLst>
          </p:nvPr>
        </p:nvGraphicFramePr>
        <p:xfrm>
          <a:off x="533399" y="3048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Reserves </a:t>
                      </a: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	$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rShape1"/>
          <p:cNvSpPr/>
          <p:nvPr>
            <p:custDataLst>
              <p:tags r:id="rId4"/>
            </p:custDataLst>
          </p:nvPr>
        </p:nvSpPr>
        <p:spPr>
          <a:xfrm rot="10800000">
            <a:off x="172720" y="49191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57200" y="4267200"/>
            <a:ext cx="541020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7338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4t. If the RR= 20% (instead of 10%), then what is the largest loan that this bank could safely make?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8100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326757"/>
              </p:ext>
            </p:extLst>
          </p:nvPr>
        </p:nvGraphicFramePr>
        <p:xfrm>
          <a:off x="381000" y="762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353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4t. If the RR= 20% (instead of 10%), then what is the largest loan that this bank could safely make?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8380949"/>
              </p:ext>
            </p:extLst>
          </p:nvPr>
        </p:nvGraphicFramePr>
        <p:xfrm>
          <a:off x="4953000" y="3581400"/>
          <a:ext cx="2667000" cy="3000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81400"/>
                        <a:ext cx="2667000" cy="3000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33400" y="38100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sp>
        <p:nvSpPr>
          <p:cNvPr id="8" name="CorShape1"/>
          <p:cNvSpPr/>
          <p:nvPr>
            <p:custDataLst>
              <p:tags r:id="rId5"/>
            </p:custDataLst>
          </p:nvPr>
        </p:nvSpPr>
        <p:spPr>
          <a:xfrm rot="10800000">
            <a:off x="381001" y="4343400"/>
            <a:ext cx="304800" cy="304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285572"/>
              </p:ext>
            </p:extLst>
          </p:nvPr>
        </p:nvGraphicFramePr>
        <p:xfrm>
          <a:off x="381000" y="762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0507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4i. If the RR= 25% (instead of 20%), then what is the largest loan that this bank could safely make? </a:t>
            </a:r>
            <a:endParaRPr lang="en-US" sz="3600" b="1" dirty="0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690549"/>
              </p:ext>
            </p:extLst>
          </p:nvPr>
        </p:nvGraphicFramePr>
        <p:xfrm>
          <a:off x="533399" y="3048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Reserves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$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810000"/>
            <a:ext cx="3962400" cy="26669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$15,000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$25,000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$35,000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$45,000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$55,000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53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Unit 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0010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MONETARY POLICY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14 - Money, Money Markets, the Fed 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15 - How Banks Create Money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16 - Monetary Policy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 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FISCAL POLICY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10 - The Spending Multiplier 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Chapter 13 - Fiscal Policy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4i. If the RR= 25% (instead of 20%), then what is the largest loan that this bank could safely make? 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9078342"/>
              </p:ext>
            </p:extLst>
          </p:nvPr>
        </p:nvGraphicFramePr>
        <p:xfrm>
          <a:off x="5029200" y="3657600"/>
          <a:ext cx="2667000" cy="3000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657600"/>
                        <a:ext cx="2667000" cy="3000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489"/>
              </p:ext>
            </p:extLst>
          </p:nvPr>
        </p:nvGraphicFramePr>
        <p:xfrm>
          <a:off x="533399" y="3048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Reserves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$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248920" y="50471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533400" y="3810000"/>
            <a:ext cx="3962400" cy="26669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$15,000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$25,000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$35,000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$45,000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$55,000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2007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6002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70C0"/>
                </a:solidFill>
              </a:rPr>
              <a:t>5t. RR= 10%. </a:t>
            </a:r>
            <a:r>
              <a:rPr lang="en-US" sz="2800" b="1" dirty="0" smtClean="0">
                <a:solidFill>
                  <a:srgbClr val="0070C0"/>
                </a:solidFill>
              </a:rPr>
              <a:t>If this bank balance sheet was for the </a:t>
            </a:r>
            <a:r>
              <a:rPr lang="en-US" sz="2800" b="1" u="sng" dirty="0" smtClean="0">
                <a:solidFill>
                  <a:srgbClr val="0070C0"/>
                </a:solidFill>
              </a:rPr>
              <a:t>commercial banking system</a:t>
            </a:r>
            <a:r>
              <a:rPr lang="en-US" sz="2800" b="1" dirty="0" smtClean="0">
                <a:solidFill>
                  <a:srgbClr val="0070C0"/>
                </a:solidFill>
              </a:rPr>
              <a:t>, rather than a single bank, the MS could increase by how much</a:t>
            </a:r>
            <a:r>
              <a:rPr lang="en-US" sz="3000" b="1" dirty="0" smtClean="0">
                <a:solidFill>
                  <a:srgbClr val="0070C0"/>
                </a:solidFill>
              </a:rPr>
              <a:t>? </a:t>
            </a:r>
            <a:endParaRPr lang="en-US" sz="30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62817"/>
              </p:ext>
            </p:extLst>
          </p:nvPr>
        </p:nvGraphicFramePr>
        <p:xfrm>
          <a:off x="361949" y="1524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20700" y="3666332"/>
            <a:ext cx="289560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664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6002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70C0"/>
                </a:solidFill>
              </a:rPr>
              <a:t>5t. RR= 10%. </a:t>
            </a:r>
            <a:r>
              <a:rPr lang="en-US" sz="2800" b="1" dirty="0" smtClean="0">
                <a:solidFill>
                  <a:srgbClr val="0070C0"/>
                </a:solidFill>
              </a:rPr>
              <a:t>If this bank balance sheet was for the </a:t>
            </a:r>
            <a:r>
              <a:rPr lang="en-US" sz="2800" b="1" u="sng" dirty="0" smtClean="0">
                <a:solidFill>
                  <a:srgbClr val="0070C0"/>
                </a:solidFill>
              </a:rPr>
              <a:t>commercial banking system</a:t>
            </a:r>
            <a:r>
              <a:rPr lang="en-US" sz="2800" b="1" dirty="0" smtClean="0">
                <a:solidFill>
                  <a:srgbClr val="0070C0"/>
                </a:solidFill>
              </a:rPr>
              <a:t>, rather than a single bank, the MS could increase by how much</a:t>
            </a:r>
            <a:r>
              <a:rPr lang="en-US" sz="3000" b="1" dirty="0" smtClean="0">
                <a:solidFill>
                  <a:srgbClr val="0070C0"/>
                </a:solidFill>
              </a:rPr>
              <a:t>? </a:t>
            </a:r>
            <a:endParaRPr lang="en-US" sz="3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7354111"/>
              </p:ext>
            </p:extLst>
          </p:nvPr>
        </p:nvGraphicFramePr>
        <p:xfrm>
          <a:off x="5791200" y="4191000"/>
          <a:ext cx="2286000" cy="257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91000"/>
                        <a:ext cx="2286000" cy="2571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603170"/>
              </p:ext>
            </p:extLst>
          </p:nvPr>
        </p:nvGraphicFramePr>
        <p:xfrm>
          <a:off x="361949" y="1524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236220" y="6096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520700" y="3666332"/>
            <a:ext cx="289560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7008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6002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/>
              <a:t>5i. RR= 20%. </a:t>
            </a:r>
            <a:r>
              <a:rPr lang="en-US" sz="2800" b="1" dirty="0" smtClean="0"/>
              <a:t>If this bank balance sheet was for the </a:t>
            </a:r>
            <a:r>
              <a:rPr lang="en-US" sz="2800" b="1" u="sng" dirty="0" smtClean="0"/>
              <a:t>commercial banking system</a:t>
            </a:r>
            <a:r>
              <a:rPr lang="en-US" sz="2800" b="1" dirty="0" smtClean="0"/>
              <a:t>, rather than a single bank, the MS could increase by how much</a:t>
            </a:r>
            <a:r>
              <a:rPr lang="en-US" sz="3000" b="1" dirty="0" smtClean="0"/>
              <a:t>? </a:t>
            </a:r>
            <a:endParaRPr lang="en-US" sz="3000" b="1" dirty="0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248651"/>
              </p:ext>
            </p:extLst>
          </p:nvPr>
        </p:nvGraphicFramePr>
        <p:xfrm>
          <a:off x="528320" y="195943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Reserves   </a:t>
                      </a: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	$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2194" y="3810000"/>
            <a:ext cx="3200400" cy="2819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664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6002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/>
              <a:t>5i. RR= 20%. </a:t>
            </a:r>
            <a:r>
              <a:rPr lang="en-US" sz="2800" b="1" dirty="0" smtClean="0"/>
              <a:t>If this bank balance sheet was for the </a:t>
            </a:r>
            <a:r>
              <a:rPr lang="en-US" sz="2800" b="1" u="sng" dirty="0" smtClean="0"/>
              <a:t>commercial banking system</a:t>
            </a:r>
            <a:r>
              <a:rPr lang="en-US" sz="2800" b="1" dirty="0" smtClean="0"/>
              <a:t>, rather than a single bank, the MS could increase by how much</a:t>
            </a:r>
            <a:r>
              <a:rPr lang="en-US" sz="3000" b="1" dirty="0" smtClean="0"/>
              <a:t>? </a:t>
            </a:r>
            <a:endParaRPr lang="en-US" sz="30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5126992"/>
              </p:ext>
            </p:extLst>
          </p:nvPr>
        </p:nvGraphicFramePr>
        <p:xfrm>
          <a:off x="5791200" y="4191000"/>
          <a:ext cx="2286000" cy="257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91000"/>
                        <a:ext cx="2286000" cy="2571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095163"/>
              </p:ext>
            </p:extLst>
          </p:nvPr>
        </p:nvGraphicFramePr>
        <p:xfrm>
          <a:off x="528320" y="195943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Reserves   </a:t>
                      </a: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	$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rShape1"/>
          <p:cNvSpPr/>
          <p:nvPr>
            <p:custDataLst>
              <p:tags r:id="rId4"/>
            </p:custDataLst>
          </p:nvPr>
        </p:nvSpPr>
        <p:spPr>
          <a:xfrm rot="10800000">
            <a:off x="217714" y="56323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502194" y="3810000"/>
            <a:ext cx="3200400" cy="2819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1241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5240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70C0"/>
                </a:solidFill>
              </a:rPr>
              <a:t>6t. Raise RR from 10% to 20%. </a:t>
            </a:r>
            <a:r>
              <a:rPr lang="en-US" sz="2800" b="1" dirty="0" smtClean="0">
                <a:solidFill>
                  <a:srgbClr val="0070C0"/>
                </a:solidFill>
              </a:rPr>
              <a:t>If this bank balance sheet was for the </a:t>
            </a:r>
            <a:r>
              <a:rPr lang="en-US" sz="2800" b="1" u="sng" dirty="0" smtClean="0">
                <a:solidFill>
                  <a:srgbClr val="0070C0"/>
                </a:solidFill>
              </a:rPr>
              <a:t>commercial banking system</a:t>
            </a:r>
            <a:r>
              <a:rPr lang="en-US" sz="2800" b="1" dirty="0" smtClean="0">
                <a:solidFill>
                  <a:srgbClr val="0070C0"/>
                </a:solidFill>
              </a:rPr>
              <a:t>, the MS could increase by how much</a:t>
            </a:r>
            <a:r>
              <a:rPr lang="en-US" sz="3000" b="1" dirty="0" smtClean="0">
                <a:solidFill>
                  <a:srgbClr val="0070C0"/>
                </a:solidFill>
              </a:rPr>
              <a:t>? </a:t>
            </a:r>
            <a:endParaRPr lang="en-US" sz="30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369204"/>
              </p:ext>
            </p:extLst>
          </p:nvPr>
        </p:nvGraphicFramePr>
        <p:xfrm>
          <a:off x="361950" y="2286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9814" y="3886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56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5240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70C0"/>
                </a:solidFill>
              </a:rPr>
              <a:t>6t. Raise RR from 10% to 20%. </a:t>
            </a:r>
            <a:r>
              <a:rPr lang="en-US" sz="2800" b="1" dirty="0" smtClean="0">
                <a:solidFill>
                  <a:srgbClr val="0070C0"/>
                </a:solidFill>
              </a:rPr>
              <a:t>If this bank balance sheet was for the </a:t>
            </a:r>
            <a:r>
              <a:rPr lang="en-US" sz="2800" b="1" u="sng" dirty="0" smtClean="0">
                <a:solidFill>
                  <a:srgbClr val="0070C0"/>
                </a:solidFill>
              </a:rPr>
              <a:t>commercial banking system</a:t>
            </a:r>
            <a:r>
              <a:rPr lang="en-US" sz="2800" b="1" dirty="0" smtClean="0">
                <a:solidFill>
                  <a:srgbClr val="0070C0"/>
                </a:solidFill>
              </a:rPr>
              <a:t>, the MS could increase by how much</a:t>
            </a:r>
            <a:r>
              <a:rPr lang="en-US" sz="3000" b="1" dirty="0" smtClean="0">
                <a:solidFill>
                  <a:srgbClr val="0070C0"/>
                </a:solidFill>
              </a:rPr>
              <a:t>? </a:t>
            </a:r>
            <a:endParaRPr lang="en-US" sz="3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92957604"/>
              </p:ext>
            </p:extLst>
          </p:nvPr>
        </p:nvGraphicFramePr>
        <p:xfrm>
          <a:off x="5791200" y="4191000"/>
          <a:ext cx="2286000" cy="257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91000"/>
                        <a:ext cx="2286000" cy="2571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107085"/>
              </p:ext>
            </p:extLst>
          </p:nvPr>
        </p:nvGraphicFramePr>
        <p:xfrm>
          <a:off x="361950" y="228600"/>
          <a:ext cx="8077200" cy="1938020"/>
        </p:xfrm>
        <a:graphic>
          <a:graphicData uri="http://schemas.openxmlformats.org/drawingml/2006/table">
            <a:tbl>
              <a:tblPr/>
              <a:tblGrid>
                <a:gridCol w="3429000"/>
                <a:gridCol w="4648200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Demand deposits (DD) $100,000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09814" y="3886200"/>
            <a:ext cx="5410200" cy="2286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  <p:sp>
        <p:nvSpPr>
          <p:cNvPr id="9" name="CorShape1"/>
          <p:cNvSpPr/>
          <p:nvPr>
            <p:custDataLst>
              <p:tags r:id="rId5"/>
            </p:custDataLst>
          </p:nvPr>
        </p:nvSpPr>
        <p:spPr>
          <a:xfrm rot="10800000">
            <a:off x="238579" y="5012447"/>
            <a:ext cx="317500" cy="317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885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5240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/>
              <a:t>6i. Raise RR from 20% to 25%. </a:t>
            </a:r>
            <a:r>
              <a:rPr lang="en-US" sz="2800" b="1" dirty="0" smtClean="0"/>
              <a:t>If this bank balance sheet was for the commercial banking system, the MS could increase by how much</a:t>
            </a:r>
            <a:r>
              <a:rPr lang="en-US" sz="3000" b="1" dirty="0" smtClean="0"/>
              <a:t>? </a:t>
            </a:r>
            <a:endParaRPr lang="en-US" sz="3000" b="1" dirty="0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988933"/>
              </p:ext>
            </p:extLst>
          </p:nvPr>
        </p:nvGraphicFramePr>
        <p:xfrm>
          <a:off x="533399" y="3048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Reserves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$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28320" y="4114800"/>
            <a:ext cx="541020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56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5240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/>
              <a:t>6i. Raise RR from 20% to 25%. </a:t>
            </a:r>
            <a:r>
              <a:rPr lang="en-US" sz="2800" b="1" dirty="0" smtClean="0"/>
              <a:t>If this bank balance sheet was for the commercial banking system, the MS could increase by how much</a:t>
            </a:r>
            <a:r>
              <a:rPr lang="en-US" sz="3000" b="1" dirty="0" smtClean="0"/>
              <a:t>? </a:t>
            </a:r>
            <a:endParaRPr lang="en-US" sz="30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63539067"/>
              </p:ext>
            </p:extLst>
          </p:nvPr>
        </p:nvGraphicFramePr>
        <p:xfrm>
          <a:off x="5791200" y="4191000"/>
          <a:ext cx="2286000" cy="257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91000"/>
                        <a:ext cx="2286000" cy="2571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435875"/>
              </p:ext>
            </p:extLst>
          </p:nvPr>
        </p:nvGraphicFramePr>
        <p:xfrm>
          <a:off x="533399" y="3048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Reserves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$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235857" y="53265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528320" y="4114800"/>
            <a:ext cx="541020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$300,000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7618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2743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7t. </a:t>
            </a:r>
            <a:r>
              <a:rPr lang="en-US" sz="3200" b="1" dirty="0" smtClean="0">
                <a:solidFill>
                  <a:srgbClr val="0070C0"/>
                </a:solidFill>
              </a:rPr>
              <a:t>Assume the required reserve ratio is 25 percent. If the Federal Reserve buys $50 million in government securities directly from commercial banks (</a:t>
            </a:r>
            <a:r>
              <a:rPr lang="en-US" sz="3200" b="1" u="sng" dirty="0">
                <a:solidFill>
                  <a:srgbClr val="0070C0"/>
                </a:solidFill>
              </a:rPr>
              <a:t>commercial banking </a:t>
            </a:r>
            <a:r>
              <a:rPr lang="en-US" sz="3200" b="1" u="sng" dirty="0" smtClean="0">
                <a:solidFill>
                  <a:srgbClr val="0070C0"/>
                </a:solidFill>
              </a:rPr>
              <a:t>system)</a:t>
            </a:r>
            <a:r>
              <a:rPr lang="en-US" sz="3200" b="1" dirty="0" smtClean="0">
                <a:solidFill>
                  <a:srgbClr val="0070C0"/>
                </a:solidFill>
              </a:rPr>
              <a:t>, then the money supply will potentially: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60679" y="2971800"/>
            <a:ext cx="49530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$50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$50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$200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$200 million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2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Please Select a Team.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70355085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3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838200"/>
            <a:ext cx="4114800" cy="5287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Team 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Team 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Team 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Team 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Team 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Team 6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Team 7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Team 8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Team 9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1448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2743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7t. </a:t>
            </a:r>
            <a:r>
              <a:rPr lang="en-US" sz="3200" b="1" dirty="0" smtClean="0">
                <a:solidFill>
                  <a:srgbClr val="0070C0"/>
                </a:solidFill>
              </a:rPr>
              <a:t>Assume the required reserve ratio is 25 percent. If the Federal Reserve buys $50 million in government securities directly from commercial banks (</a:t>
            </a:r>
            <a:r>
              <a:rPr lang="en-US" sz="3200" b="1" u="sng" dirty="0">
                <a:solidFill>
                  <a:srgbClr val="0070C0"/>
                </a:solidFill>
              </a:rPr>
              <a:t>commercial banking </a:t>
            </a:r>
            <a:r>
              <a:rPr lang="en-US" sz="3200" b="1" u="sng" dirty="0" smtClean="0">
                <a:solidFill>
                  <a:srgbClr val="0070C0"/>
                </a:solidFill>
              </a:rPr>
              <a:t>system)</a:t>
            </a:r>
            <a:r>
              <a:rPr lang="en-US" sz="3200" b="1" dirty="0" smtClean="0">
                <a:solidFill>
                  <a:srgbClr val="0070C0"/>
                </a:solidFill>
              </a:rPr>
              <a:t>, then the money supply will potentially: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10657612"/>
              </p:ext>
            </p:extLst>
          </p:nvPr>
        </p:nvGraphicFramePr>
        <p:xfrm>
          <a:off x="5562600" y="2743200"/>
          <a:ext cx="3386667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43200"/>
                        <a:ext cx="3386667" cy="381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rShape1"/>
          <p:cNvSpPr/>
          <p:nvPr>
            <p:custDataLst>
              <p:tags r:id="rId4"/>
            </p:custDataLst>
          </p:nvPr>
        </p:nvSpPr>
        <p:spPr>
          <a:xfrm rot="10800000">
            <a:off x="0" y="4876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360679" y="2971800"/>
            <a:ext cx="49530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$50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$50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$200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$200 million</a:t>
            </a:r>
            <a:endParaRPr lang="en-US" dirty="0" smtClean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1900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2895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7i. </a:t>
            </a:r>
            <a:r>
              <a:rPr lang="en-US" sz="3200" b="1" dirty="0" smtClean="0"/>
              <a:t>Assume the required reserve ratio is 10 percent. If the Federal Reserve buys $4 million in government securities directly from commercial banks (</a:t>
            </a:r>
            <a:r>
              <a:rPr lang="en-US" sz="3200" b="1" u="sng" dirty="0"/>
              <a:t>commercial banking </a:t>
            </a:r>
            <a:r>
              <a:rPr lang="en-US" sz="3200" b="1" u="sng" dirty="0" smtClean="0"/>
              <a:t>system</a:t>
            </a:r>
            <a:r>
              <a:rPr lang="en-US" sz="3200" b="1" u="sng" dirty="0" smtClean="0">
                <a:solidFill>
                  <a:srgbClr val="0070C0"/>
                </a:solidFill>
              </a:rPr>
              <a:t>)</a:t>
            </a:r>
            <a:r>
              <a:rPr lang="en-US" sz="3200" b="1" dirty="0" smtClean="0"/>
              <a:t>, then the money supply will potentially: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33975" y="2819400"/>
            <a:ext cx="49530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$4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 $4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$40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 $40 million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2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2895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7i. </a:t>
            </a:r>
            <a:r>
              <a:rPr lang="en-US" sz="3200" b="1" dirty="0" smtClean="0"/>
              <a:t>Assume the required reserve ratio is 10 percent. If the Federal Reserve buys $4 million in government securities directly from commercial banks (</a:t>
            </a:r>
            <a:r>
              <a:rPr lang="en-US" sz="3200" b="1" u="sng" dirty="0"/>
              <a:t>commercial banking </a:t>
            </a:r>
            <a:r>
              <a:rPr lang="en-US" sz="3200" b="1" u="sng" dirty="0" smtClean="0"/>
              <a:t>system</a:t>
            </a:r>
            <a:r>
              <a:rPr lang="en-US" sz="3200" b="1" u="sng" dirty="0" smtClean="0">
                <a:solidFill>
                  <a:srgbClr val="0070C0"/>
                </a:solidFill>
              </a:rPr>
              <a:t>)</a:t>
            </a:r>
            <a:r>
              <a:rPr lang="en-US" sz="3200" b="1" dirty="0" smtClean="0"/>
              <a:t>, then the money supply will potentially: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97325070"/>
              </p:ext>
            </p:extLst>
          </p:nvPr>
        </p:nvGraphicFramePr>
        <p:xfrm>
          <a:off x="5562600" y="2743200"/>
          <a:ext cx="3386667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43200"/>
                        <a:ext cx="3386667" cy="381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rShape1"/>
          <p:cNvSpPr/>
          <p:nvPr>
            <p:custDataLst>
              <p:tags r:id="rId4"/>
            </p:custDataLst>
          </p:nvPr>
        </p:nvSpPr>
        <p:spPr>
          <a:xfrm rot="10800000">
            <a:off x="99419" y="4673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33975" y="2819400"/>
            <a:ext cx="49530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$4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 $4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Decrease $40 million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cs typeface="Times New Roman" pitchFamily="18" charset="0"/>
              </a:rPr>
              <a:t>Increase  $40 million</a:t>
            </a:r>
            <a:endParaRPr lang="en-US" dirty="0" smtClean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0590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2133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8t. </a:t>
            </a:r>
            <a:r>
              <a:rPr lang="en-US" sz="3200" b="1" dirty="0" smtClean="0">
                <a:solidFill>
                  <a:srgbClr val="0070C0"/>
                </a:solidFill>
              </a:rPr>
              <a:t>Assume the required reserve ratio is 25 percent. If the Federal Reserve buys $50 in government securities from the public, then the money supply will immediately increase by: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514600"/>
            <a:ext cx="8534400" cy="2438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 and potential increase in MS is 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 and potential increase in MS is $200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182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2133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8t. </a:t>
            </a:r>
            <a:r>
              <a:rPr lang="en-US" sz="3200" b="1" dirty="0" smtClean="0">
                <a:solidFill>
                  <a:srgbClr val="0070C0"/>
                </a:solidFill>
              </a:rPr>
              <a:t>Assume the required reserve ratio is 25 percent. If the Federal Reserve buys $50 in government securities from the public, then the money supply will immediately increase by: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82498722"/>
              </p:ext>
            </p:extLst>
          </p:nvPr>
        </p:nvGraphicFramePr>
        <p:xfrm>
          <a:off x="7010400" y="4267200"/>
          <a:ext cx="2031999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267200"/>
                        <a:ext cx="2031999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04800" y="2514600"/>
            <a:ext cx="8534400" cy="2438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 and potential increase in MS is 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 and potential increase in MS is $200</a:t>
            </a:r>
          </a:p>
        </p:txBody>
      </p:sp>
      <p:sp>
        <p:nvSpPr>
          <p:cNvPr id="6" name="CorShape1"/>
          <p:cNvSpPr/>
          <p:nvPr>
            <p:custDataLst>
              <p:tags r:id="rId5"/>
            </p:custDataLst>
          </p:nvPr>
        </p:nvSpPr>
        <p:spPr>
          <a:xfrm rot="10800000">
            <a:off x="0" y="43434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1988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2133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8i. </a:t>
            </a:r>
            <a:r>
              <a:rPr lang="en-US" sz="3200" b="1" dirty="0" smtClean="0"/>
              <a:t>Assume the required reserve ratio is 10 percent. If the Federal Reserve buys $4 in government securities from the public, then the money supply will immediately increase by: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514600"/>
            <a:ext cx="8534400" cy="2438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$40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$4, and potential increase in MS is $4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$4, and potential increase in MS is $40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506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2133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8i. </a:t>
            </a:r>
            <a:r>
              <a:rPr lang="en-US" sz="3200" b="1" dirty="0" smtClean="0"/>
              <a:t>Assume the required reserve ratio is 10 percent. If the Federal Reserve buys $4 in government securities from the public, then the money supply will immediately increase by:</a:t>
            </a:r>
            <a:r>
              <a:rPr lang="en-US" sz="3200" dirty="0" smtClean="0"/>
              <a:t> 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8600698"/>
              </p:ext>
            </p:extLst>
          </p:nvPr>
        </p:nvGraphicFramePr>
        <p:xfrm>
          <a:off x="7010400" y="4267200"/>
          <a:ext cx="2031999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2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267200"/>
                        <a:ext cx="2031999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rShape1"/>
          <p:cNvSpPr/>
          <p:nvPr>
            <p:custDataLst>
              <p:tags r:id="rId4"/>
            </p:custDataLst>
          </p:nvPr>
        </p:nvSpPr>
        <p:spPr>
          <a:xfrm rot="10800000">
            <a:off x="20320" y="43369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304800" y="2514600"/>
            <a:ext cx="8534400" cy="2438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nothing, and potential increase in MS is $40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$4, and potential increase in MS is $4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$4, and potential increase in MS is $40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7182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9t. </a:t>
            </a:r>
            <a:r>
              <a:rPr lang="en-US" sz="3200" b="1" dirty="0" smtClean="0">
                <a:solidFill>
                  <a:srgbClr val="0070C0"/>
                </a:solidFill>
              </a:rPr>
              <a:t>If you read in the news that the Fed will increase the Fed Funds Rate then you know they are using the  _________.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905000"/>
            <a:ext cx="4267200" cy="2971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DR tool to fight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OMO tool to fight IN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RR tool to fight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OMO tool to fight UE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61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9t. </a:t>
            </a:r>
            <a:r>
              <a:rPr lang="en-US" sz="3200" b="1" dirty="0" smtClean="0">
                <a:solidFill>
                  <a:srgbClr val="0070C0"/>
                </a:solidFill>
              </a:rPr>
              <a:t>If you read in the news that the Fed will increase the Fed Funds Rate then you know they are using the  _________.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29639556"/>
              </p:ext>
            </p:extLst>
          </p:nvPr>
        </p:nvGraphicFramePr>
        <p:xfrm>
          <a:off x="5181600" y="1981200"/>
          <a:ext cx="3589865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81200"/>
                        <a:ext cx="3589865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81000" y="1905000"/>
            <a:ext cx="4267200" cy="2971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DR tool to fight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OMO tool to fight IN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RR tool to fight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OMO tool to fight UE</a:t>
            </a:r>
          </a:p>
        </p:txBody>
      </p:sp>
      <p:sp>
        <p:nvSpPr>
          <p:cNvPr id="7" name="CorShape1"/>
          <p:cNvSpPr/>
          <p:nvPr>
            <p:custDataLst>
              <p:tags r:id="rId5"/>
            </p:custDataLst>
          </p:nvPr>
        </p:nvSpPr>
        <p:spPr>
          <a:xfrm rot="10800000">
            <a:off x="152400" y="2590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8594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10t. </a:t>
            </a:r>
            <a:r>
              <a:rPr lang="en-US" sz="3200" b="1" dirty="0" smtClean="0">
                <a:solidFill>
                  <a:srgbClr val="0070C0"/>
                </a:solidFill>
              </a:rPr>
              <a:t>The tools of the Fed change the money supply by changing the ____ of banks.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4572000" cy="25907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Liabilities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Stock shares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Net worth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Excess reserves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716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1t. If the RR= 10%, then what are the ER?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TEAM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152400"/>
          <a:ext cx="8077200" cy="1938020"/>
        </p:xfrm>
        <a:graphic>
          <a:graphicData uri="http://schemas.openxmlformats.org/drawingml/2006/table">
            <a:tbl>
              <a:tblPr/>
              <a:tblGrid>
                <a:gridCol w="3669258"/>
                <a:gridCol w="4407942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Checkable deposits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$</a:t>
                      </a:r>
                      <a:r>
                        <a:rPr lang="en-US" sz="2400" dirty="0">
                          <a:latin typeface="Arial"/>
                          <a:ea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052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53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10t. </a:t>
            </a:r>
            <a:r>
              <a:rPr lang="en-US" sz="3200" b="1" dirty="0" smtClean="0">
                <a:solidFill>
                  <a:srgbClr val="0070C0"/>
                </a:solidFill>
              </a:rPr>
              <a:t>The tools of the Fed change the money supply by changing the ____ of banks.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1385893"/>
              </p:ext>
            </p:extLst>
          </p:nvPr>
        </p:nvGraphicFramePr>
        <p:xfrm>
          <a:off x="5181600" y="2286000"/>
          <a:ext cx="3581400" cy="4029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286000"/>
                        <a:ext cx="3581400" cy="40290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228600" y="35052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57200" y="1676400"/>
            <a:ext cx="4572000" cy="25907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Liabilities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Stock shares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Net worth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Excess reserves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5560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2880" y="150223"/>
            <a:ext cx="3657600" cy="9906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70C0"/>
                </a:solidFill>
              </a:rPr>
              <a:t>11t. MPC = 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42954" y="132806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16561" y="1123406"/>
            <a:ext cx="1905000" cy="2743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1/3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2/3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3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2880" y="150223"/>
            <a:ext cx="3657600" cy="9906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70C0"/>
                </a:solidFill>
              </a:rPr>
              <a:t>11t. MPC = 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67779938"/>
              </p:ext>
            </p:extLst>
          </p:nvPr>
        </p:nvGraphicFramePr>
        <p:xfrm>
          <a:off x="1447800" y="3514723"/>
          <a:ext cx="2971800" cy="3343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514723"/>
                        <a:ext cx="2971800" cy="3343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42954" y="132806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16561" y="1123406"/>
            <a:ext cx="1905000" cy="2743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1/3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2/3</a:t>
            </a:r>
          </a:p>
        </p:txBody>
      </p:sp>
      <p:sp>
        <p:nvSpPr>
          <p:cNvPr id="7" name="CorShape1"/>
          <p:cNvSpPr/>
          <p:nvPr>
            <p:custDataLst>
              <p:tags r:id="rId5"/>
            </p:custDataLst>
          </p:nvPr>
        </p:nvSpPr>
        <p:spPr>
          <a:xfrm rot="10800000">
            <a:off x="182880" y="3112346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3258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276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/>
              <a:t>11i. MPC = ?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97689"/>
            <a:ext cx="6003167" cy="386951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914400"/>
            <a:ext cx="2231933" cy="3200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0.4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0.6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071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276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/>
              <a:t>11i. MPC = ?</a:t>
            </a:r>
            <a:endParaRPr lang="en-US" sz="48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15329533"/>
              </p:ext>
            </p:extLst>
          </p:nvPr>
        </p:nvGraphicFramePr>
        <p:xfrm>
          <a:off x="1119051" y="3886200"/>
          <a:ext cx="2362200" cy="2657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051" y="3886200"/>
                        <a:ext cx="2362200" cy="26574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97689"/>
            <a:ext cx="6003167" cy="3869511"/>
          </a:xfrm>
          <a:prstGeom prst="rect">
            <a:avLst/>
          </a:prstGeom>
        </p:spPr>
      </p:pic>
      <p:sp>
        <p:nvSpPr>
          <p:cNvPr id="10" name="CorShape1"/>
          <p:cNvSpPr/>
          <p:nvPr>
            <p:custDataLst>
              <p:tags r:id="rId4"/>
            </p:custDataLst>
          </p:nvPr>
        </p:nvSpPr>
        <p:spPr>
          <a:xfrm rot="10800000">
            <a:off x="406400" y="3180927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762000" y="914400"/>
            <a:ext cx="2231933" cy="3200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0.4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0.6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0.8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0639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1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2880" y="152400"/>
            <a:ext cx="3657600" cy="9144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70C0"/>
                </a:solidFill>
              </a:rPr>
              <a:t>12t. MPS = 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70947" y="3048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447800"/>
            <a:ext cx="3048000" cy="2743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1/3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2/3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74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82880" y="152400"/>
            <a:ext cx="3657600" cy="9144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70C0"/>
                </a:solidFill>
              </a:rPr>
              <a:t>12t. MPS = 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769556219"/>
              </p:ext>
            </p:extLst>
          </p:nvPr>
        </p:nvGraphicFramePr>
        <p:xfrm>
          <a:off x="1371600" y="3514723"/>
          <a:ext cx="2971800" cy="3343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2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14723"/>
                        <a:ext cx="2971800" cy="3343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170947" y="3048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04800" y="1447800"/>
            <a:ext cx="3048000" cy="2743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1/3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1/2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2/3</a:t>
            </a:r>
          </a:p>
        </p:txBody>
      </p:sp>
      <p:sp>
        <p:nvSpPr>
          <p:cNvPr id="7" name="CorShape1"/>
          <p:cNvSpPr/>
          <p:nvPr>
            <p:custDataLst>
              <p:tags r:id="rId5"/>
            </p:custDataLst>
          </p:nvPr>
        </p:nvSpPr>
        <p:spPr>
          <a:xfrm rot="10800000">
            <a:off x="-20320" y="2177626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2781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276600" cy="10668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12i. MPS = ?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97689"/>
            <a:ext cx="6003167" cy="386951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914400"/>
            <a:ext cx="2231933" cy="3200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0.4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0.6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55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276600" cy="10668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12i. MPS = ?</a:t>
            </a:r>
            <a:endParaRPr lang="en-US" sz="48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24691022"/>
              </p:ext>
            </p:extLst>
          </p:nvPr>
        </p:nvGraphicFramePr>
        <p:xfrm>
          <a:off x="1119051" y="3886200"/>
          <a:ext cx="2362200" cy="2657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051" y="3886200"/>
                        <a:ext cx="2362200" cy="26574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97689"/>
            <a:ext cx="6003167" cy="3869511"/>
          </a:xfrm>
          <a:prstGeom prst="rect">
            <a:avLst/>
          </a:prstGeom>
        </p:spPr>
      </p:pic>
      <p:sp>
        <p:nvSpPr>
          <p:cNvPr id="10" name="CorShape1"/>
          <p:cNvSpPr/>
          <p:nvPr>
            <p:custDataLst>
              <p:tags r:id="rId4"/>
            </p:custDataLst>
          </p:nvPr>
        </p:nvSpPr>
        <p:spPr>
          <a:xfrm rot="10800000">
            <a:off x="406400" y="99060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762000" y="914400"/>
            <a:ext cx="2231933" cy="3200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0.4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0.6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0.8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8094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7417"/>
            <a:ext cx="3657600" cy="2268583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>
                <a:solidFill>
                  <a:srgbClr val="0070C0"/>
                </a:solidFill>
              </a:rPr>
              <a:t>13t. What is the simple multiplier?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-2286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2362200"/>
            <a:ext cx="1550671" cy="32766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5</a:t>
            </a:r>
            <a:endParaRPr lang="en-US" sz="4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289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1t. If the RR= 10%, then what are the ER?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TEAM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47467499"/>
              </p:ext>
            </p:extLst>
          </p:nvPr>
        </p:nvGraphicFramePr>
        <p:xfrm>
          <a:off x="4953000" y="3581400"/>
          <a:ext cx="2667000" cy="3000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81400"/>
                        <a:ext cx="2667000" cy="3000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152400"/>
          <a:ext cx="8077200" cy="1938020"/>
        </p:xfrm>
        <a:graphic>
          <a:graphicData uri="http://schemas.openxmlformats.org/drawingml/2006/table">
            <a:tbl>
              <a:tblPr/>
              <a:tblGrid>
                <a:gridCol w="3669258"/>
                <a:gridCol w="4407942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Checkable deposits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$</a:t>
                      </a:r>
                      <a:r>
                        <a:rPr lang="en-US" sz="2400" dirty="0">
                          <a:latin typeface="Arial"/>
                          <a:ea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35052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sp>
        <p:nvSpPr>
          <p:cNvPr id="8" name="CorShape1"/>
          <p:cNvSpPr/>
          <p:nvPr>
            <p:custDataLst>
              <p:tags r:id="rId5"/>
            </p:custDataLst>
          </p:nvPr>
        </p:nvSpPr>
        <p:spPr>
          <a:xfrm rot="10800000">
            <a:off x="213359" y="4566920"/>
            <a:ext cx="304800" cy="304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3049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7417"/>
            <a:ext cx="3657600" cy="2268583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>
                <a:solidFill>
                  <a:srgbClr val="0070C0"/>
                </a:solidFill>
              </a:rPr>
              <a:t>13t. What is the simple multiplier?</a:t>
            </a:r>
            <a:endParaRPr lang="en-US" sz="48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17316297"/>
              </p:ext>
            </p:extLst>
          </p:nvPr>
        </p:nvGraphicFramePr>
        <p:xfrm>
          <a:off x="1706155" y="3429000"/>
          <a:ext cx="2641599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155" y="3429000"/>
                        <a:ext cx="2641599" cy="297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43400" y="-228600"/>
            <a:ext cx="4973053" cy="4724400"/>
          </a:xfrm>
          <a:prstGeom prst="rect">
            <a:avLst/>
          </a:prstGeom>
        </p:spPr>
      </p:pic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330200" y="3897207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685800" y="2362200"/>
            <a:ext cx="1550671" cy="32766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5</a:t>
            </a:r>
            <a:endParaRPr lang="en-US" sz="4000" dirty="0" smtClean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6286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0480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/>
              <a:t>13i. What is the simple multiplier?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28649" y="2087155"/>
            <a:ext cx="2231933" cy="3704045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5</a:t>
            </a:r>
            <a:endParaRPr lang="en-US" sz="4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27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0480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/>
              <a:t>13i. What is the simple multiplier?</a:t>
            </a:r>
            <a:endParaRPr lang="en-US" sz="48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8939972"/>
              </p:ext>
            </p:extLst>
          </p:nvPr>
        </p:nvGraphicFramePr>
        <p:xfrm>
          <a:off x="2590800" y="4200523"/>
          <a:ext cx="2362200" cy="2657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0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200523"/>
                        <a:ext cx="2362200" cy="26574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6" name="CorShape1"/>
          <p:cNvSpPr/>
          <p:nvPr>
            <p:custDataLst>
              <p:tags r:id="rId4"/>
            </p:custDataLst>
          </p:nvPr>
        </p:nvSpPr>
        <p:spPr>
          <a:xfrm rot="10800000">
            <a:off x="273049" y="514434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628649" y="2087155"/>
            <a:ext cx="2231933" cy="3704045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5</a:t>
            </a:r>
            <a:endParaRPr lang="en-US" sz="4000" dirty="0" smtClean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4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76200"/>
            <a:ext cx="41148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14t. If G increases by $20 then AD will increase by ________.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57803" y="-293794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4181" y="1905000"/>
            <a:ext cx="3048000" cy="3733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692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76200"/>
            <a:ext cx="41148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14t. If G increases by $20 then AD will increase by ________.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777525"/>
              </p:ext>
            </p:extLst>
          </p:nvPr>
        </p:nvGraphicFramePr>
        <p:xfrm>
          <a:off x="1752600" y="3352800"/>
          <a:ext cx="2777066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0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52800"/>
                        <a:ext cx="2777066" cy="312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57803" y="-293794"/>
            <a:ext cx="4973053" cy="4724400"/>
          </a:xfrm>
          <a:prstGeom prst="rect">
            <a:avLst/>
          </a:prstGeom>
        </p:spPr>
      </p:pic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68581" y="3440007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24181" y="1905000"/>
            <a:ext cx="3048000" cy="3733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6952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0480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14i. If G increase by $20, the AD will increase by ________?</a:t>
            </a:r>
            <a:endParaRPr lang="en-US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9246" y="2169888"/>
            <a:ext cx="2231933" cy="3704045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484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0480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14i. If G increase by $20, the AD will increase by ________?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68530706"/>
              </p:ext>
            </p:extLst>
          </p:nvPr>
        </p:nvGraphicFramePr>
        <p:xfrm>
          <a:off x="2590800" y="4200523"/>
          <a:ext cx="2362200" cy="2657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200523"/>
                        <a:ext cx="2362200" cy="26574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7" name="CorShape1"/>
          <p:cNvSpPr/>
          <p:nvPr>
            <p:custDataLst>
              <p:tags r:id="rId4"/>
            </p:custDataLst>
          </p:nvPr>
        </p:nvSpPr>
        <p:spPr>
          <a:xfrm rot="10800000">
            <a:off x="333646" y="5167935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689246" y="2169888"/>
            <a:ext cx="2231933" cy="3704045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6026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354" y="30480"/>
            <a:ext cx="3657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15t. If Taxes  decrease by $20 then AD will increase by: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70947" y="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895600"/>
            <a:ext cx="3048000" cy="3733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165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354" y="30480"/>
            <a:ext cx="3657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15t. If Taxes  decrease by $20 then AD will increase by: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61906044"/>
              </p:ext>
            </p:extLst>
          </p:nvPr>
        </p:nvGraphicFramePr>
        <p:xfrm>
          <a:off x="1828799" y="3276600"/>
          <a:ext cx="2709331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799" y="3276600"/>
                        <a:ext cx="2709331" cy="304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170947" y="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04800" y="2895600"/>
            <a:ext cx="3048000" cy="3733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  <p:sp>
        <p:nvSpPr>
          <p:cNvPr id="7" name="CorShape1"/>
          <p:cNvSpPr/>
          <p:nvPr>
            <p:custDataLst>
              <p:tags r:id="rId5"/>
            </p:custDataLst>
          </p:nvPr>
        </p:nvSpPr>
        <p:spPr>
          <a:xfrm rot="10800000">
            <a:off x="-50800" y="369908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792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048000" cy="2667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15i. If Taxes decrease by $20, the AD will increase by ________?</a:t>
            </a:r>
            <a:endParaRPr lang="en-US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55896" y="2819400"/>
            <a:ext cx="2231933" cy="3704045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428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600200"/>
            <a:ext cx="838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Change in Money Supply = ER x Money Multiplier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lvl="0"/>
            <a:r>
              <a:rPr lang="en-US" sz="2800" dirty="0" smtClean="0"/>
              <a:t>Total Reserves = Cash in bank + Deposits at Fed</a:t>
            </a:r>
            <a:br>
              <a:rPr lang="en-US" sz="2800" dirty="0" smtClean="0"/>
            </a:br>
            <a:endParaRPr lang="en-US" sz="2800" dirty="0" smtClean="0"/>
          </a:p>
          <a:p>
            <a:pPr lvl="0"/>
            <a:r>
              <a:rPr lang="en-US" sz="2800" dirty="0" smtClean="0"/>
              <a:t>Required Reserves = RR x Liabilities</a:t>
            </a:r>
            <a:br>
              <a:rPr lang="en-US" sz="2800" dirty="0" smtClean="0"/>
            </a:br>
            <a:endParaRPr lang="en-US" sz="2800" dirty="0" smtClean="0"/>
          </a:p>
          <a:p>
            <a:pPr lvl="0"/>
            <a:r>
              <a:rPr lang="en-US" sz="2800" dirty="0" smtClean="0"/>
              <a:t>Excess Reserves = Total Reserves - Required Reserves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Money Multiplier = 1 / RR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57200"/>
            <a:ext cx="76944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MONETARY POLICY FORMULAS</a:t>
            </a:r>
            <a:endParaRPr lang="en-US" sz="44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048000" cy="2667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15i. If Taxes decrease by $20, the AD will increase by ________?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65280679"/>
              </p:ext>
            </p:extLst>
          </p:nvPr>
        </p:nvGraphicFramePr>
        <p:xfrm>
          <a:off x="2590800" y="4200523"/>
          <a:ext cx="2362200" cy="2657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200523"/>
                        <a:ext cx="2362200" cy="26574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7" name="CorShape1"/>
          <p:cNvSpPr/>
          <p:nvPr>
            <p:custDataLst>
              <p:tags r:id="rId4"/>
            </p:custDataLst>
          </p:nvPr>
        </p:nvSpPr>
        <p:spPr>
          <a:xfrm rot="10800000">
            <a:off x="228600" y="5167935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555896" y="2819400"/>
            <a:ext cx="2231933" cy="3704045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2877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69273" y="17417"/>
            <a:ext cx="3810000" cy="2971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16t. If G increases by $20 </a:t>
            </a:r>
            <a:r>
              <a:rPr lang="en-US" sz="3600" b="1" u="sng" dirty="0" smtClean="0">
                <a:solidFill>
                  <a:srgbClr val="0070C0"/>
                </a:solidFill>
              </a:rPr>
              <a:t>and</a:t>
            </a:r>
            <a:r>
              <a:rPr lang="en-US" sz="3600" b="1" dirty="0" smtClean="0">
                <a:solidFill>
                  <a:srgbClr val="0070C0"/>
                </a:solidFill>
              </a:rPr>
              <a:t> Taxes increase by $20 then AD will increase by: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7073" y="-2286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3276600"/>
            <a:ext cx="30480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336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69273" y="17417"/>
            <a:ext cx="3810000" cy="2971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16t. If G increases by $20 </a:t>
            </a:r>
            <a:r>
              <a:rPr lang="en-US" sz="3600" b="1" u="sng" dirty="0" smtClean="0">
                <a:solidFill>
                  <a:srgbClr val="0070C0"/>
                </a:solidFill>
              </a:rPr>
              <a:t>and</a:t>
            </a:r>
            <a:r>
              <a:rPr lang="en-US" sz="3600" b="1" dirty="0" smtClean="0">
                <a:solidFill>
                  <a:srgbClr val="0070C0"/>
                </a:solidFill>
              </a:rPr>
              <a:t> Taxes increase by $20 then AD will increase by: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58042637"/>
              </p:ext>
            </p:extLst>
          </p:nvPr>
        </p:nvGraphicFramePr>
        <p:xfrm>
          <a:off x="1905000" y="3429000"/>
          <a:ext cx="2573866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29000"/>
                        <a:ext cx="2573866" cy="289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197073" y="-2286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04800" y="3276600"/>
            <a:ext cx="30480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  <p:sp>
        <p:nvSpPr>
          <p:cNvPr id="7" name="CorShape1"/>
          <p:cNvSpPr/>
          <p:nvPr>
            <p:custDataLst>
              <p:tags r:id="rId5"/>
            </p:custDataLst>
          </p:nvPr>
        </p:nvSpPr>
        <p:spPr>
          <a:xfrm rot="10800000">
            <a:off x="-50800" y="347048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0727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124200" cy="2895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16i. </a:t>
            </a:r>
            <a:r>
              <a:rPr lang="en-US" sz="3600" b="1" dirty="0"/>
              <a:t>If G increases by $20 </a:t>
            </a:r>
            <a:r>
              <a:rPr lang="en-US" sz="3600" b="1" u="sng" dirty="0"/>
              <a:t>and</a:t>
            </a:r>
            <a:r>
              <a:rPr lang="en-US" sz="3600" b="1" dirty="0"/>
              <a:t> Taxes increase by $20 then AD will increase by: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138715"/>
            <a:ext cx="2231933" cy="3704045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93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0"/>
            <a:ext cx="3124200" cy="2895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16i. </a:t>
            </a:r>
            <a:r>
              <a:rPr lang="en-US" sz="3600" b="1" dirty="0"/>
              <a:t>If G increases by $20 </a:t>
            </a:r>
            <a:r>
              <a:rPr lang="en-US" sz="3600" b="1" u="sng" dirty="0"/>
              <a:t>and</a:t>
            </a:r>
            <a:r>
              <a:rPr lang="en-US" sz="3600" b="1" dirty="0"/>
              <a:t> Taxes increase by $20 then AD will increase by: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91406701"/>
              </p:ext>
            </p:extLst>
          </p:nvPr>
        </p:nvGraphicFramePr>
        <p:xfrm>
          <a:off x="2590800" y="4200523"/>
          <a:ext cx="2362200" cy="2657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200523"/>
                        <a:ext cx="2362200" cy="26574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3138715"/>
            <a:ext cx="2231933" cy="3704045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  <p:sp>
        <p:nvSpPr>
          <p:cNvPr id="6" name="CorShape1"/>
          <p:cNvSpPr/>
          <p:nvPr>
            <p:custDataLst>
              <p:tags r:id="rId5"/>
            </p:custDataLst>
          </p:nvPr>
        </p:nvSpPr>
        <p:spPr>
          <a:xfrm rot="10800000">
            <a:off x="101600" y="3332602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3272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67096" y="76200"/>
            <a:ext cx="3810000" cy="2971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17t. If G increases by $20 and as a result the price level increases, then real GDP will increase by 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-304800"/>
            <a:ext cx="497305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3276600"/>
            <a:ext cx="30480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&lt; 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&gt;$60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603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67096" y="76200"/>
            <a:ext cx="3810000" cy="2971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17t. If G increases by $20 and as a result the price level increases, then real GDP will increase by 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2119112"/>
              </p:ext>
            </p:extLst>
          </p:nvPr>
        </p:nvGraphicFramePr>
        <p:xfrm>
          <a:off x="1828800" y="3733800"/>
          <a:ext cx="2514600" cy="2828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4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33800"/>
                        <a:ext cx="2514600" cy="28289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fpc23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43400" y="-304800"/>
            <a:ext cx="4973053" cy="4724400"/>
          </a:xfrm>
          <a:prstGeom prst="rect">
            <a:avLst/>
          </a:prstGeom>
        </p:spPr>
      </p:pic>
      <p:sp>
        <p:nvSpPr>
          <p:cNvPr id="9" name="CorShape1"/>
          <p:cNvSpPr/>
          <p:nvPr>
            <p:custDataLst>
              <p:tags r:id="rId4"/>
            </p:custDataLst>
          </p:nvPr>
        </p:nvSpPr>
        <p:spPr>
          <a:xfrm rot="10800000">
            <a:off x="-50800" y="347048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304800" y="3276600"/>
            <a:ext cx="3048000" cy="3352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&lt; 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$60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&gt;$60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$80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78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8303" y="-228600"/>
            <a:ext cx="3124200" cy="32004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17i. </a:t>
            </a:r>
            <a:r>
              <a:rPr lang="en-US" sz="2800" b="1" dirty="0"/>
              <a:t>If G increases by $20 and as a result the price level increases, then real GDP will increase by ______.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23850" y="3332602"/>
            <a:ext cx="2231933" cy="2967748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&lt; $100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&gt;$100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43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8303" y="-228600"/>
            <a:ext cx="3124200" cy="32004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17i. </a:t>
            </a:r>
            <a:r>
              <a:rPr lang="en-US" sz="2800" b="1" dirty="0"/>
              <a:t>If G increases by $20 and as a result the price level increases, then real GDP will increase by ______.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51494218"/>
              </p:ext>
            </p:extLst>
          </p:nvPr>
        </p:nvGraphicFramePr>
        <p:xfrm>
          <a:off x="2590800" y="4200523"/>
          <a:ext cx="2362200" cy="2657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6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200523"/>
                        <a:ext cx="2362200" cy="26574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52400"/>
            <a:ext cx="6003167" cy="3869511"/>
          </a:xfrm>
          <a:prstGeom prst="rect">
            <a:avLst/>
          </a:prstGeom>
        </p:spPr>
      </p:pic>
      <p:sp>
        <p:nvSpPr>
          <p:cNvPr id="8" name="CorShape1"/>
          <p:cNvSpPr/>
          <p:nvPr>
            <p:custDataLst>
              <p:tags r:id="rId4"/>
            </p:custDataLst>
          </p:nvPr>
        </p:nvSpPr>
        <p:spPr>
          <a:xfrm rot="10800000">
            <a:off x="-31750" y="3526489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323850" y="3332602"/>
            <a:ext cx="2231933" cy="2967748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&lt; $100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&gt;$100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$120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877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8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Increases in the price level reduces the size of the multiplier</a:t>
            </a:r>
            <a:endParaRPr lang="en-US" dirty="0"/>
          </a:p>
        </p:txBody>
      </p:sp>
      <p:pic>
        <p:nvPicPr>
          <p:cNvPr id="5" name="Picture 4" descr="plchmultt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752600"/>
            <a:ext cx="8305800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00400" y="5257800"/>
            <a:ext cx="31444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if MPS = 1/3</a:t>
            </a:r>
          </a:p>
          <a:p>
            <a:r>
              <a:rPr lang="en-US" sz="3200" dirty="0" smtClean="0"/>
              <a:t>Increase G by $20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1i. If the RR= 20%, then what are the ER?</a:t>
            </a:r>
            <a:br>
              <a:rPr lang="en-US" sz="3600" b="1" dirty="0" smtClean="0"/>
            </a:br>
            <a:r>
              <a:rPr lang="en-US" sz="3600" b="1" dirty="0" smtClean="0"/>
              <a:t>INDIVIDUAL </a:t>
            </a:r>
            <a:endParaRPr lang="en-US" sz="3600" b="1" dirty="0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052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879010"/>
              </p:ext>
            </p:extLst>
          </p:nvPr>
        </p:nvGraphicFramePr>
        <p:xfrm>
          <a:off x="304800" y="1524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Reserves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$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53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18t. If MPC = 0.8 and the government increases spending by $50 million then GDP will increase by 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13294" y="2133600"/>
            <a:ext cx="3048000" cy="4114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066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18t. If MPC = 0.8 and the government increases spending by $50 million then GDP will increase by 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90924859"/>
              </p:ext>
            </p:extLst>
          </p:nvPr>
        </p:nvGraphicFramePr>
        <p:xfrm>
          <a:off x="5715000" y="3200400"/>
          <a:ext cx="2971800" cy="3343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9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200400"/>
                        <a:ext cx="2971800" cy="3343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rShape1"/>
          <p:cNvSpPr/>
          <p:nvPr>
            <p:custDataLst>
              <p:tags r:id="rId4"/>
            </p:custDataLst>
          </p:nvPr>
        </p:nvSpPr>
        <p:spPr>
          <a:xfrm rot="10800000">
            <a:off x="80009" y="4493863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13294" y="2133600"/>
            <a:ext cx="3048000" cy="4114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1879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18i. If MPC = 0.9 and the government increases spending by $50 million then GDP will increase by _______.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13294" y="21336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388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18i. If MPC = 0.9 and the government increases spending by $50 million then GDP will increase by _______.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94067403"/>
              </p:ext>
            </p:extLst>
          </p:nvPr>
        </p:nvGraphicFramePr>
        <p:xfrm>
          <a:off x="5715000" y="3200400"/>
          <a:ext cx="2971800" cy="3343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200400"/>
                        <a:ext cx="2971800" cy="3343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rShape1"/>
          <p:cNvSpPr/>
          <p:nvPr>
            <p:custDataLst>
              <p:tags r:id="rId4"/>
            </p:custDataLst>
          </p:nvPr>
        </p:nvSpPr>
        <p:spPr>
          <a:xfrm rot="10800000">
            <a:off x="57694" y="513164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13294" y="21336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2979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8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1450" y="152400"/>
            <a:ext cx="8001000" cy="1828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19t. If MPC = 0.8 and the government increases taxes by $50 million then GDP will decrease by 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2214456"/>
            <a:ext cx="3048000" cy="4114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984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1450" y="152400"/>
            <a:ext cx="8001000" cy="1828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19t. If MPC = 0.8 and the government increases taxes by $50 million then GDP will decrease by 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18465024"/>
              </p:ext>
            </p:extLst>
          </p:nvPr>
        </p:nvGraphicFramePr>
        <p:xfrm>
          <a:off x="5715000" y="3200400"/>
          <a:ext cx="2971800" cy="3343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4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200400"/>
                        <a:ext cx="2971800" cy="3343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9600" y="2214456"/>
            <a:ext cx="3048000" cy="4114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  <p:sp>
        <p:nvSpPr>
          <p:cNvPr id="7" name="CorShape1"/>
          <p:cNvSpPr/>
          <p:nvPr>
            <p:custDataLst>
              <p:tags r:id="rId5"/>
            </p:custDataLst>
          </p:nvPr>
        </p:nvSpPr>
        <p:spPr>
          <a:xfrm rot="10800000">
            <a:off x="212271" y="377540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8801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19i. If MPC = 0.9 and the government increases taxes by $50 million then GDP will decrease by _______.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13294" y="21336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80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19i. If MPC = 0.9 and the government increases taxes by $50 million then GDP will decrease by _______.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25505978"/>
              </p:ext>
            </p:extLst>
          </p:nvPr>
        </p:nvGraphicFramePr>
        <p:xfrm>
          <a:off x="5715000" y="3200400"/>
          <a:ext cx="2971800" cy="3343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6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200400"/>
                        <a:ext cx="2971800" cy="3343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57694" y="5131646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13294" y="21336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290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60564" y="76200"/>
            <a:ext cx="8907236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20t. If MPC = 0.8 and the government increases spending by $50 million AND increases taxes by $50 million then GDP will decrease by 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5146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smtClean="0"/>
              <a:t>$0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254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60564" y="76200"/>
            <a:ext cx="8907236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20t. If MPC = 0.8 and the government increases spending by $50 million AND increases taxes by $50 million then GDP will decrease by _______.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98096783"/>
              </p:ext>
            </p:extLst>
          </p:nvPr>
        </p:nvGraphicFramePr>
        <p:xfrm>
          <a:off x="5715000" y="3200400"/>
          <a:ext cx="2971800" cy="3343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8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200400"/>
                        <a:ext cx="2971800" cy="3343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-50800" y="3318087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304800" y="25146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smtClean="0"/>
              <a:t>$0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$250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894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1i. If the RR= 20%, then what are the ER?</a:t>
            </a:r>
            <a:br>
              <a:rPr lang="en-US" sz="3600" b="1" dirty="0" smtClean="0"/>
            </a:br>
            <a:r>
              <a:rPr lang="en-US" sz="3600" b="1" dirty="0" smtClean="0"/>
              <a:t>INDIVIDUAL 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87144186"/>
              </p:ext>
            </p:extLst>
          </p:nvPr>
        </p:nvGraphicFramePr>
        <p:xfrm>
          <a:off x="4953000" y="3581400"/>
          <a:ext cx="2667000" cy="3000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81400"/>
                        <a:ext cx="2667000" cy="3000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3505200"/>
            <a:ext cx="3962400" cy="2666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605626"/>
              </p:ext>
            </p:extLst>
          </p:nvPr>
        </p:nvGraphicFramePr>
        <p:xfrm>
          <a:off x="304800" y="152400"/>
          <a:ext cx="8190827" cy="1981200"/>
        </p:xfrm>
        <a:graphic>
          <a:graphicData uri="http://schemas.openxmlformats.org/drawingml/2006/table">
            <a:tbl>
              <a:tblPr/>
              <a:tblGrid>
                <a:gridCol w="3720876"/>
                <a:gridCol w="4469951"/>
              </a:tblGrid>
              <a:tr h="435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  <a:cs typeface="Times New Roman"/>
                        </a:rPr>
                        <a:t>Assets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Arial"/>
                          <a:ea typeface="Times New Roman"/>
                          <a:cs typeface="Times New Roman"/>
                        </a:rPr>
                        <a:t>Liabilities + Net Worth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75258" marB="2450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4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Reserves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$  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Loans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60,000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Securities</a:t>
                      </a:r>
                      <a:r>
                        <a:rPr lang="en-US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Property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240,000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Checkable deposits	$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200" dirty="0">
                          <a:latin typeface="Arial"/>
                          <a:ea typeface="Times New Roman"/>
                          <a:cs typeface="Times New Roman"/>
                        </a:rPr>
                        <a:t>Stock shares	</a:t>
                      </a:r>
                      <a:r>
                        <a:rPr lang="en-US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300,000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6013" marR="0" marT="150515" marB="50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rShape1"/>
          <p:cNvSpPr/>
          <p:nvPr>
            <p:custDataLst>
              <p:tags r:id="rId5"/>
            </p:custDataLst>
          </p:nvPr>
        </p:nvSpPr>
        <p:spPr>
          <a:xfrm rot="10800000">
            <a:off x="239485" y="5105400"/>
            <a:ext cx="304800" cy="304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9310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752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20i. </a:t>
            </a:r>
            <a:r>
              <a:rPr lang="en-US" sz="3600" b="1" dirty="0"/>
              <a:t>If MPC = </a:t>
            </a:r>
            <a:r>
              <a:rPr lang="en-US" sz="3600" b="1" dirty="0" smtClean="0"/>
              <a:t>0.9 </a:t>
            </a:r>
            <a:r>
              <a:rPr lang="en-US" sz="3600" b="1" dirty="0"/>
              <a:t>and the government increases spending by $50 million AND increases taxes by $50 million then GDP will decrease by _______.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13294" y="21336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01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752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20i. </a:t>
            </a:r>
            <a:r>
              <a:rPr lang="en-US" sz="3600" b="1" dirty="0"/>
              <a:t>If MPC = </a:t>
            </a:r>
            <a:r>
              <a:rPr lang="en-US" sz="3600" b="1" dirty="0" smtClean="0"/>
              <a:t>0.9 </a:t>
            </a:r>
            <a:r>
              <a:rPr lang="en-US" sz="3600" b="1" dirty="0"/>
              <a:t>and the government increases spending by $50 million AND increases taxes by $50 million then GDP will decrease by _______.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24738815"/>
              </p:ext>
            </p:extLst>
          </p:nvPr>
        </p:nvGraphicFramePr>
        <p:xfrm>
          <a:off x="5715000" y="3200400"/>
          <a:ext cx="2971800" cy="3343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200400"/>
                        <a:ext cx="2971800" cy="3343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37192" y="228600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13294" y="2133600"/>
            <a:ext cx="3048000" cy="4114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$100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$200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$450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$500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284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Board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Team Scores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30119360"/>
              </p:ext>
            </p:extLst>
          </p:nvPr>
        </p:nvGraphicFramePr>
        <p:xfrm>
          <a:off x="127000" y="1524000"/>
          <a:ext cx="8890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rgbClr val="000000"/>
                          </a:solidFill>
                        </a:rPr>
                        <a:t>26</a:t>
                      </a:r>
                      <a:endParaRPr lang="en-US" sz="2400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rgbClr val="000000"/>
                          </a:solidFill>
                        </a:rPr>
                        <a:t>Team 6</a:t>
                      </a:r>
                      <a:endParaRPr lang="en-US" sz="2400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23.33</a:t>
                      </a:r>
                      <a:endParaRPr lang="en-US" sz="2400"/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Team 1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23</a:t>
                      </a:r>
                      <a:endParaRPr lang="en-US" sz="2400"/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Team 4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23</a:t>
                      </a:r>
                      <a:endParaRPr lang="en-US" sz="2400"/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Team 8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22</a:t>
                      </a:r>
                      <a:endParaRPr lang="en-US" sz="2400"/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Team 5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1430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2t. If the RR= 10%, then what is the largest loan that this bank could safely make?  TEAM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457200"/>
          <a:ext cx="8077200" cy="1938020"/>
        </p:xfrm>
        <a:graphic>
          <a:graphicData uri="http://schemas.openxmlformats.org/drawingml/2006/table">
            <a:tbl>
              <a:tblPr/>
              <a:tblGrid>
                <a:gridCol w="3669258"/>
                <a:gridCol w="4407942"/>
              </a:tblGrid>
              <a:tr h="351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Assets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Liabilities + Net Worth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27305" marB="88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Reserves	$  40,000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Loans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  70,000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Securities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50,000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97610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Property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400,000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Checkable deposits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$</a:t>
                      </a:r>
                      <a:r>
                        <a:rPr lang="en-US" sz="2400" dirty="0">
                          <a:latin typeface="Arial"/>
                          <a:ea typeface="Times New Roman"/>
                        </a:rPr>
                        <a:t>100,000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82725" algn="r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</a:rPr>
                        <a:t>Stock shares	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</a:rPr>
                        <a:t>              460,000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45720" marR="0" marT="54610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05200"/>
            <a:ext cx="3962400" cy="3124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$40,000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$50,000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024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EXPANDSHOWBAR" val="False"/>
  <p:tag name="LUIDIAENABLED" val="False"/>
  <p:tag name="TASKPANEKEY" val="90273772-05f5-4079-bb20-c8834974f03c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SLIDEORDER" val="13"/>
  <p:tag name="SLIDEGUID" val="35BB0621D71A491280ABF54600572D88"/>
  <p:tag name="QUESTIONALIAS" val="8i. Assume the required reserve ratio is 10 percent. If the Federal Reserve buys $4 in government securities from the public, then the money supply will immediately increase by: "/>
  <p:tag name="ANSWERSALIAS" val="nothing, and potential increase in MS is $4|smicln|nothing, and potential increase in MS is $40|smicln|$4, and potential increase in MS is $4|smicln|$4, and potential increase in MS is $40"/>
  <p:tag name="TOTALRESPONSES" val="19"/>
  <p:tag name="RESPONSECOUNT" val="19"/>
  <p:tag name="SLICED" val="False"/>
  <p:tag name="RESPONSES" val="4;4;4;4;4;4;4;4;4;4;4;4;4;-;4;4;4;4;4;4;"/>
  <p:tag name="CHARTSTRINGSTD" val="0 0 0 19"/>
  <p:tag name="CHARTSTRINGREV" val="19 0 0 0"/>
  <p:tag name="CHARTSTRINGSTDPER" val="0 0 0 1"/>
  <p:tag name="CHARTSTRINGREVPER" val="1 0 0 0"/>
  <p:tag name="RESPONSESGATHERED" val="False"/>
  <p:tag name="ANONYMOUSTEMP" val="False"/>
  <p:tag name="VALUES" val="Incorrect|smicln|Incorrect|smicln|Incorrect|smicln|Correc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7"/>
  <p:tag name="FONTSIZE" val="32"/>
  <p:tag name="BULLETTYPE" val="ppBulletArabicPeriod"/>
  <p:tag name="ANSWERTEXT" val="nothing, and potential increase in MS is $4&#10;nothing, and potential increase in MS is $40&#10;$4, and potential increase in MS is $4&#10;$4, and potential increase in MS is $40"/>
  <p:tag name="OLDNUMANSWERS" val="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6. If you read in the news that the fed will increase the Fed Funds Rate then you know they are using the  _________."/>
  <p:tag name="ANSWERSALIAS" val="DR tool to fight UE|smicln|OMO tool to fight IN|smicln|RR tool to fight UE|smicln|OMO tool to fight UE"/>
  <p:tag name="SLIDEORDER" val="13"/>
  <p:tag name="SLIDEGUID" val="638CB7D855254AAEB80FFFF2D7C8CD92"/>
  <p:tag name="TOTALRESPONSES" val="20"/>
  <p:tag name="RESPONSECOUNT" val="20"/>
  <p:tag name="SLICED" val="False"/>
  <p:tag name="RESPONSES" val="4;4;2;2;2;4;4;4;2;1;1;2;2;2;2;2;2;2;2;2;"/>
  <p:tag name="CHARTSTRINGSTD" val="2 13 0 5"/>
  <p:tag name="CHARTSTRINGREV" val="5 0 13 2"/>
  <p:tag name="CHARTSTRINGSTDPER" val="0.1 0.65 0 0.25"/>
  <p:tag name="CHARTSTRINGREVPER" val="0.25 0 0.65 0.1"/>
  <p:tag name="RESPONSESGATHERED" val="False"/>
  <p:tag name="ANONYMOUSTEMP" val="False"/>
  <p:tag name="CORRECTPOINTVALUE" val="0"/>
  <p:tag name="VALUES" val="No Value|smicln|No Value|smicln|No Value|smicln|No Valu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1"/>
  <p:tag name="FONTSIZE" val="32"/>
  <p:tag name="BULLETTYPE" val="ppBulletArabicPeriod"/>
  <p:tag name="ANSWERTEXT" val="DR tool to fight UE&#10;OMO tool to fight IN&#10;RR tool to fight UE&#10;OMO tool to fight UE"/>
  <p:tag name="OLDNUMANSWERS" val="4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6. If you read in the news that the fed will increase the Fed Funds Rate then you know they are using the  _________."/>
  <p:tag name="ANSWERSALIAS" val="DR tool to fight UE|smicln|OMO tool to fight IN|smicln|RR tool to fight UE|smicln|OMO tool to fight UE"/>
  <p:tag name="TOTALRESPONSES" val="20"/>
  <p:tag name="RESPONSECOUNT" val="20"/>
  <p:tag name="SLICED" val="False"/>
  <p:tag name="RESPONSES" val="4;4;2;2;2;4;4;4;2;1;1;2;2;2;2;2;2;2;2;2;"/>
  <p:tag name="CHARTSTRINGSTD" val="2 13 0 5"/>
  <p:tag name="CHARTSTRINGREV" val="5 0 13 2"/>
  <p:tag name="CHARTSTRINGSTDPER" val="0.1 0.65 0 0.25"/>
  <p:tag name="CHARTSTRINGREVPER" val="0.25 0 0.65 0.1"/>
  <p:tag name="RESPONSESGATHERED" val="False"/>
  <p:tag name="ANONYMOUSTEMP" val="False"/>
  <p:tag name="SLIDEORDER" val="14"/>
  <p:tag name="SLIDEGUID" val="332FBA7F274F468A8E15964C1372E3ED"/>
  <p:tag name="VALUES" val="Incorrect|smicln|Correct|smicln|Incorrect|smicln|Incorrec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1"/>
  <p:tag name="FONTSIZE" val="32"/>
  <p:tag name="BULLETTYPE" val="ppBulletArabicPeriod"/>
  <p:tag name="ANSWERTEXT" val="DR tool to fight UE&#10;OMO tool to fight IN&#10;RR tool to fight UE&#10;OMO tool to fight UE"/>
  <p:tag name="OLDNUMANSWERS" val="4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39"/>
  <p:tag name="FONTSIZE" val="30"/>
  <p:tag name="BULLETTYPE" val="ppBulletArabicPeriod"/>
  <p:tag name="ANSWERTEXT" val="$10,000&#10;$20,000&#10;$30,000&#10;$40,000&#10;$50,00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4"/>
  <p:tag name="SLIDEGUID" val="A742F04B2F36458B89C138624487B507"/>
  <p:tag name="QUESTIONALIAS" val="17. The tools of the Fed change the money supply by changing the ____ of banks."/>
  <p:tag name="ANSWERSALIAS" val="Liabilities |smicln|Stock shares|smicln|Net worth |smicln|Excess reserves"/>
  <p:tag name="TOTALRESPONSES" val="20"/>
  <p:tag name="RESPONSECOUNT" val="20"/>
  <p:tag name="SLICED" val="False"/>
  <p:tag name="RESPONSES" val="4;4;4;4;1;4;4;4;4;4;4;4;4;4;4;4;4;4;4;4;"/>
  <p:tag name="CHARTSTRINGSTD" val="1 0 0 19"/>
  <p:tag name="CHARTSTRINGREV" val="19 0 0 1"/>
  <p:tag name="CHARTSTRINGSTDPER" val="0.05 0 0 0.95"/>
  <p:tag name="CHARTSTRINGREVPER" val="0.95 0 0 0.05"/>
  <p:tag name="RESPONSESGATHERED" val="False"/>
  <p:tag name="ANONYMOUSTEMP" val="False"/>
  <p:tag name="CORRECTPOINTVALUE" val="0"/>
  <p:tag name="VALUES" val="No Value|smicln|No Value|smicln|No Value|smicln|No Valu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2"/>
  <p:tag name="FONTSIZE" val="32"/>
  <p:tag name="BULLETTYPE" val="ppBulletArabicPeriod"/>
  <p:tag name="ANSWERTEXT" val="Liabilities &#10;Stock shares&#10;Net worth &#10;Excess reserves"/>
  <p:tag name="OLDNUMANSWERS" val="4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7. The tools of the Fed change the money supply by changing the ____ of banks."/>
  <p:tag name="ANSWERSALIAS" val="Liabilities |smicln|Stock shares|smicln|Net worth |smicln|Excess reserves"/>
  <p:tag name="TOTALRESPONSES" val="20"/>
  <p:tag name="RESPONSECOUNT" val="20"/>
  <p:tag name="SLICED" val="False"/>
  <p:tag name="RESPONSES" val="4;4;4;4;1;4;4;4;4;4;4;4;4;4;4;4;4;4;4;4;"/>
  <p:tag name="CHARTSTRINGSTD" val="1 0 0 19"/>
  <p:tag name="CHARTSTRINGREV" val="19 0 0 1"/>
  <p:tag name="CHARTSTRINGSTDPER" val="0.05 0 0 0.95"/>
  <p:tag name="CHARTSTRINGREVPER" val="0.95 0 0 0.05"/>
  <p:tag name="RESPONSESGATHERED" val="False"/>
  <p:tag name="ANONYMOUSTEMP" val="False"/>
  <p:tag name="SLIDEORDER" val="15"/>
  <p:tag name="SLIDEGUID" val="624EC130B3CC471EB6AFBD622D10DADB"/>
  <p:tag name="VALUES" val="Incorrect|smicln|Incorrect|smicln|Incorrect|smicln|Correct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2"/>
  <p:tag name="FONTSIZE" val="32"/>
  <p:tag name="BULLETTYPE" val="ppBulletArabicPeriod"/>
  <p:tag name="ANSWERTEXT" val="Liabilities &#10;Stock shares&#10;Net worth &#10;Excess reserves"/>
  <p:tag name="OLDNUMANSWERS" val="4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1/4|smicln|1/3 |smicln|1/2|smicln|2/3"/>
  <p:tag name="SLIDEORDER" val="15"/>
  <p:tag name="SLIDEGUID" val="61638C10571245A18B297A7E82E7410D"/>
  <p:tag name="QUESTIONALIAS" val="11i. MPC = ?"/>
  <p:tag name="TOTALRESPONSES" val="20"/>
  <p:tag name="RESPONSECOUNT" val="20"/>
  <p:tag name="SLICED" val="False"/>
  <p:tag name="RESPONSES" val="4;4;2;2;2;3;1;4;3;2;2;4;3;3;4;4;4;4;3;4;"/>
  <p:tag name="CHARTSTRINGSTD" val="1 5 5 9"/>
  <p:tag name="CHARTSTRINGREV" val="9 5 5 1"/>
  <p:tag name="CHARTSTRINGSTDPER" val="0.05 0.25 0.25 0.45"/>
  <p:tag name="CHARTSTRINGREVPER" val="0.45 0.25 0.25 0.05"/>
  <p:tag name="RESPONSESGATHERED" val="False"/>
  <p:tag name="ANONYMOUSTEMP" val="False"/>
  <p:tag name="CORRECTPOINTVALUE" val="0"/>
  <p:tag name="VALUES" val="No Value|smicln|No Value|smicln|No Value|smicln|No Valu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1/4&#10;1/3 &#10;1/2&#10;2/3"/>
  <p:tag name="OLDNUMANSWERS" val="4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1/4|smicln|1/3 |smicln|1/2|smicln|2/3"/>
  <p:tag name="QUESTIONALIAS" val="11i. MPC = ?"/>
  <p:tag name="TOTALRESPONSES" val="20"/>
  <p:tag name="RESPONSECOUNT" val="20"/>
  <p:tag name="SLICED" val="False"/>
  <p:tag name="RESPONSES" val="4;4;2;2;2;3;1;4;3;2;2;4;3;3;4;4;4;4;3;4;"/>
  <p:tag name="CHARTSTRINGSTD" val="1 5 5 9"/>
  <p:tag name="CHARTSTRINGREV" val="9 5 5 1"/>
  <p:tag name="CHARTSTRINGSTDPER" val="0.05 0.25 0.25 0.45"/>
  <p:tag name="CHARTSTRINGREVPER" val="0.45 0.25 0.25 0.05"/>
  <p:tag name="RESPONSESGATHERED" val="False"/>
  <p:tag name="ANONYMOUSTEMP" val="False"/>
  <p:tag name="SLIDEORDER" val="16"/>
  <p:tag name="SLIDEGUID" val="E23899584A37430798BD6CED872E55DB"/>
  <p:tag name="VALUES" val="Incorrect|smicln|Incorrect|smicln|Incorrect|smicln|Correct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1/4&#10;1/3 &#10;1/2&#10;2/3"/>
  <p:tag name="OLDNUMANSWERS" val="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6"/>
  <p:tag name="SLIDEGUID" val="68D47B125F4D414BA609B2DAF358C458"/>
  <p:tag name="QUESTIONALIAS" val="11t. MPC = ?"/>
  <p:tag name="ANSWERSALIAS" val="0.2|smicln|0.4 |smicln|0.6|smicln|0.8"/>
  <p:tag name="TOTALRESPONSES" val="20"/>
  <p:tag name="RESPONSECOUNT" val="20"/>
  <p:tag name="SLICED" val="False"/>
  <p:tag name="RESPONSES" val="4;4;4;4;3;4;4;4;4;4;4;4;4;3;4;4;4;4;4;4;"/>
  <p:tag name="CHARTSTRINGSTD" val="0 0 2 18"/>
  <p:tag name="CHARTSTRINGREV" val="18 2 0 0"/>
  <p:tag name="CHARTSTRINGSTDPER" val="0 0 0.1 0.9"/>
  <p:tag name="CHARTSTRINGREVPER" val="0.9 0.1 0 0"/>
  <p:tag name="RESPONSESGATHERED" val="False"/>
  <p:tag name="ANONYMOUSTEMP" val="False"/>
  <p:tag name="CORRECTPOINTVALUE" val="0"/>
  <p:tag name="VALUES" val="No Value|smicln|No Value|smicln|No Value|smicln|No Valu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0.2&#10;0.4 &#10;0.6&#10;0.8"/>
  <p:tag name="OLDNUMANSWERS" val="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1t. MPC = ?"/>
  <p:tag name="ANSWERSALIAS" val="0.2|smicln|0.4 |smicln|0.6|smicln|0.8"/>
  <p:tag name="TOTALRESPONSES" val="20"/>
  <p:tag name="RESPONSECOUNT" val="20"/>
  <p:tag name="SLICED" val="False"/>
  <p:tag name="RESPONSES" val="4;4;4;4;3;4;4;4;4;4;4;4;4;3;4;4;4;4;4;4;"/>
  <p:tag name="CHARTSTRINGSTD" val="0 0 2 18"/>
  <p:tag name="CHARTSTRINGREV" val="18 2 0 0"/>
  <p:tag name="CHARTSTRINGSTDPER" val="0 0 0.1 0.9"/>
  <p:tag name="CHARTSTRINGREVPER" val="0.9 0.1 0 0"/>
  <p:tag name="RESPONSESGATHERED" val="False"/>
  <p:tag name="ANONYMOUSTEMP" val="False"/>
  <p:tag name="SLIDEORDER" val="17"/>
  <p:tag name="SLIDEGUID" val="2A8C219309E1404AB911C149AE67F778"/>
  <p:tag name="VALUES" val="Incorrect|smicln|Incorrect|smicln|Incorrect|smicln|Correct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0.2&#10;0.4 &#10;0.6&#10;0.8"/>
  <p:tag name="OLDNUMANSWERS" val="4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1/4|smicln|1/3 |smicln|1/2|smicln|2/3"/>
  <p:tag name="SLIDEORDER" val="16"/>
  <p:tag name="SLIDEGUID" val="BECCF4C17A73408A957B908CE0305C39"/>
  <p:tag name="QUESTIONALIAS" val="19. MPS = ?"/>
  <p:tag name="TOTALRESPONSES" val="19"/>
  <p:tag name="RESPONSECOUNT" val="19"/>
  <p:tag name="SLICED" val="False"/>
  <p:tag name="RESPONSES" val="2;2;2;2;2;2;2;2;2;2;2;2;2;-;2;2;2;2;2;2;"/>
  <p:tag name="CHARTSTRINGSTD" val="0 19 0 0"/>
  <p:tag name="CHARTSTRINGREV" val="0 0 19 0"/>
  <p:tag name="CHARTSTRINGSTDPER" val="0 1 0 0"/>
  <p:tag name="CHARTSTRINGREVPER" val="0 0 1 0"/>
  <p:tag name="RESPONSESGATHERED" val="False"/>
  <p:tag name="ANONYMOUSTEMP" val="False"/>
  <p:tag name="CORRECTPOINTVALUE" val="0"/>
  <p:tag name="VALUES" val="No Value|smicln|No Value|smicln|No Value|smicln|No Valu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1/4&#10;1/3 &#10;1/2&#10;2/3"/>
  <p:tag name="OLDNUMANSWERS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1/4|smicln|1/3 |smicln|1/2|smicln|2/3"/>
  <p:tag name="QUESTIONALIAS" val="19. MPS = ?"/>
  <p:tag name="TOTALRESPONSES" val="19"/>
  <p:tag name="RESPONSECOUNT" val="19"/>
  <p:tag name="SLICED" val="False"/>
  <p:tag name="RESPONSES" val="2;2;2;2;2;2;2;2;2;2;2;2;2;-;2;2;2;2;2;2;"/>
  <p:tag name="CHARTSTRINGSTD" val="0 19 0 0"/>
  <p:tag name="CHARTSTRINGREV" val="0 0 19 0"/>
  <p:tag name="CHARTSTRINGSTDPER" val="0 1 0 0"/>
  <p:tag name="CHARTSTRINGREVPER" val="0 0 1 0"/>
  <p:tag name="RESPONSESGATHERED" val="False"/>
  <p:tag name="ANONYMOUSTEMP" val="False"/>
  <p:tag name="SLIDEORDER" val="17"/>
  <p:tag name="SLIDEGUID" val="28E59DE80FC44D189CF07365B549CF26"/>
  <p:tag name="VALUES" val="Incorrect|smicln|Correct|smicln|Incorrect|smicln|Incorrect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1/4&#10;1/3 &#10;1/2&#10;2/3"/>
  <p:tag name="OLDNUMANSWERS" val="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0.2|smicln|0.4 |smicln|0.6|smicln|0.8"/>
  <p:tag name="SLIDEORDER" val="17"/>
  <p:tag name="SLIDEGUID" val="300393AC12714DC4BD59B25046104E24"/>
  <p:tag name="QUESTIONALIAS" val="12t. MPS = ?"/>
  <p:tag name="TOTALRESPONSES" val="19"/>
  <p:tag name="RESPONSECOUNT" val="19"/>
  <p:tag name="SLICED" val="False"/>
  <p:tag name="RESPONSES" val="1;1;1;1;1;1;1;1;3;1;1;1;3;-;1;1;1;1;1;1;"/>
  <p:tag name="CHARTSTRINGSTD" val="17 0 2 0"/>
  <p:tag name="CHARTSTRINGREV" val="0 2 0 17"/>
  <p:tag name="CHARTSTRINGSTDPER" val="0.894736842105263 0 0.105263157894737 0"/>
  <p:tag name="CHARTSTRINGREVPER" val="0 0.105263157894737 0 0.894736842105263"/>
  <p:tag name="RESPONSESGATHERED" val="False"/>
  <p:tag name="ANONYMOUSTEMP" val="False"/>
  <p:tag name="CORRECTPOINTVALUE" val="0"/>
  <p:tag name="VALUES" val="No Value|smicln|No Value|smicln|No Value|smicln|No Valu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0.2&#10;0.4 &#10;0.6&#10;0.8"/>
  <p:tag name="OLDNUMANSWERS" val="4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0.2|smicln|0.4 |smicln|0.6|smicln|0.8"/>
  <p:tag name="QUESTIONALIAS" val="12t. MPS = ?"/>
  <p:tag name="TOTALRESPONSES" val="19"/>
  <p:tag name="RESPONSECOUNT" val="19"/>
  <p:tag name="SLICED" val="False"/>
  <p:tag name="RESPONSES" val="1;1;1;1;1;1;1;1;3;1;1;1;3;-;1;1;1;1;1;1;"/>
  <p:tag name="CHARTSTRINGSTD" val="17 0 2 0"/>
  <p:tag name="CHARTSTRINGREV" val="0 2 0 17"/>
  <p:tag name="CHARTSTRINGSTDPER" val="0.894736842105263 0 0.105263157894737 0"/>
  <p:tag name="CHARTSTRINGREVPER" val="0 0.105263157894737 0 0.894736842105263"/>
  <p:tag name="RESPONSESGATHERED" val="False"/>
  <p:tag name="ANONYMOUSTEMP" val="False"/>
  <p:tag name="SLIDEORDER" val="18"/>
  <p:tag name="SLIDEGUID" val="C796E7ACF9BD4460BAD57F4CFD40C5FD"/>
  <p:tag name="VALUES" val="Correct|smicln|Incorrect|smicln|Incorrect|smicln|Incorrec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0.2&#10;0.4 &#10;0.6&#10;0.8"/>
  <p:tag name="OLDNUMANSWERS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he RR= 20%, then what are the ER? "/>
  <p:tag name="ANSWERSALIAS" val="$10,000|smicln|$20,000|smicln|$30,000|smicln|$40,000|smicln|$50,000"/>
  <p:tag name="SLIDEORDER" val="11"/>
  <p:tag name="SLIDEGUID" val="F4F82F4E3E1546CD8F1D5318D68DCE9F"/>
  <p:tag name="TOTALRESPONSES" val="20"/>
  <p:tag name="RESPONSECOUNT" val="20"/>
  <p:tag name="SLICED" val="False"/>
  <p:tag name="RESPONSES" val="3;4;4;4;4;4;4;3;4;4;4;4;4;4;5;4;3;4;4;4;"/>
  <p:tag name="CHARTSTRINGSTD" val="0 0 3 16 1"/>
  <p:tag name="CHARTSTRINGREV" val="1 16 3 0 0"/>
  <p:tag name="CHARTSTRINGSTDPER" val="0 0 0.15 0.8 0.05"/>
  <p:tag name="CHARTSTRINGREVPER" val="0.05 0.8 0.15 0 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7"/>
  <p:tag name="SLIDEGUID" val="1AE3021A7ED342C0AC65060802627C5C"/>
  <p:tag name="QUESTIONALIAS" val="13t. What is the simple multiplier?"/>
  <p:tag name="ANSWERSALIAS" val="1|smicln|2 |smicln|3|smicln|4|smicln|5"/>
  <p:tag name="TOTALRESPONSES" val="20"/>
  <p:tag name="RESPONSECOUNT" val="20"/>
  <p:tag name="SLICED" val="False"/>
  <p:tag name="RESPONSES" val="5;5;3;3;3;3;3;5;3;2;2;1;1;4;5;1;5;3;4;3;"/>
  <p:tag name="CHARTSTRINGSTD" val="3 2 8 2 5"/>
  <p:tag name="CHARTSTRINGREV" val="5 2 8 2 3"/>
  <p:tag name="CHARTSTRINGSTDPER" val="0.15 0.1 0.4 0.1 0.25"/>
  <p:tag name="CHARTSTRINGREVPER" val="0.25 0.1 0.4 0.1 0.15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40"/>
  <p:tag name="BULLETTYPE" val="ppBulletArabicPeriod"/>
  <p:tag name="ANSWERTEXT" val="1&#10;2 &#10;3&#10;4&#10;5"/>
  <p:tag name="OLDNUMANSWERS" val="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3t. What is the simple multiplier?"/>
  <p:tag name="ANSWERSALIAS" val="1|smicln|2 |smicln|3|smicln|4|smicln|5"/>
  <p:tag name="TOTALRESPONSES" val="20"/>
  <p:tag name="RESPONSECOUNT" val="20"/>
  <p:tag name="SLICED" val="False"/>
  <p:tag name="RESPONSES" val="5;5;3;3;3;3;3;5;3;2;2;1;1;4;5;1;5;3;4;3;"/>
  <p:tag name="CHARTSTRINGSTD" val="3 2 8 2 5"/>
  <p:tag name="CHARTSTRINGREV" val="5 2 8 2 3"/>
  <p:tag name="CHARTSTRINGSTDPER" val="0.15 0.1 0.4 0.1 0.25"/>
  <p:tag name="CHARTSTRINGREVPER" val="0.25 0.1 0.4 0.1 0.15"/>
  <p:tag name="RESPONSESGATHERED" val="False"/>
  <p:tag name="ANONYMOUSTEMP" val="False"/>
  <p:tag name="SLIDEORDER" val="18"/>
  <p:tag name="SLIDEGUID" val="3279D524B856444981BCF13B6690567E"/>
  <p:tag name="VALUES" val="Incorrect|smicln|Incorrect|smicln|Correct|smicln|Incorrect|smicln|Incorrect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40"/>
  <p:tag name="BULLETTYPE" val="ppBulletArabicPeriod"/>
  <p:tag name="ANSWERTEXT" val="1&#10;2 &#10;3&#10;4&#10;5"/>
  <p:tag name="OLDNUMANSWERS" val="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3i. What is the simple multiplier?"/>
  <p:tag name="ANSWERSALIAS" val="1|smicln|2 |smicln|3|smicln|4|smicln|5"/>
  <p:tag name="TOTALRESPONSES" val="18"/>
  <p:tag name="RESPONSECOUNT" val="18"/>
  <p:tag name="SLICED" val="False"/>
  <p:tag name="RESPONSES" val="5;5;5;5;4;5;5;5;5;5;5;5;5;-;4;2;5;5;-;5;"/>
  <p:tag name="CHARTSTRINGSTD" val="0 1 0 2 15"/>
  <p:tag name="CHARTSTRINGREV" val="15 2 0 1 0"/>
  <p:tag name="CHARTSTRINGSTDPER" val="0 0.0555555555555556 0 0.111111111111111 0.833333333333333"/>
  <p:tag name="CHARTSTRINGREVPER" val="0.833333333333333 0.111111111111111 0 0.0555555555555556 0"/>
  <p:tag name="RESPONSESGATHERED" val="False"/>
  <p:tag name="ANONYMOUSTEMP" val="False"/>
  <p:tag name="SLIDEORDER" val="19"/>
  <p:tag name="SLIDEGUID" val="667CC930B1854E7697DBA4480B1B36D4"/>
  <p:tag name="CORRECTPOINTVALUE" val="0"/>
  <p:tag name="VALUES" val="No Value|smicln|No Value|smicln|No Value|smicln|No Value|smicln|No Valu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40"/>
  <p:tag name="BULLETTYPE" val="ppBulletArabicPeriod"/>
  <p:tag name="ANSWERTEXT" val="1&#10;2 &#10;3&#10;4&#10;5"/>
  <p:tag name="OLDNUMANSWERS" val="5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SLIDEORDER" val="18"/>
  <p:tag name="SLIDEGUID" val="FCBA604451484452BCE94827C257BD69"/>
  <p:tag name="QUESTIONALIAS" val="13i. What is the simple multiplier?"/>
  <p:tag name="ANSWERSALIAS" val="1|smicln|2 |smicln|3|smicln|4|smicln|5"/>
  <p:tag name="TOTALRESPONSES" val="18"/>
  <p:tag name="RESPONSECOUNT" val="18"/>
  <p:tag name="SLICED" val="False"/>
  <p:tag name="RESPONSES" val="5;5;5;5;4;5;5;5;5;5;5;5;5;-;4;2;5;5;-;5;"/>
  <p:tag name="CHARTSTRINGSTD" val="0 1 0 2 15"/>
  <p:tag name="CHARTSTRINGREV" val="15 2 0 1 0"/>
  <p:tag name="CHARTSTRINGSTDPER" val="0 0.0555555555555556 0 0.111111111111111 0.833333333333333"/>
  <p:tag name="CHARTSTRINGREVPER" val="0.833333333333333 0.111111111111111 0 0.0555555555555556 0"/>
  <p:tag name="RESPONSESGATHERED" val="False"/>
  <p:tag name="ANONYMOUSTEMP" val="False"/>
  <p:tag name="VALUES" val="Incorrect|smicln|Incorrect|smicln|Incorrect|smicln|Incorrect|smicln|Correct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0"/>
  <p:tag name="BULLETTYPE" val="ppBulletArabicPeriod"/>
  <p:tag name="ANSWERTEXT" val="$10,000&#10;$20,000&#10;$30,000&#10;$40,000&#10;$50,000"/>
  <p:tag name="OLDNUMANSWERS" val="5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40"/>
  <p:tag name="BULLETTYPE" val="ppBulletArabicPeriod"/>
  <p:tag name="ANSWERTEXT" val="1&#10;2 &#10;3&#10;4&#10;5"/>
  <p:tag name="OLDNUMANSWERS" val="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7"/>
  <p:tag name="SLIDEGUID" val="55D6DFB3C8F141A9A2C5C44544102300"/>
  <p:tag name="QUESTIONALIAS" val="14t. If G increases by $20 then AD will increase by ________."/>
  <p:tag name="ANSWERSALIAS" val="$20|smicln|$40 |smicln|$60|smicln|$80|smicln|$100"/>
  <p:tag name="TOTALRESPONSES" val="19"/>
  <p:tag name="RESPONSECOUNT" val="19"/>
  <p:tag name="SLICED" val="False"/>
  <p:tag name="RESPONSES" val="1;4;3;3;3;3;3;1;3;3;3;3;3;2;3;3;3;3;-;3;"/>
  <p:tag name="CHARTSTRINGSTD" val="2 1 15 1 0"/>
  <p:tag name="CHARTSTRINGREV" val="0 1 15 1 2"/>
  <p:tag name="CHARTSTRINGSTDPER" val="0.105263157894737 0.0526315789473684 0.789473684210526 0.0526315789473684 0"/>
  <p:tag name="CHARTSTRINGREVPER" val="0 0.0526315789473684 0.789473684210526 0.0526315789473684 0.105263157894737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1"/>
  <p:tag name="FONTSIZE" val="40"/>
  <p:tag name="BULLETTYPE" val="ppBulletArabicPeriod"/>
  <p:tag name="ANSWERTEXT" val="$20&#10;$40 &#10;$60&#10;$80&#10;$100"/>
  <p:tag name="OLDNUMANSWERS" val="5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4t. If G increases by $20 then AD will increase by ________."/>
  <p:tag name="ANSWERSALIAS" val="$20|smicln|$40 |smicln|$60|smicln|$80|smicln|$100"/>
  <p:tag name="TOTALRESPONSES" val="19"/>
  <p:tag name="RESPONSECOUNT" val="19"/>
  <p:tag name="SLICED" val="False"/>
  <p:tag name="RESPONSES" val="1;4;3;3;3;3;3;1;3;3;3;3;3;2;3;3;3;3;-;3;"/>
  <p:tag name="CHARTSTRINGSTD" val="2 1 15 1 0"/>
  <p:tag name="CHARTSTRINGREV" val="0 1 15 1 2"/>
  <p:tag name="CHARTSTRINGSTDPER" val="0.105263157894737 0.0526315789473684 0.789473684210526 0.0526315789473684 0"/>
  <p:tag name="CHARTSTRINGREVPER" val="0 0.0526315789473684 0.789473684210526 0.0526315789473684 0.105263157894737"/>
  <p:tag name="RESPONSESGATHERED" val="False"/>
  <p:tag name="ANONYMOUSTEMP" val="False"/>
  <p:tag name="SLIDEORDER" val="18"/>
  <p:tag name="SLIDEGUID" val="1050B41F4E98429ABE8C0C055369CF2E"/>
  <p:tag name="VALUES" val="Incorrect|smicln|Incorrect|smicln|Correct|smicln|Incorrect|smicln|Incorrect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1"/>
  <p:tag name="FONTSIZE" val="40"/>
  <p:tag name="BULLETTYPE" val="ppBulletArabicPeriod"/>
  <p:tag name="ANSWERTEXT" val="$20&#10;$40 &#10;$60&#10;$80&#10;$100"/>
  <p:tag name="OLDNUMANSWERS" val="5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9"/>
  <p:tag name="SLIDEGUID" val="73344B7E4E81441DB3081F148D1DE44C"/>
  <p:tag name="QUESTIONALIAS" val="14i. If G increase by $20, the AD will increase by ________?"/>
  <p:tag name="ANSWERSALIAS" val="$20|smicln|$40 |smicln|$60|smicln|$80|smicln|$100"/>
  <p:tag name="TOTALRESPONSES" val="19"/>
  <p:tag name="RESPONSECOUNT" val="19"/>
  <p:tag name="SLICED" val="False"/>
  <p:tag name="RESPONSES" val="5;5;5;3;5;5;2;5;4;4;5;5;4;1;5;5;5;5;-;5;"/>
  <p:tag name="CHARTSTRINGSTD" val="1 1 1 3 13"/>
  <p:tag name="CHARTSTRINGREV" val="13 3 1 1 1"/>
  <p:tag name="CHARTSTRINGSTDPER" val="0.0526315789473684 0.0526315789473684 0.0526315789473684 0.157894736842105 0.684210526315789"/>
  <p:tag name="CHARTSTRINGREVPER" val="0.684210526315789 0.157894736842105 0.0526315789473684 0.0526315789473684 0.0526315789473684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1"/>
  <p:tag name="FONTSIZE" val="40"/>
  <p:tag name="BULLETTYPE" val="ppBulletArabicPeriod"/>
  <p:tag name="ANSWERTEXT" val="$20&#10;$40 &#10;$60&#10;$80&#10;$100"/>
  <p:tag name="OLDNUMANSWERS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he RR= 20%, then what are the ER? "/>
  <p:tag name="ANSWERSALIAS" val="$10,000|smicln|$20,000|smicln|$30,000|smicln|$40,000|smicln|$50,000"/>
  <p:tag name="CORRECTPOINTVALUE" val="1"/>
  <p:tag name="TOTALRESPONSES" val="20"/>
  <p:tag name="RESPONSECOUNT" val="20"/>
  <p:tag name="SLICED" val="False"/>
  <p:tag name="RESPONSES" val="3;4;4;4;4;4;4;3;4;4;4;4;4;4;5;4;3;4;4;4;"/>
  <p:tag name="CHARTSTRINGSTD" val="0 0 3 16 1"/>
  <p:tag name="CHARTSTRINGREV" val="1 16 3 0 0"/>
  <p:tag name="CHARTSTRINGSTDPER" val="0 0 0.15 0.8 0.05"/>
  <p:tag name="CHARTSTRINGREVPER" val="0.05 0.8 0.15 0 0"/>
  <p:tag name="RESPONSESGATHERED" val="False"/>
  <p:tag name="ANONYMOUSTEMP" val="False"/>
  <p:tag name="SLIDEORDER" val="12"/>
  <p:tag name="SLIDEGUID" val="D5A02337AED04021989A42C70E45D02D"/>
  <p:tag name="VALUES" val="Incorrect|smicln|Incorrect|smicln|Incorrect|smicln|Correct|smicln|Incorrect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4i. If G increase by $20, the AD will increase by ________?"/>
  <p:tag name="ANSWERSALIAS" val="$20|smicln|$40 |smicln|$60|smicln|$80|smicln|$100"/>
  <p:tag name="TOTALRESPONSES" val="19"/>
  <p:tag name="RESPONSECOUNT" val="19"/>
  <p:tag name="SLICED" val="False"/>
  <p:tag name="RESPONSES" val="5;5;5;3;5;5;2;5;4;4;5;5;4;1;5;5;5;5;-;5;"/>
  <p:tag name="CHARTSTRINGSTD" val="1 1 1 3 13"/>
  <p:tag name="CHARTSTRINGREV" val="13 3 1 1 1"/>
  <p:tag name="CHARTSTRINGSTDPER" val="0.0526315789473684 0.0526315789473684 0.0526315789473684 0.157894736842105 0.684210526315789"/>
  <p:tag name="CHARTSTRINGREVPER" val="0.684210526315789 0.157894736842105 0.0526315789473684 0.0526315789473684 0.0526315789473684"/>
  <p:tag name="RESPONSESGATHERED" val="False"/>
  <p:tag name="ANONYMOUSTEMP" val="False"/>
  <p:tag name="SLIDEORDER" val="20"/>
  <p:tag name="SLIDEGUID" val="8CFB6A13E7974183AB365872671ED536"/>
  <p:tag name="VALUES" val="Incorrect|smicln|Incorrect|smicln|Incorrect|smicln|Incorrect|smicln|Correct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1"/>
  <p:tag name="FONTSIZE" val="40"/>
  <p:tag name="BULLETTYPE" val="ppBulletArabicPeriod"/>
  <p:tag name="ANSWERTEXT" val="$20&#10;$40 &#10;$60&#10;$80&#10;$100"/>
  <p:tag name="OLDNUMANSWERS" val="5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20|smicln|$40 |smicln|$60|smicln|$80"/>
  <p:tag name="SLIDEORDER" val="18"/>
  <p:tag name="SLIDEGUID" val="38F601DCE4544F67B2E06EDE5B271FE4"/>
  <p:tag name="QUESTIONALIAS" val="22. If Taxes  decrease by $20 then AD will increase by:"/>
  <p:tag name="TOTALRESPONSES" val="19"/>
  <p:tag name="RESPONSECOUNT" val="19"/>
  <p:tag name="SLICED" val="False"/>
  <p:tag name="RESPONSES" val="2;2;2;3;2;2;2;2;3;2;1;2;3;-;2;2;2;2;3;2;"/>
  <p:tag name="CHARTSTRINGSTD" val="1 14 4 0"/>
  <p:tag name="CHARTSTRINGREV" val="0 4 14 1"/>
  <p:tag name="CHARTSTRINGSTDPER" val="0.0526315789473684 0.736842105263158 0.210526315789474 0"/>
  <p:tag name="CHARTSTRINGREVPER" val="0 0.210526315789474 0.736842105263158 0.0526315789473684"/>
  <p:tag name="RESPONSESGATHERED" val="False"/>
  <p:tag name="ANONYMOUSTEMP" val="False"/>
  <p:tag name="CORRECTPOINTVALUE" val="0"/>
  <p:tag name="VALUES" val="No Value|smicln|No Value|smicln|No Value|smicln|No Valu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20|smicln|$40 |smicln|$60|smicln|$80"/>
  <p:tag name="QUESTIONALIAS" val="22. If Taxes  decrease by $20 then AD will increase by:"/>
  <p:tag name="TOTALRESPONSES" val="19"/>
  <p:tag name="RESPONSECOUNT" val="19"/>
  <p:tag name="SLICED" val="False"/>
  <p:tag name="RESPONSES" val="2;2;2;3;2;2;2;2;3;2;1;2;3;-;2;2;2;2;3;2;"/>
  <p:tag name="CHARTSTRINGSTD" val="1 14 4 0"/>
  <p:tag name="CHARTSTRINGREV" val="0 4 14 1"/>
  <p:tag name="CHARTSTRINGSTDPER" val="0.0526315789473684 0.736842105263158 0.210526315789474 0"/>
  <p:tag name="CHARTSTRINGREVPER" val="0 0.210526315789474 0.736842105263158 0.0526315789473684"/>
  <p:tag name="RESPONSESGATHERED" val="False"/>
  <p:tag name="ANONYMOUSTEMP" val="False"/>
  <p:tag name="SLIDEORDER" val="19"/>
  <p:tag name="SLIDEGUID" val="C3F03529B21E4DE4B932B36640459648"/>
  <p:tag name="VALUES" val="Incorrect|smicln|Correct|smicln|Incorrect|smicln|Incorrect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20|smicln|$40 |smicln|$60|smicln|$80|smicln|$100"/>
  <p:tag name="SLIDEORDER" val="20"/>
  <p:tag name="SLIDEGUID" val="58B9E3FB100C49D59802923B0209E513"/>
  <p:tag name="QUESTIONALIAS" val="15i. If Taxes decrease by $20, the AD will increase by ________?"/>
  <p:tag name="TOTALRESPONSES" val="16"/>
  <p:tag name="RESPONSECOUNT" val="16"/>
  <p:tag name="SLICED" val="False"/>
  <p:tag name="RESPONSES" val="4;4;4;4;4;4;4;4;-;2;4;4;-;-;4;4;4;4;-;4;"/>
  <p:tag name="CHARTSTRINGSTD" val="0 1 0 15 0"/>
  <p:tag name="CHARTSTRINGREV" val="0 15 0 1 0"/>
  <p:tag name="CHARTSTRINGSTDPER" val="0 0.0625 0 0.9375 0"/>
  <p:tag name="CHARTSTRINGREVPER" val="0 0.9375 0 0.0625 0"/>
  <p:tag name="RESPONSESGATHERED" val="False"/>
  <p:tag name="ANONYMOUSTEMP" val="False"/>
  <p:tag name="CORRECTPOINTVALUE" val="1"/>
  <p:tag name="VALUES" val="No Value|smicln|No Value|smicln|No Value|smicln|No Value|smicln|No Valu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1"/>
  <p:tag name="FONTSIZE" val="40"/>
  <p:tag name="BULLETTYPE" val="ppBulletArabicPeriod"/>
  <p:tag name="ANSWERTEXT" val="$20&#10;$40 &#10;$60&#10;$80&#10;$100"/>
  <p:tag name="OLDNUMANSWERS" val="5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20|smicln|$40 |smicln|$60|smicln|$80|smicln|$100"/>
  <p:tag name="QUESTIONALIAS" val="15i. If Taxes decrease by $20, the AD will increase by ________?"/>
  <p:tag name="TOTALRESPONSES" val="16"/>
  <p:tag name="RESPONSECOUNT" val="16"/>
  <p:tag name="SLICED" val="False"/>
  <p:tag name="RESPONSES" val="4;4;4;4;4;4;4;4;-;2;4;4;-;-;4;4;4;4;-;4;"/>
  <p:tag name="CHARTSTRINGSTD" val="0 1 0 15 0"/>
  <p:tag name="CHARTSTRINGREV" val="0 15 0 1 0"/>
  <p:tag name="CHARTSTRINGSTDPER" val="0 0.0625 0 0.9375 0"/>
  <p:tag name="CHARTSTRINGREVPER" val="0 0.9375 0 0.0625 0"/>
  <p:tag name="RESPONSESGATHERED" val="False"/>
  <p:tag name="ANONYMOUSTEMP" val="False"/>
  <p:tag name="SLIDEORDER" val="21"/>
  <p:tag name="SLIDEGUID" val="609C8A48331B470D9F6B070007057068"/>
  <p:tag name="VALUES" val="Incorrect|smicln|Incorrect|smicln|Incorrect|smicln|Incorrect|smicln|Correct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1"/>
  <p:tag name="FONTSIZE" val="40"/>
  <p:tag name="BULLETTYPE" val="ppBulletArabicPeriod"/>
  <p:tag name="ANSWERTEXT" val="$20&#10;$40 &#10;$60&#10;$80&#10;$100"/>
  <p:tag name="OLDNUMANSWERS" val="5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20|smicln|$40 |smicln|$60|smicln|$80"/>
  <p:tag name="SLIDEORDER" val="19"/>
  <p:tag name="SLIDEGUID" val="11372BB68BFE45968FC11536FA552382"/>
  <p:tag name="QUESTIONALIAS" val="23. If G increases by $20 and Taxes increase by $20 then AD will increase by:"/>
  <p:tag name="TOTALRESPONSES" val="17"/>
  <p:tag name="RESPONSECOUNT" val="17"/>
  <p:tag name="SLICED" val="False"/>
  <p:tag name="RESPONSES" val="1;1;1;1;1;2;2;1;2;4;1;1;-;-;1;1;1;1;-;1;"/>
  <p:tag name="CHARTSTRINGSTD" val="13 3 0 1"/>
  <p:tag name="CHARTSTRINGREV" val="1 0 3 13"/>
  <p:tag name="CHARTSTRINGSTDPER" val="0.764705882352941 0.176470588235294 0 0.0588235294117647"/>
  <p:tag name="CHARTSTRINGREVPER" val="0.0588235294117647 0 0.176470588235294 0.764705882352941"/>
  <p:tag name="RESPONSESGATHERED" val="False"/>
  <p:tag name="ANONYMOUSTEMP" val="False"/>
  <p:tag name="CORRECTPOINTVALUE" val="0"/>
  <p:tag name="VALUES" val="No Value|smicln|No Value|smicln|No Value|smicln|No Valu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20|smicln|$40 |smicln|$60|smicln|$80"/>
  <p:tag name="QUESTIONALIAS" val="23. If G increases by $20 and Taxes increase by $20 then AD will increase by:"/>
  <p:tag name="TOTALRESPONSES" val="17"/>
  <p:tag name="RESPONSECOUNT" val="17"/>
  <p:tag name="SLICED" val="False"/>
  <p:tag name="RESPONSES" val="1;1;1;1;1;2;2;1;2;4;1;1;-;-;1;1;1;1;-;1;"/>
  <p:tag name="CHARTSTRINGSTD" val="13 3 0 1"/>
  <p:tag name="CHARTSTRINGREV" val="1 0 3 13"/>
  <p:tag name="CHARTSTRINGSTDPER" val="0.764705882352941 0.176470588235294 0 0.0588235294117647"/>
  <p:tag name="CHARTSTRINGREVPER" val="0.0588235294117647 0 0.176470588235294 0.764705882352941"/>
  <p:tag name="RESPONSESGATHERED" val="False"/>
  <p:tag name="ANONYMOUSTEMP" val="False"/>
  <p:tag name="SLIDEORDER" val="20"/>
  <p:tag name="SLIDEGUID" val="66A4A0F112874CD2BFF0663544BD7E31"/>
  <p:tag name="VALUES" val="Correct|smicln|Incorrect|smicln|Incorrect|smicln|Incorrect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39"/>
  <p:tag name="FONTSIZE" val="30"/>
  <p:tag name="BULLETTYPE" val="ppBulletArabicPeriod"/>
  <p:tag name="ANSWERTEXT" val="$10,000&#10;$20,000&#10;$30,000&#10;$40,000&#10;$50,000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1"/>
  <p:tag name="SLIDEGUID" val="F33394DCF5F249AA8C4D55725390D962"/>
  <p:tag name="ANSWERSALIAS" val="$20|smicln|$40 |smicln|$60|smicln|$80"/>
  <p:tag name="QUESTIONALIAS" val="16i. If G increases by $20 and Taxes increase by $20 then AD will increase by: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20|smicln|$40 |smicln|$60|smicln|$80"/>
  <p:tag name="QUESTIONALIAS" val="16i. If G increases by $20 and Taxes increase by $20 then AD will increase by:"/>
  <p:tag name="TOTALRESPONSES" val="0"/>
  <p:tag name="RESPONSESGATHERED" val="False"/>
  <p:tag name="ANONYMOUSTEMP" val="False"/>
  <p:tag name="SLIDEORDER" val="22"/>
  <p:tag name="SLIDEGUID" val="A03B253EE48A4716A2FC9583B50E2881"/>
  <p:tag name="VALUES" val="Correct|smicln|Incorrect|smicln|Incorrect|smicln|Incorrect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"/>
  <p:tag name="FONTSIZE" val="40"/>
  <p:tag name="BULLETTYPE" val="ppBulletArabicPeriod"/>
  <p:tag name="ANSWERTEXT" val="$20&#10;$40 &#10;$60&#10;$80"/>
  <p:tag name="OLDNUMANSWERS" val="4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&lt; $60|smicln|$60 |smicln|&gt;$60|smicln|$80"/>
  <p:tag name="SLIDEORDER" val="20"/>
  <p:tag name="SLIDEGUID" val="1CBC04DC62794B78BA8C06E232E64795"/>
  <p:tag name="QUESTIONALIAS" val="17t. If G increases by $20 and as a result the price level increases, then real GDP will increase by ______.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&lt; $60&#10;$60 &#10;&gt;$60&#10;$80"/>
  <p:tag name="OLDNUMANSWERS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&lt; $60|smicln|$60 |smicln|&gt;$60|smicln|$80"/>
  <p:tag name="QUESTIONALIAS" val="17t. If G increases by $20 and as a result the price level increases, then real GDP will increase by ______."/>
  <p:tag name="TOTALRESPONSES" val="0"/>
  <p:tag name="RESPONSESGATHERED" val="False"/>
  <p:tag name="ANONYMOUSTEMP" val="False"/>
  <p:tag name="SLIDEORDER" val="21"/>
  <p:tag name="SLIDEGUID" val="96237ED4C01D4E5296F2AC5E3767AC6A"/>
  <p:tag name="VALUES" val="Correct|smicln|Incorrect|smicln|Incorrect|smicln|Incorrect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&lt; $60&#10;$60 &#10;&gt;$60&#10;$80"/>
  <p:tag name="OLDNUMANSWERS" val="4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2"/>
  <p:tag name="SLIDEGUID" val="80B30F97C5CA4F8AB1B172BE2DE51454"/>
  <p:tag name="QUESTIONALIAS" val="17i. If G increases by $20 and as a result the price level increases, then real GDP will increase by ______."/>
  <p:tag name="ANSWERSALIAS" val="&lt; $100|smicln|$100|smicln|&gt;$100|smicln|$120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2"/>
  <p:tag name="FONTSIZE" val="40"/>
  <p:tag name="BULLETTYPE" val="ppBulletArabicPeriod"/>
  <p:tag name="ANSWERTEXT" val="&lt; $100&#10;$100&#10;&gt;$100&#10;$120"/>
  <p:tag name="OLDNUMANSWERS" val="4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7i. If G increases by $20 and as a result the price level increases, then real GDP will increase by ______."/>
  <p:tag name="ANSWERSALIAS" val="&lt; $100|smicln|$100|smicln|&gt;$100|smicln|$120"/>
  <p:tag name="TOTALRESPONSES" val="0"/>
  <p:tag name="RESPONSESGATHERED" val="False"/>
  <p:tag name="ANONYMOUSTEMP" val="False"/>
  <p:tag name="SLIDEORDER" val="23"/>
  <p:tag name="SLIDEGUID" val="048743B9E8ED40938ED8908125A7B3C8"/>
  <p:tag name="VALUES" val="Correct|smicln|Incorrect|smicln|Incorrect|smicln|Incorrect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2"/>
  <p:tag name="FONTSIZE" val="40"/>
  <p:tag name="BULLETTYPE" val="ppBulletArabicPeriod"/>
  <p:tag name="ANSWERTEXT" val="&lt; $100&#10;$100&#10;&gt;$100&#10;$120"/>
  <p:tag name="OLDNUMANSWER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he RR= 20%, then what are the ER? "/>
  <p:tag name="ANSWERSALIAS" val="$10,000|smicln|$20,000|smicln|$30,000|smicln|$40,000|smicln|$50,000"/>
  <p:tag name="SLIDEORDER" val="11"/>
  <p:tag name="SLIDEGUID" val="58FCC96C55D541ECA8077A7040E1DDC6"/>
  <p:tag name="TOTALRESPONSES" val="20"/>
  <p:tag name="RESPONSECOUNT" val="20"/>
  <p:tag name="SLICED" val="False"/>
  <p:tag name="RESPONSES" val="3;3;3;3;3;5;5;3;3;3;3;3;3;3;1;3;1;3;3;3;"/>
  <p:tag name="CHARTSTRINGSTD" val="2 0 16 0 2"/>
  <p:tag name="CHARTSTRINGREV" val="2 0 16 0 2"/>
  <p:tag name="CHARTSTRINGSTDPER" val="0.1 0 0.8 0 0.1"/>
  <p:tag name="CHARTSTRINGREVPER" val="0.1 0 0.8 0 0.1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1"/>
  <p:tag name="SLIDEGUID" val="41BF6D6A786949BAA46833823AD26138"/>
  <p:tag name="QUESTIONALIAS" val="18t. If MPC = 0.8 and the government increases spending by $50 million then GDP will increase by _______."/>
  <p:tag name="ANSWERSALIAS" val="$50|smicln|$100 |smicln|$200|smicln|$250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$50&#10;$100 &#10;$200&#10;$250"/>
  <p:tag name="OLDNUMANSWERS" val="4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8t. If MPC = 0.8 and the government increases spending by $50 million then GDP will increase by _______."/>
  <p:tag name="ANSWERSALIAS" val="$50|smicln|$100 |smicln|$200|smicln|$250"/>
  <p:tag name="TOTALRESPONSES" val="0"/>
  <p:tag name="RESPONSESGATHERED" val="False"/>
  <p:tag name="ANONYMOUSTEMP" val="False"/>
  <p:tag name="SLIDEORDER" val="22"/>
  <p:tag name="SLIDEGUID" val="B537613FC49243309A856CAF2B114DAE"/>
  <p:tag name="VALUES" val="Incorrect|smicln|Incorrect|smicln|Incorrect|smicln|Correct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$50&#10;$100 &#10;$200&#10;$250"/>
  <p:tag name="OLDNUMANSWERS" val="4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2"/>
  <p:tag name="SLIDEGUID" val="5744314E28054784957B16798A69BAA2"/>
  <p:tag name="QUESTIONALIAS" val="18i. If MPC = 0.9 and the government increases spending by $50 million then GDP will increase by _______."/>
  <p:tag name="ANSWERSALIAS" val="$50|smicln|$100 |smicln|$200|smicln|$450|smicln|$500"/>
  <p:tag name="TOTALRESPONSES" val="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4"/>
  <p:tag name="FONTSIZE" val="40"/>
  <p:tag name="BULLETTYPE" val="ppBulletArabicPeriod"/>
  <p:tag name="ANSWERTEXT" val="$50&#10;$100 &#10;$200&#10;$450&#10;$500"/>
  <p:tag name="OLDNUMANSWERS" val="5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8i. If MPC = 0.9 and the government increases spending by $50 million then GDP will increase by _______."/>
  <p:tag name="ANSWERSALIAS" val="$50|smicln|$100 |smicln|$200|smicln|$450|smicln|$500"/>
  <p:tag name="TOTALRESPONSES" val="0"/>
  <p:tag name="RESPONSESGATHERED" val="False"/>
  <p:tag name="ANONYMOUSTEMP" val="False"/>
  <p:tag name="SLIDEORDER" val="23"/>
  <p:tag name="SLIDEGUID" val="183EEC2405E64C2CAECABDC2B69D198B"/>
  <p:tag name="VALUES" val="Incorrect|smicln|Incorrect|smicln|Incorrect|smicln|Incorrect|smicln|Correc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2"/>
  <p:tag name="BULLETTYPE" val="ppBulletArabicPeriod"/>
  <p:tag name="ANSWERTEXT" val="$10,000&#10;$20,000&#10;$30,000&#10;$40,000&#10;$50,000"/>
  <p:tag name="OLDNUMANSWERS" val="5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4"/>
  <p:tag name="FONTSIZE" val="40"/>
  <p:tag name="BULLETTYPE" val="ppBulletArabicPeriod"/>
  <p:tag name="ANSWERTEXT" val="$50&#10;$100 &#10;$200&#10;$450&#10;$500"/>
  <p:tag name="OLDNUMANSWERS" val="5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50|smicln|$100 |smicln|$200|smicln|$250"/>
  <p:tag name="SLIDEORDER" val="22"/>
  <p:tag name="SLIDEGUID" val="0437C5FD16E34042BF81A16400ABD567"/>
  <p:tag name="QUESTIONALIAS" val="26. If MPC = 0.8 and the government increases taxes by $50 million then GDP will decrease by _______.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$50&#10;$100 &#10;$200&#10;$250"/>
  <p:tag name="OLDNUMANSWERS" val="4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50|smicln|$100 |smicln|$200|smicln|$250"/>
  <p:tag name="QUESTIONALIAS" val="26. If MPC = 0.8 and the government increases taxes by $50 million then GDP will decrease by _______."/>
  <p:tag name="TOTALRESPONSES" val="0"/>
  <p:tag name="RESPONSESGATHERED" val="False"/>
  <p:tag name="ANONYMOUSTEMP" val="False"/>
  <p:tag name="SLIDEORDER" val="23"/>
  <p:tag name="SLIDEGUID" val="D0A97CB76DB545B7A7E8EA06EC7B31E5"/>
  <p:tag name="VALUES" val="Incorrect|smicln|Incorrect|smicln|Correct|smicln|Incorrect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40"/>
  <p:tag name="BULLETTYPE" val="ppBulletArabicPeriod"/>
  <p:tag name="ANSWERTEXT" val="$50&#10;$100 &#10;$200&#10;$250"/>
  <p:tag name="OLDNUMANSWERS" val="4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3"/>
  <p:tag name="SLIDEGUID" val="49EDD40D8276483F8775A5DCB441EB4B"/>
  <p:tag name="QUESTIONALIAS" val="19i. If MPC = 0.9 and the government increases taxes by $50 million then GDP will decrease by _______."/>
  <p:tag name="ANSWERSALIAS" val="$50|smicln|$100 |smicln|$200|smicln|$450|smicln|$500"/>
  <p:tag name="TOTALRESPONSES" val="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If the RR= 20%, then what are the ER? "/>
  <p:tag name="ANSWERSALIAS" val="$10,000|smicln|$20,000|smicln|$30,000|smicln|$40,000|smicln|$50,000"/>
  <p:tag name="TOTALRESPONSES" val="20"/>
  <p:tag name="RESPONSECOUNT" val="20"/>
  <p:tag name="SLICED" val="False"/>
  <p:tag name="RESPONSES" val="3;3;3;3;3;5;5;3;3;3;3;3;3;3;1;3;1;3;3;3;"/>
  <p:tag name="CHARTSTRINGSTD" val="2 0 16 0 2"/>
  <p:tag name="CHARTSTRINGREV" val="2 0 16 0 2"/>
  <p:tag name="CHARTSTRINGSTDPER" val="0.1 0 0.8 0 0.1"/>
  <p:tag name="CHARTSTRINGREVPER" val="0.1 0 0.8 0 0.1"/>
  <p:tag name="RESPONSESGATHERED" val="False"/>
  <p:tag name="ANONYMOUSTEMP" val="False"/>
  <p:tag name="SLIDEORDER" val="12"/>
  <p:tag name="SLIDEGUID" val="483D6A59EAF046A3B0A4B0A1FD91911A"/>
  <p:tag name="VALUES" val="Incorrect|smicln|Incorrect|smicln|Correct|smicln|Incorrect|smicln|Incorrect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4"/>
  <p:tag name="FONTSIZE" val="40"/>
  <p:tag name="BULLETTYPE" val="ppBulletArabicPeriod"/>
  <p:tag name="ANSWERTEXT" val="$50&#10;$100 &#10;$200&#10;$450&#10;$500"/>
  <p:tag name="OLDNUMANSWERS" val="5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9i. If MPC = 0.9 and the government increases taxes by $50 million then GDP will decrease by _______."/>
  <p:tag name="ANSWERSALIAS" val="$50|smicln|$100 |smicln|$200|smicln|$450|smicln|$500"/>
  <p:tag name="TOTALRESPONSES" val="0"/>
  <p:tag name="RESPONSESGATHERED" val="False"/>
  <p:tag name="ANONYMOUSTEMP" val="False"/>
  <p:tag name="SLIDEORDER" val="24"/>
  <p:tag name="SLIDEGUID" val="8E6294F765374873811580046BB2BE32"/>
  <p:tag name="VALUES" val="Incorrect|smicln|Incorrect|smicln|Incorrect|smicln|Incorrect|smicln|Correct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4"/>
  <p:tag name="FONTSIZE" val="40"/>
  <p:tag name="BULLETTYPE" val="ppBulletArabicPeriod"/>
  <p:tag name="ANSWERTEXT" val="$50&#10;$100 &#10;$200&#10;$450&#10;$500"/>
  <p:tag name="OLDNUMANSWERS" val="5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0|smicln|$50|smicln|$100 |smicln|$200|smicln|$250"/>
  <p:tag name="SLIDEORDER" val="23"/>
  <p:tag name="SLIDEGUID" val="55D8E95C1F4B4D9EA307403AD8061A57"/>
  <p:tag name="QUESTIONALIAS" val="20t. If MPC = 0.8 and the government increases spending by $50 million AND increases taxes by $50 million then GDP will decrease by _______."/>
  <p:tag name="TOTALRESPONSES" val="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2"/>
  <p:tag name="FONTSIZE" val="40"/>
  <p:tag name="BULLETTYPE" val="ppBulletArabicPeriod"/>
  <p:tag name="ANSWERTEXT" val="$0&#10;$50&#10;$100 &#10;$200&#10;$250"/>
  <p:tag name="OLDNUMANSWERS" val="5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0|smicln|$50|smicln|$100 |smicln|$200|smicln|$250"/>
  <p:tag name="QUESTIONALIAS" val="20t. If MPC = 0.8 and the government increases spending by $50 million AND increases taxes by $50 million then GDP will decrease by _______."/>
  <p:tag name="TOTALRESPONSES" val="0"/>
  <p:tag name="RESPONSESGATHERED" val="False"/>
  <p:tag name="ANONYMOUSTEMP" val="False"/>
  <p:tag name="SLIDEORDER" val="24"/>
  <p:tag name="SLIDEGUID" val="F284DA8126CF4342B40C7E474FEE477C"/>
  <p:tag name="VALUES" val="Incorrect|smicln|Correct|smicln|Incorrect|smicln|Incorrect|smicln|Incorrect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2"/>
  <p:tag name="FONTSIZE" val="40"/>
  <p:tag name="BULLETTYPE" val="ppBulletArabicPeriod"/>
  <p:tag name="ANSWERTEXT" val="$0&#10;$50&#10;$100 &#10;$200&#10;$250"/>
  <p:tag name="OLDNUMANSWERS" val="5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9i. If MPC = 0.9 and the government increases taxes by $50 million then GDP will decrease by _______."/>
  <p:tag name="ANSWERSALIAS" val="$50|smicln|$100 |smicln|$200|smicln|$450|smicln|$500"/>
  <p:tag name="SLIDEORDER" val="24"/>
  <p:tag name="SLIDEGUID" val="255080D249884A6B9DC268AD3FE57519"/>
  <p:tag name="TOTALRESPONSES" val="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4"/>
  <p:tag name="FONTSIZE" val="40"/>
  <p:tag name="BULLETTYPE" val="ppBulletArabicPeriod"/>
  <p:tag name="ANSWERTEXT" val="$50&#10;$100 &#10;$200&#10;$450&#10;$500"/>
  <p:tag name="OLDNUMANSWERS" val="5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9i. If MPC = 0.9 and the government increases taxes by $50 million then GDP will decrease by _______."/>
  <p:tag name="ANSWERSALIAS" val="$50|smicln|$100 |smicln|$200|smicln|$450|smicln|$500"/>
  <p:tag name="TOTALRESPONSES" val="0"/>
  <p:tag name="RESPONSESGATHERED" val="False"/>
  <p:tag name="ANONYMOUSTEMP" val="False"/>
  <p:tag name="SLIDEORDER" val="25"/>
  <p:tag name="SLIDEGUID" val="2F0036D81E8A4B65AD2DA3B8D4B64A9F"/>
  <p:tag name="VALUES" val="Correct|smicln|Incorrect|smicln|Incorrect|smicln|Incorrect|smicln|Incorrect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4"/>
  <p:tag name="FONTSIZE" val="40"/>
  <p:tag name="BULLETTYPE" val="ppBulletArabicPeriod"/>
  <p:tag name="ANSWERTEXT" val="$50&#10;$100 &#10;$200&#10;$450&#10;$500"/>
  <p:tag name="OLDNUMANSWERS" val="5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466D6E48DC0496E9BFC59F51640A772"/>
  <p:tag name="SLIDETYPE" val="T"/>
  <p:tag name="ACCUMULATEPOINTS" val="True"/>
  <p:tag name="SLIDEORDER" val="2"/>
  <p:tag name="SLIDEGUID" val="4A857C0C1A0D49E8BE3AD2EDC5FF017A"/>
  <p:tag name="DELIMITERS" val="3.1"/>
  <p:tag name="RESPONSESGATHERED" val="False"/>
  <p:tag name="ANONYMOUSTEMP" val="False"/>
  <p:tag name="TEAMSINLEADERBOARD" val="10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SCORES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39"/>
  <p:tag name="FONTSIZE" val="32"/>
  <p:tag name="BULLETTYPE" val="ppBulletArabicPeriod"/>
  <p:tag name="ANSWERTEXT" val="$10,000&#10;$20,000&#10;$30,000&#10;$40,000&#10;$50,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he RR= 20%, then what are the ER? "/>
  <p:tag name="ANSWERSALIAS" val="$10,000|smicln|$20,000|smicln|$30,000|smicln|$40,000|smicln|$50,000"/>
  <p:tag name="SLIDEORDER" val="12"/>
  <p:tag name="SLIDEGUID" val="C0D8E537989C4D9998E5D90DAE0151FF"/>
  <p:tag name="TOTALRESPONSES" val="20"/>
  <p:tag name="RESPONSECOUNT" val="20"/>
  <p:tag name="SLICED" val="False"/>
  <p:tag name="RESPONSES" val="4;4;4;4;4;4;2;4;4;4;4;4;4;4;4;4;4;4;4;4;"/>
  <p:tag name="CHARTSTRINGSTD" val="0 1 0 19 0"/>
  <p:tag name="CHARTSTRINGREV" val="0 19 0 1 0"/>
  <p:tag name="CHARTSTRINGSTDPER" val="0 0.05 0 0.95 0"/>
  <p:tag name="CHARTSTRINGREVPER" val="0 0.95 0 0.05 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0"/>
  <p:tag name="BULLETTYPE" val="ppBulletArabicPeriod"/>
  <p:tag name="ANSWERTEXT" val="$10,000&#10;$20,000&#10;$30,000&#10;$40,000&#10;$50,000"/>
  <p:tag name="OLDNUMANSWERS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If the RR= 20%, then what are the ER? "/>
  <p:tag name="ANSWERSALIAS" val="$10,000|smicln|$20,000|smicln|$30,000|smicln|$40,000|smicln|$50,000"/>
  <p:tag name="TOTALRESPONSES" val="20"/>
  <p:tag name="RESPONSECOUNT" val="20"/>
  <p:tag name="SLICED" val="False"/>
  <p:tag name="RESPONSES" val="4;4;4;4;4;4;2;4;4;4;4;4;4;4;4;4;4;4;4;4;"/>
  <p:tag name="CHARTSTRINGSTD" val="0 1 0 19 0"/>
  <p:tag name="CHARTSTRINGREV" val="0 19 0 1 0"/>
  <p:tag name="CHARTSTRINGSTDPER" val="0 0.05 0 0.95 0"/>
  <p:tag name="CHARTSTRINGREVPER" val="0 0.95 0 0.05 0"/>
  <p:tag name="RESPONSESGATHERED" val="False"/>
  <p:tag name="ANONYMOUSTEMP" val="False"/>
  <p:tag name="SLIDEORDER" val="13"/>
  <p:tag name="SLIDEGUID" val="BED089EFEB194971AAB79A2C77B9AEF5"/>
  <p:tag name="VALUES" val="Incorrect|smicln|Incorrect|smicln|Incorrect|smicln|Correct|smicln|Incorrec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39"/>
  <p:tag name="FONTSIZE" val="30"/>
  <p:tag name="BULLETTYPE" val="ppBulletArabicPeriod"/>
  <p:tag name="ANSWERTEXT" val="$10,000&#10;$20,000&#10;$30,000&#10;$40,000&#10;$50,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RR= 10%.  If this bank made the largest loan it could safely make the money supply will increase by how much? "/>
  <p:tag name="ANSWERSALIAS" val="$10,000|smicln|$30,000|smicln|$100,000|smicln|$300,000"/>
  <p:tag name="SLIDEORDER" val="11"/>
  <p:tag name="SLIDEGUID" val="C78AC1224BA3429D8A8E06B7CE142632"/>
  <p:tag name="TOTALRESPONSES" val="20"/>
  <p:tag name="RESPONSECOUNT" val="20"/>
  <p:tag name="SLICED" val="False"/>
  <p:tag name="RESPONSES" val="2;2;2;2;2;4;4;2;4;4;4;4;4;4;2;4;2;2;4;2;"/>
  <p:tag name="CHARTSTRINGSTD" val="0 10 0 10"/>
  <p:tag name="CHARTSTRINGREV" val="10 0 10 0"/>
  <p:tag name="CHARTSTRINGSTDPER" val="0 0.5 0 0.5"/>
  <p:tag name="CHARTSTRINGREVPER" val="0.5 0 0.5 0"/>
  <p:tag name="RESPONSESGATHERED" val="False"/>
  <p:tag name="ANONYMOUSTEMP" val="False"/>
  <p:tag name="VALUES" val="No Value|smicln|No Value|smicln|No Value|smicln|No Value|smicln|Incorrect"/>
  <p:tag name="CORRECTPOINTVALUE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0. RR= 10%.  If this bank made the largest loan it could safely make the money supply will increase by how much? "/>
  <p:tag name="ANSWERSALIAS" val="$10,000|smicln|$30,000|smicln|$100,000|smicln|$300,000"/>
  <p:tag name="VALUES" val="Incorrect|smicln|Correct|smicln|Incorrect|smicln|Incorrect|smicln|Incorrect"/>
  <p:tag name="TOTALRESPONSES" val="20"/>
  <p:tag name="RESPONSECOUNT" val="20"/>
  <p:tag name="SLICED" val="False"/>
  <p:tag name="RESPONSES" val="2;2;2;2;2;4;4;2;4;4;4;4;4;4;2;4;2;2;4;2;"/>
  <p:tag name="CHARTSTRINGSTD" val="0 10 0 10"/>
  <p:tag name="CHARTSTRINGREV" val="10 0 10 0"/>
  <p:tag name="CHARTSTRINGSTDPER" val="0 0.5 0 0.5"/>
  <p:tag name="CHARTSTRINGREVPER" val="0.5 0 0.5 0"/>
  <p:tag name="RESPONSESGATHERED" val="False"/>
  <p:tag name="ANONYMOUSTEMP" val="False"/>
  <p:tag name="SLIDEORDER" val="12"/>
  <p:tag name="SLIDEGUID" val="A07DBA2D2BF0495A96939FFDA171ECE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2"/>
  <p:tag name="SLIDEGUID" val="F25FC228B26543ABA9E1295A3009852C"/>
  <p:tag name="QUESTIONALIAS" val="3i. RR= 20%.  If this bank made the largest loan it could safely make the MS will increase by how much? "/>
  <p:tag name="ANSWERSALIAS" val="$10,000|smicln|$40,000|smicln|$100,000|smicln|$300,000"/>
  <p:tag name="TOTALRESPONSES" val="20"/>
  <p:tag name="RESPONSECOUNT" val="20"/>
  <p:tag name="SLICED" val="False"/>
  <p:tag name="RESPONSES" val="2;2;2;2;2;2;2;2;2;2;2;2;2;2;2;2;2;2;2;2;"/>
  <p:tag name="CHARTSTRINGSTD" val="0 20 0 0"/>
  <p:tag name="CHARTSTRINGREV" val="0 0 20 0"/>
  <p:tag name="CHARTSTRINGSTDPER" val="0 1 0 0"/>
  <p:tag name="CHARTSTRINGREVPER" val="0 0 1 0"/>
  <p:tag name="RESPONSESGATHERED" val="False"/>
  <p:tag name="ANONYMOUSTEMP" val="False"/>
  <p:tag name="CORRECTPOINTVALUE" val="0"/>
  <p:tag name="VALUES" val="No Value|smicln|No Value|smicln|No Value|smicln|No Val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40,000&#10;$100,000&#10;$300,000"/>
  <p:tag name="OLDNUMANSWER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4C25B5ED1FB4331B351BA8D49BC7660"/>
  <p:tag name="SLIDEID" val="E4C25B5ED1FB4331B351BA8D49BC7660"/>
  <p:tag name="SLIDEORDER" val="1"/>
  <p:tag name="SLIDETYPE" val="Q"/>
  <p:tag name="SPEEDSCORING" val="False"/>
  <p:tag name="INCORRECTPOINTVALUE" val="0"/>
  <p:tag name="ZEROBASED" val="False"/>
  <p:tag name="NUMRESPONSES" val="1"/>
  <p:tag name="AUTOADVANCE" val="False"/>
  <p:tag name="TEAMASSIGN" val="True"/>
  <p:tag name="DEMOGRAPHIC" val="True"/>
  <p:tag name="QUESTIONALIAS" val="Please select a Team."/>
  <p:tag name="DELIMITERS" val="3.1"/>
  <p:tag name="VALUEFORMAT" val="0%"/>
  <p:tag name="TOTALRESPONSES" val="20"/>
  <p:tag name="RESPONSECOUNT" val="20"/>
  <p:tag name="SLICED" val="False"/>
  <p:tag name="RESPONSES" val="1;1;4;4;4;3;3;1;2;5;5;8;2;7;9;8;9;6;7;6;"/>
  <p:tag name="CHARTSTRINGSTD" val="3 2 2 3 2 2 2 2 2"/>
  <p:tag name="CHARTSTRINGREV" val="2 2 2 2 2 3 2 2 3"/>
  <p:tag name="CHARTSTRINGSTDPER" val="0.15 0.1 0.1 0.15 0.1 0.1 0.1 0.1 0.1"/>
  <p:tag name="CHARTSTRINGREVPER" val="0.1 0.1 0.1 0.1 0.1 0.15 0.1 0.1 0.15"/>
  <p:tag name="RESPONSESGATHERED" val="False"/>
  <p:tag name="ANONYMOUSTEMP" val="False"/>
  <p:tag name="ANSWERSALIAS" val="Team 1|smicln|Team 2|smicln|Team 3|smicln|Team 4|smicln|Team 5|smicln|Team 6|smicln|Team 7|smicln|Team 8|smicln|Team 9"/>
  <p:tag name="CORRECTPOINTVALUE" val="0"/>
  <p:tag name="VALUES" val="No Value|smicln|No Value|smicln|No Value|smicln|No Value|smicln|No Value|smicln|No Value|smicln|No Value|smicln|No Value|smicln|No Val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i. RR= 20%.  If this bank made the largest loan it could safely make the MS will increase by how much? "/>
  <p:tag name="ANSWERSALIAS" val="$10,000|smicln|$40,000|smicln|$100,000|smicln|$300,000"/>
  <p:tag name="TOTALRESPONSES" val="20"/>
  <p:tag name="RESPONSECOUNT" val="20"/>
  <p:tag name="SLICED" val="False"/>
  <p:tag name="RESPONSES" val="2;2;2;2;2;2;2;2;2;2;2;2;2;2;2;2;2;2;2;2;"/>
  <p:tag name="CHARTSTRINGSTD" val="0 20 0 0"/>
  <p:tag name="CHARTSTRINGREV" val="0 0 20 0"/>
  <p:tag name="CHARTSTRINGSTDPER" val="0 1 0 0"/>
  <p:tag name="CHARTSTRINGREVPER" val="0 0 1 0"/>
  <p:tag name="RESPONSESGATHERED" val="False"/>
  <p:tag name="ANONYMOUSTEMP" val="False"/>
  <p:tag name="SLIDEORDER" val="13"/>
  <p:tag name="SLIDEGUID" val="E0D5D10ABCFB4BAFBB2A2E199DA25521"/>
  <p:tag name="VALUES" val="Incorrect|smicln|Correct|smicln|Incorrect|smicln|Incorrec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40,000&#10;$100,000&#10;$300,000"/>
  <p:tag name="OLDNUMANSWERS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he RR= 20%, then what are the ER? "/>
  <p:tag name="ANSWERSALIAS" val="$10,000|smicln|$20,000|smicln|$30,000|smicln|$40,000|smicln|$50,000"/>
  <p:tag name="SLIDEORDER" val="13"/>
  <p:tag name="SLIDEGUID" val="F5A1D31F767F4F0A94E5FCB8F4074E04"/>
  <p:tag name="TOTALRESPONSES" val="20"/>
  <p:tag name="RESPONSECOUNT" val="20"/>
  <p:tag name="SLICED" val="False"/>
  <p:tag name="RESPONSES" val="2;2;2;2;2;2;2;2;3;2;2;2;3;2;2;2;2;2;2;2;"/>
  <p:tag name="CHARTSTRINGSTD" val="0 18 2 0 0"/>
  <p:tag name="CHARTSTRINGREV" val="0 0 2 18 0"/>
  <p:tag name="CHARTSTRINGSTDPER" val="0 0.9 0.1 0 0"/>
  <p:tag name="CHARTSTRINGREVPER" val="0 0 0.1 0.9 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0"/>
  <p:tag name="BULLETTYPE" val="ppBulletArabicPeriod"/>
  <p:tag name="ANSWERTEXT" val="$10,000&#10;$20,000&#10;$30,000&#10;$40,000&#10;$50,000"/>
  <p:tag name="OLDNUMANSWERS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If the RR= 20%, then what are the ER? "/>
  <p:tag name="ANSWERSALIAS" val="$10,000|smicln|$20,000|smicln|$30,000|smicln|$40,000|smicln|$50,000"/>
  <p:tag name="TOTALRESPONSES" val="20"/>
  <p:tag name="RESPONSECOUNT" val="20"/>
  <p:tag name="SLICED" val="False"/>
  <p:tag name="RESPONSES" val="2;2;2;2;2;2;2;2;3;2;2;2;3;2;2;2;2;2;2;2;"/>
  <p:tag name="CHARTSTRINGSTD" val="0 18 2 0 0"/>
  <p:tag name="CHARTSTRINGREV" val="0 0 2 18 0"/>
  <p:tag name="CHARTSTRINGSTDPER" val="0 0.9 0.1 0 0"/>
  <p:tag name="CHARTSTRINGREVPER" val="0 0 0.1 0.9 0"/>
  <p:tag name="RESPONSESGATHERED" val="False"/>
  <p:tag name="ANONYMOUSTEMP" val="False"/>
  <p:tag name="SLIDEORDER" val="14"/>
  <p:tag name="SLIDEGUID" val="654775BF763B4AEA8D0934603BD04CF6"/>
  <p:tag name="VALUES" val="Incorrect|smicln|Correct|smicln|Incorrect|smicln|Incorrect|smicln|Incorrec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0"/>
  <p:tag name="BULLETTYPE" val="ppBulletArabicPeriod"/>
  <p:tag name="ANSWERTEXT" val="$10,000&#10;$20,000&#10;$30,000&#10;$40,000&#10;$50,000"/>
  <p:tag name="OLDNUMANSWERS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4"/>
  <p:tag name="SLIDEGUID" val="5E9791E484C54CBF9B497693A93ABD97"/>
  <p:tag name="QUESTIONALIAS" val="4i. If the RR= 25% (instead of 20%), then what is the largest loan that this bank could safely make? "/>
  <p:tag name="ANSWERSALIAS" val="$15,000|smicln|$25,000|smicln|$35,000|smicln|$45,000|smicln|$55,000"/>
  <p:tag name="TOTALRESPONSES" val="20"/>
  <p:tag name="RESPONSECOUNT" val="20"/>
  <p:tag name="SLICED" val="False"/>
  <p:tag name="RESPONSES" val="3;3;3;3;3;3;2;3;2;3;3;3;2;3;3;3;3;3;3;3;"/>
  <p:tag name="CHARTSTRINGSTD" val="0 3 17 0 0"/>
  <p:tag name="CHARTSTRINGREV" val="0 0 17 3 0"/>
  <p:tag name="CHARTSTRINGSTDPER" val="0 0.15 0.85 0 0"/>
  <p:tag name="CHARTSTRINGREVPER" val="0 0 0.85 0.15 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2"/>
  <p:tag name="BULLETTYPE" val="ppBulletArabicPeriod"/>
  <p:tag name="ANSWERTEXT" val="$15,000&#10;$25,000&#10;$35,000&#10;$45,000&#10;$55,000"/>
  <p:tag name="OLDNUMANSWERS" val="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4i. If the RR= 25% (instead of 20%), then what is the largest loan that this bank could safely make? "/>
  <p:tag name="ANSWERSALIAS" val="$15,000|smicln|$25,000|smicln|$35,000|smicln|$45,000|smicln|$55,000"/>
  <p:tag name="TOTALRESPONSES" val="20"/>
  <p:tag name="RESPONSECOUNT" val="20"/>
  <p:tag name="SLICED" val="False"/>
  <p:tag name="RESPONSES" val="3;3;3;3;3;3;2;3;2;3;3;3;2;3;3;3;3;3;3;3;"/>
  <p:tag name="CHARTSTRINGSTD" val="0 3 17 0 0"/>
  <p:tag name="CHARTSTRINGREV" val="0 0 17 3 0"/>
  <p:tag name="CHARTSTRINGSTDPER" val="0 0.15 0.85 0 0"/>
  <p:tag name="CHARTSTRINGREVPER" val="0 0 0.85 0.15 0"/>
  <p:tag name="RESPONSESGATHERED" val="False"/>
  <p:tag name="ANONYMOUSTEMP" val="False"/>
  <p:tag name="SLIDEORDER" val="15"/>
  <p:tag name="SLIDEGUID" val="B443E9799A9E486DA745FAE9229F3FAB"/>
  <p:tag name="VALUES" val="Incorrect|smicln|Incorrect|smicln|Correct|smicln|Incorrect|smicln|Incorrec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2"/>
  <p:tag name="BULLETTYPE" val="ppBulletArabicPeriod"/>
  <p:tag name="ANSWERTEXT" val="$15,000&#10;$25,000&#10;$35,000&#10;$45,000&#10;$55,000"/>
  <p:tag name="OLDNUMANSWERS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2"/>
  <p:tag name="SLIDEGUID" val="230B4EB8F70C4AB6B33CB4150F126518"/>
  <p:tag name="QUESTIONALIAS" val="5t. RR= 10%. If this bank balance sheet was for the commercial banking system, rather than a single bank, the MS could increase by how much? "/>
  <p:tag name="ANSWERSALIAS" val="$10,000|smicln|$30,000|smicln|$100,000|smicln|$200,000|smicln|$300,000"/>
  <p:tag name="TOTALRESPONSES" val="20"/>
  <p:tag name="RESPONSECOUNT" val="20"/>
  <p:tag name="SLICED" val="False"/>
  <p:tag name="RESPONSES" val="5;5;5;5;5;5;5;5;3;5;5;5;3;2;2;5;2;5;2;5;"/>
  <p:tag name="CHARTSTRINGSTD" val="0 4 2 0 14"/>
  <p:tag name="CHARTSTRINGREV" val="14 0 2 4 0"/>
  <p:tag name="CHARTSTRINGSTDPER" val="0 0.2 0.1 0 0.7"/>
  <p:tag name="CHARTSTRINGREVPER" val="0.7 0 0.1 0.2 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2"/>
  <p:tag name="FONTSIZE" val="32"/>
  <p:tag name="BULLETTYPE" val="ppBulletArabicPeriod"/>
  <p:tag name="ANSWERTEXT" val="$10,000&#10;$30,000&#10;$100,000&#10;$200,000&#10;$300,000"/>
  <p:tag name="OLDNUMANSWERS" val="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t. RR= 10%. If this bank balance sheet was for the commercial banking system, rather than a single bank, the MS could increase by how much? "/>
  <p:tag name="ANSWERSALIAS" val="$10,000|smicln|$30,000|smicln|$100,000|smicln|$200,000|smicln|$300,000"/>
  <p:tag name="TOTALRESPONSES" val="20"/>
  <p:tag name="RESPONSECOUNT" val="20"/>
  <p:tag name="SLICED" val="False"/>
  <p:tag name="RESPONSES" val="5;5;5;5;5;5;5;5;3;5;5;5;3;2;2;5;2;5;2;5;"/>
  <p:tag name="CHARTSTRINGSTD" val="0 4 2 0 14"/>
  <p:tag name="CHARTSTRINGREV" val="14 0 2 4 0"/>
  <p:tag name="CHARTSTRINGSTDPER" val="0 0.2 0.1 0 0.7"/>
  <p:tag name="CHARTSTRINGREVPER" val="0.7 0 0.1 0.2 0"/>
  <p:tag name="RESPONSESGATHERED" val="False"/>
  <p:tag name="ANONYMOUSTEMP" val="False"/>
  <p:tag name="SLIDEORDER" val="13"/>
  <p:tag name="SLIDEGUID" val="6359A18E9C4E4AAB865D87DEDBBF3447"/>
  <p:tag name="VALUES" val="Incorrect|smicln|Incorrect|smicln|Incorrect|smicln|Incorrect|smicln|Correc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9"/>
  <p:tag name="TEXTLENGTH" val="62"/>
  <p:tag name="FONTSIZE" val="32"/>
  <p:tag name="BULLETTYPE" val="ppBulletArabicPeriod"/>
  <p:tag name="ANSWERTEXT" val="Team 1&#10;Team 2&#10;Team 3&#10;Team 4&#10;Team 5&#10;Team 6&#10;Team 7&#10;Team 8&#10;Team 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2"/>
  <p:tag name="FONTSIZE" val="32"/>
  <p:tag name="BULLETTYPE" val="ppBulletArabicPeriod"/>
  <p:tag name="ANSWERTEXT" val="$10,000&#10;$30,000&#10;$100,000&#10;$200,000&#10;$300,000"/>
  <p:tag name="OLDNUMANSWERS" val="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3"/>
  <p:tag name="SLIDEGUID" val="B0B39B68A8E440FC908E1DB8760BA269"/>
  <p:tag name="QUESTIONALIAS" val="5i. RR= 20%. If this bank balance sheet was for the commercial banking system, rather than a single bank, the MS could increase by how much? "/>
  <p:tag name="ANSWERSALIAS" val="$10,000|smicln|$40,000|smicln|$100,000|smicln|$200,000|smicln|$300,000"/>
  <p:tag name="TOTALRESPONSES" val="19"/>
  <p:tag name="RESPONSECOUNT" val="19"/>
  <p:tag name="SLICED" val="False"/>
  <p:tag name="RESPONSES" val="4;4;4;4;4;4;4;4;4;4;4;4;4;-;4;4;4;4;4;4;"/>
  <p:tag name="CHARTSTRINGSTD" val="0 0 0 19 0"/>
  <p:tag name="CHARTSTRINGREV" val="0 19 0 0 0"/>
  <p:tag name="CHARTSTRINGSTDPER" val="0 0 0 1 0"/>
  <p:tag name="CHARTSTRINGREVPER" val="0 1 0 0 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2"/>
  <p:tag name="FONTSIZE" val="32"/>
  <p:tag name="BULLETTYPE" val="ppBulletArabicPeriod"/>
  <p:tag name="ANSWERTEXT" val="$10,000&#10;$40,000&#10;$100,000&#10;$200,000&#10;$300,000"/>
  <p:tag name="OLDNUMANSWERS" val="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i. RR= 20%. If this bank balance sheet was for the commercial banking system, rather than a single bank, the MS could increase by how much? "/>
  <p:tag name="ANSWERSALIAS" val="$10,000|smicln|$40,000|smicln|$100,000|smicln|$200,000|smicln|$300,000"/>
  <p:tag name="TOTALRESPONSES" val="19"/>
  <p:tag name="RESPONSECOUNT" val="19"/>
  <p:tag name="SLICED" val="False"/>
  <p:tag name="RESPONSES" val="4;4;4;4;4;4;4;4;4;4;4;4;4;-;4;4;4;4;4;4;"/>
  <p:tag name="CHARTSTRINGSTD" val="0 0 0 19 0"/>
  <p:tag name="CHARTSTRINGREV" val="0 19 0 0 0"/>
  <p:tag name="CHARTSTRINGSTDPER" val="0 0 0 1 0"/>
  <p:tag name="CHARTSTRINGREVPER" val="0 1 0 0 0"/>
  <p:tag name="RESPONSESGATHERED" val="False"/>
  <p:tag name="ANONYMOUSTEMP" val="False"/>
  <p:tag name="SLIDEORDER" val="14"/>
  <p:tag name="SLIDEGUID" val="E6D08B20986B4D9B85E44EE1E2BE65B5"/>
  <p:tag name="VALUES" val="Incorrect|smicln|Incorrect|smicln|Incorrect|smicln|Correct|smicln|Incorrec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2"/>
  <p:tag name="FONTSIZE" val="32"/>
  <p:tag name="BULLETTYPE" val="ppBulletArabicPeriod"/>
  <p:tag name="ANSWERTEXT" val="$10,000&#10;$40,000&#10;$100,000&#10;$200,000&#10;$300,000"/>
  <p:tag name="OLDNUMANSWERS" val="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$10,000|smicln|$30,000|smicln|$100,000|smicln|$300,000"/>
  <p:tag name="SLIDEORDER" val="13"/>
  <p:tag name="SLIDEGUID" val="9D9F06B748AD4C6AA425AE101526D75C"/>
  <p:tag name="QUESTIONALIAS" val="6t. Raise RR from 10% to 20%. If this bank balance sheet was for the commercial banking system, the MS could increase by how much? "/>
  <p:tag name="TOTALRESPONSES" val="19"/>
  <p:tag name="RESPONSECOUNT" val="19"/>
  <p:tag name="SLICED" val="False"/>
  <p:tag name="RESPONSES" val="3;3;3;3;3;3;3;3;3;3;3;3;3;-;3;3;3;3;3;3;"/>
  <p:tag name="CHARTSTRINGSTD" val="0 0 19 0"/>
  <p:tag name="CHARTSTRINGREV" val="0 19 0 0"/>
  <p:tag name="CHARTSTRINGSTDPER" val="0 0 1 0"/>
  <p:tag name="CHARTSTRINGREVPER" val="0 1 0 0"/>
  <p:tag name="RESPONSESGATHERED" val="False"/>
  <p:tag name="ANONYMOUSTEMP" val="False"/>
  <p:tag name="VALUES" val="No Value|smicln|No Value|smicln|No Value|smicln|No Value|smicln|Incorrect"/>
  <p:tag name="CORRECTPOINTVALUE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he RR= 20%, then what are the ER? "/>
  <p:tag name="ANSWERSALIAS" val="$10,000|smicln|$20,000|smicln|$30,000|smicln|$40,000|smicln|$50,000"/>
  <p:tag name="SLIDEORDER" val="10"/>
  <p:tag name="SLIDEGUID" val="D577ECB2C6054DBE97043594C4D461EA"/>
  <p:tag name="TOTALRESPONSES" val="19"/>
  <p:tag name="RESPONSECOUNT" val="19"/>
  <p:tag name="SLICED" val="False"/>
  <p:tag name="RESPONSES" val="-;3;3;3;3;3;3;3;3;3;3;3;3;3;3;3;3;3;3;3;"/>
  <p:tag name="CHARTSTRINGSTD" val="0 0 19 0 0"/>
  <p:tag name="CHARTSTRINGREV" val="0 0 19 0 0"/>
  <p:tag name="CHARTSTRINGSTDPER" val="0 0 1 0 0"/>
  <p:tag name="CHARTSTRINGREVPER" val="0 0 1 0 0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$10,000|smicln|$30,000|smicln|$100,000|smicln|$300,000"/>
  <p:tag name="VALUES" val="Incorrect|smicln|Incorrect|smicln|Correct|smicln|Incorrect|smicln|Incorrect"/>
  <p:tag name="QUESTIONALIAS" val="6t. Raise RR from 10% to 20%. If this bank balance sheet was for the commercial banking system, the MS could increase by how much? "/>
  <p:tag name="TOTALRESPONSES" val="19"/>
  <p:tag name="RESPONSECOUNT" val="19"/>
  <p:tag name="SLICED" val="False"/>
  <p:tag name="RESPONSES" val="3;3;3;3;3;3;3;3;3;3;3;3;3;-;3;3;3;3;3;3;"/>
  <p:tag name="CHARTSTRINGSTD" val="0 0 19 0"/>
  <p:tag name="CHARTSTRINGREV" val="0 19 0 0"/>
  <p:tag name="CHARTSTRINGSTDPER" val="0 0 1 0"/>
  <p:tag name="CHARTSTRINGREVPER" val="0 1 0 0"/>
  <p:tag name="RESPONSESGATHERED" val="False"/>
  <p:tag name="ANONYMOUSTEMP" val="False"/>
  <p:tag name="SLIDEORDER" val="14"/>
  <p:tag name="SLIDEGUID" val="E494A08F57C447C881DACF61E8D8EA2C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"/>
  <p:tag name="FONTSIZE" val="32"/>
  <p:tag name="BULLETTYPE" val="ppBulletArabicPeriod"/>
  <p:tag name="ANSWERTEXT" val="$10,000&#10;$30,000&#10;$100,000&#10;$300,000"/>
  <p:tag name="OLDNUMANSWERS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4"/>
  <p:tag name="SLIDEGUID" val="2EA4EFE5E629457BAD56F84BC41D5829"/>
  <p:tag name="QUESTIONALIAS" val="6i. Raise RR from 20% to 25%. If this bank balance sheet was for the commercial banking system, the MS could increase by how much? "/>
  <p:tag name="ANSWERSALIAS" val="$30,000|smicln|$100,000|smicln|$140,000|smicln|$300,000"/>
  <p:tag name="TOTALRESPONSES" val="19"/>
  <p:tag name="RESPONSECOUNT" val="19"/>
  <p:tag name="SLICED" val="False"/>
  <p:tag name="RESPONSES" val="3;3;3;3;3;3;3;3;3;2;3;3;3;-;3;3;3;3;3;3;"/>
  <p:tag name="CHARTSTRINGSTD" val="0 1 18 0"/>
  <p:tag name="CHARTSTRINGREV" val="0 18 1 0"/>
  <p:tag name="CHARTSTRINGSTDPER" val="0 0.0526315789473684 0.947368421052632 0"/>
  <p:tag name="CHARTSTRINGREVPER" val="0 0.947368421052632 0.0526315789473684 0"/>
  <p:tag name="RESPONSESGATHERED" val="False"/>
  <p:tag name="ANONYMOUSTEMP" val="False"/>
  <p:tag name="CORRECTPOINTVALUE" val="0"/>
  <p:tag name="VALUES" val="No Value|smicln|No Value|smicln|No Value|smicln|No Valu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4"/>
  <p:tag name="FONTSIZE" val="32"/>
  <p:tag name="BULLETTYPE" val="ppBulletArabicPeriod"/>
  <p:tag name="ANSWERTEXT" val="$30,000&#10;$100,000&#10;$140,000&#10;$300,000"/>
  <p:tag name="OLDNUMANSWERS" val="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6i. Raise RR from 20% to 25%. If this bank balance sheet was for the commercial banking system, the MS could increase by how much? "/>
  <p:tag name="ANSWERSALIAS" val="$30,000|smicln|$100,000|smicln|$140,000|smicln|$300,000"/>
  <p:tag name="TOTALRESPONSES" val="19"/>
  <p:tag name="RESPONSECOUNT" val="19"/>
  <p:tag name="SLICED" val="False"/>
  <p:tag name="RESPONSES" val="3;3;3;3;3;3;3;3;3;2;3;3;3;-;3;3;3;3;3;3;"/>
  <p:tag name="CHARTSTRINGSTD" val="0 1 18 0"/>
  <p:tag name="CHARTSTRINGREV" val="0 18 1 0"/>
  <p:tag name="CHARTSTRINGSTDPER" val="0 0.0526315789473684 0.947368421052632 0"/>
  <p:tag name="CHARTSTRINGREVPER" val="0 0.947368421052632 0.0526315789473684 0"/>
  <p:tag name="RESPONSESGATHERED" val="False"/>
  <p:tag name="ANONYMOUSTEMP" val="False"/>
  <p:tag name="SLIDEORDER" val="15"/>
  <p:tag name="SLIDEGUID" val="FFF4F345BBA24A3FBABCE93284B4FDCA"/>
  <p:tag name="VALUES" val="Incorrect|smicln|Incorrect|smicln|Correct|smicln|Incorrect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4"/>
  <p:tag name="FONTSIZE" val="32"/>
  <p:tag name="BULLETTYPE" val="ppBulletArabicPeriod"/>
  <p:tag name="ANSWERTEXT" val="$30,000&#10;$100,000&#10;$140,000&#10;$300,000"/>
  <p:tag name="OLDNUMANSWER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9"/>
  <p:tag name="FONTSIZE" val="30"/>
  <p:tag name="BULLETTYPE" val="ppBulletArabicPeriod"/>
  <p:tag name="ANSWERTEXT" val="$10,000&#10;$20,000&#10;$30,000&#10;$40,000&#10;$50,000"/>
  <p:tag name="OLDNUMANSWERS" val="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1"/>
  <p:tag name="SLIDEGUID" val="A5BB61B9F0E8422495690937832F99A2"/>
  <p:tag name="ANSWERSALIAS" val="Decrease $50 million|smicln|Increase $50 million|smicln|Decrease $200 million|smicln|Increase $200 million"/>
  <p:tag name="TOTALRESPONSES" val="20"/>
  <p:tag name="RESPONSECOUNT" val="20"/>
  <p:tag name="SLICED" val="False"/>
  <p:tag name="RESPONSES" val="3;3;1;2;2;1;1;3;3;4;4;1;3;4;3;3;3;3;4;3;"/>
  <p:tag name="CHARTSTRINGSTD" val="4 2 10 4"/>
  <p:tag name="CHARTSTRINGREV" val="4 10 2 4"/>
  <p:tag name="CHARTSTRINGSTDPER" val="0.2 0.1 0.5 0.2"/>
  <p:tag name="CHARTSTRINGREVPER" val="0.2 0.5 0.1 0.2"/>
  <p:tag name="RESPONSESGATHERED" val="False"/>
  <p:tag name="ANONYMOUSTEMP" val="False"/>
  <p:tag name="QUESTIONALIAS" val="7t. Assume the required reserve ratio is 25 percent. If the Federal Reserve buys $50 million in government securities directly from commercial banks (commercial banking system), then the money supply will potentially: "/>
  <p:tag name="CORRECTPOINTVALUE" val="0"/>
  <p:tag name="VALUES" val="No Value|smicln|No Value|smicln|No Value|smicln|No Valu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5"/>
  <p:tag name="FONTSIZE" val="32"/>
  <p:tag name="BULLETTYPE" val="ppBulletArabicPeriod"/>
  <p:tag name="ANSWERTEXT" val="Decrease $50 million&#10;Increase $50 million&#10;Decrease $200 million&#10;Increase $200 million"/>
  <p:tag name="OLDNUMANSWERS" val="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Decrease $50 million|smicln|Increase $50 million|smicln|Decrease $200 million|smicln|Increase $200 million"/>
  <p:tag name="TOTALRESPONSES" val="20"/>
  <p:tag name="RESPONSECOUNT" val="20"/>
  <p:tag name="SLICED" val="False"/>
  <p:tag name="RESPONSES" val="3;3;1;2;2;1;1;3;3;4;4;1;3;4;3;3;3;3;4;3;"/>
  <p:tag name="CHARTSTRINGSTD" val="4 2 10 4"/>
  <p:tag name="CHARTSTRINGREV" val="4 10 2 4"/>
  <p:tag name="CHARTSTRINGSTDPER" val="0.2 0.1 0.5 0.2"/>
  <p:tag name="CHARTSTRINGREVPER" val="0.2 0.5 0.1 0.2"/>
  <p:tag name="RESPONSESGATHERED" val="False"/>
  <p:tag name="ANONYMOUSTEMP" val="False"/>
  <p:tag name="QUESTIONALIAS" val="7t. Assume the required reserve ratio is 25 percent. If the Federal Reserve buys $50 million in government securities directly from commercial banks (commercial banking system), then the money supply will potentially: "/>
  <p:tag name="SLIDEORDER" val="12"/>
  <p:tag name="SLIDEGUID" val="75BEAE55F56F4DD09ED506533AE6FE90"/>
  <p:tag name="VALUES" val="Incorrect|smicln|Incorrect|smicln|Incorrect|smicln|Correc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5"/>
  <p:tag name="FONTSIZE" val="32"/>
  <p:tag name="BULLETTYPE" val="ppBulletArabicPeriod"/>
  <p:tag name="ANSWERTEXT" val="Decrease $50 million&#10;Increase $50 million&#10;Decrease $200 million&#10;Increase $200 million"/>
  <p:tag name="OLDNUMANSWERS" val="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2"/>
  <p:tag name="SLIDEGUID" val="B2C326781CE5483EA142794B9FFCE958"/>
  <p:tag name="ANSWERSALIAS" val="Decrease $4 million|smicln|Increase  $4 million|smicln|Decrease $40 million|smicln|Increase  $40 million"/>
  <p:tag name="TOTALRESPONSES" val="19"/>
  <p:tag name="RESPONSECOUNT" val="19"/>
  <p:tag name="SLICED" val="False"/>
  <p:tag name="RESPONSES" val="4;4;4;4;3;4;4;4;4;4;4;3;3;-;4;4;4;4;4;4;"/>
  <p:tag name="CHARTSTRINGSTD" val="0 0 3 16"/>
  <p:tag name="CHARTSTRINGREV" val="16 3 0 0"/>
  <p:tag name="CHARTSTRINGSTDPER" val="0 0 0.157894736842105 0.842105263157895"/>
  <p:tag name="CHARTSTRINGREVPER" val="0.842105263157895 0.157894736842105 0 0"/>
  <p:tag name="RESPONSESGATHERED" val="False"/>
  <p:tag name="ANONYMOUSTEMP" val="False"/>
  <p:tag name="QUESTIONALIAS" val="7i. Assume the required reserve ratio is 10 percent. If the Federal Reserve buys $4 million in government securities directly from commercial banks (commercial banking system), then the money supply will potentially: "/>
  <p:tag name="CORRECTPOINTVALUE" val="0"/>
  <p:tag name="VALUES" val="No Value|smicln|No Value|smicln|No Value|smicln|No Valu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3"/>
  <p:tag name="FONTSIZE" val="32"/>
  <p:tag name="BULLETTYPE" val="ppBulletArabicPeriod"/>
  <p:tag name="ANSWERTEXT" val="Decrease $4 million&#10;Increase  $4 million&#10;Decrease $40 million&#10;Increase  $40 million"/>
  <p:tag name="OLDNUMANSWERS" val="4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Decrease $4 million|smicln|Increase  $4 million|smicln|Decrease $40 million|smicln|Increase  $40 million"/>
  <p:tag name="TOTALRESPONSES" val="19"/>
  <p:tag name="RESPONSECOUNT" val="19"/>
  <p:tag name="SLICED" val="False"/>
  <p:tag name="RESPONSES" val="4;4;4;4;3;4;4;4;4;4;4;3;3;-;4;4;4;4;4;4;"/>
  <p:tag name="CHARTSTRINGSTD" val="0 0 3 16"/>
  <p:tag name="CHARTSTRINGREV" val="16 3 0 0"/>
  <p:tag name="CHARTSTRINGSTDPER" val="0 0 0.157894736842105 0.842105263157895"/>
  <p:tag name="CHARTSTRINGREVPER" val="0.842105263157895 0.157894736842105 0 0"/>
  <p:tag name="RESPONSESGATHERED" val="False"/>
  <p:tag name="ANONYMOUSTEMP" val="False"/>
  <p:tag name="QUESTIONALIAS" val="7i. Assume the required reserve ratio is 10 percent. If the Federal Reserve buys $4 million in government securities directly from commercial banks (commercial banking system), then the money supply will potentially: "/>
  <p:tag name="SLIDEORDER" val="13"/>
  <p:tag name="SLIDEGUID" val="70A1A5E591B042DBAE586CF24E12DFE6"/>
  <p:tag name="VALUES" val="Incorrect|smicln|Incorrect|smicln|Incorrect|smicln|Correct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If the RR= 20%, then what are the ER? "/>
  <p:tag name="ANSWERSALIAS" val="$10,000|smicln|$20,000|smicln|$30,000|smicln|$40,000|smicln|$50,000"/>
  <p:tag name="TOTALRESPONSES" val="19"/>
  <p:tag name="RESPONSECOUNT" val="19"/>
  <p:tag name="SLICED" val="False"/>
  <p:tag name="RESPONSES" val="-;3;3;3;3;3;3;3;3;3;3;3;3;3;3;3;3;3;3;3;"/>
  <p:tag name="CHARTSTRINGSTD" val="0 0 19 0 0"/>
  <p:tag name="CHARTSTRINGREV" val="0 0 19 0 0"/>
  <p:tag name="CHARTSTRINGSTDPER" val="0 0 1 0 0"/>
  <p:tag name="CHARTSTRINGREVPER" val="0 0 1 0 0"/>
  <p:tag name="RESPONSESGATHERED" val="False"/>
  <p:tag name="ANONYMOUSTEMP" val="False"/>
  <p:tag name="SLIDEORDER" val="11"/>
  <p:tag name="SLIDEGUID" val="B403127EBCB64417A7D91419E811CE66"/>
  <p:tag name="VALUES" val="Incorrect|smicln|Incorrect|smicln|Correct|smicln|Incorrect|smicln|Incorrec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3"/>
  <p:tag name="FONTSIZE" val="32"/>
  <p:tag name="BULLETTYPE" val="ppBulletArabicPeriod"/>
  <p:tag name="ANSWERTEXT" val="Decrease $4 million&#10;Increase  $4 million&#10;Decrease $40 million&#10;Increase  $40 million"/>
  <p:tag name="OLDNUMANSWERS" val="4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2"/>
  <p:tag name="SLIDEGUID" val="08EE892751A3485AA01B2B98DA1FA656"/>
  <p:tag name="QUESTIONALIAS" val="15. Assume the required reserve ratio is 25 percent. If the Federal Reserve buys $50 in government securities from the public, then the money supply will immediately increase by: "/>
  <p:tag name="ANSWERSALIAS" val="nothing, and potential increase in MS is $50|smicln|nothing, and potential increase in MS is $200|smicln|$50, and potential increase in MS is $50|smicln|$50, and potential increase in MS is $200"/>
  <p:tag name="TOTALRESPONSES" val="20"/>
  <p:tag name="RESPONSECOUNT" val="20"/>
  <p:tag name="SLICED" val="False"/>
  <p:tag name="RESPONSES" val="4;4;2;2;2;4;4;4;2;4;4;2;2;4;2;2;2;2;4;2;"/>
  <p:tag name="CHARTSTRINGSTD" val="0 11 0 9"/>
  <p:tag name="CHARTSTRINGREV" val="9 0 11 0"/>
  <p:tag name="CHARTSTRINGSTDPER" val="0 0.55 0 0.45"/>
  <p:tag name="CHARTSTRINGREVPER" val="0.45 0 0.55 0"/>
  <p:tag name="RESPONSESGATHERED" val="False"/>
  <p:tag name="ANONYMOUSTEMP" val="False"/>
  <p:tag name="CORRECTPOINTVALUE" val="0"/>
  <p:tag name="VALUES" val="No Value|smicln|No Value|smicln|No Value|smicln|No Valu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73"/>
  <p:tag name="FONTSIZE" val="32"/>
  <p:tag name="BULLETTYPE" val="ppBulletArabicPeriod"/>
  <p:tag name="ANSWERTEXT" val="nothing, and potential increase in MS is $50&#10;nothing, and potential increase in MS is $200&#10;$50, and potential increase in MS is $50&#10;$50, and potential increase in MS is $200"/>
  <p:tag name="OLDNUMANSWERS" val="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5. Assume the required reserve ratio is 25 percent. If the Federal Reserve buys $50 in government securities from the public, then the money supply will immediately increase by: "/>
  <p:tag name="ANSWERSALIAS" val="nothing, and potential increase in MS is $50|smicln|nothing, and potential increase in MS is $200|smicln|$50, and potential increase in MS is $50|smicln|$50, and potential increase in MS is $200"/>
  <p:tag name="TOTALRESPONSES" val="20"/>
  <p:tag name="RESPONSECOUNT" val="20"/>
  <p:tag name="SLICED" val="False"/>
  <p:tag name="RESPONSES" val="4;4;2;2;2;4;4;4;2;4;4;2;2;4;2;2;2;2;4;2;"/>
  <p:tag name="CHARTSTRINGSTD" val="0 11 0 9"/>
  <p:tag name="CHARTSTRINGREV" val="9 0 11 0"/>
  <p:tag name="CHARTSTRINGSTDPER" val="0 0.55 0 0.45"/>
  <p:tag name="CHARTSTRINGREVPER" val="0.45 0 0.55 0"/>
  <p:tag name="RESPONSESGATHERED" val="False"/>
  <p:tag name="ANONYMOUSTEMP" val="False"/>
  <p:tag name="SLIDEORDER" val="13"/>
  <p:tag name="SLIDEGUID" val="563BCD2F7E1A4DF0B07BBDF741CE7E63"/>
  <p:tag name="VALUES" val="Incorrect|smicln|Incorrect|smicln|Incorrect|smicln|Correc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73"/>
  <p:tag name="FONTSIZE" val="32"/>
  <p:tag name="BULLETTYPE" val="ppBulletArabicPeriod"/>
  <p:tag name="ANSWERTEXT" val="nothing, and potential increase in MS is $50&#10;nothing, and potential increase in MS is $200&#10;$50, and potential increase in MS is $50&#10;$50, and potential increase in MS is $200"/>
  <p:tag name="OLDNUMANSWERS" val="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i. Assume the required reserve ratio is 10 percent. If the Federal Reserve buys $4 in government securities from the public, then the money supply will immediately increase by: "/>
  <p:tag name="ANSWERSALIAS" val="nothing, and potential increase in MS is $4|smicln|nothing, and potential increase in MS is $40|smicln|$4, and potential increase in MS is $4|smicln|$4, and potential increase in MS is $40"/>
  <p:tag name="TOTALRESPONSES" val="19"/>
  <p:tag name="RESPONSECOUNT" val="19"/>
  <p:tag name="SLICED" val="False"/>
  <p:tag name="RESPONSES" val="4;4;4;4;4;4;4;4;4;4;4;4;4;-;4;4;4;4;4;4;"/>
  <p:tag name="CHARTSTRINGSTD" val="0 0 0 19"/>
  <p:tag name="CHARTSTRINGREV" val="19 0 0 0"/>
  <p:tag name="CHARTSTRINGSTDPER" val="0 0 0 1"/>
  <p:tag name="CHARTSTRINGREVPER" val="1 0 0 0"/>
  <p:tag name="RESPONSESGATHERED" val="False"/>
  <p:tag name="ANONYMOUSTEMP" val="False"/>
  <p:tag name="SLIDEORDER" val="14"/>
  <p:tag name="SLIDEGUID" val="AE0DB1E4E4374A0F90FC6E38192E789B"/>
  <p:tag name="CORRECTPOINTVALUE" val="0"/>
  <p:tag name="VALUES" val="No Value|smicln|No Value|smicln|No Value|smicln|No Valu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7"/>
  <p:tag name="FONTSIZE" val="32"/>
  <p:tag name="BULLETTYPE" val="ppBulletArabicPeriod"/>
  <p:tag name="ANSWERTEXT" val="nothing, and potential increase in MS is $4&#10;nothing, and potential increase in MS is $40&#10;$4, and potential increase in MS is $4&#10;$4, and potential increase in MS is $40"/>
  <p:tag name="OLDNUMANSWERS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8073</TotalTime>
  <Words>2808</Words>
  <Application>Microsoft Office PowerPoint</Application>
  <PresentationFormat>On-screen Show (4:3)</PresentationFormat>
  <Paragraphs>652</Paragraphs>
  <Slides>82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4" baseType="lpstr">
      <vt:lpstr>Office Theme</vt:lpstr>
      <vt:lpstr>Chart</vt:lpstr>
      <vt:lpstr>MACRO: Unit 3 Review – Double Bb</vt:lpstr>
      <vt:lpstr>Unit 3</vt:lpstr>
      <vt:lpstr>Please Select a Team.</vt:lpstr>
      <vt:lpstr>1t. If the RR= 10%, then what are the ER? TEAM</vt:lpstr>
      <vt:lpstr>1t. If the RR= 10%, then what are the ER? TEAM</vt:lpstr>
      <vt:lpstr>PowerPoint Presentation</vt:lpstr>
      <vt:lpstr>1i. If the RR= 20%, then what are the ER? INDIVIDUAL </vt:lpstr>
      <vt:lpstr>1i. If the RR= 20%, then what are the ER? INDIVIDUAL </vt:lpstr>
      <vt:lpstr>2t. If the RR= 10%, then what is the largest loan that this bank could safely make?  TEAM</vt:lpstr>
      <vt:lpstr>2t. If the RR= 10%, then what is the largest loan that this bank could safely make?  TEAM</vt:lpstr>
      <vt:lpstr>2i. If the RR= 20%, then what is the largest loan that this bank could safely make? INDIVIDUAL</vt:lpstr>
      <vt:lpstr>2i. If the RR= 20%, then what is the largest loan that this bank could safely make? INDIVIDUAL</vt:lpstr>
      <vt:lpstr>3t. RR= 10%.  If this bank made the largest loan it could safely make the MS will increase by how much? </vt:lpstr>
      <vt:lpstr>3t. RR= 10%.  If this bank made the largest loan it could safely make the MS will increase by how much? </vt:lpstr>
      <vt:lpstr>3i. RR= 20%.  If this bank made the largest loan it could safely make the MS will increase by how much? </vt:lpstr>
      <vt:lpstr>3i. RR= 20%.  If this bank made the largest loan it could safely make the MS will increase by how much? </vt:lpstr>
      <vt:lpstr>4t. If the RR= 20% (instead of 10%), then what is the largest loan that this bank could safely make? </vt:lpstr>
      <vt:lpstr>4t. If the RR= 20% (instead of 10%), then what is the largest loan that this bank could safely make? </vt:lpstr>
      <vt:lpstr>4i. If the RR= 25% (instead of 20%), then what is the largest loan that this bank could safely make? </vt:lpstr>
      <vt:lpstr>4i. If the RR= 25% (instead of 20%), then what is the largest loan that this bank could safely make? </vt:lpstr>
      <vt:lpstr>5t. RR= 10%. If this bank balance sheet was for the commercial banking system, rather than a single bank, the MS could increase by how much? </vt:lpstr>
      <vt:lpstr>5t. RR= 10%. If this bank balance sheet was for the commercial banking system, rather than a single bank, the MS could increase by how much? </vt:lpstr>
      <vt:lpstr>5i. RR= 20%. If this bank balance sheet was for the commercial banking system, rather than a single bank, the MS could increase by how much? </vt:lpstr>
      <vt:lpstr>5i. RR= 20%. If this bank balance sheet was for the commercial banking system, rather than a single bank, the MS could increase by how much? </vt:lpstr>
      <vt:lpstr>6t. Raise RR from 10% to 20%. If this bank balance sheet was for the commercial banking system, the MS could increase by how much? </vt:lpstr>
      <vt:lpstr>6t. Raise RR from 10% to 20%. If this bank balance sheet was for the commercial banking system, the MS could increase by how much? </vt:lpstr>
      <vt:lpstr>6i. Raise RR from 20% to 25%. If this bank balance sheet was for the commercial banking system, the MS could increase by how much? </vt:lpstr>
      <vt:lpstr>6i. Raise RR from 20% to 25%. If this bank balance sheet was for the commercial banking system, the MS could increase by how much? </vt:lpstr>
      <vt:lpstr>7t. Assume the required reserve ratio is 25 percent. If the Federal Reserve buys $50 million in government securities directly from commercial banks (commercial banking system), then the money supply will potentially: </vt:lpstr>
      <vt:lpstr>7t. Assume the required reserve ratio is 25 percent. If the Federal Reserve buys $50 million in government securities directly from commercial banks (commercial banking system), then the money supply will potentially: </vt:lpstr>
      <vt:lpstr>7i. Assume the required reserve ratio is 10 percent. If the Federal Reserve buys $4 million in government securities directly from commercial banks (commercial banking system), then the money supply will potentially: </vt:lpstr>
      <vt:lpstr>7i. Assume the required reserve ratio is 10 percent. If the Federal Reserve buys $4 million in government securities directly from commercial banks (commercial banking system), then the money supply will potentially: </vt:lpstr>
      <vt:lpstr>8t. Assume the required reserve ratio is 25 percent. If the Federal Reserve buys $50 in government securities from the public, then the money supply will immediately increase by: </vt:lpstr>
      <vt:lpstr>8t. Assume the required reserve ratio is 25 percent. If the Federal Reserve buys $50 in government securities from the public, then the money supply will immediately increase by: </vt:lpstr>
      <vt:lpstr>8i. Assume the required reserve ratio is 10 percent. If the Federal Reserve buys $4 in government securities from the public, then the money supply will immediately increase by: </vt:lpstr>
      <vt:lpstr>8i. Assume the required reserve ratio is 10 percent. If the Federal Reserve buys $4 in government securities from the public, then the money supply will immediately increase by: </vt:lpstr>
      <vt:lpstr>9t. If you read in the news that the Fed will increase the Fed Funds Rate then you know they are using the  _________.</vt:lpstr>
      <vt:lpstr>9t. If you read in the news that the Fed will increase the Fed Funds Rate then you know they are using the  _________.</vt:lpstr>
      <vt:lpstr>10t. The tools of the Fed change the money supply by changing the ____ of banks.</vt:lpstr>
      <vt:lpstr>10t. The tools of the Fed change the money supply by changing the ____ of banks.</vt:lpstr>
      <vt:lpstr>11t. MPC = ?</vt:lpstr>
      <vt:lpstr>11t. MPC = ?</vt:lpstr>
      <vt:lpstr>11i. MPC = ?</vt:lpstr>
      <vt:lpstr>11i. MPC = ?</vt:lpstr>
      <vt:lpstr>12t. MPS = ?</vt:lpstr>
      <vt:lpstr>12t. MPS = ?</vt:lpstr>
      <vt:lpstr>12i. MPS = ?</vt:lpstr>
      <vt:lpstr>12i. MPS = ?</vt:lpstr>
      <vt:lpstr>13t. What is the simple multiplier?</vt:lpstr>
      <vt:lpstr>13t. What is the simple multiplier?</vt:lpstr>
      <vt:lpstr>13i. What is the simple multiplier?</vt:lpstr>
      <vt:lpstr>13i. What is the simple multiplier?</vt:lpstr>
      <vt:lpstr>14t. If G increases by $20 then AD will increase by ________.</vt:lpstr>
      <vt:lpstr>14t. If G increases by $20 then AD will increase by ________.</vt:lpstr>
      <vt:lpstr>14i. If G increase by $20, the AD will increase by ________?</vt:lpstr>
      <vt:lpstr>14i. If G increase by $20, the AD will increase by ________?</vt:lpstr>
      <vt:lpstr>15t. If Taxes  decrease by $20 then AD will increase by:</vt:lpstr>
      <vt:lpstr>15t. If Taxes  decrease by $20 then AD will increase by:</vt:lpstr>
      <vt:lpstr>15i. If Taxes decrease by $20, the AD will increase by ________?</vt:lpstr>
      <vt:lpstr>15i. If Taxes decrease by $20, the AD will increase by ________?</vt:lpstr>
      <vt:lpstr>16t. If G increases by $20 and Taxes increase by $20 then AD will increase by:</vt:lpstr>
      <vt:lpstr>16t. If G increases by $20 and Taxes increase by $20 then AD will increase by:</vt:lpstr>
      <vt:lpstr>16i. If G increases by $20 and Taxes increase by $20 then AD will increase by:</vt:lpstr>
      <vt:lpstr>16i. If G increases by $20 and Taxes increase by $20 then AD will increase by:</vt:lpstr>
      <vt:lpstr>17t. If G increases by $20 and as a result the price level increases, then real GDP will increase by ______.</vt:lpstr>
      <vt:lpstr>17t. If G increases by $20 and as a result the price level increases, then real GDP will increase by ______.</vt:lpstr>
      <vt:lpstr>17i. If G increases by $20 and as a result the price level increases, then real GDP will increase by ______.</vt:lpstr>
      <vt:lpstr>17i. If G increases by $20 and as a result the price level increases, then real GDP will increase by ______.</vt:lpstr>
      <vt:lpstr>Increases in the price level reduces the size of the multiplier</vt:lpstr>
      <vt:lpstr>18t. If MPC = 0.8 and the government increases spending by $50 million then GDP will increase by _______.</vt:lpstr>
      <vt:lpstr>18t. If MPC = 0.8 and the government increases spending by $50 million then GDP will increase by _______.</vt:lpstr>
      <vt:lpstr>18i. If MPC = 0.9 and the government increases spending by $50 million then GDP will increase by _______.</vt:lpstr>
      <vt:lpstr>18i. If MPC = 0.9 and the government increases spending by $50 million then GDP will increase by _______.</vt:lpstr>
      <vt:lpstr>19t. If MPC = 0.8 and the government increases taxes by $50 million then GDP will decrease by _______.</vt:lpstr>
      <vt:lpstr>19t. If MPC = 0.8 and the government increases taxes by $50 million then GDP will decrease by _______.</vt:lpstr>
      <vt:lpstr>19i. If MPC = 0.9 and the government increases taxes by $50 million then GDP will decrease by _______.</vt:lpstr>
      <vt:lpstr>19i. If MPC = 0.9 and the government increases taxes by $50 million then GDP will decrease by _______.</vt:lpstr>
      <vt:lpstr>20t. If MPC = 0.8 and the government increases spending by $50 million AND increases taxes by $50 million then GDP will decrease by _______.</vt:lpstr>
      <vt:lpstr>20t. If MPC = 0.8 and the government increases spending by $50 million AND increases taxes by $50 million then GDP will decrease by _______.</vt:lpstr>
      <vt:lpstr>20i. If MPC = 0.9 and the government increases spending by $50 million AND increases taxes by $50 million then GDP will decrease by _______.</vt:lpstr>
      <vt:lpstr>20i. If MPC = 0.9 and the government increases spending by $50 million AND increases taxes by $50 million then GDP will decrease by _______.</vt:lpstr>
      <vt:lpstr>Team Scores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551</cp:revision>
  <dcterms:created xsi:type="dcterms:W3CDTF">2013-02-04T18:55:14Z</dcterms:created>
  <dcterms:modified xsi:type="dcterms:W3CDTF">2017-05-12T13:13:23Z</dcterms:modified>
</cp:coreProperties>
</file>