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2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3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4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5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6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353" r:id="rId2"/>
    <p:sldId id="258" r:id="rId3"/>
    <p:sldId id="269" r:id="rId4"/>
    <p:sldId id="301" r:id="rId5"/>
    <p:sldId id="270" r:id="rId6"/>
    <p:sldId id="302" r:id="rId7"/>
    <p:sldId id="260" r:id="rId8"/>
    <p:sldId id="303" r:id="rId9"/>
    <p:sldId id="272" r:id="rId10"/>
    <p:sldId id="304" r:id="rId11"/>
    <p:sldId id="273" r:id="rId12"/>
    <p:sldId id="305" r:id="rId13"/>
    <p:sldId id="274" r:id="rId14"/>
    <p:sldId id="306" r:id="rId15"/>
    <p:sldId id="279" r:id="rId16"/>
    <p:sldId id="281" r:id="rId17"/>
    <p:sldId id="307" r:id="rId18"/>
    <p:sldId id="275" r:id="rId19"/>
    <p:sldId id="308" r:id="rId20"/>
    <p:sldId id="280" r:id="rId21"/>
    <p:sldId id="309" r:id="rId22"/>
    <p:sldId id="282" r:id="rId23"/>
    <p:sldId id="310" r:id="rId24"/>
    <p:sldId id="283" r:id="rId25"/>
    <p:sldId id="311" r:id="rId26"/>
    <p:sldId id="276" r:id="rId27"/>
    <p:sldId id="312" r:id="rId28"/>
    <p:sldId id="277" r:id="rId29"/>
    <p:sldId id="313" r:id="rId30"/>
    <p:sldId id="352" r:id="rId31"/>
    <p:sldId id="290" r:id="rId32"/>
    <p:sldId id="314" r:id="rId33"/>
    <p:sldId id="278" r:id="rId34"/>
    <p:sldId id="315" r:id="rId35"/>
    <p:sldId id="284" r:id="rId36"/>
    <p:sldId id="316" r:id="rId37"/>
    <p:sldId id="285" r:id="rId38"/>
    <p:sldId id="317" r:id="rId39"/>
    <p:sldId id="286" r:id="rId40"/>
    <p:sldId id="318" r:id="rId41"/>
    <p:sldId id="287" r:id="rId42"/>
    <p:sldId id="319" r:id="rId43"/>
    <p:sldId id="288" r:id="rId44"/>
    <p:sldId id="321" r:id="rId45"/>
    <p:sldId id="291" r:id="rId46"/>
    <p:sldId id="322" r:id="rId47"/>
    <p:sldId id="292" r:id="rId48"/>
    <p:sldId id="323" r:id="rId49"/>
    <p:sldId id="289" r:id="rId50"/>
    <p:sldId id="325" r:id="rId51"/>
    <p:sldId id="293" r:id="rId52"/>
    <p:sldId id="326" r:id="rId53"/>
    <p:sldId id="295" r:id="rId54"/>
    <p:sldId id="328" r:id="rId55"/>
    <p:sldId id="296" r:id="rId56"/>
    <p:sldId id="329" r:id="rId57"/>
    <p:sldId id="300" r:id="rId58"/>
    <p:sldId id="330" r:id="rId59"/>
    <p:sldId id="343" r:id="rId60"/>
    <p:sldId id="331" r:id="rId61"/>
    <p:sldId id="344" r:id="rId62"/>
    <p:sldId id="332" r:id="rId63"/>
    <p:sldId id="345" r:id="rId64"/>
    <p:sldId id="333" r:id="rId65"/>
    <p:sldId id="346" r:id="rId66"/>
    <p:sldId id="334" r:id="rId67"/>
    <p:sldId id="347" r:id="rId68"/>
    <p:sldId id="335" r:id="rId69"/>
    <p:sldId id="348" r:id="rId70"/>
    <p:sldId id="336" r:id="rId71"/>
    <p:sldId id="349" r:id="rId72"/>
    <p:sldId id="337" r:id="rId73"/>
    <p:sldId id="350" r:id="rId74"/>
    <p:sldId id="338" r:id="rId75"/>
    <p:sldId id="339" r:id="rId76"/>
    <p:sldId id="340" r:id="rId77"/>
    <p:sldId id="351" r:id="rId78"/>
    <p:sldId id="341" r:id="rId79"/>
    <p:sldId id="342" r:id="rId80"/>
  </p:sldIdLst>
  <p:sldSz cx="9144000" cy="6858000" type="screen4x3"/>
  <p:notesSz cx="6858000" cy="9144000"/>
  <p:custDataLst>
    <p:tags r:id="rId8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gs" Target="tags/tag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BD78-9A7B-4A17-9FBF-AB3F6BCE59A1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076C-4464-41B3-A8EB-51F71702C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2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7.gif"/><Relationship Id="rId4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7.gif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8.gif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5" Type="http://schemas.openxmlformats.org/officeDocument/2006/relationships/image" Target="../media/image11.gif"/><Relationship Id="rId4" Type="http://schemas.openxmlformats.org/officeDocument/2006/relationships/notesSlide" Target="../notesSlides/notesSlid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image" Target="../media/image11.gif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4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4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7.xml"/><Relationship Id="rId1" Type="http://schemas.openxmlformats.org/officeDocument/2006/relationships/tags" Target="../tags/tag8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4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4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4.gif"/><Relationship Id="rId4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4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4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4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4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7.xml"/><Relationship Id="rId1" Type="http://schemas.openxmlformats.org/officeDocument/2006/relationships/tags" Target="../tags/tag1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4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4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4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2.xml"/><Relationship Id="rId1" Type="http://schemas.openxmlformats.org/officeDocument/2006/relationships/tags" Target="../tags/tag13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4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4" Type="http://schemas.openxmlformats.org/officeDocument/2006/relationships/image" Target="../media/image13.gi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5" Type="http://schemas.openxmlformats.org/officeDocument/2006/relationships/image" Target="../media/image13.gif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4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4" Type="http://schemas.openxmlformats.org/officeDocument/2006/relationships/image" Target="../media/image14.gi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5" Type="http://schemas.openxmlformats.org/officeDocument/2006/relationships/image" Target="../media/image14.gif"/><Relationship Id="rId4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5.xml"/><Relationship Id="rId1" Type="http://schemas.openxmlformats.org/officeDocument/2006/relationships/tags" Target="../tags/tag15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4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0.xml"/><Relationship Id="rId1" Type="http://schemas.openxmlformats.org/officeDocument/2006/relationships/tags" Target="../tags/tag159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4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5.xml"/><Relationship Id="rId1" Type="http://schemas.openxmlformats.org/officeDocument/2006/relationships/tags" Target="../tags/tag164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tags" Target="../tags/tag168.xml"/><Relationship Id="rId2" Type="http://schemas.openxmlformats.org/officeDocument/2006/relationships/tags" Target="../tags/tag167.xml"/><Relationship Id="rId1" Type="http://schemas.openxmlformats.org/officeDocument/2006/relationships/tags" Target="../tags/tag166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5.gif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4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5.xml"/><Relationship Id="rId1" Type="http://schemas.openxmlformats.org/officeDocument/2006/relationships/tags" Target="../tags/tag174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4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9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0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2.xml"/><Relationship Id="rId1" Type="http://schemas.openxmlformats.org/officeDocument/2006/relationships/tags" Target="../tags/tag18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4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6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5.gif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219199"/>
          </a:xfrm>
        </p:spPr>
        <p:txBody>
          <a:bodyPr>
            <a:normAutofit/>
          </a:bodyPr>
          <a:lstStyle/>
          <a:p>
            <a:r>
              <a:rPr lang="en-US" b="1" dirty="0" smtClean="0"/>
              <a:t>Exam 2 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741839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5720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155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4. Which change in AD will cause the MOST inflation?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F1108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5200" y="1219200"/>
            <a:ext cx="5342876" cy="4343400"/>
          </a:xfrm>
          <a:prstGeom prst="rect">
            <a:avLst/>
          </a:prstGeom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9135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04800" y="1600200"/>
            <a:ext cx="8229600" cy="2667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AD1 to AD2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AD3 to AD4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AD5 to AD6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None cause IN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940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5. What happens to UE and IN?</a:t>
            </a:r>
            <a:endParaRPr lang="en-US" sz="3600" b="1" dirty="0"/>
          </a:p>
        </p:txBody>
      </p:sp>
      <p:pic>
        <p:nvPicPr>
          <p:cNvPr id="5" name="Picture 4" descr="adasfeaddec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3400" y="1905000"/>
            <a:ext cx="4476811" cy="355645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600201"/>
            <a:ext cx="38862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down; IN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down; IN up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6400800" cy="762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5. What happens to UE and IN?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adasfeaddec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43400" y="1905000"/>
            <a:ext cx="4476811" cy="3556451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600201"/>
            <a:ext cx="38862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down; IN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down; IN up</a:t>
            </a:r>
            <a:endParaRPr lang="en-US" dirty="0"/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325120" y="225213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702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6. What happens to UE and IN?</a:t>
            </a:r>
            <a:endParaRPr lang="en-US" sz="3600" b="1" dirty="0"/>
          </a:p>
        </p:txBody>
      </p:sp>
      <p:pic>
        <p:nvPicPr>
          <p:cNvPr id="5" name="Picture 4" descr="asadbothdown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38600" y="1371600"/>
            <a:ext cx="5036083" cy="3962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4114800" cy="2362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up	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down; IN down	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 UE down; IN up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762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What happens to UE and IN?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asadbothdown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29983" y="1371600"/>
            <a:ext cx="5714017" cy="4495800"/>
          </a:xfrm>
          <a:prstGeom prst="rect">
            <a:avLst/>
          </a:prstGeom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15358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371601"/>
            <a:ext cx="4114800" cy="2362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up	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up; IN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UE down; IN down	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 UE down; IN up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12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sadch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609600"/>
            <a:ext cx="5181600" cy="5613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7. If taxes increase:</a:t>
            </a:r>
            <a:endParaRPr lang="en-US" sz="3600" b="1" dirty="0"/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121920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7. If taxes increase: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86200" y="121920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3463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056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8. If Money Supply increases:</a:t>
            </a:r>
            <a:endParaRPr lang="en-US" sz="3600" b="1" dirty="0"/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121920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If Money Supply increases: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86200" y="121920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7611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876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Unit 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001000" cy="4343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Ch. 12 – AS and AD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Ch. 8 – UE and IN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Ch. 7 GDP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Ch. 9 EG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Ch. 22W - LDCs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9. If the economies of Europe and Asia grow rapidly, what happens in the US?</a:t>
            </a:r>
            <a:endParaRPr lang="en-US" sz="3600" b="1" dirty="0"/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0" y="165985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9. If the economies of Europe and Asia grow rapidly, what happens in the US?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2400" y="165985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7611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32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10. Which causes stagflation?</a:t>
            </a:r>
            <a:endParaRPr lang="en-US" sz="3600" b="1" dirty="0"/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0" y="165985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10. Which causes stagflation?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2400" y="165985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17593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233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11. Which causes the ratchet effect?</a:t>
            </a:r>
            <a:endParaRPr lang="en-US" sz="3600" b="1" dirty="0"/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0" y="165985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11. Which causes the ratchet effect?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f10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2400" y="1659850"/>
            <a:ext cx="4800600" cy="51981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82296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3463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899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12. What should the government do?</a:t>
            </a:r>
            <a:endParaRPr lang="en-US" sz="3600" b="1" dirty="0"/>
          </a:p>
        </p:txBody>
      </p:sp>
      <p:pic>
        <p:nvPicPr>
          <p:cNvPr id="6" name="Picture 5" descr="adasin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6599" y="1676400"/>
            <a:ext cx="5875973" cy="4724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3352800" cy="2590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Expans</a:t>
            </a:r>
            <a:r>
              <a:rPr lang="en-US" dirty="0" smtClean="0"/>
              <a:t>. FP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Contrac</a:t>
            </a:r>
            <a:r>
              <a:rPr lang="en-US" dirty="0" smtClean="0"/>
              <a:t>. FP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Easy MP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Contrac</a:t>
            </a:r>
            <a:r>
              <a:rPr lang="en-US" dirty="0" smtClean="0"/>
              <a:t>. Supply Side Policy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12. What should the government do?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 descr="adasin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6599" y="1676400"/>
            <a:ext cx="5875973" cy="4724400"/>
          </a:xfrm>
          <a:prstGeom prst="rect">
            <a:avLst/>
          </a:prstGeom>
        </p:spPr>
      </p:pic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17593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524001"/>
            <a:ext cx="3352800" cy="2590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Expans</a:t>
            </a:r>
            <a:r>
              <a:rPr lang="en-US" dirty="0" smtClean="0"/>
              <a:t>. FP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Contrac</a:t>
            </a:r>
            <a:r>
              <a:rPr lang="en-US" dirty="0" smtClean="0"/>
              <a:t>. FP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Easy MP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Expans</a:t>
            </a:r>
            <a:r>
              <a:rPr lang="en-US" dirty="0" smtClean="0"/>
              <a:t>. Supply Side Policy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76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13. Which is correct when the Fed increases the MS?</a:t>
            </a:r>
            <a:br>
              <a:rPr lang="en-US" sz="3600" b="1" dirty="0" smtClean="0"/>
            </a:br>
            <a:r>
              <a:rPr lang="en-US" sz="3600" b="1" dirty="0" smtClean="0"/>
              <a:t> An increase in the MS CAUSES ________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057400"/>
            <a:ext cx="8382000" cy="4068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 CAUSES AD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up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down CAUSES </a:t>
            </a: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AD up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13. Which is correct when the Fed increases the MS?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 An increase in the MS CAUSES ________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057400"/>
            <a:ext cx="8382000" cy="4068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 CAUSES AD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up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 int. rates down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 down CAUSES </a:t>
            </a: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Int</a:t>
            </a:r>
            <a:r>
              <a:rPr lang="en-US" dirty="0" smtClean="0"/>
              <a:t> rates down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up CAUSES AD up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0320" y="38797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851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97720" y="152400"/>
            <a:ext cx="83058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When would inflation be at its lowest on the business cycle below?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1295400" cy="4144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7" name="Picture 6" descr="buscyltrnu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0" y="1828800"/>
            <a:ext cx="7070811" cy="3810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Macroeconomic Policies</a:t>
            </a:r>
            <a:endParaRPr lang="en-US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2" y="762000"/>
            <a:ext cx="9496697" cy="433750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0739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14. Full employment is about  ____ UE?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1"/>
            <a:ext cx="3048000" cy="274319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2 - 3</a:t>
            </a:r>
            <a:r>
              <a:rPr lang="en-US" sz="4000" dirty="0" smtClean="0"/>
              <a:t>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4 - 5</a:t>
            </a:r>
            <a:r>
              <a:rPr lang="en-US" sz="4000" dirty="0" smtClean="0"/>
              <a:t>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6 - 7</a:t>
            </a:r>
            <a:r>
              <a:rPr lang="en-US" sz="4000" dirty="0" smtClean="0"/>
              <a:t>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8 - 9</a:t>
            </a:r>
            <a:r>
              <a:rPr lang="en-US" sz="4000" dirty="0" smtClean="0"/>
              <a:t>%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14. Full employment is about  ____ UE?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1"/>
            <a:ext cx="3048000" cy="274319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2 - 3%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4 - 5%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6 - 7%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smtClean="0"/>
              <a:t>8 - 9</a:t>
            </a:r>
            <a:r>
              <a:rPr lang="en-US" sz="4000" dirty="0" smtClean="0"/>
              <a:t>%</a:t>
            </a:r>
            <a:endParaRPr lang="en-US" sz="40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32079" y="2406227"/>
            <a:ext cx="406400" cy="406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60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15. When there is full employment  there is still ________________ .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and Structural UE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15. When there is full employment  there is still ________________ 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8035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and Structural UE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174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16. Who IS included in the calculations when UE is measured 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133600"/>
            <a:ext cx="8229600" cy="29717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Discouraged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Part-time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Underground economy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Homemakers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820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16. </a:t>
            </a:r>
            <a:r>
              <a:rPr lang="en-US" sz="3600" b="1" dirty="0">
                <a:solidFill>
                  <a:srgbClr val="0070C0"/>
                </a:solidFill>
              </a:rPr>
              <a:t>Who IS included in the calculations when UE is measured ?</a:t>
            </a: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286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82296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Discouraged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Part-time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Underground economy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Homemakers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515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868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17. Who LIKES unanticipated inflation?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229600" cy="2895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in debt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Lenders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Students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on fixed pensions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066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17. Who LIKES unanticipated inflation?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1371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219200"/>
            <a:ext cx="4876800" cy="4906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in debt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Lenders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Students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on fixed pensions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02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18. If you get a 4% raise and there is 5% inflation then your real income _______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unchanged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49793" y="152400"/>
            <a:ext cx="83058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1. When would inflation be at its lowest on the business cycle below?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9906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7" name="Picture 6" descr="buscyltrnum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90800" y="1828800"/>
            <a:ext cx="6004011" cy="3235171"/>
          </a:xfrm>
          <a:prstGeom prst="rect">
            <a:avLst/>
          </a:prstGeom>
        </p:spPr>
      </p:pic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2895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055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18. If you get a 4% raise and there is 5% inflation then your real income _______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1421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unchanged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177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19. If the inflation rate is 2%, prices will double in approximately how many years?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70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19. If the inflation rate is 2%, prices will double in approximately how many years?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0659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89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39624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20. Calculate GDP: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990600"/>
            <a:ext cx="495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Consumption:           $ 400</a:t>
            </a:r>
          </a:p>
          <a:p>
            <a:r>
              <a:rPr lang="en-US" sz="3200" dirty="0" err="1" smtClean="0"/>
              <a:t>Govt</a:t>
            </a:r>
            <a:r>
              <a:rPr lang="en-US" sz="3200" dirty="0" smtClean="0"/>
              <a:t> purchases            128</a:t>
            </a:r>
          </a:p>
          <a:p>
            <a:r>
              <a:rPr lang="en-US" sz="3200" dirty="0" smtClean="0"/>
              <a:t>Gross investment           88</a:t>
            </a:r>
          </a:p>
          <a:p>
            <a:r>
              <a:rPr lang="en-US" sz="3200" dirty="0" smtClean="0"/>
              <a:t>Imports                              3</a:t>
            </a:r>
          </a:p>
          <a:p>
            <a:r>
              <a:rPr lang="en-US" sz="3200" dirty="0" smtClean="0"/>
              <a:t>Exports                             10</a:t>
            </a:r>
          </a:p>
          <a:p>
            <a:r>
              <a:rPr lang="en-US" sz="3200" dirty="0" smtClean="0"/>
              <a:t>Wages                             369</a:t>
            </a:r>
          </a:p>
          <a:p>
            <a:r>
              <a:rPr lang="en-US" sz="3200" dirty="0" smtClean="0"/>
              <a:t>Rents                                 12</a:t>
            </a:r>
          </a:p>
          <a:p>
            <a:r>
              <a:rPr lang="en-US" sz="3200" dirty="0" smtClean="0"/>
              <a:t>Interest                             15</a:t>
            </a:r>
          </a:p>
          <a:p>
            <a:r>
              <a:rPr lang="en-US" sz="3200" dirty="0" smtClean="0"/>
              <a:t>Proprietor’s income        52</a:t>
            </a:r>
          </a:p>
          <a:p>
            <a:r>
              <a:rPr lang="en-US" sz="3200" dirty="0" smtClean="0"/>
              <a:t>Corporate profits             82</a:t>
            </a:r>
          </a:p>
          <a:p>
            <a:r>
              <a:rPr lang="en-US" sz="3200" dirty="0" smtClean="0"/>
              <a:t>Depreciation                     23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28956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530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623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769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39624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20. Calculate GDP: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990600"/>
            <a:ext cx="495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Consumption:           $ 400</a:t>
            </a:r>
          </a:p>
          <a:p>
            <a:r>
              <a:rPr lang="en-US" sz="3200" dirty="0" err="1" smtClean="0"/>
              <a:t>Govt</a:t>
            </a:r>
            <a:r>
              <a:rPr lang="en-US" sz="3200" dirty="0" smtClean="0"/>
              <a:t> purchases            128</a:t>
            </a:r>
          </a:p>
          <a:p>
            <a:r>
              <a:rPr lang="en-US" sz="3200" dirty="0" smtClean="0"/>
              <a:t>Gross investment           88</a:t>
            </a:r>
          </a:p>
          <a:p>
            <a:r>
              <a:rPr lang="en-US" sz="3200" dirty="0" smtClean="0"/>
              <a:t>Imports                              3</a:t>
            </a:r>
          </a:p>
          <a:p>
            <a:r>
              <a:rPr lang="en-US" sz="3200" dirty="0" smtClean="0"/>
              <a:t>Exports                             10</a:t>
            </a:r>
          </a:p>
          <a:p>
            <a:r>
              <a:rPr lang="en-US" sz="3200" dirty="0" smtClean="0"/>
              <a:t>Wages                             369</a:t>
            </a:r>
          </a:p>
          <a:p>
            <a:r>
              <a:rPr lang="en-US" sz="3200" dirty="0" smtClean="0"/>
              <a:t>Rents                                 12</a:t>
            </a:r>
          </a:p>
          <a:p>
            <a:r>
              <a:rPr lang="en-US" sz="3200" dirty="0" smtClean="0"/>
              <a:t>Interest                             15</a:t>
            </a:r>
          </a:p>
          <a:p>
            <a:r>
              <a:rPr lang="en-US" sz="3200" dirty="0" smtClean="0"/>
              <a:t>Proprietor’s income        52</a:t>
            </a:r>
          </a:p>
          <a:p>
            <a:r>
              <a:rPr lang="en-US" sz="3200" dirty="0" smtClean="0"/>
              <a:t>Corporate profits             82</a:t>
            </a:r>
          </a:p>
          <a:p>
            <a:r>
              <a:rPr lang="en-US" sz="3200" dirty="0" smtClean="0"/>
              <a:t>Depreciation                     23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28956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530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623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769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7611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44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39624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21. Calculate NI: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990600"/>
            <a:ext cx="495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Consumption:           $ 400</a:t>
            </a:r>
          </a:p>
          <a:p>
            <a:r>
              <a:rPr lang="en-US" sz="3200" dirty="0" err="1" smtClean="0"/>
              <a:t>Govt</a:t>
            </a:r>
            <a:r>
              <a:rPr lang="en-US" sz="3200" dirty="0" smtClean="0"/>
              <a:t> purchases            128</a:t>
            </a:r>
          </a:p>
          <a:p>
            <a:r>
              <a:rPr lang="en-US" sz="3200" dirty="0" smtClean="0"/>
              <a:t>Gross investment           88</a:t>
            </a:r>
          </a:p>
          <a:p>
            <a:r>
              <a:rPr lang="en-US" sz="3200" dirty="0" smtClean="0"/>
              <a:t>Imports                              3</a:t>
            </a:r>
          </a:p>
          <a:p>
            <a:r>
              <a:rPr lang="en-US" sz="3200" dirty="0" smtClean="0"/>
              <a:t>Exports                             10</a:t>
            </a:r>
          </a:p>
          <a:p>
            <a:r>
              <a:rPr lang="en-US" sz="3200" dirty="0" smtClean="0"/>
              <a:t>Wages                             369</a:t>
            </a:r>
          </a:p>
          <a:p>
            <a:r>
              <a:rPr lang="en-US" sz="3200" dirty="0" smtClean="0"/>
              <a:t>Rents                                 12</a:t>
            </a:r>
          </a:p>
          <a:p>
            <a:r>
              <a:rPr lang="en-US" sz="3200" dirty="0" smtClean="0"/>
              <a:t>Interest                             15</a:t>
            </a:r>
          </a:p>
          <a:p>
            <a:r>
              <a:rPr lang="en-US" sz="3200" dirty="0" smtClean="0"/>
              <a:t>Proprietor’s income        52</a:t>
            </a:r>
          </a:p>
          <a:p>
            <a:r>
              <a:rPr lang="en-US" sz="3200" dirty="0" smtClean="0"/>
              <a:t>Corporate profits             82</a:t>
            </a:r>
          </a:p>
          <a:p>
            <a:r>
              <a:rPr lang="en-US" sz="3200" dirty="0" smtClean="0"/>
              <a:t>Depreciation                     23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28956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530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623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769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39624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21. Calculate NI: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990600"/>
            <a:ext cx="495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Consumption:           $ 400</a:t>
            </a:r>
          </a:p>
          <a:p>
            <a:r>
              <a:rPr lang="en-US" sz="3200" dirty="0" err="1" smtClean="0"/>
              <a:t>Govt</a:t>
            </a:r>
            <a:r>
              <a:rPr lang="en-US" sz="3200" dirty="0" smtClean="0"/>
              <a:t> purchases            128</a:t>
            </a:r>
          </a:p>
          <a:p>
            <a:r>
              <a:rPr lang="en-US" sz="3200" dirty="0" smtClean="0"/>
              <a:t>Gross investment           88</a:t>
            </a:r>
          </a:p>
          <a:p>
            <a:r>
              <a:rPr lang="en-US" sz="3200" dirty="0" smtClean="0"/>
              <a:t>Imports                              3</a:t>
            </a:r>
          </a:p>
          <a:p>
            <a:r>
              <a:rPr lang="en-US" sz="3200" dirty="0" smtClean="0"/>
              <a:t>Exports                             10</a:t>
            </a:r>
          </a:p>
          <a:p>
            <a:r>
              <a:rPr lang="en-US" sz="3200" dirty="0" smtClean="0"/>
              <a:t>Wages                             369</a:t>
            </a:r>
          </a:p>
          <a:p>
            <a:r>
              <a:rPr lang="en-US" sz="3200" dirty="0" smtClean="0"/>
              <a:t>Rents                                 12</a:t>
            </a:r>
          </a:p>
          <a:p>
            <a:r>
              <a:rPr lang="en-US" sz="3200" dirty="0" smtClean="0"/>
              <a:t>Interest                             15</a:t>
            </a:r>
          </a:p>
          <a:p>
            <a:r>
              <a:rPr lang="en-US" sz="3200" dirty="0" smtClean="0"/>
              <a:t>Proprietor’s income        52</a:t>
            </a:r>
          </a:p>
          <a:p>
            <a:r>
              <a:rPr lang="en-US" sz="3200" dirty="0" smtClean="0"/>
              <a:t>Corporate profits             82</a:t>
            </a:r>
          </a:p>
          <a:p>
            <a:r>
              <a:rPr lang="en-US" sz="3200" dirty="0" smtClean="0"/>
              <a:t>Depreciation                     23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28956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530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623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769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16882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48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39624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22. Calculate NDP: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990600"/>
            <a:ext cx="495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Consumption:           $ 400</a:t>
            </a:r>
          </a:p>
          <a:p>
            <a:r>
              <a:rPr lang="en-US" sz="3200" dirty="0" err="1" smtClean="0"/>
              <a:t>Govt</a:t>
            </a:r>
            <a:r>
              <a:rPr lang="en-US" sz="3200" dirty="0" smtClean="0"/>
              <a:t> purchases            128</a:t>
            </a:r>
          </a:p>
          <a:p>
            <a:r>
              <a:rPr lang="en-US" sz="3200" dirty="0" smtClean="0"/>
              <a:t>Gross investment           88</a:t>
            </a:r>
          </a:p>
          <a:p>
            <a:r>
              <a:rPr lang="en-US" sz="3200" dirty="0" smtClean="0"/>
              <a:t>Imports                              3</a:t>
            </a:r>
          </a:p>
          <a:p>
            <a:r>
              <a:rPr lang="en-US" sz="3200" dirty="0" smtClean="0"/>
              <a:t>Exports                             10</a:t>
            </a:r>
          </a:p>
          <a:p>
            <a:r>
              <a:rPr lang="en-US" sz="3200" dirty="0" smtClean="0"/>
              <a:t>Wages                             369</a:t>
            </a:r>
          </a:p>
          <a:p>
            <a:r>
              <a:rPr lang="en-US" sz="3200" dirty="0" smtClean="0"/>
              <a:t>Rents                                 12</a:t>
            </a:r>
          </a:p>
          <a:p>
            <a:r>
              <a:rPr lang="en-US" sz="3200" dirty="0" smtClean="0"/>
              <a:t>Interest                             15</a:t>
            </a:r>
          </a:p>
          <a:p>
            <a:r>
              <a:rPr lang="en-US" sz="3200" dirty="0" smtClean="0"/>
              <a:t>Proprietor’s income        52</a:t>
            </a:r>
          </a:p>
          <a:p>
            <a:r>
              <a:rPr lang="en-US" sz="3200" dirty="0" smtClean="0"/>
              <a:t>Corporate profits             82</a:t>
            </a:r>
          </a:p>
          <a:p>
            <a:r>
              <a:rPr lang="en-US" sz="3200" dirty="0" smtClean="0"/>
              <a:t>Depreciation                     23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28956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530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623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769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39624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22. Calculate NDP: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990600"/>
            <a:ext cx="495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Consumption:           $ 400</a:t>
            </a:r>
          </a:p>
          <a:p>
            <a:r>
              <a:rPr lang="en-US" sz="3200" dirty="0" err="1" smtClean="0"/>
              <a:t>Govt</a:t>
            </a:r>
            <a:r>
              <a:rPr lang="en-US" sz="3200" dirty="0" smtClean="0"/>
              <a:t> purchases            128</a:t>
            </a:r>
          </a:p>
          <a:p>
            <a:r>
              <a:rPr lang="en-US" sz="3200" dirty="0" smtClean="0"/>
              <a:t>Gross investment           88</a:t>
            </a:r>
          </a:p>
          <a:p>
            <a:r>
              <a:rPr lang="en-US" sz="3200" dirty="0" smtClean="0"/>
              <a:t>Imports                              3</a:t>
            </a:r>
          </a:p>
          <a:p>
            <a:r>
              <a:rPr lang="en-US" sz="3200" dirty="0" smtClean="0"/>
              <a:t>Exports                             10</a:t>
            </a:r>
          </a:p>
          <a:p>
            <a:r>
              <a:rPr lang="en-US" sz="3200" dirty="0" smtClean="0"/>
              <a:t>Wages                             369</a:t>
            </a:r>
          </a:p>
          <a:p>
            <a:r>
              <a:rPr lang="en-US" sz="3200" dirty="0" smtClean="0"/>
              <a:t>Rents                                 12</a:t>
            </a:r>
          </a:p>
          <a:p>
            <a:r>
              <a:rPr lang="en-US" sz="3200" dirty="0" smtClean="0"/>
              <a:t>Interest                             15</a:t>
            </a:r>
          </a:p>
          <a:p>
            <a:r>
              <a:rPr lang="en-US" sz="3200" dirty="0" smtClean="0"/>
              <a:t>Proprietor’s income        52</a:t>
            </a:r>
          </a:p>
          <a:p>
            <a:r>
              <a:rPr lang="en-US" sz="3200" dirty="0" smtClean="0"/>
              <a:t>Corporate profits             82</a:t>
            </a:r>
          </a:p>
          <a:p>
            <a:r>
              <a:rPr lang="en-US" sz="3200" dirty="0" smtClean="0"/>
              <a:t>Depreciation                     23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2895600" cy="2362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530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600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623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769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17593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577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23. Which is an intermediate good?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1"/>
            <a:ext cx="82296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Textbook bought by a student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Skis bought by a snowboarder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Monthly rent paid by a family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Buns bought McDonald’s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2. Which is NOT one of the reasons why the AD curve is downward sloping?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1"/>
            <a:ext cx="8229600" cy="2895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effect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Wealth effect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Interest rate effect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Foreign purchases effect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23. Which is an intermediate good?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0415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219201"/>
            <a:ext cx="82296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Textbook bought by a student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Skis bought by a snowboarder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Monthly rent paid by a family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Buns bought McDonald’s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320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24. Which is included in GDP?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1"/>
            <a:ext cx="82296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Textbook bought by a student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Social security payments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value of a used car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paid to buy stock in Amazon.com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24. Which is included in GDP?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1"/>
            <a:ext cx="82296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Textbook bought by a student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Social security payments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value of a used car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paid to buy stock in Amazon.com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13834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077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25. Which of the following OVERSTATES GDP as a measure of social welfare?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82296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Non-market transactions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leisure time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underground economy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Harmful effects of pollution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25. Which of the following OVERSTATES GDP as a measure of social welfare?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8035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81200"/>
            <a:ext cx="8229600" cy="2438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Non-market transactions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leisure time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underground economy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Harmful effects of pollution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819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26.  In which years was there a recession?</a:t>
            </a:r>
            <a:endParaRPr lang="en-US" sz="36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667000" y="1447800"/>
          <a:ext cx="6096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YEAR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NOM GDP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PRICE INDEX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85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149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96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178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112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143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20574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 and 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 and 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 and 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 and 4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26.  In which years was there a recession?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667000" y="1447800"/>
          <a:ext cx="6096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YEAR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NOM GDP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PRICE INDEX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85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149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96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178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112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143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1939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371601"/>
            <a:ext cx="20574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 and 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 and 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 and 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 and 4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609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ANSWER: You must </a:t>
            </a:r>
            <a:r>
              <a:rPr lang="en-US" sz="3600" b="1" smtClean="0">
                <a:solidFill>
                  <a:srgbClr val="0070C0"/>
                </a:solidFill>
              </a:rPr>
              <a:t>calculate real GDP:</a:t>
            </a: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26.  In which year was there a recession?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002184"/>
              </p:ext>
            </p:extLst>
          </p:nvPr>
        </p:nvGraphicFramePr>
        <p:xfrm>
          <a:off x="2667000" y="1676400"/>
          <a:ext cx="6096000" cy="2261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67650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NOM GDP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PRICE INDEX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REAL GDP</a:t>
                      </a:r>
                      <a:endParaRPr lang="en-US" sz="2000" dirty="0"/>
                    </a:p>
                  </a:txBody>
                  <a:tcPr/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168</a:t>
                      </a:r>
                      <a:endParaRPr lang="en-US" sz="2000" dirty="0"/>
                    </a:p>
                  </a:txBody>
                  <a:tcPr/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155</a:t>
                      </a:r>
                      <a:endParaRPr lang="en-US" sz="2000" dirty="0"/>
                    </a:p>
                  </a:txBody>
                  <a:tcPr/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178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159</a:t>
                      </a:r>
                      <a:endParaRPr lang="en-US" sz="2000" dirty="0"/>
                    </a:p>
                  </a:txBody>
                  <a:tcPr/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220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154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0"/>
            <a:ext cx="2209800" cy="26669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 and 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 and 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 and 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 and 4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6511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2620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27. Which would cause the type of economic growth illustrated in this graph?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743200"/>
            <a:ext cx="5486400" cy="2667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Improvements in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capital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AD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natural resources</a:t>
            </a:r>
            <a:endParaRPr lang="en-US" dirty="0"/>
          </a:p>
        </p:txBody>
      </p:sp>
      <p:pic>
        <p:nvPicPr>
          <p:cNvPr id="89096" name="Picture 8" descr="H:\web\ecogif\ppc\ppcdecu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76200"/>
            <a:ext cx="39624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2620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27. Which would cause the type of economic growth illustrated in this graph?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743200"/>
            <a:ext cx="5486400" cy="2667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Improvements in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capital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AD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natural resources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4038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096" name="Picture 8" descr="H:\web\ecogif\ppc\ppcdecue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76200"/>
            <a:ext cx="39624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Which is NOT one of the reasons why the AD curve is downward sloping?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0692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05001"/>
            <a:ext cx="8229600" cy="2895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effect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Wealth effect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Interest rate effect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Foreign purchases effect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13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722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28. Which is “ACHIEVING OUR POTENTIAL” type of economic growth?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5715000" cy="2971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and Efficiency factors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722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28. Which is “ACHIEVING OUR POTENTIAL” type of economic growth?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8035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81200"/>
            <a:ext cx="5715000" cy="2971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and Efficiency factors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2620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29</a:t>
            </a:r>
            <a:r>
              <a:rPr lang="en-US" sz="3600" b="1" dirty="0"/>
              <a:t>. Which would cause the type of economic growth illustrated in this graph?</a:t>
            </a:r>
          </a:p>
        </p:txBody>
      </p:sp>
      <p:pic>
        <p:nvPicPr>
          <p:cNvPr id="94210" name="Picture 2" descr="H:\web\ecogif\ppc\ppceg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"/>
            <a:ext cx="301942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95600"/>
            <a:ext cx="5791200" cy="3581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and Efficiency factors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06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26209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29</a:t>
            </a:r>
            <a:r>
              <a:rPr lang="en-US" sz="3600" b="1" dirty="0">
                <a:solidFill>
                  <a:srgbClr val="0070C0"/>
                </a:solidFill>
              </a:rPr>
              <a:t>. Which would cause the type of economic growth illustrated in this graph?</a:t>
            </a:r>
          </a:p>
        </p:txBody>
      </p:sp>
      <p:pic>
        <p:nvPicPr>
          <p:cNvPr id="94210" name="Picture 2" descr="H:\web\ecogif\ppc\ppceg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"/>
            <a:ext cx="301942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0598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5791200" cy="3581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and Efficiency factors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060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30. Which will NOT increase labor productivity?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5791200" cy="27431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capital per worker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Improved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education and training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25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30. Which will NOT increase labor productivity?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5791200" cy="27431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capital per worker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Improved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education and training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18406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31. Which is </a:t>
            </a:r>
            <a:r>
              <a:rPr lang="en-US" sz="3600" b="1" u="sng" dirty="0" smtClean="0"/>
              <a:t>NOT</a:t>
            </a:r>
            <a:r>
              <a:rPr lang="en-US" sz="3600" b="1" dirty="0" smtClean="0"/>
              <a:t> an indicator of a LDC (DVC)?: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0"/>
            <a:ext cx="8305800" cy="4038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Rapid population growth 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Large % of population in agriculture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urbanization 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Poor infrastructure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GDP per capita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9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31. Which is </a:t>
            </a:r>
            <a:r>
              <a:rPr lang="en-US" sz="3600" b="1" u="sng" dirty="0" smtClean="0">
                <a:solidFill>
                  <a:srgbClr val="0070C0"/>
                </a:solidFill>
              </a:rPr>
              <a:t>NOT</a:t>
            </a:r>
            <a:r>
              <a:rPr lang="en-US" sz="3600" b="1" dirty="0" smtClean="0">
                <a:solidFill>
                  <a:srgbClr val="0070C0"/>
                </a:solidFill>
              </a:rPr>
              <a:t> an indicator of a LDC (DVC)?: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0"/>
            <a:ext cx="6858000" cy="2971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Rapid population growth 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Large % of population in agriculture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Low urbanization 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Poor infrastructure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High GDP per capita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62678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97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2468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32. If a rich country and a poor country both have the same economic growth rate then the </a:t>
            </a:r>
            <a:r>
              <a:rPr lang="en-US" sz="3600" b="1" u="sng" dirty="0" smtClean="0"/>
              <a:t>absolute income gap </a:t>
            </a:r>
            <a:r>
              <a:rPr lang="en-US" sz="3600" b="1" dirty="0" smtClean="0"/>
              <a:t>between the two countries will: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7000"/>
            <a:ext cx="5791200" cy="2590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change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224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2468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32. If a rich country and a poor country both have the same economic growth rate then the </a:t>
            </a:r>
            <a:r>
              <a:rPr lang="en-US" sz="3600" b="1" u="sng" dirty="0" smtClean="0">
                <a:solidFill>
                  <a:srgbClr val="0070C0"/>
                </a:solidFill>
              </a:rPr>
              <a:t>absolute income gap </a:t>
            </a:r>
            <a:r>
              <a:rPr lang="en-US" sz="3600" b="1" dirty="0" smtClean="0">
                <a:solidFill>
                  <a:srgbClr val="0070C0"/>
                </a:solidFill>
              </a:rPr>
              <a:t>between the two countries will: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7000"/>
            <a:ext cx="5791200" cy="2590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change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</a:t>
            </a:r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3189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224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3. Range 1 is called the ______________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3810000" cy="2362200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Monetary range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Keynesian range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Intermediate range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Classical range</a:t>
            </a:r>
            <a:endParaRPr lang="en-US" dirty="0"/>
          </a:p>
        </p:txBody>
      </p:sp>
      <p:pic>
        <p:nvPicPr>
          <p:cNvPr id="5" name="Picture 4" descr="asrang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800" y="1752600"/>
            <a:ext cx="3912229" cy="314848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33. Which of the following is NOT and obstacle to growth for LDCs (DVCs)?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6868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Uncertain ownership of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Rapid population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Lack of 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Lack of workers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8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33. Which of the following is NOT and obstacle to growth for LDCs (DVCs)?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4225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69342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Uncertain ownership of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Rapid population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Lack of 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Lack of workers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84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34. What fraction of the U. S. federal government's budget is spent on FOREIGN AID?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6868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 than 1%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8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34. What fraction of the U. S. federal government's budget is spent on FOREIGN AID?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6868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 than 1%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25%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17644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84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idfedbudge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295129"/>
            <a:ext cx="6248400" cy="656287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idspendch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295400"/>
            <a:ext cx="7554362" cy="4343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533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United States</a:t>
            </a:r>
            <a:endParaRPr lang="en-US" sz="3600" b="1" dirty="0"/>
          </a:p>
        </p:txBody>
      </p:sp>
    </p:spTree>
    <p:custDataLst>
      <p:tags r:id="rId1"/>
    </p:custData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35. What fraction of the U. S. income (NI) is spent on FOREIGN AID?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41910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0.1% to 0.2%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0.5 to 0.7%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1% to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4% to 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over 5%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8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35. What fraction of the U. S. income (NI) is spent on FOREIGN AID?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17644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910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0.1% to 0.2%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0.5 to 0.7%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1% to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4% to 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over 5%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84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idpercentgn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6933"/>
            <a:ext cx="7696200" cy="684106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idtot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399" y="0"/>
            <a:ext cx="7557217" cy="6629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3. Range 1 is called the ______________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1"/>
            <a:ext cx="3810000" cy="2362200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Monetary range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Keynesian range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Intermediate range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Classical range</a:t>
            </a:r>
            <a:endParaRPr lang="en-US" dirty="0"/>
          </a:p>
        </p:txBody>
      </p:sp>
      <p:pic>
        <p:nvPicPr>
          <p:cNvPr id="5" name="Picture 4" descr="asrang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5800" y="1752600"/>
            <a:ext cx="4293229" cy="3455108"/>
          </a:xfrm>
          <a:prstGeom prst="rect">
            <a:avLst/>
          </a:prstGeom>
        </p:spPr>
      </p:pic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93039" y="2136987"/>
            <a:ext cx="330200" cy="330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964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4. Which change in AD will cause the MOST inflation?</a:t>
            </a:r>
            <a:endParaRPr lang="en-US" sz="3600" b="1" dirty="0"/>
          </a:p>
        </p:txBody>
      </p:sp>
      <p:pic>
        <p:nvPicPr>
          <p:cNvPr id="5" name="Picture 4" descr="F1108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8716" y="1676400"/>
            <a:ext cx="5905284" cy="48006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600200"/>
            <a:ext cx="8229600" cy="2667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AD1 to AD2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AD3 to AD4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AD5 to AD6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None cause IN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FIBDISPLAYRESULTS" val="True"/>
  <p:tag name="FIBNUMRESULTS" val="5"/>
  <p:tag name="FIBINCLUDEOTHER" val="True"/>
  <p:tag name="FIBDISPLAYKEYWORDS" val="True"/>
  <p:tag name="ADVANCEDSETTINGSVIEW" val="False"/>
  <p:tag name="POWERPOINTVERSION" val="14.0"/>
  <p:tag name="TASKPANEKEY" val="e564c6b4-528a-4c24-b259-4c86f9f396d5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8"/>
  <p:tag name="FONTSIZE" val="32"/>
  <p:tag name="BULLETTYPE" val="ppBulletArabicPeriod"/>
  <p:tag name="ANSWERTEXT" val="Price effect  &#10;Wealth effect  &#10;Interest rate effect  &#10;Foreign purchases effect"/>
  <p:tag name="OLDNUMANSWERS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32"/>
  <p:tag name="BULLETTYPE" val="ppBulletArabicPeriod"/>
  <p:tag name="ANSWERTEXT" val="2&#10;15&#10;35&#10;70"/>
  <p:tag name="OLDNUMANSWERS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5"/>
  <p:tag name="SLIDEGUID" val="4E69FE43A1EE4AB9934AAF52398D76BF"/>
  <p:tag name="QUESTIONALIAS" val="20. Calculate GDP:"/>
  <p:tag name="ANSWERSALIAS" val="530|smicln|600|smicln|623|smicln|769"/>
  <p:tag name="CORRECTPOINTVALUE" val="0"/>
  <p:tag name="VALUES" val="No Value|smicln|No Value|smicln|No Value|smicln|No Valu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"/>
  <p:tag name="FONTSIZE" val="32"/>
  <p:tag name="BULLETTYPE" val="ppBulletArabicPeriod"/>
  <p:tag name="ANSWERTEXT" val="530&#10;600&#10;623&#10;769"/>
  <p:tag name="OLDNUMANSWERS" val="4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0. Calculate GDP:"/>
  <p:tag name="ANSWERSALIAS" val="530|smicln|600|smicln|623|smicln|769"/>
  <p:tag name="SLIDEORDER" val="16"/>
  <p:tag name="SLIDEGUID" val="EAC88846DF754D8399C9FA82D24EBF03"/>
  <p:tag name="VALUES" val="Incorrect|smicln|Incorrect|smicln|Correct|smicln|Incorrect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"/>
  <p:tag name="FONTSIZE" val="32"/>
  <p:tag name="BULLETTYPE" val="ppBulletArabicPeriod"/>
  <p:tag name="ANSWERTEXT" val="530&#10;600&#10;623&#10;769"/>
  <p:tag name="OLDNUMANSWERS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0. Calculate GDP:"/>
  <p:tag name="ANSWERSALIAS" val="530|smicln|600|smicln|623|smicln|769"/>
  <p:tag name="SLIDEORDER" val="16"/>
  <p:tag name="SLIDEGUID" val="33D77CAD90584CEA961061D0C9368B1D"/>
  <p:tag name="CORRECTPOINTVALUE" val="0"/>
  <p:tag name="VALUES" val="No Value|smicln|No Value|smicln|No Value|smicln|No Valu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"/>
  <p:tag name="FONTSIZE" val="32"/>
  <p:tag name="BULLETTYPE" val="ppBulletArabicPeriod"/>
  <p:tag name="ANSWERTEXT" val="530&#10;600&#10;623&#10;769"/>
  <p:tag name="OLDNUMANSWERS" val="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0. Calculate GDP:"/>
  <p:tag name="ANSWERSALIAS" val="530|smicln|600|smicln|623|smicln|769"/>
  <p:tag name="SLIDEORDER" val="17"/>
  <p:tag name="SLIDEGUID" val="3A44D3A584C7427DB450EB266BF5E89F"/>
  <p:tag name="VALUES" val="Correct|smicln|Incorrect|smicln|Incorrect|smicln|Incorrec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"/>
  <p:tag name="FONTSIZE" val="32"/>
  <p:tag name="BULLETTYPE" val="ppBulletArabicPeriod"/>
  <p:tag name="ANSWERTEXT" val="530&#10;600&#10;623&#10;769"/>
  <p:tag name="OLDNUMANSWERS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SLIDEORDER" val="4"/>
  <p:tag name="SLIDEGUID" val="AA3C7B08013D4D9CBAD04380B2D260E8"/>
  <p:tag name="QUESTIONALIAS" val="2. Which is NOT one of the reasons why the AD curve is downward sloping?"/>
  <p:tag name="ANSWERSALIAS" val="Price effect  |smicln|Wealth effect  |smicln|Interest rate effect  |smicln|Foreign purchases effect"/>
  <p:tag name="VALUES" val="Correct|smicln|Incorrect|smicln|Incorrect|smicln|Incorrec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0. Calculate GDP:"/>
  <p:tag name="ANSWERSALIAS" val="530|smicln|600|smicln|623|smicln|769"/>
  <p:tag name="SLIDEORDER" val="17"/>
  <p:tag name="SLIDEGUID" val="7067476EA3494718A7CF1ABC1B964CE8"/>
  <p:tag name="CORRECTPOINTVALUE" val="0"/>
  <p:tag name="VALUES" val="No Value|smicln|No Value|smicln|No Value|smicln|No Valu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"/>
  <p:tag name="FONTSIZE" val="32"/>
  <p:tag name="BULLETTYPE" val="ppBulletArabicPeriod"/>
  <p:tag name="ANSWERTEXT" val="530&#10;600&#10;623&#10;769"/>
  <p:tag name="OLDNUMANSWERS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0. Calculate GDP:"/>
  <p:tag name="ANSWERSALIAS" val="530|smicln|600|smicln|623|smicln|769"/>
  <p:tag name="SLIDEORDER" val="18"/>
  <p:tag name="SLIDEGUID" val="962244F47DEB4195AE4F6E008830C6DE"/>
  <p:tag name="VALUES" val="Incorrect|smicln|Correct|smicln|Incorrect|smicln|Incorrec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"/>
  <p:tag name="FONTSIZE" val="32"/>
  <p:tag name="BULLETTYPE" val="ppBulletArabicPeriod"/>
  <p:tag name="ANSWERTEXT" val="530&#10;600&#10;623&#10;769"/>
  <p:tag name="OLDNUMANSWERS" val="4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6"/>
  <p:tag name="SLIDEGUID" val="E5D1BBB8559242218D2407BCB4B74B22"/>
  <p:tag name="QUESTIONALIAS" val="23. Which is an intermediate good?"/>
  <p:tag name="ANSWERSALIAS" val="Textbook bought by a student|smicln|Skis bought by a snowboarder|smicln|Monthly rent paid by a family|smicln|Buns bought McDonald’s"/>
  <p:tag name="CORRECTPOINTVALUE" val="0"/>
  <p:tag name="VALUES" val="No Value|smicln|No Value|smicln|No Value|smicln|No Valu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0"/>
  <p:tag name="FONTSIZE" val="32"/>
  <p:tag name="BULLETTYPE" val="ppBulletArabicPeriod"/>
  <p:tag name="ANSWERTEXT" val="Textbook bought by a student&#10;Skis bought by a snowboarder&#10;Monthly rent paid by a family&#10;Buns bought McDonald’s"/>
  <p:tag name="OLDNUMANSWERS" val="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3. Which is an intermediate good?"/>
  <p:tag name="ANSWERSALIAS" val="Textbook bought by a student|smicln|Skis bought by a snowboarder|smicln|Monthly rent paid by a family|smicln|Buns bought McDonald’s"/>
  <p:tag name="SLIDEORDER" val="17"/>
  <p:tag name="SLIDEGUID" val="58ACB484277D4F899BF33FF4ADCE7F24"/>
  <p:tag name="VALUES" val="Incorrect|smicln|Incorrect|smicln|Incorrect|smicln|Correct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0"/>
  <p:tag name="FONTSIZE" val="32"/>
  <p:tag name="BULLETTYPE" val="ppBulletArabicPeriod"/>
  <p:tag name="ANSWERTEXT" val="Textbook bought by a student&#10;Skis bought by a snowboarder&#10;Monthly rent paid by a family&#10;Buns bought McDonald’s"/>
  <p:tag name="OLDNUMANSWERS" val="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7"/>
  <p:tag name="SLIDEGUID" val="FDBFE5F0253C4DADA1097F05ABF7E9D3"/>
  <p:tag name="QUESTIONALIAS" val="24. Which is included in GDP?"/>
  <p:tag name="ANSWERSALIAS" val="Textbook bought by a student|smicln|Social security payments|smicln|The value of a used car |smicln|The price paid to buy stock in Amazon.com"/>
  <p:tag name="CORRECTPOINTVALUE" val="0"/>
  <p:tag name="VALUES" val="No Value|smicln|No Value|smicln|No Value|smicln|No Valu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0"/>
  <p:tag name="FONTSIZE" val="32"/>
  <p:tag name="BULLETTYPE" val="ppBulletArabicPeriod"/>
  <p:tag name="ANSWERTEXT" val="Textbook bought by a student&#10;Social security payments&#10;The value of a used car &#10;The price paid to buy stock in Amazon.com"/>
  <p:tag name="OLDNUMANSWERS" val="4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4. Which is included in GDP?"/>
  <p:tag name="ANSWERSALIAS" val="Textbook bought by a student|smicln|Social security payments|smicln|The value of a used car |smicln|The price paid to buy stock in Amazon.com"/>
  <p:tag name="SLIDEORDER" val="18"/>
  <p:tag name="SLIDEGUID" val="96F3E8765E5D480E8FA417E37879C065"/>
  <p:tag name="VALUES" val="Correct|smicln|Incorrect|smicln|Incorrect|smicln|Incorrect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0"/>
  <p:tag name="FONTSIZE" val="32"/>
  <p:tag name="BULLETTYPE" val="ppBulletArabicPeriod"/>
  <p:tag name="ANSWERTEXT" val="Textbook bought by a student&#10;Social security payments&#10;The value of a used car &#10;The price paid to buy stock in Amazon.com"/>
  <p:tag name="OLDNUMANSWERS" val="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9"/>
  <p:tag name="SLIDEGUID" val="CE2D17B0E5624AF583FD522C4A1BE95B"/>
  <p:tag name="QUESTIONALIAS" val="26. Which of the following OVERSTATES GDP as a measure of social welfare?"/>
  <p:tag name="ANSWERSALIAS" val="Non-market transactions|smicln|More leisure time|smicln|The underground economy|smicln|Harmful effects of pollution"/>
  <p:tag name="CORRECTPOINTVALUE" val="0"/>
  <p:tag name="VALUES" val="No Value|smicln|No Value|smicln|No Value|smicln|No Valu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4"/>
  <p:tag name="FONTSIZE" val="32"/>
  <p:tag name="BULLETTYPE" val="ppBulletArabicPeriod"/>
  <p:tag name="ANSWERTEXT" val="Non-market transactions&#10;More leisure time&#10;The underground economy&#10;Harmful effects of pollution"/>
  <p:tag name="OLDNUMANSWERS" val="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6. Which of the following OVERSTATES GDP as a measure of social welfare?"/>
  <p:tag name="ANSWERSALIAS" val="Non-market transactions|smicln|More leisure time|smicln|The underground economy|smicln|Harmful effects of pollution"/>
  <p:tag name="SLIDEORDER" val="20"/>
  <p:tag name="SLIDEGUID" val="94CDDB5821684E888A924292FA5E1087"/>
  <p:tag name="VALUES" val="Incorrect|smicln|Incorrect|smicln|Incorrect|smicln|Correc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8"/>
  <p:tag name="FONTSIZE" val="32"/>
  <p:tag name="BULLETTYPE" val="ppBulletArabicPeriod"/>
  <p:tag name="ANSWERTEXT" val="Price effect  &#10;Wealth effect  &#10;Interest rate effect  &#10;Foreign purchases effect"/>
  <p:tag name="OLDNUMANSWERS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4"/>
  <p:tag name="FONTSIZE" val="32"/>
  <p:tag name="BULLETTYPE" val="ppBulletArabicPeriod"/>
  <p:tag name="ANSWERTEXT" val="Non-market transactions&#10;More leisure time&#10;The underground economy&#10;Harmful effects of pollution"/>
  <p:tag name="OLDNUMANSWERS" val="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0"/>
  <p:tag name="SLIDEGUID" val="05D2339CDDA64B62B1CF5A04315B4AA9"/>
  <p:tag name="QUESTIONALIAS" val="27.  In which years was there a recession?"/>
  <p:tag name="ANSWERSALIAS" val="1 and 2|smicln|1 and 3|smicln|2 and 3|smicln|2 and 4"/>
  <p:tag name="CORRECTPOINTVALUE" val="0"/>
  <p:tag name="VALUES" val="No Value|smicln|No Value|smicln|No Value|smicln|No Valu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1 and 2&#10;1 and 3&#10;2 and 3&#10;2 and 4"/>
  <p:tag name="OLDNUMANSWERS" val="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7.  In which years was there a recession?"/>
  <p:tag name="ANSWERSALIAS" val="1 and 2|smicln|1 and 3|smicln|2 and 3|smicln|2 and 4"/>
  <p:tag name="SLIDEORDER" val="21"/>
  <p:tag name="SLIDEGUID" val="29F75A21B2B2415FA254CB3CA4FE7F8A"/>
  <p:tag name="VALUES" val="Incorrect|smicln|Incorrect|smicln|Incorrect|smicln|Correct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1 and 2&#10;1 and 3&#10;2 and 3&#10;2 and 4"/>
  <p:tag name="OLDNUMANSWERS" val="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1"/>
  <p:tag name="SLIDEGUID" val="FE7E7068EF83441396219955A5DDBABD"/>
  <p:tag name="ANSWERSALIAS" val="1 and 2|smicln|1 and 3|smicln|2 and 3|smicln|2 and 4"/>
  <p:tag name="CORRECTPOINTVALUE" val="0"/>
  <p:tag name="QUESTIONALIAS" val="ANSWER: 26.  In which year was there a recession? "/>
  <p:tag name="VALUES" val="Incorrect|smicln|Incorrect|smicln|Incorrect|smicln|Correc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1 and 2&#10;1 and 3&#10;2 and 3&#10;2 and 4"/>
  <p:tag name="OLDNUMANSWERS" val="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Improvements in technology|smicln|More capital goods|smicln|Increase in AD|smicln|More natural resources"/>
  <p:tag name="QUESTIONALIAS" val="27. Which would cause the type of economic growth illustrated in this graph?"/>
  <p:tag name="SLIDEORDER" val="22"/>
  <p:tag name="SLIDEGUID" val="86DEDE1112FF4FE491D27EFC415B7C73"/>
  <p:tag name="CORRECTPOINTVALUE" val="0"/>
  <p:tag name="VALUES" val="No Value|smicln|No Value|smicln|No Value|smicln|No Val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49F6FDE8AB804FB7896FE108AA0C555C"/>
  <p:tag name="QUESTIONALIAS" val="3. Range 1 is called the ______________"/>
  <p:tag name="ANSWERSALIAS" val="Monetary range|smicln|Keynesian range|smicln|Intermediate range|smicln|Classical range"/>
  <p:tag name="CORRECTPOINTVALUE" val="0"/>
  <p:tag name="VALUES" val="No Value|smicln|No Value|smicln|No Value|smicln|No Valu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3"/>
  <p:tag name="FONTSIZE" val="32"/>
  <p:tag name="BULLETTYPE" val="ppBulletArabicPeriod"/>
  <p:tag name="ANSWERTEXT" val="Improvements in technology&#10;More capital goods&#10;Increase in AD&#10;More natural resources"/>
  <p:tag name="OLDNUMANSWERS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Improvements in technology|smicln|More capital goods|smicln|Increase in AD|smicln|More natural resources"/>
  <p:tag name="QUESTIONALIAS" val="27. Which would cause the type of economic growth illustrated in this graph?"/>
  <p:tag name="SLIDEORDER" val="23"/>
  <p:tag name="SLIDEGUID" val="D3C8E72A716E4D1B9820B7A67E0A3649"/>
  <p:tag name="VALUES" val="Incorrect|smicln|Incorrect|smicln|Correct|smicln|Incorrect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3"/>
  <p:tag name="FONTSIZE" val="32"/>
  <p:tag name="BULLETTYPE" val="ppBulletArabicPeriod"/>
  <p:tag name="ANSWERTEXT" val="Improvements in technology&#10;More capital goods&#10;Increase in AD&#10;More natural resources"/>
  <p:tag name="OLDNUMANSWERS" val="4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8. Which is “ACHIEVING OUR POTENTIAL” type of economic growth?"/>
  <p:tag name="SLIDEORDER" val="23"/>
  <p:tag name="SLIDEGUID" val="67D366BEFABB45E18356F6ED8A1CA8D0"/>
  <p:tag name="CORRECTPOINTVALUE" val="0"/>
  <p:tag name="ANSWERSALIAS" val="Supply factor|smicln|Demand factor  |smicln|Efficiency factor  |smicln|Demand and Efficiency factors"/>
  <p:tag name="VALUES" val="No Value|smicln|No Value|smicln|No Value|smicln|No Valu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9"/>
  <p:tag name="FONTSIZE" val="32"/>
  <p:tag name="BULLETTYPE" val="ppBulletArabicPeriod"/>
  <p:tag name="ANSWERTEXT" val="Supply factor&#10;Demand factor  &#10;Efficiency factor  &#10;Demand and Efficiency factors"/>
  <p:tag name="OLDNUMANSWERS" val="4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8. Which is “ACHIEVING OUR POTENTIAL” type of economic growth?"/>
  <p:tag name="SLIDEORDER" val="24"/>
  <p:tag name="SLIDEGUID" val="850009DACC9D4585A55DD39FD82317AC"/>
  <p:tag name="ANSWERSALIAS" val="Supply factor|smicln|Demand factor  |smicln|Efficiency factor  |smicln|Demand and Efficiency factors"/>
  <p:tag name="VALUES" val="Incorrect|smicln|Incorrect|smicln|Incorrect|smicln|Correct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9"/>
  <p:tag name="FONTSIZE" val="32"/>
  <p:tag name="BULLETTYPE" val="ppBulletArabicPeriod"/>
  <p:tag name="ANSWERTEXT" val="Supply factor&#10;Demand factor  &#10;Efficiency factor  &#10;Demand and Efficiency factors"/>
  <p:tag name="OLDNUMANSWERS" val="4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9. Which would cause the type of economic growth illustrated in this graph?"/>
  <p:tag name="SLIDEORDER" val="24"/>
  <p:tag name="SLIDEGUID" val="3868753504D54327963EB9BB329598C6"/>
  <p:tag name="CORRECTPOINTVALUE" val="0"/>
  <p:tag name="ANSWERSALIAS" val="Supply factor|smicln|Demand factor  |smicln|Efficiency factor  |smicln|Demand and Efficiency factors"/>
  <p:tag name="VALUES" val="No Value|smicln|No Value|smicln|No Value|smicln|No Val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5"/>
  <p:tag name="FONTSIZE" val="30"/>
  <p:tag name="BULLETTYPE" val="ppBulletArabicPeriod"/>
  <p:tag name="ANSWERTEXT" val="Monetary range&#10;Keynesian range&#10;Intermediate range&#10;Classical range"/>
  <p:tag name="OLDNUMANSWERS" val="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9"/>
  <p:tag name="FONTSIZE" val="32"/>
  <p:tag name="BULLETTYPE" val="ppBulletArabicPeriod"/>
  <p:tag name="ANSWERTEXT" val="Supply factor&#10;Demand factor  &#10;Efficiency factor  &#10;Demand and Efficiency factors"/>
  <p:tag name="OLDNUMANSWERS" val="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9. Which would cause the type of economic growth illustrated in this graph?"/>
  <p:tag name="SLIDEORDER" val="25"/>
  <p:tag name="SLIDEGUID" val="5EFF672A16784042979F9346D1F1DD5B"/>
  <p:tag name="ANSWERSALIAS" val="Supply factor|smicln|Demand factor  |smicln|Efficiency factor  |smicln|Demand and Efficiency factors"/>
  <p:tag name="VALUES" val="Correct|smicln|Incorrect|smicln|Incorrect|smicln|Incorrect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9"/>
  <p:tag name="FONTSIZE" val="32"/>
  <p:tag name="BULLETTYPE" val="ppBulletArabicPeriod"/>
  <p:tag name="ANSWERTEXT" val="Supply factor&#10;Demand factor  &#10;Efficiency factor  &#10;Demand and Efficiency factors"/>
  <p:tag name="OLDNUMANSWERS" val="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9. Which will NOT increase labor productivity?"/>
  <p:tag name="ANSWERSALIAS" val="More workers|smicln|More capital per worker|smicln|Improved technology|smicln|More education and training"/>
  <p:tag name="SLIDEORDER" val="24"/>
  <p:tag name="SLIDEGUID" val="A1CBCAE25C404BDE90171EBFBCF736A0"/>
  <p:tag name="CORRECTPOINTVALUE" val="0"/>
  <p:tag name="VALUES" val="No Value|smicln|No Value|smicln|No Value|smicln|No Valu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4"/>
  <p:tag name="FONTSIZE" val="32"/>
  <p:tag name="BULLETTYPE" val="ppBulletArabicPeriod"/>
  <p:tag name="ANSWERTEXT" val="More workers&#10;More capital per worker&#10;Improved technology&#10;More education and training"/>
  <p:tag name="OLDNUMANSWERS" val="4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9. Which will NOT increase labor productivity?"/>
  <p:tag name="ANSWERSALIAS" val="More workers|smicln|More capital per worker|smicln|Improved technology|smicln|More education and training"/>
  <p:tag name="SLIDEORDER" val="25"/>
  <p:tag name="SLIDEGUID" val="71B4A1FC43634D338D40013FA1F74413"/>
  <p:tag name="VALUES" val="Correct|smicln|Incorrect|smicln|Incorrect|smicln|Incorrec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4"/>
  <p:tag name="FONTSIZE" val="32"/>
  <p:tag name="BULLETTYPE" val="ppBulletArabicPeriod"/>
  <p:tag name="ANSWERTEXT" val="More workers&#10;More capital per worker&#10;Improved technology&#10;More education and training"/>
  <p:tag name="OLDNUMANSWERS" val="4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0. Which is NOT an indicator of a LDC (DVC)?:"/>
  <p:tag name="ANSWERSALIAS" val="Rapid population growth rate|smicln|Large % of population in agriculture|smicln|Low urbanization rate|smicln|Poor infrastructure|smicln|High GDP per capita"/>
  <p:tag name="SLIDEORDER" val="25"/>
  <p:tag name="SLIDEGUID" val="395B19BBA3BC4B36B7F71DD17AC0652F"/>
  <p:tag name="CORRECTPOINTVALUE" val="0"/>
  <p:tag name="VALUES" val="No Value|smicln|No Value|smicln|No Value|smicln|No Value|smicln|No Val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. Range 1 is called the ______________"/>
  <p:tag name="ANSWERSALIAS" val="Monetary range|smicln|Keynesian range|smicln|Intermediate range|smicln|Classical range"/>
  <p:tag name="SLIDEORDER" val="3"/>
  <p:tag name="SLIDEGUID" val="6CE196340773496BBD51AADCDD6A88F6"/>
  <p:tag name="VALUES" val="Incorrect|smicln|Correct|smicln|Incorrect|smicln|Incorrect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7"/>
  <p:tag name="FONTSIZE" val="32"/>
  <p:tag name="BULLETTYPE" val="ppBulletArabicPeriod"/>
  <p:tag name="ANSWERTEXT" val="Rapid population growth rate&#10;Large % of population in agriculture&#10;Low urbanization rate&#10;Poor infrastructure&#10;High GDP per capita"/>
  <p:tag name="OLDNUMANSWERS" val="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0. Which is NOT an indicator of a LDC (DVC)?:"/>
  <p:tag name="ANSWERSALIAS" val="Rapid population growth rate|smicln|Large % of population in agriculture|smicln|Low urbanization rate|smicln|Poor infrastructure|smicln|High GDP per capita"/>
  <p:tag name="SLIDEORDER" val="26"/>
  <p:tag name="SLIDEGUID" val="E7E505DBF8DB4E8C99A44942555BB485"/>
  <p:tag name="VALUES" val="Incorrect|smicln|Incorrect|smicln|Incorrect|smicln|Incorrect|smicln|Correct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7"/>
  <p:tag name="FONTSIZE" val="32"/>
  <p:tag name="BULLETTYPE" val="ppBulletArabicPeriod"/>
  <p:tag name="ANSWERTEXT" val="Rapid population growth rate&#10;Large % of population in agriculture&#10;Low urbanization rate&#10;Poor infrastructure&#10;High GDP per capita"/>
  <p:tag name="OLDNUMANSWERS" val="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1. If a rich country and a poor country both have the same economic growth rate then the absolute income gap between the two countries will:"/>
  <p:tag name="ANSWERSALIAS" val="Not change|smicln|Increase|smicln|Decrease"/>
  <p:tag name="SLIDEORDER" val="26"/>
  <p:tag name="SLIDEGUID" val="4028D4B12EAD44C39684E18EA6CE6080"/>
  <p:tag name="CORRECTPOINTVALUE" val="0"/>
  <p:tag name="VALUES" val="No Value|smicln|No Value|smicln|No Valu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32"/>
  <p:tag name="BULLETTYPE" val="ppBulletArabicPeriod"/>
  <p:tag name="ANSWERTEXT" val="Not change&#10;Increase&#10;Decrease"/>
  <p:tag name="OLDNUMANSWERS" val="3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1. If a rich country and a poor country both have the same economic growth rate then the absolute income gap between the two countries will:"/>
  <p:tag name="ANSWERSALIAS" val="Not change|smicln|Increase|smicln|Decrease"/>
  <p:tag name="SLIDEORDER" val="27"/>
  <p:tag name="SLIDEGUID" val="54E7A3517E214116BEDB463493678BB5"/>
  <p:tag name="VALUES" val="Incorrect|smicln|Correct|smicln|Incorrec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32"/>
  <p:tag name="BULLETTYPE" val="ppBulletArabicPeriod"/>
  <p:tag name="ANSWERTEXT" val="Not change&#10;Increase&#10;Decrease"/>
  <p:tag name="OLDNUMANSWERS" val="3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2. Which of the following is NOT and obstacle to growth for LDCs (DVCs)?"/>
  <p:tag name="ANSWERSALIAS" val="Uncertain ownership of resources|smicln|Rapid population growth|smicln|Lack of capital|smicln|Lack of workers"/>
  <p:tag name="SLIDEORDER" val="27"/>
  <p:tag name="SLIDEGUID" val="C2151A7C22BD44D693A695B69EBF0657"/>
  <p:tag name="CORRECTPOINTVALUE" val="0"/>
  <p:tag name="VALUES" val="No Value|smicln|No Value|smicln|No Value|smicln|No Val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5"/>
  <p:tag name="FONTSIZE" val="30"/>
  <p:tag name="BULLETTYPE" val="ppBulletArabicPeriod"/>
  <p:tag name="ANSWERTEXT" val="Monetary range&#10;Keynesian range&#10;Intermediate range&#10;Classical range"/>
  <p:tag name="OLDNUMANSWERS" val="4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8"/>
  <p:tag name="FONTSIZE" val="32"/>
  <p:tag name="BULLETTYPE" val="ppBulletArabicPeriod"/>
  <p:tag name="ANSWERTEXT" val="Uncertain ownership of resources&#10;Rapid population growth&#10;Lack of capital&#10;Lack of workers"/>
  <p:tag name="OLDNUMANSWERS" val="4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2. Which of the following is NOT and obstacle to growth for LDCs (DVCs)?"/>
  <p:tag name="ANSWERSALIAS" val="Uncertain ownership of resources|smicln|Rapid population growth|smicln|Lack of capital|smicln|Lack of workers"/>
  <p:tag name="SLIDEORDER" val="28"/>
  <p:tag name="SLIDEGUID" val="D8C1A10F65EA4EC498B5DCE5CD4C8779"/>
  <p:tag name="VALUES" val="Incorrect|smicln|Incorrect|smicln|Incorrect|smicln|Correct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8"/>
  <p:tag name="FONTSIZE" val="32"/>
  <p:tag name="BULLETTYPE" val="ppBulletArabicPeriod"/>
  <p:tag name="ANSWERTEXT" val="Uncertain ownership of resources&#10;Rapid population growth&#10;Lack of capital&#10;Lack of workers"/>
  <p:tag name="OLDNUMANSWERS" val="4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3. What fraction of the U. S. federal government's budget is spent on FOREIGN AID?"/>
  <p:tag name="ANSWERSALIAS" val="Less than 1%|smicln|5%|smicln|10%|smicln|15%|smicln|20%|smicln|25%"/>
  <p:tag name="SLIDEORDER" val="28"/>
  <p:tag name="SLIDEGUID" val="D314B41EA3964F29A4592D9D94C3E6A4"/>
  <p:tag name="CORRECTPOINTVALUE" val="0"/>
  <p:tag name="VALUES" val="No Value|smicln|No Value|smicln|No Value|smicln|No Value|smicln|No Value|smicln|No Valu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Less than 1%&#10;5%&#10;10%&#10;15%&#10;20%&#10;25%"/>
  <p:tag name="OLDNUMANSWERS" val="6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3. What fraction of the U. S. federal government's budget is spent on FOREIGN AID?"/>
  <p:tag name="ANSWERSALIAS" val="Less than 1%|smicln|5%|smicln|10%|smicln|15%|smicln|20%|smicln|25%"/>
  <p:tag name="SLIDEORDER" val="29"/>
  <p:tag name="SLIDEGUID" val="5797F74D25E44FA2BBA76FB84AC9F64F"/>
  <p:tag name="VALUES" val="Correct|smicln|Incorrect|smicln|Incorrect|smicln|Incorrect|smicln|Incorrect|smicln|Incorrect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Less than 1%&#10;5%&#10;10%&#10;15%&#10;20%&#10;25%"/>
  <p:tag name="OLDNUMANSWERS" val="6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9"/>
  <p:tag name="SLIDEGUID" val="1E773E2F21D349AF86530F0298161A88"/>
  <p:tag name="CORRECTPOINTVALUE" val="0"/>
  <p:tag name="QUESTIONALIAS" val="35. What fraction of the U. S. income (NI) is spent on FOREIGN AID?"/>
  <p:tag name="ANSWERSALIAS" val="0.1% to 0.2%|smicln|0.5 to 0.7%|smicln|1% to 2%|smicln|4% to 5%|smicln|over 5%"/>
  <p:tag name="VALUES" val="No Value|smicln|No Value|smicln|No Value|smicln|No Value|smicln|No Valu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1"/>
  <p:tag name="FONTSIZE" val="32"/>
  <p:tag name="BULLETTYPE" val="ppBulletArabicPeriod"/>
  <p:tag name="ANSWERTEXT" val="0.1% to 0.2%&#10;0.5 to 0.7%%&#10;1% to 2%&#10;4% to 5%&#10;over 5%"/>
  <p:tag name="OLDNUMANSWERS" val="5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VALUES" val="Correct|smicln|Incorrect|smicln|Incorrect|smicln|Incorrect|smicln|Incorrect|smicln|No Value"/>
  <p:tag name="SLIDEORDER" val="30"/>
  <p:tag name="SLIDEGUID" val="D125BAF15F4E42F8AA404B7E13C9A913"/>
  <p:tag name="QUESTIONALIAS" val="35. What fraction of the U. S. income (NI) is spent on FOREIGN AID?"/>
  <p:tag name="ANSWERSALIAS" val="0.1% to 0.2%|smicln|0.5 to 0.7%|smicln|1% to 2%|smicln|4% to 5%|smicln|over 5%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0"/>
  <p:tag name="FONTSIZE" val="32"/>
  <p:tag name="BULLETTYPE" val="ppBulletArabicPeriod"/>
  <p:tag name="ANSWERTEXT" val="0.1% to 0.2%&#10;0.5 to 0.7%&#10;1% to 2%&#10;4% to 5%&#10;over 5%"/>
  <p:tag name="OLDNUMANSWERS" val="5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4"/>
  <p:tag name="SLIDEGUID" val="56066FC88276456196CD64D7FC6F50DC"/>
  <p:tag name="QUESTIONALIAS" val="4. Which change in AD will cause the MOST inflation?"/>
  <p:tag name="ANSWERSALIAS" val="AD1 to AD2|smicln|AD3 to AD4|smicln|AD5 to AD6|smicln|None cause IN"/>
  <p:tag name="CORRECTPOINTVALUE" val="0"/>
  <p:tag name="VALUES" val="No Value|smicln|No Value|smicln|No Value|smicln|No Val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6"/>
  <p:tag name="FONTSIZE" val="32"/>
  <p:tag name="BULLETTYPE" val="ppBulletArabicPeriod"/>
  <p:tag name="ANSWERTEXT" val="AD1 to AD2&#10;AD3 to AD4&#10;AD5 to AD6&#10;None cause IN"/>
  <p:tag name="OLDNUMANSWERS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4. Which change in AD will cause the MOST inflation?"/>
  <p:tag name="ANSWERSALIAS" val="AD1 to AD2|smicln|AD3 to AD4|smicln|AD5 to AD6|smicln|None cause IN"/>
  <p:tag name="SLIDEORDER" val="5"/>
  <p:tag name="SLIDEGUID" val="3A4F1CF616ED45F5A6AE5F8DDC1EB293"/>
  <p:tag name="VALUES" val="Incorrect|smicln|Incorrect|smicln|Correct|smicln|Incorrec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6"/>
  <p:tag name="FONTSIZE" val="32"/>
  <p:tag name="BULLETTYPE" val="ppBulletArabicPeriod"/>
  <p:tag name="ANSWERTEXT" val="AD1 to AD2&#10;AD3 to AD4&#10;AD5 to AD6&#10;None cause IN"/>
  <p:tag name="OLDNUMANSWERS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5"/>
  <p:tag name="SLIDEGUID" val="F5FD5156DFE144249F726D3B04CD2EBE"/>
  <p:tag name="QUESTIONALIAS" val="5. What happens to UE and IN?"/>
  <p:tag name="ANSWERSALIAS" val="UE up; IN up|smicln|UE up; IN down|smicln|UE down; IN down|smicln|UE down; IN up"/>
  <p:tag name="CORRECTPOINTVALUE" val="0"/>
  <p:tag name="VALUES" val="No Value|smicln|No Value|smicln|No Value|smicln|No Val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9"/>
  <p:tag name="FONTSIZE" val="32"/>
  <p:tag name="BULLETTYPE" val="ppBulletArabicPeriod"/>
  <p:tag name="ANSWERTEXT" val="UE up; IN up&#10;UE up; IN down&#10;UE down; IN down&#10;UE down; IN up"/>
  <p:tag name="OLDNUMANSWERS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What happens to UE and IN?"/>
  <p:tag name="ANSWERSALIAS" val="UE up; IN up|smicln|UE up; IN down|smicln|UE down; IN down|smicln|UE down; IN up"/>
  <p:tag name="SLIDEORDER" val="6"/>
  <p:tag name="SLIDEGUID" val="228C1568EBF54E62AABF4E2532D8D9CE"/>
  <p:tag name="VALUES" val="Incorrect|smicln|Correct|smicln|Incorrect|smicln|Incorrec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9"/>
  <p:tag name="FONTSIZE" val="32"/>
  <p:tag name="BULLETTYPE" val="ppBulletArabicPeriod"/>
  <p:tag name="ANSWERTEXT" val="UE up; IN up&#10;UE up; IN down&#10;UE down; IN down&#10;UE down; IN up"/>
  <p:tag name="OLDNUMANSWERS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6"/>
  <p:tag name="SLIDEGUID" val="8B8C6D8A0D4E4BF2873EEAFD8A096382"/>
  <p:tag name="CORRECTPOINTVALUE" val="0"/>
  <p:tag name="QUESTIONALIAS" val="6. What happens to UE and IN?"/>
  <p:tag name="ANSWERSALIAS" val="UE up; IN up |smicln|UE up; IN down|smicln|UE down; IN down |smicln| UE down; IN up"/>
  <p:tag name="VALUES" val="No Value|smicln|No Value|smicln|No Value|smicln|No Val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2"/>
  <p:tag name="FONTSIZE" val="32"/>
  <p:tag name="BULLETTYPE" val="ppBulletArabicPeriod"/>
  <p:tag name="ANSWERTEXT" val="UE up; IN up &#10;UE up; IN down&#10;UE down; IN down &#10; UE down; IN up"/>
  <p:tag name="OLDNUMANSWERS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SLIDEORDER" val="7"/>
  <p:tag name="SLIDEGUID" val="F6CC0FB5E4DD4FCC93C6B3E2AE6C5555"/>
  <p:tag name="QUESTIONALIAS" val="6. What happens to UE and IN?"/>
  <p:tag name="ANSWERSALIAS" val="UE up; IN up |smicln|UE up; IN down|smicln|UE down; IN down |smicln| UE down; IN up"/>
  <p:tag name="VALUES" val="Correct|smicln|Incorrect|smicln|Incorrect|smicln|Incorrec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2"/>
  <p:tag name="FONTSIZE" val="32"/>
  <p:tag name="BULLETTYPE" val="ppBulletArabicPeriod"/>
  <p:tag name="ANSWERTEXT" val="UE up; IN up &#10;UE up; IN down&#10;UE down; IN down &#10; UE down; IN up"/>
  <p:tag name="OLDNUMANSWERS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axes increase:"/>
  <p:tag name="ANSWERSALIAS" val="A|smicln|B|smicln|C|smicln|D"/>
  <p:tag name="SLIDEORDER" val="9"/>
  <p:tag name="SLIDEGUID" val="6DD58045245D4C259BA0C1D25E6E6807"/>
  <p:tag name="CORRECTPOINTVALUE" val="0"/>
  <p:tag name="VALUES" val="No Value|smicln|No Value|smicln|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axes increase:"/>
  <p:tag name="ANSWERSALIAS" val="A|smicln|B|smicln|C|smicln|D"/>
  <p:tag name="SLIDEORDER" val="10"/>
  <p:tag name="SLIDEGUID" val="FDCD6A7AAD6B45E2A54179797E751CCF"/>
  <p:tag name="VALUES" val="Incorrect|smicln|Incorrect|smicln|Incorrect|smicln|Correc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C7546F84D7844C50B2D93F8052ED3641"/>
  <p:tag name="QUESTIONALIAS" val="1. When would inflation be at its lowest on the business cycle below?"/>
  <p:tag name="ANSWERSALIAS" val="1|smicln|2|smicln|3|smicln|4"/>
  <p:tag name="CORRECTPOINTVALUE" val="0"/>
  <p:tag name="VALUES" val="No Value|smicln|No Value|smicln|No Value|smicln|No Val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7"/>
  <p:tag name="SLIDEGUID" val="7EFD3ABE405442BA9AD77A26C65360EA"/>
  <p:tag name="QUESTIONALIAS" val="7. If taxes increase:"/>
  <p:tag name="ANSWERSALIAS" val="A|smicln|B|smicln|C|smicln|D"/>
  <p:tag name="CORRECTPOINTVALUE" val="0"/>
  <p:tag name="VALUES" val="No Value|smicln|No Value|smicln|No Value|smicln|No Val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axes increase:"/>
  <p:tag name="ANSWERSALIAS" val="A|smicln|B|smicln|C|smicln|D"/>
  <p:tag name="SLIDEORDER" val="8"/>
  <p:tag name="SLIDEGUID" val="8C87CC8EE8514730BBA94A094EF75B41"/>
  <p:tag name="VALUES" val="Incorrect|smicln|Incorrect|smicln|Correct|smicln|Incorrec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axes increase:"/>
  <p:tag name="ANSWERSALIAS" val="A|smicln|B|smicln|C|smicln|D"/>
  <p:tag name="SLIDEORDER" val="8"/>
  <p:tag name="SLIDEGUID" val="DC5960A3E26448A199DFFDE8F6176DDD"/>
  <p:tag name="CORRECTPOINTVALUE" val="0"/>
  <p:tag name="VALUES" val="No Value|smicln|No Value|smicln|No Value|smicln|No Val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axes increase:"/>
  <p:tag name="ANSWERSALIAS" val="A|smicln|B|smicln|C|smicln|D"/>
  <p:tag name="SLIDEORDER" val="9"/>
  <p:tag name="SLIDEGUID" val="F68196A80F254A7BA12A08C24ED0E3C2"/>
  <p:tag name="VALUES" val="Incorrect|smicln|Incorrect|smicln|Correct|smicln|Incorrec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axes increase:"/>
  <p:tag name="ANSWERSALIAS" val="A|smicln|B|smicln|C|smicln|D"/>
  <p:tag name="SLIDEORDER" val="9"/>
  <p:tag name="SLIDEGUID" val="90A6908CABCD4CA489A161E706A8054C"/>
  <p:tag name="CORRECTPOINTVALUE" val="0"/>
  <p:tag name="VALUES" val="No Value|smicln|No Value|smicln|No Value|smicln|No Val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axes increase:"/>
  <p:tag name="ANSWERSALIAS" val="A|smicln|B|smicln|C|smicln|D"/>
  <p:tag name="SLIDEORDER" val="10"/>
  <p:tag name="SLIDEGUID" val="C6C8E0EE56DA43F6960728DAAAFF1C05"/>
  <p:tag name="VALUES" val="Incorrect|smicln|Correct|smicln|Incorrect|smicln|Incorrec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If taxes increase:"/>
  <p:tag name="ANSWERSALIAS" val="A|smicln|B|smicln|C|smicln|D"/>
  <p:tag name="SLIDEORDER" val="10"/>
  <p:tag name="SLIDEGUID" val="7CD6825CACCF4D7F8F97F2170E3620EB"/>
  <p:tag name="CORRECTPOINTVALUE" val="0"/>
  <p:tag name="VALUES" val="No Value|smicln|No Value|smicln|No Value|smicln|No Valu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If taxes increase:"/>
  <p:tag name="ANSWERSALIAS" val="A|smicln|B|smicln|C|smicln|D"/>
  <p:tag name="SLIDEORDER" val="11"/>
  <p:tag name="SLIDEGUID" val="6DD66E22334D46C28583987B3F013065"/>
  <p:tag name="VALUES" val="Incorrect|smicln|Incorrect|smicln|Incorrect|smicln|Correct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SLIDEORDER" val="3"/>
  <p:tag name="SLIDEGUID" val="129E3DE5A9FB47FB836DBA2834E29B7A"/>
  <p:tag name="QUESTIONALIAS" val="1. When would inflation be at its lowest on the business cycle below?"/>
  <p:tag name="ANSWERSALIAS" val="1|smicln|2|smicln|3|smicln|4"/>
  <p:tag name="VALUES" val="Incorrect|smicln|Incorrect|smicln|Correct|smicln|Incorrec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8"/>
  <p:tag name="SLIDEGUID" val="99D74A925D804DDDAA2230C5B7A48487"/>
  <p:tag name="CORRECTPOINTVALUE" val="0"/>
  <p:tag name="QUESTIONALIAS" val="12. What should the government do?"/>
  <p:tag name="ANSWERSALIAS" val="Expans. FP|smicln|Contrac. FP|smicln|Easy MP|smicln|Contrac. Supply Side Policy"/>
  <p:tag name="VALUES" val="No Value|smicln|No Value|smicln|No Value|smicln|No Val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1"/>
  <p:tag name="FONTSIZE" val="32"/>
  <p:tag name="BULLETTYPE" val="ppBulletArabicPeriod"/>
  <p:tag name="ANSWERTEXT" val="Expans. FP&#10;Contrac. FP&#10;Tight MP&#10;Expans. Supply Side"/>
  <p:tag name="OLDNUMANSWERS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2. What should the government do?"/>
  <p:tag name="SLIDEORDER" val="9"/>
  <p:tag name="SLIDEGUID" val="A308220CD0E6430FBDBEEC0F358AF181"/>
  <p:tag name="ANSWERSALIAS" val="Expans. FP|smicln|Contrac. FP|smicln|Easy MP|smicln|Expans. Supply Side Policy"/>
  <p:tag name="VALUES" val="Incorrect|smicln|Correct|smicln|Incorrect|smicln|Incorrec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7"/>
  <p:tag name="FONTSIZE" val="32"/>
  <p:tag name="BULLETTYPE" val="ppBulletArabicPeriod"/>
  <p:tag name="ANSWERTEXT" val="Expans. FP&#10;Contrac. FP&#10;Easy MP&#10;Expans. Supply Side Policy"/>
  <p:tag name="OLDNUMANSWERS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9"/>
  <p:tag name="SLIDEGUID" val="8EFC330ECCEB4D28AEC0755D97896EDF"/>
  <p:tag name="QUESTIONALIAS" val="13. Which is correct when the Fed increases the MS?  An increase in the MS CAUSES ________"/>
  <p:tag name="ANSWERSALIAS" val="I up CAUSES  int. rates down CAUSES AD up|smicln|AD up CAUSES I up CAUSES  int. rates down|smicln|AD down CAUSES int rates down CAUSES I up|smicln|Int rates down CAUSES I up CAUSES AD up"/>
  <p:tag name="CORRECTPOINTVALUE" val="0"/>
  <p:tag name="VALUES" val="No Value|smicln|No Value|smicln|No Value|smicln|No Val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5"/>
  <p:tag name="FONTSIZE" val="32"/>
  <p:tag name="BULLETTYPE" val="ppBulletArabicPeriod"/>
  <p:tag name="ANSWERTEXT" val="I up CAUSES  int. rates down CAUSES AD up&#10;AD up CAUSES I up CAUSES  int. rates down&#10;AD down CAUSES int rates down CAUSES I up&#10;Int rates down CAUSES I up CAUSES AD up"/>
  <p:tag name="OLDNUMANSWERS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3. Which is correct when the Fed increases the MS?  An increase in the MS CAUSES ________"/>
  <p:tag name="ANSWERSALIAS" val="I up CAUSES  int. rates down CAUSES AD up|smicln|AD up CAUSES I up CAUSES  int. rates down|smicln|AD down CAUSES int rates down CAUSES I up|smicln|Int rates down CAUSES I up CAUSES AD up"/>
  <p:tag name="SLIDEORDER" val="10"/>
  <p:tag name="SLIDEGUID" val="A8807192A2094232889841BAD18ED1EF"/>
  <p:tag name="VALUES" val="Incorrect|smicln|Incorrect|smicln|Incorrect|smicln|Correct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5"/>
  <p:tag name="FONTSIZE" val="32"/>
  <p:tag name="BULLETTYPE" val="ppBulletArabicPeriod"/>
  <p:tag name="ANSWERTEXT" val="I up CAUSES  int. rates down CAUSES AD up&#10;AD up CAUSES I up CAUSES  int. rates down&#10;AD down CAUSES int rates down CAUSES I up&#10;Int rates down CAUSES I up CAUSES AD up"/>
  <p:tag name="OLDNUMANSWERS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7"/>
  <p:tag name="SLIDEGUID" val="534707CD7C554B39AF71578F57F1AEAE"/>
  <p:tag name="CORRECTPOINTVALUE" val="0"/>
  <p:tag name="QUESTIONALIAS" val="14. Full employment is about  ____ UE?"/>
  <p:tag name="ANSWERSALIAS" val="2 - 3%|smicln|4 - 5%|smicln|6 - 7%|smicln|8 - 9%"/>
  <p:tag name="VALUES" val="No Value|smicln|No Value|smicln|No Value|smicln|No Valu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40"/>
  <p:tag name="BULLETTYPE" val="ppBulletArabicPeriod"/>
  <p:tag name="ANSWERTEXT" val="3%&#10;5%&#10;7%&#10;9%"/>
  <p:tag name="OLDNUMANSWERS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SLIDEORDER" val="18"/>
  <p:tag name="SLIDEGUID" val="70E1EFB74DA948A487D0930A75F40C35"/>
  <p:tag name="QUESTIONALIAS" val="14. Full employment is about  ____ UE?"/>
  <p:tag name="ANSWERSALIAS" val="2 - 3%|smicln|4 - 5%|smicln|6 - 7%|smicln|8 - 9%"/>
  <p:tag name="VALUES" val="Incorrect|smicln|Correct|smicln|Incorrect|smicln|Incorrect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40"/>
  <p:tag name="BULLETTYPE" val="ppBulletArabicPeriod"/>
  <p:tag name="ANSWERTEXT" val="3%&#10;5%&#10;7%&#10;9%"/>
  <p:tag name="OLDNUMANSWERS" val="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0"/>
  <p:tag name="SLIDEGUID" val="741F7777F90B4C42B6F8CD13EF90B7E0"/>
  <p:tag name="QUESTIONALIAS" val="15.When there is full employment  there is still ________________ ."/>
  <p:tag name="ANSWERSALIAS" val="Frictional  UE|smicln|Structural UE|smicln|Cyclical UE|smicln|Frictional and Structural UE"/>
  <p:tag name="CORRECTPOINTVALUE" val="0"/>
  <p:tag name="VALUES" val="No Value|smicln|No Value|smicln|No Value|smicln|No Valu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9"/>
  <p:tag name="FONTSIZE" val="32"/>
  <p:tag name="BULLETTYPE" val="ppBulletArabicPeriod"/>
  <p:tag name="ANSWERTEXT" val="Frictional  UE&#10;Structural UE&#10;Cyclical UE&#10;Frictional and Structural UE"/>
  <p:tag name="OLDNUMANSWERS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5.When there is full employment  there is still ________________ ."/>
  <p:tag name="ANSWERSALIAS" val="Frictional  UE|smicln|Structural UE|smicln|Cyclical UE|smicln|Frictional and Structural UE"/>
  <p:tag name="SLIDEORDER" val="11"/>
  <p:tag name="SLIDEGUID" val="791D4CF73AD841D2A9207A95F83C164B"/>
  <p:tag name="VALUES" val="Incorrect|smicln|Incorrect|smicln|Incorrect|smicln|Correc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9"/>
  <p:tag name="FONTSIZE" val="32"/>
  <p:tag name="BULLETTYPE" val="ppBulletArabicPeriod"/>
  <p:tag name="ANSWERTEXT" val="Frictional  UE&#10;Structural UE&#10;Cyclical UE&#10;Frictional and Structural UE"/>
  <p:tag name="OLDNUMANSWERS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1"/>
  <p:tag name="SLIDEGUID" val="1C5B055E59894067B77E6CE981630E52"/>
  <p:tag name="CORRECTPOINTVALUE" val="0"/>
  <p:tag name="QUESTIONALIAS" val="16. Who IS included in the calculations when UE is measured?"/>
  <p:tag name="ANSWERSALIAS" val="Discouraged workers|smicln|Part-time workers|smicln|Underground economy workers|smicln|Homemakers"/>
  <p:tag name="VALUES" val="No Value|smicln|No Value|smicln|No Value|smicln|No Val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6"/>
  <p:tag name="FONTSIZE" val="32"/>
  <p:tag name="BULLETTYPE" val="ppBulletArabicPeriod"/>
  <p:tag name="ANSWERTEXT" val="Discouraged workers&#10;Part-time workers&#10;Underground economy workers&#10;Homemakers"/>
  <p:tag name="OLDNUMANSWERS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6. Who IS counted when UE is measured?"/>
  <p:tag name="SLIDEORDER" val="12"/>
  <p:tag name="SLIDEGUID" val="BBB3913406B342A7B183C7A65D0B6146"/>
  <p:tag name="ANSWERSALIAS" val="Discouraged workers|smicln|Part-time workers|smicln|Underground economy workers|smicln|Homemakers"/>
  <p:tag name="VALUES" val="Incorrect|smicln|Correct|smicln|Incorrect|smicln|Incorrec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6"/>
  <p:tag name="FONTSIZE" val="32"/>
  <p:tag name="BULLETTYPE" val="ppBulletArabicPeriod"/>
  <p:tag name="ANSWERTEXT" val="Discouraged workers&#10;Part-time workers&#10;Underground economy workers&#10;Homemakers"/>
  <p:tag name="OLDNUMANSWERS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1DEB91D16ED649F09935330E2A88FE33"/>
  <p:tag name="QUESTIONALIAS" val="17. Who LIKES unanticipated inflation?"/>
  <p:tag name="CORRECTPOINTVALUE" val="0"/>
  <p:tag name="ANSWERSALIAS" val="People in debt|smicln|Lenders|smicln|Students|smicln|People on fixed pensions"/>
  <p:tag name="VALUES" val="No Value|smicln|No Value|smicln|No Value|smicln|No Valu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6"/>
  <p:tag name="FONTSIZE" val="32"/>
  <p:tag name="BULLETTYPE" val="ppBulletArabicPeriod"/>
  <p:tag name="ANSWERTEXT" val="People in debt&#10;Lenders&#10;Students&#10;People on fixed pensions"/>
  <p:tag name="OLDNUMANSWERS" val="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7. Who LIKES unanticipated inflation?"/>
  <p:tag name="SLIDEORDER" val="13"/>
  <p:tag name="SLIDEGUID" val="AC5BDADDD0204D57B0A5F57770C46E88"/>
  <p:tag name="ANSWERSALIAS" val="People in debt|smicln|Lenders|smicln|Students|smicln|People on fixed pensions"/>
  <p:tag name="VALUES" val="Correct|smicln|Incorrect|smicln|Incorrect|smicln|Incorrect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F6C2250C3D3048EA90C48FD754396541"/>
  <p:tag name="CORRECTPOINTVALUE" val="0"/>
  <p:tag name="QUESTIONALIAS" val="2. Which is NOT one of the reasons why the AD curve is downward sloping?"/>
  <p:tag name="ANSWERSALIAS" val="Price effect  |smicln|Wealth effect  |smicln|Interest rate effect  |smicln|Foreign purchases effect"/>
  <p:tag name="VALUES" val="No Value|smicln|No Value|smicln|No Value|smicln|No Val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6"/>
  <p:tag name="FONTSIZE" val="32"/>
  <p:tag name="BULLETTYPE" val="ppBulletArabicPeriod"/>
  <p:tag name="ANSWERTEXT" val="People in debt&#10;Lenders&#10;Students&#10;People on fixed pensions"/>
  <p:tag name="OLDNUMANSWERS" val="4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3"/>
  <p:tag name="SLIDEGUID" val="BFE982710E954E8CB4BD160C982237C9"/>
  <p:tag name="QUESTIONALIAS" val="18. If you get a 4% raise and there is 5% inflation then your real income _______"/>
  <p:tag name="ANSWERSALIAS" val="Is unchanged|smicln|Increases|smicln|Decreases"/>
  <p:tag name="CORRECTPOINTVALUE" val="0"/>
  <p:tag name="VALUES" val="No Value|smicln|No Value|smicln|No Valu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2"/>
  <p:tag name="FONTSIZE" val="32"/>
  <p:tag name="BULLETTYPE" val="ppBulletArabicPeriod"/>
  <p:tag name="ANSWERTEXT" val="Is unchanged&#10;Increases&#10;Decreases"/>
  <p:tag name="OLDNUMANSWERS" val="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8. If you get a 4% raise and there is 5% inflation then your real income _______"/>
  <p:tag name="ANSWERSALIAS" val="Is unchanged|smicln|Increases|smicln|Decreases"/>
  <p:tag name="SLIDEORDER" val="14"/>
  <p:tag name="SLIDEGUID" val="20D306CBDBFD4DAF90FBE31C1F2C67BB"/>
  <p:tag name="VALUES" val="Incorrect|smicln|Incorrect|smicln|Correct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2"/>
  <p:tag name="FONTSIZE" val="32"/>
  <p:tag name="BULLETTYPE" val="ppBulletArabicPeriod"/>
  <p:tag name="ANSWERTEXT" val="Is unchanged&#10;Increases&#10;Decreases"/>
  <p:tag name="OLDNUMANSWERS" val="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4"/>
  <p:tag name="SLIDEGUID" val="5F057AEC999F416B93E803CFD8257EDE"/>
  <p:tag name="QUESTIONALIAS" val="19. If the inflation rate is 2%, prices will double in approximately how many years?"/>
  <p:tag name="ANSWERSALIAS" val="2|smicln|15|smicln|35|smicln|70"/>
  <p:tag name="CORRECTPOINTVALUE" val="0"/>
  <p:tag name="VALUES" val="No Value|smicln|No Value|smicln|No Value|smicln|No Valu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32"/>
  <p:tag name="BULLETTYPE" val="ppBulletArabicPeriod"/>
  <p:tag name="ANSWERTEXT" val="2&#10;15&#10;35&#10;70"/>
  <p:tag name="OLDNUMANSWERS" val="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9. If the inflation rate is 2%, prices will double in approximately how many years?"/>
  <p:tag name="ANSWERSALIAS" val="2|smicln|15|smicln|35|smicln|70"/>
  <p:tag name="SLIDEORDER" val="15"/>
  <p:tag name="SLIDEGUID" val="F7AC9F6E45E54AC39F4F857A67483A4D"/>
  <p:tag name="VALUES" val="Incorrect|smicln|Incorrect|smicln|Correct|smicln|Incorrec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1871</Words>
  <Application>Microsoft Office PowerPoint</Application>
  <PresentationFormat>On-screen Show (4:3)</PresentationFormat>
  <Paragraphs>493</Paragraphs>
  <Slides>79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Office Theme</vt:lpstr>
      <vt:lpstr>Exam 2 Review</vt:lpstr>
      <vt:lpstr>Unit 2</vt:lpstr>
      <vt:lpstr>1. When would inflation be at its lowest on the business cycle below?</vt:lpstr>
      <vt:lpstr>1. When would inflation be at its lowest on the business cycle below?</vt:lpstr>
      <vt:lpstr>2. Which is NOT one of the reasons why the AD curve is downward sloping?</vt:lpstr>
      <vt:lpstr>2. Which is NOT one of the reasons why the AD curve is downward sloping?</vt:lpstr>
      <vt:lpstr>3. Range 1 is called the ______________</vt:lpstr>
      <vt:lpstr>3. Range 1 is called the ______________</vt:lpstr>
      <vt:lpstr>4. Which change in AD will cause the MOST inflation?</vt:lpstr>
      <vt:lpstr>4. Which change in AD will cause the MOST inflation?</vt:lpstr>
      <vt:lpstr>5. What happens to UE and IN?</vt:lpstr>
      <vt:lpstr>5. What happens to UE and IN?</vt:lpstr>
      <vt:lpstr>6. What happens to UE and IN?</vt:lpstr>
      <vt:lpstr>6. What happens to UE and IN?</vt:lpstr>
      <vt:lpstr>PowerPoint Presentation</vt:lpstr>
      <vt:lpstr>7. If taxes increase:</vt:lpstr>
      <vt:lpstr>7. If taxes increase:</vt:lpstr>
      <vt:lpstr>8. If Money Supply increases:</vt:lpstr>
      <vt:lpstr>8. If Money Supply increases:</vt:lpstr>
      <vt:lpstr>9. If the economies of Europe and Asia grow rapidly, what happens in the US?</vt:lpstr>
      <vt:lpstr>9. If the economies of Europe and Asia grow rapidly, what happens in the US?</vt:lpstr>
      <vt:lpstr>10. Which causes stagflation?</vt:lpstr>
      <vt:lpstr>10. Which causes stagflation?</vt:lpstr>
      <vt:lpstr>11. Which causes the ratchet effect?</vt:lpstr>
      <vt:lpstr>11. Which causes the ratchet effect?</vt:lpstr>
      <vt:lpstr>12. What should the government do?</vt:lpstr>
      <vt:lpstr>12. What should the government do?</vt:lpstr>
      <vt:lpstr>13. Which is correct when the Fed increases the MS?  An increase in the MS CAUSES ________</vt:lpstr>
      <vt:lpstr>13. Which is correct when the Fed increases the MS?  An increase in the MS CAUSES ________</vt:lpstr>
      <vt:lpstr>Macroeconomic Policies</vt:lpstr>
      <vt:lpstr>14. Full employment is about  ____ UE?</vt:lpstr>
      <vt:lpstr>14. Full employment is about  ____ UE?</vt:lpstr>
      <vt:lpstr>15. When there is full employment  there is still ________________ .</vt:lpstr>
      <vt:lpstr>15. When there is full employment  there is still ________________ .</vt:lpstr>
      <vt:lpstr>16. Who IS included in the calculations when UE is measured ?</vt:lpstr>
      <vt:lpstr>16. Who IS included in the calculations when UE is measured ?</vt:lpstr>
      <vt:lpstr>17. Who LIKES unanticipated inflation?</vt:lpstr>
      <vt:lpstr>17. Who LIKES unanticipated inflation?</vt:lpstr>
      <vt:lpstr>18. If you get a 4% raise and there is 5% inflation then your real income _______</vt:lpstr>
      <vt:lpstr>18. If you get a 4% raise and there is 5% inflation then your real income _______</vt:lpstr>
      <vt:lpstr>19. If the inflation rate is 2%, prices will double in approximately how many years?</vt:lpstr>
      <vt:lpstr>19. If the inflation rate is 2%, prices will double in approximately how many years?</vt:lpstr>
      <vt:lpstr>20. Calculate GDP:</vt:lpstr>
      <vt:lpstr>20. Calculate GDP:</vt:lpstr>
      <vt:lpstr>21. Calculate NI:</vt:lpstr>
      <vt:lpstr>21. Calculate NI:</vt:lpstr>
      <vt:lpstr>22. Calculate NDP:</vt:lpstr>
      <vt:lpstr>22. Calculate NDP:</vt:lpstr>
      <vt:lpstr>23. Which is an intermediate good?</vt:lpstr>
      <vt:lpstr>23. Which is an intermediate good?</vt:lpstr>
      <vt:lpstr>24. Which is included in GDP?</vt:lpstr>
      <vt:lpstr>24. Which is included in GDP?</vt:lpstr>
      <vt:lpstr>25. Which of the following OVERSTATES GDP as a measure of social welfare?</vt:lpstr>
      <vt:lpstr>25. Which of the following OVERSTATES GDP as a measure of social welfare?</vt:lpstr>
      <vt:lpstr>26.  In which years was there a recession?</vt:lpstr>
      <vt:lpstr>26.  In which years was there a recession?</vt:lpstr>
      <vt:lpstr>ANSWER: You must calculate real GDP: 26.  In which year was there a recession? </vt:lpstr>
      <vt:lpstr>27. Which would cause the type of economic growth illustrated in this graph?</vt:lpstr>
      <vt:lpstr>27. Which would cause the type of economic growth illustrated in this graph?</vt:lpstr>
      <vt:lpstr>28. Which is “ACHIEVING OUR POTENTIAL” type of economic growth?</vt:lpstr>
      <vt:lpstr>28. Which is “ACHIEVING OUR POTENTIAL” type of economic growth?</vt:lpstr>
      <vt:lpstr>29. Which would cause the type of economic growth illustrated in this graph?</vt:lpstr>
      <vt:lpstr>29. Which would cause the type of economic growth illustrated in this graph?</vt:lpstr>
      <vt:lpstr>30. Which will NOT increase labor productivity?</vt:lpstr>
      <vt:lpstr>30. Which will NOT increase labor productivity?</vt:lpstr>
      <vt:lpstr>31. Which is NOT an indicator of a LDC (DVC)?:</vt:lpstr>
      <vt:lpstr>31. Which is NOT an indicator of a LDC (DVC)?:</vt:lpstr>
      <vt:lpstr>32. If a rich country and a poor country both have the same economic growth rate then the absolute income gap between the two countries will:</vt:lpstr>
      <vt:lpstr>32. If a rich country and a poor country both have the same economic growth rate then the absolute income gap between the two countries will:</vt:lpstr>
      <vt:lpstr>33. Which of the following is NOT and obstacle to growth for LDCs (DVCs)?</vt:lpstr>
      <vt:lpstr>33. Which of the following is NOT and obstacle to growth for LDCs (DVCs)?</vt:lpstr>
      <vt:lpstr>34. What fraction of the U. S. federal government's budget is spent on FOREIGN AID?</vt:lpstr>
      <vt:lpstr>34. What fraction of the U. S. federal government's budget is spent on FOREIGN AID?</vt:lpstr>
      <vt:lpstr>PowerPoint Presentation</vt:lpstr>
      <vt:lpstr>PowerPoint Presentation</vt:lpstr>
      <vt:lpstr>35. What fraction of the U. S. income (NI) is spent on FOREIGN AID?</vt:lpstr>
      <vt:lpstr>35. What fraction of the U. S. income (NI) is spent on FOREIGN AID?</vt:lpstr>
      <vt:lpstr>PowerPoint Presentation</vt:lpstr>
      <vt:lpstr>PowerPoint Presentation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73</cp:revision>
  <dcterms:created xsi:type="dcterms:W3CDTF">2013-02-04T18:55:14Z</dcterms:created>
  <dcterms:modified xsi:type="dcterms:W3CDTF">2018-04-04T13:46:15Z</dcterms:modified>
</cp:coreProperties>
</file>