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5" r:id="rId2"/>
    <p:sldId id="304" r:id="rId3"/>
    <p:sldId id="305" r:id="rId4"/>
    <p:sldId id="306" r:id="rId5"/>
    <p:sldId id="308" r:id="rId6"/>
    <p:sldId id="307" r:id="rId7"/>
    <p:sldId id="262" r:id="rId8"/>
    <p:sldId id="337" r:id="rId9"/>
    <p:sldId id="315" r:id="rId10"/>
    <p:sldId id="338" r:id="rId11"/>
    <p:sldId id="316" r:id="rId12"/>
    <p:sldId id="340" r:id="rId13"/>
    <p:sldId id="268" r:id="rId14"/>
    <p:sldId id="341" r:id="rId15"/>
    <p:sldId id="270" r:id="rId16"/>
    <p:sldId id="342" r:id="rId17"/>
    <p:sldId id="320" r:id="rId18"/>
    <p:sldId id="343" r:id="rId19"/>
    <p:sldId id="321" r:id="rId20"/>
    <p:sldId id="271" r:id="rId21"/>
    <p:sldId id="345" r:id="rId22"/>
    <p:sldId id="272" r:id="rId23"/>
    <p:sldId id="344" r:id="rId24"/>
    <p:sldId id="317" r:id="rId25"/>
    <p:sldId id="346" r:id="rId26"/>
    <p:sldId id="275" r:id="rId27"/>
    <p:sldId id="347" r:id="rId28"/>
    <p:sldId id="273" r:id="rId29"/>
    <p:sldId id="348" r:id="rId30"/>
    <p:sldId id="274" r:id="rId31"/>
    <p:sldId id="349" r:id="rId32"/>
    <p:sldId id="379" r:id="rId33"/>
    <p:sldId id="380" r:id="rId34"/>
    <p:sldId id="277" r:id="rId35"/>
    <p:sldId id="350" r:id="rId36"/>
    <p:sldId id="278" r:id="rId37"/>
    <p:sldId id="279" r:id="rId38"/>
    <p:sldId id="351" r:id="rId39"/>
    <p:sldId id="280" r:id="rId40"/>
    <p:sldId id="352" r:id="rId41"/>
    <p:sldId id="323" r:id="rId42"/>
    <p:sldId id="281" r:id="rId43"/>
    <p:sldId id="353" r:id="rId44"/>
    <p:sldId id="318" r:id="rId45"/>
    <p:sldId id="354" r:id="rId46"/>
    <p:sldId id="319" r:id="rId47"/>
    <p:sldId id="355" r:id="rId48"/>
    <p:sldId id="324" r:id="rId49"/>
    <p:sldId id="356" r:id="rId50"/>
    <p:sldId id="381" r:id="rId51"/>
    <p:sldId id="382" r:id="rId52"/>
    <p:sldId id="325" r:id="rId53"/>
    <p:sldId id="282" r:id="rId54"/>
    <p:sldId id="357" r:id="rId55"/>
    <p:sldId id="326" r:id="rId56"/>
    <p:sldId id="283" r:id="rId57"/>
    <p:sldId id="358" r:id="rId58"/>
    <p:sldId id="260" r:id="rId59"/>
    <p:sldId id="285" r:id="rId60"/>
    <p:sldId id="359" r:id="rId61"/>
    <p:sldId id="394" r:id="rId62"/>
    <p:sldId id="286" r:id="rId63"/>
    <p:sldId id="361" r:id="rId64"/>
    <p:sldId id="292" r:id="rId65"/>
    <p:sldId id="364" r:id="rId66"/>
    <p:sldId id="297" r:id="rId67"/>
    <p:sldId id="365" r:id="rId68"/>
    <p:sldId id="300" r:id="rId69"/>
    <p:sldId id="366" r:id="rId70"/>
    <p:sldId id="301" r:id="rId71"/>
    <p:sldId id="367" r:id="rId72"/>
    <p:sldId id="302" r:id="rId73"/>
    <p:sldId id="368" r:id="rId74"/>
    <p:sldId id="335" r:id="rId75"/>
    <p:sldId id="369" r:id="rId76"/>
    <p:sldId id="336" r:id="rId77"/>
    <p:sldId id="370" r:id="rId78"/>
    <p:sldId id="312" r:id="rId79"/>
    <p:sldId id="371" r:id="rId80"/>
    <p:sldId id="310" r:id="rId81"/>
    <p:sldId id="372" r:id="rId82"/>
    <p:sldId id="330" r:id="rId83"/>
    <p:sldId id="373" r:id="rId84"/>
    <p:sldId id="331" r:id="rId85"/>
    <p:sldId id="374" r:id="rId86"/>
    <p:sldId id="332" r:id="rId87"/>
    <p:sldId id="333" r:id="rId88"/>
    <p:sldId id="375" r:id="rId89"/>
    <p:sldId id="334" r:id="rId90"/>
    <p:sldId id="376" r:id="rId91"/>
    <p:sldId id="383" r:id="rId92"/>
    <p:sldId id="384" r:id="rId93"/>
    <p:sldId id="386" r:id="rId94"/>
    <p:sldId id="387" r:id="rId95"/>
    <p:sldId id="388" r:id="rId96"/>
    <p:sldId id="389" r:id="rId97"/>
    <p:sldId id="392" r:id="rId98"/>
    <p:sldId id="393" r:id="rId99"/>
    <p:sldId id="303" r:id="rId100"/>
  </p:sldIdLst>
  <p:sldSz cx="9144000" cy="6858000" type="screen4x3"/>
  <p:notesSz cx="6858000" cy="9144000"/>
  <p:custDataLst>
    <p:tags r:id="rId10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523"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826E5-5377-43E0-80DD-91F4C4AAF203}"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D826E5-5377-43E0-80DD-91F4C4AAF203}"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D826E5-5377-43E0-80DD-91F4C4AAF203}" type="datetimeFigureOut">
              <a:rPr lang="en-US" smtClean="0"/>
              <a:pPr/>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D826E5-5377-43E0-80DD-91F4C4AAF203}" type="datetimeFigureOut">
              <a:rPr lang="en-US" smtClean="0"/>
              <a:pPr/>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826E5-5377-43E0-80DD-91F4C4AAF203}" type="datetimeFigureOut">
              <a:rPr lang="en-US" smtClean="0"/>
              <a:pPr/>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826E5-5377-43E0-80DD-91F4C4AAF203}"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826E5-5377-43E0-80DD-91F4C4AAF203}"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826E5-5377-43E0-80DD-91F4C4AAF203}" type="datetimeFigureOut">
              <a:rPr lang="en-US" smtClean="0"/>
              <a:pPr/>
              <a:t>9/25/2018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7E5AC-B8E5-414B-81DB-7931342C1E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4.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4.wmf"/><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5.jpeg"/><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38.xml"/><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8.emf"/><Relationship Id="rId4"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5.xml"/><Relationship Id="rId1" Type="http://schemas.openxmlformats.org/officeDocument/2006/relationships/tags" Target="../tags/tag44.xml"/></Relationships>
</file>

<file path=ppt/slides/_rels/slide23.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0.xml"/><Relationship Id="rId1" Type="http://schemas.openxmlformats.org/officeDocument/2006/relationships/tags" Target="../tags/tag49.xml"/></Relationships>
</file>

<file path=ppt/slides/_rels/slide2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5.xml"/><Relationship Id="rId1" Type="http://schemas.openxmlformats.org/officeDocument/2006/relationships/tags" Target="../tags/tag54.xml"/></Relationships>
</file>

<file path=ppt/slides/_rels/slide2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0.xml"/><Relationship Id="rId1" Type="http://schemas.openxmlformats.org/officeDocument/2006/relationships/tags" Target="../tags/tag59.xml"/></Relationships>
</file>

<file path=ppt/slides/_rels/slide29.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5.xml"/><Relationship Id="rId1" Type="http://schemas.openxmlformats.org/officeDocument/2006/relationships/tags" Target="../tags/tag64.xml"/></Relationships>
</file>

<file path=ppt/slides/_rels/slide31.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0.xml"/><Relationship Id="rId1" Type="http://schemas.openxmlformats.org/officeDocument/2006/relationships/tags" Target="../tags/tag69.xml"/></Relationships>
</file>

<file path=ppt/slides/_rels/slide3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9.wmf"/></Relationships>
</file>

<file path=ppt/slides/_rels/slide35.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9.wmf"/><Relationship Id="rId4"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6.xml"/><Relationship Id="rId1" Type="http://schemas.openxmlformats.org/officeDocument/2006/relationships/tags" Target="../tags/tag7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11.png"/><Relationship Id="rId4"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1.png"/><Relationship Id="rId4"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2.xml"/><Relationship Id="rId1" Type="http://schemas.openxmlformats.org/officeDocument/2006/relationships/tags" Target="../tags/tag91.xml"/></Relationships>
</file>

<file path=ppt/slides/_rels/slide43.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13.png"/><Relationship Id="rId4"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3.png"/><Relationship Id="rId4"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7.xml"/><Relationship Id="rId1" Type="http://schemas.openxmlformats.org/officeDocument/2006/relationships/tags" Target="../tags/tag106.xml"/></Relationships>
</file>

<file path=ppt/slides/_rels/slide49.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2.xml"/><Relationship Id="rId1" Type="http://schemas.openxmlformats.org/officeDocument/2006/relationships/tags" Target="../tags/tag111.xml"/></Relationships>
</file>

<file path=ppt/slides/_rels/slide51.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6.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8.xml"/><Relationship Id="rId1" Type="http://schemas.openxmlformats.org/officeDocument/2006/relationships/tags" Target="../tags/tag117.xml"/></Relationships>
</file>

<file path=ppt/slides/_rels/slide54.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12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4.xml"/><Relationship Id="rId1" Type="http://schemas.openxmlformats.org/officeDocument/2006/relationships/tags" Target="../tags/tag123.xml"/></Relationships>
</file>

<file path=ppt/slides/_rels/slide57.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2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0.xml"/><Relationship Id="rId1" Type="http://schemas.openxmlformats.org/officeDocument/2006/relationships/tags" Target="../tags/tag12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134.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6.xml"/><Relationship Id="rId1" Type="http://schemas.openxmlformats.org/officeDocument/2006/relationships/tags" Target="../tags/tag135.xml"/></Relationships>
</file>

<file path=ppt/slides/_rels/slide63.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1.xml"/><Relationship Id="rId1" Type="http://schemas.openxmlformats.org/officeDocument/2006/relationships/tags" Target="../tags/tag140.xml"/></Relationships>
</file>

<file path=ppt/slides/_rels/slide65.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6.xml"/><Relationship Id="rId1" Type="http://schemas.openxmlformats.org/officeDocument/2006/relationships/tags" Target="../tags/tag145.xml"/></Relationships>
</file>

<file path=ppt/slides/_rels/slide67.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1.xml"/><Relationship Id="rId1" Type="http://schemas.openxmlformats.org/officeDocument/2006/relationships/tags" Target="../tags/tag150.xml"/></Relationships>
</file>

<file path=ppt/slides/_rels/slide69.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6.xml"/><Relationship Id="rId1" Type="http://schemas.openxmlformats.org/officeDocument/2006/relationships/tags" Target="../tags/tag155.xml"/></Relationships>
</file>

<file path=ppt/slides/_rels/slide71.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1.xml"/><Relationship Id="rId1" Type="http://schemas.openxmlformats.org/officeDocument/2006/relationships/tags" Target="../tags/tag160.xml"/></Relationships>
</file>

<file path=ppt/slides/_rels/slide73.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4"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6.xml"/><Relationship Id="rId1" Type="http://schemas.openxmlformats.org/officeDocument/2006/relationships/tags" Target="../tags/tag165.xml"/></Relationships>
</file>

<file path=ppt/slides/_rels/slide75.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4"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1.xml"/><Relationship Id="rId1" Type="http://schemas.openxmlformats.org/officeDocument/2006/relationships/tags" Target="../tags/tag170.xml"/></Relationships>
</file>

<file path=ppt/slides/_rels/slide77.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6.xml"/><Relationship Id="rId1" Type="http://schemas.openxmlformats.org/officeDocument/2006/relationships/tags" Target="../tags/tag175.xml"/></Relationships>
</file>

<file path=ppt/slides/_rels/slide79.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1.xml"/><Relationship Id="rId1" Type="http://schemas.openxmlformats.org/officeDocument/2006/relationships/tags" Target="../tags/tag180.xml"/></Relationships>
</file>

<file path=ppt/slides/_rels/slide81.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6.xml"/><Relationship Id="rId1" Type="http://schemas.openxmlformats.org/officeDocument/2006/relationships/tags" Target="../tags/tag185.xml"/></Relationships>
</file>

<file path=ppt/slides/_rels/slide83.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4"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1.xml"/><Relationship Id="rId1" Type="http://schemas.openxmlformats.org/officeDocument/2006/relationships/tags" Target="../tags/tag190.xml"/></Relationships>
</file>

<file path=ppt/slides/_rels/slide85.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195.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7.xml"/><Relationship Id="rId1" Type="http://schemas.openxmlformats.org/officeDocument/2006/relationships/tags" Target="../tags/tag196.xml"/><Relationship Id="rId4" Type="http://schemas.openxmlformats.org/officeDocument/2006/relationships/image" Target="../media/image18.png"/></Relationships>
</file>

<file path=ppt/slides/_rels/slide88.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image" Target="../media/image18.png"/><Relationship Id="rId4"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2.xml"/><Relationship Id="rId1" Type="http://schemas.openxmlformats.org/officeDocument/2006/relationships/tags" Target="../tags/tag20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s>
</file>

<file path=ppt/slides/_rels/slide90.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image" Target="../media/image18.png"/><Relationship Id="rId4"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7.xml"/><Relationship Id="rId1" Type="http://schemas.openxmlformats.org/officeDocument/2006/relationships/tags" Target="../tags/tag206.xml"/><Relationship Id="rId4" Type="http://schemas.openxmlformats.org/officeDocument/2006/relationships/image" Target="../media/image19.png"/></Relationships>
</file>

<file path=ppt/slides/_rels/slide92.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image" Target="../media/image19.png"/><Relationship Id="rId4"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2.xml"/><Relationship Id="rId1" Type="http://schemas.openxmlformats.org/officeDocument/2006/relationships/tags" Target="../tags/tag211.xml"/></Relationships>
</file>

<file path=ppt/slides/_rels/slide94.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4"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7.xml"/><Relationship Id="rId1" Type="http://schemas.openxmlformats.org/officeDocument/2006/relationships/tags" Target="../tags/tag216.xml"/></Relationships>
</file>

<file path=ppt/slides/_rels/slide96.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4"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22.xml"/><Relationship Id="rId1" Type="http://schemas.openxmlformats.org/officeDocument/2006/relationships/tags" Target="../tags/tag221.xml"/></Relationships>
</file>

<file path=ppt/slides/_rels/slide98.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4"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772400" cy="1219199"/>
          </a:xfrm>
        </p:spPr>
        <p:txBody>
          <a:bodyPr>
            <a:normAutofit/>
          </a:bodyPr>
          <a:lstStyle/>
          <a:p>
            <a:r>
              <a:rPr lang="en-US" b="1" dirty="0" smtClean="0"/>
              <a:t>Exam 1 Review</a:t>
            </a:r>
            <a:endParaRPr lang="en-US" b="1" dirty="0"/>
          </a:p>
        </p:txBody>
      </p:sp>
      <p:sp>
        <p:nvSpPr>
          <p:cNvPr id="3" name="Subtitle 2"/>
          <p:cNvSpPr>
            <a:spLocks noGrp="1"/>
          </p:cNvSpPr>
          <p:nvPr>
            <p:ph type="subTitle" idx="1"/>
          </p:nvPr>
        </p:nvSpPr>
        <p:spPr>
          <a:xfrm>
            <a:off x="676003" y="2741839"/>
            <a:ext cx="7772400" cy="3276600"/>
          </a:xfrm>
        </p:spPr>
        <p:txBody>
          <a:bodyPr/>
          <a:lstStyle/>
          <a:p>
            <a:pPr algn="l"/>
            <a:r>
              <a:rPr lang="en-US" b="1" dirty="0" smtClean="0">
                <a:solidFill>
                  <a:schemeClr val="tx1"/>
                </a:solidFill>
              </a:rPr>
              <a:t>This web quiz may appear as two pages on tablets and laptops.</a:t>
            </a:r>
          </a:p>
          <a:p>
            <a:pPr algn="l"/>
            <a:endParaRPr lang="en-US" sz="1200" b="1" dirty="0">
              <a:solidFill>
                <a:schemeClr val="tx1"/>
              </a:solidFill>
            </a:endParaRPr>
          </a:p>
          <a:p>
            <a:pPr algn="l"/>
            <a:r>
              <a:rPr lang="en-US" b="1" dirty="0" smtClean="0">
                <a:solidFill>
                  <a:schemeClr val="tx1"/>
                </a:solidFill>
              </a:rPr>
              <a:t>I recommend that you view it as one page by clicking on the open book icon        at the bottom of the page.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4" y="0"/>
            <a:ext cx="9178834" cy="10387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4" y="6524625"/>
            <a:ext cx="9163594" cy="3333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5629" y="4572000"/>
            <a:ext cx="616272" cy="530679"/>
          </a:xfrm>
          <a:prstGeom prst="rect">
            <a:avLst/>
          </a:prstGeom>
        </p:spPr>
      </p:pic>
    </p:spTree>
    <p:custDataLst>
      <p:tags r:id="rId1"/>
    </p:custDataLst>
    <p:extLst>
      <p:ext uri="{BB962C8B-B14F-4D97-AF65-F5344CB8AC3E}">
        <p14:creationId xmlns:p14="http://schemas.microsoft.com/office/powerpoint/2010/main" val="2051556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8915400" cy="1828800"/>
          </a:xfrm>
        </p:spPr>
        <p:txBody>
          <a:bodyPr>
            <a:normAutofit fontScale="90000"/>
          </a:bodyPr>
          <a:lstStyle/>
          <a:p>
            <a:pPr algn="l"/>
            <a:r>
              <a:rPr lang="en-US" sz="4000" b="1" dirty="0" smtClean="0">
                <a:solidFill>
                  <a:srgbClr val="0070C0"/>
                </a:solidFill>
              </a:rPr>
              <a:t>2. Which of the following explains why it is good when Coke-Cola laid off 6000 employees but produced the same quantity? </a:t>
            </a:r>
            <a:endParaRPr lang="en-US" sz="4000" b="1" dirty="0">
              <a:solidFill>
                <a:srgbClr val="0070C0"/>
              </a:solidFill>
            </a:endParaRPr>
          </a:p>
        </p:txBody>
      </p:sp>
      <p:sp>
        <p:nvSpPr>
          <p:cNvPr id="3" name="TPAnswers"/>
          <p:cNvSpPr>
            <a:spLocks noGrp="1"/>
          </p:cNvSpPr>
          <p:nvPr>
            <p:ph type="body" idx="1"/>
            <p:custDataLst>
              <p:tags r:id="rId2"/>
            </p:custDataLst>
          </p:nvPr>
        </p:nvSpPr>
        <p:spPr>
          <a:xfrm>
            <a:off x="457200" y="1828800"/>
            <a:ext cx="5334000" cy="3916363"/>
          </a:xfrm>
        </p:spPr>
        <p:txBody>
          <a:bodyPr>
            <a:normAutofit/>
          </a:bodyPr>
          <a:lstStyle/>
          <a:p>
            <a:pPr marL="514350" indent="-514350">
              <a:buFont typeface="Arial" pitchFamily="34" charset="0"/>
              <a:buAutoNum type="arabicPeriod"/>
            </a:pPr>
            <a:r>
              <a:rPr lang="en-US" sz="4000" dirty="0" smtClean="0"/>
              <a:t>Economic Growth</a:t>
            </a:r>
          </a:p>
          <a:p>
            <a:pPr marL="514350" indent="-514350">
              <a:buFont typeface="Arial" pitchFamily="34" charset="0"/>
              <a:buAutoNum type="arabicPeriod"/>
            </a:pPr>
            <a:r>
              <a:rPr lang="en-US" sz="4000" dirty="0" err="1" smtClean="0"/>
              <a:t>Allocative</a:t>
            </a:r>
            <a:r>
              <a:rPr lang="en-US" sz="4000" dirty="0" smtClean="0"/>
              <a:t> Efficiency</a:t>
            </a:r>
          </a:p>
          <a:p>
            <a:pPr marL="514350" indent="-514350">
              <a:buFont typeface="Arial" pitchFamily="34" charset="0"/>
              <a:buAutoNum type="arabicPeriod"/>
            </a:pPr>
            <a:r>
              <a:rPr lang="en-US" sz="4000" dirty="0" smtClean="0"/>
              <a:t>Productive Efficiency</a:t>
            </a:r>
          </a:p>
          <a:p>
            <a:pPr marL="514350" indent="-514350">
              <a:buFont typeface="Arial" pitchFamily="34" charset="0"/>
              <a:buAutoNum type="arabicPeriod"/>
            </a:pPr>
            <a:r>
              <a:rPr lang="en-US" sz="4000" dirty="0" smtClean="0"/>
              <a:t>Equity</a:t>
            </a:r>
          </a:p>
          <a:p>
            <a:pPr marL="514350" indent="-514350">
              <a:buFont typeface="Arial" pitchFamily="34" charset="0"/>
              <a:buAutoNum type="arabicPeriod"/>
            </a:pPr>
            <a:r>
              <a:rPr lang="en-US" sz="4000" dirty="0" smtClean="0"/>
              <a:t>Full employment</a:t>
            </a:r>
            <a:endParaRPr lang="en-US" sz="4000" dirty="0"/>
          </a:p>
        </p:txBody>
      </p:sp>
      <p:sp>
        <p:nvSpPr>
          <p:cNvPr id="7" name="CorShape1"/>
          <p:cNvSpPr/>
          <p:nvPr>
            <p:custDataLst>
              <p:tags r:id="rId3"/>
            </p:custDataLst>
          </p:nvPr>
        </p:nvSpPr>
        <p:spPr>
          <a:xfrm rot="10800000">
            <a:off x="228600" y="3276600"/>
            <a:ext cx="520700" cy="520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228600"/>
            <a:ext cx="8229600" cy="2057400"/>
          </a:xfrm>
        </p:spPr>
        <p:txBody>
          <a:bodyPr>
            <a:normAutofit fontScale="90000"/>
          </a:bodyPr>
          <a:lstStyle/>
          <a:p>
            <a:pPr algn="l"/>
            <a:r>
              <a:rPr lang="en-US" b="1" dirty="0" smtClean="0"/>
              <a:t>3. You win a summer trip to Europe, </a:t>
            </a:r>
            <a:r>
              <a:rPr lang="en-US" b="1" u="sng" dirty="0" smtClean="0"/>
              <a:t>all expenses paid</a:t>
            </a:r>
            <a:r>
              <a:rPr lang="en-US" b="1" dirty="0" smtClean="0"/>
              <a:t>, but you cannot afford to go, why?</a:t>
            </a:r>
            <a:endParaRPr lang="en-US" b="1" dirty="0"/>
          </a:p>
        </p:txBody>
      </p:sp>
      <p:sp>
        <p:nvSpPr>
          <p:cNvPr id="3" name="TPAnswers"/>
          <p:cNvSpPr>
            <a:spLocks noGrp="1"/>
          </p:cNvSpPr>
          <p:nvPr>
            <p:ph type="body" idx="1"/>
            <p:custDataLst>
              <p:tags r:id="rId2"/>
            </p:custDataLst>
          </p:nvPr>
        </p:nvSpPr>
        <p:spPr>
          <a:xfrm>
            <a:off x="457200" y="2438400"/>
            <a:ext cx="7315200" cy="3810000"/>
          </a:xfrm>
        </p:spPr>
        <p:txBody>
          <a:bodyPr>
            <a:noAutofit/>
          </a:bodyPr>
          <a:lstStyle/>
          <a:p>
            <a:pPr marL="514350" indent="-514350">
              <a:buFont typeface="Arial" pitchFamily="34" charset="0"/>
              <a:buAutoNum type="arabicPeriod"/>
            </a:pPr>
            <a:r>
              <a:rPr lang="en-US" dirty="0" smtClean="0"/>
              <a:t>You cannot afford to buy the airline ticket</a:t>
            </a:r>
          </a:p>
          <a:p>
            <a:pPr marL="514350" indent="-514350">
              <a:buFont typeface="Arial" pitchFamily="34" charset="0"/>
              <a:buAutoNum type="arabicPeriod"/>
            </a:pPr>
            <a:r>
              <a:rPr lang="en-US" dirty="0" smtClean="0"/>
              <a:t>You cannot afford the opportunity cost</a:t>
            </a:r>
          </a:p>
          <a:p>
            <a:pPr marL="514350" indent="-514350">
              <a:buFont typeface="Arial" pitchFamily="34" charset="0"/>
              <a:buAutoNum type="arabicPeriod"/>
            </a:pPr>
            <a:r>
              <a:rPr lang="en-US" dirty="0" smtClean="0"/>
              <a:t>You would rather go to South America</a:t>
            </a:r>
          </a:p>
          <a:p>
            <a:pPr marL="514350" indent="-514350">
              <a:buFont typeface="Arial" pitchFamily="34" charset="0"/>
              <a:buAutoNum type="arabicPeriod"/>
            </a:pPr>
            <a:r>
              <a:rPr lang="en-US" dirty="0" smtClean="0"/>
              <a:t>You would rather go in the winter when you can ski.</a:t>
            </a:r>
            <a:endParaRPr lang="en-US"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2057400"/>
          </a:xfrm>
        </p:spPr>
        <p:txBody>
          <a:bodyPr>
            <a:normAutofit fontScale="90000"/>
          </a:bodyPr>
          <a:lstStyle/>
          <a:p>
            <a:pPr algn="l"/>
            <a:r>
              <a:rPr lang="en-US" b="1" dirty="0" smtClean="0">
                <a:solidFill>
                  <a:srgbClr val="0070C0"/>
                </a:solidFill>
              </a:rPr>
              <a:t>3. You win a summer trip to Europe, </a:t>
            </a:r>
            <a:r>
              <a:rPr lang="en-US" b="1" u="sng" dirty="0" smtClean="0">
                <a:solidFill>
                  <a:srgbClr val="0070C0"/>
                </a:solidFill>
              </a:rPr>
              <a:t>all expenses paid</a:t>
            </a:r>
            <a:r>
              <a:rPr lang="en-US" b="1" dirty="0" smtClean="0">
                <a:solidFill>
                  <a:srgbClr val="0070C0"/>
                </a:solidFill>
              </a:rPr>
              <a:t>, but you cannot afford to go, why?</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2438400"/>
            <a:ext cx="7315200" cy="3810000"/>
          </a:xfrm>
        </p:spPr>
        <p:txBody>
          <a:bodyPr>
            <a:noAutofit/>
          </a:bodyPr>
          <a:lstStyle/>
          <a:p>
            <a:pPr marL="514350" indent="-514350">
              <a:buFont typeface="Arial" pitchFamily="34" charset="0"/>
              <a:buAutoNum type="arabicPeriod"/>
            </a:pPr>
            <a:r>
              <a:rPr lang="en-US" dirty="0" smtClean="0"/>
              <a:t>You cannot afford to buy the airline ticket</a:t>
            </a:r>
          </a:p>
          <a:p>
            <a:pPr marL="514350" indent="-514350">
              <a:buFont typeface="Arial" pitchFamily="34" charset="0"/>
              <a:buAutoNum type="arabicPeriod"/>
            </a:pPr>
            <a:r>
              <a:rPr lang="en-US" dirty="0" smtClean="0"/>
              <a:t>You cannot afford the opportunity cost</a:t>
            </a:r>
          </a:p>
          <a:p>
            <a:pPr marL="514350" indent="-514350">
              <a:buFont typeface="Arial" pitchFamily="34" charset="0"/>
              <a:buAutoNum type="arabicPeriod"/>
            </a:pPr>
            <a:r>
              <a:rPr lang="en-US" dirty="0" smtClean="0"/>
              <a:t>You would rather go to South America</a:t>
            </a:r>
          </a:p>
          <a:p>
            <a:pPr marL="514350" indent="-514350">
              <a:buFont typeface="Arial" pitchFamily="34" charset="0"/>
              <a:buAutoNum type="arabicPeriod"/>
            </a:pPr>
            <a:r>
              <a:rPr lang="en-US" dirty="0" smtClean="0"/>
              <a:t>You would rather go in the winter when you can ski.</a:t>
            </a:r>
            <a:endParaRPr lang="en-US" dirty="0"/>
          </a:p>
        </p:txBody>
      </p:sp>
      <p:sp>
        <p:nvSpPr>
          <p:cNvPr id="10" name="CorShape1"/>
          <p:cNvSpPr/>
          <p:nvPr>
            <p:custDataLst>
              <p:tags r:id="rId3"/>
            </p:custDataLst>
          </p:nvPr>
        </p:nvSpPr>
        <p:spPr>
          <a:xfrm rot="10800000">
            <a:off x="172720" y="3505200"/>
            <a:ext cx="513080" cy="42841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228600"/>
            <a:ext cx="8229600" cy="1066800"/>
          </a:xfrm>
        </p:spPr>
        <p:txBody>
          <a:bodyPr>
            <a:normAutofit fontScale="90000"/>
          </a:bodyPr>
          <a:lstStyle/>
          <a:p>
            <a:pPr algn="l"/>
            <a:r>
              <a:rPr lang="en-US" b="1" dirty="0" smtClean="0"/>
              <a:t>4. Which of the following is </a:t>
            </a:r>
            <a:r>
              <a:rPr lang="en-US" b="1" u="sng" dirty="0" smtClean="0"/>
              <a:t>NOT</a:t>
            </a:r>
            <a:r>
              <a:rPr lang="en-US" b="1" dirty="0" smtClean="0"/>
              <a:t> one of the assumptions behind the PPC?</a:t>
            </a:r>
            <a:endParaRPr lang="en-US" b="1" dirty="0"/>
          </a:p>
        </p:txBody>
      </p:sp>
      <p:sp>
        <p:nvSpPr>
          <p:cNvPr id="3" name="TPAnswers"/>
          <p:cNvSpPr>
            <a:spLocks noGrp="1"/>
          </p:cNvSpPr>
          <p:nvPr>
            <p:ph type="body" idx="1"/>
            <p:custDataLst>
              <p:tags r:id="rId2"/>
            </p:custDataLst>
          </p:nvPr>
        </p:nvSpPr>
        <p:spPr>
          <a:xfrm>
            <a:off x="457200" y="1600200"/>
            <a:ext cx="6096000" cy="4144963"/>
          </a:xfrm>
        </p:spPr>
        <p:txBody>
          <a:bodyPr>
            <a:normAutofit/>
          </a:bodyPr>
          <a:lstStyle/>
          <a:p>
            <a:pPr marL="514350" indent="-514350">
              <a:buFont typeface="Arial" pitchFamily="34" charset="0"/>
              <a:buAutoNum type="arabicPeriod"/>
            </a:pPr>
            <a:r>
              <a:rPr lang="en-US" dirty="0" smtClean="0"/>
              <a:t>Fixed resources</a:t>
            </a:r>
          </a:p>
          <a:p>
            <a:pPr marL="514350" indent="-514350">
              <a:buFont typeface="Arial" pitchFamily="34" charset="0"/>
              <a:buAutoNum type="arabicPeriod"/>
            </a:pPr>
            <a:r>
              <a:rPr lang="en-US" dirty="0" smtClean="0"/>
              <a:t>Fixed technology</a:t>
            </a:r>
          </a:p>
          <a:p>
            <a:pPr marL="514350" indent="-514350">
              <a:buFont typeface="Arial" pitchFamily="34" charset="0"/>
              <a:buAutoNum type="arabicPeriod"/>
            </a:pPr>
            <a:r>
              <a:rPr lang="en-US" dirty="0" smtClean="0"/>
              <a:t>Productive efficiency</a:t>
            </a:r>
          </a:p>
          <a:p>
            <a:pPr marL="514350" indent="-514350">
              <a:buFont typeface="Arial" pitchFamily="34" charset="0"/>
              <a:buAutoNum type="arabicPeriod"/>
            </a:pPr>
            <a:r>
              <a:rPr lang="en-US" dirty="0" err="1" smtClean="0"/>
              <a:t>Allocative</a:t>
            </a:r>
            <a:r>
              <a:rPr lang="en-US" dirty="0" smtClean="0"/>
              <a:t> efficiency</a:t>
            </a:r>
          </a:p>
          <a:p>
            <a:pPr marL="514350" indent="-514350">
              <a:buFont typeface="Arial" pitchFamily="34" charset="0"/>
              <a:buAutoNum type="arabicPeriod"/>
            </a:pPr>
            <a:r>
              <a:rPr lang="en-US" dirty="0" smtClean="0"/>
              <a:t>Full employment</a:t>
            </a:r>
          </a:p>
          <a:p>
            <a:pPr marL="514350" indent="-514350">
              <a:buFont typeface="Arial" pitchFamily="34" charset="0"/>
              <a:buAutoNum type="arabicPeriod"/>
            </a:pPr>
            <a:r>
              <a:rPr lang="en-US" dirty="0" smtClean="0"/>
              <a:t>Only two goods</a:t>
            </a:r>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229600" cy="1066800"/>
          </a:xfrm>
        </p:spPr>
        <p:txBody>
          <a:bodyPr>
            <a:normAutofit fontScale="90000"/>
          </a:bodyPr>
          <a:lstStyle/>
          <a:p>
            <a:pPr algn="l"/>
            <a:r>
              <a:rPr lang="en-US" b="1" dirty="0" smtClean="0">
                <a:solidFill>
                  <a:srgbClr val="0070C0"/>
                </a:solidFill>
              </a:rPr>
              <a:t>4. Which of the following is </a:t>
            </a:r>
            <a:r>
              <a:rPr lang="en-US" b="1" u="sng" dirty="0" smtClean="0">
                <a:solidFill>
                  <a:srgbClr val="0070C0"/>
                </a:solidFill>
              </a:rPr>
              <a:t>NOT</a:t>
            </a:r>
            <a:r>
              <a:rPr lang="en-US" b="1" dirty="0" smtClean="0">
                <a:solidFill>
                  <a:srgbClr val="0070C0"/>
                </a:solidFill>
              </a:rPr>
              <a:t> one of the assumptions behind the PPC?</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524000"/>
            <a:ext cx="6096000" cy="4144963"/>
          </a:xfrm>
        </p:spPr>
        <p:txBody>
          <a:bodyPr>
            <a:normAutofit/>
          </a:bodyPr>
          <a:lstStyle/>
          <a:p>
            <a:pPr marL="514350" indent="-514350">
              <a:buFont typeface="Arial" pitchFamily="34" charset="0"/>
              <a:buAutoNum type="arabicPeriod"/>
            </a:pPr>
            <a:r>
              <a:rPr lang="en-US" dirty="0" smtClean="0"/>
              <a:t>Fixed resources</a:t>
            </a:r>
          </a:p>
          <a:p>
            <a:pPr marL="514350" indent="-514350">
              <a:buFont typeface="Arial" pitchFamily="34" charset="0"/>
              <a:buAutoNum type="arabicPeriod"/>
            </a:pPr>
            <a:r>
              <a:rPr lang="en-US" dirty="0" smtClean="0"/>
              <a:t>Fixed technology</a:t>
            </a:r>
          </a:p>
          <a:p>
            <a:pPr marL="514350" indent="-514350">
              <a:buFont typeface="Arial" pitchFamily="34" charset="0"/>
              <a:buAutoNum type="arabicPeriod"/>
            </a:pPr>
            <a:r>
              <a:rPr lang="en-US" dirty="0" smtClean="0"/>
              <a:t>Productive efficiency</a:t>
            </a:r>
          </a:p>
          <a:p>
            <a:pPr marL="514350" indent="-514350">
              <a:buFont typeface="Arial" pitchFamily="34" charset="0"/>
              <a:buAutoNum type="arabicPeriod"/>
            </a:pPr>
            <a:r>
              <a:rPr lang="en-US" dirty="0" err="1" smtClean="0"/>
              <a:t>Allocative</a:t>
            </a:r>
            <a:r>
              <a:rPr lang="en-US" dirty="0" smtClean="0"/>
              <a:t> efficiency</a:t>
            </a:r>
          </a:p>
          <a:p>
            <a:pPr marL="514350" indent="-514350">
              <a:buFont typeface="Arial" pitchFamily="34" charset="0"/>
              <a:buAutoNum type="arabicPeriod"/>
            </a:pPr>
            <a:r>
              <a:rPr lang="en-US" dirty="0" smtClean="0"/>
              <a:t>Full employment</a:t>
            </a:r>
          </a:p>
          <a:p>
            <a:pPr marL="514350" indent="-514350">
              <a:buFont typeface="Arial" pitchFamily="34" charset="0"/>
              <a:buAutoNum type="arabicPeriod"/>
            </a:pPr>
            <a:r>
              <a:rPr lang="en-US" dirty="0" smtClean="0"/>
              <a:t>Only two goods</a:t>
            </a:r>
            <a:endParaRPr lang="en-US" dirty="0"/>
          </a:p>
        </p:txBody>
      </p:sp>
      <p:sp>
        <p:nvSpPr>
          <p:cNvPr id="5" name="CorShape1"/>
          <p:cNvSpPr/>
          <p:nvPr>
            <p:custDataLst>
              <p:tags r:id="rId3"/>
            </p:custDataLst>
          </p:nvPr>
        </p:nvSpPr>
        <p:spPr>
          <a:xfrm rot="10800000">
            <a:off x="228600" y="33528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0"/>
            <a:ext cx="4800600" cy="2057400"/>
          </a:xfrm>
        </p:spPr>
        <p:txBody>
          <a:bodyPr>
            <a:normAutofit fontScale="90000"/>
          </a:bodyPr>
          <a:lstStyle/>
          <a:p>
            <a:pPr algn="l"/>
            <a:r>
              <a:rPr lang="en-US" b="1" dirty="0" smtClean="0"/>
              <a:t>5. </a:t>
            </a:r>
            <a:r>
              <a:rPr lang="en-US" sz="4000" b="1" dirty="0"/>
              <a:t>Other things equal, this economy will achieve the most rapid rate of growth if:</a:t>
            </a:r>
            <a:r>
              <a:rPr lang="en-US" sz="4000" dirty="0"/>
              <a:t> </a:t>
            </a:r>
          </a:p>
        </p:txBody>
      </p:sp>
      <p:pic>
        <p:nvPicPr>
          <p:cNvPr id="8195" name="Picture 11"/>
          <p:cNvPicPr>
            <a:picLocks noChangeAspect="1" noChangeArrowheads="1"/>
          </p:cNvPicPr>
          <p:nvPr/>
        </p:nvPicPr>
        <p:blipFill>
          <a:blip r:embed="rId4" cstate="print"/>
          <a:srcRect/>
          <a:stretch>
            <a:fillRect/>
          </a:stretch>
        </p:blipFill>
        <p:spPr bwMode="auto">
          <a:xfrm>
            <a:off x="4724399" y="0"/>
            <a:ext cx="4748261" cy="47244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362200"/>
            <a:ext cx="4114800" cy="3505200"/>
          </a:xfrm>
        </p:spPr>
        <p:txBody>
          <a:bodyPr>
            <a:normAutofit/>
          </a:bodyPr>
          <a:lstStyle/>
          <a:p>
            <a:pPr marL="514350" indent="-514350">
              <a:buFont typeface="Arial" pitchFamily="34" charset="0"/>
              <a:buAutoNum type="arabicPeriod"/>
            </a:pPr>
            <a:r>
              <a:rPr lang="en-US" dirty="0" smtClean="0"/>
              <a:t>it </a:t>
            </a:r>
            <a:r>
              <a:rPr lang="en-US" dirty="0"/>
              <a:t>chooses point </a:t>
            </a:r>
            <a:r>
              <a:rPr lang="en-US" i="1" dirty="0" smtClean="0"/>
              <a:t>A</a:t>
            </a:r>
            <a:r>
              <a:rPr lang="en-US" dirty="0" smtClean="0"/>
              <a:t>.</a:t>
            </a:r>
          </a:p>
          <a:p>
            <a:pPr marL="514350" indent="-514350">
              <a:buFont typeface="Arial" pitchFamily="34" charset="0"/>
              <a:buAutoNum type="arabicPeriod"/>
            </a:pPr>
            <a:r>
              <a:rPr lang="en-US" dirty="0" smtClean="0"/>
              <a:t>it </a:t>
            </a:r>
            <a:r>
              <a:rPr lang="en-US" dirty="0"/>
              <a:t>chooses point </a:t>
            </a:r>
            <a:r>
              <a:rPr lang="en-US" i="1" dirty="0"/>
              <a:t>B</a:t>
            </a:r>
            <a:r>
              <a:rPr lang="en-US" dirty="0" smtClean="0"/>
              <a:t>.</a:t>
            </a:r>
          </a:p>
          <a:p>
            <a:pPr marL="514350" indent="-514350">
              <a:buFont typeface="Arial" pitchFamily="34" charset="0"/>
              <a:buAutoNum type="arabicPeriod"/>
            </a:pPr>
            <a:r>
              <a:rPr lang="en-US" dirty="0"/>
              <a:t> it chooses point </a:t>
            </a:r>
            <a:r>
              <a:rPr lang="en-US" i="1" dirty="0"/>
              <a:t>C</a:t>
            </a:r>
            <a:r>
              <a:rPr lang="en-US" dirty="0" smtClean="0"/>
              <a:t>.</a:t>
            </a:r>
          </a:p>
          <a:p>
            <a:pPr marL="514350" indent="-514350">
              <a:buFont typeface="Arial" pitchFamily="34" charset="0"/>
              <a:buAutoNum type="arabicPeriod"/>
            </a:pPr>
            <a:r>
              <a:rPr lang="en-US" dirty="0"/>
              <a:t> it chooses point </a:t>
            </a:r>
            <a:r>
              <a:rPr lang="en-US" i="1" dirty="0"/>
              <a:t>D</a:t>
            </a:r>
            <a:r>
              <a:rPr lang="en-US" dirty="0"/>
              <a:t>.</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4800600" cy="1905000"/>
          </a:xfrm>
        </p:spPr>
        <p:txBody>
          <a:bodyPr>
            <a:normAutofit fontScale="90000"/>
          </a:bodyPr>
          <a:lstStyle/>
          <a:p>
            <a:pPr algn="l"/>
            <a:r>
              <a:rPr lang="en-US" b="1" dirty="0" smtClean="0">
                <a:solidFill>
                  <a:srgbClr val="0070C0"/>
                </a:solidFill>
              </a:rPr>
              <a:t>5. </a:t>
            </a:r>
            <a:r>
              <a:rPr lang="en-US" sz="4000" b="1" dirty="0">
                <a:solidFill>
                  <a:srgbClr val="0070C0"/>
                </a:solidFill>
              </a:rPr>
              <a:t>Other things equal, this economy will achieve the most rapid rate of growth if:</a:t>
            </a:r>
            <a:r>
              <a:rPr lang="en-US" sz="4000" dirty="0">
                <a:solidFill>
                  <a:srgbClr val="0070C0"/>
                </a:solidFill>
              </a:rPr>
              <a:t> </a:t>
            </a:r>
          </a:p>
        </p:txBody>
      </p:sp>
      <p:pic>
        <p:nvPicPr>
          <p:cNvPr id="8195" name="Picture 11"/>
          <p:cNvPicPr>
            <a:picLocks noChangeAspect="1" noChangeArrowheads="1"/>
          </p:cNvPicPr>
          <p:nvPr/>
        </p:nvPicPr>
        <p:blipFill>
          <a:blip r:embed="rId5" cstate="print"/>
          <a:srcRect/>
          <a:stretch>
            <a:fillRect/>
          </a:stretch>
        </p:blipFill>
        <p:spPr bwMode="auto">
          <a:xfrm>
            <a:off x="4648199" y="-228600"/>
            <a:ext cx="4595091" cy="4572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362200"/>
            <a:ext cx="4114800" cy="3657600"/>
          </a:xfrm>
        </p:spPr>
        <p:txBody>
          <a:bodyPr>
            <a:normAutofit/>
          </a:bodyPr>
          <a:lstStyle/>
          <a:p>
            <a:pPr marL="514350" indent="-514350">
              <a:buFont typeface="Arial" pitchFamily="34" charset="0"/>
              <a:buAutoNum type="arabicPeriod"/>
            </a:pPr>
            <a:r>
              <a:rPr lang="en-US" dirty="0" smtClean="0"/>
              <a:t>it </a:t>
            </a:r>
            <a:r>
              <a:rPr lang="en-US" dirty="0"/>
              <a:t>chooses point </a:t>
            </a:r>
            <a:r>
              <a:rPr lang="en-US" i="1" dirty="0" smtClean="0"/>
              <a:t>A</a:t>
            </a:r>
            <a:r>
              <a:rPr lang="en-US" dirty="0" smtClean="0"/>
              <a:t>.</a:t>
            </a:r>
          </a:p>
          <a:p>
            <a:pPr marL="514350" indent="-514350">
              <a:buFont typeface="Arial" pitchFamily="34" charset="0"/>
              <a:buAutoNum type="arabicPeriod"/>
            </a:pPr>
            <a:r>
              <a:rPr lang="en-US" dirty="0" smtClean="0"/>
              <a:t>it </a:t>
            </a:r>
            <a:r>
              <a:rPr lang="en-US" dirty="0"/>
              <a:t>chooses point </a:t>
            </a:r>
            <a:r>
              <a:rPr lang="en-US" i="1" dirty="0"/>
              <a:t>B</a:t>
            </a:r>
            <a:r>
              <a:rPr lang="en-US" dirty="0" smtClean="0"/>
              <a:t>.</a:t>
            </a:r>
          </a:p>
          <a:p>
            <a:pPr marL="514350" indent="-514350">
              <a:buFont typeface="Arial" pitchFamily="34" charset="0"/>
              <a:buAutoNum type="arabicPeriod"/>
            </a:pPr>
            <a:r>
              <a:rPr lang="en-US" dirty="0"/>
              <a:t> it chooses point </a:t>
            </a:r>
            <a:r>
              <a:rPr lang="en-US" i="1" dirty="0"/>
              <a:t>C</a:t>
            </a:r>
            <a:r>
              <a:rPr lang="en-US" dirty="0" smtClean="0"/>
              <a:t>.</a:t>
            </a:r>
          </a:p>
          <a:p>
            <a:pPr marL="514350" indent="-514350">
              <a:buFont typeface="Arial" pitchFamily="34" charset="0"/>
              <a:buAutoNum type="arabicPeriod"/>
            </a:pPr>
            <a:r>
              <a:rPr lang="en-US" dirty="0"/>
              <a:t> it chooses point </a:t>
            </a:r>
            <a:r>
              <a:rPr lang="en-US" i="1" dirty="0"/>
              <a:t>D</a:t>
            </a:r>
            <a:r>
              <a:rPr lang="en-US" dirty="0"/>
              <a:t>.</a:t>
            </a:r>
          </a:p>
        </p:txBody>
      </p:sp>
      <p:sp>
        <p:nvSpPr>
          <p:cNvPr id="9" name="CorShape1"/>
          <p:cNvSpPr/>
          <p:nvPr>
            <p:custDataLst>
              <p:tags r:id="rId3"/>
            </p:custDataLst>
          </p:nvPr>
        </p:nvSpPr>
        <p:spPr>
          <a:xfrm rot="10800000">
            <a:off x="228600" y="2286000"/>
            <a:ext cx="533400" cy="533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5638800" cy="914400"/>
          </a:xfrm>
        </p:spPr>
        <p:txBody>
          <a:bodyPr>
            <a:normAutofit/>
          </a:bodyPr>
          <a:lstStyle/>
          <a:p>
            <a:pPr algn="l"/>
            <a:r>
              <a:rPr lang="en-US" b="1" dirty="0" smtClean="0"/>
              <a:t>6. </a:t>
            </a:r>
            <a:r>
              <a:rPr lang="en-US" sz="4000" b="1" dirty="0" smtClean="0"/>
              <a:t>The arrows represent:</a:t>
            </a:r>
            <a:endParaRPr lang="en-US" sz="4000" dirty="0"/>
          </a:p>
        </p:txBody>
      </p:sp>
      <p:sp>
        <p:nvSpPr>
          <p:cNvPr id="3" name="TPAnswers"/>
          <p:cNvSpPr>
            <a:spLocks noGrp="1"/>
          </p:cNvSpPr>
          <p:nvPr>
            <p:ph type="body" idx="1"/>
            <p:custDataLst>
              <p:tags r:id="rId2"/>
            </p:custDataLst>
          </p:nvPr>
        </p:nvSpPr>
        <p:spPr>
          <a:xfrm>
            <a:off x="304800" y="990600"/>
            <a:ext cx="5715000" cy="2667000"/>
          </a:xfrm>
        </p:spPr>
        <p:txBody>
          <a:bodyPr>
            <a:normAutofit/>
          </a:bodyPr>
          <a:lstStyle/>
          <a:p>
            <a:pPr marL="514350" indent="-514350">
              <a:buFont typeface="Arial" pitchFamily="34" charset="0"/>
              <a:buAutoNum type="arabicPeriod"/>
            </a:pPr>
            <a:r>
              <a:rPr lang="en-US" dirty="0" smtClean="0"/>
              <a:t>Achieving </a:t>
            </a:r>
            <a:r>
              <a:rPr lang="en-US" dirty="0" err="1" smtClean="0"/>
              <a:t>allocative</a:t>
            </a:r>
            <a:r>
              <a:rPr lang="en-US" dirty="0" smtClean="0"/>
              <a:t> efficiency.</a:t>
            </a:r>
          </a:p>
          <a:p>
            <a:pPr marL="514350" indent="-514350">
              <a:buFont typeface="Arial" pitchFamily="34" charset="0"/>
              <a:buAutoNum type="arabicPeriod"/>
            </a:pPr>
            <a:r>
              <a:rPr lang="en-US" dirty="0" smtClean="0"/>
              <a:t>Increasing economic growth.</a:t>
            </a:r>
          </a:p>
          <a:p>
            <a:pPr marL="514350" indent="-514350">
              <a:buFont typeface="Arial" pitchFamily="34" charset="0"/>
              <a:buAutoNum type="arabicPeriod"/>
            </a:pPr>
            <a:r>
              <a:rPr lang="en-US" dirty="0" smtClean="0"/>
              <a:t>Increasing our potential.</a:t>
            </a:r>
          </a:p>
          <a:p>
            <a:pPr marL="514350" indent="-514350">
              <a:buFont typeface="Arial" pitchFamily="34" charset="0"/>
              <a:buAutoNum type="arabicPeriod"/>
            </a:pPr>
            <a:r>
              <a:rPr lang="en-US" dirty="0" smtClean="0"/>
              <a:t>Achieving our potential.</a:t>
            </a:r>
            <a:endParaRPr lang="en-US" dirty="0"/>
          </a:p>
        </p:txBody>
      </p:sp>
      <p:pic>
        <p:nvPicPr>
          <p:cNvPr id="9" name="Picture 8" descr="ppcdecue.jpg"/>
          <p:cNvPicPr>
            <a:picLocks noChangeAspect="1"/>
          </p:cNvPicPr>
          <p:nvPr/>
        </p:nvPicPr>
        <p:blipFill>
          <a:blip r:embed="rId4" cstate="print"/>
          <a:stretch>
            <a:fillRect/>
          </a:stretch>
        </p:blipFill>
        <p:spPr>
          <a:xfrm>
            <a:off x="5867400" y="304800"/>
            <a:ext cx="3489798" cy="3124200"/>
          </a:xfrm>
          <a:prstGeom prst="rect">
            <a:avLst/>
          </a:prstGeom>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5638800" cy="762000"/>
          </a:xfrm>
        </p:spPr>
        <p:txBody>
          <a:bodyPr>
            <a:normAutofit/>
          </a:bodyPr>
          <a:lstStyle/>
          <a:p>
            <a:pPr algn="l"/>
            <a:r>
              <a:rPr lang="en-US" b="1" dirty="0" smtClean="0">
                <a:solidFill>
                  <a:srgbClr val="0070C0"/>
                </a:solidFill>
              </a:rPr>
              <a:t>6. </a:t>
            </a:r>
            <a:r>
              <a:rPr lang="en-US" sz="4000" b="1" dirty="0" smtClean="0">
                <a:solidFill>
                  <a:srgbClr val="0070C0"/>
                </a:solidFill>
              </a:rPr>
              <a:t>The arrows represent:</a:t>
            </a:r>
            <a:endParaRPr lang="en-US" sz="4000" dirty="0">
              <a:solidFill>
                <a:srgbClr val="0070C0"/>
              </a:solidFill>
            </a:endParaRPr>
          </a:p>
        </p:txBody>
      </p:sp>
      <p:sp>
        <p:nvSpPr>
          <p:cNvPr id="7" name="CorShape1"/>
          <p:cNvSpPr/>
          <p:nvPr>
            <p:custDataLst>
              <p:tags r:id="rId2"/>
            </p:custDataLst>
          </p:nvPr>
        </p:nvSpPr>
        <p:spPr>
          <a:xfrm rot="10800000">
            <a:off x="228600" y="2667000"/>
            <a:ext cx="508000" cy="5080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914400"/>
            <a:ext cx="5943600" cy="2819400"/>
          </a:xfrm>
        </p:spPr>
        <p:txBody>
          <a:bodyPr>
            <a:normAutofit/>
          </a:bodyPr>
          <a:lstStyle/>
          <a:p>
            <a:pPr marL="514350" indent="-514350">
              <a:buFont typeface="Arial" pitchFamily="34" charset="0"/>
              <a:buAutoNum type="arabicPeriod"/>
            </a:pPr>
            <a:r>
              <a:rPr lang="en-US" dirty="0" smtClean="0"/>
              <a:t>Achieving </a:t>
            </a:r>
            <a:r>
              <a:rPr lang="en-US" dirty="0" err="1" smtClean="0"/>
              <a:t>allocative</a:t>
            </a:r>
            <a:r>
              <a:rPr lang="en-US" dirty="0" smtClean="0"/>
              <a:t> efficiency.</a:t>
            </a:r>
          </a:p>
          <a:p>
            <a:pPr marL="514350" indent="-514350">
              <a:buFont typeface="Arial" pitchFamily="34" charset="0"/>
              <a:buAutoNum type="arabicPeriod"/>
            </a:pPr>
            <a:r>
              <a:rPr lang="en-US" dirty="0" smtClean="0"/>
              <a:t>Increasing economic growth.</a:t>
            </a:r>
          </a:p>
          <a:p>
            <a:pPr marL="514350" indent="-514350">
              <a:buFont typeface="Arial" pitchFamily="34" charset="0"/>
              <a:buAutoNum type="arabicPeriod"/>
            </a:pPr>
            <a:r>
              <a:rPr lang="en-US" dirty="0" smtClean="0"/>
              <a:t>Increasing our potential.</a:t>
            </a:r>
          </a:p>
          <a:p>
            <a:pPr marL="514350" indent="-514350">
              <a:buFont typeface="Arial" pitchFamily="34" charset="0"/>
              <a:buAutoNum type="arabicPeriod"/>
            </a:pPr>
            <a:r>
              <a:rPr lang="en-US" dirty="0" smtClean="0"/>
              <a:t>Achieving our potential.</a:t>
            </a:r>
            <a:endParaRPr lang="en-US" dirty="0"/>
          </a:p>
        </p:txBody>
      </p:sp>
      <p:pic>
        <p:nvPicPr>
          <p:cNvPr id="9" name="Picture 8" descr="ppcdecue.jpg"/>
          <p:cNvPicPr>
            <a:picLocks noChangeAspect="1"/>
          </p:cNvPicPr>
          <p:nvPr/>
        </p:nvPicPr>
        <p:blipFill>
          <a:blip r:embed="rId5" cstate="print"/>
          <a:stretch>
            <a:fillRect/>
          </a:stretch>
        </p:blipFill>
        <p:spPr>
          <a:xfrm>
            <a:off x="5943600" y="0"/>
            <a:ext cx="3404681" cy="30480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u="sng" dirty="0" smtClean="0"/>
              <a:t>Two Types of “Economic Growth”</a:t>
            </a:r>
            <a:endParaRPr lang="en-US" u="sng" dirty="0"/>
          </a:p>
        </p:txBody>
      </p:sp>
      <p:sp>
        <p:nvSpPr>
          <p:cNvPr id="7" name="TextBox 6"/>
          <p:cNvSpPr txBox="1"/>
          <p:nvPr/>
        </p:nvSpPr>
        <p:spPr>
          <a:xfrm>
            <a:off x="304800" y="1143000"/>
            <a:ext cx="8610600" cy="523220"/>
          </a:xfrm>
          <a:prstGeom prst="rect">
            <a:avLst/>
          </a:prstGeom>
          <a:noFill/>
        </p:spPr>
        <p:txBody>
          <a:bodyPr wrap="square" rtlCol="0">
            <a:spAutoFit/>
          </a:bodyPr>
          <a:lstStyle/>
          <a:p>
            <a:r>
              <a:rPr lang="en-US" sz="2800" b="1" dirty="0" smtClean="0"/>
              <a:t>Increasing the Potential                Achieving the Potential</a:t>
            </a:r>
          </a:p>
        </p:txBody>
      </p:sp>
      <p:pic>
        <p:nvPicPr>
          <p:cNvPr id="72708" name="Picture 4"/>
          <p:cNvPicPr>
            <a:picLocks noChangeAspect="1" noChangeArrowheads="1"/>
          </p:cNvPicPr>
          <p:nvPr/>
        </p:nvPicPr>
        <p:blipFill>
          <a:blip r:embed="rId3" cstate="print"/>
          <a:srcRect/>
          <a:stretch>
            <a:fillRect/>
          </a:stretch>
        </p:blipFill>
        <p:spPr bwMode="auto">
          <a:xfrm>
            <a:off x="5181600" y="1905000"/>
            <a:ext cx="3429000" cy="3069771"/>
          </a:xfrm>
          <a:prstGeom prst="rect">
            <a:avLst/>
          </a:prstGeom>
          <a:noFill/>
          <a:ln w="9525">
            <a:noFill/>
            <a:miter lim="800000"/>
            <a:headEnd/>
            <a:tailEnd/>
          </a:ln>
        </p:spPr>
      </p:pic>
      <p:pic>
        <p:nvPicPr>
          <p:cNvPr id="72709" name="Picture 5" descr="C:\web\ecogif\ppc\ppceg.gif"/>
          <p:cNvPicPr>
            <a:picLocks noChangeAspect="1" noChangeArrowheads="1"/>
          </p:cNvPicPr>
          <p:nvPr/>
        </p:nvPicPr>
        <p:blipFill>
          <a:blip r:embed="rId4" cstate="print"/>
          <a:srcRect/>
          <a:stretch>
            <a:fillRect/>
          </a:stretch>
        </p:blipFill>
        <p:spPr bwMode="auto">
          <a:xfrm>
            <a:off x="609600" y="1905000"/>
            <a:ext cx="3019425" cy="306705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5799"/>
          </a:xfrm>
        </p:spPr>
        <p:txBody>
          <a:bodyPr>
            <a:normAutofit fontScale="90000"/>
          </a:bodyPr>
          <a:lstStyle/>
          <a:p>
            <a:r>
              <a:rPr lang="en-US" b="1" dirty="0" smtClean="0">
                <a:solidFill>
                  <a:srgbClr val="0070C0"/>
                </a:solidFill>
              </a:rPr>
              <a:t>Exam 1 Review</a:t>
            </a:r>
            <a:endParaRPr lang="en-US" b="1" dirty="0">
              <a:solidFill>
                <a:srgbClr val="0070C0"/>
              </a:solidFill>
            </a:endParaRPr>
          </a:p>
        </p:txBody>
      </p:sp>
      <p:sp>
        <p:nvSpPr>
          <p:cNvPr id="3" name="Subtitle 2"/>
          <p:cNvSpPr>
            <a:spLocks noGrp="1"/>
          </p:cNvSpPr>
          <p:nvPr>
            <p:ph type="subTitle" idx="1"/>
          </p:nvPr>
        </p:nvSpPr>
        <p:spPr>
          <a:xfrm>
            <a:off x="381000" y="1066800"/>
            <a:ext cx="8153400" cy="4191000"/>
          </a:xfrm>
        </p:spPr>
        <p:txBody>
          <a:bodyPr>
            <a:normAutofit fontScale="85000" lnSpcReduction="20000"/>
          </a:bodyPr>
          <a:lstStyle/>
          <a:p>
            <a:pPr algn="l"/>
            <a:r>
              <a:rPr lang="en-US" sz="3500" dirty="0" smtClean="0">
                <a:solidFill>
                  <a:schemeClr val="tx1"/>
                </a:solidFill>
              </a:rPr>
              <a:t>Exam 1 covers:</a:t>
            </a:r>
          </a:p>
          <a:p>
            <a:pPr marL="914400" lvl="1" indent="-457200" algn="l">
              <a:buFont typeface="Arial" pitchFamily="34" charset="0"/>
              <a:buChar char="•"/>
            </a:pPr>
            <a:r>
              <a:rPr lang="en-US" sz="3500" dirty="0" smtClean="0">
                <a:solidFill>
                  <a:schemeClr val="tx1"/>
                </a:solidFill>
              </a:rPr>
              <a:t>5Es</a:t>
            </a:r>
          </a:p>
          <a:p>
            <a:pPr marL="914400" lvl="1" indent="-457200" algn="l">
              <a:buFont typeface="Arial" pitchFamily="34" charset="0"/>
              <a:buChar char="•"/>
            </a:pPr>
            <a:r>
              <a:rPr lang="en-US" sz="3500" dirty="0" smtClean="0">
                <a:solidFill>
                  <a:schemeClr val="tx1"/>
                </a:solidFill>
              </a:rPr>
              <a:t>Chapter 1</a:t>
            </a:r>
          </a:p>
          <a:p>
            <a:pPr marL="914400" lvl="1" indent="-457200" algn="l">
              <a:buFont typeface="Arial" pitchFamily="34" charset="0"/>
              <a:buChar char="•"/>
            </a:pPr>
            <a:r>
              <a:rPr lang="en-US" sz="3500" dirty="0" smtClean="0">
                <a:solidFill>
                  <a:schemeClr val="tx1"/>
                </a:solidFill>
              </a:rPr>
              <a:t>Chapter 2</a:t>
            </a:r>
          </a:p>
          <a:p>
            <a:pPr marL="914400" lvl="1" indent="-457200" algn="l">
              <a:buFont typeface="Arial" pitchFamily="34" charset="0"/>
              <a:buChar char="•"/>
            </a:pPr>
            <a:r>
              <a:rPr lang="en-US" sz="3500" dirty="0" smtClean="0">
                <a:solidFill>
                  <a:schemeClr val="tx1"/>
                </a:solidFill>
              </a:rPr>
              <a:t>Chapter 3</a:t>
            </a:r>
          </a:p>
          <a:p>
            <a:pPr marL="914400" lvl="1" indent="-457200" algn="l">
              <a:buFont typeface="Arial" pitchFamily="34" charset="0"/>
              <a:buChar char="•"/>
            </a:pPr>
            <a:r>
              <a:rPr lang="en-US" sz="3500" dirty="0" smtClean="0">
                <a:solidFill>
                  <a:schemeClr val="tx1"/>
                </a:solidFill>
              </a:rPr>
              <a:t>Chapter 20</a:t>
            </a:r>
          </a:p>
          <a:p>
            <a:pPr marL="914400" lvl="1" indent="-457200" algn="l"/>
            <a:endParaRPr lang="en-US" dirty="0" smtClean="0">
              <a:solidFill>
                <a:schemeClr val="tx1"/>
              </a:solidFill>
            </a:endParaRPr>
          </a:p>
          <a:p>
            <a:r>
              <a:rPr lang="en-US" sz="4300" dirty="0" smtClean="0">
                <a:solidFill>
                  <a:schemeClr val="tx1"/>
                </a:solidFill>
              </a:rPr>
              <a:t>Be sure to see the exact textbook pages listed on our “LESSONS” page.</a:t>
            </a:r>
            <a:endParaRPr lang="en-US" sz="4300"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09800"/>
            <a:ext cx="8305800" cy="2133600"/>
          </a:xfrm>
        </p:spPr>
        <p:txBody>
          <a:bodyPr>
            <a:normAutofit/>
          </a:bodyPr>
          <a:lstStyle/>
          <a:p>
            <a:pPr algn="l"/>
            <a:r>
              <a:rPr lang="en-US" sz="2400" b="1" dirty="0">
                <a:latin typeface="Arial" pitchFamily="34" charset="0"/>
                <a:cs typeface="Arial" pitchFamily="34" charset="0"/>
              </a:rPr>
              <a:t>Answer the next </a:t>
            </a:r>
            <a:r>
              <a:rPr lang="en-US" sz="2400" b="1" dirty="0" smtClean="0">
                <a:latin typeface="Arial" pitchFamily="34" charset="0"/>
                <a:cs typeface="Arial" pitchFamily="34" charset="0"/>
              </a:rPr>
              <a:t>question on </a:t>
            </a:r>
            <a:r>
              <a:rPr lang="en-US" sz="2400" b="1" dirty="0">
                <a:latin typeface="Arial" pitchFamily="34" charset="0"/>
                <a:cs typeface="Arial" pitchFamily="34" charset="0"/>
              </a:rPr>
              <a:t>the basis of the following information for four highway programs of increasing scope. All figures are in millions of dollars</a:t>
            </a:r>
            <a:r>
              <a:rPr lang="en-US" sz="2400" b="1" dirty="0" smtClean="0">
                <a:latin typeface="Arial" pitchFamily="34" charset="0"/>
                <a:cs typeface="Arial" pitchFamily="34" charset="0"/>
              </a:rPr>
              <a:t>.</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7. Which alternative should the government build?</a:t>
            </a:r>
            <a:endParaRPr lang="en-US" sz="2400" dirty="0">
              <a:latin typeface="Arial" pitchFamily="34" charset="0"/>
              <a:cs typeface="Arial" pitchFamily="34" charset="0"/>
            </a:endParaRPr>
          </a:p>
        </p:txBody>
      </p:sp>
      <p:pic>
        <p:nvPicPr>
          <p:cNvPr id="9219" name="Picture 295"/>
          <p:cNvPicPr>
            <a:picLocks noChangeAspect="1" noChangeArrowheads="1"/>
          </p:cNvPicPr>
          <p:nvPr/>
        </p:nvPicPr>
        <p:blipFill>
          <a:blip r:embed="rId4" cstate="print"/>
          <a:srcRect/>
          <a:stretch>
            <a:fillRect/>
          </a:stretch>
        </p:blipFill>
        <p:spPr bwMode="auto">
          <a:xfrm>
            <a:off x="457200" y="381000"/>
            <a:ext cx="8516470" cy="1905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4419600"/>
            <a:ext cx="4114800" cy="1752600"/>
          </a:xfrm>
        </p:spPr>
        <p:txBody>
          <a:bodyPr>
            <a:noAutofit/>
          </a:bodyPr>
          <a:lstStyle/>
          <a:p>
            <a:pPr marL="514350" indent="-514350">
              <a:buFont typeface="Arial" pitchFamily="34" charset="0"/>
              <a:buAutoNum type="arabicPeriod"/>
            </a:pPr>
            <a:r>
              <a:rPr lang="en-US" i="1" dirty="0" smtClean="0"/>
              <a:t>A</a:t>
            </a:r>
            <a:r>
              <a:rPr lang="en-US" dirty="0" smtClean="0"/>
              <a:t>.</a:t>
            </a:r>
          </a:p>
          <a:p>
            <a:pPr marL="514350" indent="-514350">
              <a:buFont typeface="Arial" pitchFamily="34" charset="0"/>
              <a:buAutoNum type="arabicPeriod"/>
            </a:pPr>
            <a:r>
              <a:rPr lang="en-US" i="1" dirty="0" smtClean="0"/>
              <a:t>B</a:t>
            </a:r>
            <a:r>
              <a:rPr lang="en-US" dirty="0" smtClean="0"/>
              <a:t>.</a:t>
            </a:r>
          </a:p>
          <a:p>
            <a:pPr marL="514350" indent="-514350">
              <a:buFont typeface="Arial" pitchFamily="34" charset="0"/>
              <a:buAutoNum type="arabicPeriod"/>
            </a:pPr>
            <a:r>
              <a:rPr lang="en-US" i="1" dirty="0" smtClean="0"/>
              <a:t>C</a:t>
            </a:r>
            <a:r>
              <a:rPr lang="en-US" dirty="0" smtClean="0"/>
              <a:t>.</a:t>
            </a:r>
          </a:p>
          <a:p>
            <a:pPr marL="514350" indent="-514350">
              <a:buFont typeface="Arial" pitchFamily="34" charset="0"/>
              <a:buAutoNum type="arabicPeriod"/>
            </a:pPr>
            <a:r>
              <a:rPr lang="en-US" i="1" dirty="0" smtClean="0"/>
              <a:t>D</a:t>
            </a:r>
            <a:r>
              <a:rPr lang="en-US" dirty="0"/>
              <a:t>.</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09800"/>
            <a:ext cx="8305800" cy="2133600"/>
          </a:xfrm>
        </p:spPr>
        <p:txBody>
          <a:bodyPr>
            <a:normAutofit/>
          </a:bodyPr>
          <a:lstStyle/>
          <a:p>
            <a:pPr algn="l"/>
            <a:r>
              <a:rPr lang="en-US" sz="2400" b="1" dirty="0">
                <a:solidFill>
                  <a:srgbClr val="0070C0"/>
                </a:solidFill>
                <a:latin typeface="Arial" pitchFamily="34" charset="0"/>
                <a:cs typeface="Arial" pitchFamily="34" charset="0"/>
              </a:rPr>
              <a:t>Answer the next </a:t>
            </a:r>
            <a:r>
              <a:rPr lang="en-US" sz="2400" b="1" dirty="0" smtClean="0">
                <a:solidFill>
                  <a:srgbClr val="0070C0"/>
                </a:solidFill>
                <a:latin typeface="Arial" pitchFamily="34" charset="0"/>
                <a:cs typeface="Arial" pitchFamily="34" charset="0"/>
              </a:rPr>
              <a:t>question on </a:t>
            </a:r>
            <a:r>
              <a:rPr lang="en-US" sz="2400" b="1" dirty="0">
                <a:solidFill>
                  <a:srgbClr val="0070C0"/>
                </a:solidFill>
                <a:latin typeface="Arial" pitchFamily="34" charset="0"/>
                <a:cs typeface="Arial" pitchFamily="34" charset="0"/>
              </a:rPr>
              <a:t>the basis of the following information for four highway programs of increasing scope. All figures are in millions of dollars</a:t>
            </a:r>
            <a:r>
              <a:rPr lang="en-US" sz="2400" b="1" dirty="0" smtClean="0">
                <a:solidFill>
                  <a:srgbClr val="0070C0"/>
                </a:solidFill>
                <a:latin typeface="Arial" pitchFamily="34" charset="0"/>
                <a:cs typeface="Arial" pitchFamily="34" charset="0"/>
              </a:rPr>
              <a:t>.</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7. Which alternative should the government build?</a:t>
            </a:r>
            <a:endParaRPr lang="en-US" sz="2400" dirty="0">
              <a:solidFill>
                <a:srgbClr val="0070C0"/>
              </a:solidFill>
              <a:latin typeface="Arial" pitchFamily="34" charset="0"/>
              <a:cs typeface="Arial" pitchFamily="34" charset="0"/>
            </a:endParaRPr>
          </a:p>
        </p:txBody>
      </p:sp>
      <p:pic>
        <p:nvPicPr>
          <p:cNvPr id="9219" name="Picture 295"/>
          <p:cNvPicPr>
            <a:picLocks noChangeAspect="1" noChangeArrowheads="1"/>
          </p:cNvPicPr>
          <p:nvPr/>
        </p:nvPicPr>
        <p:blipFill>
          <a:blip r:embed="rId5" cstate="print"/>
          <a:srcRect/>
          <a:stretch>
            <a:fillRect/>
          </a:stretch>
        </p:blipFill>
        <p:spPr bwMode="auto">
          <a:xfrm>
            <a:off x="457200" y="381000"/>
            <a:ext cx="8516470" cy="1905000"/>
          </a:xfrm>
          <a:prstGeom prst="rect">
            <a:avLst/>
          </a:prstGeom>
          <a:noFill/>
          <a:ln w="9525">
            <a:noFill/>
            <a:miter lim="800000"/>
            <a:headEnd/>
            <a:tailEnd/>
          </a:ln>
        </p:spPr>
      </p:pic>
      <p:sp>
        <p:nvSpPr>
          <p:cNvPr id="5" name="CorShape1"/>
          <p:cNvSpPr/>
          <p:nvPr>
            <p:custDataLst>
              <p:tags r:id="rId2"/>
            </p:custDataLst>
          </p:nvPr>
        </p:nvSpPr>
        <p:spPr>
          <a:xfrm rot="10800000">
            <a:off x="172720" y="50715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4419600"/>
            <a:ext cx="4114800" cy="1752600"/>
          </a:xfrm>
        </p:spPr>
        <p:txBody>
          <a:bodyPr>
            <a:noAutofit/>
          </a:bodyPr>
          <a:lstStyle/>
          <a:p>
            <a:pPr marL="514350" indent="-514350">
              <a:buFont typeface="Arial" pitchFamily="34" charset="0"/>
              <a:buAutoNum type="arabicPeriod"/>
            </a:pPr>
            <a:r>
              <a:rPr lang="en-US" i="1" dirty="0" smtClean="0"/>
              <a:t>A</a:t>
            </a:r>
            <a:r>
              <a:rPr lang="en-US" dirty="0" smtClean="0"/>
              <a:t>.</a:t>
            </a:r>
          </a:p>
          <a:p>
            <a:pPr marL="514350" indent="-514350">
              <a:buFont typeface="Arial" pitchFamily="34" charset="0"/>
              <a:buAutoNum type="arabicPeriod"/>
            </a:pPr>
            <a:r>
              <a:rPr lang="en-US" i="1" dirty="0" smtClean="0"/>
              <a:t>B</a:t>
            </a:r>
            <a:r>
              <a:rPr lang="en-US" dirty="0" smtClean="0"/>
              <a:t>.</a:t>
            </a:r>
          </a:p>
          <a:p>
            <a:pPr marL="514350" indent="-514350">
              <a:buFont typeface="Arial" pitchFamily="34" charset="0"/>
              <a:buAutoNum type="arabicPeriod"/>
            </a:pPr>
            <a:r>
              <a:rPr lang="en-US" i="1" dirty="0" smtClean="0"/>
              <a:t>C</a:t>
            </a:r>
            <a:r>
              <a:rPr lang="en-US" dirty="0" smtClean="0"/>
              <a:t>.</a:t>
            </a:r>
          </a:p>
          <a:p>
            <a:pPr marL="514350" indent="-514350">
              <a:buFont typeface="Arial" pitchFamily="34" charset="0"/>
              <a:buAutoNum type="arabicPeriod"/>
            </a:pPr>
            <a:r>
              <a:rPr lang="en-US" i="1" dirty="0" smtClean="0"/>
              <a:t>D</a:t>
            </a:r>
            <a:r>
              <a:rPr lang="en-US" dirty="0"/>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8229600" cy="1020762"/>
          </a:xfrm>
        </p:spPr>
        <p:txBody>
          <a:bodyPr/>
          <a:lstStyle/>
          <a:p>
            <a:pPr algn="l"/>
            <a:r>
              <a:rPr lang="en-US" b="1" dirty="0" smtClean="0"/>
              <a:t>8. If the MB &lt; MC, then:</a:t>
            </a:r>
            <a:endParaRPr lang="en-US" b="1" dirty="0"/>
          </a:p>
        </p:txBody>
      </p:sp>
      <p:sp>
        <p:nvSpPr>
          <p:cNvPr id="3" name="TPAnswers"/>
          <p:cNvSpPr>
            <a:spLocks noGrp="1"/>
          </p:cNvSpPr>
          <p:nvPr>
            <p:ph type="body" idx="1"/>
            <p:custDataLst>
              <p:tags r:id="rId2"/>
            </p:custDataLst>
          </p:nvPr>
        </p:nvSpPr>
        <p:spPr>
          <a:xfrm>
            <a:off x="457200" y="1219200"/>
            <a:ext cx="5791200" cy="4906963"/>
          </a:xfrm>
        </p:spPr>
        <p:txBody>
          <a:bodyPr>
            <a:normAutofit/>
          </a:bodyPr>
          <a:lstStyle/>
          <a:p>
            <a:pPr marL="514350" indent="-514350">
              <a:buFont typeface="Arial" pitchFamily="34" charset="0"/>
              <a:buAutoNum type="arabicPeriod"/>
            </a:pPr>
            <a:r>
              <a:rPr lang="en-US" sz="3600" dirty="0" smtClean="0"/>
              <a:t>You should do more</a:t>
            </a:r>
          </a:p>
          <a:p>
            <a:pPr marL="514350" indent="-514350">
              <a:buFont typeface="Arial" pitchFamily="34" charset="0"/>
              <a:buAutoNum type="arabicPeriod"/>
            </a:pPr>
            <a:r>
              <a:rPr lang="en-US" sz="3600" dirty="0" smtClean="0"/>
              <a:t>You should do less</a:t>
            </a:r>
          </a:p>
          <a:p>
            <a:pPr marL="514350" indent="-514350">
              <a:buFont typeface="Arial" pitchFamily="34" charset="0"/>
              <a:buAutoNum type="arabicPeriod"/>
            </a:pPr>
            <a:r>
              <a:rPr lang="en-US" sz="3600" dirty="0" smtClean="0"/>
              <a:t>The result is optimal</a:t>
            </a:r>
          </a:p>
          <a:p>
            <a:pPr marL="514350" indent="-514350">
              <a:buFont typeface="Arial" pitchFamily="34" charset="0"/>
              <a:buAutoNum type="arabicPeriod"/>
            </a:pPr>
            <a:r>
              <a:rPr lang="en-US" sz="3600" dirty="0" smtClean="0"/>
              <a:t>The best choice was made</a:t>
            </a:r>
            <a:endParaRPr lang="en-US" sz="3600" dirty="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8229600" cy="868362"/>
          </a:xfrm>
        </p:spPr>
        <p:txBody>
          <a:bodyPr/>
          <a:lstStyle/>
          <a:p>
            <a:pPr algn="l"/>
            <a:r>
              <a:rPr lang="en-US" b="1" dirty="0" smtClean="0">
                <a:solidFill>
                  <a:srgbClr val="0070C0"/>
                </a:solidFill>
              </a:rPr>
              <a:t>8. If the MB &lt; MC, then:</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990600"/>
            <a:ext cx="5638800" cy="3429000"/>
          </a:xfrm>
        </p:spPr>
        <p:txBody>
          <a:bodyPr>
            <a:normAutofit/>
          </a:bodyPr>
          <a:lstStyle/>
          <a:p>
            <a:pPr marL="514350" indent="-514350">
              <a:buFont typeface="Arial" pitchFamily="34" charset="0"/>
              <a:buAutoNum type="arabicPeriod"/>
            </a:pPr>
            <a:r>
              <a:rPr lang="en-US" sz="3600" dirty="0" smtClean="0"/>
              <a:t>You should do more</a:t>
            </a:r>
          </a:p>
          <a:p>
            <a:pPr marL="514350" indent="-514350">
              <a:buFont typeface="Arial" pitchFamily="34" charset="0"/>
              <a:buAutoNum type="arabicPeriod"/>
            </a:pPr>
            <a:r>
              <a:rPr lang="en-US" sz="3600" dirty="0" smtClean="0"/>
              <a:t>You should do less</a:t>
            </a:r>
          </a:p>
          <a:p>
            <a:pPr marL="514350" indent="-514350">
              <a:buFont typeface="Arial" pitchFamily="34" charset="0"/>
              <a:buAutoNum type="arabicPeriod"/>
            </a:pPr>
            <a:r>
              <a:rPr lang="en-US" sz="3600" dirty="0" smtClean="0"/>
              <a:t>The result is optimal</a:t>
            </a:r>
          </a:p>
          <a:p>
            <a:pPr marL="514350" indent="-514350">
              <a:buFont typeface="Arial" pitchFamily="34" charset="0"/>
              <a:buAutoNum type="arabicPeriod"/>
            </a:pPr>
            <a:r>
              <a:rPr lang="en-US" sz="3600" dirty="0" smtClean="0"/>
              <a:t>The best choice was made</a:t>
            </a:r>
            <a:endParaRPr lang="en-US" sz="3600" dirty="0"/>
          </a:p>
        </p:txBody>
      </p:sp>
      <p:sp>
        <p:nvSpPr>
          <p:cNvPr id="7" name="CorShape1"/>
          <p:cNvSpPr/>
          <p:nvPr>
            <p:custDataLst>
              <p:tags r:id="rId3"/>
            </p:custDataLst>
          </p:nvPr>
        </p:nvSpPr>
        <p:spPr>
          <a:xfrm rot="10800000">
            <a:off x="228600" y="1600200"/>
            <a:ext cx="533400" cy="533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8229600" cy="2057400"/>
          </a:xfrm>
        </p:spPr>
        <p:txBody>
          <a:bodyPr>
            <a:normAutofit fontScale="90000"/>
          </a:bodyPr>
          <a:lstStyle/>
          <a:p>
            <a:pPr algn="l"/>
            <a:r>
              <a:rPr lang="en-US" b="1" dirty="0" smtClean="0"/>
              <a:t>9. Which of the following is </a:t>
            </a:r>
            <a:r>
              <a:rPr lang="en-US" b="1" u="sng" dirty="0" smtClean="0"/>
              <a:t>NOT</a:t>
            </a:r>
            <a:r>
              <a:rPr lang="en-US" b="1" dirty="0" smtClean="0"/>
              <a:t> a policy of structural adjustment (globalization)?</a:t>
            </a:r>
            <a:endParaRPr lang="en-US" b="1" dirty="0"/>
          </a:p>
        </p:txBody>
      </p:sp>
      <p:sp>
        <p:nvSpPr>
          <p:cNvPr id="3" name="TPAnswers"/>
          <p:cNvSpPr>
            <a:spLocks noGrp="1"/>
          </p:cNvSpPr>
          <p:nvPr>
            <p:ph type="body" idx="1"/>
            <p:custDataLst>
              <p:tags r:id="rId2"/>
            </p:custDataLst>
          </p:nvPr>
        </p:nvSpPr>
        <p:spPr>
          <a:xfrm>
            <a:off x="457200" y="2133600"/>
            <a:ext cx="5867400" cy="3459163"/>
          </a:xfrm>
        </p:spPr>
        <p:txBody>
          <a:bodyPr>
            <a:normAutofit lnSpcReduction="10000"/>
          </a:bodyPr>
          <a:lstStyle/>
          <a:p>
            <a:pPr marL="514350" indent="-514350">
              <a:buFont typeface="Arial" pitchFamily="34" charset="0"/>
              <a:buAutoNum type="arabicPeriod"/>
            </a:pPr>
            <a:r>
              <a:rPr lang="en-US" dirty="0" smtClean="0"/>
              <a:t>Privatization </a:t>
            </a:r>
          </a:p>
          <a:p>
            <a:pPr marL="514350" indent="-514350">
              <a:buFont typeface="Arial" pitchFamily="34" charset="0"/>
              <a:buAutoNum type="arabicPeriod"/>
            </a:pPr>
            <a:r>
              <a:rPr lang="en-US" dirty="0" smtClean="0"/>
              <a:t>Promotion of Competition </a:t>
            </a:r>
          </a:p>
          <a:p>
            <a:pPr marL="514350" indent="-514350">
              <a:buFont typeface="Arial" pitchFamily="34" charset="0"/>
              <a:buAutoNum type="arabicPeriod"/>
            </a:pPr>
            <a:r>
              <a:rPr lang="en-US" dirty="0" smtClean="0"/>
              <a:t>Reduced Role of Government</a:t>
            </a:r>
          </a:p>
          <a:p>
            <a:pPr marL="514350" indent="-514350">
              <a:buFont typeface="Arial" pitchFamily="34" charset="0"/>
              <a:buAutoNum type="arabicPeriod"/>
            </a:pPr>
            <a:r>
              <a:rPr lang="en-US" dirty="0" smtClean="0"/>
              <a:t>Price Controls to help the poor</a:t>
            </a:r>
          </a:p>
          <a:p>
            <a:pPr marL="514350" indent="-514350">
              <a:buFont typeface="Arial" pitchFamily="34" charset="0"/>
              <a:buAutoNum type="arabicPeriod"/>
            </a:pPr>
            <a:r>
              <a:rPr lang="en-US" dirty="0" smtClean="0"/>
              <a:t>Freer Trade </a:t>
            </a:r>
          </a:p>
          <a:p>
            <a:pPr marL="514350" indent="-514350">
              <a:buFont typeface="Arial" pitchFamily="34" charset="0"/>
              <a:buAutoNum type="arabicPeriod"/>
            </a:pPr>
            <a:r>
              <a:rPr lang="en-US" dirty="0" smtClean="0"/>
              <a:t>Foreign Investment</a:t>
            </a:r>
            <a:endParaRPr lang="en-US"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8229600" cy="2057400"/>
          </a:xfrm>
        </p:spPr>
        <p:txBody>
          <a:bodyPr>
            <a:normAutofit fontScale="90000"/>
          </a:bodyPr>
          <a:lstStyle/>
          <a:p>
            <a:pPr algn="l"/>
            <a:r>
              <a:rPr lang="en-US" b="1" dirty="0" smtClean="0">
                <a:solidFill>
                  <a:srgbClr val="0070C0"/>
                </a:solidFill>
              </a:rPr>
              <a:t>9. Which of the following is </a:t>
            </a:r>
            <a:r>
              <a:rPr lang="en-US" b="1" u="sng" dirty="0" smtClean="0">
                <a:solidFill>
                  <a:srgbClr val="0070C0"/>
                </a:solidFill>
              </a:rPr>
              <a:t>NOT</a:t>
            </a:r>
            <a:r>
              <a:rPr lang="en-US" b="1" dirty="0" smtClean="0">
                <a:solidFill>
                  <a:srgbClr val="0070C0"/>
                </a:solidFill>
              </a:rPr>
              <a:t> a policy of structural adjustment (globalization)?</a:t>
            </a:r>
            <a:endParaRPr lang="en-US" b="1" dirty="0">
              <a:solidFill>
                <a:srgbClr val="0070C0"/>
              </a:solidFill>
            </a:endParaRPr>
          </a:p>
        </p:txBody>
      </p:sp>
      <p:sp>
        <p:nvSpPr>
          <p:cNvPr id="8" name="CorShape1"/>
          <p:cNvSpPr/>
          <p:nvPr>
            <p:custDataLst>
              <p:tags r:id="rId2"/>
            </p:custDataLst>
          </p:nvPr>
        </p:nvSpPr>
        <p:spPr>
          <a:xfrm rot="10800000">
            <a:off x="0" y="3733800"/>
            <a:ext cx="520700" cy="520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1000" y="2133600"/>
            <a:ext cx="5867400" cy="3459163"/>
          </a:xfrm>
        </p:spPr>
        <p:txBody>
          <a:bodyPr>
            <a:normAutofit lnSpcReduction="10000"/>
          </a:bodyPr>
          <a:lstStyle/>
          <a:p>
            <a:pPr marL="514350" indent="-514350">
              <a:buFont typeface="Arial" pitchFamily="34" charset="0"/>
              <a:buAutoNum type="arabicPeriod"/>
            </a:pPr>
            <a:r>
              <a:rPr lang="en-US" dirty="0" smtClean="0"/>
              <a:t>Privatization </a:t>
            </a:r>
          </a:p>
          <a:p>
            <a:pPr marL="514350" indent="-514350">
              <a:buFont typeface="Arial" pitchFamily="34" charset="0"/>
              <a:buAutoNum type="arabicPeriod"/>
            </a:pPr>
            <a:r>
              <a:rPr lang="en-US" dirty="0" smtClean="0"/>
              <a:t>Promotion of Competition </a:t>
            </a:r>
          </a:p>
          <a:p>
            <a:pPr marL="514350" indent="-514350">
              <a:buFont typeface="Arial" pitchFamily="34" charset="0"/>
              <a:buAutoNum type="arabicPeriod"/>
            </a:pPr>
            <a:r>
              <a:rPr lang="en-US" dirty="0" smtClean="0"/>
              <a:t>Reduced Role of Government</a:t>
            </a:r>
          </a:p>
          <a:p>
            <a:pPr marL="514350" indent="-514350">
              <a:buFont typeface="Arial" pitchFamily="34" charset="0"/>
              <a:buAutoNum type="arabicPeriod"/>
            </a:pPr>
            <a:r>
              <a:rPr lang="en-US" dirty="0" smtClean="0"/>
              <a:t>Price Controls to help the poor</a:t>
            </a:r>
          </a:p>
          <a:p>
            <a:pPr marL="514350" indent="-514350">
              <a:buFont typeface="Arial" pitchFamily="34" charset="0"/>
              <a:buAutoNum type="arabicPeriod"/>
            </a:pPr>
            <a:r>
              <a:rPr lang="en-US" dirty="0" smtClean="0"/>
              <a:t>Freer Trade </a:t>
            </a:r>
          </a:p>
          <a:p>
            <a:pPr marL="514350" indent="-514350">
              <a:buFont typeface="Arial" pitchFamily="34" charset="0"/>
              <a:buAutoNum type="arabicPeriod"/>
            </a:pPr>
            <a:r>
              <a:rPr lang="en-US" dirty="0" smtClean="0"/>
              <a:t>Foreign Investment</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229600" cy="1219200"/>
          </a:xfrm>
        </p:spPr>
        <p:txBody>
          <a:bodyPr>
            <a:normAutofit/>
          </a:bodyPr>
          <a:lstStyle/>
          <a:p>
            <a:pPr algn="l"/>
            <a:r>
              <a:rPr lang="en-US" sz="3200" b="1" dirty="0" smtClean="0"/>
              <a:t>10. Which of the following is a distinguishing feature of the command economic system?</a:t>
            </a:r>
            <a:endParaRPr lang="en-US" sz="3200" b="1" dirty="0"/>
          </a:p>
        </p:txBody>
      </p:sp>
      <p:sp>
        <p:nvSpPr>
          <p:cNvPr id="3" name="TPAnswers"/>
          <p:cNvSpPr>
            <a:spLocks noGrp="1"/>
          </p:cNvSpPr>
          <p:nvPr>
            <p:ph type="body" idx="1"/>
            <p:custDataLst>
              <p:tags r:id="rId2"/>
            </p:custDataLst>
          </p:nvPr>
        </p:nvSpPr>
        <p:spPr>
          <a:xfrm>
            <a:off x="457200" y="1371600"/>
            <a:ext cx="6629400" cy="4038601"/>
          </a:xfrm>
        </p:spPr>
        <p:txBody>
          <a:bodyPr>
            <a:normAutofit/>
          </a:bodyPr>
          <a:lstStyle/>
          <a:p>
            <a:pPr marL="514350" indent="-514350">
              <a:buFont typeface="Arial" pitchFamily="34" charset="0"/>
              <a:buAutoNum type="arabicPeriod"/>
            </a:pPr>
            <a:r>
              <a:rPr lang="en-US" dirty="0" smtClean="0"/>
              <a:t>Private ownership of capital</a:t>
            </a:r>
          </a:p>
          <a:p>
            <a:pPr marL="514350" indent="-514350">
              <a:buFont typeface="Arial" pitchFamily="34" charset="0"/>
              <a:buAutoNum type="arabicPeriod"/>
            </a:pPr>
            <a:r>
              <a:rPr lang="en-US" dirty="0" smtClean="0"/>
              <a:t>Central planning</a:t>
            </a:r>
          </a:p>
          <a:p>
            <a:pPr marL="514350" indent="-514350">
              <a:buFont typeface="Arial" pitchFamily="34" charset="0"/>
              <a:buAutoNum type="arabicPeriod"/>
            </a:pPr>
            <a:r>
              <a:rPr lang="en-US" dirty="0" smtClean="0"/>
              <a:t>Heavy reliance on markets</a:t>
            </a:r>
          </a:p>
          <a:p>
            <a:pPr marL="514350" indent="-514350">
              <a:buFont typeface="Arial" pitchFamily="34" charset="0"/>
              <a:buAutoNum type="arabicPeriod"/>
            </a:pPr>
            <a:r>
              <a:rPr lang="en-US" dirty="0" smtClean="0"/>
              <a:t>Widespread dispersion of economic power</a:t>
            </a:r>
            <a:endParaRPr lang="en-US"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152400"/>
            <a:ext cx="8229600" cy="1143000"/>
          </a:xfrm>
        </p:spPr>
        <p:txBody>
          <a:bodyPr>
            <a:normAutofit/>
          </a:bodyPr>
          <a:lstStyle/>
          <a:p>
            <a:pPr algn="l"/>
            <a:r>
              <a:rPr lang="en-US" sz="3200" b="1" dirty="0" smtClean="0">
                <a:solidFill>
                  <a:srgbClr val="0070C0"/>
                </a:solidFill>
              </a:rPr>
              <a:t>10. Which of the following is a distinguishing feature of the command economic system?</a:t>
            </a:r>
            <a:endParaRPr lang="en-US" sz="3200" b="1" dirty="0">
              <a:solidFill>
                <a:srgbClr val="0070C0"/>
              </a:solidFill>
            </a:endParaRPr>
          </a:p>
        </p:txBody>
      </p:sp>
      <p:sp>
        <p:nvSpPr>
          <p:cNvPr id="3" name="TPAnswers"/>
          <p:cNvSpPr>
            <a:spLocks noGrp="1"/>
          </p:cNvSpPr>
          <p:nvPr>
            <p:ph type="body" idx="1"/>
            <p:custDataLst>
              <p:tags r:id="rId2"/>
            </p:custDataLst>
          </p:nvPr>
        </p:nvSpPr>
        <p:spPr>
          <a:xfrm>
            <a:off x="457200" y="1371600"/>
            <a:ext cx="6629400" cy="4038601"/>
          </a:xfrm>
        </p:spPr>
        <p:txBody>
          <a:bodyPr>
            <a:normAutofit/>
          </a:bodyPr>
          <a:lstStyle/>
          <a:p>
            <a:pPr marL="514350" indent="-514350">
              <a:buFont typeface="Arial" pitchFamily="34" charset="0"/>
              <a:buAutoNum type="arabicPeriod"/>
            </a:pPr>
            <a:r>
              <a:rPr lang="en-US" dirty="0" smtClean="0"/>
              <a:t>Private ownership of capital</a:t>
            </a:r>
          </a:p>
          <a:p>
            <a:pPr marL="514350" indent="-514350">
              <a:buFont typeface="Arial" pitchFamily="34" charset="0"/>
              <a:buAutoNum type="arabicPeriod"/>
            </a:pPr>
            <a:r>
              <a:rPr lang="en-US" dirty="0" smtClean="0"/>
              <a:t>Central planning</a:t>
            </a:r>
          </a:p>
          <a:p>
            <a:pPr marL="514350" indent="-514350">
              <a:buFont typeface="Arial" pitchFamily="34" charset="0"/>
              <a:buAutoNum type="arabicPeriod"/>
            </a:pPr>
            <a:r>
              <a:rPr lang="en-US" dirty="0" smtClean="0"/>
              <a:t>Heavy reliance on markets</a:t>
            </a:r>
          </a:p>
          <a:p>
            <a:pPr marL="514350" indent="-514350">
              <a:buFont typeface="Arial" pitchFamily="34" charset="0"/>
              <a:buAutoNum type="arabicPeriod"/>
            </a:pPr>
            <a:r>
              <a:rPr lang="en-US" dirty="0" smtClean="0"/>
              <a:t>Widespread dispersion of economic power</a:t>
            </a:r>
            <a:endParaRPr lang="en-US" dirty="0"/>
          </a:p>
        </p:txBody>
      </p:sp>
      <p:sp>
        <p:nvSpPr>
          <p:cNvPr id="5" name="CorShape1"/>
          <p:cNvSpPr/>
          <p:nvPr>
            <p:custDataLst>
              <p:tags r:id="rId3"/>
            </p:custDataLst>
          </p:nvPr>
        </p:nvSpPr>
        <p:spPr>
          <a:xfrm rot="10800000">
            <a:off x="304800" y="1905000"/>
            <a:ext cx="452121" cy="452121"/>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229600" cy="1066800"/>
          </a:xfrm>
        </p:spPr>
        <p:txBody>
          <a:bodyPr>
            <a:normAutofit fontScale="90000"/>
          </a:bodyPr>
          <a:lstStyle/>
          <a:p>
            <a:pPr algn="l"/>
            <a:r>
              <a:rPr lang="en-US" b="1" dirty="0" smtClean="0"/>
              <a:t>11. Economic profits in an industry suggest the industry:</a:t>
            </a:r>
            <a:endParaRPr lang="en-US" b="1" dirty="0"/>
          </a:p>
        </p:txBody>
      </p:sp>
      <p:sp>
        <p:nvSpPr>
          <p:cNvPr id="3" name="TPAnswers"/>
          <p:cNvSpPr>
            <a:spLocks noGrp="1"/>
          </p:cNvSpPr>
          <p:nvPr>
            <p:ph type="body" idx="1"/>
            <p:custDataLst>
              <p:tags r:id="rId2"/>
            </p:custDataLst>
          </p:nvPr>
        </p:nvSpPr>
        <p:spPr>
          <a:xfrm>
            <a:off x="457200" y="1371600"/>
            <a:ext cx="8229600" cy="3810000"/>
          </a:xfrm>
        </p:spPr>
        <p:txBody>
          <a:bodyPr>
            <a:normAutofit/>
          </a:bodyPr>
          <a:lstStyle/>
          <a:p>
            <a:pPr marL="514350" indent="-514350">
              <a:buFont typeface="Arial" pitchFamily="34" charset="0"/>
              <a:buAutoNum type="arabicPeriod"/>
            </a:pPr>
            <a:r>
              <a:rPr lang="en-US" dirty="0" smtClean="0"/>
              <a:t>Can earn more profits by increasing the price</a:t>
            </a:r>
          </a:p>
          <a:p>
            <a:pPr marL="514350" indent="-514350">
              <a:buFont typeface="Arial" pitchFamily="34" charset="0"/>
              <a:buAutoNum type="arabicPeriod"/>
            </a:pPr>
            <a:r>
              <a:rPr lang="en-US" dirty="0" smtClean="0"/>
              <a:t>Should be larger to satisfy consumers</a:t>
            </a:r>
          </a:p>
          <a:p>
            <a:pPr marL="514350" indent="-514350">
              <a:buFont typeface="Arial" pitchFamily="34" charset="0"/>
              <a:buAutoNum type="arabicPeriod"/>
            </a:pPr>
            <a:r>
              <a:rPr lang="en-US" dirty="0" smtClean="0"/>
              <a:t>Has excess capacity</a:t>
            </a:r>
          </a:p>
          <a:p>
            <a:pPr marL="514350" indent="-514350">
              <a:buFont typeface="Arial" pitchFamily="34" charset="0"/>
              <a:buAutoNum type="arabicPeriod"/>
            </a:pPr>
            <a:r>
              <a:rPr lang="en-US" dirty="0" smtClean="0"/>
              <a:t>Is the correct size for consumers</a:t>
            </a:r>
            <a:endParaRPr lang="en-US"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229600" cy="1066800"/>
          </a:xfrm>
        </p:spPr>
        <p:txBody>
          <a:bodyPr>
            <a:normAutofit fontScale="90000"/>
          </a:bodyPr>
          <a:lstStyle/>
          <a:p>
            <a:pPr algn="l"/>
            <a:r>
              <a:rPr lang="en-US" b="1" dirty="0" smtClean="0">
                <a:solidFill>
                  <a:srgbClr val="0070C0"/>
                </a:solidFill>
              </a:rPr>
              <a:t>11. Economic profits in an industry suggest the industry:</a:t>
            </a:r>
            <a:endParaRPr lang="en-US" b="1" dirty="0">
              <a:solidFill>
                <a:srgbClr val="0070C0"/>
              </a:solidFill>
            </a:endParaRPr>
          </a:p>
        </p:txBody>
      </p:sp>
      <p:sp>
        <p:nvSpPr>
          <p:cNvPr id="3" name="TPAnswers"/>
          <p:cNvSpPr>
            <a:spLocks noGrp="1"/>
          </p:cNvSpPr>
          <p:nvPr>
            <p:ph type="body" idx="1"/>
            <p:custDataLst>
              <p:tags r:id="rId2"/>
            </p:custDataLst>
          </p:nvPr>
        </p:nvSpPr>
        <p:spPr>
          <a:xfrm>
            <a:off x="381000" y="1447800"/>
            <a:ext cx="8458200" cy="3124200"/>
          </a:xfrm>
        </p:spPr>
        <p:txBody>
          <a:bodyPr>
            <a:normAutofit/>
          </a:bodyPr>
          <a:lstStyle/>
          <a:p>
            <a:pPr marL="514350" indent="-514350">
              <a:buFont typeface="Arial" pitchFamily="34" charset="0"/>
              <a:buAutoNum type="arabicPeriod"/>
            </a:pPr>
            <a:r>
              <a:rPr lang="en-US" dirty="0" smtClean="0"/>
              <a:t>Can earn more profits by increasing the price</a:t>
            </a:r>
          </a:p>
          <a:p>
            <a:pPr marL="514350" indent="-514350">
              <a:buFont typeface="Arial" pitchFamily="34" charset="0"/>
              <a:buAutoNum type="arabicPeriod"/>
            </a:pPr>
            <a:r>
              <a:rPr lang="en-US" dirty="0" smtClean="0"/>
              <a:t>Should be larger to satisfy consumers</a:t>
            </a:r>
          </a:p>
          <a:p>
            <a:pPr marL="514350" indent="-514350">
              <a:buFont typeface="Arial" pitchFamily="34" charset="0"/>
              <a:buAutoNum type="arabicPeriod"/>
            </a:pPr>
            <a:r>
              <a:rPr lang="en-US" dirty="0" smtClean="0"/>
              <a:t>Has excess capacity</a:t>
            </a:r>
          </a:p>
          <a:p>
            <a:pPr marL="514350" indent="-514350">
              <a:buFont typeface="Arial" pitchFamily="34" charset="0"/>
              <a:buAutoNum type="arabicPeriod"/>
            </a:pPr>
            <a:r>
              <a:rPr lang="en-US" dirty="0" smtClean="0"/>
              <a:t>Is the correct size for consumers</a:t>
            </a:r>
            <a:endParaRPr lang="en-US" dirty="0"/>
          </a:p>
        </p:txBody>
      </p:sp>
      <p:sp>
        <p:nvSpPr>
          <p:cNvPr id="5" name="CorShape1"/>
          <p:cNvSpPr/>
          <p:nvPr>
            <p:custDataLst>
              <p:tags r:id="rId3"/>
            </p:custDataLst>
          </p:nvPr>
        </p:nvSpPr>
        <p:spPr>
          <a:xfrm rot="10800000">
            <a:off x="0" y="2057400"/>
            <a:ext cx="685905" cy="62865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a:bodyPr>
          <a:lstStyle/>
          <a:p>
            <a:r>
              <a:rPr lang="en-US" b="1" dirty="0" smtClean="0">
                <a:solidFill>
                  <a:srgbClr val="0070C0"/>
                </a:solidFill>
              </a:rPr>
              <a:t>Exam 1 Review</a:t>
            </a:r>
            <a:endParaRPr lang="en-US" b="1" dirty="0">
              <a:solidFill>
                <a:srgbClr val="0070C0"/>
              </a:solidFill>
            </a:endParaRPr>
          </a:p>
        </p:txBody>
      </p:sp>
      <p:sp>
        <p:nvSpPr>
          <p:cNvPr id="3" name="Subtitle 2"/>
          <p:cNvSpPr>
            <a:spLocks noGrp="1"/>
          </p:cNvSpPr>
          <p:nvPr>
            <p:ph sz="half" idx="1"/>
          </p:nvPr>
        </p:nvSpPr>
        <p:spPr>
          <a:xfrm>
            <a:off x="457200" y="1828800"/>
            <a:ext cx="4038600" cy="2743200"/>
          </a:xfrm>
        </p:spPr>
        <p:txBody>
          <a:bodyPr>
            <a:normAutofit/>
          </a:bodyPr>
          <a:lstStyle/>
          <a:p>
            <a:pPr marL="914400" lvl="1" indent="-457200">
              <a:buFont typeface="Arial" pitchFamily="34" charset="0"/>
              <a:buChar char="•"/>
            </a:pPr>
            <a:r>
              <a:rPr lang="en-US" dirty="0" smtClean="0"/>
              <a:t>5Es</a:t>
            </a:r>
          </a:p>
          <a:p>
            <a:pPr marL="914400" lvl="1" indent="-457200">
              <a:buFont typeface="Arial" pitchFamily="34" charset="0"/>
              <a:buChar char="•"/>
            </a:pPr>
            <a:r>
              <a:rPr lang="en-US" dirty="0" smtClean="0"/>
              <a:t>PPC</a:t>
            </a:r>
          </a:p>
          <a:p>
            <a:pPr marL="914400" lvl="1" indent="-457200">
              <a:buFont typeface="Arial" pitchFamily="34" charset="0"/>
              <a:buChar char="•"/>
            </a:pPr>
            <a:r>
              <a:rPr lang="en-US" dirty="0" smtClean="0"/>
              <a:t>Market and Command Economies</a:t>
            </a:r>
          </a:p>
          <a:p>
            <a:pPr marL="914400" lvl="1" indent="-457200">
              <a:buFont typeface="Arial" pitchFamily="34" charset="0"/>
              <a:buChar char="•"/>
            </a:pPr>
            <a:r>
              <a:rPr lang="en-US" dirty="0" smtClean="0"/>
              <a:t>Role of Government</a:t>
            </a:r>
          </a:p>
          <a:p>
            <a:pPr marL="914400" lvl="1" indent="-457200">
              <a:buFont typeface="Arial" pitchFamily="34" charset="0"/>
              <a:buChar char="•"/>
            </a:pPr>
            <a:r>
              <a:rPr lang="en-US" dirty="0" smtClean="0"/>
              <a:t>Government Finance</a:t>
            </a:r>
          </a:p>
          <a:p>
            <a:pPr marL="914400" lvl="1" indent="-457200" algn="l">
              <a:buFont typeface="Arial" pitchFamily="34" charset="0"/>
              <a:buChar char="•"/>
            </a:pPr>
            <a:endParaRPr lang="en-US" dirty="0" smtClean="0">
              <a:solidFill>
                <a:schemeClr val="tx1"/>
              </a:solidFill>
            </a:endParaRPr>
          </a:p>
          <a:p>
            <a:pPr marL="914400" lvl="1" indent="-457200" algn="l"/>
            <a:endParaRPr lang="en-US" dirty="0" smtClean="0">
              <a:solidFill>
                <a:schemeClr val="tx1"/>
              </a:solidFill>
            </a:endParaRPr>
          </a:p>
        </p:txBody>
      </p:sp>
      <p:sp>
        <p:nvSpPr>
          <p:cNvPr id="4" name="Content Placeholder 3"/>
          <p:cNvSpPr>
            <a:spLocks noGrp="1"/>
          </p:cNvSpPr>
          <p:nvPr>
            <p:ph sz="half" idx="2"/>
          </p:nvPr>
        </p:nvSpPr>
        <p:spPr>
          <a:xfrm>
            <a:off x="4648200" y="1752600"/>
            <a:ext cx="4038600" cy="3048001"/>
          </a:xfrm>
        </p:spPr>
        <p:txBody>
          <a:bodyPr>
            <a:normAutofit/>
          </a:bodyPr>
          <a:lstStyle/>
          <a:p>
            <a:pPr marL="914400" lvl="1" indent="-457200">
              <a:buFont typeface="Arial" pitchFamily="34" charset="0"/>
              <a:buChar char="•"/>
            </a:pPr>
            <a:r>
              <a:rPr lang="en-US" dirty="0" smtClean="0"/>
              <a:t>Market Failures</a:t>
            </a:r>
          </a:p>
          <a:p>
            <a:pPr marL="914400" lvl="1" indent="-457200">
              <a:buFont typeface="Arial" pitchFamily="34" charset="0"/>
              <a:buChar char="•"/>
            </a:pPr>
            <a:r>
              <a:rPr lang="en-US" dirty="0" smtClean="0"/>
              <a:t>S, D, and efficiency</a:t>
            </a:r>
          </a:p>
          <a:p>
            <a:pPr marL="914400" lvl="1" indent="-457200">
              <a:buFont typeface="Arial" pitchFamily="34" charset="0"/>
              <a:buChar char="•"/>
            </a:pPr>
            <a:r>
              <a:rPr lang="en-US" dirty="0" smtClean="0"/>
              <a:t>Comparative Advantage and the Benefits of trade</a:t>
            </a:r>
          </a:p>
          <a:p>
            <a:pPr marL="914400" lvl="1" indent="-457200">
              <a:buFont typeface="Arial" pitchFamily="34" charset="0"/>
              <a:buChar char="•"/>
            </a:pPr>
            <a:r>
              <a:rPr lang="en-US" dirty="0" smtClean="0"/>
              <a:t>International Trade</a:t>
            </a:r>
          </a:p>
          <a:p>
            <a:pPr marL="914400" lvl="1" indent="-457200">
              <a:buFont typeface="Arial" pitchFamily="34" charset="0"/>
              <a:buChar char="•"/>
            </a:pPr>
            <a:r>
              <a:rPr lang="en-US" dirty="0" smtClean="0"/>
              <a:t>Exchange Rates</a:t>
            </a:r>
          </a:p>
        </p:txBody>
      </p:sp>
      <p:sp>
        <p:nvSpPr>
          <p:cNvPr id="5" name="TextBox 4"/>
          <p:cNvSpPr txBox="1"/>
          <p:nvPr/>
        </p:nvSpPr>
        <p:spPr>
          <a:xfrm>
            <a:off x="609600" y="5181600"/>
            <a:ext cx="8153400" cy="1077218"/>
          </a:xfrm>
          <a:prstGeom prst="rect">
            <a:avLst/>
          </a:prstGeom>
          <a:noFill/>
        </p:spPr>
        <p:txBody>
          <a:bodyPr wrap="square" rtlCol="0">
            <a:spAutoFit/>
          </a:bodyPr>
          <a:lstStyle/>
          <a:p>
            <a:pPr algn="ctr"/>
            <a:r>
              <a:rPr lang="en-US" sz="3200" dirty="0" smtClean="0">
                <a:solidFill>
                  <a:schemeClr val="tx1"/>
                </a:solidFill>
              </a:rPr>
              <a:t>Be sure to see the “</a:t>
            </a:r>
            <a:r>
              <a:rPr lang="en-US" sz="3200" u="sng" dirty="0" smtClean="0">
                <a:solidFill>
                  <a:schemeClr val="tx1"/>
                </a:solidFill>
              </a:rPr>
              <a:t>Must Know/Outcomes</a:t>
            </a:r>
            <a:r>
              <a:rPr lang="en-US" sz="3200" dirty="0" smtClean="0">
                <a:solidFill>
                  <a:schemeClr val="tx1"/>
                </a:solidFill>
              </a:rPr>
              <a:t>” listed on our LESSONS page</a:t>
            </a:r>
            <a:r>
              <a:rPr lang="en-US" dirty="0" smtClean="0">
                <a:solidFill>
                  <a:schemeClr val="tx1"/>
                </a:solidFill>
              </a:rPr>
              <a:t>.</a:t>
            </a:r>
            <a:endParaRPr lang="en-US" dirty="0">
              <a:solidFill>
                <a:schemeClr val="tx1"/>
              </a:solidFill>
            </a:endParaRPr>
          </a:p>
        </p:txBody>
      </p:sp>
      <p:sp>
        <p:nvSpPr>
          <p:cNvPr id="7" name="TextBox 6"/>
          <p:cNvSpPr txBox="1"/>
          <p:nvPr/>
        </p:nvSpPr>
        <p:spPr>
          <a:xfrm>
            <a:off x="762000" y="1066800"/>
            <a:ext cx="4800600" cy="984885"/>
          </a:xfrm>
          <a:prstGeom prst="rect">
            <a:avLst/>
          </a:prstGeom>
          <a:noFill/>
        </p:spPr>
        <p:txBody>
          <a:bodyPr wrap="square" rtlCol="0">
            <a:spAutoFit/>
          </a:bodyPr>
          <a:lstStyle/>
          <a:p>
            <a:r>
              <a:rPr lang="en-US" sz="4000" dirty="0" smtClean="0">
                <a:solidFill>
                  <a:schemeClr val="tx1"/>
                </a:solidFill>
              </a:rPr>
              <a:t>Major topics :</a:t>
            </a:r>
          </a:p>
          <a:p>
            <a:endParaRPr lang="en-US"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229600" cy="1295400"/>
          </a:xfrm>
        </p:spPr>
        <p:txBody>
          <a:bodyPr>
            <a:normAutofit fontScale="90000"/>
          </a:bodyPr>
          <a:lstStyle/>
          <a:p>
            <a:pPr algn="l"/>
            <a:r>
              <a:rPr lang="en-US" b="1" dirty="0" smtClean="0"/>
              <a:t>12. The “invisible hand” promotes society’s interest because:</a:t>
            </a:r>
            <a:endParaRPr lang="en-US" b="1" dirty="0"/>
          </a:p>
        </p:txBody>
      </p:sp>
      <p:sp>
        <p:nvSpPr>
          <p:cNvPr id="3" name="TPAnswers"/>
          <p:cNvSpPr>
            <a:spLocks noGrp="1"/>
          </p:cNvSpPr>
          <p:nvPr>
            <p:ph type="body" idx="1"/>
            <p:custDataLst>
              <p:tags r:id="rId2"/>
            </p:custDataLst>
          </p:nvPr>
        </p:nvSpPr>
        <p:spPr>
          <a:xfrm>
            <a:off x="457200" y="1600200"/>
            <a:ext cx="8229600" cy="4525963"/>
          </a:xfrm>
        </p:spPr>
        <p:txBody>
          <a:bodyPr>
            <a:noAutofit/>
          </a:bodyPr>
          <a:lstStyle/>
          <a:p>
            <a:pPr marL="514350" indent="-514350">
              <a:buFont typeface="Arial" pitchFamily="34" charset="0"/>
              <a:buAutoNum type="arabicPeriod"/>
            </a:pPr>
            <a:r>
              <a:rPr lang="en-US" dirty="0" smtClean="0"/>
              <a:t>Individuals pursuing their self-interest will produce goods that people want</a:t>
            </a:r>
          </a:p>
          <a:p>
            <a:pPr marL="514350" indent="-514350">
              <a:buFont typeface="Arial" pitchFamily="34" charset="0"/>
              <a:buAutoNum type="arabicPeriod"/>
            </a:pPr>
            <a:r>
              <a:rPr lang="en-US" dirty="0" smtClean="0"/>
              <a:t>Individuals will produce goods for others out of concern for their fellow human beings</a:t>
            </a:r>
          </a:p>
          <a:p>
            <a:pPr marL="514350" indent="-514350">
              <a:buFont typeface="Arial" pitchFamily="34" charset="0"/>
              <a:buAutoNum type="arabicPeriod"/>
            </a:pPr>
            <a:r>
              <a:rPr lang="en-US" dirty="0" smtClean="0"/>
              <a:t>It makes sure that everybody wins from competition</a:t>
            </a:r>
          </a:p>
          <a:p>
            <a:pPr marL="514350" indent="-514350">
              <a:buFont typeface="Arial" pitchFamily="34" charset="0"/>
              <a:buAutoNum type="arabicPeriod"/>
            </a:pPr>
            <a:r>
              <a:rPr lang="en-US" dirty="0" smtClean="0"/>
              <a:t>Government regulation pushes businesses into producing the right mix of goods</a:t>
            </a:r>
            <a:endParaRPr lang="en-US"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229600" cy="1295400"/>
          </a:xfrm>
        </p:spPr>
        <p:txBody>
          <a:bodyPr>
            <a:normAutofit fontScale="90000"/>
          </a:bodyPr>
          <a:lstStyle/>
          <a:p>
            <a:pPr algn="l"/>
            <a:r>
              <a:rPr lang="en-US" b="1" dirty="0" smtClean="0">
                <a:solidFill>
                  <a:srgbClr val="0070C0"/>
                </a:solidFill>
              </a:rPr>
              <a:t>12. The “invisible hand” promotes society’s interest because:</a:t>
            </a:r>
            <a:endParaRPr lang="en-US" b="1" dirty="0">
              <a:solidFill>
                <a:srgbClr val="0070C0"/>
              </a:solidFill>
            </a:endParaRPr>
          </a:p>
        </p:txBody>
      </p:sp>
      <p:sp>
        <p:nvSpPr>
          <p:cNvPr id="5" name="CorShape1"/>
          <p:cNvSpPr/>
          <p:nvPr>
            <p:custDataLst>
              <p:tags r:id="rId2"/>
            </p:custDataLst>
          </p:nvPr>
        </p:nvSpPr>
        <p:spPr>
          <a:xfrm rot="10800000">
            <a:off x="0" y="190500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33400" y="1905000"/>
            <a:ext cx="8229600" cy="4525963"/>
          </a:xfrm>
        </p:spPr>
        <p:txBody>
          <a:bodyPr>
            <a:noAutofit/>
          </a:bodyPr>
          <a:lstStyle/>
          <a:p>
            <a:pPr marL="514350" indent="-514350">
              <a:buFont typeface="Arial" pitchFamily="34" charset="0"/>
              <a:buAutoNum type="arabicPeriod"/>
            </a:pPr>
            <a:r>
              <a:rPr lang="en-US" dirty="0" smtClean="0"/>
              <a:t>Individuals pursuing their self-interest will produce goods that people want</a:t>
            </a:r>
          </a:p>
          <a:p>
            <a:pPr marL="514350" indent="-514350">
              <a:buFont typeface="Arial" pitchFamily="34" charset="0"/>
              <a:buAutoNum type="arabicPeriod"/>
            </a:pPr>
            <a:r>
              <a:rPr lang="en-US" dirty="0" smtClean="0"/>
              <a:t>Individuals will produce goods for others out of concern for their fellow human beings</a:t>
            </a:r>
          </a:p>
          <a:p>
            <a:pPr marL="514350" indent="-514350">
              <a:buFont typeface="Arial" pitchFamily="34" charset="0"/>
              <a:buAutoNum type="arabicPeriod"/>
            </a:pPr>
            <a:r>
              <a:rPr lang="en-US" dirty="0" smtClean="0"/>
              <a:t>It makes sure that everybody wins from competition</a:t>
            </a:r>
          </a:p>
          <a:p>
            <a:pPr marL="514350" indent="-514350">
              <a:buFont typeface="Arial" pitchFamily="34" charset="0"/>
              <a:buAutoNum type="arabicPeriod"/>
            </a:pPr>
            <a:r>
              <a:rPr lang="en-US" dirty="0" smtClean="0"/>
              <a:t>Government regulation pushes businesses into producing the right mix of goods</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229600" cy="1295400"/>
          </a:xfrm>
        </p:spPr>
        <p:txBody>
          <a:bodyPr>
            <a:normAutofit fontScale="90000"/>
          </a:bodyPr>
          <a:lstStyle/>
          <a:p>
            <a:pPr algn="l"/>
            <a:r>
              <a:rPr lang="en-US" b="1" dirty="0" smtClean="0"/>
              <a:t>13. Which is a </a:t>
            </a:r>
            <a:r>
              <a:rPr lang="en-US" b="1" u="sng" dirty="0" smtClean="0"/>
              <a:t>correct policy </a:t>
            </a:r>
            <a:r>
              <a:rPr lang="en-US" b="1" dirty="0" smtClean="0"/>
              <a:t>for the stabilization function of government?</a:t>
            </a:r>
            <a:endParaRPr lang="en-US" b="1" dirty="0"/>
          </a:p>
        </p:txBody>
      </p:sp>
      <p:sp>
        <p:nvSpPr>
          <p:cNvPr id="3" name="TPAnswers"/>
          <p:cNvSpPr>
            <a:spLocks noGrp="1"/>
          </p:cNvSpPr>
          <p:nvPr>
            <p:ph type="body" idx="1"/>
            <p:custDataLst>
              <p:tags r:id="rId2"/>
            </p:custDataLst>
          </p:nvPr>
        </p:nvSpPr>
        <p:spPr>
          <a:xfrm>
            <a:off x="457200" y="1447800"/>
            <a:ext cx="8382000" cy="3124200"/>
          </a:xfrm>
        </p:spPr>
        <p:txBody>
          <a:bodyPr>
            <a:normAutofit/>
          </a:bodyPr>
          <a:lstStyle/>
          <a:p>
            <a:pPr marL="514350" indent="-514350">
              <a:buFont typeface="Arial" pitchFamily="34" charset="0"/>
              <a:buAutoNum type="arabicPeriod"/>
            </a:pPr>
            <a:r>
              <a:rPr lang="en-US" dirty="0" smtClean="0"/>
              <a:t>Increase taxes when there is unemployment</a:t>
            </a:r>
          </a:p>
          <a:p>
            <a:pPr marL="514350" indent="-514350">
              <a:buFont typeface="Arial" pitchFamily="34" charset="0"/>
              <a:buAutoNum type="arabicPeriod"/>
            </a:pPr>
            <a:r>
              <a:rPr lang="en-US" dirty="0" smtClean="0"/>
              <a:t>Increase taxes when there is inflation</a:t>
            </a:r>
          </a:p>
          <a:p>
            <a:pPr marL="514350" indent="-514350">
              <a:buFont typeface="Arial" pitchFamily="34" charset="0"/>
              <a:buAutoNum type="arabicPeriod"/>
            </a:pPr>
            <a:r>
              <a:rPr lang="en-US" dirty="0" smtClean="0"/>
              <a:t>Decrease spending when there is unemployment</a:t>
            </a:r>
          </a:p>
          <a:p>
            <a:pPr marL="514350" indent="-514350">
              <a:buFont typeface="Arial" pitchFamily="34" charset="0"/>
              <a:buAutoNum type="arabicPeriod"/>
            </a:pPr>
            <a:r>
              <a:rPr lang="en-US" dirty="0" smtClean="0"/>
              <a:t>Increase money supply when there is inflation</a:t>
            </a:r>
            <a:endParaRPr lang="en-US"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229600" cy="1295400"/>
          </a:xfrm>
        </p:spPr>
        <p:txBody>
          <a:bodyPr>
            <a:normAutofit fontScale="90000"/>
          </a:bodyPr>
          <a:lstStyle/>
          <a:p>
            <a:pPr algn="l"/>
            <a:r>
              <a:rPr lang="en-US" b="1" dirty="0" smtClean="0">
                <a:solidFill>
                  <a:srgbClr val="0070C0"/>
                </a:solidFill>
              </a:rPr>
              <a:t>13. Which is a </a:t>
            </a:r>
            <a:r>
              <a:rPr lang="en-US" b="1" u="sng" dirty="0" smtClean="0">
                <a:solidFill>
                  <a:srgbClr val="0070C0"/>
                </a:solidFill>
              </a:rPr>
              <a:t>correct policy </a:t>
            </a:r>
            <a:r>
              <a:rPr lang="en-US" b="1" dirty="0" smtClean="0">
                <a:solidFill>
                  <a:srgbClr val="0070C0"/>
                </a:solidFill>
              </a:rPr>
              <a:t>for the stabilization function of government?:</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600200"/>
            <a:ext cx="8382000" cy="3124200"/>
          </a:xfrm>
        </p:spPr>
        <p:txBody>
          <a:bodyPr>
            <a:noAutofit/>
          </a:bodyPr>
          <a:lstStyle/>
          <a:p>
            <a:pPr marL="514350" indent="-514350">
              <a:buFont typeface="Arial" pitchFamily="34" charset="0"/>
              <a:buAutoNum type="arabicPeriod"/>
            </a:pPr>
            <a:r>
              <a:rPr lang="en-US" dirty="0" smtClean="0"/>
              <a:t>Increase taxes when there is unemployment</a:t>
            </a:r>
          </a:p>
          <a:p>
            <a:pPr marL="514350" indent="-514350">
              <a:buFont typeface="Arial" pitchFamily="34" charset="0"/>
              <a:buAutoNum type="arabicPeriod"/>
            </a:pPr>
            <a:r>
              <a:rPr lang="en-US" dirty="0" smtClean="0"/>
              <a:t>Increase taxes when there is inflation</a:t>
            </a:r>
          </a:p>
          <a:p>
            <a:pPr marL="514350" indent="-514350">
              <a:buFont typeface="Arial" pitchFamily="34" charset="0"/>
              <a:buAutoNum type="arabicPeriod"/>
            </a:pPr>
            <a:r>
              <a:rPr lang="en-US" dirty="0" smtClean="0"/>
              <a:t>Decrease spending when there is unemployment</a:t>
            </a:r>
          </a:p>
          <a:p>
            <a:pPr marL="514350" indent="-514350">
              <a:buFont typeface="Arial" pitchFamily="34" charset="0"/>
              <a:buAutoNum type="arabicPeriod"/>
            </a:pPr>
            <a:r>
              <a:rPr lang="en-US" dirty="0" smtClean="0"/>
              <a:t>Increase money supply when there is inflation</a:t>
            </a:r>
            <a:endParaRPr lang="en-US" dirty="0"/>
          </a:p>
        </p:txBody>
      </p:sp>
      <p:sp>
        <p:nvSpPr>
          <p:cNvPr id="4" name="CorShape1"/>
          <p:cNvSpPr/>
          <p:nvPr>
            <p:custDataLst>
              <p:tags r:id="rId3"/>
            </p:custDataLst>
          </p:nvPr>
        </p:nvSpPr>
        <p:spPr>
          <a:xfrm rot="10800000">
            <a:off x="172720" y="22521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133600"/>
            <a:ext cx="8686800" cy="838200"/>
          </a:xfrm>
        </p:spPr>
        <p:txBody>
          <a:bodyPr>
            <a:normAutofit/>
          </a:bodyPr>
          <a:lstStyle/>
          <a:p>
            <a:pPr algn="l"/>
            <a:r>
              <a:rPr lang="en-US" sz="3200" b="1" dirty="0" smtClean="0"/>
              <a:t>14. If the price in this market for wheat was $4:</a:t>
            </a:r>
            <a:endParaRPr lang="en-US" sz="3200" b="1" dirty="0"/>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28600"/>
            <a:ext cx="7682909" cy="1905000"/>
          </a:xfrm>
          <a:prstGeom prst="rect">
            <a:avLst/>
          </a:prstGeom>
          <a:noFill/>
          <a:ln>
            <a:noFill/>
          </a:ln>
        </p:spPr>
      </p:pic>
      <p:sp>
        <p:nvSpPr>
          <p:cNvPr id="3" name="TPAnswers"/>
          <p:cNvSpPr>
            <a:spLocks noGrp="1"/>
          </p:cNvSpPr>
          <p:nvPr>
            <p:ph type="body" idx="1"/>
            <p:custDataLst>
              <p:tags r:id="rId2"/>
            </p:custDataLst>
          </p:nvPr>
        </p:nvSpPr>
        <p:spPr>
          <a:xfrm>
            <a:off x="457200" y="2971800"/>
            <a:ext cx="8382000" cy="3154363"/>
          </a:xfrm>
        </p:spPr>
        <p:txBody>
          <a:bodyPr>
            <a:noAutofit/>
          </a:bodyPr>
          <a:lstStyle/>
          <a:p>
            <a:pPr marL="514350" indent="-514350">
              <a:buFont typeface="Arial" pitchFamily="34" charset="0"/>
              <a:buAutoNum type="arabicPeriod"/>
            </a:pPr>
            <a:r>
              <a:rPr lang="en-US" dirty="0" smtClean="0"/>
              <a:t>The market would “clear”, </a:t>
            </a:r>
            <a:r>
              <a:rPr lang="en-US" dirty="0" err="1" smtClean="0"/>
              <a:t>Qd</a:t>
            </a:r>
            <a:r>
              <a:rPr lang="en-US" dirty="0" smtClean="0"/>
              <a:t> would equal Qs</a:t>
            </a:r>
          </a:p>
          <a:p>
            <a:pPr marL="514350" indent="-514350">
              <a:buFont typeface="Arial" pitchFamily="34" charset="0"/>
              <a:buAutoNum type="arabicPeriod"/>
            </a:pPr>
            <a:r>
              <a:rPr lang="en-US" dirty="0" smtClean="0"/>
              <a:t>Buyers would want to purchase more wheat than is currently being supplied</a:t>
            </a:r>
          </a:p>
          <a:p>
            <a:pPr marL="514350" indent="-514350">
              <a:buFont typeface="Arial" pitchFamily="34" charset="0"/>
              <a:buAutoNum type="arabicPeriod"/>
            </a:pPr>
            <a:r>
              <a:rPr lang="en-US" dirty="0" smtClean="0"/>
              <a:t>Farmers would not be able to sell all of their wheat</a:t>
            </a:r>
          </a:p>
          <a:p>
            <a:pPr marL="514350" indent="-514350">
              <a:buFont typeface="Arial" pitchFamily="34" charset="0"/>
              <a:buAutoNum type="arabicPeriod"/>
            </a:pPr>
            <a:r>
              <a:rPr lang="en-US" dirty="0" smtClean="0"/>
              <a:t>There would be a shortage of wheat</a:t>
            </a:r>
            <a:endParaRPr lang="en-US"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133600"/>
            <a:ext cx="8686800" cy="838200"/>
          </a:xfrm>
        </p:spPr>
        <p:txBody>
          <a:bodyPr>
            <a:normAutofit/>
          </a:bodyPr>
          <a:lstStyle/>
          <a:p>
            <a:pPr algn="l"/>
            <a:r>
              <a:rPr lang="en-US" sz="3200" b="1" dirty="0" smtClean="0">
                <a:solidFill>
                  <a:srgbClr val="0070C0"/>
                </a:solidFill>
              </a:rPr>
              <a:t>14. If the price in this market for wheat was $4:</a:t>
            </a:r>
            <a:endParaRPr lang="en-US" sz="3200" b="1" dirty="0">
              <a:solidFill>
                <a:srgbClr val="0070C0"/>
              </a:solidFill>
            </a:endParaRPr>
          </a:p>
        </p:txBody>
      </p:sp>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228600"/>
            <a:ext cx="7682909" cy="1905000"/>
          </a:xfrm>
          <a:prstGeom prst="rect">
            <a:avLst/>
          </a:prstGeom>
          <a:noFill/>
          <a:ln>
            <a:noFill/>
          </a:ln>
        </p:spPr>
      </p:pic>
      <p:sp>
        <p:nvSpPr>
          <p:cNvPr id="7" name="CorShape1"/>
          <p:cNvSpPr/>
          <p:nvPr>
            <p:custDataLst>
              <p:tags r:id="rId2"/>
            </p:custDataLst>
          </p:nvPr>
        </p:nvSpPr>
        <p:spPr>
          <a:xfrm rot="10800000">
            <a:off x="-60960" y="4793996"/>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971800"/>
            <a:ext cx="8382000" cy="3154363"/>
          </a:xfrm>
        </p:spPr>
        <p:txBody>
          <a:bodyPr>
            <a:noAutofit/>
          </a:bodyPr>
          <a:lstStyle/>
          <a:p>
            <a:pPr marL="514350" indent="-514350">
              <a:buFont typeface="Arial" pitchFamily="34" charset="0"/>
              <a:buAutoNum type="arabicPeriod"/>
            </a:pPr>
            <a:r>
              <a:rPr lang="en-US" dirty="0" smtClean="0"/>
              <a:t>The market </a:t>
            </a:r>
            <a:r>
              <a:rPr lang="en-US" smtClean="0"/>
              <a:t>would “clear”, </a:t>
            </a:r>
            <a:r>
              <a:rPr lang="en-US" dirty="0" err="1" smtClean="0"/>
              <a:t>Qd</a:t>
            </a:r>
            <a:r>
              <a:rPr lang="en-US" dirty="0" smtClean="0"/>
              <a:t> would equal Qs</a:t>
            </a:r>
          </a:p>
          <a:p>
            <a:pPr marL="514350" indent="-514350">
              <a:buFont typeface="Arial" pitchFamily="34" charset="0"/>
              <a:buAutoNum type="arabicPeriod"/>
            </a:pPr>
            <a:r>
              <a:rPr lang="en-US" dirty="0" smtClean="0"/>
              <a:t>Buyers would want to purchase more wheat than is currently being supplied</a:t>
            </a:r>
          </a:p>
          <a:p>
            <a:pPr marL="514350" indent="-514350">
              <a:buFont typeface="Arial" pitchFamily="34" charset="0"/>
              <a:buAutoNum type="arabicPeriod"/>
            </a:pPr>
            <a:r>
              <a:rPr lang="en-US" dirty="0" smtClean="0"/>
              <a:t>Farmers would not be able to sell all of their wheat</a:t>
            </a:r>
          </a:p>
          <a:p>
            <a:pPr marL="514350" indent="-514350">
              <a:buFont typeface="Arial" pitchFamily="34" charset="0"/>
              <a:buAutoNum type="arabicPeriod"/>
            </a:pPr>
            <a:r>
              <a:rPr lang="en-US" dirty="0" smtClean="0"/>
              <a:t>There would be a shortage of wheat</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fontScale="90000"/>
          </a:bodyPr>
          <a:lstStyle/>
          <a:p>
            <a:pPr algn="l"/>
            <a:r>
              <a:rPr lang="en-US" dirty="0" smtClean="0"/>
              <a:t>15 and 16</a:t>
            </a:r>
            <a:endParaRPr lang="en-US" dirty="0"/>
          </a:p>
        </p:txBody>
      </p:sp>
      <p:pic>
        <p:nvPicPr>
          <p:cNvPr id="230401" name="Picture 1" descr="C:\_001aweb\ecogif\s&amp;d\sd4graphshoriz.gif"/>
          <p:cNvPicPr>
            <a:picLocks noChangeAspect="1" noChangeArrowheads="1"/>
          </p:cNvPicPr>
          <p:nvPr/>
        </p:nvPicPr>
        <p:blipFill>
          <a:blip r:embed="rId3" cstate="print"/>
          <a:srcRect/>
          <a:stretch>
            <a:fillRect/>
          </a:stretch>
        </p:blipFill>
        <p:spPr bwMode="auto">
          <a:xfrm>
            <a:off x="228600" y="1219200"/>
            <a:ext cx="8458200" cy="200211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763000" cy="1706562"/>
          </a:xfrm>
        </p:spPr>
        <p:txBody>
          <a:bodyPr>
            <a:normAutofit fontScale="90000"/>
          </a:bodyPr>
          <a:lstStyle/>
          <a:p>
            <a:pPr algn="l"/>
            <a:r>
              <a:rPr lang="en-US" b="1" dirty="0" smtClean="0"/>
              <a:t>15. Which graph represents the effect of an increase in auto worker wages on the market for cars? </a:t>
            </a:r>
            <a:endParaRPr lang="en-US" b="1" dirty="0"/>
          </a:p>
        </p:txBody>
      </p:sp>
      <p:pic>
        <p:nvPicPr>
          <p:cNvPr id="7171" name="Picture 3"/>
          <p:cNvPicPr>
            <a:picLocks noChangeAspect="1" noChangeArrowheads="1"/>
          </p:cNvPicPr>
          <p:nvPr/>
        </p:nvPicPr>
        <p:blipFill>
          <a:blip r:embed="rId4" cstate="print"/>
          <a:srcRect/>
          <a:stretch>
            <a:fillRect/>
          </a:stretch>
        </p:blipFill>
        <p:spPr bwMode="auto">
          <a:xfrm>
            <a:off x="3886200" y="1676400"/>
            <a:ext cx="5136098" cy="48768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209800"/>
            <a:ext cx="1143000" cy="3048000"/>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8915400" cy="1935162"/>
          </a:xfrm>
        </p:spPr>
        <p:txBody>
          <a:bodyPr>
            <a:normAutofit fontScale="90000"/>
          </a:bodyPr>
          <a:lstStyle/>
          <a:p>
            <a:pPr algn="l"/>
            <a:r>
              <a:rPr lang="en-US" b="1" dirty="0" smtClean="0">
                <a:solidFill>
                  <a:srgbClr val="0070C0"/>
                </a:solidFill>
              </a:rPr>
              <a:t>15. Which graph represents the effect of an increase in auto worker wages on the market for cars? </a:t>
            </a:r>
            <a:endParaRPr lang="en-US" b="1" dirty="0">
              <a:solidFill>
                <a:srgbClr val="0070C0"/>
              </a:solidFill>
            </a:endParaRPr>
          </a:p>
        </p:txBody>
      </p:sp>
      <p:pic>
        <p:nvPicPr>
          <p:cNvPr id="7171" name="Picture 3"/>
          <p:cNvPicPr>
            <a:picLocks noChangeAspect="1" noChangeArrowheads="1"/>
          </p:cNvPicPr>
          <p:nvPr/>
        </p:nvPicPr>
        <p:blipFill>
          <a:blip r:embed="rId5" cstate="print"/>
          <a:srcRect/>
          <a:stretch>
            <a:fillRect/>
          </a:stretch>
        </p:blipFill>
        <p:spPr bwMode="auto">
          <a:xfrm>
            <a:off x="3962400" y="1752600"/>
            <a:ext cx="4724400" cy="4485886"/>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286000"/>
            <a:ext cx="1143000" cy="3048000"/>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
        <p:nvSpPr>
          <p:cNvPr id="6" name="CorShape1"/>
          <p:cNvSpPr/>
          <p:nvPr>
            <p:custDataLst>
              <p:tags r:id="rId3"/>
            </p:custDataLst>
          </p:nvPr>
        </p:nvSpPr>
        <p:spPr>
          <a:xfrm rot="10800000">
            <a:off x="0" y="4038600"/>
            <a:ext cx="609600" cy="609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152400"/>
            <a:ext cx="8534400" cy="1600200"/>
          </a:xfrm>
        </p:spPr>
        <p:txBody>
          <a:bodyPr>
            <a:noAutofit/>
          </a:bodyPr>
          <a:lstStyle/>
          <a:p>
            <a:pPr algn="l"/>
            <a:r>
              <a:rPr lang="en-US" sz="3600" b="1" dirty="0" smtClean="0"/>
              <a:t>16. Which graph represents the effect of an increase in incomes on the market for secondhand clothing? </a:t>
            </a:r>
            <a:endParaRPr lang="en-US" sz="3600" b="1" dirty="0"/>
          </a:p>
        </p:txBody>
      </p:sp>
      <p:sp>
        <p:nvSpPr>
          <p:cNvPr id="3" name="TPAnswers"/>
          <p:cNvSpPr>
            <a:spLocks noGrp="1"/>
          </p:cNvSpPr>
          <p:nvPr>
            <p:ph type="body" idx="1"/>
            <p:custDataLst>
              <p:tags r:id="rId2"/>
            </p:custDataLst>
          </p:nvPr>
        </p:nvSpPr>
        <p:spPr>
          <a:xfrm>
            <a:off x="457200" y="1981200"/>
            <a:ext cx="1219200" cy="3154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3"/>
          <p:cNvPicPr>
            <a:picLocks noChangeAspect="1" noChangeArrowheads="1"/>
          </p:cNvPicPr>
          <p:nvPr/>
        </p:nvPicPr>
        <p:blipFill>
          <a:blip r:embed="rId4" cstate="print"/>
          <a:srcRect/>
          <a:stretch>
            <a:fillRect/>
          </a:stretch>
        </p:blipFill>
        <p:spPr bwMode="auto">
          <a:xfrm>
            <a:off x="3429000" y="1905000"/>
            <a:ext cx="5105400" cy="4847651"/>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solidFill>
                  <a:srgbClr val="0070C0"/>
                </a:solidFill>
              </a:rPr>
              <a:t>Exam 1 Review</a:t>
            </a:r>
            <a:endParaRPr lang="en-US" b="1" dirty="0">
              <a:solidFill>
                <a:srgbClr val="0070C0"/>
              </a:solidFill>
            </a:endParaRPr>
          </a:p>
        </p:txBody>
      </p:sp>
      <p:sp>
        <p:nvSpPr>
          <p:cNvPr id="7" name="TextBox 6"/>
          <p:cNvSpPr txBox="1"/>
          <p:nvPr/>
        </p:nvSpPr>
        <p:spPr>
          <a:xfrm>
            <a:off x="228600" y="762000"/>
            <a:ext cx="7924800" cy="984885"/>
          </a:xfrm>
          <a:prstGeom prst="rect">
            <a:avLst/>
          </a:prstGeom>
          <a:noFill/>
        </p:spPr>
        <p:txBody>
          <a:bodyPr wrap="square" rtlCol="0">
            <a:spAutoFit/>
          </a:bodyPr>
          <a:lstStyle/>
          <a:p>
            <a:r>
              <a:rPr lang="en-US" sz="4000" dirty="0" smtClean="0">
                <a:solidFill>
                  <a:schemeClr val="tx1"/>
                </a:solidFill>
              </a:rPr>
              <a:t>Study Ideas:</a:t>
            </a:r>
          </a:p>
          <a:p>
            <a:endParaRPr lang="en-US" dirty="0"/>
          </a:p>
        </p:txBody>
      </p:sp>
      <p:sp>
        <p:nvSpPr>
          <p:cNvPr id="8" name="TextBox 7"/>
          <p:cNvSpPr txBox="1"/>
          <p:nvPr/>
        </p:nvSpPr>
        <p:spPr>
          <a:xfrm>
            <a:off x="457200" y="1600200"/>
            <a:ext cx="8305800" cy="4524315"/>
          </a:xfrm>
          <a:prstGeom prst="rect">
            <a:avLst/>
          </a:prstGeom>
          <a:noFill/>
        </p:spPr>
        <p:txBody>
          <a:bodyPr wrap="square" rtlCol="0">
            <a:spAutoFit/>
          </a:bodyPr>
          <a:lstStyle/>
          <a:p>
            <a:pPr>
              <a:buFont typeface="Arial" pitchFamily="34" charset="0"/>
              <a:buChar char="•"/>
            </a:pPr>
            <a:r>
              <a:rPr lang="en-US" sz="3200" dirty="0" smtClean="0"/>
              <a:t>Learn the vocabulary – see the list of concepts    at the end of each chapter</a:t>
            </a:r>
          </a:p>
          <a:p>
            <a:pPr>
              <a:buFont typeface="Arial" pitchFamily="34" charset="0"/>
              <a:buChar char="•"/>
            </a:pPr>
            <a:r>
              <a:rPr lang="en-US" sz="3200" dirty="0" smtClean="0"/>
              <a:t> Define each graph – know what a point on the graph means (Define, Draw, Describe)</a:t>
            </a:r>
          </a:p>
          <a:p>
            <a:pPr>
              <a:buFont typeface="Arial" pitchFamily="34" charset="0"/>
              <a:buChar char="•"/>
            </a:pPr>
            <a:r>
              <a:rPr lang="en-US" sz="3200" dirty="0" smtClean="0"/>
              <a:t>S and D determinants – know how they shift the curves</a:t>
            </a:r>
          </a:p>
          <a:p>
            <a:pPr>
              <a:buFont typeface="Arial" pitchFamily="34" charset="0"/>
              <a:buChar char="•"/>
            </a:pPr>
            <a:r>
              <a:rPr lang="en-US" sz="3200" dirty="0" smtClean="0"/>
              <a:t>Comparative Advantage</a:t>
            </a:r>
          </a:p>
          <a:p>
            <a:pPr>
              <a:buFont typeface="Arial" pitchFamily="34" charset="0"/>
              <a:buChar char="•"/>
            </a:pPr>
            <a:r>
              <a:rPr lang="en-US" sz="3200" dirty="0" smtClean="0"/>
              <a:t>International trade</a:t>
            </a:r>
          </a:p>
          <a:p>
            <a:pPr>
              <a:buFont typeface="Arial" pitchFamily="34" charset="0"/>
              <a:buChar char="•"/>
            </a:pPr>
            <a:r>
              <a:rPr lang="en-US" sz="3200" dirty="0" smtClean="0"/>
              <a:t>Exchange Rates (know the determinants)</a:t>
            </a:r>
            <a:endParaRPr lang="en-US" sz="3200"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304800"/>
            <a:ext cx="8534400" cy="1600200"/>
          </a:xfrm>
        </p:spPr>
        <p:txBody>
          <a:bodyPr>
            <a:noAutofit/>
          </a:bodyPr>
          <a:lstStyle/>
          <a:p>
            <a:pPr algn="l"/>
            <a:r>
              <a:rPr lang="en-US" sz="3600" b="1" dirty="0" smtClean="0">
                <a:solidFill>
                  <a:srgbClr val="0070C0"/>
                </a:solidFill>
              </a:rPr>
              <a:t>16. Which graph represents the effect of an increase in incomes on the market for secondhand clothing? </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2057400"/>
            <a:ext cx="1219200" cy="3154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3"/>
          <p:cNvPicPr>
            <a:picLocks noChangeAspect="1" noChangeArrowheads="1"/>
          </p:cNvPicPr>
          <p:nvPr/>
        </p:nvPicPr>
        <p:blipFill>
          <a:blip r:embed="rId5" cstate="print"/>
          <a:srcRect/>
          <a:stretch>
            <a:fillRect/>
          </a:stretch>
        </p:blipFill>
        <p:spPr bwMode="auto">
          <a:xfrm>
            <a:off x="3962400" y="1981200"/>
            <a:ext cx="4895344" cy="4648200"/>
          </a:xfrm>
          <a:prstGeom prst="rect">
            <a:avLst/>
          </a:prstGeom>
          <a:noFill/>
          <a:ln w="9525">
            <a:noFill/>
            <a:miter lim="800000"/>
            <a:headEnd/>
            <a:tailEnd/>
          </a:ln>
        </p:spPr>
      </p:pic>
      <p:sp>
        <p:nvSpPr>
          <p:cNvPr id="7" name="CorShape1"/>
          <p:cNvSpPr/>
          <p:nvPr>
            <p:custDataLst>
              <p:tags r:id="rId3"/>
            </p:custDataLst>
          </p:nvPr>
        </p:nvSpPr>
        <p:spPr>
          <a:xfrm rot="10800000">
            <a:off x="228600" y="2667000"/>
            <a:ext cx="533400" cy="533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0" y="457200"/>
            <a:ext cx="9689697" cy="5410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28600"/>
            <a:ext cx="8458200" cy="1325562"/>
          </a:xfrm>
        </p:spPr>
        <p:txBody>
          <a:bodyPr>
            <a:normAutofit fontScale="90000"/>
          </a:bodyPr>
          <a:lstStyle/>
          <a:p>
            <a:pPr algn="l"/>
            <a:r>
              <a:rPr lang="en-US" b="1" dirty="0" smtClean="0"/>
              <a:t>17. One can say for certainty that the equilibrium price will decline if:</a:t>
            </a:r>
            <a:endParaRPr lang="en-US" b="1" dirty="0"/>
          </a:p>
        </p:txBody>
      </p:sp>
      <p:sp>
        <p:nvSpPr>
          <p:cNvPr id="3" name="TPAnswers"/>
          <p:cNvSpPr>
            <a:spLocks noGrp="1"/>
          </p:cNvSpPr>
          <p:nvPr>
            <p:ph type="body" idx="1"/>
            <p:custDataLst>
              <p:tags r:id="rId2"/>
            </p:custDataLst>
          </p:nvPr>
        </p:nvSpPr>
        <p:spPr>
          <a:xfrm>
            <a:off x="457200" y="1676399"/>
            <a:ext cx="6781800" cy="2895601"/>
          </a:xfrm>
        </p:spPr>
        <p:txBody>
          <a:bodyPr>
            <a:noAutofit/>
          </a:bodyPr>
          <a:lstStyle/>
          <a:p>
            <a:pPr marL="514350" indent="-514350">
              <a:buFont typeface="Arial" pitchFamily="34" charset="0"/>
              <a:buAutoNum type="arabicPeriod"/>
            </a:pPr>
            <a:r>
              <a:rPr lang="en-US" sz="3600" dirty="0" smtClean="0"/>
              <a:t>S and D both increase</a:t>
            </a:r>
          </a:p>
          <a:p>
            <a:pPr marL="514350" indent="-514350">
              <a:buFont typeface="Arial" pitchFamily="34" charset="0"/>
              <a:buAutoNum type="arabicPeriod"/>
            </a:pPr>
            <a:r>
              <a:rPr lang="en-US" sz="3600" dirty="0" smtClean="0"/>
              <a:t>S increases and D decreases</a:t>
            </a:r>
          </a:p>
          <a:p>
            <a:pPr marL="514350" indent="-514350">
              <a:buFont typeface="Arial" pitchFamily="34" charset="0"/>
              <a:buAutoNum type="arabicPeriod"/>
            </a:pPr>
            <a:r>
              <a:rPr lang="en-US" sz="3600" dirty="0" smtClean="0"/>
              <a:t>S decreases and D increases</a:t>
            </a:r>
          </a:p>
          <a:p>
            <a:pPr marL="514350" indent="-514350">
              <a:buFont typeface="Arial" pitchFamily="34" charset="0"/>
              <a:buAutoNum type="arabicPeriod"/>
            </a:pPr>
            <a:r>
              <a:rPr lang="en-US" sz="3600" dirty="0" smtClean="0"/>
              <a:t>S and D both decrease</a:t>
            </a:r>
            <a:endParaRPr lang="en-US" sz="3600" dirty="0"/>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458200" cy="1325562"/>
          </a:xfrm>
        </p:spPr>
        <p:txBody>
          <a:bodyPr>
            <a:normAutofit fontScale="90000"/>
          </a:bodyPr>
          <a:lstStyle/>
          <a:p>
            <a:pPr algn="l"/>
            <a:r>
              <a:rPr lang="en-US" b="1" dirty="0" smtClean="0">
                <a:solidFill>
                  <a:srgbClr val="0070C0"/>
                </a:solidFill>
              </a:rPr>
              <a:t>17. One can say for certainty that the equilibrium price will decline if:</a:t>
            </a:r>
            <a:endParaRPr lang="en-US" b="1" dirty="0">
              <a:solidFill>
                <a:srgbClr val="0070C0"/>
              </a:solidFill>
            </a:endParaRPr>
          </a:p>
        </p:txBody>
      </p:sp>
      <p:sp>
        <p:nvSpPr>
          <p:cNvPr id="6" name="CorShape1"/>
          <p:cNvSpPr/>
          <p:nvPr>
            <p:custDataLst>
              <p:tags r:id="rId2"/>
            </p:custDataLst>
          </p:nvPr>
        </p:nvSpPr>
        <p:spPr>
          <a:xfrm rot="10800000">
            <a:off x="228600" y="2362200"/>
            <a:ext cx="457200" cy="457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676399"/>
            <a:ext cx="6705600" cy="2438401"/>
          </a:xfrm>
        </p:spPr>
        <p:txBody>
          <a:bodyPr>
            <a:noAutofit/>
          </a:bodyPr>
          <a:lstStyle/>
          <a:p>
            <a:pPr marL="514350" indent="-514350">
              <a:buFont typeface="Arial" pitchFamily="34" charset="0"/>
              <a:buAutoNum type="arabicPeriod"/>
            </a:pPr>
            <a:r>
              <a:rPr lang="en-US" sz="3600" dirty="0" smtClean="0"/>
              <a:t>S and D both increase</a:t>
            </a:r>
          </a:p>
          <a:p>
            <a:pPr marL="514350" indent="-514350">
              <a:buFont typeface="Arial" pitchFamily="34" charset="0"/>
              <a:buAutoNum type="arabicPeriod"/>
            </a:pPr>
            <a:r>
              <a:rPr lang="en-US" sz="3600" dirty="0" smtClean="0"/>
              <a:t>S increases and D decreases</a:t>
            </a:r>
          </a:p>
          <a:p>
            <a:pPr marL="514350" indent="-514350">
              <a:buFont typeface="Arial" pitchFamily="34" charset="0"/>
              <a:buAutoNum type="arabicPeriod"/>
            </a:pPr>
            <a:r>
              <a:rPr lang="en-US" sz="3600" dirty="0" smtClean="0"/>
              <a:t>S decreases and D increases</a:t>
            </a:r>
          </a:p>
          <a:p>
            <a:pPr marL="514350" indent="-514350">
              <a:buFont typeface="Arial" pitchFamily="34" charset="0"/>
              <a:buAutoNum type="arabicPeriod"/>
            </a:pPr>
            <a:r>
              <a:rPr lang="en-US" sz="3600" dirty="0" smtClean="0"/>
              <a:t>S and D both decrease</a:t>
            </a:r>
            <a:endParaRPr lang="en-US" sz="3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4708" y="152400"/>
            <a:ext cx="5116891" cy="2286000"/>
          </a:xfrm>
        </p:spPr>
        <p:txBody>
          <a:bodyPr>
            <a:normAutofit fontScale="90000"/>
          </a:bodyPr>
          <a:lstStyle/>
          <a:p>
            <a:pPr algn="l"/>
            <a:r>
              <a:rPr lang="en-US" sz="3200" b="1" dirty="0" smtClean="0"/>
              <a:t>18. </a:t>
            </a:r>
            <a:r>
              <a:rPr lang="en-US" sz="3200" b="1" dirty="0"/>
              <a:t>Assume </a:t>
            </a:r>
            <a:r>
              <a:rPr lang="en-US" sz="3200" b="1" dirty="0" smtClean="0"/>
              <a:t>before specialization, Pakistan is at </a:t>
            </a:r>
            <a:r>
              <a:rPr lang="en-US" sz="3200" b="1" dirty="0"/>
              <a:t>“C</a:t>
            </a:r>
            <a:r>
              <a:rPr lang="en-US" sz="3200" b="1" dirty="0" smtClean="0"/>
              <a:t>” and Malaysia at “B”, If </a:t>
            </a:r>
            <a:r>
              <a:rPr lang="en-US" sz="3200" b="1" dirty="0"/>
              <a:t>they specialize 100%, then the </a:t>
            </a:r>
            <a:r>
              <a:rPr lang="en-US" sz="3200" b="1" u="sng" dirty="0"/>
              <a:t>gains</a:t>
            </a:r>
            <a:r>
              <a:rPr lang="en-US" sz="3200" b="1" dirty="0"/>
              <a:t> </a:t>
            </a:r>
            <a:r>
              <a:rPr lang="en-US" sz="3200" b="1" dirty="0" smtClean="0"/>
              <a:t>will </a:t>
            </a:r>
            <a:r>
              <a:rPr lang="en-US" sz="3200" b="1" dirty="0"/>
              <a:t>be:</a:t>
            </a:r>
            <a:endParaRPr lang="en-US" sz="3200" dirty="0"/>
          </a:p>
        </p:txBody>
      </p:sp>
      <p:sp>
        <p:nvSpPr>
          <p:cNvPr id="3" name="TPAnswers"/>
          <p:cNvSpPr>
            <a:spLocks noGrp="1"/>
          </p:cNvSpPr>
          <p:nvPr>
            <p:ph type="body" idx="1"/>
            <p:custDataLst>
              <p:tags r:id="rId2"/>
            </p:custDataLst>
          </p:nvPr>
        </p:nvSpPr>
        <p:spPr>
          <a:xfrm>
            <a:off x="381000" y="2514600"/>
            <a:ext cx="4800600" cy="3657600"/>
          </a:xfrm>
        </p:spPr>
        <p:txBody>
          <a:bodyPr>
            <a:noAutofit/>
          </a:bodyPr>
          <a:lstStyle/>
          <a:p>
            <a:pPr marL="514350" indent="-514350">
              <a:buFont typeface="Arial" pitchFamily="34" charset="0"/>
              <a:buAutoNum type="arabicPeriod"/>
            </a:pPr>
            <a:r>
              <a:rPr lang="en-US" dirty="0" smtClean="0"/>
              <a:t>45 wheat and 20 rice</a:t>
            </a:r>
          </a:p>
          <a:p>
            <a:pPr marL="514350" indent="-514350">
              <a:buFont typeface="Arial" pitchFamily="34" charset="0"/>
              <a:buAutoNum type="arabicPeriod"/>
            </a:pPr>
            <a:r>
              <a:rPr lang="en-US" dirty="0" smtClean="0"/>
              <a:t>20 rice</a:t>
            </a:r>
          </a:p>
          <a:p>
            <a:pPr marL="514350" indent="-514350">
              <a:buFont typeface="Arial" pitchFamily="34" charset="0"/>
              <a:buAutoNum type="arabicPeriod"/>
            </a:pPr>
            <a:r>
              <a:rPr lang="en-US" dirty="0" smtClean="0"/>
              <a:t>5 wheat</a:t>
            </a:r>
          </a:p>
          <a:p>
            <a:pPr marL="514350" indent="-514350">
              <a:buFont typeface="Arial" pitchFamily="34" charset="0"/>
              <a:buAutoNum type="arabicPeriod"/>
            </a:pPr>
            <a:r>
              <a:rPr lang="en-US" dirty="0" smtClean="0"/>
              <a:t>15 wheat</a:t>
            </a:r>
            <a:endParaRPr lang="en-US" dirty="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11183"/>
            <a:ext cx="3657600" cy="47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636224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4708" y="152400"/>
            <a:ext cx="5116891" cy="2286000"/>
          </a:xfrm>
        </p:spPr>
        <p:txBody>
          <a:bodyPr>
            <a:normAutofit fontScale="90000"/>
          </a:bodyPr>
          <a:lstStyle/>
          <a:p>
            <a:pPr algn="l"/>
            <a:r>
              <a:rPr lang="en-US" sz="3200" b="1" dirty="0" smtClean="0">
                <a:solidFill>
                  <a:srgbClr val="0070C0"/>
                </a:solidFill>
              </a:rPr>
              <a:t>18. </a:t>
            </a:r>
            <a:r>
              <a:rPr lang="en-US" sz="3200" b="1" dirty="0">
                <a:solidFill>
                  <a:srgbClr val="0070C0"/>
                </a:solidFill>
              </a:rPr>
              <a:t>Assume </a:t>
            </a:r>
            <a:r>
              <a:rPr lang="en-US" sz="3200" b="1" dirty="0" smtClean="0">
                <a:solidFill>
                  <a:srgbClr val="0070C0"/>
                </a:solidFill>
              </a:rPr>
              <a:t>before specialization, Pakistan is at </a:t>
            </a:r>
            <a:r>
              <a:rPr lang="en-US" sz="3200" b="1" dirty="0">
                <a:solidFill>
                  <a:srgbClr val="0070C0"/>
                </a:solidFill>
              </a:rPr>
              <a:t>“C</a:t>
            </a:r>
            <a:r>
              <a:rPr lang="en-US" sz="3200" b="1" dirty="0" smtClean="0">
                <a:solidFill>
                  <a:srgbClr val="0070C0"/>
                </a:solidFill>
              </a:rPr>
              <a:t>” and Malaysia at “B”, If </a:t>
            </a:r>
            <a:r>
              <a:rPr lang="en-US" sz="3200" b="1" dirty="0">
                <a:solidFill>
                  <a:srgbClr val="0070C0"/>
                </a:solidFill>
              </a:rPr>
              <a:t>they specialize 100%, then the </a:t>
            </a:r>
            <a:r>
              <a:rPr lang="en-US" sz="3200" b="1" u="sng" dirty="0">
                <a:solidFill>
                  <a:srgbClr val="0070C0"/>
                </a:solidFill>
              </a:rPr>
              <a:t>gains</a:t>
            </a:r>
            <a:r>
              <a:rPr lang="en-US" sz="3200" b="1" dirty="0">
                <a:solidFill>
                  <a:srgbClr val="0070C0"/>
                </a:solidFill>
              </a:rPr>
              <a:t> </a:t>
            </a:r>
            <a:r>
              <a:rPr lang="en-US" sz="3200" b="1" dirty="0" smtClean="0">
                <a:solidFill>
                  <a:srgbClr val="0070C0"/>
                </a:solidFill>
              </a:rPr>
              <a:t>will </a:t>
            </a:r>
            <a:r>
              <a:rPr lang="en-US" sz="3200" b="1" dirty="0">
                <a:solidFill>
                  <a:srgbClr val="0070C0"/>
                </a:solidFill>
              </a:rPr>
              <a:t>be:</a:t>
            </a:r>
            <a:endParaRPr lang="en-US" sz="3200" dirty="0">
              <a:solidFill>
                <a:srgbClr val="0070C0"/>
              </a:solidFill>
            </a:endParaRPr>
          </a:p>
        </p:txBody>
      </p:sp>
      <p:sp>
        <p:nvSpPr>
          <p:cNvPr id="10" name="CorShape1"/>
          <p:cNvSpPr/>
          <p:nvPr>
            <p:custDataLst>
              <p:tags r:id="rId2"/>
            </p:custDataLst>
          </p:nvPr>
        </p:nvSpPr>
        <p:spPr>
          <a:xfrm rot="10800000">
            <a:off x="0" y="3708400"/>
            <a:ext cx="609600" cy="609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1000" y="2590800"/>
            <a:ext cx="4800600" cy="3657600"/>
          </a:xfrm>
        </p:spPr>
        <p:txBody>
          <a:bodyPr>
            <a:noAutofit/>
          </a:bodyPr>
          <a:lstStyle/>
          <a:p>
            <a:pPr marL="514350" indent="-514350">
              <a:buFont typeface="Arial" pitchFamily="34" charset="0"/>
              <a:buAutoNum type="arabicPeriod"/>
            </a:pPr>
            <a:r>
              <a:rPr lang="en-US" dirty="0" smtClean="0"/>
              <a:t>45 wheat and 20 rice</a:t>
            </a:r>
          </a:p>
          <a:p>
            <a:pPr marL="514350" indent="-514350">
              <a:buFont typeface="Arial" pitchFamily="34" charset="0"/>
              <a:buAutoNum type="arabicPeriod"/>
            </a:pPr>
            <a:r>
              <a:rPr lang="en-US" dirty="0" smtClean="0"/>
              <a:t>20 rice</a:t>
            </a:r>
          </a:p>
          <a:p>
            <a:pPr marL="514350" indent="-514350">
              <a:buFont typeface="Arial" pitchFamily="34" charset="0"/>
              <a:buAutoNum type="arabicPeriod"/>
            </a:pPr>
            <a:r>
              <a:rPr lang="en-US" dirty="0" smtClean="0"/>
              <a:t>5 wheat</a:t>
            </a:r>
          </a:p>
          <a:p>
            <a:pPr marL="514350" indent="-514350">
              <a:buFont typeface="Arial" pitchFamily="34" charset="0"/>
              <a:buAutoNum type="arabicPeriod"/>
            </a:pPr>
            <a:r>
              <a:rPr lang="en-US" dirty="0" smtClean="0"/>
              <a:t>15 wheat</a:t>
            </a:r>
            <a:endParaRPr lang="en-US"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11183"/>
            <a:ext cx="3657600" cy="47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6362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4708" y="152400"/>
            <a:ext cx="5345491" cy="1828800"/>
          </a:xfrm>
        </p:spPr>
        <p:txBody>
          <a:bodyPr>
            <a:normAutofit/>
          </a:bodyPr>
          <a:lstStyle/>
          <a:p>
            <a:pPr algn="l"/>
            <a:r>
              <a:rPr lang="en-US" sz="3200" b="1" dirty="0" smtClean="0"/>
              <a:t>19. Which of the following would be a likely terms of trade?</a:t>
            </a:r>
            <a:endParaRPr lang="en-US" sz="3200" dirty="0"/>
          </a:p>
        </p:txBody>
      </p:sp>
      <p:sp>
        <p:nvSpPr>
          <p:cNvPr id="3" name="TPAnswers"/>
          <p:cNvSpPr>
            <a:spLocks noGrp="1"/>
          </p:cNvSpPr>
          <p:nvPr>
            <p:ph type="body" idx="1"/>
            <p:custDataLst>
              <p:tags r:id="rId2"/>
            </p:custDataLst>
          </p:nvPr>
        </p:nvSpPr>
        <p:spPr>
          <a:xfrm>
            <a:off x="457200" y="1828800"/>
            <a:ext cx="5029200" cy="2870826"/>
          </a:xfrm>
        </p:spPr>
        <p:txBody>
          <a:bodyPr>
            <a:noAutofit/>
          </a:bodyPr>
          <a:lstStyle/>
          <a:p>
            <a:pPr marL="514350" indent="-514350">
              <a:buFont typeface="Arial" pitchFamily="34" charset="0"/>
              <a:buAutoNum type="arabicPeriod"/>
            </a:pPr>
            <a:r>
              <a:rPr lang="en-US" dirty="0" smtClean="0"/>
              <a:t>1 rice = 1 wheat</a:t>
            </a:r>
          </a:p>
          <a:p>
            <a:pPr marL="514350" indent="-514350">
              <a:buFont typeface="Arial" pitchFamily="34" charset="0"/>
              <a:buAutoNum type="arabicPeriod"/>
            </a:pPr>
            <a:r>
              <a:rPr lang="en-US" dirty="0" smtClean="0"/>
              <a:t>1 rice = 1 </a:t>
            </a:r>
            <a:r>
              <a:rPr lang="en-US" sz="2400" dirty="0" smtClean="0"/>
              <a:t>and</a:t>
            </a:r>
            <a:r>
              <a:rPr lang="en-US" dirty="0" smtClean="0"/>
              <a:t> 1/3 wheat</a:t>
            </a:r>
          </a:p>
          <a:p>
            <a:pPr marL="514350" indent="-514350">
              <a:buFont typeface="Arial" pitchFamily="34" charset="0"/>
              <a:buAutoNum type="arabicPeriod"/>
            </a:pPr>
            <a:r>
              <a:rPr lang="en-US" dirty="0" smtClean="0"/>
              <a:t>1 rice = 1 </a:t>
            </a:r>
            <a:r>
              <a:rPr lang="en-US" sz="2400" dirty="0" smtClean="0"/>
              <a:t>and</a:t>
            </a:r>
            <a:r>
              <a:rPr lang="en-US" dirty="0" smtClean="0"/>
              <a:t> 2/3 wheat</a:t>
            </a:r>
          </a:p>
          <a:p>
            <a:pPr marL="514350" indent="-514350">
              <a:buFont typeface="Arial" pitchFamily="34" charset="0"/>
              <a:buAutoNum type="arabicPeriod"/>
            </a:pPr>
            <a:r>
              <a:rPr lang="en-US" dirty="0" smtClean="0"/>
              <a:t>1 rice = 2 </a:t>
            </a:r>
            <a:r>
              <a:rPr lang="en-US" sz="2400" dirty="0" smtClean="0"/>
              <a:t>and</a:t>
            </a:r>
            <a:r>
              <a:rPr lang="en-US" dirty="0" smtClean="0"/>
              <a:t> 1/3 wheat</a:t>
            </a:r>
            <a:endParaRPr lang="en-US" dirty="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11183"/>
            <a:ext cx="3657600" cy="47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77394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4708" y="152400"/>
            <a:ext cx="5345491" cy="1828800"/>
          </a:xfrm>
        </p:spPr>
        <p:txBody>
          <a:bodyPr>
            <a:normAutofit/>
          </a:bodyPr>
          <a:lstStyle/>
          <a:p>
            <a:pPr algn="l"/>
            <a:r>
              <a:rPr lang="en-US" sz="3200" b="1" dirty="0" smtClean="0">
                <a:solidFill>
                  <a:srgbClr val="0070C0"/>
                </a:solidFill>
              </a:rPr>
              <a:t>19. Which of the following would be a likely terms of trade?</a:t>
            </a:r>
            <a:endParaRPr lang="en-US" sz="3200" dirty="0">
              <a:solidFill>
                <a:srgbClr val="0070C0"/>
              </a:solidFill>
            </a:endParaRPr>
          </a:p>
        </p:txBody>
      </p:sp>
      <p:sp>
        <p:nvSpPr>
          <p:cNvPr id="4" name="CorShape1"/>
          <p:cNvSpPr/>
          <p:nvPr>
            <p:custDataLst>
              <p:tags r:id="rId2"/>
            </p:custDataLst>
          </p:nvPr>
        </p:nvSpPr>
        <p:spPr>
          <a:xfrm rot="10800000">
            <a:off x="172720" y="30659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828800"/>
            <a:ext cx="5029200" cy="2870826"/>
          </a:xfrm>
        </p:spPr>
        <p:txBody>
          <a:bodyPr>
            <a:noAutofit/>
          </a:bodyPr>
          <a:lstStyle/>
          <a:p>
            <a:pPr marL="514350" indent="-514350">
              <a:buFont typeface="Arial" pitchFamily="34" charset="0"/>
              <a:buAutoNum type="arabicPeriod"/>
            </a:pPr>
            <a:r>
              <a:rPr lang="en-US" dirty="0" smtClean="0"/>
              <a:t>1 rice = 1 wheat</a:t>
            </a:r>
          </a:p>
          <a:p>
            <a:pPr marL="514350" indent="-514350">
              <a:buFont typeface="Arial" pitchFamily="34" charset="0"/>
              <a:buAutoNum type="arabicPeriod"/>
            </a:pPr>
            <a:r>
              <a:rPr lang="en-US" dirty="0" smtClean="0"/>
              <a:t>1 rice = 1 </a:t>
            </a:r>
            <a:r>
              <a:rPr lang="en-US" sz="2400" dirty="0" smtClean="0"/>
              <a:t> </a:t>
            </a:r>
            <a:r>
              <a:rPr lang="en-US" dirty="0" smtClean="0"/>
              <a:t> 1/3 wheat</a:t>
            </a:r>
          </a:p>
          <a:p>
            <a:pPr marL="514350" indent="-514350">
              <a:buFont typeface="Arial" pitchFamily="34" charset="0"/>
              <a:buAutoNum type="arabicPeriod"/>
            </a:pPr>
            <a:r>
              <a:rPr lang="en-US" dirty="0" smtClean="0"/>
              <a:t>1 rice = 1 </a:t>
            </a:r>
            <a:r>
              <a:rPr lang="en-US" sz="2400" dirty="0" smtClean="0"/>
              <a:t> </a:t>
            </a:r>
            <a:r>
              <a:rPr lang="en-US" dirty="0" smtClean="0"/>
              <a:t> 2/3 wheat</a:t>
            </a:r>
          </a:p>
          <a:p>
            <a:pPr marL="514350" indent="-514350">
              <a:buFont typeface="Arial" pitchFamily="34" charset="0"/>
              <a:buAutoNum type="arabicPeriod"/>
            </a:pPr>
            <a:r>
              <a:rPr lang="en-US" dirty="0" smtClean="0"/>
              <a:t>1 rice = 2 </a:t>
            </a:r>
            <a:r>
              <a:rPr lang="en-US" sz="2400" dirty="0" smtClean="0"/>
              <a:t> </a:t>
            </a:r>
            <a:r>
              <a:rPr lang="en-US" dirty="0" smtClean="0"/>
              <a:t> 1/3 wheat</a:t>
            </a:r>
            <a:endParaRPr lang="en-US"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11183"/>
            <a:ext cx="3657600" cy="47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7739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4708" y="228600"/>
            <a:ext cx="9079292" cy="1066800"/>
          </a:xfrm>
        </p:spPr>
        <p:txBody>
          <a:bodyPr>
            <a:normAutofit/>
          </a:bodyPr>
          <a:lstStyle/>
          <a:p>
            <a:pPr algn="l"/>
            <a:r>
              <a:rPr lang="en-US" sz="3200" b="1" dirty="0" smtClean="0"/>
              <a:t>20.  Which argument is this for restricting trade?</a:t>
            </a:r>
            <a:br>
              <a:rPr lang="en-US" sz="3200" b="1" dirty="0" smtClean="0"/>
            </a:br>
            <a:endParaRPr lang="en-US" sz="3200" dirty="0"/>
          </a:p>
        </p:txBody>
      </p:sp>
      <p:sp>
        <p:nvSpPr>
          <p:cNvPr id="3" name="TPAnswers"/>
          <p:cNvSpPr>
            <a:spLocks noGrp="1"/>
          </p:cNvSpPr>
          <p:nvPr>
            <p:ph type="body" idx="1"/>
            <p:custDataLst>
              <p:tags r:id="rId2"/>
            </p:custDataLst>
          </p:nvPr>
        </p:nvSpPr>
        <p:spPr>
          <a:xfrm>
            <a:off x="838200" y="2209800"/>
            <a:ext cx="6248400" cy="3556626"/>
          </a:xfrm>
        </p:spPr>
        <p:txBody>
          <a:bodyPr>
            <a:normAutofit/>
          </a:bodyPr>
          <a:lstStyle/>
          <a:p>
            <a:pPr marL="514350" indent="-514350">
              <a:buFont typeface="Arial" pitchFamily="34" charset="0"/>
              <a:buAutoNum type="arabicPeriod"/>
            </a:pPr>
            <a:r>
              <a:rPr lang="en-US" dirty="0" smtClean="0"/>
              <a:t>Military Self-Sufficiency</a:t>
            </a:r>
          </a:p>
          <a:p>
            <a:pPr marL="514350" indent="-514350">
              <a:buFont typeface="Arial" pitchFamily="34" charset="0"/>
              <a:buAutoNum type="arabicPeriod"/>
            </a:pPr>
            <a:r>
              <a:rPr lang="en-US" dirty="0" smtClean="0"/>
              <a:t>Increase Domestic Employment</a:t>
            </a:r>
          </a:p>
          <a:p>
            <a:pPr marL="514350" indent="-514350">
              <a:buFont typeface="Arial" pitchFamily="34" charset="0"/>
              <a:buAutoNum type="arabicPeriod"/>
            </a:pPr>
            <a:r>
              <a:rPr lang="en-US" dirty="0" smtClean="0"/>
              <a:t>Infant Industry</a:t>
            </a:r>
          </a:p>
          <a:p>
            <a:pPr marL="514350" indent="-514350">
              <a:buFont typeface="Arial" pitchFamily="34" charset="0"/>
              <a:buAutoNum type="arabicPeriod"/>
            </a:pPr>
            <a:r>
              <a:rPr lang="en-US" dirty="0" smtClean="0"/>
              <a:t>Protection Against Dumping</a:t>
            </a:r>
          </a:p>
          <a:p>
            <a:pPr marL="514350" indent="-514350">
              <a:buFont typeface="Arial" pitchFamily="34" charset="0"/>
              <a:buAutoNum type="arabicPeriod"/>
            </a:pPr>
            <a:r>
              <a:rPr lang="en-US" dirty="0" smtClean="0"/>
              <a:t>Cheap Foreign Labor</a:t>
            </a:r>
            <a:endParaRPr lang="en-US" dirty="0"/>
          </a:p>
        </p:txBody>
      </p:sp>
      <p:sp>
        <p:nvSpPr>
          <p:cNvPr id="7" name="TextBox 6"/>
          <p:cNvSpPr txBox="1"/>
          <p:nvPr/>
        </p:nvSpPr>
        <p:spPr>
          <a:xfrm>
            <a:off x="762000" y="914400"/>
            <a:ext cx="7146636" cy="1077218"/>
          </a:xfrm>
          <a:prstGeom prst="rect">
            <a:avLst/>
          </a:prstGeom>
          <a:noFill/>
        </p:spPr>
        <p:txBody>
          <a:bodyPr wrap="square" rtlCol="0">
            <a:spAutoFit/>
          </a:bodyPr>
          <a:lstStyle/>
          <a:p>
            <a:r>
              <a:rPr lang="en-US" sz="3200" dirty="0" smtClean="0"/>
              <a:t>“Restrict trade to build up a new industry.  </a:t>
            </a:r>
          </a:p>
          <a:p>
            <a:r>
              <a:rPr lang="en-US" sz="3200" dirty="0" smtClean="0"/>
              <a:t>The restrictions are then later removed.“</a:t>
            </a:r>
            <a:endParaRPr lang="en-US" sz="3200" dirty="0"/>
          </a:p>
        </p:txBody>
      </p:sp>
    </p:spTree>
    <p:custDataLst>
      <p:tags r:id="rId1"/>
    </p:custDataLst>
    <p:extLst>
      <p:ext uri="{BB962C8B-B14F-4D97-AF65-F5344CB8AC3E}">
        <p14:creationId xmlns:p14="http://schemas.microsoft.com/office/powerpoint/2010/main" val="28773948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4708" y="0"/>
            <a:ext cx="9079292" cy="1066800"/>
          </a:xfrm>
        </p:spPr>
        <p:txBody>
          <a:bodyPr>
            <a:normAutofit/>
          </a:bodyPr>
          <a:lstStyle/>
          <a:p>
            <a:pPr algn="l"/>
            <a:r>
              <a:rPr lang="en-US" sz="3200" b="1" dirty="0" smtClean="0">
                <a:solidFill>
                  <a:srgbClr val="0070C0"/>
                </a:solidFill>
              </a:rPr>
              <a:t>20.  Which argument for restricting trade?</a:t>
            </a:r>
            <a:r>
              <a:rPr lang="en-US" sz="3200" b="1" dirty="0" smtClean="0"/>
              <a:t/>
            </a:r>
            <a:br>
              <a:rPr lang="en-US" sz="3200" b="1" dirty="0" smtClean="0"/>
            </a:br>
            <a:endParaRPr lang="en-US" sz="3200" dirty="0"/>
          </a:p>
        </p:txBody>
      </p:sp>
      <p:sp>
        <p:nvSpPr>
          <p:cNvPr id="3" name="TPAnswers"/>
          <p:cNvSpPr>
            <a:spLocks noGrp="1"/>
          </p:cNvSpPr>
          <p:nvPr>
            <p:ph type="body" idx="1"/>
            <p:custDataLst>
              <p:tags r:id="rId2"/>
            </p:custDataLst>
          </p:nvPr>
        </p:nvSpPr>
        <p:spPr>
          <a:xfrm>
            <a:off x="838200" y="1905000"/>
            <a:ext cx="6248400" cy="3556626"/>
          </a:xfrm>
        </p:spPr>
        <p:txBody>
          <a:bodyPr>
            <a:normAutofit/>
          </a:bodyPr>
          <a:lstStyle/>
          <a:p>
            <a:pPr marL="514350" indent="-514350">
              <a:buFont typeface="Arial" pitchFamily="34" charset="0"/>
              <a:buAutoNum type="arabicPeriod"/>
            </a:pPr>
            <a:r>
              <a:rPr lang="en-US" dirty="0" smtClean="0"/>
              <a:t>Military Self-Sufficiency</a:t>
            </a:r>
          </a:p>
          <a:p>
            <a:pPr marL="514350" indent="-514350">
              <a:buFont typeface="Arial" pitchFamily="34" charset="0"/>
              <a:buAutoNum type="arabicPeriod"/>
            </a:pPr>
            <a:r>
              <a:rPr lang="en-US" dirty="0" smtClean="0"/>
              <a:t>Increase Domestic Employment</a:t>
            </a:r>
          </a:p>
          <a:p>
            <a:pPr marL="514350" indent="-514350">
              <a:buFont typeface="Arial" pitchFamily="34" charset="0"/>
              <a:buAutoNum type="arabicPeriod"/>
            </a:pPr>
            <a:r>
              <a:rPr lang="en-US" dirty="0" smtClean="0"/>
              <a:t>Infant Industry</a:t>
            </a:r>
          </a:p>
          <a:p>
            <a:pPr marL="514350" indent="-514350">
              <a:buFont typeface="Arial" pitchFamily="34" charset="0"/>
              <a:buAutoNum type="arabicPeriod"/>
            </a:pPr>
            <a:r>
              <a:rPr lang="en-US" dirty="0" smtClean="0"/>
              <a:t>Protection Against Dumping</a:t>
            </a:r>
          </a:p>
          <a:p>
            <a:pPr marL="514350" indent="-514350">
              <a:buFont typeface="Arial" pitchFamily="34" charset="0"/>
              <a:buAutoNum type="arabicPeriod"/>
            </a:pPr>
            <a:r>
              <a:rPr lang="en-US" dirty="0" smtClean="0"/>
              <a:t>Cheap Foreign Labor</a:t>
            </a:r>
            <a:endParaRPr lang="en-US" dirty="0"/>
          </a:p>
        </p:txBody>
      </p:sp>
      <p:sp>
        <p:nvSpPr>
          <p:cNvPr id="7" name="TextBox 6"/>
          <p:cNvSpPr txBox="1"/>
          <p:nvPr/>
        </p:nvSpPr>
        <p:spPr>
          <a:xfrm>
            <a:off x="609600" y="762000"/>
            <a:ext cx="7146636" cy="1077218"/>
          </a:xfrm>
          <a:prstGeom prst="rect">
            <a:avLst/>
          </a:prstGeom>
          <a:noFill/>
        </p:spPr>
        <p:txBody>
          <a:bodyPr wrap="square" rtlCol="0">
            <a:spAutoFit/>
          </a:bodyPr>
          <a:lstStyle/>
          <a:p>
            <a:r>
              <a:rPr lang="en-US" sz="3200" dirty="0" smtClean="0"/>
              <a:t>“Restrict trade to build up a new industry.  </a:t>
            </a:r>
          </a:p>
          <a:p>
            <a:r>
              <a:rPr lang="en-US" sz="3200" dirty="0" smtClean="0"/>
              <a:t>The restrictions are then later removed.” </a:t>
            </a:r>
            <a:endParaRPr lang="en-US" sz="3200" dirty="0"/>
          </a:p>
        </p:txBody>
      </p:sp>
      <p:sp>
        <p:nvSpPr>
          <p:cNvPr id="8" name="CorShape1"/>
          <p:cNvSpPr/>
          <p:nvPr>
            <p:custDataLst>
              <p:tags r:id="rId3"/>
            </p:custDataLst>
          </p:nvPr>
        </p:nvSpPr>
        <p:spPr>
          <a:xfrm rot="10800000">
            <a:off x="457200" y="3124200"/>
            <a:ext cx="508000" cy="5080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7739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rgbClr val="0070C0"/>
                </a:solidFill>
              </a:rPr>
              <a:t>Exam 1 Review</a:t>
            </a:r>
            <a:endParaRPr lang="en-US" b="1" dirty="0">
              <a:solidFill>
                <a:srgbClr val="0070C0"/>
              </a:solidFill>
            </a:endParaRPr>
          </a:p>
        </p:txBody>
      </p:sp>
      <p:sp>
        <p:nvSpPr>
          <p:cNvPr id="5" name="TextBox 4"/>
          <p:cNvSpPr txBox="1"/>
          <p:nvPr/>
        </p:nvSpPr>
        <p:spPr>
          <a:xfrm>
            <a:off x="609600" y="5638800"/>
            <a:ext cx="8153400" cy="1077218"/>
          </a:xfrm>
          <a:prstGeom prst="rect">
            <a:avLst/>
          </a:prstGeom>
          <a:noFill/>
        </p:spPr>
        <p:txBody>
          <a:bodyPr wrap="square" rtlCol="0">
            <a:spAutoFit/>
          </a:bodyPr>
          <a:lstStyle/>
          <a:p>
            <a:pPr algn="ctr"/>
            <a:r>
              <a:rPr lang="en-US" sz="3200" dirty="0" smtClean="0">
                <a:solidFill>
                  <a:schemeClr val="tx1"/>
                </a:solidFill>
              </a:rPr>
              <a:t>Be sure to see the “</a:t>
            </a:r>
            <a:r>
              <a:rPr lang="en-US" sz="3200" u="sng" dirty="0" smtClean="0">
                <a:solidFill>
                  <a:schemeClr val="tx1"/>
                </a:solidFill>
              </a:rPr>
              <a:t>Must Know/Outcomes</a:t>
            </a:r>
            <a:r>
              <a:rPr lang="en-US" sz="3200" dirty="0" smtClean="0">
                <a:solidFill>
                  <a:schemeClr val="tx1"/>
                </a:solidFill>
              </a:rPr>
              <a:t>” listed on our LESSONS page</a:t>
            </a:r>
            <a:r>
              <a:rPr lang="en-US" dirty="0" smtClean="0">
                <a:solidFill>
                  <a:schemeClr val="tx1"/>
                </a:solidFill>
              </a:rPr>
              <a:t>.</a:t>
            </a:r>
            <a:endParaRPr lang="en-US" dirty="0">
              <a:solidFill>
                <a:schemeClr val="tx1"/>
              </a:solidFill>
            </a:endParaRPr>
          </a:p>
        </p:txBody>
      </p:sp>
      <p:sp>
        <p:nvSpPr>
          <p:cNvPr id="7" name="TextBox 6"/>
          <p:cNvSpPr txBox="1"/>
          <p:nvPr/>
        </p:nvSpPr>
        <p:spPr>
          <a:xfrm>
            <a:off x="762000" y="1066801"/>
            <a:ext cx="7924800" cy="984885"/>
          </a:xfrm>
          <a:prstGeom prst="rect">
            <a:avLst/>
          </a:prstGeom>
          <a:noFill/>
        </p:spPr>
        <p:txBody>
          <a:bodyPr wrap="square" rtlCol="0">
            <a:spAutoFit/>
          </a:bodyPr>
          <a:lstStyle/>
          <a:p>
            <a:r>
              <a:rPr lang="en-US" sz="4000" dirty="0" smtClean="0">
                <a:solidFill>
                  <a:schemeClr val="tx1"/>
                </a:solidFill>
              </a:rPr>
              <a:t>Study Ideas – DO PROBLEMS:</a:t>
            </a:r>
          </a:p>
          <a:p>
            <a:endParaRPr lang="en-US" dirty="0"/>
          </a:p>
        </p:txBody>
      </p:sp>
      <p:sp>
        <p:nvSpPr>
          <p:cNvPr id="8" name="TextBox 7"/>
          <p:cNvSpPr txBox="1"/>
          <p:nvPr/>
        </p:nvSpPr>
        <p:spPr>
          <a:xfrm>
            <a:off x="1066800" y="1828800"/>
            <a:ext cx="7620000" cy="4216539"/>
          </a:xfrm>
          <a:prstGeom prst="rect">
            <a:avLst/>
          </a:prstGeom>
          <a:noFill/>
        </p:spPr>
        <p:txBody>
          <a:bodyPr wrap="square" rtlCol="0">
            <a:spAutoFit/>
          </a:bodyPr>
          <a:lstStyle/>
          <a:p>
            <a:pPr>
              <a:buFont typeface="Arial" pitchFamily="34" charset="0"/>
              <a:buChar char="•"/>
            </a:pPr>
            <a:r>
              <a:rPr lang="en-US" sz="4000" dirty="0" smtClean="0"/>
              <a:t>Do the Yellow Page problems</a:t>
            </a:r>
          </a:p>
          <a:p>
            <a:pPr>
              <a:buFont typeface="Arial" pitchFamily="34" charset="0"/>
              <a:buChar char="•"/>
            </a:pPr>
            <a:r>
              <a:rPr lang="en-US" sz="4000" dirty="0" smtClean="0"/>
              <a:t>Do the Required Activities</a:t>
            </a:r>
          </a:p>
          <a:p>
            <a:pPr>
              <a:buFont typeface="Arial" pitchFamily="34" charset="0"/>
              <a:buChar char="•"/>
            </a:pPr>
            <a:r>
              <a:rPr lang="en-US" sz="4000" dirty="0" smtClean="0"/>
              <a:t>Do Study Guide problems</a:t>
            </a:r>
          </a:p>
          <a:p>
            <a:pPr>
              <a:buFont typeface="Arial" pitchFamily="34" charset="0"/>
              <a:buChar char="•"/>
            </a:pPr>
            <a:r>
              <a:rPr lang="en-US" sz="4000" dirty="0" smtClean="0"/>
              <a:t>Do the Clicker Quizzes, Pre-quizzes, and Practice Exercises, (see Blackboard)</a:t>
            </a:r>
          </a:p>
          <a:p>
            <a:pPr>
              <a:buFont typeface="Arial" pitchFamily="34" charset="0"/>
              <a:buChar char="•"/>
            </a:pPr>
            <a:endParaRPr lang="en-US" sz="2800" dirty="0"/>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304800"/>
            <a:ext cx="9079292" cy="1143000"/>
          </a:xfrm>
        </p:spPr>
        <p:txBody>
          <a:bodyPr>
            <a:normAutofit fontScale="90000"/>
          </a:bodyPr>
          <a:lstStyle/>
          <a:p>
            <a:pPr algn="l"/>
            <a:r>
              <a:rPr lang="en-US" sz="4000" b="1" dirty="0" smtClean="0"/>
              <a:t>21.  Which is a valid counter argument for the cheap foreign labor argument?</a:t>
            </a:r>
            <a:r>
              <a:rPr lang="en-US" sz="3200" b="1" dirty="0" smtClean="0"/>
              <a:t/>
            </a:r>
            <a:br>
              <a:rPr lang="en-US" sz="3200" b="1" dirty="0" smtClean="0"/>
            </a:br>
            <a:endParaRPr lang="en-US" sz="3200" dirty="0"/>
          </a:p>
        </p:txBody>
      </p:sp>
      <p:sp>
        <p:nvSpPr>
          <p:cNvPr id="3" name="TPAnswers"/>
          <p:cNvSpPr>
            <a:spLocks noGrp="1"/>
          </p:cNvSpPr>
          <p:nvPr>
            <p:ph type="body" idx="1"/>
            <p:custDataLst>
              <p:tags r:id="rId2"/>
            </p:custDataLst>
          </p:nvPr>
        </p:nvSpPr>
        <p:spPr>
          <a:xfrm>
            <a:off x="304800" y="1371600"/>
            <a:ext cx="8458200" cy="4495800"/>
          </a:xfrm>
        </p:spPr>
        <p:txBody>
          <a:bodyPr>
            <a:normAutofit/>
          </a:bodyPr>
          <a:lstStyle/>
          <a:p>
            <a:pPr marL="514350" indent="-514350">
              <a:buFont typeface="Arial" pitchFamily="34" charset="0"/>
              <a:buAutoNum type="arabicPeriod"/>
            </a:pPr>
            <a:r>
              <a:rPr lang="en-US" dirty="0" smtClean="0"/>
              <a:t>Imports may eliminate some jobs BUT they also create jobs. </a:t>
            </a:r>
          </a:p>
          <a:p>
            <a:pPr marL="514350" indent="-514350">
              <a:buFont typeface="Arial" pitchFamily="34" charset="0"/>
              <a:buAutoNum type="arabicPeriod"/>
            </a:pPr>
            <a:r>
              <a:rPr lang="en-US" dirty="0" smtClean="0"/>
              <a:t>Often once the protection is removed the industries fail </a:t>
            </a:r>
          </a:p>
          <a:p>
            <a:pPr marL="514350" indent="-514350">
              <a:buFont typeface="Arial" pitchFamily="34" charset="0"/>
              <a:buAutoNum type="arabicPeriod"/>
            </a:pPr>
            <a:r>
              <a:rPr lang="en-US" dirty="0" smtClean="0"/>
              <a:t>There are few documented cases of this.</a:t>
            </a:r>
          </a:p>
          <a:p>
            <a:pPr marL="514350" indent="-514350">
              <a:buFont typeface="Arial" pitchFamily="34" charset="0"/>
              <a:buAutoNum type="arabicPeriod"/>
            </a:pPr>
            <a:r>
              <a:rPr lang="en-US" dirty="0" smtClean="0"/>
              <a:t>If this were true then one country should never trade with another country that has lower wages. </a:t>
            </a:r>
            <a:endParaRPr lang="en-US" dirty="0"/>
          </a:p>
        </p:txBody>
      </p:sp>
    </p:spTree>
    <p:custDataLst>
      <p:tags r:id="rId1"/>
    </p:custDataLst>
    <p:extLst>
      <p:ext uri="{BB962C8B-B14F-4D97-AF65-F5344CB8AC3E}">
        <p14:creationId xmlns:p14="http://schemas.microsoft.com/office/powerpoint/2010/main" val="28773948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8600"/>
            <a:ext cx="9079292" cy="1066800"/>
          </a:xfrm>
        </p:spPr>
        <p:txBody>
          <a:bodyPr>
            <a:normAutofit fontScale="90000"/>
          </a:bodyPr>
          <a:lstStyle/>
          <a:p>
            <a:pPr algn="l"/>
            <a:r>
              <a:rPr lang="en-US" sz="4000" b="1" dirty="0" smtClean="0">
                <a:solidFill>
                  <a:srgbClr val="0070C0"/>
                </a:solidFill>
              </a:rPr>
              <a:t>21.  Which is a valid counter argument for the cheap foreign labor argument?</a:t>
            </a:r>
            <a:r>
              <a:rPr lang="en-US" sz="3200" b="1" dirty="0" smtClean="0"/>
              <a:t/>
            </a:r>
            <a:br>
              <a:rPr lang="en-US" sz="3200" b="1" dirty="0" smtClean="0"/>
            </a:br>
            <a:endParaRPr lang="en-US" sz="3200" dirty="0"/>
          </a:p>
        </p:txBody>
      </p:sp>
      <p:sp>
        <p:nvSpPr>
          <p:cNvPr id="11" name="CorShape1"/>
          <p:cNvSpPr/>
          <p:nvPr>
            <p:custDataLst>
              <p:tags r:id="rId2"/>
            </p:custDataLst>
          </p:nvPr>
        </p:nvSpPr>
        <p:spPr>
          <a:xfrm rot="10800000">
            <a:off x="0" y="3505200"/>
            <a:ext cx="575903" cy="575903"/>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228600" y="1219200"/>
            <a:ext cx="8686800" cy="3429000"/>
          </a:xfrm>
        </p:spPr>
        <p:txBody>
          <a:bodyPr>
            <a:normAutofit fontScale="92500" lnSpcReduction="10000"/>
          </a:bodyPr>
          <a:lstStyle/>
          <a:p>
            <a:pPr marL="514350" indent="-514350">
              <a:buFont typeface="Arial" pitchFamily="34" charset="0"/>
              <a:buAutoNum type="arabicPeriod"/>
            </a:pPr>
            <a:r>
              <a:rPr lang="en-US" dirty="0" smtClean="0"/>
              <a:t>Imports may eliminate some jobs BUT they also create jobs. </a:t>
            </a:r>
          </a:p>
          <a:p>
            <a:pPr marL="514350" indent="-514350">
              <a:buFont typeface="Arial" pitchFamily="34" charset="0"/>
              <a:buAutoNum type="arabicPeriod"/>
            </a:pPr>
            <a:r>
              <a:rPr lang="en-US" dirty="0" smtClean="0"/>
              <a:t>Often once the protection is removed the industries fail </a:t>
            </a:r>
          </a:p>
          <a:p>
            <a:pPr marL="514350" indent="-514350">
              <a:buFont typeface="Arial" pitchFamily="34" charset="0"/>
              <a:buAutoNum type="arabicPeriod"/>
            </a:pPr>
            <a:r>
              <a:rPr lang="en-US" dirty="0" smtClean="0"/>
              <a:t>There are few documented cases of this.</a:t>
            </a:r>
          </a:p>
          <a:p>
            <a:pPr marL="514350" indent="-514350">
              <a:buFont typeface="Arial" pitchFamily="34" charset="0"/>
              <a:buAutoNum type="arabicPeriod"/>
            </a:pPr>
            <a:r>
              <a:rPr lang="en-US" dirty="0" smtClean="0"/>
              <a:t>If this were true then one country should never trade with another country that has lower wages. </a:t>
            </a:r>
            <a:endParaRPr lang="en-US" dirty="0"/>
          </a:p>
        </p:txBody>
      </p:sp>
    </p:spTree>
    <p:custDataLst>
      <p:tags r:id="rId1"/>
    </p:custDataLst>
    <p:extLst>
      <p:ext uri="{BB962C8B-B14F-4D97-AF65-F5344CB8AC3E}">
        <p14:creationId xmlns:p14="http://schemas.microsoft.com/office/powerpoint/2010/main" val="287739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b="1" dirty="0" smtClean="0"/>
              <a:t>Trade Restrictions:</a:t>
            </a:r>
            <a:endParaRPr lang="en-US" dirty="0"/>
          </a:p>
        </p:txBody>
      </p:sp>
      <p:sp>
        <p:nvSpPr>
          <p:cNvPr id="3" name="Text Placeholder 2"/>
          <p:cNvSpPr>
            <a:spLocks noGrp="1"/>
          </p:cNvSpPr>
          <p:nvPr>
            <p:ph type="body" idx="1"/>
          </p:nvPr>
        </p:nvSpPr>
        <p:spPr>
          <a:xfrm>
            <a:off x="381000" y="1066800"/>
            <a:ext cx="8229600" cy="4525963"/>
          </a:xfrm>
        </p:spPr>
        <p:txBody>
          <a:bodyPr>
            <a:normAutofit fontScale="92500" lnSpcReduction="20000"/>
          </a:bodyPr>
          <a:lstStyle/>
          <a:p>
            <a:pPr>
              <a:buNone/>
            </a:pPr>
            <a:r>
              <a:rPr lang="en-US" b="1" dirty="0" smtClean="0"/>
              <a:t>1. Arguments that make some sense, but often abused</a:t>
            </a:r>
            <a:r>
              <a:rPr lang="en-US" dirty="0" smtClean="0"/>
              <a:t> </a:t>
            </a:r>
          </a:p>
          <a:p>
            <a:pPr marL="514350" indent="-514350">
              <a:buNone/>
            </a:pPr>
            <a:r>
              <a:rPr lang="en-US" b="1" dirty="0" smtClean="0"/>
              <a:t>        a. Military Self-Sufficiency</a:t>
            </a:r>
          </a:p>
          <a:p>
            <a:pPr marL="514350" indent="-514350">
              <a:buNone/>
            </a:pPr>
            <a:r>
              <a:rPr lang="en-US" b="1" dirty="0" smtClean="0"/>
              <a:t>        b. Diversification</a:t>
            </a:r>
          </a:p>
          <a:p>
            <a:pPr marL="514350" indent="-514350">
              <a:buNone/>
            </a:pPr>
            <a:r>
              <a:rPr lang="en-US" b="1" dirty="0" smtClean="0"/>
              <a:t>        c. Infant Industry</a:t>
            </a:r>
          </a:p>
          <a:p>
            <a:pPr marL="514350" indent="-514350">
              <a:buNone/>
            </a:pPr>
            <a:r>
              <a:rPr lang="en-US" b="1" dirty="0" smtClean="0"/>
              <a:t>        d. Protection from Dumping</a:t>
            </a:r>
            <a:r>
              <a:rPr lang="en-US" dirty="0" smtClean="0"/>
              <a:t> </a:t>
            </a:r>
          </a:p>
          <a:p>
            <a:pPr>
              <a:buNone/>
            </a:pPr>
            <a:r>
              <a:rPr lang="en-US" b="1" dirty="0" smtClean="0"/>
              <a:t>2. Arguments that do not make sense, but are very popular</a:t>
            </a:r>
            <a:endParaRPr lang="en-US" dirty="0" smtClean="0"/>
          </a:p>
          <a:p>
            <a:pPr marL="514350" indent="-514350">
              <a:buNone/>
            </a:pPr>
            <a:r>
              <a:rPr lang="en-US" b="1" dirty="0" smtClean="0"/>
              <a:t>        a. increase domestic employment</a:t>
            </a:r>
          </a:p>
          <a:p>
            <a:pPr marL="514350" indent="-514350">
              <a:buNone/>
            </a:pPr>
            <a:r>
              <a:rPr lang="en-US" b="1" dirty="0" smtClean="0"/>
              <a:t>        b. cheap foreign labor</a:t>
            </a:r>
            <a:endParaRPr lang="en-US" dirty="0"/>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792162"/>
          </a:xfrm>
        </p:spPr>
        <p:txBody>
          <a:bodyPr>
            <a:normAutofit/>
          </a:bodyPr>
          <a:lstStyle/>
          <a:p>
            <a:pPr algn="l"/>
            <a:r>
              <a:rPr lang="en-US" b="1" dirty="0" smtClean="0"/>
              <a:t>22. An effective Price Floor will:</a:t>
            </a:r>
            <a:endParaRPr lang="en-US" b="1" dirty="0"/>
          </a:p>
        </p:txBody>
      </p:sp>
      <p:sp>
        <p:nvSpPr>
          <p:cNvPr id="3" name="TPAnswers"/>
          <p:cNvSpPr>
            <a:spLocks noGrp="1"/>
          </p:cNvSpPr>
          <p:nvPr>
            <p:ph type="body" idx="1"/>
            <p:custDataLst>
              <p:tags r:id="rId2"/>
            </p:custDataLst>
          </p:nvPr>
        </p:nvSpPr>
        <p:spPr>
          <a:xfrm>
            <a:off x="457200" y="1219200"/>
            <a:ext cx="8458200" cy="2590800"/>
          </a:xfrm>
        </p:spPr>
        <p:txBody>
          <a:bodyPr>
            <a:normAutofit/>
          </a:bodyPr>
          <a:lstStyle/>
          <a:p>
            <a:pPr marL="514350" indent="-514350">
              <a:buFont typeface="Arial" pitchFamily="34" charset="0"/>
              <a:buAutoNum type="arabicPeriod"/>
            </a:pPr>
            <a:r>
              <a:rPr lang="en-US" dirty="0" smtClean="0"/>
              <a:t>Induce firms to leave the industry</a:t>
            </a:r>
          </a:p>
          <a:p>
            <a:pPr marL="514350" indent="-514350">
              <a:buFont typeface="Arial" pitchFamily="34" charset="0"/>
              <a:buAutoNum type="arabicPeriod"/>
            </a:pPr>
            <a:r>
              <a:rPr lang="en-US" dirty="0" smtClean="0"/>
              <a:t>Result in a product surplus</a:t>
            </a:r>
          </a:p>
          <a:p>
            <a:pPr marL="514350" indent="-514350">
              <a:buFont typeface="Arial" pitchFamily="34" charset="0"/>
              <a:buAutoNum type="arabicPeriod"/>
            </a:pPr>
            <a:r>
              <a:rPr lang="en-US" dirty="0" smtClean="0"/>
              <a:t>Result in a product shortage</a:t>
            </a:r>
          </a:p>
          <a:p>
            <a:pPr marL="514350" indent="-514350">
              <a:buFont typeface="Arial" pitchFamily="34" charset="0"/>
              <a:buAutoNum type="arabicPeriod"/>
            </a:pPr>
            <a:r>
              <a:rPr lang="en-US" dirty="0" smtClean="0"/>
              <a:t>Clear the market</a:t>
            </a:r>
            <a:endParaRPr lang="en-US" dirty="0"/>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868362"/>
          </a:xfrm>
        </p:spPr>
        <p:txBody>
          <a:bodyPr>
            <a:normAutofit/>
          </a:bodyPr>
          <a:lstStyle/>
          <a:p>
            <a:pPr algn="l"/>
            <a:r>
              <a:rPr lang="en-US" b="1" dirty="0" smtClean="0">
                <a:solidFill>
                  <a:srgbClr val="0070C0"/>
                </a:solidFill>
              </a:rPr>
              <a:t>22. An effective Price Floor will:</a:t>
            </a:r>
            <a:endParaRPr lang="en-US" b="1" dirty="0">
              <a:solidFill>
                <a:srgbClr val="0070C0"/>
              </a:solidFill>
            </a:endParaRPr>
          </a:p>
        </p:txBody>
      </p:sp>
      <p:sp>
        <p:nvSpPr>
          <p:cNvPr id="7" name="CorShape1"/>
          <p:cNvSpPr/>
          <p:nvPr>
            <p:custDataLst>
              <p:tags r:id="rId2"/>
            </p:custDataLst>
          </p:nvPr>
        </p:nvSpPr>
        <p:spPr>
          <a:xfrm rot="10800000">
            <a:off x="0" y="1828800"/>
            <a:ext cx="609600" cy="609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219200"/>
            <a:ext cx="8458200" cy="2514600"/>
          </a:xfrm>
        </p:spPr>
        <p:txBody>
          <a:bodyPr>
            <a:normAutofit/>
          </a:bodyPr>
          <a:lstStyle/>
          <a:p>
            <a:pPr marL="514350" indent="-514350">
              <a:buFont typeface="Arial" pitchFamily="34" charset="0"/>
              <a:buAutoNum type="arabicPeriod"/>
            </a:pPr>
            <a:r>
              <a:rPr lang="en-US" dirty="0" smtClean="0"/>
              <a:t>Induce firms to leave the industry</a:t>
            </a:r>
          </a:p>
          <a:p>
            <a:pPr marL="514350" indent="-514350">
              <a:buFont typeface="Arial" pitchFamily="34" charset="0"/>
              <a:buAutoNum type="arabicPeriod"/>
            </a:pPr>
            <a:r>
              <a:rPr lang="en-US" dirty="0" smtClean="0"/>
              <a:t>Result in a product surplus</a:t>
            </a:r>
          </a:p>
          <a:p>
            <a:pPr marL="514350" indent="-514350">
              <a:buFont typeface="Arial" pitchFamily="34" charset="0"/>
              <a:buAutoNum type="arabicPeriod"/>
            </a:pPr>
            <a:r>
              <a:rPr lang="en-US" dirty="0" smtClean="0"/>
              <a:t>Result in a product shortage</a:t>
            </a:r>
          </a:p>
          <a:p>
            <a:pPr marL="514350" indent="-514350">
              <a:buFont typeface="Arial" pitchFamily="34" charset="0"/>
              <a:buAutoNum type="arabicPeriod"/>
            </a:pPr>
            <a:r>
              <a:rPr lang="en-US" dirty="0" smtClean="0"/>
              <a:t>Clear the market</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15962"/>
          </a:xfrm>
        </p:spPr>
        <p:txBody>
          <a:bodyPr>
            <a:normAutofit fontScale="90000"/>
          </a:bodyPr>
          <a:lstStyle/>
          <a:p>
            <a:r>
              <a:rPr lang="en-US" b="1" u="sng" dirty="0" smtClean="0"/>
              <a:t>An Effective Price Floor</a:t>
            </a:r>
            <a:endParaRPr lang="en-US" u="sng" dirty="0"/>
          </a:p>
        </p:txBody>
      </p:sp>
      <p:pic>
        <p:nvPicPr>
          <p:cNvPr id="4" name="Picture 3" descr="pricefloor1.jpg"/>
          <p:cNvPicPr>
            <a:picLocks noChangeAspect="1"/>
          </p:cNvPicPr>
          <p:nvPr/>
        </p:nvPicPr>
        <p:blipFill>
          <a:blip r:embed="rId3" cstate="print"/>
          <a:stretch>
            <a:fillRect/>
          </a:stretch>
        </p:blipFill>
        <p:spPr>
          <a:xfrm>
            <a:off x="381000" y="762000"/>
            <a:ext cx="8085639" cy="4800600"/>
          </a:xfrm>
          <a:prstGeom prst="rect">
            <a:avLst/>
          </a:prstGeom>
        </p:spPr>
      </p:pic>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28600"/>
            <a:ext cx="8458200" cy="1371600"/>
          </a:xfrm>
        </p:spPr>
        <p:txBody>
          <a:bodyPr>
            <a:normAutofit fontScale="90000"/>
          </a:bodyPr>
          <a:lstStyle/>
          <a:p>
            <a:pPr algn="l"/>
            <a:r>
              <a:rPr lang="en-US" b="1" dirty="0" smtClean="0"/>
              <a:t>23. If a legal ceiling price is set above the equilibrium price:</a:t>
            </a:r>
            <a:r>
              <a:rPr lang="en-US" dirty="0" smtClean="0"/>
              <a:t> </a:t>
            </a:r>
            <a:endParaRPr lang="en-US" b="1" dirty="0"/>
          </a:p>
        </p:txBody>
      </p:sp>
      <p:sp>
        <p:nvSpPr>
          <p:cNvPr id="3" name="TPAnswers"/>
          <p:cNvSpPr>
            <a:spLocks noGrp="1"/>
          </p:cNvSpPr>
          <p:nvPr>
            <p:ph type="body" idx="1"/>
            <p:custDataLst>
              <p:tags r:id="rId2"/>
            </p:custDataLst>
          </p:nvPr>
        </p:nvSpPr>
        <p:spPr>
          <a:xfrm>
            <a:off x="457200" y="1676400"/>
            <a:ext cx="8229600" cy="3763963"/>
          </a:xfrm>
        </p:spPr>
        <p:txBody>
          <a:bodyPr>
            <a:normAutofit/>
          </a:bodyPr>
          <a:lstStyle/>
          <a:p>
            <a:pPr marL="514350" indent="-514350">
              <a:buFont typeface="Arial" pitchFamily="34" charset="0"/>
              <a:buAutoNum type="arabicPeriod"/>
            </a:pPr>
            <a:r>
              <a:rPr lang="en-US" dirty="0" smtClean="0"/>
              <a:t>A shortage of the product will occur</a:t>
            </a:r>
          </a:p>
          <a:p>
            <a:pPr marL="514350" indent="-514350">
              <a:buFont typeface="Arial" pitchFamily="34" charset="0"/>
              <a:buAutoNum type="arabicPeriod"/>
            </a:pPr>
            <a:r>
              <a:rPr lang="en-US" dirty="0" smtClean="0"/>
              <a:t>A surplus of the product will occur</a:t>
            </a:r>
          </a:p>
          <a:p>
            <a:pPr marL="514350" indent="-514350">
              <a:buFont typeface="Arial" pitchFamily="34" charset="0"/>
              <a:buAutoNum type="arabicPeriod"/>
            </a:pPr>
            <a:r>
              <a:rPr lang="en-US" dirty="0" smtClean="0"/>
              <a:t>A black market will evolve</a:t>
            </a:r>
          </a:p>
          <a:p>
            <a:pPr marL="514350" indent="-514350">
              <a:buFont typeface="Arial" pitchFamily="34" charset="0"/>
              <a:buAutoNum type="arabicPeriod"/>
            </a:pPr>
            <a:r>
              <a:rPr lang="en-US" dirty="0" smtClean="0"/>
              <a:t>Neither the price or quantity of the product will be affected</a:t>
            </a:r>
            <a:endParaRPr lang="en-US" dirty="0"/>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228600"/>
            <a:ext cx="8458200" cy="1143000"/>
          </a:xfrm>
        </p:spPr>
        <p:txBody>
          <a:bodyPr>
            <a:normAutofit fontScale="90000"/>
          </a:bodyPr>
          <a:lstStyle/>
          <a:p>
            <a:pPr algn="l"/>
            <a:r>
              <a:rPr lang="en-US" b="1" dirty="0" smtClean="0">
                <a:solidFill>
                  <a:srgbClr val="0070C0"/>
                </a:solidFill>
              </a:rPr>
              <a:t>23. If a legal ceiling price is set above the equilibrium price:</a:t>
            </a:r>
            <a:r>
              <a:rPr lang="en-US" dirty="0" smtClean="0">
                <a:solidFill>
                  <a:srgbClr val="0070C0"/>
                </a:solidFill>
              </a:rPr>
              <a:t> </a:t>
            </a:r>
            <a:endParaRPr lang="en-US" b="1" dirty="0">
              <a:solidFill>
                <a:srgbClr val="0070C0"/>
              </a:solidFill>
            </a:endParaRPr>
          </a:p>
        </p:txBody>
      </p:sp>
      <p:sp>
        <p:nvSpPr>
          <p:cNvPr id="6" name="CorShape1"/>
          <p:cNvSpPr/>
          <p:nvPr>
            <p:custDataLst>
              <p:tags r:id="rId2"/>
            </p:custDataLst>
          </p:nvPr>
        </p:nvSpPr>
        <p:spPr>
          <a:xfrm rot="10800000">
            <a:off x="0" y="320040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04800" y="1447800"/>
            <a:ext cx="8229600" cy="3763963"/>
          </a:xfrm>
        </p:spPr>
        <p:txBody>
          <a:bodyPr>
            <a:normAutofit/>
          </a:bodyPr>
          <a:lstStyle/>
          <a:p>
            <a:pPr marL="514350" indent="-514350">
              <a:buFont typeface="Arial" pitchFamily="34" charset="0"/>
              <a:buAutoNum type="arabicPeriod"/>
            </a:pPr>
            <a:r>
              <a:rPr lang="en-US" dirty="0" smtClean="0"/>
              <a:t>A shortage of the product will occur</a:t>
            </a:r>
          </a:p>
          <a:p>
            <a:pPr marL="514350" indent="-514350">
              <a:buFont typeface="Arial" pitchFamily="34" charset="0"/>
              <a:buAutoNum type="arabicPeriod"/>
            </a:pPr>
            <a:r>
              <a:rPr lang="en-US" dirty="0" smtClean="0"/>
              <a:t>A surplus of the product will occur</a:t>
            </a:r>
          </a:p>
          <a:p>
            <a:pPr marL="514350" indent="-514350">
              <a:buFont typeface="Arial" pitchFamily="34" charset="0"/>
              <a:buAutoNum type="arabicPeriod"/>
            </a:pPr>
            <a:r>
              <a:rPr lang="en-US" dirty="0" smtClean="0"/>
              <a:t>A black market will evolve</a:t>
            </a:r>
          </a:p>
          <a:p>
            <a:pPr marL="514350" indent="-514350">
              <a:buFont typeface="Arial" pitchFamily="34" charset="0"/>
              <a:buAutoNum type="arabicPeriod"/>
            </a:pPr>
            <a:r>
              <a:rPr lang="en-US" dirty="0" smtClean="0"/>
              <a:t>Neither the price or quantity of the product will be affected</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iceceiling2.jpg"/>
          <p:cNvPicPr>
            <a:picLocks noChangeAspect="1"/>
          </p:cNvPicPr>
          <p:nvPr/>
        </p:nvPicPr>
        <p:blipFill>
          <a:blip r:embed="rId3" cstate="print"/>
          <a:stretch>
            <a:fillRect/>
          </a:stretch>
        </p:blipFill>
        <p:spPr>
          <a:xfrm>
            <a:off x="533400" y="838200"/>
            <a:ext cx="6781800" cy="4500649"/>
          </a:xfrm>
          <a:prstGeom prst="rect">
            <a:avLst/>
          </a:prstGeom>
        </p:spPr>
      </p:pic>
      <p:sp>
        <p:nvSpPr>
          <p:cNvPr id="5" name="Title 1"/>
          <p:cNvSpPr txBox="1">
            <a:spLocks/>
          </p:cNvSpPr>
          <p:nvPr/>
        </p:nvSpPr>
        <p:spPr>
          <a:xfrm>
            <a:off x="457200" y="152400"/>
            <a:ext cx="8229600" cy="8842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chemeClr val="tx1"/>
                </a:solidFill>
                <a:effectLst/>
                <a:uLnTx/>
                <a:uFillTx/>
                <a:latin typeface="+mj-lt"/>
                <a:ea typeface="+mj-ea"/>
                <a:cs typeface="+mj-cs"/>
              </a:rPr>
              <a:t>An Effective Price Ceiling</a:t>
            </a:r>
            <a:endParaRPr kumimoji="0" lang="en-US" sz="4400" b="0" i="0" u="sng" strike="noStrike" kern="1200" cap="none" spc="0" normalizeH="0" baseline="0" noProof="0" dirty="0">
              <a:ln>
                <a:noFill/>
              </a:ln>
              <a:solidFill>
                <a:schemeClr val="tx1"/>
              </a:solidFill>
              <a:effectLst/>
              <a:uLnTx/>
              <a:uFillTx/>
              <a:latin typeface="+mj-lt"/>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153400" cy="1981200"/>
          </a:xfrm>
        </p:spPr>
        <p:txBody>
          <a:bodyPr>
            <a:normAutofit/>
          </a:bodyPr>
          <a:lstStyle/>
          <a:p>
            <a:pPr algn="l"/>
            <a:r>
              <a:rPr lang="en-US" sz="4000" b="1" dirty="0" smtClean="0"/>
              <a:t>24. The </a:t>
            </a:r>
            <a:r>
              <a:rPr lang="en-US" sz="4000" b="1" dirty="0" err="1" smtClean="0"/>
              <a:t>allocative</a:t>
            </a:r>
            <a:r>
              <a:rPr lang="en-US" sz="4000" b="1" dirty="0" smtClean="0"/>
              <a:t> inefficiency of an effective price ceiling can be seen in the fact that:</a:t>
            </a:r>
            <a:endParaRPr lang="en-US" sz="4000" b="1" dirty="0"/>
          </a:p>
        </p:txBody>
      </p:sp>
      <p:sp>
        <p:nvSpPr>
          <p:cNvPr id="3" name="TPAnswers"/>
          <p:cNvSpPr>
            <a:spLocks noGrp="1"/>
          </p:cNvSpPr>
          <p:nvPr>
            <p:ph type="body" idx="1"/>
            <p:custDataLst>
              <p:tags r:id="rId2"/>
            </p:custDataLst>
          </p:nvPr>
        </p:nvSpPr>
        <p:spPr>
          <a:xfrm>
            <a:off x="457200" y="2209800"/>
            <a:ext cx="7239000" cy="3306763"/>
          </a:xfrm>
        </p:spPr>
        <p:txBody>
          <a:bodyPr>
            <a:noAutofit/>
          </a:bodyPr>
          <a:lstStyle/>
          <a:p>
            <a:pPr marL="514350" indent="-514350">
              <a:buFont typeface="Arial" pitchFamily="34" charset="0"/>
              <a:buAutoNum type="arabicPeriod"/>
            </a:pPr>
            <a:r>
              <a:rPr lang="en-US" dirty="0" smtClean="0"/>
              <a:t>MSB = MSC</a:t>
            </a:r>
          </a:p>
          <a:p>
            <a:pPr marL="514350" indent="-514350">
              <a:buFont typeface="Arial" pitchFamily="34" charset="0"/>
              <a:buAutoNum type="arabicPeriod"/>
            </a:pPr>
            <a:r>
              <a:rPr lang="en-US" dirty="0" smtClean="0"/>
              <a:t>MSB &gt; MSC</a:t>
            </a:r>
          </a:p>
          <a:p>
            <a:pPr marL="514350" indent="-514350">
              <a:buFont typeface="Arial" pitchFamily="34" charset="0"/>
              <a:buAutoNum type="arabicPeriod"/>
            </a:pPr>
            <a:r>
              <a:rPr lang="en-US" dirty="0" smtClean="0"/>
              <a:t>MSB &lt; MSC</a:t>
            </a:r>
          </a:p>
          <a:p>
            <a:pPr marL="514350" indent="-514350">
              <a:buFont typeface="Arial" pitchFamily="34" charset="0"/>
              <a:buAutoNum type="arabicPeriod"/>
            </a:pPr>
            <a:r>
              <a:rPr lang="en-US" dirty="0" smtClean="0"/>
              <a:t>There is no dead weight loss</a:t>
            </a:r>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rgbClr val="0070C0"/>
                </a:solidFill>
              </a:rPr>
              <a:t>Exam 1 Review</a:t>
            </a:r>
            <a:endParaRPr lang="en-US" b="1" dirty="0">
              <a:solidFill>
                <a:srgbClr val="0070C0"/>
              </a:solidFill>
            </a:endParaRPr>
          </a:p>
        </p:txBody>
      </p:sp>
      <p:sp>
        <p:nvSpPr>
          <p:cNvPr id="5" name="TextBox 4"/>
          <p:cNvSpPr txBox="1"/>
          <p:nvPr/>
        </p:nvSpPr>
        <p:spPr>
          <a:xfrm>
            <a:off x="762000" y="1828800"/>
            <a:ext cx="8153400" cy="4247317"/>
          </a:xfrm>
          <a:prstGeom prst="rect">
            <a:avLst/>
          </a:prstGeom>
          <a:noFill/>
        </p:spPr>
        <p:txBody>
          <a:bodyPr wrap="square" rtlCol="0">
            <a:spAutoFit/>
          </a:bodyPr>
          <a:lstStyle/>
          <a:p>
            <a:pPr algn="ctr"/>
            <a:r>
              <a:rPr lang="en-US" sz="5400" b="1" dirty="0" smtClean="0">
                <a:solidFill>
                  <a:schemeClr val="tx1"/>
                </a:solidFill>
              </a:rPr>
              <a:t>Do you understand</a:t>
            </a:r>
          </a:p>
          <a:p>
            <a:pPr algn="ctr"/>
            <a:r>
              <a:rPr lang="en-US" sz="5400" b="1" dirty="0" smtClean="0">
                <a:solidFill>
                  <a:schemeClr val="tx1"/>
                </a:solidFill>
              </a:rPr>
              <a:t> each of the </a:t>
            </a:r>
          </a:p>
          <a:p>
            <a:pPr algn="ctr"/>
            <a:r>
              <a:rPr lang="en-US" sz="5400" b="1" dirty="0" smtClean="0">
                <a:solidFill>
                  <a:schemeClr val="tx1"/>
                </a:solidFill>
              </a:rPr>
              <a:t>“</a:t>
            </a:r>
            <a:r>
              <a:rPr lang="en-US" sz="5400" b="1" u="sng" dirty="0" smtClean="0">
                <a:solidFill>
                  <a:schemeClr val="tx1"/>
                </a:solidFill>
              </a:rPr>
              <a:t>Must Know/Outcomes</a:t>
            </a:r>
            <a:r>
              <a:rPr lang="en-US" sz="5400" b="1" dirty="0" smtClean="0">
                <a:solidFill>
                  <a:schemeClr val="tx1"/>
                </a:solidFill>
              </a:rPr>
              <a:t>” listed on our </a:t>
            </a:r>
          </a:p>
          <a:p>
            <a:pPr algn="ctr"/>
            <a:r>
              <a:rPr lang="en-US" sz="5400" b="1" dirty="0" smtClean="0">
                <a:solidFill>
                  <a:schemeClr val="tx1"/>
                </a:solidFill>
              </a:rPr>
              <a:t>LESSONS page?</a:t>
            </a:r>
            <a:endParaRPr lang="en-US" sz="5400" b="1" dirty="0">
              <a:solidFill>
                <a:schemeClr val="tx1"/>
              </a:solidFill>
            </a:endParaRPr>
          </a:p>
        </p:txBody>
      </p:sp>
      <p:sp>
        <p:nvSpPr>
          <p:cNvPr id="7" name="TextBox 6"/>
          <p:cNvSpPr txBox="1"/>
          <p:nvPr/>
        </p:nvSpPr>
        <p:spPr>
          <a:xfrm>
            <a:off x="762000" y="1066801"/>
            <a:ext cx="7924800" cy="984885"/>
          </a:xfrm>
          <a:prstGeom prst="rect">
            <a:avLst/>
          </a:prstGeom>
          <a:noFill/>
        </p:spPr>
        <p:txBody>
          <a:bodyPr wrap="square" rtlCol="0">
            <a:spAutoFit/>
          </a:bodyPr>
          <a:lstStyle/>
          <a:p>
            <a:r>
              <a:rPr lang="en-US" sz="4000" dirty="0" smtClean="0">
                <a:solidFill>
                  <a:schemeClr val="tx1"/>
                </a:solidFill>
              </a:rPr>
              <a:t>Study Ideas:</a:t>
            </a:r>
          </a:p>
          <a:p>
            <a:endParaRPr lang="en-US" dirty="0"/>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153400" cy="1858962"/>
          </a:xfrm>
        </p:spPr>
        <p:txBody>
          <a:bodyPr>
            <a:normAutofit fontScale="90000"/>
          </a:bodyPr>
          <a:lstStyle/>
          <a:p>
            <a:pPr algn="l"/>
            <a:r>
              <a:rPr lang="en-US" sz="4000" b="1" dirty="0" smtClean="0">
                <a:solidFill>
                  <a:srgbClr val="0070C0"/>
                </a:solidFill>
              </a:rPr>
              <a:t>24. The </a:t>
            </a:r>
            <a:r>
              <a:rPr lang="en-US" sz="4000" b="1" dirty="0" err="1" smtClean="0">
                <a:solidFill>
                  <a:srgbClr val="0070C0"/>
                </a:solidFill>
              </a:rPr>
              <a:t>allocative</a:t>
            </a:r>
            <a:r>
              <a:rPr lang="en-US" sz="4000" b="1" dirty="0" smtClean="0">
                <a:solidFill>
                  <a:srgbClr val="0070C0"/>
                </a:solidFill>
              </a:rPr>
              <a:t> inefficiency of an effective price ceiling can be seen in the fact that:</a:t>
            </a:r>
            <a:endParaRPr lang="en-US" sz="4000" b="1" dirty="0">
              <a:solidFill>
                <a:srgbClr val="0070C0"/>
              </a:solidFill>
            </a:endParaRPr>
          </a:p>
        </p:txBody>
      </p:sp>
      <p:sp>
        <p:nvSpPr>
          <p:cNvPr id="3" name="TPAnswers"/>
          <p:cNvSpPr>
            <a:spLocks noGrp="1"/>
          </p:cNvSpPr>
          <p:nvPr>
            <p:ph type="body" idx="1"/>
            <p:custDataLst>
              <p:tags r:id="rId2"/>
            </p:custDataLst>
          </p:nvPr>
        </p:nvSpPr>
        <p:spPr>
          <a:xfrm>
            <a:off x="457200" y="2057400"/>
            <a:ext cx="5715000" cy="3306763"/>
          </a:xfrm>
        </p:spPr>
        <p:txBody>
          <a:bodyPr>
            <a:noAutofit/>
          </a:bodyPr>
          <a:lstStyle/>
          <a:p>
            <a:pPr marL="514350" indent="-514350">
              <a:buFont typeface="Arial" pitchFamily="34" charset="0"/>
              <a:buAutoNum type="arabicPeriod"/>
            </a:pPr>
            <a:r>
              <a:rPr lang="en-US" dirty="0" smtClean="0"/>
              <a:t>MSB = MSC</a:t>
            </a:r>
          </a:p>
          <a:p>
            <a:pPr marL="514350" indent="-514350">
              <a:buFont typeface="Arial" pitchFamily="34" charset="0"/>
              <a:buAutoNum type="arabicPeriod"/>
            </a:pPr>
            <a:r>
              <a:rPr lang="en-US" dirty="0" smtClean="0"/>
              <a:t>MSB &gt; MSC</a:t>
            </a:r>
          </a:p>
          <a:p>
            <a:pPr marL="514350" indent="-514350">
              <a:buFont typeface="Arial" pitchFamily="34" charset="0"/>
              <a:buAutoNum type="arabicPeriod"/>
            </a:pPr>
            <a:r>
              <a:rPr lang="en-US" dirty="0" smtClean="0"/>
              <a:t>MSB &lt; MSC</a:t>
            </a:r>
          </a:p>
          <a:p>
            <a:pPr marL="514350" indent="-514350">
              <a:buFont typeface="Arial" pitchFamily="34" charset="0"/>
              <a:buAutoNum type="arabicPeriod"/>
            </a:pPr>
            <a:r>
              <a:rPr lang="en-US" dirty="0" smtClean="0"/>
              <a:t>There is no dead weight loss</a:t>
            </a:r>
            <a:endParaRPr lang="en-US" dirty="0"/>
          </a:p>
        </p:txBody>
      </p:sp>
      <p:sp>
        <p:nvSpPr>
          <p:cNvPr id="5" name="CorShape1"/>
          <p:cNvSpPr/>
          <p:nvPr>
            <p:custDataLst>
              <p:tags r:id="rId3"/>
            </p:custDataLst>
          </p:nvPr>
        </p:nvSpPr>
        <p:spPr>
          <a:xfrm rot="10800000">
            <a:off x="228600" y="2743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The </a:t>
            </a:r>
            <a:r>
              <a:rPr lang="en-US" sz="3600" b="1" dirty="0" err="1" smtClean="0"/>
              <a:t>allocative</a:t>
            </a:r>
            <a:r>
              <a:rPr lang="en-US" sz="3600" b="1" dirty="0" smtClean="0"/>
              <a:t> inefficiency of an effective price ceiling: MSB&gt;MSC</a:t>
            </a:r>
            <a:endParaRPr lang="en-US" sz="3600" dirty="0"/>
          </a:p>
        </p:txBody>
      </p:sp>
      <p:pic>
        <p:nvPicPr>
          <p:cNvPr id="293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88" y="1447800"/>
            <a:ext cx="8001000" cy="5313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9658167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534400" cy="1554162"/>
          </a:xfrm>
        </p:spPr>
        <p:txBody>
          <a:bodyPr>
            <a:normAutofit fontScale="90000"/>
          </a:bodyPr>
          <a:lstStyle/>
          <a:p>
            <a:pPr algn="l"/>
            <a:r>
              <a:rPr lang="en-US" b="1" dirty="0" smtClean="0"/>
              <a:t>25. If the production of a good results in negative externalities (external costs or spillover costs), then</a:t>
            </a:r>
            <a:endParaRPr lang="en-US" b="1" dirty="0"/>
          </a:p>
        </p:txBody>
      </p:sp>
      <p:sp>
        <p:nvSpPr>
          <p:cNvPr id="3" name="TPAnswers"/>
          <p:cNvSpPr>
            <a:spLocks noGrp="1"/>
          </p:cNvSpPr>
          <p:nvPr>
            <p:ph type="body" idx="1"/>
            <p:custDataLst>
              <p:tags r:id="rId2"/>
            </p:custDataLst>
          </p:nvPr>
        </p:nvSpPr>
        <p:spPr>
          <a:xfrm>
            <a:off x="457200" y="2057400"/>
            <a:ext cx="8382000" cy="3611563"/>
          </a:xfrm>
        </p:spPr>
        <p:txBody>
          <a:bodyPr>
            <a:normAutofit/>
          </a:bodyPr>
          <a:lstStyle/>
          <a:p>
            <a:pPr marL="514350" indent="-514350">
              <a:buFont typeface="Arial" pitchFamily="34" charset="0"/>
              <a:buAutoNum type="arabicPeriod"/>
            </a:pPr>
            <a:r>
              <a:rPr lang="en-US" dirty="0" smtClean="0"/>
              <a:t>The socially optimum (</a:t>
            </a:r>
            <a:r>
              <a:rPr lang="en-US" dirty="0" err="1" smtClean="0"/>
              <a:t>alloc</a:t>
            </a:r>
            <a:r>
              <a:rPr lang="en-US" dirty="0" smtClean="0"/>
              <a:t>. eff.) quantity will be produced</a:t>
            </a:r>
          </a:p>
          <a:p>
            <a:pPr marL="514350" indent="-514350">
              <a:buFont typeface="Arial" pitchFamily="34" charset="0"/>
              <a:buAutoNum type="arabicPeriod"/>
            </a:pPr>
            <a:r>
              <a:rPr lang="en-US" dirty="0" smtClean="0"/>
              <a:t>More than the </a:t>
            </a:r>
            <a:r>
              <a:rPr lang="en-US" dirty="0" err="1" smtClean="0"/>
              <a:t>alloc</a:t>
            </a:r>
            <a:r>
              <a:rPr lang="en-US" dirty="0" smtClean="0"/>
              <a:t>. eff. Q will be produced</a:t>
            </a:r>
          </a:p>
          <a:p>
            <a:pPr marL="514350" indent="-514350">
              <a:buFont typeface="Arial" pitchFamily="34" charset="0"/>
              <a:buAutoNum type="arabicPeriod"/>
            </a:pPr>
            <a:r>
              <a:rPr lang="en-US" dirty="0" smtClean="0"/>
              <a:t>Less than the </a:t>
            </a:r>
            <a:r>
              <a:rPr lang="en-US" dirty="0" err="1" smtClean="0"/>
              <a:t>alloc</a:t>
            </a:r>
            <a:r>
              <a:rPr lang="en-US" dirty="0" smtClean="0"/>
              <a:t>. eff. Q will be produced</a:t>
            </a:r>
          </a:p>
          <a:p>
            <a:pPr marL="514350" indent="-514350">
              <a:buFont typeface="Arial" pitchFamily="34" charset="0"/>
              <a:buAutoNum type="arabicPeriod"/>
            </a:pPr>
            <a:r>
              <a:rPr lang="en-US" dirty="0" smtClean="0"/>
              <a:t>There will be a shortage of the good</a:t>
            </a:r>
            <a:endParaRPr lang="en-US" dirty="0"/>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458200" cy="1706562"/>
          </a:xfrm>
        </p:spPr>
        <p:txBody>
          <a:bodyPr>
            <a:normAutofit fontScale="90000"/>
          </a:bodyPr>
          <a:lstStyle/>
          <a:p>
            <a:pPr algn="l"/>
            <a:r>
              <a:rPr lang="en-US" b="1" dirty="0" smtClean="0">
                <a:solidFill>
                  <a:srgbClr val="0070C0"/>
                </a:solidFill>
              </a:rPr>
              <a:t>25. If the production of a good results in negative externalities (external costs or spillover costs), then</a:t>
            </a:r>
            <a:endParaRPr lang="en-US" b="1" dirty="0">
              <a:solidFill>
                <a:srgbClr val="0070C0"/>
              </a:solidFill>
            </a:endParaRPr>
          </a:p>
        </p:txBody>
      </p:sp>
      <p:sp>
        <p:nvSpPr>
          <p:cNvPr id="6" name="CorShape1"/>
          <p:cNvSpPr/>
          <p:nvPr>
            <p:custDataLst>
              <p:tags r:id="rId2"/>
            </p:custDataLst>
          </p:nvPr>
        </p:nvSpPr>
        <p:spPr>
          <a:xfrm rot="10800000">
            <a:off x="228600" y="3124200"/>
            <a:ext cx="513080" cy="51308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133600"/>
            <a:ext cx="8382000" cy="3611563"/>
          </a:xfrm>
        </p:spPr>
        <p:txBody>
          <a:bodyPr>
            <a:normAutofit/>
          </a:bodyPr>
          <a:lstStyle/>
          <a:p>
            <a:pPr marL="514350" indent="-514350">
              <a:buFont typeface="Arial" pitchFamily="34" charset="0"/>
              <a:buAutoNum type="arabicPeriod"/>
            </a:pPr>
            <a:r>
              <a:rPr lang="en-US" dirty="0" smtClean="0"/>
              <a:t>The socially optimum (</a:t>
            </a:r>
            <a:r>
              <a:rPr lang="en-US" dirty="0" err="1" smtClean="0"/>
              <a:t>alloc</a:t>
            </a:r>
            <a:r>
              <a:rPr lang="en-US" dirty="0" smtClean="0"/>
              <a:t>. eff.) quantity will be produced</a:t>
            </a:r>
          </a:p>
          <a:p>
            <a:pPr marL="514350" indent="-514350">
              <a:buFont typeface="Arial" pitchFamily="34" charset="0"/>
              <a:buAutoNum type="arabicPeriod"/>
            </a:pPr>
            <a:r>
              <a:rPr lang="en-US" dirty="0" smtClean="0"/>
              <a:t>More than the </a:t>
            </a:r>
            <a:r>
              <a:rPr lang="en-US" dirty="0" err="1" smtClean="0"/>
              <a:t>alloc</a:t>
            </a:r>
            <a:r>
              <a:rPr lang="en-US" dirty="0" smtClean="0"/>
              <a:t>. eff. Q will be produced</a:t>
            </a:r>
          </a:p>
          <a:p>
            <a:pPr marL="514350" indent="-514350">
              <a:buFont typeface="Arial" pitchFamily="34" charset="0"/>
              <a:buAutoNum type="arabicPeriod"/>
            </a:pPr>
            <a:r>
              <a:rPr lang="en-US" dirty="0" smtClean="0"/>
              <a:t>Less than the </a:t>
            </a:r>
            <a:r>
              <a:rPr lang="en-US" dirty="0" err="1" smtClean="0"/>
              <a:t>alloc</a:t>
            </a:r>
            <a:r>
              <a:rPr lang="en-US" dirty="0" smtClean="0"/>
              <a:t>. eff. Q will be produced</a:t>
            </a:r>
          </a:p>
          <a:p>
            <a:pPr marL="514350" indent="-514350">
              <a:buFont typeface="Arial" pitchFamily="34" charset="0"/>
              <a:buAutoNum type="arabicPeriod"/>
            </a:pPr>
            <a:r>
              <a:rPr lang="en-US" dirty="0" smtClean="0"/>
              <a:t>There will be a shortage of the good</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458200" cy="1173162"/>
          </a:xfrm>
        </p:spPr>
        <p:txBody>
          <a:bodyPr>
            <a:normAutofit fontScale="90000"/>
          </a:bodyPr>
          <a:lstStyle/>
          <a:p>
            <a:pPr algn="l"/>
            <a:r>
              <a:rPr lang="en-US" b="1" dirty="0" smtClean="0"/>
              <a:t>26. When positive externalities are in a market for a good, the market</a:t>
            </a:r>
            <a:endParaRPr lang="en-US" b="1" dirty="0"/>
          </a:p>
        </p:txBody>
      </p:sp>
      <p:sp>
        <p:nvSpPr>
          <p:cNvPr id="3" name="TPAnswers"/>
          <p:cNvSpPr>
            <a:spLocks noGrp="1"/>
          </p:cNvSpPr>
          <p:nvPr>
            <p:ph type="body" idx="1"/>
            <p:custDataLst>
              <p:tags r:id="rId2"/>
            </p:custDataLst>
          </p:nvPr>
        </p:nvSpPr>
        <p:spPr>
          <a:xfrm>
            <a:off x="457200" y="1600201"/>
            <a:ext cx="8458200" cy="3048000"/>
          </a:xfrm>
        </p:spPr>
        <p:txBody>
          <a:bodyPr>
            <a:normAutofit/>
          </a:bodyPr>
          <a:lstStyle/>
          <a:p>
            <a:pPr marL="514350" indent="-514350">
              <a:buFont typeface="Arial" pitchFamily="34" charset="0"/>
              <a:buAutoNum type="arabicPeriod"/>
            </a:pPr>
            <a:r>
              <a:rPr lang="en-US" dirty="0" smtClean="0"/>
              <a:t>Succeeds, because it is producing the socially optimal (</a:t>
            </a:r>
            <a:r>
              <a:rPr lang="en-US" dirty="0" err="1" smtClean="0"/>
              <a:t>alloc</a:t>
            </a:r>
            <a:r>
              <a:rPr lang="en-US" dirty="0" smtClean="0"/>
              <a:t>. eff.) output</a:t>
            </a:r>
          </a:p>
          <a:p>
            <a:pPr marL="514350" indent="-514350">
              <a:buFont typeface="Arial" pitchFamily="34" charset="0"/>
              <a:buAutoNum type="arabicPeriod"/>
            </a:pPr>
            <a:r>
              <a:rPr lang="en-US" dirty="0" smtClean="0"/>
              <a:t>Fails, because it overproduces the good</a:t>
            </a:r>
          </a:p>
          <a:p>
            <a:pPr marL="514350" indent="-514350">
              <a:buFont typeface="Arial" pitchFamily="34" charset="0"/>
              <a:buAutoNum type="arabicPeriod"/>
            </a:pPr>
            <a:r>
              <a:rPr lang="en-US" dirty="0" smtClean="0"/>
              <a:t>Succeeds, because it overproduces the good</a:t>
            </a:r>
          </a:p>
          <a:p>
            <a:pPr marL="514350" indent="-514350">
              <a:buFont typeface="Arial" pitchFamily="34" charset="0"/>
              <a:buAutoNum type="arabicPeriod"/>
            </a:pPr>
            <a:r>
              <a:rPr lang="en-US" dirty="0" smtClean="0"/>
              <a:t>Fails, because it </a:t>
            </a:r>
            <a:r>
              <a:rPr lang="en-US" dirty="0" err="1" smtClean="0"/>
              <a:t>underproduces</a:t>
            </a:r>
            <a:r>
              <a:rPr lang="en-US" dirty="0" smtClean="0"/>
              <a:t> the good</a:t>
            </a:r>
            <a:endParaRPr lang="en-US" dirty="0"/>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458200" cy="1325562"/>
          </a:xfrm>
        </p:spPr>
        <p:txBody>
          <a:bodyPr>
            <a:normAutofit fontScale="90000"/>
          </a:bodyPr>
          <a:lstStyle/>
          <a:p>
            <a:pPr algn="l"/>
            <a:r>
              <a:rPr lang="en-US" b="1" dirty="0" smtClean="0">
                <a:solidFill>
                  <a:srgbClr val="0070C0"/>
                </a:solidFill>
              </a:rPr>
              <a:t>26. When positive externalities are in a market for a good, the market</a:t>
            </a:r>
            <a:endParaRPr lang="en-US" b="1" dirty="0">
              <a:solidFill>
                <a:srgbClr val="0070C0"/>
              </a:solidFill>
            </a:endParaRPr>
          </a:p>
        </p:txBody>
      </p:sp>
      <p:sp>
        <p:nvSpPr>
          <p:cNvPr id="6" name="CorShape1"/>
          <p:cNvSpPr/>
          <p:nvPr>
            <p:custDataLst>
              <p:tags r:id="rId2"/>
            </p:custDataLst>
          </p:nvPr>
        </p:nvSpPr>
        <p:spPr>
          <a:xfrm rot="10800000">
            <a:off x="152400" y="3962400"/>
            <a:ext cx="513080" cy="51308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600200"/>
            <a:ext cx="8458200" cy="3048000"/>
          </a:xfrm>
        </p:spPr>
        <p:txBody>
          <a:bodyPr>
            <a:normAutofit/>
          </a:bodyPr>
          <a:lstStyle/>
          <a:p>
            <a:pPr marL="514350" indent="-514350">
              <a:buFont typeface="Arial" pitchFamily="34" charset="0"/>
              <a:buAutoNum type="arabicPeriod"/>
            </a:pPr>
            <a:r>
              <a:rPr lang="en-US" dirty="0" smtClean="0"/>
              <a:t>Succeeds, because it is producing the socially optimal (</a:t>
            </a:r>
            <a:r>
              <a:rPr lang="en-US" dirty="0" err="1" smtClean="0"/>
              <a:t>alloc</a:t>
            </a:r>
            <a:r>
              <a:rPr lang="en-US" dirty="0" smtClean="0"/>
              <a:t>. eff.) output</a:t>
            </a:r>
          </a:p>
          <a:p>
            <a:pPr marL="514350" indent="-514350">
              <a:buFont typeface="Arial" pitchFamily="34" charset="0"/>
              <a:buAutoNum type="arabicPeriod"/>
            </a:pPr>
            <a:r>
              <a:rPr lang="en-US" dirty="0" smtClean="0"/>
              <a:t>Fails, because it overproduces the good</a:t>
            </a:r>
          </a:p>
          <a:p>
            <a:pPr marL="514350" indent="-514350">
              <a:buFont typeface="Arial" pitchFamily="34" charset="0"/>
              <a:buAutoNum type="arabicPeriod"/>
            </a:pPr>
            <a:r>
              <a:rPr lang="en-US" dirty="0" smtClean="0"/>
              <a:t>Succeeds, because it overproduces the good</a:t>
            </a:r>
          </a:p>
          <a:p>
            <a:pPr marL="514350" indent="-514350">
              <a:buFont typeface="Arial" pitchFamily="34" charset="0"/>
              <a:buAutoNum type="arabicPeriod"/>
            </a:pPr>
            <a:r>
              <a:rPr lang="en-US" dirty="0" smtClean="0"/>
              <a:t>Fails, because it </a:t>
            </a:r>
            <a:r>
              <a:rPr lang="en-US" dirty="0" err="1" smtClean="0"/>
              <a:t>underproduces</a:t>
            </a:r>
            <a:r>
              <a:rPr lang="en-US" dirty="0" smtClean="0"/>
              <a:t> the good</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229600" cy="1676400"/>
          </a:xfrm>
        </p:spPr>
        <p:txBody>
          <a:bodyPr>
            <a:normAutofit fontScale="90000"/>
          </a:bodyPr>
          <a:lstStyle/>
          <a:p>
            <a:pPr algn="l"/>
            <a:r>
              <a:rPr lang="en-US" b="1" dirty="0" smtClean="0"/>
              <a:t>27. Which of the following is correct about externalities?   The government should ______________ .</a:t>
            </a:r>
            <a:endParaRPr lang="en-US" b="1" dirty="0"/>
          </a:p>
        </p:txBody>
      </p:sp>
      <p:sp>
        <p:nvSpPr>
          <p:cNvPr id="3" name="TPAnswers"/>
          <p:cNvSpPr>
            <a:spLocks noGrp="1"/>
          </p:cNvSpPr>
          <p:nvPr>
            <p:ph type="body" idx="1"/>
            <p:custDataLst>
              <p:tags r:id="rId2"/>
            </p:custDataLst>
          </p:nvPr>
        </p:nvSpPr>
        <p:spPr>
          <a:xfrm>
            <a:off x="457200" y="2057401"/>
            <a:ext cx="8458200" cy="2971800"/>
          </a:xfrm>
        </p:spPr>
        <p:txBody>
          <a:bodyPr>
            <a:normAutofit/>
          </a:bodyPr>
          <a:lstStyle/>
          <a:p>
            <a:pPr marL="514350" indent="-514350">
              <a:buFont typeface="Arial" pitchFamily="34" charset="0"/>
              <a:buAutoNum type="arabicPeriod"/>
            </a:pPr>
            <a:r>
              <a:rPr lang="en-US" sz="3600" dirty="0" smtClean="0"/>
              <a:t>Tax negative; subsidize positive</a:t>
            </a:r>
          </a:p>
          <a:p>
            <a:pPr marL="514350" indent="-514350">
              <a:buFont typeface="Arial" pitchFamily="34" charset="0"/>
              <a:buAutoNum type="arabicPeriod"/>
            </a:pPr>
            <a:r>
              <a:rPr lang="en-US" sz="3600" dirty="0" smtClean="0"/>
              <a:t>Tax positive; subsidize negative</a:t>
            </a:r>
          </a:p>
          <a:p>
            <a:pPr marL="514350" indent="-514350">
              <a:buFont typeface="Arial" pitchFamily="34" charset="0"/>
              <a:buAutoNum type="arabicPeriod"/>
            </a:pPr>
            <a:r>
              <a:rPr lang="en-US" sz="3600" dirty="0" smtClean="0"/>
              <a:t>Tax both</a:t>
            </a:r>
          </a:p>
          <a:p>
            <a:pPr marL="514350" indent="-514350">
              <a:buFont typeface="Arial" pitchFamily="34" charset="0"/>
              <a:buAutoNum type="arabicPeriod"/>
            </a:pPr>
            <a:r>
              <a:rPr lang="en-US" sz="3600" dirty="0" smtClean="0"/>
              <a:t>Subsidize both</a:t>
            </a:r>
            <a:endParaRPr lang="en-US" sz="3600" dirty="0"/>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229600" cy="1905000"/>
          </a:xfrm>
        </p:spPr>
        <p:txBody>
          <a:bodyPr>
            <a:normAutofit fontScale="90000"/>
          </a:bodyPr>
          <a:lstStyle/>
          <a:p>
            <a:pPr algn="l"/>
            <a:r>
              <a:rPr lang="en-US" b="1" dirty="0" smtClean="0">
                <a:solidFill>
                  <a:srgbClr val="0070C0"/>
                </a:solidFill>
              </a:rPr>
              <a:t>27. Which of the following is correct about externalities?   The government should ______________ .</a:t>
            </a:r>
            <a:endParaRPr lang="en-US" b="1" dirty="0">
              <a:solidFill>
                <a:srgbClr val="0070C0"/>
              </a:solidFill>
            </a:endParaRPr>
          </a:p>
        </p:txBody>
      </p:sp>
      <p:sp>
        <p:nvSpPr>
          <p:cNvPr id="8" name="CorShape1"/>
          <p:cNvSpPr/>
          <p:nvPr>
            <p:custDataLst>
              <p:tags r:id="rId2"/>
            </p:custDataLst>
          </p:nvPr>
        </p:nvSpPr>
        <p:spPr>
          <a:xfrm rot="10800000">
            <a:off x="228600" y="2133600"/>
            <a:ext cx="533400" cy="533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1000" y="2133600"/>
            <a:ext cx="8458200" cy="2438400"/>
          </a:xfrm>
        </p:spPr>
        <p:txBody>
          <a:bodyPr>
            <a:normAutofit/>
          </a:bodyPr>
          <a:lstStyle/>
          <a:p>
            <a:pPr marL="514350" indent="-514350">
              <a:buFont typeface="Arial" pitchFamily="34" charset="0"/>
              <a:buAutoNum type="arabicPeriod"/>
            </a:pPr>
            <a:r>
              <a:rPr lang="en-US" dirty="0" smtClean="0"/>
              <a:t>Tax negative; subsidize positive</a:t>
            </a:r>
          </a:p>
          <a:p>
            <a:pPr marL="514350" indent="-514350">
              <a:buFont typeface="Arial" pitchFamily="34" charset="0"/>
              <a:buAutoNum type="arabicPeriod"/>
            </a:pPr>
            <a:r>
              <a:rPr lang="en-US" dirty="0" smtClean="0"/>
              <a:t>Tax positive; subsidize negative</a:t>
            </a:r>
          </a:p>
          <a:p>
            <a:pPr marL="514350" indent="-514350">
              <a:buFont typeface="Arial" pitchFamily="34" charset="0"/>
              <a:buAutoNum type="arabicPeriod"/>
            </a:pPr>
            <a:r>
              <a:rPr lang="en-US" dirty="0" smtClean="0"/>
              <a:t>Tax both</a:t>
            </a:r>
          </a:p>
          <a:p>
            <a:pPr marL="514350" indent="-514350">
              <a:buFont typeface="Arial" pitchFamily="34" charset="0"/>
              <a:buAutoNum type="arabicPeriod"/>
            </a:pPr>
            <a:r>
              <a:rPr lang="en-US" dirty="0" smtClean="0"/>
              <a:t>Subsidize both</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401762"/>
          </a:xfrm>
        </p:spPr>
        <p:txBody>
          <a:bodyPr>
            <a:normAutofit fontScale="90000"/>
          </a:bodyPr>
          <a:lstStyle/>
          <a:p>
            <a:pPr algn="l"/>
            <a:r>
              <a:rPr lang="en-US" b="1" dirty="0" smtClean="0"/>
              <a:t>28. Which of the following is the best example of a public good?</a:t>
            </a:r>
            <a:endParaRPr lang="en-US" b="1" dirty="0"/>
          </a:p>
        </p:txBody>
      </p:sp>
      <p:sp>
        <p:nvSpPr>
          <p:cNvPr id="3" name="TPAnswers"/>
          <p:cNvSpPr>
            <a:spLocks noGrp="1"/>
          </p:cNvSpPr>
          <p:nvPr>
            <p:ph type="body" idx="1"/>
            <p:custDataLst>
              <p:tags r:id="rId2"/>
            </p:custDataLst>
          </p:nvPr>
        </p:nvSpPr>
        <p:spPr>
          <a:xfrm>
            <a:off x="457200" y="1752600"/>
            <a:ext cx="4953000" cy="4373563"/>
          </a:xfrm>
        </p:spPr>
        <p:txBody>
          <a:bodyPr>
            <a:normAutofit/>
          </a:bodyPr>
          <a:lstStyle/>
          <a:p>
            <a:pPr marL="514350" indent="-514350">
              <a:buFont typeface="Arial" pitchFamily="34" charset="0"/>
              <a:buAutoNum type="arabicPeriod"/>
            </a:pPr>
            <a:r>
              <a:rPr lang="en-US" dirty="0" smtClean="0"/>
              <a:t>A hamburger</a:t>
            </a:r>
          </a:p>
          <a:p>
            <a:pPr marL="514350" indent="-514350">
              <a:buFont typeface="Arial" pitchFamily="34" charset="0"/>
              <a:buAutoNum type="arabicPeriod"/>
            </a:pPr>
            <a:r>
              <a:rPr lang="en-US" dirty="0" smtClean="0"/>
              <a:t>A music download</a:t>
            </a:r>
          </a:p>
          <a:p>
            <a:pPr marL="514350" indent="-514350">
              <a:buFont typeface="Arial" pitchFamily="34" charset="0"/>
              <a:buAutoNum type="arabicPeriod"/>
            </a:pPr>
            <a:r>
              <a:rPr lang="en-US" dirty="0" smtClean="0"/>
              <a:t>A public park</a:t>
            </a:r>
          </a:p>
          <a:p>
            <a:pPr marL="514350" indent="-514350">
              <a:buFont typeface="Arial" pitchFamily="34" charset="0"/>
              <a:buAutoNum type="arabicPeriod"/>
            </a:pPr>
            <a:r>
              <a:rPr lang="en-US" dirty="0" smtClean="0"/>
              <a:t>Light from a streetlight</a:t>
            </a:r>
            <a:endParaRPr lang="en-US" dirty="0"/>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325562"/>
          </a:xfrm>
        </p:spPr>
        <p:txBody>
          <a:bodyPr>
            <a:normAutofit fontScale="90000"/>
          </a:bodyPr>
          <a:lstStyle/>
          <a:p>
            <a:pPr algn="l"/>
            <a:r>
              <a:rPr lang="en-US" b="1" dirty="0" smtClean="0">
                <a:solidFill>
                  <a:srgbClr val="0070C0"/>
                </a:solidFill>
              </a:rPr>
              <a:t>28. Which of the following is the best example of a public good?</a:t>
            </a:r>
            <a:endParaRPr lang="en-US" b="1" dirty="0">
              <a:solidFill>
                <a:srgbClr val="0070C0"/>
              </a:solidFill>
            </a:endParaRPr>
          </a:p>
        </p:txBody>
      </p:sp>
      <p:sp>
        <p:nvSpPr>
          <p:cNvPr id="6" name="CorShape1"/>
          <p:cNvSpPr/>
          <p:nvPr>
            <p:custDataLst>
              <p:tags r:id="rId2"/>
            </p:custDataLst>
          </p:nvPr>
        </p:nvSpPr>
        <p:spPr>
          <a:xfrm rot="10800000">
            <a:off x="172719" y="3429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600200"/>
            <a:ext cx="5867400" cy="4525963"/>
          </a:xfrm>
        </p:spPr>
        <p:txBody>
          <a:bodyPr>
            <a:normAutofit/>
          </a:bodyPr>
          <a:lstStyle/>
          <a:p>
            <a:pPr marL="514350" indent="-514350">
              <a:buFont typeface="Arial" pitchFamily="34" charset="0"/>
              <a:buAutoNum type="arabicPeriod"/>
            </a:pPr>
            <a:r>
              <a:rPr lang="en-US" dirty="0" smtClean="0"/>
              <a:t>A hamburger</a:t>
            </a:r>
          </a:p>
          <a:p>
            <a:pPr marL="514350" indent="-514350">
              <a:buFont typeface="Arial" pitchFamily="34" charset="0"/>
              <a:buAutoNum type="arabicPeriod"/>
            </a:pPr>
            <a:r>
              <a:rPr lang="en-US" dirty="0" smtClean="0"/>
              <a:t>A music download</a:t>
            </a:r>
          </a:p>
          <a:p>
            <a:pPr marL="514350" indent="-514350">
              <a:buFont typeface="Arial" pitchFamily="34" charset="0"/>
              <a:buAutoNum type="arabicPeriod"/>
            </a:pPr>
            <a:r>
              <a:rPr lang="en-US" dirty="0" smtClean="0"/>
              <a:t>A public park</a:t>
            </a:r>
          </a:p>
          <a:p>
            <a:pPr marL="514350" indent="-514350">
              <a:buFont typeface="Arial" pitchFamily="34" charset="0"/>
              <a:buAutoNum type="arabicPeriod"/>
            </a:pPr>
            <a:r>
              <a:rPr lang="en-US" dirty="0" smtClean="0"/>
              <a:t>Light from a streetlight</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8686800" cy="2133600"/>
          </a:xfrm>
        </p:spPr>
        <p:txBody>
          <a:bodyPr>
            <a:normAutofit/>
          </a:bodyPr>
          <a:lstStyle/>
          <a:p>
            <a:pPr algn="l"/>
            <a:r>
              <a:rPr lang="en-US" sz="4000" b="1" dirty="0" smtClean="0"/>
              <a:t>1. Which of the following explains why it is good if the price of plywood increases after a hurricane? </a:t>
            </a:r>
            <a:endParaRPr lang="en-US" sz="4000" b="1" dirty="0"/>
          </a:p>
        </p:txBody>
      </p:sp>
      <p:sp>
        <p:nvSpPr>
          <p:cNvPr id="3" name="TPAnswers"/>
          <p:cNvSpPr>
            <a:spLocks noGrp="1"/>
          </p:cNvSpPr>
          <p:nvPr>
            <p:ph type="body" idx="1"/>
            <p:custDataLst>
              <p:tags r:id="rId2"/>
            </p:custDataLst>
          </p:nvPr>
        </p:nvSpPr>
        <p:spPr>
          <a:xfrm>
            <a:off x="381000" y="2209800"/>
            <a:ext cx="8229600" cy="3230563"/>
          </a:xfrm>
        </p:spPr>
        <p:txBody>
          <a:bodyPr>
            <a:normAutofit fontScale="92500" lnSpcReduction="10000"/>
          </a:bodyPr>
          <a:lstStyle/>
          <a:p>
            <a:pPr marL="514350" indent="-514350">
              <a:buFont typeface="Arial" pitchFamily="34" charset="0"/>
              <a:buAutoNum type="arabicPeriod"/>
            </a:pPr>
            <a:r>
              <a:rPr lang="en-US" sz="4000" dirty="0" smtClean="0"/>
              <a:t>Economic Growth</a:t>
            </a:r>
          </a:p>
          <a:p>
            <a:pPr marL="514350" indent="-514350">
              <a:buFont typeface="Arial" pitchFamily="34" charset="0"/>
              <a:buAutoNum type="arabicPeriod"/>
            </a:pPr>
            <a:r>
              <a:rPr lang="en-US" sz="4000" dirty="0" err="1" smtClean="0"/>
              <a:t>Allocative</a:t>
            </a:r>
            <a:r>
              <a:rPr lang="en-US" sz="4000" dirty="0" smtClean="0"/>
              <a:t> Efficiency</a:t>
            </a:r>
          </a:p>
          <a:p>
            <a:pPr marL="514350" indent="-514350">
              <a:buFont typeface="Arial" pitchFamily="34" charset="0"/>
              <a:buAutoNum type="arabicPeriod"/>
            </a:pPr>
            <a:r>
              <a:rPr lang="en-US" sz="4000" dirty="0" smtClean="0"/>
              <a:t>Productive Efficiency</a:t>
            </a:r>
          </a:p>
          <a:p>
            <a:pPr marL="514350" indent="-514350">
              <a:buFont typeface="Arial" pitchFamily="34" charset="0"/>
              <a:buAutoNum type="arabicPeriod"/>
            </a:pPr>
            <a:r>
              <a:rPr lang="en-US" sz="4000" dirty="0" smtClean="0"/>
              <a:t>Equity</a:t>
            </a:r>
          </a:p>
          <a:p>
            <a:pPr marL="514350" indent="-514350">
              <a:buFont typeface="Arial" pitchFamily="34" charset="0"/>
              <a:buAutoNum type="arabicPeriod"/>
            </a:pPr>
            <a:r>
              <a:rPr lang="en-US" sz="4000" dirty="0" smtClean="0"/>
              <a:t>Full employment</a:t>
            </a:r>
            <a:endParaRPr lang="en-US" sz="4000" dirty="0"/>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400800" cy="1143000"/>
          </a:xfrm>
        </p:spPr>
        <p:txBody>
          <a:bodyPr>
            <a:normAutofit/>
          </a:bodyPr>
          <a:lstStyle/>
          <a:p>
            <a:pPr algn="l"/>
            <a:r>
              <a:rPr lang="en-US" b="1" dirty="0" smtClean="0"/>
              <a:t>29. A public good:</a:t>
            </a:r>
            <a:endParaRPr lang="en-US" b="1" dirty="0"/>
          </a:p>
        </p:txBody>
      </p:sp>
      <p:sp>
        <p:nvSpPr>
          <p:cNvPr id="3" name="TPAnswers"/>
          <p:cNvSpPr>
            <a:spLocks noGrp="1"/>
          </p:cNvSpPr>
          <p:nvPr>
            <p:ph type="body" idx="1"/>
            <p:custDataLst>
              <p:tags r:id="rId2"/>
            </p:custDataLst>
          </p:nvPr>
        </p:nvSpPr>
        <p:spPr>
          <a:xfrm>
            <a:off x="457200" y="1219201"/>
            <a:ext cx="8382000" cy="2819400"/>
          </a:xfrm>
        </p:spPr>
        <p:txBody>
          <a:bodyPr>
            <a:normAutofit/>
          </a:bodyPr>
          <a:lstStyle/>
          <a:p>
            <a:pPr marL="514350" indent="-514350">
              <a:buFont typeface="Arial" pitchFamily="34" charset="0"/>
              <a:buAutoNum type="arabicPeriod"/>
            </a:pPr>
            <a:r>
              <a:rPr lang="en-US" dirty="0" smtClean="0"/>
              <a:t>Is a rival, exclusive good</a:t>
            </a:r>
          </a:p>
          <a:p>
            <a:pPr marL="514350" indent="-514350">
              <a:buFont typeface="Arial" pitchFamily="34" charset="0"/>
              <a:buAutoNum type="arabicPeriod"/>
            </a:pPr>
            <a:r>
              <a:rPr lang="en-US" dirty="0" smtClean="0"/>
              <a:t>Is a non-rival, exclusive good</a:t>
            </a:r>
          </a:p>
          <a:p>
            <a:pPr marL="514350" indent="-514350">
              <a:buFont typeface="Arial" pitchFamily="34" charset="0"/>
              <a:buAutoNum type="arabicPeriod"/>
            </a:pPr>
            <a:r>
              <a:rPr lang="en-US" dirty="0" smtClean="0"/>
              <a:t>Is a non-rival, non-exclusive good</a:t>
            </a:r>
          </a:p>
          <a:p>
            <a:pPr marL="514350" indent="-514350">
              <a:buFont typeface="Arial" pitchFamily="34" charset="0"/>
              <a:buAutoNum type="arabicPeriod"/>
            </a:pPr>
            <a:r>
              <a:rPr lang="en-US" dirty="0" smtClean="0"/>
              <a:t>Does not have the free rider problem</a:t>
            </a:r>
            <a:endParaRPr lang="en-US" dirty="0"/>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400800" cy="1143000"/>
          </a:xfrm>
        </p:spPr>
        <p:txBody>
          <a:bodyPr>
            <a:normAutofit/>
          </a:bodyPr>
          <a:lstStyle/>
          <a:p>
            <a:pPr algn="l"/>
            <a:r>
              <a:rPr lang="en-US" b="1" dirty="0" smtClean="0">
                <a:solidFill>
                  <a:srgbClr val="0070C0"/>
                </a:solidFill>
              </a:rPr>
              <a:t>29. A public good:</a:t>
            </a:r>
            <a:endParaRPr lang="en-US" b="1" dirty="0">
              <a:solidFill>
                <a:srgbClr val="0070C0"/>
              </a:solidFill>
            </a:endParaRPr>
          </a:p>
        </p:txBody>
      </p:sp>
      <p:sp>
        <p:nvSpPr>
          <p:cNvPr id="8" name="CorShape1"/>
          <p:cNvSpPr/>
          <p:nvPr>
            <p:custDataLst>
              <p:tags r:id="rId2"/>
            </p:custDataLst>
          </p:nvPr>
        </p:nvSpPr>
        <p:spPr>
          <a:xfrm rot="10800000">
            <a:off x="152400" y="2438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219201"/>
            <a:ext cx="7010400" cy="2667000"/>
          </a:xfrm>
        </p:spPr>
        <p:txBody>
          <a:bodyPr>
            <a:normAutofit/>
          </a:bodyPr>
          <a:lstStyle/>
          <a:p>
            <a:pPr marL="514350" indent="-514350">
              <a:buFont typeface="Arial" pitchFamily="34" charset="0"/>
              <a:buAutoNum type="arabicPeriod"/>
            </a:pPr>
            <a:r>
              <a:rPr lang="en-US" dirty="0" smtClean="0"/>
              <a:t>Is a rival, exclusive good</a:t>
            </a:r>
          </a:p>
          <a:p>
            <a:pPr marL="514350" indent="-514350">
              <a:buFont typeface="Arial" pitchFamily="34" charset="0"/>
              <a:buAutoNum type="arabicPeriod"/>
            </a:pPr>
            <a:r>
              <a:rPr lang="en-US" dirty="0" smtClean="0"/>
              <a:t>Is a non-rival, exclusive good</a:t>
            </a:r>
          </a:p>
          <a:p>
            <a:pPr marL="514350" indent="-514350">
              <a:buFont typeface="Arial" pitchFamily="34" charset="0"/>
              <a:buAutoNum type="arabicPeriod"/>
            </a:pPr>
            <a:r>
              <a:rPr lang="en-US" dirty="0" smtClean="0"/>
              <a:t>Is a non-rival, non-exclusive good</a:t>
            </a:r>
          </a:p>
          <a:p>
            <a:pPr marL="514350" indent="-514350">
              <a:buFont typeface="Arial" pitchFamily="34" charset="0"/>
              <a:buAutoNum type="arabicPeriod"/>
            </a:pPr>
            <a:r>
              <a:rPr lang="en-US" dirty="0" smtClean="0"/>
              <a:t>Does not have the free rider problem</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1096962"/>
          </a:xfrm>
        </p:spPr>
        <p:txBody>
          <a:bodyPr>
            <a:normAutofit fontScale="90000"/>
          </a:bodyPr>
          <a:lstStyle/>
          <a:p>
            <a:pPr algn="l"/>
            <a:r>
              <a:rPr lang="en-US" b="1" dirty="0" smtClean="0"/>
              <a:t>30. The role of government concerning public goods is to:</a:t>
            </a:r>
            <a:endParaRPr lang="en-US" b="1" dirty="0"/>
          </a:p>
        </p:txBody>
      </p:sp>
      <p:sp>
        <p:nvSpPr>
          <p:cNvPr id="3" name="TPAnswers"/>
          <p:cNvSpPr>
            <a:spLocks noGrp="1"/>
          </p:cNvSpPr>
          <p:nvPr>
            <p:ph type="body" idx="1"/>
            <p:custDataLst>
              <p:tags r:id="rId2"/>
            </p:custDataLst>
          </p:nvPr>
        </p:nvSpPr>
        <p:spPr>
          <a:xfrm>
            <a:off x="457200" y="1600201"/>
            <a:ext cx="4953000" cy="2590800"/>
          </a:xfrm>
        </p:spPr>
        <p:txBody>
          <a:bodyPr>
            <a:normAutofit/>
          </a:bodyPr>
          <a:lstStyle/>
          <a:p>
            <a:pPr marL="514350" indent="-514350">
              <a:buFont typeface="Arial" pitchFamily="34" charset="0"/>
              <a:buAutoNum type="arabicPeriod"/>
            </a:pPr>
            <a:r>
              <a:rPr lang="en-US" dirty="0" smtClean="0"/>
              <a:t>Tax the product</a:t>
            </a:r>
          </a:p>
          <a:p>
            <a:pPr marL="514350" indent="-514350">
              <a:buFont typeface="Arial" pitchFamily="34" charset="0"/>
              <a:buAutoNum type="arabicPeriod"/>
            </a:pPr>
            <a:r>
              <a:rPr lang="en-US" dirty="0" smtClean="0"/>
              <a:t>Regulate the product</a:t>
            </a:r>
          </a:p>
          <a:p>
            <a:pPr marL="514350" indent="-514350">
              <a:buFont typeface="Arial" pitchFamily="34" charset="0"/>
              <a:buAutoNum type="arabicPeriod"/>
            </a:pPr>
            <a:r>
              <a:rPr lang="en-US" dirty="0" smtClean="0"/>
              <a:t>Produce the product</a:t>
            </a:r>
          </a:p>
          <a:p>
            <a:pPr marL="514350" indent="-514350">
              <a:buFont typeface="Arial" pitchFamily="34" charset="0"/>
              <a:buAutoNum type="arabicPeriod"/>
            </a:pPr>
            <a:r>
              <a:rPr lang="en-US" dirty="0" smtClean="0"/>
              <a:t>Apply the </a:t>
            </a:r>
            <a:r>
              <a:rPr lang="en-US" dirty="0" err="1" smtClean="0"/>
              <a:t>Coase</a:t>
            </a:r>
            <a:r>
              <a:rPr lang="en-US" dirty="0" smtClean="0"/>
              <a:t> theorem</a:t>
            </a:r>
            <a:endParaRPr lang="en-US" dirty="0"/>
          </a:p>
        </p:txBody>
      </p:sp>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020762"/>
          </a:xfrm>
        </p:spPr>
        <p:txBody>
          <a:bodyPr>
            <a:normAutofit fontScale="90000"/>
          </a:bodyPr>
          <a:lstStyle/>
          <a:p>
            <a:pPr algn="l"/>
            <a:r>
              <a:rPr lang="en-US" b="1" dirty="0" smtClean="0">
                <a:solidFill>
                  <a:srgbClr val="0070C0"/>
                </a:solidFill>
              </a:rPr>
              <a:t>30. The role of government concerning public goods is to:</a:t>
            </a:r>
            <a:endParaRPr lang="en-US" b="1" dirty="0">
              <a:solidFill>
                <a:srgbClr val="0070C0"/>
              </a:solidFill>
            </a:endParaRPr>
          </a:p>
        </p:txBody>
      </p:sp>
      <p:sp>
        <p:nvSpPr>
          <p:cNvPr id="6" name="CorShape1"/>
          <p:cNvSpPr/>
          <p:nvPr>
            <p:custDataLst>
              <p:tags r:id="rId2"/>
            </p:custDataLst>
          </p:nvPr>
        </p:nvSpPr>
        <p:spPr>
          <a:xfrm rot="10800000">
            <a:off x="172720" y="2667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447800"/>
            <a:ext cx="4953000" cy="3429001"/>
          </a:xfrm>
        </p:spPr>
        <p:txBody>
          <a:bodyPr>
            <a:normAutofit/>
          </a:bodyPr>
          <a:lstStyle/>
          <a:p>
            <a:pPr marL="514350" indent="-514350">
              <a:buFont typeface="Arial" pitchFamily="34" charset="0"/>
              <a:buAutoNum type="arabicPeriod"/>
            </a:pPr>
            <a:r>
              <a:rPr lang="en-US" dirty="0" smtClean="0"/>
              <a:t>Tax the product</a:t>
            </a:r>
          </a:p>
          <a:p>
            <a:pPr marL="514350" indent="-514350">
              <a:buFont typeface="Arial" pitchFamily="34" charset="0"/>
              <a:buAutoNum type="arabicPeriod"/>
            </a:pPr>
            <a:r>
              <a:rPr lang="en-US" dirty="0" smtClean="0"/>
              <a:t>Regulate the product</a:t>
            </a:r>
          </a:p>
          <a:p>
            <a:pPr marL="514350" indent="-514350">
              <a:buFont typeface="Arial" pitchFamily="34" charset="0"/>
              <a:buAutoNum type="arabicPeriod"/>
            </a:pPr>
            <a:r>
              <a:rPr lang="en-US" dirty="0" smtClean="0"/>
              <a:t>Produce the product</a:t>
            </a:r>
          </a:p>
          <a:p>
            <a:pPr marL="514350" indent="-514350">
              <a:buFont typeface="Arial" pitchFamily="34" charset="0"/>
              <a:buAutoNum type="arabicPeriod"/>
            </a:pPr>
            <a:r>
              <a:rPr lang="en-US" dirty="0" smtClean="0"/>
              <a:t>Apply the </a:t>
            </a:r>
            <a:r>
              <a:rPr lang="en-US" dirty="0" err="1" smtClean="0"/>
              <a:t>Coase</a:t>
            </a:r>
            <a:r>
              <a:rPr lang="en-US" dirty="0" smtClean="0"/>
              <a:t> theorem</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1858962"/>
          </a:xfrm>
        </p:spPr>
        <p:txBody>
          <a:bodyPr>
            <a:normAutofit fontScale="90000"/>
          </a:bodyPr>
          <a:lstStyle/>
          <a:p>
            <a:pPr algn="l"/>
            <a:r>
              <a:rPr lang="en-US" b="1" dirty="0" smtClean="0"/>
              <a:t>31. Which of the following is </a:t>
            </a:r>
            <a:r>
              <a:rPr lang="en-US" b="1" u="sng" dirty="0" smtClean="0"/>
              <a:t>NOT</a:t>
            </a:r>
            <a:r>
              <a:rPr lang="en-US" b="1" dirty="0" smtClean="0"/>
              <a:t> a major source of revenue for the federal government?</a:t>
            </a:r>
            <a:endParaRPr lang="en-US" b="1" dirty="0"/>
          </a:p>
        </p:txBody>
      </p:sp>
      <p:sp>
        <p:nvSpPr>
          <p:cNvPr id="3" name="TPAnswers"/>
          <p:cNvSpPr>
            <a:spLocks noGrp="1"/>
          </p:cNvSpPr>
          <p:nvPr>
            <p:ph type="body" idx="1"/>
            <p:custDataLst>
              <p:tags r:id="rId2"/>
            </p:custDataLst>
          </p:nvPr>
        </p:nvSpPr>
        <p:spPr>
          <a:xfrm>
            <a:off x="457200" y="2286001"/>
            <a:ext cx="4648200" cy="2438400"/>
          </a:xfrm>
        </p:spPr>
        <p:txBody>
          <a:bodyPr>
            <a:normAutofit/>
          </a:bodyPr>
          <a:lstStyle/>
          <a:p>
            <a:pPr marL="514350" indent="-514350">
              <a:buFont typeface="Arial" pitchFamily="34" charset="0"/>
              <a:buAutoNum type="arabicPeriod"/>
            </a:pPr>
            <a:r>
              <a:rPr lang="en-US" dirty="0" smtClean="0"/>
              <a:t>Income taxes</a:t>
            </a:r>
          </a:p>
          <a:p>
            <a:pPr marL="514350" indent="-514350">
              <a:buFont typeface="Arial" pitchFamily="34" charset="0"/>
              <a:buAutoNum type="arabicPeriod"/>
            </a:pPr>
            <a:r>
              <a:rPr lang="en-US" dirty="0" smtClean="0"/>
              <a:t>Payroll taxes</a:t>
            </a:r>
          </a:p>
          <a:p>
            <a:pPr marL="514350" indent="-514350">
              <a:buFont typeface="Arial" pitchFamily="34" charset="0"/>
              <a:buAutoNum type="arabicPeriod"/>
            </a:pPr>
            <a:r>
              <a:rPr lang="en-US" dirty="0" smtClean="0"/>
              <a:t>Corporate income taxes</a:t>
            </a:r>
          </a:p>
          <a:p>
            <a:pPr marL="514350" indent="-514350">
              <a:buFont typeface="Arial" pitchFamily="34" charset="0"/>
              <a:buAutoNum type="arabicPeriod"/>
            </a:pPr>
            <a:r>
              <a:rPr lang="en-US" dirty="0" smtClean="0"/>
              <a:t>Property Taxes</a:t>
            </a:r>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1858962"/>
          </a:xfrm>
        </p:spPr>
        <p:txBody>
          <a:bodyPr>
            <a:normAutofit fontScale="90000"/>
          </a:bodyPr>
          <a:lstStyle/>
          <a:p>
            <a:pPr algn="l"/>
            <a:r>
              <a:rPr lang="en-US" b="1" dirty="0" smtClean="0">
                <a:solidFill>
                  <a:srgbClr val="0070C0"/>
                </a:solidFill>
              </a:rPr>
              <a:t>31. Which of the following is </a:t>
            </a:r>
            <a:r>
              <a:rPr lang="en-US" b="1" u="sng" dirty="0" smtClean="0">
                <a:solidFill>
                  <a:srgbClr val="0070C0"/>
                </a:solidFill>
              </a:rPr>
              <a:t>NOT</a:t>
            </a:r>
            <a:r>
              <a:rPr lang="en-US" b="1" dirty="0" smtClean="0">
                <a:solidFill>
                  <a:srgbClr val="0070C0"/>
                </a:solidFill>
              </a:rPr>
              <a:t> a major source of revenue for the federal government?</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2286001"/>
            <a:ext cx="4648200" cy="2438400"/>
          </a:xfrm>
        </p:spPr>
        <p:txBody>
          <a:bodyPr>
            <a:normAutofit/>
          </a:bodyPr>
          <a:lstStyle/>
          <a:p>
            <a:pPr marL="514350" indent="-514350">
              <a:buFont typeface="Arial" pitchFamily="34" charset="0"/>
              <a:buAutoNum type="arabicPeriod"/>
            </a:pPr>
            <a:r>
              <a:rPr lang="en-US" dirty="0" smtClean="0"/>
              <a:t>Income taxes</a:t>
            </a:r>
          </a:p>
          <a:p>
            <a:pPr marL="514350" indent="-514350">
              <a:buFont typeface="Arial" pitchFamily="34" charset="0"/>
              <a:buAutoNum type="arabicPeriod"/>
            </a:pPr>
            <a:r>
              <a:rPr lang="en-US" dirty="0" smtClean="0"/>
              <a:t>Payroll taxes</a:t>
            </a:r>
          </a:p>
          <a:p>
            <a:pPr marL="514350" indent="-514350">
              <a:buFont typeface="Arial" pitchFamily="34" charset="0"/>
              <a:buAutoNum type="arabicPeriod"/>
            </a:pPr>
            <a:r>
              <a:rPr lang="en-US" dirty="0" smtClean="0"/>
              <a:t>Corporate income taxes</a:t>
            </a:r>
          </a:p>
          <a:p>
            <a:pPr marL="514350" indent="-514350">
              <a:buFont typeface="Arial" pitchFamily="34" charset="0"/>
              <a:buAutoNum type="arabicPeriod"/>
            </a:pPr>
            <a:r>
              <a:rPr lang="en-US" dirty="0" smtClean="0"/>
              <a:t>Property Taxes</a:t>
            </a:r>
          </a:p>
        </p:txBody>
      </p:sp>
      <p:sp>
        <p:nvSpPr>
          <p:cNvPr id="9" name="CorShape1"/>
          <p:cNvSpPr/>
          <p:nvPr>
            <p:custDataLst>
              <p:tags r:id="rId3"/>
            </p:custDataLst>
          </p:nvPr>
        </p:nvSpPr>
        <p:spPr>
          <a:xfrm rot="10800000">
            <a:off x="0" y="4038600"/>
            <a:ext cx="589280" cy="58928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1858962"/>
          </a:xfrm>
        </p:spPr>
        <p:txBody>
          <a:bodyPr>
            <a:normAutofit fontScale="90000"/>
          </a:bodyPr>
          <a:lstStyle/>
          <a:p>
            <a:pPr algn="l"/>
            <a:r>
              <a:rPr lang="en-US" b="1" dirty="0" smtClean="0"/>
              <a:t>32. Which of the following is </a:t>
            </a:r>
            <a:r>
              <a:rPr lang="en-US" b="1" u="sng" dirty="0" smtClean="0"/>
              <a:t>NOT</a:t>
            </a:r>
            <a:r>
              <a:rPr lang="en-US" b="1" dirty="0" smtClean="0"/>
              <a:t> a major expenditure for the federal government?</a:t>
            </a:r>
            <a:endParaRPr lang="en-US" b="1" dirty="0"/>
          </a:p>
        </p:txBody>
      </p:sp>
      <p:sp>
        <p:nvSpPr>
          <p:cNvPr id="3" name="TPAnswers"/>
          <p:cNvSpPr>
            <a:spLocks noGrp="1"/>
          </p:cNvSpPr>
          <p:nvPr>
            <p:ph type="body" idx="1"/>
            <p:custDataLst>
              <p:tags r:id="rId2"/>
            </p:custDataLst>
          </p:nvPr>
        </p:nvSpPr>
        <p:spPr>
          <a:xfrm>
            <a:off x="457200" y="2286001"/>
            <a:ext cx="4648200" cy="2438400"/>
          </a:xfrm>
        </p:spPr>
        <p:txBody>
          <a:bodyPr>
            <a:normAutofit/>
          </a:bodyPr>
          <a:lstStyle/>
          <a:p>
            <a:pPr marL="514350" indent="-514350">
              <a:buFont typeface="Arial" pitchFamily="34" charset="0"/>
              <a:buAutoNum type="arabicPeriod"/>
            </a:pPr>
            <a:r>
              <a:rPr lang="en-US" dirty="0" smtClean="0"/>
              <a:t>Defense</a:t>
            </a:r>
          </a:p>
          <a:p>
            <a:pPr marL="514350" indent="-514350">
              <a:buFont typeface="Arial" pitchFamily="34" charset="0"/>
              <a:buAutoNum type="arabicPeriod"/>
            </a:pPr>
            <a:r>
              <a:rPr lang="en-US" dirty="0" smtClean="0"/>
              <a:t>Income security</a:t>
            </a:r>
          </a:p>
          <a:p>
            <a:pPr marL="514350" indent="-514350">
              <a:buFont typeface="Arial" pitchFamily="34" charset="0"/>
              <a:buAutoNum type="arabicPeriod"/>
            </a:pPr>
            <a:r>
              <a:rPr lang="en-US" dirty="0" smtClean="0"/>
              <a:t>Education</a:t>
            </a:r>
          </a:p>
          <a:p>
            <a:pPr marL="514350" indent="-514350">
              <a:buFont typeface="Arial" pitchFamily="34" charset="0"/>
              <a:buAutoNum type="arabicPeriod"/>
            </a:pPr>
            <a:r>
              <a:rPr lang="en-US" dirty="0" smtClean="0"/>
              <a:t>Healthcare</a:t>
            </a:r>
          </a:p>
        </p:txBody>
      </p:sp>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1858962"/>
          </a:xfrm>
        </p:spPr>
        <p:txBody>
          <a:bodyPr>
            <a:normAutofit fontScale="90000"/>
          </a:bodyPr>
          <a:lstStyle/>
          <a:p>
            <a:pPr algn="l"/>
            <a:r>
              <a:rPr lang="en-US" b="1" dirty="0" smtClean="0">
                <a:solidFill>
                  <a:srgbClr val="0070C0"/>
                </a:solidFill>
              </a:rPr>
              <a:t>32. Which of the following is </a:t>
            </a:r>
            <a:r>
              <a:rPr lang="en-US" b="1" u="sng" dirty="0" smtClean="0">
                <a:solidFill>
                  <a:srgbClr val="0070C0"/>
                </a:solidFill>
              </a:rPr>
              <a:t>NOT</a:t>
            </a:r>
            <a:r>
              <a:rPr lang="en-US" b="1" dirty="0" smtClean="0">
                <a:solidFill>
                  <a:srgbClr val="0070C0"/>
                </a:solidFill>
              </a:rPr>
              <a:t> a major expenditure for the federal government?</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2286001"/>
            <a:ext cx="4648200" cy="2438400"/>
          </a:xfrm>
        </p:spPr>
        <p:txBody>
          <a:bodyPr>
            <a:normAutofit/>
          </a:bodyPr>
          <a:lstStyle/>
          <a:p>
            <a:pPr marL="514350" indent="-514350">
              <a:buFont typeface="Arial" pitchFamily="34" charset="0"/>
              <a:buAutoNum type="arabicPeriod"/>
            </a:pPr>
            <a:r>
              <a:rPr lang="en-US" dirty="0" smtClean="0"/>
              <a:t>Defense</a:t>
            </a:r>
          </a:p>
          <a:p>
            <a:pPr marL="514350" indent="-514350">
              <a:buFont typeface="Arial" pitchFamily="34" charset="0"/>
              <a:buAutoNum type="arabicPeriod"/>
            </a:pPr>
            <a:r>
              <a:rPr lang="en-US" dirty="0" smtClean="0"/>
              <a:t>Income security</a:t>
            </a:r>
          </a:p>
          <a:p>
            <a:pPr marL="514350" indent="-514350">
              <a:buFont typeface="Arial" pitchFamily="34" charset="0"/>
              <a:buAutoNum type="arabicPeriod"/>
            </a:pPr>
            <a:r>
              <a:rPr lang="en-US" dirty="0" smtClean="0"/>
              <a:t>Education</a:t>
            </a:r>
          </a:p>
          <a:p>
            <a:pPr marL="514350" indent="-514350">
              <a:buFont typeface="Arial" pitchFamily="34" charset="0"/>
              <a:buAutoNum type="arabicPeriod"/>
            </a:pPr>
            <a:r>
              <a:rPr lang="en-US" dirty="0" smtClean="0"/>
              <a:t>Healthcare</a:t>
            </a:r>
          </a:p>
        </p:txBody>
      </p:sp>
      <p:sp>
        <p:nvSpPr>
          <p:cNvPr id="6" name="CorShape1"/>
          <p:cNvSpPr/>
          <p:nvPr>
            <p:custDataLst>
              <p:tags r:id="rId3"/>
            </p:custDataLst>
          </p:nvPr>
        </p:nvSpPr>
        <p:spPr>
          <a:xfrm rot="10800000">
            <a:off x="172720" y="352315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152400"/>
            <a:ext cx="9144000" cy="1295400"/>
          </a:xfrm>
        </p:spPr>
        <p:txBody>
          <a:bodyPr>
            <a:normAutofit/>
          </a:bodyPr>
          <a:lstStyle/>
          <a:p>
            <a:pPr algn="l"/>
            <a:r>
              <a:rPr lang="en-US" sz="3800" b="1" dirty="0" smtClean="0"/>
              <a:t>33. If there is high unemployment, the appropriate government policy would be to:</a:t>
            </a:r>
            <a:endParaRPr lang="en-US" sz="3800" b="1" dirty="0"/>
          </a:p>
        </p:txBody>
      </p:sp>
      <p:sp>
        <p:nvSpPr>
          <p:cNvPr id="3" name="TPAnswers"/>
          <p:cNvSpPr>
            <a:spLocks noGrp="1"/>
          </p:cNvSpPr>
          <p:nvPr>
            <p:ph type="body" idx="1"/>
            <p:custDataLst>
              <p:tags r:id="rId2"/>
            </p:custDataLst>
          </p:nvPr>
        </p:nvSpPr>
        <p:spPr>
          <a:xfrm>
            <a:off x="457200" y="1524000"/>
            <a:ext cx="8458200" cy="2590800"/>
          </a:xfrm>
        </p:spPr>
        <p:txBody>
          <a:bodyPr>
            <a:noAutofit/>
          </a:bodyPr>
          <a:lstStyle/>
          <a:p>
            <a:pPr marL="514350" indent="-514350">
              <a:buFont typeface="Arial" pitchFamily="34" charset="0"/>
              <a:buAutoNum type="arabicPeriod"/>
            </a:pPr>
            <a:r>
              <a:rPr lang="en-US" sz="3600" dirty="0" smtClean="0"/>
              <a:t>Raise taxes and cut </a:t>
            </a:r>
            <a:r>
              <a:rPr lang="en-US" sz="3600" dirty="0" err="1" smtClean="0"/>
              <a:t>gov’t</a:t>
            </a:r>
            <a:r>
              <a:rPr lang="en-US" sz="3600" dirty="0" smtClean="0"/>
              <a:t> spending</a:t>
            </a:r>
          </a:p>
          <a:p>
            <a:pPr marL="514350" indent="-514350">
              <a:buFont typeface="Arial" pitchFamily="34" charset="0"/>
              <a:buAutoNum type="arabicPeriod"/>
            </a:pPr>
            <a:r>
              <a:rPr lang="en-US" sz="3600" dirty="0" smtClean="0"/>
              <a:t>Raise taxes and raise </a:t>
            </a:r>
            <a:r>
              <a:rPr lang="en-US" sz="3600" dirty="0" err="1" smtClean="0"/>
              <a:t>gov’t</a:t>
            </a:r>
            <a:r>
              <a:rPr lang="en-US" sz="3600" dirty="0" smtClean="0"/>
              <a:t> spending</a:t>
            </a:r>
          </a:p>
          <a:p>
            <a:pPr marL="514350" indent="-514350">
              <a:buFont typeface="Arial" pitchFamily="34" charset="0"/>
              <a:buAutoNum type="arabicPeriod"/>
            </a:pPr>
            <a:r>
              <a:rPr lang="en-US" sz="3600" dirty="0" smtClean="0"/>
              <a:t>Cut taxes and raise </a:t>
            </a:r>
            <a:r>
              <a:rPr lang="en-US" sz="3600" dirty="0" err="1" smtClean="0"/>
              <a:t>gov’t</a:t>
            </a:r>
            <a:r>
              <a:rPr lang="en-US" sz="3600" dirty="0" smtClean="0"/>
              <a:t> spending</a:t>
            </a:r>
          </a:p>
          <a:p>
            <a:pPr marL="514350" indent="-514350">
              <a:buFont typeface="Arial" pitchFamily="34" charset="0"/>
              <a:buAutoNum type="arabicPeriod"/>
            </a:pPr>
            <a:r>
              <a:rPr lang="en-US" sz="3600" dirty="0" smtClean="0"/>
              <a:t>Cut taxes and cut </a:t>
            </a:r>
            <a:r>
              <a:rPr lang="en-US" sz="3600" dirty="0" err="1" smtClean="0"/>
              <a:t>gov’t</a:t>
            </a:r>
            <a:r>
              <a:rPr lang="en-US" sz="3600" dirty="0" smtClean="0"/>
              <a:t> spending</a:t>
            </a:r>
          </a:p>
        </p:txBody>
      </p:sp>
    </p:spTree>
    <p:custDataLst>
      <p:tags r:id="rId1"/>
    </p:custDataLst>
    <p:extLst>
      <p:ext uri="{BB962C8B-B14F-4D97-AF65-F5344CB8AC3E}">
        <p14:creationId xmlns:p14="http://schemas.microsoft.com/office/powerpoint/2010/main" val="31919368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152400"/>
            <a:ext cx="9144000" cy="1371600"/>
          </a:xfrm>
        </p:spPr>
        <p:txBody>
          <a:bodyPr>
            <a:normAutofit/>
          </a:bodyPr>
          <a:lstStyle/>
          <a:p>
            <a:pPr algn="l"/>
            <a:r>
              <a:rPr lang="en-US" sz="3800" b="1" dirty="0" smtClean="0">
                <a:solidFill>
                  <a:srgbClr val="0070C0"/>
                </a:solidFill>
              </a:rPr>
              <a:t>33. If there is high unemployment, the appropriate government policy would be to:</a:t>
            </a:r>
            <a:endParaRPr lang="en-US" sz="3800" b="1" dirty="0">
              <a:solidFill>
                <a:srgbClr val="0070C0"/>
              </a:solidFill>
            </a:endParaRPr>
          </a:p>
        </p:txBody>
      </p:sp>
      <p:sp>
        <p:nvSpPr>
          <p:cNvPr id="3" name="TPAnswers"/>
          <p:cNvSpPr>
            <a:spLocks noGrp="1"/>
          </p:cNvSpPr>
          <p:nvPr>
            <p:ph type="body" idx="1"/>
            <p:custDataLst>
              <p:tags r:id="rId2"/>
            </p:custDataLst>
          </p:nvPr>
        </p:nvSpPr>
        <p:spPr>
          <a:xfrm>
            <a:off x="457200" y="1600200"/>
            <a:ext cx="6629400" cy="2590800"/>
          </a:xfrm>
        </p:spPr>
        <p:txBody>
          <a:bodyPr>
            <a:normAutofit/>
          </a:bodyPr>
          <a:lstStyle/>
          <a:p>
            <a:pPr marL="514350" indent="-514350">
              <a:buFont typeface="Arial" pitchFamily="34" charset="0"/>
              <a:buAutoNum type="arabicPeriod"/>
            </a:pPr>
            <a:r>
              <a:rPr lang="en-US" dirty="0" smtClean="0"/>
              <a:t>Raise taxes and cut </a:t>
            </a:r>
            <a:r>
              <a:rPr lang="en-US" dirty="0" err="1" smtClean="0"/>
              <a:t>gov’t</a:t>
            </a:r>
            <a:r>
              <a:rPr lang="en-US" dirty="0" smtClean="0"/>
              <a:t> spending</a:t>
            </a:r>
          </a:p>
          <a:p>
            <a:pPr marL="514350" indent="-514350">
              <a:buFont typeface="Arial" pitchFamily="34" charset="0"/>
              <a:buAutoNum type="arabicPeriod"/>
            </a:pPr>
            <a:r>
              <a:rPr lang="en-US" dirty="0" smtClean="0"/>
              <a:t>Raise taxes and raise </a:t>
            </a:r>
            <a:r>
              <a:rPr lang="en-US" dirty="0" err="1" smtClean="0"/>
              <a:t>gov’t</a:t>
            </a:r>
            <a:r>
              <a:rPr lang="en-US" dirty="0" smtClean="0"/>
              <a:t> spending</a:t>
            </a:r>
          </a:p>
          <a:p>
            <a:pPr marL="514350" indent="-514350">
              <a:buFont typeface="Arial" pitchFamily="34" charset="0"/>
              <a:buAutoNum type="arabicPeriod"/>
            </a:pPr>
            <a:r>
              <a:rPr lang="en-US" dirty="0" smtClean="0"/>
              <a:t>Cut taxes and raise </a:t>
            </a:r>
            <a:r>
              <a:rPr lang="en-US" dirty="0" err="1" smtClean="0"/>
              <a:t>gov’t</a:t>
            </a:r>
            <a:r>
              <a:rPr lang="en-US" dirty="0" smtClean="0"/>
              <a:t> spending</a:t>
            </a:r>
          </a:p>
          <a:p>
            <a:pPr marL="514350" indent="-514350">
              <a:buFont typeface="Arial" pitchFamily="34" charset="0"/>
              <a:buAutoNum type="arabicPeriod"/>
            </a:pPr>
            <a:r>
              <a:rPr lang="en-US" dirty="0" smtClean="0"/>
              <a:t>Cut taxes and cut </a:t>
            </a:r>
            <a:r>
              <a:rPr lang="en-US" dirty="0" err="1" smtClean="0"/>
              <a:t>gov’t</a:t>
            </a:r>
            <a:r>
              <a:rPr lang="en-US" dirty="0" smtClean="0"/>
              <a:t> spending</a:t>
            </a:r>
          </a:p>
        </p:txBody>
      </p:sp>
      <p:sp>
        <p:nvSpPr>
          <p:cNvPr id="6" name="CorShape1"/>
          <p:cNvSpPr/>
          <p:nvPr>
            <p:custDataLst>
              <p:tags r:id="rId3"/>
            </p:custDataLst>
          </p:nvPr>
        </p:nvSpPr>
        <p:spPr>
          <a:xfrm rot="10800000">
            <a:off x="228600" y="2895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919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8600"/>
            <a:ext cx="8686800" cy="1752600"/>
          </a:xfrm>
        </p:spPr>
        <p:txBody>
          <a:bodyPr>
            <a:normAutofit fontScale="90000"/>
          </a:bodyPr>
          <a:lstStyle/>
          <a:p>
            <a:pPr algn="l"/>
            <a:r>
              <a:rPr lang="en-US" sz="4000" b="1" dirty="0" smtClean="0">
                <a:solidFill>
                  <a:srgbClr val="0070C0"/>
                </a:solidFill>
              </a:rPr>
              <a:t>1. Which of the following explains why it is good if the price of plywood increases after a hurricane? </a:t>
            </a:r>
            <a:endParaRPr lang="en-US" sz="4000" b="1" dirty="0">
              <a:solidFill>
                <a:srgbClr val="0070C0"/>
              </a:solidFill>
            </a:endParaRPr>
          </a:p>
        </p:txBody>
      </p:sp>
      <p:sp>
        <p:nvSpPr>
          <p:cNvPr id="6" name="CorShape1"/>
          <p:cNvSpPr/>
          <p:nvPr>
            <p:custDataLst>
              <p:tags r:id="rId2"/>
            </p:custDataLst>
          </p:nvPr>
        </p:nvSpPr>
        <p:spPr>
          <a:xfrm rot="10800000">
            <a:off x="228600" y="2971800"/>
            <a:ext cx="368300" cy="368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286000"/>
            <a:ext cx="5486400" cy="3230563"/>
          </a:xfrm>
        </p:spPr>
        <p:txBody>
          <a:bodyPr>
            <a:normAutofit fontScale="92500" lnSpcReduction="10000"/>
          </a:bodyPr>
          <a:lstStyle/>
          <a:p>
            <a:pPr marL="514350" indent="-514350">
              <a:buFont typeface="Arial" pitchFamily="34" charset="0"/>
              <a:buAutoNum type="arabicPeriod"/>
            </a:pPr>
            <a:r>
              <a:rPr lang="en-US" sz="4000" dirty="0" smtClean="0"/>
              <a:t>Economic Growth</a:t>
            </a:r>
          </a:p>
          <a:p>
            <a:pPr marL="514350" indent="-514350">
              <a:buFont typeface="Arial" pitchFamily="34" charset="0"/>
              <a:buAutoNum type="arabicPeriod"/>
            </a:pPr>
            <a:r>
              <a:rPr lang="en-US" sz="4000" dirty="0" err="1" smtClean="0"/>
              <a:t>Allocative</a:t>
            </a:r>
            <a:r>
              <a:rPr lang="en-US" sz="4000" dirty="0" smtClean="0"/>
              <a:t> Efficiency</a:t>
            </a:r>
          </a:p>
          <a:p>
            <a:pPr marL="514350" indent="-514350">
              <a:buFont typeface="Arial" pitchFamily="34" charset="0"/>
              <a:buAutoNum type="arabicPeriod"/>
            </a:pPr>
            <a:r>
              <a:rPr lang="en-US" sz="4000" dirty="0" smtClean="0"/>
              <a:t>Productive Efficiency</a:t>
            </a:r>
          </a:p>
          <a:p>
            <a:pPr marL="514350" indent="-514350">
              <a:buFont typeface="Arial" pitchFamily="34" charset="0"/>
              <a:buAutoNum type="arabicPeriod"/>
            </a:pPr>
            <a:r>
              <a:rPr lang="en-US" sz="4000" dirty="0" smtClean="0"/>
              <a:t>Equity</a:t>
            </a:r>
          </a:p>
          <a:p>
            <a:pPr marL="514350" indent="-514350">
              <a:buFont typeface="Arial" pitchFamily="34" charset="0"/>
              <a:buAutoNum type="arabicPeriod"/>
            </a:pPr>
            <a:r>
              <a:rPr lang="en-US" sz="4000" dirty="0" smtClean="0"/>
              <a:t>Full employment</a:t>
            </a:r>
            <a:endParaRPr lang="en-US" sz="4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74638"/>
            <a:ext cx="8763000" cy="1173162"/>
          </a:xfrm>
        </p:spPr>
        <p:txBody>
          <a:bodyPr>
            <a:normAutofit fontScale="90000"/>
          </a:bodyPr>
          <a:lstStyle/>
          <a:p>
            <a:pPr algn="l"/>
            <a:r>
              <a:rPr lang="en-US" b="1" dirty="0" smtClean="0"/>
              <a:t>34. Which of the following is a regressive tax?</a:t>
            </a:r>
            <a:endParaRPr lang="en-US" b="1" dirty="0"/>
          </a:p>
        </p:txBody>
      </p:sp>
      <p:sp>
        <p:nvSpPr>
          <p:cNvPr id="3" name="TPAnswers"/>
          <p:cNvSpPr>
            <a:spLocks noGrp="1"/>
          </p:cNvSpPr>
          <p:nvPr>
            <p:ph type="body" idx="1"/>
            <p:custDataLst>
              <p:tags r:id="rId2"/>
            </p:custDataLst>
          </p:nvPr>
        </p:nvSpPr>
        <p:spPr>
          <a:xfrm>
            <a:off x="457200" y="1600200"/>
            <a:ext cx="5410200" cy="2895601"/>
          </a:xfrm>
        </p:spPr>
        <p:txBody>
          <a:bodyPr>
            <a:normAutofit/>
          </a:bodyPr>
          <a:lstStyle/>
          <a:p>
            <a:pPr marL="514350" indent="-514350">
              <a:buFont typeface="Arial" pitchFamily="34" charset="0"/>
              <a:buAutoNum type="arabicPeriod"/>
            </a:pPr>
            <a:r>
              <a:rPr lang="en-US" dirty="0" smtClean="0"/>
              <a:t>Social security (payroll) tax</a:t>
            </a:r>
          </a:p>
          <a:p>
            <a:pPr marL="514350" indent="-514350">
              <a:buFont typeface="Arial" pitchFamily="34" charset="0"/>
              <a:buAutoNum type="arabicPeriod"/>
            </a:pPr>
            <a:r>
              <a:rPr lang="en-US" dirty="0" smtClean="0"/>
              <a:t>Sales tax</a:t>
            </a:r>
          </a:p>
          <a:p>
            <a:pPr marL="514350" indent="-514350">
              <a:buFont typeface="Arial" pitchFamily="34" charset="0"/>
              <a:buAutoNum type="arabicPeriod"/>
            </a:pPr>
            <a:r>
              <a:rPr lang="en-US" dirty="0" smtClean="0"/>
              <a:t>Property tax</a:t>
            </a:r>
          </a:p>
          <a:p>
            <a:pPr marL="514350" indent="-514350">
              <a:buFont typeface="Arial" pitchFamily="34" charset="0"/>
              <a:buAutoNum type="arabicPeriod"/>
            </a:pPr>
            <a:r>
              <a:rPr lang="en-US" dirty="0" smtClean="0"/>
              <a:t>All of the above</a:t>
            </a:r>
            <a:endParaRPr lang="en-US" dirty="0"/>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7848600" cy="1401762"/>
          </a:xfrm>
        </p:spPr>
        <p:txBody>
          <a:bodyPr>
            <a:normAutofit fontScale="90000"/>
          </a:bodyPr>
          <a:lstStyle/>
          <a:p>
            <a:pPr algn="l"/>
            <a:r>
              <a:rPr lang="en-US" b="1" dirty="0" smtClean="0">
                <a:solidFill>
                  <a:srgbClr val="0070C0"/>
                </a:solidFill>
              </a:rPr>
              <a:t>34. Which of the following is a regressive tax?</a:t>
            </a:r>
            <a:endParaRPr lang="en-US" b="1" dirty="0">
              <a:solidFill>
                <a:srgbClr val="0070C0"/>
              </a:solidFill>
            </a:endParaRPr>
          </a:p>
        </p:txBody>
      </p:sp>
      <p:sp>
        <p:nvSpPr>
          <p:cNvPr id="7" name="CorShape1"/>
          <p:cNvSpPr/>
          <p:nvPr>
            <p:custDataLst>
              <p:tags r:id="rId2"/>
            </p:custDataLst>
          </p:nvPr>
        </p:nvSpPr>
        <p:spPr>
          <a:xfrm rot="10800000">
            <a:off x="166801" y="3352800"/>
            <a:ext cx="513080" cy="51308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600200"/>
            <a:ext cx="5410200" cy="4191001"/>
          </a:xfrm>
        </p:spPr>
        <p:txBody>
          <a:bodyPr>
            <a:normAutofit/>
          </a:bodyPr>
          <a:lstStyle/>
          <a:p>
            <a:pPr marL="514350" indent="-514350">
              <a:buFont typeface="Arial" pitchFamily="34" charset="0"/>
              <a:buAutoNum type="arabicPeriod"/>
            </a:pPr>
            <a:r>
              <a:rPr lang="en-US" dirty="0" smtClean="0"/>
              <a:t>Social security (payroll) tax</a:t>
            </a:r>
          </a:p>
          <a:p>
            <a:pPr marL="514350" indent="-514350">
              <a:buFont typeface="Arial" pitchFamily="34" charset="0"/>
              <a:buAutoNum type="arabicPeriod"/>
            </a:pPr>
            <a:r>
              <a:rPr lang="en-US" dirty="0" smtClean="0"/>
              <a:t>Sales tax</a:t>
            </a:r>
          </a:p>
          <a:p>
            <a:pPr marL="514350" indent="-514350">
              <a:buFont typeface="Arial" pitchFamily="34" charset="0"/>
              <a:buAutoNum type="arabicPeriod"/>
            </a:pPr>
            <a:r>
              <a:rPr lang="en-US" dirty="0" smtClean="0"/>
              <a:t>Property tax</a:t>
            </a:r>
          </a:p>
          <a:p>
            <a:pPr marL="514350" indent="-514350">
              <a:buFont typeface="Arial" pitchFamily="34" charset="0"/>
              <a:buAutoNum type="arabicPeriod"/>
            </a:pPr>
            <a:r>
              <a:rPr lang="en-US" dirty="0" smtClean="0"/>
              <a:t>All of the above</a:t>
            </a:r>
            <a:endParaRPr lang="en-US" dirty="0"/>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48600" cy="1249362"/>
          </a:xfrm>
        </p:spPr>
        <p:txBody>
          <a:bodyPr>
            <a:normAutofit fontScale="90000"/>
          </a:bodyPr>
          <a:lstStyle/>
          <a:p>
            <a:pPr algn="l"/>
            <a:r>
              <a:rPr lang="en-US" b="1" dirty="0" smtClean="0"/>
              <a:t>35. If income is $15,000, what is the average tax rate?</a:t>
            </a:r>
            <a:endParaRPr lang="en-US" b="1" dirty="0"/>
          </a:p>
        </p:txBody>
      </p:sp>
      <p:sp>
        <p:nvSpPr>
          <p:cNvPr id="6" name="Rectangle 5"/>
          <p:cNvSpPr/>
          <p:nvPr/>
        </p:nvSpPr>
        <p:spPr>
          <a:xfrm>
            <a:off x="3733799" y="1600200"/>
            <a:ext cx="4572001" cy="2062103"/>
          </a:xfrm>
          <a:prstGeom prst="rect">
            <a:avLst/>
          </a:prstGeom>
        </p:spPr>
        <p:txBody>
          <a:bodyPr wrap="square">
            <a:spAutoFit/>
          </a:bodyPr>
          <a:lstStyle/>
          <a:p>
            <a:r>
              <a:rPr lang="en-US" sz="3200" b="1" u="sng" dirty="0" smtClean="0"/>
              <a:t>INCOME </a:t>
            </a:r>
            <a:r>
              <a:rPr lang="en-US" sz="3200" b="1" dirty="0" smtClean="0"/>
              <a:t>         </a:t>
            </a:r>
            <a:r>
              <a:rPr lang="en-US" sz="3200" b="1" u="sng" dirty="0" smtClean="0"/>
              <a:t>TAX PAID</a:t>
            </a:r>
          </a:p>
          <a:p>
            <a:r>
              <a:rPr lang="en-US" sz="3200" b="1" dirty="0" smtClean="0"/>
              <a:t>  5,000                    250</a:t>
            </a:r>
          </a:p>
          <a:p>
            <a:r>
              <a:rPr lang="en-US" sz="3200" b="1" dirty="0" smtClean="0"/>
              <a:t>10,000                  1,000</a:t>
            </a:r>
          </a:p>
          <a:p>
            <a:r>
              <a:rPr lang="en-US" sz="3200" b="1" dirty="0" smtClean="0"/>
              <a:t>15,000                  2,000</a:t>
            </a:r>
            <a:endParaRPr lang="en-US" sz="3200" b="1" dirty="0"/>
          </a:p>
        </p:txBody>
      </p:sp>
      <p:sp>
        <p:nvSpPr>
          <p:cNvPr id="3" name="TPAnswers"/>
          <p:cNvSpPr>
            <a:spLocks noGrp="1"/>
          </p:cNvSpPr>
          <p:nvPr>
            <p:ph type="body" idx="1"/>
            <p:custDataLst>
              <p:tags r:id="rId2"/>
            </p:custDataLst>
          </p:nvPr>
        </p:nvSpPr>
        <p:spPr>
          <a:xfrm>
            <a:off x="457200" y="1600200"/>
            <a:ext cx="2514600" cy="4525963"/>
          </a:xfrm>
        </p:spPr>
        <p:txBody>
          <a:bodyPr>
            <a:normAutofit/>
          </a:bodyPr>
          <a:lstStyle/>
          <a:p>
            <a:pPr marL="514350" indent="-514350">
              <a:buFont typeface="Arial" pitchFamily="34" charset="0"/>
              <a:buAutoNum type="arabicPeriod"/>
            </a:pPr>
            <a:r>
              <a:rPr lang="en-US" dirty="0" smtClean="0"/>
              <a:t>5%</a:t>
            </a:r>
          </a:p>
          <a:p>
            <a:pPr marL="514350" indent="-514350">
              <a:buFont typeface="Arial" pitchFamily="34" charset="0"/>
              <a:buAutoNum type="arabicPeriod"/>
            </a:pPr>
            <a:r>
              <a:rPr lang="en-US" dirty="0" smtClean="0"/>
              <a:t>10%</a:t>
            </a:r>
          </a:p>
          <a:p>
            <a:pPr marL="514350" indent="-514350">
              <a:buFont typeface="Arial" pitchFamily="34" charset="0"/>
              <a:buAutoNum type="arabicPeriod"/>
            </a:pPr>
            <a:r>
              <a:rPr lang="en-US" dirty="0" smtClean="0"/>
              <a:t>13%</a:t>
            </a:r>
          </a:p>
          <a:p>
            <a:pPr marL="514350" indent="-514350">
              <a:buFont typeface="Arial" pitchFamily="34" charset="0"/>
              <a:buAutoNum type="arabicPeriod"/>
            </a:pPr>
            <a:r>
              <a:rPr lang="en-US" dirty="0" smtClean="0"/>
              <a:t>15%</a:t>
            </a:r>
          </a:p>
          <a:p>
            <a:pPr marL="514350" indent="-514350">
              <a:buFont typeface="Arial" pitchFamily="34" charset="0"/>
              <a:buAutoNum type="arabicPeriod"/>
            </a:pPr>
            <a:r>
              <a:rPr lang="en-US" dirty="0" smtClean="0"/>
              <a:t>20%</a:t>
            </a:r>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48600" cy="1249362"/>
          </a:xfrm>
        </p:spPr>
        <p:txBody>
          <a:bodyPr>
            <a:normAutofit fontScale="90000"/>
          </a:bodyPr>
          <a:lstStyle/>
          <a:p>
            <a:pPr algn="l"/>
            <a:r>
              <a:rPr lang="en-US" b="1" dirty="0" smtClean="0">
                <a:solidFill>
                  <a:srgbClr val="0070C0"/>
                </a:solidFill>
              </a:rPr>
              <a:t>35. If income is $15,000, what is the average tax rate?</a:t>
            </a:r>
            <a:endParaRPr lang="en-US" b="1" dirty="0">
              <a:solidFill>
                <a:srgbClr val="0070C0"/>
              </a:solidFill>
            </a:endParaRPr>
          </a:p>
        </p:txBody>
      </p:sp>
      <p:sp>
        <p:nvSpPr>
          <p:cNvPr id="6" name="Rectangle 5"/>
          <p:cNvSpPr/>
          <p:nvPr/>
        </p:nvSpPr>
        <p:spPr>
          <a:xfrm>
            <a:off x="3505200" y="1600200"/>
            <a:ext cx="5105400" cy="2062103"/>
          </a:xfrm>
          <a:prstGeom prst="rect">
            <a:avLst/>
          </a:prstGeom>
        </p:spPr>
        <p:txBody>
          <a:bodyPr wrap="square">
            <a:spAutoFit/>
          </a:bodyPr>
          <a:lstStyle/>
          <a:p>
            <a:r>
              <a:rPr lang="en-US" sz="3200" b="1" u="sng" dirty="0" smtClean="0"/>
              <a:t>INCOME </a:t>
            </a:r>
            <a:r>
              <a:rPr lang="en-US" sz="3200" b="1" dirty="0" smtClean="0"/>
              <a:t>         </a:t>
            </a:r>
            <a:r>
              <a:rPr lang="en-US" sz="3200" b="1" u="sng" dirty="0" smtClean="0"/>
              <a:t>TAX PAID</a:t>
            </a:r>
          </a:p>
          <a:p>
            <a:r>
              <a:rPr lang="en-US" sz="3200" b="1" dirty="0" smtClean="0"/>
              <a:t>  5,000                    250</a:t>
            </a:r>
          </a:p>
          <a:p>
            <a:r>
              <a:rPr lang="en-US" sz="3200" b="1" dirty="0" smtClean="0"/>
              <a:t>10,000                  1,000</a:t>
            </a:r>
          </a:p>
          <a:p>
            <a:r>
              <a:rPr lang="en-US" sz="3200" b="1" dirty="0" smtClean="0"/>
              <a:t>15,000                  2,000</a:t>
            </a:r>
            <a:endParaRPr lang="en-US" sz="3200" b="1" dirty="0"/>
          </a:p>
        </p:txBody>
      </p:sp>
      <p:sp>
        <p:nvSpPr>
          <p:cNvPr id="9" name="CorShape1"/>
          <p:cNvSpPr/>
          <p:nvPr>
            <p:custDataLst>
              <p:tags r:id="rId2"/>
            </p:custDataLst>
          </p:nvPr>
        </p:nvSpPr>
        <p:spPr>
          <a:xfrm rot="10800000">
            <a:off x="228600" y="2745674"/>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524000"/>
            <a:ext cx="2514600" cy="4602163"/>
          </a:xfrm>
        </p:spPr>
        <p:txBody>
          <a:bodyPr>
            <a:normAutofit/>
          </a:bodyPr>
          <a:lstStyle/>
          <a:p>
            <a:pPr marL="514350" indent="-514350">
              <a:buFont typeface="Arial" pitchFamily="34" charset="0"/>
              <a:buAutoNum type="arabicPeriod"/>
            </a:pPr>
            <a:r>
              <a:rPr lang="en-US" dirty="0" smtClean="0"/>
              <a:t>5%</a:t>
            </a:r>
          </a:p>
          <a:p>
            <a:pPr marL="514350" indent="-514350">
              <a:buFont typeface="Arial" pitchFamily="34" charset="0"/>
              <a:buAutoNum type="arabicPeriod"/>
            </a:pPr>
            <a:r>
              <a:rPr lang="en-US" dirty="0" smtClean="0"/>
              <a:t>10%</a:t>
            </a:r>
          </a:p>
          <a:p>
            <a:pPr marL="514350" indent="-514350">
              <a:buFont typeface="Arial" pitchFamily="34" charset="0"/>
              <a:buAutoNum type="arabicPeriod"/>
            </a:pPr>
            <a:r>
              <a:rPr lang="en-US" dirty="0" smtClean="0"/>
              <a:t>13%</a:t>
            </a:r>
          </a:p>
          <a:p>
            <a:pPr marL="514350" indent="-514350">
              <a:buFont typeface="Arial" pitchFamily="34" charset="0"/>
              <a:buAutoNum type="arabicPeriod"/>
            </a:pPr>
            <a:r>
              <a:rPr lang="en-US" dirty="0" smtClean="0"/>
              <a:t>15%</a:t>
            </a:r>
          </a:p>
          <a:p>
            <a:pPr marL="514350" indent="-514350">
              <a:buFont typeface="Arial" pitchFamily="34" charset="0"/>
              <a:buAutoNum type="arabicPeriod"/>
            </a:pPr>
            <a:r>
              <a:rPr lang="en-US" dirty="0" smtClean="0"/>
              <a:t>20%</a:t>
            </a:r>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48600" cy="1249362"/>
          </a:xfrm>
        </p:spPr>
        <p:txBody>
          <a:bodyPr>
            <a:normAutofit fontScale="90000"/>
          </a:bodyPr>
          <a:lstStyle/>
          <a:p>
            <a:pPr algn="l"/>
            <a:r>
              <a:rPr lang="en-US" b="1" dirty="0" smtClean="0"/>
              <a:t>36. On incomes over $10,000, what is the marginal tax rate?</a:t>
            </a:r>
            <a:endParaRPr lang="en-US" b="1" dirty="0"/>
          </a:p>
        </p:txBody>
      </p:sp>
      <p:sp>
        <p:nvSpPr>
          <p:cNvPr id="6" name="Rectangle 5"/>
          <p:cNvSpPr/>
          <p:nvPr/>
        </p:nvSpPr>
        <p:spPr>
          <a:xfrm>
            <a:off x="3733800" y="1752600"/>
            <a:ext cx="5105400" cy="2062103"/>
          </a:xfrm>
          <a:prstGeom prst="rect">
            <a:avLst/>
          </a:prstGeom>
        </p:spPr>
        <p:txBody>
          <a:bodyPr wrap="square">
            <a:spAutoFit/>
          </a:bodyPr>
          <a:lstStyle/>
          <a:p>
            <a:r>
              <a:rPr lang="en-US" sz="3200" b="1" u="sng" dirty="0" smtClean="0"/>
              <a:t>INCOME </a:t>
            </a:r>
            <a:r>
              <a:rPr lang="en-US" sz="3200" b="1" dirty="0" smtClean="0"/>
              <a:t>         </a:t>
            </a:r>
            <a:r>
              <a:rPr lang="en-US" sz="3200" b="1" u="sng" dirty="0" smtClean="0"/>
              <a:t>TAX PAID</a:t>
            </a:r>
          </a:p>
          <a:p>
            <a:r>
              <a:rPr lang="en-US" sz="3200" b="1" dirty="0" smtClean="0"/>
              <a:t>  5,000                     250</a:t>
            </a:r>
          </a:p>
          <a:p>
            <a:r>
              <a:rPr lang="en-US" sz="3200" b="1" dirty="0" smtClean="0"/>
              <a:t>10,000                  1,000</a:t>
            </a:r>
          </a:p>
          <a:p>
            <a:r>
              <a:rPr lang="en-US" sz="3200" b="1" dirty="0" smtClean="0"/>
              <a:t>15,000                  2,000</a:t>
            </a:r>
            <a:endParaRPr lang="en-US" sz="3200" b="1" dirty="0"/>
          </a:p>
        </p:txBody>
      </p:sp>
      <p:sp>
        <p:nvSpPr>
          <p:cNvPr id="3" name="TPAnswers"/>
          <p:cNvSpPr>
            <a:spLocks noGrp="1"/>
          </p:cNvSpPr>
          <p:nvPr>
            <p:ph type="body" idx="1"/>
            <p:custDataLst>
              <p:tags r:id="rId2"/>
            </p:custDataLst>
          </p:nvPr>
        </p:nvSpPr>
        <p:spPr>
          <a:xfrm>
            <a:off x="457200" y="1600200"/>
            <a:ext cx="2514600" cy="4525963"/>
          </a:xfrm>
        </p:spPr>
        <p:txBody>
          <a:bodyPr>
            <a:normAutofit/>
          </a:bodyPr>
          <a:lstStyle/>
          <a:p>
            <a:pPr marL="514350" indent="-514350">
              <a:buFont typeface="Arial" pitchFamily="34" charset="0"/>
              <a:buAutoNum type="arabicPeriod"/>
            </a:pPr>
            <a:r>
              <a:rPr lang="en-US" dirty="0" smtClean="0"/>
              <a:t>5%</a:t>
            </a:r>
          </a:p>
          <a:p>
            <a:pPr marL="514350" indent="-514350">
              <a:buFont typeface="Arial" pitchFamily="34" charset="0"/>
              <a:buAutoNum type="arabicPeriod"/>
            </a:pPr>
            <a:r>
              <a:rPr lang="en-US" dirty="0" smtClean="0"/>
              <a:t>10%</a:t>
            </a:r>
          </a:p>
          <a:p>
            <a:pPr marL="514350" indent="-514350">
              <a:buFont typeface="Arial" pitchFamily="34" charset="0"/>
              <a:buAutoNum type="arabicPeriod"/>
            </a:pPr>
            <a:r>
              <a:rPr lang="en-US" dirty="0" smtClean="0"/>
              <a:t>13%</a:t>
            </a:r>
          </a:p>
          <a:p>
            <a:pPr marL="514350" indent="-514350">
              <a:buFont typeface="Arial" pitchFamily="34" charset="0"/>
              <a:buAutoNum type="arabicPeriod"/>
            </a:pPr>
            <a:r>
              <a:rPr lang="en-US" dirty="0" smtClean="0"/>
              <a:t>15%</a:t>
            </a:r>
          </a:p>
          <a:p>
            <a:pPr marL="514350" indent="-514350">
              <a:buFont typeface="Arial" pitchFamily="34" charset="0"/>
              <a:buAutoNum type="arabicPeriod"/>
            </a:pPr>
            <a:r>
              <a:rPr lang="en-US" dirty="0" smtClean="0"/>
              <a:t>20%</a:t>
            </a:r>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458200" cy="1477962"/>
          </a:xfrm>
        </p:spPr>
        <p:txBody>
          <a:bodyPr>
            <a:normAutofit/>
          </a:bodyPr>
          <a:lstStyle/>
          <a:p>
            <a:pPr algn="l"/>
            <a:r>
              <a:rPr lang="en-US" sz="4000" b="1" dirty="0" smtClean="0">
                <a:solidFill>
                  <a:srgbClr val="0070C0"/>
                </a:solidFill>
              </a:rPr>
              <a:t>36. On incomes over $10,000, what is the marginal tax rate?</a:t>
            </a:r>
            <a:endParaRPr lang="en-US" sz="4000" b="1" dirty="0">
              <a:solidFill>
                <a:srgbClr val="0070C0"/>
              </a:solidFill>
            </a:endParaRPr>
          </a:p>
        </p:txBody>
      </p:sp>
      <p:sp>
        <p:nvSpPr>
          <p:cNvPr id="6" name="Rectangle 5"/>
          <p:cNvSpPr/>
          <p:nvPr/>
        </p:nvSpPr>
        <p:spPr>
          <a:xfrm>
            <a:off x="4724400" y="1905000"/>
            <a:ext cx="4419600" cy="2062103"/>
          </a:xfrm>
          <a:prstGeom prst="rect">
            <a:avLst/>
          </a:prstGeom>
        </p:spPr>
        <p:txBody>
          <a:bodyPr wrap="square">
            <a:spAutoFit/>
          </a:bodyPr>
          <a:lstStyle/>
          <a:p>
            <a:r>
              <a:rPr lang="en-US" sz="3200" b="1" u="sng" dirty="0" smtClean="0"/>
              <a:t>INCOME </a:t>
            </a:r>
            <a:r>
              <a:rPr lang="en-US" sz="3200" b="1" dirty="0" smtClean="0"/>
              <a:t>         </a:t>
            </a:r>
            <a:r>
              <a:rPr lang="en-US" sz="3200" b="1" u="sng" dirty="0" smtClean="0"/>
              <a:t>TAX PAID</a:t>
            </a:r>
          </a:p>
          <a:p>
            <a:r>
              <a:rPr lang="en-US" sz="3200" b="1" dirty="0" smtClean="0"/>
              <a:t>  5,000                     250</a:t>
            </a:r>
          </a:p>
          <a:p>
            <a:r>
              <a:rPr lang="en-US" sz="3200" b="1" dirty="0" smtClean="0"/>
              <a:t>10,000                  1,000</a:t>
            </a:r>
          </a:p>
          <a:p>
            <a:r>
              <a:rPr lang="en-US" sz="3200" b="1" dirty="0" smtClean="0"/>
              <a:t>15,000                  2,000</a:t>
            </a:r>
            <a:endParaRPr lang="en-US" sz="3200" b="1" dirty="0"/>
          </a:p>
        </p:txBody>
      </p:sp>
      <p:sp>
        <p:nvSpPr>
          <p:cNvPr id="8" name="CorShape1"/>
          <p:cNvSpPr/>
          <p:nvPr>
            <p:custDataLst>
              <p:tags r:id="rId2"/>
            </p:custDataLst>
          </p:nvPr>
        </p:nvSpPr>
        <p:spPr>
          <a:xfrm rot="10800000">
            <a:off x="172720" y="4007781"/>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600200"/>
            <a:ext cx="4114800" cy="3840163"/>
          </a:xfrm>
        </p:spPr>
        <p:txBody>
          <a:bodyPr>
            <a:normAutofit/>
          </a:bodyPr>
          <a:lstStyle/>
          <a:p>
            <a:pPr marL="514350" indent="-514350">
              <a:buFont typeface="Arial" pitchFamily="34" charset="0"/>
              <a:buAutoNum type="arabicPeriod"/>
            </a:pPr>
            <a:r>
              <a:rPr lang="en-US" dirty="0" smtClean="0"/>
              <a:t>5%</a:t>
            </a:r>
          </a:p>
          <a:p>
            <a:pPr marL="514350" indent="-514350">
              <a:buFont typeface="Arial" pitchFamily="34" charset="0"/>
              <a:buAutoNum type="arabicPeriod"/>
            </a:pPr>
            <a:r>
              <a:rPr lang="en-US" dirty="0" smtClean="0"/>
              <a:t>10%</a:t>
            </a:r>
          </a:p>
          <a:p>
            <a:pPr marL="514350" indent="-514350">
              <a:buFont typeface="Arial" pitchFamily="34" charset="0"/>
              <a:buAutoNum type="arabicPeriod"/>
            </a:pPr>
            <a:r>
              <a:rPr lang="en-US" dirty="0" smtClean="0"/>
              <a:t>13%</a:t>
            </a:r>
          </a:p>
          <a:p>
            <a:pPr marL="514350" indent="-514350">
              <a:buFont typeface="Arial" pitchFamily="34" charset="0"/>
              <a:buAutoNum type="arabicPeriod"/>
            </a:pPr>
            <a:r>
              <a:rPr lang="en-US" dirty="0" smtClean="0"/>
              <a:t>15%</a:t>
            </a:r>
          </a:p>
          <a:p>
            <a:pPr marL="514350" indent="-514350">
              <a:buFont typeface="Arial" pitchFamily="34" charset="0"/>
              <a:buAutoNum type="arabicPeriod"/>
            </a:pPr>
            <a:r>
              <a:rPr lang="en-US" dirty="0" smtClean="0"/>
              <a:t>20%</a:t>
            </a:r>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4taxschedulesingle.JPG"/>
          <p:cNvPicPr>
            <a:picLocks noChangeAspect="1"/>
          </p:cNvPicPr>
          <p:nvPr/>
        </p:nvPicPr>
        <p:blipFill>
          <a:blip r:embed="rId3" cstate="print"/>
          <a:stretch>
            <a:fillRect/>
          </a:stretch>
        </p:blipFill>
        <p:spPr>
          <a:xfrm>
            <a:off x="228600" y="228600"/>
            <a:ext cx="8382000" cy="3988017"/>
          </a:xfrm>
          <a:prstGeom prst="rect">
            <a:avLst/>
          </a:prstGeom>
        </p:spPr>
      </p:pic>
      <p:sp>
        <p:nvSpPr>
          <p:cNvPr id="6" name="TextBox 5"/>
          <p:cNvSpPr txBox="1"/>
          <p:nvPr/>
        </p:nvSpPr>
        <p:spPr>
          <a:xfrm>
            <a:off x="304800" y="4495800"/>
            <a:ext cx="8479140" cy="954107"/>
          </a:xfrm>
          <a:prstGeom prst="rect">
            <a:avLst/>
          </a:prstGeom>
          <a:noFill/>
        </p:spPr>
        <p:txBody>
          <a:bodyPr wrap="square" rtlCol="0">
            <a:spAutoFit/>
          </a:bodyPr>
          <a:lstStyle/>
          <a:p>
            <a:r>
              <a:rPr lang="en-US" sz="2800" b="1" dirty="0" smtClean="0"/>
              <a:t>If your income is $10,075,  what is your marginal tax </a:t>
            </a:r>
          </a:p>
          <a:p>
            <a:r>
              <a:rPr lang="en-US" sz="2800" b="1" dirty="0" smtClean="0"/>
              <a:t>rate and how much do you owe in taxes?</a:t>
            </a:r>
            <a:endParaRPr lang="en-US" sz="2800" b="1" dirty="0"/>
          </a:p>
        </p:txBody>
      </p:sp>
    </p:spTree>
    <p:custDataLst>
      <p:tags r:id="rId1"/>
    </p:custData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8763000" cy="1173162"/>
          </a:xfrm>
        </p:spPr>
        <p:txBody>
          <a:bodyPr>
            <a:normAutofit fontScale="90000"/>
          </a:bodyPr>
          <a:lstStyle/>
          <a:p>
            <a:pPr algn="l"/>
            <a:r>
              <a:rPr lang="en-US" sz="3200" b="1" dirty="0" smtClean="0"/>
              <a:t>37. If your income is $10,075,  what is your marginal tax rate and how much do you owe in taxes?</a:t>
            </a:r>
            <a:endParaRPr lang="en-US" sz="3200" b="1" dirty="0"/>
          </a:p>
        </p:txBody>
      </p:sp>
      <p:pic>
        <p:nvPicPr>
          <p:cNvPr id="78851" name="Picture 3"/>
          <p:cNvPicPr>
            <a:picLocks noChangeAspect="1" noChangeArrowheads="1"/>
          </p:cNvPicPr>
          <p:nvPr/>
        </p:nvPicPr>
        <p:blipFill>
          <a:blip r:embed="rId4" cstate="print"/>
          <a:srcRect/>
          <a:stretch>
            <a:fillRect/>
          </a:stretch>
        </p:blipFill>
        <p:spPr bwMode="auto">
          <a:xfrm>
            <a:off x="228600" y="1371600"/>
            <a:ext cx="8461978" cy="1905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3429000"/>
            <a:ext cx="3429000" cy="2011363"/>
          </a:xfrm>
        </p:spPr>
        <p:txBody>
          <a:bodyPr>
            <a:normAutofit fontScale="92500" lnSpcReduction="20000"/>
          </a:bodyPr>
          <a:lstStyle/>
          <a:p>
            <a:pPr marL="514350" indent="-514350">
              <a:buFont typeface="Arial" pitchFamily="34" charset="0"/>
              <a:buAutoNum type="arabicPeriod"/>
            </a:pPr>
            <a:r>
              <a:rPr lang="en-US" dirty="0" smtClean="0"/>
              <a:t>10% ;   $907.50</a:t>
            </a:r>
          </a:p>
          <a:p>
            <a:pPr marL="514350" indent="-514350">
              <a:buFont typeface="Arial" pitchFamily="34" charset="0"/>
              <a:buAutoNum type="arabicPeriod"/>
            </a:pPr>
            <a:r>
              <a:rPr lang="en-US" dirty="0" smtClean="0"/>
              <a:t>15%;    $907.50</a:t>
            </a:r>
          </a:p>
          <a:p>
            <a:pPr marL="514350" indent="-514350">
              <a:buFont typeface="Arial" pitchFamily="34" charset="0"/>
              <a:buAutoNum type="arabicPeriod"/>
            </a:pPr>
            <a:r>
              <a:rPr lang="en-US" dirty="0" smtClean="0"/>
              <a:t>10%;  $1057.50</a:t>
            </a:r>
          </a:p>
          <a:p>
            <a:pPr marL="514350" indent="-514350">
              <a:buFont typeface="Arial" pitchFamily="34" charset="0"/>
              <a:buAutoNum type="arabicPeriod"/>
            </a:pPr>
            <a:r>
              <a:rPr lang="en-US" dirty="0" smtClean="0"/>
              <a:t>15%;  $1057.50</a:t>
            </a:r>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8763000" cy="1249362"/>
          </a:xfrm>
        </p:spPr>
        <p:txBody>
          <a:bodyPr>
            <a:normAutofit fontScale="90000"/>
          </a:bodyPr>
          <a:lstStyle/>
          <a:p>
            <a:pPr algn="l"/>
            <a:r>
              <a:rPr lang="en-US" sz="3200" b="1" dirty="0" smtClean="0">
                <a:solidFill>
                  <a:srgbClr val="0070C0"/>
                </a:solidFill>
              </a:rPr>
              <a:t>37. If your income is $10,075,  what is your marginal tax rate and how much do you owe in taxes?</a:t>
            </a:r>
            <a:endParaRPr lang="en-US" sz="3200" b="1" dirty="0">
              <a:solidFill>
                <a:srgbClr val="0070C0"/>
              </a:solidFill>
            </a:endParaRPr>
          </a:p>
        </p:txBody>
      </p:sp>
      <p:pic>
        <p:nvPicPr>
          <p:cNvPr id="78851" name="Picture 3"/>
          <p:cNvPicPr>
            <a:picLocks noChangeAspect="1" noChangeArrowheads="1"/>
          </p:cNvPicPr>
          <p:nvPr/>
        </p:nvPicPr>
        <p:blipFill>
          <a:blip r:embed="rId5" cstate="print"/>
          <a:srcRect/>
          <a:stretch>
            <a:fillRect/>
          </a:stretch>
        </p:blipFill>
        <p:spPr bwMode="auto">
          <a:xfrm>
            <a:off x="304800" y="1219200"/>
            <a:ext cx="8461978" cy="1905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3200400"/>
            <a:ext cx="3429000" cy="2011363"/>
          </a:xfrm>
        </p:spPr>
        <p:txBody>
          <a:bodyPr>
            <a:normAutofit fontScale="92500" lnSpcReduction="20000"/>
          </a:bodyPr>
          <a:lstStyle/>
          <a:p>
            <a:pPr marL="514350" indent="-514350">
              <a:buFont typeface="Arial" pitchFamily="34" charset="0"/>
              <a:buAutoNum type="arabicPeriod"/>
            </a:pPr>
            <a:r>
              <a:rPr lang="en-US" dirty="0" smtClean="0"/>
              <a:t>10% ;   $907.50</a:t>
            </a:r>
          </a:p>
          <a:p>
            <a:pPr marL="514350" indent="-514350">
              <a:buFont typeface="Arial" pitchFamily="34" charset="0"/>
              <a:buAutoNum type="arabicPeriod"/>
            </a:pPr>
            <a:r>
              <a:rPr lang="en-US" dirty="0" smtClean="0"/>
              <a:t>15%;    $907.50</a:t>
            </a:r>
          </a:p>
          <a:p>
            <a:pPr marL="514350" indent="-514350">
              <a:buFont typeface="Arial" pitchFamily="34" charset="0"/>
              <a:buAutoNum type="arabicPeriod"/>
            </a:pPr>
            <a:r>
              <a:rPr lang="en-US" dirty="0" smtClean="0"/>
              <a:t>10%;  $1057.50</a:t>
            </a:r>
          </a:p>
          <a:p>
            <a:pPr marL="514350" indent="-514350">
              <a:buFont typeface="Arial" pitchFamily="34" charset="0"/>
              <a:buAutoNum type="arabicPeriod"/>
            </a:pPr>
            <a:r>
              <a:rPr lang="en-US" dirty="0" smtClean="0"/>
              <a:t>15%;  $1057.50</a:t>
            </a:r>
          </a:p>
        </p:txBody>
      </p:sp>
      <p:sp>
        <p:nvSpPr>
          <p:cNvPr id="10" name="CorShape1"/>
          <p:cNvSpPr/>
          <p:nvPr>
            <p:custDataLst>
              <p:tags r:id="rId3"/>
            </p:custDataLst>
          </p:nvPr>
        </p:nvSpPr>
        <p:spPr>
          <a:xfrm rot="10800000">
            <a:off x="228600" y="4648200"/>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8839200" cy="990600"/>
          </a:xfrm>
        </p:spPr>
        <p:txBody>
          <a:bodyPr>
            <a:normAutofit fontScale="90000"/>
          </a:bodyPr>
          <a:lstStyle/>
          <a:p>
            <a:pPr algn="l"/>
            <a:r>
              <a:rPr lang="en-US" sz="3200" b="1" dirty="0" smtClean="0"/>
              <a:t>38. If your income is $10,075,  what is your average tax rate?</a:t>
            </a:r>
            <a:endParaRPr lang="en-US" sz="3200" b="1" dirty="0"/>
          </a:p>
        </p:txBody>
      </p:sp>
      <p:pic>
        <p:nvPicPr>
          <p:cNvPr id="78851" name="Picture 3"/>
          <p:cNvPicPr>
            <a:picLocks noChangeAspect="1" noChangeArrowheads="1"/>
          </p:cNvPicPr>
          <p:nvPr/>
        </p:nvPicPr>
        <p:blipFill>
          <a:blip r:embed="rId4" cstate="print"/>
          <a:srcRect/>
          <a:stretch>
            <a:fillRect/>
          </a:stretch>
        </p:blipFill>
        <p:spPr bwMode="auto">
          <a:xfrm>
            <a:off x="152400" y="1219200"/>
            <a:ext cx="8461978" cy="1905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3276600"/>
            <a:ext cx="1905000" cy="2620963"/>
          </a:xfrm>
        </p:spPr>
        <p:txBody>
          <a:bodyPr>
            <a:normAutofit/>
          </a:bodyPr>
          <a:lstStyle/>
          <a:p>
            <a:pPr marL="514350" indent="-514350">
              <a:buFont typeface="Arial" pitchFamily="34" charset="0"/>
              <a:buAutoNum type="arabicPeriod"/>
            </a:pPr>
            <a:r>
              <a:rPr lang="en-US" dirty="0" smtClean="0"/>
              <a:t>10%</a:t>
            </a:r>
          </a:p>
          <a:p>
            <a:pPr marL="514350" indent="-514350">
              <a:buFont typeface="Arial" pitchFamily="34" charset="0"/>
              <a:buAutoNum type="arabicPeriod"/>
            </a:pPr>
            <a:r>
              <a:rPr lang="en-US" dirty="0" smtClean="0"/>
              <a:t>10.5%</a:t>
            </a:r>
          </a:p>
          <a:p>
            <a:pPr marL="514350" indent="-514350">
              <a:buFont typeface="Arial" pitchFamily="34" charset="0"/>
              <a:buAutoNum type="arabicPeriod"/>
            </a:pPr>
            <a:r>
              <a:rPr lang="en-US" dirty="0" smtClean="0"/>
              <a:t>15%</a:t>
            </a:r>
          </a:p>
          <a:p>
            <a:pPr marL="514350" indent="-514350">
              <a:buFont typeface="Arial" pitchFamily="34" charset="0"/>
              <a:buAutoNum type="arabicPeriod"/>
            </a:pPr>
            <a:r>
              <a:rPr lang="en-US" dirty="0" smtClean="0"/>
              <a:t>20% </a:t>
            </a:r>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8915400" cy="1905000"/>
          </a:xfrm>
        </p:spPr>
        <p:txBody>
          <a:bodyPr>
            <a:normAutofit fontScale="90000"/>
          </a:bodyPr>
          <a:lstStyle/>
          <a:p>
            <a:pPr algn="l"/>
            <a:r>
              <a:rPr lang="en-US" sz="4000" b="1" dirty="0" smtClean="0"/>
              <a:t>2. Which of the following explains why it is good when Coke-Cola laid off 6000 employees but produced the same quantity? </a:t>
            </a:r>
            <a:endParaRPr lang="en-US" sz="4000" b="1" dirty="0"/>
          </a:p>
        </p:txBody>
      </p:sp>
      <p:sp>
        <p:nvSpPr>
          <p:cNvPr id="3" name="TPAnswers"/>
          <p:cNvSpPr>
            <a:spLocks noGrp="1"/>
          </p:cNvSpPr>
          <p:nvPr>
            <p:ph type="body" idx="1"/>
            <p:custDataLst>
              <p:tags r:id="rId2"/>
            </p:custDataLst>
          </p:nvPr>
        </p:nvSpPr>
        <p:spPr>
          <a:xfrm>
            <a:off x="457200" y="1905000"/>
            <a:ext cx="5334000" cy="3916363"/>
          </a:xfrm>
        </p:spPr>
        <p:txBody>
          <a:bodyPr>
            <a:normAutofit/>
          </a:bodyPr>
          <a:lstStyle/>
          <a:p>
            <a:pPr marL="514350" indent="-514350">
              <a:buFont typeface="Arial" pitchFamily="34" charset="0"/>
              <a:buAutoNum type="arabicPeriod"/>
            </a:pPr>
            <a:r>
              <a:rPr lang="en-US" sz="4000" dirty="0" smtClean="0"/>
              <a:t>Economic Growth</a:t>
            </a:r>
          </a:p>
          <a:p>
            <a:pPr marL="514350" indent="-514350">
              <a:buFont typeface="Arial" pitchFamily="34" charset="0"/>
              <a:buAutoNum type="arabicPeriod"/>
            </a:pPr>
            <a:r>
              <a:rPr lang="en-US" sz="4000" dirty="0" err="1" smtClean="0"/>
              <a:t>Allocative</a:t>
            </a:r>
            <a:r>
              <a:rPr lang="en-US" sz="4000" dirty="0" smtClean="0"/>
              <a:t> Efficiency</a:t>
            </a:r>
          </a:p>
          <a:p>
            <a:pPr marL="514350" indent="-514350">
              <a:buFont typeface="Arial" pitchFamily="34" charset="0"/>
              <a:buAutoNum type="arabicPeriod"/>
            </a:pPr>
            <a:r>
              <a:rPr lang="en-US" sz="4000" dirty="0" smtClean="0"/>
              <a:t>Productive Efficiency</a:t>
            </a:r>
          </a:p>
          <a:p>
            <a:pPr marL="514350" indent="-514350">
              <a:buFont typeface="Arial" pitchFamily="34" charset="0"/>
              <a:buAutoNum type="arabicPeriod"/>
            </a:pPr>
            <a:r>
              <a:rPr lang="en-US" sz="4000" dirty="0" smtClean="0"/>
              <a:t>Equity</a:t>
            </a:r>
          </a:p>
          <a:p>
            <a:pPr marL="514350" indent="-514350">
              <a:buFont typeface="Arial" pitchFamily="34" charset="0"/>
              <a:buAutoNum type="arabicPeriod"/>
            </a:pPr>
            <a:r>
              <a:rPr lang="en-US" sz="4000" dirty="0" smtClean="0"/>
              <a:t>Full employment</a:t>
            </a:r>
            <a:endParaRPr lang="en-US" sz="4000" dirty="0"/>
          </a:p>
        </p:txBody>
      </p:sp>
    </p:spTree>
    <p:custDataLst>
      <p:tags r:id="rId1"/>
    </p:custData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8915400" cy="868362"/>
          </a:xfrm>
        </p:spPr>
        <p:txBody>
          <a:bodyPr>
            <a:normAutofit fontScale="90000"/>
          </a:bodyPr>
          <a:lstStyle/>
          <a:p>
            <a:pPr algn="l"/>
            <a:r>
              <a:rPr lang="en-US" sz="3200" b="1" dirty="0" smtClean="0">
                <a:solidFill>
                  <a:srgbClr val="0070C0"/>
                </a:solidFill>
              </a:rPr>
              <a:t>38. If your income is $10,075,  what is your average tax rate?</a:t>
            </a:r>
            <a:endParaRPr lang="en-US" sz="3200" b="1" dirty="0">
              <a:solidFill>
                <a:srgbClr val="0070C0"/>
              </a:solidFill>
            </a:endParaRPr>
          </a:p>
        </p:txBody>
      </p:sp>
      <p:pic>
        <p:nvPicPr>
          <p:cNvPr id="78851" name="Picture 3"/>
          <p:cNvPicPr>
            <a:picLocks noChangeAspect="1" noChangeArrowheads="1"/>
          </p:cNvPicPr>
          <p:nvPr/>
        </p:nvPicPr>
        <p:blipFill>
          <a:blip r:embed="rId5" cstate="print"/>
          <a:srcRect/>
          <a:stretch>
            <a:fillRect/>
          </a:stretch>
        </p:blipFill>
        <p:spPr bwMode="auto">
          <a:xfrm>
            <a:off x="228600" y="990600"/>
            <a:ext cx="8461978" cy="1905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971800"/>
            <a:ext cx="1905000" cy="2620963"/>
          </a:xfrm>
        </p:spPr>
        <p:txBody>
          <a:bodyPr>
            <a:normAutofit/>
          </a:bodyPr>
          <a:lstStyle/>
          <a:p>
            <a:pPr marL="514350" indent="-514350">
              <a:buFont typeface="Arial" pitchFamily="34" charset="0"/>
              <a:buAutoNum type="arabicPeriod"/>
            </a:pPr>
            <a:r>
              <a:rPr lang="en-US" dirty="0" smtClean="0"/>
              <a:t>10%</a:t>
            </a:r>
          </a:p>
          <a:p>
            <a:pPr marL="514350" indent="-514350">
              <a:buFont typeface="Arial" pitchFamily="34" charset="0"/>
              <a:buAutoNum type="arabicPeriod"/>
            </a:pPr>
            <a:r>
              <a:rPr lang="en-US" dirty="0" smtClean="0"/>
              <a:t>10.5%</a:t>
            </a:r>
          </a:p>
          <a:p>
            <a:pPr marL="514350" indent="-514350">
              <a:buFont typeface="Arial" pitchFamily="34" charset="0"/>
              <a:buAutoNum type="arabicPeriod"/>
            </a:pPr>
            <a:r>
              <a:rPr lang="en-US" dirty="0" smtClean="0"/>
              <a:t>15%</a:t>
            </a:r>
          </a:p>
          <a:p>
            <a:pPr marL="514350" indent="-514350">
              <a:buFont typeface="Arial" pitchFamily="34" charset="0"/>
              <a:buAutoNum type="arabicPeriod"/>
            </a:pPr>
            <a:r>
              <a:rPr lang="en-US" dirty="0" smtClean="0"/>
              <a:t>20% </a:t>
            </a:r>
          </a:p>
        </p:txBody>
      </p:sp>
      <p:sp>
        <p:nvSpPr>
          <p:cNvPr id="6" name="CorShape1"/>
          <p:cNvSpPr/>
          <p:nvPr>
            <p:custDataLst>
              <p:tags r:id="rId3"/>
            </p:custDataLst>
          </p:nvPr>
        </p:nvSpPr>
        <p:spPr>
          <a:xfrm rot="10800000">
            <a:off x="228600" y="3657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152400"/>
            <a:ext cx="4800600" cy="1981200"/>
          </a:xfrm>
        </p:spPr>
        <p:txBody>
          <a:bodyPr>
            <a:normAutofit fontScale="90000"/>
          </a:bodyPr>
          <a:lstStyle/>
          <a:p>
            <a:pPr algn="l"/>
            <a:r>
              <a:rPr lang="en-US" sz="3200" b="1" dirty="0" smtClean="0"/>
              <a:t>39. Graph: Domestic S &amp; D.</a:t>
            </a:r>
            <a:br>
              <a:rPr lang="en-US" sz="3200" b="1" dirty="0" smtClean="0"/>
            </a:br>
            <a:r>
              <a:rPr lang="en-US" sz="3200" b="1" dirty="0" smtClean="0"/>
              <a:t>-World Price: $4.00</a:t>
            </a:r>
            <a:br>
              <a:rPr lang="en-US" sz="3200" b="1" dirty="0" smtClean="0"/>
            </a:br>
            <a:r>
              <a:rPr lang="en-US" sz="3200" b="1" dirty="0" smtClean="0"/>
              <a:t>-Tariff: $4.00</a:t>
            </a:r>
            <a:br>
              <a:rPr lang="en-US" sz="3200" b="1" dirty="0" smtClean="0"/>
            </a:br>
            <a:r>
              <a:rPr lang="en-US" sz="3200" b="1" dirty="0" smtClean="0"/>
              <a:t>-How much imported?</a:t>
            </a:r>
            <a:endParaRPr lang="en-US" sz="3200" b="1" dirty="0"/>
          </a:p>
        </p:txBody>
      </p:sp>
      <p:pic>
        <p:nvPicPr>
          <p:cNvPr id="228355" name="Picture 3"/>
          <p:cNvPicPr>
            <a:picLocks noChangeAspect="1" noChangeArrowheads="1"/>
          </p:cNvPicPr>
          <p:nvPr/>
        </p:nvPicPr>
        <p:blipFill>
          <a:blip r:embed="rId4" cstate="print"/>
          <a:srcRect/>
          <a:stretch>
            <a:fillRect/>
          </a:stretch>
        </p:blipFill>
        <p:spPr bwMode="auto">
          <a:xfrm>
            <a:off x="3886200" y="762000"/>
            <a:ext cx="5257800" cy="3851255"/>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304800" y="2209800"/>
            <a:ext cx="1905000" cy="2438400"/>
          </a:xfrm>
        </p:spPr>
        <p:txBody>
          <a:bodyPr>
            <a:normAutofit/>
          </a:bodyPr>
          <a:lstStyle/>
          <a:p>
            <a:pPr marL="514350" indent="-514350">
              <a:buFont typeface="Arial" pitchFamily="34" charset="0"/>
              <a:buAutoNum type="arabicPeriod"/>
            </a:pPr>
            <a:r>
              <a:rPr lang="en-US" dirty="0" smtClean="0"/>
              <a:t>10</a:t>
            </a:r>
          </a:p>
          <a:p>
            <a:pPr marL="514350" indent="-514350">
              <a:buFont typeface="Arial" pitchFamily="34" charset="0"/>
              <a:buAutoNum type="arabicPeriod"/>
            </a:pPr>
            <a:r>
              <a:rPr lang="en-US" dirty="0" smtClean="0"/>
              <a:t>20</a:t>
            </a:r>
          </a:p>
          <a:p>
            <a:pPr marL="514350" indent="-514350">
              <a:buFont typeface="Arial" pitchFamily="34" charset="0"/>
              <a:buAutoNum type="arabicPeriod"/>
            </a:pPr>
            <a:r>
              <a:rPr lang="en-US" dirty="0" smtClean="0"/>
              <a:t>30</a:t>
            </a:r>
          </a:p>
          <a:p>
            <a:pPr marL="514350" indent="-514350">
              <a:buFont typeface="Arial" pitchFamily="34" charset="0"/>
              <a:buAutoNum type="arabicPeriod"/>
            </a:pPr>
            <a:r>
              <a:rPr lang="en-US" dirty="0" smtClean="0"/>
              <a:t>40</a:t>
            </a:r>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800600" cy="2620962"/>
          </a:xfrm>
        </p:spPr>
        <p:txBody>
          <a:bodyPr>
            <a:normAutofit/>
          </a:bodyPr>
          <a:lstStyle/>
          <a:p>
            <a:pPr algn="l"/>
            <a:r>
              <a:rPr lang="en-US" sz="3200" b="1" dirty="0" smtClean="0">
                <a:solidFill>
                  <a:srgbClr val="0070C0"/>
                </a:solidFill>
              </a:rPr>
              <a:t>39. Graph: Domestic S &amp; D.</a:t>
            </a:r>
            <a:br>
              <a:rPr lang="en-US" sz="3200" b="1" dirty="0" smtClean="0">
                <a:solidFill>
                  <a:srgbClr val="0070C0"/>
                </a:solidFill>
              </a:rPr>
            </a:br>
            <a:r>
              <a:rPr lang="en-US" sz="3200" b="1" dirty="0" smtClean="0">
                <a:solidFill>
                  <a:srgbClr val="0070C0"/>
                </a:solidFill>
              </a:rPr>
              <a:t>-World Price: $4.00</a:t>
            </a:r>
            <a:br>
              <a:rPr lang="en-US" sz="3200" b="1" dirty="0" smtClean="0">
                <a:solidFill>
                  <a:srgbClr val="0070C0"/>
                </a:solidFill>
              </a:rPr>
            </a:br>
            <a:r>
              <a:rPr lang="en-US" sz="3200" b="1" dirty="0" smtClean="0">
                <a:solidFill>
                  <a:srgbClr val="0070C0"/>
                </a:solidFill>
              </a:rPr>
              <a:t>-Tariff: $4.00</a:t>
            </a:r>
            <a:br>
              <a:rPr lang="en-US" sz="3200" b="1" dirty="0" smtClean="0">
                <a:solidFill>
                  <a:srgbClr val="0070C0"/>
                </a:solidFill>
              </a:rPr>
            </a:br>
            <a:r>
              <a:rPr lang="en-US" sz="3200" b="1" dirty="0" smtClean="0">
                <a:solidFill>
                  <a:srgbClr val="0070C0"/>
                </a:solidFill>
              </a:rPr>
              <a:t>-How much imported?</a:t>
            </a:r>
            <a:endParaRPr lang="en-US" sz="3200" b="1" dirty="0">
              <a:solidFill>
                <a:srgbClr val="0070C0"/>
              </a:solidFill>
            </a:endParaRPr>
          </a:p>
        </p:txBody>
      </p:sp>
      <p:pic>
        <p:nvPicPr>
          <p:cNvPr id="228355" name="Picture 3"/>
          <p:cNvPicPr>
            <a:picLocks noChangeAspect="1" noChangeArrowheads="1"/>
          </p:cNvPicPr>
          <p:nvPr/>
        </p:nvPicPr>
        <p:blipFill>
          <a:blip r:embed="rId5" cstate="print"/>
          <a:srcRect/>
          <a:stretch>
            <a:fillRect/>
          </a:stretch>
        </p:blipFill>
        <p:spPr bwMode="auto">
          <a:xfrm>
            <a:off x="4191000" y="838200"/>
            <a:ext cx="5201478" cy="3810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362200"/>
            <a:ext cx="1905000" cy="2819401"/>
          </a:xfrm>
        </p:spPr>
        <p:txBody>
          <a:bodyPr>
            <a:normAutofit/>
          </a:bodyPr>
          <a:lstStyle/>
          <a:p>
            <a:pPr marL="514350" indent="-514350">
              <a:buFont typeface="Arial" pitchFamily="34" charset="0"/>
              <a:buAutoNum type="arabicPeriod"/>
            </a:pPr>
            <a:r>
              <a:rPr lang="en-US" dirty="0" smtClean="0"/>
              <a:t>10</a:t>
            </a:r>
          </a:p>
          <a:p>
            <a:pPr marL="514350" indent="-514350">
              <a:buFont typeface="Arial" pitchFamily="34" charset="0"/>
              <a:buAutoNum type="arabicPeriod"/>
            </a:pPr>
            <a:r>
              <a:rPr lang="en-US" dirty="0" smtClean="0"/>
              <a:t>20</a:t>
            </a:r>
          </a:p>
          <a:p>
            <a:pPr marL="514350" indent="-514350">
              <a:buFont typeface="Arial" pitchFamily="34" charset="0"/>
              <a:buAutoNum type="arabicPeriod"/>
            </a:pPr>
            <a:r>
              <a:rPr lang="en-US" dirty="0" smtClean="0"/>
              <a:t>30</a:t>
            </a:r>
          </a:p>
          <a:p>
            <a:pPr marL="514350" indent="-514350">
              <a:buFont typeface="Arial" pitchFamily="34" charset="0"/>
              <a:buAutoNum type="arabicPeriod"/>
            </a:pPr>
            <a:r>
              <a:rPr lang="en-US" dirty="0" smtClean="0"/>
              <a:t>40</a:t>
            </a:r>
          </a:p>
        </p:txBody>
      </p:sp>
      <p:sp>
        <p:nvSpPr>
          <p:cNvPr id="6" name="CorShape1"/>
          <p:cNvSpPr/>
          <p:nvPr>
            <p:custDataLst>
              <p:tags r:id="rId3"/>
            </p:custDataLst>
          </p:nvPr>
        </p:nvSpPr>
        <p:spPr>
          <a:xfrm rot="10800000">
            <a:off x="228600" y="4114800"/>
            <a:ext cx="513080" cy="51308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458200" cy="1325562"/>
          </a:xfrm>
        </p:spPr>
        <p:txBody>
          <a:bodyPr>
            <a:noAutofit/>
          </a:bodyPr>
          <a:lstStyle/>
          <a:p>
            <a:pPr algn="l"/>
            <a:r>
              <a:rPr lang="en-US" sz="3200" b="1" dirty="0" smtClean="0"/>
              <a:t>40. Consider the currency market for Japanese yens and U.S. dollars. An increase in the demand for Japanese yen results in: </a:t>
            </a:r>
            <a:endParaRPr lang="en-US" sz="3200" b="1" dirty="0"/>
          </a:p>
        </p:txBody>
      </p:sp>
      <p:sp>
        <p:nvSpPr>
          <p:cNvPr id="3" name="TPAnswers"/>
          <p:cNvSpPr>
            <a:spLocks noGrp="1"/>
          </p:cNvSpPr>
          <p:nvPr>
            <p:ph type="body" idx="1"/>
            <p:custDataLst>
              <p:tags r:id="rId2"/>
            </p:custDataLst>
          </p:nvPr>
        </p:nvSpPr>
        <p:spPr>
          <a:xfrm>
            <a:off x="304800" y="1828800"/>
            <a:ext cx="8305800" cy="3687763"/>
          </a:xfrm>
        </p:spPr>
        <p:txBody>
          <a:bodyPr>
            <a:normAutofit fontScale="92500" lnSpcReduction="10000"/>
          </a:bodyPr>
          <a:lstStyle/>
          <a:p>
            <a:pPr marL="514350" indent="-514350">
              <a:buFont typeface="Arial" pitchFamily="34" charset="0"/>
              <a:buAutoNum type="arabicPeriod"/>
            </a:pPr>
            <a:r>
              <a:rPr lang="en-US" dirty="0" smtClean="0"/>
              <a:t>An appreciation of the yen and a depreciation of the dollar</a:t>
            </a:r>
          </a:p>
          <a:p>
            <a:pPr marL="514350" indent="-514350">
              <a:buFont typeface="Arial" pitchFamily="34" charset="0"/>
              <a:buAutoNum type="arabicPeriod"/>
            </a:pPr>
            <a:r>
              <a:rPr lang="en-US" dirty="0" smtClean="0"/>
              <a:t>A depreciation of the yen and a depreciation of the dollar</a:t>
            </a:r>
          </a:p>
          <a:p>
            <a:pPr marL="514350" indent="-514350">
              <a:buFont typeface="Arial" pitchFamily="34" charset="0"/>
              <a:buAutoNum type="arabicPeriod"/>
            </a:pPr>
            <a:r>
              <a:rPr lang="en-US" dirty="0" smtClean="0"/>
              <a:t>An appreciation of the yen and an appreciation of the dollar</a:t>
            </a:r>
          </a:p>
          <a:p>
            <a:pPr marL="514350" indent="-514350">
              <a:buFont typeface="Arial" pitchFamily="34" charset="0"/>
              <a:buAutoNum type="arabicPeriod"/>
            </a:pPr>
            <a:r>
              <a:rPr lang="en-US" dirty="0" smtClean="0"/>
              <a:t>A depreciation of the yen and an appreciation of the dollar</a:t>
            </a:r>
            <a:endParaRPr lang="en-US" dirty="0"/>
          </a:p>
        </p:txBody>
      </p:sp>
    </p:spTree>
    <p:custDataLst>
      <p:tags r:id="rId1"/>
    </p:custData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248400" cy="1935162"/>
          </a:xfrm>
        </p:spPr>
        <p:txBody>
          <a:bodyPr>
            <a:noAutofit/>
          </a:bodyPr>
          <a:lstStyle/>
          <a:p>
            <a:pPr algn="l"/>
            <a:r>
              <a:rPr lang="en-US" sz="3200" b="1" dirty="0" smtClean="0">
                <a:solidFill>
                  <a:srgbClr val="0070C0"/>
                </a:solidFill>
              </a:rPr>
              <a:t>40. Consider the currency market for Japanese yens and U.S. dollars. An increase in the demand for Japanese yen results in: </a:t>
            </a:r>
            <a:endParaRPr lang="en-US" sz="3200" b="1" dirty="0">
              <a:solidFill>
                <a:srgbClr val="0070C0"/>
              </a:solidFill>
            </a:endParaRPr>
          </a:p>
        </p:txBody>
      </p:sp>
      <p:sp>
        <p:nvSpPr>
          <p:cNvPr id="3" name="TPAnswers"/>
          <p:cNvSpPr>
            <a:spLocks noGrp="1"/>
          </p:cNvSpPr>
          <p:nvPr>
            <p:ph type="body" idx="1"/>
            <p:custDataLst>
              <p:tags r:id="rId2"/>
            </p:custDataLst>
          </p:nvPr>
        </p:nvSpPr>
        <p:spPr>
          <a:xfrm>
            <a:off x="457200" y="2438400"/>
            <a:ext cx="8305800" cy="3687763"/>
          </a:xfrm>
        </p:spPr>
        <p:txBody>
          <a:bodyPr>
            <a:normAutofit fontScale="92500" lnSpcReduction="10000"/>
          </a:bodyPr>
          <a:lstStyle/>
          <a:p>
            <a:pPr marL="514350" indent="-514350">
              <a:buFont typeface="Arial" pitchFamily="34" charset="0"/>
              <a:buAutoNum type="arabicPeriod"/>
            </a:pPr>
            <a:r>
              <a:rPr lang="en-US" dirty="0" smtClean="0"/>
              <a:t>An appreciation of the yen and a depreciation of the dollar</a:t>
            </a:r>
          </a:p>
          <a:p>
            <a:pPr marL="514350" indent="-514350">
              <a:buFont typeface="Arial" pitchFamily="34" charset="0"/>
              <a:buAutoNum type="arabicPeriod"/>
            </a:pPr>
            <a:r>
              <a:rPr lang="en-US" dirty="0" smtClean="0"/>
              <a:t>A depreciation of the yen and a depreciation of the dollar</a:t>
            </a:r>
          </a:p>
          <a:p>
            <a:pPr marL="514350" indent="-514350">
              <a:buFont typeface="Arial" pitchFamily="34" charset="0"/>
              <a:buAutoNum type="arabicPeriod"/>
            </a:pPr>
            <a:r>
              <a:rPr lang="en-US" dirty="0" smtClean="0"/>
              <a:t>An appreciation of the yen and an appreciation of the dollar</a:t>
            </a:r>
          </a:p>
          <a:p>
            <a:pPr marL="514350" indent="-514350">
              <a:buFont typeface="Arial" pitchFamily="34" charset="0"/>
              <a:buAutoNum type="arabicPeriod"/>
            </a:pPr>
            <a:r>
              <a:rPr lang="en-US" dirty="0" smtClean="0"/>
              <a:t>A depreciation of the yen and an appreciation of the dollar</a:t>
            </a:r>
            <a:endParaRPr lang="en-US" dirty="0"/>
          </a:p>
        </p:txBody>
      </p:sp>
      <p:sp>
        <p:nvSpPr>
          <p:cNvPr id="5" name="CorShape1"/>
          <p:cNvSpPr/>
          <p:nvPr>
            <p:custDataLst>
              <p:tags r:id="rId3"/>
            </p:custDataLst>
          </p:nvPr>
        </p:nvSpPr>
        <p:spPr>
          <a:xfrm rot="10800000">
            <a:off x="0" y="2362200"/>
            <a:ext cx="546100" cy="546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8686800" cy="1173162"/>
          </a:xfrm>
        </p:spPr>
        <p:txBody>
          <a:bodyPr>
            <a:normAutofit fontScale="90000"/>
          </a:bodyPr>
          <a:lstStyle/>
          <a:p>
            <a:pPr algn="l"/>
            <a:r>
              <a:rPr lang="en-US" sz="3600" b="1" dirty="0" smtClean="0"/>
              <a:t>41. If the US has slow economic growth compared to Japan:</a:t>
            </a:r>
            <a:endParaRPr lang="en-US" sz="3600" b="1" dirty="0"/>
          </a:p>
        </p:txBody>
      </p:sp>
      <p:sp>
        <p:nvSpPr>
          <p:cNvPr id="3" name="TPAnswers"/>
          <p:cNvSpPr>
            <a:spLocks noGrp="1"/>
          </p:cNvSpPr>
          <p:nvPr>
            <p:ph type="body" idx="1"/>
            <p:custDataLst>
              <p:tags r:id="rId2"/>
            </p:custDataLst>
          </p:nvPr>
        </p:nvSpPr>
        <p:spPr>
          <a:xfrm>
            <a:off x="457200" y="1143000"/>
            <a:ext cx="5867400" cy="2895600"/>
          </a:xfrm>
        </p:spPr>
        <p:txBody>
          <a:bodyPr>
            <a:normAutofit/>
          </a:bodyPr>
          <a:lstStyle/>
          <a:p>
            <a:pPr marL="514350" indent="-514350">
              <a:buFont typeface="Arial" pitchFamily="34" charset="0"/>
              <a:buAutoNum type="arabicPeriod"/>
            </a:pPr>
            <a:r>
              <a:rPr lang="en-US" dirty="0" smtClean="0"/>
              <a:t>Yen appreciates; $ depreciates</a:t>
            </a:r>
          </a:p>
          <a:p>
            <a:pPr marL="514350" indent="-514350">
              <a:buFont typeface="Arial" pitchFamily="34" charset="0"/>
              <a:buAutoNum type="arabicPeriod"/>
            </a:pPr>
            <a:r>
              <a:rPr lang="en-US" dirty="0" smtClean="0"/>
              <a:t>Yen depreciates; $ appreciates</a:t>
            </a:r>
          </a:p>
          <a:p>
            <a:pPr marL="514350" indent="-514350">
              <a:buFont typeface="Arial" pitchFamily="34" charset="0"/>
              <a:buAutoNum type="arabicPeriod"/>
            </a:pPr>
            <a:r>
              <a:rPr lang="en-US" dirty="0" smtClean="0"/>
              <a:t>Yen appreciates; $ appreciates</a:t>
            </a:r>
          </a:p>
          <a:p>
            <a:pPr marL="514350" indent="-514350">
              <a:buFont typeface="Arial" pitchFamily="34" charset="0"/>
              <a:buAutoNum type="arabicPeriod"/>
            </a:pPr>
            <a:r>
              <a:rPr lang="en-US" dirty="0" smtClean="0"/>
              <a:t>Yen depreciates; $ depreciates</a:t>
            </a:r>
            <a:endParaRPr lang="en-US" dirty="0"/>
          </a:p>
        </p:txBody>
      </p:sp>
    </p:spTree>
    <p:custDataLst>
      <p:tags r:id="rId1"/>
    </p:custData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152400"/>
            <a:ext cx="8839200" cy="1173162"/>
          </a:xfrm>
        </p:spPr>
        <p:txBody>
          <a:bodyPr>
            <a:normAutofit fontScale="90000"/>
          </a:bodyPr>
          <a:lstStyle/>
          <a:p>
            <a:pPr algn="l"/>
            <a:r>
              <a:rPr lang="en-US" sz="3600" b="1" dirty="0" smtClean="0">
                <a:solidFill>
                  <a:srgbClr val="0070C0"/>
                </a:solidFill>
              </a:rPr>
              <a:t>41. If the US has slow economic growth compared to Japan:</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295400"/>
            <a:ext cx="5867400" cy="2590800"/>
          </a:xfrm>
        </p:spPr>
        <p:txBody>
          <a:bodyPr>
            <a:normAutofit/>
          </a:bodyPr>
          <a:lstStyle/>
          <a:p>
            <a:pPr marL="514350" indent="-514350">
              <a:buFont typeface="Arial" pitchFamily="34" charset="0"/>
              <a:buAutoNum type="arabicPeriod"/>
            </a:pPr>
            <a:r>
              <a:rPr lang="en-US" dirty="0" smtClean="0"/>
              <a:t>Yen appreciates; $ depreciates</a:t>
            </a:r>
          </a:p>
          <a:p>
            <a:pPr marL="514350" indent="-514350">
              <a:buFont typeface="Arial" pitchFamily="34" charset="0"/>
              <a:buAutoNum type="arabicPeriod"/>
            </a:pPr>
            <a:r>
              <a:rPr lang="en-US" dirty="0" smtClean="0"/>
              <a:t>Yen depreciates; $ appreciates</a:t>
            </a:r>
          </a:p>
          <a:p>
            <a:pPr marL="514350" indent="-514350">
              <a:buFont typeface="Arial" pitchFamily="34" charset="0"/>
              <a:buAutoNum type="arabicPeriod"/>
            </a:pPr>
            <a:r>
              <a:rPr lang="en-US" dirty="0" smtClean="0"/>
              <a:t>Yen appreciates; $ appreciates</a:t>
            </a:r>
          </a:p>
          <a:p>
            <a:pPr marL="514350" indent="-514350">
              <a:buFont typeface="Arial" pitchFamily="34" charset="0"/>
              <a:buAutoNum type="arabicPeriod"/>
            </a:pPr>
            <a:r>
              <a:rPr lang="en-US" dirty="0" smtClean="0"/>
              <a:t>Yen depreciates; $ depreciates</a:t>
            </a:r>
            <a:endParaRPr lang="en-US" dirty="0"/>
          </a:p>
        </p:txBody>
      </p:sp>
      <p:sp>
        <p:nvSpPr>
          <p:cNvPr id="7" name="CorShape1"/>
          <p:cNvSpPr/>
          <p:nvPr>
            <p:custDataLst>
              <p:tags r:id="rId3"/>
            </p:custDataLst>
          </p:nvPr>
        </p:nvSpPr>
        <p:spPr>
          <a:xfrm rot="10800000">
            <a:off x="228600" y="1905000"/>
            <a:ext cx="533400" cy="533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74638"/>
            <a:ext cx="8763000" cy="944562"/>
          </a:xfrm>
        </p:spPr>
        <p:txBody>
          <a:bodyPr>
            <a:normAutofit fontScale="90000"/>
          </a:bodyPr>
          <a:lstStyle/>
          <a:p>
            <a:pPr algn="l"/>
            <a:r>
              <a:rPr lang="en-US" sz="3600" b="1" dirty="0" smtClean="0"/>
              <a:t>42. If a country has rapid economic growth then we would expect: </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295400"/>
            <a:ext cx="5867400" cy="4449763"/>
          </a:xfrm>
        </p:spPr>
        <p:txBody>
          <a:bodyPr>
            <a:normAutofit/>
          </a:bodyPr>
          <a:lstStyle/>
          <a:p>
            <a:pPr marL="514350" indent="-514350">
              <a:buFont typeface="Arial" pitchFamily="34" charset="0"/>
              <a:buAutoNum type="arabicPeriod"/>
            </a:pPr>
            <a:r>
              <a:rPr lang="en-US" dirty="0" smtClean="0"/>
              <a:t>Fewer imports </a:t>
            </a:r>
          </a:p>
          <a:p>
            <a:pPr marL="514350" indent="-514350">
              <a:buFont typeface="Arial" pitchFamily="34" charset="0"/>
              <a:buAutoNum type="arabicPeriod"/>
            </a:pPr>
            <a:r>
              <a:rPr lang="en-US" dirty="0" smtClean="0"/>
              <a:t>larger trade deficit</a:t>
            </a:r>
          </a:p>
          <a:p>
            <a:pPr marL="514350" indent="-514350">
              <a:buFont typeface="Arial" pitchFamily="34" charset="0"/>
              <a:buAutoNum type="arabicPeriod"/>
            </a:pPr>
            <a:r>
              <a:rPr lang="en-US" dirty="0" smtClean="0"/>
              <a:t>Its currency to appreciate</a:t>
            </a:r>
          </a:p>
          <a:p>
            <a:pPr marL="514350" indent="-514350">
              <a:buFont typeface="Arial" pitchFamily="34" charset="0"/>
              <a:buAutoNum type="arabicPeriod"/>
            </a:pPr>
            <a:r>
              <a:rPr lang="en-US" dirty="0" smtClean="0"/>
              <a:t>Fixed exchange rates</a:t>
            </a:r>
            <a:endParaRPr lang="en-US" dirty="0"/>
          </a:p>
        </p:txBody>
      </p:sp>
    </p:spTree>
    <p:custDataLst>
      <p:tags r:id="rId1"/>
    </p:custData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610600" cy="1096962"/>
          </a:xfrm>
        </p:spPr>
        <p:txBody>
          <a:bodyPr>
            <a:normAutofit fontScale="90000"/>
          </a:bodyPr>
          <a:lstStyle/>
          <a:p>
            <a:pPr algn="l"/>
            <a:r>
              <a:rPr lang="en-US" sz="3600" b="1" dirty="0" smtClean="0">
                <a:solidFill>
                  <a:srgbClr val="0070C0"/>
                </a:solidFill>
              </a:rPr>
              <a:t>42. If a country has rapid economic growth then we would expect: </a:t>
            </a:r>
            <a:endParaRPr lang="en-US" sz="3600" b="1" dirty="0">
              <a:solidFill>
                <a:srgbClr val="0070C0"/>
              </a:solidFill>
            </a:endParaRPr>
          </a:p>
        </p:txBody>
      </p:sp>
      <p:sp>
        <p:nvSpPr>
          <p:cNvPr id="8" name="CorShape1"/>
          <p:cNvSpPr/>
          <p:nvPr>
            <p:custDataLst>
              <p:tags r:id="rId2"/>
            </p:custDataLst>
          </p:nvPr>
        </p:nvSpPr>
        <p:spPr>
          <a:xfrm rot="10800000">
            <a:off x="304800" y="2133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447801"/>
            <a:ext cx="5867400" cy="2743200"/>
          </a:xfrm>
        </p:spPr>
        <p:txBody>
          <a:bodyPr>
            <a:normAutofit/>
          </a:bodyPr>
          <a:lstStyle/>
          <a:p>
            <a:pPr marL="514350" indent="-514350">
              <a:buFont typeface="Arial" pitchFamily="34" charset="0"/>
              <a:buAutoNum type="arabicPeriod"/>
            </a:pPr>
            <a:r>
              <a:rPr lang="en-US" dirty="0" smtClean="0"/>
              <a:t>Fewer imports </a:t>
            </a:r>
          </a:p>
          <a:p>
            <a:pPr marL="514350" indent="-514350">
              <a:buFont typeface="Arial" pitchFamily="34" charset="0"/>
              <a:buAutoNum type="arabicPeriod"/>
            </a:pPr>
            <a:r>
              <a:rPr lang="en-US" dirty="0" smtClean="0"/>
              <a:t>larger trade deficit</a:t>
            </a:r>
          </a:p>
          <a:p>
            <a:pPr marL="514350" indent="-514350">
              <a:buFont typeface="Arial" pitchFamily="34" charset="0"/>
              <a:buAutoNum type="arabicPeriod"/>
            </a:pPr>
            <a:r>
              <a:rPr lang="en-US" dirty="0" smtClean="0"/>
              <a:t>Its currency to appreciate</a:t>
            </a:r>
          </a:p>
          <a:p>
            <a:pPr marL="514350" indent="-514350">
              <a:buFont typeface="Arial" pitchFamily="34" charset="0"/>
              <a:buAutoNum type="arabicPeriod"/>
            </a:pPr>
            <a:r>
              <a:rPr lang="en-US" dirty="0" smtClean="0"/>
              <a:t>Fixed exchange rates</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352800"/>
          </a:xfrm>
        </p:spPr>
        <p:txBody>
          <a:bodyPr>
            <a:normAutofit/>
          </a:bodyPr>
          <a:lstStyle/>
          <a:p>
            <a:r>
              <a:rPr lang="en-US" sz="9600" b="1" dirty="0" smtClean="0">
                <a:latin typeface="Bodoni MT Black" pitchFamily="18" charset="0"/>
                <a:cs typeface="Aparajita" pitchFamily="34" charset="0"/>
              </a:rPr>
              <a:t>Study hard!</a:t>
            </a:r>
            <a:r>
              <a:rPr lang="en-US" dirty="0" smtClean="0"/>
              <a:t/>
            </a:r>
            <a:br>
              <a:rPr lang="en-US" dirty="0" smtClean="0"/>
            </a:br>
            <a:endParaRPr lang="en-US"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EXPANDSHOWBAR"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OWERPOINTVERSION" val="14.0"/>
  <p:tag name="TASKPANEKEY" val="e07d0399-363f-4e21-9a01-7710b0583ce7"/>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8"/>
  <p:tag name="RESPONSECOUNT" val="28"/>
  <p:tag name="SLICED" val="False"/>
  <p:tag name="RESPONSES" val="2;3;4;3;2;3;3;4;3;3;3;3;3;3;4;3;3;2;3;2;2;3;4;3;3;2;2;3;"/>
  <p:tag name="CHARTSTRINGSTD" val="0 7 17 4"/>
  <p:tag name="CHARTSTRINGREV" val="4 17 7 0"/>
  <p:tag name="CHARTSTRINGSTDPER" val="0 0.25 0.607142857142857 0.142857142857143"/>
  <p:tag name="CHARTSTRINGREVPER" val="0.142857142857143 0.607142857142857 0.25 0"/>
  <p:tag name="ANONYMOUSTEMP" val="False"/>
  <p:tag name="RESPONSESGATHERED" val="False"/>
  <p:tag name="SLIDEORDER" val="3"/>
  <p:tag name="SLIDEGUID" val="7F88C178CF144A1DB4A8AEDBF5E2CFA2"/>
  <p:tag name="CORRECTPOINTVALUE" val="1"/>
  <p:tag name="QUESTIONALIAS" val="1. Which of the following explains why it is good if the price of plywood increases after a hurricane? "/>
  <p:tag name="ANSWERSALIAS" val="Economic Growth|smicln|Allocative Efficiency|smicln|Productive Efficiency|smicln|Equity|smicln|Full employment"/>
  <p:tag name="VALUES" val="Incorrect|smicln|Correct|smicln|Incorrect|smicln|Incorrect|smicln|Incorrect"/>
</p:tagLst>
</file>

<file path=ppt/tags/tag100.xml><?xml version="1.0" encoding="utf-8"?>
<p:tagLst xmlns:a="http://schemas.openxmlformats.org/drawingml/2006/main" xmlns:r="http://schemas.openxmlformats.org/officeDocument/2006/relationships" xmlns:p="http://schemas.openxmlformats.org/presentationml/2006/main">
  <p:tag name="ANSWERBULLETS" val="3"/>
  <p:tag name="TEXTLENGTH" val="45"/>
  <p:tag name="FONTSIZE" val="32"/>
  <p:tag name="BULLETTYPE" val="ppBulletArabicPeriod"/>
  <p:tag name="ANSWERTEXT" val="45 wheat and 20 rice&#10;20 rice&#10;5 wheat&#10;15 wheat"/>
  <p:tag name="OLDNUMANSWERS" val="4"/>
</p:tagLst>
</file>

<file path=ppt/tags/tag101.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TOTALRESPONSES" val="29"/>
  <p:tag name="RESPONSECOUNT" val="29"/>
  <p:tag name="SLICED" val="False"/>
  <p:tag name="RESPONSES" val="3;3;3;1;3;3;4;3;3;1;4;3;3;4;4;3;2;1;3;3;1;3;4;3;3;3;3;4;1;"/>
  <p:tag name="ANONYMOUSTEMP" val="False"/>
  <p:tag name="DEMOGRAPHIC" val="False"/>
  <p:tag name="INCORRECTPOINTVALUE" val="0"/>
  <p:tag name="CHARTSTRINGREV" val="6 17 1 5"/>
  <p:tag name="CHARTSTRINGREVPER" val="0.206896551724138 0.586206896551724 0.0344827586206897 0.172413793103448"/>
  <p:tag name="CHARTSTRINGSTD" val="5 1 17 6"/>
  <p:tag name="CHARTSTRINGSTDPER" val="0.172413793103448 0.0344827586206897 0.586206896551724 0.206896551724138"/>
  <p:tag name="RESPONSESGATHERED" val="False"/>
  <p:tag name="QUESTIONALIAS" val="13. Which of the following would be a likely terms of trade?"/>
  <p:tag name="ANSWERSALIAS" val="1 rice = 1 wheat|smicln|1 rice = 1 and 1/3 wheat|smicln|1 rice = 1 and 2/3 wheat|smicln|1 rice = 2 and 1/3 wheat"/>
  <p:tag name="SLIDEORDER" val="4"/>
  <p:tag name="SLIDEGUID" val="D95255A49FB44FAA87291B80C012ED0A"/>
  <p:tag name="CORRECTPOINTVALUE" val="0"/>
  <p:tag name="VALUES" val="No Value|smicln|No Value|smicln|No Value|smicln|No Value"/>
</p:tagLst>
</file>

<file path=ppt/tags/tag102.xml><?xml version="1.0" encoding="utf-8"?>
<p:tagLst xmlns:a="http://schemas.openxmlformats.org/drawingml/2006/main" xmlns:r="http://schemas.openxmlformats.org/officeDocument/2006/relationships" xmlns:p="http://schemas.openxmlformats.org/presentationml/2006/main">
  <p:tag name="ANSWERBULLETS" val="3"/>
  <p:tag name="TEXTLENGTH" val="91"/>
  <p:tag name="FONTSIZE" val="32"/>
  <p:tag name="BULLETTYPE" val="ppBulletArabicPeriod"/>
  <p:tag name="ANSWERTEXT" val="1 rice = 1 wheat&#10;1 rice = 1 and 1/3 wheat&#10;1 rice = 1 and 2/3 wheat&#10;1 rice = 2 and 1/3 wheat"/>
  <p:tag name="OLDNUMANSWERS" val="4"/>
</p:tagLst>
</file>

<file path=ppt/tags/tag103.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TOTALRESPONSES" val="29"/>
  <p:tag name="RESPONSECOUNT" val="29"/>
  <p:tag name="SLICED" val="False"/>
  <p:tag name="RESPONSES" val="3;3;3;1;3;3;4;3;3;1;4;3;3;4;4;3;2;1;3;3;1;3;4;3;3;3;3;4;1;"/>
  <p:tag name="ANONYMOUSTEMP" val="False"/>
  <p:tag name="DEMOGRAPHIC" val="False"/>
  <p:tag name="INCORRECTPOINTVALUE" val="0"/>
  <p:tag name="CHARTSTRINGREV" val="6 17 1 5"/>
  <p:tag name="CHARTSTRINGREVPER" val="0.206896551724138 0.586206896551724 0.0344827586206897 0.172413793103448"/>
  <p:tag name="CHARTSTRINGSTD" val="5 1 17 6"/>
  <p:tag name="CHARTSTRINGSTDPER" val="0.172413793103448 0.0344827586206897 0.586206896551724 0.206896551724138"/>
  <p:tag name="RESPONSESGATHERED" val="False"/>
  <p:tag name="SLIDEORDER" val="5"/>
  <p:tag name="SLIDEGUID" val="C1B7BA05BF1846BEA1059453613DA4C6"/>
  <p:tag name="CORRECTPOINTVALUE" val="1"/>
  <p:tag name="QUESTIONALIAS" val="19. Which of the following would be a likely terms of trade?"/>
  <p:tag name="ANSWERSALIAS" val="1 rice = 1 wheat|smicln|1 rice = 1   1/3 wheat|smicln|1 rice = 1   2/3 wheat|smicln|1 rice = 2   1/3 wheat"/>
  <p:tag name="VALUES" val="Incorrect|smicln|Incorrect|smicln|Correct|smicln|Incorrect"/>
</p:tagLst>
</file>

<file path=ppt/tags/tag10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5.xml><?xml version="1.0" encoding="utf-8"?>
<p:tagLst xmlns:a="http://schemas.openxmlformats.org/drawingml/2006/main" xmlns:r="http://schemas.openxmlformats.org/officeDocument/2006/relationships" xmlns:p="http://schemas.openxmlformats.org/presentationml/2006/main">
  <p:tag name="ANSWERBULLETS" val="3"/>
  <p:tag name="TEXTLENGTH" val="85"/>
  <p:tag name="FONTSIZE" val="32"/>
  <p:tag name="BULLETTYPE" val="ppBulletArabicPeriod"/>
  <p:tag name="ANSWERTEXT" val="1 rice = 1 wheat&#10;1 rice = 1   1/3 wheat&#10;1 rice = 1   2/3 wheat&#10;1 rice = 2   1/3 wheat"/>
  <p:tag name="OLDNUMANSWERS" val="4"/>
</p:tagLst>
</file>

<file path=ppt/tags/tag106.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TOTALRESPONSES" val="29"/>
  <p:tag name="RESPONSECOUNT" val="29"/>
  <p:tag name="SLICED" val="False"/>
  <p:tag name="RESPONSES" val="3;3;3;1;3;3;4;3;3;1;4;3;3;4;4;3;2;1;3;3;1;3;4;3;3;3;3;4;1;"/>
  <p:tag name="ANONYMOUSTEMP" val="False"/>
  <p:tag name="DEMOGRAPHIC" val="False"/>
  <p:tag name="INCORRECTPOINTVALUE" val="0"/>
  <p:tag name="CHARTSTRINGREV" val="6 17 1 5"/>
  <p:tag name="CHARTSTRINGREVPER" val="0.206896551724138 0.586206896551724 0.0344827586206897 0.172413793103448"/>
  <p:tag name="CHARTSTRINGSTD" val="5 1 17 6"/>
  <p:tag name="CHARTSTRINGSTDPER" val="0.172413793103448 0.0344827586206897 0.586206896551724 0.206896551724138"/>
  <p:tag name="RESPONSESGATHERED" val="False"/>
  <p:tag name="SLIDEORDER" val="5"/>
  <p:tag name="SLIDEGUID" val="0B0D0F96A7094A39860AD0258AACC704"/>
  <p:tag name="CORRECTPOINTVALUE" val="0"/>
  <p:tag name="QUESTIONALIAS" val="20.  Which argument is this for restricting trade? "/>
  <p:tag name="ANSWERSALIAS" val="Military Self-Sufficiency|smicln|Increase Domestic Employment|smicln|Infant Industry|smicln|Protection Against Dumping|smicln|Cheap Foreign Labor"/>
  <p:tag name="VALUES" val="No Value|smicln|No Value|smicln|No Value|smicln|No Value|smicln|No Value"/>
</p:tagLst>
</file>

<file path=ppt/tags/tag107.xml><?xml version="1.0" encoding="utf-8"?>
<p:tagLst xmlns:a="http://schemas.openxmlformats.org/drawingml/2006/main" xmlns:r="http://schemas.openxmlformats.org/officeDocument/2006/relationships" xmlns:p="http://schemas.openxmlformats.org/presentationml/2006/main">
  <p:tag name="ANSWERBULLETS" val="3"/>
  <p:tag name="TEXTLENGTH" val="117"/>
  <p:tag name="FONTSIZE" val="32"/>
  <p:tag name="BULLETTYPE" val="ppBulletArabicPeriod"/>
  <p:tag name="ANSWERTEXT" val="Military Self-Sufficiency&#10;Increase Domestic Employment&#10;Infant Industry&#10;Protection Against Dumping&#10;Cheap Foreign Labor"/>
  <p:tag name="OLDNUMANSWERS" val="5"/>
</p:tagLst>
</file>

<file path=ppt/tags/tag108.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TOTALRESPONSES" val="29"/>
  <p:tag name="RESPONSECOUNT" val="29"/>
  <p:tag name="SLICED" val="False"/>
  <p:tag name="RESPONSES" val="3;3;3;1;3;3;4;3;3;1;4;3;3;4;4;3;2;1;3;3;1;3;4;3;3;3;3;4;1;"/>
  <p:tag name="ANONYMOUSTEMP" val="False"/>
  <p:tag name="DEMOGRAPHIC" val="False"/>
  <p:tag name="INCORRECTPOINTVALUE" val="0"/>
  <p:tag name="CHARTSTRINGREV" val="6 17 1 5"/>
  <p:tag name="CHARTSTRINGREVPER" val="0.206896551724138 0.586206896551724 0.0344827586206897 0.172413793103448"/>
  <p:tag name="CHARTSTRINGSTD" val="5 1 17 6"/>
  <p:tag name="CHARTSTRINGSTDPER" val="0.172413793103448 0.0344827586206897 0.586206896551724 0.206896551724138"/>
  <p:tag name="RESPONSESGATHERED" val="False"/>
  <p:tag name="SLIDEORDER" val="6"/>
  <p:tag name="SLIDEGUID" val="7AE18A6040A74E12A071F69FFD630E92"/>
  <p:tag name="CORRECTPOINTVALUE" val="1"/>
  <p:tag name="QUESTIONALIAS" val="20.  Which argument for restricting trade? "/>
  <p:tag name="ANSWERSALIAS" val="Military Self-Sufficiency|smicln|Increase Domestic Employment|smicln|Infant Industry|smicln|Protection Against Dumping|smicln|Cheap Foreign Labor"/>
  <p:tag name="VALUES" val="Incorrect|smicln|Incorrect|smicln|Correct|smicln|Incorrect|smicln|Incorrect"/>
</p:tagLst>
</file>

<file path=ppt/tags/tag109.xml><?xml version="1.0" encoding="utf-8"?>
<p:tagLst xmlns:a="http://schemas.openxmlformats.org/drawingml/2006/main" xmlns:r="http://schemas.openxmlformats.org/officeDocument/2006/relationships" xmlns:p="http://schemas.openxmlformats.org/presentationml/2006/main">
  <p:tag name="ANSWERBULLETS" val="3"/>
  <p:tag name="TEXTLENGTH" val="117"/>
  <p:tag name="FONTSIZE" val="32"/>
  <p:tag name="BULLETTYPE" val="ppBulletArabicPeriod"/>
  <p:tag name="ANSWERTEXT" val="Military Self-Sufficiency&#10;Increase Domestic Employment&#10;Infant Industry&#10;Protection Against Dumping&#10;Cheap Foreign Labor"/>
  <p:tag name="OLDNUMANSWERS" val="5"/>
</p:tagLst>
</file>

<file path=ppt/tags/tag1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1.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TOTALRESPONSES" val="29"/>
  <p:tag name="RESPONSECOUNT" val="29"/>
  <p:tag name="SLICED" val="False"/>
  <p:tag name="RESPONSES" val="3;3;3;1;3;3;4;3;3;1;4;3;3;4;4;3;2;1;3;3;1;3;4;3;3;3;3;4;1;"/>
  <p:tag name="ANONYMOUSTEMP" val="False"/>
  <p:tag name="DEMOGRAPHIC" val="False"/>
  <p:tag name="INCORRECTPOINTVALUE" val="0"/>
  <p:tag name="CHARTSTRINGREV" val="6 17 1 5"/>
  <p:tag name="CHARTSTRINGREVPER" val="0.206896551724138 0.586206896551724 0.0344827586206897 0.172413793103448"/>
  <p:tag name="CHARTSTRINGSTD" val="5 1 17 6"/>
  <p:tag name="CHARTSTRINGSTDPER" val="0.172413793103448 0.0344827586206897 0.586206896551724 0.206896551724138"/>
  <p:tag name="RESPONSESGATHERED" val="False"/>
  <p:tag name="SLIDEORDER" val="7"/>
  <p:tag name="SLIDEGUID" val="FC56A539BA9B487D8FA2B1CAAF3F88EC"/>
  <p:tag name="VALUES" val="No Value|smicln|No Value|smicln|No Value|smicln|No Value|smicln|No Value"/>
  <p:tag name="CORRECTPOINTVALUE" val="0"/>
  <p:tag name="QUESTIONALIAS" val="21.  Which is a valid counter argument for the cheap foreign labor argument? "/>
  <p:tag name="ANSWERSALIAS" val="Imports may eliminate some jobs BUT they also create jobs. |smicln|Often once the protection is removed the industries fail |smicln|There are few documented cases of this.|smicln|If this were true then one country should never trade with another country that has lower wages. "/>
</p:tagLst>
</file>

<file path=ppt/tags/tag112.xml><?xml version="1.0" encoding="utf-8"?>
<p:tagLst xmlns:a="http://schemas.openxmlformats.org/drawingml/2006/main" xmlns:r="http://schemas.openxmlformats.org/officeDocument/2006/relationships" xmlns:p="http://schemas.openxmlformats.org/presentationml/2006/main">
  <p:tag name="ANSWERBULLETS" val="3"/>
  <p:tag name="TEXTLENGTH" val="255"/>
  <p:tag name="FONTSIZE" val="32"/>
  <p:tag name="BULLETTYPE" val="ppBulletArabicPeriod"/>
  <p:tag name="ANSWERTEXT" val="Imports may eliminate some jobs BUT they also create jobs. &#10;Often once the protection is removed the industries fail &#10;There are few documented cases of this.&#10;If this were true then one country should never trade with another country that has lower wages. "/>
  <p:tag name="OLDNUMANSWERS" val="4"/>
</p:tagLst>
</file>

<file path=ppt/tags/tag113.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TOTALRESPONSES" val="29"/>
  <p:tag name="RESPONSECOUNT" val="29"/>
  <p:tag name="SLICED" val="False"/>
  <p:tag name="RESPONSES" val="3;3;3;1;3;3;4;3;3;1;4;3;3;4;4;3;2;1;3;3;1;3;4;3;3;3;3;4;1;"/>
  <p:tag name="ANONYMOUSTEMP" val="False"/>
  <p:tag name="DEMOGRAPHIC" val="False"/>
  <p:tag name="INCORRECTPOINTVALUE" val="0"/>
  <p:tag name="CHARTSTRINGREV" val="6 17 1 5"/>
  <p:tag name="CHARTSTRINGREVPER" val="0.206896551724138 0.586206896551724 0.0344827586206897 0.172413793103448"/>
  <p:tag name="CHARTSTRINGSTD" val="5 1 17 6"/>
  <p:tag name="CHARTSTRINGSTDPER" val="0.172413793103448 0.0344827586206897 0.586206896551724 0.206896551724138"/>
  <p:tag name="RESPONSESGATHERED" val="False"/>
  <p:tag name="VALUES" val="Incorrect|smicln|Incorrect|smicln|Incorrect|smicln|Correct|smicln|No Value"/>
  <p:tag name="SLIDEORDER" val="8"/>
  <p:tag name="SLIDEGUID" val="005ADF254361405E9DF402D297089846"/>
  <p:tag name="CORRECTPOINTVALUE" val="1"/>
  <p:tag name="QUESTIONALIAS" val="21.  Which is a valid counter argument for the cheap foreign labor argument? "/>
  <p:tag name="ANSWERSALIAS" val="Imports may eliminate some jobs BUT they also create jobs. |smicln|Often once the protection is removed the industries fail |smicln|There are few documented cases of this.|smicln|If this were true then one country should never trade with another country that has lower wages. "/>
</p:tagLst>
</file>

<file path=ppt/tags/tag11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5.xml><?xml version="1.0" encoding="utf-8"?>
<p:tagLst xmlns:a="http://schemas.openxmlformats.org/drawingml/2006/main" xmlns:r="http://schemas.openxmlformats.org/officeDocument/2006/relationships" xmlns:p="http://schemas.openxmlformats.org/presentationml/2006/main">
  <p:tag name="ANSWERBULLETS" val="3"/>
  <p:tag name="TEXTLENGTH" val="255"/>
  <p:tag name="FONTSIZE" val="30"/>
  <p:tag name="BULLETTYPE" val="ppBulletArabicPeriod"/>
  <p:tag name="ANSWERTEXT" val="Imports may eliminate some jobs BUT they also create jobs. &#10;Often once the protection is removed the industries fail &#10;There are few documented cases of this.&#10;If this were true then one country should never trade with another country that has lower wages. "/>
  <p:tag name="OLDNUMANSWERS" val="4"/>
</p:tagLst>
</file>

<file path=ppt/tags/tag116.xml><?xml version="1.0" encoding="utf-8"?>
<p:tagLst xmlns:a="http://schemas.openxmlformats.org/drawingml/2006/main" xmlns:r="http://schemas.openxmlformats.org/officeDocument/2006/relationships" xmlns:p="http://schemas.openxmlformats.org/presentationml/2006/main">
  <p:tag name="DELIMITERS" val="3.1"/>
</p:tagLst>
</file>

<file path=ppt/tags/tag11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2;2;4;2;4;2;4;3;2;2;4;2;2;3;2;2;3;2;3;2;3;2;1;"/>
  <p:tag name="CHARTSTRINGSTD" val="1 13 5 5"/>
  <p:tag name="CHARTSTRINGREV" val="5 5 13 1"/>
  <p:tag name="CHARTSTRINGSTDPER" val="0.0416666666666667 0.541666666666667 0.208333333333333 0.208333333333333"/>
  <p:tag name="CHARTSTRINGREVPER" val="0.208333333333333 0.208333333333333 0.541666666666667 0.0416666666666667"/>
  <p:tag name="ANONYMOUSTEMP" val="False"/>
  <p:tag name="SLIDEORDER" val="2"/>
  <p:tag name="SLIDEGUID" val="EBD10BC71D714D66B575544F1DF73AE6"/>
  <p:tag name="RESPONSESGATHERED" val="False"/>
  <p:tag name="CORRECTPOINTVALUE" val="0"/>
  <p:tag name="QUESTIONALIAS" val="22. An effective Price Floor will:"/>
  <p:tag name="ANSWERSALIAS" val="Induce firms to leave the industry|smicln|Result in a product surplus|smicln|Result in a product shortage|smicln|Clear the market"/>
  <p:tag name="VALUES" val="No Value|smicln|No Value|smicln|No Value|smicln|No Value"/>
</p:tagLst>
</file>

<file path=ppt/tags/tag118.xml><?xml version="1.0" encoding="utf-8"?>
<p:tagLst xmlns:a="http://schemas.openxmlformats.org/drawingml/2006/main" xmlns:r="http://schemas.openxmlformats.org/officeDocument/2006/relationships" xmlns:p="http://schemas.openxmlformats.org/presentationml/2006/main">
  <p:tag name="ANSWERBULLETS" val="3"/>
  <p:tag name="TEXTLENGTH" val="108"/>
  <p:tag name="FONTSIZE" val="32"/>
  <p:tag name="BULLETTYPE" val="ppBulletArabicPeriod"/>
  <p:tag name="ANSWERTEXT" val="Induce firms to leave the industry&#10;Result in a product surplus&#10;Result in a product shortage&#10;Clear the market"/>
  <p:tag name="OLDNUMANSWERS" val="4"/>
</p:tagLst>
</file>

<file path=ppt/tags/tag11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2;2;4;2;4;2;4;3;2;2;4;2;2;3;2;2;3;2;3;2;3;2;1;"/>
  <p:tag name="CHARTSTRINGSTD" val="1 13 5 5"/>
  <p:tag name="CHARTSTRINGREV" val="5 5 13 1"/>
  <p:tag name="CHARTSTRINGSTDPER" val="0.0416666666666667 0.541666666666667 0.208333333333333 0.208333333333333"/>
  <p:tag name="CHARTSTRINGREVPER" val="0.208333333333333 0.208333333333333 0.541666666666667 0.0416666666666667"/>
  <p:tag name="ANONYMOUSTEMP" val="False"/>
  <p:tag name="RESPONSESGATHERED" val="False"/>
  <p:tag name="SLIDEORDER" val="3"/>
  <p:tag name="SLIDEGUID" val="3B3697E4569A4D1496E6A2FE044DE44A"/>
  <p:tag name="CORRECTPOINTVALUE" val="1"/>
  <p:tag name="QUESTIONALIAS" val="22. An effective Price Floor will:"/>
  <p:tag name="ANSWERSALIAS" val="Induce firms to leave the industry|smicln|Result in a product surplus|smicln|Result in a product shortage|smicln|Clear the market"/>
  <p:tag name="VALUES" val="Incorrect|smicln|Correct|smicln|Incorrect|smicln|Incorrect"/>
</p:tagLst>
</file>

<file path=ppt/tags/tag12.xml><?xml version="1.0" encoding="utf-8"?>
<p:tagLst xmlns:a="http://schemas.openxmlformats.org/drawingml/2006/main" xmlns:r="http://schemas.openxmlformats.org/officeDocument/2006/relationships" xmlns:p="http://schemas.openxmlformats.org/presentationml/2006/main">
  <p:tag name="ANSWERBULLETS" val="3"/>
  <p:tag name="TEXTLENGTH" val="82"/>
  <p:tag name="FONTSIZE" val="37"/>
  <p:tag name="BULLETTYPE" val="ppBulletArabicPeriod"/>
  <p:tag name="ANSWERTEXT" val="Economic Growth&#10;Allocative Efficiency&#10;Productive Efficiency&#10;Equity&#10;Full employment"/>
  <p:tag name="OLDNUMANSWERS" val="5"/>
</p:tagLst>
</file>

<file path=ppt/tags/tag12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1.xml><?xml version="1.0" encoding="utf-8"?>
<p:tagLst xmlns:a="http://schemas.openxmlformats.org/drawingml/2006/main" xmlns:r="http://schemas.openxmlformats.org/officeDocument/2006/relationships" xmlns:p="http://schemas.openxmlformats.org/presentationml/2006/main">
  <p:tag name="ANSWERBULLETS" val="3"/>
  <p:tag name="TEXTLENGTH" val="108"/>
  <p:tag name="FONTSIZE" val="32"/>
  <p:tag name="BULLETTYPE" val="ppBulletArabicPeriod"/>
  <p:tag name="ANSWERTEXT" val="Induce firms to leave the industry&#10;Result in a product surplus&#10;Result in a product shortage&#10;Clear the market"/>
  <p:tag name="OLDNUMANSWERS" val="4"/>
</p:tagLst>
</file>

<file path=ppt/tags/tag122.xml><?xml version="1.0" encoding="utf-8"?>
<p:tagLst xmlns:a="http://schemas.openxmlformats.org/drawingml/2006/main" xmlns:r="http://schemas.openxmlformats.org/officeDocument/2006/relationships" xmlns:p="http://schemas.openxmlformats.org/presentationml/2006/main">
  <p:tag name="DELIMITERS" val="3.1"/>
</p:tagLst>
</file>

<file path=ppt/tags/tag123.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1;4;1;1;4;4;4;2;4;2;4;4;4;1;4;2;4;4;4;4;1;3;4;"/>
  <p:tag name="CHARTSTRINGSTD" val="5 3 1 15"/>
  <p:tag name="CHARTSTRINGREV" val="15 1 3 5"/>
  <p:tag name="CHARTSTRINGSTDPER" val="0.208333333333333 0.125 0.0416666666666667 0.625"/>
  <p:tag name="CHARTSTRINGREVPER" val="0.625 0.0416666666666667 0.125 0.208333333333333"/>
  <p:tag name="ANONYMOUSTEMP" val="False"/>
  <p:tag name="SLIDEORDER" val="2"/>
  <p:tag name="SLIDEGUID" val="0DB0005551A24CA7AA2F8D7E2EE19B25"/>
  <p:tag name="RESPONSESGATHERED" val="False"/>
  <p:tag name="CORRECTPOINTVALUE" val="0"/>
  <p:tag name="QUESTIONALIAS" val="23. If a legal ceiling price is set above the equilibrium price: "/>
  <p:tag name="ANSWERSALIAS" val="A shortage of the product will occur|smicln|A surplus of the product will occur|smicln|A black market will evolve|smicln|Neither the price or quantity of the product will be affected"/>
  <p:tag name="VALUES" val="No Value|smicln|No Value|smicln|No Value|smicln|No Value"/>
</p:tagLst>
</file>

<file path=ppt/tags/tag124.xml><?xml version="1.0" encoding="utf-8"?>
<p:tagLst xmlns:a="http://schemas.openxmlformats.org/drawingml/2006/main" xmlns:r="http://schemas.openxmlformats.org/officeDocument/2006/relationships" xmlns:p="http://schemas.openxmlformats.org/presentationml/2006/main">
  <p:tag name="ANSWERBULLETS" val="3"/>
  <p:tag name="TEXTLENGTH" val="161"/>
  <p:tag name="FONTSIZE" val="32"/>
  <p:tag name="BULLETTYPE" val="ppBulletArabicPeriod"/>
  <p:tag name="ANSWERTEXT" val="A shortage of the product will occur&#10;A surplus of the product will occur&#10;A black market will evolve&#10;Neither the price or quantity of the product will be affected"/>
  <p:tag name="OLDNUMANSWERS" val="4"/>
</p:tagLst>
</file>

<file path=ppt/tags/tag125.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1;4;1;1;4;4;4;2;4;2;4;4;4;1;4;2;4;4;4;4;1;3;4;"/>
  <p:tag name="CHARTSTRINGSTD" val="5 3 1 15"/>
  <p:tag name="CHARTSTRINGREV" val="15 1 3 5"/>
  <p:tag name="CHARTSTRINGSTDPER" val="0.208333333333333 0.125 0.0416666666666667 0.625"/>
  <p:tag name="CHARTSTRINGREVPER" val="0.625 0.0416666666666667 0.125 0.208333333333333"/>
  <p:tag name="ANONYMOUSTEMP" val="False"/>
  <p:tag name="RESPONSESGATHERED" val="False"/>
  <p:tag name="SLIDEORDER" val="3"/>
  <p:tag name="SLIDEGUID" val="C84B2D6E19FC4FF99B8EF6BB5DCDEA02"/>
  <p:tag name="CORRECTPOINTVALUE" val="1"/>
  <p:tag name="QUESTIONALIAS" val="23. If a legal ceiling price is set above the equilibrium price: "/>
  <p:tag name="ANSWERSALIAS" val="A shortage of the product will occur|smicln|A surplus of the product will occur|smicln|A black market will evolve|smicln|Neither the price or quantity of the product will be affected"/>
  <p:tag name="VALUES" val="Incorrect|smicln|Incorrect|smicln|Incorrect|smicln|Correct"/>
</p:tagLst>
</file>

<file path=ppt/tags/tag12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7.xml><?xml version="1.0" encoding="utf-8"?>
<p:tagLst xmlns:a="http://schemas.openxmlformats.org/drawingml/2006/main" xmlns:r="http://schemas.openxmlformats.org/officeDocument/2006/relationships" xmlns:p="http://schemas.openxmlformats.org/presentationml/2006/main">
  <p:tag name="ANSWERBULLETS" val="3"/>
  <p:tag name="TEXTLENGTH" val="161"/>
  <p:tag name="FONTSIZE" val="32"/>
  <p:tag name="BULLETTYPE" val="ppBulletArabicPeriod"/>
  <p:tag name="ANSWERTEXT" val="A shortage of the product will occur&#10;A surplus of the product will occur&#10;A black market will evolve&#10;Neither the price or quantity of the product will be affected"/>
  <p:tag name="OLDNUMANSWERS" val="4"/>
</p:tagLst>
</file>

<file path=ppt/tags/tag128.xml><?xml version="1.0" encoding="utf-8"?>
<p:tagLst xmlns:a="http://schemas.openxmlformats.org/drawingml/2006/main" xmlns:r="http://schemas.openxmlformats.org/officeDocument/2006/relationships" xmlns:p="http://schemas.openxmlformats.org/presentationml/2006/main">
  <p:tag name="DELIMITERS" val="3.1"/>
</p:tagLst>
</file>

<file path=ppt/tags/tag129.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2;3;3;3;3;3;2;3;3;2;2;3;3;3;2;2;3;2;3;3;2;2;3;3;"/>
  <p:tag name="CHARTSTRINGSTD" val="0 9 15 0"/>
  <p:tag name="CHARTSTRINGREV" val="0 15 9 0"/>
  <p:tag name="CHARTSTRINGSTDPER" val="0 0.375 0.625 0"/>
  <p:tag name="CHARTSTRINGREVPER" val="0 0.625 0.375 0"/>
  <p:tag name="ANONYMOUSTEMP" val="False"/>
  <p:tag name="SLIDEORDER" val="2"/>
  <p:tag name="SLIDEGUID" val="DCAF8675079F4FDDAE99CD5817C7E908"/>
  <p:tag name="RESPONSESGATHERED" val="False"/>
  <p:tag name="CORRECTPOINTVALUE" val="0"/>
  <p:tag name="QUESTIONALIAS" val="24. The allocative inefficiency of an effective price ceiling can be seen in the fact that:"/>
  <p:tag name="ANSWERSALIAS" val="MSB = MSC|smicln|MSB &gt; MSC|smicln|MSB &lt; MSC|smicln|There is no dead weight loss"/>
  <p:tag name="VALUES" val="No Value|smicln|No Value|smicln|No Value|smicln|No Value"/>
</p:tagLst>
</file>

<file path=ppt/tags/tag13.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8"/>
  <p:tag name="RESPONSECOUNT" val="28"/>
  <p:tag name="SLICED" val="False"/>
  <p:tag name="RESPONSES" val="2;3;4;3;2;3;3;4;3;3;3;3;3;3;4;3;3;2;3;2;2;3;4;3;3;2;2;3;"/>
  <p:tag name="CHARTSTRINGSTD" val="0 7 17 4"/>
  <p:tag name="CHARTSTRINGREV" val="4 17 7 0"/>
  <p:tag name="CHARTSTRINGSTDPER" val="0 0.25 0.607142857142857 0.142857142857143"/>
  <p:tag name="CHARTSTRINGREVPER" val="0.142857142857143 0.607142857142857 0.25 0"/>
  <p:tag name="ANONYMOUSTEMP" val="False"/>
  <p:tag name="RESPONSESGATHERED" val="False"/>
  <p:tag name="SLIDEORDER" val="3"/>
  <p:tag name="SLIDEGUID" val="F3803685B0B045BBB41133DD4F8454A4"/>
  <p:tag name="CORRECTPOINTVALUE" val="0"/>
  <p:tag name="QUESTIONALIAS" val="2. Which of the following explains why it is good when Coke-Cola laid off 6000 employees but produced the same quantity? "/>
  <p:tag name="ANSWERSALIAS" val="Economic Growth|smicln|Allocative Efficiency|smicln|Productive Efficiency|smicln|Equity|smicln|Full employment"/>
  <p:tag name="VALUES" val="No Value|smicln|No Value|smicln|No Value|smicln|No Value|smicln|No Value"/>
</p:tagLst>
</file>

<file path=ppt/tags/tag130.xml><?xml version="1.0" encoding="utf-8"?>
<p:tagLst xmlns:a="http://schemas.openxmlformats.org/drawingml/2006/main" xmlns:r="http://schemas.openxmlformats.org/officeDocument/2006/relationships" xmlns:p="http://schemas.openxmlformats.org/presentationml/2006/main">
  <p:tag name="ANSWERBULLETS" val="3"/>
  <p:tag name="TEXTLENGTH" val="58"/>
  <p:tag name="FONTSIZE" val="32"/>
  <p:tag name="BULLETTYPE" val="ppBulletArabicPeriod"/>
  <p:tag name="ANSWERTEXT" val="MSB = MSC&#10;MSB &gt; MSC&#10;MSB &lt; MSC&#10;There is no dead weight loss"/>
  <p:tag name="OLDNUMANSWERS" val="4"/>
</p:tagLst>
</file>

<file path=ppt/tags/tag131.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QUESTIONALIAS" val="4. The allocative inefficiency of an effective price floor can be seen in the fact that:"/>
  <p:tag name="ANSWERSALIAS" val="MSB = MSC|smicln|MSB &gt; MSC|smicln|MSB &lt; MSC|smicln|There is no dead weight loss"/>
  <p:tag name="TOTALRESPONSES" val="24"/>
  <p:tag name="RESPONSECOUNT" val="24"/>
  <p:tag name="SLICED" val="False"/>
  <p:tag name="RESPONSES" val="2;3;3;3;3;3;2;3;3;2;2;3;3;3;2;2;3;2;3;3;2;2;3;3;"/>
  <p:tag name="CHARTSTRINGSTD" val="0 9 15 0"/>
  <p:tag name="CHARTSTRINGREV" val="0 15 9 0"/>
  <p:tag name="CHARTSTRINGSTDPER" val="0 0.375 0.625 0"/>
  <p:tag name="CHARTSTRINGREVPER" val="0 0.625 0.375 0"/>
  <p:tag name="ANONYMOUSTEMP" val="False"/>
  <p:tag name="RESPONSESGATHERED" val="False"/>
  <p:tag name="SLIDEORDER" val="3"/>
  <p:tag name="SLIDEGUID" val="F32C1BA1B7E14291BBA22E4D1640915A"/>
  <p:tag name="CORRECTPOINTVALUE" val="1"/>
  <p:tag name="VALUES" val="Incorrect|smicln|Correct|smicln|Incorrect|smicln|Incorrect"/>
</p:tagLst>
</file>

<file path=ppt/tags/tag132.xml><?xml version="1.0" encoding="utf-8"?>
<p:tagLst xmlns:a="http://schemas.openxmlformats.org/drawingml/2006/main" xmlns:r="http://schemas.openxmlformats.org/officeDocument/2006/relationships" xmlns:p="http://schemas.openxmlformats.org/presentationml/2006/main">
  <p:tag name="ANSWERBULLETS" val="3"/>
  <p:tag name="TEXTLENGTH" val="58"/>
  <p:tag name="FONTSIZE" val="32"/>
  <p:tag name="BULLETTYPE" val="ppBulletArabicPeriod"/>
  <p:tag name="ANSWERTEXT" val="MSB = MSC&#10;MSB &gt; MSC&#10;MSB &lt; MSC&#10;There is no dead weight loss"/>
  <p:tag name="OLDNUMANSWERS" val="4"/>
</p:tagLst>
</file>

<file path=ppt/tags/tag13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4.xml><?xml version="1.0" encoding="utf-8"?>
<p:tagLst xmlns:a="http://schemas.openxmlformats.org/drawingml/2006/main" xmlns:r="http://schemas.openxmlformats.org/officeDocument/2006/relationships" xmlns:p="http://schemas.openxmlformats.org/presentationml/2006/main">
  <p:tag name="DELIMITERS" val="3.1"/>
</p:tagLst>
</file>

<file path=ppt/tags/tag135.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2;2;3;2;2;1;2;2;2;2;1;2;2;2;2;2;1;3;3;4;2;1;2;3;"/>
  <p:tag name="CHARTSTRINGSTD" val="4 15 4 1"/>
  <p:tag name="CHARTSTRINGREV" val="1 4 15 4"/>
  <p:tag name="CHARTSTRINGSTDPER" val="0.166666666666667 0.625 0.166666666666667 0.0416666666666667"/>
  <p:tag name="CHARTSTRINGREVPER" val="0.0416666666666667 0.166666666666667 0.625 0.166666666666667"/>
  <p:tag name="ANONYMOUSTEMP" val="False"/>
  <p:tag name="SLIDEORDER" val="2"/>
  <p:tag name="SLIDEGUID" val="6845AED3100C46BA92A5409649140500"/>
  <p:tag name="RESPONSESGATHERED" val="False"/>
  <p:tag name="CORRECTPOINTVALUE" val="0"/>
  <p:tag name="QUESTIONALIAS" val="25. If the production of a good results in negative externalities (external costs or spillover costs), then"/>
  <p:tag name="ANSWERSALIAS" val="The socially optimum (alloc. eff.) quantity will be produced|smicln|More than the alloc. eff. Q will be produced|smicln|Less than the alloc. eff. Q will be produced|smicln|There will be a shortage of the good"/>
  <p:tag name="VALUES" val="No Value|smicln|No Value|smicln|No Value|smicln|No Value"/>
</p:tagLst>
</file>

<file path=ppt/tags/tag136.xml><?xml version="1.0" encoding="utf-8"?>
<p:tagLst xmlns:a="http://schemas.openxmlformats.org/drawingml/2006/main" xmlns:r="http://schemas.openxmlformats.org/officeDocument/2006/relationships" xmlns:p="http://schemas.openxmlformats.org/presentationml/2006/main">
  <p:tag name="ANSWERBULLETS" val="3"/>
  <p:tag name="TEXTLENGTH" val="187"/>
  <p:tag name="FONTSIZE" val="32"/>
  <p:tag name="BULLETTYPE" val="ppBulletArabicPeriod"/>
  <p:tag name="ANSWERTEXT" val="The socially optimum (alloc. eff.) quantity will be produced&#10;More than the alloc. eff. Q will be produced&#10;Less than the alloc. eff. Q will be produced&#10;There will be a shortage of the good"/>
  <p:tag name="OLDNUMANSWERS" val="4"/>
</p:tagLst>
</file>

<file path=ppt/tags/tag137.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2;2;3;2;2;1;2;2;2;2;1;2;2;2;2;2;1;3;3;4;2;1;2;3;"/>
  <p:tag name="CHARTSTRINGSTD" val="4 15 4 1"/>
  <p:tag name="CHARTSTRINGREV" val="1 4 15 4"/>
  <p:tag name="CHARTSTRINGSTDPER" val="0.166666666666667 0.625 0.166666666666667 0.0416666666666667"/>
  <p:tag name="CHARTSTRINGREVPER" val="0.0416666666666667 0.166666666666667 0.625 0.166666666666667"/>
  <p:tag name="ANONYMOUSTEMP" val="False"/>
  <p:tag name="RESPONSESGATHERED" val="False"/>
  <p:tag name="SLIDEORDER" val="3"/>
  <p:tag name="SLIDEGUID" val="F33C3207C7F443BB9B6B74AC3428156C"/>
  <p:tag name="CORRECTPOINTVALUE" val="1"/>
  <p:tag name="QUESTIONALIAS" val="25. If the production of a good results in negative externalities (external costs or spillover costs), then"/>
  <p:tag name="ANSWERSALIAS" val="The socially optimum (alloc. eff.) quantity will be produced|smicln|More than the alloc. eff. Q will be produced|smicln|Less than the alloc. eff. Q will be produced|smicln|There will be a shortage of the good"/>
  <p:tag name="VALUES" val="Incorrect|smicln|Correct|smicln|Incorrect|smicln|Incorrect"/>
</p:tagLst>
</file>

<file path=ppt/tags/tag13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9.xml><?xml version="1.0" encoding="utf-8"?>
<p:tagLst xmlns:a="http://schemas.openxmlformats.org/drawingml/2006/main" xmlns:r="http://schemas.openxmlformats.org/officeDocument/2006/relationships" xmlns:p="http://schemas.openxmlformats.org/presentationml/2006/main">
  <p:tag name="ANSWERBULLETS" val="3"/>
  <p:tag name="TEXTLENGTH" val="187"/>
  <p:tag name="FONTSIZE" val="32"/>
  <p:tag name="BULLETTYPE" val="ppBulletArabicPeriod"/>
  <p:tag name="ANSWERTEXT" val="The socially optimum (alloc. eff.) quantity will be produced&#10;More than the alloc. eff. Q will be produced&#10;Less than the alloc. eff. Q will be produced&#10;There will be a shortage of the good"/>
  <p:tag name="OLDNUMANSWERS" val="4"/>
</p:tagLst>
</file>

<file path=ppt/tags/tag14.xml><?xml version="1.0" encoding="utf-8"?>
<p:tagLst xmlns:a="http://schemas.openxmlformats.org/drawingml/2006/main" xmlns:r="http://schemas.openxmlformats.org/officeDocument/2006/relationships" xmlns:p="http://schemas.openxmlformats.org/presentationml/2006/main">
  <p:tag name="ANSWERBULLETS" val="3"/>
  <p:tag name="TEXTLENGTH" val="82"/>
  <p:tag name="FONTSIZE" val="40"/>
  <p:tag name="BULLETTYPE" val="ppBulletArabicPeriod"/>
  <p:tag name="ANSWERTEXT" val="Economic Growth&#10;Allocative Efficiency&#10;Productive Efficiency&#10;Equity&#10;Full employment"/>
  <p:tag name="OLDNUMANSWERS" val="5"/>
</p:tagLst>
</file>

<file path=ppt/tags/tag14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4;4;3;2;4;4;4;4;2;1;2;1;4;4;4;1;2;4;"/>
  <p:tag name="CHARTSTRINGSTD" val="3 4 1 11"/>
  <p:tag name="CHARTSTRINGREV" val="11 1 4 3"/>
  <p:tag name="CHARTSTRINGSTDPER" val="0.157894736842105 0.210526315789474 0.0526315789473684 0.578947368421053"/>
  <p:tag name="CHARTSTRINGREVPER" val="0.578947368421053 0.0526315789473684 0.210526315789474 0.157894736842105"/>
  <p:tag name="ANONYMOUSTEMP" val="False"/>
  <p:tag name="SLIDEORDER" val="2"/>
  <p:tag name="SLIDEGUID" val="7EAD52B8C63F406687207AE524F1BCA4"/>
  <p:tag name="RESPONSESGATHERED" val="False"/>
  <p:tag name="CORRECTPOINTVALUE" val="0"/>
  <p:tag name="QUESTIONALIAS" val="26. When positive externalities are in a market for a good, the market"/>
  <p:tag name="ANSWERSALIAS" val="Succeeds, because it is producing the socially optimal (alloc. eff.) output|smicln|Fails, because it overproduces the good|smicln|Succeeds, because it overproduces the good|smicln|Fails, because it underproduces the good"/>
  <p:tag name="VALUES" val="No Value|smicln|No Value|smicln|No Value|smicln|No Value"/>
</p:tagLst>
</file>

<file path=ppt/tags/tag141.xml><?xml version="1.0" encoding="utf-8"?>
<p:tagLst xmlns:a="http://schemas.openxmlformats.org/drawingml/2006/main" xmlns:r="http://schemas.openxmlformats.org/officeDocument/2006/relationships" xmlns:p="http://schemas.openxmlformats.org/presentationml/2006/main">
  <p:tag name="ANSWERBULLETS" val="3"/>
  <p:tag name="TEXTLENGTH" val="199"/>
  <p:tag name="FONTSIZE" val="32"/>
  <p:tag name="BULLETTYPE" val="ppBulletArabicPeriod"/>
  <p:tag name="ANSWERTEXT" val="Succeeds, because it is producing the socially optimal (alloc. eff.) output&#10;Fails, because it overproduces the good&#10;Succeeds, because it overproduces the good&#10;Fails, because it underproduces the good"/>
  <p:tag name="OLDNUMANSWERS" val="4"/>
</p:tagLst>
</file>

<file path=ppt/tags/tag14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4;4;3;2;4;4;4;4;2;1;2;1;4;4;4;1;2;4;"/>
  <p:tag name="CHARTSTRINGSTD" val="3 4 1 11"/>
  <p:tag name="CHARTSTRINGREV" val="11 1 4 3"/>
  <p:tag name="CHARTSTRINGSTDPER" val="0.157894736842105 0.210526315789474 0.0526315789473684 0.578947368421053"/>
  <p:tag name="CHARTSTRINGREVPER" val="0.578947368421053 0.0526315789473684 0.210526315789474 0.157894736842105"/>
  <p:tag name="ANONYMOUSTEMP" val="False"/>
  <p:tag name="RESPONSESGATHERED" val="False"/>
  <p:tag name="SLIDEORDER" val="3"/>
  <p:tag name="SLIDEGUID" val="FB7B37050DFB4036889A30ECE0755850"/>
  <p:tag name="CORRECTPOINTVALUE" val="1"/>
  <p:tag name="QUESTIONALIAS" val="26. When positive externalities are in a market for a good, the market"/>
  <p:tag name="ANSWERSALIAS" val="Succeeds, because it is producing the socially optimal (alloc. eff.) output|smicln|Fails, because it overproduces the good|smicln|Succeeds, because it overproduces the good|smicln|Fails, because it underproduces the good"/>
  <p:tag name="VALUES" val="Incorrect|smicln|Incorrect|smicln|Incorrect|smicln|Correct"/>
</p:tagLst>
</file>

<file path=ppt/tags/tag14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44.xml><?xml version="1.0" encoding="utf-8"?>
<p:tagLst xmlns:a="http://schemas.openxmlformats.org/drawingml/2006/main" xmlns:r="http://schemas.openxmlformats.org/officeDocument/2006/relationships" xmlns:p="http://schemas.openxmlformats.org/presentationml/2006/main">
  <p:tag name="ANSWERBULLETS" val="3"/>
  <p:tag name="TEXTLENGTH" val="199"/>
  <p:tag name="FONTSIZE" val="32"/>
  <p:tag name="BULLETTYPE" val="ppBulletArabicPeriod"/>
  <p:tag name="ANSWERTEXT" val="Succeeds, because it is producing the socially optimal (alloc. eff.) output&#10;Fails, because it overproduces the good&#10;Succeeds, because it overproduces the good&#10;Fails, because it underproduces the good"/>
  <p:tag name="OLDNUMANSWERS" val="4"/>
</p:tagLst>
</file>

<file path=ppt/tags/tag145.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1;4;4;4;4;4;4;4;4;4;1;2;4;4;4;2;4;4;"/>
  <p:tag name="CHARTSTRINGSTD" val="2 2 0 15"/>
  <p:tag name="CHARTSTRINGREV" val="15 0 2 2"/>
  <p:tag name="CHARTSTRINGSTDPER" val="0.105263157894737 0.105263157894737 0 0.789473684210526"/>
  <p:tag name="CHARTSTRINGREVPER" val="0.789473684210526 0 0.105263157894737 0.105263157894737"/>
  <p:tag name="ANONYMOUSTEMP" val="False"/>
  <p:tag name="SLIDEORDER" val="2"/>
  <p:tag name="SLIDEGUID" val="77F21736446B421FB98DF46B2B98CF3B"/>
  <p:tag name="RESPONSESGATHERED" val="False"/>
  <p:tag name="CORRECTPOINTVALUE" val="0"/>
  <p:tag name="QUESTIONALIAS" val="27. Which of the following is correct about externalities?   The government should ______________ ."/>
  <p:tag name="ANSWERSALIAS" val="Tax negative; subsidize positive|smicln|Tax positive; subsidize negative|smicln|Tax both|smicln|Subsidize both"/>
  <p:tag name="VALUES" val="No Value|smicln|No Value|smicln|No Value|smicln|No Value"/>
</p:tagLst>
</file>

<file path=ppt/tags/tag146.xml><?xml version="1.0" encoding="utf-8"?>
<p:tagLst xmlns:a="http://schemas.openxmlformats.org/drawingml/2006/main" xmlns:r="http://schemas.openxmlformats.org/officeDocument/2006/relationships" xmlns:p="http://schemas.openxmlformats.org/presentationml/2006/main">
  <p:tag name="ANSWERBULLETS" val="3"/>
  <p:tag name="TEXTLENGTH" val="89"/>
  <p:tag name="FONTSIZE" val="32"/>
  <p:tag name="BULLETTYPE" val="ppBulletArabicPeriod"/>
  <p:tag name="ANSWERTEXT" val="Tax negative; subsidize positive&#10;Tax positive; subsidize negative&#10;Tax both&#10;Subsidize both"/>
  <p:tag name="OLDNUMANSWERS" val="4"/>
</p:tagLst>
</file>

<file path=ppt/tags/tag147.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1;4;4;4;4;4;4;4;4;4;1;2;4;4;4;2;4;4;"/>
  <p:tag name="CHARTSTRINGSTD" val="2 2 0 15"/>
  <p:tag name="CHARTSTRINGREV" val="15 0 2 2"/>
  <p:tag name="CHARTSTRINGSTDPER" val="0.105263157894737 0.105263157894737 0 0.789473684210526"/>
  <p:tag name="CHARTSTRINGREVPER" val="0.789473684210526 0 0.105263157894737 0.105263157894737"/>
  <p:tag name="ANONYMOUSTEMP" val="False"/>
  <p:tag name="RESPONSESGATHERED" val="False"/>
  <p:tag name="SLIDEORDER" val="3"/>
  <p:tag name="SLIDEGUID" val="C00069DA0CF24D399A1E90F502DE8E63"/>
  <p:tag name="CORRECTPOINTVALUE" val="1"/>
  <p:tag name="QUESTIONALIAS" val="27. Which of the following is correct about externalities?   The government should ______________ ."/>
  <p:tag name="ANSWERSALIAS" val="Tax negative; subsidize positive|smicln|Tax positive; subsidize negative|smicln|Tax both|smicln|Subsidize both"/>
  <p:tag name="VALUES" val="Correct|smicln|Incorrect|smicln|Incorrect|smicln|Incorrect"/>
</p:tagLst>
</file>

<file path=ppt/tags/tag14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49.xml><?xml version="1.0" encoding="utf-8"?>
<p:tagLst xmlns:a="http://schemas.openxmlformats.org/drawingml/2006/main" xmlns:r="http://schemas.openxmlformats.org/officeDocument/2006/relationships" xmlns:p="http://schemas.openxmlformats.org/presentationml/2006/main">
  <p:tag name="ANSWERBULLETS" val="3"/>
  <p:tag name="TEXTLENGTH" val="89"/>
  <p:tag name="FONTSIZE" val="32"/>
  <p:tag name="BULLETTYPE" val="ppBulletArabicPeriod"/>
  <p:tag name="ANSWERTEXT" val="Tax negative; subsidize positive&#10;Tax positive; subsidize negative&#10;Tax both&#10;Subsidize both"/>
  <p:tag name="OLDNUMANSWERS" val="4"/>
</p:tagLst>
</file>

<file path=ppt/tags/tag15.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8"/>
  <p:tag name="RESPONSECOUNT" val="28"/>
  <p:tag name="SLICED" val="False"/>
  <p:tag name="RESPONSES" val="2;3;4;3;2;3;3;4;3;3;3;3;3;3;4;3;3;2;3;2;2;3;4;3;3;2;2;3;"/>
  <p:tag name="CHARTSTRINGSTD" val="0 7 17 4"/>
  <p:tag name="CHARTSTRINGREV" val="4 17 7 0"/>
  <p:tag name="CHARTSTRINGSTDPER" val="0 0.25 0.607142857142857 0.142857142857143"/>
  <p:tag name="CHARTSTRINGREVPER" val="0.142857142857143 0.607142857142857 0.25 0"/>
  <p:tag name="ANONYMOUSTEMP" val="False"/>
  <p:tag name="RESPONSESGATHERED" val="False"/>
  <p:tag name="SLIDEORDER" val="4"/>
  <p:tag name="SLIDEGUID" val="6B25F1C4600D4EBFBC071ACE58232FBA"/>
  <p:tag name="CORRECTPOINTVALUE" val="1"/>
  <p:tag name="QUESTIONALIAS" val="2. Which of the following explains why it is good when Coke-Cola laid off 6000 employees but produced the same quantity? "/>
  <p:tag name="ANSWERSALIAS" val="Economic Growth|smicln|Allocative Efficiency|smicln|Productive Efficiency|smicln|Equity|smicln|Full employment"/>
  <p:tag name="VALUES" val="Incorrect|smicln|Incorrect|smicln|Correct|smicln|Incorrect|smicln|Incorrect"/>
</p:tagLst>
</file>

<file path=ppt/tags/tag150.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3;4;3;4;4;3;4;4;4;4;4;4;4;4;4;4;4;4;"/>
  <p:tag name="CHARTSTRINGSTD" val="0 0 3 16"/>
  <p:tag name="CHARTSTRINGREV" val="16 3 0 0"/>
  <p:tag name="CHARTSTRINGSTDPER" val="0 0 0.157894736842105 0.842105263157895"/>
  <p:tag name="CHARTSTRINGREVPER" val="0.842105263157895 0.157894736842105 0 0"/>
  <p:tag name="ANONYMOUSTEMP" val="False"/>
  <p:tag name="SLIDEORDER" val="2"/>
  <p:tag name="SLIDEGUID" val="356206D4507F411CA8CF4EE42FD008CA"/>
  <p:tag name="RESPONSESGATHERED" val="False"/>
  <p:tag name="CORRECTPOINTVALUE" val="0"/>
  <p:tag name="QUESTIONALIAS" val="28. Which of the following is the best example of a public good?"/>
  <p:tag name="ANSWERSALIAS" val="A hamburger|smicln|A music download|smicln|A public park|smicln|Light from a streetlight"/>
  <p:tag name="VALUES" val="No Value|smicln|No Value|smicln|No Value|smicln|No Value"/>
</p:tagLst>
</file>

<file path=ppt/tags/tag151.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A hamburger&#10;A music download&#10;A public park&#10;Light from a streetlight"/>
  <p:tag name="OLDNUMANSWERS" val="4"/>
</p:tagLst>
</file>

<file path=ppt/tags/tag152.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3;4;3;4;4;3;4;4;4;4;4;4;4;4;4;4;4;4;"/>
  <p:tag name="CHARTSTRINGSTD" val="0 0 3 16"/>
  <p:tag name="CHARTSTRINGREV" val="16 3 0 0"/>
  <p:tag name="CHARTSTRINGSTDPER" val="0 0 0.157894736842105 0.842105263157895"/>
  <p:tag name="CHARTSTRINGREVPER" val="0.842105263157895 0.157894736842105 0 0"/>
  <p:tag name="ANONYMOUSTEMP" val="False"/>
  <p:tag name="RESPONSESGATHERED" val="False"/>
  <p:tag name="SLIDEORDER" val="3"/>
  <p:tag name="SLIDEGUID" val="72386B0814344C46B90BA3658783E04C"/>
  <p:tag name="CORRECTPOINTVALUE" val="1"/>
  <p:tag name="QUESTIONALIAS" val="28. Which of the following is the best example of a public good?"/>
  <p:tag name="ANSWERSALIAS" val="A hamburger|smicln|A music download|smicln|A public park|smicln|Light from a streetlight"/>
  <p:tag name="VALUES" val="Incorrect|smicln|Incorrect|smicln|Incorrect|smicln|Correct"/>
</p:tagLst>
</file>

<file path=ppt/tags/tag15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54.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A hamburger&#10;A music download&#10;A public park&#10;Light from a streetlight"/>
  <p:tag name="OLDNUMANSWERS" val="4"/>
</p:tagLst>
</file>

<file path=ppt/tags/tag155.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3;3;3;3;3;3;3;3;3;3;3;3;3;3;3;3;3;3;"/>
  <p:tag name="CHARTSTRINGSTD" val="0 0 19 0"/>
  <p:tag name="CHARTSTRINGREV" val="0 19 0 0"/>
  <p:tag name="CHARTSTRINGSTDPER" val="0 0 1 0"/>
  <p:tag name="CHARTSTRINGREVPER" val="0 1 0 0"/>
  <p:tag name="ANONYMOUSTEMP" val="False"/>
  <p:tag name="SLIDEORDER" val="2"/>
  <p:tag name="SLIDEGUID" val="0E8254E508E640BCAF09D35D393B5EEB"/>
  <p:tag name="RESPONSESGATHERED" val="False"/>
  <p:tag name="CORRECTPOINTVALUE" val="0"/>
  <p:tag name="QUESTIONALIAS" val="29. A public good:"/>
  <p:tag name="ANSWERSALIAS" val="Is a rival, exclusive good|smicln|Is a non-rival, exclusive good|smicln|Is a non-rival, non-exclusive good|smicln|Does not have the free rider problem"/>
  <p:tag name="VALUES" val="No Value|smicln|No Value|smicln|No Value|smicln|No Value"/>
</p:tagLst>
</file>

<file path=ppt/tags/tag156.xml><?xml version="1.0" encoding="utf-8"?>
<p:tagLst xmlns:a="http://schemas.openxmlformats.org/drawingml/2006/main" xmlns:r="http://schemas.openxmlformats.org/officeDocument/2006/relationships" xmlns:p="http://schemas.openxmlformats.org/presentationml/2006/main">
  <p:tag name="ANSWERBULLETS" val="3"/>
  <p:tag name="TEXTLENGTH" val="129"/>
  <p:tag name="FONTSIZE" val="32"/>
  <p:tag name="BULLETTYPE" val="ppBulletArabicPeriod"/>
  <p:tag name="ANSWERTEXT" val="Is a rival, exclusive good&#10;Is a non-rival, exclusive good&#10;Is a non-rival, non-exclusive good&#10;Does not have the free rider problem"/>
  <p:tag name="OLDNUMANSWERS" val="4"/>
</p:tagLst>
</file>

<file path=ppt/tags/tag157.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3;3;3;3;3;3;3;3;3;3;3;3;3;3;3;3;3;3;"/>
  <p:tag name="CHARTSTRINGSTD" val="0 0 19 0"/>
  <p:tag name="CHARTSTRINGREV" val="0 19 0 0"/>
  <p:tag name="CHARTSTRINGSTDPER" val="0 0 1 0"/>
  <p:tag name="CHARTSTRINGREVPER" val="0 1 0 0"/>
  <p:tag name="ANONYMOUSTEMP" val="False"/>
  <p:tag name="RESPONSESGATHERED" val="False"/>
  <p:tag name="SLIDEORDER" val="3"/>
  <p:tag name="SLIDEGUID" val="CED0BBD3E22D4E8C8DCEBE897837D87E"/>
  <p:tag name="CORRECTPOINTVALUE" val="1"/>
  <p:tag name="QUESTIONALIAS" val="29. A public good:"/>
  <p:tag name="ANSWERSALIAS" val="Is a rival, exclusive good|smicln|Is a non-rival, exclusive good|smicln|Is a non-rival, non-exclusive good|smicln|Does not have the free rider problem"/>
  <p:tag name="VALUES" val="Incorrect|smicln|Incorrect|smicln|Correct|smicln|Incorrect"/>
</p:tagLst>
</file>

<file path=ppt/tags/tag15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59.xml><?xml version="1.0" encoding="utf-8"?>
<p:tagLst xmlns:a="http://schemas.openxmlformats.org/drawingml/2006/main" xmlns:r="http://schemas.openxmlformats.org/officeDocument/2006/relationships" xmlns:p="http://schemas.openxmlformats.org/presentationml/2006/main">
  <p:tag name="ANSWERBULLETS" val="3"/>
  <p:tag name="TEXTLENGTH" val="129"/>
  <p:tag name="FONTSIZE" val="32"/>
  <p:tag name="BULLETTYPE" val="ppBulletArabicPeriod"/>
  <p:tag name="ANSWERTEXT" val="Is a rival, exclusive good&#10;Is a non-rival, exclusive good&#10;Is a non-rival, non-exclusive good&#10;Does not have the free rider problem"/>
  <p:tag name="OLDNUMANSWERS" val="4"/>
</p:tagLst>
</file>

<file path=ppt/tags/tag16.xml><?xml version="1.0" encoding="utf-8"?>
<p:tagLst xmlns:a="http://schemas.openxmlformats.org/drawingml/2006/main" xmlns:r="http://schemas.openxmlformats.org/officeDocument/2006/relationships" xmlns:p="http://schemas.openxmlformats.org/presentationml/2006/main">
  <p:tag name="ANSWERBULLETS" val="3"/>
  <p:tag name="TEXTLENGTH" val="82"/>
  <p:tag name="FONTSIZE" val="40"/>
  <p:tag name="BULLETTYPE" val="ppBulletArabicPeriod"/>
  <p:tag name="ANSWERTEXT" val="Economic Growth&#10;Allocative Efficiency&#10;Productive Efficiency&#10;Equity&#10;Full employment"/>
  <p:tag name="OLDNUMANSWERS" val="5"/>
</p:tagLst>
</file>

<file path=ppt/tags/tag160.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SLIDEORDER" val="2"/>
  <p:tag name="SLIDEGUID" val="E74BD9797770411782298A303DB653BD"/>
  <p:tag name="RESPONSESGATHERED" val="False"/>
  <p:tag name="CORRECTPOINTVALUE" val="0"/>
  <p:tag name="QUESTIONALIAS" val="30. The role of government concerning public goods is to:"/>
  <p:tag name="ANSWERSALIAS" val="Tax the product|smicln|Regulate the product|smicln|Produce the product|smicln|Apply the Coase theorem"/>
  <p:tag name="VALUES" val="No Value|smicln|No Value|smicln|No Value|smicln|No Value"/>
</p:tagLst>
</file>

<file path=ppt/tags/tag161.xml><?xml version="1.0" encoding="utf-8"?>
<p:tagLst xmlns:a="http://schemas.openxmlformats.org/drawingml/2006/main" xmlns:r="http://schemas.openxmlformats.org/officeDocument/2006/relationships" xmlns:p="http://schemas.openxmlformats.org/presentationml/2006/main">
  <p:tag name="ANSWERBULLETS" val="3"/>
  <p:tag name="TEXTLENGTH" val="80"/>
  <p:tag name="FONTSIZE" val="32"/>
  <p:tag name="BULLETTYPE" val="ppBulletArabicPeriod"/>
  <p:tag name="ANSWERTEXT" val="Tax the product&#10;Regulate the product&#10;Produce the product&#10;Apply the Coase theorem"/>
  <p:tag name="OLDNUMANSWERS" val="4"/>
</p:tagLst>
</file>

<file path=ppt/tags/tag162.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SLIDEORDER" val="3"/>
  <p:tag name="SLIDEGUID" val="097D9661488B4B4290AAB621FBA6EE2B"/>
  <p:tag name="CORRECTPOINTVALUE" val="1"/>
  <p:tag name="QUESTIONALIAS" val="30. The role of government concerning public goods is to:"/>
  <p:tag name="ANSWERSALIAS" val="Tax the product|smicln|Regulate the product|smicln|Produce the product|smicln|Apply the Coase theorem"/>
  <p:tag name="VALUES" val="Incorrect|smicln|Incorrect|smicln|Correct|smicln|Incorrect"/>
</p:tagLst>
</file>

<file path=ppt/tags/tag16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64.xml><?xml version="1.0" encoding="utf-8"?>
<p:tagLst xmlns:a="http://schemas.openxmlformats.org/drawingml/2006/main" xmlns:r="http://schemas.openxmlformats.org/officeDocument/2006/relationships" xmlns:p="http://schemas.openxmlformats.org/presentationml/2006/main">
  <p:tag name="ANSWERBULLETS" val="3"/>
  <p:tag name="TEXTLENGTH" val="80"/>
  <p:tag name="FONTSIZE" val="32"/>
  <p:tag name="BULLETTYPE" val="ppBulletArabicPeriod"/>
  <p:tag name="ANSWERTEXT" val="Tax the product&#10;Regulate the product&#10;Produce the product&#10;Apply the Coase theorem"/>
  <p:tag name="OLDNUMANSWERS" val="4"/>
</p:tagLst>
</file>

<file path=ppt/tags/tag165.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SLIDEORDER" val="3"/>
  <p:tag name="SLIDEGUID" val="2F5B33BA1754435B8496D078900B1E2D"/>
  <p:tag name="QUESTIONALIAS" val="32. Which of the following inds nOT a major source of revenue for the federal government?"/>
  <p:tag name="ANSWERSALIAS" val="Income taxes|smicln|Payroll taxes|smicln|Corporate income taxes|smicln|Property Taxes"/>
  <p:tag name="CORRECTPOINTVALUE" val="0"/>
  <p:tag name="VALUES" val="No Value|smicln|No Value|smicln|No Value|smicln|No Value"/>
</p:tagLst>
</file>

<file path=ppt/tags/tag166.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2"/>
  <p:tag name="BULLETTYPE" val="ppBulletArabicPeriod"/>
  <p:tag name="ANSWERTEXT" val="Income taxes&#10;Payroll taxes&#10;Corporate income taxes&#10;Property Taxes"/>
  <p:tag name="OLDNUMANSWERS" val="4"/>
</p:tagLst>
</file>

<file path=ppt/tags/tag167.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QUESTIONALIAS" val="32. Which of the following inds nOT a major source of revenue for the federal government?"/>
  <p:tag name="ANSWERSALIAS" val="Income taxes|smicln|Payroll taxes|smicln|Corporate income taxes|smicln|Property Taxes"/>
  <p:tag name="SLIDEORDER" val="4"/>
  <p:tag name="SLIDEGUID" val="5679F11C76A04341B2DFD58F7E43257B"/>
  <p:tag name="CORRECTPOINTVALUE" val="1"/>
  <p:tag name="VALUES" val="Incorrect|smicln|Incorrect|smicln|Incorrect|smicln|Correct"/>
</p:tagLst>
</file>

<file path=ppt/tags/tag168.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2"/>
  <p:tag name="BULLETTYPE" val="ppBulletArabicPeriod"/>
  <p:tag name="ANSWERTEXT" val="Income taxes&#10;Payroll taxes&#10;Corporate income taxes&#10;Property Taxes"/>
  <p:tag name="OLDNUMANSWERS" val="4"/>
</p:tagLst>
</file>

<file path=ppt/tags/tag16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0.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SLIDEORDER" val="4"/>
  <p:tag name="SLIDEGUID" val="92235B3529664805BF0EDACCF2AFA6AD"/>
  <p:tag name="QUESTIONALIAS" val="34. Which of the following is NOT a expenditure for the federal government?"/>
  <p:tag name="ANSWERSALIAS" val="Defense|smicln|Income security|smicln|Education|smicln|Healthcare"/>
  <p:tag name="CORRECTPOINTVALUE" val="0"/>
  <p:tag name="VALUES" val="No Value|smicln|No Value|smicln|No Value|smicln|No Value"/>
</p:tagLst>
</file>

<file path=ppt/tags/tag171.xml><?xml version="1.0" encoding="utf-8"?>
<p:tagLst xmlns:a="http://schemas.openxmlformats.org/drawingml/2006/main" xmlns:r="http://schemas.openxmlformats.org/officeDocument/2006/relationships" xmlns:p="http://schemas.openxmlformats.org/presentationml/2006/main">
  <p:tag name="ANSWERBULLETS" val="3"/>
  <p:tag name="TEXTLENGTH" val="44"/>
  <p:tag name="FONTSIZE" val="32"/>
  <p:tag name="BULLETTYPE" val="ppBulletArabicPeriod"/>
  <p:tag name="ANSWERTEXT" val="Defense&#10;Income security&#10;Education&#10;Healthcare"/>
  <p:tag name="OLDNUMANSWERS" val="4"/>
</p:tagLst>
</file>

<file path=ppt/tags/tag172.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QUESTIONALIAS" val="34. Which of the following is NOT a expenditure for the federal government?"/>
  <p:tag name="ANSWERSALIAS" val="Defense|smicln|Income security|smicln|Education|smicln|Healthcare"/>
  <p:tag name="SLIDEORDER" val="5"/>
  <p:tag name="SLIDEGUID" val="45B0C626E69D4A938E2B36A58E15EC40"/>
  <p:tag name="CORRECTPOINTVALUE" val="1"/>
  <p:tag name="VALUES" val="Incorrect|smicln|Incorrect|smicln|Correct|smicln|Incorrect"/>
</p:tagLst>
</file>

<file path=ppt/tags/tag173.xml><?xml version="1.0" encoding="utf-8"?>
<p:tagLst xmlns:a="http://schemas.openxmlformats.org/drawingml/2006/main" xmlns:r="http://schemas.openxmlformats.org/officeDocument/2006/relationships" xmlns:p="http://schemas.openxmlformats.org/presentationml/2006/main">
  <p:tag name="ANSWERBULLETS" val="3"/>
  <p:tag name="TEXTLENGTH" val="44"/>
  <p:tag name="FONTSIZE" val="32"/>
  <p:tag name="BULLETTYPE" val="ppBulletArabicPeriod"/>
  <p:tag name="ANSWERTEXT" val="Defense&#10;Income security&#10;Education&#10;Healthcare"/>
  <p:tag name="OLDNUMANSWERS" val="4"/>
</p:tagLst>
</file>

<file path=ppt/tags/tag17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5.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SLIDEORDER" val="5"/>
  <p:tag name="SLIDEGUID" val="8D5AC699E7F1475DB047747D33315063"/>
  <p:tag name="CORRECTPOINTVALUE" val="0"/>
  <p:tag name="QUESTIONALIAS" val="33. If there is high inflation, the appropriate government policy would be to:"/>
  <p:tag name="ANSWERSALIAS" val="Raise taxes and cut gov’t spending|smicln|Raise taxes and raise gov’t spending|smicln|Cut taxes and raise gov’t spending|smicln|Cut taxes and cut gov’t spending"/>
  <p:tag name="VALUES" val="No Value|smicln|No Value|smicln|No Value|smicln|No Value"/>
</p:tagLst>
</file>

<file path=ppt/tags/tag176.xml><?xml version="1.0" encoding="utf-8"?>
<p:tagLst xmlns:a="http://schemas.openxmlformats.org/drawingml/2006/main" xmlns:r="http://schemas.openxmlformats.org/officeDocument/2006/relationships" xmlns:p="http://schemas.openxmlformats.org/presentationml/2006/main">
  <p:tag name="ANSWERBULLETS" val="3"/>
  <p:tag name="TEXTLENGTH" val="139"/>
  <p:tag name="FONTSIZE" val="32"/>
  <p:tag name="BULLETTYPE" val="ppBulletArabicPeriod"/>
  <p:tag name="ANSWERTEXT" val="Raise taxes and cut gov’t spending&#10;Raise taxes and raise gov’t spending&#10;Cut taxes and raise gov’t spending&#10;Cut taxes and cut gov’t spending"/>
  <p:tag name="OLDNUMANSWERS" val="4"/>
</p:tagLst>
</file>

<file path=ppt/tags/tag177.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ANSWERSALIAS" val="Raise taxes and cut gov’t spending|smicln|Raise taxes and raise gov’t spending|smicln|Cut taxes and raise gov’t spending|smicln|Cut taxes and cut gov’t spending"/>
  <p:tag name="SLIDEORDER" val="6"/>
  <p:tag name="SLIDEGUID" val="2B8855B25F1748BDA53407FC9E202C8A"/>
  <p:tag name="CORRECTPOINTVALUE" val="1"/>
  <p:tag name="QUESTIONALIAS" val="33. If there is high unemployment, the appropriate government policy would be to:"/>
  <p:tag name="VALUES" val="No Value|smicln|No Value|smicln|No Value|smicln|No Value"/>
</p:tagLst>
</file>

<file path=ppt/tags/tag178.xml><?xml version="1.0" encoding="utf-8"?>
<p:tagLst xmlns:a="http://schemas.openxmlformats.org/drawingml/2006/main" xmlns:r="http://schemas.openxmlformats.org/officeDocument/2006/relationships" xmlns:p="http://schemas.openxmlformats.org/presentationml/2006/main">
  <p:tag name="ANSWERBULLETS" val="3"/>
  <p:tag name="TEXTLENGTH" val="139"/>
  <p:tag name="FONTSIZE" val="32"/>
  <p:tag name="BULLETTYPE" val="ppBulletArabicPeriod"/>
  <p:tag name="ANSWERTEXT" val="Raise taxes and cut gov’t spending&#10;Raise taxes and raise gov’t spending&#10;Cut taxes and raise gov’t spending&#10;Cut taxes and cut gov’t spending"/>
  <p:tag name="OLDNUMANSWERS" val="4"/>
</p:tagLst>
</file>

<file path=ppt/tags/tag17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RESPONSESGATHERED" val="False"/>
  <p:tag name="SLIDEORDER" val="3"/>
  <p:tag name="SLIDEGUID" val="E47910486A264BA49F590E4C86DA04F2"/>
  <p:tag name="QUESTIONALIAS" val="6. You win a trip to Europe, all expenses paid, but you cannot afford to go, why?"/>
  <p:tag name="ANSWERSALIAS" val="You cannot afford to buy the airline ticket|smicln|You cannot afford the opportunity cost|smicln|You would rather go to South America|smicln|You would rather go in the winter when you can ski."/>
  <p:tag name="CORRECTPOINTVALUE" val="0"/>
  <p:tag name="VALUES" val="No Value|smicln|No Value|smicln|No Value|smicln|No Value"/>
</p:tagLst>
</file>

<file path=ppt/tags/tag180.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SLIDEORDER" val="3"/>
  <p:tag name="SLIDEGUID" val="72804F7A37F3474C991C721E5E7C39EA"/>
  <p:tag name="CORRECTPOINTVALUE" val="0"/>
  <p:tag name="QUESTIONALIAS" val="34. Which of the following is a regressive tax?"/>
  <p:tag name="ANSWERSALIAS" val="Social security (payroll) tax|smicln|Sales tax|smicln|Property tax|smicln|All of the above"/>
  <p:tag name="VALUES" val="No Value|smicln|No Value|smicln|No Value|smicln|No Value"/>
</p:tagLst>
</file>

<file path=ppt/tags/tag181.xml><?xml version="1.0" encoding="utf-8"?>
<p:tagLst xmlns:a="http://schemas.openxmlformats.org/drawingml/2006/main" xmlns:r="http://schemas.openxmlformats.org/officeDocument/2006/relationships" xmlns:p="http://schemas.openxmlformats.org/presentationml/2006/main">
  <p:tag name="ANSWERBULLETS" val="3"/>
  <p:tag name="TEXTLENGTH" val="69"/>
  <p:tag name="FONTSIZE" val="32"/>
  <p:tag name="BULLETTYPE" val="ppBulletArabicPeriod"/>
  <p:tag name="ANSWERTEXT" val="Social security (payroll) tax&#10;Sales tax&#10;Property tax&#10;All of the above"/>
  <p:tag name="OLDNUMANSWERS" val="4"/>
</p:tagLst>
</file>

<file path=ppt/tags/tag182.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SLIDEORDER" val="4"/>
  <p:tag name="SLIDEGUID" val="DC44BD817C7A4376B491A8AB3D501BD6"/>
  <p:tag name="CORRECTPOINTVALUE" val="1"/>
  <p:tag name="QUESTIONALIAS" val="34. Which of the following is a regressive tax?"/>
  <p:tag name="ANSWERSALIAS" val="Social security (payroll) tax|smicln|Sales tax|smicln|Property tax|smicln|All of the above"/>
  <p:tag name="VALUES" val="Incorrect|smicln|Incorrect|smicln|Incorrect|smicln|Correct"/>
</p:tagLst>
</file>

<file path=ppt/tags/tag18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4.xml><?xml version="1.0" encoding="utf-8"?>
<p:tagLst xmlns:a="http://schemas.openxmlformats.org/drawingml/2006/main" xmlns:r="http://schemas.openxmlformats.org/officeDocument/2006/relationships" xmlns:p="http://schemas.openxmlformats.org/presentationml/2006/main">
  <p:tag name="ANSWERBULLETS" val="3"/>
  <p:tag name="TEXTLENGTH" val="69"/>
  <p:tag name="FONTSIZE" val="32"/>
  <p:tag name="BULLETTYPE" val="ppBulletArabicPeriod"/>
  <p:tag name="ANSWERTEXT" val="Social security (payroll) tax&#10;Sales tax&#10;Property tax&#10;All of the above"/>
  <p:tag name="OLDNUMANSWERS" val="4"/>
</p:tagLst>
</file>

<file path=ppt/tags/tag185.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SLIDEORDER" val="4"/>
  <p:tag name="SLIDEGUID" val="B425D42B0541497AA2EDA4AE061BC57F"/>
  <p:tag name="CORRECTPOINTVALUE" val="0"/>
  <p:tag name="QUESTIONALIAS" val="35. If income is $15,000, what is the average tax rate?"/>
  <p:tag name="ANSWERSALIAS" val="5%|smicln|10%|smicln|13%|smicln|15%|smicln|20%"/>
  <p:tag name="VALUES" val="No Value|smicln|No Value|smicln|No Value|smicln|No Value|smicln|No Value"/>
</p:tagLst>
</file>

<file path=ppt/tags/tag186.xml><?xml version="1.0" encoding="utf-8"?>
<p:tagLst xmlns:a="http://schemas.openxmlformats.org/drawingml/2006/main" xmlns:r="http://schemas.openxmlformats.org/officeDocument/2006/relationships" xmlns:p="http://schemas.openxmlformats.org/presentationml/2006/main">
  <p:tag name="ANSWERBULLETS" val="3"/>
  <p:tag name="TEXTLENGTH" val="18"/>
  <p:tag name="FONTSIZE" val="32"/>
  <p:tag name="BULLETTYPE" val="ppBulletArabicPeriod"/>
  <p:tag name="ANSWERTEXT" val="5%&#10;10%&#10;13%&#10;15%&#10;20%"/>
  <p:tag name="OLDNUMANSWERS" val="5"/>
</p:tagLst>
</file>

<file path=ppt/tags/tag187.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ANSWERSALIAS" val="5%|smicln|10%|smicln|13%|smicln|15%|smicln|20%"/>
  <p:tag name="SLIDEORDER" val="5"/>
  <p:tag name="SLIDEGUID" val="2D45F006FB484AA882933D92F0A978D6"/>
  <p:tag name="CORRECTPOINTVALUE" val="1"/>
  <p:tag name="QUESTIONALIAS" val="35. If income is $15,000, what is the average tax rate?"/>
  <p:tag name="VALUES" val="Incorrect|smicln|Incorrect|smicln|Correct|smicln|Incorrect|smicln|Incorrect"/>
</p:tagLst>
</file>

<file path=ppt/tags/tag18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9.xml><?xml version="1.0" encoding="utf-8"?>
<p:tagLst xmlns:a="http://schemas.openxmlformats.org/drawingml/2006/main" xmlns:r="http://schemas.openxmlformats.org/officeDocument/2006/relationships" xmlns:p="http://schemas.openxmlformats.org/presentationml/2006/main">
  <p:tag name="ANSWERBULLETS" val="3"/>
  <p:tag name="TEXTLENGTH" val="18"/>
  <p:tag name="FONTSIZE" val="32"/>
  <p:tag name="BULLETTYPE" val="ppBulletArabicPeriod"/>
  <p:tag name="ANSWERTEXT" val="5%&#10;10%&#10;13%&#10;15%&#10;20%"/>
  <p:tag name="OLDNUMANSWERS" val="5"/>
</p:tagLst>
</file>

<file path=ppt/tags/tag19.xml><?xml version="1.0" encoding="utf-8"?>
<p:tagLst xmlns:a="http://schemas.openxmlformats.org/drawingml/2006/main" xmlns:r="http://schemas.openxmlformats.org/officeDocument/2006/relationships" xmlns:p="http://schemas.openxmlformats.org/presentationml/2006/main">
  <p:tag name="ANSWERBULLETS" val="3"/>
  <p:tag name="TEXTLENGTH" val="171"/>
  <p:tag name="FONTSIZE" val="32"/>
  <p:tag name="BULLETTYPE" val="ppBulletArabicPeriod"/>
  <p:tag name="ANSWERTEXT" val="You cannot afford to buy the airline ticket&#10;You cannot afford the opportunity cost&#10;You would rather go to South America&#10;You would rather go in the winter when you can ski."/>
  <p:tag name="OLDNUMANSWERS" val="4"/>
</p:tagLst>
</file>

<file path=ppt/tags/tag190.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SLIDEORDER" val="5"/>
  <p:tag name="SLIDEGUID" val="8592ACD8F6DA4D7281ABC40176ACEF3C"/>
  <p:tag name="CORRECTPOINTVALUE" val="0"/>
  <p:tag name="QUESTIONALIAS" val="36. On incomes over $10,000, what is the marginal tax rate?"/>
  <p:tag name="ANSWERSALIAS" val="5%|smicln|10%|smicln|13%|smicln|15%|smicln|20%"/>
  <p:tag name="VALUES" val="No Value|smicln|No Value|smicln|No Value|smicln|No Value|smicln|No Value"/>
</p:tagLst>
</file>

<file path=ppt/tags/tag191.xml><?xml version="1.0" encoding="utf-8"?>
<p:tagLst xmlns:a="http://schemas.openxmlformats.org/drawingml/2006/main" xmlns:r="http://schemas.openxmlformats.org/officeDocument/2006/relationships" xmlns:p="http://schemas.openxmlformats.org/presentationml/2006/main">
  <p:tag name="ANSWERBULLETS" val="3"/>
  <p:tag name="TEXTLENGTH" val="18"/>
  <p:tag name="FONTSIZE" val="32"/>
  <p:tag name="BULLETTYPE" val="ppBulletArabicPeriod"/>
  <p:tag name="ANSWERTEXT" val="5%&#10;10%&#10;13%&#10;15%&#10;20%"/>
  <p:tag name="OLDNUMANSWERS" val="5"/>
</p:tagLst>
</file>

<file path=ppt/tags/tag192.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QUESTIONALIAS" val="34. On incomes over $10,000, what is the marginal tax rate?"/>
  <p:tag name="ANSWERSALIAS" val="5%|smicln|10%|smicln|13%|smicln|15%|smicln|20%"/>
  <p:tag name="SLIDEORDER" val="6"/>
  <p:tag name="SLIDEGUID" val="405BAF12DE21489AA9A95BC8931C9115"/>
  <p:tag name="CORRECTPOINTVALUE" val="1"/>
  <p:tag name="VALUES" val="Incorrect|smicln|Incorrect|smicln|Incorrect|smicln|Incorrect|smicln|Correct"/>
</p:tagLst>
</file>

<file path=ppt/tags/tag19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94.xml><?xml version="1.0" encoding="utf-8"?>
<p:tagLst xmlns:a="http://schemas.openxmlformats.org/drawingml/2006/main" xmlns:r="http://schemas.openxmlformats.org/officeDocument/2006/relationships" xmlns:p="http://schemas.openxmlformats.org/presentationml/2006/main">
  <p:tag name="ANSWERBULLETS" val="3"/>
  <p:tag name="TEXTLENGTH" val="18"/>
  <p:tag name="FONTSIZE" val="32"/>
  <p:tag name="BULLETTYPE" val="ppBulletArabicPeriod"/>
  <p:tag name="ANSWERTEXT" val="5%&#10;10%&#10;13%&#10;15%&#10;20%"/>
  <p:tag name="OLDNUMANSWERS" val="5"/>
</p:tagLst>
</file>

<file path=ppt/tags/tag195.xml><?xml version="1.0" encoding="utf-8"?>
<p:tagLst xmlns:a="http://schemas.openxmlformats.org/drawingml/2006/main" xmlns:r="http://schemas.openxmlformats.org/officeDocument/2006/relationships" xmlns:p="http://schemas.openxmlformats.org/presentationml/2006/main">
  <p:tag name="DELIMITERS" val="3.1"/>
</p:tagLst>
</file>

<file path=ppt/tags/tag196.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SLIDEORDER" val="6"/>
  <p:tag name="SLIDEGUID" val="0B25727EECD44976A624D69E00675A45"/>
  <p:tag name="VALUES" val="No Value|smicln|No Value|smicln|No Value|smicln|No Value|smicln|Correct"/>
  <p:tag name="CORRECTPOINTVALUE" val="0"/>
  <p:tag name="QUESTIONALIAS" val="37. If your income is $10,075,  what is your marginal tax rate and how much do you owe in taxes?"/>
  <p:tag name="ANSWERSALIAS" val="10% ;   $907.50|smicln|15%;    $907.50|smicln|10%;  $1057.50|smicln|15%;  $1057.50"/>
</p:tagLst>
</file>

<file path=ppt/tags/tag197.xml><?xml version="1.0" encoding="utf-8"?>
<p:tagLst xmlns:a="http://schemas.openxmlformats.org/drawingml/2006/main" xmlns:r="http://schemas.openxmlformats.org/officeDocument/2006/relationships" xmlns:p="http://schemas.openxmlformats.org/presentationml/2006/main">
  <p:tag name="ANSWERBULLETS" val="3"/>
  <p:tag name="TEXTLENGTH" val="61"/>
  <p:tag name="FONTSIZE" val="30"/>
  <p:tag name="BULLETTYPE" val="ppBulletArabicPeriod"/>
  <p:tag name="ANSWERTEXT" val="10% ;   $907.50&#10;15%;    $907.50&#10;10%;  $1057.50&#10;15%;  $1057.50"/>
  <p:tag name="OLDNUMANSWERS" val="4"/>
</p:tagLst>
</file>

<file path=ppt/tags/tag198.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VALUES" val="Incorrect|smicln|Incorrect|smicln|Incorrect|smicln|Correct|smicln|Correct"/>
  <p:tag name="SLIDEORDER" val="7"/>
  <p:tag name="SLIDEGUID" val="C508BD93EA9E403C852A56D4C513980B"/>
  <p:tag name="CORRECTPOINTVALUE" val="1"/>
  <p:tag name="QUESTIONALIAS" val="37. If your income is $10,075,  what is your marginal tax rate and how much do you owe in taxes?"/>
  <p:tag name="ANSWERSALIAS" val="10% ;   $907.50|smicln|15%;    $907.50|smicln|10%;  $1057.50|smicln|15%;  $1057.50"/>
</p:tagLst>
</file>

<file path=ppt/tags/tag199.xml><?xml version="1.0" encoding="utf-8"?>
<p:tagLst xmlns:a="http://schemas.openxmlformats.org/drawingml/2006/main" xmlns:r="http://schemas.openxmlformats.org/officeDocument/2006/relationships" xmlns:p="http://schemas.openxmlformats.org/presentationml/2006/main">
  <p:tag name="ANSWERBULLETS" val="3"/>
  <p:tag name="TEXTLENGTH" val="61"/>
  <p:tag name="FONTSIZE" val="30"/>
  <p:tag name="BULLETTYPE" val="ppBulletArabicPeriod"/>
  <p:tag name="ANSWERTEXT" val="10% ;   $907.50&#10;15%;    $907.50&#10;10%;  $1057.50&#10;15%;  $1057.50"/>
  <p:tag name="OLDNUMANSWERS" val="4"/>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RESPONSESGATHERED" val="False"/>
  <p:tag name="QUESTIONALIAS" val="6. You win a trip to Europe, all expenses paid, but you cannot afford to go, why?"/>
  <p:tag name="ANSWERSALIAS" val="You cannot afford to buy the airline ticket|smicln|You cannot afford the opportunity cost|smicln|You would rather go to South America|smicln|You would rather go in the winter when you can ski."/>
  <p:tag name="SLIDEORDER" val="4"/>
  <p:tag name="SLIDEGUID" val="9AC9FCFC38334DD5AEDD4F3B68C74E50"/>
  <p:tag name="CORRECTPOINTVALUE" val="1"/>
  <p:tag name="VALUES" val="Incorrect|smicln|Correct|smicln|Incorrect|smicln|Incorrect"/>
</p:tagLst>
</file>

<file path=ppt/tags/tag20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01.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SLIDEORDER" val="7"/>
  <p:tag name="SLIDEGUID" val="3FB692A7D63F4C79A726F36D277CCC5A"/>
  <p:tag name="VALUES" val="No Value|smicln|No Value|smicln|No Value|smicln|No Value|smicln|Correct"/>
  <p:tag name="CORRECTPOINTVALUE" val="0"/>
  <p:tag name="QUESTIONALIAS" val="38. If your income is $10,075,  what is your average tax rate?"/>
  <p:tag name="ANSWERSALIAS" val="10%|smicln|10.5%|smicln|15%|smicln|20% "/>
</p:tagLst>
</file>

<file path=ppt/tags/tag202.xml><?xml version="1.0" encoding="utf-8"?>
<p:tagLst xmlns:a="http://schemas.openxmlformats.org/drawingml/2006/main" xmlns:r="http://schemas.openxmlformats.org/officeDocument/2006/relationships" xmlns:p="http://schemas.openxmlformats.org/presentationml/2006/main">
  <p:tag name="ANSWERBULLETS" val="3"/>
  <p:tag name="TEXTLENGTH" val="18"/>
  <p:tag name="FONTSIZE" val="32"/>
  <p:tag name="BULLETTYPE" val="ppBulletArabicPeriod"/>
  <p:tag name="ANSWERTEXT" val="10%&#10;10.5%&#10;15%&#10;20% "/>
  <p:tag name="OLDNUMANSWERS" val="4"/>
</p:tagLst>
</file>

<file path=ppt/tags/tag203.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QUESTIONALIAS" val="36. If your income is $10,075,  what is your average tax?"/>
  <p:tag name="ANSWERSALIAS" val="10%|smicln|10.5%|smicln|15%|smicln|20% "/>
  <p:tag name="VALUES" val="Incorrect|smicln|Correct|smicln|Incorrect|smicln|Incorrect|smicln|Correct"/>
  <p:tag name="SLIDEORDER" val="8"/>
  <p:tag name="SLIDEGUID" val="7D572D721BB84990A1D1A32A051F89C9"/>
  <p:tag name="CORRECTPOINTVALUE" val="1"/>
</p:tagLst>
</file>

<file path=ppt/tags/tag204.xml><?xml version="1.0" encoding="utf-8"?>
<p:tagLst xmlns:a="http://schemas.openxmlformats.org/drawingml/2006/main" xmlns:r="http://schemas.openxmlformats.org/officeDocument/2006/relationships" xmlns:p="http://schemas.openxmlformats.org/presentationml/2006/main">
  <p:tag name="ANSWERBULLETS" val="3"/>
  <p:tag name="TEXTLENGTH" val="18"/>
  <p:tag name="FONTSIZE" val="32"/>
  <p:tag name="BULLETTYPE" val="ppBulletArabicPeriod"/>
  <p:tag name="ANSWERTEXT" val="10%&#10;10.5%&#10;15%&#10;20% "/>
  <p:tag name="OLDNUMANSWERS" val="4"/>
</p:tagLst>
</file>

<file path=ppt/tags/tag20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06.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SLIDEORDER" val="9"/>
  <p:tag name="SLIDEGUID" val="7F10F0504F3E477186A00B8D1582D4CE"/>
  <p:tag name="VALUES" val="No Value|smicln|No Value|smicln|No Value|smicln|No Value|smicln|Correct"/>
  <p:tag name="CORRECTPOINTVALUE" val="0"/>
  <p:tag name="QUESTIONALIAS" val="39. Graph: Domestic S &amp; D. -World Price: $4.00 -Tariff: $4.00 -How much imported?"/>
  <p:tag name="ANSWERSALIAS" val="10|smicln|20|smicln|30|smicln|40"/>
</p:tagLst>
</file>

<file path=ppt/tags/tag207.xml><?xml version="1.0" encoding="utf-8"?>
<p:tagLst xmlns:a="http://schemas.openxmlformats.org/drawingml/2006/main" xmlns:r="http://schemas.openxmlformats.org/officeDocument/2006/relationships" xmlns:p="http://schemas.openxmlformats.org/presentationml/2006/main">
  <p:tag name="ANSWERBULLETS" val="3"/>
  <p:tag name="TEXTLENGTH" val="11"/>
  <p:tag name="FONTSIZE" val="32"/>
  <p:tag name="BULLETTYPE" val="ppBulletArabicPeriod"/>
  <p:tag name="ANSWERTEXT" val="10&#10;20&#10;30&#10;40"/>
  <p:tag name="OLDNUMANSWERS" val="4"/>
</p:tagLst>
</file>

<file path=ppt/tags/tag208.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QUESTIONALIAS" val="40. Graph: domestic S &amp; D. World Price: $4.00 Tariff: $4.00 How much will be imported?"/>
  <p:tag name="ANSWERSALIAS" val="10|smicln|20|smicln|30|smicln|40"/>
  <p:tag name="SLIDEORDER" val="10"/>
  <p:tag name="SLIDEGUID" val="8027EBBC02134F578792A4882AD0F7B2"/>
  <p:tag name="VALUES" val="Incorrect|smicln|Incorrect|smicln|Incorrect|smicln|Correct|smicln|Correct"/>
  <p:tag name="CORRECTPOINTVALUE" val="1"/>
</p:tagLst>
</file>

<file path=ppt/tags/tag209.xml><?xml version="1.0" encoding="utf-8"?>
<p:tagLst xmlns:a="http://schemas.openxmlformats.org/drawingml/2006/main" xmlns:r="http://schemas.openxmlformats.org/officeDocument/2006/relationships" xmlns:p="http://schemas.openxmlformats.org/presentationml/2006/main">
  <p:tag name="ANSWERBULLETS" val="3"/>
  <p:tag name="TEXTLENGTH" val="11"/>
  <p:tag name="FONTSIZE" val="32"/>
  <p:tag name="BULLETTYPE" val="ppBulletArabicPeriod"/>
  <p:tag name="ANSWERTEXT" val="10&#10;20&#10;30&#10;40"/>
  <p:tag name="OLDNUMANSWERS" val="4"/>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TEXTLENGTH" val="171"/>
  <p:tag name="FONTSIZE" val="32"/>
  <p:tag name="BULLETTYPE" val="ppBulletArabicPeriod"/>
  <p:tag name="ANSWERTEXT" val="You cannot afford to buy the airline ticket&#10;You cannot afford the opportunity cost&#10;You would rather go to South America&#10;You would rather go in the winter when you can ski."/>
  <p:tag name="OLDNUMANSWERS" val="4"/>
</p:tagLst>
</file>

<file path=ppt/tags/tag21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11.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SLIDEORDER" val="4"/>
  <p:tag name="SLIDEGUID" val="902880C1AE7A4140A0D3DD39A224CAE9"/>
  <p:tag name="CORRECTPOINTVALUE" val="0"/>
  <p:tag name="QUESTIONALIAS" val="40. Consider the currency market for Japanese yens and U.S. dollars. An increase in the demand for Japanese yen results in: "/>
  <p:tag name="ANSWERSALIAS" val="An appreciation of the yen and a depreciation of the dollar|smicln|A depreciation of the yen and a depreciation of the dollar|smicln|An appreciation of the yen and an appreciation of the dollar|smicln|A depreciation of the yen and an appreciation of the dollar"/>
  <p:tag name="VALUES" val="No Value|smicln|No Value|smicln|No Value|smicln|No Value"/>
</p:tagLst>
</file>

<file path=ppt/tags/tag212.xml><?xml version="1.0" encoding="utf-8"?>
<p:tagLst xmlns:a="http://schemas.openxmlformats.org/drawingml/2006/main" xmlns:r="http://schemas.openxmlformats.org/officeDocument/2006/relationships" xmlns:p="http://schemas.openxmlformats.org/presentationml/2006/main">
  <p:tag name="ANSWERBULLETS" val="3"/>
  <p:tag name="TEXTLENGTH" val="239"/>
  <p:tag name="FONTSIZE" val="30"/>
  <p:tag name="BULLETTYPE" val="ppBulletArabicPeriod"/>
  <p:tag name="ANSWERTEXT" val="An appreciation of the yen and a depreciation of the dollar&#10;A depreciation of the yen and a depreciation of the dollar&#10;An appreciation of the yen and an appreciation of the dollar&#10;A depreciation of the yen and an appreciation of the dollar"/>
  <p:tag name="OLDNUMANSWERS" val="4"/>
</p:tagLst>
</file>

<file path=ppt/tags/tag213.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QUESTIONALIAS" val="9. Consider the currency market for Japanese yens and U.S. dollars. An increase in the demand for Japanese yen results in: "/>
  <p:tag name="ANSWERSALIAS" val="An appreciation of the yen and a depreciation of the dollar|smicln|A depreciation of the yen and a depreciation of the dollar|smicln|An appreciation of the yen and an appreciation of the dollar|smicln|A depreciation of the yen and an appreciation of the dollar"/>
  <p:tag name="CORRECTPOINTVALUE" val="1"/>
  <p:tag name="SLIDEORDER" val="5"/>
  <p:tag name="SLIDEGUID" val="9824618524814917AFEE1BA3FBA73FB7"/>
  <p:tag name="VALUES" val="Correct|smicln|Incorrect|smicln|Incorrect|smicln|Incorrect"/>
</p:tagLst>
</file>

<file path=ppt/tags/tag214.xml><?xml version="1.0" encoding="utf-8"?>
<p:tagLst xmlns:a="http://schemas.openxmlformats.org/drawingml/2006/main" xmlns:r="http://schemas.openxmlformats.org/officeDocument/2006/relationships" xmlns:p="http://schemas.openxmlformats.org/presentationml/2006/main">
  <p:tag name="ANSWERBULLETS" val="3"/>
  <p:tag name="TEXTLENGTH" val="239"/>
  <p:tag name="FONTSIZE" val="30"/>
  <p:tag name="BULLETTYPE" val="ppBulletArabicPeriod"/>
  <p:tag name="ANSWERTEXT" val="An appreciation of the yen and a depreciation of the dollar&#10;A depreciation of the yen and a depreciation of the dollar&#10;An appreciation of the yen and an appreciation of the dollar&#10;A depreciation of the yen and an appreciation of the dollar"/>
  <p:tag name="OLDNUMANSWERS" val="4"/>
</p:tagLst>
</file>

<file path=ppt/tags/tag21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16.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SLIDEORDER" val="6"/>
  <p:tag name="SLIDEGUID" val="F501C1D525C040C59F1DEFDA6731E82D"/>
  <p:tag name="CORRECTPOINTVALUE" val="0"/>
  <p:tag name="QUESTIONALIAS" val="41. If the US has slow economic growth compared to Japan:"/>
  <p:tag name="ANSWERSALIAS" val="Yen appreciates; $ depreciates|smicln|Yen depreciates; $ appreciates|smicln|Yen appreciates; $ appreciates|smicln|Yen depreciates; $ depreciates"/>
  <p:tag name="VALUES" val="No Value|smicln|No Value|smicln|No Value|smicln|No Value"/>
</p:tagLst>
</file>

<file path=ppt/tags/tag217.xml><?xml version="1.0" encoding="utf-8"?>
<p:tagLst xmlns:a="http://schemas.openxmlformats.org/drawingml/2006/main" xmlns:r="http://schemas.openxmlformats.org/officeDocument/2006/relationships" xmlns:p="http://schemas.openxmlformats.org/presentationml/2006/main">
  <p:tag name="ANSWERBULLETS" val="3"/>
  <p:tag name="TEXTLENGTH" val="123"/>
  <p:tag name="FONTSIZE" val="32"/>
  <p:tag name="BULLETTYPE" val="ppBulletArabicPeriod"/>
  <p:tag name="ANSWERTEXT" val="Yen appreciates; $ depreciates&#10;Yen depreciates; $ appreciates&#10;Yen appreciates; $ appreciates&#10;Yen depreciates; $ depreciates"/>
  <p:tag name="OLDNUMANSWERS" val="4"/>
</p:tagLst>
</file>

<file path=ppt/tags/tag218.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CORRECTPOINTVALUE" val="1"/>
  <p:tag name="SLIDEORDER" val="7"/>
  <p:tag name="SLIDEGUID" val="1C7D795462B749B5874E6367A2BB4C19"/>
  <p:tag name="QUESTIONALIAS" val="41. If the US has slow economic growth compared to Japan:"/>
  <p:tag name="ANSWERSALIAS" val="Yen appreciates; $ depreciates|smicln|Yen depreciates; $ appreciates|smicln|Yen appreciates; $ appreciates|smicln|Yen depreciates; $ depreciates"/>
  <p:tag name="VALUES" val="Incorrect|smicln|Correct|smicln|Incorrect|smicln|Incorrect"/>
</p:tagLst>
</file>

<file path=ppt/tags/tag219.xml><?xml version="1.0" encoding="utf-8"?>
<p:tagLst xmlns:a="http://schemas.openxmlformats.org/drawingml/2006/main" xmlns:r="http://schemas.openxmlformats.org/officeDocument/2006/relationships" xmlns:p="http://schemas.openxmlformats.org/presentationml/2006/main">
  <p:tag name="ANSWERBULLETS" val="3"/>
  <p:tag name="TEXTLENGTH" val="123"/>
  <p:tag name="FONTSIZE" val="32"/>
  <p:tag name="BULLETTYPE" val="ppBulletArabicPeriod"/>
  <p:tag name="ANSWERTEXT" val="Yen appreciates; $ depreciates&#10;Yen depreciates; $ appreciates&#10;Yen appreciates; $ appreciates&#10;Yen depreciates; $ depreciates"/>
  <p:tag name="OLDNUMANSWERS" val="4"/>
</p:tagLst>
</file>

<file path=ppt/tags/tag2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2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21.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SLIDEORDER" val="8"/>
  <p:tag name="SLIDEGUID" val="77EE1839369F44A396CD858E9369E213"/>
  <p:tag name="CORRECTPOINTVALUE" val="0"/>
  <p:tag name="QUESTIONALIAS" val="42. If a country has rapid economic growth then we would expect: "/>
  <p:tag name="ANSWERSALIAS" val="Fewer imports |smicln|larger trade deficit|smicln|Its currency to appreciate|smicln|Fixed exchange rates"/>
  <p:tag name="VALUES" val="No Value|smicln|No Value|smicln|No Value|smicln|No Value"/>
</p:tagLst>
</file>

<file path=ppt/tags/tag222.xml><?xml version="1.0" encoding="utf-8"?>
<p:tagLst xmlns:a="http://schemas.openxmlformats.org/drawingml/2006/main" xmlns:r="http://schemas.openxmlformats.org/officeDocument/2006/relationships" xmlns:p="http://schemas.openxmlformats.org/presentationml/2006/main">
  <p:tag name="ANSWERBULLETS" val="3"/>
  <p:tag name="TEXTLENGTH" val="83"/>
  <p:tag name="FONTSIZE" val="32"/>
  <p:tag name="BULLETTYPE" val="ppBulletArabicPeriod"/>
  <p:tag name="ANSWERTEXT" val="Fewer imports &#10;larger trade deficit&#10;Its currency to appreciate&#10;Fixed exchange rates"/>
  <p:tag name="OLDNUMANSWERS" val="4"/>
</p:tagLst>
</file>

<file path=ppt/tags/tag223.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42. If a country has rapid economic growth then we would expect: "/>
  <p:tag name="ANSWERSALIAS" val="Fewer imports |smicln|larger trade deficit|smicln|Its currency to appreciate|smicln|Fixed exchange rates"/>
  <p:tag name="SLIDEORDER" val="9"/>
  <p:tag name="SLIDEGUID" val="CA0006C3EBC64A5695B733A66B5D77C0"/>
  <p:tag name="VALUES" val="Incorrect|smicln|Correct|smicln|Incorrect|smicln|Incorrect"/>
</p:tagLst>
</file>

<file path=ppt/tags/tag22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25.xml><?xml version="1.0" encoding="utf-8"?>
<p:tagLst xmlns:a="http://schemas.openxmlformats.org/drawingml/2006/main" xmlns:r="http://schemas.openxmlformats.org/officeDocument/2006/relationships" xmlns:p="http://schemas.openxmlformats.org/presentationml/2006/main">
  <p:tag name="ANSWERBULLETS" val="3"/>
  <p:tag name="TEXTLENGTH" val="83"/>
  <p:tag name="FONTSIZE" val="32"/>
  <p:tag name="BULLETTYPE" val="ppBulletArabicPeriod"/>
  <p:tag name="ANSWERTEXT" val="Fewer imports &#10;larger trade deficit&#10;Its currency to appreciate&#10;Fixed exchange rates"/>
  <p:tag name="OLDNUMANSWERS" val="4"/>
</p:tagLst>
</file>

<file path=ppt/tags/tag226.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SLIDEID" val="4F6CE3F7D4E04C2EB77F9527E9BA124E"/>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3;4;4;4;4;4;4;4;4;4;4;2;4;4;4;3;4;4;2;5;6;6;5;6;5;4;4;4;4;"/>
  <p:tag name="CHARTSTRINGSTD" val="0 2 2 20 3 3"/>
  <p:tag name="CHARTSTRINGREV" val="3 3 20 2 2 0"/>
  <p:tag name="CHARTSTRINGSTDPER" val="0 0.0666666666666667 0.0666666666666667 0.666666666666667 0.1 0.1"/>
  <p:tag name="CHARTSTRINGREVPER" val="0.1 0.1 0.666666666666667 0.0666666666666667 0.0666666666666667 0"/>
  <p:tag name="ANONYMOUSTEMP" val="False"/>
  <p:tag name="SLIDEORDER" val="2"/>
  <p:tag name="SLIDEGUID" val="35619EF743694DC89E7680A51B296734"/>
  <p:tag name="RESPONSESGATHERED" val="False"/>
  <p:tag name="CORRECTPOINTVALUE" val="0"/>
  <p:tag name="QUESTIONALIAS" val="4. Which of the following is NOT one of the assumptions behind the PPC?"/>
  <p:tag name="ANSWERSALIAS" val="Fixed resources|smicln|Fixed technology|smicln|Productive efficiency|smicln|Allocative efficiency|smicln|Full employment|smicln|Only two goods"/>
  <p:tag name="VALUES" val="No Value|smicln|No Value|smicln|No Value|smicln|No Value|smicln|No Value|smicln|No Value"/>
</p:tagLst>
</file>

<file path=ppt/tags/tag24.xml><?xml version="1.0" encoding="utf-8"?>
<p:tagLst xmlns:a="http://schemas.openxmlformats.org/drawingml/2006/main" xmlns:r="http://schemas.openxmlformats.org/officeDocument/2006/relationships" xmlns:p="http://schemas.openxmlformats.org/presentationml/2006/main">
  <p:tag name="ANSWERBULLETS" val="3"/>
  <p:tag name="TEXTLENGTH" val="107"/>
  <p:tag name="FONTSIZE" val="32"/>
  <p:tag name="BULLETTYPE" val="ppBulletArabicPeriod"/>
  <p:tag name="ANSWERTEXT" val="Fixed resources&#10;Fixed technology&#10;Productive efficiency&#10;Allocative efficiency&#10;Full employment&#10;Only two goods"/>
  <p:tag name="OLDNUMANSWERS" val="6"/>
</p:tagLst>
</file>

<file path=ppt/tags/tag25.xml><?xml version="1.0" encoding="utf-8"?>
<p:tagLst xmlns:a="http://schemas.openxmlformats.org/drawingml/2006/main" xmlns:r="http://schemas.openxmlformats.org/officeDocument/2006/relationships" xmlns:p="http://schemas.openxmlformats.org/presentationml/2006/main">
  <p:tag name="SLIDEID" val="4F6CE3F7D4E04C2EB77F9527E9BA124E"/>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3;4;4;4;4;4;4;4;4;4;4;2;4;4;4;3;4;4;2;5;6;6;5;6;5;4;4;4;4;"/>
  <p:tag name="CHARTSTRINGSTD" val="0 2 2 20 3 3"/>
  <p:tag name="CHARTSTRINGREV" val="3 3 20 2 2 0"/>
  <p:tag name="CHARTSTRINGSTDPER" val="0 0.0666666666666667 0.0666666666666667 0.666666666666667 0.1 0.1"/>
  <p:tag name="CHARTSTRINGREVPER" val="0.1 0.1 0.666666666666667 0.0666666666666667 0.0666666666666667 0"/>
  <p:tag name="ANONYMOUSTEMP" val="False"/>
  <p:tag name="RESPONSESGATHERED" val="False"/>
  <p:tag name="SLIDEORDER" val="3"/>
  <p:tag name="SLIDEGUID" val="163F73BFBCAC4C6485538778D0E92F07"/>
  <p:tag name="CORRECTPOINTVALUE" val="1"/>
  <p:tag name="QUESTIONALIAS" val="4. Which of the following is NOT one of the assumptions behind the PPC?"/>
  <p:tag name="ANSWERSALIAS" val="Fixed resources|smicln|Fixed technology|smicln|Productive efficiency|smicln|Allocative efficiency|smicln|Full employment|smicln|Only two goods"/>
  <p:tag name="VALUES" val="Incorrect|smicln|Incorrect|smicln|Incorrect|smicln|Correct|smicln|Incorrect|smicln|Incorrect"/>
</p:tagLst>
</file>

<file path=ppt/tags/tag26.xml><?xml version="1.0" encoding="utf-8"?>
<p:tagLst xmlns:a="http://schemas.openxmlformats.org/drawingml/2006/main" xmlns:r="http://schemas.openxmlformats.org/officeDocument/2006/relationships" xmlns:p="http://schemas.openxmlformats.org/presentationml/2006/main">
  <p:tag name="ANSWERBULLETS" val="3"/>
  <p:tag name="TEXTLENGTH" val="107"/>
  <p:tag name="FONTSIZE" val="32"/>
  <p:tag name="BULLETTYPE" val="ppBulletArabicPeriod"/>
  <p:tag name="ANSWERTEXT" val="Fixed resources&#10;Fixed technology&#10;Productive efficiency&#10;Allocative efficiency&#10;Full employment&#10;Only two goods"/>
  <p:tag name="OLDNUMANSWERS" val="6"/>
</p:tagLst>
</file>

<file path=ppt/tags/tag2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8.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SLIDEORDER" val="3"/>
  <p:tag name="SLIDEGUID" val="E796FDA621DD4BE5A2F64899A20EEFBD"/>
  <p:tag name="RESPONSESGATHERED" val="False"/>
  <p:tag name="CORRECTPOINTVALUE" val="0"/>
  <p:tag name="QUESTIONALIAS" val="5. Other things equal, this economy will achieve the most rapid rate of growth if: "/>
  <p:tag name="ANSWERSALIAS" val="it chooses point A.|smicln|it chooses point B.|smicln| it chooses point C.|smicln| it chooses point D."/>
  <p:tag name="VALUES" val="No Value|smicln|No Value|smicln|No Value|smicln|No Value"/>
</p:tagLst>
</file>

<file path=ppt/tags/tag29.xml><?xml version="1.0" encoding="utf-8"?>
<p:tagLst xmlns:a="http://schemas.openxmlformats.org/drawingml/2006/main" xmlns:r="http://schemas.openxmlformats.org/officeDocument/2006/relationships" xmlns:p="http://schemas.openxmlformats.org/presentationml/2006/main">
  <p:tag name="ANSWERBULLETS" val="3"/>
  <p:tag name="TEXTLENGTH" val="81"/>
  <p:tag name="FONTSIZE" val="32"/>
  <p:tag name="BULLETTYPE" val="ppBulletArabicPeriod"/>
  <p:tag name="ANSWERTEXT" val="it chooses point A.&#10;it chooses point B.&#10; it chooses point C.&#10; it chooses point D."/>
  <p:tag name="OLDNUMANSWERS" val="4"/>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RESPONSESGATHERED" val="False"/>
  <p:tag name="SLIDEORDER" val="4"/>
  <p:tag name="SLIDEGUID" val="BC16B66C4AD54D49AE8BDC04561853C8"/>
  <p:tag name="CORRECTPOINTVALUE" val="1"/>
  <p:tag name="QUESTIONALIAS" val="5. Other things equal, this economy will achieve the most rapid rate of growth if: "/>
  <p:tag name="ANSWERSALIAS" val="it chooses point A.|smicln|it chooses point B.|smicln| it chooses point C.|smicln| it chooses point D."/>
  <p:tag name="VALUES" val="Correct|smicln|Incorrect|smicln|Incorrect|smicln|Incorrect"/>
</p:tagLst>
</file>

<file path=ppt/tags/tag31.xml><?xml version="1.0" encoding="utf-8"?>
<p:tagLst xmlns:a="http://schemas.openxmlformats.org/drawingml/2006/main" xmlns:r="http://schemas.openxmlformats.org/officeDocument/2006/relationships" xmlns:p="http://schemas.openxmlformats.org/presentationml/2006/main">
  <p:tag name="ANSWERBULLETS" val="3"/>
  <p:tag name="TEXTLENGTH" val="81"/>
  <p:tag name="FONTSIZE" val="32"/>
  <p:tag name="BULLETTYPE" val="ppBulletArabicPeriod"/>
  <p:tag name="ANSWERTEXT" val="it chooses point A.&#10;it chooses point B.&#10; it chooses point C.&#10; it chooses point D."/>
  <p:tag name="OLDNUMANSWERS" val="4"/>
</p:tagLst>
</file>

<file path=ppt/tags/tag3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3.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RESPONSESGATHERED" val="False"/>
  <p:tag name="SLIDEORDER" val="4"/>
  <p:tag name="SLIDEGUID" val="9734C5BFD21D4F958989599D2F5AE9E2"/>
  <p:tag name="CORRECTPOINTVALUE" val="0"/>
  <p:tag name="QUESTIONALIAS" val="6. The arrows represent:"/>
  <p:tag name="ANSWERSALIAS" val="Achieving allocative efficiency.|smicln|Increasing economic growth.|smicln|Increasing our potential.|smicln|Achieving our potential."/>
  <p:tag name="VALUES" val="No Value|smicln|No Value|smicln|No Value|smicln|No Value"/>
</p:tagLst>
</file>

<file path=ppt/tags/tag34.xml><?xml version="1.0" encoding="utf-8"?>
<p:tagLst xmlns:a="http://schemas.openxmlformats.org/drawingml/2006/main" xmlns:r="http://schemas.openxmlformats.org/officeDocument/2006/relationships" xmlns:p="http://schemas.openxmlformats.org/presentationml/2006/main">
  <p:tag name="ANSWERBULLETS" val="3"/>
  <p:tag name="TEXTLENGTH" val="111"/>
  <p:tag name="FONTSIZE" val="32"/>
  <p:tag name="BULLETTYPE" val="ppBulletArabicPeriod"/>
  <p:tag name="ANSWERTEXT" val="Achieving allocative efficiency.&#10;Increasing economic growth.&#10;Increasing our potential.&#10;Achieving our potential."/>
  <p:tag name="OLDNUMANSWERS" val="4"/>
</p:tagLst>
</file>

<file path=ppt/tags/tag35.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RESPONSESGATHERED" val="False"/>
  <p:tag name="SLIDEORDER" val="5"/>
  <p:tag name="SLIDEGUID" val="7A47519D7B464CB2A96BE7C88BB01DCC"/>
  <p:tag name="CORRECTPOINTVALUE" val="1"/>
  <p:tag name="QUESTIONALIAS" val="6. The arrows represent:"/>
  <p:tag name="ANSWERSALIAS" val="Achieving allocative efficiency.|smicln|Increasing economic growth.|smicln|Increasing our potential.|smicln|Achieving our potential."/>
  <p:tag name="VALUES" val="Incorrect|smicln|Incorrect|smicln|Incorrect|smicln|Correct"/>
</p:tagLst>
</file>

<file path=ppt/tags/tag3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7.xml><?xml version="1.0" encoding="utf-8"?>
<p:tagLst xmlns:a="http://schemas.openxmlformats.org/drawingml/2006/main" xmlns:r="http://schemas.openxmlformats.org/officeDocument/2006/relationships" xmlns:p="http://schemas.openxmlformats.org/presentationml/2006/main">
  <p:tag name="ANSWERBULLETS" val="3"/>
  <p:tag name="TEXTLENGTH" val="111"/>
  <p:tag name="FONTSIZE" val="32"/>
  <p:tag name="BULLETTYPE" val="ppBulletArabicPeriod"/>
  <p:tag name="ANSWERTEXT" val="Achieving allocative efficiency.&#10;Increasing economic growth.&#10;Increasing our potential.&#10;Achieving our potential."/>
  <p:tag name="OLDNUMANSWERS" val="4"/>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SLIDEORDER" val="4"/>
  <p:tag name="SLIDEGUID" val="4F30F6480E7D4AE084CC00E04A4E09CF"/>
  <p:tag name="RESPONSESGATHERED" val="False"/>
  <p:tag name="QUESTIONALIAS" val="Answer the next question on the basis of the following information for four highway programs of increasing scope. All figures are in millions of dollars.  7. Which alternative should the government build?"/>
  <p:tag name="ANSWERSALIAS" val="A.|smicln|B.|smicln|C.|smicln|D."/>
  <p:tag name="CORRECTPOINTVALUE" val="0"/>
  <p:tag name="VALUES" val="No Value|smicln|No Value|smicln|No Value|smicln|No Value"/>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ANSWERBULLETS" val="3"/>
  <p:tag name="TEXTLENGTH" val="11"/>
  <p:tag name="FONTSIZE" val="32"/>
  <p:tag name="BULLETTYPE" val="ppBulletArabicPeriod"/>
  <p:tag name="ANSWERTEXT" val="A.&#10;B.&#10;C.&#10;D."/>
  <p:tag name="OLDNUMANSWERS" val="4"/>
</p:tagLst>
</file>

<file path=ppt/tags/tag41.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RESPONSESGATHERED" val="False"/>
  <p:tag name="QUESTIONALIAS" val="Answer the next question on the basis of the following information for four highway programs of increasing scope. All figures are in millions of dollars.  7. Which alternative should the government build?"/>
  <p:tag name="ANSWERSALIAS" val="A.|smicln|B.|smicln|C.|smicln|D."/>
  <p:tag name="SLIDEORDER" val="5"/>
  <p:tag name="SLIDEGUID" val="BEAA1E5D5A8E4BF18B6E8FAD11BE5C8C"/>
  <p:tag name="CORRECTPOINTVALUE" val="1"/>
  <p:tag name="VALUES" val="Incorrect|smicln|Correct|smicln|Incorrect|smicln|Incorrect"/>
</p:tagLst>
</file>

<file path=ppt/tags/tag4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3.xml><?xml version="1.0" encoding="utf-8"?>
<p:tagLst xmlns:a="http://schemas.openxmlformats.org/drawingml/2006/main" xmlns:r="http://schemas.openxmlformats.org/officeDocument/2006/relationships" xmlns:p="http://schemas.openxmlformats.org/presentationml/2006/main">
  <p:tag name="ANSWERBULLETS" val="3"/>
  <p:tag name="TEXTLENGTH" val="11"/>
  <p:tag name="FONTSIZE" val="32"/>
  <p:tag name="BULLETTYPE" val="ppBulletArabicPeriod"/>
  <p:tag name="ANSWERTEXT" val="A.&#10;B.&#10;C.&#10;D."/>
  <p:tag name="OLDNUMANSWERS" val="4"/>
</p:tagLst>
</file>

<file path=ppt/tags/tag44.xml><?xml version="1.0" encoding="utf-8"?>
<p:tagLst xmlns:a="http://schemas.openxmlformats.org/drawingml/2006/main" xmlns:r="http://schemas.openxmlformats.org/officeDocument/2006/relationships" xmlns:p="http://schemas.openxmlformats.org/presentationml/2006/main">
  <p:tag name="SLIDEID" val="75F03FBE759E4E24A6C1C26580F0F7A6"/>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1;1;1;1;1;1;1;1;1;3;1;1;1;1;1;1;1;1;1;1;1;1;1;3;4;1;1;1;1;1;"/>
  <p:tag name="CHARTSTRINGSTD" val="27 0 2 1"/>
  <p:tag name="CHARTSTRINGREV" val="1 2 0 27"/>
  <p:tag name="CHARTSTRINGSTDPER" val="0.9 0 0.0666666666666667 0.0333333333333333"/>
  <p:tag name="CHARTSTRINGREVPER" val="0.0333333333333333 0.0666666666666667 0 0.9"/>
  <p:tag name="ANONYMOUSTEMP" val="False"/>
  <p:tag name="SLIDEORDER" val="2"/>
  <p:tag name="SLIDEGUID" val="AECDF35D5ACD47869BAF76956ADB8071"/>
  <p:tag name="RESPONSESGATHERED" val="False"/>
  <p:tag name="CORRECTPOINTVALUE" val="0"/>
  <p:tag name="QUESTIONALIAS" val="8. If the MB &lt; MC, then:"/>
  <p:tag name="ANSWERSALIAS" val="You should do more|smicln|You should do less|smicln|The result is optimal|smicln|The best choice was made"/>
  <p:tag name="VALUES" val="No Value|smicln|No Value|smicln|No Value|smicln|No Value"/>
</p:tagLst>
</file>

<file path=ppt/tags/tag45.xml><?xml version="1.0" encoding="utf-8"?>
<p:tagLst xmlns:a="http://schemas.openxmlformats.org/drawingml/2006/main" xmlns:r="http://schemas.openxmlformats.org/officeDocument/2006/relationships" xmlns:p="http://schemas.openxmlformats.org/presentationml/2006/main">
  <p:tag name="ANSWERBULLETS" val="3"/>
  <p:tag name="TEXTLENGTH" val="84"/>
  <p:tag name="FONTSIZE" val="32"/>
  <p:tag name="BULLETTYPE" val="ppBulletArabicPeriod"/>
  <p:tag name="ANSWERTEXT" val="You should do more&#10;You should do less&#10;The result is optimal&#10;The best choice was made"/>
  <p:tag name="OLDNUMANSWERS" val="4"/>
</p:tagLst>
</file>

<file path=ppt/tags/tag46.xml><?xml version="1.0" encoding="utf-8"?>
<p:tagLst xmlns:a="http://schemas.openxmlformats.org/drawingml/2006/main" xmlns:r="http://schemas.openxmlformats.org/officeDocument/2006/relationships" xmlns:p="http://schemas.openxmlformats.org/presentationml/2006/main">
  <p:tag name="SLIDEID" val="75F03FBE759E4E24A6C1C26580F0F7A6"/>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1;1;1;1;1;1;1;1;1;3;1;1;1;1;1;1;1;1;1;1;1;1;1;3;4;1;1;1;1;1;"/>
  <p:tag name="CHARTSTRINGSTD" val="27 0 2 1"/>
  <p:tag name="CHARTSTRINGREV" val="1 2 0 27"/>
  <p:tag name="CHARTSTRINGSTDPER" val="0.9 0 0.0666666666666667 0.0333333333333333"/>
  <p:tag name="CHARTSTRINGREVPER" val="0.0333333333333333 0.0666666666666667 0 0.9"/>
  <p:tag name="ANONYMOUSTEMP" val="False"/>
  <p:tag name="RESPONSESGATHERED" val="False"/>
  <p:tag name="SLIDEORDER" val="3"/>
  <p:tag name="SLIDEGUID" val="A7C7CE17A9474690B1D864859B41DD8A"/>
  <p:tag name="QUESTIONALIAS" val="9. If the MB &lt; MC, then:"/>
  <p:tag name="ANSWERSALIAS" val="You should do more|smicln|You should do less|smicln|The result is optimal|smicln|The best choice was made"/>
  <p:tag name="CORRECTPOINTVALUE" val="1"/>
  <p:tag name="VALUES" val="Incorrect|smicln|Correct|smicln|Incorrect|smicln|Incorrect"/>
</p:tagLst>
</file>

<file path=ppt/tags/tag47.xml><?xml version="1.0" encoding="utf-8"?>
<p:tagLst xmlns:a="http://schemas.openxmlformats.org/drawingml/2006/main" xmlns:r="http://schemas.openxmlformats.org/officeDocument/2006/relationships" xmlns:p="http://schemas.openxmlformats.org/presentationml/2006/main">
  <p:tag name="ANSWERBULLETS" val="3"/>
  <p:tag name="TEXTLENGTH" val="84"/>
  <p:tag name="FONTSIZE" val="36"/>
  <p:tag name="BULLETTYPE" val="ppBulletArabicPeriod"/>
  <p:tag name="ANSWERTEXT" val="You should do more&#10;You should do less&#10;The result is optimal&#10;The best choice was made"/>
  <p:tag name="OLDNUMANSWERS" val="4"/>
</p:tagLst>
</file>

<file path=ppt/tags/tag4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9.xml><?xml version="1.0" encoding="utf-8"?>
<p:tagLst xmlns:a="http://schemas.openxmlformats.org/drawingml/2006/main" xmlns:r="http://schemas.openxmlformats.org/officeDocument/2006/relationships" xmlns:p="http://schemas.openxmlformats.org/presentationml/2006/main">
  <p:tag name="SLIDEID" val="75F03FBE759E4E24A6C1C26580F0F7A6"/>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1;1;1;1;1;1;1;1;1;3;1;1;1;1;1;1;1;1;1;1;1;1;1;3;4;1;1;1;1;1;"/>
  <p:tag name="CHARTSTRINGSTD" val="27 0 2 1"/>
  <p:tag name="CHARTSTRINGREV" val="1 2 0 27"/>
  <p:tag name="CHARTSTRINGSTDPER" val="0.9 0 0.0666666666666667 0.0333333333333333"/>
  <p:tag name="CHARTSTRINGREVPER" val="0.0333333333333333 0.0666666666666667 0 0.9"/>
  <p:tag name="ANONYMOUSTEMP" val="False"/>
  <p:tag name="RESPONSESGATHERED" val="False"/>
  <p:tag name="SLIDEORDER" val="3"/>
  <p:tag name="SLIDEGUID" val="17DFA96FB3BB42EE82C2E287B2C9C463"/>
  <p:tag name="CORRECTPOINTVALUE" val="0"/>
  <p:tag name="QUESTIONALIAS" val="9. Which of the following is NOT a policy of structural adjustment (globalization)?"/>
  <p:tag name="ANSWERSALIAS" val="Privatization |smicln|Promotion of Competition |smicln|Reduced Role of Government|smicln|Price Controls to help the poor|smicln|Freer Trade |smicln|Foreign Investment"/>
  <p:tag name="VALUES" val="No Value|smicln|No Value|smicln|No Value|smicln|No Value|smicln|No Value|smicln|No Value"/>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ANSWERBULLETS" val="3"/>
  <p:tag name="TEXTLENGTH" val="131"/>
  <p:tag name="FONTSIZE" val="32"/>
  <p:tag name="BULLETTYPE" val="ppBulletArabicPeriod"/>
  <p:tag name="ANSWERTEXT" val="Privatization &#10;Promotion of Competition &#10;Reduced Role of Government&#10;Price Controls to help the poor&#10;Freer Trade &#10;Foreign Investment"/>
  <p:tag name="OLDNUMANSWERS" val="6"/>
</p:tagLst>
</file>

<file path=ppt/tags/tag51.xml><?xml version="1.0" encoding="utf-8"?>
<p:tagLst xmlns:a="http://schemas.openxmlformats.org/drawingml/2006/main" xmlns:r="http://schemas.openxmlformats.org/officeDocument/2006/relationships" xmlns:p="http://schemas.openxmlformats.org/presentationml/2006/main">
  <p:tag name="SLIDEID" val="75F03FBE759E4E24A6C1C26580F0F7A6"/>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1;1;1;1;1;1;1;1;1;3;1;1;1;1;1;1;1;1;1;1;1;1;1;3;4;1;1;1;1;1;"/>
  <p:tag name="CHARTSTRINGSTD" val="27 0 2 1"/>
  <p:tag name="CHARTSTRINGREV" val="1 2 0 27"/>
  <p:tag name="CHARTSTRINGSTDPER" val="0.9 0 0.0666666666666667 0.0333333333333333"/>
  <p:tag name="CHARTSTRINGREVPER" val="0.0333333333333333 0.0666666666666667 0 0.9"/>
  <p:tag name="ANONYMOUSTEMP" val="False"/>
  <p:tag name="RESPONSESGATHERED" val="False"/>
  <p:tag name="SLIDEORDER" val="4"/>
  <p:tag name="SLIDEGUID" val="04DE358F8F404EED9EFA75FE234E240D"/>
  <p:tag name="CORRECTPOINTVALUE" val="1"/>
  <p:tag name="QUESTIONALIAS" val="9. Which of the following is NOT a policy of structural adjustment (globalization)?"/>
  <p:tag name="ANSWERSALIAS" val="Privatization |smicln|Promotion of Competition |smicln|Reduced Role of Government|smicln|Price Controls to help the poor|smicln|Freer Trade |smicln|Foreign Investment"/>
  <p:tag name="VALUES" val="Incorrect|smicln|Incorrect|smicln|Incorrect|smicln|Correct|smicln|Incorrect|smicln|Incorrect"/>
</p:tagLst>
</file>

<file path=ppt/tags/tag5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3.xml><?xml version="1.0" encoding="utf-8"?>
<p:tagLst xmlns:a="http://schemas.openxmlformats.org/drawingml/2006/main" xmlns:r="http://schemas.openxmlformats.org/officeDocument/2006/relationships" xmlns:p="http://schemas.openxmlformats.org/presentationml/2006/main">
  <p:tag name="ANSWERBULLETS" val="3"/>
  <p:tag name="TEXTLENGTH" val="131"/>
  <p:tag name="FONTSIZE" val="32"/>
  <p:tag name="BULLETTYPE" val="ppBulletArabicPeriod"/>
  <p:tag name="ANSWERTEXT" val="Privatization &#10;Promotion of Competition &#10;Reduced Role of Government&#10;Price Controls to help the poor&#10;Freer Trade &#10;Foreign Investment"/>
  <p:tag name="OLDNUMANSWERS" val="6"/>
</p:tagLst>
</file>

<file path=ppt/tags/tag54.xml><?xml version="1.0" encoding="utf-8"?>
<p:tagLst xmlns:a="http://schemas.openxmlformats.org/drawingml/2006/main" xmlns:r="http://schemas.openxmlformats.org/officeDocument/2006/relationships" xmlns:p="http://schemas.openxmlformats.org/presentationml/2006/main">
  <p:tag name="SLIDEID" val="8D4B0746F1FC48A787943B445AD51763"/>
  <p:tag name="SLIDETYPE" val="Q"/>
  <p:tag name="TEAMASSIGN" val="False"/>
  <p:tag name="SPEEDSCORING" val="False"/>
  <p:tag name="ZEROBASED" val="False"/>
  <p:tag name="DELIMITERS" val="3.1"/>
  <p:tag name="VALUEFORMAT" val="0%"/>
  <p:tag name="TOTALRESPONSES" val="28"/>
  <p:tag name="RESPONSECOUNT" val="28"/>
  <p:tag name="SLICED" val="False"/>
  <p:tag name="RESPONSES" val="4;2;2;2;2;2;4;2;2;4;2;2;3;1;2;2;2;2;1;1;4;2;4;4;1;3;1;1;"/>
  <p:tag name="ANONYMOUSTEMP" val="False"/>
  <p:tag name="DEMOGRAPHIC" val="False"/>
  <p:tag name="INCORRECTPOINTVALUE" val="0"/>
  <p:tag name="CHARTSTRINGREV" val="6 2 14 6"/>
  <p:tag name="CHARTSTRINGREVPER" val="0.214285714285714 0.0714285714285714 0.5 0.214285714285714"/>
  <p:tag name="CHARTSTRINGSTD" val="6 14 2 6"/>
  <p:tag name="CHARTSTRINGSTDPER" val="0.214285714285714 0.5 0.0714285714285714 0.214285714285714"/>
  <p:tag name="SLIDEORDER" val="2"/>
  <p:tag name="SLIDEGUID" val="6D84054C2FF04226B6EC64D92EF49E26"/>
  <p:tag name="RESPONSESGATHERED" val="False"/>
  <p:tag name="CORRECTPOINTVALUE" val="0"/>
  <p:tag name="QUESTIONALIAS" val="10. Which of the following is a distinguishing feature of the command economic system?"/>
  <p:tag name="ANSWERSALIAS" val="Private ownership of capital|smicln|Central planning|smicln|Heavy reliance on markets|smicln|Widespread dispersion of economic power"/>
  <p:tag name="VALUES" val="No Value|smicln|No Value|smicln|No Value|smicln|No Value"/>
</p:tagLst>
</file>

<file path=ppt/tags/tag55.xml><?xml version="1.0" encoding="utf-8"?>
<p:tagLst xmlns:a="http://schemas.openxmlformats.org/drawingml/2006/main" xmlns:r="http://schemas.openxmlformats.org/officeDocument/2006/relationships" xmlns:p="http://schemas.openxmlformats.org/presentationml/2006/main">
  <p:tag name="ANSWERBULLETS" val="3"/>
  <p:tag name="TEXTLENGTH" val="111"/>
  <p:tag name="FONTSIZE" val="32"/>
  <p:tag name="BULLETTYPE" val="ppBulletArabicPeriod"/>
  <p:tag name="ANSWERTEXT" val="Private ownership of capital&#10;Central planning&#10;Heavy reliance on markets&#10;Widespread dispersion of economic power"/>
  <p:tag name="OLDNUMANSWERS" val="4"/>
</p:tagLst>
</file>

<file path=ppt/tags/tag56.xml><?xml version="1.0" encoding="utf-8"?>
<p:tagLst xmlns:a="http://schemas.openxmlformats.org/drawingml/2006/main" xmlns:r="http://schemas.openxmlformats.org/officeDocument/2006/relationships" xmlns:p="http://schemas.openxmlformats.org/presentationml/2006/main">
  <p:tag name="SLIDEID" val="8D4B0746F1FC48A787943B445AD51763"/>
  <p:tag name="SLIDETYPE" val="Q"/>
  <p:tag name="TEAMASSIGN" val="False"/>
  <p:tag name="SPEEDSCORING" val="False"/>
  <p:tag name="ZEROBASED" val="False"/>
  <p:tag name="DELIMITERS" val="3.1"/>
  <p:tag name="VALUEFORMAT" val="0%"/>
  <p:tag name="TOTALRESPONSES" val="28"/>
  <p:tag name="RESPONSECOUNT" val="28"/>
  <p:tag name="SLICED" val="False"/>
  <p:tag name="RESPONSES" val="4;2;2;2;2;2;4;2;2;4;2;2;3;1;2;2;2;2;1;1;4;2;4;4;1;3;1;1;"/>
  <p:tag name="ANONYMOUSTEMP" val="False"/>
  <p:tag name="DEMOGRAPHIC" val="False"/>
  <p:tag name="INCORRECTPOINTVALUE" val="0"/>
  <p:tag name="CHARTSTRINGREV" val="6 2 14 6"/>
  <p:tag name="CHARTSTRINGREVPER" val="0.214285714285714 0.0714285714285714 0.5 0.214285714285714"/>
  <p:tag name="CHARTSTRINGSTD" val="6 14 2 6"/>
  <p:tag name="CHARTSTRINGSTDPER" val="0.214285714285714 0.5 0.0714285714285714 0.214285714285714"/>
  <p:tag name="RESPONSESGATHERED" val="False"/>
  <p:tag name="SLIDEORDER" val="3"/>
  <p:tag name="SLIDEGUID" val="52D60A4714BE4F78A593C3031701AF4D"/>
  <p:tag name="CORRECTPOINTVALUE" val="1"/>
  <p:tag name="QUESTIONALIAS" val="10. Which of the following is a distinguishing feature of the command economic system?"/>
  <p:tag name="ANSWERSALIAS" val="Private ownership of capital|smicln|Central planning|smicln|Heavy reliance on markets|smicln|Widespread dispersion of economic power"/>
  <p:tag name="VALUES" val="Incorrect|smicln|Correct|smicln|Incorrect|smicln|Incorrect"/>
</p:tagLst>
</file>

<file path=ppt/tags/tag57.xml><?xml version="1.0" encoding="utf-8"?>
<p:tagLst xmlns:a="http://schemas.openxmlformats.org/drawingml/2006/main" xmlns:r="http://schemas.openxmlformats.org/officeDocument/2006/relationships" xmlns:p="http://schemas.openxmlformats.org/presentationml/2006/main">
  <p:tag name="ANSWERBULLETS" val="3"/>
  <p:tag name="TEXTLENGTH" val="111"/>
  <p:tag name="FONTSIZE" val="32"/>
  <p:tag name="BULLETTYPE" val="ppBulletArabicPeriod"/>
  <p:tag name="ANSWERTEXT" val="Private ownership of capital&#10;Central planning&#10;Heavy reliance on markets&#10;Widespread dispersion of economic power"/>
  <p:tag name="OLDNUMANSWERS" val="4"/>
</p:tagLst>
</file>

<file path=ppt/tags/tag5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9.xml><?xml version="1.0" encoding="utf-8"?>
<p:tagLst xmlns:a="http://schemas.openxmlformats.org/drawingml/2006/main" xmlns:r="http://schemas.openxmlformats.org/officeDocument/2006/relationships" xmlns:p="http://schemas.openxmlformats.org/presentationml/2006/main">
  <p:tag name="SLIDEID" val="3FCC2EE2ED5245DEA2CEA0519E2D3577"/>
  <p:tag name="SLIDETYPE" val="Q"/>
  <p:tag name="TEAMASSIGN" val="False"/>
  <p:tag name="SPEEDSCORING" val="False"/>
  <p:tag name="ZEROBASED" val="False"/>
  <p:tag name="DELIMITERS" val="3.1"/>
  <p:tag name="VALUEFORMAT" val="0%"/>
  <p:tag name="TOTALRESPONSES" val="28"/>
  <p:tag name="RESPONSECOUNT" val="28"/>
  <p:tag name="SLICED" val="False"/>
  <p:tag name="RESPONSES" val="4;2;3;1;2;2;4;2;2;2;4;4;1;2;2;1;3;4;4;1;2;2;2;3;-;4;1;4;3;"/>
  <p:tag name="ANONYMOUSTEMP" val="False"/>
  <p:tag name="DEMOGRAPHIC" val="False"/>
  <p:tag name="INCORRECTPOINTVALUE" val="0"/>
  <p:tag name="CHARTSTRINGREV" val="8 4 11 5"/>
  <p:tag name="CHARTSTRINGREVPER" val="0.285714285714286 0.142857142857143 0.392857142857143 0.178571428571429"/>
  <p:tag name="CHARTSTRINGSTD" val="5 11 4 8"/>
  <p:tag name="CHARTSTRINGSTDPER" val="0.178571428571429 0.392857142857143 0.142857142857143 0.285714285714286"/>
  <p:tag name="SLIDEORDER" val="2"/>
  <p:tag name="SLIDEGUID" val="977857F7FB684B5295A07EB27C16C0DF"/>
  <p:tag name="RESPONSESGATHERED" val="False"/>
  <p:tag name="CORRECTPOINTVALUE" val="0"/>
  <p:tag name="QUESTIONALIAS" val="11. Economic profits in an industry suggest the industry:"/>
  <p:tag name="ANSWERSALIAS" val="Can earn more profits by increasing the price|smicln|Should be larger to satisfy consumers|smicln|Has excess capacity|smicln|Is the correct size for consumers"/>
  <p:tag name="VALUES" val="No Value|smicln|No Value|smicln|No Value|smicln|No Value"/>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ANSWERBULLETS" val="3"/>
  <p:tag name="TEXTLENGTH" val="137"/>
  <p:tag name="FONTSIZE" val="32"/>
  <p:tag name="BULLETTYPE" val="ppBulletArabicPeriod"/>
  <p:tag name="ANSWERTEXT" val="Can earn more profits by increasing the price&#10;Should be larger to satisfy consumers&#10;Has excess capacity&#10;Is the correct size for consumers"/>
  <p:tag name="OLDNUMANSWERS" val="4"/>
</p:tagLst>
</file>

<file path=ppt/tags/tag61.xml><?xml version="1.0" encoding="utf-8"?>
<p:tagLst xmlns:a="http://schemas.openxmlformats.org/drawingml/2006/main" xmlns:r="http://schemas.openxmlformats.org/officeDocument/2006/relationships" xmlns:p="http://schemas.openxmlformats.org/presentationml/2006/main">
  <p:tag name="SLIDEID" val="3FCC2EE2ED5245DEA2CEA0519E2D3577"/>
  <p:tag name="SLIDETYPE" val="Q"/>
  <p:tag name="TEAMASSIGN" val="False"/>
  <p:tag name="SPEEDSCORING" val="False"/>
  <p:tag name="ZEROBASED" val="False"/>
  <p:tag name="DELIMITERS" val="3.1"/>
  <p:tag name="VALUEFORMAT" val="0%"/>
  <p:tag name="TOTALRESPONSES" val="28"/>
  <p:tag name="RESPONSECOUNT" val="28"/>
  <p:tag name="SLICED" val="False"/>
  <p:tag name="RESPONSES" val="4;2;3;1;2;2;4;2;2;2;4;4;1;2;2;1;3;4;4;1;2;2;2;3;-;4;1;4;3;"/>
  <p:tag name="ANONYMOUSTEMP" val="False"/>
  <p:tag name="DEMOGRAPHIC" val="False"/>
  <p:tag name="INCORRECTPOINTVALUE" val="0"/>
  <p:tag name="CHARTSTRINGREV" val="8 4 11 5"/>
  <p:tag name="CHARTSTRINGREVPER" val="0.285714285714286 0.142857142857143 0.392857142857143 0.178571428571429"/>
  <p:tag name="CHARTSTRINGSTD" val="5 11 4 8"/>
  <p:tag name="CHARTSTRINGSTDPER" val="0.178571428571429 0.392857142857143 0.142857142857143 0.285714285714286"/>
  <p:tag name="RESPONSESGATHERED" val="False"/>
  <p:tag name="SLIDEORDER" val="3"/>
  <p:tag name="SLIDEGUID" val="6BD6D7884CF94668BB06D0D355F37892"/>
  <p:tag name="CORRECTPOINTVALUE" val="1"/>
  <p:tag name="QUESTIONALIAS" val="11. Economic profits in an industry suggest the industry:"/>
  <p:tag name="ANSWERSALIAS" val="Can earn more profits by increasing the price|smicln|Should be larger to satisfy consumers|smicln|Has excess capacity|smicln|Is the correct size for consumers"/>
  <p:tag name="VALUES" val="Incorrect|smicln|Correct|smicln|Incorrect|smicln|Incorrect"/>
</p:tagLst>
</file>

<file path=ppt/tags/tag62.xml><?xml version="1.0" encoding="utf-8"?>
<p:tagLst xmlns:a="http://schemas.openxmlformats.org/drawingml/2006/main" xmlns:r="http://schemas.openxmlformats.org/officeDocument/2006/relationships" xmlns:p="http://schemas.openxmlformats.org/presentationml/2006/main">
  <p:tag name="ANSWERBULLETS" val="3"/>
  <p:tag name="TEXTLENGTH" val="137"/>
  <p:tag name="FONTSIZE" val="32"/>
  <p:tag name="BULLETTYPE" val="ppBulletArabicPeriod"/>
  <p:tag name="ANSWERTEXT" val="Can earn more profits by increasing the price&#10;Should be larger to satisfy consumers&#10;Has excess capacity&#10;Is the correct size for consumers"/>
  <p:tag name="OLDNUMANSWERS" val="4"/>
</p:tagLst>
</file>

<file path=ppt/tags/tag6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4.xml><?xml version="1.0" encoding="utf-8"?>
<p:tagLst xmlns:a="http://schemas.openxmlformats.org/drawingml/2006/main" xmlns:r="http://schemas.openxmlformats.org/officeDocument/2006/relationships" xmlns:p="http://schemas.openxmlformats.org/presentationml/2006/main">
  <p:tag name="SLIDEID" val="FFDC401A6D28478ABA6DF9724ADC686B"/>
  <p:tag name="SLIDETYPE" val="Q"/>
  <p:tag name="TEAMASSIGN" val="False"/>
  <p:tag name="SPEEDSCORING" val="False"/>
  <p:tag name="ZEROBASED" val="False"/>
  <p:tag name="DELIMITERS" val="3.1"/>
  <p:tag name="VALUEFORMAT" val="0%"/>
  <p:tag name="TOTALRESPONSES" val="28"/>
  <p:tag name="RESPONSECOUNT" val="28"/>
  <p:tag name="SLICED" val="False"/>
  <p:tag name="RESPONSES" val="1;1;1;1;3;1;1;1;3;1;4;1;1;1;1;4;1;1;1;1;1;4;1;4;-;4;4;3;2;"/>
  <p:tag name="ANONYMOUSTEMP" val="False"/>
  <p:tag name="DEMOGRAPHIC" val="False"/>
  <p:tag name="INCORRECTPOINTVALUE" val="0"/>
  <p:tag name="CHARTSTRINGREV" val="6 3 1 18"/>
  <p:tag name="CHARTSTRINGREVPER" val="0.214285714285714 0.107142857142857 0.0357142857142857 0.642857142857143"/>
  <p:tag name="CHARTSTRINGSTD" val="18 1 3 6"/>
  <p:tag name="CHARTSTRINGSTDPER" val="0.642857142857143 0.0357142857142857 0.107142857142857 0.214285714285714"/>
  <p:tag name="SLIDEORDER" val="2"/>
  <p:tag name="SLIDEGUID" val="00D5CA38E25F44279304F813B6012F3C"/>
  <p:tag name="RESPONSESGATHERED" val="False"/>
  <p:tag name="CORRECTPOINTVALUE" val="0"/>
  <p:tag name="QUESTIONALIAS" val="12. The “invisible hand” promotes society’s interest because:"/>
  <p:tag name="ANSWERSALIAS" val="Individuals pursuing their self-interest will produce goods that people want|smicln|Individuals will produce goods for others out of concern for their fellow human beings|smicln|It makes sure that everybody wins from competition|smicln|Government regulation pushes businesses into producing the right mix of goods"/>
  <p:tag name="VALUES" val="No Value|smicln|No Value|smicln|No Value|smicln|No Value"/>
</p:tagLst>
</file>

<file path=ppt/tags/tag65.xml><?xml version="1.0" encoding="utf-8"?>
<p:tagLst xmlns:a="http://schemas.openxmlformats.org/drawingml/2006/main" xmlns:r="http://schemas.openxmlformats.org/officeDocument/2006/relationships" xmlns:p="http://schemas.openxmlformats.org/presentationml/2006/main">
  <p:tag name="ANSWERBULLETS" val="3"/>
  <p:tag name="TEXTLENGTH" val="292"/>
  <p:tag name="FONTSIZE" val="32"/>
  <p:tag name="BULLETTYPE" val="ppBulletArabicPeriod"/>
  <p:tag name="ANSWERTEXT" val="Individuals pursuing their self-interest will produce goods that people want&#10;Individuals will produce goods for others out of concern for their fellow human beings&#10;It makes sure that everybody wins from competition&#10;Government regulation pushes businesses into producing the right mix of goods"/>
  <p:tag name="OLDNUMANSWERS" val="4"/>
</p:tagLst>
</file>

<file path=ppt/tags/tag66.xml><?xml version="1.0" encoding="utf-8"?>
<p:tagLst xmlns:a="http://schemas.openxmlformats.org/drawingml/2006/main" xmlns:r="http://schemas.openxmlformats.org/officeDocument/2006/relationships" xmlns:p="http://schemas.openxmlformats.org/presentationml/2006/main">
  <p:tag name="SLIDEID" val="FFDC401A6D28478ABA6DF9724ADC686B"/>
  <p:tag name="SLIDETYPE" val="Q"/>
  <p:tag name="TEAMASSIGN" val="False"/>
  <p:tag name="SPEEDSCORING" val="False"/>
  <p:tag name="ZEROBASED" val="False"/>
  <p:tag name="DELIMITERS" val="3.1"/>
  <p:tag name="VALUEFORMAT" val="0%"/>
  <p:tag name="QUESTIONALIAS" val="5. The “invisible hand” promotes society’s interest because:"/>
  <p:tag name="ANSWERSALIAS" val="Individuals pursuing their self-interest will produce goods that people want|smicln|Individuals will produce goods for others out of concern for their fellow human beings|smicln|It makes sure that everybody wins from competition|smicln|Government regulation pushes businesses into producing the right mix of goods"/>
  <p:tag name="TOTALRESPONSES" val="28"/>
  <p:tag name="RESPONSECOUNT" val="28"/>
  <p:tag name="SLICED" val="False"/>
  <p:tag name="RESPONSES" val="1;1;1;1;3;1;1;1;3;1;4;1;1;1;1;4;1;1;1;1;1;4;1;4;-;4;4;3;2;"/>
  <p:tag name="ANONYMOUSTEMP" val="False"/>
  <p:tag name="DEMOGRAPHIC" val="False"/>
  <p:tag name="INCORRECTPOINTVALUE" val="0"/>
  <p:tag name="CHARTSTRINGREV" val="6 3 1 18"/>
  <p:tag name="CHARTSTRINGREVPER" val="0.214285714285714 0.107142857142857 0.0357142857142857 0.642857142857143"/>
  <p:tag name="CHARTSTRINGSTD" val="18 1 3 6"/>
  <p:tag name="CHARTSTRINGSTDPER" val="0.642857142857143 0.0357142857142857 0.107142857142857 0.214285714285714"/>
  <p:tag name="RESPONSESGATHERED" val="False"/>
  <p:tag name="SLIDEORDER" val="3"/>
  <p:tag name="SLIDEGUID" val="6E4F6AA35CEC4B4FA257F6A023060A1B"/>
  <p:tag name="CORRECTPOINTVALUE" val="1"/>
  <p:tag name="VALUES" val="Correct|smicln|Incorrect|smicln|Incorrect|smicln|Incorrect"/>
</p:tagLst>
</file>

<file path=ppt/tags/tag6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8.xml><?xml version="1.0" encoding="utf-8"?>
<p:tagLst xmlns:a="http://schemas.openxmlformats.org/drawingml/2006/main" xmlns:r="http://schemas.openxmlformats.org/officeDocument/2006/relationships" xmlns:p="http://schemas.openxmlformats.org/presentationml/2006/main">
  <p:tag name="ANSWERBULLETS" val="3"/>
  <p:tag name="TEXTLENGTH" val="292"/>
  <p:tag name="FONTSIZE" val="32"/>
  <p:tag name="BULLETTYPE" val="ppBulletArabicPeriod"/>
  <p:tag name="ANSWERTEXT" val="Individuals pursuing their self-interest will produce goods that people want&#10;Individuals will produce goods for others out of concern for their fellow human beings&#10;It makes sure that everybody wins from competition&#10;Government regulation pushes businesses into producing the right mix of goods"/>
  <p:tag name="OLDNUMANSWERS" val="4"/>
</p:tagLst>
</file>

<file path=ppt/tags/tag69.xml><?xml version="1.0" encoding="utf-8"?>
<p:tagLst xmlns:a="http://schemas.openxmlformats.org/drawingml/2006/main" xmlns:r="http://schemas.openxmlformats.org/officeDocument/2006/relationships" xmlns:p="http://schemas.openxmlformats.org/presentationml/2006/main">
  <p:tag name="SLIDEID" val="FFDC401A6D28478ABA6DF9724ADC686B"/>
  <p:tag name="SLIDETYPE" val="Q"/>
  <p:tag name="TEAMASSIGN" val="False"/>
  <p:tag name="SPEEDSCORING" val="False"/>
  <p:tag name="ZEROBASED" val="False"/>
  <p:tag name="DELIMITERS" val="3.1"/>
  <p:tag name="VALUEFORMAT" val="0%"/>
  <p:tag name="TOTALRESPONSES" val="28"/>
  <p:tag name="RESPONSECOUNT" val="28"/>
  <p:tag name="SLICED" val="False"/>
  <p:tag name="RESPONSES" val="1;1;1;1;3;1;1;1;3;1;4;1;1;1;1;4;1;1;1;1;1;4;1;4;-;4;4;3;2;"/>
  <p:tag name="ANONYMOUSTEMP" val="False"/>
  <p:tag name="DEMOGRAPHIC" val="False"/>
  <p:tag name="INCORRECTPOINTVALUE" val="0"/>
  <p:tag name="CHARTSTRINGREV" val="6 3 1 18"/>
  <p:tag name="CHARTSTRINGREVPER" val="0.214285714285714 0.107142857142857 0.0357142857142857 0.642857142857143"/>
  <p:tag name="CHARTSTRINGSTD" val="18 1 3 6"/>
  <p:tag name="CHARTSTRINGSTDPER" val="0.642857142857143 0.0357142857142857 0.107142857142857 0.214285714285714"/>
  <p:tag name="RESPONSESGATHERED" val="False"/>
  <p:tag name="SLIDEORDER" val="4"/>
  <p:tag name="SLIDEGUID" val="C66E1B94C3B74281AA1E3F5AE61A2B05"/>
  <p:tag name="CORRECTPOINTVALUE" val="0"/>
  <p:tag name="QUESTIONALIAS" val="13. Which is a correct policy for the stabilization function of government?"/>
  <p:tag name="ANSWERSALIAS" val="Increase taxes when there is unemployment|smicln|Increase taxes when there is inflation|smicln|Decrease spending when there is unemployment|smicln|Increase money supply when there is inflation"/>
  <p:tag name="VALUES" val="Incorrect|smicln|Correct|smicln|Incorrect|smicln|Incorrect"/>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ANSWERBULLETS" val="3"/>
  <p:tag name="TEXTLENGTH" val="171"/>
  <p:tag name="FONTSIZE" val="32"/>
  <p:tag name="BULLETTYPE" val="ppBulletArabicPeriod"/>
  <p:tag name="ANSWERTEXT" val="Increase taxes when there is unemployment&#10;Increase taxes when there is inflation&#10;Decrease spending when there is unemployment&#10;Decrease money supply when there is inflation"/>
  <p:tag name="OLDNUMANSWERS" val="4"/>
</p:tagLst>
</file>

<file path=ppt/tags/tag71.xml><?xml version="1.0" encoding="utf-8"?>
<p:tagLst xmlns:a="http://schemas.openxmlformats.org/drawingml/2006/main" xmlns:r="http://schemas.openxmlformats.org/officeDocument/2006/relationships" xmlns:p="http://schemas.openxmlformats.org/presentationml/2006/main">
  <p:tag name="SLIDEID" val="FFDC401A6D28478ABA6DF9724ADC686B"/>
  <p:tag name="SLIDETYPE" val="Q"/>
  <p:tag name="TEAMASSIGN" val="False"/>
  <p:tag name="SPEEDSCORING" val="False"/>
  <p:tag name="ZEROBASED" val="False"/>
  <p:tag name="DELIMITERS" val="3.1"/>
  <p:tag name="VALUEFORMAT" val="0%"/>
  <p:tag name="TOTALRESPONSES" val="28"/>
  <p:tag name="RESPONSECOUNT" val="28"/>
  <p:tag name="SLICED" val="False"/>
  <p:tag name="RESPONSES" val="1;1;1;1;3;1;1;1;3;1;4;1;1;1;1;4;1;1;1;1;1;4;1;4;-;4;4;3;2;"/>
  <p:tag name="ANONYMOUSTEMP" val="False"/>
  <p:tag name="DEMOGRAPHIC" val="False"/>
  <p:tag name="INCORRECTPOINTVALUE" val="0"/>
  <p:tag name="CHARTSTRINGREV" val="6 3 1 18"/>
  <p:tag name="CHARTSTRINGREVPER" val="0.214285714285714 0.107142857142857 0.0357142857142857 0.642857142857143"/>
  <p:tag name="CHARTSTRINGSTD" val="18 1 3 6"/>
  <p:tag name="CHARTSTRINGSTDPER" val="0.642857142857143 0.0357142857142857 0.107142857142857 0.214285714285714"/>
  <p:tag name="RESPONSESGATHERED" val="False"/>
  <p:tag name="SLIDEORDER" val="5"/>
  <p:tag name="SLIDEGUID" val="3D5D676D332F4378A4FC994F5054FF3A"/>
  <p:tag name="CORRECTPOINTVALUE" val="1"/>
  <p:tag name="QUESTIONALIAS" val="13. Which is a correct policy for the stabilization function of government?:"/>
  <p:tag name="ANSWERSALIAS" val="Increase taxes when there is unemployment|smicln|Increase taxes when there is inflation|smicln|Decrease spending when there is unemployment|smicln|Increase money supply when there is inflation"/>
  <p:tag name="VALUES" val="Incorrect|smicln|Correct|smicln|Incorrect|smicln|Incorrect"/>
</p:tagLst>
</file>

<file path=ppt/tags/tag72.xml><?xml version="1.0" encoding="utf-8"?>
<p:tagLst xmlns:a="http://schemas.openxmlformats.org/drawingml/2006/main" xmlns:r="http://schemas.openxmlformats.org/officeDocument/2006/relationships" xmlns:p="http://schemas.openxmlformats.org/presentationml/2006/main">
  <p:tag name="ANSWERBULLETS" val="3"/>
  <p:tag name="TEXTLENGTH" val="171"/>
  <p:tag name="FONTSIZE" val="32"/>
  <p:tag name="BULLETTYPE" val="ppBulletArabicPeriod"/>
  <p:tag name="ANSWERTEXT" val="Increase taxes when there is unemployment&#10;Increase taxes when there is inflation&#10;Decrease spending when there is unemployment&#10;Increase money supply when there is inflation"/>
  <p:tag name="OLDNUMANSWERS" val="4"/>
</p:tagLst>
</file>

<file path=ppt/tags/tag7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4.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8"/>
  <p:tag name="RESPONSECOUNT" val="18"/>
  <p:tag name="SLICED" val="False"/>
  <p:tag name="RESPONSES" val="3;3;3;3;3;3;3;3;3;3;3;3;3;3;3;3;3;3;-;"/>
  <p:tag name="CHARTSTRINGSTD" val="0 0 18 0"/>
  <p:tag name="CHARTSTRINGREV" val="0 18 0 0"/>
  <p:tag name="CHARTSTRINGSTDPER" val="0 0 1 0"/>
  <p:tag name="CHARTSTRINGREVPER" val="0 1 0 0"/>
  <p:tag name="ANONYMOUSTEMP" val="False"/>
  <p:tag name="SLIDEORDER" val="2"/>
  <p:tag name="SLIDEGUID" val="44D9AE444C424AB098A4121FF3BC6906"/>
  <p:tag name="RESPONSESGATHERED" val="False"/>
  <p:tag name="QUESTIONALIAS" val="13. If the price in this market for wheat was $4:"/>
  <p:tag name="ANSWERSALIAS" val="The market would “clear”, Qd would equal Qs|smicln|Buyers would want to purchase more wheat than is currently being supplied|smicln|Farmers would not be able to sell all of their wheat|smicln|There would be a shortage of wheat"/>
  <p:tag name="CORRECTPOINTVALUE" val="0"/>
  <p:tag name="VALUES" val="No Value|smicln|No Value|smicln|No Value|smicln|No Value"/>
</p:tagLst>
</file>

<file path=ppt/tags/tag75.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2"/>
  <p:tag name="BULLETTYPE" val="ppBulletArabicPeriod"/>
  <p:tag name="ANSWERTEXT" val="The market would “clear”, Qd would equal Qs&#10;Buyers would want to purchase more wheat than is currently being supplied&#10;Farmers would not be able to sell all of their wheat&#10;There would be a shortage of wheat"/>
  <p:tag name="OLDNUMANSWERS" val="4"/>
</p:tagLst>
</file>

<file path=ppt/tags/tag76.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8"/>
  <p:tag name="RESPONSECOUNT" val="18"/>
  <p:tag name="SLICED" val="False"/>
  <p:tag name="RESPONSES" val="3;3;3;3;3;3;3;3;3;3;3;3;3;3;3;3;3;3;-;"/>
  <p:tag name="CHARTSTRINGSTD" val="0 0 18 0"/>
  <p:tag name="CHARTSTRINGREV" val="0 18 0 0"/>
  <p:tag name="CHARTSTRINGSTDPER" val="0 0 1 0"/>
  <p:tag name="CHARTSTRINGREVPER" val="0 1 0 0"/>
  <p:tag name="ANONYMOUSTEMP" val="False"/>
  <p:tag name="RESPONSESGATHERED" val="False"/>
  <p:tag name="QUESTIONALIAS" val="13. If the price in this market for wheat was $4:"/>
  <p:tag name="ANSWERSALIAS" val="The market would “clear”, Qd would equal Qs|smicln|Buyers would want to purchase more wheat than is currently being supplied|smicln|Farmers would not be able to sell all of their wheat|smicln|There would be a shortage of wheat"/>
  <p:tag name="SLIDEORDER" val="3"/>
  <p:tag name="SLIDEGUID" val="030086F69FDD41DF9E0DE8DFC291054A"/>
  <p:tag name="CORRECTPOINTVALUE" val="1"/>
  <p:tag name="VALUES" val="Incorrect|smicln|Incorrect|smicln|Correct|smicln|Incorrect"/>
</p:tagLst>
</file>

<file path=ppt/tags/tag7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8.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2"/>
  <p:tag name="BULLETTYPE" val="ppBulletArabicPeriod"/>
  <p:tag name="ANSWERTEXT" val="The market would “clear”, Qd would equal Qs&#10;Buyers would want to purchase more wheat than is currently being supplied&#10;Farmers would not be able to sell all of their wheat&#10;There would be a shortage of wheat"/>
  <p:tag name="OLDNUMANSWERS" val="4"/>
</p:tagLst>
</file>

<file path=ppt/tags/tag79.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8"/>
  <p:tag name="RESPONSECOUNT" val="28"/>
  <p:tag name="SLICED" val="False"/>
  <p:tag name="RESPONSES" val="2;3;4;3;2;3;3;4;3;3;3;3;3;3;4;3;3;2;3;2;2;3;4;3;3;2;2;3;"/>
  <p:tag name="CHARTSTRINGSTD" val="0 7 17 4"/>
  <p:tag name="CHARTSTRINGREV" val="4 17 7 0"/>
  <p:tag name="CHARTSTRINGSTDPER" val="0 0.25 0.607142857142857 0.142857142857143"/>
  <p:tag name="CHARTSTRINGREVPER" val="0.142857142857143 0.607142857142857 0.25 0"/>
  <p:tag name="ANONYMOUSTEMP" val="False"/>
  <p:tag name="SLIDEORDER" val="2"/>
  <p:tag name="SLIDEGUID" val="AF38D037F8C64DE0AFAA963CF7B13793"/>
  <p:tag name="RESPONSESGATHERED" val="False"/>
  <p:tag name="CORRECTPOINTVALUE" val="0"/>
  <p:tag name="QUESTIONALIAS" val="1. Which of the following explains why it is good if the price of plywood increases after a hurricane? "/>
  <p:tag name="ANSWERSALIAS" val="Economic Growth|smicln|Allocative Efficiency|smicln|Productive Efficiency|smicln|Equity|smicln|Full employment"/>
  <p:tag name="VALUES" val="No Value|smicln|No Value|smicln|No Value|smicln|No Value|smicln|No Value"/>
</p:tagLst>
</file>

<file path=ppt/tags/tag80.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4;4;3;4;4;4;4;4;3;3;3;4;1;4;4;2;4;4;"/>
  <p:tag name="CHARTSTRINGSTD" val="1 1 4 13"/>
  <p:tag name="CHARTSTRINGREV" val="13 4 1 1"/>
  <p:tag name="CHARTSTRINGSTDPER" val="0.0526315789473684 0.0526315789473684 0.210526315789474 0.684210526315789"/>
  <p:tag name="CHARTSTRINGREVPER" val="0.684210526315789 0.210526315789474 0.0526315789473684 0.0526315789473684"/>
  <p:tag name="ANONYMOUSTEMP" val="False"/>
  <p:tag name="SLIDEORDER" val="2"/>
  <p:tag name="SLIDEGUID" val="2B432F9B0C8D4BACA9347A36D334F99B"/>
  <p:tag name="RESPONSESGATHERED" val="False"/>
  <p:tag name="CORRECTPOINTVALUE" val="0"/>
  <p:tag name="QUESTIONALIAS" val="15. Which graph represents the effect of an increase in auto worker wages on the market for cars? "/>
  <p:tag name="ANSWERSALIAS" val="A|smicln|B|smicln|C|smicln|D"/>
  <p:tag name="VALUES" val="No Value|smicln|No Value|smicln|No Value|smicln|No Value"/>
</p:tagLst>
</file>

<file path=ppt/tags/tag81.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82.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4;4;3;4;4;4;4;4;3;3;3;4;1;4;4;2;4;4;"/>
  <p:tag name="CHARTSTRINGSTD" val="1 1 4 13"/>
  <p:tag name="CHARTSTRINGREV" val="13 4 1 1"/>
  <p:tag name="CHARTSTRINGSTDPER" val="0.0526315789473684 0.0526315789473684 0.210526315789474 0.684210526315789"/>
  <p:tag name="CHARTSTRINGREVPER" val="0.684210526315789 0.210526315789474 0.0526315789473684 0.0526315789473684"/>
  <p:tag name="ANONYMOUSTEMP" val="False"/>
  <p:tag name="RESPONSESGATHERED" val="False"/>
  <p:tag name="SLIDEORDER" val="3"/>
  <p:tag name="SLIDEGUID" val="AB810EE6DB9B40059310CA52B21B1C0A"/>
  <p:tag name="CORRECTPOINTVALUE" val="1"/>
  <p:tag name="QUESTIONALIAS" val="15. Which graph represents the effect of an increase in auto worker wages on the market for cars? "/>
  <p:tag name="ANSWERSALIAS" val="A|smicln|B|smicln|C|smicln|D"/>
  <p:tag name="VALUES" val="Incorrect|smicln|Incorrect|smicln|Incorrect|smicln|Correct"/>
</p:tagLst>
</file>

<file path=ppt/tags/tag83.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8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5.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1;1;2;1;1;2;2;1;2;2;1;1;2;1;2;4;2;2;1;"/>
  <p:tag name="CHARTSTRINGSTD" val="9 9 0 1"/>
  <p:tag name="CHARTSTRINGREV" val="1 0 9 9"/>
  <p:tag name="CHARTSTRINGSTDPER" val="0.473684210526316 0.473684210526316 0 0.0526315789473684"/>
  <p:tag name="CHARTSTRINGREVPER" val="0.0526315789473684 0 0.473684210526316 0.473684210526316"/>
  <p:tag name="ANONYMOUSTEMP" val="False"/>
  <p:tag name="SLIDEORDER" val="2"/>
  <p:tag name="SLIDEGUID" val="5251DEB41483410796EF77F781E382E0"/>
  <p:tag name="RESPONSESGATHERED" val="False"/>
  <p:tag name="CORRECTPOINTVALUE" val="0"/>
  <p:tag name="QUESTIONALIAS" val="16. Which graph represents the effect of an increase in incomes on the market for secondhand clothing? "/>
  <p:tag name="ANSWERSALIAS" val="A|smicln|B|smicln|C|smicln|D"/>
  <p:tag name="VALUES" val="No Value|smicln|No Value|smicln|No Value|smicln|No Value"/>
</p:tagLst>
</file>

<file path=ppt/tags/tag86.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87.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QUESTIONALIAS" val="8. Please make your selection..."/>
  <p:tag name="ANSWERSALIAS" val="A|smicln|B|smicln|C|smicln|D"/>
  <p:tag name="TOTALRESPONSES" val="19"/>
  <p:tag name="RESPONSECOUNT" val="19"/>
  <p:tag name="SLICED" val="False"/>
  <p:tag name="RESPONSES" val="1;1;2;1;1;2;2;1;2;2;1;1;2;1;2;4;2;2;1;"/>
  <p:tag name="CHARTSTRINGSTD" val="9 9 0 1"/>
  <p:tag name="CHARTSTRINGREV" val="1 0 9 9"/>
  <p:tag name="CHARTSTRINGSTDPER" val="0.473684210526316 0.473684210526316 0 0.0526315789473684"/>
  <p:tag name="CHARTSTRINGREVPER" val="0.0526315789473684 0 0.473684210526316 0.473684210526316"/>
  <p:tag name="ANONYMOUSTEMP" val="False"/>
  <p:tag name="RESPONSESGATHERED" val="False"/>
  <p:tag name="SLIDEORDER" val="3"/>
  <p:tag name="SLIDEGUID" val="5F1937B3DE7A41879974990EFC6B8926"/>
  <p:tag name="CORRECTPOINTVALUE" val="1"/>
  <p:tag name="VALUES" val="Incorrect|smicln|Correct|smicln|Incorrect|smicln|Incorrect"/>
</p:tagLst>
</file>

<file path=ppt/tags/tag88.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8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xml><?xml version="1.0" encoding="utf-8"?>
<p:tagLst xmlns:a="http://schemas.openxmlformats.org/drawingml/2006/main" xmlns:r="http://schemas.openxmlformats.org/officeDocument/2006/relationships" xmlns:p="http://schemas.openxmlformats.org/presentationml/2006/main">
  <p:tag name="ANSWERBULLETS" val="3"/>
  <p:tag name="TEXTLENGTH" val="82"/>
  <p:tag name="FONTSIZE" val="37"/>
  <p:tag name="BULLETTYPE" val="ppBulletArabicPeriod"/>
  <p:tag name="ANSWERTEXT" val="Economic Growth&#10;Allocative Efficiency&#10;Productive Efficiency&#10;Equity&#10;Full employment"/>
  <p:tag name="OLDNUMANSWERS" val="5"/>
</p:tagLst>
</file>

<file path=ppt/tags/tag90.xml><?xml version="1.0" encoding="utf-8"?>
<p:tagLst xmlns:a="http://schemas.openxmlformats.org/drawingml/2006/main" xmlns:r="http://schemas.openxmlformats.org/officeDocument/2006/relationships" xmlns:p="http://schemas.openxmlformats.org/presentationml/2006/main">
  <p:tag name="DELIMITERS" val="3.1"/>
</p:tagLst>
</file>

<file path=ppt/tags/tag91.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QUESTIONALIAS" val="10. One can say for certainty that the equilibrium price will decline if:"/>
  <p:tag name="TOTALRESPONSES" val="19"/>
  <p:tag name="RESPONSECOUNT" val="19"/>
  <p:tag name="SLICED" val="False"/>
  <p:tag name="RESPONSES" val="2;2;2;2;2;2;4;3;2;2;2;3;2;2;2;2;2;2;2;"/>
  <p:tag name="CHARTSTRINGSTD" val="0 16 2 1"/>
  <p:tag name="CHARTSTRINGREV" val="1 2 16 0"/>
  <p:tag name="CHARTSTRINGSTDPER" val="0 0.842105263157895 0.105263157894737 0.0526315789473684"/>
  <p:tag name="CHARTSTRINGREVPER" val="0.0526315789473684 0.105263157894737 0.842105263157895 0"/>
  <p:tag name="ANONYMOUSTEMP" val="False"/>
  <p:tag name="ANSWERSALIAS" val="S and D both increase|smicln|S increases and D decreases|smicln|S decreases and D increases|smicln|S and D both decrease"/>
  <p:tag name="SLIDEORDER" val="2"/>
  <p:tag name="SLIDEGUID" val="D9F068F004F04C159E3E5BA76AB9D6A0"/>
  <p:tag name="RESPONSESGATHERED" val="False"/>
  <p:tag name="CORRECTPOINTVALUE" val="0"/>
  <p:tag name="VALUES" val="No Value|smicln|No Value|smicln|No Value|smicln|No Value"/>
</p:tagLst>
</file>

<file path=ppt/tags/tag92.xml><?xml version="1.0" encoding="utf-8"?>
<p:tagLst xmlns:a="http://schemas.openxmlformats.org/drawingml/2006/main" xmlns:r="http://schemas.openxmlformats.org/officeDocument/2006/relationships" xmlns:p="http://schemas.openxmlformats.org/presentationml/2006/main">
  <p:tag name="ANSWERBULLETS" val="3"/>
  <p:tag name="TEXTLENGTH" val="99"/>
  <p:tag name="FONTSIZE" val="32"/>
  <p:tag name="BULLETTYPE" val="ppBulletArabicPeriod"/>
  <p:tag name="ANSWERTEXT" val="S and D both increase&#10;S increases and D decreases&#10;S decreases and D increases&#10;S and D both decrease"/>
  <p:tag name="OLDNUMANSWERS" val="4"/>
</p:tagLst>
</file>

<file path=ppt/tags/tag93.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2;2;2;2;2;2;4;3;2;2;2;3;2;2;2;2;2;2;2;"/>
  <p:tag name="CHARTSTRINGSTD" val="0 16 2 1"/>
  <p:tag name="CHARTSTRINGREV" val="1 2 16 0"/>
  <p:tag name="CHARTSTRINGSTDPER" val="0 0.842105263157895 0.105263157894737 0.0526315789473684"/>
  <p:tag name="CHARTSTRINGREVPER" val="0.0526315789473684 0.105263157894737 0.842105263157895 0"/>
  <p:tag name="ANONYMOUSTEMP" val="False"/>
  <p:tag name="RESPONSESGATHERED" val="False"/>
  <p:tag name="SLIDEORDER" val="3"/>
  <p:tag name="SLIDEGUID" val="11C8F6666B39499BB8D4A6906264A94D"/>
  <p:tag name="CORRECTPOINTVALUE" val="1"/>
  <p:tag name="QUESTIONALIAS" val="17. One can say for certainty that the equilibrium price will decline if:"/>
  <p:tag name="ANSWERSALIAS" val="S and D both increase|smicln|S increases and D decreases|smicln|S decreases and D increases|smicln|S and D both decrease"/>
  <p:tag name="VALUES" val="Incorrect|smicln|Correct|smicln|Incorrect|smicln|Incorrect"/>
</p:tagLst>
</file>

<file path=ppt/tags/tag9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5.xml><?xml version="1.0" encoding="utf-8"?>
<p:tagLst xmlns:a="http://schemas.openxmlformats.org/drawingml/2006/main" xmlns:r="http://schemas.openxmlformats.org/officeDocument/2006/relationships" xmlns:p="http://schemas.openxmlformats.org/presentationml/2006/main">
  <p:tag name="ANSWERBULLETS" val="3"/>
  <p:tag name="TEXTLENGTH" val="99"/>
  <p:tag name="FONTSIZE" val="36"/>
  <p:tag name="BULLETTYPE" val="ppBulletArabicPeriod"/>
  <p:tag name="ANSWERTEXT" val="S and D both increase&#10;S increases and D decreases&#10;S decreases and D increases&#10;S and D both decrease"/>
  <p:tag name="OLDNUMANSWERS" val="4"/>
</p:tagLst>
</file>

<file path=ppt/tags/tag96.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ANSWERSALIAS" val="45 wheat and 20 rice|smicln|20 rice|smicln|5 wheat|smicln|15 wheat"/>
  <p:tag name="TOTALRESPONSES" val="29"/>
  <p:tag name="RESPONSECOUNT" val="29"/>
  <p:tag name="SLICED" val="False"/>
  <p:tag name="RESPONSES" val="3;3;3;1;3;3;4;3;3;1;4;3;3;4;4;3;2;1;3;3;1;3;4;3;3;3;3;4;1;"/>
  <p:tag name="ANONYMOUSTEMP" val="False"/>
  <p:tag name="DEMOGRAPHIC" val="False"/>
  <p:tag name="INCORRECTPOINTVALUE" val="0"/>
  <p:tag name="CHARTSTRINGREV" val="6 17 1 5"/>
  <p:tag name="CHARTSTRINGREVPER" val="0.206896551724138 0.586206896551724 0.0344827586206897 0.172413793103448"/>
  <p:tag name="CHARTSTRINGSTD" val="5 1 17 6"/>
  <p:tag name="CHARTSTRINGSTDPER" val="0.172413793103448 0.0344827586206897 0.586206896551724 0.206896551724138"/>
  <p:tag name="RESPONSESGATHERED" val="False"/>
  <p:tag name="QUESTIONALIAS" val="12. Assume before specialization, Pakistan is at “C” and Malaysia at “B”,  If they specialize 100%, then the gains will be:"/>
  <p:tag name="SLIDEORDER" val="3"/>
  <p:tag name="SLIDEGUID" val="C5DC7E4DC4054007915FA6FCE4207F5A"/>
  <p:tag name="CORRECTPOINTVALUE" val="0"/>
  <p:tag name="VALUES" val="No Value|smicln|No Value|smicln|No Value|smicln|No Value"/>
</p:tagLst>
</file>

<file path=ppt/tags/tag97.xml><?xml version="1.0" encoding="utf-8"?>
<p:tagLst xmlns:a="http://schemas.openxmlformats.org/drawingml/2006/main" xmlns:r="http://schemas.openxmlformats.org/officeDocument/2006/relationships" xmlns:p="http://schemas.openxmlformats.org/presentationml/2006/main">
  <p:tag name="ANSWERBULLETS" val="3"/>
  <p:tag name="TEXTLENGTH" val="45"/>
  <p:tag name="FONTSIZE" val="32"/>
  <p:tag name="BULLETTYPE" val="ppBulletArabicPeriod"/>
  <p:tag name="ANSWERTEXT" val="45 wheat and 20 rice&#10;20 rice&#10;5 wheat&#10;15 wheat"/>
  <p:tag name="OLDNUMANSWERS" val="4"/>
</p:tagLst>
</file>

<file path=ppt/tags/tag98.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ANSWERSALIAS" val="45 wheat and 20 rice|smicln|20 rice|smicln|5 wheat|smicln|15 wheat"/>
  <p:tag name="TOTALRESPONSES" val="29"/>
  <p:tag name="RESPONSECOUNT" val="29"/>
  <p:tag name="SLICED" val="False"/>
  <p:tag name="RESPONSES" val="3;3;3;1;3;3;4;3;3;1;4;3;3;4;4;3;2;1;3;3;1;3;4;3;3;3;3;4;1;"/>
  <p:tag name="ANONYMOUSTEMP" val="False"/>
  <p:tag name="DEMOGRAPHIC" val="False"/>
  <p:tag name="INCORRECTPOINTVALUE" val="0"/>
  <p:tag name="CHARTSTRINGREV" val="6 17 1 5"/>
  <p:tag name="CHARTSTRINGREVPER" val="0.206896551724138 0.586206896551724 0.0344827586206897 0.172413793103448"/>
  <p:tag name="CHARTSTRINGSTD" val="5 1 17 6"/>
  <p:tag name="CHARTSTRINGSTDPER" val="0.172413793103448 0.0344827586206897 0.586206896551724 0.206896551724138"/>
  <p:tag name="RESPONSESGATHERED" val="False"/>
  <p:tag name="QUESTIONALIAS" val="12. Assume before specialization, Pakistan is at “C” and Malaysia at “B”,  If they specialize 100%, then the gains will be:"/>
  <p:tag name="SLIDEORDER" val="4"/>
  <p:tag name="SLIDEGUID" val="141981320F01447A95622D93F4AACC86"/>
  <p:tag name="CORRECTPOINTVALUE" val="1"/>
  <p:tag name="VALUES" val="Incorrect|smicln|Incorrect|smicln|Correct|smicln|Incorrect"/>
</p:tagLst>
</file>

<file path=ppt/tags/tag9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1924</TotalTime>
  <Words>3349</Words>
  <Application>Microsoft Office PowerPoint</Application>
  <PresentationFormat>On-screen Show (4:3)</PresentationFormat>
  <Paragraphs>523</Paragraphs>
  <Slides>99</Slides>
  <Notes>0</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Office Theme</vt:lpstr>
      <vt:lpstr>Exam 1 Review</vt:lpstr>
      <vt:lpstr>Exam 1 Review</vt:lpstr>
      <vt:lpstr>Exam 1 Review</vt:lpstr>
      <vt:lpstr>Exam 1 Review</vt:lpstr>
      <vt:lpstr>Exam 1 Review</vt:lpstr>
      <vt:lpstr>Exam 1 Review</vt:lpstr>
      <vt:lpstr>1. Which of the following explains why it is good if the price of plywood increases after a hurricane? </vt:lpstr>
      <vt:lpstr>1. Which of the following explains why it is good if the price of plywood increases after a hurricane? </vt:lpstr>
      <vt:lpstr>2. Which of the following explains why it is good when Coke-Cola laid off 6000 employees but produced the same quantity? </vt:lpstr>
      <vt:lpstr>2. Which of the following explains why it is good when Coke-Cola laid off 6000 employees but produced the same quantity? </vt:lpstr>
      <vt:lpstr>3. You win a summer trip to Europe, all expenses paid, but you cannot afford to go, why?</vt:lpstr>
      <vt:lpstr>3. You win a summer trip to Europe, all expenses paid, but you cannot afford to go, why?</vt:lpstr>
      <vt:lpstr>4. Which of the following is NOT one of the assumptions behind the PPC?</vt:lpstr>
      <vt:lpstr>4. Which of the following is NOT one of the assumptions behind the PPC?</vt:lpstr>
      <vt:lpstr>5. Other things equal, this economy will achieve the most rapid rate of growth if: </vt:lpstr>
      <vt:lpstr>5. Other things equal, this economy will achieve the most rapid rate of growth if: </vt:lpstr>
      <vt:lpstr>6. The arrows represent:</vt:lpstr>
      <vt:lpstr>6. The arrows represent:</vt:lpstr>
      <vt:lpstr>Two Types of “Economic Growth”</vt:lpstr>
      <vt:lpstr>Answer the next question on the basis of the following information for four highway programs of increasing scope. All figures are in millions of dollars.  7. Which alternative should the government build?</vt:lpstr>
      <vt:lpstr>Answer the next question on the basis of the following information for four highway programs of increasing scope. All figures are in millions of dollars.  7. Which alternative should the government build?</vt:lpstr>
      <vt:lpstr>8. If the MB &lt; MC, then:</vt:lpstr>
      <vt:lpstr>8. If the MB &lt; MC, then:</vt:lpstr>
      <vt:lpstr>9. Which of the following is NOT a policy of structural adjustment (globalization)?</vt:lpstr>
      <vt:lpstr>9. Which of the following is NOT a policy of structural adjustment (globalization)?</vt:lpstr>
      <vt:lpstr>10. Which of the following is a distinguishing feature of the command economic system?</vt:lpstr>
      <vt:lpstr>10. Which of the following is a distinguishing feature of the command economic system?</vt:lpstr>
      <vt:lpstr>11. Economic profits in an industry suggest the industry:</vt:lpstr>
      <vt:lpstr>11. Economic profits in an industry suggest the industry:</vt:lpstr>
      <vt:lpstr>12. The “invisible hand” promotes society’s interest because:</vt:lpstr>
      <vt:lpstr>12. The “invisible hand” promotes society’s interest because:</vt:lpstr>
      <vt:lpstr>13. Which is a correct policy for the stabilization function of government?</vt:lpstr>
      <vt:lpstr>13. Which is a correct policy for the stabilization function of government?:</vt:lpstr>
      <vt:lpstr>14. If the price in this market for wheat was $4:</vt:lpstr>
      <vt:lpstr>14. If the price in this market for wheat was $4:</vt:lpstr>
      <vt:lpstr>15 and 16</vt:lpstr>
      <vt:lpstr>15. Which graph represents the effect of an increase in auto worker wages on the market for cars? </vt:lpstr>
      <vt:lpstr>15. Which graph represents the effect of an increase in auto worker wages on the market for cars? </vt:lpstr>
      <vt:lpstr>16. Which graph represents the effect of an increase in incomes on the market for secondhand clothing? </vt:lpstr>
      <vt:lpstr>16. Which graph represents the effect of an increase in incomes on the market for secondhand clothing? </vt:lpstr>
      <vt:lpstr>PowerPoint Presentation</vt:lpstr>
      <vt:lpstr>17. One can say for certainty that the equilibrium price will decline if:</vt:lpstr>
      <vt:lpstr>17. One can say for certainty that the equilibrium price will decline if:</vt:lpstr>
      <vt:lpstr>18. Assume before specialization, Pakistan is at “C” and Malaysia at “B”, If they specialize 100%, then the gains will be:</vt:lpstr>
      <vt:lpstr>18. Assume before specialization, Pakistan is at “C” and Malaysia at “B”, If they specialize 100%, then the gains will be:</vt:lpstr>
      <vt:lpstr>19. Which of the following would be a likely terms of trade?</vt:lpstr>
      <vt:lpstr>19. Which of the following would be a likely terms of trade?</vt:lpstr>
      <vt:lpstr>20.  Which argument is this for restricting trade? </vt:lpstr>
      <vt:lpstr>20.  Which argument for restricting trade? </vt:lpstr>
      <vt:lpstr>21.  Which is a valid counter argument for the cheap foreign labor argument? </vt:lpstr>
      <vt:lpstr>21.  Which is a valid counter argument for the cheap foreign labor argument? </vt:lpstr>
      <vt:lpstr>Trade Restrictions:</vt:lpstr>
      <vt:lpstr>22. An effective Price Floor will:</vt:lpstr>
      <vt:lpstr>22. An effective Price Floor will:</vt:lpstr>
      <vt:lpstr>An Effective Price Floor</vt:lpstr>
      <vt:lpstr>23. If a legal ceiling price is set above the equilibrium price: </vt:lpstr>
      <vt:lpstr>23. If a legal ceiling price is set above the equilibrium price: </vt:lpstr>
      <vt:lpstr>PowerPoint Presentation</vt:lpstr>
      <vt:lpstr>24. The allocative inefficiency of an effective price ceiling can be seen in the fact that:</vt:lpstr>
      <vt:lpstr>24. The allocative inefficiency of an effective price ceiling can be seen in the fact that:</vt:lpstr>
      <vt:lpstr>The allocative inefficiency of an effective price ceiling: MSB&gt;MSC</vt:lpstr>
      <vt:lpstr>25. If the production of a good results in negative externalities (external costs or spillover costs), then</vt:lpstr>
      <vt:lpstr>25. If the production of a good results in negative externalities (external costs or spillover costs), then</vt:lpstr>
      <vt:lpstr>26. When positive externalities are in a market for a good, the market</vt:lpstr>
      <vt:lpstr>26. When positive externalities are in a market for a good, the market</vt:lpstr>
      <vt:lpstr>27. Which of the following is correct about externalities?   The government should ______________ .</vt:lpstr>
      <vt:lpstr>27. Which of the following is correct about externalities?   The government should ______________ .</vt:lpstr>
      <vt:lpstr>28. Which of the following is the best example of a public good?</vt:lpstr>
      <vt:lpstr>28. Which of the following is the best example of a public good?</vt:lpstr>
      <vt:lpstr>29. A public good:</vt:lpstr>
      <vt:lpstr>29. A public good:</vt:lpstr>
      <vt:lpstr>30. The role of government concerning public goods is to:</vt:lpstr>
      <vt:lpstr>30. The role of government concerning public goods is to:</vt:lpstr>
      <vt:lpstr>31. Which of the following is NOT a major source of revenue for the federal government?</vt:lpstr>
      <vt:lpstr>31. Which of the following is NOT a major source of revenue for the federal government?</vt:lpstr>
      <vt:lpstr>32. Which of the following is NOT a major expenditure for the federal government?</vt:lpstr>
      <vt:lpstr>32. Which of the following is NOT a major expenditure for the federal government?</vt:lpstr>
      <vt:lpstr>33. If there is high unemployment, the appropriate government policy would be to:</vt:lpstr>
      <vt:lpstr>33. If there is high unemployment, the appropriate government policy would be to:</vt:lpstr>
      <vt:lpstr>34. Which of the following is a regressive tax?</vt:lpstr>
      <vt:lpstr>34. Which of the following is a regressive tax?</vt:lpstr>
      <vt:lpstr>35. If income is $15,000, what is the average tax rate?</vt:lpstr>
      <vt:lpstr>35. If income is $15,000, what is the average tax rate?</vt:lpstr>
      <vt:lpstr>36. On incomes over $10,000, what is the marginal tax rate?</vt:lpstr>
      <vt:lpstr>36. On incomes over $10,000, what is the marginal tax rate?</vt:lpstr>
      <vt:lpstr>PowerPoint Presentation</vt:lpstr>
      <vt:lpstr>37. If your income is $10,075,  what is your marginal tax rate and how much do you owe in taxes?</vt:lpstr>
      <vt:lpstr>37. If your income is $10,075,  what is your marginal tax rate and how much do you owe in taxes?</vt:lpstr>
      <vt:lpstr>38. If your income is $10,075,  what is your average tax rate?</vt:lpstr>
      <vt:lpstr>38. If your income is $10,075,  what is your average tax rate?</vt:lpstr>
      <vt:lpstr>39. Graph: Domestic S &amp; D. -World Price: $4.00 -Tariff: $4.00 -How much imported?</vt:lpstr>
      <vt:lpstr>39. Graph: Domestic S &amp; D. -World Price: $4.00 -Tariff: $4.00 -How much imported?</vt:lpstr>
      <vt:lpstr>40. Consider the currency market for Japanese yens and U.S. dollars. An increase in the demand for Japanese yen results in: </vt:lpstr>
      <vt:lpstr>40. Consider the currency market for Japanese yens and U.S. dollars. An increase in the demand for Japanese yen results in: </vt:lpstr>
      <vt:lpstr>41. If the US has slow economic growth compared to Japan:</vt:lpstr>
      <vt:lpstr>41. If the US has slow economic growth compared to Japan:</vt:lpstr>
      <vt:lpstr>42. If a country has rapid economic growth then we would expect: </vt:lpstr>
      <vt:lpstr>42. If a country has rapid economic growth then we would expect: </vt:lpstr>
      <vt:lpstr>Study hard! </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1 Review</dc:title>
  <dc:creator>harper</dc:creator>
  <cp:lastModifiedBy>Harper</cp:lastModifiedBy>
  <cp:revision>187</cp:revision>
  <dcterms:created xsi:type="dcterms:W3CDTF">2013-09-30T12:37:00Z</dcterms:created>
  <dcterms:modified xsi:type="dcterms:W3CDTF">2018-09-26T00:59:43Z</dcterms:modified>
</cp:coreProperties>
</file>