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22" r:id="rId2"/>
    <p:sldId id="258" r:id="rId3"/>
    <p:sldId id="290" r:id="rId4"/>
    <p:sldId id="291" r:id="rId5"/>
    <p:sldId id="323" r:id="rId6"/>
    <p:sldId id="324" r:id="rId7"/>
    <p:sldId id="321" r:id="rId8"/>
    <p:sldId id="292" r:id="rId9"/>
    <p:sldId id="293" r:id="rId10"/>
    <p:sldId id="294" r:id="rId11"/>
    <p:sldId id="270" r:id="rId12"/>
    <p:sldId id="306" r:id="rId13"/>
    <p:sldId id="295" r:id="rId14"/>
    <p:sldId id="307" r:id="rId15"/>
    <p:sldId id="325" r:id="rId16"/>
    <p:sldId id="326" r:id="rId17"/>
    <p:sldId id="327" r:id="rId18"/>
    <p:sldId id="296" r:id="rId19"/>
    <p:sldId id="308" r:id="rId20"/>
    <p:sldId id="328" r:id="rId21"/>
    <p:sldId id="298" r:id="rId22"/>
    <p:sldId id="310" r:id="rId23"/>
    <p:sldId id="329" r:id="rId24"/>
    <p:sldId id="330" r:id="rId25"/>
    <p:sldId id="260" r:id="rId26"/>
    <p:sldId id="311" r:id="rId27"/>
    <p:sldId id="279" r:id="rId28"/>
    <p:sldId id="304" r:id="rId29"/>
    <p:sldId id="272" r:id="rId30"/>
    <p:sldId id="312" r:id="rId31"/>
    <p:sldId id="280" r:id="rId32"/>
    <p:sldId id="283" r:id="rId33"/>
    <p:sldId id="313" r:id="rId34"/>
    <p:sldId id="299" r:id="rId35"/>
    <p:sldId id="284" r:id="rId36"/>
    <p:sldId id="314" r:id="rId37"/>
    <p:sldId id="285" r:id="rId38"/>
    <p:sldId id="315" r:id="rId39"/>
    <p:sldId id="303" r:id="rId40"/>
    <p:sldId id="316" r:id="rId41"/>
    <p:sldId id="319" r:id="rId42"/>
    <p:sldId id="320" r:id="rId43"/>
    <p:sldId id="302" r:id="rId44"/>
  </p:sldIdLst>
  <p:sldSz cx="9144000" cy="6858000" type="screen4x3"/>
  <p:notesSz cx="6858000" cy="91440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523"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FBD78-9A7B-4A17-9FBF-AB3F6BCE59A1}" type="datetimeFigureOut">
              <a:rPr lang="en-US" smtClean="0"/>
              <a:pPr/>
              <a:t>8/7/2018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01076C-4464-41B3-A8EB-51F71702CCC7}" type="slidenum">
              <a:rPr lang="en-US" smtClean="0"/>
              <a:pPr/>
              <a:t>‹#›</a:t>
            </a:fld>
            <a:endParaRPr lang="en-US"/>
          </a:p>
        </p:txBody>
      </p:sp>
    </p:spTree>
    <p:extLst>
      <p:ext uri="{BB962C8B-B14F-4D97-AF65-F5344CB8AC3E}">
        <p14:creationId xmlns:p14="http://schemas.microsoft.com/office/powerpoint/2010/main" val="1850825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46EAF-A769-436D-9698-E3130BACC578}"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46EAF-A769-436D-9698-E3130BACC578}" type="datetimeFigureOut">
              <a:rPr lang="en-US" smtClean="0"/>
              <a:pPr/>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46EAF-A769-436D-9698-E3130BACC578}" type="datetimeFigureOut">
              <a:rPr lang="en-US" smtClean="0"/>
              <a:pPr/>
              <a:t>8/7/2018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46EAF-A769-436D-9698-E3130BACC578}" type="datetimeFigureOut">
              <a:rPr lang="en-US" smtClean="0"/>
              <a:pPr/>
              <a:t>8/7/2018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6EAF-A769-436D-9698-E3130BACC578}" type="datetimeFigureOut">
              <a:rPr lang="en-US" smtClean="0"/>
              <a:pPr/>
              <a:t>8/7/2018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6EAF-A769-436D-9698-E3130BACC578}" type="datetimeFigureOut">
              <a:rPr lang="en-US" smtClean="0"/>
              <a:pPr/>
              <a:t>8/7/2018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D441-B69F-49EC-8203-F85001B0A1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2.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7.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2.xml"/><Relationship Id="rId1" Type="http://schemas.openxmlformats.org/officeDocument/2006/relationships/tags" Target="../tags/tag21.xml"/></Relationships>
</file>

<file path=ppt/slides/_rels/slide14.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7.xml"/><Relationship Id="rId1" Type="http://schemas.openxmlformats.org/officeDocument/2006/relationships/tags" Target="../tags/tag26.xml"/></Relationships>
</file>

<file path=ppt/slides/_rels/slide16.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2.xml"/><Relationship Id="rId1" Type="http://schemas.openxmlformats.org/officeDocument/2006/relationships/tags" Target="../tags/tag3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3.xml"/><Relationship Id="rId1" Type="http://schemas.openxmlformats.org/officeDocument/2006/relationships/tags" Target="../tags/tag32.xml"/></Relationships>
</file>

<file path=ppt/slides/_rels/slide19.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2.xml"/><Relationship Id="rId1" Type="http://schemas.openxmlformats.org/officeDocument/2006/relationships/tags" Target="../tags/tag3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9.xml"/><Relationship Id="rId1" Type="http://schemas.openxmlformats.org/officeDocument/2006/relationships/tags" Target="../tags/tag38.xml"/></Relationships>
</file>

<file path=ppt/slides/_rels/slide22.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hyperlink" Target="https://www.usinflationcalculator.com/inflation/consumer-price-index-and-annual-percent-changes-from-1913-to-2008/" TargetMode="External"/><Relationship Id="rId2" Type="http://schemas.openxmlformats.org/officeDocument/2006/relationships/slideLayout" Target="../slideLayouts/slideLayout12.xml"/><Relationship Id="rId1" Type="http://schemas.openxmlformats.org/officeDocument/2006/relationships/tags" Target="../tags/tag43.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slideLayout" Target="../slideLayouts/slideLayout12.xml"/><Relationship Id="rId1" Type="http://schemas.openxmlformats.org/officeDocument/2006/relationships/tags" Target="../tags/tag44.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6.xml"/><Relationship Id="rId1" Type="http://schemas.openxmlformats.org/officeDocument/2006/relationships/tags" Target="../tags/tag45.xml"/></Relationships>
</file>

<file path=ppt/slides/_rels/slide26.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0.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1.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3.xml"/><Relationship Id="rId1" Type="http://schemas.openxmlformats.org/officeDocument/2006/relationships/tags" Target="../tags/tag5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12.xml"/><Relationship Id="rId1" Type="http://schemas.openxmlformats.org/officeDocument/2006/relationships/tags" Target="../tags/tag57.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9.xml"/><Relationship Id="rId1" Type="http://schemas.openxmlformats.org/officeDocument/2006/relationships/tags" Target="../tags/tag58.xml"/></Relationships>
</file>

<file path=ppt/slides/_rels/slide33.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4"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slideLayout" Target="../slideLayouts/slideLayout12.xml"/><Relationship Id="rId1" Type="http://schemas.openxmlformats.org/officeDocument/2006/relationships/tags" Target="../tags/tag63.xml"/><Relationship Id="rId4" Type="http://schemas.openxmlformats.org/officeDocument/2006/relationships/image" Target="../media/image12.gif"/></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5.xml"/><Relationship Id="rId1" Type="http://schemas.openxmlformats.org/officeDocument/2006/relationships/tags" Target="../tags/tag64.xml"/><Relationship Id="rId4" Type="http://schemas.openxmlformats.org/officeDocument/2006/relationships/image" Target="../media/image13.jpg"/></Relationships>
</file>

<file path=ppt/slides/_rels/slide36.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5" Type="http://schemas.openxmlformats.org/officeDocument/2006/relationships/image" Target="../media/image13.jpg"/><Relationship Id="rId4"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0.xml"/><Relationship Id="rId1" Type="http://schemas.openxmlformats.org/officeDocument/2006/relationships/tags" Target="../tags/tag69.xml"/></Relationships>
</file>

<file path=ppt/slides/_rels/slide38.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4"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5.xml"/><Relationship Id="rId1" Type="http://schemas.openxmlformats.org/officeDocument/2006/relationships/tags" Target="../tags/tag7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4"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79.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80.xml"/></Relationships>
</file>

<file path=ppt/slides/_rels/slide4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slideLayout" Target="../slideLayouts/slideLayout12.xml"/><Relationship Id="rId1" Type="http://schemas.openxmlformats.org/officeDocument/2006/relationships/tags" Target="../tags/tag81.xml"/><Relationship Id="rId4" Type="http://schemas.openxmlformats.org/officeDocument/2006/relationships/image" Target="../media/image12.gif"/></Relationships>
</file>

<file path=ppt/slides/_rels/slide5.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2.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1"/>
            <a:ext cx="7772400" cy="762000"/>
          </a:xfrm>
        </p:spPr>
        <p:txBody>
          <a:bodyPr>
            <a:normAutofit/>
          </a:bodyPr>
          <a:lstStyle/>
          <a:p>
            <a:r>
              <a:rPr lang="en-US" b="1" dirty="0" smtClean="0"/>
              <a:t>9b – Inflation</a:t>
            </a:r>
            <a:endParaRPr lang="en-US" b="1" dirty="0"/>
          </a:p>
        </p:txBody>
      </p:sp>
      <p:sp>
        <p:nvSpPr>
          <p:cNvPr id="3" name="Subtitle 2"/>
          <p:cNvSpPr>
            <a:spLocks noGrp="1"/>
          </p:cNvSpPr>
          <p:nvPr>
            <p:ph type="subTitle" idx="1"/>
          </p:nvPr>
        </p:nvSpPr>
        <p:spPr>
          <a:xfrm>
            <a:off x="676003" y="2286000"/>
            <a:ext cx="7772400" cy="3276600"/>
          </a:xfrm>
        </p:spPr>
        <p:txBody>
          <a:bodyPr/>
          <a:lstStyle/>
          <a:p>
            <a:pPr algn="l"/>
            <a:r>
              <a:rPr lang="en-US" b="1" dirty="0" smtClean="0">
                <a:solidFill>
                  <a:schemeClr val="tx1"/>
                </a:solidFill>
              </a:rPr>
              <a:t>This web quiz may appear as two pages on tablets and laptops.</a:t>
            </a:r>
          </a:p>
          <a:p>
            <a:pPr algn="l"/>
            <a:endParaRPr lang="en-US" sz="1200"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14" y="0"/>
            <a:ext cx="9178834" cy="103870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94" y="6524625"/>
            <a:ext cx="9163594" cy="33337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5629" y="4114800"/>
            <a:ext cx="616272" cy="530679"/>
          </a:xfrm>
          <a:prstGeom prst="rect">
            <a:avLst/>
          </a:prstGeom>
        </p:spPr>
      </p:pic>
    </p:spTree>
    <p:custDataLst>
      <p:tags r:id="rId1"/>
    </p:custDataLst>
    <p:extLst>
      <p:ext uri="{BB962C8B-B14F-4D97-AF65-F5344CB8AC3E}">
        <p14:creationId xmlns:p14="http://schemas.microsoft.com/office/powerpoint/2010/main" val="2024145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417"/>
            <a:ext cx="8229600" cy="563562"/>
          </a:xfrm>
        </p:spPr>
        <p:txBody>
          <a:bodyPr>
            <a:normAutofit fontScale="90000"/>
          </a:bodyPr>
          <a:lstStyle/>
          <a:p>
            <a:r>
              <a:rPr lang="en-US" b="1" dirty="0" smtClean="0"/>
              <a:t>International Comparisons</a:t>
            </a:r>
            <a:endParaRPr lang="en-US" b="1" dirty="0"/>
          </a:p>
        </p:txBody>
      </p:sp>
      <p:pic>
        <p:nvPicPr>
          <p:cNvPr id="73730" name="Picture 2" descr="http://www.harpercollege.edu/mhealy/ecogif/uein/mcc11447_gp26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685800"/>
            <a:ext cx="6553200" cy="593984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21051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685800"/>
          </a:xfrm>
        </p:spPr>
        <p:txBody>
          <a:bodyPr>
            <a:normAutofit/>
          </a:bodyPr>
          <a:lstStyle/>
          <a:p>
            <a:pPr algn="l"/>
            <a:r>
              <a:rPr lang="en-US" sz="3600" b="1" dirty="0" smtClean="0"/>
              <a:t>2. Define inflation:</a:t>
            </a:r>
            <a:endParaRPr lang="en-US" sz="3600" b="1" dirty="0"/>
          </a:p>
        </p:txBody>
      </p:sp>
      <p:sp>
        <p:nvSpPr>
          <p:cNvPr id="3" name="TPAnswers"/>
          <p:cNvSpPr>
            <a:spLocks noGrp="1"/>
          </p:cNvSpPr>
          <p:nvPr>
            <p:ph type="body" idx="1"/>
            <p:custDataLst>
              <p:tags r:id="rId2"/>
            </p:custDataLst>
          </p:nvPr>
        </p:nvSpPr>
        <p:spPr>
          <a:xfrm>
            <a:off x="457200" y="1219200"/>
            <a:ext cx="5029200" cy="4343399"/>
          </a:xfrm>
        </p:spPr>
        <p:txBody>
          <a:bodyPr>
            <a:noAutofit/>
          </a:bodyPr>
          <a:lstStyle/>
          <a:p>
            <a:pPr marL="514350" indent="-514350">
              <a:buFont typeface="Arial" pitchFamily="34" charset="0"/>
              <a:buAutoNum type="arabicPeriod"/>
            </a:pPr>
            <a:r>
              <a:rPr lang="en-US" dirty="0" smtClean="0"/>
              <a:t>A high price level</a:t>
            </a:r>
          </a:p>
          <a:p>
            <a:pPr marL="514350" indent="-514350">
              <a:buFont typeface="Arial" pitchFamily="34" charset="0"/>
              <a:buAutoNum type="arabicPeriod"/>
            </a:pPr>
            <a:r>
              <a:rPr lang="en-US" dirty="0" smtClean="0"/>
              <a:t>A car costs more this year than last year</a:t>
            </a:r>
          </a:p>
          <a:p>
            <a:pPr marL="514350" indent="-514350">
              <a:buFont typeface="Arial" pitchFamily="34" charset="0"/>
              <a:buAutoNum type="arabicPeriod"/>
            </a:pPr>
            <a:r>
              <a:rPr lang="en-US" dirty="0" smtClean="0"/>
              <a:t>The rate of increase in the price level</a:t>
            </a:r>
          </a:p>
          <a:p>
            <a:pPr marL="514350" indent="-514350">
              <a:buFont typeface="Arial" pitchFamily="34" charset="0"/>
              <a:buAutoNum type="arabicPeriod"/>
            </a:pPr>
            <a:r>
              <a:rPr lang="en-US" dirty="0" smtClean="0"/>
              <a:t>Directly related to real GDP</a:t>
            </a:r>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685800"/>
          </a:xfrm>
        </p:spPr>
        <p:txBody>
          <a:bodyPr>
            <a:normAutofit/>
          </a:bodyPr>
          <a:lstStyle/>
          <a:p>
            <a:pPr algn="l"/>
            <a:r>
              <a:rPr lang="en-US" sz="3600" b="1" dirty="0" smtClean="0">
                <a:solidFill>
                  <a:srgbClr val="0070C0"/>
                </a:solidFill>
              </a:rPr>
              <a:t>2. Define inflation:</a:t>
            </a:r>
            <a:endParaRPr lang="en-US" sz="3600" b="1" dirty="0">
              <a:solidFill>
                <a:srgbClr val="0070C0"/>
              </a:solidFill>
            </a:endParaRPr>
          </a:p>
        </p:txBody>
      </p:sp>
      <p:sp>
        <p:nvSpPr>
          <p:cNvPr id="7" name="CorShape1"/>
          <p:cNvSpPr/>
          <p:nvPr>
            <p:custDataLst>
              <p:tags r:id="rId2"/>
            </p:custDataLst>
          </p:nvPr>
        </p:nvSpPr>
        <p:spPr>
          <a:xfrm rot="10800000">
            <a:off x="-60960" y="3041396"/>
            <a:ext cx="647700" cy="647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219200"/>
            <a:ext cx="5029200" cy="4343399"/>
          </a:xfrm>
        </p:spPr>
        <p:txBody>
          <a:bodyPr>
            <a:noAutofit/>
          </a:bodyPr>
          <a:lstStyle/>
          <a:p>
            <a:pPr marL="514350" indent="-514350">
              <a:buFont typeface="Arial" pitchFamily="34" charset="0"/>
              <a:buAutoNum type="arabicPeriod"/>
            </a:pPr>
            <a:r>
              <a:rPr lang="en-US" dirty="0" smtClean="0"/>
              <a:t>A high price level</a:t>
            </a:r>
          </a:p>
          <a:p>
            <a:pPr marL="514350" indent="-514350">
              <a:buFont typeface="Arial" pitchFamily="34" charset="0"/>
              <a:buAutoNum type="arabicPeriod"/>
            </a:pPr>
            <a:r>
              <a:rPr lang="en-US" dirty="0" smtClean="0"/>
              <a:t>A car costs more this year than last year</a:t>
            </a:r>
          </a:p>
          <a:p>
            <a:pPr marL="514350" indent="-514350">
              <a:buFont typeface="Arial" pitchFamily="34" charset="0"/>
              <a:buAutoNum type="arabicPeriod"/>
            </a:pPr>
            <a:r>
              <a:rPr lang="en-US" dirty="0" smtClean="0"/>
              <a:t>The rate of increase in the price level</a:t>
            </a:r>
          </a:p>
          <a:p>
            <a:pPr marL="514350" indent="-514350">
              <a:buFont typeface="Arial" pitchFamily="34" charset="0"/>
              <a:buAutoNum type="arabicPeriod"/>
            </a:pPr>
            <a:r>
              <a:rPr lang="en-US" dirty="0" smtClean="0"/>
              <a:t>Directly related to real GDP</a:t>
            </a:r>
            <a:endParaRPr lang="en-US" dirty="0"/>
          </a:p>
        </p:txBody>
      </p:sp>
    </p:spTree>
    <p:custDataLst>
      <p:tags r:id="rId1"/>
    </p:custDataLst>
    <p:extLst>
      <p:ext uri="{BB962C8B-B14F-4D97-AF65-F5344CB8AC3E}">
        <p14:creationId xmlns:p14="http://schemas.microsoft.com/office/powerpoint/2010/main" val="2451618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685800"/>
          </a:xfrm>
        </p:spPr>
        <p:txBody>
          <a:bodyPr>
            <a:normAutofit fontScale="90000"/>
          </a:bodyPr>
          <a:lstStyle/>
          <a:p>
            <a:pPr algn="l"/>
            <a:r>
              <a:rPr lang="en-US" sz="3600" b="1" dirty="0" smtClean="0"/>
              <a:t>3. If the inflation rate decreases from 3% to 2% then:</a:t>
            </a:r>
            <a:endParaRPr lang="en-US" sz="3600" b="1" dirty="0"/>
          </a:p>
        </p:txBody>
      </p:sp>
      <p:sp>
        <p:nvSpPr>
          <p:cNvPr id="3" name="TPAnswers"/>
          <p:cNvSpPr>
            <a:spLocks noGrp="1"/>
          </p:cNvSpPr>
          <p:nvPr>
            <p:ph type="body" idx="1"/>
            <p:custDataLst>
              <p:tags r:id="rId2"/>
            </p:custDataLst>
          </p:nvPr>
        </p:nvSpPr>
        <p:spPr>
          <a:xfrm>
            <a:off x="457200" y="1219200"/>
            <a:ext cx="5562600" cy="4343399"/>
          </a:xfrm>
        </p:spPr>
        <p:txBody>
          <a:bodyPr>
            <a:noAutofit/>
          </a:bodyPr>
          <a:lstStyle/>
          <a:p>
            <a:pPr marL="514350" indent="-514350">
              <a:buFont typeface="Arial" pitchFamily="34" charset="0"/>
              <a:buAutoNum type="arabicPeriod"/>
            </a:pPr>
            <a:r>
              <a:rPr lang="en-US" dirty="0" smtClean="0"/>
              <a:t>The price level goes down</a:t>
            </a:r>
          </a:p>
          <a:p>
            <a:pPr marL="514350" indent="-514350">
              <a:buFont typeface="Arial" pitchFamily="34" charset="0"/>
              <a:buAutoNum type="arabicPeriod"/>
            </a:pPr>
            <a:r>
              <a:rPr lang="en-US" dirty="0" smtClean="0"/>
              <a:t>The price level goes up</a:t>
            </a:r>
          </a:p>
        </p:txBody>
      </p:sp>
    </p:spTree>
    <p:custDataLst>
      <p:tags r:id="rId1"/>
    </p:custDataLst>
    <p:extLst>
      <p:ext uri="{BB962C8B-B14F-4D97-AF65-F5344CB8AC3E}">
        <p14:creationId xmlns:p14="http://schemas.microsoft.com/office/powerpoint/2010/main" val="1651263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685800"/>
          </a:xfrm>
        </p:spPr>
        <p:txBody>
          <a:bodyPr>
            <a:normAutofit fontScale="90000"/>
          </a:bodyPr>
          <a:lstStyle/>
          <a:p>
            <a:pPr algn="l"/>
            <a:r>
              <a:rPr lang="en-US" sz="3600" b="1" dirty="0" smtClean="0">
                <a:solidFill>
                  <a:srgbClr val="0070C0"/>
                </a:solidFill>
              </a:rPr>
              <a:t>3. If the inflation rate decreases from 3% to 2% then:</a:t>
            </a:r>
            <a:endParaRPr lang="en-US" sz="3600" b="1" dirty="0">
              <a:solidFill>
                <a:srgbClr val="0070C0"/>
              </a:solidFill>
            </a:endParaRPr>
          </a:p>
        </p:txBody>
      </p:sp>
      <p:sp>
        <p:nvSpPr>
          <p:cNvPr id="8" name="CorShape1"/>
          <p:cNvSpPr/>
          <p:nvPr>
            <p:custDataLst>
              <p:tags r:id="rId2"/>
            </p:custDataLst>
          </p:nvPr>
        </p:nvSpPr>
        <p:spPr>
          <a:xfrm rot="10800000">
            <a:off x="203644" y="1778444"/>
            <a:ext cx="482156" cy="482156"/>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219200"/>
            <a:ext cx="5562600" cy="4343399"/>
          </a:xfrm>
        </p:spPr>
        <p:txBody>
          <a:bodyPr>
            <a:noAutofit/>
          </a:bodyPr>
          <a:lstStyle/>
          <a:p>
            <a:pPr marL="514350" indent="-514350">
              <a:buFont typeface="Arial" pitchFamily="34" charset="0"/>
              <a:buAutoNum type="arabicPeriod"/>
            </a:pPr>
            <a:r>
              <a:rPr lang="en-US" dirty="0" smtClean="0"/>
              <a:t>The price level goes down</a:t>
            </a:r>
          </a:p>
          <a:p>
            <a:pPr marL="514350" indent="-514350">
              <a:buFont typeface="Arial" pitchFamily="34" charset="0"/>
              <a:buAutoNum type="arabicPeriod"/>
            </a:pPr>
            <a:r>
              <a:rPr lang="en-US" dirty="0" smtClean="0"/>
              <a:t>The price level goes up</a:t>
            </a:r>
          </a:p>
        </p:txBody>
      </p:sp>
      <p:sp>
        <p:nvSpPr>
          <p:cNvPr id="5" name="TextBox 4"/>
          <p:cNvSpPr txBox="1"/>
          <p:nvPr/>
        </p:nvSpPr>
        <p:spPr>
          <a:xfrm>
            <a:off x="444722" y="5334000"/>
            <a:ext cx="7648248" cy="1077218"/>
          </a:xfrm>
          <a:prstGeom prst="rect">
            <a:avLst/>
          </a:prstGeom>
          <a:noFill/>
        </p:spPr>
        <p:txBody>
          <a:bodyPr wrap="none" rtlCol="0">
            <a:spAutoFit/>
          </a:bodyPr>
          <a:lstStyle/>
          <a:p>
            <a:r>
              <a:rPr lang="en-US" sz="3200" dirty="0" smtClean="0"/>
              <a:t>If the inflation rate is 2% then the price level </a:t>
            </a:r>
          </a:p>
          <a:p>
            <a:r>
              <a:rPr lang="en-US" sz="3200" dirty="0" smtClean="0"/>
              <a:t>is increasing at a rate of 2% per year.</a:t>
            </a:r>
            <a:endParaRPr lang="en-US" sz="3200" dirty="0"/>
          </a:p>
        </p:txBody>
      </p:sp>
    </p:spTree>
    <p:custDataLst>
      <p:tags r:id="rId1"/>
    </p:custDataLst>
    <p:extLst>
      <p:ext uri="{BB962C8B-B14F-4D97-AF65-F5344CB8AC3E}">
        <p14:creationId xmlns:p14="http://schemas.microsoft.com/office/powerpoint/2010/main" val="329062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685800"/>
          </a:xfrm>
        </p:spPr>
        <p:txBody>
          <a:bodyPr>
            <a:normAutofit/>
          </a:bodyPr>
          <a:lstStyle/>
          <a:p>
            <a:pPr algn="l"/>
            <a:r>
              <a:rPr lang="en-US" sz="3600" b="1" dirty="0" smtClean="0"/>
              <a:t>4. Disinflation occurs when:</a:t>
            </a:r>
            <a:endParaRPr lang="en-US" sz="3600" b="1" dirty="0"/>
          </a:p>
        </p:txBody>
      </p:sp>
      <p:sp>
        <p:nvSpPr>
          <p:cNvPr id="3" name="TPAnswers"/>
          <p:cNvSpPr>
            <a:spLocks noGrp="1"/>
          </p:cNvSpPr>
          <p:nvPr>
            <p:ph type="body" idx="1"/>
            <p:custDataLst>
              <p:tags r:id="rId2"/>
            </p:custDataLst>
          </p:nvPr>
        </p:nvSpPr>
        <p:spPr>
          <a:xfrm>
            <a:off x="457200" y="1219200"/>
            <a:ext cx="5029200" cy="4343399"/>
          </a:xfrm>
        </p:spPr>
        <p:txBody>
          <a:bodyPr>
            <a:noAutofit/>
          </a:bodyPr>
          <a:lstStyle/>
          <a:p>
            <a:pPr marL="514350" indent="-514350">
              <a:buFont typeface="Arial" pitchFamily="34" charset="0"/>
              <a:buAutoNum type="arabicPeriod"/>
            </a:pPr>
            <a:r>
              <a:rPr lang="en-US" dirty="0" smtClean="0"/>
              <a:t>The price level goes up</a:t>
            </a:r>
          </a:p>
          <a:p>
            <a:pPr marL="514350" indent="-514350">
              <a:buFont typeface="Arial" pitchFamily="34" charset="0"/>
              <a:buAutoNum type="arabicPeriod"/>
            </a:pPr>
            <a:r>
              <a:rPr lang="en-US" dirty="0" smtClean="0"/>
              <a:t>The price level increases more slowly</a:t>
            </a:r>
          </a:p>
          <a:p>
            <a:pPr marL="514350" indent="-514350">
              <a:buFont typeface="Arial" pitchFamily="34" charset="0"/>
              <a:buAutoNum type="arabicPeriod"/>
            </a:pPr>
            <a:r>
              <a:rPr lang="en-US" dirty="0" smtClean="0"/>
              <a:t>Inflation rate decreases but is still positive</a:t>
            </a:r>
          </a:p>
          <a:p>
            <a:pPr marL="514350" indent="-514350">
              <a:buFont typeface="Arial" pitchFamily="34" charset="0"/>
              <a:buAutoNum type="arabicPeriod"/>
            </a:pPr>
            <a:r>
              <a:rPr lang="en-US" dirty="0" smtClean="0"/>
              <a:t>All of the above</a:t>
            </a:r>
            <a:endParaRPr lang="en-US" dirty="0"/>
          </a:p>
        </p:txBody>
      </p:sp>
    </p:spTree>
    <p:custDataLst>
      <p:tags r:id="rId1"/>
    </p:custDataLst>
    <p:extLst>
      <p:ext uri="{BB962C8B-B14F-4D97-AF65-F5344CB8AC3E}">
        <p14:creationId xmlns:p14="http://schemas.microsoft.com/office/powerpoint/2010/main" val="1500145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685800"/>
          </a:xfrm>
        </p:spPr>
        <p:txBody>
          <a:bodyPr>
            <a:normAutofit/>
          </a:bodyPr>
          <a:lstStyle/>
          <a:p>
            <a:pPr algn="l"/>
            <a:r>
              <a:rPr lang="en-US" sz="3600" b="1" dirty="0" smtClean="0">
                <a:solidFill>
                  <a:srgbClr val="0070C0"/>
                </a:solidFill>
              </a:rPr>
              <a:t>4. Disinflation occurs when:</a:t>
            </a:r>
            <a:endParaRPr lang="en-US" sz="3600" b="1" dirty="0">
              <a:solidFill>
                <a:srgbClr val="0070C0"/>
              </a:solidFill>
            </a:endParaRPr>
          </a:p>
        </p:txBody>
      </p:sp>
      <p:sp>
        <p:nvSpPr>
          <p:cNvPr id="8" name="CorShape1"/>
          <p:cNvSpPr/>
          <p:nvPr>
            <p:custDataLst>
              <p:tags r:id="rId2"/>
            </p:custDataLst>
          </p:nvPr>
        </p:nvSpPr>
        <p:spPr>
          <a:xfrm rot="10800000">
            <a:off x="172720" y="3859445"/>
            <a:ext cx="513080" cy="51308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219200"/>
            <a:ext cx="5029200" cy="4343399"/>
          </a:xfrm>
        </p:spPr>
        <p:txBody>
          <a:bodyPr>
            <a:noAutofit/>
          </a:bodyPr>
          <a:lstStyle/>
          <a:p>
            <a:pPr marL="514350" indent="-514350">
              <a:buFont typeface="Arial" pitchFamily="34" charset="0"/>
              <a:buAutoNum type="arabicPeriod"/>
            </a:pPr>
            <a:r>
              <a:rPr lang="en-US" dirty="0" smtClean="0"/>
              <a:t>The price level goes up</a:t>
            </a:r>
          </a:p>
          <a:p>
            <a:pPr marL="514350" indent="-514350">
              <a:buFont typeface="Arial" pitchFamily="34" charset="0"/>
              <a:buAutoNum type="arabicPeriod"/>
            </a:pPr>
            <a:r>
              <a:rPr lang="en-US" dirty="0" smtClean="0"/>
              <a:t>The price level increases more slowly</a:t>
            </a:r>
          </a:p>
          <a:p>
            <a:pPr marL="514350" indent="-514350">
              <a:buFont typeface="Arial" pitchFamily="34" charset="0"/>
              <a:buAutoNum type="arabicPeriod"/>
            </a:pPr>
            <a:r>
              <a:rPr lang="en-US" dirty="0" smtClean="0"/>
              <a:t>Inflation rate decreases but is still positive</a:t>
            </a:r>
          </a:p>
          <a:p>
            <a:pPr marL="514350" indent="-514350">
              <a:buFont typeface="Arial" pitchFamily="34" charset="0"/>
              <a:buAutoNum type="arabicPeriod"/>
            </a:pPr>
            <a:r>
              <a:rPr lang="en-US" dirty="0" smtClean="0"/>
              <a:t>All of the above</a:t>
            </a:r>
            <a:endParaRPr lang="en-US" dirty="0"/>
          </a:p>
        </p:txBody>
      </p:sp>
    </p:spTree>
    <p:custDataLst>
      <p:tags r:id="rId1"/>
    </p:custDataLst>
    <p:extLst>
      <p:ext uri="{BB962C8B-B14F-4D97-AF65-F5344CB8AC3E}">
        <p14:creationId xmlns:p14="http://schemas.microsoft.com/office/powerpoint/2010/main" val="336190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Inflation Rates 1916-2012</a:t>
            </a:r>
            <a:endParaRPr lang="en-US" b="1" dirty="0"/>
          </a:p>
        </p:txBody>
      </p:sp>
      <p:pic>
        <p:nvPicPr>
          <p:cNvPr id="4" name="Picture 3" descr="in1916_2012.jpg"/>
          <p:cNvPicPr/>
          <p:nvPr/>
        </p:nvPicPr>
        <p:blipFill>
          <a:blip r:embed="rId3" cstate="print"/>
          <a:stretch>
            <a:fillRect/>
          </a:stretch>
        </p:blipFill>
        <p:spPr>
          <a:xfrm>
            <a:off x="162984" y="1066800"/>
            <a:ext cx="8685904" cy="3903027"/>
          </a:xfrm>
          <a:prstGeom prst="rect">
            <a:avLst/>
          </a:prstGeom>
        </p:spPr>
      </p:pic>
    </p:spTree>
    <p:custDataLst>
      <p:tags r:id="rId1"/>
    </p:custDataLst>
    <p:extLst>
      <p:ext uri="{BB962C8B-B14F-4D97-AF65-F5344CB8AC3E}">
        <p14:creationId xmlns:p14="http://schemas.microsoft.com/office/powerpoint/2010/main" val="10593987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685800"/>
          </a:xfrm>
        </p:spPr>
        <p:txBody>
          <a:bodyPr>
            <a:normAutofit/>
          </a:bodyPr>
          <a:lstStyle/>
          <a:p>
            <a:pPr algn="l"/>
            <a:r>
              <a:rPr lang="en-US" sz="3600" b="1" dirty="0" smtClean="0"/>
              <a:t>5. Define deflation:</a:t>
            </a:r>
            <a:endParaRPr lang="en-US" sz="3600" b="1" dirty="0"/>
          </a:p>
        </p:txBody>
      </p:sp>
      <p:sp>
        <p:nvSpPr>
          <p:cNvPr id="3" name="TPAnswers"/>
          <p:cNvSpPr>
            <a:spLocks noGrp="1"/>
          </p:cNvSpPr>
          <p:nvPr>
            <p:ph type="body" idx="1"/>
            <p:custDataLst>
              <p:tags r:id="rId2"/>
            </p:custDataLst>
          </p:nvPr>
        </p:nvSpPr>
        <p:spPr>
          <a:xfrm>
            <a:off x="457200" y="1219200"/>
            <a:ext cx="5029200" cy="4343399"/>
          </a:xfrm>
        </p:spPr>
        <p:txBody>
          <a:bodyPr>
            <a:noAutofit/>
          </a:bodyPr>
          <a:lstStyle/>
          <a:p>
            <a:pPr marL="514350" indent="-514350">
              <a:buFont typeface="Arial" pitchFamily="34" charset="0"/>
              <a:buAutoNum type="arabicPeriod"/>
            </a:pPr>
            <a:r>
              <a:rPr lang="en-US" dirty="0" smtClean="0"/>
              <a:t>A low price level</a:t>
            </a:r>
          </a:p>
          <a:p>
            <a:pPr marL="514350" indent="-514350">
              <a:buFont typeface="Arial" pitchFamily="34" charset="0"/>
              <a:buAutoNum type="arabicPeriod"/>
            </a:pPr>
            <a:r>
              <a:rPr lang="en-US" dirty="0" smtClean="0"/>
              <a:t>A car costs less this year than last year</a:t>
            </a:r>
          </a:p>
          <a:p>
            <a:pPr marL="514350" indent="-514350">
              <a:buFont typeface="Arial" pitchFamily="34" charset="0"/>
              <a:buAutoNum type="arabicPeriod"/>
            </a:pPr>
            <a:r>
              <a:rPr lang="en-US" dirty="0" smtClean="0"/>
              <a:t>The rate of decrease in the price level</a:t>
            </a:r>
          </a:p>
          <a:p>
            <a:pPr marL="514350" indent="-514350">
              <a:buFont typeface="Arial" pitchFamily="34" charset="0"/>
              <a:buAutoNum type="arabicPeriod"/>
            </a:pPr>
            <a:r>
              <a:rPr lang="en-US" dirty="0" smtClean="0"/>
              <a:t>Inversely related to real GDP</a:t>
            </a:r>
            <a:endParaRPr lang="en-US" dirty="0"/>
          </a:p>
        </p:txBody>
      </p:sp>
    </p:spTree>
    <p:custDataLst>
      <p:tags r:id="rId1"/>
    </p:custDataLst>
    <p:extLst>
      <p:ext uri="{BB962C8B-B14F-4D97-AF65-F5344CB8AC3E}">
        <p14:creationId xmlns:p14="http://schemas.microsoft.com/office/powerpoint/2010/main" val="2432249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685800"/>
          </a:xfrm>
        </p:spPr>
        <p:txBody>
          <a:bodyPr>
            <a:normAutofit/>
          </a:bodyPr>
          <a:lstStyle/>
          <a:p>
            <a:pPr algn="l"/>
            <a:r>
              <a:rPr lang="en-US" sz="3600" b="1" dirty="0" smtClean="0">
                <a:solidFill>
                  <a:srgbClr val="0070C0"/>
                </a:solidFill>
              </a:rPr>
              <a:t>5. Define deflation:</a:t>
            </a:r>
            <a:endParaRPr lang="en-US" sz="3600" b="1" dirty="0">
              <a:solidFill>
                <a:srgbClr val="0070C0"/>
              </a:solidFill>
            </a:endParaRPr>
          </a:p>
        </p:txBody>
      </p:sp>
      <p:sp>
        <p:nvSpPr>
          <p:cNvPr id="5" name="CorShape1"/>
          <p:cNvSpPr/>
          <p:nvPr>
            <p:custDataLst>
              <p:tags r:id="rId2"/>
            </p:custDataLst>
          </p:nvPr>
        </p:nvSpPr>
        <p:spPr>
          <a:xfrm rot="10800000">
            <a:off x="-60960" y="3041396"/>
            <a:ext cx="647700" cy="6477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219200"/>
            <a:ext cx="5029200" cy="4343399"/>
          </a:xfrm>
        </p:spPr>
        <p:txBody>
          <a:bodyPr>
            <a:noAutofit/>
          </a:bodyPr>
          <a:lstStyle/>
          <a:p>
            <a:pPr marL="514350" indent="-514350">
              <a:buFont typeface="Arial" pitchFamily="34" charset="0"/>
              <a:buAutoNum type="arabicPeriod"/>
            </a:pPr>
            <a:r>
              <a:rPr lang="en-US" dirty="0" smtClean="0"/>
              <a:t>A low price level</a:t>
            </a:r>
          </a:p>
          <a:p>
            <a:pPr marL="514350" indent="-514350">
              <a:buFont typeface="Arial" pitchFamily="34" charset="0"/>
              <a:buAutoNum type="arabicPeriod"/>
            </a:pPr>
            <a:r>
              <a:rPr lang="en-US" dirty="0" smtClean="0"/>
              <a:t>A car costs less this year than last year</a:t>
            </a:r>
          </a:p>
          <a:p>
            <a:pPr marL="514350" indent="-514350">
              <a:buFont typeface="Arial" pitchFamily="34" charset="0"/>
              <a:buAutoNum type="arabicPeriod"/>
            </a:pPr>
            <a:r>
              <a:rPr lang="en-US" dirty="0" smtClean="0"/>
              <a:t>The rate of decrease in the price level</a:t>
            </a:r>
          </a:p>
          <a:p>
            <a:pPr marL="514350" indent="-514350">
              <a:buFont typeface="Arial" pitchFamily="34" charset="0"/>
              <a:buAutoNum type="arabicPeriod"/>
            </a:pPr>
            <a:r>
              <a:rPr lang="en-US" dirty="0" smtClean="0"/>
              <a:t>Inversely related to real GDP</a:t>
            </a:r>
            <a:endParaRPr lang="en-US" dirty="0"/>
          </a:p>
        </p:txBody>
      </p:sp>
    </p:spTree>
    <p:custDataLst>
      <p:tags r:id="rId1"/>
    </p:custDataLst>
    <p:extLst>
      <p:ext uri="{BB962C8B-B14F-4D97-AF65-F5344CB8AC3E}">
        <p14:creationId xmlns:p14="http://schemas.microsoft.com/office/powerpoint/2010/main" val="4170485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33399"/>
          </a:xfrm>
        </p:spPr>
        <p:txBody>
          <a:bodyPr>
            <a:normAutofit fontScale="90000"/>
          </a:bodyPr>
          <a:lstStyle/>
          <a:p>
            <a:r>
              <a:rPr lang="en-US" b="1" dirty="0" smtClean="0"/>
              <a:t>9b – Inflation</a:t>
            </a:r>
            <a:endParaRPr lang="en-US" b="1" dirty="0"/>
          </a:p>
        </p:txBody>
      </p:sp>
      <p:sp>
        <p:nvSpPr>
          <p:cNvPr id="3" name="Subtitle 2"/>
          <p:cNvSpPr>
            <a:spLocks noGrp="1"/>
          </p:cNvSpPr>
          <p:nvPr>
            <p:ph type="subTitle" idx="1"/>
          </p:nvPr>
        </p:nvSpPr>
        <p:spPr>
          <a:xfrm>
            <a:off x="304800" y="838200"/>
            <a:ext cx="8153400" cy="3810000"/>
          </a:xfrm>
        </p:spPr>
        <p:txBody>
          <a:bodyPr>
            <a:normAutofit/>
          </a:bodyPr>
          <a:lstStyle/>
          <a:p>
            <a:pPr algn="l"/>
            <a:r>
              <a:rPr lang="en-US" dirty="0">
                <a:solidFill>
                  <a:schemeClr val="tx1"/>
                </a:solidFill>
              </a:rPr>
              <a:t>TOPICS</a:t>
            </a:r>
          </a:p>
          <a:p>
            <a:pPr marL="457200" indent="-457200" algn="l">
              <a:buFont typeface="Arial" panose="020B0604020202020204" pitchFamily="34" charset="0"/>
              <a:buChar char="•"/>
            </a:pPr>
            <a:r>
              <a:rPr lang="en-US" dirty="0">
                <a:solidFill>
                  <a:schemeClr val="tx1"/>
                </a:solidFill>
              </a:rPr>
              <a:t>Definition of </a:t>
            </a:r>
            <a:r>
              <a:rPr lang="en-US" dirty="0" smtClean="0">
                <a:solidFill>
                  <a:schemeClr val="tx1"/>
                </a:solidFill>
              </a:rPr>
              <a:t>Inflation?</a:t>
            </a: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What is </a:t>
            </a:r>
            <a:r>
              <a:rPr lang="en-US" dirty="0" smtClean="0">
                <a:solidFill>
                  <a:schemeClr val="tx1"/>
                </a:solidFill>
              </a:rPr>
              <a:t>a Price Index</a:t>
            </a:r>
            <a:r>
              <a:rPr lang="en-US" dirty="0">
                <a:solidFill>
                  <a:schemeClr val="tx1"/>
                </a:solidFill>
              </a:rPr>
              <a:t>?</a:t>
            </a:r>
          </a:p>
          <a:p>
            <a:pPr marL="457200" indent="-457200" algn="l">
              <a:buFont typeface="Arial" panose="020B0604020202020204" pitchFamily="34" charset="0"/>
              <a:buChar char="•"/>
            </a:pPr>
            <a:r>
              <a:rPr lang="en-US" dirty="0">
                <a:solidFill>
                  <a:schemeClr val="tx1"/>
                </a:solidFill>
              </a:rPr>
              <a:t>Calculate the Inflation Rate using an Index</a:t>
            </a:r>
          </a:p>
          <a:p>
            <a:pPr marL="457200" indent="-457200" algn="l">
              <a:buFont typeface="Arial" panose="020B0604020202020204" pitchFamily="34" charset="0"/>
              <a:buChar char="•"/>
            </a:pPr>
            <a:r>
              <a:rPr lang="en-US" dirty="0">
                <a:solidFill>
                  <a:schemeClr val="tx1"/>
                </a:solidFill>
              </a:rPr>
              <a:t>Causes and Effects of Inflation</a:t>
            </a:r>
          </a:p>
          <a:p>
            <a:pPr marL="457200" indent="-457200" algn="l">
              <a:buFont typeface="Arial" panose="020B0604020202020204" pitchFamily="34" charset="0"/>
              <a:buChar char="•"/>
            </a:pPr>
            <a:r>
              <a:rPr lang="en-US" dirty="0">
                <a:solidFill>
                  <a:schemeClr val="tx1"/>
                </a:solidFill>
              </a:rPr>
              <a:t>Costs of Inflation</a:t>
            </a: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Inflation Rates 1916-2012</a:t>
            </a:r>
            <a:endParaRPr lang="en-US" b="1" dirty="0"/>
          </a:p>
        </p:txBody>
      </p:sp>
      <p:pic>
        <p:nvPicPr>
          <p:cNvPr id="4" name="Picture 3" descr="in1916_2012.jpg"/>
          <p:cNvPicPr/>
          <p:nvPr/>
        </p:nvPicPr>
        <p:blipFill>
          <a:blip r:embed="rId3" cstate="print"/>
          <a:stretch>
            <a:fillRect/>
          </a:stretch>
        </p:blipFill>
        <p:spPr>
          <a:xfrm>
            <a:off x="162984" y="1066800"/>
            <a:ext cx="8685904" cy="3903027"/>
          </a:xfrm>
          <a:prstGeom prst="rect">
            <a:avLst/>
          </a:prstGeom>
        </p:spPr>
      </p:pic>
    </p:spTree>
    <p:custDataLst>
      <p:tags r:id="rId1"/>
    </p:custDataLst>
    <p:extLst>
      <p:ext uri="{BB962C8B-B14F-4D97-AF65-F5344CB8AC3E}">
        <p14:creationId xmlns:p14="http://schemas.microsoft.com/office/powerpoint/2010/main" val="10593987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914400"/>
          </a:xfrm>
        </p:spPr>
        <p:txBody>
          <a:bodyPr>
            <a:normAutofit fontScale="90000"/>
          </a:bodyPr>
          <a:lstStyle/>
          <a:p>
            <a:pPr algn="l"/>
            <a:r>
              <a:rPr lang="en-US" sz="3600" b="1" dirty="0" smtClean="0"/>
              <a:t>6. What do economists use to measure the Price Level?</a:t>
            </a:r>
            <a:endParaRPr lang="en-US" sz="3600" b="1" dirty="0"/>
          </a:p>
        </p:txBody>
      </p:sp>
      <p:sp>
        <p:nvSpPr>
          <p:cNvPr id="3" name="TPAnswers"/>
          <p:cNvSpPr>
            <a:spLocks noGrp="1"/>
          </p:cNvSpPr>
          <p:nvPr>
            <p:ph type="body" idx="1"/>
            <p:custDataLst>
              <p:tags r:id="rId2"/>
            </p:custDataLst>
          </p:nvPr>
        </p:nvSpPr>
        <p:spPr>
          <a:xfrm>
            <a:off x="457200" y="1219200"/>
            <a:ext cx="5029200" cy="4343399"/>
          </a:xfrm>
        </p:spPr>
        <p:txBody>
          <a:bodyPr>
            <a:noAutofit/>
          </a:bodyPr>
          <a:lstStyle/>
          <a:p>
            <a:pPr marL="514350" indent="-514350">
              <a:buFont typeface="Arial" pitchFamily="34" charset="0"/>
              <a:buAutoNum type="arabicPeriod"/>
            </a:pPr>
            <a:r>
              <a:rPr lang="en-US" dirty="0" smtClean="0"/>
              <a:t>A price index</a:t>
            </a:r>
          </a:p>
          <a:p>
            <a:pPr marL="514350" indent="-514350">
              <a:buFont typeface="Arial" pitchFamily="34" charset="0"/>
              <a:buAutoNum type="arabicPeriod"/>
            </a:pPr>
            <a:r>
              <a:rPr lang="en-US" dirty="0" smtClean="0"/>
              <a:t>An inflation index</a:t>
            </a:r>
          </a:p>
          <a:p>
            <a:pPr marL="514350" indent="-514350">
              <a:buFont typeface="Arial" pitchFamily="34" charset="0"/>
              <a:buAutoNum type="arabicPeriod"/>
            </a:pPr>
            <a:r>
              <a:rPr lang="en-US" dirty="0" smtClean="0"/>
              <a:t>Real GDP</a:t>
            </a:r>
          </a:p>
          <a:p>
            <a:pPr marL="514350" indent="-514350">
              <a:buFont typeface="Arial" pitchFamily="34" charset="0"/>
              <a:buAutoNum type="arabicPeriod"/>
            </a:pPr>
            <a:r>
              <a:rPr lang="en-US" dirty="0" smtClean="0"/>
              <a:t>The rule of 70</a:t>
            </a:r>
            <a:endParaRPr lang="en-US" dirty="0"/>
          </a:p>
        </p:txBody>
      </p:sp>
    </p:spTree>
    <p:custDataLst>
      <p:tags r:id="rId1"/>
    </p:custDataLst>
    <p:extLst>
      <p:ext uri="{BB962C8B-B14F-4D97-AF65-F5344CB8AC3E}">
        <p14:creationId xmlns:p14="http://schemas.microsoft.com/office/powerpoint/2010/main" val="25671484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914400"/>
          </a:xfrm>
        </p:spPr>
        <p:txBody>
          <a:bodyPr>
            <a:normAutofit fontScale="90000"/>
          </a:bodyPr>
          <a:lstStyle/>
          <a:p>
            <a:pPr algn="l"/>
            <a:r>
              <a:rPr lang="en-US" sz="3600" b="1" dirty="0" smtClean="0">
                <a:solidFill>
                  <a:srgbClr val="0070C0"/>
                </a:solidFill>
              </a:rPr>
              <a:t>6. What do economists use to measure the Price Level?</a:t>
            </a:r>
            <a:endParaRPr lang="en-US" sz="3600" b="1" dirty="0">
              <a:solidFill>
                <a:srgbClr val="0070C0"/>
              </a:solidFill>
            </a:endParaRPr>
          </a:p>
        </p:txBody>
      </p:sp>
      <p:sp>
        <p:nvSpPr>
          <p:cNvPr id="5" name="CorShape1"/>
          <p:cNvSpPr/>
          <p:nvPr>
            <p:custDataLst>
              <p:tags r:id="rId2"/>
            </p:custDataLst>
          </p:nvPr>
        </p:nvSpPr>
        <p:spPr>
          <a:xfrm rot="10800000">
            <a:off x="172720" y="1225973"/>
            <a:ext cx="513080" cy="51308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219200"/>
            <a:ext cx="5029200" cy="4343399"/>
          </a:xfrm>
        </p:spPr>
        <p:txBody>
          <a:bodyPr>
            <a:noAutofit/>
          </a:bodyPr>
          <a:lstStyle/>
          <a:p>
            <a:pPr marL="514350" indent="-514350">
              <a:buFont typeface="Arial" pitchFamily="34" charset="0"/>
              <a:buAutoNum type="arabicPeriod"/>
            </a:pPr>
            <a:r>
              <a:rPr lang="en-US" dirty="0" smtClean="0"/>
              <a:t>A price index</a:t>
            </a:r>
          </a:p>
          <a:p>
            <a:pPr marL="514350" indent="-514350">
              <a:buFont typeface="Arial" pitchFamily="34" charset="0"/>
              <a:buAutoNum type="arabicPeriod"/>
            </a:pPr>
            <a:r>
              <a:rPr lang="en-US" dirty="0" smtClean="0"/>
              <a:t>An inflation index</a:t>
            </a:r>
          </a:p>
          <a:p>
            <a:pPr marL="514350" indent="-514350">
              <a:buFont typeface="Arial" pitchFamily="34" charset="0"/>
              <a:buAutoNum type="arabicPeriod"/>
            </a:pPr>
            <a:r>
              <a:rPr lang="en-US" dirty="0" smtClean="0"/>
              <a:t>Real GDP</a:t>
            </a:r>
          </a:p>
          <a:p>
            <a:pPr marL="514350" indent="-514350">
              <a:buFont typeface="Arial" pitchFamily="34" charset="0"/>
              <a:buAutoNum type="arabicPeriod"/>
            </a:pPr>
            <a:r>
              <a:rPr lang="en-US" dirty="0" smtClean="0"/>
              <a:t>The rule of 70</a:t>
            </a:r>
            <a:endParaRPr lang="en-US" dirty="0"/>
          </a:p>
        </p:txBody>
      </p:sp>
    </p:spTree>
    <p:custDataLst>
      <p:tags r:id="rId1"/>
    </p:custDataLst>
    <p:extLst>
      <p:ext uri="{BB962C8B-B14F-4D97-AF65-F5344CB8AC3E}">
        <p14:creationId xmlns:p14="http://schemas.microsoft.com/office/powerpoint/2010/main" val="379785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Consumer Price Index</a:t>
            </a:r>
            <a:endParaRPr lang="en-US" b="1" dirty="0"/>
          </a:p>
        </p:txBody>
      </p:sp>
      <p:pic>
        <p:nvPicPr>
          <p:cNvPr id="79874"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95362"/>
            <a:ext cx="8968384" cy="311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838200" y="5533869"/>
            <a:ext cx="6958700" cy="769441"/>
          </a:xfrm>
          <a:prstGeom prst="rect">
            <a:avLst/>
          </a:prstGeom>
          <a:noFill/>
        </p:spPr>
        <p:txBody>
          <a:bodyPr wrap="none" rtlCol="0">
            <a:spAutoFit/>
          </a:bodyPr>
          <a:lstStyle/>
          <a:p>
            <a:r>
              <a:rPr lang="en-US" sz="4400" dirty="0" smtClean="0">
                <a:hlinkClick r:id="rId3"/>
              </a:rPr>
              <a:t>United States CPI 1913 - 2018</a:t>
            </a:r>
            <a:endParaRPr lang="en-US" sz="4400" dirty="0"/>
          </a:p>
        </p:txBody>
      </p:sp>
      <p:sp>
        <p:nvSpPr>
          <p:cNvPr id="5" name="TextBox 4"/>
          <p:cNvSpPr txBox="1"/>
          <p:nvPr/>
        </p:nvSpPr>
        <p:spPr>
          <a:xfrm>
            <a:off x="2526444" y="4267200"/>
            <a:ext cx="3915495" cy="584775"/>
          </a:xfrm>
          <a:prstGeom prst="rect">
            <a:avLst/>
          </a:prstGeom>
          <a:noFill/>
        </p:spPr>
        <p:txBody>
          <a:bodyPr wrap="none" rtlCol="0">
            <a:spAutoFit/>
          </a:bodyPr>
          <a:lstStyle/>
          <a:p>
            <a:r>
              <a:rPr lang="en-US" sz="3200" b="1" dirty="0"/>
              <a:t>https://www.bls.gov/</a:t>
            </a:r>
          </a:p>
        </p:txBody>
      </p:sp>
    </p:spTree>
    <p:custDataLst>
      <p:tags r:id="rId1"/>
    </p:custDataLst>
    <p:extLst>
      <p:ext uri="{BB962C8B-B14F-4D97-AF65-F5344CB8AC3E}">
        <p14:creationId xmlns:p14="http://schemas.microsoft.com/office/powerpoint/2010/main" val="92867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b="1" dirty="0" smtClean="0"/>
              <a:t>Consumer Price Index  is a </a:t>
            </a:r>
            <a:br>
              <a:rPr lang="en-US" b="1" dirty="0" smtClean="0"/>
            </a:br>
            <a:r>
              <a:rPr lang="en-US" b="1" dirty="0" smtClean="0"/>
              <a:t>Measure of the Price Level</a:t>
            </a:r>
            <a:endParaRPr lang="en-US"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1981200"/>
            <a:ext cx="7024032" cy="3936347"/>
          </a:xfrm>
          <a:prstGeom prst="rect">
            <a:avLst/>
          </a:prstGeom>
        </p:spPr>
      </p:pic>
    </p:spTree>
    <p:custDataLst>
      <p:tags r:id="rId1"/>
    </p:custDataLst>
    <p:extLst>
      <p:ext uri="{BB962C8B-B14F-4D97-AF65-F5344CB8AC3E}">
        <p14:creationId xmlns:p14="http://schemas.microsoft.com/office/powerpoint/2010/main" val="3235705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0"/>
            <a:ext cx="8229600" cy="792162"/>
          </a:xfrm>
        </p:spPr>
        <p:txBody>
          <a:bodyPr>
            <a:normAutofit/>
          </a:bodyPr>
          <a:lstStyle/>
          <a:p>
            <a:pPr algn="l"/>
            <a:r>
              <a:rPr lang="en-US" sz="3600" b="1" dirty="0" smtClean="0"/>
              <a:t>7. What was the inflation rate in 1974?</a:t>
            </a:r>
            <a:endParaRPr lang="en-US" sz="3600" b="1" dirty="0"/>
          </a:p>
        </p:txBody>
      </p:sp>
      <p:sp>
        <p:nvSpPr>
          <p:cNvPr id="6" name="TextBox 5"/>
          <p:cNvSpPr txBox="1"/>
          <p:nvPr/>
        </p:nvSpPr>
        <p:spPr>
          <a:xfrm>
            <a:off x="753862" y="685800"/>
            <a:ext cx="2751074" cy="1569660"/>
          </a:xfrm>
          <a:prstGeom prst="rect">
            <a:avLst/>
          </a:prstGeom>
          <a:noFill/>
        </p:spPr>
        <p:txBody>
          <a:bodyPr wrap="none" rtlCol="0">
            <a:spAutoFit/>
          </a:bodyPr>
          <a:lstStyle/>
          <a:p>
            <a:pPr marL="342900" indent="-342900">
              <a:buAutoNum type="arabicPlain" startAt="1975"/>
            </a:pPr>
            <a:r>
              <a:rPr lang="en-US" sz="3200" dirty="0" smtClean="0"/>
              <a:t>:  CPI = 54</a:t>
            </a:r>
          </a:p>
          <a:p>
            <a:r>
              <a:rPr lang="en-US" sz="3200" dirty="0" smtClean="0"/>
              <a:t>1974:  CPI = 50</a:t>
            </a:r>
          </a:p>
          <a:p>
            <a:r>
              <a:rPr lang="en-US" sz="3200" dirty="0" smtClean="0"/>
              <a:t>1973:  CPI = 45</a:t>
            </a:r>
          </a:p>
        </p:txBody>
      </p:sp>
      <p:sp>
        <p:nvSpPr>
          <p:cNvPr id="3" name="TPAnswers"/>
          <p:cNvSpPr>
            <a:spLocks noGrp="1"/>
          </p:cNvSpPr>
          <p:nvPr>
            <p:ph type="body" idx="1"/>
            <p:custDataLst>
              <p:tags r:id="rId2"/>
            </p:custDataLst>
          </p:nvPr>
        </p:nvSpPr>
        <p:spPr>
          <a:xfrm>
            <a:off x="753862" y="2362200"/>
            <a:ext cx="2842827" cy="2895600"/>
          </a:xfrm>
        </p:spPr>
        <p:txBody>
          <a:bodyPr>
            <a:noAutofit/>
          </a:bodyPr>
          <a:lstStyle/>
          <a:p>
            <a:pPr marL="514350" indent="-514350">
              <a:buFont typeface="Arial" pitchFamily="34" charset="0"/>
              <a:buAutoNum type="arabicPeriod"/>
            </a:pPr>
            <a:r>
              <a:rPr lang="en-US" dirty="0" smtClean="0"/>
              <a:t>50 %</a:t>
            </a:r>
          </a:p>
          <a:p>
            <a:pPr marL="514350" indent="-514350">
              <a:buFont typeface="Arial" pitchFamily="34" charset="0"/>
              <a:buAutoNum type="arabicPeriod"/>
            </a:pPr>
            <a:r>
              <a:rPr lang="en-US" dirty="0" smtClean="0"/>
              <a:t>45 %</a:t>
            </a:r>
          </a:p>
          <a:p>
            <a:pPr marL="514350" indent="-514350">
              <a:buFont typeface="Arial" pitchFamily="34" charset="0"/>
              <a:buAutoNum type="arabicPeriod"/>
            </a:pPr>
            <a:r>
              <a:rPr lang="en-US" dirty="0" smtClean="0"/>
              <a:t>11 %</a:t>
            </a:r>
          </a:p>
          <a:p>
            <a:pPr marL="514350" indent="-514350">
              <a:buFont typeface="Arial" pitchFamily="34" charset="0"/>
              <a:buAutoNum type="arabicPeriod"/>
            </a:pPr>
            <a:r>
              <a:rPr lang="en-US" dirty="0" smtClean="0"/>
              <a:t>  5 %</a:t>
            </a:r>
          </a:p>
          <a:p>
            <a:pPr marL="514350" indent="-514350">
              <a:buFont typeface="Arial" pitchFamily="34" charset="0"/>
              <a:buAutoNum type="arabicPeriod"/>
            </a:pPr>
            <a:r>
              <a:rPr lang="en-US" dirty="0" smtClean="0"/>
              <a:t>  4 %</a:t>
            </a:r>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0"/>
            <a:ext cx="8229600" cy="792162"/>
          </a:xfrm>
        </p:spPr>
        <p:txBody>
          <a:bodyPr>
            <a:normAutofit/>
          </a:bodyPr>
          <a:lstStyle/>
          <a:p>
            <a:pPr algn="l"/>
            <a:r>
              <a:rPr lang="en-US" sz="3600" b="1" dirty="0" smtClean="0">
                <a:solidFill>
                  <a:srgbClr val="0070C0"/>
                </a:solidFill>
              </a:rPr>
              <a:t>7. What was the inflation rate in 1974?</a:t>
            </a:r>
            <a:endParaRPr lang="en-US" sz="3600" b="1" dirty="0">
              <a:solidFill>
                <a:srgbClr val="0070C0"/>
              </a:solidFill>
            </a:endParaRPr>
          </a:p>
        </p:txBody>
      </p:sp>
      <p:sp>
        <p:nvSpPr>
          <p:cNvPr id="6" name="TextBox 5"/>
          <p:cNvSpPr txBox="1"/>
          <p:nvPr/>
        </p:nvSpPr>
        <p:spPr>
          <a:xfrm>
            <a:off x="753862" y="685800"/>
            <a:ext cx="2751074" cy="1569660"/>
          </a:xfrm>
          <a:prstGeom prst="rect">
            <a:avLst/>
          </a:prstGeom>
          <a:noFill/>
        </p:spPr>
        <p:txBody>
          <a:bodyPr wrap="none" rtlCol="0">
            <a:spAutoFit/>
          </a:bodyPr>
          <a:lstStyle/>
          <a:p>
            <a:pPr marL="342900" indent="-342900">
              <a:buAutoNum type="arabicPlain" startAt="1975"/>
            </a:pPr>
            <a:r>
              <a:rPr lang="en-US" sz="3200" dirty="0" smtClean="0"/>
              <a:t>:  CPI = 54</a:t>
            </a:r>
          </a:p>
          <a:p>
            <a:r>
              <a:rPr lang="en-US" sz="3200" dirty="0" smtClean="0"/>
              <a:t>1974:  CPI = 50</a:t>
            </a:r>
          </a:p>
          <a:p>
            <a:r>
              <a:rPr lang="en-US" sz="3200" dirty="0" smtClean="0"/>
              <a:t>1973:  CPI = 45</a:t>
            </a:r>
          </a:p>
        </p:txBody>
      </p:sp>
      <p:sp>
        <p:nvSpPr>
          <p:cNvPr id="5" name="CorShape1"/>
          <p:cNvSpPr/>
          <p:nvPr>
            <p:custDataLst>
              <p:tags r:id="rId2"/>
            </p:custDataLst>
          </p:nvPr>
        </p:nvSpPr>
        <p:spPr>
          <a:xfrm rot="10800000">
            <a:off x="469381" y="3505200"/>
            <a:ext cx="449749" cy="449749"/>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753862" y="2362200"/>
            <a:ext cx="2842827" cy="2895600"/>
          </a:xfrm>
        </p:spPr>
        <p:txBody>
          <a:bodyPr>
            <a:noAutofit/>
          </a:bodyPr>
          <a:lstStyle/>
          <a:p>
            <a:pPr marL="514350" indent="-514350">
              <a:buFont typeface="Arial" pitchFamily="34" charset="0"/>
              <a:buAutoNum type="arabicPeriod"/>
            </a:pPr>
            <a:r>
              <a:rPr lang="en-US" dirty="0" smtClean="0"/>
              <a:t>50 %</a:t>
            </a:r>
          </a:p>
          <a:p>
            <a:pPr marL="514350" indent="-514350">
              <a:buFont typeface="Arial" pitchFamily="34" charset="0"/>
              <a:buAutoNum type="arabicPeriod"/>
            </a:pPr>
            <a:r>
              <a:rPr lang="en-US" dirty="0" smtClean="0"/>
              <a:t>45 %</a:t>
            </a:r>
          </a:p>
          <a:p>
            <a:pPr marL="514350" indent="-514350">
              <a:buFont typeface="Arial" pitchFamily="34" charset="0"/>
              <a:buAutoNum type="arabicPeriod"/>
            </a:pPr>
            <a:r>
              <a:rPr lang="en-US" dirty="0" smtClean="0"/>
              <a:t>11 %</a:t>
            </a:r>
          </a:p>
          <a:p>
            <a:pPr marL="514350" indent="-514350">
              <a:buFont typeface="Arial" pitchFamily="34" charset="0"/>
              <a:buAutoNum type="arabicPeriod"/>
            </a:pPr>
            <a:r>
              <a:rPr lang="en-US" dirty="0" smtClean="0"/>
              <a:t>  5 %</a:t>
            </a:r>
          </a:p>
          <a:p>
            <a:pPr marL="514350" indent="-514350">
              <a:buFont typeface="Arial" pitchFamily="34" charset="0"/>
              <a:buAutoNum type="arabicPeriod"/>
            </a:pPr>
            <a:r>
              <a:rPr lang="en-US" dirty="0" smtClean="0"/>
              <a:t>  4 %</a:t>
            </a:r>
            <a:endParaRPr lang="en-US" dirty="0"/>
          </a:p>
        </p:txBody>
      </p:sp>
    </p:spTree>
    <p:custDataLst>
      <p:tags r:id="rId1"/>
    </p:custDataLst>
    <p:extLst>
      <p:ext uri="{BB962C8B-B14F-4D97-AF65-F5344CB8AC3E}">
        <p14:creationId xmlns:p14="http://schemas.microsoft.com/office/powerpoint/2010/main" val="1118751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normAutofit fontScale="90000"/>
          </a:bodyPr>
          <a:lstStyle/>
          <a:p>
            <a:r>
              <a:rPr lang="en-US" b="1" u="sng" dirty="0" smtClean="0"/>
              <a:t>How to Calculate the IN Rate Using a Price Index (PI)</a:t>
            </a:r>
            <a:endParaRPr lang="en-US" b="1" u="sng" dirty="0"/>
          </a:p>
        </p:txBody>
      </p:sp>
      <p:sp>
        <p:nvSpPr>
          <p:cNvPr id="4" name="Text Placeholder 2"/>
          <p:cNvSpPr txBox="1">
            <a:spLocks/>
          </p:cNvSpPr>
          <p:nvPr/>
        </p:nvSpPr>
        <p:spPr>
          <a:xfrm>
            <a:off x="2419660" y="2057400"/>
            <a:ext cx="4819340" cy="1828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4000" dirty="0" smtClean="0"/>
              <a:t>PI </a:t>
            </a:r>
            <a:r>
              <a:rPr lang="en-US" dirty="0" smtClean="0"/>
              <a:t>this year </a:t>
            </a:r>
            <a:r>
              <a:rPr lang="en-US" sz="4000" dirty="0" smtClean="0"/>
              <a:t>– PI </a:t>
            </a:r>
            <a:r>
              <a:rPr lang="en-US" dirty="0" smtClean="0"/>
              <a:t>last year</a:t>
            </a:r>
            <a:r>
              <a:rPr lang="en-US" sz="4000" dirty="0" smtClean="0"/>
              <a:t/>
            </a:r>
            <a:br>
              <a:rPr lang="en-US" sz="4000" dirty="0" smtClean="0"/>
            </a:br>
            <a:r>
              <a:rPr lang="en-US" sz="800" dirty="0" smtClean="0"/>
              <a:t>_______________________________________________________________________________</a:t>
            </a:r>
          </a:p>
          <a:p>
            <a:pPr marL="0" indent="0">
              <a:buFont typeface="Arial" pitchFamily="34" charset="0"/>
              <a:buNone/>
            </a:pPr>
            <a:r>
              <a:rPr lang="en-US" sz="4000" dirty="0" smtClean="0"/>
              <a:t>          PI </a:t>
            </a:r>
            <a:r>
              <a:rPr lang="en-US" dirty="0" smtClean="0"/>
              <a:t>last year</a:t>
            </a:r>
            <a:endParaRPr lang="en-US" dirty="0"/>
          </a:p>
        </p:txBody>
      </p:sp>
      <p:sp>
        <p:nvSpPr>
          <p:cNvPr id="5" name="TextBox 4"/>
          <p:cNvSpPr txBox="1"/>
          <p:nvPr/>
        </p:nvSpPr>
        <p:spPr>
          <a:xfrm>
            <a:off x="7010400" y="2412271"/>
            <a:ext cx="1345240" cy="984885"/>
          </a:xfrm>
          <a:prstGeom prst="rect">
            <a:avLst/>
          </a:prstGeom>
          <a:noFill/>
        </p:spPr>
        <p:txBody>
          <a:bodyPr wrap="none" rtlCol="0">
            <a:spAutoFit/>
          </a:bodyPr>
          <a:lstStyle/>
          <a:p>
            <a:r>
              <a:rPr lang="en-US" sz="4000" dirty="0"/>
              <a:t>X 100</a:t>
            </a:r>
          </a:p>
          <a:p>
            <a:endParaRPr lang="en-US" dirty="0"/>
          </a:p>
        </p:txBody>
      </p:sp>
      <p:sp>
        <p:nvSpPr>
          <p:cNvPr id="7" name="TextBox 6"/>
          <p:cNvSpPr txBox="1"/>
          <p:nvPr/>
        </p:nvSpPr>
        <p:spPr>
          <a:xfrm>
            <a:off x="420189" y="2412273"/>
            <a:ext cx="1962460" cy="707886"/>
          </a:xfrm>
          <a:prstGeom prst="rect">
            <a:avLst/>
          </a:prstGeom>
          <a:noFill/>
        </p:spPr>
        <p:txBody>
          <a:bodyPr wrap="none" rtlCol="0">
            <a:spAutoFit/>
          </a:bodyPr>
          <a:lstStyle/>
          <a:p>
            <a:r>
              <a:rPr lang="en-US" sz="4000" dirty="0" smtClean="0"/>
              <a:t>IN rate =</a:t>
            </a:r>
            <a:endParaRPr lang="en-US" sz="4000"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294438"/>
            <a:ext cx="8229600" cy="563562"/>
          </a:xfrm>
        </p:spPr>
        <p:txBody>
          <a:bodyPr>
            <a:normAutofit fontScale="90000"/>
          </a:bodyPr>
          <a:lstStyle/>
          <a:p>
            <a:r>
              <a:rPr lang="en-US" b="1" dirty="0" smtClean="0"/>
              <a:t>How to Calculate the IN Rate</a:t>
            </a:r>
            <a:endParaRPr lang="en-US" b="1" dirty="0"/>
          </a:p>
        </p:txBody>
      </p:sp>
      <p:sp>
        <p:nvSpPr>
          <p:cNvPr id="3" name="Text Placeholder 2"/>
          <p:cNvSpPr>
            <a:spLocks noGrp="1"/>
          </p:cNvSpPr>
          <p:nvPr>
            <p:ph type="body" idx="1"/>
          </p:nvPr>
        </p:nvSpPr>
        <p:spPr>
          <a:xfrm>
            <a:off x="381000" y="85828"/>
            <a:ext cx="8229600" cy="4181372"/>
          </a:xfrm>
        </p:spPr>
        <p:txBody>
          <a:bodyPr>
            <a:normAutofit/>
          </a:bodyPr>
          <a:lstStyle/>
          <a:p>
            <a:r>
              <a:rPr lang="en-US" sz="2400" dirty="0"/>
              <a:t>To measure inflation, subtract last year's price index from this year's price index and divide by last year's index; then multiply by 100 to express as a percentage. </a:t>
            </a:r>
            <a:endParaRPr lang="en-US" sz="2400" dirty="0" smtClean="0"/>
          </a:p>
          <a:p>
            <a:pPr marL="0" indent="0">
              <a:buNone/>
            </a:pPr>
            <a:endParaRPr lang="en-US" sz="2400" dirty="0"/>
          </a:p>
          <a:p>
            <a:r>
              <a:rPr lang="en-US" sz="2400" dirty="0"/>
              <a:t>Inflation Rate = [ (Price Index this year - Price Index last year) / Price Index last year ] x 100</a:t>
            </a:r>
            <a:br>
              <a:rPr lang="en-US" sz="2400" dirty="0"/>
            </a:br>
            <a:endParaRPr lang="en-US" sz="2400" dirty="0" smtClean="0"/>
          </a:p>
          <a:p>
            <a:r>
              <a:rPr lang="en-US" sz="2400" dirty="0" smtClean="0"/>
              <a:t>IN </a:t>
            </a:r>
            <a:r>
              <a:rPr lang="en-US" sz="2400" dirty="0"/>
              <a:t>rate </a:t>
            </a:r>
            <a:r>
              <a:rPr lang="en-US" sz="2400" dirty="0" smtClean="0"/>
              <a:t>1974 </a:t>
            </a:r>
            <a:r>
              <a:rPr lang="en-US" sz="2400" dirty="0"/>
              <a:t>= [ (</a:t>
            </a:r>
            <a:r>
              <a:rPr lang="en-US" sz="2400" dirty="0" smtClean="0"/>
              <a:t>PL 1974 </a:t>
            </a:r>
            <a:r>
              <a:rPr lang="en-US" sz="2400" dirty="0"/>
              <a:t>- </a:t>
            </a:r>
            <a:r>
              <a:rPr lang="en-US" sz="2400" dirty="0" smtClean="0"/>
              <a:t>PL 1973) </a:t>
            </a:r>
            <a:r>
              <a:rPr lang="en-US" sz="2400" dirty="0"/>
              <a:t>/ </a:t>
            </a:r>
            <a:r>
              <a:rPr lang="en-US" sz="2400" dirty="0" smtClean="0"/>
              <a:t>PL 1973 </a:t>
            </a:r>
            <a:r>
              <a:rPr lang="en-US" sz="2400" dirty="0"/>
              <a:t>] x </a:t>
            </a:r>
            <a:r>
              <a:rPr lang="en-US" sz="2400" dirty="0" smtClean="0"/>
              <a:t>100</a:t>
            </a:r>
          </a:p>
          <a:p>
            <a:pPr marL="0" indent="0">
              <a:buNone/>
            </a:pPr>
            <a:endParaRPr lang="en-US" sz="2400" dirty="0"/>
          </a:p>
          <a:p>
            <a:r>
              <a:rPr lang="en-US" sz="2400" dirty="0" smtClean="0"/>
              <a:t>IN rate in 1974 = [(</a:t>
            </a:r>
            <a:r>
              <a:rPr lang="en-US" sz="2400" dirty="0"/>
              <a:t>50-45) / </a:t>
            </a:r>
            <a:r>
              <a:rPr lang="en-US" sz="2400" dirty="0" smtClean="0"/>
              <a:t>45] x 100 = 5/45 x 100 = 11 %</a:t>
            </a:r>
            <a:endParaRPr lang="en-US" sz="2400" dirty="0"/>
          </a:p>
        </p:txBody>
      </p:sp>
      <p:sp>
        <p:nvSpPr>
          <p:cNvPr id="4" name="TextBox 3"/>
          <p:cNvSpPr txBox="1"/>
          <p:nvPr/>
        </p:nvSpPr>
        <p:spPr>
          <a:xfrm>
            <a:off x="3048000" y="4419600"/>
            <a:ext cx="2028119" cy="1200329"/>
          </a:xfrm>
          <a:prstGeom prst="rect">
            <a:avLst/>
          </a:prstGeom>
          <a:noFill/>
        </p:spPr>
        <p:txBody>
          <a:bodyPr wrap="none" rtlCol="0">
            <a:spAutoFit/>
          </a:bodyPr>
          <a:lstStyle/>
          <a:p>
            <a:pPr marL="342900" indent="-342900">
              <a:buAutoNum type="arabicPlain" startAt="1975"/>
            </a:pPr>
            <a:r>
              <a:rPr lang="en-US" sz="2400" dirty="0" smtClean="0"/>
              <a:t>:  CPI = 54</a:t>
            </a:r>
          </a:p>
          <a:p>
            <a:r>
              <a:rPr lang="en-US" sz="2400" dirty="0" smtClean="0"/>
              <a:t>1974:  CPI = 50</a:t>
            </a:r>
          </a:p>
          <a:p>
            <a:r>
              <a:rPr lang="en-US" sz="2400" dirty="0" smtClean="0"/>
              <a:t>1973:  CPI = 45</a:t>
            </a:r>
          </a:p>
        </p:txBody>
      </p:sp>
    </p:spTree>
    <p:custDataLst>
      <p:tags r:id="rId1"/>
    </p:custDataLst>
    <p:extLst>
      <p:ext uri="{BB962C8B-B14F-4D97-AF65-F5344CB8AC3E}">
        <p14:creationId xmlns:p14="http://schemas.microsoft.com/office/powerpoint/2010/main" val="1005323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1325562"/>
          </a:xfrm>
        </p:spPr>
        <p:txBody>
          <a:bodyPr>
            <a:normAutofit/>
          </a:bodyPr>
          <a:lstStyle/>
          <a:p>
            <a:pPr algn="l"/>
            <a:r>
              <a:rPr lang="en-US" sz="3600" b="1" dirty="0" smtClean="0"/>
              <a:t>8. If the inflation rate is 7% , how many years will it take for prices to double?</a:t>
            </a:r>
            <a:endParaRPr lang="en-US" sz="3600" b="1" dirty="0"/>
          </a:p>
        </p:txBody>
      </p:sp>
      <p:sp>
        <p:nvSpPr>
          <p:cNvPr id="3" name="TPAnswers"/>
          <p:cNvSpPr>
            <a:spLocks noGrp="1"/>
          </p:cNvSpPr>
          <p:nvPr>
            <p:ph type="body" idx="1"/>
            <p:custDataLst>
              <p:tags r:id="rId2"/>
            </p:custDataLst>
          </p:nvPr>
        </p:nvSpPr>
        <p:spPr>
          <a:xfrm>
            <a:off x="457200" y="1676401"/>
            <a:ext cx="1676400" cy="2667000"/>
          </a:xfrm>
        </p:spPr>
        <p:txBody>
          <a:bodyPr>
            <a:noAutofit/>
          </a:bodyPr>
          <a:lstStyle/>
          <a:p>
            <a:pPr marL="514350" indent="-514350">
              <a:buFont typeface="Arial" pitchFamily="34" charset="0"/>
              <a:buAutoNum type="arabicPeriod"/>
            </a:pPr>
            <a:r>
              <a:rPr lang="en-US" dirty="0" smtClean="0"/>
              <a:t>1</a:t>
            </a:r>
          </a:p>
          <a:p>
            <a:pPr marL="514350" indent="-514350">
              <a:buFont typeface="Arial" pitchFamily="34" charset="0"/>
              <a:buAutoNum type="arabicPeriod"/>
            </a:pPr>
            <a:r>
              <a:rPr lang="en-US" dirty="0" smtClean="0"/>
              <a:t>3</a:t>
            </a:r>
          </a:p>
          <a:p>
            <a:pPr marL="514350" indent="-514350">
              <a:buFont typeface="Arial" pitchFamily="34" charset="0"/>
              <a:buAutoNum type="arabicPeriod"/>
            </a:pPr>
            <a:r>
              <a:rPr lang="en-US" dirty="0" smtClean="0"/>
              <a:t>7</a:t>
            </a:r>
          </a:p>
          <a:p>
            <a:pPr marL="514350" indent="-514350">
              <a:buFont typeface="Arial" pitchFamily="34" charset="0"/>
              <a:buAutoNum type="arabicPeriod"/>
            </a:pPr>
            <a:r>
              <a:rPr lang="en-US" dirty="0" smtClean="0"/>
              <a:t>10</a:t>
            </a:r>
          </a:p>
          <a:p>
            <a:pPr marL="514350" indent="-514350">
              <a:buFont typeface="Arial" pitchFamily="34" charset="0"/>
              <a:buAutoNum type="arabicPeriod"/>
            </a:pPr>
            <a:r>
              <a:rPr lang="en-US" dirty="0" smtClean="0"/>
              <a:t>14</a:t>
            </a: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57200"/>
          </a:xfrm>
        </p:spPr>
        <p:txBody>
          <a:bodyPr>
            <a:normAutofit fontScale="90000"/>
          </a:bodyPr>
          <a:lstStyle/>
          <a:p>
            <a:r>
              <a:rPr lang="en-US" b="1" dirty="0" smtClean="0"/>
              <a:t>9b – Inflation</a:t>
            </a:r>
            <a:endParaRPr lang="en-US" b="1" dirty="0"/>
          </a:p>
        </p:txBody>
      </p:sp>
      <p:sp>
        <p:nvSpPr>
          <p:cNvPr id="3" name="Subtitle 2"/>
          <p:cNvSpPr>
            <a:spLocks noGrp="1"/>
          </p:cNvSpPr>
          <p:nvPr>
            <p:ph type="subTitle" idx="1"/>
          </p:nvPr>
        </p:nvSpPr>
        <p:spPr>
          <a:xfrm>
            <a:off x="228600" y="457200"/>
            <a:ext cx="8534400" cy="6248400"/>
          </a:xfrm>
        </p:spPr>
        <p:txBody>
          <a:bodyPr>
            <a:noAutofit/>
          </a:bodyPr>
          <a:lstStyle/>
          <a:p>
            <a:pPr algn="l"/>
            <a:r>
              <a:rPr lang="en-US" sz="1600" dirty="0">
                <a:solidFill>
                  <a:schemeClr val="tx1"/>
                </a:solidFill>
              </a:rPr>
              <a:t>OUTCOMES</a:t>
            </a:r>
          </a:p>
          <a:p>
            <a:pPr marL="285750" indent="-285750" algn="l">
              <a:buFont typeface="Arial" panose="020B0604020202020204" pitchFamily="34" charset="0"/>
              <a:buChar char="•"/>
            </a:pPr>
            <a:r>
              <a:rPr lang="en-US" sz="1800" dirty="0">
                <a:solidFill>
                  <a:schemeClr val="tx1"/>
                </a:solidFill>
              </a:rPr>
              <a:t>Define inflation, deflation, and disinflation</a:t>
            </a:r>
          </a:p>
          <a:p>
            <a:pPr marL="285750" indent="-285750" algn="l">
              <a:buFont typeface="Arial" panose="020B0604020202020204" pitchFamily="34" charset="0"/>
              <a:buChar char="•"/>
            </a:pPr>
            <a:r>
              <a:rPr lang="en-US" sz="1800" dirty="0">
                <a:solidFill>
                  <a:schemeClr val="tx1"/>
                </a:solidFill>
              </a:rPr>
              <a:t>Calculate the inflation rate using price index data</a:t>
            </a:r>
          </a:p>
          <a:p>
            <a:pPr marL="285750" indent="-285750" algn="l">
              <a:buFont typeface="Arial" panose="020B0604020202020204" pitchFamily="34" charset="0"/>
              <a:buChar char="•"/>
            </a:pPr>
            <a:r>
              <a:rPr lang="en-US" sz="1800" dirty="0">
                <a:solidFill>
                  <a:schemeClr val="tx1"/>
                </a:solidFill>
              </a:rPr>
              <a:t>What is a price index and how is the CPI measured?</a:t>
            </a:r>
          </a:p>
          <a:p>
            <a:pPr marL="285750" indent="-285750" algn="l">
              <a:buFont typeface="Arial" panose="020B0604020202020204" pitchFamily="34" charset="0"/>
              <a:buChar char="•"/>
            </a:pPr>
            <a:r>
              <a:rPr lang="en-US" sz="1800" dirty="0">
                <a:solidFill>
                  <a:schemeClr val="tx1"/>
                </a:solidFill>
              </a:rPr>
              <a:t>Explain the two types of inflation (demand-pull; cost-push) using the AD/AS graph</a:t>
            </a:r>
          </a:p>
          <a:p>
            <a:pPr marL="285750" indent="-285750" algn="l">
              <a:buFont typeface="Arial" panose="020B0604020202020204" pitchFamily="34" charset="0"/>
              <a:buChar char="•"/>
            </a:pPr>
            <a:r>
              <a:rPr lang="en-US" sz="1800" dirty="0">
                <a:solidFill>
                  <a:schemeClr val="tx1"/>
                </a:solidFill>
              </a:rPr>
              <a:t>What is the rule of 70 and apply it to the price level.</a:t>
            </a:r>
          </a:p>
          <a:p>
            <a:pPr marL="285750" indent="-285750" algn="l">
              <a:buFont typeface="Arial" panose="020B0604020202020204" pitchFamily="34" charset="0"/>
              <a:buChar char="•"/>
            </a:pPr>
            <a:r>
              <a:rPr lang="en-US" sz="1800" dirty="0">
                <a:solidFill>
                  <a:schemeClr val="tx1"/>
                </a:solidFill>
              </a:rPr>
              <a:t>If the population of a country is 25 million and it is growing a rate of 4% a year, how many years will it take for the population to reach 50 million? 100 million? 200 million (assuming that the growth rate stays at 4%)?</a:t>
            </a:r>
          </a:p>
          <a:p>
            <a:pPr marL="285750" indent="-285750" algn="l">
              <a:buFont typeface="Arial" panose="020B0604020202020204" pitchFamily="34" charset="0"/>
              <a:buChar char="•"/>
            </a:pPr>
            <a:r>
              <a:rPr lang="en-US" sz="1800" dirty="0">
                <a:solidFill>
                  <a:schemeClr val="tx1"/>
                </a:solidFill>
              </a:rPr>
              <a:t>Who is hurt by unanticipated </a:t>
            </a:r>
            <a:r>
              <a:rPr lang="en-US" sz="1800" dirty="0" smtClean="0">
                <a:solidFill>
                  <a:schemeClr val="tx1"/>
                </a:solidFill>
              </a:rPr>
              <a:t>inflation </a:t>
            </a:r>
            <a:r>
              <a:rPr lang="en-US" sz="1800" dirty="0">
                <a:solidFill>
                  <a:schemeClr val="tx1"/>
                </a:solidFill>
              </a:rPr>
              <a:t>and who may benefit from unanticipated inflation. (redistributive effects of inflation).</a:t>
            </a:r>
          </a:p>
          <a:p>
            <a:pPr marL="285750" indent="-285750" algn="l">
              <a:buFont typeface="Arial" panose="020B0604020202020204" pitchFamily="34" charset="0"/>
              <a:buChar char="•"/>
            </a:pPr>
            <a:r>
              <a:rPr lang="en-US" sz="1800" dirty="0">
                <a:solidFill>
                  <a:schemeClr val="tx1"/>
                </a:solidFill>
              </a:rPr>
              <a:t>What are the output and employment effects of demand-pull and cost-push inflation? (Who is hurt and who is helped?)</a:t>
            </a:r>
          </a:p>
          <a:p>
            <a:pPr marL="285750" indent="-285750" algn="l">
              <a:buFont typeface="Arial" panose="020B0604020202020204" pitchFamily="34" charset="0"/>
              <a:buChar char="•"/>
            </a:pPr>
            <a:r>
              <a:rPr lang="en-US" sz="1800" dirty="0">
                <a:solidFill>
                  <a:schemeClr val="tx1"/>
                </a:solidFill>
              </a:rPr>
              <a:t>How does the inflation rate affect real income growth?</a:t>
            </a:r>
          </a:p>
          <a:p>
            <a:pPr marL="285750" indent="-285750" algn="l">
              <a:buFont typeface="Arial" panose="020B0604020202020204" pitchFamily="34" charset="0"/>
              <a:buChar char="•"/>
            </a:pPr>
            <a:r>
              <a:rPr lang="en-US" sz="1800" dirty="0">
                <a:solidFill>
                  <a:schemeClr val="tx1"/>
                </a:solidFill>
              </a:rPr>
              <a:t>Recently a teachers' union argued that the standard of living of teachers working for the school district was falling. The negotiating team for the school board replied that this was not true because the teachers had received significant increases in nominal income through collective bargaining. Could the union statement be correct?</a:t>
            </a:r>
          </a:p>
          <a:p>
            <a:pPr marL="285750" indent="-285750" algn="l">
              <a:buFont typeface="Arial" panose="020B0604020202020204" pitchFamily="34" charset="0"/>
              <a:buChar char="•"/>
            </a:pPr>
            <a:r>
              <a:rPr lang="en-US" sz="1800" dirty="0">
                <a:solidFill>
                  <a:schemeClr val="tx1"/>
                </a:solidFill>
              </a:rPr>
              <a:t>If inflation is going down then what is happening to the average level of prices in an economy. OR what is the difference between deflation and disinflation?</a:t>
            </a:r>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229600" cy="1325562"/>
          </a:xfrm>
        </p:spPr>
        <p:txBody>
          <a:bodyPr>
            <a:normAutofit/>
          </a:bodyPr>
          <a:lstStyle/>
          <a:p>
            <a:pPr algn="l"/>
            <a:r>
              <a:rPr lang="en-US" sz="3600" b="1" dirty="0" smtClean="0">
                <a:solidFill>
                  <a:srgbClr val="0070C0"/>
                </a:solidFill>
              </a:rPr>
              <a:t>8. If the inflation rate is 7% , how many years will it take for prices to double?</a:t>
            </a:r>
            <a:endParaRPr lang="en-US" sz="3600" b="1" dirty="0">
              <a:solidFill>
                <a:srgbClr val="0070C0"/>
              </a:solidFill>
            </a:endParaRPr>
          </a:p>
        </p:txBody>
      </p:sp>
      <p:sp>
        <p:nvSpPr>
          <p:cNvPr id="6" name="CorShape1"/>
          <p:cNvSpPr/>
          <p:nvPr>
            <p:custDataLst>
              <p:tags r:id="rId2"/>
            </p:custDataLst>
          </p:nvPr>
        </p:nvSpPr>
        <p:spPr>
          <a:xfrm rot="10800000">
            <a:off x="172720" y="3341286"/>
            <a:ext cx="513080" cy="51308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676401"/>
            <a:ext cx="1676400" cy="2667000"/>
          </a:xfrm>
        </p:spPr>
        <p:txBody>
          <a:bodyPr>
            <a:noAutofit/>
          </a:bodyPr>
          <a:lstStyle/>
          <a:p>
            <a:pPr marL="514350" indent="-514350">
              <a:buFont typeface="Arial" pitchFamily="34" charset="0"/>
              <a:buAutoNum type="arabicPeriod"/>
            </a:pPr>
            <a:r>
              <a:rPr lang="en-US" dirty="0" smtClean="0"/>
              <a:t>1</a:t>
            </a:r>
          </a:p>
          <a:p>
            <a:pPr marL="514350" indent="-514350">
              <a:buFont typeface="Arial" pitchFamily="34" charset="0"/>
              <a:buAutoNum type="arabicPeriod"/>
            </a:pPr>
            <a:r>
              <a:rPr lang="en-US" dirty="0" smtClean="0"/>
              <a:t>3</a:t>
            </a:r>
          </a:p>
          <a:p>
            <a:pPr marL="514350" indent="-514350">
              <a:buFont typeface="Arial" pitchFamily="34" charset="0"/>
              <a:buAutoNum type="arabicPeriod"/>
            </a:pPr>
            <a:r>
              <a:rPr lang="en-US" dirty="0" smtClean="0"/>
              <a:t>7</a:t>
            </a:r>
          </a:p>
          <a:p>
            <a:pPr marL="514350" indent="-514350">
              <a:buFont typeface="Arial" pitchFamily="34" charset="0"/>
              <a:buAutoNum type="arabicPeriod"/>
            </a:pPr>
            <a:r>
              <a:rPr lang="en-US" dirty="0" smtClean="0"/>
              <a:t>10</a:t>
            </a:r>
          </a:p>
          <a:p>
            <a:pPr marL="514350" indent="-514350">
              <a:buFont typeface="Arial" pitchFamily="34" charset="0"/>
              <a:buAutoNum type="arabicPeriod"/>
            </a:pPr>
            <a:r>
              <a:rPr lang="en-US" dirty="0" smtClean="0"/>
              <a:t>14</a:t>
            </a:r>
            <a:endParaRPr lang="en-US" dirty="0"/>
          </a:p>
        </p:txBody>
      </p:sp>
    </p:spTree>
    <p:custDataLst>
      <p:tags r:id="rId1"/>
    </p:custDataLst>
    <p:extLst>
      <p:ext uri="{BB962C8B-B14F-4D97-AF65-F5344CB8AC3E}">
        <p14:creationId xmlns:p14="http://schemas.microsoft.com/office/powerpoint/2010/main" val="256708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457200"/>
            <a:ext cx="6564923" cy="3657600"/>
          </a:xfrm>
          <a:prstGeom prst="rect">
            <a:avLst/>
          </a:prstGeom>
        </p:spPr>
      </p:pic>
      <p:sp>
        <p:nvSpPr>
          <p:cNvPr id="2" name="TextBox 1"/>
          <p:cNvSpPr txBox="1"/>
          <p:nvPr/>
        </p:nvSpPr>
        <p:spPr>
          <a:xfrm>
            <a:off x="533400" y="4256782"/>
            <a:ext cx="7935955" cy="1569660"/>
          </a:xfrm>
          <a:prstGeom prst="rect">
            <a:avLst/>
          </a:prstGeom>
          <a:noFill/>
        </p:spPr>
        <p:txBody>
          <a:bodyPr wrap="none" rtlCol="0">
            <a:spAutoFit/>
          </a:bodyPr>
          <a:lstStyle/>
          <a:p>
            <a:pPr algn="ctr"/>
            <a:r>
              <a:rPr lang="en-US" sz="3200" b="1" dirty="0" smtClean="0"/>
              <a:t>If the price level rises at 7 % a year:</a:t>
            </a:r>
          </a:p>
          <a:p>
            <a:pPr algn="ctr"/>
            <a:endParaRPr lang="en-US" sz="3200" b="1" dirty="0" smtClean="0"/>
          </a:p>
          <a:p>
            <a:pPr algn="ctr"/>
            <a:r>
              <a:rPr lang="en-US" sz="3200" b="1" dirty="0" smtClean="0"/>
              <a:t>Number of years to double = 70 / 7 = 10 years</a:t>
            </a:r>
            <a:endParaRPr lang="en-US" sz="3200" b="1"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52400"/>
            <a:ext cx="8382000" cy="914400"/>
          </a:xfrm>
        </p:spPr>
        <p:txBody>
          <a:bodyPr>
            <a:normAutofit/>
          </a:bodyPr>
          <a:lstStyle/>
          <a:p>
            <a:pPr algn="l"/>
            <a:r>
              <a:rPr lang="en-US" sz="3600" b="1" dirty="0" smtClean="0"/>
              <a:t>9. Which of the following causes inflation?</a:t>
            </a:r>
            <a:endParaRPr lang="en-US" sz="3600" b="1" dirty="0"/>
          </a:p>
        </p:txBody>
      </p:sp>
      <p:sp>
        <p:nvSpPr>
          <p:cNvPr id="3" name="TPAnswers"/>
          <p:cNvSpPr>
            <a:spLocks noGrp="1"/>
          </p:cNvSpPr>
          <p:nvPr>
            <p:ph type="body" idx="1"/>
            <p:custDataLst>
              <p:tags r:id="rId2"/>
            </p:custDataLst>
          </p:nvPr>
        </p:nvSpPr>
        <p:spPr>
          <a:xfrm>
            <a:off x="528320" y="1143000"/>
            <a:ext cx="6477000" cy="2743200"/>
          </a:xfrm>
        </p:spPr>
        <p:txBody>
          <a:bodyPr>
            <a:noAutofit/>
          </a:bodyPr>
          <a:lstStyle/>
          <a:p>
            <a:pPr marL="514350" indent="-514350">
              <a:buFont typeface="Arial" pitchFamily="34" charset="0"/>
              <a:buAutoNum type="arabicPeriod"/>
            </a:pPr>
            <a:r>
              <a:rPr lang="en-US" dirty="0" smtClean="0"/>
              <a:t>Decrease in the money supply </a:t>
            </a:r>
          </a:p>
          <a:p>
            <a:pPr marL="514350" indent="-514350">
              <a:buFont typeface="Arial" pitchFamily="34" charset="0"/>
              <a:buAutoNum type="arabicPeriod"/>
            </a:pPr>
            <a:r>
              <a:rPr lang="en-US" dirty="0" smtClean="0"/>
              <a:t>Decrease in Aggregate Demand</a:t>
            </a:r>
          </a:p>
          <a:p>
            <a:pPr marL="514350" indent="-514350">
              <a:buFont typeface="Arial" pitchFamily="34" charset="0"/>
              <a:buAutoNum type="arabicPeriod"/>
            </a:pPr>
            <a:r>
              <a:rPr lang="en-US" dirty="0" smtClean="0"/>
              <a:t>Increase in Aggregate Demand </a:t>
            </a:r>
          </a:p>
          <a:p>
            <a:pPr marL="514350" indent="-514350">
              <a:buFont typeface="Arial" pitchFamily="34" charset="0"/>
              <a:buAutoNum type="arabicPeriod"/>
            </a:pPr>
            <a:r>
              <a:rPr lang="en-US" dirty="0"/>
              <a:t>Increase in Aggregate Supply </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52400"/>
            <a:ext cx="8382000" cy="914400"/>
          </a:xfrm>
        </p:spPr>
        <p:txBody>
          <a:bodyPr>
            <a:normAutofit/>
          </a:bodyPr>
          <a:lstStyle/>
          <a:p>
            <a:pPr algn="l"/>
            <a:r>
              <a:rPr lang="en-US" sz="3600" b="1" dirty="0" smtClean="0">
                <a:solidFill>
                  <a:srgbClr val="0070C0"/>
                </a:solidFill>
              </a:rPr>
              <a:t>9. Which of the following causes inflation?</a:t>
            </a:r>
            <a:endParaRPr lang="en-US" sz="3600" b="1" dirty="0">
              <a:solidFill>
                <a:srgbClr val="0070C0"/>
              </a:solidFill>
            </a:endParaRPr>
          </a:p>
        </p:txBody>
      </p:sp>
      <p:sp>
        <p:nvSpPr>
          <p:cNvPr id="6" name="CorShape1"/>
          <p:cNvSpPr/>
          <p:nvPr>
            <p:custDataLst>
              <p:tags r:id="rId2"/>
            </p:custDataLst>
          </p:nvPr>
        </p:nvSpPr>
        <p:spPr>
          <a:xfrm rot="10800000">
            <a:off x="283740" y="2391940"/>
            <a:ext cx="478260" cy="47826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528320" y="1143000"/>
            <a:ext cx="6477000" cy="2743200"/>
          </a:xfrm>
        </p:spPr>
        <p:txBody>
          <a:bodyPr>
            <a:noAutofit/>
          </a:bodyPr>
          <a:lstStyle/>
          <a:p>
            <a:pPr marL="514350" indent="-514350">
              <a:buFont typeface="Arial" pitchFamily="34" charset="0"/>
              <a:buAutoNum type="arabicPeriod"/>
            </a:pPr>
            <a:r>
              <a:rPr lang="en-US" dirty="0" smtClean="0"/>
              <a:t>Decrease in the money supply </a:t>
            </a:r>
          </a:p>
          <a:p>
            <a:pPr marL="514350" indent="-514350">
              <a:buFont typeface="Arial" pitchFamily="34" charset="0"/>
              <a:buAutoNum type="arabicPeriod"/>
            </a:pPr>
            <a:r>
              <a:rPr lang="en-US" dirty="0" smtClean="0"/>
              <a:t>Decrease in Aggregate Demand</a:t>
            </a:r>
          </a:p>
          <a:p>
            <a:pPr marL="514350" indent="-514350">
              <a:buFont typeface="Arial" pitchFamily="34" charset="0"/>
              <a:buAutoNum type="arabicPeriod"/>
            </a:pPr>
            <a:r>
              <a:rPr lang="en-US" dirty="0" smtClean="0"/>
              <a:t>Increase in Aggregate Demand </a:t>
            </a:r>
          </a:p>
          <a:p>
            <a:pPr marL="514350" indent="-514350">
              <a:buFont typeface="Arial" pitchFamily="34" charset="0"/>
              <a:buAutoNum type="arabicPeriod"/>
            </a:pPr>
            <a:r>
              <a:rPr lang="en-US" dirty="0"/>
              <a:t>Increase in Aggregate Supply </a:t>
            </a:r>
          </a:p>
        </p:txBody>
      </p:sp>
    </p:spTree>
    <p:custDataLst>
      <p:tags r:id="rId1"/>
    </p:custDataLst>
    <p:extLst>
      <p:ext uri="{BB962C8B-B14F-4D97-AF65-F5344CB8AC3E}">
        <p14:creationId xmlns:p14="http://schemas.microsoft.com/office/powerpoint/2010/main" val="279747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u="sng" dirty="0" smtClean="0"/>
              <a:t>Causes of Inflation</a:t>
            </a:r>
            <a:endParaRPr lang="en-US" b="1" u="sng" dirty="0"/>
          </a:p>
        </p:txBody>
      </p:sp>
      <p:sp>
        <p:nvSpPr>
          <p:cNvPr id="3" name="Text Placeholder 2"/>
          <p:cNvSpPr>
            <a:spLocks noGrp="1"/>
          </p:cNvSpPr>
          <p:nvPr>
            <p:ph type="body" idx="1"/>
          </p:nvPr>
        </p:nvSpPr>
        <p:spPr>
          <a:xfrm>
            <a:off x="381000" y="990600"/>
            <a:ext cx="8229600" cy="609600"/>
          </a:xfrm>
        </p:spPr>
        <p:txBody>
          <a:bodyPr>
            <a:normAutofit fontScale="92500"/>
          </a:bodyPr>
          <a:lstStyle/>
          <a:p>
            <a:pPr marL="0" indent="0">
              <a:buNone/>
            </a:pPr>
            <a:r>
              <a:rPr lang="en-US" u="sng" dirty="0" smtClean="0"/>
              <a:t>Demand-Pull Inflation</a:t>
            </a:r>
            <a:r>
              <a:rPr lang="en-US" dirty="0" smtClean="0"/>
              <a:t>                </a:t>
            </a:r>
            <a:r>
              <a:rPr lang="en-US" u="sng" dirty="0" smtClean="0"/>
              <a:t>Cost-Push Inflation</a:t>
            </a:r>
            <a:endParaRPr lang="en-US" u="sng"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828800"/>
            <a:ext cx="4343400" cy="3463724"/>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54681" y="1793966"/>
            <a:ext cx="4402281" cy="3463724"/>
          </a:xfrm>
          <a:prstGeom prst="rect">
            <a:avLst/>
          </a:prstGeom>
        </p:spPr>
      </p:pic>
    </p:spTree>
    <p:custDataLst>
      <p:tags r:id="rId1"/>
    </p:custDataLst>
    <p:extLst>
      <p:ext uri="{BB962C8B-B14F-4D97-AF65-F5344CB8AC3E}">
        <p14:creationId xmlns:p14="http://schemas.microsoft.com/office/powerpoint/2010/main" val="25892384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36990"/>
            <a:ext cx="3962400" cy="1676400"/>
          </a:xfrm>
        </p:spPr>
        <p:txBody>
          <a:bodyPr>
            <a:normAutofit fontScale="90000"/>
          </a:bodyPr>
          <a:lstStyle/>
          <a:p>
            <a:pPr algn="l"/>
            <a:r>
              <a:rPr lang="en-US" sz="3600" b="1" dirty="0" smtClean="0"/>
              <a:t>10. Inflation is most  harmful if AD increases from:</a:t>
            </a:r>
            <a:endParaRPr lang="en-US" sz="3600" b="1"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0000" y="130628"/>
            <a:ext cx="5463391" cy="4441371"/>
          </a:xfrm>
          <a:prstGeom prst="rect">
            <a:avLst/>
          </a:prstGeom>
        </p:spPr>
      </p:pic>
      <p:sp>
        <p:nvSpPr>
          <p:cNvPr id="3" name="TPAnswers"/>
          <p:cNvSpPr>
            <a:spLocks noGrp="1"/>
          </p:cNvSpPr>
          <p:nvPr>
            <p:ph type="body" idx="1"/>
            <p:custDataLst>
              <p:tags r:id="rId2"/>
            </p:custDataLst>
          </p:nvPr>
        </p:nvSpPr>
        <p:spPr>
          <a:xfrm>
            <a:off x="457200" y="1694349"/>
            <a:ext cx="4038600" cy="1828800"/>
          </a:xfrm>
        </p:spPr>
        <p:txBody>
          <a:bodyPr>
            <a:noAutofit/>
          </a:bodyPr>
          <a:lstStyle/>
          <a:p>
            <a:pPr marL="514350" indent="-514350">
              <a:buFont typeface="Arial" pitchFamily="34" charset="0"/>
              <a:buAutoNum type="arabicPeriod"/>
            </a:pPr>
            <a:r>
              <a:rPr lang="en-US" dirty="0" smtClean="0"/>
              <a:t>AD1 to AD2 </a:t>
            </a:r>
          </a:p>
          <a:p>
            <a:pPr marL="514350" indent="-514350">
              <a:buFont typeface="Arial" pitchFamily="34" charset="0"/>
              <a:buAutoNum type="arabicPeriod"/>
            </a:pPr>
            <a:r>
              <a:rPr lang="en-US" dirty="0" smtClean="0"/>
              <a:t>AD3 to AD4</a:t>
            </a:r>
          </a:p>
          <a:p>
            <a:pPr marL="514350" indent="-514350">
              <a:buFont typeface="Arial" pitchFamily="34" charset="0"/>
              <a:buAutoNum type="arabicPeriod"/>
            </a:pPr>
            <a:r>
              <a:rPr lang="en-US" dirty="0" smtClean="0"/>
              <a:t>AD5 to AD6</a:t>
            </a: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36990"/>
            <a:ext cx="3962400" cy="1676400"/>
          </a:xfrm>
        </p:spPr>
        <p:txBody>
          <a:bodyPr>
            <a:normAutofit fontScale="90000"/>
          </a:bodyPr>
          <a:lstStyle/>
          <a:p>
            <a:pPr algn="l"/>
            <a:r>
              <a:rPr lang="en-US" sz="3600" b="1" dirty="0" smtClean="0">
                <a:solidFill>
                  <a:srgbClr val="0070C0"/>
                </a:solidFill>
              </a:rPr>
              <a:t>10. Inflation is most  harmful if AD increases from:</a:t>
            </a:r>
            <a:endParaRPr lang="en-US" sz="3600" b="1" dirty="0">
              <a:solidFill>
                <a:srgbClr val="0070C0"/>
              </a:solidFill>
            </a:endParaRPr>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57600" y="152400"/>
            <a:ext cx="5624080" cy="4572000"/>
          </a:xfrm>
          <a:prstGeom prst="rect">
            <a:avLst/>
          </a:prstGeom>
        </p:spPr>
      </p:pic>
      <p:sp>
        <p:nvSpPr>
          <p:cNvPr id="9" name="CorShape1"/>
          <p:cNvSpPr/>
          <p:nvPr>
            <p:custDataLst>
              <p:tags r:id="rId2"/>
            </p:custDataLst>
          </p:nvPr>
        </p:nvSpPr>
        <p:spPr>
          <a:xfrm rot="10800000">
            <a:off x="202312" y="2843912"/>
            <a:ext cx="483488" cy="483488"/>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694349"/>
            <a:ext cx="4038600" cy="1828800"/>
          </a:xfrm>
        </p:spPr>
        <p:txBody>
          <a:bodyPr>
            <a:noAutofit/>
          </a:bodyPr>
          <a:lstStyle/>
          <a:p>
            <a:pPr marL="514350" indent="-514350">
              <a:buFont typeface="Arial" pitchFamily="34" charset="0"/>
              <a:buAutoNum type="arabicPeriod"/>
            </a:pPr>
            <a:r>
              <a:rPr lang="en-US" dirty="0" smtClean="0"/>
              <a:t>AD1 to AD2 </a:t>
            </a:r>
          </a:p>
          <a:p>
            <a:pPr marL="514350" indent="-514350">
              <a:buFont typeface="Arial" pitchFamily="34" charset="0"/>
              <a:buAutoNum type="arabicPeriod"/>
            </a:pPr>
            <a:r>
              <a:rPr lang="en-US" dirty="0" smtClean="0"/>
              <a:t>AD3 to AD4</a:t>
            </a:r>
          </a:p>
          <a:p>
            <a:pPr marL="514350" indent="-514350">
              <a:buFont typeface="Arial" pitchFamily="34" charset="0"/>
              <a:buAutoNum type="arabicPeriod"/>
            </a:pPr>
            <a:r>
              <a:rPr lang="en-US" dirty="0" smtClean="0"/>
              <a:t>AD5 to AD6</a:t>
            </a:r>
          </a:p>
        </p:txBody>
      </p:sp>
    </p:spTree>
    <p:custDataLst>
      <p:tags r:id="rId1"/>
    </p:custDataLst>
    <p:extLst>
      <p:ext uri="{BB962C8B-B14F-4D97-AF65-F5344CB8AC3E}">
        <p14:creationId xmlns:p14="http://schemas.microsoft.com/office/powerpoint/2010/main" val="427869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152400"/>
            <a:ext cx="8382000" cy="1143000"/>
          </a:xfrm>
        </p:spPr>
        <p:txBody>
          <a:bodyPr>
            <a:normAutofit/>
          </a:bodyPr>
          <a:lstStyle/>
          <a:p>
            <a:pPr algn="l"/>
            <a:r>
              <a:rPr lang="en-US" sz="3600" b="1" dirty="0" smtClean="0"/>
              <a:t>11. Who likes inflation? </a:t>
            </a:r>
            <a:endParaRPr lang="en-US" sz="3600" b="1" dirty="0"/>
          </a:p>
        </p:txBody>
      </p:sp>
      <p:sp>
        <p:nvSpPr>
          <p:cNvPr id="3" name="TPAnswers"/>
          <p:cNvSpPr>
            <a:spLocks noGrp="1"/>
          </p:cNvSpPr>
          <p:nvPr>
            <p:ph type="body" idx="1"/>
            <p:custDataLst>
              <p:tags r:id="rId2"/>
            </p:custDataLst>
          </p:nvPr>
        </p:nvSpPr>
        <p:spPr>
          <a:xfrm>
            <a:off x="493124" y="1219200"/>
            <a:ext cx="8229600" cy="2133600"/>
          </a:xfrm>
        </p:spPr>
        <p:txBody>
          <a:bodyPr>
            <a:noAutofit/>
          </a:bodyPr>
          <a:lstStyle/>
          <a:p>
            <a:pPr marL="514350" indent="-514350">
              <a:buFont typeface="Arial" pitchFamily="34" charset="0"/>
              <a:buAutoNum type="arabicPeriod"/>
            </a:pPr>
            <a:r>
              <a:rPr lang="en-US" sz="2800" dirty="0" smtClean="0"/>
              <a:t>People who are in debt</a:t>
            </a:r>
          </a:p>
          <a:p>
            <a:pPr marL="514350" indent="-514350">
              <a:buFont typeface="Arial" pitchFamily="34" charset="0"/>
              <a:buAutoNum type="arabicPeriod"/>
            </a:pPr>
            <a:r>
              <a:rPr lang="en-US" sz="2800" dirty="0" smtClean="0"/>
              <a:t>Savers</a:t>
            </a:r>
          </a:p>
          <a:p>
            <a:pPr marL="514350" indent="-514350">
              <a:buFont typeface="Arial" pitchFamily="34" charset="0"/>
              <a:buAutoNum type="arabicPeriod"/>
            </a:pPr>
            <a:r>
              <a:rPr lang="en-US" sz="2800" dirty="0" smtClean="0"/>
              <a:t>People on a fixed income without a COLA</a:t>
            </a:r>
          </a:p>
          <a:p>
            <a:pPr marL="514350" indent="-514350">
              <a:buFont typeface="Arial" pitchFamily="34" charset="0"/>
              <a:buAutoNum type="arabicPeriod"/>
            </a:pPr>
            <a:r>
              <a:rPr lang="en-US" sz="2800" dirty="0" smtClean="0"/>
              <a:t>Creditors who did not anticipated the inflation</a:t>
            </a:r>
            <a:r>
              <a:rPr lang="en-US" sz="1100" dirty="0" smtClean="0"/>
              <a:t/>
            </a:r>
            <a:br>
              <a:rPr lang="en-US" sz="1100" dirty="0" smtClean="0"/>
            </a:br>
            <a:endParaRPr lang="en-US" sz="1100" dirty="0" smtClean="0"/>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152400"/>
            <a:ext cx="8382000" cy="1143000"/>
          </a:xfrm>
        </p:spPr>
        <p:txBody>
          <a:bodyPr>
            <a:normAutofit/>
          </a:bodyPr>
          <a:lstStyle/>
          <a:p>
            <a:pPr algn="l"/>
            <a:r>
              <a:rPr lang="en-US" sz="3600" b="1" dirty="0" smtClean="0">
                <a:solidFill>
                  <a:srgbClr val="0070C0"/>
                </a:solidFill>
              </a:rPr>
              <a:t>11. Who likes inflation? </a:t>
            </a:r>
            <a:endParaRPr lang="en-US" sz="3600" b="1" dirty="0">
              <a:solidFill>
                <a:srgbClr val="0070C0"/>
              </a:solidFill>
            </a:endParaRPr>
          </a:p>
        </p:txBody>
      </p:sp>
      <p:sp>
        <p:nvSpPr>
          <p:cNvPr id="5" name="CorShape1"/>
          <p:cNvSpPr/>
          <p:nvPr>
            <p:custDataLst>
              <p:tags r:id="rId2"/>
            </p:custDataLst>
          </p:nvPr>
        </p:nvSpPr>
        <p:spPr>
          <a:xfrm rot="10800000">
            <a:off x="213360" y="1163321"/>
            <a:ext cx="472439" cy="472439"/>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93124" y="1219200"/>
            <a:ext cx="8229600" cy="2133600"/>
          </a:xfrm>
        </p:spPr>
        <p:txBody>
          <a:bodyPr>
            <a:noAutofit/>
          </a:bodyPr>
          <a:lstStyle/>
          <a:p>
            <a:pPr marL="514350" indent="-514350">
              <a:buFont typeface="Arial" pitchFamily="34" charset="0"/>
              <a:buAutoNum type="arabicPeriod"/>
            </a:pPr>
            <a:r>
              <a:rPr lang="en-US" sz="2800" dirty="0" smtClean="0"/>
              <a:t>People who are in debt</a:t>
            </a:r>
          </a:p>
          <a:p>
            <a:pPr marL="514350" indent="-514350">
              <a:buFont typeface="Arial" pitchFamily="34" charset="0"/>
              <a:buAutoNum type="arabicPeriod"/>
            </a:pPr>
            <a:r>
              <a:rPr lang="en-US" sz="2800" dirty="0" smtClean="0"/>
              <a:t>Savers</a:t>
            </a:r>
          </a:p>
          <a:p>
            <a:pPr marL="514350" indent="-514350">
              <a:buFont typeface="Arial" pitchFamily="34" charset="0"/>
              <a:buAutoNum type="arabicPeriod"/>
            </a:pPr>
            <a:r>
              <a:rPr lang="en-US" sz="2800" dirty="0" smtClean="0"/>
              <a:t>People on a fixed income without a COLA</a:t>
            </a:r>
          </a:p>
          <a:p>
            <a:pPr marL="514350" indent="-514350">
              <a:buFont typeface="Arial" pitchFamily="34" charset="0"/>
              <a:buAutoNum type="arabicPeriod"/>
            </a:pPr>
            <a:r>
              <a:rPr lang="en-US" sz="2800" dirty="0" smtClean="0"/>
              <a:t>Creditors who did not anticipated the inflation</a:t>
            </a:r>
            <a:r>
              <a:rPr lang="en-US" sz="1100" dirty="0" smtClean="0"/>
              <a:t/>
            </a:r>
            <a:br>
              <a:rPr lang="en-US" sz="1100" dirty="0" smtClean="0"/>
            </a:br>
            <a:endParaRPr lang="en-US" sz="1100" dirty="0" smtClean="0"/>
          </a:p>
        </p:txBody>
      </p:sp>
    </p:spTree>
    <p:custDataLst>
      <p:tags r:id="rId1"/>
    </p:custDataLst>
    <p:extLst>
      <p:ext uri="{BB962C8B-B14F-4D97-AF65-F5344CB8AC3E}">
        <p14:creationId xmlns:p14="http://schemas.microsoft.com/office/powerpoint/2010/main" val="174167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152400"/>
            <a:ext cx="8382000" cy="1143000"/>
          </a:xfrm>
        </p:spPr>
        <p:txBody>
          <a:bodyPr>
            <a:normAutofit fontScale="90000"/>
          </a:bodyPr>
          <a:lstStyle/>
          <a:p>
            <a:pPr algn="l"/>
            <a:r>
              <a:rPr lang="en-US" sz="3600" b="1" dirty="0" smtClean="0"/>
              <a:t>12. The redistributive effects of inflation do the greatest harm to:</a:t>
            </a:r>
            <a:endParaRPr lang="en-US" sz="3600" b="1" dirty="0"/>
          </a:p>
        </p:txBody>
      </p:sp>
      <p:sp>
        <p:nvSpPr>
          <p:cNvPr id="3" name="TPAnswers"/>
          <p:cNvSpPr>
            <a:spLocks noGrp="1"/>
          </p:cNvSpPr>
          <p:nvPr>
            <p:ph type="body" idx="1"/>
            <p:custDataLst>
              <p:tags r:id="rId2"/>
            </p:custDataLst>
          </p:nvPr>
        </p:nvSpPr>
        <p:spPr>
          <a:xfrm>
            <a:off x="457200" y="1295400"/>
            <a:ext cx="7315200" cy="2209800"/>
          </a:xfrm>
        </p:spPr>
        <p:txBody>
          <a:bodyPr>
            <a:noAutofit/>
          </a:bodyPr>
          <a:lstStyle/>
          <a:p>
            <a:pPr marL="514350" indent="-514350">
              <a:buFont typeface="Arial" pitchFamily="34" charset="0"/>
              <a:buAutoNum type="arabicPeriod"/>
            </a:pPr>
            <a:r>
              <a:rPr lang="en-US" sz="3000" dirty="0" smtClean="0"/>
              <a:t>People in debt</a:t>
            </a:r>
          </a:p>
          <a:p>
            <a:pPr marL="514350" indent="-514350">
              <a:buFont typeface="Arial" pitchFamily="34" charset="0"/>
              <a:buAutoNum type="arabicPeriod"/>
            </a:pPr>
            <a:r>
              <a:rPr lang="en-US" sz="3000" dirty="0" smtClean="0"/>
              <a:t>People on a fixed income with a COLA</a:t>
            </a:r>
          </a:p>
          <a:p>
            <a:pPr marL="514350" indent="-514350">
              <a:buFont typeface="Arial" pitchFamily="34" charset="0"/>
              <a:buAutoNum type="arabicPeriod"/>
            </a:pPr>
            <a:r>
              <a:rPr lang="en-US" sz="3000" dirty="0" smtClean="0"/>
              <a:t>People on a fixed income without a COLA</a:t>
            </a:r>
          </a:p>
          <a:p>
            <a:pPr marL="514350" indent="-514350">
              <a:buFont typeface="Arial" pitchFamily="34" charset="0"/>
              <a:buAutoNum type="arabicPeriod"/>
            </a:pPr>
            <a:r>
              <a:rPr lang="en-US" sz="3000" dirty="0" smtClean="0"/>
              <a:t>Creditors who anticipated the inflation</a:t>
            </a:r>
            <a:r>
              <a:rPr lang="en-US" sz="2800" dirty="0" smtClean="0"/>
              <a:t/>
            </a:r>
            <a:br>
              <a:rPr lang="en-US" sz="2800" dirty="0" smtClean="0"/>
            </a:br>
            <a:endParaRPr lang="en-US" sz="2800" dirty="0" smtClean="0"/>
          </a:p>
        </p:txBody>
      </p:sp>
    </p:spTree>
    <p:custDataLst>
      <p:tags r:id="rId1"/>
    </p:custDataLst>
    <p:extLst>
      <p:ext uri="{BB962C8B-B14F-4D97-AF65-F5344CB8AC3E}">
        <p14:creationId xmlns:p14="http://schemas.microsoft.com/office/powerpoint/2010/main" val="1441992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33399"/>
          </a:xfrm>
        </p:spPr>
        <p:txBody>
          <a:bodyPr>
            <a:normAutofit fontScale="90000"/>
          </a:bodyPr>
          <a:lstStyle/>
          <a:p>
            <a:r>
              <a:rPr lang="en-US" b="1" dirty="0" smtClean="0"/>
              <a:t>9b – Inflation</a:t>
            </a:r>
            <a:endParaRPr lang="en-US" b="1" dirty="0"/>
          </a:p>
        </p:txBody>
      </p:sp>
      <p:sp>
        <p:nvSpPr>
          <p:cNvPr id="3" name="Subtitle 2"/>
          <p:cNvSpPr>
            <a:spLocks noGrp="1"/>
          </p:cNvSpPr>
          <p:nvPr>
            <p:ph type="subTitle" idx="1"/>
          </p:nvPr>
        </p:nvSpPr>
        <p:spPr>
          <a:xfrm>
            <a:off x="228600" y="762000"/>
            <a:ext cx="8915400" cy="3733800"/>
          </a:xfrm>
        </p:spPr>
        <p:txBody>
          <a:bodyPr>
            <a:noAutofit/>
          </a:bodyPr>
          <a:lstStyle/>
          <a:p>
            <a:pPr algn="l"/>
            <a:r>
              <a:rPr lang="en-US" dirty="0" smtClean="0">
                <a:solidFill>
                  <a:schemeClr val="tx1"/>
                </a:solidFill>
              </a:rPr>
              <a:t>KEY TERMS:</a:t>
            </a:r>
          </a:p>
          <a:p>
            <a:pPr algn="l"/>
            <a:r>
              <a:rPr lang="en-US" dirty="0">
                <a:solidFill>
                  <a:schemeClr val="tx1"/>
                </a:solidFill>
              </a:rPr>
              <a:t>inflation, inflation rate, deflation, disinflation, </a:t>
            </a:r>
            <a:r>
              <a:rPr lang="en-US" dirty="0" smtClean="0">
                <a:solidFill>
                  <a:schemeClr val="tx1"/>
                </a:solidFill>
              </a:rPr>
              <a:t/>
            </a:r>
            <a:br>
              <a:rPr lang="en-US" dirty="0" smtClean="0">
                <a:solidFill>
                  <a:schemeClr val="tx1"/>
                </a:solidFill>
              </a:rPr>
            </a:br>
            <a:r>
              <a:rPr lang="en-US" dirty="0" smtClean="0">
                <a:solidFill>
                  <a:schemeClr val="tx1"/>
                </a:solidFill>
              </a:rPr>
              <a:t>price </a:t>
            </a:r>
            <a:r>
              <a:rPr lang="en-US" dirty="0">
                <a:solidFill>
                  <a:schemeClr val="tx1"/>
                </a:solidFill>
              </a:rPr>
              <a:t>index, CPI, purchasing power, rule of 70, </a:t>
            </a:r>
            <a:r>
              <a:rPr lang="en-US" dirty="0" smtClean="0">
                <a:solidFill>
                  <a:schemeClr val="tx1"/>
                </a:solidFill>
              </a:rPr>
              <a:t/>
            </a:r>
            <a:br>
              <a:rPr lang="en-US" dirty="0" smtClean="0">
                <a:solidFill>
                  <a:schemeClr val="tx1"/>
                </a:solidFill>
              </a:rPr>
            </a:br>
            <a:r>
              <a:rPr lang="en-US" dirty="0" smtClean="0">
                <a:solidFill>
                  <a:schemeClr val="tx1"/>
                </a:solidFill>
              </a:rPr>
              <a:t>cost-push </a:t>
            </a:r>
            <a:r>
              <a:rPr lang="en-US" dirty="0">
                <a:solidFill>
                  <a:schemeClr val="tx1"/>
                </a:solidFill>
              </a:rPr>
              <a:t>inflation, demand-pull inflation, redistributive effects, output effects, hyperinflation, nominal income, real income, COLAs, menu costs</a:t>
            </a:r>
            <a:r>
              <a:rPr lang="en-US" dirty="0" smtClean="0">
                <a:solidFill>
                  <a:schemeClr val="tx1"/>
                </a:solidFill>
              </a:rPr>
              <a:t>,</a:t>
            </a:r>
            <a:endParaRPr lang="en-US" dirty="0">
              <a:solidFill>
                <a:schemeClr val="tx1"/>
              </a:solidFill>
            </a:endParaRPr>
          </a:p>
        </p:txBody>
      </p:sp>
    </p:spTree>
    <p:custDataLst>
      <p:tags r:id="rId1"/>
    </p:custData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152400"/>
            <a:ext cx="8382000" cy="1143000"/>
          </a:xfrm>
        </p:spPr>
        <p:txBody>
          <a:bodyPr>
            <a:normAutofit fontScale="90000"/>
          </a:bodyPr>
          <a:lstStyle/>
          <a:p>
            <a:pPr algn="l"/>
            <a:r>
              <a:rPr lang="en-US" sz="3600" b="1" dirty="0" smtClean="0">
                <a:solidFill>
                  <a:srgbClr val="0070C0"/>
                </a:solidFill>
              </a:rPr>
              <a:t>12. The redistributive effects of inflation do the greatest harm to:</a:t>
            </a:r>
            <a:endParaRPr lang="en-US" sz="3600" b="1" dirty="0">
              <a:solidFill>
                <a:srgbClr val="0070C0"/>
              </a:solidFill>
            </a:endParaRPr>
          </a:p>
        </p:txBody>
      </p:sp>
      <p:sp>
        <p:nvSpPr>
          <p:cNvPr id="5" name="CorShape1"/>
          <p:cNvSpPr/>
          <p:nvPr>
            <p:custDataLst>
              <p:tags r:id="rId2"/>
            </p:custDataLst>
          </p:nvPr>
        </p:nvSpPr>
        <p:spPr>
          <a:xfrm rot="10800000">
            <a:off x="216078" y="2349679"/>
            <a:ext cx="469721" cy="469721"/>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295400"/>
            <a:ext cx="7315200" cy="2209800"/>
          </a:xfrm>
        </p:spPr>
        <p:txBody>
          <a:bodyPr>
            <a:noAutofit/>
          </a:bodyPr>
          <a:lstStyle/>
          <a:p>
            <a:pPr marL="514350" indent="-514350">
              <a:buFont typeface="Arial" pitchFamily="34" charset="0"/>
              <a:buAutoNum type="arabicPeriod"/>
            </a:pPr>
            <a:r>
              <a:rPr lang="en-US" sz="3000" dirty="0" smtClean="0"/>
              <a:t>People in debt</a:t>
            </a:r>
          </a:p>
          <a:p>
            <a:pPr marL="514350" indent="-514350">
              <a:buFont typeface="Arial" pitchFamily="34" charset="0"/>
              <a:buAutoNum type="arabicPeriod"/>
            </a:pPr>
            <a:r>
              <a:rPr lang="en-US" sz="3000" dirty="0" smtClean="0"/>
              <a:t>People on a fixed income with a COLA</a:t>
            </a:r>
          </a:p>
          <a:p>
            <a:pPr marL="514350" indent="-514350">
              <a:buFont typeface="Arial" pitchFamily="34" charset="0"/>
              <a:buAutoNum type="arabicPeriod"/>
            </a:pPr>
            <a:r>
              <a:rPr lang="en-US" sz="3000" dirty="0" smtClean="0"/>
              <a:t>People on a fixed income without a COLA</a:t>
            </a:r>
          </a:p>
          <a:p>
            <a:pPr marL="514350" indent="-514350">
              <a:buFont typeface="Arial" pitchFamily="34" charset="0"/>
              <a:buAutoNum type="arabicPeriod"/>
            </a:pPr>
            <a:r>
              <a:rPr lang="en-US" sz="3000" dirty="0" smtClean="0"/>
              <a:t>Creditors who anticipated the inflation</a:t>
            </a:r>
            <a:r>
              <a:rPr lang="en-US" sz="2800" dirty="0" smtClean="0"/>
              <a:t/>
            </a:r>
            <a:br>
              <a:rPr lang="en-US" sz="2800" dirty="0" smtClean="0"/>
            </a:br>
            <a:endParaRPr lang="en-US" sz="2800" dirty="0" smtClean="0"/>
          </a:p>
        </p:txBody>
      </p:sp>
    </p:spTree>
    <p:custDataLst>
      <p:tags r:id="rId1"/>
    </p:custDataLst>
    <p:extLst>
      <p:ext uri="{BB962C8B-B14F-4D97-AF65-F5344CB8AC3E}">
        <p14:creationId xmlns:p14="http://schemas.microsoft.com/office/powerpoint/2010/main" val="102031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87362"/>
          </a:xfrm>
        </p:spPr>
        <p:txBody>
          <a:bodyPr>
            <a:normAutofit fontScale="90000"/>
          </a:bodyPr>
          <a:lstStyle/>
          <a:p>
            <a:r>
              <a:rPr lang="en-US" b="1" dirty="0" smtClean="0"/>
              <a:t>Effects of Inflation</a:t>
            </a:r>
            <a:endParaRPr lang="en-US" b="1" dirty="0"/>
          </a:p>
        </p:txBody>
      </p:sp>
      <p:sp>
        <p:nvSpPr>
          <p:cNvPr id="3" name="Text Placeholder 2"/>
          <p:cNvSpPr>
            <a:spLocks noGrp="1"/>
          </p:cNvSpPr>
          <p:nvPr>
            <p:ph type="body" idx="1"/>
          </p:nvPr>
        </p:nvSpPr>
        <p:spPr>
          <a:xfrm>
            <a:off x="152400" y="914400"/>
            <a:ext cx="8839200" cy="5211763"/>
          </a:xfrm>
        </p:spPr>
        <p:txBody>
          <a:bodyPr>
            <a:normAutofit fontScale="92500" lnSpcReduction="20000"/>
          </a:bodyPr>
          <a:lstStyle/>
          <a:p>
            <a:pPr marL="514350" indent="-514350">
              <a:buAutoNum type="arabicPeriod"/>
            </a:pPr>
            <a:r>
              <a:rPr lang="en-US" b="1" dirty="0" smtClean="0"/>
              <a:t>redistributive </a:t>
            </a:r>
            <a:r>
              <a:rPr lang="en-US" b="1" dirty="0"/>
              <a:t>effects</a:t>
            </a:r>
            <a:r>
              <a:rPr lang="en-US" dirty="0"/>
              <a:t> </a:t>
            </a:r>
            <a:r>
              <a:rPr lang="en-US" b="1" dirty="0"/>
              <a:t>– HURT or HELP?</a:t>
            </a:r>
            <a:endParaRPr lang="en-US" dirty="0" smtClean="0"/>
          </a:p>
          <a:p>
            <a:pPr marL="400050" lvl="1" indent="0">
              <a:buNone/>
            </a:pPr>
            <a:r>
              <a:rPr lang="en-US" b="1" dirty="0" smtClean="0"/>
              <a:t>a</a:t>
            </a:r>
            <a:r>
              <a:rPr lang="en-US" b="1" dirty="0"/>
              <a:t>. </a:t>
            </a:r>
            <a:r>
              <a:rPr lang="en-US" b="1" dirty="0" smtClean="0"/>
              <a:t>Fixed </a:t>
            </a:r>
            <a:r>
              <a:rPr lang="en-US" b="1" dirty="0"/>
              <a:t>nominal income receivers / </a:t>
            </a:r>
            <a:r>
              <a:rPr lang="en-US" b="1" dirty="0" smtClean="0"/>
              <a:t>HURT unless COLA</a:t>
            </a:r>
            <a:r>
              <a:rPr lang="en-US" dirty="0" smtClean="0"/>
              <a:t> </a:t>
            </a:r>
            <a:endParaRPr lang="en-US" dirty="0"/>
          </a:p>
          <a:p>
            <a:pPr marL="857250" lvl="2" indent="0">
              <a:buNone/>
            </a:pPr>
            <a:r>
              <a:rPr lang="en-US" dirty="0"/>
              <a:t>COLA - An automatic increase in the incomes (wages) of workers when inflation occurs; guaranteed by a collective bargaining contract between firms and workers.</a:t>
            </a:r>
          </a:p>
          <a:p>
            <a:pPr marL="400050" lvl="1" indent="0">
              <a:buNone/>
            </a:pPr>
            <a:r>
              <a:rPr lang="en-US" b="1" dirty="0"/>
              <a:t>b. </a:t>
            </a:r>
            <a:r>
              <a:rPr lang="en-US" b="1" dirty="0" smtClean="0"/>
              <a:t>Savers / HURT</a:t>
            </a:r>
            <a:r>
              <a:rPr lang="en-US" b="1" dirty="0"/>
              <a:t/>
            </a:r>
            <a:br>
              <a:rPr lang="en-US" b="1" dirty="0"/>
            </a:br>
            <a:r>
              <a:rPr lang="en-US" b="1" dirty="0"/>
              <a:t>c. </a:t>
            </a:r>
            <a:r>
              <a:rPr lang="en-US" b="1" dirty="0" smtClean="0"/>
              <a:t>Debtors/HELPED</a:t>
            </a:r>
          </a:p>
          <a:p>
            <a:pPr marL="400050" lvl="1" indent="0">
              <a:buNone/>
            </a:pPr>
            <a:r>
              <a:rPr lang="en-US" b="1" dirty="0" smtClean="0"/>
              <a:t>d. Creditors/HURT unless anticipated</a:t>
            </a:r>
          </a:p>
          <a:p>
            <a:pPr marL="400050" lvl="1" indent="0">
              <a:buNone/>
            </a:pPr>
            <a:r>
              <a:rPr lang="en-US" b="1" dirty="0"/>
              <a:t/>
            </a:r>
            <a:br>
              <a:rPr lang="en-US" b="1" dirty="0"/>
            </a:br>
            <a:r>
              <a:rPr lang="en-US" dirty="0" smtClean="0"/>
              <a:t>     </a:t>
            </a:r>
            <a:r>
              <a:rPr lang="en-US" u="sng" dirty="0" smtClean="0"/>
              <a:t>anticipated and unanticipated inflation</a:t>
            </a:r>
            <a:endParaRPr lang="en-US" u="sng" dirty="0"/>
          </a:p>
          <a:p>
            <a:pPr marL="857250" lvl="2" indent="0">
              <a:buNone/>
            </a:pPr>
            <a:r>
              <a:rPr lang="en-US" dirty="0"/>
              <a:t>anticipated: Increases in the price level (inflation) which occur at the expected rate. </a:t>
            </a:r>
            <a:endParaRPr lang="en-US" dirty="0" smtClean="0"/>
          </a:p>
          <a:p>
            <a:pPr marL="857250" lvl="2" indent="0">
              <a:buNone/>
            </a:pPr>
            <a:r>
              <a:rPr lang="en-US" dirty="0" smtClean="0"/>
              <a:t>unanticipated</a:t>
            </a:r>
            <a:r>
              <a:rPr lang="en-US" dirty="0"/>
              <a:t>: Increases in the price level (inflation) at a rate greater than expected.</a:t>
            </a:r>
          </a:p>
          <a:p>
            <a:pPr marL="0" indent="0">
              <a:buNone/>
            </a:pPr>
            <a:endParaRPr lang="en-US" b="1" dirty="0" smtClean="0"/>
          </a:p>
          <a:p>
            <a:endParaRPr lang="en-US" dirty="0"/>
          </a:p>
        </p:txBody>
      </p:sp>
    </p:spTree>
    <p:custDataLst>
      <p:tags r:id="rId1"/>
    </p:custDataLst>
    <p:extLst>
      <p:ext uri="{BB962C8B-B14F-4D97-AF65-F5344CB8AC3E}">
        <p14:creationId xmlns:p14="http://schemas.microsoft.com/office/powerpoint/2010/main" val="17117966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87362"/>
          </a:xfrm>
        </p:spPr>
        <p:txBody>
          <a:bodyPr>
            <a:normAutofit fontScale="90000"/>
          </a:bodyPr>
          <a:lstStyle/>
          <a:p>
            <a:r>
              <a:rPr lang="en-US" b="1" dirty="0" smtClean="0"/>
              <a:t>Effects of Inflation</a:t>
            </a:r>
            <a:endParaRPr lang="en-US" b="1" dirty="0"/>
          </a:p>
        </p:txBody>
      </p:sp>
      <p:sp>
        <p:nvSpPr>
          <p:cNvPr id="3" name="Text Placeholder 2"/>
          <p:cNvSpPr>
            <a:spLocks noGrp="1"/>
          </p:cNvSpPr>
          <p:nvPr>
            <p:ph type="body" idx="1"/>
          </p:nvPr>
        </p:nvSpPr>
        <p:spPr>
          <a:xfrm>
            <a:off x="457200" y="762000"/>
            <a:ext cx="8229600" cy="5867400"/>
          </a:xfrm>
        </p:spPr>
        <p:txBody>
          <a:bodyPr>
            <a:normAutofit/>
          </a:bodyPr>
          <a:lstStyle/>
          <a:p>
            <a:pPr marL="0" indent="0">
              <a:buNone/>
            </a:pPr>
            <a:r>
              <a:rPr lang="en-US" b="1" dirty="0"/>
              <a:t>2. output effects</a:t>
            </a:r>
          </a:p>
          <a:p>
            <a:pPr marL="400050" lvl="1" indent="0">
              <a:buNone/>
            </a:pPr>
            <a:r>
              <a:rPr lang="en-US" b="1" dirty="0"/>
              <a:t>a. </a:t>
            </a:r>
            <a:r>
              <a:rPr lang="en-US" b="1" dirty="0" smtClean="0"/>
              <a:t>Stimulus (Gain) </a:t>
            </a:r>
            <a:r>
              <a:rPr lang="en-US" b="1" dirty="0"/>
              <a:t>of demand-pull inflation</a:t>
            </a:r>
            <a:br>
              <a:rPr lang="en-US" b="1" dirty="0"/>
            </a:br>
            <a:r>
              <a:rPr lang="en-US" b="1" dirty="0"/>
              <a:t>b. </a:t>
            </a:r>
            <a:r>
              <a:rPr lang="en-US" b="1" dirty="0" smtClean="0"/>
              <a:t>Loss with cost-push </a:t>
            </a:r>
            <a:r>
              <a:rPr lang="en-US" b="1" dirty="0"/>
              <a:t>inflation and unemployment</a:t>
            </a:r>
            <a:br>
              <a:rPr lang="en-US" b="1" dirty="0"/>
            </a:br>
            <a:r>
              <a:rPr lang="en-US" b="1" dirty="0"/>
              <a:t>c. </a:t>
            </a:r>
            <a:r>
              <a:rPr lang="en-US" b="1" dirty="0" smtClean="0"/>
              <a:t>Loss with </a:t>
            </a:r>
            <a:r>
              <a:rPr lang="en-US" b="1" u="sng" dirty="0" smtClean="0"/>
              <a:t>Hyperinflation</a:t>
            </a:r>
            <a:r>
              <a:rPr lang="en-US" b="1" dirty="0" smtClean="0"/>
              <a:t> </a:t>
            </a:r>
            <a:r>
              <a:rPr lang="en-US" b="1" dirty="0"/>
              <a:t>and breakdown </a:t>
            </a:r>
          </a:p>
          <a:p>
            <a:pPr marL="857250" lvl="2" indent="0">
              <a:buNone/>
            </a:pPr>
            <a:r>
              <a:rPr lang="en-US" dirty="0"/>
              <a:t>A very rapid rise in the price level. results in LESS OUTPUT because:</a:t>
            </a:r>
          </a:p>
          <a:p>
            <a:pPr lvl="3"/>
            <a:r>
              <a:rPr lang="en-US" sz="2400" dirty="0"/>
              <a:t>people no longer will accept money</a:t>
            </a:r>
          </a:p>
          <a:p>
            <a:pPr lvl="3"/>
            <a:r>
              <a:rPr lang="en-US" sz="2400" dirty="0"/>
              <a:t>they will therefore either </a:t>
            </a:r>
          </a:p>
          <a:p>
            <a:pPr lvl="4">
              <a:buFont typeface="Wingdings" panose="05000000000000000000" pitchFamily="2" charset="2"/>
              <a:buChar char="§"/>
            </a:pPr>
            <a:r>
              <a:rPr lang="en-US" sz="2400" dirty="0"/>
              <a:t>barter, or</a:t>
            </a:r>
          </a:p>
          <a:p>
            <a:pPr lvl="4">
              <a:buFont typeface="Wingdings" panose="05000000000000000000" pitchFamily="2" charset="2"/>
              <a:buChar char="§"/>
            </a:pPr>
            <a:r>
              <a:rPr lang="en-US" sz="2400" dirty="0"/>
              <a:t>produce everything for themselves</a:t>
            </a:r>
          </a:p>
          <a:p>
            <a:pPr lvl="3"/>
            <a:r>
              <a:rPr lang="en-US" sz="2400" b="1" dirty="0"/>
              <a:t>there will therefore not be the gains in output caused by specialization and exchange (trade)</a:t>
            </a:r>
          </a:p>
          <a:p>
            <a:pPr marL="0" indent="0">
              <a:buNone/>
            </a:pPr>
            <a:endParaRPr lang="en-US" b="1" dirty="0" smtClean="0"/>
          </a:p>
          <a:p>
            <a:endParaRPr lang="en-US" dirty="0"/>
          </a:p>
        </p:txBody>
      </p:sp>
    </p:spTree>
    <p:custDataLst>
      <p:tags r:id="rId1"/>
    </p:custDataLst>
    <p:extLst>
      <p:ext uri="{BB962C8B-B14F-4D97-AF65-F5344CB8AC3E}">
        <p14:creationId xmlns:p14="http://schemas.microsoft.com/office/powerpoint/2010/main" val="39823870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u="sng" dirty="0" smtClean="0"/>
              <a:t>Output Effects of Inflation</a:t>
            </a:r>
            <a:endParaRPr lang="en-US" b="1" u="sng" dirty="0"/>
          </a:p>
        </p:txBody>
      </p:sp>
      <p:sp>
        <p:nvSpPr>
          <p:cNvPr id="3" name="Text Placeholder 2"/>
          <p:cNvSpPr>
            <a:spLocks noGrp="1"/>
          </p:cNvSpPr>
          <p:nvPr>
            <p:ph type="body" idx="1"/>
          </p:nvPr>
        </p:nvSpPr>
        <p:spPr>
          <a:xfrm>
            <a:off x="381000" y="990600"/>
            <a:ext cx="8229600" cy="609600"/>
          </a:xfrm>
        </p:spPr>
        <p:txBody>
          <a:bodyPr>
            <a:normAutofit fontScale="92500"/>
          </a:bodyPr>
          <a:lstStyle/>
          <a:p>
            <a:pPr marL="0" indent="0">
              <a:buNone/>
            </a:pPr>
            <a:r>
              <a:rPr lang="en-US" u="sng" dirty="0" smtClean="0"/>
              <a:t>Demand Pull Inflation</a:t>
            </a:r>
            <a:r>
              <a:rPr lang="en-US" dirty="0" smtClean="0"/>
              <a:t>               </a:t>
            </a:r>
            <a:r>
              <a:rPr lang="en-US" u="sng" dirty="0" smtClean="0"/>
              <a:t>Cost Push Inflation</a:t>
            </a:r>
            <a:endParaRPr lang="en-US" u="sng"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1781175"/>
            <a:ext cx="3762375" cy="300037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8200" y="1828800"/>
            <a:ext cx="3752850" cy="2952750"/>
          </a:xfrm>
          <a:prstGeom prst="rect">
            <a:avLst/>
          </a:prstGeom>
        </p:spPr>
      </p:pic>
      <p:sp>
        <p:nvSpPr>
          <p:cNvPr id="6" name="Text Placeholder 2"/>
          <p:cNvSpPr txBox="1">
            <a:spLocks/>
          </p:cNvSpPr>
          <p:nvPr/>
        </p:nvSpPr>
        <p:spPr>
          <a:xfrm>
            <a:off x="304800" y="5181600"/>
            <a:ext cx="8229600" cy="144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dirty="0" smtClean="0"/>
              <a:t>Output increases                      Output Decreases</a:t>
            </a:r>
          </a:p>
          <a:p>
            <a:pPr marL="0" indent="0">
              <a:buFont typeface="Arial" pitchFamily="34" charset="0"/>
              <a:buNone/>
            </a:pPr>
            <a:r>
              <a:rPr lang="en-US" dirty="0" smtClean="0"/>
              <a:t>UE Decreases                             UE Increases</a:t>
            </a:r>
            <a:endParaRPr lang="en-US" dirty="0"/>
          </a:p>
        </p:txBody>
      </p:sp>
    </p:spTree>
    <p:custDataLst>
      <p:tags r:id="rId1"/>
    </p:custDataLst>
    <p:extLst>
      <p:ext uri="{BB962C8B-B14F-4D97-AF65-F5344CB8AC3E}">
        <p14:creationId xmlns:p14="http://schemas.microsoft.com/office/powerpoint/2010/main" val="3323010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274638"/>
            <a:ext cx="8610600" cy="563562"/>
          </a:xfrm>
        </p:spPr>
        <p:txBody>
          <a:bodyPr>
            <a:normAutofit fontScale="90000"/>
          </a:bodyPr>
          <a:lstStyle/>
          <a:p>
            <a:pPr algn="l"/>
            <a:r>
              <a:rPr lang="en-US" sz="3000" b="1" dirty="0" smtClean="0"/>
              <a:t>1. The annual current rate of IN in the US is about _______.</a:t>
            </a:r>
            <a:endParaRPr lang="en-US" sz="3000" b="1" dirty="0"/>
          </a:p>
        </p:txBody>
      </p:sp>
      <p:sp>
        <p:nvSpPr>
          <p:cNvPr id="3" name="TPAnswers"/>
          <p:cNvSpPr>
            <a:spLocks noGrp="1"/>
          </p:cNvSpPr>
          <p:nvPr>
            <p:ph type="body" idx="1"/>
            <p:custDataLst>
              <p:tags r:id="rId2"/>
            </p:custDataLst>
          </p:nvPr>
        </p:nvSpPr>
        <p:spPr>
          <a:xfrm>
            <a:off x="990600" y="990600"/>
            <a:ext cx="2209800" cy="3733801"/>
          </a:xfrm>
        </p:spPr>
        <p:txBody>
          <a:bodyPr>
            <a:noAutofit/>
          </a:bodyPr>
          <a:lstStyle/>
          <a:p>
            <a:pPr marL="514350" indent="-514350">
              <a:buFont typeface="Arial" pitchFamily="34" charset="0"/>
              <a:buAutoNum type="arabicPeriod"/>
            </a:pPr>
            <a:r>
              <a:rPr lang="en-US" dirty="0" smtClean="0"/>
              <a:t>0 %</a:t>
            </a:r>
          </a:p>
          <a:p>
            <a:pPr marL="514350" indent="-514350">
              <a:buFont typeface="Arial" pitchFamily="34" charset="0"/>
              <a:buAutoNum type="arabicPeriod"/>
            </a:pPr>
            <a:r>
              <a:rPr lang="en-US" dirty="0" smtClean="0"/>
              <a:t>1 %</a:t>
            </a:r>
          </a:p>
          <a:p>
            <a:pPr marL="514350" indent="-514350">
              <a:buFont typeface="Arial" pitchFamily="34" charset="0"/>
              <a:buAutoNum type="arabicPeriod"/>
            </a:pPr>
            <a:r>
              <a:rPr lang="en-US" dirty="0" smtClean="0"/>
              <a:t>3 %</a:t>
            </a:r>
          </a:p>
          <a:p>
            <a:pPr marL="514350" indent="-514350">
              <a:buFont typeface="Arial" pitchFamily="34" charset="0"/>
              <a:buAutoNum type="arabicPeriod"/>
            </a:pPr>
            <a:r>
              <a:rPr lang="en-US" dirty="0" smtClean="0"/>
              <a:t>5 %</a:t>
            </a:r>
          </a:p>
        </p:txBody>
      </p:sp>
      <p:sp>
        <p:nvSpPr>
          <p:cNvPr id="4" name="CorShape1"/>
          <p:cNvSpPr/>
          <p:nvPr>
            <p:custDataLst>
              <p:tags r:id="rId3"/>
            </p:custDataLst>
          </p:nvPr>
        </p:nvSpPr>
        <p:spPr>
          <a:xfrm rot="10800000">
            <a:off x="706120" y="2227749"/>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780952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274638"/>
            <a:ext cx="8610600" cy="563562"/>
          </a:xfrm>
        </p:spPr>
        <p:txBody>
          <a:bodyPr>
            <a:normAutofit fontScale="90000"/>
          </a:bodyPr>
          <a:lstStyle/>
          <a:p>
            <a:pPr algn="l"/>
            <a:r>
              <a:rPr lang="en-US" sz="3000" b="1" dirty="0" smtClean="0">
                <a:solidFill>
                  <a:srgbClr val="0070C0"/>
                </a:solidFill>
              </a:rPr>
              <a:t>1. The annual current rate of IN in the US is about _______.</a:t>
            </a:r>
            <a:endParaRPr lang="en-US" sz="3000" b="1" dirty="0">
              <a:solidFill>
                <a:srgbClr val="0070C0"/>
              </a:solidFill>
            </a:endParaRPr>
          </a:p>
        </p:txBody>
      </p:sp>
      <p:sp>
        <p:nvSpPr>
          <p:cNvPr id="6" name="CorShape1"/>
          <p:cNvSpPr/>
          <p:nvPr>
            <p:custDataLst>
              <p:tags r:id="rId2"/>
            </p:custDataLst>
          </p:nvPr>
        </p:nvSpPr>
        <p:spPr>
          <a:xfrm rot="10800000">
            <a:off x="706120" y="2227749"/>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990600" y="990600"/>
            <a:ext cx="2209800" cy="3733801"/>
          </a:xfrm>
        </p:spPr>
        <p:txBody>
          <a:bodyPr>
            <a:noAutofit/>
          </a:bodyPr>
          <a:lstStyle/>
          <a:p>
            <a:pPr marL="514350" indent="-514350">
              <a:buFont typeface="Arial" pitchFamily="34" charset="0"/>
              <a:buAutoNum type="arabicPeriod"/>
            </a:pPr>
            <a:r>
              <a:rPr lang="en-US" dirty="0" smtClean="0"/>
              <a:t>0 %</a:t>
            </a:r>
          </a:p>
          <a:p>
            <a:pPr marL="514350" indent="-514350">
              <a:buFont typeface="Arial" pitchFamily="34" charset="0"/>
              <a:buAutoNum type="arabicPeriod"/>
            </a:pPr>
            <a:r>
              <a:rPr lang="en-US" dirty="0" smtClean="0"/>
              <a:t>1 %</a:t>
            </a:r>
          </a:p>
          <a:p>
            <a:pPr marL="514350" indent="-514350">
              <a:buFont typeface="Arial" pitchFamily="34" charset="0"/>
              <a:buAutoNum type="arabicPeriod"/>
            </a:pPr>
            <a:r>
              <a:rPr lang="en-US" dirty="0" smtClean="0"/>
              <a:t>3 %</a:t>
            </a:r>
          </a:p>
          <a:p>
            <a:pPr marL="514350" indent="-514350">
              <a:buFont typeface="Arial" pitchFamily="34" charset="0"/>
              <a:buAutoNum type="arabicPeriod"/>
            </a:pPr>
            <a:r>
              <a:rPr lang="en-US" dirty="0" smtClean="0"/>
              <a:t>5 %</a:t>
            </a:r>
          </a:p>
        </p:txBody>
      </p:sp>
    </p:spTree>
    <p:custDataLst>
      <p:tags r:id="rId1"/>
    </p:custDataLst>
    <p:extLst>
      <p:ext uri="{BB962C8B-B14F-4D97-AF65-F5344CB8AC3E}">
        <p14:creationId xmlns:p14="http://schemas.microsoft.com/office/powerpoint/2010/main" val="750799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Inflation Rates - Current</a:t>
            </a:r>
            <a:endParaRPr lang="en-US" b="1" dirty="0"/>
          </a:p>
        </p:txBody>
      </p:sp>
      <p:pic>
        <p:nvPicPr>
          <p:cNvPr id="1026" name="Picture 2" descr="https://d3fy651gv2fhd3.cloudfront.net/charts/united-states-inflation-cpi?user=dainius@2x.png&amp;s=cpi+yoy&amp;v=201807121326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59" y="1295400"/>
            <a:ext cx="9179859" cy="42672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56589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2400"/>
            <a:ext cx="9144000" cy="6424594"/>
          </a:xfrm>
          <a:prstGeom prst="rect">
            <a:avLst/>
          </a:prstGeom>
        </p:spPr>
      </p:pic>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Inflation Rates 1916-2012</a:t>
            </a:r>
            <a:endParaRPr lang="en-US" b="1" dirty="0"/>
          </a:p>
        </p:txBody>
      </p:sp>
      <p:pic>
        <p:nvPicPr>
          <p:cNvPr id="4" name="Picture 3" descr="in1916_2012.jpg"/>
          <p:cNvPicPr/>
          <p:nvPr/>
        </p:nvPicPr>
        <p:blipFill>
          <a:blip r:embed="rId3" cstate="print"/>
          <a:stretch>
            <a:fillRect/>
          </a:stretch>
        </p:blipFill>
        <p:spPr>
          <a:xfrm>
            <a:off x="162984" y="1066800"/>
            <a:ext cx="8685904" cy="3903027"/>
          </a:xfrm>
          <a:prstGeom prst="rect">
            <a:avLst/>
          </a:prstGeom>
        </p:spPr>
      </p:pic>
    </p:spTree>
    <p:custDataLst>
      <p:tags r:id="rId1"/>
    </p:custDataLst>
    <p:extLst>
      <p:ext uri="{BB962C8B-B14F-4D97-AF65-F5344CB8AC3E}">
        <p14:creationId xmlns:p14="http://schemas.microsoft.com/office/powerpoint/2010/main" val="4649273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CORRECTPOINTVALUE" val="100"/>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POWERPOINTVERSION" val="14.0"/>
  <p:tag name="EXPANDSHOWBAR" val="False"/>
  <p:tag name="TASKPANEKEY" val="895fc614-0405-48d3-9ff2-d55fcb594609"/>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1.xml><?xml version="1.0" encoding="utf-8"?>
<p:tagLst xmlns:a="http://schemas.openxmlformats.org/drawingml/2006/main" xmlns:r="http://schemas.openxmlformats.org/officeDocument/2006/relationships" xmlns:p="http://schemas.openxmlformats.org/presentationml/2006/main">
  <p:tag name="ANSWERBULLETS" val="3"/>
  <p:tag name="TEXTLENGTH" val="15"/>
  <p:tag name="FONTSIZE" val="32"/>
  <p:tag name="BULLETTYPE" val="ppBulletArabicPeriod"/>
  <p:tag name="ANSWERTEXT" val="0 %&#10;1 %&#10;3 %&#10;5 %"/>
  <p:tag name="OLDNUMANSWERS" val="4"/>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3"/>
  <p:tag name="SLIDEGUID" val="F6C2250C3D3048EA90C48FD754396541"/>
  <p:tag name="TOTALRESPONSES" val="25"/>
  <p:tag name="RESPONSECOUNT" val="25"/>
  <p:tag name="SLICED" val="False"/>
  <p:tag name="RESPONSES" val="3;3;3;3;3;3;3;3;3;3;3;3;4;3;3;3;3;3;3;3;3;3;-;3;3;3;"/>
  <p:tag name="CHARTSTRINGSTD" val="0 0 24 1"/>
  <p:tag name="CHARTSTRINGREV" val="1 24 0 0"/>
  <p:tag name="CHARTSTRINGSTDPER" val="0 0 0.96 0.04"/>
  <p:tag name="CHARTSTRINGREVPER" val="0.04 0.96 0 0"/>
  <p:tag name="RESPONSESGATHERED" val="False"/>
  <p:tag name="ANONYMOUSTEMP" val="False"/>
  <p:tag name="QUESTIONALIAS" val="2. Define inflation:"/>
  <p:tag name="ANSWERSALIAS" val="A high price level|smicln|A car costs more this year than last year|smicln|The rate of increase in the price level|smicln|Directly related to real GDP"/>
  <p:tag name="CORRECTPOINTVALUE" val="0"/>
  <p:tag name="VALUES" val="Incorrect|smicln|Incorrect|smicln|Correct|smicln|Incorrect"/>
</p:tagLst>
</file>

<file path=ppt/tags/tag17.xml><?xml version="1.0" encoding="utf-8"?>
<p:tagLst xmlns:a="http://schemas.openxmlformats.org/drawingml/2006/main" xmlns:r="http://schemas.openxmlformats.org/officeDocument/2006/relationships" xmlns:p="http://schemas.openxmlformats.org/presentationml/2006/main">
  <p:tag name="ANSWERBULLETS" val="3"/>
  <p:tag name="TEXTLENGTH" val="129"/>
  <p:tag name="FONTSIZE" val="32"/>
  <p:tag name="BULLETTYPE" val="ppBulletArabicPeriod"/>
  <p:tag name="ANSWERTEXT" val="A high price level&#10;A car costs more this year than last year&#10;The rate of increase in the price level&#10;Directly related to real GDP"/>
  <p:tag name="OLDNUMANSWERS" val="4"/>
</p:tagLst>
</file>

<file path=ppt/tags/tag1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5"/>
  <p:tag name="RESPONSECOUNT" val="25"/>
  <p:tag name="SLICED" val="False"/>
  <p:tag name="RESPONSES" val="3;3;3;3;3;3;3;3;3;3;3;3;4;3;3;3;3;3;3;3;3;3;-;3;3;3;"/>
  <p:tag name="CHARTSTRINGSTD" val="0 0 24 1"/>
  <p:tag name="CHARTSTRINGREV" val="1 24 0 0"/>
  <p:tag name="CHARTSTRINGSTDPER" val="0 0 0.96 0.04"/>
  <p:tag name="CHARTSTRINGREVPER" val="0.04 0.96 0 0"/>
  <p:tag name="RESPONSESGATHERED" val="False"/>
  <p:tag name="ANONYMOUSTEMP" val="False"/>
  <p:tag name="QUESTIONALIAS" val="2. Define inflation:"/>
  <p:tag name="ANSWERSALIAS" val="A high price level|smicln|A car costs more this year than last year|smicln|The rate of increase in the price level|smicln|Directly related to real GDP"/>
  <p:tag name="SLIDEORDER" val="4"/>
  <p:tag name="SLIDEGUID" val="B41259824B1E4884A45691A3C10CC3F2"/>
  <p:tag name="VALUES" val="Incorrect|smicln|Incorrect|smicln|Correct|smicln|Incorrect"/>
</p:tagLst>
</file>

<file path=ppt/tags/tag1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ANSWERBULLETS" val="3"/>
  <p:tag name="TEXTLENGTH" val="129"/>
  <p:tag name="FONTSIZE" val="32"/>
  <p:tag name="BULLETTYPE" val="ppBulletArabicPeriod"/>
  <p:tag name="ANSWERTEXT" val="A high price level&#10;A car costs more this year than last year&#10;The rate of increase in the price level&#10;Directly related to real GDP"/>
  <p:tag name="OLDNUMANSWERS" val="4"/>
</p:tagLst>
</file>

<file path=ppt/tags/tag2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TOTALRESPONSES" val="25"/>
  <p:tag name="RESPONSECOUNT" val="25"/>
  <p:tag name="SLICED" val="False"/>
  <p:tag name="RESPONSES" val="3;3;3;3;3;3;3;3;3;3;3;3;4;3;3;3;3;3;3;3;3;3;-;3;3;3;"/>
  <p:tag name="CHARTSTRINGSTD" val="0 0 24 1"/>
  <p:tag name="CHARTSTRINGREV" val="1 24 0 0"/>
  <p:tag name="CHARTSTRINGSTDPER" val="0 0 0.96 0.04"/>
  <p:tag name="CHARTSTRINGREVPER" val="0.04 0.96 0 0"/>
  <p:tag name="RESPONSESGATHERED" val="False"/>
  <p:tag name="ANONYMOUSTEMP" val="False"/>
  <p:tag name="SLIDEORDER" val="4"/>
  <p:tag name="SLIDEGUID" val="29C8DDEF66564B42A0A04B098B605311"/>
  <p:tag name="QUESTIONALIAS" val="2. If the inflation rate decreases from 3% to 2% then:"/>
  <p:tag name="ANSWERSALIAS" val="The price level goes down|smicln|The price level goes up"/>
  <p:tag name="CORRECTPOINTVALUE" val="0"/>
  <p:tag name="VALUES" val="Incorrect|smicln|Correct"/>
</p:tagLst>
</file>

<file path=ppt/tags/tag22.xml><?xml version="1.0" encoding="utf-8"?>
<p:tagLst xmlns:a="http://schemas.openxmlformats.org/drawingml/2006/main" xmlns:r="http://schemas.openxmlformats.org/officeDocument/2006/relationships" xmlns:p="http://schemas.openxmlformats.org/presentationml/2006/main">
  <p:tag name="ANSWERBULLETS" val="3"/>
  <p:tag name="TEXTLENGTH" val="49"/>
  <p:tag name="FONTSIZE" val="32"/>
  <p:tag name="BULLETTYPE" val="ppBulletArabicPeriod"/>
  <p:tag name="ANSWERTEXT" val="The price level goes down&#10;The price level goes up"/>
  <p:tag name="OLDNUMANSWERS" val="2"/>
</p:tagLst>
</file>

<file path=ppt/tags/tag23.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5"/>
  <p:tag name="RESPONSECOUNT" val="25"/>
  <p:tag name="SLICED" val="False"/>
  <p:tag name="RESPONSES" val="3;3;3;3;3;3;3;3;3;3;3;3;4;3;3;3;3;3;3;3;3;3;-;3;3;3;"/>
  <p:tag name="CHARTSTRINGSTD" val="0 0 24 1"/>
  <p:tag name="CHARTSTRINGREV" val="1 24 0 0"/>
  <p:tag name="CHARTSTRINGSTDPER" val="0 0 0.96 0.04"/>
  <p:tag name="CHARTSTRINGREVPER" val="0.04 0.96 0 0"/>
  <p:tag name="RESPONSESGATHERED" val="False"/>
  <p:tag name="ANONYMOUSTEMP" val="False"/>
  <p:tag name="QUESTIONALIAS" val="2. If the inflation rate decreases from 3% to 2% then:"/>
  <p:tag name="ANSWERSALIAS" val="The price level goes down|smicln|The price level goes up"/>
  <p:tag name="SLIDEORDER" val="5"/>
  <p:tag name="SLIDEGUID" val="71AC4789AA2A40B2B657A20FB0ACC975"/>
  <p:tag name="VALUES" val="Incorrect|smicln|Correct"/>
</p:tagLst>
</file>

<file path=ppt/tags/tag2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5.xml><?xml version="1.0" encoding="utf-8"?>
<p:tagLst xmlns:a="http://schemas.openxmlformats.org/drawingml/2006/main" xmlns:r="http://schemas.openxmlformats.org/officeDocument/2006/relationships" xmlns:p="http://schemas.openxmlformats.org/presentationml/2006/main">
  <p:tag name="ANSWERBULLETS" val="3"/>
  <p:tag name="TEXTLENGTH" val="49"/>
  <p:tag name="FONTSIZE" val="32"/>
  <p:tag name="BULLETTYPE" val="ppBulletArabicPeriod"/>
  <p:tag name="ANSWERTEXT" val="The price level goes down&#10;The price level goes up"/>
  <p:tag name="OLDNUMANSWERS" val="2"/>
</p:tagLst>
</file>

<file path=ppt/tags/tag2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TOTALRESPONSES" val="25"/>
  <p:tag name="RESPONSECOUNT" val="25"/>
  <p:tag name="SLICED" val="False"/>
  <p:tag name="RESPONSES" val="3;3;3;3;3;3;3;3;3;3;3;3;4;3;3;3;3;3;3;3;3;3;-;3;3;3;"/>
  <p:tag name="CHARTSTRINGSTD" val="0 0 24 1"/>
  <p:tag name="CHARTSTRINGREV" val="1 24 0 0"/>
  <p:tag name="CHARTSTRINGSTDPER" val="0 0 0.96 0.04"/>
  <p:tag name="CHARTSTRINGREVPER" val="0.04 0.96 0 0"/>
  <p:tag name="RESPONSESGATHERED" val="False"/>
  <p:tag name="ANONYMOUSTEMP" val="False"/>
  <p:tag name="ANSWERSALIAS" val="The price level goes up|smicln|The price level increases more slowly|smicln|Inflation rate decreases but is still positive|smicln|All of the above"/>
  <p:tag name="QUESTIONALIAS" val="4. Disinflation occurs when:"/>
  <p:tag name="CORRECTPOINTVALUE" val="0"/>
  <p:tag name="SLIDEORDER" val="7"/>
  <p:tag name="SLIDEGUID" val="D78AAE8FF8C54D65BC6718607989F625"/>
  <p:tag name="VALUES" val="Incorrect|smicln|Incorrect|smicln|Incorrect|smicln|Correct"/>
</p:tagLst>
</file>

<file path=ppt/tags/tag27.xml><?xml version="1.0" encoding="utf-8"?>
<p:tagLst xmlns:a="http://schemas.openxmlformats.org/drawingml/2006/main" xmlns:r="http://schemas.openxmlformats.org/officeDocument/2006/relationships" xmlns:p="http://schemas.openxmlformats.org/presentationml/2006/main">
  <p:tag name="ANSWERBULLETS" val="3"/>
  <p:tag name="TEXTLENGTH" val="125"/>
  <p:tag name="FONTSIZE" val="32"/>
  <p:tag name="BULLETTYPE" val="ppBulletArabicPeriod"/>
  <p:tag name="ANSWERTEXT" val="The price level goes up&#10;The price level increases more slowly&#10;Inflation rate decreases but is still positive&#10;All of the above"/>
  <p:tag name="OLDNUMANSWERS" val="4"/>
</p:tagLst>
</file>

<file path=ppt/tags/tag2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5"/>
  <p:tag name="RESPONSECOUNT" val="25"/>
  <p:tag name="SLICED" val="False"/>
  <p:tag name="RESPONSES" val="3;3;3;3;3;3;3;3;3;3;3;3;4;3;3;3;3;3;3;3;3;3;-;3;3;3;"/>
  <p:tag name="CHARTSTRINGSTD" val="0 0 24 1"/>
  <p:tag name="CHARTSTRINGREV" val="1 24 0 0"/>
  <p:tag name="CHARTSTRINGSTDPER" val="0 0 0.96 0.04"/>
  <p:tag name="CHARTSTRINGREVPER" val="0.04 0.96 0 0"/>
  <p:tag name="RESPONSESGATHERED" val="False"/>
  <p:tag name="ANONYMOUSTEMP" val="False"/>
  <p:tag name="ANSWERSALIAS" val="The price level goes up|smicln|The price level increases more slowly|smicln|Inflation rate decreases but is still positive|smicln|All of the above"/>
  <p:tag name="QUESTIONALIAS" val="4. Disinflation occurs when:"/>
  <p:tag name="SLIDEORDER" val="8"/>
  <p:tag name="SLIDEGUID" val="AE627308F7F14EA88264D8910030FA55"/>
  <p:tag name="VALUES" val="Incorrect|smicln|Incorrect|smicln|Incorrect|smicln|Correct"/>
</p:tagLst>
</file>

<file path=ppt/tags/tag2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ANSWERBULLETS" val="3"/>
  <p:tag name="TEXTLENGTH" val="125"/>
  <p:tag name="FONTSIZE" val="32"/>
  <p:tag name="BULLETTYPE" val="ppBulletArabicPeriod"/>
  <p:tag name="ANSWERTEXT" val="The price level goes up&#10;The price level increases more slowly&#10;Inflation rate decreases but is still positive&#10;All of the above"/>
  <p:tag name="OLDNUMANSWERS" val="4"/>
</p:tagLst>
</file>

<file path=ppt/tags/tag31.xml><?xml version="1.0" encoding="utf-8"?>
<p:tagLst xmlns:a="http://schemas.openxmlformats.org/drawingml/2006/main" xmlns:r="http://schemas.openxmlformats.org/officeDocument/2006/relationships" xmlns:p="http://schemas.openxmlformats.org/presentationml/2006/main">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TOTALRESPONSES" val="25"/>
  <p:tag name="RESPONSECOUNT" val="25"/>
  <p:tag name="SLICED" val="False"/>
  <p:tag name="RESPONSES" val="3;3;3;3;3;3;3;3;3;3;3;3;4;3;3;3;3;3;3;3;3;3;-;3;3;3;"/>
  <p:tag name="CHARTSTRINGSTD" val="0 0 24 1"/>
  <p:tag name="CHARTSTRINGREV" val="1 24 0 0"/>
  <p:tag name="CHARTSTRINGSTDPER" val="0 0 0.96 0.04"/>
  <p:tag name="CHARTSTRINGREVPER" val="0.04 0.96 0 0"/>
  <p:tag name="RESPONSESGATHERED" val="False"/>
  <p:tag name="ANONYMOUSTEMP" val="False"/>
  <p:tag name="ANSWERSALIAS" val="A low price level|smicln|A car costs less this year than last year|smicln|The rate of decrease in the price level|smicln|Inversely related to real GDP"/>
  <p:tag name="SLIDEORDER" val="5"/>
  <p:tag name="SLIDEGUID" val="884C1B947C9F4A7987652F1FCD007D01"/>
  <p:tag name="QUESTIONALIAS" val="3. Define deflation:"/>
  <p:tag name="CORRECTPOINTVALUE" val="0"/>
  <p:tag name="VALUES" val="Incorrect|smicln|Incorrect|smicln|Correct|smicln|Incorrect"/>
</p:tagLst>
</file>

<file path=ppt/tags/tag33.xml><?xml version="1.0" encoding="utf-8"?>
<p:tagLst xmlns:a="http://schemas.openxmlformats.org/drawingml/2006/main" xmlns:r="http://schemas.openxmlformats.org/officeDocument/2006/relationships" xmlns:p="http://schemas.openxmlformats.org/presentationml/2006/main">
  <p:tag name="ANSWERBULLETS" val="3"/>
  <p:tag name="TEXTLENGTH" val="129"/>
  <p:tag name="FONTSIZE" val="32"/>
  <p:tag name="BULLETTYPE" val="ppBulletArabicPeriod"/>
  <p:tag name="ANSWERTEXT" val="A low price level&#10;A car costs less this year than last year&#10;The rate of decrease in the price level&#10;Inversely related to real GDP"/>
  <p:tag name="OLDNUMANSWERS" val="4"/>
</p:tagLst>
</file>

<file path=ppt/tags/tag34.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5"/>
  <p:tag name="RESPONSECOUNT" val="25"/>
  <p:tag name="SLICED" val="False"/>
  <p:tag name="RESPONSES" val="3;3;3;3;3;3;3;3;3;3;3;3;4;3;3;3;3;3;3;3;3;3;-;3;3;3;"/>
  <p:tag name="CHARTSTRINGSTD" val="0 0 24 1"/>
  <p:tag name="CHARTSTRINGREV" val="1 24 0 0"/>
  <p:tag name="CHARTSTRINGSTDPER" val="0 0 0.96 0.04"/>
  <p:tag name="CHARTSTRINGREVPER" val="0.04 0.96 0 0"/>
  <p:tag name="RESPONSESGATHERED" val="False"/>
  <p:tag name="ANONYMOUSTEMP" val="False"/>
  <p:tag name="ANSWERSALIAS" val="A low price level|smicln|A car costs less this year than last year|smicln|The rate of decrease in the price level|smicln|Inversely related to real GDP"/>
  <p:tag name="QUESTIONALIAS" val="3. Define deflation:"/>
  <p:tag name="SLIDEORDER" val="6"/>
  <p:tag name="SLIDEGUID" val="038E2EAC030743B7927A95D67664D830"/>
  <p:tag name="VALUES" val="Incorrect|smicln|Incorrect|smicln|Correct|smicln|Incorrect"/>
</p:tagLst>
</file>

<file path=ppt/tags/tag3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6.xml><?xml version="1.0" encoding="utf-8"?>
<p:tagLst xmlns:a="http://schemas.openxmlformats.org/drawingml/2006/main" xmlns:r="http://schemas.openxmlformats.org/officeDocument/2006/relationships" xmlns:p="http://schemas.openxmlformats.org/presentationml/2006/main">
  <p:tag name="ANSWERBULLETS" val="3"/>
  <p:tag name="TEXTLENGTH" val="129"/>
  <p:tag name="FONTSIZE" val="32"/>
  <p:tag name="BULLETTYPE" val="ppBulletArabicPeriod"/>
  <p:tag name="ANSWERTEXT" val="A low price level&#10;A car costs less this year than last year&#10;The rate of decrease in the price level&#10;Inversely related to real GDP"/>
  <p:tag name="OLDNUMANSWERS" val="4"/>
</p:tagLst>
</file>

<file path=ppt/tags/tag37.xml><?xml version="1.0" encoding="utf-8"?>
<p:tagLst xmlns:a="http://schemas.openxmlformats.org/drawingml/2006/main" xmlns:r="http://schemas.openxmlformats.org/officeDocument/2006/relationships" xmlns:p="http://schemas.openxmlformats.org/presentationml/2006/main">
  <p:tag name="DELIMITERS" val="3.1"/>
</p:tagLst>
</file>

<file path=ppt/tags/tag3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TOTALRESPONSES" val="25"/>
  <p:tag name="RESPONSECOUNT" val="25"/>
  <p:tag name="SLICED" val="False"/>
  <p:tag name="RESPONSES" val="3;3;3;3;3;3;3;3;3;3;3;3;4;3;3;3;3;3;3;3;3;3;-;3;3;3;"/>
  <p:tag name="CHARTSTRINGSTD" val="0 0 24 1"/>
  <p:tag name="CHARTSTRINGREV" val="1 24 0 0"/>
  <p:tag name="CHARTSTRINGSTDPER" val="0 0 0.96 0.04"/>
  <p:tag name="CHARTSTRINGREVPER" val="0.04 0.96 0 0"/>
  <p:tag name="RESPONSESGATHERED" val="False"/>
  <p:tag name="ANONYMOUSTEMP" val="False"/>
  <p:tag name="SLIDEORDER" val="7"/>
  <p:tag name="SLIDEGUID" val="E600A7E25F974A00BF2A069C94845EE2"/>
  <p:tag name="QUESTIONALIAS" val="5. What do economists use to measure the Price Level?"/>
  <p:tag name="ANSWERSALIAS" val="A price index|smicln|An inflation index|smicln|Real GDP|smicln|The rule of 70"/>
  <p:tag name="CORRECTPOINTVALUE" val="0"/>
  <p:tag name="VALUES" val="Correct|smicln|Incorrect|smicln|Incorrect|smicln|Incorrect"/>
</p:tagLst>
</file>

<file path=ppt/tags/tag39.xml><?xml version="1.0" encoding="utf-8"?>
<p:tagLst xmlns:a="http://schemas.openxmlformats.org/drawingml/2006/main" xmlns:r="http://schemas.openxmlformats.org/officeDocument/2006/relationships" xmlns:p="http://schemas.openxmlformats.org/presentationml/2006/main">
  <p:tag name="ANSWERBULLETS" val="3"/>
  <p:tag name="TEXTLENGTH" val="56"/>
  <p:tag name="FONTSIZE" val="32"/>
  <p:tag name="BULLETTYPE" val="ppBulletArabicPeriod"/>
  <p:tag name="ANSWERTEXT" val="A price index&#10;An inflation index&#10;Real GDP&#10;The rule of 70"/>
  <p:tag name="OLDNUMANSWERS" val="4"/>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5"/>
  <p:tag name="RESPONSECOUNT" val="25"/>
  <p:tag name="SLICED" val="False"/>
  <p:tag name="RESPONSES" val="3;3;3;3;3;3;3;3;3;3;3;3;4;3;3;3;3;3;3;3;3;3;-;3;3;3;"/>
  <p:tag name="CHARTSTRINGSTD" val="0 0 24 1"/>
  <p:tag name="CHARTSTRINGREV" val="1 24 0 0"/>
  <p:tag name="CHARTSTRINGSTDPER" val="0 0 0.96 0.04"/>
  <p:tag name="CHARTSTRINGREVPER" val="0.04 0.96 0 0"/>
  <p:tag name="RESPONSESGATHERED" val="False"/>
  <p:tag name="ANONYMOUSTEMP" val="False"/>
  <p:tag name="QUESTIONALIAS" val="5. What do economists use to measure the Price Level?"/>
  <p:tag name="ANSWERSALIAS" val="A price index|smicln|An inflation index|smicln|Real GDP|smicln|The rule of 70"/>
  <p:tag name="SLIDEORDER" val="8"/>
  <p:tag name="SLIDEGUID" val="FB1AAD9E2BC44DEEAD91CD71DAB20348"/>
  <p:tag name="VALUES" val="Correct|smicln|Incorrect|smicln|Incorrect|smicln|Incorrect"/>
</p:tagLst>
</file>

<file path=ppt/tags/tag4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2.xml><?xml version="1.0" encoding="utf-8"?>
<p:tagLst xmlns:a="http://schemas.openxmlformats.org/drawingml/2006/main" xmlns:r="http://schemas.openxmlformats.org/officeDocument/2006/relationships" xmlns:p="http://schemas.openxmlformats.org/presentationml/2006/main">
  <p:tag name="ANSWERBULLETS" val="3"/>
  <p:tag name="TEXTLENGTH" val="56"/>
  <p:tag name="FONTSIZE" val="32"/>
  <p:tag name="BULLETTYPE" val="ppBulletArabicPeriod"/>
  <p:tag name="ANSWERTEXT" val="A price index&#10;An inflation index&#10;Real GDP&#10;The rule of 70"/>
  <p:tag name="OLDNUMANSWERS" val="4"/>
</p:tagLst>
</file>

<file path=ppt/tags/tag43.xml><?xml version="1.0" encoding="utf-8"?>
<p:tagLst xmlns:a="http://schemas.openxmlformats.org/drawingml/2006/main" xmlns:r="http://schemas.openxmlformats.org/officeDocument/2006/relationships" xmlns:p="http://schemas.openxmlformats.org/presentationml/2006/main">
  <p:tag name="DELIMITERS" val="3.1"/>
</p:tagLst>
</file>

<file path=ppt/tags/tag44.xml><?xml version="1.0" encoding="utf-8"?>
<p:tagLst xmlns:a="http://schemas.openxmlformats.org/drawingml/2006/main" xmlns:r="http://schemas.openxmlformats.org/officeDocument/2006/relationships" xmlns:p="http://schemas.openxmlformats.org/presentationml/2006/main">
  <p:tag name="DELIMITERS" val="3.1"/>
</p:tagLst>
</file>

<file path=ppt/tags/tag4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2"/>
  <p:tag name="SLIDEGUID" val="49F6FDE8AB804FB7896FE108AA0C555C"/>
  <p:tag name="TOTALRESPONSES" val="25"/>
  <p:tag name="RESPONSECOUNT" val="25"/>
  <p:tag name="SLICED" val="False"/>
  <p:tag name="RESPONSES" val="5;5;5;5;5;5;5;5;5;5;5;5;-;5;2;5;5;5;5;5;5;5;-;5;5;5;5;"/>
  <p:tag name="CHARTSTRINGSTD" val="0 1 0 0 24"/>
  <p:tag name="CHARTSTRINGREV" val="24 0 0 1 0"/>
  <p:tag name="CHARTSTRINGSTDPER" val="0 0.04 0 0 0.96"/>
  <p:tag name="CHARTSTRINGREVPER" val="0.96 0 0 0.04 0"/>
  <p:tag name="RESPONSESGATHERED" val="False"/>
  <p:tag name="ANONYMOUSTEMP" val="False"/>
  <p:tag name="QUESTIONALIAS" val="7. What was the inflation rate in 1974?"/>
  <p:tag name="ANSWERSALIAS" val="50 %|smicln|45 %|smicln|11 %|smicln|  5 %|smicln|  4 %"/>
  <p:tag name="CORRECTPOINTVALUE" val="0"/>
  <p:tag name="VALUES" val="Incorrect|smicln|Incorrect|smicln|Correct|smicln|Incorrect|smicln|Incorrect"/>
</p:tagLst>
</file>

<file path=ppt/tags/tag46.xml><?xml version="1.0" encoding="utf-8"?>
<p:tagLst xmlns:a="http://schemas.openxmlformats.org/drawingml/2006/main" xmlns:r="http://schemas.openxmlformats.org/officeDocument/2006/relationships" xmlns:p="http://schemas.openxmlformats.org/presentationml/2006/main">
  <p:tag name="ANSWERBULLETS" val="3"/>
  <p:tag name="TEXTLENGTH" val="26"/>
  <p:tag name="FONTSIZE" val="32"/>
  <p:tag name="BULLETTYPE" val="ppBulletArabicPeriod"/>
  <p:tag name="ANSWERTEXT" val="50 %&#10;45 %&#10;11 %&#10;  5 %&#10;  4 %"/>
  <p:tag name="OLDNUMANSWERS" val="5"/>
</p:tagLst>
</file>

<file path=ppt/tags/tag47.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5"/>
  <p:tag name="RESPONSECOUNT" val="25"/>
  <p:tag name="SLICED" val="False"/>
  <p:tag name="RESPONSES" val="5;5;5;5;5;5;5;5;5;5;5;5;-;5;2;5;5;5;5;5;5;5;-;5;5;5;5;"/>
  <p:tag name="CHARTSTRINGSTD" val="0 1 0 0 24"/>
  <p:tag name="CHARTSTRINGREV" val="24 0 0 1 0"/>
  <p:tag name="CHARTSTRINGSTDPER" val="0 0.04 0 0 0.96"/>
  <p:tag name="CHARTSTRINGREVPER" val="0.96 0 0 0.04 0"/>
  <p:tag name="RESPONSESGATHERED" val="False"/>
  <p:tag name="ANONYMOUSTEMP" val="False"/>
  <p:tag name="QUESTIONALIAS" val="7. What was the inflation rate in 1974?"/>
  <p:tag name="ANSWERSALIAS" val="50 %|smicln|45 %|smicln|11 %|smicln|  5 %|smicln|  4 %"/>
  <p:tag name="SLIDEORDER" val="3"/>
  <p:tag name="SLIDEGUID" val="F905FA59696D47848A0354E3F6806FCC"/>
  <p:tag name="VALUES" val="Incorrect|smicln|Incorrect|smicln|Correct|smicln|Incorrect|smicln|Incorrect"/>
</p:tagLst>
</file>

<file path=ppt/tags/tag4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9.xml><?xml version="1.0" encoding="utf-8"?>
<p:tagLst xmlns:a="http://schemas.openxmlformats.org/drawingml/2006/main" xmlns:r="http://schemas.openxmlformats.org/officeDocument/2006/relationships" xmlns:p="http://schemas.openxmlformats.org/presentationml/2006/main">
  <p:tag name="ANSWERBULLETS" val="3"/>
  <p:tag name="TEXTLENGTH" val="26"/>
  <p:tag name="FONTSIZE" val="32"/>
  <p:tag name="BULLETTYPE" val="ppBulletArabicPeriod"/>
  <p:tag name="ANSWERTEXT" val="50 %&#10;45 %&#10;11 %&#10;  5 %&#10;  4 %"/>
  <p:tag name="OLDNUMANSWERS" val="5"/>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DELIMITERS" val="3.1"/>
</p:tagLst>
</file>

<file path=ppt/tags/tag51.xml><?xml version="1.0" encoding="utf-8"?>
<p:tagLst xmlns:a="http://schemas.openxmlformats.org/drawingml/2006/main" xmlns:r="http://schemas.openxmlformats.org/officeDocument/2006/relationships" xmlns:p="http://schemas.openxmlformats.org/presentationml/2006/main">
  <p:tag name="DELIMITERS" val="3.1"/>
</p:tagLst>
</file>

<file path=ppt/tags/tag52.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4"/>
  <p:tag name="SLIDEGUID" val="56066FC88276456196CD64D7FC6F50DC"/>
  <p:tag name="RESPONSECOUNT" val="23"/>
  <p:tag name="SLICED" val="False"/>
  <p:tag name="RESPONSES" val="-;2;-;3;2;-;3;3;3;3;2;3;1;1;1;3;3;3;3;2;3;3;1;3;3;3;-;"/>
  <p:tag name="CHARTSTRINGSTD" val="4 4 15 0"/>
  <p:tag name="CHARTSTRINGREV" val="0 15 4 4"/>
  <p:tag name="CHARTSTRINGSTDPER" val="0.173913043478261 0.173913043478261 0.652173913043478 0"/>
  <p:tag name="CHARTSTRINGREVPER" val="0 0.652173913043478 0.173913043478261 0.173913043478261"/>
  <p:tag name="TOTALRESPONSES" val="0"/>
  <p:tag name="RESPONSESGATHERED" val="False"/>
  <p:tag name="ANONYMOUSTEMP" val="False"/>
  <p:tag name="QUESTIONALIAS" val="8. If the inflation rate is 7% , how many years will it take for prices to double?"/>
  <p:tag name="ANSWERSALIAS" val="1|smicln|3|smicln|7|smicln|10|smicln|14"/>
  <p:tag name="CORRECTPOINTVALUE" val="0"/>
  <p:tag name="VALUES" val="Incorrect|smicln|Incorrect|smicln|Incorrect|smicln|Correct|smicln|Incorrect"/>
</p:tagLst>
</file>

<file path=ppt/tags/tag53.xml><?xml version="1.0" encoding="utf-8"?>
<p:tagLst xmlns:a="http://schemas.openxmlformats.org/drawingml/2006/main" xmlns:r="http://schemas.openxmlformats.org/officeDocument/2006/relationships" xmlns:p="http://schemas.openxmlformats.org/presentationml/2006/main">
  <p:tag name="ANSWERBULLETS" val="3"/>
  <p:tag name="TEXTLENGTH" val="11"/>
  <p:tag name="FONTSIZE" val="32"/>
  <p:tag name="BULLETTYPE" val="ppBulletArabicPeriod"/>
  <p:tag name="ANSWERTEXT" val="1&#10;3&#10;7&#10;10&#10;14"/>
  <p:tag name="OLDNUMANSWERS" val="5"/>
</p:tagLst>
</file>

<file path=ppt/tags/tag54.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RESPONSECOUNT" val="23"/>
  <p:tag name="SLICED" val="False"/>
  <p:tag name="RESPONSES" val="-;2;-;3;2;-;3;3;3;3;2;3;1;1;1;3;3;3;3;2;3;3;1;3;3;3;-;"/>
  <p:tag name="CHARTSTRINGSTD" val="4 4 15 0"/>
  <p:tag name="CHARTSTRINGREV" val="0 15 4 4"/>
  <p:tag name="CHARTSTRINGSTDPER" val="0.173913043478261 0.173913043478261 0.652173913043478 0"/>
  <p:tag name="CHARTSTRINGREVPER" val="0 0.652173913043478 0.173913043478261 0.173913043478261"/>
  <p:tag name="TOTALRESPONSES" val="0"/>
  <p:tag name="RESPONSESGATHERED" val="False"/>
  <p:tag name="ANONYMOUSTEMP" val="False"/>
  <p:tag name="ANSWERSALIAS" val="1|smicln|3|smicln|7|smicln|10|smicln|14"/>
  <p:tag name="SLIDEORDER" val="5"/>
  <p:tag name="SLIDEGUID" val="4CF51348E3A74B66B5A1932AB40D9FFF"/>
  <p:tag name="QUESTIONALIAS" val="7. If the inflation rate is 7% , how many years will it take for prices to double?"/>
  <p:tag name="VALUES" val="Incorrect|smicln|Incorrect|smicln|Incorrect|smicln|Correct|smicln|Incorrect"/>
</p:tagLst>
</file>

<file path=ppt/tags/tag5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6.xml><?xml version="1.0" encoding="utf-8"?>
<p:tagLst xmlns:a="http://schemas.openxmlformats.org/drawingml/2006/main" xmlns:r="http://schemas.openxmlformats.org/officeDocument/2006/relationships" xmlns:p="http://schemas.openxmlformats.org/presentationml/2006/main">
  <p:tag name="ANSWERBULLETS" val="3"/>
  <p:tag name="TEXTLENGTH" val="11"/>
  <p:tag name="FONTSIZE" val="32"/>
  <p:tag name="BULLETTYPE" val="ppBulletArabicPeriod"/>
  <p:tag name="ANSWERTEXT" val="1&#10;3&#10;7&#10;10&#10;14"/>
  <p:tag name="OLDNUMANSWERS" val="5"/>
</p:tagLst>
</file>

<file path=ppt/tags/tag57.xml><?xml version="1.0" encoding="utf-8"?>
<p:tagLst xmlns:a="http://schemas.openxmlformats.org/drawingml/2006/main" xmlns:r="http://schemas.openxmlformats.org/officeDocument/2006/relationships" xmlns:p="http://schemas.openxmlformats.org/presentationml/2006/main">
  <p:tag name="DELIMITERS" val="3.1"/>
</p:tagLst>
</file>

<file path=ppt/tags/tag58.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11"/>
  <p:tag name="SLIDEGUID" val="6DA4D780F84448C39599C00C796F199E"/>
  <p:tag name="RESPONSECOUNT" val="1"/>
  <p:tag name="SLICED" val="False"/>
  <p:tag name="RESPONSES" val="-;-;-;-;-;-;-;-;-;-;-;1;-;-;-;-;-;-;-;-;-;-;-;-;-;-;-;"/>
  <p:tag name="CHARTSTRINGSTD" val="1 0 0 0"/>
  <p:tag name="CHARTSTRINGREV" val="0 0 0 1"/>
  <p:tag name="CHARTSTRINGSTDPER" val="1 0 0 0"/>
  <p:tag name="CHARTSTRINGREVPER" val="0 0 0 1"/>
  <p:tag name="TOTALRESPONSES" val="0"/>
  <p:tag name="RESPONSESGATHERED" val="False"/>
  <p:tag name="ANONYMOUSTEMP" val="False"/>
  <p:tag name="QUESTIONALIAS" val="9. What causes inflation?"/>
  <p:tag name="ANSWERSALIAS" val="Decrease in the money supply |smicln|Decrease in Aggregate Demand|smicln|Increase in Aggregate Demand |smicln|Increase in Aggregate Supply "/>
  <p:tag name="CORRECTPOINTVALUE" val="0"/>
  <p:tag name="VALUES" val="Incorrect|smicln|Incorrect|smicln|Correct|smicln|Incorrect"/>
</p:tagLst>
</file>

<file path=ppt/tags/tag59.xml><?xml version="1.0" encoding="utf-8"?>
<p:tagLst xmlns:a="http://schemas.openxmlformats.org/drawingml/2006/main" xmlns:r="http://schemas.openxmlformats.org/officeDocument/2006/relationships" xmlns:p="http://schemas.openxmlformats.org/presentationml/2006/main">
  <p:tag name="ANSWERBULLETS" val="3"/>
  <p:tag name="TEXTLENGTH" val="118"/>
  <p:tag name="FONTSIZE" val="32"/>
  <p:tag name="BULLETTYPE" val="ppBulletArabicPeriod"/>
  <p:tag name="ANSWERTEXT" val="Decrease in the money supply &#10;Decrease in Aggregate Demand&#10;Increase in Aggregate Demand &#10;Increase in Aggregate Supply "/>
  <p:tag name="OLDNUMANSWERS" val="4"/>
</p:tagLst>
</file>

<file path=ppt/tags/tag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RESPONSESGATHERED" val="False"/>
  <p:tag name="ANONYMOUSTEMP" val="False"/>
  <p:tag name="CORRECTPOINTVALUE" val="0"/>
  <p:tag name="QUESTIONALIAS" val="1. The annual current rate of IN in the US is about _______."/>
  <p:tag name="SLIDEORDER" val="3"/>
  <p:tag name="SLIDEGUID" val="21B80C32E1164A3682D000284D4919FB"/>
  <p:tag name="ANSWERSALIAS" val="0 %|smicln|1 %|smicln|3 %|smicln|5 %"/>
  <p:tag name="VALUES" val="Incorrect|smicln|Correct|smicln|Incorrect|smicln|Incorrect"/>
</p:tagLst>
</file>

<file path=ppt/tags/tag60.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RESPONSECOUNT" val="1"/>
  <p:tag name="SLICED" val="False"/>
  <p:tag name="RESPONSES" val="-;-;-;-;-;-;-;-;-;-;-;1;-;-;-;-;-;-;-;-;-;-;-;-;-;-;-;"/>
  <p:tag name="CHARTSTRINGSTD" val="1 0 0 0"/>
  <p:tag name="CHARTSTRINGREV" val="0 0 0 1"/>
  <p:tag name="CHARTSTRINGSTDPER" val="1 0 0 0"/>
  <p:tag name="CHARTSTRINGREVPER" val="0 0 0 1"/>
  <p:tag name="TOTALRESPONSES" val="0"/>
  <p:tag name="RESPONSESGATHERED" val="False"/>
  <p:tag name="ANONYMOUSTEMP" val="False"/>
  <p:tag name="ANSWERSALIAS" val="Decrease in the money supply |smicln|Decrease in Aggregate Demand|smicln|Increase in Aggregate Demand |smicln|Increase in Aggregate Supply "/>
  <p:tag name="SLIDEORDER" val="12"/>
  <p:tag name="SLIDEGUID" val="4BB80FA1BE9D4600B7A0998CAE1E1E68"/>
  <p:tag name="QUESTIONALIAS" val="8. What causes inflation?"/>
  <p:tag name="VALUES" val="Incorrect|smicln|Incorrect|smicln|Correct|smicln|Incorrect"/>
</p:tagLst>
</file>

<file path=ppt/tags/tag6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2.xml><?xml version="1.0" encoding="utf-8"?>
<p:tagLst xmlns:a="http://schemas.openxmlformats.org/drawingml/2006/main" xmlns:r="http://schemas.openxmlformats.org/officeDocument/2006/relationships" xmlns:p="http://schemas.openxmlformats.org/presentationml/2006/main">
  <p:tag name="ANSWERBULLETS" val="3"/>
  <p:tag name="TEXTLENGTH" val="118"/>
  <p:tag name="FONTSIZE" val="32"/>
  <p:tag name="BULLETTYPE" val="ppBulletArabicPeriod"/>
  <p:tag name="ANSWERTEXT" val="Decrease in the money supply &#10;Decrease in Aggregate Demand&#10;Increase in Aggregate Demand &#10;Increase in Aggregate Supply "/>
  <p:tag name="OLDNUMANSWERS" val="4"/>
</p:tagLst>
</file>

<file path=ppt/tags/tag63.xml><?xml version="1.0" encoding="utf-8"?>
<p:tagLst xmlns:a="http://schemas.openxmlformats.org/drawingml/2006/main" xmlns:r="http://schemas.openxmlformats.org/officeDocument/2006/relationships" xmlns:p="http://schemas.openxmlformats.org/presentationml/2006/main">
  <p:tag name="DELIMITERS" val="3.1"/>
</p:tagLst>
</file>

<file path=ppt/tags/tag64.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12"/>
  <p:tag name="SLIDEGUID" val="6DACB029F58643EDA49005397929CB24"/>
  <p:tag name="TOTALRESPONSES" val="24"/>
  <p:tag name="RESPONSECOUNT" val="24"/>
  <p:tag name="SLICED" val="False"/>
  <p:tag name="RESPONSES" val="1;2;-;2;-;2;2;2;2;2;2;2;2;2;3;2;3;2;2;2;2;2;2;2;2;2;-;"/>
  <p:tag name="CHARTSTRINGSTD" val="1 21 2 0"/>
  <p:tag name="CHARTSTRINGREV" val="0 2 21 1"/>
  <p:tag name="CHARTSTRINGSTDPER" val="0.0416666666666667 0.875 0.0833333333333333 0"/>
  <p:tag name="CHARTSTRINGREVPER" val="0 0.0833333333333333 0.875 0.0416666666666667"/>
  <p:tag name="RESPONSESGATHERED" val="False"/>
  <p:tag name="ANONYMOUSTEMP" val="False"/>
  <p:tag name="ANSWERSALIAS" val="AD1 to AD2 |smicln|AD3 to AD4|smicln|AD5 to AD6"/>
  <p:tag name="CORRECTPOINTVALUE" val="0"/>
  <p:tag name="QUESTIONALIAS" val="9. Inflation is most  harmful if AD increases from:"/>
  <p:tag name="VALUES" val="Incorrect|smicln|Incorrect|smicln|Correct"/>
</p:tagLst>
</file>

<file path=ppt/tags/tag65.xml><?xml version="1.0" encoding="utf-8"?>
<p:tagLst xmlns:a="http://schemas.openxmlformats.org/drawingml/2006/main" xmlns:r="http://schemas.openxmlformats.org/officeDocument/2006/relationships" xmlns:p="http://schemas.openxmlformats.org/presentationml/2006/main">
  <p:tag name="ANSWERBULLETS" val="3"/>
  <p:tag name="TEXTLENGTH" val="33"/>
  <p:tag name="FONTSIZE" val="32"/>
  <p:tag name="BULLETTYPE" val="ppBulletArabicPeriod"/>
  <p:tag name="ANSWERTEXT" val="AD1 to AD2 &#10;AD3 to AD4&#10;AD5 to AD6"/>
  <p:tag name="OLDNUMANSWERS" val="3"/>
</p:tagLst>
</file>

<file path=ppt/tags/tag6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4"/>
  <p:tag name="RESPONSECOUNT" val="24"/>
  <p:tag name="SLICED" val="False"/>
  <p:tag name="RESPONSES" val="1;2;-;2;-;2;2;2;2;2;2;2;2;2;3;2;3;2;2;2;2;2;2;2;2;2;-;"/>
  <p:tag name="CHARTSTRINGSTD" val="1 21 2 0"/>
  <p:tag name="CHARTSTRINGREV" val="0 2 21 1"/>
  <p:tag name="CHARTSTRINGSTDPER" val="0.0416666666666667 0.875 0.0833333333333333 0"/>
  <p:tag name="CHARTSTRINGREVPER" val="0 0.0833333333333333 0.875 0.0416666666666667"/>
  <p:tag name="RESPONSESGATHERED" val="False"/>
  <p:tag name="ANONYMOUSTEMP" val="False"/>
  <p:tag name="ANSWERSALIAS" val="AD1 to AD2 |smicln|AD3 to AD4|smicln|AD5 to AD6"/>
  <p:tag name="QUESTIONALIAS" val="6. Inflation s is most  harmful if AD increases from:"/>
  <p:tag name="SLIDEORDER" val="13"/>
  <p:tag name="SLIDEGUID" val="A11C69E40A0F40E29AB26E83990351C6"/>
  <p:tag name="VALUES" val="Incorrect|smicln|Incorrect|smicln|Correct"/>
</p:tagLst>
</file>

<file path=ppt/tags/tag6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8.xml><?xml version="1.0" encoding="utf-8"?>
<p:tagLst xmlns:a="http://schemas.openxmlformats.org/drawingml/2006/main" xmlns:r="http://schemas.openxmlformats.org/officeDocument/2006/relationships" xmlns:p="http://schemas.openxmlformats.org/presentationml/2006/main">
  <p:tag name="ANSWERBULLETS" val="3"/>
  <p:tag name="TEXTLENGTH" val="33"/>
  <p:tag name="FONTSIZE" val="32"/>
  <p:tag name="BULLETTYPE" val="ppBulletArabicPeriod"/>
  <p:tag name="ANSWERTEXT" val="AD1 to AD2 &#10;AD3 to AD4&#10;AD5 to AD6"/>
  <p:tag name="OLDNUMANSWERS" val="3"/>
</p:tagLst>
</file>

<file path=ppt/tags/tag6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13"/>
  <p:tag name="SLIDEGUID" val="C719F7AC534144E7BF9E7FA418C756A8"/>
  <p:tag name="TOTALRESPONSES" val="24"/>
  <p:tag name="RESPONSECOUNT" val="24"/>
  <p:tag name="SLICED" val="False"/>
  <p:tag name="RESPONSES" val="4;3;4;3;-;3;3;4;4;4;4;4;3;4;3;4;-;4;3;4;4;4;4;3;4;4;-;"/>
  <p:tag name="CHARTSTRINGSTD" val="0 0 8 16"/>
  <p:tag name="CHARTSTRINGREV" val="16 8 0 0"/>
  <p:tag name="CHARTSTRINGSTDPER" val="0 0 0.333333333333333 0.666666666666667"/>
  <p:tag name="CHARTSTRINGREVPER" val="0.666666666666667 0.333333333333333 0 0"/>
  <p:tag name="RESPONSESGATHERED" val="False"/>
  <p:tag name="ANONYMOUSTEMP" val="False"/>
  <p:tag name="QUESTIONALIAS" val="11. Who likes inflation? "/>
  <p:tag name="ANSWERSALIAS" val="People who are in debt|smicln|Savers|smicln|People on a fixed income without a COLA|smicln|Creditors who did not anticipated the inflation "/>
  <p:tag name="CORRECTPOINTVALUE" val="0"/>
  <p:tag name="VALUES" val="Correct|smicln|Incorrect|smicln|Incorrect|smicln|Incorrect"/>
</p:tagLst>
</file>

<file path=ppt/tags/tag7.xml><?xml version="1.0" encoding="utf-8"?>
<p:tagLst xmlns:a="http://schemas.openxmlformats.org/drawingml/2006/main" xmlns:r="http://schemas.openxmlformats.org/officeDocument/2006/relationships" xmlns:p="http://schemas.openxmlformats.org/presentationml/2006/main">
  <p:tag name="ANSWERBULLETS" val="3"/>
  <p:tag name="TEXTLENGTH" val="19"/>
  <p:tag name="FONTSIZE" val="32"/>
  <p:tag name="BULLETTYPE" val="ppBulletArabicPeriod"/>
  <p:tag name="ANSWERTEXT" val="0 %&#10;1 %&#10;2 %&#10;4 %&#10;7 %"/>
  <p:tag name="OLDNUMANSWERS" val="4"/>
</p:tagLst>
</file>

<file path=ppt/tags/tag70.xml><?xml version="1.0" encoding="utf-8"?>
<p:tagLst xmlns:a="http://schemas.openxmlformats.org/drawingml/2006/main" xmlns:r="http://schemas.openxmlformats.org/officeDocument/2006/relationships" xmlns:p="http://schemas.openxmlformats.org/presentationml/2006/main">
  <p:tag name="ANSWERBULLETS" val="3"/>
  <p:tag name="TEXTLENGTH" val="118"/>
  <p:tag name="FONTSIZE" val="28"/>
  <p:tag name="BULLETTYPE" val="ppBulletArabicPeriod"/>
  <p:tag name="ANSWERTEXT" val="People who are in debt&#10;Savers&#10;People on a fixed income without a COLA&#10;Creditors who did not anticipated the inflation"/>
  <p:tag name="OLDNUMANSWERS" val="4"/>
</p:tagLst>
</file>

<file path=ppt/tags/tag71.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4"/>
  <p:tag name="RESPONSECOUNT" val="24"/>
  <p:tag name="SLICED" val="False"/>
  <p:tag name="RESPONSES" val="4;3;4;3;-;3;3;4;4;4;4;4;3;4;3;4;-;4;3;4;4;4;4;3;4;4;-;"/>
  <p:tag name="CHARTSTRINGSTD" val="0 0 8 16"/>
  <p:tag name="CHARTSTRINGREV" val="16 8 0 0"/>
  <p:tag name="CHARTSTRINGSTDPER" val="0 0 0.333333333333333 0.666666666666667"/>
  <p:tag name="CHARTSTRINGREVPER" val="0.666666666666667 0.333333333333333 0 0"/>
  <p:tag name="RESPONSESGATHERED" val="False"/>
  <p:tag name="ANONYMOUSTEMP" val="False"/>
  <p:tag name="ANSWERSALIAS" val="People who are in debt|smicln|Savers|smicln|People on a fixed income without a COLA|smicln|Creditors who did not anticipated the inflation "/>
  <p:tag name="SLIDEORDER" val="14"/>
  <p:tag name="SLIDEGUID" val="D8E7256D20CB444DB088961683E2E1DF"/>
  <p:tag name="QUESTIONALIAS" val="10. Who likes inflation? "/>
  <p:tag name="VALUES" val="Correct|smicln|Incorrect|smicln|Incorrect|smicln|Incorrect"/>
</p:tagLst>
</file>

<file path=ppt/tags/tag7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3.xml><?xml version="1.0" encoding="utf-8"?>
<p:tagLst xmlns:a="http://schemas.openxmlformats.org/drawingml/2006/main" xmlns:r="http://schemas.openxmlformats.org/officeDocument/2006/relationships" xmlns:p="http://schemas.openxmlformats.org/presentationml/2006/main">
  <p:tag name="ANSWERBULLETS" val="3"/>
  <p:tag name="TEXTLENGTH" val="118"/>
  <p:tag name="FONTSIZE" val="28"/>
  <p:tag name="BULLETTYPE" val="ppBulletArabicPeriod"/>
  <p:tag name="ANSWERTEXT" val="People who are in debt&#10;Savers&#10;People on a fixed income without a COLA&#10;Creditors who did not anticipated the inflation"/>
  <p:tag name="OLDNUMANSWERS" val="4"/>
</p:tagLst>
</file>

<file path=ppt/tags/tag74.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TOTALRESPONSES" val="24"/>
  <p:tag name="RESPONSECOUNT" val="24"/>
  <p:tag name="SLICED" val="False"/>
  <p:tag name="RESPONSES" val="4;3;4;3;-;3;3;4;4;4;4;4;3;4;3;4;-;4;3;4;4;4;4;3;4;4;-;"/>
  <p:tag name="CHARTSTRINGSTD" val="0 0 8 16"/>
  <p:tag name="CHARTSTRINGREV" val="16 8 0 0"/>
  <p:tag name="CHARTSTRINGSTDPER" val="0 0 0.333333333333333 0.666666666666667"/>
  <p:tag name="CHARTSTRINGREVPER" val="0.666666666666667 0.333333333333333 0 0"/>
  <p:tag name="RESPONSESGATHERED" val="False"/>
  <p:tag name="ANONYMOUSTEMP" val="False"/>
  <p:tag name="SLIDEORDER" val="14"/>
  <p:tag name="SLIDEGUID" val="43C287DD9AC9404BAA7D8B97D6CDA429"/>
  <p:tag name="QUESTIONALIAS" val="12. The redistributive effects of inflation do the greatest harm to:"/>
  <p:tag name="ANSWERSALIAS" val="People in debt|smicln|People on a fixed income with a COLA|smicln|People on a fixed income without a COLA|smicln|Creditors who anticipated the inflation "/>
  <p:tag name="CORRECTPOINTVALUE" val="0"/>
  <p:tag name="VALUES" val="Incorrect|smicln|Incorrect|smicln|Correct|smicln|Incorrect"/>
</p:tagLst>
</file>

<file path=ppt/tags/tag75.xml><?xml version="1.0" encoding="utf-8"?>
<p:tagLst xmlns:a="http://schemas.openxmlformats.org/drawingml/2006/main" xmlns:r="http://schemas.openxmlformats.org/officeDocument/2006/relationships" xmlns:p="http://schemas.openxmlformats.org/presentationml/2006/main">
  <p:tag name="ANSWERBULLETS" val="3"/>
  <p:tag name="TEXTLENGTH" val="132"/>
  <p:tag name="FONTSIZE" val="30"/>
  <p:tag name="BULLETTYPE" val="ppBulletArabicPeriod"/>
  <p:tag name="ANSWERTEXT" val="People in debt&#10;People on a fixed income with a COLA&#10;People on a fixed income without a COLA&#10;Creditors who anticipated the inflation"/>
  <p:tag name="OLDNUMANSWERS" val="4"/>
</p:tagLst>
</file>

<file path=ppt/tags/tag7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4"/>
  <p:tag name="RESPONSECOUNT" val="24"/>
  <p:tag name="SLICED" val="False"/>
  <p:tag name="RESPONSES" val="4;3;4;3;-;3;3;4;4;4;4;4;3;4;3;4;-;4;3;4;4;4;4;3;4;4;-;"/>
  <p:tag name="CHARTSTRINGSTD" val="0 0 8 16"/>
  <p:tag name="CHARTSTRINGREV" val="16 8 0 0"/>
  <p:tag name="CHARTSTRINGSTDPER" val="0 0 0.333333333333333 0.666666666666667"/>
  <p:tag name="CHARTSTRINGREVPER" val="0.666666666666667 0.333333333333333 0 0"/>
  <p:tag name="RESPONSESGATHERED" val="False"/>
  <p:tag name="ANONYMOUSTEMP" val="False"/>
  <p:tag name="ANSWERSALIAS" val="People in debt|smicln|People on a fixed income with a COLA|smicln|People on a fixed income without a COLA|smicln|Creditors who anticipated the inflation "/>
  <p:tag name="SLIDEORDER" val="15"/>
  <p:tag name="SLIDEGUID" val="0EBD7E88B1A443B8AE04EF7BFF0813C3"/>
  <p:tag name="QUESTIONALIAS" val="11. The redistributive effects of inflation do the greatest harm to:"/>
  <p:tag name="VALUES" val="Incorrect|smicln|Incorrect|smicln|Correct|smicln|Incorrect"/>
</p:tagLst>
</file>

<file path=ppt/tags/tag7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8.xml><?xml version="1.0" encoding="utf-8"?>
<p:tagLst xmlns:a="http://schemas.openxmlformats.org/drawingml/2006/main" xmlns:r="http://schemas.openxmlformats.org/officeDocument/2006/relationships" xmlns:p="http://schemas.openxmlformats.org/presentationml/2006/main">
  <p:tag name="ANSWERBULLETS" val="3"/>
  <p:tag name="TEXTLENGTH" val="132"/>
  <p:tag name="FONTSIZE" val="30"/>
  <p:tag name="BULLETTYPE" val="ppBulletArabicPeriod"/>
  <p:tag name="ANSWERTEXT" val="People in debt&#10;People on a fixed income with a COLA&#10;People on a fixed income without a COLA&#10;Creditors who anticipated the inflation"/>
  <p:tag name="OLDNUMANSWERS" val="4"/>
</p:tagLst>
</file>

<file path=ppt/tags/tag79.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0.xml><?xml version="1.0" encoding="utf-8"?>
<p:tagLst xmlns:a="http://schemas.openxmlformats.org/drawingml/2006/main" xmlns:r="http://schemas.openxmlformats.org/officeDocument/2006/relationships" xmlns:p="http://schemas.openxmlformats.org/presentationml/2006/main">
  <p:tag name="DELIMITERS" val="3.1"/>
</p:tagLst>
</file>

<file path=ppt/tags/tag81.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RESPONSESGATHERED" val="False"/>
  <p:tag name="ANONYMOUSTEMP" val="False"/>
  <p:tag name="QUESTIONALIAS" val="1. The annual current rate of IN in the US is about _______."/>
  <p:tag name="ANSWERSALIAS" val="0 %|smicln|1 %|smicln|3 %|smicln|5 %"/>
  <p:tag name="SLIDEORDER" val="4"/>
  <p:tag name="SLIDEGUID" val="185909A7C95E49C0ADA11010374EC7F4"/>
  <p:tag name="VALUES" val="Incorrect|smicln|Incorrect|smicln|Correct|smicln|Incorrec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3894</TotalTime>
  <Words>1235</Words>
  <Application>Microsoft Office PowerPoint</Application>
  <PresentationFormat>On-screen Show (4:3)</PresentationFormat>
  <Paragraphs>204</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9b – Inflation</vt:lpstr>
      <vt:lpstr>9b – Inflation</vt:lpstr>
      <vt:lpstr>9b – Inflation</vt:lpstr>
      <vt:lpstr>9b – Inflation</vt:lpstr>
      <vt:lpstr>1. The annual current rate of IN in the US is about _______.</vt:lpstr>
      <vt:lpstr>1. The annual current rate of IN in the US is about _______.</vt:lpstr>
      <vt:lpstr>Inflation Rates - Current</vt:lpstr>
      <vt:lpstr>PowerPoint Presentation</vt:lpstr>
      <vt:lpstr>Inflation Rates 1916-2012</vt:lpstr>
      <vt:lpstr>International Comparisons</vt:lpstr>
      <vt:lpstr>2. Define inflation:</vt:lpstr>
      <vt:lpstr>2. Define inflation:</vt:lpstr>
      <vt:lpstr>3. If the inflation rate decreases from 3% to 2% then:</vt:lpstr>
      <vt:lpstr>3. If the inflation rate decreases from 3% to 2% then:</vt:lpstr>
      <vt:lpstr>4. Disinflation occurs when:</vt:lpstr>
      <vt:lpstr>4. Disinflation occurs when:</vt:lpstr>
      <vt:lpstr>Inflation Rates 1916-2012</vt:lpstr>
      <vt:lpstr>5. Define deflation:</vt:lpstr>
      <vt:lpstr>5. Define deflation:</vt:lpstr>
      <vt:lpstr>Inflation Rates 1916-2012</vt:lpstr>
      <vt:lpstr>6. What do economists use to measure the Price Level?</vt:lpstr>
      <vt:lpstr>6. What do economists use to measure the Price Level?</vt:lpstr>
      <vt:lpstr>Consumer Price Index</vt:lpstr>
      <vt:lpstr>Consumer Price Index  is a  Measure of the Price Level</vt:lpstr>
      <vt:lpstr>7. What was the inflation rate in 1974?</vt:lpstr>
      <vt:lpstr>7. What was the inflation rate in 1974?</vt:lpstr>
      <vt:lpstr>How to Calculate the IN Rate Using a Price Index (PI)</vt:lpstr>
      <vt:lpstr>How to Calculate the IN Rate</vt:lpstr>
      <vt:lpstr>8. If the inflation rate is 7% , how many years will it take for prices to double?</vt:lpstr>
      <vt:lpstr>8. If the inflation rate is 7% , how many years will it take for prices to double?</vt:lpstr>
      <vt:lpstr>PowerPoint Presentation</vt:lpstr>
      <vt:lpstr>9. Which of the following causes inflation?</vt:lpstr>
      <vt:lpstr>9. Which of the following causes inflation?</vt:lpstr>
      <vt:lpstr>Causes of Inflation</vt:lpstr>
      <vt:lpstr>10. Inflation is most  harmful if AD increases from:</vt:lpstr>
      <vt:lpstr>10. Inflation is most  harmful if AD increases from:</vt:lpstr>
      <vt:lpstr>11. Who likes inflation? </vt:lpstr>
      <vt:lpstr>11. Who likes inflation? </vt:lpstr>
      <vt:lpstr>12. The redistributive effects of inflation do the greatest harm to:</vt:lpstr>
      <vt:lpstr>12. The redistributive effects of inflation do the greatest harm to:</vt:lpstr>
      <vt:lpstr>Effects of Inflation</vt:lpstr>
      <vt:lpstr>Effects of Inflation</vt:lpstr>
      <vt:lpstr>Output Effects of Inflation</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harper</dc:creator>
  <cp:lastModifiedBy>Harper</cp:lastModifiedBy>
  <cp:revision>116</cp:revision>
  <dcterms:created xsi:type="dcterms:W3CDTF">2013-02-04T18:55:14Z</dcterms:created>
  <dcterms:modified xsi:type="dcterms:W3CDTF">2018-08-07T13:34:18Z</dcterms:modified>
</cp:coreProperties>
</file>