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1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3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notesSlides/notesSlide4.xml" ContentType="application/vnd.openxmlformats-officedocument.presentationml.notesSlide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17" r:id="rId2"/>
    <p:sldId id="355" r:id="rId3"/>
    <p:sldId id="356" r:id="rId4"/>
    <p:sldId id="357" r:id="rId5"/>
    <p:sldId id="358" r:id="rId6"/>
    <p:sldId id="353" r:id="rId7"/>
    <p:sldId id="354" r:id="rId8"/>
    <p:sldId id="359" r:id="rId9"/>
    <p:sldId id="360" r:id="rId10"/>
    <p:sldId id="320" r:id="rId11"/>
    <p:sldId id="321" r:id="rId12"/>
    <p:sldId id="322" r:id="rId13"/>
    <p:sldId id="323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26" r:id="rId22"/>
    <p:sldId id="327" r:id="rId23"/>
    <p:sldId id="328" r:id="rId24"/>
    <p:sldId id="36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96" autoAdjust="0"/>
    <p:restoredTop sz="94660"/>
  </p:normalViewPr>
  <p:slideViewPr>
    <p:cSldViewPr>
      <p:cViewPr varScale="1">
        <p:scale>
          <a:sx n="54" d="100"/>
          <a:sy n="54" d="100"/>
        </p:scale>
        <p:origin x="-26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BD78-9A7B-4A17-9FBF-AB3F6BCE59A1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076C-4464-41B3-A8EB-51F71702C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8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7.xml"/><Relationship Id="rId7" Type="http://schemas.openxmlformats.org/officeDocument/2006/relationships/oleObject" Target="../embeddings/oleObject1.bin"/><Relationship Id="rId2" Type="http://schemas.openxmlformats.org/officeDocument/2006/relationships/tags" Target="../tags/tag16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3.xml"/><Relationship Id="rId7" Type="http://schemas.openxmlformats.org/officeDocument/2006/relationships/oleObject" Target="../embeddings/oleObject2.bin"/><Relationship Id="rId2" Type="http://schemas.openxmlformats.org/officeDocument/2006/relationships/tags" Target="../tags/tag22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42.xml"/><Relationship Id="rId7" Type="http://schemas.openxmlformats.org/officeDocument/2006/relationships/oleObject" Target="../embeddings/oleObject3.bin"/><Relationship Id="rId2" Type="http://schemas.openxmlformats.org/officeDocument/2006/relationships/tags" Target="../tags/tag41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50.xml"/><Relationship Id="rId7" Type="http://schemas.openxmlformats.org/officeDocument/2006/relationships/oleObject" Target="../embeddings/oleObject4.bin"/><Relationship Id="rId2" Type="http://schemas.openxmlformats.org/officeDocument/2006/relationships/tags" Target="../tags/tag49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56.xml"/><Relationship Id="rId7" Type="http://schemas.openxmlformats.org/officeDocument/2006/relationships/oleObject" Target="../embeddings/oleObject5.bin"/><Relationship Id="rId2" Type="http://schemas.openxmlformats.org/officeDocument/2006/relationships/tags" Target="../tags/tag5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62.xml"/><Relationship Id="rId7" Type="http://schemas.openxmlformats.org/officeDocument/2006/relationships/oleObject" Target="../embeddings/oleObject6.bin"/><Relationship Id="rId2" Type="http://schemas.openxmlformats.org/officeDocument/2006/relationships/tags" Target="../tags/tag6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4.xml"/><Relationship Id="rId4" Type="http://schemas.openxmlformats.org/officeDocument/2006/relationships/tags" Target="../tags/tag6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68.xml"/><Relationship Id="rId7" Type="http://schemas.openxmlformats.org/officeDocument/2006/relationships/oleObject" Target="../embeddings/oleObject7.bin"/><Relationship Id="rId2" Type="http://schemas.openxmlformats.org/officeDocument/2006/relationships/tags" Target="../tags/tag67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notesSlide" Target="../notesSlides/notesSlide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tags" Target="../tags/tag79.xml"/><Relationship Id="rId7" Type="http://schemas.openxmlformats.org/officeDocument/2006/relationships/oleObject" Target="../embeddings/oleObject8.bin"/><Relationship Id="rId2" Type="http://schemas.openxmlformats.org/officeDocument/2006/relationships/tags" Target="../tags/tag78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85.xml"/><Relationship Id="rId7" Type="http://schemas.openxmlformats.org/officeDocument/2006/relationships/oleObject" Target="../embeddings/oleObject9.bin"/><Relationship Id="rId2" Type="http://schemas.openxmlformats.org/officeDocument/2006/relationships/tags" Target="../tags/tag84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7.xml"/><Relationship Id="rId4" Type="http://schemas.openxmlformats.org/officeDocument/2006/relationships/tags" Target="../tags/tag8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91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90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9" Type="http://schemas.openxmlformats.org/officeDocument/2006/relationships/image" Target="../media/image21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tags" Target="../tags/tag98.xml"/><Relationship Id="rId7" Type="http://schemas.openxmlformats.org/officeDocument/2006/relationships/oleObject" Target="../embeddings/oleObject11.bin"/><Relationship Id="rId2" Type="http://schemas.openxmlformats.org/officeDocument/2006/relationships/tags" Target="../tags/tag97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00.xml"/><Relationship Id="rId4" Type="http://schemas.openxmlformats.org/officeDocument/2006/relationships/tags" Target="../tags/tag9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1"/>
            <a:ext cx="77724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9a – Unemployment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2860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1148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241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2. </a:t>
            </a:r>
            <a:r>
              <a:rPr lang="en-US" sz="3600" b="1" dirty="0" smtClean="0"/>
              <a:t>3.7 </a:t>
            </a:r>
            <a:r>
              <a:rPr lang="en-US" sz="3600" b="1" dirty="0" smtClean="0"/>
              <a:t>% OF WHAT are  unemployed?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19201"/>
            <a:ext cx="4724400" cy="2971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population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adults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labor force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able to work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764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</a:t>
            </a:r>
            <a:r>
              <a:rPr lang="en-US" sz="3600" b="1" dirty="0" smtClean="0">
                <a:solidFill>
                  <a:srgbClr val="0070C0"/>
                </a:solidFill>
              </a:rPr>
              <a:t>3.7 </a:t>
            </a:r>
            <a:r>
              <a:rPr lang="en-US" sz="3600" b="1" dirty="0" smtClean="0">
                <a:solidFill>
                  <a:srgbClr val="0070C0"/>
                </a:solidFill>
              </a:rPr>
              <a:t>% OF WHAT are  unemployed?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60054754"/>
              </p:ext>
            </p:extLst>
          </p:nvPr>
        </p:nvGraphicFramePr>
        <p:xfrm>
          <a:off x="5638800" y="1219199"/>
          <a:ext cx="3352800" cy="3771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219199"/>
                        <a:ext cx="3352800" cy="3771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219201"/>
            <a:ext cx="4724400" cy="2971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population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adults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labor force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able to work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228600" y="2438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2284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3. Who IS included in the labor force?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5410200" cy="3733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Students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Discouraged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Retired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Homemakers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Underemployed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30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3. Who IS included in the labor force?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58045610"/>
              </p:ext>
            </p:extLst>
          </p:nvPr>
        </p:nvGraphicFramePr>
        <p:xfrm>
          <a:off x="5638799" y="1600200"/>
          <a:ext cx="325119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799" y="1600200"/>
                        <a:ext cx="3251199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143000"/>
            <a:ext cx="5410200" cy="3733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Students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Discouraged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Retired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Homemakers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Underemployed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52400" y="3581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58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6200"/>
            <a:ext cx="9109349" cy="5943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623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02" y="4724400"/>
            <a:ext cx="82296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The “Real” Rate of UE (U6) includes:</a:t>
            </a:r>
            <a:br>
              <a:rPr lang="en-US" sz="3200" dirty="0" smtClean="0"/>
            </a:br>
            <a:r>
              <a:rPr lang="en-US" sz="3200" dirty="0" smtClean="0"/>
              <a:t>     - the </a:t>
            </a:r>
            <a:r>
              <a:rPr lang="en-US" sz="3200" dirty="0"/>
              <a:t>unemployed,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    - the </a:t>
            </a:r>
            <a:r>
              <a:rPr lang="en-US" sz="3200" dirty="0"/>
              <a:t>underemployed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    - and </a:t>
            </a:r>
            <a:r>
              <a:rPr lang="en-US" sz="3200" dirty="0"/>
              <a:t>the </a:t>
            </a:r>
            <a:r>
              <a:rPr lang="en-US" sz="3200" dirty="0" smtClean="0"/>
              <a:t>discouraged workers</a:t>
            </a:r>
            <a:endParaRPr lang="en-US" sz="3200" dirty="0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08" y="710324"/>
            <a:ext cx="8098522" cy="4026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27057"/>
            <a:ext cx="74579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U6 Unemployment Rate in the </a:t>
            </a:r>
            <a:r>
              <a:rPr lang="en-US" sz="4000" b="1" dirty="0"/>
              <a:t>US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594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4. The UE rate often increases as an economy is beginning to recover from a recession  because: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71628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more discouraged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people enter the labor force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Inflation begins to rise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Potential UE increases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15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4. The UE rate often increases as an economy is beginning to recover from a recession  because: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71628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more discouraged workers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people enter the labor force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Inflation begins to rise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Potential UE increases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23622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78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How can the size of the labor force decline as the size of the population increases?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2133600"/>
            <a:ext cx="4343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Sept. 2015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/>
              <a:t>Pop. 321,650,000;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/>
              <a:t> labor force 156,715,000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057400"/>
            <a:ext cx="39027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Jan. 2015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Pop. 320,090,000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labor force 157,180,000</a:t>
            </a:r>
            <a:endParaRPr lang="en-US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430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5. How can the size of the labor force decline as the size of the population increases?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371600"/>
            <a:ext cx="50292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people retire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immigrants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people on welfare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Impossible!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429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9a – Unemployment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153400" cy="4800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What is Unemployment? </a:t>
            </a:r>
          </a:p>
          <a:p>
            <a:pPr lvl="1" algn="l"/>
            <a:r>
              <a:rPr lang="en-US" b="1" dirty="0" smtClean="0">
                <a:solidFill>
                  <a:schemeClr val="tx1"/>
                </a:solidFill>
              </a:rPr>
              <a:t>Calculate the UE rate</a:t>
            </a:r>
          </a:p>
          <a:p>
            <a:pPr lvl="1" algn="l"/>
            <a:r>
              <a:rPr lang="en-US" b="1" dirty="0" smtClean="0">
                <a:solidFill>
                  <a:schemeClr val="tx1"/>
                </a:solidFill>
              </a:rPr>
              <a:t>Who is included and who is not?</a:t>
            </a:r>
          </a:p>
          <a:p>
            <a:pPr lvl="1" algn="l"/>
            <a:r>
              <a:rPr lang="en-US" b="1" dirty="0" smtClean="0">
                <a:solidFill>
                  <a:schemeClr val="tx1"/>
                </a:solidFill>
              </a:rPr>
              <a:t>The official Unemployment Rate and the "Real" Rate of Unemployment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What is Full Employment and the Types of UE?</a:t>
            </a:r>
          </a:p>
          <a:p>
            <a:pPr lvl="1" algn="l"/>
            <a:r>
              <a:rPr lang="en-US" b="1" dirty="0" smtClean="0">
                <a:solidFill>
                  <a:schemeClr val="tx1"/>
                </a:solidFill>
              </a:rPr>
              <a:t>The Natural (Full employment ) Rate of Unemployment</a:t>
            </a:r>
          </a:p>
          <a:p>
            <a:pPr lvl="1" algn="l"/>
            <a:r>
              <a:rPr lang="en-US" b="1" dirty="0" smtClean="0">
                <a:solidFill>
                  <a:schemeClr val="tx1"/>
                </a:solidFill>
              </a:rPr>
              <a:t>Changes in the Natural Rate of Unemployment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Costs of Unemployment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4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5. How can the size of the labor force decline as the size of the population increases?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371600"/>
            <a:ext cx="50292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people retire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immigrants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people on welfare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Impossible!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04800" y="1447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76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6. </a:t>
            </a:r>
            <a:r>
              <a:rPr lang="en-US" sz="3600" b="1" dirty="0" smtClean="0"/>
              <a:t>In the US, how much unemployment is there when we have full employment?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1"/>
            <a:ext cx="3733800" cy="2667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0% - 1%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2% - 3%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4% - 5%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6% - 7%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20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</a:t>
            </a:r>
            <a:r>
              <a:rPr lang="en-US" sz="3600" b="1" dirty="0" smtClean="0">
                <a:solidFill>
                  <a:srgbClr val="0070C0"/>
                </a:solidFill>
              </a:rPr>
              <a:t>In the US, how much unemployment is there when we have full employment?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73427819"/>
              </p:ext>
            </p:extLst>
          </p:nvPr>
        </p:nvGraphicFramePr>
        <p:xfrm>
          <a:off x="5257800" y="1981200"/>
          <a:ext cx="3124200" cy="3514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81200"/>
                        <a:ext cx="3124200" cy="35147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rShape1"/>
          <p:cNvSpPr/>
          <p:nvPr>
            <p:custDataLst>
              <p:tags r:id="rId4"/>
            </p:custDataLst>
          </p:nvPr>
        </p:nvSpPr>
        <p:spPr>
          <a:xfrm rot="10800000">
            <a:off x="172720" y="29135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57200" y="1676401"/>
            <a:ext cx="4267200" cy="2667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0% - 1%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2% - 3%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4% - 5%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6% - 7%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4030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205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Where are we when UE is 4% to 5%?</a:t>
            </a:r>
            <a:endParaRPr lang="en-US" dirty="0"/>
          </a:p>
        </p:txBody>
      </p:sp>
      <p:pic>
        <p:nvPicPr>
          <p:cNvPr id="64514" name="Picture 2" descr="http://www.harpercollege.edu/mhealy/ecogif/ppc/ppcbasi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479452"/>
            <a:ext cx="2858164" cy="2514600"/>
          </a:xfrm>
          <a:prstGeom prst="rect">
            <a:avLst/>
          </a:prstGeom>
          <a:noFill/>
        </p:spPr>
      </p:pic>
      <p:pic>
        <p:nvPicPr>
          <p:cNvPr id="64516" name="Picture 4" descr="http://www.harpercollege.edu/mhealy/ecogif/asad/asf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676400"/>
            <a:ext cx="2834063" cy="2286000"/>
          </a:xfrm>
          <a:prstGeom prst="rect">
            <a:avLst/>
          </a:prstGeom>
          <a:noFill/>
        </p:spPr>
      </p:pic>
      <p:pic>
        <p:nvPicPr>
          <p:cNvPr id="64518" name="Picture 6" descr="http://www.harpercollege.edu/mhealy/ecogif/asad/11.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1517854"/>
            <a:ext cx="2971800" cy="26030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0810" y="4522257"/>
            <a:ext cx="86383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- We are on the PPC</a:t>
            </a:r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- We are at the full employment level of real GDP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5116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08" y="990600"/>
            <a:ext cx="8910884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393" y="68759"/>
            <a:ext cx="5919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Types of Unemployment</a:t>
            </a:r>
            <a:endParaRPr lang="en-US" sz="4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76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7. </a:t>
            </a:r>
            <a:r>
              <a:rPr lang="en-US" sz="3600" b="1" dirty="0" smtClean="0"/>
              <a:t>Chris lost his job as a ski lift operator when the ski season ended.  Which type of UE is this?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61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7. </a:t>
            </a:r>
            <a:r>
              <a:rPr lang="en-US" sz="3600" b="1" dirty="0" smtClean="0">
                <a:solidFill>
                  <a:srgbClr val="0070C0"/>
                </a:solidFill>
              </a:rPr>
              <a:t>Chris lost his job as a ski lift operator when the ski season ended.  Which type of UE is this?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75333769"/>
              </p:ext>
            </p:extLst>
          </p:nvPr>
        </p:nvGraphicFramePr>
        <p:xfrm>
          <a:off x="5029200" y="1676400"/>
          <a:ext cx="3429000" cy="385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676400"/>
                        <a:ext cx="3429000" cy="3857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19930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7778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8. </a:t>
            </a:r>
            <a:r>
              <a:rPr lang="en-US" sz="3600" b="1" dirty="0" smtClean="0"/>
              <a:t>Chris was a good auto mechanic, but he knows little about new car technology. What type of UE?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37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</a:t>
            </a:r>
            <a:r>
              <a:rPr lang="en-US" sz="3600" b="1" dirty="0" smtClean="0">
                <a:solidFill>
                  <a:srgbClr val="0070C0"/>
                </a:solidFill>
              </a:rPr>
              <a:t>Chris was a good auto mechanic, but he knows little about new car technology. What type of UE?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95155346"/>
              </p:ext>
            </p:extLst>
          </p:nvPr>
        </p:nvGraphicFramePr>
        <p:xfrm>
          <a:off x="5029200" y="1676400"/>
          <a:ext cx="3429000" cy="385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676400"/>
                        <a:ext cx="3429000" cy="3857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248073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2863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9. </a:t>
            </a:r>
            <a:r>
              <a:rPr lang="en-US" sz="3600" b="1" dirty="0" smtClean="0"/>
              <a:t>Chris has looked for a job for the last 6 months but he has quit looking. He is now living with his mother? What type of UE?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9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7630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9a – Unemployment – Outcomes (1)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534400" cy="51054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is unemployment? 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 algn="l"/>
            <a:r>
              <a:rPr lang="en-US" dirty="0" smtClean="0">
                <a:solidFill>
                  <a:schemeClr val="tx1"/>
                </a:solidFill>
              </a:rPr>
              <a:t>Describe </a:t>
            </a:r>
            <a:r>
              <a:rPr lang="en-US" dirty="0">
                <a:solidFill>
                  <a:schemeClr val="tx1"/>
                </a:solidFill>
              </a:rPr>
              <a:t>how unemployment is measured. How is the unemployment rate calculated? Who is included as employed, unemployed, and who is not in the labor force?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Why might UE increase as an economy is beginning to recover from a recession?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Define the "Real Rate of UE</a:t>
            </a:r>
            <a:r>
              <a:rPr lang="en-US" b="1" dirty="0" smtClean="0">
                <a:solidFill>
                  <a:schemeClr val="tx1"/>
                </a:solidFill>
              </a:rPr>
              <a:t>".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114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9. </a:t>
            </a:r>
            <a:r>
              <a:rPr lang="en-US" sz="3600" b="1" dirty="0" smtClean="0">
                <a:solidFill>
                  <a:srgbClr val="0070C0"/>
                </a:solidFill>
              </a:rPr>
              <a:t>Chris has looked for a job for the last 6 months but he has quit looking. He is now living with his mother? What type of UE?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68264951"/>
              </p:ext>
            </p:extLst>
          </p:nvPr>
        </p:nvGraphicFramePr>
        <p:xfrm>
          <a:off x="5029200" y="1676400"/>
          <a:ext cx="3429000" cy="385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676400"/>
                        <a:ext cx="3429000" cy="3857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36511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7698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10. </a:t>
            </a:r>
            <a:r>
              <a:rPr lang="en-US" sz="3600" b="1" dirty="0" smtClean="0"/>
              <a:t>Chris lost his job in the auto factory when car sales declined and UE rose. What type of UE?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04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10. </a:t>
            </a:r>
            <a:r>
              <a:rPr lang="en-US" sz="3600" b="1" dirty="0" smtClean="0">
                <a:solidFill>
                  <a:srgbClr val="0070C0"/>
                </a:solidFill>
              </a:rPr>
              <a:t>Chris lost his job in the auto factory when car sales declined and UE rose. What type of UE?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32765222"/>
              </p:ext>
            </p:extLst>
          </p:nvPr>
        </p:nvGraphicFramePr>
        <p:xfrm>
          <a:off x="5029200" y="1676400"/>
          <a:ext cx="3429000" cy="385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676400"/>
                        <a:ext cx="3429000" cy="3857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828801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Chris is not included in the UE rate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30659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9465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11. </a:t>
            </a:r>
            <a:r>
              <a:rPr lang="en-US" sz="3600" b="1" dirty="0" smtClean="0"/>
              <a:t>The “full employment rate of unemployment  includes _____________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5181600" cy="3886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UE only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UE only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UE only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+ Structural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+ Cyclical UE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11. </a:t>
            </a:r>
            <a:r>
              <a:rPr lang="en-US" sz="3600" b="1" dirty="0" smtClean="0">
                <a:solidFill>
                  <a:srgbClr val="0070C0"/>
                </a:solidFill>
              </a:rPr>
              <a:t>The “full employment rate of unemployment  includes _____________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5181600" cy="3886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UE only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UE only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Cyclical UE only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Frictional + Structural 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Structural + Cyclical UE</a:t>
            </a:r>
            <a:endParaRPr lang="en-US" dirty="0"/>
          </a:p>
        </p:txBody>
      </p:sp>
      <p:sp>
        <p:nvSpPr>
          <p:cNvPr id="4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5749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39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37514"/>
            <a:ext cx="83058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12. Which of the following did NOT increase the natural rate of UE in the mid to late 20</a:t>
            </a:r>
            <a:r>
              <a:rPr lang="en-US" sz="3600" b="1" baseline="30000" dirty="0"/>
              <a:t>th</a:t>
            </a:r>
            <a:r>
              <a:rPr lang="en-US" sz="3600" b="1" dirty="0"/>
              <a:t> century in the US?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7467600" cy="3200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women entering the labor force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Large college graduation class sizes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Expanded UE insurance program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Rapidly changing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Improved job training programs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770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0519" y="23446"/>
            <a:ext cx="83058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>
                <a:solidFill>
                  <a:srgbClr val="0070C0"/>
                </a:solidFill>
              </a:rPr>
              <a:t>12. Which of the following did NOT increase the natural rate of UE in the mid to late 20</a:t>
            </a:r>
            <a:r>
              <a:rPr lang="en-US" sz="3600" b="1" baseline="30000" dirty="0">
                <a:solidFill>
                  <a:srgbClr val="0070C0"/>
                </a:solidFill>
              </a:rPr>
              <a:t>th</a:t>
            </a:r>
            <a:r>
              <a:rPr lang="en-US" sz="3600" b="1" dirty="0">
                <a:solidFill>
                  <a:srgbClr val="0070C0"/>
                </a:solidFill>
              </a:rPr>
              <a:t> century in the US?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42686474"/>
              </p:ext>
            </p:extLst>
          </p:nvPr>
        </p:nvGraphicFramePr>
        <p:xfrm>
          <a:off x="6248400" y="2133599"/>
          <a:ext cx="2895600" cy="3257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133599"/>
                        <a:ext cx="2895600" cy="3257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752600"/>
            <a:ext cx="7467600" cy="32003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women entering the labor force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Large college graduation class sizes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Expanded UE insurance program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Rapidly changing technology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Improved job training programs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416018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2204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13. </a:t>
            </a:r>
            <a:r>
              <a:rPr lang="en-US" sz="3600" b="1" dirty="0" smtClean="0"/>
              <a:t>The GDP gap = ________________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0"/>
            <a:ext cx="6096000" cy="2971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Actual GDP – Potential GDP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Actual GDP + Potential GDP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Potential GDP – Actual GDP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Potential GDP – Actual GDP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49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13. </a:t>
            </a:r>
            <a:r>
              <a:rPr lang="en-US" sz="3600" b="1" dirty="0" smtClean="0">
                <a:solidFill>
                  <a:srgbClr val="0070C0"/>
                </a:solidFill>
              </a:rPr>
              <a:t>The GDP gap = ________________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06660541"/>
              </p:ext>
            </p:extLst>
          </p:nvPr>
        </p:nvGraphicFramePr>
        <p:xfrm>
          <a:off x="5714999" y="1143000"/>
          <a:ext cx="325119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999" y="1143000"/>
                        <a:ext cx="3251199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371600"/>
            <a:ext cx="6096000" cy="2971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Actual GDP – Potential GDP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Actual GDP + Potential GDP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Potential GDP – Actual GDP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Potential GDP – Actual GDP</a:t>
            </a:r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15358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9436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14. </a:t>
            </a:r>
            <a:r>
              <a:rPr lang="en-US" sz="3600" b="1" dirty="0"/>
              <a:t>Can the GDP gap be positive? </a:t>
            </a:r>
            <a:br>
              <a:rPr lang="en-US" sz="3600" b="1" dirty="0"/>
            </a:br>
            <a:r>
              <a:rPr lang="en-US" sz="3600" b="1" dirty="0"/>
              <a:t>(Can the actual GDP be more than the potential?)</a:t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       GDP gap = actual GDP - potential GDP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95600"/>
            <a:ext cx="4038600" cy="13715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62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3058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9a – Unemployment – Outcomes (2)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762000"/>
            <a:ext cx="8534400" cy="59436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What is full employment? </a:t>
            </a:r>
            <a:r>
              <a:rPr lang="en-US" sz="2200" dirty="0">
                <a:solidFill>
                  <a:schemeClr val="tx1"/>
                </a:solidFill>
              </a:rPr>
              <a:t>Identify the full employment, or natural rate, of unemployment and explain why 5% </a:t>
            </a:r>
            <a:r>
              <a:rPr lang="en-US" sz="2200" dirty="0" smtClean="0">
                <a:solidFill>
                  <a:schemeClr val="tx1"/>
                </a:solidFill>
              </a:rPr>
              <a:t>unemployment </a:t>
            </a:r>
            <a:r>
              <a:rPr lang="en-US" sz="2200" dirty="0">
                <a:solidFill>
                  <a:schemeClr val="tx1"/>
                </a:solidFill>
              </a:rPr>
              <a:t>can be called full employment.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Define and give examples of frictional, cyclical, and structural unemployment.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How and why has the natural rate of unemployment changed over the past five or six decades?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Why might UE increase as an economy is beginning to recover?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Jan. 2015: US population 320,090,000; US labor force 157,180,000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Sept. 2015: US population 321,650,000; US labor force 156,715,000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How can the size of the labor force decline as the size of the population increases?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Identify the economic costs of unemployment and the groups that bear unusually heavy unemployment burdens.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What is a positive GDP gap and a negative GDP gap?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094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14. </a:t>
            </a:r>
            <a:r>
              <a:rPr lang="en-US" sz="3600" b="1" dirty="0">
                <a:solidFill>
                  <a:srgbClr val="0070C0"/>
                </a:solidFill>
              </a:rPr>
              <a:t>Can the GDP gap be positive? </a:t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(Can the actual GDP be more than the potential?)</a:t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       GDP gap = actual GDP - potential GDP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18007895"/>
              </p:ext>
            </p:extLst>
          </p:nvPr>
        </p:nvGraphicFramePr>
        <p:xfrm>
          <a:off x="5334000" y="3048000"/>
          <a:ext cx="3200400" cy="3600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Chart" r:id="rId8" imgW="4572108" imgH="5143554" progId="MSGraph.Chart.8">
                  <p:embed followColorScheme="full"/>
                </p:oleObj>
              </mc:Choice>
              <mc:Fallback>
                <p:oleObj name="Chart" r:id="rId8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048000"/>
                        <a:ext cx="3200400" cy="36004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21061" y="2819400"/>
            <a:ext cx="4038600" cy="13715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242385" y="30211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3890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http://www.harpercollege.edu/mhealy/ecogif/uein/mcc11447_2603a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"/>
            <a:ext cx="7543800" cy="6537961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10464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020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15. </a:t>
            </a:r>
            <a:r>
              <a:rPr lang="en-US" sz="3600" b="1" dirty="0" smtClean="0"/>
              <a:t>What is the most important COST of UE?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5486400" cy="3124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Unequal burdens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Lost output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need for job training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Inefficiency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28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020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15. </a:t>
            </a:r>
            <a:r>
              <a:rPr lang="en-US" sz="3600" b="1" dirty="0" smtClean="0">
                <a:solidFill>
                  <a:srgbClr val="0070C0"/>
                </a:solidFill>
              </a:rPr>
              <a:t>What is the most important COST of UE?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79824176"/>
              </p:ext>
            </p:extLst>
          </p:nvPr>
        </p:nvGraphicFramePr>
        <p:xfrm>
          <a:off x="5181600" y="1219200"/>
          <a:ext cx="3589866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219200"/>
                        <a:ext cx="3589866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143000"/>
            <a:ext cx="5486400" cy="31242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Unequal burdens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Lost output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need for job training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Inefficiency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17949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5941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9a – Unemployment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915400" cy="51816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KEY TERMS: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unemployment rate, unemployed, employed, labor force, underemployed, discouraged worker,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"natural rate of UE" or "full employment rate of UE",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"real rate of UE",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frictional UE, structural UE, cyclical UE,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potential output, GDP gap,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labor force participation rate,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0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10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The current rate of UE in the US is about what?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90600" y="1143000"/>
            <a:ext cx="2209800" cy="3733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7.0%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18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76200"/>
            <a:ext cx="86106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1. The current rate of UE in the US is about what?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777241" y="1752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61720" y="1066800"/>
            <a:ext cx="2209800" cy="3733801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6.0%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7.0%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934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06" y="5867400"/>
            <a:ext cx="8229600" cy="838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hlinkClick r:id="rId3"/>
              </a:rPr>
              <a:t>http://www.bls.gov/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52600" y="179457"/>
            <a:ext cx="54926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U.S Unemployment Rates</a:t>
            </a:r>
            <a:endParaRPr lang="en-US" sz="4000" dirty="0"/>
          </a:p>
        </p:txBody>
      </p:sp>
      <p:pic>
        <p:nvPicPr>
          <p:cNvPr id="73730" name="Picture 2" descr="https://data.bls.gov/generated_files/graphics/latest_numbers_LNS14000000_2008_2018_all_period_M09_data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1600" y="902582"/>
            <a:ext cx="11301234" cy="565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6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06" y="5867400"/>
            <a:ext cx="8229600" cy="838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hlinkClick r:id="rId3"/>
              </a:rPr>
              <a:t>http://www.bls.gov/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79457"/>
            <a:ext cx="54926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U.S Unemployment Rates</a:t>
            </a:r>
            <a:endParaRPr lang="en-US" sz="4000" dirty="0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969304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9918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TASKPANEKEY" val="8ee52931-f851-4162-bd93-a4f0af3cf85e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"/>
  <p:tag name="FONTSIZE" val="32"/>
  <p:tag name="BULLETTYPE" val="ppBulletArabicPeriod"/>
  <p:tag name="ANSWERTEXT" val="3.0%&#10;4.0%&#10;5.0%&#10;6.0%&#10;7.0%"/>
  <p:tag name="OLDNUMANSWERS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5.1 % OF WHAT are  unemployed?"/>
  <p:tag name="ANSWERSALIAS" val="the population|smicln|adults|smicln|the labor force|smicln|people able to work"/>
  <p:tag name="CORRECTPOINTVALUE" val="0"/>
  <p:tag name="SLIDEORDER" val="4"/>
  <p:tag name="SLIDEGUID" val="9775CC9DE9B741189E875F0180153DC9"/>
  <p:tag name="VALUES" val="No Value|smicln|No Value|smicln|No Value|smicln|No Val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7"/>
  <p:tag name="FONTSIZE" val="32"/>
  <p:tag name="BULLETTYPE" val="ppBulletArabicPeriod"/>
  <p:tag name="ANSWERTEXT" val="the population&#10;adults&#10;the labor force&#10;people able to work"/>
  <p:tag name="OLDNUMANSWERS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the population|smicln|adults|smicln|the labor force|smicln|people able to work"/>
  <p:tag name="SLIDEORDER" val="5"/>
  <p:tag name="SLIDEGUID" val="AF5FE60900A34E1A98066C648506271D"/>
  <p:tag name="QUESTIONALIAS" val="2. 3.9 % OF WHAT are  unemployed?"/>
  <p:tag name="VALUES" val="Incorrect|smicln|Incorrect|smicln|Correct|smicln|Incorrec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7"/>
  <p:tag name="FONTSIZE" val="32"/>
  <p:tag name="BULLETTYPE" val="ppBulletArabicPeriod"/>
  <p:tag name="ANSWERTEXT" val="the population&#10;adults&#10;the labor force&#10;people able to wor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Who IS included in the labor force?"/>
  <p:tag name="ANSWERSALIAS" val="Students|smicln|Discouraged workers|smicln|Retired|smicln|Homemakers|smicln|Underemployed"/>
  <p:tag name="CORRECTPOINTVALUE" val="0"/>
  <p:tag name="SLIDEORDER" val="3"/>
  <p:tag name="SLIDEGUID" val="E85E38BAA8C5490DB226EC6593FE4E41"/>
  <p:tag name="VALUES" val="No Value|smicln|No Value|smicln|No Value|smicln|No Value|smicln|No Val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1"/>
  <p:tag name="FONTSIZE" val="32"/>
  <p:tag name="BULLETTYPE" val="ppBulletArabicPeriod"/>
  <p:tag name="ANSWERTEXT" val="Students&#10;Discouraged workers&#10;Retired&#10;Homemakers&#10;Underemployed"/>
  <p:tag name="OLDNUMANSWERS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. Who IS included in the labor force?"/>
  <p:tag name="ANSWERSALIAS" val="Students|smicln|Discouraged workers|smicln|Retired|smicln|Homemakers|smicln|Underemployed"/>
  <p:tag name="SLIDEORDER" val="4"/>
  <p:tag name="SLIDEGUID" val="86E603F77D7D4EA49143498DADB68083"/>
  <p:tag name="VALUES" val="Incorrect|smicln|Incorrect|smicln|Incorrect|smicln|Incorrect|smicln|Corr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ANSWERTEXT" val="Students&#10;Discouraged workers&#10;Retired&#10;Homemakers&#10;Underemployed"/>
  <p:tag name="BULLETTYPE" val="ppBulletArabicPeriod"/>
  <p:tag name="FONTSIZE" val="32"/>
  <p:tag name="TEXTLENGTH" val="6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There are more discouraged workers|smicln|More people enter the labor force|smicln|Inflation begins to rise|smicln|Potential UE increases"/>
  <p:tag name="QUESTIONALIAS" val="14. The UE rate often increases as an economy is beginning to recover from a recession  because:"/>
  <p:tag name="TOTALRESPONSES" val="15"/>
  <p:tag name="RESPONSECOUNT" val="15"/>
  <p:tag name="SLICED" val="False"/>
  <p:tag name="RESPONSES" val="2;2;2;3;-;-;-;1;2;3;2;-;2;4;2;3;-;-;2;1;3;"/>
  <p:tag name="CHARTSTRINGSTD" val="2 8 4 1"/>
  <p:tag name="CHARTSTRINGREV" val="1 4 8 2"/>
  <p:tag name="CHARTSTRINGSTDPER" val="0.133333333333333 0.533333333333333 0.266666666666667 0.0666666666666667"/>
  <p:tag name="CHARTSTRINGREVPER" val="0.0666666666666667 0.266666666666667 0.533333333333333 0.133333333333333"/>
  <p:tag name="RESPONSESGATHERED" val="False"/>
  <p:tag name="ANONYMOUSTEMP" val="False"/>
  <p:tag name="CORRECTPOINTVALUE" val="0"/>
  <p:tag name="SLIDEORDER" val="14"/>
  <p:tag name="SLIDEGUID" val="3C6BCB1EC8AB44C3AFEFAB36CB1596BE"/>
  <p:tag name="VALUES" val="No Value|smicln|No Value|smicln|No Value|smicln|No Val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16"/>
  <p:tag name="FONTSIZE" val="32"/>
  <p:tag name="BULLETTYPE" val="ppBulletArabicPeriod"/>
  <p:tag name="ANSWERTEXT" val="There are more discouraged workers&#10;More people enter the labor force&#10;Inflation begins to rise&#10;Potential UE increas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There are more discouraged workers|smicln|More people enter the labor force|smicln|Inflation begins to rise|smicln|Potential UE increases"/>
  <p:tag name="QUESTIONALIAS" val="14. The UE rate often increases as an economy is beginning to recover from a recession  because:"/>
  <p:tag name="TOTALRESPONSES" val="15"/>
  <p:tag name="RESPONSECOUNT" val="15"/>
  <p:tag name="SLICED" val="False"/>
  <p:tag name="RESPONSES" val="2;2;2;3;-;-;-;1;2;3;2;-;2;4;2;3;-;-;2;1;3;"/>
  <p:tag name="CHARTSTRINGSTD" val="2 8 4 1"/>
  <p:tag name="CHARTSTRINGREV" val="1 4 8 2"/>
  <p:tag name="CHARTSTRINGSTDPER" val="0.133333333333333 0.533333333333333 0.266666666666667 0.0666666666666667"/>
  <p:tag name="CHARTSTRINGREVPER" val="0.0666666666666667 0.266666666666667 0.533333333333333 0.133333333333333"/>
  <p:tag name="RESPONSESGATHERED" val="False"/>
  <p:tag name="ANONYMOUSTEMP" val="False"/>
  <p:tag name="SLIDEORDER" val="15"/>
  <p:tag name="SLIDEGUID" val="7D1AC683AC3944DA8E8EAFF2D7F29EE6"/>
  <p:tag name="VALUES" val="Incorrect|smicln|Correct|smicln|Incorrect|smicln|Incorrec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16"/>
  <p:tag name="FONTSIZE" val="32"/>
  <p:tag name="BULLETTYPE" val="ppBulletArabicPeriod"/>
  <p:tag name="ANSWERTEXT" val="There are more discouraged workers&#10;More people enter the labor force&#10;Inflation begins to rise&#10;Potential UE increas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5. How can the size of the labor force decline as the size of the population increases?"/>
  <p:tag name="ANSWERSALIAS" val="More people retire|smicln|More immigrants|smicln|More people on welfare|smicln|Impossible!"/>
  <p:tag name="TOTALRESPONSES" val="18"/>
  <p:tag name="RESPONSECOUNT" val="18"/>
  <p:tag name="SLICED" val="False"/>
  <p:tag name="RESPONSES" val="1;1;1;1;1;4;-;1;1;1;1;1;1;3;1;-;-;2;1;3;2;"/>
  <p:tag name="CHARTSTRINGSTD" val="13 2 2 1"/>
  <p:tag name="CHARTSTRINGREV" val="1 2 2 13"/>
  <p:tag name="CHARTSTRINGSTDPER" val="0.722222222222222 0.111111111111111 0.111111111111111 0.0555555555555556"/>
  <p:tag name="CHARTSTRINGREVPER" val="0.0555555555555556 0.111111111111111 0.111111111111111 0.722222222222222"/>
  <p:tag name="RESPONSESGATHERED" val="False"/>
  <p:tag name="ANONYMOUSTEMP" val="False"/>
  <p:tag name="CORRECTPOINTVALUE" val="0"/>
  <p:tag name="SLIDEORDER" val="13"/>
  <p:tag name="SLIDEGUID" val="2155771E590C47E3AB7E240C21328C13"/>
  <p:tag name="VALUES" val="No Value|smicln|No Value|smicln|No Value|smicln|No Val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69"/>
  <p:tag name="FONTSIZE" val="32"/>
  <p:tag name="BULLETTYPE" val="ppBulletArabicPeriod"/>
  <p:tag name="ANSWERTEXT" val="More people retire&#10;More immigrants&#10;More people on welfare&#10;Impossible!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5. How can the size of the labor force decline as the size of the population increases?"/>
  <p:tag name="ANSWERSALIAS" val="More people retire|smicln|More immigrants|smicln|More people on welfare|smicln|Impossible!"/>
  <p:tag name="TOTALRESPONSES" val="18"/>
  <p:tag name="RESPONSECOUNT" val="18"/>
  <p:tag name="SLICED" val="False"/>
  <p:tag name="RESPONSES" val="1;1;1;1;1;4;-;1;1;1;1;1;1;3;1;-;-;2;1;3;2;"/>
  <p:tag name="CHARTSTRINGSTD" val="13 2 2 1"/>
  <p:tag name="CHARTSTRINGREV" val="1 2 2 13"/>
  <p:tag name="CHARTSTRINGSTDPER" val="0.722222222222222 0.111111111111111 0.111111111111111 0.0555555555555556"/>
  <p:tag name="CHARTSTRINGREVPER" val="0.0555555555555556 0.111111111111111 0.111111111111111 0.722222222222222"/>
  <p:tag name="RESPONSESGATHERED" val="False"/>
  <p:tag name="ANONYMOUSTEMP" val="False"/>
  <p:tag name="SLIDEORDER" val="14"/>
  <p:tag name="SLIDEGUID" val="EA5F6A0E491A41D2B23D5B4A71642A37"/>
  <p:tag name="VALUES" val="Correct|smicln|Incorrect|smicln|Incorrect|smicln|Incorrec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69"/>
  <p:tag name="FONTSIZE" val="32"/>
  <p:tag name="BULLETTYPE" val="ppBulletArabicPeriod"/>
  <p:tag name="ANSWERTEXT" val="More people retire&#10;More immigrants&#10;More people on welfare&#10;Impossible!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0"/>
  <p:tag name="SLIDEORDER" val="5"/>
  <p:tag name="SLIDEGUID" val="02D70E5AB3B64FD3BC2DF40B87E66F3B"/>
  <p:tag name="QUESTIONALIAS" val="6. In the US, how much unemployment is there when we have full employment?"/>
  <p:tag name="ANSWERSALIAS" val="0% - 1%|smicln|2% - 3%|smicln|4% - 5%|smicln|6% - 7%"/>
  <p:tag name="VALUES" val="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2"/>
  <p:tag name="BULLETTYPE" val="ppBulletArabicPeriod"/>
  <p:tag name="ANSWERTEXT" val="0%&#10;3%&#10;5%&#10;7%"/>
  <p:tag name="OLDNUMANSWERS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4. In the US, how much unemployment is there when we have full employment?"/>
  <p:tag name="ANSWERSALIAS" val="0% - 1%|smicln|2% - 3%|smicln|4% - 5%|smicln|6% - 7%"/>
  <p:tag name="SLIDEORDER" val="6"/>
  <p:tag name="SLIDEGUID" val="8ECF6D6112414753A9A14E791A4D5DD4"/>
  <p:tag name="VALUES" val="Incorrect|smicln|Incorrect|smicln|Correct|smicln|Incorrec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1"/>
  <p:tag name="FONTSIZE" val="32"/>
  <p:tag name="BULLETTYPE" val="ppBulletArabicPeriod"/>
  <p:tag name="ANSWERTEXT" val="0% - 1%&#10;2% - 3%&#10;4% - 5%&#10;6% - 7%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CORRECTPOINTVALUE" val="0"/>
  <p:tag name="SLIDEORDER" val="12"/>
  <p:tag name="SLIDEGUID" val="97D24508FC924B929094811096D0CE60"/>
  <p:tag name="VALUES" val="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2"/>
  <p:tag name="BULLETTYPE" val="ppBulletArabicPeriod"/>
  <p:tag name="ANSWERTEXT" val="Frictional &#10;Structural &#10;Cyclical &#10;Chris is not included in the UE rate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SLIDEORDER" val="13"/>
  <p:tag name="SLIDEGUID" val="84EC520B96B049A49DFD3FCA07978920"/>
  <p:tag name="VALUES" val="Correct|smicln|Incorrect|smicln|In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0"/>
  <p:tag name="FONTSIZE" val="32"/>
  <p:tag name="BULLETTYPE" val="ppBulletArabicPeriod"/>
  <p:tag name="ANSWERTEXT" val="Frictional &#10;Structural &#10;Cyclical &#10;Chris is not included in the UE ra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CORRECTPOINTVALUE" val="0"/>
  <p:tag name="SLIDEORDER" val="13"/>
  <p:tag name="SLIDEGUID" val="0AB4E81B8EFA4B248431E3696E7C0D44"/>
  <p:tag name="VALUES" val="No Value|smicln|No Value|smicln|No Value|smicln|No Val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2"/>
  <p:tag name="BULLETTYPE" val="ppBulletArabicPeriod"/>
  <p:tag name="ANSWERTEXT" val="Frictional &#10;Structural &#10;Cyclical &#10;Chris is not included in the UE rate"/>
  <p:tag name="OLDNUMANSWERS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SLIDEORDER" val="14"/>
  <p:tag name="SLIDEGUID" val="501B674409AE4E19B6F321AB8D9B9FB7"/>
  <p:tag name="VALUES" val="Incorrect|smicln|Correct|smicln|Incorrect|smicln|Incorrect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0"/>
  <p:tag name="FONTSIZE" val="32"/>
  <p:tag name="BULLETTYPE" val="ppBulletArabicPeriod"/>
  <p:tag name="ANSWERTEXT" val="Frictional &#10;Structural &#10;Cyclical &#10;Chris is not included in the UE ra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CORRECTPOINTVALUE" val="0"/>
  <p:tag name="SLIDEORDER" val="14"/>
  <p:tag name="SLIDEGUID" val="D654139BD2C642B882B89581A3BDE3FC"/>
  <p:tag name="VALUES" val="No Value|smicln|No Value|smicln|No Value|smicln|No Val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2"/>
  <p:tag name="BULLETTYPE" val="ppBulletArabicPeriod"/>
  <p:tag name="ANSWERTEXT" val="Frictional &#10;Structural &#10;Cyclical &#10;Chris is not included in the UE rate"/>
  <p:tag name="OLDNUMANSWERS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SLIDEORDER" val="15"/>
  <p:tag name="SLIDEGUID" val="5E88CC7F5C0B48F187DCFBAE1FB714BE"/>
  <p:tag name="VALUES" val="Incorrect|smicln|Incorrect|smicln|Incorrect|smicln|Correct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0"/>
  <p:tag name="FONTSIZE" val="32"/>
  <p:tag name="BULLETTYPE" val="ppBulletArabicPeriod"/>
  <p:tag name="ANSWERTEXT" val="Frictional &#10;Structural &#10;Cyclical &#10;Chris is not included in the UE ra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CORRECTPOINTVALUE" val="0"/>
  <p:tag name="SLIDEORDER" val="15"/>
  <p:tag name="SLIDEGUID" val="8FEDD9C8E2F84F87B1C21795C21BCE00"/>
  <p:tag name="VALUES" val="No Value|smicln|No Value|smicln|No Value|smicln|No Val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2"/>
  <p:tag name="BULLETTYPE" val="ppBulletArabicPeriod"/>
  <p:tag name="ANSWERTEXT" val="Frictional &#10;Structural &#10;Cyclical &#10;Chris is not included in the UE rate"/>
  <p:tag name="OLDNUMANSWERS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Chris loses his job as a ski lift operator when the ski season ends.  Which type of UE is this?"/>
  <p:tag name="ANSWERSALIAS" val="Frictional |smicln|Structural |smicln|Cyclical |smicln|Chris is not included in the UE rate"/>
  <p:tag name="SLIDEORDER" val="16"/>
  <p:tag name="SLIDEGUID" val="8479BBC958754056BC026DF2919BA41E"/>
  <p:tag name="VALUES" val="Incorrect|smicln|Incorrect|smicln|Correct|smicln|Incorrect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70"/>
  <p:tag name="FONTSIZE" val="32"/>
  <p:tag name="BULLETTYPE" val="ppBulletArabicPeriod"/>
  <p:tag name="ANSWERTEXT" val="Frictional &#10;Structural &#10;Cyclical &#10;Chris is not included in the UE ra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0"/>
  <p:tag name="QUESTIONALIAS" val="1. The current rate of UE in the US is about what?"/>
  <p:tag name="SLIDEORDER" val="3"/>
  <p:tag name="SLIDEGUID" val="D08A3A716F1E49459156686A7F43BC30"/>
  <p:tag name="ANSWERSALIAS" val="3.0%|smicln|4.0%|smicln|5.0%|smicln|6.0%|smicln|7.0%"/>
  <p:tag name="VALUES" val="No Value|smicln|No Value|smicln|No Value|smicln|No Value|smicln|No Valu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The “full employment rate of unemployment  includes _____________"/>
  <p:tag name="ANSWERSALIAS" val="Frictional UE only|smicln|Structural UE only|smicln|Cyclical UE only|smicln|Frictional + Structural UE|smicln|Structural + Cyclical UE"/>
  <p:tag name="CORRECTPOINTVALUE" val="0"/>
  <p:tag name="SLIDEORDER" val="6"/>
  <p:tag name="SLIDEGUID" val="A3B0FA34D23742EB9D5E5F747AB87FE9"/>
  <p:tag name="VALUES" val="No Value|smicln|No Value|smicln|No Value|smicln|No Value|smicln|No Valu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6"/>
  <p:tag name="FONTSIZE" val="32"/>
  <p:tag name="BULLETTYPE" val="ppBulletArabicPeriod"/>
  <p:tag name="ANSWERTEXT" val="Frictional UE only&#10;Structural UE only&#10;Cyclical UE only&#10;Frictional + Structural UE&#10;Structural + Cyclical UE"/>
  <p:tag name="OLDNUMANSWERS" val="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The “full employment rate of unemployment  includes _____________"/>
  <p:tag name="ANSWERSALIAS" val="Frictional UE only|smicln|Structural UE only|smicln|Cyclical UE only|smicln|Frictional + Structural UE|smicln|Structural + Cyclical UE"/>
  <p:tag name="SLIDEORDER" val="7"/>
  <p:tag name="SLIDEGUID" val="86BC6AC8CE144DFFBC954694D6E81E92"/>
  <p:tag name="VALUES" val="Incorrect|smicln|Incorrect|smicln|Incorrect|smicln|Correct|smicln|Incorrect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6"/>
  <p:tag name="FONTSIZE" val="32"/>
  <p:tag name="BULLETTYPE" val="ppBulletArabicPeriod"/>
  <p:tag name="ANSWERTEXT" val="Frictional UE only&#10;Structural UE only&#10;Cyclical UE only&#10;Frictional + Structural UE&#10;Structural + Cyclical UE"/>
  <p:tag name="OLDNUMANSWERS" val="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More women entering the labor force|smicln|Large college graduation class sizes|smicln|Expanded UE insurance program|smicln|Rapidly changing technology|smicln|Improved job training programs"/>
  <p:tag name="CORRECTPOINTVALUE" val="0"/>
  <p:tag name="SLIDEORDER" val="7"/>
  <p:tag name="SLIDEGUID" val="05CE9D134BBA463C83C686C15E313EFE"/>
  <p:tag name="VALUES" val="No Value|smicln|No Value|smicln|No Value|smicln|No Value|smicln|No Value"/>
  <p:tag name="QUESTIONALIAS" val="12. Which of the following did NOT increase the natural rate of UE in the mid to late 20th century in the US?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1"/>
  <p:tag name="FONTSIZE" val="32"/>
  <p:tag name="BULLETTYPE" val="ppBulletArabicPeriod"/>
  <p:tag name="ANSWERTEXT" val="More women entering the labor force&#10;Large college graduation class sizes&#10;Expanded UE insurance program&#10;Rapidly changing technology&#10;Improved job training programs"/>
  <p:tag name="OLDNUMANSWERS" val="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6. Which of the following would NOT increase the natural rate of  UE?"/>
  <p:tag name="ANSWERSALIAS" val="More women entering the labor force|smicln|Large college graduation class sizes|smicln|Expanded UE insurance program|smicln|Rapidly changing technology|smicln|Improved job training programs"/>
  <p:tag name="SLIDEORDER" val="8"/>
  <p:tag name="SLIDEGUID" val="80B35ED50B9849B69209C071AC9939BB"/>
  <p:tag name="VALUES" val="Incorrect|smicln|Incorrect|smicln|Incorrect|smicln|Incorrect|smicln|Correc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"/>
  <p:tag name="FONTSIZE" val="32"/>
  <p:tag name="BULLETTYPE" val="ppBulletArabicPeriod"/>
  <p:tag name="ANSWERTEXT" val="3.1%&#10;5.1%&#10;7.1%&#10;9.1%"/>
  <p:tag name="OLDNUMANSWERS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161"/>
  <p:tag name="FONTSIZE" val="32"/>
  <p:tag name="BULLETTYPE" val="ppBulletArabicPeriod"/>
  <p:tag name="ANSWERTEXT" val="More women entering the labor force&#10;Large college graduation class sizes&#10;Expanded UE insurance program&#10;Rapidly changing technology&#10;Improved job training program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The GDP gap = ________________"/>
  <p:tag name="ANSWERSALIAS" val="Actual GDP – Potential GDP|smicln|Actual GDP + Potential GDP|smicln|Potential GDP – Actual GDP|smicln|Potential GDP – Actual GDP"/>
  <p:tag name="CORRECTPOINTVALUE" val="0"/>
  <p:tag name="SLIDEORDER" val="8"/>
  <p:tag name="SLIDEGUID" val="D157F39F5BCC460FA2F10B63B9C7162B"/>
  <p:tag name="VALUES" val="No Value|smicln|No Value|smicln|No Value|smicln|No Val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7"/>
  <p:tag name="FONTSIZE" val="32"/>
  <p:tag name="BULLETTYPE" val="ppBulletArabicPeriod"/>
  <p:tag name="ANSWERTEXT" val="Actual GDP – Potential GDP&#10;Actual GDP + Potential GDP&#10;Potential GDP – Actual GDP&#10;Potential GDP – Actual GDP"/>
  <p:tag name="OLDNUMANSWERS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The GDP gap = ________________"/>
  <p:tag name="ANSWERSALIAS" val="Actual GDP – Potential GDP|smicln|Actual GDP + Potential GDP|smicln|Potential GDP – Actual GDP|smicln|Potential GDP – Actual GDP"/>
  <p:tag name="SLIDEORDER" val="9"/>
  <p:tag name="SLIDEGUID" val="1A7D1371EA60481EABA2AFD9A7FB43BA"/>
  <p:tag name="VALUES" val="Correct|smicln|Incorrect|smicln|Incorrect|smicln|Incorrec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07"/>
  <p:tag name="FONTSIZE" val="32"/>
  <p:tag name="BULLETTYPE" val="ppBulletArabicPeriod"/>
  <p:tag name="ANSWERTEXT" val="Actual GDP – Potential GDP&#10;Actual GDP + Potential GDP&#10;Potential GDP – Actual GDP&#10;Potential GDP – Actual GDP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0"/>
  <p:tag name="ANSWERSALIAS" val="yes|smicln|no"/>
  <p:tag name="QUESTIONALIAS" val="12. Can the GDP gap be positive?  (Can the actual GDP be more than the potential?)         GDP gap = actual GDP - potential GDP"/>
  <p:tag name="SLIDEORDER" val="9"/>
  <p:tag name="SLIDEGUID" val="0E5DABB85FF5437E8A5220C1542A4517"/>
  <p:tag name="VALUES" val="No Value|smicln|No Valu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. The current rate of UE in the US is about what?"/>
  <p:tag name="ANSWERSALIAS" val="3.0%|smicln|4.0%|smicln|5.0%|smicln|6.0%|smicln|7.0%"/>
  <p:tag name="SLIDEORDER" val="4"/>
  <p:tag name="SLIDEGUID" val="40ECA405702F4B3CB23B78DF749B8A8B"/>
  <p:tag name="VALUES" val="Incorrect|smicln|Correct|smicln|Incorrect|smicln|Incorrect|smicln|Incorrec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yes|smicln|no"/>
  <p:tag name="QUESTIONALIAS" val="12. Can the GDP gap be positive?  (Can the actual GDP be more than the potential?)         GDP gap = actual GDP - potential GDP"/>
  <p:tag name="SLIDEORDER" val="10"/>
  <p:tag name="SLIDEGUID" val="00D298FDE0074FF4951D8BDA09AC9F19"/>
  <p:tag name="VALUES" val="Correct|smicln|Incorrect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3. What is the most important COST of UE?"/>
  <p:tag name="ANSWERSALIAS" val="Unequal burdens|smicln|Lost output|smicln|The need for job training|smicln|Inefficiency"/>
  <p:tag name="CORRECTPOINTVALUE" val="0"/>
  <p:tag name="SLIDEORDER" val="10"/>
  <p:tag name="SLIDEGUID" val="94157BE896E54A949DC0FD9FAEE09EE7"/>
  <p:tag name="VALUES" val="No Value|smicln|No Value|smicln|No Value|smicln|No Valu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6"/>
  <p:tag name="FONTSIZE" val="32"/>
  <p:tag name="BULLETTYPE" val="ppBulletArabicPeriod"/>
  <p:tag name="ANSWERTEXT" val="Unequal burdens&#10;Lost output&#10;The need for job training&#10;Inefficiency"/>
  <p:tag name="OLDNUMANSWERS" val="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3. What is the most important COST of UE?"/>
  <p:tag name="ANSWERSALIAS" val="Unequal burdens|smicln|Lost output|smicln|The need for job training|smicln|Inefficiency"/>
  <p:tag name="SLIDEORDER" val="11"/>
  <p:tag name="SLIDEGUID" val="8988BBA9EE4F4BAEB74C0CC3726B3EC3"/>
  <p:tag name="VALUES" val="Incorrect|smicln|Correct|smicln|Incorrect|smicln|Incorrect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66"/>
  <p:tag name="FONTSIZE" val="32"/>
  <p:tag name="BULLETTYPE" val="ppBulletArabicPeriod"/>
  <p:tag name="ANSWERTEXT" val="Unequal burdens&#10;Lost output&#10;The need for job training&#10;Inefficienc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1269</Words>
  <Application>Microsoft Office PowerPoint</Application>
  <PresentationFormat>On-screen Show (4:3)</PresentationFormat>
  <Paragraphs>204</Paragraphs>
  <Slides>43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Chart</vt:lpstr>
      <vt:lpstr>9a – Unemployment</vt:lpstr>
      <vt:lpstr>9a – Unemployment</vt:lpstr>
      <vt:lpstr>9a – Unemployment – Outcomes (1)</vt:lpstr>
      <vt:lpstr>9a – Unemployment – Outcomes (2)</vt:lpstr>
      <vt:lpstr>9a – Unemployment</vt:lpstr>
      <vt:lpstr>1. The current rate of UE in the US is about what?</vt:lpstr>
      <vt:lpstr>1. The current rate of UE in the US is about what?</vt:lpstr>
      <vt:lpstr>PowerPoint Presentation</vt:lpstr>
      <vt:lpstr>PowerPoint Presentation</vt:lpstr>
      <vt:lpstr>2. 3.7 % OF WHAT are  unemployed?</vt:lpstr>
      <vt:lpstr>2. 3.7 % OF WHAT are  unemployed?</vt:lpstr>
      <vt:lpstr>3. Who IS included in the labor force?</vt:lpstr>
      <vt:lpstr>3. Who IS included in the labor force?</vt:lpstr>
      <vt:lpstr>PowerPoint Presentation</vt:lpstr>
      <vt:lpstr>The “Real” Rate of UE (U6) includes:      - the unemployed,       - the underemployed       - and the discouraged workers</vt:lpstr>
      <vt:lpstr>4. The UE rate often increases as an economy is beginning to recover from a recession  because:</vt:lpstr>
      <vt:lpstr>4. The UE rate often increases as an economy is beginning to recover from a recession  because:</vt:lpstr>
      <vt:lpstr>How can the size of the labor force decline as the size of the population increases?</vt:lpstr>
      <vt:lpstr>5. How can the size of the labor force decline as the size of the population increases?</vt:lpstr>
      <vt:lpstr>5. How can the size of the labor force decline as the size of the population increases?</vt:lpstr>
      <vt:lpstr>6. In the US, how much unemployment is there when we have full employment?</vt:lpstr>
      <vt:lpstr>6. In the US, how much unemployment is there when we have full employment?</vt:lpstr>
      <vt:lpstr>Where are we when UE is 4% to 5%?</vt:lpstr>
      <vt:lpstr>PowerPoint Presentation</vt:lpstr>
      <vt:lpstr>7. Chris lost his job as a ski lift operator when the ski season ended.  Which type of UE is this?</vt:lpstr>
      <vt:lpstr>7. Chris lost his job as a ski lift operator when the ski season ended.  Which type of UE is this?</vt:lpstr>
      <vt:lpstr>8. Chris was a good auto mechanic, but he knows little about new car technology. What type of UE?</vt:lpstr>
      <vt:lpstr>8. Chris was a good auto mechanic, but he knows little about new car technology. What type of UE?</vt:lpstr>
      <vt:lpstr>9. Chris has looked for a job for the last 6 months but he has quit looking. He is now living with his mother? What type of UE?</vt:lpstr>
      <vt:lpstr>9. Chris has looked for a job for the last 6 months but he has quit looking. He is now living with his mother? What type of UE?</vt:lpstr>
      <vt:lpstr>10. Chris lost his job in the auto factory when car sales declined and UE rose. What type of UE?</vt:lpstr>
      <vt:lpstr>10. Chris lost his job in the auto factory when car sales declined and UE rose. What type of UE?</vt:lpstr>
      <vt:lpstr>11. The “full employment rate of unemployment  includes _____________</vt:lpstr>
      <vt:lpstr>11. The “full employment rate of unemployment  includes _____________</vt:lpstr>
      <vt:lpstr>12. Which of the following did NOT increase the natural rate of UE in the mid to late 20th century in the US?</vt:lpstr>
      <vt:lpstr>12. Which of the following did NOT increase the natural rate of UE in the mid to late 20th century in the US?</vt:lpstr>
      <vt:lpstr>13. The GDP gap = ________________</vt:lpstr>
      <vt:lpstr>13. The GDP gap = ________________</vt:lpstr>
      <vt:lpstr>14. Can the GDP gap be positive?  (Can the actual GDP be more than the potential?)         GDP gap = actual GDP - potential GDP</vt:lpstr>
      <vt:lpstr>14. Can the GDP gap be positive?  (Can the actual GDP be more than the potential?)         GDP gap = actual GDP - potential GDP</vt:lpstr>
      <vt:lpstr>PowerPoint Presentation</vt:lpstr>
      <vt:lpstr>15. What is the most important COST of UE?</vt:lpstr>
      <vt:lpstr>15. What is the most important COST of UE?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76</cp:revision>
  <dcterms:created xsi:type="dcterms:W3CDTF">2013-02-04T18:55:14Z</dcterms:created>
  <dcterms:modified xsi:type="dcterms:W3CDTF">2018-10-11T19:11:15Z</dcterms:modified>
</cp:coreProperties>
</file>