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2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3.xml" ContentType="application/vnd.openxmlformats-officedocument.presentationml.notesSlid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notesSlides/notesSlide4.xml" ContentType="application/vnd.openxmlformats-officedocument.presentationml.notesSlide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notesSlides/notesSlide5.xml" ContentType="application/vnd.openxmlformats-officedocument.presentationml.notesSlide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notesSlides/notesSlide6.xml" ContentType="application/vnd.openxmlformats-officedocument.presentationml.notesSlide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sldIdLst>
    <p:sldId id="352" r:id="rId2"/>
    <p:sldId id="258" r:id="rId3"/>
    <p:sldId id="346" r:id="rId4"/>
    <p:sldId id="336" r:id="rId5"/>
    <p:sldId id="291" r:id="rId6"/>
    <p:sldId id="293" r:id="rId7"/>
    <p:sldId id="320" r:id="rId8"/>
    <p:sldId id="353" r:id="rId9"/>
    <p:sldId id="354" r:id="rId10"/>
    <p:sldId id="269" r:id="rId11"/>
    <p:sldId id="314" r:id="rId12"/>
    <p:sldId id="279" r:id="rId13"/>
    <p:sldId id="315" r:id="rId14"/>
    <p:sldId id="311" r:id="rId15"/>
    <p:sldId id="316" r:id="rId16"/>
    <p:sldId id="290" r:id="rId17"/>
    <p:sldId id="317" r:id="rId18"/>
    <p:sldId id="272" r:id="rId19"/>
    <p:sldId id="318" r:id="rId20"/>
    <p:sldId id="273" r:id="rId21"/>
    <p:sldId id="319" r:id="rId22"/>
    <p:sldId id="337" r:id="rId23"/>
    <p:sldId id="355" r:id="rId24"/>
    <p:sldId id="339" r:id="rId25"/>
    <p:sldId id="274" r:id="rId26"/>
    <p:sldId id="321" r:id="rId27"/>
    <p:sldId id="289" r:id="rId28"/>
    <p:sldId id="343" r:id="rId29"/>
    <p:sldId id="344" r:id="rId30"/>
    <p:sldId id="356" r:id="rId31"/>
    <p:sldId id="357" r:id="rId32"/>
    <p:sldId id="348" r:id="rId33"/>
    <p:sldId id="277" r:id="rId34"/>
    <p:sldId id="323" r:id="rId35"/>
    <p:sldId id="298" r:id="rId36"/>
    <p:sldId id="299" r:id="rId37"/>
    <p:sldId id="270" r:id="rId38"/>
    <p:sldId id="324" r:id="rId39"/>
    <p:sldId id="286" r:id="rId40"/>
    <p:sldId id="278" r:id="rId41"/>
    <p:sldId id="325" r:id="rId42"/>
    <p:sldId id="284" r:id="rId43"/>
    <p:sldId id="300" r:id="rId44"/>
    <p:sldId id="301" r:id="rId45"/>
    <p:sldId id="275" r:id="rId46"/>
    <p:sldId id="326" r:id="rId47"/>
    <p:sldId id="351" r:id="rId48"/>
    <p:sldId id="330" r:id="rId49"/>
    <p:sldId id="283" r:id="rId50"/>
    <p:sldId id="327" r:id="rId51"/>
    <p:sldId id="260" r:id="rId52"/>
    <p:sldId id="328" r:id="rId53"/>
    <p:sldId id="306" r:id="rId54"/>
    <p:sldId id="350" r:id="rId55"/>
    <p:sldId id="304" r:id="rId56"/>
    <p:sldId id="332" r:id="rId57"/>
    <p:sldId id="308" r:id="rId58"/>
    <p:sldId id="333" r:id="rId59"/>
    <p:sldId id="349" r:id="rId60"/>
    <p:sldId id="345" r:id="rId61"/>
    <p:sldId id="358" r:id="rId62"/>
    <p:sldId id="359" r:id="rId63"/>
    <p:sldId id="288" r:id="rId64"/>
  </p:sldIdLst>
  <p:sldSz cx="9144000" cy="6858000" type="screen4x3"/>
  <p:notesSz cx="6858000" cy="9144000"/>
  <p:custDataLst>
    <p:tags r:id="rId6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8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FBD78-9A7B-4A17-9FBF-AB3F6BCE59A1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1076C-4464-41B3-A8EB-51F71702C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076C-4464-41B3-A8EB-51F71702CCC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076C-4464-41B3-A8EB-51F71702CCC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076C-4464-41B3-A8EB-51F71702CCC7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076C-4464-41B3-A8EB-51F71702CCC7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076C-4464-41B3-A8EB-51F71702CCC7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1076C-4464-41B3-A8EB-51F71702CCC7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46EAF-A769-436D-9698-E3130BACC578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image" Target="../media/image6.jpeg"/><Relationship Id="rId4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5" Type="http://schemas.openxmlformats.org/officeDocument/2006/relationships/image" Target="../media/image6.jpeg"/><Relationship Id="rId4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5" Type="http://schemas.openxmlformats.org/officeDocument/2006/relationships/image" Target="../media/image6.jpeg"/><Relationship Id="rId4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5.xml"/><Relationship Id="rId1" Type="http://schemas.openxmlformats.org/officeDocument/2006/relationships/tags" Target="../tags/tag3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notesSlide" Target="../notesSlides/notesSlide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6.xml"/><Relationship Id="rId4" Type="http://schemas.openxmlformats.org/officeDocument/2006/relationships/image" Target="../media/image9.gi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8.xml"/><Relationship Id="rId1" Type="http://schemas.openxmlformats.org/officeDocument/2006/relationships/tags" Target="../tags/tag4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4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4" Type="http://schemas.openxmlformats.org/officeDocument/2006/relationships/notesSlide" Target="../notesSlides/notesSlide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0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2.xml"/><Relationship Id="rId1" Type="http://schemas.openxmlformats.org/officeDocument/2006/relationships/tags" Target="../tags/tag6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4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9.xml"/><Relationship Id="rId1" Type="http://schemas.openxmlformats.org/officeDocument/2006/relationships/tags" Target="../tags/tag6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4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5.xml"/><Relationship Id="rId1" Type="http://schemas.openxmlformats.org/officeDocument/2006/relationships/tags" Target="../tags/tag7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4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9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0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3.xml"/><Relationship Id="rId1" Type="http://schemas.openxmlformats.org/officeDocument/2006/relationships/tags" Target="../tags/tag8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tags" Target="../tags/tag86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4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7.xml"/><Relationship Id="rId4" Type="http://schemas.openxmlformats.org/officeDocument/2006/relationships/image" Target="../media/image14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8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90.xml"/><Relationship Id="rId1" Type="http://schemas.openxmlformats.org/officeDocument/2006/relationships/tags" Target="../tags/tag8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4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95.xml"/><Relationship Id="rId1" Type="http://schemas.openxmlformats.org/officeDocument/2006/relationships/tags" Target="../tags/tag94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tags" Target="../tags/tag98.xml"/><Relationship Id="rId2" Type="http://schemas.openxmlformats.org/officeDocument/2006/relationships/tags" Target="../tags/tag97.xml"/><Relationship Id="rId1" Type="http://schemas.openxmlformats.org/officeDocument/2006/relationships/tags" Target="../tags/tag96.xml"/><Relationship Id="rId4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9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01.xml"/><Relationship Id="rId1" Type="http://schemas.openxmlformats.org/officeDocument/2006/relationships/tags" Target="../tags/tag100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3.xml"/><Relationship Id="rId4" Type="http://schemas.openxmlformats.org/officeDocument/2006/relationships/image" Target="../media/image18.jpe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5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07.xml"/><Relationship Id="rId1" Type="http://schemas.openxmlformats.org/officeDocument/2006/relationships/tags" Target="../tags/tag10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notesSlide" Target="../notesSlides/notesSlide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8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9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0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12.xml"/><Relationship Id="rId1" Type="http://schemas.openxmlformats.org/officeDocument/2006/relationships/tags" Target="../tags/tag1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19201"/>
            <a:ext cx="7772400" cy="762000"/>
          </a:xfrm>
        </p:spPr>
        <p:txBody>
          <a:bodyPr>
            <a:normAutofit/>
          </a:bodyPr>
          <a:lstStyle/>
          <a:p>
            <a:r>
              <a:rPr lang="en-US" b="1" dirty="0" smtClean="0"/>
              <a:t>8a – Economic Growth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6003" y="2286000"/>
            <a:ext cx="7772400" cy="32766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This web quiz may appear as two pages on tablets and laptops.</a:t>
            </a:r>
          </a:p>
          <a:p>
            <a:pPr algn="l"/>
            <a:endParaRPr lang="en-US" sz="1200" b="1" dirty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I recommend that you view it as one page by clicking on the open book icon        at the bottom of the page.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4" y="0"/>
            <a:ext cx="9178834" cy="10387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594" y="6524625"/>
            <a:ext cx="9163594" cy="3333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629" y="4114800"/>
            <a:ext cx="616272" cy="53067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2414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3200"/>
            <a:ext cx="8915400" cy="990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2. Which graph(s) represent(s) INCREASING THE POTENTIAL?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b="1" dirty="0"/>
          </a:p>
        </p:txBody>
      </p:sp>
      <p:pic>
        <p:nvPicPr>
          <p:cNvPr id="6" name="Picture 5" descr="eg5graphssm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-1" y="304800"/>
            <a:ext cx="8845525" cy="19812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733800"/>
            <a:ext cx="5715000" cy="23923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A, 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C, 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B, D, 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A, B, D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3200"/>
            <a:ext cx="8915400" cy="990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2. Which graph(s) represent(s) INCREASING THE POTENTIAL?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b="1" dirty="0"/>
          </a:p>
        </p:txBody>
      </p:sp>
      <p:pic>
        <p:nvPicPr>
          <p:cNvPr id="6" name="Picture 5" descr="eg5graphssm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-1" y="304800"/>
            <a:ext cx="8845525" cy="19812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733800"/>
            <a:ext cx="5715000" cy="23923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A, 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C, 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B, D, 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A, B, D</a:t>
            </a:r>
          </a:p>
        </p:txBody>
      </p:sp>
      <p:sp>
        <p:nvSpPr>
          <p:cNvPr id="7" name="CorShape1"/>
          <p:cNvSpPr/>
          <p:nvPr>
            <p:custDataLst>
              <p:tags r:id="rId3"/>
            </p:custDataLst>
          </p:nvPr>
        </p:nvSpPr>
        <p:spPr>
          <a:xfrm rot="10800000">
            <a:off x="0" y="4953000"/>
            <a:ext cx="528321" cy="528321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438400"/>
            <a:ext cx="9372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3. </a:t>
            </a:r>
            <a:r>
              <a:rPr lang="en-US" sz="3200" b="1" dirty="0" smtClean="0"/>
              <a:t>Which graphs above represents the type of economic growth that occurs if consumer spending increases?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b="1" dirty="0"/>
          </a:p>
        </p:txBody>
      </p:sp>
      <p:pic>
        <p:nvPicPr>
          <p:cNvPr id="6" name="Picture 5" descr="eg5graphssm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-1" y="304800"/>
            <a:ext cx="8845525" cy="19812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352800"/>
            <a:ext cx="5715000" cy="27733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A, 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A, 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C, 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B, D, 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A, B, D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438400"/>
            <a:ext cx="9372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3. </a:t>
            </a:r>
            <a:r>
              <a:rPr lang="en-US" sz="3200" b="1" dirty="0" smtClean="0">
                <a:solidFill>
                  <a:srgbClr val="0070C0"/>
                </a:solidFill>
              </a:rPr>
              <a:t>Which graphs above represents the type of economic growth that occurs if consumer spending increases?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b="1" dirty="0"/>
          </a:p>
        </p:txBody>
      </p:sp>
      <p:pic>
        <p:nvPicPr>
          <p:cNvPr id="6" name="Picture 5" descr="eg5graphssm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-1" y="304800"/>
            <a:ext cx="8845525" cy="19812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352800"/>
            <a:ext cx="5715000" cy="27733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A, 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A, 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C, 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B, D, 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A, B, D</a:t>
            </a:r>
          </a:p>
        </p:txBody>
      </p:sp>
      <p:sp>
        <p:nvSpPr>
          <p:cNvPr id="7" name="CorShape1"/>
          <p:cNvSpPr/>
          <p:nvPr>
            <p:custDataLst>
              <p:tags r:id="rId3"/>
            </p:custDataLst>
          </p:nvPr>
        </p:nvSpPr>
        <p:spPr>
          <a:xfrm rot="10800000">
            <a:off x="203200" y="3504353"/>
            <a:ext cx="317500" cy="317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362200"/>
            <a:ext cx="8915400" cy="1295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4. Which graph(s) represent(s) ACHIEVING THE POTENTIAL?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b="1" dirty="0"/>
          </a:p>
        </p:txBody>
      </p:sp>
      <p:pic>
        <p:nvPicPr>
          <p:cNvPr id="6" name="Picture 5" descr="eg5graphssm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-1" y="304800"/>
            <a:ext cx="8845525" cy="19812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29259" y="3352800"/>
            <a:ext cx="5715000" cy="28495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A, 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C, 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B, D, 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A, B, 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194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362200"/>
            <a:ext cx="8915400" cy="1295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4. Which graph(s) represent(s) ACHIEVING THE POTENTIAL?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b="1" dirty="0"/>
          </a:p>
        </p:txBody>
      </p:sp>
      <p:pic>
        <p:nvPicPr>
          <p:cNvPr id="6" name="Picture 5" descr="eg5graphssm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-1" y="304800"/>
            <a:ext cx="8845525" cy="19812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29259" y="3352800"/>
            <a:ext cx="5715000" cy="28495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A, 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C, 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B, D, 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A, B, D</a:t>
            </a:r>
          </a:p>
        </p:txBody>
      </p:sp>
      <p:sp>
        <p:nvSpPr>
          <p:cNvPr id="9" name="CorShape1"/>
          <p:cNvSpPr/>
          <p:nvPr>
            <p:custDataLst>
              <p:tags r:id="rId3"/>
            </p:custDataLst>
          </p:nvPr>
        </p:nvSpPr>
        <p:spPr>
          <a:xfrm rot="10800000">
            <a:off x="109464" y="3960952"/>
            <a:ext cx="513080" cy="51308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194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438400"/>
            <a:ext cx="9296400" cy="609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5. </a:t>
            </a:r>
            <a:r>
              <a:rPr lang="en-US" sz="3200" b="1" dirty="0" smtClean="0"/>
              <a:t>Which graphs above represents the 5Es type of EG?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b="1" dirty="0"/>
          </a:p>
        </p:txBody>
      </p:sp>
      <p:pic>
        <p:nvPicPr>
          <p:cNvPr id="6" name="Picture 5" descr="eg5graphssm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-1" y="304800"/>
            <a:ext cx="8845525" cy="19812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352800"/>
            <a:ext cx="1905000" cy="27733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A, 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A, 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C, 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B, D, 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A, B, D</a:t>
            </a:r>
          </a:p>
        </p:txBody>
      </p:sp>
      <p:pic>
        <p:nvPicPr>
          <p:cNvPr id="8" name="Picture 7" descr="5esgrowth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48000" y="3048000"/>
            <a:ext cx="4257188" cy="32766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438400"/>
            <a:ext cx="9296400" cy="609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5. </a:t>
            </a:r>
            <a:r>
              <a:rPr lang="en-US" sz="3200" b="1" dirty="0" smtClean="0">
                <a:solidFill>
                  <a:srgbClr val="0070C0"/>
                </a:solidFill>
              </a:rPr>
              <a:t>Which graphs above represents the 5Es type of EG?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b="1" dirty="0"/>
          </a:p>
        </p:txBody>
      </p:sp>
      <p:pic>
        <p:nvPicPr>
          <p:cNvPr id="6" name="Picture 5" descr="eg5graphssm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-1" y="304800"/>
            <a:ext cx="8845525" cy="19812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352800"/>
            <a:ext cx="1905000" cy="27733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A, 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A, 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C, 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B, D, 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A, B, D</a:t>
            </a:r>
          </a:p>
        </p:txBody>
      </p:sp>
      <p:pic>
        <p:nvPicPr>
          <p:cNvPr id="8" name="Picture 7" descr="5esgrowth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48000" y="3048000"/>
            <a:ext cx="4257188" cy="3276600"/>
          </a:xfrm>
          <a:prstGeom prst="rect">
            <a:avLst/>
          </a:prstGeom>
        </p:spPr>
      </p:pic>
      <p:sp>
        <p:nvSpPr>
          <p:cNvPr id="9" name="CorShape1"/>
          <p:cNvSpPr/>
          <p:nvPr>
            <p:custDataLst>
              <p:tags r:id="rId3"/>
            </p:custDataLst>
          </p:nvPr>
        </p:nvSpPr>
        <p:spPr>
          <a:xfrm rot="10800000">
            <a:off x="0" y="5029200"/>
            <a:ext cx="457200" cy="4572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6. Which of these is INCREASING THE POTENTIAL?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752601"/>
            <a:ext cx="4343400" cy="26670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Demand factors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Supply factors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Efficiency factors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Growth factors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6. Which of these is INCREASING THE POTENTIAL?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240453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752601"/>
            <a:ext cx="4343400" cy="26670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Demand factors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Supply factors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Efficiency factors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Growth factors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8a – Economic </a:t>
            </a:r>
            <a:r>
              <a:rPr lang="en-US" b="1" u="sng" dirty="0" smtClean="0"/>
              <a:t>Growth (EG)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95400"/>
            <a:ext cx="8001000" cy="43434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Definitions of EG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EG in the US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Modern EG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Determinants of EG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Causes of Productivity Growth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868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7. Which is ACHIEVING OUR POTENTIAL?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143000"/>
            <a:ext cx="4572000" cy="29718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5Es economic growth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Supply factors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Efficiency factors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Growth factors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868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7. Which is ACHIEVING OUR POTENTIAL?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2405549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143000"/>
            <a:ext cx="4572000" cy="29718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5Es economic growth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Supply factors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Efficiency factors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Growth factors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04800"/>
            <a:ext cx="3886200" cy="5821363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INCREASING OUR  POTENTIAL</a:t>
            </a:r>
          </a:p>
          <a:p>
            <a:r>
              <a:rPr lang="en-US" dirty="0" smtClean="0"/>
              <a:t>5Es: EG</a:t>
            </a:r>
          </a:p>
          <a:p>
            <a:r>
              <a:rPr lang="en-US" dirty="0" smtClean="0"/>
              <a:t>Supply factor</a:t>
            </a:r>
          </a:p>
          <a:p>
            <a:r>
              <a:rPr lang="en-US" dirty="0"/>
              <a:t>Shift the </a:t>
            </a:r>
            <a:r>
              <a:rPr lang="en-US" dirty="0" smtClean="0"/>
              <a:t>PPC</a:t>
            </a:r>
          </a:p>
          <a:p>
            <a:r>
              <a:rPr lang="en-US" dirty="0" smtClean="0"/>
              <a:t>Increase AS</a:t>
            </a:r>
          </a:p>
          <a:p>
            <a:r>
              <a:rPr lang="en-US" dirty="0" smtClean="0"/>
              <a:t>Increase LRAS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4876800" y="304800"/>
            <a:ext cx="3886200" cy="59737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ACHIEVING OUR POTENTIAL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noProof="0" dirty="0" smtClean="0"/>
              <a:t>5Es: Full Employ.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5Es:</a:t>
            </a:r>
            <a:r>
              <a:rPr kumimoji="0" lang="en-US" sz="320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Prod. Eff.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Demand factor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Efficiency factor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Increase AD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Move from point inside of PPC to a point nearer to the curve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0"/>
            <a:ext cx="8534400" cy="63547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u="sng" dirty="0"/>
              <a:t>Determinants of Growth - SIX FACTORS from the </a:t>
            </a:r>
            <a:r>
              <a:rPr lang="en-US" b="1" u="sng" dirty="0" smtClean="0"/>
              <a:t>textbook</a:t>
            </a:r>
          </a:p>
          <a:p>
            <a:pPr marL="0" indent="0">
              <a:buNone/>
            </a:pPr>
            <a:endParaRPr lang="en-US" sz="1300" u="sng" dirty="0"/>
          </a:p>
          <a:p>
            <a:pPr marL="0" indent="0">
              <a:buNone/>
            </a:pPr>
            <a:r>
              <a:rPr lang="en-US" b="1" dirty="0" smtClean="0"/>
              <a:t>Four SUPPLY FACTORS relate </a:t>
            </a:r>
            <a:r>
              <a:rPr lang="en-US" b="1" dirty="0"/>
              <a:t>to the ability to </a:t>
            </a:r>
            <a:r>
              <a:rPr lang="en-US" b="1" dirty="0" smtClean="0"/>
              <a:t>produce = INCREASE </a:t>
            </a:r>
            <a:r>
              <a:rPr lang="en-US" b="1" dirty="0"/>
              <a:t>THE POTENTIAL</a:t>
            </a:r>
            <a:r>
              <a:rPr lang="en-US" dirty="0"/>
              <a:t> </a:t>
            </a:r>
            <a:endParaRPr lang="en-US" dirty="0" smtClean="0"/>
          </a:p>
          <a:p>
            <a:pPr marL="914400" lvl="1" indent="-514350">
              <a:buAutoNum type="arabicPeriod"/>
            </a:pPr>
            <a:r>
              <a:rPr lang="en-US" b="1" dirty="0" smtClean="0"/>
              <a:t>The </a:t>
            </a:r>
            <a:r>
              <a:rPr lang="en-US" b="1" dirty="0"/>
              <a:t>quantity and quality of natural resources,</a:t>
            </a:r>
            <a:r>
              <a:rPr lang="en-US" dirty="0"/>
              <a:t> </a:t>
            </a:r>
            <a:endParaRPr lang="en-US" dirty="0" smtClean="0"/>
          </a:p>
          <a:p>
            <a:pPr marL="914400" lvl="1" indent="-514350">
              <a:buAutoNum type="arabicPeriod"/>
            </a:pPr>
            <a:r>
              <a:rPr lang="en-US" b="1" dirty="0" smtClean="0"/>
              <a:t>The </a:t>
            </a:r>
            <a:r>
              <a:rPr lang="en-US" b="1" dirty="0"/>
              <a:t>quantity and quality of human </a:t>
            </a:r>
            <a:r>
              <a:rPr lang="en-US" b="1" dirty="0" smtClean="0"/>
              <a:t>resources,</a:t>
            </a:r>
          </a:p>
          <a:p>
            <a:pPr marL="914400" lvl="1" indent="-514350">
              <a:buAutoNum type="arabicPeriod"/>
            </a:pPr>
            <a:r>
              <a:rPr lang="en-US" b="1" dirty="0" smtClean="0"/>
              <a:t>The </a:t>
            </a:r>
            <a:r>
              <a:rPr lang="en-US" b="1" dirty="0"/>
              <a:t>supply or stock of capital goods, </a:t>
            </a:r>
            <a:r>
              <a:rPr lang="en-US" b="1" dirty="0" smtClean="0"/>
              <a:t>and</a:t>
            </a:r>
            <a:endParaRPr lang="en-US" dirty="0" smtClean="0"/>
          </a:p>
          <a:p>
            <a:pPr marL="914400" lvl="1" indent="-514350">
              <a:buAutoNum type="arabicPeriod"/>
            </a:pPr>
            <a:r>
              <a:rPr lang="en-US" b="1" dirty="0" smtClean="0"/>
              <a:t>Technology</a:t>
            </a:r>
            <a:r>
              <a:rPr lang="en-US" b="1" dirty="0"/>
              <a:t>.</a:t>
            </a:r>
            <a:endParaRPr lang="en-US" dirty="0"/>
          </a:p>
          <a:p>
            <a:pPr marL="0" indent="0"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More Resources, Better Resources, Better Technology</a:t>
            </a:r>
          </a:p>
          <a:p>
            <a:pPr marL="0" indent="0">
              <a:buNone/>
            </a:pPr>
            <a:r>
              <a:rPr lang="en-US" b="1" dirty="0" smtClean="0"/>
              <a:t>Two DEMAND </a:t>
            </a:r>
            <a:r>
              <a:rPr lang="en-US" b="1" dirty="0"/>
              <a:t>and </a:t>
            </a:r>
            <a:r>
              <a:rPr lang="en-US" b="1" dirty="0" smtClean="0"/>
              <a:t>EFFICIENCY FACTORS </a:t>
            </a:r>
            <a:r>
              <a:rPr lang="en-US" b="1" dirty="0"/>
              <a:t>are also related to growth </a:t>
            </a:r>
            <a:r>
              <a:rPr lang="en-US" b="1" dirty="0" smtClean="0"/>
              <a:t>= </a:t>
            </a:r>
            <a:r>
              <a:rPr lang="en-US" b="1" dirty="0"/>
              <a:t>ACHIEVE THE POTENTIAL</a:t>
            </a:r>
            <a:endParaRPr lang="en-US" dirty="0"/>
          </a:p>
          <a:p>
            <a:pPr marL="914400" lvl="1" indent="-514350">
              <a:buAutoNum type="arabicPeriod"/>
            </a:pPr>
            <a:r>
              <a:rPr lang="en-US" b="1" dirty="0" smtClean="0"/>
              <a:t>Aggregate </a:t>
            </a:r>
            <a:r>
              <a:rPr lang="en-US" b="1" dirty="0"/>
              <a:t>demand must increase for production to expand.</a:t>
            </a:r>
            <a:r>
              <a:rPr lang="en-US" dirty="0"/>
              <a:t> </a:t>
            </a:r>
            <a:endParaRPr lang="en-US" dirty="0" smtClean="0"/>
          </a:p>
          <a:p>
            <a:pPr marL="914400" lvl="1" indent="-514350">
              <a:buAutoNum type="arabicPeriod"/>
            </a:pPr>
            <a:r>
              <a:rPr lang="en-US" b="1" dirty="0" smtClean="0"/>
              <a:t>Full </a:t>
            </a:r>
            <a:r>
              <a:rPr lang="en-US" b="1" dirty="0"/>
              <a:t>employment of resources and productive efficiency are necessary to get the maximum amount of production possible</a:t>
            </a:r>
            <a:r>
              <a:rPr lang="en-US" b="1" dirty="0" smtClean="0"/>
              <a:t>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2101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0715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sz="2800" b="1" u="sng" dirty="0" smtClean="0"/>
              <a:t>Determinants of Growth – From previous chapters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1460376"/>
            <a:ext cx="2057400" cy="4572000"/>
          </a:xfrm>
        </p:spPr>
        <p:txBody>
          <a:bodyPr/>
          <a:lstStyle/>
          <a:p>
            <a:pPr>
              <a:buNone/>
            </a:pPr>
            <a:r>
              <a:rPr lang="en-US" sz="2400" b="1" u="sng" dirty="0" smtClean="0"/>
              <a:t>Change in AS</a:t>
            </a:r>
          </a:p>
          <a:p>
            <a:r>
              <a:rPr lang="en-US" sz="2400" dirty="0" smtClean="0"/>
              <a:t>Lower resource prices</a:t>
            </a:r>
          </a:p>
          <a:p>
            <a:r>
              <a:rPr lang="en-US" sz="2400" dirty="0" smtClean="0"/>
              <a:t>Increase productivity</a:t>
            </a:r>
          </a:p>
          <a:p>
            <a:r>
              <a:rPr lang="en-US" sz="2400" dirty="0" smtClean="0"/>
              <a:t>Less </a:t>
            </a:r>
            <a:r>
              <a:rPr lang="en-US" sz="2400" dirty="0" err="1" smtClean="0"/>
              <a:t>gov’t</a:t>
            </a:r>
            <a:r>
              <a:rPr lang="en-US" sz="2400" dirty="0" smtClean="0"/>
              <a:t> regulation and lower business taxes</a:t>
            </a:r>
            <a:endParaRPr lang="en-US" sz="2400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52400" y="1447800"/>
            <a:ext cx="1981200" cy="373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5Es EG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More resources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Better resources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Better technology</a:t>
            </a:r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7086600" y="1524000"/>
            <a:ext cx="2057400" cy="5287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Prod. Eff.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Don’t use more resources than necessary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Use resources where they are best suited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 appropriate technology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2400" y="762000"/>
            <a:ext cx="9619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INCREASING THE POTENTIAL     ACHIEVING THE POTENTIAL</a:t>
            </a:r>
            <a:endParaRPr lang="en-US" sz="2800" b="1" u="sng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4572000" y="762000"/>
            <a:ext cx="38100" cy="5867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667250" y="762000"/>
            <a:ext cx="57150" cy="5867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2"/>
          <p:cNvSpPr txBox="1">
            <a:spLocks/>
          </p:cNvSpPr>
          <p:nvPr/>
        </p:nvSpPr>
        <p:spPr>
          <a:xfrm>
            <a:off x="5029761" y="1519518"/>
            <a:ext cx="19050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Change in AD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 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 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XN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 MS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 S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999" y="1992964"/>
            <a:ext cx="123825" cy="2762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2395537"/>
            <a:ext cx="123825" cy="2762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4193" y="2895600"/>
            <a:ext cx="123825" cy="2762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1281" y="3324505"/>
            <a:ext cx="123825" cy="2762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080" y="3744165"/>
            <a:ext cx="123825" cy="27622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080" y="4191138"/>
            <a:ext cx="123825" cy="27622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038" y="4648199"/>
            <a:ext cx="123825" cy="27622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630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8. If the economy is growing at an annual rate of 2% a year, about how many years will it take for GDP to double?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057401"/>
            <a:ext cx="1752600" cy="24384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15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25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35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45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630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8. If the economy is growing at an annual rate of 2% a year, about how many years will it take for GDP to double?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057401"/>
            <a:ext cx="1752600" cy="24384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15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25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35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45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329455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2" descr="http://www.harpercollege.edu/mhealy/ecogif/uein/rule70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76200"/>
            <a:ext cx="7248765" cy="40386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990600" y="4495800"/>
            <a:ext cx="63805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Years to double = 70/2 = 35 years</a:t>
            </a:r>
            <a:endParaRPr lang="en-US" sz="36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"/>
            <a:ext cx="8229600" cy="838200"/>
          </a:xfrm>
        </p:spPr>
        <p:txBody>
          <a:bodyPr/>
          <a:lstStyle/>
          <a:p>
            <a:r>
              <a:rPr lang="en-US" u="sng" dirty="0" smtClean="0"/>
              <a:t>Modern Economic Growth</a:t>
            </a:r>
            <a:endParaRPr lang="en-US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8229600" cy="4754563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/>
              <a:t>there was little to no growth </a:t>
            </a:r>
            <a:r>
              <a:rPr lang="en-US" b="1" dirty="0"/>
              <a:t>in living standards from the beginning of time to about 200 years ago</a:t>
            </a:r>
            <a:endParaRPr lang="en-US" dirty="0"/>
          </a:p>
          <a:p>
            <a:r>
              <a:rPr lang="en-US" b="1" dirty="0"/>
              <a:t>during this period of little or no </a:t>
            </a:r>
            <a:r>
              <a:rPr lang="en-US" b="1" dirty="0" smtClean="0"/>
              <a:t>growth, </a:t>
            </a:r>
            <a:r>
              <a:rPr lang="en-US" b="1" dirty="0"/>
              <a:t>all areas of the world had </a:t>
            </a:r>
            <a:r>
              <a:rPr lang="en-US" b="1" u="sng" dirty="0" smtClean="0"/>
              <a:t>similar standards of living</a:t>
            </a:r>
            <a:endParaRPr lang="en-US" u="sng" dirty="0"/>
          </a:p>
          <a:p>
            <a:r>
              <a:rPr lang="en-US" b="1" dirty="0"/>
              <a:t>therefore the type of economic growth that we see now is a </a:t>
            </a:r>
            <a:r>
              <a:rPr lang="en-US" b="1" u="sng" dirty="0"/>
              <a:t>recent phenomenon </a:t>
            </a:r>
            <a:r>
              <a:rPr lang="en-US" b="1" dirty="0"/>
              <a:t>in the history of the world</a:t>
            </a:r>
            <a:endParaRPr lang="en-US" dirty="0"/>
          </a:p>
          <a:p>
            <a:r>
              <a:rPr lang="en-US" b="1" dirty="0"/>
              <a:t>also, the </a:t>
            </a:r>
            <a:r>
              <a:rPr lang="en-US" b="1" u="sng" dirty="0"/>
              <a:t>great differences in living standards is a recent phenomenon</a:t>
            </a:r>
            <a:r>
              <a:rPr lang="en-US" b="1" dirty="0"/>
              <a:t> in the history of the world</a:t>
            </a:r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335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 descr="http://www.harpercollege.edu/mhealy/ecogif/eg/08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609600"/>
            <a:ext cx="8458200" cy="561839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143000" y="5008799"/>
            <a:ext cx="71522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The Great Divergence</a:t>
            </a:r>
            <a:endParaRPr lang="en-US" sz="6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8a – Economic Growth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609600"/>
            <a:ext cx="8001000" cy="6019800"/>
          </a:xfrm>
        </p:spPr>
        <p:txBody>
          <a:bodyPr>
            <a:noAutofit/>
          </a:bodyPr>
          <a:lstStyle/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Outcomes / Must Know: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Give three definitions of economic growth and illustrate them on the 5Es, PPC, AS/AD, and LRAS models.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Use the 5Es, PPC, AS/AD, and LRAS models to </a:t>
            </a:r>
            <a:r>
              <a:rPr lang="en-US" sz="1600" b="1" dirty="0" err="1">
                <a:solidFill>
                  <a:schemeClr val="tx1"/>
                </a:solidFill>
              </a:rPr>
              <a:t>differenciate</a:t>
            </a:r>
            <a:r>
              <a:rPr lang="en-US" sz="1600" b="1" dirty="0">
                <a:solidFill>
                  <a:schemeClr val="tx1"/>
                </a:solidFill>
              </a:rPr>
              <a:t> between "achieving our potential" and "increasing our potential".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Explain why growth is a desirable goal.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Define “modern economic growth” , "great divergence", "leading country", and "follower country".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Identify two main sources of growth (more resources, more productivity) and apply them to the growth history of the United States.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Explain and apply the "rule of 70."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Identify and explain the supply factors (INCREASING the potential)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Identify and explain the demand, and efficiency factors (ACHIEVING the potential)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Differentiate between ACHIEVING the potential and INCREASING the potential using the PPC. AD/AD, and long-run AS models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According to the authors, why is the real GDP per capita of the United States in 2007 so much higher than that of other rich countries?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Differentiate between production, productive efficiency, and productivity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If the quantity of labor increases, what happens to productivity? ANSWER: Nothing. The </a:t>
            </a:r>
            <a:r>
              <a:rPr lang="en-US" sz="1600" b="1" u="sng" dirty="0">
                <a:solidFill>
                  <a:schemeClr val="tx1"/>
                </a:solidFill>
              </a:rPr>
              <a:t>quantity</a:t>
            </a:r>
            <a:r>
              <a:rPr lang="en-US" sz="1600" b="1" dirty="0">
                <a:solidFill>
                  <a:schemeClr val="tx1"/>
                </a:solidFill>
              </a:rPr>
              <a:t> of labor will affect production, but the </a:t>
            </a:r>
            <a:r>
              <a:rPr lang="en-US" sz="1600" b="1" u="sng" dirty="0">
                <a:solidFill>
                  <a:schemeClr val="tx1"/>
                </a:solidFill>
              </a:rPr>
              <a:t>quality</a:t>
            </a:r>
            <a:r>
              <a:rPr lang="en-US" sz="1600" b="1" dirty="0">
                <a:solidFill>
                  <a:schemeClr val="tx1"/>
                </a:solidFill>
              </a:rPr>
              <a:t> of labor affects productivity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What are the determinants of productivity growth?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Identify and explain the arguments for and against economic growth.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23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81000" y="76200"/>
            <a:ext cx="8610600" cy="2133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9. Why was there a “great divergence”?</a:t>
            </a:r>
            <a:br>
              <a:rPr lang="en-US" sz="3600" b="1" dirty="0" smtClean="0"/>
            </a:br>
            <a:r>
              <a:rPr lang="en-US" sz="3600" b="1" dirty="0" smtClean="0"/>
              <a:t>According to the textbook, what is the main cause for the "vast differences in per capita income levels </a:t>
            </a:r>
            <a:r>
              <a:rPr lang="en-US" sz="3600" b="1" smtClean="0"/>
              <a:t>seen today”?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2923" y="2507149"/>
            <a:ext cx="8684877" cy="2590799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Different education levels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Different amount of resources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Different time when they started modern growth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Different climate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909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81000" y="76200"/>
            <a:ext cx="8610600" cy="2133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9. Why was there a “great divergence”?</a:t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en-US" sz="3600" b="1" dirty="0" smtClean="0">
                <a:solidFill>
                  <a:srgbClr val="0070C0"/>
                </a:solidFill>
              </a:rPr>
              <a:t>According to the textbook, what is the main cause for the "vast differences in per capita income levels seen today”?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8" name="CorShape1"/>
          <p:cNvSpPr/>
          <p:nvPr>
            <p:custDataLst>
              <p:tags r:id="rId2"/>
            </p:custDataLst>
          </p:nvPr>
        </p:nvSpPr>
        <p:spPr>
          <a:xfrm rot="10800000">
            <a:off x="152400" y="3657600"/>
            <a:ext cx="323850" cy="32385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82923" y="2507149"/>
            <a:ext cx="8684877" cy="2590799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Different education levels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Different amount of resources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Different time when they started modern growth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Different climate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5434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 descr="http://www.harpercollege.edu/mhealy/ecogif/eg/08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609600"/>
            <a:ext cx="8458200" cy="561839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143000" y="5008799"/>
            <a:ext cx="71522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prstClr val="black"/>
                </a:solidFill>
              </a:rPr>
              <a:t>The Great Divergence</a:t>
            </a:r>
            <a:endParaRPr lang="en-US" sz="6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937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458200" cy="9445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10. Is it possible for “follower countries” to catch up to the “leader countries”?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229600" cy="38100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No, rapid population growth makes it unlikely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Yes, by increasing their population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Yes, by adopting technology developed in the rich countries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No, it is too late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458200" cy="9445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10. Is it possible for “follower countries” to catch up to the “leader countries”?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-60960" y="2934716"/>
            <a:ext cx="647700" cy="647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8229600" cy="38100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No, rapid population growth makes it unlikely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Yes, by increasing their population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Yes, by adopting technology developed in the rich countries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No, it is too late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416486"/>
            <a:ext cx="8229600" cy="75571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Catching Up Is Possible</a:t>
            </a:r>
            <a:endParaRPr lang="en-US" dirty="0"/>
          </a:p>
        </p:txBody>
      </p:sp>
      <p:pic>
        <p:nvPicPr>
          <p:cNvPr id="92162" name="Picture 2" descr="http://www.harpercollege.edu/mhealy/ecogif/eg/mcc11447_tb250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52400"/>
            <a:ext cx="9241379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982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Catching Up is Possible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8229600" cy="3124200"/>
          </a:xfrm>
        </p:spPr>
        <p:txBody>
          <a:bodyPr>
            <a:normAutofit/>
          </a:bodyPr>
          <a:lstStyle/>
          <a:p>
            <a:r>
              <a:rPr lang="en-US" b="1" dirty="0" smtClean="0"/>
              <a:t>The </a:t>
            </a:r>
            <a:r>
              <a:rPr lang="en-US" b="1" dirty="0"/>
              <a:t>poorer 'follower countries' can grow much faster because they can simply adopt existing technologies from rich 'leader countries'.</a:t>
            </a:r>
            <a:endParaRPr lang="en-US" dirty="0"/>
          </a:p>
          <a:p>
            <a:r>
              <a:rPr lang="en-US" b="1" dirty="0" smtClean="0"/>
              <a:t>Also, remember the “Rule of 70”</a:t>
            </a:r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008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11. According to the authors, why is the real GDP per capita of the United States in 2007 so much higher than that of other rich countries?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133601"/>
            <a:ext cx="5181600" cy="26670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We work more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We are more productive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We have more education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We take more vacations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11. According to the authors, why is the real GDP per capita of the United States in 2007 so much higher than that of other rich countries?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133601"/>
            <a:ext cx="5181600" cy="26670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We work more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We are more productive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We have more education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We take more vacations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2297854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781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According to the authors, why is the real GDP per capita of the United States in 2007 so much higher than that of other rich countries?</a:t>
            </a:r>
            <a:r>
              <a:rPr lang="en-US" sz="36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352800"/>
            <a:ext cx="8229600" cy="2773363"/>
          </a:xfrm>
        </p:spPr>
        <p:txBody>
          <a:bodyPr/>
          <a:lstStyle/>
          <a:p>
            <a:r>
              <a:rPr lang="en-US" sz="4800" b="1" dirty="0" smtClean="0"/>
              <a:t>larger fraction of population is working</a:t>
            </a:r>
            <a:endParaRPr lang="en-US" sz="4800" dirty="0" smtClean="0"/>
          </a:p>
          <a:p>
            <a:r>
              <a:rPr lang="en-US" sz="4800" b="1" dirty="0" smtClean="0"/>
              <a:t>longer work weeks</a:t>
            </a:r>
            <a:endParaRPr lang="en-US" sz="4800" dirty="0" smtClean="0"/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8a – Economic Growth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95400"/>
            <a:ext cx="8763000" cy="51054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KEY TERMS: </a:t>
            </a:r>
          </a:p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economic growth, increasing the potential, achieving the potential, GDP per capita,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rule of 70, productivity, production,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productive efficiency, modern economic growth, the great divergence, leader countries,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follower countries, property rights,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patents and copyrights,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simultaneous consumption, network effects, labor force participation, infrastructure,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human capital, economies of scale,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630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12. Which is NOT one of the institutional features that promotes modern economic growth?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905000"/>
            <a:ext cx="5715000" cy="42211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Strong property rights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Efficient financial institutions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Education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Good central planning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Free trade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Competitive market system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630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12. Which is NOT one of the institutional features that promotes modern economic growth?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905000"/>
            <a:ext cx="5715000" cy="42211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Strong property rights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Efficient financial institutions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Education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Good central planning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Free trade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Competitive market system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3727366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b="1" u="sng" dirty="0" smtClean="0"/>
              <a:t>Institutional Features </a:t>
            </a:r>
            <a:r>
              <a:rPr lang="en-US" sz="3600" b="1" u="sng" dirty="0"/>
              <a:t>that </a:t>
            </a:r>
            <a:r>
              <a:rPr lang="en-US" sz="3600" b="1" u="sng" dirty="0" smtClean="0"/>
              <a:t>Promote EG:</a:t>
            </a:r>
            <a:endParaRPr lang="en-US" sz="3600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1. Strong Property Rights </a:t>
            </a:r>
          </a:p>
          <a:p>
            <a:pPr marL="0" indent="0">
              <a:buNone/>
            </a:pPr>
            <a:r>
              <a:rPr lang="en-US" dirty="0" smtClean="0"/>
              <a:t>2. Patents and copyrights</a:t>
            </a:r>
          </a:p>
          <a:p>
            <a:pPr marL="0" indent="0">
              <a:buNone/>
            </a:pPr>
            <a:r>
              <a:rPr lang="en-US" dirty="0" smtClean="0"/>
              <a:t>3. Efficient financial institutions</a:t>
            </a:r>
          </a:p>
          <a:p>
            <a:pPr marL="0" indent="0">
              <a:buNone/>
            </a:pPr>
            <a:r>
              <a:rPr lang="en-US" dirty="0" smtClean="0"/>
              <a:t>4. Literacy and widespread education</a:t>
            </a:r>
          </a:p>
          <a:p>
            <a:pPr marL="0" indent="0">
              <a:buNone/>
            </a:pPr>
            <a:r>
              <a:rPr lang="en-US" dirty="0" smtClean="0"/>
              <a:t>5. Free trade</a:t>
            </a:r>
          </a:p>
          <a:p>
            <a:pPr marL="0" indent="0">
              <a:buNone/>
            </a:pPr>
            <a:r>
              <a:rPr lang="en-US" dirty="0" smtClean="0"/>
              <a:t>6. A competitive market system</a:t>
            </a:r>
          </a:p>
          <a:p>
            <a:pPr marL="0" indent="0">
              <a:buNone/>
            </a:pPr>
            <a:r>
              <a:rPr lang="en-US" dirty="0" smtClean="0"/>
              <a:t> 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066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/>
              <a:t>Note the role of </a:t>
            </a:r>
            <a:r>
              <a:rPr lang="en-US" sz="3600" b="1" u="sng" dirty="0"/>
              <a:t>Structural Adjustment </a:t>
            </a:r>
            <a:r>
              <a:rPr lang="en-US" sz="3600" b="1" dirty="0"/>
              <a:t>that we studied in unit 1: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19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u="sng" dirty="0"/>
              <a:t>Chapter 8: Economic Growth</a:t>
            </a:r>
          </a:p>
          <a:p>
            <a:r>
              <a:rPr lang="en-US" dirty="0"/>
              <a:t>strong property rights = privatization</a:t>
            </a:r>
          </a:p>
          <a:p>
            <a:r>
              <a:rPr lang="en-US" dirty="0"/>
              <a:t>free trade</a:t>
            </a:r>
          </a:p>
          <a:p>
            <a:r>
              <a:rPr lang="en-US" dirty="0"/>
              <a:t>a competitive market system</a:t>
            </a:r>
          </a:p>
          <a:p>
            <a:pPr marL="0" indent="0">
              <a:buNone/>
            </a:pPr>
            <a:r>
              <a:rPr lang="en-US" sz="1400" dirty="0"/>
              <a:t> </a:t>
            </a:r>
          </a:p>
          <a:p>
            <a:pPr marL="0" indent="0">
              <a:buNone/>
            </a:pPr>
            <a:r>
              <a:rPr lang="en-US" u="sng" dirty="0"/>
              <a:t>Chapter 2: Structural Adjustment Policies</a:t>
            </a:r>
          </a:p>
          <a:p>
            <a:r>
              <a:rPr lang="en-US" dirty="0"/>
              <a:t>Privatization</a:t>
            </a:r>
          </a:p>
          <a:p>
            <a:r>
              <a:rPr lang="en-US" dirty="0"/>
              <a:t>Promotion of Competition</a:t>
            </a:r>
          </a:p>
          <a:p>
            <a:r>
              <a:rPr lang="en-US" dirty="0"/>
              <a:t>Reduced Role of Government</a:t>
            </a:r>
          </a:p>
          <a:p>
            <a:r>
              <a:rPr lang="en-US" dirty="0"/>
              <a:t>Removing Price Controls</a:t>
            </a:r>
          </a:p>
          <a:p>
            <a:r>
              <a:rPr lang="en-US" dirty="0"/>
              <a:t>Freer Trade and Convertible Currency</a:t>
            </a:r>
          </a:p>
          <a:p>
            <a:r>
              <a:rPr lang="en-US" dirty="0"/>
              <a:t>Foreign Investment</a:t>
            </a:r>
          </a:p>
          <a:p>
            <a:pPr marL="0" indent="0">
              <a:buNone/>
            </a:pPr>
            <a:r>
              <a:rPr lang="en-US" dirty="0" smtClean="0"/>
              <a:t> 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319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sz="3200" b="1" u="sng" dirty="0" smtClean="0"/>
              <a:t>“Difficult-to-Measure</a:t>
            </a:r>
            <a:r>
              <a:rPr lang="en-US" sz="3200" b="1" u="sng" dirty="0"/>
              <a:t>" </a:t>
            </a:r>
            <a:r>
              <a:rPr lang="en-US" sz="3200" b="1" u="sng" dirty="0" smtClean="0"/>
              <a:t>Factors </a:t>
            </a:r>
            <a:r>
              <a:rPr lang="en-US" sz="3200" b="1" u="sng" dirty="0"/>
              <a:t>that help </a:t>
            </a:r>
            <a:r>
              <a:rPr lang="en-US" sz="3200" b="1" u="sng" dirty="0" smtClean="0"/>
              <a:t>EG:</a:t>
            </a:r>
            <a:endParaRPr lang="en-US" sz="3200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990600"/>
            <a:ext cx="87630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stable </a:t>
            </a:r>
            <a:r>
              <a:rPr lang="en-US" dirty="0"/>
              <a:t>political system</a:t>
            </a:r>
          </a:p>
          <a:p>
            <a:r>
              <a:rPr lang="en-US" dirty="0"/>
              <a:t>internal order (no </a:t>
            </a:r>
            <a:r>
              <a:rPr lang="en-US" dirty="0" smtClean="0"/>
              <a:t>wars</a:t>
            </a:r>
            <a:r>
              <a:rPr lang="en-US" dirty="0"/>
              <a:t>)</a:t>
            </a:r>
          </a:p>
          <a:p>
            <a:r>
              <a:rPr lang="en-US" dirty="0"/>
              <a:t>strong sense of the right of property ownership</a:t>
            </a:r>
          </a:p>
          <a:p>
            <a:r>
              <a:rPr lang="en-US" dirty="0"/>
              <a:t>strong legal status accorded to businesses</a:t>
            </a:r>
          </a:p>
          <a:p>
            <a:r>
              <a:rPr lang="en-US" dirty="0"/>
              <a:t>strong laws to enforce contracts</a:t>
            </a:r>
          </a:p>
          <a:p>
            <a:r>
              <a:rPr lang="en-US" dirty="0"/>
              <a:t>"no social or moral taboos on production and material progress"</a:t>
            </a:r>
          </a:p>
          <a:p>
            <a:r>
              <a:rPr lang="en-US" dirty="0"/>
              <a:t>belief that wealth creation is a desirable goal</a:t>
            </a:r>
          </a:p>
          <a:p>
            <a:r>
              <a:rPr lang="en-US" dirty="0"/>
              <a:t>positive attitude toward </a:t>
            </a:r>
            <a:r>
              <a:rPr lang="en-US" dirty="0" smtClean="0"/>
              <a:t>work</a:t>
            </a:r>
          </a:p>
          <a:p>
            <a:r>
              <a:rPr lang="en-US" dirty="0"/>
              <a:t>I would add that the more equal status afforded to women in the leader countries has aided economic growth</a:t>
            </a:r>
          </a:p>
          <a:p>
            <a:pPr marL="0" indent="0">
              <a:buNone/>
            </a:pPr>
            <a:r>
              <a:rPr lang="en-US" dirty="0" smtClean="0"/>
              <a:t> 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3408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13. Economic growth is caused by getting more resources and increasing productivity (better resources and technology).  In the U.S. ABOUT what fraction comes from each?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209801"/>
            <a:ext cx="8229600" cy="24384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1/4 more resources, 3/4 productivity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1/3 more resources, 2/3 productivity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1/2 more resources, 1/2 productivity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2/3 more resources, 1/3 productivity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13. Economic growth is caused by getting more resources and increasing productivity (better resources and technology).  In the U.S. ABOUT what fraction comes from each?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52400" y="2743200"/>
            <a:ext cx="584200" cy="5842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209801"/>
            <a:ext cx="8229600" cy="24384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1/4 more resources, 3/4 productivity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1/3 more resources, 2/3 productivity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1/2 more resources, 1/2 productivity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2/3 more resources, 1/3 productivity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6" name="Picture 2" descr="http://www.harpercollege.edu/mhealy/ecogif/eg/mcc11447_tb250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" y="2819400"/>
            <a:ext cx="9001125" cy="1504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330" name="Picture 2" descr="http://textflow.mheducation.com/figures/0077660862/table8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5" y="990600"/>
            <a:ext cx="919866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27151" y="152400"/>
            <a:ext cx="73468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smtClean="0"/>
              <a:t>Causes of Economic Growth in the United States</a:t>
            </a:r>
            <a:endParaRPr lang="en-US" sz="2800" b="1" u="sng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559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6" name="Picture 2" descr="http://textflow.mheducation.com/figures/0077660862/mcc60773_0805_l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81" y="304800"/>
            <a:ext cx="904081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83666" y="4267200"/>
            <a:ext cx="735105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U.S. Average Productivity Growth:     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1973-1995    1.5 %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1995-2010    2.6 %</a:t>
            </a:r>
          </a:p>
          <a:p>
            <a:r>
              <a:rPr lang="en-US" sz="3600" dirty="0" smtClean="0"/>
              <a:t>    2010-2015    0.4 %</a:t>
            </a:r>
            <a:endParaRPr lang="en-US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217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401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14. Which is NOT one of the reasons for the Productivity Acceleration since the mid-1990s?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752600"/>
            <a:ext cx="6096000" cy="43735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Tech. advance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Capital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Education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resources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Economies of scale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3 Types </a:t>
            </a:r>
            <a:r>
              <a:rPr lang="en-US" b="1" u="sng" dirty="0" smtClean="0"/>
              <a:t>of Economic Growth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95400"/>
            <a:ext cx="8001000" cy="4343400"/>
          </a:xfrm>
        </p:spPr>
        <p:txBody>
          <a:bodyPr>
            <a:normAutofit/>
          </a:bodyPr>
          <a:lstStyle/>
          <a:p>
            <a:pPr marL="742950" indent="-742950" algn="l">
              <a:buFont typeface="+mj-lt"/>
              <a:buAutoNum type="arabicPeriod"/>
            </a:pPr>
            <a:r>
              <a:rPr lang="en-US" sz="4000" b="1" dirty="0" smtClean="0">
                <a:solidFill>
                  <a:schemeClr val="tx1"/>
                </a:solidFill>
              </a:rPr>
              <a:t>INCREASING OUR POTENTIAL 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(an increase in the </a:t>
            </a:r>
            <a:r>
              <a:rPr lang="en-US" sz="4000" b="1" u="sng" dirty="0" smtClean="0">
                <a:solidFill>
                  <a:schemeClr val="tx1"/>
                </a:solidFill>
              </a:rPr>
              <a:t>ability</a:t>
            </a:r>
            <a:r>
              <a:rPr lang="en-US" sz="4000" b="1" dirty="0" smtClean="0">
                <a:solidFill>
                  <a:schemeClr val="tx1"/>
                </a:solidFill>
              </a:rPr>
              <a:t> to produce)</a:t>
            </a:r>
            <a:endParaRPr lang="en-US" sz="4000" dirty="0" smtClean="0">
              <a:solidFill>
                <a:schemeClr val="tx1"/>
              </a:solidFill>
            </a:endParaRPr>
          </a:p>
          <a:p>
            <a:pPr marL="742950" indent="-742950" algn="l">
              <a:buFont typeface="+mj-lt"/>
              <a:buAutoNum type="arabicPeriod"/>
            </a:pPr>
            <a:r>
              <a:rPr lang="en-US" sz="4000" b="1" dirty="0" smtClean="0">
                <a:solidFill>
                  <a:schemeClr val="tx1"/>
                </a:solidFill>
              </a:rPr>
              <a:t>ACHIEVING OUR POTENTIAL 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(an increase in real GDP)</a:t>
            </a:r>
            <a:endParaRPr lang="en-US" sz="4000" dirty="0" smtClean="0">
              <a:solidFill>
                <a:schemeClr val="tx1"/>
              </a:solidFill>
            </a:endParaRPr>
          </a:p>
          <a:p>
            <a:pPr marL="742950" indent="-742950" algn="l">
              <a:buFont typeface="+mj-lt"/>
              <a:buAutoNum type="arabicPeriod"/>
            </a:pPr>
            <a:r>
              <a:rPr lang="en-US" sz="4000" b="1" dirty="0" smtClean="0">
                <a:solidFill>
                  <a:schemeClr val="tx1"/>
                </a:solidFill>
              </a:rPr>
              <a:t>Increase in real GDP </a:t>
            </a:r>
            <a:r>
              <a:rPr lang="en-US" sz="4000" b="1" u="sng" dirty="0" smtClean="0">
                <a:solidFill>
                  <a:schemeClr val="tx1"/>
                </a:solidFill>
              </a:rPr>
              <a:t>PER CAPITA </a:t>
            </a:r>
            <a:endParaRPr lang="en-US" sz="4000" u="sng" dirty="0" smtClean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401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14. Which is NOT one of the reasons for the Productivity Acceleration since the mid-1990s?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7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3574966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752600"/>
            <a:ext cx="6096000" cy="43735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Tech. advance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Capital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Education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resources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Economies of scale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15. If the quantity of labor increases, what happens to productivity?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752601"/>
            <a:ext cx="4191000" cy="2514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It increases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It decreases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It stays the same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We don’t know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15. If the quantity of labor increases, what happens to productivity?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752601"/>
            <a:ext cx="4191000" cy="2514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It increases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It decreases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It stays the same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We don’t know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3574966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The </a:t>
            </a:r>
            <a:r>
              <a:rPr lang="en-US" sz="3600" b="1" u="sng" dirty="0" smtClean="0"/>
              <a:t>Quantity</a:t>
            </a:r>
            <a:r>
              <a:rPr lang="en-US" sz="3600" b="1" dirty="0" smtClean="0"/>
              <a:t> </a:t>
            </a:r>
            <a:r>
              <a:rPr lang="en-US" sz="3600" b="1" dirty="0"/>
              <a:t>of </a:t>
            </a:r>
            <a:r>
              <a:rPr lang="en-US" sz="3600" b="1" dirty="0" smtClean="0"/>
              <a:t>Labor </a:t>
            </a:r>
            <a:r>
              <a:rPr lang="en-US" sz="3600" b="1" dirty="0"/>
              <a:t>does NOT affect the </a:t>
            </a:r>
            <a:r>
              <a:rPr lang="en-US" sz="3600" b="1" u="sng" dirty="0" smtClean="0"/>
              <a:t>Productivity</a:t>
            </a:r>
            <a:r>
              <a:rPr lang="en-US" sz="3600" b="1" dirty="0" smtClean="0"/>
              <a:t> </a:t>
            </a:r>
            <a:r>
              <a:rPr lang="en-US" sz="3600" b="1" dirty="0"/>
              <a:t>of </a:t>
            </a:r>
            <a:r>
              <a:rPr lang="en-US" sz="3600" b="1" dirty="0" smtClean="0"/>
              <a:t>Labor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</p:spPr>
        <p:txBody>
          <a:bodyPr>
            <a:normAutofit fontScale="40000" lnSpcReduction="20000"/>
          </a:bodyPr>
          <a:lstStyle/>
          <a:p>
            <a:r>
              <a:rPr lang="en-US" sz="6000" dirty="0" smtClean="0"/>
              <a:t>more </a:t>
            </a:r>
            <a:r>
              <a:rPr lang="en-US" sz="6000" dirty="0"/>
              <a:t>workers would mean more </a:t>
            </a:r>
            <a:r>
              <a:rPr lang="en-US" sz="6000" u="sng" dirty="0" smtClean="0"/>
              <a:t>production</a:t>
            </a:r>
            <a:endParaRPr lang="en-US" sz="6000" u="sng" dirty="0"/>
          </a:p>
          <a:p>
            <a:r>
              <a:rPr lang="en-US" sz="6000" dirty="0"/>
              <a:t>but more workers does not necessarily mean more </a:t>
            </a:r>
            <a:r>
              <a:rPr lang="en-US" sz="6000" u="sng" dirty="0"/>
              <a:t>productivity</a:t>
            </a:r>
            <a:r>
              <a:rPr lang="en-US" sz="6000" dirty="0"/>
              <a:t> (more BETTER workers would increase productivity)</a:t>
            </a:r>
          </a:p>
          <a:p>
            <a:r>
              <a:rPr lang="en-US" sz="6000" dirty="0"/>
              <a:t>Know the difference between: </a:t>
            </a:r>
          </a:p>
          <a:p>
            <a:pPr lvl="1"/>
            <a:r>
              <a:rPr lang="en-US" sz="6000" u="sng" dirty="0"/>
              <a:t>production</a:t>
            </a:r>
            <a:r>
              <a:rPr lang="en-US" sz="6000" dirty="0"/>
              <a:t> - the quantity that is produced (the production of cars increased last month)</a:t>
            </a:r>
          </a:p>
          <a:p>
            <a:pPr lvl="1"/>
            <a:r>
              <a:rPr lang="en-US" sz="6000" u="sng" dirty="0"/>
              <a:t>productive efficiency </a:t>
            </a:r>
            <a:r>
              <a:rPr lang="en-US" sz="6000" dirty="0"/>
              <a:t>- producing at the minimum cost (one of the 5Es)</a:t>
            </a:r>
          </a:p>
          <a:p>
            <a:pPr lvl="1"/>
            <a:r>
              <a:rPr lang="en-US" sz="6000" u="sng" dirty="0"/>
              <a:t>productivity</a:t>
            </a:r>
            <a:r>
              <a:rPr lang="en-US" sz="6000" dirty="0"/>
              <a:t> - how much is produced per unit </a:t>
            </a:r>
            <a:r>
              <a:rPr lang="en-US" sz="6000"/>
              <a:t>of </a:t>
            </a:r>
            <a:r>
              <a:rPr lang="en-US" sz="6000" smtClean="0"/>
              <a:t>resources (output </a:t>
            </a:r>
            <a:r>
              <a:rPr lang="en-US" sz="6000" dirty="0"/>
              <a:t>per worker per hour)</a:t>
            </a:r>
          </a:p>
          <a:p>
            <a:r>
              <a:rPr lang="en-US" sz="6000" dirty="0"/>
              <a:t>the quantity of labor affects economic growth and the productivity of labor affects economic growth, but just because we have more workers doesn't mean that we have better workers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915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PQuestion"/>
          <p:cNvSpPr>
            <a:spLocks noGrp="1"/>
          </p:cNvSpPr>
          <p:nvPr>
            <p:ph type="title"/>
          </p:nvPr>
        </p:nvSpPr>
        <p:spPr>
          <a:xfrm>
            <a:off x="457200" y="76200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Four Causes of an Increase in the </a:t>
            </a:r>
            <a:br>
              <a:rPr lang="en-US" sz="3600" b="1" dirty="0" smtClean="0"/>
            </a:br>
            <a:r>
              <a:rPr lang="en-US" sz="3600" b="1" dirty="0" smtClean="0"/>
              <a:t>Productivity of Labor</a:t>
            </a:r>
            <a:endParaRPr lang="en-US" sz="3600" b="1" dirty="0"/>
          </a:p>
        </p:txBody>
      </p:sp>
      <p:sp>
        <p:nvSpPr>
          <p:cNvPr id="5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7929" y="1371600"/>
            <a:ext cx="9195709" cy="47244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u="sng" dirty="0" smtClean="0"/>
              <a:t>Technological advance</a:t>
            </a:r>
            <a:r>
              <a:rPr lang="en-US" sz="2800" dirty="0" smtClean="0"/>
              <a:t>, the most important factor in productivity growth, accounts for </a:t>
            </a:r>
            <a:r>
              <a:rPr lang="en-US" sz="2800" u="sng" dirty="0" smtClean="0"/>
              <a:t>40 % </a:t>
            </a:r>
            <a:r>
              <a:rPr lang="en-US" sz="2800" dirty="0" smtClean="0"/>
              <a:t>of productivity growth.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Increases in </a:t>
            </a:r>
            <a:r>
              <a:rPr lang="en-US" sz="2800" u="sng" dirty="0" smtClean="0"/>
              <a:t>quantity of capital </a:t>
            </a:r>
            <a:r>
              <a:rPr lang="en-US" sz="2800" dirty="0" smtClean="0"/>
              <a:t>are estimated to explain about </a:t>
            </a:r>
            <a:r>
              <a:rPr lang="en-US" sz="2800" u="sng" dirty="0" smtClean="0"/>
              <a:t>30 % </a:t>
            </a:r>
            <a:r>
              <a:rPr lang="en-US" sz="2800" dirty="0" smtClean="0"/>
              <a:t>of productivity growth.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u="sng" dirty="0" smtClean="0"/>
              <a:t>Education</a:t>
            </a:r>
            <a:r>
              <a:rPr lang="en-US" sz="2800" dirty="0" smtClean="0"/>
              <a:t> and training improve the quality of labor, and account for about </a:t>
            </a:r>
            <a:r>
              <a:rPr lang="en-US" sz="2800" u="sng" dirty="0" smtClean="0"/>
              <a:t>15 % </a:t>
            </a:r>
            <a:r>
              <a:rPr lang="en-US" sz="2800" dirty="0" smtClean="0"/>
              <a:t>of productivity growth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Improved </a:t>
            </a:r>
            <a:r>
              <a:rPr lang="en-US" sz="2800" u="sng" dirty="0" smtClean="0"/>
              <a:t>resource allocation and economies of scale </a:t>
            </a:r>
            <a:r>
              <a:rPr lang="en-US" sz="2800" dirty="0" smtClean="0"/>
              <a:t>also contribute to growth and explain about </a:t>
            </a:r>
            <a:r>
              <a:rPr lang="en-US" sz="2800" u="sng" dirty="0" smtClean="0"/>
              <a:t>15% </a:t>
            </a:r>
            <a:r>
              <a:rPr lang="en-US" sz="2800" dirty="0" smtClean="0"/>
              <a:t>of total productivity growth </a:t>
            </a:r>
            <a:r>
              <a:rPr lang="en-US" sz="2800" dirty="0"/>
              <a:t>(partially resulting from Freer Trade</a:t>
            </a:r>
            <a:r>
              <a:rPr lang="en-US" sz="2800" dirty="0" smtClean="0"/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578166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5562600"/>
            <a:ext cx="8382000" cy="609600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/>
              <a:t>Four causes of an increase in the Productivity of labor:</a:t>
            </a:r>
            <a:br>
              <a:rPr lang="en-US" sz="2800" b="1" dirty="0" smtClean="0"/>
            </a:br>
            <a:r>
              <a:rPr lang="en-US" sz="2800" b="1" dirty="0" smtClean="0"/>
              <a:t>E</a:t>
            </a:r>
            <a:r>
              <a:rPr lang="en-US" sz="2800" b="1" u="sng" dirty="0" smtClean="0"/>
              <a:t>DUCATION</a:t>
            </a:r>
            <a:endParaRPr lang="en-US" sz="2800" b="1" u="sng" dirty="0"/>
          </a:p>
        </p:txBody>
      </p:sp>
      <p:pic>
        <p:nvPicPr>
          <p:cNvPr id="94210" name="Picture 2" descr="http://www.harpercollege.edu/mhealy/ecogif/eg/mcc11447_250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2400"/>
            <a:ext cx="7235887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4813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0"/>
            <a:ext cx="8382000" cy="2133600"/>
          </a:xfrm>
        </p:spPr>
        <p:txBody>
          <a:bodyPr>
            <a:normAutofit fontScale="90000"/>
          </a:bodyPr>
          <a:lstStyle/>
          <a:p>
            <a:r>
              <a:rPr lang="en-US" sz="2200" b="1" dirty="0" smtClean="0"/>
              <a:t>Performance of eighth graders in the Fifth International Math and Science Study (2011)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sz="1600" b="1" dirty="0"/>
              <a:t/>
            </a:r>
            <a:br>
              <a:rPr lang="en-US" sz="1600" b="1" dirty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/>
              <a:t>Four causes of an increase in the Productivity of labor:</a:t>
            </a:r>
            <a:br>
              <a:rPr lang="en-US" sz="2800" b="1" dirty="0" smtClean="0"/>
            </a:br>
            <a:r>
              <a:rPr lang="en-US" sz="2800" b="1" u="sng" dirty="0" smtClean="0"/>
              <a:t>EDUCATION</a:t>
            </a:r>
            <a:endParaRPr lang="en-US" sz="2800" b="1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798" y="108303"/>
            <a:ext cx="3048000" cy="43497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87297"/>
            <a:ext cx="2971800" cy="418196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4549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67400"/>
            <a:ext cx="8229600" cy="6858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Four causes of an increase in the Productivity of labor:</a:t>
            </a:r>
            <a:br>
              <a:rPr lang="en-US" sz="2800" b="1" dirty="0" smtClean="0"/>
            </a:br>
            <a:r>
              <a:rPr lang="en-US" sz="2800" b="1" u="sng" dirty="0" smtClean="0"/>
              <a:t>Economies of Scale/Increasing Returns and Trade</a:t>
            </a:r>
            <a:endParaRPr lang="en-US" sz="2800" b="1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04801"/>
            <a:ext cx="8229600" cy="17526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As </a:t>
            </a:r>
            <a:r>
              <a:rPr lang="en-US" sz="2400" dirty="0"/>
              <a:t>business get larger their average costs of </a:t>
            </a:r>
            <a:r>
              <a:rPr lang="en-US" sz="2400" dirty="0" smtClean="0"/>
              <a:t>production </a:t>
            </a:r>
            <a:r>
              <a:rPr lang="en-US" sz="2400" dirty="0"/>
              <a:t>(cost per unit produced) decreases. (The long run </a:t>
            </a:r>
            <a:r>
              <a:rPr lang="en-US" sz="2400" dirty="0" smtClean="0"/>
              <a:t>average </a:t>
            </a:r>
            <a:r>
              <a:rPr lang="en-US" sz="2400" dirty="0"/>
              <a:t>total cost curve [from microeconomics] is downward sloping This means that they can produce each unit of output with fewer </a:t>
            </a:r>
            <a:r>
              <a:rPr lang="en-US" sz="2400" dirty="0" smtClean="0"/>
              <a:t>resources.)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96258" name="Picture 2" descr="http://www.harpercollege.edu/mhealy/ecogif/costs/fig9.9lgb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81199"/>
            <a:ext cx="8686800" cy="356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7714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Sources of increasing returns and economies of scale </a:t>
            </a:r>
            <a:r>
              <a:rPr lang="en-US" b="1" dirty="0" smtClean="0"/>
              <a:t>include: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3962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More specialized inputs. </a:t>
            </a:r>
          </a:p>
          <a:p>
            <a:r>
              <a:rPr lang="en-US" sz="2400" dirty="0" smtClean="0"/>
              <a:t>Ability to spread development costs over large output quantities since marginal costs are low.</a:t>
            </a:r>
          </a:p>
          <a:p>
            <a:r>
              <a:rPr lang="en-US" sz="2400" u="sng" dirty="0" smtClean="0"/>
              <a:t>Simultaneous consumption</a:t>
            </a:r>
            <a:r>
              <a:rPr lang="en-US" sz="2400" dirty="0" smtClean="0"/>
              <a:t> by many customers at the same time.</a:t>
            </a:r>
          </a:p>
          <a:p>
            <a:r>
              <a:rPr lang="en-US" sz="2400" u="sng" dirty="0" smtClean="0"/>
              <a:t>Network effects</a:t>
            </a:r>
            <a:r>
              <a:rPr lang="en-US" sz="2400" dirty="0" smtClean="0"/>
              <a:t> make widespread use of information goods more valuable as more use the products.</a:t>
            </a:r>
          </a:p>
          <a:p>
            <a:r>
              <a:rPr lang="en-US" sz="2400" dirty="0" smtClean="0"/>
              <a:t>Learning increases with practice.</a:t>
            </a:r>
          </a:p>
          <a:p>
            <a:r>
              <a:rPr lang="en-US" sz="2400" dirty="0" smtClean="0"/>
              <a:t>Freer trade and lower shipping costs</a:t>
            </a:r>
            <a:endParaRPr lang="en-US" sz="20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5715000"/>
            <a:ext cx="85343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prstClr val="black"/>
                </a:solidFill>
              </a:rPr>
              <a:t>Four causes of an increase in the Productivity of labor:</a:t>
            </a:r>
            <a:br>
              <a:rPr lang="en-US" sz="2800" b="1" dirty="0">
                <a:solidFill>
                  <a:prstClr val="black"/>
                </a:solidFill>
              </a:rPr>
            </a:br>
            <a:r>
              <a:rPr lang="en-US" sz="2800" b="1" u="sng" dirty="0">
                <a:solidFill>
                  <a:prstClr val="black"/>
                </a:solidFill>
              </a:rPr>
              <a:t>Economies of Scale/Increasing Returns and Trade</a:t>
            </a:r>
            <a:endParaRPr lang="en-US" sz="2800" u="sng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755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PQuestion"/>
          <p:cNvSpPr>
            <a:spLocks noGrp="1"/>
          </p:cNvSpPr>
          <p:nvPr>
            <p:ph type="title"/>
          </p:nvPr>
        </p:nvSpPr>
        <p:spPr>
          <a:xfrm>
            <a:off x="228600" y="17417"/>
            <a:ext cx="8382000" cy="12493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AGAIN: Four causes of an increase in the Productivity of labor</a:t>
            </a:r>
            <a:endParaRPr lang="en-US" sz="3600" b="1" dirty="0"/>
          </a:p>
        </p:txBody>
      </p:sp>
      <p:sp>
        <p:nvSpPr>
          <p:cNvPr id="5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228600" y="1371600"/>
            <a:ext cx="8305800" cy="4267199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800" u="sng" dirty="0" smtClean="0"/>
              <a:t>Technological advance</a:t>
            </a:r>
            <a:r>
              <a:rPr lang="en-US" sz="2800" dirty="0" smtClean="0"/>
              <a:t>, the most important factor in productivity growth, accounts for </a:t>
            </a:r>
            <a:r>
              <a:rPr lang="en-US" sz="2800" u="sng" dirty="0" smtClean="0"/>
              <a:t>40 % </a:t>
            </a:r>
            <a:r>
              <a:rPr lang="en-US" sz="2800" dirty="0" smtClean="0"/>
              <a:t>of productivity growth.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Increases in </a:t>
            </a:r>
            <a:r>
              <a:rPr lang="en-US" sz="2800" u="sng" dirty="0" smtClean="0"/>
              <a:t>quantity of capital </a:t>
            </a:r>
            <a:r>
              <a:rPr lang="en-US" sz="2800" dirty="0" smtClean="0"/>
              <a:t>are estimated to explain about </a:t>
            </a:r>
            <a:r>
              <a:rPr lang="en-US" sz="2800" u="sng" dirty="0" smtClean="0"/>
              <a:t>30 % </a:t>
            </a:r>
            <a:r>
              <a:rPr lang="en-US" sz="2800" dirty="0" smtClean="0"/>
              <a:t>of productivity growth.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u="sng" dirty="0" smtClean="0"/>
              <a:t>Education</a:t>
            </a:r>
            <a:r>
              <a:rPr lang="en-US" sz="2800" dirty="0" smtClean="0"/>
              <a:t> and training improve the quality of labor, and account for about </a:t>
            </a:r>
            <a:r>
              <a:rPr lang="en-US" sz="2800" u="sng" dirty="0" smtClean="0"/>
              <a:t>15 % </a:t>
            </a:r>
            <a:r>
              <a:rPr lang="en-US" sz="2800" dirty="0" smtClean="0"/>
              <a:t>of productivity growth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smtClean="0"/>
              <a:t>Improved </a:t>
            </a:r>
            <a:r>
              <a:rPr lang="en-US" sz="2800" u="sng" dirty="0" smtClean="0"/>
              <a:t>resource allocation and economies of scale </a:t>
            </a:r>
            <a:r>
              <a:rPr lang="en-US" sz="2800" dirty="0" smtClean="0"/>
              <a:t>also contribute to growth and explain about </a:t>
            </a:r>
            <a:r>
              <a:rPr lang="en-US" sz="2800" u="sng" dirty="0" smtClean="0"/>
              <a:t>15% </a:t>
            </a:r>
            <a:r>
              <a:rPr lang="en-US" sz="2800" dirty="0" smtClean="0"/>
              <a:t>of total productivity growth </a:t>
            </a:r>
            <a:r>
              <a:rPr lang="en-US" sz="2800" dirty="0"/>
              <a:t>(partially resulting from Freer Trade</a:t>
            </a:r>
            <a:r>
              <a:rPr lang="en-US" sz="2800" dirty="0" smtClean="0"/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5413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381000"/>
            <a:ext cx="8382000" cy="609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1. What is the EG rate of the US?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066800"/>
            <a:ext cx="8077200" cy="3048001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1970 thru 1990’s: 3%;   2000’s to now: 2%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1970 thru </a:t>
            </a:r>
            <a:r>
              <a:rPr lang="en-US" dirty="0" smtClean="0"/>
              <a:t>1990’s</a:t>
            </a:r>
            <a:r>
              <a:rPr lang="en-US" dirty="0"/>
              <a:t>: </a:t>
            </a:r>
            <a:r>
              <a:rPr lang="en-US" dirty="0" smtClean="0"/>
              <a:t>4%;   2000’s </a:t>
            </a:r>
            <a:r>
              <a:rPr lang="en-US" dirty="0"/>
              <a:t>to now: </a:t>
            </a:r>
            <a:r>
              <a:rPr lang="en-US" dirty="0" smtClean="0"/>
              <a:t>3%</a:t>
            </a:r>
            <a:endParaRPr lang="en-US" dirty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1970 thru </a:t>
            </a:r>
            <a:r>
              <a:rPr lang="en-US" dirty="0" smtClean="0"/>
              <a:t>1990’s</a:t>
            </a:r>
            <a:r>
              <a:rPr lang="en-US" dirty="0"/>
              <a:t>: </a:t>
            </a:r>
            <a:r>
              <a:rPr lang="en-US" dirty="0" smtClean="0"/>
              <a:t>8%;   2000’s </a:t>
            </a:r>
            <a:r>
              <a:rPr lang="en-US" dirty="0"/>
              <a:t>to now: </a:t>
            </a:r>
            <a:r>
              <a:rPr lang="en-US" dirty="0" smtClean="0"/>
              <a:t>6%</a:t>
            </a:r>
            <a:endParaRPr lang="en-US" dirty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1970 thru </a:t>
            </a:r>
            <a:r>
              <a:rPr lang="en-US" dirty="0" smtClean="0"/>
              <a:t>1990’s</a:t>
            </a:r>
            <a:r>
              <a:rPr lang="en-US" dirty="0"/>
              <a:t>: </a:t>
            </a:r>
            <a:r>
              <a:rPr lang="en-US" dirty="0" smtClean="0"/>
              <a:t>10%; </a:t>
            </a:r>
            <a:r>
              <a:rPr lang="en-US" dirty="0"/>
              <a:t>2000’s to now: </a:t>
            </a:r>
            <a:r>
              <a:rPr lang="en-US" dirty="0" smtClean="0"/>
              <a:t>5%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158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6" name="Picture 2" descr="http://textflow.mheducation.com/figures/0077660862/mcc60773_0805_l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85800"/>
            <a:ext cx="8686268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9067800" cy="4572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Reasons for the Productivity </a:t>
            </a:r>
            <a:r>
              <a:rPr lang="en-US" b="1" dirty="0" smtClean="0"/>
              <a:t>Acceleration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57400" y="4724400"/>
            <a:ext cx="569361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U.S. Average Productivity Growth:      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1973-1995    1.5 %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1995-2010    2.6 %</a:t>
            </a:r>
          </a:p>
          <a:p>
            <a:r>
              <a:rPr lang="en-US" sz="2800" dirty="0" smtClean="0"/>
              <a:t>    2010-2015    0.4 %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611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287"/>
            <a:ext cx="5334000" cy="189071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Reasons for the Productivity Acceleration </a:t>
            </a:r>
            <a:r>
              <a:rPr lang="en-US" b="1" dirty="0" smtClean="0"/>
              <a:t>1995-2010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133600"/>
            <a:ext cx="8382000" cy="413388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Microchips and information technology </a:t>
            </a:r>
          </a:p>
          <a:p>
            <a:r>
              <a:rPr lang="en-US" sz="2400" dirty="0" smtClean="0"/>
              <a:t>New firms and increasing returns </a:t>
            </a:r>
            <a:br>
              <a:rPr lang="en-US" sz="2400" dirty="0" smtClean="0"/>
            </a:br>
            <a:r>
              <a:rPr lang="en-US" sz="2400" dirty="0" smtClean="0"/>
              <a:t>characterize the new economy.</a:t>
            </a:r>
          </a:p>
          <a:p>
            <a:pPr lvl="1"/>
            <a:r>
              <a:rPr lang="en-US" sz="2400" dirty="0" smtClean="0"/>
              <a:t>Some of today's most successful firms didn't exist 25 years ago: Dell, Apple, Microsoft, Oracle, Cisco Systems, Google, Amazon, PayPal, eBay are just a few of many.</a:t>
            </a:r>
          </a:p>
          <a:p>
            <a:r>
              <a:rPr lang="en-US" sz="2400" dirty="0" smtClean="0"/>
              <a:t>Economies of scale and increasing returns in new firms encourage rapid growth </a:t>
            </a:r>
          </a:p>
          <a:p>
            <a:r>
              <a:rPr lang="en-US" sz="2400" dirty="0" smtClean="0"/>
              <a:t>Global competition encourages innovation and efficiency and economies of scale = Free Trade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62600" y="152400"/>
            <a:ext cx="33647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Productivity Growth:       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  1973-1995    1.5 %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  1995-2010    2.6 %</a:t>
            </a:r>
          </a:p>
          <a:p>
            <a:r>
              <a:rPr lang="en-US" sz="2800" b="1" dirty="0" smtClean="0"/>
              <a:t>    2010-2015    0.4 %</a:t>
            </a:r>
            <a:endParaRPr lang="en-US" sz="28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06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Recent Productivity Slowdown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09600"/>
            <a:ext cx="8229600" cy="6096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May be transitory, not permanent</a:t>
            </a:r>
          </a:p>
          <a:p>
            <a:r>
              <a:rPr lang="en-US" sz="2800" dirty="0" smtClean="0"/>
              <a:t>Maybe the rapid growth from 1995-2010  was a one-time thing caused by rapid changes in information technology</a:t>
            </a:r>
          </a:p>
          <a:p>
            <a:r>
              <a:rPr lang="en-US" sz="2800" dirty="0" smtClean="0"/>
              <a:t>Some theories of the recent productivity slowdown:</a:t>
            </a:r>
          </a:p>
          <a:p>
            <a:pPr lvl="1"/>
            <a:r>
              <a:rPr lang="en-US" sz="2200" dirty="0" smtClean="0"/>
              <a:t>High debt levels of consumers and businesses before the great recession</a:t>
            </a:r>
          </a:p>
          <a:p>
            <a:pPr lvl="1"/>
            <a:r>
              <a:rPr lang="en-US" sz="2200" dirty="0" smtClean="0"/>
              <a:t>Entrepreneurs unable to obtain loans</a:t>
            </a:r>
          </a:p>
          <a:p>
            <a:pPr lvl="1"/>
            <a:r>
              <a:rPr lang="en-US" sz="2200" dirty="0" smtClean="0"/>
              <a:t>Overcapacity – business expanded too much before the great recession therefore b</a:t>
            </a:r>
            <a:r>
              <a:rPr lang="en-US" sz="2200" dirty="0"/>
              <a:t>usinesses are reluctant to </a:t>
            </a:r>
            <a:r>
              <a:rPr lang="en-US" sz="2200" dirty="0" smtClean="0"/>
              <a:t>replace capital with new more productive capital instead they use their older machines</a:t>
            </a:r>
          </a:p>
          <a:p>
            <a:pPr lvl="1"/>
            <a:r>
              <a:rPr lang="en-US" sz="2200" dirty="0" smtClean="0"/>
              <a:t>Many recent products do not add much to GDP because there is no monetary payment (Facebook, YouTube, </a:t>
            </a:r>
            <a:r>
              <a:rPr lang="en-US" sz="2200" dirty="0" err="1" smtClean="0"/>
              <a:t>Instagram</a:t>
            </a:r>
            <a:r>
              <a:rPr lang="en-US" sz="2200" dirty="0" smtClean="0"/>
              <a:t>)</a:t>
            </a:r>
          </a:p>
          <a:p>
            <a:pPr lvl="1"/>
            <a:r>
              <a:rPr lang="en-US" sz="2200" dirty="0" smtClean="0"/>
              <a:t>Technological progress has slowed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sz="2400" dirty="0" smtClean="0"/>
          </a:p>
          <a:p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121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639762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Is Growth Desirable and Sustainable?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52400" y="990600"/>
            <a:ext cx="8763000" cy="51355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600" dirty="0" smtClean="0"/>
              <a:t>ANTI-GROWTH:</a:t>
            </a:r>
          </a:p>
          <a:p>
            <a:pPr marL="400050" lvl="1" indent="0">
              <a:buNone/>
            </a:pPr>
            <a:r>
              <a:rPr lang="en-US" sz="2600" dirty="0"/>
              <a:t>1. Growth causes pollution, global warming, ozone depletion, and other problems. </a:t>
            </a:r>
            <a:endParaRPr lang="en-US" sz="2600" dirty="0" smtClean="0"/>
          </a:p>
          <a:p>
            <a:pPr marL="400050" lvl="1" indent="0">
              <a:buNone/>
            </a:pPr>
            <a:r>
              <a:rPr lang="en-US" sz="2600" dirty="0" smtClean="0"/>
              <a:t>2</a:t>
            </a:r>
            <a:r>
              <a:rPr lang="en-US" sz="2600" dirty="0"/>
              <a:t>. "More" is not always better if it means dead-end jobs, burnout, and alienation from one's job.</a:t>
            </a:r>
          </a:p>
          <a:p>
            <a:pPr marL="400050" lvl="1" indent="0">
              <a:buNone/>
            </a:pPr>
            <a:r>
              <a:rPr lang="en-US" sz="2600" dirty="0"/>
              <a:t>3. High growth creates high stress.</a:t>
            </a:r>
          </a:p>
          <a:p>
            <a:pPr marL="0" indent="0">
              <a:buNone/>
            </a:pPr>
            <a:r>
              <a:rPr lang="en-US" sz="2600" dirty="0" smtClean="0"/>
              <a:t>PRO-GROWTH:</a:t>
            </a:r>
          </a:p>
          <a:p>
            <a:pPr marL="400050" lvl="1" indent="0">
              <a:buNone/>
            </a:pPr>
            <a:r>
              <a:rPr lang="en-US" sz="2600" dirty="0" smtClean="0"/>
              <a:t>1. Growth </a:t>
            </a:r>
            <a:r>
              <a:rPr lang="en-US" sz="2600" dirty="0"/>
              <a:t>leads to an improved standard of living. </a:t>
            </a:r>
            <a:endParaRPr lang="en-US" sz="2600" dirty="0" smtClean="0"/>
          </a:p>
          <a:p>
            <a:pPr marL="400050" lvl="1" indent="0">
              <a:buNone/>
            </a:pPr>
            <a:r>
              <a:rPr lang="en-US" sz="2600" dirty="0" smtClean="0"/>
              <a:t>2</a:t>
            </a:r>
            <a:r>
              <a:rPr lang="en-US" sz="2600" dirty="0"/>
              <a:t>. Growth helps to reduce poverty in poor countries.</a:t>
            </a:r>
          </a:p>
          <a:p>
            <a:pPr marL="400050" lvl="1" indent="0">
              <a:buNone/>
            </a:pPr>
            <a:r>
              <a:rPr lang="en-US" sz="2600" dirty="0"/>
              <a:t>3. Growth has improved working conditions.</a:t>
            </a:r>
          </a:p>
          <a:p>
            <a:pPr marL="400050" lvl="1" indent="0">
              <a:buNone/>
            </a:pPr>
            <a:r>
              <a:rPr lang="en-US" sz="2600" dirty="0"/>
              <a:t>4. Growth allows more leisure and less alienation from work.</a:t>
            </a:r>
          </a:p>
          <a:p>
            <a:pPr marL="400050" lvl="1" indent="0">
              <a:buNone/>
            </a:pPr>
            <a:r>
              <a:rPr lang="en-US" sz="2600" dirty="0"/>
              <a:t>5. Environmental concerns are important, but growth actually has allowed more sensitivity to environmental concerns and the ability to deal with them.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381000"/>
            <a:ext cx="8382000" cy="609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1. What is the EG rate of the US?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5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123105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066800"/>
            <a:ext cx="8077200" cy="3048001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1970 thru 1990’s: 3%;   2000’s to now: 2%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1970 thru </a:t>
            </a:r>
            <a:r>
              <a:rPr lang="en-US" dirty="0" smtClean="0"/>
              <a:t>1990’s</a:t>
            </a:r>
            <a:r>
              <a:rPr lang="en-US" dirty="0"/>
              <a:t>: </a:t>
            </a:r>
            <a:r>
              <a:rPr lang="en-US" dirty="0" smtClean="0"/>
              <a:t>4%;   2000’s </a:t>
            </a:r>
            <a:r>
              <a:rPr lang="en-US" dirty="0"/>
              <a:t>to now: </a:t>
            </a:r>
            <a:r>
              <a:rPr lang="en-US" dirty="0" smtClean="0"/>
              <a:t>3%</a:t>
            </a:r>
            <a:endParaRPr lang="en-US" dirty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1970 thru </a:t>
            </a:r>
            <a:r>
              <a:rPr lang="en-US" dirty="0" smtClean="0"/>
              <a:t>1990’s</a:t>
            </a:r>
            <a:r>
              <a:rPr lang="en-US" dirty="0"/>
              <a:t>: </a:t>
            </a:r>
            <a:r>
              <a:rPr lang="en-US" dirty="0" smtClean="0"/>
              <a:t>8%;   2000’s </a:t>
            </a:r>
            <a:r>
              <a:rPr lang="en-US" dirty="0"/>
              <a:t>to now: </a:t>
            </a:r>
            <a:r>
              <a:rPr lang="en-US" dirty="0" smtClean="0"/>
              <a:t>6%</a:t>
            </a:r>
            <a:endParaRPr lang="en-US" dirty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1970 thru </a:t>
            </a:r>
            <a:r>
              <a:rPr lang="en-US" dirty="0" smtClean="0"/>
              <a:t>1990’s</a:t>
            </a:r>
            <a:r>
              <a:rPr lang="en-US" dirty="0"/>
              <a:t>: </a:t>
            </a:r>
            <a:r>
              <a:rPr lang="en-US" dirty="0" smtClean="0"/>
              <a:t>10%; </a:t>
            </a:r>
            <a:r>
              <a:rPr lang="en-US" dirty="0"/>
              <a:t>2000’s to now: </a:t>
            </a:r>
            <a:r>
              <a:rPr lang="en-US" dirty="0" smtClean="0"/>
              <a:t>5%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1587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87288"/>
            <a:ext cx="9069246" cy="524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8398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0" name="Picture 2" descr="https://d3fy651gv2fhd3.cloudfront.net/charts/united-states-gdp-growth@2x.png?s=gdp+cqoq&amp;v=201807271311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80" y="23734"/>
            <a:ext cx="8852007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3767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PVERSION" val="12.0"/>
  <p:tag name="DELIMITERS" val="3.1"/>
  <p:tag name="SHOWBARVISIBLE" val="True"/>
  <p:tag name="EXPANDSHOWBAR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0"/>
  <p:tag name="RESETCHARTS" val="True"/>
  <p:tag name="INCLUDENONRESPONDERS" val="False"/>
  <p:tag name="MULTIRESPDIVISOR" val="1"/>
  <p:tag name="PARTLISTDEFAULT" val="0"/>
  <p:tag name="INCLUDEPPT" val="True"/>
  <p:tag name="ALLOWUSERFEEDBACK" val="True"/>
  <p:tag name="CORRECTPOINTVALUE" val="100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POWERPOINTVERSION" val="14.0"/>
  <p:tag name="TASKPANEKEY" val="f3670a32-49a6-4be5-9a84-265d182e5384"/>
  <p:tag name="TPFULLVERSION" val="4.3.2.117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VALUES" val="No Value|smicln|No Value|smicln|No Value|smicln|No Valu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483"/>
  <p:tag name="FONTSIZE" val="32"/>
  <p:tag name="BULLETTYPE" val="ppBulletArabicPeriod"/>
  <p:tag name="ANSWERTEXT" val="Technological advance, the most important factor in productivity growth, accounts for 40 percent of productivity growth. &#10;Increases in quantity of capital are estimated to explain about 30 percent of productivity growth.&#10;Education and training improve the quality of labor, and account for about 15 percent of productivity growth. (See Figure 8.4 below)&#10;Improved resource allocation and economies of scale also contribute to growth and explain about 15% of total productivity growth."/>
  <p:tag name="OLDNUMANSWERS" val="4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Four causes of an increase in the Productivity of labor"/>
  <p:tag name="SLIDEORDER" val="12"/>
  <p:tag name="ANSWERSALIAS" val="Technological advance, the most important factor in productivity growth, accounts for 40 percent of productivity growth. |smicln|Increases in quantity of cpital are estimated to explain about 30 percent of productivity growth.|smicln|Education and training improve the quality of labor, and account for about 15 percent of productivity growth. (See Figure 8.4 below)|smicln|Improved resource allocation and economies of scale also contribute to growth and explain about 15% of total productivity growth"/>
  <p:tag name="VALUES" val="No Value|smicln|No Value|smicln|No Value|smicln|No Valu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Four causes of an increase in the Productivity of labor"/>
  <p:tag name="ANSWERSALIAS" val="Technological advance, the most important factor in productivity growth, accounts for 40 percent of productivity growth. |smicln|Increases in quantity of cpital are estimated to explain about 30 percent of productivity growth.|smicln|Education and training improve the quality of labor, and account for about 15 percent of productivity growth. (See Figure 8.4 below)|smicln|Improved resource allocation and economies of scale also contribute to growth and explain about 15% of total productivity growth"/>
  <p:tag name="VALUES" val="No Value|smicln|No Value|smicln|No Value|smicln|No Value"/>
  <p:tag name="SLIDEORDER" val="13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  <p:tag name="VALUES" val="No Value|smicln|No Value|smicln|No Value|smicln|No Valu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483"/>
  <p:tag name="FONTSIZE" val="32"/>
  <p:tag name="BULLETTYPE" val="ppBulletArabicPeriod"/>
  <p:tag name="ANSWERTEXT" val="Technological advance, the most important factor in productivity growth, accounts for 40 percent of productivity growth. &#10;Increases in quantity of capital are estimated to explain about 30 percent of productivity growth.&#10;Education and training improve the quality of labor, and account for about 15 percent of productivity growth. (See Figure 8.4 below)&#10;Improved resource allocation and economies of scale also contribute to growth and explain about 15% of total productivity growth."/>
  <p:tag name="OLDNUMANSWERS" val="4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6"/>
  <p:tag name="FONTSIZE" val="32"/>
  <p:tag name="BULLETTYPE" val="ppBulletArabicPeriod"/>
  <p:tag name="ANSWERTEXT" val="1970 thru 1990’s: 3%;   2000’s to now: 2%&#10;1970 thru 1990’s: 4%;   2000’s to now: 3%&#10;1970 thru 1990’s: 8%;   2000’s to now: 6%&#10;1970 thru 1990’s: 10%; 2000’s to now: 5%"/>
  <p:tag name="OLDNUMANSWERS" val="4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DEMOGRAPHIC" val="False"/>
  <p:tag name="TEAMASSIGN" val="False"/>
  <p:tag name="SPEEDSCORING" val="False"/>
  <p:tag name="INCORRECTPOINTVALUE" val="0"/>
  <p:tag name="ZEROBASED" val="False"/>
  <p:tag name="ANSWERSALIAS" val="Choice One|smicln|Choice Two|smicln|Choice Three|smicln|Choice Four"/>
  <p:tag name="DELIMITERS" val="3.1"/>
  <p:tag name="VALUEFORMAT" val="0%"/>
  <p:tag name="CORRECTPOINTVALUE" val="1"/>
  <p:tag name="SLIDEORDER" val="13"/>
  <p:tag name="QUESTIONALIAS" val="Is Growth Desirable and Sustainable?"/>
  <p:tag name="VALUES" val="No Value|smicln|No Value|smicln|No Value|smicln|No Value|smicln|No Value|smicln|No Value|smicln|No Value|smicln|No Value|smicln|No Value|smicln|No Valu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46"/>
  <p:tag name="FONTSIZE" val="32"/>
  <p:tag name="BULLETTYPE" val="ppBulletArabicPeriod"/>
  <p:tag name="ANSWERTEXT" val="Choice One&#10;Choice Two&#10;Choice Three&#10;Choice Four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2"/>
  <p:tag name="SLIDEGUID" val="C7546F84D7844C50B2D93F8052ED3641"/>
  <p:tag name="ANSWERSALIAS" val="A |smicln|A, B|smicln|C, D|smicln|B, D, E|smicln|A, B, D"/>
  <p:tag name="QUESTIONALIAS" val="1. Which graph(s) represent(s) INCREASING THE POTENTIAL? "/>
  <p:tag name="TOTALRESPONSES" val="22"/>
  <p:tag name="RESPONSECOUNT" val="22"/>
  <p:tag name="SLICED" val="False"/>
  <p:tag name="RESPONSES" val="4;2;4;1;2;4;4;4;4;4;4;4;3;4;3;2;4;4;4;2;4;4;"/>
  <p:tag name="CHARTSTRINGSTD" val="1 4 2 15 0"/>
  <p:tag name="CHARTSTRINGREV" val="0 15 2 4 1"/>
  <p:tag name="CHARTSTRINGSTDPER" val="0.0454545454545455 0.181818181818182 0.0909090909090909 0.681818181818182 0"/>
  <p:tag name="CHARTSTRINGREVPER" val="0 0.681818181818182 0.0909090909090909 0.181818181818182 0.0454545454545455"/>
  <p:tag name="RESPONSESGATHERED" val="False"/>
  <p:tag name="ANONYMOUSTEMP" val="False"/>
  <p:tag name="CORRECTPOINTVALUE" val="0"/>
  <p:tag name="VALUES" val="No Value|smicln|No Value|smicln|No Value|smicln|No Value|smicln|No Val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8"/>
  <p:tag name="FONTSIZE" val="30"/>
  <p:tag name="BULLETTYPE" val="ppBulletArabicPeriod"/>
  <p:tag name="ANSWERTEXT" val="A &#10;A, B&#10;C, D&#10;B, D, E&#10;A, B, D"/>
  <p:tag name="OLDNUMANSWERS" val="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A |smicln|A, B|smicln|C, D|smicln|B, D, E|smicln|A, B, D"/>
  <p:tag name="QUESTIONALIAS" val="1. Which graph(s) represent(s) INCREASING THE POTENTIAL? "/>
  <p:tag name="TOTALRESPONSES" val="22"/>
  <p:tag name="RESPONSECOUNT" val="22"/>
  <p:tag name="SLICED" val="False"/>
  <p:tag name="RESPONSES" val="4;2;4;1;2;4;4;4;4;4;4;4;3;4;3;2;4;4;4;2;4;4;"/>
  <p:tag name="CHARTSTRINGSTD" val="1 4 2 15 0"/>
  <p:tag name="CHARTSTRINGREV" val="0 15 2 4 1"/>
  <p:tag name="CHARTSTRINGSTDPER" val="0.0454545454545455 0.181818181818182 0.0909090909090909 0.681818181818182 0"/>
  <p:tag name="CHARTSTRINGREVPER" val="0 0.681818181818182 0.0909090909090909 0.181818181818182 0.0454545454545455"/>
  <p:tag name="RESPONSESGATHERED" val="False"/>
  <p:tag name="ANONYMOUSTEMP" val="False"/>
  <p:tag name="SLIDEORDER" val="3"/>
  <p:tag name="SLIDEGUID" val="06E3B4E84D8C441A831AC70E445DABFE"/>
  <p:tag name="VALUES" val="Incorrect|smicln|Incorrect|smicln|Incorrect|smicln|Correct|smicln|Incorrect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8"/>
  <p:tag name="FONTSIZE" val="30"/>
  <p:tag name="BULLETTYPE" val="ppBulletArabicPeriod"/>
  <p:tag name="ANSWERTEXT" val="A &#10;A, B&#10;C, D&#10;B, D, E&#10;A, B, D"/>
  <p:tag name="OLDNUMANSWERS" val="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3"/>
  <p:tag name="SLIDEGUID" val="730B37F385424E8EAA4116903B951AA0"/>
  <p:tag name="QUESTIONALIAS" val="1. Which graph(s) above represent(s) the type of economic growth that occurs if consumer spending increases "/>
  <p:tag name="ANSWERSALIAS" val="A, C|smicln|A, B|smicln|C, D|smicln|B, D, E|smicln|A, B, D"/>
  <p:tag name="TOTALRESPONSES" val="20"/>
  <p:tag name="RESPONSECOUNT" val="20"/>
  <p:tag name="SLICED" val="False"/>
  <p:tag name="RESPONSES" val="5;1;3;3;-;1;3;5;1;3;3;3;1;1;3;3;1;1;1;3;1;-;"/>
  <p:tag name="CHARTSTRINGSTD" val="9 0 9 0 2"/>
  <p:tag name="CHARTSTRINGREV" val="2 0 9 0 9"/>
  <p:tag name="CHARTSTRINGSTDPER" val="0.45 0 0.45 0 0.1"/>
  <p:tag name="CHARTSTRINGREVPER" val="0.1 0 0.45 0 0.45"/>
  <p:tag name="RESPONSESGATHERED" val="False"/>
  <p:tag name="ANONYMOUSTEMP" val="False"/>
  <p:tag name="CORRECTPOINTVALUE" val="0"/>
  <p:tag name="VALUES" val="No Value|smicln|No Value|smicln|No Value|smicln|No Value|smicln|No Val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0"/>
  <p:tag name="FONTSIZE" val="32"/>
  <p:tag name="BULLETTYPE" val="ppBulletArabicPeriod"/>
  <p:tag name="ANSWERTEXT" val="A, C&#10;A, B&#10;C, D&#10;B, D, E&#10;A, B, D"/>
  <p:tag name="OLDNUMANSWERS" val="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. Which graph(s) above represent(s) the type of economic growth that occurs if consumer spending increases "/>
  <p:tag name="ANSWERSALIAS" val="A, C|smicln|A, B|smicln|C, D|smicln|B, D, E|smicln|A, B, D"/>
  <p:tag name="TOTALRESPONSES" val="20"/>
  <p:tag name="RESPONSECOUNT" val="20"/>
  <p:tag name="SLICED" val="False"/>
  <p:tag name="RESPONSES" val="5;1;3;3;-;1;3;5;1;3;3;3;1;1;3;3;1;1;1;3;1;-;"/>
  <p:tag name="CHARTSTRINGSTD" val="9 0 9 0 2"/>
  <p:tag name="CHARTSTRINGREV" val="2 0 9 0 9"/>
  <p:tag name="CHARTSTRINGSTDPER" val="0.45 0 0.45 0 0.1"/>
  <p:tag name="CHARTSTRINGREVPER" val="0.1 0 0.45 0 0.45"/>
  <p:tag name="RESPONSESGATHERED" val="False"/>
  <p:tag name="ANONYMOUSTEMP" val="False"/>
  <p:tag name="SLIDEORDER" val="4"/>
  <p:tag name="SLIDEGUID" val="F1B798B8235F44A98554C32BE743B713"/>
  <p:tag name="VALUES" val="Correct|smicln|Incorrect|smicln|Incorrect|smicln|Incorrect|smicln|Incorrect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0"/>
  <p:tag name="FONTSIZE" val="32"/>
  <p:tag name="BULLETTYPE" val="ppBulletArabicPeriod"/>
  <p:tag name="ANSWERTEXT" val="A, C&#10;A, B&#10;C, D&#10;B, D, E&#10;A, B, D"/>
  <p:tag name="OLDNUMANSWERS" val="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3"/>
  <p:tag name="SLIDEGUID" val="9DA5C76BCF0145A88AC247DAEF4ADCC4"/>
  <p:tag name="QUESTIONALIAS" val="3. Which graph(s) represent(s) ACHIEVING THE POTENTIAL? "/>
  <p:tag name="ANSWERSALIAS" val="A |smicln|A, C|smicln|C, D|smicln|B, D, E|smicln|A, B, D"/>
  <p:tag name="TOTALRESPONSES" val="19"/>
  <p:tag name="RESPONSECOUNT" val="19"/>
  <p:tag name="SLICED" val="False"/>
  <p:tag name="RESPONSES" val="1;3;1;1;-;2;1;1;1;2;1;1;1;2;4;1;2;2;2;-;1;-;"/>
  <p:tag name="CHARTSTRINGSTD" val="11 6 1 1 0"/>
  <p:tag name="CHARTSTRINGREV" val="0 1 1 6 11"/>
  <p:tag name="CHARTSTRINGSTDPER" val="0.578947368421053 0.315789473684211 0.0526315789473684 0.0526315789473684 0"/>
  <p:tag name="CHARTSTRINGREVPER" val="0 0.0526315789473684 0.0526315789473684 0.315789473684211 0.578947368421053"/>
  <p:tag name="RESPONSESGATHERED" val="False"/>
  <p:tag name="ANONYMOUSTEMP" val="False"/>
  <p:tag name="CORRECTPOINTVALUE" val="0"/>
  <p:tag name="VALUES" val="No Value|smicln|No Value|smicln|No Value|smicln|No Value|smicln|No Valu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8"/>
  <p:tag name="FONTSIZE" val="32"/>
  <p:tag name="BULLETTYPE" val="ppBulletArabicPeriod"/>
  <p:tag name="ANSWERTEXT" val="A &#10;A, C&#10;C, D&#10;B, D, E&#10;A, B, D"/>
  <p:tag name="OLDNUMANSWERS" val="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3. Which graph(s) represent(s) ACHIEVING THE POTENTIAL? "/>
  <p:tag name="ANSWERSALIAS" val="A |smicln|A, C|smicln|C, D|smicln|B, D, E|smicln|A, B, D"/>
  <p:tag name="TOTALRESPONSES" val="19"/>
  <p:tag name="RESPONSECOUNT" val="19"/>
  <p:tag name="SLICED" val="False"/>
  <p:tag name="RESPONSES" val="1;3;1;1;-;2;1;1;1;2;1;1;1;2;4;1;2;2;2;-;1;-;"/>
  <p:tag name="CHARTSTRINGSTD" val="11 6 1 1 0"/>
  <p:tag name="CHARTSTRINGREV" val="0 1 1 6 11"/>
  <p:tag name="CHARTSTRINGSTDPER" val="0.578947368421053 0.315789473684211 0.0526315789473684 0.0526315789473684 0"/>
  <p:tag name="CHARTSTRINGREVPER" val="0 0.0526315789473684 0.0526315789473684 0.315789473684211 0.578947368421053"/>
  <p:tag name="RESPONSESGATHERED" val="False"/>
  <p:tag name="ANONYMOUSTEMP" val="False"/>
  <p:tag name="SLIDEORDER" val="4"/>
  <p:tag name="SLIDEGUID" val="A213FB4B09A34BF694F7397FD88B0894"/>
  <p:tag name="VALUES" val="Incorrect|smicln|Correct|smicln|Incorrect|smicln|Incorrect|smicln|Incorrec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8"/>
  <p:tag name="FONTSIZE" val="32"/>
  <p:tag name="BULLETTYPE" val="ppBulletArabicPeriod"/>
  <p:tag name="ANSWERTEXT" val="A &#10;A, C&#10;C, D&#10;B, D, E&#10;A, B, D"/>
  <p:tag name="OLDNUMANSWERS" val="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. Which graph(s) above represent(s) the type of economic growth that occurs if consumer spending increases "/>
  <p:tag name="ANSWERSALIAS" val="A, C|smicln|A, B|smicln|C, D|smicln|B, D, E|smicln|A, B, D"/>
  <p:tag name="SLIDEORDER" val="4"/>
  <p:tag name="SLIDEGUID" val="97B288564CC74A7CA2F8309744B00977"/>
  <p:tag name="TOTALRESPONSES" val="19"/>
  <p:tag name="RESPONSECOUNT" val="19"/>
  <p:tag name="SLICED" val="False"/>
  <p:tag name="RESPONSES" val="5;4;4;2;-;4;4;4;4;4;4;5;4;4;5;4;1;4;2;-;4;-;"/>
  <p:tag name="CHARTSTRINGSTD" val="1 2 0 13 3"/>
  <p:tag name="CHARTSTRINGREV" val="3 13 0 2 1"/>
  <p:tag name="CHARTSTRINGSTDPER" val="0.0526315789473684 0.105263157894737 0 0.684210526315789 0.157894736842105"/>
  <p:tag name="CHARTSTRINGREVPER" val="0.157894736842105 0.684210526315789 0 0.105263157894737 0.0526315789473684"/>
  <p:tag name="RESPONSESGATHERED" val="False"/>
  <p:tag name="ANONYMOUSTEMP" val="False"/>
  <p:tag name="CORRECTPOINTVALUE" val="0"/>
  <p:tag name="VALUES" val="No Value|smicln|No Value|smicln|No Value|smicln|No Value|smicln|No Val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0"/>
  <p:tag name="FONTSIZE" val="32"/>
  <p:tag name="BULLETTYPE" val="ppBulletArabicPeriod"/>
  <p:tag name="ANSWERTEXT" val="A, C&#10;A, B&#10;C, D&#10;B, D, E&#10;A, B, D"/>
  <p:tag name="OLDNUMANSWERS" val="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. Which graph(s) above represent(s) the type of economic growth that occurs if consumer spending increases "/>
  <p:tag name="ANSWERSALIAS" val="A, C|smicln|A, B|smicln|C, D|smicln|B, D, E|smicln|A, B, D"/>
  <p:tag name="TOTALRESPONSES" val="19"/>
  <p:tag name="RESPONSECOUNT" val="19"/>
  <p:tag name="SLICED" val="False"/>
  <p:tag name="RESPONSES" val="5;4;4;2;-;4;4;4;4;4;4;5;4;4;5;4;1;4;2;-;4;-;"/>
  <p:tag name="CHARTSTRINGSTD" val="1 2 0 13 3"/>
  <p:tag name="CHARTSTRINGREV" val="3 13 0 2 1"/>
  <p:tag name="CHARTSTRINGSTDPER" val="0.0526315789473684 0.105263157894737 0 0.684210526315789 0.157894736842105"/>
  <p:tag name="CHARTSTRINGREVPER" val="0.157894736842105 0.684210526315789 0 0.105263157894737 0.0526315789473684"/>
  <p:tag name="RESPONSESGATHERED" val="False"/>
  <p:tag name="ANONYMOUSTEMP" val="False"/>
  <p:tag name="SLIDEORDER" val="5"/>
  <p:tag name="SLIDEGUID" val="B5D495DAC3F24C5D9D404ECFC66B62C0"/>
  <p:tag name="VALUES" val="Incorrect|smicln|Incorrect|smicln|Incorrect|smicln|Correct|smicln|Incorrect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0"/>
  <p:tag name="FONTSIZE" val="32"/>
  <p:tag name="BULLETTYPE" val="ppBulletArabicPeriod"/>
  <p:tag name="ANSWERTEXT" val="A, C&#10;A, B&#10;C, D&#10;B, D, E&#10;A, B, D"/>
  <p:tag name="OLDNUMANSWERS" val="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4"/>
  <p:tag name="SLIDEGUID" val="56066FC88276456196CD64D7FC6F50DC"/>
  <p:tag name="QUESTIONALIAS" val="4. Which of these is INCREASING THE POTENTIAL?"/>
  <p:tag name="ANSWERSALIAS" val="Demand factors|smicln|Supply factors|smicln|Efficiency factors|smicln|Growth factors"/>
  <p:tag name="TOTALRESPONSES" val="19"/>
  <p:tag name="RESPONSECOUNT" val="19"/>
  <p:tag name="SLICED" val="False"/>
  <p:tag name="RESPONSES" val="3;3;2;-;-;2;4;2;4;4;2;1;2;3;3;3;-;2;2;2;2;1;"/>
  <p:tag name="CHARTSTRINGSTD" val="2 9 5 3"/>
  <p:tag name="CHARTSTRINGREV" val="3 5 9 2"/>
  <p:tag name="CHARTSTRINGSTDPER" val="0.105263157894737 0.473684210526316 0.263157894736842 0.157894736842105"/>
  <p:tag name="CHARTSTRINGREVPER" val="0.157894736842105 0.263157894736842 0.473684210526316 0.105263157894737"/>
  <p:tag name="RESPONSESGATHERED" val="False"/>
  <p:tag name="ANONYMOUSTEMP" val="False"/>
  <p:tag name="CORRECTPOINTVALUE" val="0"/>
  <p:tag name="VALUES" val="No Value|smicln|No Value|smicln|No Value|smicln|No Valu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3"/>
  <p:tag name="FONTSIZE" val="32"/>
  <p:tag name="BULLETTYPE" val="ppBulletArabicPeriod"/>
  <p:tag name="ANSWERTEXT" val="Demand factors&#10;Supply factors&#10;Efficiency factors&#10;Growth factors"/>
  <p:tag name="OLDNUMANSWERS" val="4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4. Which of these is INCREASING THE POTENTIAL?"/>
  <p:tag name="ANSWERSALIAS" val="Demand factors|smicln|Supply factors|smicln|Efficiency factors|smicln|Growth factors"/>
  <p:tag name="TOTALRESPONSES" val="19"/>
  <p:tag name="RESPONSECOUNT" val="19"/>
  <p:tag name="SLICED" val="False"/>
  <p:tag name="RESPONSES" val="3;3;2;-;-;2;4;2;4;4;2;1;2;3;3;3;-;2;2;2;2;1;"/>
  <p:tag name="CHARTSTRINGSTD" val="2 9 5 3"/>
  <p:tag name="CHARTSTRINGREV" val="3 5 9 2"/>
  <p:tag name="CHARTSTRINGSTDPER" val="0.105263157894737 0.473684210526316 0.263157894736842 0.157894736842105"/>
  <p:tag name="CHARTSTRINGREVPER" val="0.157894736842105 0.263157894736842 0.473684210526316 0.105263157894737"/>
  <p:tag name="RESPONSESGATHERED" val="False"/>
  <p:tag name="ANONYMOUSTEMP" val="False"/>
  <p:tag name="SLIDEORDER" val="5"/>
  <p:tag name="SLIDEGUID" val="5D58730190A44A56BF9C11D6D557BE31"/>
  <p:tag name="VALUES" val="Incorrect|smicln|Correct|smicln|Incorrect|smicln|Incorrect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3"/>
  <p:tag name="FONTSIZE" val="32"/>
  <p:tag name="BULLETTYPE" val="ppBulletArabicPeriod"/>
  <p:tag name="ANSWERTEXT" val="Demand factors&#10;Supply factors&#10;Efficiency factors&#10;Growth factors"/>
  <p:tag name="OLDNUMANSWERS" val="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5"/>
  <p:tag name="SLIDEGUID" val="F5FD5156DFE144249F726D3B04CD2EBE"/>
  <p:tag name="QUESTIONALIAS" val="5. Which is ACHIEVING OUR POTENTIAL?"/>
  <p:tag name="ANSWERSALIAS" val="5Es economic growth|smicln|Supply factors|smicln|Efficiency factors|smicln|Growth factors"/>
  <p:tag name="TOTALRESPONSES" val="19"/>
  <p:tag name="RESPONSECOUNT" val="19"/>
  <p:tag name="SLICED" val="False"/>
  <p:tag name="RESPONSES" val="1;1;3;3;-;4;3;3;4;3;4;3;3;3;3;4;-;1;3;3;3;-;"/>
  <p:tag name="CHARTSTRINGSTD" val="3 0 12 4"/>
  <p:tag name="CHARTSTRINGREV" val="4 12 0 3"/>
  <p:tag name="CHARTSTRINGSTDPER" val="0.157894736842105 0 0.631578947368421 0.210526315789474"/>
  <p:tag name="CHARTSTRINGREVPER" val="0.210526315789474 0.631578947368421 0 0.157894736842105"/>
  <p:tag name="RESPONSESGATHERED" val="False"/>
  <p:tag name="ANONYMOUSTEMP" val="False"/>
  <p:tag name="CORRECTPOINTVALUE" val="0"/>
  <p:tag name="VALUES" val="No Value|smicln|No Value|smicln|No Value|smicln|No Val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8"/>
  <p:tag name="FONTSIZE" val="32"/>
  <p:tag name="BULLETTYPE" val="ppBulletArabicPeriod"/>
  <p:tag name="ANSWERTEXT" val="5Es economic growth&#10;Supply factors&#10;Efficiency factors&#10;Growth factors"/>
  <p:tag name="OLDNUMANSWERS" val="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5. Which is ACHIEVING OUR POTENTIAL?"/>
  <p:tag name="ANSWERSALIAS" val="5Es economic growth|smicln|Supply factors|smicln|Efficiency factors|smicln|Growth factors"/>
  <p:tag name="TOTALRESPONSES" val="19"/>
  <p:tag name="RESPONSECOUNT" val="19"/>
  <p:tag name="SLICED" val="False"/>
  <p:tag name="RESPONSES" val="1;1;3;3;-;4;3;3;4;3;4;3;3;3;3;4;-;1;3;3;3;-;"/>
  <p:tag name="CHARTSTRINGSTD" val="3 0 12 4"/>
  <p:tag name="CHARTSTRINGREV" val="4 12 0 3"/>
  <p:tag name="CHARTSTRINGSTDPER" val="0.157894736842105 0 0.631578947368421 0.210526315789474"/>
  <p:tag name="CHARTSTRINGREVPER" val="0.210526315789474 0.631578947368421 0 0.157894736842105"/>
  <p:tag name="RESPONSESGATHERED" val="False"/>
  <p:tag name="ANONYMOUSTEMP" val="False"/>
  <p:tag name="SLIDEORDER" val="6"/>
  <p:tag name="SLIDEGUID" val="05D680EAF76A41DD900B749A9BDD7B0C"/>
  <p:tag name="VALUES" val="Incorrect|smicln|Incorrect|smicln|Correct|smicln|Incorrect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8"/>
  <p:tag name="FONTSIZE" val="32"/>
  <p:tag name="BULLETTYPE" val="ppBulletArabicPeriod"/>
  <p:tag name="ANSWERTEXT" val="5Es economic growth&#10;Supply factors&#10;Efficiency factors&#10;Growth factors"/>
  <p:tag name="OLDNUMANSWERS" val="4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6"/>
  <p:tag name="SLIDEGUID" val="8B8C6D8A0D4E4BF2873EEAFD8A096382"/>
  <p:tag name="QUESTIONALIAS" val="6. If the economy is growing at an annual; rate of 2% a year, about how many years will it take for GDP to double?"/>
  <p:tag name="ANSWERSALIAS" val="15|smicln|25|smicln|35|smicln|45"/>
  <p:tag name="TOTALRESPONSES" val="20"/>
  <p:tag name="RESPONSECOUNT" val="20"/>
  <p:tag name="SLICED" val="False"/>
  <p:tag name="RESPONSES" val="3;3;3;3;-;3;3;3;3;3;3;3;3;3;3;3;3;3;3;-;3;-;3;"/>
  <p:tag name="CHARTSTRINGSTD" val="0 0 20 0"/>
  <p:tag name="CHARTSTRINGREV" val="0 20 0 0"/>
  <p:tag name="CHARTSTRINGSTDPER" val="0 0 1 0"/>
  <p:tag name="CHARTSTRINGREVPER" val="0 1 0 0"/>
  <p:tag name="RESPONSESGATHERED" val="False"/>
  <p:tag name="ANONYMOUSTEMP" val="False"/>
  <p:tag name="CORRECTPOINTVALUE" val="0"/>
  <p:tag name="VALUES" val="No Value|smicln|No Value|smicln|No Value|smicln|No Valu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"/>
  <p:tag name="FONTSIZE" val="32"/>
  <p:tag name="BULLETTYPE" val="ppBulletArabicPeriod"/>
  <p:tag name="ANSWERTEXT" val="15&#10;25&#10;35&#10;45"/>
  <p:tag name="OLDNUMANSWERS" val="4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6. If the economy is growing at an annual; rate of 2% a year, about how many years will it take for GDP to double?"/>
  <p:tag name="ANSWERSALIAS" val="15|smicln|25|smicln|35|smicln|45"/>
  <p:tag name="TOTALRESPONSES" val="20"/>
  <p:tag name="RESPONSECOUNT" val="20"/>
  <p:tag name="SLICED" val="False"/>
  <p:tag name="RESPONSES" val="3;3;3;3;-;3;3;3;3;3;3;3;3;3;3;3;3;3;3;-;3;-;3;"/>
  <p:tag name="CHARTSTRINGSTD" val="0 0 20 0"/>
  <p:tag name="CHARTSTRINGREV" val="0 20 0 0"/>
  <p:tag name="CHARTSTRINGSTDPER" val="0 0 1 0"/>
  <p:tag name="CHARTSTRINGREVPER" val="0 1 0 0"/>
  <p:tag name="RESPONSESGATHERED" val="False"/>
  <p:tag name="ANONYMOUSTEMP" val="False"/>
  <p:tag name="SLIDEORDER" val="7"/>
  <p:tag name="SLIDEGUID" val="BBAC8F6126354FE29E3700E901500B9A"/>
  <p:tag name="CORRECTPOINTVALUE" val="1"/>
  <p:tag name="VALUES" val="Incorrect|smicln|Incorrect|smicln|Correct|smicln|Incorrec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"/>
  <p:tag name="FONTSIZE" val="32"/>
  <p:tag name="BULLETTYPE" val="ppBulletArabicPeriod"/>
  <p:tag name="ANSWERTEXT" val="15&#10;25&#10;35&#10;45"/>
  <p:tag name="OLDNUMANSWERS" val="4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Different education levels|smicln|Different amount of resources|smicln|Different time when they started modern growth|smicln|Different climate"/>
  <p:tag name="QUESTIONALIAS" val="9. Why was there a “great divergence”? According to the textbook, what is the main cause for the &quot;vast differences in per capita income levels seen today?"/>
  <p:tag name="TOTALRESPONSES" val="11"/>
  <p:tag name="RESPONSECOUNT" val="11"/>
  <p:tag name="SLICED" val="False"/>
  <p:tag name="RESPONSES" val="2;2;3;-;2;3;2;2;3;-;3;3;1;"/>
  <p:tag name="CHARTSTRINGSTD" val="1 5 5 0"/>
  <p:tag name="CHARTSTRINGREV" val="0 5 5 1"/>
  <p:tag name="CHARTSTRINGSTDPER" val="0.0909090909090909 0.454545454545455 0.454545454545455 0"/>
  <p:tag name="CHARTSTRINGREVPER" val="0 0.454545454545455 0.454545454545455 0.0909090909090909"/>
  <p:tag name="RESPONSESGATHERED" val="False"/>
  <p:tag name="ANONYMOUSTEMP" val="False"/>
  <p:tag name="CORRECTPOINTVALUE" val="0"/>
  <p:tag name="VALUES" val="Incorrect|smicln|Incorrect|smicln|Correct|smicln|Incorrect"/>
  <p:tag name="SLIDEORDER" val="10"/>
  <p:tag name="SLIDEGUID" val="EB8F0B4CD6894F8DBD698F356AE63749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121"/>
  <p:tag name="FONTSIZE" val="28"/>
  <p:tag name="BULLETTYPE" val="ppBulletArabicPeriod"/>
  <p:tag name="ANSWERTEXT" val="Different education levels&#10;Different amount of resources&#10;Different time when they started modern growth&#10;Different climat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Different education levels|smicln|Different amount of resources|smicln|Different time when they started modern growth|smicln|Different climate"/>
  <p:tag name="QUESTIONALIAS" val="9. Why was there a “great divergence”? According to the textbook, what is the main cause for the &quot;vast differences in per capita income levels seen today?"/>
  <p:tag name="TOTALRESPONSES" val="11"/>
  <p:tag name="RESPONSECOUNT" val="11"/>
  <p:tag name="SLICED" val="False"/>
  <p:tag name="RESPONSES" val="2;2;3;-;2;3;2;2;3;-;3;3;1;"/>
  <p:tag name="CHARTSTRINGSTD" val="1 5 5 0"/>
  <p:tag name="CHARTSTRINGREV" val="0 5 5 1"/>
  <p:tag name="CHARTSTRINGSTDPER" val="0.0909090909090909 0.454545454545455 0.454545454545455 0"/>
  <p:tag name="CHARTSTRINGREVPER" val="0 0.454545454545455 0.454545454545455 0.0909090909090909"/>
  <p:tag name="RESPONSESGATHERED" val="False"/>
  <p:tag name="ANONYMOUSTEMP" val="False"/>
  <p:tag name="SLIDEORDER" val="11"/>
  <p:tag name="SLIDEGUID" val="AC8594B417114A85AC0ECE9808C94F9C"/>
  <p:tag name="VALUES" val="Incorrect|smicln|Incorrect|smicln|Correct|smicln|Incorrect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121"/>
  <p:tag name="FONTSIZE" val="28"/>
  <p:tag name="BULLETTYPE" val="ppBulletArabicPeriod"/>
  <p:tag name="ANSWERTEXT" val="Different education levels&#10;Different amount of resources&#10;Different time when they started modern growth&#10;Different clima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9"/>
  <p:tag name="SLIDEGUID" val="8EFC330ECCEB4D28AEC0755D97896EDF"/>
  <p:tag name="TOTALRESPONSES" val="21"/>
  <p:tag name="RESPONSECOUNT" val="21"/>
  <p:tag name="SLICED" val="False"/>
  <p:tag name="RESPONSES" val="3;3;3;3;-;3;4;4;3;3;3;3;3;3;3;3;3;3;3;3;3;-;2;"/>
  <p:tag name="CHARTSTRINGSTD" val="0 1 18 2"/>
  <p:tag name="CHARTSTRINGREV" val="2 18 1 0"/>
  <p:tag name="CHARTSTRINGSTDPER" val="0 0.0476190476190476 0.857142857142857 0.0952380952380952"/>
  <p:tag name="CHARTSTRINGREVPER" val="0.0952380952380952 0.857142857142857 0.0476190476190476 0"/>
  <p:tag name="RESPONSESGATHERED" val="False"/>
  <p:tag name="ANONYMOUSTEMP" val="False"/>
  <p:tag name="QUESTIONALIAS" val="10. Is it possible for “follower countries” to catch up to the “leader countries”?"/>
  <p:tag name="ANSWERSALIAS" val="No, rapid population growth makes it unlikely|smicln|Yes, by increasing their population|smicln|Yes, by adopting technology developed in the rich countries|smicln|No, it is too late"/>
  <p:tag name="CORRECTPOINTVALUE" val="0"/>
  <p:tag name="VALUES" val="No Value|smicln|No Value|smicln|No Value|smicln|No Valu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0"/>
  <p:tag name="FONTSIZE" val="32"/>
  <p:tag name="BULLETTYPE" val="ppBulletArabicPeriod"/>
  <p:tag name="ANSWERTEXT" val="No, rapid population growth makes it unlikely&#10;Yes, by increasing their population&#10;Yes, by adopting technology developed in the rich countries&#10;No, it is too late"/>
  <p:tag name="OLDNUMANSWERS" val="4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TOTALRESPONSES" val="21"/>
  <p:tag name="RESPONSECOUNT" val="21"/>
  <p:tag name="SLICED" val="False"/>
  <p:tag name="RESPONSES" val="3;3;3;3;-;3;4;4;3;3;3;3;3;3;3;3;3;3;3;3;3;-;2;"/>
  <p:tag name="CHARTSTRINGSTD" val="0 1 18 2"/>
  <p:tag name="CHARTSTRINGREV" val="2 18 1 0"/>
  <p:tag name="CHARTSTRINGSTDPER" val="0 0.0476190476190476 0.857142857142857 0.0952380952380952"/>
  <p:tag name="CHARTSTRINGREVPER" val="0.0952380952380952 0.857142857142857 0.0476190476190476 0"/>
  <p:tag name="RESPONSESGATHERED" val="False"/>
  <p:tag name="ANONYMOUSTEMP" val="False"/>
  <p:tag name="QUESTIONALIAS" val="10. Is it possible for “follower countries” to catch up to the “leader countries”?"/>
  <p:tag name="ANSWERSALIAS" val="No, rapid population growth makes it unlikely|smicln|Yes, by increasing their population|smicln|Yes, by adopting technology developed in the rich countries|smicln|No, it is too late"/>
  <p:tag name="SLIDEORDER" val="10"/>
  <p:tag name="SLIDEGUID" val="93EA41A871BD4F128AD8BC91BAC31D79"/>
  <p:tag name="VALUES" val="Incorrect|smicln|Incorrect|smicln|Correct|smicln|Incorrect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0"/>
  <p:tag name="FONTSIZE" val="32"/>
  <p:tag name="BULLETTYPE" val="ppBulletArabicPeriod"/>
  <p:tag name="ANSWERTEXT" val="No, rapid population growth makes it unlikely&#10;Yes, by increasing their population&#10;Yes, by adopting technology developed in the rich countries&#10;No, it is too late"/>
  <p:tag name="OLDNUMANSWERS" val="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3"/>
  <p:tag name="SLIDEGUID" val="F6C2250C3D3048EA90C48FD754396541"/>
  <p:tag name="ANSWERSALIAS" val="We work more|smicln|We are more productive|smicln|We have more education|smicln|We take more vacations"/>
  <p:tag name="QUESTIONALIAS" val="7. According to the authors, why is the real GDP per capita of the United States in 2007 so much higher than that of other rich countries?"/>
  <p:tag name="TOTALRESPONSES" val="20"/>
  <p:tag name="RESPONSECOUNT" val="20"/>
  <p:tag name="SLICED" val="False"/>
  <p:tag name="RESPONSES" val="1;2;3;2;-;1;2;-;1;2;1;2;1;1;3;2;3;2;2;3;1;-;2;"/>
  <p:tag name="CHARTSTRINGSTD" val="7 9 4 0"/>
  <p:tag name="CHARTSTRINGREV" val="0 4 9 7"/>
  <p:tag name="CHARTSTRINGSTDPER" val="0.35 0.45 0.2 0"/>
  <p:tag name="CHARTSTRINGREVPER" val="0 0.2 0.45 0.35"/>
  <p:tag name="RESPONSESGATHERED" val="False"/>
  <p:tag name="ANONYMOUSTEMP" val="False"/>
  <p:tag name="CORRECTPOINTVALUE" val="0"/>
  <p:tag name="VALUES" val="No Value|smicln|No Value|smicln|No Value|smicln|No Valu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1"/>
  <p:tag name="FONTSIZE" val="32"/>
  <p:tag name="BULLETTYPE" val="ppBulletArabicPeriod"/>
  <p:tag name="ANSWERTEXT" val="We work more&#10;We are more productive&#10;We have more education&#10;We take more vacations"/>
  <p:tag name="OLDNUMANSWERS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6"/>
  <p:tag name="SLIDEGUID" val="5F9BAAA84FC64AAA9226F7DF4A45524C"/>
  <p:tag name="TOTALRESPONSES" val="18"/>
  <p:tag name="RESPONSECOUNT" val="18"/>
  <p:tag name="SLICED" val="False"/>
  <p:tag name="RESPONSES" val="-;3;3;1;-;4;1;3;2;3;3;2;2;1;3;4;-;2;1;3;2;-;"/>
  <p:tag name="CHARTSTRINGSTD" val="4 5 7 2"/>
  <p:tag name="CHARTSTRINGREV" val="2 7 5 4"/>
  <p:tag name="CHARTSTRINGSTDPER" val="0.222222222222222 0.277777777777778 0.388888888888889 0.111111111111111"/>
  <p:tag name="CHARTSTRINGREVPER" val="0.111111111111111 0.388888888888889 0.277777777777778 0.222222222222222"/>
  <p:tag name="RESPONSESGATHERED" val="False"/>
  <p:tag name="ANONYMOUSTEMP" val="False"/>
  <p:tag name="QUESTIONALIAS" val="1. What is the EG rate of the US?"/>
  <p:tag name="CORRECTPOINTVALUE" val="0"/>
  <p:tag name="ANSWERSALIAS" val="1970 thru 1990’s: 3%;   2000’s to now: 2%|smicln|1970 thru 1990’s: 4%;   2000’s to now: 3%|smicln|1970 thru 1990’s: 8%;   2000’s to now: 6%|smicln|1970 thru 1990’s: 10%; 2000’s to now: 5%"/>
  <p:tag name="VALUES" val="No Value|smicln|No Value|smicln|No Value|smicln|No Valu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We work more|smicln|We are more productive|smicln|We have more education|smicln|We take more vacations"/>
  <p:tag name="QUESTIONALIAS" val="7. According to the authors, why is the real GDP per capita of the United States in 2007 so much higher than that of other rich countries?"/>
  <p:tag name="TOTALRESPONSES" val="20"/>
  <p:tag name="RESPONSECOUNT" val="20"/>
  <p:tag name="SLICED" val="False"/>
  <p:tag name="RESPONSES" val="1;2;3;2;-;1;2;-;1;2;1;2;1;1;3;2;3;2;2;3;1;-;2;"/>
  <p:tag name="CHARTSTRINGSTD" val="7 9 4 0"/>
  <p:tag name="CHARTSTRINGREV" val="0 4 9 7"/>
  <p:tag name="CHARTSTRINGSTDPER" val="0.35 0.45 0.2 0"/>
  <p:tag name="CHARTSTRINGREVPER" val="0 0.2 0.45 0.35"/>
  <p:tag name="RESPONSESGATHERED" val="False"/>
  <p:tag name="ANONYMOUSTEMP" val="False"/>
  <p:tag name="SLIDEORDER" val="4"/>
  <p:tag name="SLIDEGUID" val="833736A3C5A3485B8FFB4FF4FEFD7C7E"/>
  <p:tag name="VALUES" val="Correct|smicln|Incorrect|smicln|Incorrect|smicln|Incorrect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1"/>
  <p:tag name="FONTSIZE" val="32"/>
  <p:tag name="BULLETTYPE" val="ppBulletArabicPeriod"/>
  <p:tag name="ANSWERTEXT" val="We work more&#10;We are more productive&#10;We have more education&#10;We take more vacations"/>
  <p:tag name="OLDNUMANSWERS" val="4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0"/>
  <p:tag name="SLIDEGUID" val="741F7777F90B4C42B6F8CD13EF90B7E0"/>
  <p:tag name="QUESTIONALIAS" val="12. Which is NOT one of the institutional features that promotes modern economic growth?"/>
  <p:tag name="ANSWERSALIAS" val="Strong property rights|smicln|Efficient financial institutions|smicln|Education|smicln|Good central planning|smicln|Free trade|smicln|Competitive market system"/>
  <p:tag name="TOTALRESPONSES" val="21"/>
  <p:tag name="RESPONSECOUNT" val="21"/>
  <p:tag name="SLICED" val="False"/>
  <p:tag name="RESPONSES" val="1;-;1;3;-;1;4;3;4;4;1;4;4;4;4;3;4;4;4;4;4;5;4;"/>
  <p:tag name="CHARTSTRINGSTD" val="4 0 3 13 1 0"/>
  <p:tag name="CHARTSTRINGREV" val="0 1 13 3 0 4"/>
  <p:tag name="CHARTSTRINGSTDPER" val="0.19047619047619 0 0.142857142857143 0.619047619047619 0.0476190476190476 0"/>
  <p:tag name="CHARTSTRINGREVPER" val="0 0.0476190476190476 0.619047619047619 0.142857142857143 0 0.19047619047619"/>
  <p:tag name="RESPONSESGATHERED" val="False"/>
  <p:tag name="ANONYMOUSTEMP" val="False"/>
  <p:tag name="CORRECTPOINTVALUE" val="0"/>
  <p:tag name="VALUES" val="No Value|smicln|No Value|smicln|No Value|smicln|No Value|smicln|No Value|smicln|No Valu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24"/>
  <p:tag name="FONTSIZE" val="32"/>
  <p:tag name="BULLETTYPE" val="ppBulletArabicPeriod"/>
  <p:tag name="ANSWERTEXT" val="Strong property rights&#10;Efficient financial institutions&#10;Education&#10;Good central planning&#10;Free trade&#10;Competitive market system"/>
  <p:tag name="OLDNUMANSWERS" val="6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2. Which is NOT one of the institutional features that promotes modern economic growth?"/>
  <p:tag name="ANSWERSALIAS" val="Strong property rights|smicln|Efficient financial institutions|smicln|Education|smicln|Good central planning|smicln|Free trade|smicln|Competitive market system"/>
  <p:tag name="TOTALRESPONSES" val="21"/>
  <p:tag name="RESPONSECOUNT" val="21"/>
  <p:tag name="SLICED" val="False"/>
  <p:tag name="RESPONSES" val="1;-;1;3;-;1;4;3;4;4;1;4;4;4;4;3;4;4;4;4;4;5;4;"/>
  <p:tag name="CHARTSTRINGSTD" val="4 0 3 13 1 0"/>
  <p:tag name="CHARTSTRINGREV" val="0 1 13 3 0 4"/>
  <p:tag name="CHARTSTRINGSTDPER" val="0.19047619047619 0 0.142857142857143 0.619047619047619 0.0476190476190476 0"/>
  <p:tag name="CHARTSTRINGREVPER" val="0 0.0476190476190476 0.619047619047619 0.142857142857143 0 0.19047619047619"/>
  <p:tag name="RESPONSESGATHERED" val="False"/>
  <p:tag name="ANONYMOUSTEMP" val="False"/>
  <p:tag name="SLIDEORDER" val="11"/>
  <p:tag name="SLIDEGUID" val="0B8DF70F07A84433A739908B2662955C"/>
  <p:tag name="VALUES" val="Incorrect|smicln|Incorrect|smicln|Incorrect|smicln|Correct|smicln|Incorrect|smicln|Incorrect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24"/>
  <p:tag name="FONTSIZE" val="32"/>
  <p:tag name="BULLETTYPE" val="ppBulletArabicPeriod"/>
  <p:tag name="ANSWERTEXT" val="Strong property rights&#10;Efficient financial institutions&#10;Education&#10;Good central planning&#10;Free trade&#10;Competitive market system"/>
  <p:tag name="OLDNUMANSWERS" val="6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52"/>
  <p:tag name="FONTSIZE" val="32"/>
  <p:tag name="BULLETTYPE" val="ppBulletArabicPeriod"/>
  <p:tag name="ANSWERTEXT" val="1970 thru 90’s: 3%; 2000’s to now: 2%&#10;1970 thru 90’s: 4%; 2000’s to now: 3%&#10;1970 thru 90’s: 8%; 2000’s to now: 6%&#10;1970 thru 90’s: 10%; 2000’s to now: 5%"/>
  <p:tag name="OLDNUMANSWERS" val="4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7"/>
  <p:tag name="SLIDEGUID" val="7EFD3ABE405442BA9AD77A26C65360EA"/>
  <p:tag name="ANSWERSALIAS" val="1/4 more resources, 3/4 productivity |smicln|1/3 more resources, 2/3 productivity |smicln|1/2 more resources, 1/2 productivity |smicln|2/3 more resources, 1/3 productivity "/>
  <p:tag name="QUESTIONALIAS" val="8. Economic growth is caused by getting more resources and increasing productivity (better resources and technology).  In the U.S. ABOUT what fraction comes from each?"/>
  <p:tag name="TOTALRESPONSES" val="20"/>
  <p:tag name="RESPONSECOUNT" val="20"/>
  <p:tag name="SLICED" val="False"/>
  <p:tag name="RESPONSES" val="2;-;2;1;-;1;2;2;2;2;2;4;2;1;1;2;-;2;2;4;2;2;2;"/>
  <p:tag name="CHARTSTRINGSTD" val="4 14 0 2"/>
  <p:tag name="CHARTSTRINGREV" val="2 0 14 4"/>
  <p:tag name="CHARTSTRINGSTDPER" val="0.2 0.7 0 0.1"/>
  <p:tag name="CHARTSTRINGREVPER" val="0.1 0 0.7 0.2"/>
  <p:tag name="RESPONSESGATHERED" val="False"/>
  <p:tag name="ANONYMOUSTEMP" val="False"/>
  <p:tag name="CORRECTPOINTVALUE" val="0"/>
  <p:tag name="VALUES" val="No Value|smicln|No Value|smicln|No Value|smicln|No Valu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51"/>
  <p:tag name="FONTSIZE" val="32"/>
  <p:tag name="BULLETTYPE" val="ppBulletArabicPeriod"/>
  <p:tag name="ANSWERTEXT" val="1/4 more resources, 3/4 productivity &#10;1/3 more resources, 2/3 productivity &#10;1/2 more resources, 1/2 productivity &#10;2/3 more resources, 1/3 productivity "/>
  <p:tag name="OLDNUMANSWERS" val="4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1/4 more resources, 3/4 productivity |smicln|1/3 more resources, 2/3 productivity |smicln|1/2 more resources, 1/2 productivity |smicln|2/3 more resources, 1/3 productivity "/>
  <p:tag name="QUESTIONALIAS" val="8. Economic growth is caused by getting more resources and increasing productivity (better resources and technology).  In the U.S. ABOUT what fraction comes from each?"/>
  <p:tag name="TOTALRESPONSES" val="20"/>
  <p:tag name="RESPONSECOUNT" val="20"/>
  <p:tag name="SLICED" val="False"/>
  <p:tag name="RESPONSES" val="2;-;2;1;-;1;2;2;2;2;2;4;2;1;1;2;-;2;2;4;2;2;2;"/>
  <p:tag name="CHARTSTRINGSTD" val="4 14 0 2"/>
  <p:tag name="CHARTSTRINGREV" val="2 0 14 4"/>
  <p:tag name="CHARTSTRINGSTDPER" val="0.2 0.7 0 0.1"/>
  <p:tag name="CHARTSTRINGREVPER" val="0.1 0 0.7 0.2"/>
  <p:tag name="RESPONSESGATHERED" val="False"/>
  <p:tag name="ANONYMOUSTEMP" val="False"/>
  <p:tag name="SLIDEORDER" val="8"/>
  <p:tag name="SLIDEGUID" val="84F98026BF7A4CF38BA93FA09D0BBAC4"/>
  <p:tag name="VALUES" val="Incorrect|smicln|Correct|smicln|Incorrect|smicln|Incorrect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51"/>
  <p:tag name="FONTSIZE" val="32"/>
  <p:tag name="BULLETTYPE" val="ppBulletArabicPeriod"/>
  <p:tag name="ANSWERTEXT" val="1/4 more resources, 3/4 productivity &#10;1/3 more resources, 2/3 productivity &#10;1/2 more resources, 1/2 productivity &#10;2/3 more resources, 1/3 productivity "/>
  <p:tag name="OLDNUMANSWERS" val="4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12"/>
  <p:tag name="SLIDEGUID" val="BFFC8C336ECE420F896E5675C5989643"/>
  <p:tag name="QUESTIONALIAS" val="14. Which is NOT one of the reasons for the Productivity Acceleration since the mid-1990s:"/>
  <p:tag name="ANSWERSALIAS" val="Tech. advance|smicln|More Capital|smicln|Education|smicln|More resources|smicln|Economies of scale"/>
  <p:tag name="TOTALRESPONSES" val="20"/>
  <p:tag name="RESPONSECOUNT" val="20"/>
  <p:tag name="SLICED" val="False"/>
  <p:tag name="RESPONSES" val="5;-;2;5;-;4;5;5;4;5;5;5;1;5;2;5;-;4;5;5;5;3;5;"/>
  <p:tag name="CHARTSTRINGSTD" val="1 2 1 3 13"/>
  <p:tag name="CHARTSTRINGREV" val="13 3 1 2 1"/>
  <p:tag name="CHARTSTRINGSTDPER" val="0.05 0.1 0.05 0.15 0.65"/>
  <p:tag name="CHARTSTRINGREVPER" val="0.65 0.15 0.05 0.1 0.05"/>
  <p:tag name="RESPONSESGATHERED" val="False"/>
  <p:tag name="ANONYMOUSTEMP" val="False"/>
  <p:tag name="CORRECTPOINTVALUE" val="0"/>
  <p:tag name="VALUES" val="No Value|smicln|No Value|smicln|No Value|smicln|No Value|smicln|No Val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7. What is the EG rate of the US?"/>
  <p:tag name="TOTALRESPONSES" val="18"/>
  <p:tag name="RESPONSECOUNT" val="18"/>
  <p:tag name="SLICED" val="False"/>
  <p:tag name="RESPONSES" val="-;3;3;1;-;4;1;3;2;3;3;2;2;1;3;4;-;2;1;3;2;-;"/>
  <p:tag name="CHARTSTRINGSTD" val="4 5 7 2"/>
  <p:tag name="CHARTSTRINGREV" val="2 7 5 4"/>
  <p:tag name="CHARTSTRINGSTDPER" val="0.222222222222222 0.277777777777778 0.388888888888889 0.111111111111111"/>
  <p:tag name="CHARTSTRINGREVPER" val="0.111111111111111 0.388888888888889 0.277777777777778 0.222222222222222"/>
  <p:tag name="RESPONSESGATHERED" val="False"/>
  <p:tag name="ANONYMOUSTEMP" val="False"/>
  <p:tag name="SLIDEORDER" val="7"/>
  <p:tag name="SLIDEGUID" val="F2F04A5204964FFB8BE4A393A34DC10B"/>
  <p:tag name="ANSWERSALIAS" val="1970 thru 1990’s: 3%;   2000’s to now: 2%|smicln|1970 thru 1990’s: 4%;   2000’s to now: 3%|smicln|1970 thru 1990’s: 8%;   2000’s to now: 6%|smicln|1970 thru 1990’s: 10%; 2000’s to now: 5%"/>
  <p:tag name="VALUES" val="Correct|smicln|Incorrect|smicln|Incorrect|smicln|Incorrect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0"/>
  <p:tag name="FONTSIZE" val="32"/>
  <p:tag name="BULLETTYPE" val="ppBulletArabicPeriod"/>
  <p:tag name="ANSWERTEXT" val="Tech. advance&#10;More Capital&#10;Education&#10;More resources&#10;Economies of scale"/>
  <p:tag name="OLDNUMANSWERS" val="5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4. Which is NOT one of the reasons for the Productivity Acceleration since the mid-1990s:"/>
  <p:tag name="ANSWERSALIAS" val="Tech. advance|smicln|More Capital|smicln|Education|smicln|More resources|smicln|Economies of scale"/>
  <p:tag name="TOTALRESPONSES" val="20"/>
  <p:tag name="RESPONSECOUNT" val="20"/>
  <p:tag name="SLICED" val="False"/>
  <p:tag name="RESPONSES" val="5;-;2;5;-;4;5;5;4;5;5;5;1;5;2;5;-;4;5;5;5;3;5;"/>
  <p:tag name="CHARTSTRINGSTD" val="1 2 1 3 13"/>
  <p:tag name="CHARTSTRINGREV" val="13 3 1 2 1"/>
  <p:tag name="CHARTSTRINGSTDPER" val="0.05 0.1 0.05 0.15 0.65"/>
  <p:tag name="CHARTSTRINGREVPER" val="0.65 0.15 0.05 0.1 0.05"/>
  <p:tag name="RESPONSESGATHERED" val="False"/>
  <p:tag name="ANONYMOUSTEMP" val="False"/>
  <p:tag name="SLIDEORDER" val="13"/>
  <p:tag name="SLIDEGUID" val="857AD27B01704BECB33DF0E052D1BA54"/>
  <p:tag name="VALUES" val="Incorrect|smicln|Incorrect|smicln|Incorrect|smicln|Correct|smicln|Incorrect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0"/>
  <p:tag name="FONTSIZE" val="32"/>
  <p:tag name="BULLETTYPE" val="ppBulletArabicPeriod"/>
  <p:tag name="ANSWERTEXT" val="Tech. advance&#10;More Capital&#10;Education&#10;More resources&#10;Economies of scale"/>
  <p:tag name="OLDNUMANSWERS" val="5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2"/>
  <p:tag name="SLIDEGUID" val="49F6FDE8AB804FB7896FE108AA0C555C"/>
  <p:tag name="QUESTIONALIAS" val="3. If the quantity of labor increases, what happens to productivity?"/>
  <p:tag name="ANSWERSALIAS" val="It increases|smicln|It decreases|smicln|It stays the same|smicln|We don’t know"/>
  <p:tag name="TOTALRESPONSES" val="20"/>
  <p:tag name="RESPONSECOUNT" val="20"/>
  <p:tag name="SLICED" val="False"/>
  <p:tag name="RESPONSES" val="4;-;1;1;-;3;4;1;3;1;1;2;3;1;1;3;3;3;4;3;1;-;1;"/>
  <p:tag name="CHARTSTRINGSTD" val="9 1 7 3"/>
  <p:tag name="CHARTSTRINGREV" val="3 7 1 9"/>
  <p:tag name="CHARTSTRINGSTDPER" val="0.45 0.05 0.35 0.15"/>
  <p:tag name="CHARTSTRINGREVPER" val="0.15 0.35 0.05 0.45"/>
  <p:tag name="RESPONSESGATHERED" val="False"/>
  <p:tag name="ANONYMOUSTEMP" val="False"/>
  <p:tag name="CORRECTPOINTVALUE" val="0"/>
  <p:tag name="VALUES" val="No Value|smicln|No Value|smicln|No Value|smicln|No Valu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57"/>
  <p:tag name="FONTSIZE" val="32"/>
  <p:tag name="BULLETTYPE" val="ppBulletArabicPeriod"/>
  <p:tag name="ANSWERTEXT" val="It increases&#10;It decreases&#10;It stays the same&#10;We don’t know"/>
  <p:tag name="OLDNUMANSWERS" val="4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3. If the quantity of labor increases, what happens to productivity?"/>
  <p:tag name="ANSWERSALIAS" val="It increases|smicln|It decreases|smicln|It stays the same|smicln|We don’t know"/>
  <p:tag name="TOTALRESPONSES" val="20"/>
  <p:tag name="RESPONSECOUNT" val="20"/>
  <p:tag name="SLICED" val="False"/>
  <p:tag name="RESPONSES" val="4;-;1;1;-;3;4;1;3;1;1;2;3;1;1;3;3;3;4;3;1;-;1;"/>
  <p:tag name="CHARTSTRINGSTD" val="9 1 7 3"/>
  <p:tag name="CHARTSTRINGREV" val="3 7 1 9"/>
  <p:tag name="CHARTSTRINGSTDPER" val="0.45 0.05 0.35 0.15"/>
  <p:tag name="CHARTSTRINGREVPER" val="0.15 0.35 0.05 0.45"/>
  <p:tag name="RESPONSESGATHERED" val="False"/>
  <p:tag name="ANONYMOUSTEMP" val="False"/>
  <p:tag name="SLIDEORDER" val="3"/>
  <p:tag name="SLIDEGUID" val="C2EA2128AB3B4085A07152DB730B8BEC"/>
  <p:tag name="VALUES" val="Incorrect|smicln|Incorrect|smicln|Incorrect|smicln|Correct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57"/>
  <p:tag name="FONTSIZE" val="32"/>
  <p:tag name="BULLETTYPE" val="ppBulletArabicPeriod"/>
  <p:tag name="ANSWERTEXT" val="It increases&#10;It decreases&#10;It stays the same&#10;We don’t know"/>
  <p:tag name="OLDNUMANSWERS" val="4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6165</TotalTime>
  <Words>2660</Words>
  <Application>Microsoft Office PowerPoint</Application>
  <PresentationFormat>On-screen Show (4:3)</PresentationFormat>
  <Paragraphs>370</Paragraphs>
  <Slides>63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4" baseType="lpstr">
      <vt:lpstr>Office Theme</vt:lpstr>
      <vt:lpstr>8a – Economic Growth</vt:lpstr>
      <vt:lpstr>8a – Economic Growth (EG)</vt:lpstr>
      <vt:lpstr>8a – Economic Growth</vt:lpstr>
      <vt:lpstr>8a – Economic Growth</vt:lpstr>
      <vt:lpstr>3 Types of Economic Growth</vt:lpstr>
      <vt:lpstr>1. What is the EG rate of the US?</vt:lpstr>
      <vt:lpstr>1. What is the EG rate of the US?</vt:lpstr>
      <vt:lpstr>PowerPoint Presentation</vt:lpstr>
      <vt:lpstr>PowerPoint Presentation</vt:lpstr>
      <vt:lpstr>2. Which graph(s) represent(s) INCREASING THE POTENTIAL? </vt:lpstr>
      <vt:lpstr>2. Which graph(s) represent(s) INCREASING THE POTENTIAL? </vt:lpstr>
      <vt:lpstr>3. Which graphs above represents the type of economic growth that occurs if consumer spending increases? </vt:lpstr>
      <vt:lpstr>3. Which graphs above represents the type of economic growth that occurs if consumer spending increases? </vt:lpstr>
      <vt:lpstr>4. Which graph(s) represent(s) ACHIEVING THE POTENTIAL? </vt:lpstr>
      <vt:lpstr>4. Which graph(s) represent(s) ACHIEVING THE POTENTIAL? </vt:lpstr>
      <vt:lpstr>5. Which graphs above represents the 5Es type of EG? </vt:lpstr>
      <vt:lpstr>5. Which graphs above represents the 5Es type of EG? </vt:lpstr>
      <vt:lpstr>6. Which of these is INCREASING THE POTENTIAL?</vt:lpstr>
      <vt:lpstr>6. Which of these is INCREASING THE POTENTIAL?</vt:lpstr>
      <vt:lpstr>7. Which is ACHIEVING OUR POTENTIAL?</vt:lpstr>
      <vt:lpstr>7. Which is ACHIEVING OUR POTENTIAL?</vt:lpstr>
      <vt:lpstr>PowerPoint Presentation</vt:lpstr>
      <vt:lpstr>PowerPoint Presentation</vt:lpstr>
      <vt:lpstr>Determinants of Growth – From previous chapters</vt:lpstr>
      <vt:lpstr>8. If the economy is growing at an annual rate of 2% a year, about how many years will it take for GDP to double?</vt:lpstr>
      <vt:lpstr>8. If the economy is growing at an annual rate of 2% a year, about how many years will it take for GDP to double?</vt:lpstr>
      <vt:lpstr>PowerPoint Presentation</vt:lpstr>
      <vt:lpstr>Modern Economic Growth</vt:lpstr>
      <vt:lpstr>PowerPoint Presentation</vt:lpstr>
      <vt:lpstr>9. Why was there a “great divergence”? According to the textbook, what is the main cause for the "vast differences in per capita income levels seen today”?</vt:lpstr>
      <vt:lpstr>9. Why was there a “great divergence”? According to the textbook, what is the main cause for the "vast differences in per capita income levels seen today”?</vt:lpstr>
      <vt:lpstr>PowerPoint Presentation</vt:lpstr>
      <vt:lpstr>10. Is it possible for “follower countries” to catch up to the “leader countries”?</vt:lpstr>
      <vt:lpstr>10. Is it possible for “follower countries” to catch up to the “leader countries”?</vt:lpstr>
      <vt:lpstr>Catching Up Is Possible</vt:lpstr>
      <vt:lpstr>Catching Up is Possible </vt:lpstr>
      <vt:lpstr>11. According to the authors, why is the real GDP per capita of the United States in 2007 so much higher than that of other rich countries?</vt:lpstr>
      <vt:lpstr>11. According to the authors, why is the real GDP per capita of the United States in 2007 so much higher than that of other rich countries?</vt:lpstr>
      <vt:lpstr>According to the authors, why is the real GDP per capita of the United States in 2007 so much higher than that of other rich countries?  </vt:lpstr>
      <vt:lpstr>12. Which is NOT one of the institutional features that promotes modern economic growth?</vt:lpstr>
      <vt:lpstr>12. Which is NOT one of the institutional features that promotes modern economic growth?</vt:lpstr>
      <vt:lpstr>Institutional Features that Promote EG:</vt:lpstr>
      <vt:lpstr>Note the role of Structural Adjustment that we studied in unit 1:</vt:lpstr>
      <vt:lpstr>“Difficult-to-Measure" Factors that help EG:</vt:lpstr>
      <vt:lpstr>13. Economic growth is caused by getting more resources and increasing productivity (better resources and technology).  In the U.S. ABOUT what fraction comes from each?</vt:lpstr>
      <vt:lpstr>13. Economic growth is caused by getting more resources and increasing productivity (better resources and technology).  In the U.S. ABOUT what fraction comes from each?</vt:lpstr>
      <vt:lpstr>PowerPoint Presentation</vt:lpstr>
      <vt:lpstr>PowerPoint Presentation</vt:lpstr>
      <vt:lpstr>14. Which is NOT one of the reasons for the Productivity Acceleration since the mid-1990s?</vt:lpstr>
      <vt:lpstr>14. Which is NOT one of the reasons for the Productivity Acceleration since the mid-1990s?</vt:lpstr>
      <vt:lpstr>15. If the quantity of labor increases, what happens to productivity?</vt:lpstr>
      <vt:lpstr>15. If the quantity of labor increases, what happens to productivity?</vt:lpstr>
      <vt:lpstr>The Quantity of Labor does NOT affect the Productivity of Labor </vt:lpstr>
      <vt:lpstr>Four Causes of an Increase in the  Productivity of Labor</vt:lpstr>
      <vt:lpstr>Four causes of an increase in the Productivity of labor: EDUCATION</vt:lpstr>
      <vt:lpstr>Performance of eighth graders in the Fifth International Math and Science Study (2011)   Four causes of an increase in the Productivity of labor: EDUCATION</vt:lpstr>
      <vt:lpstr>Four causes of an increase in the Productivity of labor: Economies of Scale/Increasing Returns and Trade</vt:lpstr>
      <vt:lpstr>Sources of increasing returns and economies of scale include:</vt:lpstr>
      <vt:lpstr>AGAIN: Four causes of an increase in the Productivity of labor</vt:lpstr>
      <vt:lpstr>Reasons for the Productivity Acceleration</vt:lpstr>
      <vt:lpstr>Reasons for the Productivity Acceleration 1995-2010</vt:lpstr>
      <vt:lpstr>The Recent Productivity Slowdown</vt:lpstr>
      <vt:lpstr>Is Growth Desirable and Sustainable?</vt:lpstr>
    </vt:vector>
  </TitlesOfParts>
  <Company>Harper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harper</dc:creator>
  <cp:lastModifiedBy>Harper</cp:lastModifiedBy>
  <cp:revision>326</cp:revision>
  <dcterms:created xsi:type="dcterms:W3CDTF">2013-02-04T18:55:14Z</dcterms:created>
  <dcterms:modified xsi:type="dcterms:W3CDTF">2018-08-08T13:51:39Z</dcterms:modified>
</cp:coreProperties>
</file>