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2.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10" r:id="rId2"/>
    <p:sldId id="311" r:id="rId3"/>
    <p:sldId id="312" r:id="rId4"/>
    <p:sldId id="306" r:id="rId5"/>
    <p:sldId id="307" r:id="rId6"/>
    <p:sldId id="313" r:id="rId7"/>
    <p:sldId id="314" r:id="rId8"/>
    <p:sldId id="315" r:id="rId9"/>
    <p:sldId id="316" r:id="rId10"/>
    <p:sldId id="317" r:id="rId11"/>
    <p:sldId id="318" r:id="rId12"/>
    <p:sldId id="319" r:id="rId13"/>
    <p:sldId id="320" r:id="rId14"/>
    <p:sldId id="321" r:id="rId15"/>
    <p:sldId id="270" r:id="rId16"/>
    <p:sldId id="295" r:id="rId17"/>
    <p:sldId id="282" r:id="rId18"/>
    <p:sldId id="296" r:id="rId19"/>
    <p:sldId id="283" r:id="rId20"/>
    <p:sldId id="297" r:id="rId21"/>
    <p:sldId id="260" r:id="rId22"/>
    <p:sldId id="298" r:id="rId23"/>
    <p:sldId id="284" r:id="rId24"/>
    <p:sldId id="299" r:id="rId25"/>
    <p:sldId id="322" r:id="rId26"/>
    <p:sldId id="272" r:id="rId27"/>
    <p:sldId id="300" r:id="rId28"/>
    <p:sldId id="286" r:id="rId29"/>
    <p:sldId id="273" r:id="rId30"/>
    <p:sldId id="301" r:id="rId31"/>
    <p:sldId id="288" r:id="rId32"/>
    <p:sldId id="308" r:id="rId33"/>
    <p:sldId id="309" r:id="rId34"/>
    <p:sldId id="323" r:id="rId35"/>
    <p:sldId id="274" r:id="rId36"/>
    <p:sldId id="302" r:id="rId37"/>
    <p:sldId id="275" r:id="rId38"/>
    <p:sldId id="303" r:id="rId39"/>
    <p:sldId id="289" r:id="rId40"/>
    <p:sldId id="293" r:id="rId41"/>
    <p:sldId id="304" r:id="rId42"/>
    <p:sldId id="290" r:id="rId43"/>
    <p:sldId id="292" r:id="rId44"/>
    <p:sldId id="279" r:id="rId45"/>
  </p:sldIdLst>
  <p:sldSz cx="9144000" cy="6858000" type="screen4x3"/>
  <p:notesSz cx="6858000" cy="9144000"/>
  <p:custDataLst>
    <p:tags r:id="rId4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52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FBD78-9A7B-4A17-9FBF-AB3F6BCE59A1}" type="datetimeFigureOut">
              <a:rPr lang="en-US" smtClean="0"/>
              <a:pPr/>
              <a:t>8/7/2018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1076C-4464-41B3-A8EB-51F71702CCC7}" type="slidenum">
              <a:rPr lang="en-US" smtClean="0"/>
              <a:pPr/>
              <a:t>‹#›</a:t>
            </a:fld>
            <a:endParaRPr lang="en-US"/>
          </a:p>
        </p:txBody>
      </p:sp>
    </p:spTree>
    <p:extLst>
      <p:ext uri="{BB962C8B-B14F-4D97-AF65-F5344CB8AC3E}">
        <p14:creationId xmlns:p14="http://schemas.microsoft.com/office/powerpoint/2010/main" val="3676508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3" Type="http://schemas.openxmlformats.org/officeDocument/2006/relationships/hyperlink" Target="http://www.nationmaster.com/country-info/stats/Economy/GDP/Per-capita" TargetMode="Externa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0.xml"/><Relationship Id="rId1" Type="http://schemas.openxmlformats.org/officeDocument/2006/relationships/tags" Target="../tags/tag19.xml"/></Relationships>
</file>

<file path=ppt/slides/_rels/slide1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5.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0.xml"/><Relationship Id="rId1" Type="http://schemas.openxmlformats.org/officeDocument/2006/relationships/tags" Target="../tags/tag2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5.xml"/><Relationship Id="rId1" Type="http://schemas.openxmlformats.org/officeDocument/2006/relationships/tags" Target="../tags/tag34.xml"/></Relationships>
</file>

<file path=ppt/slides/_rels/slide22.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0.xml"/><Relationship Id="rId1" Type="http://schemas.openxmlformats.org/officeDocument/2006/relationships/tags" Target="../tags/tag39.xml"/></Relationships>
</file>

<file path=ppt/slides/_rels/slide2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xml"/><Relationship Id="rId1" Type="http://schemas.openxmlformats.org/officeDocument/2006/relationships/tags" Target="../tags/tag45.xml"/></Relationships>
</file>

<file path=ppt/slides/_rels/slide27.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notesSlide" Target="../notesSlides/notesSlide2.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2.xml"/><Relationship Id="rId1" Type="http://schemas.openxmlformats.org/officeDocument/2006/relationships/tags" Target="../tags/tag5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image" Target="../media/image9.jpg"/></Relationships>
</file>

<file path=ppt/slides/_rels/slide33.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image" Target="../media/image9.jpg"/><Relationship Id="rId4"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2.xml"/><Relationship Id="rId1" Type="http://schemas.openxmlformats.org/officeDocument/2006/relationships/tags" Target="../tags/tag6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4.xml"/><Relationship Id="rId1" Type="http://schemas.openxmlformats.org/officeDocument/2006/relationships/tags" Target="../tags/tag63.xml"/></Relationships>
</file>

<file path=ppt/slides/_rels/slide36.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9.xml"/><Relationship Id="rId1" Type="http://schemas.openxmlformats.org/officeDocument/2006/relationships/tags" Target="../tags/tag68.xml"/></Relationships>
</file>

<file path=ppt/slides/_rels/slide38.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7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image" Target="../media/image11.png"/></Relationships>
</file>

<file path=ppt/slides/_rels/slide41.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image" Target="../media/image11.png"/><Relationship Id="rId4"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2.xml"/><Relationship Id="rId1" Type="http://schemas.openxmlformats.org/officeDocument/2006/relationships/tags" Target="../tags/tag79.xml"/></Relationships>
</file>

<file path=ppt/slides/_rels/slide4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12.xml"/><Relationship Id="rId1" Type="http://schemas.openxmlformats.org/officeDocument/2006/relationships/tags" Target="../tags/tag80.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1"/>
            <a:ext cx="7772400" cy="762000"/>
          </a:xfrm>
        </p:spPr>
        <p:txBody>
          <a:bodyPr>
            <a:normAutofit/>
          </a:bodyPr>
          <a:lstStyle/>
          <a:p>
            <a:r>
              <a:rPr lang="en-US" b="1" dirty="0" smtClean="0"/>
              <a:t>7a – Measuring GDP</a:t>
            </a:r>
            <a:endParaRPr lang="en-US" b="1" dirty="0"/>
          </a:p>
        </p:txBody>
      </p:sp>
      <p:sp>
        <p:nvSpPr>
          <p:cNvPr id="3" name="Subtitle 2"/>
          <p:cNvSpPr>
            <a:spLocks noGrp="1"/>
          </p:cNvSpPr>
          <p:nvPr>
            <p:ph type="subTitle" idx="1"/>
          </p:nvPr>
        </p:nvSpPr>
        <p:spPr>
          <a:xfrm>
            <a:off x="676003" y="2286000"/>
            <a:ext cx="7772400" cy="3276600"/>
          </a:xfrm>
        </p:spPr>
        <p:txBody>
          <a:bodyPr/>
          <a:lstStyle/>
          <a:p>
            <a:pPr algn="l"/>
            <a:r>
              <a:rPr lang="en-US" b="1" dirty="0" smtClean="0">
                <a:solidFill>
                  <a:schemeClr val="tx1"/>
                </a:solidFill>
              </a:rPr>
              <a:t>This web quiz may appear as two pages on tablets and laptops.</a:t>
            </a:r>
          </a:p>
          <a:p>
            <a:pPr algn="l"/>
            <a:endParaRPr lang="en-US" sz="1200"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114800"/>
            <a:ext cx="616272" cy="530679"/>
          </a:xfrm>
          <a:prstGeom prst="rect">
            <a:avLst/>
          </a:prstGeom>
        </p:spPr>
      </p:pic>
    </p:spTree>
    <p:custDataLst>
      <p:tags r:id="rId1"/>
    </p:custDataLst>
    <p:extLst>
      <p:ext uri="{BB962C8B-B14F-4D97-AF65-F5344CB8AC3E}">
        <p14:creationId xmlns:p14="http://schemas.microsoft.com/office/powerpoint/2010/main" val="1453494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152400"/>
            <a:ext cx="8686800" cy="685800"/>
          </a:xfrm>
        </p:spPr>
        <p:txBody>
          <a:bodyPr>
            <a:normAutofit/>
          </a:bodyPr>
          <a:lstStyle/>
          <a:p>
            <a:pPr algn="ctr">
              <a:buNone/>
            </a:pPr>
            <a:r>
              <a:rPr lang="en-US" b="1" dirty="0" smtClean="0"/>
              <a:t>World’s 10 Largest Economies - 2017</a:t>
            </a:r>
            <a:endParaRPr lang="en-US" b="1" dirty="0" smtClean="0"/>
          </a:p>
        </p:txBody>
      </p:sp>
      <p:pic>
        <p:nvPicPr>
          <p:cNvPr id="870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818272"/>
            <a:ext cx="9499866" cy="5430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19986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19800" y="457200"/>
            <a:ext cx="2895600" cy="6248400"/>
          </a:xfrm>
        </p:spPr>
        <p:txBody>
          <a:bodyPr>
            <a:normAutofit fontScale="62500" lnSpcReduction="20000"/>
          </a:bodyPr>
          <a:lstStyle/>
          <a:p>
            <a:pPr>
              <a:buNone/>
            </a:pPr>
            <a:r>
              <a:rPr lang="en-US" b="1" dirty="0" smtClean="0"/>
              <a:t>Populations:</a:t>
            </a:r>
          </a:p>
          <a:p>
            <a:r>
              <a:rPr lang="en-US" b="1" dirty="0" smtClean="0"/>
              <a:t>US: 303 million</a:t>
            </a:r>
          </a:p>
          <a:p>
            <a:r>
              <a:rPr lang="en-US" b="1" dirty="0" smtClean="0"/>
              <a:t>Japan: 128 million</a:t>
            </a:r>
          </a:p>
          <a:p>
            <a:r>
              <a:rPr lang="en-US" b="1" dirty="0" smtClean="0"/>
              <a:t>Germany: 82 million</a:t>
            </a:r>
          </a:p>
          <a:p>
            <a:r>
              <a:rPr lang="en-US" b="1" dirty="0" smtClean="0"/>
              <a:t>China: 1,324 million</a:t>
            </a:r>
          </a:p>
          <a:p>
            <a:r>
              <a:rPr lang="en-US" b="1" dirty="0" smtClean="0"/>
              <a:t>UK: 60 million</a:t>
            </a:r>
          </a:p>
          <a:p>
            <a:r>
              <a:rPr lang="en-US" b="1" dirty="0" smtClean="0"/>
              <a:t>France: 61 million</a:t>
            </a:r>
          </a:p>
          <a:p>
            <a:r>
              <a:rPr lang="en-US" b="1" dirty="0" smtClean="0"/>
              <a:t>Italy: 59 million</a:t>
            </a:r>
          </a:p>
          <a:p>
            <a:r>
              <a:rPr lang="en-US" b="1" dirty="0" smtClean="0"/>
              <a:t>Canada: 32 million</a:t>
            </a:r>
          </a:p>
          <a:p>
            <a:r>
              <a:rPr lang="en-US" b="1" dirty="0" smtClean="0"/>
              <a:t>Brazil: 192 million</a:t>
            </a:r>
          </a:p>
          <a:p>
            <a:r>
              <a:rPr lang="en-US" b="1" dirty="0" smtClean="0"/>
              <a:t>India: 1,158 million</a:t>
            </a:r>
          </a:p>
          <a:p>
            <a:r>
              <a:rPr lang="en-US" b="1" dirty="0" smtClean="0"/>
              <a:t>S. Korea: 48 million</a:t>
            </a:r>
          </a:p>
          <a:p>
            <a:r>
              <a:rPr lang="en-US" b="1" dirty="0" smtClean="0"/>
              <a:t>Mexico: 112 million</a:t>
            </a:r>
          </a:p>
          <a:p>
            <a:r>
              <a:rPr lang="en-US" b="1" dirty="0" smtClean="0"/>
              <a:t>Australia: 20 million</a:t>
            </a:r>
          </a:p>
          <a:p>
            <a:endParaRPr lang="en-US" dirty="0" smtClean="0"/>
          </a:p>
          <a:p>
            <a:pPr>
              <a:buNone/>
            </a:pPr>
            <a:r>
              <a:rPr lang="en-US" sz="11500" b="1" dirty="0" smtClean="0"/>
              <a:t>2009</a:t>
            </a:r>
            <a:endParaRPr lang="en-US" sz="11500" b="1" dirty="0"/>
          </a:p>
        </p:txBody>
      </p:sp>
      <p:pic>
        <p:nvPicPr>
          <p:cNvPr id="64514" name="Picture 2" descr="http://www.harpercollege.edu/mhealy/ecogif/gdp/mcc11447_gp2401.jpg"/>
          <p:cNvPicPr>
            <a:picLocks noChangeAspect="1" noChangeArrowheads="1"/>
          </p:cNvPicPr>
          <p:nvPr/>
        </p:nvPicPr>
        <p:blipFill>
          <a:blip r:embed="rId3" cstate="print"/>
          <a:srcRect/>
          <a:stretch>
            <a:fillRect/>
          </a:stretch>
        </p:blipFill>
        <p:spPr bwMode="auto">
          <a:xfrm>
            <a:off x="0" y="533400"/>
            <a:ext cx="6003277" cy="5867400"/>
          </a:xfrm>
          <a:prstGeom prst="rect">
            <a:avLst/>
          </a:prstGeom>
          <a:noFill/>
        </p:spPr>
      </p:pic>
    </p:spTree>
    <p:custDataLst>
      <p:tags r:id="rId1"/>
    </p:custDataLst>
    <p:extLst>
      <p:ext uri="{BB962C8B-B14F-4D97-AF65-F5344CB8AC3E}">
        <p14:creationId xmlns:p14="http://schemas.microsoft.com/office/powerpoint/2010/main" val="4221493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655" y="0"/>
            <a:ext cx="4430945" cy="6819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533400"/>
            <a:ext cx="4039952" cy="1569660"/>
          </a:xfrm>
          <a:prstGeom prst="rect">
            <a:avLst/>
          </a:prstGeom>
          <a:noFill/>
        </p:spPr>
        <p:txBody>
          <a:bodyPr wrap="none" rtlCol="0">
            <a:spAutoFit/>
          </a:bodyPr>
          <a:lstStyle/>
          <a:p>
            <a:r>
              <a:rPr lang="en-US" sz="4800" b="1" dirty="0" smtClean="0"/>
              <a:t>GDP Per Capita</a:t>
            </a:r>
          </a:p>
          <a:p>
            <a:r>
              <a:rPr lang="en-US" sz="4800" b="1" dirty="0" smtClean="0"/>
              <a:t>   ($ 1000’s)</a:t>
            </a:r>
            <a:endParaRPr lang="en-US" sz="4800" b="1" dirty="0"/>
          </a:p>
        </p:txBody>
      </p:sp>
    </p:spTree>
    <p:custDataLst>
      <p:tags r:id="rId1"/>
    </p:custDataLst>
    <p:extLst>
      <p:ext uri="{BB962C8B-B14F-4D97-AF65-F5344CB8AC3E}">
        <p14:creationId xmlns:p14="http://schemas.microsoft.com/office/powerpoint/2010/main" val="1681747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Nationmaster.com</a:t>
            </a:r>
            <a:endParaRPr lang="en-US" b="1" u="sng" dirty="0"/>
          </a:p>
        </p:txBody>
      </p:sp>
      <p:sp>
        <p:nvSpPr>
          <p:cNvPr id="3" name="Text Placeholder 2"/>
          <p:cNvSpPr>
            <a:spLocks noGrp="1"/>
          </p:cNvSpPr>
          <p:nvPr>
            <p:ph type="body" idx="1"/>
          </p:nvPr>
        </p:nvSpPr>
        <p:spPr/>
        <p:txBody>
          <a:bodyPr/>
          <a:lstStyle/>
          <a:p>
            <a:r>
              <a:rPr lang="en-US" dirty="0" smtClean="0">
                <a:hlinkClick r:id="rId3"/>
              </a:rPr>
              <a:t>http://www.nationmaster.com/country-info/stats/Economy/GDP</a:t>
            </a:r>
          </a:p>
          <a:p>
            <a:pPr>
              <a:buNone/>
            </a:pPr>
            <a:endParaRPr lang="en-US" dirty="0" smtClean="0">
              <a:hlinkClick r:id="rId3"/>
            </a:endParaRPr>
          </a:p>
          <a:p>
            <a:r>
              <a:rPr lang="en-US" dirty="0" smtClean="0">
                <a:hlinkClick r:id="rId3"/>
              </a:rPr>
              <a:t>http://www.nationmaster.com/country-info/stats/Economy/GDP/Per-capita</a:t>
            </a:r>
            <a:endParaRPr lang="en-US" dirty="0" smtClean="0"/>
          </a:p>
          <a:p>
            <a:endParaRPr lang="en-US" dirty="0"/>
          </a:p>
        </p:txBody>
      </p:sp>
    </p:spTree>
    <p:custDataLst>
      <p:tags r:id="rId1"/>
    </p:custDataLst>
    <p:extLst>
      <p:ext uri="{BB962C8B-B14F-4D97-AF65-F5344CB8AC3E}">
        <p14:creationId xmlns:p14="http://schemas.microsoft.com/office/powerpoint/2010/main" val="1138247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Autofit/>
          </a:bodyPr>
          <a:lstStyle/>
          <a:p>
            <a:r>
              <a:rPr lang="en-US" sz="6000" b="1" u="sng" dirty="0" smtClean="0"/>
              <a:t>GDP</a:t>
            </a:r>
            <a:endParaRPr lang="en-US" sz="6000" b="1" u="sng" dirty="0"/>
          </a:p>
        </p:txBody>
      </p:sp>
      <p:sp>
        <p:nvSpPr>
          <p:cNvPr id="3" name="Text Placeholder 2"/>
          <p:cNvSpPr>
            <a:spLocks noGrp="1"/>
          </p:cNvSpPr>
          <p:nvPr>
            <p:ph type="body" idx="1"/>
          </p:nvPr>
        </p:nvSpPr>
        <p:spPr>
          <a:xfrm>
            <a:off x="685800" y="1066800"/>
            <a:ext cx="8229600" cy="4754563"/>
          </a:xfrm>
        </p:spPr>
        <p:txBody>
          <a:bodyPr>
            <a:normAutofit/>
          </a:bodyPr>
          <a:lstStyle/>
          <a:p>
            <a:r>
              <a:rPr lang="en-US" sz="4000" dirty="0" smtClean="0"/>
              <a:t>YP </a:t>
            </a:r>
            <a:r>
              <a:rPr lang="en-US" sz="4000" dirty="0"/>
              <a:t>50  -- What is included in GDP?</a:t>
            </a:r>
          </a:p>
          <a:p>
            <a:r>
              <a:rPr lang="en-US" sz="4000" dirty="0"/>
              <a:t>YP 51 – GDP and Social Welfare</a:t>
            </a:r>
          </a:p>
        </p:txBody>
      </p:sp>
    </p:spTree>
    <p:custDataLst>
      <p:tags r:id="rId1"/>
    </p:custDataLst>
    <p:extLst>
      <p:ext uri="{BB962C8B-B14F-4D97-AF65-F5344CB8AC3E}">
        <p14:creationId xmlns:p14="http://schemas.microsoft.com/office/powerpoint/2010/main" val="358532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8229600" cy="609600"/>
          </a:xfrm>
        </p:spPr>
        <p:txBody>
          <a:bodyPr>
            <a:normAutofit fontScale="90000"/>
          </a:bodyPr>
          <a:lstStyle/>
          <a:p>
            <a:pPr algn="l"/>
            <a:r>
              <a:rPr lang="en-US" sz="4900" b="1" dirty="0" smtClean="0"/>
              <a:t>2. Which is a final good?</a:t>
            </a:r>
            <a:r>
              <a:rPr lang="en-US" sz="3600" dirty="0" smtClean="0"/>
              <a:t/>
            </a:r>
            <a:br>
              <a:rPr lang="en-US" sz="3600" dirty="0" smtClean="0"/>
            </a:br>
            <a:endParaRPr lang="en-US" sz="3600" b="1" dirty="0"/>
          </a:p>
        </p:txBody>
      </p:sp>
      <p:sp>
        <p:nvSpPr>
          <p:cNvPr id="5" name="TPQuestion"/>
          <p:cNvSpPr txBox="1">
            <a:spLocks/>
          </p:cNvSpPr>
          <p:nvPr/>
        </p:nvSpPr>
        <p:spPr>
          <a:xfrm>
            <a:off x="228600" y="3810000"/>
            <a:ext cx="8229600" cy="2057400"/>
          </a:xfrm>
          <a:prstGeom prst="rect">
            <a:avLst/>
          </a:prstGeom>
        </p:spPr>
        <p:txBody>
          <a:bodyPr vert="horz" lIns="91440" tIns="45720" rIns="91440" bIns="45720" rtlCol="0" anchor="ctr">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GDP is the total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market value</a:t>
            </a:r>
            <a:r>
              <a:rPr kumimoji="0" lang="en-US" sz="3600" b="0" i="0" u="sng"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of all</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final</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goods and services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produced</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in the economy in one year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PAnswers"/>
          <p:cNvSpPr>
            <a:spLocks noGrp="1"/>
          </p:cNvSpPr>
          <p:nvPr>
            <p:ph type="body" idx="1"/>
            <p:custDataLst>
              <p:tags r:id="rId2"/>
            </p:custDataLst>
          </p:nvPr>
        </p:nvSpPr>
        <p:spPr>
          <a:xfrm>
            <a:off x="457200" y="990600"/>
            <a:ext cx="6019800" cy="3200401"/>
          </a:xfrm>
        </p:spPr>
        <p:txBody>
          <a:bodyPr>
            <a:normAutofit/>
          </a:bodyPr>
          <a:lstStyle/>
          <a:p>
            <a:pPr marL="514350" indent="-514350">
              <a:buFont typeface="Arial" pitchFamily="34" charset="0"/>
              <a:buAutoNum type="arabicPeriod"/>
            </a:pPr>
            <a:r>
              <a:rPr lang="en-US" dirty="0" smtClean="0"/>
              <a:t>Bun bought by McDonalds</a:t>
            </a:r>
          </a:p>
          <a:p>
            <a:pPr marL="514350" indent="-514350">
              <a:buFont typeface="Arial" pitchFamily="34" charset="0"/>
              <a:buAutoNum type="arabicPeriod"/>
            </a:pPr>
            <a:r>
              <a:rPr lang="en-US" dirty="0" smtClean="0"/>
              <a:t>Computer bought by Harper</a:t>
            </a:r>
          </a:p>
          <a:p>
            <a:pPr marL="514350" indent="-514350">
              <a:buFont typeface="Arial" pitchFamily="34" charset="0"/>
              <a:buAutoNum type="arabicPeriod"/>
            </a:pPr>
            <a:r>
              <a:rPr lang="en-US" dirty="0" smtClean="0"/>
              <a:t>Meat bought by Jewel</a:t>
            </a:r>
          </a:p>
          <a:p>
            <a:pPr marL="514350" indent="-514350">
              <a:buFont typeface="Arial" pitchFamily="34" charset="0"/>
              <a:buAutoNum type="arabicPeriod"/>
            </a:pPr>
            <a:r>
              <a:rPr lang="en-US" dirty="0" smtClean="0"/>
              <a:t>Skis bought by me</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8229600" cy="609600"/>
          </a:xfrm>
        </p:spPr>
        <p:txBody>
          <a:bodyPr>
            <a:normAutofit fontScale="90000"/>
          </a:bodyPr>
          <a:lstStyle/>
          <a:p>
            <a:pPr algn="l"/>
            <a:r>
              <a:rPr lang="en-US" sz="4900" b="1" dirty="0" smtClean="0">
                <a:solidFill>
                  <a:srgbClr val="0070C0"/>
                </a:solidFill>
              </a:rPr>
              <a:t>2. Which is a final good?</a:t>
            </a:r>
            <a:r>
              <a:rPr lang="en-US" sz="3600" dirty="0" smtClean="0">
                <a:solidFill>
                  <a:srgbClr val="0070C0"/>
                </a:solidFill>
              </a:rPr>
              <a:t/>
            </a:r>
            <a:br>
              <a:rPr lang="en-US" sz="3600" dirty="0" smtClean="0">
                <a:solidFill>
                  <a:srgbClr val="0070C0"/>
                </a:solidFill>
              </a:rPr>
            </a:br>
            <a:endParaRPr lang="en-US" sz="3600" b="1" dirty="0">
              <a:solidFill>
                <a:srgbClr val="0070C0"/>
              </a:solidFill>
            </a:endParaRPr>
          </a:p>
        </p:txBody>
      </p:sp>
      <p:sp>
        <p:nvSpPr>
          <p:cNvPr id="5" name="TPQuestion"/>
          <p:cNvSpPr txBox="1">
            <a:spLocks/>
          </p:cNvSpPr>
          <p:nvPr/>
        </p:nvSpPr>
        <p:spPr>
          <a:xfrm>
            <a:off x="228600" y="3810000"/>
            <a:ext cx="8229600" cy="2057400"/>
          </a:xfrm>
          <a:prstGeom prst="rect">
            <a:avLst/>
          </a:prstGeom>
        </p:spPr>
        <p:txBody>
          <a:bodyPr vert="horz" lIns="91440" tIns="45720" rIns="91440" bIns="45720" rtlCol="0" anchor="ctr">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GDP is the total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market value</a:t>
            </a:r>
            <a:r>
              <a:rPr kumimoji="0" lang="en-US" sz="3600" b="0" i="0" u="sng"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of all</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final</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goods and services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produced</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in the economy in one year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PAnswers"/>
          <p:cNvSpPr>
            <a:spLocks noGrp="1"/>
          </p:cNvSpPr>
          <p:nvPr>
            <p:ph type="body" idx="1"/>
            <p:custDataLst>
              <p:tags r:id="rId2"/>
            </p:custDataLst>
          </p:nvPr>
        </p:nvSpPr>
        <p:spPr>
          <a:xfrm>
            <a:off x="457200" y="990600"/>
            <a:ext cx="6019800" cy="3200401"/>
          </a:xfrm>
        </p:spPr>
        <p:txBody>
          <a:bodyPr>
            <a:normAutofit/>
          </a:bodyPr>
          <a:lstStyle/>
          <a:p>
            <a:pPr marL="514350" indent="-514350">
              <a:buFont typeface="Arial" pitchFamily="34" charset="0"/>
              <a:buAutoNum type="arabicPeriod"/>
            </a:pPr>
            <a:r>
              <a:rPr lang="en-US" dirty="0" smtClean="0"/>
              <a:t>Bun bought by McDonalds</a:t>
            </a:r>
          </a:p>
          <a:p>
            <a:pPr marL="514350" indent="-514350">
              <a:buFont typeface="Arial" pitchFamily="34" charset="0"/>
              <a:buAutoNum type="arabicPeriod"/>
            </a:pPr>
            <a:r>
              <a:rPr lang="en-US" dirty="0" smtClean="0"/>
              <a:t>Computer bought by Harper</a:t>
            </a:r>
          </a:p>
          <a:p>
            <a:pPr marL="514350" indent="-514350">
              <a:buFont typeface="Arial" pitchFamily="34" charset="0"/>
              <a:buAutoNum type="arabicPeriod"/>
            </a:pPr>
            <a:r>
              <a:rPr lang="en-US" dirty="0" smtClean="0"/>
              <a:t>Meat bought by Jewel</a:t>
            </a:r>
          </a:p>
          <a:p>
            <a:pPr marL="514350" indent="-514350">
              <a:buFont typeface="Arial" pitchFamily="34" charset="0"/>
              <a:buAutoNum type="arabicPeriod"/>
            </a:pPr>
            <a:r>
              <a:rPr lang="en-US" dirty="0" smtClean="0"/>
              <a:t>Skis bought by me</a:t>
            </a:r>
            <a:endParaRPr lang="en-US" dirty="0"/>
          </a:p>
        </p:txBody>
      </p:sp>
      <p:sp>
        <p:nvSpPr>
          <p:cNvPr id="6" name="CorShape1"/>
          <p:cNvSpPr/>
          <p:nvPr>
            <p:custDataLst>
              <p:tags r:id="rId3"/>
            </p:custDataLst>
          </p:nvPr>
        </p:nvSpPr>
        <p:spPr>
          <a:xfrm rot="10800000">
            <a:off x="0" y="2743200"/>
            <a:ext cx="513080" cy="5130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8229600" cy="609600"/>
          </a:xfrm>
        </p:spPr>
        <p:txBody>
          <a:bodyPr>
            <a:normAutofit fontScale="90000"/>
          </a:bodyPr>
          <a:lstStyle/>
          <a:p>
            <a:pPr algn="l"/>
            <a:r>
              <a:rPr lang="en-US" sz="4900" b="1" dirty="0" smtClean="0"/>
              <a:t>3. Which is NOT counted in GDP?</a:t>
            </a:r>
            <a:r>
              <a:rPr lang="en-US" sz="3600" dirty="0" smtClean="0"/>
              <a:t/>
            </a:r>
            <a:br>
              <a:rPr lang="en-US" sz="3600" dirty="0" smtClean="0"/>
            </a:br>
            <a:endParaRPr lang="en-US" sz="3600" b="1" dirty="0"/>
          </a:p>
        </p:txBody>
      </p:sp>
      <p:sp>
        <p:nvSpPr>
          <p:cNvPr id="5" name="TPQuestion"/>
          <p:cNvSpPr txBox="1">
            <a:spLocks/>
          </p:cNvSpPr>
          <p:nvPr/>
        </p:nvSpPr>
        <p:spPr>
          <a:xfrm>
            <a:off x="228600" y="3657600"/>
            <a:ext cx="8229600" cy="2133600"/>
          </a:xfrm>
          <a:prstGeom prst="rect">
            <a:avLst/>
          </a:prstGeom>
        </p:spPr>
        <p:txBody>
          <a:bodyPr vert="horz" lIns="91440" tIns="45720" rIns="91440" bIns="45720" rtlCol="0" anchor="ctr">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GDP is the total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market value</a:t>
            </a:r>
            <a:r>
              <a:rPr kumimoji="0" lang="en-US" sz="3600" b="0" i="0" u="sng"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of all</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final</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goods and services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produced</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in the economy in one year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PAnswers"/>
          <p:cNvSpPr>
            <a:spLocks noGrp="1"/>
          </p:cNvSpPr>
          <p:nvPr>
            <p:ph type="body" idx="1"/>
            <p:custDataLst>
              <p:tags r:id="rId2"/>
            </p:custDataLst>
          </p:nvPr>
        </p:nvSpPr>
        <p:spPr>
          <a:xfrm>
            <a:off x="457200" y="1143000"/>
            <a:ext cx="6019800" cy="2743200"/>
          </a:xfrm>
        </p:spPr>
        <p:txBody>
          <a:bodyPr>
            <a:normAutofit/>
          </a:bodyPr>
          <a:lstStyle/>
          <a:p>
            <a:pPr marL="514350" indent="-514350">
              <a:buFont typeface="Arial" pitchFamily="34" charset="0"/>
              <a:buAutoNum type="arabicPeriod"/>
            </a:pPr>
            <a:r>
              <a:rPr lang="en-US" dirty="0" smtClean="0"/>
              <a:t>Bun bought by McDonalds</a:t>
            </a:r>
          </a:p>
          <a:p>
            <a:pPr marL="514350" indent="-514350">
              <a:buFont typeface="Arial" pitchFamily="34" charset="0"/>
              <a:buAutoNum type="arabicPeriod"/>
            </a:pPr>
            <a:r>
              <a:rPr lang="en-US" dirty="0" smtClean="0"/>
              <a:t>Meat bought by Jewel</a:t>
            </a:r>
          </a:p>
          <a:p>
            <a:pPr marL="514350" indent="-514350">
              <a:buFont typeface="Arial" pitchFamily="34" charset="0"/>
              <a:buAutoNum type="arabicPeriod"/>
            </a:pPr>
            <a:r>
              <a:rPr lang="en-US" dirty="0" smtClean="0"/>
              <a:t>Stock in Apple bought by you</a:t>
            </a:r>
          </a:p>
          <a:p>
            <a:pPr marL="514350" indent="-514350">
              <a:buFont typeface="Arial" pitchFamily="34" charset="0"/>
              <a:buAutoNum type="arabicPeriod"/>
            </a:pPr>
            <a:r>
              <a:rPr lang="en-US" dirty="0" smtClean="0"/>
              <a:t>Computer bought by Harper</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8229600" cy="609600"/>
          </a:xfrm>
        </p:spPr>
        <p:txBody>
          <a:bodyPr>
            <a:normAutofit fontScale="90000"/>
          </a:bodyPr>
          <a:lstStyle/>
          <a:p>
            <a:pPr algn="l"/>
            <a:r>
              <a:rPr lang="en-US" sz="4900" b="1" dirty="0" smtClean="0">
                <a:solidFill>
                  <a:srgbClr val="0070C0"/>
                </a:solidFill>
              </a:rPr>
              <a:t>3. Which is NOT counted in GDP?</a:t>
            </a:r>
            <a:r>
              <a:rPr lang="en-US" sz="3600" dirty="0" smtClean="0"/>
              <a:t/>
            </a:r>
            <a:br>
              <a:rPr lang="en-US" sz="3600" dirty="0" smtClean="0"/>
            </a:br>
            <a:endParaRPr lang="en-US" sz="3600" b="1" dirty="0"/>
          </a:p>
        </p:txBody>
      </p:sp>
      <p:sp>
        <p:nvSpPr>
          <p:cNvPr id="5" name="TPQuestion"/>
          <p:cNvSpPr txBox="1">
            <a:spLocks/>
          </p:cNvSpPr>
          <p:nvPr/>
        </p:nvSpPr>
        <p:spPr>
          <a:xfrm>
            <a:off x="228600" y="3657600"/>
            <a:ext cx="8229600" cy="2133600"/>
          </a:xfrm>
          <a:prstGeom prst="rect">
            <a:avLst/>
          </a:prstGeom>
        </p:spPr>
        <p:txBody>
          <a:bodyPr vert="horz" lIns="91440" tIns="45720" rIns="91440" bIns="45720" rtlCol="0" anchor="ctr">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GDP is the total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market value</a:t>
            </a:r>
            <a:r>
              <a:rPr kumimoji="0" lang="en-US" sz="3600" b="0" i="0" u="sng"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of all</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final</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goods and services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produced</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in the economy in one year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PAnswers"/>
          <p:cNvSpPr>
            <a:spLocks noGrp="1"/>
          </p:cNvSpPr>
          <p:nvPr>
            <p:ph type="body" idx="1"/>
            <p:custDataLst>
              <p:tags r:id="rId2"/>
            </p:custDataLst>
          </p:nvPr>
        </p:nvSpPr>
        <p:spPr>
          <a:xfrm>
            <a:off x="457200" y="1143000"/>
            <a:ext cx="6019800" cy="2743200"/>
          </a:xfrm>
        </p:spPr>
        <p:txBody>
          <a:bodyPr>
            <a:normAutofit/>
          </a:bodyPr>
          <a:lstStyle/>
          <a:p>
            <a:pPr marL="514350" indent="-514350">
              <a:buFont typeface="Arial" pitchFamily="34" charset="0"/>
              <a:buAutoNum type="arabicPeriod"/>
            </a:pPr>
            <a:r>
              <a:rPr lang="en-US" dirty="0" smtClean="0"/>
              <a:t>Bun bought by McDonalds</a:t>
            </a:r>
          </a:p>
          <a:p>
            <a:pPr marL="514350" indent="-514350">
              <a:buFont typeface="Arial" pitchFamily="34" charset="0"/>
              <a:buAutoNum type="arabicPeriod"/>
            </a:pPr>
            <a:r>
              <a:rPr lang="en-US" dirty="0" smtClean="0"/>
              <a:t>Meat bought by Jewel</a:t>
            </a:r>
          </a:p>
          <a:p>
            <a:pPr marL="514350" indent="-514350">
              <a:buFont typeface="Arial" pitchFamily="34" charset="0"/>
              <a:buAutoNum type="arabicPeriod"/>
            </a:pPr>
            <a:r>
              <a:rPr lang="en-US" dirty="0" smtClean="0"/>
              <a:t>Stock in Apple bought by you</a:t>
            </a:r>
          </a:p>
          <a:p>
            <a:pPr marL="514350" indent="-514350">
              <a:buFont typeface="Arial" pitchFamily="34" charset="0"/>
              <a:buAutoNum type="arabicPeriod"/>
            </a:pPr>
            <a:r>
              <a:rPr lang="en-US" dirty="0" smtClean="0"/>
              <a:t>Computer bought by Harper</a:t>
            </a:r>
            <a:endParaRPr lang="en-US" dirty="0"/>
          </a:p>
        </p:txBody>
      </p:sp>
      <p:sp>
        <p:nvSpPr>
          <p:cNvPr id="6" name="CorShape1"/>
          <p:cNvSpPr/>
          <p:nvPr>
            <p:custDataLst>
              <p:tags r:id="rId3"/>
            </p:custDataLst>
          </p:nvPr>
        </p:nvSpPr>
        <p:spPr>
          <a:xfrm rot="10800000">
            <a:off x="172720" y="2298869"/>
            <a:ext cx="436880" cy="4368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533400"/>
            <a:ext cx="8991600" cy="838200"/>
          </a:xfrm>
        </p:spPr>
        <p:txBody>
          <a:bodyPr>
            <a:normAutofit fontScale="90000"/>
          </a:bodyPr>
          <a:lstStyle/>
          <a:p>
            <a:pPr algn="l"/>
            <a:r>
              <a:rPr lang="en-US" sz="4900" b="1" dirty="0" smtClean="0"/>
              <a:t>4. Which </a:t>
            </a:r>
            <a:r>
              <a:rPr lang="en-US" sz="4900" b="1" u="sng" dirty="0" smtClean="0"/>
              <a:t>is</a:t>
            </a:r>
            <a:r>
              <a:rPr lang="en-US" sz="4900" b="1" dirty="0" smtClean="0"/>
              <a:t> counted in GDP for 2015?</a:t>
            </a:r>
            <a:r>
              <a:rPr lang="en-US" sz="3600" dirty="0" smtClean="0"/>
              <a:t/>
            </a:r>
            <a:br>
              <a:rPr lang="en-US" sz="3600" dirty="0" smtClean="0"/>
            </a:br>
            <a:endParaRPr lang="en-US" sz="3600" b="1" dirty="0"/>
          </a:p>
        </p:txBody>
      </p:sp>
      <p:sp>
        <p:nvSpPr>
          <p:cNvPr id="5" name="TPQuestion"/>
          <p:cNvSpPr txBox="1">
            <a:spLocks/>
          </p:cNvSpPr>
          <p:nvPr/>
        </p:nvSpPr>
        <p:spPr>
          <a:xfrm>
            <a:off x="228600" y="5181600"/>
            <a:ext cx="8229600" cy="1371600"/>
          </a:xfrm>
          <a:prstGeom prst="rect">
            <a:avLst/>
          </a:prstGeom>
        </p:spPr>
        <p:txBody>
          <a:bodyPr vert="horz" lIns="91440" tIns="45720" rIns="91440" bIns="45720" rtlCol="0" anchor="ctr">
            <a:normAutofit fontScale="8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GDP is the total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market value</a:t>
            </a:r>
            <a:r>
              <a:rPr kumimoji="0" lang="en-US" sz="3600" b="0" i="0" u="sng"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of all</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final</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goods and services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produced</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in the economy in one year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PAnswers"/>
          <p:cNvSpPr>
            <a:spLocks noGrp="1"/>
          </p:cNvSpPr>
          <p:nvPr>
            <p:ph type="body" idx="1"/>
            <p:custDataLst>
              <p:tags r:id="rId2"/>
            </p:custDataLst>
          </p:nvPr>
        </p:nvSpPr>
        <p:spPr>
          <a:xfrm>
            <a:off x="457200" y="1143000"/>
            <a:ext cx="7315200" cy="2590800"/>
          </a:xfrm>
        </p:spPr>
        <p:txBody>
          <a:bodyPr>
            <a:normAutofit/>
          </a:bodyPr>
          <a:lstStyle/>
          <a:p>
            <a:pPr marL="514350" indent="-514350">
              <a:buFont typeface="Arial" pitchFamily="34" charset="0"/>
              <a:buAutoNum type="arabicPeriod"/>
            </a:pPr>
            <a:r>
              <a:rPr lang="en-US" dirty="0" smtClean="0"/>
              <a:t>Illegal drugs sold in 2015</a:t>
            </a:r>
          </a:p>
          <a:p>
            <a:pPr marL="514350" indent="-514350">
              <a:buFont typeface="Arial" pitchFamily="34" charset="0"/>
              <a:buAutoNum type="arabicPeriod"/>
            </a:pPr>
            <a:r>
              <a:rPr lang="en-US" dirty="0" smtClean="0"/>
              <a:t>Real Estate agent’s salary in 2015</a:t>
            </a:r>
          </a:p>
          <a:p>
            <a:pPr marL="514350" indent="-514350">
              <a:buFont typeface="Arial" pitchFamily="34" charset="0"/>
              <a:buAutoNum type="arabicPeriod"/>
            </a:pPr>
            <a:r>
              <a:rPr lang="en-US" dirty="0" smtClean="0"/>
              <a:t>2014 car sold in 2015</a:t>
            </a:r>
          </a:p>
          <a:p>
            <a:pPr marL="514350" indent="-514350">
              <a:buFont typeface="Arial" pitchFamily="34" charset="0"/>
              <a:buAutoNum type="arabicPeriod"/>
            </a:pPr>
            <a:r>
              <a:rPr lang="en-US" dirty="0" smtClean="0"/>
              <a:t>Time I spend mowing my lawn in 2015</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034"/>
            <a:ext cx="7772400" cy="685799"/>
          </a:xfrm>
        </p:spPr>
        <p:txBody>
          <a:bodyPr>
            <a:normAutofit fontScale="90000"/>
          </a:bodyPr>
          <a:lstStyle/>
          <a:p>
            <a:r>
              <a:rPr lang="en-US" b="1" dirty="0" smtClean="0"/>
              <a:t>7a – Measuring </a:t>
            </a:r>
            <a:r>
              <a:rPr lang="en-US" b="1" dirty="0" smtClean="0"/>
              <a:t>GDP</a:t>
            </a:r>
            <a:endParaRPr lang="en-US" b="1" dirty="0"/>
          </a:p>
        </p:txBody>
      </p:sp>
      <p:sp>
        <p:nvSpPr>
          <p:cNvPr id="3" name="Subtitle 2"/>
          <p:cNvSpPr>
            <a:spLocks noGrp="1"/>
          </p:cNvSpPr>
          <p:nvPr>
            <p:ph type="subTitle" idx="1"/>
          </p:nvPr>
        </p:nvSpPr>
        <p:spPr>
          <a:xfrm>
            <a:off x="457200" y="685800"/>
            <a:ext cx="8229600" cy="5715000"/>
          </a:xfrm>
        </p:spPr>
        <p:txBody>
          <a:bodyPr>
            <a:normAutofit/>
          </a:bodyPr>
          <a:lstStyle/>
          <a:p>
            <a:pPr algn="l">
              <a:buFont typeface="Arial" pitchFamily="34" charset="0"/>
              <a:buChar char="•"/>
            </a:pPr>
            <a:r>
              <a:rPr lang="en-US" sz="3000" b="1" dirty="0" smtClean="0">
                <a:solidFill>
                  <a:schemeClr val="tx1"/>
                </a:solidFill>
              </a:rPr>
              <a:t>Define GDP</a:t>
            </a:r>
          </a:p>
          <a:p>
            <a:pPr algn="l">
              <a:buFont typeface="Arial" pitchFamily="34" charset="0"/>
              <a:buChar char="•"/>
            </a:pPr>
            <a:r>
              <a:rPr lang="en-US" sz="3000" b="1" dirty="0" smtClean="0">
                <a:solidFill>
                  <a:schemeClr val="tx1"/>
                </a:solidFill>
              </a:rPr>
              <a:t>Problems with using GDP as a Measure of Social</a:t>
            </a:r>
            <a:br>
              <a:rPr lang="en-US" sz="3000" b="1" dirty="0" smtClean="0">
                <a:solidFill>
                  <a:schemeClr val="tx1"/>
                </a:solidFill>
              </a:rPr>
            </a:br>
            <a:r>
              <a:rPr lang="en-US" sz="3000" b="1" dirty="0" smtClean="0">
                <a:solidFill>
                  <a:schemeClr val="tx1"/>
                </a:solidFill>
              </a:rPr>
              <a:t>  Welfare (Standard of Living)</a:t>
            </a:r>
          </a:p>
          <a:p>
            <a:pPr algn="l">
              <a:buFont typeface="Arial" pitchFamily="34" charset="0"/>
              <a:buChar char="•"/>
            </a:pPr>
            <a:r>
              <a:rPr lang="en-US" sz="3000" b="1" dirty="0" smtClean="0">
                <a:solidFill>
                  <a:schemeClr val="tx1"/>
                </a:solidFill>
              </a:rPr>
              <a:t>Define and Calculate: </a:t>
            </a:r>
          </a:p>
          <a:p>
            <a:pPr lvl="1" algn="l">
              <a:buFont typeface="Arial" pitchFamily="34" charset="0"/>
              <a:buChar char="•"/>
            </a:pPr>
            <a:r>
              <a:rPr lang="en-US" sz="2600" b="1" dirty="0" smtClean="0">
                <a:solidFill>
                  <a:schemeClr val="tx1"/>
                </a:solidFill>
              </a:rPr>
              <a:t>GDP</a:t>
            </a:r>
          </a:p>
          <a:p>
            <a:pPr lvl="1" algn="l">
              <a:buFont typeface="Arial" pitchFamily="34" charset="0"/>
              <a:buChar char="•"/>
            </a:pPr>
            <a:r>
              <a:rPr lang="en-US" sz="2600" b="1" dirty="0" smtClean="0">
                <a:solidFill>
                  <a:schemeClr val="tx1"/>
                </a:solidFill>
              </a:rPr>
              <a:t>National Income (NI)</a:t>
            </a:r>
          </a:p>
          <a:p>
            <a:pPr lvl="1" algn="l">
              <a:buFont typeface="Arial" pitchFamily="34" charset="0"/>
              <a:buChar char="•"/>
            </a:pPr>
            <a:r>
              <a:rPr lang="en-US" sz="2600" b="1" dirty="0" smtClean="0">
                <a:solidFill>
                  <a:schemeClr val="tx1"/>
                </a:solidFill>
              </a:rPr>
              <a:t>NDP</a:t>
            </a:r>
          </a:p>
          <a:p>
            <a:pPr lvl="1" algn="l">
              <a:buFont typeface="Arial" pitchFamily="34" charset="0"/>
              <a:buChar char="•"/>
            </a:pPr>
            <a:r>
              <a:rPr lang="en-US" sz="2600" b="1" dirty="0" smtClean="0">
                <a:solidFill>
                  <a:schemeClr val="tx1"/>
                </a:solidFill>
              </a:rPr>
              <a:t>net investment (In)</a:t>
            </a:r>
          </a:p>
          <a:p>
            <a:pPr lvl="1" algn="l">
              <a:buFont typeface="Arial" pitchFamily="34" charset="0"/>
              <a:buChar char="•"/>
            </a:pPr>
            <a:r>
              <a:rPr lang="en-US" sz="2600" b="1" dirty="0" smtClean="0">
                <a:solidFill>
                  <a:schemeClr val="tx1"/>
                </a:solidFill>
              </a:rPr>
              <a:t>net exports (</a:t>
            </a:r>
            <a:r>
              <a:rPr lang="en-US" sz="2600" b="1" dirty="0" err="1" smtClean="0">
                <a:solidFill>
                  <a:schemeClr val="tx1"/>
                </a:solidFill>
              </a:rPr>
              <a:t>Xn</a:t>
            </a:r>
            <a:r>
              <a:rPr lang="en-US" sz="2600" b="1" dirty="0" smtClean="0">
                <a:solidFill>
                  <a:schemeClr val="tx1"/>
                </a:solidFill>
              </a:rPr>
              <a:t>)</a:t>
            </a:r>
          </a:p>
          <a:p>
            <a:pPr algn="l">
              <a:buFont typeface="Arial" pitchFamily="34" charset="0"/>
              <a:buChar char="•"/>
            </a:pPr>
            <a:r>
              <a:rPr lang="en-US" sz="3000" b="1" dirty="0" smtClean="0">
                <a:solidFill>
                  <a:schemeClr val="tx1"/>
                </a:solidFill>
              </a:rPr>
              <a:t>Define Personal Income and Disposable Income</a:t>
            </a:r>
          </a:p>
          <a:p>
            <a:pPr algn="l">
              <a:buFont typeface="Arial" pitchFamily="34" charset="0"/>
              <a:buChar char="•"/>
            </a:pPr>
            <a:r>
              <a:rPr lang="en-US" sz="3000" b="1" dirty="0" smtClean="0">
                <a:solidFill>
                  <a:schemeClr val="tx1"/>
                </a:solidFill>
              </a:rPr>
              <a:t>Nominal GDP and Real GDP (RDO)</a:t>
            </a:r>
          </a:p>
          <a:p>
            <a:pPr algn="l">
              <a:buFont typeface="Arial" pitchFamily="34" charset="0"/>
              <a:buChar char="•"/>
            </a:pPr>
            <a:endParaRPr lang="en-US" b="1" dirty="0">
              <a:solidFill>
                <a:schemeClr val="tx1"/>
              </a:solidFill>
            </a:endParaRPr>
          </a:p>
        </p:txBody>
      </p:sp>
    </p:spTree>
    <p:custDataLst>
      <p:tags r:id="rId1"/>
    </p:custDataLst>
    <p:extLst>
      <p:ext uri="{BB962C8B-B14F-4D97-AF65-F5344CB8AC3E}">
        <p14:creationId xmlns:p14="http://schemas.microsoft.com/office/powerpoint/2010/main" val="503860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533400"/>
            <a:ext cx="8991600" cy="838200"/>
          </a:xfrm>
        </p:spPr>
        <p:txBody>
          <a:bodyPr>
            <a:normAutofit fontScale="90000"/>
          </a:bodyPr>
          <a:lstStyle/>
          <a:p>
            <a:pPr algn="l"/>
            <a:r>
              <a:rPr lang="en-US" sz="4900" b="1" dirty="0" smtClean="0">
                <a:solidFill>
                  <a:srgbClr val="0070C0"/>
                </a:solidFill>
              </a:rPr>
              <a:t>4. Which </a:t>
            </a:r>
            <a:r>
              <a:rPr lang="en-US" sz="4900" b="1" u="sng" dirty="0" smtClean="0">
                <a:solidFill>
                  <a:srgbClr val="0070C0"/>
                </a:solidFill>
              </a:rPr>
              <a:t>is</a:t>
            </a:r>
            <a:r>
              <a:rPr lang="en-US" sz="4900" b="1" dirty="0" smtClean="0">
                <a:solidFill>
                  <a:srgbClr val="0070C0"/>
                </a:solidFill>
              </a:rPr>
              <a:t> counted in GDP for 2015?</a:t>
            </a:r>
            <a:r>
              <a:rPr lang="en-US" sz="3600" dirty="0" smtClean="0">
                <a:solidFill>
                  <a:srgbClr val="0070C0"/>
                </a:solidFill>
              </a:rPr>
              <a:t/>
            </a:r>
            <a:br>
              <a:rPr lang="en-US" sz="3600" dirty="0" smtClean="0">
                <a:solidFill>
                  <a:srgbClr val="0070C0"/>
                </a:solidFill>
              </a:rPr>
            </a:br>
            <a:endParaRPr lang="en-US" sz="3600" b="1" dirty="0">
              <a:solidFill>
                <a:srgbClr val="0070C0"/>
              </a:solidFill>
            </a:endParaRPr>
          </a:p>
        </p:txBody>
      </p:sp>
      <p:sp>
        <p:nvSpPr>
          <p:cNvPr id="5" name="TPQuestion"/>
          <p:cNvSpPr txBox="1">
            <a:spLocks/>
          </p:cNvSpPr>
          <p:nvPr/>
        </p:nvSpPr>
        <p:spPr>
          <a:xfrm>
            <a:off x="228600" y="5181600"/>
            <a:ext cx="8229600" cy="1371600"/>
          </a:xfrm>
          <a:prstGeom prst="rect">
            <a:avLst/>
          </a:prstGeom>
        </p:spPr>
        <p:txBody>
          <a:bodyPr vert="horz" lIns="91440" tIns="45720" rIns="91440" bIns="45720" rtlCol="0" anchor="ctr">
            <a:normAutofit fontScale="8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GDP is the total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market value</a:t>
            </a:r>
            <a:r>
              <a:rPr kumimoji="0" lang="en-US" sz="3600" b="0" i="0" u="sng"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of all</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final</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goods and services </a:t>
            </a:r>
            <a:r>
              <a:rPr kumimoji="0" lang="en-US" sz="3600" b="1" i="0" u="sng" strike="noStrike" kern="1200" cap="none" spc="0" normalizeH="0" baseline="0" noProof="0" dirty="0" smtClean="0">
                <a:ln>
                  <a:noFill/>
                </a:ln>
                <a:solidFill>
                  <a:schemeClr val="tx1"/>
                </a:solidFill>
                <a:effectLst/>
                <a:uLnTx/>
                <a:uFillTx/>
                <a:latin typeface="+mj-lt"/>
                <a:ea typeface="+mj-ea"/>
                <a:cs typeface="+mj-cs"/>
              </a:rPr>
              <a:t>produced</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in the economy in one year </a:t>
            </a:r>
            <a:br>
              <a:rPr kumimoji="0" lang="en-US" sz="3600" b="0"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CorShape1"/>
          <p:cNvSpPr/>
          <p:nvPr>
            <p:custDataLst>
              <p:tags r:id="rId2"/>
            </p:custDataLst>
          </p:nvPr>
        </p:nvSpPr>
        <p:spPr>
          <a:xfrm rot="10800000">
            <a:off x="172719" y="1676400"/>
            <a:ext cx="474133" cy="474133"/>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143000"/>
            <a:ext cx="7315200" cy="2590800"/>
          </a:xfrm>
        </p:spPr>
        <p:txBody>
          <a:bodyPr>
            <a:normAutofit/>
          </a:bodyPr>
          <a:lstStyle/>
          <a:p>
            <a:pPr marL="514350" indent="-514350">
              <a:buFont typeface="Arial" pitchFamily="34" charset="0"/>
              <a:buAutoNum type="arabicPeriod"/>
            </a:pPr>
            <a:r>
              <a:rPr lang="en-US" dirty="0" smtClean="0"/>
              <a:t>Illegal drugs sold in 2015</a:t>
            </a:r>
          </a:p>
          <a:p>
            <a:pPr marL="514350" indent="-514350">
              <a:buFont typeface="Arial" pitchFamily="34" charset="0"/>
              <a:buAutoNum type="arabicPeriod"/>
            </a:pPr>
            <a:r>
              <a:rPr lang="en-US" dirty="0" smtClean="0"/>
              <a:t>Real Estate agent’s salary in 2015</a:t>
            </a:r>
          </a:p>
          <a:p>
            <a:pPr marL="514350" indent="-514350">
              <a:buFont typeface="Arial" pitchFamily="34" charset="0"/>
              <a:buAutoNum type="arabicPeriod"/>
            </a:pPr>
            <a:r>
              <a:rPr lang="en-US" dirty="0" smtClean="0"/>
              <a:t>2014 car sold in 2015</a:t>
            </a:r>
          </a:p>
          <a:p>
            <a:pPr marL="514350" indent="-514350">
              <a:buFont typeface="Arial" pitchFamily="34" charset="0"/>
              <a:buAutoNum type="arabicPeriod"/>
            </a:pPr>
            <a:r>
              <a:rPr lang="en-US" dirty="0" smtClean="0"/>
              <a:t>Time I spend mowing my lawn in 2015</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381000"/>
            <a:ext cx="8839200" cy="838200"/>
          </a:xfrm>
        </p:spPr>
        <p:txBody>
          <a:bodyPr>
            <a:normAutofit fontScale="90000"/>
          </a:bodyPr>
          <a:lstStyle/>
          <a:p>
            <a:pPr algn="l"/>
            <a:r>
              <a:rPr lang="en-US" sz="3600" b="1" dirty="0" smtClean="0"/>
              <a:t>5. Which of the following causes GDP to OVERSTATE social welfare (standard of living)?</a:t>
            </a:r>
            <a:endParaRPr lang="en-US" sz="3600" b="1" dirty="0"/>
          </a:p>
        </p:txBody>
      </p:sp>
      <p:sp>
        <p:nvSpPr>
          <p:cNvPr id="3" name="TPAnswers"/>
          <p:cNvSpPr>
            <a:spLocks noGrp="1"/>
          </p:cNvSpPr>
          <p:nvPr>
            <p:ph type="body" idx="1"/>
            <p:custDataLst>
              <p:tags r:id="rId2"/>
            </p:custDataLst>
          </p:nvPr>
        </p:nvSpPr>
        <p:spPr>
          <a:xfrm>
            <a:off x="457200" y="1447801"/>
            <a:ext cx="6248400" cy="3124200"/>
          </a:xfrm>
        </p:spPr>
        <p:txBody>
          <a:bodyPr>
            <a:normAutofit/>
          </a:bodyPr>
          <a:lstStyle/>
          <a:p>
            <a:pPr marL="514350" indent="-514350">
              <a:buFont typeface="Arial" pitchFamily="34" charset="0"/>
              <a:buAutoNum type="arabicPeriod"/>
            </a:pPr>
            <a:r>
              <a:rPr lang="en-US" dirty="0" smtClean="0"/>
              <a:t>Non-market transactions</a:t>
            </a:r>
          </a:p>
          <a:p>
            <a:pPr marL="514350" indent="-514350">
              <a:buFont typeface="Arial" pitchFamily="34" charset="0"/>
              <a:buAutoNum type="arabicPeriod"/>
            </a:pPr>
            <a:r>
              <a:rPr lang="en-US" dirty="0" smtClean="0"/>
              <a:t>Pollution</a:t>
            </a:r>
          </a:p>
          <a:p>
            <a:pPr marL="514350" indent="-514350">
              <a:buFont typeface="Arial" pitchFamily="34" charset="0"/>
              <a:buAutoNum type="arabicPeriod"/>
            </a:pPr>
            <a:r>
              <a:rPr lang="en-US" dirty="0" smtClean="0"/>
              <a:t>Leisure</a:t>
            </a:r>
          </a:p>
          <a:p>
            <a:pPr marL="514350" indent="-514350">
              <a:buFont typeface="Arial" pitchFamily="34" charset="0"/>
              <a:buAutoNum type="arabicPeriod"/>
            </a:pPr>
            <a:r>
              <a:rPr lang="en-US" dirty="0" smtClean="0"/>
              <a:t>Underground economy</a:t>
            </a:r>
          </a:p>
          <a:p>
            <a:pPr marL="514350" indent="-514350">
              <a:buFont typeface="Arial" pitchFamily="34" charset="0"/>
              <a:buAutoNum type="arabicPeriod"/>
            </a:pPr>
            <a:r>
              <a:rPr lang="en-US" dirty="0" smtClean="0"/>
              <a:t>Improved </a:t>
            </a:r>
            <a:r>
              <a:rPr lang="en-US" smtClean="0"/>
              <a:t>product quality</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381000"/>
            <a:ext cx="8839200" cy="838200"/>
          </a:xfrm>
        </p:spPr>
        <p:txBody>
          <a:bodyPr>
            <a:normAutofit fontScale="90000"/>
          </a:bodyPr>
          <a:lstStyle/>
          <a:p>
            <a:pPr algn="l"/>
            <a:r>
              <a:rPr lang="en-US" sz="3600" b="1" dirty="0" smtClean="0">
                <a:solidFill>
                  <a:srgbClr val="0070C0"/>
                </a:solidFill>
              </a:rPr>
              <a:t>5. Which of the following causes GDP to OVERSTATE social welfare (standard of living)?</a:t>
            </a:r>
            <a:endParaRPr lang="en-US" sz="3600" b="1" dirty="0">
              <a:solidFill>
                <a:srgbClr val="0070C0"/>
              </a:solidFill>
            </a:endParaRPr>
          </a:p>
        </p:txBody>
      </p:sp>
      <p:sp>
        <p:nvSpPr>
          <p:cNvPr id="6" name="CorShape1"/>
          <p:cNvSpPr/>
          <p:nvPr>
            <p:custDataLst>
              <p:tags r:id="rId2"/>
            </p:custDataLst>
          </p:nvPr>
        </p:nvSpPr>
        <p:spPr>
          <a:xfrm rot="10800000">
            <a:off x="172720" y="209973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447801"/>
            <a:ext cx="6248400" cy="3124200"/>
          </a:xfrm>
        </p:spPr>
        <p:txBody>
          <a:bodyPr>
            <a:noAutofit/>
          </a:bodyPr>
          <a:lstStyle/>
          <a:p>
            <a:pPr marL="514350" indent="-514350">
              <a:buFont typeface="Arial" pitchFamily="34" charset="0"/>
              <a:buAutoNum type="arabicPeriod"/>
            </a:pPr>
            <a:r>
              <a:rPr lang="en-US" dirty="0" smtClean="0"/>
              <a:t>Non-market transactions</a:t>
            </a:r>
          </a:p>
          <a:p>
            <a:pPr marL="514350" indent="-514350">
              <a:buFont typeface="Arial" pitchFamily="34" charset="0"/>
              <a:buAutoNum type="arabicPeriod"/>
            </a:pPr>
            <a:r>
              <a:rPr lang="en-US" dirty="0" smtClean="0"/>
              <a:t>Pollution</a:t>
            </a:r>
          </a:p>
          <a:p>
            <a:pPr marL="514350" indent="-514350">
              <a:buFont typeface="Arial" pitchFamily="34" charset="0"/>
              <a:buAutoNum type="arabicPeriod"/>
            </a:pPr>
            <a:r>
              <a:rPr lang="en-US" dirty="0" smtClean="0"/>
              <a:t>Leisure</a:t>
            </a:r>
          </a:p>
          <a:p>
            <a:pPr marL="514350" indent="-514350">
              <a:buFont typeface="Arial" pitchFamily="34" charset="0"/>
              <a:buAutoNum type="arabicPeriod"/>
            </a:pPr>
            <a:r>
              <a:rPr lang="en-US" dirty="0" smtClean="0"/>
              <a:t>Underground economy</a:t>
            </a:r>
          </a:p>
          <a:p>
            <a:pPr marL="514350" indent="-514350">
              <a:buFont typeface="Arial" pitchFamily="34" charset="0"/>
              <a:buAutoNum type="arabicPeriod"/>
            </a:pPr>
            <a:r>
              <a:rPr lang="en-US" dirty="0" smtClean="0"/>
              <a:t>Improved product quality</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381000"/>
            <a:ext cx="8839200" cy="838200"/>
          </a:xfrm>
        </p:spPr>
        <p:txBody>
          <a:bodyPr>
            <a:normAutofit fontScale="90000"/>
          </a:bodyPr>
          <a:lstStyle/>
          <a:p>
            <a:pPr algn="l"/>
            <a:r>
              <a:rPr lang="en-US" sz="3600" b="1" dirty="0" smtClean="0"/>
              <a:t>6. Which of the following causes GDP to UNDERSTATE social welfare (standard of living)?</a:t>
            </a:r>
            <a:endParaRPr lang="en-US" sz="3600" b="1" dirty="0"/>
          </a:p>
        </p:txBody>
      </p:sp>
      <p:sp>
        <p:nvSpPr>
          <p:cNvPr id="3" name="TPAnswers"/>
          <p:cNvSpPr>
            <a:spLocks noGrp="1"/>
          </p:cNvSpPr>
          <p:nvPr>
            <p:ph type="body" idx="1"/>
            <p:custDataLst>
              <p:tags r:id="rId2"/>
            </p:custDataLst>
          </p:nvPr>
        </p:nvSpPr>
        <p:spPr>
          <a:xfrm>
            <a:off x="457200" y="1447800"/>
            <a:ext cx="6248400" cy="4678363"/>
          </a:xfrm>
        </p:spPr>
        <p:txBody>
          <a:bodyPr>
            <a:normAutofit/>
          </a:bodyPr>
          <a:lstStyle/>
          <a:p>
            <a:pPr marL="514350" indent="-514350">
              <a:buFont typeface="Arial" pitchFamily="34" charset="0"/>
              <a:buAutoNum type="arabicPeriod"/>
            </a:pPr>
            <a:r>
              <a:rPr lang="en-US" dirty="0" smtClean="0"/>
              <a:t>Resource depletion</a:t>
            </a:r>
          </a:p>
          <a:p>
            <a:pPr marL="514350" indent="-514350">
              <a:buFont typeface="Arial" pitchFamily="34" charset="0"/>
              <a:buAutoNum type="arabicPeriod"/>
            </a:pPr>
            <a:r>
              <a:rPr lang="en-US" dirty="0" smtClean="0"/>
              <a:t>Pollution</a:t>
            </a:r>
          </a:p>
          <a:p>
            <a:pPr marL="514350" indent="-514350">
              <a:buFont typeface="Arial" pitchFamily="34" charset="0"/>
              <a:buAutoNum type="arabicPeriod"/>
            </a:pPr>
            <a:r>
              <a:rPr lang="en-US" dirty="0" smtClean="0"/>
              <a:t>Leisure</a:t>
            </a:r>
          </a:p>
          <a:p>
            <a:pPr marL="514350" indent="-514350">
              <a:buFont typeface="Arial" pitchFamily="34" charset="0"/>
              <a:buAutoNum type="arabicPeriod"/>
            </a:pPr>
            <a:r>
              <a:rPr lang="en-US" dirty="0" smtClean="0"/>
              <a:t>Large population</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381000"/>
            <a:ext cx="8839200" cy="838200"/>
          </a:xfrm>
        </p:spPr>
        <p:txBody>
          <a:bodyPr>
            <a:normAutofit fontScale="90000"/>
          </a:bodyPr>
          <a:lstStyle/>
          <a:p>
            <a:pPr algn="l"/>
            <a:r>
              <a:rPr lang="en-US" sz="3600" b="1" dirty="0" smtClean="0">
                <a:solidFill>
                  <a:srgbClr val="0070C0"/>
                </a:solidFill>
              </a:rPr>
              <a:t>6. Which of the following causes GDP to UNDERSTATE social welfare (standard of living)?</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1447800"/>
            <a:ext cx="6248400" cy="4678363"/>
          </a:xfrm>
        </p:spPr>
        <p:txBody>
          <a:bodyPr>
            <a:normAutofit/>
          </a:bodyPr>
          <a:lstStyle/>
          <a:p>
            <a:pPr marL="514350" indent="-514350">
              <a:buFont typeface="Arial" pitchFamily="34" charset="0"/>
              <a:buAutoNum type="arabicPeriod"/>
            </a:pPr>
            <a:r>
              <a:rPr lang="en-US" dirty="0" smtClean="0"/>
              <a:t>Resource depletion</a:t>
            </a:r>
          </a:p>
          <a:p>
            <a:pPr marL="514350" indent="-514350">
              <a:buFont typeface="Arial" pitchFamily="34" charset="0"/>
              <a:buAutoNum type="arabicPeriod"/>
            </a:pPr>
            <a:r>
              <a:rPr lang="en-US" dirty="0" smtClean="0"/>
              <a:t>Pollution</a:t>
            </a:r>
          </a:p>
          <a:p>
            <a:pPr marL="514350" indent="-514350">
              <a:buFont typeface="Arial" pitchFamily="34" charset="0"/>
              <a:buAutoNum type="arabicPeriod"/>
            </a:pPr>
            <a:r>
              <a:rPr lang="en-US" dirty="0" smtClean="0"/>
              <a:t>Leisure</a:t>
            </a:r>
          </a:p>
          <a:p>
            <a:pPr marL="514350" indent="-514350">
              <a:buFont typeface="Arial" pitchFamily="34" charset="0"/>
              <a:buAutoNum type="arabicPeriod"/>
            </a:pPr>
            <a:r>
              <a:rPr lang="en-US" dirty="0" smtClean="0"/>
              <a:t>Large population</a:t>
            </a:r>
          </a:p>
        </p:txBody>
      </p:sp>
      <p:sp>
        <p:nvSpPr>
          <p:cNvPr id="5" name="CorShape1"/>
          <p:cNvSpPr/>
          <p:nvPr>
            <p:custDataLst>
              <p:tags r:id="rId3"/>
            </p:custDataLst>
          </p:nvPr>
        </p:nvSpPr>
        <p:spPr>
          <a:xfrm rot="10800000">
            <a:off x="152400" y="2641600"/>
            <a:ext cx="533400" cy="5334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fontScale="90000"/>
          </a:bodyPr>
          <a:lstStyle/>
          <a:p>
            <a:r>
              <a:rPr lang="en-US" sz="3200" b="1" dirty="0"/>
              <a:t>GDP AND SOCIAL WELFARE</a:t>
            </a:r>
            <a:endParaRPr lang="en-US" sz="3200" dirty="0"/>
          </a:p>
        </p:txBody>
      </p:sp>
      <p:sp>
        <p:nvSpPr>
          <p:cNvPr id="3" name="Text Placeholder 2"/>
          <p:cNvSpPr>
            <a:spLocks noGrp="1"/>
          </p:cNvSpPr>
          <p:nvPr>
            <p:ph type="body" idx="1"/>
          </p:nvPr>
        </p:nvSpPr>
        <p:spPr>
          <a:xfrm>
            <a:off x="152400" y="533400"/>
            <a:ext cx="8839200" cy="6248400"/>
          </a:xfrm>
        </p:spPr>
        <p:txBody>
          <a:bodyPr>
            <a:normAutofit fontScale="55000" lnSpcReduction="20000"/>
          </a:bodyPr>
          <a:lstStyle/>
          <a:p>
            <a:pPr marL="0" indent="0">
              <a:buNone/>
            </a:pPr>
            <a:r>
              <a:rPr lang="en-US" b="1" dirty="0"/>
              <a:t>a. non-market transactions are not included in </a:t>
            </a:r>
            <a:r>
              <a:rPr lang="en-US" b="1" dirty="0" smtClean="0"/>
              <a:t>GDP</a:t>
            </a:r>
            <a:r>
              <a:rPr lang="en-US" dirty="0" smtClean="0"/>
              <a:t>: GDP UNDERSTATES</a:t>
            </a:r>
            <a:endParaRPr lang="en-US" dirty="0"/>
          </a:p>
          <a:p>
            <a:pPr marL="0" indent="0">
              <a:buNone/>
            </a:pPr>
            <a:r>
              <a:rPr lang="en-US" dirty="0"/>
              <a:t/>
            </a:r>
            <a:br>
              <a:rPr lang="en-US" dirty="0"/>
            </a:br>
            <a:r>
              <a:rPr lang="en-US" b="1" dirty="0"/>
              <a:t>b. leisure increases the standard of living but it isn't </a:t>
            </a:r>
            <a:r>
              <a:rPr lang="en-US" b="1" dirty="0" smtClean="0"/>
              <a:t>counted</a:t>
            </a:r>
            <a:r>
              <a:rPr lang="en-US" dirty="0" smtClean="0"/>
              <a:t>: GDP </a:t>
            </a:r>
            <a:r>
              <a:rPr lang="en-US" dirty="0"/>
              <a:t>UNDERSTATES</a:t>
            </a:r>
          </a:p>
          <a:p>
            <a:pPr marL="0" indent="0">
              <a:buNone/>
            </a:pPr>
            <a:r>
              <a:rPr lang="en-US" dirty="0"/>
              <a:t/>
            </a:r>
            <a:br>
              <a:rPr lang="en-US" dirty="0"/>
            </a:br>
            <a:r>
              <a:rPr lang="en-US" b="1" dirty="0"/>
              <a:t>c. improved product quality often isn't accounted for in </a:t>
            </a:r>
            <a:r>
              <a:rPr lang="en-US" b="1" dirty="0" smtClean="0"/>
              <a:t>GDP</a:t>
            </a:r>
            <a:r>
              <a:rPr lang="en-US" dirty="0" smtClean="0"/>
              <a:t>: GDP </a:t>
            </a:r>
            <a:r>
              <a:rPr lang="en-US" dirty="0"/>
              <a:t>UNDERSTATES</a:t>
            </a:r>
          </a:p>
          <a:p>
            <a:pPr marL="0" indent="0">
              <a:buNone/>
            </a:pPr>
            <a:r>
              <a:rPr lang="en-US" dirty="0"/>
              <a:t/>
            </a:r>
            <a:br>
              <a:rPr lang="en-US" dirty="0"/>
            </a:br>
            <a:r>
              <a:rPr lang="en-US" b="1" dirty="0"/>
              <a:t>d. GDP does not account for the composition of </a:t>
            </a:r>
            <a:r>
              <a:rPr lang="en-US" b="1" dirty="0" smtClean="0"/>
              <a:t>output</a:t>
            </a:r>
            <a:r>
              <a:rPr lang="en-US" dirty="0" smtClean="0"/>
              <a:t>: GDP </a:t>
            </a:r>
            <a:r>
              <a:rPr lang="en-US" dirty="0"/>
              <a:t>OVERSTATES</a:t>
            </a:r>
          </a:p>
          <a:p>
            <a:pPr marL="0" indent="0">
              <a:buNone/>
            </a:pPr>
            <a:r>
              <a:rPr lang="en-US" dirty="0"/>
              <a:t/>
            </a:r>
            <a:br>
              <a:rPr lang="en-US" dirty="0"/>
            </a:br>
            <a:r>
              <a:rPr lang="en-US" b="1" dirty="0" err="1"/>
              <a:t>e.GDP</a:t>
            </a:r>
            <a:r>
              <a:rPr lang="en-US" b="1" dirty="0"/>
              <a:t> does not account for the distribution of output </a:t>
            </a:r>
            <a:r>
              <a:rPr lang="en-US" dirty="0" smtClean="0"/>
              <a:t>: GDP </a:t>
            </a:r>
            <a:r>
              <a:rPr lang="en-US" dirty="0"/>
              <a:t>OVERSTATES</a:t>
            </a:r>
          </a:p>
          <a:p>
            <a:pPr marL="0" indent="0">
              <a:buNone/>
            </a:pPr>
            <a:r>
              <a:rPr lang="en-US" dirty="0"/>
              <a:t/>
            </a:r>
            <a:br>
              <a:rPr lang="en-US" dirty="0"/>
            </a:br>
            <a:r>
              <a:rPr lang="en-US" b="1" dirty="0"/>
              <a:t>f. increases in GDP may harm the environment </a:t>
            </a:r>
            <a:r>
              <a:rPr lang="en-US" dirty="0" smtClean="0"/>
              <a:t>: GDP OVERSTATES</a:t>
            </a:r>
            <a:endParaRPr lang="en-US" dirty="0"/>
          </a:p>
          <a:p>
            <a:pPr marL="0" indent="0">
              <a:buNone/>
            </a:pPr>
            <a:r>
              <a:rPr lang="en-US" dirty="0"/>
              <a:t/>
            </a:r>
            <a:br>
              <a:rPr lang="en-US" dirty="0"/>
            </a:br>
            <a:r>
              <a:rPr lang="en-US" b="1" dirty="0"/>
              <a:t>g. the underground economy produces goods and services but they are not included in </a:t>
            </a:r>
            <a:r>
              <a:rPr lang="en-US" b="1" dirty="0" smtClean="0"/>
              <a:t>GDP</a:t>
            </a:r>
            <a:r>
              <a:rPr lang="en-US" dirty="0" smtClean="0"/>
              <a:t>: GDP </a:t>
            </a:r>
            <a:r>
              <a:rPr lang="en-US" dirty="0"/>
              <a:t>OVERSTATES</a:t>
            </a:r>
          </a:p>
          <a:p>
            <a:pPr marL="0" indent="0">
              <a:buNone/>
            </a:pPr>
            <a:r>
              <a:rPr lang="en-US" dirty="0"/>
              <a:t/>
            </a:r>
            <a:br>
              <a:rPr lang="en-US" dirty="0"/>
            </a:br>
            <a:r>
              <a:rPr lang="en-US" b="1" dirty="0"/>
              <a:t>h. GDP does not account for a possible future decline in output due to resource depletion. </a:t>
            </a:r>
            <a:endParaRPr lang="en-US" dirty="0"/>
          </a:p>
          <a:p>
            <a:pPr marL="0" indent="0">
              <a:buNone/>
            </a:pPr>
            <a:r>
              <a:rPr lang="en-US" dirty="0"/>
              <a:t>GDP </a:t>
            </a:r>
            <a:r>
              <a:rPr lang="en-US" dirty="0" smtClean="0"/>
              <a:t>OVERSTATES</a:t>
            </a:r>
          </a:p>
          <a:p>
            <a:pPr marL="0" indent="0">
              <a:buNone/>
            </a:pPr>
            <a:r>
              <a:rPr lang="en-US" dirty="0"/>
              <a:t/>
            </a:r>
            <a:br>
              <a:rPr lang="en-US" dirty="0"/>
            </a:br>
            <a:r>
              <a:rPr lang="en-US" b="1" dirty="0"/>
              <a:t>i. Noneconomic Sources of Well-Being like courtesy, crime reduction, etc., are not covered in </a:t>
            </a:r>
            <a:r>
              <a:rPr lang="en-US" b="1" dirty="0" smtClean="0"/>
              <a:t>GDP.</a:t>
            </a:r>
            <a:r>
              <a:rPr lang="en-US" dirty="0" smtClean="0"/>
              <a:t>: GDP </a:t>
            </a:r>
            <a:r>
              <a:rPr lang="en-US" dirty="0"/>
              <a:t>OVERSTATES</a:t>
            </a:r>
          </a:p>
          <a:p>
            <a:pPr marL="0" indent="0">
              <a:buNone/>
            </a:pPr>
            <a:r>
              <a:rPr lang="en-US" dirty="0"/>
              <a:t/>
            </a:r>
            <a:br>
              <a:rPr lang="en-US" dirty="0"/>
            </a:br>
            <a:r>
              <a:rPr lang="en-US" b="1" dirty="0"/>
              <a:t>j. We must use per capita GDP to compare the living standards of different countries</a:t>
            </a:r>
            <a:r>
              <a:rPr lang="en-US" b="1" dirty="0" smtClean="0"/>
              <a:t>.</a:t>
            </a:r>
            <a:endParaRPr lang="en-US" dirty="0"/>
          </a:p>
        </p:txBody>
      </p:sp>
    </p:spTree>
    <p:custDataLst>
      <p:tags r:id="rId1"/>
    </p:custDataLst>
    <p:extLst>
      <p:ext uri="{BB962C8B-B14F-4D97-AF65-F5344CB8AC3E}">
        <p14:creationId xmlns:p14="http://schemas.microsoft.com/office/powerpoint/2010/main" val="22561685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8229600" cy="1371600"/>
          </a:xfrm>
        </p:spPr>
        <p:txBody>
          <a:bodyPr>
            <a:normAutofit fontScale="90000"/>
          </a:bodyPr>
          <a:lstStyle/>
          <a:p>
            <a:pPr algn="l"/>
            <a:r>
              <a:rPr lang="en-US" sz="3600" b="1" dirty="0" smtClean="0"/>
              <a:t>7. India's GDP is much greater than is Switzerland's GDP yet Switzerland has a higher standard of living. Why?</a:t>
            </a:r>
            <a:br>
              <a:rPr lang="en-US" sz="3600" b="1" dirty="0" smtClean="0"/>
            </a:br>
            <a:endParaRPr lang="en-US" sz="3600" b="1" dirty="0"/>
          </a:p>
        </p:txBody>
      </p:sp>
      <p:sp>
        <p:nvSpPr>
          <p:cNvPr id="3" name="TPAnswers"/>
          <p:cNvSpPr>
            <a:spLocks noGrp="1"/>
          </p:cNvSpPr>
          <p:nvPr>
            <p:ph type="body" idx="1"/>
            <p:custDataLst>
              <p:tags r:id="rId2"/>
            </p:custDataLst>
          </p:nvPr>
        </p:nvSpPr>
        <p:spPr>
          <a:xfrm>
            <a:off x="304800" y="1752600"/>
            <a:ext cx="8153400" cy="2590800"/>
          </a:xfrm>
        </p:spPr>
        <p:txBody>
          <a:bodyPr>
            <a:normAutofit/>
          </a:bodyPr>
          <a:lstStyle/>
          <a:p>
            <a:pPr marL="514350" indent="-514350">
              <a:buFont typeface="Arial" pitchFamily="34" charset="0"/>
              <a:buAutoNum type="arabicPeriod"/>
            </a:pPr>
            <a:r>
              <a:rPr lang="en-US" dirty="0" smtClean="0"/>
              <a:t>There are smaller mountains in Switzerland</a:t>
            </a:r>
          </a:p>
          <a:p>
            <a:pPr marL="514350" indent="-514350">
              <a:buFont typeface="Arial" pitchFamily="34" charset="0"/>
              <a:buAutoNum type="arabicPeriod"/>
            </a:pPr>
            <a:r>
              <a:rPr lang="en-US" dirty="0" smtClean="0"/>
              <a:t>There are fewer people in Switzerland</a:t>
            </a:r>
          </a:p>
          <a:p>
            <a:pPr marL="514350" indent="-514350">
              <a:buFont typeface="Arial" pitchFamily="34" charset="0"/>
              <a:buAutoNum type="arabicPeriod"/>
            </a:pPr>
            <a:r>
              <a:rPr lang="en-US" dirty="0" smtClean="0"/>
              <a:t>Switzerland is in Europe</a:t>
            </a:r>
          </a:p>
          <a:p>
            <a:pPr marL="514350" indent="-514350">
              <a:buFont typeface="Arial" pitchFamily="34" charset="0"/>
              <a:buAutoNum type="arabicPeriod"/>
            </a:pPr>
            <a:r>
              <a:rPr lang="en-US" dirty="0" smtClean="0"/>
              <a:t>India produces more crude oil</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8229600" cy="1371600"/>
          </a:xfrm>
        </p:spPr>
        <p:txBody>
          <a:bodyPr>
            <a:normAutofit fontScale="90000"/>
          </a:bodyPr>
          <a:lstStyle/>
          <a:p>
            <a:pPr algn="l"/>
            <a:r>
              <a:rPr lang="en-US" sz="3600" b="1" dirty="0" smtClean="0">
                <a:solidFill>
                  <a:srgbClr val="0070C0"/>
                </a:solidFill>
              </a:rPr>
              <a:t>7. India's GDP is much greater than is Switzerland's GDP yet Switzerland has a higher standard of living. Why?</a:t>
            </a:r>
            <a:r>
              <a:rPr lang="en-US" sz="3600" b="1" dirty="0" smtClean="0"/>
              <a:t/>
            </a:r>
            <a:br>
              <a:rPr lang="en-US" sz="3600" b="1" dirty="0" smtClean="0"/>
            </a:br>
            <a:endParaRPr lang="en-US" sz="3600" b="1" dirty="0"/>
          </a:p>
        </p:txBody>
      </p:sp>
      <p:sp>
        <p:nvSpPr>
          <p:cNvPr id="6" name="CorShape1"/>
          <p:cNvSpPr/>
          <p:nvPr>
            <p:custDataLst>
              <p:tags r:id="rId2"/>
            </p:custDataLst>
          </p:nvPr>
        </p:nvSpPr>
        <p:spPr>
          <a:xfrm rot="10800000">
            <a:off x="20320" y="24045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04800" y="1752600"/>
            <a:ext cx="8153400" cy="2590800"/>
          </a:xfrm>
        </p:spPr>
        <p:txBody>
          <a:bodyPr>
            <a:normAutofit/>
          </a:bodyPr>
          <a:lstStyle/>
          <a:p>
            <a:pPr marL="514350" indent="-514350">
              <a:buFont typeface="Arial" pitchFamily="34" charset="0"/>
              <a:buAutoNum type="arabicPeriod"/>
            </a:pPr>
            <a:r>
              <a:rPr lang="en-US" dirty="0" smtClean="0"/>
              <a:t>There are smaller mountains in Switzerland</a:t>
            </a:r>
          </a:p>
          <a:p>
            <a:pPr marL="514350" indent="-514350">
              <a:buFont typeface="Arial" pitchFamily="34" charset="0"/>
              <a:buAutoNum type="arabicPeriod"/>
            </a:pPr>
            <a:r>
              <a:rPr lang="en-US" dirty="0" smtClean="0"/>
              <a:t>There are fewer people in Switzerland</a:t>
            </a:r>
          </a:p>
          <a:p>
            <a:pPr marL="514350" indent="-514350">
              <a:buFont typeface="Arial" pitchFamily="34" charset="0"/>
              <a:buAutoNum type="arabicPeriod"/>
            </a:pPr>
            <a:r>
              <a:rPr lang="en-US" dirty="0" smtClean="0"/>
              <a:t>Switzerland is in Europe</a:t>
            </a:r>
          </a:p>
          <a:p>
            <a:pPr marL="514350" indent="-514350">
              <a:buFont typeface="Arial" pitchFamily="34" charset="0"/>
              <a:buAutoNum type="arabicPeriod"/>
            </a:pPr>
            <a:r>
              <a:rPr lang="en-US" dirty="0" smtClean="0"/>
              <a:t>India produces more crude oil</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3400"/>
            <a:ext cx="8229600" cy="5592763"/>
          </a:xfrm>
        </p:spPr>
        <p:txBody>
          <a:bodyPr>
            <a:normAutofit/>
          </a:bodyPr>
          <a:lstStyle/>
          <a:p>
            <a:r>
              <a:rPr lang="en-US" dirty="0" smtClean="0"/>
              <a:t>Switzerland: </a:t>
            </a:r>
          </a:p>
          <a:p>
            <a:pPr lvl="1"/>
            <a:r>
              <a:rPr lang="en-US" dirty="0" smtClean="0"/>
              <a:t>GDP: $239.3 billion (2003)</a:t>
            </a:r>
          </a:p>
          <a:p>
            <a:pPr lvl="1"/>
            <a:r>
              <a:rPr lang="en-US" dirty="0" smtClean="0"/>
              <a:t>Population: 7,450,867 (2003)</a:t>
            </a:r>
          </a:p>
          <a:p>
            <a:pPr lvl="1"/>
            <a:r>
              <a:rPr lang="en-US" b="1" dirty="0" smtClean="0"/>
              <a:t>GDP per capita: $32,700 </a:t>
            </a:r>
            <a:r>
              <a:rPr lang="en-US" dirty="0" smtClean="0"/>
              <a:t>(2003)</a:t>
            </a:r>
          </a:p>
          <a:p>
            <a:r>
              <a:rPr lang="en-US" dirty="0" smtClean="0"/>
              <a:t>India: </a:t>
            </a:r>
          </a:p>
          <a:p>
            <a:pPr lvl="1"/>
            <a:r>
              <a:rPr lang="en-US" dirty="0" smtClean="0"/>
              <a:t>GDP: $3.033 trillion (2003)</a:t>
            </a:r>
          </a:p>
          <a:p>
            <a:pPr lvl="1"/>
            <a:r>
              <a:rPr lang="en-US" dirty="0" smtClean="0"/>
              <a:t>Population: 1,065,070,607 ( 2003)</a:t>
            </a:r>
          </a:p>
          <a:p>
            <a:pPr lvl="1"/>
            <a:r>
              <a:rPr lang="en-US" b="1" dirty="0" smtClean="0"/>
              <a:t>GDP per capita: $2,900</a:t>
            </a:r>
            <a:r>
              <a:rPr lang="en-US" dirty="0" smtClean="0"/>
              <a:t> (2003)</a:t>
            </a:r>
          </a:p>
          <a:p>
            <a:endParaRPr lang="en-US" dirty="0"/>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457200"/>
            <a:ext cx="8610600" cy="762000"/>
          </a:xfrm>
        </p:spPr>
        <p:txBody>
          <a:bodyPr>
            <a:normAutofit fontScale="90000"/>
          </a:bodyPr>
          <a:lstStyle/>
          <a:p>
            <a:pPr algn="l"/>
            <a:r>
              <a:rPr lang="en-US" sz="3600" b="1" dirty="0" smtClean="0"/>
              <a:t>8. What is the difference between GDP and GNP?</a:t>
            </a:r>
            <a:endParaRPr lang="en-US" sz="3600" b="1" dirty="0"/>
          </a:p>
        </p:txBody>
      </p:sp>
      <p:sp>
        <p:nvSpPr>
          <p:cNvPr id="3" name="TPAnswers"/>
          <p:cNvSpPr>
            <a:spLocks noGrp="1"/>
          </p:cNvSpPr>
          <p:nvPr>
            <p:ph type="body" idx="1"/>
            <p:custDataLst>
              <p:tags r:id="rId2"/>
            </p:custDataLst>
          </p:nvPr>
        </p:nvSpPr>
        <p:spPr>
          <a:xfrm>
            <a:off x="457200" y="1295401"/>
            <a:ext cx="7924800" cy="2971800"/>
          </a:xfrm>
        </p:spPr>
        <p:txBody>
          <a:bodyPr>
            <a:normAutofit/>
          </a:bodyPr>
          <a:lstStyle/>
          <a:p>
            <a:pPr marL="514350" indent="-514350">
              <a:buFont typeface="Arial" pitchFamily="34" charset="0"/>
              <a:buAutoNum type="arabicPeriod"/>
            </a:pPr>
            <a:r>
              <a:rPr lang="en-US" dirty="0" smtClean="0"/>
              <a:t>GDP is produced with a country</a:t>
            </a:r>
          </a:p>
          <a:p>
            <a:pPr marL="514350" indent="-514350">
              <a:buFont typeface="Arial" pitchFamily="34" charset="0"/>
              <a:buAutoNum type="arabicPeriod"/>
            </a:pPr>
            <a:r>
              <a:rPr lang="en-US" dirty="0" smtClean="0"/>
              <a:t>GDP is produced by citizens of a country</a:t>
            </a:r>
          </a:p>
          <a:p>
            <a:pPr marL="514350" indent="-514350">
              <a:buFont typeface="Arial" pitchFamily="34" charset="0"/>
              <a:buAutoNum type="arabicPeriod"/>
            </a:pPr>
            <a:r>
              <a:rPr lang="en-US" dirty="0" smtClean="0"/>
              <a:t>GDP does not include home production</a:t>
            </a:r>
          </a:p>
          <a:p>
            <a:pPr marL="514350" indent="-514350">
              <a:buFont typeface="Arial" pitchFamily="34" charset="0"/>
              <a:buAutoNum type="arabicPeriod"/>
            </a:pPr>
            <a:r>
              <a:rPr lang="en-US" dirty="0" smtClean="0"/>
              <a:t>GDP includes changes in inventories</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09599"/>
          </a:xfrm>
        </p:spPr>
        <p:txBody>
          <a:bodyPr>
            <a:normAutofit fontScale="90000"/>
          </a:bodyPr>
          <a:lstStyle/>
          <a:p>
            <a:r>
              <a:rPr lang="en-US" b="1" dirty="0" smtClean="0"/>
              <a:t>7a – Measuring </a:t>
            </a:r>
            <a:r>
              <a:rPr lang="en-US" b="1" dirty="0" smtClean="0"/>
              <a:t>GDP</a:t>
            </a:r>
            <a:endParaRPr lang="en-US" b="1" dirty="0"/>
          </a:p>
        </p:txBody>
      </p:sp>
      <p:sp>
        <p:nvSpPr>
          <p:cNvPr id="3" name="Subtitle 2"/>
          <p:cNvSpPr>
            <a:spLocks noGrp="1"/>
          </p:cNvSpPr>
          <p:nvPr>
            <p:ph type="subTitle" idx="1"/>
          </p:nvPr>
        </p:nvSpPr>
        <p:spPr>
          <a:xfrm>
            <a:off x="457200" y="685800"/>
            <a:ext cx="8001000" cy="6019800"/>
          </a:xfrm>
        </p:spPr>
        <p:txBody>
          <a:bodyPr>
            <a:normAutofit fontScale="62500" lnSpcReduction="20000"/>
          </a:bodyPr>
          <a:lstStyle/>
          <a:p>
            <a:pPr algn="l"/>
            <a:r>
              <a:rPr lang="en-US" b="1" dirty="0" smtClean="0">
                <a:solidFill>
                  <a:schemeClr val="tx1"/>
                </a:solidFill>
              </a:rPr>
              <a:t>Outcomes / Must Know</a:t>
            </a:r>
          </a:p>
          <a:p>
            <a:pPr marL="457200" indent="-457200" algn="l">
              <a:buFont typeface="Arial" panose="020B0604020202020204" pitchFamily="34" charset="0"/>
              <a:buChar char="•"/>
            </a:pPr>
            <a:r>
              <a:rPr lang="en-US" dirty="0">
                <a:solidFill>
                  <a:schemeClr val="tx1"/>
                </a:solidFill>
              </a:rPr>
              <a:t>Use a circular flow diagram to show the two ways of calculating GDP</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Define and calculate GDP and NI when given national income data.</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Define and give examples of final goods, intermediate goods, and double counting.</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Differentiate between gross and net investment.</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Define Investment and state what is included. Explain why changes in inventories are investments.</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Calculate net investment and explain how it indicates a growing, static, or declining economy.</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Explain why imports are subtracted to calculate GDP</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List and explain the shortcomings of using GDP as a measure of social welfare.</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India's GDP is much greater than is Switzerland's GDP yet Switzerland has a higher standard of living. Explain.</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After a major natural disaster (flood, tornado, earthquake) GDP often increases. Is GDP in this case a good indicator of social welfare? Explain.</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Find real GDP by adjusting nominal GDP with use of a price index (GDP price index, also called the GDP deflator) and be able to find the years of recessions given nominal GDP data.</a:t>
            </a:r>
            <a:endParaRPr lang="en-US" dirty="0">
              <a:solidFill>
                <a:schemeClr val="tx1"/>
              </a:solidFill>
            </a:endParaRPr>
          </a:p>
        </p:txBody>
      </p:sp>
    </p:spTree>
    <p:custDataLst>
      <p:tags r:id="rId1"/>
    </p:custDataLst>
    <p:extLst>
      <p:ext uri="{BB962C8B-B14F-4D97-AF65-F5344CB8AC3E}">
        <p14:creationId xmlns:p14="http://schemas.microsoft.com/office/powerpoint/2010/main" val="41479141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457200"/>
            <a:ext cx="8610600" cy="762000"/>
          </a:xfrm>
        </p:spPr>
        <p:txBody>
          <a:bodyPr>
            <a:normAutofit fontScale="90000"/>
          </a:bodyPr>
          <a:lstStyle/>
          <a:p>
            <a:pPr algn="l"/>
            <a:r>
              <a:rPr lang="en-US" sz="3600" b="1" dirty="0" smtClean="0">
                <a:solidFill>
                  <a:srgbClr val="0070C0"/>
                </a:solidFill>
              </a:rPr>
              <a:t>8. What is the difference between GDP and GNP?</a:t>
            </a:r>
            <a:endParaRPr lang="en-US" sz="3600" b="1" dirty="0">
              <a:solidFill>
                <a:srgbClr val="0070C0"/>
              </a:solidFill>
            </a:endParaRPr>
          </a:p>
        </p:txBody>
      </p:sp>
      <p:sp>
        <p:nvSpPr>
          <p:cNvPr id="6" name="CorShape1"/>
          <p:cNvSpPr/>
          <p:nvPr>
            <p:custDataLst>
              <p:tags r:id="rId2"/>
            </p:custDataLst>
          </p:nvPr>
        </p:nvSpPr>
        <p:spPr>
          <a:xfrm rot="10800000">
            <a:off x="172720" y="1295400"/>
            <a:ext cx="519854" cy="519854"/>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95401"/>
            <a:ext cx="7924800" cy="2971800"/>
          </a:xfrm>
        </p:spPr>
        <p:txBody>
          <a:bodyPr>
            <a:normAutofit/>
          </a:bodyPr>
          <a:lstStyle/>
          <a:p>
            <a:pPr marL="514350" indent="-514350">
              <a:buFont typeface="Arial" pitchFamily="34" charset="0"/>
              <a:buAutoNum type="arabicPeriod"/>
            </a:pPr>
            <a:r>
              <a:rPr lang="en-US" dirty="0" smtClean="0"/>
              <a:t>GDP is produced with a country</a:t>
            </a:r>
          </a:p>
          <a:p>
            <a:pPr marL="514350" indent="-514350">
              <a:buFont typeface="Arial" pitchFamily="34" charset="0"/>
              <a:buAutoNum type="arabicPeriod"/>
            </a:pPr>
            <a:r>
              <a:rPr lang="en-US" dirty="0" smtClean="0"/>
              <a:t>GDP is produced by citizens of a country</a:t>
            </a:r>
          </a:p>
          <a:p>
            <a:pPr marL="514350" indent="-514350">
              <a:buFont typeface="Arial" pitchFamily="34" charset="0"/>
              <a:buAutoNum type="arabicPeriod"/>
            </a:pPr>
            <a:r>
              <a:rPr lang="en-US" dirty="0" smtClean="0"/>
              <a:t>GDP does not include home production</a:t>
            </a:r>
          </a:p>
          <a:p>
            <a:pPr marL="514350" indent="-514350">
              <a:buFont typeface="Arial" pitchFamily="34" charset="0"/>
              <a:buAutoNum type="arabicPeriod"/>
            </a:pPr>
            <a:r>
              <a:rPr lang="en-US" dirty="0" smtClean="0"/>
              <a:t>GDP includes changes in inventories</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t>GDP vs. GNP</a:t>
            </a:r>
            <a:endParaRPr lang="en-US" dirty="0"/>
          </a:p>
        </p:txBody>
      </p:sp>
      <p:pic>
        <p:nvPicPr>
          <p:cNvPr id="73731" name="Picture 3"/>
          <p:cNvPicPr>
            <a:picLocks noChangeAspect="1" noChangeArrowheads="1"/>
          </p:cNvPicPr>
          <p:nvPr/>
        </p:nvPicPr>
        <p:blipFill>
          <a:blip r:embed="rId3" cstate="print"/>
          <a:srcRect/>
          <a:stretch>
            <a:fillRect/>
          </a:stretch>
        </p:blipFill>
        <p:spPr bwMode="auto">
          <a:xfrm>
            <a:off x="228600" y="838200"/>
            <a:ext cx="8763000" cy="3048000"/>
          </a:xfrm>
          <a:prstGeom prst="rect">
            <a:avLst/>
          </a:prstGeom>
          <a:noFill/>
          <a:ln w="9525">
            <a:noFill/>
            <a:miter lim="800000"/>
            <a:headEnd/>
            <a:tailEnd/>
          </a:ln>
        </p:spPr>
      </p:pic>
      <p:sp>
        <p:nvSpPr>
          <p:cNvPr id="6" name="TextBox 5"/>
          <p:cNvSpPr txBox="1"/>
          <p:nvPr/>
        </p:nvSpPr>
        <p:spPr>
          <a:xfrm>
            <a:off x="838200" y="4191000"/>
            <a:ext cx="7523507" cy="2062103"/>
          </a:xfrm>
          <a:prstGeom prst="rect">
            <a:avLst/>
          </a:prstGeom>
          <a:noFill/>
        </p:spPr>
        <p:txBody>
          <a:bodyPr wrap="square" rtlCol="0">
            <a:spAutoFit/>
          </a:bodyPr>
          <a:lstStyle/>
          <a:p>
            <a:pPr>
              <a:buFont typeface="Arial" pitchFamily="34" charset="0"/>
              <a:buChar char="•"/>
            </a:pPr>
            <a:r>
              <a:rPr lang="en-US" sz="3200" dirty="0" smtClean="0"/>
              <a:t>GDP is produced Domestically (within a country’s borders</a:t>
            </a:r>
          </a:p>
          <a:p>
            <a:pPr>
              <a:buFont typeface="Arial" pitchFamily="34" charset="0"/>
              <a:buChar char="•"/>
            </a:pPr>
            <a:r>
              <a:rPr lang="en-US" sz="3200" dirty="0" smtClean="0"/>
              <a:t>GNP is produced by Nationals of a country wherever they live</a:t>
            </a:r>
            <a:endParaRPr lang="en-US" sz="3200" dirty="0"/>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305800" cy="1066800"/>
          </a:xfrm>
        </p:spPr>
        <p:txBody>
          <a:bodyPr>
            <a:normAutofit fontScale="90000"/>
          </a:bodyPr>
          <a:lstStyle/>
          <a:p>
            <a:pPr algn="l"/>
            <a:r>
              <a:rPr lang="en-US" sz="3600" b="1" dirty="0" smtClean="0"/>
              <a:t>9. Which flow on the circular flow diagram best represents GDP?</a:t>
            </a:r>
            <a:endParaRPr lang="en-US" sz="3600" b="1" dirty="0"/>
          </a:p>
        </p:txBody>
      </p:sp>
      <p:sp>
        <p:nvSpPr>
          <p:cNvPr id="3" name="TPAnswers"/>
          <p:cNvSpPr>
            <a:spLocks noGrp="1"/>
          </p:cNvSpPr>
          <p:nvPr>
            <p:ph type="body" idx="1"/>
            <p:custDataLst>
              <p:tags r:id="rId2"/>
            </p:custDataLst>
          </p:nvPr>
        </p:nvSpPr>
        <p:spPr>
          <a:xfrm>
            <a:off x="457200" y="1144676"/>
            <a:ext cx="1371600" cy="3276599"/>
          </a:xfrm>
        </p:spPr>
        <p:txBody>
          <a:bodyPr>
            <a:noAutofit/>
          </a:bodyPr>
          <a:lstStyle/>
          <a:p>
            <a:pPr marL="514350" indent="-514350">
              <a:buFont typeface="Arial" pitchFamily="34" charset="0"/>
              <a:buAutoNum type="arabicPeriod"/>
            </a:pPr>
            <a:r>
              <a:rPr lang="en-US" sz="4400" dirty="0" smtClean="0"/>
              <a:t>1</a:t>
            </a:r>
          </a:p>
          <a:p>
            <a:pPr marL="514350" indent="-514350">
              <a:buFont typeface="Arial" pitchFamily="34" charset="0"/>
              <a:buAutoNum type="arabicPeriod"/>
            </a:pPr>
            <a:r>
              <a:rPr lang="en-US" sz="4400" dirty="0" smtClean="0"/>
              <a:t>2</a:t>
            </a:r>
          </a:p>
          <a:p>
            <a:pPr marL="514350" indent="-514350">
              <a:buFont typeface="Arial" pitchFamily="34" charset="0"/>
              <a:buAutoNum type="arabicPeriod"/>
            </a:pPr>
            <a:r>
              <a:rPr lang="en-US" sz="4400" dirty="0" smtClean="0"/>
              <a:t>3</a:t>
            </a:r>
          </a:p>
          <a:p>
            <a:pPr marL="514350" indent="-514350">
              <a:buFont typeface="Arial" pitchFamily="34" charset="0"/>
              <a:buAutoNum type="arabicPeriod"/>
            </a:pPr>
            <a:r>
              <a:rPr lang="en-US" sz="4400" dirty="0" smtClean="0"/>
              <a:t>4</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0" y="1155562"/>
            <a:ext cx="7157400" cy="4026038"/>
          </a:xfrm>
          <a:prstGeom prst="rect">
            <a:avLst/>
          </a:prstGeom>
        </p:spPr>
      </p:pic>
    </p:spTree>
    <p:custDataLst>
      <p:tags r:id="rId1"/>
    </p:custDataLst>
    <p:extLst>
      <p:ext uri="{BB962C8B-B14F-4D97-AF65-F5344CB8AC3E}">
        <p14:creationId xmlns:p14="http://schemas.microsoft.com/office/powerpoint/2010/main" val="390776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305800" cy="1066800"/>
          </a:xfrm>
        </p:spPr>
        <p:txBody>
          <a:bodyPr>
            <a:normAutofit fontScale="90000"/>
          </a:bodyPr>
          <a:lstStyle/>
          <a:p>
            <a:pPr algn="l"/>
            <a:r>
              <a:rPr lang="en-US" sz="3600" b="1" dirty="0" smtClean="0">
                <a:solidFill>
                  <a:schemeClr val="accent4"/>
                </a:solidFill>
              </a:rPr>
              <a:t>9. Which flow on the circular flow diagram best represents GDP?</a:t>
            </a:r>
            <a:endParaRPr lang="en-US" sz="3600" b="1" dirty="0">
              <a:solidFill>
                <a:schemeClr val="accent4"/>
              </a:solidFill>
            </a:endParaRPr>
          </a:p>
        </p:txBody>
      </p:sp>
      <p:sp>
        <p:nvSpPr>
          <p:cNvPr id="5" name="CorShape1"/>
          <p:cNvSpPr/>
          <p:nvPr>
            <p:custDataLst>
              <p:tags r:id="rId2"/>
            </p:custDataLst>
          </p:nvPr>
        </p:nvSpPr>
        <p:spPr>
          <a:xfrm rot="10800000">
            <a:off x="135347" y="2916961"/>
            <a:ext cx="482600" cy="482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PAnswers"/>
          <p:cNvSpPr>
            <a:spLocks noGrp="1"/>
          </p:cNvSpPr>
          <p:nvPr>
            <p:ph type="body" idx="1"/>
            <p:custDataLst>
              <p:tags r:id="rId3"/>
            </p:custDataLst>
          </p:nvPr>
        </p:nvSpPr>
        <p:spPr>
          <a:xfrm>
            <a:off x="457200" y="1144676"/>
            <a:ext cx="1371600" cy="3276599"/>
          </a:xfrm>
        </p:spPr>
        <p:txBody>
          <a:bodyPr>
            <a:noAutofit/>
          </a:bodyPr>
          <a:lstStyle/>
          <a:p>
            <a:pPr marL="514350" indent="-514350">
              <a:buFont typeface="Arial" pitchFamily="34" charset="0"/>
              <a:buAutoNum type="arabicPeriod"/>
            </a:pPr>
            <a:r>
              <a:rPr lang="en-US" sz="4400" dirty="0" smtClean="0"/>
              <a:t>1</a:t>
            </a:r>
          </a:p>
          <a:p>
            <a:pPr marL="514350" indent="-514350">
              <a:buFont typeface="Arial" pitchFamily="34" charset="0"/>
              <a:buAutoNum type="arabicPeriod"/>
            </a:pPr>
            <a:r>
              <a:rPr lang="en-US" sz="4400" dirty="0" smtClean="0"/>
              <a:t>2</a:t>
            </a:r>
          </a:p>
          <a:p>
            <a:pPr marL="514350" indent="-514350">
              <a:buFont typeface="Arial" pitchFamily="34" charset="0"/>
              <a:buAutoNum type="arabicPeriod"/>
            </a:pPr>
            <a:r>
              <a:rPr lang="en-US" sz="4400" dirty="0" smtClean="0"/>
              <a:t>3</a:t>
            </a:r>
          </a:p>
          <a:p>
            <a:pPr marL="514350" indent="-514350">
              <a:buFont typeface="Arial" pitchFamily="34" charset="0"/>
              <a:buAutoNum type="arabicPeriod"/>
            </a:pPr>
            <a:r>
              <a:rPr lang="en-US" sz="4400" dirty="0" smtClean="0"/>
              <a:t>4</a:t>
            </a: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5000" y="1155562"/>
            <a:ext cx="7157400" cy="4026038"/>
          </a:xfrm>
          <a:prstGeom prst="rect">
            <a:avLst/>
          </a:prstGeom>
        </p:spPr>
      </p:pic>
    </p:spTree>
    <p:custDataLst>
      <p:tags r:id="rId1"/>
    </p:custDataLst>
    <p:extLst>
      <p:ext uri="{BB962C8B-B14F-4D97-AF65-F5344CB8AC3E}">
        <p14:creationId xmlns:p14="http://schemas.microsoft.com/office/powerpoint/2010/main" val="408849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7"/>
            <a:ext cx="8229600" cy="1063283"/>
          </a:xfrm>
        </p:spPr>
        <p:txBody>
          <a:bodyPr>
            <a:normAutofit fontScale="90000"/>
          </a:bodyPr>
          <a:lstStyle/>
          <a:p>
            <a:r>
              <a:rPr lang="en-US" b="1" u="sng" dirty="0" smtClean="0"/>
              <a:t>Two Approaches to Calculating </a:t>
            </a:r>
            <a:r>
              <a:rPr lang="en-US" b="1" u="sng" dirty="0" smtClean="0"/>
              <a:t>GDP</a:t>
            </a:r>
            <a:br>
              <a:rPr lang="en-US" b="1" u="sng" dirty="0" smtClean="0"/>
            </a:br>
            <a:r>
              <a:rPr lang="en-US" b="1" u="sng" dirty="0" smtClean="0"/>
              <a:t>(</a:t>
            </a:r>
            <a:r>
              <a:rPr lang="en-US" b="1" dirty="0" smtClean="0"/>
              <a:t>Expenditures / Income)</a:t>
            </a:r>
            <a:endParaRPr lang="en-US" b="1" dirty="0"/>
          </a:p>
        </p:txBody>
      </p:sp>
      <p:pic>
        <p:nvPicPr>
          <p:cNvPr id="69635" name="Picture 3"/>
          <p:cNvPicPr>
            <a:picLocks noChangeAspect="1" noChangeArrowheads="1"/>
          </p:cNvPicPr>
          <p:nvPr/>
        </p:nvPicPr>
        <p:blipFill>
          <a:blip r:embed="rId3" cstate="print"/>
          <a:srcRect/>
          <a:stretch>
            <a:fillRect/>
          </a:stretch>
        </p:blipFill>
        <p:spPr bwMode="auto">
          <a:xfrm>
            <a:off x="202809" y="1295400"/>
            <a:ext cx="8686800" cy="4882362"/>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6230388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630362"/>
          </a:xfrm>
        </p:spPr>
        <p:txBody>
          <a:bodyPr>
            <a:normAutofit/>
          </a:bodyPr>
          <a:lstStyle/>
          <a:p>
            <a:pPr algn="l"/>
            <a:r>
              <a:rPr lang="en-US" sz="3600" b="1" dirty="0" smtClean="0"/>
              <a:t>10. Expenditures approach: GDP = ?</a:t>
            </a:r>
            <a:endParaRPr lang="en-US" sz="3600" b="1" dirty="0"/>
          </a:p>
        </p:txBody>
      </p:sp>
      <p:sp>
        <p:nvSpPr>
          <p:cNvPr id="3" name="TPAnswers"/>
          <p:cNvSpPr>
            <a:spLocks noGrp="1"/>
          </p:cNvSpPr>
          <p:nvPr>
            <p:ph type="body" idx="1"/>
            <p:custDataLst>
              <p:tags r:id="rId2"/>
            </p:custDataLst>
          </p:nvPr>
        </p:nvSpPr>
        <p:spPr>
          <a:xfrm>
            <a:off x="457200" y="1524000"/>
            <a:ext cx="4648200" cy="3276599"/>
          </a:xfrm>
        </p:spPr>
        <p:txBody>
          <a:bodyPr>
            <a:normAutofit/>
          </a:bodyPr>
          <a:lstStyle/>
          <a:p>
            <a:pPr marL="514350" indent="-514350">
              <a:buFont typeface="Arial" pitchFamily="34" charset="0"/>
              <a:buAutoNum type="arabicPeriod"/>
            </a:pPr>
            <a:r>
              <a:rPr lang="en-US" sz="4400" dirty="0" smtClean="0"/>
              <a:t>C + G + T + </a:t>
            </a:r>
            <a:r>
              <a:rPr lang="en-US" sz="4400" dirty="0" err="1" smtClean="0"/>
              <a:t>Xn</a:t>
            </a:r>
            <a:endParaRPr lang="en-US" sz="4400" dirty="0" smtClean="0"/>
          </a:p>
          <a:p>
            <a:pPr marL="514350" indent="-514350">
              <a:buFont typeface="Arial" pitchFamily="34" charset="0"/>
              <a:buAutoNum type="arabicPeriod"/>
            </a:pPr>
            <a:r>
              <a:rPr lang="en-US" sz="4400" dirty="0" smtClean="0"/>
              <a:t>C + MS + T + </a:t>
            </a:r>
            <a:r>
              <a:rPr lang="en-US" sz="4400" dirty="0" err="1" smtClean="0"/>
              <a:t>Xn</a:t>
            </a:r>
            <a:endParaRPr lang="en-US" sz="4400" dirty="0" smtClean="0"/>
          </a:p>
          <a:p>
            <a:pPr marL="514350" indent="-514350">
              <a:buFont typeface="Arial" pitchFamily="34" charset="0"/>
              <a:buAutoNum type="arabicPeriod"/>
            </a:pPr>
            <a:r>
              <a:rPr lang="en-US" sz="4400" dirty="0" smtClean="0"/>
              <a:t>C + G + </a:t>
            </a:r>
            <a:r>
              <a:rPr lang="en-US" sz="4400" dirty="0" err="1" smtClean="0"/>
              <a:t>Ig</a:t>
            </a:r>
            <a:r>
              <a:rPr lang="en-US" sz="4400" dirty="0" smtClean="0"/>
              <a:t> + </a:t>
            </a:r>
            <a:r>
              <a:rPr lang="en-US" sz="4400" dirty="0" err="1" smtClean="0"/>
              <a:t>Xn</a:t>
            </a:r>
            <a:endParaRPr lang="en-US" sz="4400" dirty="0" smtClean="0"/>
          </a:p>
          <a:p>
            <a:pPr marL="514350" indent="-514350">
              <a:buFont typeface="Arial" pitchFamily="34" charset="0"/>
              <a:buAutoNum type="arabicPeriod"/>
            </a:pPr>
            <a:r>
              <a:rPr lang="en-US" sz="4400" dirty="0" smtClean="0"/>
              <a:t>C + G + In + </a:t>
            </a:r>
            <a:r>
              <a:rPr lang="en-US" sz="4400" dirty="0" err="1" smtClean="0"/>
              <a:t>Xn</a:t>
            </a:r>
            <a:endParaRPr lang="en-US" sz="4400" dirty="0" smtClean="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05800" cy="1630362"/>
          </a:xfrm>
        </p:spPr>
        <p:txBody>
          <a:bodyPr>
            <a:normAutofit/>
          </a:bodyPr>
          <a:lstStyle/>
          <a:p>
            <a:pPr algn="l"/>
            <a:r>
              <a:rPr lang="en-US" sz="3600" b="1" dirty="0" smtClean="0">
                <a:solidFill>
                  <a:srgbClr val="0070C0"/>
                </a:solidFill>
              </a:rPr>
              <a:t>10. Expenditures approach: GDP = ?</a:t>
            </a:r>
            <a:endParaRPr lang="en-US" sz="3600" b="1" dirty="0">
              <a:solidFill>
                <a:srgbClr val="0070C0"/>
              </a:solidFill>
            </a:endParaRPr>
          </a:p>
        </p:txBody>
      </p:sp>
      <p:sp>
        <p:nvSpPr>
          <p:cNvPr id="5" name="CorShape1"/>
          <p:cNvSpPr/>
          <p:nvPr>
            <p:custDataLst>
              <p:tags r:id="rId2"/>
            </p:custDataLst>
          </p:nvPr>
        </p:nvSpPr>
        <p:spPr>
          <a:xfrm rot="10800000">
            <a:off x="71120" y="3205819"/>
            <a:ext cx="482600" cy="482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524000"/>
            <a:ext cx="4648200" cy="3276599"/>
          </a:xfrm>
        </p:spPr>
        <p:txBody>
          <a:bodyPr>
            <a:noAutofit/>
          </a:bodyPr>
          <a:lstStyle/>
          <a:p>
            <a:pPr marL="514350" indent="-514350">
              <a:buFont typeface="Arial" pitchFamily="34" charset="0"/>
              <a:buAutoNum type="arabicPeriod"/>
            </a:pPr>
            <a:r>
              <a:rPr lang="en-US" sz="4400" dirty="0" smtClean="0"/>
              <a:t>C + G + T + </a:t>
            </a:r>
            <a:r>
              <a:rPr lang="en-US" sz="4400" dirty="0" err="1" smtClean="0"/>
              <a:t>Xn</a:t>
            </a:r>
            <a:endParaRPr lang="en-US" sz="4400" dirty="0" smtClean="0"/>
          </a:p>
          <a:p>
            <a:pPr marL="514350" indent="-514350">
              <a:buFont typeface="Arial" pitchFamily="34" charset="0"/>
              <a:buAutoNum type="arabicPeriod"/>
            </a:pPr>
            <a:r>
              <a:rPr lang="en-US" sz="4400" dirty="0" smtClean="0"/>
              <a:t>C + MS + T + </a:t>
            </a:r>
            <a:r>
              <a:rPr lang="en-US" sz="4400" dirty="0" err="1" smtClean="0"/>
              <a:t>Xn</a:t>
            </a:r>
            <a:endParaRPr lang="en-US" sz="4400" dirty="0" smtClean="0"/>
          </a:p>
          <a:p>
            <a:pPr marL="514350" indent="-514350">
              <a:buFont typeface="Arial" pitchFamily="34" charset="0"/>
              <a:buAutoNum type="arabicPeriod"/>
            </a:pPr>
            <a:r>
              <a:rPr lang="en-US" sz="4400" dirty="0" smtClean="0"/>
              <a:t>C + G + </a:t>
            </a:r>
            <a:r>
              <a:rPr lang="en-US" sz="4400" dirty="0" err="1" smtClean="0"/>
              <a:t>Ig</a:t>
            </a:r>
            <a:r>
              <a:rPr lang="en-US" sz="4400" dirty="0" smtClean="0"/>
              <a:t> + </a:t>
            </a:r>
            <a:r>
              <a:rPr lang="en-US" sz="4400" dirty="0" err="1" smtClean="0"/>
              <a:t>Xn</a:t>
            </a:r>
            <a:endParaRPr lang="en-US" sz="4400" dirty="0" smtClean="0"/>
          </a:p>
          <a:p>
            <a:pPr marL="514350" indent="-514350">
              <a:buFont typeface="Arial" pitchFamily="34" charset="0"/>
              <a:buAutoNum type="arabicPeriod"/>
            </a:pPr>
            <a:r>
              <a:rPr lang="en-US" sz="4400" dirty="0" smtClean="0"/>
              <a:t>C + G + In + </a:t>
            </a:r>
            <a:r>
              <a:rPr lang="en-US" sz="4400" dirty="0" err="1" smtClean="0"/>
              <a:t>Xn</a:t>
            </a:r>
            <a:endParaRPr lang="en-US" sz="4400" dirty="0"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630362"/>
          </a:xfrm>
        </p:spPr>
        <p:txBody>
          <a:bodyPr>
            <a:normAutofit/>
          </a:bodyPr>
          <a:lstStyle/>
          <a:p>
            <a:pPr algn="l"/>
            <a:r>
              <a:rPr lang="en-US" sz="3600" b="1" dirty="0" smtClean="0"/>
              <a:t>11. Income approach: GDP </a:t>
            </a:r>
            <a:r>
              <a:rPr lang="en-US" sz="3600" b="1" u="sng" dirty="0" smtClean="0"/>
              <a:t>almost</a:t>
            </a:r>
            <a:r>
              <a:rPr lang="en-US" sz="3600" b="1" dirty="0" smtClean="0"/>
              <a:t> = ?</a:t>
            </a:r>
            <a:endParaRPr lang="en-US" sz="3600" b="1" dirty="0"/>
          </a:p>
        </p:txBody>
      </p:sp>
      <p:sp>
        <p:nvSpPr>
          <p:cNvPr id="3" name="TPAnswers"/>
          <p:cNvSpPr>
            <a:spLocks noGrp="1"/>
          </p:cNvSpPr>
          <p:nvPr>
            <p:ph type="body" idx="1"/>
            <p:custDataLst>
              <p:tags r:id="rId2"/>
            </p:custDataLst>
          </p:nvPr>
        </p:nvSpPr>
        <p:spPr>
          <a:xfrm>
            <a:off x="457200" y="1676401"/>
            <a:ext cx="8229600" cy="2590800"/>
          </a:xfrm>
        </p:spPr>
        <p:txBody>
          <a:bodyPr>
            <a:normAutofit/>
          </a:bodyPr>
          <a:lstStyle/>
          <a:p>
            <a:pPr marL="514350" indent="-514350">
              <a:buFont typeface="Arial" pitchFamily="34" charset="0"/>
              <a:buAutoNum type="arabicPeriod"/>
            </a:pPr>
            <a:r>
              <a:rPr lang="en-US" dirty="0" smtClean="0"/>
              <a:t>Wages + Rents + Interest + Profits</a:t>
            </a:r>
          </a:p>
          <a:p>
            <a:pPr marL="514350" indent="-514350">
              <a:buFont typeface="Arial" pitchFamily="34" charset="0"/>
              <a:buAutoNum type="arabicPeriod"/>
            </a:pPr>
            <a:r>
              <a:rPr lang="en-US" dirty="0" smtClean="0"/>
              <a:t>Consumption + Rents + Interest + investment</a:t>
            </a:r>
          </a:p>
          <a:p>
            <a:pPr marL="514350" indent="-514350">
              <a:buFont typeface="Arial" pitchFamily="34" charset="0"/>
              <a:buAutoNum type="arabicPeriod"/>
            </a:pPr>
            <a:r>
              <a:rPr lang="en-US" dirty="0" smtClean="0"/>
              <a:t>Wages + Rents + Profits</a:t>
            </a:r>
          </a:p>
          <a:p>
            <a:pPr marL="514350" indent="-514350">
              <a:buFont typeface="Arial" pitchFamily="34" charset="0"/>
              <a:buAutoNum type="arabicPeriod"/>
            </a:pPr>
            <a:r>
              <a:rPr lang="en-US" dirty="0" smtClean="0"/>
              <a:t>Investment + Rents + Interest + </a:t>
            </a:r>
            <a:r>
              <a:rPr lang="en-US" dirty="0" err="1" smtClean="0"/>
              <a:t>Gov’t</a:t>
            </a:r>
            <a:r>
              <a:rPr lang="en-US" dirty="0" smtClean="0"/>
              <a:t> Spend.</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630362"/>
          </a:xfrm>
        </p:spPr>
        <p:txBody>
          <a:bodyPr>
            <a:normAutofit/>
          </a:bodyPr>
          <a:lstStyle/>
          <a:p>
            <a:pPr algn="l"/>
            <a:r>
              <a:rPr lang="en-US" sz="3600" b="1" dirty="0" smtClean="0">
                <a:solidFill>
                  <a:srgbClr val="0070C0"/>
                </a:solidFill>
              </a:rPr>
              <a:t>11. Income approach: GDP </a:t>
            </a:r>
            <a:r>
              <a:rPr lang="en-US" sz="3600" b="1" u="sng" dirty="0" smtClean="0">
                <a:solidFill>
                  <a:srgbClr val="0070C0"/>
                </a:solidFill>
              </a:rPr>
              <a:t>almost</a:t>
            </a:r>
            <a:r>
              <a:rPr lang="en-US" sz="3600" b="1" dirty="0" smtClean="0">
                <a:solidFill>
                  <a:srgbClr val="0070C0"/>
                </a:solidFill>
              </a:rPr>
              <a:t> = ?</a:t>
            </a:r>
            <a:endParaRPr lang="en-US" sz="3600" b="1" dirty="0">
              <a:solidFill>
                <a:srgbClr val="0070C0"/>
              </a:solidFill>
            </a:endParaRPr>
          </a:p>
        </p:txBody>
      </p:sp>
      <p:sp>
        <p:nvSpPr>
          <p:cNvPr id="6" name="CorShape1"/>
          <p:cNvSpPr/>
          <p:nvPr>
            <p:custDataLst>
              <p:tags r:id="rId2"/>
            </p:custDataLst>
          </p:nvPr>
        </p:nvSpPr>
        <p:spPr>
          <a:xfrm rot="10800000">
            <a:off x="172720" y="1676400"/>
            <a:ext cx="519854" cy="519854"/>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76401"/>
            <a:ext cx="8229600" cy="2590800"/>
          </a:xfrm>
        </p:spPr>
        <p:txBody>
          <a:bodyPr>
            <a:normAutofit/>
          </a:bodyPr>
          <a:lstStyle/>
          <a:p>
            <a:pPr marL="514350" indent="-514350">
              <a:buFont typeface="Arial" pitchFamily="34" charset="0"/>
              <a:buAutoNum type="arabicPeriod"/>
            </a:pPr>
            <a:r>
              <a:rPr lang="en-US" dirty="0" smtClean="0"/>
              <a:t>Wages + Rents + Interest + Profits</a:t>
            </a:r>
          </a:p>
          <a:p>
            <a:pPr marL="514350" indent="-514350">
              <a:buFont typeface="Arial" pitchFamily="34" charset="0"/>
              <a:buAutoNum type="arabicPeriod"/>
            </a:pPr>
            <a:r>
              <a:rPr lang="en-US" dirty="0" smtClean="0"/>
              <a:t>Consumption + Rents + Interest + investment</a:t>
            </a:r>
          </a:p>
          <a:p>
            <a:pPr marL="514350" indent="-514350">
              <a:buFont typeface="Arial" pitchFamily="34" charset="0"/>
              <a:buAutoNum type="arabicPeriod"/>
            </a:pPr>
            <a:r>
              <a:rPr lang="en-US" dirty="0" smtClean="0"/>
              <a:t>Wages + Rents + Profits</a:t>
            </a:r>
          </a:p>
          <a:p>
            <a:pPr marL="514350" indent="-514350">
              <a:buFont typeface="Arial" pitchFamily="34" charset="0"/>
              <a:buAutoNum type="arabicPeriod"/>
            </a:pPr>
            <a:r>
              <a:rPr lang="en-US" dirty="0" smtClean="0"/>
              <a:t>Investment + Rents + Interest + </a:t>
            </a:r>
            <a:r>
              <a:rPr lang="en-US" dirty="0" err="1" smtClean="0"/>
              <a:t>Gov’t</a:t>
            </a:r>
            <a:r>
              <a:rPr lang="en-US" dirty="0" smtClean="0"/>
              <a:t> Spend.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dirty="0" smtClean="0"/>
              <a:t>Income Approach: National income (NI) =</a:t>
            </a:r>
            <a:endParaRPr lang="en-US" dirty="0"/>
          </a:p>
        </p:txBody>
      </p:sp>
      <p:sp>
        <p:nvSpPr>
          <p:cNvPr id="3" name="Text Placeholder 2"/>
          <p:cNvSpPr>
            <a:spLocks noGrp="1"/>
          </p:cNvSpPr>
          <p:nvPr>
            <p:ph type="body" idx="1"/>
          </p:nvPr>
        </p:nvSpPr>
        <p:spPr/>
        <p:txBody>
          <a:bodyPr/>
          <a:lstStyle/>
          <a:p>
            <a:pPr>
              <a:buNone/>
            </a:pPr>
            <a:r>
              <a:rPr lang="en-US" dirty="0" smtClean="0"/>
              <a:t>   Wages</a:t>
            </a:r>
          </a:p>
          <a:p>
            <a:pPr>
              <a:buNone/>
            </a:pPr>
            <a:r>
              <a:rPr lang="en-US" dirty="0" smtClean="0"/>
              <a:t>+ Rents</a:t>
            </a:r>
          </a:p>
          <a:p>
            <a:pPr>
              <a:buNone/>
            </a:pPr>
            <a:r>
              <a:rPr lang="en-US" dirty="0" smtClean="0"/>
              <a:t>+ Interest </a:t>
            </a:r>
          </a:p>
          <a:p>
            <a:pPr>
              <a:buNone/>
            </a:pPr>
            <a:r>
              <a:rPr lang="en-US" dirty="0" smtClean="0"/>
              <a:t>+ Corporate profits</a:t>
            </a:r>
          </a:p>
          <a:p>
            <a:pPr>
              <a:buNone/>
            </a:pPr>
            <a:r>
              <a:rPr lang="en-US" u="sng" dirty="0" smtClean="0"/>
              <a:t>+ Proprietor’s income</a:t>
            </a:r>
          </a:p>
          <a:p>
            <a:pPr>
              <a:buNone/>
            </a:pPr>
            <a:r>
              <a:rPr lang="en-US" dirty="0" smtClean="0"/>
              <a:t>= National Income (almost equals GDP)</a:t>
            </a:r>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09599"/>
          </a:xfrm>
        </p:spPr>
        <p:txBody>
          <a:bodyPr>
            <a:normAutofit fontScale="90000"/>
          </a:bodyPr>
          <a:lstStyle/>
          <a:p>
            <a:r>
              <a:rPr lang="en-US" b="1" dirty="0" smtClean="0"/>
              <a:t>7a – Measuring </a:t>
            </a:r>
            <a:r>
              <a:rPr lang="en-US" b="1" dirty="0" smtClean="0"/>
              <a:t>GDP</a:t>
            </a:r>
            <a:endParaRPr lang="en-US" b="1" dirty="0"/>
          </a:p>
        </p:txBody>
      </p:sp>
      <p:sp>
        <p:nvSpPr>
          <p:cNvPr id="3" name="Subtitle 2"/>
          <p:cNvSpPr>
            <a:spLocks noGrp="1"/>
          </p:cNvSpPr>
          <p:nvPr>
            <p:ph type="subTitle" idx="1"/>
          </p:nvPr>
        </p:nvSpPr>
        <p:spPr>
          <a:xfrm>
            <a:off x="457200" y="838200"/>
            <a:ext cx="8001000" cy="5486400"/>
          </a:xfrm>
        </p:spPr>
        <p:txBody>
          <a:bodyPr>
            <a:normAutofit/>
          </a:bodyPr>
          <a:lstStyle/>
          <a:p>
            <a:pPr algn="l"/>
            <a:r>
              <a:rPr lang="en-US" b="1" dirty="0" smtClean="0">
                <a:solidFill>
                  <a:schemeClr val="tx1"/>
                </a:solidFill>
              </a:rPr>
              <a:t>KEY TERMS: </a:t>
            </a:r>
            <a:r>
              <a:rPr lang="en-US" dirty="0" smtClean="0">
                <a:solidFill>
                  <a:schemeClr val="tx1"/>
                </a:solidFill>
              </a:rPr>
              <a:t>GDP, intermediate goods, final goods, double counting, non-market transactions, underground economy, GDP per capita, expenditures approach, income approach, national income (NI), proprietor's income, personal income (PI), disposable income (DI), nominal GDP, real GDP, gross private domestic investment, net private domestic investment, net domestic product (NDP), net exports</a:t>
            </a:r>
          </a:p>
        </p:txBody>
      </p:sp>
    </p:spTree>
    <p:custDataLst>
      <p:tags r:id="rId1"/>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048000" cy="2087562"/>
          </a:xfrm>
        </p:spPr>
        <p:txBody>
          <a:bodyPr>
            <a:normAutofit/>
          </a:bodyPr>
          <a:lstStyle/>
          <a:p>
            <a:pPr algn="l"/>
            <a:r>
              <a:rPr lang="en-US" sz="3600" b="1" dirty="0" smtClean="0"/>
              <a:t>12. In which year was there a recession?</a:t>
            </a:r>
            <a:endParaRPr lang="en-US" sz="3600" b="1" dirty="0"/>
          </a:p>
        </p:txBody>
      </p:sp>
      <p:sp>
        <p:nvSpPr>
          <p:cNvPr id="83971" name="Rectangle 3"/>
          <p:cNvSpPr>
            <a:spLocks noChangeArrowheads="1"/>
          </p:cNvSpPr>
          <p:nvPr/>
        </p:nvSpPr>
        <p:spPr bwMode="auto">
          <a:xfrm>
            <a:off x="0" y="43934"/>
            <a:ext cx="295465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739775" algn="ctr"/>
                <a:tab pos="1773238" algn="r"/>
                <a:tab pos="2743200" algn="r"/>
                <a:tab pos="3830638" algn="r"/>
                <a:tab pos="4743450" algn="r"/>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			</a:t>
            </a:r>
            <a:r>
              <a:rPr kumimoji="0" lang="en-US" sz="18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PAnswers"/>
          <p:cNvSpPr>
            <a:spLocks noGrp="1"/>
          </p:cNvSpPr>
          <p:nvPr>
            <p:ph type="body" idx="1"/>
            <p:custDataLst>
              <p:tags r:id="rId2"/>
            </p:custDataLst>
          </p:nvPr>
        </p:nvSpPr>
        <p:spPr>
          <a:xfrm>
            <a:off x="457200" y="2286001"/>
            <a:ext cx="1905000" cy="2895600"/>
          </a:xfrm>
        </p:spPr>
        <p:txBody>
          <a:bodyPr>
            <a:normAutofit/>
          </a:bodyPr>
          <a:lstStyle/>
          <a:p>
            <a:pPr marL="514350" indent="-514350">
              <a:buFont typeface="Arial" pitchFamily="34" charset="0"/>
              <a:buAutoNum type="arabicPeriod"/>
            </a:pPr>
            <a:r>
              <a:rPr lang="en-US" dirty="0" smtClean="0"/>
              <a:t>2</a:t>
            </a:r>
          </a:p>
          <a:p>
            <a:pPr marL="514350" indent="-514350">
              <a:buFont typeface="Arial" pitchFamily="34" charset="0"/>
              <a:buAutoNum type="arabicPeriod"/>
            </a:pPr>
            <a:r>
              <a:rPr lang="en-US" dirty="0" smtClean="0"/>
              <a:t>3</a:t>
            </a:r>
          </a:p>
          <a:p>
            <a:pPr marL="514350" indent="-514350">
              <a:buFont typeface="Arial" pitchFamily="34" charset="0"/>
              <a:buAutoNum type="arabicPeriod"/>
            </a:pPr>
            <a:r>
              <a:rPr lang="en-US" dirty="0" smtClean="0"/>
              <a:t>none</a:t>
            </a:r>
          </a:p>
        </p:txBody>
      </p:sp>
      <p:pic>
        <p:nvPicPr>
          <p:cNvPr id="83973" name="Picture 5"/>
          <p:cNvPicPr>
            <a:picLocks noChangeAspect="1" noChangeArrowheads="1"/>
          </p:cNvPicPr>
          <p:nvPr/>
        </p:nvPicPr>
        <p:blipFill>
          <a:blip r:embed="rId4" cstate="print"/>
          <a:srcRect/>
          <a:stretch>
            <a:fillRect/>
          </a:stretch>
        </p:blipFill>
        <p:spPr bwMode="auto">
          <a:xfrm>
            <a:off x="3657600" y="533400"/>
            <a:ext cx="5085522" cy="3048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048000" cy="2087562"/>
          </a:xfrm>
        </p:spPr>
        <p:txBody>
          <a:bodyPr>
            <a:normAutofit/>
          </a:bodyPr>
          <a:lstStyle/>
          <a:p>
            <a:pPr algn="l"/>
            <a:r>
              <a:rPr lang="en-US" sz="3600" b="1" dirty="0" smtClean="0">
                <a:solidFill>
                  <a:srgbClr val="0070C0"/>
                </a:solidFill>
              </a:rPr>
              <a:t>12. In which year was there a recession?</a:t>
            </a:r>
            <a:endParaRPr lang="en-US" sz="3600" b="1" dirty="0">
              <a:solidFill>
                <a:srgbClr val="0070C0"/>
              </a:solidFill>
            </a:endParaRPr>
          </a:p>
        </p:txBody>
      </p:sp>
      <p:sp>
        <p:nvSpPr>
          <p:cNvPr id="83971" name="Rectangle 3"/>
          <p:cNvSpPr>
            <a:spLocks noChangeArrowheads="1"/>
          </p:cNvSpPr>
          <p:nvPr/>
        </p:nvSpPr>
        <p:spPr bwMode="auto">
          <a:xfrm>
            <a:off x="0" y="43934"/>
            <a:ext cx="295465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739775" algn="ctr"/>
                <a:tab pos="1773238" algn="r"/>
                <a:tab pos="2743200" algn="r"/>
                <a:tab pos="3830638" algn="r"/>
                <a:tab pos="4743450" algn="r"/>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			</a:t>
            </a:r>
            <a:r>
              <a:rPr kumimoji="0" lang="en-US" sz="18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3973" name="Picture 5"/>
          <p:cNvPicPr>
            <a:picLocks noChangeAspect="1" noChangeArrowheads="1"/>
          </p:cNvPicPr>
          <p:nvPr/>
        </p:nvPicPr>
        <p:blipFill>
          <a:blip r:embed="rId5" cstate="print"/>
          <a:srcRect/>
          <a:stretch>
            <a:fillRect/>
          </a:stretch>
        </p:blipFill>
        <p:spPr bwMode="auto">
          <a:xfrm>
            <a:off x="3657600" y="533400"/>
            <a:ext cx="5085522" cy="3048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286001"/>
            <a:ext cx="1905000" cy="2895600"/>
          </a:xfrm>
        </p:spPr>
        <p:txBody>
          <a:bodyPr>
            <a:normAutofit/>
          </a:bodyPr>
          <a:lstStyle/>
          <a:p>
            <a:pPr marL="514350" indent="-514350">
              <a:buFont typeface="Arial" pitchFamily="34" charset="0"/>
              <a:buAutoNum type="arabicPeriod"/>
            </a:pPr>
            <a:r>
              <a:rPr lang="en-US" dirty="0" smtClean="0"/>
              <a:t>2</a:t>
            </a:r>
          </a:p>
          <a:p>
            <a:pPr marL="514350" indent="-514350">
              <a:buFont typeface="Arial" pitchFamily="34" charset="0"/>
              <a:buAutoNum type="arabicPeriod"/>
            </a:pPr>
            <a:r>
              <a:rPr lang="en-US" dirty="0" smtClean="0"/>
              <a:t>3</a:t>
            </a:r>
          </a:p>
          <a:p>
            <a:pPr marL="514350" indent="-514350">
              <a:buFont typeface="Arial" pitchFamily="34" charset="0"/>
              <a:buAutoNum type="arabicPeriod"/>
            </a:pPr>
            <a:r>
              <a:rPr lang="en-US" dirty="0" smtClean="0"/>
              <a:t>none</a:t>
            </a:r>
          </a:p>
        </p:txBody>
      </p:sp>
      <p:sp>
        <p:nvSpPr>
          <p:cNvPr id="5" name="CorShape1"/>
          <p:cNvSpPr/>
          <p:nvPr>
            <p:custDataLst>
              <p:tags r:id="rId3"/>
            </p:custDataLst>
          </p:nvPr>
        </p:nvSpPr>
        <p:spPr>
          <a:xfrm rot="10800000">
            <a:off x="172720" y="293793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6" name="Picture 4"/>
          <p:cNvPicPr>
            <a:picLocks noChangeAspect="1" noChangeArrowheads="1"/>
          </p:cNvPicPr>
          <p:nvPr/>
        </p:nvPicPr>
        <p:blipFill>
          <a:blip r:embed="rId3" cstate="print"/>
          <a:srcRect/>
          <a:stretch>
            <a:fillRect/>
          </a:stretch>
        </p:blipFill>
        <p:spPr bwMode="auto">
          <a:xfrm>
            <a:off x="228600" y="457200"/>
            <a:ext cx="8849194" cy="3505200"/>
          </a:xfrm>
          <a:prstGeom prst="rect">
            <a:avLst/>
          </a:prstGeom>
          <a:noFill/>
          <a:ln w="9525">
            <a:noFill/>
            <a:miter lim="800000"/>
            <a:headEnd/>
            <a:tailEnd/>
          </a:ln>
        </p:spPr>
      </p:pic>
    </p:spTree>
    <p:custDataLst>
      <p:tags r:id="rId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679953" cy="769441"/>
          </a:xfrm>
          <a:prstGeom prst="rect">
            <a:avLst/>
          </a:prstGeom>
          <a:noFill/>
        </p:spPr>
        <p:txBody>
          <a:bodyPr wrap="square" rtlCol="0">
            <a:spAutoFit/>
          </a:bodyPr>
          <a:lstStyle/>
          <a:p>
            <a:r>
              <a:rPr lang="en-US" sz="4400" dirty="0" smtClean="0">
                <a:latin typeface="Times New Roman" pitchFamily="18" charset="0"/>
                <a:cs typeface="Times New Roman" pitchFamily="18" charset="0"/>
              </a:rPr>
              <a:t>In which year was there a recession?</a:t>
            </a:r>
            <a:endParaRPr lang="en-US" sz="4400" dirty="0">
              <a:latin typeface="Times New Roman" pitchFamily="18" charset="0"/>
              <a:cs typeface="Times New Roman" pitchFamily="18" charset="0"/>
            </a:endParaRPr>
          </a:p>
        </p:txBody>
      </p:sp>
      <p:pic>
        <p:nvPicPr>
          <p:cNvPr id="86017" name="Picture 1"/>
          <p:cNvPicPr>
            <a:picLocks noChangeAspect="1" noChangeArrowheads="1"/>
          </p:cNvPicPr>
          <p:nvPr/>
        </p:nvPicPr>
        <p:blipFill>
          <a:blip r:embed="rId3" cstate="print"/>
          <a:srcRect/>
          <a:stretch>
            <a:fillRect/>
          </a:stretch>
        </p:blipFill>
        <p:spPr bwMode="auto">
          <a:xfrm>
            <a:off x="457199" y="1371600"/>
            <a:ext cx="7936653" cy="3276600"/>
          </a:xfrm>
          <a:prstGeom prst="rect">
            <a:avLst/>
          </a:prstGeom>
          <a:noFill/>
          <a:ln w="9525">
            <a:noFill/>
            <a:miter lim="800000"/>
            <a:headEnd/>
            <a:tailEnd/>
          </a:ln>
        </p:spPr>
      </p:pic>
      <p:sp>
        <p:nvSpPr>
          <p:cNvPr id="5" name="TextBox 4"/>
          <p:cNvSpPr txBox="1"/>
          <p:nvPr/>
        </p:nvSpPr>
        <p:spPr>
          <a:xfrm>
            <a:off x="288481" y="5334000"/>
            <a:ext cx="8679953"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In which year </a:t>
            </a:r>
            <a:r>
              <a:rPr lang="en-US" sz="4000" dirty="0" smtClean="0">
                <a:latin typeface="Times New Roman" pitchFamily="18" charset="0"/>
                <a:cs typeface="Times New Roman" pitchFamily="18" charset="0"/>
              </a:rPr>
              <a:t>did Real GDP decrease?</a:t>
            </a:r>
            <a:endParaRPr lang="en-US" sz="4000" dirty="0">
              <a:latin typeface="Times New Roman" pitchFamily="18" charset="0"/>
              <a:cs typeface="Times New Roman" pitchFamily="18" charset="0"/>
            </a:endParaRPr>
          </a:p>
        </p:txBody>
      </p:sp>
    </p:spTree>
    <p:custDataLst>
      <p:tags r:id="rId1"/>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t>REQUIRED </a:t>
            </a:r>
            <a:r>
              <a:rPr lang="en-US" b="1" u="sng" smtClean="0"/>
              <a:t>FORMULAS (YP 49)</a:t>
            </a:r>
            <a:endParaRPr lang="en-US" b="1" u="sng" dirty="0"/>
          </a:p>
        </p:txBody>
      </p:sp>
      <p:sp>
        <p:nvSpPr>
          <p:cNvPr id="3" name="Text Placeholder 2"/>
          <p:cNvSpPr>
            <a:spLocks noGrp="1"/>
          </p:cNvSpPr>
          <p:nvPr>
            <p:ph type="body" idx="1"/>
          </p:nvPr>
        </p:nvSpPr>
        <p:spPr/>
        <p:txBody>
          <a:bodyPr>
            <a:normAutofit lnSpcReduction="10000"/>
          </a:bodyPr>
          <a:lstStyle/>
          <a:p>
            <a:r>
              <a:rPr lang="en-US" b="1" dirty="0" smtClean="0"/>
              <a:t>GDP = C + </a:t>
            </a:r>
            <a:r>
              <a:rPr lang="en-US" b="1" dirty="0" err="1" smtClean="0"/>
              <a:t>Ig</a:t>
            </a:r>
            <a:r>
              <a:rPr lang="en-US" b="1" dirty="0" smtClean="0"/>
              <a:t> + G + </a:t>
            </a:r>
            <a:r>
              <a:rPr lang="en-US" b="1" dirty="0" err="1" smtClean="0"/>
              <a:t>Xn</a:t>
            </a:r>
            <a:endParaRPr lang="en-US" b="1" dirty="0" smtClean="0"/>
          </a:p>
          <a:p>
            <a:r>
              <a:rPr lang="en-US" b="1" dirty="0" smtClean="0"/>
              <a:t>NI = wages + rents + interest + corporate profits + proprietor's income</a:t>
            </a:r>
          </a:p>
          <a:p>
            <a:r>
              <a:rPr lang="en-US" b="1" dirty="0" smtClean="0"/>
              <a:t>NDP = C + In + G + </a:t>
            </a:r>
            <a:r>
              <a:rPr lang="en-US" b="1" dirty="0" err="1" smtClean="0"/>
              <a:t>Xn</a:t>
            </a:r>
            <a:r>
              <a:rPr lang="en-US" b="1" dirty="0" smtClean="0"/>
              <a:t> = GDP - depreciation</a:t>
            </a:r>
          </a:p>
          <a:p>
            <a:r>
              <a:rPr lang="en-US" b="1" dirty="0" smtClean="0"/>
              <a:t>NDP = GDP - depreciation</a:t>
            </a:r>
          </a:p>
          <a:p>
            <a:r>
              <a:rPr lang="en-US" b="1" dirty="0" smtClean="0"/>
              <a:t>In = </a:t>
            </a:r>
            <a:r>
              <a:rPr lang="en-US" b="1" dirty="0" err="1" smtClean="0"/>
              <a:t>Ig</a:t>
            </a:r>
            <a:r>
              <a:rPr lang="en-US" b="1" dirty="0" smtClean="0"/>
              <a:t> - depreciation</a:t>
            </a:r>
          </a:p>
          <a:p>
            <a:r>
              <a:rPr lang="en-US" b="1" dirty="0" err="1" smtClean="0"/>
              <a:t>Xn</a:t>
            </a:r>
            <a:r>
              <a:rPr lang="en-US" b="1" dirty="0" smtClean="0"/>
              <a:t> = X - M</a:t>
            </a:r>
          </a:p>
          <a:p>
            <a:r>
              <a:rPr lang="en-US" b="1" dirty="0" smtClean="0"/>
              <a:t>real GDP = (nominal GDP / price index) x 100</a:t>
            </a:r>
            <a:endParaRPr lang="en-US" b="1"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09599"/>
          </a:xfrm>
        </p:spPr>
        <p:txBody>
          <a:bodyPr>
            <a:normAutofit fontScale="90000"/>
          </a:bodyPr>
          <a:lstStyle/>
          <a:p>
            <a:r>
              <a:rPr lang="en-US" b="1" dirty="0" smtClean="0"/>
              <a:t>7a – Measuring GDP </a:t>
            </a:r>
            <a:endParaRPr lang="en-US" b="1" dirty="0"/>
          </a:p>
        </p:txBody>
      </p:sp>
      <p:sp>
        <p:nvSpPr>
          <p:cNvPr id="3" name="Subtitle 2"/>
          <p:cNvSpPr>
            <a:spLocks noGrp="1"/>
          </p:cNvSpPr>
          <p:nvPr>
            <p:ph type="subTitle" idx="1"/>
          </p:nvPr>
        </p:nvSpPr>
        <p:spPr>
          <a:xfrm>
            <a:off x="457200" y="838200"/>
            <a:ext cx="8001000" cy="5486400"/>
          </a:xfrm>
        </p:spPr>
        <p:txBody>
          <a:bodyPr>
            <a:normAutofit/>
          </a:bodyPr>
          <a:lstStyle/>
          <a:p>
            <a:pPr algn="l"/>
            <a:r>
              <a:rPr lang="en-US" b="1" dirty="0" smtClean="0">
                <a:solidFill>
                  <a:schemeClr val="tx1"/>
                </a:solidFill>
              </a:rPr>
              <a:t>Required Formulas:</a:t>
            </a:r>
          </a:p>
          <a:p>
            <a:pPr algn="l">
              <a:buFont typeface="Arial" pitchFamily="34" charset="0"/>
              <a:buChar char="•"/>
            </a:pPr>
            <a:r>
              <a:rPr lang="en-US" dirty="0" smtClean="0">
                <a:solidFill>
                  <a:schemeClr val="tx1"/>
                </a:solidFill>
              </a:rPr>
              <a:t>GDP = C + </a:t>
            </a:r>
            <a:r>
              <a:rPr lang="en-US" dirty="0" err="1" smtClean="0">
                <a:solidFill>
                  <a:schemeClr val="tx1"/>
                </a:solidFill>
              </a:rPr>
              <a:t>Ig</a:t>
            </a:r>
            <a:r>
              <a:rPr lang="en-US" dirty="0" smtClean="0">
                <a:solidFill>
                  <a:schemeClr val="tx1"/>
                </a:solidFill>
              </a:rPr>
              <a:t> + G + </a:t>
            </a:r>
            <a:r>
              <a:rPr lang="en-US" dirty="0" err="1" smtClean="0">
                <a:solidFill>
                  <a:schemeClr val="tx1"/>
                </a:solidFill>
              </a:rPr>
              <a:t>Xn</a:t>
            </a:r>
            <a:endParaRPr lang="en-US" dirty="0" smtClean="0">
              <a:solidFill>
                <a:schemeClr val="tx1"/>
              </a:solidFill>
            </a:endParaRPr>
          </a:p>
          <a:p>
            <a:pPr algn="l">
              <a:buFont typeface="Arial" pitchFamily="34" charset="0"/>
              <a:buChar char="•"/>
            </a:pPr>
            <a:r>
              <a:rPr lang="en-US" dirty="0" smtClean="0">
                <a:solidFill>
                  <a:schemeClr val="tx1"/>
                </a:solidFill>
              </a:rPr>
              <a:t>NI = wages + rents + interest + corporate profits + proprietor's income</a:t>
            </a:r>
          </a:p>
          <a:p>
            <a:pPr algn="l">
              <a:buFont typeface="Arial" pitchFamily="34" charset="0"/>
              <a:buChar char="•"/>
            </a:pPr>
            <a:r>
              <a:rPr lang="en-US" dirty="0" smtClean="0">
                <a:solidFill>
                  <a:schemeClr val="tx1"/>
                </a:solidFill>
              </a:rPr>
              <a:t>NDP = C + In + G + </a:t>
            </a:r>
            <a:r>
              <a:rPr lang="en-US" dirty="0" err="1" smtClean="0">
                <a:solidFill>
                  <a:schemeClr val="tx1"/>
                </a:solidFill>
              </a:rPr>
              <a:t>Xn</a:t>
            </a:r>
            <a:r>
              <a:rPr lang="en-US" dirty="0" smtClean="0">
                <a:solidFill>
                  <a:schemeClr val="tx1"/>
                </a:solidFill>
              </a:rPr>
              <a:t> = GDP - depreciation</a:t>
            </a:r>
          </a:p>
          <a:p>
            <a:pPr algn="l">
              <a:buFont typeface="Arial" pitchFamily="34" charset="0"/>
              <a:buChar char="•"/>
            </a:pPr>
            <a:r>
              <a:rPr lang="en-US" dirty="0" smtClean="0">
                <a:solidFill>
                  <a:schemeClr val="tx1"/>
                </a:solidFill>
              </a:rPr>
              <a:t>NDP = GDP - depreciation</a:t>
            </a:r>
          </a:p>
          <a:p>
            <a:pPr algn="l">
              <a:buFont typeface="Arial" pitchFamily="34" charset="0"/>
              <a:buChar char="•"/>
            </a:pPr>
            <a:r>
              <a:rPr lang="en-US" dirty="0" smtClean="0">
                <a:solidFill>
                  <a:schemeClr val="tx1"/>
                </a:solidFill>
              </a:rPr>
              <a:t>In = </a:t>
            </a:r>
            <a:r>
              <a:rPr lang="en-US" dirty="0" err="1" smtClean="0">
                <a:solidFill>
                  <a:schemeClr val="tx1"/>
                </a:solidFill>
              </a:rPr>
              <a:t>Ig</a:t>
            </a:r>
            <a:r>
              <a:rPr lang="en-US" dirty="0" smtClean="0">
                <a:solidFill>
                  <a:schemeClr val="tx1"/>
                </a:solidFill>
              </a:rPr>
              <a:t> - depreciation</a:t>
            </a:r>
          </a:p>
          <a:p>
            <a:pPr algn="l">
              <a:buFont typeface="Arial" pitchFamily="34" charset="0"/>
              <a:buChar char="•"/>
            </a:pPr>
            <a:r>
              <a:rPr lang="en-US" dirty="0" err="1" smtClean="0">
                <a:solidFill>
                  <a:schemeClr val="tx1"/>
                </a:solidFill>
              </a:rPr>
              <a:t>Xn</a:t>
            </a:r>
            <a:r>
              <a:rPr lang="en-US" dirty="0" smtClean="0">
                <a:solidFill>
                  <a:schemeClr val="tx1"/>
                </a:solidFill>
              </a:rPr>
              <a:t> = X - M</a:t>
            </a:r>
          </a:p>
          <a:p>
            <a:pPr algn="l">
              <a:buFont typeface="Arial" pitchFamily="34" charset="0"/>
              <a:buChar char="•"/>
            </a:pPr>
            <a:r>
              <a:rPr lang="en-US" dirty="0" smtClean="0">
                <a:solidFill>
                  <a:schemeClr val="tx1"/>
                </a:solidFill>
              </a:rPr>
              <a:t>real GDP = (nominal GDP / price index) x 100</a:t>
            </a:r>
            <a:endParaRPr lang="en-US" dirty="0">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534400" cy="1219200"/>
          </a:xfrm>
        </p:spPr>
        <p:txBody>
          <a:bodyPr>
            <a:normAutofit/>
          </a:bodyPr>
          <a:lstStyle/>
          <a:p>
            <a:pPr algn="l"/>
            <a:r>
              <a:rPr lang="en-US" sz="3600" b="1" dirty="0" smtClean="0"/>
              <a:t>1. What is the approximate GDP of the US (</a:t>
            </a:r>
            <a:r>
              <a:rPr lang="en-US" sz="3600" b="1" dirty="0" smtClean="0"/>
              <a:t>2017)?</a:t>
            </a:r>
            <a:endParaRPr lang="en-US" sz="3600" b="1" dirty="0"/>
          </a:p>
        </p:txBody>
      </p:sp>
      <p:sp>
        <p:nvSpPr>
          <p:cNvPr id="3" name="TPAnswers"/>
          <p:cNvSpPr>
            <a:spLocks noGrp="1"/>
          </p:cNvSpPr>
          <p:nvPr>
            <p:ph type="body" idx="1"/>
            <p:custDataLst>
              <p:tags r:id="rId2"/>
            </p:custDataLst>
          </p:nvPr>
        </p:nvSpPr>
        <p:spPr>
          <a:xfrm>
            <a:off x="457200" y="1600200"/>
            <a:ext cx="3124200" cy="4297363"/>
          </a:xfrm>
        </p:spPr>
        <p:txBody>
          <a:bodyPr>
            <a:noAutofit/>
          </a:bodyPr>
          <a:lstStyle/>
          <a:p>
            <a:pPr marL="514350" indent="-514350">
              <a:buFont typeface="Arial" pitchFamily="34" charset="0"/>
              <a:buAutoNum type="arabicPeriod"/>
            </a:pPr>
            <a:r>
              <a:rPr lang="en-US" dirty="0" smtClean="0"/>
              <a:t>$ 8.5 trillion</a:t>
            </a:r>
          </a:p>
          <a:p>
            <a:pPr marL="514350" indent="-514350">
              <a:buFont typeface="Arial" pitchFamily="34" charset="0"/>
              <a:buAutoNum type="arabicPeriod"/>
            </a:pPr>
            <a:r>
              <a:rPr lang="en-US" dirty="0" smtClean="0"/>
              <a:t>$ 11.5 trillion</a:t>
            </a:r>
          </a:p>
          <a:p>
            <a:pPr marL="514350" indent="-514350">
              <a:buFont typeface="Arial" pitchFamily="34" charset="0"/>
              <a:buAutoNum type="arabicPeriod"/>
            </a:pPr>
            <a:r>
              <a:rPr lang="en-US" dirty="0" smtClean="0"/>
              <a:t>$ 14.5 trillion</a:t>
            </a:r>
          </a:p>
          <a:p>
            <a:pPr marL="514350" indent="-514350">
              <a:buFont typeface="Arial" pitchFamily="34" charset="0"/>
              <a:buAutoNum type="arabicPeriod"/>
            </a:pPr>
            <a:r>
              <a:rPr lang="en-US" dirty="0" smtClean="0"/>
              <a:t>$ </a:t>
            </a:r>
            <a:r>
              <a:rPr lang="en-US" dirty="0" smtClean="0"/>
              <a:t>19.4 </a:t>
            </a:r>
            <a:r>
              <a:rPr lang="en-US" dirty="0" smtClean="0"/>
              <a:t>trillion</a:t>
            </a:r>
          </a:p>
        </p:txBody>
      </p:sp>
    </p:spTree>
    <p:custDataLst>
      <p:tags r:id="rId1"/>
    </p:custDataLst>
    <p:extLst>
      <p:ext uri="{BB962C8B-B14F-4D97-AF65-F5344CB8AC3E}">
        <p14:creationId xmlns:p14="http://schemas.microsoft.com/office/powerpoint/2010/main" val="1225854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534400" cy="1219200"/>
          </a:xfrm>
        </p:spPr>
        <p:txBody>
          <a:bodyPr>
            <a:normAutofit/>
          </a:bodyPr>
          <a:lstStyle/>
          <a:p>
            <a:pPr algn="l"/>
            <a:r>
              <a:rPr lang="en-US" sz="3600" b="1" dirty="0" smtClean="0">
                <a:solidFill>
                  <a:srgbClr val="0070C0"/>
                </a:solidFill>
              </a:rPr>
              <a:t>1. What is the approximate GDP of the US (</a:t>
            </a:r>
            <a:r>
              <a:rPr lang="en-US" sz="3600" b="1" dirty="0" smtClean="0">
                <a:solidFill>
                  <a:srgbClr val="0070C0"/>
                </a:solidFill>
              </a:rPr>
              <a:t>2017)?</a:t>
            </a:r>
            <a:endParaRPr lang="en-US" sz="3600" b="1" dirty="0">
              <a:solidFill>
                <a:srgbClr val="0070C0"/>
              </a:solidFill>
            </a:endParaRPr>
          </a:p>
        </p:txBody>
      </p:sp>
      <p:sp>
        <p:nvSpPr>
          <p:cNvPr id="5" name="CorShape1"/>
          <p:cNvSpPr/>
          <p:nvPr>
            <p:custDataLst>
              <p:tags r:id="rId2"/>
            </p:custDataLst>
          </p:nvPr>
        </p:nvSpPr>
        <p:spPr>
          <a:xfrm rot="10800000">
            <a:off x="172720" y="3422566"/>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00200"/>
            <a:ext cx="3124200" cy="4297363"/>
          </a:xfrm>
        </p:spPr>
        <p:txBody>
          <a:bodyPr>
            <a:noAutofit/>
          </a:bodyPr>
          <a:lstStyle/>
          <a:p>
            <a:pPr marL="514350" indent="-514350">
              <a:buFont typeface="Arial" pitchFamily="34" charset="0"/>
              <a:buAutoNum type="arabicPeriod"/>
            </a:pPr>
            <a:r>
              <a:rPr lang="en-US" dirty="0" smtClean="0"/>
              <a:t>$ 8.5 trillion</a:t>
            </a:r>
          </a:p>
          <a:p>
            <a:pPr marL="514350" indent="-514350">
              <a:buFont typeface="Arial" pitchFamily="34" charset="0"/>
              <a:buAutoNum type="arabicPeriod"/>
            </a:pPr>
            <a:r>
              <a:rPr lang="en-US" dirty="0" smtClean="0"/>
              <a:t>$ 11.5 trillion</a:t>
            </a:r>
          </a:p>
          <a:p>
            <a:pPr marL="514350" indent="-514350">
              <a:buFont typeface="Arial" pitchFamily="34" charset="0"/>
              <a:buAutoNum type="arabicPeriod"/>
            </a:pPr>
            <a:r>
              <a:rPr lang="en-US" dirty="0" smtClean="0"/>
              <a:t>$ 14.5 trillion</a:t>
            </a:r>
          </a:p>
          <a:p>
            <a:pPr marL="514350" indent="-514350">
              <a:buFont typeface="Arial" pitchFamily="34" charset="0"/>
              <a:buAutoNum type="arabicPeriod"/>
            </a:pPr>
            <a:r>
              <a:rPr lang="en-US" dirty="0" smtClean="0"/>
              <a:t>$ </a:t>
            </a:r>
            <a:r>
              <a:rPr lang="en-US" dirty="0" smtClean="0"/>
              <a:t>19.4 </a:t>
            </a:r>
            <a:r>
              <a:rPr lang="en-US" dirty="0" smtClean="0"/>
              <a:t>trillion</a:t>
            </a:r>
          </a:p>
        </p:txBody>
      </p:sp>
    </p:spTree>
    <p:custDataLst>
      <p:tags r:id="rId1"/>
    </p:custDataLst>
    <p:extLst>
      <p:ext uri="{BB962C8B-B14F-4D97-AF65-F5344CB8AC3E}">
        <p14:creationId xmlns:p14="http://schemas.microsoft.com/office/powerpoint/2010/main" val="307174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457200"/>
            <a:ext cx="8610600" cy="5668963"/>
          </a:xfrm>
        </p:spPr>
        <p:txBody>
          <a:bodyPr>
            <a:normAutofit/>
          </a:bodyPr>
          <a:lstStyle/>
          <a:p>
            <a:pPr>
              <a:buNone/>
            </a:pPr>
            <a:r>
              <a:rPr lang="en-US" b="1" dirty="0" smtClean="0"/>
              <a:t>What is Gross Domestic Product (GDP</a:t>
            </a:r>
            <a:r>
              <a:rPr lang="en-US" b="1" dirty="0" smtClean="0"/>
              <a:t>)?</a:t>
            </a:r>
            <a:endParaRPr lang="en-US" b="1" dirty="0" smtClean="0"/>
          </a:p>
          <a:p>
            <a:r>
              <a:rPr lang="en-US" dirty="0"/>
              <a:t>GDP is the total </a:t>
            </a:r>
            <a:r>
              <a:rPr lang="en-US" b="1" u="sng" dirty="0"/>
              <a:t>market value</a:t>
            </a:r>
            <a:r>
              <a:rPr lang="en-US" u="sng" dirty="0"/>
              <a:t> </a:t>
            </a:r>
            <a:r>
              <a:rPr lang="en-US" dirty="0"/>
              <a:t>of all</a:t>
            </a:r>
            <a:r>
              <a:rPr lang="en-US" b="1" dirty="0"/>
              <a:t> </a:t>
            </a:r>
            <a:r>
              <a:rPr lang="en-US" b="1" u="sng" dirty="0"/>
              <a:t>final</a:t>
            </a:r>
            <a:r>
              <a:rPr lang="en-US" dirty="0"/>
              <a:t> goods and services </a:t>
            </a:r>
            <a:r>
              <a:rPr lang="en-US" b="1" u="sng" dirty="0"/>
              <a:t>produced</a:t>
            </a:r>
            <a:r>
              <a:rPr lang="en-US" dirty="0"/>
              <a:t> in the economy in one </a:t>
            </a:r>
            <a:r>
              <a:rPr lang="en-US" dirty="0" smtClean="0"/>
              <a:t>year</a:t>
            </a:r>
          </a:p>
          <a:p>
            <a:r>
              <a:rPr lang="en-US" dirty="0" smtClean="0"/>
              <a:t>SUM P x Q of final goods and services produced</a:t>
            </a:r>
          </a:p>
        </p:txBody>
      </p:sp>
    </p:spTree>
    <p:custDataLst>
      <p:tags r:id="rId1"/>
    </p:custDataLst>
    <p:extLst>
      <p:ext uri="{BB962C8B-B14F-4D97-AF65-F5344CB8AC3E}">
        <p14:creationId xmlns:p14="http://schemas.microsoft.com/office/powerpoint/2010/main" val="1523153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00400" y="152400"/>
            <a:ext cx="2895600" cy="609600"/>
          </a:xfrm>
        </p:spPr>
        <p:txBody>
          <a:bodyPr>
            <a:normAutofit/>
          </a:bodyPr>
          <a:lstStyle/>
          <a:p>
            <a:pPr>
              <a:buNone/>
            </a:pPr>
            <a:r>
              <a:rPr lang="en-US" b="1" dirty="0" smtClean="0"/>
              <a:t>U.S. GDP</a:t>
            </a:r>
            <a:endParaRPr lang="en-US" b="1" dirty="0" smtClean="0"/>
          </a:p>
        </p:txBody>
      </p:sp>
      <p:pic>
        <p:nvPicPr>
          <p:cNvPr id="86018" name="Picture 2" descr="https://d3fy651gv2fhd3.cloudfront.net/charts/united-states-gdp@2x.png?s=wgdpus&amp;v=201807041338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76532"/>
            <a:ext cx="9701901" cy="450986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766249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OWERPOINTVERSION" val="14.0"/>
  <p:tag name="TASKPANEKEY" val="cacb24e1-2b57-45ed-844a-3c71329cd7fa"/>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1.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62"/>
  <p:tag name="FONTSIZE" val="32"/>
  <p:tag name="BULLETTYPE" val="ppBulletArabicPeriod"/>
  <p:tag name="ANSWERTEXT" val="$ 8.5 trillion&#10;$ 11.5 trillion&#10;$ 14.5 trillion&#10;$ 19.4 trillion"/>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F6C2250C3D3048EA90C48FD754396541"/>
  <p:tag name="QUESTIONALIAS" val="2. Which is a final good? "/>
  <p:tag name="ANSWERSALIAS" val="Bun bought by McDonalds|smicln|Computer bought by Harper|smicln|Meat bought by Jewel|smicln|Skis bought by me"/>
  <p:tag name="CORRECTPOINTVALUE" val="0"/>
  <p:tag name="VALUES" val="No Value|smicln|No Value|smicln|No Value|smicln|No Value"/>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3"/>
  <p:tag name="TEXTLENGTH" val="88"/>
  <p:tag name="FONTSIZE" val="32"/>
  <p:tag name="BULLETTYPE" val="ppBulletArabicPeriod"/>
  <p:tag name="ANSWERTEXT" val="Bun bought by McDonalds&#10;Computer bought by Harper&#10;Meat bought by Jewel&#10;Skis bought by me"/>
  <p:tag name="OLDNUMANSWERS" val="4"/>
</p:tagLst>
</file>

<file path=ppt/tags/tag2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2. Which is a final good? "/>
  <p:tag name="ANSWERSALIAS" val="Bun bought by McDonalds|smicln|Computer bought by Harper|smicln|Meat bought by Jewel|smicln|Skis bought by me"/>
  <p:tag name="SLIDEORDER" val="4"/>
  <p:tag name="SLIDEGUID" val="D7FDA282029141A48D7D46333BAB8D45"/>
  <p:tag name="VALUES" val="Incorrect|smicln|Incorrect|smicln|Incorrect|smicln|Correct"/>
</p:tagLst>
</file>

<file path=ppt/tags/tag22.xml><?xml version="1.0" encoding="utf-8"?>
<p:tagLst xmlns:a="http://schemas.openxmlformats.org/drawingml/2006/main" xmlns:r="http://schemas.openxmlformats.org/officeDocument/2006/relationships" xmlns:p="http://schemas.openxmlformats.org/presentationml/2006/main">
  <p:tag name="ANSWERBULLETS" val="3"/>
  <p:tag name="TEXTLENGTH" val="88"/>
  <p:tag name="FONTSIZE" val="32"/>
  <p:tag name="BULLETTYPE" val="ppBulletArabicPeriod"/>
  <p:tag name="ANSWERTEXT" val="Bun bought by McDonalds&#10;Computer bought by Harper&#10;Meat bought by Jewel&#10;Skis bought by me"/>
  <p:tag name="OLDNUMANSWERS" val="4"/>
</p:tagLst>
</file>

<file path=ppt/tags/tag2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AF25B140830949EF87A5723B09E7D1FA"/>
  <p:tag name="QUESTIONALIAS" val="3. Which is NOT counted in GDP? "/>
  <p:tag name="ANSWERSALIAS" val="Bun bought by McDonalds|smicln|Meat bought by Jewel|smicln|Stock in Apple bought by you|smicln|Computer bought by Harper"/>
  <p:tag name="CORRECTPOINTVALUE" val="0"/>
  <p:tag name="VALUES" val="No Value|smicln|No Value|smicln|No Value|smicln|No Value"/>
</p:tagLst>
</file>

<file path=ppt/tags/tag25.xml><?xml version="1.0" encoding="utf-8"?>
<p:tagLst xmlns:a="http://schemas.openxmlformats.org/drawingml/2006/main" xmlns:r="http://schemas.openxmlformats.org/officeDocument/2006/relationships" xmlns:p="http://schemas.openxmlformats.org/presentationml/2006/main">
  <p:tag name="ANSWERBULLETS" val="3"/>
  <p:tag name="TEXTLENGTH" val="99"/>
  <p:tag name="FONTSIZE" val="32"/>
  <p:tag name="BULLETTYPE" val="ppBulletArabicPeriod"/>
  <p:tag name="ANSWERTEXT" val="Bun bought by McDonalds&#10;Meat bought by Jewel&#10;Stock in Apple bought by you&#10;Computer bought by Harper"/>
  <p:tag name="OLDNUMANSWERS" val="4"/>
</p:tagLst>
</file>

<file path=ppt/tags/tag2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3. Which is NOT counted in GDP? "/>
  <p:tag name="ANSWERSALIAS" val="Bun bought by McDonalds|smicln|Meat bought by Jewel|smicln|Stock in Apple bought by you|smicln|Computer bought by Harper"/>
  <p:tag name="SLIDEORDER" val="5"/>
  <p:tag name="SLIDEGUID" val="EDC9C3BB23634B67A2E4A893EC37F6FB"/>
  <p:tag name="VALUES" val="Incorrect|smicln|Incorrect|smicln|Correct|smicln|Incorrect"/>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99"/>
  <p:tag name="FONTSIZE" val="32"/>
  <p:tag name="BULLETTYPE" val="ppBulletArabicPeriod"/>
  <p:tag name="ANSWERTEXT" val="Bun bought by McDonalds&#10;Meat bought by Jewel&#10;Stock in Apple bought by you&#10;Computer bought by Harper"/>
  <p:tag name="OLDNUMANSWERS" val="4"/>
</p:tagLst>
</file>

<file path=ppt/tags/tag2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5"/>
  <p:tag name="SLIDEGUID" val="0B180850E6E2490CB479092935EAEBE1"/>
  <p:tag name="QUESTIONALIAS" val="4. Which is counted in GDP for 2015? "/>
  <p:tag name="ANSWERSALIAS" val="Illegal drugs sold in 2015|smicln|Real Estate agent’s salary in 2015|smicln|2014 car sold in 2015|smicln|Time I spend mowing my lawn in 2015"/>
  <p:tag name="CORRECTPOINTVALUE" val="0"/>
  <p:tag name="VALUES" val="No Value|smicln|No Value|smicln|No Value|smicln|No Valu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119"/>
  <p:tag name="FONTSIZE" val="32"/>
  <p:tag name="BULLETTYPE" val="ppBulletArabicPeriod"/>
  <p:tag name="ANSWERTEXT" val="Illegal drugs sold in 2015&#10;Real Estate agent’s salary in 2015&#10;2014 car sold in 2015&#10;Time I spend mowing my lawn in 2015"/>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4. Which is counted in GDP for 2015? "/>
  <p:tag name="ANSWERSALIAS" val="Illegal drugs sold in 2015|smicln|Real Estate agent’s salary in 2015|smicln|2014 car sold in 2015|smicln|Time I spend mowing my lawn in 2015"/>
  <p:tag name="SLIDEORDER" val="6"/>
  <p:tag name="SLIDEGUID" val="54701B4532A1476B8A2CB86309896AB1"/>
  <p:tag name="VALUES" val="Incorrect|smicln|Correct|smicln|Incorrect|smicln|Incorrect"/>
</p:tagLst>
</file>

<file path=ppt/tags/tag3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119"/>
  <p:tag name="FONTSIZE" val="32"/>
  <p:tag name="BULLETTYPE" val="ppBulletArabicPeriod"/>
  <p:tag name="ANSWERTEXT" val="Illegal drugs sold in 2015&#10;Real Estate agent’s salary in 2015&#10;2014 car sold in 2015&#10;Time I spend mowing my lawn in 2015"/>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49F6FDE8AB804FB7896FE108AA0C555C"/>
  <p:tag name="QUESTIONALIAS" val="5. Which of the following causes GDP to OVERSTATE social welfare (standard of living)?"/>
  <p:tag name="CORRECTPOINTVALUE" val="0"/>
  <p:tag name="ANSWERSALIAS" val="Non-market transactions|smicln|Pollution|smicln|Leisure|smicln|Underground economy|smicln|Improved product quality"/>
  <p:tag name="VALUES" val="No Value|smicln|No Value|smicln|No Value|smicln|No Value|smicln|No Value"/>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92"/>
  <p:tag name="FONTSIZE" val="32"/>
  <p:tag name="BULLETTYPE" val="ppBulletArabicPeriod"/>
  <p:tag name="ANSWERTEXT" val="Non-market transactions&#10;Pollution&#10;Leisure&#10;Underground economy&#10;Unequal distribution of income"/>
  <p:tag name="OLDNUMANSWERS" val="5"/>
</p:tagLst>
</file>

<file path=ppt/tags/tag3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5. Which of the following causes GDP to OVERSTATE social welfare (standard of living)?"/>
  <p:tag name="SLIDEORDER" val="3"/>
  <p:tag name="SLIDEGUID" val="8D22B600519D4D969AC783A578F1245E"/>
  <p:tag name="ANSWERSALIAS" val="Non-market transactions|smicln|Pollution|smicln|Leisure|smicln|Underground economy|smicln|Improved product quality"/>
  <p:tag name="VALUES" val="Incorrect|smicln|Correct|smicln|Incorrect|smicln|Incorrect|smicln|Incorrect"/>
</p:tagLst>
</file>

<file path=ppt/tags/tag3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8.xml><?xml version="1.0" encoding="utf-8"?>
<p:tagLst xmlns:a="http://schemas.openxmlformats.org/drawingml/2006/main" xmlns:r="http://schemas.openxmlformats.org/officeDocument/2006/relationships" xmlns:p="http://schemas.openxmlformats.org/presentationml/2006/main">
  <p:tag name="ANSWERBULLETS" val="3"/>
  <p:tag name="TEXTLENGTH" val="86"/>
  <p:tag name="FONTSIZE" val="32"/>
  <p:tag name="BULLETTYPE" val="ppBulletArabicPeriod"/>
  <p:tag name="ANSWERTEXT" val="Non-market transactions&#10;Pollution&#10;Leisure&#10;Underground economy&#10;Improved product quality"/>
  <p:tag name="OLDNUMANSWERS" val="5"/>
</p:tagLst>
</file>

<file path=ppt/tags/tag3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742314E35E174042AD471BD1219BA8D4"/>
  <p:tag name="QUESTIONALIAS" val="6. Which of the following causes GDP to UNDERSTATE social welfare (standard of living)?"/>
  <p:tag name="ANSWERSALIAS" val="Resource depletion|smicln|Pollution|smicln|Leisure|smicln|Large population"/>
  <p:tag name="CORRECTPOINTVALUE" val="0"/>
  <p:tag name="VALUES" val="No Value|smicln|No Value|smicln|No Value|smicln|No Value"/>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ANSWERBULLETS" val="3"/>
  <p:tag name="TEXTLENGTH" val="53"/>
  <p:tag name="FONTSIZE" val="32"/>
  <p:tag name="BULLETTYPE" val="ppBulletArabicPeriod"/>
  <p:tag name="ANSWERTEXT" val="Resource depletion&#10;Pollution&#10;Leisure&#10;Large population"/>
  <p:tag name="OLDNUMANSWERS" val="4"/>
</p:tagLst>
</file>

<file path=ppt/tags/tag4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6. Which of the following causes GDP to UNDERSTATE social welfare (standard of living)?"/>
  <p:tag name="ANSWERSALIAS" val="Resource depletion|smicln|Pollution|smicln|Leisure|smicln|Large population"/>
  <p:tag name="SLIDEORDER" val="4"/>
  <p:tag name="SLIDEGUID" val="F699C9AC371F497BB231C29B0A6E0C84"/>
  <p:tag name="VALUES" val="Incorrect|smicln|Incorrect|smicln|Correct|smicln|Incorrect"/>
</p:tagLst>
</file>

<file path=ppt/tags/tag42.xml><?xml version="1.0" encoding="utf-8"?>
<p:tagLst xmlns:a="http://schemas.openxmlformats.org/drawingml/2006/main" xmlns:r="http://schemas.openxmlformats.org/officeDocument/2006/relationships" xmlns:p="http://schemas.openxmlformats.org/presentationml/2006/main">
  <p:tag name="ANSWERBULLETS" val="3"/>
  <p:tag name="TEXTLENGTH" val="53"/>
  <p:tag name="FONTSIZE" val="32"/>
  <p:tag name="BULLETTYPE" val="ppBulletArabicPeriod"/>
  <p:tag name="ANSWERTEXT" val="Resource depletion&#10;Pollution&#10;Leisure&#10;Large population"/>
  <p:tag name="OLDNUMANSWERS" val="4"/>
</p:tagLst>
</file>

<file path=ppt/tags/tag4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4.xml><?xml version="1.0" encoding="utf-8"?>
<p:tagLst xmlns:a="http://schemas.openxmlformats.org/drawingml/2006/main" xmlns:r="http://schemas.openxmlformats.org/officeDocument/2006/relationships" xmlns:p="http://schemas.openxmlformats.org/presentationml/2006/main">
  <p:tag name="DELIMITERS" val="3.1"/>
</p:tagLst>
</file>

<file path=ppt/tags/tag4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56066FC88276456196CD64D7FC6F50DC"/>
  <p:tag name="QUESTIONALIAS" val="7. India's GDP is much greater than is Switzerland's GDP yet Switzerland has a higher standard of living. Why? "/>
  <p:tag name="ANSWERSALIAS" val="There are smaller mountains in Switzerland|smicln|There are fewer people in Switzerland|smicln|Switzerland is in Europe|smicln|India produces more crude oil"/>
  <p:tag name="CORRECTPOINTVALUE" val="0"/>
  <p:tag name="VALUES" val="No Value|smicln|No Value|smicln|No Value|smicln|No Value"/>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135"/>
  <p:tag name="FONTSIZE" val="32"/>
  <p:tag name="BULLETTYPE" val="ppBulletArabicPeriod"/>
  <p:tag name="ANSWERTEXT" val="There are smaller mountains in Switzerland&#10;There are fewer people in Switzerland&#10;Switzerland is in Europe&#10;India produces more crude oil"/>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7. India's GDP is much greater than is Switzerland's GDP yet Switzerland has a higher standard of living. Why? "/>
  <p:tag name="ANSWERSALIAS" val="There are smaller mountains in Switzerland|smicln|There are fewer people in Switzerland|smicln|Switzerland is in Europe|smicln|India produces more crude oil"/>
  <p:tag name="SLIDEORDER" val="5"/>
  <p:tag name="SLIDEGUID" val="05FDCC8E03084311A4FA6A4FF7D76681"/>
  <p:tag name="VALUES" val="Incorrect|smicln|Correct|smicln|Incorrect|smicln|Incorrect"/>
</p:tagLst>
</file>

<file path=ppt/tags/tag4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9.xml><?xml version="1.0" encoding="utf-8"?>
<p:tagLst xmlns:a="http://schemas.openxmlformats.org/drawingml/2006/main" xmlns:r="http://schemas.openxmlformats.org/officeDocument/2006/relationships" xmlns:p="http://schemas.openxmlformats.org/presentationml/2006/main">
  <p:tag name="ANSWERBULLETS" val="3"/>
  <p:tag name="TEXTLENGTH" val="135"/>
  <p:tag name="FONTSIZE" val="32"/>
  <p:tag name="BULLETTYPE" val="ppBulletArabicPeriod"/>
  <p:tag name="ANSWERTEXT" val="There are smaller mountains in Switzerland&#10;There are fewer people in Switzerland&#10;Switzerland is in Europe&#10;India produces more crude oil"/>
  <p:tag name="OLDNUMANSWERS" val="4"/>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5"/>
  <p:tag name="SLIDEGUID" val="F5FD5156DFE144249F726D3B04CD2EBE"/>
  <p:tag name="QUESTIONALIAS" val="8. What is the difference between GDP and GNP?"/>
  <p:tag name="ANSWERSALIAS" val="GDP is produced with a country|smicln|GDP is produced by citizens of a country|smicln|GDP does not include home production|smicln|GDP includes changes in inventories"/>
  <p:tag name="CORRECTPOINTVALUE" val="0"/>
  <p:tag name="VALUES" val="No Value|smicln|No Value|smicln|No Value|smicln|No Value"/>
</p:tagLst>
</file>

<file path=ppt/tags/tag52.xml><?xml version="1.0" encoding="utf-8"?>
<p:tagLst xmlns:a="http://schemas.openxmlformats.org/drawingml/2006/main" xmlns:r="http://schemas.openxmlformats.org/officeDocument/2006/relationships" xmlns:p="http://schemas.openxmlformats.org/presentationml/2006/main">
  <p:tag name="ANSWERBULLETS" val="3"/>
  <p:tag name="TEXTLENGTH" val="144"/>
  <p:tag name="FONTSIZE" val="32"/>
  <p:tag name="BULLETTYPE" val="ppBulletArabicPeriod"/>
  <p:tag name="ANSWERTEXT" val="GDP is produced with a country&#10;GDP is produced by citizens of a country&#10;GDP does not include home production&#10;GDP includes changes in inventories"/>
  <p:tag name="OLDNUMANSWERS" val="4"/>
</p:tagLst>
</file>

<file path=ppt/tags/tag5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8. What is the difference between GDP and GNP?"/>
  <p:tag name="ANSWERSALIAS" val="GDP is produced with a country|smicln|GDP is produced by citizens of a country|smicln|GDP does not include home production|smicln|GDP includes changes in inventories"/>
  <p:tag name="SLIDEORDER" val="6"/>
  <p:tag name="SLIDEGUID" val="F32BE7D00B7349F6AB2785EEF4DBBB59"/>
  <p:tag name="VALUES" val="Correct|smicln|Incorrect|smicln|Incorrect|smicln|Incorrect"/>
</p:tagLst>
</file>

<file path=ppt/tags/tag5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5.xml><?xml version="1.0" encoding="utf-8"?>
<p:tagLst xmlns:a="http://schemas.openxmlformats.org/drawingml/2006/main" xmlns:r="http://schemas.openxmlformats.org/officeDocument/2006/relationships" xmlns:p="http://schemas.openxmlformats.org/presentationml/2006/main">
  <p:tag name="ANSWERBULLETS" val="3"/>
  <p:tag name="TEXTLENGTH" val="144"/>
  <p:tag name="FONTSIZE" val="32"/>
  <p:tag name="BULLETTYPE" val="ppBulletArabicPeriod"/>
  <p:tag name="ANSWERTEXT" val="GDP is produced with a country&#10;GDP is produced by citizens of a country&#10;GDP does not include home production&#10;GDP includes changes in inventories"/>
  <p:tag name="OLDNUMANSWERS" val="4"/>
</p:tagLst>
</file>

<file path=ppt/tags/tag56.xml><?xml version="1.0" encoding="utf-8"?>
<p:tagLst xmlns:a="http://schemas.openxmlformats.org/drawingml/2006/main" xmlns:r="http://schemas.openxmlformats.org/officeDocument/2006/relationships" xmlns:p="http://schemas.openxmlformats.org/presentationml/2006/main">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9. Which flow on the circular flow diagram best represents GDP?"/>
  <p:tag name="ANSWERSALIAS" val="1|smicln|2|smicln|3|smicln|4"/>
  <p:tag name="SLIDEORDER" val="7"/>
  <p:tag name="SLIDEGUID" val="B8E59FCDE741429A8C50492CD8F821D9"/>
  <p:tag name="CORRECTPOINTVALUE" val="0"/>
  <p:tag name="VALUES" val="Incorrect|smicln|Incorrect|smicln|Correct|smicln|Incorrect"/>
</p:tagLst>
</file>

<file path=ppt/tags/tag58.xml><?xml version="1.0" encoding="utf-8"?>
<p:tagLst xmlns:a="http://schemas.openxmlformats.org/drawingml/2006/main" xmlns:r="http://schemas.openxmlformats.org/officeDocument/2006/relationships" xmlns:p="http://schemas.openxmlformats.org/presentationml/2006/main">
  <p:tag name="ANSWERBULLETS" val="3"/>
  <p:tag name="TEXTLENGTH" val="7"/>
  <p:tag name="FONTSIZE" val="44"/>
  <p:tag name="BULLETTYPE" val="ppBulletArabicPeriod"/>
  <p:tag name="ANSWERTEXT" val="1&#10;2&#10;3&#10;4"/>
  <p:tag name="OLDNUMANSWERS" val="4"/>
</p:tagLst>
</file>

<file path=ppt/tags/tag5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9. Which flow on the circular flow diagram best represents GDP?"/>
  <p:tag name="ANSWERSALIAS" val="1|smicln|2|smicln|3|smicln|4"/>
  <p:tag name="SLIDEORDER" val="8"/>
  <p:tag name="SLIDEGUID" val="DA5B1E330BE64BF0BDA0BFE2EEFDF8FA"/>
  <p:tag name="VALUES" val="Incorrect|smicln|Incorrect|smicln|Correct|smicln|Incorrect"/>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1.xml><?xml version="1.0" encoding="utf-8"?>
<p:tagLst xmlns:a="http://schemas.openxmlformats.org/drawingml/2006/main" xmlns:r="http://schemas.openxmlformats.org/officeDocument/2006/relationships" xmlns:p="http://schemas.openxmlformats.org/presentationml/2006/main">
  <p:tag name="ANSWERBULLETS" val="3"/>
  <p:tag name="TEXTLENGTH" val="7"/>
  <p:tag name="FONTSIZE" val="44"/>
  <p:tag name="BULLETTYPE" val="ppBulletArabicPeriod"/>
  <p:tag name="ANSWERTEXT" val="1&#10;2&#10;3&#10;4"/>
  <p:tag name="OLDNUMANSWERS" val="4"/>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8B8C6D8A0D4E4BF2873EEAFD8A096382"/>
  <p:tag name="CORRECTPOINTVALUE" val="0"/>
  <p:tag name="QUESTIONALIAS" val="10. Expenditures approach: GDP = ?"/>
  <p:tag name="ANSWERSALIAS" val="C + G + T + Xn|smicln|C + MS + T + Xn|smicln|C + G + Ig + Xn|smicln|C + G + In + Xn"/>
  <p:tag name="VALUES" val="No Value|smicln|No Value|smicln|No Value|smicln|No Value"/>
</p:tagLst>
</file>

<file path=ppt/tags/tag64.xml><?xml version="1.0" encoding="utf-8"?>
<p:tagLst xmlns:a="http://schemas.openxmlformats.org/drawingml/2006/main" xmlns:r="http://schemas.openxmlformats.org/officeDocument/2006/relationships" xmlns:p="http://schemas.openxmlformats.org/presentationml/2006/main">
  <p:tag name="ANSWERBULLETS" val="3"/>
  <p:tag name="TEXTLENGTH" val="62"/>
  <p:tag name="FONTSIZE" val="44"/>
  <p:tag name="BULLETTYPE" val="ppBulletArabicPeriod"/>
  <p:tag name="ANSWERTEXT" val="C + G + T + Xn&#10;C + MS + T + Xn&#10;C + G + Ig + Xn&#10;C + G + IN + Xn"/>
  <p:tag name="OLDNUMANSWERS" val="4"/>
</p:tagLst>
</file>

<file path=ppt/tags/tag6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7"/>
  <p:tag name="SLIDEGUID" val="A4136D5AA67148DE8E870A9722863931"/>
  <p:tag name="QUESTIONALIAS" val="10. Expenditures approach: GDP = ?"/>
  <p:tag name="ANSWERSALIAS" val="C + G + T + Xn|smicln|C + MS + T + Xn|smicln|C + G + Ig + Xn|smicln|C + G + In + Xn"/>
  <p:tag name="VALUES" val="Incorrect|smicln|Incorrect|smicln|Correct|smicln|Incorrect"/>
</p:tagLst>
</file>

<file path=ppt/tags/tag6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7.xml><?xml version="1.0" encoding="utf-8"?>
<p:tagLst xmlns:a="http://schemas.openxmlformats.org/drawingml/2006/main" xmlns:r="http://schemas.openxmlformats.org/officeDocument/2006/relationships" xmlns:p="http://schemas.openxmlformats.org/presentationml/2006/main">
  <p:tag name="ANSWERBULLETS" val="3"/>
  <p:tag name="TEXTLENGTH" val="62"/>
  <p:tag name="FONTSIZE" val="44"/>
  <p:tag name="BULLETTYPE" val="ppBulletArabicPeriod"/>
  <p:tag name="ANSWERTEXT" val="C + G + T + Xn&#10;C + MS + T + Xn&#10;C + G + Ig + Xn&#10;C + G + In + Xn"/>
  <p:tag name="OLDNUMANSWERS" val="4"/>
</p:tagLst>
</file>

<file path=ppt/tags/tag6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7"/>
  <p:tag name="SLIDEGUID" val="7EFD3ABE405442BA9AD77A26C65360EA"/>
  <p:tag name="QUESTIONALIAS" val="10. Income approach: GDP almost = ?"/>
  <p:tag name="ANSWERSALIAS" val="Wages + Rents + Interest + Profits|smicln|Consumption + Rents + Interest + investment|smicln|Wages + Rents + Profits|smicln|Investment + Rents + Interest + Gov’t Spend."/>
  <p:tag name="CORRECTPOINTVALUE" val="0"/>
  <p:tag name="VALUES" val="No Value|smicln|No Value|smicln|No Value|smicln|No Value"/>
</p:tagLst>
</file>

<file path=ppt/tags/tag69.xml><?xml version="1.0" encoding="utf-8"?>
<p:tagLst xmlns:a="http://schemas.openxmlformats.org/drawingml/2006/main" xmlns:r="http://schemas.openxmlformats.org/officeDocument/2006/relationships" xmlns:p="http://schemas.openxmlformats.org/presentationml/2006/main">
  <p:tag name="ANSWERBULLETS" val="3"/>
  <p:tag name="TEXTLENGTH" val="147"/>
  <p:tag name="FONTSIZE" val="32"/>
  <p:tag name="BULLETTYPE" val="ppBulletArabicPeriod"/>
  <p:tag name="ANSWERTEXT" val="Wages + Rents + Interest + Profits&#10;Consumption + Rents + Interest + investment&#10;Wages + Rents + Profits&#10;Investment + Rents + Interest + Gov’t Spend."/>
  <p:tag name="OLDNUMANSWERS" val="4"/>
</p:tagLst>
</file>

<file path=ppt/tags/tag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TOTALRESPONSES" val="19"/>
  <p:tag name="RESPONSECOUNT" val="19"/>
  <p:tag name="SLICED" val="False"/>
  <p:tag name="RESPONSES" val="4;3;4;3;4;4;3;3;3;4;4;3;3;3;4;3;4;2;3;"/>
  <p:tag name="CHARTSTRINGSTD" val="0 1 10 8"/>
  <p:tag name="CHARTSTRINGREV" val="8 10 1 0"/>
  <p:tag name="CHARTSTRINGSTDPER" val="0 0.0526315789473684 0.526315789473684 0.421052631578947"/>
  <p:tag name="CHARTSTRINGREVPER" val="0.421052631578947 0.526315789473684 0.0526315789473684 0"/>
  <p:tag name="RESPONSESGATHERED" val="False"/>
  <p:tag name="ANONYMOUSTEMP" val="False"/>
  <p:tag name="QUESTIONALIAS" val="1. What is the approximate GDP of the US (2017)?"/>
  <p:tag name="ANSWERSALIAS" val="$ 8.5 trillion|smicln|$ 11.5 trillion|smicln|$ 14.5 trillion|smicln|$ 19.4 trillion"/>
  <p:tag name="CORRECTPOINTVALUE" val="0"/>
  <p:tag name="VALUES" val="Incorrect|smicln|Incorrect|smicln|Incorrect|smicln|Correct"/>
  <p:tag name="SLIDEORDER" val="4"/>
  <p:tag name="SLIDEGUID" val="2DCD73AE28114247A4ACB9E9A1367367"/>
</p:tagLst>
</file>

<file path=ppt/tags/tag7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0. Income approach: GDP almost = ?"/>
  <p:tag name="ANSWERSALIAS" val="Wages + Rents + Interest + Profits|smicln|Consumption + Rents + Interest + investment|smicln|Wages + Rents + Profits|smicln|Investment + Rents + Interest + Gov’t Spend."/>
  <p:tag name="SLIDEORDER" val="8"/>
  <p:tag name="SLIDEGUID" val="FDD74AF4199E4947A2AB28D7EBF92202"/>
  <p:tag name="VALUES" val="Correct|smicln|Incorrect|smicln|Incorrect|smicln|Incorrect"/>
</p:tagLst>
</file>

<file path=ppt/tags/tag7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2.xml><?xml version="1.0" encoding="utf-8"?>
<p:tagLst xmlns:a="http://schemas.openxmlformats.org/drawingml/2006/main" xmlns:r="http://schemas.openxmlformats.org/officeDocument/2006/relationships" xmlns:p="http://schemas.openxmlformats.org/presentationml/2006/main">
  <p:tag name="ANSWERBULLETS" val="3"/>
  <p:tag name="TEXTLENGTH" val="147"/>
  <p:tag name="FONTSIZE" val="32"/>
  <p:tag name="BULLETTYPE" val="ppBulletArabicPeriod"/>
  <p:tag name="ANSWERTEXT" val="Wages + Rents + Interest + Profits&#10;Consumption + Rents + Interest + investment&#10;Wages + Rents + Profits&#10;Investment + Rents + Interest + Gov’t Spend."/>
  <p:tag name="OLDNUMANSWERS" val="4"/>
</p:tagLst>
</file>

<file path=ppt/tags/tag73.xml><?xml version="1.0" encoding="utf-8"?>
<p:tagLst xmlns:a="http://schemas.openxmlformats.org/drawingml/2006/main" xmlns:r="http://schemas.openxmlformats.org/officeDocument/2006/relationships" xmlns:p="http://schemas.openxmlformats.org/presentationml/2006/main">
  <p:tag name="DELIMITERS" val="3.1"/>
</p:tagLst>
</file>

<file path=ppt/tags/tag7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1"/>
  <p:tag name="SLIDEGUID" val="517B5FFC0EA34ACC9574FDCD2DE885C1"/>
  <p:tag name="CORRECTPOINTVALUE" val="0"/>
  <p:tag name="QUESTIONALIAS" val="12. In which year was there a recession?"/>
  <p:tag name="ANSWERSALIAS" val="2|smicln|3|smicln|none"/>
  <p:tag name="VALUES" val="No Value|smicln|No Value|smicln|No Value"/>
</p:tagLst>
</file>

<file path=ppt/tags/tag75.xml><?xml version="1.0" encoding="utf-8"?>
<p:tagLst xmlns:a="http://schemas.openxmlformats.org/drawingml/2006/main" xmlns:r="http://schemas.openxmlformats.org/officeDocument/2006/relationships" xmlns:p="http://schemas.openxmlformats.org/presentationml/2006/main">
  <p:tag name="ANSWERBULLETS" val="3"/>
  <p:tag name="TEXTLENGTH" val="10"/>
  <p:tag name="FONTSIZE" val="32"/>
  <p:tag name="BULLETTYPE" val="ppBulletArabicPeriod"/>
  <p:tag name="ANSWERTEXT" val="1&#10;2&#10;3&#10;none"/>
  <p:tag name="OLDNUMANSWERS" val="3"/>
</p:tagLst>
</file>

<file path=ppt/tags/tag7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12"/>
  <p:tag name="SLIDEGUID" val="5CD9CAA15C9C428D9CBEBF83E7C8C781"/>
  <p:tag name="QUESTIONALIAS" val="11. In which year was there a recession?"/>
  <p:tag name="ANSWERSALIAS" val="2|smicln|3|smicln|none"/>
  <p:tag name="VALUES" val="Incorrect|smicln|Correct|smicln|Incorrect|smicln|Incorrect|smicln|Incorrect"/>
</p:tagLst>
</file>

<file path=ppt/tags/tag77.xml><?xml version="1.0" encoding="utf-8"?>
<p:tagLst xmlns:a="http://schemas.openxmlformats.org/drawingml/2006/main" xmlns:r="http://schemas.openxmlformats.org/officeDocument/2006/relationships" xmlns:p="http://schemas.openxmlformats.org/presentationml/2006/main">
  <p:tag name="ANSWERBULLETS" val="3"/>
  <p:tag name="TEXTLENGTH" val="8"/>
  <p:tag name="FONTSIZE" val="32"/>
  <p:tag name="BULLETTYPE" val="ppBulletArabicPeriod"/>
  <p:tag name="ANSWERTEXT" val="2&#10;3&#10;none"/>
  <p:tag name="OLDNUMANSWERS" val="3"/>
</p:tagLst>
</file>

<file path=ppt/tags/tag7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9.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62"/>
  <p:tag name="FONTSIZE" val="32"/>
  <p:tag name="BULLETTYPE" val="ppBulletArabicPeriod"/>
  <p:tag name="ANSWERTEXT" val="$ 8.5 trillion&#10;$ 11.5 trillion&#10;$ 14.5 trillion&#10;$ 19.4 trillion"/>
</p:tagLst>
</file>

<file path=ppt/tags/tag80.xml><?xml version="1.0" encoding="utf-8"?>
<p:tagLst xmlns:a="http://schemas.openxmlformats.org/drawingml/2006/main" xmlns:r="http://schemas.openxmlformats.org/officeDocument/2006/relationships" xmlns:p="http://schemas.openxmlformats.org/presentationml/2006/main">
  <p:tag name="DELIMITERS" val="3.1"/>
</p:tagLst>
</file>

<file path=ppt/tags/tag81.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19"/>
  <p:tag name="RESPONSECOUNT" val="19"/>
  <p:tag name="SLICED" val="False"/>
  <p:tag name="RESPONSES" val="4;3;4;3;4;4;3;3;3;4;4;3;3;3;4;3;4;2;3;"/>
  <p:tag name="CHARTSTRINGSTD" val="0 1 10 8"/>
  <p:tag name="CHARTSTRINGREV" val="8 10 1 0"/>
  <p:tag name="CHARTSTRINGSTDPER" val="0 0.0526315789473684 0.526315789473684 0.421052631578947"/>
  <p:tag name="CHARTSTRINGREVPER" val="0.421052631578947 0.526315789473684 0.0526315789473684 0"/>
  <p:tag name="RESPONSESGATHERED" val="False"/>
  <p:tag name="ANONYMOUSTEMP" val="False"/>
  <p:tag name="QUESTIONALIAS" val="1. What is the approximate GDP of the US (2017)?"/>
  <p:tag name="ANSWERSALIAS" val="$ 8.5 trillion|smicln|$ 11.5 trillion|smicln|$ 14.5 trillion|smicln|$ 19.4 trillion"/>
  <p:tag name="SLIDEORDER" val="5"/>
  <p:tag name="SLIDEGUID" val="96B8670777834031A413F2A83218460D"/>
  <p:tag name="VALUES" val="Incorrect|smicln|Incorrect|smicln|Incorrect|smicln|Correc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4706</TotalTime>
  <Words>1539</Words>
  <Application>Microsoft Office PowerPoint</Application>
  <PresentationFormat>On-screen Show (4:3)</PresentationFormat>
  <Paragraphs>240</Paragraphs>
  <Slides>44</Slides>
  <Notes>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7a – Measuring GDP</vt:lpstr>
      <vt:lpstr>7a – Measuring GDP</vt:lpstr>
      <vt:lpstr>7a – Measuring GDP</vt:lpstr>
      <vt:lpstr>7a – Measuring GDP</vt:lpstr>
      <vt:lpstr>7a – Measuring GDP </vt:lpstr>
      <vt:lpstr>1. What is the approximate GDP of the US (2017)?</vt:lpstr>
      <vt:lpstr>1. What is the approximate GDP of the US (2017)?</vt:lpstr>
      <vt:lpstr>PowerPoint Presentation</vt:lpstr>
      <vt:lpstr>PowerPoint Presentation</vt:lpstr>
      <vt:lpstr>PowerPoint Presentation</vt:lpstr>
      <vt:lpstr>PowerPoint Presentation</vt:lpstr>
      <vt:lpstr>PowerPoint Presentation</vt:lpstr>
      <vt:lpstr>Nationmaster.com</vt:lpstr>
      <vt:lpstr>GDP</vt:lpstr>
      <vt:lpstr>2. Which is a final good? </vt:lpstr>
      <vt:lpstr>2. Which is a final good? </vt:lpstr>
      <vt:lpstr>3. Which is NOT counted in GDP? </vt:lpstr>
      <vt:lpstr>3. Which is NOT counted in GDP? </vt:lpstr>
      <vt:lpstr>4. Which is counted in GDP for 2015? </vt:lpstr>
      <vt:lpstr>4. Which is counted in GDP for 2015? </vt:lpstr>
      <vt:lpstr>5. Which of the following causes GDP to OVERSTATE social welfare (standard of living)?</vt:lpstr>
      <vt:lpstr>5. Which of the following causes GDP to OVERSTATE social welfare (standard of living)?</vt:lpstr>
      <vt:lpstr>6. Which of the following causes GDP to UNDERSTATE social welfare (standard of living)?</vt:lpstr>
      <vt:lpstr>6. Which of the following causes GDP to UNDERSTATE social welfare (standard of living)?</vt:lpstr>
      <vt:lpstr>GDP AND SOCIAL WELFARE</vt:lpstr>
      <vt:lpstr>7. India's GDP is much greater than is Switzerland's GDP yet Switzerland has a higher standard of living. Why? </vt:lpstr>
      <vt:lpstr>7. India's GDP is much greater than is Switzerland's GDP yet Switzerland has a higher standard of living. Why? </vt:lpstr>
      <vt:lpstr>PowerPoint Presentation</vt:lpstr>
      <vt:lpstr>8. What is the difference between GDP and GNP?</vt:lpstr>
      <vt:lpstr>8. What is the difference between GDP and GNP?</vt:lpstr>
      <vt:lpstr>GDP vs. GNP</vt:lpstr>
      <vt:lpstr>9. Which flow on the circular flow diagram best represents GDP?</vt:lpstr>
      <vt:lpstr>9. Which flow on the circular flow diagram best represents GDP?</vt:lpstr>
      <vt:lpstr>Two Approaches to Calculating GDP (Expenditures / Income)</vt:lpstr>
      <vt:lpstr>10. Expenditures approach: GDP = ?</vt:lpstr>
      <vt:lpstr>10. Expenditures approach: GDP = ?</vt:lpstr>
      <vt:lpstr>11. Income approach: GDP almost = ?</vt:lpstr>
      <vt:lpstr>11. Income approach: GDP almost = ?</vt:lpstr>
      <vt:lpstr>Income Approach: National income (NI) =</vt:lpstr>
      <vt:lpstr>12. In which year was there a recession?</vt:lpstr>
      <vt:lpstr>12. In which year was there a recession?</vt:lpstr>
      <vt:lpstr>PowerPoint Presentation</vt:lpstr>
      <vt:lpstr>PowerPoint Presentation</vt:lpstr>
      <vt:lpstr>REQUIRED FORMULAS (YP 49)</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430</cp:revision>
  <dcterms:created xsi:type="dcterms:W3CDTF">2013-02-04T18:55:14Z</dcterms:created>
  <dcterms:modified xsi:type="dcterms:W3CDTF">2018-08-07T14:33:39Z</dcterms:modified>
</cp:coreProperties>
</file>