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4"/>
  </p:handoutMasterIdLst>
  <p:sldIdLst>
    <p:sldId id="289" r:id="rId2"/>
    <p:sldId id="258" r:id="rId3"/>
    <p:sldId id="257" r:id="rId4"/>
    <p:sldId id="270" r:id="rId5"/>
    <p:sldId id="290" r:id="rId6"/>
    <p:sldId id="291" r:id="rId7"/>
    <p:sldId id="292" r:id="rId8"/>
    <p:sldId id="296" r:id="rId9"/>
    <p:sldId id="293" r:id="rId10"/>
    <p:sldId id="294" r:id="rId11"/>
    <p:sldId id="297" r:id="rId12"/>
    <p:sldId id="259" r:id="rId13"/>
    <p:sldId id="277" r:id="rId14"/>
    <p:sldId id="298" r:id="rId15"/>
    <p:sldId id="260" r:id="rId16"/>
    <p:sldId id="278" r:id="rId17"/>
    <p:sldId id="274" r:id="rId18"/>
    <p:sldId id="261" r:id="rId19"/>
    <p:sldId id="279" r:id="rId20"/>
    <p:sldId id="275" r:id="rId21"/>
    <p:sldId id="262" r:id="rId22"/>
    <p:sldId id="280" r:id="rId23"/>
    <p:sldId id="269" r:id="rId24"/>
    <p:sldId id="265" r:id="rId25"/>
    <p:sldId id="282" r:id="rId26"/>
    <p:sldId id="266" r:id="rId27"/>
    <p:sldId id="286" r:id="rId28"/>
    <p:sldId id="267" r:id="rId29"/>
    <p:sldId id="283" r:id="rId30"/>
    <p:sldId id="268" r:id="rId31"/>
    <p:sldId id="284" r:id="rId32"/>
    <p:sldId id="276" r:id="rId33"/>
  </p:sldIdLst>
  <p:sldSz cx="9144000" cy="6858000" type="screen4x3"/>
  <p:notesSz cx="9296400" cy="70104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426" autoAdjust="0"/>
    <p:restoredTop sz="94660"/>
  </p:normalViewPr>
  <p:slideViewPr>
    <p:cSldViewPr>
      <p:cViewPr varScale="1">
        <p:scale>
          <a:sx n="53" d="100"/>
          <a:sy n="53" d="100"/>
        </p:scale>
        <p:origin x="-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8A1B56-F950-4E73-B462-A7023EB307D4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16502B-DB51-4159-9C69-C986490611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3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6.xml"/><Relationship Id="rId7" Type="http://schemas.openxmlformats.org/officeDocument/2006/relationships/oleObject" Target="../embeddings/oleObject1.bin"/><Relationship Id="rId2" Type="http://schemas.openxmlformats.org/officeDocument/2006/relationships/tags" Target="../tags/tag15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4.wmf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1"/>
            <a:ext cx="77724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3c – Market Equilibrium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003" y="22860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2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114800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4577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133600"/>
            <a:ext cx="8686800" cy="1524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2. </a:t>
            </a:r>
            <a:r>
              <a:rPr lang="en-US" sz="3200" b="1" dirty="0" smtClean="0">
                <a:solidFill>
                  <a:srgbClr val="0070C0"/>
                </a:solidFill>
              </a:rPr>
              <a:t>If the price in this market for wheat was $4</a:t>
            </a:r>
            <a:r>
              <a:rPr lang="en-US" sz="3200" b="1" dirty="0" smtClean="0">
                <a:solidFill>
                  <a:srgbClr val="0070C0"/>
                </a:solidFill>
              </a:rPr>
              <a:t>:</a:t>
            </a:r>
            <a:br>
              <a:rPr lang="en-US" sz="3200" b="1" dirty="0" smtClean="0">
                <a:solidFill>
                  <a:srgbClr val="0070C0"/>
                </a:solidFill>
              </a:rPr>
            </a:br>
            <a:r>
              <a:rPr lang="en-US" sz="3200" b="1" dirty="0" smtClean="0">
                <a:solidFill>
                  <a:srgbClr val="0070C0"/>
                </a:solidFill>
              </a:rPr>
              <a:t>     YP 64 #13</a:t>
            </a:r>
            <a:endParaRPr lang="en-US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54454147"/>
              </p:ext>
            </p:extLst>
          </p:nvPr>
        </p:nvGraphicFramePr>
        <p:xfrm>
          <a:off x="7143159" y="4419600"/>
          <a:ext cx="1841500" cy="207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159" y="4419600"/>
                        <a:ext cx="1841500" cy="207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50306" y="3722375"/>
            <a:ext cx="8382000" cy="3154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market would clear, </a:t>
            </a:r>
            <a:r>
              <a:rPr lang="en-US" dirty="0" err="1" smtClean="0"/>
              <a:t>Qd</a:t>
            </a:r>
            <a:r>
              <a:rPr lang="en-US" dirty="0" smtClean="0"/>
              <a:t> would equal Qs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Buyers would want to purchase more wheat than is currently being supplied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Farmers would not be able to sell all of their wheat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would be a shortage of wheat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5"/>
            </p:custDataLst>
          </p:nvPr>
        </p:nvSpPr>
        <p:spPr>
          <a:xfrm rot="10800000">
            <a:off x="281940" y="5210725"/>
            <a:ext cx="584200" cy="584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0"/>
            <a:ext cx="9496076" cy="235458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45131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26312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84517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960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3. </a:t>
            </a:r>
            <a:r>
              <a:rPr lang="en-US" sz="3200" b="1" dirty="0" smtClean="0"/>
              <a:t>If the market for bread is     experiencing a surplus, then you   would expect: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1"/>
            <a:ext cx="77724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will increase, </a:t>
            </a:r>
            <a:r>
              <a:rPr lang="en-US" dirty="0" err="1" smtClean="0"/>
              <a:t>Qd</a:t>
            </a:r>
            <a:r>
              <a:rPr lang="en-US" dirty="0" smtClean="0"/>
              <a:t> will fall and Qs will rise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will increase, </a:t>
            </a:r>
            <a:r>
              <a:rPr lang="en-US" dirty="0" err="1" smtClean="0"/>
              <a:t>Qd</a:t>
            </a:r>
            <a:r>
              <a:rPr lang="en-US" dirty="0" smtClean="0"/>
              <a:t> will rise and Qs will fall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will decrease, </a:t>
            </a:r>
            <a:r>
              <a:rPr lang="en-US" dirty="0" err="1" smtClean="0"/>
              <a:t>Qd</a:t>
            </a:r>
            <a:r>
              <a:rPr lang="en-US" dirty="0" smtClean="0"/>
              <a:t> will rise and Qs will fall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will decrease, </a:t>
            </a:r>
            <a:r>
              <a:rPr lang="en-US" dirty="0" err="1" smtClean="0"/>
              <a:t>Qd</a:t>
            </a:r>
            <a:r>
              <a:rPr lang="en-US" dirty="0" smtClean="0"/>
              <a:t> will fall and Qs will rise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960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3. </a:t>
            </a:r>
            <a:r>
              <a:rPr lang="en-US" sz="3200" b="1" dirty="0" smtClean="0">
                <a:solidFill>
                  <a:srgbClr val="0070C0"/>
                </a:solidFill>
              </a:rPr>
              <a:t>If the market for bread is     experiencing a surplus, then you   would expect: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30734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1"/>
            <a:ext cx="77724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will increase, </a:t>
            </a:r>
            <a:r>
              <a:rPr lang="en-US" dirty="0" err="1" smtClean="0"/>
              <a:t>Qd</a:t>
            </a:r>
            <a:r>
              <a:rPr lang="en-US" dirty="0" smtClean="0"/>
              <a:t> will fall and Qs will rise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will increase, </a:t>
            </a:r>
            <a:r>
              <a:rPr lang="en-US" dirty="0" err="1" smtClean="0"/>
              <a:t>Qd</a:t>
            </a:r>
            <a:r>
              <a:rPr lang="en-US" dirty="0" smtClean="0"/>
              <a:t> will rise and Qs will fall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will decrease, </a:t>
            </a:r>
            <a:r>
              <a:rPr lang="en-US" dirty="0" err="1" smtClean="0"/>
              <a:t>Qd</a:t>
            </a:r>
            <a:r>
              <a:rPr lang="en-US" dirty="0" smtClean="0"/>
              <a:t> will rise and Qs will fall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will decrease, </a:t>
            </a:r>
            <a:r>
              <a:rPr lang="en-US" dirty="0" err="1" smtClean="0"/>
              <a:t>Qd</a:t>
            </a:r>
            <a:r>
              <a:rPr lang="en-US" dirty="0" smtClean="0"/>
              <a:t> will fall and Qs will rise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990600"/>
            <a:ext cx="6019800" cy="464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8601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81000"/>
            <a:ext cx="6934200" cy="1447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4. </a:t>
            </a:r>
            <a:r>
              <a:rPr lang="en-US" b="1" dirty="0" smtClean="0"/>
              <a:t>An increase in the supply of chocolate bars results in: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28800"/>
            <a:ext cx="5562600" cy="4297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increases and Q decreases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decreases and Q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increases and Q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decreases and Q decreases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81000"/>
            <a:ext cx="6934200" cy="1447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4. </a:t>
            </a:r>
            <a:r>
              <a:rPr lang="en-US" b="1" dirty="0" smtClean="0">
                <a:solidFill>
                  <a:srgbClr val="0070C0"/>
                </a:solidFill>
              </a:rPr>
              <a:t>An increase in the supply of chocolate bars results in: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2514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828800"/>
            <a:ext cx="5562600" cy="4297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increases and Q decreases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decreases and Q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increases and Q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 decreases and Q decreases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5412" y="228600"/>
            <a:ext cx="6386678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 </a:t>
            </a:r>
            <a:r>
              <a:rPr lang="en-US" b="1" dirty="0" smtClean="0"/>
              <a:t>Which of the following will cause a decrease in supply?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2000" y="1828801"/>
            <a:ext cx="6705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Improved technology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Higher labor costs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the price of substitutes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Decreased demand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5. </a:t>
            </a:r>
            <a:r>
              <a:rPr lang="en-US" b="1" dirty="0" smtClean="0">
                <a:solidFill>
                  <a:srgbClr val="0070C0"/>
                </a:solidFill>
              </a:rPr>
              <a:t>Which of the following will cause a decrease in supply?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2514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62000" y="1828801"/>
            <a:ext cx="6705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Improved technology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Higher labor costs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the price of substitutes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Decreased demand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3c – Market Equilibrium - Macro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4343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Market Equilibrium</a:t>
            </a:r>
            <a:endParaRPr lang="en-US" sz="40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Equilibrium and Efficiency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(MSB = MSC)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9143799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730780" y="5394785"/>
            <a:ext cx="13580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YP 35</a:t>
            </a:r>
            <a:endParaRPr lang="en-US" sz="4000" b="1" dirty="0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4779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6. </a:t>
            </a:r>
            <a:r>
              <a:rPr lang="en-US" b="1" dirty="0" smtClean="0"/>
              <a:t>If the equilibrium P and Q both rise, the cause is: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60137" y="1905001"/>
            <a:ext cx="7107463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D and a decrease in 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D without a change in 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decrease in both D and 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decrease in D and an increase in 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4779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6. </a:t>
            </a:r>
            <a:r>
              <a:rPr lang="en-US" b="1" dirty="0" smtClean="0">
                <a:solidFill>
                  <a:srgbClr val="0070C0"/>
                </a:solidFill>
              </a:rPr>
              <a:t>If the equilibrium P and Q both rise, the cause is: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60137" y="1905001"/>
            <a:ext cx="7107463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D and a decrease in 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D without a change in 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decrease in both D and 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decrease in D and an increase in S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5569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7, 8, 9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199" y="152400"/>
            <a:ext cx="6741129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4419600" cy="3687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Which graph represents the effect of an increase in auto worker wages on the market for cars? </a:t>
            </a:r>
            <a:endParaRPr lang="en-US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52400"/>
            <a:ext cx="457433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038600"/>
            <a:ext cx="11430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152400"/>
            <a:ext cx="457433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088417"/>
            <a:ext cx="11430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TPQuestion"/>
          <p:cNvSpPr txBox="1">
            <a:spLocks/>
          </p:cNvSpPr>
          <p:nvPr/>
        </p:nvSpPr>
        <p:spPr>
          <a:xfrm>
            <a:off x="228600" y="274638"/>
            <a:ext cx="4419600" cy="3687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solidFill>
                  <a:srgbClr val="0070C0"/>
                </a:solidFill>
              </a:rPr>
              <a:t>7. Which graph represents the effect of an increase in auto worker wages on the market for cars?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591078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76200"/>
            <a:ext cx="4495800" cy="3581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8. Which graph represents the effect of an increase in incomes on the market for secondhand clothing? 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733800"/>
            <a:ext cx="12192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04800"/>
            <a:ext cx="457433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152400"/>
            <a:ext cx="4495800" cy="3657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8. Which graph represents the effect of an increase in incomes on the market for secondhand clothing?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86953" y="3657600"/>
            <a:ext cx="12192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658" y="149693"/>
            <a:ext cx="4788342" cy="454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233679" y="4419600"/>
            <a:ext cx="279400" cy="279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152400"/>
            <a:ext cx="3429000" cy="33528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9. Which graph represents the effect of an increase in excise taxes on the market for cigarettes? 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886200"/>
            <a:ext cx="10668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228600"/>
            <a:ext cx="52163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5315" y="152400"/>
            <a:ext cx="3356085" cy="3810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9. Which graph represents the effect of an increase in excise taxes on the market for cigarettes? 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82945" y="4079708"/>
            <a:ext cx="10668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399" y="228600"/>
            <a:ext cx="5376853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225316" y="6019800"/>
            <a:ext cx="279400" cy="279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3c – Market Equilibrium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305800" cy="5105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Must Know / Outcomes:</a:t>
            </a:r>
            <a:endParaRPr lang="en-US" dirty="0" smtClean="0"/>
          </a:p>
          <a:p>
            <a:r>
              <a:rPr lang="en-US" sz="3100" dirty="0" smtClean="0"/>
              <a:t>What are the two assumptions of a competitive equilibrium?</a:t>
            </a:r>
          </a:p>
          <a:p>
            <a:r>
              <a:rPr lang="en-US" sz="3100" dirty="0" smtClean="0"/>
              <a:t>Define equilibrium</a:t>
            </a:r>
          </a:p>
          <a:p>
            <a:r>
              <a:rPr lang="en-US" sz="3100" dirty="0" smtClean="0"/>
              <a:t>How to find the equilibrium price and quantity on a supply and demand schedule and graph</a:t>
            </a:r>
          </a:p>
          <a:p>
            <a:r>
              <a:rPr lang="en-US" sz="3100" dirty="0" smtClean="0"/>
              <a:t>What happens if the price is below the equilibrium price? If it is above it?</a:t>
            </a:r>
          </a:p>
          <a:p>
            <a:r>
              <a:rPr lang="en-US" sz="3100" dirty="0" smtClean="0"/>
              <a:t>Define "shortage" and "surplus" and explain using a supply and demand graph</a:t>
            </a:r>
          </a:p>
          <a:p>
            <a:r>
              <a:rPr lang="en-US" sz="3100" dirty="0" smtClean="0"/>
              <a:t>What is the "bidding mechanism"?</a:t>
            </a:r>
          </a:p>
          <a:p>
            <a:r>
              <a:rPr lang="en-US" sz="3100" dirty="0" smtClean="0"/>
              <a:t>The three (or four) steps to finding a new equilibrium when a non-price determinant changes and how to use them</a:t>
            </a:r>
          </a:p>
          <a:p>
            <a:r>
              <a:rPr lang="en-US" sz="3100" dirty="0" smtClean="0"/>
              <a:t>What happens to the equilibrium price and quantity if (1) demand increases, (2) demand decreases, (3) supply increases, and (4) supply decreases?</a:t>
            </a:r>
          </a:p>
          <a:p>
            <a:r>
              <a:rPr lang="en-US" sz="3100" dirty="0" smtClean="0"/>
              <a:t>What happens if both supply and demand </a:t>
            </a:r>
            <a:r>
              <a:rPr lang="en-US" sz="3100" dirty="0" smtClean="0"/>
              <a:t>change?</a:t>
            </a:r>
            <a:endParaRPr lang="en-US" sz="3100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10. One can say for certainty that the equilibrium price will decline if: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55626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 and D both 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 increases and D decreases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 decreases and D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 and D both decrease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10. One can say for certainty that the equilibrium price will decline if: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19" y="22098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524001"/>
            <a:ext cx="55626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 and D both 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 increases and D decreases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 decreases and D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 and D both decrease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GRAPH IT!</a:t>
            </a:r>
            <a:endParaRPr lang="en-US" sz="9600" b="1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3c - </a:t>
            </a:r>
            <a:r>
              <a:rPr lang="en-US" b="1" dirty="0">
                <a:solidFill>
                  <a:srgbClr val="0070C0"/>
                </a:solidFill>
              </a:rPr>
              <a:t>Markets and Efficiency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3058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Must Know / Outcomes:</a:t>
            </a:r>
            <a:endParaRPr lang="en-US" dirty="0" smtClean="0"/>
          </a:p>
          <a:p>
            <a:r>
              <a:rPr lang="en-US" sz="2400" dirty="0" smtClean="0"/>
              <a:t>define </a:t>
            </a:r>
            <a:r>
              <a:rPr lang="en-US" sz="2400" dirty="0"/>
              <a:t>marginal social benefit and explain why it is often measured by the demand curve</a:t>
            </a:r>
          </a:p>
          <a:p>
            <a:r>
              <a:rPr lang="en-US" sz="2400" dirty="0" smtClean="0"/>
              <a:t>define </a:t>
            </a:r>
            <a:r>
              <a:rPr lang="en-US" sz="2400" dirty="0"/>
              <a:t>marginal social cost and explain why it is often measured by the supply curve</a:t>
            </a:r>
          </a:p>
          <a:p>
            <a:r>
              <a:rPr lang="en-US" sz="2400" dirty="0" smtClean="0"/>
              <a:t>explain </a:t>
            </a:r>
            <a:r>
              <a:rPr lang="en-US" sz="2400" dirty="0"/>
              <a:t>why </a:t>
            </a:r>
            <a:r>
              <a:rPr lang="en-US" sz="2400" dirty="0" err="1"/>
              <a:t>allocative</a:t>
            </a:r>
            <a:r>
              <a:rPr lang="en-US" sz="2400" dirty="0"/>
              <a:t> inefficiency occurs where MSB &gt; MSC causing an </a:t>
            </a:r>
            <a:r>
              <a:rPr lang="en-US" sz="2400" dirty="0" err="1"/>
              <a:t>underallocation</a:t>
            </a:r>
            <a:r>
              <a:rPr lang="en-US" sz="2400" dirty="0"/>
              <a:t> of resources; show on graph using the MSB=MSC model </a:t>
            </a:r>
            <a:endParaRPr lang="en-US" sz="2400" dirty="0" smtClean="0"/>
          </a:p>
          <a:p>
            <a:r>
              <a:rPr lang="en-US" sz="2400" dirty="0" smtClean="0"/>
              <a:t>explain </a:t>
            </a:r>
            <a:r>
              <a:rPr lang="en-US" sz="2400" dirty="0"/>
              <a:t>why </a:t>
            </a:r>
            <a:r>
              <a:rPr lang="en-US" sz="2400" dirty="0" err="1"/>
              <a:t>allocative</a:t>
            </a:r>
            <a:r>
              <a:rPr lang="en-US" sz="2400" dirty="0"/>
              <a:t> inefficiency occurs where MSB &lt; MSC causing an </a:t>
            </a:r>
            <a:r>
              <a:rPr lang="en-US" sz="2400" dirty="0" err="1"/>
              <a:t>overallocation</a:t>
            </a:r>
            <a:r>
              <a:rPr lang="en-US" sz="2400" dirty="0"/>
              <a:t> of resources; show on graph using the MSB=MSC model</a:t>
            </a:r>
          </a:p>
          <a:p>
            <a:r>
              <a:rPr lang="en-US" sz="2400" dirty="0"/>
              <a:t>be able to find WHAT WE GET and WHAT WE WANT the MSB=MSC model graph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103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3c – Key Terms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14400"/>
            <a:ext cx="86868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equilibrium, market equilibrium,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bidding </a:t>
            </a:r>
            <a:r>
              <a:rPr lang="en-US" sz="3600" dirty="0"/>
              <a:t>mechanism, surplus, shortage, scalping, productive efficiency,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allocative</a:t>
            </a:r>
            <a:r>
              <a:rPr lang="en-US" sz="3600" dirty="0" smtClean="0"/>
              <a:t> </a:t>
            </a:r>
            <a:r>
              <a:rPr lang="en-US" sz="3600" dirty="0"/>
              <a:t>efficiency, marginal social benefits, marginal social costs, "what we get",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"</a:t>
            </a:r>
            <a:r>
              <a:rPr lang="en-US" sz="3600" dirty="0"/>
              <a:t>what we want", profit maximizing quantity, </a:t>
            </a:r>
            <a:r>
              <a:rPr lang="en-US" sz="3600" dirty="0" err="1"/>
              <a:t>underallocation</a:t>
            </a:r>
            <a:r>
              <a:rPr lang="en-US" sz="3600" dirty="0"/>
              <a:t> of resources,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overallocation</a:t>
            </a:r>
            <a:r>
              <a:rPr lang="en-US" sz="3600" dirty="0" smtClean="0"/>
              <a:t> </a:t>
            </a:r>
            <a:r>
              <a:rPr lang="en-US" sz="3600" dirty="0"/>
              <a:t>of resources, price ceiling, price floor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14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2286000"/>
            <a:ext cx="84582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1. </a:t>
            </a:r>
            <a:r>
              <a:rPr lang="en-US" b="1" dirty="0" smtClean="0"/>
              <a:t>Equilibrium price for wheat will be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  </a:t>
            </a:r>
            <a:r>
              <a:rPr lang="en-US" b="1" dirty="0" smtClean="0"/>
              <a:t>YP </a:t>
            </a:r>
            <a:r>
              <a:rPr lang="en-US" b="1" dirty="0"/>
              <a:t>64 # 12</a:t>
            </a:r>
            <a:endParaRPr lang="en-US" b="1" dirty="0"/>
          </a:p>
        </p:txBody>
      </p:sp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" y="88692"/>
            <a:ext cx="9219491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4400" y="3657600"/>
            <a:ext cx="1905000" cy="3001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774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2286000"/>
            <a:ext cx="8458200" cy="1447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1. </a:t>
            </a:r>
            <a:r>
              <a:rPr lang="en-US" b="1" dirty="0" smtClean="0">
                <a:solidFill>
                  <a:srgbClr val="0070C0"/>
                </a:solidFill>
              </a:rPr>
              <a:t>Equilibrium price for wheat will be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  YP </a:t>
            </a:r>
            <a:r>
              <a:rPr lang="en-US" b="1" dirty="0">
                <a:solidFill>
                  <a:srgbClr val="0070C0"/>
                </a:solidFill>
              </a:rPr>
              <a:t>64 # 12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0700" y="0"/>
            <a:ext cx="9496076" cy="23545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61719" y="3733800"/>
            <a:ext cx="1905000" cy="3001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$1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765579" y="49530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923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" y="-19987"/>
            <a:ext cx="9416974" cy="58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70229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6038" y="2133600"/>
            <a:ext cx="8686800" cy="1600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2. </a:t>
            </a:r>
            <a:r>
              <a:rPr lang="en-US" sz="3200" b="1" dirty="0" smtClean="0"/>
              <a:t>If the price in this market for wheat was $4</a:t>
            </a:r>
            <a:r>
              <a:rPr lang="en-US" sz="3200" b="1" dirty="0" smtClean="0"/>
              <a:t>:</a:t>
            </a:r>
            <a:br>
              <a:rPr lang="en-US" sz="3200" b="1" dirty="0" smtClean="0"/>
            </a:br>
            <a:r>
              <a:rPr lang="en-US" sz="3200" b="1" dirty="0" smtClean="0"/>
              <a:t>     YP 64 #13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722375"/>
            <a:ext cx="8382000" cy="3154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market would clear, </a:t>
            </a:r>
            <a:r>
              <a:rPr lang="en-US" dirty="0" err="1" smtClean="0"/>
              <a:t>Qd</a:t>
            </a:r>
            <a:r>
              <a:rPr lang="en-US" dirty="0" smtClean="0"/>
              <a:t> would equal Qs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Buyers would want to purchase more wheat than is currently being supplied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Farmers would not be able to sell all of their wheat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would be a shortage of wheat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0"/>
            <a:ext cx="9496076" cy="235458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7328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EXPANDSHOWBAR" val="True"/>
  <p:tag name="CORRECTPOINTVALUE" val="10"/>
  <p:tag name="POWERPOINTVERSION" val="14.0"/>
  <p:tag name="TASKPANEKEY" val="bca4eb44-c409-4b00-8ca7-0d00614b2e2d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2"/>
  <p:tag name="BULLETTYPE" val="ppBulletArabicPeriod"/>
  <p:tag name="ANSWERTEXT" val="$4&#10;$3&#10;$2&#10;$1"/>
  <p:tag name="OLDNUMANSWERS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A7EEA095B24F5B94666BBB3ABBAC6A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3;3;3;3;3;3;3;3;3;3;3;3;3;3;3;3;3;3;-;"/>
  <p:tag name="CHARTSTRINGSTD" val="0 0 18 0"/>
  <p:tag name="CHARTSTRINGREV" val="0 18 0 0"/>
  <p:tag name="CHARTSTRINGSTDPER" val="0 0 1 0"/>
  <p:tag name="CHARTSTRINGREVPER" val="0 1 0 0"/>
  <p:tag name="RESPONSESGATHERED" val="False"/>
  <p:tag name="ANONYMOUSTEMP" val="False"/>
  <p:tag name="QUESTIONALIAS" val="6. If the price in this market for wheat was $4:"/>
  <p:tag name="CORRECTPOINTVALUE" val="0"/>
  <p:tag name="ANSWERSALIAS" val="The market would clear, Qd would equal Qs|smicln|Buyers would want to purchase more wheat than is currently being supplied|smicln|Farmers would not be able to sell all of their wheat|smicln|There would be a shortage of wheat"/>
  <p:tag name="SLIDEORDER" val="2"/>
  <p:tag name="SLIDEGUID" val="48B1E44B405F48AEAEADE69FCFC31602"/>
  <p:tag name="VALUES" val="No Value|smicln|No Value|smicln|No Value|smicln|No Val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3"/>
  <p:tag name="FONTSIZE" val="32"/>
  <p:tag name="BULLETTYPE" val="ppBulletArabicPeriod"/>
  <p:tag name="ANSWERTEXT" val="The market would clear, Qd would equal Qs&#10;Buyers would want to purchase more wheat than is currently being supplied&#10;Farmers would not be able to sell all of their wheat&#10;There would be a shortage of wheat"/>
  <p:tag name="OLDNUMANSWERS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A7EEA095B24F5B94666BBB3ABBAC6A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3;3;3;3;3;3;3;3;3;3;3;3;3;3;3;3;3;3;-;"/>
  <p:tag name="CHARTSTRINGSTD" val="0 0 18 0"/>
  <p:tag name="CHARTSTRINGREV" val="0 18 0 0"/>
  <p:tag name="CHARTSTRINGSTDPER" val="0 0 1 0"/>
  <p:tag name="CHARTSTRINGREVPER" val="0 1 0 0"/>
  <p:tag name="RESPONSESGATHERED" val="False"/>
  <p:tag name="ANONYMOUSTEMP" val="False"/>
  <p:tag name="QUESTIONALIAS" val="6. If the price in this market for wheat was $4:"/>
  <p:tag name="CORRECTPOINTVALUE" val="1"/>
  <p:tag name="ANSWERSALIAS" val="The market would clear, Qd would equal Qs|smicln|Buyers would want to purchase more wheat than is currently being supplied|smicln|Farmers would not be able to sell all of their wheat|smicln|There would be a shortage of wheat"/>
  <p:tag name="SLIDEORDER" val="3"/>
  <p:tag name="SLIDEGUID" val="9E4C90B6A058462F8C786832245C2B5C"/>
  <p:tag name="VALUES" val="Incorrect|smicln|Incorrect|smicln|Correct|smicln|Incorrec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4"/>
  <p:tag name="ANSWERBULLETS" val="3"/>
  <p:tag name="TEXTLENGTH" val="203"/>
  <p:tag name="FONTSIZE" val="32"/>
  <p:tag name="BULLETTYPE" val="ppBulletArabicPeriod"/>
  <p:tag name="ANSWERTEXT" val="The market would clear, Qd would equal Qs&#10;Buyers would want to purchase more wheat than is currently being supplied&#10;Farmers would not be able to sell all of their wheat&#10;There would be a shortage of whea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A1E3F8EDF7E4BD0A01C91DE8D9840C2"/>
  <p:tag name="SLIDEID" val="AA1E3F8EDF7E4BD0A01C91DE8D9840C2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If the market for bread is experiencing a surplus, then you would expect:"/>
  <p:tag name="ANSWERSALIAS" val="P will increase, Qd will fall and Qs will rise|smicln|P will increase, Qd will rise and Qs will fall|smicln|P will decrease, Qd will rise and Qs will fall|smicln|P will decrease, Qd will fall and Qs will rise"/>
  <p:tag name="TOTALRESPONSES" val="19"/>
  <p:tag name="RESPONSECOUNT" val="19"/>
  <p:tag name="SLICED" val="False"/>
  <p:tag name="RESPONSES" val="3;3;1;3;1;4;3;3;4;3;3;2;3;3;4;3;4;3;2;"/>
  <p:tag name="CHARTSTRINGSTD" val="2 2 11 4"/>
  <p:tag name="CHARTSTRINGREV" val="4 11 2 2"/>
  <p:tag name="CHARTSTRINGSTDPER" val="0.105263157894737 0.105263157894737 0.578947368421053 0.210526315789474"/>
  <p:tag name="CHARTSTRINGREVPER" val="0.210526315789474 0.578947368421053 0.105263157894737 0.105263157894737"/>
  <p:tag name="RESPONSESGATHERED" val="False"/>
  <p:tag name="ANONYMOUSTEMP" val="False"/>
  <p:tag name="CORRECTPOINTVALUE" val="0"/>
  <p:tag name="VALUES" val="No Value|smicln|No Value|smicln|No Value|smicln|No Val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7"/>
  <p:tag name="FONTSIZE" val="32"/>
  <p:tag name="BULLETTYPE" val="ppBulletArabicPeriod"/>
  <p:tag name="ANSWERTEXT" val="P will increase, Qd will fall and Qs will rise&#10;P will increase, Qd will rise and Qs will fall&#10;P will decrease, Qd will rise and Qs will fall&#10;P will decrease, Qd will fall and Qs will rise"/>
  <p:tag name="OLDNUMANSWERS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If the market for bread is experiencing a surplus, then you would expect:"/>
  <p:tag name="ANSWERSALIAS" val="P will increase, Qd will fall and Qs will rise|smicln|P will increase, Qd will rise and Qs will fall|smicln|P will decrease, Qd will rise and Qs will fall|smicln|P will decrease, Qd will fall and Qs will rise"/>
  <p:tag name="TOTALRESPONSES" val="19"/>
  <p:tag name="RESPONSECOUNT" val="19"/>
  <p:tag name="SLICED" val="False"/>
  <p:tag name="RESPONSES" val="3;3;1;3;1;4;3;3;4;3;3;2;3;3;4;3;4;3;2;"/>
  <p:tag name="CHARTSTRINGSTD" val="2 2 11 4"/>
  <p:tag name="CHARTSTRINGREV" val="4 11 2 2"/>
  <p:tag name="CHARTSTRINGSTDPER" val="0.105263157894737 0.105263157894737 0.578947368421053 0.210526315789474"/>
  <p:tag name="CHARTSTRINGREVPER" val="0.210526315789474 0.578947368421053 0.105263157894737 0.105263157894737"/>
  <p:tag name="RESPONSESGATHERED" val="False"/>
  <p:tag name="ANONYMOUSTEMP" val="False"/>
  <p:tag name="SLIDEORDER" val="2"/>
  <p:tag name="SLIDEGUID" val="F7C8FCE716F04F39A359E86E1298C0F4"/>
  <p:tag name="CORRECTPOINTVALUE" val="1"/>
  <p:tag name="VALUES" val="Incorrect|smicln|Incorrect|smicln|Correct|smicln|Incorrec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7"/>
  <p:tag name="FONTSIZE" val="32"/>
  <p:tag name="BULLETTYPE" val="ppBulletArabicPeriod"/>
  <p:tag name="ANSWERTEXT" val="P will increase, Qd will fall and Qs will rise&#10;P will increase, Qd will rise and Qs will fall&#10;P will decrease, Qd will rise and Qs will fall&#10;P will decrease, Qd will fall and Qs will rise"/>
  <p:tag name="OLDNUMANSWERS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D7855427E848BA8597AB56B0989843"/>
  <p:tag name="SLIDEID" val="59D7855427E848BA8597AB56B098984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P increases and Q decreases|smicln|P decreases and Q increases|smicln|P increases and Q increases|smicln|P decreases and Q decreases"/>
  <p:tag name="TOTALRESPONSES" val="19"/>
  <p:tag name="RESPONSECOUNT" val="19"/>
  <p:tag name="SLICED" val="False"/>
  <p:tag name="RESPONSES" val="2;2;2;2;2;2;2;2;2;3;2;1;2;2;2;2;2;2;3;"/>
  <p:tag name="CHARTSTRINGSTD" val="1 16 2 0"/>
  <p:tag name="CHARTSTRINGREV" val="0 2 16 1"/>
  <p:tag name="CHARTSTRINGSTDPER" val="0.0526315789473684 0.842105263157895 0.105263157894737 0"/>
  <p:tag name="CHARTSTRINGREVPER" val="0 0.105263157894737 0.842105263157895 0.0526315789473684"/>
  <p:tag name="RESPONSESGATHERED" val="False"/>
  <p:tag name="ANONYMOUSTEMP" val="False"/>
  <p:tag name="QUESTIONALIAS" val="2. An increase in the supply of chocolate bars results in:"/>
  <p:tag name="CORRECTPOINTVALUE" val="0"/>
  <p:tag name="VALUES" val="No Value|smicln|No Value|smicln|No Value|smicln|No Val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1"/>
  <p:tag name="FONTSIZE" val="32"/>
  <p:tag name="BULLETTYPE" val="ppBulletArabicPeriod"/>
  <p:tag name="ANSWERTEXT" val="P increases and Q decreases&#10;P decreases and Q increases&#10;P increases and Q increases&#10;P decreases and Q decreases"/>
  <p:tag name="OLDNUMANSWERS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P increases and Q decreases|smicln|P decreases and Q increases|smicln|P increases and Q increases|smicln|P decreases and Q decreases"/>
  <p:tag name="TOTALRESPONSES" val="19"/>
  <p:tag name="RESPONSECOUNT" val="19"/>
  <p:tag name="SLICED" val="False"/>
  <p:tag name="RESPONSES" val="2;2;2;2;2;2;2;2;2;3;2;1;2;2;2;2;2;2;3;"/>
  <p:tag name="CHARTSTRINGSTD" val="1 16 2 0"/>
  <p:tag name="CHARTSTRINGREV" val="0 2 16 1"/>
  <p:tag name="CHARTSTRINGSTDPER" val="0.0526315789473684 0.842105263157895 0.105263157894737 0"/>
  <p:tag name="CHARTSTRINGREVPER" val="0 0.105263157894737 0.842105263157895 0.0526315789473684"/>
  <p:tag name="RESPONSESGATHERED" val="False"/>
  <p:tag name="ANONYMOUSTEMP" val="False"/>
  <p:tag name="QUESTIONALIAS" val="2. An increase in the supply of chocolate bars results in:"/>
  <p:tag name="SLIDEORDER" val="2"/>
  <p:tag name="SLIDEGUID" val="BEC4D53A3F9D4B319188A0D391F9D5D5"/>
  <p:tag name="CORRECTPOINTVALUE" val="1"/>
  <p:tag name="VALUES" val="Incorrect|smicln|Correct|smicln|Incorrect|smicln|Incorrec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1"/>
  <p:tag name="FONTSIZE" val="32"/>
  <p:tag name="BULLETTYPE" val="ppBulletArabicPeriod"/>
  <p:tag name="ANSWERTEXT" val="P increases and Q decreases&#10;P decreases and Q increases&#10;P increases and Q increases&#10;P decreases and Q decreases"/>
  <p:tag name="OLDNUMANSWERS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19BFF3EE7814C40A75E652EE23FC473"/>
  <p:tag name="SLIDEID" val="519BFF3EE7814C40A75E652EE23FC47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Which of the following will cause a decrease in supply?"/>
  <p:tag name="ANSWERSALIAS" val="Improved technology|smicln|Higher labor costs|smicln|Decrease in the price of substitutes|smicln|Decreased demand"/>
  <p:tag name="TOTALRESPONSES" val="19"/>
  <p:tag name="RESPONSECOUNT" val="19"/>
  <p:tag name="SLICED" val="False"/>
  <p:tag name="RESPONSES" val="2;2;3;4;2;2;2;2;2;2;4;4;3;3;2;2;2;2;2;"/>
  <p:tag name="CHARTSTRINGSTD" val="0 13 3 3"/>
  <p:tag name="CHARTSTRINGREV" val="3 3 13 0"/>
  <p:tag name="CHARTSTRINGSTDPER" val="0 0.684210526315789 0.157894736842105 0.157894736842105"/>
  <p:tag name="CHARTSTRINGREVPER" val="0.157894736842105 0.157894736842105 0.684210526315789 0"/>
  <p:tag name="RESPONSESGATHERED" val="False"/>
  <p:tag name="ANONYMOUSTEMP" val="False"/>
  <p:tag name="CORRECTPOINTVALUE" val="0"/>
  <p:tag name="VALUES" val="No Value|smicln|No Value|smicln|No Value|smicln|No Val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2"/>
  <p:tag name="FONTSIZE" val="32"/>
  <p:tag name="BULLETTYPE" val="ppBulletArabicPeriod"/>
  <p:tag name="ANSWERTEXT" val="Improved technology&#10;Higher labor costs&#10;Decrease in the price of substitutes&#10;Decreased demand"/>
  <p:tag name="OLDNUMANSWERS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Which of the following will cause a decrease in supply?"/>
  <p:tag name="ANSWERSALIAS" val="Improved technology|smicln|Higher labor costs|smicln|Decrease in the price of substitutes|smicln|Decreased demand"/>
  <p:tag name="TOTALRESPONSES" val="19"/>
  <p:tag name="RESPONSECOUNT" val="19"/>
  <p:tag name="SLICED" val="False"/>
  <p:tag name="RESPONSES" val="2;2;3;4;2;2;2;2;2;2;4;4;3;3;2;2;2;2;2;"/>
  <p:tag name="CHARTSTRINGSTD" val="0 13 3 3"/>
  <p:tag name="CHARTSTRINGREV" val="3 3 13 0"/>
  <p:tag name="CHARTSTRINGSTDPER" val="0 0.684210526315789 0.157894736842105 0.157894736842105"/>
  <p:tag name="CHARTSTRINGREVPER" val="0.157894736842105 0.157894736842105 0.684210526315789 0"/>
  <p:tag name="RESPONSESGATHERED" val="False"/>
  <p:tag name="ANONYMOUSTEMP" val="False"/>
  <p:tag name="SLIDEORDER" val="2"/>
  <p:tag name="SLIDEGUID" val="9B430BA2414C470FAC18F2572759F37A"/>
  <p:tag name="CORRECTPOINTVALUE" val="1"/>
  <p:tag name="VALUES" val="Incorrect|smicln|Correct|smicln|Incorrect|smicln|Incorrec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2"/>
  <p:tag name="FONTSIZE" val="32"/>
  <p:tag name="BULLETTYPE" val="ppBulletArabicPeriod"/>
  <p:tag name="ANSWERTEXT" val="Improved technology&#10;Higher labor costs&#10;Decrease in the price of substitutes&#10;Decreased demand"/>
  <p:tag name="OLDNUMANSWERS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45E7A62CBC47768EBDE38FFCD1322B"/>
  <p:tag name="SLIDEID" val="5945E7A62CBC47768EBDE38FFCD1322B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If the equilibrium P and Q both rise, the cause is:"/>
  <p:tag name="ANSWERSALIAS" val="An increase in D and a decrease in S|smicln|An increase in D without a change in S|smicln|A decrease in both D and S|smicln|A decrease in D and an increase in S"/>
  <p:tag name="TOTALRESPONSES" val="19"/>
  <p:tag name="RESPONSECOUNT" val="19"/>
  <p:tag name="SLICED" val="False"/>
  <p:tag name="RESPONSES" val="2;2;2;1;1;2;2;2;2;3;2;1;2;4;2;2;2;2;2;"/>
  <p:tag name="CHARTSTRINGSTD" val="3 14 1 1"/>
  <p:tag name="CHARTSTRINGREV" val="1 1 14 3"/>
  <p:tag name="CHARTSTRINGSTDPER" val="0.157894736842105 0.736842105263158 0.0526315789473684 0.0526315789473684"/>
  <p:tag name="CHARTSTRINGREVPER" val="0.0526315789473684 0.0526315789473684 0.736842105263158 0.157894736842105"/>
  <p:tag name="RESPONSESGATHERED" val="False"/>
  <p:tag name="ANONYMOUSTEMP" val="False"/>
  <p:tag name="CORRECTPOINTVALUE" val="0"/>
  <p:tag name="VALUES" val="No Value|smicln|No Value|smicln|No Value|smicln|No Val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9"/>
  <p:tag name="FONTSIZE" val="32"/>
  <p:tag name="BULLETTYPE" val="ppBulletArabicPeriod"/>
  <p:tag name="ANSWERTEXT" val="An increase in D and a decrease in S&#10;An increase in D without a change in S&#10;A decrease in both D and S&#10;A decrease in D and an increase in S"/>
  <p:tag name="OLDNUMANSWER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If the equilibrium P and Q both rise, the cause is:"/>
  <p:tag name="ANSWERSALIAS" val="An increase in D and a decrease in S|smicln|An increase in D without a change in S|smicln|A decrease in both D and S|smicln|A decrease in D and an increase in S"/>
  <p:tag name="TOTALRESPONSES" val="19"/>
  <p:tag name="RESPONSECOUNT" val="19"/>
  <p:tag name="SLICED" val="False"/>
  <p:tag name="RESPONSES" val="2;2;2;1;1;2;2;2;2;3;2;1;2;4;2;2;2;2;2;"/>
  <p:tag name="CHARTSTRINGSTD" val="3 14 1 1"/>
  <p:tag name="CHARTSTRINGREV" val="1 1 14 3"/>
  <p:tag name="CHARTSTRINGSTDPER" val="0.157894736842105 0.736842105263158 0.0526315789473684 0.0526315789473684"/>
  <p:tag name="CHARTSTRINGREVPER" val="0.0526315789473684 0.0526315789473684 0.736842105263158 0.157894736842105"/>
  <p:tag name="RESPONSESGATHERED" val="False"/>
  <p:tag name="ANONYMOUSTEMP" val="False"/>
  <p:tag name="SLIDEORDER" val="2"/>
  <p:tag name="SLIDEGUID" val="6F63C2497A4E4D29AC18A75C18A52F5F"/>
  <p:tag name="CORRECTPOINTVALUE" val="1"/>
  <p:tag name="VALUES" val="Incorrect|smicln|Correct|smicln|Incorrect|smicln|Incorrec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9"/>
  <p:tag name="FONTSIZE" val="32"/>
  <p:tag name="BULLETTYPE" val="ppBulletArabicPeriod"/>
  <p:tag name="ANSWERTEXT" val="An increase in D and a decrease in S&#10;An increase in D without a change in S&#10;A decrease in both D and S&#10;A decrease in D and an increase in S"/>
  <p:tag name="OLDNUMANSWERS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3C7D09B03074090A6E4548D54FC3BD3"/>
  <p:tag name="SLIDEID" val="13C7D09B03074090A6E4548D54FC3BD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Which graph represents the effect of an increase in auto worker wages on the market for cars? "/>
  <p:tag name="TOTALRESPONSES" val="19"/>
  <p:tag name="RESPONSECOUNT" val="19"/>
  <p:tag name="SLICED" val="False"/>
  <p:tag name="RESPONSES" val="4;4;4;3;4;4;4;4;4;3;3;3;4;1;4;4;2;4;4;"/>
  <p:tag name="CHARTSTRINGSTD" val="1 1 4 13"/>
  <p:tag name="CHARTSTRINGREV" val="13 4 1 1"/>
  <p:tag name="CHARTSTRINGSTDPER" val="0.0526315789473684 0.0526315789473684 0.210526315789474 0.684210526315789"/>
  <p:tag name="CHARTSTRINGREVPER" val="0.684210526315789 0.210526315789474 0.0526315789473684 0.0526315789473684"/>
  <p:tag name="RESPONSESGATHERED" val="False"/>
  <p:tag name="ANONYMOUSTEMP" val="False"/>
  <p:tag name="CORRECTPOINTVALUE" val="0"/>
  <p:tag name="ANSWERSALIAS" val="A|smicln|B|smicln|C|smicln|D"/>
  <p:tag name="VALUES" val="No Value|smicln|No Value|smicln|No Value|smicln|No Val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Which graph represents the effect of an increase in auto worker wages on the market for cars? "/>
  <p:tag name="TOTALRESPONSES" val="19"/>
  <p:tag name="RESPONSECOUNT" val="19"/>
  <p:tag name="SLICED" val="False"/>
  <p:tag name="RESPONSES" val="4;4;4;3;4;4;4;4;4;3;3;3;4;1;4;4;2;4;4;"/>
  <p:tag name="CHARTSTRINGSTD" val="1 1 4 13"/>
  <p:tag name="CHARTSTRINGREV" val="13 4 1 1"/>
  <p:tag name="CHARTSTRINGSTDPER" val="0.0526315789473684 0.0526315789473684 0.210526315789474 0.684210526315789"/>
  <p:tag name="CHARTSTRINGREVPER" val="0.684210526315789 0.210526315789474 0.0526315789473684 0.0526315789473684"/>
  <p:tag name="RESPONSESGATHERED" val="False"/>
  <p:tag name="ANONYMOUSTEMP" val="False"/>
  <p:tag name="SLIDEORDER" val="2"/>
  <p:tag name="SLIDEGUID" val="0F114519B111417088DDF937F86B8761"/>
  <p:tag name="ANSWERSALIAS" val="A|smicln|B|smicln|C|smicln|D"/>
  <p:tag name="CORRECTPOINTVALUE" val="1"/>
  <p:tag name="VALUES" val="Incorrect|smicln|Incorrect|smicln|Incorrect|smicln|Correc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854C85F964F4DBBB1CA015ACCA0E2C5"/>
  <p:tag name="SLIDEID" val="B854C85F964F4DBBB1CA015ACCA0E2C5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1;1;2;1;1;2;2;1;2;2;1;1;2;1;2;4;2;2;1;"/>
  <p:tag name="CHARTSTRINGSTD" val="9 9 0 1"/>
  <p:tag name="CHARTSTRINGREV" val="1 0 9 9"/>
  <p:tag name="CHARTSTRINGSTDPER" val="0.473684210526316 0.473684210526316 0 0.0526315789473684"/>
  <p:tag name="CHARTSTRINGREVPER" val="0.0526315789473684 0 0.473684210526316 0.473684210526316"/>
  <p:tag name="RESPONSESGATHERED" val="False"/>
  <p:tag name="ANONYMOUSTEMP" val="False"/>
  <p:tag name="CORRECTPOINTVALUE" val="0"/>
  <p:tag name="QUESTIONALIAS" val="8. Which graph represents the effect of an increase in incomes on the market for secondhand clothing? "/>
  <p:tag name="ANSWERSALIAS" val="A|smicln|B|smicln|C|smicln|D"/>
  <p:tag name="VALUES" val="No Value|smicln|No Value|smicln|No Value|smicln|No Val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1;1;2;1;1;2;2;1;2;2;1;1;2;1;2;4;2;2;1;"/>
  <p:tag name="CHARTSTRINGSTD" val="9 9 0 1"/>
  <p:tag name="CHARTSTRINGREV" val="1 0 9 9"/>
  <p:tag name="CHARTSTRINGSTDPER" val="0.473684210526316 0.473684210526316 0 0.0526315789473684"/>
  <p:tag name="CHARTSTRINGREVPER" val="0.0526315789473684 0 0.473684210526316 0.473684210526316"/>
  <p:tag name="RESPONSESGATHERED" val="False"/>
  <p:tag name="ANONYMOUSTEMP" val="False"/>
  <p:tag name="SLIDEORDER" val="2"/>
  <p:tag name="SLIDEGUID" val="759174EE156342BD895715313E865210"/>
  <p:tag name="QUESTIONALIAS" val="8. Which graph represents the effect of an increase in incomes on the market for secondhand clothing? "/>
  <p:tag name="ANSWERSALIAS" val="A|smicln|B|smicln|C|smicln|D"/>
  <p:tag name="CORRECTPOINTVALUE" val="1"/>
  <p:tag name="VALUES" val="Incorrect|smicln|Correct|smicln|Incorrect|smicln|Incorrec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A7006873F4348BDAC2B6FD9D0C4C801"/>
  <p:tag name="SLIDEID" val="6A7006873F4348BDAC2B6FD9D0C4C801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2;2;3;1;4;4;4;4;4;4;2;3;3;1;4;4;4;4;2;"/>
  <p:tag name="CHARTSTRINGSTD" val="2 4 3 10"/>
  <p:tag name="CHARTSTRINGREV" val="10 3 4 2"/>
  <p:tag name="CHARTSTRINGSTDPER" val="0.105263157894737 0.210526315789474 0.157894736842105 0.526315789473684"/>
  <p:tag name="CHARTSTRINGREVPER" val="0.526315789473684 0.157894736842105 0.210526315789474 0.105263157894737"/>
  <p:tag name="RESPONSESGATHERED" val="False"/>
  <p:tag name="ANONYMOUSTEMP" val="False"/>
  <p:tag name="QUESTIONALIAS" val="9. Which graph represents the effect of an increase in excise taxes on the market for cigarettes? "/>
  <p:tag name="CORRECTPOINTVALUE" val="0"/>
  <p:tag name="ANSWERSALIAS" val="A|smicln|B|smicln|C|smicln|D"/>
  <p:tag name="VALUES" val="No Value|smicln|No Value|smicln|No Value|smicln|No Val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2;2;3;1;4;4;4;4;4;4;2;3;3;1;4;4;4;4;2;"/>
  <p:tag name="CHARTSTRINGSTD" val="2 4 3 10"/>
  <p:tag name="CHARTSTRINGREV" val="10 3 4 2"/>
  <p:tag name="CHARTSTRINGSTDPER" val="0.105263157894737 0.210526315789474 0.157894736842105 0.526315789473684"/>
  <p:tag name="CHARTSTRINGREVPER" val="0.526315789473684 0.157894736842105 0.210526315789474 0.105263157894737"/>
  <p:tag name="RESPONSESGATHERED" val="False"/>
  <p:tag name="ANONYMOUSTEMP" val="False"/>
  <p:tag name="QUESTIONALIAS" val="9. Which graph represents the effect of an increase in excise taxes on the market for cigarettes? "/>
  <p:tag name="SLIDEORDER" val="2"/>
  <p:tag name="SLIDEGUID" val="AF537447700E480EA6B4AF4129829D35"/>
  <p:tag name="ANSWERSALIAS" val="A|smicln|B|smicln|C|smicln|D"/>
  <p:tag name="CORRECTPOINTVALUE" val="1"/>
  <p:tag name="VALUES" val="Incorrect|smicln|Incorrect|smicln|Incorrect|smicln|Correc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BB0B258BC084DF6840BFFC528DD784C"/>
  <p:tag name="SLIDEID" val="BBB0B258BC084DF6840BFFC528DD784C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One can say for certainty that the equilibrium price will decline if:"/>
  <p:tag name="TOTALRESPONSES" val="19"/>
  <p:tag name="RESPONSECOUNT" val="19"/>
  <p:tag name="SLICED" val="False"/>
  <p:tag name="RESPONSES" val="2;2;2;2;2;2;4;3;2;2;2;3;2;2;2;2;2;2;2;"/>
  <p:tag name="CHARTSTRINGSTD" val="0 16 2 1"/>
  <p:tag name="CHARTSTRINGREV" val="1 2 16 0"/>
  <p:tag name="CHARTSTRINGSTDPER" val="0 0.842105263157895 0.105263157894737 0.0526315789473684"/>
  <p:tag name="CHARTSTRINGREVPER" val="0.0526315789473684 0.105263157894737 0.842105263157895 0"/>
  <p:tag name="RESPONSESGATHERED" val="False"/>
  <p:tag name="ANONYMOUSTEMP" val="False"/>
  <p:tag name="ANSWERSALIAS" val="S and D both increase|smicln|S increases and D decreases|smicln|S decreases and D increases|smicln|S and D both decrease"/>
  <p:tag name="CORRECTPOINTVALUE" val="0"/>
  <p:tag name="VALUES" val="No Value|smicln|No Value|smicln|No Value|smicln|No Val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9"/>
  <p:tag name="FONTSIZE" val="32"/>
  <p:tag name="BULLETTYPE" val="ppBulletArabicPeriod"/>
  <p:tag name="ANSWERTEXT" val="S and D both increase&#10;S increases and D decreases&#10;S decreases and D increases&#10;S and D both decrease"/>
  <p:tag name="OLDNUMANSWERS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One can say for certainty that the equilibrium price will decline if:"/>
  <p:tag name="TOTALRESPONSES" val="19"/>
  <p:tag name="RESPONSECOUNT" val="19"/>
  <p:tag name="SLICED" val="False"/>
  <p:tag name="RESPONSES" val="2;2;2;2;2;2;4;3;2;2;2;3;2;2;2;2;2;2;2;"/>
  <p:tag name="CHARTSTRINGSTD" val="0 16 2 1"/>
  <p:tag name="CHARTSTRINGREV" val="1 2 16 0"/>
  <p:tag name="CHARTSTRINGSTDPER" val="0 0.842105263157895 0.105263157894737 0.0526315789473684"/>
  <p:tag name="CHARTSTRINGREVPER" val="0.0526315789473684 0.105263157894737 0.842105263157895 0"/>
  <p:tag name="RESPONSESGATHERED" val="False"/>
  <p:tag name="ANONYMOUSTEMP" val="False"/>
  <p:tag name="ANSWERSALIAS" val="S and D both increase|smicln|S increases and D decreases|smicln|S decreases and D increases|smicln|S and D both decrease"/>
  <p:tag name="SLIDEORDER" val="2"/>
  <p:tag name="SLIDEGUID" val="C77F9B9C75E347669F9A7C7BF9D8F719"/>
  <p:tag name="CORRECTPOINTVALUE" val="1"/>
  <p:tag name="VALUES" val="Incorrect|smicln|Correct|smicln|Incorrect|smicln|Incorrect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9"/>
  <p:tag name="FONTSIZE" val="32"/>
  <p:tag name="BULLETTYPE" val="ppBulletArabicPeriod"/>
  <p:tag name="ANSWERTEXT" val="S and D both increase&#10;S increases and D decreases&#10;S decreases and D increases&#10;S and D both decrease"/>
  <p:tag name="OLDNUMANSWERS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87755D6CCD24FAA9E39AF86C2116800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3;3;3;3;3;2;3;3;1;3;3;3;1;3;3;3;3;2;"/>
  <p:tag name="CHARTSTRINGSTD" val="2 2 15 0"/>
  <p:tag name="CHARTSTRINGREV" val="0 15 2 2"/>
  <p:tag name="CHARTSTRINGSTDPER" val="0.105263157894737 0.105263157894737 0.789473684210526 0"/>
  <p:tag name="CHARTSTRINGREVPER" val="0 0.789473684210526 0.105263157894737 0.105263157894737"/>
  <p:tag name="RESPONSESGATHERED" val="False"/>
  <p:tag name="ANONYMOUSTEMP" val="False"/>
  <p:tag name="QUESTIONALIAS" val="5. Equilibrium price for wheat will be:"/>
  <p:tag name="CORRECTPOINTVALUE" val="0"/>
  <p:tag name="ANSWERSALIAS" val="$4|smicln|$3|smicln|$2|smicln|$1"/>
  <p:tag name="SLIDEORDER" val="2"/>
  <p:tag name="SLIDEGUID" val="9385A1D122C343C2B4A4D107E101B1CA"/>
  <p:tag name="VALUES" val="No Value|smicln|No Value|smicln|No Value|smicln|No Val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2"/>
  <p:tag name="BULLETTYPE" val="ppBulletArabicPeriod"/>
  <p:tag name="ANSWERTEXT" val="$4&#10;$3&#10;$2&#10;$1"/>
  <p:tag name="OLDNUMANSWER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87755D6CCD24FAA9E39AF86C2116800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3;3;3;3;3;2;3;3;1;3;3;3;1;3;3;3;3;2;"/>
  <p:tag name="CHARTSTRINGSTD" val="2 2 15 0"/>
  <p:tag name="CHARTSTRINGREV" val="0 15 2 2"/>
  <p:tag name="CHARTSTRINGSTDPER" val="0.105263157894737 0.105263157894737 0.789473684210526 0"/>
  <p:tag name="CHARTSTRINGREVPER" val="0 0.789473684210526 0.105263157894737 0.105263157894737"/>
  <p:tag name="RESPONSESGATHERED" val="False"/>
  <p:tag name="ANONYMOUSTEMP" val="False"/>
  <p:tag name="QUESTIONALIAS" val="5. Equilibrium price for wheat will be:"/>
  <p:tag name="CORRECTPOINTVALUE" val="1"/>
  <p:tag name="ANSWERSALIAS" val="$4|smicln|$3|smicln|$2|smicln|$1"/>
  <p:tag name="SLIDEORDER" val="3"/>
  <p:tag name="SLIDEGUID" val="8627EC77B4E94365B61FF4CF48B075A3"/>
  <p:tag name="VALUES" val="Incorrect|smicln|Incorrect|smicln|Correct|smicln|Incorrec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999</Words>
  <Application>Microsoft Office PowerPoint</Application>
  <PresentationFormat>On-screen Show (4:3)</PresentationFormat>
  <Paragraphs>130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Microsoft Graph Chart</vt:lpstr>
      <vt:lpstr>3c – Market Equilibrium</vt:lpstr>
      <vt:lpstr>3c – Market Equilibrium - Macro</vt:lpstr>
      <vt:lpstr>3c – Market Equilibrium</vt:lpstr>
      <vt:lpstr>3c - Markets and Efficiency</vt:lpstr>
      <vt:lpstr>3c – Key Terms</vt:lpstr>
      <vt:lpstr>1. Equilibrium price for wheat will be:       YP 64 # 12</vt:lpstr>
      <vt:lpstr>1. Equilibrium price for wheat will be:       YP 64 # 12</vt:lpstr>
      <vt:lpstr>PowerPoint Presentation</vt:lpstr>
      <vt:lpstr>2. If the price in this market for wheat was $4:      YP 64 #13</vt:lpstr>
      <vt:lpstr>2. If the price in this market for wheat was $4:      YP 64 #13</vt:lpstr>
      <vt:lpstr>PowerPoint Presentation</vt:lpstr>
      <vt:lpstr>3. If the market for bread is     experiencing a surplus, then you   would expect:</vt:lpstr>
      <vt:lpstr>3. If the market for bread is     experiencing a surplus, then you   would expect:</vt:lpstr>
      <vt:lpstr>PowerPoint Presentation</vt:lpstr>
      <vt:lpstr>4. An increase in the supply of chocolate bars results in:</vt:lpstr>
      <vt:lpstr>4. An increase in the supply of chocolate bars results in:</vt:lpstr>
      <vt:lpstr>PowerPoint Presentation</vt:lpstr>
      <vt:lpstr>5. Which of the following will cause a decrease in supply?</vt:lpstr>
      <vt:lpstr>5. Which of the following will cause a decrease in supply?</vt:lpstr>
      <vt:lpstr>PowerPoint Presentation</vt:lpstr>
      <vt:lpstr>6. If the equilibrium P and Q both rise, the cause is:</vt:lpstr>
      <vt:lpstr>6. If the equilibrium P and Q both rise, the cause is:</vt:lpstr>
      <vt:lpstr>7, 8, 9</vt:lpstr>
      <vt:lpstr>7. Which graph represents the effect of an increase in auto worker wages on the market for cars? </vt:lpstr>
      <vt:lpstr>PowerPoint Presentation</vt:lpstr>
      <vt:lpstr>8. Which graph represents the effect of an increase in incomes on the market for secondhand clothing? </vt:lpstr>
      <vt:lpstr>8. Which graph represents the effect of an increase in incomes on the market for secondhand clothing? </vt:lpstr>
      <vt:lpstr>9. Which graph represents the effect of an increase in excise taxes on the market for cigarettes? </vt:lpstr>
      <vt:lpstr>9. Which graph represents the effect of an increase in excise taxes on the market for cigarettes? </vt:lpstr>
      <vt:lpstr>10. One can say for certainty that the equilibrium price will decline if:</vt:lpstr>
      <vt:lpstr>10. One can say for certainty that the equilibrium price will decline if:</vt:lpstr>
      <vt:lpstr>GRAPH IT!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99</cp:revision>
  <cp:lastPrinted>2013-03-21T13:45:10Z</cp:lastPrinted>
  <dcterms:created xsi:type="dcterms:W3CDTF">2013-02-04T18:55:14Z</dcterms:created>
  <dcterms:modified xsi:type="dcterms:W3CDTF">2018-08-04T17:47:45Z</dcterms:modified>
</cp:coreProperties>
</file>