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89" r:id="rId2"/>
    <p:sldId id="287" r:id="rId3"/>
    <p:sldId id="288" r:id="rId4"/>
    <p:sldId id="257" r:id="rId5"/>
    <p:sldId id="274" r:id="rId6"/>
    <p:sldId id="268" r:id="rId7"/>
    <p:sldId id="258" r:id="rId8"/>
    <p:sldId id="275" r:id="rId9"/>
    <p:sldId id="259" r:id="rId10"/>
    <p:sldId id="276" r:id="rId11"/>
    <p:sldId id="269" r:id="rId12"/>
    <p:sldId id="261" r:id="rId13"/>
    <p:sldId id="277" r:id="rId14"/>
    <p:sldId id="271" r:id="rId15"/>
    <p:sldId id="290" r:id="rId16"/>
    <p:sldId id="270" r:id="rId17"/>
    <p:sldId id="262" r:id="rId18"/>
    <p:sldId id="278" r:id="rId19"/>
    <p:sldId id="260" r:id="rId20"/>
    <p:sldId id="279" r:id="rId21"/>
    <p:sldId id="263" r:id="rId22"/>
    <p:sldId id="280" r:id="rId23"/>
    <p:sldId id="264" r:id="rId24"/>
    <p:sldId id="281" r:id="rId25"/>
    <p:sldId id="265" r:id="rId26"/>
    <p:sldId id="282" r:id="rId27"/>
    <p:sldId id="272" r:id="rId28"/>
    <p:sldId id="266" r:id="rId29"/>
    <p:sldId id="283" r:id="rId30"/>
    <p:sldId id="273" r:id="rId31"/>
  </p:sldIdLst>
  <p:sldSz cx="9144000" cy="6858000" type="screen4x3"/>
  <p:notesSz cx="9296400" cy="7010400"/>
  <p:custDataLst>
    <p:tags r:id="rId3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52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548D32-E356-4911-BC9C-FCAF781D6DB6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75D1D-B5B6-49FB-8841-1E084E9C73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57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AB2E-DE4F-4807-9755-1BE876D283C5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122-278E-4F24-BD96-F81DC23F29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AB2E-DE4F-4807-9755-1BE876D283C5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122-278E-4F24-BD96-F81DC23F29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AB2E-DE4F-4807-9755-1BE876D283C5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122-278E-4F24-BD96-F81DC23F29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AB2E-DE4F-4807-9755-1BE876D283C5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122-278E-4F24-BD96-F81DC23F29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AB2E-DE4F-4807-9755-1BE876D283C5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122-278E-4F24-BD96-F81DC23F29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AB2E-DE4F-4807-9755-1BE876D283C5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122-278E-4F24-BD96-F81DC23F29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AB2E-DE4F-4807-9755-1BE876D283C5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122-278E-4F24-BD96-F81DC23F29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AB2E-DE4F-4807-9755-1BE876D283C5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122-278E-4F24-BD96-F81DC23F29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AB2E-DE4F-4807-9755-1BE876D283C5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122-278E-4F24-BD96-F81DC23F29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AB2E-DE4F-4807-9755-1BE876D283C5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122-278E-4F24-BD96-F81DC23F29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AB2E-DE4F-4807-9755-1BE876D283C5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122-278E-4F24-BD96-F81DC23F29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0AB2E-DE4F-4807-9755-1BE876D283C5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122-278E-4F24-BD96-F81DC23F29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0AB2E-DE4F-4807-9755-1BE876D283C5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7F122-278E-4F24-BD96-F81DC23F29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4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8.xml"/><Relationship Id="rId4" Type="http://schemas.openxmlformats.org/officeDocument/2006/relationships/image" Target="../media/image7.gi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4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4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1.xml"/><Relationship Id="rId1" Type="http://schemas.openxmlformats.org/officeDocument/2006/relationships/tags" Target="../tags/tag4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4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6.xml"/><Relationship Id="rId1" Type="http://schemas.openxmlformats.org/officeDocument/2006/relationships/tags" Target="../tags/tag4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4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4" Type="http://schemas.openxmlformats.org/officeDocument/2006/relationships/image" Target="../media/image8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5" Type="http://schemas.openxmlformats.org/officeDocument/2006/relationships/image" Target="../media/image8.gif"/><Relationship Id="rId4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7.xml"/><Relationship Id="rId1" Type="http://schemas.openxmlformats.org/officeDocument/2006/relationships/tags" Target="../tags/tag5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19201"/>
            <a:ext cx="77724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3b – Supply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003" y="2286000"/>
            <a:ext cx="7772400" cy="3276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This web quiz may appear as two pages on tablets and laptops.</a:t>
            </a:r>
          </a:p>
          <a:p>
            <a:pPr algn="l"/>
            <a:endParaRPr lang="en-US" sz="1200" b="1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 recommend that you view it as one page by clicking on the open book icon        at the bottom of the page.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0"/>
            <a:ext cx="9178834" cy="10387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594" y="6524625"/>
            <a:ext cx="9163594" cy="3333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629" y="4114800"/>
            <a:ext cx="616272" cy="53067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6084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3. As the price of apples increases, apple growers will: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-60960" y="4160011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752600"/>
            <a:ext cx="6324600" cy="4373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 the supply of apples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the supply of apples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Switch to less expensive methods of production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the quantity of apples supplied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Change in Quantity Supplied</a:t>
            </a:r>
            <a:endParaRPr lang="en-US" b="1" dirty="0"/>
          </a:p>
        </p:txBody>
      </p:sp>
      <p:pic>
        <p:nvPicPr>
          <p:cNvPr id="26626" name="Picture 23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295400"/>
            <a:ext cx="7560002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4.  Which of the following will not shift the supply curve of product X?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6781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the price of resources used to produce X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the price of other goods also produced by the makers of X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the technology used to produce X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the price of X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4.  Which of the following will not shift the supply curve of product X?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4885605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6781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the price of resources used to produce X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the price of other goods also produced by the makers of X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the technology used to produce X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the price of X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Change in Quantity Supplied</a:t>
            </a:r>
            <a:endParaRPr lang="en-US" b="1" dirty="0"/>
          </a:p>
        </p:txBody>
      </p:sp>
      <p:pic>
        <p:nvPicPr>
          <p:cNvPr id="26626" name="Picture 23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295400"/>
            <a:ext cx="7560002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0"/>
            <a:ext cx="5248275" cy="4572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Change in Supply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762000"/>
            <a:ext cx="26431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Increase in Supply:</a:t>
            </a:r>
          </a:p>
          <a:p>
            <a:endParaRPr lang="en-US" sz="2800" b="1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b="1" dirty="0" smtClean="0"/>
              <a:t>Decrease in supply:</a:t>
            </a:r>
            <a:endParaRPr lang="en-US" sz="28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770" y="3833446"/>
            <a:ext cx="6018628" cy="30093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9" y="914400"/>
            <a:ext cx="5899857" cy="28194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0994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Non-Price Determinants of Supply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371601"/>
            <a:ext cx="7620000" cy="4419600"/>
          </a:xfrm>
        </p:spPr>
        <p:txBody>
          <a:bodyPr/>
          <a:lstStyle/>
          <a:p>
            <a:r>
              <a:rPr lang="en-US" b="1" dirty="0" err="1" smtClean="0"/>
              <a:t>Pe</a:t>
            </a:r>
            <a:r>
              <a:rPr lang="en-US" b="1" dirty="0" smtClean="0"/>
              <a:t> -- expected price</a:t>
            </a:r>
            <a:endParaRPr lang="en-US" dirty="0" smtClean="0"/>
          </a:p>
          <a:p>
            <a:r>
              <a:rPr lang="en-US" b="1" dirty="0" err="1" smtClean="0"/>
              <a:t>Pog</a:t>
            </a:r>
            <a:r>
              <a:rPr lang="en-US" b="1" dirty="0" smtClean="0"/>
              <a:t> -- price of other goods </a:t>
            </a:r>
            <a:r>
              <a:rPr lang="en-US" b="1" u="sng" dirty="0" smtClean="0"/>
              <a:t>produced by the same firm</a:t>
            </a:r>
            <a:endParaRPr lang="en-US" u="sng" dirty="0" smtClean="0"/>
          </a:p>
          <a:p>
            <a:r>
              <a:rPr lang="en-US" b="1" dirty="0" smtClean="0"/>
              <a:t>Pres -- price of resources</a:t>
            </a:r>
            <a:endParaRPr lang="en-US" dirty="0" smtClean="0"/>
          </a:p>
          <a:p>
            <a:r>
              <a:rPr lang="en-US" b="1" dirty="0" smtClean="0"/>
              <a:t>T – production technology</a:t>
            </a:r>
            <a:endParaRPr lang="en-US" dirty="0" smtClean="0"/>
          </a:p>
          <a:p>
            <a:r>
              <a:rPr lang="en-US" b="1" dirty="0" smtClean="0"/>
              <a:t>T --taxes and subsidies</a:t>
            </a:r>
            <a:endParaRPr lang="en-US" dirty="0" smtClean="0"/>
          </a:p>
          <a:p>
            <a:r>
              <a:rPr lang="en-US" b="1" dirty="0" smtClean="0"/>
              <a:t>N -- number of sellers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05200" y="5562600"/>
            <a:ext cx="14766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YP 35</a:t>
            </a:r>
            <a:endParaRPr lang="en-US" sz="4400" b="1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609600"/>
            <a:ext cx="6705600" cy="80803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5. The supply curve of apples will shift to the right if: 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981200"/>
            <a:ext cx="7239000" cy="4144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Very bad weather afflicts the apple-growing areas of the country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Apples are rumored to have been treated with cancer-causing insecticides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The government required that all employees in apple orchards are given more health benefits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Fruit growers see the price of pears decreasing permanently</a:t>
            </a:r>
            <a:endParaRPr lang="en-US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609600"/>
            <a:ext cx="6705600" cy="80803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5. The supply curve of apples will shift to the right if: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8182" y="4419600"/>
            <a:ext cx="405635" cy="4572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981200"/>
            <a:ext cx="7239000" cy="4144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Very bad weather afflicts the apple-growing areas of the country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Apples are rumored to have been treated with cancer-causing insecticides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The government required that all employees in apple orchards are given more health benefits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Fruit growers see the price of pears decreasing permanently</a:t>
            </a:r>
            <a:endParaRPr lang="en-US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381000"/>
            <a:ext cx="769620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6. If a pretzel maker hears rumors that pretzel prices will fall at the end of the month, the firm </a:t>
            </a:r>
            <a:r>
              <a:rPr lang="en-US" b="1" u="sng" dirty="0" smtClean="0"/>
              <a:t>now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590800"/>
            <a:ext cx="8458200" cy="3535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Saves it supply for selling at a future date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Increases the supply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Decreases the supply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Waits to supply pretzels when the market is more stable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3b - Supply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85800"/>
            <a:ext cx="8229600" cy="5486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Must Know / Outcomes:</a:t>
            </a:r>
            <a:endParaRPr lang="en-US" dirty="0" smtClean="0"/>
          </a:p>
          <a:p>
            <a:r>
              <a:rPr lang="en-US" dirty="0" smtClean="0"/>
              <a:t>define supply (note: it has a DIFFERENT DEFINITION in economics) </a:t>
            </a:r>
          </a:p>
          <a:p>
            <a:r>
              <a:rPr lang="en-US" dirty="0" smtClean="0"/>
              <a:t>be able to correctly draw and label a supply graph </a:t>
            </a:r>
          </a:p>
          <a:p>
            <a:r>
              <a:rPr lang="en-US" dirty="0" smtClean="0"/>
              <a:t>if the price of pizza goes up why does the supply not change? </a:t>
            </a:r>
          </a:p>
          <a:p>
            <a:r>
              <a:rPr lang="en-US" dirty="0" smtClean="0"/>
              <a:t>why do economists employ the ceteris paribus assumption when creating a supply curve? </a:t>
            </a:r>
          </a:p>
          <a:p>
            <a:r>
              <a:rPr lang="en-US" dirty="0" smtClean="0"/>
              <a:t>what is the law of supply? </a:t>
            </a:r>
          </a:p>
          <a:p>
            <a:r>
              <a:rPr lang="en-US" dirty="0" smtClean="0"/>
              <a:t>why is the supply curve upward sloping (two explanations)</a:t>
            </a:r>
          </a:p>
          <a:p>
            <a:r>
              <a:rPr lang="en-US" dirty="0" smtClean="0"/>
              <a:t> list the non-price determinants of supply (</a:t>
            </a:r>
            <a:r>
              <a:rPr lang="en-US" dirty="0" err="1" smtClean="0"/>
              <a:t>Pe</a:t>
            </a:r>
            <a:r>
              <a:rPr lang="en-US" dirty="0" smtClean="0"/>
              <a:t>, </a:t>
            </a:r>
            <a:r>
              <a:rPr lang="en-US" dirty="0" err="1" smtClean="0"/>
              <a:t>Pog</a:t>
            </a:r>
            <a:r>
              <a:rPr lang="en-US" dirty="0" smtClean="0"/>
              <a:t>, Pres, Tech, Taxes, </a:t>
            </a:r>
            <a:r>
              <a:rPr lang="en-US" dirty="0" err="1" smtClean="0"/>
              <a:t>Nprod</a:t>
            </a:r>
            <a:r>
              <a:rPr lang="en-US" dirty="0" smtClean="0"/>
              <a:t>) or (P,P,P,T,T,N) and understand how they affect the supply schedule and curve. This is VERY IMPORTANT. BE ABLE TO DO THIS! See the 3a/3b/3c yellow pages.</a:t>
            </a:r>
          </a:p>
          <a:p>
            <a:r>
              <a:rPr lang="en-US" dirty="0" smtClean="0"/>
              <a:t> explain the difference between the a "change in the quantity supplied" and a "change in supply" </a:t>
            </a:r>
          </a:p>
          <a:p>
            <a:r>
              <a:rPr lang="en-US" dirty="0" smtClean="0"/>
              <a:t>what is an increase in supply and a decrease in supply and show how they affect the supply schedule and the supply curve </a:t>
            </a:r>
          </a:p>
          <a:p>
            <a:r>
              <a:rPr lang="en-US" dirty="0" smtClean="0"/>
              <a:t>what is "market supply"?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381000"/>
            <a:ext cx="769620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6. If a pretzel maker hears rumors that pretzel prices will fall at the end of the month, the firm </a:t>
            </a:r>
            <a:r>
              <a:rPr lang="en-US" b="1" u="sng" dirty="0" smtClean="0">
                <a:solidFill>
                  <a:srgbClr val="0070C0"/>
                </a:solidFill>
              </a:rPr>
              <a:t>now</a:t>
            </a:r>
            <a:r>
              <a:rPr lang="en-US" b="1" dirty="0" smtClean="0">
                <a:solidFill>
                  <a:srgbClr val="0070C0"/>
                </a:solidFill>
              </a:rPr>
              <a:t>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324273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590800"/>
            <a:ext cx="8458200" cy="3535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Saves it supply for selling at a future date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Increases the supply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Decreases the supply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Waits to supply pretzels when the market is more stable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9351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7.  Which of the following will cause a decrease in the market supply for ice cream?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362200"/>
            <a:ext cx="8458200" cy="3763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An increase in the price of ice cream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decrease in the price of ice cream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An increase in the price of milk used to make ice cream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An expectation that the price of ice cream will be lower in the future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9351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7.  Which of the following will cause a decrease in the market supply for ice cream?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-60960" y="3696715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362200"/>
            <a:ext cx="8458200" cy="3763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An increase in the price of ice cream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decrease in the price of ice cream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An increase in the price of milk used to make ice cream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An expectation that the price of ice cream will be lower in the future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304800"/>
            <a:ext cx="624840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8. An improvement in production technology will: 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590800"/>
            <a:ext cx="8305800" cy="3535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the demand curve to the left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the supply curve to the left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the demand curve to the right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the supply curve to the right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304800"/>
            <a:ext cx="624840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8. An improvement in production technology will: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4413165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590800"/>
            <a:ext cx="8305800" cy="3535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the demand curve to the left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the supply curve to the left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the demand curve to the right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the supply curve to the right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2925762"/>
          </a:xfrm>
        </p:spPr>
        <p:txBody>
          <a:bodyPr>
            <a:normAutofit/>
          </a:bodyPr>
          <a:lstStyle/>
          <a:p>
            <a:pPr algn="l"/>
            <a:r>
              <a:rPr lang="en-US" sz="3100" b="1" dirty="0" smtClean="0"/>
              <a:t>9. </a:t>
            </a:r>
            <a:r>
              <a:rPr lang="en-US" sz="3100" b="1" dirty="0"/>
              <a:t>Refer to </a:t>
            </a:r>
            <a:r>
              <a:rPr lang="en-US" sz="3100" b="1" dirty="0" smtClean="0"/>
              <a:t>the table</a:t>
            </a:r>
            <a:r>
              <a:rPr lang="en-US" sz="3100" b="1" dirty="0"/>
              <a:t>. In relation to column </a:t>
            </a:r>
            <a:r>
              <a:rPr lang="en-US" sz="3100" b="1" dirty="0" smtClean="0"/>
              <a:t>(1), </a:t>
            </a:r>
            <a:r>
              <a:rPr lang="en-US" sz="3100" b="1" dirty="0"/>
              <a:t>a change from column </a:t>
            </a:r>
            <a:r>
              <a:rPr lang="en-US" sz="3100" b="1" dirty="0" smtClean="0"/>
              <a:t>(2) </a:t>
            </a:r>
            <a:r>
              <a:rPr lang="en-US" sz="3100" b="1" dirty="0"/>
              <a:t>to column </a:t>
            </a:r>
            <a:r>
              <a:rPr lang="en-US" sz="3100" b="1" dirty="0" smtClean="0"/>
              <a:t>(3) </a:t>
            </a:r>
            <a:r>
              <a:rPr lang="en-US" sz="3100" b="1" dirty="0"/>
              <a:t>would </a:t>
            </a:r>
            <a:r>
              <a:rPr lang="en-US" sz="3100" b="1" dirty="0" smtClean="0"/>
              <a:t>most likely </a:t>
            </a:r>
            <a:r>
              <a:rPr lang="en-US" sz="3100" b="1" dirty="0"/>
              <a:t>be caused by:</a:t>
            </a:r>
            <a:r>
              <a:rPr lang="en-US" dirty="0"/>
              <a:t> </a:t>
            </a:r>
            <a:endParaRPr lang="en-US" b="1" dirty="0"/>
          </a:p>
        </p:txBody>
      </p:sp>
      <p:pic>
        <p:nvPicPr>
          <p:cNvPr id="5" name="Picture 4" descr="changsup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8200" y="-15240"/>
            <a:ext cx="3733800" cy="3775519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581400"/>
            <a:ext cx="8458200" cy="25447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Government reducing the tax on the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Expectations of higher future prices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An increase in consumer incomes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An increase in input prices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2925762"/>
          </a:xfrm>
        </p:spPr>
        <p:txBody>
          <a:bodyPr>
            <a:normAutofit/>
          </a:bodyPr>
          <a:lstStyle/>
          <a:p>
            <a:pPr algn="l"/>
            <a:r>
              <a:rPr lang="en-US" sz="3100" b="1" dirty="0" smtClean="0">
                <a:solidFill>
                  <a:srgbClr val="0070C0"/>
                </a:solidFill>
              </a:rPr>
              <a:t>9. </a:t>
            </a:r>
            <a:r>
              <a:rPr lang="en-US" sz="3100" b="1" dirty="0">
                <a:solidFill>
                  <a:srgbClr val="0070C0"/>
                </a:solidFill>
              </a:rPr>
              <a:t>Refer to </a:t>
            </a:r>
            <a:r>
              <a:rPr lang="en-US" sz="3100" b="1" dirty="0" smtClean="0">
                <a:solidFill>
                  <a:srgbClr val="0070C0"/>
                </a:solidFill>
              </a:rPr>
              <a:t>the table</a:t>
            </a:r>
            <a:r>
              <a:rPr lang="en-US" sz="3100" b="1" dirty="0">
                <a:solidFill>
                  <a:srgbClr val="0070C0"/>
                </a:solidFill>
              </a:rPr>
              <a:t>. In relation to column </a:t>
            </a:r>
            <a:r>
              <a:rPr lang="en-US" sz="3100" b="1" dirty="0" smtClean="0">
                <a:solidFill>
                  <a:srgbClr val="0070C0"/>
                </a:solidFill>
              </a:rPr>
              <a:t>(1), </a:t>
            </a:r>
            <a:r>
              <a:rPr lang="en-US" sz="3100" b="1" dirty="0">
                <a:solidFill>
                  <a:srgbClr val="0070C0"/>
                </a:solidFill>
              </a:rPr>
              <a:t>a change from column </a:t>
            </a:r>
            <a:r>
              <a:rPr lang="en-US" sz="3100" b="1" dirty="0" smtClean="0">
                <a:solidFill>
                  <a:srgbClr val="0070C0"/>
                </a:solidFill>
              </a:rPr>
              <a:t>(2) </a:t>
            </a:r>
            <a:r>
              <a:rPr lang="en-US" sz="3100" b="1" dirty="0">
                <a:solidFill>
                  <a:srgbClr val="0070C0"/>
                </a:solidFill>
              </a:rPr>
              <a:t>to column </a:t>
            </a:r>
            <a:r>
              <a:rPr lang="en-US" sz="3100" b="1" dirty="0" smtClean="0">
                <a:solidFill>
                  <a:srgbClr val="0070C0"/>
                </a:solidFill>
              </a:rPr>
              <a:t>(3) </a:t>
            </a:r>
            <a:r>
              <a:rPr lang="en-US" sz="3100" b="1" dirty="0">
                <a:solidFill>
                  <a:srgbClr val="0070C0"/>
                </a:solidFill>
              </a:rPr>
              <a:t>would </a:t>
            </a:r>
            <a:r>
              <a:rPr lang="en-US" sz="3100" b="1" dirty="0" smtClean="0">
                <a:solidFill>
                  <a:srgbClr val="0070C0"/>
                </a:solidFill>
              </a:rPr>
              <a:t>most likely </a:t>
            </a:r>
            <a:r>
              <a:rPr lang="en-US" sz="3100" b="1" dirty="0">
                <a:solidFill>
                  <a:srgbClr val="0070C0"/>
                </a:solidFill>
              </a:rPr>
              <a:t>be caused by:</a:t>
            </a:r>
            <a:r>
              <a:rPr lang="en-US" dirty="0">
                <a:solidFill>
                  <a:srgbClr val="0070C0"/>
                </a:solidFill>
              </a:rPr>
              <a:t> 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5" name="Picture 4" descr="changsup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76800" y="-29308"/>
            <a:ext cx="3657600" cy="3698467"/>
          </a:xfrm>
          <a:prstGeom prst="rect">
            <a:avLst/>
          </a:prstGeom>
        </p:spPr>
      </p:pic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3745654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581400"/>
            <a:ext cx="8458200" cy="25447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Government reducing the tax on the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Expectations of higher future prices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An increase in consumer incomes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An increase in input prices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78" y="152400"/>
            <a:ext cx="8915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066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10. The </a:t>
            </a:r>
            <a:r>
              <a:rPr lang="en-US" sz="3600" b="1" u="sng" dirty="0" smtClean="0"/>
              <a:t>market supply</a:t>
            </a:r>
            <a:r>
              <a:rPr lang="en-US" sz="3600" b="1" dirty="0" smtClean="0"/>
              <a:t> of a good or service: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143000"/>
            <a:ext cx="8534400" cy="3916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 Is the horizontal summation of the individual supply curves 	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 the vertical summation of the individual supply curves 	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 the inverse relationship between price and quantity supplied 	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All of the above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12954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10. The market supply of a good or service: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-137160" y="1557020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81000" y="1295400"/>
            <a:ext cx="8534400" cy="39163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 the horizontal summation of the individual supply curves	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 the vertical summation of the individual supply curves	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 the inverse relationship between price and quantity supplied	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All of the above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3b - Supply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762000"/>
            <a:ext cx="8763000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KEY TERMS: </a:t>
            </a:r>
          </a:p>
          <a:p>
            <a:pPr>
              <a:buNone/>
            </a:pPr>
            <a:r>
              <a:rPr lang="en-US" dirty="0" smtClean="0"/>
              <a:t>    supply, </a:t>
            </a:r>
            <a:br>
              <a:rPr lang="en-US" dirty="0" smtClean="0"/>
            </a:br>
            <a:r>
              <a:rPr lang="en-US" dirty="0" smtClean="0"/>
              <a:t>quantity supplied, </a:t>
            </a:r>
            <a:br>
              <a:rPr lang="en-US" dirty="0" smtClean="0"/>
            </a:br>
            <a:r>
              <a:rPr lang="en-US" dirty="0" smtClean="0"/>
              <a:t>market supply, </a:t>
            </a:r>
            <a:br>
              <a:rPr lang="en-US" dirty="0" smtClean="0"/>
            </a:br>
            <a:r>
              <a:rPr lang="en-US" dirty="0" smtClean="0"/>
              <a:t>horizontal summation, </a:t>
            </a:r>
            <a:br>
              <a:rPr lang="en-US" dirty="0" smtClean="0"/>
            </a:br>
            <a:r>
              <a:rPr lang="en-US" dirty="0" smtClean="0"/>
              <a:t>law of supply, </a:t>
            </a:r>
            <a:br>
              <a:rPr lang="en-US" dirty="0" smtClean="0"/>
            </a:br>
            <a:r>
              <a:rPr lang="en-US" dirty="0" smtClean="0"/>
              <a:t>change in supply, </a:t>
            </a:r>
            <a:br>
              <a:rPr lang="en-US" dirty="0" smtClean="0"/>
            </a:br>
            <a:r>
              <a:rPr lang="en-US" dirty="0" smtClean="0"/>
              <a:t>change in quantity supplied, </a:t>
            </a:r>
            <a:br>
              <a:rPr lang="en-US" dirty="0" smtClean="0"/>
            </a:br>
            <a:r>
              <a:rPr lang="en-US" dirty="0" smtClean="0"/>
              <a:t>increase in supply, </a:t>
            </a:r>
            <a:br>
              <a:rPr lang="en-US" dirty="0" smtClean="0"/>
            </a:br>
            <a:r>
              <a:rPr lang="en-US" dirty="0" smtClean="0"/>
              <a:t>decrease in supply, </a:t>
            </a:r>
            <a:br>
              <a:rPr lang="en-US" dirty="0" smtClean="0"/>
            </a:br>
            <a:r>
              <a:rPr lang="en-US" dirty="0" smtClean="0"/>
              <a:t>non-price determinants of supply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586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dirty="0" smtClean="0"/>
              <a:t>Market Supply</a:t>
            </a:r>
            <a:endParaRPr lang="en-US" b="1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399" y="1371600"/>
            <a:ext cx="8945671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1. </a:t>
            </a:r>
            <a:r>
              <a:rPr lang="en-US" b="1" dirty="0" smtClean="0"/>
              <a:t>DEFINE -- Supply </a:t>
            </a:r>
            <a:r>
              <a:rPr lang="en-US" b="1" dirty="0" smtClean="0"/>
              <a:t>is: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7010400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mathematical representation of the quantity of a good that a supplier will put on the market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schedule showing the amount of a good that consumers are willing to buy at various prices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schedule showing the amount of a good that producers are willing to sell at various prices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amount of a good that is available for sale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1. </a:t>
            </a:r>
            <a:r>
              <a:rPr lang="en-US" b="1" dirty="0" smtClean="0">
                <a:solidFill>
                  <a:srgbClr val="0070C0"/>
                </a:solidFill>
              </a:rPr>
              <a:t>DEFINE -- Supply </a:t>
            </a:r>
            <a:r>
              <a:rPr lang="en-US" b="1" dirty="0" smtClean="0">
                <a:solidFill>
                  <a:srgbClr val="0070C0"/>
                </a:solidFill>
              </a:rPr>
              <a:t>is: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-111760" y="4168986"/>
            <a:ext cx="711200" cy="7112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7010400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mathematical representation of the quantity of a good that a supplier will put on the market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schedule showing the amount of a good that consumers are willing to buy at various prices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schedule showing the amount of a good that producers are willing to sell at various prices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amount of a good that is available for sale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DRAW – Supply – YP 38</a:t>
            </a:r>
            <a:endParaRPr lang="en-US" b="1" dirty="0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600199"/>
            <a:ext cx="7467600" cy="4599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21336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2. </a:t>
            </a:r>
            <a:r>
              <a:rPr lang="en-US" b="1" dirty="0" smtClean="0"/>
              <a:t>DESCRIBE -- The </a:t>
            </a:r>
            <a:r>
              <a:rPr lang="en-US" b="1" dirty="0" smtClean="0"/>
              <a:t>reason that producers supply more to a market only at higher prices is that as the price increases: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2286000"/>
            <a:ext cx="7924800" cy="4419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Producers</a:t>
            </a:r>
            <a:r>
              <a:rPr lang="en-US" dirty="0"/>
              <a:t>’ </a:t>
            </a:r>
            <a:r>
              <a:rPr lang="en-US" dirty="0" smtClean="0"/>
              <a:t>costs of producing that good falls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Producers’ costs of producing that good increases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Consumers </a:t>
            </a:r>
            <a:r>
              <a:rPr lang="en-US" dirty="0"/>
              <a:t>demand more so </a:t>
            </a:r>
            <a:r>
              <a:rPr lang="en-US" dirty="0" smtClean="0"/>
              <a:t>producers </a:t>
            </a:r>
            <a:r>
              <a:rPr lang="en-US" dirty="0"/>
              <a:t>must raise the </a:t>
            </a:r>
            <a:r>
              <a:rPr lang="en-US" dirty="0" smtClean="0"/>
              <a:t>price 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Consumers </a:t>
            </a:r>
            <a:r>
              <a:rPr lang="en-US" dirty="0"/>
              <a:t>demand less so producers must raise the price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21336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2. </a:t>
            </a:r>
            <a:r>
              <a:rPr lang="en-US" b="1" dirty="0" smtClean="0">
                <a:solidFill>
                  <a:srgbClr val="0070C0"/>
                </a:solidFill>
              </a:rPr>
              <a:t>DESCRIBE -- The </a:t>
            </a:r>
            <a:r>
              <a:rPr lang="en-US" b="1" dirty="0" smtClean="0">
                <a:solidFill>
                  <a:srgbClr val="0070C0"/>
                </a:solidFill>
              </a:rPr>
              <a:t>reason that producers supply more to a market only at higher prices is that as the price increases: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rShape1"/>
          <p:cNvSpPr/>
          <p:nvPr>
            <p:custDataLst>
              <p:tags r:id="rId2"/>
            </p:custDataLst>
          </p:nvPr>
        </p:nvSpPr>
        <p:spPr>
          <a:xfrm rot="10800000">
            <a:off x="75907" y="3163863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438400"/>
            <a:ext cx="6858000" cy="39925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Producers</a:t>
            </a:r>
            <a:r>
              <a:rPr lang="en-US" dirty="0"/>
              <a:t>’ </a:t>
            </a:r>
            <a:r>
              <a:rPr lang="en-US" dirty="0" smtClean="0"/>
              <a:t>costs of producing falls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Producers’ costs of producing increases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Consumers </a:t>
            </a:r>
            <a:r>
              <a:rPr lang="en-US" dirty="0"/>
              <a:t>demand more so producers must raise the </a:t>
            </a:r>
            <a:r>
              <a:rPr lang="en-US" dirty="0" smtClean="0"/>
              <a:t>price</a:t>
            </a:r>
            <a:r>
              <a:rPr lang="en-US" dirty="0"/>
              <a:t>	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Consumers </a:t>
            </a:r>
            <a:r>
              <a:rPr lang="en-US" dirty="0"/>
              <a:t>demand less so producers must raise the price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pPr algn="l"/>
            <a:r>
              <a:rPr lang="en-US" b="1" dirty="0" smtClean="0"/>
              <a:t>3. As the price of apples increases, apple growers will: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752600"/>
            <a:ext cx="6324600" cy="4373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 the supply of apples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the supply of apples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Switch to less expensive methods of production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the quantity of apples supplied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2.0"/>
  <p:tag name="DELIMITERS" val="3.1"/>
  <p:tag name="SHOWBARVISIBLE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EXPANDSHOWBAR" val="True"/>
  <p:tag name="CORRECTPOINTVALUE" val="10"/>
  <p:tag name="POWERPOINTVERSION" val="14.0"/>
  <p:tag name="TASKPANEKEY" val="9189e21b-2644-4020-b19e-7ad1afd4e8b4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478647330BB4A57A7A514841A9F3DED"/>
  <p:tag name="SLIDEID" val="B478647330BB4A57A7A514841A9F3DED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25"/>
  <p:tag name="RESPONSECOUNT" val="25"/>
  <p:tag name="SLICED" val="False"/>
  <p:tag name="RESPONSES" val="2;2;2;2;2;2;2;2;2;2;2;2;2;1;1;2;2;2;2;2;2;2;2;2;2;"/>
  <p:tag name="CHARTSTRINGSTD" val="2 23 0 0"/>
  <p:tag name="CHARTSTRINGREV" val="0 0 23 2"/>
  <p:tag name="CHARTSTRINGSTDPER" val="0.08 0.92 0 0"/>
  <p:tag name="CHARTSTRINGREVPER" val="0 0 0.92 0.08"/>
  <p:tag name="RESPONSESGATHERED" val="False"/>
  <p:tag name="ANONYMOUSTEMP" val="False"/>
  <p:tag name="CORRECTPOINTVALUE" val="0"/>
  <p:tag name="QUESTIONALIAS" val="2. DESCRIBE -- The reason that producers supply more to a market only at higher prices is that as the price increases:"/>
  <p:tag name="ANSWERSALIAS" val="Producers’ costs of producing that good falls|smicln|Producers’ costs of producing that good increases|smicln|Consumers demand more so producers must raise the price  |smicln|Consumers demand less so producers must raise the price"/>
  <p:tag name="VALUES" val="No Value|smicln|No Value|smicln|No Value|smicln|No Val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53"/>
  <p:tag name="FONTSIZE" val="32"/>
  <p:tag name="BULLETTYPE" val="ppBulletArabicPeriod"/>
  <p:tag name="ANSWERTEXT" val="the producer’s opportunity cost of producing that good falls&#10;the producers’ opportunity cost of producing that good increases&#10;consumers demand a larger quantity so producers must supply more&#10;producer’s costs decrease so they produce more a the same cost"/>
  <p:tag name="OLDNUMANSWERS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478647330BB4A57A7A514841A9F3DED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25"/>
  <p:tag name="RESPONSECOUNT" val="25"/>
  <p:tag name="SLICED" val="False"/>
  <p:tag name="RESPONSES" val="2;2;2;2;2;2;2;2;2;2;2;2;2;1;1;2;2;2;2;2;2;2;2;2;2;"/>
  <p:tag name="CHARTSTRINGSTD" val="2 23 0 0"/>
  <p:tag name="CHARTSTRINGREV" val="0 0 23 2"/>
  <p:tag name="CHARTSTRINGSTDPER" val="0.08 0.92 0 0"/>
  <p:tag name="CHARTSTRINGREVPER" val="0 0 0.92 0.08"/>
  <p:tag name="RESPONSESGATHERED" val="False"/>
  <p:tag name="ANONYMOUSTEMP" val="False"/>
  <p:tag name="SLIDEORDER" val="2"/>
  <p:tag name="SLIDEGUID" val="22101172561D4FF7A9A6A29E0ED66607"/>
  <p:tag name="CORRECTPOINTVALUE" val="1"/>
  <p:tag name="QUESTIONALIAS" val="2. DESCRIBE -- The reason that producers supply more to a market only at higher prices is that as the price increases:"/>
  <p:tag name="ANSWERSALIAS" val="Producers’ costs of producing falls|smicln|Producers’ costs of producing increases|smicln|Consumers demand more so producers must raise the price  |smicln|Consumers demand less so producers must raise the price"/>
  <p:tag name="VALUES" val="Incorrect|smicln|Correct|smicln|Incorrect|smicln|Incorrec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89"/>
  <p:tag name="FONTSIZE" val="32"/>
  <p:tag name="BULLETTYPE" val="ppBulletArabicPeriod"/>
  <p:tag name="ANSWERTEXT" val="Producers’ costs of producing falls&#10;Producers’ costs of producing increases&#10;Consumers demand more so producers must raise the price  &#10;Consumers demand less so producers must raise the price"/>
  <p:tag name="OLDNUMANSWERS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77960BEFF6054CC68097CEF1EE2601E0"/>
  <p:tag name="SLIDEID" val="77960BEFF6054CC68097CEF1EE2601E0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3. As the price of apples increases, apple growers will:"/>
  <p:tag name="ANSWERSALIAS" val="Decrease the supply of apples|smicln|Increase the supply of apples|smicln|Switch to less expensive methods of production|smicln|Increase the quantity of apples supplied"/>
  <p:tag name="TOTALRESPONSES" val="25"/>
  <p:tag name="RESPONSECOUNT" val="25"/>
  <p:tag name="SLICED" val="False"/>
  <p:tag name="RESPONSES" val="2;4;2;4;4;2;2;4;4;2;4;4;4;4;4;4;4;4;4;4;4;2;2;2;4;"/>
  <p:tag name="CHARTSTRINGSTD" val="0 8 0 17"/>
  <p:tag name="CHARTSTRINGREV" val="17 0 8 0"/>
  <p:tag name="CHARTSTRINGSTDPER" val="0 0.32 0 0.68"/>
  <p:tag name="CHARTSTRINGREVPER" val="0.68 0 0.32 0"/>
  <p:tag name="RESPONSESGATHERED" val="False"/>
  <p:tag name="ANONYMOUSTEMP" val="False"/>
  <p:tag name="CORRECTPOINTVALUE" val="0"/>
  <p:tag name="VALUES" val="No Value|smicln|No Value|smicln|No Value|smicln|No Val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7"/>
  <p:tag name="FONTSIZE" val="32"/>
  <p:tag name="BULLETTYPE" val="ppBulletArabicPeriod"/>
  <p:tag name="ANSWERTEXT" val="Decrease the supply of apples&#10;Increase the supply of apples&#10;Switch to less expensive methods of production&#10;Increase the quantity of apples supplied"/>
  <p:tag name="OLDNUMANSWERS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77960BEFF6054CC68097CEF1EE2601E0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3. As the price of apples increases, apple growers will:"/>
  <p:tag name="ANSWERSALIAS" val="Decrease the supply of apples|smicln|Increase the supply of apples|smicln|Switch to less expensive methods of production|smicln|Increase the quantity of apples supplied"/>
  <p:tag name="TOTALRESPONSES" val="25"/>
  <p:tag name="RESPONSECOUNT" val="25"/>
  <p:tag name="SLICED" val="False"/>
  <p:tag name="RESPONSES" val="2;4;2;4;4;2;2;4;4;2;4;4;4;4;4;4;4;4;4;4;4;2;2;2;4;"/>
  <p:tag name="CHARTSTRINGSTD" val="0 8 0 17"/>
  <p:tag name="CHARTSTRINGREV" val="17 0 8 0"/>
  <p:tag name="CHARTSTRINGSTDPER" val="0 0.32 0 0.68"/>
  <p:tag name="CHARTSTRINGREVPER" val="0.68 0 0.32 0"/>
  <p:tag name="RESPONSESGATHERED" val="False"/>
  <p:tag name="ANONYMOUSTEMP" val="False"/>
  <p:tag name="SLIDEORDER" val="2"/>
  <p:tag name="SLIDEGUID" val="E5D95AED221E4EBA83FB11B6E20EAE7F"/>
  <p:tag name="CORRECTPOINTVALUE" val="1"/>
  <p:tag name="VALUES" val="Incorrect|smicln|Incorrect|smicln|Incorrect|smicln|Correct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7"/>
  <p:tag name="FONTSIZE" val="32"/>
  <p:tag name="BULLETTYPE" val="ppBulletArabicPeriod"/>
  <p:tag name="ANSWERTEXT" val="Decrease the supply of apples&#10;Increase the supply of apples&#10;Switch to less expensive methods of production&#10;Increase the quantity of apples supplied"/>
  <p:tag name="OLDNUMANSWERS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DF06C2ECB57E43739E377368C768C86E"/>
  <p:tag name="SLIDEID" val="DF06C2ECB57E43739E377368C768C86E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4.  Which of the following will not shift the supply curve of product X?"/>
  <p:tag name="ANSWERSALIAS" val="A change in the price of resources used to produce X|smicln|A change in the price of other goods also produced by the makers of X|smicln|A change in the technology used to produce X|smicln|A change in the price of X"/>
  <p:tag name="TOTALRESPONSES" val="25"/>
  <p:tag name="RESPONSECOUNT" val="25"/>
  <p:tag name="SLICED" val="False"/>
  <p:tag name="RESPONSES" val="4;4;4;4;4;4;4;4;4;4;4;4;4;4;4;4;4;4;3;4;4;4;4;4;4;"/>
  <p:tag name="CHARTSTRINGSTD" val="0 0 1 24"/>
  <p:tag name="CHARTSTRINGREV" val="24 1 0 0"/>
  <p:tag name="CHARTSTRINGSTDPER" val="0 0 0.04 0.96"/>
  <p:tag name="CHARTSTRINGREVPER" val="0.96 0.04 0 0"/>
  <p:tag name="RESPONSESGATHERED" val="False"/>
  <p:tag name="ANONYMOUSTEMP" val="False"/>
  <p:tag name="CORRECTPOINTVALUE" val="0"/>
  <p:tag name="VALUES" val="No Value|smicln|No Value|smicln|No Value|smicln|No Val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94"/>
  <p:tag name="FONTSIZE" val="32"/>
  <p:tag name="BULLETTYPE" val="ppBulletArabicPeriod"/>
  <p:tag name="ANSWERTEXT" val="A change in the price of resources used to produce X&#10;A change in the price of other goods also produced by the makers of X&#10;A change in the technology used to produce X&#10;A change in the price of X"/>
  <p:tag name="OLDNUMANSWERS" val="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DF06C2ECB57E43739E377368C768C86E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4.  Which of the following will not shift the supply curve of product X?"/>
  <p:tag name="ANSWERSALIAS" val="A change in the price of resources used to produce X|smicln|A change in the price of other goods also produced by the makers of X|smicln|A change in the technology used to produce X|smicln|A change in the price of X"/>
  <p:tag name="TOTALRESPONSES" val="25"/>
  <p:tag name="RESPONSECOUNT" val="25"/>
  <p:tag name="SLICED" val="False"/>
  <p:tag name="RESPONSES" val="4;4;4;4;4;4;4;4;4;4;4;4;4;4;4;4;4;4;3;4;4;4;4;4;4;"/>
  <p:tag name="CHARTSTRINGSTD" val="0 0 1 24"/>
  <p:tag name="CHARTSTRINGREV" val="24 1 0 0"/>
  <p:tag name="CHARTSTRINGSTDPER" val="0 0 0.04 0.96"/>
  <p:tag name="CHARTSTRINGREVPER" val="0.96 0.04 0 0"/>
  <p:tag name="RESPONSESGATHERED" val="False"/>
  <p:tag name="ANONYMOUSTEMP" val="False"/>
  <p:tag name="SLIDEORDER" val="2"/>
  <p:tag name="SLIDEGUID" val="C34100C88C594D3DB825ADFDD0FCD727"/>
  <p:tag name="CORRECTPOINTVALUE" val="1"/>
  <p:tag name="VALUES" val="Incorrect|smicln|Incorrect|smicln|Incorrect|smicln|Correc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94"/>
  <p:tag name="FONTSIZE" val="32"/>
  <p:tag name="BULLETTYPE" val="ppBulletArabicPeriod"/>
  <p:tag name="ANSWERTEXT" val="A change in the price of resources used to produce X&#10;A change in the price of other goods also produced by the makers of X&#10;A change in the technology used to produce X&#10;A change in the price of X"/>
  <p:tag name="OLDNUMANSWERS" val="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B5D485FFA5A49D9BF8CB10A00102208"/>
  <p:tag name="SLIDEID" val="5B5D485FFA5A49D9BF8CB10A00102208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5. The supply curve of apples will shift to the right if: "/>
  <p:tag name="ANSWERSALIAS" val="Very bad weather afflicts the apple-growing areas of the country|smicln|Apples are rumored to have been treated with cancer-causing insecticides|smicln|The government required that all employees in apple orchards are given more health benefits|smicln|Fruit growers see the price of pears decreasing permanently"/>
  <p:tag name="TOTALRESPONSES" val="24"/>
  <p:tag name="RESPONSECOUNT" val="24"/>
  <p:tag name="SLICED" val="False"/>
  <p:tag name="RESPONSES" val="3;3;3;4;4;3;3;4;4;3;4;4;4;4;4;4;4;4;4;4;-;4;4;4;4;"/>
  <p:tag name="CHARTSTRINGSTD" val="0 0 6 18"/>
  <p:tag name="CHARTSTRINGREV" val="18 6 0 0"/>
  <p:tag name="CHARTSTRINGSTDPER" val="0 0 0.25 0.75"/>
  <p:tag name="CHARTSTRINGREVPER" val="0.75 0.25 0 0"/>
  <p:tag name="RESPONSESGATHERED" val="False"/>
  <p:tag name="ANONYMOUSTEMP" val="False"/>
  <p:tag name="CORRECTPOINTVALUE" val="0"/>
  <p:tag name="VALUES" val="No Value|smicln|No Value|smicln|No Value|smicln|No Valu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89"/>
  <p:tag name="FONTSIZE" val="24"/>
  <p:tag name="BULLETTYPE" val="ppBulletArabicPeriod"/>
  <p:tag name="ANSWERTEXT" val="Very bad weather afflicts the apple-growing areas of the country&#10;Apples are rumored to have been treated with cancer-causing insecticides&#10;The government required that all employees in apple orchards are given more health benefits&#10;Fruit growers see the price of pears decreasing permanently"/>
  <p:tag name="OLDNUMANSWERS" val="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B5D485FFA5A49D9BF8CB10A00102208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5. The supply curve of apples will shift to the right if: "/>
  <p:tag name="ANSWERSALIAS" val="Very bad weather afflicts the apple-growing areas of the country|smicln|Apples are rumored to have been treated with cancer-causing insecticides|smicln|The government required that all employees in apple orchards are given more health benefits|smicln|Fruit growers see the price of pears decreasing permanently"/>
  <p:tag name="TOTALRESPONSES" val="24"/>
  <p:tag name="RESPONSECOUNT" val="24"/>
  <p:tag name="SLICED" val="False"/>
  <p:tag name="RESPONSES" val="3;3;3;4;4;3;3;4;4;3;4;4;4;4;4;4;4;4;4;4;-;4;4;4;4;"/>
  <p:tag name="CHARTSTRINGSTD" val="0 0 6 18"/>
  <p:tag name="CHARTSTRINGREV" val="18 6 0 0"/>
  <p:tag name="CHARTSTRINGSTDPER" val="0 0 0.25 0.75"/>
  <p:tag name="CHARTSTRINGREVPER" val="0.75 0.25 0 0"/>
  <p:tag name="RESPONSESGATHERED" val="False"/>
  <p:tag name="ANONYMOUSTEMP" val="False"/>
  <p:tag name="SLIDEORDER" val="2"/>
  <p:tag name="SLIDEGUID" val="5D5020C7C3E34C5A80742ED78407C65C"/>
  <p:tag name="CORRECTPOINTVALUE" val="1"/>
  <p:tag name="VALUES" val="Incorrect|smicln|Incorrect|smicln|Incorrect|smicln|Correct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89"/>
  <p:tag name="FONTSIZE" val="24"/>
  <p:tag name="BULLETTYPE" val="ppBulletArabicPeriod"/>
  <p:tag name="ANSWERTEXT" val="Very bad weather afflicts the apple-growing areas of the country&#10;Apples are rumored to have been treated with cancer-causing insecticides&#10;The government required that all employees in apple orchards are given more health benefits&#10;Fruit growers see the price of pears decreasing permanently"/>
  <p:tag name="OLDNUMANSWERS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95328A0D8114458D854B856E6CA06664"/>
  <p:tag name="SLIDEID" val="95328A0D8114458D854B856E6CA06664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6. If a pretzel maker hears rumors that pretzel prices will fall at the end of the month, the firm now:"/>
  <p:tag name="ANSWERSALIAS" val="Saves it supply for selling at a future date|smicln|Increases the supply|smicln|Decreases the supply|smicln|Waits to supply pretzels when the market is more stable"/>
  <p:tag name="TOTALRESPONSES" val="25"/>
  <p:tag name="RESPONSECOUNT" val="25"/>
  <p:tag name="SLICED" val="False"/>
  <p:tag name="RESPONSES" val="2;2;2;2;2;2;2;2;2;2;2;2;2;2;2;2;2;2;2;2;3;3;3;3;3;"/>
  <p:tag name="CHARTSTRINGSTD" val="0 20 5 0"/>
  <p:tag name="CHARTSTRINGREV" val="0 5 20 0"/>
  <p:tag name="CHARTSTRINGSTDPER" val="0 0.8 0.2 0"/>
  <p:tag name="CHARTSTRINGREVPER" val="0 0.2 0.8 0"/>
  <p:tag name="RESPONSESGATHERED" val="False"/>
  <p:tag name="ANONYMOUSTEMP" val="False"/>
  <p:tag name="CORRECTPOINTVALUE" val="0"/>
  <p:tag name="VALUES" val="No Value|smicln|No Value|smicln|No Value|smicln|No Valu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2"/>
  <p:tag name="FONTSIZE" val="32"/>
  <p:tag name="BULLETTYPE" val="ppBulletArabicPeriod"/>
  <p:tag name="ANSWERTEXT" val="Saves it supply for selling at a future date&#10;Increases the supply&#10;Decreases the supply&#10;Waits to supply pretzels when the market is more stable"/>
  <p:tag name="OLDNUMANSWERS" val="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95328A0D8114458D854B856E6CA06664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6. If a pretzel maker hears rumors that pretzel prices will fall at the end of the month, the firm now:"/>
  <p:tag name="ANSWERSALIAS" val="Saves it supply for selling at a future date|smicln|Increases the supply|smicln|Decreases the supply|smicln|Waits to supply pretzels when the market is more stable"/>
  <p:tag name="TOTALRESPONSES" val="25"/>
  <p:tag name="RESPONSECOUNT" val="25"/>
  <p:tag name="SLICED" val="False"/>
  <p:tag name="RESPONSES" val="2;2;2;2;2;2;2;2;2;2;2;2;2;2;2;2;2;2;2;2;3;3;3;3;3;"/>
  <p:tag name="CHARTSTRINGSTD" val="0 20 5 0"/>
  <p:tag name="CHARTSTRINGREV" val="0 5 20 0"/>
  <p:tag name="CHARTSTRINGSTDPER" val="0 0.8 0.2 0"/>
  <p:tag name="CHARTSTRINGREVPER" val="0 0.2 0.8 0"/>
  <p:tag name="RESPONSESGATHERED" val="False"/>
  <p:tag name="ANONYMOUSTEMP" val="False"/>
  <p:tag name="SLIDEORDER" val="2"/>
  <p:tag name="SLIDEGUID" val="6862D0B3E88F40C49D3D574884EF0300"/>
  <p:tag name="CORRECTPOINTVALUE" val="1"/>
  <p:tag name="VALUES" val="Incorrect|smicln|Correct|smicln|Incorrect|smicln|Incorrect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2"/>
  <p:tag name="FONTSIZE" val="32"/>
  <p:tag name="BULLETTYPE" val="ppBulletArabicPeriod"/>
  <p:tag name="ANSWERTEXT" val="Saves it supply for selling at a future date&#10;Increases the supply&#10;Decreases the supply&#10;Waits to supply pretzels when the market is more stable"/>
  <p:tag name="OLDNUMANSWERS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3D46AD29735C4E898FC08DA04188E179"/>
  <p:tag name="SLIDEID" val="3D46AD29735C4E898FC08DA04188E179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7.  Which of the following will cause a decrease in the market supply for ice cream?"/>
  <p:tag name="ANSWERSALIAS" val="An increase in the price of ice cream|smicln|A decrease in the price of ice cream|smicln|An increase in the price of milk used to make ice cream|smicln|An expectation that the price of ice cream will be lower in the future"/>
  <p:tag name="TOTALRESPONSES" val="25"/>
  <p:tag name="RESPONSECOUNT" val="25"/>
  <p:tag name="SLICED" val="False"/>
  <p:tag name="RESPONSES" val="3;3;3;3;3;3;3;3;3;3;3;3;3;3;3;3;3;3;3;3;3;3;3;3;3;"/>
  <p:tag name="CHARTSTRINGSTD" val="0 0 25 0"/>
  <p:tag name="CHARTSTRINGREV" val="0 25 0 0"/>
  <p:tag name="CHARTSTRINGSTDPER" val="0 0 1 0"/>
  <p:tag name="CHARTSTRINGREVPER" val="0 1 0 0"/>
  <p:tag name="RESPONSESGATHERED" val="False"/>
  <p:tag name="ANONYMOUSTEMP" val="False"/>
  <p:tag name="CORRECTPOINTVALUE" val="0"/>
  <p:tag name="VALUES" val="No Value|smicln|No Value|smicln|No Value|smicln|No Valu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01"/>
  <p:tag name="FONTSIZE" val="32"/>
  <p:tag name="BULLETTYPE" val="ppBulletArabicPeriod"/>
  <p:tag name="ANSWERTEXT" val="An increase in the price of ice cream&#10;A decrease in the price of ice cream&#10;An increase in the price of milk used to make ice cream&#10;An expectation that the price of ice cream will be lower in the future"/>
  <p:tag name="OLDNUMANSWERS" val="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3D46AD29735C4E898FC08DA04188E179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7.  Which of the following will cause a decrease in the market supply for ice cream?"/>
  <p:tag name="ANSWERSALIAS" val="An increase in the price of ice cream|smicln|A decrease in the price of ice cream|smicln|An increase in the price of milk used to make ice cream|smicln|An expectation that the price of ice cream will be lower in the future"/>
  <p:tag name="TOTALRESPONSES" val="25"/>
  <p:tag name="RESPONSECOUNT" val="25"/>
  <p:tag name="SLICED" val="False"/>
  <p:tag name="RESPONSES" val="3;3;3;3;3;3;3;3;3;3;3;3;3;3;3;3;3;3;3;3;3;3;3;3;3;"/>
  <p:tag name="CHARTSTRINGSTD" val="0 0 25 0"/>
  <p:tag name="CHARTSTRINGREV" val="0 25 0 0"/>
  <p:tag name="CHARTSTRINGSTDPER" val="0 0 1 0"/>
  <p:tag name="CHARTSTRINGREVPER" val="0 1 0 0"/>
  <p:tag name="RESPONSESGATHERED" val="False"/>
  <p:tag name="ANONYMOUSTEMP" val="False"/>
  <p:tag name="SLIDEORDER" val="2"/>
  <p:tag name="SLIDEGUID" val="EAB232C62EA247AF98EA9EFCC7B62717"/>
  <p:tag name="CORRECTPOINTVALUE" val="1"/>
  <p:tag name="VALUES" val="Incorrect|smicln|Incorrect|smicln|Correct|smicln|Incorrect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01"/>
  <p:tag name="FONTSIZE" val="32"/>
  <p:tag name="BULLETTYPE" val="ppBulletArabicPeriod"/>
  <p:tag name="ANSWERTEXT" val="An increase in the price of ice cream&#10;A decrease in the price of ice cream&#10;An increase in the price of milk used to make ice cream&#10;An expectation that the price of ice cream will be lower in the future"/>
  <p:tag name="OLDNUMANSWERS" val="4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2094D321DF04BB9BA0E3E95B4CBAE65"/>
  <p:tag name="SLIDEID" val="A2094D321DF04BB9BA0E3E95B4CBAE65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8. An improvement in production technology will: "/>
  <p:tag name="ANSWERSALIAS" val="Shift the demand curve to the left|smicln|Shift the supply curve to the left|smicln|Shift the demand curve to the right|smicln|Shift the supply curve to the right"/>
  <p:tag name="TOTALRESPONSES" val="25"/>
  <p:tag name="RESPONSECOUNT" val="25"/>
  <p:tag name="SLICED" val="False"/>
  <p:tag name="RESPONSES" val="4;4;4;4;4;4;4;4;4;4;4;4;4;4;4;4;4;4;4;4;4;4;4;4;4;"/>
  <p:tag name="CHARTSTRINGSTD" val="0 0 0 25"/>
  <p:tag name="CHARTSTRINGREV" val="25 0 0 0"/>
  <p:tag name="CHARTSTRINGSTDPER" val="0 0 0 1"/>
  <p:tag name="CHARTSTRINGREVPER" val="1 0 0 0"/>
  <p:tag name="RESPONSESGATHERED" val="False"/>
  <p:tag name="ANONYMOUSTEMP" val="False"/>
  <p:tag name="CORRECTPOINTVALUE" val="0"/>
  <p:tag name="VALUES" val="No Value|smicln|No Value|smicln|No Value|smicln|No Valu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1"/>
  <p:tag name="FONTSIZE" val="32"/>
  <p:tag name="BULLETTYPE" val="ppBulletArabicPeriod"/>
  <p:tag name="ANSWERTEXT" val="Shift the demand curve to the left&#10;Shift the supply curve to the left&#10;Shift the demand curve to the right&#10;Shift the supply curve to the right"/>
  <p:tag name="OLDNUMANSWERS" val="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2094D321DF04BB9BA0E3E95B4CBAE65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8. An improvement in production technology will: "/>
  <p:tag name="ANSWERSALIAS" val="Shift the demand curve to the left|smicln|Shift the supply curve to the left|smicln|Shift the demand curve to the right|smicln|Shift the supply curve to the right"/>
  <p:tag name="TOTALRESPONSES" val="25"/>
  <p:tag name="RESPONSECOUNT" val="25"/>
  <p:tag name="SLICED" val="False"/>
  <p:tag name="RESPONSES" val="4;4;4;4;4;4;4;4;4;4;4;4;4;4;4;4;4;4;4;4;4;4;4;4;4;"/>
  <p:tag name="CHARTSTRINGSTD" val="0 0 0 25"/>
  <p:tag name="CHARTSTRINGREV" val="25 0 0 0"/>
  <p:tag name="CHARTSTRINGSTDPER" val="0 0 0 1"/>
  <p:tag name="CHARTSTRINGREVPER" val="1 0 0 0"/>
  <p:tag name="RESPONSESGATHERED" val="False"/>
  <p:tag name="ANONYMOUSTEMP" val="False"/>
  <p:tag name="SLIDEORDER" val="2"/>
  <p:tag name="SLIDEGUID" val="579E3C32168440F080B525CB1977A2BF"/>
  <p:tag name="CORRECTPOINTVALUE" val="1"/>
  <p:tag name="VALUES" val="Incorrect|smicln|Incorrect|smicln|Incorrect|smicln|Correct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1"/>
  <p:tag name="FONTSIZE" val="32"/>
  <p:tag name="BULLETTYPE" val="ppBulletArabicPeriod"/>
  <p:tag name="ANSWERTEXT" val="Shift the demand curve to the left&#10;Shift the supply curve to the left&#10;Shift the demand curve to the right&#10;Shift the supply curve to the right"/>
  <p:tag name="OLDNUMANSWERS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32A221B7F8F402E81D4DEE04E1B85FD"/>
  <p:tag name="SLIDEID" val="B32A221B7F8F402E81D4DEE04E1B85FD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. Supply is:"/>
  <p:tag name="ANSWERSALIAS" val="A mathematical representation of the quantity of a good that a supplier will put on the market|smicln|A schedule showing the amount of a good that consumers are willing to buy at various prices|smicln|A schedule showing the amount of a good that producers are willing to sell at various prices|smicln|The amount of a good that is available for sale"/>
  <p:tag name="TOTALRESPONSES" val="25"/>
  <p:tag name="RESPONSECOUNT" val="25"/>
  <p:tag name="SLICED" val="False"/>
  <p:tag name="RESPONSES" val="3;3;3;3;3;3;3;3;3;3;3;3;3;3;3;3;3;3;3;3;3;3;3;3;3;"/>
  <p:tag name="CHARTSTRINGSTD" val="0 0 25 0"/>
  <p:tag name="CHARTSTRINGREV" val="0 25 0 0"/>
  <p:tag name="CHARTSTRINGSTDPER" val="0 0 1 0"/>
  <p:tag name="CHARTSTRINGREVPER" val="0 1 0 0"/>
  <p:tag name="RESPONSESGATHERED" val="False"/>
  <p:tag name="ANONYMOUSTEMP" val="False"/>
  <p:tag name="CORRECTPOINTVALUE" val="0"/>
  <p:tag name="VALUES" val="No Value|smicln|No Value|smicln|No Value|smicln|No Valu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3852FFDED5F648CE86FA02DED8A61CE9"/>
  <p:tag name="SLIDEID" val="3852FFDED5F648CE86FA02DED8A61CE9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9. Refer to the table. In relation to column (1), a change from column (2) to column (3) would most likely be caused by: "/>
  <p:tag name="ANSWERSALIAS" val="Government reducing the tax on the good|smicln|Expectations of higher future prices|smicln|An increase in consumer incomes|smicln|An increase in input prices"/>
  <p:tag name="TOTALRESPONSES" val="25"/>
  <p:tag name="RESPONSECOUNT" val="25"/>
  <p:tag name="SLICED" val="False"/>
  <p:tag name="RESPONSES" val="1;1;1;1;2;1;1;1;1;1;1;1;1;1;1;1;1;1;1;1;1;1;1;1;1;"/>
  <p:tag name="CHARTSTRINGSTD" val="24 1 0 0"/>
  <p:tag name="CHARTSTRINGREV" val="0 0 1 24"/>
  <p:tag name="CHARTSTRINGSTDPER" val="0.96 0.04 0 0"/>
  <p:tag name="CHARTSTRINGREVPER" val="0 0 0.04 0.96"/>
  <p:tag name="RESPONSESGATHERED" val="False"/>
  <p:tag name="ANONYMOUSTEMP" val="False"/>
  <p:tag name="CORRECTPOINTVALUE" val="0"/>
  <p:tag name="VALUES" val="No Value|smicln|No Value|smicln|No Value|smicln|No Valu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36"/>
  <p:tag name="FONTSIZE" val="32"/>
  <p:tag name="BULLETTYPE" val="ppBulletArabicPeriod"/>
  <p:tag name="ANSWERTEXT" val="Government reducing the tax on the good&#10;Expectations of higher future prices&#10;An increase in consumer incomes&#10;An increase in input prices"/>
  <p:tag name="OLDNUMANSWERS" val="4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3852FFDED5F648CE86FA02DED8A61CE9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9. Refer to the table. In relation to column (1), a change from column (2) to column (3) would most likely be caused by: "/>
  <p:tag name="ANSWERSALIAS" val="Government reducing the tax on the good|smicln|Expectations of higher future prices|smicln|An increase in consumer incomes|smicln|An increase in input prices"/>
  <p:tag name="TOTALRESPONSES" val="25"/>
  <p:tag name="RESPONSECOUNT" val="25"/>
  <p:tag name="SLICED" val="False"/>
  <p:tag name="RESPONSES" val="1;1;1;1;2;1;1;1;1;1;1;1;1;1;1;1;1;1;1;1;1;1;1;1;1;"/>
  <p:tag name="CHARTSTRINGSTD" val="24 1 0 0"/>
  <p:tag name="CHARTSTRINGREV" val="0 0 1 24"/>
  <p:tag name="CHARTSTRINGSTDPER" val="0.96 0.04 0 0"/>
  <p:tag name="CHARTSTRINGREVPER" val="0 0 0.04 0.96"/>
  <p:tag name="RESPONSESGATHERED" val="False"/>
  <p:tag name="ANONYMOUSTEMP" val="False"/>
  <p:tag name="SLIDEORDER" val="2"/>
  <p:tag name="SLIDEGUID" val="0E8FADF0B9D24C56B56B8523851762F9"/>
  <p:tag name="CORRECTPOINTVALUE" val="1"/>
  <p:tag name="VALUES" val="Correct|smicln|Incorrect|smicln|Incorrect|smicln|Incorrect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36"/>
  <p:tag name="FONTSIZE" val="32"/>
  <p:tag name="BULLETTYPE" val="ppBulletArabicPeriod"/>
  <p:tag name="ANSWERTEXT" val="Government reducing the tax on the good&#10;Expectations of higher future prices&#10;An increase in consumer incomes&#10;An increase in input prices"/>
  <p:tag name="OLDNUMANSWERS" val="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E14CB90A0F32473287947EB50658B3B3"/>
  <p:tag name="SLIDEID" val="E14CB90A0F32473287947EB50658B3B3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25"/>
  <p:tag name="RESPONSECOUNT" val="25"/>
  <p:tag name="SLICED" val="False"/>
  <p:tag name="RESPONSES" val="4;4;4;4;4;4;4;4;4;4;4;4;4;4;4;4;4;4;4;4;4;4;4;4;4;"/>
  <p:tag name="CHARTSTRINGSTD" val="0 0 0 25"/>
  <p:tag name="CHARTSTRINGREV" val="25 0 0 0"/>
  <p:tag name="CHARTSTRINGSTDPER" val="0 0 0 1"/>
  <p:tag name="CHARTSTRINGREVPER" val="1 0 0 0"/>
  <p:tag name="RESPONSESGATHERED" val="False"/>
  <p:tag name="ANONYMOUSTEMP" val="False"/>
  <p:tag name="CORRECTPOINTVALUE" val="0"/>
  <p:tag name="QUESTIONALIAS" val="10. The market supply of a good or service:"/>
  <p:tag name="ANSWERSALIAS" val=" Is the horizontal summation of the individual supply curves   |smicln|Is the vertical summation of the individual supply curves   |smicln|Is the inverse relationship between price and quantity supplied   |smicln|All of the above"/>
  <p:tag name="VALUES" val="No Value|smicln|No Value|smicln|No Value|smicln|No Valu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16"/>
  <p:tag name="FONTSIZE" val="32"/>
  <p:tag name="BULLETTYPE" val="ppBulletArabicPeriod"/>
  <p:tag name="ANSWERTEXT" val="Is the sum of the individual supply curves&#10;Is determined by all the determinants of individual supply and by the number of producers&#10;Reflects a direct relationship between price and quantity supplied&#10;All of the above"/>
  <p:tag name="OLDNUMANSWERS" val="4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14CB90A0F32473287947EB50658B3B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25"/>
  <p:tag name="RESPONSECOUNT" val="25"/>
  <p:tag name="SLICED" val="False"/>
  <p:tag name="RESPONSES" val="4;4;4;4;4;4;4;4;4;4;4;4;4;4;4;4;4;4;4;4;4;4;4;4;4;"/>
  <p:tag name="CHARTSTRINGSTD" val="0 0 0 25"/>
  <p:tag name="CHARTSTRINGREV" val="25 0 0 0"/>
  <p:tag name="CHARTSTRINGSTDPER" val="0 0 0 1"/>
  <p:tag name="CHARTSTRINGREVPER" val="1 0 0 0"/>
  <p:tag name="RESPONSESGATHERED" val="False"/>
  <p:tag name="ANONYMOUSTEMP" val="False"/>
  <p:tag name="SLIDEORDER" val="2"/>
  <p:tag name="SLIDEGUID" val="3EFF787710734AC38F693B2F6E28EBC5"/>
  <p:tag name="QUESTIONALIAS" val="10. The market supply of a good or service:"/>
  <p:tag name="CORRECTPOINTVALUE" val="1"/>
  <p:tag name="ANSWERSALIAS" val="Is the horizontal summation of the individual supply curves  |smicln|Is the vertical summation of the individual supply curves  |smicln|Is the inverse relationship between price and quantity supplied  |smicln|All of the above"/>
  <p:tag name="VALUES" val="Correct|smicln|Incorrect|smicln|Incorrect|smicln|Incorrect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27"/>
  <p:tag name="FONTSIZE" val="30"/>
  <p:tag name="BULLETTYPE" val="ppBulletArabicPeriod"/>
  <p:tag name="ANSWERTEXT" val="A mathematical representation of the quantity of a good that a supplier will put on the market&#10;A schedule showing the amount of a good that consumers are willing to buy at various prices&#10;A schedule showing the amount of a good that producers are willing to sell at various prices&#10;The amount of a good that is available for sale"/>
  <p:tag name="OLDNUMANSWERS" val="4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04"/>
  <p:tag name="FONTSIZE" val="32"/>
  <p:tag name="BULLETTYPE" val="ppBulletArabicPeriod"/>
  <p:tag name="ANSWERTEXT" val="Is the horizontal summation of the individual supply curves  &#10;Is the vertical summation of the individual supply curves  &#10;Is the inverse relationship between price and quantity supplied  &#10;All of the above"/>
  <p:tag name="OLDNUMANSWERS" val="4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32A221B7F8F402E81D4DEE04E1B85FD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. Supply is:"/>
  <p:tag name="ANSWERSALIAS" val="A mathematical representation of the quantity of a good that a supplier will put on the market|smicln|A schedule showing the amount of a good that consumers are willing to buy at various prices|smicln|A schedule showing the amount of a good that producers are willing to sell at various prices|smicln|The amount of a good that is available for sale"/>
  <p:tag name="TOTALRESPONSES" val="25"/>
  <p:tag name="RESPONSECOUNT" val="25"/>
  <p:tag name="SLICED" val="False"/>
  <p:tag name="RESPONSES" val="3;3;3;3;3;3;3;3;3;3;3;3;3;3;3;3;3;3;3;3;3;3;3;3;3;"/>
  <p:tag name="CHARTSTRINGSTD" val="0 0 25 0"/>
  <p:tag name="CHARTSTRINGREV" val="0 25 0 0"/>
  <p:tag name="CHARTSTRINGSTDPER" val="0 0 1 0"/>
  <p:tag name="CHARTSTRINGREVPER" val="0 1 0 0"/>
  <p:tag name="RESPONSESGATHERED" val="False"/>
  <p:tag name="ANONYMOUSTEMP" val="False"/>
  <p:tag name="SLIDEORDER" val="2"/>
  <p:tag name="SLIDEGUID" val="7B3B3063139D4117B4669DC1C911FEDF"/>
  <p:tag name="CORRECTPOINTVALUE" val="1"/>
  <p:tag name="VALUES" val="Incorrect|smicln|Incorrect|smicln|Correct|smicln|Incorrec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27"/>
  <p:tag name="FONTSIZE" val="30"/>
  <p:tag name="BULLETTYPE" val="ppBulletArabicPeriod"/>
  <p:tag name="ANSWERTEXT" val="A mathematical representation of the quantity of a good that a supplier will put on the market&#10;A schedule showing the amount of a good that consumers are willing to buy at various prices&#10;A schedule showing the amount of a good that producers are willing to sell at various prices&#10;The amount of a good that is available for sale"/>
  <p:tag name="OLDNUMANSWERS" val="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</TotalTime>
  <Words>1218</Words>
  <Application>Microsoft Office PowerPoint</Application>
  <PresentationFormat>On-screen Show (4:3)</PresentationFormat>
  <Paragraphs>139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3b – Supply</vt:lpstr>
      <vt:lpstr>3b - Supply</vt:lpstr>
      <vt:lpstr>3b - Supply</vt:lpstr>
      <vt:lpstr>1. DEFINE -- Supply is:</vt:lpstr>
      <vt:lpstr>1. DEFINE -- Supply is:</vt:lpstr>
      <vt:lpstr>DRAW – Supply – YP 38</vt:lpstr>
      <vt:lpstr>2. DESCRIBE -- The reason that producers supply more to a market only at higher prices is that as the price increases:</vt:lpstr>
      <vt:lpstr>2. DESCRIBE -- The reason that producers supply more to a market only at higher prices is that as the price increases:</vt:lpstr>
      <vt:lpstr>3. As the price of apples increases, apple growers will:</vt:lpstr>
      <vt:lpstr>3. As the price of apples increases, apple growers will:</vt:lpstr>
      <vt:lpstr>Change in Quantity Supplied</vt:lpstr>
      <vt:lpstr>4.  Which of the following will not shift the supply curve of product X?</vt:lpstr>
      <vt:lpstr>4.  Which of the following will not shift the supply curve of product X?</vt:lpstr>
      <vt:lpstr>Change in Quantity Supplied</vt:lpstr>
      <vt:lpstr>Change in Supply</vt:lpstr>
      <vt:lpstr>Non-Price Determinants of Supply</vt:lpstr>
      <vt:lpstr>5. The supply curve of apples will shift to the right if: </vt:lpstr>
      <vt:lpstr>5. The supply curve of apples will shift to the right if: </vt:lpstr>
      <vt:lpstr>6. If a pretzel maker hears rumors that pretzel prices will fall at the end of the month, the firm now:</vt:lpstr>
      <vt:lpstr>6. If a pretzel maker hears rumors that pretzel prices will fall at the end of the month, the firm now:</vt:lpstr>
      <vt:lpstr>7.  Which of the following will cause a decrease in the market supply for ice cream?</vt:lpstr>
      <vt:lpstr>7.  Which of the following will cause a decrease in the market supply for ice cream?</vt:lpstr>
      <vt:lpstr>8. An improvement in production technology will: </vt:lpstr>
      <vt:lpstr>8. An improvement in production technology will: </vt:lpstr>
      <vt:lpstr>9. Refer to the table. In relation to column (1), a change from column (2) to column (3) would most likely be caused by: </vt:lpstr>
      <vt:lpstr>9. Refer to the table. In relation to column (1), a change from column (2) to column (3) would most likely be caused by: </vt:lpstr>
      <vt:lpstr>PowerPoint Presentation</vt:lpstr>
      <vt:lpstr>10. The market supply of a good or service:</vt:lpstr>
      <vt:lpstr>10. The market supply of a good or service:</vt:lpstr>
      <vt:lpstr>Market Supply</vt:lpstr>
    </vt:vector>
  </TitlesOfParts>
  <Company>Harper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harper</dc:creator>
  <cp:lastModifiedBy>Harper</cp:lastModifiedBy>
  <cp:revision>77</cp:revision>
  <cp:lastPrinted>2013-03-21T13:51:53Z</cp:lastPrinted>
  <dcterms:created xsi:type="dcterms:W3CDTF">2013-02-03T11:59:23Z</dcterms:created>
  <dcterms:modified xsi:type="dcterms:W3CDTF">2018-08-04T16:02:38Z</dcterms:modified>
</cp:coreProperties>
</file>