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299" r:id="rId3"/>
    <p:sldId id="300" r:id="rId4"/>
    <p:sldId id="316" r:id="rId5"/>
    <p:sldId id="301" r:id="rId6"/>
    <p:sldId id="291" r:id="rId7"/>
    <p:sldId id="296" r:id="rId8"/>
    <p:sldId id="292" r:id="rId9"/>
    <p:sldId id="297" r:id="rId10"/>
    <p:sldId id="302" r:id="rId11"/>
    <p:sldId id="303" r:id="rId12"/>
    <p:sldId id="304" r:id="rId13"/>
    <p:sldId id="257" r:id="rId14"/>
    <p:sldId id="298" r:id="rId15"/>
    <p:sldId id="266" r:id="rId16"/>
    <p:sldId id="280" r:id="rId17"/>
    <p:sldId id="305" r:id="rId18"/>
    <p:sldId id="306" r:id="rId19"/>
    <p:sldId id="307" r:id="rId20"/>
    <p:sldId id="314" r:id="rId21"/>
    <p:sldId id="268" r:id="rId22"/>
    <p:sldId id="282" r:id="rId23"/>
    <p:sldId id="318" r:id="rId24"/>
    <p:sldId id="319" r:id="rId25"/>
    <p:sldId id="309" r:id="rId26"/>
    <p:sldId id="317" r:id="rId27"/>
    <p:sldId id="310" r:id="rId28"/>
    <p:sldId id="270" r:id="rId29"/>
    <p:sldId id="283" r:id="rId30"/>
    <p:sldId id="311" r:id="rId31"/>
    <p:sldId id="269" r:id="rId32"/>
    <p:sldId id="284" r:id="rId33"/>
    <p:sldId id="312" r:id="rId34"/>
    <p:sldId id="313" r:id="rId35"/>
    <p:sldId id="259" r:id="rId36"/>
    <p:sldId id="285" r:id="rId37"/>
    <p:sldId id="260" r:id="rId38"/>
    <p:sldId id="286" r:id="rId39"/>
    <p:sldId id="261" r:id="rId40"/>
    <p:sldId id="287" r:id="rId41"/>
    <p:sldId id="263" r:id="rId42"/>
    <p:sldId id="288" r:id="rId43"/>
    <p:sldId id="265" r:id="rId44"/>
    <p:sldId id="289" r:id="rId45"/>
  </p:sldIdLst>
  <p:sldSz cx="9144000" cy="6858000" type="screen4x3"/>
  <p:notesSz cx="6858000" cy="9144000"/>
  <p:custDataLst>
    <p:tags r:id="rId4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8" autoAdjust="0"/>
    <p:restoredTop sz="94675" autoAdjust="0"/>
  </p:normalViewPr>
  <p:slideViewPr>
    <p:cSldViewPr>
      <p:cViewPr varScale="1">
        <p:scale>
          <a:sx n="53" d="100"/>
          <a:sy n="53" d="100"/>
        </p:scale>
        <p:origin x="-82" y="-10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2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2C5E7-0F3E-4583-8BE4-66779F1A7823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4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3.xml"/><Relationship Id="rId4" Type="http://schemas.openxmlformats.org/officeDocument/2006/relationships/image" Target="../media/image8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5.xml"/><Relationship Id="rId1" Type="http://schemas.openxmlformats.org/officeDocument/2006/relationships/tags" Target="../tags/tag3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4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5.xml"/><Relationship Id="rId1" Type="http://schemas.openxmlformats.org/officeDocument/2006/relationships/tags" Target="../tags/tag4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1.xml"/><Relationship Id="rId1" Type="http://schemas.openxmlformats.org/officeDocument/2006/relationships/tags" Target="../tags/tag5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4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6.xml"/><Relationship Id="rId4" Type="http://schemas.openxmlformats.org/officeDocument/2006/relationships/image" Target="../media/image13.jp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8.xml"/><Relationship Id="rId1" Type="http://schemas.openxmlformats.org/officeDocument/2006/relationships/tags" Target="../tags/tag5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4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3.xml"/><Relationship Id="rId1" Type="http://schemas.openxmlformats.org/officeDocument/2006/relationships/tags" Target="../tags/tag6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4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8.xml"/><Relationship Id="rId1" Type="http://schemas.openxmlformats.org/officeDocument/2006/relationships/tags" Target="../tags/tag6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" Type="http://schemas.openxmlformats.org/officeDocument/2006/relationships/tags" Target="../tags/tag69.xml"/><Relationship Id="rId4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3.xml"/><Relationship Id="rId1" Type="http://schemas.openxmlformats.org/officeDocument/2006/relationships/tags" Target="../tags/tag7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4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8.xml"/><Relationship Id="rId1" Type="http://schemas.openxmlformats.org/officeDocument/2006/relationships/tags" Target="../tags/tag7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tags" Target="../tags/tag81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19200"/>
            <a:ext cx="7772400" cy="1066799"/>
          </a:xfrm>
        </p:spPr>
        <p:txBody>
          <a:bodyPr>
            <a:normAutofit/>
          </a:bodyPr>
          <a:lstStyle/>
          <a:p>
            <a:r>
              <a:rPr lang="en-US" b="1" dirty="0" smtClean="0"/>
              <a:t>3a – Demand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438400"/>
            <a:ext cx="7772400" cy="32766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This web quiz may appear as two pages on tablets and laptops.</a:t>
            </a:r>
          </a:p>
          <a:p>
            <a:pPr algn="l"/>
            <a:endParaRPr lang="en-US" b="1" dirty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I recommend that you view it as one page by clicking on the open book icon        at the bottom of the page.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4" y="0"/>
            <a:ext cx="9178834" cy="10387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594" y="6524625"/>
            <a:ext cx="9163594" cy="3333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629" y="4602207"/>
            <a:ext cx="616272" cy="53067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4158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Demand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838200"/>
            <a:ext cx="3810000" cy="4724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“Demand” is a SCHEDULE which shows the various quantities that a consumer is willing and able to buy at various prices in a given time period, </a:t>
            </a:r>
            <a:r>
              <a:rPr lang="en-US" i="1" dirty="0" smtClean="0"/>
              <a:t>ceteris paribus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828261"/>
            <a:ext cx="4650154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6242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Demand</a:t>
            </a:r>
            <a:br>
              <a:rPr lang="en-US" dirty="0" smtClean="0"/>
            </a:br>
            <a:r>
              <a:rPr lang="en-US" dirty="0" smtClean="0"/>
              <a:t>YP #</a:t>
            </a:r>
            <a:r>
              <a:rPr lang="en-US" dirty="0" smtClean="0"/>
              <a:t>31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447800"/>
            <a:ext cx="3810000" cy="4724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“Demand” is a SCHEDULE which shows the various quantities that a consumer is willing and able to buy at various prices in a given time period, </a:t>
            </a:r>
            <a:r>
              <a:rPr lang="en-US" i="1" dirty="0" smtClean="0"/>
              <a:t>ceteris paribus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1600200"/>
            <a:ext cx="5276924" cy="28956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1578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4876800" cy="609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5300" b="1" dirty="0" smtClean="0"/>
              <a:t>For ALL Graphs: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616226"/>
            <a:ext cx="3429000" cy="3048000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Define</a:t>
            </a:r>
          </a:p>
          <a:p>
            <a:r>
              <a:rPr lang="en-US" sz="4400" b="1" dirty="0" smtClean="0"/>
              <a:t>Draw</a:t>
            </a:r>
          </a:p>
          <a:p>
            <a:r>
              <a:rPr lang="en-US" sz="4400" b="1" u="sng" dirty="0" smtClean="0"/>
              <a:t>Describe</a:t>
            </a:r>
            <a:br>
              <a:rPr lang="en-US" sz="4400" b="1" u="sng" dirty="0" smtClean="0"/>
            </a:br>
            <a:r>
              <a:rPr lang="en-US" sz="4400" b="1" u="sng" dirty="0" smtClean="0"/>
              <a:t>the Shape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974" y="609600"/>
            <a:ext cx="5276924" cy="2895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200" y="3810000"/>
            <a:ext cx="885169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prstClr val="black"/>
                </a:solidFill>
              </a:rPr>
              <a:t>Why is the demand curve downward sloping?</a:t>
            </a:r>
          </a:p>
          <a:p>
            <a:r>
              <a:rPr lang="en-US" sz="3200" dirty="0" smtClean="0">
                <a:solidFill>
                  <a:prstClr val="black"/>
                </a:solidFill>
              </a:rPr>
              <a:t>  1. Law of Diminishing Marginal Utility</a:t>
            </a:r>
          </a:p>
          <a:p>
            <a:r>
              <a:rPr lang="en-US" sz="3200" dirty="0" smtClean="0">
                <a:solidFill>
                  <a:prstClr val="black"/>
                </a:solidFill>
              </a:rPr>
              <a:t>  2. Income effect</a:t>
            </a:r>
          </a:p>
          <a:p>
            <a:r>
              <a:rPr lang="en-US" sz="3200" dirty="0" smtClean="0">
                <a:solidFill>
                  <a:prstClr val="black"/>
                </a:solidFill>
              </a:rPr>
              <a:t>  3. Substitution Effect</a:t>
            </a:r>
          </a:p>
          <a:p>
            <a:endParaRPr lang="en-US" dirty="0" smtClean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61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3. The income and substitution effects explain: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752600"/>
            <a:ext cx="6172200" cy="43735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</a:t>
            </a:r>
            <a:r>
              <a:rPr lang="en-US" i="1" dirty="0" smtClean="0"/>
              <a:t>ceteris paribus </a:t>
            </a:r>
            <a:r>
              <a:rPr lang="en-US" dirty="0" smtClean="0"/>
              <a:t>assumption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downward sloping demand curve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Movements along a given demand curve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Shifts in the demand curve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349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3. The income and substitution effects explain: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752600"/>
            <a:ext cx="6172200" cy="43735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</a:t>
            </a:r>
            <a:r>
              <a:rPr lang="en-US" i="1" dirty="0" smtClean="0"/>
              <a:t>ceteris paribus </a:t>
            </a:r>
            <a:r>
              <a:rPr lang="en-US" dirty="0" smtClean="0"/>
              <a:t>assumption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downward sloping demand curve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Movements along a given demand curve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Shifts in the demand curve</a:t>
            </a:r>
            <a:endParaRPr lang="en-US" dirty="0"/>
          </a:p>
        </p:txBody>
      </p:sp>
      <p:sp>
        <p:nvSpPr>
          <p:cNvPr id="4" name="CorShape1"/>
          <p:cNvSpPr/>
          <p:nvPr>
            <p:custDataLst>
              <p:tags r:id="rId3"/>
            </p:custDataLst>
          </p:nvPr>
        </p:nvSpPr>
        <p:spPr>
          <a:xfrm rot="10800000">
            <a:off x="-60960" y="2501900"/>
            <a:ext cx="647700" cy="647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60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/>
              <a:t>4. Graphically, the </a:t>
            </a:r>
            <a:r>
              <a:rPr lang="en-US" sz="3200" b="1" u="sng" dirty="0" smtClean="0"/>
              <a:t>market</a:t>
            </a:r>
            <a:r>
              <a:rPr lang="en-US" sz="3200" b="1" dirty="0" smtClean="0"/>
              <a:t> demand is: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1000" y="1295400"/>
            <a:ext cx="6781800" cy="4906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Steeper than any individual demand curve that is part of it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Greater than the sum of the individual demand curves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The horizontal sum of individual demand curves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The vertical sum of individual demand curves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542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4. Graphically, the </a:t>
            </a:r>
            <a:r>
              <a:rPr lang="en-US" sz="3200" b="1" u="sng" dirty="0" smtClean="0">
                <a:solidFill>
                  <a:srgbClr val="0070C0"/>
                </a:solidFill>
              </a:rPr>
              <a:t>market</a:t>
            </a:r>
            <a:r>
              <a:rPr lang="en-US" sz="3200" b="1" dirty="0" smtClean="0">
                <a:solidFill>
                  <a:srgbClr val="0070C0"/>
                </a:solidFill>
              </a:rPr>
              <a:t> demand is: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7" name="CorShape1"/>
          <p:cNvSpPr/>
          <p:nvPr>
            <p:custDataLst>
              <p:tags r:id="rId2"/>
            </p:custDataLst>
          </p:nvPr>
        </p:nvSpPr>
        <p:spPr>
          <a:xfrm rot="10800000">
            <a:off x="-66040" y="3276600"/>
            <a:ext cx="558800" cy="5588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81000" y="1295400"/>
            <a:ext cx="6781800" cy="4906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Steeper than any individual demand curve that is part of it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Greater than the sum of the individual demand curves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The horizontal sum of individual demand curves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The vertical sum of individual demand curves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5425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C:\mcconnell19e\Microeconomics\Digital Image Library\Chap003\mcc11447_03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199" y="990600"/>
            <a:ext cx="8741743" cy="2286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45623" y="179457"/>
            <a:ext cx="84723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Market Demand: Horizontal Summation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2432" y="3322983"/>
            <a:ext cx="85868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</a:rPr>
              <a:t>   Three individual Demand Curves             Market Demand</a:t>
            </a:r>
            <a:endParaRPr lang="en-US" sz="28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940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Increase in Demand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219200"/>
            <a:ext cx="8734136" cy="38862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9667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Decrease in Demand</a:t>
            </a:r>
            <a:endParaRPr lang="en-US" b="1" dirty="0"/>
          </a:p>
        </p:txBody>
      </p:sp>
      <p:pic>
        <p:nvPicPr>
          <p:cNvPr id="45058" name="Picture 2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066800"/>
            <a:ext cx="7951159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3318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235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3a - Demand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533400"/>
            <a:ext cx="8839200" cy="6096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TOPICS</a:t>
            </a:r>
          </a:p>
          <a:p>
            <a:r>
              <a:rPr lang="en-US" dirty="0" smtClean="0"/>
              <a:t>Definition </a:t>
            </a:r>
            <a:r>
              <a:rPr lang="en-US" dirty="0"/>
              <a:t>of </a:t>
            </a:r>
            <a:r>
              <a:rPr lang="en-US" dirty="0" smtClean="0"/>
              <a:t>Demand</a:t>
            </a:r>
            <a:endParaRPr lang="en-US" dirty="0"/>
          </a:p>
          <a:p>
            <a:r>
              <a:rPr lang="en-US" dirty="0"/>
              <a:t>Changes in Demand vs. Changes in Quantity Demanded</a:t>
            </a:r>
          </a:p>
          <a:p>
            <a:r>
              <a:rPr lang="en-US" dirty="0"/>
              <a:t>Non-price determinants of demand and </a:t>
            </a:r>
            <a:r>
              <a:rPr lang="en-US" dirty="0" smtClean="0"/>
              <a:t>their effect on the </a:t>
            </a:r>
            <a:r>
              <a:rPr lang="en-US" dirty="0"/>
              <a:t>demand </a:t>
            </a:r>
            <a:r>
              <a:rPr lang="en-US" dirty="0" smtClean="0"/>
              <a:t>curve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53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541" y="152400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Change is Demand</a:t>
            </a:r>
            <a:br>
              <a:rPr lang="en-US" b="1" dirty="0" smtClean="0"/>
            </a:br>
            <a:r>
              <a:rPr lang="en-US" b="1" dirty="0" smtClean="0"/>
              <a:t>vs.</a:t>
            </a:r>
            <a:br>
              <a:rPr lang="en-US" b="1" dirty="0" smtClean="0"/>
            </a:br>
            <a:r>
              <a:rPr lang="en-US" b="1" dirty="0" smtClean="0"/>
              <a:t>Change in Quantity Demanded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2209800"/>
            <a:ext cx="8763000" cy="609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           </a:t>
            </a:r>
            <a:r>
              <a:rPr lang="en-US" u="sng" dirty="0" smtClean="0"/>
              <a:t>Change in Demand</a:t>
            </a:r>
            <a:r>
              <a:rPr lang="en-US" dirty="0" smtClean="0"/>
              <a:t>                                 </a:t>
            </a:r>
            <a:r>
              <a:rPr lang="en-US" u="sng" dirty="0" smtClean="0"/>
              <a:t>Change in Quantity Demanded</a:t>
            </a:r>
            <a:endParaRPr lang="en-US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2819400"/>
            <a:ext cx="3785970" cy="210242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23560" y="5022540"/>
            <a:ext cx="35020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Caused by a change in the </a:t>
            </a:r>
          </a:p>
          <a:p>
            <a:pPr algn="ctr"/>
            <a:r>
              <a:rPr lang="en-US" sz="2400" dirty="0" smtClean="0"/>
              <a:t>price of the product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4921821"/>
            <a:ext cx="35020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Caused by a change in the </a:t>
            </a:r>
          </a:p>
          <a:p>
            <a:pPr algn="ctr"/>
            <a:r>
              <a:rPr lang="en-US" sz="2400" dirty="0" smtClean="0"/>
              <a:t>non-price determinants </a:t>
            </a:r>
            <a:br>
              <a:rPr lang="en-US" sz="2400" dirty="0" smtClean="0"/>
            </a:br>
            <a:r>
              <a:rPr lang="en-US" sz="2400" dirty="0" smtClean="0"/>
              <a:t>of demand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572000" y="2133600"/>
            <a:ext cx="290464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|</a:t>
            </a:r>
            <a:br>
              <a:rPr lang="en-US" dirty="0" smtClean="0"/>
            </a:br>
            <a:r>
              <a:rPr lang="en-US" dirty="0" smtClean="0"/>
              <a:t>|</a:t>
            </a:r>
            <a:br>
              <a:rPr lang="en-US" dirty="0" smtClean="0"/>
            </a:br>
            <a:r>
              <a:rPr lang="en-US" dirty="0" smtClean="0"/>
              <a:t>|</a:t>
            </a:r>
            <a:br>
              <a:rPr lang="en-US" dirty="0" smtClean="0"/>
            </a:br>
            <a:r>
              <a:rPr lang="en-US" dirty="0" smtClean="0"/>
              <a:t>|</a:t>
            </a:r>
            <a:br>
              <a:rPr lang="en-US" dirty="0" smtClean="0"/>
            </a:br>
            <a:r>
              <a:rPr lang="en-US" dirty="0" smtClean="0"/>
              <a:t>|</a:t>
            </a:r>
            <a:br>
              <a:rPr lang="en-US" dirty="0" smtClean="0"/>
            </a:br>
            <a:r>
              <a:rPr lang="en-US" dirty="0" smtClean="0"/>
              <a:t>|</a:t>
            </a:r>
            <a:br>
              <a:rPr lang="en-US" dirty="0" smtClean="0"/>
            </a:br>
            <a:r>
              <a:rPr lang="en-US" dirty="0" smtClean="0"/>
              <a:t>|</a:t>
            </a:r>
            <a:br>
              <a:rPr lang="en-US" dirty="0" smtClean="0"/>
            </a:br>
            <a:r>
              <a:rPr lang="en-US" dirty="0" smtClean="0"/>
              <a:t>|</a:t>
            </a:r>
            <a:br>
              <a:rPr lang="en-US" dirty="0" smtClean="0"/>
            </a:br>
            <a:r>
              <a:rPr lang="en-US" dirty="0" smtClean="0"/>
              <a:t>|</a:t>
            </a:r>
            <a:br>
              <a:rPr lang="en-US" dirty="0" smtClean="0"/>
            </a:br>
            <a:r>
              <a:rPr lang="en-US" dirty="0" smtClean="0"/>
              <a:t>|</a:t>
            </a:r>
            <a:br>
              <a:rPr lang="en-US" dirty="0" smtClean="0"/>
            </a:br>
            <a:r>
              <a:rPr lang="en-US" dirty="0" smtClean="0"/>
              <a:t>|</a:t>
            </a:r>
            <a:br>
              <a:rPr lang="en-US" dirty="0" smtClean="0"/>
            </a:br>
            <a:r>
              <a:rPr lang="en-US" dirty="0" smtClean="0"/>
              <a:t>|</a:t>
            </a:r>
            <a:br>
              <a:rPr lang="en-US" dirty="0" smtClean="0"/>
            </a:br>
            <a:r>
              <a:rPr lang="en-US" dirty="0" smtClean="0"/>
              <a:t>|</a:t>
            </a:r>
            <a:br>
              <a:rPr lang="en-US" dirty="0" smtClean="0"/>
            </a:br>
            <a:r>
              <a:rPr lang="en-US" dirty="0" smtClean="0"/>
              <a:t>|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3045941" y="6052393"/>
            <a:ext cx="33425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</a:rPr>
              <a:t>See Yellow Page </a:t>
            </a:r>
            <a:r>
              <a:rPr lang="en-US" sz="3200" dirty="0" smtClean="0">
                <a:solidFill>
                  <a:prstClr val="black"/>
                </a:solidFill>
              </a:rPr>
              <a:t>34</a:t>
            </a:r>
            <a:endParaRPr lang="en-US" sz="3200" dirty="0">
              <a:solidFill>
                <a:prstClr val="black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50" y="2819400"/>
            <a:ext cx="4435571" cy="197358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0468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/>
              <a:t>5. When an economist says that the demand for a product has increased, this means that: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1000" y="1676400"/>
            <a:ext cx="6781800" cy="4525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Consumers are now willing to purchase more of this product at each possible price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The product has become particularly scarce for some reason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Product price has fallen and as a consequence consumers are buying a larger quantity of the product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The demand curve has shifted to the left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830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5. When an economist says that the demand for a product has increased, this means that: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1000" y="1676400"/>
            <a:ext cx="6781800" cy="4525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Consumers are now willing to purchase more of this product at each possible price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The product has become particularly scarce for some reason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Product price has fallen and as a consequence consumers are buying a larger quantity of the product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The demand curve has shifted to the left</a:t>
            </a:r>
            <a:endParaRPr lang="en-US" sz="2800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-54203" y="1908387"/>
            <a:ext cx="558800" cy="5588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8308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Increase in Demand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371600"/>
            <a:ext cx="8391621" cy="37338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040591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Decrease in Demand</a:t>
            </a:r>
            <a:endParaRPr lang="en-US" b="1" dirty="0"/>
          </a:p>
        </p:txBody>
      </p:sp>
      <p:pic>
        <p:nvPicPr>
          <p:cNvPr id="45058" name="Picture 2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600200"/>
            <a:ext cx="7951159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39042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Change in Quantity Demanded</a:t>
            </a:r>
            <a:endParaRPr lang="en-US" b="1" u="sng" dirty="0"/>
          </a:p>
        </p:txBody>
      </p:sp>
      <p:pic>
        <p:nvPicPr>
          <p:cNvPr id="43010" name="Picture 2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600200"/>
            <a:ext cx="6193631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564985" y="5105400"/>
            <a:ext cx="6393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CAUSED BY a change in the price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887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3078162"/>
          </a:xfrm>
        </p:spPr>
        <p:txBody>
          <a:bodyPr>
            <a:normAutofit/>
          </a:bodyPr>
          <a:lstStyle/>
          <a:p>
            <a:r>
              <a:rPr lang="en-US" b="1" dirty="0" smtClean="0"/>
              <a:t>What Causes a Change in Quantity?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VODKA</a:t>
            </a:r>
            <a:endParaRPr 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038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Non-Price Determinants of Demand</a:t>
            </a:r>
            <a:endParaRPr lang="en-US" b="1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err="1" smtClean="0"/>
              <a:t>Pe</a:t>
            </a:r>
            <a:r>
              <a:rPr lang="en-US" b="1" dirty="0" smtClean="0"/>
              <a:t> -- expected price</a:t>
            </a:r>
            <a:endParaRPr lang="en-US" dirty="0" smtClean="0"/>
          </a:p>
          <a:p>
            <a:pPr>
              <a:buNone/>
            </a:pPr>
            <a:r>
              <a:rPr lang="en-US" b="1" dirty="0" err="1" smtClean="0"/>
              <a:t>Pog</a:t>
            </a:r>
            <a:r>
              <a:rPr lang="en-US" b="1" dirty="0" smtClean="0"/>
              <a:t> -- price of other goods</a:t>
            </a:r>
            <a:endParaRPr lang="en-US" dirty="0" smtClean="0"/>
          </a:p>
          <a:p>
            <a:pPr marL="971550" lvl="1" indent="-514350">
              <a:buAutoNum type="arabicParenR"/>
            </a:pPr>
            <a:r>
              <a:rPr lang="en-US" b="1" dirty="0" smtClean="0"/>
              <a:t>substitute goods</a:t>
            </a:r>
          </a:p>
          <a:p>
            <a:pPr marL="971550" lvl="1" indent="-514350">
              <a:buAutoNum type="arabicParenR"/>
            </a:pPr>
            <a:r>
              <a:rPr lang="en-US" b="1" dirty="0" smtClean="0"/>
              <a:t>complementary goods</a:t>
            </a:r>
          </a:p>
          <a:p>
            <a:pPr marL="971550" lvl="1" indent="-514350">
              <a:buAutoNum type="arabicParenR"/>
            </a:pPr>
            <a:r>
              <a:rPr lang="en-US" b="1" dirty="0" smtClean="0"/>
              <a:t>independent goods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I -- income</a:t>
            </a:r>
            <a:endParaRPr lang="en-US" dirty="0" smtClean="0"/>
          </a:p>
          <a:p>
            <a:pPr marL="914400" lvl="1" indent="-457200">
              <a:buAutoNum type="arabicParenR"/>
            </a:pPr>
            <a:r>
              <a:rPr lang="en-US" sz="2400" b="1" dirty="0" smtClean="0"/>
              <a:t>normal goods</a:t>
            </a:r>
          </a:p>
          <a:p>
            <a:pPr marL="914400" lvl="1" indent="-457200">
              <a:buAutoNum type="arabicParenR"/>
            </a:pPr>
            <a:r>
              <a:rPr lang="en-US" sz="2400" b="1" dirty="0" smtClean="0"/>
              <a:t>inferior goods</a:t>
            </a:r>
            <a:endParaRPr lang="en-US" sz="2400" dirty="0" smtClean="0"/>
          </a:p>
          <a:p>
            <a:pPr>
              <a:buNone/>
            </a:pPr>
            <a:r>
              <a:rPr lang="en-US" b="1" dirty="0" smtClean="0"/>
              <a:t>N -- number of POTENTIAL consumers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T -- tastes and preferences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53200" y="1143000"/>
            <a:ext cx="229421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YP #35</a:t>
            </a:r>
            <a:endParaRPr lang="en-US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6083586"/>
            <a:ext cx="84414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Cause a CHANGE IN DEMAND – Shifting the curve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4072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/>
              <a:t>6. Which of the following will NOT cause the demand for product K to change?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905000"/>
            <a:ext cx="6629400" cy="42211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change in the price of a close substitute product J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An increase in incomes of buyers of product K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change in the price of product K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change in consumer tastes for K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476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6. Which of the following will NOT cause the demand for product K to change?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905000"/>
            <a:ext cx="6629400" cy="42211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change in the price of a close substitute product J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An increase in incomes of buyers of product K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change in the price of product K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change in consumer tastes for K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411751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4761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235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3a - Demand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533400"/>
            <a:ext cx="8534400" cy="6096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600" b="1" dirty="0" smtClean="0"/>
              <a:t>Must Know / Outcomes:</a:t>
            </a:r>
            <a:endParaRPr lang="en-US" sz="2600" dirty="0" smtClean="0"/>
          </a:p>
          <a:p>
            <a:r>
              <a:rPr lang="en-US" sz="1800" dirty="0" smtClean="0"/>
              <a:t>define </a:t>
            </a:r>
            <a:r>
              <a:rPr lang="en-US" sz="1800" u="sng" dirty="0"/>
              <a:t>demand</a:t>
            </a:r>
            <a:r>
              <a:rPr lang="en-US" sz="1800" dirty="0"/>
              <a:t> (note: it has a DIFFERENT DEFINITION in economics)</a:t>
            </a:r>
          </a:p>
          <a:p>
            <a:r>
              <a:rPr lang="en-US" sz="1800" dirty="0"/>
              <a:t>If the price of pizza goes up, why does the demand for pizza stay the same?</a:t>
            </a:r>
          </a:p>
          <a:p>
            <a:r>
              <a:rPr lang="en-US" sz="1800" dirty="0"/>
              <a:t>be able to correctly draw and label a demand graph</a:t>
            </a:r>
          </a:p>
          <a:p>
            <a:r>
              <a:rPr lang="en-US" sz="1800" dirty="0"/>
              <a:t>why do economists employ the </a:t>
            </a:r>
            <a:r>
              <a:rPr lang="en-US" sz="1800" i="1" dirty="0"/>
              <a:t>ceteris paribus</a:t>
            </a:r>
            <a:r>
              <a:rPr lang="en-US" sz="1800" dirty="0"/>
              <a:t> assumption when creating a demand curve?</a:t>
            </a:r>
          </a:p>
          <a:p>
            <a:r>
              <a:rPr lang="en-US" sz="1800" dirty="0"/>
              <a:t>what is the law of demand?</a:t>
            </a:r>
          </a:p>
          <a:p>
            <a:r>
              <a:rPr lang="en-US" sz="1800" dirty="0"/>
              <a:t>why is the demand curve downward sloping (three explanations)</a:t>
            </a:r>
          </a:p>
          <a:p>
            <a:r>
              <a:rPr lang="en-US" sz="1800" dirty="0"/>
              <a:t>list the non-price determinants of demand (</a:t>
            </a:r>
            <a:r>
              <a:rPr lang="en-US" sz="1800" dirty="0" err="1"/>
              <a:t>Pe</a:t>
            </a:r>
            <a:r>
              <a:rPr lang="en-US" sz="1800" dirty="0"/>
              <a:t>. </a:t>
            </a:r>
            <a:r>
              <a:rPr lang="en-US" sz="1800" dirty="0" err="1"/>
              <a:t>Pog</a:t>
            </a:r>
            <a:r>
              <a:rPr lang="en-US" sz="1800" dirty="0"/>
              <a:t>, I, </a:t>
            </a:r>
            <a:r>
              <a:rPr lang="en-US" sz="1800" dirty="0" err="1"/>
              <a:t>Npot</a:t>
            </a:r>
            <a:r>
              <a:rPr lang="en-US" sz="1800" dirty="0"/>
              <a:t>, T) or (P, P, I, N, T ) and understand how they affect the demand schedule and curve. This is VERY IMPORTANT. BE ABLE TO DO THIS! See the 3a/3b/3c yellow pages.</a:t>
            </a:r>
          </a:p>
          <a:p>
            <a:r>
              <a:rPr lang="en-US" sz="1800" dirty="0"/>
              <a:t>explain the difference between the a "change in the quantity demanded" and a "change in demand"</a:t>
            </a:r>
          </a:p>
          <a:p>
            <a:r>
              <a:rPr lang="en-US" sz="1800" dirty="0"/>
              <a:t>what is an "increase in demand" and a "decrease in demand" and show how they affect the demand schedule and the demand curve</a:t>
            </a:r>
          </a:p>
          <a:p>
            <a:r>
              <a:rPr lang="en-US" sz="1800" dirty="0"/>
              <a:t>what is "market demand"?</a:t>
            </a:r>
          </a:p>
          <a:p>
            <a:r>
              <a:rPr lang="en-US" sz="1800" dirty="0"/>
              <a:t>what is that Campbell's Pork and Beans can doing on the display for </a:t>
            </a:r>
            <a:r>
              <a:rPr lang="en-US" sz="1800" dirty="0" err="1"/>
              <a:t>VanCamp's</a:t>
            </a:r>
            <a:r>
              <a:rPr lang="en-US" sz="1800" dirty="0"/>
              <a:t> Pork and Beans (see picture at left)? Which non-price determinant of demand explains why that Campbell's soup can is there? Draw a supply and demand graph illustrating what happened in the market for Campbell's Pork and Beans when </a:t>
            </a:r>
            <a:r>
              <a:rPr lang="en-US" sz="1800" dirty="0" err="1"/>
              <a:t>VanCamp's</a:t>
            </a:r>
            <a:r>
              <a:rPr lang="en-US" sz="1800" dirty="0"/>
              <a:t> were put on sale.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868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Change in Quantity Demanded</a:t>
            </a:r>
            <a:endParaRPr lang="en-US" b="1" u="sng" dirty="0"/>
          </a:p>
        </p:txBody>
      </p:sp>
      <p:pic>
        <p:nvPicPr>
          <p:cNvPr id="43010" name="Picture 2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600200"/>
            <a:ext cx="6193631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564985" y="5105400"/>
            <a:ext cx="6393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CAUSED BY a change in the price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294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7. Which of the following items go together?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6477000" cy="4525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A change in quantity demanded and a movement along the demand curve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A change in income and a movement along a demand curve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A change in price and a shift of the demand curve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A change in quantity demanded and a shift of the demand curve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656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7. Which of the following items go together?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6477000" cy="4525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A change in quantity demanded and a movement along the demand curve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A change in income and a movement along a demand curve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A change in price and a shift of the demand curve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A change in quantity demanded and a shift of the demand curve</a:t>
            </a:r>
            <a:endParaRPr lang="en-US" sz="2800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10160" y="1832187"/>
            <a:ext cx="558800" cy="5588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6562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Change in Quantity Demanded</a:t>
            </a:r>
            <a:endParaRPr lang="en-US" b="1" u="sng" dirty="0"/>
          </a:p>
        </p:txBody>
      </p:sp>
      <p:pic>
        <p:nvPicPr>
          <p:cNvPr id="43010" name="Picture 2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600200"/>
            <a:ext cx="6193631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564985" y="5105400"/>
            <a:ext cx="6393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CAUSED BY a change in the price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411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Change in Demand</a:t>
            </a:r>
            <a:endParaRPr lang="en-US" b="1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056" y="1715038"/>
            <a:ext cx="4672447" cy="3733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err="1" smtClean="0"/>
              <a:t>Pe</a:t>
            </a:r>
            <a:r>
              <a:rPr lang="en-US" sz="2000" b="1" dirty="0" smtClean="0"/>
              <a:t> -- expected price</a:t>
            </a:r>
            <a:endParaRPr lang="en-US" sz="2000" dirty="0" smtClean="0"/>
          </a:p>
          <a:p>
            <a:pPr>
              <a:buNone/>
            </a:pPr>
            <a:r>
              <a:rPr lang="en-US" sz="2000" b="1" dirty="0" err="1" smtClean="0"/>
              <a:t>Pog</a:t>
            </a:r>
            <a:r>
              <a:rPr lang="en-US" sz="2000" b="1" dirty="0" smtClean="0"/>
              <a:t> -- price of other goods</a:t>
            </a:r>
            <a:endParaRPr lang="en-US" sz="2000" dirty="0" smtClean="0"/>
          </a:p>
          <a:p>
            <a:pPr marL="971550" lvl="1" indent="-514350">
              <a:buAutoNum type="arabicParenR"/>
            </a:pPr>
            <a:r>
              <a:rPr lang="en-US" sz="2000" b="1" dirty="0" smtClean="0"/>
              <a:t>substitute goods</a:t>
            </a:r>
          </a:p>
          <a:p>
            <a:pPr marL="971550" lvl="1" indent="-514350">
              <a:buAutoNum type="arabicParenR"/>
            </a:pPr>
            <a:r>
              <a:rPr lang="en-US" sz="2000" b="1" dirty="0" smtClean="0"/>
              <a:t>complementary goods</a:t>
            </a:r>
          </a:p>
          <a:p>
            <a:pPr marL="971550" lvl="1" indent="-514350">
              <a:buAutoNum type="arabicParenR"/>
            </a:pPr>
            <a:r>
              <a:rPr lang="en-US" sz="2000" b="1" dirty="0" smtClean="0"/>
              <a:t>independent goods</a:t>
            </a:r>
            <a:endParaRPr lang="en-US" sz="2000" dirty="0" smtClean="0"/>
          </a:p>
          <a:p>
            <a:pPr>
              <a:buNone/>
            </a:pPr>
            <a:r>
              <a:rPr lang="en-US" sz="2000" b="1" dirty="0" smtClean="0"/>
              <a:t>I -- income</a:t>
            </a:r>
            <a:endParaRPr lang="en-US" sz="2000" dirty="0" smtClean="0"/>
          </a:p>
          <a:p>
            <a:pPr marL="914400" lvl="1" indent="-457200">
              <a:buAutoNum type="arabicParenR"/>
            </a:pPr>
            <a:r>
              <a:rPr lang="en-US" sz="2000" b="1" dirty="0" smtClean="0"/>
              <a:t>normal goods</a:t>
            </a:r>
          </a:p>
          <a:p>
            <a:pPr marL="914400" lvl="1" indent="-457200">
              <a:buAutoNum type="arabicParenR"/>
            </a:pPr>
            <a:r>
              <a:rPr lang="en-US" sz="2000" b="1" dirty="0" smtClean="0"/>
              <a:t>inferior goods</a:t>
            </a:r>
            <a:endParaRPr lang="en-US" sz="2000" dirty="0" smtClean="0"/>
          </a:p>
          <a:p>
            <a:pPr>
              <a:buNone/>
            </a:pPr>
            <a:r>
              <a:rPr lang="en-US" sz="2000" b="1" dirty="0" smtClean="0"/>
              <a:t>N -- number of POTENTIAL consumers</a:t>
            </a:r>
            <a:endParaRPr lang="en-US" sz="2000" dirty="0" smtClean="0"/>
          </a:p>
          <a:p>
            <a:pPr>
              <a:buNone/>
            </a:pPr>
            <a:r>
              <a:rPr lang="en-US" sz="2000" b="1" dirty="0" smtClean="0"/>
              <a:t>T -- tastes and preferences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105438"/>
            <a:ext cx="2838450" cy="2476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625" y="4101938"/>
            <a:ext cx="2743200" cy="2476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562600" y="760520"/>
            <a:ext cx="2075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Increase in Demand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39258" y="3708192"/>
            <a:ext cx="2152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Decrease in Demand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9087" y="838200"/>
            <a:ext cx="38204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NON-PRICE DETERMINANTS </a:t>
            </a:r>
            <a:br>
              <a:rPr lang="en-US" sz="2400" b="1" dirty="0" smtClean="0">
                <a:solidFill>
                  <a:prstClr val="black"/>
                </a:solidFill>
              </a:rPr>
            </a:br>
            <a:r>
              <a:rPr lang="en-US" sz="2400" dirty="0" smtClean="0">
                <a:solidFill>
                  <a:prstClr val="black"/>
                </a:solidFill>
              </a:rPr>
              <a:t>_____</a:t>
            </a:r>
            <a:r>
              <a:rPr lang="en-US" sz="2400" b="1" u="sng" dirty="0" smtClean="0">
                <a:solidFill>
                  <a:prstClr val="black"/>
                </a:solidFill>
              </a:rPr>
              <a:t>OF DEMAND</a:t>
            </a:r>
            <a:r>
              <a:rPr lang="en-US" sz="2400" dirty="0" smtClean="0">
                <a:solidFill>
                  <a:prstClr val="black"/>
                </a:solidFill>
              </a:rPr>
              <a:t>________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5624331"/>
            <a:ext cx="449924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CAUSES</a:t>
            </a:r>
            <a:r>
              <a:rPr lang="en-US" sz="2800" b="1" dirty="0" smtClean="0">
                <a:solidFill>
                  <a:srgbClr val="FF0000"/>
                </a:solidFill>
              </a:rPr>
              <a:t> a change in the price</a:t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</a:rPr>
              <a:t>               (lesson 3c)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273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0520" y="381000"/>
            <a:ext cx="8229600" cy="1981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/>
              <a:t>8. An economist for a bicycle company predicts that, other things equal, a rise in consumer incomes will increase the demand for bicycles.  This prediction assumes that: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514600"/>
            <a:ext cx="6400800" cy="36115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There are many substitutes for bicycles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There are many complements for bicycles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There are few substitutes for bicycles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Bicycles are normal goods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977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0520" y="381000"/>
            <a:ext cx="8229600" cy="1981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8. An economist for a bicycle company predicts that, other things equal, a rise in consumer incomes will increase the demand for bicycles.  This prediction assumes that: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514600"/>
            <a:ext cx="6400800" cy="36115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There are many substitutes for bicycles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There are many complements for bicycles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There are few substitutes for bicycles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Bicycles are normal goods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5800005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9770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/>
              <a:t>9. If the demand for product Y shifts to the right as the price of product X declines, then: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447801"/>
            <a:ext cx="7010400" cy="35052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Both X and Y are inferior goods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X is a superior good and Y is an inferior good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X is and inferior good and Y is a superior good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X</a:t>
            </a:r>
            <a:r>
              <a:rPr lang="en-US" dirty="0" smtClean="0"/>
              <a:t> and Y are complementary goods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626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9. If the demand for product Y shifts to the right as the price of product X declines, then: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4245525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447801"/>
            <a:ext cx="7010400" cy="35052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Both X and Y are inferior goods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X is a superior good and Y is an inferior good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X is and inferior good and Y is a superior good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X</a:t>
            </a:r>
            <a:r>
              <a:rPr lang="en-US" dirty="0" smtClean="0"/>
              <a:t> and Y are complementary goods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6269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/>
              <a:t>10. Which of the following will cause the demand for </a:t>
            </a:r>
            <a:r>
              <a:rPr lang="en-US" sz="3200" b="1" dirty="0" smtClean="0"/>
              <a:t>product </a:t>
            </a:r>
            <a:r>
              <a:rPr lang="en-US" sz="3200" b="1" dirty="0" smtClean="0"/>
              <a:t>X to shift to the left?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447800"/>
            <a:ext cx="6400800" cy="46783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Population growth that causes an expansion in the number of persons consuming X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An increase in the money income if X is a normal good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A decrease in the price of complementary product 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An increase in money income if X is an inferior good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649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235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3a - Demand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533400"/>
            <a:ext cx="3581400" cy="611822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/>
              <a:t>Must Know / Outcomes: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What </a:t>
            </a:r>
            <a:r>
              <a:rPr lang="en-US" sz="2400" dirty="0"/>
              <a:t>is that Campbell's Pork and Beans can doing on the display for </a:t>
            </a:r>
            <a:r>
              <a:rPr lang="en-US" sz="2400" dirty="0" err="1"/>
              <a:t>VanCamp's</a:t>
            </a:r>
            <a:r>
              <a:rPr lang="en-US" sz="2400" dirty="0"/>
              <a:t> Pork and Beans (see </a:t>
            </a:r>
            <a:r>
              <a:rPr lang="en-US" sz="2400" dirty="0" smtClean="0"/>
              <a:t>picture)? </a:t>
            </a:r>
            <a:r>
              <a:rPr lang="en-US" sz="2400" dirty="0"/>
              <a:t>Which non-price determinant of demand explains why that Campbell's soup can is there? Draw a supply and demand graph illustrating what happened in the market for Campbell's Pork and Beans when </a:t>
            </a:r>
            <a:r>
              <a:rPr lang="en-US" sz="2400" dirty="0" err="1"/>
              <a:t>VanCamp's</a:t>
            </a:r>
            <a:r>
              <a:rPr lang="en-US" sz="2400" dirty="0"/>
              <a:t> were put on sale.</a:t>
            </a:r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609599"/>
            <a:ext cx="5334000" cy="544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2447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10. Which of the following will cause the demand </a:t>
            </a:r>
            <a:r>
              <a:rPr lang="en-US" sz="3200" b="1" dirty="0" smtClean="0">
                <a:solidFill>
                  <a:srgbClr val="0070C0"/>
                </a:solidFill>
              </a:rPr>
              <a:t>for </a:t>
            </a:r>
            <a:r>
              <a:rPr lang="en-US" sz="3200" b="1" dirty="0" smtClean="0">
                <a:solidFill>
                  <a:srgbClr val="0070C0"/>
                </a:solidFill>
              </a:rPr>
              <a:t>product X to shift to the left?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0160" y="4837514"/>
            <a:ext cx="558800" cy="5588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447800"/>
            <a:ext cx="6400800" cy="46783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Population growth that causes an expansion in the number of persons consuming X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An increase in the money income if X is a normal good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A decrease in the price of complementary product 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An increase in money income if X is an inferior good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6490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11. If you expect the price of ice cream to increase next week, your demand for ice cream today will: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981200"/>
            <a:ext cx="6324600" cy="4144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Shift to the left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Shift to the right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Not shift at all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Become steeper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1089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11. If you expect the price of ice cream to increase next week, your demand for ice cream today will: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981200"/>
            <a:ext cx="6324600" cy="4144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Shift to the left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Shift to the right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Not shift at all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Become steeper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263313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1089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 smtClean="0"/>
              <a:t>12.  If a type of clothing suddenly becomes fashionable, there will be a/an:</a:t>
            </a:r>
            <a:endParaRPr lang="en-US" sz="40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66294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Movement down this good’s demand curve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in the quantity demanded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Shift to the right of the good’s demand curve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Shift to the left of the good’s demand curve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840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smtClean="0">
                <a:solidFill>
                  <a:srgbClr val="0070C0"/>
                </a:solidFill>
              </a:rPr>
              <a:t>12.  </a:t>
            </a:r>
            <a:r>
              <a:rPr lang="en-US" sz="4000" b="1" dirty="0" smtClean="0">
                <a:solidFill>
                  <a:srgbClr val="0070C0"/>
                </a:solidFill>
              </a:rPr>
              <a:t>If a type of clothing suddenly becomes fashionable, there will be a/an: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7" name="CorShape1"/>
          <p:cNvSpPr/>
          <p:nvPr>
            <p:custDataLst>
              <p:tags r:id="rId2"/>
            </p:custDataLst>
          </p:nvPr>
        </p:nvSpPr>
        <p:spPr>
          <a:xfrm rot="10800000">
            <a:off x="-60960" y="3422395"/>
            <a:ext cx="647700" cy="647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66294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Movement down this good’s demand curve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in the quantity demanded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Shift to the right of the good’s demand curve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Shift to the left of the good’s demand curve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8404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235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3a - Demand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KEY TERMS: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demand</a:t>
            </a:r>
            <a:r>
              <a:rPr lang="en-US" dirty="0"/>
              <a:t>, quantity demanded, law of demand, market demand, horizontal summation, income effect, substitution effect, </a:t>
            </a:r>
            <a:br>
              <a:rPr lang="en-US" dirty="0"/>
            </a:br>
            <a:r>
              <a:rPr lang="en-US" dirty="0" smtClean="0"/>
              <a:t>diminishing </a:t>
            </a:r>
            <a:r>
              <a:rPr lang="en-US" dirty="0"/>
              <a:t>marginal utility,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change </a:t>
            </a:r>
            <a:r>
              <a:rPr lang="en-US" dirty="0"/>
              <a:t>in demand,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change </a:t>
            </a:r>
            <a:r>
              <a:rPr lang="en-US" dirty="0"/>
              <a:t>in quantity demanded,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increase </a:t>
            </a:r>
            <a:r>
              <a:rPr lang="en-US" dirty="0"/>
              <a:t>in demand, decrease in demand, non-price determinants of demand,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normal </a:t>
            </a:r>
            <a:r>
              <a:rPr lang="en-US" dirty="0"/>
              <a:t>good, inferior good, substitute good, complementary good (complement), independent goods</a:t>
            </a:r>
            <a:endParaRPr lang="en-US" sz="5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62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/>
              <a:t>1. If the price of pizza increases then the demand for pizza will ___________: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8200" y="1524000"/>
            <a:ext cx="6324600" cy="46783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Increase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Decrease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Not change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241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chemeClr val="accent1"/>
                </a:solidFill>
              </a:rPr>
              <a:t>1. If the price of pizza increases then the demand for pizza will ___________: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8200" y="1524000"/>
            <a:ext cx="6324600" cy="46783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Increase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Decrease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Not change</a:t>
            </a:r>
          </a:p>
        </p:txBody>
      </p:sp>
      <p:sp>
        <p:nvSpPr>
          <p:cNvPr id="6" name="CorShape1"/>
          <p:cNvSpPr/>
          <p:nvPr>
            <p:custDataLst>
              <p:tags r:id="rId3"/>
            </p:custDataLst>
          </p:nvPr>
        </p:nvSpPr>
        <p:spPr>
          <a:xfrm rot="10800000">
            <a:off x="274319" y="2572897"/>
            <a:ext cx="548640" cy="54864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3227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/>
              <a:t>2. If the price of pizza increases then the  quantity demanded of pizza will ___________: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8200" y="1524000"/>
            <a:ext cx="6324600" cy="46783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Increase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Decrease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Not change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919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chemeClr val="accent1"/>
                </a:solidFill>
              </a:rPr>
              <a:t>2. If the price of pizza increases then the  quantity demanded of pizza will ___________: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8200" y="1524000"/>
            <a:ext cx="6324600" cy="46783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Increase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Decrease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Not change</a:t>
            </a:r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380999" y="2084674"/>
            <a:ext cx="457200" cy="4572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7044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PVERSION" val="12.0"/>
  <p:tag name="DELIMITERS" val="3.1"/>
  <p:tag name="SHOWBARVISIBLE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0"/>
  <p:tag name="RESETCHARTS" val="True"/>
  <p:tag name="INCLUDENONRESPONDERS" val="False"/>
  <p:tag name="MULTIRESPDIVISOR" val="1"/>
  <p:tag name="PARTLISTDEFAULT" val="0"/>
  <p:tag name="INCLUDEPPT" val="True"/>
  <p:tag name="ALLOWUSERFEEDBACK" val="True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EXPANDSHOWBAR" val="True"/>
  <p:tag name="CORRECTPOINTVALUE" val="10"/>
  <p:tag name="POWERPOINTVERSION" val="14.0"/>
  <p:tag name="TASKPANEKEY" val="e4c37912-2f3b-458f-88a8-1ca3ada79b69"/>
  <p:tag name="TPFULLVERSION" val="4.3.2.117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8"/>
  <p:tag name="FONTSIZE" val="28"/>
  <p:tag name="BULLETTYPE" val="ppBulletArabicPeriod"/>
  <p:tag name="ANSWERTEXT" val="Increase&#10;Decrease&#10;Not change"/>
  <p:tag name="OLDNUMANSWERS" val="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D0D87322E184BCEB9C1D295993F85A8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TOTALRESPONSES" val="24"/>
  <p:tag name="RESPONSECOUNT" val="24"/>
  <p:tag name="SLICED" val="False"/>
  <p:tag name="RESPONSES" val="3;3;3;3;3;3;3;3;3;3;3;3;3;3;3;1;3;3;3;3;3;3;2;3;"/>
  <p:tag name="CHARTSTRINGSTD" val="1 1 22 0"/>
  <p:tag name="CHARTSTRINGREV" val="0 22 1 1"/>
  <p:tag name="CHARTSTRINGSTDPER" val="0.0416666666666667 0.0416666666666667 0.916666666666667 0"/>
  <p:tag name="CHARTSTRINGREVPER" val="0 0.916666666666667 0.0416666666666667 0.0416666666666667"/>
  <p:tag name="RESPONSESGATHERED" val="False"/>
  <p:tag name="ANONYMOUSTEMP" val="False"/>
  <p:tag name="ANSWERSALIAS" val="Increase|smicln|Decrease|smicln|Not change"/>
  <p:tag name="QUESTIONALIAS" val="1. If the price of pizza increases then the  quantity demanded of pizza will ___________:"/>
  <p:tag name="SLIDEORDER" val="3"/>
  <p:tag name="SLIDEGUID" val="B8281BB47CEF459BA056F5B7B256ED8A"/>
  <p:tag name="CORRECTPOINTVALUE" val="0"/>
  <p:tag name="VALUES" val="Incorrect|smicln|Correct|smicln|Incorrect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8"/>
  <p:tag name="FONTSIZE" val="28"/>
  <p:tag name="BULLETTYPE" val="ppBulletArabicPeriod"/>
  <p:tag name="ANSWERTEXT" val="Increase&#10;Decrease&#10;Not change"/>
  <p:tag name="OLDNUMANSWERS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D0D87322E184BCEB9C1D295993F85A8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TOTALRESPONSES" val="24"/>
  <p:tag name="RESPONSECOUNT" val="24"/>
  <p:tag name="SLICED" val="False"/>
  <p:tag name="RESPONSES" val="3;3;3;3;3;3;3;3;3;3;3;3;3;3;3;1;3;3;3;3;3;3;2;3;"/>
  <p:tag name="CHARTSTRINGSTD" val="1 1 22 0"/>
  <p:tag name="CHARTSTRINGREV" val="0 22 1 1"/>
  <p:tag name="CHARTSTRINGSTDPER" val="0.0416666666666667 0.0416666666666667 0.916666666666667 0"/>
  <p:tag name="CHARTSTRINGREVPER" val="0 0.916666666666667 0.0416666666666667 0.0416666666666667"/>
  <p:tag name="RESPONSESGATHERED" val="False"/>
  <p:tag name="ANONYMOUSTEMP" val="False"/>
  <p:tag name="ANSWERSALIAS" val="Increase|smicln|Decrease|smicln|Not change"/>
  <p:tag name="QUESTIONALIAS" val="1. If the price of pizza increases then the  quantity demanded of pizza will ___________:"/>
  <p:tag name="SLIDEORDER" val="4"/>
  <p:tag name="SLIDEGUID" val="ADAACFD274C64894A226AC3A1F3A5B96"/>
  <p:tag name="CORRECTPOINTVALUE" val="1"/>
  <p:tag name="VALUES" val="Incorrect|smicln|Correct|smicln|Incorrec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8"/>
  <p:tag name="FONTSIZE" val="28"/>
  <p:tag name="BULLETTYPE" val="ppBulletArabicPeriod"/>
  <p:tag name="ANSWERTEXT" val="Increase&#10;Decrease&#10;Not change"/>
  <p:tag name="OLDNUMANSWERS" val="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5A2077D7194A48EC94E8C8EABFE52B4C"/>
  <p:tag name="SLIDEID" val="5A2077D7194A48EC94E8C8EABFE52B4C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1. The income and substitution effects account for:"/>
  <p:tag name="ANSWERSALIAS" val="the ceteris paribus assumption|smicln|The downward sloping demand curve|smicln|Movements along a given demand curve|smicln|Shifts in the demand curve"/>
  <p:tag name="TOTALRESPONSES" val="28"/>
  <p:tag name="RESPONSECOUNT" val="28"/>
  <p:tag name="SLICED" val="False"/>
  <p:tag name="RESPONSES" val="4;4;2;4;3;4;4;4;3;3;2;2;4;4;4;1;4;4;4;3;3;4;2;4;4;4;4;-;4;"/>
  <p:tag name="CHARTSTRINGSTD" val="1 4 5 18"/>
  <p:tag name="CHARTSTRINGREV" val="18 5 4 1"/>
  <p:tag name="CHARTSTRINGSTDPER" val="0.0357142857142857 0.142857142857143 0.178571428571429 0.642857142857143"/>
  <p:tag name="CHARTSTRINGREVPER" val="0.642857142857143 0.178571428571429 0.142857142857143 0.0357142857142857"/>
  <p:tag name="RESPONSESGATHERED" val="False"/>
  <p:tag name="ANONYMOUSTEMP" val="False"/>
  <p:tag name="CORRECTPOINTVALUE" val="0"/>
  <p:tag name="VALUES" val="No Value|smicln|No Value|smicln|No Value|smicln|No Val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28"/>
  <p:tag name="FONTSIZE" val="32"/>
  <p:tag name="BULLETTYPE" val="ppBulletArabicPeriod"/>
  <p:tag name="ANSWERTEXT" val="the ceteris paribus assumption&#10;The downward sloping demand curve&#10;Movements along a given demand curve&#10;Shifts in the demand curve"/>
  <p:tag name="OLDNUMANSWERS" val="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A2077D7194A48EC94E8C8EABFE52B4C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1. The income and substitution effects account for:"/>
  <p:tag name="ANSWERSALIAS" val="the ceteris paribus assumption|smicln|The downward sloping demand curve|smicln|Movements along a given demand curve|smicln|Shifts in the demand curve"/>
  <p:tag name="TOTALRESPONSES" val="28"/>
  <p:tag name="RESPONSECOUNT" val="28"/>
  <p:tag name="SLICED" val="False"/>
  <p:tag name="RESPONSES" val="4;4;2;4;3;4;4;4;3;3;2;2;4;4;4;1;4;4;4;3;3;4;2;4;4;4;4;-;4;"/>
  <p:tag name="CHARTSTRINGSTD" val="1 4 5 18"/>
  <p:tag name="CHARTSTRINGREV" val="18 5 4 1"/>
  <p:tag name="CHARTSTRINGSTDPER" val="0.0357142857142857 0.142857142857143 0.178571428571429 0.642857142857143"/>
  <p:tag name="CHARTSTRINGREVPER" val="0.642857142857143 0.178571428571429 0.142857142857143 0.0357142857142857"/>
  <p:tag name="RESPONSESGATHERED" val="False"/>
  <p:tag name="ANONYMOUSTEMP" val="False"/>
  <p:tag name="SLIDEORDER" val="2"/>
  <p:tag name="SLIDEGUID" val="808A7B4E926744218F25936B52E99917"/>
  <p:tag name="CORRECTPOINTVALUE" val="1"/>
  <p:tag name="VALUES" val="Incorrect|smicln|Correct|smicln|Incorrect|smicln|Incorrect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28"/>
  <p:tag name="FONTSIZE" val="32"/>
  <p:tag name="BULLETTYPE" val="ppBulletArabicPeriod"/>
  <p:tag name="ANSWERTEXT" val="the ceteris paribus assumption&#10;The downward sloping demand curve&#10;Movements along a given demand curve&#10;Shifts in the demand curve"/>
  <p:tag name="OLDNUMANSWERS" val="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AD0D87322E184BCEB9C1D295993F85A8"/>
  <p:tag name="SLIDEID" val="AD0D87322E184BCEB9C1D295993F85A8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1. Graphically, the market demand is:"/>
  <p:tag name="ANSWERSALIAS" val="Steeper than any individual demand curve that is part of it|smicln|Greater than the sum of the individual demand curves|smicln|The horizontal sum of individual demand curves|smicln|The vertical sum of individual demand curves"/>
  <p:tag name="TOTALRESPONSES" val="29"/>
  <p:tag name="RESPONSECOUNT" val="29"/>
  <p:tag name="SLICED" val="False"/>
  <p:tag name="RESPONSES" val="3;3;2;3;2;2;3;3;2;2;3;2;3;4;3;3;3;1;3;2;3;2;3;3;1;2;2;2;2;"/>
  <p:tag name="CHARTSTRINGSTD" val="2 12 14 1"/>
  <p:tag name="CHARTSTRINGREV" val="1 14 12 2"/>
  <p:tag name="CHARTSTRINGSTDPER" val="0.0689655172413793 0.413793103448276 0.482758620689655 0.0344827586206897"/>
  <p:tag name="CHARTSTRINGREVPER" val="0.0344827586206897 0.482758620689655 0.413793103448276 0.0689655172413793"/>
  <p:tag name="RESPONSESGATHERED" val="False"/>
  <p:tag name="ANONYMOUSTEMP" val="False"/>
  <p:tag name="CORRECTPOINTVALUE" val="0"/>
  <p:tag name="VALUES" val="No Value|smicln|No Value|smicln|No Value|smicln|No Valu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04"/>
  <p:tag name="FONTSIZE" val="28"/>
  <p:tag name="BULLETTYPE" val="ppBulletArabicPeriod"/>
  <p:tag name="ANSWERTEXT" val="Steeper than any individual demand curve that is part of it&#10;Greater than the sum of the individual demand curves&#10;The horizontal sum of individual demand curves&#10;The vertical sum of individual demand curves"/>
  <p:tag name="OLDNUMANSWERS" val="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D0D87322E184BCEB9C1D295993F85A8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1. Graphically, the market demand is:"/>
  <p:tag name="ANSWERSALIAS" val="Steeper than any individual demand curve that is part of it|smicln|Greater than the sum of the individual demand curves|smicln|The horizontal sum of individual demand curves|smicln|The vertical sum of individual demand curves"/>
  <p:tag name="TOTALRESPONSES" val="29"/>
  <p:tag name="RESPONSECOUNT" val="29"/>
  <p:tag name="SLICED" val="False"/>
  <p:tag name="RESPONSES" val="3;3;2;3;2;2;3;3;2;2;3;2;3;4;3;3;3;1;3;2;3;2;3;3;1;2;2;2;2;"/>
  <p:tag name="CHARTSTRINGSTD" val="2 12 14 1"/>
  <p:tag name="CHARTSTRINGREV" val="1 14 12 2"/>
  <p:tag name="CHARTSTRINGSTDPER" val="0.0689655172413793 0.413793103448276 0.482758620689655 0.0344827586206897"/>
  <p:tag name="CHARTSTRINGREVPER" val="0.0344827586206897 0.482758620689655 0.413793103448276 0.0689655172413793"/>
  <p:tag name="RESPONSESGATHERED" val="False"/>
  <p:tag name="ANONYMOUSTEMP" val="False"/>
  <p:tag name="SLIDEORDER" val="2"/>
  <p:tag name="SLIDEGUID" val="5E7C8F116E8B424A8AA40D67478C15E6"/>
  <p:tag name="CORRECTPOINTVALUE" val="1"/>
  <p:tag name="VALUES" val="Incorrect|smicln|Incorrect|smicln|Correct|smicln|Incorrect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04"/>
  <p:tag name="FONTSIZE" val="28"/>
  <p:tag name="BULLETTYPE" val="ppBulletArabicPeriod"/>
  <p:tag name="ANSWERTEXT" val="Steeper than any individual demand curve that is part of it&#10;Greater than the sum of the individual demand curves&#10;The horizontal sum of individual demand curves&#10;The vertical sum of individual demand curves"/>
  <p:tag name="OLDNUMANSWERS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AD0D87322E184BCEB9C1D295993F85A8"/>
  <p:tag name="SLIDEID" val="AD0D87322E184BCEB9C1D295993F85A8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ANSWERSALIAS" val="Consumers are now willing to purchase more of this product at each possible price|smicln|The product has become particularly scarce for some reason|smicln|Product price has fallen and as a consequence consumers are buying a larger quantity of the product|smicln|The demand curve has shifted to the left"/>
  <p:tag name="QUESTIONALIAS" val="4. When an economist says that the demand for a product has increased, this means that:"/>
  <p:tag name="TOTALRESPONSES" val="29"/>
  <p:tag name="RESPONSECOUNT" val="29"/>
  <p:tag name="SLICED" val="False"/>
  <p:tag name="RESPONSES" val="1;1;1;1;1;3;3;1;1;1;3;1;1;2;3;1;4;1;1;1;1;1;1;1;1;3;3;3;2;"/>
  <p:tag name="CHARTSTRINGSTD" val="19 2 7 1"/>
  <p:tag name="CHARTSTRINGREV" val="1 7 2 19"/>
  <p:tag name="CHARTSTRINGSTDPER" val="0.655172413793103 0.0689655172413793 0.241379310344828 0.0344827586206897"/>
  <p:tag name="CHARTSTRINGREVPER" val="0.0344827586206897 0.241379310344828 0.0689655172413793 0.655172413793103"/>
  <p:tag name="RESPONSESGATHERED" val="False"/>
  <p:tag name="ANONYMOUSTEMP" val="False"/>
  <p:tag name="CORRECTPOINTVALUE" val="0"/>
  <p:tag name="VALUES" val="No Value|smicln|No Value|smicln|No Value|smicln|No Valu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81"/>
  <p:tag name="FONTSIZE" val="28"/>
  <p:tag name="BULLETTYPE" val="ppBulletArabicPeriod"/>
  <p:tag name="ANSWERTEXT" val="Consumers are now willing to purchase more of this product at each possible price&#10;The product has become particularly scarce for some reason&#10;Product price has fallen and as a consequence consumers are buying a larger quantity of the product&#10;The demand curve has shifted to the left"/>
  <p:tag name="OLDNUMANSWERS" val="4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D0D87322E184BCEB9C1D295993F85A8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ANSWERSALIAS" val="Consumers are now willing to purchase more of this product at each possible price|smicln|The product has become particularly scarce for some reason|smicln|Product price has fallen and as a consequence consumers are buying a larger quantity of the product|smicln|The demand curve has shifted to the left"/>
  <p:tag name="TOTALRESPONSES" val="29"/>
  <p:tag name="RESPONSECOUNT" val="29"/>
  <p:tag name="SLICED" val="False"/>
  <p:tag name="RESPONSES" val="1;1;1;1;1;3;3;1;1;1;3;1;1;2;3;1;4;1;1;1;1;1;1;1;1;3;3;3;2;"/>
  <p:tag name="CHARTSTRINGSTD" val="19 2 7 1"/>
  <p:tag name="CHARTSTRINGREV" val="1 7 2 19"/>
  <p:tag name="CHARTSTRINGSTDPER" val="0.655172413793103 0.0689655172413793 0.241379310344828 0.0344827586206897"/>
  <p:tag name="CHARTSTRINGREVPER" val="0.0344827586206897 0.241379310344828 0.0689655172413793 0.655172413793103"/>
  <p:tag name="RESPONSESGATHERED" val="False"/>
  <p:tag name="ANONYMOUSTEMP" val="False"/>
  <p:tag name="SLIDEORDER" val="2"/>
  <p:tag name="SLIDEGUID" val="5B5D83E12DC24F5188183DF7209AE22A"/>
  <p:tag name="CORRECTPOINTVALUE" val="1"/>
  <p:tag name="QUESTIONALIAS" val="5. When an economist says that the demand for a product has increased, this means that:"/>
  <p:tag name="VALUES" val="Correct|smicln|Incorrect|smicln|Incorrect|smicln|Incorrect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81"/>
  <p:tag name="FONTSIZE" val="28"/>
  <p:tag name="BULLETTYPE" val="ppBulletArabicPeriod"/>
  <p:tag name="ANSWERTEXT" val="Consumers are now willing to purchase more of this product at each possible price&#10;The product has become particularly scarce for some reason&#10;Product price has fallen and as a consequence consumers are buying a larger quantity of the product&#10;The demand curve has shifted to the left"/>
  <p:tag name="OLDNUMANSWERS" val="4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81A1F3A49C824D6D9B841110B1F03833"/>
  <p:tag name="SLIDEID" val="81A1F3A49C824D6D9B841110B1F03833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ANSWERSALIAS" val="A change in the price of a close substitute product J|smicln|An increase in incomes of buyers of product K|smicln|A change in the price of product K|smicln|A change in consumer tastes for K"/>
  <p:tag name="QUESTIONALIAS" val="4. Which of the following will NOT cause the demand for product K to change?"/>
  <p:tag name="TOTALRESPONSES" val="28"/>
  <p:tag name="RESPONSECOUNT" val="28"/>
  <p:tag name="SLICED" val="False"/>
  <p:tag name="RESPONSES" val="3;2;3;3;3;3;3;3;3;3;3;4;3;3;3;2;2;3;3;3;3;3;3;3;3;1;2;1;-;"/>
  <p:tag name="CHARTSTRINGSTD" val="2 4 21 1"/>
  <p:tag name="CHARTSTRINGREV" val="1 21 4 2"/>
  <p:tag name="CHARTSTRINGSTDPER" val="0.0714285714285714 0.142857142857143 0.75 0.0357142857142857"/>
  <p:tag name="CHARTSTRINGREVPER" val="0.0357142857142857 0.75 0.142857142857143 0.0714285714285714"/>
  <p:tag name="RESPONSESGATHERED" val="False"/>
  <p:tag name="ANONYMOUSTEMP" val="False"/>
  <p:tag name="CORRECTPOINTVALUE" val="0"/>
  <p:tag name="VALUES" val="No Value|smicln|No Value|smicln|No Value|smicln|No Valu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8"/>
  <p:tag name="FONTSIZE" val="32"/>
  <p:tag name="BULLETTYPE" val="ppBulletArabicPeriod"/>
  <p:tag name="ANSWERTEXT" val="A change in the price of a close substitute product J&#10;An increase in incomes of buyers of product K&#10;A change in the price of product K&#10;A change in consumer tastes for K"/>
  <p:tag name="OLDNUMANSWERS" val="4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81A1F3A49C824D6D9B841110B1F03833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ANSWERSALIAS" val="A change in the price of a close substitute product J|smicln|An increase in incomes of buyers of product K|smicln|A change in the price of product K|smicln|A change in consumer tastes for K"/>
  <p:tag name="QUESTIONALIAS" val="4. Which of the following will NOT cause the demand for product K to change?"/>
  <p:tag name="TOTALRESPONSES" val="28"/>
  <p:tag name="RESPONSECOUNT" val="28"/>
  <p:tag name="SLICED" val="False"/>
  <p:tag name="RESPONSES" val="3;2;3;3;3;3;3;3;3;3;3;4;3;3;3;2;2;3;3;3;3;3;3;3;3;1;2;1;-;"/>
  <p:tag name="CHARTSTRINGSTD" val="2 4 21 1"/>
  <p:tag name="CHARTSTRINGREV" val="1 21 4 2"/>
  <p:tag name="CHARTSTRINGSTDPER" val="0.0714285714285714 0.142857142857143 0.75 0.0357142857142857"/>
  <p:tag name="CHARTSTRINGREVPER" val="0.0357142857142857 0.75 0.142857142857143 0.0714285714285714"/>
  <p:tag name="RESPONSESGATHERED" val="False"/>
  <p:tag name="ANONYMOUSTEMP" val="False"/>
  <p:tag name="SLIDEORDER" val="2"/>
  <p:tag name="SLIDEGUID" val="62F23B4940884B3FB974ECD4D7F5C516"/>
  <p:tag name="CORRECTPOINTVALUE" val="1"/>
  <p:tag name="VALUES" val="Incorrect|smicln|Incorrect|smicln|Correct|smicln|Incorrect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8"/>
  <p:tag name="FONTSIZE" val="32"/>
  <p:tag name="BULLETTYPE" val="ppBulletArabicPeriod"/>
  <p:tag name="ANSWERTEXT" val="A change in the price of a close substitute product J&#10;An increase in incomes of buyers of product K&#10;A change in the price of product K&#10;A change in consumer tastes for K"/>
  <p:tag name="OLDNUMANSWERS" val="4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0B37F19DF6BD45BB8A3277C15FDE46FE"/>
  <p:tag name="SLIDEID" val="0B37F19DF6BD45BB8A3277C15FDE46FE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ANSWERSALIAS" val="A change in quantity demanded and a movement along the demand curve|smicln|A change in income and a movement along a demand curve|smicln|A change in price and a shift of the demand curve|smicln|A change in quantity demanded and a shift of the demand curve"/>
  <p:tag name="QUESTIONALIAS" val="5. Which of the following items go together?"/>
  <p:tag name="TOTALRESPONSES" val="28"/>
  <p:tag name="RESPONSECOUNT" val="28"/>
  <p:tag name="SLICED" val="False"/>
  <p:tag name="RESPONSES" val="1;4;4;1;4;3;3;4;2;4;3;4;1;1;2;4;1;4;1;3;1;1;4;1;4;3;3;-;2;"/>
  <p:tag name="CHARTSTRINGSTD" val="9 3 6 10"/>
  <p:tag name="CHARTSTRINGREV" val="10 6 3 9"/>
  <p:tag name="CHARTSTRINGSTDPER" val="0.321428571428571 0.107142857142857 0.214285714285714 0.357142857142857"/>
  <p:tag name="CHARTSTRINGREVPER" val="0.357142857142857 0.214285714285714 0.107142857142857 0.321428571428571"/>
  <p:tag name="RESPONSESGATHERED" val="False"/>
  <p:tag name="ANONYMOUSTEMP" val="False"/>
  <p:tag name="CORRECTPOINTVALUE" val="0"/>
  <p:tag name="VALUES" val="No Value|smicln|No Value|smicln|No Value|smicln|No Valu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34"/>
  <p:tag name="FONTSIZE" val="28"/>
  <p:tag name="BULLETTYPE" val="ppBulletArabicPeriod"/>
  <p:tag name="ANSWERTEXT" val="A change in quantity demanded and a movement along the demand curve&#10;A change in income and a movement along a demand curve&#10;A change in price and a shift of the demand curve&#10;A change in quantity demanded and a shift of the demand curve"/>
  <p:tag name="OLDNUMANSWERS" val="4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0B37F19DF6BD45BB8A3277C15FDE46FE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ANSWERSALIAS" val="A change in quantity demanded and a movement along the demand curve|smicln|A change in income and a movement along a demand curve|smicln|A change in price and a shift of the demand curve|smicln|A change in quantity demanded and a shift of the demand curve"/>
  <p:tag name="TOTALRESPONSES" val="28"/>
  <p:tag name="RESPONSECOUNT" val="28"/>
  <p:tag name="SLICED" val="False"/>
  <p:tag name="RESPONSES" val="1;4;4;1;4;3;3;4;2;4;3;4;1;1;2;4;1;4;1;3;1;1;4;1;4;3;3;-;2;"/>
  <p:tag name="CHARTSTRINGSTD" val="9 3 6 10"/>
  <p:tag name="CHARTSTRINGREV" val="10 6 3 9"/>
  <p:tag name="CHARTSTRINGSTDPER" val="0.321428571428571 0.107142857142857 0.214285714285714 0.357142857142857"/>
  <p:tag name="CHARTSTRINGREVPER" val="0.357142857142857 0.214285714285714 0.107142857142857 0.321428571428571"/>
  <p:tag name="RESPONSESGATHERED" val="False"/>
  <p:tag name="ANONYMOUSTEMP" val="False"/>
  <p:tag name="SLIDEORDER" val="2"/>
  <p:tag name="SLIDEGUID" val="C8932F94A09849438838404105069B67"/>
  <p:tag name="CORRECTPOINTVALUE" val="1"/>
  <p:tag name="QUESTIONALIAS" val="7. Which of the following items go together?"/>
  <p:tag name="VALUES" val="Correct|smicln|Incorrect|smicln|Incorrect|smicln|Incorrect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34"/>
  <p:tag name="FONTSIZE" val="28"/>
  <p:tag name="BULLETTYPE" val="ppBulletArabicPeriod"/>
  <p:tag name="ANSWERTEXT" val="A change in quantity demanded and a movement along the demand curve&#10;A change in income and a movement along a demand curve&#10;A change in price and a shift of the demand curve&#10;A change in quantity demanded and a shift of the demand curve"/>
  <p:tag name="OLDNUMANSWERS" val="4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9509902AAC204C6D81B361959ACBAFF0"/>
  <p:tag name="SLIDEID" val="9509902AAC204C6D81B361959ACBAFF0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ANSWERSALIAS" val="There are many substitutes for bicycles|smicln|There are many complements for bicycles|smicln|There are few substitutes for bicycles|smicln|Bicycles are normal goods"/>
  <p:tag name="QUESTIONALIAS" val="6. An economist for a bicycle company predicts that, other things equal, a rise in consumer incomes will increase the demand for bicycles.  This prediction assumes that:"/>
  <p:tag name="TOTALRESPONSES" val="29"/>
  <p:tag name="RESPONSECOUNT" val="29"/>
  <p:tag name="SLICED" val="False"/>
  <p:tag name="RESPONSES" val="4;4;3;4;4;4;4;1;4;4;4;3;4;4;3;4;4;4;4;4;4;2;4;4;4;3;4;2;4;"/>
  <p:tag name="CHARTSTRINGSTD" val="1 2 4 22"/>
  <p:tag name="CHARTSTRINGREV" val="22 4 2 1"/>
  <p:tag name="CHARTSTRINGSTDPER" val="0.0344827586206897 0.0689655172413793 0.137931034482759 0.758620689655172"/>
  <p:tag name="CHARTSTRINGREVPER" val="0.758620689655172 0.137931034482759 0.0689655172413793 0.0344827586206897"/>
  <p:tag name="RESPONSESGATHERED" val="False"/>
  <p:tag name="ANONYMOUSTEMP" val="False"/>
  <p:tag name="CORRECTPOINTVALUE" val="0"/>
  <p:tag name="VALUES" val="No Value|smicln|No Value|smicln|No Value|smicln|No Valu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44"/>
  <p:tag name="FONTSIZE" val="32"/>
  <p:tag name="BULLETTYPE" val="ppBulletArabicPeriod"/>
  <p:tag name="ANSWERTEXT" val="There are many substitutes for bicycles&#10;There are many complements for bicycles&#10;There are few substitutes for bicycles&#10;Bicycles are normal goods"/>
  <p:tag name="OLDNUMANSWERS" val="4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9509902AAC204C6D81B361959ACBAFF0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ANSWERSALIAS" val="There are many substitutes for bicycles|smicln|There are many complements for bicycles|smicln|There are few substitutes for bicycles|smicln|Bicycles are normal goods"/>
  <p:tag name="TOTALRESPONSES" val="29"/>
  <p:tag name="RESPONSECOUNT" val="29"/>
  <p:tag name="SLICED" val="False"/>
  <p:tag name="RESPONSES" val="4;4;3;4;4;4;4;1;4;4;4;3;4;4;3;4;4;4;4;4;4;2;4;4;4;3;4;2;4;"/>
  <p:tag name="CHARTSTRINGSTD" val="1 2 4 22"/>
  <p:tag name="CHARTSTRINGREV" val="22 4 2 1"/>
  <p:tag name="CHARTSTRINGSTDPER" val="0.0344827586206897 0.0689655172413793 0.137931034482759 0.758620689655172"/>
  <p:tag name="CHARTSTRINGREVPER" val="0.758620689655172 0.137931034482759 0.0689655172413793 0.0344827586206897"/>
  <p:tag name="RESPONSESGATHERED" val="False"/>
  <p:tag name="ANONYMOUSTEMP" val="False"/>
  <p:tag name="SLIDEORDER" val="2"/>
  <p:tag name="SLIDEGUID" val="76BAB568CC434EC9A83F8D6A4198E148"/>
  <p:tag name="CORRECTPOINTVALUE" val="1"/>
  <p:tag name="QUESTIONALIAS" val="8. An economist for a bicycle company predicts that, other things equal, a rise in consumer incomes will increase the demand for bicycles.  This prediction assumes that:"/>
  <p:tag name="VALUES" val="Incorrect|smicln|Incorrect|smicln|Incorrect|smicln|Correct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44"/>
  <p:tag name="FONTSIZE" val="32"/>
  <p:tag name="BULLETTYPE" val="ppBulletArabicPeriod"/>
  <p:tag name="ANSWERTEXT" val="There are many substitutes for bicycles&#10;There are many complements for bicycles&#10;There are few substitutes for bicycles&#10;Bicycles are normal goods"/>
  <p:tag name="OLDNUMANSWERS" val="4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75535AE08A5B4606A2D2DEA4EEC6255A"/>
  <p:tag name="SLIDEID" val="75535AE08A5B4606A2D2DEA4EEC6255A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7. If the demand for product Y shifts to the right as the price of product X declines, then:"/>
  <p:tag name="ANSWERSALIAS" val="Both X and Y are inferior goods|smicln|X is a superior good and Y is an inferior good|smicln|X is and inferior good and Y is a superior good|smicln|X and Y are complementary goods"/>
  <p:tag name="TOTALRESPONSES" val="27"/>
  <p:tag name="RESPONSECOUNT" val="27"/>
  <p:tag name="SLICED" val="False"/>
  <p:tag name="RESPONSES" val="4;4;4;4;4;4;4;4;1;4;4;1;3;3;4;-;4;1;4;1;4;-;1;4;4;1;4;4;4;"/>
  <p:tag name="CHARTSTRINGSTD" val="6 0 2 19"/>
  <p:tag name="CHARTSTRINGREV" val="19 2 0 6"/>
  <p:tag name="CHARTSTRINGSTDPER" val="0.222222222222222 0 0.0740740740740741 0.703703703703704"/>
  <p:tag name="CHARTSTRINGREVPER" val="0.703703703703704 0.0740740740740741 0 0.222222222222222"/>
  <p:tag name="RESPONSESGATHERED" val="False"/>
  <p:tag name="ANONYMOUSTEMP" val="False"/>
  <p:tag name="CORRECTPOINTVALUE" val="0"/>
  <p:tag name="VALUES" val="No Value|smicln|No Value|smicln|No Value|smicln|No Valu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58"/>
  <p:tag name="FONTSIZE" val="32"/>
  <p:tag name="BULLETTYPE" val="ppBulletArabicPeriod"/>
  <p:tag name="ANSWERTEXT" val="Both X and Y are inferior goods&#10;X is a superior good and Y is an inferior good&#10;X is and inferior good and Y is a superior good&#10;X and Y are complementary goods"/>
  <p:tag name="OLDNUMANSWERS" val="4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75535AE08A5B4606A2D2DEA4EEC6255A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7. If the demand for product Y shifts to the right as the price of product X declines, then:"/>
  <p:tag name="ANSWERSALIAS" val="Both X and Y are inferior goods|smicln|X is a superior good and Y is an inferior good|smicln|X is and inferior good and Y is a superior good|smicln|X and Y are complementary goods"/>
  <p:tag name="TOTALRESPONSES" val="27"/>
  <p:tag name="RESPONSECOUNT" val="27"/>
  <p:tag name="SLICED" val="False"/>
  <p:tag name="RESPONSES" val="4;4;4;4;4;4;4;4;1;4;4;1;3;3;4;-;4;1;4;1;4;-;1;4;4;1;4;4;4;"/>
  <p:tag name="CHARTSTRINGSTD" val="6 0 2 19"/>
  <p:tag name="CHARTSTRINGREV" val="19 2 0 6"/>
  <p:tag name="CHARTSTRINGSTDPER" val="0.222222222222222 0 0.0740740740740741 0.703703703703704"/>
  <p:tag name="CHARTSTRINGREVPER" val="0.703703703703704 0.0740740740740741 0 0.222222222222222"/>
  <p:tag name="RESPONSESGATHERED" val="False"/>
  <p:tag name="ANONYMOUSTEMP" val="False"/>
  <p:tag name="SLIDEORDER" val="2"/>
  <p:tag name="SLIDEGUID" val="B39B46550C9445A19E41823DCDDB7212"/>
  <p:tag name="CORRECTPOINTVALUE" val="1"/>
  <p:tag name="VALUES" val="Incorrect|smicln|Incorrect|smicln|Incorrect|smicln|Correct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58"/>
  <p:tag name="FONTSIZE" val="32"/>
  <p:tag name="BULLETTYPE" val="ppBulletArabicPeriod"/>
  <p:tag name="ANSWERTEXT" val="Both X and Y are inferior goods&#10;X is a superior good and Y is an inferior good&#10;X is and inferior good and Y is a superior good&#10;X and Y are complementary goods"/>
  <p:tag name="OLDNUMANSWERS" val="4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D629C6ECAE5D41788ABDBCD126B38AE3"/>
  <p:tag name="SLIDEID" val="D629C6ECAE5D41788ABDBCD126B38AE3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8. Which of the following will cause the demand for    product X to shift to the left?"/>
  <p:tag name="ANSWERSALIAS" val="Population growth that causes an expansion in the number of persons consuming X|smicln|An increase in the money income if X is a normal good|smicln|A decrease in the price of complementary product Y|smicln|An increase in money income if X is an inferior good"/>
  <p:tag name="TOTALRESPONSES" val="28"/>
  <p:tag name="RESPONSECOUNT" val="28"/>
  <p:tag name="SLICED" val="False"/>
  <p:tag name="RESPONSES" val="4;4;-;4;4;3;4;4;3;3;3;2;4;4;4;2;1;3;4;4;4;3;4;4;4;3;4;3;3;"/>
  <p:tag name="CHARTSTRINGSTD" val="1 2 9 16"/>
  <p:tag name="CHARTSTRINGREV" val="16 9 2 1"/>
  <p:tag name="CHARTSTRINGSTDPER" val="0.0357142857142857 0.0714285714285714 0.321428571428571 0.571428571428571"/>
  <p:tag name="CHARTSTRINGREVPER" val="0.571428571428571 0.321428571428571 0.0714285714285714 0.0357142857142857"/>
  <p:tag name="RESPONSESGATHERED" val="False"/>
  <p:tag name="ANONYMOUSTEMP" val="False"/>
  <p:tag name="CORRECTPOINTVALUE" val="0"/>
  <p:tag name="VALUES" val="No Value|smicln|No Value|smicln|No Value|smicln|No Valu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37"/>
  <p:tag name="FONTSIZE" val="28"/>
  <p:tag name="BULLETTYPE" val="ppBulletArabicPeriod"/>
  <p:tag name="ANSWERTEXT" val="Population growth that causes an expansion in the number of persons consuming X&#10;An increase in the money income if X is a normal good&#10;A decrease in the price of complementary product Y&#10;An increase in money income if X is an inferior good"/>
  <p:tag name="OLDNUMANSWERS" val="4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D629C6ECAE5D41788ABDBCD126B38AE3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8. Which of the following will cause the demand for    product X to shift to the left?"/>
  <p:tag name="ANSWERSALIAS" val="Population growth that causes an expansion in the number of persons consuming X|smicln|An increase in the money income if X is a normal good|smicln|A decrease in the price of complementary product Y|smicln|An increase in money income if X is an inferior good"/>
  <p:tag name="TOTALRESPONSES" val="28"/>
  <p:tag name="RESPONSECOUNT" val="28"/>
  <p:tag name="SLICED" val="False"/>
  <p:tag name="RESPONSES" val="4;4;-;4;4;3;4;4;3;3;3;2;4;4;4;2;1;3;4;4;4;3;4;4;4;3;4;3;3;"/>
  <p:tag name="CHARTSTRINGSTD" val="1 2 9 16"/>
  <p:tag name="CHARTSTRINGREV" val="16 9 2 1"/>
  <p:tag name="CHARTSTRINGSTDPER" val="0.0357142857142857 0.0714285714285714 0.321428571428571 0.571428571428571"/>
  <p:tag name="CHARTSTRINGREVPER" val="0.571428571428571 0.321428571428571 0.0714285714285714 0.0357142857142857"/>
  <p:tag name="RESPONSESGATHERED" val="False"/>
  <p:tag name="ANONYMOUSTEMP" val="False"/>
  <p:tag name="SLIDEORDER" val="2"/>
  <p:tag name="SLIDEGUID" val="14251BF529F2498599D02FB21F4C5565"/>
  <p:tag name="CORRECTPOINTVALUE" val="1"/>
  <p:tag name="VALUES" val="Incorrect|smicln|Incorrect|smicln|Incorrect|smicln|Correc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D0D87322E184BCEB9C1D295993F85A8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TOTALRESPONSES" val="24"/>
  <p:tag name="RESPONSECOUNT" val="24"/>
  <p:tag name="SLICED" val="False"/>
  <p:tag name="RESPONSES" val="3;3;3;3;3;3;3;3;3;3;3;3;3;3;3;1;3;3;3;3;3;3;2;3;"/>
  <p:tag name="CHARTSTRINGSTD" val="1 1 22 0"/>
  <p:tag name="CHARTSTRINGREV" val="0 22 1 1"/>
  <p:tag name="CHARTSTRINGSTDPER" val="0.0416666666666667 0.0416666666666667 0.916666666666667 0"/>
  <p:tag name="CHARTSTRINGREVPER" val="0 0.916666666666667 0.0416666666666667 0.0416666666666667"/>
  <p:tag name="RESPONSESGATHERED" val="False"/>
  <p:tag name="ANONYMOUSTEMP" val="False"/>
  <p:tag name="QUESTIONALIAS" val="1. If the price of pizza increases then the demand for pizza will ___________:"/>
  <p:tag name="ANSWERSALIAS" val="Increase|smicln|Decrease|smicln|Not change"/>
  <p:tag name="SLIDEORDER" val="2"/>
  <p:tag name="SLIDEGUID" val="72A7589B1FE1400EAB9623FD9EA71FB0"/>
  <p:tag name="CORRECTPOINTVALUE" val="0"/>
  <p:tag name="VALUES" val="Incorrect|smicln|Incorrect|smicln|Correct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37"/>
  <p:tag name="FONTSIZE" val="28"/>
  <p:tag name="BULLETTYPE" val="ppBulletArabicPeriod"/>
  <p:tag name="ANSWERTEXT" val="Population growth that causes an expansion in the number of persons consuming X&#10;An increase in the money income if X is a normal good&#10;A decrease in the price of complementary product Y&#10;An increase in money income if X is an inferior good"/>
  <p:tag name="OLDNUMANSWERS" val="4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A4B0E48FF53140B1836D55D0C4A711ED"/>
  <p:tag name="SLIDEID" val="A4B0E48FF53140B1836D55D0C4A711ED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ANSWERSALIAS" val="Shift to the left|smicln|Shift to the right|smicln|Not shift at all|smicln|Become steeper"/>
  <p:tag name="QUESTIONALIAS" val="8. If you expect the price of ice cream to increase next week, your demand for ice cream today will:"/>
  <p:tag name="TOTALRESPONSES" val="29"/>
  <p:tag name="RESPONSECOUNT" val="29"/>
  <p:tag name="SLICED" val="False"/>
  <p:tag name="RESPONSES" val="2;2;1;2;1;1;2;2;3;2;1;3;2;2;2;2;1;3;2;3;2;2;3;2;2;2;2;2;3;"/>
  <p:tag name="CHARTSTRINGSTD" val="5 18 6 0"/>
  <p:tag name="CHARTSTRINGREV" val="0 6 18 5"/>
  <p:tag name="CHARTSTRINGSTDPER" val="0.172413793103448 0.620689655172414 0.206896551724138 0"/>
  <p:tag name="CHARTSTRINGREVPER" val="0 0.206896551724138 0.620689655172414 0.172413793103448"/>
  <p:tag name="RESPONSESGATHERED" val="False"/>
  <p:tag name="ANONYMOUSTEMP" val="False"/>
  <p:tag name="CORRECTPOINTVALUE" val="0"/>
  <p:tag name="VALUES" val="No Value|smicln|No Value|smicln|No Value|smicln|No Valu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8"/>
  <p:tag name="FONTSIZE" val="32"/>
  <p:tag name="BULLETTYPE" val="ppBulletArabicPeriod"/>
  <p:tag name="ANSWERTEXT" val="Shift to the left&#10;Shift to the right&#10;Not shift at all&#10;Become steeper"/>
  <p:tag name="OLDNUMANSWERS" val="4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4B0E48FF53140B1836D55D0C4A711ED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ANSWERSALIAS" val="Shift to the left|smicln|Shift to the right|smicln|Not shift at all|smicln|Become steeper"/>
  <p:tag name="QUESTIONALIAS" val="8. If you expect the price of ice cream to increase next week, your demand for ice cream today will:"/>
  <p:tag name="TOTALRESPONSES" val="29"/>
  <p:tag name="RESPONSECOUNT" val="29"/>
  <p:tag name="SLICED" val="False"/>
  <p:tag name="RESPONSES" val="2;2;1;2;1;1;2;2;3;2;1;3;2;2;2;2;1;3;2;3;2;2;3;2;2;2;2;2;3;"/>
  <p:tag name="CHARTSTRINGSTD" val="5 18 6 0"/>
  <p:tag name="CHARTSTRINGREV" val="0 6 18 5"/>
  <p:tag name="CHARTSTRINGSTDPER" val="0.172413793103448 0.620689655172414 0.206896551724138 0"/>
  <p:tag name="CHARTSTRINGREVPER" val="0 0.206896551724138 0.620689655172414 0.172413793103448"/>
  <p:tag name="RESPONSESGATHERED" val="False"/>
  <p:tag name="ANONYMOUSTEMP" val="False"/>
  <p:tag name="SLIDEORDER" val="2"/>
  <p:tag name="SLIDEGUID" val="3B1A0C69224C4C218BAB3F0211823E8E"/>
  <p:tag name="CORRECTPOINTVALUE" val="1"/>
  <p:tag name="VALUES" val="Incorrect|smicln|Correct|smicln|Incorrect|smicln|Incorrect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8"/>
  <p:tag name="FONTSIZE" val="32"/>
  <p:tag name="BULLETTYPE" val="ppBulletArabicPeriod"/>
  <p:tag name="ANSWERTEXT" val="Shift to the left&#10;Shift to the right&#10;Not shift at all&#10;Become steeper"/>
  <p:tag name="OLDNUMANSWERS" val="4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07AEDAD171A24529A393B29FD090F7FC"/>
  <p:tag name="SLIDEID" val="07AEDAD171A24529A393B29FD090F7FC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TOTALRESPONSES" val="28"/>
  <p:tag name="RESPONSECOUNT" val="28"/>
  <p:tag name="SLICED" val="False"/>
  <p:tag name="RESPONSES" val="3;1;3;3;-;3;3;2;3;3;3;3;3;3;3;3;3;2;3;3;3;4;2;3;3;3;3;3;3;"/>
  <p:tag name="CHARTSTRINGSTD" val="1 3 23 1"/>
  <p:tag name="CHARTSTRINGREV" val="1 23 3 1"/>
  <p:tag name="CHARTSTRINGSTDPER" val="0.0357142857142857 0.107142857142857 0.821428571428571 0.0357142857142857"/>
  <p:tag name="CHARTSTRINGREVPER" val="0.0357142857142857 0.821428571428571 0.107142857142857 0.0357142857142857"/>
  <p:tag name="RESPONSESGATHERED" val="False"/>
  <p:tag name="ANONYMOUSTEMP" val="False"/>
  <p:tag name="QUESTIONALIAS" val="10.  If a type of clothing suddenly becomes fashionable, there will be a(n):"/>
  <p:tag name="ANSWERSALIAS" val="Movement down this good’s demand curve|smicln|increase in the quantity demanded|smicln|Shift to the right of the good’s demand curve|smicln|Shift to the left of the good’s demand curve"/>
  <p:tag name="CORRECTPOINTVALUE" val="0"/>
  <p:tag name="VALUES" val="No Value|smicln|No Value|smicln|No Value|smicln|No Valu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3"/>
  <p:tag name="FONTSIZE" val="32"/>
  <p:tag name="BULLETTYPE" val="ppBulletArabicPeriod"/>
  <p:tag name="ANSWERTEXT" val="Movement down this good’s demand curve&#10;increase in the quantity demanded&#10;Shift to the right of the good’s demand curve&#10;Shift to the left of the good’s demand curve"/>
  <p:tag name="OLDNUMANSWERS" val="4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07AEDAD171A24529A393B29FD090F7FC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TOTALRESPONSES" val="28"/>
  <p:tag name="RESPONSECOUNT" val="28"/>
  <p:tag name="SLICED" val="False"/>
  <p:tag name="RESPONSES" val="3;1;3;3;-;3;3;2;3;3;3;3;3;3;3;3;3;2;3;3;3;4;2;3;3;3;3;3;3;"/>
  <p:tag name="CHARTSTRINGSTD" val="1 3 23 1"/>
  <p:tag name="CHARTSTRINGREV" val="1 23 3 1"/>
  <p:tag name="CHARTSTRINGSTDPER" val="0.0357142857142857 0.107142857142857 0.821428571428571 0.0357142857142857"/>
  <p:tag name="CHARTSTRINGREVPER" val="0.0357142857142857 0.821428571428571 0.107142857142857 0.0357142857142857"/>
  <p:tag name="RESPONSESGATHERED" val="False"/>
  <p:tag name="ANONYMOUSTEMP" val="False"/>
  <p:tag name="QUESTIONALIAS" val="10.  If a type of clothing suddenly becomes fashionable, there will be a(n):"/>
  <p:tag name="ANSWERSALIAS" val="Movement down this good’s demand curve|smicln|increase in the quantity demanded|smicln|Shift to the right of the good’s demand curve|smicln|Shift to the left of the good’s demand curve"/>
  <p:tag name="SLIDEORDER" val="2"/>
  <p:tag name="SLIDEGUID" val="41536AF69ADA4F168C6CF75F595D1F97"/>
  <p:tag name="CORRECTPOINTVALUE" val="1"/>
  <p:tag name="VALUES" val="Incorrect|smicln|Incorrect|smicln|Correct|smicln|Incorrect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8"/>
  <p:tag name="FONTSIZE" val="28"/>
  <p:tag name="BULLETTYPE" val="ppBulletArabicPeriod"/>
  <p:tag name="ANSWERTEXT" val="Increase&#10;Decrease&#10;Not change"/>
  <p:tag name="OLDNUMANSWERS" val="3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3"/>
  <p:tag name="FONTSIZE" val="32"/>
  <p:tag name="BULLETTYPE" val="ppBulletArabicPeriod"/>
  <p:tag name="ANSWERTEXT" val="Movement down this good’s demand curve&#10;increase in the quantity demanded&#10;Shift to the right of the good’s demand curve&#10;Shift to the left of the good’s demand curve"/>
  <p:tag name="OLDNUMANSWERS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D0D87322E184BCEB9C1D295993F85A8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TOTALRESPONSES" val="24"/>
  <p:tag name="RESPONSECOUNT" val="24"/>
  <p:tag name="SLICED" val="False"/>
  <p:tag name="RESPONSES" val="3;3;3;3;3;3;3;3;3;3;3;3;3;3;3;1;3;3;3;3;3;3;2;3;"/>
  <p:tag name="CHARTSTRINGSTD" val="1 1 22 0"/>
  <p:tag name="CHARTSTRINGREV" val="0 22 1 1"/>
  <p:tag name="CHARTSTRINGSTDPER" val="0.0416666666666667 0.0416666666666667 0.916666666666667 0"/>
  <p:tag name="CHARTSTRINGREVPER" val="0 0.916666666666667 0.0416666666666667 0.0416666666666667"/>
  <p:tag name="RESPONSESGATHERED" val="False"/>
  <p:tag name="ANONYMOUSTEMP" val="False"/>
  <p:tag name="QUESTIONALIAS" val="1. If the price of pizza increases then the demand for pizza will ___________:"/>
  <p:tag name="ANSWERSALIAS" val="Increase|smicln|Decrease|smicln|Not change"/>
  <p:tag name="SLIDEORDER" val="3"/>
  <p:tag name="SLIDEGUID" val="337F4E7ABEC04F6AA249277B7CFED9B4"/>
  <p:tag name="CORRECTPOINTVALUE" val="1"/>
  <p:tag name="VALUES" val="Incorrect|smicln|Incorrect|smicln|Correct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1588</TotalTime>
  <Words>1673</Words>
  <Application>Microsoft Office PowerPoint</Application>
  <PresentationFormat>On-screen Show (4:3)</PresentationFormat>
  <Paragraphs>205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3a – Demand</vt:lpstr>
      <vt:lpstr>3a - Demand</vt:lpstr>
      <vt:lpstr>3a - Demand</vt:lpstr>
      <vt:lpstr>3a - Demand</vt:lpstr>
      <vt:lpstr>3a - Demand</vt:lpstr>
      <vt:lpstr>1. If the price of pizza increases then the demand for pizza will ___________:</vt:lpstr>
      <vt:lpstr>1. If the price of pizza increases then the demand for pizza will ___________:</vt:lpstr>
      <vt:lpstr>2. If the price of pizza increases then the  quantity demanded of pizza will ___________:</vt:lpstr>
      <vt:lpstr>2. If the price of pizza increases then the  quantity demanded of pizza will ___________:</vt:lpstr>
      <vt:lpstr>Demand</vt:lpstr>
      <vt:lpstr>Demand YP #31</vt:lpstr>
      <vt:lpstr>For ALL Graphs:</vt:lpstr>
      <vt:lpstr>3. The income and substitution effects explain:</vt:lpstr>
      <vt:lpstr>3. The income and substitution effects explain:</vt:lpstr>
      <vt:lpstr>4. Graphically, the market demand is:</vt:lpstr>
      <vt:lpstr>4. Graphically, the market demand is:</vt:lpstr>
      <vt:lpstr>PowerPoint Presentation</vt:lpstr>
      <vt:lpstr>Increase in Demand</vt:lpstr>
      <vt:lpstr>Decrease in Demand</vt:lpstr>
      <vt:lpstr>Change is Demand vs. Change in Quantity Demanded</vt:lpstr>
      <vt:lpstr>5. When an economist says that the demand for a product has increased, this means that:</vt:lpstr>
      <vt:lpstr>5. When an economist says that the demand for a product has increased, this means that:</vt:lpstr>
      <vt:lpstr>Increase in Demand</vt:lpstr>
      <vt:lpstr>Decrease in Demand</vt:lpstr>
      <vt:lpstr>Change in Quantity Demanded</vt:lpstr>
      <vt:lpstr>What Causes a Change in Quantity?  VODKA</vt:lpstr>
      <vt:lpstr>Non-Price Determinants of Demand</vt:lpstr>
      <vt:lpstr>6. Which of the following will NOT cause the demand for product K to change?</vt:lpstr>
      <vt:lpstr>6. Which of the following will NOT cause the demand for product K to change?</vt:lpstr>
      <vt:lpstr>Change in Quantity Demanded</vt:lpstr>
      <vt:lpstr>7. Which of the following items go together?</vt:lpstr>
      <vt:lpstr>7. Which of the following items go together?</vt:lpstr>
      <vt:lpstr>Change in Quantity Demanded</vt:lpstr>
      <vt:lpstr>Change in Demand</vt:lpstr>
      <vt:lpstr>8. An economist for a bicycle company predicts that, other things equal, a rise in consumer incomes will increase the demand for bicycles.  This prediction assumes that:</vt:lpstr>
      <vt:lpstr>8. An economist for a bicycle company predicts that, other things equal, a rise in consumer incomes will increase the demand for bicycles.  This prediction assumes that:</vt:lpstr>
      <vt:lpstr>9. If the demand for product Y shifts to the right as the price of product X declines, then:</vt:lpstr>
      <vt:lpstr>9. If the demand for product Y shifts to the right as the price of product X declines, then:</vt:lpstr>
      <vt:lpstr>10. Which of the following will cause the demand for product X to shift to the left?</vt:lpstr>
      <vt:lpstr>10. Which of the following will cause the demand for product X to shift to the left?</vt:lpstr>
      <vt:lpstr>11. If you expect the price of ice cream to increase next week, your demand for ice cream today will:</vt:lpstr>
      <vt:lpstr>11. If you expect the price of ice cream to increase next week, your demand for ice cream today will:</vt:lpstr>
      <vt:lpstr>12.  If a type of clothing suddenly becomes fashionable, there will be a/an:</vt:lpstr>
      <vt:lpstr>12.  If a type of clothing suddenly becomes fashionable, there will be a/an:</vt:lpstr>
    </vt:vector>
  </TitlesOfParts>
  <Company>Harper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2a</dc:title>
  <dc:creator>harper</dc:creator>
  <cp:lastModifiedBy>Harper</cp:lastModifiedBy>
  <cp:revision>100</cp:revision>
  <dcterms:created xsi:type="dcterms:W3CDTF">2013-01-28T12:31:30Z</dcterms:created>
  <dcterms:modified xsi:type="dcterms:W3CDTF">2018-08-04T15:40:30Z</dcterms:modified>
</cp:coreProperties>
</file>