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2"/>
  </p:notesMasterIdLst>
  <p:sldIdLst>
    <p:sldId id="328" r:id="rId2"/>
    <p:sldId id="258" r:id="rId3"/>
    <p:sldId id="279" r:id="rId4"/>
    <p:sldId id="280" r:id="rId5"/>
    <p:sldId id="269" r:id="rId6"/>
    <p:sldId id="307" r:id="rId7"/>
    <p:sldId id="339" r:id="rId8"/>
    <p:sldId id="340" r:id="rId9"/>
    <p:sldId id="281" r:id="rId10"/>
    <p:sldId id="308" r:id="rId11"/>
    <p:sldId id="287" r:id="rId12"/>
    <p:sldId id="302" r:id="rId13"/>
    <p:sldId id="283" r:id="rId14"/>
    <p:sldId id="309" r:id="rId15"/>
    <p:sldId id="289" r:id="rId16"/>
    <p:sldId id="350" r:id="rId17"/>
    <p:sldId id="285" r:id="rId18"/>
    <p:sldId id="310" r:id="rId19"/>
    <p:sldId id="291" r:id="rId20"/>
    <p:sldId id="351" r:id="rId21"/>
    <p:sldId id="284" r:id="rId22"/>
    <p:sldId id="311" r:id="rId23"/>
    <p:sldId id="292" r:id="rId24"/>
    <p:sldId id="352" r:id="rId25"/>
    <p:sldId id="286" r:id="rId26"/>
    <p:sldId id="312" r:id="rId27"/>
    <p:sldId id="290" r:id="rId28"/>
    <p:sldId id="353" r:id="rId29"/>
    <p:sldId id="270" r:id="rId30"/>
    <p:sldId id="313" r:id="rId31"/>
    <p:sldId id="293" r:id="rId32"/>
    <p:sldId id="314" r:id="rId33"/>
    <p:sldId id="294" r:id="rId34"/>
    <p:sldId id="315" r:id="rId35"/>
    <p:sldId id="329" r:id="rId36"/>
    <p:sldId id="349" r:id="rId37"/>
    <p:sldId id="344" r:id="rId38"/>
    <p:sldId id="345" r:id="rId39"/>
    <p:sldId id="346" r:id="rId40"/>
    <p:sldId id="347" r:id="rId41"/>
    <p:sldId id="348" r:id="rId42"/>
    <p:sldId id="338" r:id="rId43"/>
    <p:sldId id="272" r:id="rId44"/>
    <p:sldId id="319" r:id="rId45"/>
    <p:sldId id="298" r:id="rId46"/>
    <p:sldId id="320" r:id="rId47"/>
    <p:sldId id="300" r:id="rId48"/>
    <p:sldId id="322" r:id="rId49"/>
    <p:sldId id="301" r:id="rId50"/>
    <p:sldId id="323" r:id="rId51"/>
  </p:sldIdLst>
  <p:sldSz cx="9144000" cy="6858000" type="screen4x3"/>
  <p:notesSz cx="6858000" cy="9144000"/>
  <p:custDataLst>
    <p:tags r:id="rId5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94" autoAdjust="0"/>
    <p:restoredTop sz="94660"/>
  </p:normalViewPr>
  <p:slideViewPr>
    <p:cSldViewPr>
      <p:cViewPr varScale="1">
        <p:scale>
          <a:sx n="54" d="100"/>
          <a:sy n="54" d="100"/>
        </p:scale>
        <p:origin x="-413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5FBD78-9A7B-4A17-9FBF-AB3F6BCE59A1}" type="datetimeFigureOut">
              <a:rPr lang="en-US" smtClean="0"/>
              <a:pPr/>
              <a:t>9/6/2018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01076C-4464-41B3-A8EB-51F71702CCC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350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46EAF-A769-436D-9698-E3130BACC578}" type="datetimeFigureOut">
              <a:rPr lang="en-US" smtClean="0"/>
              <a:pPr/>
              <a:t>9/6/2018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9D441-B69F-49EC-8203-F85001B0A1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46EAF-A769-436D-9698-E3130BACC578}" type="datetimeFigureOut">
              <a:rPr lang="en-US" smtClean="0"/>
              <a:pPr/>
              <a:t>9/6/2018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9D441-B69F-49EC-8203-F85001B0A1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46EAF-A769-436D-9698-E3130BACC578}" type="datetimeFigureOut">
              <a:rPr lang="en-US" smtClean="0"/>
              <a:pPr/>
              <a:t>9/6/2018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9D441-B69F-49EC-8203-F85001B0A1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46EAF-A769-436D-9698-E3130BACC578}" type="datetimeFigureOut">
              <a:rPr lang="en-US" smtClean="0"/>
              <a:pPr/>
              <a:t>9/6/2018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9D441-B69F-49EC-8203-F85001B0A1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46EAF-A769-436D-9698-E3130BACC578}" type="datetimeFigureOut">
              <a:rPr lang="en-US" smtClean="0"/>
              <a:pPr/>
              <a:t>9/6/2018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9D441-B69F-49EC-8203-F85001B0A1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46EAF-A769-436D-9698-E3130BACC578}" type="datetimeFigureOut">
              <a:rPr lang="en-US" smtClean="0"/>
              <a:pPr/>
              <a:t>9/6/2018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9D441-B69F-49EC-8203-F85001B0A1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46EAF-A769-436D-9698-E3130BACC578}" type="datetimeFigureOut">
              <a:rPr lang="en-US" smtClean="0"/>
              <a:pPr/>
              <a:t>9/6/2018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9D441-B69F-49EC-8203-F85001B0A1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46EAF-A769-436D-9698-E3130BACC578}" type="datetimeFigureOut">
              <a:rPr lang="en-US" smtClean="0"/>
              <a:pPr/>
              <a:t>9/6/2018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9D441-B69F-49EC-8203-F85001B0A1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46EAF-A769-436D-9698-E3130BACC578}" type="datetimeFigureOut">
              <a:rPr lang="en-US" smtClean="0"/>
              <a:pPr/>
              <a:t>9/6/2018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9D441-B69F-49EC-8203-F85001B0A1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46EAF-A769-436D-9698-E3130BACC578}" type="datetimeFigureOut">
              <a:rPr lang="en-US" smtClean="0"/>
              <a:pPr/>
              <a:t>9/6/2018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9D441-B69F-49EC-8203-F85001B0A1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46EAF-A769-436D-9698-E3130BACC578}" type="datetimeFigureOut">
              <a:rPr lang="en-US" smtClean="0"/>
              <a:pPr/>
              <a:t>9/6/2018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9D441-B69F-49EC-8203-F85001B0A1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46EAF-A769-436D-9698-E3130BACC578}" type="datetimeFigureOut">
              <a:rPr lang="en-US" smtClean="0"/>
              <a:pPr/>
              <a:t>9/6/2018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9D441-B69F-49EC-8203-F85001B0A1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746EAF-A769-436D-9698-E3130BACC578}" type="datetimeFigureOut">
              <a:rPr lang="en-US" smtClean="0"/>
              <a:pPr/>
              <a:t>9/6/2018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69D441-B69F-49EC-8203-F85001B0A1C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4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21.xml"/><Relationship Id="rId1" Type="http://schemas.openxmlformats.org/officeDocument/2006/relationships/tags" Target="../tags/tag2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24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4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28.xml"/><Relationship Id="rId1" Type="http://schemas.openxmlformats.org/officeDocument/2006/relationships/tags" Target="../tags/tag2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4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35.xml"/><Relationship Id="rId1" Type="http://schemas.openxmlformats.org/officeDocument/2006/relationships/tags" Target="../tags/tag3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tags" Target="../tags/tag36.xml"/><Relationship Id="rId4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4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42.xml"/><Relationship Id="rId1" Type="http://schemas.openxmlformats.org/officeDocument/2006/relationships/tags" Target="../tags/tag4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tags" Target="../tags/tag45.xml"/><Relationship Id="rId2" Type="http://schemas.openxmlformats.org/officeDocument/2006/relationships/tags" Target="../tags/tag44.xml"/><Relationship Id="rId1" Type="http://schemas.openxmlformats.org/officeDocument/2006/relationships/tags" Target="../tags/tag43.xml"/><Relationship Id="rId4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4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4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49.xml"/><Relationship Id="rId1" Type="http://schemas.openxmlformats.org/officeDocument/2006/relationships/tags" Target="../tags/tag4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tags" Target="../tags/tag52.xml"/><Relationship Id="rId2" Type="http://schemas.openxmlformats.org/officeDocument/2006/relationships/tags" Target="../tags/tag51.xml"/><Relationship Id="rId1" Type="http://schemas.openxmlformats.org/officeDocument/2006/relationships/tags" Target="../tags/tag50.xml"/><Relationship Id="rId4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54.xml"/><Relationship Id="rId1" Type="http://schemas.openxmlformats.org/officeDocument/2006/relationships/tags" Target="../tags/tag5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tags" Target="../tags/tag57.xml"/><Relationship Id="rId2" Type="http://schemas.openxmlformats.org/officeDocument/2006/relationships/tags" Target="../tags/tag56.xml"/><Relationship Id="rId1" Type="http://schemas.openxmlformats.org/officeDocument/2006/relationships/tags" Target="../tags/tag55.xml"/><Relationship Id="rId4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59.xml"/><Relationship Id="rId1" Type="http://schemas.openxmlformats.org/officeDocument/2006/relationships/tags" Target="../tags/tag58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tags" Target="../tags/tag62.xml"/><Relationship Id="rId2" Type="http://schemas.openxmlformats.org/officeDocument/2006/relationships/tags" Target="../tags/tag61.xml"/><Relationship Id="rId1" Type="http://schemas.openxmlformats.org/officeDocument/2006/relationships/tags" Target="../tags/tag60.xml"/><Relationship Id="rId4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6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65.xml"/><Relationship Id="rId1" Type="http://schemas.openxmlformats.org/officeDocument/2006/relationships/tags" Target="../tags/tag64.xml"/><Relationship Id="rId4" Type="http://schemas.openxmlformats.org/officeDocument/2006/relationships/image" Target="../media/image16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emf"/><Relationship Id="rId3" Type="http://schemas.openxmlformats.org/officeDocument/2006/relationships/tags" Target="../tags/tag67.xml"/><Relationship Id="rId7" Type="http://schemas.openxmlformats.org/officeDocument/2006/relationships/oleObject" Target="../embeddings/oleObject1.bin"/><Relationship Id="rId2" Type="http://schemas.openxmlformats.org/officeDocument/2006/relationships/tags" Target="../tags/tag66.xml"/><Relationship Id="rId1" Type="http://schemas.openxmlformats.org/officeDocument/2006/relationships/vmlDrawing" Target="../drawings/vmlDrawing1.vml"/><Relationship Id="rId6" Type="http://schemas.openxmlformats.org/officeDocument/2006/relationships/slideLayout" Target="../slideLayouts/slideLayout12.xml"/><Relationship Id="rId5" Type="http://schemas.openxmlformats.org/officeDocument/2006/relationships/tags" Target="../tags/tag69.xml"/><Relationship Id="rId4" Type="http://schemas.openxmlformats.org/officeDocument/2006/relationships/tags" Target="../tags/tag68.xml"/><Relationship Id="rId9" Type="http://schemas.openxmlformats.org/officeDocument/2006/relationships/image" Target="../media/image16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71.xml"/><Relationship Id="rId1" Type="http://schemas.openxmlformats.org/officeDocument/2006/relationships/tags" Target="../tags/tag70.xml"/><Relationship Id="rId4" Type="http://schemas.openxmlformats.org/officeDocument/2006/relationships/image" Target="../media/image16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emf"/><Relationship Id="rId3" Type="http://schemas.openxmlformats.org/officeDocument/2006/relationships/tags" Target="../tags/tag73.xml"/><Relationship Id="rId7" Type="http://schemas.openxmlformats.org/officeDocument/2006/relationships/oleObject" Target="../embeddings/oleObject2.bin"/><Relationship Id="rId2" Type="http://schemas.openxmlformats.org/officeDocument/2006/relationships/tags" Target="../tags/tag72.xml"/><Relationship Id="rId1" Type="http://schemas.openxmlformats.org/officeDocument/2006/relationships/vmlDrawing" Target="../drawings/vmlDrawing2.vml"/><Relationship Id="rId6" Type="http://schemas.openxmlformats.org/officeDocument/2006/relationships/slideLayout" Target="../slideLayouts/slideLayout12.xml"/><Relationship Id="rId5" Type="http://schemas.openxmlformats.org/officeDocument/2006/relationships/tags" Target="../tags/tag75.xml"/><Relationship Id="rId4" Type="http://schemas.openxmlformats.org/officeDocument/2006/relationships/tags" Target="../tags/tag74.xml"/><Relationship Id="rId9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77.xml"/><Relationship Id="rId1" Type="http://schemas.openxmlformats.org/officeDocument/2006/relationships/tags" Target="../tags/tag76.xml"/><Relationship Id="rId4" Type="http://schemas.openxmlformats.org/officeDocument/2006/relationships/image" Target="../media/image16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emf"/><Relationship Id="rId3" Type="http://schemas.openxmlformats.org/officeDocument/2006/relationships/tags" Target="../tags/tag79.xml"/><Relationship Id="rId7" Type="http://schemas.openxmlformats.org/officeDocument/2006/relationships/oleObject" Target="../embeddings/oleObject3.bin"/><Relationship Id="rId2" Type="http://schemas.openxmlformats.org/officeDocument/2006/relationships/tags" Target="../tags/tag78.xml"/><Relationship Id="rId1" Type="http://schemas.openxmlformats.org/officeDocument/2006/relationships/vmlDrawing" Target="../drawings/vmlDrawing3.vml"/><Relationship Id="rId6" Type="http://schemas.openxmlformats.org/officeDocument/2006/relationships/slideLayout" Target="../slideLayouts/slideLayout12.xml"/><Relationship Id="rId5" Type="http://schemas.openxmlformats.org/officeDocument/2006/relationships/tags" Target="../tags/tag81.xml"/><Relationship Id="rId4" Type="http://schemas.openxmlformats.org/officeDocument/2006/relationships/tags" Target="../tags/tag80.xml"/><Relationship Id="rId9" Type="http://schemas.openxmlformats.org/officeDocument/2006/relationships/image" Target="../media/image16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8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84.xml"/><Relationship Id="rId1" Type="http://schemas.openxmlformats.org/officeDocument/2006/relationships/tags" Target="../tags/tag8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tags" Target="../tags/tag87.xml"/><Relationship Id="rId2" Type="http://schemas.openxmlformats.org/officeDocument/2006/relationships/tags" Target="../tags/tag86.xml"/><Relationship Id="rId1" Type="http://schemas.openxmlformats.org/officeDocument/2006/relationships/tags" Target="../tags/tag85.xml"/><Relationship Id="rId4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89.xml"/><Relationship Id="rId1" Type="http://schemas.openxmlformats.org/officeDocument/2006/relationships/tags" Target="../tags/tag88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tags" Target="../tags/tag92.xml"/><Relationship Id="rId2" Type="http://schemas.openxmlformats.org/officeDocument/2006/relationships/tags" Target="../tags/tag91.xml"/><Relationship Id="rId1" Type="http://schemas.openxmlformats.org/officeDocument/2006/relationships/tags" Target="../tags/tag90.xml"/><Relationship Id="rId4" Type="http://schemas.openxmlformats.org/officeDocument/2006/relationships/slideLayout" Target="../slideLayouts/slideLayout1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94.xml"/><Relationship Id="rId1" Type="http://schemas.openxmlformats.org/officeDocument/2006/relationships/tags" Target="../tags/tag93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tags" Target="../tags/tag97.xml"/><Relationship Id="rId2" Type="http://schemas.openxmlformats.org/officeDocument/2006/relationships/tags" Target="../tags/tag96.xml"/><Relationship Id="rId1" Type="http://schemas.openxmlformats.org/officeDocument/2006/relationships/tags" Target="../tags/tag95.xml"/><Relationship Id="rId4" Type="http://schemas.openxmlformats.org/officeDocument/2006/relationships/slideLayout" Target="../slideLayouts/slideLayout1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99.xml"/><Relationship Id="rId1" Type="http://schemas.openxmlformats.org/officeDocument/2006/relationships/tags" Target="../tags/tag9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7.xml"/><Relationship Id="rId1" Type="http://schemas.openxmlformats.org/officeDocument/2006/relationships/tags" Target="../tags/tag6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tags" Target="../tags/tag102.xml"/><Relationship Id="rId2" Type="http://schemas.openxmlformats.org/officeDocument/2006/relationships/tags" Target="../tags/tag101.xml"/><Relationship Id="rId1" Type="http://schemas.openxmlformats.org/officeDocument/2006/relationships/tags" Target="../tags/tag100.xml"/><Relationship Id="rId4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10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4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14.xml"/><Relationship Id="rId1" Type="http://schemas.openxmlformats.org/officeDocument/2006/relationships/tags" Target="../tags/tag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1219200"/>
            <a:ext cx="7772400" cy="1066799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2b – Functions of Government  and Government Finance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438400"/>
            <a:ext cx="7772400" cy="3276600"/>
          </a:xfrm>
        </p:spPr>
        <p:txBody>
          <a:bodyPr/>
          <a:lstStyle/>
          <a:p>
            <a:pPr algn="l"/>
            <a:r>
              <a:rPr lang="en-US" b="1" dirty="0" smtClean="0">
                <a:solidFill>
                  <a:schemeClr val="tx1"/>
                </a:solidFill>
              </a:rPr>
              <a:t>This web quiz may appear as two pages on tablets and laptops.</a:t>
            </a:r>
          </a:p>
          <a:p>
            <a:pPr algn="l"/>
            <a:endParaRPr lang="en-US" b="1" dirty="0">
              <a:solidFill>
                <a:schemeClr val="tx1"/>
              </a:solidFill>
            </a:endParaRPr>
          </a:p>
          <a:p>
            <a:pPr algn="l"/>
            <a:r>
              <a:rPr lang="en-US" b="1" dirty="0" smtClean="0">
                <a:solidFill>
                  <a:schemeClr val="tx1"/>
                </a:solidFill>
              </a:rPr>
              <a:t>I recommend that you view it as one page by clicking on the open book icon        at the bottom of the page.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214" y="0"/>
            <a:ext cx="9178834" cy="103870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594" y="6524625"/>
            <a:ext cx="9163594" cy="33337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5629" y="4602207"/>
            <a:ext cx="616272" cy="53067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98823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05800" cy="1630362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 smtClean="0">
                <a:solidFill>
                  <a:srgbClr val="0070C0"/>
                </a:solidFill>
              </a:rPr>
              <a:t>2. What is the major source of Revenue for the Federal Government?</a:t>
            </a:r>
            <a:endParaRPr lang="en-US" sz="3600" b="1" dirty="0">
              <a:solidFill>
                <a:srgbClr val="0070C0"/>
              </a:solidFill>
            </a:endParaRPr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57200" y="1828800"/>
            <a:ext cx="4648200" cy="4297363"/>
          </a:xfrm>
        </p:spPr>
        <p:txBody>
          <a:bodyPr>
            <a:normAutofit/>
          </a:bodyPr>
          <a:lstStyle/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Income Tax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Sales and Excise Taxes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Payroll Taxes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Property Taxes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Corporate Income Tax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Licenses and fees</a:t>
            </a:r>
            <a:endParaRPr lang="en-US" dirty="0"/>
          </a:p>
        </p:txBody>
      </p:sp>
      <p:sp>
        <p:nvSpPr>
          <p:cNvPr id="5" name="CorShape1"/>
          <p:cNvSpPr/>
          <p:nvPr>
            <p:custDataLst>
              <p:tags r:id="rId3"/>
            </p:custDataLst>
          </p:nvPr>
        </p:nvSpPr>
        <p:spPr>
          <a:xfrm rot="10800000">
            <a:off x="172719" y="1752600"/>
            <a:ext cx="596053" cy="596053"/>
          </a:xfrm>
          <a:custGeom>
            <a:avLst/>
            <a:gdLst/>
            <a:ahLst/>
            <a:cxnLst/>
            <a:rect l="0" t="0" r="0" b="0"/>
            <a:pathLst>
              <a:path w="1524001" h="1752601">
                <a:moveTo>
                  <a:pt x="1295400" y="1066800"/>
                </a:moveTo>
                <a:lnTo>
                  <a:pt x="1524000" y="533400"/>
                </a:lnTo>
                <a:lnTo>
                  <a:pt x="914400" y="0"/>
                </a:lnTo>
                <a:lnTo>
                  <a:pt x="0" y="1447800"/>
                </a:lnTo>
                <a:lnTo>
                  <a:pt x="0" y="1752600"/>
                </a:lnTo>
                <a:lnTo>
                  <a:pt x="990600" y="533400"/>
                </a:lnTo>
                <a:close/>
              </a:path>
            </a:pathLst>
          </a:custGeom>
          <a:solidFill>
            <a:srgbClr val="00C800"/>
          </a:solidFill>
          <a:ln>
            <a:noFill/>
          </a:ln>
          <a:effectLst>
            <a:prstShdw prst="shdw14" dist="35921" dir="2700000">
              <a:scrgbClr r="0" g="0" b="0">
                <a:alpha val="50000"/>
              </a:scrgbClr>
            </a:prst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80352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1001" y="685800"/>
            <a:ext cx="2667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Federal </a:t>
            </a:r>
          </a:p>
          <a:p>
            <a:r>
              <a:rPr lang="en-US" sz="3600" dirty="0" smtClean="0"/>
              <a:t>Revenues</a:t>
            </a:r>
          </a:p>
          <a:p>
            <a:r>
              <a:rPr lang="en-US" sz="3600" dirty="0" smtClean="0"/>
              <a:t>2009</a:t>
            </a:r>
            <a:endParaRPr lang="en-US" sz="3600" dirty="0"/>
          </a:p>
        </p:txBody>
      </p:sp>
      <p:pic>
        <p:nvPicPr>
          <p:cNvPr id="7" name="Picture 6" descr="fedrev200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24200" y="533399"/>
            <a:ext cx="5105400" cy="5642811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6" name="Picture 5" descr="fedrev201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0" y="381000"/>
            <a:ext cx="8839200" cy="5052856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05800" cy="1630362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 smtClean="0"/>
              <a:t>3. What is the major expenditure category for State Governments?</a:t>
            </a:r>
            <a:endParaRPr lang="en-US" sz="3600" b="1" dirty="0"/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57200" y="1752600"/>
            <a:ext cx="7543800" cy="4373563"/>
          </a:xfrm>
        </p:spPr>
        <p:txBody>
          <a:bodyPr>
            <a:normAutofit/>
          </a:bodyPr>
          <a:lstStyle/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National defense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Public Welfare (Income Security) including Pensions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Health Care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Transportation 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Education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Housing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05800" cy="1630362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 smtClean="0">
                <a:solidFill>
                  <a:srgbClr val="0070C0"/>
                </a:solidFill>
              </a:rPr>
              <a:t>3. What is the major expenditure category for State Governments?</a:t>
            </a:r>
            <a:endParaRPr lang="en-US" sz="3600" b="1" dirty="0">
              <a:solidFill>
                <a:srgbClr val="0070C0"/>
              </a:solidFill>
            </a:endParaRPr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57200" y="1752600"/>
            <a:ext cx="7543800" cy="4373563"/>
          </a:xfrm>
        </p:spPr>
        <p:txBody>
          <a:bodyPr>
            <a:normAutofit/>
          </a:bodyPr>
          <a:lstStyle/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National defense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Public Welfare (Income Security) including Pensions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Health Care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Transportation 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Education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Housing</a:t>
            </a:r>
            <a:endParaRPr lang="en-US" dirty="0"/>
          </a:p>
        </p:txBody>
      </p:sp>
      <p:sp>
        <p:nvSpPr>
          <p:cNvPr id="5" name="CorShape1"/>
          <p:cNvSpPr/>
          <p:nvPr>
            <p:custDataLst>
              <p:tags r:id="rId3"/>
            </p:custDataLst>
          </p:nvPr>
        </p:nvSpPr>
        <p:spPr>
          <a:xfrm rot="10800000">
            <a:off x="0" y="4419600"/>
            <a:ext cx="665480" cy="665480"/>
          </a:xfrm>
          <a:custGeom>
            <a:avLst/>
            <a:gdLst/>
            <a:ahLst/>
            <a:cxnLst/>
            <a:rect l="0" t="0" r="0" b="0"/>
            <a:pathLst>
              <a:path w="1524001" h="1752601">
                <a:moveTo>
                  <a:pt x="1295400" y="1066800"/>
                </a:moveTo>
                <a:lnTo>
                  <a:pt x="1524000" y="533400"/>
                </a:lnTo>
                <a:lnTo>
                  <a:pt x="914400" y="0"/>
                </a:lnTo>
                <a:lnTo>
                  <a:pt x="0" y="1447800"/>
                </a:lnTo>
                <a:lnTo>
                  <a:pt x="0" y="1752600"/>
                </a:lnTo>
                <a:lnTo>
                  <a:pt x="990600" y="533400"/>
                </a:lnTo>
                <a:close/>
              </a:path>
            </a:pathLst>
          </a:custGeom>
          <a:solidFill>
            <a:srgbClr val="00C800"/>
          </a:solidFill>
          <a:ln>
            <a:noFill/>
          </a:ln>
          <a:effectLst>
            <a:prstShdw prst="shdw14" dist="35921" dir="2700000">
              <a:scrgbClr r="0" g="0" b="0">
                <a:alpha val="50000"/>
              </a:scrgbClr>
            </a:prst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44220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1001" y="685800"/>
            <a:ext cx="2667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State </a:t>
            </a:r>
          </a:p>
          <a:p>
            <a:r>
              <a:rPr lang="en-US" sz="3600" dirty="0" smtClean="0"/>
              <a:t>Spending</a:t>
            </a:r>
          </a:p>
          <a:p>
            <a:r>
              <a:rPr lang="en-US" sz="3600" dirty="0" smtClean="0"/>
              <a:t>2007</a:t>
            </a:r>
            <a:endParaRPr lang="en-US" sz="3600" dirty="0"/>
          </a:p>
        </p:txBody>
      </p:sp>
      <p:pic>
        <p:nvPicPr>
          <p:cNvPr id="9" name="Picture 8" descr="stateexp200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95600" y="762000"/>
            <a:ext cx="5408072" cy="4876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0" y="24618"/>
            <a:ext cx="2667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State </a:t>
            </a:r>
          </a:p>
          <a:p>
            <a:r>
              <a:rPr lang="en-US" sz="3600" dirty="0" smtClean="0"/>
              <a:t>Spending</a:t>
            </a:r>
          </a:p>
          <a:p>
            <a:r>
              <a:rPr lang="en-US" sz="3600" dirty="0" smtClean="0"/>
              <a:t>2011</a:t>
            </a:r>
            <a:endParaRPr lang="en-US" sz="3600" dirty="0"/>
          </a:p>
        </p:txBody>
      </p:sp>
      <p:pic>
        <p:nvPicPr>
          <p:cNvPr id="788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399" y="-21102"/>
            <a:ext cx="6957061" cy="64219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277138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05800" cy="1630362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 smtClean="0"/>
              <a:t>4. What is the major source of Revenue for State Governments?</a:t>
            </a:r>
            <a:endParaRPr lang="en-US" sz="3600" b="1" dirty="0"/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57200" y="1981200"/>
            <a:ext cx="4572000" cy="4144963"/>
          </a:xfrm>
        </p:spPr>
        <p:txBody>
          <a:bodyPr>
            <a:normAutofit/>
          </a:bodyPr>
          <a:lstStyle/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Income Tax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Sales and Excise Taxes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Payroll Taxes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Property Taxes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Corporate Income Tax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Licenses and fees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05800" cy="1630362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 smtClean="0">
                <a:solidFill>
                  <a:srgbClr val="0070C0"/>
                </a:solidFill>
              </a:rPr>
              <a:t>4. What is the major source of Revenue for State Governments?</a:t>
            </a:r>
            <a:endParaRPr lang="en-US" sz="3600" b="1" dirty="0">
              <a:solidFill>
                <a:srgbClr val="0070C0"/>
              </a:solidFill>
            </a:endParaRPr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57200" y="1981200"/>
            <a:ext cx="4572000" cy="4144963"/>
          </a:xfrm>
        </p:spPr>
        <p:txBody>
          <a:bodyPr>
            <a:normAutofit/>
          </a:bodyPr>
          <a:lstStyle/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Income Tax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Sales and Excise Taxes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Payroll Taxes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Property Taxes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Corporate Income Tax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Licenses and fees</a:t>
            </a:r>
            <a:endParaRPr lang="en-US" dirty="0"/>
          </a:p>
        </p:txBody>
      </p:sp>
      <p:sp>
        <p:nvSpPr>
          <p:cNvPr id="5" name="CorShape1"/>
          <p:cNvSpPr/>
          <p:nvPr>
            <p:custDataLst>
              <p:tags r:id="rId3"/>
            </p:custDataLst>
          </p:nvPr>
        </p:nvSpPr>
        <p:spPr>
          <a:xfrm rot="10800000">
            <a:off x="0" y="2514600"/>
            <a:ext cx="589280" cy="589280"/>
          </a:xfrm>
          <a:custGeom>
            <a:avLst/>
            <a:gdLst/>
            <a:ahLst/>
            <a:cxnLst/>
            <a:rect l="0" t="0" r="0" b="0"/>
            <a:pathLst>
              <a:path w="1524001" h="1752601">
                <a:moveTo>
                  <a:pt x="1295400" y="1066800"/>
                </a:moveTo>
                <a:lnTo>
                  <a:pt x="1524000" y="533400"/>
                </a:lnTo>
                <a:lnTo>
                  <a:pt x="914400" y="0"/>
                </a:lnTo>
                <a:lnTo>
                  <a:pt x="0" y="1447800"/>
                </a:lnTo>
                <a:lnTo>
                  <a:pt x="0" y="1752600"/>
                </a:lnTo>
                <a:lnTo>
                  <a:pt x="990600" y="533400"/>
                </a:lnTo>
                <a:close/>
              </a:path>
            </a:pathLst>
          </a:custGeom>
          <a:solidFill>
            <a:srgbClr val="00C800"/>
          </a:solidFill>
          <a:ln>
            <a:noFill/>
          </a:ln>
          <a:effectLst>
            <a:prstShdw prst="shdw14" dist="35921" dir="2700000">
              <a:scrgbClr r="0" g="0" b="0">
                <a:alpha val="50000"/>
              </a:scrgbClr>
            </a:prst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26463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1001" y="685800"/>
            <a:ext cx="2667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State </a:t>
            </a:r>
          </a:p>
          <a:p>
            <a:r>
              <a:rPr lang="en-US" sz="3600" dirty="0" smtClean="0"/>
              <a:t>Revenues</a:t>
            </a:r>
          </a:p>
          <a:p>
            <a:r>
              <a:rPr lang="en-US" sz="3600" dirty="0" smtClean="0"/>
              <a:t>2007</a:t>
            </a:r>
            <a:endParaRPr lang="en-US" sz="3600" dirty="0"/>
          </a:p>
        </p:txBody>
      </p:sp>
      <p:pic>
        <p:nvPicPr>
          <p:cNvPr id="6" name="Picture 5" descr="staterev200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43200" y="0"/>
            <a:ext cx="5257800" cy="5726052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7201"/>
            <a:ext cx="7772400" cy="685799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2b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1295400"/>
            <a:ext cx="8001000" cy="4343400"/>
          </a:xfrm>
        </p:spPr>
        <p:txBody>
          <a:bodyPr>
            <a:normAutofit/>
          </a:bodyPr>
          <a:lstStyle/>
          <a:p>
            <a:pPr algn="l">
              <a:buFont typeface="Arial" pitchFamily="34" charset="0"/>
              <a:buChar char="•"/>
            </a:pPr>
            <a:r>
              <a:rPr lang="en-US" sz="4000" dirty="0" smtClean="0">
                <a:solidFill>
                  <a:schemeClr val="tx1"/>
                </a:solidFill>
              </a:rPr>
              <a:t>Functions of Government</a:t>
            </a:r>
          </a:p>
          <a:p>
            <a:pPr algn="l">
              <a:buFont typeface="Arial" pitchFamily="34" charset="0"/>
              <a:buChar char="•"/>
            </a:pPr>
            <a:r>
              <a:rPr lang="en-US" sz="4000" dirty="0" smtClean="0">
                <a:solidFill>
                  <a:schemeClr val="tx1"/>
                </a:solidFill>
              </a:rPr>
              <a:t>Government Finance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2895" y="76200"/>
            <a:ext cx="2667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State </a:t>
            </a:r>
          </a:p>
          <a:p>
            <a:r>
              <a:rPr lang="en-US" sz="3600" dirty="0" smtClean="0"/>
              <a:t>Revenues</a:t>
            </a:r>
          </a:p>
          <a:p>
            <a:r>
              <a:rPr lang="en-US" sz="3600" dirty="0" smtClean="0"/>
              <a:t>2011</a:t>
            </a:r>
            <a:endParaRPr lang="en-US" sz="3600" dirty="0"/>
          </a:p>
        </p:txBody>
      </p:sp>
      <p:pic>
        <p:nvPicPr>
          <p:cNvPr id="798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90268"/>
            <a:ext cx="6324600" cy="64648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628661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05800" cy="1630362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 smtClean="0"/>
              <a:t>5. What is the major expenditure category for Local Governments?</a:t>
            </a:r>
            <a:endParaRPr lang="en-US" sz="3600" b="1" dirty="0"/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57200" y="1752600"/>
            <a:ext cx="7620000" cy="4373563"/>
          </a:xfrm>
        </p:spPr>
        <p:txBody>
          <a:bodyPr>
            <a:normAutofit/>
          </a:bodyPr>
          <a:lstStyle/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National defense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Public Welfare (Income Security) including Pensions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Health Care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Transportation 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Education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Housing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05800" cy="1630362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 smtClean="0">
                <a:solidFill>
                  <a:srgbClr val="0070C0"/>
                </a:solidFill>
              </a:rPr>
              <a:t>5. What is the major expenditure category for Local Governments?</a:t>
            </a:r>
            <a:endParaRPr lang="en-US" sz="3600" b="1" dirty="0">
              <a:solidFill>
                <a:srgbClr val="0070C0"/>
              </a:solidFill>
            </a:endParaRPr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57200" y="1752600"/>
            <a:ext cx="7620000" cy="4373563"/>
          </a:xfrm>
        </p:spPr>
        <p:txBody>
          <a:bodyPr>
            <a:normAutofit/>
          </a:bodyPr>
          <a:lstStyle/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National defense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Public Welfare (Income Security) including Pensions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Health Care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Transportation 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Education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Housing</a:t>
            </a:r>
            <a:endParaRPr lang="en-US" dirty="0"/>
          </a:p>
        </p:txBody>
      </p:sp>
      <p:sp>
        <p:nvSpPr>
          <p:cNvPr id="5" name="CorShape1"/>
          <p:cNvSpPr/>
          <p:nvPr>
            <p:custDataLst>
              <p:tags r:id="rId3"/>
            </p:custDataLst>
          </p:nvPr>
        </p:nvSpPr>
        <p:spPr>
          <a:xfrm rot="10800000">
            <a:off x="0" y="4419600"/>
            <a:ext cx="741680" cy="741680"/>
          </a:xfrm>
          <a:custGeom>
            <a:avLst/>
            <a:gdLst/>
            <a:ahLst/>
            <a:cxnLst/>
            <a:rect l="0" t="0" r="0" b="0"/>
            <a:pathLst>
              <a:path w="1524001" h="1752601">
                <a:moveTo>
                  <a:pt x="1295400" y="1066800"/>
                </a:moveTo>
                <a:lnTo>
                  <a:pt x="1524000" y="533400"/>
                </a:lnTo>
                <a:lnTo>
                  <a:pt x="914400" y="0"/>
                </a:lnTo>
                <a:lnTo>
                  <a:pt x="0" y="1447800"/>
                </a:lnTo>
                <a:lnTo>
                  <a:pt x="0" y="1752600"/>
                </a:lnTo>
                <a:lnTo>
                  <a:pt x="990600" y="533400"/>
                </a:lnTo>
                <a:close/>
              </a:path>
            </a:pathLst>
          </a:custGeom>
          <a:solidFill>
            <a:srgbClr val="00C800"/>
          </a:solidFill>
          <a:ln>
            <a:noFill/>
          </a:ln>
          <a:effectLst>
            <a:prstShdw prst="shdw14" dist="35921" dir="2700000">
              <a:scrgbClr r="0" g="0" b="0">
                <a:alpha val="50000"/>
              </a:scrgbClr>
            </a:prst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77214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685800"/>
            <a:ext cx="365759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Local </a:t>
            </a:r>
          </a:p>
          <a:p>
            <a:r>
              <a:rPr lang="en-US" sz="3600" dirty="0" smtClean="0"/>
              <a:t>Government</a:t>
            </a:r>
            <a:br>
              <a:rPr lang="en-US" sz="3600" dirty="0" smtClean="0"/>
            </a:br>
            <a:r>
              <a:rPr lang="en-US" sz="3600" dirty="0" smtClean="0"/>
              <a:t>Spending</a:t>
            </a:r>
          </a:p>
          <a:p>
            <a:r>
              <a:rPr lang="en-US" sz="3600" dirty="0" smtClean="0"/>
              <a:t>2007</a:t>
            </a:r>
            <a:endParaRPr lang="en-US" sz="3600" dirty="0"/>
          </a:p>
        </p:txBody>
      </p:sp>
      <p:pic>
        <p:nvPicPr>
          <p:cNvPr id="7" name="Picture 6" descr="locexp200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71800" y="381000"/>
            <a:ext cx="5847790" cy="54102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0" y="38686"/>
            <a:ext cx="365759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Local </a:t>
            </a:r>
          </a:p>
          <a:p>
            <a:r>
              <a:rPr lang="en-US" sz="3600" dirty="0" smtClean="0"/>
              <a:t>Government</a:t>
            </a:r>
            <a:br>
              <a:rPr lang="en-US" sz="3600" dirty="0" smtClean="0"/>
            </a:br>
            <a:r>
              <a:rPr lang="en-US" sz="3600" dirty="0" smtClean="0"/>
              <a:t>Spending</a:t>
            </a:r>
          </a:p>
          <a:p>
            <a:r>
              <a:rPr lang="en-US" sz="3600" dirty="0" smtClean="0"/>
              <a:t>2010</a:t>
            </a:r>
            <a:endParaRPr lang="en-US" sz="3600" dirty="0"/>
          </a:p>
        </p:txBody>
      </p:sp>
      <p:pic>
        <p:nvPicPr>
          <p:cNvPr id="808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5957" y="228600"/>
            <a:ext cx="6168043" cy="5654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154432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05800" cy="1630362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 smtClean="0"/>
              <a:t>6. What is the major source of Revenue for Local Governments?</a:t>
            </a:r>
            <a:endParaRPr lang="en-US" sz="3600" b="1" dirty="0"/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57200" y="1981200"/>
            <a:ext cx="4724400" cy="4144963"/>
          </a:xfrm>
        </p:spPr>
        <p:txBody>
          <a:bodyPr>
            <a:normAutofit/>
          </a:bodyPr>
          <a:lstStyle/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Income Tax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Sales and Excise Taxes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Payroll Taxes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Property Taxes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Corporate Income Tax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Licenses and fees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05800" cy="1630362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 smtClean="0">
                <a:solidFill>
                  <a:srgbClr val="0070C0"/>
                </a:solidFill>
              </a:rPr>
              <a:t>6. What is the major source of Revenue for Local Governments?</a:t>
            </a:r>
            <a:endParaRPr lang="en-US" sz="3600" b="1" dirty="0">
              <a:solidFill>
                <a:srgbClr val="0070C0"/>
              </a:solidFill>
            </a:endParaRPr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57200" y="1981200"/>
            <a:ext cx="4724400" cy="4144963"/>
          </a:xfrm>
        </p:spPr>
        <p:txBody>
          <a:bodyPr>
            <a:normAutofit/>
          </a:bodyPr>
          <a:lstStyle/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Income Tax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Sales and Excise Taxes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Payroll Taxes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Property Taxes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Corporate Income Tax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Licenses and fees</a:t>
            </a:r>
            <a:endParaRPr lang="en-US" dirty="0"/>
          </a:p>
        </p:txBody>
      </p:sp>
      <p:sp>
        <p:nvSpPr>
          <p:cNvPr id="5" name="CorShape1"/>
          <p:cNvSpPr/>
          <p:nvPr>
            <p:custDataLst>
              <p:tags r:id="rId3"/>
            </p:custDataLst>
          </p:nvPr>
        </p:nvSpPr>
        <p:spPr>
          <a:xfrm rot="10800000">
            <a:off x="0" y="3556000"/>
            <a:ext cx="762000" cy="762000"/>
          </a:xfrm>
          <a:custGeom>
            <a:avLst/>
            <a:gdLst/>
            <a:ahLst/>
            <a:cxnLst/>
            <a:rect l="0" t="0" r="0" b="0"/>
            <a:pathLst>
              <a:path w="1524001" h="1752601">
                <a:moveTo>
                  <a:pt x="1295400" y="1066800"/>
                </a:moveTo>
                <a:lnTo>
                  <a:pt x="1524000" y="533400"/>
                </a:lnTo>
                <a:lnTo>
                  <a:pt x="914400" y="0"/>
                </a:lnTo>
                <a:lnTo>
                  <a:pt x="0" y="1447800"/>
                </a:lnTo>
                <a:lnTo>
                  <a:pt x="0" y="1752600"/>
                </a:lnTo>
                <a:lnTo>
                  <a:pt x="990600" y="533400"/>
                </a:lnTo>
                <a:close/>
              </a:path>
            </a:pathLst>
          </a:custGeom>
          <a:solidFill>
            <a:srgbClr val="00C800"/>
          </a:solidFill>
          <a:ln>
            <a:noFill/>
          </a:ln>
          <a:effectLst>
            <a:prstShdw prst="shdw14" dist="35921" dir="2700000">
              <a:scrgbClr r="0" g="0" b="0">
                <a:alpha val="50000"/>
              </a:scrgbClr>
            </a:prst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54286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1001" y="685800"/>
            <a:ext cx="2667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Local</a:t>
            </a:r>
          </a:p>
          <a:p>
            <a:r>
              <a:rPr lang="en-US" sz="3600" dirty="0" smtClean="0"/>
              <a:t>Government </a:t>
            </a:r>
          </a:p>
          <a:p>
            <a:r>
              <a:rPr lang="en-US" sz="3600" dirty="0" smtClean="0"/>
              <a:t>Revenues</a:t>
            </a:r>
          </a:p>
          <a:p>
            <a:r>
              <a:rPr lang="en-US" sz="3600" dirty="0" smtClean="0"/>
              <a:t>2007</a:t>
            </a:r>
            <a:endParaRPr lang="en-US" sz="3600" dirty="0"/>
          </a:p>
        </p:txBody>
      </p:sp>
      <p:pic>
        <p:nvPicPr>
          <p:cNvPr id="9" name="Picture 8" descr="locrev200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05200" y="304800"/>
            <a:ext cx="4572000" cy="605758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5169" y="0"/>
            <a:ext cx="2667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Local</a:t>
            </a:r>
          </a:p>
          <a:p>
            <a:r>
              <a:rPr lang="en-US" sz="3600" dirty="0" smtClean="0"/>
              <a:t>Government </a:t>
            </a:r>
          </a:p>
          <a:p>
            <a:r>
              <a:rPr lang="en-US" sz="3600" dirty="0" smtClean="0"/>
              <a:t>Revenues</a:t>
            </a:r>
          </a:p>
          <a:p>
            <a:r>
              <a:rPr lang="en-US" sz="3600" dirty="0" smtClean="0"/>
              <a:t>2010</a:t>
            </a:r>
            <a:endParaRPr lang="en-US" sz="3600" dirty="0"/>
          </a:p>
        </p:txBody>
      </p:sp>
      <p:pic>
        <p:nvPicPr>
          <p:cNvPr id="819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84236"/>
            <a:ext cx="4781843" cy="65105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0863887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30362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 smtClean="0"/>
              <a:t>7. A </a:t>
            </a:r>
            <a:r>
              <a:rPr lang="en-US" sz="3600" b="1" u="sng" dirty="0" smtClean="0"/>
              <a:t>Progressive Tax </a:t>
            </a:r>
            <a:r>
              <a:rPr lang="en-US" sz="3600" b="1" dirty="0" smtClean="0"/>
              <a:t>is one where those with higher incomes:</a:t>
            </a:r>
            <a:endParaRPr lang="en-US" sz="3600" b="1" dirty="0"/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57200" y="1752600"/>
            <a:ext cx="8229600" cy="4373563"/>
          </a:xfrm>
        </p:spPr>
        <p:txBody>
          <a:bodyPr>
            <a:normAutofit/>
          </a:bodyPr>
          <a:lstStyle/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Pay more than those with lower incomes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Pay the same as everyone else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Pay a higher % of their income in taxes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Pay less  than those with lower incomes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7201"/>
            <a:ext cx="7772400" cy="685799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2b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1295400"/>
            <a:ext cx="8001000" cy="4343400"/>
          </a:xfrm>
        </p:spPr>
        <p:txBody>
          <a:bodyPr>
            <a:normAutofit fontScale="92500" lnSpcReduction="20000"/>
          </a:bodyPr>
          <a:lstStyle/>
          <a:p>
            <a:pPr algn="l">
              <a:buFont typeface="Arial" pitchFamily="34" charset="0"/>
              <a:buChar char="•"/>
            </a:pPr>
            <a:r>
              <a:rPr lang="en-US" sz="4000" b="1" dirty="0" smtClean="0">
                <a:solidFill>
                  <a:schemeClr val="tx1"/>
                </a:solidFill>
              </a:rPr>
              <a:t>Functions of Government</a:t>
            </a:r>
          </a:p>
          <a:p>
            <a:pPr lvl="1" algn="l">
              <a:buFont typeface="Arial" pitchFamily="34" charset="0"/>
              <a:buChar char="•"/>
            </a:pPr>
            <a:r>
              <a:rPr lang="en-US" sz="3600" dirty="0" smtClean="0">
                <a:solidFill>
                  <a:schemeClr val="tx1"/>
                </a:solidFill>
              </a:rPr>
              <a:t>Providing the Legal Structure</a:t>
            </a:r>
          </a:p>
          <a:p>
            <a:pPr lvl="1" algn="l">
              <a:buFont typeface="Arial" pitchFamily="34" charset="0"/>
              <a:buChar char="•"/>
            </a:pPr>
            <a:r>
              <a:rPr lang="en-US" sz="3600" dirty="0" smtClean="0">
                <a:solidFill>
                  <a:schemeClr val="tx1"/>
                </a:solidFill>
              </a:rPr>
              <a:t>Maintaining Competition</a:t>
            </a:r>
          </a:p>
          <a:p>
            <a:pPr lvl="1" algn="l">
              <a:buFont typeface="Arial" pitchFamily="34" charset="0"/>
              <a:buChar char="•"/>
            </a:pPr>
            <a:r>
              <a:rPr lang="en-US" sz="3600" dirty="0" smtClean="0">
                <a:solidFill>
                  <a:schemeClr val="tx1"/>
                </a:solidFill>
              </a:rPr>
              <a:t>Redistributing Income</a:t>
            </a:r>
          </a:p>
          <a:p>
            <a:pPr lvl="1" algn="l">
              <a:buFont typeface="Arial" pitchFamily="34" charset="0"/>
              <a:buChar char="•"/>
            </a:pPr>
            <a:r>
              <a:rPr lang="en-US" sz="3600" dirty="0" smtClean="0">
                <a:solidFill>
                  <a:schemeClr val="tx1"/>
                </a:solidFill>
              </a:rPr>
              <a:t>Reallocating Resources</a:t>
            </a:r>
          </a:p>
          <a:p>
            <a:pPr lvl="2" algn="l">
              <a:buFont typeface="Arial" pitchFamily="34" charset="0"/>
              <a:buChar char="•"/>
            </a:pPr>
            <a:r>
              <a:rPr lang="en-US" sz="3200" dirty="0" smtClean="0">
                <a:solidFill>
                  <a:schemeClr val="tx1"/>
                </a:solidFill>
              </a:rPr>
              <a:t>Correct Externalities</a:t>
            </a:r>
          </a:p>
          <a:p>
            <a:pPr lvl="2" algn="l">
              <a:buFont typeface="Arial" pitchFamily="34" charset="0"/>
              <a:buChar char="•"/>
            </a:pPr>
            <a:r>
              <a:rPr lang="en-US" sz="3200" dirty="0" smtClean="0">
                <a:solidFill>
                  <a:schemeClr val="tx1"/>
                </a:solidFill>
              </a:rPr>
              <a:t>Provide Public Goods</a:t>
            </a:r>
          </a:p>
          <a:p>
            <a:pPr lvl="1" algn="l">
              <a:buFont typeface="Arial" pitchFamily="34" charset="0"/>
              <a:buChar char="•"/>
            </a:pPr>
            <a:r>
              <a:rPr lang="en-US" sz="3600" dirty="0" smtClean="0">
                <a:solidFill>
                  <a:schemeClr val="tx1"/>
                </a:solidFill>
              </a:rPr>
              <a:t>Promoting Stability</a:t>
            </a:r>
            <a:endParaRPr lang="en-US" sz="4000" dirty="0">
              <a:solidFill>
                <a:schemeClr val="tx1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30362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 smtClean="0">
                <a:solidFill>
                  <a:srgbClr val="0070C0"/>
                </a:solidFill>
              </a:rPr>
              <a:t>7. A </a:t>
            </a:r>
            <a:r>
              <a:rPr lang="en-US" sz="3600" b="1" u="sng" dirty="0" smtClean="0">
                <a:solidFill>
                  <a:srgbClr val="0070C0"/>
                </a:solidFill>
              </a:rPr>
              <a:t>Progressive Tax </a:t>
            </a:r>
            <a:r>
              <a:rPr lang="en-US" sz="3600" b="1" dirty="0" smtClean="0">
                <a:solidFill>
                  <a:srgbClr val="0070C0"/>
                </a:solidFill>
              </a:rPr>
              <a:t>is one where those with higher incomes:</a:t>
            </a:r>
            <a:endParaRPr lang="en-US" sz="3600" b="1" dirty="0">
              <a:solidFill>
                <a:srgbClr val="0070C0"/>
              </a:solidFill>
            </a:endParaRPr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57200" y="1752600"/>
            <a:ext cx="8229600" cy="4373563"/>
          </a:xfrm>
        </p:spPr>
        <p:txBody>
          <a:bodyPr>
            <a:normAutofit/>
          </a:bodyPr>
          <a:lstStyle/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Pay more than those with lower incomes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Pay the same as everyone else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Pay a higher % of their income in taxes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Pay less  than those with lower incomes</a:t>
            </a:r>
            <a:endParaRPr lang="en-US" dirty="0"/>
          </a:p>
        </p:txBody>
      </p:sp>
      <p:sp>
        <p:nvSpPr>
          <p:cNvPr id="5" name="CorShape1"/>
          <p:cNvSpPr/>
          <p:nvPr>
            <p:custDataLst>
              <p:tags r:id="rId3"/>
            </p:custDataLst>
          </p:nvPr>
        </p:nvSpPr>
        <p:spPr>
          <a:xfrm rot="10800000">
            <a:off x="0" y="2895600"/>
            <a:ext cx="589280" cy="589280"/>
          </a:xfrm>
          <a:custGeom>
            <a:avLst/>
            <a:gdLst/>
            <a:ahLst/>
            <a:cxnLst/>
            <a:rect l="0" t="0" r="0" b="0"/>
            <a:pathLst>
              <a:path w="1524001" h="1752601">
                <a:moveTo>
                  <a:pt x="1295400" y="1066800"/>
                </a:moveTo>
                <a:lnTo>
                  <a:pt x="1524000" y="533400"/>
                </a:lnTo>
                <a:lnTo>
                  <a:pt x="914400" y="0"/>
                </a:lnTo>
                <a:lnTo>
                  <a:pt x="0" y="1447800"/>
                </a:lnTo>
                <a:lnTo>
                  <a:pt x="0" y="1752600"/>
                </a:lnTo>
                <a:lnTo>
                  <a:pt x="990600" y="533400"/>
                </a:lnTo>
                <a:close/>
              </a:path>
            </a:pathLst>
          </a:custGeom>
          <a:solidFill>
            <a:srgbClr val="00C800"/>
          </a:solidFill>
          <a:ln>
            <a:noFill/>
          </a:ln>
          <a:effectLst>
            <a:prstShdw prst="shdw14" dist="35921" dir="2700000">
              <a:scrgbClr r="0" g="0" b="0">
                <a:alpha val="50000"/>
              </a:scrgbClr>
            </a:prst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67596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30362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 smtClean="0"/>
              <a:t>8. A </a:t>
            </a:r>
            <a:r>
              <a:rPr lang="en-US" sz="3600" b="1" u="sng" dirty="0" smtClean="0"/>
              <a:t>Regressive Tax </a:t>
            </a:r>
            <a:r>
              <a:rPr lang="en-US" sz="3600" b="1" dirty="0" smtClean="0"/>
              <a:t>is one where those with higher incomes:</a:t>
            </a:r>
            <a:endParaRPr lang="en-US" sz="3600" b="1" dirty="0"/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57200" y="1752600"/>
            <a:ext cx="7315200" cy="4373563"/>
          </a:xfrm>
        </p:spPr>
        <p:txBody>
          <a:bodyPr>
            <a:normAutofit/>
          </a:bodyPr>
          <a:lstStyle/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Pay less than those with lower incomes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Pay the same as everyone else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Pay a higher % of their income in taxes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Pay a lower % of </a:t>
            </a:r>
            <a:br>
              <a:rPr lang="en-US" dirty="0" smtClean="0"/>
            </a:br>
            <a:r>
              <a:rPr lang="en-US" dirty="0" smtClean="0"/>
              <a:t>their income in taxes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30362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 smtClean="0">
                <a:solidFill>
                  <a:srgbClr val="0070C0"/>
                </a:solidFill>
              </a:rPr>
              <a:t>8. A </a:t>
            </a:r>
            <a:r>
              <a:rPr lang="en-US" sz="3600" b="1" u="sng" dirty="0" smtClean="0">
                <a:solidFill>
                  <a:srgbClr val="0070C0"/>
                </a:solidFill>
              </a:rPr>
              <a:t>Regressive Tax </a:t>
            </a:r>
            <a:r>
              <a:rPr lang="en-US" sz="3600" b="1" dirty="0" smtClean="0">
                <a:solidFill>
                  <a:srgbClr val="0070C0"/>
                </a:solidFill>
              </a:rPr>
              <a:t>is one where those with higher incomes:</a:t>
            </a:r>
            <a:endParaRPr lang="en-US" sz="3600" b="1" dirty="0">
              <a:solidFill>
                <a:srgbClr val="0070C0"/>
              </a:solidFill>
            </a:endParaRPr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57200" y="1752600"/>
            <a:ext cx="7315200" cy="4373563"/>
          </a:xfrm>
        </p:spPr>
        <p:txBody>
          <a:bodyPr>
            <a:normAutofit/>
          </a:bodyPr>
          <a:lstStyle/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Pay less than those with lower incomes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Pay the same as everyone else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Pay a higher % of their income in taxes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Pay a lower % of </a:t>
            </a:r>
            <a:br>
              <a:rPr lang="en-US" dirty="0" smtClean="0"/>
            </a:br>
            <a:r>
              <a:rPr lang="en-US" dirty="0" smtClean="0"/>
              <a:t>their income in taxes</a:t>
            </a:r>
            <a:endParaRPr lang="en-US" dirty="0"/>
          </a:p>
        </p:txBody>
      </p:sp>
      <p:sp>
        <p:nvSpPr>
          <p:cNvPr id="5" name="CorShape1"/>
          <p:cNvSpPr/>
          <p:nvPr>
            <p:custDataLst>
              <p:tags r:id="rId3"/>
            </p:custDataLst>
          </p:nvPr>
        </p:nvSpPr>
        <p:spPr>
          <a:xfrm rot="10800000">
            <a:off x="-60960" y="3672332"/>
            <a:ext cx="647700" cy="647700"/>
          </a:xfrm>
          <a:custGeom>
            <a:avLst/>
            <a:gdLst/>
            <a:ahLst/>
            <a:cxnLst/>
            <a:rect l="0" t="0" r="0" b="0"/>
            <a:pathLst>
              <a:path w="1524001" h="1752601">
                <a:moveTo>
                  <a:pt x="1295400" y="1066800"/>
                </a:moveTo>
                <a:lnTo>
                  <a:pt x="1524000" y="533400"/>
                </a:lnTo>
                <a:lnTo>
                  <a:pt x="914400" y="0"/>
                </a:lnTo>
                <a:lnTo>
                  <a:pt x="0" y="1447800"/>
                </a:lnTo>
                <a:lnTo>
                  <a:pt x="0" y="1752600"/>
                </a:lnTo>
                <a:lnTo>
                  <a:pt x="990600" y="533400"/>
                </a:lnTo>
                <a:close/>
              </a:path>
            </a:pathLst>
          </a:custGeom>
          <a:solidFill>
            <a:srgbClr val="00C800"/>
          </a:solidFill>
          <a:ln>
            <a:noFill/>
          </a:ln>
          <a:effectLst>
            <a:prstShdw prst="shdw14" dist="35921" dir="2700000">
              <a:scrgbClr r="0" g="0" b="0">
                <a:alpha val="50000"/>
              </a:scrgbClr>
            </a:prst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40322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30362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 smtClean="0"/>
              <a:t>9. A </a:t>
            </a:r>
            <a:r>
              <a:rPr lang="en-US" sz="3600" b="1" u="sng" dirty="0" smtClean="0"/>
              <a:t>Proportional Tax </a:t>
            </a:r>
            <a:r>
              <a:rPr lang="en-US" sz="3600" b="1" dirty="0" smtClean="0"/>
              <a:t>is one where those with higher incomes:</a:t>
            </a:r>
            <a:endParaRPr lang="en-US" sz="3600" b="1" dirty="0"/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57200" y="1752600"/>
            <a:ext cx="7239000" cy="4373563"/>
          </a:xfrm>
        </p:spPr>
        <p:txBody>
          <a:bodyPr>
            <a:normAutofit/>
          </a:bodyPr>
          <a:lstStyle/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Pay less than those with lower incomes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Pay the same % of their income in taxes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Pay a higher % of their income in taxes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Pay a lower %e of </a:t>
            </a:r>
            <a:br>
              <a:rPr lang="en-US" dirty="0" smtClean="0"/>
            </a:br>
            <a:r>
              <a:rPr lang="en-US" dirty="0" smtClean="0"/>
              <a:t>their income in taxes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30362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 smtClean="0">
                <a:solidFill>
                  <a:srgbClr val="0070C0"/>
                </a:solidFill>
              </a:rPr>
              <a:t>9. A </a:t>
            </a:r>
            <a:r>
              <a:rPr lang="en-US" sz="3600" b="1" u="sng" dirty="0" smtClean="0">
                <a:solidFill>
                  <a:srgbClr val="0070C0"/>
                </a:solidFill>
              </a:rPr>
              <a:t>Proportional Tax </a:t>
            </a:r>
            <a:r>
              <a:rPr lang="en-US" sz="3600" b="1" dirty="0" smtClean="0">
                <a:solidFill>
                  <a:srgbClr val="0070C0"/>
                </a:solidFill>
              </a:rPr>
              <a:t>is one where those with higher incomes:</a:t>
            </a:r>
            <a:endParaRPr lang="en-US" sz="3600" b="1" dirty="0">
              <a:solidFill>
                <a:srgbClr val="0070C0"/>
              </a:solidFill>
            </a:endParaRPr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57200" y="1752600"/>
            <a:ext cx="7239000" cy="4373563"/>
          </a:xfrm>
        </p:spPr>
        <p:txBody>
          <a:bodyPr>
            <a:normAutofit/>
          </a:bodyPr>
          <a:lstStyle/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Pay less than those with lower incomes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Pay the same % of their income in taxes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Pay a higher % of their income in taxes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Pay a lower %e of </a:t>
            </a:r>
            <a:br>
              <a:rPr lang="en-US" dirty="0" smtClean="0"/>
            </a:br>
            <a:r>
              <a:rPr lang="en-US" dirty="0" smtClean="0"/>
              <a:t>their income in taxes</a:t>
            </a:r>
            <a:endParaRPr lang="en-US" dirty="0"/>
          </a:p>
        </p:txBody>
      </p:sp>
      <p:sp>
        <p:nvSpPr>
          <p:cNvPr id="5" name="CorShape1"/>
          <p:cNvSpPr/>
          <p:nvPr>
            <p:custDataLst>
              <p:tags r:id="rId3"/>
            </p:custDataLst>
          </p:nvPr>
        </p:nvSpPr>
        <p:spPr>
          <a:xfrm rot="10800000">
            <a:off x="0" y="2260600"/>
            <a:ext cx="609600" cy="609600"/>
          </a:xfrm>
          <a:custGeom>
            <a:avLst/>
            <a:gdLst/>
            <a:ahLst/>
            <a:cxnLst/>
            <a:rect l="0" t="0" r="0" b="0"/>
            <a:pathLst>
              <a:path w="1524001" h="1752601">
                <a:moveTo>
                  <a:pt x="1295400" y="1066800"/>
                </a:moveTo>
                <a:lnTo>
                  <a:pt x="1524000" y="533400"/>
                </a:lnTo>
                <a:lnTo>
                  <a:pt x="914400" y="0"/>
                </a:lnTo>
                <a:lnTo>
                  <a:pt x="0" y="1447800"/>
                </a:lnTo>
                <a:lnTo>
                  <a:pt x="0" y="1752600"/>
                </a:lnTo>
                <a:lnTo>
                  <a:pt x="990600" y="533400"/>
                </a:lnTo>
                <a:close/>
              </a:path>
            </a:pathLst>
          </a:custGeom>
          <a:solidFill>
            <a:srgbClr val="00C800"/>
          </a:solidFill>
          <a:ln>
            <a:noFill/>
          </a:ln>
          <a:effectLst>
            <a:prstShdw prst="shdw14" dist="35921" dir="2700000">
              <a:scrgbClr r="0" g="0" b="0">
                <a:alpha val="50000"/>
              </a:scrgbClr>
            </a:prst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45085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852225" y="5029200"/>
            <a:ext cx="2468946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6000" dirty="0" smtClean="0">
                <a:solidFill>
                  <a:prstClr val="black"/>
                </a:solidFill>
              </a:rPr>
              <a:t>YP # 29</a:t>
            </a:r>
            <a:endParaRPr lang="en-US" sz="6000" dirty="0">
              <a:solidFill>
                <a:prstClr val="black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201230"/>
            <a:ext cx="778815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/>
              <a:t>2017 Tax Rates – Single Taxpayer</a:t>
            </a:r>
            <a:endParaRPr lang="en-US" sz="4400" b="1" dirty="0"/>
          </a:p>
        </p:txBody>
      </p:sp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988160"/>
            <a:ext cx="8709344" cy="3660040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6549888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228600" y="2819400"/>
            <a:ext cx="3124200" cy="3890963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 smtClean="0"/>
              <a:t>10. Use the tax table above. If income is $10,325 what is the marginal tax rate?</a:t>
            </a:r>
            <a:endParaRPr lang="en-US" sz="3600" b="1" dirty="0"/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076504" y="3200400"/>
            <a:ext cx="2286000" cy="3505200"/>
          </a:xfrm>
        </p:spPr>
        <p:txBody>
          <a:bodyPr>
            <a:normAutofit/>
          </a:bodyPr>
          <a:lstStyle/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10 %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15 %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25 %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28 %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33 %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35 %</a:t>
            </a:r>
            <a:endParaRPr lang="en-US" dirty="0"/>
          </a:p>
        </p:txBody>
      </p:sp>
      <p:pic>
        <p:nvPicPr>
          <p:cNvPr id="8" name="Picture 7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0"/>
            <a:ext cx="7615595" cy="3200400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38394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228600" y="2819400"/>
            <a:ext cx="3124200" cy="3890963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 smtClean="0">
                <a:solidFill>
                  <a:srgbClr val="0070C0"/>
                </a:solidFill>
              </a:rPr>
              <a:t>10. Use the tax table above. If income is $10,325 what is the marginal tax rate?</a:t>
            </a:r>
            <a:endParaRPr lang="en-US" sz="3600" b="1" dirty="0">
              <a:solidFill>
                <a:srgbClr val="0070C0"/>
              </a:solidFill>
            </a:endParaRPr>
          </a:p>
        </p:txBody>
      </p:sp>
      <p:graphicFrame>
        <p:nvGraphicFramePr>
          <p:cNvPr id="4" name="TPChart"/>
          <p:cNvGraphicFramePr>
            <a:graphicFrameLocks noChangeAspect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2146364308"/>
              </p:ext>
            </p:extLst>
          </p:nvPr>
        </p:nvGraphicFramePr>
        <p:xfrm>
          <a:off x="6172200" y="3657600"/>
          <a:ext cx="2743200" cy="308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Chart" r:id="rId7" imgW="4572108" imgH="5143554" progId="MSGraph.Chart.8">
                  <p:embed followColorScheme="full"/>
                </p:oleObj>
              </mc:Choice>
              <mc:Fallback>
                <p:oleObj name="Chart" r:id="rId7" imgW="4572108" imgH="5143554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2200" y="3657600"/>
                        <a:ext cx="2743200" cy="308610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PAnswers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>
          <a:xfrm>
            <a:off x="4076504" y="3200400"/>
            <a:ext cx="2286000" cy="3505200"/>
          </a:xfrm>
        </p:spPr>
        <p:txBody>
          <a:bodyPr>
            <a:normAutofit/>
          </a:bodyPr>
          <a:lstStyle/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10 %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15 %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25 %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28 %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33 %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35 %</a:t>
            </a:r>
            <a:endParaRPr lang="en-US" dirty="0"/>
          </a:p>
        </p:txBody>
      </p:sp>
      <p:sp>
        <p:nvSpPr>
          <p:cNvPr id="6" name="CorShape1"/>
          <p:cNvSpPr/>
          <p:nvPr>
            <p:custDataLst>
              <p:tags r:id="rId5"/>
            </p:custDataLst>
          </p:nvPr>
        </p:nvSpPr>
        <p:spPr>
          <a:xfrm rot="10800000">
            <a:off x="3733799" y="3911601"/>
            <a:ext cx="609600" cy="508000"/>
          </a:xfrm>
          <a:custGeom>
            <a:avLst/>
            <a:gdLst/>
            <a:ahLst/>
            <a:cxnLst/>
            <a:rect l="0" t="0" r="0" b="0"/>
            <a:pathLst>
              <a:path w="1524001" h="1752601">
                <a:moveTo>
                  <a:pt x="1295400" y="1066800"/>
                </a:moveTo>
                <a:lnTo>
                  <a:pt x="1524000" y="533400"/>
                </a:lnTo>
                <a:lnTo>
                  <a:pt x="914400" y="0"/>
                </a:lnTo>
                <a:lnTo>
                  <a:pt x="0" y="1447800"/>
                </a:lnTo>
                <a:lnTo>
                  <a:pt x="0" y="1752600"/>
                </a:lnTo>
                <a:lnTo>
                  <a:pt x="990600" y="533400"/>
                </a:lnTo>
                <a:close/>
              </a:path>
            </a:pathLst>
          </a:custGeom>
          <a:solidFill>
            <a:srgbClr val="00C800"/>
          </a:solidFill>
          <a:ln>
            <a:noFill/>
          </a:ln>
          <a:effectLst>
            <a:prstShdw prst="shdw14" dist="35921" dir="2700000">
              <a:scrgbClr r="0" g="0" b="0">
                <a:alpha val="50000"/>
              </a:scrgbClr>
            </a:prst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0"/>
            <a:ext cx="7615595" cy="3200400"/>
          </a:xfrm>
          <a:prstGeom prst="rect">
            <a:avLst/>
          </a:prstGeom>
          <a:noFill/>
          <a:ln>
            <a:noFill/>
          </a:ln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950114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4" grpId="0"/>
      <p:bldP spid="6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228600" y="3067928"/>
            <a:ext cx="2882900" cy="3485271"/>
          </a:xfrm>
        </p:spPr>
        <p:txBody>
          <a:bodyPr>
            <a:normAutofit fontScale="90000"/>
          </a:bodyPr>
          <a:lstStyle/>
          <a:p>
            <a:pPr algn="l"/>
            <a:r>
              <a:rPr lang="en-US" sz="3600" b="1" dirty="0" smtClean="0"/>
              <a:t>11. Use the tax table above. If income is $10,325 what is the amount owed in taxes?</a:t>
            </a:r>
            <a:endParaRPr lang="en-US" sz="3600" b="1" dirty="0"/>
          </a:p>
        </p:txBody>
      </p:sp>
      <p:pic>
        <p:nvPicPr>
          <p:cNvPr id="8" name="Picture 7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052" y="-22486"/>
            <a:ext cx="8031748" cy="337528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PAnswers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3316654" y="3429000"/>
            <a:ext cx="3352800" cy="3048000"/>
          </a:xfrm>
        </p:spPr>
        <p:txBody>
          <a:bodyPr>
            <a:noAutofit/>
          </a:bodyPr>
          <a:lstStyle/>
          <a:p>
            <a:pPr marL="514350" indent="-514350">
              <a:buFont typeface="Arial" pitchFamily="34" charset="0"/>
              <a:buAutoNum type="arabicPeriod"/>
            </a:pPr>
            <a:r>
              <a:rPr lang="en-US" sz="4000" dirty="0" smtClean="0"/>
              <a:t>$ 0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sz="4000" dirty="0" smtClean="0"/>
              <a:t>$ 932.50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sz="4000" dirty="0" smtClean="0"/>
              <a:t>$1,082.50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sz="4000" dirty="0" smtClean="0"/>
              <a:t>$1,548.75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33102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228600" y="3067928"/>
            <a:ext cx="2882900" cy="3485271"/>
          </a:xfrm>
        </p:spPr>
        <p:txBody>
          <a:bodyPr>
            <a:normAutofit fontScale="90000"/>
          </a:bodyPr>
          <a:lstStyle/>
          <a:p>
            <a:pPr algn="l"/>
            <a:r>
              <a:rPr lang="en-US" sz="3600" b="1" dirty="0" smtClean="0">
                <a:solidFill>
                  <a:srgbClr val="0070C0"/>
                </a:solidFill>
              </a:rPr>
              <a:t>11. Use the tax table above. If income is $10,325 what is the amount owed in taxes?</a:t>
            </a:r>
            <a:endParaRPr lang="en-US" sz="3600" b="1" dirty="0">
              <a:solidFill>
                <a:srgbClr val="0070C0"/>
              </a:solidFill>
            </a:endParaRPr>
          </a:p>
        </p:txBody>
      </p:sp>
      <p:graphicFrame>
        <p:nvGraphicFramePr>
          <p:cNvPr id="4" name="TPChart"/>
          <p:cNvGraphicFramePr>
            <a:graphicFrameLocks noChangeAspect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1813047965"/>
              </p:ext>
            </p:extLst>
          </p:nvPr>
        </p:nvGraphicFramePr>
        <p:xfrm>
          <a:off x="6710606" y="3886199"/>
          <a:ext cx="2293693" cy="25804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" name="Chart" r:id="rId7" imgW="4572108" imgH="5143554" progId="MSGraph.Chart.8">
                  <p:embed followColorScheme="full"/>
                </p:oleObj>
              </mc:Choice>
              <mc:Fallback>
                <p:oleObj name="Chart" r:id="rId7" imgW="4572108" imgH="5143554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10606" y="3886199"/>
                        <a:ext cx="2293693" cy="258040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/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052" y="-22486"/>
            <a:ext cx="8031748" cy="337528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CorShape1"/>
          <p:cNvSpPr/>
          <p:nvPr>
            <p:custDataLst>
              <p:tags r:id="rId4"/>
            </p:custDataLst>
          </p:nvPr>
        </p:nvSpPr>
        <p:spPr>
          <a:xfrm rot="10800000">
            <a:off x="2961054" y="4964007"/>
            <a:ext cx="444500" cy="444500"/>
          </a:xfrm>
          <a:custGeom>
            <a:avLst/>
            <a:gdLst/>
            <a:ahLst/>
            <a:cxnLst/>
            <a:rect l="0" t="0" r="0" b="0"/>
            <a:pathLst>
              <a:path w="1524001" h="1752601">
                <a:moveTo>
                  <a:pt x="1295400" y="1066800"/>
                </a:moveTo>
                <a:lnTo>
                  <a:pt x="1524000" y="533400"/>
                </a:lnTo>
                <a:lnTo>
                  <a:pt x="914400" y="0"/>
                </a:lnTo>
                <a:lnTo>
                  <a:pt x="0" y="1447800"/>
                </a:lnTo>
                <a:lnTo>
                  <a:pt x="0" y="1752600"/>
                </a:lnTo>
                <a:lnTo>
                  <a:pt x="990600" y="533400"/>
                </a:lnTo>
                <a:close/>
              </a:path>
            </a:pathLst>
          </a:custGeom>
          <a:solidFill>
            <a:srgbClr val="00C800"/>
          </a:solidFill>
          <a:ln w="25400" cap="flat" cmpd="sng" algn="ctr">
            <a:noFill/>
            <a:prstDash val="solid"/>
          </a:ln>
          <a:effectLst>
            <a:prstShdw prst="shdw14" dist="35921" dir="2700000">
              <a:scrgbClr r="0" g="0" b="0">
                <a:alpha val="50000"/>
              </a:scrgbClr>
            </a:prstShdw>
          </a:effectLst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rgbClr val="000000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5"/>
            </p:custDataLst>
          </p:nvPr>
        </p:nvSpPr>
        <p:spPr>
          <a:xfrm>
            <a:off x="3316654" y="3429000"/>
            <a:ext cx="3352800" cy="3048000"/>
          </a:xfrm>
        </p:spPr>
        <p:txBody>
          <a:bodyPr>
            <a:noAutofit/>
          </a:bodyPr>
          <a:lstStyle/>
          <a:p>
            <a:pPr marL="514350" indent="-514350">
              <a:buFont typeface="Arial" pitchFamily="34" charset="0"/>
              <a:buAutoNum type="arabicPeriod"/>
            </a:pPr>
            <a:r>
              <a:rPr lang="en-US" sz="4000" dirty="0" smtClean="0"/>
              <a:t>$ 0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sz="4000" dirty="0" smtClean="0"/>
              <a:t>$ 932.50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sz="4000" dirty="0" smtClean="0"/>
              <a:t>$1,082.50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sz="4000" dirty="0" smtClean="0"/>
              <a:t>$1,548.75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700754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4" grpId="0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7201"/>
            <a:ext cx="7772400" cy="685799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2b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1295400"/>
            <a:ext cx="8915400" cy="4343400"/>
          </a:xfrm>
        </p:spPr>
        <p:txBody>
          <a:bodyPr>
            <a:normAutofit fontScale="92500" lnSpcReduction="10000"/>
          </a:bodyPr>
          <a:lstStyle/>
          <a:p>
            <a:pPr algn="l">
              <a:buFont typeface="Arial" pitchFamily="34" charset="0"/>
              <a:buChar char="•"/>
            </a:pPr>
            <a:r>
              <a:rPr lang="en-US" sz="4000" b="1" dirty="0" smtClean="0">
                <a:solidFill>
                  <a:schemeClr val="tx1"/>
                </a:solidFill>
              </a:rPr>
              <a:t>Government Finance</a:t>
            </a:r>
          </a:p>
          <a:p>
            <a:pPr lvl="1" algn="l">
              <a:buFont typeface="Arial" pitchFamily="34" charset="0"/>
              <a:buChar char="•"/>
            </a:pPr>
            <a:r>
              <a:rPr lang="en-US" sz="3600" dirty="0" smtClean="0">
                <a:solidFill>
                  <a:schemeClr val="tx1"/>
                </a:solidFill>
              </a:rPr>
              <a:t>Government Revenue and Expenditures</a:t>
            </a:r>
          </a:p>
          <a:p>
            <a:pPr lvl="2" algn="l">
              <a:buFont typeface="Arial" pitchFamily="34" charset="0"/>
              <a:buChar char="•"/>
            </a:pPr>
            <a:r>
              <a:rPr lang="en-US" sz="3200" dirty="0" smtClean="0">
                <a:solidFill>
                  <a:schemeClr val="tx1"/>
                </a:solidFill>
              </a:rPr>
              <a:t>Federal</a:t>
            </a:r>
          </a:p>
          <a:p>
            <a:pPr lvl="2" algn="l">
              <a:buFont typeface="Arial" pitchFamily="34" charset="0"/>
              <a:buChar char="•"/>
            </a:pPr>
            <a:r>
              <a:rPr lang="en-US" sz="3200" dirty="0" smtClean="0">
                <a:solidFill>
                  <a:schemeClr val="tx1"/>
                </a:solidFill>
              </a:rPr>
              <a:t>State</a:t>
            </a:r>
          </a:p>
          <a:p>
            <a:pPr lvl="2" algn="l">
              <a:buFont typeface="Arial" pitchFamily="34" charset="0"/>
              <a:buChar char="•"/>
            </a:pPr>
            <a:r>
              <a:rPr lang="en-US" sz="3200" dirty="0" smtClean="0">
                <a:solidFill>
                  <a:schemeClr val="tx1"/>
                </a:solidFill>
              </a:rPr>
              <a:t>Local</a:t>
            </a:r>
          </a:p>
          <a:p>
            <a:pPr lvl="1" algn="l">
              <a:buFont typeface="Arial" pitchFamily="34" charset="0"/>
              <a:buChar char="•"/>
            </a:pPr>
            <a:r>
              <a:rPr lang="en-US" sz="3600" dirty="0" smtClean="0">
                <a:solidFill>
                  <a:schemeClr val="tx1"/>
                </a:solidFill>
              </a:rPr>
              <a:t>Regressive, Proportional, and Progressive Taxes</a:t>
            </a:r>
          </a:p>
          <a:p>
            <a:pPr lvl="2" algn="l">
              <a:buFont typeface="Arial" pitchFamily="34" charset="0"/>
              <a:buChar char="•"/>
            </a:pPr>
            <a:r>
              <a:rPr lang="en-US" sz="3600" dirty="0" smtClean="0">
                <a:solidFill>
                  <a:schemeClr val="tx1"/>
                </a:solidFill>
              </a:rPr>
              <a:t>Average Tax Rates</a:t>
            </a:r>
          </a:p>
          <a:p>
            <a:pPr lvl="2" algn="l">
              <a:buFont typeface="Arial" pitchFamily="34" charset="0"/>
              <a:buChar char="•"/>
            </a:pPr>
            <a:r>
              <a:rPr lang="en-US" sz="3600" dirty="0" smtClean="0">
                <a:solidFill>
                  <a:schemeClr val="tx1"/>
                </a:solidFill>
              </a:rPr>
              <a:t>Marginal Tax Rates</a:t>
            </a:r>
            <a:endParaRPr lang="en-US" sz="3600" dirty="0">
              <a:solidFill>
                <a:schemeClr val="tx1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228600" y="3352799"/>
            <a:ext cx="3200400" cy="3505200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 smtClean="0"/>
              <a:t>12. Use the tax table above. If income is $10,325 what is the average tax rate?</a:t>
            </a:r>
            <a:endParaRPr lang="en-US" sz="3600" b="1" dirty="0"/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191000" y="3962400"/>
            <a:ext cx="2514600" cy="2514600"/>
          </a:xfrm>
        </p:spPr>
        <p:txBody>
          <a:bodyPr>
            <a:normAutofit/>
          </a:bodyPr>
          <a:lstStyle/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10 %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10.5 %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15 %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25 %</a:t>
            </a:r>
          </a:p>
        </p:txBody>
      </p:sp>
      <p:pic>
        <p:nvPicPr>
          <p:cNvPr id="8" name="Picture 7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052" y="-22486"/>
            <a:ext cx="8031748" cy="3375285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37106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228600" y="3352799"/>
            <a:ext cx="3200400" cy="3505200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 smtClean="0">
                <a:solidFill>
                  <a:srgbClr val="0070C0"/>
                </a:solidFill>
              </a:rPr>
              <a:t>12. Use the tax table above. If income is $10,325 what is the average tax rate?</a:t>
            </a:r>
            <a:endParaRPr lang="en-US" sz="3600" b="1" dirty="0">
              <a:solidFill>
                <a:srgbClr val="0070C0"/>
              </a:solidFill>
            </a:endParaRPr>
          </a:p>
        </p:txBody>
      </p:sp>
      <p:graphicFrame>
        <p:nvGraphicFramePr>
          <p:cNvPr id="4" name="TPChart"/>
          <p:cNvGraphicFramePr>
            <a:graphicFrameLocks noChangeAspect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1144242535"/>
              </p:ext>
            </p:extLst>
          </p:nvPr>
        </p:nvGraphicFramePr>
        <p:xfrm>
          <a:off x="6781800" y="4090108"/>
          <a:ext cx="2337582" cy="26297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Chart" r:id="rId7" imgW="4572108" imgH="5143554" progId="MSGraph.Chart.8">
                  <p:embed followColorScheme="full"/>
                </p:oleObj>
              </mc:Choice>
              <mc:Fallback>
                <p:oleObj name="Chart" r:id="rId7" imgW="4572108" imgH="5143554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81800" y="4090108"/>
                        <a:ext cx="2337582" cy="262978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PAnswers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>
          <a:xfrm>
            <a:off x="4191000" y="3962400"/>
            <a:ext cx="2514600" cy="2514600"/>
          </a:xfrm>
        </p:spPr>
        <p:txBody>
          <a:bodyPr>
            <a:normAutofit/>
          </a:bodyPr>
          <a:lstStyle/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10 %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10.5 %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15 %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25 %</a:t>
            </a:r>
          </a:p>
        </p:txBody>
      </p:sp>
      <p:sp>
        <p:nvSpPr>
          <p:cNvPr id="5" name="CorShape1"/>
          <p:cNvSpPr/>
          <p:nvPr>
            <p:custDataLst>
              <p:tags r:id="rId5"/>
            </p:custDataLst>
          </p:nvPr>
        </p:nvSpPr>
        <p:spPr>
          <a:xfrm rot="10800000">
            <a:off x="3733800" y="4572000"/>
            <a:ext cx="589280" cy="589280"/>
          </a:xfrm>
          <a:custGeom>
            <a:avLst/>
            <a:gdLst/>
            <a:ahLst/>
            <a:cxnLst/>
            <a:rect l="0" t="0" r="0" b="0"/>
            <a:pathLst>
              <a:path w="1524001" h="1752601">
                <a:moveTo>
                  <a:pt x="1295400" y="1066800"/>
                </a:moveTo>
                <a:lnTo>
                  <a:pt x="1524000" y="533400"/>
                </a:lnTo>
                <a:lnTo>
                  <a:pt x="914400" y="0"/>
                </a:lnTo>
                <a:lnTo>
                  <a:pt x="0" y="1447800"/>
                </a:lnTo>
                <a:lnTo>
                  <a:pt x="0" y="1752600"/>
                </a:lnTo>
                <a:lnTo>
                  <a:pt x="990600" y="533400"/>
                </a:lnTo>
                <a:close/>
              </a:path>
            </a:pathLst>
          </a:custGeom>
          <a:solidFill>
            <a:srgbClr val="00C800"/>
          </a:solidFill>
          <a:ln w="25400" cap="flat" cmpd="sng" algn="ctr">
            <a:noFill/>
            <a:prstDash val="solid"/>
          </a:ln>
          <a:effectLst>
            <a:prstShdw prst="shdw14" dist="35921" dir="2700000">
              <a:scrgbClr r="0" g="0" b="0">
                <a:alpha val="50000"/>
              </a:scrgbClr>
            </a:prstShdw>
          </a:effectLst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rgbClr val="000000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052" y="-22486"/>
            <a:ext cx="8031748" cy="3375285"/>
          </a:xfrm>
          <a:prstGeom prst="rect">
            <a:avLst/>
          </a:prstGeom>
          <a:noFill/>
          <a:ln>
            <a:noFill/>
          </a:ln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2658913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4" grpId="0"/>
      <p:bldP spid="5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" y="533400"/>
            <a:ext cx="8991600" cy="380999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4000" dirty="0" smtClean="0"/>
              <a:t>Average tax rate = taxes paid / income</a:t>
            </a:r>
          </a:p>
          <a:p>
            <a:pPr>
              <a:buNone/>
            </a:pPr>
            <a:endParaRPr lang="en-US" sz="4000" dirty="0" smtClean="0"/>
          </a:p>
          <a:p>
            <a:pPr>
              <a:buNone/>
            </a:pPr>
            <a:r>
              <a:rPr lang="en-US" sz="4000" dirty="0" smtClean="0"/>
              <a:t>Average tax rate = $1077.50 / $10,275.00</a:t>
            </a:r>
          </a:p>
          <a:p>
            <a:pPr>
              <a:buNone/>
            </a:pPr>
            <a:endParaRPr lang="en-US" sz="4000" dirty="0" smtClean="0"/>
          </a:p>
          <a:p>
            <a:pPr>
              <a:buNone/>
            </a:pPr>
            <a:r>
              <a:rPr lang="en-US" sz="4000" dirty="0" smtClean="0"/>
              <a:t>Average tax rate = 10.5%</a:t>
            </a:r>
          </a:p>
          <a:p>
            <a:pPr>
              <a:buNone/>
            </a:pPr>
            <a:endParaRPr lang="en-US" sz="40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73944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228600" y="274638"/>
            <a:ext cx="8458200" cy="1630362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 smtClean="0"/>
              <a:t>13. The federal income tax is ____________</a:t>
            </a:r>
            <a:endParaRPr lang="en-US" sz="3600" b="1" dirty="0"/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57200" y="1524001"/>
            <a:ext cx="4800600" cy="2438400"/>
          </a:xfrm>
        </p:spPr>
        <p:txBody>
          <a:bodyPr>
            <a:normAutofit/>
          </a:bodyPr>
          <a:lstStyle/>
          <a:p>
            <a:pPr marL="514350" indent="-514350">
              <a:buFont typeface="Arial" pitchFamily="34" charset="0"/>
              <a:buAutoNum type="arabicPeriod"/>
            </a:pPr>
            <a:r>
              <a:rPr lang="en-US" sz="4000" dirty="0" smtClean="0"/>
              <a:t>Regressive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sz="4000" dirty="0" smtClean="0"/>
              <a:t>Proportional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sz="4000" dirty="0" smtClean="0"/>
              <a:t>Progressive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228600" y="274638"/>
            <a:ext cx="8458200" cy="1630362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 smtClean="0">
                <a:solidFill>
                  <a:srgbClr val="0070C0"/>
                </a:solidFill>
              </a:rPr>
              <a:t>13. The federal income tax is ____________</a:t>
            </a:r>
            <a:endParaRPr lang="en-US" sz="3600" b="1" dirty="0">
              <a:solidFill>
                <a:srgbClr val="0070C0"/>
              </a:solidFill>
            </a:endParaRPr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57200" y="1524001"/>
            <a:ext cx="4800600" cy="2438400"/>
          </a:xfrm>
        </p:spPr>
        <p:txBody>
          <a:bodyPr>
            <a:normAutofit/>
          </a:bodyPr>
          <a:lstStyle/>
          <a:p>
            <a:pPr marL="514350" indent="-514350">
              <a:buFont typeface="Arial" pitchFamily="34" charset="0"/>
              <a:buAutoNum type="arabicPeriod"/>
            </a:pPr>
            <a:r>
              <a:rPr lang="en-US" sz="4000" dirty="0" smtClean="0"/>
              <a:t>Regressive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sz="4000" dirty="0" smtClean="0"/>
              <a:t>Proportional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sz="4000" dirty="0" smtClean="0"/>
              <a:t>Progressive</a:t>
            </a:r>
          </a:p>
        </p:txBody>
      </p:sp>
      <p:sp>
        <p:nvSpPr>
          <p:cNvPr id="5" name="CorShape1"/>
          <p:cNvSpPr/>
          <p:nvPr>
            <p:custDataLst>
              <p:tags r:id="rId3"/>
            </p:custDataLst>
          </p:nvPr>
        </p:nvSpPr>
        <p:spPr>
          <a:xfrm rot="10800000">
            <a:off x="101600" y="3059007"/>
            <a:ext cx="444500" cy="444500"/>
          </a:xfrm>
          <a:custGeom>
            <a:avLst/>
            <a:gdLst/>
            <a:ahLst/>
            <a:cxnLst/>
            <a:rect l="0" t="0" r="0" b="0"/>
            <a:pathLst>
              <a:path w="1524001" h="1752601">
                <a:moveTo>
                  <a:pt x="1295400" y="1066800"/>
                </a:moveTo>
                <a:lnTo>
                  <a:pt x="1524000" y="533400"/>
                </a:lnTo>
                <a:lnTo>
                  <a:pt x="914400" y="0"/>
                </a:lnTo>
                <a:lnTo>
                  <a:pt x="0" y="1447800"/>
                </a:lnTo>
                <a:lnTo>
                  <a:pt x="0" y="1752600"/>
                </a:lnTo>
                <a:lnTo>
                  <a:pt x="990600" y="533400"/>
                </a:lnTo>
                <a:close/>
              </a:path>
            </a:pathLst>
          </a:custGeom>
          <a:solidFill>
            <a:srgbClr val="00C800"/>
          </a:solidFill>
          <a:ln>
            <a:noFill/>
          </a:ln>
          <a:effectLst>
            <a:prstShdw prst="shdw14" dist="35921" dir="2700000">
              <a:scrgbClr r="0" g="0" b="0">
                <a:alpha val="50000"/>
              </a:scrgbClr>
            </a:prst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14337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30362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 smtClean="0"/>
              <a:t>14. A sales tax is ____________</a:t>
            </a:r>
            <a:endParaRPr lang="en-US" sz="3600" b="1" dirty="0"/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57200" y="1524001"/>
            <a:ext cx="4800600" cy="2438400"/>
          </a:xfrm>
        </p:spPr>
        <p:txBody>
          <a:bodyPr>
            <a:normAutofit/>
          </a:bodyPr>
          <a:lstStyle/>
          <a:p>
            <a:pPr marL="514350" indent="-514350">
              <a:buFont typeface="Arial" pitchFamily="34" charset="0"/>
              <a:buAutoNum type="arabicPeriod"/>
            </a:pPr>
            <a:r>
              <a:rPr lang="en-US" sz="4000" dirty="0" smtClean="0"/>
              <a:t>Regressive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sz="4000" dirty="0" smtClean="0"/>
              <a:t>Proportional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sz="4000" dirty="0" smtClean="0"/>
              <a:t>Progressive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838200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 smtClean="0">
                <a:solidFill>
                  <a:srgbClr val="0070C0"/>
                </a:solidFill>
              </a:rPr>
              <a:t>14. A sales tax is ____________</a:t>
            </a:r>
            <a:endParaRPr lang="en-US" sz="3600" b="1" dirty="0">
              <a:solidFill>
                <a:srgbClr val="0070C0"/>
              </a:solidFill>
            </a:endParaRPr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57200" y="1524001"/>
            <a:ext cx="4800600" cy="2438400"/>
          </a:xfrm>
        </p:spPr>
        <p:txBody>
          <a:bodyPr>
            <a:normAutofit/>
          </a:bodyPr>
          <a:lstStyle/>
          <a:p>
            <a:pPr marL="514350" indent="-514350">
              <a:buFont typeface="Arial" pitchFamily="34" charset="0"/>
              <a:buAutoNum type="arabicPeriod"/>
            </a:pPr>
            <a:r>
              <a:rPr lang="en-US" sz="4000" dirty="0" smtClean="0"/>
              <a:t>Regressive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sz="4000" dirty="0" smtClean="0"/>
              <a:t>Proportional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sz="4000" dirty="0" smtClean="0"/>
              <a:t>Progressive</a:t>
            </a:r>
          </a:p>
        </p:txBody>
      </p:sp>
      <p:sp>
        <p:nvSpPr>
          <p:cNvPr id="5" name="CorShape1"/>
          <p:cNvSpPr/>
          <p:nvPr>
            <p:custDataLst>
              <p:tags r:id="rId3"/>
            </p:custDataLst>
          </p:nvPr>
        </p:nvSpPr>
        <p:spPr>
          <a:xfrm rot="10800000">
            <a:off x="101600" y="1717887"/>
            <a:ext cx="444500" cy="444500"/>
          </a:xfrm>
          <a:custGeom>
            <a:avLst/>
            <a:gdLst/>
            <a:ahLst/>
            <a:cxnLst/>
            <a:rect l="0" t="0" r="0" b="0"/>
            <a:pathLst>
              <a:path w="1524001" h="1752601">
                <a:moveTo>
                  <a:pt x="1295400" y="1066800"/>
                </a:moveTo>
                <a:lnTo>
                  <a:pt x="1524000" y="533400"/>
                </a:lnTo>
                <a:lnTo>
                  <a:pt x="914400" y="0"/>
                </a:lnTo>
                <a:lnTo>
                  <a:pt x="0" y="1447800"/>
                </a:lnTo>
                <a:lnTo>
                  <a:pt x="0" y="1752600"/>
                </a:lnTo>
                <a:lnTo>
                  <a:pt x="990600" y="533400"/>
                </a:lnTo>
                <a:close/>
              </a:path>
            </a:pathLst>
          </a:custGeom>
          <a:solidFill>
            <a:srgbClr val="00C800"/>
          </a:solidFill>
          <a:ln>
            <a:noFill/>
          </a:ln>
          <a:effectLst>
            <a:prstShdw prst="shdw14" dist="35921" dir="2700000">
              <a:scrgbClr r="0" g="0" b="0">
                <a:alpha val="50000"/>
              </a:scrgbClr>
            </a:prst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59676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101599" y="274638"/>
            <a:ext cx="8585201" cy="1173162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 smtClean="0"/>
              <a:t>15. The payroll (Soc. Sec.) tax is ________</a:t>
            </a:r>
            <a:endParaRPr lang="en-US" sz="3600" b="1" dirty="0"/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57200" y="1295401"/>
            <a:ext cx="4800600" cy="2667000"/>
          </a:xfrm>
        </p:spPr>
        <p:txBody>
          <a:bodyPr>
            <a:noAutofit/>
          </a:bodyPr>
          <a:lstStyle/>
          <a:p>
            <a:pPr marL="514350" indent="-514350">
              <a:buFont typeface="Arial" pitchFamily="34" charset="0"/>
              <a:buAutoNum type="arabicPeriod"/>
            </a:pPr>
            <a:r>
              <a:rPr lang="en-US" sz="4000" dirty="0" smtClean="0"/>
              <a:t>Regressive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sz="4000" dirty="0" smtClean="0"/>
              <a:t>Proportional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sz="4000" dirty="0" smtClean="0"/>
              <a:t>Progressive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101599" y="274638"/>
            <a:ext cx="8585201" cy="1173162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 smtClean="0">
                <a:solidFill>
                  <a:srgbClr val="0070C0"/>
                </a:solidFill>
              </a:rPr>
              <a:t>15. The payroll (Soc. Sec.) tax is ________</a:t>
            </a:r>
            <a:endParaRPr lang="en-US" sz="3600" b="1" dirty="0">
              <a:solidFill>
                <a:srgbClr val="0070C0"/>
              </a:solidFill>
            </a:endParaRPr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57200" y="1295401"/>
            <a:ext cx="4800600" cy="2667000"/>
          </a:xfrm>
        </p:spPr>
        <p:txBody>
          <a:bodyPr>
            <a:noAutofit/>
          </a:bodyPr>
          <a:lstStyle/>
          <a:p>
            <a:pPr marL="514350" indent="-514350">
              <a:buFont typeface="Arial" pitchFamily="34" charset="0"/>
              <a:buAutoNum type="arabicPeriod"/>
            </a:pPr>
            <a:r>
              <a:rPr lang="en-US" sz="4000" dirty="0" smtClean="0"/>
              <a:t>Regressive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sz="4000" dirty="0" smtClean="0"/>
              <a:t>Proportional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sz="4000" dirty="0" smtClean="0"/>
              <a:t>Progressive</a:t>
            </a:r>
          </a:p>
        </p:txBody>
      </p:sp>
      <p:sp>
        <p:nvSpPr>
          <p:cNvPr id="5" name="CorShape1"/>
          <p:cNvSpPr/>
          <p:nvPr>
            <p:custDataLst>
              <p:tags r:id="rId3"/>
            </p:custDataLst>
          </p:nvPr>
        </p:nvSpPr>
        <p:spPr>
          <a:xfrm rot="10800000">
            <a:off x="96974" y="1447800"/>
            <a:ext cx="444500" cy="444500"/>
          </a:xfrm>
          <a:custGeom>
            <a:avLst/>
            <a:gdLst/>
            <a:ahLst/>
            <a:cxnLst/>
            <a:rect l="0" t="0" r="0" b="0"/>
            <a:pathLst>
              <a:path w="1524001" h="1752601">
                <a:moveTo>
                  <a:pt x="1295400" y="1066800"/>
                </a:moveTo>
                <a:lnTo>
                  <a:pt x="1524000" y="533400"/>
                </a:lnTo>
                <a:lnTo>
                  <a:pt x="914400" y="0"/>
                </a:lnTo>
                <a:lnTo>
                  <a:pt x="0" y="1447800"/>
                </a:lnTo>
                <a:lnTo>
                  <a:pt x="0" y="1752600"/>
                </a:lnTo>
                <a:lnTo>
                  <a:pt x="990600" y="533400"/>
                </a:lnTo>
                <a:close/>
              </a:path>
            </a:pathLst>
          </a:custGeom>
          <a:solidFill>
            <a:srgbClr val="00C800"/>
          </a:solidFill>
          <a:ln>
            <a:noFill/>
          </a:ln>
          <a:effectLst>
            <a:prstShdw prst="shdw14" dist="35921" dir="2700000">
              <a:scrgbClr r="0" g="0" b="0">
                <a:alpha val="50000"/>
              </a:scrgbClr>
            </a:prst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71977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30362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 smtClean="0"/>
              <a:t>16. The property tax is ____________</a:t>
            </a:r>
            <a:endParaRPr lang="en-US" sz="3600" b="1" dirty="0"/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57200" y="1752601"/>
            <a:ext cx="4800600" cy="2209800"/>
          </a:xfrm>
        </p:spPr>
        <p:txBody>
          <a:bodyPr>
            <a:normAutofit/>
          </a:bodyPr>
          <a:lstStyle/>
          <a:p>
            <a:pPr marL="514350" indent="-514350">
              <a:buFont typeface="Arial" pitchFamily="34" charset="0"/>
              <a:buAutoNum type="arabicPeriod"/>
            </a:pPr>
            <a:r>
              <a:rPr lang="en-US" sz="4000" dirty="0" smtClean="0"/>
              <a:t>Regressive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sz="4000" dirty="0" smtClean="0"/>
              <a:t>Proportional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sz="4000" dirty="0" smtClean="0"/>
              <a:t>Progressive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05800" cy="1630362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 smtClean="0"/>
              <a:t>1. What is the major expenditure category for the Federal Government?</a:t>
            </a:r>
            <a:endParaRPr lang="en-US" sz="3600" b="1" dirty="0"/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57200" y="1676401"/>
            <a:ext cx="7696200" cy="4343400"/>
          </a:xfrm>
        </p:spPr>
        <p:txBody>
          <a:bodyPr>
            <a:normAutofit/>
          </a:bodyPr>
          <a:lstStyle/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National defense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Public Welfare (Income Security) including Pensions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Health Care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Transportation 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Education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Housing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30362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 smtClean="0">
                <a:solidFill>
                  <a:srgbClr val="0070C0"/>
                </a:solidFill>
              </a:rPr>
              <a:t>16. The property tax is ____________</a:t>
            </a:r>
            <a:endParaRPr lang="en-US" sz="3600" b="1" dirty="0">
              <a:solidFill>
                <a:srgbClr val="0070C0"/>
              </a:solidFill>
            </a:endParaRPr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57200" y="1752601"/>
            <a:ext cx="4800600" cy="2209800"/>
          </a:xfrm>
        </p:spPr>
        <p:txBody>
          <a:bodyPr>
            <a:normAutofit/>
          </a:bodyPr>
          <a:lstStyle/>
          <a:p>
            <a:pPr marL="514350" indent="-514350">
              <a:buFont typeface="Arial" pitchFamily="34" charset="0"/>
              <a:buAutoNum type="arabicPeriod"/>
            </a:pPr>
            <a:r>
              <a:rPr lang="en-US" sz="4000" dirty="0" smtClean="0"/>
              <a:t>Regressive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sz="4000" dirty="0" smtClean="0"/>
              <a:t>Proportional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sz="4000" dirty="0" smtClean="0"/>
              <a:t>Progressive</a:t>
            </a:r>
          </a:p>
        </p:txBody>
      </p:sp>
      <p:sp>
        <p:nvSpPr>
          <p:cNvPr id="5" name="CorShape1"/>
          <p:cNvSpPr/>
          <p:nvPr>
            <p:custDataLst>
              <p:tags r:id="rId3"/>
            </p:custDataLst>
          </p:nvPr>
        </p:nvSpPr>
        <p:spPr>
          <a:xfrm rot="10800000">
            <a:off x="101600" y="1946487"/>
            <a:ext cx="444500" cy="444500"/>
          </a:xfrm>
          <a:custGeom>
            <a:avLst/>
            <a:gdLst/>
            <a:ahLst/>
            <a:cxnLst/>
            <a:rect l="0" t="0" r="0" b="0"/>
            <a:pathLst>
              <a:path w="1524001" h="1752601">
                <a:moveTo>
                  <a:pt x="1295400" y="1066800"/>
                </a:moveTo>
                <a:lnTo>
                  <a:pt x="1524000" y="533400"/>
                </a:lnTo>
                <a:lnTo>
                  <a:pt x="914400" y="0"/>
                </a:lnTo>
                <a:lnTo>
                  <a:pt x="0" y="1447800"/>
                </a:lnTo>
                <a:lnTo>
                  <a:pt x="0" y="1752600"/>
                </a:lnTo>
                <a:lnTo>
                  <a:pt x="990600" y="533400"/>
                </a:lnTo>
                <a:close/>
              </a:path>
            </a:pathLst>
          </a:custGeom>
          <a:solidFill>
            <a:srgbClr val="00C800"/>
          </a:solidFill>
          <a:ln>
            <a:noFill/>
          </a:ln>
          <a:effectLst>
            <a:prstShdw prst="shdw14" dist="35921" dir="2700000">
              <a:scrgbClr r="0" g="0" b="0">
                <a:alpha val="50000"/>
              </a:scrgbClr>
            </a:prst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89587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05800" cy="1630362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 smtClean="0">
                <a:solidFill>
                  <a:srgbClr val="0070C0"/>
                </a:solidFill>
              </a:rPr>
              <a:t>1. What is the major expenditure category for the Federal Government?</a:t>
            </a:r>
            <a:endParaRPr lang="en-US" sz="3600" b="1" dirty="0">
              <a:solidFill>
                <a:srgbClr val="0070C0"/>
              </a:solidFill>
            </a:endParaRPr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57200" y="1676401"/>
            <a:ext cx="7696200" cy="4343400"/>
          </a:xfrm>
        </p:spPr>
        <p:txBody>
          <a:bodyPr>
            <a:normAutofit/>
          </a:bodyPr>
          <a:lstStyle/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National defense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Public Welfare (Income Security) including Pensions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Health Care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Transportation 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Education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Housing</a:t>
            </a:r>
            <a:endParaRPr lang="en-US" dirty="0"/>
          </a:p>
        </p:txBody>
      </p:sp>
      <p:sp>
        <p:nvSpPr>
          <p:cNvPr id="9" name="CorShape1"/>
          <p:cNvSpPr/>
          <p:nvPr>
            <p:custDataLst>
              <p:tags r:id="rId3"/>
            </p:custDataLst>
          </p:nvPr>
        </p:nvSpPr>
        <p:spPr>
          <a:xfrm rot="10800000">
            <a:off x="-60960" y="2425700"/>
            <a:ext cx="647700" cy="647700"/>
          </a:xfrm>
          <a:custGeom>
            <a:avLst/>
            <a:gdLst/>
            <a:ahLst/>
            <a:cxnLst/>
            <a:rect l="0" t="0" r="0" b="0"/>
            <a:pathLst>
              <a:path w="1524001" h="1752601">
                <a:moveTo>
                  <a:pt x="1295400" y="1066800"/>
                </a:moveTo>
                <a:lnTo>
                  <a:pt x="1524000" y="533400"/>
                </a:lnTo>
                <a:lnTo>
                  <a:pt x="914400" y="0"/>
                </a:lnTo>
                <a:lnTo>
                  <a:pt x="0" y="1447800"/>
                </a:lnTo>
                <a:lnTo>
                  <a:pt x="0" y="1752600"/>
                </a:lnTo>
                <a:lnTo>
                  <a:pt x="990600" y="533400"/>
                </a:lnTo>
                <a:close/>
              </a:path>
            </a:pathLst>
          </a:custGeom>
          <a:solidFill>
            <a:srgbClr val="00C800"/>
          </a:solidFill>
          <a:ln>
            <a:noFill/>
          </a:ln>
          <a:effectLst>
            <a:prstShdw prst="shdw14" dist="35921" dir="2700000">
              <a:scrgbClr r="0" g="0" b="0">
                <a:alpha val="50000"/>
              </a:scrgbClr>
            </a:prst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4310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04800" y="228600"/>
            <a:ext cx="2667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Federal </a:t>
            </a:r>
          </a:p>
          <a:p>
            <a:r>
              <a:rPr lang="en-US" sz="3600" dirty="0" smtClean="0"/>
              <a:t>Spending</a:t>
            </a:r>
          </a:p>
          <a:p>
            <a:r>
              <a:rPr lang="en-US" sz="3600" dirty="0" smtClean="0"/>
              <a:t>2009</a:t>
            </a:r>
            <a:endParaRPr lang="en-US" sz="3600" dirty="0"/>
          </a:p>
        </p:txBody>
      </p:sp>
      <p:pic>
        <p:nvPicPr>
          <p:cNvPr id="8" name="Picture 7" descr="fedexp200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50177" y="609600"/>
            <a:ext cx="4114800" cy="574125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370887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28600" y="228600"/>
            <a:ext cx="2667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Federal </a:t>
            </a:r>
          </a:p>
          <a:p>
            <a:r>
              <a:rPr lang="en-US" sz="3600" dirty="0" smtClean="0"/>
              <a:t>Spending</a:t>
            </a:r>
          </a:p>
          <a:p>
            <a:r>
              <a:rPr lang="en-US" sz="3600" dirty="0" smtClean="0"/>
              <a:t>2011</a:t>
            </a:r>
            <a:endParaRPr lang="en-US" sz="3600" dirty="0"/>
          </a:p>
        </p:txBody>
      </p:sp>
      <p:pic>
        <p:nvPicPr>
          <p:cNvPr id="788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8013" y="358913"/>
            <a:ext cx="4029649" cy="5889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173201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05800" cy="1630362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 smtClean="0"/>
              <a:t>2. What is the major source of Revenue for the Federal Government?</a:t>
            </a:r>
            <a:endParaRPr lang="en-US" sz="3600" b="1" dirty="0"/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57200" y="1828800"/>
            <a:ext cx="4648200" cy="4297363"/>
          </a:xfrm>
        </p:spPr>
        <p:txBody>
          <a:bodyPr>
            <a:normAutofit/>
          </a:bodyPr>
          <a:lstStyle/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Income Tax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Sales and Excise Taxes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Payroll Taxes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Property Taxes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Corporate Income Tax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Licenses and fees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PVERSION" val="2008"/>
  <p:tag name="PPVERSION" val="12.0"/>
  <p:tag name="DELIMITERS" val="3.1"/>
  <p:tag name="SHOWBARVISIBLE" val="True"/>
  <p:tag name="EXPANDSHOWBAR" val="True"/>
  <p:tag name="USESECONDARYMONITOR" val="True"/>
  <p:tag name="BULLETTYPE" val="3"/>
  <p:tag name="ANSWERNOWSTYLE" val="-1"/>
  <p:tag name="ANSWERNOWTEXT" val="Answer Now"/>
  <p:tag name="COUNTDOWNSTYLE" val="-1"/>
  <p:tag name="RESPCOUNTERSTYLE" val="-1"/>
  <p:tag name="RESPCOUNTERFORMAT" val="0"/>
  <p:tag name="RESPTABLESTYLE" val="-1"/>
  <p:tag name="COUNTDOWNSECONDS" val="10"/>
  <p:tag name="INPUTSOURCE" val="1"/>
  <p:tag name="NUMRESPONSES" val="1"/>
  <p:tag name="ALLOWDUPLICATES" val="False"/>
  <p:tag name="BACKUPSESSIONS" val="True"/>
  <p:tag name="BACKUPMAINTENANCE" val="7"/>
  <p:tag name="CHARTVALUEFORMAT" val="0%"/>
  <p:tag name="AUTOADVANCE" val="False"/>
  <p:tag name="REVIEWONLY" val="False"/>
  <p:tag name="ROTATIONINTERVAL" val="2"/>
  <p:tag name="AUTOUPDATEALIASES" val="True"/>
  <p:tag name="STDCHART" val="1"/>
  <p:tag name="PARTICIPANTSINLEADERBOARD" val="5"/>
  <p:tag name="TEAMSINLEADERBOARD" val="5"/>
  <p:tag name="MAXRESPONDERS" val="5"/>
  <p:tag name="BUBBLENAMEVISIBLE" val="True"/>
  <p:tag name="BUBBLESIZEVISIBLE" val="True"/>
  <p:tag name="BUBBLEVALUEFORMAT" val="0.0"/>
  <p:tag name="BUBBLEGROUPING" val="3"/>
  <p:tag name="DEFAULTNUMTEAMS" val="5"/>
  <p:tag name="CUSTOMGRIDBACKCOLOR" val="-2830136"/>
  <p:tag name="CUSTOMCELLFORECOLOR" val="-16777216"/>
  <p:tag name="CUSTOMCELLBACKCOLOR1" val="-657956"/>
  <p:tag name="CUSTOMCELLBACKCOLOR2" val="-13395457"/>
  <p:tag name="CUSTOMCELLBACKCOLOR3" val="-268652"/>
  <p:tag name="CUSTOMCELLBACKCOLOR4" val="-8355712"/>
  <p:tag name="USESCHEMECOLORS" val="True"/>
  <p:tag name="DISPLAYNAME" val="True"/>
  <p:tag name="DISPLAYDEVICENUMBER" val="True"/>
  <p:tag name="DISPLAYDEVICEID" val="True"/>
  <p:tag name="GRIDOPACITY" val="90"/>
  <p:tag name="GRIDROTATIONINTERVAL" val="2"/>
  <p:tag name="AUTOSIZEGRID" val="True"/>
  <p:tag name="GRIDSIZE" val="{Width=800, Height=600}"/>
  <p:tag name="GRIDPOSITION" val="1"/>
  <p:tag name="POLLINGCYCLE" val="2"/>
  <p:tag name="CHARTCOLORS" val="0"/>
  <p:tag name="CHARTLABELS" val="0"/>
  <p:tag name="RESETCHARTS" val="True"/>
  <p:tag name="INCLUDENONRESPONDERS" val="False"/>
  <p:tag name="MULTIRESPDIVISOR" val="1"/>
  <p:tag name="PARTLISTDEFAULT" val="0"/>
  <p:tag name="INCLUDEPPT" val="True"/>
  <p:tag name="ALLOWUSERFEEDBACK" val="True"/>
  <p:tag name="CORRECTPOINTVALUE" val="100"/>
  <p:tag name="INCORRECTPOINTVALUE" val="0"/>
  <p:tag name="REALTIMEBACKUP" val="False"/>
  <p:tag name="REALTIMEBACKUPPATH" val="(None)"/>
  <p:tag name="ZEROBASED" val="False"/>
  <p:tag name="AUTOADJUSTPARTRANGE" val="True"/>
  <p:tag name="CHARTSCALE" val="True"/>
  <p:tag name="ADVANCEDSETTINGSVIEW" val="False"/>
  <p:tag name="FIBDISPLAYRESULTS" val="True"/>
  <p:tag name="FIBNUMRESULTS" val="5"/>
  <p:tag name="FIBINCLUDEOTHER" val="True"/>
  <p:tag name="FIBDISPLAYKEYWORDS" val="True"/>
  <p:tag name="POWERPOINTVERSION" val="14.0"/>
  <p:tag name="LUIDIAENABLED" val="False"/>
  <p:tag name="TASKPANEKEY" val="bb67aa53-cbb7-4f62-ad56-d3665330c5cc"/>
  <p:tag name="TPFULLVERSION" val="4.3.2.117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RSHAPE" val="True"/>
  <p:tag name="SHAPETYPE" val="2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AA1E3F8EDF7E4BD0A01C91DE8D9840C2"/>
  <p:tag name="SLIDETYPE" val="Q"/>
  <p:tag name="DEMOGRAPHIC" val="False"/>
  <p:tag name="TEAMASSIGN" val="False"/>
  <p:tag name="SPEEDSCORING" val="False"/>
  <p:tag name="INCORRECTPOINTVALUE" val="0"/>
  <p:tag name="ZEROBASED" val="False"/>
  <p:tag name="DELIMITERS" val="3.1"/>
  <p:tag name="VALUEFORMAT" val="0%"/>
  <p:tag name="CORRECTPOINTVALUE" val="1"/>
  <p:tag name="ANSWERSALIAS" val="Regressive|smicln|Proportional|smicln|Progressive"/>
  <p:tag name="QUESTIONALIAS" val="17. The property tax is ____________"/>
  <p:tag name="SLIDEORDER" val="9"/>
  <p:tag name="SLIDEGUID" val="2D13C26F08F9443FAEDB31F26D154BCC"/>
  <p:tag name="RESPONSESGATHERED" val="False"/>
  <p:tag name="ANONYMOUSTEMP" val="False"/>
  <p:tag name="VALUES" val="Correct|smicln|Incorrect|smicln|Incorrect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TEXTLENGTH" val="35"/>
  <p:tag name="FONTSIZE" val="40"/>
  <p:tag name="BULLETTYPE" val="ppBulletArabicPeriod"/>
  <p:tag name="ANSWERTEXT" val="Regressive&#10;Proportional&#10;Progressive"/>
  <p:tag name="OLDNUMANSWERS" val="3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RSHAPE" val="True"/>
  <p:tag name="SHAPETYPE" val="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AA1E3F8EDF7E4BD0A01C91DE8D9840C2"/>
  <p:tag name="SLIDETYPE" val="Q"/>
  <p:tag name="DEMOGRAPHIC" val="False"/>
  <p:tag name="TEAMASSIGN" val="False"/>
  <p:tag name="SPEEDSCORING" val="False"/>
  <p:tag name="INCORRECTPOINTVALUE" val="0"/>
  <p:tag name="ZEROBASED" val="False"/>
  <p:tag name="DELIMITERS" val="3.1"/>
  <p:tag name="VALUEFORMAT" val="0%"/>
  <p:tag name="SLIDEORDER" val="3"/>
  <p:tag name="SLIDEGUID" val="8A77B0BC33B64D7AA147E0EE52A6FFC3"/>
  <p:tag name="QUESTIONALIAS" val="1. What is the major source of Revenue for the Federal Government?"/>
  <p:tag name="ANSWERSALIAS" val="Income Tax|smicln|Sales and Excise Taxes|smicln|Payroll Taxes|smicln|Property Taxes|smicln|Corporate Income Tax|smicln|Licenses and fees"/>
  <p:tag name="CORRECTPOINTVALUE" val="0"/>
  <p:tag name="RESPONSESGATHERED" val="False"/>
  <p:tag name="ANONYMOUSTEMP" val="False"/>
  <p:tag name="VALUES" val="Correct|smicln|Incorrect|smicln|Incorrect|smicln|Incorrect|smicln|Incorrect|smicln|Incorrect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TEXTLENGTH" val="101"/>
  <p:tag name="FONTSIZE" val="32"/>
  <p:tag name="BULLETTYPE" val="ppBulletArabicPeriod"/>
  <p:tag name="ANSWERTEXT" val="Income Tax&#10;Sales and Excise Taxes&#10;Payroll Taxes&#10;Property Taxes&#10;Corporate Income Tax&#10;Licenses and fees"/>
  <p:tag name="OLDNUMANSWERS" val="6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AA1E3F8EDF7E4BD0A01C91DE8D9840C2"/>
  <p:tag name="SLIDETYPE" val="Q"/>
  <p:tag name="DEMOGRAPHIC" val="False"/>
  <p:tag name="TEAMASSIGN" val="False"/>
  <p:tag name="SPEEDSCORING" val="False"/>
  <p:tag name="INCORRECTPOINTVALUE" val="0"/>
  <p:tag name="ZEROBASED" val="False"/>
  <p:tag name="DELIMITERS" val="3.1"/>
  <p:tag name="VALUEFORMAT" val="0%"/>
  <p:tag name="CORRECTPOINTVALUE" val="1"/>
  <p:tag name="ANSWERSALIAS" val="Income Tax|smicln|Sales and Excise Taxes|smicln|Payroll Taxes|smicln|Property Taxes|smicln|Corporate Income Tax|smicln|Licenses and fees"/>
  <p:tag name="SLIDEORDER" val="4"/>
  <p:tag name="SLIDEGUID" val="02EE946DC9C641B781E5123BCBF61906"/>
  <p:tag name="QUESTIONALIAS" val="2. What is the major source of Revenue for the Federal Government?"/>
  <p:tag name="RESPONSESGATHERED" val="False"/>
  <p:tag name="ANONYMOUSTEMP" val="False"/>
  <p:tag name="VALUES" val="Correct|smicln|Incorrect|smicln|Incorrect|smicln|Incorrect|smicln|Incorrect|smicln|Incorrect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TEXTLENGTH" val="101"/>
  <p:tag name="FONTSIZE" val="32"/>
  <p:tag name="BULLETTYPE" val="ppBulletArabicPeriod"/>
  <p:tag name="ANSWERTEXT" val="Income Tax&#10;Sales and Excise Taxes&#10;Payroll Taxes&#10;Property Taxes&#10;Corporate Income Tax&#10;Licenses and fees"/>
  <p:tag name="OLDNUMANSWERS" val="6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RSHAPE" val="True"/>
  <p:tag name="SHAPETYPE" val="2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AA1E3F8EDF7E4BD0A01C91DE8D9840C2"/>
  <p:tag name="SLIDETYPE" val="Q"/>
  <p:tag name="DEMOGRAPHIC" val="False"/>
  <p:tag name="TEAMASSIGN" val="False"/>
  <p:tag name="SPEEDSCORING" val="False"/>
  <p:tag name="INCORRECTPOINTVALUE" val="0"/>
  <p:tag name="ZEROBASED" val="False"/>
  <p:tag name="DELIMITERS" val="3.1"/>
  <p:tag name="VALUEFORMAT" val="0%"/>
  <p:tag name="QUESTIONALIAS" val="1. What is the major expenditure category for the Federal Government?"/>
  <p:tag name="ANSWERSALIAS" val="National defense|smicln|Public Welfare (Income Security) including Pensions|smicln|Health Care|smicln|Transportation |smicln|Education|smicln|Housing"/>
  <p:tag name="SLIDEORDER" val="3"/>
  <p:tag name="SLIDEGUID" val="0703CC23C1794C67A15C60F0C677CA5E"/>
  <p:tag name="CORRECTPOINTVALUE" val="0"/>
  <p:tag name="RESPONSESGATHERED" val="False"/>
  <p:tag name="ANONYMOUSTEMP" val="False"/>
  <p:tag name="VALUES" val="Incorrect|smicln|Incorrect|smicln|Incorrect|smicln|Incorrect|smicln|Correct|smicln|Incorrect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TEXTLENGTH" val="114"/>
  <p:tag name="FONTSIZE" val="32"/>
  <p:tag name="BULLETTYPE" val="ppBulletArabicPeriod"/>
  <p:tag name="ANSWERTEXT" val="National defense&#10;Public Welfare (Income Security) including Pensions&#10;Health Care&#10;Transportation &#10;Education&#10;Housing"/>
  <p:tag name="OLDNUMANSWERS" val="6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AA1E3F8EDF7E4BD0A01C91DE8D9840C2"/>
  <p:tag name="SLIDETYPE" val="Q"/>
  <p:tag name="DEMOGRAPHIC" val="False"/>
  <p:tag name="TEAMASSIGN" val="False"/>
  <p:tag name="SPEEDSCORING" val="False"/>
  <p:tag name="INCORRECTPOINTVALUE" val="0"/>
  <p:tag name="ZEROBASED" val="False"/>
  <p:tag name="DELIMITERS" val="3.1"/>
  <p:tag name="VALUEFORMAT" val="0%"/>
  <p:tag name="CORRECTPOINTVALUE" val="1"/>
  <p:tag name="QUESTIONALIAS" val="1. What is the major expenditure category for the Federal Government?"/>
  <p:tag name="ANSWERSALIAS" val="National defense|smicln|Public Welfare (Income Security) including Pensions|smicln|Health Care|smicln|Transportation |smicln|Education|smicln|Housing"/>
  <p:tag name="SLIDEORDER" val="4"/>
  <p:tag name="SLIDEGUID" val="BA55432B6F084393A5AC13C46E0B53A5"/>
  <p:tag name="RESPONSESGATHERED" val="False"/>
  <p:tag name="ANONYMOUSTEMP" val="False"/>
  <p:tag name="VALUES" val="Incorrect|smicln|Incorrect|smicln|Incorrect|smicln|Incorrect|smicln|Correct|smicln|Incorrect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TEXTLENGTH" val="114"/>
  <p:tag name="FONTSIZE" val="32"/>
  <p:tag name="BULLETTYPE" val="ppBulletArabicPeriod"/>
  <p:tag name="ANSWERTEXT" val="National defense&#10;Public Welfare (Income Security) including Pensions&#10;Health Care&#10;Transportation &#10;Education&#10;Housing"/>
  <p:tag name="OLDNUMANSWERS" val="6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RSHAPE" val="True"/>
  <p:tag name="SHAPETYPE" val="2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AA1E3F8EDF7E4BD0A01C91DE8D9840C2"/>
  <p:tag name="SLIDETYPE" val="Q"/>
  <p:tag name="DEMOGRAPHIC" val="False"/>
  <p:tag name="TEAMASSIGN" val="False"/>
  <p:tag name="SPEEDSCORING" val="False"/>
  <p:tag name="INCORRECTPOINTVALUE" val="0"/>
  <p:tag name="ZEROBASED" val="False"/>
  <p:tag name="DELIMITERS" val="3.1"/>
  <p:tag name="VALUEFORMAT" val="0%"/>
  <p:tag name="SLIDEORDER" val="4"/>
  <p:tag name="SLIDEGUID" val="F47450E2765240829ECE7994E3381074"/>
  <p:tag name="QUESTIONALIAS" val="1. What is the major source of Revenue for State Governments?"/>
  <p:tag name="ANSWERSALIAS" val="Income Tax|smicln|Sales and Excise Taxes|smicln|Payroll Taxes|smicln|Property Taxes|smicln|Corporate Income Tax|smicln|Licenses and fees"/>
  <p:tag name="CORRECTPOINTVALUE" val="0"/>
  <p:tag name="RESPONSESGATHERED" val="False"/>
  <p:tag name="ANONYMOUSTEMP" val="False"/>
  <p:tag name="VALUES" val="Incorrect|smicln|Correct|smicln|Incorrect|smicln|Incorrect|smicln|Incorrect|smicln|Incorrect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TEXTLENGTH" val="101"/>
  <p:tag name="FONTSIZE" val="32"/>
  <p:tag name="BULLETTYPE" val="ppBulletArabicPeriod"/>
  <p:tag name="ANSWERTEXT" val="Income Tax&#10;Sales and Excise Taxes&#10;Payroll Taxes&#10;Property Taxes&#10;Corporate Income Tax&#10;Licenses and fees"/>
  <p:tag name="OLDNUMANSWERS" val="6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AA1E3F8EDF7E4BD0A01C91DE8D9840C2"/>
  <p:tag name="SLIDETYPE" val="Q"/>
  <p:tag name="DEMOGRAPHIC" val="False"/>
  <p:tag name="TEAMASSIGN" val="False"/>
  <p:tag name="SPEEDSCORING" val="False"/>
  <p:tag name="INCORRECTPOINTVALUE" val="0"/>
  <p:tag name="ZEROBASED" val="False"/>
  <p:tag name="DELIMITERS" val="3.1"/>
  <p:tag name="VALUEFORMAT" val="0%"/>
  <p:tag name="CORRECTPOINTVALUE" val="1"/>
  <p:tag name="QUESTIONALIAS" val="1. What is the major source of Revenue for State Governments?"/>
  <p:tag name="ANSWERSALIAS" val="Income Tax|smicln|Sales and Excise Taxes|smicln|Payroll Taxes|smicln|Property Taxes|smicln|Corporate Income Tax|smicln|Licenses and fees"/>
  <p:tag name="SLIDEORDER" val="5"/>
  <p:tag name="SLIDEGUID" val="63C8B5D77BAC48B6BE792EF36CE5C214"/>
  <p:tag name="RESPONSESGATHERED" val="False"/>
  <p:tag name="ANONYMOUSTEMP" val="False"/>
  <p:tag name="VALUES" val="Incorrect|smicln|Correct|smicln|Incorrect|smicln|Incorrect|smicln|Incorrect|smicln|Incorrect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TEXTLENGTH" val="101"/>
  <p:tag name="FONTSIZE" val="32"/>
  <p:tag name="BULLETTYPE" val="ppBulletArabicPeriod"/>
  <p:tag name="ANSWERTEXT" val="Income Tax&#10;Sales and Excise Taxes&#10;Payroll Taxes&#10;Property Taxes&#10;Corporate Income Tax&#10;Licenses and fees"/>
  <p:tag name="OLDNUMANSWERS" val="6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RSHAPE" val="True"/>
  <p:tag name="SHAPETYPE" val="2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AA1E3F8EDF7E4BD0A01C91DE8D9840C2"/>
  <p:tag name="SLIDETYPE" val="Q"/>
  <p:tag name="DEMOGRAPHIC" val="False"/>
  <p:tag name="TEAMASSIGN" val="False"/>
  <p:tag name="SPEEDSCORING" val="False"/>
  <p:tag name="INCORRECTPOINTVALUE" val="0"/>
  <p:tag name="ZEROBASED" val="False"/>
  <p:tag name="DELIMITERS" val="3.1"/>
  <p:tag name="VALUEFORMAT" val="0%"/>
  <p:tag name="QUESTIONALIAS" val="1. What is the major expenditure category for the Federal Government?"/>
  <p:tag name="ANSWERSALIAS" val="National defense|smicln|Public Welfare (Income Security) including Pensions|smicln|Health Care|smicln|Transportation |smicln|Education|smicln|Housing"/>
  <p:tag name="SLIDEORDER" val="4"/>
  <p:tag name="SLIDEGUID" val="4EC77E7EBDA64E4E86BBC00807253267"/>
  <p:tag name="CORRECTPOINTVALUE" val="0"/>
  <p:tag name="RESPONSESGATHERED" val="False"/>
  <p:tag name="ANONYMOUSTEMP" val="False"/>
  <p:tag name="VALUES" val="Incorrect|smicln|Incorrect|smicln|Incorrect|smicln|Incorrect|smicln|Correct|smicln|Incorrect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TEXTLENGTH" val="114"/>
  <p:tag name="FONTSIZE" val="32"/>
  <p:tag name="BULLETTYPE" val="ppBulletArabicPeriod"/>
  <p:tag name="ANSWERTEXT" val="National defense&#10;Public Welfare (Income Security) including Pensions&#10;Health Care&#10;Transportation &#10;Education&#10;Housing"/>
  <p:tag name="OLDNUMANSWERS" val="6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AA1E3F8EDF7E4BD0A01C91DE8D9840C2"/>
  <p:tag name="SLIDETYPE" val="Q"/>
  <p:tag name="DEMOGRAPHIC" val="False"/>
  <p:tag name="TEAMASSIGN" val="False"/>
  <p:tag name="SPEEDSCORING" val="False"/>
  <p:tag name="INCORRECTPOINTVALUE" val="0"/>
  <p:tag name="ZEROBASED" val="False"/>
  <p:tag name="DELIMITERS" val="3.1"/>
  <p:tag name="VALUEFORMAT" val="0%"/>
  <p:tag name="CORRECTPOINTVALUE" val="1"/>
  <p:tag name="QUESTIONALIAS" val="1. What is the major expenditure category for the Federal Government?"/>
  <p:tag name="ANSWERSALIAS" val="National defense|smicln|Public Welfare (Income Security) including Pensions|smicln|Health Care|smicln|Transportation |smicln|Education|smicln|Housing"/>
  <p:tag name="SLIDEORDER" val="5"/>
  <p:tag name="SLIDEGUID" val="DAB86B4915F64D9EB216D1CA7C5B3B9E"/>
  <p:tag name="RESPONSESGATHERED" val="False"/>
  <p:tag name="ANONYMOUSTEMP" val="False"/>
  <p:tag name="VALUES" val="Incorrect|smicln|Incorrect|smicln|Incorrect|smicln|Incorrect|smicln|Correct|smicln|Incorrect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TEXTLENGTH" val="114"/>
  <p:tag name="FONTSIZE" val="32"/>
  <p:tag name="BULLETTYPE" val="ppBulletArabicPeriod"/>
  <p:tag name="ANSWERTEXT" val="National defense&#10;Public Welfare (Income Security) including Pensions&#10;Health Care&#10;Transportation &#10;Education&#10;Housing"/>
  <p:tag name="OLDNUMANSWERS" val="6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RSHAPE" val="True"/>
  <p:tag name="SHAPETYPE" val="2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AA1E3F8EDF7E4BD0A01C91DE8D9840C2"/>
  <p:tag name="SLIDETYPE" val="Q"/>
  <p:tag name="DEMOGRAPHIC" val="False"/>
  <p:tag name="TEAMASSIGN" val="False"/>
  <p:tag name="SPEEDSCORING" val="False"/>
  <p:tag name="INCORRECTPOINTVALUE" val="0"/>
  <p:tag name="ZEROBASED" val="False"/>
  <p:tag name="DELIMITERS" val="3.1"/>
  <p:tag name="VALUEFORMAT" val="0%"/>
  <p:tag name="QUESTIONALIAS" val="1. What is the major source of Revenue for State Governments?"/>
  <p:tag name="ANSWERSALIAS" val="Income Tax|smicln|Sales and Excise Taxes|smicln|Payroll Taxes|smicln|Property Taxes|smicln|Corporate Income Tax|smicln|Licenses and fees"/>
  <p:tag name="SLIDEORDER" val="5"/>
  <p:tag name="SLIDEGUID" val="268B714AB9A04ECAB58FF03158901CB9"/>
  <p:tag name="CORRECTPOINTVALUE" val="0"/>
  <p:tag name="RESPONSESGATHERED" val="False"/>
  <p:tag name="ANONYMOUSTEMP" val="False"/>
  <p:tag name="VALUES" val="Incorrect|smicln|Incorrect|smicln|Incorrect|smicln|Correct|smicln|Incorrect|smicln|Incorrect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TEXTLENGTH" val="101"/>
  <p:tag name="FONTSIZE" val="32"/>
  <p:tag name="BULLETTYPE" val="ppBulletArabicPeriod"/>
  <p:tag name="ANSWERTEXT" val="Income Tax&#10;Sales and Excise Taxes&#10;Payroll Taxes&#10;Property Taxes&#10;Corporate Income Tax&#10;Licenses and fees"/>
  <p:tag name="OLDNUMANSWERS" val="6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AA1E3F8EDF7E4BD0A01C91DE8D9840C2"/>
  <p:tag name="SLIDETYPE" val="Q"/>
  <p:tag name="DEMOGRAPHIC" val="False"/>
  <p:tag name="TEAMASSIGN" val="False"/>
  <p:tag name="SPEEDSCORING" val="False"/>
  <p:tag name="INCORRECTPOINTVALUE" val="0"/>
  <p:tag name="ZEROBASED" val="False"/>
  <p:tag name="DELIMITERS" val="3.1"/>
  <p:tag name="VALUEFORMAT" val="0%"/>
  <p:tag name="CORRECTPOINTVALUE" val="1"/>
  <p:tag name="QUESTIONALIAS" val="1. What is the major source of Revenue for State Governments?"/>
  <p:tag name="ANSWERSALIAS" val="Income Tax|smicln|Sales and Excise Taxes|smicln|Payroll Taxes|smicln|Property Taxes|smicln|Corporate Income Tax|smicln|Licenses and fees"/>
  <p:tag name="SLIDEORDER" val="6"/>
  <p:tag name="SLIDEGUID" val="B3A596E326154E42BE764E776810B221"/>
  <p:tag name="RESPONSESGATHERED" val="False"/>
  <p:tag name="ANONYMOUSTEMP" val="False"/>
  <p:tag name="VALUES" val="Incorrect|smicln|Incorrect|smicln|Incorrect|smicln|Correct|smicln|Incorrect|smicln|Incorrect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TEXTLENGTH" val="101"/>
  <p:tag name="FONTSIZE" val="32"/>
  <p:tag name="BULLETTYPE" val="ppBulletArabicPeriod"/>
  <p:tag name="ANSWERTEXT" val="Income Tax&#10;Sales and Excise Taxes&#10;Payroll Taxes&#10;Property Taxes&#10;Corporate Income Tax&#10;Licenses and fees"/>
  <p:tag name="OLDNUMANSWERS" val="6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RSHAPE" val="True"/>
  <p:tag name="SHAPETYPE" val="2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AA1E3F8EDF7E4BD0A01C91DE8D9840C2"/>
  <p:tag name="SLIDETYPE" val="Q"/>
  <p:tag name="DEMOGRAPHIC" val="False"/>
  <p:tag name="TEAMASSIGN" val="False"/>
  <p:tag name="SPEEDSCORING" val="False"/>
  <p:tag name="INCORRECTPOINTVALUE" val="0"/>
  <p:tag name="ZEROBASED" val="False"/>
  <p:tag name="DELIMITERS" val="3.1"/>
  <p:tag name="VALUEFORMAT" val="0%"/>
  <p:tag name="SLIDEORDER" val="3"/>
  <p:tag name="SLIDEGUID" val="F6C2250C3D3048EA90C48FD754396541"/>
  <p:tag name="ANSWERSALIAS" val="Pay more than those with lower incomes|smicln|Pay the same as everyone else|smicln|Pay a higher % of their income in taxes|smicln|Pay less  than those with lower incomes"/>
  <p:tag name="QUESTIONALIAS" val="7. A Progressive Tax is one where those with higher incomes:"/>
  <p:tag name="CORRECTPOINTVALUE" val="0"/>
  <p:tag name="RESPONSESGATHERED" val="False"/>
  <p:tag name="ANONYMOUSTEMP" val="False"/>
  <p:tag name="VALUES" val="Incorrect|smicln|Incorrect|smicln|Correct|smicln|Incorrect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TEXTLENGTH" val="148"/>
  <p:tag name="FONTSIZE" val="32"/>
  <p:tag name="BULLETTYPE" val="ppBulletArabicPeriod"/>
  <p:tag name="ANSWERTEXT" val="Pay more than those with lower incomes&#10;Pay the same as everyone else&#10;Pay a higher % of their income in taxes&#10;Pay less  than those with lower incomes"/>
  <p:tag name="OLDNUMANSWERS" val="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AA1E3F8EDF7E4BD0A01C91DE8D9840C2"/>
  <p:tag name="SLIDETYPE" val="Q"/>
  <p:tag name="DEMOGRAPHIC" val="False"/>
  <p:tag name="TEAMASSIGN" val="False"/>
  <p:tag name="SPEEDSCORING" val="False"/>
  <p:tag name="INCORRECTPOINTVALUE" val="0"/>
  <p:tag name="ZEROBASED" val="False"/>
  <p:tag name="DELIMITERS" val="3.1"/>
  <p:tag name="VALUEFORMAT" val="0%"/>
  <p:tag name="CORRECTPOINTVALUE" val="1"/>
  <p:tag name="ANSWERSALIAS" val="Pay more than those with lower incomes|smicln|Pay the same as everyone else|smicln|Pay a higher % of their income in taxes|smicln|Pay less  than those with lower incomes"/>
  <p:tag name="QUESTIONALIAS" val="7. A Progressive Tax is one where those with higher incomes:"/>
  <p:tag name="SLIDEORDER" val="4"/>
  <p:tag name="SLIDEGUID" val="D3CFC5688083465EBF3CB7AF8E5DC4C1"/>
  <p:tag name="RESPONSESGATHERED" val="False"/>
  <p:tag name="ANONYMOUSTEMP" val="False"/>
  <p:tag name="VALUES" val="Incorrect|smicln|Incorrect|smicln|Correct|smicln|Incorrect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TEXTLENGTH" val="148"/>
  <p:tag name="FONTSIZE" val="32"/>
  <p:tag name="BULLETTYPE" val="ppBulletArabicPeriod"/>
  <p:tag name="ANSWERTEXT" val="Pay more than those with lower incomes&#10;Pay the same as everyone else&#10;Pay a higher % of their income in taxes&#10;Pay less  than those with lower incomes"/>
  <p:tag name="OLDNUMANSWERS" val="4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RSHAPE" val="True"/>
  <p:tag name="SHAPETYPE" val="2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AA1E3F8EDF7E4BD0A01C91DE8D9840C2"/>
  <p:tag name="SLIDETYPE" val="Q"/>
  <p:tag name="DEMOGRAPHIC" val="False"/>
  <p:tag name="TEAMASSIGN" val="False"/>
  <p:tag name="SPEEDSCORING" val="False"/>
  <p:tag name="INCORRECTPOINTVALUE" val="0"/>
  <p:tag name="ZEROBASED" val="False"/>
  <p:tag name="DELIMITERS" val="3.1"/>
  <p:tag name="VALUEFORMAT" val="0%"/>
  <p:tag name="SLIDEORDER" val="4"/>
  <p:tag name="SLIDEGUID" val="508443007CB24192B5C2117A5260CB31"/>
  <p:tag name="ANSWERSALIAS" val="Pay less than those with lower incomes|smicln|Pay the same as everyone else|smicln|Pay a higher % of their income in taxes|smicln|Pay a lower % of  their income in taxes"/>
  <p:tag name="QUESTIONALIAS" val="8. A Regressive Tax is one where those with higher incomes:"/>
  <p:tag name="CORRECTPOINTVALUE" val="0"/>
  <p:tag name="RESPONSESGATHERED" val="False"/>
  <p:tag name="ANONYMOUSTEMP" val="False"/>
  <p:tag name="VALUES" val="Incorrect|smicln|Incorrect|smicln|Incorrect|smicln|Correct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TEXTLENGTH" val="148"/>
  <p:tag name="FONTSIZE" val="32"/>
  <p:tag name="BULLETTYPE" val="ppBulletArabicPeriod"/>
  <p:tag name="ANSWERTEXT" val="Pay less than those with lower incomes&#10;Pay the same as everyone else&#10;Pay a higher % of their income in taxes&#10;Pay a lower % of their income in taxes"/>
  <p:tag name="OLDNUMANSWERS" val="4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AA1E3F8EDF7E4BD0A01C91DE8D9840C2"/>
  <p:tag name="SLIDETYPE" val="Q"/>
  <p:tag name="DEMOGRAPHIC" val="False"/>
  <p:tag name="TEAMASSIGN" val="False"/>
  <p:tag name="SPEEDSCORING" val="False"/>
  <p:tag name="INCORRECTPOINTVALUE" val="0"/>
  <p:tag name="ZEROBASED" val="False"/>
  <p:tag name="DELIMITERS" val="3.1"/>
  <p:tag name="VALUEFORMAT" val="0%"/>
  <p:tag name="CORRECTPOINTVALUE" val="1"/>
  <p:tag name="ANSWERSALIAS" val="Pay less than those with lower incomes|smicln|Pay the same as everyone else|smicln|Pay a higher % of their income in taxes|smicln|Pay a lower % of  their income in taxes"/>
  <p:tag name="QUESTIONALIAS" val="8. A Regressive Tax is one where those with higher incomes:"/>
  <p:tag name="SLIDEORDER" val="5"/>
  <p:tag name="SLIDEGUID" val="794879DF61934B8E83F808936CF2CD37"/>
  <p:tag name="RESPONSESGATHERED" val="False"/>
  <p:tag name="ANONYMOUSTEMP" val="False"/>
  <p:tag name="VALUES" val="Incorrect|smicln|Incorrect|smicln|Incorrect|smicln|Correct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TEXTLENGTH" val="148"/>
  <p:tag name="FONTSIZE" val="32"/>
  <p:tag name="BULLETTYPE" val="ppBulletArabicPeriod"/>
  <p:tag name="ANSWERTEXT" val="Pay less than those with lower incomes&#10;Pay the same as everyone else&#10;Pay a higher % of their income in taxes&#10;Pay a lower % of their income in taxes"/>
  <p:tag name="OLDNUMANSWERS" val="4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RSHAPE" val="True"/>
  <p:tag name="SHAPETYPE" val="2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AA1E3F8EDF7E4BD0A01C91DE8D9840C2"/>
  <p:tag name="SLIDETYPE" val="Q"/>
  <p:tag name="DEMOGRAPHIC" val="False"/>
  <p:tag name="TEAMASSIGN" val="False"/>
  <p:tag name="SPEEDSCORING" val="False"/>
  <p:tag name="INCORRECTPOINTVALUE" val="0"/>
  <p:tag name="ZEROBASED" val="False"/>
  <p:tag name="DELIMITERS" val="3.1"/>
  <p:tag name="VALUEFORMAT" val="0%"/>
  <p:tag name="SLIDEORDER" val="5"/>
  <p:tag name="SLIDEGUID" val="2D71DB065F094DCCA03C78E12CA55B01"/>
  <p:tag name="QUESTIONALIAS" val="2. A Proplortional Tax is one where those with higher incomes:"/>
  <p:tag name="ANSWERSALIAS" val="Pay less than those with lower incomes|smicln|Pay the same % of their income in taxes|smicln|Pay a higher % of their income in taxes|smicln|Pay a lower %e of  their income in taxes"/>
  <p:tag name="CORRECTPOINTVALUE" val="0"/>
  <p:tag name="RESPONSESGATHERED" val="False"/>
  <p:tag name="ANONYMOUSTEMP" val="False"/>
  <p:tag name="VALUES" val="Incorrect|smicln|Correct|smicln|Incorrect|smicln|Incorrect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TEXTLENGTH" val="159"/>
  <p:tag name="FONTSIZE" val="32"/>
  <p:tag name="BULLETTYPE" val="ppBulletArabicPeriod"/>
  <p:tag name="ANSWERTEXT" val="Pay less than those with lower incomes&#10;Pay the same % of their income in taxes&#10;Pay a higher % of their income in taxes&#10;Pay a lower %e of their income in taxes"/>
  <p:tag name="OLDNUMANSWERS" val="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AA1E3F8EDF7E4BD0A01C91DE8D9840C2"/>
  <p:tag name="SLIDETYPE" val="Q"/>
  <p:tag name="DEMOGRAPHIC" val="False"/>
  <p:tag name="TEAMASSIGN" val="False"/>
  <p:tag name="SPEEDSCORING" val="False"/>
  <p:tag name="INCORRECTPOINTVALUE" val="0"/>
  <p:tag name="ZEROBASED" val="False"/>
  <p:tag name="DELIMITERS" val="3.1"/>
  <p:tag name="VALUEFORMAT" val="0%"/>
  <p:tag name="SLIDEORDER" val="2"/>
  <p:tag name="SLIDEGUID" val="C7546F84D7844C50B2D93F8052ED3641"/>
  <p:tag name="QUESTIONALIAS" val="1. What is the major expenditure category for the Federal Government?"/>
  <p:tag name="ANSWERSALIAS" val="National defense|smicln|Public Welfare (Income Security) including Pensions|smicln|Health Care|smicln|Transportation |smicln|Education|smicln|Housing"/>
  <p:tag name="CORRECTPOINTVALUE" val="0"/>
  <p:tag name="RESPONSESGATHERED" val="False"/>
  <p:tag name="ANONYMOUSTEMP" val="False"/>
  <p:tag name="VALUES" val="Incorrect|smicln|Correct|smicln|Incorrect|smicln|Incorrect|smicln|Incorrect|smicln|Incorrect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AA1E3F8EDF7E4BD0A01C91DE8D9840C2"/>
  <p:tag name="SLIDETYPE" val="Q"/>
  <p:tag name="DEMOGRAPHIC" val="False"/>
  <p:tag name="TEAMASSIGN" val="False"/>
  <p:tag name="SPEEDSCORING" val="False"/>
  <p:tag name="INCORRECTPOINTVALUE" val="0"/>
  <p:tag name="ZEROBASED" val="False"/>
  <p:tag name="DELIMITERS" val="3.1"/>
  <p:tag name="VALUEFORMAT" val="0%"/>
  <p:tag name="CORRECTPOINTVALUE" val="1"/>
  <p:tag name="ANSWERSALIAS" val="Pay less than those with lower incomes|smicln|Pay the same % of their income in taxes|smicln|Pay a higher % of their income in taxes|smicln|Pay a lower %e of  their income in taxes"/>
  <p:tag name="SLIDEORDER" val="6"/>
  <p:tag name="SLIDEGUID" val="F5588780D6AF4B26AFAEEDE46D993E37"/>
  <p:tag name="QUESTIONALIAS" val="9. A Proportional Tax is one where those with higher incomes:"/>
  <p:tag name="RESPONSESGATHERED" val="False"/>
  <p:tag name="ANONYMOUSTEMP" val="False"/>
  <p:tag name="VALUES" val="Incorrect|smicln|Correct|smicln|Incorrect|smicln|Incorrect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TEXTLENGTH" val="159"/>
  <p:tag name="FONTSIZE" val="32"/>
  <p:tag name="BULLETTYPE" val="ppBulletArabicPeriod"/>
  <p:tag name="ANSWERTEXT" val="Pay less than those with lower incomes&#10;Pay the same % of their income in taxes&#10;Pay a higher % of their income in taxes&#10;Pay a lower %e of their income in taxes"/>
  <p:tag name="OLDNUMANSWERS" val="4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RSHAPE" val="True"/>
  <p:tag name="SHAPETYPE" val="2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AA1E3F8EDF7E4BD0A01C91DE8D9840C2"/>
  <p:tag name="SLIDETYPE" val="Q"/>
  <p:tag name="DEMOGRAPHIC" val="False"/>
  <p:tag name="TEAMASSIGN" val="False"/>
  <p:tag name="SPEEDSCORING" val="False"/>
  <p:tag name="INCORRECTPOINTVALUE" val="0"/>
  <p:tag name="ZEROBASED" val="False"/>
  <p:tag name="DELIMITERS" val="3.1"/>
  <p:tag name="VALUEFORMAT" val="0%"/>
  <p:tag name="QUESTIONALIAS" val="3. Use the tax table above. If income is $10,075 what is the marginal tax rate"/>
  <p:tag name="ANSWERSALIAS" val="10 %|smicln|15 %|smicln|25 %|smicln|28 %|smicln|33 %|smicln|35 %"/>
  <p:tag name="SLIDEORDER" val="3"/>
  <p:tag name="SLIDEGUID" val="D2D74D6DF95B46DC859788D888416DE1"/>
  <p:tag name="CORRECTPOINTVALUE" val="0"/>
  <p:tag name="VALUES" val="Incorrect|smicln|Correct|smicln|Incorrect|smicln|Incorrect|smicln|Incorrect|smicln|Incorrect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TEXTLENGTH" val="29"/>
  <p:tag name="FONTSIZE" val="32"/>
  <p:tag name="BULLETTYPE" val="ppBulletArabicPeriod"/>
  <p:tag name="ANSWERTEXT" val="10 %&#10;15 %&#10;25 %&#10;28 %&#10;33 %&#10;35 %"/>
  <p:tag name="OLDNUMANSWERS" val="6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AA1E3F8EDF7E4BD0A01C91DE8D9840C2"/>
  <p:tag name="SLIDETYPE" val="Q"/>
  <p:tag name="DEMOGRAPHIC" val="False"/>
  <p:tag name="TEAMASSIGN" val="False"/>
  <p:tag name="SPEEDSCORING" val="False"/>
  <p:tag name="INCORRECTPOINTVALUE" val="0"/>
  <p:tag name="ZEROBASED" val="False"/>
  <p:tag name="DELIMITERS" val="3.1"/>
  <p:tag name="VALUEFORMAT" val="0%"/>
  <p:tag name="CORRECTPOINTVALUE" val="1"/>
  <p:tag name="QUESTIONALIAS" val="3. Use the tax table above. If income is $10,075 what is the marginal tax rate"/>
  <p:tag name="ANSWERSALIAS" val="10 %|smicln|15 %|smicln|25 %|smicln|28 %|smicln|33 %|smicln|35 %"/>
  <p:tag name="SLIDEORDER" val="5"/>
  <p:tag name="SLIDEGUID" val="98D0DC45ABD4461098D005FF32BBAE59"/>
  <p:tag name="VALUES" val="Incorrect|smicln|Correct|smicln|Incorrect|smicln|Incorrect|smicln|Incorrect|smicln|Incorrect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OLDNUMANSWERS" val="6"/>
  <p:tag name="TEXTLENGTH" val="29"/>
  <p:tag name="FONTSIZE" val="32"/>
  <p:tag name="BULLETTYPE" val="ppBulletArabicPeriod"/>
  <p:tag name="ANSWERTEXT" val="10 %&#10;15 %&#10;25 %&#10;28 %&#10;33 %&#10;35 %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RSHAPE" val="True"/>
  <p:tag name="SHAPETYPE" val="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TEXTLENGTH" val="114"/>
  <p:tag name="FONTSIZE" val="32"/>
  <p:tag name="BULLETTYPE" val="ppBulletArabicPeriod"/>
  <p:tag name="ANSWERTEXT" val="National defense&#10;Public Welfare (Income Security) including Pensions&#10;Health Care&#10;Transportation &#10;Education&#10;Housing"/>
  <p:tag name="OLDNUMANSWERS" val="6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AA1E3F8EDF7E4BD0A01C91DE8D9840C2"/>
  <p:tag name="SLIDETYPE" val="Q"/>
  <p:tag name="DEMOGRAPHIC" val="False"/>
  <p:tag name="TEAMASSIGN" val="False"/>
  <p:tag name="SPEEDSCORING" val="False"/>
  <p:tag name="INCORRECTPOINTVALUE" val="0"/>
  <p:tag name="ZEROBASED" val="False"/>
  <p:tag name="DELIMITERS" val="3.1"/>
  <p:tag name="VALUEFORMAT" val="0%"/>
  <p:tag name="QUESTIONALIAS" val="11. Use the tax table above. If income is $10,325 what is the amount owed in taxes?"/>
  <p:tag name="ANSWERSALIAS" val="$ 0|smicln|$ 932.50|smicln|$1,082.50|smicln|$1,548.75"/>
  <p:tag name="CORRECTPOINTVALUE" val="0"/>
  <p:tag name="SLIDEORDER" val="6"/>
  <p:tag name="SLIDEGUID" val="04BF3F6E425448C7AF5D3033328E0C78"/>
  <p:tag name="VALUES" val="Incorrect|smicln|Incorrect|smicln|Correct|smicln|Incorrect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TEXTLENGTH" val="32"/>
  <p:tag name="FONTSIZE" val="40"/>
  <p:tag name="BULLETTYPE" val="ppBulletArabicPeriod"/>
  <p:tag name="ANSWERTEXT" val="$ 0&#10;$ 932.50&#10;$1,082.50&#10;$1,548.75"/>
  <p:tag name="OLDNUMANSWERS" val="4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AA1E3F8EDF7E4BD0A01C91DE8D9840C2"/>
  <p:tag name="SLIDETYPE" val="Q"/>
  <p:tag name="DEMOGRAPHIC" val="False"/>
  <p:tag name="TEAMASSIGN" val="False"/>
  <p:tag name="SPEEDSCORING" val="False"/>
  <p:tag name="INCORRECTPOINTVALUE" val="0"/>
  <p:tag name="ZEROBASED" val="False"/>
  <p:tag name="DELIMITERS" val="3.1"/>
  <p:tag name="VALUEFORMAT" val="0%"/>
  <p:tag name="CORRECTPOINTVALUE" val="1"/>
  <p:tag name="QUESTIONALIAS" val="11. Use the tax table above. If income is $10,325 what is the amount owed in taxes?"/>
  <p:tag name="ANSWERSALIAS" val="$ 0|smicln|$ 932.50|smicln|$1,082.50|smicln|$1,548.75"/>
  <p:tag name="SLIDEORDER" val="7"/>
  <p:tag name="SLIDEGUID" val="0D35A34F3BCF4624B1E10B4E49968C94"/>
  <p:tag name="VALUES" val="Incorrect|smicln|Incorrect|smicln|Correct|smicln|Incorrect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RSHAPE" val="True"/>
  <p:tag name="SHAPETYPE" val="2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OLDNUMANSWERS" val="4"/>
  <p:tag name="TEXTLENGTH" val="32"/>
  <p:tag name="FONTSIZE" val="40"/>
  <p:tag name="BULLETTYPE" val="ppBulletArabicPeriod"/>
  <p:tag name="ANSWERTEXT" val="$ 0&#10;$ 932.50&#10;$1,082.50&#10;$1,548.75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AA1E3F8EDF7E4BD0A01C91DE8D9840C2"/>
  <p:tag name="SLIDETYPE" val="Q"/>
  <p:tag name="DEMOGRAPHIC" val="False"/>
  <p:tag name="TEAMASSIGN" val="False"/>
  <p:tag name="SPEEDSCORING" val="False"/>
  <p:tag name="INCORRECTPOINTVALUE" val="0"/>
  <p:tag name="ZEROBASED" val="False"/>
  <p:tag name="DELIMITERS" val="3.1"/>
  <p:tag name="VALUEFORMAT" val="0%"/>
  <p:tag name="ANSWERSALIAS" val="10 %|smicln|10.5 %|smicln|15 %|smicln|25 %"/>
  <p:tag name="QUESTIONALIAS" val="12. Use the tax table above. If income is $10,325 what is the average tax rate?"/>
  <p:tag name="CORRECTPOINTVALUE" val="0"/>
  <p:tag name="SLIDEORDER" val="7"/>
  <p:tag name="SLIDEGUID" val="7A3C4F7B77144BBEBD539D25BE8EE502"/>
  <p:tag name="VALUES" val="Incorrect|smicln|Correct|smicln|Incorrect|smicln|Incorrect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TEXTLENGTH" val="21"/>
  <p:tag name="FONTSIZE" val="32"/>
  <p:tag name="BULLETTYPE" val="ppBulletArabicPeriod"/>
  <p:tag name="ANSWERTEXT" val="10 %&#10;10.5 %&#10;15 %&#10;25 %"/>
  <p:tag name="OLDNUMANSWERS" val="4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AA1E3F8EDF7E4BD0A01C91DE8D9840C2"/>
  <p:tag name="SLIDETYPE" val="Q"/>
  <p:tag name="DEMOGRAPHIC" val="False"/>
  <p:tag name="TEAMASSIGN" val="False"/>
  <p:tag name="SPEEDSCORING" val="False"/>
  <p:tag name="INCORRECTPOINTVALUE" val="0"/>
  <p:tag name="ZEROBASED" val="False"/>
  <p:tag name="DELIMITERS" val="3.1"/>
  <p:tag name="VALUEFORMAT" val="0%"/>
  <p:tag name="CORRECTPOINTVALUE" val="1"/>
  <p:tag name="ANSWERSALIAS" val="10 %|smicln|10.5 %|smicln|15 %|smicln|25 %"/>
  <p:tag name="QUESTIONALIAS" val="12. Use the tax table above. If income is $10,325 what is the average tax rate?"/>
  <p:tag name="SLIDEORDER" val="8"/>
  <p:tag name="SLIDEGUID" val="98BCD0AD462F4F8C97533FB7A9EC450A"/>
  <p:tag name="VALUES" val="Incorrect|smicln|Correct|smicln|Incorrect|smicln|Incorrect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AA1E3F8EDF7E4BD0A01C91DE8D9840C2"/>
  <p:tag name="SLIDETYPE" val="Q"/>
  <p:tag name="DEMOGRAPHIC" val="False"/>
  <p:tag name="TEAMASSIGN" val="False"/>
  <p:tag name="SPEEDSCORING" val="False"/>
  <p:tag name="INCORRECTPOINTVALUE" val="0"/>
  <p:tag name="ZEROBASED" val="False"/>
  <p:tag name="DELIMITERS" val="3.1"/>
  <p:tag name="VALUEFORMAT" val="0%"/>
  <p:tag name="CORRECTPOINTVALUE" val="1"/>
  <p:tag name="QUESTIONALIAS" val="1. What is the major expenditure category for the Federal Government?"/>
  <p:tag name="SLIDEORDER" val="3"/>
  <p:tag name="SLIDEGUID" val="49872D1C6057409E97397E7665D19E72"/>
  <p:tag name="RESPONSESGATHERED" val="False"/>
  <p:tag name="ANONYMOUSTEMP" val="False"/>
  <p:tag name="ANSWERSALIAS" val="National defense|smicln|Public Welfare (Income Security) including Pensions|smicln|Health Care|smicln|Transportation |smicln|Education|smicln|Housing"/>
  <p:tag name="VALUES" val="Incorrect|smicln|Correct|smicln|Incorrect|smicln|Incorrect|smicln|Incorrect|smicln|Incorrect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OLDNUMANSWERS" val="4"/>
  <p:tag name="TEXTLENGTH" val="21"/>
  <p:tag name="FONTSIZE" val="32"/>
  <p:tag name="BULLETTYPE" val="ppBulletArabicPeriod"/>
  <p:tag name="ANSWERTEXT" val="10 %&#10;10.5 %&#10;15 %&#10;25 %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RSHAPE" val="True"/>
  <p:tag name="SHAPETYPE" val="2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AA1E3F8EDF7E4BD0A01C91DE8D9840C2"/>
  <p:tag name="SLIDETYPE" val="Q"/>
  <p:tag name="DEMOGRAPHIC" val="False"/>
  <p:tag name="TEAMASSIGN" val="False"/>
  <p:tag name="SPEEDSCORING" val="False"/>
  <p:tag name="INCORRECTPOINTVALUE" val="0"/>
  <p:tag name="ZEROBASED" val="False"/>
  <p:tag name="DELIMITERS" val="3.1"/>
  <p:tag name="VALUEFORMAT" val="0%"/>
  <p:tag name="SLIDEORDER" val="4"/>
  <p:tag name="SLIDEGUID" val="56066FC88276456196CD64D7FC6F50DC"/>
  <p:tag name="ANSWERSALIAS" val="Regressive|smicln|Proportional|smicln|Progressive"/>
  <p:tag name="QUESTIONALIAS" val="13. The federal income tax is ____________"/>
  <p:tag name="CORRECTPOINTVALUE" val="0"/>
  <p:tag name="RESPONSESGATHERED" val="False"/>
  <p:tag name="ANONYMOUSTEMP" val="False"/>
  <p:tag name="VALUES" val="Incorrect|smicln|Incorrect|smicln|Correct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TEXTLENGTH" val="35"/>
  <p:tag name="FONTSIZE" val="40"/>
  <p:tag name="BULLETTYPE" val="ppBulletArabicPeriod"/>
  <p:tag name="ANSWERTEXT" val="Regressive&#10;Proportional&#10;Progressive"/>
  <p:tag name="OLDNUMANSWERS" val="3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AA1E3F8EDF7E4BD0A01C91DE8D9840C2"/>
  <p:tag name="SLIDETYPE" val="Q"/>
  <p:tag name="DEMOGRAPHIC" val="False"/>
  <p:tag name="TEAMASSIGN" val="False"/>
  <p:tag name="SPEEDSCORING" val="False"/>
  <p:tag name="INCORRECTPOINTVALUE" val="0"/>
  <p:tag name="ZEROBASED" val="False"/>
  <p:tag name="DELIMITERS" val="3.1"/>
  <p:tag name="VALUEFORMAT" val="0%"/>
  <p:tag name="CORRECTPOINTVALUE" val="1"/>
  <p:tag name="ANSWERSALIAS" val="Regressive|smicln|Proportional|smicln|Progressive"/>
  <p:tag name="QUESTIONALIAS" val="13. The federal income tax is ____________"/>
  <p:tag name="SLIDEORDER" val="5"/>
  <p:tag name="SLIDEGUID" val="2667DE82DC6F41A2AB6F6BEB442544DB"/>
  <p:tag name="RESPONSESGATHERED" val="False"/>
  <p:tag name="ANONYMOUSTEMP" val="False"/>
  <p:tag name="VALUES" val="Incorrect|smicln|Incorrect|smicln|Correct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TEXTLENGTH" val="35"/>
  <p:tag name="FONTSIZE" val="40"/>
  <p:tag name="BULLETTYPE" val="ppBulletArabicPeriod"/>
  <p:tag name="ANSWERTEXT" val="Regressive&#10;Proportional&#10;Progressive"/>
  <p:tag name="OLDNUMANSWERS" val="3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RSHAPE" val="True"/>
  <p:tag name="SHAPETYPE" val="2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AA1E3F8EDF7E4BD0A01C91DE8D9840C2"/>
  <p:tag name="SLIDETYPE" val="Q"/>
  <p:tag name="DEMOGRAPHIC" val="False"/>
  <p:tag name="TEAMASSIGN" val="False"/>
  <p:tag name="SPEEDSCORING" val="False"/>
  <p:tag name="INCORRECTPOINTVALUE" val="0"/>
  <p:tag name="ZEROBASED" val="False"/>
  <p:tag name="DELIMITERS" val="3.1"/>
  <p:tag name="VALUEFORMAT" val="0%"/>
  <p:tag name="ANSWERSALIAS" val="Regressive|smicln|Proportional|smicln|Progressive"/>
  <p:tag name="SLIDEORDER" val="5"/>
  <p:tag name="SLIDEGUID" val="4CA11F92B8C94AB9BB4481528473BCA8"/>
  <p:tag name="QUESTIONALIAS" val="14. A sales tax is ____________"/>
  <p:tag name="CORRECTPOINTVALUE" val="0"/>
  <p:tag name="RESPONSESGATHERED" val="False"/>
  <p:tag name="ANONYMOUSTEMP" val="False"/>
  <p:tag name="VALUES" val="Correct|smicln|Incorrect|smicln|Incorrect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TEXTLENGTH" val="35"/>
  <p:tag name="FONTSIZE" val="40"/>
  <p:tag name="BULLETTYPE" val="ppBulletArabicPeriod"/>
  <p:tag name="ANSWERTEXT" val="Regressive&#10;Proportional&#10;Progressive"/>
  <p:tag name="OLDNUMANSWERS" val="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TEXTLENGTH" val="114"/>
  <p:tag name="FONTSIZE" val="32"/>
  <p:tag name="BULLETTYPE" val="ppBulletArabicPeriod"/>
  <p:tag name="ANSWERTEXT" val="National defense&#10;Public Welfare (Income Security) including Pensions&#10;Health Care&#10;Transportation &#10;Education&#10;Housing"/>
  <p:tag name="OLDNUMANSWERS" val="6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AA1E3F8EDF7E4BD0A01C91DE8D9840C2"/>
  <p:tag name="SLIDETYPE" val="Q"/>
  <p:tag name="DEMOGRAPHIC" val="False"/>
  <p:tag name="TEAMASSIGN" val="False"/>
  <p:tag name="SPEEDSCORING" val="False"/>
  <p:tag name="INCORRECTPOINTVALUE" val="0"/>
  <p:tag name="ZEROBASED" val="False"/>
  <p:tag name="DELIMITERS" val="3.1"/>
  <p:tag name="VALUEFORMAT" val="0%"/>
  <p:tag name="CORRECTPOINTVALUE" val="1"/>
  <p:tag name="ANSWERSALIAS" val="Regressive|smicln|Proportional|smicln|Progressive"/>
  <p:tag name="QUESTIONALIAS" val="14. A sales tax is ____________"/>
  <p:tag name="SLIDEORDER" val="6"/>
  <p:tag name="SLIDEGUID" val="443DFA424A104C11ADE70987054590DD"/>
  <p:tag name="RESPONSESGATHERED" val="False"/>
  <p:tag name="ANONYMOUSTEMP" val="False"/>
  <p:tag name="VALUES" val="Correct|smicln|Incorrect|smicln|Incorrect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TEXTLENGTH" val="35"/>
  <p:tag name="FONTSIZE" val="40"/>
  <p:tag name="BULLETTYPE" val="ppBulletArabicPeriod"/>
  <p:tag name="ANSWERTEXT" val="Regressive&#10;Proportional&#10;Progressive"/>
  <p:tag name="OLDNUMANSWERS" val="3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RSHAPE" val="True"/>
  <p:tag name="SHAPETYPE" val="2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AA1E3F8EDF7E4BD0A01C91DE8D9840C2"/>
  <p:tag name="SLIDETYPE" val="Q"/>
  <p:tag name="DEMOGRAPHIC" val="False"/>
  <p:tag name="TEAMASSIGN" val="False"/>
  <p:tag name="SPEEDSCORING" val="False"/>
  <p:tag name="INCORRECTPOINTVALUE" val="0"/>
  <p:tag name="ZEROBASED" val="False"/>
  <p:tag name="DELIMITERS" val="3.1"/>
  <p:tag name="VALUEFORMAT" val="0%"/>
  <p:tag name="ANSWERSALIAS" val="Regressive|smicln|Proportional|smicln|Progressive"/>
  <p:tag name="SLIDEORDER" val="7"/>
  <p:tag name="SLIDEGUID" val="280F7152DD6441AFA061935505CF2A07"/>
  <p:tag name="QUESTIONALIAS" val="16. The payroll (Soc. Sec.) tax is ________"/>
  <p:tag name="CORRECTPOINTVALUE" val="0"/>
  <p:tag name="RESPONSESGATHERED" val="False"/>
  <p:tag name="ANONYMOUSTEMP" val="False"/>
  <p:tag name="VALUES" val="Correct|smicln|Incorrect|smicln|Incorrect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TEXTLENGTH" val="35"/>
  <p:tag name="FONTSIZE" val="40"/>
  <p:tag name="BULLETTYPE" val="ppBulletArabicPeriod"/>
  <p:tag name="ANSWERTEXT" val="Regressive&#10;Proportional&#10;Progressive"/>
  <p:tag name="OLDNUMANSWERS" val="3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AA1E3F8EDF7E4BD0A01C91DE8D9840C2"/>
  <p:tag name="SLIDETYPE" val="Q"/>
  <p:tag name="DEMOGRAPHIC" val="False"/>
  <p:tag name="TEAMASSIGN" val="False"/>
  <p:tag name="SPEEDSCORING" val="False"/>
  <p:tag name="INCORRECTPOINTVALUE" val="0"/>
  <p:tag name="ZEROBASED" val="False"/>
  <p:tag name="DELIMITERS" val="3.1"/>
  <p:tag name="VALUEFORMAT" val="0%"/>
  <p:tag name="CORRECTPOINTVALUE" val="1"/>
  <p:tag name="ANSWERSALIAS" val="Regressive|smicln|Proportional|smicln|Progressive"/>
  <p:tag name="QUESTIONALIAS" val="16. The payroll (Soc. Sec.) tax is ________"/>
  <p:tag name="SLIDEORDER" val="8"/>
  <p:tag name="SLIDEGUID" val="A668CDDB06D44BD1B316FA2A31897211"/>
  <p:tag name="RESPONSESGATHERED" val="False"/>
  <p:tag name="ANONYMOUSTEMP" val="False"/>
  <p:tag name="VALUES" val="Correct|smicln|Incorrect|smicln|Incorrect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TEXTLENGTH" val="35"/>
  <p:tag name="FONTSIZE" val="40"/>
  <p:tag name="BULLETTYPE" val="ppBulletArabicPeriod"/>
  <p:tag name="ANSWERTEXT" val="Regressive&#10;Proportional&#10;Progressive"/>
  <p:tag name="OLDNUMANSWERS" val="3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RSHAPE" val="True"/>
  <p:tag name="SHAPETYPE" val="2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AA1E3F8EDF7E4BD0A01C91DE8D9840C2"/>
  <p:tag name="SLIDETYPE" val="Q"/>
  <p:tag name="DEMOGRAPHIC" val="False"/>
  <p:tag name="TEAMASSIGN" val="False"/>
  <p:tag name="SPEEDSCORING" val="False"/>
  <p:tag name="INCORRECTPOINTVALUE" val="0"/>
  <p:tag name="ZEROBASED" val="False"/>
  <p:tag name="DELIMITERS" val="3.1"/>
  <p:tag name="VALUEFORMAT" val="0%"/>
  <p:tag name="ANSWERSALIAS" val="Regressive|smicln|Proportional|smicln|Progressive"/>
  <p:tag name="SLIDEORDER" val="8"/>
  <p:tag name="SLIDEGUID" val="CE334BC919F7470F94196D71EDBFFE65"/>
  <p:tag name="CORRECTPOINTVALUE" val="0"/>
  <p:tag name="RESPONSESGATHERED" val="False"/>
  <p:tag name="ANONYMOUSTEMP" val="False"/>
  <p:tag name="QUESTIONALIAS" val="16. The property tax is ____________"/>
  <p:tag name="VALUES" val="Correct|smicln|Incorrect|smicln|Incorrect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TEXTLENGTH" val="35"/>
  <p:tag name="FONTSIZE" val="40"/>
  <p:tag name="BULLETTYPE" val="ppBulletArabicPeriod"/>
  <p:tag name="ANSWERTEXT" val="Regressive&#10;Proportional&#10;Progressive"/>
  <p:tag name="OLDNUMANSWERS" val="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2005</TotalTime>
  <Words>1033</Words>
  <Application>Microsoft Office PowerPoint</Application>
  <PresentationFormat>On-screen Show (4:3)</PresentationFormat>
  <Paragraphs>259</Paragraphs>
  <Slides>50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2" baseType="lpstr">
      <vt:lpstr>Office Theme</vt:lpstr>
      <vt:lpstr>Chart</vt:lpstr>
      <vt:lpstr>2b – Functions of Government  and Government Finance</vt:lpstr>
      <vt:lpstr>2b</vt:lpstr>
      <vt:lpstr>2b</vt:lpstr>
      <vt:lpstr>2b</vt:lpstr>
      <vt:lpstr>1. What is the major expenditure category for the Federal Government?</vt:lpstr>
      <vt:lpstr>1. What is the major expenditure category for the Federal Government?</vt:lpstr>
      <vt:lpstr>PowerPoint Presentation</vt:lpstr>
      <vt:lpstr>PowerPoint Presentation</vt:lpstr>
      <vt:lpstr>2. What is the major source of Revenue for the Federal Government?</vt:lpstr>
      <vt:lpstr>2. What is the major source of Revenue for the Federal Government?</vt:lpstr>
      <vt:lpstr>PowerPoint Presentation</vt:lpstr>
      <vt:lpstr>PowerPoint Presentation</vt:lpstr>
      <vt:lpstr>3. What is the major expenditure category for State Governments?</vt:lpstr>
      <vt:lpstr>3. What is the major expenditure category for State Governments?</vt:lpstr>
      <vt:lpstr>PowerPoint Presentation</vt:lpstr>
      <vt:lpstr>PowerPoint Presentation</vt:lpstr>
      <vt:lpstr>4. What is the major source of Revenue for State Governments?</vt:lpstr>
      <vt:lpstr>4. What is the major source of Revenue for State Governments?</vt:lpstr>
      <vt:lpstr>PowerPoint Presentation</vt:lpstr>
      <vt:lpstr>PowerPoint Presentation</vt:lpstr>
      <vt:lpstr>5. What is the major expenditure category for Local Governments?</vt:lpstr>
      <vt:lpstr>5. What is the major expenditure category for Local Governments?</vt:lpstr>
      <vt:lpstr>PowerPoint Presentation</vt:lpstr>
      <vt:lpstr>PowerPoint Presentation</vt:lpstr>
      <vt:lpstr>6. What is the major source of Revenue for Local Governments?</vt:lpstr>
      <vt:lpstr>6. What is the major source of Revenue for Local Governments?</vt:lpstr>
      <vt:lpstr>PowerPoint Presentation</vt:lpstr>
      <vt:lpstr>PowerPoint Presentation</vt:lpstr>
      <vt:lpstr>7. A Progressive Tax is one where those with higher incomes:</vt:lpstr>
      <vt:lpstr>7. A Progressive Tax is one where those with higher incomes:</vt:lpstr>
      <vt:lpstr>8. A Regressive Tax is one where those with higher incomes:</vt:lpstr>
      <vt:lpstr>8. A Regressive Tax is one where those with higher incomes:</vt:lpstr>
      <vt:lpstr>9. A Proportional Tax is one where those with higher incomes:</vt:lpstr>
      <vt:lpstr>9. A Proportional Tax is one where those with higher incomes:</vt:lpstr>
      <vt:lpstr>PowerPoint Presentation</vt:lpstr>
      <vt:lpstr>10. Use the tax table above. If income is $10,325 what is the marginal tax rate?</vt:lpstr>
      <vt:lpstr>10. Use the tax table above. If income is $10,325 what is the marginal tax rate?</vt:lpstr>
      <vt:lpstr>11. Use the tax table above. If income is $10,325 what is the amount owed in taxes?</vt:lpstr>
      <vt:lpstr>11. Use the tax table above. If income is $10,325 what is the amount owed in taxes?</vt:lpstr>
      <vt:lpstr>12. Use the tax table above. If income is $10,325 what is the average tax rate?</vt:lpstr>
      <vt:lpstr>12. Use the tax table above. If income is $10,325 what is the average tax rate?</vt:lpstr>
      <vt:lpstr>PowerPoint Presentation</vt:lpstr>
      <vt:lpstr>13. The federal income tax is ____________</vt:lpstr>
      <vt:lpstr>13. The federal income tax is ____________</vt:lpstr>
      <vt:lpstr>14. A sales tax is ____________</vt:lpstr>
      <vt:lpstr>14. A sales tax is ____________</vt:lpstr>
      <vt:lpstr>15. The payroll (Soc. Sec.) tax is ________</vt:lpstr>
      <vt:lpstr>15. The payroll (Soc. Sec.) tax is ________</vt:lpstr>
      <vt:lpstr>16. The property tax is ____________</vt:lpstr>
      <vt:lpstr>16. The property tax is ____________</vt:lpstr>
    </vt:vector>
  </TitlesOfParts>
  <Company>Harper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harper</dc:creator>
  <cp:lastModifiedBy>Harper</cp:lastModifiedBy>
  <cp:revision>77</cp:revision>
  <dcterms:created xsi:type="dcterms:W3CDTF">2013-02-04T18:55:14Z</dcterms:created>
  <dcterms:modified xsi:type="dcterms:W3CDTF">2018-09-06T14:37:30Z</dcterms:modified>
</cp:coreProperties>
</file>