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2" r:id="rId2"/>
    <p:sldId id="271" r:id="rId3"/>
    <p:sldId id="257" r:id="rId4"/>
    <p:sldId id="279" r:id="rId5"/>
    <p:sldId id="258" r:id="rId6"/>
    <p:sldId id="280" r:id="rId7"/>
    <p:sldId id="259" r:id="rId8"/>
    <p:sldId id="281" r:id="rId9"/>
    <p:sldId id="260" r:id="rId10"/>
    <p:sldId id="282" r:id="rId11"/>
    <p:sldId id="261" r:id="rId12"/>
    <p:sldId id="283" r:id="rId13"/>
    <p:sldId id="262" r:id="rId14"/>
    <p:sldId id="284" r:id="rId15"/>
    <p:sldId id="272" r:id="rId16"/>
    <p:sldId id="285" r:id="rId17"/>
    <p:sldId id="276" r:id="rId18"/>
    <p:sldId id="274" r:id="rId19"/>
    <p:sldId id="286" r:id="rId20"/>
    <p:sldId id="277" r:id="rId21"/>
    <p:sldId id="275" r:id="rId22"/>
    <p:sldId id="287" r:id="rId23"/>
    <p:sldId id="278" r:id="rId24"/>
    <p:sldId id="288" r:id="rId25"/>
    <p:sldId id="263" r:id="rId26"/>
    <p:sldId id="289" r:id="rId27"/>
  </p:sldIdLst>
  <p:sldSz cx="9144000" cy="6858000" type="screen4x3"/>
  <p:notesSz cx="6858000" cy="9144000"/>
  <p:custDataLst>
    <p:tags r:id="rId2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523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C5E7-0F3E-4583-8BE4-66779F1A7823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AC7B-F2C9-4C61-86ED-67D61158D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C5E7-0F3E-4583-8BE4-66779F1A7823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AC7B-F2C9-4C61-86ED-67D61158D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C5E7-0F3E-4583-8BE4-66779F1A7823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AC7B-F2C9-4C61-86ED-67D61158D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C5E7-0F3E-4583-8BE4-66779F1A7823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AC7B-F2C9-4C61-86ED-67D61158D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C5E7-0F3E-4583-8BE4-66779F1A7823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AC7B-F2C9-4C61-86ED-67D61158D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C5E7-0F3E-4583-8BE4-66779F1A7823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AC7B-F2C9-4C61-86ED-67D61158D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C5E7-0F3E-4583-8BE4-66779F1A7823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AC7B-F2C9-4C61-86ED-67D61158D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C5E7-0F3E-4583-8BE4-66779F1A7823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AC7B-F2C9-4C61-86ED-67D61158D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C5E7-0F3E-4583-8BE4-66779F1A7823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AC7B-F2C9-4C61-86ED-67D61158D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C5E7-0F3E-4583-8BE4-66779F1A7823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AC7B-F2C9-4C61-86ED-67D61158D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C5E7-0F3E-4583-8BE4-66779F1A7823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AC7B-F2C9-4C61-86ED-67D61158D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2C5E7-0F3E-4583-8BE4-66779F1A7823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9BAC7B-F2C9-4C61-86ED-67D61158D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2C5E7-0F3E-4583-8BE4-66779F1A7823}" type="datetimeFigureOut">
              <a:rPr lang="en-US" smtClean="0"/>
              <a:pPr/>
              <a:t>8/3/2018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BAC7B-F2C9-4C61-86ED-67D61158DC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4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5.xml"/><Relationship Id="rId1" Type="http://schemas.openxmlformats.org/officeDocument/2006/relationships/tags" Target="../tags/tag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tags" Target="../tags/tag26.xml"/><Relationship Id="rId4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0.xml"/><Relationship Id="rId1" Type="http://schemas.openxmlformats.org/officeDocument/2006/relationships/tags" Target="../tags/tag2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4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35.xml"/><Relationship Id="rId1" Type="http://schemas.openxmlformats.org/officeDocument/2006/relationships/tags" Target="../tags/tag34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4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1.xml"/><Relationship Id="rId1" Type="http://schemas.openxmlformats.org/officeDocument/2006/relationships/tags" Target="../tags/tag40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4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47.xml"/><Relationship Id="rId1" Type="http://schemas.openxmlformats.org/officeDocument/2006/relationships/tags" Target="../tags/tag4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4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52.xml"/><Relationship Id="rId1" Type="http://schemas.openxmlformats.org/officeDocument/2006/relationships/tags" Target="../tags/tag5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tags" Target="../tags/tag55.xml"/><Relationship Id="rId2" Type="http://schemas.openxmlformats.org/officeDocument/2006/relationships/tags" Target="../tags/tag54.xml"/><Relationship Id="rId1" Type="http://schemas.openxmlformats.org/officeDocument/2006/relationships/tags" Target="../tags/tag53.xml"/><Relationship Id="rId4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57.xml"/><Relationship Id="rId1" Type="http://schemas.openxmlformats.org/officeDocument/2006/relationships/tags" Target="../tags/tag56.xml"/><Relationship Id="rId4" Type="http://schemas.openxmlformats.org/officeDocument/2006/relationships/image" Target="../media/image5.gi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5" Type="http://schemas.openxmlformats.org/officeDocument/2006/relationships/image" Target="../media/image5.gif"/><Relationship Id="rId4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4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0.xml"/><Relationship Id="rId1" Type="http://schemas.openxmlformats.org/officeDocument/2006/relationships/tags" Target="../tags/tag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4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5.xml"/><Relationship Id="rId1" Type="http://schemas.openxmlformats.org/officeDocument/2006/relationships/tags" Target="../tags/tag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4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0.xml"/><Relationship Id="rId1" Type="http://schemas.openxmlformats.org/officeDocument/2006/relationships/tags" Target="../tags/tag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295400"/>
            <a:ext cx="7772400" cy="99059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2a – Economic Systems and Globalization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438400"/>
            <a:ext cx="7772400" cy="32766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This web quiz may appear as two pages on tablets and laptops.</a:t>
            </a:r>
          </a:p>
          <a:p>
            <a:pPr algn="l"/>
            <a:endParaRPr lang="en-US" b="1" dirty="0">
              <a:solidFill>
                <a:schemeClr val="tx1"/>
              </a:solidFill>
            </a:endParaRP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I recommend that you view it as one page by clicking on the open book icon        at the bottom of the page.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214" y="0"/>
            <a:ext cx="9178834" cy="103870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594" y="6524625"/>
            <a:ext cx="9163594" cy="333375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5629" y="4602207"/>
            <a:ext cx="616272" cy="53067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9882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4. Economic profits in an industry suggest the industry: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752601"/>
            <a:ext cx="6172200" cy="38100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Can earn more profits by increasing the price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Should be larger to satisfy consumers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Has excess capacity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Is the correct size for consumers</a:t>
            </a:r>
            <a:endParaRPr lang="en-US" dirty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20715" y="2971800"/>
            <a:ext cx="518160" cy="32385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74521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2954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5. The “invisible hand” promotes society’s interest because: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533400" y="1905000"/>
            <a:ext cx="8229600" cy="45259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Individuals pursuing their self-interest will produce goods that people want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Individuals will produce goods for others out of concern for their fellow human beings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It makes sure that everybody wins from competition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Government regulation pushes businesses into producing the right mix of goods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2954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5. The “invisible hand” promotes society’s interest because: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" name="CorShape1"/>
          <p:cNvSpPr/>
          <p:nvPr>
            <p:custDataLst>
              <p:tags r:id="rId2"/>
            </p:custDataLst>
          </p:nvPr>
        </p:nvSpPr>
        <p:spPr>
          <a:xfrm rot="10800000">
            <a:off x="15240" y="2166620"/>
            <a:ext cx="647700" cy="6477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rgbClr val="000000"/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533400" y="1905000"/>
            <a:ext cx="8229600" cy="4525963"/>
          </a:xfrm>
        </p:spPr>
        <p:txBody>
          <a:bodyPr>
            <a:no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Individuals pursuing their self-interest will produce goods that people want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Individuals will produce goods for others out of concern for their fellow human beings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It makes sure that everybody wins from competition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Government regulation pushes businesses into producing the right mix of goods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2615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/>
              <a:t>6. The coordination problem in centrally planned economies refers to the idea that:</a:t>
            </a:r>
            <a:endParaRPr lang="en-US" sz="32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76401"/>
            <a:ext cx="8305800" cy="35052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Planners had to direct required inputs to each enterprise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price level and the level of employment are inversely related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immediate effect of more investment was less consumption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exports had to equal imports for a central plan to work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</a:rPr>
              <a:t>6. The coordination problem in centrally planned economies refers to the idea that: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8" name="CorShape1"/>
          <p:cNvSpPr/>
          <p:nvPr>
            <p:custDataLst>
              <p:tags r:id="rId2"/>
            </p:custDataLst>
          </p:nvPr>
        </p:nvSpPr>
        <p:spPr>
          <a:xfrm rot="10800000">
            <a:off x="101601" y="1676400"/>
            <a:ext cx="444500" cy="444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76401"/>
            <a:ext cx="8305800" cy="35052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Planners had to direct required inputs to each enterprise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price level and the level of employment are inversely related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The immediate effect of more investment was less consumption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exports had to equal imports for a central plan to work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64617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/>
              <a:t>7. Which of the following is a policy commonly associated with structural adjustment?</a:t>
            </a:r>
            <a:endParaRPr lang="en-US" sz="32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76401"/>
            <a:ext cx="4419600" cy="35052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Trade restrictions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Import substitution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Price controls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Privatization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Nationalization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</a:rPr>
              <a:t>7. Which of the following is a policy commonly associated with structural adjustment?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9" name="CorShape1"/>
          <p:cNvSpPr/>
          <p:nvPr>
            <p:custDataLst>
              <p:tags r:id="rId2"/>
            </p:custDataLst>
          </p:nvPr>
        </p:nvSpPr>
        <p:spPr>
          <a:xfrm rot="10800000">
            <a:off x="0" y="3352800"/>
            <a:ext cx="653966" cy="653966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76401"/>
            <a:ext cx="4419600" cy="35052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Trade restrictions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Import substitution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Price controls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Privatization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Nationalization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180688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762000"/>
          </a:xfrm>
        </p:spPr>
        <p:txBody>
          <a:bodyPr>
            <a:normAutofit/>
          </a:bodyPr>
          <a:lstStyle/>
          <a:p>
            <a:r>
              <a:rPr lang="en-US" dirty="0" smtClean="0"/>
              <a:t>Structural Adjustment Policies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dirty="0" smtClean="0"/>
              <a:t>Privatization</a:t>
            </a:r>
          </a:p>
          <a:p>
            <a:r>
              <a:rPr lang="en-US" dirty="0" smtClean="0"/>
              <a:t>Promotion of Competition</a:t>
            </a:r>
          </a:p>
          <a:p>
            <a:r>
              <a:rPr lang="en-US" dirty="0" smtClean="0"/>
              <a:t>Reduced Role of Government</a:t>
            </a:r>
          </a:p>
          <a:p>
            <a:r>
              <a:rPr lang="en-US" dirty="0" smtClean="0"/>
              <a:t>Removing Price Controls</a:t>
            </a:r>
          </a:p>
          <a:p>
            <a:r>
              <a:rPr lang="en-US" dirty="0" smtClean="0"/>
              <a:t>Freer Trade and Convertible Currency</a:t>
            </a:r>
          </a:p>
          <a:p>
            <a:r>
              <a:rPr lang="en-US" dirty="0" smtClean="0"/>
              <a:t>Foreign Investment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/>
              <a:t>8. Which of the following most likely will NOT occur as a result of structural adjustment?</a:t>
            </a:r>
            <a:endParaRPr lang="en-US" sz="32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76401"/>
            <a:ext cx="5486400" cy="35052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More economic equality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More economic growth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More productive efficiency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More </a:t>
            </a:r>
            <a:r>
              <a:rPr lang="en-US" dirty="0" err="1" smtClean="0"/>
              <a:t>allocative</a:t>
            </a:r>
            <a:r>
              <a:rPr lang="en-US" dirty="0" smtClean="0"/>
              <a:t> efficiency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</a:rPr>
              <a:t>8. Which of the following most likely will NOT occur as a result of structural adjustment?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7" name="CorShape1"/>
          <p:cNvSpPr/>
          <p:nvPr>
            <p:custDataLst>
              <p:tags r:id="rId2"/>
            </p:custDataLst>
          </p:nvPr>
        </p:nvSpPr>
        <p:spPr>
          <a:xfrm rot="10800000">
            <a:off x="172720" y="1840654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76401"/>
            <a:ext cx="5486400" cy="35052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More economic equality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More economic growth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More productive efficiency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More </a:t>
            </a:r>
            <a:r>
              <a:rPr lang="en-US" dirty="0" err="1" smtClean="0"/>
              <a:t>allocative</a:t>
            </a:r>
            <a:r>
              <a:rPr lang="en-US" dirty="0" smtClean="0"/>
              <a:t> efficiency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3571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106679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2a – </a:t>
            </a:r>
            <a:r>
              <a:rPr lang="en-US" b="1" dirty="0"/>
              <a:t>Economic Systems and  Globalization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1219200" y="1676400"/>
            <a:ext cx="7162800" cy="4343400"/>
          </a:xfrm>
        </p:spPr>
        <p:txBody>
          <a:bodyPr/>
          <a:lstStyle/>
          <a:p>
            <a:pPr algn="l"/>
            <a:r>
              <a:rPr lang="en-US" b="1" dirty="0" smtClean="0">
                <a:solidFill>
                  <a:schemeClr val="tx1"/>
                </a:solidFill>
              </a:rPr>
              <a:t>Economic Systems:</a:t>
            </a:r>
          </a:p>
          <a:p>
            <a:pPr lvl="1"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Market Economies</a:t>
            </a:r>
          </a:p>
          <a:p>
            <a:pPr lvl="1"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Command Economies</a:t>
            </a:r>
          </a:p>
          <a:p>
            <a:pPr lvl="1" algn="l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tx1"/>
                </a:solidFill>
              </a:rPr>
              <a:t>Mixed Economies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Globalization (Structural Adjustment)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Economic Systems and the 5Es</a:t>
            </a:r>
          </a:p>
          <a:p>
            <a:pPr algn="l"/>
            <a:r>
              <a:rPr lang="en-US" b="1" dirty="0" smtClean="0">
                <a:solidFill>
                  <a:schemeClr val="tx1"/>
                </a:solidFill>
              </a:rPr>
              <a:t>Circular Flow Model</a:t>
            </a:r>
          </a:p>
          <a:p>
            <a:pPr lvl="1" algn="l"/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Reduction in World Poverty</a:t>
            </a:r>
            <a:endParaRPr lang="en-US" dirty="0"/>
          </a:p>
        </p:txBody>
      </p:sp>
      <p:pic>
        <p:nvPicPr>
          <p:cNvPr id="4" name="Picture 3" descr="2adecreaseinpovert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600" y="1371600"/>
            <a:ext cx="7556500" cy="4254500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23622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/>
              <a:t>9 In the soap factory discussed in the Poland Case Study video 350, workers were laid off "BUT PRODUCTION MORE THAN DOUBLED“.  Which “E” is being achieved?</a:t>
            </a:r>
            <a:endParaRPr lang="en-US" sz="32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914400" y="2819401"/>
            <a:ext cx="5257800" cy="38100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Economic Growth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err="1" smtClean="0"/>
              <a:t>Allocative</a:t>
            </a:r>
            <a:r>
              <a:rPr lang="en-US" dirty="0" smtClean="0"/>
              <a:t> Efficiency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Productive Efficiency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Full Employment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Equity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23622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</a:rPr>
              <a:t>9 In the soap factory discussed in the Poland Case Study video 350, workers were laid off "BUT PRODUCTION MORE THAN DOUBLED“.  Which “E” is being achieved?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914400" y="2819401"/>
            <a:ext cx="5257800" cy="38100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Economic Growth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err="1" smtClean="0"/>
              <a:t>Allocative</a:t>
            </a:r>
            <a:r>
              <a:rPr lang="en-US" dirty="0" smtClean="0"/>
              <a:t> Efficiency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Productive Efficiency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Full Employment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Equity</a:t>
            </a:r>
            <a:endParaRPr lang="en-US" dirty="0"/>
          </a:p>
        </p:txBody>
      </p:sp>
      <p:sp>
        <p:nvSpPr>
          <p:cNvPr id="8" name="CorShape1"/>
          <p:cNvSpPr/>
          <p:nvPr>
            <p:custDataLst>
              <p:tags r:id="rId3"/>
            </p:custDataLst>
          </p:nvPr>
        </p:nvSpPr>
        <p:spPr>
          <a:xfrm rot="10800000">
            <a:off x="0" y="3962400"/>
            <a:ext cx="589280" cy="58928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47035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23622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/>
              <a:t>10.  A worker in the soap factory discussed in the Poland Case Study video said, “Our product is much better now. It is for the market.”.  Which “E” is being achieved?</a:t>
            </a:r>
            <a:endParaRPr lang="en-US" sz="32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914400" y="2819401"/>
            <a:ext cx="5257800" cy="38100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Economic Growth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err="1" smtClean="0"/>
              <a:t>Allocative</a:t>
            </a:r>
            <a:r>
              <a:rPr lang="en-US" dirty="0" smtClean="0"/>
              <a:t> Efficiency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Productive Efficiency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Full Employment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Equity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23622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/>
              <a:t>10.  A worker in the soap factory discussed in the Poland Case Study video said, “Our product is much better now. It is for the market.”.  Which “E” is being achieved?</a:t>
            </a:r>
            <a:endParaRPr lang="en-US" sz="32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914400" y="2819401"/>
            <a:ext cx="5257800" cy="38100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Economic Growth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err="1" smtClean="0"/>
              <a:t>Allocative</a:t>
            </a:r>
            <a:r>
              <a:rPr lang="en-US" dirty="0" smtClean="0"/>
              <a:t> Efficiency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Productive Efficiency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Full Employment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Equity</a:t>
            </a:r>
            <a:endParaRPr lang="en-US" dirty="0"/>
          </a:p>
        </p:txBody>
      </p:sp>
      <p:sp>
        <p:nvSpPr>
          <p:cNvPr id="6" name="CorShape1"/>
          <p:cNvSpPr/>
          <p:nvPr>
            <p:custDataLst>
              <p:tags r:id="rId3"/>
            </p:custDataLst>
          </p:nvPr>
        </p:nvSpPr>
        <p:spPr>
          <a:xfrm rot="10800000">
            <a:off x="457200" y="3352800"/>
            <a:ext cx="609600" cy="609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64214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304800"/>
            <a:ext cx="2971800" cy="2590800"/>
          </a:xfrm>
        </p:spPr>
        <p:txBody>
          <a:bodyPr>
            <a:normAutofit/>
          </a:bodyPr>
          <a:lstStyle/>
          <a:p>
            <a:r>
              <a:rPr lang="en-US" b="1" dirty="0" smtClean="0"/>
              <a:t>11. Flow 3 represents</a:t>
            </a:r>
            <a:r>
              <a:rPr lang="en-US" dirty="0" smtClean="0"/>
              <a:t>:</a:t>
            </a:r>
            <a:endParaRPr lang="en-US" dirty="0"/>
          </a:p>
        </p:txBody>
      </p:sp>
      <p:pic>
        <p:nvPicPr>
          <p:cNvPr id="5" name="Picture 4" descr="qcircflow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048000" y="256270"/>
            <a:ext cx="6075492" cy="3659302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3733800"/>
            <a:ext cx="7162800" cy="23923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Wages, rents, interest, profits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Land, labor, capital, entrepreneurs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Goods and services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Consumer expenditures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0" y="304800"/>
            <a:ext cx="2971800" cy="25908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11. Flow 3 represents</a:t>
            </a:r>
            <a:r>
              <a:rPr lang="en-US" dirty="0" smtClean="0">
                <a:solidFill>
                  <a:srgbClr val="0070C0"/>
                </a:solidFill>
              </a:rPr>
              <a:t>: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5" name="Picture 4" descr="qcircflow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48000" y="256270"/>
            <a:ext cx="6075492" cy="3659302"/>
          </a:xfrm>
          <a:prstGeom prst="rect">
            <a:avLst/>
          </a:prstGeom>
        </p:spPr>
      </p:pic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3733800"/>
            <a:ext cx="7162800" cy="23923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Wages, rents, interest, profits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Land, labor, capital, entrepreneurs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Goods and services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Consumer expenditures</a:t>
            </a:r>
            <a:endParaRPr lang="en-US" dirty="0"/>
          </a:p>
        </p:txBody>
      </p:sp>
      <p:sp>
        <p:nvSpPr>
          <p:cNvPr id="6" name="CorShape1"/>
          <p:cNvSpPr/>
          <p:nvPr>
            <p:custDataLst>
              <p:tags r:id="rId3"/>
            </p:custDataLst>
          </p:nvPr>
        </p:nvSpPr>
        <p:spPr>
          <a:xfrm rot="10800000">
            <a:off x="172720" y="4970949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27273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6002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/>
              <a:t>1. Which of the following is a distinguishing feature of the command system?</a:t>
            </a:r>
            <a:endParaRPr lang="en-US" sz="32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76400"/>
            <a:ext cx="6629400" cy="4038601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Private ownership of capital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Central planning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Heavy reliance on markets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Widespread dispersion of economic power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6002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</a:rPr>
              <a:t>1. Which of the following is a distinguishing feature of the command system?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676400"/>
            <a:ext cx="6629400" cy="4038601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Private ownership of capital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Central planning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Heavy reliance on markets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Widespread dispersion of economic power</a:t>
            </a:r>
            <a:endParaRPr lang="en-US" dirty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233679" y="2438400"/>
            <a:ext cx="279400" cy="2794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19496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52400" y="381000"/>
            <a:ext cx="8534400" cy="8382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/>
              <a:t>2. The French term “laissez-faire” means:</a:t>
            </a:r>
            <a:endParaRPr lang="en-US" sz="36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371600"/>
            <a:ext cx="5867400" cy="47545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“there is no free lunch”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“let it be”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“circular flow”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“public ownership”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52400" y="381000"/>
            <a:ext cx="8534400" cy="838200"/>
          </a:xfrm>
        </p:spPr>
        <p:txBody>
          <a:bodyPr>
            <a:normAutofit/>
          </a:bodyPr>
          <a:lstStyle/>
          <a:p>
            <a:pPr algn="l"/>
            <a:r>
              <a:rPr lang="en-US" sz="3600" b="1" dirty="0" smtClean="0">
                <a:solidFill>
                  <a:srgbClr val="0070C0"/>
                </a:solidFill>
              </a:rPr>
              <a:t>2. The French term “laissez-faire” means: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371600"/>
            <a:ext cx="5867400" cy="4754563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“there is no free lunch”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“let it be”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“circular flow”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“public ownership”</a:t>
            </a:r>
            <a:endParaRPr lang="en-US" dirty="0"/>
          </a:p>
        </p:txBody>
      </p:sp>
      <p:sp>
        <p:nvSpPr>
          <p:cNvPr id="5" name="CorShape1"/>
          <p:cNvSpPr/>
          <p:nvPr>
            <p:custDataLst>
              <p:tags r:id="rId3"/>
            </p:custDataLst>
          </p:nvPr>
        </p:nvSpPr>
        <p:spPr>
          <a:xfrm rot="10800000">
            <a:off x="172720" y="213360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84220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/>
              <a:t>3. Specialization in production is economically beneficial primarily because it:</a:t>
            </a:r>
            <a:endParaRPr lang="en-US" sz="3200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228600" y="1524001"/>
            <a:ext cx="8458200" cy="36576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Allows everyone to have a job they like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Facilitates trade by bartering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Guarantees full employment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Permits more output from the same resources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 smtClean="0">
                <a:solidFill>
                  <a:srgbClr val="0070C0"/>
                </a:solidFill>
              </a:rPr>
              <a:t>3. Specialization in production is economically beneficial primarily because it:</a:t>
            </a:r>
            <a:endParaRPr lang="en-US" sz="3200" b="1" dirty="0">
              <a:solidFill>
                <a:srgbClr val="0070C0"/>
              </a:solidFill>
            </a:endParaRPr>
          </a:p>
        </p:txBody>
      </p:sp>
      <p:sp>
        <p:nvSpPr>
          <p:cNvPr id="6" name="CorShape1"/>
          <p:cNvSpPr/>
          <p:nvPr>
            <p:custDataLst>
              <p:tags r:id="rId2"/>
            </p:custDataLst>
          </p:nvPr>
        </p:nvSpPr>
        <p:spPr>
          <a:xfrm rot="10800000">
            <a:off x="0" y="3352800"/>
            <a:ext cx="518160" cy="388111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>
            <a:noFill/>
          </a:ln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228600" y="1524001"/>
            <a:ext cx="8458200" cy="36576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Allows everyone to have a job they like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Facilitates trade by bartering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Guarantees full employment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Permits more output from the same resources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7489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repeatDur="0" restart="neve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0668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4. Economic profits in an industry suggest the industry:</a:t>
            </a:r>
            <a:endParaRPr lang="en-US" b="1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752601"/>
            <a:ext cx="6172200" cy="3810000"/>
          </a:xfrm>
        </p:spPr>
        <p:txBody>
          <a:bodyPr>
            <a:normAutofit/>
          </a:bodyPr>
          <a:lstStyle/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Can earn more profits by increasing the price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Should be larger to satisfy consumers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Has excess capacity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/>
              <a:t>Is the correct size for consumers</a:t>
            </a:r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2008"/>
  <p:tag name="PPVERSION" val="12.0"/>
  <p:tag name="DELIMITERS" val="3.1"/>
  <p:tag name="SHOWBARVISIBLE" val="True"/>
  <p:tag name="USESECONDARYMONITOR" val="True"/>
  <p:tag name="BULLETTYPE" val="3"/>
  <p:tag name="ANSWERNOWSTYLE" val="-1"/>
  <p:tag name="ANSWERNOWTEXT" val="Answer Now"/>
  <p:tag name="COUNTDOWNSTYLE" val="-1"/>
  <p:tag name="RESPCOUNTERSTYLE" val="-1"/>
  <p:tag name="RESPCOUNTERFORMAT" val="0"/>
  <p:tag name="RESPTABLESTYLE" val="-1"/>
  <p:tag name="COUNTDOWNSECONDS" val="10"/>
  <p:tag name="INPUTSOURCE" val="1"/>
  <p:tag name="NUMRESPONSES" val="1"/>
  <p:tag name="ALLOWDUPLICATES" val="False"/>
  <p:tag name="BACKUPSESSIONS" val="True"/>
  <p:tag name="BACKUPMAINTENANCE" val="7"/>
  <p:tag name="CHARTVALUEFORMAT" val="0%"/>
  <p:tag name="AUTOADVANCE" val="False"/>
  <p:tag name="REVIEWONLY" val="False"/>
  <p:tag name="ROTATIONINTERVAL" val="2"/>
  <p:tag name="AUTOUPDATEALIASES" val="True"/>
  <p:tag name="STDCHART" val="1"/>
  <p:tag name="PARTICIPANTSINLEADERBOARD" val="5"/>
  <p:tag name="TEAMSINLEADERBOARD" val="5"/>
  <p:tag name="MAXRESPONDERS" val="5"/>
  <p:tag name="BUBBLENAMEVISIBLE" val="True"/>
  <p:tag name="BUBBLESIZEVISIBLE" val="True"/>
  <p:tag name="BUBBLEVALUEFORMAT" val="0.0"/>
  <p:tag name="BUBBLEGROUPING" val="3"/>
  <p:tag name="DEFAULTNUMTEAMS" val="5"/>
  <p:tag name="CUSTOMGRIDBACKCOLOR" val="-2830136"/>
  <p:tag name="CUSTOMCELLFORECOLOR" val="-16777216"/>
  <p:tag name="CUSTOMCELLBACKCOLOR1" val="-657956"/>
  <p:tag name="CUSTOMCELLBACKCOLOR2" val="-13395457"/>
  <p:tag name="CUSTOMCELLBACKCOLOR3" val="-268652"/>
  <p:tag name="CUSTOMCELLBACKCOLOR4" val="-8355712"/>
  <p:tag name="USESCHEMECOLORS" val="True"/>
  <p:tag name="DISPLAYNAME" val="True"/>
  <p:tag name="DISPLAYDEVICENUMBER" val="True"/>
  <p:tag name="DISPLAYDEVICEID" val="True"/>
  <p:tag name="GRIDOPACITY" val="90"/>
  <p:tag name="GRIDROTATIONINTERVAL" val="2"/>
  <p:tag name="AUTOSIZEGRID" val="True"/>
  <p:tag name="GRIDSIZE" val="{Width=800, Height=600}"/>
  <p:tag name="GRIDPOSITION" val="1"/>
  <p:tag name="POLLINGCYCLE" val="2"/>
  <p:tag name="CHARTCOLORS" val="0"/>
  <p:tag name="CHARTLABELS" val="0"/>
  <p:tag name="RESETCHARTS" val="True"/>
  <p:tag name="INCLUDENONRESPONDERS" val="False"/>
  <p:tag name="MULTIRESPDIVISOR" val="1"/>
  <p:tag name="PARTLISTDEFAULT" val="0"/>
  <p:tag name="INCLUDEPPT" val="True"/>
  <p:tag name="ALLOWUSERFEEDBACK" val="True"/>
  <p:tag name="CORRECTPOINTVALUE" val="100"/>
  <p:tag name="INCORRECTPOINTVALUE" val="0"/>
  <p:tag name="REALTIMEBACKUP" val="False"/>
  <p:tag name="REALTIMEBACKUPPATH" val="(None)"/>
  <p:tag name="ZEROBASED" val="False"/>
  <p:tag name="AUTOADJUSTPARTRANGE" val="True"/>
  <p:tag name="CHARTSCALE" val="True"/>
  <p:tag name="ADVANCEDSETTINGSVIEW" val="False"/>
  <p:tag name="FIBDISPLAYRESULTS" val="True"/>
  <p:tag name="FIBNUMRESULTS" val="5"/>
  <p:tag name="FIBINCLUDEOTHER" val="True"/>
  <p:tag name="FIBDISPLAYKEYWORDS" val="True"/>
  <p:tag name="EXPANDSHOWBAR" val="True"/>
  <p:tag name="POWERPOINTVERSION" val="14.0"/>
  <p:tag name="TASKPANEKEY" val="3fbbc2a0-b78f-4b54-8073-33b3cb442424"/>
  <p:tag name="TPFULLVERSION" val="4.3.2.117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1"/>
  <p:tag name="FONTSIZE" val="32"/>
  <p:tag name="BULLETTYPE" val="ppBulletArabicPeriod"/>
  <p:tag name="ANSWERTEXT" val="“there is no free lunch”&#10;“let it be”&#10;“circular flow”&#10;“public ownership”"/>
  <p:tag name="OLDNUMANSWERS" val="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432EC049D35446CBB50800EA7325FC52"/>
  <p:tag name="SLIDETYPE" val="Q"/>
  <p:tag name="TEAMASSIGN" val="False"/>
  <p:tag name="SPEEDSCORING" val="False"/>
  <p:tag name="ZEROBASED" val="False"/>
  <p:tag name="DELIMITERS" val="3.1"/>
  <p:tag name="VALUEFORMAT" val="0%"/>
  <p:tag name="QUESTIONALIAS" val="2. The French term “laissez-faire” means:"/>
  <p:tag name="ANSWERSALIAS" val="“there is no free lunch”|smicln|“let it be”|smicln|“circular flow”|smicln|“public ownership”"/>
  <p:tag name="TOTALRESPONSES" val="27"/>
  <p:tag name="RESPONSECOUNT" val="27"/>
  <p:tag name="SLICED" val="False"/>
  <p:tag name="RESPONSES" val="2;2;2;2;2;2;2;2;2;2;2;-;2;2;2;4;2;2;4;2;2;2;2;2;4;2;4;3;"/>
  <p:tag name="ANONYMOUSTEMP" val="False"/>
  <p:tag name="DEMOGRAPHIC" val="False"/>
  <p:tag name="INCORRECTPOINTVALUE" val="0"/>
  <p:tag name="CHARTSTRINGREV" val="4 1 22 0"/>
  <p:tag name="CHARTSTRINGREVPER" val="0.148148148148148 0.037037037037037 0.814814814814815 0"/>
  <p:tag name="CHARTSTRINGSTD" val="0 22 1 4"/>
  <p:tag name="CHARTSTRINGSTDPER" val="0 0.814814814814815 0.037037037037037 0.148148148148148"/>
  <p:tag name="RESPONSESGATHERED" val="False"/>
  <p:tag name="SLIDEORDER" val="2"/>
  <p:tag name="SLIDEGUID" val="B9CBD28EF5A64B1A88228C21E8F2A11E"/>
  <p:tag name="CORRECTPOINTVALUE" val="1"/>
  <p:tag name="VALUES" val="Incorrect|smicln|Correct|smicln|Incorrect|smicln|Incorrect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71"/>
  <p:tag name="FONTSIZE" val="32"/>
  <p:tag name="BULLETTYPE" val="ppBulletArabicPeriod"/>
  <p:tag name="ANSWERTEXT" val="“there is no free lunch”&#10;“let it be”&#10;“circular flow”&#10;“public ownership”"/>
  <p:tag name="OLDNUMANSWERS" val="4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65A8D85C30634C4A84EFF82EF3867267"/>
  <p:tag name="SLIDEID" val="65A8D85C30634C4A84EFF82EF3867267"/>
  <p:tag name="SLIDEORDER" val="1"/>
  <p:tag name="SLIDETYPE" val="Q"/>
  <p:tag name="TEAMASSIGN" val="False"/>
  <p:tag name="SPEEDSCORING" val="False"/>
  <p:tag name="ZEROBASED" val="False"/>
  <p:tag name="DELIMITERS" val="3.1"/>
  <p:tag name="VALUEFORMAT" val="0%"/>
  <p:tag name="ANSWERSALIAS" val="Allows everyone to have a job they like|smicln|Facilitates trade by bartering|smicln|Guarantees full employment|smicln|Permits more output from the same resources"/>
  <p:tag name="QUESTIONALIAS" val="3. Specialization in production is economically beneficial primarily because it:"/>
  <p:tag name="TOTALRESPONSES" val="28"/>
  <p:tag name="RESPONSECOUNT" val="28"/>
  <p:tag name="SLICED" val="False"/>
  <p:tag name="RESPONSES" val="4;4;2;4;4;4;4;4;4;4;3;4;4;4;4;4;4;4;4;4;4;4;4;4;4;4;4;4;"/>
  <p:tag name="ANONYMOUSTEMP" val="False"/>
  <p:tag name="DEMOGRAPHIC" val="False"/>
  <p:tag name="INCORRECTPOINTVALUE" val="0"/>
  <p:tag name="CHARTSTRINGREV" val="26 1 1 0"/>
  <p:tag name="CHARTSTRINGREVPER" val="0.928571428571429 0.0357142857142857 0.0357142857142857 0"/>
  <p:tag name="CHARTSTRINGSTD" val="0 1 1 26"/>
  <p:tag name="CHARTSTRINGSTDPER" val="0 0.0357142857142857 0.0357142857142857 0.928571428571429"/>
  <p:tag name="RESPONSESGATHERED" val="False"/>
  <p:tag name="CORRECTPOINTVALUE" val="0"/>
  <p:tag name="VALUES" val="No Value|smicln|No Value|smicln|No Value|smicln|No Valu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41"/>
  <p:tag name="FONTSIZE" val="32"/>
  <p:tag name="BULLETTYPE" val="ppBulletArabicPeriod"/>
  <p:tag name="ANSWERTEXT" val="Allows everyone to have a job they like&#10;Facilitates trade by bartering&#10;Guarantees full employment&#10;Permits more output from the same resources"/>
  <p:tag name="OLDNUMANSWERS" val="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65A8D85C30634C4A84EFF82EF3867267"/>
  <p:tag name="SLIDETYPE" val="Q"/>
  <p:tag name="TEAMASSIGN" val="False"/>
  <p:tag name="SPEEDSCORING" val="False"/>
  <p:tag name="ZEROBASED" val="False"/>
  <p:tag name="DELIMITERS" val="3.1"/>
  <p:tag name="VALUEFORMAT" val="0%"/>
  <p:tag name="ANSWERSALIAS" val="Allows everyone to have a job they like|smicln|Facilitates trade by bartering|smicln|Guarantees full employment|smicln|Permits more output from the same resources"/>
  <p:tag name="QUESTIONALIAS" val="3. Specialization in production is economically beneficial primarily because it:"/>
  <p:tag name="TOTALRESPONSES" val="28"/>
  <p:tag name="RESPONSECOUNT" val="28"/>
  <p:tag name="SLICED" val="False"/>
  <p:tag name="RESPONSES" val="4;4;2;4;4;4;4;4;4;4;3;4;4;4;4;4;4;4;4;4;4;4;4;4;4;4;4;4;"/>
  <p:tag name="ANONYMOUSTEMP" val="False"/>
  <p:tag name="DEMOGRAPHIC" val="False"/>
  <p:tag name="INCORRECTPOINTVALUE" val="0"/>
  <p:tag name="CHARTSTRINGREV" val="26 1 1 0"/>
  <p:tag name="CHARTSTRINGREVPER" val="0.928571428571429 0.0357142857142857 0.0357142857142857 0"/>
  <p:tag name="CHARTSTRINGSTD" val="0 1 1 26"/>
  <p:tag name="CHARTSTRINGSTDPER" val="0 0.0357142857142857 0.0357142857142857 0.928571428571429"/>
  <p:tag name="RESPONSESGATHERED" val="False"/>
  <p:tag name="SLIDEORDER" val="2"/>
  <p:tag name="SLIDEGUID" val="1AE7FEA07D3B4D769E2272F548C32E0B"/>
  <p:tag name="CORRECTPOINTVALUE" val="1"/>
  <p:tag name="VALUES" val="Incorrect|smicln|Incorrect|smicln|Incorrect|smicln|Correct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41"/>
  <p:tag name="FONTSIZE" val="32"/>
  <p:tag name="BULLETTYPE" val="ppBulletArabicPeriod"/>
  <p:tag name="ANSWERTEXT" val="Allows everyone to have a job they like&#10;Facilitates trade by bartering&#10;Guarantees full employment&#10;Permits more output from the same resources"/>
  <p:tag name="OLDNUMANSWERS" val="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3FCC2EE2ED5245DEA2CEA0519E2D3577"/>
  <p:tag name="SLIDEID" val="3FCC2EE2ED5245DEA2CEA0519E2D3577"/>
  <p:tag name="SLIDEORDER" val="1"/>
  <p:tag name="SLIDETYPE" val="Q"/>
  <p:tag name="TEAMASSIGN" val="False"/>
  <p:tag name="SPEEDSCORING" val="False"/>
  <p:tag name="ZEROBASED" val="False"/>
  <p:tag name="DELIMITERS" val="3.1"/>
  <p:tag name="VALUEFORMAT" val="0%"/>
  <p:tag name="QUESTIONALIAS" val="4. Economic profits in an industry suggest the industry:"/>
  <p:tag name="ANSWERSALIAS" val="Can earn more profits by increasing the price|smicln|Should be larger to satisfy consumers|smicln|Has excess capacity|smicln|Is the correct size for consumers"/>
  <p:tag name="TOTALRESPONSES" val="28"/>
  <p:tag name="RESPONSECOUNT" val="28"/>
  <p:tag name="SLICED" val="False"/>
  <p:tag name="RESPONSES" val="4;2;3;1;2;2;4;2;2;2;4;4;1;2;2;1;3;4;4;1;2;2;2;3;-;4;1;4;3;"/>
  <p:tag name="ANONYMOUSTEMP" val="False"/>
  <p:tag name="DEMOGRAPHIC" val="False"/>
  <p:tag name="INCORRECTPOINTVALUE" val="0"/>
  <p:tag name="CHARTSTRINGREV" val="8 4 11 5"/>
  <p:tag name="CHARTSTRINGREVPER" val="0.285714285714286 0.142857142857143 0.392857142857143 0.178571428571429"/>
  <p:tag name="CHARTSTRINGSTD" val="5 11 4 8"/>
  <p:tag name="CHARTSTRINGSTDPER" val="0.178571428571429 0.392857142857143 0.142857142857143 0.285714285714286"/>
  <p:tag name="RESPONSESGATHERED" val="False"/>
  <p:tag name="CORRECTPOINTVALUE" val="0"/>
  <p:tag name="VALUES" val="No Value|smicln|No Value|smicln|No Value|smicln|No Val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37"/>
  <p:tag name="FONTSIZE" val="32"/>
  <p:tag name="BULLETTYPE" val="ppBulletArabicPeriod"/>
  <p:tag name="ANSWERTEXT" val="Can earn more profits by increasing the price&#10;Should be larger to satisfy consumers&#10;Has excess capacity&#10;Is the correct size for consumers"/>
  <p:tag name="OLDNUMANSWERS" val="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3FCC2EE2ED5245DEA2CEA0519E2D3577"/>
  <p:tag name="SLIDETYPE" val="Q"/>
  <p:tag name="TEAMASSIGN" val="False"/>
  <p:tag name="SPEEDSCORING" val="False"/>
  <p:tag name="ZEROBASED" val="False"/>
  <p:tag name="DELIMITERS" val="3.1"/>
  <p:tag name="VALUEFORMAT" val="0%"/>
  <p:tag name="QUESTIONALIAS" val="4. Economic profits in an industry suggest the industry:"/>
  <p:tag name="ANSWERSALIAS" val="Can earn more profits by increasing the price|smicln|Should be larger to satisfy consumers|smicln|Has excess capacity|smicln|Is the correct size for consumers"/>
  <p:tag name="TOTALRESPONSES" val="28"/>
  <p:tag name="RESPONSECOUNT" val="28"/>
  <p:tag name="SLICED" val="False"/>
  <p:tag name="RESPONSES" val="4;2;3;1;2;2;4;2;2;2;4;4;1;2;2;1;3;4;4;1;2;2;2;3;-;4;1;4;3;"/>
  <p:tag name="ANONYMOUSTEMP" val="False"/>
  <p:tag name="DEMOGRAPHIC" val="False"/>
  <p:tag name="INCORRECTPOINTVALUE" val="0"/>
  <p:tag name="CHARTSTRINGREV" val="8 4 11 5"/>
  <p:tag name="CHARTSTRINGREVPER" val="0.285714285714286 0.142857142857143 0.392857142857143 0.178571428571429"/>
  <p:tag name="CHARTSTRINGSTD" val="5 11 4 8"/>
  <p:tag name="CHARTSTRINGSTDPER" val="0.178571428571429 0.392857142857143 0.142857142857143 0.285714285714286"/>
  <p:tag name="RESPONSESGATHERED" val="False"/>
  <p:tag name="SLIDEORDER" val="2"/>
  <p:tag name="SLIDEGUID" val="AB57EDF7BF084868825CA4D6C790C1D1"/>
  <p:tag name="CORRECTPOINTVALUE" val="100"/>
  <p:tag name="VALUES" val="Incorrect|smicln|Correct|smicln|Incorrect|smicln|Incorrect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37"/>
  <p:tag name="FONTSIZE" val="32"/>
  <p:tag name="BULLETTYPE" val="ppBulletArabicPeriod"/>
  <p:tag name="ANSWERTEXT" val="Can earn more profits by increasing the price&#10;Should be larger to satisfy consumers&#10;Has excess capacity&#10;Is the correct size for consumers"/>
  <p:tag name="OLDNUMANSWERS" val="4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FFDC401A6D28478ABA6DF9724ADC686B"/>
  <p:tag name="SLIDEID" val="FFDC401A6D28478ABA6DF9724ADC686B"/>
  <p:tag name="SLIDEORDER" val="1"/>
  <p:tag name="SLIDETYPE" val="Q"/>
  <p:tag name="TEAMASSIGN" val="False"/>
  <p:tag name="SPEEDSCORING" val="False"/>
  <p:tag name="ZEROBASED" val="False"/>
  <p:tag name="DELIMITERS" val="3.1"/>
  <p:tag name="VALUEFORMAT" val="0%"/>
  <p:tag name="QUESTIONALIAS" val="5. The “invisible hand” promotes society’s interest because:"/>
  <p:tag name="ANSWERSALIAS" val="Individuals pursuing their self-interest will produce goods that people want|smicln|Individuals will produce goods for others out of concern for their fellow human beings|smicln|It makes sure that everybody wins from competition|smicln|Government regulation pushes businesses into producing the right mix of goods"/>
  <p:tag name="TOTALRESPONSES" val="28"/>
  <p:tag name="RESPONSECOUNT" val="28"/>
  <p:tag name="SLICED" val="False"/>
  <p:tag name="RESPONSES" val="1;1;1;1;3;1;1;1;3;1;4;1;1;1;1;4;1;1;1;1;1;4;1;4;-;4;4;3;2;"/>
  <p:tag name="ANONYMOUSTEMP" val="False"/>
  <p:tag name="DEMOGRAPHIC" val="False"/>
  <p:tag name="INCORRECTPOINTVALUE" val="0"/>
  <p:tag name="CHARTSTRINGREV" val="6 3 1 18"/>
  <p:tag name="CHARTSTRINGREVPER" val="0.214285714285714 0.107142857142857 0.0357142857142857 0.642857142857143"/>
  <p:tag name="CHARTSTRINGSTD" val="18 1 3 6"/>
  <p:tag name="CHARTSTRINGSTDPER" val="0.642857142857143 0.0357142857142857 0.107142857142857 0.214285714285714"/>
  <p:tag name="RESPONSESGATHERED" val="False"/>
  <p:tag name="CORRECTPOINTVALUE" val="0"/>
  <p:tag name="VALUES" val="No Value|smicln|No Value|smicln|No Value|smicln|No Valu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92"/>
  <p:tag name="FONTSIZE" val="32"/>
  <p:tag name="BULLETTYPE" val="ppBulletArabicPeriod"/>
  <p:tag name="ANSWERTEXT" val="Individuals pursuing their self-interest will produce goods that people want&#10;Individuals will produce goods for others out of concern for their fellow human beings&#10;It makes sure that everybody wins from competition&#10;Government regulation pushes businesses into producing the right mix of goods"/>
  <p:tag name="OLDNUMANSWERS" val="4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FFDC401A6D28478ABA6DF9724ADC686B"/>
  <p:tag name="SLIDETYPE" val="Q"/>
  <p:tag name="TEAMASSIGN" val="False"/>
  <p:tag name="SPEEDSCORING" val="False"/>
  <p:tag name="ZEROBASED" val="False"/>
  <p:tag name="DELIMITERS" val="3.1"/>
  <p:tag name="VALUEFORMAT" val="0%"/>
  <p:tag name="QUESTIONALIAS" val="5. The “invisible hand” promotes society’s interest because:"/>
  <p:tag name="ANSWERSALIAS" val="Individuals pursuing their self-interest will produce goods that people want|smicln|Individuals will produce goods for others out of concern for their fellow human beings|smicln|It makes sure that everybody wins from competition|smicln|Government regulation pushes businesses into producing the right mix of goods"/>
  <p:tag name="TOTALRESPONSES" val="28"/>
  <p:tag name="RESPONSECOUNT" val="28"/>
  <p:tag name="SLICED" val="False"/>
  <p:tag name="RESPONSES" val="1;1;1;1;3;1;1;1;3;1;4;1;1;1;1;4;1;1;1;1;1;4;1;4;-;4;4;3;2;"/>
  <p:tag name="ANONYMOUSTEMP" val="False"/>
  <p:tag name="DEMOGRAPHIC" val="False"/>
  <p:tag name="INCORRECTPOINTVALUE" val="0"/>
  <p:tag name="CHARTSTRINGREV" val="6 3 1 18"/>
  <p:tag name="CHARTSTRINGREVPER" val="0.214285714285714 0.107142857142857 0.0357142857142857 0.642857142857143"/>
  <p:tag name="CHARTSTRINGSTD" val="18 1 3 6"/>
  <p:tag name="CHARTSTRINGSTDPER" val="0.642857142857143 0.0357142857142857 0.107142857142857 0.214285714285714"/>
  <p:tag name="RESPONSESGATHERED" val="False"/>
  <p:tag name="SLIDEORDER" val="2"/>
  <p:tag name="SLIDEGUID" val="1E28D765906948EA9273E98F4D81C37A"/>
  <p:tag name="CORRECTPOINTVALUE" val="100"/>
  <p:tag name="VALUES" val="Correct|smicln|Incorrect|smicln|Incorrect|smicln|Incorrect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92"/>
  <p:tag name="FONTSIZE" val="32"/>
  <p:tag name="BULLETTYPE" val="ppBulletArabicPeriod"/>
  <p:tag name="ANSWERTEXT" val="Individuals pursuing their self-interest will produce goods that people want&#10;Individuals will produce goods for others out of concern for their fellow human beings&#10;It makes sure that everybody wins from competition&#10;Government regulation pushes businesses into producing the right mix of goods"/>
  <p:tag name="OLDNUMANSWERS" val="4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6B1143D69D194BBCAF52479816CDED47"/>
  <p:tag name="SLIDEID" val="6B1143D69D194BBCAF52479816CDED47"/>
  <p:tag name="SLIDEORDER" val="1"/>
  <p:tag name="SLIDETYPE" val="Q"/>
  <p:tag name="TEAMASSIGN" val="False"/>
  <p:tag name="SPEEDSCORING" val="False"/>
  <p:tag name="ZEROBASED" val="False"/>
  <p:tag name="DELIMITERS" val="3.1"/>
  <p:tag name="VALUEFORMAT" val="0%"/>
  <p:tag name="QUESTIONALIAS" val="6. The coordination problem in centrally planned economies refers to the idea that:"/>
  <p:tag name="ANSWERSALIAS" val="Planners had to direct required inputs to each enterprise|smicln|The price level and the level of employment are inversely related|smicln|The immediate effect of more investment was less consumption|smicln|exports had to equal imports for a central plan to work"/>
  <p:tag name="TOTALRESPONSES" val="28"/>
  <p:tag name="RESPONSECOUNT" val="28"/>
  <p:tag name="SLICED" val="False"/>
  <p:tag name="RESPONSES" val="1;1;1;1;2;1;3;1;1;3;2;2;1;4;1;4;3;1;4;1;1;2;1;-;2;2;4;3;1;"/>
  <p:tag name="ANONYMOUSTEMP" val="False"/>
  <p:tag name="DEMOGRAPHIC" val="False"/>
  <p:tag name="INCORRECTPOINTVALUE" val="0"/>
  <p:tag name="CHARTSTRINGREV" val="4 4 6 14"/>
  <p:tag name="CHARTSTRINGREVPER" val="0.142857142857143 0.142857142857143 0.214285714285714 0.5"/>
  <p:tag name="CHARTSTRINGSTD" val="14 6 4 4"/>
  <p:tag name="CHARTSTRINGSTDPER" val="0.5 0.214285714285714 0.142857142857143 0.142857142857143"/>
  <p:tag name="RESPONSESGATHERED" val="False"/>
  <p:tag name="CORRECTPOINTVALUE" val="0"/>
  <p:tag name="VALUES" val="No Value|smicln|No Value|smicln|No Value|smicln|No Valu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40"/>
  <p:tag name="FONTSIZE" val="30"/>
  <p:tag name="BULLETTYPE" val="ppBulletArabicPeriod"/>
  <p:tag name="ANSWERTEXT" val="Planners had to direct required inputs to each enterprise&#10;The price level and the level of employment are inversely related&#10;The immediate effect of more investment was less consumption&#10;exports had to equal imports for a central plan to work"/>
  <p:tag name="OLDNUMANSWERS" val="4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6B1143D69D194BBCAF52479816CDED47"/>
  <p:tag name="SLIDETYPE" val="Q"/>
  <p:tag name="TEAMASSIGN" val="False"/>
  <p:tag name="SPEEDSCORING" val="False"/>
  <p:tag name="ZEROBASED" val="False"/>
  <p:tag name="DELIMITERS" val="3.1"/>
  <p:tag name="VALUEFORMAT" val="0%"/>
  <p:tag name="QUESTIONALIAS" val="6. The coordination problem in centrally planned economies refers to the idea that:"/>
  <p:tag name="ANSWERSALIAS" val="Planners had to direct required inputs to each enterprise|smicln|The price level and the level of employment are inversely related|smicln|The immediate effect of more investment was less consumption|smicln|exports had to equal imports for a central plan to work"/>
  <p:tag name="TOTALRESPONSES" val="28"/>
  <p:tag name="RESPONSECOUNT" val="28"/>
  <p:tag name="SLICED" val="False"/>
  <p:tag name="RESPONSES" val="1;1;1;1;2;1;3;1;1;3;2;2;1;4;1;4;3;1;4;1;1;2;1;-;2;2;4;3;1;"/>
  <p:tag name="ANONYMOUSTEMP" val="False"/>
  <p:tag name="DEMOGRAPHIC" val="False"/>
  <p:tag name="INCORRECTPOINTVALUE" val="0"/>
  <p:tag name="CHARTSTRINGREV" val="4 4 6 14"/>
  <p:tag name="CHARTSTRINGREVPER" val="0.142857142857143 0.142857142857143 0.214285714285714 0.5"/>
  <p:tag name="CHARTSTRINGSTD" val="14 6 4 4"/>
  <p:tag name="CHARTSTRINGSTDPER" val="0.5 0.214285714285714 0.142857142857143 0.142857142857143"/>
  <p:tag name="RESPONSESGATHERED" val="False"/>
  <p:tag name="SLIDEORDER" val="2"/>
  <p:tag name="SLIDEGUID" val="7D6004B61D06429F9B7D10B619F3B3F6"/>
  <p:tag name="CORRECTPOINTVALUE" val="100"/>
  <p:tag name="VALUES" val="Correct|smicln|Incorrect|smicln|Incorrect|smicln|Incorrect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240"/>
  <p:tag name="FONTSIZE" val="30"/>
  <p:tag name="BULLETTYPE" val="ppBulletArabicPeriod"/>
  <p:tag name="ANSWERTEXT" val="Planners had to direct required inputs to each enterprise&#10;The price level and the level of employment are inversely related&#10;The immediate effect of more investment was less consumption&#10;exports had to equal imports for a central plan to work"/>
  <p:tag name="OLDNUMANSWERS" val="4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6B1143D69D194BBCAF52479816CDED47"/>
  <p:tag name="SLIDETYPE" val="Q"/>
  <p:tag name="TEAMASSIGN" val="False"/>
  <p:tag name="SPEEDSCORING" val="False"/>
  <p:tag name="ZEROBASED" val="False"/>
  <p:tag name="DELIMITERS" val="3.1"/>
  <p:tag name="VALUEFORMAT" val="0%"/>
  <p:tag name="TOTALRESPONSES" val="28"/>
  <p:tag name="RESPONSECOUNT" val="28"/>
  <p:tag name="SLICED" val="False"/>
  <p:tag name="RESPONSES" val="1;1;1;1;2;1;3;1;1;3;2;2;1;4;1;4;3;1;4;1;1;2;1;-;2;2;4;3;1;"/>
  <p:tag name="ANONYMOUSTEMP" val="False"/>
  <p:tag name="DEMOGRAPHIC" val="False"/>
  <p:tag name="INCORRECTPOINTVALUE" val="0"/>
  <p:tag name="CHARTSTRINGREV" val="4 4 6 14"/>
  <p:tag name="CHARTSTRINGREVPER" val="0.142857142857143 0.142857142857143 0.214285714285714 0.5"/>
  <p:tag name="CHARTSTRINGSTD" val="14 6 4 4"/>
  <p:tag name="CHARTSTRINGSTDPER" val="0.5 0.214285714285714 0.142857142857143 0.142857142857143"/>
  <p:tag name="RESPONSESGATHERED" val="False"/>
  <p:tag name="SLIDEORDER" val="2"/>
  <p:tag name="SLIDEGUID" val="B9B5FEBBAF52421D84E9B4D41572C940"/>
  <p:tag name="QUESTIONALIAS" val="7. Which of the following is a policy commonly associated with structural adjustment?"/>
  <p:tag name="ANSWERSALIAS" val="Trade restrictions|smicln|Import substitution|smicln|Price controls|smicln|Privatization|smicln|Nationalization"/>
  <p:tag name="CORRECTPOINTVALUE" val="0"/>
  <p:tag name="VALUES" val="No Value|smicln|No Value|smicln|No Value|smicln|No Value|smicln|No Valu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83"/>
  <p:tag name="FONTSIZE" val="32"/>
  <p:tag name="BULLETTYPE" val="ppBulletArabicPeriod"/>
  <p:tag name="ANSWERTEXT" val="Trade restrictions&#10;Import substitution&#10;Price controls&#10;Privatization&#10;Nationalization"/>
  <p:tag name="OLDNUMANSWERS" val="5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6B1143D69D194BBCAF52479816CDED47"/>
  <p:tag name="SLIDETYPE" val="Q"/>
  <p:tag name="TEAMASSIGN" val="False"/>
  <p:tag name="SPEEDSCORING" val="False"/>
  <p:tag name="ZEROBASED" val="False"/>
  <p:tag name="DELIMITERS" val="3.1"/>
  <p:tag name="VALUEFORMAT" val="0%"/>
  <p:tag name="TOTALRESPONSES" val="28"/>
  <p:tag name="RESPONSECOUNT" val="28"/>
  <p:tag name="SLICED" val="False"/>
  <p:tag name="RESPONSES" val="1;1;1;1;2;1;3;1;1;3;2;2;1;4;1;4;3;1;4;1;1;2;1;-;2;2;4;3;1;"/>
  <p:tag name="ANONYMOUSTEMP" val="False"/>
  <p:tag name="DEMOGRAPHIC" val="False"/>
  <p:tag name="INCORRECTPOINTVALUE" val="0"/>
  <p:tag name="CHARTSTRINGREV" val="4 4 6 14"/>
  <p:tag name="CHARTSTRINGREVPER" val="0.142857142857143 0.142857142857143 0.214285714285714 0.5"/>
  <p:tag name="CHARTSTRINGSTD" val="14 6 4 4"/>
  <p:tag name="CHARTSTRINGSTDPER" val="0.5 0.214285714285714 0.142857142857143 0.142857142857143"/>
  <p:tag name="RESPONSESGATHERED" val="False"/>
  <p:tag name="QUESTIONALIAS" val="7. Which of the following is a policy commonly associated with structural adjustment?"/>
  <p:tag name="ANSWERSALIAS" val="Trade restrictions|smicln|Import substitution|smicln|Price controls|smicln|Privatization|smicln|Nationalization"/>
  <p:tag name="SLIDEORDER" val="3"/>
  <p:tag name="SLIDEGUID" val="08E4F508CBB44D26BA08BFBAC4D40B90"/>
  <p:tag name="CORRECTPOINTVALUE" val="100"/>
  <p:tag name="VALUES" val="Incorrect|smicln|Incorrect|smicln|Incorrect|smicln|Correct|smicln|Incorrect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83"/>
  <p:tag name="FONTSIZE" val="32"/>
  <p:tag name="BULLETTYPE" val="ppBulletArabicPeriod"/>
  <p:tag name="ANSWERTEXT" val="Trade restrictions&#10;Import substitution&#10;Price controls&#10;Privatization&#10;Nationalization"/>
  <p:tag name="OLDNUMANSWERS" val="5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8D4B0746F1FC48A787943B445AD51763"/>
  <p:tag name="SLIDEID" val="8D4B0746F1FC48A787943B445AD51763"/>
  <p:tag name="SLIDEORDER" val="1"/>
  <p:tag name="SLIDETYPE" val="Q"/>
  <p:tag name="TEAMASSIGN" val="False"/>
  <p:tag name="SPEEDSCORING" val="False"/>
  <p:tag name="ZEROBASED" val="False"/>
  <p:tag name="DELIMITERS" val="3.1"/>
  <p:tag name="VALUEFORMAT" val="0%"/>
  <p:tag name="QUESTIONALIAS" val="1. Which of the following is a distinguishing feature of the command system?"/>
  <p:tag name="ANSWERSALIAS" val="Private ownership of capital|smicln|Central planning|smicln|Heavy reliance on markets|smicln|Widespread dispersion of economic power"/>
  <p:tag name="TOTALRESPONSES" val="28"/>
  <p:tag name="RESPONSECOUNT" val="28"/>
  <p:tag name="SLICED" val="False"/>
  <p:tag name="RESPONSES" val="4;2;2;2;2;2;4;2;2;4;2;2;3;1;2;2;2;2;1;1;4;2;4;4;1;3;1;1;"/>
  <p:tag name="ANONYMOUSTEMP" val="False"/>
  <p:tag name="DEMOGRAPHIC" val="False"/>
  <p:tag name="INCORRECTPOINTVALUE" val="0"/>
  <p:tag name="CHARTSTRINGREV" val="6 2 14 6"/>
  <p:tag name="CHARTSTRINGREVPER" val="0.214285714285714 0.0714285714285714 0.5 0.214285714285714"/>
  <p:tag name="CHARTSTRINGSTD" val="6 14 2 6"/>
  <p:tag name="CHARTSTRINGSTDPER" val="0.214285714285714 0.5 0.0714285714285714 0.214285714285714"/>
  <p:tag name="RESPONSESGATHERED" val="False"/>
  <p:tag name="CORRECTPOINTVALUE" val="0"/>
  <p:tag name="VALUES" val="No Value|smicln|No Value|smicln|No Value|smicln|No Valu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6B1143D69D194BBCAF52479816CDED47"/>
  <p:tag name="SLIDETYPE" val="Q"/>
  <p:tag name="TEAMASSIGN" val="False"/>
  <p:tag name="SPEEDSCORING" val="False"/>
  <p:tag name="ZEROBASED" val="False"/>
  <p:tag name="DELIMITERS" val="3.1"/>
  <p:tag name="VALUEFORMAT" val="0%"/>
  <p:tag name="TOTALRESPONSES" val="28"/>
  <p:tag name="RESPONSECOUNT" val="28"/>
  <p:tag name="SLICED" val="False"/>
  <p:tag name="RESPONSES" val="1;1;1;1;2;1;3;1;1;3;2;2;1;4;1;4;3;1;4;1;1;2;1;-;2;2;4;3;1;"/>
  <p:tag name="ANONYMOUSTEMP" val="False"/>
  <p:tag name="DEMOGRAPHIC" val="False"/>
  <p:tag name="INCORRECTPOINTVALUE" val="0"/>
  <p:tag name="CHARTSTRINGREV" val="4 4 6 14"/>
  <p:tag name="CHARTSTRINGREVPER" val="0.142857142857143 0.142857142857143 0.214285714285714 0.5"/>
  <p:tag name="CHARTSTRINGSTD" val="14 6 4 4"/>
  <p:tag name="CHARTSTRINGSTDPER" val="0.5 0.214285714285714 0.142857142857143 0.142857142857143"/>
  <p:tag name="RESPONSESGATHERED" val="False"/>
  <p:tag name="SLIDEORDER" val="3"/>
  <p:tag name="SLIDEGUID" val="1B9CF99086AA4401B98592913798209A"/>
  <p:tag name="QUESTIONALIAS" val="8. Which of the following most likely will NOT occur as a result of structural adjustment?"/>
  <p:tag name="ANSWERSALIAS" val="More economic equality|smicln|More economic growth|smicln|More productive efficiency|smicln|More allocative efficiency"/>
  <p:tag name="CORRECTPOINTVALUE" val="0"/>
  <p:tag name="VALUES" val="No Value|smicln|No Value|smicln|No Value|smicln|No Value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97"/>
  <p:tag name="FONTSIZE" val="32"/>
  <p:tag name="BULLETTYPE" val="ppBulletArabicPeriod"/>
  <p:tag name="ANSWERTEXT" val="More economic equality&#10;More economic growth&#10;More productive efficiency&#10;More allocative efficiency"/>
  <p:tag name="OLDNUMANSWERS" val="4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6B1143D69D194BBCAF52479816CDED47"/>
  <p:tag name="SLIDETYPE" val="Q"/>
  <p:tag name="TEAMASSIGN" val="False"/>
  <p:tag name="SPEEDSCORING" val="False"/>
  <p:tag name="ZEROBASED" val="False"/>
  <p:tag name="DELIMITERS" val="3.1"/>
  <p:tag name="VALUEFORMAT" val="0%"/>
  <p:tag name="TOTALRESPONSES" val="28"/>
  <p:tag name="RESPONSECOUNT" val="28"/>
  <p:tag name="SLICED" val="False"/>
  <p:tag name="RESPONSES" val="1;1;1;1;2;1;3;1;1;3;2;2;1;4;1;4;3;1;4;1;1;2;1;-;2;2;4;3;1;"/>
  <p:tag name="ANONYMOUSTEMP" val="False"/>
  <p:tag name="DEMOGRAPHIC" val="False"/>
  <p:tag name="INCORRECTPOINTVALUE" val="0"/>
  <p:tag name="CHARTSTRINGREV" val="4 4 6 14"/>
  <p:tag name="CHARTSTRINGREVPER" val="0.142857142857143 0.142857142857143 0.214285714285714 0.5"/>
  <p:tag name="CHARTSTRINGSTD" val="14 6 4 4"/>
  <p:tag name="CHARTSTRINGSTDPER" val="0.5 0.214285714285714 0.142857142857143 0.142857142857143"/>
  <p:tag name="RESPONSESGATHERED" val="False"/>
  <p:tag name="QUESTIONALIAS" val="8. Which of the following most likely will NOT occur as a result of structural adjustment?"/>
  <p:tag name="ANSWERSALIAS" val="More economic equality|smicln|More economic growth|smicln|More productive efficiency|smicln|More allocative efficiency"/>
  <p:tag name="SLIDEORDER" val="4"/>
  <p:tag name="SLIDEGUID" val="BEBE49B2F6BF43D2B69EED8E95F077FF"/>
  <p:tag name="CORRECTPOINTVALUE" val="100"/>
  <p:tag name="VALUES" val="Correct|smicln|Incorrect|smicln|Incorrect|smicln|Incorrect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97"/>
  <p:tag name="FONTSIZE" val="32"/>
  <p:tag name="BULLETTYPE" val="ppBulletArabicPeriod"/>
  <p:tag name="ANSWERTEXT" val="More economic equality&#10;More economic growth&#10;More productive efficiency&#10;More allocative efficiency"/>
  <p:tag name="OLDNUMANSWERS" val="4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6B1143D69D194BBCAF52479816CDED47"/>
  <p:tag name="SLIDETYPE" val="Q"/>
  <p:tag name="TEAMASSIGN" val="False"/>
  <p:tag name="SPEEDSCORING" val="False"/>
  <p:tag name="ZEROBASED" val="False"/>
  <p:tag name="DELIMITERS" val="3.1"/>
  <p:tag name="VALUEFORMAT" val="0%"/>
  <p:tag name="TOTALRESPONSES" val="28"/>
  <p:tag name="RESPONSECOUNT" val="28"/>
  <p:tag name="SLICED" val="False"/>
  <p:tag name="RESPONSES" val="1;1;1;1;2;1;3;1;1;3;2;2;1;4;1;4;3;1;4;1;1;2;1;-;2;2;4;3;1;"/>
  <p:tag name="ANONYMOUSTEMP" val="False"/>
  <p:tag name="DEMOGRAPHIC" val="False"/>
  <p:tag name="INCORRECTPOINTVALUE" val="0"/>
  <p:tag name="CHARTSTRINGREV" val="4 4 6 14"/>
  <p:tag name="CHARTSTRINGREVPER" val="0.142857142857143 0.142857142857143 0.214285714285714 0.5"/>
  <p:tag name="CHARTSTRINGSTD" val="14 6 4 4"/>
  <p:tag name="CHARTSTRINGSTDPER" val="0.5 0.214285714285714 0.142857142857143 0.142857142857143"/>
  <p:tag name="RESPONSESGATHERED" val="False"/>
  <p:tag name="SLIDEORDER" val="4"/>
  <p:tag name="SLIDEGUID" val="6F8EB79258064D87AF9F41A627A1DBAE"/>
  <p:tag name="QUESTIONALIAS" val="9 In the soap factory discussed in the Poland Case Study video 350 workers were laid off &quot;BUT PRODUCTION HAS MORE THAN DOUBLED“.  Which “E” is this?"/>
  <p:tag name="ANSWERSALIAS" val="Economic Growth|smicln|Allocative Efficiency|smicln|Productive Efficiency|smicln|Full Employment|smicln|Equity"/>
  <p:tag name="CORRECTPOINTVALUE" val="0"/>
  <p:tag name="VALUES" val="No Value|smicln|No Value|smicln|No Value|smicln|No Value|smicln|No Valu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82"/>
  <p:tag name="FONTSIZE" val="32"/>
  <p:tag name="BULLETTYPE" val="ppBulletArabicPeriod"/>
  <p:tag name="ANSWERTEXT" val="Economic Growth&#10;Allocative Efficiency&#10;Productive Efficiency&#10;Full Employment&#10;Equity"/>
  <p:tag name="OLDNUMANSWERS" val="5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6B1143D69D194BBCAF52479816CDED47"/>
  <p:tag name="SLIDETYPE" val="Q"/>
  <p:tag name="TEAMASSIGN" val="False"/>
  <p:tag name="SPEEDSCORING" val="False"/>
  <p:tag name="ZEROBASED" val="False"/>
  <p:tag name="DELIMITERS" val="3.1"/>
  <p:tag name="VALUEFORMAT" val="0%"/>
  <p:tag name="TOTALRESPONSES" val="28"/>
  <p:tag name="RESPONSECOUNT" val="28"/>
  <p:tag name="SLICED" val="False"/>
  <p:tag name="RESPONSES" val="1;1;1;1;2;1;3;1;1;3;2;2;1;4;1;4;3;1;4;1;1;2;1;-;2;2;4;3;1;"/>
  <p:tag name="ANONYMOUSTEMP" val="False"/>
  <p:tag name="DEMOGRAPHIC" val="False"/>
  <p:tag name="INCORRECTPOINTVALUE" val="0"/>
  <p:tag name="CHARTSTRINGREV" val="4 4 6 14"/>
  <p:tag name="CHARTSTRINGREVPER" val="0.142857142857143 0.142857142857143 0.214285714285714 0.5"/>
  <p:tag name="CHARTSTRINGSTD" val="14 6 4 4"/>
  <p:tag name="CHARTSTRINGSTDPER" val="0.5 0.214285714285714 0.142857142857143 0.142857142857143"/>
  <p:tag name="RESPONSESGATHERED" val="False"/>
  <p:tag name="QUESTIONALIAS" val="9 In the soap factory discussed in the Poland Case Study video 350 workers were laid off &quot;BUT PRODUCTION HAS MORE THAN DOUBLED“.  Which “E” is this?"/>
  <p:tag name="ANSWERSALIAS" val="Economic Growth|smicln|Allocative Efficiency|smicln|Productive Efficiency|smicln|Full Employment|smicln|Equity"/>
  <p:tag name="SLIDEORDER" val="5"/>
  <p:tag name="SLIDEGUID" val="9C3B0EB7E04341E0936E5AAD139206FF"/>
  <p:tag name="CORRECTPOINTVALUE" val="100"/>
  <p:tag name="VALUES" val="Incorrect|smicln|Incorrect|smicln|Correct|smicln|Incorrect|smicln|Incorrect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82"/>
  <p:tag name="FONTSIZE" val="32"/>
  <p:tag name="BULLETTYPE" val="ppBulletArabicPeriod"/>
  <p:tag name="ANSWERTEXT" val="Economic Growth&#10;Allocative Efficiency&#10;Productive Efficiency&#10;Full Employment&#10;Equity"/>
  <p:tag name="OLDNUMANSWERS" val="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11"/>
  <p:tag name="FONTSIZE" val="32"/>
  <p:tag name="BULLETTYPE" val="ppBulletArabicPeriod"/>
  <p:tag name="ANSWERTEXT" val="Private ownership of capital&#10;Central planning&#10;Heavy reliance on markets&#10;Widespread dispersion of economic power"/>
  <p:tag name="OLDNUMANSWERS" val="4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6B1143D69D194BBCAF52479816CDED47"/>
  <p:tag name="SLIDETYPE" val="Q"/>
  <p:tag name="TEAMASSIGN" val="False"/>
  <p:tag name="SPEEDSCORING" val="False"/>
  <p:tag name="ZEROBASED" val="False"/>
  <p:tag name="DELIMITERS" val="3.1"/>
  <p:tag name="VALUEFORMAT" val="0%"/>
  <p:tag name="TOTALRESPONSES" val="28"/>
  <p:tag name="RESPONSECOUNT" val="28"/>
  <p:tag name="SLICED" val="False"/>
  <p:tag name="RESPONSES" val="1;1;1;1;2;1;3;1;1;3;2;2;1;4;1;4;3;1;4;1;1;2;1;-;2;2;4;3;1;"/>
  <p:tag name="ANONYMOUSTEMP" val="False"/>
  <p:tag name="DEMOGRAPHIC" val="False"/>
  <p:tag name="INCORRECTPOINTVALUE" val="0"/>
  <p:tag name="CHARTSTRINGREV" val="4 4 6 14"/>
  <p:tag name="CHARTSTRINGREVPER" val="0.142857142857143 0.142857142857143 0.214285714285714 0.5"/>
  <p:tag name="CHARTSTRINGSTD" val="14 6 4 4"/>
  <p:tag name="CHARTSTRINGSTDPER" val="0.5 0.214285714285714 0.142857142857143 0.142857142857143"/>
  <p:tag name="RESPONSESGATHERED" val="False"/>
  <p:tag name="ANSWERSALIAS" val="Economic Growth|smicln|Allocative Efficiency|smicln|Productive Efficiency|smicln|Full Employment|smicln|Equity"/>
  <p:tag name="SLIDEORDER" val="5"/>
  <p:tag name="SLIDEGUID" val="6F0FCF82DDFE4B82920514283765113C"/>
  <p:tag name="QUESTIONALIAS" val="10.  A worker in the soap factory discussed in the Poland Case Study video said, “Our product is much better now. It is for the market.”.  Which “E” is being achieved?"/>
  <p:tag name="CORRECTPOINTVALUE" val="0"/>
  <p:tag name="VALUES" val="No Value|smicln|No Value|smicln|No Value|smicln|No Value|smicln|No Valu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82"/>
  <p:tag name="FONTSIZE" val="32"/>
  <p:tag name="BULLETTYPE" val="ppBulletArabicPeriod"/>
  <p:tag name="ANSWERTEXT" val="Economic Growth&#10;Allocative Efficiency&#10;Productive Efficiency&#10;Full Employment&#10;Equity"/>
  <p:tag name="OLDNUMANSWERS" val="5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6B1143D69D194BBCAF52479816CDED47"/>
  <p:tag name="SLIDETYPE" val="Q"/>
  <p:tag name="TEAMASSIGN" val="False"/>
  <p:tag name="SPEEDSCORING" val="False"/>
  <p:tag name="ZEROBASED" val="False"/>
  <p:tag name="DELIMITERS" val="3.1"/>
  <p:tag name="VALUEFORMAT" val="0%"/>
  <p:tag name="TOTALRESPONSES" val="28"/>
  <p:tag name="RESPONSECOUNT" val="28"/>
  <p:tag name="SLICED" val="False"/>
  <p:tag name="RESPONSES" val="1;1;1;1;2;1;3;1;1;3;2;2;1;4;1;4;3;1;4;1;1;2;1;-;2;2;4;3;1;"/>
  <p:tag name="ANONYMOUSTEMP" val="False"/>
  <p:tag name="DEMOGRAPHIC" val="False"/>
  <p:tag name="INCORRECTPOINTVALUE" val="0"/>
  <p:tag name="CHARTSTRINGREV" val="4 4 6 14"/>
  <p:tag name="CHARTSTRINGREVPER" val="0.142857142857143 0.142857142857143 0.214285714285714 0.5"/>
  <p:tag name="CHARTSTRINGSTD" val="14 6 4 4"/>
  <p:tag name="CHARTSTRINGSTDPER" val="0.5 0.214285714285714 0.142857142857143 0.142857142857143"/>
  <p:tag name="RESPONSESGATHERED" val="False"/>
  <p:tag name="ANSWERSALIAS" val="Economic Growth|smicln|Allocative Efficiency|smicln|Productive Efficiency|smicln|Full Employment|smicln|Equity"/>
  <p:tag name="QUESTIONALIAS" val="10.  A worker in the soap factory discussed in the Poland Case Study video said, “Our product is much better now. It is for the market.”.  Which “E” is being achieved?"/>
  <p:tag name="SLIDEORDER" val="6"/>
  <p:tag name="SLIDEGUID" val="8A1E6C16EAEF484582D4701599C5BB93"/>
  <p:tag name="CORRECTPOINTVALUE" val="1"/>
  <p:tag name="VALUES" val="Incorrect|smicln|Correct|smicln|Incorrect|smicln|Incorrect|smicln|Incorrect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82"/>
  <p:tag name="FONTSIZE" val="32"/>
  <p:tag name="BULLETTYPE" val="ppBulletArabicPeriod"/>
  <p:tag name="ANSWERTEXT" val="Economic Growth&#10;Allocative Efficiency&#10;Productive Efficiency&#10;Full Employment&#10;Equity"/>
  <p:tag name="OLDNUMANSWERS" val="5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EF20AC8293E54374A1900C1FED771057"/>
  <p:tag name="SLIDEID" val="EF20AC8293E54374A1900C1FED771057"/>
  <p:tag name="SLIDEORDER" val="1"/>
  <p:tag name="SLIDETYPE" val="Q"/>
  <p:tag name="TEAMASSIGN" val="False"/>
  <p:tag name="SPEEDSCORING" val="False"/>
  <p:tag name="ZEROBASED" val="False"/>
  <p:tag name="DELIMITERS" val="3.1"/>
  <p:tag name="VALUEFORMAT" val="0%"/>
  <p:tag name="QUESTIONALIAS" val="7. Flow 3 represents:"/>
  <p:tag name="ANSWERSALIAS" val="Wages, rents, interest, profits|smicln|Land, labor, capital, entrepreneurs|smicln|Goods and services|smicln|Consumer expenditures"/>
  <p:tag name="TOTALRESPONSES" val="28"/>
  <p:tag name="RESPONSECOUNT" val="28"/>
  <p:tag name="SLICED" val="False"/>
  <p:tag name="RESPONSES" val="3;3;3;-;3;3;3;3;3;3;3;3;3;3;3;2;2;3;3;3;3;2;3;3;3;3;3;4;4;"/>
  <p:tag name="ANONYMOUSTEMP" val="False"/>
  <p:tag name="DEMOGRAPHIC" val="False"/>
  <p:tag name="INCORRECTPOINTVALUE" val="0"/>
  <p:tag name="CHARTSTRINGREV" val="2 23 3 0"/>
  <p:tag name="CHARTSTRINGREVPER" val="0.0714285714285714 0.821428571428571 0.107142857142857 0"/>
  <p:tag name="CHARTSTRINGSTD" val="0 3 23 2"/>
  <p:tag name="CHARTSTRINGSTDPER" val="0 0.107142857142857 0.821428571428571 0.0714285714285714"/>
  <p:tag name="RESPONSESGATHERED" val="False"/>
  <p:tag name="CORRECTPOINTVALUE" val="0"/>
  <p:tag name="VALUES" val="No Value|smicln|No Value|smicln|No Value|smicln|No Valu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08"/>
  <p:tag name="FONTSIZE" val="32"/>
  <p:tag name="BULLETTYPE" val="ppBulletArabicPeriod"/>
  <p:tag name="ANSWERTEXT" val="Wages, rents, interest, profits&#10;Land, labor, capital, entrepreneurs&#10;Goods and services&#10;Consumer expenditures"/>
  <p:tag name="OLDNUMANSWERS" val="4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EF20AC8293E54374A1900C1FED771057"/>
  <p:tag name="SLIDETYPE" val="Q"/>
  <p:tag name="TEAMASSIGN" val="False"/>
  <p:tag name="SPEEDSCORING" val="False"/>
  <p:tag name="ZEROBASED" val="False"/>
  <p:tag name="DELIMITERS" val="3.1"/>
  <p:tag name="VALUEFORMAT" val="0%"/>
  <p:tag name="QUESTIONALIAS" val="7. Flow 3 represents:"/>
  <p:tag name="ANSWERSALIAS" val="Wages, rents, interest, profits|smicln|Land, labor, capital, entrepreneurs|smicln|Goods and services|smicln|Consumer expenditures"/>
  <p:tag name="TOTALRESPONSES" val="28"/>
  <p:tag name="RESPONSECOUNT" val="28"/>
  <p:tag name="SLICED" val="False"/>
  <p:tag name="RESPONSES" val="3;3;3;-;3;3;3;3;3;3;3;3;3;3;3;2;2;3;3;3;3;2;3;3;3;3;3;4;4;"/>
  <p:tag name="ANONYMOUSTEMP" val="False"/>
  <p:tag name="DEMOGRAPHIC" val="False"/>
  <p:tag name="INCORRECTPOINTVALUE" val="0"/>
  <p:tag name="CHARTSTRINGREV" val="2 23 3 0"/>
  <p:tag name="CHARTSTRINGREVPER" val="0.0714285714285714 0.821428571428571 0.107142857142857 0"/>
  <p:tag name="CHARTSTRINGSTD" val="0 3 23 2"/>
  <p:tag name="CHARTSTRINGSTDPER" val="0 0.107142857142857 0.821428571428571 0.0714285714285714"/>
  <p:tag name="RESPONSESGATHERED" val="False"/>
  <p:tag name="SLIDEORDER" val="2"/>
  <p:tag name="SLIDEGUID" val="DE944A5DCC0E4FFD8B1CC4AF5D033B70"/>
  <p:tag name="CORRECTPOINTVALUE" val="1"/>
  <p:tag name="VALUES" val="Incorrect|smicln|Incorrect|smicln|Correct|smicln|Incorrect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08"/>
  <p:tag name="FONTSIZE" val="32"/>
  <p:tag name="BULLETTYPE" val="ppBulletArabicPeriod"/>
  <p:tag name="ANSWERTEXT" val="Wages, rents, interest, profits&#10;Land, labor, capital, entrepreneurs&#10;Goods and services&#10;Consumer expenditures"/>
  <p:tag name="OLDNUMANSWERS" val="4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ID" val="8D4B0746F1FC48A787943B445AD51763"/>
  <p:tag name="SLIDETYPE" val="Q"/>
  <p:tag name="TEAMASSIGN" val="False"/>
  <p:tag name="SPEEDSCORING" val="False"/>
  <p:tag name="ZEROBASED" val="False"/>
  <p:tag name="DELIMITERS" val="3.1"/>
  <p:tag name="VALUEFORMAT" val="0%"/>
  <p:tag name="QUESTIONALIAS" val="1. Which of the following is a distinguishing feature of the command system?"/>
  <p:tag name="ANSWERSALIAS" val="Private ownership of capital|smicln|Central planning|smicln|Heavy reliance on markets|smicln|Widespread dispersion of economic power"/>
  <p:tag name="TOTALRESPONSES" val="28"/>
  <p:tag name="RESPONSECOUNT" val="28"/>
  <p:tag name="SLICED" val="False"/>
  <p:tag name="RESPONSES" val="4;2;2;2;2;2;4;2;2;4;2;2;3;1;2;2;2;2;1;1;4;2;4;4;1;3;1;1;"/>
  <p:tag name="ANONYMOUSTEMP" val="False"/>
  <p:tag name="DEMOGRAPHIC" val="False"/>
  <p:tag name="INCORRECTPOINTVALUE" val="0"/>
  <p:tag name="CHARTSTRINGREV" val="6 2 14 6"/>
  <p:tag name="CHARTSTRINGREVPER" val="0.214285714285714 0.0714285714285714 0.5 0.214285714285714"/>
  <p:tag name="CHARTSTRINGSTD" val="6 14 2 6"/>
  <p:tag name="CHARTSTRINGSTDPER" val="0.214285714285714 0.5 0.0714285714285714 0.214285714285714"/>
  <p:tag name="RESPONSESGATHERED" val="False"/>
  <p:tag name="SLIDEORDER" val="2"/>
  <p:tag name="SLIDEGUID" val="82186D80B2D64329A83904A024756F0C"/>
  <p:tag name="CORRECTPOINTVALUE" val="1"/>
  <p:tag name="VALUES" val="Incorrect|smicln|Correct|smicln|Incorrect|smicln|Incorrect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TEXTLENGTH" val="111"/>
  <p:tag name="FONTSIZE" val="32"/>
  <p:tag name="BULLETTYPE" val="ppBulletArabicPeriod"/>
  <p:tag name="ANSWERTEXT" val="Private ownership of capital&#10;Central planning&#10;Heavy reliance on markets&#10;Widespread dispersion of economic power"/>
  <p:tag name="OLDNUMANSWERS" val="4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SHAPE" val="True"/>
  <p:tag name="SHAPETYPE" val="2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432EC049D35446CBB50800EA7325FC52"/>
  <p:tag name="SLIDEID" val="432EC049D35446CBB50800EA7325FC52"/>
  <p:tag name="SLIDEORDER" val="1"/>
  <p:tag name="SLIDETYPE" val="Q"/>
  <p:tag name="TEAMASSIGN" val="False"/>
  <p:tag name="SPEEDSCORING" val="False"/>
  <p:tag name="ZEROBASED" val="False"/>
  <p:tag name="DELIMITERS" val="3.1"/>
  <p:tag name="VALUEFORMAT" val="0%"/>
  <p:tag name="QUESTIONALIAS" val="2. The French term “laissez-faire” means:"/>
  <p:tag name="ANSWERSALIAS" val="“there is no free lunch”|smicln|“let it be”|smicln|“circular flow”|smicln|“public ownership”"/>
  <p:tag name="TOTALRESPONSES" val="27"/>
  <p:tag name="RESPONSECOUNT" val="27"/>
  <p:tag name="SLICED" val="False"/>
  <p:tag name="RESPONSES" val="2;2;2;2;2;2;2;2;2;2;2;-;2;2;2;4;2;2;4;2;2;2;2;2;4;2;4;3;"/>
  <p:tag name="ANONYMOUSTEMP" val="False"/>
  <p:tag name="DEMOGRAPHIC" val="False"/>
  <p:tag name="INCORRECTPOINTVALUE" val="0"/>
  <p:tag name="CHARTSTRINGREV" val="4 1 22 0"/>
  <p:tag name="CHARTSTRINGREVPER" val="0.148148148148148 0.037037037037037 0.814814814814815 0"/>
  <p:tag name="CHARTSTRINGSTD" val="0 22 1 4"/>
  <p:tag name="CHARTSTRINGSTDPER" val="0 0.814814814814815 0.037037037037037 0.148148148148148"/>
  <p:tag name="RESPONSESGATHERED" val="False"/>
  <p:tag name="CORRECTPOINTVALUE" val="0"/>
  <p:tag name="VALUES" val="No Value|smicln|No Value|smicln|No Value|smicln|No Valu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2421</TotalTime>
  <Words>907</Words>
  <Application>Microsoft Office PowerPoint</Application>
  <PresentationFormat>On-screen Show (4:3)</PresentationFormat>
  <Paragraphs>136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2a – Economic Systems and Globalization</vt:lpstr>
      <vt:lpstr>2a – Economic Systems and  Globalization</vt:lpstr>
      <vt:lpstr>1. Which of the following is a distinguishing feature of the command system?</vt:lpstr>
      <vt:lpstr>1. Which of the following is a distinguishing feature of the command system?</vt:lpstr>
      <vt:lpstr>2. The French term “laissez-faire” means:</vt:lpstr>
      <vt:lpstr>2. The French term “laissez-faire” means:</vt:lpstr>
      <vt:lpstr>3. Specialization in production is economically beneficial primarily because it:</vt:lpstr>
      <vt:lpstr>3. Specialization in production is economically beneficial primarily because it:</vt:lpstr>
      <vt:lpstr>4. Economic profits in an industry suggest the industry:</vt:lpstr>
      <vt:lpstr>4. Economic profits in an industry suggest the industry:</vt:lpstr>
      <vt:lpstr>5. The “invisible hand” promotes society’s interest because:</vt:lpstr>
      <vt:lpstr>5. The “invisible hand” promotes society’s interest because:</vt:lpstr>
      <vt:lpstr>6. The coordination problem in centrally planned economies refers to the idea that:</vt:lpstr>
      <vt:lpstr>6. The coordination problem in centrally planned economies refers to the idea that:</vt:lpstr>
      <vt:lpstr>7. Which of the following is a policy commonly associated with structural adjustment?</vt:lpstr>
      <vt:lpstr>7. Which of the following is a policy commonly associated with structural adjustment?</vt:lpstr>
      <vt:lpstr>Structural Adjustment Policies</vt:lpstr>
      <vt:lpstr>8. Which of the following most likely will NOT occur as a result of structural adjustment?</vt:lpstr>
      <vt:lpstr>8. Which of the following most likely will NOT occur as a result of structural adjustment?</vt:lpstr>
      <vt:lpstr>Reduction in World Poverty</vt:lpstr>
      <vt:lpstr>9 In the soap factory discussed in the Poland Case Study video 350, workers were laid off "BUT PRODUCTION MORE THAN DOUBLED“.  Which “E” is being achieved?</vt:lpstr>
      <vt:lpstr>9 In the soap factory discussed in the Poland Case Study video 350, workers were laid off "BUT PRODUCTION MORE THAN DOUBLED“.  Which “E” is being achieved?</vt:lpstr>
      <vt:lpstr>10.  A worker in the soap factory discussed in the Poland Case Study video said, “Our product is much better now. It is for the market.”.  Which “E” is being achieved?</vt:lpstr>
      <vt:lpstr>10.  A worker in the soap factory discussed in the Poland Case Study video said, “Our product is much better now. It is for the market.”.  Which “E” is being achieved?</vt:lpstr>
      <vt:lpstr>11. Flow 3 represents:</vt:lpstr>
      <vt:lpstr>11. Flow 3 represents:</vt:lpstr>
    </vt:vector>
  </TitlesOfParts>
  <Company>Harper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2a</dc:title>
  <dc:creator>harper</dc:creator>
  <cp:lastModifiedBy>Harper</cp:lastModifiedBy>
  <cp:revision>138</cp:revision>
  <dcterms:created xsi:type="dcterms:W3CDTF">2013-01-28T12:31:30Z</dcterms:created>
  <dcterms:modified xsi:type="dcterms:W3CDTF">2018-08-04T00:34:22Z</dcterms:modified>
</cp:coreProperties>
</file>