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1" r:id="rId3"/>
    <p:sldId id="257" r:id="rId4"/>
    <p:sldId id="279" r:id="rId5"/>
    <p:sldId id="258" r:id="rId6"/>
    <p:sldId id="280" r:id="rId7"/>
    <p:sldId id="259" r:id="rId8"/>
    <p:sldId id="281" r:id="rId9"/>
    <p:sldId id="260" r:id="rId10"/>
    <p:sldId id="282" r:id="rId11"/>
    <p:sldId id="261" r:id="rId12"/>
    <p:sldId id="283" r:id="rId13"/>
    <p:sldId id="262" r:id="rId14"/>
    <p:sldId id="284" r:id="rId15"/>
    <p:sldId id="272" r:id="rId16"/>
    <p:sldId id="285" r:id="rId17"/>
    <p:sldId id="276" r:id="rId18"/>
    <p:sldId id="274" r:id="rId19"/>
    <p:sldId id="286" r:id="rId20"/>
    <p:sldId id="277" r:id="rId21"/>
    <p:sldId id="275" r:id="rId22"/>
    <p:sldId id="287" r:id="rId23"/>
    <p:sldId id="278" r:id="rId24"/>
    <p:sldId id="288" r:id="rId25"/>
    <p:sldId id="263" r:id="rId26"/>
    <p:sldId id="289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2a – Economic Systems and Globalization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602207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88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Economic profits in an industry suggest the industry: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61722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Can earn more profits by increasing the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Should be larger to satisfy consumers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Has excess capacity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correct size for consumers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0715" y="2971800"/>
            <a:ext cx="518160" cy="32385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452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The “invisible hand” promotes society’s interest because: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9050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Individuals pursuing their self-interest will produce goods that people want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Individuals will produce goods for others out of concern for their fellow human beings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makes sure that everybody wins from competition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 pushes businesses into producing the right mix of goods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The “invisible hand” promotes society’s interest because: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5240" y="216662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9050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Individuals pursuing their self-interest will produce goods that people want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Individuals will produce goods for others out of concern for their fellow human beings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makes sure that everybody wins from competition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 pushes businesses into producing the right mix of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61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6. The coordination problem in centrally planned economies refers to the idea that: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8305800" cy="3505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Planners had to direct required inputs to each enterprise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level and the level of employment are inversely related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immediate effect of more investment was less consumption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exports had to equal imports for a central plan to work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6. The coordination problem in centrally planned economies refers to the idea that: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101601" y="16764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1"/>
            <a:ext cx="8305800" cy="3505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Planners had to direct required inputs to each enterprise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level and the level of employment are inversely related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immediate effect of more investment was less consumption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exports had to equal imports for a central plan to work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61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7. Which of the following is a policy commonly associated with structural adjustment?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44196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Trade restrictions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Import substitution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controls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Nationalization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7. Which of the following is a policy commonly associated with structural adjustment?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0" y="3352800"/>
            <a:ext cx="653966" cy="653966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1"/>
            <a:ext cx="44196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Trade restrictions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Import substitution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controls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Nationalization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80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Structural Adjustment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Privatization</a:t>
            </a:r>
          </a:p>
          <a:p>
            <a:r>
              <a:rPr lang="en-US" dirty="0" smtClean="0"/>
              <a:t>Promotion of Competition</a:t>
            </a:r>
          </a:p>
          <a:p>
            <a:r>
              <a:rPr lang="en-US" dirty="0" smtClean="0"/>
              <a:t>Reduced Role of Government</a:t>
            </a:r>
          </a:p>
          <a:p>
            <a:r>
              <a:rPr lang="en-US" dirty="0" smtClean="0"/>
              <a:t>Removing Price Controls</a:t>
            </a:r>
          </a:p>
          <a:p>
            <a:r>
              <a:rPr lang="en-US" dirty="0" smtClean="0"/>
              <a:t>Freer Trade and Convertible Currency</a:t>
            </a:r>
          </a:p>
          <a:p>
            <a:r>
              <a:rPr lang="en-US" dirty="0" smtClean="0"/>
              <a:t>Foreign Investment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8. Which of the following most likely will NOT occur as a result of structural adjustment?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54864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economic equality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</a:t>
            </a: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8. Which of the following most likely will NOT occur as a result of structural adjustment?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8406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1"/>
            <a:ext cx="54864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economic equality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</a:t>
            </a: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5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2a – </a:t>
            </a:r>
            <a:r>
              <a:rPr lang="en-US" b="1" dirty="0"/>
              <a:t>Economic Systems and  Globalization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7162800" cy="43434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Economic Systems: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Market Economies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Command Economies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Mixed Economies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Globalization (Structural Adjustment)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Economic Systems and the 5Es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Circular Flow Model</a:t>
            </a:r>
          </a:p>
          <a:p>
            <a:pPr lvl="1" algn="l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in World Poverty</a:t>
            </a:r>
            <a:endParaRPr lang="en-US" dirty="0"/>
          </a:p>
        </p:txBody>
      </p:sp>
      <p:pic>
        <p:nvPicPr>
          <p:cNvPr id="4" name="Picture 3" descr="2adecreaseinpover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371600"/>
            <a:ext cx="7556500" cy="4254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9 In the soap factory discussed in the Poland Case Study video 350, workers were laid off "BUT PRODUCTION MORE THAN DOUBLED“.  Which “E” is being achieved?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2819401"/>
            <a:ext cx="52578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 In the soap factory discussed in the Poland Case Study video 350, workers were laid off "BUT PRODUCTION MORE THAN DOUBLED“.  Which “E” is being achieved?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2819401"/>
            <a:ext cx="52578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0" y="3962400"/>
            <a:ext cx="589280" cy="5892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03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10.  A worker in the soap factory discussed in the Poland Case Study video said, “Our product is much better now. It is for the market.”.  Which “E” is being achieved?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2819401"/>
            <a:ext cx="52578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10.  A worker in the soap factory discussed in the Poland Case Study video said, “Our product is much better now. It is for the market.”.  Which “E” is being achieved?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2819401"/>
            <a:ext cx="52578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457200" y="3352800"/>
            <a:ext cx="609600" cy="609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2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0"/>
            <a:ext cx="2971800" cy="2590800"/>
          </a:xfrm>
        </p:spPr>
        <p:txBody>
          <a:bodyPr>
            <a:normAutofit/>
          </a:bodyPr>
          <a:lstStyle/>
          <a:p>
            <a:r>
              <a:rPr lang="en-US" b="1" dirty="0" smtClean="0"/>
              <a:t>11. Flow 3 represents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4" descr="qcircfl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56270"/>
            <a:ext cx="6075492" cy="3659302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33800"/>
            <a:ext cx="7162800" cy="2392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Wages, rents, interest, profits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Land, labor, capital, entrepreneurs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Goods and services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 expenditures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0"/>
            <a:ext cx="2971800" cy="259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11. Flow 3 represents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qcircflow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256270"/>
            <a:ext cx="6075492" cy="3659302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33800"/>
            <a:ext cx="7162800" cy="2392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Wages, rents, interest, profits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Land, labor, capital, entrepreneurs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Goods and services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 expenditures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49709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27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1. Which of the following is a distinguishing feature of the command system?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6629400" cy="4038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Private ownership of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Central planning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Heavy reliance on markets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Widespread dispersion of economic power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1. Which of the following is a distinguishing feature of the command system?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6629400" cy="4038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Private ownership of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Central planning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Heavy reliance on markets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Widespread dispersion of economic power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33679" y="2438400"/>
            <a:ext cx="279400" cy="279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4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2. The French term “laissez-faire” means: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5867400" cy="4754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“there is no free lunch”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“let it be”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“circular flow”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“public ownership”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The French term “laissez-faire” means: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5867400" cy="4754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“there is no free lunch”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“let it be”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“circular flow”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“public ownership”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133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42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3. Specialization in production is economically beneficial primarily because it: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524001"/>
            <a:ext cx="84582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Allows everyone to have a job they like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Facilitates trade by bartering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Guarantees 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Permits more output from the same resources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3. Specialization in production is economically beneficial primarily because it: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0" y="3352800"/>
            <a:ext cx="518160" cy="388111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524001"/>
            <a:ext cx="84582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Allows everyone to have a job they like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Facilitates trade by bartering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Guarantees full 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Permits more output from the same resources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Economic profits in an industry suggest the industry: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6172200" cy="3810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Can earn more profits by increasing the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Should be larger to satisfy consumers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Has excess capacity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correct size for consumers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POWERPOINTVERSION" val="14.0"/>
  <p:tag name="TASKPANEKEY" val="3fbbc2a0-b78f-4b54-8073-33b3cb442424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“there is no free lunch”&#10;“let it be”&#10;“circular flow”&#10;“public ownership”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32EC049D35446CBB50800EA7325FC52"/>
  <p:tag name="SLIDETYPE" val="Q"/>
  <p:tag name="TEAMASSIGN" val="False"/>
  <p:tag name="SPEEDSCORING" val="False"/>
  <p:tag name="ZEROBASED" val="False"/>
  <p:tag name="DELIMITERS" val="3.1"/>
  <p:tag name="VALUEFORMAT" val="0%"/>
  <p:tag name="QUESTIONALIAS" val="2. The French term “laissez-faire” means:"/>
  <p:tag name="ANSWERSALIAS" val="“there is no free lunch”|smicln|“let it be”|smicln|“circular flow”|smicln|“public ownership”"/>
  <p:tag name="TOTALRESPONSES" val="27"/>
  <p:tag name="RESPONSECOUNT" val="27"/>
  <p:tag name="SLICED" val="False"/>
  <p:tag name="RESPONSES" val="2;2;2;2;2;2;2;2;2;2;2;-;2;2;2;4;2;2;4;2;2;2;2;2;4;2;4;3;"/>
  <p:tag name="ANONYMOUSTEMP" val="False"/>
  <p:tag name="DEMOGRAPHIC" val="False"/>
  <p:tag name="INCORRECTPOINTVALUE" val="0"/>
  <p:tag name="CHARTSTRINGREV" val="4 1 22 0"/>
  <p:tag name="CHARTSTRINGREVPER" val="0.148148148148148 0.037037037037037 0.814814814814815 0"/>
  <p:tag name="CHARTSTRINGSTD" val="0 22 1 4"/>
  <p:tag name="CHARTSTRINGSTDPER" val="0 0.814814814814815 0.037037037037037 0.148148148148148"/>
  <p:tag name="RESPONSESGATHERED" val="False"/>
  <p:tag name="SLIDEORDER" val="2"/>
  <p:tag name="SLIDEGUID" val="B9CBD28EF5A64B1A88228C21E8F2A11E"/>
  <p:tag name="CORRECTPOINTVALUE" val="1"/>
  <p:tag name="VALUES" val="Incorrect|smicln|Correct|smicln|Incorrect|smicln|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“there is no free lunch”&#10;“let it be”&#10;“circular flow”&#10;“public ownership”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5A8D85C30634C4A84EFF82EF3867267"/>
  <p:tag name="SLIDEID" val="65A8D85C30634C4A84EFF82EF3867267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ANSWERSALIAS" val="Allows everyone to have a job they like|smicln|Facilitates trade by bartering|smicln|Guarantees full employment|smicln|Permits more output from the same resources"/>
  <p:tag name="QUESTIONALIAS" val="3. Specialization in production is economically beneficial primarily because it: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CORRECTPOINTVALUE" val="0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llows everyone to have a job they like&#10;Facilitates trade by bartering&#10;Guarantees full employment&#10;Permits more output from the same resources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5A8D85C30634C4A84EFF82EF3867267"/>
  <p:tag name="SLIDETYPE" val="Q"/>
  <p:tag name="TEAMASSIGN" val="False"/>
  <p:tag name="SPEEDSCORING" val="False"/>
  <p:tag name="ZEROBASED" val="False"/>
  <p:tag name="DELIMITERS" val="3.1"/>
  <p:tag name="VALUEFORMAT" val="0%"/>
  <p:tag name="ANSWERSALIAS" val="Allows everyone to have a job they like|smicln|Facilitates trade by bartering|smicln|Guarantees full employment|smicln|Permits more output from the same resources"/>
  <p:tag name="QUESTIONALIAS" val="3. Specialization in production is economically beneficial primarily because it:"/>
  <p:tag name="TOTALRESPONSES" val="28"/>
  <p:tag name="RESPONSECOUNT" val="28"/>
  <p:tag name="SLICED" val="False"/>
  <p:tag name="RESPONSES" val="4;4;2;4;4;4;4;4;4;4;3;4;4;4;4;4;4;4;4;4;4;4;4;4;4;4;4;4;"/>
  <p:tag name="ANONYMOUSTEMP" val="False"/>
  <p:tag name="DEMOGRAPHIC" val="False"/>
  <p:tag name="INCORRECTPOINTVALUE" val="0"/>
  <p:tag name="CHARTSTRINGREV" val="26 1 1 0"/>
  <p:tag name="CHARTSTRINGREVPER" val="0.928571428571429 0.0357142857142857 0.0357142857142857 0"/>
  <p:tag name="CHARTSTRINGSTD" val="0 1 1 26"/>
  <p:tag name="CHARTSTRINGSTDPER" val="0 0.0357142857142857 0.0357142857142857 0.928571428571429"/>
  <p:tag name="RESPONSESGATHERED" val="False"/>
  <p:tag name="SLIDEORDER" val="2"/>
  <p:tag name="SLIDEGUID" val="1AE7FEA07D3B4D769E2272F548C32E0B"/>
  <p:tag name="CORRECTPOINTVALUE" val="1"/>
  <p:tag name="VALUES" val="Incorrect|smicln|Incorrect|smicln|Incorrect|smicln|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Allows everyone to have a job they like&#10;Facilitates trade by bartering&#10;Guarantees full employment&#10;Permits more output from the same resources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FCC2EE2ED5245DEA2CEA0519E2D3577"/>
  <p:tag name="SLIDEID" val="3FCC2EE2ED5245DEA2CEA0519E2D3577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4. Economic profits in an industry suggest the industry:"/>
  <p:tag name="ANSWERSALIAS" val="Can earn more profits by increasing the price|smicln|Should be larger to satisfy consumers|smicln|Has excess capacity|smicln|Is the correct size for consumers"/>
  <p:tag name="TOTALRESPONSES" val="28"/>
  <p:tag name="RESPONSECOUNT" val="28"/>
  <p:tag name="SLICED" val="False"/>
  <p:tag name="RESPONSES" val="4;2;3;1;2;2;4;2;2;2;4;4;1;2;2;1;3;4;4;1;2;2;2;3;-;4;1;4;3;"/>
  <p:tag name="ANONYMOUSTEMP" val="False"/>
  <p:tag name="DEMOGRAPHIC" val="False"/>
  <p:tag name="INCORRECTPOINTVALUE" val="0"/>
  <p:tag name="CHARTSTRINGREV" val="8 4 11 5"/>
  <p:tag name="CHARTSTRINGREVPER" val="0.285714285714286 0.142857142857143 0.392857142857143 0.178571428571429"/>
  <p:tag name="CHARTSTRINGSTD" val="5 11 4 8"/>
  <p:tag name="CHARTSTRINGSTDPER" val="0.178571428571429 0.392857142857143 0.142857142857143 0.285714285714286"/>
  <p:tag name="RESPONSESGATHERED" val="False"/>
  <p:tag name="CORRECTPOINTVALUE" val="0"/>
  <p:tag name="VALUES" val="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7"/>
  <p:tag name="FONTSIZE" val="32"/>
  <p:tag name="BULLETTYPE" val="ppBulletArabicPeriod"/>
  <p:tag name="ANSWERTEXT" val="Can earn more profits by increasing the price&#10;Should be larger to satisfy consumers&#10;Has excess capacity&#10;Is the correct size for consumers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FCC2EE2ED5245DEA2CEA0519E2D3577"/>
  <p:tag name="SLIDETYPE" val="Q"/>
  <p:tag name="TEAMASSIGN" val="False"/>
  <p:tag name="SPEEDSCORING" val="False"/>
  <p:tag name="ZEROBASED" val="False"/>
  <p:tag name="DELIMITERS" val="3.1"/>
  <p:tag name="VALUEFORMAT" val="0%"/>
  <p:tag name="QUESTIONALIAS" val="4. Economic profits in an industry suggest the industry:"/>
  <p:tag name="ANSWERSALIAS" val="Can earn more profits by increasing the price|smicln|Should be larger to satisfy consumers|smicln|Has excess capacity|smicln|Is the correct size for consumers"/>
  <p:tag name="TOTALRESPONSES" val="28"/>
  <p:tag name="RESPONSECOUNT" val="28"/>
  <p:tag name="SLICED" val="False"/>
  <p:tag name="RESPONSES" val="4;2;3;1;2;2;4;2;2;2;4;4;1;2;2;1;3;4;4;1;2;2;2;3;-;4;1;4;3;"/>
  <p:tag name="ANONYMOUSTEMP" val="False"/>
  <p:tag name="DEMOGRAPHIC" val="False"/>
  <p:tag name="INCORRECTPOINTVALUE" val="0"/>
  <p:tag name="CHARTSTRINGREV" val="8 4 11 5"/>
  <p:tag name="CHARTSTRINGREVPER" val="0.285714285714286 0.142857142857143 0.392857142857143 0.178571428571429"/>
  <p:tag name="CHARTSTRINGSTD" val="5 11 4 8"/>
  <p:tag name="CHARTSTRINGSTDPER" val="0.178571428571429 0.392857142857143 0.142857142857143 0.285714285714286"/>
  <p:tag name="RESPONSESGATHERED" val="False"/>
  <p:tag name="SLIDEORDER" val="2"/>
  <p:tag name="SLIDEGUID" val="AB57EDF7BF084868825CA4D6C790C1D1"/>
  <p:tag name="CORRECTPOINTVALUE" val="100"/>
  <p:tag name="VALUES" val="Incorrect|smicln|Correct|smicln|In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7"/>
  <p:tag name="FONTSIZE" val="32"/>
  <p:tag name="BULLETTYPE" val="ppBulletArabicPeriod"/>
  <p:tag name="ANSWERTEXT" val="Can earn more profits by increasing the price&#10;Should be larger to satisfy consumers&#10;Has excess capacity&#10;Is the correct size for consumers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FDC401A6D28478ABA6DF9724ADC686B"/>
  <p:tag name="SLIDEID" val="FFDC401A6D28478ABA6DF9724ADC686B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5. The “invisible hand” promotes society’s interest because:"/>
  <p:tag name="ANSWERSALIAS" val="Individuals pursuing their self-interest will produce goods that people want|smicln|Individuals will produce goods for others out of concern for their fellow human beings|smicln|It makes sure that everybody wins from competition|smicln|Government regulation pushes businesses into producing the right mix of goods"/>
  <p:tag name="TOTALRESPONSES" val="28"/>
  <p:tag name="RESPONSECOUNT" val="28"/>
  <p:tag name="SLICED" val="False"/>
  <p:tag name="RESPONSES" val="1;1;1;1;3;1;1;1;3;1;4;1;1;1;1;4;1;1;1;1;1;4;1;4;-;4;4;3;2;"/>
  <p:tag name="ANONYMOUSTEMP" val="False"/>
  <p:tag name="DEMOGRAPHIC" val="False"/>
  <p:tag name="INCORRECTPOINTVALUE" val="0"/>
  <p:tag name="CHARTSTRINGREV" val="6 3 1 18"/>
  <p:tag name="CHARTSTRINGREVPER" val="0.214285714285714 0.107142857142857 0.0357142857142857 0.642857142857143"/>
  <p:tag name="CHARTSTRINGSTD" val="18 1 3 6"/>
  <p:tag name="CHARTSTRINGSTDPER" val="0.642857142857143 0.0357142857142857 0.107142857142857 0.214285714285714"/>
  <p:tag name="RESPONSESGATHERED" val="False"/>
  <p:tag name="CORRECTPOINTVALUE" val="0"/>
  <p:tag name="VALUES" val="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92"/>
  <p:tag name="FONTSIZE" val="32"/>
  <p:tag name="BULLETTYPE" val="ppBulletArabicPeriod"/>
  <p:tag name="ANSWERTEXT" val="Individuals pursuing their self-interest will produce goods that people want&#10;Individuals will produce goods for others out of concern for their fellow human beings&#10;It makes sure that everybody wins from competition&#10;Government regulation pushes businesses into producing the right mix of goods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FFDC401A6D28478ABA6DF9724ADC686B"/>
  <p:tag name="SLIDETYPE" val="Q"/>
  <p:tag name="TEAMASSIGN" val="False"/>
  <p:tag name="SPEEDSCORING" val="False"/>
  <p:tag name="ZEROBASED" val="False"/>
  <p:tag name="DELIMITERS" val="3.1"/>
  <p:tag name="VALUEFORMAT" val="0%"/>
  <p:tag name="QUESTIONALIAS" val="5. The “invisible hand” promotes society’s interest because:"/>
  <p:tag name="ANSWERSALIAS" val="Individuals pursuing their self-interest will produce goods that people want|smicln|Individuals will produce goods for others out of concern for their fellow human beings|smicln|It makes sure that everybody wins from competition|smicln|Government regulation pushes businesses into producing the right mix of goods"/>
  <p:tag name="TOTALRESPONSES" val="28"/>
  <p:tag name="RESPONSECOUNT" val="28"/>
  <p:tag name="SLICED" val="False"/>
  <p:tag name="RESPONSES" val="1;1;1;1;3;1;1;1;3;1;4;1;1;1;1;4;1;1;1;1;1;4;1;4;-;4;4;3;2;"/>
  <p:tag name="ANONYMOUSTEMP" val="False"/>
  <p:tag name="DEMOGRAPHIC" val="False"/>
  <p:tag name="INCORRECTPOINTVALUE" val="0"/>
  <p:tag name="CHARTSTRINGREV" val="6 3 1 18"/>
  <p:tag name="CHARTSTRINGREVPER" val="0.214285714285714 0.107142857142857 0.0357142857142857 0.642857142857143"/>
  <p:tag name="CHARTSTRINGSTD" val="18 1 3 6"/>
  <p:tag name="CHARTSTRINGSTDPER" val="0.642857142857143 0.0357142857142857 0.107142857142857 0.214285714285714"/>
  <p:tag name="RESPONSESGATHERED" val="False"/>
  <p:tag name="SLIDEORDER" val="2"/>
  <p:tag name="SLIDEGUID" val="1E28D765906948EA9273E98F4D81C37A"/>
  <p:tag name="CORRECTPOINTVALUE" val="100"/>
  <p:tag name="VALUES" val="Correct|smicln|Incorrect|smicln|Incorrect|smicln|In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92"/>
  <p:tag name="FONTSIZE" val="32"/>
  <p:tag name="BULLETTYPE" val="ppBulletArabicPeriod"/>
  <p:tag name="ANSWERTEXT" val="Individuals pursuing their self-interest will produce goods that people want&#10;Individuals will produce goods for others out of concern for their fellow human beings&#10;It makes sure that everybody wins from competition&#10;Government regulation pushes businesses into producing the right mix of goods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B1143D69D194BBCAF52479816CDED47"/>
  <p:tag name="SLIDEID" val="6B1143D69D194BBCAF52479816CDED47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6. The coordination problem in centrally planned economies refers to the idea that:"/>
  <p:tag name="ANSWERSALIAS" val="Planners had to direct required inputs to each enterprise|smicln|The price level and the level of employment are inversely related|smicln|The immediate effect of more investment was less consumption|smicln|exports had to equal imports for a central plan to work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CORRECTPOINTVALUE" val="0"/>
  <p:tag name="VALUES" val="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0"/>
  <p:tag name="FONTSIZE" val="30"/>
  <p:tag name="BULLETTYPE" val="ppBulletArabicPeriod"/>
  <p:tag name="ANSWERTEXT" val="Planners had to direct required inputs to each enterprise&#10;The price level and the level of employment are inversely related&#10;The immediate effect of more investment was less consumption&#10;exports had to equal imports for a central plan to work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QUESTIONALIAS" val="6. The coordination problem in centrally planned economies refers to the idea that:"/>
  <p:tag name="ANSWERSALIAS" val="Planners had to direct required inputs to each enterprise|smicln|The price level and the level of employment are inversely related|smicln|The immediate effect of more investment was less consumption|smicln|exports had to equal imports for a central plan to work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SLIDEORDER" val="2"/>
  <p:tag name="SLIDEGUID" val="7D6004B61D06429F9B7D10B619F3B3F6"/>
  <p:tag name="CORRECTPOINTVALUE" val="100"/>
  <p:tag name="VALUES" val="Correct|smicln|Incorrect|smicln|Incorrect|smicln|Incorrec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0"/>
  <p:tag name="FONTSIZE" val="30"/>
  <p:tag name="BULLETTYPE" val="ppBulletArabicPeriod"/>
  <p:tag name="ANSWERTEXT" val="Planners had to direct required inputs to each enterprise&#10;The price level and the level of employment are inversely related&#10;The immediate effect of more investment was less consumption&#10;exports had to equal imports for a central plan to work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SLIDEORDER" val="2"/>
  <p:tag name="SLIDEGUID" val="B9B5FEBBAF52421D84E9B4D41572C940"/>
  <p:tag name="QUESTIONALIAS" val="7. Which of the following is a policy commonly associated with structural adjustment?"/>
  <p:tag name="ANSWERSALIAS" val="Trade restrictions|smicln|Import substitution|smicln|Price controls|smicln|Privatization|smicln|Nationalization"/>
  <p:tag name="CORRECTPOINTVALUE" val="0"/>
  <p:tag name="VALUES" val="No Value|smicln|No Value|smicln|No Value|smicln|No Value|smicln|No Val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Trade restrictions&#10;Import substitution&#10;Price controls&#10;Privatization&#10;Nationalization"/>
  <p:tag name="OLDNUMANSWERS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QUESTIONALIAS" val="7. Which of the following is a policy commonly associated with structural adjustment?"/>
  <p:tag name="ANSWERSALIAS" val="Trade restrictions|smicln|Import substitution|smicln|Price controls|smicln|Privatization|smicln|Nationalization"/>
  <p:tag name="SLIDEORDER" val="3"/>
  <p:tag name="SLIDEGUID" val="08E4F508CBB44D26BA08BFBAC4D40B90"/>
  <p:tag name="CORRECTPOINTVALUE" val="100"/>
  <p:tag name="VALUES" val="Incorrect|smicln|Incorrect|smicln|Incorrect|smicln|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Trade restrictions&#10;Import substitution&#10;Price controls&#10;Privatization&#10;Nationalization"/>
  <p:tag name="OLDNUMANSWERS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D4B0746F1FC48A787943B445AD51763"/>
  <p:tag name="SLIDEID" val="8D4B0746F1FC48A787943B445AD51763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1. Which of the following is a distinguishing feature of the command system?"/>
  <p:tag name="ANSWERSALIAS" val="Private ownership of capital|smicln|Central planning|smicln|Heavy reliance on markets|smicln|Widespread dispersion of economic power"/>
  <p:tag name="TOTALRESPONSES" val="28"/>
  <p:tag name="RESPONSECOUNT" val="28"/>
  <p:tag name="SLICED" val="False"/>
  <p:tag name="RESPONSES" val="4;2;2;2;2;2;4;2;2;4;2;2;3;1;2;2;2;2;1;1;4;2;4;4;1;3;1;1;"/>
  <p:tag name="ANONYMOUSTEMP" val="False"/>
  <p:tag name="DEMOGRAPHIC" val="False"/>
  <p:tag name="INCORRECTPOINTVALUE" val="0"/>
  <p:tag name="CHARTSTRINGREV" val="6 2 14 6"/>
  <p:tag name="CHARTSTRINGREVPER" val="0.214285714285714 0.0714285714285714 0.5 0.214285714285714"/>
  <p:tag name="CHARTSTRINGSTD" val="6 14 2 6"/>
  <p:tag name="CHARTSTRINGSTDPER" val="0.214285714285714 0.5 0.0714285714285714 0.214285714285714"/>
  <p:tag name="RESPONSESGATHERED" val="False"/>
  <p:tag name="CORRECTPOINTVALUE" val="0"/>
  <p:tag name="VALUES" val="No Value|smicln|No Value|smicln|No Value|smicln|No Val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SLIDEORDER" val="3"/>
  <p:tag name="SLIDEGUID" val="1B9CF99086AA4401B98592913798209A"/>
  <p:tag name="QUESTIONALIAS" val="8. Which of the following most likely will NOT occur as a result of structural adjustment?"/>
  <p:tag name="ANSWERSALIAS" val="More economic equality|smicln|More economic growth|smicln|More productive efficiency|smicln|More allocative efficiency"/>
  <p:tag name="CORRECTPOINTVALUE" val="0"/>
  <p:tag name="VALUES" val="No Value|smicln|No Value|smicln|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7"/>
  <p:tag name="FONTSIZE" val="32"/>
  <p:tag name="BULLETTYPE" val="ppBulletArabicPeriod"/>
  <p:tag name="ANSWERTEXT" val="More economic equality&#10;More economic growth&#10;More productive efficiency&#10;More allocative efficiency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QUESTIONALIAS" val="8. Which of the following most likely will NOT occur as a result of structural adjustment?"/>
  <p:tag name="ANSWERSALIAS" val="More economic equality|smicln|More economic growth|smicln|More productive efficiency|smicln|More allocative efficiency"/>
  <p:tag name="SLIDEORDER" val="4"/>
  <p:tag name="SLIDEGUID" val="BEBE49B2F6BF43D2B69EED8E95F077FF"/>
  <p:tag name="CORRECTPOINTVALUE" val="100"/>
  <p:tag name="VALUES" val="Correct|smicln|Incorrect|smicln|Incorrect|smicln|Incorrec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7"/>
  <p:tag name="FONTSIZE" val="32"/>
  <p:tag name="BULLETTYPE" val="ppBulletArabicPeriod"/>
  <p:tag name="ANSWERTEXT" val="More economic equality&#10;More economic growth&#10;More productive efficiency&#10;More allocative efficiency"/>
  <p:tag name="OLDNUMANSWERS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SLIDEORDER" val="4"/>
  <p:tag name="SLIDEGUID" val="6F8EB79258064D87AF9F41A627A1DBAE"/>
  <p:tag name="QUESTIONALIAS" val="9 In the soap factory discussed in the Poland Case Study video 350 workers were laid off &quot;BUT PRODUCTION HAS MORE THAN DOUBLED“.  Which “E” is this?"/>
  <p:tag name="ANSWERSALIAS" val="Economic Growth|smicln|Allocative Efficiency|smicln|Productive Efficiency|smicln|Full Employment|smicln|Equity"/>
  <p:tag name="CORRECTPOINTVALUE" val="0"/>
  <p:tag name="VALUES" val="No Value|smicln|No Value|smicln|No Value|smicln|No Value|smicln|No Val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Allocative Efficiency&#10;Productive Efficiency&#10;Full Employment&#10;Equity"/>
  <p:tag name="OLDNUMANSWERS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QUESTIONALIAS" val="9 In the soap factory discussed in the Poland Case Study video 350 workers were laid off &quot;BUT PRODUCTION HAS MORE THAN DOUBLED“.  Which “E” is this?"/>
  <p:tag name="ANSWERSALIAS" val="Economic Growth|smicln|Allocative Efficiency|smicln|Productive Efficiency|smicln|Full Employment|smicln|Equity"/>
  <p:tag name="SLIDEORDER" val="5"/>
  <p:tag name="SLIDEGUID" val="9C3B0EB7E04341E0936E5AAD139206FF"/>
  <p:tag name="CORRECTPOINTVALUE" val="100"/>
  <p:tag name="VALUES" val="Incorrect|smicln|Incorrect|smicln|Correct|smicln|Incorrect|smicln|Incorrec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Allocative Efficiency&#10;Productive Efficiency&#10;Full Employment&#10;Equity"/>
  <p:tag name="OLDNUMANSWERS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Private ownership of capital&#10;Central planning&#10;Heavy reliance on markets&#10;Widespread dispersion of economic power"/>
  <p:tag name="OLDNUMANSWERS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ANSWERSALIAS" val="Economic Growth|smicln|Allocative Efficiency|smicln|Productive Efficiency|smicln|Full Employment|smicln|Equity"/>
  <p:tag name="SLIDEORDER" val="5"/>
  <p:tag name="SLIDEGUID" val="6F0FCF82DDFE4B82920514283765113C"/>
  <p:tag name="QUESTIONALIAS" val="10.  A worker in the soap factory discussed in the Poland Case Study video said, “Our product is much better now. It is for the market.”.  Which “E” is being achieved?"/>
  <p:tag name="CORRECTPOINTVALUE" val="0"/>
  <p:tag name="VALUES" val="No Value|smicln|No Value|smicln|No Value|smicln|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Allocative Efficiency&#10;Productive Efficiency&#10;Full Employment&#10;Equity"/>
  <p:tag name="OLDNUMANSWERS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B1143D69D194BBCAF52479816CDED47"/>
  <p:tag name="SLIDETYPE" val="Q"/>
  <p:tag name="TEAMASSIGN" val="False"/>
  <p:tag name="SPEEDSCORING" val="False"/>
  <p:tag name="ZEROBASED" val="False"/>
  <p:tag name="DELIMITERS" val="3.1"/>
  <p:tag name="VALUEFORMAT" val="0%"/>
  <p:tag name="TOTALRESPONSES" val="28"/>
  <p:tag name="RESPONSECOUNT" val="28"/>
  <p:tag name="SLICED" val="False"/>
  <p:tag name="RESPONSES" val="1;1;1;1;2;1;3;1;1;3;2;2;1;4;1;4;3;1;4;1;1;2;1;-;2;2;4;3;1;"/>
  <p:tag name="ANONYMOUSTEMP" val="False"/>
  <p:tag name="DEMOGRAPHIC" val="False"/>
  <p:tag name="INCORRECTPOINTVALUE" val="0"/>
  <p:tag name="CHARTSTRINGREV" val="4 4 6 14"/>
  <p:tag name="CHARTSTRINGREVPER" val="0.142857142857143 0.142857142857143 0.214285714285714 0.5"/>
  <p:tag name="CHARTSTRINGSTD" val="14 6 4 4"/>
  <p:tag name="CHARTSTRINGSTDPER" val="0.5 0.214285714285714 0.142857142857143 0.142857142857143"/>
  <p:tag name="RESPONSESGATHERED" val="False"/>
  <p:tag name="ANSWERSALIAS" val="Economic Growth|smicln|Allocative Efficiency|smicln|Productive Efficiency|smicln|Full Employment|smicln|Equity"/>
  <p:tag name="QUESTIONALIAS" val="10.  A worker in the soap factory discussed in the Poland Case Study video said, “Our product is much better now. It is for the market.”.  Which “E” is being achieved?"/>
  <p:tag name="SLIDEORDER" val="6"/>
  <p:tag name="SLIDEGUID" val="8A1E6C16EAEF484582D4701599C5BB93"/>
  <p:tag name="CORRECTPOINTVALUE" val="1"/>
  <p:tag name="VALUES" val="Incorrect|smicln|Correct|smicln|Incorrect|smicln|In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Allocative Efficiency&#10;Productive Efficiency&#10;Full Employment&#10;Equity"/>
  <p:tag name="OLDNUMANSWERS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F20AC8293E54374A1900C1FED771057"/>
  <p:tag name="SLIDEID" val="EF20AC8293E54374A1900C1FED771057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7. Flow 3 represents:"/>
  <p:tag name="ANSWERSALIAS" val="Wages, rents, interest, profits|smicln|Land, labor, capital, entrepreneurs|smicln|Goods and services|smicln|Consumer expenditures"/>
  <p:tag name="TOTALRESPONSES" val="28"/>
  <p:tag name="RESPONSECOUNT" val="28"/>
  <p:tag name="SLICED" val="False"/>
  <p:tag name="RESPONSES" val="3;3;3;-;3;3;3;3;3;3;3;3;3;3;3;2;2;3;3;3;3;2;3;3;3;3;3;4;4;"/>
  <p:tag name="ANONYMOUSTEMP" val="False"/>
  <p:tag name="DEMOGRAPHIC" val="False"/>
  <p:tag name="INCORRECTPOINTVALUE" val="0"/>
  <p:tag name="CHARTSTRINGREV" val="2 23 3 0"/>
  <p:tag name="CHARTSTRINGREVPER" val="0.0714285714285714 0.821428571428571 0.107142857142857 0"/>
  <p:tag name="CHARTSTRINGSTD" val="0 3 23 2"/>
  <p:tag name="CHARTSTRINGSTDPER" val="0 0.107142857142857 0.821428571428571 0.0714285714285714"/>
  <p:tag name="RESPONSESGATHERED" val="False"/>
  <p:tag name="CORRECTPOINTVALUE" val="0"/>
  <p:tag name="VALUES" val="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8"/>
  <p:tag name="FONTSIZE" val="32"/>
  <p:tag name="BULLETTYPE" val="ppBulletArabicPeriod"/>
  <p:tag name="ANSWERTEXT" val="Wages, rents, interest, profits&#10;Land, labor, capital, entrepreneurs&#10;Goods and services&#10;Consumer expenditures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20AC8293E54374A1900C1FED771057"/>
  <p:tag name="SLIDETYPE" val="Q"/>
  <p:tag name="TEAMASSIGN" val="False"/>
  <p:tag name="SPEEDSCORING" val="False"/>
  <p:tag name="ZEROBASED" val="False"/>
  <p:tag name="DELIMITERS" val="3.1"/>
  <p:tag name="VALUEFORMAT" val="0%"/>
  <p:tag name="QUESTIONALIAS" val="7. Flow 3 represents:"/>
  <p:tag name="ANSWERSALIAS" val="Wages, rents, interest, profits|smicln|Land, labor, capital, entrepreneurs|smicln|Goods and services|smicln|Consumer expenditures"/>
  <p:tag name="TOTALRESPONSES" val="28"/>
  <p:tag name="RESPONSECOUNT" val="28"/>
  <p:tag name="SLICED" val="False"/>
  <p:tag name="RESPONSES" val="3;3;3;-;3;3;3;3;3;3;3;3;3;3;3;2;2;3;3;3;3;2;3;3;3;3;3;4;4;"/>
  <p:tag name="ANONYMOUSTEMP" val="False"/>
  <p:tag name="DEMOGRAPHIC" val="False"/>
  <p:tag name="INCORRECTPOINTVALUE" val="0"/>
  <p:tag name="CHARTSTRINGREV" val="2 23 3 0"/>
  <p:tag name="CHARTSTRINGREVPER" val="0.0714285714285714 0.821428571428571 0.107142857142857 0"/>
  <p:tag name="CHARTSTRINGSTD" val="0 3 23 2"/>
  <p:tag name="CHARTSTRINGSTDPER" val="0 0.107142857142857 0.821428571428571 0.0714285714285714"/>
  <p:tag name="RESPONSESGATHERED" val="False"/>
  <p:tag name="SLIDEORDER" val="2"/>
  <p:tag name="SLIDEGUID" val="DE944A5DCC0E4FFD8B1CC4AF5D033B70"/>
  <p:tag name="CORRECTPOINTVALUE" val="1"/>
  <p:tag name="VALUES" val="Incorrect|smicln|Incorrect|smicln|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8"/>
  <p:tag name="FONTSIZE" val="32"/>
  <p:tag name="BULLETTYPE" val="ppBulletArabicPeriod"/>
  <p:tag name="ANSWERTEXT" val="Wages, rents, interest, profits&#10;Land, labor, capital, entrepreneurs&#10;Goods and services&#10;Consumer expenditures"/>
  <p:tag name="OLDNUMANSWER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D4B0746F1FC48A787943B445AD51763"/>
  <p:tag name="SLIDETYPE" val="Q"/>
  <p:tag name="TEAMASSIGN" val="False"/>
  <p:tag name="SPEEDSCORING" val="False"/>
  <p:tag name="ZEROBASED" val="False"/>
  <p:tag name="DELIMITERS" val="3.1"/>
  <p:tag name="VALUEFORMAT" val="0%"/>
  <p:tag name="QUESTIONALIAS" val="1. Which of the following is a distinguishing feature of the command system?"/>
  <p:tag name="ANSWERSALIAS" val="Private ownership of capital|smicln|Central planning|smicln|Heavy reliance on markets|smicln|Widespread dispersion of economic power"/>
  <p:tag name="TOTALRESPONSES" val="28"/>
  <p:tag name="RESPONSECOUNT" val="28"/>
  <p:tag name="SLICED" val="False"/>
  <p:tag name="RESPONSES" val="4;2;2;2;2;2;4;2;2;4;2;2;3;1;2;2;2;2;1;1;4;2;4;4;1;3;1;1;"/>
  <p:tag name="ANONYMOUSTEMP" val="False"/>
  <p:tag name="DEMOGRAPHIC" val="False"/>
  <p:tag name="INCORRECTPOINTVALUE" val="0"/>
  <p:tag name="CHARTSTRINGREV" val="6 2 14 6"/>
  <p:tag name="CHARTSTRINGREVPER" val="0.214285714285714 0.0714285714285714 0.5 0.214285714285714"/>
  <p:tag name="CHARTSTRINGSTD" val="6 14 2 6"/>
  <p:tag name="CHARTSTRINGSTDPER" val="0.214285714285714 0.5 0.0714285714285714 0.214285714285714"/>
  <p:tag name="RESPONSESGATHERED" val="False"/>
  <p:tag name="SLIDEORDER" val="2"/>
  <p:tag name="SLIDEGUID" val="82186D80B2D64329A83904A024756F0C"/>
  <p:tag name="CORRECTPOINTVALUE" val="1"/>
  <p:tag name="VALUES" val="Incorrect|smicln|Correct|smicln|Incorrect|smicln|Incorrec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Private ownership of capital&#10;Central planning&#10;Heavy reliance on markets&#10;Widespread dispersion of economic power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32EC049D35446CBB50800EA7325FC52"/>
  <p:tag name="SLIDEID" val="432EC049D35446CBB50800EA7325FC52"/>
  <p:tag name="SLIDEORDER" val="1"/>
  <p:tag name="SLIDETYPE" val="Q"/>
  <p:tag name="TEAMASSIGN" val="False"/>
  <p:tag name="SPEEDSCORING" val="False"/>
  <p:tag name="ZEROBASED" val="False"/>
  <p:tag name="DELIMITERS" val="3.1"/>
  <p:tag name="VALUEFORMAT" val="0%"/>
  <p:tag name="QUESTIONALIAS" val="2. The French term “laissez-faire” means:"/>
  <p:tag name="ANSWERSALIAS" val="“there is no free lunch”|smicln|“let it be”|smicln|“circular flow”|smicln|“public ownership”"/>
  <p:tag name="TOTALRESPONSES" val="27"/>
  <p:tag name="RESPONSECOUNT" val="27"/>
  <p:tag name="SLICED" val="False"/>
  <p:tag name="RESPONSES" val="2;2;2;2;2;2;2;2;2;2;2;-;2;2;2;4;2;2;4;2;2;2;2;2;4;2;4;3;"/>
  <p:tag name="ANONYMOUSTEMP" val="False"/>
  <p:tag name="DEMOGRAPHIC" val="False"/>
  <p:tag name="INCORRECTPOINTVALUE" val="0"/>
  <p:tag name="CHARTSTRINGREV" val="4 1 22 0"/>
  <p:tag name="CHARTSTRINGREVPER" val="0.148148148148148 0.037037037037037 0.814814814814815 0"/>
  <p:tag name="CHARTSTRINGSTD" val="0 22 1 4"/>
  <p:tag name="CHARTSTRINGSTDPER" val="0 0.814814814814815 0.037037037037037 0.148148148148148"/>
  <p:tag name="RESPONSESGATHERED" val="False"/>
  <p:tag name="CORRECTPOINTVALUE" val="0"/>
  <p:tag name="VALUES" val="No Value|smicln|No Value|smicln|No Value|smicln|No Val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907</Words>
  <Application>Microsoft Office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2a – Economic Systems and Globalization</vt:lpstr>
      <vt:lpstr>2a – Economic Systems and  Globalization</vt:lpstr>
      <vt:lpstr>1. Which of the following is a distinguishing feature of the command system?</vt:lpstr>
      <vt:lpstr>1. Which of the following is a distinguishing feature of the command system?</vt:lpstr>
      <vt:lpstr>2. The French term “laissez-faire” means:</vt:lpstr>
      <vt:lpstr>2. The French term “laissez-faire” means:</vt:lpstr>
      <vt:lpstr>3. Specialization in production is economically beneficial primarily because it:</vt:lpstr>
      <vt:lpstr>3. Specialization in production is economically beneficial primarily because it:</vt:lpstr>
      <vt:lpstr>4. Economic profits in an industry suggest the industry:</vt:lpstr>
      <vt:lpstr>4. Economic profits in an industry suggest the industry:</vt:lpstr>
      <vt:lpstr>5. The “invisible hand” promotes society’s interest because:</vt:lpstr>
      <vt:lpstr>5. The “invisible hand” promotes society’s interest because:</vt:lpstr>
      <vt:lpstr>6. The coordination problem in centrally planned economies refers to the idea that:</vt:lpstr>
      <vt:lpstr>6. The coordination problem in centrally planned economies refers to the idea that:</vt:lpstr>
      <vt:lpstr>7. Which of the following is a policy commonly associated with structural adjustment?</vt:lpstr>
      <vt:lpstr>7. Which of the following is a policy commonly associated with structural adjustment?</vt:lpstr>
      <vt:lpstr>Structural Adjustment Policies</vt:lpstr>
      <vt:lpstr>8. Which of the following most likely will NOT occur as a result of structural adjustment?</vt:lpstr>
      <vt:lpstr>8. Which of the following most likely will NOT occur as a result of structural adjustment?</vt:lpstr>
      <vt:lpstr>Reduction in World Poverty</vt:lpstr>
      <vt:lpstr>9 In the soap factory discussed in the Poland Case Study video 350, workers were laid off "BUT PRODUCTION MORE THAN DOUBLED“.  Which “E” is being achieved?</vt:lpstr>
      <vt:lpstr>9 In the soap factory discussed in the Poland Case Study video 350, workers were laid off "BUT PRODUCTION MORE THAN DOUBLED“.  Which “E” is being achieved?</vt:lpstr>
      <vt:lpstr>10.  A worker in the soap factory discussed in the Poland Case Study video said, “Our product is much better now. It is for the market.”.  Which “E” is being achieved?</vt:lpstr>
      <vt:lpstr>10.  A worker in the soap factory discussed in the Poland Case Study video said, “Our product is much better now. It is for the market.”.  Which “E” is being achieved?</vt:lpstr>
      <vt:lpstr>11. Flow 3 represents:</vt:lpstr>
      <vt:lpstr>11. Flow 3 represents: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</dc:title>
  <dc:creator>harper</dc:creator>
  <cp:lastModifiedBy>Harper</cp:lastModifiedBy>
  <cp:revision>138</cp:revision>
  <dcterms:created xsi:type="dcterms:W3CDTF">2013-01-28T12:31:30Z</dcterms:created>
  <dcterms:modified xsi:type="dcterms:W3CDTF">2018-08-04T00:34:22Z</dcterms:modified>
</cp:coreProperties>
</file>