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38" r:id="rId2"/>
    <p:sldId id="308" r:id="rId3"/>
    <p:sldId id="322" r:id="rId4"/>
    <p:sldId id="323" r:id="rId5"/>
    <p:sldId id="324" r:id="rId6"/>
    <p:sldId id="325" r:id="rId7"/>
    <p:sldId id="326" r:id="rId8"/>
    <p:sldId id="339" r:id="rId9"/>
    <p:sldId id="269" r:id="rId10"/>
    <p:sldId id="312" r:id="rId11"/>
    <p:sldId id="280" r:id="rId12"/>
    <p:sldId id="327" r:id="rId13"/>
    <p:sldId id="298" r:id="rId14"/>
    <p:sldId id="270" r:id="rId15"/>
    <p:sldId id="313" r:id="rId16"/>
    <p:sldId id="340" r:id="rId17"/>
    <p:sldId id="286" r:id="rId18"/>
    <p:sldId id="260" r:id="rId19"/>
    <p:sldId id="314" r:id="rId20"/>
    <p:sldId id="341" r:id="rId21"/>
    <p:sldId id="281" r:id="rId22"/>
    <p:sldId id="287" r:id="rId23"/>
    <p:sldId id="342" r:id="rId24"/>
    <p:sldId id="288" r:id="rId25"/>
    <p:sldId id="289" r:id="rId26"/>
    <p:sldId id="311" r:id="rId27"/>
    <p:sldId id="290" r:id="rId28"/>
    <p:sldId id="291" r:id="rId29"/>
    <p:sldId id="292" r:id="rId30"/>
    <p:sldId id="293" r:id="rId31"/>
    <p:sldId id="284" r:id="rId32"/>
    <p:sldId id="272" r:id="rId33"/>
    <p:sldId id="315" r:id="rId34"/>
    <p:sldId id="273" r:id="rId35"/>
    <p:sldId id="316" r:id="rId36"/>
    <p:sldId id="295" r:id="rId37"/>
    <p:sldId id="296" r:id="rId38"/>
    <p:sldId id="274" r:id="rId39"/>
    <p:sldId id="317" r:id="rId40"/>
    <p:sldId id="328" r:id="rId41"/>
    <p:sldId id="275" r:id="rId42"/>
    <p:sldId id="318" r:id="rId43"/>
    <p:sldId id="329" r:id="rId44"/>
    <p:sldId id="330" r:id="rId45"/>
    <p:sldId id="331" r:id="rId46"/>
    <p:sldId id="332" r:id="rId47"/>
    <p:sldId id="333" r:id="rId48"/>
    <p:sldId id="276" r:id="rId49"/>
    <p:sldId id="319" r:id="rId50"/>
    <p:sldId id="310" r:id="rId51"/>
    <p:sldId id="334" r:id="rId52"/>
    <p:sldId id="306" r:id="rId53"/>
    <p:sldId id="307" r:id="rId54"/>
    <p:sldId id="277" r:id="rId55"/>
    <p:sldId id="320" r:id="rId56"/>
    <p:sldId id="297" r:id="rId57"/>
    <p:sldId id="303" r:id="rId58"/>
    <p:sldId id="278" r:id="rId59"/>
    <p:sldId id="321" r:id="rId60"/>
    <p:sldId id="304" r:id="rId61"/>
    <p:sldId id="305" r:id="rId62"/>
    <p:sldId id="335" r:id="rId63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3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FBD78-9A7B-4A17-9FBF-AB3F6BCE59A1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1076C-4464-41B3-A8EB-51F71702C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6EAF-A769-436D-9698-E3130BACC578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Ar_mL0Qd8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master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weden" TargetMode="External"/><Relationship Id="rId13" Type="http://schemas.openxmlformats.org/officeDocument/2006/relationships/hyperlink" Target="http://en.wikipedia.org/wiki/Italy" TargetMode="External"/><Relationship Id="rId18" Type="http://schemas.openxmlformats.org/officeDocument/2006/relationships/hyperlink" Target="http://en.wikipedia.org/wiki/South_Korea" TargetMode="External"/><Relationship Id="rId26" Type="http://schemas.openxmlformats.org/officeDocument/2006/relationships/hyperlink" Target="http://en.wikipedia.org/wiki/Greece" TargetMode="External"/><Relationship Id="rId3" Type="http://schemas.openxmlformats.org/officeDocument/2006/relationships/hyperlink" Target="http://en.wikipedia.org/wiki/United_States" TargetMode="External"/><Relationship Id="rId21" Type="http://schemas.openxmlformats.org/officeDocument/2006/relationships/hyperlink" Target="http://en.wikipedia.org/wiki/Republic_of_Ireland" TargetMode="External"/><Relationship Id="rId7" Type="http://schemas.openxmlformats.org/officeDocument/2006/relationships/hyperlink" Target="http://en.wikipedia.org/wiki/France" TargetMode="External"/><Relationship Id="rId12" Type="http://schemas.openxmlformats.org/officeDocument/2006/relationships/hyperlink" Target="http://en.wikipedia.org/wiki/Australia" TargetMode="External"/><Relationship Id="rId17" Type="http://schemas.openxmlformats.org/officeDocument/2006/relationships/hyperlink" Target="http://en.wikipedia.org/wiki/Spain" TargetMode="External"/><Relationship Id="rId25" Type="http://schemas.openxmlformats.org/officeDocument/2006/relationships/hyperlink" Target="http://en.wikipedia.org/wiki/Luxembourg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en.wikipedia.org/wiki/Belgium" TargetMode="External"/><Relationship Id="rId20" Type="http://schemas.openxmlformats.org/officeDocument/2006/relationships/hyperlink" Target="http://en.wikipedia.org/wiki/Austria" TargetMode="External"/><Relationship Id="rId29" Type="http://schemas.openxmlformats.org/officeDocument/2006/relationships/hyperlink" Target="http://en.wikipedia.org/wiki/Slovenia" TargetMode="External"/><Relationship Id="rId1" Type="http://schemas.openxmlformats.org/officeDocument/2006/relationships/tags" Target="../tags/tag77.xml"/><Relationship Id="rId6" Type="http://schemas.openxmlformats.org/officeDocument/2006/relationships/hyperlink" Target="http://en.wikipedia.org/wiki/Japan" TargetMode="External"/><Relationship Id="rId11" Type="http://schemas.openxmlformats.org/officeDocument/2006/relationships/hyperlink" Target="http://en.wikipedia.org/wiki/Canada" TargetMode="External"/><Relationship Id="rId24" Type="http://schemas.openxmlformats.org/officeDocument/2006/relationships/hyperlink" Target="http://en.wikipedia.org/wiki/New_Zealand" TargetMode="External"/><Relationship Id="rId5" Type="http://schemas.openxmlformats.org/officeDocument/2006/relationships/hyperlink" Target="http://en.wikipedia.org/wiki/Germany" TargetMode="External"/><Relationship Id="rId15" Type="http://schemas.openxmlformats.org/officeDocument/2006/relationships/hyperlink" Target="http://en.wikipedia.org/wiki/Denmark" TargetMode="External"/><Relationship Id="rId23" Type="http://schemas.openxmlformats.org/officeDocument/2006/relationships/hyperlink" Target="http://en.wikipedia.org/wiki/Poland" TargetMode="External"/><Relationship Id="rId28" Type="http://schemas.openxmlformats.org/officeDocument/2006/relationships/hyperlink" Target="http://en.wikipedia.org/wiki/Slovakia" TargetMode="External"/><Relationship Id="rId10" Type="http://schemas.openxmlformats.org/officeDocument/2006/relationships/hyperlink" Target="http://en.wikipedia.org/wiki/Netherlands" TargetMode="External"/><Relationship Id="rId19" Type="http://schemas.openxmlformats.org/officeDocument/2006/relationships/hyperlink" Target="http://en.wikipedia.org/wiki/Finland" TargetMode="External"/><Relationship Id="rId4" Type="http://schemas.openxmlformats.org/officeDocument/2006/relationships/hyperlink" Target="http://en.wikipedia.org/wiki/United_Kingdom" TargetMode="External"/><Relationship Id="rId9" Type="http://schemas.openxmlformats.org/officeDocument/2006/relationships/hyperlink" Target="http://en.wikipedia.org/wiki/Norway" TargetMode="External"/><Relationship Id="rId14" Type="http://schemas.openxmlformats.org/officeDocument/2006/relationships/hyperlink" Target="http://en.wikipedia.org/wiki/Switzerland" TargetMode="External"/><Relationship Id="rId22" Type="http://schemas.openxmlformats.org/officeDocument/2006/relationships/hyperlink" Target="http://en.wikipedia.org/wiki/Portugal" TargetMode="External"/><Relationship Id="rId27" Type="http://schemas.openxmlformats.org/officeDocument/2006/relationships/hyperlink" Target="http://en.wikipedia.org/wiki/Czech_Republic" TargetMode="External"/><Relationship Id="rId30" Type="http://schemas.openxmlformats.org/officeDocument/2006/relationships/hyperlink" Target="http://en.wikipedia.org/wiki/Iceland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etherlands" TargetMode="External"/><Relationship Id="rId13" Type="http://schemas.openxmlformats.org/officeDocument/2006/relationships/hyperlink" Target="http://en.wikipedia.org/wiki/France" TargetMode="External"/><Relationship Id="rId18" Type="http://schemas.openxmlformats.org/officeDocument/2006/relationships/hyperlink" Target="http://en.wikipedia.org/wiki/New_Zealand" TargetMode="External"/><Relationship Id="rId26" Type="http://schemas.openxmlformats.org/officeDocument/2006/relationships/hyperlink" Target="http://en.wikipedia.org/wiki/Slovenia" TargetMode="External"/><Relationship Id="rId3" Type="http://schemas.openxmlformats.org/officeDocument/2006/relationships/hyperlink" Target="http://en.wikipedia.org/wiki/Norway" TargetMode="External"/><Relationship Id="rId21" Type="http://schemas.openxmlformats.org/officeDocument/2006/relationships/hyperlink" Target="http://en.wikipedia.org/wiki/Portugal" TargetMode="External"/><Relationship Id="rId7" Type="http://schemas.openxmlformats.org/officeDocument/2006/relationships/hyperlink" Target="http://en.wikipedia.org/wiki/United_Kingdom" TargetMode="External"/><Relationship Id="rId12" Type="http://schemas.openxmlformats.org/officeDocument/2006/relationships/hyperlink" Target="http://en.wikipedia.org/wiki/Republic_of_Ireland" TargetMode="External"/><Relationship Id="rId17" Type="http://schemas.openxmlformats.org/officeDocument/2006/relationships/hyperlink" Target="http://en.wikipedia.org/wiki/Canada" TargetMode="External"/><Relationship Id="rId25" Type="http://schemas.openxmlformats.org/officeDocument/2006/relationships/hyperlink" Target="http://en.wikipedia.org/wiki/South_Korea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en.wikipedia.org/wiki/Austria" TargetMode="External"/><Relationship Id="rId20" Type="http://schemas.openxmlformats.org/officeDocument/2006/relationships/hyperlink" Target="http://en.wikipedia.org/wiki/Japan" TargetMode="External"/><Relationship Id="rId29" Type="http://schemas.openxmlformats.org/officeDocument/2006/relationships/hyperlink" Target="http://en.wikipedia.org/wiki/Poland" TargetMode="External"/><Relationship Id="rId1" Type="http://schemas.openxmlformats.org/officeDocument/2006/relationships/tags" Target="../tags/tag78.xml"/><Relationship Id="rId6" Type="http://schemas.openxmlformats.org/officeDocument/2006/relationships/hyperlink" Target="http://en.wikipedia.org/wiki/Denmark" TargetMode="External"/><Relationship Id="rId11" Type="http://schemas.openxmlformats.org/officeDocument/2006/relationships/hyperlink" Target="http://en.wikipedia.org/wiki/Belgium" TargetMode="External"/><Relationship Id="rId24" Type="http://schemas.openxmlformats.org/officeDocument/2006/relationships/hyperlink" Target="http://en.wikipedia.org/wiki/Italy" TargetMode="External"/><Relationship Id="rId5" Type="http://schemas.openxmlformats.org/officeDocument/2006/relationships/hyperlink" Target="http://en.wikipedia.org/wiki/Luxembourg" TargetMode="External"/><Relationship Id="rId15" Type="http://schemas.openxmlformats.org/officeDocument/2006/relationships/hyperlink" Target="http://en.wikipedia.org/wiki/Australia" TargetMode="External"/><Relationship Id="rId23" Type="http://schemas.openxmlformats.org/officeDocument/2006/relationships/hyperlink" Target="http://en.wikipedia.org/wiki/Spain" TargetMode="External"/><Relationship Id="rId28" Type="http://schemas.openxmlformats.org/officeDocument/2006/relationships/hyperlink" Target="http://en.wikipedia.org/wiki/Czech_Republic" TargetMode="External"/><Relationship Id="rId10" Type="http://schemas.openxmlformats.org/officeDocument/2006/relationships/hyperlink" Target="http://en.wikipedia.org/wiki/Switzerland" TargetMode="External"/><Relationship Id="rId19" Type="http://schemas.openxmlformats.org/officeDocument/2006/relationships/hyperlink" Target="http://en.wikipedia.org/wiki/Iceland" TargetMode="External"/><Relationship Id="rId4" Type="http://schemas.openxmlformats.org/officeDocument/2006/relationships/hyperlink" Target="http://en.wikipedia.org/wiki/Sweden" TargetMode="External"/><Relationship Id="rId9" Type="http://schemas.openxmlformats.org/officeDocument/2006/relationships/hyperlink" Target="http://en.wikipedia.org/wiki/Finland" TargetMode="External"/><Relationship Id="rId14" Type="http://schemas.openxmlformats.org/officeDocument/2006/relationships/hyperlink" Target="http://en.wikipedia.org/wiki/Germany" TargetMode="External"/><Relationship Id="rId22" Type="http://schemas.openxmlformats.org/officeDocument/2006/relationships/hyperlink" Target="http://en.wikipedia.org/wiki/United_States" TargetMode="External"/><Relationship Id="rId27" Type="http://schemas.openxmlformats.org/officeDocument/2006/relationships/hyperlink" Target="http://en.wikipedia.org/wiki/Greece" TargetMode="External"/><Relationship Id="rId30" Type="http://schemas.openxmlformats.org/officeDocument/2006/relationships/hyperlink" Target="http://en.wikipedia.org/wiki/Slovakia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percollege.edu/mhealy/eco212/macvideonotes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22Wa – Economic Growth:</a:t>
            </a:r>
            <a:br>
              <a:rPr lang="en-US" b="1" dirty="0" smtClean="0"/>
            </a:br>
            <a:r>
              <a:rPr lang="en-US" b="1" dirty="0" smtClean="0"/>
              <a:t>The Less Developed Countries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003" y="2741839"/>
            <a:ext cx="7772400" cy="3276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This web quiz may appear as two pages on tablets and laptops.</a:t>
            </a:r>
          </a:p>
          <a:p>
            <a:pPr algn="l"/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 recommend that you view it as one page by clicking on the open book icon        at the bottom of the page.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9178834" cy="1038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6524625"/>
            <a:ext cx="9163594" cy="333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29" y="4572000"/>
            <a:ext cx="616272" cy="530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6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16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1. The richest 20% of the world’s population receives what % of total world income?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0" y="4343400"/>
            <a:ext cx="665480" cy="6654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3400" y="2743200"/>
            <a:ext cx="8229600" cy="34591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40%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60%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80%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harpercollege.edu/mhealy/ecogif/ldc/glob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6705600" cy="67056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05000"/>
            <a:ext cx="8915400" cy="4461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Basic Facts of Wealth – </a:t>
            </a:r>
            <a:r>
              <a:rPr lang="en-US" sz="3200" dirty="0" err="1" smtClean="0"/>
              <a:t>MRUniversity</a:t>
            </a:r>
            <a:r>
              <a:rPr lang="en-US" sz="3200" dirty="0" smtClean="0"/>
              <a:t> – 4:27</a:t>
            </a:r>
          </a:p>
          <a:p>
            <a:r>
              <a:rPr lang="en-US" sz="3200" dirty="0" smtClean="0">
                <a:hlinkClick r:id="rId3"/>
              </a:rPr>
              <a:t>https://www.youtube.com/watch?v=PzAr_mL0Qd8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NOTE: Although the title says “The Basic Facts of </a:t>
            </a:r>
            <a:r>
              <a:rPr lang="en-US" sz="3200" u="sng" dirty="0" smtClean="0"/>
              <a:t>Wealth</a:t>
            </a:r>
            <a:r>
              <a:rPr lang="en-US" sz="3200" dirty="0" smtClean="0"/>
              <a:t>”  They really mean “The Basic Facts of </a:t>
            </a:r>
            <a:r>
              <a:rPr lang="en-US" sz="3200" u="sng" dirty="0" smtClean="0"/>
              <a:t>Income</a:t>
            </a:r>
            <a:r>
              <a:rPr lang="en-US" sz="3200" dirty="0" smtClean="0"/>
              <a:t>”.</a:t>
            </a:r>
          </a:p>
          <a:p>
            <a:endParaRPr lang="en-US" sz="3200" dirty="0" smtClean="0"/>
          </a:p>
          <a:p>
            <a:pPr algn="ctr"/>
            <a:r>
              <a:rPr lang="en-US" sz="3200" u="sng" dirty="0" smtClean="0"/>
              <a:t>WEALTH is NOT the same as INCOME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 Short Video Showing the </a:t>
            </a:r>
            <a:br>
              <a:rPr lang="en-US" sz="3600" b="1" dirty="0" smtClean="0"/>
            </a:br>
            <a:r>
              <a:rPr lang="en-US" sz="3600" b="1" dirty="0" smtClean="0"/>
              <a:t>Unequal Distribution of Income </a:t>
            </a:r>
            <a:br>
              <a:rPr lang="en-US" sz="3600" b="1" dirty="0" smtClean="0"/>
            </a:br>
            <a:r>
              <a:rPr lang="en-US" sz="3600" b="1" dirty="0" smtClean="0"/>
              <a:t>(Real GDP per capita)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371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the world would look if it were measured by its </a:t>
            </a:r>
            <a:r>
              <a:rPr lang="en-US" sz="3600" b="1" dirty="0" smtClean="0"/>
              <a:t>wealth</a:t>
            </a:r>
            <a:r>
              <a:rPr lang="en-US" sz="3600" dirty="0" smtClean="0"/>
              <a:t>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Country size = Country’s relative wealth</a:t>
            </a:r>
            <a:endParaRPr lang="en-US" sz="3100" dirty="0"/>
          </a:p>
        </p:txBody>
      </p:sp>
      <p:pic>
        <p:nvPicPr>
          <p:cNvPr id="92162" name="Picture 2" descr="2014-04-07-2222Economicweatl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344578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are the Less Developed Countries (LDCs or DVCs)?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447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2. Which measure of development is characteristically HIGH in LDCs (DVCs)?</a:t>
            </a:r>
            <a:endParaRPr lang="en-US" sz="40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057401"/>
            <a:ext cx="4876800" cy="2895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Literacy rate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Urbanization rate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Population growth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Per capita consumption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447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</a:rPr>
              <a:t>2. Which measure of development is characteristically HIGH in LDCs (DVCs)?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0" y="3175000"/>
            <a:ext cx="609600" cy="609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Literacy rate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Urbanization rate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Population growth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Per capita consumption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Population Growth Rates</a:t>
            </a:r>
            <a:endParaRPr lang="en-US" u="sng" dirty="0"/>
          </a:p>
        </p:txBody>
      </p:sp>
      <p:pic>
        <p:nvPicPr>
          <p:cNvPr id="97282" name="Picture 2" descr="http://origins.osu.edu/sites/origins.osu.edu/files/3-2-map6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1" y="685800"/>
            <a:ext cx="9810205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are the Less Developed Countries (LDCs or DVCs)?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80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harpercollege.edu/mhealy/ecogif/ldc/22w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6477000" cy="59576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1066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3. Which economic sector is characteristically LARGE in LDCs (DVCs)?</a:t>
            </a:r>
            <a:endParaRPr lang="en-US" sz="40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1"/>
            <a:ext cx="8229600" cy="22860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Primary (agriculture and mining)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Secondary (manufacturing)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Tertiary (service sector)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1066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</a:rPr>
              <a:t>3. Which economic sector is characteristically LARGE in LDCs (DVCs)?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Primary (agriculture and mining)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Secondary (manufacturing)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Tertiary (service sector)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0" y="1752600"/>
            <a:ext cx="660400" cy="660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22wa -LDCs: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The International Distribution of Income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Characteristics of the LDCS (DVCs)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Obstacles to Development and the Role of Government</a:t>
            </a:r>
          </a:p>
          <a:p>
            <a:pPr algn="l"/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638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are the Less Developed Countries (LDCs or DVCs)?</a:t>
            </a:r>
            <a:endParaRPr lang="en-US" sz="24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" y="136556"/>
            <a:ext cx="9091435" cy="521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1457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Characteristics of LDC (DVCs)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1. GDP per capita: LOW</a:t>
            </a:r>
          </a:p>
          <a:p>
            <a:pPr>
              <a:buNone/>
            </a:pPr>
            <a:r>
              <a:rPr lang="en-US" sz="2400" dirty="0" smtClean="0"/>
              <a:t>2. Population Growth rates: HIGH</a:t>
            </a:r>
          </a:p>
          <a:p>
            <a:pPr>
              <a:buNone/>
            </a:pPr>
            <a:r>
              <a:rPr lang="en-US" sz="2400" dirty="0" smtClean="0"/>
              <a:t>3. Occupational Structure of the Labor Force: PRIMARY and more recently, SECONDARY</a:t>
            </a:r>
          </a:p>
          <a:p>
            <a:pPr>
              <a:buNone/>
            </a:pPr>
            <a:r>
              <a:rPr lang="en-US" sz="2400" dirty="0" smtClean="0"/>
              <a:t>4. Urbanization: LOW</a:t>
            </a:r>
          </a:p>
          <a:p>
            <a:pPr>
              <a:buNone/>
            </a:pPr>
            <a:r>
              <a:rPr lang="en-US" sz="2400" dirty="0" smtClean="0"/>
              <a:t>5. Consumption per capita: LOW</a:t>
            </a:r>
          </a:p>
          <a:p>
            <a:pPr>
              <a:buNone/>
            </a:pPr>
            <a:r>
              <a:rPr lang="en-US" sz="2400" dirty="0" smtClean="0"/>
              <a:t>6. Infrastructure: POOR</a:t>
            </a:r>
          </a:p>
          <a:p>
            <a:pPr>
              <a:buNone/>
            </a:pPr>
            <a:r>
              <a:rPr lang="en-US" sz="2400" dirty="0" smtClean="0"/>
              <a:t>7. Social Conditions</a:t>
            </a:r>
          </a:p>
          <a:p>
            <a:pPr lvl="1">
              <a:buNone/>
            </a:pPr>
            <a:r>
              <a:rPr lang="en-US" sz="2400" dirty="0" smtClean="0"/>
              <a:t>- literacy rates: LOW             - infant mortality: HIGH</a:t>
            </a:r>
          </a:p>
          <a:p>
            <a:pPr lvl="1">
              <a:buNone/>
            </a:pPr>
            <a:r>
              <a:rPr lang="en-US" sz="2400" dirty="0" smtClean="0"/>
              <a:t>- life expectancy: LOW          - caloric intake: LOW</a:t>
            </a:r>
          </a:p>
          <a:p>
            <a:pPr lvl="1">
              <a:buNone/>
            </a:pPr>
            <a:r>
              <a:rPr lang="en-US" sz="2400" dirty="0" smtClean="0"/>
              <a:t>- health care: POOR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harpercollege.edu/mhealy/geogres/maps/worldgif/wbgnp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674426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are the Less Developed Countries (LDCs or DVCs)?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531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are the Less Developed Countries (LDCs or DVCs)?</a:t>
            </a:r>
            <a:endParaRPr lang="en-US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534749"/>
            <a:ext cx="10591800" cy="581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475431"/>
            <a:ext cx="937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MDCs (IACs) in dark green.  LDCs (DVCs) in light green, yellow, and orange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2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harpercollege.edu/mhealy/geogres/maps/worldgif/wrurb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6865"/>
            <a:ext cx="833120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943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are the Less Developed Countries (LDCs or DVCs)?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harpercollege.edu/mhealy/geogres/maps/worldgif/wwenerg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"/>
            <a:ext cx="8229600" cy="617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943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are the Less Developed Countries (LDCs or DVCs)?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43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are the Less Developed Countries (LDCs or DVCs)?</a:t>
            </a:r>
            <a:endParaRPr lang="en-US" sz="2400" dirty="0"/>
          </a:p>
        </p:txBody>
      </p:sp>
      <p:pic>
        <p:nvPicPr>
          <p:cNvPr id="103426" name="Picture 2" descr="2014-04-07-888EnergyPove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8978177" cy="4495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harpercollege.edu/mhealy/geogres/maps/worldgif/wwt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42" y="87810"/>
            <a:ext cx="8229600" cy="617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6019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are the Less Developed Countries (LDCs or DVCs)?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harpercollege.edu/mhealy/geogres/maps/worldgif/wwtra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5344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5943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are the Less Developed Countries (LDCs or DVCs)?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harpercollege.edu/mhealy/geogres/maps/worldgif/wwlifex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93824"/>
            <a:ext cx="8229600" cy="61568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6019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Where are the Less Developed Countries (LDCs or DVCs)?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22wa -Things to know - 1: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7150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Identify various terms that are used to name the rich and poor countries, including the "global south" and have a general understanding of where they are on a world map.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Where do most of the world's people live?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Describe the world distribution of wealth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What is the "vicious cycle" and how does population growth affect it?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How is the level of saving related to the level of investment and productivity in the cycle of poverty?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Identify the characteristics of DVCs.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How does population growth affect the growth in GDP per capita?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Define and give examples of the primary, secondary, and tertiary sectors of an economy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with world data: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b="1" dirty="0" smtClean="0">
                <a:hlinkClick r:id="rId3"/>
              </a:rPr>
              <a:t>http://www.nationmaster.com/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1"/>
            <a:ext cx="8229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NOTE:  The term “characteristic” does not necessarily mean “causation”.</a:t>
            </a:r>
          </a:p>
          <a:p>
            <a:endParaRPr lang="en-US" sz="3000" dirty="0" smtClean="0"/>
          </a:p>
          <a:p>
            <a:pPr lvl="1"/>
            <a:r>
              <a:rPr lang="en-US" sz="3000" dirty="0" smtClean="0"/>
              <a:t>For example: rapid population growth may not CAUSE low levels of development, but rather low development may cause rapid population growth.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For example: high infant mortality does not CAUSE low levels of development, but rather low development may cause high infant mortality.</a:t>
            </a:r>
          </a:p>
          <a:p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4. US government subsidies to American farmers are an obstacle to economic growth in the LDCs (DVCs) because the subsidies ______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8229600" cy="2743201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the “brain Drain” from LDCs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population growth rates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agricultural prices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foreign aid and business investment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4. US government subsidies to American farmers are an obstacle to economic growth in the LDCs (DVCs) because the subsidies ______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981200"/>
            <a:ext cx="8229600" cy="2743201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the “brain Drain” from LDCs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population growth rates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agricultural prices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foreign aid and business investment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0" y="3124200"/>
            <a:ext cx="589280" cy="5892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752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5. What happens to the gap between the per capita income of an LDC and an MDC if they both grow at 2% a year?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133600"/>
            <a:ext cx="6248400" cy="3992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gap gets smaller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gap stays the same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gap gets bigger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depends on the level of income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752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5. What happens to the gap between the per capita income of an LDC and an MDC if they both grow at 2% a year?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 rot="10800000">
            <a:off x="0" y="3276600"/>
            <a:ext cx="589280" cy="5892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133600"/>
            <a:ext cx="6248400" cy="3992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gap gets smaller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gap stays the same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gap gets bigger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depends on the level of income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The absolute income gap between rich and poor nations has been widening.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For example, </a:t>
            </a:r>
            <a:endParaRPr lang="en-US" dirty="0" smtClean="0"/>
          </a:p>
          <a:p>
            <a:pPr lvl="1"/>
            <a:r>
              <a:rPr lang="en-US" b="1" dirty="0" smtClean="0"/>
              <a:t>LDC: if per capita income is $400 a year in a DVC, a 2% growth rate means an $8 increase in income.  (2% of $400 = $8)</a:t>
            </a:r>
            <a:endParaRPr lang="en-US" dirty="0" smtClean="0"/>
          </a:p>
          <a:p>
            <a:pPr lvl="1"/>
            <a:r>
              <a:rPr lang="en-US" b="1" dirty="0" smtClean="0"/>
              <a:t>MDC: if per capita income is $20,000 per year in an IAC, the same 2% growth rate translates into a $400 increase in income. </a:t>
            </a:r>
            <a:br>
              <a:rPr lang="en-US" b="1" dirty="0" smtClean="0"/>
            </a:br>
            <a:r>
              <a:rPr lang="en-US" b="1" dirty="0" smtClean="0"/>
              <a:t>(2% of $20000 = $400)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1" y="152400"/>
            <a:ext cx="928213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6. Why is a high population growth rate seen as an obstacle to economic growth in many LDCs (DVCs)?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133601"/>
            <a:ext cx="82296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decreases growth in real output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decreases growth in real output per capita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increases the infant mortality rate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increases consumption per capita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6. Why is a high population growth rate seen as an obstacle to economic growth in many LDCs (DVCs)?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decreases growth in real output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decreases growth in real output per capita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increases the infant mortality rate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It increases consumption per capita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0" y="2667000"/>
            <a:ext cx="665480" cy="6654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22wa -Things to know - 2: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001000" cy="5105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List some of the obstacles to economic development.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Discuss the role of the DVC government in promoting economic development within their country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Describe how IACs can help low-income countries including the trade vs. aid debate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How can agricultural subsidies in the IACs (MDCs) negatively affect economic growth in the DVCs (LDCs)?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Describe the growth rates of IACs and DVCs and the growing absolute income gap between rich and poor countries.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Development and Investment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8229600" cy="4873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/>
              <a:t>The Vicious Circle: They are poor because they are poor</a:t>
            </a:r>
            <a:endParaRPr lang="en-US" dirty="0"/>
          </a:p>
        </p:txBody>
      </p:sp>
      <p:pic>
        <p:nvPicPr>
          <p:cNvPr id="95234" name="Picture 2" descr="http://www.harpercollege.edu/mhealy/ecogif/ldc/22w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077200" cy="51759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828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7. Which of the following is NOT a role of the LDC (DVC) government in promoting economic growth?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286000"/>
            <a:ext cx="7467600" cy="38401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Establishing the rule of law</a:t>
            </a:r>
          </a:p>
          <a:p>
            <a:pPr marL="514350" indent="-514350">
              <a:buAutoNum type="arabicPeriod"/>
            </a:pPr>
            <a:r>
              <a:rPr lang="en-US" dirty="0" smtClean="0"/>
              <a:t>Building infrastructure</a:t>
            </a:r>
          </a:p>
          <a:p>
            <a:pPr marL="514350" indent="-514350">
              <a:buAutoNum type="arabicPeriod"/>
            </a:pPr>
            <a:r>
              <a:rPr lang="en-US" dirty="0" smtClean="0"/>
              <a:t>Building human capital</a:t>
            </a:r>
          </a:p>
          <a:p>
            <a:pPr marL="514350" indent="-514350">
              <a:buAutoNum type="arabicPeriod"/>
            </a:pPr>
            <a:r>
              <a:rPr lang="en-US" dirty="0" smtClean="0"/>
              <a:t>Restricting trade to promote companies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828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7. Which of the following is NOT a role of the LDC (DVC) government in promoting economic growth?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286000"/>
            <a:ext cx="7467600" cy="38401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Establishing the rule of law</a:t>
            </a:r>
          </a:p>
          <a:p>
            <a:pPr marL="514350" indent="-514350">
              <a:buAutoNum type="arabicPeriod"/>
            </a:pPr>
            <a:r>
              <a:rPr lang="en-US" dirty="0" smtClean="0"/>
              <a:t>Building infrastructure</a:t>
            </a:r>
          </a:p>
          <a:p>
            <a:pPr marL="514350" indent="-514350">
              <a:buAutoNum type="arabicPeriod"/>
            </a:pPr>
            <a:r>
              <a:rPr lang="en-US" dirty="0" smtClean="0"/>
              <a:t>Building human capital</a:t>
            </a:r>
          </a:p>
          <a:p>
            <a:pPr marL="514350" indent="-514350">
              <a:buAutoNum type="arabicPeriod"/>
            </a:pPr>
            <a:r>
              <a:rPr lang="en-US" dirty="0" smtClean="0"/>
              <a:t>Restricting trade to promote companies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0" y="3962400"/>
            <a:ext cx="741680" cy="7416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7159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Role of LDC Government in Development</a:t>
            </a:r>
            <a:endParaRPr lang="en-US" sz="36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Establishing the rule of law</a:t>
            </a:r>
          </a:p>
          <a:p>
            <a:r>
              <a:rPr lang="en-US" dirty="0" smtClean="0"/>
              <a:t>Building infrastructure</a:t>
            </a:r>
          </a:p>
          <a:p>
            <a:r>
              <a:rPr lang="en-US" dirty="0" smtClean="0"/>
              <a:t>Embracing globalization</a:t>
            </a:r>
          </a:p>
          <a:p>
            <a:r>
              <a:rPr lang="en-US" dirty="0" smtClean="0"/>
              <a:t>Building human capital</a:t>
            </a:r>
          </a:p>
          <a:p>
            <a:r>
              <a:rPr lang="en-US" dirty="0" smtClean="0"/>
              <a:t>Promoting entrepreneurship</a:t>
            </a:r>
          </a:p>
          <a:p>
            <a:r>
              <a:rPr lang="en-US" dirty="0" smtClean="0"/>
              <a:t>Developing credit systems</a:t>
            </a:r>
          </a:p>
          <a:p>
            <a:r>
              <a:rPr lang="en-US" dirty="0" smtClean="0"/>
              <a:t>Controlling population growth</a:t>
            </a:r>
          </a:p>
          <a:p>
            <a:r>
              <a:rPr lang="en-US" dirty="0" smtClean="0"/>
              <a:t>Making peace with neighbors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84729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See Lesson 8a Economic </a:t>
            </a:r>
            <a:r>
              <a:rPr lang="en-US" sz="2800" b="1" dirty="0"/>
              <a:t>Growth (next slides): 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Institutional Factors that Promote Growth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Other Difficult to Measure Factors that Promote Growth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Lesson 8a - Institutional Features </a:t>
            </a:r>
            <a:r>
              <a:rPr lang="en-US" sz="3600" b="1" u="sng" dirty="0"/>
              <a:t>that </a:t>
            </a:r>
            <a:r>
              <a:rPr lang="en-US" sz="3600" b="1" u="sng" dirty="0" smtClean="0"/>
              <a:t>Promote EG:</a:t>
            </a:r>
            <a:endParaRPr lang="en-US" sz="36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Strong Property Rights </a:t>
            </a:r>
          </a:p>
          <a:p>
            <a:pPr marL="0" indent="0">
              <a:buNone/>
            </a:pPr>
            <a:r>
              <a:rPr lang="en-US" dirty="0" smtClean="0"/>
              <a:t>2. Patents and copyrights</a:t>
            </a:r>
          </a:p>
          <a:p>
            <a:pPr marL="0" indent="0">
              <a:buNone/>
            </a:pPr>
            <a:r>
              <a:rPr lang="en-US" dirty="0" smtClean="0"/>
              <a:t>3. Efficient financial institutions</a:t>
            </a:r>
          </a:p>
          <a:p>
            <a:pPr marL="0" indent="0">
              <a:buNone/>
            </a:pPr>
            <a:r>
              <a:rPr lang="en-US" dirty="0" smtClean="0"/>
              <a:t>4. Literacy and widespread education</a:t>
            </a:r>
          </a:p>
          <a:p>
            <a:pPr marL="0" indent="0">
              <a:buNone/>
            </a:pPr>
            <a:r>
              <a:rPr lang="en-US" dirty="0" smtClean="0"/>
              <a:t>5. Free trade</a:t>
            </a:r>
          </a:p>
          <a:p>
            <a:pPr marL="0" indent="0">
              <a:buNone/>
            </a:pPr>
            <a:r>
              <a:rPr lang="en-US" dirty="0" smtClean="0"/>
              <a:t>6. A competitive market system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“Difficult-to-Measure</a:t>
            </a:r>
            <a:r>
              <a:rPr lang="en-US" sz="3200" b="1" u="sng" dirty="0"/>
              <a:t>" </a:t>
            </a:r>
            <a:r>
              <a:rPr lang="en-US" sz="3200" b="1" u="sng" dirty="0" smtClean="0"/>
              <a:t>Factors </a:t>
            </a:r>
            <a:r>
              <a:rPr lang="en-US" sz="3200" b="1" u="sng" dirty="0"/>
              <a:t>that help </a:t>
            </a:r>
            <a:r>
              <a:rPr lang="en-US" sz="3200" b="1" u="sng" dirty="0" smtClean="0"/>
              <a:t>EG:</a:t>
            </a:r>
            <a:endParaRPr lang="en-US" sz="32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7630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stable </a:t>
            </a:r>
            <a:r>
              <a:rPr lang="en-US" dirty="0"/>
              <a:t>political system</a:t>
            </a:r>
          </a:p>
          <a:p>
            <a:r>
              <a:rPr lang="en-US" dirty="0"/>
              <a:t>internal order (no civil wars)</a:t>
            </a:r>
          </a:p>
          <a:p>
            <a:r>
              <a:rPr lang="en-US" dirty="0"/>
              <a:t>strong sense of the right of property ownership</a:t>
            </a:r>
          </a:p>
          <a:p>
            <a:r>
              <a:rPr lang="en-US" dirty="0"/>
              <a:t>strong legal status accorded to businesses</a:t>
            </a:r>
          </a:p>
          <a:p>
            <a:r>
              <a:rPr lang="en-US" dirty="0"/>
              <a:t>strong laws to enforce contracts</a:t>
            </a:r>
          </a:p>
          <a:p>
            <a:r>
              <a:rPr lang="en-US" dirty="0"/>
              <a:t>"no social or moral taboos on production and material progress"</a:t>
            </a:r>
          </a:p>
          <a:p>
            <a:r>
              <a:rPr lang="en-US" dirty="0"/>
              <a:t>belief that wealth creation is a desirable goal</a:t>
            </a:r>
          </a:p>
          <a:p>
            <a:r>
              <a:rPr lang="en-US" dirty="0"/>
              <a:t>positive attitude toward </a:t>
            </a:r>
            <a:r>
              <a:rPr lang="en-US" dirty="0" smtClean="0"/>
              <a:t>work</a:t>
            </a:r>
          </a:p>
          <a:p>
            <a:r>
              <a:rPr lang="en-US" dirty="0"/>
              <a:t>I would add that the more equal status afforded to women in the leader countries has aided economic growth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0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b="1" dirty="0" smtClean="0"/>
              <a:t>Role of the Advanced Countries (IACs) in Helping the LDCs (DVCs)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2895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Expanding trade</a:t>
            </a:r>
          </a:p>
          <a:p>
            <a:r>
              <a:rPr lang="en-US" dirty="0" smtClean="0"/>
              <a:t>Admitting temporary workers</a:t>
            </a:r>
          </a:p>
          <a:p>
            <a:r>
              <a:rPr lang="en-US" dirty="0" smtClean="0"/>
              <a:t>Discouraging arms sales</a:t>
            </a:r>
          </a:p>
          <a:p>
            <a:r>
              <a:rPr lang="en-US" dirty="0" smtClean="0"/>
              <a:t>Foreign aid including debt forgiveness</a:t>
            </a:r>
          </a:p>
          <a:p>
            <a:r>
              <a:rPr lang="en-US" dirty="0" smtClean="0"/>
              <a:t>Private business investment</a:t>
            </a: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Expanding Trade vs. Aid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dirty="0" smtClean="0"/>
              <a:t>1. Expanding trade may be the simplest way to help DVCs, and IACs can lower trade barriers against DVC products.</a:t>
            </a:r>
          </a:p>
          <a:p>
            <a:pPr lvl="1">
              <a:buNone/>
            </a:pPr>
            <a:r>
              <a:rPr lang="en-US" sz="3600" dirty="0" smtClean="0"/>
              <a:t> 2. However, many countries also need basic foreign aid and private business investment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8. What fraction of the U. S. federal government's budget is spent on FOREIGN AID?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20574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1%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5%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10%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15%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20%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25%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8. What fraction of the U. S. federal government's budget is spent on FOREIGN AID?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1%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5%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10%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15%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20%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25%</a:t>
            </a:r>
            <a:endParaRPr lang="en-US" dirty="0"/>
          </a:p>
        </p:txBody>
      </p:sp>
      <p:sp>
        <p:nvSpPr>
          <p:cNvPr id="4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176445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22wa -Things to know - 3: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001000" cy="5105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KEY TERMS: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LDCs (DVCs), MDCs (IACs),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primary activities, secondary activities, tertiary activities, vicious circle (cycle of poverty), brain drain, land reform, microfinance and </a:t>
            </a:r>
            <a:r>
              <a:rPr lang="en-US" dirty="0" err="1" smtClean="0">
                <a:solidFill>
                  <a:schemeClr val="tx1"/>
                </a:solidFill>
              </a:rPr>
              <a:t>Grameen</a:t>
            </a:r>
            <a:r>
              <a:rPr lang="en-US" dirty="0" smtClean="0">
                <a:solidFill>
                  <a:schemeClr val="tx1"/>
                </a:solidFill>
              </a:rPr>
              <a:t> Bank, World Bank,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foreign direct investment, GDP per capita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tx1"/>
                </a:solidFill>
              </a:rPr>
              <a:t> capital flight,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supply chain, Malthus, green revolution, financial intermediary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dspendch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296400" cy="53449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Foreign Aid as a </a:t>
            </a:r>
            <a:r>
              <a:rPr lang="en-US" b="1" u="sng" dirty="0" smtClean="0"/>
              <a:t>% of GDP</a:t>
            </a:r>
            <a:endParaRPr lang="en-US" b="1" u="sng" dirty="0"/>
          </a:p>
        </p:txBody>
      </p:sp>
      <p:pic>
        <p:nvPicPr>
          <p:cNvPr id="98306" name="Picture 2" descr="http://highered.mheducation.com/sites/dl/premium/0077337808/student/mcc11447_gp39w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4495800" cy="48650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1295400"/>
            <a:ext cx="4114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UN recommends </a:t>
            </a:r>
          </a:p>
          <a:p>
            <a:r>
              <a:rPr lang="en-US" sz="3200" dirty="0" smtClean="0"/>
              <a:t>that rich countries </a:t>
            </a:r>
          </a:p>
          <a:p>
            <a:r>
              <a:rPr lang="en-US" sz="3200" dirty="0" smtClean="0"/>
              <a:t>contribute at least 0.7%</a:t>
            </a:r>
          </a:p>
          <a:p>
            <a:r>
              <a:rPr lang="en-US" sz="3200" dirty="0" smtClean="0"/>
              <a:t>of their GDPs to aid the</a:t>
            </a:r>
          </a:p>
          <a:p>
            <a:r>
              <a:rPr lang="en-US" sz="3200" dirty="0" smtClean="0"/>
              <a:t>LDCs.</a:t>
            </a:r>
          </a:p>
          <a:p>
            <a:endParaRPr lang="en-US" sz="3200" dirty="0" smtClean="0"/>
          </a:p>
          <a:p>
            <a:r>
              <a:rPr lang="en-US" sz="3200" dirty="0" smtClean="0"/>
              <a:t>US: 0.19%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0" y="1097027"/>
            <a:ext cx="449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3" tooltip="United States"/>
              </a:rPr>
              <a:t>United States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$31.55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4" tooltip="United Kingdom"/>
              </a:rPr>
              <a:t>United Kingdom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$17.88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5" tooltip="Germany"/>
              </a:rPr>
              <a:t>Germany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$14.06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6" tooltip="Japan"/>
              </a:rPr>
              <a:t>Japan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$11.79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7" tooltip="France"/>
              </a:rPr>
              <a:t>France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$11.38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8" tooltip="Sweden"/>
              </a:rPr>
              <a:t>Sweden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$5.83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9" tooltip="Norway"/>
              </a:rPr>
              <a:t>Norway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$5.58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10" tooltip="Netherlands"/>
              </a:rPr>
              <a:t>Netherlands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$5.44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11" tooltip="Canada"/>
              </a:rPr>
              <a:t>Canada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$4.91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12" tooltip="Australia"/>
              </a:rPr>
              <a:t>Australia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$4.85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13" tooltip="Italy"/>
              </a:rPr>
              <a:t>Italy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$3.25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14" tooltip="Switzerland"/>
              </a:rPr>
              <a:t>Switzerland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$3.20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15" tooltip="Denmark"/>
              </a:rPr>
              <a:t>Denmark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$2.93 billion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16" tooltip="Belgium"/>
              </a:rPr>
              <a:t>Belgium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– $2.28 billion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72000" y="1219200"/>
            <a:ext cx="441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17" tooltip="Spain"/>
              </a:rPr>
              <a:t>Spain</a:t>
            </a:r>
            <a:r>
              <a:rPr lang="en-US" sz="2200" dirty="0" smtClean="0"/>
              <a:t> – $2.20 billion 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18" tooltip="South Korea"/>
              </a:rPr>
              <a:t>South Korea</a:t>
            </a:r>
            <a:r>
              <a:rPr lang="en-US" sz="2200" dirty="0" smtClean="0"/>
              <a:t> – $1.74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19" tooltip="Finland"/>
              </a:rPr>
              <a:t>Finland</a:t>
            </a:r>
            <a:r>
              <a:rPr lang="en-US" sz="2200" dirty="0" smtClean="0"/>
              <a:t> – $1.44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0" tooltip="Austria"/>
              </a:rPr>
              <a:t>Austria</a:t>
            </a:r>
            <a:r>
              <a:rPr lang="en-US" sz="2200" dirty="0" smtClean="0"/>
              <a:t> – $1.17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1" tooltip="Republic of Ireland"/>
              </a:rPr>
              <a:t>Ireland</a:t>
            </a:r>
            <a:r>
              <a:rPr lang="en-US" sz="2200" dirty="0" smtClean="0"/>
              <a:t> – $0.82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2" tooltip="Portugal"/>
              </a:rPr>
              <a:t>Portugal</a:t>
            </a:r>
            <a:r>
              <a:rPr lang="en-US" sz="2200" dirty="0" smtClean="0"/>
              <a:t> – $0.48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3" tooltip="Poland"/>
              </a:rPr>
              <a:t>Poland</a:t>
            </a:r>
            <a:r>
              <a:rPr lang="en-US" sz="2200" dirty="0" smtClean="0"/>
              <a:t> – $0.47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4" tooltip="New Zealand"/>
              </a:rPr>
              <a:t>New Zealand</a:t>
            </a:r>
            <a:r>
              <a:rPr lang="en-US" sz="2200" dirty="0" smtClean="0"/>
              <a:t> – $0.46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5" tooltip="Luxembourg"/>
              </a:rPr>
              <a:t>Luxembourg</a:t>
            </a:r>
            <a:r>
              <a:rPr lang="en-US" sz="2200" dirty="0" smtClean="0"/>
              <a:t> – $0.43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6" tooltip="Greece"/>
              </a:rPr>
              <a:t>Greece</a:t>
            </a:r>
            <a:r>
              <a:rPr lang="en-US" sz="2200" dirty="0" smtClean="0"/>
              <a:t> – $0.31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7" tooltip="Czech Republic"/>
              </a:rPr>
              <a:t>Czech Republic</a:t>
            </a:r>
            <a:r>
              <a:rPr lang="en-US" sz="2200" dirty="0" smtClean="0"/>
              <a:t> – $0.21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8" tooltip="Slovakia"/>
              </a:rPr>
              <a:t>Slovak Republic</a:t>
            </a:r>
            <a:r>
              <a:rPr lang="en-US" sz="2200" dirty="0" smtClean="0"/>
              <a:t> – $0.09 billion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9" tooltip="Slovenia"/>
              </a:rPr>
              <a:t>Slovenia</a:t>
            </a:r>
            <a:r>
              <a:rPr lang="en-US" sz="2200" dirty="0" smtClean="0"/>
              <a:t> – $0.06 billion 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/>
              <a:t> </a:t>
            </a:r>
            <a:r>
              <a:rPr lang="en-US" sz="2200" dirty="0" smtClean="0">
                <a:hlinkClick r:id="rId30" tooltip="Iceland"/>
              </a:rPr>
              <a:t>Iceland</a:t>
            </a:r>
            <a:r>
              <a:rPr lang="en-US" sz="2200" dirty="0" smtClean="0"/>
              <a:t> – $0.04 billion</a:t>
            </a:r>
            <a:endParaRPr lang="en-US" sz="2200" dirty="0"/>
          </a:p>
        </p:txBody>
      </p:sp>
      <p:sp>
        <p:nvSpPr>
          <p:cNvPr id="62" name="TextBox 61"/>
          <p:cNvSpPr txBox="1"/>
          <p:nvPr/>
        </p:nvSpPr>
        <p:spPr>
          <a:xfrm>
            <a:off x="1143000" y="381000"/>
            <a:ext cx="767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Largest Foreign Aid Donors 2013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1295400"/>
            <a:ext cx="3540521" cy="526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  <a:hlinkClick r:id="rId3" tooltip="Norway"/>
              </a:rPr>
              <a:t>Norway</a:t>
            </a:r>
            <a:r>
              <a:rPr lang="en-US" sz="2200" dirty="0" smtClean="0">
                <a:cs typeface="Arial" charset="0"/>
              </a:rPr>
              <a:t> – 1.07%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  <a:hlinkClick r:id="rId4" tooltip="Sweden"/>
              </a:rPr>
              <a:t>Sweden</a:t>
            </a:r>
            <a:r>
              <a:rPr lang="en-US" sz="2200" dirty="0" smtClean="0">
                <a:cs typeface="Arial" charset="0"/>
              </a:rPr>
              <a:t> – 1.02%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ct val="113000"/>
              <a:buFont typeface="+mj-lt"/>
              <a:buAutoNum type="arabicPeriod"/>
            </a:pPr>
            <a:r>
              <a:rPr lang="en-US" sz="2200" dirty="0" smtClean="0">
                <a:cs typeface="Arial" charset="0"/>
                <a:hlinkClick r:id="rId5" tooltip="Luxembourg"/>
              </a:rPr>
              <a:t>Luxembourg</a:t>
            </a:r>
            <a:r>
              <a:rPr lang="en-US" sz="2200" dirty="0" smtClean="0">
                <a:cs typeface="Arial" charset="0"/>
              </a:rPr>
              <a:t> – 1.00%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  <a:hlinkClick r:id="rId6" tooltip="Denmark"/>
              </a:rPr>
              <a:t>Denmark</a:t>
            </a:r>
            <a:r>
              <a:rPr lang="en-US" sz="2200" dirty="0" smtClean="0">
                <a:cs typeface="Arial" charset="0"/>
              </a:rPr>
              <a:t> – 0.85%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  <a:hlinkClick r:id="rId7" tooltip="United Kingdom"/>
              </a:rPr>
              <a:t>United Kingdom</a:t>
            </a:r>
            <a:r>
              <a:rPr lang="en-US" sz="2200" dirty="0" smtClean="0">
                <a:cs typeface="Arial" charset="0"/>
              </a:rPr>
              <a:t> – 0.72%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  <a:hlinkClick r:id="rId8" tooltip="Netherlands"/>
              </a:rPr>
              <a:t>Netherlands</a:t>
            </a:r>
            <a:r>
              <a:rPr lang="en-US" sz="2200" dirty="0" smtClean="0">
                <a:cs typeface="Arial" charset="0"/>
              </a:rPr>
              <a:t> – 0.67%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  <a:hlinkClick r:id="rId9" tooltip="Finland"/>
              </a:rPr>
              <a:t>Finland</a:t>
            </a:r>
            <a:r>
              <a:rPr lang="en-US" sz="2200" dirty="0" smtClean="0">
                <a:cs typeface="Arial" charset="0"/>
              </a:rPr>
              <a:t> – 0.55%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  <a:hlinkClick r:id="rId10" tooltip="Switzerland"/>
              </a:rPr>
              <a:t>Switzerland</a:t>
            </a:r>
            <a:r>
              <a:rPr lang="en-US" sz="2200" dirty="0" smtClean="0">
                <a:cs typeface="Arial" charset="0"/>
              </a:rPr>
              <a:t> – 0.47%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  <a:hlinkClick r:id="rId11" tooltip="Belgium"/>
              </a:rPr>
              <a:t>Belgium</a:t>
            </a:r>
            <a:r>
              <a:rPr lang="en-US" sz="2200" dirty="0" smtClean="0">
                <a:cs typeface="Arial" charset="0"/>
              </a:rPr>
              <a:t> – 0.45%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</a:rPr>
              <a:t> </a:t>
            </a:r>
            <a:r>
              <a:rPr lang="en-US" sz="2200" dirty="0" smtClean="0">
                <a:cs typeface="Arial" charset="0"/>
                <a:hlinkClick r:id="rId12" tooltip="Republic of Ireland"/>
              </a:rPr>
              <a:t>Ireland</a:t>
            </a:r>
            <a:r>
              <a:rPr lang="en-US" sz="2200" dirty="0" smtClean="0">
                <a:cs typeface="Arial" charset="0"/>
              </a:rPr>
              <a:t> – 0.45%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</a:rPr>
              <a:t> </a:t>
            </a:r>
            <a:r>
              <a:rPr lang="en-US" sz="2200" dirty="0" smtClean="0">
                <a:cs typeface="Arial" charset="0"/>
                <a:hlinkClick r:id="rId13" tooltip="France"/>
              </a:rPr>
              <a:t>France</a:t>
            </a:r>
            <a:r>
              <a:rPr lang="en-US" sz="2200" dirty="0" smtClean="0">
                <a:cs typeface="Arial" charset="0"/>
              </a:rPr>
              <a:t>- 0.41%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smtClean="0">
                <a:cs typeface="Arial" charset="0"/>
                <a:hlinkClick r:id="rId14" tooltip="Germany"/>
              </a:rPr>
              <a:t>Germany</a:t>
            </a:r>
            <a:r>
              <a:rPr lang="en-US" sz="2200" dirty="0" smtClean="0">
                <a:cs typeface="Arial" charset="0"/>
              </a:rPr>
              <a:t> – 0.38%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</a:rPr>
              <a:t> </a:t>
            </a:r>
            <a:r>
              <a:rPr lang="en-US" sz="2200" dirty="0" smtClean="0">
                <a:cs typeface="Arial" charset="0"/>
                <a:hlinkClick r:id="rId15" tooltip="Australia"/>
              </a:rPr>
              <a:t>Australia</a:t>
            </a:r>
            <a:r>
              <a:rPr lang="en-US" sz="2200" dirty="0" smtClean="0">
                <a:cs typeface="Arial" charset="0"/>
              </a:rPr>
              <a:t> – 0.34%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200" dirty="0" smtClean="0">
                <a:cs typeface="Arial" charset="0"/>
              </a:rPr>
              <a:t> </a:t>
            </a:r>
            <a:r>
              <a:rPr lang="en-US" sz="2200" dirty="0" smtClean="0">
                <a:cs typeface="Arial" charset="0"/>
                <a:hlinkClick r:id="rId16" tooltip="Austria"/>
              </a:rPr>
              <a:t>Austria</a:t>
            </a:r>
            <a:r>
              <a:rPr lang="en-US" sz="2200" dirty="0" smtClean="0">
                <a:cs typeface="Arial" charset="0"/>
              </a:rPr>
              <a:t> – 0.28% 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1295400"/>
            <a:ext cx="381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17" tooltip="Canada"/>
              </a:rPr>
              <a:t>Canada</a:t>
            </a:r>
            <a:r>
              <a:rPr lang="en-US" sz="2200" dirty="0" smtClean="0"/>
              <a:t> – 0.27%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18" tooltip="New Zealand"/>
              </a:rPr>
              <a:t>New Zealand</a:t>
            </a:r>
            <a:r>
              <a:rPr lang="en-US" sz="2200" dirty="0" smtClean="0"/>
              <a:t> – 0.26%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19" tooltip="Iceland"/>
              </a:rPr>
              <a:t>Iceland</a:t>
            </a:r>
            <a:r>
              <a:rPr lang="en-US" sz="2200" dirty="0" smtClean="0"/>
              <a:t> – 0.26% 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/>
              <a:t> </a:t>
            </a:r>
            <a:r>
              <a:rPr lang="en-US" sz="2200" dirty="0" smtClean="0">
                <a:hlinkClick r:id="rId20" tooltip="Japan"/>
              </a:rPr>
              <a:t>Japan</a:t>
            </a:r>
            <a:r>
              <a:rPr lang="en-US" sz="2200" dirty="0" smtClean="0"/>
              <a:t> – 0.23%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1" tooltip="Portugal"/>
              </a:rPr>
              <a:t>Portugal</a:t>
            </a:r>
            <a:r>
              <a:rPr lang="en-US" sz="2200" dirty="0" smtClean="0"/>
              <a:t> – 0.23%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b="1" dirty="0" smtClean="0">
                <a:hlinkClick r:id="rId22" tooltip="United States"/>
              </a:rPr>
              <a:t>United States</a:t>
            </a:r>
            <a:r>
              <a:rPr lang="en-US" sz="2200" b="1" dirty="0" smtClean="0"/>
              <a:t> – 0.19% </a:t>
            </a:r>
            <a:r>
              <a:rPr lang="en-US" sz="2200" dirty="0" smtClean="0"/>
              <a:t>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3" tooltip="Spain"/>
              </a:rPr>
              <a:t>Spain</a:t>
            </a:r>
            <a:r>
              <a:rPr lang="en-US" sz="2200" dirty="0" smtClean="0"/>
              <a:t> – 0.16%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4" tooltip="Italy"/>
              </a:rPr>
              <a:t>Italy</a:t>
            </a:r>
            <a:r>
              <a:rPr lang="en-US" sz="2200" dirty="0" smtClean="0"/>
              <a:t> – 0.16%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5" tooltip="South Korea"/>
              </a:rPr>
              <a:t>South Korea</a:t>
            </a:r>
            <a:r>
              <a:rPr lang="en-US" sz="2200" dirty="0" smtClean="0"/>
              <a:t> – 0.13%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6" tooltip="Slovenia"/>
              </a:rPr>
              <a:t>Slovenia</a:t>
            </a:r>
            <a:r>
              <a:rPr lang="en-US" sz="2200" dirty="0" smtClean="0"/>
              <a:t> - 0.13%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7" tooltip="Greece"/>
              </a:rPr>
              <a:t>Greece</a:t>
            </a:r>
            <a:r>
              <a:rPr lang="en-US" sz="2200" dirty="0" smtClean="0"/>
              <a:t> – 0.13%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8" tooltip="Czech Republic"/>
              </a:rPr>
              <a:t>Czech Republic</a:t>
            </a:r>
            <a:r>
              <a:rPr lang="en-US" sz="2200" dirty="0" smtClean="0"/>
              <a:t> - 0.11%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29" tooltip="Poland"/>
              </a:rPr>
              <a:t>Poland</a:t>
            </a:r>
            <a:r>
              <a:rPr lang="en-US" sz="2200" dirty="0" smtClean="0"/>
              <a:t> - 0.10%  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sz="2200" dirty="0" smtClean="0">
                <a:hlinkClick r:id="rId30" tooltip="Slovakia"/>
              </a:rPr>
              <a:t>Slovak Republic</a:t>
            </a:r>
            <a:r>
              <a:rPr lang="en-US" sz="2200" dirty="0" smtClean="0"/>
              <a:t> - 0.09%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533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Foreign Aid as a % of National Income 2013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9. An example of “infrastructure” is _________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1"/>
            <a:ext cx="5867400" cy="3200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smtClean="0"/>
              <a:t>Highways and bridges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smtClean="0"/>
              <a:t>Crude oil 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smtClean="0"/>
              <a:t>Skills of the labor force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smtClean="0"/>
              <a:t>Entrepreneurial ability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9. An example of “infrastructure” is _________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0" y="1371600"/>
            <a:ext cx="695961" cy="570653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295401"/>
            <a:ext cx="5867400" cy="3200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smtClean="0"/>
              <a:t>Highways and bridges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smtClean="0"/>
              <a:t>Crude oil reserves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smtClean="0"/>
              <a:t>Skills of the labor force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smtClean="0"/>
              <a:t>Entrepreneurial ability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harpercollege.edu/mhealy/geogres/maps/worldgif/wwtra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077200" cy="6057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715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are the Less Developed Countries (LDCs or DVCs)?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Infrastructure: </a:t>
            </a:r>
          </a:p>
          <a:p>
            <a:r>
              <a:rPr lang="en-US" sz="3600" dirty="0" smtClean="0"/>
              <a:t>the basic equipment and structures (such as roads, bridges schools, power supply, ports, etc.) that are needed for a country, region, or organization to function properly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6303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10. Where do most people in the world live?</a:t>
            </a:r>
            <a:endParaRPr lang="en-US" sz="40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8229600" cy="2971799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LDCs (DVCs)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MDCs (IACs)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Africa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South America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6303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</a:rPr>
              <a:t>10. Where do most people in the world live?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52600"/>
            <a:ext cx="4419600" cy="2971799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LDCs (DVCs)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MDCs (IACs)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Africa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South America</a:t>
            </a:r>
            <a:endParaRPr lang="en-US" sz="4000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01600" y="1752600"/>
            <a:ext cx="736600" cy="63838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Identify various terms that are used to name the rich and poor countries 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3886200" cy="4530811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RICH COUNTRIES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48200" y="1600200"/>
            <a:ext cx="35814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 COUNTRIES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89249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541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Where are the Less Developed Countries (LDCs or DVCs)?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ucdenver.edu/academics/InternationalPrograms/CIBER/ForFaculty/CurriculaDevelopment/K-12Teachers/PublishingImages/K-12_Population_Cartogram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544485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102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Population Cartogram – size of country based on the size of the country’s population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754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Tomlinson Video 16.2.3:</a:t>
            </a:r>
            <a:br>
              <a:rPr lang="en-US" sz="4000" b="1" dirty="0" smtClean="0"/>
            </a:br>
            <a:r>
              <a:rPr lang="en-US" sz="4000" b="1" dirty="0" smtClean="0"/>
              <a:t> Women’s Role in Rural Economic Development: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Video Notes:</a:t>
            </a:r>
          </a:p>
          <a:p>
            <a:r>
              <a:rPr lang="en-US" b="1" dirty="0" smtClean="0">
                <a:hlinkClick r:id="rId3"/>
              </a:rPr>
              <a:t>http://www.harpercollege.edu/mhealy/eco212/macvideonotes.htm#1623</a:t>
            </a:r>
            <a:endParaRPr lang="en-US" b="1" dirty="0" smtClean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Identify various terms that are used to name the rich and poor countries 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3886200" cy="4530811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RICH COUNTRIES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MDCs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IACs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Global North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First World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Developed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Industrial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Income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48200" y="1600200"/>
            <a:ext cx="35814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 COUNTRIES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LDCs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DVCs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South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Third World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Underdeveloped or Developing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Agricultural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Low Income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531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are the Less Developed Countries (LDCs or DVCs)?</a:t>
            </a:r>
            <a:endParaRPr lang="en-US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534749"/>
            <a:ext cx="10591800" cy="581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475431"/>
            <a:ext cx="937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MDCs (IACs) in dark green.  LDCs (DVCs) in light green, yellow, and orange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4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316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1. The richest 20% of the world’s population receives what % of total world income?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2743201"/>
            <a:ext cx="2362200" cy="2895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40%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60%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80%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OWERPOINTVERSION" val="14.0"/>
  <p:tag name="TASKPANEKEY" val="fa2aaba9-263b-4a47-987e-8a3d0e525b33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2"/>
  <p:tag name="SLIDEGUID" val="C7546F84D7844C50B2D93F8052ED3641"/>
  <p:tag name="QUESTIONALIAS" val="1. The rich 20% of the world’s population receive what % of total world income?"/>
  <p:tag name="ANSWERSALIAS" val="20%|smicln|40%|smicln|60%|smicln|80%"/>
  <p:tag name="VALUES" val="No Value|smicln|No Value|smicln|No Value|smicln|No Value"/>
  <p:tag name="CORRECTPOINTVALU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5"/>
  <p:tag name="FONTSIZE" val="32"/>
  <p:tag name="BULLETTYPE" val="ppBulletArabicPeriod"/>
  <p:tag name="ANSWERTEXT" val="20%&#10;40%&#10;60%&#10;80%"/>
  <p:tag name="OLDNUMANSWERS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. The rich 20% of the world’s population receive what % of total world income?"/>
  <p:tag name="ANSWERSALIAS" val="20%|smicln|40%|smicln|60%|smicln|80%"/>
  <p:tag name="SLIDEORDER" val="3"/>
  <p:tag name="SLIDEGUID" val="A01D54A68CB44ED8A6ABA1DDFB44740E"/>
  <p:tag name="VALUES" val="Incorrect|smicln|Incorrect|smicln|Incorrect|smicln|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5"/>
  <p:tag name="FONTSIZE" val="32"/>
  <p:tag name="BULLETTYPE" val="ppBulletArabicPeriod"/>
  <p:tag name="ANSWERTEXT" val="20%&#10;40%&#10;60%&#10;80%"/>
  <p:tag name="OLDNUMANSWERS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3"/>
  <p:tag name="SLIDEGUID" val="F6C2250C3D3048EA90C48FD754396541"/>
  <p:tag name="QUESTIONALIAS" val="2. Which measure of development is characteristically HIGH in LDCs (DVCs)?"/>
  <p:tag name="ANSWERSALIAS" val="Literacy rate|smicln|Urbanization rate|smicln|Population growth|smicln|Per capita consumption"/>
  <p:tag name="VALUES" val="No Value|smicln|No Value|smicln|No Value|smicln|No Value"/>
  <p:tag name="CORRECTPOINTVALU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2"/>
  <p:tag name="FONTSIZE" val="32"/>
  <p:tag name="BULLETTYPE" val="ppBulletArabicPeriod"/>
  <p:tag name="ANSWERTEXT" val="Literacy rate&#10;Urbanization rate&#10;Population growth&#10;Per capita consumption"/>
  <p:tag name="OLDNUMANSWER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2. Which measure of development is characteristically HIGH in LDCs (DVCs)?"/>
  <p:tag name="ANSWERSALIAS" val="Literacy rate|smicln|Urbanization rate|smicln|Population growth|smicln|Per capita consumption"/>
  <p:tag name="SLIDEORDER" val="4"/>
  <p:tag name="SLIDEGUID" val="32A7B08007434ADD95D37EA9FACA2357"/>
  <p:tag name="VALUES" val="Incorrect|smicln|Incorrect|smicln|Correct|smicln|Incorrec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2"/>
  <p:tag name="FONTSIZE" val="32"/>
  <p:tag name="BULLETTYPE" val="ppBulletArabicPeriod"/>
  <p:tag name="ANSWERTEXT" val="Literacy rate&#10;Urbanization rate&#10;Population growth&#10;Per capita consumption"/>
  <p:tag name="OLDNUMANSWERS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2"/>
  <p:tag name="SLIDEGUID" val="49F6FDE8AB804FB7896FE108AA0C555C"/>
  <p:tag name="QUESTIONALIAS" val="3. Which economic sector is characteristically LARGE in LDCs (DVCs)?"/>
  <p:tag name="ANSWERSALIAS" val="Primary (agriculture and mining)|smicln|Secondary (manufacturing)|smicln|Tertiary (service sector)"/>
  <p:tag name="VALUES" val="No Value|smicln|No Value|smicln|No Value"/>
  <p:tag name="CORRECTPOINTVALU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4"/>
  <p:tag name="FONTSIZE" val="40"/>
  <p:tag name="BULLETTYPE" val="ppBulletArabicPeriod"/>
  <p:tag name="ANSWERTEXT" val="Primary (agriculture and mining)&#10;Secondary (manufacturing)&#10;Tertiary (service sector)"/>
  <p:tag name="OLDNUMANSWERS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3. Which economic sector is characteristically LARGE in LDCs (DVCs)?"/>
  <p:tag name="ANSWERSALIAS" val="Primary (agriculture and mining)|smicln|Secondary (manufacturing)|smicln|Tertiary (service sector)"/>
  <p:tag name="SLIDEORDER" val="3"/>
  <p:tag name="SLIDEGUID" val="33237DCD81D543A1A8D144E138EFDD5E"/>
  <p:tag name="VALUES" val="Correct|smicln|Incorrect|smicln|In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4"/>
  <p:tag name="FONTSIZE" val="40"/>
  <p:tag name="BULLETTYPE" val="ppBulletArabicPeriod"/>
  <p:tag name="ANSWERTEXT" val="Primary (agriculture and mining)&#10;Secondary (manufacturing)&#10;Tertiary (service sector)"/>
  <p:tag name="OLDNUMANSWERS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4"/>
  <p:tag name="SLIDEGUID" val="56066FC88276456196CD64D7FC6F50DC"/>
  <p:tag name="QUESTIONALIAS" val="4. US government subsidies to American farmers are an obstacle to economic growth in the LDCs (DVCs) because the subsidies ______"/>
  <p:tag name="ANSWERSALIAS" val="increase the “brain Drain” from LDCs|smicln|increase population growth rates|smicln|decrease agricultural prices|smicln|decrease foreign aid and business investment"/>
  <p:tag name="VALUES" val="No Value|smicln|No Value|smicln|No Value|smicln|No Value"/>
  <p:tag name="CORRECTPOINTVALU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43"/>
  <p:tag name="FONTSIZE" val="32"/>
  <p:tag name="BULLETTYPE" val="ppBulletArabicPeriod"/>
  <p:tag name="ANSWERTEXT" val="increase the “brain Drain” from LDCs&#10;increase population growth rates&#10;decrease agricultural prices&#10;decrease foreign aid and business investment"/>
  <p:tag name="OLDNUMANSWERS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4. US government subsidies to American farmers are an obstacle to economic growth in the LDCs (DVCs) because the subsidies ______"/>
  <p:tag name="SLIDEORDER" val="5"/>
  <p:tag name="SLIDEGUID" val="BB26410A3836432CA7CB62803EC7F92D"/>
  <p:tag name="ANSWERSALIAS" val="increase the “brain Drain” from LDCs|smicln|increase population growth rates|smicln|decrease agricultural prices|smicln|decrease foreign aid and business investment"/>
  <p:tag name="VALUES" val="Incorrect|smicln|Incorrect|smicln|Correct|smicln|Incorrec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43"/>
  <p:tag name="FONTSIZE" val="32"/>
  <p:tag name="BULLETTYPE" val="ppBulletArabicPeriod"/>
  <p:tag name="ANSWERTEXT" val="increase the “brain Drain” from LDCs&#10;increase population growth rates&#10;decrease agricultural prices&#10;decrease foreign aid and business investment"/>
  <p:tag name="OLDNUMANSWERS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5"/>
  <p:tag name="SLIDEGUID" val="F5FD5156DFE144249F726D3B04CD2EBE"/>
  <p:tag name="QUESTIONALIAS" val="5. What happens to the gap between the per capita income of an LDC and an MDC if they both grow at 2% a year?"/>
  <p:tag name="ANSWERSALIAS" val="The gap gets smaller|smicln|The gap stays the same|smicln|The gap gets bigger|smicln|It depends on the level of income"/>
  <p:tag name="VALUES" val="No Value|smicln|No Value|smicln|No Value|smicln|No Value"/>
  <p:tag name="CORRECTPOINTVALU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7"/>
  <p:tag name="FONTSIZE" val="32"/>
  <p:tag name="BULLETTYPE" val="ppBulletArabicPeriod"/>
  <p:tag name="ANSWERTEXT" val="The gap gets smaller&#10;The gap stays the same&#10;The gap gets bigger&#10;It depends on the level of income"/>
  <p:tag name="OLDNUMANSWERS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5. What happens to the gap between the per capita income of an LDC and an MDC if they both grow at 2% a year?"/>
  <p:tag name="ANSWERSALIAS" val="The gap gets smaller|smicln|The gap stays the same|smicln|The gap gets bigger|smicln|It depends on the level of income"/>
  <p:tag name="SLIDEORDER" val="6"/>
  <p:tag name="SLIDEGUID" val="97244826D8E94E8CA8A60E90349AD8A9"/>
  <p:tag name="VALUES" val="Incorrect|smicln|Incorrect|smicln|Correct|smicln|Incorre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7"/>
  <p:tag name="FONTSIZE" val="32"/>
  <p:tag name="BULLETTYPE" val="ppBulletArabicPeriod"/>
  <p:tag name="ANSWERTEXT" val="The gap gets smaller&#10;The gap stays the same&#10;The gap gets bigger&#10;It depends on the level of income"/>
  <p:tag name="OLDNUMANSWERS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6"/>
  <p:tag name="SLIDEGUID" val="8B8C6D8A0D4E4BF2873EEAFD8A096382"/>
  <p:tag name="QUESTIONALIAS" val="6. Why is a high population growth rate seen as an obstacle to economic growth in many LDCs (DVCs)?"/>
  <p:tag name="ANSWERSALIAS" val="It decreases growth in real output|smicln|It decreases growth in real output per capita|smicln|It increases the infant mortality rate|smicln|It increases consumption per capita"/>
  <p:tag name="VALUES" val="No Value|smicln|No Value|smicln|No Value|smicln|No Value"/>
  <p:tag name="CORRECTPOINTVALU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55"/>
  <p:tag name="FONTSIZE" val="32"/>
  <p:tag name="BULLETTYPE" val="ppBulletArabicPeriod"/>
  <p:tag name="ANSWERTEXT" val="It decreases growth in real output&#10;It decreases growth in real output per capita&#10;It increases the infant mortality rate&#10;It increases consumption per capita"/>
  <p:tag name="OLDNUMANSWERS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6. Why is a high population growth rate seen as an obstacle to economic growth in many LDCs (DVCs)?"/>
  <p:tag name="ANSWERSALIAS" val="It decreases growth in real output|smicln|It decreases growth in real output per capita|smicln|It increases the infant mortality rate|smicln|It increases consumption per capita"/>
  <p:tag name="SLIDEORDER" val="7"/>
  <p:tag name="SLIDEGUID" val="C3F6BD7A3085428DBCD461F8DD22C694"/>
  <p:tag name="VALUES" val="Incorrect|smicln|Correct|smicln|Incorrect|smicln|Incorrec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55"/>
  <p:tag name="FONTSIZE" val="32"/>
  <p:tag name="BULLETTYPE" val="ppBulletArabicPeriod"/>
  <p:tag name="ANSWERTEXT" val="It decreases growth in real output&#10;It decreases growth in real output per capita&#10;It increases the infant mortality rate&#10;It increases consumption per capita"/>
  <p:tag name="OLDNUMANSWERS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7"/>
  <p:tag name="SLIDEGUID" val="7EFD3ABE405442BA9AD77A26C65360EA"/>
  <p:tag name="QUESTIONALIAS" val="7. Which of the following is NOT a role of the LDC (DVC) government in promoting economic growth?"/>
  <p:tag name="ANSWERSALIAS" val="Establishing the rule of law|smicln|Building infrastructure|smicln|Building human capital|smicln|Restricting trade to promote companies"/>
  <p:tag name="VALUES" val="No Value|smicln|No Value|smicln|No Value|smicln|No Value"/>
  <p:tag name="CORRECTPOINTVALU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4"/>
  <p:tag name="FONTSIZE" val="32"/>
  <p:tag name="BULLETTYPE" val="ppBulletArabicPeriod"/>
  <p:tag name="ANSWERTEXT" val="Establishing the rule of law&#10;Building infrastructure&#10;Building human capital&#10;Restricting trade to promote companies"/>
  <p:tag name="OLDNUMANSWERS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7. Which of the following is NOT a role of the LDC (DVC) government in promoting economic growth?"/>
  <p:tag name="ANSWERSALIAS" val="Establishing the rule of law|smicln|Building infrastructure|smicln|Building human capital|smicln|Restricting trade to promote companies"/>
  <p:tag name="SLIDEORDER" val="8"/>
  <p:tag name="SLIDEGUID" val="9D55A466DF5343DAA654769151F3248A"/>
  <p:tag name="VALUES" val="Incorrect|smicln|Incorrect|smicln|Incorrect|smicln|Correc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14"/>
  <p:tag name="FONTSIZE" val="32"/>
  <p:tag name="BULLETTYPE" val="ppBulletArabicPeriod"/>
  <p:tag name="ANSWERTEXT" val="Establishing the rule of law&#10;Building infrastructure&#10;Building human capital&#10;Restricting trade to promote companies"/>
  <p:tag name="OLDNUMANSWERS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8"/>
  <p:tag name="SLIDEGUID" val="99D74A925D804DDDAA2230C5B7A48487"/>
  <p:tag name="QUESTIONALIAS" val="8. What fraction of the U. S. federal government's budget is spent on FOREIGN AID?"/>
  <p:tag name="ANSWERSALIAS" val="1%|smicln|5%|smicln|10%|smicln|15%|smicln|20%|smicln|25%"/>
  <p:tag name="CORRECTPOINTVALUE" val="0"/>
  <p:tag name="VALUES" val="No Value|smicln|No Value|smicln|No Value|smicln|No Value|smicln|No Value|smicln|No Val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1"/>
  <p:tag name="FONTSIZE" val="32"/>
  <p:tag name="BULLETTYPE" val="ppBulletArabicPeriod"/>
  <p:tag name="ANSWERTEXT" val="1%&#10;5%&#10;10%&#10;15%&#10;20%&#10;25%"/>
  <p:tag name="OLDNUMANSWERS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8. What fraction of the U. S. federal government's budget is spent on FOREIGN AID?"/>
  <p:tag name="ANSWERSALIAS" val="1%|smicln|5%|smicln|10%|smicln|15%|smicln|20%|smicln|25%"/>
  <p:tag name="SLIDEGUID" val="99D74A925D804DDDAA2230C5B7A48487"/>
  <p:tag name="SLIDEORDER" val="8"/>
  <p:tag name="VALUES" val="Correct|smicln|Incorrect|smicln|Incorrect|smicln|Incorrect|smicln|Incorrect|smicln|Incorrec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1"/>
  <p:tag name="FONTSIZE" val="32"/>
  <p:tag name="BULLETTYPE" val="ppBulletArabicPeriod"/>
  <p:tag name="ANSWERTEXT" val="1%&#10;5%&#10;10%&#10;15%&#10;20%&#10;25%"/>
  <p:tag name="OLDNUMANSWERS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9"/>
  <p:tag name="SLIDEGUID" val="8EFC330ECCEB4D28AEC0755D97896EDF"/>
  <p:tag name="QUESTIONALIAS" val="9. An example of “infrastructure” is _________"/>
  <p:tag name="ANSWERSALIAS" val="Highways and bridges|smicln|Crude oil reserves|smicln|Skills of the labor force|smicln|Entrepreneurial ability"/>
  <p:tag name="CORRECTPOINTVALUE" val="0"/>
  <p:tag name="VALUES" val="No Value|smicln|No Value|smicln|No Value|smicln|No Val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9"/>
  <p:tag name="FONTSIZE" val="36"/>
  <p:tag name="BULLETTYPE" val="ppBulletArabicPeriod"/>
  <p:tag name="ANSWERTEXT" val="Highways and bridges&#10;Crude oil reserves&#10;Skills of the labor force&#10;Entrepreneurial ability"/>
  <p:tag name="OLDNUMANSWERS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9. An example of “infrastructure” is _________"/>
  <p:tag name="ANSWERSALIAS" val="Highways and bridges|smicln|Crude oil reserves|smicln|Skills of the labor force|smicln|Entrepreneurial ability"/>
  <p:tag name="SLIDEORDER" val="10"/>
  <p:tag name="SLIDEGUID" val="C8D4E70734B6400F8CD48B0775584F82"/>
  <p:tag name="VALUES" val="Correct|smicln|Incorrect|smicln|Incorrect|smicln|Incorrec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9"/>
  <p:tag name="FONTSIZE" val="36"/>
  <p:tag name="BULLETTYPE" val="ppBulletArabicPeriod"/>
  <p:tag name="ANSWERTEXT" val="Highways and bridges&#10;Crude oil reserves&#10;Skills of the labor force&#10;Entrepreneurial ability"/>
  <p:tag name="OLDNUMANSWERS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10"/>
  <p:tag name="SLIDEGUID" val="741F7777F90B4C42B6F8CD13EF90B7E0"/>
  <p:tag name="QUESTIONALIAS" val="10. Where do most people ion the world live?"/>
  <p:tag name="ANSWERSALIAS" val="LDCs (DVCs)|smicln|MDCs (IACs)|smicln|Africa|smicln|South America"/>
  <p:tag name="CORRECTPOINTVALUE" val="0"/>
  <p:tag name="VALUES" val="No Value|smicln|No Value|smicln|No Value|smicln|No Val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4"/>
  <p:tag name="FONTSIZE" val="40"/>
  <p:tag name="BULLETTYPE" val="ppBulletArabicPeriod"/>
  <p:tag name="ANSWERTEXT" val="LDCs (DVCs)&#10;MDCs (IACs)&#10;Africa&#10;South America"/>
  <p:tag name="OLDNUMANSWERS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0. Where do most people ion the world live?"/>
  <p:tag name="ANSWERSALIAS" val="LDCs (DVCs)|smicln|MDCs (IACs)|smicln|Africa|smicln|South America"/>
  <p:tag name="SLIDEORDER" val="11"/>
  <p:tag name="SLIDEGUID" val="B3E4997E2DB24B2AAA1D40268C0BA5A0"/>
  <p:tag name="VALUES" val="Correct|smicln|Incorrect|smicln|Incorrect|smicln|Incorrec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4"/>
  <p:tag name="FONTSIZE" val="40"/>
  <p:tag name="BULLETTYPE" val="ppBulletArabicPeriod"/>
  <p:tag name="ANSWERTEXT" val="LDCs (DVCs)&#10;MDCs (IACs)&#10;Africa&#10;South America"/>
  <p:tag name="OLDNUMANSWER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1914</Words>
  <Application>Microsoft Office PowerPoint</Application>
  <PresentationFormat>On-screen Show (4:3)</PresentationFormat>
  <Paragraphs>312</Paragraphs>
  <Slides>62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22Wa – Economic Growth: The Less Developed Countries</vt:lpstr>
      <vt:lpstr>22wa -LDCs:</vt:lpstr>
      <vt:lpstr>22wa -Things to know - 1:</vt:lpstr>
      <vt:lpstr>22wa -Things to know - 2:</vt:lpstr>
      <vt:lpstr>22wa -Things to know - 3:</vt:lpstr>
      <vt:lpstr>Identify various terms that are used to name the rich and poor countries  </vt:lpstr>
      <vt:lpstr>Identify various terms that are used to name the rich and poor countries  </vt:lpstr>
      <vt:lpstr>PowerPoint Presentation</vt:lpstr>
      <vt:lpstr>1. The richest 20% of the world’s population receives what % of total world income?</vt:lpstr>
      <vt:lpstr>1. The richest 20% of the world’s population receives what % of total world income?</vt:lpstr>
      <vt:lpstr>PowerPoint Presentation</vt:lpstr>
      <vt:lpstr>PowerPoint Presentation</vt:lpstr>
      <vt:lpstr>How the world would look if it were measured by its wealth.   Country size = Country’s relative wealth</vt:lpstr>
      <vt:lpstr>2. Which measure of development is characteristically HIGH in LDCs (DVCs)?</vt:lpstr>
      <vt:lpstr>2. Which measure of development is characteristically HIGH in LDCs (DVCs)?</vt:lpstr>
      <vt:lpstr>Population Growth Rates</vt:lpstr>
      <vt:lpstr>PowerPoint Presentation</vt:lpstr>
      <vt:lpstr>3. Which economic sector is characteristically LARGE in LDCs (DVCs)?</vt:lpstr>
      <vt:lpstr>3. Which economic sector is characteristically LARGE in LDCs (DVCs)?</vt:lpstr>
      <vt:lpstr>PowerPoint Presentation</vt:lpstr>
      <vt:lpstr>Characteristics of LDC (DVCs)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 with world data:</vt:lpstr>
      <vt:lpstr>PowerPoint Presentation</vt:lpstr>
      <vt:lpstr>4. US government subsidies to American farmers are an obstacle to economic growth in the LDCs (DVCs) because the subsidies ______</vt:lpstr>
      <vt:lpstr>4. US government subsidies to American farmers are an obstacle to economic growth in the LDCs (DVCs) because the subsidies ______</vt:lpstr>
      <vt:lpstr>5. What happens to the gap between the per capita income of an LDC and an MDC if they both grow at 2% a year?</vt:lpstr>
      <vt:lpstr>5. What happens to the gap between the per capita income of an LDC and an MDC if they both grow at 2% a year?</vt:lpstr>
      <vt:lpstr>The absolute income gap between rich and poor nations has been widening. </vt:lpstr>
      <vt:lpstr>PowerPoint Presentation</vt:lpstr>
      <vt:lpstr>6. Why is a high population growth rate seen as an obstacle to economic growth in many LDCs (DVCs)?</vt:lpstr>
      <vt:lpstr>6. Why is a high population growth rate seen as an obstacle to economic growth in many LDCs (DVCs)?</vt:lpstr>
      <vt:lpstr>Development and Investment</vt:lpstr>
      <vt:lpstr>7. Which of the following is NOT a role of the LDC (DVC) government in promoting economic growth?</vt:lpstr>
      <vt:lpstr>7. Which of the following is NOT a role of the LDC (DVC) government in promoting economic growth?</vt:lpstr>
      <vt:lpstr>Role of LDC Government in Development</vt:lpstr>
      <vt:lpstr>Lesson 8a - Institutional Features that Promote EG:</vt:lpstr>
      <vt:lpstr>“Difficult-to-Measure" Factors that help EG:</vt:lpstr>
      <vt:lpstr>Role of the Advanced Countries (IACs) in Helping the LDCs (DVCs)</vt:lpstr>
      <vt:lpstr>Expanding Trade vs. Aid</vt:lpstr>
      <vt:lpstr>8. What fraction of the U. S. federal government's budget is spent on FOREIGN AID?</vt:lpstr>
      <vt:lpstr>8. What fraction of the U. S. federal government's budget is spent on FOREIGN AID?</vt:lpstr>
      <vt:lpstr>PowerPoint Presentation</vt:lpstr>
      <vt:lpstr>Foreign Aid as a % of GDP</vt:lpstr>
      <vt:lpstr>PowerPoint Presentation</vt:lpstr>
      <vt:lpstr>PowerPoint Presentation</vt:lpstr>
      <vt:lpstr>9. An example of “infrastructure” is _________</vt:lpstr>
      <vt:lpstr>9. An example of “infrastructure” is _________</vt:lpstr>
      <vt:lpstr>PowerPoint Presentation</vt:lpstr>
      <vt:lpstr>PowerPoint Presentation</vt:lpstr>
      <vt:lpstr>10. Where do most people in the world live?</vt:lpstr>
      <vt:lpstr>10. Where do most people in the world live?</vt:lpstr>
      <vt:lpstr>PowerPoint Presentation</vt:lpstr>
      <vt:lpstr>PowerPoint Presentation</vt:lpstr>
      <vt:lpstr>PowerPoint Presentation</vt:lpstr>
    </vt:vector>
  </TitlesOfParts>
  <Company>Harper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harper</dc:creator>
  <cp:lastModifiedBy>Harper</cp:lastModifiedBy>
  <cp:revision>126</cp:revision>
  <dcterms:created xsi:type="dcterms:W3CDTF">2013-02-04T18:55:14Z</dcterms:created>
  <dcterms:modified xsi:type="dcterms:W3CDTF">2018-08-08T20:05:59Z</dcterms:modified>
</cp:coreProperties>
</file>