
<file path=[Content_Types].xml><?xml version="1.0" encoding="utf-8"?>
<Types xmlns="http://schemas.openxmlformats.org/package/2006/content-types">
  <Default Extension="wmf" ContentType="image/x-wmf"/>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tags/tag67.xml" ContentType="application/vnd.openxmlformats-officedocument.presentationml.tags+xml"/>
  <Override PartName="/ppt/tags/tag68.xml" ContentType="application/vnd.openxmlformats-officedocument.presentationml.tags+xml"/>
  <Override PartName="/ppt/tags/tag69.xml" ContentType="application/vnd.openxmlformats-officedocument.presentationml.tags+xml"/>
  <Override PartName="/ppt/tags/tag70.xml" ContentType="application/vnd.openxmlformats-officedocument.presentationml.tags+xml"/>
  <Override PartName="/ppt/tags/tag71.xml" ContentType="application/vnd.openxmlformats-officedocument.presentationml.tags+xml"/>
  <Override PartName="/ppt/tags/tag72.xml" ContentType="application/vnd.openxmlformats-officedocument.presentationml.tags+xml"/>
  <Override PartName="/ppt/tags/tag73.xml" ContentType="application/vnd.openxmlformats-officedocument.presentationml.tags+xml"/>
  <Override PartName="/ppt/tags/tag74.xml" ContentType="application/vnd.openxmlformats-officedocument.presentationml.tags+xml"/>
  <Override PartName="/ppt/tags/tag75.xml" ContentType="application/vnd.openxmlformats-officedocument.presentationml.tags+xml"/>
  <Override PartName="/ppt/tags/tag76.xml" ContentType="application/vnd.openxmlformats-officedocument.presentationml.tags+xml"/>
  <Override PartName="/ppt/tags/tag77.xml" ContentType="application/vnd.openxmlformats-officedocument.presentationml.tags+xml"/>
  <Override PartName="/ppt/tags/tag78.xml" ContentType="application/vnd.openxmlformats-officedocument.presentationml.tags+xml"/>
  <Override PartName="/ppt/tags/tag79.xml" ContentType="application/vnd.openxmlformats-officedocument.presentationml.tags+xml"/>
  <Override PartName="/ppt/tags/tag80.xml" ContentType="application/vnd.openxmlformats-officedocument.presentationml.tags+xml"/>
  <Override PartName="/ppt/tags/tag81.xml" ContentType="application/vnd.openxmlformats-officedocument.presentationml.tags+xml"/>
  <Override PartName="/ppt/tags/tag82.xml" ContentType="application/vnd.openxmlformats-officedocument.presentationml.tags+xml"/>
  <Override PartName="/ppt/tags/tag83.xml" ContentType="application/vnd.openxmlformats-officedocument.presentationml.tags+xml"/>
  <Override PartName="/ppt/tags/tag84.xml" ContentType="application/vnd.openxmlformats-officedocument.presentationml.tags+xml"/>
  <Override PartName="/ppt/tags/tag85.xml" ContentType="application/vnd.openxmlformats-officedocument.presentationml.tags+xml"/>
  <Override PartName="/ppt/tags/tag86.xml" ContentType="application/vnd.openxmlformats-officedocument.presentationml.tags+xml"/>
  <Override PartName="/ppt/tags/tag87.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301" r:id="rId2"/>
    <p:sldId id="258" r:id="rId3"/>
    <p:sldId id="302" r:id="rId4"/>
    <p:sldId id="303" r:id="rId5"/>
    <p:sldId id="259" r:id="rId6"/>
    <p:sldId id="269" r:id="rId7"/>
    <p:sldId id="284" r:id="rId8"/>
    <p:sldId id="270" r:id="rId9"/>
    <p:sldId id="261" r:id="rId10"/>
    <p:sldId id="285" r:id="rId11"/>
    <p:sldId id="260" r:id="rId12"/>
    <p:sldId id="286" r:id="rId13"/>
    <p:sldId id="268" r:id="rId14"/>
    <p:sldId id="287" r:id="rId15"/>
    <p:sldId id="262" r:id="rId16"/>
    <p:sldId id="288" r:id="rId17"/>
    <p:sldId id="271" r:id="rId18"/>
    <p:sldId id="263" r:id="rId19"/>
    <p:sldId id="289" r:id="rId20"/>
    <p:sldId id="264" r:id="rId21"/>
    <p:sldId id="290" r:id="rId22"/>
    <p:sldId id="272" r:id="rId23"/>
    <p:sldId id="265" r:id="rId24"/>
    <p:sldId id="291" r:id="rId25"/>
    <p:sldId id="274" r:id="rId26"/>
    <p:sldId id="292" r:id="rId27"/>
    <p:sldId id="300" r:id="rId28"/>
    <p:sldId id="276" r:id="rId29"/>
    <p:sldId id="293" r:id="rId30"/>
    <p:sldId id="279" r:id="rId31"/>
    <p:sldId id="277" r:id="rId32"/>
    <p:sldId id="278" r:id="rId33"/>
    <p:sldId id="275" r:id="rId34"/>
    <p:sldId id="294" r:id="rId35"/>
    <p:sldId id="280" r:id="rId36"/>
    <p:sldId id="281" r:id="rId37"/>
    <p:sldId id="295" r:id="rId38"/>
    <p:sldId id="282" r:id="rId39"/>
    <p:sldId id="273" r:id="rId40"/>
    <p:sldId id="267" r:id="rId41"/>
    <p:sldId id="296" r:id="rId42"/>
    <p:sldId id="266" r:id="rId43"/>
    <p:sldId id="297" r:id="rId44"/>
    <p:sldId id="283" r:id="rId45"/>
  </p:sldIdLst>
  <p:sldSz cx="9144000" cy="6858000" type="screen4x3"/>
  <p:notesSz cx="6858000" cy="9144000"/>
  <p:custDataLst>
    <p:tags r:id="rId46"/>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4" d="100"/>
          <a:sy n="54" d="100"/>
        </p:scale>
        <p:origin x="-326" y="-6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gs" Target="tags/tag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9746EAF-A769-436D-9698-E3130BACC578}" type="datetimeFigureOut">
              <a:rPr lang="en-US" smtClean="0"/>
              <a:pPr/>
              <a:t>8/5/2018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69D441-B69F-49EC-8203-F85001B0A1C3}"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9746EAF-A769-436D-9698-E3130BACC578}" type="datetimeFigureOut">
              <a:rPr lang="en-US" smtClean="0"/>
              <a:pPr/>
              <a:t>8/5/2018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69D441-B69F-49EC-8203-F85001B0A1C3}"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9746EAF-A769-436D-9698-E3130BACC578}" type="datetimeFigureOut">
              <a:rPr lang="en-US" smtClean="0"/>
              <a:pPr/>
              <a:t>8/5/2018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69D441-B69F-49EC-8203-F85001B0A1C3}"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reserve="1">
  <p:cSld name="Title and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Text Placeholder 2"/>
          <p:cNvSpPr>
            <a:spLocks noGrp="1"/>
          </p:cNvSpPr>
          <p:nvPr>
            <p:ph type="body"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9746EAF-A769-436D-9698-E3130BACC578}" type="datetimeFigureOut">
              <a:rPr lang="en-US" smtClean="0"/>
              <a:pPr/>
              <a:t>8/5/2018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69D441-B69F-49EC-8203-F85001B0A1C3}"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9746EAF-A769-436D-9698-E3130BACC578}" type="datetimeFigureOut">
              <a:rPr lang="en-US" smtClean="0"/>
              <a:pPr/>
              <a:t>8/5/2018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69D441-B69F-49EC-8203-F85001B0A1C3}"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9746EAF-A769-436D-9698-E3130BACC578}" type="datetimeFigureOut">
              <a:rPr lang="en-US" smtClean="0"/>
              <a:pPr/>
              <a:t>8/5/2018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69D441-B69F-49EC-8203-F85001B0A1C3}"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9746EAF-A769-436D-9698-E3130BACC578}" type="datetimeFigureOut">
              <a:rPr lang="en-US" smtClean="0"/>
              <a:pPr/>
              <a:t>8/5/2018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F69D441-B69F-49EC-8203-F85001B0A1C3}"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9746EAF-A769-436D-9698-E3130BACC578}" type="datetimeFigureOut">
              <a:rPr lang="en-US" smtClean="0"/>
              <a:pPr/>
              <a:t>8/5/2018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F69D441-B69F-49EC-8203-F85001B0A1C3}"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9746EAF-A769-436D-9698-E3130BACC578}" type="datetimeFigureOut">
              <a:rPr lang="en-US" smtClean="0"/>
              <a:pPr/>
              <a:t>8/5/2018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F69D441-B69F-49EC-8203-F85001B0A1C3}"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9746EAF-A769-436D-9698-E3130BACC578}" type="datetimeFigureOut">
              <a:rPr lang="en-US" smtClean="0"/>
              <a:pPr/>
              <a:t>8/5/2018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F69D441-B69F-49EC-8203-F85001B0A1C3}"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9746EAF-A769-436D-9698-E3130BACC578}" type="datetimeFigureOut">
              <a:rPr lang="en-US" smtClean="0"/>
              <a:pPr/>
              <a:t>8/5/2018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F69D441-B69F-49EC-8203-F85001B0A1C3}"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9746EAF-A769-436D-9698-E3130BACC578}" type="datetimeFigureOut">
              <a:rPr lang="en-US" smtClean="0"/>
              <a:pPr/>
              <a:t>8/5/2018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F69D441-B69F-49EC-8203-F85001B0A1C3}"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9746EAF-A769-436D-9698-E3130BACC578}" type="datetimeFigureOut">
              <a:rPr lang="en-US" smtClean="0"/>
              <a:pPr/>
              <a:t>8/5/2018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F69D441-B69F-49EC-8203-F85001B0A1C3}"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slideLayout" Target="../slideLayouts/slideLayout1.xml"/><Relationship Id="rId1" Type="http://schemas.openxmlformats.org/officeDocument/2006/relationships/tags" Target="../tags/tag2.xml"/><Relationship Id="rId5" Type="http://schemas.openxmlformats.org/officeDocument/2006/relationships/image" Target="../media/image3.jpg"/><Relationship Id="rId4" Type="http://schemas.openxmlformats.org/officeDocument/2006/relationships/image" Target="../media/image2.jpg"/></Relationships>
</file>

<file path=ppt/slides/_rels/slide10.xml.rels><?xml version="1.0" encoding="UTF-8" standalone="yes"?>
<Relationships xmlns="http://schemas.openxmlformats.org/package/2006/relationships"><Relationship Id="rId3" Type="http://schemas.openxmlformats.org/officeDocument/2006/relationships/tags" Target="../tags/tag17.xml"/><Relationship Id="rId2" Type="http://schemas.openxmlformats.org/officeDocument/2006/relationships/tags" Target="../tags/tag16.xml"/><Relationship Id="rId1" Type="http://schemas.openxmlformats.org/officeDocument/2006/relationships/tags" Target="../tags/tag15.xml"/><Relationship Id="rId4"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3" Type="http://schemas.openxmlformats.org/officeDocument/2006/relationships/slideLayout" Target="../slideLayouts/slideLayout12.xml"/><Relationship Id="rId2" Type="http://schemas.openxmlformats.org/officeDocument/2006/relationships/tags" Target="../tags/tag19.xml"/><Relationship Id="rId1" Type="http://schemas.openxmlformats.org/officeDocument/2006/relationships/tags" Target="../tags/tag18.xml"/></Relationships>
</file>

<file path=ppt/slides/_rels/slide12.xml.rels><?xml version="1.0" encoding="UTF-8" standalone="yes"?>
<Relationships xmlns="http://schemas.openxmlformats.org/package/2006/relationships"><Relationship Id="rId3" Type="http://schemas.openxmlformats.org/officeDocument/2006/relationships/tags" Target="../tags/tag22.xml"/><Relationship Id="rId2" Type="http://schemas.openxmlformats.org/officeDocument/2006/relationships/tags" Target="../tags/tag21.xml"/><Relationship Id="rId1" Type="http://schemas.openxmlformats.org/officeDocument/2006/relationships/tags" Target="../tags/tag20.xml"/><Relationship Id="rId4"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3" Type="http://schemas.openxmlformats.org/officeDocument/2006/relationships/slideLayout" Target="../slideLayouts/slideLayout12.xml"/><Relationship Id="rId2" Type="http://schemas.openxmlformats.org/officeDocument/2006/relationships/tags" Target="../tags/tag24.xml"/><Relationship Id="rId1" Type="http://schemas.openxmlformats.org/officeDocument/2006/relationships/tags" Target="../tags/tag23.xml"/></Relationships>
</file>

<file path=ppt/slides/_rels/slide14.xml.rels><?xml version="1.0" encoding="UTF-8" standalone="yes"?>
<Relationships xmlns="http://schemas.openxmlformats.org/package/2006/relationships"><Relationship Id="rId3" Type="http://schemas.openxmlformats.org/officeDocument/2006/relationships/tags" Target="../tags/tag27.xml"/><Relationship Id="rId2" Type="http://schemas.openxmlformats.org/officeDocument/2006/relationships/tags" Target="../tags/tag26.xml"/><Relationship Id="rId1" Type="http://schemas.openxmlformats.org/officeDocument/2006/relationships/tags" Target="../tags/tag25.xml"/><Relationship Id="rId4"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3" Type="http://schemas.openxmlformats.org/officeDocument/2006/relationships/slideLayout" Target="../slideLayouts/slideLayout12.xml"/><Relationship Id="rId2" Type="http://schemas.openxmlformats.org/officeDocument/2006/relationships/tags" Target="../tags/tag29.xml"/><Relationship Id="rId1" Type="http://schemas.openxmlformats.org/officeDocument/2006/relationships/tags" Target="../tags/tag28.xml"/><Relationship Id="rId4" Type="http://schemas.openxmlformats.org/officeDocument/2006/relationships/image" Target="../media/image4.wmf"/></Relationships>
</file>

<file path=ppt/slides/_rels/slide16.xml.rels><?xml version="1.0" encoding="UTF-8" standalone="yes"?>
<Relationships xmlns="http://schemas.openxmlformats.org/package/2006/relationships"><Relationship Id="rId3" Type="http://schemas.openxmlformats.org/officeDocument/2006/relationships/tags" Target="../tags/tag32.xml"/><Relationship Id="rId2" Type="http://schemas.openxmlformats.org/officeDocument/2006/relationships/tags" Target="../tags/tag31.xml"/><Relationship Id="rId1" Type="http://schemas.openxmlformats.org/officeDocument/2006/relationships/tags" Target="../tags/tag30.xml"/><Relationship Id="rId5" Type="http://schemas.openxmlformats.org/officeDocument/2006/relationships/image" Target="../media/image4.wmf"/><Relationship Id="rId4"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2" Type="http://schemas.openxmlformats.org/officeDocument/2006/relationships/slideLayout" Target="../slideLayouts/slideLayout12.xml"/><Relationship Id="rId1" Type="http://schemas.openxmlformats.org/officeDocument/2006/relationships/tags" Target="../tags/tag33.xml"/></Relationships>
</file>

<file path=ppt/slides/_rels/slide18.xml.rels><?xml version="1.0" encoding="UTF-8" standalone="yes"?>
<Relationships xmlns="http://schemas.openxmlformats.org/package/2006/relationships"><Relationship Id="rId3" Type="http://schemas.openxmlformats.org/officeDocument/2006/relationships/slideLayout" Target="../slideLayouts/slideLayout12.xml"/><Relationship Id="rId2" Type="http://schemas.openxmlformats.org/officeDocument/2006/relationships/tags" Target="../tags/tag35.xml"/><Relationship Id="rId1" Type="http://schemas.openxmlformats.org/officeDocument/2006/relationships/tags" Target="../tags/tag34.xml"/></Relationships>
</file>

<file path=ppt/slides/_rels/slide19.xml.rels><?xml version="1.0" encoding="UTF-8" standalone="yes"?>
<Relationships xmlns="http://schemas.openxmlformats.org/package/2006/relationships"><Relationship Id="rId3" Type="http://schemas.openxmlformats.org/officeDocument/2006/relationships/tags" Target="../tags/tag38.xml"/><Relationship Id="rId2" Type="http://schemas.openxmlformats.org/officeDocument/2006/relationships/tags" Target="../tags/tag37.xml"/><Relationship Id="rId1" Type="http://schemas.openxmlformats.org/officeDocument/2006/relationships/tags" Target="../tags/tag36.xml"/><Relationship Id="rId4"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3.xml"/></Relationships>
</file>

<file path=ppt/slides/_rels/slide20.xml.rels><?xml version="1.0" encoding="UTF-8" standalone="yes"?>
<Relationships xmlns="http://schemas.openxmlformats.org/package/2006/relationships"><Relationship Id="rId3" Type="http://schemas.openxmlformats.org/officeDocument/2006/relationships/slideLayout" Target="../slideLayouts/slideLayout12.xml"/><Relationship Id="rId2" Type="http://schemas.openxmlformats.org/officeDocument/2006/relationships/tags" Target="../tags/tag40.xml"/><Relationship Id="rId1" Type="http://schemas.openxmlformats.org/officeDocument/2006/relationships/tags" Target="../tags/tag39.xml"/></Relationships>
</file>

<file path=ppt/slides/_rels/slide21.xml.rels><?xml version="1.0" encoding="UTF-8" standalone="yes"?>
<Relationships xmlns="http://schemas.openxmlformats.org/package/2006/relationships"><Relationship Id="rId3" Type="http://schemas.openxmlformats.org/officeDocument/2006/relationships/tags" Target="../tags/tag43.xml"/><Relationship Id="rId2" Type="http://schemas.openxmlformats.org/officeDocument/2006/relationships/tags" Target="../tags/tag42.xml"/><Relationship Id="rId1" Type="http://schemas.openxmlformats.org/officeDocument/2006/relationships/tags" Target="../tags/tag41.xml"/><Relationship Id="rId4"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2" Type="http://schemas.openxmlformats.org/officeDocument/2006/relationships/slideLayout" Target="../slideLayouts/slideLayout12.xml"/><Relationship Id="rId1" Type="http://schemas.openxmlformats.org/officeDocument/2006/relationships/tags" Target="../tags/tag44.xml"/></Relationships>
</file>

<file path=ppt/slides/_rels/slide23.xml.rels><?xml version="1.0" encoding="UTF-8" standalone="yes"?>
<Relationships xmlns="http://schemas.openxmlformats.org/package/2006/relationships"><Relationship Id="rId3" Type="http://schemas.openxmlformats.org/officeDocument/2006/relationships/slideLayout" Target="../slideLayouts/slideLayout12.xml"/><Relationship Id="rId2" Type="http://schemas.openxmlformats.org/officeDocument/2006/relationships/tags" Target="../tags/tag46.xml"/><Relationship Id="rId1" Type="http://schemas.openxmlformats.org/officeDocument/2006/relationships/tags" Target="../tags/tag45.xml"/></Relationships>
</file>

<file path=ppt/slides/_rels/slide24.xml.rels><?xml version="1.0" encoding="UTF-8" standalone="yes"?>
<Relationships xmlns="http://schemas.openxmlformats.org/package/2006/relationships"><Relationship Id="rId3" Type="http://schemas.openxmlformats.org/officeDocument/2006/relationships/tags" Target="../tags/tag49.xml"/><Relationship Id="rId2" Type="http://schemas.openxmlformats.org/officeDocument/2006/relationships/tags" Target="../tags/tag48.xml"/><Relationship Id="rId1" Type="http://schemas.openxmlformats.org/officeDocument/2006/relationships/tags" Target="../tags/tag47.xml"/><Relationship Id="rId4"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3" Type="http://schemas.openxmlformats.org/officeDocument/2006/relationships/slideLayout" Target="../slideLayouts/slideLayout12.xml"/><Relationship Id="rId2" Type="http://schemas.openxmlformats.org/officeDocument/2006/relationships/tags" Target="../tags/tag51.xml"/><Relationship Id="rId1" Type="http://schemas.openxmlformats.org/officeDocument/2006/relationships/tags" Target="../tags/tag50.xml"/></Relationships>
</file>

<file path=ppt/slides/_rels/slide26.xml.rels><?xml version="1.0" encoding="UTF-8" standalone="yes"?>
<Relationships xmlns="http://schemas.openxmlformats.org/package/2006/relationships"><Relationship Id="rId3" Type="http://schemas.openxmlformats.org/officeDocument/2006/relationships/tags" Target="../tags/tag54.xml"/><Relationship Id="rId2" Type="http://schemas.openxmlformats.org/officeDocument/2006/relationships/tags" Target="../tags/tag53.xml"/><Relationship Id="rId1" Type="http://schemas.openxmlformats.org/officeDocument/2006/relationships/tags" Target="../tags/tag52.xml"/><Relationship Id="rId4" Type="http://schemas.openxmlformats.org/officeDocument/2006/relationships/slideLayout" Target="../slideLayouts/slideLayout12.xml"/></Relationships>
</file>

<file path=ppt/slides/_rels/slide2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slideLayout" Target="../slideLayouts/slideLayout12.xml"/><Relationship Id="rId1" Type="http://schemas.openxmlformats.org/officeDocument/2006/relationships/tags" Target="../tags/tag55.xml"/></Relationships>
</file>

<file path=ppt/slides/_rels/slide28.xml.rels><?xml version="1.0" encoding="UTF-8" standalone="yes"?>
<Relationships xmlns="http://schemas.openxmlformats.org/package/2006/relationships"><Relationship Id="rId3" Type="http://schemas.openxmlformats.org/officeDocument/2006/relationships/slideLayout" Target="../slideLayouts/slideLayout12.xml"/><Relationship Id="rId2" Type="http://schemas.openxmlformats.org/officeDocument/2006/relationships/tags" Target="../tags/tag57.xml"/><Relationship Id="rId1" Type="http://schemas.openxmlformats.org/officeDocument/2006/relationships/tags" Target="../tags/tag56.xml"/></Relationships>
</file>

<file path=ppt/slides/_rels/slide29.xml.rels><?xml version="1.0" encoding="UTF-8" standalone="yes"?>
<Relationships xmlns="http://schemas.openxmlformats.org/package/2006/relationships"><Relationship Id="rId3" Type="http://schemas.openxmlformats.org/officeDocument/2006/relationships/tags" Target="../tags/tag60.xml"/><Relationship Id="rId2" Type="http://schemas.openxmlformats.org/officeDocument/2006/relationships/tags" Target="../tags/tag59.xml"/><Relationship Id="rId1" Type="http://schemas.openxmlformats.org/officeDocument/2006/relationships/tags" Target="../tags/tag58.xml"/><Relationship Id="rId4"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4.xml"/></Relationships>
</file>

<file path=ppt/slides/_rels/slide30.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slideLayout" Target="../slideLayouts/slideLayout12.xml"/><Relationship Id="rId1" Type="http://schemas.openxmlformats.org/officeDocument/2006/relationships/tags" Target="../tags/tag61.xml"/></Relationships>
</file>

<file path=ppt/slides/_rels/slide31.xml.rels><?xml version="1.0" encoding="UTF-8" standalone="yes"?>
<Relationships xmlns="http://schemas.openxmlformats.org/package/2006/relationships"><Relationship Id="rId3" Type="http://schemas.openxmlformats.org/officeDocument/2006/relationships/image" Target="../media/image7.gif"/><Relationship Id="rId2" Type="http://schemas.openxmlformats.org/officeDocument/2006/relationships/slideLayout" Target="../slideLayouts/slideLayout12.xml"/><Relationship Id="rId1" Type="http://schemas.openxmlformats.org/officeDocument/2006/relationships/tags" Target="../tags/tag62.xml"/></Relationships>
</file>

<file path=ppt/slides/_rels/slide32.xml.rels><?xml version="1.0" encoding="UTF-8" standalone="yes"?>
<Relationships xmlns="http://schemas.openxmlformats.org/package/2006/relationships"><Relationship Id="rId3" Type="http://schemas.openxmlformats.org/officeDocument/2006/relationships/image" Target="../media/image7.gif"/><Relationship Id="rId2" Type="http://schemas.openxmlformats.org/officeDocument/2006/relationships/slideLayout" Target="../slideLayouts/slideLayout12.xml"/><Relationship Id="rId1" Type="http://schemas.openxmlformats.org/officeDocument/2006/relationships/tags" Target="../tags/tag63.xml"/></Relationships>
</file>

<file path=ppt/slides/_rels/slide33.xml.rels><?xml version="1.0" encoding="UTF-8" standalone="yes"?>
<Relationships xmlns="http://schemas.openxmlformats.org/package/2006/relationships"><Relationship Id="rId3" Type="http://schemas.openxmlformats.org/officeDocument/2006/relationships/slideLayout" Target="../slideLayouts/slideLayout12.xml"/><Relationship Id="rId2" Type="http://schemas.openxmlformats.org/officeDocument/2006/relationships/tags" Target="../tags/tag65.xml"/><Relationship Id="rId1" Type="http://schemas.openxmlformats.org/officeDocument/2006/relationships/tags" Target="../tags/tag64.xml"/></Relationships>
</file>

<file path=ppt/slides/_rels/slide34.xml.rels><?xml version="1.0" encoding="UTF-8" standalone="yes"?>
<Relationships xmlns="http://schemas.openxmlformats.org/package/2006/relationships"><Relationship Id="rId3" Type="http://schemas.openxmlformats.org/officeDocument/2006/relationships/tags" Target="../tags/tag68.xml"/><Relationship Id="rId2" Type="http://schemas.openxmlformats.org/officeDocument/2006/relationships/tags" Target="../tags/tag67.xml"/><Relationship Id="rId1" Type="http://schemas.openxmlformats.org/officeDocument/2006/relationships/tags" Target="../tags/tag66.xml"/><Relationship Id="rId4" Type="http://schemas.openxmlformats.org/officeDocument/2006/relationships/slideLayout" Target="../slideLayouts/slideLayout12.xml"/></Relationships>
</file>

<file path=ppt/slides/_rels/slide35.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slideLayout" Target="../slideLayouts/slideLayout12.xml"/><Relationship Id="rId1" Type="http://schemas.openxmlformats.org/officeDocument/2006/relationships/tags" Target="../tags/tag69.xml"/><Relationship Id="rId4" Type="http://schemas.openxmlformats.org/officeDocument/2006/relationships/image" Target="../media/image6.jpeg"/></Relationships>
</file>

<file path=ppt/slides/_rels/slide36.xml.rels><?xml version="1.0" encoding="UTF-8" standalone="yes"?>
<Relationships xmlns="http://schemas.openxmlformats.org/package/2006/relationships"><Relationship Id="rId3" Type="http://schemas.openxmlformats.org/officeDocument/2006/relationships/slideLayout" Target="../slideLayouts/slideLayout12.xml"/><Relationship Id="rId2" Type="http://schemas.openxmlformats.org/officeDocument/2006/relationships/tags" Target="../tags/tag71.xml"/><Relationship Id="rId1" Type="http://schemas.openxmlformats.org/officeDocument/2006/relationships/tags" Target="../tags/tag70.xml"/></Relationships>
</file>

<file path=ppt/slides/_rels/slide37.xml.rels><?xml version="1.0" encoding="UTF-8" standalone="yes"?>
<Relationships xmlns="http://schemas.openxmlformats.org/package/2006/relationships"><Relationship Id="rId3" Type="http://schemas.openxmlformats.org/officeDocument/2006/relationships/tags" Target="../tags/tag74.xml"/><Relationship Id="rId2" Type="http://schemas.openxmlformats.org/officeDocument/2006/relationships/tags" Target="../tags/tag73.xml"/><Relationship Id="rId1" Type="http://schemas.openxmlformats.org/officeDocument/2006/relationships/tags" Target="../tags/tag72.xml"/><Relationship Id="rId4" Type="http://schemas.openxmlformats.org/officeDocument/2006/relationships/slideLayout" Target="../slideLayouts/slideLayout12.xml"/></Relationships>
</file>

<file path=ppt/slides/_rels/slide38.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slideLayout" Target="../slideLayouts/slideLayout12.xml"/><Relationship Id="rId1" Type="http://schemas.openxmlformats.org/officeDocument/2006/relationships/tags" Target="../tags/tag75.xml"/><Relationship Id="rId4" Type="http://schemas.openxmlformats.org/officeDocument/2006/relationships/image" Target="../media/image5.jpeg"/></Relationships>
</file>

<file path=ppt/slides/_rels/slide39.xml.rels><?xml version="1.0" encoding="UTF-8" standalone="yes"?>
<Relationships xmlns="http://schemas.openxmlformats.org/package/2006/relationships"><Relationship Id="rId2" Type="http://schemas.openxmlformats.org/officeDocument/2006/relationships/slideLayout" Target="../slideLayouts/slideLayout12.xml"/><Relationship Id="rId1" Type="http://schemas.openxmlformats.org/officeDocument/2006/relationships/tags" Target="../tags/tag76.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5.xml"/></Relationships>
</file>

<file path=ppt/slides/_rels/slide40.xml.rels><?xml version="1.0" encoding="UTF-8" standalone="yes"?>
<Relationships xmlns="http://schemas.openxmlformats.org/package/2006/relationships"><Relationship Id="rId3" Type="http://schemas.openxmlformats.org/officeDocument/2006/relationships/slideLayout" Target="../slideLayouts/slideLayout12.xml"/><Relationship Id="rId2" Type="http://schemas.openxmlformats.org/officeDocument/2006/relationships/tags" Target="../tags/tag78.xml"/><Relationship Id="rId1" Type="http://schemas.openxmlformats.org/officeDocument/2006/relationships/tags" Target="../tags/tag77.xml"/></Relationships>
</file>

<file path=ppt/slides/_rels/slide41.xml.rels><?xml version="1.0" encoding="UTF-8" standalone="yes"?>
<Relationships xmlns="http://schemas.openxmlformats.org/package/2006/relationships"><Relationship Id="rId3" Type="http://schemas.openxmlformats.org/officeDocument/2006/relationships/tags" Target="../tags/tag81.xml"/><Relationship Id="rId2" Type="http://schemas.openxmlformats.org/officeDocument/2006/relationships/tags" Target="../tags/tag80.xml"/><Relationship Id="rId1" Type="http://schemas.openxmlformats.org/officeDocument/2006/relationships/tags" Target="../tags/tag79.xml"/><Relationship Id="rId4" Type="http://schemas.openxmlformats.org/officeDocument/2006/relationships/slideLayout" Target="../slideLayouts/slideLayout12.xml"/></Relationships>
</file>

<file path=ppt/slides/_rels/slide42.xml.rels><?xml version="1.0" encoding="UTF-8" standalone="yes"?>
<Relationships xmlns="http://schemas.openxmlformats.org/package/2006/relationships"><Relationship Id="rId3" Type="http://schemas.openxmlformats.org/officeDocument/2006/relationships/slideLayout" Target="../slideLayouts/slideLayout12.xml"/><Relationship Id="rId2" Type="http://schemas.openxmlformats.org/officeDocument/2006/relationships/tags" Target="../tags/tag83.xml"/><Relationship Id="rId1" Type="http://schemas.openxmlformats.org/officeDocument/2006/relationships/tags" Target="../tags/tag82.xml"/></Relationships>
</file>

<file path=ppt/slides/_rels/slide43.xml.rels><?xml version="1.0" encoding="UTF-8" standalone="yes"?>
<Relationships xmlns="http://schemas.openxmlformats.org/package/2006/relationships"><Relationship Id="rId3" Type="http://schemas.openxmlformats.org/officeDocument/2006/relationships/tags" Target="../tags/tag86.xml"/><Relationship Id="rId2" Type="http://schemas.openxmlformats.org/officeDocument/2006/relationships/tags" Target="../tags/tag85.xml"/><Relationship Id="rId1" Type="http://schemas.openxmlformats.org/officeDocument/2006/relationships/tags" Target="../tags/tag84.xml"/><Relationship Id="rId4" Type="http://schemas.openxmlformats.org/officeDocument/2006/relationships/slideLayout" Target="../slideLayouts/slideLayout12.xml"/></Relationships>
</file>

<file path=ppt/slides/_rels/slide44.xml.rels><?xml version="1.0" encoding="UTF-8" standalone="yes"?>
<Relationships xmlns="http://schemas.openxmlformats.org/package/2006/relationships"><Relationship Id="rId2" Type="http://schemas.openxmlformats.org/officeDocument/2006/relationships/slideLayout" Target="../slideLayouts/slideLayout12.xml"/><Relationship Id="rId1" Type="http://schemas.openxmlformats.org/officeDocument/2006/relationships/tags" Target="../tags/tag87.xml"/></Relationships>
</file>

<file path=ppt/slides/_rels/slide5.xml.rels><?xml version="1.0" encoding="UTF-8" standalone="yes"?>
<Relationships xmlns="http://schemas.openxmlformats.org/package/2006/relationships"><Relationship Id="rId3" Type="http://schemas.openxmlformats.org/officeDocument/2006/relationships/hyperlink" Target="http://www.harpercollege.edu/mhealy/eco212/lectures/chtrade/chtrade.htm" TargetMode="External"/><Relationship Id="rId2" Type="http://schemas.openxmlformats.org/officeDocument/2006/relationships/slideLayout" Target="../slideLayouts/slideLayout12.xml"/><Relationship Id="rId1" Type="http://schemas.openxmlformats.org/officeDocument/2006/relationships/tags" Target="../tags/tag6.xml"/></Relationships>
</file>

<file path=ppt/slides/_rels/slide6.xml.rels><?xml version="1.0" encoding="UTF-8" standalone="yes"?>
<Relationships xmlns="http://schemas.openxmlformats.org/package/2006/relationships"><Relationship Id="rId3" Type="http://schemas.openxmlformats.org/officeDocument/2006/relationships/slideLayout" Target="../slideLayouts/slideLayout12.xml"/><Relationship Id="rId2" Type="http://schemas.openxmlformats.org/officeDocument/2006/relationships/tags" Target="../tags/tag8.xml"/><Relationship Id="rId1" Type="http://schemas.openxmlformats.org/officeDocument/2006/relationships/tags" Target="../tags/tag7.xml"/></Relationships>
</file>

<file path=ppt/slides/_rels/slide7.xml.rels><?xml version="1.0" encoding="UTF-8" standalone="yes"?>
<Relationships xmlns="http://schemas.openxmlformats.org/package/2006/relationships"><Relationship Id="rId3" Type="http://schemas.openxmlformats.org/officeDocument/2006/relationships/tags" Target="../tags/tag11.xml"/><Relationship Id="rId2" Type="http://schemas.openxmlformats.org/officeDocument/2006/relationships/tags" Target="../tags/tag10.xml"/><Relationship Id="rId1" Type="http://schemas.openxmlformats.org/officeDocument/2006/relationships/tags" Target="../tags/tag9.xml"/><Relationship Id="rId4"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12.xml"/><Relationship Id="rId1" Type="http://schemas.openxmlformats.org/officeDocument/2006/relationships/tags" Target="../tags/tag12.xml"/></Relationships>
</file>

<file path=ppt/slides/_rels/slide9.xml.rels><?xml version="1.0" encoding="UTF-8" standalone="yes"?>
<Relationships xmlns="http://schemas.openxmlformats.org/package/2006/relationships"><Relationship Id="rId3" Type="http://schemas.openxmlformats.org/officeDocument/2006/relationships/slideLayout" Target="../slideLayouts/slideLayout12.xml"/><Relationship Id="rId2" Type="http://schemas.openxmlformats.org/officeDocument/2006/relationships/tags" Target="../tags/tag14.xml"/><Relationship Id="rId1" Type="http://schemas.openxmlformats.org/officeDocument/2006/relationships/tags" Target="../tags/tag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1219200"/>
            <a:ext cx="7772400" cy="1219199"/>
          </a:xfrm>
        </p:spPr>
        <p:txBody>
          <a:bodyPr>
            <a:normAutofit fontScale="90000"/>
          </a:bodyPr>
          <a:lstStyle/>
          <a:p>
            <a:r>
              <a:rPr lang="en-US" b="1" dirty="0" smtClean="0"/>
              <a:t>20b – International Trade and Foreign Exchange Markets</a:t>
            </a:r>
            <a:endParaRPr lang="en-US" b="1" dirty="0"/>
          </a:p>
        </p:txBody>
      </p:sp>
      <p:sp>
        <p:nvSpPr>
          <p:cNvPr id="3" name="Subtitle 2"/>
          <p:cNvSpPr>
            <a:spLocks noGrp="1"/>
          </p:cNvSpPr>
          <p:nvPr>
            <p:ph type="subTitle" idx="1"/>
          </p:nvPr>
        </p:nvSpPr>
        <p:spPr>
          <a:xfrm>
            <a:off x="676003" y="2741839"/>
            <a:ext cx="7772400" cy="3276600"/>
          </a:xfrm>
        </p:spPr>
        <p:txBody>
          <a:bodyPr/>
          <a:lstStyle/>
          <a:p>
            <a:pPr algn="l"/>
            <a:r>
              <a:rPr lang="en-US" b="1" dirty="0" smtClean="0">
                <a:solidFill>
                  <a:schemeClr val="tx1"/>
                </a:solidFill>
              </a:rPr>
              <a:t>This web quiz may appear as two pages on tablets and laptops.</a:t>
            </a:r>
          </a:p>
          <a:p>
            <a:pPr algn="l"/>
            <a:endParaRPr lang="en-US" sz="1200" b="1" dirty="0">
              <a:solidFill>
                <a:schemeClr val="tx1"/>
              </a:solidFill>
            </a:endParaRPr>
          </a:p>
          <a:p>
            <a:pPr algn="l"/>
            <a:r>
              <a:rPr lang="en-US" b="1" dirty="0" smtClean="0">
                <a:solidFill>
                  <a:schemeClr val="tx1"/>
                </a:solidFill>
              </a:rPr>
              <a:t>I recommend that you view it as one page by clicking on the open book icon        at the bottom of the page.</a:t>
            </a:r>
          </a:p>
          <a:p>
            <a:endParaRPr lang="en-US" dirty="0"/>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7214" y="0"/>
            <a:ext cx="9178834" cy="1038704"/>
          </a:xfrm>
          <a:prstGeom prst="rect">
            <a:avLst/>
          </a:prstGeom>
        </p:spPr>
      </p:pic>
      <p:pic>
        <p:nvPicPr>
          <p:cNvPr id="7" name="Picture 6"/>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9594" y="6524625"/>
            <a:ext cx="9163594" cy="333375"/>
          </a:xfrm>
          <a:prstGeom prst="rect">
            <a:avLst/>
          </a:prstGeom>
        </p:spPr>
      </p:pic>
      <p:pic>
        <p:nvPicPr>
          <p:cNvPr id="10" name="Picture 9"/>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935629" y="4572000"/>
            <a:ext cx="616272" cy="530679"/>
          </a:xfrm>
          <a:prstGeom prst="rect">
            <a:avLst/>
          </a:prstGeom>
        </p:spPr>
      </p:pic>
    </p:spTree>
    <p:custDataLst>
      <p:tags r:id="rId1"/>
    </p:custDataLst>
    <p:extLst>
      <p:ext uri="{BB962C8B-B14F-4D97-AF65-F5344CB8AC3E}">
        <p14:creationId xmlns:p14="http://schemas.microsoft.com/office/powerpoint/2010/main" val="198849814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PQuestion"/>
          <p:cNvSpPr>
            <a:spLocks noGrp="1"/>
          </p:cNvSpPr>
          <p:nvPr>
            <p:ph type="title"/>
          </p:nvPr>
        </p:nvSpPr>
        <p:spPr>
          <a:xfrm>
            <a:off x="457200" y="228600"/>
            <a:ext cx="8382000" cy="1219200"/>
          </a:xfrm>
        </p:spPr>
        <p:txBody>
          <a:bodyPr>
            <a:normAutofit fontScale="90000"/>
          </a:bodyPr>
          <a:lstStyle/>
          <a:p>
            <a:pPr algn="l"/>
            <a:r>
              <a:rPr lang="en-US" sz="3200" b="1" dirty="0" smtClean="0">
                <a:solidFill>
                  <a:srgbClr val="0070C0"/>
                </a:solidFill>
              </a:rPr>
              <a:t>2. An excise tax on an imported item that is mainly designed to reduce the amount of imports is a/an: </a:t>
            </a:r>
            <a:endParaRPr lang="en-US" sz="3200" b="1" dirty="0">
              <a:solidFill>
                <a:srgbClr val="0070C0"/>
              </a:solidFill>
            </a:endParaRPr>
          </a:p>
        </p:txBody>
      </p:sp>
      <p:sp>
        <p:nvSpPr>
          <p:cNvPr id="3" name="TPAnswers"/>
          <p:cNvSpPr>
            <a:spLocks noGrp="1"/>
          </p:cNvSpPr>
          <p:nvPr>
            <p:ph type="body" idx="1"/>
            <p:custDataLst>
              <p:tags r:id="rId2"/>
            </p:custDataLst>
          </p:nvPr>
        </p:nvSpPr>
        <p:spPr>
          <a:xfrm>
            <a:off x="457200" y="1447800"/>
            <a:ext cx="3505200" cy="4678363"/>
          </a:xfrm>
        </p:spPr>
        <p:txBody>
          <a:bodyPr>
            <a:normAutofit/>
          </a:bodyPr>
          <a:lstStyle/>
          <a:p>
            <a:pPr marL="514350" indent="-514350">
              <a:buFont typeface="Arial" pitchFamily="34" charset="0"/>
              <a:buAutoNum type="arabicPeriod"/>
            </a:pPr>
            <a:r>
              <a:rPr lang="en-US" dirty="0" smtClean="0"/>
              <a:t>Quota</a:t>
            </a:r>
          </a:p>
          <a:p>
            <a:pPr marL="514350" indent="-514350">
              <a:buFont typeface="Arial" pitchFamily="34" charset="0"/>
              <a:buAutoNum type="arabicPeriod"/>
            </a:pPr>
            <a:r>
              <a:rPr lang="en-US" dirty="0" smtClean="0"/>
              <a:t>Revenue tariff</a:t>
            </a:r>
          </a:p>
          <a:p>
            <a:pPr marL="514350" indent="-514350">
              <a:buFont typeface="Arial" pitchFamily="34" charset="0"/>
              <a:buAutoNum type="arabicPeriod"/>
            </a:pPr>
            <a:r>
              <a:rPr lang="en-US" dirty="0" smtClean="0"/>
              <a:t>Protective tariff</a:t>
            </a:r>
          </a:p>
          <a:p>
            <a:pPr marL="514350" indent="-514350">
              <a:buFont typeface="Arial" pitchFamily="34" charset="0"/>
              <a:buAutoNum type="arabicPeriod"/>
            </a:pPr>
            <a:r>
              <a:rPr lang="en-US" dirty="0" smtClean="0"/>
              <a:t>Export subsidy</a:t>
            </a:r>
            <a:endParaRPr lang="en-US" dirty="0"/>
          </a:p>
        </p:txBody>
      </p:sp>
      <p:sp>
        <p:nvSpPr>
          <p:cNvPr id="5" name="CorShape1"/>
          <p:cNvSpPr/>
          <p:nvPr>
            <p:custDataLst>
              <p:tags r:id="rId3"/>
            </p:custDataLst>
          </p:nvPr>
        </p:nvSpPr>
        <p:spPr>
          <a:xfrm rot="10800000">
            <a:off x="172720" y="2603669"/>
            <a:ext cx="436880" cy="436880"/>
          </a:xfrm>
          <a:custGeom>
            <a:avLst/>
            <a:gdLst/>
            <a:ahLst/>
            <a:cxnLst/>
            <a:rect l="0" t="0" r="0" b="0"/>
            <a:pathLst>
              <a:path w="1524001" h="1752601">
                <a:moveTo>
                  <a:pt x="1295400" y="1066800"/>
                </a:moveTo>
                <a:lnTo>
                  <a:pt x="1524000" y="533400"/>
                </a:lnTo>
                <a:lnTo>
                  <a:pt x="914400" y="0"/>
                </a:lnTo>
                <a:lnTo>
                  <a:pt x="0" y="1447800"/>
                </a:lnTo>
                <a:lnTo>
                  <a:pt x="0" y="1752600"/>
                </a:lnTo>
                <a:lnTo>
                  <a:pt x="990600" y="533400"/>
                </a:lnTo>
                <a:close/>
              </a:path>
            </a:pathLst>
          </a:custGeom>
          <a:solidFill>
            <a:srgbClr val="00C800"/>
          </a:solidFill>
          <a:ln>
            <a:noFill/>
          </a:ln>
          <a:effectLst>
            <a:prstShdw prst="shdw14" dist="35921" dir="2700000">
              <a:scrgbClr r="0" g="0" b="0">
                <a:alpha val="50000"/>
              </a:scrgbClr>
            </a:prst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PQuestion"/>
          <p:cNvSpPr>
            <a:spLocks noGrp="1"/>
          </p:cNvSpPr>
          <p:nvPr>
            <p:ph type="title"/>
          </p:nvPr>
        </p:nvSpPr>
        <p:spPr>
          <a:xfrm>
            <a:off x="609600" y="228600"/>
            <a:ext cx="8229600" cy="990600"/>
          </a:xfrm>
        </p:spPr>
        <p:txBody>
          <a:bodyPr>
            <a:normAutofit/>
          </a:bodyPr>
          <a:lstStyle/>
          <a:p>
            <a:pPr algn="l"/>
            <a:r>
              <a:rPr lang="en-US" sz="3200" b="1" dirty="0" smtClean="0"/>
              <a:t>3. Who is NOT hurt by a Tariff? </a:t>
            </a:r>
            <a:endParaRPr lang="en-US" sz="3200" b="1" dirty="0"/>
          </a:p>
        </p:txBody>
      </p:sp>
      <p:sp>
        <p:nvSpPr>
          <p:cNvPr id="3" name="TPAnswers"/>
          <p:cNvSpPr>
            <a:spLocks noGrp="1"/>
          </p:cNvSpPr>
          <p:nvPr>
            <p:ph type="body" idx="1"/>
            <p:custDataLst>
              <p:tags r:id="rId2"/>
            </p:custDataLst>
          </p:nvPr>
        </p:nvSpPr>
        <p:spPr>
          <a:xfrm>
            <a:off x="457200" y="1295401"/>
            <a:ext cx="7162800" cy="2438400"/>
          </a:xfrm>
        </p:spPr>
        <p:txBody>
          <a:bodyPr>
            <a:normAutofit/>
          </a:bodyPr>
          <a:lstStyle/>
          <a:p>
            <a:pPr marL="514350" indent="-514350">
              <a:buFont typeface="Arial" pitchFamily="34" charset="0"/>
              <a:buAutoNum type="arabicPeriod"/>
            </a:pPr>
            <a:r>
              <a:rPr lang="en-US" dirty="0" smtClean="0"/>
              <a:t>Domestic producers</a:t>
            </a:r>
          </a:p>
          <a:p>
            <a:pPr marL="514350" indent="-514350">
              <a:buFont typeface="Arial" pitchFamily="34" charset="0"/>
              <a:buAutoNum type="arabicPeriod"/>
            </a:pPr>
            <a:r>
              <a:rPr lang="en-US" dirty="0" smtClean="0"/>
              <a:t>Foreign producers</a:t>
            </a:r>
          </a:p>
          <a:p>
            <a:pPr marL="514350" indent="-514350">
              <a:buFont typeface="Arial" pitchFamily="34" charset="0"/>
              <a:buAutoNum type="arabicPeriod"/>
            </a:pPr>
            <a:r>
              <a:rPr lang="en-US" dirty="0" smtClean="0"/>
              <a:t>Companies that use the imported item</a:t>
            </a:r>
          </a:p>
          <a:p>
            <a:pPr marL="514350" indent="-514350">
              <a:buFont typeface="Arial" pitchFamily="34" charset="0"/>
              <a:buAutoNum type="arabicPeriod"/>
            </a:pPr>
            <a:r>
              <a:rPr lang="en-US" dirty="0" smtClean="0"/>
              <a:t>Consumers</a:t>
            </a:r>
            <a:endParaRPr lang="en-US" dirty="0"/>
          </a:p>
        </p:txBody>
      </p:sp>
    </p:spTree>
    <p:custDataLst>
      <p:tags r:id="rId1"/>
    </p:custData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PQuestion"/>
          <p:cNvSpPr>
            <a:spLocks noGrp="1"/>
          </p:cNvSpPr>
          <p:nvPr>
            <p:ph type="title"/>
          </p:nvPr>
        </p:nvSpPr>
        <p:spPr>
          <a:xfrm>
            <a:off x="609600" y="228600"/>
            <a:ext cx="8229600" cy="990600"/>
          </a:xfrm>
        </p:spPr>
        <p:txBody>
          <a:bodyPr>
            <a:normAutofit/>
          </a:bodyPr>
          <a:lstStyle/>
          <a:p>
            <a:pPr algn="l"/>
            <a:r>
              <a:rPr lang="en-US" sz="3200" b="1" dirty="0" smtClean="0">
                <a:solidFill>
                  <a:srgbClr val="0070C0"/>
                </a:solidFill>
              </a:rPr>
              <a:t>3. Who is NOT hurt by a Tariff? </a:t>
            </a:r>
            <a:endParaRPr lang="en-US" sz="3200" b="1" dirty="0">
              <a:solidFill>
                <a:srgbClr val="0070C0"/>
              </a:solidFill>
            </a:endParaRPr>
          </a:p>
        </p:txBody>
      </p:sp>
      <p:sp>
        <p:nvSpPr>
          <p:cNvPr id="3" name="TPAnswers"/>
          <p:cNvSpPr>
            <a:spLocks noGrp="1"/>
          </p:cNvSpPr>
          <p:nvPr>
            <p:ph type="body" idx="1"/>
            <p:custDataLst>
              <p:tags r:id="rId2"/>
            </p:custDataLst>
          </p:nvPr>
        </p:nvSpPr>
        <p:spPr>
          <a:xfrm>
            <a:off x="457200" y="1295401"/>
            <a:ext cx="7162800" cy="2438400"/>
          </a:xfrm>
        </p:spPr>
        <p:txBody>
          <a:bodyPr>
            <a:normAutofit/>
          </a:bodyPr>
          <a:lstStyle/>
          <a:p>
            <a:pPr marL="514350" indent="-514350">
              <a:buFont typeface="Arial" pitchFamily="34" charset="0"/>
              <a:buAutoNum type="arabicPeriod"/>
            </a:pPr>
            <a:r>
              <a:rPr lang="en-US" dirty="0" smtClean="0"/>
              <a:t>Domestic producers</a:t>
            </a:r>
          </a:p>
          <a:p>
            <a:pPr marL="514350" indent="-514350">
              <a:buFont typeface="Arial" pitchFamily="34" charset="0"/>
              <a:buAutoNum type="arabicPeriod"/>
            </a:pPr>
            <a:r>
              <a:rPr lang="en-US" dirty="0" smtClean="0"/>
              <a:t>Foreign producers</a:t>
            </a:r>
          </a:p>
          <a:p>
            <a:pPr marL="514350" indent="-514350">
              <a:buFont typeface="Arial" pitchFamily="34" charset="0"/>
              <a:buAutoNum type="arabicPeriod"/>
            </a:pPr>
            <a:r>
              <a:rPr lang="en-US" dirty="0" smtClean="0"/>
              <a:t>Companies that use the imported item</a:t>
            </a:r>
          </a:p>
          <a:p>
            <a:pPr marL="514350" indent="-514350">
              <a:buFont typeface="Arial" pitchFamily="34" charset="0"/>
              <a:buAutoNum type="arabicPeriod"/>
            </a:pPr>
            <a:r>
              <a:rPr lang="en-US" dirty="0" smtClean="0"/>
              <a:t>Consumers</a:t>
            </a:r>
            <a:endParaRPr lang="en-US" dirty="0"/>
          </a:p>
        </p:txBody>
      </p:sp>
      <p:sp>
        <p:nvSpPr>
          <p:cNvPr id="5" name="CorShape1"/>
          <p:cNvSpPr/>
          <p:nvPr>
            <p:custDataLst>
              <p:tags r:id="rId3"/>
            </p:custDataLst>
          </p:nvPr>
        </p:nvSpPr>
        <p:spPr>
          <a:xfrm rot="10800000">
            <a:off x="172720" y="1225973"/>
            <a:ext cx="589280" cy="589280"/>
          </a:xfrm>
          <a:custGeom>
            <a:avLst/>
            <a:gdLst/>
            <a:ahLst/>
            <a:cxnLst/>
            <a:rect l="0" t="0" r="0" b="0"/>
            <a:pathLst>
              <a:path w="1524001" h="1752601">
                <a:moveTo>
                  <a:pt x="1295400" y="1066800"/>
                </a:moveTo>
                <a:lnTo>
                  <a:pt x="1524000" y="533400"/>
                </a:lnTo>
                <a:lnTo>
                  <a:pt x="914400" y="0"/>
                </a:lnTo>
                <a:lnTo>
                  <a:pt x="0" y="1447800"/>
                </a:lnTo>
                <a:lnTo>
                  <a:pt x="0" y="1752600"/>
                </a:lnTo>
                <a:lnTo>
                  <a:pt x="990600" y="533400"/>
                </a:lnTo>
                <a:close/>
              </a:path>
            </a:pathLst>
          </a:custGeom>
          <a:solidFill>
            <a:srgbClr val="00C800"/>
          </a:solidFill>
          <a:ln>
            <a:noFill/>
          </a:ln>
          <a:effectLst>
            <a:prstShdw prst="shdw14" dist="35921" dir="2700000">
              <a:scrgbClr r="0" g="0" b="0">
                <a:alpha val="50000"/>
              </a:scrgbClr>
            </a:prst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PQuestion"/>
          <p:cNvSpPr>
            <a:spLocks noGrp="1"/>
          </p:cNvSpPr>
          <p:nvPr>
            <p:ph type="title"/>
          </p:nvPr>
        </p:nvSpPr>
        <p:spPr>
          <a:xfrm>
            <a:off x="457200" y="274638"/>
            <a:ext cx="8382000" cy="1325562"/>
          </a:xfrm>
        </p:spPr>
        <p:txBody>
          <a:bodyPr>
            <a:normAutofit fontScale="90000"/>
          </a:bodyPr>
          <a:lstStyle/>
          <a:p>
            <a:pPr algn="l"/>
            <a:r>
              <a:rPr lang="en-US" b="1" dirty="0" smtClean="0"/>
              <a:t>4. Which is NOT true about trade restrictions? </a:t>
            </a:r>
            <a:endParaRPr lang="en-US" b="1" dirty="0"/>
          </a:p>
        </p:txBody>
      </p:sp>
      <p:sp>
        <p:nvSpPr>
          <p:cNvPr id="3" name="TPAnswers"/>
          <p:cNvSpPr>
            <a:spLocks noGrp="1"/>
          </p:cNvSpPr>
          <p:nvPr>
            <p:ph type="body" idx="1"/>
            <p:custDataLst>
              <p:tags r:id="rId2"/>
            </p:custDataLst>
          </p:nvPr>
        </p:nvSpPr>
        <p:spPr>
          <a:xfrm>
            <a:off x="457200" y="1828800"/>
            <a:ext cx="8305800" cy="4297363"/>
          </a:xfrm>
        </p:spPr>
        <p:txBody>
          <a:bodyPr>
            <a:normAutofit/>
          </a:bodyPr>
          <a:lstStyle/>
          <a:p>
            <a:pPr marL="514350" indent="-514350">
              <a:buFont typeface="Arial" pitchFamily="34" charset="0"/>
              <a:buAutoNum type="arabicPeriod"/>
            </a:pPr>
            <a:r>
              <a:rPr lang="en-US" dirty="0" smtClean="0"/>
              <a:t>They put a bigger burden on the poor</a:t>
            </a:r>
          </a:p>
          <a:p>
            <a:pPr marL="514350" indent="-514350">
              <a:buFont typeface="Arial" pitchFamily="34" charset="0"/>
              <a:buAutoNum type="arabicPeriod"/>
            </a:pPr>
            <a:r>
              <a:rPr lang="en-US" dirty="0" smtClean="0"/>
              <a:t>The costs far outweigh the benefits</a:t>
            </a:r>
          </a:p>
          <a:p>
            <a:pPr marL="514350" indent="-514350">
              <a:buFont typeface="Arial" pitchFamily="34" charset="0"/>
              <a:buAutoNum type="arabicPeriod"/>
            </a:pPr>
            <a:r>
              <a:rPr lang="en-US" dirty="0" smtClean="0"/>
              <a:t>The benefits are easier to see than the costs</a:t>
            </a:r>
          </a:p>
          <a:p>
            <a:pPr marL="514350" indent="-514350">
              <a:buFont typeface="Arial" pitchFamily="34" charset="0"/>
              <a:buAutoNum type="arabicPeriod"/>
            </a:pPr>
            <a:r>
              <a:rPr lang="en-US" dirty="0" smtClean="0"/>
              <a:t>They result in a higher standard of living</a:t>
            </a:r>
            <a:endParaRPr lang="en-US" dirty="0"/>
          </a:p>
        </p:txBody>
      </p:sp>
    </p:spTree>
    <p:custDataLst>
      <p:tags r:id="rId1"/>
    </p:custData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PQuestion"/>
          <p:cNvSpPr>
            <a:spLocks noGrp="1"/>
          </p:cNvSpPr>
          <p:nvPr>
            <p:ph type="title"/>
          </p:nvPr>
        </p:nvSpPr>
        <p:spPr>
          <a:xfrm>
            <a:off x="457200" y="274638"/>
            <a:ext cx="8382000" cy="1325562"/>
          </a:xfrm>
        </p:spPr>
        <p:txBody>
          <a:bodyPr>
            <a:normAutofit fontScale="90000"/>
          </a:bodyPr>
          <a:lstStyle/>
          <a:p>
            <a:pPr algn="l"/>
            <a:r>
              <a:rPr lang="en-US" b="1" dirty="0" smtClean="0">
                <a:solidFill>
                  <a:srgbClr val="0070C0"/>
                </a:solidFill>
              </a:rPr>
              <a:t>4. Which is NOT true about trade restrictions? </a:t>
            </a:r>
            <a:endParaRPr lang="en-US" b="1" dirty="0">
              <a:solidFill>
                <a:srgbClr val="0070C0"/>
              </a:solidFill>
            </a:endParaRPr>
          </a:p>
        </p:txBody>
      </p:sp>
      <p:sp>
        <p:nvSpPr>
          <p:cNvPr id="3" name="TPAnswers"/>
          <p:cNvSpPr>
            <a:spLocks noGrp="1"/>
          </p:cNvSpPr>
          <p:nvPr>
            <p:ph type="body" idx="1"/>
            <p:custDataLst>
              <p:tags r:id="rId2"/>
            </p:custDataLst>
          </p:nvPr>
        </p:nvSpPr>
        <p:spPr>
          <a:xfrm>
            <a:off x="457200" y="1828800"/>
            <a:ext cx="8305800" cy="4297363"/>
          </a:xfrm>
        </p:spPr>
        <p:txBody>
          <a:bodyPr>
            <a:normAutofit/>
          </a:bodyPr>
          <a:lstStyle/>
          <a:p>
            <a:pPr marL="514350" indent="-514350">
              <a:buFont typeface="Arial" pitchFamily="34" charset="0"/>
              <a:buAutoNum type="arabicPeriod"/>
            </a:pPr>
            <a:r>
              <a:rPr lang="en-US" dirty="0" smtClean="0"/>
              <a:t>They put a bigger burden on the poor</a:t>
            </a:r>
          </a:p>
          <a:p>
            <a:pPr marL="514350" indent="-514350">
              <a:buFont typeface="Arial" pitchFamily="34" charset="0"/>
              <a:buAutoNum type="arabicPeriod"/>
            </a:pPr>
            <a:r>
              <a:rPr lang="en-US" dirty="0" smtClean="0"/>
              <a:t>The costs far outweigh the benefits</a:t>
            </a:r>
          </a:p>
          <a:p>
            <a:pPr marL="514350" indent="-514350">
              <a:buFont typeface="Arial" pitchFamily="34" charset="0"/>
              <a:buAutoNum type="arabicPeriod"/>
            </a:pPr>
            <a:r>
              <a:rPr lang="en-US" dirty="0" smtClean="0"/>
              <a:t>The benefits are easier to see than the costs</a:t>
            </a:r>
          </a:p>
          <a:p>
            <a:pPr marL="514350" indent="-514350">
              <a:buFont typeface="Arial" pitchFamily="34" charset="0"/>
              <a:buAutoNum type="arabicPeriod"/>
            </a:pPr>
            <a:r>
              <a:rPr lang="en-US" dirty="0" smtClean="0"/>
              <a:t>They result in a higher standard of living</a:t>
            </a:r>
            <a:endParaRPr lang="en-US" dirty="0"/>
          </a:p>
        </p:txBody>
      </p:sp>
      <p:sp>
        <p:nvSpPr>
          <p:cNvPr id="5" name="CorShape1"/>
          <p:cNvSpPr/>
          <p:nvPr>
            <p:custDataLst>
              <p:tags r:id="rId3"/>
            </p:custDataLst>
          </p:nvPr>
        </p:nvSpPr>
        <p:spPr>
          <a:xfrm rot="10800000">
            <a:off x="76200" y="3581400"/>
            <a:ext cx="533400" cy="533400"/>
          </a:xfrm>
          <a:custGeom>
            <a:avLst/>
            <a:gdLst/>
            <a:ahLst/>
            <a:cxnLst/>
            <a:rect l="0" t="0" r="0" b="0"/>
            <a:pathLst>
              <a:path w="1524001" h="1752601">
                <a:moveTo>
                  <a:pt x="1295400" y="1066800"/>
                </a:moveTo>
                <a:lnTo>
                  <a:pt x="1524000" y="533400"/>
                </a:lnTo>
                <a:lnTo>
                  <a:pt x="914400" y="0"/>
                </a:lnTo>
                <a:lnTo>
                  <a:pt x="0" y="1447800"/>
                </a:lnTo>
                <a:lnTo>
                  <a:pt x="0" y="1752600"/>
                </a:lnTo>
                <a:lnTo>
                  <a:pt x="990600" y="533400"/>
                </a:lnTo>
                <a:close/>
              </a:path>
            </a:pathLst>
          </a:custGeom>
          <a:solidFill>
            <a:srgbClr val="00C800"/>
          </a:solidFill>
          <a:ln>
            <a:noFill/>
          </a:ln>
          <a:effectLst>
            <a:prstShdw prst="shdw14" dist="35921" dir="2700000">
              <a:scrgbClr r="0" g="0" b="0">
                <a:alpha val="50000"/>
              </a:scrgbClr>
            </a:prst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PQuestion"/>
          <p:cNvSpPr>
            <a:spLocks noGrp="1"/>
          </p:cNvSpPr>
          <p:nvPr>
            <p:ph type="title"/>
          </p:nvPr>
        </p:nvSpPr>
        <p:spPr>
          <a:xfrm>
            <a:off x="457200" y="762000"/>
            <a:ext cx="7924800" cy="1981200"/>
          </a:xfrm>
        </p:spPr>
        <p:txBody>
          <a:bodyPr>
            <a:normAutofit fontScale="90000"/>
          </a:bodyPr>
          <a:lstStyle/>
          <a:p>
            <a:pPr algn="l"/>
            <a:r>
              <a:rPr lang="en-US" sz="3100" b="1" dirty="0" smtClean="0"/>
              <a:t>5. </a:t>
            </a:r>
            <a:r>
              <a:rPr lang="en-US" sz="3100" dirty="0" smtClean="0"/>
              <a:t> </a:t>
            </a:r>
            <a:r>
              <a:rPr lang="en-US" sz="3100" i="1" dirty="0" err="1" smtClean="0"/>
              <a:t>S</a:t>
            </a:r>
            <a:r>
              <a:rPr lang="en-US" sz="3100" i="1" baseline="-25000" dirty="0" err="1" smtClean="0"/>
              <a:t>d</a:t>
            </a:r>
            <a:r>
              <a:rPr lang="en-US" sz="3100" dirty="0" smtClean="0"/>
              <a:t> and </a:t>
            </a:r>
            <a:r>
              <a:rPr lang="en-US" sz="3100" i="1" dirty="0" err="1" smtClean="0"/>
              <a:t>D</a:t>
            </a:r>
            <a:r>
              <a:rPr lang="en-US" sz="3100" i="1" baseline="-25000" dirty="0" err="1" smtClean="0"/>
              <a:t>d</a:t>
            </a:r>
            <a:r>
              <a:rPr lang="en-US" sz="3100" dirty="0" smtClean="0"/>
              <a:t> are the domestic supply and demand curves for a product. </a:t>
            </a:r>
            <a:r>
              <a:rPr lang="en-US" sz="3100" b="1" dirty="0" smtClean="0"/>
              <a:t>The world price of the product is $8.</a:t>
            </a:r>
            <a:r>
              <a:rPr lang="en-US" sz="3100" dirty="0" smtClean="0"/>
              <a:t> If the market is open to international trade but there is a </a:t>
            </a:r>
            <a:r>
              <a:rPr lang="en-US" sz="3100" b="1" dirty="0" smtClean="0"/>
              <a:t>tariff of $2 per unit </a:t>
            </a:r>
            <a:r>
              <a:rPr lang="en-US" sz="3100" dirty="0" smtClean="0"/>
              <a:t>imposed, what is the </a:t>
            </a:r>
            <a:r>
              <a:rPr lang="en-US" sz="3100" b="1" dirty="0" smtClean="0"/>
              <a:t>total government revenue generated? </a:t>
            </a:r>
            <a:r>
              <a:rPr lang="en-US" dirty="0" smtClean="0"/>
              <a:t/>
            </a:r>
            <a:br>
              <a:rPr lang="en-US" dirty="0" smtClean="0"/>
            </a:br>
            <a:r>
              <a:rPr lang="en-US" b="1" dirty="0" smtClean="0"/>
              <a:t> </a:t>
            </a:r>
            <a:endParaRPr lang="en-US" b="1" dirty="0"/>
          </a:p>
        </p:txBody>
      </p:sp>
      <p:pic>
        <p:nvPicPr>
          <p:cNvPr id="5" name="Picture 4"/>
          <p:cNvPicPr/>
          <p:nvPr/>
        </p:nvPicPr>
        <p:blipFill>
          <a:blip r:embed="rId4" cstate="print"/>
          <a:srcRect/>
          <a:stretch>
            <a:fillRect/>
          </a:stretch>
        </p:blipFill>
        <p:spPr bwMode="auto">
          <a:xfrm>
            <a:off x="2667000" y="2514600"/>
            <a:ext cx="5959549" cy="4343400"/>
          </a:xfrm>
          <a:prstGeom prst="rect">
            <a:avLst/>
          </a:prstGeom>
          <a:noFill/>
          <a:ln w="9525">
            <a:noFill/>
            <a:miter lim="800000"/>
            <a:headEnd/>
            <a:tailEnd/>
          </a:ln>
        </p:spPr>
      </p:pic>
      <p:sp>
        <p:nvSpPr>
          <p:cNvPr id="3" name="TPAnswers"/>
          <p:cNvSpPr>
            <a:spLocks noGrp="1"/>
          </p:cNvSpPr>
          <p:nvPr>
            <p:ph type="body" idx="1"/>
            <p:custDataLst>
              <p:tags r:id="rId2"/>
            </p:custDataLst>
          </p:nvPr>
        </p:nvSpPr>
        <p:spPr>
          <a:xfrm>
            <a:off x="457200" y="2590800"/>
            <a:ext cx="1447800" cy="2438401"/>
          </a:xfrm>
        </p:spPr>
        <p:txBody>
          <a:bodyPr>
            <a:normAutofit/>
          </a:bodyPr>
          <a:lstStyle/>
          <a:p>
            <a:pPr marL="514350" indent="-514350">
              <a:buFont typeface="Arial" pitchFamily="34" charset="0"/>
              <a:buAutoNum type="arabicPeriod"/>
            </a:pPr>
            <a:r>
              <a:rPr lang="en-US" dirty="0" smtClean="0"/>
              <a:t>$2</a:t>
            </a:r>
          </a:p>
          <a:p>
            <a:pPr marL="514350" indent="-514350">
              <a:buFont typeface="Arial" pitchFamily="34" charset="0"/>
              <a:buAutoNum type="arabicPeriod"/>
            </a:pPr>
            <a:r>
              <a:rPr lang="en-US" dirty="0" smtClean="0"/>
              <a:t>$20</a:t>
            </a:r>
          </a:p>
          <a:p>
            <a:pPr marL="514350" indent="-514350">
              <a:buFont typeface="Arial" pitchFamily="34" charset="0"/>
              <a:buAutoNum type="arabicPeriod"/>
            </a:pPr>
            <a:r>
              <a:rPr lang="en-US" dirty="0" smtClean="0"/>
              <a:t>$40</a:t>
            </a:r>
          </a:p>
          <a:p>
            <a:pPr marL="514350" indent="-514350">
              <a:buFont typeface="Arial" pitchFamily="34" charset="0"/>
              <a:buAutoNum type="arabicPeriod"/>
            </a:pPr>
            <a:r>
              <a:rPr lang="en-US" dirty="0" smtClean="0"/>
              <a:t>$60</a:t>
            </a:r>
            <a:endParaRPr lang="en-US" dirty="0"/>
          </a:p>
        </p:txBody>
      </p:sp>
    </p:spTree>
    <p:custDataLst>
      <p:tags r:id="rId1"/>
    </p:custData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PQuestion"/>
          <p:cNvSpPr>
            <a:spLocks noGrp="1"/>
          </p:cNvSpPr>
          <p:nvPr>
            <p:ph type="title"/>
          </p:nvPr>
        </p:nvSpPr>
        <p:spPr>
          <a:xfrm>
            <a:off x="457200" y="762000"/>
            <a:ext cx="7924800" cy="1981200"/>
          </a:xfrm>
        </p:spPr>
        <p:txBody>
          <a:bodyPr>
            <a:normAutofit fontScale="90000"/>
          </a:bodyPr>
          <a:lstStyle/>
          <a:p>
            <a:pPr algn="l"/>
            <a:r>
              <a:rPr lang="en-US" sz="3100" b="1" dirty="0" smtClean="0">
                <a:solidFill>
                  <a:srgbClr val="0070C0"/>
                </a:solidFill>
              </a:rPr>
              <a:t>5. </a:t>
            </a:r>
            <a:r>
              <a:rPr lang="en-US" sz="3100" dirty="0" smtClean="0">
                <a:solidFill>
                  <a:srgbClr val="0070C0"/>
                </a:solidFill>
              </a:rPr>
              <a:t> </a:t>
            </a:r>
            <a:r>
              <a:rPr lang="en-US" sz="3100" i="1" dirty="0" err="1" smtClean="0">
                <a:solidFill>
                  <a:srgbClr val="0070C0"/>
                </a:solidFill>
              </a:rPr>
              <a:t>S</a:t>
            </a:r>
            <a:r>
              <a:rPr lang="en-US" sz="3100" i="1" baseline="-25000" dirty="0" err="1" smtClean="0">
                <a:solidFill>
                  <a:srgbClr val="0070C0"/>
                </a:solidFill>
              </a:rPr>
              <a:t>d</a:t>
            </a:r>
            <a:r>
              <a:rPr lang="en-US" sz="3100" dirty="0" smtClean="0">
                <a:solidFill>
                  <a:srgbClr val="0070C0"/>
                </a:solidFill>
              </a:rPr>
              <a:t> and </a:t>
            </a:r>
            <a:r>
              <a:rPr lang="en-US" sz="3100" i="1" dirty="0" err="1" smtClean="0">
                <a:solidFill>
                  <a:srgbClr val="0070C0"/>
                </a:solidFill>
              </a:rPr>
              <a:t>D</a:t>
            </a:r>
            <a:r>
              <a:rPr lang="en-US" sz="3100" i="1" baseline="-25000" dirty="0" err="1" smtClean="0">
                <a:solidFill>
                  <a:srgbClr val="0070C0"/>
                </a:solidFill>
              </a:rPr>
              <a:t>d</a:t>
            </a:r>
            <a:r>
              <a:rPr lang="en-US" sz="3100" dirty="0" smtClean="0">
                <a:solidFill>
                  <a:srgbClr val="0070C0"/>
                </a:solidFill>
              </a:rPr>
              <a:t> are the domestic supply and demand curves for a product. </a:t>
            </a:r>
            <a:r>
              <a:rPr lang="en-US" sz="3100" b="1" dirty="0" smtClean="0">
                <a:solidFill>
                  <a:srgbClr val="0070C0"/>
                </a:solidFill>
              </a:rPr>
              <a:t>The world price of the product is $8.</a:t>
            </a:r>
            <a:r>
              <a:rPr lang="en-US" sz="3100" dirty="0" smtClean="0">
                <a:solidFill>
                  <a:srgbClr val="0070C0"/>
                </a:solidFill>
              </a:rPr>
              <a:t> If the market is open to international trade but there is a </a:t>
            </a:r>
            <a:r>
              <a:rPr lang="en-US" sz="3100" b="1" dirty="0" smtClean="0">
                <a:solidFill>
                  <a:srgbClr val="0070C0"/>
                </a:solidFill>
              </a:rPr>
              <a:t>tariff of $2 per unit </a:t>
            </a:r>
            <a:r>
              <a:rPr lang="en-US" sz="3100" dirty="0" smtClean="0">
                <a:solidFill>
                  <a:srgbClr val="0070C0"/>
                </a:solidFill>
              </a:rPr>
              <a:t>imposed, what is the </a:t>
            </a:r>
            <a:r>
              <a:rPr lang="en-US" sz="3100" b="1" dirty="0" smtClean="0">
                <a:solidFill>
                  <a:srgbClr val="0070C0"/>
                </a:solidFill>
              </a:rPr>
              <a:t>total government revenue generated? </a:t>
            </a:r>
            <a:r>
              <a:rPr lang="en-US" dirty="0" smtClean="0"/>
              <a:t/>
            </a:r>
            <a:br>
              <a:rPr lang="en-US" dirty="0" smtClean="0"/>
            </a:br>
            <a:r>
              <a:rPr lang="en-US" b="1" dirty="0" smtClean="0"/>
              <a:t> </a:t>
            </a:r>
            <a:endParaRPr lang="en-US" b="1" dirty="0"/>
          </a:p>
        </p:txBody>
      </p:sp>
      <p:pic>
        <p:nvPicPr>
          <p:cNvPr id="5" name="Picture 4"/>
          <p:cNvPicPr/>
          <p:nvPr/>
        </p:nvPicPr>
        <p:blipFill>
          <a:blip r:embed="rId5" cstate="print"/>
          <a:srcRect/>
          <a:stretch>
            <a:fillRect/>
          </a:stretch>
        </p:blipFill>
        <p:spPr bwMode="auto">
          <a:xfrm>
            <a:off x="2667000" y="2514600"/>
            <a:ext cx="5959549" cy="4343400"/>
          </a:xfrm>
          <a:prstGeom prst="rect">
            <a:avLst/>
          </a:prstGeom>
          <a:noFill/>
          <a:ln w="9525">
            <a:noFill/>
            <a:miter lim="800000"/>
            <a:headEnd/>
            <a:tailEnd/>
          </a:ln>
        </p:spPr>
      </p:pic>
      <p:sp>
        <p:nvSpPr>
          <p:cNvPr id="3" name="TPAnswers"/>
          <p:cNvSpPr>
            <a:spLocks noGrp="1"/>
          </p:cNvSpPr>
          <p:nvPr>
            <p:ph type="body" idx="1"/>
            <p:custDataLst>
              <p:tags r:id="rId2"/>
            </p:custDataLst>
          </p:nvPr>
        </p:nvSpPr>
        <p:spPr>
          <a:xfrm>
            <a:off x="457200" y="2590800"/>
            <a:ext cx="1447800" cy="2438401"/>
          </a:xfrm>
        </p:spPr>
        <p:txBody>
          <a:bodyPr>
            <a:normAutofit/>
          </a:bodyPr>
          <a:lstStyle/>
          <a:p>
            <a:pPr marL="514350" indent="-514350">
              <a:buFont typeface="Arial" pitchFamily="34" charset="0"/>
              <a:buAutoNum type="arabicPeriod"/>
            </a:pPr>
            <a:r>
              <a:rPr lang="en-US" dirty="0" smtClean="0"/>
              <a:t>$2</a:t>
            </a:r>
          </a:p>
          <a:p>
            <a:pPr marL="514350" indent="-514350">
              <a:buFont typeface="Arial" pitchFamily="34" charset="0"/>
              <a:buAutoNum type="arabicPeriod"/>
            </a:pPr>
            <a:r>
              <a:rPr lang="en-US" dirty="0" smtClean="0"/>
              <a:t>$20</a:t>
            </a:r>
          </a:p>
          <a:p>
            <a:pPr marL="514350" indent="-514350">
              <a:buFont typeface="Arial" pitchFamily="34" charset="0"/>
              <a:buAutoNum type="arabicPeriod"/>
            </a:pPr>
            <a:r>
              <a:rPr lang="en-US" dirty="0" smtClean="0"/>
              <a:t>$40</a:t>
            </a:r>
          </a:p>
          <a:p>
            <a:pPr marL="514350" indent="-514350">
              <a:buFont typeface="Arial" pitchFamily="34" charset="0"/>
              <a:buAutoNum type="arabicPeriod"/>
            </a:pPr>
            <a:r>
              <a:rPr lang="en-US" dirty="0" smtClean="0"/>
              <a:t>$60</a:t>
            </a:r>
            <a:endParaRPr lang="en-US" dirty="0"/>
          </a:p>
        </p:txBody>
      </p:sp>
      <p:sp>
        <p:nvSpPr>
          <p:cNvPr id="6" name="CorShape1"/>
          <p:cNvSpPr/>
          <p:nvPr>
            <p:custDataLst>
              <p:tags r:id="rId3"/>
            </p:custDataLst>
          </p:nvPr>
        </p:nvSpPr>
        <p:spPr>
          <a:xfrm rot="10800000">
            <a:off x="172720" y="3827949"/>
            <a:ext cx="355600" cy="355600"/>
          </a:xfrm>
          <a:custGeom>
            <a:avLst/>
            <a:gdLst/>
            <a:ahLst/>
            <a:cxnLst/>
            <a:rect l="0" t="0" r="0" b="0"/>
            <a:pathLst>
              <a:path w="1524001" h="1752601">
                <a:moveTo>
                  <a:pt x="1295400" y="1066800"/>
                </a:moveTo>
                <a:lnTo>
                  <a:pt x="1524000" y="533400"/>
                </a:lnTo>
                <a:lnTo>
                  <a:pt x="914400" y="0"/>
                </a:lnTo>
                <a:lnTo>
                  <a:pt x="0" y="1447800"/>
                </a:lnTo>
                <a:lnTo>
                  <a:pt x="0" y="1752600"/>
                </a:lnTo>
                <a:lnTo>
                  <a:pt x="990600" y="533400"/>
                </a:lnTo>
                <a:close/>
              </a:path>
            </a:pathLst>
          </a:custGeom>
          <a:solidFill>
            <a:srgbClr val="00C800"/>
          </a:solidFill>
          <a:ln>
            <a:noFill/>
          </a:ln>
          <a:effectLst>
            <a:prstShdw prst="shdw14" dist="35921" dir="2700000">
              <a:scrgbClr r="0" g="0" b="0">
                <a:alpha val="50000"/>
              </a:scrgbClr>
            </a:prst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0"/>
            <a:ext cx="8458200" cy="990600"/>
          </a:xfrm>
        </p:spPr>
        <p:txBody>
          <a:bodyPr/>
          <a:lstStyle/>
          <a:p>
            <a:r>
              <a:rPr lang="en-US" u="sng" dirty="0" smtClean="0"/>
              <a:t>Arguments for Trade Barriers</a:t>
            </a:r>
            <a:endParaRPr lang="en-US" u="sng" dirty="0"/>
          </a:p>
        </p:txBody>
      </p:sp>
      <p:sp>
        <p:nvSpPr>
          <p:cNvPr id="3" name="Text Placeholder 2"/>
          <p:cNvSpPr>
            <a:spLocks noGrp="1"/>
          </p:cNvSpPr>
          <p:nvPr>
            <p:ph type="body" idx="1"/>
          </p:nvPr>
        </p:nvSpPr>
        <p:spPr>
          <a:xfrm>
            <a:off x="457200" y="304800"/>
            <a:ext cx="6019800" cy="5821363"/>
          </a:xfrm>
        </p:spPr>
        <p:txBody>
          <a:bodyPr>
            <a:normAutofit/>
          </a:bodyPr>
          <a:lstStyle/>
          <a:p>
            <a:pPr lvl="0">
              <a:buNone/>
            </a:pPr>
            <a:r>
              <a:rPr lang="en-US" dirty="0" smtClean="0"/>
              <a:t>Why do trade restrictions exist?</a:t>
            </a:r>
            <a:br>
              <a:rPr lang="en-US" dirty="0" smtClean="0"/>
            </a:br>
            <a:r>
              <a:rPr lang="en-US" sz="2400" dirty="0" smtClean="0"/>
              <a:t>(1) explain the argument, </a:t>
            </a:r>
          </a:p>
          <a:p>
            <a:pPr lvl="0">
              <a:buNone/>
            </a:pPr>
            <a:r>
              <a:rPr lang="en-US" sz="2400" dirty="0" smtClean="0"/>
              <a:t>      (2) list the problems (counter-arguments)</a:t>
            </a:r>
          </a:p>
          <a:p>
            <a:pPr lvl="0">
              <a:buNone/>
            </a:pPr>
            <a:r>
              <a:rPr lang="en-US" sz="2400" dirty="0" smtClean="0"/>
              <a:t>      (3) state whether it makes economic sense</a:t>
            </a:r>
          </a:p>
          <a:p>
            <a:pPr lvl="1"/>
            <a:r>
              <a:rPr lang="en-US" dirty="0" smtClean="0"/>
              <a:t>Military Self-Sufficiency</a:t>
            </a:r>
            <a:endParaRPr lang="en-US" sz="2400" dirty="0" smtClean="0"/>
          </a:p>
          <a:p>
            <a:pPr lvl="1"/>
            <a:r>
              <a:rPr lang="en-US" dirty="0" smtClean="0"/>
              <a:t>Increase Domestic Employment</a:t>
            </a:r>
            <a:endParaRPr lang="en-US" sz="2400" dirty="0" smtClean="0"/>
          </a:p>
          <a:p>
            <a:pPr lvl="1"/>
            <a:r>
              <a:rPr lang="en-US" dirty="0" smtClean="0"/>
              <a:t>Diversification-for-Stability</a:t>
            </a:r>
            <a:endParaRPr lang="en-US" sz="2400" dirty="0" smtClean="0"/>
          </a:p>
          <a:p>
            <a:pPr lvl="1"/>
            <a:r>
              <a:rPr lang="en-US" dirty="0" smtClean="0"/>
              <a:t>Infant Industry</a:t>
            </a:r>
            <a:endParaRPr lang="en-US" sz="2400" dirty="0" smtClean="0"/>
          </a:p>
          <a:p>
            <a:pPr lvl="1"/>
            <a:r>
              <a:rPr lang="en-US" dirty="0" smtClean="0"/>
              <a:t>Protection Against Dumping</a:t>
            </a:r>
            <a:endParaRPr lang="en-US" sz="2400" dirty="0" smtClean="0"/>
          </a:p>
          <a:p>
            <a:pPr lvl="1"/>
            <a:r>
              <a:rPr lang="en-US" dirty="0" smtClean="0"/>
              <a:t>Cheap Foreign Labor</a:t>
            </a:r>
            <a:endParaRPr lang="en-US" sz="2400" dirty="0" smtClean="0"/>
          </a:p>
        </p:txBody>
      </p:sp>
    </p:spTree>
    <p:custDataLst>
      <p:tags r:id="rId1"/>
    </p:custData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PQuestion"/>
          <p:cNvSpPr>
            <a:spLocks noGrp="1"/>
          </p:cNvSpPr>
          <p:nvPr>
            <p:ph type="title"/>
          </p:nvPr>
        </p:nvSpPr>
        <p:spPr>
          <a:xfrm>
            <a:off x="457200" y="457200"/>
            <a:ext cx="8305800" cy="990600"/>
          </a:xfrm>
        </p:spPr>
        <p:txBody>
          <a:bodyPr>
            <a:normAutofit fontScale="90000"/>
          </a:bodyPr>
          <a:lstStyle/>
          <a:p>
            <a:pPr algn="l"/>
            <a:r>
              <a:rPr lang="en-US" sz="3100" b="1" dirty="0" smtClean="0"/>
              <a:t>6. Which is a valid </a:t>
            </a:r>
            <a:r>
              <a:rPr lang="en-US" sz="3100" b="1" u="sng" dirty="0" smtClean="0"/>
              <a:t>counterargument</a:t>
            </a:r>
            <a:r>
              <a:rPr lang="en-US" sz="3100" b="1" dirty="0" smtClean="0"/>
              <a:t> to the call for higher tariffs </a:t>
            </a:r>
            <a:r>
              <a:rPr lang="en-US" sz="3100" b="1" u="sng" dirty="0" smtClean="0"/>
              <a:t>to save U.S. jobs</a:t>
            </a:r>
            <a:r>
              <a:rPr lang="en-US" sz="3100" b="1" dirty="0" smtClean="0"/>
              <a:t>?</a:t>
            </a:r>
            <a:r>
              <a:rPr lang="en-US" sz="2400" b="1" dirty="0" smtClean="0"/>
              <a:t> </a:t>
            </a:r>
            <a:r>
              <a:rPr lang="en-US" sz="1000" dirty="0" smtClean="0"/>
              <a:t/>
            </a:r>
            <a:br>
              <a:rPr lang="en-US" sz="1000" dirty="0" smtClean="0"/>
            </a:br>
            <a:r>
              <a:rPr lang="en-US" sz="1000" dirty="0" smtClean="0"/>
              <a:t/>
            </a:r>
            <a:br>
              <a:rPr lang="en-US" sz="1000" dirty="0" smtClean="0"/>
            </a:br>
            <a:r>
              <a:rPr lang="en-US" sz="1000" b="1" dirty="0" smtClean="0"/>
              <a:t> </a:t>
            </a:r>
            <a:endParaRPr lang="en-US" sz="1000" b="1" dirty="0"/>
          </a:p>
        </p:txBody>
      </p:sp>
      <p:sp>
        <p:nvSpPr>
          <p:cNvPr id="3" name="TPAnswers"/>
          <p:cNvSpPr>
            <a:spLocks noGrp="1"/>
          </p:cNvSpPr>
          <p:nvPr>
            <p:ph type="body" idx="1"/>
            <p:custDataLst>
              <p:tags r:id="rId2"/>
            </p:custDataLst>
          </p:nvPr>
        </p:nvSpPr>
        <p:spPr>
          <a:xfrm>
            <a:off x="457200" y="1600200"/>
            <a:ext cx="8382000" cy="4525963"/>
          </a:xfrm>
        </p:spPr>
        <p:txBody>
          <a:bodyPr>
            <a:normAutofit fontScale="92500" lnSpcReduction="20000"/>
          </a:bodyPr>
          <a:lstStyle/>
          <a:p>
            <a:pPr marL="514350" indent="-514350">
              <a:buFont typeface="Arial" pitchFamily="34" charset="0"/>
              <a:buAutoNum type="arabicPeriod"/>
            </a:pPr>
            <a:r>
              <a:rPr lang="en-US" dirty="0" smtClean="0"/>
              <a:t>The need to protect U.S. workers from the dumping of foreign products</a:t>
            </a:r>
          </a:p>
          <a:p>
            <a:pPr marL="514350" indent="-514350">
              <a:buFont typeface="Arial" pitchFamily="34" charset="0"/>
              <a:buAutoNum type="arabicPeriod"/>
            </a:pPr>
            <a:r>
              <a:rPr lang="en-US" dirty="0" smtClean="0"/>
              <a:t>Strategic trade policy calls for equal treatment of all trading nations so that they will have the same competitive conditions</a:t>
            </a:r>
          </a:p>
          <a:p>
            <a:pPr marL="514350" indent="-514350">
              <a:buFont typeface="Arial" pitchFamily="34" charset="0"/>
              <a:buAutoNum type="arabicPeriod"/>
            </a:pPr>
            <a:r>
              <a:rPr lang="en-US" dirty="0" smtClean="0"/>
              <a:t>U.S. firms and workers must be protected from the ruinous competition of nations where wages for workers are low</a:t>
            </a:r>
          </a:p>
          <a:p>
            <a:pPr marL="514350" indent="-514350">
              <a:buFont typeface="Arial" pitchFamily="34" charset="0"/>
              <a:buAutoNum type="arabicPeriod"/>
            </a:pPr>
            <a:r>
              <a:rPr lang="en-US" dirty="0" smtClean="0"/>
              <a:t>Imports may eliminate some U.S. jobs, but they create others, so they may have little or no effect on employment</a:t>
            </a:r>
          </a:p>
        </p:txBody>
      </p:sp>
    </p:spTree>
    <p:custDataLst>
      <p:tags r:id="rId1"/>
    </p:custData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PQuestion"/>
          <p:cNvSpPr>
            <a:spLocks noGrp="1"/>
          </p:cNvSpPr>
          <p:nvPr>
            <p:ph type="title"/>
          </p:nvPr>
        </p:nvSpPr>
        <p:spPr>
          <a:xfrm>
            <a:off x="457200" y="457200"/>
            <a:ext cx="8305800" cy="990600"/>
          </a:xfrm>
        </p:spPr>
        <p:txBody>
          <a:bodyPr>
            <a:normAutofit fontScale="90000"/>
          </a:bodyPr>
          <a:lstStyle/>
          <a:p>
            <a:pPr algn="l"/>
            <a:r>
              <a:rPr lang="en-US" sz="3100" b="1" dirty="0" smtClean="0">
                <a:solidFill>
                  <a:srgbClr val="0070C0"/>
                </a:solidFill>
              </a:rPr>
              <a:t>6. Which is a valid </a:t>
            </a:r>
            <a:r>
              <a:rPr lang="en-US" sz="3100" b="1" u="sng" dirty="0" smtClean="0">
                <a:solidFill>
                  <a:srgbClr val="0070C0"/>
                </a:solidFill>
              </a:rPr>
              <a:t>counterargument</a:t>
            </a:r>
            <a:r>
              <a:rPr lang="en-US" sz="3100" b="1" dirty="0" smtClean="0">
                <a:solidFill>
                  <a:srgbClr val="0070C0"/>
                </a:solidFill>
              </a:rPr>
              <a:t> to the call for higher tariffs </a:t>
            </a:r>
            <a:r>
              <a:rPr lang="en-US" sz="3100" b="1" u="sng" dirty="0" smtClean="0">
                <a:solidFill>
                  <a:srgbClr val="0070C0"/>
                </a:solidFill>
              </a:rPr>
              <a:t>to save U.S. jobs</a:t>
            </a:r>
            <a:r>
              <a:rPr lang="en-US" sz="3100" b="1" dirty="0" smtClean="0">
                <a:solidFill>
                  <a:srgbClr val="0070C0"/>
                </a:solidFill>
              </a:rPr>
              <a:t>?</a:t>
            </a:r>
            <a:r>
              <a:rPr lang="en-US" sz="2400" b="1" dirty="0" smtClean="0">
                <a:solidFill>
                  <a:srgbClr val="0070C0"/>
                </a:solidFill>
              </a:rPr>
              <a:t> </a:t>
            </a:r>
            <a:r>
              <a:rPr lang="en-US" sz="1000" dirty="0" smtClean="0"/>
              <a:t/>
            </a:r>
            <a:br>
              <a:rPr lang="en-US" sz="1000" dirty="0" smtClean="0"/>
            </a:br>
            <a:r>
              <a:rPr lang="en-US" sz="1000" dirty="0" smtClean="0"/>
              <a:t/>
            </a:r>
            <a:br>
              <a:rPr lang="en-US" sz="1000" dirty="0" smtClean="0"/>
            </a:br>
            <a:r>
              <a:rPr lang="en-US" sz="1000" b="1" dirty="0" smtClean="0"/>
              <a:t> </a:t>
            </a:r>
            <a:endParaRPr lang="en-US" sz="1000" b="1" dirty="0"/>
          </a:p>
        </p:txBody>
      </p:sp>
      <p:sp>
        <p:nvSpPr>
          <p:cNvPr id="3" name="TPAnswers"/>
          <p:cNvSpPr>
            <a:spLocks noGrp="1"/>
          </p:cNvSpPr>
          <p:nvPr>
            <p:ph type="body" idx="1"/>
            <p:custDataLst>
              <p:tags r:id="rId2"/>
            </p:custDataLst>
          </p:nvPr>
        </p:nvSpPr>
        <p:spPr>
          <a:xfrm>
            <a:off x="457200" y="1600200"/>
            <a:ext cx="8382000" cy="4525963"/>
          </a:xfrm>
        </p:spPr>
        <p:txBody>
          <a:bodyPr>
            <a:normAutofit fontScale="92500" lnSpcReduction="20000"/>
          </a:bodyPr>
          <a:lstStyle/>
          <a:p>
            <a:pPr marL="514350" indent="-514350">
              <a:buFont typeface="Arial" pitchFamily="34" charset="0"/>
              <a:buAutoNum type="arabicPeriod"/>
            </a:pPr>
            <a:r>
              <a:rPr lang="en-US" dirty="0" smtClean="0"/>
              <a:t>The need to protect U.S. workers from the dumping of foreign products</a:t>
            </a:r>
          </a:p>
          <a:p>
            <a:pPr marL="514350" indent="-514350">
              <a:buFont typeface="Arial" pitchFamily="34" charset="0"/>
              <a:buAutoNum type="arabicPeriod"/>
            </a:pPr>
            <a:r>
              <a:rPr lang="en-US" dirty="0" smtClean="0"/>
              <a:t>Strategic trade policy calls for equal treatment of all trading nations so that they will have the same competitive conditions</a:t>
            </a:r>
          </a:p>
          <a:p>
            <a:pPr marL="514350" indent="-514350">
              <a:buFont typeface="Arial" pitchFamily="34" charset="0"/>
              <a:buAutoNum type="arabicPeriod"/>
            </a:pPr>
            <a:r>
              <a:rPr lang="en-US" dirty="0" smtClean="0"/>
              <a:t>U.S. firms and workers must be protected from the ruinous competition of nations where wages for workers are low</a:t>
            </a:r>
          </a:p>
          <a:p>
            <a:pPr marL="514350" indent="-514350">
              <a:buFont typeface="Arial" pitchFamily="34" charset="0"/>
              <a:buAutoNum type="arabicPeriod"/>
            </a:pPr>
            <a:r>
              <a:rPr lang="en-US" dirty="0" smtClean="0"/>
              <a:t>Imports may eliminate some U.S. jobs, but they create others, so they may have little or no effect on employment</a:t>
            </a:r>
          </a:p>
        </p:txBody>
      </p:sp>
      <p:sp>
        <p:nvSpPr>
          <p:cNvPr id="5" name="CorShape1"/>
          <p:cNvSpPr/>
          <p:nvPr>
            <p:custDataLst>
              <p:tags r:id="rId3"/>
            </p:custDataLst>
          </p:nvPr>
        </p:nvSpPr>
        <p:spPr>
          <a:xfrm rot="10800000">
            <a:off x="0" y="4724400"/>
            <a:ext cx="711200" cy="711200"/>
          </a:xfrm>
          <a:custGeom>
            <a:avLst/>
            <a:gdLst/>
            <a:ahLst/>
            <a:cxnLst/>
            <a:rect l="0" t="0" r="0" b="0"/>
            <a:pathLst>
              <a:path w="1524001" h="1752601">
                <a:moveTo>
                  <a:pt x="1295400" y="1066800"/>
                </a:moveTo>
                <a:lnTo>
                  <a:pt x="1524000" y="533400"/>
                </a:lnTo>
                <a:lnTo>
                  <a:pt x="914400" y="0"/>
                </a:lnTo>
                <a:lnTo>
                  <a:pt x="0" y="1447800"/>
                </a:lnTo>
                <a:lnTo>
                  <a:pt x="0" y="1752600"/>
                </a:lnTo>
                <a:lnTo>
                  <a:pt x="990600" y="533400"/>
                </a:lnTo>
                <a:close/>
              </a:path>
            </a:pathLst>
          </a:custGeom>
          <a:solidFill>
            <a:srgbClr val="00C800"/>
          </a:solidFill>
          <a:ln>
            <a:noFill/>
          </a:ln>
          <a:effectLst>
            <a:prstShdw prst="shdw14" dist="35921" dir="2700000">
              <a:scrgbClr r="0" g="0" b="0">
                <a:alpha val="50000"/>
              </a:scrgbClr>
            </a:prst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457201"/>
            <a:ext cx="7772400" cy="685799"/>
          </a:xfrm>
        </p:spPr>
        <p:txBody>
          <a:bodyPr>
            <a:normAutofit fontScale="90000"/>
          </a:bodyPr>
          <a:lstStyle/>
          <a:p>
            <a:r>
              <a:rPr lang="en-US" b="1" dirty="0" smtClean="0"/>
              <a:t>20b – Macro – International Trade</a:t>
            </a:r>
            <a:endParaRPr lang="en-US" b="1" dirty="0"/>
          </a:p>
        </p:txBody>
      </p:sp>
      <p:sp>
        <p:nvSpPr>
          <p:cNvPr id="3" name="Subtitle 2"/>
          <p:cNvSpPr>
            <a:spLocks noGrp="1"/>
          </p:cNvSpPr>
          <p:nvPr>
            <p:ph type="subTitle" idx="1"/>
          </p:nvPr>
        </p:nvSpPr>
        <p:spPr>
          <a:xfrm>
            <a:off x="762000" y="1295400"/>
            <a:ext cx="7848600" cy="4343400"/>
          </a:xfrm>
        </p:spPr>
        <p:txBody>
          <a:bodyPr>
            <a:normAutofit/>
          </a:bodyPr>
          <a:lstStyle/>
          <a:p>
            <a:pPr algn="l">
              <a:buFont typeface="Arial" pitchFamily="34" charset="0"/>
              <a:buChar char="•"/>
            </a:pPr>
            <a:r>
              <a:rPr lang="en-US" sz="3600" dirty="0" smtClean="0">
                <a:solidFill>
                  <a:schemeClr val="tx1"/>
                </a:solidFill>
              </a:rPr>
              <a:t>Facts about Trade</a:t>
            </a:r>
          </a:p>
          <a:p>
            <a:pPr algn="l">
              <a:buFont typeface="Arial" pitchFamily="34" charset="0"/>
              <a:buChar char="•"/>
            </a:pPr>
            <a:r>
              <a:rPr lang="en-US" sz="3600" dirty="0" smtClean="0">
                <a:solidFill>
                  <a:schemeClr val="tx1"/>
                </a:solidFill>
              </a:rPr>
              <a:t>Trade Restrictions</a:t>
            </a:r>
          </a:p>
          <a:p>
            <a:pPr algn="l">
              <a:buFont typeface="Arial" pitchFamily="34" charset="0"/>
              <a:buChar char="•"/>
            </a:pPr>
            <a:r>
              <a:rPr lang="en-US" sz="3600" dirty="0" smtClean="0">
                <a:solidFill>
                  <a:schemeClr val="tx1"/>
                </a:solidFill>
              </a:rPr>
              <a:t>Exchange Rates</a:t>
            </a:r>
          </a:p>
          <a:p>
            <a:pPr algn="l">
              <a:buFont typeface="Arial" pitchFamily="34" charset="0"/>
              <a:buChar char="•"/>
            </a:pPr>
            <a:r>
              <a:rPr lang="en-US" sz="3600" dirty="0" smtClean="0">
                <a:solidFill>
                  <a:schemeClr val="tx1"/>
                </a:solidFill>
              </a:rPr>
              <a:t>Trade Deficits</a:t>
            </a:r>
          </a:p>
          <a:p>
            <a:pPr algn="l">
              <a:buFont typeface="Arial" pitchFamily="34" charset="0"/>
              <a:buChar char="•"/>
            </a:pPr>
            <a:endParaRPr lang="en-US" sz="3600" dirty="0">
              <a:solidFill>
                <a:schemeClr val="tx1"/>
              </a:solidFill>
            </a:endParaRPr>
          </a:p>
        </p:txBody>
      </p:sp>
    </p:spTree>
    <p:custDataLst>
      <p:tags r:id="rId1"/>
    </p:custData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PQuestion"/>
          <p:cNvSpPr>
            <a:spLocks noGrp="1"/>
          </p:cNvSpPr>
          <p:nvPr>
            <p:ph type="title"/>
          </p:nvPr>
        </p:nvSpPr>
        <p:spPr>
          <a:xfrm>
            <a:off x="457200" y="274638"/>
            <a:ext cx="6705600" cy="2087562"/>
          </a:xfrm>
        </p:spPr>
        <p:txBody>
          <a:bodyPr>
            <a:normAutofit/>
          </a:bodyPr>
          <a:lstStyle/>
          <a:p>
            <a:pPr algn="l"/>
            <a:r>
              <a:rPr lang="en-US" sz="3200" b="1" dirty="0" smtClean="0"/>
              <a:t>7.  Which is a valid counterargument to the infant industry argument for protective tariffs? </a:t>
            </a:r>
            <a:r>
              <a:rPr lang="en-US" sz="1000" dirty="0" smtClean="0"/>
              <a:t/>
            </a:r>
            <a:br>
              <a:rPr lang="en-US" sz="1000" dirty="0" smtClean="0"/>
            </a:br>
            <a:r>
              <a:rPr lang="en-US" sz="1000" dirty="0" smtClean="0"/>
              <a:t/>
            </a:r>
            <a:br>
              <a:rPr lang="en-US" sz="1000" dirty="0" smtClean="0"/>
            </a:br>
            <a:endParaRPr lang="en-US" sz="1000" b="1" dirty="0"/>
          </a:p>
        </p:txBody>
      </p:sp>
      <p:sp>
        <p:nvSpPr>
          <p:cNvPr id="3" name="TPAnswers"/>
          <p:cNvSpPr>
            <a:spLocks noGrp="1"/>
          </p:cNvSpPr>
          <p:nvPr>
            <p:ph type="body" idx="1"/>
            <p:custDataLst>
              <p:tags r:id="rId2"/>
            </p:custDataLst>
          </p:nvPr>
        </p:nvSpPr>
        <p:spPr>
          <a:xfrm>
            <a:off x="457200" y="1981200"/>
            <a:ext cx="8305800" cy="4114801"/>
          </a:xfrm>
        </p:spPr>
        <p:txBody>
          <a:bodyPr>
            <a:normAutofit fontScale="92500" lnSpcReduction="10000"/>
          </a:bodyPr>
          <a:lstStyle/>
          <a:p>
            <a:pPr marL="514350" indent="-514350">
              <a:buFont typeface="Arial" pitchFamily="34" charset="0"/>
              <a:buAutoNum type="arabicPeriod"/>
            </a:pPr>
            <a:r>
              <a:rPr lang="en-US" dirty="0" smtClean="0"/>
              <a:t>It results in too many benefits for domestic firms that export goods and services</a:t>
            </a:r>
          </a:p>
          <a:p>
            <a:pPr marL="514350" indent="-514350">
              <a:buFont typeface="Arial" pitchFamily="34" charset="0"/>
              <a:buAutoNum type="arabicPeriod"/>
            </a:pPr>
            <a:r>
              <a:rPr lang="en-US" dirty="0" smtClean="0"/>
              <a:t>It is difficult to determine which infant industries will become mature industries with a comparative advantage</a:t>
            </a:r>
          </a:p>
          <a:p>
            <a:pPr marL="514350" indent="-514350">
              <a:buFont typeface="Arial" pitchFamily="34" charset="0"/>
              <a:buAutoNum type="arabicPeriod"/>
            </a:pPr>
            <a:r>
              <a:rPr lang="en-US" dirty="0" smtClean="0"/>
              <a:t>The objective would be better achieved through strategic trade policy</a:t>
            </a:r>
          </a:p>
          <a:p>
            <a:pPr marL="514350" indent="-514350">
              <a:buFont typeface="Arial" pitchFamily="34" charset="0"/>
              <a:buAutoNum type="arabicPeriod"/>
            </a:pPr>
            <a:r>
              <a:rPr lang="en-US" dirty="0" smtClean="0"/>
              <a:t>The objective would be better achieved by import quotas and nontariff barriers</a:t>
            </a:r>
          </a:p>
        </p:txBody>
      </p:sp>
    </p:spTree>
    <p:custDataLst>
      <p:tags r:id="rId1"/>
    </p:custData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PQuestion"/>
          <p:cNvSpPr>
            <a:spLocks noGrp="1"/>
          </p:cNvSpPr>
          <p:nvPr>
            <p:ph type="title"/>
          </p:nvPr>
        </p:nvSpPr>
        <p:spPr>
          <a:xfrm>
            <a:off x="457200" y="274638"/>
            <a:ext cx="6705600" cy="2087562"/>
          </a:xfrm>
        </p:spPr>
        <p:txBody>
          <a:bodyPr>
            <a:normAutofit/>
          </a:bodyPr>
          <a:lstStyle/>
          <a:p>
            <a:pPr algn="l"/>
            <a:r>
              <a:rPr lang="en-US" sz="3200" b="1" dirty="0" smtClean="0">
                <a:solidFill>
                  <a:srgbClr val="0070C0"/>
                </a:solidFill>
              </a:rPr>
              <a:t>7.  Which is a valid counterargument to the infant industry argument for protective tariffs? </a:t>
            </a:r>
            <a:r>
              <a:rPr lang="en-US" sz="1000" dirty="0" smtClean="0"/>
              <a:t/>
            </a:r>
            <a:br>
              <a:rPr lang="en-US" sz="1000" dirty="0" smtClean="0"/>
            </a:br>
            <a:r>
              <a:rPr lang="en-US" sz="1000" dirty="0" smtClean="0"/>
              <a:t/>
            </a:r>
            <a:br>
              <a:rPr lang="en-US" sz="1000" dirty="0" smtClean="0"/>
            </a:br>
            <a:endParaRPr lang="en-US" sz="1000" b="1" dirty="0"/>
          </a:p>
        </p:txBody>
      </p:sp>
      <p:sp>
        <p:nvSpPr>
          <p:cNvPr id="3" name="TPAnswers"/>
          <p:cNvSpPr>
            <a:spLocks noGrp="1"/>
          </p:cNvSpPr>
          <p:nvPr>
            <p:ph type="body" idx="1"/>
            <p:custDataLst>
              <p:tags r:id="rId2"/>
            </p:custDataLst>
          </p:nvPr>
        </p:nvSpPr>
        <p:spPr>
          <a:xfrm>
            <a:off x="457200" y="1981200"/>
            <a:ext cx="8305800" cy="4114801"/>
          </a:xfrm>
        </p:spPr>
        <p:txBody>
          <a:bodyPr>
            <a:normAutofit fontScale="92500" lnSpcReduction="10000"/>
          </a:bodyPr>
          <a:lstStyle/>
          <a:p>
            <a:pPr marL="514350" indent="-514350">
              <a:buFont typeface="Arial" pitchFamily="34" charset="0"/>
              <a:buAutoNum type="arabicPeriod"/>
            </a:pPr>
            <a:r>
              <a:rPr lang="en-US" dirty="0" smtClean="0"/>
              <a:t>It results in too many benefits for domestic firms that export goods and services</a:t>
            </a:r>
          </a:p>
          <a:p>
            <a:pPr marL="514350" indent="-514350">
              <a:buFont typeface="Arial" pitchFamily="34" charset="0"/>
              <a:buAutoNum type="arabicPeriod"/>
            </a:pPr>
            <a:r>
              <a:rPr lang="en-US" dirty="0" smtClean="0"/>
              <a:t>It is difficult to determine which infant industries will become mature industries with a comparative advantage</a:t>
            </a:r>
          </a:p>
          <a:p>
            <a:pPr marL="514350" indent="-514350">
              <a:buFont typeface="Arial" pitchFamily="34" charset="0"/>
              <a:buAutoNum type="arabicPeriod"/>
            </a:pPr>
            <a:r>
              <a:rPr lang="en-US" dirty="0" smtClean="0"/>
              <a:t>The objective would be better achieved through strategic trade policy</a:t>
            </a:r>
          </a:p>
          <a:p>
            <a:pPr marL="514350" indent="-514350">
              <a:buFont typeface="Arial" pitchFamily="34" charset="0"/>
              <a:buAutoNum type="arabicPeriod"/>
            </a:pPr>
            <a:r>
              <a:rPr lang="en-US" dirty="0" smtClean="0"/>
              <a:t>The objective would be better achieved by import quotas and nontariff barriers</a:t>
            </a:r>
          </a:p>
        </p:txBody>
      </p:sp>
      <p:sp>
        <p:nvSpPr>
          <p:cNvPr id="5" name="CorShape1"/>
          <p:cNvSpPr/>
          <p:nvPr>
            <p:custDataLst>
              <p:tags r:id="rId3"/>
            </p:custDataLst>
          </p:nvPr>
        </p:nvSpPr>
        <p:spPr>
          <a:xfrm rot="10800000">
            <a:off x="0" y="2667000"/>
            <a:ext cx="800100" cy="800100"/>
          </a:xfrm>
          <a:custGeom>
            <a:avLst/>
            <a:gdLst/>
            <a:ahLst/>
            <a:cxnLst/>
            <a:rect l="0" t="0" r="0" b="0"/>
            <a:pathLst>
              <a:path w="1524001" h="1752601">
                <a:moveTo>
                  <a:pt x="1295400" y="1066800"/>
                </a:moveTo>
                <a:lnTo>
                  <a:pt x="1524000" y="533400"/>
                </a:lnTo>
                <a:lnTo>
                  <a:pt x="914400" y="0"/>
                </a:lnTo>
                <a:lnTo>
                  <a:pt x="0" y="1447800"/>
                </a:lnTo>
                <a:lnTo>
                  <a:pt x="0" y="1752600"/>
                </a:lnTo>
                <a:lnTo>
                  <a:pt x="990600" y="533400"/>
                </a:lnTo>
                <a:close/>
              </a:path>
            </a:pathLst>
          </a:custGeom>
          <a:solidFill>
            <a:srgbClr val="00C800"/>
          </a:solidFill>
          <a:ln>
            <a:noFill/>
          </a:ln>
          <a:effectLst>
            <a:prstShdw prst="shdw14" dist="35921" dir="2700000">
              <a:scrgbClr r="0" g="0" b="0">
                <a:alpha val="50000"/>
              </a:scrgbClr>
            </a:prst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486400"/>
            <a:ext cx="8229600" cy="1066800"/>
          </a:xfrm>
        </p:spPr>
        <p:txBody>
          <a:bodyPr/>
          <a:lstStyle/>
          <a:p>
            <a:r>
              <a:rPr lang="en-US" u="sng" dirty="0" smtClean="0"/>
              <a:t>Exchange Rates</a:t>
            </a:r>
            <a:endParaRPr lang="en-US" u="sng" dirty="0"/>
          </a:p>
        </p:txBody>
      </p:sp>
      <p:sp>
        <p:nvSpPr>
          <p:cNvPr id="3" name="Text Placeholder 2"/>
          <p:cNvSpPr>
            <a:spLocks noGrp="1"/>
          </p:cNvSpPr>
          <p:nvPr>
            <p:ph type="body" idx="1"/>
          </p:nvPr>
        </p:nvSpPr>
        <p:spPr>
          <a:xfrm>
            <a:off x="457200" y="533401"/>
            <a:ext cx="8001000" cy="5181600"/>
          </a:xfrm>
        </p:spPr>
        <p:txBody>
          <a:bodyPr>
            <a:normAutofit fontScale="92500" lnSpcReduction="10000"/>
          </a:bodyPr>
          <a:lstStyle/>
          <a:p>
            <a:pPr lvl="0"/>
            <a:r>
              <a:rPr lang="en-US" dirty="0" smtClean="0"/>
              <a:t>Appreciation and Depreciation</a:t>
            </a:r>
            <a:endParaRPr lang="en-US" sz="2800" dirty="0" smtClean="0"/>
          </a:p>
          <a:p>
            <a:pPr lvl="0"/>
            <a:r>
              <a:rPr lang="en-US" dirty="0" smtClean="0"/>
              <a:t>Who supplies and who demands foreign exchange and why?</a:t>
            </a:r>
            <a:endParaRPr lang="en-US" sz="2800" dirty="0" smtClean="0"/>
          </a:p>
          <a:p>
            <a:r>
              <a:rPr lang="en-US" dirty="0" smtClean="0"/>
              <a:t>Determinants of Flexible</a:t>
            </a:r>
            <a:r>
              <a:rPr lang="en-US" sz="2800" dirty="0" smtClean="0"/>
              <a:t> </a:t>
            </a:r>
            <a:r>
              <a:rPr lang="en-US" dirty="0" smtClean="0"/>
              <a:t>Exchange Rates</a:t>
            </a:r>
            <a:endParaRPr lang="en-US" sz="2800" dirty="0" smtClean="0"/>
          </a:p>
          <a:p>
            <a:pPr lvl="1"/>
            <a:r>
              <a:rPr lang="en-US" dirty="0" smtClean="0"/>
              <a:t>Change in tastes</a:t>
            </a:r>
            <a:endParaRPr lang="en-US" sz="2400" dirty="0" smtClean="0"/>
          </a:p>
          <a:p>
            <a:pPr lvl="1"/>
            <a:r>
              <a:rPr lang="en-US" dirty="0" smtClean="0"/>
              <a:t>Change in relative incomes</a:t>
            </a:r>
            <a:endParaRPr lang="en-US" sz="2400" dirty="0" smtClean="0"/>
          </a:p>
          <a:p>
            <a:pPr lvl="1"/>
            <a:r>
              <a:rPr lang="en-US" dirty="0" smtClean="0"/>
              <a:t>Change in relative inflation rates (prices)</a:t>
            </a:r>
            <a:endParaRPr lang="en-US" sz="2400" dirty="0" smtClean="0"/>
          </a:p>
          <a:p>
            <a:pPr lvl="1"/>
            <a:r>
              <a:rPr lang="en-US" dirty="0" smtClean="0"/>
              <a:t>Change in relative interest rates</a:t>
            </a:r>
            <a:endParaRPr lang="en-US" sz="2400" dirty="0" smtClean="0"/>
          </a:p>
          <a:p>
            <a:pPr lvl="1"/>
            <a:r>
              <a:rPr lang="en-US" dirty="0" smtClean="0"/>
              <a:t>Change in expected rates of returns on other financial investments</a:t>
            </a:r>
            <a:endParaRPr lang="en-US" sz="2400" dirty="0" smtClean="0"/>
          </a:p>
          <a:p>
            <a:pPr lvl="0"/>
            <a:r>
              <a:rPr lang="en-US" dirty="0" smtClean="0"/>
              <a:t>Fixed Exchange Rates</a:t>
            </a:r>
            <a:endParaRPr lang="en-US" sz="2800" dirty="0"/>
          </a:p>
        </p:txBody>
      </p:sp>
    </p:spTree>
    <p:custDataLst>
      <p:tags r:id="rId1"/>
    </p:custData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PQuestion"/>
          <p:cNvSpPr>
            <a:spLocks noGrp="1"/>
          </p:cNvSpPr>
          <p:nvPr>
            <p:ph type="title"/>
          </p:nvPr>
        </p:nvSpPr>
        <p:spPr>
          <a:xfrm>
            <a:off x="228600" y="381000"/>
            <a:ext cx="8305800" cy="762000"/>
          </a:xfrm>
        </p:spPr>
        <p:txBody>
          <a:bodyPr>
            <a:normAutofit/>
          </a:bodyPr>
          <a:lstStyle/>
          <a:p>
            <a:pPr algn="l"/>
            <a:r>
              <a:rPr lang="en-US" sz="3200" b="1" dirty="0" smtClean="0"/>
              <a:t>8. What is a problem with a “strong dollar”?</a:t>
            </a:r>
            <a:endParaRPr lang="en-US" sz="3200" b="1" dirty="0"/>
          </a:p>
        </p:txBody>
      </p:sp>
      <p:sp>
        <p:nvSpPr>
          <p:cNvPr id="3" name="TPAnswers"/>
          <p:cNvSpPr>
            <a:spLocks noGrp="1"/>
          </p:cNvSpPr>
          <p:nvPr>
            <p:ph type="body" idx="1"/>
            <p:custDataLst>
              <p:tags r:id="rId2"/>
            </p:custDataLst>
          </p:nvPr>
        </p:nvSpPr>
        <p:spPr>
          <a:xfrm>
            <a:off x="457200" y="1143000"/>
            <a:ext cx="5562600" cy="4114801"/>
          </a:xfrm>
        </p:spPr>
        <p:txBody>
          <a:bodyPr>
            <a:normAutofit/>
          </a:bodyPr>
          <a:lstStyle/>
          <a:p>
            <a:pPr marL="514350" indent="-514350">
              <a:buFont typeface="Arial" pitchFamily="34" charset="0"/>
              <a:buAutoNum type="arabicPeriod"/>
            </a:pPr>
            <a:r>
              <a:rPr lang="en-US" dirty="0" smtClean="0"/>
              <a:t>More economic growth</a:t>
            </a:r>
          </a:p>
          <a:p>
            <a:pPr marL="514350" indent="-514350">
              <a:buFont typeface="Arial" pitchFamily="34" charset="0"/>
              <a:buAutoNum type="arabicPeriod"/>
            </a:pPr>
            <a:r>
              <a:rPr lang="en-US" dirty="0" smtClean="0"/>
              <a:t>More inflation</a:t>
            </a:r>
          </a:p>
          <a:p>
            <a:pPr marL="514350" indent="-514350">
              <a:buFont typeface="Arial" pitchFamily="34" charset="0"/>
              <a:buAutoNum type="arabicPeriod"/>
            </a:pPr>
            <a:r>
              <a:rPr lang="en-US" dirty="0" smtClean="0"/>
              <a:t>More unemployment</a:t>
            </a:r>
          </a:p>
          <a:p>
            <a:pPr marL="514350" indent="-514350">
              <a:buFont typeface="Arial" pitchFamily="34" charset="0"/>
              <a:buAutoNum type="arabicPeriod"/>
            </a:pPr>
            <a:r>
              <a:rPr lang="en-US" dirty="0" smtClean="0"/>
              <a:t>More exports</a:t>
            </a:r>
            <a:endParaRPr lang="en-US" dirty="0"/>
          </a:p>
        </p:txBody>
      </p:sp>
    </p:spTree>
    <p:custDataLst>
      <p:tags r:id="rId1"/>
    </p:custData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PQuestion"/>
          <p:cNvSpPr>
            <a:spLocks noGrp="1"/>
          </p:cNvSpPr>
          <p:nvPr>
            <p:ph type="title"/>
          </p:nvPr>
        </p:nvSpPr>
        <p:spPr>
          <a:xfrm>
            <a:off x="228600" y="381000"/>
            <a:ext cx="8305800" cy="762000"/>
          </a:xfrm>
        </p:spPr>
        <p:txBody>
          <a:bodyPr>
            <a:normAutofit/>
          </a:bodyPr>
          <a:lstStyle/>
          <a:p>
            <a:pPr algn="l"/>
            <a:r>
              <a:rPr lang="en-US" sz="3200" b="1" dirty="0" smtClean="0">
                <a:solidFill>
                  <a:srgbClr val="0070C0"/>
                </a:solidFill>
              </a:rPr>
              <a:t>8. What is a problem with a “strong dollar”?</a:t>
            </a:r>
            <a:endParaRPr lang="en-US" sz="3200" b="1" dirty="0">
              <a:solidFill>
                <a:srgbClr val="0070C0"/>
              </a:solidFill>
            </a:endParaRPr>
          </a:p>
        </p:txBody>
      </p:sp>
      <p:sp>
        <p:nvSpPr>
          <p:cNvPr id="3" name="TPAnswers"/>
          <p:cNvSpPr>
            <a:spLocks noGrp="1"/>
          </p:cNvSpPr>
          <p:nvPr>
            <p:ph type="body" idx="1"/>
            <p:custDataLst>
              <p:tags r:id="rId2"/>
            </p:custDataLst>
          </p:nvPr>
        </p:nvSpPr>
        <p:spPr>
          <a:xfrm>
            <a:off x="457200" y="1143000"/>
            <a:ext cx="5562600" cy="4114801"/>
          </a:xfrm>
        </p:spPr>
        <p:txBody>
          <a:bodyPr>
            <a:normAutofit/>
          </a:bodyPr>
          <a:lstStyle/>
          <a:p>
            <a:pPr marL="514350" indent="-514350">
              <a:buFont typeface="Arial" pitchFamily="34" charset="0"/>
              <a:buAutoNum type="arabicPeriod"/>
            </a:pPr>
            <a:r>
              <a:rPr lang="en-US" dirty="0" smtClean="0"/>
              <a:t>More economic growth</a:t>
            </a:r>
          </a:p>
          <a:p>
            <a:pPr marL="514350" indent="-514350">
              <a:buFont typeface="Arial" pitchFamily="34" charset="0"/>
              <a:buAutoNum type="arabicPeriod"/>
            </a:pPr>
            <a:r>
              <a:rPr lang="en-US" dirty="0" smtClean="0"/>
              <a:t>More inflation</a:t>
            </a:r>
          </a:p>
          <a:p>
            <a:pPr marL="514350" indent="-514350">
              <a:buFont typeface="Arial" pitchFamily="34" charset="0"/>
              <a:buAutoNum type="arabicPeriod"/>
            </a:pPr>
            <a:r>
              <a:rPr lang="en-US" dirty="0" smtClean="0"/>
              <a:t>More unemployment</a:t>
            </a:r>
          </a:p>
          <a:p>
            <a:pPr marL="514350" indent="-514350">
              <a:buFont typeface="Arial" pitchFamily="34" charset="0"/>
              <a:buAutoNum type="arabicPeriod"/>
            </a:pPr>
            <a:r>
              <a:rPr lang="en-US" dirty="0" smtClean="0"/>
              <a:t>More exports</a:t>
            </a:r>
            <a:endParaRPr lang="en-US" dirty="0"/>
          </a:p>
        </p:txBody>
      </p:sp>
      <p:sp>
        <p:nvSpPr>
          <p:cNvPr id="5" name="CorShape1"/>
          <p:cNvSpPr/>
          <p:nvPr>
            <p:custDataLst>
              <p:tags r:id="rId3"/>
            </p:custDataLst>
          </p:nvPr>
        </p:nvSpPr>
        <p:spPr>
          <a:xfrm rot="10800000">
            <a:off x="0" y="2286000"/>
            <a:ext cx="589280" cy="589280"/>
          </a:xfrm>
          <a:custGeom>
            <a:avLst/>
            <a:gdLst/>
            <a:ahLst/>
            <a:cxnLst/>
            <a:rect l="0" t="0" r="0" b="0"/>
            <a:pathLst>
              <a:path w="1524001" h="1752601">
                <a:moveTo>
                  <a:pt x="1295400" y="1066800"/>
                </a:moveTo>
                <a:lnTo>
                  <a:pt x="1524000" y="533400"/>
                </a:lnTo>
                <a:lnTo>
                  <a:pt x="914400" y="0"/>
                </a:lnTo>
                <a:lnTo>
                  <a:pt x="0" y="1447800"/>
                </a:lnTo>
                <a:lnTo>
                  <a:pt x="0" y="1752600"/>
                </a:lnTo>
                <a:lnTo>
                  <a:pt x="990600" y="533400"/>
                </a:lnTo>
                <a:close/>
              </a:path>
            </a:pathLst>
          </a:custGeom>
          <a:solidFill>
            <a:srgbClr val="00C800"/>
          </a:solidFill>
          <a:ln>
            <a:noFill/>
          </a:ln>
          <a:effectLst>
            <a:prstShdw prst="shdw14" dist="35921" dir="2700000">
              <a:scrgbClr r="0" g="0" b="0">
                <a:alpha val="50000"/>
              </a:scrgbClr>
            </a:prst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PQuestion"/>
          <p:cNvSpPr>
            <a:spLocks noGrp="1"/>
          </p:cNvSpPr>
          <p:nvPr>
            <p:ph type="title"/>
          </p:nvPr>
        </p:nvSpPr>
        <p:spPr>
          <a:xfrm>
            <a:off x="457200" y="274638"/>
            <a:ext cx="6248400" cy="1935162"/>
          </a:xfrm>
        </p:spPr>
        <p:txBody>
          <a:bodyPr>
            <a:noAutofit/>
          </a:bodyPr>
          <a:lstStyle/>
          <a:p>
            <a:pPr algn="l"/>
            <a:r>
              <a:rPr lang="en-US" sz="3200" b="1" dirty="0" smtClean="0"/>
              <a:t>9. Consider the currency market for Japanese yens and U.S. dollars. An increase in the demand for Japanese yen results in: </a:t>
            </a:r>
            <a:endParaRPr lang="en-US" sz="3200" b="1" dirty="0"/>
          </a:p>
        </p:txBody>
      </p:sp>
      <p:sp>
        <p:nvSpPr>
          <p:cNvPr id="3" name="TPAnswers"/>
          <p:cNvSpPr>
            <a:spLocks noGrp="1"/>
          </p:cNvSpPr>
          <p:nvPr>
            <p:ph type="body" idx="1"/>
            <p:custDataLst>
              <p:tags r:id="rId2"/>
            </p:custDataLst>
          </p:nvPr>
        </p:nvSpPr>
        <p:spPr>
          <a:xfrm>
            <a:off x="457200" y="2438400"/>
            <a:ext cx="8305800" cy="3687763"/>
          </a:xfrm>
        </p:spPr>
        <p:txBody>
          <a:bodyPr>
            <a:normAutofit fontScale="92500" lnSpcReduction="10000"/>
          </a:bodyPr>
          <a:lstStyle/>
          <a:p>
            <a:pPr marL="514350" indent="-514350">
              <a:buFont typeface="Arial" pitchFamily="34" charset="0"/>
              <a:buAutoNum type="arabicPeriod"/>
            </a:pPr>
            <a:r>
              <a:rPr lang="en-US" dirty="0" smtClean="0"/>
              <a:t>An appreciation of the yen and a depreciation of the dollar</a:t>
            </a:r>
          </a:p>
          <a:p>
            <a:pPr marL="514350" indent="-514350">
              <a:buFont typeface="Arial" pitchFamily="34" charset="0"/>
              <a:buAutoNum type="arabicPeriod"/>
            </a:pPr>
            <a:r>
              <a:rPr lang="en-US" dirty="0" smtClean="0"/>
              <a:t>A depreciation of the yen and a depreciation of the dollar</a:t>
            </a:r>
          </a:p>
          <a:p>
            <a:pPr marL="514350" indent="-514350">
              <a:buFont typeface="Arial" pitchFamily="34" charset="0"/>
              <a:buAutoNum type="arabicPeriod"/>
            </a:pPr>
            <a:r>
              <a:rPr lang="en-US" dirty="0" smtClean="0"/>
              <a:t>An appreciation of the yen and an appreciation of the dollar</a:t>
            </a:r>
          </a:p>
          <a:p>
            <a:pPr marL="514350" indent="-514350">
              <a:buFont typeface="Arial" pitchFamily="34" charset="0"/>
              <a:buAutoNum type="arabicPeriod"/>
            </a:pPr>
            <a:r>
              <a:rPr lang="en-US" dirty="0" smtClean="0"/>
              <a:t>A depreciation of the yen and an appreciation of the dollar</a:t>
            </a:r>
            <a:endParaRPr lang="en-US" dirty="0"/>
          </a:p>
        </p:txBody>
      </p:sp>
    </p:spTree>
    <p:custDataLst>
      <p:tags r:id="rId1"/>
    </p:custData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PQuestion"/>
          <p:cNvSpPr>
            <a:spLocks noGrp="1"/>
          </p:cNvSpPr>
          <p:nvPr>
            <p:ph type="title"/>
          </p:nvPr>
        </p:nvSpPr>
        <p:spPr>
          <a:xfrm>
            <a:off x="457200" y="274638"/>
            <a:ext cx="6248400" cy="1935162"/>
          </a:xfrm>
        </p:spPr>
        <p:txBody>
          <a:bodyPr>
            <a:noAutofit/>
          </a:bodyPr>
          <a:lstStyle/>
          <a:p>
            <a:pPr algn="l"/>
            <a:r>
              <a:rPr lang="en-US" sz="3200" b="1" dirty="0" smtClean="0">
                <a:solidFill>
                  <a:srgbClr val="0070C0"/>
                </a:solidFill>
              </a:rPr>
              <a:t>9. Consider the currency market for Japanese yens and U.S. dollars. An increase in the demand for Japanese yen results in: </a:t>
            </a:r>
            <a:endParaRPr lang="en-US" sz="3200" b="1" dirty="0">
              <a:solidFill>
                <a:srgbClr val="0070C0"/>
              </a:solidFill>
            </a:endParaRPr>
          </a:p>
        </p:txBody>
      </p:sp>
      <p:sp>
        <p:nvSpPr>
          <p:cNvPr id="3" name="TPAnswers"/>
          <p:cNvSpPr>
            <a:spLocks noGrp="1"/>
          </p:cNvSpPr>
          <p:nvPr>
            <p:ph type="body" idx="1"/>
            <p:custDataLst>
              <p:tags r:id="rId2"/>
            </p:custDataLst>
          </p:nvPr>
        </p:nvSpPr>
        <p:spPr>
          <a:xfrm>
            <a:off x="457200" y="2438400"/>
            <a:ext cx="8305800" cy="3687763"/>
          </a:xfrm>
        </p:spPr>
        <p:txBody>
          <a:bodyPr>
            <a:normAutofit fontScale="92500" lnSpcReduction="10000"/>
          </a:bodyPr>
          <a:lstStyle/>
          <a:p>
            <a:pPr marL="514350" indent="-514350">
              <a:buFont typeface="Arial" pitchFamily="34" charset="0"/>
              <a:buAutoNum type="arabicPeriod"/>
            </a:pPr>
            <a:r>
              <a:rPr lang="en-US" dirty="0" smtClean="0"/>
              <a:t>An appreciation of the yen and a depreciation of the dollar</a:t>
            </a:r>
          </a:p>
          <a:p>
            <a:pPr marL="514350" indent="-514350">
              <a:buFont typeface="Arial" pitchFamily="34" charset="0"/>
              <a:buAutoNum type="arabicPeriod"/>
            </a:pPr>
            <a:r>
              <a:rPr lang="en-US" dirty="0" smtClean="0"/>
              <a:t>A depreciation of the yen and a depreciation of the dollar</a:t>
            </a:r>
          </a:p>
          <a:p>
            <a:pPr marL="514350" indent="-514350">
              <a:buFont typeface="Arial" pitchFamily="34" charset="0"/>
              <a:buAutoNum type="arabicPeriod"/>
            </a:pPr>
            <a:r>
              <a:rPr lang="en-US" dirty="0" smtClean="0"/>
              <a:t>An appreciation of the yen and an appreciation of the dollar</a:t>
            </a:r>
          </a:p>
          <a:p>
            <a:pPr marL="514350" indent="-514350">
              <a:buFont typeface="Arial" pitchFamily="34" charset="0"/>
              <a:buAutoNum type="arabicPeriod"/>
            </a:pPr>
            <a:r>
              <a:rPr lang="en-US" dirty="0" smtClean="0"/>
              <a:t>A depreciation of the yen and an appreciation of the dollar</a:t>
            </a:r>
            <a:endParaRPr lang="en-US" dirty="0"/>
          </a:p>
        </p:txBody>
      </p:sp>
      <p:sp>
        <p:nvSpPr>
          <p:cNvPr id="5" name="CorShape1"/>
          <p:cNvSpPr/>
          <p:nvPr>
            <p:custDataLst>
              <p:tags r:id="rId3"/>
            </p:custDataLst>
          </p:nvPr>
        </p:nvSpPr>
        <p:spPr>
          <a:xfrm rot="10800000">
            <a:off x="0" y="2362200"/>
            <a:ext cx="546100" cy="546100"/>
          </a:xfrm>
          <a:custGeom>
            <a:avLst/>
            <a:gdLst/>
            <a:ahLst/>
            <a:cxnLst/>
            <a:rect l="0" t="0" r="0" b="0"/>
            <a:pathLst>
              <a:path w="1524001" h="1752601">
                <a:moveTo>
                  <a:pt x="1295400" y="1066800"/>
                </a:moveTo>
                <a:lnTo>
                  <a:pt x="1524000" y="533400"/>
                </a:lnTo>
                <a:lnTo>
                  <a:pt x="914400" y="0"/>
                </a:lnTo>
                <a:lnTo>
                  <a:pt x="0" y="1447800"/>
                </a:lnTo>
                <a:lnTo>
                  <a:pt x="0" y="1752600"/>
                </a:lnTo>
                <a:lnTo>
                  <a:pt x="990600" y="533400"/>
                </a:lnTo>
                <a:close/>
              </a:path>
            </a:pathLst>
          </a:custGeom>
          <a:solidFill>
            <a:srgbClr val="00C800"/>
          </a:solidFill>
          <a:ln>
            <a:noFill/>
          </a:ln>
          <a:effectLst>
            <a:prstShdw prst="shdw14" dist="35921" dir="2700000">
              <a:scrgbClr r="0" g="0" b="0">
                <a:alpha val="50000"/>
              </a:scrgbClr>
            </a:prst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20byengraphincdemand.jpg"/>
          <p:cNvPicPr>
            <a:picLocks noChangeAspect="1"/>
          </p:cNvPicPr>
          <p:nvPr/>
        </p:nvPicPr>
        <p:blipFill>
          <a:blip r:embed="rId3" cstate="print"/>
          <a:stretch>
            <a:fillRect/>
          </a:stretch>
        </p:blipFill>
        <p:spPr>
          <a:xfrm>
            <a:off x="1066800" y="1371600"/>
            <a:ext cx="6324600" cy="4797230"/>
          </a:xfrm>
          <a:prstGeom prst="rect">
            <a:avLst/>
          </a:prstGeom>
        </p:spPr>
      </p:pic>
      <p:sp>
        <p:nvSpPr>
          <p:cNvPr id="5" name="TextBox 4"/>
          <p:cNvSpPr txBox="1"/>
          <p:nvPr/>
        </p:nvSpPr>
        <p:spPr>
          <a:xfrm>
            <a:off x="990600" y="381000"/>
            <a:ext cx="7349576" cy="769441"/>
          </a:xfrm>
          <a:prstGeom prst="rect">
            <a:avLst/>
          </a:prstGeom>
          <a:noFill/>
        </p:spPr>
        <p:txBody>
          <a:bodyPr wrap="square" rtlCol="0">
            <a:spAutoFit/>
          </a:bodyPr>
          <a:lstStyle/>
          <a:p>
            <a:r>
              <a:rPr lang="en-US" sz="4400" u="sng" dirty="0" smtClean="0"/>
              <a:t>Increase in Demand for the Yen</a:t>
            </a:r>
            <a:endParaRPr lang="en-US" sz="4400" u="sng" dirty="0"/>
          </a:p>
        </p:txBody>
      </p:sp>
    </p:spTree>
    <p:custDataLst>
      <p:tags r:id="rId1"/>
    </p:custData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PQuestion"/>
          <p:cNvSpPr>
            <a:spLocks noGrp="1"/>
          </p:cNvSpPr>
          <p:nvPr>
            <p:ph type="title"/>
          </p:nvPr>
        </p:nvSpPr>
        <p:spPr>
          <a:xfrm>
            <a:off x="457200" y="274638"/>
            <a:ext cx="5791200" cy="1935162"/>
          </a:xfrm>
        </p:spPr>
        <p:txBody>
          <a:bodyPr>
            <a:noAutofit/>
          </a:bodyPr>
          <a:lstStyle/>
          <a:p>
            <a:pPr algn="l"/>
            <a:r>
              <a:rPr lang="en-US" sz="3200" b="1" dirty="0" smtClean="0"/>
              <a:t>10. Consider the currency market for Japanese yens and U.S. dollars. An increase in the supply for Japanese yen results in: </a:t>
            </a:r>
            <a:endParaRPr lang="en-US" sz="3200" b="1" dirty="0"/>
          </a:p>
        </p:txBody>
      </p:sp>
      <p:sp>
        <p:nvSpPr>
          <p:cNvPr id="3" name="TPAnswers"/>
          <p:cNvSpPr>
            <a:spLocks noGrp="1"/>
          </p:cNvSpPr>
          <p:nvPr>
            <p:ph type="body" idx="1"/>
            <p:custDataLst>
              <p:tags r:id="rId2"/>
            </p:custDataLst>
          </p:nvPr>
        </p:nvSpPr>
        <p:spPr>
          <a:xfrm>
            <a:off x="457200" y="2438400"/>
            <a:ext cx="8305800" cy="3687763"/>
          </a:xfrm>
        </p:spPr>
        <p:txBody>
          <a:bodyPr>
            <a:normAutofit fontScale="92500" lnSpcReduction="10000"/>
          </a:bodyPr>
          <a:lstStyle/>
          <a:p>
            <a:pPr marL="514350" indent="-514350">
              <a:buFont typeface="Arial" pitchFamily="34" charset="0"/>
              <a:buAutoNum type="arabicPeriod"/>
            </a:pPr>
            <a:r>
              <a:rPr lang="en-US" dirty="0" smtClean="0"/>
              <a:t>An appreciation of the yen and a depreciation of the dollar</a:t>
            </a:r>
          </a:p>
          <a:p>
            <a:pPr marL="514350" indent="-514350">
              <a:buFont typeface="Arial" pitchFamily="34" charset="0"/>
              <a:buAutoNum type="arabicPeriod"/>
            </a:pPr>
            <a:r>
              <a:rPr lang="en-US" dirty="0" smtClean="0"/>
              <a:t>A depreciation of the yen and a depreciation of the dollar</a:t>
            </a:r>
          </a:p>
          <a:p>
            <a:pPr marL="514350" indent="-514350">
              <a:buFont typeface="Arial" pitchFamily="34" charset="0"/>
              <a:buAutoNum type="arabicPeriod"/>
            </a:pPr>
            <a:r>
              <a:rPr lang="en-US" dirty="0" smtClean="0"/>
              <a:t>An appreciation of the yen and an appreciation of the dollar</a:t>
            </a:r>
          </a:p>
          <a:p>
            <a:pPr marL="514350" indent="-514350">
              <a:buFont typeface="Arial" pitchFamily="34" charset="0"/>
              <a:buAutoNum type="arabicPeriod"/>
            </a:pPr>
            <a:r>
              <a:rPr lang="en-US" dirty="0" smtClean="0"/>
              <a:t>A depreciation of the yen and an appreciation of the dollar</a:t>
            </a:r>
            <a:endParaRPr lang="en-US" dirty="0"/>
          </a:p>
        </p:txBody>
      </p:sp>
    </p:spTree>
    <p:custDataLst>
      <p:tags r:id="rId1"/>
    </p:custData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PQuestion"/>
          <p:cNvSpPr>
            <a:spLocks noGrp="1"/>
          </p:cNvSpPr>
          <p:nvPr>
            <p:ph type="title"/>
          </p:nvPr>
        </p:nvSpPr>
        <p:spPr>
          <a:xfrm>
            <a:off x="457200" y="274638"/>
            <a:ext cx="5791200" cy="1935162"/>
          </a:xfrm>
        </p:spPr>
        <p:txBody>
          <a:bodyPr>
            <a:noAutofit/>
          </a:bodyPr>
          <a:lstStyle/>
          <a:p>
            <a:pPr algn="l"/>
            <a:r>
              <a:rPr lang="en-US" sz="3200" b="1" dirty="0" smtClean="0">
                <a:solidFill>
                  <a:srgbClr val="0070C0"/>
                </a:solidFill>
              </a:rPr>
              <a:t>10. Consider the currency market for Japanese yens and U.S. dollars. An increase in the supply for Japanese yen results in: </a:t>
            </a:r>
            <a:endParaRPr lang="en-US" sz="3200" b="1" dirty="0">
              <a:solidFill>
                <a:srgbClr val="0070C0"/>
              </a:solidFill>
            </a:endParaRPr>
          </a:p>
        </p:txBody>
      </p:sp>
      <p:sp>
        <p:nvSpPr>
          <p:cNvPr id="3" name="TPAnswers"/>
          <p:cNvSpPr>
            <a:spLocks noGrp="1"/>
          </p:cNvSpPr>
          <p:nvPr>
            <p:ph type="body" idx="1"/>
            <p:custDataLst>
              <p:tags r:id="rId2"/>
            </p:custDataLst>
          </p:nvPr>
        </p:nvSpPr>
        <p:spPr>
          <a:xfrm>
            <a:off x="457200" y="2438400"/>
            <a:ext cx="8305800" cy="3687763"/>
          </a:xfrm>
        </p:spPr>
        <p:txBody>
          <a:bodyPr>
            <a:normAutofit fontScale="92500" lnSpcReduction="10000"/>
          </a:bodyPr>
          <a:lstStyle/>
          <a:p>
            <a:pPr marL="514350" indent="-514350">
              <a:buFont typeface="Arial" pitchFamily="34" charset="0"/>
              <a:buAutoNum type="arabicPeriod"/>
            </a:pPr>
            <a:r>
              <a:rPr lang="en-US" dirty="0" smtClean="0"/>
              <a:t>An appreciation of the yen and a depreciation of the dollar</a:t>
            </a:r>
          </a:p>
          <a:p>
            <a:pPr marL="514350" indent="-514350">
              <a:buFont typeface="Arial" pitchFamily="34" charset="0"/>
              <a:buAutoNum type="arabicPeriod"/>
            </a:pPr>
            <a:r>
              <a:rPr lang="en-US" dirty="0" smtClean="0"/>
              <a:t>A depreciation of the yen and a depreciation of the dollar</a:t>
            </a:r>
          </a:p>
          <a:p>
            <a:pPr marL="514350" indent="-514350">
              <a:buFont typeface="Arial" pitchFamily="34" charset="0"/>
              <a:buAutoNum type="arabicPeriod"/>
            </a:pPr>
            <a:r>
              <a:rPr lang="en-US" dirty="0" smtClean="0"/>
              <a:t>An appreciation of the yen and an appreciation of the dollar</a:t>
            </a:r>
          </a:p>
          <a:p>
            <a:pPr marL="514350" indent="-514350">
              <a:buFont typeface="Arial" pitchFamily="34" charset="0"/>
              <a:buAutoNum type="arabicPeriod"/>
            </a:pPr>
            <a:r>
              <a:rPr lang="en-US" dirty="0" smtClean="0"/>
              <a:t>A depreciation of the yen and an appreciation of the dollar</a:t>
            </a:r>
            <a:endParaRPr lang="en-US" dirty="0"/>
          </a:p>
        </p:txBody>
      </p:sp>
      <p:sp>
        <p:nvSpPr>
          <p:cNvPr id="5" name="CorShape1"/>
          <p:cNvSpPr/>
          <p:nvPr>
            <p:custDataLst>
              <p:tags r:id="rId3"/>
            </p:custDataLst>
          </p:nvPr>
        </p:nvSpPr>
        <p:spPr>
          <a:xfrm rot="10800000">
            <a:off x="152400" y="5181600"/>
            <a:ext cx="546100" cy="546100"/>
          </a:xfrm>
          <a:custGeom>
            <a:avLst/>
            <a:gdLst/>
            <a:ahLst/>
            <a:cxnLst/>
            <a:rect l="0" t="0" r="0" b="0"/>
            <a:pathLst>
              <a:path w="1524001" h="1752601">
                <a:moveTo>
                  <a:pt x="1295400" y="1066800"/>
                </a:moveTo>
                <a:lnTo>
                  <a:pt x="1524000" y="533400"/>
                </a:lnTo>
                <a:lnTo>
                  <a:pt x="914400" y="0"/>
                </a:lnTo>
                <a:lnTo>
                  <a:pt x="0" y="1447800"/>
                </a:lnTo>
                <a:lnTo>
                  <a:pt x="0" y="1752600"/>
                </a:lnTo>
                <a:lnTo>
                  <a:pt x="990600" y="533400"/>
                </a:lnTo>
                <a:close/>
              </a:path>
            </a:pathLst>
          </a:custGeom>
          <a:solidFill>
            <a:srgbClr val="00C800"/>
          </a:solidFill>
          <a:ln>
            <a:noFill/>
          </a:ln>
          <a:effectLst>
            <a:prstShdw prst="shdw14" dist="35921" dir="2700000">
              <a:scrgbClr r="0" g="0" b="0">
                <a:alpha val="50000"/>
              </a:scrgbClr>
            </a:prst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7514"/>
            <a:ext cx="8229600" cy="715962"/>
          </a:xfrm>
        </p:spPr>
        <p:txBody>
          <a:bodyPr>
            <a:normAutofit fontScale="90000"/>
          </a:bodyPr>
          <a:lstStyle/>
          <a:p>
            <a:r>
              <a:rPr lang="en-US" b="1" dirty="0"/>
              <a:t>20b – Macro – International Trade</a:t>
            </a:r>
            <a:endParaRPr lang="en-US" dirty="0"/>
          </a:p>
        </p:txBody>
      </p:sp>
      <p:sp>
        <p:nvSpPr>
          <p:cNvPr id="3" name="Content Placeholder 2"/>
          <p:cNvSpPr>
            <a:spLocks noGrp="1"/>
          </p:cNvSpPr>
          <p:nvPr>
            <p:ph idx="1"/>
          </p:nvPr>
        </p:nvSpPr>
        <p:spPr>
          <a:xfrm>
            <a:off x="381000" y="685800"/>
            <a:ext cx="8305800" cy="6172200"/>
          </a:xfrm>
        </p:spPr>
        <p:txBody>
          <a:bodyPr>
            <a:noAutofit/>
          </a:bodyPr>
          <a:lstStyle/>
          <a:p>
            <a:pPr marL="0" indent="0">
              <a:buNone/>
            </a:pPr>
            <a:r>
              <a:rPr lang="en-US" sz="1800" b="1" dirty="0"/>
              <a:t>OUTCOMES</a:t>
            </a:r>
            <a:endParaRPr lang="en-US" sz="1800" b="1" dirty="0"/>
          </a:p>
          <a:p>
            <a:r>
              <a:rPr lang="en-US" sz="1800" dirty="0"/>
              <a:t>summarize the importance of international trade to the U.S. in terms of overall volume and major trading partners.</a:t>
            </a:r>
            <a:endParaRPr lang="en-US" sz="1800" dirty="0"/>
          </a:p>
          <a:p>
            <a:r>
              <a:rPr lang="en-US" sz="1800" dirty="0"/>
              <a:t>list the major imports and exports of the United States and identify the major its major trading partners</a:t>
            </a:r>
            <a:endParaRPr lang="en-US" sz="1800" dirty="0"/>
          </a:p>
          <a:p>
            <a:r>
              <a:rPr lang="en-US" sz="1800" dirty="0"/>
              <a:t>identify types of trade barriers</a:t>
            </a:r>
            <a:endParaRPr lang="en-US" sz="1800" dirty="0"/>
          </a:p>
          <a:p>
            <a:r>
              <a:rPr lang="en-US" sz="1800" dirty="0"/>
              <a:t>describe the economic impact of tariffs, including both direct and indirect effects.</a:t>
            </a:r>
            <a:endParaRPr lang="en-US" sz="1800" dirty="0"/>
          </a:p>
          <a:p>
            <a:r>
              <a:rPr lang="en-US" sz="1800" dirty="0"/>
              <a:t>contrast the economic impact of a quota with that of a tariff.</a:t>
            </a:r>
            <a:endParaRPr lang="en-US" sz="1800" dirty="0"/>
          </a:p>
          <a:p>
            <a:r>
              <a:rPr lang="en-US" sz="1800" dirty="0"/>
              <a:t>list six arguments in favor of protectionist barriers, and critically evaluate each</a:t>
            </a:r>
            <a:endParaRPr lang="en-US" sz="1800" dirty="0"/>
          </a:p>
          <a:p>
            <a:r>
              <a:rPr lang="en-US" sz="1800" dirty="0"/>
              <a:t>who gains from trade restrictions? who loses?</a:t>
            </a:r>
            <a:endParaRPr lang="en-US" sz="1800" dirty="0"/>
          </a:p>
          <a:p>
            <a:r>
              <a:rPr lang="en-US" sz="1800" dirty="0"/>
              <a:t>the two most popular arguments against free trade are (1) we need to restrict trade to crease more jobs here, and (2) how can our workers compete against workers who are paid only a few dollars a day? Why do these two </a:t>
            </a:r>
            <a:r>
              <a:rPr lang="en-US" sz="1800" dirty="0" err="1"/>
              <a:t>argments</a:t>
            </a:r>
            <a:r>
              <a:rPr lang="en-US" sz="1800" dirty="0"/>
              <a:t> make NO ECONOMIC SENSE?</a:t>
            </a:r>
            <a:endParaRPr lang="en-US" sz="1800" dirty="0"/>
          </a:p>
          <a:p>
            <a:r>
              <a:rPr lang="en-US" sz="1800" dirty="0"/>
              <a:t>why are import quotas more restrictive than </a:t>
            </a:r>
            <a:r>
              <a:rPr lang="en-US" sz="1800" dirty="0" err="1" smtClean="0"/>
              <a:t>tarrifs</a:t>
            </a:r>
            <a:r>
              <a:rPr lang="en-US" sz="1800" dirty="0"/>
              <a:t>?</a:t>
            </a:r>
            <a:endParaRPr lang="en-US" sz="1800" dirty="0"/>
          </a:p>
          <a:p>
            <a:r>
              <a:rPr lang="en-US" sz="1800" dirty="0"/>
              <a:t>identify the costs of protectionist policies and their effects on income distribution.</a:t>
            </a:r>
            <a:endParaRPr lang="en-US" sz="1800" dirty="0"/>
          </a:p>
          <a:p>
            <a:r>
              <a:rPr lang="en-US" sz="1800" dirty="0"/>
              <a:t>understand the benefits and problems of a "strong dollar" and a "weak dollar"</a:t>
            </a:r>
            <a:endParaRPr lang="en-US" sz="1800" dirty="0"/>
          </a:p>
          <a:p>
            <a:r>
              <a:rPr lang="en-US" sz="1800" dirty="0"/>
              <a:t>what causes exchange rates to appreciate and depreciate?</a:t>
            </a:r>
            <a:endParaRPr lang="en-US" sz="1800" dirty="0"/>
          </a:p>
          <a:p>
            <a:r>
              <a:rPr lang="en-US" sz="1800" dirty="0"/>
              <a:t>understand the causes and effects of trade deficits</a:t>
            </a:r>
            <a:endParaRPr lang="en-US" sz="1800" dirty="0"/>
          </a:p>
          <a:p>
            <a:endParaRPr lang="en-US" sz="1800" dirty="0"/>
          </a:p>
        </p:txBody>
      </p:sp>
    </p:spTree>
    <p:custDataLst>
      <p:tags r:id="rId1"/>
    </p:custDataLst>
    <p:extLst>
      <p:ext uri="{BB962C8B-B14F-4D97-AF65-F5344CB8AC3E}">
        <p14:creationId xmlns:p14="http://schemas.microsoft.com/office/powerpoint/2010/main" val="253500210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smtClean="0"/>
              <a:t>Increase in the Supply of the Yen</a:t>
            </a:r>
            <a:endParaRPr lang="en-US" u="sng" dirty="0"/>
          </a:p>
        </p:txBody>
      </p:sp>
      <p:pic>
        <p:nvPicPr>
          <p:cNvPr id="6" name="Picture 5" descr="20byengraphincsupply.jpg"/>
          <p:cNvPicPr>
            <a:picLocks noChangeAspect="1"/>
          </p:cNvPicPr>
          <p:nvPr/>
        </p:nvPicPr>
        <p:blipFill>
          <a:blip r:embed="rId3" cstate="print"/>
          <a:stretch>
            <a:fillRect/>
          </a:stretch>
        </p:blipFill>
        <p:spPr>
          <a:xfrm>
            <a:off x="1524000" y="1600200"/>
            <a:ext cx="5223971" cy="3962400"/>
          </a:xfrm>
          <a:prstGeom prst="rect">
            <a:avLst/>
          </a:prstGeom>
        </p:spPr>
      </p:pic>
    </p:spTree>
    <p:custDataLst>
      <p:tags r:id="rId1"/>
    </p:custData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smtClean="0"/>
              <a:t>Determinants of Foreign Exchange</a:t>
            </a:r>
            <a:endParaRPr lang="en-US" u="sng" dirty="0"/>
          </a:p>
        </p:txBody>
      </p:sp>
      <p:sp>
        <p:nvSpPr>
          <p:cNvPr id="3" name="Text Placeholder 2"/>
          <p:cNvSpPr>
            <a:spLocks noGrp="1"/>
          </p:cNvSpPr>
          <p:nvPr>
            <p:ph type="body" idx="1"/>
          </p:nvPr>
        </p:nvSpPr>
        <p:spPr/>
        <p:txBody>
          <a:bodyPr/>
          <a:lstStyle/>
          <a:p>
            <a:pPr>
              <a:buNone/>
            </a:pPr>
            <a:r>
              <a:rPr lang="en-US" dirty="0" smtClean="0"/>
              <a:t>We demand a foreign currency to (  </a:t>
            </a:r>
            <a:r>
              <a:rPr lang="en-US" dirty="0" err="1" smtClean="0"/>
              <a:t>D</a:t>
            </a:r>
            <a:r>
              <a:rPr lang="en-US" sz="2000" dirty="0" err="1" smtClean="0"/>
              <a:t>Yen</a:t>
            </a:r>
            <a:r>
              <a:rPr lang="en-US" dirty="0" smtClean="0"/>
              <a:t>): </a:t>
            </a:r>
          </a:p>
          <a:p>
            <a:pPr lvl="1">
              <a:buFont typeface="Arial" pitchFamily="34" charset="0"/>
              <a:buChar char="•"/>
            </a:pPr>
            <a:r>
              <a:rPr lang="en-US" dirty="0" smtClean="0"/>
              <a:t>Buy foreign goods (</a:t>
            </a:r>
            <a:r>
              <a:rPr lang="en-US" dirty="0" err="1" smtClean="0"/>
              <a:t>Pe</a:t>
            </a:r>
            <a:r>
              <a:rPr lang="en-US" dirty="0" smtClean="0"/>
              <a:t>, </a:t>
            </a:r>
            <a:r>
              <a:rPr lang="en-US" dirty="0" err="1" smtClean="0"/>
              <a:t>Pog</a:t>
            </a:r>
            <a:r>
              <a:rPr lang="en-US" dirty="0" smtClean="0"/>
              <a:t>, I, </a:t>
            </a:r>
            <a:r>
              <a:rPr lang="en-US" dirty="0" err="1" smtClean="0"/>
              <a:t>Npot</a:t>
            </a:r>
            <a:r>
              <a:rPr lang="en-US" dirty="0" smtClean="0"/>
              <a:t>, T)</a:t>
            </a:r>
          </a:p>
          <a:p>
            <a:pPr lvl="1">
              <a:buFont typeface="Arial" pitchFamily="34" charset="0"/>
              <a:buChar char="•"/>
            </a:pPr>
            <a:r>
              <a:rPr lang="en-US" dirty="0" smtClean="0"/>
              <a:t>Make financial investments in foreign country (high interest rate)</a:t>
            </a:r>
          </a:p>
          <a:p>
            <a:pPr>
              <a:buNone/>
            </a:pPr>
            <a:r>
              <a:rPr lang="en-US" dirty="0" smtClean="0"/>
              <a:t>We supply our currency when we (  S</a:t>
            </a:r>
            <a:r>
              <a:rPr lang="en-US" sz="2000" dirty="0" smtClean="0"/>
              <a:t>$</a:t>
            </a:r>
            <a:r>
              <a:rPr lang="en-US" dirty="0" smtClean="0"/>
              <a:t>): </a:t>
            </a:r>
          </a:p>
          <a:p>
            <a:pPr lvl="1">
              <a:buFont typeface="Arial" pitchFamily="34" charset="0"/>
              <a:buChar char="•"/>
            </a:pPr>
            <a:r>
              <a:rPr lang="en-US" dirty="0" smtClean="0"/>
              <a:t>Buy foreign goods (</a:t>
            </a:r>
            <a:r>
              <a:rPr lang="en-US" dirty="0" err="1" smtClean="0"/>
              <a:t>Pe</a:t>
            </a:r>
            <a:r>
              <a:rPr lang="en-US" dirty="0" smtClean="0"/>
              <a:t>, </a:t>
            </a:r>
            <a:r>
              <a:rPr lang="en-US" dirty="0" err="1" smtClean="0"/>
              <a:t>Pog</a:t>
            </a:r>
            <a:r>
              <a:rPr lang="en-US" dirty="0" smtClean="0"/>
              <a:t>, I, </a:t>
            </a:r>
            <a:r>
              <a:rPr lang="en-US" dirty="0" err="1" smtClean="0"/>
              <a:t>Npot</a:t>
            </a:r>
            <a:r>
              <a:rPr lang="en-US" dirty="0" smtClean="0"/>
              <a:t>, T)</a:t>
            </a:r>
          </a:p>
          <a:p>
            <a:pPr lvl="1">
              <a:buFont typeface="Arial" pitchFamily="34" charset="0"/>
              <a:buChar char="•"/>
            </a:pPr>
            <a:r>
              <a:rPr lang="en-US" dirty="0" smtClean="0"/>
              <a:t>Make financial investments in foreign country (high interest rate)</a:t>
            </a:r>
          </a:p>
          <a:p>
            <a:pPr>
              <a:buNone/>
            </a:pPr>
            <a:endParaRPr lang="en-US" dirty="0"/>
          </a:p>
        </p:txBody>
      </p:sp>
      <p:pic>
        <p:nvPicPr>
          <p:cNvPr id="4" name="Picture 3" descr="upalot.gif"/>
          <p:cNvPicPr>
            <a:picLocks noChangeAspect="1"/>
          </p:cNvPicPr>
          <p:nvPr/>
        </p:nvPicPr>
        <p:blipFill>
          <a:blip r:embed="rId3" cstate="print"/>
          <a:stretch>
            <a:fillRect/>
          </a:stretch>
        </p:blipFill>
        <p:spPr>
          <a:xfrm>
            <a:off x="6324600" y="3733800"/>
            <a:ext cx="142875" cy="400050"/>
          </a:xfrm>
          <a:prstGeom prst="rect">
            <a:avLst/>
          </a:prstGeom>
        </p:spPr>
      </p:pic>
      <p:pic>
        <p:nvPicPr>
          <p:cNvPr id="5" name="Picture 4" descr="upalot.gif"/>
          <p:cNvPicPr>
            <a:picLocks noChangeAspect="1"/>
          </p:cNvPicPr>
          <p:nvPr/>
        </p:nvPicPr>
        <p:blipFill>
          <a:blip r:embed="rId3" cstate="print"/>
          <a:stretch>
            <a:fillRect/>
          </a:stretch>
        </p:blipFill>
        <p:spPr>
          <a:xfrm>
            <a:off x="6324600" y="1752600"/>
            <a:ext cx="142875" cy="400050"/>
          </a:xfrm>
          <a:prstGeom prst="rect">
            <a:avLst/>
          </a:prstGeom>
        </p:spPr>
      </p:pic>
    </p:spTree>
    <p:custDataLst>
      <p:tags r:id="rId1"/>
    </p:custData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smtClean="0"/>
              <a:t>Determinants of Foreign Exchange</a:t>
            </a:r>
            <a:endParaRPr lang="en-US" u="sng" dirty="0"/>
          </a:p>
        </p:txBody>
      </p:sp>
      <p:sp>
        <p:nvSpPr>
          <p:cNvPr id="3" name="Text Placeholder 2"/>
          <p:cNvSpPr>
            <a:spLocks noGrp="1"/>
          </p:cNvSpPr>
          <p:nvPr>
            <p:ph type="body" idx="1"/>
          </p:nvPr>
        </p:nvSpPr>
        <p:spPr/>
        <p:txBody>
          <a:bodyPr>
            <a:normAutofit/>
          </a:bodyPr>
          <a:lstStyle/>
          <a:p>
            <a:pPr>
              <a:buNone/>
            </a:pPr>
            <a:r>
              <a:rPr lang="en-US" dirty="0" smtClean="0"/>
              <a:t>They demand our currency to (  D</a:t>
            </a:r>
            <a:r>
              <a:rPr lang="en-US" sz="2000" dirty="0" smtClean="0"/>
              <a:t>$</a:t>
            </a:r>
            <a:r>
              <a:rPr lang="en-US" dirty="0" smtClean="0"/>
              <a:t>):</a:t>
            </a:r>
          </a:p>
          <a:p>
            <a:pPr lvl="1">
              <a:buFont typeface="Arial" pitchFamily="34" charset="0"/>
              <a:buChar char="•"/>
            </a:pPr>
            <a:r>
              <a:rPr lang="en-US" dirty="0" smtClean="0"/>
              <a:t>Buy our goods (</a:t>
            </a:r>
            <a:r>
              <a:rPr lang="en-US" dirty="0" err="1" smtClean="0"/>
              <a:t>Pe</a:t>
            </a:r>
            <a:r>
              <a:rPr lang="en-US" dirty="0" smtClean="0"/>
              <a:t>, </a:t>
            </a:r>
            <a:r>
              <a:rPr lang="en-US" dirty="0" err="1" smtClean="0"/>
              <a:t>Pog</a:t>
            </a:r>
            <a:r>
              <a:rPr lang="en-US" dirty="0" smtClean="0"/>
              <a:t>, I, </a:t>
            </a:r>
            <a:r>
              <a:rPr lang="en-US" dirty="0" err="1" smtClean="0"/>
              <a:t>Npot</a:t>
            </a:r>
            <a:r>
              <a:rPr lang="en-US" dirty="0" smtClean="0"/>
              <a:t>, T)</a:t>
            </a:r>
          </a:p>
          <a:p>
            <a:pPr lvl="1">
              <a:buFont typeface="Arial" pitchFamily="34" charset="0"/>
              <a:buChar char="•"/>
            </a:pPr>
            <a:r>
              <a:rPr lang="en-US" dirty="0" smtClean="0"/>
              <a:t>Make financial investments in our country </a:t>
            </a:r>
            <a:br>
              <a:rPr lang="en-US" dirty="0" smtClean="0"/>
            </a:br>
            <a:r>
              <a:rPr lang="en-US" dirty="0" smtClean="0"/>
              <a:t>(high interest rate)</a:t>
            </a:r>
          </a:p>
          <a:p>
            <a:pPr>
              <a:buNone/>
            </a:pPr>
            <a:r>
              <a:rPr lang="en-US" dirty="0" smtClean="0"/>
              <a:t>They supply foreign currency when they (  </a:t>
            </a:r>
            <a:r>
              <a:rPr lang="en-US" dirty="0" err="1" smtClean="0"/>
              <a:t>S</a:t>
            </a:r>
            <a:r>
              <a:rPr lang="en-US" sz="2000" dirty="0" err="1" smtClean="0"/>
              <a:t>yen</a:t>
            </a:r>
            <a:r>
              <a:rPr lang="en-US" dirty="0" smtClean="0"/>
              <a:t>):</a:t>
            </a:r>
          </a:p>
          <a:p>
            <a:pPr lvl="1">
              <a:buFont typeface="Arial" pitchFamily="34" charset="0"/>
              <a:buChar char="•"/>
            </a:pPr>
            <a:r>
              <a:rPr lang="en-US" dirty="0" smtClean="0"/>
              <a:t>Buy our goods (</a:t>
            </a:r>
            <a:r>
              <a:rPr lang="en-US" dirty="0" err="1" smtClean="0"/>
              <a:t>Pe</a:t>
            </a:r>
            <a:r>
              <a:rPr lang="en-US" dirty="0" smtClean="0"/>
              <a:t>, </a:t>
            </a:r>
            <a:r>
              <a:rPr lang="en-US" dirty="0" err="1" smtClean="0"/>
              <a:t>Pog</a:t>
            </a:r>
            <a:r>
              <a:rPr lang="en-US" dirty="0" smtClean="0"/>
              <a:t>, I, </a:t>
            </a:r>
            <a:r>
              <a:rPr lang="en-US" dirty="0" err="1" smtClean="0"/>
              <a:t>Npot</a:t>
            </a:r>
            <a:r>
              <a:rPr lang="en-US" dirty="0" smtClean="0"/>
              <a:t>, T)</a:t>
            </a:r>
          </a:p>
          <a:p>
            <a:pPr lvl="1">
              <a:buFont typeface="Arial" pitchFamily="34" charset="0"/>
              <a:buChar char="•"/>
            </a:pPr>
            <a:r>
              <a:rPr lang="en-US" dirty="0" smtClean="0"/>
              <a:t>Make financial investments in our country </a:t>
            </a:r>
            <a:br>
              <a:rPr lang="en-US" dirty="0" smtClean="0"/>
            </a:br>
            <a:r>
              <a:rPr lang="en-US" dirty="0" smtClean="0"/>
              <a:t>(high interest rate)</a:t>
            </a:r>
          </a:p>
          <a:p>
            <a:pPr>
              <a:buNone/>
            </a:pPr>
            <a:endParaRPr lang="en-US" dirty="0"/>
          </a:p>
        </p:txBody>
      </p:sp>
      <p:pic>
        <p:nvPicPr>
          <p:cNvPr id="8" name="Picture 7" descr="upalot.gif"/>
          <p:cNvPicPr>
            <a:picLocks noChangeAspect="1"/>
          </p:cNvPicPr>
          <p:nvPr/>
        </p:nvPicPr>
        <p:blipFill>
          <a:blip r:embed="rId3" cstate="print"/>
          <a:stretch>
            <a:fillRect/>
          </a:stretch>
        </p:blipFill>
        <p:spPr>
          <a:xfrm>
            <a:off x="5638800" y="1752600"/>
            <a:ext cx="142875" cy="400050"/>
          </a:xfrm>
          <a:prstGeom prst="rect">
            <a:avLst/>
          </a:prstGeom>
        </p:spPr>
      </p:pic>
      <p:pic>
        <p:nvPicPr>
          <p:cNvPr id="9" name="Picture 8" descr="upalot.gif"/>
          <p:cNvPicPr>
            <a:picLocks noChangeAspect="1"/>
          </p:cNvPicPr>
          <p:nvPr/>
        </p:nvPicPr>
        <p:blipFill>
          <a:blip r:embed="rId3" cstate="print"/>
          <a:stretch>
            <a:fillRect/>
          </a:stretch>
        </p:blipFill>
        <p:spPr>
          <a:xfrm>
            <a:off x="7391400" y="3733800"/>
            <a:ext cx="142875" cy="400050"/>
          </a:xfrm>
          <a:prstGeom prst="rect">
            <a:avLst/>
          </a:prstGeom>
        </p:spPr>
      </p:pic>
    </p:spTree>
    <p:custDataLst>
      <p:tags r:id="rId1"/>
    </p:custData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PQuestion"/>
          <p:cNvSpPr>
            <a:spLocks noGrp="1"/>
          </p:cNvSpPr>
          <p:nvPr>
            <p:ph type="title"/>
          </p:nvPr>
        </p:nvSpPr>
        <p:spPr>
          <a:xfrm>
            <a:off x="457200" y="274638"/>
            <a:ext cx="6172200" cy="1935162"/>
          </a:xfrm>
        </p:spPr>
        <p:txBody>
          <a:bodyPr>
            <a:normAutofit/>
          </a:bodyPr>
          <a:lstStyle/>
          <a:p>
            <a:pPr algn="l"/>
            <a:r>
              <a:rPr lang="en-US" sz="3200" b="1" dirty="0" smtClean="0"/>
              <a:t>11. If interest rates in the US increase compared to those in Japan, then we would expect:</a:t>
            </a:r>
            <a:endParaRPr lang="en-US" sz="3200" b="1" dirty="0"/>
          </a:p>
        </p:txBody>
      </p:sp>
      <p:sp>
        <p:nvSpPr>
          <p:cNvPr id="3" name="TPAnswers"/>
          <p:cNvSpPr>
            <a:spLocks noGrp="1"/>
          </p:cNvSpPr>
          <p:nvPr>
            <p:ph type="body" idx="1"/>
            <p:custDataLst>
              <p:tags r:id="rId2"/>
            </p:custDataLst>
          </p:nvPr>
        </p:nvSpPr>
        <p:spPr>
          <a:xfrm>
            <a:off x="457200" y="2133600"/>
            <a:ext cx="5867400" cy="3992563"/>
          </a:xfrm>
        </p:spPr>
        <p:txBody>
          <a:bodyPr>
            <a:normAutofit/>
          </a:bodyPr>
          <a:lstStyle/>
          <a:p>
            <a:pPr marL="514350" indent="-514350">
              <a:buFont typeface="Arial" pitchFamily="34" charset="0"/>
              <a:buAutoNum type="arabicPeriod"/>
            </a:pPr>
            <a:r>
              <a:rPr lang="en-US" dirty="0" smtClean="0"/>
              <a:t>Yen appreciates; $ depreciates</a:t>
            </a:r>
          </a:p>
          <a:p>
            <a:pPr marL="514350" indent="-514350">
              <a:buFont typeface="Arial" pitchFamily="34" charset="0"/>
              <a:buAutoNum type="arabicPeriod"/>
            </a:pPr>
            <a:r>
              <a:rPr lang="en-US" dirty="0" smtClean="0"/>
              <a:t>Yen depreciates; $ appreciates</a:t>
            </a:r>
          </a:p>
          <a:p>
            <a:pPr marL="514350" indent="-514350">
              <a:buFont typeface="Arial" pitchFamily="34" charset="0"/>
              <a:buAutoNum type="arabicPeriod"/>
            </a:pPr>
            <a:r>
              <a:rPr lang="en-US" dirty="0" smtClean="0"/>
              <a:t>Yen appreciates; $ appreciates</a:t>
            </a:r>
          </a:p>
          <a:p>
            <a:pPr marL="514350" indent="-514350">
              <a:buFont typeface="Arial" pitchFamily="34" charset="0"/>
              <a:buAutoNum type="arabicPeriod"/>
            </a:pPr>
            <a:r>
              <a:rPr lang="en-US" dirty="0" smtClean="0"/>
              <a:t>Yen depreciates; $ depreciates</a:t>
            </a:r>
            <a:endParaRPr lang="en-US" dirty="0"/>
          </a:p>
        </p:txBody>
      </p:sp>
    </p:spTree>
    <p:custDataLst>
      <p:tags r:id="rId1"/>
    </p:custData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PQuestion"/>
          <p:cNvSpPr>
            <a:spLocks noGrp="1"/>
          </p:cNvSpPr>
          <p:nvPr>
            <p:ph type="title"/>
          </p:nvPr>
        </p:nvSpPr>
        <p:spPr>
          <a:xfrm>
            <a:off x="457200" y="274638"/>
            <a:ext cx="6172200" cy="1935162"/>
          </a:xfrm>
        </p:spPr>
        <p:txBody>
          <a:bodyPr>
            <a:normAutofit/>
          </a:bodyPr>
          <a:lstStyle/>
          <a:p>
            <a:pPr algn="l"/>
            <a:r>
              <a:rPr lang="en-US" sz="3200" b="1" dirty="0" smtClean="0">
                <a:solidFill>
                  <a:srgbClr val="0070C0"/>
                </a:solidFill>
              </a:rPr>
              <a:t>11. If interest rates in the US increase compared to those in Japan, then we would expect:</a:t>
            </a:r>
            <a:endParaRPr lang="en-US" sz="3200" b="1" dirty="0">
              <a:solidFill>
                <a:srgbClr val="0070C0"/>
              </a:solidFill>
            </a:endParaRPr>
          </a:p>
        </p:txBody>
      </p:sp>
      <p:sp>
        <p:nvSpPr>
          <p:cNvPr id="3" name="TPAnswers"/>
          <p:cNvSpPr>
            <a:spLocks noGrp="1"/>
          </p:cNvSpPr>
          <p:nvPr>
            <p:ph type="body" idx="1"/>
            <p:custDataLst>
              <p:tags r:id="rId2"/>
            </p:custDataLst>
          </p:nvPr>
        </p:nvSpPr>
        <p:spPr>
          <a:xfrm>
            <a:off x="457200" y="2133600"/>
            <a:ext cx="5867400" cy="3992563"/>
          </a:xfrm>
        </p:spPr>
        <p:txBody>
          <a:bodyPr>
            <a:normAutofit/>
          </a:bodyPr>
          <a:lstStyle/>
          <a:p>
            <a:pPr marL="514350" indent="-514350">
              <a:buFont typeface="Arial" pitchFamily="34" charset="0"/>
              <a:buAutoNum type="arabicPeriod"/>
            </a:pPr>
            <a:r>
              <a:rPr lang="en-US" dirty="0" smtClean="0"/>
              <a:t>Yen appreciates; $ depreciates</a:t>
            </a:r>
          </a:p>
          <a:p>
            <a:pPr marL="514350" indent="-514350">
              <a:buFont typeface="Arial" pitchFamily="34" charset="0"/>
              <a:buAutoNum type="arabicPeriod"/>
            </a:pPr>
            <a:r>
              <a:rPr lang="en-US" dirty="0" smtClean="0"/>
              <a:t>Yen depreciates; $ appreciates</a:t>
            </a:r>
          </a:p>
          <a:p>
            <a:pPr marL="514350" indent="-514350">
              <a:buFont typeface="Arial" pitchFamily="34" charset="0"/>
              <a:buAutoNum type="arabicPeriod"/>
            </a:pPr>
            <a:r>
              <a:rPr lang="en-US" dirty="0" smtClean="0"/>
              <a:t>Yen appreciates; $ appreciates</a:t>
            </a:r>
          </a:p>
          <a:p>
            <a:pPr marL="514350" indent="-514350">
              <a:buFont typeface="Arial" pitchFamily="34" charset="0"/>
              <a:buAutoNum type="arabicPeriod"/>
            </a:pPr>
            <a:r>
              <a:rPr lang="en-US" dirty="0" smtClean="0"/>
              <a:t>Yen depreciates; $ depreciates</a:t>
            </a:r>
            <a:endParaRPr lang="en-US" dirty="0"/>
          </a:p>
        </p:txBody>
      </p:sp>
      <p:sp>
        <p:nvSpPr>
          <p:cNvPr id="5" name="CorShape1"/>
          <p:cNvSpPr/>
          <p:nvPr>
            <p:custDataLst>
              <p:tags r:id="rId3"/>
            </p:custDataLst>
          </p:nvPr>
        </p:nvSpPr>
        <p:spPr>
          <a:xfrm rot="10800000">
            <a:off x="152400" y="2743200"/>
            <a:ext cx="513080" cy="513080"/>
          </a:xfrm>
          <a:custGeom>
            <a:avLst/>
            <a:gdLst/>
            <a:ahLst/>
            <a:cxnLst/>
            <a:rect l="0" t="0" r="0" b="0"/>
            <a:pathLst>
              <a:path w="1524001" h="1752601">
                <a:moveTo>
                  <a:pt x="1295400" y="1066800"/>
                </a:moveTo>
                <a:lnTo>
                  <a:pt x="1524000" y="533400"/>
                </a:lnTo>
                <a:lnTo>
                  <a:pt x="914400" y="0"/>
                </a:lnTo>
                <a:lnTo>
                  <a:pt x="0" y="1447800"/>
                </a:lnTo>
                <a:lnTo>
                  <a:pt x="0" y="1752600"/>
                </a:lnTo>
                <a:lnTo>
                  <a:pt x="990600" y="533400"/>
                </a:lnTo>
                <a:close/>
              </a:path>
            </a:pathLst>
          </a:custGeom>
          <a:solidFill>
            <a:srgbClr val="00C800"/>
          </a:solidFill>
          <a:ln>
            <a:noFill/>
          </a:ln>
          <a:effectLst>
            <a:prstShdw prst="shdw14" dist="35921" dir="2700000">
              <a:scrgbClr r="0" g="0" b="0">
                <a:alpha val="50000"/>
              </a:scrgbClr>
            </a:prst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401762"/>
          </a:xfrm>
        </p:spPr>
        <p:txBody>
          <a:bodyPr>
            <a:normAutofit/>
          </a:bodyPr>
          <a:lstStyle/>
          <a:p>
            <a:r>
              <a:rPr lang="en-US" sz="3200" b="1" dirty="0" smtClean="0"/>
              <a:t>If interest rates in the US increase compared to those in Japan, then we would expect:</a:t>
            </a:r>
            <a:endParaRPr lang="en-US" sz="3200" dirty="0"/>
          </a:p>
        </p:txBody>
      </p:sp>
      <p:pic>
        <p:nvPicPr>
          <p:cNvPr id="4" name="Picture 3" descr="20bdollargraphincdemand.jpg"/>
          <p:cNvPicPr>
            <a:picLocks noChangeAspect="1"/>
          </p:cNvPicPr>
          <p:nvPr/>
        </p:nvPicPr>
        <p:blipFill>
          <a:blip r:embed="rId3" cstate="print"/>
          <a:stretch>
            <a:fillRect/>
          </a:stretch>
        </p:blipFill>
        <p:spPr>
          <a:xfrm>
            <a:off x="4876800" y="1752600"/>
            <a:ext cx="4077865" cy="3276600"/>
          </a:xfrm>
          <a:prstGeom prst="rect">
            <a:avLst/>
          </a:prstGeom>
        </p:spPr>
      </p:pic>
      <p:pic>
        <p:nvPicPr>
          <p:cNvPr id="6" name="Picture 5" descr="20byengraphincsupply.jpg"/>
          <p:cNvPicPr>
            <a:picLocks noChangeAspect="1"/>
          </p:cNvPicPr>
          <p:nvPr/>
        </p:nvPicPr>
        <p:blipFill>
          <a:blip r:embed="rId4" cstate="print"/>
          <a:stretch>
            <a:fillRect/>
          </a:stretch>
        </p:blipFill>
        <p:spPr>
          <a:xfrm>
            <a:off x="228600" y="1676400"/>
            <a:ext cx="4495800" cy="3410080"/>
          </a:xfrm>
          <a:prstGeom prst="rect">
            <a:avLst/>
          </a:prstGeom>
        </p:spPr>
      </p:pic>
    </p:spTree>
    <p:custDataLst>
      <p:tags r:id="rId1"/>
    </p:custData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PQuestion"/>
          <p:cNvSpPr>
            <a:spLocks noGrp="1"/>
          </p:cNvSpPr>
          <p:nvPr>
            <p:ph type="title"/>
          </p:nvPr>
        </p:nvSpPr>
        <p:spPr>
          <a:xfrm>
            <a:off x="457200" y="274638"/>
            <a:ext cx="6172200" cy="1477962"/>
          </a:xfrm>
        </p:spPr>
        <p:txBody>
          <a:bodyPr>
            <a:normAutofit fontScale="90000"/>
          </a:bodyPr>
          <a:lstStyle/>
          <a:p>
            <a:pPr algn="l"/>
            <a:r>
              <a:rPr lang="en-US" sz="3600" b="1" dirty="0" smtClean="0"/>
              <a:t>12. If the US has rapid economic growth compared to Japan:</a:t>
            </a:r>
            <a:endParaRPr lang="en-US" sz="3600" b="1" dirty="0"/>
          </a:p>
        </p:txBody>
      </p:sp>
      <p:sp>
        <p:nvSpPr>
          <p:cNvPr id="3" name="TPAnswers"/>
          <p:cNvSpPr>
            <a:spLocks noGrp="1"/>
          </p:cNvSpPr>
          <p:nvPr>
            <p:ph type="body" idx="1"/>
            <p:custDataLst>
              <p:tags r:id="rId2"/>
            </p:custDataLst>
          </p:nvPr>
        </p:nvSpPr>
        <p:spPr>
          <a:xfrm>
            <a:off x="457200" y="1676400"/>
            <a:ext cx="5867400" cy="4449763"/>
          </a:xfrm>
        </p:spPr>
        <p:txBody>
          <a:bodyPr>
            <a:normAutofit/>
          </a:bodyPr>
          <a:lstStyle/>
          <a:p>
            <a:pPr marL="514350" indent="-514350">
              <a:buFont typeface="Arial" pitchFamily="34" charset="0"/>
              <a:buAutoNum type="arabicPeriod"/>
            </a:pPr>
            <a:r>
              <a:rPr lang="en-US" dirty="0" smtClean="0"/>
              <a:t>Yen appreciates; $ depreciates</a:t>
            </a:r>
          </a:p>
          <a:p>
            <a:pPr marL="514350" indent="-514350">
              <a:buFont typeface="Arial" pitchFamily="34" charset="0"/>
              <a:buAutoNum type="arabicPeriod"/>
            </a:pPr>
            <a:r>
              <a:rPr lang="en-US" dirty="0" smtClean="0"/>
              <a:t>Yen depreciates; $ appreciates</a:t>
            </a:r>
          </a:p>
          <a:p>
            <a:pPr marL="514350" indent="-514350">
              <a:buFont typeface="Arial" pitchFamily="34" charset="0"/>
              <a:buAutoNum type="arabicPeriod"/>
            </a:pPr>
            <a:r>
              <a:rPr lang="en-US" dirty="0" smtClean="0"/>
              <a:t>Yen appreciates; $ appreciates</a:t>
            </a:r>
          </a:p>
          <a:p>
            <a:pPr marL="514350" indent="-514350">
              <a:buFont typeface="Arial" pitchFamily="34" charset="0"/>
              <a:buAutoNum type="arabicPeriod"/>
            </a:pPr>
            <a:r>
              <a:rPr lang="en-US" dirty="0" smtClean="0"/>
              <a:t>Yen depreciates; $ depreciates</a:t>
            </a:r>
            <a:endParaRPr lang="en-US" dirty="0"/>
          </a:p>
        </p:txBody>
      </p:sp>
    </p:spTree>
    <p:custDataLst>
      <p:tags r:id="rId1"/>
    </p:custData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PQuestion"/>
          <p:cNvSpPr>
            <a:spLocks noGrp="1"/>
          </p:cNvSpPr>
          <p:nvPr>
            <p:ph type="title"/>
          </p:nvPr>
        </p:nvSpPr>
        <p:spPr>
          <a:xfrm>
            <a:off x="457200" y="274638"/>
            <a:ext cx="6172200" cy="1477962"/>
          </a:xfrm>
        </p:spPr>
        <p:txBody>
          <a:bodyPr>
            <a:normAutofit fontScale="90000"/>
          </a:bodyPr>
          <a:lstStyle/>
          <a:p>
            <a:pPr algn="l"/>
            <a:r>
              <a:rPr lang="en-US" sz="3600" b="1" dirty="0" smtClean="0">
                <a:solidFill>
                  <a:srgbClr val="0070C0"/>
                </a:solidFill>
              </a:rPr>
              <a:t>12. If the US has rapid economic growth compared to Japan:</a:t>
            </a:r>
            <a:endParaRPr lang="en-US" sz="3600" b="1" dirty="0">
              <a:solidFill>
                <a:srgbClr val="0070C0"/>
              </a:solidFill>
            </a:endParaRPr>
          </a:p>
        </p:txBody>
      </p:sp>
      <p:sp>
        <p:nvSpPr>
          <p:cNvPr id="3" name="TPAnswers"/>
          <p:cNvSpPr>
            <a:spLocks noGrp="1"/>
          </p:cNvSpPr>
          <p:nvPr>
            <p:ph type="body" idx="1"/>
            <p:custDataLst>
              <p:tags r:id="rId2"/>
            </p:custDataLst>
          </p:nvPr>
        </p:nvSpPr>
        <p:spPr>
          <a:xfrm>
            <a:off x="457200" y="1676400"/>
            <a:ext cx="5867400" cy="4449763"/>
          </a:xfrm>
        </p:spPr>
        <p:txBody>
          <a:bodyPr>
            <a:normAutofit/>
          </a:bodyPr>
          <a:lstStyle/>
          <a:p>
            <a:pPr marL="514350" indent="-514350">
              <a:buFont typeface="Arial" pitchFamily="34" charset="0"/>
              <a:buAutoNum type="arabicPeriod"/>
            </a:pPr>
            <a:r>
              <a:rPr lang="en-US" dirty="0" smtClean="0"/>
              <a:t>Yen appreciates; $ depreciates</a:t>
            </a:r>
          </a:p>
          <a:p>
            <a:pPr marL="514350" indent="-514350">
              <a:buFont typeface="Arial" pitchFamily="34" charset="0"/>
              <a:buAutoNum type="arabicPeriod"/>
            </a:pPr>
            <a:r>
              <a:rPr lang="en-US" dirty="0" smtClean="0"/>
              <a:t>Yen depreciates; $ appreciates</a:t>
            </a:r>
          </a:p>
          <a:p>
            <a:pPr marL="514350" indent="-514350">
              <a:buFont typeface="Arial" pitchFamily="34" charset="0"/>
              <a:buAutoNum type="arabicPeriod"/>
            </a:pPr>
            <a:r>
              <a:rPr lang="en-US" dirty="0" smtClean="0"/>
              <a:t>Yen appreciates; $ appreciates</a:t>
            </a:r>
          </a:p>
          <a:p>
            <a:pPr marL="514350" indent="-514350">
              <a:buFont typeface="Arial" pitchFamily="34" charset="0"/>
              <a:buAutoNum type="arabicPeriod"/>
            </a:pPr>
            <a:r>
              <a:rPr lang="en-US" dirty="0" smtClean="0"/>
              <a:t>Yen depreciates; $ depreciates</a:t>
            </a:r>
            <a:endParaRPr lang="en-US" dirty="0"/>
          </a:p>
        </p:txBody>
      </p:sp>
      <p:sp>
        <p:nvSpPr>
          <p:cNvPr id="6" name="CorShape1"/>
          <p:cNvSpPr/>
          <p:nvPr>
            <p:custDataLst>
              <p:tags r:id="rId3"/>
            </p:custDataLst>
          </p:nvPr>
        </p:nvSpPr>
        <p:spPr>
          <a:xfrm rot="10800000">
            <a:off x="152400" y="1676400"/>
            <a:ext cx="533400" cy="457200"/>
          </a:xfrm>
          <a:custGeom>
            <a:avLst/>
            <a:gdLst/>
            <a:ahLst/>
            <a:cxnLst/>
            <a:rect l="0" t="0" r="0" b="0"/>
            <a:pathLst>
              <a:path w="1524001" h="1752601">
                <a:moveTo>
                  <a:pt x="1295400" y="1066800"/>
                </a:moveTo>
                <a:lnTo>
                  <a:pt x="1524000" y="533400"/>
                </a:lnTo>
                <a:lnTo>
                  <a:pt x="914400" y="0"/>
                </a:lnTo>
                <a:lnTo>
                  <a:pt x="0" y="1447800"/>
                </a:lnTo>
                <a:lnTo>
                  <a:pt x="0" y="1752600"/>
                </a:lnTo>
                <a:lnTo>
                  <a:pt x="990600" y="533400"/>
                </a:lnTo>
                <a:close/>
              </a:path>
            </a:pathLst>
          </a:custGeom>
          <a:solidFill>
            <a:srgbClr val="00C800"/>
          </a:solidFill>
          <a:ln>
            <a:noFill/>
          </a:ln>
          <a:effectLst>
            <a:prstShdw prst="shdw14" dist="35921" dir="2700000">
              <a:scrgbClr r="0" g="0" b="0">
                <a:alpha val="50000"/>
              </a:scrgbClr>
            </a:prst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If the US has rapid economic growth compared to Japan:</a:t>
            </a:r>
            <a:endParaRPr lang="en-US" dirty="0"/>
          </a:p>
        </p:txBody>
      </p:sp>
      <p:pic>
        <p:nvPicPr>
          <p:cNvPr id="4" name="Picture 3" descr="20bdollargraphincsupply.jpg"/>
          <p:cNvPicPr>
            <a:picLocks noChangeAspect="1"/>
          </p:cNvPicPr>
          <p:nvPr/>
        </p:nvPicPr>
        <p:blipFill>
          <a:blip r:embed="rId3" cstate="print"/>
          <a:stretch>
            <a:fillRect/>
          </a:stretch>
        </p:blipFill>
        <p:spPr>
          <a:xfrm>
            <a:off x="0" y="1371600"/>
            <a:ext cx="4362367" cy="3505200"/>
          </a:xfrm>
          <a:prstGeom prst="rect">
            <a:avLst/>
          </a:prstGeom>
        </p:spPr>
      </p:pic>
      <p:pic>
        <p:nvPicPr>
          <p:cNvPr id="5" name="Picture 4" descr="20byengraphincdemand.jpg"/>
          <p:cNvPicPr>
            <a:picLocks noChangeAspect="1"/>
          </p:cNvPicPr>
          <p:nvPr/>
        </p:nvPicPr>
        <p:blipFill>
          <a:blip r:embed="rId4" cstate="print"/>
          <a:stretch>
            <a:fillRect/>
          </a:stretch>
        </p:blipFill>
        <p:spPr>
          <a:xfrm>
            <a:off x="4723717" y="1524000"/>
            <a:ext cx="4420283" cy="3352800"/>
          </a:xfrm>
          <a:prstGeom prst="rect">
            <a:avLst/>
          </a:prstGeom>
        </p:spPr>
      </p:pic>
    </p:spTree>
    <p:custDataLst>
      <p:tags r:id="rId1"/>
    </p:custData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Trade Deficits</a:t>
            </a:r>
            <a:endParaRPr lang="en-US" dirty="0"/>
          </a:p>
        </p:txBody>
      </p:sp>
      <p:sp>
        <p:nvSpPr>
          <p:cNvPr id="3" name="Text Placeholder 2"/>
          <p:cNvSpPr>
            <a:spLocks noGrp="1"/>
          </p:cNvSpPr>
          <p:nvPr>
            <p:ph type="body" idx="1"/>
          </p:nvPr>
        </p:nvSpPr>
        <p:spPr/>
        <p:txBody>
          <a:bodyPr>
            <a:normAutofit/>
          </a:bodyPr>
          <a:lstStyle/>
          <a:p>
            <a:pPr lvl="0"/>
            <a:r>
              <a:rPr lang="en-US" dirty="0" smtClean="0"/>
              <a:t>Causes</a:t>
            </a:r>
          </a:p>
          <a:p>
            <a:pPr lvl="0"/>
            <a:r>
              <a:rPr lang="en-US" sz="2800" dirty="0" smtClean="0"/>
              <a:t>Effects</a:t>
            </a:r>
            <a:endParaRPr lang="en-US" sz="2800" dirty="0"/>
          </a:p>
        </p:txBody>
      </p:sp>
    </p:spTree>
    <p:custDataLst>
      <p:tags r:id="rId1"/>
    </p:custData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7514"/>
            <a:ext cx="8229600" cy="715962"/>
          </a:xfrm>
        </p:spPr>
        <p:txBody>
          <a:bodyPr>
            <a:normAutofit fontScale="90000"/>
          </a:bodyPr>
          <a:lstStyle/>
          <a:p>
            <a:r>
              <a:rPr lang="en-US" b="1" dirty="0"/>
              <a:t>20b – Macro – International Trade</a:t>
            </a:r>
            <a:endParaRPr lang="en-US" dirty="0"/>
          </a:p>
        </p:txBody>
      </p:sp>
      <p:sp>
        <p:nvSpPr>
          <p:cNvPr id="3" name="Content Placeholder 2"/>
          <p:cNvSpPr>
            <a:spLocks noGrp="1"/>
          </p:cNvSpPr>
          <p:nvPr>
            <p:ph idx="1"/>
          </p:nvPr>
        </p:nvSpPr>
        <p:spPr>
          <a:xfrm>
            <a:off x="381000" y="914400"/>
            <a:ext cx="8305800" cy="5715000"/>
          </a:xfrm>
        </p:spPr>
        <p:txBody>
          <a:bodyPr>
            <a:noAutofit/>
          </a:bodyPr>
          <a:lstStyle/>
          <a:p>
            <a:pPr marL="0" indent="0">
              <a:buNone/>
            </a:pPr>
            <a:r>
              <a:rPr lang="en-US" sz="3600" b="1" dirty="0" smtClean="0"/>
              <a:t>Key Terms</a:t>
            </a:r>
            <a:endParaRPr lang="en-US" sz="3600" b="1" dirty="0"/>
          </a:p>
          <a:p>
            <a:pPr marL="0" indent="0">
              <a:buNone/>
            </a:pPr>
            <a:r>
              <a:rPr lang="en-US" sz="3600" dirty="0"/>
              <a:t>imports, exports, trade barriers, tariff, revenue tariff, protective tariff, import quota, nontariff barrier, export subsidies, special interest effect, infant industry, dumping, WTO, NAFTA, TPP, offshoring, exchange rate, strong dollar, weak dollar, appreciation, depreciation, trade deficit, trade surplus</a:t>
            </a:r>
            <a:endParaRPr lang="en-US" sz="3600" dirty="0"/>
          </a:p>
        </p:txBody>
      </p:sp>
    </p:spTree>
    <p:custDataLst>
      <p:tags r:id="rId1"/>
    </p:custDataLst>
    <p:extLst>
      <p:ext uri="{BB962C8B-B14F-4D97-AF65-F5344CB8AC3E}">
        <p14:creationId xmlns:p14="http://schemas.microsoft.com/office/powerpoint/2010/main" val="411825429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PQuestion"/>
          <p:cNvSpPr>
            <a:spLocks noGrp="1"/>
          </p:cNvSpPr>
          <p:nvPr>
            <p:ph type="title"/>
          </p:nvPr>
        </p:nvSpPr>
        <p:spPr>
          <a:xfrm>
            <a:off x="457200" y="274638"/>
            <a:ext cx="7239000" cy="1630362"/>
          </a:xfrm>
        </p:spPr>
        <p:txBody>
          <a:bodyPr>
            <a:normAutofit/>
          </a:bodyPr>
          <a:lstStyle/>
          <a:p>
            <a:pPr algn="l"/>
            <a:r>
              <a:rPr lang="en-US" sz="3200" b="1" dirty="0" smtClean="0"/>
              <a:t>13. Relatively rapid U.S. growth between 2001 and 2007, contributed to large U.S. trade deficits by: </a:t>
            </a:r>
            <a:endParaRPr lang="en-US" sz="3200" b="1" dirty="0"/>
          </a:p>
        </p:txBody>
      </p:sp>
      <p:sp>
        <p:nvSpPr>
          <p:cNvPr id="3" name="TPAnswers"/>
          <p:cNvSpPr>
            <a:spLocks noGrp="1"/>
          </p:cNvSpPr>
          <p:nvPr>
            <p:ph type="body" idx="1"/>
            <p:custDataLst>
              <p:tags r:id="rId2"/>
            </p:custDataLst>
          </p:nvPr>
        </p:nvSpPr>
        <p:spPr>
          <a:xfrm>
            <a:off x="457200" y="1981201"/>
            <a:ext cx="8458200" cy="3733800"/>
          </a:xfrm>
        </p:spPr>
        <p:txBody>
          <a:bodyPr>
            <a:normAutofit fontScale="92500"/>
          </a:bodyPr>
          <a:lstStyle/>
          <a:p>
            <a:pPr marL="514350" indent="-514350">
              <a:buFont typeface="Arial" pitchFamily="34" charset="0"/>
              <a:buAutoNum type="arabicPeriod"/>
            </a:pPr>
            <a:r>
              <a:rPr lang="en-US" dirty="0" smtClean="0"/>
              <a:t>increasing U.S. national income, which decreased U.S. exports. </a:t>
            </a:r>
          </a:p>
          <a:p>
            <a:pPr marL="514350" indent="-514350">
              <a:buFont typeface="Arial" pitchFamily="34" charset="0"/>
              <a:buAutoNum type="arabicPeriod"/>
            </a:pPr>
            <a:r>
              <a:rPr lang="en-US" dirty="0" smtClean="0"/>
              <a:t>reducing real interest rates in the United States. </a:t>
            </a:r>
          </a:p>
          <a:p>
            <a:pPr marL="514350" indent="-514350">
              <a:buFont typeface="Arial" pitchFamily="34" charset="0"/>
              <a:buAutoNum type="arabicPeriod"/>
            </a:pPr>
            <a:r>
              <a:rPr lang="en-US" dirty="0" smtClean="0"/>
              <a:t>increasing U.S. tax revenues and reducing the Federal budget deficit. </a:t>
            </a:r>
          </a:p>
          <a:p>
            <a:pPr marL="514350" indent="-514350">
              <a:buFont typeface="Arial" pitchFamily="34" charset="0"/>
              <a:buAutoNum type="arabicPeriod"/>
            </a:pPr>
            <a:r>
              <a:rPr lang="en-US" dirty="0" smtClean="0"/>
              <a:t>increasing U.S. national income, which increased U.S. imports.</a:t>
            </a:r>
            <a:endParaRPr lang="en-US" dirty="0"/>
          </a:p>
        </p:txBody>
      </p:sp>
    </p:spTree>
    <p:custDataLst>
      <p:tags r:id="rId1"/>
    </p:custData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PQuestion"/>
          <p:cNvSpPr>
            <a:spLocks noGrp="1"/>
          </p:cNvSpPr>
          <p:nvPr>
            <p:ph type="title"/>
          </p:nvPr>
        </p:nvSpPr>
        <p:spPr>
          <a:xfrm>
            <a:off x="457200" y="274638"/>
            <a:ext cx="7239000" cy="1630362"/>
          </a:xfrm>
        </p:spPr>
        <p:txBody>
          <a:bodyPr>
            <a:normAutofit/>
          </a:bodyPr>
          <a:lstStyle/>
          <a:p>
            <a:pPr algn="l"/>
            <a:r>
              <a:rPr lang="en-US" sz="3200" b="1" dirty="0" smtClean="0">
                <a:solidFill>
                  <a:srgbClr val="0070C0"/>
                </a:solidFill>
              </a:rPr>
              <a:t>13. Relatively rapid U.S. growth between 2001 and 2007, contributed to large U.S. trade deficits by: </a:t>
            </a:r>
            <a:endParaRPr lang="en-US" sz="3200" b="1" dirty="0">
              <a:solidFill>
                <a:srgbClr val="0070C0"/>
              </a:solidFill>
            </a:endParaRPr>
          </a:p>
        </p:txBody>
      </p:sp>
      <p:sp>
        <p:nvSpPr>
          <p:cNvPr id="3" name="TPAnswers"/>
          <p:cNvSpPr>
            <a:spLocks noGrp="1"/>
          </p:cNvSpPr>
          <p:nvPr>
            <p:ph type="body" idx="1"/>
            <p:custDataLst>
              <p:tags r:id="rId2"/>
            </p:custDataLst>
          </p:nvPr>
        </p:nvSpPr>
        <p:spPr>
          <a:xfrm>
            <a:off x="457200" y="1828801"/>
            <a:ext cx="8458200" cy="3581400"/>
          </a:xfrm>
        </p:spPr>
        <p:txBody>
          <a:bodyPr>
            <a:normAutofit fontScale="92500"/>
          </a:bodyPr>
          <a:lstStyle/>
          <a:p>
            <a:pPr marL="514350" indent="-514350">
              <a:buFont typeface="Arial" pitchFamily="34" charset="0"/>
              <a:buAutoNum type="arabicPeriod"/>
            </a:pPr>
            <a:r>
              <a:rPr lang="en-US" dirty="0" smtClean="0"/>
              <a:t>increasing U.S. national income, which decreased U.S. exports. </a:t>
            </a:r>
          </a:p>
          <a:p>
            <a:pPr marL="514350" indent="-514350">
              <a:buFont typeface="Arial" pitchFamily="34" charset="0"/>
              <a:buAutoNum type="arabicPeriod"/>
            </a:pPr>
            <a:r>
              <a:rPr lang="en-US" dirty="0" smtClean="0"/>
              <a:t>reducing real interest rates in the United States. </a:t>
            </a:r>
          </a:p>
          <a:p>
            <a:pPr marL="514350" indent="-514350">
              <a:buFont typeface="Arial" pitchFamily="34" charset="0"/>
              <a:buAutoNum type="arabicPeriod"/>
            </a:pPr>
            <a:r>
              <a:rPr lang="en-US" dirty="0" smtClean="0"/>
              <a:t>increasing U.S. tax revenues and reducing the Federal budget deficit. </a:t>
            </a:r>
          </a:p>
          <a:p>
            <a:pPr marL="514350" indent="-514350">
              <a:buFont typeface="Arial" pitchFamily="34" charset="0"/>
              <a:buAutoNum type="arabicPeriod"/>
            </a:pPr>
            <a:r>
              <a:rPr lang="en-US" dirty="0" smtClean="0"/>
              <a:t>increasing U.S. national income, which increased U.S. imports.</a:t>
            </a:r>
            <a:endParaRPr lang="en-US" dirty="0"/>
          </a:p>
        </p:txBody>
      </p:sp>
      <p:sp>
        <p:nvSpPr>
          <p:cNvPr id="5" name="CorShape1"/>
          <p:cNvSpPr/>
          <p:nvPr>
            <p:custDataLst>
              <p:tags r:id="rId3"/>
            </p:custDataLst>
          </p:nvPr>
        </p:nvSpPr>
        <p:spPr>
          <a:xfrm rot="10800000">
            <a:off x="1" y="4343400"/>
            <a:ext cx="609600" cy="609600"/>
          </a:xfrm>
          <a:custGeom>
            <a:avLst/>
            <a:gdLst/>
            <a:ahLst/>
            <a:cxnLst/>
            <a:rect l="0" t="0" r="0" b="0"/>
            <a:pathLst>
              <a:path w="1524001" h="1752601">
                <a:moveTo>
                  <a:pt x="1295400" y="1066800"/>
                </a:moveTo>
                <a:lnTo>
                  <a:pt x="1524000" y="533400"/>
                </a:lnTo>
                <a:lnTo>
                  <a:pt x="914400" y="0"/>
                </a:lnTo>
                <a:lnTo>
                  <a:pt x="0" y="1447800"/>
                </a:lnTo>
                <a:lnTo>
                  <a:pt x="0" y="1752600"/>
                </a:lnTo>
                <a:lnTo>
                  <a:pt x="990600" y="533400"/>
                </a:lnTo>
                <a:close/>
              </a:path>
            </a:pathLst>
          </a:custGeom>
          <a:solidFill>
            <a:srgbClr val="00C800"/>
          </a:solidFill>
          <a:ln>
            <a:noFill/>
          </a:ln>
          <a:effectLst>
            <a:prstShdw prst="shdw14" dist="35921" dir="2700000">
              <a:scrgbClr r="0" g="0" b="0">
                <a:alpha val="50000"/>
              </a:scrgbClr>
            </a:prst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PQuestion"/>
          <p:cNvSpPr>
            <a:spLocks noGrp="1"/>
          </p:cNvSpPr>
          <p:nvPr>
            <p:ph type="title"/>
          </p:nvPr>
        </p:nvSpPr>
        <p:spPr>
          <a:xfrm>
            <a:off x="457200" y="274638"/>
            <a:ext cx="6553200" cy="2011362"/>
          </a:xfrm>
        </p:spPr>
        <p:txBody>
          <a:bodyPr>
            <a:normAutofit/>
          </a:bodyPr>
          <a:lstStyle/>
          <a:p>
            <a:pPr algn="l"/>
            <a:r>
              <a:rPr lang="en-US" sz="3200" b="1" dirty="0" smtClean="0"/>
              <a:t>14. Present consumption supported by large trade deficits may come at the expense of:</a:t>
            </a:r>
            <a:r>
              <a:rPr lang="en-US" sz="3200" dirty="0" smtClean="0"/>
              <a:t> </a:t>
            </a:r>
            <a:endParaRPr lang="en-US" sz="3200" b="1" dirty="0"/>
          </a:p>
        </p:txBody>
      </p:sp>
      <p:sp>
        <p:nvSpPr>
          <p:cNvPr id="3" name="TPAnswers"/>
          <p:cNvSpPr>
            <a:spLocks noGrp="1"/>
          </p:cNvSpPr>
          <p:nvPr>
            <p:ph type="body" idx="1"/>
            <p:custDataLst>
              <p:tags r:id="rId2"/>
            </p:custDataLst>
          </p:nvPr>
        </p:nvSpPr>
        <p:spPr>
          <a:xfrm>
            <a:off x="457200" y="1981200"/>
            <a:ext cx="8382000" cy="4144963"/>
          </a:xfrm>
        </p:spPr>
        <p:txBody>
          <a:bodyPr>
            <a:normAutofit/>
          </a:bodyPr>
          <a:lstStyle/>
          <a:p>
            <a:pPr marL="514350" indent="-514350">
              <a:buFont typeface="Arial" pitchFamily="34" charset="0"/>
              <a:buAutoNum type="arabicPeriod"/>
            </a:pPr>
            <a:r>
              <a:rPr lang="en-US" dirty="0" smtClean="0"/>
              <a:t>debt to foreign interests. </a:t>
            </a:r>
          </a:p>
          <a:p>
            <a:pPr marL="514350" indent="-514350">
              <a:buFont typeface="Arial" pitchFamily="34" charset="0"/>
              <a:buAutoNum type="arabicPeriod"/>
            </a:pPr>
            <a:r>
              <a:rPr lang="en-US" dirty="0" smtClean="0"/>
              <a:t>foreign ownership of formerly U.S. owned assets. </a:t>
            </a:r>
          </a:p>
          <a:p>
            <a:pPr marL="514350" indent="-514350">
              <a:buFont typeface="Arial" pitchFamily="34" charset="0"/>
              <a:buAutoNum type="arabicPeriod"/>
            </a:pPr>
            <a:r>
              <a:rPr lang="en-US" dirty="0" smtClean="0"/>
              <a:t>large sacrifices of future consumption. </a:t>
            </a:r>
          </a:p>
          <a:p>
            <a:pPr marL="514350" indent="-514350">
              <a:buFont typeface="Arial" pitchFamily="34" charset="0"/>
              <a:buAutoNum type="arabicPeriod"/>
            </a:pPr>
            <a:r>
              <a:rPr lang="en-US" dirty="0" smtClean="0"/>
              <a:t>all of these.</a:t>
            </a:r>
            <a:endParaRPr lang="en-US" dirty="0"/>
          </a:p>
        </p:txBody>
      </p:sp>
    </p:spTree>
    <p:custDataLst>
      <p:tags r:id="rId1"/>
    </p:custData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PQuestion"/>
          <p:cNvSpPr>
            <a:spLocks noGrp="1"/>
          </p:cNvSpPr>
          <p:nvPr>
            <p:ph type="title"/>
          </p:nvPr>
        </p:nvSpPr>
        <p:spPr>
          <a:xfrm>
            <a:off x="457200" y="274638"/>
            <a:ext cx="6553200" cy="2011362"/>
          </a:xfrm>
        </p:spPr>
        <p:txBody>
          <a:bodyPr>
            <a:normAutofit/>
          </a:bodyPr>
          <a:lstStyle/>
          <a:p>
            <a:pPr algn="l"/>
            <a:r>
              <a:rPr lang="en-US" sz="3200" b="1" dirty="0" smtClean="0">
                <a:solidFill>
                  <a:srgbClr val="0070C0"/>
                </a:solidFill>
              </a:rPr>
              <a:t>14. Present consumption supported by large trade deficits may come at the expense of:</a:t>
            </a:r>
            <a:r>
              <a:rPr lang="en-US" sz="3200" dirty="0" smtClean="0">
                <a:solidFill>
                  <a:srgbClr val="0070C0"/>
                </a:solidFill>
              </a:rPr>
              <a:t> </a:t>
            </a:r>
            <a:endParaRPr lang="en-US" sz="3200" b="1" dirty="0">
              <a:solidFill>
                <a:srgbClr val="0070C0"/>
              </a:solidFill>
            </a:endParaRPr>
          </a:p>
        </p:txBody>
      </p:sp>
      <p:sp>
        <p:nvSpPr>
          <p:cNvPr id="7" name="CorShape1"/>
          <p:cNvSpPr/>
          <p:nvPr>
            <p:custDataLst>
              <p:tags r:id="rId2"/>
            </p:custDataLst>
          </p:nvPr>
        </p:nvSpPr>
        <p:spPr>
          <a:xfrm rot="10800000">
            <a:off x="15242" y="4267200"/>
            <a:ext cx="670558" cy="508000"/>
          </a:xfrm>
          <a:custGeom>
            <a:avLst/>
            <a:gdLst/>
            <a:ahLst/>
            <a:cxnLst/>
            <a:rect l="0" t="0" r="0" b="0"/>
            <a:pathLst>
              <a:path w="1524001" h="1752601">
                <a:moveTo>
                  <a:pt x="1295400" y="1066800"/>
                </a:moveTo>
                <a:lnTo>
                  <a:pt x="1524000" y="533400"/>
                </a:lnTo>
                <a:lnTo>
                  <a:pt x="914400" y="0"/>
                </a:lnTo>
                <a:lnTo>
                  <a:pt x="0" y="1447800"/>
                </a:lnTo>
                <a:lnTo>
                  <a:pt x="0" y="1752600"/>
                </a:lnTo>
                <a:lnTo>
                  <a:pt x="990600" y="533400"/>
                </a:lnTo>
                <a:close/>
              </a:path>
            </a:pathLst>
          </a:custGeom>
          <a:solidFill>
            <a:srgbClr val="00C800"/>
          </a:solidFill>
          <a:ln>
            <a:noFill/>
          </a:ln>
          <a:effectLst>
            <a:prstShdw prst="shdw14" dist="35921" dir="2700000">
              <a:scrgbClr r="0" g="0" b="0">
                <a:alpha val="50000"/>
              </a:scrgbClr>
            </a:prst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PAnswers"/>
          <p:cNvSpPr>
            <a:spLocks noGrp="1"/>
          </p:cNvSpPr>
          <p:nvPr>
            <p:ph type="body" idx="1"/>
            <p:custDataLst>
              <p:tags r:id="rId3"/>
            </p:custDataLst>
          </p:nvPr>
        </p:nvSpPr>
        <p:spPr>
          <a:xfrm>
            <a:off x="457200" y="1981200"/>
            <a:ext cx="8382000" cy="4144963"/>
          </a:xfrm>
        </p:spPr>
        <p:txBody>
          <a:bodyPr>
            <a:normAutofit/>
          </a:bodyPr>
          <a:lstStyle/>
          <a:p>
            <a:pPr marL="514350" indent="-514350">
              <a:buFont typeface="Arial" pitchFamily="34" charset="0"/>
              <a:buAutoNum type="arabicPeriod"/>
            </a:pPr>
            <a:r>
              <a:rPr lang="en-US" dirty="0" smtClean="0"/>
              <a:t>debt to foreign interests. </a:t>
            </a:r>
          </a:p>
          <a:p>
            <a:pPr marL="514350" indent="-514350">
              <a:buFont typeface="Arial" pitchFamily="34" charset="0"/>
              <a:buAutoNum type="arabicPeriod"/>
            </a:pPr>
            <a:r>
              <a:rPr lang="en-US" dirty="0" smtClean="0"/>
              <a:t>foreign ownership of formerly U.S. owned assets. </a:t>
            </a:r>
          </a:p>
          <a:p>
            <a:pPr marL="514350" indent="-514350">
              <a:buFont typeface="Arial" pitchFamily="34" charset="0"/>
              <a:buAutoNum type="arabicPeriod"/>
            </a:pPr>
            <a:r>
              <a:rPr lang="en-US" dirty="0" smtClean="0"/>
              <a:t>large sacrifices of future consumption. </a:t>
            </a:r>
          </a:p>
          <a:p>
            <a:pPr marL="514350" indent="-514350">
              <a:buFont typeface="Arial" pitchFamily="34" charset="0"/>
              <a:buAutoNum type="arabicPeriod"/>
            </a:pPr>
            <a:r>
              <a:rPr lang="en-US" dirty="0" smtClean="0"/>
              <a:t>all of these.</a:t>
            </a:r>
            <a:endParaRPr lang="en-US" dirty="0"/>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smtClean="0"/>
              <a:t>U.S. Trade Deficits</a:t>
            </a:r>
            <a:endParaRPr lang="en-US" u="sng" dirty="0"/>
          </a:p>
        </p:txBody>
      </p:sp>
      <p:sp>
        <p:nvSpPr>
          <p:cNvPr id="3" name="Text Placeholder 2"/>
          <p:cNvSpPr>
            <a:spLocks noGrp="1"/>
          </p:cNvSpPr>
          <p:nvPr>
            <p:ph type="body" idx="1"/>
          </p:nvPr>
        </p:nvSpPr>
        <p:spPr>
          <a:xfrm>
            <a:off x="533400" y="1295400"/>
            <a:ext cx="3581400" cy="4525963"/>
          </a:xfrm>
        </p:spPr>
        <p:txBody>
          <a:bodyPr>
            <a:normAutofit fontScale="77500" lnSpcReduction="20000"/>
          </a:bodyPr>
          <a:lstStyle/>
          <a:p>
            <a:pPr algn="ctr">
              <a:buNone/>
            </a:pPr>
            <a:r>
              <a:rPr lang="en-US" u="sng" dirty="0" smtClean="0"/>
              <a:t>CAUSES</a:t>
            </a:r>
          </a:p>
          <a:p>
            <a:r>
              <a:rPr lang="en-US" dirty="0" smtClean="0"/>
              <a:t>Rapid economic growth</a:t>
            </a:r>
          </a:p>
          <a:p>
            <a:r>
              <a:rPr lang="en-US" dirty="0" smtClean="0"/>
              <a:t>Large deficits with China</a:t>
            </a:r>
          </a:p>
          <a:p>
            <a:r>
              <a:rPr lang="en-US" dirty="0" smtClean="0"/>
              <a:t>China fixes the value if its currency (undervalues it)</a:t>
            </a:r>
          </a:p>
          <a:p>
            <a:r>
              <a:rPr lang="en-US" dirty="0" smtClean="0"/>
              <a:t>Oil imports</a:t>
            </a:r>
          </a:p>
          <a:p>
            <a:r>
              <a:rPr lang="en-US" dirty="0" smtClean="0"/>
              <a:t>Declining savings rate</a:t>
            </a:r>
          </a:p>
          <a:p>
            <a:r>
              <a:rPr lang="en-US" dirty="0" smtClean="0"/>
              <a:t>Favorable view of US assets</a:t>
            </a:r>
          </a:p>
          <a:p>
            <a:endParaRPr lang="en-US" dirty="0"/>
          </a:p>
        </p:txBody>
      </p:sp>
      <p:sp>
        <p:nvSpPr>
          <p:cNvPr id="4" name="Text Placeholder 2"/>
          <p:cNvSpPr txBox="1">
            <a:spLocks/>
          </p:cNvSpPr>
          <p:nvPr/>
        </p:nvSpPr>
        <p:spPr>
          <a:xfrm>
            <a:off x="4648200" y="1371600"/>
            <a:ext cx="3581400" cy="4525963"/>
          </a:xfrm>
          <a:prstGeom prst="rect">
            <a:avLst/>
          </a:prstGeom>
        </p:spPr>
        <p:txBody>
          <a:bodyPr vert="horz" lIns="91440" tIns="45720" rIns="91440" bIns="45720" rtlCol="0">
            <a:normAutofit fontScale="85000" lnSpcReduction="20000"/>
          </a:bodyPr>
          <a:lstStyle/>
          <a:p>
            <a:pPr marL="342900" marR="0" lvl="0" indent="-342900" algn="ctr"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3200" b="0" i="0" u="sng" strike="noStrike" kern="1200" cap="none" spc="0" normalizeH="0" baseline="0" noProof="0" dirty="0" smtClean="0">
                <a:ln>
                  <a:noFill/>
                </a:ln>
                <a:solidFill>
                  <a:schemeClr val="tx1"/>
                </a:solidFill>
                <a:effectLst/>
                <a:uLnTx/>
                <a:uFillTx/>
                <a:latin typeface="+mn-lt"/>
                <a:ea typeface="+mn-ea"/>
                <a:cs typeface="+mn-cs"/>
              </a:rPr>
              <a:t>EFFECTS</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3200" b="0" i="0" u="none" strike="noStrike" kern="1200" cap="none" spc="0" normalizeH="0" baseline="0" noProof="0" dirty="0" smtClean="0">
                <a:ln>
                  <a:noFill/>
                </a:ln>
                <a:solidFill>
                  <a:schemeClr val="tx1"/>
                </a:solidFill>
                <a:effectLst/>
                <a:uLnTx/>
                <a:uFillTx/>
                <a:latin typeface="+mn-lt"/>
                <a:ea typeface="+mn-ea"/>
                <a:cs typeface="+mn-cs"/>
              </a:rPr>
              <a:t>Increased current consumption</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lang="en-US" sz="3200" dirty="0" smtClean="0"/>
              <a:t>But decreased future consumption</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3200" b="0" i="0" u="none" strike="noStrike" kern="1200" cap="none" spc="0" normalizeH="0" baseline="0" noProof="0" dirty="0" smtClean="0">
                <a:ln>
                  <a:noFill/>
                </a:ln>
                <a:solidFill>
                  <a:schemeClr val="tx1"/>
                </a:solidFill>
                <a:effectLst/>
                <a:uLnTx/>
                <a:uFillTx/>
                <a:latin typeface="+mn-lt"/>
                <a:ea typeface="+mn-ea"/>
                <a:cs typeface="+mn-cs"/>
              </a:rPr>
              <a:t>Increased</a:t>
            </a:r>
            <a:r>
              <a:rPr kumimoji="0" lang="en-US" sz="3200" b="0" i="0" u="none" strike="noStrike" kern="1200" cap="none" spc="0" normalizeH="0" noProof="0" dirty="0" smtClean="0">
                <a:ln>
                  <a:noFill/>
                </a:ln>
                <a:solidFill>
                  <a:schemeClr val="tx1"/>
                </a:solidFill>
                <a:effectLst/>
                <a:uLnTx/>
                <a:uFillTx/>
                <a:latin typeface="+mn-lt"/>
                <a:ea typeface="+mn-ea"/>
                <a:cs typeface="+mn-cs"/>
              </a:rPr>
              <a:t> U.S. indebtedness</a:t>
            </a:r>
          </a:p>
          <a:p>
            <a:pPr marL="800100" lvl="1" indent="-342900">
              <a:spcBef>
                <a:spcPct val="20000"/>
              </a:spcBef>
              <a:buFont typeface="Arial" pitchFamily="34" charset="0"/>
              <a:buChar char="•"/>
            </a:pPr>
            <a:r>
              <a:rPr lang="en-US" sz="3200" baseline="0" dirty="0" smtClean="0"/>
              <a:t>Foreign</a:t>
            </a:r>
            <a:r>
              <a:rPr lang="en-US" sz="3200" dirty="0" smtClean="0"/>
              <a:t> ownership of factories</a:t>
            </a:r>
          </a:p>
          <a:p>
            <a:pPr marL="800100" lvl="1" indent="-342900">
              <a:spcBef>
                <a:spcPct val="20000"/>
              </a:spcBef>
              <a:buFont typeface="Arial" pitchFamily="34" charset="0"/>
              <a:buChar char="•"/>
            </a:pPr>
            <a:r>
              <a:rPr lang="en-US" sz="3200" dirty="0" smtClean="0"/>
              <a:t>Foreign ownership of financial assets</a:t>
            </a:r>
          </a:p>
          <a:p>
            <a:pPr marL="800100" lvl="1" indent="-342900">
              <a:spcBef>
                <a:spcPct val="20000"/>
              </a:spcBef>
              <a:buFont typeface="Arial" pitchFamily="34" charset="0"/>
              <a:buChar char="•"/>
            </a:pPr>
            <a:endParaRPr kumimoji="0" lang="en-US" sz="3200" b="0" i="0" u="none" strike="noStrike" kern="120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3200" b="0" i="0" u="none" strike="noStrike" kern="1200" cap="none" spc="0" normalizeH="0" baseline="0" noProof="0" dirty="0">
              <a:ln>
                <a:noFill/>
              </a:ln>
              <a:solidFill>
                <a:schemeClr val="tx1"/>
              </a:solidFill>
              <a:effectLst/>
              <a:uLnTx/>
              <a:uFillTx/>
              <a:latin typeface="+mn-lt"/>
              <a:ea typeface="+mn-ea"/>
              <a:cs typeface="+mn-cs"/>
            </a:endParaRPr>
          </a:p>
        </p:txBody>
      </p:sp>
    </p:spTree>
    <p:custDataLst>
      <p:tags r:id="rId1"/>
    </p:custData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PQuestion"/>
          <p:cNvSpPr>
            <a:spLocks noGrp="1"/>
          </p:cNvSpPr>
          <p:nvPr>
            <p:ph type="title"/>
          </p:nvPr>
        </p:nvSpPr>
        <p:spPr>
          <a:xfrm>
            <a:off x="228600" y="274638"/>
            <a:ext cx="6477000" cy="1096962"/>
          </a:xfrm>
        </p:spPr>
        <p:txBody>
          <a:bodyPr>
            <a:normAutofit/>
          </a:bodyPr>
          <a:lstStyle/>
          <a:p>
            <a:pPr algn="l"/>
            <a:r>
              <a:rPr lang="en-US" b="1" u="sng" dirty="0" smtClean="0"/>
              <a:t>Facts of Trade</a:t>
            </a:r>
            <a:endParaRPr lang="en-US" b="1" u="sng" dirty="0"/>
          </a:p>
        </p:txBody>
      </p:sp>
      <p:sp>
        <p:nvSpPr>
          <p:cNvPr id="5" name="Text Placeholder 4"/>
          <p:cNvSpPr>
            <a:spLocks noGrp="1"/>
          </p:cNvSpPr>
          <p:nvPr>
            <p:ph type="body" idx="1"/>
          </p:nvPr>
        </p:nvSpPr>
        <p:spPr>
          <a:xfrm>
            <a:off x="152400" y="1219200"/>
            <a:ext cx="8991600" cy="5105400"/>
          </a:xfrm>
        </p:spPr>
        <p:txBody>
          <a:bodyPr>
            <a:normAutofit/>
          </a:bodyPr>
          <a:lstStyle/>
          <a:p>
            <a:pPr marL="514350" indent="-514350">
              <a:buNone/>
            </a:pPr>
            <a:r>
              <a:rPr lang="en-US" dirty="0" smtClean="0"/>
              <a:t>- From whom does the US Import the most?</a:t>
            </a:r>
          </a:p>
          <a:p>
            <a:pPr marL="514350" indent="-514350">
              <a:buNone/>
            </a:pPr>
            <a:r>
              <a:rPr lang="en-US" dirty="0" smtClean="0"/>
              <a:t>- To whom does the US export the most?</a:t>
            </a:r>
          </a:p>
          <a:p>
            <a:pPr marL="514350" indent="-514350">
              <a:buNone/>
            </a:pPr>
            <a:r>
              <a:rPr lang="en-US" dirty="0" smtClean="0"/>
              <a:t>- What are the major exports of the US?</a:t>
            </a:r>
          </a:p>
          <a:p>
            <a:pPr marL="514350" indent="-514350">
              <a:buNone/>
            </a:pPr>
            <a:r>
              <a:rPr lang="en-US" dirty="0" smtClean="0"/>
              <a:t>- What are the major imports into the US?</a:t>
            </a:r>
          </a:p>
          <a:p>
            <a:pPr marL="514350" indent="-514350">
              <a:buNone/>
            </a:pPr>
            <a:r>
              <a:rPr lang="en-US" dirty="0" smtClean="0"/>
              <a:t>- Which countries export the most?</a:t>
            </a:r>
          </a:p>
          <a:p>
            <a:pPr marL="0" indent="0">
              <a:buNone/>
            </a:pPr>
            <a:r>
              <a:rPr lang="en-US" dirty="0"/>
              <a:t>- Why is the amount of trade increasing?</a:t>
            </a:r>
          </a:p>
          <a:p>
            <a:pPr marL="0" indent="0">
              <a:buNone/>
            </a:pPr>
            <a:endParaRPr lang="en-US" dirty="0" smtClean="0"/>
          </a:p>
          <a:p>
            <a:pPr marL="514350" indent="-514350">
              <a:buNone/>
            </a:pPr>
            <a:r>
              <a:rPr lang="en-US" sz="2000" dirty="0" smtClean="0">
                <a:hlinkClick r:id="rId3"/>
              </a:rPr>
              <a:t>http://www.harpercollege.edu/mhealy/eco212/lectures/chtrade/chtrade.htm#20b</a:t>
            </a:r>
            <a:endParaRPr lang="en-US" sz="2000" dirty="0" smtClean="0"/>
          </a:p>
        </p:txBody>
      </p:sp>
    </p:spTree>
    <p:custDataLst>
      <p:tags r:id="rId1"/>
    </p:custData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PQuestion"/>
          <p:cNvSpPr>
            <a:spLocks noGrp="1"/>
          </p:cNvSpPr>
          <p:nvPr>
            <p:ph type="title"/>
          </p:nvPr>
        </p:nvSpPr>
        <p:spPr>
          <a:xfrm>
            <a:off x="457200" y="274638"/>
            <a:ext cx="8001000" cy="1630362"/>
          </a:xfrm>
        </p:spPr>
        <p:txBody>
          <a:bodyPr>
            <a:normAutofit fontScale="90000"/>
          </a:bodyPr>
          <a:lstStyle/>
          <a:p>
            <a:pPr algn="l"/>
            <a:r>
              <a:rPr lang="en-US" b="1" dirty="0" smtClean="0"/>
              <a:t>1. Who is the largest trading partner of the US (imports + exports) ?</a:t>
            </a:r>
            <a:endParaRPr lang="en-US" b="1" dirty="0"/>
          </a:p>
        </p:txBody>
      </p:sp>
      <p:sp>
        <p:nvSpPr>
          <p:cNvPr id="3" name="TPAnswers"/>
          <p:cNvSpPr>
            <a:spLocks noGrp="1"/>
          </p:cNvSpPr>
          <p:nvPr>
            <p:ph type="body" idx="1"/>
            <p:custDataLst>
              <p:tags r:id="rId2"/>
            </p:custDataLst>
          </p:nvPr>
        </p:nvSpPr>
        <p:spPr>
          <a:xfrm>
            <a:off x="457200" y="2133601"/>
            <a:ext cx="8458200" cy="2895600"/>
          </a:xfrm>
        </p:spPr>
        <p:txBody>
          <a:bodyPr>
            <a:normAutofit lnSpcReduction="10000"/>
          </a:bodyPr>
          <a:lstStyle/>
          <a:p>
            <a:pPr marL="514350" indent="-514350">
              <a:buFont typeface="Arial" pitchFamily="34" charset="0"/>
              <a:buAutoNum type="arabicPeriod"/>
            </a:pPr>
            <a:r>
              <a:rPr lang="en-US" dirty="0" smtClean="0"/>
              <a:t>China</a:t>
            </a:r>
          </a:p>
          <a:p>
            <a:pPr marL="514350" indent="-514350">
              <a:buFont typeface="Arial" pitchFamily="34" charset="0"/>
              <a:buAutoNum type="arabicPeriod"/>
            </a:pPr>
            <a:r>
              <a:rPr lang="en-US" dirty="0" smtClean="0"/>
              <a:t>Mexico</a:t>
            </a:r>
          </a:p>
          <a:p>
            <a:pPr marL="514350" indent="-514350">
              <a:buFont typeface="Arial" pitchFamily="34" charset="0"/>
              <a:buAutoNum type="arabicPeriod"/>
            </a:pPr>
            <a:r>
              <a:rPr lang="en-US" dirty="0" smtClean="0"/>
              <a:t>Canada</a:t>
            </a:r>
          </a:p>
          <a:p>
            <a:pPr marL="514350" indent="-514350">
              <a:buFont typeface="Arial" pitchFamily="34" charset="0"/>
              <a:buAutoNum type="arabicPeriod"/>
            </a:pPr>
            <a:r>
              <a:rPr lang="en-US" dirty="0" smtClean="0"/>
              <a:t>Japan</a:t>
            </a:r>
          </a:p>
          <a:p>
            <a:pPr marL="514350" indent="-514350">
              <a:buFont typeface="Arial" pitchFamily="34" charset="0"/>
              <a:buAutoNum type="arabicPeriod"/>
            </a:pPr>
            <a:r>
              <a:rPr lang="en-US" dirty="0" smtClean="0"/>
              <a:t>Saudi Arabia</a:t>
            </a:r>
            <a:endParaRPr lang="en-US" dirty="0"/>
          </a:p>
        </p:txBody>
      </p:sp>
    </p:spTree>
    <p:custDataLst>
      <p:tags r:id="rId1"/>
    </p:custData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PQuestion"/>
          <p:cNvSpPr>
            <a:spLocks noGrp="1"/>
          </p:cNvSpPr>
          <p:nvPr>
            <p:ph type="title"/>
          </p:nvPr>
        </p:nvSpPr>
        <p:spPr>
          <a:xfrm>
            <a:off x="457200" y="274638"/>
            <a:ext cx="8001000" cy="1630362"/>
          </a:xfrm>
        </p:spPr>
        <p:txBody>
          <a:bodyPr>
            <a:normAutofit fontScale="90000"/>
          </a:bodyPr>
          <a:lstStyle/>
          <a:p>
            <a:pPr algn="l"/>
            <a:r>
              <a:rPr lang="en-US" b="1" dirty="0" smtClean="0">
                <a:solidFill>
                  <a:srgbClr val="0070C0"/>
                </a:solidFill>
              </a:rPr>
              <a:t>1. Who is the largest trading partner of the US (imports + exports) ?</a:t>
            </a:r>
            <a:endParaRPr lang="en-US" b="1" dirty="0">
              <a:solidFill>
                <a:srgbClr val="0070C0"/>
              </a:solidFill>
            </a:endParaRPr>
          </a:p>
        </p:txBody>
      </p:sp>
      <p:sp>
        <p:nvSpPr>
          <p:cNvPr id="3" name="TPAnswers"/>
          <p:cNvSpPr>
            <a:spLocks noGrp="1"/>
          </p:cNvSpPr>
          <p:nvPr>
            <p:ph type="body" idx="1"/>
            <p:custDataLst>
              <p:tags r:id="rId2"/>
            </p:custDataLst>
          </p:nvPr>
        </p:nvSpPr>
        <p:spPr>
          <a:xfrm>
            <a:off x="457200" y="2133601"/>
            <a:ext cx="8458200" cy="2895600"/>
          </a:xfrm>
        </p:spPr>
        <p:txBody>
          <a:bodyPr>
            <a:normAutofit lnSpcReduction="10000"/>
          </a:bodyPr>
          <a:lstStyle/>
          <a:p>
            <a:pPr marL="514350" indent="-514350">
              <a:buFont typeface="Arial" pitchFamily="34" charset="0"/>
              <a:buAutoNum type="arabicPeriod"/>
            </a:pPr>
            <a:r>
              <a:rPr lang="en-US" dirty="0" smtClean="0"/>
              <a:t>China</a:t>
            </a:r>
          </a:p>
          <a:p>
            <a:pPr marL="514350" indent="-514350">
              <a:buFont typeface="Arial" pitchFamily="34" charset="0"/>
              <a:buAutoNum type="arabicPeriod"/>
            </a:pPr>
            <a:r>
              <a:rPr lang="en-US" dirty="0" smtClean="0"/>
              <a:t>Mexico</a:t>
            </a:r>
          </a:p>
          <a:p>
            <a:pPr marL="514350" indent="-514350">
              <a:buFont typeface="Arial" pitchFamily="34" charset="0"/>
              <a:buAutoNum type="arabicPeriod"/>
            </a:pPr>
            <a:r>
              <a:rPr lang="en-US" dirty="0" smtClean="0"/>
              <a:t>Canada</a:t>
            </a:r>
          </a:p>
          <a:p>
            <a:pPr marL="514350" indent="-514350">
              <a:buFont typeface="Arial" pitchFamily="34" charset="0"/>
              <a:buAutoNum type="arabicPeriod"/>
            </a:pPr>
            <a:r>
              <a:rPr lang="en-US" dirty="0" smtClean="0"/>
              <a:t>Japan</a:t>
            </a:r>
          </a:p>
          <a:p>
            <a:pPr marL="514350" indent="-514350">
              <a:buFont typeface="Arial" pitchFamily="34" charset="0"/>
              <a:buAutoNum type="arabicPeriod"/>
            </a:pPr>
            <a:r>
              <a:rPr lang="en-US" dirty="0" smtClean="0"/>
              <a:t>Saudi Arabia</a:t>
            </a:r>
            <a:endParaRPr lang="en-US" dirty="0"/>
          </a:p>
        </p:txBody>
      </p:sp>
      <p:sp>
        <p:nvSpPr>
          <p:cNvPr id="4" name="CorShape1"/>
          <p:cNvSpPr/>
          <p:nvPr>
            <p:custDataLst>
              <p:tags r:id="rId3"/>
            </p:custDataLst>
          </p:nvPr>
        </p:nvSpPr>
        <p:spPr>
          <a:xfrm rot="10800000">
            <a:off x="203200" y="2120054"/>
            <a:ext cx="482600" cy="482600"/>
          </a:xfrm>
          <a:custGeom>
            <a:avLst/>
            <a:gdLst/>
            <a:ahLst/>
            <a:cxnLst/>
            <a:rect l="0" t="0" r="0" b="0"/>
            <a:pathLst>
              <a:path w="1524001" h="1752601">
                <a:moveTo>
                  <a:pt x="1295400" y="1066800"/>
                </a:moveTo>
                <a:lnTo>
                  <a:pt x="1524000" y="533400"/>
                </a:lnTo>
                <a:lnTo>
                  <a:pt x="914400" y="0"/>
                </a:lnTo>
                <a:lnTo>
                  <a:pt x="0" y="1447800"/>
                </a:lnTo>
                <a:lnTo>
                  <a:pt x="0" y="1752600"/>
                </a:lnTo>
                <a:lnTo>
                  <a:pt x="990600" y="533400"/>
                </a:lnTo>
                <a:close/>
              </a:path>
            </a:pathLst>
          </a:custGeom>
          <a:solidFill>
            <a:srgbClr val="00C800"/>
          </a:solidFill>
          <a:ln w="25400" cap="flat" cmpd="sng" algn="ctr">
            <a:noFill/>
            <a:prstDash val="solid"/>
          </a:ln>
          <a:effectLst>
            <a:prstShdw prst="shdw14" dist="35921" dir="2700000">
              <a:scrgbClr r="0" g="0" b="0">
                <a:alpha val="50000"/>
              </a:scrgbClr>
            </a:prstShdw>
          </a:effectLst>
          <a:extLst>
            <a:ext uri="{91240B29-F687-4F45-9708-019B960494DF}">
              <a14:hiddenLine xmlns:a14="http://schemas.microsoft.com/office/drawing/2010/main" w="25400" cap="flat" cmpd="sng" algn="ctr">
                <a:solidFill>
                  <a:srgbClr val="000000"/>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Types of Trade Barriers</a:t>
            </a:r>
            <a:endParaRPr lang="en-US" dirty="0"/>
          </a:p>
        </p:txBody>
      </p:sp>
      <p:sp>
        <p:nvSpPr>
          <p:cNvPr id="3" name="Text Placeholder 2"/>
          <p:cNvSpPr>
            <a:spLocks noGrp="1"/>
          </p:cNvSpPr>
          <p:nvPr>
            <p:ph type="body" idx="1"/>
          </p:nvPr>
        </p:nvSpPr>
        <p:spPr/>
        <p:txBody>
          <a:bodyPr/>
          <a:lstStyle/>
          <a:p>
            <a:r>
              <a:rPr lang="en-US" dirty="0" smtClean="0"/>
              <a:t>Tariffs</a:t>
            </a:r>
          </a:p>
          <a:p>
            <a:pPr lvl="1"/>
            <a:r>
              <a:rPr lang="en-US" dirty="0" smtClean="0"/>
              <a:t>Revenue Tariff</a:t>
            </a:r>
          </a:p>
          <a:p>
            <a:pPr lvl="1"/>
            <a:r>
              <a:rPr lang="en-US" dirty="0" smtClean="0"/>
              <a:t>Protective Tariff</a:t>
            </a:r>
          </a:p>
          <a:p>
            <a:r>
              <a:rPr lang="en-US" dirty="0" smtClean="0"/>
              <a:t>Quotas</a:t>
            </a:r>
          </a:p>
          <a:p>
            <a:r>
              <a:rPr lang="en-US" dirty="0" smtClean="0"/>
              <a:t>Voluntary Export Restrictions</a:t>
            </a:r>
          </a:p>
          <a:p>
            <a:r>
              <a:rPr lang="en-US" dirty="0" smtClean="0"/>
              <a:t>Non-Tariff Barriers</a:t>
            </a:r>
          </a:p>
          <a:p>
            <a:r>
              <a:rPr lang="en-US" dirty="0" smtClean="0"/>
              <a:t>Export Subsidies</a:t>
            </a:r>
            <a:endParaRPr lang="en-US" dirty="0"/>
          </a:p>
        </p:txBody>
      </p:sp>
    </p:spTree>
    <p:custDataLst>
      <p:tags r:id="rId1"/>
    </p:custData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PQuestion"/>
          <p:cNvSpPr>
            <a:spLocks noGrp="1"/>
          </p:cNvSpPr>
          <p:nvPr>
            <p:ph type="title"/>
          </p:nvPr>
        </p:nvSpPr>
        <p:spPr>
          <a:xfrm>
            <a:off x="457200" y="228600"/>
            <a:ext cx="8382000" cy="1219200"/>
          </a:xfrm>
        </p:spPr>
        <p:txBody>
          <a:bodyPr>
            <a:normAutofit fontScale="90000"/>
          </a:bodyPr>
          <a:lstStyle/>
          <a:p>
            <a:pPr algn="l"/>
            <a:r>
              <a:rPr lang="en-US" sz="3200" b="1" dirty="0" smtClean="0"/>
              <a:t>2. An excise tax on an imported item that is mainly designed to reduce the amount of imports is a/an: </a:t>
            </a:r>
            <a:endParaRPr lang="en-US" sz="3200" b="1" dirty="0"/>
          </a:p>
        </p:txBody>
      </p:sp>
      <p:sp>
        <p:nvSpPr>
          <p:cNvPr id="3" name="TPAnswers"/>
          <p:cNvSpPr>
            <a:spLocks noGrp="1"/>
          </p:cNvSpPr>
          <p:nvPr>
            <p:ph type="body" idx="1"/>
            <p:custDataLst>
              <p:tags r:id="rId2"/>
            </p:custDataLst>
          </p:nvPr>
        </p:nvSpPr>
        <p:spPr>
          <a:xfrm>
            <a:off x="457200" y="1447800"/>
            <a:ext cx="8458200" cy="4678363"/>
          </a:xfrm>
        </p:spPr>
        <p:txBody>
          <a:bodyPr>
            <a:normAutofit/>
          </a:bodyPr>
          <a:lstStyle/>
          <a:p>
            <a:pPr marL="514350" indent="-514350">
              <a:buFont typeface="Arial" pitchFamily="34" charset="0"/>
              <a:buAutoNum type="arabicPeriod"/>
            </a:pPr>
            <a:r>
              <a:rPr lang="en-US" dirty="0" smtClean="0"/>
              <a:t>Quota</a:t>
            </a:r>
          </a:p>
          <a:p>
            <a:pPr marL="514350" indent="-514350">
              <a:buFont typeface="Arial" pitchFamily="34" charset="0"/>
              <a:buAutoNum type="arabicPeriod"/>
            </a:pPr>
            <a:r>
              <a:rPr lang="en-US" dirty="0" smtClean="0"/>
              <a:t>Revenue tariff</a:t>
            </a:r>
          </a:p>
          <a:p>
            <a:pPr marL="514350" indent="-514350">
              <a:buFont typeface="Arial" pitchFamily="34" charset="0"/>
              <a:buAutoNum type="arabicPeriod"/>
            </a:pPr>
            <a:r>
              <a:rPr lang="en-US" dirty="0" smtClean="0"/>
              <a:t>Protective tariff</a:t>
            </a:r>
          </a:p>
          <a:p>
            <a:pPr marL="514350" indent="-514350">
              <a:buFont typeface="Arial" pitchFamily="34" charset="0"/>
              <a:buAutoNum type="arabicPeriod"/>
            </a:pPr>
            <a:r>
              <a:rPr lang="en-US" dirty="0" smtClean="0"/>
              <a:t>Export subsidy</a:t>
            </a:r>
            <a:endParaRPr lang="en-US" dirty="0"/>
          </a:p>
        </p:txBody>
      </p:sp>
    </p:spTree>
    <p:custDataLst>
      <p:tags r:id="rId1"/>
    </p:custData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PVERSION" val="2008"/>
  <p:tag name="PPVERSION" val="12.0"/>
  <p:tag name="DELIMITERS" val="3.1"/>
  <p:tag name="SHOWBARVISIBLE" val="True"/>
  <p:tag name="USESECONDARYMONITOR" val="True"/>
  <p:tag name="BULLETTYPE" val="3"/>
  <p:tag name="ANSWERNOWSTYLE" val="-1"/>
  <p:tag name="ANSWERNOWTEXT" val="Answer Now"/>
  <p:tag name="COUNTDOWNSTYLE" val="-1"/>
  <p:tag name="RESPCOUNTERSTYLE" val="-1"/>
  <p:tag name="RESPCOUNTERFORMAT" val="0"/>
  <p:tag name="RESPTABLESTYLE" val="-1"/>
  <p:tag name="COUNTDOWNSECONDS" val="10"/>
  <p:tag name="INPUTSOURCE" val="1"/>
  <p:tag name="NUMRESPONSES" val="1"/>
  <p:tag name="ALLOWDUPLICATES" val="False"/>
  <p:tag name="BACKUPSESSIONS" val="True"/>
  <p:tag name="BACKUPMAINTENANCE" val="7"/>
  <p:tag name="CHARTVALUEFORMAT" val="0%"/>
  <p:tag name="AUTOADVANCE" val="False"/>
  <p:tag name="REVIEWONLY" val="False"/>
  <p:tag name="ROTATIONINTERVAL" val="2"/>
  <p:tag name="AUTOUPDATEALIASES" val="True"/>
  <p:tag name="STDCHART" val="1"/>
  <p:tag name="PARTICIPANTSINLEADERBOARD" val="5"/>
  <p:tag name="TEAMSINLEADERBOARD" val="5"/>
  <p:tag name="MAXRESPONDERS" val="5"/>
  <p:tag name="BUBBLENAMEVISIBLE" val="True"/>
  <p:tag name="BUBBLESIZEVISIBLE" val="True"/>
  <p:tag name="BUBBLEVALUEFORMAT" val="0.0"/>
  <p:tag name="BUBBLEGROUPING" val="3"/>
  <p:tag name="DEFAULTNUMTEAMS" val="5"/>
  <p:tag name="CUSTOMGRIDBACKCOLOR" val="-2830136"/>
  <p:tag name="CUSTOMCELLFORECOLOR" val="-16777216"/>
  <p:tag name="CUSTOMCELLBACKCOLOR1" val="-657956"/>
  <p:tag name="CUSTOMCELLBACKCOLOR2" val="-13395457"/>
  <p:tag name="CUSTOMCELLBACKCOLOR3" val="-268652"/>
  <p:tag name="CUSTOMCELLBACKCOLOR4" val="-8355712"/>
  <p:tag name="USESCHEMECOLORS" val="True"/>
  <p:tag name="DISPLAYNAME" val="True"/>
  <p:tag name="DISPLAYDEVICENUMBER" val="True"/>
  <p:tag name="DISPLAYDEVICEID" val="True"/>
  <p:tag name="GRIDOPACITY" val="90"/>
  <p:tag name="GRIDROTATIONINTERVAL" val="2"/>
  <p:tag name="AUTOSIZEGRID" val="True"/>
  <p:tag name="GRIDSIZE" val="{Width=800, Height=600}"/>
  <p:tag name="GRIDPOSITION" val="1"/>
  <p:tag name="POLLINGCYCLE" val="2"/>
  <p:tag name="CHARTCOLORS" val="0"/>
  <p:tag name="CHARTLABELS" val="0"/>
  <p:tag name="RESETCHARTS" val="True"/>
  <p:tag name="INCLUDENONRESPONDERS" val="False"/>
  <p:tag name="MULTIRESPDIVISOR" val="1"/>
  <p:tag name="PARTLISTDEFAULT" val="0"/>
  <p:tag name="INCLUDEPPT" val="True"/>
  <p:tag name="ALLOWUSERFEEDBACK" val="True"/>
  <p:tag name="CORRECTPOINTVALUE" val="100"/>
  <p:tag name="INCORRECTPOINTVALUE" val="0"/>
  <p:tag name="REALTIMEBACKUP" val="False"/>
  <p:tag name="REALTIMEBACKUPPATH" val="(None)"/>
  <p:tag name="ZEROBASED" val="False"/>
  <p:tag name="AUTOADJUSTPARTRANGE" val="True"/>
  <p:tag name="CHARTSCALE" val="True"/>
  <p:tag name="ADVANCEDSETTINGSVIEW" val="False"/>
  <p:tag name="FIBDISPLAYRESULTS" val="True"/>
  <p:tag name="FIBNUMRESULTS" val="5"/>
  <p:tag name="FIBINCLUDEOTHER" val="True"/>
  <p:tag name="FIBDISPLAYKEYWORDS" val="True"/>
  <p:tag name="EXPANDSHOWBAR" val="True"/>
  <p:tag name="POWERPOINTVERSION" val="14.0"/>
  <p:tag name="TASKPANEKEY" val="d1086a0e-4d54-4c02-a635-0da21c980e44"/>
  <p:tag name="TPFULLVERSION" val="4.3.2.1178"/>
</p:tagLst>
</file>

<file path=ppt/tags/tag10.xml><?xml version="1.0" encoding="utf-8"?>
<p:tagLst xmlns:a="http://schemas.openxmlformats.org/drawingml/2006/main" xmlns:r="http://schemas.openxmlformats.org/officeDocument/2006/relationships" xmlns:p="http://schemas.openxmlformats.org/presentationml/2006/main">
  <p:tag name="ANSWERBULLETS" val="3"/>
  <p:tag name="TEXTLENGTH" val="38"/>
  <p:tag name="FONTSIZE" val="32"/>
  <p:tag name="BULLETTYPE" val="ppBulletArabicPeriod"/>
  <p:tag name="ANSWERTEXT" val="China&#10;Mexico&#10;Canada&#10;Japan&#10;Saudi Arabia"/>
  <p:tag name="OLDNUMANSWERS" val="5"/>
</p:tagLst>
</file>

<file path=ppt/tags/tag11.xml><?xml version="1.0" encoding="utf-8"?>
<p:tagLst xmlns:a="http://schemas.openxmlformats.org/drawingml/2006/main" xmlns:r="http://schemas.openxmlformats.org/officeDocument/2006/relationships" xmlns:p="http://schemas.openxmlformats.org/presentationml/2006/main">
  <p:tag name="CORSHAPE" val="True"/>
  <p:tag name="SHAPETYPE" val="2"/>
</p:tagLst>
</file>

<file path=ppt/tags/tag12.xml><?xml version="1.0" encoding="utf-8"?>
<p:tagLst xmlns:a="http://schemas.openxmlformats.org/drawingml/2006/main" xmlns:r="http://schemas.openxmlformats.org/officeDocument/2006/relationships" xmlns:p="http://schemas.openxmlformats.org/presentationml/2006/main">
  <p:tag name="DELIMITERS" val="3.1"/>
</p:tagLst>
</file>

<file path=ppt/tags/tag13.xml><?xml version="1.0" encoding="utf-8"?>
<p:tagLst xmlns:a="http://schemas.openxmlformats.org/drawingml/2006/main" xmlns:r="http://schemas.openxmlformats.org/officeDocument/2006/relationships" xmlns:p="http://schemas.openxmlformats.org/presentationml/2006/main">
  <p:tag name="SLIDEGUID" val="519BFF3EE7814C40A75E652EE23FC473"/>
  <p:tag name="SLIDEID" val="519BFF3EE7814C40A75E652EE23FC473"/>
  <p:tag name="SLIDEORDER" val="1"/>
  <p:tag name="SLIDETYPE" val="Q"/>
  <p:tag name="DEMOGRAPHIC" val="False"/>
  <p:tag name="TEAMASSIGN" val="False"/>
  <p:tag name="SPEEDSCORING" val="False"/>
  <p:tag name="INCORRECTPOINTVALUE" val="0"/>
  <p:tag name="ZEROBASED" val="False"/>
  <p:tag name="DELIMITERS" val="3.1"/>
  <p:tag name="VALUEFORMAT" val="0%"/>
  <p:tag name="QUESTIONALIAS" val="3. An excise tax on am imported item that is mainly designed to reduce the amount of imports is a/an: "/>
  <p:tag name="ANSWERSALIAS" val="Quota|smicln|Revenue tariff|smicln|Protective tariff|smicln|Export subsidy"/>
  <p:tag name="CORRECTPOINTVALUE" val="0"/>
  <p:tag name="VALUES" val="No Value|smicln|No Value|smicln|No Value|smicln|No Value"/>
</p:tagLst>
</file>

<file path=ppt/tags/tag14.xml><?xml version="1.0" encoding="utf-8"?>
<p:tagLst xmlns:a="http://schemas.openxmlformats.org/drawingml/2006/main" xmlns:r="http://schemas.openxmlformats.org/officeDocument/2006/relationships" xmlns:p="http://schemas.openxmlformats.org/presentationml/2006/main">
  <p:tag name="ANSWERBULLETS" val="3"/>
  <p:tag name="TEXTLENGTH" val="53"/>
  <p:tag name="FONTSIZE" val="32"/>
  <p:tag name="BULLETTYPE" val="ppBulletArabicPeriod"/>
  <p:tag name="ANSWERTEXT" val="Quota&#10;Revenue tariff&#10;Protective tariff&#10;Export subsidy"/>
  <p:tag name="OLDNUMANSWERS" val="4"/>
</p:tagLst>
</file>

<file path=ppt/tags/tag15.xml><?xml version="1.0" encoding="utf-8"?>
<p:tagLst xmlns:a="http://schemas.openxmlformats.org/drawingml/2006/main" xmlns:r="http://schemas.openxmlformats.org/officeDocument/2006/relationships" xmlns:p="http://schemas.openxmlformats.org/presentationml/2006/main">
  <p:tag name="SLIDEID" val="519BFF3EE7814C40A75E652EE23FC473"/>
  <p:tag name="SLIDETYPE" val="Q"/>
  <p:tag name="DEMOGRAPHIC" val="False"/>
  <p:tag name="TEAMASSIGN" val="False"/>
  <p:tag name="SPEEDSCORING" val="False"/>
  <p:tag name="INCORRECTPOINTVALUE" val="0"/>
  <p:tag name="ZEROBASED" val="False"/>
  <p:tag name="DELIMITERS" val="3.1"/>
  <p:tag name="VALUEFORMAT" val="0%"/>
  <p:tag name="QUESTIONALIAS" val="3. An excise tax on am imported item that is mainly designed to reduce the amount of imports is a/an: "/>
  <p:tag name="ANSWERSALIAS" val="Quota|smicln|Revenue tariff|smicln|Protective tariff|smicln|Export subsidy"/>
  <p:tag name="CORRECTPOINTVALUE" val="1"/>
  <p:tag name="SLIDEORDER" val="2"/>
  <p:tag name="SLIDEGUID" val="10421F0EE0FB40E8A582B1A3B5A8FB9F"/>
  <p:tag name="VALUES" val="Incorrect|smicln|Incorrect|smicln|Correct|smicln|Incorrect"/>
</p:tagLst>
</file>

<file path=ppt/tags/tag16.xml><?xml version="1.0" encoding="utf-8"?>
<p:tagLst xmlns:a="http://schemas.openxmlformats.org/drawingml/2006/main" xmlns:r="http://schemas.openxmlformats.org/officeDocument/2006/relationships" xmlns:p="http://schemas.openxmlformats.org/presentationml/2006/main">
  <p:tag name="ANSWERBULLETS" val="3"/>
  <p:tag name="TEXTLENGTH" val="53"/>
  <p:tag name="FONTSIZE" val="32"/>
  <p:tag name="BULLETTYPE" val="ppBulletArabicPeriod"/>
  <p:tag name="ANSWERTEXT" val="Quota&#10;Revenue tariff&#10;Protective tariff&#10;Export subsidy"/>
  <p:tag name="OLDNUMANSWERS" val="4"/>
</p:tagLst>
</file>

<file path=ppt/tags/tag17.xml><?xml version="1.0" encoding="utf-8"?>
<p:tagLst xmlns:a="http://schemas.openxmlformats.org/drawingml/2006/main" xmlns:r="http://schemas.openxmlformats.org/officeDocument/2006/relationships" xmlns:p="http://schemas.openxmlformats.org/presentationml/2006/main">
  <p:tag name="CORSHAPE" val="True"/>
  <p:tag name="SHAPETYPE" val="2"/>
</p:tagLst>
</file>

<file path=ppt/tags/tag18.xml><?xml version="1.0" encoding="utf-8"?>
<p:tagLst xmlns:a="http://schemas.openxmlformats.org/drawingml/2006/main" xmlns:r="http://schemas.openxmlformats.org/officeDocument/2006/relationships" xmlns:p="http://schemas.openxmlformats.org/presentationml/2006/main">
  <p:tag name="SLIDEGUID" val="59D7855427E848BA8597AB56B0989843"/>
  <p:tag name="SLIDEID" val="59D7855427E848BA8597AB56B0989843"/>
  <p:tag name="SLIDEORDER" val="1"/>
  <p:tag name="SLIDETYPE" val="Q"/>
  <p:tag name="DEMOGRAPHIC" val="False"/>
  <p:tag name="TEAMASSIGN" val="False"/>
  <p:tag name="SPEEDSCORING" val="False"/>
  <p:tag name="INCORRECTPOINTVALUE" val="0"/>
  <p:tag name="ZEROBASED" val="False"/>
  <p:tag name="DELIMITERS" val="3.1"/>
  <p:tag name="VALUEFORMAT" val="0%"/>
  <p:tag name="QUESTIONALIAS" val="2. Who is NOThurt by a Tariff? "/>
  <p:tag name="ANSWERSALIAS" val="Domestic producers|smicln|Foreign producers|smicln|Companies that use the imported item|smicln|Consumers"/>
  <p:tag name="CORRECTPOINTVALUE" val="0"/>
  <p:tag name="VALUES" val="No Value|smicln|No Value|smicln|No Value|smicln|No Value"/>
</p:tagLst>
</file>

<file path=ppt/tags/tag19.xml><?xml version="1.0" encoding="utf-8"?>
<p:tagLst xmlns:a="http://schemas.openxmlformats.org/drawingml/2006/main" xmlns:r="http://schemas.openxmlformats.org/officeDocument/2006/relationships" xmlns:p="http://schemas.openxmlformats.org/presentationml/2006/main">
  <p:tag name="ANSWERBULLETS" val="3"/>
  <p:tag name="TEXTLENGTH" val="83"/>
  <p:tag name="FONTSIZE" val="32"/>
  <p:tag name="BULLETTYPE" val="ppBulletArabicPeriod"/>
  <p:tag name="ANSWERTEXT" val="Domestic producers&#10;Foreign producers&#10;Companies that use the imported item&#10;Consumers"/>
  <p:tag name="OLDNUMANSWERS" val="4"/>
</p:tagLst>
</file>

<file path=ppt/tags/tag2.xml><?xml version="1.0" encoding="utf-8"?>
<p:tagLst xmlns:a="http://schemas.openxmlformats.org/drawingml/2006/main" xmlns:r="http://schemas.openxmlformats.org/officeDocument/2006/relationships" xmlns:p="http://schemas.openxmlformats.org/presentationml/2006/main">
  <p:tag name="DELIMITERS" val="3.1"/>
</p:tagLst>
</file>

<file path=ppt/tags/tag20.xml><?xml version="1.0" encoding="utf-8"?>
<p:tagLst xmlns:a="http://schemas.openxmlformats.org/drawingml/2006/main" xmlns:r="http://schemas.openxmlformats.org/officeDocument/2006/relationships" xmlns:p="http://schemas.openxmlformats.org/presentationml/2006/main">
  <p:tag name="SLIDEID" val="59D7855427E848BA8597AB56B0989843"/>
  <p:tag name="SLIDETYPE" val="Q"/>
  <p:tag name="DEMOGRAPHIC" val="False"/>
  <p:tag name="TEAMASSIGN" val="False"/>
  <p:tag name="SPEEDSCORING" val="False"/>
  <p:tag name="INCORRECTPOINTVALUE" val="0"/>
  <p:tag name="ZEROBASED" val="False"/>
  <p:tag name="DELIMITERS" val="3.1"/>
  <p:tag name="VALUEFORMAT" val="0%"/>
  <p:tag name="QUESTIONALIAS" val="2. Who is NOThurt by a Tariff? "/>
  <p:tag name="ANSWERSALIAS" val="Domestic producers|smicln|Foreign producers|smicln|Companies that use the imported item|smicln|Consumers"/>
  <p:tag name="CORRECTPOINTVALUE" val="1"/>
  <p:tag name="SLIDEORDER" val="2"/>
  <p:tag name="SLIDEGUID" val="E1337254FB3F4DFD9934C5566CB49BC5"/>
  <p:tag name="VALUES" val="Correct|smicln|Incorrect|smicln|Incorrect|smicln|Incorrect"/>
</p:tagLst>
</file>

<file path=ppt/tags/tag21.xml><?xml version="1.0" encoding="utf-8"?>
<p:tagLst xmlns:a="http://schemas.openxmlformats.org/drawingml/2006/main" xmlns:r="http://schemas.openxmlformats.org/officeDocument/2006/relationships" xmlns:p="http://schemas.openxmlformats.org/presentationml/2006/main">
  <p:tag name="ANSWERBULLETS" val="3"/>
  <p:tag name="TEXTLENGTH" val="83"/>
  <p:tag name="FONTSIZE" val="32"/>
  <p:tag name="BULLETTYPE" val="ppBulletArabicPeriod"/>
  <p:tag name="ANSWERTEXT" val="Domestic producers&#10;Foreign producers&#10;Companies that use the imported item&#10;Consumers"/>
  <p:tag name="OLDNUMANSWERS" val="4"/>
</p:tagLst>
</file>

<file path=ppt/tags/tag22.xml><?xml version="1.0" encoding="utf-8"?>
<p:tagLst xmlns:a="http://schemas.openxmlformats.org/drawingml/2006/main" xmlns:r="http://schemas.openxmlformats.org/officeDocument/2006/relationships" xmlns:p="http://schemas.openxmlformats.org/presentationml/2006/main">
  <p:tag name="CORSHAPE" val="True"/>
  <p:tag name="SHAPETYPE" val="2"/>
</p:tagLst>
</file>

<file path=ppt/tags/tag23.xml><?xml version="1.0" encoding="utf-8"?>
<p:tagLst xmlns:a="http://schemas.openxmlformats.org/drawingml/2006/main" xmlns:r="http://schemas.openxmlformats.org/officeDocument/2006/relationships" xmlns:p="http://schemas.openxmlformats.org/presentationml/2006/main">
  <p:tag name="SLIDEGUID" val="BBB0B258BC084DF6840BFFC528DD784C"/>
  <p:tag name="SLIDEID" val="BBB0B258BC084DF6840BFFC528DD784C"/>
  <p:tag name="SLIDEORDER" val="1"/>
  <p:tag name="SLIDETYPE" val="Q"/>
  <p:tag name="DEMOGRAPHIC" val="False"/>
  <p:tag name="TEAMASSIGN" val="False"/>
  <p:tag name="SPEEDSCORING" val="False"/>
  <p:tag name="INCORRECTPOINTVALUE" val="0"/>
  <p:tag name="ZEROBASED" val="False"/>
  <p:tag name="DELIMITERS" val="3.1"/>
  <p:tag name="VALUEFORMAT" val="0%"/>
  <p:tag name="QUESTIONALIAS" val="4. Which is NOT true about the costs and benefits of trade restrictions? "/>
  <p:tag name="ANSWERSALIAS" val="They put a bigger burden on the poor|smicln|The costs far outweigh the benefits|smicln|The benefits are easier to see than the costs|smicln|They result in a higher standard of living"/>
  <p:tag name="CORRECTPOINTVALUE" val="0"/>
  <p:tag name="VALUES" val="No Value|smicln|No Value|smicln|No Value|smicln|No Value"/>
</p:tagLst>
</file>

<file path=ppt/tags/tag24.xml><?xml version="1.0" encoding="utf-8"?>
<p:tagLst xmlns:a="http://schemas.openxmlformats.org/drawingml/2006/main" xmlns:r="http://schemas.openxmlformats.org/officeDocument/2006/relationships" xmlns:p="http://schemas.openxmlformats.org/presentationml/2006/main">
  <p:tag name="ANSWERBULLETS" val="3"/>
  <p:tag name="TEXTLENGTH" val="161"/>
  <p:tag name="FONTSIZE" val="32"/>
  <p:tag name="BULLETTYPE" val="ppBulletArabicPeriod"/>
  <p:tag name="ANSWERTEXT" val="They put a bigger burden on the poor&#10;The costs far outweigh the benefits&#10;The benefits are easier to see than the costs&#10;They result in a higher standard of living"/>
  <p:tag name="OLDNUMANSWERS" val="4"/>
</p:tagLst>
</file>

<file path=ppt/tags/tag25.xml><?xml version="1.0" encoding="utf-8"?>
<p:tagLst xmlns:a="http://schemas.openxmlformats.org/drawingml/2006/main" xmlns:r="http://schemas.openxmlformats.org/officeDocument/2006/relationships" xmlns:p="http://schemas.openxmlformats.org/presentationml/2006/main">
  <p:tag name="SLIDEID" val="BBB0B258BC084DF6840BFFC528DD784C"/>
  <p:tag name="SLIDETYPE" val="Q"/>
  <p:tag name="DEMOGRAPHIC" val="False"/>
  <p:tag name="TEAMASSIGN" val="False"/>
  <p:tag name="SPEEDSCORING" val="False"/>
  <p:tag name="INCORRECTPOINTVALUE" val="0"/>
  <p:tag name="ZEROBASED" val="False"/>
  <p:tag name="DELIMITERS" val="3.1"/>
  <p:tag name="VALUEFORMAT" val="0%"/>
  <p:tag name="QUESTIONALIAS" val="4. Which is NOT true about the costs and benefits of trade restrictions? "/>
  <p:tag name="ANSWERSALIAS" val="They put a bigger burden on the poor|smicln|The costs far outweigh the benefits|smicln|The benefits are easier to see than the costs|smicln|They result in a higher standard of living"/>
  <p:tag name="CORRECTPOINTVALUE" val="1"/>
  <p:tag name="SLIDEORDER" val="2"/>
  <p:tag name="SLIDEGUID" val="6A148A1C4CD744059798FFB1E87B70E9"/>
  <p:tag name="VALUES" val="Incorrect|smicln|Incorrect|smicln|Incorrect|smicln|Correct"/>
</p:tagLst>
</file>

<file path=ppt/tags/tag26.xml><?xml version="1.0" encoding="utf-8"?>
<p:tagLst xmlns:a="http://schemas.openxmlformats.org/drawingml/2006/main" xmlns:r="http://schemas.openxmlformats.org/officeDocument/2006/relationships" xmlns:p="http://schemas.openxmlformats.org/presentationml/2006/main">
  <p:tag name="ANSWERBULLETS" val="3"/>
  <p:tag name="TEXTLENGTH" val="161"/>
  <p:tag name="FONTSIZE" val="32"/>
  <p:tag name="BULLETTYPE" val="ppBulletArabicPeriod"/>
  <p:tag name="ANSWERTEXT" val="They put a bigger burden on the poor&#10;The costs far outweigh the benefits&#10;The benefits are easier to see than the costs&#10;They result in a higher standard of living"/>
  <p:tag name="OLDNUMANSWERS" val="4"/>
</p:tagLst>
</file>

<file path=ppt/tags/tag27.xml><?xml version="1.0" encoding="utf-8"?>
<p:tagLst xmlns:a="http://schemas.openxmlformats.org/drawingml/2006/main" xmlns:r="http://schemas.openxmlformats.org/officeDocument/2006/relationships" xmlns:p="http://schemas.openxmlformats.org/presentationml/2006/main">
  <p:tag name="CORSHAPE" val="True"/>
  <p:tag name="SHAPETYPE" val="2"/>
</p:tagLst>
</file>

<file path=ppt/tags/tag28.xml><?xml version="1.0" encoding="utf-8"?>
<p:tagLst xmlns:a="http://schemas.openxmlformats.org/drawingml/2006/main" xmlns:r="http://schemas.openxmlformats.org/officeDocument/2006/relationships" xmlns:p="http://schemas.openxmlformats.org/presentationml/2006/main">
  <p:tag name="SLIDEGUID" val="5945E7A62CBC47768EBDE38FFCD1322B"/>
  <p:tag name="SLIDEID" val="5945E7A62CBC47768EBDE38FFCD1322B"/>
  <p:tag name="SLIDEORDER" val="1"/>
  <p:tag name="SLIDETYPE" val="Q"/>
  <p:tag name="DEMOGRAPHIC" val="False"/>
  <p:tag name="TEAMASSIGN" val="False"/>
  <p:tag name="SPEEDSCORING" val="False"/>
  <p:tag name="INCORRECTPOINTVALUE" val="0"/>
  <p:tag name="ZEROBASED" val="False"/>
  <p:tag name="DELIMITERS" val="3.1"/>
  <p:tag name="VALUEFORMAT" val="0%"/>
  <p:tag name="QUESTIONALIAS" val="5.  Sd and Dd are the domestic supply and demand curves for a product. The world price of the product is $8. If the market is open to international trade but there is a tariff of $2 per unit imposed, the total government revenue generated by the tariff would be:   "/>
  <p:tag name="ANSWERSALIAS" val="$2|smicln|$20|smicln|$40|smicln|$60"/>
  <p:tag name="CORRECTPOINTVALUE" val="0"/>
  <p:tag name="VALUES" val="No Value|smicln|No Value|smicln|No Value|smicln|No Value"/>
</p:tagLst>
</file>

<file path=ppt/tags/tag29.xml><?xml version="1.0" encoding="utf-8"?>
<p:tagLst xmlns:a="http://schemas.openxmlformats.org/drawingml/2006/main" xmlns:r="http://schemas.openxmlformats.org/officeDocument/2006/relationships" xmlns:p="http://schemas.openxmlformats.org/presentationml/2006/main">
  <p:tag name="ANSWERBULLETS" val="3"/>
  <p:tag name="TEXTLENGTH" val="14"/>
  <p:tag name="FONTSIZE" val="32"/>
  <p:tag name="BULLETTYPE" val="ppBulletArabicPeriod"/>
  <p:tag name="ANSWERTEXT" val="$2&#10;$20&#10;$40&#10;$60"/>
  <p:tag name="OLDNUMANSWERS" val="4"/>
</p:tagLst>
</file>

<file path=ppt/tags/tag3.xml><?xml version="1.0" encoding="utf-8"?>
<p:tagLst xmlns:a="http://schemas.openxmlformats.org/drawingml/2006/main" xmlns:r="http://schemas.openxmlformats.org/officeDocument/2006/relationships" xmlns:p="http://schemas.openxmlformats.org/presentationml/2006/main">
  <p:tag name="DELIMITERS" val="3.1"/>
</p:tagLst>
</file>

<file path=ppt/tags/tag30.xml><?xml version="1.0" encoding="utf-8"?>
<p:tagLst xmlns:a="http://schemas.openxmlformats.org/drawingml/2006/main" xmlns:r="http://schemas.openxmlformats.org/officeDocument/2006/relationships" xmlns:p="http://schemas.openxmlformats.org/presentationml/2006/main">
  <p:tag name="SLIDEID" val="5945E7A62CBC47768EBDE38FFCD1322B"/>
  <p:tag name="SLIDETYPE" val="Q"/>
  <p:tag name="DEMOGRAPHIC" val="False"/>
  <p:tag name="TEAMASSIGN" val="False"/>
  <p:tag name="SPEEDSCORING" val="False"/>
  <p:tag name="INCORRECTPOINTVALUE" val="0"/>
  <p:tag name="ZEROBASED" val="False"/>
  <p:tag name="DELIMITERS" val="3.1"/>
  <p:tag name="VALUEFORMAT" val="0%"/>
  <p:tag name="QUESTIONALIAS" val="5.  Sd and Dd are the domestic supply and demand curves for a product. The world price of the product is $8. If the market is open to international trade but there is a tariff of $2 per unit imposed, the total government revenue generated by the tariff would be:   "/>
  <p:tag name="ANSWERSALIAS" val="$2|smicln|$20|smicln|$40|smicln|$60"/>
  <p:tag name="CORRECTPOINTVALUE" val="1"/>
  <p:tag name="SLIDEORDER" val="2"/>
  <p:tag name="SLIDEGUID" val="5C119D4045644F0A80FFDF1B6A19C3C3"/>
  <p:tag name="VALUES" val="Incorrect|smicln|Incorrect|smicln|Correct|smicln|Incorrect"/>
</p:tagLst>
</file>

<file path=ppt/tags/tag31.xml><?xml version="1.0" encoding="utf-8"?>
<p:tagLst xmlns:a="http://schemas.openxmlformats.org/drawingml/2006/main" xmlns:r="http://schemas.openxmlformats.org/officeDocument/2006/relationships" xmlns:p="http://schemas.openxmlformats.org/presentationml/2006/main">
  <p:tag name="ANSWERBULLETS" val="3"/>
  <p:tag name="TEXTLENGTH" val="14"/>
  <p:tag name="FONTSIZE" val="32"/>
  <p:tag name="BULLETTYPE" val="ppBulletArabicPeriod"/>
  <p:tag name="ANSWERTEXT" val="$2&#10;$20&#10;$40&#10;$60"/>
  <p:tag name="OLDNUMANSWERS" val="4"/>
</p:tagLst>
</file>

<file path=ppt/tags/tag32.xml><?xml version="1.0" encoding="utf-8"?>
<p:tagLst xmlns:a="http://schemas.openxmlformats.org/drawingml/2006/main" xmlns:r="http://schemas.openxmlformats.org/officeDocument/2006/relationships" xmlns:p="http://schemas.openxmlformats.org/presentationml/2006/main">
  <p:tag name="CORSHAPE" val="True"/>
  <p:tag name="SHAPETYPE" val="2"/>
</p:tagLst>
</file>

<file path=ppt/tags/tag33.xml><?xml version="1.0" encoding="utf-8"?>
<p:tagLst xmlns:a="http://schemas.openxmlformats.org/drawingml/2006/main" xmlns:r="http://schemas.openxmlformats.org/officeDocument/2006/relationships" xmlns:p="http://schemas.openxmlformats.org/presentationml/2006/main">
  <p:tag name="DELIMITERS" val="3.1"/>
</p:tagLst>
</file>

<file path=ppt/tags/tag34.xml><?xml version="1.0" encoding="utf-8"?>
<p:tagLst xmlns:a="http://schemas.openxmlformats.org/drawingml/2006/main" xmlns:r="http://schemas.openxmlformats.org/officeDocument/2006/relationships" xmlns:p="http://schemas.openxmlformats.org/presentationml/2006/main">
  <p:tag name="SLIDEGUID" val="387755D6CCD24FAA9E39AF86C2116800"/>
  <p:tag name="SLIDEID" val="387755D6CCD24FAA9E39AF86C2116800"/>
  <p:tag name="SLIDEORDER" val="1"/>
  <p:tag name="SLIDETYPE" val="Q"/>
  <p:tag name="DEMOGRAPHIC" val="False"/>
  <p:tag name="TEAMASSIGN" val="False"/>
  <p:tag name="SPEEDSCORING" val="False"/>
  <p:tag name="INCORRECTPOINTVALUE" val="0"/>
  <p:tag name="ZEROBASED" val="False"/>
  <p:tag name="DELIMITERS" val="3.1"/>
  <p:tag name="VALUEFORMAT" val="0%"/>
  <p:tag name="VALUES" val="No Value|smicln|No Value|smicln|No Value|smicln|No Value|smicln|Correct|smicln|Incorrect"/>
  <p:tag name="QUESTIONALIAS" val="6. Which is a valid counterargument to the call for higher tariffs to save U.S. jobs?    "/>
  <p:tag name="ANSWERSALIAS" val="The need to protect U.S. workers from the dumping of foreign products|smicln|Strategic trade policy calls for equal treatment of all trading nations so that they will have the same competitive conditions|smicln|U.S. firms and workers must be protected from the ruinous competition of nations where wages for workers are low|smicln|Imports may eliminate some U.S. jobs, but they create others, so they may have little or no effect on employment"/>
  <p:tag name="CORRECTPOINTVALUE" val="0"/>
</p:tagLst>
</file>

<file path=ppt/tags/tag35.xml><?xml version="1.0" encoding="utf-8"?>
<p:tagLst xmlns:a="http://schemas.openxmlformats.org/drawingml/2006/main" xmlns:r="http://schemas.openxmlformats.org/officeDocument/2006/relationships" xmlns:p="http://schemas.openxmlformats.org/presentationml/2006/main">
  <p:tag name="ANSWERBULLETS" val="3"/>
  <p:tag name="TEXTLENGTH" val="422"/>
  <p:tag name="FONTSIZE" val="30"/>
  <p:tag name="BULLETTYPE" val="ppBulletArabicPeriod"/>
  <p:tag name="ANSWERTEXT" val="The need to protect U.S. workers from the dumping of foreign products&#10;Strategic trade policy calls for equal treatment of all trading nations so that they will have the same competitive conditions&#10;U.S. firms and workers must be protected from the ruinous competition of nations where wages for workers are low&#10;Imports may eliminate some U.S. jobs, but they create others, so they may have little or no effect on employment"/>
  <p:tag name="OLDNUMANSWERS" val="4"/>
</p:tagLst>
</file>

<file path=ppt/tags/tag36.xml><?xml version="1.0" encoding="utf-8"?>
<p:tagLst xmlns:a="http://schemas.openxmlformats.org/drawingml/2006/main" xmlns:r="http://schemas.openxmlformats.org/officeDocument/2006/relationships" xmlns:p="http://schemas.openxmlformats.org/presentationml/2006/main">
  <p:tag name="SLIDEID" val="387755D6CCD24FAA9E39AF86C2116800"/>
  <p:tag name="SLIDETYPE" val="Q"/>
  <p:tag name="DEMOGRAPHIC" val="False"/>
  <p:tag name="TEAMASSIGN" val="False"/>
  <p:tag name="SPEEDSCORING" val="False"/>
  <p:tag name="INCORRECTPOINTVALUE" val="0"/>
  <p:tag name="ZEROBASED" val="False"/>
  <p:tag name="DELIMITERS" val="3.1"/>
  <p:tag name="VALUEFORMAT" val="0%"/>
  <p:tag name="QUESTIONALIAS" val="6. Which is a valid counterargument to the call for higher tariffs to save U.S. jobs?    "/>
  <p:tag name="ANSWERSALIAS" val="The need to protect U.S. workers from the dumping of foreign products|smicln|Strategic trade policy calls for equal treatment of all trading nations so that they will have the same competitive conditions|smicln|U.S. firms and workers must be protected from the ruinous competition of nations where wages for workers are low|smicln|Imports may eliminate some U.S. jobs, but they create others, so they may have little or no effect on employment"/>
  <p:tag name="CORRECTPOINTVALUE" val="1"/>
  <p:tag name="SLIDEORDER" val="2"/>
  <p:tag name="SLIDEGUID" val="E4DC233436FB4560ADB55527D888ECC3"/>
  <p:tag name="VALUES" val="Incorrect|smicln|Incorrect|smicln|Incorrect|smicln|Correct|smicln|Correct|smicln|Incorrect"/>
</p:tagLst>
</file>

<file path=ppt/tags/tag37.xml><?xml version="1.0" encoding="utf-8"?>
<p:tagLst xmlns:a="http://schemas.openxmlformats.org/drawingml/2006/main" xmlns:r="http://schemas.openxmlformats.org/officeDocument/2006/relationships" xmlns:p="http://schemas.openxmlformats.org/presentationml/2006/main">
  <p:tag name="ANSWERBULLETS" val="3"/>
  <p:tag name="TEXTLENGTH" val="422"/>
  <p:tag name="FONTSIZE" val="30"/>
  <p:tag name="BULLETTYPE" val="ppBulletArabicPeriod"/>
  <p:tag name="ANSWERTEXT" val="The need to protect U.S. workers from the dumping of foreign products&#10;Strategic trade policy calls for equal treatment of all trading nations so that they will have the same competitive conditions&#10;U.S. firms and workers must be protected from the ruinous competition of nations where wages for workers are low&#10;Imports may eliminate some U.S. jobs, but they create others, so they may have little or no effect on employment"/>
  <p:tag name="OLDNUMANSWERS" val="4"/>
</p:tagLst>
</file>

<file path=ppt/tags/tag38.xml><?xml version="1.0" encoding="utf-8"?>
<p:tagLst xmlns:a="http://schemas.openxmlformats.org/drawingml/2006/main" xmlns:r="http://schemas.openxmlformats.org/officeDocument/2006/relationships" xmlns:p="http://schemas.openxmlformats.org/presentationml/2006/main">
  <p:tag name="CORSHAPE" val="True"/>
  <p:tag name="SHAPETYPE" val="2"/>
</p:tagLst>
</file>

<file path=ppt/tags/tag39.xml><?xml version="1.0" encoding="utf-8"?>
<p:tagLst xmlns:a="http://schemas.openxmlformats.org/drawingml/2006/main" xmlns:r="http://schemas.openxmlformats.org/officeDocument/2006/relationships" xmlns:p="http://schemas.openxmlformats.org/presentationml/2006/main">
  <p:tag name="SLIDEGUID" val="13A7EEA095B24F5B94666BBB3ABBAC6A"/>
  <p:tag name="SLIDEID" val="13A7EEA095B24F5B94666BBB3ABBAC6A"/>
  <p:tag name="SLIDEORDER" val="1"/>
  <p:tag name="SLIDETYPE" val="Q"/>
  <p:tag name="DEMOGRAPHIC" val="False"/>
  <p:tag name="TEAMASSIGN" val="False"/>
  <p:tag name="SPEEDSCORING" val="False"/>
  <p:tag name="INCORRECTPOINTVALUE" val="0"/>
  <p:tag name="ZEROBASED" val="False"/>
  <p:tag name="DELIMITERS" val="3.1"/>
  <p:tag name="VALUEFORMAT" val="0%"/>
  <p:tag name="VALUES" val="No Value|smicln|No Value|smicln|No Value|smicln|No Value|smicln|No Value|smicln|No Value"/>
  <p:tag name="QUESTIONALIAS" val="7. 121. Which is a valid counterargument to the infant industry argument for protective tariffs?  A.  B.  C.  D.  "/>
  <p:tag name="ANSWERSALIAS" val="It results in too many benefits for domestic firms that export goods and services|smicln|It is difficult to determine which infant industries will become mature industries with a comparative advantage|smicln|The objective would be better achieved through strategic trade policy|smicln|The objective would be better achieved by import quotas and nontariff barriers"/>
  <p:tag name="CORRECTPOINTVALUE" val="0"/>
</p:tagLst>
</file>

<file path=ppt/tags/tag4.xml><?xml version="1.0" encoding="utf-8"?>
<p:tagLst xmlns:a="http://schemas.openxmlformats.org/drawingml/2006/main" xmlns:r="http://schemas.openxmlformats.org/officeDocument/2006/relationships" xmlns:p="http://schemas.openxmlformats.org/presentationml/2006/main">
  <p:tag name="DELIMITERS" val="3.1"/>
</p:tagLst>
</file>

<file path=ppt/tags/tag40.xml><?xml version="1.0" encoding="utf-8"?>
<p:tagLst xmlns:a="http://schemas.openxmlformats.org/drawingml/2006/main" xmlns:r="http://schemas.openxmlformats.org/officeDocument/2006/relationships" xmlns:p="http://schemas.openxmlformats.org/presentationml/2006/main">
  <p:tag name="ANSWERBULLETS" val="3"/>
  <p:tag name="TEXTLENGTH" val="342"/>
  <p:tag name="FONTSIZE" val="30"/>
  <p:tag name="BULLETTYPE" val="ppBulletArabicPeriod"/>
  <p:tag name="ANSWERTEXT" val="It results in too many benefits for domestic firms that export goods and services&#10;It is difficult to determine which infant industries will become mature industries with a comparative advantage&#10;The objective would be better achieved through strategic trade policy&#10;The objective would be better achieved by import quotas and nontariff barriers"/>
  <p:tag name="OLDNUMANSWERS" val="4"/>
</p:tagLst>
</file>

<file path=ppt/tags/tag41.xml><?xml version="1.0" encoding="utf-8"?>
<p:tagLst xmlns:a="http://schemas.openxmlformats.org/drawingml/2006/main" xmlns:r="http://schemas.openxmlformats.org/officeDocument/2006/relationships" xmlns:p="http://schemas.openxmlformats.org/presentationml/2006/main">
  <p:tag name="SLIDEID" val="13A7EEA095B24F5B94666BBB3ABBAC6A"/>
  <p:tag name="SLIDETYPE" val="Q"/>
  <p:tag name="DEMOGRAPHIC" val="False"/>
  <p:tag name="TEAMASSIGN" val="False"/>
  <p:tag name="SPEEDSCORING" val="False"/>
  <p:tag name="INCORRECTPOINTVALUE" val="0"/>
  <p:tag name="ZEROBASED" val="False"/>
  <p:tag name="DELIMITERS" val="3.1"/>
  <p:tag name="VALUEFORMAT" val="0%"/>
  <p:tag name="QUESTIONALIAS" val="7. 121. Which is a valid counterargument to the infant industry argument for protective tariffs?  A.  B.  C.  D.  "/>
  <p:tag name="ANSWERSALIAS" val="It results in too many benefits for domestic firms that export goods and services|smicln|It is difficult to determine which infant industries will become mature industries with a comparative advantage|smicln|The objective would be better achieved through strategic trade policy|smicln|The objective would be better achieved by import quotas and nontariff barriers"/>
  <p:tag name="CORRECTPOINTVALUE" val="1"/>
  <p:tag name="SLIDEORDER" val="2"/>
  <p:tag name="SLIDEGUID" val="CFC58FA9559E4C26B2117833DFB7942E"/>
  <p:tag name="VALUES" val="Incorrect|smicln|Correct|smicln|Incorrect|smicln|Incorrect|smicln|No Value|smicln|No Value"/>
</p:tagLst>
</file>

<file path=ppt/tags/tag42.xml><?xml version="1.0" encoding="utf-8"?>
<p:tagLst xmlns:a="http://schemas.openxmlformats.org/drawingml/2006/main" xmlns:r="http://schemas.openxmlformats.org/officeDocument/2006/relationships" xmlns:p="http://schemas.openxmlformats.org/presentationml/2006/main">
  <p:tag name="ANSWERBULLETS" val="3"/>
  <p:tag name="TEXTLENGTH" val="342"/>
  <p:tag name="FONTSIZE" val="30"/>
  <p:tag name="BULLETTYPE" val="ppBulletArabicPeriod"/>
  <p:tag name="ANSWERTEXT" val="It results in too many benefits for domestic firms that export goods and services&#10;It is difficult to determine which infant industries will become mature industries with a comparative advantage&#10;The objective would be better achieved through strategic trade policy&#10;The objective would be better achieved by import quotas and nontariff barriers"/>
  <p:tag name="OLDNUMANSWERS" val="4"/>
</p:tagLst>
</file>

<file path=ppt/tags/tag43.xml><?xml version="1.0" encoding="utf-8"?>
<p:tagLst xmlns:a="http://schemas.openxmlformats.org/drawingml/2006/main" xmlns:r="http://schemas.openxmlformats.org/officeDocument/2006/relationships" xmlns:p="http://schemas.openxmlformats.org/presentationml/2006/main">
  <p:tag name="CORSHAPE" val="True"/>
  <p:tag name="SHAPETYPE" val="2"/>
</p:tagLst>
</file>

<file path=ppt/tags/tag44.xml><?xml version="1.0" encoding="utf-8"?>
<p:tagLst xmlns:a="http://schemas.openxmlformats.org/drawingml/2006/main" xmlns:r="http://schemas.openxmlformats.org/officeDocument/2006/relationships" xmlns:p="http://schemas.openxmlformats.org/presentationml/2006/main">
  <p:tag name="DELIMITERS" val="3.1"/>
</p:tagLst>
</file>

<file path=ppt/tags/tag45.xml><?xml version="1.0" encoding="utf-8"?>
<p:tagLst xmlns:a="http://schemas.openxmlformats.org/drawingml/2006/main" xmlns:r="http://schemas.openxmlformats.org/officeDocument/2006/relationships" xmlns:p="http://schemas.openxmlformats.org/presentationml/2006/main">
  <p:tag name="SLIDEGUID" val="13C7D09B03074090A6E4548D54FC3BD3"/>
  <p:tag name="SLIDEID" val="13C7D09B03074090A6E4548D54FC3BD3"/>
  <p:tag name="SLIDEORDER" val="1"/>
  <p:tag name="SLIDETYPE" val="Q"/>
  <p:tag name="DEMOGRAPHIC" val="False"/>
  <p:tag name="TEAMASSIGN" val="False"/>
  <p:tag name="SPEEDSCORING" val="False"/>
  <p:tag name="INCORRECTPOINTVALUE" val="0"/>
  <p:tag name="ZEROBASED" val="False"/>
  <p:tag name="DELIMITERS" val="3.1"/>
  <p:tag name="VALUEFORMAT" val="0%"/>
  <p:tag name="QUESTIONALIAS" val="8. What is a problem with a “strong dollar”?"/>
  <p:tag name="ANSWERSALIAS" val="More economic growth|smicln|More inflation|smicln|More unemployment|smicln|More exports"/>
  <p:tag name="CORRECTPOINTVALUE" val="0"/>
  <p:tag name="VALUES" val="No Value|smicln|No Value|smicln|No Value|smicln|No Value"/>
</p:tagLst>
</file>

<file path=ppt/tags/tag46.xml><?xml version="1.0" encoding="utf-8"?>
<p:tagLst xmlns:a="http://schemas.openxmlformats.org/drawingml/2006/main" xmlns:r="http://schemas.openxmlformats.org/officeDocument/2006/relationships" xmlns:p="http://schemas.openxmlformats.org/presentationml/2006/main">
  <p:tag name="ANSWERBULLETS" val="3"/>
  <p:tag name="TEXTLENGTH" val="66"/>
  <p:tag name="FONTSIZE" val="32"/>
  <p:tag name="BULLETTYPE" val="ppBulletArabicPeriod"/>
  <p:tag name="ANSWERTEXT" val="More economic growth&#10;More inflation&#10;More unemployment&#10;More exports"/>
  <p:tag name="OLDNUMANSWERS" val="4"/>
</p:tagLst>
</file>

<file path=ppt/tags/tag47.xml><?xml version="1.0" encoding="utf-8"?>
<p:tagLst xmlns:a="http://schemas.openxmlformats.org/drawingml/2006/main" xmlns:r="http://schemas.openxmlformats.org/officeDocument/2006/relationships" xmlns:p="http://schemas.openxmlformats.org/presentationml/2006/main">
  <p:tag name="SLIDEID" val="13C7D09B03074090A6E4548D54FC3BD3"/>
  <p:tag name="SLIDETYPE" val="Q"/>
  <p:tag name="DEMOGRAPHIC" val="False"/>
  <p:tag name="TEAMASSIGN" val="False"/>
  <p:tag name="SPEEDSCORING" val="False"/>
  <p:tag name="INCORRECTPOINTVALUE" val="0"/>
  <p:tag name="ZEROBASED" val="False"/>
  <p:tag name="DELIMITERS" val="3.1"/>
  <p:tag name="VALUEFORMAT" val="0%"/>
  <p:tag name="CORRECTPOINTVALUE" val="1"/>
  <p:tag name="QUESTIONALIAS" val="8. What is a problem with a “strong dollar”?"/>
  <p:tag name="ANSWERSALIAS" val="More economic growth|smicln|More inflation|smicln|More unemployment|smicln|More exports"/>
  <p:tag name="SLIDEORDER" val="2"/>
  <p:tag name="SLIDEGUID" val="D1EB7B589CAC4B2F99C8FCFD3F399331"/>
  <p:tag name="VALUES" val="Incorrect|smicln|Incorrect|smicln|Correct|smicln|Incorrect"/>
</p:tagLst>
</file>

<file path=ppt/tags/tag48.xml><?xml version="1.0" encoding="utf-8"?>
<p:tagLst xmlns:a="http://schemas.openxmlformats.org/drawingml/2006/main" xmlns:r="http://schemas.openxmlformats.org/officeDocument/2006/relationships" xmlns:p="http://schemas.openxmlformats.org/presentationml/2006/main">
  <p:tag name="ANSWERBULLETS" val="3"/>
  <p:tag name="TEXTLENGTH" val="66"/>
  <p:tag name="FONTSIZE" val="32"/>
  <p:tag name="BULLETTYPE" val="ppBulletArabicPeriod"/>
  <p:tag name="ANSWERTEXT" val="More economic growth&#10;More inflation&#10;More unemployment&#10;More exports"/>
  <p:tag name="OLDNUMANSWERS" val="4"/>
</p:tagLst>
</file>

<file path=ppt/tags/tag49.xml><?xml version="1.0" encoding="utf-8"?>
<p:tagLst xmlns:a="http://schemas.openxmlformats.org/drawingml/2006/main" xmlns:r="http://schemas.openxmlformats.org/officeDocument/2006/relationships" xmlns:p="http://schemas.openxmlformats.org/presentationml/2006/main">
  <p:tag name="CORSHAPE" val="True"/>
  <p:tag name="SHAPETYPE" val="2"/>
</p:tagLst>
</file>

<file path=ppt/tags/tag5.xml><?xml version="1.0" encoding="utf-8"?>
<p:tagLst xmlns:a="http://schemas.openxmlformats.org/drawingml/2006/main" xmlns:r="http://schemas.openxmlformats.org/officeDocument/2006/relationships" xmlns:p="http://schemas.openxmlformats.org/presentationml/2006/main">
  <p:tag name="DELIMITERS" val="3.1"/>
</p:tagLst>
</file>

<file path=ppt/tags/tag50.xml><?xml version="1.0" encoding="utf-8"?>
<p:tagLst xmlns:a="http://schemas.openxmlformats.org/drawingml/2006/main" xmlns:r="http://schemas.openxmlformats.org/officeDocument/2006/relationships" xmlns:p="http://schemas.openxmlformats.org/presentationml/2006/main">
  <p:tag name="SLIDEID" val="13C7D09B03074090A6E4548D54FC3BD3"/>
  <p:tag name="SLIDETYPE" val="Q"/>
  <p:tag name="DEMOGRAPHIC" val="False"/>
  <p:tag name="TEAMASSIGN" val="False"/>
  <p:tag name="SPEEDSCORING" val="False"/>
  <p:tag name="INCORRECTPOINTVALUE" val="0"/>
  <p:tag name="ZEROBASED" val="False"/>
  <p:tag name="DELIMITERS" val="3.1"/>
  <p:tag name="VALUEFORMAT" val="0%"/>
  <p:tag name="SLIDEORDER" val="2"/>
  <p:tag name="SLIDEGUID" val="A68E10933A2140A9B5310B8109E9C94D"/>
  <p:tag name="QUESTIONALIAS" val="9. Consider the currency market for Japanese yens and U.S. dollars. An increase in the demand for Japanese yen results in: "/>
  <p:tag name="ANSWERSALIAS" val="An appreciation of the yen and a depreciation of the dollar|smicln|A depreciation of the yen and a depreciation of the dollar|smicln|An appreciation of the yen and an appreciation of the dollar|smicln|A depreciation of the yen and an appreciation of the dollar"/>
  <p:tag name="CORRECTPOINTVALUE" val="0"/>
  <p:tag name="VALUES" val="No Value|smicln|No Value|smicln|No Value|smicln|No Value"/>
</p:tagLst>
</file>

<file path=ppt/tags/tag51.xml><?xml version="1.0" encoding="utf-8"?>
<p:tagLst xmlns:a="http://schemas.openxmlformats.org/drawingml/2006/main" xmlns:r="http://schemas.openxmlformats.org/officeDocument/2006/relationships" xmlns:p="http://schemas.openxmlformats.org/presentationml/2006/main">
  <p:tag name="ANSWERBULLETS" val="3"/>
  <p:tag name="TEXTLENGTH" val="239"/>
  <p:tag name="FONTSIZE" val="30"/>
  <p:tag name="BULLETTYPE" val="ppBulletArabicPeriod"/>
  <p:tag name="ANSWERTEXT" val="An appreciation of the yen and a depreciation of the dollar&#10;A depreciation of the yen and a depreciation of the dollar&#10;An appreciation of the yen and an appreciation of the dollar&#10;A depreciation of the yen and an appreciation of the dollar"/>
  <p:tag name="OLDNUMANSWERS" val="4"/>
</p:tagLst>
</file>

<file path=ppt/tags/tag52.xml><?xml version="1.0" encoding="utf-8"?>
<p:tagLst xmlns:a="http://schemas.openxmlformats.org/drawingml/2006/main" xmlns:r="http://schemas.openxmlformats.org/officeDocument/2006/relationships" xmlns:p="http://schemas.openxmlformats.org/presentationml/2006/main">
  <p:tag name="SLIDEID" val="13C7D09B03074090A6E4548D54FC3BD3"/>
  <p:tag name="SLIDETYPE" val="Q"/>
  <p:tag name="DEMOGRAPHIC" val="False"/>
  <p:tag name="TEAMASSIGN" val="False"/>
  <p:tag name="SPEEDSCORING" val="False"/>
  <p:tag name="INCORRECTPOINTVALUE" val="0"/>
  <p:tag name="ZEROBASED" val="False"/>
  <p:tag name="DELIMITERS" val="3.1"/>
  <p:tag name="VALUEFORMAT" val="0%"/>
  <p:tag name="QUESTIONALIAS" val="9. Consider the currency market for Japanese yens and U.S. dollars. An increase in the demand for Japanese yen results in: "/>
  <p:tag name="ANSWERSALIAS" val="An appreciation of the yen and a depreciation of the dollar|smicln|A depreciation of the yen and a depreciation of the dollar|smicln|An appreciation of the yen and an appreciation of the dollar|smicln|A depreciation of the yen and an appreciation of the dollar"/>
  <p:tag name="CORRECTPOINTVALUE" val="1"/>
  <p:tag name="SLIDEORDER" val="3"/>
  <p:tag name="SLIDEGUID" val="AC01E70B1B6C40F58BA1015AC50920E3"/>
  <p:tag name="VALUES" val="Correct|smicln|Incorrect|smicln|Incorrect|smicln|Incorrect"/>
</p:tagLst>
</file>

<file path=ppt/tags/tag53.xml><?xml version="1.0" encoding="utf-8"?>
<p:tagLst xmlns:a="http://schemas.openxmlformats.org/drawingml/2006/main" xmlns:r="http://schemas.openxmlformats.org/officeDocument/2006/relationships" xmlns:p="http://schemas.openxmlformats.org/presentationml/2006/main">
  <p:tag name="ANSWERBULLETS" val="3"/>
  <p:tag name="TEXTLENGTH" val="239"/>
  <p:tag name="FONTSIZE" val="30"/>
  <p:tag name="BULLETTYPE" val="ppBulletArabicPeriod"/>
  <p:tag name="ANSWERTEXT" val="An appreciation of the yen and a depreciation of the dollar&#10;A depreciation of the yen and a depreciation of the dollar&#10;An appreciation of the yen and an appreciation of the dollar&#10;A depreciation of the yen and an appreciation of the dollar"/>
  <p:tag name="OLDNUMANSWERS" val="4"/>
</p:tagLst>
</file>

<file path=ppt/tags/tag54.xml><?xml version="1.0" encoding="utf-8"?>
<p:tagLst xmlns:a="http://schemas.openxmlformats.org/drawingml/2006/main" xmlns:r="http://schemas.openxmlformats.org/officeDocument/2006/relationships" xmlns:p="http://schemas.openxmlformats.org/presentationml/2006/main">
  <p:tag name="CORSHAPE" val="True"/>
  <p:tag name="SHAPETYPE" val="2"/>
</p:tagLst>
</file>

<file path=ppt/tags/tag55.xml><?xml version="1.0" encoding="utf-8"?>
<p:tagLst xmlns:a="http://schemas.openxmlformats.org/drawingml/2006/main" xmlns:r="http://schemas.openxmlformats.org/officeDocument/2006/relationships" xmlns:p="http://schemas.openxmlformats.org/presentationml/2006/main">
  <p:tag name="DELIMITERS" val="3.1"/>
</p:tagLst>
</file>

<file path=ppt/tags/tag56.xml><?xml version="1.0" encoding="utf-8"?>
<p:tagLst xmlns:a="http://schemas.openxmlformats.org/drawingml/2006/main" xmlns:r="http://schemas.openxmlformats.org/officeDocument/2006/relationships" xmlns:p="http://schemas.openxmlformats.org/presentationml/2006/main">
  <p:tag name="SLIDEID" val="13C7D09B03074090A6E4548D54FC3BD3"/>
  <p:tag name="SLIDETYPE" val="Q"/>
  <p:tag name="DEMOGRAPHIC" val="False"/>
  <p:tag name="TEAMASSIGN" val="False"/>
  <p:tag name="SPEEDSCORING" val="False"/>
  <p:tag name="INCORRECTPOINTVALUE" val="0"/>
  <p:tag name="ZEROBASED" val="False"/>
  <p:tag name="DELIMITERS" val="3.1"/>
  <p:tag name="VALUEFORMAT" val="0%"/>
  <p:tag name="SLIDEORDER" val="3"/>
  <p:tag name="SLIDEGUID" val="349C06E21E6D4F4A8E6A1F00C1D1443B"/>
  <p:tag name="QUESTIONALIAS" val="9. Consider the currency market for Japanese yens and U.S. dollars. An increase in the demand for Japanese yen results in: "/>
  <p:tag name="ANSWERSALIAS" val="An appreciation of the yen and a depreciation of the dollar|smicln|A depreciation of the yen and a depreciation of the dollar|smicln|An appreciation of the yen and an appreciation of the dollar|smicln|A depreciation of the yen and an appreciation of the dollar"/>
  <p:tag name="CORRECTPOINTVALUE" val="0"/>
  <p:tag name="VALUES" val="No Value|smicln|No Value|smicln|No Value|smicln|No Value"/>
</p:tagLst>
</file>

<file path=ppt/tags/tag57.xml><?xml version="1.0" encoding="utf-8"?>
<p:tagLst xmlns:a="http://schemas.openxmlformats.org/drawingml/2006/main" xmlns:r="http://schemas.openxmlformats.org/officeDocument/2006/relationships" xmlns:p="http://schemas.openxmlformats.org/presentationml/2006/main">
  <p:tag name="ANSWERBULLETS" val="3"/>
  <p:tag name="TEXTLENGTH" val="239"/>
  <p:tag name="FONTSIZE" val="30"/>
  <p:tag name="BULLETTYPE" val="ppBulletArabicPeriod"/>
  <p:tag name="ANSWERTEXT" val="An appreciation of the yen and a depreciation of the dollar&#10;A depreciation of the yen and a depreciation of the dollar&#10;An appreciation of the yen and an appreciation of the dollar&#10;A depreciation of the yen and an appreciation of the dollar"/>
  <p:tag name="OLDNUMANSWERS" val="4"/>
</p:tagLst>
</file>

<file path=ppt/tags/tag58.xml><?xml version="1.0" encoding="utf-8"?>
<p:tagLst xmlns:a="http://schemas.openxmlformats.org/drawingml/2006/main" xmlns:r="http://schemas.openxmlformats.org/officeDocument/2006/relationships" xmlns:p="http://schemas.openxmlformats.org/presentationml/2006/main">
  <p:tag name="SLIDEID" val="13C7D09B03074090A6E4548D54FC3BD3"/>
  <p:tag name="SLIDETYPE" val="Q"/>
  <p:tag name="DEMOGRAPHIC" val="False"/>
  <p:tag name="TEAMASSIGN" val="False"/>
  <p:tag name="SPEEDSCORING" val="False"/>
  <p:tag name="INCORRECTPOINTVALUE" val="0"/>
  <p:tag name="ZEROBASED" val="False"/>
  <p:tag name="DELIMITERS" val="3.1"/>
  <p:tag name="VALUEFORMAT" val="0%"/>
  <p:tag name="QUESTIONALIAS" val="9. Consider the currency market for Japanese yens and U.S. dollars. An increase in the demand for Japanese yen results in: "/>
  <p:tag name="ANSWERSALIAS" val="An appreciation of the yen and a depreciation of the dollar|smicln|A depreciation of the yen and a depreciation of the dollar|smicln|An appreciation of the yen and an appreciation of the dollar|smicln|A depreciation of the yen and an appreciation of the dollar"/>
  <p:tag name="CORRECTPOINTVALUE" val="1"/>
  <p:tag name="SLIDEORDER" val="4"/>
  <p:tag name="SLIDEGUID" val="2A35BFCF6DAC4CF1B4D729C44B50CE83"/>
  <p:tag name="VALUES" val="Incorrect|smicln|Incorrect|smicln|Incorrect|smicln|Correct"/>
</p:tagLst>
</file>

<file path=ppt/tags/tag59.xml><?xml version="1.0" encoding="utf-8"?>
<p:tagLst xmlns:a="http://schemas.openxmlformats.org/drawingml/2006/main" xmlns:r="http://schemas.openxmlformats.org/officeDocument/2006/relationships" xmlns:p="http://schemas.openxmlformats.org/presentationml/2006/main">
  <p:tag name="ANSWERBULLETS" val="3"/>
  <p:tag name="TEXTLENGTH" val="239"/>
  <p:tag name="FONTSIZE" val="30"/>
  <p:tag name="BULLETTYPE" val="ppBulletArabicPeriod"/>
  <p:tag name="ANSWERTEXT" val="An appreciation of the yen and a depreciation of the dollar&#10;A depreciation of the yen and a depreciation of the dollar&#10;An appreciation of the yen and an appreciation of the dollar&#10;A depreciation of the yen and an appreciation of the dollar"/>
  <p:tag name="OLDNUMANSWERS" val="4"/>
</p:tagLst>
</file>

<file path=ppt/tags/tag6.xml><?xml version="1.0" encoding="utf-8"?>
<p:tagLst xmlns:a="http://schemas.openxmlformats.org/drawingml/2006/main" xmlns:r="http://schemas.openxmlformats.org/officeDocument/2006/relationships" xmlns:p="http://schemas.openxmlformats.org/presentationml/2006/main">
  <p:tag name="SLIDEID" val="AA1E3F8EDF7E4BD0A01C91DE8D9840C2"/>
  <p:tag name="SLIDEORDER" val="1"/>
  <p:tag name="DEMOGRAPHIC" val="False"/>
  <p:tag name="TEAMASSIGN" val="False"/>
  <p:tag name="SPEEDSCORING" val="False"/>
  <p:tag name="CORRECTPOINTVALUE" val="100"/>
  <p:tag name="INCORRECTPOINTVALUE" val="0"/>
  <p:tag name="ZEROBASED" val="False"/>
  <p:tag name="DELIMITERS" val="3.1"/>
  <p:tag name="VALUEFORMAT" val="0%"/>
  <p:tag name="QUESTIONALIAS" val="1. Which of the following is an  implicit cost for Tom’s business?"/>
  <p:tag name="ANSWERSALIAS" val="T|smicln|T|smicln|T|smicln|T"/>
  <p:tag name="VALUES" val="No Value|smicln|No Value|smicln|No Value|smicln|No Value"/>
</p:tagLst>
</file>

<file path=ppt/tags/tag60.xml><?xml version="1.0" encoding="utf-8"?>
<p:tagLst xmlns:a="http://schemas.openxmlformats.org/drawingml/2006/main" xmlns:r="http://schemas.openxmlformats.org/officeDocument/2006/relationships" xmlns:p="http://schemas.openxmlformats.org/presentationml/2006/main">
  <p:tag name="CORSHAPE" val="True"/>
  <p:tag name="SHAPETYPE" val="2"/>
</p:tagLst>
</file>

<file path=ppt/tags/tag61.xml><?xml version="1.0" encoding="utf-8"?>
<p:tagLst xmlns:a="http://schemas.openxmlformats.org/drawingml/2006/main" xmlns:r="http://schemas.openxmlformats.org/officeDocument/2006/relationships" xmlns:p="http://schemas.openxmlformats.org/presentationml/2006/main">
  <p:tag name="DELIMITERS" val="3.1"/>
</p:tagLst>
</file>

<file path=ppt/tags/tag62.xml><?xml version="1.0" encoding="utf-8"?>
<p:tagLst xmlns:a="http://schemas.openxmlformats.org/drawingml/2006/main" xmlns:r="http://schemas.openxmlformats.org/officeDocument/2006/relationships" xmlns:p="http://schemas.openxmlformats.org/presentationml/2006/main">
  <p:tag name="DELIMITERS" val="3.1"/>
</p:tagLst>
</file>

<file path=ppt/tags/tag63.xml><?xml version="1.0" encoding="utf-8"?>
<p:tagLst xmlns:a="http://schemas.openxmlformats.org/drawingml/2006/main" xmlns:r="http://schemas.openxmlformats.org/officeDocument/2006/relationships" xmlns:p="http://schemas.openxmlformats.org/presentationml/2006/main">
  <p:tag name="DELIMITERS" val="3.1"/>
</p:tagLst>
</file>

<file path=ppt/tags/tag64.xml><?xml version="1.0" encoding="utf-8"?>
<p:tagLst xmlns:a="http://schemas.openxmlformats.org/drawingml/2006/main" xmlns:r="http://schemas.openxmlformats.org/officeDocument/2006/relationships" xmlns:p="http://schemas.openxmlformats.org/presentationml/2006/main">
  <p:tag name="SLIDEID" val="13C7D09B03074090A6E4548D54FC3BD3"/>
  <p:tag name="SLIDETYPE" val="Q"/>
  <p:tag name="DEMOGRAPHIC" val="False"/>
  <p:tag name="TEAMASSIGN" val="False"/>
  <p:tag name="SPEEDSCORING" val="False"/>
  <p:tag name="INCORRECTPOINTVALUE" val="0"/>
  <p:tag name="ZEROBASED" val="False"/>
  <p:tag name="DELIMITERS" val="3.1"/>
  <p:tag name="VALUEFORMAT" val="0%"/>
  <p:tag name="SLIDEORDER" val="3"/>
  <p:tag name="SLIDEGUID" val="A77AC76EF4A449BAAFF1DD8D9CFD6A55"/>
  <p:tag name="QUESTIONALIAS" val="10. If interest rates in the US increase compared to those in Japan, then we would expect:"/>
  <p:tag name="ANSWERSALIAS" val="Yen appreciates; $ depreciates|smicln|Yen depreciates; $ appreciates|smicln|Yen appreciates; $ appreciates|smicln|Yen depreciates; $ depreciates"/>
  <p:tag name="CORRECTPOINTVALUE" val="0"/>
  <p:tag name="VALUES" val="No Value|smicln|No Value|smicln|No Value|smicln|No Value"/>
</p:tagLst>
</file>

<file path=ppt/tags/tag65.xml><?xml version="1.0" encoding="utf-8"?>
<p:tagLst xmlns:a="http://schemas.openxmlformats.org/drawingml/2006/main" xmlns:r="http://schemas.openxmlformats.org/officeDocument/2006/relationships" xmlns:p="http://schemas.openxmlformats.org/presentationml/2006/main">
  <p:tag name="ANSWERBULLETS" val="3"/>
  <p:tag name="TEXTLENGTH" val="123"/>
  <p:tag name="FONTSIZE" val="32"/>
  <p:tag name="BULLETTYPE" val="ppBulletArabicPeriod"/>
  <p:tag name="ANSWERTEXT" val="Yen appreciates; $ depreciates&#10;Yen depreciates; $ appreciates&#10;Yen appreciates; $ appreciates&#10;Yen depreciates; $ depreciates"/>
  <p:tag name="OLDNUMANSWERS" val="4"/>
</p:tagLst>
</file>

<file path=ppt/tags/tag66.xml><?xml version="1.0" encoding="utf-8"?>
<p:tagLst xmlns:a="http://schemas.openxmlformats.org/drawingml/2006/main" xmlns:r="http://schemas.openxmlformats.org/officeDocument/2006/relationships" xmlns:p="http://schemas.openxmlformats.org/presentationml/2006/main">
  <p:tag name="SLIDEID" val="13C7D09B03074090A6E4548D54FC3BD3"/>
  <p:tag name="SLIDETYPE" val="Q"/>
  <p:tag name="DEMOGRAPHIC" val="False"/>
  <p:tag name="TEAMASSIGN" val="False"/>
  <p:tag name="SPEEDSCORING" val="False"/>
  <p:tag name="INCORRECTPOINTVALUE" val="0"/>
  <p:tag name="ZEROBASED" val="False"/>
  <p:tag name="DELIMITERS" val="3.1"/>
  <p:tag name="VALUEFORMAT" val="0%"/>
  <p:tag name="QUESTIONALIAS" val="10. If interest rates in the US increase compared to those in Japan, then we would expect:"/>
  <p:tag name="ANSWERSALIAS" val="Yen appreciates; $ depreciates|smicln|Yen depreciates; $ appreciates|smicln|Yen appreciates; $ appreciates|smicln|Yen depreciates; $ depreciates"/>
  <p:tag name="CORRECTPOINTVALUE" val="1"/>
  <p:tag name="SLIDEORDER" val="4"/>
  <p:tag name="SLIDEGUID" val="07068CE1EC204D398FB217F4C7A20BF6"/>
  <p:tag name="VALUES" val="Incorrect|smicln|Correct|smicln|Incorrect|smicln|Incorrect"/>
</p:tagLst>
</file>

<file path=ppt/tags/tag67.xml><?xml version="1.0" encoding="utf-8"?>
<p:tagLst xmlns:a="http://schemas.openxmlformats.org/drawingml/2006/main" xmlns:r="http://schemas.openxmlformats.org/officeDocument/2006/relationships" xmlns:p="http://schemas.openxmlformats.org/presentationml/2006/main">
  <p:tag name="ANSWERBULLETS" val="3"/>
  <p:tag name="TEXTLENGTH" val="123"/>
  <p:tag name="FONTSIZE" val="32"/>
  <p:tag name="BULLETTYPE" val="ppBulletArabicPeriod"/>
  <p:tag name="ANSWERTEXT" val="Yen appreciates; $ depreciates&#10;Yen depreciates; $ appreciates&#10;Yen appreciates; $ appreciates&#10;Yen depreciates; $ depreciates"/>
  <p:tag name="OLDNUMANSWERS" val="4"/>
</p:tagLst>
</file>

<file path=ppt/tags/tag68.xml><?xml version="1.0" encoding="utf-8"?>
<p:tagLst xmlns:a="http://schemas.openxmlformats.org/drawingml/2006/main" xmlns:r="http://schemas.openxmlformats.org/officeDocument/2006/relationships" xmlns:p="http://schemas.openxmlformats.org/presentationml/2006/main">
  <p:tag name="CORSHAPE" val="True"/>
  <p:tag name="SHAPETYPE" val="2"/>
</p:tagLst>
</file>

<file path=ppt/tags/tag69.xml><?xml version="1.0" encoding="utf-8"?>
<p:tagLst xmlns:a="http://schemas.openxmlformats.org/drawingml/2006/main" xmlns:r="http://schemas.openxmlformats.org/officeDocument/2006/relationships" xmlns:p="http://schemas.openxmlformats.org/presentationml/2006/main">
  <p:tag name="DELIMITERS" val="3.1"/>
</p:tagLst>
</file>

<file path=ppt/tags/tag7.xml><?xml version="1.0" encoding="utf-8"?>
<p:tagLst xmlns:a="http://schemas.openxmlformats.org/drawingml/2006/main" xmlns:r="http://schemas.openxmlformats.org/officeDocument/2006/relationships" xmlns:p="http://schemas.openxmlformats.org/presentationml/2006/main">
  <p:tag name="SLIDEID" val="AA1E3F8EDF7E4BD0A01C91DE8D9840C2"/>
  <p:tag name="SLIDETYPE" val="Q"/>
  <p:tag name="DEMOGRAPHIC" val="False"/>
  <p:tag name="TEAMASSIGN" val="False"/>
  <p:tag name="SPEEDSCORING" val="False"/>
  <p:tag name="INCORRECTPOINTVALUE" val="0"/>
  <p:tag name="ZEROBASED" val="False"/>
  <p:tag name="DELIMITERS" val="3.1"/>
  <p:tag name="VALUEFORMAT" val="0%"/>
  <p:tag name="SLIDEORDER" val="2"/>
  <p:tag name="SLIDEGUID" val="23139BD7802F4F84A892FA5A088DB1B3"/>
  <p:tag name="QUESTIONALIAS" val="1. Who is the largest trading partner of the US?"/>
  <p:tag name="ANSWERSALIAS" val="China|smicln|Mexico|smicln|Canada|smicln|Japan|smicln|Saudi Arabia"/>
  <p:tag name="CORRECTPOINTVALUE" val="0"/>
  <p:tag name="VALUES" val="No Value|smicln|No Value|smicln|No Value|smicln|No Value|smicln|No Value"/>
</p:tagLst>
</file>

<file path=ppt/tags/tag70.xml><?xml version="1.0" encoding="utf-8"?>
<p:tagLst xmlns:a="http://schemas.openxmlformats.org/drawingml/2006/main" xmlns:r="http://schemas.openxmlformats.org/officeDocument/2006/relationships" xmlns:p="http://schemas.openxmlformats.org/presentationml/2006/main">
  <p:tag name="SLIDEID" val="13C7D09B03074090A6E4548D54FC3BD3"/>
  <p:tag name="SLIDETYPE" val="Q"/>
  <p:tag name="DEMOGRAPHIC" val="False"/>
  <p:tag name="TEAMASSIGN" val="False"/>
  <p:tag name="SPEEDSCORING" val="False"/>
  <p:tag name="INCORRECTPOINTVALUE" val="0"/>
  <p:tag name="ZEROBASED" val="False"/>
  <p:tag name="DELIMITERS" val="3.1"/>
  <p:tag name="VALUEFORMAT" val="0%"/>
  <p:tag name="QUESTIONALIAS" val="10. If interest rates in the US increase compared to those in Japan, then we would expect:"/>
  <p:tag name="ANSWERSALIAS" val="Yen appreciates; $ depreciates|smicln|Yen depreciates; $ appreciates|smicln|Yen appreciates; $ appreciates|smicln|Yen depreciates; $ depreciates"/>
  <p:tag name="SLIDEORDER" val="4"/>
  <p:tag name="SLIDEGUID" val="8FFD2D557F874434B36240E62338B5FF"/>
  <p:tag name="CORRECTPOINTVALUE" val="0"/>
  <p:tag name="VALUES" val="No Value|smicln|No Value|smicln|No Value|smicln|No Value"/>
</p:tagLst>
</file>

<file path=ppt/tags/tag71.xml><?xml version="1.0" encoding="utf-8"?>
<p:tagLst xmlns:a="http://schemas.openxmlformats.org/drawingml/2006/main" xmlns:r="http://schemas.openxmlformats.org/officeDocument/2006/relationships" xmlns:p="http://schemas.openxmlformats.org/presentationml/2006/main">
  <p:tag name="ANSWERBULLETS" val="3"/>
  <p:tag name="TEXTLENGTH" val="123"/>
  <p:tag name="FONTSIZE" val="32"/>
  <p:tag name="BULLETTYPE" val="ppBulletArabicPeriod"/>
  <p:tag name="ANSWERTEXT" val="Yen appreciates; $ depreciates&#10;Yen depreciates; $ appreciates&#10;Yen appreciates; $ appreciates&#10;Yen depreciates; $ depreciates"/>
  <p:tag name="OLDNUMANSWERS" val="4"/>
</p:tagLst>
</file>

<file path=ppt/tags/tag72.xml><?xml version="1.0" encoding="utf-8"?>
<p:tagLst xmlns:a="http://schemas.openxmlformats.org/drawingml/2006/main" xmlns:r="http://schemas.openxmlformats.org/officeDocument/2006/relationships" xmlns:p="http://schemas.openxmlformats.org/presentationml/2006/main">
  <p:tag name="SLIDEID" val="13C7D09B03074090A6E4548D54FC3BD3"/>
  <p:tag name="SLIDETYPE" val="Q"/>
  <p:tag name="DEMOGRAPHIC" val="False"/>
  <p:tag name="TEAMASSIGN" val="False"/>
  <p:tag name="SPEEDSCORING" val="False"/>
  <p:tag name="INCORRECTPOINTVALUE" val="0"/>
  <p:tag name="ZEROBASED" val="False"/>
  <p:tag name="DELIMITERS" val="3.1"/>
  <p:tag name="VALUEFORMAT" val="0%"/>
  <p:tag name="QUESTIONALIAS" val="10. If interest rates in the US increase compared to those in Japan, then we would expect:"/>
  <p:tag name="ANSWERSALIAS" val="Yen appreciates; $ depreciates|smicln|Yen depreciates; $ appreciates|smicln|Yen appreciates; $ appreciates|smicln|Yen depreciates; $ depreciates"/>
  <p:tag name="CORRECTPOINTVALUE" val="1"/>
  <p:tag name="SLIDEORDER" val="5"/>
  <p:tag name="SLIDEGUID" val="323C3DC6F2A34B0FA0D9C7E9B390D41F"/>
  <p:tag name="VALUES" val="Correct|smicln|Incorrect|smicln|Incorrect|smicln|Incorrect"/>
</p:tagLst>
</file>

<file path=ppt/tags/tag73.xml><?xml version="1.0" encoding="utf-8"?>
<p:tagLst xmlns:a="http://schemas.openxmlformats.org/drawingml/2006/main" xmlns:r="http://schemas.openxmlformats.org/officeDocument/2006/relationships" xmlns:p="http://schemas.openxmlformats.org/presentationml/2006/main">
  <p:tag name="ANSWERBULLETS" val="3"/>
  <p:tag name="TEXTLENGTH" val="123"/>
  <p:tag name="FONTSIZE" val="32"/>
  <p:tag name="BULLETTYPE" val="ppBulletArabicPeriod"/>
  <p:tag name="ANSWERTEXT" val="Yen appreciates; $ depreciates&#10;Yen depreciates; $ appreciates&#10;Yen appreciates; $ appreciates&#10;Yen depreciates; $ depreciates"/>
  <p:tag name="OLDNUMANSWERS" val="4"/>
</p:tagLst>
</file>

<file path=ppt/tags/tag74.xml><?xml version="1.0" encoding="utf-8"?>
<p:tagLst xmlns:a="http://schemas.openxmlformats.org/drawingml/2006/main" xmlns:r="http://schemas.openxmlformats.org/officeDocument/2006/relationships" xmlns:p="http://schemas.openxmlformats.org/presentationml/2006/main">
  <p:tag name="CORSHAPE" val="True"/>
  <p:tag name="SHAPETYPE" val="2"/>
</p:tagLst>
</file>

<file path=ppt/tags/tag75.xml><?xml version="1.0" encoding="utf-8"?>
<p:tagLst xmlns:a="http://schemas.openxmlformats.org/drawingml/2006/main" xmlns:r="http://schemas.openxmlformats.org/officeDocument/2006/relationships" xmlns:p="http://schemas.openxmlformats.org/presentationml/2006/main">
  <p:tag name="DELIMITERS" val="3.1"/>
</p:tagLst>
</file>

<file path=ppt/tags/tag76.xml><?xml version="1.0" encoding="utf-8"?>
<p:tagLst xmlns:a="http://schemas.openxmlformats.org/drawingml/2006/main" xmlns:r="http://schemas.openxmlformats.org/officeDocument/2006/relationships" xmlns:p="http://schemas.openxmlformats.org/presentationml/2006/main">
  <p:tag name="DELIMITERS" val="3.1"/>
</p:tagLst>
</file>

<file path=ppt/tags/tag77.xml><?xml version="1.0" encoding="utf-8"?>
<p:tagLst xmlns:a="http://schemas.openxmlformats.org/drawingml/2006/main" xmlns:r="http://schemas.openxmlformats.org/officeDocument/2006/relationships" xmlns:p="http://schemas.openxmlformats.org/presentationml/2006/main">
  <p:tag name="SLIDEGUID" val="6A7006873F4348BDAC2B6FD9D0C4C801"/>
  <p:tag name="SLIDEID" val="6A7006873F4348BDAC2B6FD9D0C4C801"/>
  <p:tag name="SLIDEORDER" val="1"/>
  <p:tag name="SLIDETYPE" val="Q"/>
  <p:tag name="DEMOGRAPHIC" val="False"/>
  <p:tag name="TEAMASSIGN" val="False"/>
  <p:tag name="SPEEDSCORING" val="False"/>
  <p:tag name="INCORRECTPOINTVALUE" val="0"/>
  <p:tag name="ZEROBASED" val="False"/>
  <p:tag name="DELIMITERS" val="3.1"/>
  <p:tag name="VALUEFORMAT" val="0%"/>
  <p:tag name="CORRECTPOINTVALUE" val="0"/>
  <p:tag name="QUESTIONALIAS" val="13. Relatively rapid U.S. growth between 2001 and 2007, contributed to large U.S. trade deficits by: "/>
  <p:tag name="ANSWERSALIAS" val="increasing U.S. national income, which decreased U.S. exports. |smicln|reducing real interest rates in the United States. |smicln|increasing U.S. tax revenues and reducing the Federal budget deficit. |smicln|increasing U.S. national income, which increased U.S. imports."/>
  <p:tag name="VALUES" val="No Value|smicln|No Value|smicln|No Value|smicln|No Value"/>
</p:tagLst>
</file>

<file path=ppt/tags/tag78.xml><?xml version="1.0" encoding="utf-8"?>
<p:tagLst xmlns:a="http://schemas.openxmlformats.org/drawingml/2006/main" xmlns:r="http://schemas.openxmlformats.org/officeDocument/2006/relationships" xmlns:p="http://schemas.openxmlformats.org/presentationml/2006/main">
  <p:tag name="ANSWERBULLETS" val="3"/>
  <p:tag name="TEXTLENGTH" val="249"/>
  <p:tag name="FONTSIZE" val="30"/>
  <p:tag name="BULLETTYPE" val="ppBulletArabicPeriod"/>
  <p:tag name="ANSWERTEXT" val="increasing U.S. national income, which decreased U.S. exports. &#10;reducing real interest rates in the United States. &#10;increasing U.S. tax revenues and reducing the Federal budget deficit. &#10;increasing U.S. national income, which increased U.S. imports."/>
  <p:tag name="OLDNUMANSWERS" val="4"/>
</p:tagLst>
</file>

<file path=ppt/tags/tag79.xml><?xml version="1.0" encoding="utf-8"?>
<p:tagLst xmlns:a="http://schemas.openxmlformats.org/drawingml/2006/main" xmlns:r="http://schemas.openxmlformats.org/officeDocument/2006/relationships" xmlns:p="http://schemas.openxmlformats.org/presentationml/2006/main">
  <p:tag name="SLIDEID" val="6A7006873F4348BDAC2B6FD9D0C4C801"/>
  <p:tag name="SLIDETYPE" val="Q"/>
  <p:tag name="DEMOGRAPHIC" val="False"/>
  <p:tag name="TEAMASSIGN" val="False"/>
  <p:tag name="SPEEDSCORING" val="False"/>
  <p:tag name="INCORRECTPOINTVALUE" val="0"/>
  <p:tag name="ZEROBASED" val="False"/>
  <p:tag name="DELIMITERS" val="3.1"/>
  <p:tag name="VALUEFORMAT" val="0%"/>
  <p:tag name="CORRECTPOINTVALUE" val="1"/>
  <p:tag name="SLIDEORDER" val="2"/>
  <p:tag name="SLIDEGUID" val="C2064DC9B4D54E158A155EBD4DE0C4CB"/>
  <p:tag name="QUESTIONALIAS" val="13. Relatively rapid U.S. growth between 2001 and 2007, contributed to large U.S. trade deficits by: "/>
  <p:tag name="ANSWERSALIAS" val="increasing U.S. national income, which decreased U.S. exports. |smicln|reducing real interest rates in the United States. |smicln|increasing U.S. tax revenues and reducing the Federal budget deficit. |smicln|increasing U.S. national income, which increased U.S. imports."/>
  <p:tag name="VALUES" val="Incorrect|smicln|Incorrect|smicln|Incorrect|smicln|Correct"/>
</p:tagLst>
</file>

<file path=ppt/tags/tag8.xml><?xml version="1.0" encoding="utf-8"?>
<p:tagLst xmlns:a="http://schemas.openxmlformats.org/drawingml/2006/main" xmlns:r="http://schemas.openxmlformats.org/officeDocument/2006/relationships" xmlns:p="http://schemas.openxmlformats.org/presentationml/2006/main">
  <p:tag name="ANSWERBULLETS" val="3"/>
  <p:tag name="TEXTLENGTH" val="38"/>
  <p:tag name="FONTSIZE" val="32"/>
  <p:tag name="BULLETTYPE" val="ppBulletArabicPeriod"/>
  <p:tag name="ANSWERTEXT" val="China&#10;Mexico&#10;Canada&#10;Japan&#10;Saudi Arabia"/>
  <p:tag name="OLDNUMANSWERS" val="5"/>
</p:tagLst>
</file>

<file path=ppt/tags/tag80.xml><?xml version="1.0" encoding="utf-8"?>
<p:tagLst xmlns:a="http://schemas.openxmlformats.org/drawingml/2006/main" xmlns:r="http://schemas.openxmlformats.org/officeDocument/2006/relationships" xmlns:p="http://schemas.openxmlformats.org/presentationml/2006/main">
  <p:tag name="ANSWERBULLETS" val="3"/>
  <p:tag name="TEXTLENGTH" val="249"/>
  <p:tag name="FONTSIZE" val="30"/>
  <p:tag name="BULLETTYPE" val="ppBulletArabicPeriod"/>
  <p:tag name="ANSWERTEXT" val="increasing U.S. national income, which decreased U.S. exports. &#10;reducing real interest rates in the United States. &#10;increasing U.S. tax revenues and reducing the Federal budget deficit. &#10;increasing U.S. national income, which increased U.S. imports."/>
  <p:tag name="OLDNUMANSWERS" val="4"/>
</p:tagLst>
</file>

<file path=ppt/tags/tag81.xml><?xml version="1.0" encoding="utf-8"?>
<p:tagLst xmlns:a="http://schemas.openxmlformats.org/drawingml/2006/main" xmlns:r="http://schemas.openxmlformats.org/officeDocument/2006/relationships" xmlns:p="http://schemas.openxmlformats.org/presentationml/2006/main">
  <p:tag name="CORSHAPE" val="True"/>
  <p:tag name="SHAPETYPE" val="2"/>
</p:tagLst>
</file>

<file path=ppt/tags/tag82.xml><?xml version="1.0" encoding="utf-8"?>
<p:tagLst xmlns:a="http://schemas.openxmlformats.org/drawingml/2006/main" xmlns:r="http://schemas.openxmlformats.org/officeDocument/2006/relationships" xmlns:p="http://schemas.openxmlformats.org/presentationml/2006/main">
  <p:tag name="SLIDEGUID" val="B854C85F964F4DBBB1CA015ACCA0E2C5"/>
  <p:tag name="SLIDEID" val="B854C85F964F4DBBB1CA015ACCA0E2C5"/>
  <p:tag name="SLIDEORDER" val="1"/>
  <p:tag name="SLIDETYPE" val="Q"/>
  <p:tag name="DEMOGRAPHIC" val="False"/>
  <p:tag name="TEAMASSIGN" val="False"/>
  <p:tag name="SPEEDSCORING" val="False"/>
  <p:tag name="INCORRECTPOINTVALUE" val="0"/>
  <p:tag name="ZEROBASED" val="False"/>
  <p:tag name="DELIMITERS" val="3.1"/>
  <p:tag name="VALUEFORMAT" val="0%"/>
  <p:tag name="QUESTIONALIAS" val="14. Present consumption supported by large trade deficits may come at the expense of: "/>
  <p:tag name="CORRECTPOINTVALUE" val="0"/>
  <p:tag name="ANSWERSALIAS" val="debt to foreign interests. |smicln|foreign ownership of formerly U.S. owned assets. |smicln|large sacrifices of future consumption. |smicln|all of these."/>
  <p:tag name="VALUES" val="No Value|smicln|No Value|smicln|No Value|smicln|No Value"/>
</p:tagLst>
</file>

<file path=ppt/tags/tag83.xml><?xml version="1.0" encoding="utf-8"?>
<p:tagLst xmlns:a="http://schemas.openxmlformats.org/drawingml/2006/main" xmlns:r="http://schemas.openxmlformats.org/officeDocument/2006/relationships" xmlns:p="http://schemas.openxmlformats.org/presentationml/2006/main">
  <p:tag name="ANSWERBULLETS" val="3"/>
  <p:tag name="TEXTLENGTH" val="132"/>
  <p:tag name="FONTSIZE" val="32"/>
  <p:tag name="BULLETTYPE" val="ppBulletArabicPeriod"/>
  <p:tag name="ANSWERTEXT" val="debt to foreign interests. &#10;foreign ownership of formerly U.S. owned assets. &#10;large sacrifices of future consumption. &#10;all of these."/>
  <p:tag name="OLDNUMANSWERS" val="4"/>
</p:tagLst>
</file>

<file path=ppt/tags/tag84.xml><?xml version="1.0" encoding="utf-8"?>
<p:tagLst xmlns:a="http://schemas.openxmlformats.org/drawingml/2006/main" xmlns:r="http://schemas.openxmlformats.org/officeDocument/2006/relationships" xmlns:p="http://schemas.openxmlformats.org/presentationml/2006/main">
  <p:tag name="SLIDEID" val="B854C85F964F4DBBB1CA015ACCA0E2C5"/>
  <p:tag name="SLIDETYPE" val="Q"/>
  <p:tag name="DEMOGRAPHIC" val="False"/>
  <p:tag name="TEAMASSIGN" val="False"/>
  <p:tag name="SPEEDSCORING" val="False"/>
  <p:tag name="INCORRECTPOINTVALUE" val="0"/>
  <p:tag name="ZEROBASED" val="False"/>
  <p:tag name="DELIMITERS" val="3.1"/>
  <p:tag name="VALUEFORMAT" val="0%"/>
  <p:tag name="CORRECTPOINTVALUE" val="1"/>
  <p:tag name="QUESTIONALIAS" val="14. Present consumption supported by large trade deficits may come at the expense of: "/>
  <p:tag name="SLIDEORDER" val="2"/>
  <p:tag name="SLIDEGUID" val="A2729ECDC9ED4C2F90D566B84FFBBEEC"/>
  <p:tag name="ANSWERSALIAS" val="debt to foreign interests. |smicln|foreign ownership of formerly U.S. owned assets. |smicln|large sacrifices of future consumption. |smicln|all of these."/>
  <p:tag name="VALUES" val="Incorrect|smicln|Incorrect|smicln|Incorrect|smicln|Correct"/>
</p:tagLst>
</file>

<file path=ppt/tags/tag85.xml><?xml version="1.0" encoding="utf-8"?>
<p:tagLst xmlns:a="http://schemas.openxmlformats.org/drawingml/2006/main" xmlns:r="http://schemas.openxmlformats.org/officeDocument/2006/relationships" xmlns:p="http://schemas.openxmlformats.org/presentationml/2006/main">
  <p:tag name="CORSHAPE" val="True"/>
  <p:tag name="SHAPETYPE" val="2"/>
</p:tagLst>
</file>

<file path=ppt/tags/tag86.xml><?xml version="1.0" encoding="utf-8"?>
<p:tagLst xmlns:a="http://schemas.openxmlformats.org/drawingml/2006/main" xmlns:r="http://schemas.openxmlformats.org/officeDocument/2006/relationships" xmlns:p="http://schemas.openxmlformats.org/presentationml/2006/main">
  <p:tag name="ANSWERBULLETS" val="3"/>
  <p:tag name="TEXTLENGTH" val="132"/>
  <p:tag name="FONTSIZE" val="32"/>
  <p:tag name="BULLETTYPE" val="ppBulletArabicPeriod"/>
  <p:tag name="ANSWERTEXT" val="debt to foreign interests. &#10;foreign ownership of formerly U.S. owned assets. &#10;large sacrifices of future consumption. &#10;all of these."/>
  <p:tag name="OLDNUMANSWERS" val="4"/>
</p:tagLst>
</file>

<file path=ppt/tags/tag87.xml><?xml version="1.0" encoding="utf-8"?>
<p:tagLst xmlns:a="http://schemas.openxmlformats.org/drawingml/2006/main" xmlns:r="http://schemas.openxmlformats.org/officeDocument/2006/relationships" xmlns:p="http://schemas.openxmlformats.org/presentationml/2006/main">
  <p:tag name="DELIMITERS" val="3.1"/>
</p:tagLst>
</file>

<file path=ppt/tags/tag9.xml><?xml version="1.0" encoding="utf-8"?>
<p:tagLst xmlns:a="http://schemas.openxmlformats.org/drawingml/2006/main" xmlns:r="http://schemas.openxmlformats.org/officeDocument/2006/relationships" xmlns:p="http://schemas.openxmlformats.org/presentationml/2006/main">
  <p:tag name="SLIDEID" val="AA1E3F8EDF7E4BD0A01C91DE8D9840C2"/>
  <p:tag name="SLIDETYPE" val="Q"/>
  <p:tag name="DEMOGRAPHIC" val="False"/>
  <p:tag name="TEAMASSIGN" val="False"/>
  <p:tag name="SPEEDSCORING" val="False"/>
  <p:tag name="INCORRECTPOINTVALUE" val="0"/>
  <p:tag name="ZEROBASED" val="False"/>
  <p:tag name="DELIMITERS" val="3.1"/>
  <p:tag name="VALUEFORMAT" val="0%"/>
  <p:tag name="QUESTIONALIAS" val="1. Who is the largest trading partner of the US?"/>
  <p:tag name="ANSWERSALIAS" val="China|smicln|Mexico|smicln|Canada|smicln|Japan|smicln|Saudi Arabia"/>
  <p:tag name="CORRECTPOINTVALUE" val="1"/>
  <p:tag name="SLIDEORDER" val="3"/>
  <p:tag name="SLIDEGUID" val="FF6B5CED76B649DD9D27407F967E308A"/>
  <p:tag name="VALUES" val="Correct|smicln|Incorrect|smicln|Incorrect|smicln|Incorrect|smicln|Incorrect"/>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1676</TotalTime>
  <Words>2035</Words>
  <Application>Microsoft Office PowerPoint</Application>
  <PresentationFormat>On-screen Show (4:3)</PresentationFormat>
  <Paragraphs>241</Paragraphs>
  <Slides>44</Slides>
  <Notes>0</Notes>
  <HiddenSlides>0</HiddenSlides>
  <MMClips>0</MMClips>
  <ScaleCrop>false</ScaleCrop>
  <HeadingPairs>
    <vt:vector size="4" baseType="variant">
      <vt:variant>
        <vt:lpstr>Theme</vt:lpstr>
      </vt:variant>
      <vt:variant>
        <vt:i4>1</vt:i4>
      </vt:variant>
      <vt:variant>
        <vt:lpstr>Slide Titles</vt:lpstr>
      </vt:variant>
      <vt:variant>
        <vt:i4>44</vt:i4>
      </vt:variant>
    </vt:vector>
  </HeadingPairs>
  <TitlesOfParts>
    <vt:vector size="45" baseType="lpstr">
      <vt:lpstr>Office Theme</vt:lpstr>
      <vt:lpstr>20b – International Trade and Foreign Exchange Markets</vt:lpstr>
      <vt:lpstr>20b – Macro – International Trade</vt:lpstr>
      <vt:lpstr>20b – Macro – International Trade</vt:lpstr>
      <vt:lpstr>20b – Macro – International Trade</vt:lpstr>
      <vt:lpstr>Facts of Trade</vt:lpstr>
      <vt:lpstr>1. Who is the largest trading partner of the US (imports + exports) ?</vt:lpstr>
      <vt:lpstr>1. Who is the largest trading partner of the US (imports + exports) ?</vt:lpstr>
      <vt:lpstr>Types of Trade Barriers</vt:lpstr>
      <vt:lpstr>2. An excise tax on an imported item that is mainly designed to reduce the amount of imports is a/an: </vt:lpstr>
      <vt:lpstr>2. An excise tax on an imported item that is mainly designed to reduce the amount of imports is a/an: </vt:lpstr>
      <vt:lpstr>3. Who is NOT hurt by a Tariff? </vt:lpstr>
      <vt:lpstr>3. Who is NOT hurt by a Tariff? </vt:lpstr>
      <vt:lpstr>4. Which is NOT true about trade restrictions? </vt:lpstr>
      <vt:lpstr>4. Which is NOT true about trade restrictions? </vt:lpstr>
      <vt:lpstr>5.  Sd and Dd are the domestic supply and demand curves for a product. The world price of the product is $8. If the market is open to international trade but there is a tariff of $2 per unit imposed, what is the total government revenue generated?   </vt:lpstr>
      <vt:lpstr>5.  Sd and Dd are the domestic supply and demand curves for a product. The world price of the product is $8. If the market is open to international trade but there is a tariff of $2 per unit imposed, what is the total government revenue generated?   </vt:lpstr>
      <vt:lpstr>Arguments for Trade Barriers</vt:lpstr>
      <vt:lpstr>6. Which is a valid counterargument to the call for higher tariffs to save U.S. jobs?    </vt:lpstr>
      <vt:lpstr>6. Which is a valid counterargument to the call for higher tariffs to save U.S. jobs?    </vt:lpstr>
      <vt:lpstr>7.  Which is a valid counterargument to the infant industry argument for protective tariffs?   </vt:lpstr>
      <vt:lpstr>7.  Which is a valid counterargument to the infant industry argument for protective tariffs?   </vt:lpstr>
      <vt:lpstr>Exchange Rates</vt:lpstr>
      <vt:lpstr>8. What is a problem with a “strong dollar”?</vt:lpstr>
      <vt:lpstr>8. What is a problem with a “strong dollar”?</vt:lpstr>
      <vt:lpstr>9. Consider the currency market for Japanese yens and U.S. dollars. An increase in the demand for Japanese yen results in: </vt:lpstr>
      <vt:lpstr>9. Consider the currency market for Japanese yens and U.S. dollars. An increase in the demand for Japanese yen results in: </vt:lpstr>
      <vt:lpstr>PowerPoint Presentation</vt:lpstr>
      <vt:lpstr>10. Consider the currency market for Japanese yens and U.S. dollars. An increase in the supply for Japanese yen results in: </vt:lpstr>
      <vt:lpstr>10. Consider the currency market for Japanese yens and U.S. dollars. An increase in the supply for Japanese yen results in: </vt:lpstr>
      <vt:lpstr>Increase in the Supply of the Yen</vt:lpstr>
      <vt:lpstr>Determinants of Foreign Exchange</vt:lpstr>
      <vt:lpstr>Determinants of Foreign Exchange</vt:lpstr>
      <vt:lpstr>11. If interest rates in the US increase compared to those in Japan, then we would expect:</vt:lpstr>
      <vt:lpstr>11. If interest rates in the US increase compared to those in Japan, then we would expect:</vt:lpstr>
      <vt:lpstr>If interest rates in the US increase compared to those in Japan, then we would expect:</vt:lpstr>
      <vt:lpstr>12. If the US has rapid economic growth compared to Japan:</vt:lpstr>
      <vt:lpstr>12. If the US has rapid economic growth compared to Japan:</vt:lpstr>
      <vt:lpstr>If the US has rapid economic growth compared to Japan:</vt:lpstr>
      <vt:lpstr>Trade Deficits</vt:lpstr>
      <vt:lpstr>13. Relatively rapid U.S. growth between 2001 and 2007, contributed to large U.S. trade deficits by: </vt:lpstr>
      <vt:lpstr>13. Relatively rapid U.S. growth between 2001 and 2007, contributed to large U.S. trade deficits by: </vt:lpstr>
      <vt:lpstr>14. Present consumption supported by large trade deficits may come at the expense of: </vt:lpstr>
      <vt:lpstr>14. Present consumption supported by large trade deficits may come at the expense of: </vt:lpstr>
      <vt:lpstr>U.S. Trade Deficits</vt:lpstr>
    </vt:vector>
  </TitlesOfParts>
  <Company>Harper College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harper</dc:creator>
  <cp:lastModifiedBy>Harper</cp:lastModifiedBy>
  <cp:revision>129</cp:revision>
  <dcterms:created xsi:type="dcterms:W3CDTF">2013-02-04T18:55:14Z</dcterms:created>
  <dcterms:modified xsi:type="dcterms:W3CDTF">2018-08-05T14:30:26Z</dcterms:modified>
</cp:coreProperties>
</file>