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71" r:id="rId3"/>
    <p:sldId id="291" r:id="rId4"/>
    <p:sldId id="292" r:id="rId5"/>
    <p:sldId id="259" r:id="rId6"/>
    <p:sldId id="280" r:id="rId7"/>
    <p:sldId id="274" r:id="rId8"/>
    <p:sldId id="281" r:id="rId9"/>
    <p:sldId id="272" r:id="rId10"/>
    <p:sldId id="282" r:id="rId11"/>
    <p:sldId id="273" r:id="rId12"/>
    <p:sldId id="283" r:id="rId13"/>
    <p:sldId id="267" r:id="rId14"/>
    <p:sldId id="284" r:id="rId15"/>
    <p:sldId id="268" r:id="rId16"/>
    <p:sldId id="285" r:id="rId17"/>
    <p:sldId id="269" r:id="rId18"/>
    <p:sldId id="286" r:id="rId19"/>
    <p:sldId id="275" r:id="rId20"/>
    <p:sldId id="287" r:id="rId21"/>
    <p:sldId id="277" r:id="rId22"/>
    <p:sldId id="279" r:id="rId23"/>
    <p:sldId id="288" r:id="rId24"/>
    <p:sldId id="278" r:id="rId25"/>
    <p:sldId id="289" r:id="rId26"/>
  </p:sldIdLst>
  <p:sldSz cx="9144000" cy="6858000" type="screen4x3"/>
  <p:notesSz cx="6858000" cy="9144000"/>
  <p:custDataLst>
    <p:tags r:id="rId2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52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2C5E7-0F3E-4583-8BE4-66779F1A7823}" type="datetimeFigureOut">
              <a:rPr lang="en-US" smtClean="0"/>
              <a:pPr/>
              <a:t>8/5/2018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image" Target="../media/image6.png"/><Relationship Id="rId5" Type="http://schemas.openxmlformats.org/officeDocument/2006/relationships/image" Target="../media/image7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image" Target="../media/image6.png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image" Target="../media/image7.jpeg"/><Relationship Id="rId5" Type="http://schemas.openxmlformats.org/officeDocument/2006/relationships/image" Target="../media/image5.jpeg"/><Relationship Id="rId4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5" Type="http://schemas.openxmlformats.org/officeDocument/2006/relationships/image" Target="../media/image6.png"/><Relationship Id="rId4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5" Type="http://schemas.openxmlformats.org/officeDocument/2006/relationships/image" Target="../media/image6.png"/><Relationship Id="rId4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5" Type="http://schemas.openxmlformats.org/officeDocument/2006/relationships/image" Target="../media/image6.png"/><Relationship Id="rId4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5" Type="http://schemas.openxmlformats.org/officeDocument/2006/relationships/image" Target="../media/image6.png"/><Relationship Id="rId4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5" Type="http://schemas.openxmlformats.org/officeDocument/2006/relationships/image" Target="../media/image6.png"/><Relationship Id="rId4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3.xml"/><Relationship Id="rId1" Type="http://schemas.openxmlformats.org/officeDocument/2006/relationships/tags" Target="../tags/tag5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image" Target="../media/image4.gif"/><Relationship Id="rId4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19200"/>
            <a:ext cx="7772400" cy="1219199"/>
          </a:xfrm>
        </p:spPr>
        <p:txBody>
          <a:bodyPr>
            <a:normAutofit/>
          </a:bodyPr>
          <a:lstStyle/>
          <a:p>
            <a:r>
              <a:rPr lang="en-US" b="1" dirty="0" smtClean="0"/>
              <a:t>20a – The Gains from Trade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6003" y="2741839"/>
            <a:ext cx="7772400" cy="32766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This web quiz may appear as two pages on tablets and laptops.</a:t>
            </a:r>
          </a:p>
          <a:p>
            <a:pPr algn="l"/>
            <a:endParaRPr lang="en-US" sz="1200" b="1" dirty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 recommend that you view it as one page by clicking on the open book icon        at the bottom of the page.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" y="0"/>
            <a:ext cx="9178834" cy="10387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594" y="6524625"/>
            <a:ext cx="9163594" cy="3333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629" y="4572000"/>
            <a:ext cx="616272" cy="53067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1299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64708" y="152400"/>
            <a:ext cx="4583491" cy="32004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3. If we assume both Pakistan and Malaysia have the same amount of resources, who has an absolute advantage in producing rice?</a:t>
            </a:r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7" name="Picture 6" descr="20atpricesymbo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19400" y="2743200"/>
            <a:ext cx="762000" cy="74295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09600" y="3657600"/>
            <a:ext cx="3962400" cy="2590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Both countries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Neither country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Pakistan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Malaysia</a:t>
            </a:r>
            <a:endParaRPr lang="en-US" dirty="0"/>
          </a:p>
        </p:txBody>
      </p:sp>
      <p:sp>
        <p:nvSpPr>
          <p:cNvPr id="8" name="CorShape1"/>
          <p:cNvSpPr/>
          <p:nvPr>
            <p:custDataLst>
              <p:tags r:id="rId3"/>
            </p:custDataLst>
          </p:nvPr>
        </p:nvSpPr>
        <p:spPr>
          <a:xfrm rot="10800000">
            <a:off x="152400" y="5486400"/>
            <a:ext cx="589281" cy="589281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11183"/>
            <a:ext cx="3657600" cy="47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6362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64708" y="381000"/>
            <a:ext cx="4583491" cy="3733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/>
              <a:t>4. If Malaysia has an absolute advantage in production both wheat </a:t>
            </a:r>
            <a:br>
              <a:rPr lang="en-US" sz="3200" b="1" dirty="0" smtClean="0"/>
            </a:br>
            <a:r>
              <a:rPr lang="en-US" sz="3200" b="1" dirty="0" smtClean="0"/>
              <a:t>and rice </a:t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why can Malaysia still benefit from trade with Pakistan?</a:t>
            </a:r>
            <a:endParaRPr lang="en-US" sz="3200" dirty="0"/>
          </a:p>
        </p:txBody>
      </p:sp>
      <p:pic>
        <p:nvPicPr>
          <p:cNvPr id="7" name="Picture 6" descr="20atpricesymbo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47800" y="1905000"/>
            <a:ext cx="762000" cy="742950"/>
          </a:xfrm>
          <a:prstGeom prst="rect">
            <a:avLst/>
          </a:prstGeom>
        </p:spPr>
      </p:pic>
      <p:pic>
        <p:nvPicPr>
          <p:cNvPr id="10" name="Picture 9" descr="20atpwheatsymbo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33800" y="990600"/>
            <a:ext cx="723900" cy="74295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52400" y="4191000"/>
            <a:ext cx="7620000" cy="2286000"/>
          </a:xfrm>
        </p:spPr>
        <p:txBody>
          <a:bodyPr>
            <a:normAutofit fontScale="925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Malaysia has constant costs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Malaysia has increasing costs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Each country has different opportunity costs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Pakistan is better at producing wheat</a:t>
            </a:r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11183"/>
            <a:ext cx="3657600" cy="47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6362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64708" y="381000"/>
            <a:ext cx="4583491" cy="3733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4. If Malaysia has an absolute advantage in production both wheat </a:t>
            </a:r>
            <a:br>
              <a:rPr lang="en-US" sz="3200" b="1" dirty="0" smtClean="0">
                <a:solidFill>
                  <a:srgbClr val="0070C0"/>
                </a:solidFill>
              </a:rPr>
            </a:br>
            <a:r>
              <a:rPr lang="en-US" sz="3200" b="1" dirty="0" smtClean="0">
                <a:solidFill>
                  <a:srgbClr val="0070C0"/>
                </a:solidFill>
              </a:rPr>
              <a:t>and rice </a:t>
            </a:r>
            <a:br>
              <a:rPr lang="en-US" sz="3200" b="1" dirty="0" smtClean="0">
                <a:solidFill>
                  <a:srgbClr val="0070C0"/>
                </a:solidFill>
              </a:rPr>
            </a:br>
            <a:r>
              <a:rPr lang="en-US" sz="3200" b="1" dirty="0" smtClean="0">
                <a:solidFill>
                  <a:srgbClr val="0070C0"/>
                </a:solidFill>
              </a:rPr>
              <a:t/>
            </a:r>
            <a:br>
              <a:rPr lang="en-US" sz="3200" b="1" dirty="0" smtClean="0">
                <a:solidFill>
                  <a:srgbClr val="0070C0"/>
                </a:solidFill>
              </a:rPr>
            </a:br>
            <a:r>
              <a:rPr lang="en-US" sz="3200" b="1" dirty="0" smtClean="0">
                <a:solidFill>
                  <a:srgbClr val="0070C0"/>
                </a:solidFill>
              </a:rPr>
              <a:t>why can Malaysia still benefit from trade with Pakistan?</a:t>
            </a:r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7" name="Picture 6" descr="20atpricesymbo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47800" y="1905000"/>
            <a:ext cx="762000" cy="742950"/>
          </a:xfrm>
          <a:prstGeom prst="rect">
            <a:avLst/>
          </a:prstGeom>
        </p:spPr>
      </p:pic>
      <p:pic>
        <p:nvPicPr>
          <p:cNvPr id="10" name="Picture 9" descr="20atpwheatsymbol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733800" y="990600"/>
            <a:ext cx="723900" cy="74295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52400" y="4191000"/>
            <a:ext cx="7620000" cy="2286000"/>
          </a:xfrm>
        </p:spPr>
        <p:txBody>
          <a:bodyPr>
            <a:normAutofit fontScale="925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Malaysia has constant costs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Malaysia has increasing costs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Each country has different opportunity costs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Pakistan is better at producing wheat</a:t>
            </a:r>
            <a:endParaRPr lang="en-US" dirty="0"/>
          </a:p>
        </p:txBody>
      </p:sp>
      <p:sp>
        <p:nvSpPr>
          <p:cNvPr id="11" name="CorShape1"/>
          <p:cNvSpPr/>
          <p:nvPr>
            <p:custDataLst>
              <p:tags r:id="rId3"/>
            </p:custDataLst>
          </p:nvPr>
        </p:nvSpPr>
        <p:spPr>
          <a:xfrm rot="10800000">
            <a:off x="228600" y="5334000"/>
            <a:ext cx="609600" cy="609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11183"/>
            <a:ext cx="3657600" cy="47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6362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533400" y="457200"/>
            <a:ext cx="4419600" cy="22098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5. </a:t>
            </a:r>
            <a:r>
              <a:rPr lang="en-US" b="1" dirty="0"/>
              <a:t>In </a:t>
            </a:r>
            <a:r>
              <a:rPr lang="en-US" b="1" dirty="0" smtClean="0"/>
              <a:t>Pakistan, </a:t>
            </a:r>
            <a:r>
              <a:rPr lang="en-US" b="1" dirty="0"/>
              <a:t>the op. cost of 1 </a:t>
            </a:r>
            <a:r>
              <a:rPr lang="en-US" b="1" dirty="0" smtClean="0"/>
              <a:t>Wheat </a:t>
            </a:r>
            <a:r>
              <a:rPr lang="en-US" b="1" dirty="0"/>
              <a:t>is: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743200"/>
            <a:ext cx="4114800" cy="2634149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0 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½ 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2/3 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20 Rice3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11183"/>
            <a:ext cx="3657600" cy="47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7872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533400" y="457200"/>
            <a:ext cx="4419600" cy="22098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5. </a:t>
            </a:r>
            <a:r>
              <a:rPr lang="en-US" b="1" dirty="0">
                <a:solidFill>
                  <a:srgbClr val="0070C0"/>
                </a:solidFill>
              </a:rPr>
              <a:t>In </a:t>
            </a:r>
            <a:r>
              <a:rPr lang="en-US" b="1" dirty="0" smtClean="0">
                <a:solidFill>
                  <a:srgbClr val="0070C0"/>
                </a:solidFill>
              </a:rPr>
              <a:t>Pakistan, </a:t>
            </a:r>
            <a:r>
              <a:rPr lang="en-US" b="1" dirty="0">
                <a:solidFill>
                  <a:srgbClr val="0070C0"/>
                </a:solidFill>
              </a:rPr>
              <a:t>the op. cost of 1 </a:t>
            </a:r>
            <a:r>
              <a:rPr lang="en-US" b="1" dirty="0" smtClean="0">
                <a:solidFill>
                  <a:srgbClr val="0070C0"/>
                </a:solidFill>
              </a:rPr>
              <a:t>Wheat </a:t>
            </a:r>
            <a:r>
              <a:rPr lang="en-US" b="1" dirty="0">
                <a:solidFill>
                  <a:srgbClr val="0070C0"/>
                </a:solidFill>
              </a:rPr>
              <a:t>is: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743200"/>
            <a:ext cx="4114800" cy="2634149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0 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½ 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2/3 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20 Rice3</a:t>
            </a:r>
            <a:endParaRPr lang="en-US" dirty="0"/>
          </a:p>
        </p:txBody>
      </p:sp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40386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11183"/>
            <a:ext cx="3657600" cy="47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7872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28600"/>
            <a:ext cx="4495800" cy="1470342"/>
          </a:xfrm>
        </p:spPr>
        <p:txBody>
          <a:bodyPr>
            <a:normAutofit/>
          </a:bodyPr>
          <a:lstStyle/>
          <a:p>
            <a:r>
              <a:rPr lang="en-US" b="1" dirty="0" smtClean="0"/>
              <a:t>6. </a:t>
            </a:r>
            <a:r>
              <a:rPr lang="en-US" b="1" dirty="0"/>
              <a:t>Who should export what?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99127" y="1828800"/>
            <a:ext cx="3891873" cy="5029199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Pakistan both wheat and 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Pakistan wheat, Malaysia 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Pakistan rice,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Malaysia wheat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Malaysia both wheat and rice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9378"/>
            <a:ext cx="5029200" cy="6491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729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28600"/>
            <a:ext cx="4495800" cy="147034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6. </a:t>
            </a:r>
            <a:r>
              <a:rPr lang="en-US" b="1" dirty="0">
                <a:solidFill>
                  <a:srgbClr val="0070C0"/>
                </a:solidFill>
              </a:rPr>
              <a:t>Who should export what?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41910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99127" y="1828800"/>
            <a:ext cx="3510873" cy="4648199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Pakistan both wheat and 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Pakistan wheat, Malaysia 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Pakistan rice, Malaysia wheat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Malaysia both wheat and rice</a:t>
            </a:r>
            <a:endParaRPr lang="en-US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11183"/>
            <a:ext cx="4648200" cy="5999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729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64709" y="152400"/>
            <a:ext cx="4495800" cy="2895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/>
              <a:t>7. </a:t>
            </a:r>
            <a:r>
              <a:rPr lang="en-US" sz="3200" b="1" dirty="0"/>
              <a:t>Assume before </a:t>
            </a:r>
            <a:r>
              <a:rPr lang="en-US" sz="3200" b="1" dirty="0" smtClean="0"/>
              <a:t>specialization, Pakistan is at </a:t>
            </a:r>
            <a:r>
              <a:rPr lang="en-US" sz="3200" b="1" dirty="0"/>
              <a:t>“C</a:t>
            </a:r>
            <a:r>
              <a:rPr lang="en-US" sz="3200" b="1" dirty="0" smtClean="0"/>
              <a:t>” and Malaysia at “B”, </a:t>
            </a:r>
            <a:br>
              <a:rPr lang="en-US" sz="3200" b="1" dirty="0" smtClean="0"/>
            </a:br>
            <a:r>
              <a:rPr lang="en-US" sz="3200" b="1" dirty="0" smtClean="0"/>
              <a:t>If </a:t>
            </a:r>
            <a:r>
              <a:rPr lang="en-US" sz="3200" b="1" dirty="0"/>
              <a:t>they specialize 100%, then the </a:t>
            </a:r>
            <a:r>
              <a:rPr lang="en-US" sz="3200" b="1" u="sng" dirty="0"/>
              <a:t>gains</a:t>
            </a:r>
            <a:r>
              <a:rPr lang="en-US" sz="3200" b="1" dirty="0"/>
              <a:t> will be: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52400" y="2819400"/>
            <a:ext cx="5029200" cy="3352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45 wheat and 20 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20 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5 wheat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15 wheat</a:t>
            </a:r>
            <a:endParaRPr lang="en-US" sz="40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11183"/>
            <a:ext cx="3657600" cy="47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6362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64709" y="152400"/>
            <a:ext cx="4495800" cy="2895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7. </a:t>
            </a:r>
            <a:r>
              <a:rPr lang="en-US" sz="3200" b="1" dirty="0">
                <a:solidFill>
                  <a:srgbClr val="0070C0"/>
                </a:solidFill>
              </a:rPr>
              <a:t>Assume before </a:t>
            </a:r>
            <a:r>
              <a:rPr lang="en-US" sz="3200" b="1" dirty="0" smtClean="0">
                <a:solidFill>
                  <a:srgbClr val="0070C0"/>
                </a:solidFill>
              </a:rPr>
              <a:t>specialization, Pakistan is at </a:t>
            </a:r>
            <a:r>
              <a:rPr lang="en-US" sz="3200" b="1" dirty="0">
                <a:solidFill>
                  <a:srgbClr val="0070C0"/>
                </a:solidFill>
              </a:rPr>
              <a:t>“C</a:t>
            </a:r>
            <a:r>
              <a:rPr lang="en-US" sz="3200" b="1" dirty="0" smtClean="0">
                <a:solidFill>
                  <a:srgbClr val="0070C0"/>
                </a:solidFill>
              </a:rPr>
              <a:t>” and Malaysia at “B”, </a:t>
            </a:r>
            <a:br>
              <a:rPr lang="en-US" sz="3200" b="1" dirty="0" smtClean="0">
                <a:solidFill>
                  <a:srgbClr val="0070C0"/>
                </a:solidFill>
              </a:rPr>
            </a:br>
            <a:r>
              <a:rPr lang="en-US" sz="3200" b="1" dirty="0" smtClean="0">
                <a:solidFill>
                  <a:srgbClr val="0070C0"/>
                </a:solidFill>
              </a:rPr>
              <a:t>If </a:t>
            </a:r>
            <a:r>
              <a:rPr lang="en-US" sz="3200" b="1" dirty="0">
                <a:solidFill>
                  <a:srgbClr val="0070C0"/>
                </a:solidFill>
              </a:rPr>
              <a:t>they specialize 100%, then the </a:t>
            </a:r>
            <a:r>
              <a:rPr lang="en-US" sz="3200" b="1" u="sng" dirty="0">
                <a:solidFill>
                  <a:srgbClr val="0070C0"/>
                </a:solidFill>
              </a:rPr>
              <a:t>gains</a:t>
            </a:r>
            <a:r>
              <a:rPr lang="en-US" sz="3200" b="1" dirty="0">
                <a:solidFill>
                  <a:srgbClr val="0070C0"/>
                </a:solidFill>
              </a:rPr>
              <a:t> will be: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10" name="CorShape1"/>
          <p:cNvSpPr/>
          <p:nvPr>
            <p:custDataLst>
              <p:tags r:id="rId2"/>
            </p:custDataLst>
          </p:nvPr>
        </p:nvSpPr>
        <p:spPr>
          <a:xfrm rot="10800000">
            <a:off x="-30331" y="4267200"/>
            <a:ext cx="609600" cy="609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52400" y="2819400"/>
            <a:ext cx="5029200" cy="3352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45 wheat and 20 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20 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5 wheat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15 wheat</a:t>
            </a:r>
            <a:endParaRPr lang="en-US" sz="40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11183"/>
            <a:ext cx="3657600" cy="47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6362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64708" y="381000"/>
            <a:ext cx="4888291" cy="2060193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8. Which of the following would be an acceptable terms of trade?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2441193"/>
            <a:ext cx="5105400" cy="3731007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 rice for ½ wheat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/>
              <a:t>1 rice for </a:t>
            </a:r>
            <a:r>
              <a:rPr lang="en-US" sz="4000" dirty="0" smtClean="0"/>
              <a:t>1 </a:t>
            </a:r>
            <a:r>
              <a:rPr lang="en-US" sz="4000" dirty="0"/>
              <a:t>wheat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/>
              <a:t>1 rice for </a:t>
            </a:r>
            <a:r>
              <a:rPr lang="en-US" sz="4000" dirty="0" smtClean="0"/>
              <a:t>1 ¾ wheat</a:t>
            </a:r>
            <a:endParaRPr lang="en-US" sz="4000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/>
              <a:t>1 rice for </a:t>
            </a:r>
            <a:r>
              <a:rPr lang="en-US" sz="4000" dirty="0" smtClean="0"/>
              <a:t>2 </a:t>
            </a:r>
            <a:r>
              <a:rPr lang="en-US" sz="4000" dirty="0"/>
              <a:t>wheat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11183"/>
            <a:ext cx="3657600" cy="47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9591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20a - Macro – Why We Trade:</a:t>
            </a:r>
            <a:br>
              <a:rPr lang="en-US" b="1" dirty="0" smtClean="0"/>
            </a:br>
            <a:r>
              <a:rPr lang="en-US" b="1" dirty="0" smtClean="0"/>
              <a:t>Comparative Advantage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400800" cy="37338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The Economic Benefits of Trade</a:t>
            </a:r>
          </a:p>
          <a:p>
            <a:pPr lvl="1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Absolute Advantage</a:t>
            </a:r>
          </a:p>
          <a:p>
            <a:pPr lvl="1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Comparative Advantage</a:t>
            </a:r>
          </a:p>
          <a:p>
            <a:pPr lvl="1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The Gains from Trade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The Terms of Trade</a:t>
            </a:r>
          </a:p>
          <a:p>
            <a:pPr lvl="1" algn="l"/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64708" y="381000"/>
            <a:ext cx="4888291" cy="2060193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8. Which of the following would be an acceptable terms of trade?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5" name="CorShape1"/>
          <p:cNvSpPr/>
          <p:nvPr>
            <p:custDataLst>
              <p:tags r:id="rId2"/>
            </p:custDataLst>
          </p:nvPr>
        </p:nvSpPr>
        <p:spPr>
          <a:xfrm rot="10800000">
            <a:off x="76200" y="3976200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81000" y="2441193"/>
            <a:ext cx="5105400" cy="3731007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 rice for ½ wheat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/>
              <a:t>1 rice for </a:t>
            </a:r>
            <a:r>
              <a:rPr lang="en-US" sz="4000" dirty="0" smtClean="0"/>
              <a:t>1 </a:t>
            </a:r>
            <a:r>
              <a:rPr lang="en-US" sz="4000" dirty="0"/>
              <a:t>wheat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/>
              <a:t>1 rice for </a:t>
            </a:r>
            <a:r>
              <a:rPr lang="en-US" sz="4000" dirty="0" smtClean="0"/>
              <a:t>1 ¾ wheat</a:t>
            </a:r>
            <a:endParaRPr lang="en-US" sz="4000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/>
              <a:t>1 rice for </a:t>
            </a:r>
            <a:r>
              <a:rPr lang="en-US" sz="4000" dirty="0" smtClean="0"/>
              <a:t>2 </a:t>
            </a:r>
            <a:r>
              <a:rPr lang="en-US" sz="4000" dirty="0"/>
              <a:t>wheat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11183"/>
            <a:ext cx="3657600" cy="47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95913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1" y="457201"/>
            <a:ext cx="5029198" cy="1904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Pakistan:</a:t>
            </a:r>
            <a:r>
              <a:rPr lang="en-US" dirty="0" smtClean="0"/>
              <a:t>             </a:t>
            </a:r>
            <a:r>
              <a:rPr lang="en-US" u="sng" dirty="0" smtClean="0"/>
              <a:t>Malaysia: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1W = 2/3 R          1W=1/2R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1 R = 1 </a:t>
            </a:r>
            <a:r>
              <a:rPr lang="en-US" dirty="0"/>
              <a:t>½ </a:t>
            </a:r>
            <a:r>
              <a:rPr lang="en-US" dirty="0" smtClean="0"/>
              <a:t>W       1R=2W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76200" y="2286001"/>
            <a:ext cx="5486400" cy="1904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u="sng" dirty="0" smtClean="0"/>
              <a:t>So Pakistan sells rice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  Min. they’ll accept= 1 ½ W</a:t>
            </a:r>
          </a:p>
          <a:p>
            <a:pPr marL="0" indent="0">
              <a:buFont typeface="Arial" pitchFamily="34" charset="0"/>
              <a:buNone/>
            </a:pPr>
            <a:r>
              <a:rPr lang="en-US" u="sng" dirty="0" smtClean="0"/>
              <a:t>Malaysia buys rice:</a:t>
            </a:r>
          </a:p>
          <a:p>
            <a:pPr marL="0" indent="0">
              <a:buFont typeface="Arial" pitchFamily="34" charset="0"/>
              <a:buNone/>
            </a:pPr>
            <a:r>
              <a:rPr lang="en-US" dirty="0"/>
              <a:t> </a:t>
            </a:r>
            <a:r>
              <a:rPr lang="en-US" dirty="0" smtClean="0"/>
              <a:t> Max they’ll pay = 2W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943" y="5029200"/>
            <a:ext cx="618259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So the terms of trade must be</a:t>
            </a:r>
          </a:p>
          <a:p>
            <a:r>
              <a:rPr lang="en-US" sz="2800" b="1" dirty="0" smtClean="0"/>
              <a:t> between:  1R for 1</a:t>
            </a:r>
            <a:r>
              <a:rPr lang="en-US" sz="2800" b="1" dirty="0"/>
              <a:t> ½ </a:t>
            </a:r>
            <a:r>
              <a:rPr lang="en-US" sz="2800" b="1" dirty="0" smtClean="0"/>
              <a:t>W and 1R for 2W.  </a:t>
            </a:r>
          </a:p>
          <a:p>
            <a:r>
              <a:rPr lang="en-US" sz="2800" b="1" dirty="0" smtClean="0"/>
              <a:t>1R for 1 ¾ W is possible</a:t>
            </a:r>
            <a:endParaRPr lang="en-US" sz="2800" b="1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11183"/>
            <a:ext cx="3657600" cy="47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7621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64708" y="381000"/>
            <a:ext cx="4888291" cy="2060193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9. Which of the following would be an acceptable terms of trade?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2441193"/>
            <a:ext cx="5105400" cy="3731007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 W for 1/2 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/>
              <a:t>1 </a:t>
            </a:r>
            <a:r>
              <a:rPr lang="en-US" sz="4000" dirty="0" smtClean="0"/>
              <a:t>W </a:t>
            </a:r>
            <a:r>
              <a:rPr lang="en-US" sz="4000" dirty="0"/>
              <a:t>for </a:t>
            </a:r>
            <a:r>
              <a:rPr lang="en-US" sz="4000" dirty="0" smtClean="0"/>
              <a:t>3/5 R</a:t>
            </a:r>
            <a:endParaRPr lang="en-US" sz="4000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/>
              <a:t>1 </a:t>
            </a:r>
            <a:r>
              <a:rPr lang="en-US" sz="4000" dirty="0" smtClean="0"/>
              <a:t>W </a:t>
            </a:r>
            <a:r>
              <a:rPr lang="en-US" sz="4000" dirty="0"/>
              <a:t>for </a:t>
            </a:r>
            <a:r>
              <a:rPr lang="en-US" sz="4000" dirty="0" smtClean="0"/>
              <a:t>1 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 W </a:t>
            </a:r>
            <a:r>
              <a:rPr lang="en-US" sz="4000" dirty="0"/>
              <a:t>for </a:t>
            </a:r>
            <a:r>
              <a:rPr lang="en-US" sz="4000" dirty="0" smtClean="0"/>
              <a:t>2 R</a:t>
            </a:r>
            <a:endParaRPr lang="en-US" sz="40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11183"/>
            <a:ext cx="3657600" cy="47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2514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64708" y="381000"/>
            <a:ext cx="4888291" cy="2060193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9. Which of the following would be an acceptable terms of trade?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4" name="CorShape1"/>
          <p:cNvSpPr/>
          <p:nvPr>
            <p:custDataLst>
              <p:tags r:id="rId2"/>
            </p:custDataLst>
          </p:nvPr>
        </p:nvSpPr>
        <p:spPr>
          <a:xfrm rot="10800000">
            <a:off x="25400" y="3244680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81000" y="2441193"/>
            <a:ext cx="5105400" cy="3731007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 W for 1/2 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/>
              <a:t>1 </a:t>
            </a:r>
            <a:r>
              <a:rPr lang="en-US" sz="4000" dirty="0" smtClean="0"/>
              <a:t>W </a:t>
            </a:r>
            <a:r>
              <a:rPr lang="en-US" sz="4000" dirty="0"/>
              <a:t>for </a:t>
            </a:r>
            <a:r>
              <a:rPr lang="en-US" sz="4000" dirty="0" smtClean="0"/>
              <a:t>3/5 R</a:t>
            </a:r>
            <a:endParaRPr lang="en-US" sz="4000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/>
              <a:t>1 </a:t>
            </a:r>
            <a:r>
              <a:rPr lang="en-US" sz="4000" dirty="0" smtClean="0"/>
              <a:t>W </a:t>
            </a:r>
            <a:r>
              <a:rPr lang="en-US" sz="4000" dirty="0"/>
              <a:t>for </a:t>
            </a:r>
            <a:r>
              <a:rPr lang="en-US" sz="4000" dirty="0" smtClean="0"/>
              <a:t>1 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1 W </a:t>
            </a:r>
            <a:r>
              <a:rPr lang="en-US" sz="4000" dirty="0"/>
              <a:t>for </a:t>
            </a:r>
            <a:r>
              <a:rPr lang="en-US" sz="4000" dirty="0" smtClean="0"/>
              <a:t>2 R</a:t>
            </a:r>
            <a:endParaRPr lang="en-US" sz="40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11183"/>
            <a:ext cx="3657600" cy="47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25143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64708" y="381000"/>
            <a:ext cx="8774492" cy="1676399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/>
              <a:t>10. Why do the benefits of free trade appear to be hidden?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2441193"/>
            <a:ext cx="8305800" cy="3731007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Politicians don’t want to tell us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 Unions oppose free trade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The benefits of trade are spread among many, the costs fall on a few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The benefits are less than the costs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043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64708" y="381000"/>
            <a:ext cx="8774492" cy="1371599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10. Why do the benefits of free trade appear to be hidden?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2441193"/>
            <a:ext cx="8305800" cy="3731007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Politicians don’t want to tell us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 Unions oppose free trade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The benefits of trade are spread among many, the costs fall on a few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The benefits are less than the costs</a:t>
            </a:r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-259079" y="4094733"/>
            <a:ext cx="800100" cy="8001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0432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514"/>
            <a:ext cx="8229600" cy="141028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20a - Macro – Why We Trade:</a:t>
            </a:r>
            <a:br>
              <a:rPr lang="en-US" b="1" dirty="0"/>
            </a:br>
            <a:r>
              <a:rPr lang="en-US" b="1" dirty="0"/>
              <a:t>Comparative Advantage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 smtClean="0"/>
              <a:t>Outcomes</a:t>
            </a:r>
          </a:p>
          <a:p>
            <a:r>
              <a:rPr lang="en-US" sz="2200" dirty="0"/>
              <a:t>why do the gains from trade appear to be hidden from many people?</a:t>
            </a:r>
            <a:endParaRPr lang="en-US" sz="2200" dirty="0"/>
          </a:p>
          <a:p>
            <a:r>
              <a:rPr lang="en-US" sz="2200" dirty="0"/>
              <a:t>what is the economic basis for specialization and exchange (trade)?</a:t>
            </a:r>
            <a:endParaRPr lang="en-US" sz="2200" dirty="0"/>
          </a:p>
          <a:p>
            <a:r>
              <a:rPr lang="en-US" sz="2200" dirty="0"/>
              <a:t>calculate the opportunity costs using straight line production possibilities</a:t>
            </a:r>
            <a:endParaRPr lang="en-US" sz="2200" dirty="0"/>
          </a:p>
          <a:p>
            <a:r>
              <a:rPr lang="en-US" sz="2200" dirty="0"/>
              <a:t>define and find absolute advantage and comparative advantage using straight line (constant costs) production possibilities</a:t>
            </a:r>
            <a:endParaRPr lang="en-US" sz="2200" dirty="0"/>
          </a:p>
          <a:p>
            <a:r>
              <a:rPr lang="en-US" sz="2200" dirty="0"/>
              <a:t>calculate how specialization and trade increases output using the production </a:t>
            </a:r>
            <a:r>
              <a:rPr lang="en-US" sz="2200" dirty="0" smtClean="0"/>
              <a:t>possibilities </a:t>
            </a:r>
            <a:r>
              <a:rPr lang="en-US" sz="2200" dirty="0"/>
              <a:t>tables or graphs of two different countries (i.e. calculate the gains from trade)</a:t>
            </a:r>
            <a:endParaRPr lang="en-US" sz="2200" dirty="0"/>
          </a:p>
          <a:p>
            <a:r>
              <a:rPr lang="en-US" sz="2200" dirty="0"/>
              <a:t>compute the minimum and maximum terms of </a:t>
            </a:r>
            <a:r>
              <a:rPr lang="en-US" sz="2200" dirty="0" smtClean="0"/>
              <a:t>trade</a:t>
            </a:r>
            <a:endParaRPr lang="en-US" sz="2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2470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514"/>
            <a:ext cx="8229600" cy="141028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20a - Macro – Why We Trade:</a:t>
            </a:r>
            <a:br>
              <a:rPr lang="en-US" b="1" dirty="0"/>
            </a:br>
            <a:r>
              <a:rPr lang="en-US" b="1" dirty="0"/>
              <a:t>Comparative Advantage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058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smtClean="0"/>
              <a:t>Key Terms</a:t>
            </a:r>
            <a:endParaRPr lang="en-US" sz="3600" b="1" dirty="0"/>
          </a:p>
          <a:p>
            <a:pPr marL="0" indent="0">
              <a:buNone/>
            </a:pPr>
            <a:r>
              <a:rPr lang="en-US" sz="3600" dirty="0"/>
              <a:t>opportunity cost, constant costs, increasing costs, absolute advantage, comparative advantage, gains from trade, free trade, terms of trade, minimum and maximum terms of trade</a:t>
            </a:r>
            <a:endParaRPr 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2343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1. Specialization in production is economically beneficial primarily because it: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28600" y="1524001"/>
            <a:ext cx="8458200" cy="3657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Allows everyone to have a job they like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Facilitates trade by bartering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Guarantees full employment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Permits more output from the same resources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1. Specialization in production is economically beneficial primarily because it: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0" y="3352800"/>
            <a:ext cx="518160" cy="388111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28600" y="1524001"/>
            <a:ext cx="8458200" cy="3657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Allows everyone to have a job they like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Facilitates trade by bartering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Guarantees full employment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Permits more output from the same resources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/>
              <a:t>2. Use the PPC below.  Which is possible only with trade?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066800" y="1447800"/>
            <a:ext cx="1600200" cy="42672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1676400"/>
            <a:ext cx="3724275" cy="32766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0269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2. Use the PPC below.  Which is possible only with trade?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066800" y="1676400"/>
            <a:ext cx="1600200" cy="40386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676400"/>
            <a:ext cx="3724275" cy="3276600"/>
          </a:xfrm>
          <a:prstGeom prst="rect">
            <a:avLst/>
          </a:prstGeom>
        </p:spPr>
      </p:pic>
      <p:sp>
        <p:nvSpPr>
          <p:cNvPr id="7" name="CorShape1"/>
          <p:cNvSpPr/>
          <p:nvPr>
            <p:custDataLst>
              <p:tags r:id="rId3"/>
            </p:custDataLst>
          </p:nvPr>
        </p:nvSpPr>
        <p:spPr>
          <a:xfrm rot="10800000">
            <a:off x="381000" y="3987060"/>
            <a:ext cx="609600" cy="609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2693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64708" y="152400"/>
            <a:ext cx="4583491" cy="32004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3. If we assume both Pakistan and Malaysia have the same amount of resources, who has an absolute advantage in producing rice?</a:t>
            </a:r>
            <a:endParaRPr lang="en-US" sz="3200" dirty="0"/>
          </a:p>
        </p:txBody>
      </p:sp>
      <p:pic>
        <p:nvPicPr>
          <p:cNvPr id="7" name="Picture 6" descr="20atpricesymbo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19400" y="2743200"/>
            <a:ext cx="762000" cy="74295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09600" y="3657600"/>
            <a:ext cx="3962400" cy="2590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Both countries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Neither country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Pakistan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Malaysia</a:t>
            </a:r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11183"/>
            <a:ext cx="3657600" cy="47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6362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PVERSION" val="12.0"/>
  <p:tag name="DELIMITERS" val="3.1"/>
  <p:tag name="SHOWBARVISIBLE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EXPANDSHOWBAR" val="True"/>
  <p:tag name="POWERPOINTVERSION" val="14.0"/>
  <p:tag name="TASKPANEKEY" val="39182e7d-ab49-49a7-8d26-4208e65b7a39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1"/>
  <p:tag name="FONTSIZE" val="32"/>
  <p:tag name="BULLETTYPE" val="ppBulletArabicPeriod"/>
  <p:tag name="ANSWERTEXT" val="Allows everyone to have a job they like&#10;Facilitates trade by bartering&#10;Guarantees full employment&#10;Permits more output from the same resources"/>
  <p:tag name="OLDNUMANSWERS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5A8D85C30634C4A84EFF82EF3867267"/>
  <p:tag name="SLIDETYPE" val="Q"/>
  <p:tag name="TEAMASSIGN" val="False"/>
  <p:tag name="SPEEDSCORING" val="False"/>
  <p:tag name="ZEROBASED" val="False"/>
  <p:tag name="DELIMITERS" val="3.1"/>
  <p:tag name="VALUEFORMAT" val="0%"/>
  <p:tag name="TOTALRESPONSES" val="28"/>
  <p:tag name="RESPONSECOUNT" val="28"/>
  <p:tag name="SLICED" val="False"/>
  <p:tag name="RESPONSES" val="4;4;2;4;4;4;4;4;4;4;3;4;4;4;4;4;4;4;4;4;4;4;4;4;4;4;4;4;"/>
  <p:tag name="ANONYMOUSTEMP" val="False"/>
  <p:tag name="DEMOGRAPHIC" val="False"/>
  <p:tag name="INCORRECTPOINTVALUE" val="0"/>
  <p:tag name="CHARTSTRINGREV" val="26 1 1 0"/>
  <p:tag name="CHARTSTRINGREVPER" val="0.928571428571429 0.0357142857142857 0.0357142857142857 0"/>
  <p:tag name="CHARTSTRINGSTD" val="0 1 1 26"/>
  <p:tag name="CHARTSTRINGSTDPER" val="0 0.0357142857142857 0.0357142857142857 0.928571428571429"/>
  <p:tag name="RESPONSESGATHERED" val="False"/>
  <p:tag name="SLIDEORDER" val="2"/>
  <p:tag name="SLIDEGUID" val="5670061E6AB443C58B42886987D8B84F"/>
  <p:tag name="QUESTIONALIAS" val="1. With trade, where can we be on this PPC?:"/>
  <p:tag name="ANSWERSALIAS" val="A|smicln|B|smicln|C|smicln|D|smicln|E"/>
  <p:tag name="CORRECTPOINTVALUE" val="0"/>
  <p:tag name="VALUES" val="No Value|smicln|No Value|smicln|No Value|smicln|No Value|smicln|No Val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"/>
  <p:tag name="FONTSIZE" val="32"/>
  <p:tag name="BULLETTYPE" val="ppBulletArabicPeriod"/>
  <p:tag name="ANSWERTEXT" val="A&#10;B&#10;C&#10;D&#10;E"/>
  <p:tag name="OLDNUMANSWERS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5A8D85C30634C4A84EFF82EF3867267"/>
  <p:tag name="SLIDETYPE" val="Q"/>
  <p:tag name="TEAMASSIGN" val="False"/>
  <p:tag name="SPEEDSCORING" val="False"/>
  <p:tag name="ZEROBASED" val="False"/>
  <p:tag name="DELIMITERS" val="3.1"/>
  <p:tag name="VALUEFORMAT" val="0%"/>
  <p:tag name="TOTALRESPONSES" val="28"/>
  <p:tag name="RESPONSECOUNT" val="28"/>
  <p:tag name="SLICED" val="False"/>
  <p:tag name="RESPONSES" val="4;4;2;4;4;4;4;4;4;4;3;4;4;4;4;4;4;4;4;4;4;4;4;4;4;4;4;4;"/>
  <p:tag name="ANONYMOUSTEMP" val="False"/>
  <p:tag name="DEMOGRAPHIC" val="False"/>
  <p:tag name="INCORRECTPOINTVALUE" val="0"/>
  <p:tag name="CHARTSTRINGREV" val="26 1 1 0"/>
  <p:tag name="CHARTSTRINGREVPER" val="0.928571428571429 0.0357142857142857 0.0357142857142857 0"/>
  <p:tag name="CHARTSTRINGSTD" val="0 1 1 26"/>
  <p:tag name="CHARTSTRINGSTDPER" val="0 0.0357142857142857 0.0357142857142857 0.928571428571429"/>
  <p:tag name="RESPONSESGATHERED" val="False"/>
  <p:tag name="QUESTIONALIAS" val="1. With trade, where can we be on this PPC?:"/>
  <p:tag name="ANSWERSALIAS" val="A|smicln|B|smicln|C|smicln|D|smicln|E"/>
  <p:tag name="CORRECTPOINTVALUE" val="1"/>
  <p:tag name="SLIDEORDER" val="3"/>
  <p:tag name="SLIDEGUID" val="1C6268475D524E7B80E7B5CA64EB2DBB"/>
  <p:tag name="VALUES" val="Incorrect|smicln|Incorrect|smicln|Incorrect|smicln|Incorrect|smicln|Correc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"/>
  <p:tag name="FONTSIZE" val="32"/>
  <p:tag name="BULLETTYPE" val="ppBulletArabicPeriod"/>
  <p:tag name="ANSWERTEXT" val="A&#10;B&#10;C&#10;D&#10;E"/>
  <p:tag name="OLDNUMANSWERS" val="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91B7A01919574A939B4918C1EDA16A34"/>
  <p:tag name="SLIDETYPE" val="Q"/>
  <p:tag name="TEAMASSIGN" val="False"/>
  <p:tag name="SPEEDSCORING" val="False"/>
  <p:tag name="ZEROBASED" val="False"/>
  <p:tag name="NUMRESPONSES" val="1"/>
  <p:tag name="AUTOADVANCE" val="False"/>
  <p:tag name="DELIMITERS" val="3.1"/>
  <p:tag name="VALUEFORMAT" val="0%"/>
  <p:tag name="TOTALRESPONSES" val="29"/>
  <p:tag name="RESPONSECOUNT" val="29"/>
  <p:tag name="SLICED" val="False"/>
  <p:tag name="RESPONSES" val="3;3;3;1;3;3;4;3;3;1;4;3;3;4;4;3;2;1;3;3;1;3;4;3;3;3;3;4;1;"/>
  <p:tag name="ANONYMOUSTEMP" val="False"/>
  <p:tag name="DEMOGRAPHIC" val="False"/>
  <p:tag name="INCORRECTPOINTVALUE" val="0"/>
  <p:tag name="CHARTSTRINGREV" val="6 17 1 5"/>
  <p:tag name="CHARTSTRINGREVPER" val="0.206896551724138 0.586206896551724 0.0344827586206897 0.172413793103448"/>
  <p:tag name="CHARTSTRINGSTD" val="5 1 17 6"/>
  <p:tag name="CHARTSTRINGSTDPER" val="0.172413793103448 0.0344827586206897 0.586206896551724 0.206896551724138"/>
  <p:tag name="RESPONSESGATHERED" val="False"/>
  <p:tag name="SLIDEORDER" val="2"/>
  <p:tag name="SLIDEGUID" val="BBFC73CB49DC442E868BD2FC54DA747F"/>
  <p:tag name="QUESTIONALIAS" val="7. If we assume both Pakistan and Malaysia have the same amount of resources, who has an absolute advantage in producing rice"/>
  <p:tag name="ANSWERSALIAS" val="Both countries|smicln|Neither country|smicln|Pakistan|smicln|Malaysia"/>
  <p:tag name="CORRECTPOINTVALUE" val="0"/>
  <p:tag name="VALUES" val="No Value|smicln|No Value|smicln|No Value|smicln|No Valu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48"/>
  <p:tag name="FONTSIZE" val="32"/>
  <p:tag name="BULLETTYPE" val="ppBulletArabicPeriod"/>
  <p:tag name="ANSWERTEXT" val="Both countries&#10;Neither country&#10;Pakistan&#10;Malaysia"/>
  <p:tag name="OLDNUMANSWERS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91B7A01919574A939B4918C1EDA16A34"/>
  <p:tag name="SLIDETYPE" val="Q"/>
  <p:tag name="TEAMASSIGN" val="False"/>
  <p:tag name="SPEEDSCORING" val="False"/>
  <p:tag name="ZEROBASED" val="False"/>
  <p:tag name="NUMRESPONSES" val="1"/>
  <p:tag name="AUTOADVANCE" val="False"/>
  <p:tag name="DELIMITERS" val="3.1"/>
  <p:tag name="VALUEFORMAT" val="0%"/>
  <p:tag name="TOTALRESPONSES" val="29"/>
  <p:tag name="RESPONSECOUNT" val="29"/>
  <p:tag name="SLICED" val="False"/>
  <p:tag name="RESPONSES" val="3;3;3;1;3;3;4;3;3;1;4;3;3;4;4;3;2;1;3;3;1;3;4;3;3;3;3;4;1;"/>
  <p:tag name="ANONYMOUSTEMP" val="False"/>
  <p:tag name="DEMOGRAPHIC" val="False"/>
  <p:tag name="INCORRECTPOINTVALUE" val="0"/>
  <p:tag name="CHARTSTRINGREV" val="6 17 1 5"/>
  <p:tag name="CHARTSTRINGREVPER" val="0.206896551724138 0.586206896551724 0.0344827586206897 0.172413793103448"/>
  <p:tag name="CHARTSTRINGSTD" val="5 1 17 6"/>
  <p:tag name="CHARTSTRINGSTDPER" val="0.172413793103448 0.0344827586206897 0.586206896551724 0.206896551724138"/>
  <p:tag name="RESPONSESGATHERED" val="False"/>
  <p:tag name="QUESTIONALIAS" val="7. If we assume both Pakistan and Malaysia have the same amount of resources, who has an absolute advantage in producing rice"/>
  <p:tag name="ANSWERSALIAS" val="Both countries|smicln|Neither country|smicln|Pakistan|smicln|Malaysia"/>
  <p:tag name="CORRECTPOINTVALUE" val="1"/>
  <p:tag name="SLIDEORDER" val="3"/>
  <p:tag name="SLIDEGUID" val="3EBEF03F86A0427BA27527CA1723D2D9"/>
  <p:tag name="VALUES" val="Incorrect|smicln|Incorrect|smicln|Incorrect|smicln|Correct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48"/>
  <p:tag name="FONTSIZE" val="32"/>
  <p:tag name="BULLETTYPE" val="ppBulletArabicPeriod"/>
  <p:tag name="ANSWERTEXT" val="Both countries&#10;Neither country&#10;Pakistan&#10;Malaysia"/>
  <p:tag name="OLDNUMANSWERS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91B7A01919574A939B4918C1EDA16A34"/>
  <p:tag name="SLIDETYPE" val="Q"/>
  <p:tag name="TEAMASSIGN" val="False"/>
  <p:tag name="SPEEDSCORING" val="False"/>
  <p:tag name="ZEROBASED" val="False"/>
  <p:tag name="NUMRESPONSES" val="1"/>
  <p:tag name="AUTOADVANCE" val="False"/>
  <p:tag name="DELIMITERS" val="3.1"/>
  <p:tag name="VALUEFORMAT" val="0%"/>
  <p:tag name="TOTALRESPONSES" val="29"/>
  <p:tag name="RESPONSECOUNT" val="29"/>
  <p:tag name="SLICED" val="False"/>
  <p:tag name="RESPONSES" val="3;3;3;1;3;3;4;3;3;1;4;3;3;4;4;3;2;1;3;3;1;3;4;3;3;3;3;4;1;"/>
  <p:tag name="ANONYMOUSTEMP" val="False"/>
  <p:tag name="DEMOGRAPHIC" val="False"/>
  <p:tag name="INCORRECTPOINTVALUE" val="0"/>
  <p:tag name="CHARTSTRINGREV" val="6 17 1 5"/>
  <p:tag name="CHARTSTRINGREVPER" val="0.206896551724138 0.586206896551724 0.0344827586206897 0.172413793103448"/>
  <p:tag name="CHARTSTRINGSTD" val="5 1 17 6"/>
  <p:tag name="CHARTSTRINGSTDPER" val="0.172413793103448 0.0344827586206897 0.586206896551724 0.206896551724138"/>
  <p:tag name="RESPONSESGATHERED" val="False"/>
  <p:tag name="SLIDEORDER" val="3"/>
  <p:tag name="SLIDEGUID" val="1F14C0C3A79A40CE98AC65161D94D2A3"/>
  <p:tag name="QUESTIONALIAS" val="7. If Malaysia has an absolute advantage in production both wheat  and rice   why can Malaysia still benefit from trade with Pakistan?"/>
  <p:tag name="ANSWERSALIAS" val="Malaysia has constant costs|smicln|Malaysia has increasing costs|smicln|Each country has different opportunity costs|smicln|Pakistan is better at producing wheat"/>
  <p:tag name="CORRECTPOINTVALUE" val="0"/>
  <p:tag name="VALUES" val="No Value|smicln|No Value|smicln|No Value|smicln|No Valu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0"/>
  <p:tag name="FONTSIZE" val="30"/>
  <p:tag name="BULLETTYPE" val="ppBulletArabicPeriod"/>
  <p:tag name="ANSWERTEXT" val="Malaysia has constant costs&#10;Malaysia has increasing costs&#10;Each country has different opportunity costs&#10;Pakistan is better at producing wheat"/>
  <p:tag name="OLDNUMANSWERS" val="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91B7A01919574A939B4918C1EDA16A34"/>
  <p:tag name="SLIDETYPE" val="Q"/>
  <p:tag name="TEAMASSIGN" val="False"/>
  <p:tag name="SPEEDSCORING" val="False"/>
  <p:tag name="ZEROBASED" val="False"/>
  <p:tag name="NUMRESPONSES" val="1"/>
  <p:tag name="AUTOADVANCE" val="False"/>
  <p:tag name="DELIMITERS" val="3.1"/>
  <p:tag name="VALUEFORMAT" val="0%"/>
  <p:tag name="TOTALRESPONSES" val="29"/>
  <p:tag name="RESPONSECOUNT" val="29"/>
  <p:tag name="SLICED" val="False"/>
  <p:tag name="RESPONSES" val="3;3;3;1;3;3;4;3;3;1;4;3;3;4;4;3;2;1;3;3;1;3;4;3;3;3;3;4;1;"/>
  <p:tag name="ANONYMOUSTEMP" val="False"/>
  <p:tag name="DEMOGRAPHIC" val="False"/>
  <p:tag name="INCORRECTPOINTVALUE" val="0"/>
  <p:tag name="CHARTSTRINGREV" val="6 17 1 5"/>
  <p:tag name="CHARTSTRINGREVPER" val="0.206896551724138 0.586206896551724 0.0344827586206897 0.172413793103448"/>
  <p:tag name="CHARTSTRINGSTD" val="5 1 17 6"/>
  <p:tag name="CHARTSTRINGSTDPER" val="0.172413793103448 0.0344827586206897 0.586206896551724 0.206896551724138"/>
  <p:tag name="RESPONSESGATHERED" val="False"/>
  <p:tag name="QUESTIONALIAS" val="7. If Malaysia has an absolute advantage in production both wheat  and rice   why can Malaysia still benefit from trade with Pakistan?"/>
  <p:tag name="ANSWERSALIAS" val="Malaysia has constant costs|smicln|Malaysia has increasing costs|smicln|Each country has different opportunity costs|smicln|Pakistan is better at producing wheat"/>
  <p:tag name="CORRECTPOINTVALUE" val="1"/>
  <p:tag name="SLIDEORDER" val="4"/>
  <p:tag name="SLIDEGUID" val="AEE8B0006EE846D199B07BBF3D2DDDEE"/>
  <p:tag name="VALUES" val="Incorrect|smicln|Incorrect|smicln|Correct|smicln|Incorrect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0"/>
  <p:tag name="FONTSIZE" val="30"/>
  <p:tag name="BULLETTYPE" val="ppBulletArabicPeriod"/>
  <p:tag name="ANSWERTEXT" val="Malaysia has constant costs&#10;Malaysia has increasing costs&#10;Each country has different opportunity costs&#10;Pakistan is better at producing wheat"/>
  <p:tag name="OLDNUMANSWERS" val="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85AF9E853D8547D388BE68290A904BDD"/>
  <p:tag name="SLIDEID" val="85AF9E853D8547D388BE68290A904BDD"/>
  <p:tag name="SLIDEORDER" val="1"/>
  <p:tag name="SLIDETYPE" val="Q"/>
  <p:tag name="TEAMASSIGN" val="False"/>
  <p:tag name="SPEEDSCORING" val="False"/>
  <p:tag name="ZEROBASED" val="False"/>
  <p:tag name="NUMRESPONSES" val="1"/>
  <p:tag name="AUTOADVANCE" val="False"/>
  <p:tag name="DELIMITERS" val="3.1"/>
  <p:tag name="VALUEFORMAT" val="0%"/>
  <p:tag name="QUESTIONALIAS" val="8. In Pakistan, the op. cost of 1 Wheat is:"/>
  <p:tag name="ANSWERSALIAS" val="0 Rice|smicln|½ rice|smicln|2/3 Rice|smicln|20 Rice3"/>
  <p:tag name="TOTALRESPONSES" val="29"/>
  <p:tag name="RESPONSECOUNT" val="29"/>
  <p:tag name="SLICED" val="False"/>
  <p:tag name="RESPONSES" val="3;3;3;3;3;3;3;3;3;3;3;3;3;3;3;3;3;3;3;3;3;3;3;2;3;2;3;2;3;"/>
  <p:tag name="ANONYMOUSTEMP" val="False"/>
  <p:tag name="DEMOGRAPHIC" val="False"/>
  <p:tag name="INCORRECTPOINTVALUE" val="0"/>
  <p:tag name="CHARTSTRINGREV" val="0 26 3 0"/>
  <p:tag name="CHARTSTRINGREVPER" val="0 0.896551724137931 0.103448275862069 0"/>
  <p:tag name="CHARTSTRINGSTD" val="0 3 26 0"/>
  <p:tag name="CHARTSTRINGSTDPER" val="0 0.103448275862069 0.896551724137931 0"/>
  <p:tag name="RESPONSESGATHERED" val="False"/>
  <p:tag name="CORRECTPOINTVALUE" val="0"/>
  <p:tag name="VALUES" val="No Value|smicln|No Value|smicln|No Value|smicln|No Valu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1"/>
  <p:tag name="FONTSIZE" val="32"/>
  <p:tag name="BULLETTYPE" val="ppBulletArabicPeriod"/>
  <p:tag name="ANSWERTEXT" val="0 Rice&#10;½ rice&#10;2/3 Rice&#10;20 Rice3"/>
  <p:tag name="OLDNUMANSWERS" val="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85AF9E853D8547D388BE68290A904BDD"/>
  <p:tag name="SLIDETYPE" val="Q"/>
  <p:tag name="TEAMASSIGN" val="False"/>
  <p:tag name="SPEEDSCORING" val="False"/>
  <p:tag name="ZEROBASED" val="False"/>
  <p:tag name="NUMRESPONSES" val="1"/>
  <p:tag name="AUTOADVANCE" val="False"/>
  <p:tag name="DELIMITERS" val="3.1"/>
  <p:tag name="VALUEFORMAT" val="0%"/>
  <p:tag name="QUESTIONALIAS" val="8. In Pakistan, the op. cost of 1 Wheat is:"/>
  <p:tag name="ANSWERSALIAS" val="0 Rice|smicln|½ rice|smicln|2/3 Rice|smicln|20 Rice3"/>
  <p:tag name="TOTALRESPONSES" val="29"/>
  <p:tag name="RESPONSECOUNT" val="29"/>
  <p:tag name="SLICED" val="False"/>
  <p:tag name="RESPONSES" val="3;3;3;3;3;3;3;3;3;3;3;3;3;3;3;3;3;3;3;3;3;3;3;2;3;2;3;2;3;"/>
  <p:tag name="ANONYMOUSTEMP" val="False"/>
  <p:tag name="DEMOGRAPHIC" val="False"/>
  <p:tag name="INCORRECTPOINTVALUE" val="0"/>
  <p:tag name="CHARTSTRINGREV" val="0 26 3 0"/>
  <p:tag name="CHARTSTRINGREVPER" val="0 0.896551724137931 0.103448275862069 0"/>
  <p:tag name="CHARTSTRINGSTD" val="0 3 26 0"/>
  <p:tag name="CHARTSTRINGSTDPER" val="0 0.103448275862069 0.896551724137931 0"/>
  <p:tag name="RESPONSESGATHERED" val="False"/>
  <p:tag name="CORRECTPOINTVALUE" val="1"/>
  <p:tag name="SLIDEORDER" val="2"/>
  <p:tag name="SLIDEGUID" val="79669449360D41DBA06F1194B54909B2"/>
  <p:tag name="VALUES" val="Incorrect|smicln|Incorrect|smicln|Correct|smicln|Incorrec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1"/>
  <p:tag name="FONTSIZE" val="32"/>
  <p:tag name="BULLETTYPE" val="ppBulletArabicPeriod"/>
  <p:tag name="ANSWERTEXT" val="0 Rice&#10;½ rice&#10;2/3 Rice&#10;20 Rice3"/>
  <p:tag name="OLDNUMANSWERS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57BC8DEC77441FA84008FECFC176A93"/>
  <p:tag name="SLIDEID" val="A57BC8DEC77441FA84008FECFC176A93"/>
  <p:tag name="SLIDEORDER" val="1"/>
  <p:tag name="SLIDETYPE" val="Q"/>
  <p:tag name="TEAMASSIGN" val="False"/>
  <p:tag name="SPEEDSCORING" val="False"/>
  <p:tag name="ZEROBASED" val="False"/>
  <p:tag name="NUMRESPONSES" val="1"/>
  <p:tag name="AUTOADVANCE" val="False"/>
  <p:tag name="DELIMITERS" val="3.1"/>
  <p:tag name="VALUEFORMAT" val="0%"/>
  <p:tag name="TOTALRESPONSES" val="28"/>
  <p:tag name="RESPONSECOUNT" val="28"/>
  <p:tag name="SLICED" val="False"/>
  <p:tag name="RESPONSES" val="2;3;3;4;3;3;2;3;3;3;2;3;2;3;3;4;4;2;3;3;3;2;3;2;-;1;3;4;4;"/>
  <p:tag name="ANONYMOUSTEMP" val="False"/>
  <p:tag name="DEMOGRAPHIC" val="False"/>
  <p:tag name="INCORRECTPOINTVALUE" val="0"/>
  <p:tag name="CHARTSTRINGREV" val="5 15 7 1"/>
  <p:tag name="CHARTSTRINGREVPER" val="0.178571428571429 0.535714285714286 0.25 0.0357142857142857"/>
  <p:tag name="CHARTSTRINGSTD" val="1 7 15 5"/>
  <p:tag name="CHARTSTRINGSTDPER" val="0.0357142857142857 0.25 0.535714285714286 0.178571428571429"/>
  <p:tag name="RESPONSESGATHERED" val="False"/>
  <p:tag name="CORRECTPOINTVALUE" val="0"/>
  <p:tag name="QUESTIONALIAS" val="6. Who should export what?"/>
  <p:tag name="ANSWERSALIAS" val="Pakistan both wheat and rice|smicln|Pakistan wheat, Malaysia rice|smicln|Pakistan rice, |smicln|Malaysia wheat|smicln|Malaysia both wheat and rice"/>
  <p:tag name="VALUES" val="No Value|smicln|No Value|smicln|No Value|smicln|No Value|smicln|No Valu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7"/>
  <p:tag name="FONTSIZE" val="32"/>
  <p:tag name="BULLETTYPE" val="ppBulletArabicPeriod"/>
  <p:tag name="ANSWERTEXT" val="Pakistan both wheat and rice&#10;Pakistan wheat, Malaysia rice&#10;Pakistan rice, Malaysia wheat&#10;Malaysia both wheat and rice"/>
  <p:tag name="OLDNUMANSWERS" val="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57BC8DEC77441FA84008FECFC176A93"/>
  <p:tag name="SLIDETYPE" val="Q"/>
  <p:tag name="TEAMASSIGN" val="False"/>
  <p:tag name="SPEEDSCORING" val="False"/>
  <p:tag name="ZEROBASED" val="False"/>
  <p:tag name="NUMRESPONSES" val="1"/>
  <p:tag name="AUTOADVANCE" val="False"/>
  <p:tag name="DELIMITERS" val="3.1"/>
  <p:tag name="VALUEFORMAT" val="0%"/>
  <p:tag name="TOTALRESPONSES" val="28"/>
  <p:tag name="RESPONSECOUNT" val="28"/>
  <p:tag name="SLICED" val="False"/>
  <p:tag name="RESPONSES" val="2;3;3;4;3;3;2;3;3;3;2;3;2;3;3;4;4;2;3;3;3;2;3;2;-;1;3;4;4;"/>
  <p:tag name="ANONYMOUSTEMP" val="False"/>
  <p:tag name="DEMOGRAPHIC" val="False"/>
  <p:tag name="INCORRECTPOINTVALUE" val="0"/>
  <p:tag name="CHARTSTRINGREV" val="5 15 7 1"/>
  <p:tag name="CHARTSTRINGREVPER" val="0.178571428571429 0.535714285714286 0.25 0.0357142857142857"/>
  <p:tag name="CHARTSTRINGSTD" val="1 7 15 5"/>
  <p:tag name="CHARTSTRINGSTDPER" val="0.0357142857142857 0.25 0.535714285714286 0.178571428571429"/>
  <p:tag name="RESPONSESGATHERED" val="False"/>
  <p:tag name="CORRECTPOINTVALUE" val="1"/>
  <p:tag name="SLIDEORDER" val="2"/>
  <p:tag name="SLIDEGUID" val="62F8D94101EF40B28A55579ECD2F147B"/>
  <p:tag name="QUESTIONALIAS" val="6. Who should export what?"/>
  <p:tag name="ANSWERSALIAS" val="Pakistan both wheat and rice|smicln|Pakistan wheat, Malaysia rice|smicln|Pakistan rice, Malaysia wheat|smicln|Malaysia both wheat and rice"/>
  <p:tag name="VALUES" val="Incorrect|smicln|Incorrect|smicln|Correct|smicln|Incorrect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7"/>
  <p:tag name="FONTSIZE" val="32"/>
  <p:tag name="BULLETTYPE" val="ppBulletArabicPeriod"/>
  <p:tag name="ANSWERTEXT" val="Pakistan both wheat and rice&#10;Pakistan wheat, Malaysia rice&#10;Pakistan rice, Malaysia wheat&#10;Malaysia both wheat and rice"/>
  <p:tag name="OLDNUMANSWERS" val="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91B7A01919574A939B4918C1EDA16A34"/>
  <p:tag name="SLIDEID" val="91B7A01919574A939B4918C1EDA16A34"/>
  <p:tag name="SLIDEORDER" val="1"/>
  <p:tag name="SLIDETYPE" val="Q"/>
  <p:tag name="TEAMASSIGN" val="False"/>
  <p:tag name="SPEEDSCORING" val="False"/>
  <p:tag name="ZEROBASED" val="False"/>
  <p:tag name="NUMRESPONSES" val="1"/>
  <p:tag name="AUTOADVANCE" val="False"/>
  <p:tag name="DELIMITERS" val="3.1"/>
  <p:tag name="VALUEFORMAT" val="0%"/>
  <p:tag name="TOTALRESPONSES" val="29"/>
  <p:tag name="RESPONSECOUNT" val="29"/>
  <p:tag name="SLICED" val="False"/>
  <p:tag name="RESPONSES" val="3;3;3;1;3;3;4;3;3;1;4;3;3;4;4;3;2;1;3;3;1;3;4;3;3;3;3;4;1;"/>
  <p:tag name="ANONYMOUSTEMP" val="False"/>
  <p:tag name="DEMOGRAPHIC" val="False"/>
  <p:tag name="INCORRECTPOINTVALUE" val="0"/>
  <p:tag name="CHARTSTRINGREV" val="6 17 1 5"/>
  <p:tag name="CHARTSTRINGREVPER" val="0.206896551724138 0.586206896551724 0.0344827586206897 0.172413793103448"/>
  <p:tag name="CHARTSTRINGSTD" val="5 1 17 6"/>
  <p:tag name="CHARTSTRINGSTDPER" val="0.172413793103448 0.0344827586206897 0.586206896551724 0.206896551724138"/>
  <p:tag name="RESPONSESGATHERED" val="False"/>
  <p:tag name="ANSWERSALIAS" val="45 wheat and 20 rice|smicln|20 rice|smicln|5 wheat|smicln|15 wheat"/>
  <p:tag name="QUESTIONALIAS" val="10. Assume before specialization, Pakistan is at “C” and Malaysia at “B”,  If they specialize 100%, then the gains will be:"/>
  <p:tag name="CORRECTPOINTVALUE" val="0"/>
  <p:tag name="VALUES" val="No Value|smicln|No Value|smicln|No Value|smicln|No Valu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TEXT" val="45 wheat and 20 rice&#10;20 rice&#10;5 wheat&#10;15 wheat"/>
  <p:tag name="BULLETTYPE" val="ppBulletArabicPeriod"/>
  <p:tag name="FONTSIZE" val="40"/>
  <p:tag name="TEXTLENGTH" val="45"/>
  <p:tag name="ANSWERBULLETS" val="3"/>
  <p:tag name="OLDNUMANSWERS" val="4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91B7A01919574A939B4918C1EDA16A34"/>
  <p:tag name="SLIDETYPE" val="Q"/>
  <p:tag name="TEAMASSIGN" val="False"/>
  <p:tag name="SPEEDSCORING" val="False"/>
  <p:tag name="ZEROBASED" val="False"/>
  <p:tag name="NUMRESPONSES" val="1"/>
  <p:tag name="AUTOADVANCE" val="False"/>
  <p:tag name="DELIMITERS" val="3.1"/>
  <p:tag name="VALUEFORMAT" val="0%"/>
  <p:tag name="QUESTIONALIAS" val="10. Assume before specialization, Pakistan is at “C” and Malaysia at “B”,  If they specialize 100%, then the gains will be:"/>
  <p:tag name="ANSWERSALIAS" val="45 wheat and 20 rice|smicln|20 rice|smicln|5 wheat|smicln|15 wheat"/>
  <p:tag name="TOTALRESPONSES" val="29"/>
  <p:tag name="RESPONSECOUNT" val="29"/>
  <p:tag name="SLICED" val="False"/>
  <p:tag name="RESPONSES" val="3;3;3;1;3;3;4;3;3;1;4;3;3;4;4;3;2;1;3;3;1;3;4;3;3;3;3;4;1;"/>
  <p:tag name="ANONYMOUSTEMP" val="False"/>
  <p:tag name="DEMOGRAPHIC" val="False"/>
  <p:tag name="INCORRECTPOINTVALUE" val="0"/>
  <p:tag name="CHARTSTRINGREV" val="6 17 1 5"/>
  <p:tag name="CHARTSTRINGREVPER" val="0.206896551724138 0.586206896551724 0.0344827586206897 0.172413793103448"/>
  <p:tag name="CHARTSTRINGSTD" val="5 1 17 6"/>
  <p:tag name="CHARTSTRINGSTDPER" val="0.172413793103448 0.0344827586206897 0.586206896551724 0.206896551724138"/>
  <p:tag name="RESPONSESGATHERED" val="False"/>
  <p:tag name="CORRECTPOINTVALUE" val="1"/>
  <p:tag name="SLIDEORDER" val="2"/>
  <p:tag name="SLIDEGUID" val="5D80940CC9CA465F94739A99D66F3A3F"/>
  <p:tag name="VALUES" val="Incorrect|smicln|Incorrect|smicln|Correct|smicln|Incorrect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45"/>
  <p:tag name="FONTSIZE" val="40"/>
  <p:tag name="BULLETTYPE" val="ppBulletArabicPeriod"/>
  <p:tag name="ANSWERTEXT" val="45 wheat and 20 rice&#10;20 rice&#10;5 wheat&#10;15 wheat"/>
  <p:tag name="OLDNUMANSWERS" val="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91B7A01919574A939B4918C1EDA16A34"/>
  <p:tag name="SLIDETYPE" val="Q"/>
  <p:tag name="TEAMASSIGN" val="False"/>
  <p:tag name="SPEEDSCORING" val="False"/>
  <p:tag name="ZEROBASED" val="False"/>
  <p:tag name="NUMRESPONSES" val="1"/>
  <p:tag name="AUTOADVANCE" val="False"/>
  <p:tag name="DELIMITERS" val="3.1"/>
  <p:tag name="VALUEFORMAT" val="0%"/>
  <p:tag name="TOTALRESPONSES" val="29"/>
  <p:tag name="RESPONSECOUNT" val="29"/>
  <p:tag name="SLICED" val="False"/>
  <p:tag name="RESPONSES" val="3;3;3;1;3;3;4;3;3;1;4;3;3;4;4;3;2;1;3;3;1;3;4;3;3;3;3;4;1;"/>
  <p:tag name="ANONYMOUSTEMP" val="False"/>
  <p:tag name="DEMOGRAPHIC" val="False"/>
  <p:tag name="INCORRECTPOINTVALUE" val="0"/>
  <p:tag name="CHARTSTRINGREV" val="6 17 1 5"/>
  <p:tag name="CHARTSTRINGREVPER" val="0.206896551724138 0.586206896551724 0.0344827586206897 0.172413793103448"/>
  <p:tag name="CHARTSTRINGSTD" val="5 1 17 6"/>
  <p:tag name="CHARTSTRINGSTDPER" val="0.172413793103448 0.0344827586206897 0.586206896551724 0.206896551724138"/>
  <p:tag name="RESPONSESGATHERED" val="False"/>
  <p:tag name="SLIDEORDER" val="2"/>
  <p:tag name="SLIDEGUID" val="B3F00B1924924C64ABB6C06DCCAA7FF5"/>
  <p:tag name="QUESTIONALIAS" val="8. Which of the following would be an acceptable terms of trade?:"/>
  <p:tag name="ANSWERSALIAS" val="1 rice for ½ wheat|smicln|1 rice for 1 wheat|smicln|1 rice for 1 ¾ wheat|smicln|1 rice for 2 wheat"/>
  <p:tag name="CORRECTPOINTVALUE" val="0"/>
  <p:tag name="VALUES" val="No Value|smicln|No Value|smicln|No Value|smicln|No Valu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7"/>
  <p:tag name="FONTSIZE" val="40"/>
  <p:tag name="BULLETTYPE" val="ppBulletArabicPeriod"/>
  <p:tag name="ANSWERTEXT" val="1 rice for ½ wheat&#10;1 rice for 1 wheat&#10;1 rice for 1 ¾ wheat&#10;1 rice for 2 wheat"/>
  <p:tag name="OLDNUMANSWERS" val="4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91B7A01919574A939B4918C1EDA16A34"/>
  <p:tag name="SLIDETYPE" val="Q"/>
  <p:tag name="TEAMASSIGN" val="False"/>
  <p:tag name="SPEEDSCORING" val="False"/>
  <p:tag name="ZEROBASED" val="False"/>
  <p:tag name="NUMRESPONSES" val="1"/>
  <p:tag name="AUTOADVANCE" val="False"/>
  <p:tag name="DELIMITERS" val="3.1"/>
  <p:tag name="VALUEFORMAT" val="0%"/>
  <p:tag name="TOTALRESPONSES" val="29"/>
  <p:tag name="RESPONSECOUNT" val="29"/>
  <p:tag name="SLICED" val="False"/>
  <p:tag name="RESPONSES" val="3;3;3;1;3;3;4;3;3;1;4;3;3;4;4;3;2;1;3;3;1;3;4;3;3;3;3;4;1;"/>
  <p:tag name="ANONYMOUSTEMP" val="False"/>
  <p:tag name="DEMOGRAPHIC" val="False"/>
  <p:tag name="INCORRECTPOINTVALUE" val="0"/>
  <p:tag name="CHARTSTRINGREV" val="6 17 1 5"/>
  <p:tag name="CHARTSTRINGREVPER" val="0.206896551724138 0.586206896551724 0.0344827586206897 0.172413793103448"/>
  <p:tag name="CHARTSTRINGSTD" val="5 1 17 6"/>
  <p:tag name="CHARTSTRINGSTDPER" val="0.172413793103448 0.0344827586206897 0.586206896551724 0.206896551724138"/>
  <p:tag name="RESPONSESGATHERED" val="False"/>
  <p:tag name="CORRECTPOINTVALUE" val="1"/>
  <p:tag name="QUESTIONALIAS" val="8. Which of the following would be an acceptable terms of trade?:"/>
  <p:tag name="ANSWERSALIAS" val="1 rice for ½ wheat|smicln|1 rice for 1 wheat|smicln|1 rice for 1 ¾ wheat|smicln|1 rice for 2 wheat"/>
  <p:tag name="SLIDEORDER" val="3"/>
  <p:tag name="SLIDEGUID" val="BEA5A5244DDF49D985D2B98C2BFDF398"/>
  <p:tag name="VALUES" val="Incorrect|smicln|Incorrect|smicln|Correct|smicln|Incorrect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7"/>
  <p:tag name="FONTSIZE" val="40"/>
  <p:tag name="BULLETTYPE" val="ppBulletArabicPeriod"/>
  <p:tag name="ANSWERTEXT" val="1 rice for ½ wheat&#10;1 rice for 1 wheat&#10;1 rice for 1 ¾ wheat&#10;1 rice for 2 wheat"/>
  <p:tag name="OLDNUMANSWERS" val="4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91B7A01919574A939B4918C1EDA16A34"/>
  <p:tag name="SLIDETYPE" val="Q"/>
  <p:tag name="TEAMASSIGN" val="False"/>
  <p:tag name="SPEEDSCORING" val="False"/>
  <p:tag name="ZEROBASED" val="False"/>
  <p:tag name="NUMRESPONSES" val="1"/>
  <p:tag name="AUTOADVANCE" val="False"/>
  <p:tag name="DELIMITERS" val="3.1"/>
  <p:tag name="VALUEFORMAT" val="0%"/>
  <p:tag name="TOTALRESPONSES" val="29"/>
  <p:tag name="RESPONSECOUNT" val="29"/>
  <p:tag name="SLICED" val="False"/>
  <p:tag name="RESPONSES" val="3;3;3;1;3;3;4;3;3;1;4;3;3;4;4;3;2;1;3;3;1;3;4;3;3;3;3;4;1;"/>
  <p:tag name="ANONYMOUSTEMP" val="False"/>
  <p:tag name="DEMOGRAPHIC" val="False"/>
  <p:tag name="INCORRECTPOINTVALUE" val="0"/>
  <p:tag name="CHARTSTRINGREV" val="6 17 1 5"/>
  <p:tag name="CHARTSTRINGREVPER" val="0.206896551724138 0.586206896551724 0.0344827586206897 0.172413793103448"/>
  <p:tag name="CHARTSTRINGSTD" val="5 1 17 6"/>
  <p:tag name="CHARTSTRINGSTDPER" val="0.172413793103448 0.0344827586206897 0.586206896551724 0.206896551724138"/>
  <p:tag name="RESPONSESGATHERED" val="False"/>
  <p:tag name="SLIDEORDER" val="3"/>
  <p:tag name="SLIDEGUID" val="EFD6543B1515425682441BA6BA332B9D"/>
  <p:tag name="CORRECTPOINTVALUE" val="0"/>
  <p:tag name="QUESTIONALIAS" val="9. Which of the following would be an acceptable terms of trade?"/>
  <p:tag name="ANSWERSALIAS" val="1 W for 1/2 R|smicln|1 W for 3/5 R|smicln|1 W for 1 R|smicln|1 W for 2 R"/>
  <p:tag name="VALUES" val="No Value|smicln|No Value|smicln|No Value|smicln|No Valu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47"/>
  <p:tag name="FONTSIZE" val="40"/>
  <p:tag name="BULLETTYPE" val="ppBulletArabicPeriod"/>
  <p:tag name="ANSWERTEXT" val="1 W for ½ R&#10;1 W for ¾ R&#10;1 W for 1 R&#10;1 W for 2 R"/>
  <p:tag name="OLDNUMANSWERS" val="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91B7A01919574A939B4918C1EDA16A34"/>
  <p:tag name="SLIDETYPE" val="Q"/>
  <p:tag name="TEAMASSIGN" val="False"/>
  <p:tag name="SPEEDSCORING" val="False"/>
  <p:tag name="ZEROBASED" val="False"/>
  <p:tag name="NUMRESPONSES" val="1"/>
  <p:tag name="AUTOADVANCE" val="False"/>
  <p:tag name="DELIMITERS" val="3.1"/>
  <p:tag name="VALUEFORMAT" val="0%"/>
  <p:tag name="TOTALRESPONSES" val="29"/>
  <p:tag name="RESPONSECOUNT" val="29"/>
  <p:tag name="SLICED" val="False"/>
  <p:tag name="RESPONSES" val="3;3;3;1;3;3;4;3;3;1;4;3;3;4;4;3;2;1;3;3;1;3;4;3;3;3;3;4;1;"/>
  <p:tag name="ANONYMOUSTEMP" val="False"/>
  <p:tag name="DEMOGRAPHIC" val="False"/>
  <p:tag name="INCORRECTPOINTVALUE" val="0"/>
  <p:tag name="CHARTSTRINGREV" val="6 17 1 5"/>
  <p:tag name="CHARTSTRINGREVPER" val="0.206896551724138 0.586206896551724 0.0344827586206897 0.172413793103448"/>
  <p:tag name="CHARTSTRINGSTD" val="5 1 17 6"/>
  <p:tag name="CHARTSTRINGSTDPER" val="0.172413793103448 0.0344827586206897 0.586206896551724 0.206896551724138"/>
  <p:tag name="RESPONSESGATHERED" val="False"/>
  <p:tag name="CORRECTPOINTVALUE" val="1"/>
  <p:tag name="SLIDEORDER" val="4"/>
  <p:tag name="SLIDEGUID" val="F0CBC4CBF93C4CE1811524096C350A9B"/>
  <p:tag name="QUESTIONALIAS" val="9. Which of the following would be an acceptable terms of trade?"/>
  <p:tag name="ANSWERSALIAS" val="1 W for 1/2 R|smicln|1 W for 3/5 R|smicln|1 W for 1 R|smicln|1 W for 2 R"/>
  <p:tag name="VALUES" val="Incorrect|smicln|Correct|smicln|Incorrect|smicln|Incorrec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1"/>
  <p:tag name="FONTSIZE" val="40"/>
  <p:tag name="BULLETTYPE" val="ppBulletArabicPeriod"/>
  <p:tag name="ANSWERTEXT" val="1 W for 1/2 R&#10;1 W for 3/5 R&#10;1 W for 1 R&#10;1 W for 2 R"/>
  <p:tag name="OLDNUMANSWERS" val="4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91B7A01919574A939B4918C1EDA16A34"/>
  <p:tag name="SLIDETYPE" val="Q"/>
  <p:tag name="TEAMASSIGN" val="False"/>
  <p:tag name="SPEEDSCORING" val="False"/>
  <p:tag name="ZEROBASED" val="False"/>
  <p:tag name="NUMRESPONSES" val="1"/>
  <p:tag name="AUTOADVANCE" val="False"/>
  <p:tag name="DELIMITERS" val="3.1"/>
  <p:tag name="VALUEFORMAT" val="0%"/>
  <p:tag name="TOTALRESPONSES" val="29"/>
  <p:tag name="RESPONSECOUNT" val="29"/>
  <p:tag name="SLICED" val="False"/>
  <p:tag name="RESPONSES" val="3;3;3;1;3;3;4;3;3;1;4;3;3;4;4;3;2;1;3;3;1;3;4;3;3;3;3;4;1;"/>
  <p:tag name="ANONYMOUSTEMP" val="False"/>
  <p:tag name="DEMOGRAPHIC" val="False"/>
  <p:tag name="INCORRECTPOINTVALUE" val="0"/>
  <p:tag name="CHARTSTRINGREV" val="6 17 1 5"/>
  <p:tag name="CHARTSTRINGREVPER" val="0.206896551724138 0.586206896551724 0.0344827586206897 0.172413793103448"/>
  <p:tag name="CHARTSTRINGSTD" val="5 1 17 6"/>
  <p:tag name="CHARTSTRINGSTDPER" val="0.172413793103448 0.0344827586206897 0.586206896551724 0.206896551724138"/>
  <p:tag name="RESPONSESGATHERED" val="False"/>
  <p:tag name="SLIDEORDER" val="4"/>
  <p:tag name="SLIDEGUID" val="CCD239D139684133861A87B02A391FEB"/>
  <p:tag name="QUESTIONALIAS" val="10. Why do the benefits of free trade appear to be hidden?"/>
  <p:tag name="ANSWERSALIAS" val="Politicians don’t want to tell us|smicln| Unions oppose free trade|smicln|The benefits of trade are spread among many, the costs fall on a few|smicln|The benefits are less than the costs"/>
  <p:tag name="CORRECTPOINTVALUE" val="0"/>
  <p:tag name="VALUES" val="No Value|smicln|No Value|smicln|No Value|smicln|No Valu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5"/>
  <p:tag name="FONTSIZE" val="40"/>
  <p:tag name="BULLETTYPE" val="ppBulletArabicPeriod"/>
  <p:tag name="ANSWERTEXT" val="Politicians don’t want to tell us&#10; Unions oppose free trade&#10;The benefits of trade are spread among many, the costs fall on a few&#10;The benefits are less than the costs"/>
  <p:tag name="OLDNUMANSWERS" val="4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91B7A01919574A939B4918C1EDA16A34"/>
  <p:tag name="SLIDETYPE" val="Q"/>
  <p:tag name="TEAMASSIGN" val="False"/>
  <p:tag name="SPEEDSCORING" val="False"/>
  <p:tag name="ZEROBASED" val="False"/>
  <p:tag name="NUMRESPONSES" val="1"/>
  <p:tag name="AUTOADVANCE" val="False"/>
  <p:tag name="DELIMITERS" val="3.1"/>
  <p:tag name="VALUEFORMAT" val="0%"/>
  <p:tag name="TOTALRESPONSES" val="29"/>
  <p:tag name="RESPONSECOUNT" val="29"/>
  <p:tag name="SLICED" val="False"/>
  <p:tag name="RESPONSES" val="3;3;3;1;3;3;4;3;3;1;4;3;3;4;4;3;2;1;3;3;1;3;4;3;3;3;3;4;1;"/>
  <p:tag name="ANONYMOUSTEMP" val="False"/>
  <p:tag name="DEMOGRAPHIC" val="False"/>
  <p:tag name="INCORRECTPOINTVALUE" val="0"/>
  <p:tag name="CHARTSTRINGREV" val="6 17 1 5"/>
  <p:tag name="CHARTSTRINGREVPER" val="0.206896551724138 0.586206896551724 0.0344827586206897 0.172413793103448"/>
  <p:tag name="CHARTSTRINGSTD" val="5 1 17 6"/>
  <p:tag name="CHARTSTRINGSTDPER" val="0.172413793103448 0.0344827586206897 0.586206896551724 0.206896551724138"/>
  <p:tag name="RESPONSESGATHERED" val="False"/>
  <p:tag name="CORRECTPOINTVALUE" val="1"/>
  <p:tag name="SLIDEORDER" val="5"/>
  <p:tag name="SLIDEGUID" val="EF60C125C897420D9F66C477CC0FAE1E"/>
  <p:tag name="QUESTIONALIAS" val="10. Why do the benefits of free trade appear to be hidden?"/>
  <p:tag name="ANSWERSALIAS" val="Politicians don’t want to tell us|smicln| Unions oppose free trade|smicln|The benefits of trade are spread among many, the costs fall on a few|smicln|The benefits are less than the costs"/>
  <p:tag name="VALUES" val="Incorrect|smicln|Incorrect|smicln|Correct|smicln|Incorrect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5"/>
  <p:tag name="FONTSIZE" val="40"/>
  <p:tag name="BULLETTYPE" val="ppBulletArabicPeriod"/>
  <p:tag name="ANSWERTEXT" val="Politicians don’t want to tell us&#10; Unions oppose free trade&#10;The benefits of trade are spread among many, the costs fall on a few&#10;The benefits are less than the costs"/>
  <p:tag name="OLDNUMANSWERS" val="4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65A8D85C30634C4A84EFF82EF3867267"/>
  <p:tag name="SLIDEID" val="65A8D85C30634C4A84EFF82EF3867267"/>
  <p:tag name="SLIDEORDER" val="1"/>
  <p:tag name="SLIDETYPE" val="Q"/>
  <p:tag name="TEAMASSIGN" val="False"/>
  <p:tag name="SPEEDSCORING" val="False"/>
  <p:tag name="ZEROBASED" val="False"/>
  <p:tag name="DELIMITERS" val="3.1"/>
  <p:tag name="VALUEFORMAT" val="0%"/>
  <p:tag name="ANSWERSALIAS" val="Allows everyone to have a job they like|smicln|Facilitates trade by bartering|smicln|Guarantees full employment|smicln|Permits more output from the same resources"/>
  <p:tag name="QUESTIONALIAS" val="3. Specialization in production is economically beneficial primarily because it:"/>
  <p:tag name="TOTALRESPONSES" val="28"/>
  <p:tag name="RESPONSECOUNT" val="28"/>
  <p:tag name="SLICED" val="False"/>
  <p:tag name="RESPONSES" val="4;4;2;4;4;4;4;4;4;4;3;4;4;4;4;4;4;4;4;4;4;4;4;4;4;4;4;4;"/>
  <p:tag name="ANONYMOUSTEMP" val="False"/>
  <p:tag name="DEMOGRAPHIC" val="False"/>
  <p:tag name="INCORRECTPOINTVALUE" val="0"/>
  <p:tag name="CHARTSTRINGREV" val="26 1 1 0"/>
  <p:tag name="CHARTSTRINGREVPER" val="0.928571428571429 0.0357142857142857 0.0357142857142857 0"/>
  <p:tag name="CHARTSTRINGSTD" val="0 1 1 26"/>
  <p:tag name="CHARTSTRINGSTDPER" val="0 0.0357142857142857 0.0357142857142857 0.928571428571429"/>
  <p:tag name="RESPONSESGATHERED" val="False"/>
  <p:tag name="CORRECTPOINTVALUE" val="0"/>
  <p:tag name="VALUES" val="No Value|smicln|No Value|smicln|No Value|smicln|No Val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1"/>
  <p:tag name="FONTSIZE" val="32"/>
  <p:tag name="BULLETTYPE" val="ppBulletArabicPeriod"/>
  <p:tag name="ANSWERTEXT" val="Allows everyone to have a job they like&#10;Facilitates trade by bartering&#10;Guarantees full employment&#10;Permits more output from the same resources"/>
  <p:tag name="OLDNUMANSWERS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5A8D85C30634C4A84EFF82EF3867267"/>
  <p:tag name="SLIDETYPE" val="Q"/>
  <p:tag name="TEAMASSIGN" val="False"/>
  <p:tag name="SPEEDSCORING" val="False"/>
  <p:tag name="ZEROBASED" val="False"/>
  <p:tag name="DELIMITERS" val="3.1"/>
  <p:tag name="VALUEFORMAT" val="0%"/>
  <p:tag name="ANSWERSALIAS" val="Allows everyone to have a job they like|smicln|Facilitates trade by bartering|smicln|Guarantees full employment|smicln|Permits more output from the same resources"/>
  <p:tag name="QUESTIONALIAS" val="3. Specialization in production is economically beneficial primarily because it:"/>
  <p:tag name="TOTALRESPONSES" val="28"/>
  <p:tag name="RESPONSECOUNT" val="28"/>
  <p:tag name="SLICED" val="False"/>
  <p:tag name="RESPONSES" val="4;4;2;4;4;4;4;4;4;4;3;4;4;4;4;4;4;4;4;4;4;4;4;4;4;4;4;4;"/>
  <p:tag name="ANONYMOUSTEMP" val="False"/>
  <p:tag name="DEMOGRAPHIC" val="False"/>
  <p:tag name="INCORRECTPOINTVALUE" val="0"/>
  <p:tag name="CHARTSTRINGREV" val="26 1 1 0"/>
  <p:tag name="CHARTSTRINGREVPER" val="0.928571428571429 0.0357142857142857 0.0357142857142857 0"/>
  <p:tag name="CHARTSTRINGSTD" val="0 1 1 26"/>
  <p:tag name="CHARTSTRINGSTDPER" val="0 0.0357142857142857 0.0357142857142857 0.928571428571429"/>
  <p:tag name="RESPONSESGATHERED" val="False"/>
  <p:tag name="CORRECTPOINTVALUE" val="1"/>
  <p:tag name="SLIDEORDER" val="2"/>
  <p:tag name="SLIDEGUID" val="B4D078DBEDAD4C219E80C00D268BBA7C"/>
  <p:tag name="VALUES" val="Incorrect|smicln|Incorrect|smicln|Incorrect|smicln|Correct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1932</TotalTime>
  <Words>893</Words>
  <Application>Microsoft Office PowerPoint</Application>
  <PresentationFormat>On-screen Show (4:3)</PresentationFormat>
  <Paragraphs>134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20a – The Gains from Trade</vt:lpstr>
      <vt:lpstr>20a - Macro – Why We Trade: Comparative Advantage</vt:lpstr>
      <vt:lpstr>20a - Macro – Why We Trade: Comparative Advantage</vt:lpstr>
      <vt:lpstr>20a - Macro – Why We Trade: Comparative Advantage</vt:lpstr>
      <vt:lpstr>1. Specialization in production is economically beneficial primarily because it:</vt:lpstr>
      <vt:lpstr>1. Specialization in production is economically beneficial primarily because it:</vt:lpstr>
      <vt:lpstr>2. Use the PPC below.  Which is possible only with trade?</vt:lpstr>
      <vt:lpstr>2. Use the PPC below.  Which is possible only with trade?</vt:lpstr>
      <vt:lpstr>3. If we assume both Pakistan and Malaysia have the same amount of resources, who has an absolute advantage in producing rice?</vt:lpstr>
      <vt:lpstr>3. If we assume both Pakistan and Malaysia have the same amount of resources, who has an absolute advantage in producing rice?</vt:lpstr>
      <vt:lpstr>4. If Malaysia has an absolute advantage in production both wheat  and rice   why can Malaysia still benefit from trade with Pakistan?</vt:lpstr>
      <vt:lpstr>4. If Malaysia has an absolute advantage in production both wheat  and rice   why can Malaysia still benefit from trade with Pakistan?</vt:lpstr>
      <vt:lpstr>5. In Pakistan, the op. cost of 1 Wheat is:</vt:lpstr>
      <vt:lpstr>5. In Pakistan, the op. cost of 1 Wheat is:</vt:lpstr>
      <vt:lpstr>6. Who should export what?</vt:lpstr>
      <vt:lpstr>6. Who should export what?</vt:lpstr>
      <vt:lpstr>7. Assume before specialization, Pakistan is at “C” and Malaysia at “B”,  If they specialize 100%, then the gains will be:</vt:lpstr>
      <vt:lpstr>7. Assume before specialization, Pakistan is at “C” and Malaysia at “B”,  If they specialize 100%, then the gains will be:</vt:lpstr>
      <vt:lpstr>8. Which of the following would be an acceptable terms of trade?</vt:lpstr>
      <vt:lpstr>8. Which of the following would be an acceptable terms of trade?</vt:lpstr>
      <vt:lpstr>PowerPoint Presentation</vt:lpstr>
      <vt:lpstr>9. Which of the following would be an acceptable terms of trade?</vt:lpstr>
      <vt:lpstr>9. Which of the following would be an acceptable terms of trade?</vt:lpstr>
      <vt:lpstr>10. Why do the benefits of free trade appear to be hidden?</vt:lpstr>
      <vt:lpstr>10. Why do the benefits of free trade appear to be hidden?</vt:lpstr>
    </vt:vector>
  </TitlesOfParts>
  <Company>Harper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2a</dc:title>
  <dc:creator>harper</dc:creator>
  <cp:lastModifiedBy>Harper</cp:lastModifiedBy>
  <cp:revision>204</cp:revision>
  <dcterms:created xsi:type="dcterms:W3CDTF">2013-01-28T12:31:30Z</dcterms:created>
  <dcterms:modified xsi:type="dcterms:W3CDTF">2018-08-05T14:13:26Z</dcterms:modified>
</cp:coreProperties>
</file>