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5" r:id="rId2"/>
    <p:sldId id="296" r:id="rId3"/>
    <p:sldId id="297" r:id="rId4"/>
    <p:sldId id="298" r:id="rId5"/>
    <p:sldId id="299" r:id="rId6"/>
    <p:sldId id="262" r:id="rId7"/>
    <p:sldId id="281" r:id="rId8"/>
    <p:sldId id="270" r:id="rId9"/>
    <p:sldId id="282" r:id="rId10"/>
    <p:sldId id="271" r:id="rId11"/>
    <p:sldId id="283" r:id="rId12"/>
    <p:sldId id="266" r:id="rId13"/>
    <p:sldId id="284" r:id="rId14"/>
    <p:sldId id="272" r:id="rId15"/>
    <p:sldId id="287" r:id="rId16"/>
    <p:sldId id="273" r:id="rId17"/>
    <p:sldId id="285" r:id="rId18"/>
    <p:sldId id="263" r:id="rId19"/>
    <p:sldId id="286" r:id="rId20"/>
    <p:sldId id="261" r:id="rId21"/>
    <p:sldId id="288" r:id="rId22"/>
    <p:sldId id="274" r:id="rId23"/>
    <p:sldId id="289" r:id="rId24"/>
    <p:sldId id="269" r:id="rId25"/>
    <p:sldId id="290" r:id="rId26"/>
    <p:sldId id="264" r:id="rId27"/>
    <p:sldId id="291" r:id="rId28"/>
    <p:sldId id="279" r:id="rId29"/>
    <p:sldId id="259" r:id="rId30"/>
    <p:sldId id="292" r:id="rId31"/>
    <p:sldId id="280" r:id="rId32"/>
    <p:sldId id="265" r:id="rId33"/>
    <p:sldId id="293" r:id="rId34"/>
    <p:sldId id="300" r:id="rId35"/>
    <p:sldId id="301" r:id="rId36"/>
    <p:sldId id="302" r:id="rId37"/>
  </p:sldIdLst>
  <p:sldSz cx="9144000" cy="6858000" type="screen4x3"/>
  <p:notesSz cx="6858000" cy="9144000"/>
  <p:custDataLst>
    <p:tags r:id="rId3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53" d="100"/>
          <a:sy n="53" d="100"/>
        </p:scale>
        <p:origin x="-82" y="-8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746EAF-A769-436D-9698-E3130BACC578}" type="datetimeFigureOut">
              <a:rPr lang="en-US" smtClean="0"/>
              <a:pPr/>
              <a:t>8/3/2018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746EAF-A769-436D-9698-E3130BACC578}" type="datetimeFigureOut">
              <a:rPr lang="en-US" smtClean="0"/>
              <a:pPr/>
              <a:t>8/3/2018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746EAF-A769-436D-9698-E3130BACC578}" type="datetimeFigureOut">
              <a:rPr lang="en-US" smtClean="0"/>
              <a:pPr/>
              <a:t>8/3/2018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746EAF-A769-436D-9698-E3130BACC578}" type="datetimeFigureOut">
              <a:rPr lang="en-US" smtClean="0"/>
              <a:pPr/>
              <a:t>8/3/2018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746EAF-A769-436D-9698-E3130BACC578}" type="datetimeFigureOut">
              <a:rPr lang="en-US" smtClean="0"/>
              <a:pPr/>
              <a:t>8/3/2018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746EAF-A769-436D-9698-E3130BACC578}" type="datetimeFigureOut">
              <a:rPr lang="en-US" smtClean="0"/>
              <a:pPr/>
              <a:t>8/3/2018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746EAF-A769-436D-9698-E3130BACC578}" type="datetimeFigureOut">
              <a:rPr lang="en-US" smtClean="0"/>
              <a:pPr/>
              <a:t>8/3/2018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746EAF-A769-436D-9698-E3130BACC578}" type="datetimeFigureOut">
              <a:rPr lang="en-US" smtClean="0"/>
              <a:pPr/>
              <a:t>8/3/2018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69D441-B69F-49EC-8203-F85001B0A1C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3.jp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image" Target="../media/image4.wmf"/></Relationships>
</file>

<file path=ppt/slides/_rels/slide11.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image" Target="../media/image4.wmf"/><Relationship Id="rId4"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image" Target="../media/image5.wmf"/></Relationships>
</file>

<file path=ppt/slides/_rels/slide13.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5" Type="http://schemas.openxmlformats.org/officeDocument/2006/relationships/image" Target="../media/image5.wmf"/><Relationship Id="rId4"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 Id="rId5" Type="http://schemas.openxmlformats.org/officeDocument/2006/relationships/image" Target="../media/image6.png"/><Relationship Id="rId4"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33.xml"/><Relationship Id="rId1" Type="http://schemas.openxmlformats.org/officeDocument/2006/relationships/tags" Target="../tags/tag32.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 Id="rId5" Type="http://schemas.openxmlformats.org/officeDocument/2006/relationships/image" Target="../media/image7.png"/><Relationship Id="rId4"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38.xml"/><Relationship Id="rId1" Type="http://schemas.openxmlformats.org/officeDocument/2006/relationships/tags" Target="../tags/tag37.xml"/></Relationships>
</file>

<file path=ppt/slides/_rels/slide19.xml.rels><?xml version="1.0" encoding="UTF-8" standalone="yes"?>
<Relationships xmlns="http://schemas.openxmlformats.org/package/2006/relationships"><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 Id="rId4"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43.xml"/><Relationship Id="rId1" Type="http://schemas.openxmlformats.org/officeDocument/2006/relationships/tags" Target="../tags/tag42.xml"/></Relationships>
</file>

<file path=ppt/slides/_rels/slide21.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4"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48.xml"/><Relationship Id="rId1" Type="http://schemas.openxmlformats.org/officeDocument/2006/relationships/tags" Target="../tags/tag47.xml"/><Relationship Id="rId4" Type="http://schemas.openxmlformats.org/officeDocument/2006/relationships/image" Target="../media/image5.wmf"/></Relationships>
</file>

<file path=ppt/slides/_rels/slide23.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 Id="rId5" Type="http://schemas.openxmlformats.org/officeDocument/2006/relationships/image" Target="../media/image5.wmf"/><Relationship Id="rId4"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53.xml"/><Relationship Id="rId1" Type="http://schemas.openxmlformats.org/officeDocument/2006/relationships/tags" Target="../tags/tag52.xml"/><Relationship Id="rId4" Type="http://schemas.openxmlformats.org/officeDocument/2006/relationships/image" Target="../media/image8.wmf"/></Relationships>
</file>

<file path=ppt/slides/_rels/slide25.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5" Type="http://schemas.openxmlformats.org/officeDocument/2006/relationships/image" Target="../media/image8.wmf"/><Relationship Id="rId4"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58.xml"/><Relationship Id="rId1" Type="http://schemas.openxmlformats.org/officeDocument/2006/relationships/tags" Target="../tags/tag57.xml"/></Relationships>
</file>

<file path=ppt/slides/_rels/slide27.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4"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12.xml"/><Relationship Id="rId1" Type="http://schemas.openxmlformats.org/officeDocument/2006/relationships/tags" Target="../tags/tag62.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64.xml"/><Relationship Id="rId1" Type="http://schemas.openxmlformats.org/officeDocument/2006/relationships/tags" Target="../tags/tag6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tags" Target="../tags/tag67.xml"/><Relationship Id="rId2" Type="http://schemas.openxmlformats.org/officeDocument/2006/relationships/tags" Target="../tags/tag66.xml"/><Relationship Id="rId1" Type="http://schemas.openxmlformats.org/officeDocument/2006/relationships/tags" Target="../tags/tag65.xml"/><Relationship Id="rId4"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12.xml"/><Relationship Id="rId1" Type="http://schemas.openxmlformats.org/officeDocument/2006/relationships/tags" Target="../tags/tag68.xml"/><Relationship Id="rId4" Type="http://schemas.openxmlformats.org/officeDocument/2006/relationships/image" Target="../media/image9.jpeg"/></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70.xml"/><Relationship Id="rId1" Type="http://schemas.openxmlformats.org/officeDocument/2006/relationships/tags" Target="../tags/tag69.xml"/><Relationship Id="rId4" Type="http://schemas.openxmlformats.org/officeDocument/2006/relationships/image" Target="../media/image8.wmf"/></Relationships>
</file>

<file path=ppt/slides/_rels/slide33.xml.rels><?xml version="1.0" encoding="UTF-8" standalone="yes"?>
<Relationships xmlns="http://schemas.openxmlformats.org/package/2006/relationships"><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tags" Target="../tags/tag71.xml"/><Relationship Id="rId5" Type="http://schemas.openxmlformats.org/officeDocument/2006/relationships/image" Target="../media/image8.wmf"/><Relationship Id="rId4"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75.xml"/><Relationship Id="rId1" Type="http://schemas.openxmlformats.org/officeDocument/2006/relationships/tags" Target="../tags/tag74.xml"/><Relationship Id="rId4" Type="http://schemas.openxmlformats.org/officeDocument/2006/relationships/image" Target="../media/image8.wmf"/></Relationships>
</file>

<file path=ppt/slides/_rels/slide35.xml.rels><?xml version="1.0" encoding="UTF-8" standalone="yes"?>
<Relationships xmlns="http://schemas.openxmlformats.org/package/2006/relationships"><Relationship Id="rId8" Type="http://schemas.openxmlformats.org/officeDocument/2006/relationships/image" Target="../media/image11.emf"/><Relationship Id="rId3" Type="http://schemas.openxmlformats.org/officeDocument/2006/relationships/tags" Target="../tags/tag77.xml"/><Relationship Id="rId7" Type="http://schemas.openxmlformats.org/officeDocument/2006/relationships/oleObject" Target="../embeddings/oleObject1.bin"/><Relationship Id="rId2" Type="http://schemas.openxmlformats.org/officeDocument/2006/relationships/tags" Target="../tags/tag76.xml"/><Relationship Id="rId1" Type="http://schemas.openxmlformats.org/officeDocument/2006/relationships/vmlDrawing" Target="../drawings/vmlDrawing1.vml"/><Relationship Id="rId6" Type="http://schemas.openxmlformats.org/officeDocument/2006/relationships/slideLayout" Target="../slideLayouts/slideLayout12.xml"/><Relationship Id="rId5" Type="http://schemas.openxmlformats.org/officeDocument/2006/relationships/tags" Target="../tags/tag79.xml"/><Relationship Id="rId4" Type="http://schemas.openxmlformats.org/officeDocument/2006/relationships/tags" Target="../tags/tag78.xml"/><Relationship Id="rId9" Type="http://schemas.openxmlformats.org/officeDocument/2006/relationships/image" Target="../media/image8.wmf"/></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0.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8.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image" Target="../media/image4.wmf"/></Relationships>
</file>

<file path=ppt/slides/_rels/slide9.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5" Type="http://schemas.openxmlformats.org/officeDocument/2006/relationships/image" Target="../media/image4.wmf"/><Relationship Id="rId4"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600200"/>
            <a:ext cx="7772400" cy="685799"/>
          </a:xfrm>
        </p:spPr>
        <p:txBody>
          <a:bodyPr>
            <a:normAutofit fontScale="90000"/>
          </a:bodyPr>
          <a:lstStyle/>
          <a:p>
            <a:r>
              <a:rPr lang="en-US" b="1" dirty="0" smtClean="0"/>
              <a:t>1c – Production Possibilities</a:t>
            </a:r>
            <a:endParaRPr lang="en-US" b="1" dirty="0"/>
          </a:p>
        </p:txBody>
      </p:sp>
      <p:sp>
        <p:nvSpPr>
          <p:cNvPr id="3" name="Subtitle 2"/>
          <p:cNvSpPr>
            <a:spLocks noGrp="1"/>
          </p:cNvSpPr>
          <p:nvPr>
            <p:ph type="subTitle" idx="1"/>
          </p:nvPr>
        </p:nvSpPr>
        <p:spPr>
          <a:xfrm>
            <a:off x="685800" y="2438400"/>
            <a:ext cx="7772400" cy="3276600"/>
          </a:xfrm>
        </p:spPr>
        <p:txBody>
          <a:bodyPr/>
          <a:lstStyle/>
          <a:p>
            <a:pPr algn="l"/>
            <a:r>
              <a:rPr lang="en-US" b="1" dirty="0" smtClean="0">
                <a:solidFill>
                  <a:schemeClr val="tx1"/>
                </a:solidFill>
              </a:rPr>
              <a:t>This web quiz may appear as two pages on tablets and laptops.</a:t>
            </a:r>
          </a:p>
          <a:p>
            <a:pPr algn="l"/>
            <a:endParaRPr lang="en-US" b="1" dirty="0">
              <a:solidFill>
                <a:schemeClr val="tx1"/>
              </a:solidFill>
            </a:endParaRPr>
          </a:p>
          <a:p>
            <a:pPr algn="l"/>
            <a:r>
              <a:rPr lang="en-US" b="1" dirty="0" smtClean="0">
                <a:solidFill>
                  <a:schemeClr val="tx1"/>
                </a:solidFill>
              </a:rPr>
              <a:t>I recommend that you view it as one page by clicking on the open book icon        at the bottom of the page.</a:t>
            </a:r>
          </a:p>
          <a:p>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214" y="0"/>
            <a:ext cx="9178834" cy="1038704"/>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594" y="6524625"/>
            <a:ext cx="9163594" cy="333375"/>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35629" y="4602207"/>
            <a:ext cx="616272" cy="530679"/>
          </a:xfrm>
          <a:prstGeom prst="rect">
            <a:avLst/>
          </a:prstGeom>
        </p:spPr>
      </p:pic>
    </p:spTree>
    <p:custDataLst>
      <p:tags r:id="rId1"/>
    </p:custDataLst>
    <p:extLst>
      <p:ext uri="{BB962C8B-B14F-4D97-AF65-F5344CB8AC3E}">
        <p14:creationId xmlns:p14="http://schemas.microsoft.com/office/powerpoint/2010/main" val="19988231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0" y="0"/>
            <a:ext cx="4953000" cy="3962400"/>
          </a:xfrm>
        </p:spPr>
        <p:txBody>
          <a:bodyPr>
            <a:normAutofit/>
          </a:bodyPr>
          <a:lstStyle/>
          <a:p>
            <a:pPr algn="l"/>
            <a:r>
              <a:rPr lang="en-US" sz="2400" b="1" dirty="0" smtClean="0"/>
              <a:t>3. Refer to the production possibilities curve. At the onset of the Second World War the Soviet Union was already at full employment. Its economic adjustment from peacetime to wartime can best be described by the movement from point:</a:t>
            </a:r>
            <a:r>
              <a:rPr lang="en-US" sz="2400" dirty="0" smtClean="0"/>
              <a:t> </a:t>
            </a:r>
            <a:endParaRPr lang="en-US" sz="2700" b="1" dirty="0"/>
          </a:p>
        </p:txBody>
      </p:sp>
      <p:pic>
        <p:nvPicPr>
          <p:cNvPr id="28675" name="Picture 12"/>
          <p:cNvPicPr>
            <a:picLocks noChangeAspect="1" noChangeArrowheads="1"/>
          </p:cNvPicPr>
          <p:nvPr/>
        </p:nvPicPr>
        <p:blipFill>
          <a:blip r:embed="rId4" cstate="print"/>
          <a:srcRect/>
          <a:stretch>
            <a:fillRect/>
          </a:stretch>
        </p:blipFill>
        <p:spPr bwMode="auto">
          <a:xfrm>
            <a:off x="5334000" y="0"/>
            <a:ext cx="3810000" cy="3810000"/>
          </a:xfrm>
          <a:prstGeom prst="rect">
            <a:avLst/>
          </a:prstGeom>
          <a:noFill/>
          <a:ln w="9525">
            <a:noFill/>
            <a:miter lim="800000"/>
            <a:headEnd/>
            <a:tailEnd/>
          </a:ln>
        </p:spPr>
      </p:pic>
      <p:sp>
        <p:nvSpPr>
          <p:cNvPr id="3" name="TPAnswers"/>
          <p:cNvSpPr>
            <a:spLocks noGrp="1"/>
          </p:cNvSpPr>
          <p:nvPr>
            <p:ph type="body" idx="1"/>
            <p:custDataLst>
              <p:tags r:id="rId2"/>
            </p:custDataLst>
          </p:nvPr>
        </p:nvSpPr>
        <p:spPr>
          <a:xfrm>
            <a:off x="457200" y="3962400"/>
            <a:ext cx="4191000" cy="2163763"/>
          </a:xfrm>
        </p:spPr>
        <p:txBody>
          <a:bodyPr>
            <a:normAutofit lnSpcReduction="10000"/>
          </a:bodyPr>
          <a:lstStyle/>
          <a:p>
            <a:pPr marL="514350" indent="-514350">
              <a:buFont typeface="Arial" pitchFamily="34" charset="0"/>
              <a:buAutoNum type="arabicPeriod"/>
            </a:pPr>
            <a:r>
              <a:rPr lang="en-US" i="1" dirty="0" smtClean="0"/>
              <a:t>c</a:t>
            </a:r>
            <a:r>
              <a:rPr lang="en-US" dirty="0" smtClean="0"/>
              <a:t> to point </a:t>
            </a:r>
            <a:r>
              <a:rPr lang="en-US" i="1" dirty="0" smtClean="0"/>
              <a:t>b</a:t>
            </a:r>
            <a:r>
              <a:rPr lang="en-US" dirty="0" smtClean="0"/>
              <a:t>.</a:t>
            </a:r>
          </a:p>
          <a:p>
            <a:pPr marL="514350" indent="-514350">
              <a:buFont typeface="Arial" pitchFamily="34" charset="0"/>
              <a:buAutoNum type="arabicPeriod"/>
            </a:pPr>
            <a:r>
              <a:rPr lang="en-US" i="1" dirty="0" smtClean="0"/>
              <a:t>b</a:t>
            </a:r>
            <a:r>
              <a:rPr lang="en-US" dirty="0" smtClean="0"/>
              <a:t> to point </a:t>
            </a:r>
            <a:r>
              <a:rPr lang="en-US" i="1" dirty="0" smtClean="0"/>
              <a:t>c</a:t>
            </a:r>
            <a:r>
              <a:rPr lang="en-US" dirty="0" smtClean="0"/>
              <a:t>.</a:t>
            </a:r>
          </a:p>
          <a:p>
            <a:pPr marL="514350" indent="-514350">
              <a:buFont typeface="Arial" pitchFamily="34" charset="0"/>
              <a:buAutoNum type="arabicPeriod"/>
            </a:pPr>
            <a:r>
              <a:rPr lang="en-US" i="1" dirty="0" smtClean="0"/>
              <a:t>a</a:t>
            </a:r>
            <a:r>
              <a:rPr lang="en-US" dirty="0" smtClean="0"/>
              <a:t> to point </a:t>
            </a:r>
            <a:r>
              <a:rPr lang="en-US" i="1" dirty="0" smtClean="0"/>
              <a:t>b</a:t>
            </a:r>
            <a:r>
              <a:rPr lang="en-US" dirty="0" smtClean="0"/>
              <a:t>.</a:t>
            </a:r>
          </a:p>
          <a:p>
            <a:pPr marL="514350" indent="-514350">
              <a:buFont typeface="Arial" pitchFamily="34" charset="0"/>
              <a:buAutoNum type="arabicPeriod"/>
            </a:pPr>
            <a:r>
              <a:rPr lang="en-US" i="1" dirty="0" smtClean="0"/>
              <a:t>c</a:t>
            </a:r>
            <a:r>
              <a:rPr lang="en-US" dirty="0" smtClean="0"/>
              <a:t> to point </a:t>
            </a:r>
            <a:r>
              <a:rPr lang="en-US" i="1" dirty="0" smtClean="0"/>
              <a:t>d</a:t>
            </a:r>
            <a:r>
              <a:rPr lang="en-US" dirty="0" smtClean="0"/>
              <a:t>.</a:t>
            </a:r>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76200" y="0"/>
            <a:ext cx="4876800" cy="3962400"/>
          </a:xfrm>
        </p:spPr>
        <p:txBody>
          <a:bodyPr>
            <a:normAutofit/>
          </a:bodyPr>
          <a:lstStyle/>
          <a:p>
            <a:pPr algn="l"/>
            <a:r>
              <a:rPr lang="en-US" sz="2400" b="1" dirty="0" smtClean="0">
                <a:solidFill>
                  <a:srgbClr val="0070C0"/>
                </a:solidFill>
              </a:rPr>
              <a:t>3. Refer to the production possibilities curve. At the onset of the Second World War the Soviet Union was already at full employment. Its economic adjustment from peacetime to wartime can best be described by the movement from point:</a:t>
            </a:r>
            <a:r>
              <a:rPr lang="en-US" sz="2400" dirty="0" smtClean="0"/>
              <a:t> </a:t>
            </a:r>
            <a:endParaRPr lang="en-US" sz="2700" b="1" dirty="0"/>
          </a:p>
        </p:txBody>
      </p:sp>
      <p:pic>
        <p:nvPicPr>
          <p:cNvPr id="28675" name="Picture 12"/>
          <p:cNvPicPr>
            <a:picLocks noChangeAspect="1" noChangeArrowheads="1"/>
          </p:cNvPicPr>
          <p:nvPr/>
        </p:nvPicPr>
        <p:blipFill>
          <a:blip r:embed="rId5" cstate="print"/>
          <a:srcRect/>
          <a:stretch>
            <a:fillRect/>
          </a:stretch>
        </p:blipFill>
        <p:spPr bwMode="auto">
          <a:xfrm>
            <a:off x="5334000" y="0"/>
            <a:ext cx="3810000" cy="3810000"/>
          </a:xfrm>
          <a:prstGeom prst="rect">
            <a:avLst/>
          </a:prstGeom>
          <a:noFill/>
          <a:ln w="9525">
            <a:noFill/>
            <a:miter lim="800000"/>
            <a:headEnd/>
            <a:tailEnd/>
          </a:ln>
        </p:spPr>
      </p:pic>
      <p:sp>
        <p:nvSpPr>
          <p:cNvPr id="7" name="CorShape1"/>
          <p:cNvSpPr/>
          <p:nvPr>
            <p:custDataLst>
              <p:tags r:id="rId2"/>
            </p:custDataLst>
          </p:nvPr>
        </p:nvSpPr>
        <p:spPr>
          <a:xfrm rot="10800000">
            <a:off x="203200" y="4113953"/>
            <a:ext cx="317500" cy="3175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3962400"/>
            <a:ext cx="4191000" cy="2163763"/>
          </a:xfrm>
        </p:spPr>
        <p:txBody>
          <a:bodyPr>
            <a:normAutofit lnSpcReduction="10000"/>
          </a:bodyPr>
          <a:lstStyle/>
          <a:p>
            <a:pPr marL="514350" indent="-514350">
              <a:buFont typeface="Arial" pitchFamily="34" charset="0"/>
              <a:buAutoNum type="arabicPeriod"/>
            </a:pPr>
            <a:r>
              <a:rPr lang="en-US" i="1" dirty="0" smtClean="0"/>
              <a:t>c</a:t>
            </a:r>
            <a:r>
              <a:rPr lang="en-US" dirty="0" smtClean="0"/>
              <a:t> to point </a:t>
            </a:r>
            <a:r>
              <a:rPr lang="en-US" i="1" dirty="0" smtClean="0"/>
              <a:t>b</a:t>
            </a:r>
            <a:r>
              <a:rPr lang="en-US" dirty="0" smtClean="0"/>
              <a:t>.</a:t>
            </a:r>
          </a:p>
          <a:p>
            <a:pPr marL="514350" indent="-514350">
              <a:buFont typeface="Arial" pitchFamily="34" charset="0"/>
              <a:buAutoNum type="arabicPeriod"/>
            </a:pPr>
            <a:r>
              <a:rPr lang="en-US" i="1" dirty="0" smtClean="0"/>
              <a:t>b</a:t>
            </a:r>
            <a:r>
              <a:rPr lang="en-US" dirty="0" smtClean="0"/>
              <a:t> to point </a:t>
            </a:r>
            <a:r>
              <a:rPr lang="en-US" i="1" dirty="0" smtClean="0"/>
              <a:t>c</a:t>
            </a:r>
            <a:r>
              <a:rPr lang="en-US" dirty="0" smtClean="0"/>
              <a:t>.</a:t>
            </a:r>
          </a:p>
          <a:p>
            <a:pPr marL="514350" indent="-514350">
              <a:buFont typeface="Arial" pitchFamily="34" charset="0"/>
              <a:buAutoNum type="arabicPeriod"/>
            </a:pPr>
            <a:r>
              <a:rPr lang="en-US" i="1" dirty="0" smtClean="0"/>
              <a:t>a</a:t>
            </a:r>
            <a:r>
              <a:rPr lang="en-US" dirty="0" smtClean="0"/>
              <a:t> to point </a:t>
            </a:r>
            <a:r>
              <a:rPr lang="en-US" i="1" dirty="0" smtClean="0"/>
              <a:t>b</a:t>
            </a:r>
            <a:r>
              <a:rPr lang="en-US" dirty="0" smtClean="0"/>
              <a:t>.</a:t>
            </a:r>
          </a:p>
          <a:p>
            <a:pPr marL="514350" indent="-514350">
              <a:buFont typeface="Arial" pitchFamily="34" charset="0"/>
              <a:buAutoNum type="arabicPeriod"/>
            </a:pPr>
            <a:r>
              <a:rPr lang="en-US" i="1" dirty="0" smtClean="0"/>
              <a:t>c</a:t>
            </a:r>
            <a:r>
              <a:rPr lang="en-US" dirty="0" smtClean="0"/>
              <a:t> to point </a:t>
            </a:r>
            <a:r>
              <a:rPr lang="en-US" i="1" dirty="0" smtClean="0"/>
              <a:t>d</a:t>
            </a:r>
            <a:r>
              <a:rPr lang="en-US" dirty="0" smtClean="0"/>
              <a:t>.</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0" y="1"/>
            <a:ext cx="5562600" cy="3428999"/>
          </a:xfrm>
        </p:spPr>
        <p:txBody>
          <a:bodyPr>
            <a:noAutofit/>
          </a:bodyPr>
          <a:lstStyle/>
          <a:p>
            <a:pPr algn="l"/>
            <a:r>
              <a:rPr lang="en-US" sz="2800" b="1" dirty="0" smtClean="0"/>
              <a:t>4. Refer to the diagram. If society is currently producing the combination of bicycles and computers shown by point </a:t>
            </a:r>
            <a:r>
              <a:rPr lang="en-US" sz="2800" b="1" i="1" dirty="0" smtClean="0"/>
              <a:t>D</a:t>
            </a:r>
            <a:r>
              <a:rPr lang="en-US" sz="2800" b="1" dirty="0" smtClean="0"/>
              <a:t>, the production of 2 more units of bicycles:</a:t>
            </a:r>
            <a:r>
              <a:rPr lang="en-US" sz="2800" dirty="0" smtClean="0"/>
              <a:t> </a:t>
            </a:r>
            <a:r>
              <a:rPr lang="en-US" sz="2800" b="1" dirty="0"/>
              <a:t>YP </a:t>
            </a:r>
            <a:r>
              <a:rPr lang="en-US" sz="2800" b="1" dirty="0" smtClean="0"/>
              <a:t>15 </a:t>
            </a:r>
            <a:r>
              <a:rPr lang="en-US" sz="2800" b="1" dirty="0"/>
              <a:t>#13</a:t>
            </a:r>
          </a:p>
        </p:txBody>
      </p:sp>
      <p:pic>
        <p:nvPicPr>
          <p:cNvPr id="8195" name="Picture 14"/>
          <p:cNvPicPr>
            <a:picLocks noChangeAspect="1" noChangeArrowheads="1"/>
          </p:cNvPicPr>
          <p:nvPr/>
        </p:nvPicPr>
        <p:blipFill>
          <a:blip r:embed="rId4" cstate="print"/>
          <a:srcRect/>
          <a:stretch>
            <a:fillRect/>
          </a:stretch>
        </p:blipFill>
        <p:spPr bwMode="auto">
          <a:xfrm>
            <a:off x="6072060" y="1"/>
            <a:ext cx="2919540" cy="3810000"/>
          </a:xfrm>
          <a:prstGeom prst="rect">
            <a:avLst/>
          </a:prstGeom>
          <a:noFill/>
          <a:ln w="9525">
            <a:noFill/>
            <a:miter lim="800000"/>
            <a:headEnd/>
            <a:tailEnd/>
          </a:ln>
        </p:spPr>
      </p:pic>
      <p:sp>
        <p:nvSpPr>
          <p:cNvPr id="3" name="TPAnswers"/>
          <p:cNvSpPr>
            <a:spLocks noGrp="1"/>
          </p:cNvSpPr>
          <p:nvPr>
            <p:ph type="body" idx="1"/>
            <p:custDataLst>
              <p:tags r:id="rId2"/>
            </p:custDataLst>
          </p:nvPr>
        </p:nvSpPr>
        <p:spPr>
          <a:xfrm>
            <a:off x="457200" y="3733800"/>
            <a:ext cx="7010400" cy="2392363"/>
          </a:xfrm>
        </p:spPr>
        <p:txBody>
          <a:bodyPr>
            <a:normAutofit fontScale="85000" lnSpcReduction="20000"/>
          </a:bodyPr>
          <a:lstStyle/>
          <a:p>
            <a:pPr marL="514350" indent="-514350">
              <a:buFont typeface="Arial" pitchFamily="34" charset="0"/>
              <a:buAutoNum type="arabicPeriod"/>
            </a:pPr>
            <a:r>
              <a:rPr lang="en-US" dirty="0" smtClean="0"/>
              <a:t>cannot be achieved because resources are fully employed.</a:t>
            </a:r>
          </a:p>
          <a:p>
            <a:pPr marL="514350" indent="-514350">
              <a:buFont typeface="Arial" pitchFamily="34" charset="0"/>
              <a:buAutoNum type="arabicPeriod"/>
            </a:pPr>
            <a:r>
              <a:rPr lang="en-US" dirty="0" smtClean="0"/>
              <a:t>will cost 1 unit of computers.</a:t>
            </a:r>
          </a:p>
          <a:p>
            <a:pPr marL="514350" indent="-514350">
              <a:buFont typeface="Arial" pitchFamily="34" charset="0"/>
              <a:buAutoNum type="arabicPeriod"/>
            </a:pPr>
            <a:r>
              <a:rPr lang="en-US" dirty="0" smtClean="0"/>
              <a:t>will cost 2 units of computers.</a:t>
            </a:r>
          </a:p>
          <a:p>
            <a:pPr marL="514350" indent="-514350">
              <a:buFont typeface="Arial" pitchFamily="34" charset="0"/>
              <a:buAutoNum type="arabicPeriod"/>
            </a:pPr>
            <a:r>
              <a:rPr lang="en-US" dirty="0" smtClean="0"/>
              <a:t>will cause some resources to become unemployed.</a:t>
            </a:r>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0" y="1"/>
            <a:ext cx="5562600" cy="3428999"/>
          </a:xfrm>
        </p:spPr>
        <p:txBody>
          <a:bodyPr>
            <a:noAutofit/>
          </a:bodyPr>
          <a:lstStyle/>
          <a:p>
            <a:pPr algn="l"/>
            <a:r>
              <a:rPr lang="en-US" sz="2800" b="1" dirty="0" smtClean="0">
                <a:solidFill>
                  <a:srgbClr val="0070C0"/>
                </a:solidFill>
              </a:rPr>
              <a:t>4. Refer to the diagram. If society is currently producing the combination of bicycles and computers shown by point </a:t>
            </a:r>
            <a:r>
              <a:rPr lang="en-US" sz="2800" b="1" i="1" dirty="0" smtClean="0">
                <a:solidFill>
                  <a:srgbClr val="0070C0"/>
                </a:solidFill>
              </a:rPr>
              <a:t>D</a:t>
            </a:r>
            <a:r>
              <a:rPr lang="en-US" sz="2800" b="1" dirty="0" smtClean="0">
                <a:solidFill>
                  <a:srgbClr val="0070C0"/>
                </a:solidFill>
              </a:rPr>
              <a:t>, the production of 2 more units of bicycles:</a:t>
            </a:r>
            <a:r>
              <a:rPr lang="en-US" sz="2800" dirty="0" smtClean="0">
                <a:solidFill>
                  <a:srgbClr val="0070C0"/>
                </a:solidFill>
              </a:rPr>
              <a:t> </a:t>
            </a:r>
            <a:r>
              <a:rPr lang="en-US" sz="2800" b="1" dirty="0">
                <a:solidFill>
                  <a:srgbClr val="0070C0"/>
                </a:solidFill>
              </a:rPr>
              <a:t>YP </a:t>
            </a:r>
            <a:r>
              <a:rPr lang="en-US" sz="2800" b="1" dirty="0" smtClean="0">
                <a:solidFill>
                  <a:srgbClr val="0070C0"/>
                </a:solidFill>
              </a:rPr>
              <a:t>15 </a:t>
            </a:r>
            <a:r>
              <a:rPr lang="en-US" sz="2800" b="1" dirty="0">
                <a:solidFill>
                  <a:srgbClr val="0070C0"/>
                </a:solidFill>
              </a:rPr>
              <a:t>#13</a:t>
            </a:r>
          </a:p>
        </p:txBody>
      </p:sp>
      <p:pic>
        <p:nvPicPr>
          <p:cNvPr id="8195" name="Picture 14"/>
          <p:cNvPicPr>
            <a:picLocks noChangeAspect="1" noChangeArrowheads="1"/>
          </p:cNvPicPr>
          <p:nvPr/>
        </p:nvPicPr>
        <p:blipFill>
          <a:blip r:embed="rId5" cstate="print"/>
          <a:srcRect/>
          <a:stretch>
            <a:fillRect/>
          </a:stretch>
        </p:blipFill>
        <p:spPr bwMode="auto">
          <a:xfrm>
            <a:off x="6072060" y="1"/>
            <a:ext cx="2919540" cy="3810000"/>
          </a:xfrm>
          <a:prstGeom prst="rect">
            <a:avLst/>
          </a:prstGeom>
          <a:noFill/>
          <a:ln w="9525">
            <a:noFill/>
            <a:miter lim="800000"/>
            <a:headEnd/>
            <a:tailEnd/>
          </a:ln>
        </p:spPr>
      </p:pic>
      <p:sp>
        <p:nvSpPr>
          <p:cNvPr id="3" name="TPAnswers"/>
          <p:cNvSpPr>
            <a:spLocks noGrp="1"/>
          </p:cNvSpPr>
          <p:nvPr>
            <p:ph type="body" idx="1"/>
            <p:custDataLst>
              <p:tags r:id="rId2"/>
            </p:custDataLst>
          </p:nvPr>
        </p:nvSpPr>
        <p:spPr>
          <a:xfrm>
            <a:off x="457200" y="3733800"/>
            <a:ext cx="7010400" cy="2392363"/>
          </a:xfrm>
        </p:spPr>
        <p:txBody>
          <a:bodyPr>
            <a:normAutofit fontScale="85000" lnSpcReduction="20000"/>
          </a:bodyPr>
          <a:lstStyle/>
          <a:p>
            <a:pPr marL="514350" indent="-514350">
              <a:buFont typeface="Arial" pitchFamily="34" charset="0"/>
              <a:buAutoNum type="arabicPeriod"/>
            </a:pPr>
            <a:r>
              <a:rPr lang="en-US" dirty="0" smtClean="0"/>
              <a:t>cannot be achieved because resources are fully employed.</a:t>
            </a:r>
          </a:p>
          <a:p>
            <a:pPr marL="514350" indent="-514350">
              <a:buFont typeface="Arial" pitchFamily="34" charset="0"/>
              <a:buAutoNum type="arabicPeriod"/>
            </a:pPr>
            <a:r>
              <a:rPr lang="en-US" dirty="0" smtClean="0"/>
              <a:t>will cost 1 unit of computers.</a:t>
            </a:r>
          </a:p>
          <a:p>
            <a:pPr marL="514350" indent="-514350">
              <a:buFont typeface="Arial" pitchFamily="34" charset="0"/>
              <a:buAutoNum type="arabicPeriod"/>
            </a:pPr>
            <a:r>
              <a:rPr lang="en-US" dirty="0" smtClean="0"/>
              <a:t>will cost 2 units of computers.</a:t>
            </a:r>
          </a:p>
          <a:p>
            <a:pPr marL="514350" indent="-514350">
              <a:buFont typeface="Arial" pitchFamily="34" charset="0"/>
              <a:buAutoNum type="arabicPeriod"/>
            </a:pPr>
            <a:r>
              <a:rPr lang="en-US" dirty="0" smtClean="0"/>
              <a:t>will cause some resources to become unemployed.</a:t>
            </a:r>
            <a:endParaRPr lang="en-US" dirty="0"/>
          </a:p>
        </p:txBody>
      </p:sp>
      <p:sp>
        <p:nvSpPr>
          <p:cNvPr id="6" name="CorShape1"/>
          <p:cNvSpPr/>
          <p:nvPr>
            <p:custDataLst>
              <p:tags r:id="rId3"/>
            </p:custDataLst>
          </p:nvPr>
        </p:nvSpPr>
        <p:spPr>
          <a:xfrm rot="10800000">
            <a:off x="264159" y="4518321"/>
            <a:ext cx="241300" cy="2413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1905000"/>
            <a:ext cx="8001000" cy="1524000"/>
          </a:xfrm>
        </p:spPr>
        <p:txBody>
          <a:bodyPr>
            <a:normAutofit/>
          </a:bodyPr>
          <a:lstStyle/>
          <a:p>
            <a:pPr algn="l"/>
            <a:r>
              <a:rPr lang="en-US" sz="2400" b="1" dirty="0" smtClean="0"/>
              <a:t>5. Refer to the table. If South Cantina is producing at production alternative D, the opportunity cost of the third unit of capital goods will be</a:t>
            </a:r>
            <a:r>
              <a:rPr lang="en-US" sz="2400" dirty="0" smtClean="0"/>
              <a:t>:</a:t>
            </a:r>
            <a:r>
              <a:rPr lang="en-US" sz="2000" dirty="0" smtClean="0"/>
              <a:t> </a:t>
            </a:r>
            <a:r>
              <a:rPr lang="en-US" sz="2400" dirty="0" smtClean="0"/>
              <a:t> </a:t>
            </a:r>
            <a:endParaRPr lang="en-US" sz="2700" b="1" dirty="0"/>
          </a:p>
        </p:txBody>
      </p:sp>
      <p:sp>
        <p:nvSpPr>
          <p:cNvPr id="3" name="TPAnswers"/>
          <p:cNvSpPr>
            <a:spLocks noGrp="1"/>
          </p:cNvSpPr>
          <p:nvPr>
            <p:ph type="body" idx="1"/>
            <p:custDataLst>
              <p:tags r:id="rId2"/>
            </p:custDataLst>
          </p:nvPr>
        </p:nvSpPr>
        <p:spPr>
          <a:xfrm>
            <a:off x="457200" y="3581400"/>
            <a:ext cx="7010400" cy="2544763"/>
          </a:xfrm>
        </p:spPr>
        <p:txBody>
          <a:bodyPr>
            <a:normAutofit/>
          </a:bodyPr>
          <a:lstStyle/>
          <a:p>
            <a:pPr marL="514350" indent="-514350">
              <a:buFont typeface="Arial" pitchFamily="34" charset="0"/>
              <a:buAutoNum type="arabicPeriod"/>
            </a:pPr>
            <a:r>
              <a:rPr lang="en-US" sz="2800" dirty="0" smtClean="0"/>
              <a:t>3 units of consumer goods.</a:t>
            </a:r>
          </a:p>
          <a:p>
            <a:pPr marL="514350" indent="-514350">
              <a:buFont typeface="Arial" pitchFamily="34" charset="0"/>
              <a:buAutoNum type="arabicPeriod"/>
            </a:pPr>
            <a:r>
              <a:rPr lang="en-US" sz="2800" dirty="0" smtClean="0"/>
              <a:t>4 units of consumer goods.</a:t>
            </a:r>
          </a:p>
          <a:p>
            <a:pPr marL="514350" indent="-514350">
              <a:buFont typeface="Arial" pitchFamily="34" charset="0"/>
              <a:buAutoNum type="arabicPeriod"/>
            </a:pPr>
            <a:r>
              <a:rPr lang="en-US" sz="2800" dirty="0" smtClean="0"/>
              <a:t>5 units of consumer goods.</a:t>
            </a:r>
          </a:p>
          <a:p>
            <a:pPr marL="514350" indent="-514350">
              <a:buFont typeface="Arial" pitchFamily="34" charset="0"/>
              <a:buAutoNum type="arabicPeriod"/>
            </a:pPr>
            <a:r>
              <a:rPr lang="en-US" sz="2800" dirty="0" smtClean="0"/>
              <a:t>6 units of consumer goods.</a:t>
            </a:r>
            <a:endParaRPr lang="en-US" sz="2800" dirty="0"/>
          </a:p>
        </p:txBody>
      </p:sp>
      <p:pic>
        <p:nvPicPr>
          <p:cNvPr id="30724" name="Picture 4"/>
          <p:cNvPicPr>
            <a:picLocks noChangeAspect="1" noChangeArrowheads="1"/>
          </p:cNvPicPr>
          <p:nvPr/>
        </p:nvPicPr>
        <p:blipFill>
          <a:blip r:embed="rId4" cstate="print"/>
          <a:srcRect/>
          <a:stretch>
            <a:fillRect/>
          </a:stretch>
        </p:blipFill>
        <p:spPr bwMode="auto">
          <a:xfrm>
            <a:off x="228600" y="381000"/>
            <a:ext cx="7787780" cy="152400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1905000"/>
            <a:ext cx="8001000" cy="1524000"/>
          </a:xfrm>
        </p:spPr>
        <p:txBody>
          <a:bodyPr>
            <a:normAutofit/>
          </a:bodyPr>
          <a:lstStyle/>
          <a:p>
            <a:pPr algn="l"/>
            <a:r>
              <a:rPr lang="en-US" sz="2400" b="1" dirty="0" smtClean="0">
                <a:solidFill>
                  <a:srgbClr val="0070C0"/>
                </a:solidFill>
              </a:rPr>
              <a:t>5. Refer to the table. If South Cantina is producing at production alternative D, the opportunity cost of the third unit of capital goods will be</a:t>
            </a:r>
            <a:r>
              <a:rPr lang="en-US" sz="2400" dirty="0" smtClean="0">
                <a:solidFill>
                  <a:srgbClr val="0070C0"/>
                </a:solidFill>
              </a:rPr>
              <a:t>:</a:t>
            </a:r>
            <a:r>
              <a:rPr lang="en-US" sz="2000" dirty="0" smtClean="0">
                <a:solidFill>
                  <a:srgbClr val="0070C0"/>
                </a:solidFill>
              </a:rPr>
              <a:t> </a:t>
            </a:r>
            <a:r>
              <a:rPr lang="en-US" sz="2400" dirty="0" smtClean="0">
                <a:solidFill>
                  <a:srgbClr val="0070C0"/>
                </a:solidFill>
              </a:rPr>
              <a:t> </a:t>
            </a:r>
            <a:endParaRPr lang="en-US" sz="2700" b="1" dirty="0">
              <a:solidFill>
                <a:srgbClr val="0070C0"/>
              </a:solidFill>
            </a:endParaRPr>
          </a:p>
        </p:txBody>
      </p:sp>
      <p:sp>
        <p:nvSpPr>
          <p:cNvPr id="9" name="CorShape1"/>
          <p:cNvSpPr/>
          <p:nvPr>
            <p:custDataLst>
              <p:tags r:id="rId2"/>
            </p:custDataLst>
          </p:nvPr>
        </p:nvSpPr>
        <p:spPr>
          <a:xfrm rot="10800000">
            <a:off x="152400" y="5257800"/>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3581400"/>
            <a:ext cx="7010400" cy="2544763"/>
          </a:xfrm>
        </p:spPr>
        <p:txBody>
          <a:bodyPr>
            <a:normAutofit/>
          </a:bodyPr>
          <a:lstStyle/>
          <a:p>
            <a:pPr marL="514350" indent="-514350">
              <a:buFont typeface="Arial" pitchFamily="34" charset="0"/>
              <a:buAutoNum type="arabicPeriod"/>
            </a:pPr>
            <a:r>
              <a:rPr lang="en-US" sz="2800" dirty="0" smtClean="0"/>
              <a:t>3 units of consumer goods.</a:t>
            </a:r>
          </a:p>
          <a:p>
            <a:pPr marL="514350" indent="-514350">
              <a:buFont typeface="Arial" pitchFamily="34" charset="0"/>
              <a:buAutoNum type="arabicPeriod"/>
            </a:pPr>
            <a:r>
              <a:rPr lang="en-US" sz="2800" dirty="0" smtClean="0"/>
              <a:t>4 units of consumer goods.</a:t>
            </a:r>
          </a:p>
          <a:p>
            <a:pPr marL="514350" indent="-514350">
              <a:buFont typeface="Arial" pitchFamily="34" charset="0"/>
              <a:buAutoNum type="arabicPeriod"/>
            </a:pPr>
            <a:r>
              <a:rPr lang="en-US" sz="2800" dirty="0" smtClean="0"/>
              <a:t>5 units of consumer goods.</a:t>
            </a:r>
          </a:p>
          <a:p>
            <a:pPr marL="514350" indent="-514350">
              <a:buFont typeface="Arial" pitchFamily="34" charset="0"/>
              <a:buAutoNum type="arabicPeriod"/>
            </a:pPr>
            <a:r>
              <a:rPr lang="en-US" sz="2800" dirty="0" smtClean="0"/>
              <a:t>6 units of consumer goods.</a:t>
            </a:r>
            <a:endParaRPr lang="en-US" sz="2800" dirty="0"/>
          </a:p>
        </p:txBody>
      </p:sp>
      <p:pic>
        <p:nvPicPr>
          <p:cNvPr id="30724" name="Picture 4"/>
          <p:cNvPicPr>
            <a:picLocks noChangeAspect="1" noChangeArrowheads="1"/>
          </p:cNvPicPr>
          <p:nvPr/>
        </p:nvPicPr>
        <p:blipFill>
          <a:blip r:embed="rId5" cstate="print"/>
          <a:srcRect/>
          <a:stretch>
            <a:fillRect/>
          </a:stretch>
        </p:blipFill>
        <p:spPr bwMode="auto">
          <a:xfrm>
            <a:off x="228600" y="381000"/>
            <a:ext cx="7787780" cy="152400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1981200"/>
            <a:ext cx="8763000" cy="1371600"/>
          </a:xfrm>
        </p:spPr>
        <p:txBody>
          <a:bodyPr>
            <a:normAutofit/>
          </a:bodyPr>
          <a:lstStyle/>
          <a:p>
            <a:pPr algn="l"/>
            <a:r>
              <a:rPr lang="en-US" sz="2400" b="1" dirty="0" smtClean="0"/>
              <a:t>6. </a:t>
            </a:r>
            <a:r>
              <a:rPr lang="en-US" sz="2800" b="1" dirty="0" smtClean="0"/>
              <a:t>Refer to the table. If North Cantina is producing at production alternative B, the opportunity cost of the eleventh unit of consumer goods will be:</a:t>
            </a:r>
            <a:endParaRPr lang="en-US" sz="2700" b="1" dirty="0"/>
          </a:p>
        </p:txBody>
      </p:sp>
      <p:sp>
        <p:nvSpPr>
          <p:cNvPr id="3" name="TPAnswers"/>
          <p:cNvSpPr>
            <a:spLocks noGrp="1"/>
          </p:cNvSpPr>
          <p:nvPr>
            <p:ph type="body" idx="1"/>
            <p:custDataLst>
              <p:tags r:id="rId2"/>
            </p:custDataLst>
          </p:nvPr>
        </p:nvSpPr>
        <p:spPr>
          <a:xfrm>
            <a:off x="457200" y="3810000"/>
            <a:ext cx="7010400" cy="2316163"/>
          </a:xfrm>
        </p:spPr>
        <p:txBody>
          <a:bodyPr>
            <a:normAutofit lnSpcReduction="10000"/>
          </a:bodyPr>
          <a:lstStyle/>
          <a:p>
            <a:pPr marL="514350" indent="-514350">
              <a:buFont typeface="Arial" pitchFamily="34" charset="0"/>
              <a:buAutoNum type="arabicPeriod"/>
            </a:pPr>
            <a:r>
              <a:rPr lang="en-US" dirty="0" smtClean="0"/>
              <a:t>10 units of capital goods.</a:t>
            </a:r>
          </a:p>
          <a:p>
            <a:pPr marL="514350" indent="-514350">
              <a:buFont typeface="Arial" pitchFamily="34" charset="0"/>
              <a:buAutoNum type="arabicPeriod"/>
            </a:pPr>
            <a:r>
              <a:rPr lang="en-US" baseline="30000" dirty="0" smtClean="0"/>
              <a:t>1</a:t>
            </a:r>
            <a:r>
              <a:rPr lang="en-US" dirty="0" smtClean="0"/>
              <a:t>/</a:t>
            </a:r>
            <a:r>
              <a:rPr lang="en-US" baseline="-25000" dirty="0" smtClean="0"/>
              <a:t>4</a:t>
            </a:r>
            <a:r>
              <a:rPr lang="en-US" dirty="0" smtClean="0"/>
              <a:t> of a unit of capital goods.</a:t>
            </a:r>
          </a:p>
          <a:p>
            <a:pPr marL="514350" indent="-514350">
              <a:buFont typeface="Arial" pitchFamily="34" charset="0"/>
              <a:buAutoNum type="arabicPeriod"/>
            </a:pPr>
            <a:r>
              <a:rPr lang="en-US" dirty="0" smtClean="0"/>
              <a:t>8 units of capital goods.</a:t>
            </a:r>
          </a:p>
          <a:p>
            <a:pPr marL="514350" indent="-514350">
              <a:buFont typeface="Arial" pitchFamily="34" charset="0"/>
              <a:buAutoNum type="arabicPeriod"/>
            </a:pPr>
            <a:r>
              <a:rPr lang="en-US" baseline="30000" dirty="0" smtClean="0"/>
              <a:t>1</a:t>
            </a:r>
            <a:r>
              <a:rPr lang="en-US" dirty="0" smtClean="0"/>
              <a:t>/</a:t>
            </a:r>
            <a:r>
              <a:rPr lang="en-US" baseline="-25000" dirty="0" smtClean="0"/>
              <a:t>8</a:t>
            </a:r>
            <a:r>
              <a:rPr lang="en-US" dirty="0" smtClean="0"/>
              <a:t> of a unit of capital goods.</a:t>
            </a:r>
            <a:endParaRPr lang="en-US" dirty="0"/>
          </a:p>
        </p:txBody>
      </p:sp>
      <p:pic>
        <p:nvPicPr>
          <p:cNvPr id="31747" name="Picture 3"/>
          <p:cNvPicPr>
            <a:picLocks noChangeAspect="1" noChangeArrowheads="1"/>
          </p:cNvPicPr>
          <p:nvPr/>
        </p:nvPicPr>
        <p:blipFill>
          <a:blip r:embed="rId4" cstate="print"/>
          <a:srcRect/>
          <a:stretch>
            <a:fillRect/>
          </a:stretch>
        </p:blipFill>
        <p:spPr bwMode="auto">
          <a:xfrm>
            <a:off x="304799" y="304800"/>
            <a:ext cx="8049087" cy="152400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1981200"/>
            <a:ext cx="8763000" cy="1371600"/>
          </a:xfrm>
        </p:spPr>
        <p:txBody>
          <a:bodyPr>
            <a:normAutofit/>
          </a:bodyPr>
          <a:lstStyle/>
          <a:p>
            <a:pPr algn="l"/>
            <a:r>
              <a:rPr lang="en-US" sz="2400" b="1" dirty="0" smtClean="0">
                <a:solidFill>
                  <a:srgbClr val="0070C0"/>
                </a:solidFill>
              </a:rPr>
              <a:t>6. </a:t>
            </a:r>
            <a:r>
              <a:rPr lang="en-US" sz="2800" b="1" dirty="0" smtClean="0">
                <a:solidFill>
                  <a:srgbClr val="0070C0"/>
                </a:solidFill>
              </a:rPr>
              <a:t>Refer to the table. If North Cantina is producing at production alternative B, the opportunity cost of the eleventh unit of consumer goods will be:</a:t>
            </a:r>
            <a:endParaRPr lang="en-US" sz="2700" b="1" dirty="0">
              <a:solidFill>
                <a:srgbClr val="0070C0"/>
              </a:solidFill>
            </a:endParaRPr>
          </a:p>
        </p:txBody>
      </p:sp>
      <p:sp>
        <p:nvSpPr>
          <p:cNvPr id="3" name="TPAnswers"/>
          <p:cNvSpPr>
            <a:spLocks noGrp="1"/>
          </p:cNvSpPr>
          <p:nvPr>
            <p:ph type="body" idx="1"/>
            <p:custDataLst>
              <p:tags r:id="rId2"/>
            </p:custDataLst>
          </p:nvPr>
        </p:nvSpPr>
        <p:spPr>
          <a:xfrm>
            <a:off x="457200" y="3810000"/>
            <a:ext cx="7010400" cy="2316163"/>
          </a:xfrm>
        </p:spPr>
        <p:txBody>
          <a:bodyPr>
            <a:normAutofit lnSpcReduction="10000"/>
          </a:bodyPr>
          <a:lstStyle/>
          <a:p>
            <a:pPr marL="514350" indent="-514350">
              <a:buFont typeface="Arial" pitchFamily="34" charset="0"/>
              <a:buAutoNum type="arabicPeriod"/>
            </a:pPr>
            <a:r>
              <a:rPr lang="en-US" dirty="0" smtClean="0"/>
              <a:t>10 units of capital goods.</a:t>
            </a:r>
          </a:p>
          <a:p>
            <a:pPr marL="514350" indent="-514350">
              <a:buFont typeface="Arial" pitchFamily="34" charset="0"/>
              <a:buAutoNum type="arabicPeriod"/>
            </a:pPr>
            <a:r>
              <a:rPr lang="en-US" baseline="30000" dirty="0" smtClean="0"/>
              <a:t>1</a:t>
            </a:r>
            <a:r>
              <a:rPr lang="en-US" dirty="0" smtClean="0"/>
              <a:t>/</a:t>
            </a:r>
            <a:r>
              <a:rPr lang="en-US" baseline="-25000" dirty="0" smtClean="0"/>
              <a:t>4</a:t>
            </a:r>
            <a:r>
              <a:rPr lang="en-US" dirty="0" smtClean="0"/>
              <a:t> of a unit of capital goods.</a:t>
            </a:r>
          </a:p>
          <a:p>
            <a:pPr marL="514350" indent="-514350">
              <a:buFont typeface="Arial" pitchFamily="34" charset="0"/>
              <a:buAutoNum type="arabicPeriod"/>
            </a:pPr>
            <a:r>
              <a:rPr lang="en-US" dirty="0" smtClean="0"/>
              <a:t>8 units of capital goods.</a:t>
            </a:r>
          </a:p>
          <a:p>
            <a:pPr marL="514350" indent="-514350">
              <a:buFont typeface="Arial" pitchFamily="34" charset="0"/>
              <a:buAutoNum type="arabicPeriod"/>
            </a:pPr>
            <a:r>
              <a:rPr lang="en-US" baseline="30000" dirty="0" smtClean="0"/>
              <a:t>1</a:t>
            </a:r>
            <a:r>
              <a:rPr lang="en-US" dirty="0" smtClean="0"/>
              <a:t>/</a:t>
            </a:r>
            <a:r>
              <a:rPr lang="en-US" baseline="-25000" dirty="0" smtClean="0"/>
              <a:t>8</a:t>
            </a:r>
            <a:r>
              <a:rPr lang="en-US" dirty="0" smtClean="0"/>
              <a:t> of a unit of capital goods.</a:t>
            </a:r>
            <a:endParaRPr lang="en-US" dirty="0"/>
          </a:p>
        </p:txBody>
      </p:sp>
      <p:pic>
        <p:nvPicPr>
          <p:cNvPr id="31747" name="Picture 3"/>
          <p:cNvPicPr>
            <a:picLocks noChangeAspect="1" noChangeArrowheads="1"/>
          </p:cNvPicPr>
          <p:nvPr/>
        </p:nvPicPr>
        <p:blipFill>
          <a:blip r:embed="rId5" cstate="print"/>
          <a:srcRect/>
          <a:stretch>
            <a:fillRect/>
          </a:stretch>
        </p:blipFill>
        <p:spPr bwMode="auto">
          <a:xfrm>
            <a:off x="304799" y="304800"/>
            <a:ext cx="8049087" cy="1524000"/>
          </a:xfrm>
          <a:prstGeom prst="rect">
            <a:avLst/>
          </a:prstGeom>
          <a:noFill/>
          <a:ln w="9525">
            <a:noFill/>
            <a:miter lim="800000"/>
            <a:headEnd/>
            <a:tailEnd/>
          </a:ln>
        </p:spPr>
      </p:pic>
      <p:sp>
        <p:nvSpPr>
          <p:cNvPr id="9" name="CorShape1"/>
          <p:cNvSpPr/>
          <p:nvPr>
            <p:custDataLst>
              <p:tags r:id="rId3"/>
            </p:custDataLst>
          </p:nvPr>
        </p:nvSpPr>
        <p:spPr>
          <a:xfrm rot="10800000">
            <a:off x="203200" y="5473361"/>
            <a:ext cx="317500" cy="3175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990600"/>
            <a:ext cx="6477000" cy="1371600"/>
          </a:xfrm>
        </p:spPr>
        <p:txBody>
          <a:bodyPr>
            <a:normAutofit fontScale="90000"/>
          </a:bodyPr>
          <a:lstStyle/>
          <a:p>
            <a:pPr algn="l"/>
            <a:r>
              <a:rPr lang="en-US" b="1" dirty="0" smtClean="0"/>
              <a:t>7. The production possibilities curve is: </a:t>
            </a:r>
            <a:br>
              <a:rPr lang="en-US" b="1" dirty="0" smtClean="0"/>
            </a:br>
            <a:endParaRPr lang="en-US" b="1" dirty="0"/>
          </a:p>
        </p:txBody>
      </p:sp>
      <p:sp>
        <p:nvSpPr>
          <p:cNvPr id="3" name="TPAnswers"/>
          <p:cNvSpPr>
            <a:spLocks noGrp="1"/>
          </p:cNvSpPr>
          <p:nvPr>
            <p:ph type="body" idx="1"/>
            <p:custDataLst>
              <p:tags r:id="rId2"/>
            </p:custDataLst>
          </p:nvPr>
        </p:nvSpPr>
        <p:spPr>
          <a:xfrm>
            <a:off x="457200" y="2590800"/>
            <a:ext cx="8382000" cy="3535363"/>
          </a:xfrm>
        </p:spPr>
        <p:txBody>
          <a:bodyPr>
            <a:normAutofit lnSpcReduction="10000"/>
          </a:bodyPr>
          <a:lstStyle/>
          <a:p>
            <a:pPr>
              <a:buNone/>
            </a:pPr>
            <a:r>
              <a:rPr lang="en-US" dirty="0" smtClean="0"/>
              <a:t>1. convex to the origin because opportunity costs are constant.</a:t>
            </a:r>
          </a:p>
          <a:p>
            <a:pPr>
              <a:buNone/>
            </a:pPr>
            <a:r>
              <a:rPr lang="en-US" dirty="0" smtClean="0"/>
              <a:t>2. linear because opportunity costs are constant.</a:t>
            </a:r>
          </a:p>
          <a:p>
            <a:pPr>
              <a:buNone/>
            </a:pPr>
            <a:r>
              <a:rPr lang="en-US" dirty="0" smtClean="0"/>
              <a:t>3. concave to the origin because of increasing opportunity costs.</a:t>
            </a:r>
          </a:p>
          <a:p>
            <a:pPr>
              <a:buNone/>
            </a:pPr>
            <a:r>
              <a:rPr lang="en-US" dirty="0" smtClean="0"/>
              <a:t>4. convex to the origin because of increasing opportunity costs.</a:t>
            </a:r>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914400"/>
            <a:ext cx="6477000" cy="1447800"/>
          </a:xfrm>
        </p:spPr>
        <p:txBody>
          <a:bodyPr>
            <a:normAutofit fontScale="90000"/>
          </a:bodyPr>
          <a:lstStyle/>
          <a:p>
            <a:pPr algn="l"/>
            <a:r>
              <a:rPr lang="en-US" b="1" dirty="0" smtClean="0">
                <a:solidFill>
                  <a:srgbClr val="0070C0"/>
                </a:solidFill>
              </a:rPr>
              <a:t>7. The production possibilities curve is:</a:t>
            </a:r>
            <a:r>
              <a:rPr lang="en-US" b="1" dirty="0" smtClean="0"/>
              <a:t> </a:t>
            </a:r>
            <a:br>
              <a:rPr lang="en-US" b="1" dirty="0" smtClean="0"/>
            </a:br>
            <a:endParaRPr lang="en-US" b="1" dirty="0"/>
          </a:p>
        </p:txBody>
      </p:sp>
      <p:sp>
        <p:nvSpPr>
          <p:cNvPr id="6" name="CorShape1"/>
          <p:cNvSpPr/>
          <p:nvPr>
            <p:custDataLst>
              <p:tags r:id="rId2"/>
            </p:custDataLst>
          </p:nvPr>
        </p:nvSpPr>
        <p:spPr>
          <a:xfrm rot="10800000">
            <a:off x="-10160" y="4245525"/>
            <a:ext cx="584200" cy="5842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2590800"/>
            <a:ext cx="8382000" cy="3535363"/>
          </a:xfrm>
        </p:spPr>
        <p:txBody>
          <a:bodyPr>
            <a:normAutofit lnSpcReduction="10000"/>
          </a:bodyPr>
          <a:lstStyle/>
          <a:p>
            <a:pPr>
              <a:buNone/>
            </a:pPr>
            <a:r>
              <a:rPr lang="en-US" dirty="0" smtClean="0"/>
              <a:t>1. convex to the origin because opportunity costs are constant.</a:t>
            </a:r>
          </a:p>
          <a:p>
            <a:pPr>
              <a:buNone/>
            </a:pPr>
            <a:r>
              <a:rPr lang="en-US" dirty="0" smtClean="0"/>
              <a:t>2. linear because opportunity costs are constant.</a:t>
            </a:r>
          </a:p>
          <a:p>
            <a:pPr>
              <a:buNone/>
            </a:pPr>
            <a:r>
              <a:rPr lang="en-US" dirty="0" smtClean="0"/>
              <a:t>3. concave to the origin because of increasing opportunity costs.</a:t>
            </a:r>
          </a:p>
          <a:p>
            <a:pPr>
              <a:buNone/>
            </a:pPr>
            <a:r>
              <a:rPr lang="en-US" dirty="0" smtClean="0"/>
              <a:t>4. convex to the origin because of increasing opportunity costs.</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685799"/>
          </a:xfrm>
        </p:spPr>
        <p:txBody>
          <a:bodyPr>
            <a:normAutofit fontScale="90000"/>
          </a:bodyPr>
          <a:lstStyle/>
          <a:p>
            <a:r>
              <a:rPr lang="en-US" b="1" dirty="0" smtClean="0">
                <a:solidFill>
                  <a:srgbClr val="0070C0"/>
                </a:solidFill>
              </a:rPr>
              <a:t>1c – PPC -</a:t>
            </a:r>
            <a:endParaRPr lang="en-US" b="1" dirty="0">
              <a:solidFill>
                <a:srgbClr val="0070C0"/>
              </a:solidFill>
            </a:endParaRPr>
          </a:p>
        </p:txBody>
      </p:sp>
      <p:sp>
        <p:nvSpPr>
          <p:cNvPr id="3" name="Subtitle 2"/>
          <p:cNvSpPr>
            <a:spLocks noGrp="1"/>
          </p:cNvSpPr>
          <p:nvPr>
            <p:ph type="subTitle" idx="1"/>
          </p:nvPr>
        </p:nvSpPr>
        <p:spPr>
          <a:xfrm>
            <a:off x="381000" y="838200"/>
            <a:ext cx="8305800" cy="5486400"/>
          </a:xfrm>
        </p:spPr>
        <p:txBody>
          <a:bodyPr>
            <a:normAutofit fontScale="92500" lnSpcReduction="20000"/>
          </a:bodyPr>
          <a:lstStyle/>
          <a:p>
            <a:pPr algn="l">
              <a:buFont typeface="Arial" pitchFamily="34" charset="0"/>
              <a:buChar char="•"/>
            </a:pPr>
            <a:r>
              <a:rPr lang="en-US" sz="2800" b="1" dirty="0" smtClean="0">
                <a:solidFill>
                  <a:schemeClr val="tx1"/>
                </a:solidFill>
              </a:rPr>
              <a:t>PPC: define, assumptions, graph</a:t>
            </a:r>
          </a:p>
          <a:p>
            <a:pPr algn="l">
              <a:buFont typeface="Arial" pitchFamily="34" charset="0"/>
              <a:buChar char="•"/>
            </a:pPr>
            <a:r>
              <a:rPr lang="en-US" sz="2800" b="1" dirty="0" smtClean="0">
                <a:solidFill>
                  <a:schemeClr val="tx1"/>
                </a:solidFill>
              </a:rPr>
              <a:t>The PPC can be use to illustrate:</a:t>
            </a:r>
          </a:p>
          <a:p>
            <a:pPr marL="914400" lvl="1" indent="-457200" algn="l">
              <a:buFont typeface="Arial" panose="020B0604020202020204" pitchFamily="34" charset="0"/>
              <a:buChar char="•"/>
            </a:pPr>
            <a:r>
              <a:rPr lang="en-US" b="1" dirty="0">
                <a:solidFill>
                  <a:schemeClr val="tx1"/>
                </a:solidFill>
              </a:rPr>
              <a:t>we must make choices</a:t>
            </a:r>
            <a:endParaRPr lang="en-US" dirty="0">
              <a:solidFill>
                <a:schemeClr val="tx1"/>
              </a:solidFill>
            </a:endParaRPr>
          </a:p>
          <a:p>
            <a:pPr marL="914400" lvl="1" indent="-457200" algn="l">
              <a:buFont typeface="Arial" panose="020B0604020202020204" pitchFamily="34" charset="0"/>
              <a:buChar char="•"/>
            </a:pPr>
            <a:r>
              <a:rPr lang="en-US" b="1" dirty="0">
                <a:solidFill>
                  <a:schemeClr val="tx1"/>
                </a:solidFill>
              </a:rPr>
              <a:t>choices have opportunity costs</a:t>
            </a:r>
            <a:endParaRPr lang="en-US" dirty="0">
              <a:solidFill>
                <a:schemeClr val="tx1"/>
              </a:solidFill>
            </a:endParaRPr>
          </a:p>
          <a:p>
            <a:pPr marL="914400" lvl="1" indent="-457200" algn="l">
              <a:buFont typeface="Arial" panose="020B0604020202020204" pitchFamily="34" charset="0"/>
              <a:buChar char="•"/>
            </a:pPr>
            <a:r>
              <a:rPr lang="en-US" b="1" dirty="0">
                <a:solidFill>
                  <a:schemeClr val="tx1"/>
                </a:solidFill>
              </a:rPr>
              <a:t>the law of increasing costs</a:t>
            </a:r>
            <a:endParaRPr lang="en-US" dirty="0">
              <a:solidFill>
                <a:schemeClr val="tx1"/>
              </a:solidFill>
            </a:endParaRPr>
          </a:p>
          <a:p>
            <a:pPr marL="914400" lvl="1" indent="-457200" algn="l">
              <a:buFont typeface="Arial" panose="020B0604020202020204" pitchFamily="34" charset="0"/>
              <a:buChar char="•"/>
            </a:pPr>
            <a:r>
              <a:rPr lang="en-US" b="1" dirty="0">
                <a:solidFill>
                  <a:schemeClr val="tx1"/>
                </a:solidFill>
              </a:rPr>
              <a:t>the effect of unemployment</a:t>
            </a:r>
            <a:endParaRPr lang="en-US" dirty="0">
              <a:solidFill>
                <a:schemeClr val="tx1"/>
              </a:solidFill>
            </a:endParaRPr>
          </a:p>
          <a:p>
            <a:pPr marL="914400" lvl="1" indent="-457200" algn="l">
              <a:buFont typeface="Arial" panose="020B0604020202020204" pitchFamily="34" charset="0"/>
              <a:buChar char="•"/>
            </a:pPr>
            <a:r>
              <a:rPr lang="en-US" b="1" dirty="0">
                <a:solidFill>
                  <a:schemeClr val="tx1"/>
                </a:solidFill>
              </a:rPr>
              <a:t>the effect of productive inefficiency</a:t>
            </a:r>
            <a:endParaRPr lang="en-US" dirty="0">
              <a:solidFill>
                <a:schemeClr val="tx1"/>
              </a:solidFill>
            </a:endParaRPr>
          </a:p>
          <a:p>
            <a:pPr marL="914400" lvl="1" indent="-457200" algn="l">
              <a:buFont typeface="Arial" panose="020B0604020202020204" pitchFamily="34" charset="0"/>
              <a:buChar char="•"/>
            </a:pPr>
            <a:r>
              <a:rPr lang="en-US" b="1" dirty="0">
                <a:solidFill>
                  <a:schemeClr val="tx1"/>
                </a:solidFill>
              </a:rPr>
              <a:t>the effect of economic growth</a:t>
            </a:r>
            <a:endParaRPr lang="en-US" dirty="0">
              <a:solidFill>
                <a:schemeClr val="tx1"/>
              </a:solidFill>
            </a:endParaRPr>
          </a:p>
          <a:p>
            <a:pPr marL="914400" lvl="1" indent="-457200" algn="l">
              <a:buFont typeface="Arial" panose="020B0604020202020204" pitchFamily="34" charset="0"/>
              <a:buChar char="•"/>
            </a:pPr>
            <a:r>
              <a:rPr lang="en-US" b="1" dirty="0">
                <a:solidFill>
                  <a:schemeClr val="tx1"/>
                </a:solidFill>
              </a:rPr>
              <a:t>how present choices affect future possibilities</a:t>
            </a:r>
            <a:endParaRPr lang="en-US" dirty="0">
              <a:solidFill>
                <a:schemeClr val="tx1"/>
              </a:solidFill>
            </a:endParaRPr>
          </a:p>
          <a:p>
            <a:pPr marL="914400" lvl="1" indent="-457200" algn="l">
              <a:buFont typeface="Arial" panose="020B0604020202020204" pitchFamily="34" charset="0"/>
              <a:buChar char="•"/>
            </a:pPr>
            <a:r>
              <a:rPr lang="en-US" b="1" dirty="0">
                <a:solidFill>
                  <a:schemeClr val="tx1"/>
                </a:solidFill>
              </a:rPr>
              <a:t>the gains from trade</a:t>
            </a:r>
            <a:endParaRPr lang="en-US" dirty="0">
              <a:solidFill>
                <a:schemeClr val="tx1"/>
              </a:solidFill>
            </a:endParaRPr>
          </a:p>
          <a:p>
            <a:pPr marL="914400" lvl="1" indent="-457200" algn="l">
              <a:buFont typeface="Arial" panose="020B0604020202020204" pitchFamily="34" charset="0"/>
              <a:buChar char="•"/>
            </a:pPr>
            <a:r>
              <a:rPr lang="en-US" b="1" dirty="0">
                <a:solidFill>
                  <a:schemeClr val="tx1"/>
                </a:solidFill>
              </a:rPr>
              <a:t>it does NOT show the optimum product mix (</a:t>
            </a:r>
            <a:r>
              <a:rPr lang="en-US" b="1" dirty="0" err="1">
                <a:solidFill>
                  <a:schemeClr val="tx1"/>
                </a:solidFill>
              </a:rPr>
              <a:t>allocative</a:t>
            </a:r>
            <a:r>
              <a:rPr lang="en-US" b="1" dirty="0">
                <a:solidFill>
                  <a:schemeClr val="tx1"/>
                </a:solidFill>
              </a:rPr>
              <a:t> efficiency) </a:t>
            </a:r>
            <a:endParaRPr lang="en-US" b="1" dirty="0" smtClean="0">
              <a:solidFill>
                <a:schemeClr val="tx1"/>
              </a:solidFill>
            </a:endParaRPr>
          </a:p>
          <a:p>
            <a:pPr marL="914400" lvl="1" indent="-457200" algn="l">
              <a:buFont typeface="Arial" panose="020B0604020202020204" pitchFamily="34" charset="0"/>
              <a:buChar char="•"/>
            </a:pPr>
            <a:r>
              <a:rPr lang="en-US" sz="2800" b="1" dirty="0" smtClean="0">
                <a:solidFill>
                  <a:schemeClr val="tx1"/>
                </a:solidFill>
              </a:rPr>
              <a:t>The PPC does NOT show the optimum product mix (</a:t>
            </a:r>
            <a:r>
              <a:rPr lang="en-US" sz="2800" b="1" dirty="0" err="1" smtClean="0">
                <a:solidFill>
                  <a:schemeClr val="tx1"/>
                </a:solidFill>
              </a:rPr>
              <a:t>allocative</a:t>
            </a:r>
            <a:r>
              <a:rPr lang="en-US" sz="2800" b="1" dirty="0" smtClean="0">
                <a:solidFill>
                  <a:schemeClr val="tx1"/>
                </a:solidFill>
              </a:rPr>
              <a:t> efficiency) </a:t>
            </a:r>
          </a:p>
        </p:txBody>
      </p:sp>
    </p:spTree>
    <p:custDataLst>
      <p:tags r:id="rId1"/>
    </p:custDataLst>
    <p:extLst>
      <p:ext uri="{BB962C8B-B14F-4D97-AF65-F5344CB8AC3E}">
        <p14:creationId xmlns:p14="http://schemas.microsoft.com/office/powerpoint/2010/main" val="28461331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457200"/>
            <a:ext cx="6781800" cy="1676400"/>
          </a:xfrm>
        </p:spPr>
        <p:txBody>
          <a:bodyPr>
            <a:normAutofit fontScale="90000"/>
          </a:bodyPr>
          <a:lstStyle/>
          <a:p>
            <a:pPr algn="l"/>
            <a:r>
              <a:rPr lang="en-US" b="1" dirty="0" smtClean="0"/>
              <a:t>8. If the production possibilities curve is a straight line:</a:t>
            </a:r>
            <a:r>
              <a:rPr lang="en-US" dirty="0" smtClean="0"/>
              <a:t> </a:t>
            </a:r>
            <a:r>
              <a:rPr lang="en-US" b="1" dirty="0" smtClean="0"/>
              <a:t> </a:t>
            </a:r>
            <a:endParaRPr lang="en-US" b="1" dirty="0"/>
          </a:p>
        </p:txBody>
      </p:sp>
      <p:sp>
        <p:nvSpPr>
          <p:cNvPr id="3" name="TPAnswers"/>
          <p:cNvSpPr>
            <a:spLocks noGrp="1"/>
          </p:cNvSpPr>
          <p:nvPr>
            <p:ph type="body" idx="1"/>
            <p:custDataLst>
              <p:tags r:id="rId2"/>
            </p:custDataLst>
          </p:nvPr>
        </p:nvSpPr>
        <p:spPr>
          <a:xfrm>
            <a:off x="457200" y="2438400"/>
            <a:ext cx="8458200" cy="3687763"/>
          </a:xfrm>
        </p:spPr>
        <p:txBody>
          <a:bodyPr>
            <a:normAutofit fontScale="92500" lnSpcReduction="10000"/>
          </a:bodyPr>
          <a:lstStyle/>
          <a:p>
            <a:pPr>
              <a:buNone/>
            </a:pPr>
            <a:r>
              <a:rPr lang="en-US" dirty="0" smtClean="0"/>
              <a:t>1. the two products will sell at the same market prices.</a:t>
            </a:r>
          </a:p>
          <a:p>
            <a:pPr>
              <a:buNone/>
            </a:pPr>
            <a:r>
              <a:rPr lang="en-US" dirty="0" smtClean="0"/>
              <a:t>2. economic resources are perfectly substitutable between the production of the two products.</a:t>
            </a:r>
          </a:p>
          <a:p>
            <a:pPr>
              <a:buNone/>
            </a:pPr>
            <a:r>
              <a:rPr lang="en-US" dirty="0" smtClean="0"/>
              <a:t>3. the two products are equally important to consumers.</a:t>
            </a:r>
          </a:p>
          <a:p>
            <a:pPr>
              <a:buNone/>
            </a:pPr>
            <a:r>
              <a:rPr lang="en-US" dirty="0" smtClean="0"/>
              <a:t>4. equal quantities of the two products will be produced at each possible point on the curve.</a:t>
            </a:r>
            <a:endParaRPr lang="en-US"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457200"/>
            <a:ext cx="6781800" cy="1676400"/>
          </a:xfrm>
        </p:spPr>
        <p:txBody>
          <a:bodyPr>
            <a:normAutofit fontScale="90000"/>
          </a:bodyPr>
          <a:lstStyle/>
          <a:p>
            <a:pPr algn="l"/>
            <a:r>
              <a:rPr lang="en-US" b="1" dirty="0" smtClean="0">
                <a:solidFill>
                  <a:srgbClr val="0070C0"/>
                </a:solidFill>
              </a:rPr>
              <a:t>8. If the production possibilities curve is a straight line:</a:t>
            </a:r>
            <a:r>
              <a:rPr lang="en-US" dirty="0" smtClean="0">
                <a:solidFill>
                  <a:srgbClr val="0070C0"/>
                </a:solidFill>
              </a:rPr>
              <a:t> </a:t>
            </a:r>
            <a:r>
              <a:rPr lang="en-US" b="1" dirty="0" smtClean="0">
                <a:solidFill>
                  <a:srgbClr val="0070C0"/>
                </a:solidFill>
              </a:rPr>
              <a:t> </a:t>
            </a:r>
            <a:endParaRPr lang="en-US" b="1" dirty="0">
              <a:solidFill>
                <a:srgbClr val="0070C0"/>
              </a:solidFill>
            </a:endParaRPr>
          </a:p>
        </p:txBody>
      </p:sp>
      <p:sp>
        <p:nvSpPr>
          <p:cNvPr id="6" name="CorShape1"/>
          <p:cNvSpPr/>
          <p:nvPr>
            <p:custDataLst>
              <p:tags r:id="rId2"/>
            </p:custDataLst>
          </p:nvPr>
        </p:nvSpPr>
        <p:spPr>
          <a:xfrm rot="10800000">
            <a:off x="20320" y="3489113"/>
            <a:ext cx="546100" cy="5461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2438400"/>
            <a:ext cx="8458200" cy="3687763"/>
          </a:xfrm>
        </p:spPr>
        <p:txBody>
          <a:bodyPr>
            <a:normAutofit fontScale="92500" lnSpcReduction="10000"/>
          </a:bodyPr>
          <a:lstStyle/>
          <a:p>
            <a:pPr>
              <a:buNone/>
            </a:pPr>
            <a:r>
              <a:rPr lang="en-US" dirty="0" smtClean="0"/>
              <a:t>1. the two products will sell at the same market prices.</a:t>
            </a:r>
          </a:p>
          <a:p>
            <a:pPr>
              <a:buNone/>
            </a:pPr>
            <a:r>
              <a:rPr lang="en-US" dirty="0" smtClean="0"/>
              <a:t>2. economic resources are perfectly substitutable between the production of the two products.</a:t>
            </a:r>
          </a:p>
          <a:p>
            <a:pPr>
              <a:buNone/>
            </a:pPr>
            <a:r>
              <a:rPr lang="en-US" dirty="0" smtClean="0"/>
              <a:t>3. the two products are equally important to consumers.</a:t>
            </a:r>
          </a:p>
          <a:p>
            <a:pPr>
              <a:buNone/>
            </a:pPr>
            <a:r>
              <a:rPr lang="en-US" dirty="0" smtClean="0"/>
              <a:t>4. equal quantities of the two products will be produced at each possible point on the curve.</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52400" y="1"/>
            <a:ext cx="5410200" cy="1981199"/>
          </a:xfrm>
        </p:spPr>
        <p:txBody>
          <a:bodyPr>
            <a:noAutofit/>
          </a:bodyPr>
          <a:lstStyle/>
          <a:p>
            <a:pPr algn="l"/>
            <a:r>
              <a:rPr lang="en-US" sz="2800" b="1" dirty="0" smtClean="0"/>
              <a:t>9. The combination of computers and bicycles shown by point </a:t>
            </a:r>
            <a:r>
              <a:rPr lang="en-US" sz="2800" b="1" i="1" dirty="0" smtClean="0"/>
              <a:t>F</a:t>
            </a:r>
            <a:r>
              <a:rPr lang="en-US" sz="2800" b="1" dirty="0" smtClean="0"/>
              <a:t>:</a:t>
            </a:r>
            <a:r>
              <a:rPr lang="en-US" sz="2800" dirty="0" smtClean="0"/>
              <a:t> </a:t>
            </a:r>
            <a:br>
              <a:rPr lang="en-US" sz="2800" dirty="0" smtClean="0"/>
            </a:br>
            <a:r>
              <a:rPr lang="en-US" sz="2800" b="1" dirty="0"/>
              <a:t>YP </a:t>
            </a:r>
            <a:r>
              <a:rPr lang="en-US" sz="2800" b="1" dirty="0" smtClean="0"/>
              <a:t>15 </a:t>
            </a:r>
            <a:r>
              <a:rPr lang="en-US" sz="2800" b="1" dirty="0"/>
              <a:t>#14</a:t>
            </a:r>
            <a:r>
              <a:rPr lang="en-US" sz="2800" dirty="0" smtClean="0"/>
              <a:t> </a:t>
            </a:r>
            <a:endParaRPr lang="en-US" sz="2800" b="1" dirty="0"/>
          </a:p>
        </p:txBody>
      </p:sp>
      <p:pic>
        <p:nvPicPr>
          <p:cNvPr id="8195" name="Picture 14"/>
          <p:cNvPicPr>
            <a:picLocks noChangeAspect="1" noChangeArrowheads="1"/>
          </p:cNvPicPr>
          <p:nvPr/>
        </p:nvPicPr>
        <p:blipFill>
          <a:blip r:embed="rId4" cstate="print"/>
          <a:srcRect/>
          <a:stretch>
            <a:fillRect/>
          </a:stretch>
        </p:blipFill>
        <p:spPr bwMode="auto">
          <a:xfrm>
            <a:off x="6072060" y="1"/>
            <a:ext cx="2919540" cy="3810000"/>
          </a:xfrm>
          <a:prstGeom prst="rect">
            <a:avLst/>
          </a:prstGeom>
          <a:noFill/>
          <a:ln w="9525">
            <a:noFill/>
            <a:miter lim="800000"/>
            <a:headEnd/>
            <a:tailEnd/>
          </a:ln>
        </p:spPr>
      </p:pic>
      <p:sp>
        <p:nvSpPr>
          <p:cNvPr id="3" name="TPAnswers"/>
          <p:cNvSpPr>
            <a:spLocks noGrp="1"/>
          </p:cNvSpPr>
          <p:nvPr>
            <p:ph type="body" idx="1"/>
            <p:custDataLst>
              <p:tags r:id="rId2"/>
            </p:custDataLst>
          </p:nvPr>
        </p:nvSpPr>
        <p:spPr>
          <a:xfrm>
            <a:off x="457200" y="2133600"/>
            <a:ext cx="6096000" cy="3992563"/>
          </a:xfrm>
        </p:spPr>
        <p:txBody>
          <a:bodyPr>
            <a:normAutofit fontScale="92500" lnSpcReduction="20000"/>
          </a:bodyPr>
          <a:lstStyle/>
          <a:p>
            <a:pPr marL="514350" indent="-514350">
              <a:buFont typeface="Arial" pitchFamily="34" charset="0"/>
              <a:buAutoNum type="arabicPeriod"/>
            </a:pPr>
            <a:r>
              <a:rPr lang="en-US" dirty="0" smtClean="0"/>
              <a:t>is unattainable, given currently available resources and technology.</a:t>
            </a:r>
          </a:p>
          <a:p>
            <a:pPr marL="514350" indent="-514350">
              <a:buFont typeface="Arial" pitchFamily="34" charset="0"/>
              <a:buAutoNum type="arabicPeriod"/>
            </a:pPr>
            <a:r>
              <a:rPr lang="en-US" dirty="0" smtClean="0"/>
              <a:t>is attainable, but implies productive inefficiency</a:t>
            </a:r>
          </a:p>
          <a:p>
            <a:pPr marL="514350" indent="-514350">
              <a:buFont typeface="Arial" pitchFamily="34" charset="0"/>
              <a:buAutoNum type="arabicPeriod"/>
            </a:pPr>
            <a:r>
              <a:rPr lang="en-US" dirty="0" smtClean="0"/>
              <a:t>is attainable, but implies </a:t>
            </a:r>
            <a:r>
              <a:rPr lang="en-US" dirty="0" err="1" smtClean="0"/>
              <a:t>allocative</a:t>
            </a:r>
            <a:r>
              <a:rPr lang="en-US" dirty="0" smtClean="0"/>
              <a:t> inefficiency</a:t>
            </a:r>
          </a:p>
          <a:p>
            <a:pPr marL="514350" indent="-514350">
              <a:buFont typeface="Arial" pitchFamily="34" charset="0"/>
              <a:buAutoNum type="arabicPeriod"/>
            </a:pPr>
            <a:r>
              <a:rPr lang="en-US" dirty="0" smtClean="0"/>
              <a:t>is attainable, but implies full employment</a:t>
            </a:r>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60960" y="0"/>
            <a:ext cx="5501640" cy="1981200"/>
          </a:xfrm>
        </p:spPr>
        <p:txBody>
          <a:bodyPr>
            <a:noAutofit/>
          </a:bodyPr>
          <a:lstStyle/>
          <a:p>
            <a:pPr algn="l"/>
            <a:r>
              <a:rPr lang="en-US" sz="2800" b="1" dirty="0" smtClean="0">
                <a:solidFill>
                  <a:srgbClr val="0070C0"/>
                </a:solidFill>
              </a:rPr>
              <a:t>9. The combination of computers and bicycles shown by point </a:t>
            </a:r>
            <a:r>
              <a:rPr lang="en-US" sz="2800" b="1" i="1" dirty="0" smtClean="0">
                <a:solidFill>
                  <a:srgbClr val="0070C0"/>
                </a:solidFill>
              </a:rPr>
              <a:t>F</a:t>
            </a:r>
            <a:r>
              <a:rPr lang="en-US" sz="2800" b="1" dirty="0" smtClean="0">
                <a:solidFill>
                  <a:srgbClr val="0070C0"/>
                </a:solidFill>
              </a:rPr>
              <a:t>:</a:t>
            </a:r>
            <a:r>
              <a:rPr lang="en-US" sz="2800" dirty="0" smtClean="0">
                <a:solidFill>
                  <a:srgbClr val="0070C0"/>
                </a:solidFill>
              </a:rPr>
              <a:t>  </a:t>
            </a:r>
            <a:br>
              <a:rPr lang="en-US" sz="2800" dirty="0" smtClean="0">
                <a:solidFill>
                  <a:srgbClr val="0070C0"/>
                </a:solidFill>
              </a:rPr>
            </a:br>
            <a:r>
              <a:rPr lang="en-US" sz="2800" b="1" dirty="0">
                <a:solidFill>
                  <a:srgbClr val="0070C0"/>
                </a:solidFill>
              </a:rPr>
              <a:t>YP </a:t>
            </a:r>
            <a:r>
              <a:rPr lang="en-US" sz="2800" b="1" dirty="0" smtClean="0">
                <a:solidFill>
                  <a:srgbClr val="0070C0"/>
                </a:solidFill>
              </a:rPr>
              <a:t>15 </a:t>
            </a:r>
            <a:r>
              <a:rPr lang="en-US" sz="2800" b="1" dirty="0">
                <a:solidFill>
                  <a:srgbClr val="0070C0"/>
                </a:solidFill>
              </a:rPr>
              <a:t>#14</a:t>
            </a:r>
          </a:p>
        </p:txBody>
      </p:sp>
      <p:pic>
        <p:nvPicPr>
          <p:cNvPr id="8195" name="Picture 14"/>
          <p:cNvPicPr>
            <a:picLocks noChangeAspect="1" noChangeArrowheads="1"/>
          </p:cNvPicPr>
          <p:nvPr/>
        </p:nvPicPr>
        <p:blipFill>
          <a:blip r:embed="rId5" cstate="print"/>
          <a:srcRect/>
          <a:stretch>
            <a:fillRect/>
          </a:stretch>
        </p:blipFill>
        <p:spPr bwMode="auto">
          <a:xfrm>
            <a:off x="6072060" y="1"/>
            <a:ext cx="2919540" cy="3810000"/>
          </a:xfrm>
          <a:prstGeom prst="rect">
            <a:avLst/>
          </a:prstGeom>
          <a:noFill/>
          <a:ln w="9525">
            <a:noFill/>
            <a:miter lim="800000"/>
            <a:headEnd/>
            <a:tailEnd/>
          </a:ln>
        </p:spPr>
      </p:pic>
      <p:sp>
        <p:nvSpPr>
          <p:cNvPr id="3" name="TPAnswers"/>
          <p:cNvSpPr>
            <a:spLocks noGrp="1"/>
          </p:cNvSpPr>
          <p:nvPr>
            <p:ph type="body" idx="1"/>
            <p:custDataLst>
              <p:tags r:id="rId2"/>
            </p:custDataLst>
          </p:nvPr>
        </p:nvSpPr>
        <p:spPr>
          <a:xfrm>
            <a:off x="457200" y="2133600"/>
            <a:ext cx="6096000" cy="3992563"/>
          </a:xfrm>
        </p:spPr>
        <p:txBody>
          <a:bodyPr>
            <a:normAutofit fontScale="92500" lnSpcReduction="20000"/>
          </a:bodyPr>
          <a:lstStyle/>
          <a:p>
            <a:pPr marL="514350" indent="-514350">
              <a:buFont typeface="Arial" pitchFamily="34" charset="0"/>
              <a:buAutoNum type="arabicPeriod"/>
            </a:pPr>
            <a:r>
              <a:rPr lang="en-US" dirty="0" smtClean="0"/>
              <a:t>is unattainable, given currently available resources and technology.</a:t>
            </a:r>
          </a:p>
          <a:p>
            <a:pPr marL="514350" indent="-514350">
              <a:buFont typeface="Arial" pitchFamily="34" charset="0"/>
              <a:buAutoNum type="arabicPeriod"/>
            </a:pPr>
            <a:r>
              <a:rPr lang="en-US" dirty="0" smtClean="0"/>
              <a:t>is attainable, but implies productive inefficiency</a:t>
            </a:r>
          </a:p>
          <a:p>
            <a:pPr marL="514350" indent="-514350">
              <a:buFont typeface="Arial" pitchFamily="34" charset="0"/>
              <a:buAutoNum type="arabicPeriod"/>
            </a:pPr>
            <a:r>
              <a:rPr lang="en-US" dirty="0" smtClean="0"/>
              <a:t>is attainable, but implies </a:t>
            </a:r>
            <a:r>
              <a:rPr lang="en-US" dirty="0" err="1" smtClean="0"/>
              <a:t>allocative</a:t>
            </a:r>
            <a:r>
              <a:rPr lang="en-US" dirty="0" smtClean="0"/>
              <a:t> inefficiency</a:t>
            </a:r>
          </a:p>
          <a:p>
            <a:pPr marL="514350" indent="-514350">
              <a:buFont typeface="Arial" pitchFamily="34" charset="0"/>
              <a:buAutoNum type="arabicPeriod"/>
            </a:pPr>
            <a:r>
              <a:rPr lang="en-US" dirty="0" smtClean="0"/>
              <a:t>is attainable, but implies full employment</a:t>
            </a:r>
          </a:p>
        </p:txBody>
      </p:sp>
      <p:sp>
        <p:nvSpPr>
          <p:cNvPr id="7" name="CorShape1"/>
          <p:cNvSpPr/>
          <p:nvPr>
            <p:custDataLst>
              <p:tags r:id="rId3"/>
            </p:custDataLst>
          </p:nvPr>
        </p:nvSpPr>
        <p:spPr>
          <a:xfrm rot="10800000">
            <a:off x="60960" y="3441700"/>
            <a:ext cx="495300" cy="4953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52400" y="152400"/>
            <a:ext cx="4800600" cy="2438400"/>
          </a:xfrm>
        </p:spPr>
        <p:txBody>
          <a:bodyPr>
            <a:normAutofit/>
          </a:bodyPr>
          <a:lstStyle/>
          <a:p>
            <a:pPr algn="l"/>
            <a:r>
              <a:rPr lang="en-US" sz="3000" b="1" dirty="0" smtClean="0"/>
              <a:t>10. Refer to the diagram. This economy will experience unemployment if it produces at </a:t>
            </a:r>
            <a:endParaRPr lang="en-US" sz="3000" b="1" dirty="0"/>
          </a:p>
        </p:txBody>
      </p:sp>
      <p:pic>
        <p:nvPicPr>
          <p:cNvPr id="7171" name="Picture 11"/>
          <p:cNvPicPr>
            <a:picLocks noChangeAspect="1" noChangeArrowheads="1"/>
          </p:cNvPicPr>
          <p:nvPr/>
        </p:nvPicPr>
        <p:blipFill>
          <a:blip r:embed="rId4" cstate="print"/>
          <a:srcRect/>
          <a:stretch>
            <a:fillRect/>
          </a:stretch>
        </p:blipFill>
        <p:spPr bwMode="auto">
          <a:xfrm>
            <a:off x="4876800" y="304800"/>
            <a:ext cx="4038600" cy="4018306"/>
          </a:xfrm>
          <a:prstGeom prst="rect">
            <a:avLst/>
          </a:prstGeom>
          <a:noFill/>
          <a:ln w="9525">
            <a:noFill/>
            <a:miter lim="800000"/>
            <a:headEnd/>
            <a:tailEnd/>
          </a:ln>
        </p:spPr>
      </p:pic>
      <p:sp>
        <p:nvSpPr>
          <p:cNvPr id="3" name="TPAnswers"/>
          <p:cNvSpPr>
            <a:spLocks noGrp="1"/>
          </p:cNvSpPr>
          <p:nvPr>
            <p:ph type="body" idx="1"/>
            <p:custDataLst>
              <p:tags r:id="rId2"/>
            </p:custDataLst>
          </p:nvPr>
        </p:nvSpPr>
        <p:spPr>
          <a:xfrm>
            <a:off x="457200" y="2514600"/>
            <a:ext cx="4191000" cy="3611563"/>
          </a:xfrm>
        </p:spPr>
        <p:txBody>
          <a:bodyPr>
            <a:normAutofit/>
          </a:bodyPr>
          <a:lstStyle/>
          <a:p>
            <a:pPr marL="514350" indent="-514350">
              <a:buFont typeface="Arial" pitchFamily="34" charset="0"/>
              <a:buAutoNum type="arabicPeriod"/>
            </a:pPr>
            <a:r>
              <a:rPr lang="en-US" i="1" dirty="0" smtClean="0"/>
              <a:t>A</a:t>
            </a:r>
            <a:r>
              <a:rPr lang="en-US" dirty="0" smtClean="0"/>
              <a:t>.</a:t>
            </a:r>
          </a:p>
          <a:p>
            <a:pPr marL="514350" indent="-514350">
              <a:buFont typeface="Arial" pitchFamily="34" charset="0"/>
              <a:buAutoNum type="arabicPeriod"/>
            </a:pPr>
            <a:r>
              <a:rPr lang="en-US" i="1" dirty="0" smtClean="0"/>
              <a:t>B</a:t>
            </a:r>
            <a:r>
              <a:rPr lang="en-US" dirty="0" smtClean="0"/>
              <a:t>.</a:t>
            </a:r>
          </a:p>
          <a:p>
            <a:pPr marL="514350" indent="-514350">
              <a:buFont typeface="Arial" pitchFamily="34" charset="0"/>
              <a:buAutoNum type="arabicPeriod"/>
            </a:pPr>
            <a:r>
              <a:rPr lang="en-US" i="1" dirty="0" smtClean="0"/>
              <a:t>C</a:t>
            </a:r>
            <a:r>
              <a:rPr lang="en-US" dirty="0" smtClean="0"/>
              <a:t>.</a:t>
            </a:r>
          </a:p>
          <a:p>
            <a:pPr marL="514350" indent="-514350">
              <a:buFont typeface="Arial" pitchFamily="34" charset="0"/>
              <a:buAutoNum type="arabicPeriod"/>
            </a:pPr>
            <a:r>
              <a:rPr lang="en-US" i="1" dirty="0" smtClean="0"/>
              <a:t>D</a:t>
            </a:r>
            <a:r>
              <a:rPr lang="en-US" dirty="0" smtClean="0"/>
              <a:t>.</a:t>
            </a:r>
            <a:endParaRPr lang="en-US" dirty="0"/>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72719" y="152400"/>
            <a:ext cx="4780281" cy="2438400"/>
          </a:xfrm>
        </p:spPr>
        <p:txBody>
          <a:bodyPr>
            <a:normAutofit/>
          </a:bodyPr>
          <a:lstStyle/>
          <a:p>
            <a:pPr algn="l"/>
            <a:r>
              <a:rPr lang="en-US" sz="3000" b="1" dirty="0" smtClean="0">
                <a:solidFill>
                  <a:srgbClr val="0070C0"/>
                </a:solidFill>
              </a:rPr>
              <a:t>10. Refer to the diagram. This economy will experience unemployment if it produces at </a:t>
            </a:r>
            <a:endParaRPr lang="en-US" sz="3000" b="1" dirty="0">
              <a:solidFill>
                <a:srgbClr val="0070C0"/>
              </a:solidFill>
            </a:endParaRPr>
          </a:p>
        </p:txBody>
      </p:sp>
      <p:pic>
        <p:nvPicPr>
          <p:cNvPr id="7171" name="Picture 11"/>
          <p:cNvPicPr>
            <a:picLocks noChangeAspect="1" noChangeArrowheads="1"/>
          </p:cNvPicPr>
          <p:nvPr/>
        </p:nvPicPr>
        <p:blipFill>
          <a:blip r:embed="rId5" cstate="print"/>
          <a:srcRect/>
          <a:stretch>
            <a:fillRect/>
          </a:stretch>
        </p:blipFill>
        <p:spPr bwMode="auto">
          <a:xfrm>
            <a:off x="4876800" y="304800"/>
            <a:ext cx="4038600" cy="4018306"/>
          </a:xfrm>
          <a:prstGeom prst="rect">
            <a:avLst/>
          </a:prstGeom>
          <a:noFill/>
          <a:ln w="9525">
            <a:noFill/>
            <a:miter lim="800000"/>
            <a:headEnd/>
            <a:tailEnd/>
          </a:ln>
        </p:spPr>
      </p:pic>
      <p:sp>
        <p:nvSpPr>
          <p:cNvPr id="7" name="CorShape1"/>
          <p:cNvSpPr/>
          <p:nvPr>
            <p:custDataLst>
              <p:tags r:id="rId2"/>
            </p:custDataLst>
          </p:nvPr>
        </p:nvSpPr>
        <p:spPr>
          <a:xfrm rot="10800000">
            <a:off x="172720" y="4336965"/>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2514600"/>
            <a:ext cx="4191000" cy="3611563"/>
          </a:xfrm>
        </p:spPr>
        <p:txBody>
          <a:bodyPr>
            <a:normAutofit/>
          </a:bodyPr>
          <a:lstStyle/>
          <a:p>
            <a:pPr marL="514350" indent="-514350">
              <a:buFont typeface="Arial" pitchFamily="34" charset="0"/>
              <a:buAutoNum type="arabicPeriod"/>
            </a:pPr>
            <a:r>
              <a:rPr lang="en-US" i="1" dirty="0" smtClean="0"/>
              <a:t>A</a:t>
            </a:r>
            <a:r>
              <a:rPr lang="en-US" dirty="0" smtClean="0"/>
              <a:t>.</a:t>
            </a:r>
          </a:p>
          <a:p>
            <a:pPr marL="514350" indent="-514350">
              <a:buFont typeface="Arial" pitchFamily="34" charset="0"/>
              <a:buAutoNum type="arabicPeriod"/>
            </a:pPr>
            <a:r>
              <a:rPr lang="en-US" i="1" dirty="0" smtClean="0"/>
              <a:t>B</a:t>
            </a:r>
            <a:r>
              <a:rPr lang="en-US" dirty="0" smtClean="0"/>
              <a:t>.</a:t>
            </a:r>
          </a:p>
          <a:p>
            <a:pPr marL="514350" indent="-514350">
              <a:buFont typeface="Arial" pitchFamily="34" charset="0"/>
              <a:buAutoNum type="arabicPeriod"/>
            </a:pPr>
            <a:r>
              <a:rPr lang="en-US" i="1" dirty="0" smtClean="0"/>
              <a:t>C</a:t>
            </a:r>
            <a:r>
              <a:rPr lang="en-US" dirty="0" smtClean="0"/>
              <a:t>.</a:t>
            </a:r>
          </a:p>
          <a:p>
            <a:pPr marL="514350" indent="-514350">
              <a:buFont typeface="Arial" pitchFamily="34" charset="0"/>
              <a:buAutoNum type="arabicPeriod"/>
            </a:pPr>
            <a:r>
              <a:rPr lang="en-US" i="1" dirty="0" smtClean="0"/>
              <a:t>D</a:t>
            </a:r>
            <a:r>
              <a:rPr lang="en-US" dirty="0" smtClean="0"/>
              <a:t>.</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934200" cy="2316162"/>
          </a:xfrm>
        </p:spPr>
        <p:txBody>
          <a:bodyPr>
            <a:normAutofit fontScale="90000"/>
          </a:bodyPr>
          <a:lstStyle/>
          <a:p>
            <a:pPr algn="l"/>
            <a:r>
              <a:rPr lang="en-US" b="1" dirty="0" smtClean="0"/>
              <a:t>11. If all discrimination in the United States were eliminated, the economy would</a:t>
            </a:r>
            <a:r>
              <a:rPr lang="en-US" dirty="0" smtClean="0"/>
              <a:t>: </a:t>
            </a:r>
            <a:endParaRPr lang="en-US" b="1" dirty="0"/>
          </a:p>
        </p:txBody>
      </p:sp>
      <p:sp>
        <p:nvSpPr>
          <p:cNvPr id="3" name="TPAnswers"/>
          <p:cNvSpPr>
            <a:spLocks noGrp="1"/>
          </p:cNvSpPr>
          <p:nvPr>
            <p:ph type="body" idx="1"/>
            <p:custDataLst>
              <p:tags r:id="rId2"/>
            </p:custDataLst>
          </p:nvPr>
        </p:nvSpPr>
        <p:spPr>
          <a:xfrm>
            <a:off x="457200" y="2514600"/>
            <a:ext cx="8382000" cy="3611563"/>
          </a:xfrm>
        </p:spPr>
        <p:txBody>
          <a:bodyPr>
            <a:normAutofit fontScale="92500"/>
          </a:bodyPr>
          <a:lstStyle/>
          <a:p>
            <a:pPr marL="514350" indent="-514350">
              <a:buFont typeface="Arial" pitchFamily="34" charset="0"/>
              <a:buAutoNum type="arabicPeriod"/>
            </a:pPr>
            <a:r>
              <a:rPr lang="en-US" dirty="0" smtClean="0"/>
              <a:t>have a less concave production possibilities curve.</a:t>
            </a:r>
          </a:p>
          <a:p>
            <a:pPr marL="514350" indent="-514350">
              <a:buFont typeface="Arial" pitchFamily="34" charset="0"/>
              <a:buAutoNum type="arabicPeriod"/>
            </a:pPr>
            <a:r>
              <a:rPr lang="en-US" dirty="0" smtClean="0"/>
              <a:t>produce at some point closer to its production possibilities curve.</a:t>
            </a:r>
          </a:p>
          <a:p>
            <a:pPr marL="514350" indent="-514350">
              <a:buFont typeface="Arial" pitchFamily="34" charset="0"/>
              <a:buAutoNum type="arabicPeriod"/>
            </a:pPr>
            <a:r>
              <a:rPr lang="en-US" dirty="0" smtClean="0"/>
              <a:t>be able to produce at some point outside of its production possibilities curve.</a:t>
            </a:r>
          </a:p>
          <a:p>
            <a:pPr marL="514350" indent="-514350">
              <a:buFont typeface="Arial" pitchFamily="34" charset="0"/>
              <a:buAutoNum type="arabicPeriod"/>
            </a:pPr>
            <a:r>
              <a:rPr lang="en-US" dirty="0" smtClean="0"/>
              <a:t>shift the production possibilities curve outward.</a:t>
            </a:r>
            <a:endParaRPr lang="en-US" dirty="0"/>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934200" cy="2316162"/>
          </a:xfrm>
        </p:spPr>
        <p:txBody>
          <a:bodyPr>
            <a:normAutofit fontScale="90000"/>
          </a:bodyPr>
          <a:lstStyle/>
          <a:p>
            <a:pPr algn="l"/>
            <a:r>
              <a:rPr lang="en-US" b="1" dirty="0" smtClean="0">
                <a:solidFill>
                  <a:srgbClr val="0070C0"/>
                </a:solidFill>
              </a:rPr>
              <a:t>11. If all discrimination in the United States were eliminated, the economy would</a:t>
            </a:r>
            <a:r>
              <a:rPr lang="en-US" dirty="0" smtClean="0">
                <a:solidFill>
                  <a:srgbClr val="0070C0"/>
                </a:solidFill>
              </a:rPr>
              <a:t>: </a:t>
            </a:r>
            <a:endParaRPr lang="en-US" b="1" dirty="0">
              <a:solidFill>
                <a:srgbClr val="0070C0"/>
              </a:solidFill>
            </a:endParaRPr>
          </a:p>
        </p:txBody>
      </p:sp>
      <p:sp>
        <p:nvSpPr>
          <p:cNvPr id="3" name="TPAnswers"/>
          <p:cNvSpPr>
            <a:spLocks noGrp="1"/>
          </p:cNvSpPr>
          <p:nvPr>
            <p:ph type="body" idx="1"/>
            <p:custDataLst>
              <p:tags r:id="rId2"/>
            </p:custDataLst>
          </p:nvPr>
        </p:nvSpPr>
        <p:spPr>
          <a:xfrm>
            <a:off x="457200" y="2514600"/>
            <a:ext cx="8382000" cy="3611563"/>
          </a:xfrm>
        </p:spPr>
        <p:txBody>
          <a:bodyPr>
            <a:normAutofit fontScale="92500"/>
          </a:bodyPr>
          <a:lstStyle/>
          <a:p>
            <a:pPr marL="514350" indent="-514350">
              <a:buFont typeface="Arial" pitchFamily="34" charset="0"/>
              <a:buAutoNum type="arabicPeriod"/>
            </a:pPr>
            <a:r>
              <a:rPr lang="en-US" dirty="0" smtClean="0"/>
              <a:t>have a less concave production possibilities curve.</a:t>
            </a:r>
          </a:p>
          <a:p>
            <a:pPr marL="514350" indent="-514350">
              <a:buFont typeface="Arial" pitchFamily="34" charset="0"/>
              <a:buAutoNum type="arabicPeriod"/>
            </a:pPr>
            <a:r>
              <a:rPr lang="en-US" dirty="0" smtClean="0"/>
              <a:t>produce at some point closer to its production possibilities curve.</a:t>
            </a:r>
          </a:p>
          <a:p>
            <a:pPr marL="514350" indent="-514350">
              <a:buFont typeface="Arial" pitchFamily="34" charset="0"/>
              <a:buAutoNum type="arabicPeriod"/>
            </a:pPr>
            <a:r>
              <a:rPr lang="en-US" dirty="0" smtClean="0"/>
              <a:t>be able to produce at some point outside of its production possibilities curve.</a:t>
            </a:r>
          </a:p>
          <a:p>
            <a:pPr marL="514350" indent="-514350">
              <a:buFont typeface="Arial" pitchFamily="34" charset="0"/>
              <a:buAutoNum type="arabicPeriod"/>
            </a:pPr>
            <a:r>
              <a:rPr lang="en-US" dirty="0" smtClean="0"/>
              <a:t>shift the production possibilities curve outward.</a:t>
            </a:r>
            <a:endParaRPr lang="en-US" dirty="0"/>
          </a:p>
        </p:txBody>
      </p:sp>
      <p:sp>
        <p:nvSpPr>
          <p:cNvPr id="5" name="CorShape1"/>
          <p:cNvSpPr/>
          <p:nvPr>
            <p:custDataLst>
              <p:tags r:id="rId3"/>
            </p:custDataLst>
          </p:nvPr>
        </p:nvSpPr>
        <p:spPr>
          <a:xfrm rot="10800000">
            <a:off x="-30480" y="3677920"/>
            <a:ext cx="609600" cy="609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5" name="Picture 1" descr="C:\web\ecogif\ppc\ppcdecue.jpg"/>
          <p:cNvPicPr>
            <a:picLocks noChangeAspect="1" noChangeArrowheads="1"/>
          </p:cNvPicPr>
          <p:nvPr/>
        </p:nvPicPr>
        <p:blipFill>
          <a:blip r:embed="rId3" cstate="print"/>
          <a:srcRect/>
          <a:stretch>
            <a:fillRect/>
          </a:stretch>
        </p:blipFill>
        <p:spPr bwMode="auto">
          <a:xfrm>
            <a:off x="1447800" y="304800"/>
            <a:ext cx="6383776" cy="5715000"/>
          </a:xfrm>
          <a:prstGeom prst="rect">
            <a:avLst/>
          </a:prstGeom>
          <a:noFill/>
        </p:spPr>
      </p:pic>
    </p:spTree>
    <p:custDataLst>
      <p:tags r:id="rId1"/>
    </p:custDataLst>
    <p:extLst>
      <p:ext uri="{BB962C8B-B14F-4D97-AF65-F5344CB8AC3E}">
        <p14:creationId xmlns:p14="http://schemas.microsoft.com/office/powerpoint/2010/main" val="14289085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990600"/>
            <a:ext cx="6248400" cy="1524000"/>
          </a:xfrm>
        </p:spPr>
        <p:txBody>
          <a:bodyPr>
            <a:normAutofit fontScale="90000"/>
          </a:bodyPr>
          <a:lstStyle/>
          <a:p>
            <a:pPr algn="l"/>
            <a:r>
              <a:rPr lang="en-US" sz="3600" b="1" dirty="0" smtClean="0"/>
              <a:t>12. Which of the following will </a:t>
            </a:r>
            <a:r>
              <a:rPr lang="en-US" sz="3600" b="1" i="1" dirty="0" smtClean="0"/>
              <a:t>not</a:t>
            </a:r>
            <a:r>
              <a:rPr lang="en-US" sz="3600" b="1" dirty="0" smtClean="0"/>
              <a:t> produce an outward shift of the production possibilities curve?</a:t>
            </a:r>
            <a:r>
              <a:rPr lang="en-US" sz="3600" dirty="0" smtClean="0"/>
              <a:t> </a:t>
            </a:r>
            <a:r>
              <a:rPr lang="en-US" dirty="0" smtClean="0"/>
              <a:t/>
            </a:r>
            <a:br>
              <a:rPr lang="en-US" dirty="0" smtClean="0"/>
            </a:br>
            <a:endParaRPr lang="en-US" b="1" dirty="0"/>
          </a:p>
        </p:txBody>
      </p:sp>
      <p:sp>
        <p:nvSpPr>
          <p:cNvPr id="3" name="TPAnswers"/>
          <p:cNvSpPr>
            <a:spLocks noGrp="1"/>
          </p:cNvSpPr>
          <p:nvPr>
            <p:ph type="body" idx="1"/>
            <p:custDataLst>
              <p:tags r:id="rId2"/>
            </p:custDataLst>
          </p:nvPr>
        </p:nvSpPr>
        <p:spPr>
          <a:xfrm>
            <a:off x="457200" y="2667000"/>
            <a:ext cx="8458200" cy="3459163"/>
          </a:xfrm>
        </p:spPr>
        <p:txBody>
          <a:bodyPr>
            <a:normAutofit lnSpcReduction="10000"/>
          </a:bodyPr>
          <a:lstStyle/>
          <a:p>
            <a:pPr marL="514350" indent="-514350">
              <a:buFont typeface="Arial" pitchFamily="34" charset="0"/>
              <a:buAutoNum type="arabicPeriod"/>
            </a:pPr>
            <a:r>
              <a:rPr lang="en-US" dirty="0" smtClean="0"/>
              <a:t>an upgrading of the quality of a nation's human resources</a:t>
            </a:r>
          </a:p>
          <a:p>
            <a:pPr marL="514350" indent="-514350">
              <a:buFont typeface="Arial" pitchFamily="34" charset="0"/>
              <a:buAutoNum type="arabicPeriod"/>
            </a:pPr>
            <a:r>
              <a:rPr lang="en-US" dirty="0" smtClean="0"/>
              <a:t>the reduction of unemployment</a:t>
            </a:r>
          </a:p>
          <a:p>
            <a:pPr marL="514350" indent="-514350">
              <a:buFont typeface="Arial" pitchFamily="34" charset="0"/>
              <a:buAutoNum type="arabicPeriod"/>
            </a:pPr>
            <a:r>
              <a:rPr lang="en-US" dirty="0" smtClean="0"/>
              <a:t>an increase in the quantity of a society's labor force</a:t>
            </a:r>
          </a:p>
          <a:p>
            <a:pPr marL="514350" indent="-514350">
              <a:buFont typeface="Arial" pitchFamily="34" charset="0"/>
              <a:buAutoNum type="arabicPeriod"/>
            </a:pPr>
            <a:r>
              <a:rPr lang="en-US" dirty="0" smtClean="0"/>
              <a:t>the improvement of a society's technological knowledge</a:t>
            </a:r>
            <a:endParaRPr lang="en-US" dirty="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457201"/>
          </a:xfrm>
        </p:spPr>
        <p:txBody>
          <a:bodyPr>
            <a:normAutofit/>
          </a:bodyPr>
          <a:lstStyle/>
          <a:p>
            <a:r>
              <a:rPr lang="en-US" sz="2400" b="1" dirty="0" smtClean="0"/>
              <a:t>1c – PPC – Macro – Outcomes (1)</a:t>
            </a:r>
            <a:endParaRPr lang="en-US" sz="2400" b="1" dirty="0"/>
          </a:p>
        </p:txBody>
      </p:sp>
      <p:sp>
        <p:nvSpPr>
          <p:cNvPr id="3" name="Subtitle 2"/>
          <p:cNvSpPr>
            <a:spLocks noGrp="1"/>
          </p:cNvSpPr>
          <p:nvPr>
            <p:ph type="subTitle" idx="1"/>
          </p:nvPr>
        </p:nvSpPr>
        <p:spPr>
          <a:xfrm>
            <a:off x="152400" y="533400"/>
            <a:ext cx="8839200" cy="6248400"/>
          </a:xfrm>
        </p:spPr>
        <p:txBody>
          <a:bodyPr>
            <a:normAutofit fontScale="77500" lnSpcReduction="20000"/>
          </a:bodyPr>
          <a:lstStyle/>
          <a:p>
            <a:pPr algn="l"/>
            <a:r>
              <a:rPr lang="en-US" sz="3400" dirty="0" smtClean="0">
                <a:solidFill>
                  <a:schemeClr val="tx1"/>
                </a:solidFill>
              </a:rPr>
              <a:t>Construct </a:t>
            </a:r>
            <a:r>
              <a:rPr lang="en-US" sz="3400" dirty="0">
                <a:solidFill>
                  <a:schemeClr val="tx1"/>
                </a:solidFill>
              </a:rPr>
              <a:t>a production possibilities curve (PPC) when given appropriate data; what is the production possibilities curve (PPC) or production possibilities frontier (PPF)?; what does it show?</a:t>
            </a:r>
          </a:p>
          <a:p>
            <a:pPr algn="l"/>
            <a:r>
              <a:rPr lang="en-US" sz="3400" dirty="0">
                <a:solidFill>
                  <a:schemeClr val="tx1"/>
                </a:solidFill>
              </a:rPr>
              <a:t>What are the assumptions behind the PPC</a:t>
            </a:r>
          </a:p>
          <a:p>
            <a:pPr algn="l"/>
            <a:r>
              <a:rPr lang="en-US" sz="3400" dirty="0">
                <a:solidFill>
                  <a:schemeClr val="tx1"/>
                </a:solidFill>
              </a:rPr>
              <a:t>Illustrate the following using the production possibilities curve: </a:t>
            </a:r>
          </a:p>
          <a:p>
            <a:pPr lvl="1" algn="l"/>
            <a:r>
              <a:rPr lang="en-US" sz="3400" dirty="0">
                <a:solidFill>
                  <a:schemeClr val="tx1"/>
                </a:solidFill>
              </a:rPr>
              <a:t>we must make choices</a:t>
            </a:r>
          </a:p>
          <a:p>
            <a:pPr lvl="1" algn="l"/>
            <a:r>
              <a:rPr lang="en-US" sz="3400" dirty="0">
                <a:solidFill>
                  <a:schemeClr val="tx1"/>
                </a:solidFill>
              </a:rPr>
              <a:t>choices have opportunity costs</a:t>
            </a:r>
          </a:p>
          <a:p>
            <a:pPr lvl="1" algn="l"/>
            <a:r>
              <a:rPr lang="en-US" sz="3400" dirty="0">
                <a:solidFill>
                  <a:schemeClr val="tx1"/>
                </a:solidFill>
              </a:rPr>
              <a:t>the law of increasing costs</a:t>
            </a:r>
          </a:p>
          <a:p>
            <a:pPr lvl="1" algn="l"/>
            <a:r>
              <a:rPr lang="en-US" sz="3400" dirty="0">
                <a:solidFill>
                  <a:schemeClr val="tx1"/>
                </a:solidFill>
              </a:rPr>
              <a:t>the effect of unemployment</a:t>
            </a:r>
          </a:p>
          <a:p>
            <a:pPr lvl="1" algn="l"/>
            <a:r>
              <a:rPr lang="en-US" sz="3400" dirty="0">
                <a:solidFill>
                  <a:schemeClr val="tx1"/>
                </a:solidFill>
              </a:rPr>
              <a:t>the effect of productive inefficiency</a:t>
            </a:r>
          </a:p>
          <a:p>
            <a:pPr lvl="1" algn="l"/>
            <a:r>
              <a:rPr lang="en-US" sz="3400" dirty="0">
                <a:solidFill>
                  <a:schemeClr val="tx1"/>
                </a:solidFill>
              </a:rPr>
              <a:t>how present choices affect future possibilities</a:t>
            </a:r>
          </a:p>
          <a:p>
            <a:pPr lvl="1" algn="l"/>
            <a:r>
              <a:rPr lang="en-US" sz="3400" dirty="0">
                <a:solidFill>
                  <a:schemeClr val="tx1"/>
                </a:solidFill>
              </a:rPr>
              <a:t>the effect of international trade</a:t>
            </a:r>
          </a:p>
          <a:p>
            <a:pPr lvl="1" algn="l"/>
            <a:r>
              <a:rPr lang="en-US" sz="3400" dirty="0">
                <a:solidFill>
                  <a:schemeClr val="tx1"/>
                </a:solidFill>
              </a:rPr>
              <a:t>two types of "economic growth"</a:t>
            </a:r>
          </a:p>
          <a:p>
            <a:pPr lvl="1" algn="l"/>
            <a:r>
              <a:rPr lang="en-US" sz="3400" dirty="0">
                <a:solidFill>
                  <a:schemeClr val="tx1"/>
                </a:solidFill>
              </a:rPr>
              <a:t>it does NOT show the optimum product mix (</a:t>
            </a:r>
            <a:r>
              <a:rPr lang="en-US" sz="3400" dirty="0" err="1">
                <a:solidFill>
                  <a:schemeClr val="tx1"/>
                </a:solidFill>
              </a:rPr>
              <a:t>allocative</a:t>
            </a:r>
            <a:r>
              <a:rPr lang="en-US" sz="3400" dirty="0">
                <a:solidFill>
                  <a:schemeClr val="tx1"/>
                </a:solidFill>
              </a:rPr>
              <a:t> efficiency)</a:t>
            </a:r>
          </a:p>
          <a:p>
            <a:pPr algn="l">
              <a:buFont typeface="Arial" pitchFamily="34" charset="0"/>
              <a:buChar char="•"/>
            </a:pPr>
            <a:endParaRPr lang="en-US" sz="2800" b="1" dirty="0" smtClean="0">
              <a:solidFill>
                <a:schemeClr val="tx1"/>
              </a:solidFill>
            </a:endParaRPr>
          </a:p>
        </p:txBody>
      </p:sp>
    </p:spTree>
    <p:custDataLst>
      <p:tags r:id="rId1"/>
    </p:custDataLst>
    <p:extLst>
      <p:ext uri="{BB962C8B-B14F-4D97-AF65-F5344CB8AC3E}">
        <p14:creationId xmlns:p14="http://schemas.microsoft.com/office/powerpoint/2010/main" val="10836561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990600"/>
            <a:ext cx="6248400" cy="1524000"/>
          </a:xfrm>
        </p:spPr>
        <p:txBody>
          <a:bodyPr>
            <a:normAutofit fontScale="90000"/>
          </a:bodyPr>
          <a:lstStyle/>
          <a:p>
            <a:pPr algn="l"/>
            <a:r>
              <a:rPr lang="en-US" sz="3600" b="1" dirty="0" smtClean="0">
                <a:solidFill>
                  <a:srgbClr val="0070C0"/>
                </a:solidFill>
              </a:rPr>
              <a:t>12. Which of the following will </a:t>
            </a:r>
            <a:r>
              <a:rPr lang="en-US" sz="3600" b="1" i="1" dirty="0" smtClean="0">
                <a:solidFill>
                  <a:srgbClr val="0070C0"/>
                </a:solidFill>
              </a:rPr>
              <a:t>not</a:t>
            </a:r>
            <a:r>
              <a:rPr lang="en-US" sz="3600" b="1" dirty="0" smtClean="0">
                <a:solidFill>
                  <a:srgbClr val="0070C0"/>
                </a:solidFill>
              </a:rPr>
              <a:t> produce an outward shift of the production possibilities curve?</a:t>
            </a:r>
            <a:r>
              <a:rPr lang="en-US" sz="3600" dirty="0" smtClean="0">
                <a:solidFill>
                  <a:srgbClr val="0070C0"/>
                </a:solidFill>
              </a:rPr>
              <a:t> </a:t>
            </a:r>
            <a:r>
              <a:rPr lang="en-US" dirty="0" smtClean="0"/>
              <a:t/>
            </a:r>
            <a:br>
              <a:rPr lang="en-US" dirty="0" smtClean="0"/>
            </a:br>
            <a:endParaRPr lang="en-US" b="1" dirty="0"/>
          </a:p>
        </p:txBody>
      </p:sp>
      <p:sp>
        <p:nvSpPr>
          <p:cNvPr id="3" name="TPAnswers"/>
          <p:cNvSpPr>
            <a:spLocks noGrp="1"/>
          </p:cNvSpPr>
          <p:nvPr>
            <p:ph type="body" idx="1"/>
            <p:custDataLst>
              <p:tags r:id="rId2"/>
            </p:custDataLst>
          </p:nvPr>
        </p:nvSpPr>
        <p:spPr>
          <a:xfrm>
            <a:off x="457200" y="2667000"/>
            <a:ext cx="8458200" cy="3459163"/>
          </a:xfrm>
        </p:spPr>
        <p:txBody>
          <a:bodyPr>
            <a:normAutofit lnSpcReduction="10000"/>
          </a:bodyPr>
          <a:lstStyle/>
          <a:p>
            <a:pPr marL="514350" indent="-514350">
              <a:buFont typeface="Arial" pitchFamily="34" charset="0"/>
              <a:buAutoNum type="arabicPeriod"/>
            </a:pPr>
            <a:r>
              <a:rPr lang="en-US" dirty="0" smtClean="0"/>
              <a:t>an upgrading of the quality of a nation's human resources</a:t>
            </a:r>
          </a:p>
          <a:p>
            <a:pPr marL="514350" indent="-514350">
              <a:buFont typeface="Arial" pitchFamily="34" charset="0"/>
              <a:buAutoNum type="arabicPeriod"/>
            </a:pPr>
            <a:r>
              <a:rPr lang="en-US" dirty="0" smtClean="0"/>
              <a:t>the reduction of unemployment</a:t>
            </a:r>
          </a:p>
          <a:p>
            <a:pPr marL="514350" indent="-514350">
              <a:buFont typeface="Arial" pitchFamily="34" charset="0"/>
              <a:buAutoNum type="arabicPeriod"/>
            </a:pPr>
            <a:r>
              <a:rPr lang="en-US" dirty="0" smtClean="0"/>
              <a:t>an increase in the quantity of a society's labor force</a:t>
            </a:r>
          </a:p>
          <a:p>
            <a:pPr marL="514350" indent="-514350">
              <a:buFont typeface="Arial" pitchFamily="34" charset="0"/>
              <a:buAutoNum type="arabicPeriod"/>
            </a:pPr>
            <a:r>
              <a:rPr lang="en-US" dirty="0" smtClean="0"/>
              <a:t>the improvement of a society's technological knowledge</a:t>
            </a:r>
            <a:endParaRPr lang="en-US" dirty="0"/>
          </a:p>
        </p:txBody>
      </p:sp>
      <p:sp>
        <p:nvSpPr>
          <p:cNvPr id="5" name="CorShape1"/>
          <p:cNvSpPr/>
          <p:nvPr>
            <p:custDataLst>
              <p:tags r:id="rId3"/>
            </p:custDataLst>
          </p:nvPr>
        </p:nvSpPr>
        <p:spPr>
          <a:xfrm rot="10800000">
            <a:off x="203200" y="3696377"/>
            <a:ext cx="317500" cy="3175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C:\web\ecogif\ppc\ppceg.gif"/>
          <p:cNvPicPr>
            <a:picLocks noChangeAspect="1" noChangeArrowheads="1"/>
          </p:cNvPicPr>
          <p:nvPr/>
        </p:nvPicPr>
        <p:blipFill>
          <a:blip r:embed="rId3" cstate="print"/>
          <a:srcRect/>
          <a:stretch>
            <a:fillRect/>
          </a:stretch>
        </p:blipFill>
        <p:spPr bwMode="auto">
          <a:xfrm>
            <a:off x="4724400" y="1447800"/>
            <a:ext cx="3900872" cy="3962400"/>
          </a:xfrm>
          <a:prstGeom prst="rect">
            <a:avLst/>
          </a:prstGeom>
          <a:noFill/>
        </p:spPr>
      </p:pic>
      <p:pic>
        <p:nvPicPr>
          <p:cNvPr id="5" name="Picture 1" descr="C:\web\ecogif\ppc\ppcdecue.jpg"/>
          <p:cNvPicPr>
            <a:picLocks noChangeAspect="1" noChangeArrowheads="1"/>
          </p:cNvPicPr>
          <p:nvPr/>
        </p:nvPicPr>
        <p:blipFill>
          <a:blip r:embed="rId4" cstate="print"/>
          <a:srcRect/>
          <a:stretch>
            <a:fillRect/>
          </a:stretch>
        </p:blipFill>
        <p:spPr bwMode="auto">
          <a:xfrm>
            <a:off x="304800" y="1600200"/>
            <a:ext cx="4426085" cy="3962400"/>
          </a:xfrm>
          <a:prstGeom prst="rect">
            <a:avLst/>
          </a:prstGeom>
          <a:noFill/>
        </p:spPr>
      </p:pic>
      <p:sp>
        <p:nvSpPr>
          <p:cNvPr id="6" name="TextBox 5"/>
          <p:cNvSpPr txBox="1"/>
          <p:nvPr/>
        </p:nvSpPr>
        <p:spPr>
          <a:xfrm>
            <a:off x="457200" y="228600"/>
            <a:ext cx="8545938" cy="1169551"/>
          </a:xfrm>
          <a:prstGeom prst="rect">
            <a:avLst/>
          </a:prstGeom>
          <a:noFill/>
        </p:spPr>
        <p:txBody>
          <a:bodyPr wrap="square" rtlCol="0">
            <a:spAutoFit/>
          </a:bodyPr>
          <a:lstStyle/>
          <a:p>
            <a:r>
              <a:rPr lang="en-US" sz="3000" b="1" dirty="0" smtClean="0"/>
              <a:t>             </a:t>
            </a:r>
            <a:r>
              <a:rPr lang="en-US" sz="3000" b="1" u="sng" dirty="0" smtClean="0"/>
              <a:t>TWO TYPES OF ECONOMIC GROWTH</a:t>
            </a:r>
          </a:p>
          <a:p>
            <a:endParaRPr lang="en-US" sz="1000" b="1" u="sng" dirty="0" smtClean="0"/>
          </a:p>
          <a:p>
            <a:r>
              <a:rPr lang="en-US" sz="3000" b="1" dirty="0" smtClean="0"/>
              <a:t>Achieving the Potential           Increasing the Potential</a:t>
            </a:r>
          </a:p>
        </p:txBody>
      </p:sp>
    </p:spTree>
    <p:custDataLst>
      <p:tags r:id="rId1"/>
    </p:custData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3505200" cy="3382962"/>
          </a:xfrm>
        </p:spPr>
        <p:txBody>
          <a:bodyPr>
            <a:normAutofit/>
          </a:bodyPr>
          <a:lstStyle/>
          <a:p>
            <a:pPr algn="l"/>
            <a:r>
              <a:rPr lang="en-US" sz="2800" b="1" dirty="0" smtClean="0"/>
              <a:t>13. Refer to the diagram. Other things equal, this economy will achieve the most rapid rate of growth if:</a:t>
            </a:r>
            <a:r>
              <a:rPr lang="en-US" sz="2800" dirty="0" smtClean="0"/>
              <a:t> </a:t>
            </a:r>
            <a:endParaRPr lang="en-US" sz="2800" b="1" dirty="0"/>
          </a:p>
        </p:txBody>
      </p:sp>
      <p:pic>
        <p:nvPicPr>
          <p:cNvPr id="7171" name="Picture 11"/>
          <p:cNvPicPr>
            <a:picLocks noChangeAspect="1" noChangeArrowheads="1"/>
          </p:cNvPicPr>
          <p:nvPr/>
        </p:nvPicPr>
        <p:blipFill>
          <a:blip r:embed="rId4" cstate="print"/>
          <a:srcRect/>
          <a:stretch>
            <a:fillRect/>
          </a:stretch>
        </p:blipFill>
        <p:spPr bwMode="auto">
          <a:xfrm>
            <a:off x="4343400" y="228600"/>
            <a:ext cx="4038600" cy="4018306"/>
          </a:xfrm>
          <a:prstGeom prst="rect">
            <a:avLst/>
          </a:prstGeom>
          <a:noFill/>
          <a:ln w="9525">
            <a:noFill/>
            <a:miter lim="800000"/>
            <a:headEnd/>
            <a:tailEnd/>
          </a:ln>
        </p:spPr>
      </p:pic>
      <p:sp>
        <p:nvSpPr>
          <p:cNvPr id="3" name="TPAnswers"/>
          <p:cNvSpPr>
            <a:spLocks noGrp="1"/>
          </p:cNvSpPr>
          <p:nvPr>
            <p:ph type="body" idx="1"/>
            <p:custDataLst>
              <p:tags r:id="rId2"/>
            </p:custDataLst>
          </p:nvPr>
        </p:nvSpPr>
        <p:spPr>
          <a:xfrm>
            <a:off x="457200" y="3810000"/>
            <a:ext cx="4191000" cy="2316163"/>
          </a:xfrm>
        </p:spPr>
        <p:txBody>
          <a:bodyPr>
            <a:normAutofit lnSpcReduction="10000"/>
          </a:bodyPr>
          <a:lstStyle/>
          <a:p>
            <a:pPr marL="514350" indent="-514350">
              <a:buFont typeface="Arial" pitchFamily="34" charset="0"/>
              <a:buAutoNum type="arabicPeriod"/>
            </a:pPr>
            <a:r>
              <a:rPr lang="en-US" dirty="0" smtClean="0"/>
              <a:t>it chooses point </a:t>
            </a:r>
            <a:r>
              <a:rPr lang="en-US" i="1" dirty="0" smtClean="0"/>
              <a:t>A</a:t>
            </a:r>
            <a:r>
              <a:rPr lang="en-US" dirty="0" smtClean="0"/>
              <a:t>.</a:t>
            </a:r>
          </a:p>
          <a:p>
            <a:pPr marL="514350" indent="-514350">
              <a:buFont typeface="Arial" pitchFamily="34" charset="0"/>
              <a:buAutoNum type="arabicPeriod"/>
            </a:pPr>
            <a:r>
              <a:rPr lang="en-US" dirty="0" smtClean="0"/>
              <a:t>it chooses point </a:t>
            </a:r>
            <a:r>
              <a:rPr lang="en-US" i="1" dirty="0" smtClean="0"/>
              <a:t>B</a:t>
            </a:r>
            <a:r>
              <a:rPr lang="en-US" dirty="0" smtClean="0"/>
              <a:t>.</a:t>
            </a:r>
          </a:p>
          <a:p>
            <a:pPr marL="514350" indent="-514350">
              <a:buFont typeface="Arial" pitchFamily="34" charset="0"/>
              <a:buAutoNum type="arabicPeriod"/>
            </a:pPr>
            <a:r>
              <a:rPr lang="en-US" dirty="0" smtClean="0"/>
              <a:t>it chooses point </a:t>
            </a:r>
            <a:r>
              <a:rPr lang="en-US" i="1" dirty="0" smtClean="0"/>
              <a:t>C</a:t>
            </a:r>
            <a:r>
              <a:rPr lang="en-US" dirty="0" smtClean="0"/>
              <a:t>.</a:t>
            </a:r>
          </a:p>
          <a:p>
            <a:pPr marL="514350" indent="-514350">
              <a:buFont typeface="Arial" pitchFamily="34" charset="0"/>
              <a:buAutoNum type="arabicPeriod"/>
            </a:pPr>
            <a:r>
              <a:rPr lang="en-US" dirty="0" smtClean="0"/>
              <a:t>it chooses point </a:t>
            </a:r>
            <a:r>
              <a:rPr lang="en-US" i="1" dirty="0" smtClean="0"/>
              <a:t>D</a:t>
            </a:r>
            <a:r>
              <a:rPr lang="en-US" dirty="0" smtClean="0"/>
              <a:t>.</a:t>
            </a:r>
            <a:endParaRPr lang="en-US" dirty="0"/>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3505200" cy="3382962"/>
          </a:xfrm>
        </p:spPr>
        <p:txBody>
          <a:bodyPr>
            <a:normAutofit/>
          </a:bodyPr>
          <a:lstStyle/>
          <a:p>
            <a:pPr algn="l"/>
            <a:r>
              <a:rPr lang="en-US" sz="2800" b="1" dirty="0" smtClean="0">
                <a:solidFill>
                  <a:srgbClr val="0070C0"/>
                </a:solidFill>
              </a:rPr>
              <a:t>13. Refer to the diagram. Other things equal, this economy will achieve the most rapid rate of growth if:</a:t>
            </a:r>
            <a:r>
              <a:rPr lang="en-US" sz="2800" dirty="0" smtClean="0">
                <a:solidFill>
                  <a:srgbClr val="0070C0"/>
                </a:solidFill>
              </a:rPr>
              <a:t> </a:t>
            </a:r>
            <a:endParaRPr lang="en-US" sz="2800" b="1" dirty="0">
              <a:solidFill>
                <a:srgbClr val="0070C0"/>
              </a:solidFill>
            </a:endParaRPr>
          </a:p>
        </p:txBody>
      </p:sp>
      <p:pic>
        <p:nvPicPr>
          <p:cNvPr id="7171" name="Picture 11"/>
          <p:cNvPicPr>
            <a:picLocks noChangeAspect="1" noChangeArrowheads="1"/>
          </p:cNvPicPr>
          <p:nvPr/>
        </p:nvPicPr>
        <p:blipFill>
          <a:blip r:embed="rId5" cstate="print"/>
          <a:srcRect/>
          <a:stretch>
            <a:fillRect/>
          </a:stretch>
        </p:blipFill>
        <p:spPr bwMode="auto">
          <a:xfrm>
            <a:off x="4343400" y="228600"/>
            <a:ext cx="4038600" cy="4018306"/>
          </a:xfrm>
          <a:prstGeom prst="rect">
            <a:avLst/>
          </a:prstGeom>
          <a:noFill/>
          <a:ln w="9525">
            <a:noFill/>
            <a:miter lim="800000"/>
            <a:headEnd/>
            <a:tailEnd/>
          </a:ln>
        </p:spPr>
      </p:pic>
      <p:sp>
        <p:nvSpPr>
          <p:cNvPr id="3" name="TPAnswers"/>
          <p:cNvSpPr>
            <a:spLocks noGrp="1"/>
          </p:cNvSpPr>
          <p:nvPr>
            <p:ph type="body" idx="1"/>
            <p:custDataLst>
              <p:tags r:id="rId2"/>
            </p:custDataLst>
          </p:nvPr>
        </p:nvSpPr>
        <p:spPr>
          <a:xfrm>
            <a:off x="457200" y="3810000"/>
            <a:ext cx="4191000" cy="2316163"/>
          </a:xfrm>
        </p:spPr>
        <p:txBody>
          <a:bodyPr>
            <a:normAutofit lnSpcReduction="10000"/>
          </a:bodyPr>
          <a:lstStyle/>
          <a:p>
            <a:pPr marL="514350" indent="-514350">
              <a:buFont typeface="Arial" pitchFamily="34" charset="0"/>
              <a:buAutoNum type="arabicPeriod"/>
            </a:pPr>
            <a:r>
              <a:rPr lang="en-US" dirty="0" smtClean="0"/>
              <a:t>it chooses point </a:t>
            </a:r>
            <a:r>
              <a:rPr lang="en-US" i="1" dirty="0" smtClean="0"/>
              <a:t>A</a:t>
            </a:r>
            <a:r>
              <a:rPr lang="en-US" dirty="0" smtClean="0"/>
              <a:t>.</a:t>
            </a:r>
          </a:p>
          <a:p>
            <a:pPr marL="514350" indent="-514350">
              <a:buFont typeface="Arial" pitchFamily="34" charset="0"/>
              <a:buAutoNum type="arabicPeriod"/>
            </a:pPr>
            <a:r>
              <a:rPr lang="en-US" dirty="0" smtClean="0"/>
              <a:t>it chooses point </a:t>
            </a:r>
            <a:r>
              <a:rPr lang="en-US" i="1" dirty="0" smtClean="0"/>
              <a:t>B</a:t>
            </a:r>
            <a:r>
              <a:rPr lang="en-US" dirty="0" smtClean="0"/>
              <a:t>.</a:t>
            </a:r>
          </a:p>
          <a:p>
            <a:pPr marL="514350" indent="-514350">
              <a:buFont typeface="Arial" pitchFamily="34" charset="0"/>
              <a:buAutoNum type="arabicPeriod"/>
            </a:pPr>
            <a:r>
              <a:rPr lang="en-US" dirty="0" smtClean="0"/>
              <a:t>it chooses point </a:t>
            </a:r>
            <a:r>
              <a:rPr lang="en-US" i="1" dirty="0" smtClean="0"/>
              <a:t>C</a:t>
            </a:r>
            <a:r>
              <a:rPr lang="en-US" dirty="0" smtClean="0"/>
              <a:t>.</a:t>
            </a:r>
          </a:p>
          <a:p>
            <a:pPr marL="514350" indent="-514350">
              <a:buFont typeface="Arial" pitchFamily="34" charset="0"/>
              <a:buAutoNum type="arabicPeriod"/>
            </a:pPr>
            <a:r>
              <a:rPr lang="en-US" dirty="0" smtClean="0"/>
              <a:t>it chooses point </a:t>
            </a:r>
            <a:r>
              <a:rPr lang="en-US" i="1" dirty="0" smtClean="0"/>
              <a:t>D</a:t>
            </a:r>
            <a:r>
              <a:rPr lang="en-US" dirty="0" smtClean="0"/>
              <a:t>.</a:t>
            </a:r>
            <a:endParaRPr lang="en-US" dirty="0"/>
          </a:p>
        </p:txBody>
      </p:sp>
      <p:sp>
        <p:nvSpPr>
          <p:cNvPr id="8" name="CorShape1"/>
          <p:cNvSpPr/>
          <p:nvPr>
            <p:custDataLst>
              <p:tags r:id="rId3"/>
            </p:custDataLst>
          </p:nvPr>
        </p:nvSpPr>
        <p:spPr>
          <a:xfrm rot="10800000">
            <a:off x="203200" y="3961553"/>
            <a:ext cx="317500" cy="3175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97280" y="152400"/>
            <a:ext cx="5060519" cy="1600200"/>
          </a:xfrm>
        </p:spPr>
        <p:txBody>
          <a:bodyPr>
            <a:noAutofit/>
          </a:bodyPr>
          <a:lstStyle/>
          <a:p>
            <a:pPr algn="l"/>
            <a:r>
              <a:rPr lang="en-US" sz="2800" b="1" dirty="0" smtClean="0"/>
              <a:t>14. Which point on this graph shows the “GAINS FROM TRADE”:</a:t>
            </a:r>
            <a:r>
              <a:rPr lang="en-US" sz="2800" dirty="0" smtClean="0"/>
              <a:t> </a:t>
            </a:r>
            <a:endParaRPr lang="en-US" sz="2800" b="1" dirty="0"/>
          </a:p>
        </p:txBody>
      </p:sp>
      <p:pic>
        <p:nvPicPr>
          <p:cNvPr id="7171" name="Picture 11"/>
          <p:cNvPicPr>
            <a:picLocks noChangeAspect="1" noChangeArrowheads="1"/>
          </p:cNvPicPr>
          <p:nvPr/>
        </p:nvPicPr>
        <p:blipFill>
          <a:blip r:embed="rId4" cstate="print"/>
          <a:srcRect/>
          <a:stretch>
            <a:fillRect/>
          </a:stretch>
        </p:blipFill>
        <p:spPr bwMode="auto">
          <a:xfrm>
            <a:off x="5410200" y="-76200"/>
            <a:ext cx="4038600" cy="4018306"/>
          </a:xfrm>
          <a:prstGeom prst="rect">
            <a:avLst/>
          </a:prstGeom>
          <a:noFill/>
          <a:ln w="9525">
            <a:noFill/>
            <a:miter lim="800000"/>
            <a:headEnd/>
            <a:tailEnd/>
          </a:ln>
        </p:spPr>
      </p:pic>
      <p:sp>
        <p:nvSpPr>
          <p:cNvPr id="3" name="TPAnswers"/>
          <p:cNvSpPr>
            <a:spLocks noGrp="1"/>
          </p:cNvSpPr>
          <p:nvPr>
            <p:ph type="body" idx="1"/>
            <p:custDataLst>
              <p:tags r:id="rId2"/>
            </p:custDataLst>
          </p:nvPr>
        </p:nvSpPr>
        <p:spPr>
          <a:xfrm>
            <a:off x="712436" y="1917185"/>
            <a:ext cx="3810000" cy="3224233"/>
          </a:xfrm>
        </p:spPr>
        <p:txBody>
          <a:bodyPr>
            <a:noAutofit/>
          </a:bodyPr>
          <a:lstStyle/>
          <a:p>
            <a:pPr marL="514350" indent="-514350">
              <a:buFont typeface="Arial" pitchFamily="34" charset="0"/>
              <a:buAutoNum type="arabicPeriod"/>
            </a:pPr>
            <a:r>
              <a:rPr lang="en-US" sz="2800" i="1" dirty="0" smtClean="0"/>
              <a:t>A</a:t>
            </a:r>
            <a:r>
              <a:rPr lang="en-US" sz="2800" dirty="0" smtClean="0"/>
              <a:t>.</a:t>
            </a:r>
          </a:p>
          <a:p>
            <a:pPr marL="514350" indent="-514350">
              <a:buFont typeface="Arial" pitchFamily="34" charset="0"/>
              <a:buAutoNum type="arabicPeriod"/>
            </a:pPr>
            <a:r>
              <a:rPr lang="en-US" sz="2800" i="1" dirty="0" smtClean="0"/>
              <a:t>B</a:t>
            </a:r>
            <a:r>
              <a:rPr lang="en-US" sz="2800" dirty="0" smtClean="0"/>
              <a:t>.</a:t>
            </a:r>
          </a:p>
          <a:p>
            <a:pPr marL="514350" indent="-514350">
              <a:buFont typeface="Arial" pitchFamily="34" charset="0"/>
              <a:buAutoNum type="arabicPeriod"/>
            </a:pPr>
            <a:r>
              <a:rPr lang="en-US" sz="2800" i="1" dirty="0" smtClean="0"/>
              <a:t>C</a:t>
            </a:r>
            <a:r>
              <a:rPr lang="en-US" sz="2800" dirty="0" smtClean="0"/>
              <a:t>.</a:t>
            </a:r>
          </a:p>
          <a:p>
            <a:pPr marL="514350" indent="-514350">
              <a:buFont typeface="Arial" pitchFamily="34" charset="0"/>
              <a:buAutoNum type="arabicPeriod"/>
            </a:pPr>
            <a:r>
              <a:rPr lang="en-US" sz="2800" i="1" dirty="0" smtClean="0"/>
              <a:t>D</a:t>
            </a:r>
            <a:r>
              <a:rPr lang="en-US" sz="2800" dirty="0" smtClean="0"/>
              <a:t>.</a:t>
            </a:r>
          </a:p>
          <a:p>
            <a:pPr marL="514350" indent="-514350">
              <a:buFont typeface="Arial" pitchFamily="34" charset="0"/>
              <a:buAutoNum type="arabicPeriod"/>
            </a:pPr>
            <a:r>
              <a:rPr lang="en-US" sz="2800" dirty="0" smtClean="0"/>
              <a:t>E.</a:t>
            </a:r>
            <a:endParaRPr lang="en-US" sz="2800" dirty="0"/>
          </a:p>
        </p:txBody>
      </p:sp>
    </p:spTree>
    <p:custDataLst>
      <p:tags r:id="rId1"/>
    </p:custDataLst>
    <p:extLst>
      <p:ext uri="{BB962C8B-B14F-4D97-AF65-F5344CB8AC3E}">
        <p14:creationId xmlns:p14="http://schemas.microsoft.com/office/powerpoint/2010/main" val="122489714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97280" y="152400"/>
            <a:ext cx="5060519" cy="1600200"/>
          </a:xfrm>
        </p:spPr>
        <p:txBody>
          <a:bodyPr>
            <a:noAutofit/>
          </a:bodyPr>
          <a:lstStyle/>
          <a:p>
            <a:pPr algn="l"/>
            <a:r>
              <a:rPr lang="en-US" sz="2800" b="1" dirty="0" smtClean="0">
                <a:solidFill>
                  <a:srgbClr val="0070C0"/>
                </a:solidFill>
              </a:rPr>
              <a:t>14. Which point on this graph shows the “GAINS FROM TRADE”:</a:t>
            </a:r>
            <a:r>
              <a:rPr lang="en-US" sz="2800" dirty="0" smtClean="0">
                <a:solidFill>
                  <a:srgbClr val="0070C0"/>
                </a:solidFill>
              </a:rPr>
              <a:t> </a:t>
            </a:r>
            <a:endParaRPr lang="en-US" sz="2800" b="1" dirty="0">
              <a:solidFill>
                <a:srgbClr val="0070C0"/>
              </a:solidFill>
            </a:endParaRPr>
          </a:p>
        </p:txBody>
      </p:sp>
      <p:graphicFrame>
        <p:nvGraphicFramePr>
          <p:cNvPr id="4" name="TPChart"/>
          <p:cNvGraphicFramePr>
            <a:graphicFrameLocks noChangeAspect="1"/>
          </p:cNvGraphicFramePr>
          <p:nvPr>
            <p:custDataLst>
              <p:tags r:id="rId3"/>
            </p:custDataLst>
            <p:extLst>
              <p:ext uri="{D42A27DB-BD31-4B8C-83A1-F6EECF244321}">
                <p14:modId xmlns:p14="http://schemas.microsoft.com/office/powerpoint/2010/main" val="4123170314"/>
              </p:ext>
            </p:extLst>
          </p:nvPr>
        </p:nvGraphicFramePr>
        <p:xfrm>
          <a:off x="4343400" y="4191000"/>
          <a:ext cx="1841500" cy="2071688"/>
        </p:xfrm>
        <a:graphic>
          <a:graphicData uri="http://schemas.openxmlformats.org/presentationml/2006/ole">
            <mc:AlternateContent xmlns:mc="http://schemas.openxmlformats.org/markup-compatibility/2006">
              <mc:Choice xmlns:v="urn:schemas-microsoft-com:vml" Requires="v">
                <p:oleObj spid="_x0000_s1029" name="Chart" r:id="rId7" imgW="4572108" imgH="5143554" progId="MSGraph.Chart.8">
                  <p:embed followColorScheme="full"/>
                </p:oleObj>
              </mc:Choice>
              <mc:Fallback>
                <p:oleObj name="Chart" r:id="rId7" imgW="4572108" imgH="5143554" progId="MSGraph.Chart.8">
                  <p:embed followColorScheme="full"/>
                  <p:pic>
                    <p:nvPicPr>
                      <p:cNvPr id="0" name=""/>
                      <p:cNvPicPr>
                        <a:picLocks noChangeAspect="1" noChangeArrowheads="1"/>
                      </p:cNvPicPr>
                      <p:nvPr/>
                    </p:nvPicPr>
                    <p:blipFill>
                      <a:blip r:embed="rId8"/>
                      <a:srcRect/>
                      <a:stretch>
                        <a:fillRect/>
                      </a:stretch>
                    </p:blipFill>
                    <p:spPr bwMode="auto">
                      <a:xfrm>
                        <a:off x="4343400" y="4191000"/>
                        <a:ext cx="1841500" cy="2071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7171" name="Picture 11"/>
          <p:cNvPicPr>
            <a:picLocks noChangeAspect="1" noChangeArrowheads="1"/>
          </p:cNvPicPr>
          <p:nvPr/>
        </p:nvPicPr>
        <p:blipFill>
          <a:blip r:embed="rId9" cstate="print"/>
          <a:srcRect/>
          <a:stretch>
            <a:fillRect/>
          </a:stretch>
        </p:blipFill>
        <p:spPr bwMode="auto">
          <a:xfrm>
            <a:off x="5410200" y="-76200"/>
            <a:ext cx="4038600" cy="4018306"/>
          </a:xfrm>
          <a:prstGeom prst="rect">
            <a:avLst/>
          </a:prstGeom>
          <a:noFill/>
          <a:ln w="9525">
            <a:noFill/>
            <a:miter lim="800000"/>
            <a:headEnd/>
            <a:tailEnd/>
          </a:ln>
        </p:spPr>
      </p:pic>
      <p:sp>
        <p:nvSpPr>
          <p:cNvPr id="3" name="TPAnswers"/>
          <p:cNvSpPr>
            <a:spLocks noGrp="1"/>
          </p:cNvSpPr>
          <p:nvPr>
            <p:ph type="body" idx="1"/>
            <p:custDataLst>
              <p:tags r:id="rId4"/>
            </p:custDataLst>
          </p:nvPr>
        </p:nvSpPr>
        <p:spPr>
          <a:xfrm>
            <a:off x="712436" y="1917185"/>
            <a:ext cx="3810000" cy="3224233"/>
          </a:xfrm>
        </p:spPr>
        <p:txBody>
          <a:bodyPr>
            <a:noAutofit/>
          </a:bodyPr>
          <a:lstStyle/>
          <a:p>
            <a:pPr marL="514350" indent="-514350">
              <a:buFont typeface="Arial" pitchFamily="34" charset="0"/>
              <a:buAutoNum type="arabicPeriod"/>
            </a:pPr>
            <a:r>
              <a:rPr lang="en-US" sz="2800" i="1" dirty="0" smtClean="0"/>
              <a:t>A</a:t>
            </a:r>
            <a:r>
              <a:rPr lang="en-US" sz="2800" dirty="0" smtClean="0"/>
              <a:t>.</a:t>
            </a:r>
          </a:p>
          <a:p>
            <a:pPr marL="514350" indent="-514350">
              <a:buFont typeface="Arial" pitchFamily="34" charset="0"/>
              <a:buAutoNum type="arabicPeriod"/>
            </a:pPr>
            <a:r>
              <a:rPr lang="en-US" sz="2800" i="1" dirty="0" smtClean="0"/>
              <a:t>B</a:t>
            </a:r>
            <a:r>
              <a:rPr lang="en-US" sz="2800" dirty="0" smtClean="0"/>
              <a:t>.</a:t>
            </a:r>
          </a:p>
          <a:p>
            <a:pPr marL="514350" indent="-514350">
              <a:buFont typeface="Arial" pitchFamily="34" charset="0"/>
              <a:buAutoNum type="arabicPeriod"/>
            </a:pPr>
            <a:r>
              <a:rPr lang="en-US" sz="2800" i="1" dirty="0" smtClean="0"/>
              <a:t>C</a:t>
            </a:r>
            <a:r>
              <a:rPr lang="en-US" sz="2800" dirty="0" smtClean="0"/>
              <a:t>.</a:t>
            </a:r>
          </a:p>
          <a:p>
            <a:pPr marL="514350" indent="-514350">
              <a:buFont typeface="Arial" pitchFamily="34" charset="0"/>
              <a:buAutoNum type="arabicPeriod"/>
            </a:pPr>
            <a:r>
              <a:rPr lang="en-US" sz="2800" i="1" dirty="0" smtClean="0"/>
              <a:t>D</a:t>
            </a:r>
            <a:r>
              <a:rPr lang="en-US" sz="2800" dirty="0" smtClean="0"/>
              <a:t>.</a:t>
            </a:r>
          </a:p>
          <a:p>
            <a:pPr marL="514350" indent="-514350">
              <a:buFont typeface="Arial" pitchFamily="34" charset="0"/>
              <a:buAutoNum type="arabicPeriod"/>
            </a:pPr>
            <a:r>
              <a:rPr lang="en-US" sz="2800" dirty="0" smtClean="0"/>
              <a:t>E.</a:t>
            </a:r>
            <a:endParaRPr lang="en-US" sz="2800" dirty="0"/>
          </a:p>
        </p:txBody>
      </p:sp>
      <p:sp>
        <p:nvSpPr>
          <p:cNvPr id="6" name="CorShape1"/>
          <p:cNvSpPr/>
          <p:nvPr>
            <p:custDataLst>
              <p:tags r:id="rId5"/>
            </p:custDataLst>
          </p:nvPr>
        </p:nvSpPr>
        <p:spPr>
          <a:xfrm rot="10800000">
            <a:off x="356382" y="3942106"/>
            <a:ext cx="543832" cy="543832"/>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110619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685799"/>
          </a:xfrm>
        </p:spPr>
        <p:txBody>
          <a:bodyPr>
            <a:normAutofit fontScale="90000"/>
          </a:bodyPr>
          <a:lstStyle/>
          <a:p>
            <a:r>
              <a:rPr lang="en-US" b="1" dirty="0" smtClean="0"/>
              <a:t>1c – PPC</a:t>
            </a:r>
            <a:endParaRPr lang="en-US" b="1" dirty="0"/>
          </a:p>
        </p:txBody>
      </p:sp>
      <p:sp>
        <p:nvSpPr>
          <p:cNvPr id="3" name="Subtitle 2"/>
          <p:cNvSpPr>
            <a:spLocks noGrp="1"/>
          </p:cNvSpPr>
          <p:nvPr>
            <p:ph type="subTitle" idx="1"/>
          </p:nvPr>
        </p:nvSpPr>
        <p:spPr>
          <a:xfrm>
            <a:off x="381000" y="838200"/>
            <a:ext cx="8305800" cy="5486400"/>
          </a:xfrm>
        </p:spPr>
        <p:txBody>
          <a:bodyPr>
            <a:normAutofit fontScale="92500" lnSpcReduction="20000"/>
          </a:bodyPr>
          <a:lstStyle/>
          <a:p>
            <a:pPr algn="l">
              <a:buFont typeface="Arial" pitchFamily="34" charset="0"/>
              <a:buChar char="•"/>
            </a:pPr>
            <a:r>
              <a:rPr lang="en-US" sz="2800" b="1" dirty="0" smtClean="0">
                <a:solidFill>
                  <a:schemeClr val="tx1"/>
                </a:solidFill>
              </a:rPr>
              <a:t>PPC: define, assumptions, graph</a:t>
            </a:r>
          </a:p>
          <a:p>
            <a:pPr algn="l">
              <a:buFont typeface="Arial" pitchFamily="34" charset="0"/>
              <a:buChar char="•"/>
            </a:pPr>
            <a:r>
              <a:rPr lang="en-US" sz="2800" b="1" dirty="0" smtClean="0">
                <a:solidFill>
                  <a:schemeClr val="tx1"/>
                </a:solidFill>
              </a:rPr>
              <a:t>The PPC can be use to illustrate:</a:t>
            </a:r>
          </a:p>
          <a:p>
            <a:pPr marL="914400" lvl="1" indent="-457200" algn="l">
              <a:buFont typeface="Arial" panose="020B0604020202020204" pitchFamily="34" charset="0"/>
              <a:buChar char="•"/>
            </a:pPr>
            <a:r>
              <a:rPr lang="en-US" b="1" dirty="0">
                <a:solidFill>
                  <a:schemeClr val="tx1"/>
                </a:solidFill>
              </a:rPr>
              <a:t>we must make choices</a:t>
            </a:r>
            <a:endParaRPr lang="en-US" dirty="0">
              <a:solidFill>
                <a:schemeClr val="tx1"/>
              </a:solidFill>
            </a:endParaRPr>
          </a:p>
          <a:p>
            <a:pPr marL="914400" lvl="1" indent="-457200" algn="l">
              <a:buFont typeface="Arial" panose="020B0604020202020204" pitchFamily="34" charset="0"/>
              <a:buChar char="•"/>
            </a:pPr>
            <a:r>
              <a:rPr lang="en-US" b="1" dirty="0">
                <a:solidFill>
                  <a:schemeClr val="tx1"/>
                </a:solidFill>
              </a:rPr>
              <a:t>choices have opportunity costs</a:t>
            </a:r>
            <a:endParaRPr lang="en-US" dirty="0">
              <a:solidFill>
                <a:schemeClr val="tx1"/>
              </a:solidFill>
            </a:endParaRPr>
          </a:p>
          <a:p>
            <a:pPr marL="914400" lvl="1" indent="-457200" algn="l">
              <a:buFont typeface="Arial" panose="020B0604020202020204" pitchFamily="34" charset="0"/>
              <a:buChar char="•"/>
            </a:pPr>
            <a:r>
              <a:rPr lang="en-US" b="1" dirty="0">
                <a:solidFill>
                  <a:schemeClr val="tx1"/>
                </a:solidFill>
              </a:rPr>
              <a:t>the law of increasing costs</a:t>
            </a:r>
            <a:endParaRPr lang="en-US" dirty="0">
              <a:solidFill>
                <a:schemeClr val="tx1"/>
              </a:solidFill>
            </a:endParaRPr>
          </a:p>
          <a:p>
            <a:pPr marL="914400" lvl="1" indent="-457200" algn="l">
              <a:buFont typeface="Arial" panose="020B0604020202020204" pitchFamily="34" charset="0"/>
              <a:buChar char="•"/>
            </a:pPr>
            <a:r>
              <a:rPr lang="en-US" b="1" dirty="0">
                <a:solidFill>
                  <a:schemeClr val="tx1"/>
                </a:solidFill>
              </a:rPr>
              <a:t>the effect of unemployment</a:t>
            </a:r>
            <a:endParaRPr lang="en-US" dirty="0">
              <a:solidFill>
                <a:schemeClr val="tx1"/>
              </a:solidFill>
            </a:endParaRPr>
          </a:p>
          <a:p>
            <a:pPr marL="914400" lvl="1" indent="-457200" algn="l">
              <a:buFont typeface="Arial" panose="020B0604020202020204" pitchFamily="34" charset="0"/>
              <a:buChar char="•"/>
            </a:pPr>
            <a:r>
              <a:rPr lang="en-US" b="1" dirty="0">
                <a:solidFill>
                  <a:schemeClr val="tx1"/>
                </a:solidFill>
              </a:rPr>
              <a:t>the effect of productive inefficiency</a:t>
            </a:r>
            <a:endParaRPr lang="en-US" dirty="0">
              <a:solidFill>
                <a:schemeClr val="tx1"/>
              </a:solidFill>
            </a:endParaRPr>
          </a:p>
          <a:p>
            <a:pPr marL="914400" lvl="1" indent="-457200" algn="l">
              <a:buFont typeface="Arial" panose="020B0604020202020204" pitchFamily="34" charset="0"/>
              <a:buChar char="•"/>
            </a:pPr>
            <a:r>
              <a:rPr lang="en-US" b="1" dirty="0">
                <a:solidFill>
                  <a:schemeClr val="tx1"/>
                </a:solidFill>
              </a:rPr>
              <a:t>the effect of economic growth</a:t>
            </a:r>
            <a:endParaRPr lang="en-US" dirty="0">
              <a:solidFill>
                <a:schemeClr val="tx1"/>
              </a:solidFill>
            </a:endParaRPr>
          </a:p>
          <a:p>
            <a:pPr marL="914400" lvl="1" indent="-457200" algn="l">
              <a:buFont typeface="Arial" panose="020B0604020202020204" pitchFamily="34" charset="0"/>
              <a:buChar char="•"/>
            </a:pPr>
            <a:r>
              <a:rPr lang="en-US" b="1" dirty="0">
                <a:solidFill>
                  <a:schemeClr val="tx1"/>
                </a:solidFill>
              </a:rPr>
              <a:t>how present choices affect future possibilities</a:t>
            </a:r>
            <a:endParaRPr lang="en-US" dirty="0">
              <a:solidFill>
                <a:schemeClr val="tx1"/>
              </a:solidFill>
            </a:endParaRPr>
          </a:p>
          <a:p>
            <a:pPr marL="914400" lvl="1" indent="-457200" algn="l">
              <a:buFont typeface="Arial" panose="020B0604020202020204" pitchFamily="34" charset="0"/>
              <a:buChar char="•"/>
            </a:pPr>
            <a:r>
              <a:rPr lang="en-US" b="1" dirty="0">
                <a:solidFill>
                  <a:schemeClr val="tx1"/>
                </a:solidFill>
              </a:rPr>
              <a:t>the gains from trade</a:t>
            </a:r>
            <a:endParaRPr lang="en-US" dirty="0">
              <a:solidFill>
                <a:schemeClr val="tx1"/>
              </a:solidFill>
            </a:endParaRPr>
          </a:p>
          <a:p>
            <a:pPr marL="914400" lvl="1" indent="-457200" algn="l">
              <a:buFont typeface="Arial" panose="020B0604020202020204" pitchFamily="34" charset="0"/>
              <a:buChar char="•"/>
            </a:pPr>
            <a:r>
              <a:rPr lang="en-US" b="1" dirty="0">
                <a:solidFill>
                  <a:schemeClr val="tx1"/>
                </a:solidFill>
              </a:rPr>
              <a:t>it does NOT show the optimum product mix (</a:t>
            </a:r>
            <a:r>
              <a:rPr lang="en-US" b="1" dirty="0" err="1">
                <a:solidFill>
                  <a:schemeClr val="tx1"/>
                </a:solidFill>
              </a:rPr>
              <a:t>allocative</a:t>
            </a:r>
            <a:r>
              <a:rPr lang="en-US" b="1" dirty="0">
                <a:solidFill>
                  <a:schemeClr val="tx1"/>
                </a:solidFill>
              </a:rPr>
              <a:t> efficiency) </a:t>
            </a:r>
            <a:endParaRPr lang="en-US" b="1" dirty="0" smtClean="0">
              <a:solidFill>
                <a:schemeClr val="tx1"/>
              </a:solidFill>
            </a:endParaRPr>
          </a:p>
          <a:p>
            <a:pPr marL="914400" lvl="1" indent="-457200" algn="l">
              <a:buFont typeface="Arial" panose="020B0604020202020204" pitchFamily="34" charset="0"/>
              <a:buChar char="•"/>
            </a:pPr>
            <a:r>
              <a:rPr lang="en-US" sz="2800" b="1" dirty="0" smtClean="0">
                <a:solidFill>
                  <a:schemeClr val="tx1"/>
                </a:solidFill>
              </a:rPr>
              <a:t>The PPC does NOT show the optimum product mix (</a:t>
            </a:r>
            <a:r>
              <a:rPr lang="en-US" sz="2800" b="1" dirty="0" err="1" smtClean="0">
                <a:solidFill>
                  <a:schemeClr val="tx1"/>
                </a:solidFill>
              </a:rPr>
              <a:t>allocative</a:t>
            </a:r>
            <a:r>
              <a:rPr lang="en-US" sz="2800" b="1" dirty="0" smtClean="0">
                <a:solidFill>
                  <a:schemeClr val="tx1"/>
                </a:solidFill>
              </a:rPr>
              <a:t> efficiency) </a:t>
            </a:r>
          </a:p>
        </p:txBody>
      </p:sp>
    </p:spTree>
    <p:custDataLst>
      <p:tags r:id="rId1"/>
    </p:custDataLst>
    <p:extLst>
      <p:ext uri="{BB962C8B-B14F-4D97-AF65-F5344CB8AC3E}">
        <p14:creationId xmlns:p14="http://schemas.microsoft.com/office/powerpoint/2010/main" val="1697540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457201"/>
          </a:xfrm>
        </p:spPr>
        <p:txBody>
          <a:bodyPr>
            <a:normAutofit/>
          </a:bodyPr>
          <a:lstStyle/>
          <a:p>
            <a:r>
              <a:rPr lang="en-US" sz="2400" b="1" dirty="0" smtClean="0"/>
              <a:t>1c – PPC – Macro – Outcomes (2)</a:t>
            </a:r>
            <a:endParaRPr lang="en-US" sz="2400" b="1" dirty="0"/>
          </a:p>
        </p:txBody>
      </p:sp>
      <p:sp>
        <p:nvSpPr>
          <p:cNvPr id="3" name="Subtitle 2"/>
          <p:cNvSpPr>
            <a:spLocks noGrp="1"/>
          </p:cNvSpPr>
          <p:nvPr>
            <p:ph type="subTitle" idx="1"/>
          </p:nvPr>
        </p:nvSpPr>
        <p:spPr>
          <a:xfrm>
            <a:off x="152400" y="533400"/>
            <a:ext cx="8839200" cy="6248400"/>
          </a:xfrm>
        </p:spPr>
        <p:txBody>
          <a:bodyPr>
            <a:normAutofit fontScale="70000" lnSpcReduction="20000"/>
          </a:bodyPr>
          <a:lstStyle/>
          <a:p>
            <a:pPr algn="l"/>
            <a:r>
              <a:rPr lang="en-US" sz="3400" dirty="0">
                <a:solidFill>
                  <a:schemeClr val="tx1"/>
                </a:solidFill>
              </a:rPr>
              <a:t>Explain WHY the PPC has the shape that it does -- concave to the origin. What is the law of increasing cost?</a:t>
            </a:r>
          </a:p>
          <a:p>
            <a:pPr algn="l"/>
            <a:r>
              <a:rPr lang="en-US" sz="3400" dirty="0">
                <a:solidFill>
                  <a:schemeClr val="tx1"/>
                </a:solidFill>
              </a:rPr>
              <a:t>Why are there increasing costs? Why is the PPC concave to the origin? (Draw, Define. Describe all graphs)</a:t>
            </a:r>
          </a:p>
          <a:p>
            <a:pPr algn="l"/>
            <a:r>
              <a:rPr lang="en-US" sz="3400" dirty="0">
                <a:solidFill>
                  <a:schemeClr val="tx1"/>
                </a:solidFill>
              </a:rPr>
              <a:t>What would the PPC look like if there were constant costs?</a:t>
            </a:r>
          </a:p>
          <a:p>
            <a:pPr algn="l"/>
            <a:r>
              <a:rPr lang="en-US" sz="3400" dirty="0">
                <a:solidFill>
                  <a:schemeClr val="tx1"/>
                </a:solidFill>
              </a:rPr>
              <a:t>What does a point outside the PPC represent?</a:t>
            </a:r>
          </a:p>
          <a:p>
            <a:pPr algn="l"/>
            <a:r>
              <a:rPr lang="en-US" sz="3400" dirty="0">
                <a:solidFill>
                  <a:schemeClr val="tx1"/>
                </a:solidFill>
              </a:rPr>
              <a:t>What two things (2 </a:t>
            </a:r>
            <a:r>
              <a:rPr lang="en-US" sz="3400" dirty="0" err="1">
                <a:solidFill>
                  <a:schemeClr val="tx1"/>
                </a:solidFill>
              </a:rPr>
              <a:t>Es</a:t>
            </a:r>
            <a:r>
              <a:rPr lang="en-US" sz="3400" dirty="0">
                <a:solidFill>
                  <a:schemeClr val="tx1"/>
                </a:solidFill>
              </a:rPr>
              <a:t>) would a point inside the PPC indicate?</a:t>
            </a:r>
          </a:p>
          <a:p>
            <a:pPr algn="l"/>
            <a:r>
              <a:rPr lang="en-US" sz="3400" dirty="0">
                <a:solidFill>
                  <a:schemeClr val="tx1"/>
                </a:solidFill>
              </a:rPr>
              <a:t>Give some real-world applications of the production possibilities concept.</a:t>
            </a:r>
          </a:p>
          <a:p>
            <a:pPr algn="l"/>
            <a:r>
              <a:rPr lang="en-US" sz="3400" dirty="0">
                <a:solidFill>
                  <a:schemeClr val="tx1"/>
                </a:solidFill>
              </a:rPr>
              <a:t>Summarize the general relationship between investment and economic growth.</a:t>
            </a:r>
          </a:p>
          <a:p>
            <a:pPr algn="l"/>
            <a:r>
              <a:rPr lang="en-US" sz="3400" dirty="0">
                <a:solidFill>
                  <a:schemeClr val="tx1"/>
                </a:solidFill>
              </a:rPr>
              <a:t>What is the difference between "achieving the potential" and "increasing the potential"? Show the difference on a PPC. What are the two types of "economic growth" and how are they shown on a PPC?</a:t>
            </a:r>
          </a:p>
          <a:p>
            <a:pPr algn="l"/>
            <a:r>
              <a:rPr lang="en-US" sz="3400" dirty="0">
                <a:solidFill>
                  <a:schemeClr val="tx1"/>
                </a:solidFill>
              </a:rPr>
              <a:t>What would cause a PPC to shift inward?</a:t>
            </a:r>
          </a:p>
          <a:p>
            <a:pPr algn="l"/>
            <a:r>
              <a:rPr lang="en-US" sz="3400" dirty="0">
                <a:solidFill>
                  <a:schemeClr val="tx1"/>
                </a:solidFill>
              </a:rPr>
              <a:t>Use a PPC to illustrate the effect of international trade</a:t>
            </a:r>
          </a:p>
          <a:p>
            <a:pPr algn="l"/>
            <a:r>
              <a:rPr lang="en-US" sz="3400" dirty="0">
                <a:solidFill>
                  <a:schemeClr val="tx1"/>
                </a:solidFill>
              </a:rPr>
              <a:t>Be able to draw and explain the Circular Flow Model</a:t>
            </a:r>
          </a:p>
          <a:p>
            <a:pPr algn="l">
              <a:buFont typeface="Arial" pitchFamily="34" charset="0"/>
              <a:buChar char="•"/>
            </a:pPr>
            <a:endParaRPr lang="en-US" sz="2800" b="1" dirty="0" smtClean="0">
              <a:solidFill>
                <a:schemeClr val="tx1"/>
              </a:solidFill>
            </a:endParaRPr>
          </a:p>
        </p:txBody>
      </p:sp>
    </p:spTree>
    <p:custDataLst>
      <p:tags r:id="rId1"/>
    </p:custDataLst>
    <p:extLst>
      <p:ext uri="{BB962C8B-B14F-4D97-AF65-F5344CB8AC3E}">
        <p14:creationId xmlns:p14="http://schemas.microsoft.com/office/powerpoint/2010/main" val="31998202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457201"/>
          </a:xfrm>
        </p:spPr>
        <p:txBody>
          <a:bodyPr>
            <a:noAutofit/>
          </a:bodyPr>
          <a:lstStyle/>
          <a:p>
            <a:r>
              <a:rPr lang="en-US" sz="3200" b="1" dirty="0" smtClean="0"/>
              <a:t>1c – PPC – Macro – Key Terms</a:t>
            </a:r>
            <a:endParaRPr lang="en-US" sz="3200" b="1" dirty="0"/>
          </a:p>
        </p:txBody>
      </p:sp>
      <p:sp>
        <p:nvSpPr>
          <p:cNvPr id="3" name="Subtitle 2"/>
          <p:cNvSpPr>
            <a:spLocks noGrp="1"/>
          </p:cNvSpPr>
          <p:nvPr>
            <p:ph type="subTitle" idx="1"/>
          </p:nvPr>
        </p:nvSpPr>
        <p:spPr>
          <a:xfrm>
            <a:off x="152400" y="990600"/>
            <a:ext cx="8839200" cy="4191000"/>
          </a:xfrm>
        </p:spPr>
        <p:txBody>
          <a:bodyPr>
            <a:normAutofit/>
          </a:bodyPr>
          <a:lstStyle/>
          <a:p>
            <a:pPr algn="l"/>
            <a:r>
              <a:rPr lang="en-US" sz="2800" dirty="0">
                <a:solidFill>
                  <a:schemeClr val="tx1"/>
                </a:solidFill>
              </a:rPr>
              <a:t>production possibilities, necessity of choice, law of increasing costs, concave to the origin, opportunity cost, constant cost, benefit cost analysis (marginal analysis), economic growth, consumer goods, capital goods, shrinking PPC, </a:t>
            </a:r>
            <a:r>
              <a:rPr lang="en-US" sz="2800" dirty="0" err="1">
                <a:solidFill>
                  <a:schemeClr val="tx1"/>
                </a:solidFill>
              </a:rPr>
              <a:t>nonproportional</a:t>
            </a:r>
            <a:r>
              <a:rPr lang="en-US" sz="2800" dirty="0">
                <a:solidFill>
                  <a:schemeClr val="tx1"/>
                </a:solidFill>
              </a:rPr>
              <a:t> growth</a:t>
            </a:r>
            <a:endParaRPr lang="en-US" sz="2800" b="1" dirty="0" smtClean="0">
              <a:solidFill>
                <a:schemeClr val="tx1"/>
              </a:solidFill>
            </a:endParaRPr>
          </a:p>
        </p:txBody>
      </p:sp>
    </p:spTree>
    <p:custDataLst>
      <p:tags r:id="rId1"/>
    </p:custDataLst>
    <p:extLst>
      <p:ext uri="{BB962C8B-B14F-4D97-AF65-F5344CB8AC3E}">
        <p14:creationId xmlns:p14="http://schemas.microsoft.com/office/powerpoint/2010/main" val="28637245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324600" cy="1477962"/>
          </a:xfrm>
        </p:spPr>
        <p:txBody>
          <a:bodyPr>
            <a:normAutofit fontScale="90000"/>
          </a:bodyPr>
          <a:lstStyle/>
          <a:p>
            <a:pPr algn="l"/>
            <a:r>
              <a:rPr lang="en-US" b="1" dirty="0" smtClean="0"/>
              <a:t>1. A production possibilities curve illustrates: </a:t>
            </a:r>
            <a:endParaRPr lang="en-US" b="1" dirty="0"/>
          </a:p>
        </p:txBody>
      </p:sp>
      <p:sp>
        <p:nvSpPr>
          <p:cNvPr id="3" name="TPAnswers"/>
          <p:cNvSpPr>
            <a:spLocks noGrp="1"/>
          </p:cNvSpPr>
          <p:nvPr>
            <p:ph type="body" idx="1"/>
            <p:custDataLst>
              <p:tags r:id="rId2"/>
            </p:custDataLst>
          </p:nvPr>
        </p:nvSpPr>
        <p:spPr>
          <a:xfrm>
            <a:off x="457200" y="1981200"/>
            <a:ext cx="6858000" cy="4144963"/>
          </a:xfrm>
        </p:spPr>
        <p:txBody>
          <a:bodyPr>
            <a:normAutofit/>
          </a:bodyPr>
          <a:lstStyle/>
          <a:p>
            <a:pPr marL="514350" indent="-514350">
              <a:buFont typeface="Arial" pitchFamily="34" charset="0"/>
              <a:buAutoNum type="arabicPeriod"/>
            </a:pPr>
            <a:r>
              <a:rPr lang="en-US" dirty="0" smtClean="0"/>
              <a:t>the necessity of making choices.</a:t>
            </a:r>
          </a:p>
          <a:p>
            <a:pPr marL="514350" indent="-514350">
              <a:buFont typeface="Arial" pitchFamily="34" charset="0"/>
              <a:buAutoNum type="arabicPeriod"/>
            </a:pPr>
            <a:r>
              <a:rPr lang="en-US" dirty="0" smtClean="0"/>
              <a:t>market prices.</a:t>
            </a:r>
          </a:p>
          <a:p>
            <a:pPr marL="514350" indent="-514350">
              <a:buFont typeface="Arial" pitchFamily="34" charset="0"/>
              <a:buAutoNum type="arabicPeriod"/>
            </a:pPr>
            <a:r>
              <a:rPr lang="en-US" dirty="0" smtClean="0"/>
              <a:t>consumer preferences.</a:t>
            </a:r>
          </a:p>
          <a:p>
            <a:pPr marL="514350" indent="-514350">
              <a:buFont typeface="Arial" pitchFamily="34" charset="0"/>
              <a:buAutoNum type="arabicPeriod"/>
            </a:pPr>
            <a:r>
              <a:rPr lang="en-US" dirty="0" smtClean="0"/>
              <a:t>the distribution of income.</a:t>
            </a:r>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324600" cy="1477962"/>
          </a:xfrm>
        </p:spPr>
        <p:txBody>
          <a:bodyPr>
            <a:normAutofit fontScale="90000"/>
          </a:bodyPr>
          <a:lstStyle/>
          <a:p>
            <a:pPr algn="l"/>
            <a:r>
              <a:rPr lang="en-US" b="1" dirty="0" smtClean="0">
                <a:solidFill>
                  <a:srgbClr val="0070C0"/>
                </a:solidFill>
              </a:rPr>
              <a:t>1. A production possibilities curve illustrates: </a:t>
            </a:r>
            <a:endParaRPr lang="en-US" b="1" dirty="0">
              <a:solidFill>
                <a:srgbClr val="0070C0"/>
              </a:solidFill>
            </a:endParaRPr>
          </a:p>
        </p:txBody>
      </p:sp>
      <p:sp>
        <p:nvSpPr>
          <p:cNvPr id="3" name="TPAnswers"/>
          <p:cNvSpPr>
            <a:spLocks noGrp="1"/>
          </p:cNvSpPr>
          <p:nvPr>
            <p:ph type="body" idx="1"/>
            <p:custDataLst>
              <p:tags r:id="rId2"/>
            </p:custDataLst>
          </p:nvPr>
        </p:nvSpPr>
        <p:spPr>
          <a:xfrm>
            <a:off x="457200" y="1981200"/>
            <a:ext cx="6858000" cy="4144963"/>
          </a:xfrm>
        </p:spPr>
        <p:txBody>
          <a:bodyPr>
            <a:normAutofit/>
          </a:bodyPr>
          <a:lstStyle/>
          <a:p>
            <a:pPr marL="514350" indent="-514350">
              <a:buFont typeface="Arial" pitchFamily="34" charset="0"/>
              <a:buAutoNum type="arabicPeriod"/>
            </a:pPr>
            <a:r>
              <a:rPr lang="en-US" dirty="0" smtClean="0"/>
              <a:t>the necessity of making choices.</a:t>
            </a:r>
          </a:p>
          <a:p>
            <a:pPr marL="514350" indent="-514350">
              <a:buFont typeface="Arial" pitchFamily="34" charset="0"/>
              <a:buAutoNum type="arabicPeriod"/>
            </a:pPr>
            <a:r>
              <a:rPr lang="en-US" dirty="0" smtClean="0"/>
              <a:t>market prices.</a:t>
            </a:r>
          </a:p>
          <a:p>
            <a:pPr marL="514350" indent="-514350">
              <a:buFont typeface="Arial" pitchFamily="34" charset="0"/>
              <a:buAutoNum type="arabicPeriod"/>
            </a:pPr>
            <a:r>
              <a:rPr lang="en-US" dirty="0" smtClean="0"/>
              <a:t>consumer preferences.</a:t>
            </a:r>
          </a:p>
          <a:p>
            <a:pPr marL="514350" indent="-514350">
              <a:buFont typeface="Arial" pitchFamily="34" charset="0"/>
              <a:buAutoNum type="arabicPeriod"/>
            </a:pPr>
            <a:r>
              <a:rPr lang="en-US" dirty="0" smtClean="0"/>
              <a:t>the distribution of income.</a:t>
            </a:r>
            <a:endParaRPr lang="en-US" dirty="0"/>
          </a:p>
        </p:txBody>
      </p:sp>
      <p:sp>
        <p:nvSpPr>
          <p:cNvPr id="5" name="CorShape1"/>
          <p:cNvSpPr/>
          <p:nvPr>
            <p:custDataLst>
              <p:tags r:id="rId3"/>
            </p:custDataLst>
          </p:nvPr>
        </p:nvSpPr>
        <p:spPr>
          <a:xfrm rot="10800000">
            <a:off x="172720" y="2145453"/>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4495800" cy="3687762"/>
          </a:xfrm>
        </p:spPr>
        <p:txBody>
          <a:bodyPr>
            <a:normAutofit fontScale="90000"/>
          </a:bodyPr>
          <a:lstStyle/>
          <a:p>
            <a:pPr algn="l"/>
            <a:r>
              <a:rPr lang="en-US" sz="3000" b="1" dirty="0" smtClean="0"/>
              <a:t>2. </a:t>
            </a:r>
            <a:r>
              <a:rPr lang="en-US" sz="2700" b="1" dirty="0" smtClean="0"/>
              <a:t>Refer to the production possibilities curve. At the onset of the Second World War the United States had large amounts of idle human and property resources. Its economic </a:t>
            </a:r>
            <a:r>
              <a:rPr lang="en-US" sz="2700" b="1" u="sng" dirty="0" smtClean="0"/>
              <a:t>adjustment from peacetime to wartime</a:t>
            </a:r>
            <a:r>
              <a:rPr lang="en-US" sz="2700" b="1" dirty="0" smtClean="0"/>
              <a:t> can best be described by the movement from point:</a:t>
            </a:r>
            <a:r>
              <a:rPr lang="en-US" sz="2700" dirty="0" smtClean="0"/>
              <a:t> </a:t>
            </a:r>
            <a:endParaRPr lang="en-US" sz="2700" b="1" dirty="0"/>
          </a:p>
        </p:txBody>
      </p:sp>
      <p:pic>
        <p:nvPicPr>
          <p:cNvPr id="28675" name="Picture 12"/>
          <p:cNvPicPr>
            <a:picLocks noChangeAspect="1" noChangeArrowheads="1"/>
          </p:cNvPicPr>
          <p:nvPr/>
        </p:nvPicPr>
        <p:blipFill>
          <a:blip r:embed="rId4" cstate="print"/>
          <a:srcRect/>
          <a:stretch>
            <a:fillRect/>
          </a:stretch>
        </p:blipFill>
        <p:spPr bwMode="auto">
          <a:xfrm>
            <a:off x="5334000" y="0"/>
            <a:ext cx="3810000" cy="3810000"/>
          </a:xfrm>
          <a:prstGeom prst="rect">
            <a:avLst/>
          </a:prstGeom>
          <a:noFill/>
          <a:ln w="9525">
            <a:noFill/>
            <a:miter lim="800000"/>
            <a:headEnd/>
            <a:tailEnd/>
          </a:ln>
        </p:spPr>
      </p:pic>
      <p:sp>
        <p:nvSpPr>
          <p:cNvPr id="3" name="TPAnswers"/>
          <p:cNvSpPr>
            <a:spLocks noGrp="1"/>
          </p:cNvSpPr>
          <p:nvPr>
            <p:ph type="body" idx="1"/>
            <p:custDataLst>
              <p:tags r:id="rId2"/>
            </p:custDataLst>
          </p:nvPr>
        </p:nvSpPr>
        <p:spPr>
          <a:xfrm>
            <a:off x="457200" y="3962400"/>
            <a:ext cx="4191000" cy="2163763"/>
          </a:xfrm>
        </p:spPr>
        <p:txBody>
          <a:bodyPr>
            <a:normAutofit lnSpcReduction="10000"/>
          </a:bodyPr>
          <a:lstStyle/>
          <a:p>
            <a:pPr marL="514350" indent="-514350">
              <a:buFont typeface="Arial" pitchFamily="34" charset="0"/>
              <a:buAutoNum type="arabicPeriod"/>
            </a:pPr>
            <a:r>
              <a:rPr lang="en-US" dirty="0" smtClean="0"/>
              <a:t> </a:t>
            </a:r>
            <a:r>
              <a:rPr lang="en-US" i="1" dirty="0" smtClean="0"/>
              <a:t>c</a:t>
            </a:r>
            <a:r>
              <a:rPr lang="en-US" dirty="0" smtClean="0"/>
              <a:t> to point </a:t>
            </a:r>
            <a:r>
              <a:rPr lang="en-US" i="1" dirty="0" smtClean="0"/>
              <a:t>b</a:t>
            </a:r>
            <a:r>
              <a:rPr lang="en-US" dirty="0" smtClean="0"/>
              <a:t>.</a:t>
            </a:r>
          </a:p>
          <a:p>
            <a:pPr marL="514350" indent="-514350">
              <a:buFont typeface="Arial" pitchFamily="34" charset="0"/>
              <a:buAutoNum type="arabicPeriod"/>
            </a:pPr>
            <a:r>
              <a:rPr lang="en-US" i="1" dirty="0" smtClean="0"/>
              <a:t>b</a:t>
            </a:r>
            <a:r>
              <a:rPr lang="en-US" dirty="0" smtClean="0"/>
              <a:t> to point </a:t>
            </a:r>
            <a:r>
              <a:rPr lang="en-US" i="1" dirty="0" smtClean="0"/>
              <a:t>c</a:t>
            </a:r>
            <a:r>
              <a:rPr lang="en-US" dirty="0" smtClean="0"/>
              <a:t>.</a:t>
            </a:r>
          </a:p>
          <a:p>
            <a:pPr marL="514350" indent="-514350">
              <a:buFont typeface="Arial" pitchFamily="34" charset="0"/>
              <a:buAutoNum type="arabicPeriod"/>
            </a:pPr>
            <a:r>
              <a:rPr lang="en-US" i="1" dirty="0" smtClean="0"/>
              <a:t>a</a:t>
            </a:r>
            <a:r>
              <a:rPr lang="en-US" dirty="0" smtClean="0"/>
              <a:t> to point </a:t>
            </a:r>
            <a:r>
              <a:rPr lang="en-US" i="1" dirty="0" smtClean="0"/>
              <a:t>b</a:t>
            </a:r>
            <a:r>
              <a:rPr lang="en-US" dirty="0" smtClean="0"/>
              <a:t>.</a:t>
            </a:r>
          </a:p>
          <a:p>
            <a:pPr marL="514350" indent="-514350">
              <a:buFont typeface="Arial" pitchFamily="34" charset="0"/>
              <a:buAutoNum type="arabicPeriod"/>
            </a:pPr>
            <a:r>
              <a:rPr lang="en-US" i="1" dirty="0" smtClean="0"/>
              <a:t>c</a:t>
            </a:r>
            <a:r>
              <a:rPr lang="en-US" dirty="0" smtClean="0"/>
              <a:t> to point </a:t>
            </a:r>
            <a:r>
              <a:rPr lang="en-US" i="1" dirty="0" smtClean="0"/>
              <a:t>d</a:t>
            </a:r>
            <a:r>
              <a:rPr lang="en-US" dirty="0" smtClean="0"/>
              <a:t>.</a:t>
            </a:r>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4495800" cy="3687762"/>
          </a:xfrm>
        </p:spPr>
        <p:txBody>
          <a:bodyPr>
            <a:normAutofit fontScale="90000"/>
          </a:bodyPr>
          <a:lstStyle/>
          <a:p>
            <a:pPr algn="l"/>
            <a:r>
              <a:rPr lang="en-US" sz="3000" b="1" dirty="0" smtClean="0">
                <a:solidFill>
                  <a:srgbClr val="0070C0"/>
                </a:solidFill>
              </a:rPr>
              <a:t>2. </a:t>
            </a:r>
            <a:r>
              <a:rPr lang="en-US" sz="2700" b="1" dirty="0" smtClean="0">
                <a:solidFill>
                  <a:srgbClr val="0070C0"/>
                </a:solidFill>
              </a:rPr>
              <a:t>Refer to the production possibilities curve. At the onset of the Second World War the United States had large amounts of idle human and property resources. Its economic </a:t>
            </a:r>
            <a:r>
              <a:rPr lang="en-US" sz="2700" b="1" u="sng" dirty="0" smtClean="0">
                <a:solidFill>
                  <a:srgbClr val="0070C0"/>
                </a:solidFill>
              </a:rPr>
              <a:t>adjustment from peacetime to wartime</a:t>
            </a:r>
            <a:r>
              <a:rPr lang="en-US" sz="2700" b="1" dirty="0" smtClean="0">
                <a:solidFill>
                  <a:srgbClr val="0070C0"/>
                </a:solidFill>
              </a:rPr>
              <a:t> can best be described by the movement from point:</a:t>
            </a:r>
            <a:r>
              <a:rPr lang="en-US" sz="2700" dirty="0" smtClean="0">
                <a:solidFill>
                  <a:srgbClr val="0070C0"/>
                </a:solidFill>
              </a:rPr>
              <a:t> </a:t>
            </a:r>
            <a:endParaRPr lang="en-US" sz="2700" b="1" dirty="0">
              <a:solidFill>
                <a:srgbClr val="0070C0"/>
              </a:solidFill>
            </a:endParaRPr>
          </a:p>
        </p:txBody>
      </p:sp>
      <p:pic>
        <p:nvPicPr>
          <p:cNvPr id="28675" name="Picture 12"/>
          <p:cNvPicPr>
            <a:picLocks noChangeAspect="1" noChangeArrowheads="1"/>
          </p:cNvPicPr>
          <p:nvPr/>
        </p:nvPicPr>
        <p:blipFill>
          <a:blip r:embed="rId5" cstate="print"/>
          <a:srcRect/>
          <a:stretch>
            <a:fillRect/>
          </a:stretch>
        </p:blipFill>
        <p:spPr bwMode="auto">
          <a:xfrm>
            <a:off x="5334000" y="0"/>
            <a:ext cx="3810000" cy="3810000"/>
          </a:xfrm>
          <a:prstGeom prst="rect">
            <a:avLst/>
          </a:prstGeom>
          <a:noFill/>
          <a:ln w="9525">
            <a:noFill/>
            <a:miter lim="800000"/>
            <a:headEnd/>
            <a:tailEnd/>
          </a:ln>
        </p:spPr>
      </p:pic>
      <p:sp>
        <p:nvSpPr>
          <p:cNvPr id="3" name="TPAnswers"/>
          <p:cNvSpPr>
            <a:spLocks noGrp="1"/>
          </p:cNvSpPr>
          <p:nvPr>
            <p:ph type="body" idx="1"/>
            <p:custDataLst>
              <p:tags r:id="rId2"/>
            </p:custDataLst>
          </p:nvPr>
        </p:nvSpPr>
        <p:spPr>
          <a:xfrm>
            <a:off x="457200" y="3962400"/>
            <a:ext cx="4191000" cy="2163763"/>
          </a:xfrm>
        </p:spPr>
        <p:txBody>
          <a:bodyPr>
            <a:normAutofit lnSpcReduction="10000"/>
          </a:bodyPr>
          <a:lstStyle/>
          <a:p>
            <a:pPr marL="514350" indent="-514350">
              <a:buFont typeface="Arial" pitchFamily="34" charset="0"/>
              <a:buAutoNum type="arabicPeriod"/>
            </a:pPr>
            <a:r>
              <a:rPr lang="en-US" dirty="0" smtClean="0"/>
              <a:t> </a:t>
            </a:r>
            <a:r>
              <a:rPr lang="en-US" i="1" dirty="0" smtClean="0"/>
              <a:t>c</a:t>
            </a:r>
            <a:r>
              <a:rPr lang="en-US" dirty="0" smtClean="0"/>
              <a:t> to point </a:t>
            </a:r>
            <a:r>
              <a:rPr lang="en-US" i="1" dirty="0" smtClean="0"/>
              <a:t>b</a:t>
            </a:r>
            <a:r>
              <a:rPr lang="en-US" dirty="0" smtClean="0"/>
              <a:t>.</a:t>
            </a:r>
          </a:p>
          <a:p>
            <a:pPr marL="514350" indent="-514350">
              <a:buFont typeface="Arial" pitchFamily="34" charset="0"/>
              <a:buAutoNum type="arabicPeriod"/>
            </a:pPr>
            <a:r>
              <a:rPr lang="en-US" i="1" dirty="0" smtClean="0"/>
              <a:t>b</a:t>
            </a:r>
            <a:r>
              <a:rPr lang="en-US" dirty="0" smtClean="0"/>
              <a:t> to point </a:t>
            </a:r>
            <a:r>
              <a:rPr lang="en-US" i="1" dirty="0" smtClean="0"/>
              <a:t>c</a:t>
            </a:r>
            <a:r>
              <a:rPr lang="en-US" dirty="0" smtClean="0"/>
              <a:t>.</a:t>
            </a:r>
          </a:p>
          <a:p>
            <a:pPr marL="514350" indent="-514350">
              <a:buFont typeface="Arial" pitchFamily="34" charset="0"/>
              <a:buAutoNum type="arabicPeriod"/>
            </a:pPr>
            <a:r>
              <a:rPr lang="en-US" i="1" dirty="0" smtClean="0"/>
              <a:t>a</a:t>
            </a:r>
            <a:r>
              <a:rPr lang="en-US" dirty="0" smtClean="0"/>
              <a:t> to point </a:t>
            </a:r>
            <a:r>
              <a:rPr lang="en-US" i="1" dirty="0" smtClean="0"/>
              <a:t>b</a:t>
            </a:r>
            <a:r>
              <a:rPr lang="en-US" dirty="0" smtClean="0"/>
              <a:t>.</a:t>
            </a:r>
          </a:p>
          <a:p>
            <a:pPr marL="514350" indent="-514350">
              <a:buFont typeface="Arial" pitchFamily="34" charset="0"/>
              <a:buAutoNum type="arabicPeriod"/>
            </a:pPr>
            <a:r>
              <a:rPr lang="en-US" i="1" dirty="0" smtClean="0"/>
              <a:t>c</a:t>
            </a:r>
            <a:r>
              <a:rPr lang="en-US" dirty="0" smtClean="0"/>
              <a:t> to point </a:t>
            </a:r>
            <a:r>
              <a:rPr lang="en-US" i="1" dirty="0" smtClean="0"/>
              <a:t>d</a:t>
            </a:r>
            <a:r>
              <a:rPr lang="en-US" dirty="0" smtClean="0"/>
              <a:t>.</a:t>
            </a:r>
            <a:endParaRPr lang="en-US" dirty="0"/>
          </a:p>
        </p:txBody>
      </p:sp>
      <p:sp>
        <p:nvSpPr>
          <p:cNvPr id="6" name="CorShape1"/>
          <p:cNvSpPr/>
          <p:nvPr>
            <p:custDataLst>
              <p:tags r:id="rId3"/>
            </p:custDataLst>
          </p:nvPr>
        </p:nvSpPr>
        <p:spPr>
          <a:xfrm rot="10800000">
            <a:off x="203200" y="5089313"/>
            <a:ext cx="317500" cy="3175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PVERSION" val="2008"/>
  <p:tag name="PPVERSION" val="12.0"/>
  <p:tag name="DELIMITERS" val="3.1"/>
  <p:tag name="SHOWBARVISIBLE" val="True"/>
  <p:tag name="EXPANDSHOWBAR" val="True"/>
  <p:tag name="USESECONDARYMONITOR" val="True"/>
  <p:tag name="BULLETTYPE" val="3"/>
  <p:tag name="ANSWERNOWSTYLE" val="-1"/>
  <p:tag name="ANSWERNOWTEXT" val="Answer Now"/>
  <p:tag name="COUNTDOWNSTYLE" val="-1"/>
  <p:tag name="RESPCOUNTERSTYLE" val="-1"/>
  <p:tag name="RESPCOUNTERFORMAT" val="0"/>
  <p:tag name="RESPTABLESTYLE" val="-1"/>
  <p:tag name="COUNTDOWNSECONDS" val="10"/>
  <p:tag name="INPUTSOURCE" val="1"/>
  <p:tag name="NUMRESPONSES" val="1"/>
  <p:tag name="ALLOWDUPLICATES" val="False"/>
  <p:tag name="BACKUPSESSIONS" val="True"/>
  <p:tag name="BACKUPMAINTENANCE" val="7"/>
  <p:tag name="CHARTVALUEFORMAT" val="0%"/>
  <p:tag name="AUTOADVANCE" val="False"/>
  <p:tag name="REVIEWONLY" val="False"/>
  <p:tag name="ROTATIONINTERVAL" val="2"/>
  <p:tag name="AUTOUPDATEALIASES" val="True"/>
  <p:tag name="STDCHART" val="1"/>
  <p:tag name="PARTICIPANTSINLEADERBOARD" val="5"/>
  <p:tag name="TEAMSINLEADERBOARD" val="5"/>
  <p:tag name="MAXRESPONDERS" val="5"/>
  <p:tag name="BUBBLENAMEVISIBLE" val="True"/>
  <p:tag name="BUBBLESIZEVISIBLE" val="True"/>
  <p:tag name="BUBBLEVALUEFORMAT" val="0.0"/>
  <p:tag name="BUBBLEGROUPING" val="3"/>
  <p:tag name="DEFAULTNUMTEAMS" val="5"/>
  <p:tag name="CUSTOMGRIDBACKCOLOR" val="-2830136"/>
  <p:tag name="CUSTOMCELLFORECOLOR" val="-16777216"/>
  <p:tag name="CUSTOMCELLBACKCOLOR1" val="-657956"/>
  <p:tag name="CUSTOMCELLBACKCOLOR2" val="-13395457"/>
  <p:tag name="CUSTOMCELLBACKCOLOR3" val="-268652"/>
  <p:tag name="CUSTOMCELLBACKCOLOR4" val="-8355712"/>
  <p:tag name="USESCHEMECOLORS" val="True"/>
  <p:tag name="DISPLAYNAME" val="True"/>
  <p:tag name="DISPLAYDEVICENUMBER" val="True"/>
  <p:tag name="DISPLAYDEVICEID" val="True"/>
  <p:tag name="GRIDOPACITY" val="90"/>
  <p:tag name="GRIDROTATIONINTERVAL" val="2"/>
  <p:tag name="AUTOSIZEGRID" val="True"/>
  <p:tag name="GRIDSIZE" val="{Width=800, Height=600}"/>
  <p:tag name="GRIDPOSITION" val="1"/>
  <p:tag name="POLLINGCYCLE" val="2"/>
  <p:tag name="CHARTCOLORS" val="0"/>
  <p:tag name="CHARTLABELS" val="0"/>
  <p:tag name="RESETCHARTS" val="True"/>
  <p:tag name="INCLUDENONRESPONDERS" val="False"/>
  <p:tag name="MULTIRESPDIVISOR" val="1"/>
  <p:tag name="PARTLISTDEFAULT" val="0"/>
  <p:tag name="INCLUDEPPT" val="True"/>
  <p:tag name="ALLOWUSERFEEDBACK" val="True"/>
  <p:tag name="INCORRECTPOINTVALUE" val="0"/>
  <p:tag name="REALTIMEBACKUP" val="False"/>
  <p:tag name="REALTIMEBACKUPPATH" val="(None)"/>
  <p:tag name="ZEROBASED" val="False"/>
  <p:tag name="AUTOADJUSTPARTRANGE" val="True"/>
  <p:tag name="CHARTSCALE" val="True"/>
  <p:tag name="FIBDISPLAYRESULTS" val="True"/>
  <p:tag name="FIBNUMRESULTS" val="5"/>
  <p:tag name="FIBINCLUDEOTHER" val="True"/>
  <p:tag name="FIBDISPLAYKEYWORDS" val="True"/>
  <p:tag name="CORRECTPOINTVALUE" val="1"/>
  <p:tag name="ADVANCEDSETTINGSVIEW" val="False"/>
  <p:tag name="POWERPOINTVERSION" val="14.0"/>
  <p:tag name="TASKPANEKEY" val="fdc5affe-6f1a-4fbd-b51a-9c5649006c62"/>
  <p:tag name="TPFULLVERSION" val="4.3.2.1178"/>
</p:tagLst>
</file>

<file path=ppt/tags/tag10.xml><?xml version="1.0" encoding="utf-8"?>
<p:tagLst xmlns:a="http://schemas.openxmlformats.org/drawingml/2006/main" xmlns:r="http://schemas.openxmlformats.org/officeDocument/2006/relationships" xmlns:p="http://schemas.openxmlformats.org/presentationml/2006/main">
  <p:tag name="ANSWERBULLETS" val="3"/>
  <p:tag name="TEXTLENGTH" val="97"/>
  <p:tag name="FONTSIZE" val="32"/>
  <p:tag name="BULLETTYPE" val="ppBulletArabicPeriod"/>
  <p:tag name="ANSWERTEXT" val="the necessity of making choices.&#10;market prices.&#10;consumer preferences.&#10;the distribution of income."/>
  <p:tag name="OLDNUMANSWERS" val="4"/>
</p:tagLst>
</file>

<file path=ppt/tags/tag11.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12.xml><?xml version="1.0" encoding="utf-8"?>
<p:tagLst xmlns:a="http://schemas.openxmlformats.org/drawingml/2006/main" xmlns:r="http://schemas.openxmlformats.org/officeDocument/2006/relationships" xmlns:p="http://schemas.openxmlformats.org/presentationml/2006/main">
  <p:tag name="SLIDEID" val="13C7D09B03074090A6E4548D54FC3BD3"/>
  <p:tag name="SLIDETYPE" val="Q"/>
  <p:tag name="DEMOGRAPHIC" val="False"/>
  <p:tag name="TEAMASSIGN" val="False"/>
  <p:tag name="SPEEDSCORING" val="False"/>
  <p:tag name="INCORRECTPOINTVALUE" val="0"/>
  <p:tag name="ZEROBASED" val="False"/>
  <p:tag name="DELIMITERS" val="3.1"/>
  <p:tag name="VALUEFORMAT" val="0%"/>
  <p:tag name="SLIDEORDER" val="3"/>
  <p:tag name="SLIDEGUID" val="A0CDFEDBBA4440D1B43660ACB92A7DDF"/>
  <p:tag name="QUESTIONALIAS" val="9. Refer to the above production possibilities curve. At the onset of the Second World War the United States had large amounts of idle human and property resources. Its economic adjustment from peacetime to wartime can best be described by the movement from point: "/>
  <p:tag name="ANSWERSALIAS" val=" c to point b.|smicln|b to point c.|smicln|a to point b.|smicln|c to point d."/>
  <p:tag name="CORRECTPOINTVALUE" val="0"/>
  <p:tag name="VALUES" val="No Value|smicln|No Value|smicln|No Value|smicln|No Value"/>
</p:tagLst>
</file>

<file path=ppt/tags/tag13.xml><?xml version="1.0" encoding="utf-8"?>
<p:tagLst xmlns:a="http://schemas.openxmlformats.org/drawingml/2006/main" xmlns:r="http://schemas.openxmlformats.org/officeDocument/2006/relationships" xmlns:p="http://schemas.openxmlformats.org/presentationml/2006/main">
  <p:tag name="ANSWERBULLETS" val="3"/>
  <p:tag name="TEXTLENGTH" val="56"/>
  <p:tag name="FONTSIZE" val="32"/>
  <p:tag name="BULLETTYPE" val="ppBulletArabicPeriod"/>
  <p:tag name="ANSWERTEXT" val=" c to point b.&#10;b to point c.&#10;a to point b.&#10;c to point d."/>
  <p:tag name="OLDNUMANSWERS" val="4"/>
</p:tagLst>
</file>

<file path=ppt/tags/tag14.xml><?xml version="1.0" encoding="utf-8"?>
<p:tagLst xmlns:a="http://schemas.openxmlformats.org/drawingml/2006/main" xmlns:r="http://schemas.openxmlformats.org/officeDocument/2006/relationships" xmlns:p="http://schemas.openxmlformats.org/presentationml/2006/main">
  <p:tag name="SLIDEID" val="13C7D09B03074090A6E4548D54FC3BD3"/>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9. Refer to the above production possibilities curve. At the onset of the Second World War the United States had large amounts of idle human and property resources. Its economic adjustment from peacetime to wartime can best be described by the movement from point: "/>
  <p:tag name="ANSWERSALIAS" val=" c to point b.|smicln|b to point c.|smicln|a to point b.|smicln|c to point d."/>
  <p:tag name="SLIDEORDER" val="4"/>
  <p:tag name="SLIDEGUID" val="B446EB252DC94FA080DAA7EBE2E8EB92"/>
  <p:tag name="VALUES" val="Incorrect|smicln|Incorrect|smicln|Correct|smicln|Incorrect"/>
</p:tagLst>
</file>

<file path=ppt/tags/tag15.xml><?xml version="1.0" encoding="utf-8"?>
<p:tagLst xmlns:a="http://schemas.openxmlformats.org/drawingml/2006/main" xmlns:r="http://schemas.openxmlformats.org/officeDocument/2006/relationships" xmlns:p="http://schemas.openxmlformats.org/presentationml/2006/main">
  <p:tag name="ANSWERBULLETS" val="3"/>
  <p:tag name="ANSWERTEXT" val=" c to point b.&#10;b to point c.&#10;a to point b.&#10;c to point d."/>
  <p:tag name="BULLETTYPE" val="ppBulletArabicPeriod"/>
  <p:tag name="FONTSIZE" val="32"/>
  <p:tag name="TEXTLENGTH" val="56"/>
  <p:tag name="OLDNUMANSWERS" val="4"/>
</p:tagLst>
</file>

<file path=ppt/tags/tag16.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17.xml><?xml version="1.0" encoding="utf-8"?>
<p:tagLst xmlns:a="http://schemas.openxmlformats.org/drawingml/2006/main" xmlns:r="http://schemas.openxmlformats.org/officeDocument/2006/relationships" xmlns:p="http://schemas.openxmlformats.org/presentationml/2006/main">
  <p:tag name="SLIDEID" val="13C7D09B03074090A6E4548D54FC3BD3"/>
  <p:tag name="SLIDETYPE" val="Q"/>
  <p:tag name="DEMOGRAPHIC" val="False"/>
  <p:tag name="TEAMASSIGN" val="False"/>
  <p:tag name="SPEEDSCORING" val="False"/>
  <p:tag name="INCORRECTPOINTVALUE" val="0"/>
  <p:tag name="ZEROBASED" val="False"/>
  <p:tag name="DELIMITERS" val="3.1"/>
  <p:tag name="VALUEFORMAT" val="0%"/>
  <p:tag name="SLIDEORDER" val="4"/>
  <p:tag name="SLIDEGUID" val="7D9BECB41CF0486880F6B9945DA7E17E"/>
  <p:tag name="ANSWERSALIAS" val="c to point b.|smicln|b to point c.|smicln|a to point b.|smicln|c to point d."/>
  <p:tag name="CORRECTPOINTVALUE" val="0"/>
  <p:tag name="QUESTIONALIAS" val="3. Refer to the production possibilities curve. At the onset of the Second World War the Soviet Union was already at full employment. Its economic adjustment from peacetime to wartime can best be described by the movement from point: "/>
  <p:tag name="VALUES" val="Correct|smicln|Incorrect|smicln|Incorrect|smicln|Incorrect"/>
</p:tagLst>
</file>

<file path=ppt/tags/tag18.xml><?xml version="1.0" encoding="utf-8"?>
<p:tagLst xmlns:a="http://schemas.openxmlformats.org/drawingml/2006/main" xmlns:r="http://schemas.openxmlformats.org/officeDocument/2006/relationships" xmlns:p="http://schemas.openxmlformats.org/presentationml/2006/main">
  <p:tag name="ANSWERBULLETS" val="3"/>
  <p:tag name="TEXTLENGTH" val="55"/>
  <p:tag name="FONTSIZE" val="32"/>
  <p:tag name="BULLETTYPE" val="ppBulletArabicPeriod"/>
  <p:tag name="ANSWERTEXT" val="c to point b.&#10;b to point c.&#10;a to point b.&#10;c to point d."/>
  <p:tag name="OLDNUMANSWERS" val="4"/>
</p:tagLst>
</file>

<file path=ppt/tags/tag19.xml><?xml version="1.0" encoding="utf-8"?>
<p:tagLst xmlns:a="http://schemas.openxmlformats.org/drawingml/2006/main" xmlns:r="http://schemas.openxmlformats.org/officeDocument/2006/relationships" xmlns:p="http://schemas.openxmlformats.org/presentationml/2006/main">
  <p:tag name="SLIDEID" val="13C7D09B03074090A6E4548D54FC3BD3"/>
  <p:tag name="SLIDETYPE" val="Q"/>
  <p:tag name="DEMOGRAPHIC" val="False"/>
  <p:tag name="TEAMASSIGN" val="False"/>
  <p:tag name="SPEEDSCORING" val="False"/>
  <p:tag name="INCORRECTPOINTVALUE" val="0"/>
  <p:tag name="ZEROBASED" val="False"/>
  <p:tag name="DELIMITERS" val="3.1"/>
  <p:tag name="VALUEFORMAT" val="0%"/>
  <p:tag name="CORRECTPOINTVALUE" val="1"/>
  <p:tag name="ANSWERSALIAS" val="c to point b.|smicln|b to point c.|smicln|a to point b.|smicln|c to point d."/>
  <p:tag name="SLIDEORDER" val="5"/>
  <p:tag name="SLIDEGUID" val="96E4B9EF87DA4CBBAF62C0D4C809F6A4"/>
  <p:tag name="QUESTIONALIAS" val="3. Refer to the production possibilities curve. At the onset of the Second World War the Soviet Union was already at full employment. Its economic adjustment from peacetime to wartime can best be described by the movement from point: "/>
  <p:tag name="VALUES" val="Correct|smicln|Incorrect|smicln|Incorrect|smicln|Incorrect"/>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21.xml><?xml version="1.0" encoding="utf-8"?>
<p:tagLst xmlns:a="http://schemas.openxmlformats.org/drawingml/2006/main" xmlns:r="http://schemas.openxmlformats.org/officeDocument/2006/relationships" xmlns:p="http://schemas.openxmlformats.org/presentationml/2006/main">
  <p:tag name="ANSWERBULLETS" val="3"/>
  <p:tag name="ANSWERTEXT" val="c to point b.&#10;b to point c.&#10;a to point b.&#10;c to point d."/>
  <p:tag name="BULLETTYPE" val="ppBulletArabicPeriod"/>
  <p:tag name="FONTSIZE" val="32"/>
  <p:tag name="TEXTLENGTH" val="55"/>
  <p:tag name="OLDNUMANSWERS" val="4"/>
</p:tagLst>
</file>

<file path=ppt/tags/tag22.xml><?xml version="1.0" encoding="utf-8"?>
<p:tagLst xmlns:a="http://schemas.openxmlformats.org/drawingml/2006/main" xmlns:r="http://schemas.openxmlformats.org/officeDocument/2006/relationships" xmlns:p="http://schemas.openxmlformats.org/presentationml/2006/main">
  <p:tag name="SLIDEGUID" val="B854C85F964F4DBBB1CA015ACCA0E2C5"/>
  <p:tag name="SLIDEID" val="B854C85F964F4DBBB1CA015ACCA0E2C5"/>
  <p:tag name="SLIDEORDER" val="1"/>
  <p:tag name="SLIDETYPE" val="Q"/>
  <p:tag name="DEMOGRAPHIC" val="False"/>
  <p:tag name="TEAMASSIGN" val="False"/>
  <p:tag name="SPEEDSCORING" val="False"/>
  <p:tag name="INCORRECTPOINTVALUE" val="0"/>
  <p:tag name="ZEROBASED" val="False"/>
  <p:tag name="DELIMITERS" val="3.1"/>
  <p:tag name="VALUEFORMAT" val="0%"/>
  <p:tag name="ANSWERSALIAS" val="cannot be achieved because resources are fully employed.|smicln|will cost 1 unit of computers.|smicln|will cost 2 units of computers.|smicln|will cause some resources to become unemployed."/>
  <p:tag name="CORRECTPOINTVALUE" val="0"/>
  <p:tag name="QUESTIONALIAS" val="4. Refer to the diagram. If society is currently producing the combination of bicycles and computers shown by point D, the production of 2 more units of bicycles: "/>
  <p:tag name="VALUES" val="Incorrect|smicln|Correct|smicln|Incorrect|smicln|Incorrect"/>
</p:tagLst>
</file>

<file path=ppt/tags/tag23.xml><?xml version="1.0" encoding="utf-8"?>
<p:tagLst xmlns:a="http://schemas.openxmlformats.org/drawingml/2006/main" xmlns:r="http://schemas.openxmlformats.org/officeDocument/2006/relationships" xmlns:p="http://schemas.openxmlformats.org/presentationml/2006/main">
  <p:tag name="ANSWERBULLETS" val="3"/>
  <p:tag name="TEXTLENGTH" val="167"/>
  <p:tag name="FONTSIZE" val="27"/>
  <p:tag name="BULLETTYPE" val="ppBulletArabicPeriod"/>
  <p:tag name="ANSWERTEXT" val="cannot be achieved because resources are fully employed.&#10;will cost 1 unit of computers.&#10;will cost 2 units of computers.&#10;will cause some resources to become unemployed."/>
  <p:tag name="OLDNUMANSWERS" val="4"/>
</p:tagLst>
</file>

<file path=ppt/tags/tag24.xml><?xml version="1.0" encoding="utf-8"?>
<p:tagLst xmlns:a="http://schemas.openxmlformats.org/drawingml/2006/main" xmlns:r="http://schemas.openxmlformats.org/officeDocument/2006/relationships" xmlns:p="http://schemas.openxmlformats.org/presentationml/2006/main">
  <p:tag name="SLIDEID" val="B854C85F964F4DBBB1CA015ACCA0E2C5"/>
  <p:tag name="SLIDETYPE" val="Q"/>
  <p:tag name="DEMOGRAPHIC" val="False"/>
  <p:tag name="TEAMASSIGN" val="False"/>
  <p:tag name="SPEEDSCORING" val="False"/>
  <p:tag name="INCORRECTPOINTVALUE" val="0"/>
  <p:tag name="ZEROBASED" val="False"/>
  <p:tag name="DELIMITERS" val="3.1"/>
  <p:tag name="VALUEFORMAT" val="0%"/>
  <p:tag name="CORRECTPOINTVALUE" val="1"/>
  <p:tag name="ANSWERSALIAS" val="cannot be achieved because resources are fully employed.|smicln|will cost 1 unit of computers.|smicln|will cost 2 units of computers.|smicln|will cause some resources to become unemployed."/>
  <p:tag name="SLIDEORDER" val="2"/>
  <p:tag name="SLIDEGUID" val="179C9DDDA5DB45378C8023AFE074BD86"/>
  <p:tag name="QUESTIONALIAS" val="4. Refer to the diagram. If society is currently producing the combination of bicycles and computers shown by point D, the production of 2 more units of bicycles: "/>
  <p:tag name="VALUES" val="Incorrect|smicln|Correct|smicln|Incorrect|smicln|Incorrect"/>
</p:tagLst>
</file>

<file path=ppt/tags/tag25.xml><?xml version="1.0" encoding="utf-8"?>
<p:tagLst xmlns:a="http://schemas.openxmlformats.org/drawingml/2006/main" xmlns:r="http://schemas.openxmlformats.org/officeDocument/2006/relationships" xmlns:p="http://schemas.openxmlformats.org/presentationml/2006/main">
  <p:tag name="ANSWERBULLETS" val="3"/>
  <p:tag name="ANSWERTEXT" val="cannot be achieved because resources are fully employed.&#10;will cost 1 unit of computers.&#10;will cost 2 units of computers.&#10;will cause some resources to become unemployed."/>
  <p:tag name="BULLETTYPE" val="ppBulletArabicPeriod"/>
  <p:tag name="FONTSIZE" val="27"/>
  <p:tag name="TEXTLENGTH" val="167"/>
  <p:tag name="OLDNUMANSWERS" val="4"/>
</p:tagLst>
</file>

<file path=ppt/tags/tag26.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27.xml><?xml version="1.0" encoding="utf-8"?>
<p:tagLst xmlns:a="http://schemas.openxmlformats.org/drawingml/2006/main" xmlns:r="http://schemas.openxmlformats.org/officeDocument/2006/relationships" xmlns:p="http://schemas.openxmlformats.org/presentationml/2006/main">
  <p:tag name="SLIDEID" val="13C7D09B03074090A6E4548D54FC3BD3"/>
  <p:tag name="SLIDETYPE" val="Q"/>
  <p:tag name="DEMOGRAPHIC" val="False"/>
  <p:tag name="TEAMASSIGN" val="False"/>
  <p:tag name="SPEEDSCORING" val="False"/>
  <p:tag name="INCORRECTPOINTVALUE" val="0"/>
  <p:tag name="ZEROBASED" val="False"/>
  <p:tag name="DELIMITERS" val="3.1"/>
  <p:tag name="VALUEFORMAT" val="0%"/>
  <p:tag name="SLIDEORDER" val="5"/>
  <p:tag name="SLIDEGUID" val="1B173F6EB03D4C04AB462BC9214867CB"/>
  <p:tag name="QUESTIONALIAS" val="11. Refer to the tables. If South Cantina is producing at production alternative D, the opportunity cost of the third unit of capital goods will be:  "/>
  <p:tag name="ANSWERSALIAS" val="3 units of consumer goods.|smicln|4 units of consumer goods.|smicln|5 units of consumer goods.|smicln|6 units of consumer goods."/>
  <p:tag name="CORRECTPOINTVALUE" val="0"/>
  <p:tag name="VALUES" val="No Value|smicln|No Value|smicln|No Value|smicln|No Value"/>
</p:tagLst>
</file>

<file path=ppt/tags/tag28.xml><?xml version="1.0" encoding="utf-8"?>
<p:tagLst xmlns:a="http://schemas.openxmlformats.org/drawingml/2006/main" xmlns:r="http://schemas.openxmlformats.org/officeDocument/2006/relationships" xmlns:p="http://schemas.openxmlformats.org/presentationml/2006/main">
  <p:tag name="ANSWERBULLETS" val="3"/>
  <p:tag name="TEXTLENGTH" val="107"/>
  <p:tag name="FONTSIZE" val="28"/>
  <p:tag name="BULLETTYPE" val="ppBulletArabicPeriod"/>
  <p:tag name="ANSWERTEXT" val="3 units of consumer goods.&#10;4 units of consumer goods.&#10;5 units of consumer goods.&#10;6 units of consumer goods."/>
  <p:tag name="OLDNUMANSWERS" val="4"/>
</p:tagLst>
</file>

<file path=ppt/tags/tag29.xml><?xml version="1.0" encoding="utf-8"?>
<p:tagLst xmlns:a="http://schemas.openxmlformats.org/drawingml/2006/main" xmlns:r="http://schemas.openxmlformats.org/officeDocument/2006/relationships" xmlns:p="http://schemas.openxmlformats.org/presentationml/2006/main">
  <p:tag name="SLIDEID" val="13C7D09B03074090A6E4548D54FC3BD3"/>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11. Refer to the tables. If South Cantina is producing at production alternative D, the opportunity cost of the third unit of capital goods will be:  "/>
  <p:tag name="ANSWERSALIAS" val="3 units of consumer goods.|smicln|4 units of consumer goods.|smicln|5 units of consumer goods.|smicln|6 units of consumer goods."/>
  <p:tag name="SLIDEORDER" val="6"/>
  <p:tag name="SLIDEGUID" val="2813FDD10C824799A42D62DD769DF46B"/>
  <p:tag name="VALUES" val="Incorrect|smicln|Incorrect|smicln|Incorrect|smicln|Correct"/>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30.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31.xml><?xml version="1.0" encoding="utf-8"?>
<p:tagLst xmlns:a="http://schemas.openxmlformats.org/drawingml/2006/main" xmlns:r="http://schemas.openxmlformats.org/officeDocument/2006/relationships" xmlns:p="http://schemas.openxmlformats.org/presentationml/2006/main">
  <p:tag name="ANSWERBULLETS" val="3"/>
  <p:tag name="TEXTLENGTH" val="107"/>
  <p:tag name="FONTSIZE" val="28"/>
  <p:tag name="BULLETTYPE" val="ppBulletArabicPeriod"/>
  <p:tag name="ANSWERTEXT" val="3 units of consumer goods.&#10;4 units of consumer goods.&#10;5 units of consumer goods.&#10;6 units of consumer goods."/>
  <p:tag name="OLDNUMANSWERS" val="4"/>
</p:tagLst>
</file>

<file path=ppt/tags/tag32.xml><?xml version="1.0" encoding="utf-8"?>
<p:tagLst xmlns:a="http://schemas.openxmlformats.org/drawingml/2006/main" xmlns:r="http://schemas.openxmlformats.org/officeDocument/2006/relationships" xmlns:p="http://schemas.openxmlformats.org/presentationml/2006/main">
  <p:tag name="SLIDEID" val="13C7D09B03074090A6E4548D54FC3BD3"/>
  <p:tag name="SLIDETYPE" val="Q"/>
  <p:tag name="DEMOGRAPHIC" val="False"/>
  <p:tag name="TEAMASSIGN" val="False"/>
  <p:tag name="SPEEDSCORING" val="False"/>
  <p:tag name="INCORRECTPOINTVALUE" val="0"/>
  <p:tag name="ZEROBASED" val="False"/>
  <p:tag name="DELIMITERS" val="3.1"/>
  <p:tag name="VALUEFORMAT" val="0%"/>
  <p:tag name="SLIDEORDER" val="6"/>
  <p:tag name="SLIDEGUID" val="11FDA078BFE14D05A4C1BCD85BD1C1D3"/>
  <p:tag name="QUESTIONALIAS" val="12. Refer to the tables. If North Cantina is producing at production alternative B, the opportunity cost of the eleventh unit of consumer goods will be:"/>
  <p:tag name="ANSWERSALIAS" val="10 units of capital goods.|smicln|1/4 of a unit of capital goods.|smicln|8 units of capital goods.|smicln|1/8 of a unit of capital goods."/>
  <p:tag name="CORRECTPOINTVALUE" val="0"/>
  <p:tag name="VALUES" val="No Value|smicln|No Value|smicln|No Value|smicln|No Value"/>
</p:tagLst>
</file>

<file path=ppt/tags/tag33.xml><?xml version="1.0" encoding="utf-8"?>
<p:tagLst xmlns:a="http://schemas.openxmlformats.org/drawingml/2006/main" xmlns:r="http://schemas.openxmlformats.org/officeDocument/2006/relationships" xmlns:p="http://schemas.openxmlformats.org/presentationml/2006/main">
  <p:tag name="ANSWERBULLETS" val="3"/>
  <p:tag name="TEXTLENGTH" val="116"/>
  <p:tag name="FONTSIZE" val="32"/>
  <p:tag name="BULLETTYPE" val="ppBulletArabicPeriod"/>
  <p:tag name="ANSWERTEXT" val="10 units of capital goods.&#10;1/4 of a unit of capital goods.&#10;8 units of capital goods.&#10;1/8 of a unit of capital goods."/>
  <p:tag name="OLDNUMANSWERS" val="4"/>
</p:tagLst>
</file>

<file path=ppt/tags/tag34.xml><?xml version="1.0" encoding="utf-8"?>
<p:tagLst xmlns:a="http://schemas.openxmlformats.org/drawingml/2006/main" xmlns:r="http://schemas.openxmlformats.org/officeDocument/2006/relationships" xmlns:p="http://schemas.openxmlformats.org/presentationml/2006/main">
  <p:tag name="SLIDEID" val="13C7D09B03074090A6E4548D54FC3BD3"/>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12. Refer to the tables. If North Cantina is producing at production alternative B, the opportunity cost of the eleventh unit of consumer goods will be:"/>
  <p:tag name="ANSWERSALIAS" val="10 units of capital goods.|smicln|1/4 of a unit of capital goods.|smicln|8 units of capital goods.|smicln|1/8 of a unit of capital goods."/>
  <p:tag name="SLIDEORDER" val="7"/>
  <p:tag name="SLIDEGUID" val="C4338D7933BF4E81BE105E3882DEF37D"/>
  <p:tag name="VALUES" val="Incorrect|smicln|Incorrect|smicln|Incorrect|smicln|Correct"/>
</p:tagLst>
</file>

<file path=ppt/tags/tag35.xml><?xml version="1.0" encoding="utf-8"?>
<p:tagLst xmlns:a="http://schemas.openxmlformats.org/drawingml/2006/main" xmlns:r="http://schemas.openxmlformats.org/officeDocument/2006/relationships" xmlns:p="http://schemas.openxmlformats.org/presentationml/2006/main">
  <p:tag name="ANSWERBULLETS" val="3"/>
  <p:tag name="TEXTLENGTH" val="116"/>
  <p:tag name="FONTSIZE" val="32"/>
  <p:tag name="BULLETTYPE" val="ppBulletArabicPeriod"/>
  <p:tag name="ANSWERTEXT" val="10 units of capital goods.&#10;1/4 of a unit of capital goods.&#10;8 units of capital goods.&#10;1/8 of a unit of capital goods."/>
  <p:tag name="OLDNUMANSWERS" val="4"/>
</p:tagLst>
</file>

<file path=ppt/tags/tag36.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37.xml><?xml version="1.0" encoding="utf-8"?>
<p:tagLst xmlns:a="http://schemas.openxmlformats.org/drawingml/2006/main" xmlns:r="http://schemas.openxmlformats.org/officeDocument/2006/relationships" xmlns:p="http://schemas.openxmlformats.org/presentationml/2006/main">
  <p:tag name="SLIDEGUID" val="387755D6CCD24FAA9E39AF86C2116800"/>
  <p:tag name="SLIDEID" val="387755D6CCD24FAA9E39AF86C2116800"/>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5. The production possibilities curve is:  "/>
  <p:tag name="ANSWERSALIAS" val="1. convex to the origin because opportunity costs are constant.|smicln|2. linear because opportunity costs are constant.|smicln|3. concave to the origin because of increasing opportunity costs.|smicln|4. convex to the origin because of increasing opportunity costs."/>
  <p:tag name="CORRECTPOINTVALUE" val="0"/>
  <p:tag name="VALUES" val="No Value|smicln|No Value|smicln|No Value|smicln|No Value"/>
</p:tagLst>
</file>

<file path=ppt/tags/tag38.xml><?xml version="1.0" encoding="utf-8"?>
<p:tagLst xmlns:a="http://schemas.openxmlformats.org/drawingml/2006/main" xmlns:r="http://schemas.openxmlformats.org/officeDocument/2006/relationships" xmlns:p="http://schemas.openxmlformats.org/presentationml/2006/main">
  <p:tag name="ANSWERBULLETS" val="3"/>
  <p:tag name="TEXTLENGTH" val="244"/>
  <p:tag name="FONTSIZE" val="32"/>
  <p:tag name="BULLETTYPE" val="ppBulletArabicPeriod"/>
  <p:tag name="ANSWERTEXT" val="1. convex to the origin because opportunity costs are constant.&#10;2. linear because opportunity costs are constant.&#10;3. concave to the origin because of increasing opportunity costs.&#10;4. convex to the origin because of increasing opportunity costs."/>
  <p:tag name="OLDNUMANSWERS" val="4"/>
</p:tagLst>
</file>

<file path=ppt/tags/tag39.xml><?xml version="1.0" encoding="utf-8"?>
<p:tagLst xmlns:a="http://schemas.openxmlformats.org/drawingml/2006/main" xmlns:r="http://schemas.openxmlformats.org/officeDocument/2006/relationships" xmlns:p="http://schemas.openxmlformats.org/presentationml/2006/main">
  <p:tag name="SLIDEID" val="387755D6CCD24FAA9E39AF86C2116800"/>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5. The production possibilities curve is:  "/>
  <p:tag name="ANSWERSALIAS" val="1. convex to the origin because opportunity costs are constant.|smicln|2. linear because opportunity costs are constant.|smicln|3. concave to the origin because of increasing opportunity costs.|smicln|4. convex to the origin because of increasing opportunity costs."/>
  <p:tag name="SLIDEORDER" val="2"/>
  <p:tag name="SLIDEGUID" val="50CC66F96884467FB79F36E5AFA58F47"/>
  <p:tag name="VALUES" val="Incorrect|smicln|Incorrect|smicln|Correct|smicln|Incorrect"/>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40.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41.xml><?xml version="1.0" encoding="utf-8"?>
<p:tagLst xmlns:a="http://schemas.openxmlformats.org/drawingml/2006/main" xmlns:r="http://schemas.openxmlformats.org/officeDocument/2006/relationships" xmlns:p="http://schemas.openxmlformats.org/presentationml/2006/main">
  <p:tag name="ANSWERBULLETS" val="3"/>
  <p:tag name="TEXTLENGTH" val="244"/>
  <p:tag name="FONTSIZE" val="32"/>
  <p:tag name="BULLETTYPE" val="ppBulletArabicPeriod"/>
  <p:tag name="ANSWERTEXT" val="1. convex to the origin because opportunity costs are constant.&#10;2. linear because opportunity costs are constant.&#10;3. concave to the origin because of increasing opportunity costs.&#10;4. convex to the origin because of increasing opportunity costs."/>
  <p:tag name="OLDNUMANSWERS" val="4"/>
</p:tagLst>
</file>

<file path=ppt/tags/tag42.xml><?xml version="1.0" encoding="utf-8"?>
<p:tagLst xmlns:a="http://schemas.openxmlformats.org/drawingml/2006/main" xmlns:r="http://schemas.openxmlformats.org/officeDocument/2006/relationships" xmlns:p="http://schemas.openxmlformats.org/presentationml/2006/main">
  <p:tag name="SLIDEGUID" val="519BFF3EE7814C40A75E652EE23FC473"/>
  <p:tag name="SLIDEID" val="519BFF3EE7814C40A75E652EE23FC473"/>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3. If the production possibilities curve is a straight line:  "/>
  <p:tag name="ANSWERSALIAS" val="1. the two products will sell at the same market prices.|smicln|2. economic resources are perfectly substitutable between the production of the two products.|smicln|3. the two products are equally important to consumers.|smicln|4. equal quantities of the two products will be produced at each possible point on the curve."/>
  <p:tag name="CORRECTPOINTVALUE" val="0"/>
  <p:tag name="VALUES" val="No Value|smicln|No Value|smicln|No Value|smicln|No Value"/>
</p:tagLst>
</file>

<file path=ppt/tags/tag43.xml><?xml version="1.0" encoding="utf-8"?>
<p:tagLst xmlns:a="http://schemas.openxmlformats.org/drawingml/2006/main" xmlns:r="http://schemas.openxmlformats.org/officeDocument/2006/relationships" xmlns:p="http://schemas.openxmlformats.org/presentationml/2006/main">
  <p:tag name="ANSWERBULLETS" val="3"/>
  <p:tag name="TEXTLENGTH" val="300"/>
  <p:tag name="FONTSIZE" val="30"/>
  <p:tag name="BULLETTYPE" val="ppBulletArabicPeriod"/>
  <p:tag name="ANSWERTEXT" val="1. the two products will sell at the same market prices.&#10;2. economic resources are perfectly substitutable between the production of the two products.&#10;3. the two products are equally important to consumers.&#10;4. equal quantities of the two products will be produced at each possible point on the curve."/>
  <p:tag name="OLDNUMANSWERS" val="4"/>
</p:tagLst>
</file>

<file path=ppt/tags/tag44.xml><?xml version="1.0" encoding="utf-8"?>
<p:tagLst xmlns:a="http://schemas.openxmlformats.org/drawingml/2006/main" xmlns:r="http://schemas.openxmlformats.org/officeDocument/2006/relationships" xmlns:p="http://schemas.openxmlformats.org/presentationml/2006/main">
  <p:tag name="SLIDEID" val="519BFF3EE7814C40A75E652EE23FC473"/>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3. If the production possibilities curve is a straight line:  "/>
  <p:tag name="ANSWERSALIAS" val="1. the two products will sell at the same market prices.|smicln|2. economic resources are perfectly substitutable between the production of the two products.|smicln|3. the two products are equally important to consumers.|smicln|4. equal quantities of the two products will be produced at each possible point on the curve."/>
  <p:tag name="SLIDEORDER" val="2"/>
  <p:tag name="SLIDEGUID" val="FE75D6930E7A46F89CC43994F131D007"/>
  <p:tag name="VALUES" val="Incorrect|smicln|Correct|smicln|Incorrect|smicln|Incorrect"/>
</p:tagLst>
</file>

<file path=ppt/tags/tag45.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46.xml><?xml version="1.0" encoding="utf-8"?>
<p:tagLst xmlns:a="http://schemas.openxmlformats.org/drawingml/2006/main" xmlns:r="http://schemas.openxmlformats.org/officeDocument/2006/relationships" xmlns:p="http://schemas.openxmlformats.org/presentationml/2006/main">
  <p:tag name="ANSWERBULLETS" val="3"/>
  <p:tag name="TEXTLENGTH" val="300"/>
  <p:tag name="FONTSIZE" val="30"/>
  <p:tag name="BULLETTYPE" val="ppBulletArabicPeriod"/>
  <p:tag name="ANSWERTEXT" val="1. the two products will sell at the same market prices.&#10;2. economic resources are perfectly substitutable between the production of the two products.&#10;3. the two products are equally important to consumers.&#10;4. equal quantities of the two products will be produced at each possible point on the curve."/>
  <p:tag name="OLDNUMANSWERS" val="4"/>
</p:tagLst>
</file>

<file path=ppt/tags/tag47.xml><?xml version="1.0" encoding="utf-8"?>
<p:tagLst xmlns:a="http://schemas.openxmlformats.org/drawingml/2006/main" xmlns:r="http://schemas.openxmlformats.org/officeDocument/2006/relationships" xmlns:p="http://schemas.openxmlformats.org/presentationml/2006/main">
  <p:tag name="SLIDEID" val="B854C85F964F4DBBB1CA015ACCA0E2C5"/>
  <p:tag name="SLIDETYPE" val="Q"/>
  <p:tag name="DEMOGRAPHIC" val="False"/>
  <p:tag name="TEAMASSIGN" val="False"/>
  <p:tag name="SPEEDSCORING" val="False"/>
  <p:tag name="INCORRECTPOINTVALUE" val="0"/>
  <p:tag name="ZEROBASED" val="False"/>
  <p:tag name="DELIMITERS" val="3.1"/>
  <p:tag name="VALUEFORMAT" val="0%"/>
  <p:tag name="SLIDEORDER" val="2"/>
  <p:tag name="SLIDEGUID" val="CF09BC172909441EB1BD793FD31377B3"/>
  <p:tag name="ANSWERSALIAS" val="is unattainable, given currently available resources and technology.|smicln|is attainable, but implies productive inefficiency|smicln|is attainable, but implies allocative inefficiency|smicln|is attainable, but implies full employment"/>
  <p:tag name="CORRECTPOINTVALUE" val="0"/>
  <p:tag name="QUESTIONALIAS" val="9. The combination of computers and bicycles shown by point F:  "/>
  <p:tag name="VALUES" val="No Value|smicln|No Value|smicln|No Value|smicln|No Value"/>
</p:tagLst>
</file>

<file path=ppt/tags/tag48.xml><?xml version="1.0" encoding="utf-8"?>
<p:tagLst xmlns:a="http://schemas.openxmlformats.org/drawingml/2006/main" xmlns:r="http://schemas.openxmlformats.org/officeDocument/2006/relationships" xmlns:p="http://schemas.openxmlformats.org/presentationml/2006/main">
  <p:tag name="ANSWERBULLETS" val="3"/>
  <p:tag name="TEXTLENGTH" val="213"/>
  <p:tag name="FONTSIZE" val="30"/>
  <p:tag name="BULLETTYPE" val="ppBulletArabicPeriod"/>
  <p:tag name="ANSWERTEXT" val="is unattainable, given currently available resources and technology.&#10;is attainable, but implies productive inefficiency&#10;is attainable, but implies allocative inefficiency&#10;is attainable, but implies full employment"/>
  <p:tag name="OLDNUMANSWERS" val="4"/>
</p:tagLst>
</file>

<file path=ppt/tags/tag49.xml><?xml version="1.0" encoding="utf-8"?>
<p:tagLst xmlns:a="http://schemas.openxmlformats.org/drawingml/2006/main" xmlns:r="http://schemas.openxmlformats.org/officeDocument/2006/relationships" xmlns:p="http://schemas.openxmlformats.org/presentationml/2006/main">
  <p:tag name="SLIDEID" val="B854C85F964F4DBBB1CA015ACCA0E2C5"/>
  <p:tag name="SLIDETYPE" val="Q"/>
  <p:tag name="DEMOGRAPHIC" val="False"/>
  <p:tag name="TEAMASSIGN" val="False"/>
  <p:tag name="SPEEDSCORING" val="False"/>
  <p:tag name="INCORRECTPOINTVALUE" val="0"/>
  <p:tag name="ZEROBASED" val="False"/>
  <p:tag name="DELIMITERS" val="3.1"/>
  <p:tag name="VALUEFORMAT" val="0%"/>
  <p:tag name="CORRECTPOINTVALUE" val="1"/>
  <p:tag name="ANSWERSALIAS" val="is unattainable, given currently available resources and technology.|smicln|is attainable, but implies productive inefficiency|smicln|is attainable, but implies allocative inefficiency|smicln|is attainable, but implies full employment"/>
  <p:tag name="SLIDEORDER" val="3"/>
  <p:tag name="SLIDEGUID" val="C803FE5072EA4123B4788FF42AA37B75"/>
  <p:tag name="QUESTIONALIAS" val="9. The combination of computers and bicycles shown by point F:  "/>
  <p:tag name="VALUES" val="Incorrect|smicln|Correct|smicln|Incorrect|smicln|Incorrect"/>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ags/tag50.xml><?xml version="1.0" encoding="utf-8"?>
<p:tagLst xmlns:a="http://schemas.openxmlformats.org/drawingml/2006/main" xmlns:r="http://schemas.openxmlformats.org/officeDocument/2006/relationships" xmlns:p="http://schemas.openxmlformats.org/presentationml/2006/main">
  <p:tag name="ANSWERBULLETS" val="3"/>
  <p:tag name="TEXTLENGTH" val="213"/>
  <p:tag name="FONTSIZE" val="30"/>
  <p:tag name="BULLETTYPE" val="ppBulletArabicPeriod"/>
  <p:tag name="ANSWERTEXT" val="is unattainable, given currently available resources and technology.&#10;is attainable, but implies productive inefficiency&#10;is attainable, but implies allocative inefficiency&#10;is attainable, but implies full employment"/>
  <p:tag name="OLDNUMANSWERS" val="4"/>
</p:tagLst>
</file>

<file path=ppt/tags/tag51.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52.xml><?xml version="1.0" encoding="utf-8"?>
<p:tagLst xmlns:a="http://schemas.openxmlformats.org/drawingml/2006/main" xmlns:r="http://schemas.openxmlformats.org/officeDocument/2006/relationships" xmlns:p="http://schemas.openxmlformats.org/presentationml/2006/main">
  <p:tag name="SLIDEID" val="13C7D09B03074090A6E4548D54FC3BD3"/>
  <p:tag name="SLIDETYPE" val="Q"/>
  <p:tag name="DEMOGRAPHIC" val="False"/>
  <p:tag name="TEAMASSIGN" val="False"/>
  <p:tag name="SPEEDSCORING" val="False"/>
  <p:tag name="INCORRECTPOINTVALUE" val="0"/>
  <p:tag name="ZEROBASED" val="False"/>
  <p:tag name="DELIMITERS" val="3.1"/>
  <p:tag name="VALUEFORMAT" val="0%"/>
  <p:tag name="SLIDEORDER" val="2"/>
  <p:tag name="SLIDEGUID" val="2F58BD3DB40D4928BBF6C5916F354824"/>
  <p:tag name="ANSWERSALIAS" val="A.|smicln|B.|smicln|C.|smicln|D."/>
  <p:tag name="CORRECTPOINTVALUE" val="0"/>
  <p:tag name="QUESTIONALIAS" val="10. Refer to the diagram. This economy will experience unemployment if it produces at "/>
  <p:tag name="VALUES" val="No Value|smicln|No Value|smicln|No Value|smicln|No Value"/>
</p:tagLst>
</file>

<file path=ppt/tags/tag53.xml><?xml version="1.0" encoding="utf-8"?>
<p:tagLst xmlns:a="http://schemas.openxmlformats.org/drawingml/2006/main" xmlns:r="http://schemas.openxmlformats.org/officeDocument/2006/relationships" xmlns:p="http://schemas.openxmlformats.org/presentationml/2006/main">
  <p:tag name="ANSWERBULLETS" val="3"/>
  <p:tag name="TEXTLENGTH" val="11"/>
  <p:tag name="FONTSIZE" val="32"/>
  <p:tag name="BULLETTYPE" val="ppBulletArabicPeriod"/>
  <p:tag name="ANSWERTEXT" val="A.&#10;B.&#10;C.&#10;D."/>
  <p:tag name="OLDNUMANSWERS" val="4"/>
</p:tagLst>
</file>

<file path=ppt/tags/tag54.xml><?xml version="1.0" encoding="utf-8"?>
<p:tagLst xmlns:a="http://schemas.openxmlformats.org/drawingml/2006/main" xmlns:r="http://schemas.openxmlformats.org/officeDocument/2006/relationships" xmlns:p="http://schemas.openxmlformats.org/presentationml/2006/main">
  <p:tag name="SLIDEID" val="13C7D09B03074090A6E4548D54FC3BD3"/>
  <p:tag name="SLIDETYPE" val="Q"/>
  <p:tag name="DEMOGRAPHIC" val="False"/>
  <p:tag name="TEAMASSIGN" val="False"/>
  <p:tag name="SPEEDSCORING" val="False"/>
  <p:tag name="INCORRECTPOINTVALUE" val="0"/>
  <p:tag name="ZEROBASED" val="False"/>
  <p:tag name="DELIMITERS" val="3.1"/>
  <p:tag name="VALUEFORMAT" val="0%"/>
  <p:tag name="CORRECTPOINTVALUE" val="1"/>
  <p:tag name="ANSWERSALIAS" val="A.|smicln|B.|smicln|C.|smicln|D."/>
  <p:tag name="SLIDEORDER" val="3"/>
  <p:tag name="SLIDEGUID" val="73A285A1479D42E4B5BFC73A36418505"/>
  <p:tag name="QUESTIONALIAS" val="10. Refer to the diagram. This economy will experience unemployment if it produces at "/>
  <p:tag name="VALUES" val="Incorrect|smicln|Incorrect|smicln|Incorrect|smicln|Correct"/>
</p:tagLst>
</file>

<file path=ppt/tags/tag55.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56.xml><?xml version="1.0" encoding="utf-8"?>
<p:tagLst xmlns:a="http://schemas.openxmlformats.org/drawingml/2006/main" xmlns:r="http://schemas.openxmlformats.org/officeDocument/2006/relationships" xmlns:p="http://schemas.openxmlformats.org/presentationml/2006/main">
  <p:tag name="ANSWERBULLETS" val="3"/>
  <p:tag name="TEXTLENGTH" val="11"/>
  <p:tag name="FONTSIZE" val="32"/>
  <p:tag name="BULLETTYPE" val="ppBulletArabicPeriod"/>
  <p:tag name="ANSWERTEXT" val="A.&#10;B.&#10;C.&#10;D."/>
  <p:tag name="OLDNUMANSWERS" val="4"/>
</p:tagLst>
</file>

<file path=ppt/tags/tag57.xml><?xml version="1.0" encoding="utf-8"?>
<p:tagLst xmlns:a="http://schemas.openxmlformats.org/drawingml/2006/main" xmlns:r="http://schemas.openxmlformats.org/officeDocument/2006/relationships" xmlns:p="http://schemas.openxmlformats.org/presentationml/2006/main">
  <p:tag name="SLIDEGUID" val="13A7EEA095B24F5B94666BBB3ABBAC6A"/>
  <p:tag name="SLIDEID" val="13A7EEA095B24F5B94666BBB3ABBAC6A"/>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6. If all discrimination in the United States were eliminated, the economy would: "/>
  <p:tag name="ANSWERSALIAS" val="have a less concave production possibilities curve.|smicln|produce at some point closer to its production possibilities curve.|smicln|be able to produce at some point outside of its production possibilities curve.|smicln|shift the production possibilities curve outward."/>
  <p:tag name="CORRECTPOINTVALUE" val="0"/>
  <p:tag name="VALUES" val="No Value|smicln|No Value|smicln|No Value|smicln|No Value"/>
</p:tagLst>
</file>

<file path=ppt/tags/tag58.xml><?xml version="1.0" encoding="utf-8"?>
<p:tagLst xmlns:a="http://schemas.openxmlformats.org/drawingml/2006/main" xmlns:r="http://schemas.openxmlformats.org/officeDocument/2006/relationships" xmlns:p="http://schemas.openxmlformats.org/presentationml/2006/main">
  <p:tag name="ANSWERBULLETS" val="3"/>
  <p:tag name="TEXTLENGTH" val="249"/>
  <p:tag name="FONTSIZE" val="30"/>
  <p:tag name="BULLETTYPE" val="ppBulletArabicPeriod"/>
  <p:tag name="ANSWERTEXT" val="have a less concave production possibilities curve.&#10;produce at some point closer to its production possibilities curve.&#10;be able to produce at some point outside of its production possibilities curve.&#10;shift the production possibilities curve outward."/>
  <p:tag name="OLDNUMANSWERS" val="4"/>
</p:tagLst>
</file>

<file path=ppt/tags/tag59.xml><?xml version="1.0" encoding="utf-8"?>
<p:tagLst xmlns:a="http://schemas.openxmlformats.org/drawingml/2006/main" xmlns:r="http://schemas.openxmlformats.org/officeDocument/2006/relationships" xmlns:p="http://schemas.openxmlformats.org/presentationml/2006/main">
  <p:tag name="SLIDEID" val="13A7EEA095B24F5B94666BBB3ABBAC6A"/>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6. If all discrimination in the United States were eliminated, the economy would: "/>
  <p:tag name="ANSWERSALIAS" val="have a less concave production possibilities curve.|smicln|produce at some point closer to its production possibilities curve.|smicln|be able to produce at some point outside of its production possibilities curve.|smicln|shift the production possibilities curve outward."/>
  <p:tag name="SLIDEORDER" val="2"/>
  <p:tag name="SLIDEGUID" val="465DA8A3CB5E4D5C8C8F18B730933B86"/>
  <p:tag name="VALUES" val="Incorrect|smicln|Correct|smicln|Incorrect|smicln|Incorrect"/>
</p:tagLst>
</file>

<file path=ppt/tags/tag6.xml><?xml version="1.0" encoding="utf-8"?>
<p:tagLst xmlns:a="http://schemas.openxmlformats.org/drawingml/2006/main" xmlns:r="http://schemas.openxmlformats.org/officeDocument/2006/relationships" xmlns:p="http://schemas.openxmlformats.org/presentationml/2006/main">
  <p:tag name="DELIMITERS" val="3.1"/>
</p:tagLst>
</file>

<file path=ppt/tags/tag60.xml><?xml version="1.0" encoding="utf-8"?>
<p:tagLst xmlns:a="http://schemas.openxmlformats.org/drawingml/2006/main" xmlns:r="http://schemas.openxmlformats.org/officeDocument/2006/relationships" xmlns:p="http://schemas.openxmlformats.org/presentationml/2006/main">
  <p:tag name="ANSWERBULLETS" val="3"/>
  <p:tag name="TEXTLENGTH" val="249"/>
  <p:tag name="FONTSIZE" val="30"/>
  <p:tag name="BULLETTYPE" val="ppBulletArabicPeriod"/>
  <p:tag name="ANSWERTEXT" val="have a less concave production possibilities curve.&#10;produce at some point closer to its production possibilities curve.&#10;be able to produce at some point outside of its production possibilities curve.&#10;shift the production possibilities curve outward."/>
  <p:tag name="OLDNUMANSWERS" val="4"/>
</p:tagLst>
</file>

<file path=ppt/tags/tag61.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62.xml><?xml version="1.0" encoding="utf-8"?>
<p:tagLst xmlns:a="http://schemas.openxmlformats.org/drawingml/2006/main" xmlns:r="http://schemas.openxmlformats.org/officeDocument/2006/relationships" xmlns:p="http://schemas.openxmlformats.org/presentationml/2006/main">
  <p:tag name="DELIMITERS" val="3.1"/>
</p:tagLst>
</file>

<file path=ppt/tags/tag63.xml><?xml version="1.0" encoding="utf-8"?>
<p:tagLst xmlns:a="http://schemas.openxmlformats.org/drawingml/2006/main" xmlns:r="http://schemas.openxmlformats.org/officeDocument/2006/relationships" xmlns:p="http://schemas.openxmlformats.org/presentationml/2006/main">
  <p:tag name="SLIDEGUID" val="AA1E3F8EDF7E4BD0A01C91DE8D9840C2"/>
  <p:tag name="SLIDEID" val="AA1E3F8EDF7E4BD0A01C91DE8D9840C2"/>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1. 1. Which of the following will not produce an outward shift of the production possibilities curve?  "/>
  <p:tag name="ANSWERSALIAS" val="an upgrading of the quality of a nation's human resources|smicln|the reduction of unemployment|smicln|an increase in the quantity of a society's labor force|smicln|the improvement of a society's technological knowledge"/>
  <p:tag name="CORRECTPOINTVALUE" val="0"/>
  <p:tag name="VALUES" val="No Value|smicln|No Value|smicln|No Value|smicln|No Value"/>
</p:tagLst>
</file>

<file path=ppt/tags/tag64.xml><?xml version="1.0" encoding="utf-8"?>
<p:tagLst xmlns:a="http://schemas.openxmlformats.org/drawingml/2006/main" xmlns:r="http://schemas.openxmlformats.org/officeDocument/2006/relationships" xmlns:p="http://schemas.openxmlformats.org/presentationml/2006/main">
  <p:tag name="ANSWERBULLETS" val="3"/>
  <p:tag name="TEXTLENGTH" val="197"/>
  <p:tag name="FONTSIZE" val="32"/>
  <p:tag name="BULLETTYPE" val="ppBulletArabicPeriod"/>
  <p:tag name="ANSWERTEXT" val="an upgrading of the quality of a nation's human resources&#10;the reduction of unemployment&#10;an increase in the quantity of a society's labor force&#10;the improvement of a society's technological knowledge"/>
  <p:tag name="OLDNUMANSWERS" val="4"/>
</p:tagLst>
</file>

<file path=ppt/tags/tag65.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1. 1. Which of the following will not produce an outward shift of the production possibilities curve?  "/>
  <p:tag name="ANSWERSALIAS" val="an upgrading of the quality of a nation's human resources|smicln|the reduction of unemployment|smicln|an increase in the quantity of a society's labor force|smicln|the improvement of a society's technological knowledge"/>
  <p:tag name="SLIDEORDER" val="2"/>
  <p:tag name="SLIDEGUID" val="79A818518D7E461A9DCE11C24DA9C409"/>
  <p:tag name="VALUES" val="Incorrect|smicln|Correct|smicln|Incorrect|smicln|Incorrect"/>
</p:tagLst>
</file>

<file path=ppt/tags/tag66.xml><?xml version="1.0" encoding="utf-8"?>
<p:tagLst xmlns:a="http://schemas.openxmlformats.org/drawingml/2006/main" xmlns:r="http://schemas.openxmlformats.org/officeDocument/2006/relationships" xmlns:p="http://schemas.openxmlformats.org/presentationml/2006/main">
  <p:tag name="ANSWERBULLETS" val="3"/>
  <p:tag name="TEXTLENGTH" val="197"/>
  <p:tag name="FONTSIZE" val="32"/>
  <p:tag name="BULLETTYPE" val="ppBulletArabicPeriod"/>
  <p:tag name="ANSWERTEXT" val="an upgrading of the quality of a nation's human resources&#10;the reduction of unemployment&#10;an increase in the quantity of a society's labor force&#10;the improvement of a society's technological knowledge"/>
  <p:tag name="OLDNUMANSWERS" val="4"/>
</p:tagLst>
</file>

<file path=ppt/tags/tag67.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68.xml><?xml version="1.0" encoding="utf-8"?>
<p:tagLst xmlns:a="http://schemas.openxmlformats.org/drawingml/2006/main" xmlns:r="http://schemas.openxmlformats.org/officeDocument/2006/relationships" xmlns:p="http://schemas.openxmlformats.org/presentationml/2006/main">
  <p:tag name="DELIMITERS" val="3.1"/>
</p:tagLst>
</file>

<file path=ppt/tags/tag69.xml><?xml version="1.0" encoding="utf-8"?>
<p:tagLst xmlns:a="http://schemas.openxmlformats.org/drawingml/2006/main" xmlns:r="http://schemas.openxmlformats.org/officeDocument/2006/relationships" xmlns:p="http://schemas.openxmlformats.org/presentationml/2006/main">
  <p:tag name="SLIDEGUID" val="13C7D09B03074090A6E4548D54FC3BD3"/>
  <p:tag name="SLIDEID" val="13C7D09B03074090A6E4548D54FC3BD3"/>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7. Refer to the above diagram. Other things equal, this economy will achieve the most rapid rate of growth if: "/>
  <p:tag name="ANSWERSALIAS" val="it chooses point A.|smicln|it chooses point B.|smicln|it chooses point C.|smicln|it chooses point D."/>
  <p:tag name="CORRECTPOINTVALUE" val="0"/>
  <p:tag name="VALUES" val="No Value|smicln|No Value|smicln|No Value|smicln|No Value"/>
</p:tagLst>
</file>

<file path=ppt/tags/tag7.xml><?xml version="1.0" encoding="utf-8"?>
<p:tagLst xmlns:a="http://schemas.openxmlformats.org/drawingml/2006/main" xmlns:r="http://schemas.openxmlformats.org/officeDocument/2006/relationships" xmlns:p="http://schemas.openxmlformats.org/presentationml/2006/main">
  <p:tag name="SLIDEGUID" val="5945E7A62CBC47768EBDE38FFCD1322B"/>
  <p:tag name="SLIDEID" val="5945E7A62CBC47768EBDE38FFCD1322B"/>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4. A production possibilities curve illustrates: "/>
  <p:tag name="ANSWERSALIAS" val="the necessity of making choices.|smicln|market prices.|smicln|consumer preferences.|smicln|the distribution of income."/>
  <p:tag name="CORRECTPOINTVALUE" val="0"/>
  <p:tag name="VALUES" val="No Value|smicln|No Value|smicln|No Value|smicln|No Value"/>
</p:tagLst>
</file>

<file path=ppt/tags/tag70.xml><?xml version="1.0" encoding="utf-8"?>
<p:tagLst xmlns:a="http://schemas.openxmlformats.org/drawingml/2006/main" xmlns:r="http://schemas.openxmlformats.org/officeDocument/2006/relationships" xmlns:p="http://schemas.openxmlformats.org/presentationml/2006/main">
  <p:tag name="ANSWERBULLETS" val="3"/>
  <p:tag name="TEXTLENGTH" val="79"/>
  <p:tag name="FONTSIZE" val="32"/>
  <p:tag name="BULLETTYPE" val="ppBulletArabicPeriod"/>
  <p:tag name="ANSWERTEXT" val="it chooses point A.&#10;it chooses point B.&#10;it chooses point C.&#10;it chooses point D."/>
  <p:tag name="OLDNUMANSWERS" val="4"/>
</p:tagLst>
</file>

<file path=ppt/tags/tag71.xml><?xml version="1.0" encoding="utf-8"?>
<p:tagLst xmlns:a="http://schemas.openxmlformats.org/drawingml/2006/main" xmlns:r="http://schemas.openxmlformats.org/officeDocument/2006/relationships" xmlns:p="http://schemas.openxmlformats.org/presentationml/2006/main">
  <p:tag name="SLIDEID" val="13C7D09B03074090A6E4548D54FC3BD3"/>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7. Refer to the above diagram. Other things equal, this economy will achieve the most rapid rate of growth if: "/>
  <p:tag name="ANSWERSALIAS" val="it chooses point A.|smicln|it chooses point B.|smicln|it chooses point C.|smicln|it chooses point D."/>
  <p:tag name="SLIDEORDER" val="2"/>
  <p:tag name="SLIDEGUID" val="835A8C6D35ED49378E1C9727BCD38BD9"/>
  <p:tag name="VALUES" val="Correct|smicln|Incorrect|smicln|Incorrect|smicln|Incorrect"/>
</p:tagLst>
</file>

<file path=ppt/tags/tag72.xml><?xml version="1.0" encoding="utf-8"?>
<p:tagLst xmlns:a="http://schemas.openxmlformats.org/drawingml/2006/main" xmlns:r="http://schemas.openxmlformats.org/officeDocument/2006/relationships" xmlns:p="http://schemas.openxmlformats.org/presentationml/2006/main">
  <p:tag name="ANSWERBULLETS" val="3"/>
  <p:tag name="TEXTLENGTH" val="79"/>
  <p:tag name="FONTSIZE" val="32"/>
  <p:tag name="BULLETTYPE" val="ppBulletArabicPeriod"/>
  <p:tag name="ANSWERTEXT" val="it chooses point A.&#10;it chooses point B.&#10;it chooses point C.&#10;it chooses point D."/>
  <p:tag name="OLDNUMANSWERS" val="4"/>
</p:tagLst>
</file>

<file path=ppt/tags/tag73.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74.xml><?xml version="1.0" encoding="utf-8"?>
<p:tagLst xmlns:a="http://schemas.openxmlformats.org/drawingml/2006/main" xmlns:r="http://schemas.openxmlformats.org/officeDocument/2006/relationships" xmlns:p="http://schemas.openxmlformats.org/presentationml/2006/main">
  <p:tag name="SLIDEID" val="13C7D09B03074090A6E4548D54FC3BD3"/>
  <p:tag name="SLIDETYPE" val="Q"/>
  <p:tag name="DEMOGRAPHIC" val="False"/>
  <p:tag name="TEAMASSIGN" val="False"/>
  <p:tag name="SPEEDSCORING" val="False"/>
  <p:tag name="INCORRECTPOINTVALUE" val="0"/>
  <p:tag name="ZEROBASED" val="False"/>
  <p:tag name="DELIMITERS" val="3.1"/>
  <p:tag name="VALUEFORMAT" val="0%"/>
  <p:tag name="TOTALRESPONSES" val="26"/>
  <p:tag name="RESPONSECOUNT" val="26"/>
  <p:tag name="SLICED" val="False"/>
  <p:tag name="RESPONSES" val="4;1;2;1;1;2;1;2;2;1;2;1;3;2;2;-;-;2;2;2;1;1;2;1;1;1;2;-;2;-;-;"/>
  <p:tag name="CHARTSTRINGSTD" val="11 13 1 1"/>
  <p:tag name="CHARTSTRINGREV" val="1 1 13 11"/>
  <p:tag name="CHARTSTRINGSTDPER" val="0.423076923076923 0.5 0.0384615384615385 0.0384615384615385"/>
  <p:tag name="CHARTSTRINGREVPER" val="0.0384615384615385 0.0384615384615385 0.5 0.423076923076923"/>
  <p:tag name="RESPONSESGATHERED" val="False"/>
  <p:tag name="ANONYMOUSTEMP" val="False"/>
  <p:tag name="QUESTIONALIAS" val="14. Which point on this graph shows the “GAINS FROM TRADE”: "/>
  <p:tag name="ANSWERSALIAS" val="A.|smicln|B.|smicln|C.|smicln|D.|smicln|E."/>
  <p:tag name="CORRECTPOINTVALUE" val="0"/>
  <p:tag name="SLIDEORDER" val="4"/>
  <p:tag name="SLIDEGUID" val="615EC37226DE461AA1243F8F357C0460"/>
  <p:tag name="VALUES" val="Incorrect|smicln|Incorrect|smicln|Incorrect|smicln|Incorrect|smicln|Correct"/>
</p:tagLst>
</file>

<file path=ppt/tags/tag75.xml><?xml version="1.0" encoding="utf-8"?>
<p:tagLst xmlns:a="http://schemas.openxmlformats.org/drawingml/2006/main" xmlns:r="http://schemas.openxmlformats.org/officeDocument/2006/relationships" xmlns:p="http://schemas.openxmlformats.org/presentationml/2006/main">
  <p:tag name="ANSWERBULLETS" val="3"/>
  <p:tag name="TEXTLENGTH" val="14"/>
  <p:tag name="FONTSIZE" val="28"/>
  <p:tag name="BULLETTYPE" val="ppBulletArabicPeriod"/>
  <p:tag name="ANSWERTEXT" val="A.&#10;B.&#10;C.&#10;D.&#10;E."/>
  <p:tag name="OLDNUMANSWERS" val="5"/>
</p:tagLst>
</file>

<file path=ppt/tags/tag76.xml><?xml version="1.0" encoding="utf-8"?>
<p:tagLst xmlns:a="http://schemas.openxmlformats.org/drawingml/2006/main" xmlns:r="http://schemas.openxmlformats.org/officeDocument/2006/relationships" xmlns:p="http://schemas.openxmlformats.org/presentationml/2006/main">
  <p:tag name="SLIDEID" val="13C7D09B03074090A6E4548D54FC3BD3"/>
  <p:tag name="SLIDETYPE" val="Q"/>
  <p:tag name="DEMOGRAPHIC" val="False"/>
  <p:tag name="TEAMASSIGN" val="False"/>
  <p:tag name="SPEEDSCORING" val="False"/>
  <p:tag name="INCORRECTPOINTVALUE" val="0"/>
  <p:tag name="ZEROBASED" val="False"/>
  <p:tag name="DELIMITERS" val="3.1"/>
  <p:tag name="VALUEFORMAT" val="0%"/>
  <p:tag name="CORRECTPOINTVALUE" val="1"/>
  <p:tag name="TOTALRESPONSES" val="26"/>
  <p:tag name="RESPONSECOUNT" val="26"/>
  <p:tag name="SLICED" val="False"/>
  <p:tag name="RESPONSES" val="4;1;2;1;1;2;1;2;2;1;2;1;3;2;2;-;-;2;2;2;1;1;2;1;1;1;2;-;2;-;-;"/>
  <p:tag name="CHARTSTRINGSTD" val="11 13 1 1"/>
  <p:tag name="CHARTSTRINGREV" val="1 1 13 11"/>
  <p:tag name="CHARTSTRINGSTDPER" val="0.423076923076923 0.5 0.0384615384615385 0.0384615384615385"/>
  <p:tag name="CHARTSTRINGREVPER" val="0.0384615384615385 0.0384615384615385 0.5 0.423076923076923"/>
  <p:tag name="RESPONSESGATHERED" val="False"/>
  <p:tag name="ANONYMOUSTEMP" val="False"/>
  <p:tag name="QUESTIONALIAS" val="14. Which point on this graph shows the “GAINS FROM TRADE”: "/>
  <p:tag name="ANSWERSALIAS" val="A.|smicln|B.|smicln|C.|smicln|D.|smicln|E."/>
  <p:tag name="SLIDEORDER" val="5"/>
  <p:tag name="SLIDEGUID" val="C95D51D1C3724FF38E018008217DFB9D"/>
  <p:tag name="VALUES" val="Incorrect|smicln|Incorrect|smicln|Incorrect|smicln|Incorrect|smicln|Correct"/>
</p:tagLst>
</file>

<file path=ppt/tags/tag77.xml><?xml version="1.0" encoding="utf-8"?>
<p:tagLst xmlns:a="http://schemas.openxmlformats.org/drawingml/2006/main" xmlns:r="http://schemas.openxmlformats.org/officeDocument/2006/relationships" xmlns:p="http://schemas.openxmlformats.org/presentationml/2006/main">
  <p:tag name="CHARTTYPE" val="0"/>
</p:tagLst>
</file>

<file path=ppt/tags/tag78.xml><?xml version="1.0" encoding="utf-8"?>
<p:tagLst xmlns:a="http://schemas.openxmlformats.org/drawingml/2006/main" xmlns:r="http://schemas.openxmlformats.org/officeDocument/2006/relationships" xmlns:p="http://schemas.openxmlformats.org/presentationml/2006/main">
  <p:tag name="ANSWERBULLETS" val="3"/>
  <p:tag name="OLDNUMANSWERS" val="5"/>
  <p:tag name="TEXTLENGTH" val="14"/>
  <p:tag name="FONTSIZE" val="28"/>
  <p:tag name="BULLETTYPE" val="ppBulletArabicPeriod"/>
  <p:tag name="ANSWERTEXT" val="A.&#10;B.&#10;C.&#10;D.&#10;E."/>
</p:tagLst>
</file>

<file path=ppt/tags/tag79.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8.xml><?xml version="1.0" encoding="utf-8"?>
<p:tagLst xmlns:a="http://schemas.openxmlformats.org/drawingml/2006/main" xmlns:r="http://schemas.openxmlformats.org/officeDocument/2006/relationships" xmlns:p="http://schemas.openxmlformats.org/presentationml/2006/main">
  <p:tag name="ANSWERBULLETS" val="3"/>
  <p:tag name="TEXTLENGTH" val="97"/>
  <p:tag name="FONTSIZE" val="32"/>
  <p:tag name="BULLETTYPE" val="ppBulletArabicPeriod"/>
  <p:tag name="ANSWERTEXT" val="the necessity of making choices.&#10;market prices.&#10;consumer preferences.&#10;the distribution of income."/>
  <p:tag name="OLDNUMANSWERS" val="4"/>
</p:tagLst>
</file>

<file path=ppt/tags/tag80.xml><?xml version="1.0" encoding="utf-8"?>
<p:tagLst xmlns:a="http://schemas.openxmlformats.org/drawingml/2006/main" xmlns:r="http://schemas.openxmlformats.org/officeDocument/2006/relationships" xmlns:p="http://schemas.openxmlformats.org/presentationml/2006/main">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SLIDEID" val="5945E7A62CBC47768EBDE38FFCD1322B"/>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4. A production possibilities curve illustrates: "/>
  <p:tag name="ANSWERSALIAS" val="the necessity of making choices.|smicln|market prices.|smicln|consumer preferences.|smicln|the distribution of income."/>
  <p:tag name="SLIDEORDER" val="2"/>
  <p:tag name="SLIDEGUID" val="97625B7401404750A9E4C492B534EDFB"/>
  <p:tag name="VALUES" val="Correct|smicln|Incorrect|smicln|Incorrect|smicln|Incorrec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688</TotalTime>
  <Words>1652</Words>
  <Application>Microsoft Office PowerPoint</Application>
  <PresentationFormat>On-screen Show (4:3)</PresentationFormat>
  <Paragraphs>202</Paragraphs>
  <Slides>36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38" baseType="lpstr">
      <vt:lpstr>Office Theme</vt:lpstr>
      <vt:lpstr>Chart</vt:lpstr>
      <vt:lpstr>1c – Production Possibilities</vt:lpstr>
      <vt:lpstr>1c – PPC -</vt:lpstr>
      <vt:lpstr>1c – PPC – Macro – Outcomes (1)</vt:lpstr>
      <vt:lpstr>1c – PPC – Macro – Outcomes (2)</vt:lpstr>
      <vt:lpstr>1c – PPC – Macro – Key Terms</vt:lpstr>
      <vt:lpstr>1. A production possibilities curve illustrates: </vt:lpstr>
      <vt:lpstr>1. A production possibilities curve illustrates: </vt:lpstr>
      <vt:lpstr>2. Refer to the production possibilities curve. At the onset of the Second World War the United States had large amounts of idle human and property resources. Its economic adjustment from peacetime to wartime can best be described by the movement from point: </vt:lpstr>
      <vt:lpstr>2. Refer to the production possibilities curve. At the onset of the Second World War the United States had large amounts of idle human and property resources. Its economic adjustment from peacetime to wartime can best be described by the movement from point: </vt:lpstr>
      <vt:lpstr>3. Refer to the production possibilities curve. At the onset of the Second World War the Soviet Union was already at full employment. Its economic adjustment from peacetime to wartime can best be described by the movement from point: </vt:lpstr>
      <vt:lpstr>3. Refer to the production possibilities curve. At the onset of the Second World War the Soviet Union was already at full employment. Its economic adjustment from peacetime to wartime can best be described by the movement from point: </vt:lpstr>
      <vt:lpstr>4. Refer to the diagram. If society is currently producing the combination of bicycles and computers shown by point D, the production of 2 more units of bicycles: YP 15 #13</vt:lpstr>
      <vt:lpstr>4. Refer to the diagram. If society is currently producing the combination of bicycles and computers shown by point D, the production of 2 more units of bicycles: YP 15 #13</vt:lpstr>
      <vt:lpstr>5. Refer to the table. If South Cantina is producing at production alternative D, the opportunity cost of the third unit of capital goods will be:  </vt:lpstr>
      <vt:lpstr>5. Refer to the table. If South Cantina is producing at production alternative D, the opportunity cost of the third unit of capital goods will be:  </vt:lpstr>
      <vt:lpstr>6. Refer to the table. If North Cantina is producing at production alternative B, the opportunity cost of the eleventh unit of consumer goods will be:</vt:lpstr>
      <vt:lpstr>6. Refer to the table. If North Cantina is producing at production alternative B, the opportunity cost of the eleventh unit of consumer goods will be:</vt:lpstr>
      <vt:lpstr>7. The production possibilities curve is:  </vt:lpstr>
      <vt:lpstr>7. The production possibilities curve is:  </vt:lpstr>
      <vt:lpstr>8. If the production possibilities curve is a straight line:  </vt:lpstr>
      <vt:lpstr>8. If the production possibilities curve is a straight line:  </vt:lpstr>
      <vt:lpstr>9. The combination of computers and bicycles shown by point F:  YP 15 #14 </vt:lpstr>
      <vt:lpstr>9. The combination of computers and bicycles shown by point F:   YP 15 #14</vt:lpstr>
      <vt:lpstr>10. Refer to the diagram. This economy will experience unemployment if it produces at </vt:lpstr>
      <vt:lpstr>10. Refer to the diagram. This economy will experience unemployment if it produces at </vt:lpstr>
      <vt:lpstr>11. If all discrimination in the United States were eliminated, the economy would: </vt:lpstr>
      <vt:lpstr>11. If all discrimination in the United States were eliminated, the economy would: </vt:lpstr>
      <vt:lpstr>PowerPoint Presentation</vt:lpstr>
      <vt:lpstr>12. Which of the following will not produce an outward shift of the production possibilities curve?  </vt:lpstr>
      <vt:lpstr>12. Which of the following will not produce an outward shift of the production possibilities curve?  </vt:lpstr>
      <vt:lpstr>PowerPoint Presentation</vt:lpstr>
      <vt:lpstr>13. Refer to the diagram. Other things equal, this economy will achieve the most rapid rate of growth if: </vt:lpstr>
      <vt:lpstr>13. Refer to the diagram. Other things equal, this economy will achieve the most rapid rate of growth if: </vt:lpstr>
      <vt:lpstr>14. Which point on this graph shows the “GAINS FROM TRADE”: </vt:lpstr>
      <vt:lpstr>14. Which point on this graph shows the “GAINS FROM TRADE”: </vt:lpstr>
      <vt:lpstr>1c – PPC</vt:lpstr>
    </vt:vector>
  </TitlesOfParts>
  <Company>Harper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harper</dc:creator>
  <cp:lastModifiedBy>Harper</cp:lastModifiedBy>
  <cp:revision>59</cp:revision>
  <dcterms:created xsi:type="dcterms:W3CDTF">2013-02-04T18:55:14Z</dcterms:created>
  <dcterms:modified xsi:type="dcterms:W3CDTF">2018-08-04T00:26:59Z</dcterms:modified>
</cp:coreProperties>
</file>