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83" r:id="rId4"/>
    <p:sldId id="284" r:id="rId5"/>
    <p:sldId id="259" r:id="rId6"/>
    <p:sldId id="271" r:id="rId7"/>
    <p:sldId id="263" r:id="rId8"/>
    <p:sldId id="272" r:id="rId9"/>
    <p:sldId id="285" r:id="rId10"/>
    <p:sldId id="264" r:id="rId11"/>
    <p:sldId id="273" r:id="rId12"/>
    <p:sldId id="286" r:id="rId13"/>
    <p:sldId id="262" r:id="rId14"/>
    <p:sldId id="274" r:id="rId15"/>
    <p:sldId id="268" r:id="rId16"/>
    <p:sldId id="275" r:id="rId17"/>
    <p:sldId id="260" r:id="rId18"/>
    <p:sldId id="276" r:id="rId19"/>
    <p:sldId id="269" r:id="rId20"/>
    <p:sldId id="277" r:id="rId21"/>
    <p:sldId id="261" r:id="rId22"/>
    <p:sldId id="278" r:id="rId23"/>
    <p:sldId id="270" r:id="rId24"/>
    <p:sldId id="279" r:id="rId25"/>
    <p:sldId id="265" r:id="rId26"/>
    <p:sldId id="280" r:id="rId27"/>
  </p:sldIdLst>
  <p:sldSz cx="9144000" cy="6858000" type="screen4x3"/>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52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8.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4.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9.xml"/><Relationship Id="rId1" Type="http://schemas.openxmlformats.org/officeDocument/2006/relationships/tags" Target="../tags/tag28.xml"/></Relationships>
</file>

<file path=ppt/slides/_rels/slide1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5.emf"/><Relationship Id="rId4"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5.emf"/><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6.wmf"/><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image" Target="../media/image6.wmf"/></Relationships>
</file>

<file path=ppt/slides/_rels/slide24.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image" Target="../media/image6.wmf"/><Relationship Id="rId4"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4.xml"/><Relationship Id="rId1" Type="http://schemas.openxmlformats.org/officeDocument/2006/relationships/tags" Target="../tags/tag53.xml"/></Relationships>
</file>

<file path=ppt/slides/_rels/slide26.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harpercollege.edu/mhealy/eco211f/images/bcaairbags.jpg" TargetMode="Externa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hyperlink" Target="http://www.powder.com/stories/week-review-boston-get-stoke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00200"/>
            <a:ext cx="7772400" cy="685799"/>
          </a:xfrm>
        </p:spPr>
        <p:txBody>
          <a:bodyPr>
            <a:normAutofit fontScale="90000"/>
          </a:bodyPr>
          <a:lstStyle/>
          <a:p>
            <a:r>
              <a:rPr lang="en-US" b="1" dirty="0" smtClean="0"/>
              <a:t>1c – Benefit Cost Analysis</a:t>
            </a:r>
            <a:endParaRPr lang="en-US" b="1" dirty="0"/>
          </a:p>
        </p:txBody>
      </p:sp>
      <p:sp>
        <p:nvSpPr>
          <p:cNvPr id="3" name="Subtitle 2"/>
          <p:cNvSpPr>
            <a:spLocks noGrp="1"/>
          </p:cNvSpPr>
          <p:nvPr>
            <p:ph type="subTitle" idx="1"/>
          </p:nvPr>
        </p:nvSpPr>
        <p:spPr>
          <a:xfrm>
            <a:off x="685800" y="2438400"/>
            <a:ext cx="7772400" cy="3276600"/>
          </a:xfrm>
        </p:spPr>
        <p:txBody>
          <a:bodyPr/>
          <a:lstStyle/>
          <a:p>
            <a:pPr algn="l"/>
            <a:r>
              <a:rPr lang="en-US" b="1" dirty="0" smtClean="0">
                <a:solidFill>
                  <a:schemeClr val="tx1"/>
                </a:solidFill>
              </a:rPr>
              <a:t>This web quiz may appear as two pages on tablets and laptops.</a:t>
            </a:r>
          </a:p>
          <a:p>
            <a:pPr algn="l"/>
            <a:endParaRPr lang="en-US"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602207"/>
            <a:ext cx="616272" cy="530679"/>
          </a:xfrm>
          <a:prstGeom prst="rect">
            <a:avLst/>
          </a:prstGeom>
        </p:spPr>
      </p:pic>
    </p:spTree>
    <p:custDataLst>
      <p:tags r:id="rId1"/>
    </p:custDataLst>
    <p:extLst>
      <p:ext uri="{BB962C8B-B14F-4D97-AF65-F5344CB8AC3E}">
        <p14:creationId xmlns:p14="http://schemas.microsoft.com/office/powerpoint/2010/main" val="1983128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sz="3600" b="1" dirty="0" smtClean="0"/>
              <a:t>3. The marginal cost curve is:</a:t>
            </a:r>
            <a:r>
              <a:rPr lang="en-US" sz="3600" dirty="0" smtClean="0"/>
              <a:t> </a:t>
            </a:r>
            <a:endParaRPr lang="en-US" sz="3600" b="1" dirty="0"/>
          </a:p>
        </p:txBody>
      </p:sp>
      <p:sp>
        <p:nvSpPr>
          <p:cNvPr id="3" name="TPAnswers"/>
          <p:cNvSpPr>
            <a:spLocks noGrp="1"/>
          </p:cNvSpPr>
          <p:nvPr>
            <p:ph type="body" idx="1"/>
            <p:custDataLst>
              <p:tags r:id="rId2"/>
            </p:custDataLst>
          </p:nvPr>
        </p:nvSpPr>
        <p:spPr>
          <a:xfrm>
            <a:off x="457200" y="1524000"/>
            <a:ext cx="7010400" cy="4602163"/>
          </a:xfrm>
        </p:spPr>
        <p:txBody>
          <a:bodyPr>
            <a:normAutofit fontScale="92500" lnSpcReduction="10000"/>
          </a:bodyPr>
          <a:lstStyle/>
          <a:p>
            <a:pPr marL="514350" indent="-514350">
              <a:buFont typeface="Arial" pitchFamily="34" charset="0"/>
              <a:buAutoNum type="arabicPeriod"/>
            </a:pPr>
            <a:r>
              <a:rPr lang="en-US" dirty="0" err="1" smtClean="0"/>
              <a:t>upsloping</a:t>
            </a:r>
            <a:r>
              <a:rPr lang="en-US" dirty="0" smtClean="0"/>
              <a:t> because of increasing marginal opportunity costs.</a:t>
            </a:r>
          </a:p>
          <a:p>
            <a:pPr marL="514350" indent="-514350">
              <a:buFont typeface="Arial" pitchFamily="34" charset="0"/>
              <a:buAutoNum type="arabicPeriod"/>
            </a:pPr>
            <a:r>
              <a:rPr lang="en-US" dirty="0" err="1" smtClean="0"/>
              <a:t>upsloping</a:t>
            </a:r>
            <a:r>
              <a:rPr lang="en-US" dirty="0" smtClean="0"/>
              <a:t> because successive units of a specific product yield less and less extra utility.</a:t>
            </a:r>
          </a:p>
          <a:p>
            <a:pPr marL="514350" indent="-514350">
              <a:buFont typeface="Arial" pitchFamily="34" charset="0"/>
              <a:buAutoNum type="arabicPeriod"/>
            </a:pPr>
            <a:r>
              <a:rPr lang="en-US" dirty="0" err="1" smtClean="0"/>
              <a:t>downsloping</a:t>
            </a:r>
            <a:r>
              <a:rPr lang="en-US" dirty="0" smtClean="0"/>
              <a:t> because of increasing marginal opportunity costs.</a:t>
            </a:r>
          </a:p>
          <a:p>
            <a:pPr marL="514350" indent="-514350">
              <a:buFont typeface="Arial" pitchFamily="34" charset="0"/>
              <a:buAutoNum type="arabicPeriod"/>
            </a:pPr>
            <a:r>
              <a:rPr lang="en-US" dirty="0" smtClean="0"/>
              <a:t> </a:t>
            </a:r>
            <a:r>
              <a:rPr lang="en-US" dirty="0" err="1" smtClean="0"/>
              <a:t>downsloping</a:t>
            </a:r>
            <a:r>
              <a:rPr lang="en-US" dirty="0" smtClean="0"/>
              <a:t> because successive units of a specific product yield less and less extra utility.</a:t>
            </a:r>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sz="3600" b="1" dirty="0" smtClean="0">
                <a:solidFill>
                  <a:srgbClr val="0070C0"/>
                </a:solidFill>
              </a:rPr>
              <a:t>3. The marginal cost curve is:</a:t>
            </a:r>
            <a:r>
              <a:rPr lang="en-US" sz="3600" dirty="0" smtClean="0">
                <a:solidFill>
                  <a:srgbClr val="0070C0"/>
                </a:solidFill>
              </a:rPr>
              <a:t> </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1524000"/>
            <a:ext cx="7010400" cy="4602163"/>
          </a:xfrm>
        </p:spPr>
        <p:txBody>
          <a:bodyPr>
            <a:normAutofit fontScale="92500" lnSpcReduction="10000"/>
          </a:bodyPr>
          <a:lstStyle/>
          <a:p>
            <a:pPr marL="514350" indent="-514350">
              <a:buFont typeface="Arial" pitchFamily="34" charset="0"/>
              <a:buAutoNum type="arabicPeriod"/>
            </a:pPr>
            <a:r>
              <a:rPr lang="en-US" dirty="0" err="1" smtClean="0"/>
              <a:t>upsloping</a:t>
            </a:r>
            <a:r>
              <a:rPr lang="en-US" dirty="0" smtClean="0"/>
              <a:t> because of increasing marginal opportunity costs.</a:t>
            </a:r>
          </a:p>
          <a:p>
            <a:pPr marL="514350" indent="-514350">
              <a:buFont typeface="Arial" pitchFamily="34" charset="0"/>
              <a:buAutoNum type="arabicPeriod"/>
            </a:pPr>
            <a:r>
              <a:rPr lang="en-US" dirty="0" err="1" smtClean="0"/>
              <a:t>upsloping</a:t>
            </a:r>
            <a:r>
              <a:rPr lang="en-US" dirty="0" smtClean="0"/>
              <a:t> because successive units of a specific product yield less and less extra utility.</a:t>
            </a:r>
          </a:p>
          <a:p>
            <a:pPr marL="514350" indent="-514350">
              <a:buFont typeface="Arial" pitchFamily="34" charset="0"/>
              <a:buAutoNum type="arabicPeriod"/>
            </a:pPr>
            <a:r>
              <a:rPr lang="en-US" dirty="0" err="1" smtClean="0"/>
              <a:t>downsloping</a:t>
            </a:r>
            <a:r>
              <a:rPr lang="en-US" dirty="0" smtClean="0"/>
              <a:t> because of increasing marginal opportunity costs.</a:t>
            </a:r>
          </a:p>
          <a:p>
            <a:pPr marL="514350" indent="-514350">
              <a:buFont typeface="Arial" pitchFamily="34" charset="0"/>
              <a:buAutoNum type="arabicPeriod"/>
            </a:pPr>
            <a:r>
              <a:rPr lang="en-US" dirty="0" smtClean="0"/>
              <a:t> </a:t>
            </a:r>
            <a:r>
              <a:rPr lang="en-US" dirty="0" err="1" smtClean="0"/>
              <a:t>downsloping</a:t>
            </a:r>
            <a:r>
              <a:rPr lang="en-US" dirty="0" smtClean="0"/>
              <a:t> because successive units of a specific product yield less and less extra utility.</a:t>
            </a:r>
            <a:endParaRPr lang="en-US" dirty="0"/>
          </a:p>
        </p:txBody>
      </p:sp>
      <p:sp>
        <p:nvSpPr>
          <p:cNvPr id="5" name="CorShape1"/>
          <p:cNvSpPr/>
          <p:nvPr>
            <p:custDataLst>
              <p:tags r:id="rId3"/>
            </p:custDataLst>
          </p:nvPr>
        </p:nvSpPr>
        <p:spPr>
          <a:xfrm rot="10800000">
            <a:off x="152400" y="1600200"/>
            <a:ext cx="426720" cy="42672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b="1" dirty="0" smtClean="0"/>
              <a:t>Benefit Cost Analysis</a:t>
            </a:r>
            <a:endParaRPr lang="en-US" b="1" dirty="0"/>
          </a:p>
        </p:txBody>
      </p:sp>
      <p:pic>
        <p:nvPicPr>
          <p:cNvPr id="38915" name="Picture 3" descr="C:\Data\web\ecogif\bca\bcambmcgrap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1828" y="1143000"/>
            <a:ext cx="6431281" cy="50292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69024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sz="3600" b="1" dirty="0" smtClean="0"/>
              <a:t>4. According to the marginal-cost-marginal-benefit rule:</a:t>
            </a:r>
            <a:r>
              <a:rPr lang="en-US" sz="3600" dirty="0" smtClean="0"/>
              <a:t> </a:t>
            </a:r>
            <a:endParaRPr lang="en-US" sz="3600" b="1" dirty="0"/>
          </a:p>
        </p:txBody>
      </p:sp>
      <p:sp>
        <p:nvSpPr>
          <p:cNvPr id="3" name="TPAnswers"/>
          <p:cNvSpPr>
            <a:spLocks noGrp="1"/>
          </p:cNvSpPr>
          <p:nvPr>
            <p:ph type="body" idx="1"/>
            <p:custDataLst>
              <p:tags r:id="rId2"/>
            </p:custDataLst>
          </p:nvPr>
        </p:nvSpPr>
        <p:spPr>
          <a:xfrm>
            <a:off x="457200" y="2667000"/>
            <a:ext cx="8229600" cy="3459163"/>
          </a:xfrm>
        </p:spPr>
        <p:txBody>
          <a:bodyPr>
            <a:normAutofit fontScale="85000" lnSpcReduction="20000"/>
          </a:bodyPr>
          <a:lstStyle/>
          <a:p>
            <a:pPr marL="514350" indent="-514350">
              <a:buFont typeface="Arial" pitchFamily="34" charset="0"/>
              <a:buAutoNum type="arabicPeriod"/>
            </a:pPr>
            <a:r>
              <a:rPr lang="en-US" dirty="0" smtClean="0"/>
              <a:t>only government projects (as opposed to private projects) should be assessed by comparing marginal costs and marginal benefits.</a:t>
            </a:r>
          </a:p>
          <a:p>
            <a:pPr marL="514350" indent="-514350">
              <a:buFont typeface="Arial" pitchFamily="34" charset="0"/>
              <a:buAutoNum type="arabicPeriod"/>
            </a:pPr>
            <a:r>
              <a:rPr lang="en-US" dirty="0" smtClean="0"/>
              <a:t>the optimal project size is the one for which MB exceeds MC by the greatest amount.</a:t>
            </a:r>
          </a:p>
          <a:p>
            <a:pPr marL="514350" indent="-514350">
              <a:buFont typeface="Arial" pitchFamily="34" charset="0"/>
              <a:buAutoNum type="arabicPeriod"/>
            </a:pPr>
            <a:r>
              <a:rPr lang="en-US" dirty="0" smtClean="0"/>
              <a:t> the optimal project size is the one for which MB = MC.</a:t>
            </a:r>
          </a:p>
          <a:p>
            <a:pPr marL="514350" indent="-514350">
              <a:buFont typeface="Arial" pitchFamily="34" charset="0"/>
              <a:buAutoNum type="arabicPeriod"/>
            </a:pPr>
            <a:r>
              <a:rPr lang="en-US" dirty="0" smtClean="0"/>
              <a:t>project managers should attempt to minimize both MB and MC.</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sz="3600" b="1" dirty="0" smtClean="0">
                <a:solidFill>
                  <a:srgbClr val="0070C0"/>
                </a:solidFill>
              </a:rPr>
              <a:t>4. According to the marginal-cost-marginal-benefit rule:</a:t>
            </a:r>
            <a:r>
              <a:rPr lang="en-US" sz="3600" dirty="0" smtClean="0">
                <a:solidFill>
                  <a:srgbClr val="0070C0"/>
                </a:solidFill>
              </a:rPr>
              <a:t> </a:t>
            </a:r>
            <a:endParaRPr lang="en-US" sz="3600" b="1" dirty="0">
              <a:solidFill>
                <a:srgbClr val="0070C0"/>
              </a:solidFill>
            </a:endParaRPr>
          </a:p>
        </p:txBody>
      </p:sp>
      <p:sp>
        <p:nvSpPr>
          <p:cNvPr id="6" name="CorShape1"/>
          <p:cNvSpPr/>
          <p:nvPr>
            <p:custDataLst>
              <p:tags r:id="rId2"/>
            </p:custDataLst>
          </p:nvPr>
        </p:nvSpPr>
        <p:spPr>
          <a:xfrm rot="10800000">
            <a:off x="101600" y="4589102"/>
            <a:ext cx="444500" cy="444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667000"/>
            <a:ext cx="8229600" cy="3459163"/>
          </a:xfrm>
        </p:spPr>
        <p:txBody>
          <a:bodyPr>
            <a:normAutofit fontScale="85000" lnSpcReduction="20000"/>
          </a:bodyPr>
          <a:lstStyle/>
          <a:p>
            <a:pPr marL="514350" indent="-514350">
              <a:buFont typeface="Arial" pitchFamily="34" charset="0"/>
              <a:buAutoNum type="arabicPeriod"/>
            </a:pPr>
            <a:r>
              <a:rPr lang="en-US" dirty="0" smtClean="0"/>
              <a:t>only government projects (as opposed to private projects) should be assessed by comparing marginal costs and marginal benefits.</a:t>
            </a:r>
          </a:p>
          <a:p>
            <a:pPr marL="514350" indent="-514350">
              <a:buFont typeface="Arial" pitchFamily="34" charset="0"/>
              <a:buAutoNum type="arabicPeriod"/>
            </a:pPr>
            <a:r>
              <a:rPr lang="en-US" dirty="0" smtClean="0"/>
              <a:t>the optimal project size is the one for which MB exceeds MC by the greatest amount.</a:t>
            </a:r>
          </a:p>
          <a:p>
            <a:pPr marL="514350" indent="-514350">
              <a:buFont typeface="Arial" pitchFamily="34" charset="0"/>
              <a:buAutoNum type="arabicPeriod"/>
            </a:pPr>
            <a:r>
              <a:rPr lang="en-US" dirty="0" smtClean="0"/>
              <a:t> the optimal project size is the one for which MB = MC.</a:t>
            </a:r>
          </a:p>
          <a:p>
            <a:pPr marL="514350" indent="-514350">
              <a:buFont typeface="Arial" pitchFamily="34" charset="0"/>
              <a:buAutoNum type="arabicPeriod"/>
            </a:pPr>
            <a:r>
              <a:rPr lang="en-US" dirty="0" smtClean="0"/>
              <a:t>project managers should attempt to minimize both MB and MC.</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858000" cy="2316162"/>
          </a:xfrm>
        </p:spPr>
        <p:txBody>
          <a:bodyPr>
            <a:normAutofit/>
          </a:bodyPr>
          <a:lstStyle/>
          <a:p>
            <a:pPr algn="l"/>
            <a:r>
              <a:rPr lang="en-US" sz="3600" b="1" dirty="0" smtClean="0"/>
              <a:t>5. Why are newspapers sold in vending machines that allow the buyer to take as many as they want?</a:t>
            </a:r>
            <a:endParaRPr lang="en-US" sz="3600" b="1" dirty="0"/>
          </a:p>
        </p:txBody>
      </p:sp>
      <p:sp>
        <p:nvSpPr>
          <p:cNvPr id="3" name="TPAnswers"/>
          <p:cNvSpPr>
            <a:spLocks noGrp="1"/>
          </p:cNvSpPr>
          <p:nvPr>
            <p:ph type="body" idx="1"/>
            <p:custDataLst>
              <p:tags r:id="rId2"/>
            </p:custDataLst>
          </p:nvPr>
        </p:nvSpPr>
        <p:spPr>
          <a:xfrm>
            <a:off x="457200" y="2667000"/>
            <a:ext cx="8458200" cy="3459163"/>
          </a:xfrm>
        </p:spPr>
        <p:txBody>
          <a:bodyPr>
            <a:normAutofit lnSpcReduction="10000"/>
          </a:bodyPr>
          <a:lstStyle/>
          <a:p>
            <a:pPr marL="514350" indent="-514350">
              <a:buFont typeface="Arial" pitchFamily="34" charset="0"/>
              <a:buAutoNum type="arabicPeriod"/>
            </a:pPr>
            <a:r>
              <a:rPr lang="en-US" dirty="0" smtClean="0"/>
              <a:t>Sellers know that people are irrational.</a:t>
            </a:r>
          </a:p>
          <a:p>
            <a:pPr marL="514350" indent="-514350">
              <a:buFont typeface="Arial" pitchFamily="34" charset="0"/>
              <a:buAutoNum type="arabicPeriod"/>
            </a:pPr>
            <a:r>
              <a:rPr lang="en-US" dirty="0" smtClean="0"/>
              <a:t>People are honest therefore most will only take one.</a:t>
            </a:r>
          </a:p>
          <a:p>
            <a:pPr marL="514350" indent="-514350">
              <a:buFont typeface="Arial" pitchFamily="34" charset="0"/>
              <a:buAutoNum type="arabicPeriod"/>
            </a:pPr>
            <a:r>
              <a:rPr lang="en-US" dirty="0" smtClean="0"/>
              <a:t>For the buyer, the MC of a second newspaper is higher than the first.</a:t>
            </a:r>
          </a:p>
          <a:p>
            <a:pPr marL="514350" indent="-514350">
              <a:buFont typeface="Arial" pitchFamily="34" charset="0"/>
              <a:buAutoNum type="arabicPeriod"/>
            </a:pPr>
            <a:r>
              <a:rPr lang="en-US" dirty="0" smtClean="0"/>
              <a:t>The MB of a second newspaper is close to zero.</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858000" cy="2316162"/>
          </a:xfrm>
        </p:spPr>
        <p:txBody>
          <a:bodyPr>
            <a:normAutofit/>
          </a:bodyPr>
          <a:lstStyle/>
          <a:p>
            <a:pPr algn="l"/>
            <a:r>
              <a:rPr lang="en-US" sz="3600" b="1" dirty="0" smtClean="0">
                <a:solidFill>
                  <a:srgbClr val="0070C0"/>
                </a:solidFill>
              </a:rPr>
              <a:t>5. Why are newspapers sold in vending machines that allow the buyer to take as many as they want?</a:t>
            </a:r>
            <a:endParaRPr lang="en-US" sz="3600" b="1" dirty="0">
              <a:solidFill>
                <a:srgbClr val="0070C0"/>
              </a:solidFill>
            </a:endParaRPr>
          </a:p>
        </p:txBody>
      </p:sp>
      <p:sp>
        <p:nvSpPr>
          <p:cNvPr id="9" name="CorShape1"/>
          <p:cNvSpPr/>
          <p:nvPr>
            <p:custDataLst>
              <p:tags r:id="rId2"/>
            </p:custDataLst>
          </p:nvPr>
        </p:nvSpPr>
        <p:spPr>
          <a:xfrm rot="10800000">
            <a:off x="-10160" y="5297085"/>
            <a:ext cx="584200" cy="584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667000"/>
            <a:ext cx="8458200" cy="3459163"/>
          </a:xfrm>
        </p:spPr>
        <p:txBody>
          <a:bodyPr>
            <a:normAutofit lnSpcReduction="10000"/>
          </a:bodyPr>
          <a:lstStyle/>
          <a:p>
            <a:pPr marL="514350" indent="-514350">
              <a:buFont typeface="Arial" pitchFamily="34" charset="0"/>
              <a:buAutoNum type="arabicPeriod"/>
            </a:pPr>
            <a:r>
              <a:rPr lang="en-US" dirty="0" smtClean="0"/>
              <a:t>Sellers know that people are irrational.</a:t>
            </a:r>
          </a:p>
          <a:p>
            <a:pPr marL="514350" indent="-514350">
              <a:buFont typeface="Arial" pitchFamily="34" charset="0"/>
              <a:buAutoNum type="arabicPeriod"/>
            </a:pPr>
            <a:r>
              <a:rPr lang="en-US" dirty="0" smtClean="0"/>
              <a:t>People are honest therefore most will only take one.</a:t>
            </a:r>
          </a:p>
          <a:p>
            <a:pPr marL="514350" indent="-514350">
              <a:buFont typeface="Arial" pitchFamily="34" charset="0"/>
              <a:buAutoNum type="arabicPeriod"/>
            </a:pPr>
            <a:r>
              <a:rPr lang="en-US" dirty="0" smtClean="0"/>
              <a:t>For the buyer, the MC of a second newspaper is higher than the first.</a:t>
            </a:r>
          </a:p>
          <a:p>
            <a:pPr marL="514350" indent="-514350">
              <a:buFont typeface="Arial" pitchFamily="34" charset="0"/>
              <a:buAutoNum type="arabicPeriod"/>
            </a:pPr>
            <a:r>
              <a:rPr lang="en-US" dirty="0" smtClean="0"/>
              <a:t>The MB of a second newspaper is close to zero.</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785104"/>
            <a:ext cx="8458200" cy="729496"/>
          </a:xfrm>
        </p:spPr>
        <p:txBody>
          <a:bodyPr>
            <a:normAutofit/>
          </a:bodyPr>
          <a:lstStyle/>
          <a:p>
            <a:pPr algn="l"/>
            <a:r>
              <a:rPr lang="en-US" sz="3600" b="1" dirty="0" smtClean="0"/>
              <a:t>6. The data indicate that</a:t>
            </a:r>
            <a:r>
              <a:rPr lang="en-US" sz="3600" b="1" dirty="0" smtClean="0"/>
              <a:t>: (YP 25 #3)</a:t>
            </a:r>
            <a:r>
              <a:rPr lang="en-US" sz="3600" dirty="0" smtClean="0"/>
              <a:t> </a:t>
            </a:r>
            <a:endParaRPr lang="en-US" sz="3600" b="1" dirty="0"/>
          </a:p>
        </p:txBody>
      </p:sp>
      <p:pic>
        <p:nvPicPr>
          <p:cNvPr id="27651" name="Picture 295"/>
          <p:cNvPicPr>
            <a:picLocks noChangeAspect="1" noChangeArrowheads="1"/>
          </p:cNvPicPr>
          <p:nvPr/>
        </p:nvPicPr>
        <p:blipFill>
          <a:blip r:embed="rId4" cstate="print"/>
          <a:srcRect/>
          <a:stretch>
            <a:fillRect/>
          </a:stretch>
        </p:blipFill>
        <p:spPr bwMode="auto">
          <a:xfrm>
            <a:off x="4258994" y="76200"/>
            <a:ext cx="6409006" cy="1433594"/>
          </a:xfrm>
          <a:prstGeom prst="rect">
            <a:avLst/>
          </a:prstGeom>
          <a:noFill/>
          <a:ln w="9525">
            <a:noFill/>
            <a:miter lim="800000"/>
            <a:headEnd/>
            <a:tailEnd/>
          </a:ln>
        </p:spPr>
      </p:pic>
      <p:sp>
        <p:nvSpPr>
          <p:cNvPr id="6" name="TextBox 5"/>
          <p:cNvSpPr txBox="1"/>
          <p:nvPr/>
        </p:nvSpPr>
        <p:spPr>
          <a:xfrm>
            <a:off x="0" y="0"/>
            <a:ext cx="4267200" cy="1785104"/>
          </a:xfrm>
          <a:prstGeom prst="rect">
            <a:avLst/>
          </a:prstGeom>
          <a:noFill/>
        </p:spPr>
        <p:txBody>
          <a:bodyPr wrap="square" rtlCol="0">
            <a:spAutoFit/>
          </a:bodyPr>
          <a:lstStyle/>
          <a:p>
            <a:r>
              <a:rPr lang="en-US" sz="2200" b="1" dirty="0" smtClean="0"/>
              <a:t>Answer this question on the basis</a:t>
            </a:r>
          </a:p>
          <a:p>
            <a:r>
              <a:rPr lang="en-US" sz="2200" b="1" dirty="0" smtClean="0"/>
              <a:t>of the above information for four</a:t>
            </a:r>
          </a:p>
          <a:p>
            <a:r>
              <a:rPr lang="en-US" sz="2200" b="1" dirty="0" smtClean="0"/>
              <a:t>highway programs of increasing scope. </a:t>
            </a:r>
          </a:p>
          <a:p>
            <a:r>
              <a:rPr lang="en-US" sz="2200" b="1" dirty="0" smtClean="0"/>
              <a:t>All figures are in millions of dollars.</a:t>
            </a:r>
            <a:endParaRPr lang="en-US" sz="2200" dirty="0"/>
          </a:p>
        </p:txBody>
      </p:sp>
      <p:sp>
        <p:nvSpPr>
          <p:cNvPr id="3" name="TPAnswers"/>
          <p:cNvSpPr>
            <a:spLocks noGrp="1"/>
          </p:cNvSpPr>
          <p:nvPr>
            <p:ph type="body" idx="1"/>
            <p:custDataLst>
              <p:tags r:id="rId2"/>
            </p:custDataLst>
          </p:nvPr>
        </p:nvSpPr>
        <p:spPr>
          <a:xfrm>
            <a:off x="457200" y="2819400"/>
            <a:ext cx="8229600" cy="3657600"/>
          </a:xfrm>
        </p:spPr>
        <p:txBody>
          <a:bodyPr>
            <a:normAutofit fontScale="92500" lnSpcReduction="10000"/>
          </a:bodyPr>
          <a:lstStyle/>
          <a:p>
            <a:pPr>
              <a:buNone/>
            </a:pPr>
            <a:r>
              <a:rPr lang="en-US" dirty="0" smtClean="0"/>
              <a:t>1. the marginal costs and marginal benefits cannot be calculated</a:t>
            </a:r>
          </a:p>
          <a:p>
            <a:pPr>
              <a:buNone/>
            </a:pPr>
            <a:r>
              <a:rPr lang="en-US" dirty="0" smtClean="0"/>
              <a:t>2. the marginal cost and marginal benefit of Program B are $6 and $16 respectively.</a:t>
            </a:r>
          </a:p>
          <a:p>
            <a:pPr>
              <a:buNone/>
            </a:pPr>
            <a:r>
              <a:rPr lang="en-US" dirty="0" smtClean="0"/>
              <a:t>3. the marginal cost and marginal benefit of Program C are $6 and $5 respectively.</a:t>
            </a:r>
          </a:p>
          <a:p>
            <a:pPr>
              <a:buNone/>
            </a:pPr>
            <a:r>
              <a:rPr lang="en-US" dirty="0" smtClean="0"/>
              <a:t>4. the marginal cost and marginal benefit of </a:t>
            </a:r>
            <a:r>
              <a:rPr lang="en-US" dirty="0" err="1" smtClean="0"/>
              <a:t>rogram</a:t>
            </a:r>
            <a:r>
              <a:rPr lang="en-US" dirty="0" smtClean="0"/>
              <a:t> D are $2 and $9 respectively.</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785104"/>
            <a:ext cx="8458200" cy="729496"/>
          </a:xfrm>
        </p:spPr>
        <p:txBody>
          <a:bodyPr>
            <a:normAutofit/>
          </a:bodyPr>
          <a:lstStyle/>
          <a:p>
            <a:pPr algn="l"/>
            <a:r>
              <a:rPr lang="en-US" sz="3600" b="1" dirty="0" smtClean="0">
                <a:solidFill>
                  <a:srgbClr val="0070C0"/>
                </a:solidFill>
              </a:rPr>
              <a:t>6. The data indicate that</a:t>
            </a:r>
            <a:r>
              <a:rPr lang="en-US" sz="3600" b="1" dirty="0" smtClean="0">
                <a:solidFill>
                  <a:srgbClr val="0070C0"/>
                </a:solidFill>
              </a:rPr>
              <a:t>:</a:t>
            </a:r>
            <a:r>
              <a:rPr lang="en-US" sz="3600" dirty="0" smtClean="0"/>
              <a:t> </a:t>
            </a:r>
            <a:r>
              <a:rPr lang="en-US" sz="3600" b="1" dirty="0" smtClean="0">
                <a:solidFill>
                  <a:srgbClr val="0070C0"/>
                </a:solidFill>
              </a:rPr>
              <a:t>(YP 25 #3)</a:t>
            </a:r>
            <a:endParaRPr lang="en-US" sz="3600" b="1" dirty="0">
              <a:solidFill>
                <a:srgbClr val="0070C0"/>
              </a:solidFill>
            </a:endParaRPr>
          </a:p>
        </p:txBody>
      </p:sp>
      <p:pic>
        <p:nvPicPr>
          <p:cNvPr id="27651" name="Picture 295"/>
          <p:cNvPicPr>
            <a:picLocks noChangeAspect="1" noChangeArrowheads="1"/>
          </p:cNvPicPr>
          <p:nvPr/>
        </p:nvPicPr>
        <p:blipFill>
          <a:blip r:embed="rId5" cstate="print"/>
          <a:srcRect/>
          <a:stretch>
            <a:fillRect/>
          </a:stretch>
        </p:blipFill>
        <p:spPr bwMode="auto">
          <a:xfrm>
            <a:off x="4267200" y="76200"/>
            <a:ext cx="6472517" cy="1447800"/>
          </a:xfrm>
          <a:prstGeom prst="rect">
            <a:avLst/>
          </a:prstGeom>
          <a:noFill/>
          <a:ln w="9525">
            <a:noFill/>
            <a:miter lim="800000"/>
            <a:headEnd/>
            <a:tailEnd/>
          </a:ln>
        </p:spPr>
      </p:pic>
      <p:sp>
        <p:nvSpPr>
          <p:cNvPr id="6" name="TextBox 5"/>
          <p:cNvSpPr txBox="1"/>
          <p:nvPr/>
        </p:nvSpPr>
        <p:spPr>
          <a:xfrm>
            <a:off x="20320" y="0"/>
            <a:ext cx="4627880" cy="1785104"/>
          </a:xfrm>
          <a:prstGeom prst="rect">
            <a:avLst/>
          </a:prstGeom>
          <a:noFill/>
        </p:spPr>
        <p:txBody>
          <a:bodyPr wrap="square" rtlCol="0">
            <a:spAutoFit/>
          </a:bodyPr>
          <a:lstStyle/>
          <a:p>
            <a:r>
              <a:rPr lang="en-US" sz="2200" b="1" dirty="0" smtClean="0"/>
              <a:t>Answer this question on the basis</a:t>
            </a:r>
          </a:p>
          <a:p>
            <a:r>
              <a:rPr lang="en-US" sz="2200" b="1" dirty="0" smtClean="0"/>
              <a:t>of the above information for four</a:t>
            </a:r>
          </a:p>
          <a:p>
            <a:r>
              <a:rPr lang="en-US" sz="2200" b="1" dirty="0" smtClean="0"/>
              <a:t>highway programs of increasing scope. </a:t>
            </a:r>
          </a:p>
          <a:p>
            <a:r>
              <a:rPr lang="en-US" sz="2200" b="1" dirty="0" smtClean="0"/>
              <a:t>All figures are in millions of dollars.</a:t>
            </a:r>
            <a:endParaRPr lang="en-US" sz="2200" dirty="0"/>
          </a:p>
        </p:txBody>
      </p:sp>
      <p:sp>
        <p:nvSpPr>
          <p:cNvPr id="3" name="TPAnswers"/>
          <p:cNvSpPr>
            <a:spLocks noGrp="1"/>
          </p:cNvSpPr>
          <p:nvPr>
            <p:ph type="body" idx="1"/>
            <p:custDataLst>
              <p:tags r:id="rId2"/>
            </p:custDataLst>
          </p:nvPr>
        </p:nvSpPr>
        <p:spPr>
          <a:xfrm>
            <a:off x="501944" y="2604081"/>
            <a:ext cx="8229600" cy="3840163"/>
          </a:xfrm>
        </p:spPr>
        <p:txBody>
          <a:bodyPr>
            <a:normAutofit fontScale="92500" lnSpcReduction="10000"/>
          </a:bodyPr>
          <a:lstStyle/>
          <a:p>
            <a:pPr>
              <a:buNone/>
            </a:pPr>
            <a:r>
              <a:rPr lang="en-US" dirty="0" smtClean="0"/>
              <a:t>1. the marginal costs and marginal benefits cannot be calculated</a:t>
            </a:r>
          </a:p>
          <a:p>
            <a:pPr>
              <a:buNone/>
            </a:pPr>
            <a:r>
              <a:rPr lang="en-US" dirty="0" smtClean="0"/>
              <a:t>2. the marginal cost and marginal benefit of Program B are $6 and $16 respectively.</a:t>
            </a:r>
          </a:p>
          <a:p>
            <a:pPr>
              <a:buNone/>
            </a:pPr>
            <a:r>
              <a:rPr lang="en-US" dirty="0" smtClean="0"/>
              <a:t>3. the marginal cost and marginal benefit of Program C are $6 and $5 respectively.</a:t>
            </a:r>
          </a:p>
          <a:p>
            <a:pPr>
              <a:buNone/>
            </a:pPr>
            <a:r>
              <a:rPr lang="en-US" dirty="0" smtClean="0"/>
              <a:t>4. the marginal cost and marginal benefit of Program D are $2 and $9 respectively.</a:t>
            </a:r>
            <a:endParaRPr lang="en-US" dirty="0"/>
          </a:p>
        </p:txBody>
      </p:sp>
      <p:sp>
        <p:nvSpPr>
          <p:cNvPr id="7" name="CorShape1"/>
          <p:cNvSpPr/>
          <p:nvPr>
            <p:custDataLst>
              <p:tags r:id="rId3"/>
            </p:custDataLst>
          </p:nvPr>
        </p:nvSpPr>
        <p:spPr>
          <a:xfrm rot="10800000">
            <a:off x="152400" y="4476326"/>
            <a:ext cx="546100" cy="5461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81000" y="2362200"/>
            <a:ext cx="8458200" cy="990600"/>
          </a:xfrm>
        </p:spPr>
        <p:txBody>
          <a:bodyPr>
            <a:normAutofit/>
          </a:bodyPr>
          <a:lstStyle/>
          <a:p>
            <a:pPr algn="l"/>
            <a:r>
              <a:rPr lang="en-US" sz="2800" b="1" dirty="0" smtClean="0"/>
              <a:t>7. On the basis of the data we can say that it would be best to chose</a:t>
            </a:r>
            <a:r>
              <a:rPr lang="en-US" sz="2800" b="1" dirty="0" smtClean="0"/>
              <a:t>: </a:t>
            </a:r>
            <a:r>
              <a:rPr lang="en-US" sz="2800" b="1" dirty="0"/>
              <a:t>(YP 25 # 4)</a:t>
            </a:r>
            <a:endParaRPr lang="en-US" sz="2800" b="1" dirty="0"/>
          </a:p>
        </p:txBody>
      </p:sp>
      <p:pic>
        <p:nvPicPr>
          <p:cNvPr id="27651" name="Picture 295"/>
          <p:cNvPicPr>
            <a:picLocks noChangeAspect="1" noChangeArrowheads="1"/>
          </p:cNvPicPr>
          <p:nvPr/>
        </p:nvPicPr>
        <p:blipFill>
          <a:blip r:embed="rId4" cstate="print"/>
          <a:srcRect/>
          <a:stretch>
            <a:fillRect/>
          </a:stretch>
        </p:blipFill>
        <p:spPr bwMode="auto">
          <a:xfrm>
            <a:off x="4343400" y="66551"/>
            <a:ext cx="6515654" cy="1457449"/>
          </a:xfrm>
          <a:prstGeom prst="rect">
            <a:avLst/>
          </a:prstGeom>
          <a:noFill/>
          <a:ln w="9525">
            <a:noFill/>
            <a:miter lim="800000"/>
            <a:headEnd/>
            <a:tailEnd/>
          </a:ln>
        </p:spPr>
      </p:pic>
      <p:sp>
        <p:nvSpPr>
          <p:cNvPr id="6" name="TextBox 5"/>
          <p:cNvSpPr txBox="1"/>
          <p:nvPr/>
        </p:nvSpPr>
        <p:spPr>
          <a:xfrm>
            <a:off x="0" y="0"/>
            <a:ext cx="4267200" cy="1785104"/>
          </a:xfrm>
          <a:prstGeom prst="rect">
            <a:avLst/>
          </a:prstGeom>
          <a:noFill/>
        </p:spPr>
        <p:txBody>
          <a:bodyPr wrap="square" rtlCol="0">
            <a:spAutoFit/>
          </a:bodyPr>
          <a:lstStyle/>
          <a:p>
            <a:r>
              <a:rPr lang="en-US" sz="2200" b="1" dirty="0" smtClean="0"/>
              <a:t>Answer this question on the basis</a:t>
            </a:r>
          </a:p>
          <a:p>
            <a:r>
              <a:rPr lang="en-US" sz="2200" b="1" dirty="0" smtClean="0"/>
              <a:t>of the above information for four</a:t>
            </a:r>
          </a:p>
          <a:p>
            <a:r>
              <a:rPr lang="en-US" sz="2200" b="1" dirty="0" smtClean="0"/>
              <a:t>highway programs of increasing scope. </a:t>
            </a:r>
          </a:p>
          <a:p>
            <a:r>
              <a:rPr lang="en-US" sz="2200" b="1" dirty="0" smtClean="0"/>
              <a:t>All figures are in millions of dollars.</a:t>
            </a:r>
            <a:endParaRPr lang="en-US" sz="2200" dirty="0"/>
          </a:p>
        </p:txBody>
      </p:sp>
      <p:sp>
        <p:nvSpPr>
          <p:cNvPr id="3" name="TPAnswers"/>
          <p:cNvSpPr>
            <a:spLocks noGrp="1"/>
          </p:cNvSpPr>
          <p:nvPr>
            <p:ph type="body" idx="1"/>
            <p:custDataLst>
              <p:tags r:id="rId2"/>
            </p:custDataLst>
          </p:nvPr>
        </p:nvSpPr>
        <p:spPr>
          <a:xfrm>
            <a:off x="609600" y="3352800"/>
            <a:ext cx="2971800" cy="3306763"/>
          </a:xfrm>
        </p:spPr>
        <p:txBody>
          <a:bodyPr>
            <a:normAutofit/>
          </a:bodyPr>
          <a:lstStyle/>
          <a:p>
            <a:pPr>
              <a:buNone/>
            </a:pPr>
            <a:r>
              <a:rPr lang="en-US" dirty="0" smtClean="0"/>
              <a:t>1. Program A</a:t>
            </a:r>
          </a:p>
          <a:p>
            <a:pPr>
              <a:buNone/>
            </a:pPr>
            <a:r>
              <a:rPr lang="en-US" dirty="0" smtClean="0"/>
              <a:t>2. Program B</a:t>
            </a:r>
          </a:p>
          <a:p>
            <a:pPr>
              <a:buNone/>
            </a:pPr>
            <a:r>
              <a:rPr lang="en-US" dirty="0" smtClean="0"/>
              <a:t>3. Program C</a:t>
            </a:r>
          </a:p>
          <a:p>
            <a:pPr>
              <a:buNone/>
            </a:pPr>
            <a:r>
              <a:rPr lang="en-US" dirty="0" smtClean="0"/>
              <a:t>4. Program D</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smtClean="0"/>
              <a:t>1d – Benefit Cost Analysis</a:t>
            </a:r>
            <a:endParaRPr lang="en-US" b="1" dirty="0"/>
          </a:p>
        </p:txBody>
      </p:sp>
      <p:sp>
        <p:nvSpPr>
          <p:cNvPr id="3" name="Content Placeholder 2"/>
          <p:cNvSpPr>
            <a:spLocks noGrp="1"/>
          </p:cNvSpPr>
          <p:nvPr>
            <p:ph sz="half" idx="1"/>
          </p:nvPr>
        </p:nvSpPr>
        <p:spPr>
          <a:xfrm>
            <a:off x="457200" y="838200"/>
            <a:ext cx="8305800" cy="5638800"/>
          </a:xfrm>
        </p:spPr>
        <p:txBody>
          <a:bodyPr>
            <a:normAutofit/>
          </a:bodyPr>
          <a:lstStyle/>
          <a:p>
            <a:pPr>
              <a:buNone/>
            </a:pPr>
            <a:r>
              <a:rPr lang="en-US" b="1" dirty="0" smtClean="0"/>
              <a:t>Must Know / Outcomes (1):</a:t>
            </a:r>
            <a:endParaRPr lang="en-US" dirty="0" smtClean="0"/>
          </a:p>
          <a:p>
            <a:r>
              <a:rPr lang="en-US" dirty="0" smtClean="0"/>
              <a:t>define </a:t>
            </a:r>
            <a:r>
              <a:rPr lang="en-US" dirty="0"/>
              <a:t>benefit cost analysis (BCA) and use it to solve problems</a:t>
            </a:r>
          </a:p>
          <a:p>
            <a:r>
              <a:rPr lang="en-US" dirty="0"/>
              <a:t>define "marginal" and give examples</a:t>
            </a:r>
          </a:p>
          <a:p>
            <a:r>
              <a:rPr lang="en-US" dirty="0"/>
              <a:t>define marginal benefits (MB) and marginal costs (MC)</a:t>
            </a:r>
          </a:p>
          <a:p>
            <a:r>
              <a:rPr lang="en-US" dirty="0"/>
              <a:t>explain why we ignore fixed, or sunk, costs ("Don't cry over spilt milk.")</a:t>
            </a:r>
          </a:p>
          <a:p>
            <a:r>
              <a:rPr lang="en-US" dirty="0"/>
              <a:t>know what happens if MC increase? decrease?</a:t>
            </a:r>
          </a:p>
          <a:p>
            <a:r>
              <a:rPr lang="en-US" dirty="0"/>
              <a:t>know what happens if MB increase? decrease?</a:t>
            </a:r>
          </a:p>
          <a:p>
            <a:r>
              <a:rPr lang="en-US" dirty="0"/>
              <a:t>draw MB and MC on a graph and explain their shapes</a:t>
            </a:r>
          </a:p>
          <a:p>
            <a:endParaRPr lang="en-US" dirty="0"/>
          </a:p>
        </p:txBody>
      </p:sp>
    </p:spTree>
    <p:custDataLst>
      <p:tags r:id="rId1"/>
    </p:custDataLst>
    <p:extLst>
      <p:ext uri="{BB962C8B-B14F-4D97-AF65-F5344CB8AC3E}">
        <p14:creationId xmlns:p14="http://schemas.microsoft.com/office/powerpoint/2010/main" val="79396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81000" y="2286000"/>
            <a:ext cx="8458200" cy="990600"/>
          </a:xfrm>
        </p:spPr>
        <p:txBody>
          <a:bodyPr>
            <a:normAutofit/>
          </a:bodyPr>
          <a:lstStyle/>
          <a:p>
            <a:pPr algn="l"/>
            <a:r>
              <a:rPr lang="en-US" sz="2800" b="1" dirty="0" smtClean="0">
                <a:solidFill>
                  <a:srgbClr val="0070C0"/>
                </a:solidFill>
              </a:rPr>
              <a:t>7. On the basis of the data we can say that it would be best to chose</a:t>
            </a:r>
            <a:r>
              <a:rPr lang="en-US" sz="2800" b="1" dirty="0">
                <a:solidFill>
                  <a:srgbClr val="0070C0"/>
                </a:solidFill>
              </a:rPr>
              <a:t>: (YP 25 # 4)</a:t>
            </a:r>
            <a:endParaRPr lang="en-US" sz="2800" b="1" dirty="0">
              <a:solidFill>
                <a:srgbClr val="0070C0"/>
              </a:solidFill>
            </a:endParaRPr>
          </a:p>
        </p:txBody>
      </p:sp>
      <p:pic>
        <p:nvPicPr>
          <p:cNvPr id="27651" name="Picture 295"/>
          <p:cNvPicPr>
            <a:picLocks noChangeAspect="1" noChangeArrowheads="1"/>
          </p:cNvPicPr>
          <p:nvPr/>
        </p:nvPicPr>
        <p:blipFill>
          <a:blip r:embed="rId5" cstate="print"/>
          <a:srcRect/>
          <a:stretch>
            <a:fillRect/>
          </a:stretch>
        </p:blipFill>
        <p:spPr bwMode="auto">
          <a:xfrm>
            <a:off x="4242582" y="76200"/>
            <a:ext cx="6472517" cy="1447800"/>
          </a:xfrm>
          <a:prstGeom prst="rect">
            <a:avLst/>
          </a:prstGeom>
          <a:noFill/>
          <a:ln w="9525">
            <a:noFill/>
            <a:miter lim="800000"/>
            <a:headEnd/>
            <a:tailEnd/>
          </a:ln>
        </p:spPr>
      </p:pic>
      <p:sp>
        <p:nvSpPr>
          <p:cNvPr id="6" name="TextBox 5"/>
          <p:cNvSpPr txBox="1"/>
          <p:nvPr/>
        </p:nvSpPr>
        <p:spPr>
          <a:xfrm>
            <a:off x="76200" y="0"/>
            <a:ext cx="4191000" cy="2123658"/>
          </a:xfrm>
          <a:prstGeom prst="rect">
            <a:avLst/>
          </a:prstGeom>
          <a:noFill/>
        </p:spPr>
        <p:txBody>
          <a:bodyPr wrap="square" rtlCol="0">
            <a:spAutoFit/>
          </a:bodyPr>
          <a:lstStyle/>
          <a:p>
            <a:r>
              <a:rPr lang="en-US" sz="2200" b="1" dirty="0" smtClean="0"/>
              <a:t>Answer this question on the basis</a:t>
            </a:r>
          </a:p>
          <a:p>
            <a:r>
              <a:rPr lang="en-US" sz="2200" b="1" dirty="0" smtClean="0"/>
              <a:t>of the above information for four</a:t>
            </a:r>
          </a:p>
          <a:p>
            <a:r>
              <a:rPr lang="en-US" sz="2200" b="1" dirty="0" smtClean="0"/>
              <a:t>highway programs of increasing scope. </a:t>
            </a:r>
          </a:p>
          <a:p>
            <a:r>
              <a:rPr lang="en-US" sz="2200" b="1" dirty="0" smtClean="0"/>
              <a:t>All figures are in millions of dollars.</a:t>
            </a:r>
            <a:endParaRPr lang="en-US" sz="2200" dirty="0"/>
          </a:p>
        </p:txBody>
      </p:sp>
      <p:sp>
        <p:nvSpPr>
          <p:cNvPr id="3" name="TPAnswers"/>
          <p:cNvSpPr>
            <a:spLocks noGrp="1"/>
          </p:cNvSpPr>
          <p:nvPr>
            <p:ph type="body" idx="1"/>
            <p:custDataLst>
              <p:tags r:id="rId2"/>
            </p:custDataLst>
          </p:nvPr>
        </p:nvSpPr>
        <p:spPr>
          <a:xfrm>
            <a:off x="762000" y="3352800"/>
            <a:ext cx="2971800" cy="3306763"/>
          </a:xfrm>
        </p:spPr>
        <p:txBody>
          <a:bodyPr>
            <a:normAutofit/>
          </a:bodyPr>
          <a:lstStyle/>
          <a:p>
            <a:pPr>
              <a:buNone/>
            </a:pPr>
            <a:r>
              <a:rPr lang="en-US" dirty="0" smtClean="0"/>
              <a:t>1. Program A</a:t>
            </a:r>
          </a:p>
          <a:p>
            <a:pPr>
              <a:buNone/>
            </a:pPr>
            <a:r>
              <a:rPr lang="en-US" dirty="0" smtClean="0"/>
              <a:t>2. Program B</a:t>
            </a:r>
          </a:p>
          <a:p>
            <a:pPr>
              <a:buNone/>
            </a:pPr>
            <a:r>
              <a:rPr lang="en-US" dirty="0" smtClean="0"/>
              <a:t>3. Program C</a:t>
            </a:r>
          </a:p>
          <a:p>
            <a:pPr>
              <a:buNone/>
            </a:pPr>
            <a:r>
              <a:rPr lang="en-US" dirty="0" smtClean="0"/>
              <a:t>4. Program D</a:t>
            </a:r>
            <a:endParaRPr lang="en-US" dirty="0"/>
          </a:p>
        </p:txBody>
      </p:sp>
      <p:sp>
        <p:nvSpPr>
          <p:cNvPr id="12" name="CorShape1"/>
          <p:cNvSpPr/>
          <p:nvPr>
            <p:custDataLst>
              <p:tags r:id="rId3"/>
            </p:custDataLst>
          </p:nvPr>
        </p:nvSpPr>
        <p:spPr>
          <a:xfrm rot="10800000">
            <a:off x="508000" y="41148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0"/>
            <a:ext cx="4419600" cy="2743200"/>
          </a:xfrm>
        </p:spPr>
        <p:txBody>
          <a:bodyPr>
            <a:normAutofit fontScale="90000"/>
          </a:bodyPr>
          <a:lstStyle/>
          <a:p>
            <a:pPr algn="l"/>
            <a:r>
              <a:rPr lang="en-US" sz="3600" b="1" dirty="0" smtClean="0"/>
              <a:t>8. Refer to the diagram for athletic shoes. The optimal output of shoes is:</a:t>
            </a:r>
            <a:r>
              <a:rPr lang="en-US" sz="3600" dirty="0" smtClean="0"/>
              <a:t> </a:t>
            </a:r>
            <a:r>
              <a:rPr lang="en-US" sz="3600" b="1" dirty="0">
                <a:solidFill>
                  <a:srgbClr val="0070C0"/>
                </a:solidFill>
              </a:rPr>
              <a:t> </a:t>
            </a:r>
            <a:r>
              <a:rPr lang="en-US" sz="3600" b="1" dirty="0"/>
              <a:t>(YP 26 #5)</a:t>
            </a:r>
            <a:r>
              <a:rPr lang="en-US" sz="3600" dirty="0" smtClean="0"/>
              <a:t/>
            </a:r>
            <a:br>
              <a:rPr lang="en-US" sz="3600" dirty="0" smtClean="0"/>
            </a:br>
            <a:endParaRPr lang="en-US" sz="3600" b="1" dirty="0"/>
          </a:p>
        </p:txBody>
      </p:sp>
      <p:pic>
        <p:nvPicPr>
          <p:cNvPr id="28675" name="Picture 16"/>
          <p:cNvPicPr>
            <a:picLocks noChangeAspect="1" noChangeArrowheads="1"/>
          </p:cNvPicPr>
          <p:nvPr/>
        </p:nvPicPr>
        <p:blipFill>
          <a:blip r:embed="rId4" cstate="print"/>
          <a:srcRect/>
          <a:stretch>
            <a:fillRect/>
          </a:stretch>
        </p:blipFill>
        <p:spPr bwMode="auto">
          <a:xfrm>
            <a:off x="4572000" y="152400"/>
            <a:ext cx="4419600" cy="3835314"/>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743200"/>
            <a:ext cx="6858000" cy="3382963"/>
          </a:xfrm>
        </p:spPr>
        <p:txBody>
          <a:bodyPr>
            <a:normAutofit/>
          </a:bodyPr>
          <a:lstStyle/>
          <a:p>
            <a:pPr marL="514350" indent="-514350">
              <a:buFont typeface="Arial" pitchFamily="34" charset="0"/>
              <a:buAutoNum type="arabicPeriod"/>
            </a:pPr>
            <a:r>
              <a:rPr lang="en-US" i="1" dirty="0" smtClean="0"/>
              <a:t>Q</a:t>
            </a:r>
            <a:r>
              <a:rPr lang="en-US" i="1" baseline="-25000" dirty="0" smtClean="0"/>
              <a:t>1</a:t>
            </a:r>
            <a:r>
              <a:rPr lang="en-US" dirty="0" smtClean="0"/>
              <a:t>.</a:t>
            </a:r>
          </a:p>
          <a:p>
            <a:pPr marL="514350" indent="-514350">
              <a:buFont typeface="Arial" pitchFamily="34" charset="0"/>
              <a:buAutoNum type="arabicPeriod"/>
            </a:pPr>
            <a:r>
              <a:rPr lang="en-US" i="1" dirty="0" smtClean="0"/>
              <a:t>Q</a:t>
            </a:r>
            <a:r>
              <a:rPr lang="en-US" i="1" baseline="-25000" dirty="0" smtClean="0"/>
              <a:t>2</a:t>
            </a:r>
            <a:r>
              <a:rPr lang="en-US" dirty="0" smtClean="0"/>
              <a:t>.</a:t>
            </a:r>
          </a:p>
          <a:p>
            <a:pPr marL="514350" indent="-514350">
              <a:buFont typeface="Arial" pitchFamily="34" charset="0"/>
              <a:buAutoNum type="arabicPeriod"/>
            </a:pPr>
            <a:r>
              <a:rPr lang="en-US" i="1" dirty="0" smtClean="0"/>
              <a:t>Q</a:t>
            </a:r>
            <a:r>
              <a:rPr lang="en-US" i="1" baseline="-25000" dirty="0" smtClean="0"/>
              <a:t>3</a:t>
            </a:r>
            <a:r>
              <a:rPr lang="en-US" dirty="0" smtClean="0"/>
              <a:t>.</a:t>
            </a:r>
          </a:p>
          <a:p>
            <a:pPr marL="514350" indent="-514350">
              <a:buFont typeface="Arial" pitchFamily="34" charset="0"/>
              <a:buAutoNum type="arabicPeriod"/>
            </a:pPr>
            <a:r>
              <a:rPr lang="en-US" dirty="0" smtClean="0"/>
              <a:t>greater than </a:t>
            </a:r>
            <a:r>
              <a:rPr lang="en-US" i="1" dirty="0" smtClean="0"/>
              <a:t>Q</a:t>
            </a:r>
            <a:r>
              <a:rPr lang="en-US" i="1" baseline="-25000" dirty="0" smtClean="0"/>
              <a:t>3</a:t>
            </a:r>
            <a:r>
              <a:rPr lang="en-US" dirty="0" smtClean="0"/>
              <a:t>.</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20" y="152400"/>
            <a:ext cx="4246880" cy="2590800"/>
          </a:xfrm>
        </p:spPr>
        <p:txBody>
          <a:bodyPr>
            <a:normAutofit fontScale="90000"/>
          </a:bodyPr>
          <a:lstStyle/>
          <a:p>
            <a:pPr algn="l"/>
            <a:r>
              <a:rPr lang="en-US" sz="3600" b="1" dirty="0" smtClean="0">
                <a:solidFill>
                  <a:srgbClr val="0070C0"/>
                </a:solidFill>
              </a:rPr>
              <a:t>8. Refer to the diagram for athletic shoes. The optimal output of shoes is:</a:t>
            </a:r>
            <a:r>
              <a:rPr lang="en-US" sz="3600" dirty="0" smtClean="0"/>
              <a:t> </a:t>
            </a:r>
            <a:r>
              <a:rPr lang="en-US" sz="3600" b="1" dirty="0">
                <a:solidFill>
                  <a:srgbClr val="0070C0"/>
                </a:solidFill>
              </a:rPr>
              <a:t> (YP 26 #5)</a:t>
            </a:r>
            <a:r>
              <a:rPr lang="en-US" sz="3600" dirty="0" smtClean="0"/>
              <a:t/>
            </a:r>
            <a:br>
              <a:rPr lang="en-US" sz="3600" dirty="0" smtClean="0"/>
            </a:br>
            <a:endParaRPr lang="en-US" sz="3600" b="1" dirty="0"/>
          </a:p>
        </p:txBody>
      </p:sp>
      <p:pic>
        <p:nvPicPr>
          <p:cNvPr id="28675" name="Picture 16"/>
          <p:cNvPicPr>
            <a:picLocks noChangeAspect="1" noChangeArrowheads="1"/>
          </p:cNvPicPr>
          <p:nvPr/>
        </p:nvPicPr>
        <p:blipFill>
          <a:blip r:embed="rId5" cstate="print"/>
          <a:srcRect/>
          <a:stretch>
            <a:fillRect/>
          </a:stretch>
        </p:blipFill>
        <p:spPr bwMode="auto">
          <a:xfrm>
            <a:off x="4572000" y="118532"/>
            <a:ext cx="4429455" cy="3843867"/>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743200"/>
            <a:ext cx="6858000" cy="3382963"/>
          </a:xfrm>
        </p:spPr>
        <p:txBody>
          <a:bodyPr>
            <a:normAutofit/>
          </a:bodyPr>
          <a:lstStyle/>
          <a:p>
            <a:pPr marL="514350" indent="-514350">
              <a:buFont typeface="Arial" pitchFamily="34" charset="0"/>
              <a:buAutoNum type="arabicPeriod"/>
            </a:pPr>
            <a:r>
              <a:rPr lang="en-US" i="1" dirty="0" smtClean="0"/>
              <a:t>Q</a:t>
            </a:r>
            <a:r>
              <a:rPr lang="en-US" i="1" baseline="-25000" dirty="0" smtClean="0"/>
              <a:t>1</a:t>
            </a:r>
            <a:r>
              <a:rPr lang="en-US" dirty="0" smtClean="0"/>
              <a:t>.</a:t>
            </a:r>
          </a:p>
          <a:p>
            <a:pPr marL="514350" indent="-514350">
              <a:buFont typeface="Arial" pitchFamily="34" charset="0"/>
              <a:buAutoNum type="arabicPeriod"/>
            </a:pPr>
            <a:r>
              <a:rPr lang="en-US" i="1" dirty="0" smtClean="0"/>
              <a:t>Q</a:t>
            </a:r>
            <a:r>
              <a:rPr lang="en-US" i="1" baseline="-25000" dirty="0" smtClean="0"/>
              <a:t>2</a:t>
            </a:r>
            <a:r>
              <a:rPr lang="en-US" dirty="0" smtClean="0"/>
              <a:t>.</a:t>
            </a:r>
          </a:p>
          <a:p>
            <a:pPr marL="514350" indent="-514350">
              <a:buFont typeface="Arial" pitchFamily="34" charset="0"/>
              <a:buAutoNum type="arabicPeriod"/>
            </a:pPr>
            <a:r>
              <a:rPr lang="en-US" i="1" dirty="0" smtClean="0"/>
              <a:t>Q</a:t>
            </a:r>
            <a:r>
              <a:rPr lang="en-US" i="1" baseline="-25000" dirty="0" smtClean="0"/>
              <a:t>3</a:t>
            </a:r>
            <a:r>
              <a:rPr lang="en-US" dirty="0" smtClean="0"/>
              <a:t>.</a:t>
            </a:r>
          </a:p>
          <a:p>
            <a:pPr marL="514350" indent="-514350">
              <a:buFont typeface="Arial" pitchFamily="34" charset="0"/>
              <a:buAutoNum type="arabicPeriod"/>
            </a:pPr>
            <a:r>
              <a:rPr lang="en-US" dirty="0" smtClean="0"/>
              <a:t>greater than </a:t>
            </a:r>
            <a:r>
              <a:rPr lang="en-US" i="1" dirty="0" smtClean="0"/>
              <a:t>Q</a:t>
            </a:r>
            <a:r>
              <a:rPr lang="en-US" i="1" baseline="-25000" dirty="0" smtClean="0"/>
              <a:t>3</a:t>
            </a:r>
            <a:r>
              <a:rPr lang="en-US" dirty="0" smtClean="0"/>
              <a:t>.</a:t>
            </a:r>
            <a:endParaRPr lang="en-US" dirty="0"/>
          </a:p>
        </p:txBody>
      </p:sp>
      <p:sp>
        <p:nvSpPr>
          <p:cNvPr id="6" name="CorShape1"/>
          <p:cNvSpPr/>
          <p:nvPr>
            <p:custDataLst>
              <p:tags r:id="rId3"/>
            </p:custDataLst>
          </p:nvPr>
        </p:nvSpPr>
        <p:spPr>
          <a:xfrm rot="10800000">
            <a:off x="172720" y="33951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0"/>
            <a:ext cx="4648200" cy="2667000"/>
          </a:xfrm>
        </p:spPr>
        <p:txBody>
          <a:bodyPr>
            <a:normAutofit fontScale="90000"/>
          </a:bodyPr>
          <a:lstStyle/>
          <a:p>
            <a:pPr algn="l"/>
            <a:r>
              <a:rPr lang="en-US" sz="3600" b="1" dirty="0" smtClean="0"/>
              <a:t>9. Refer to the diagram for athletic shoes. If the current output of shoes is </a:t>
            </a:r>
            <a:r>
              <a:rPr lang="en-US" sz="3600" b="1" i="1" dirty="0" smtClean="0"/>
              <a:t>Q</a:t>
            </a:r>
            <a:r>
              <a:rPr lang="en-US" sz="3600" b="1" baseline="-25000" dirty="0" smtClean="0"/>
              <a:t>1</a:t>
            </a:r>
            <a:r>
              <a:rPr lang="en-US" sz="3600" b="1" dirty="0" smtClean="0"/>
              <a:t>, then:</a:t>
            </a:r>
            <a:r>
              <a:rPr lang="en-US" sz="3600" dirty="0" smtClean="0"/>
              <a:t> </a:t>
            </a:r>
            <a:r>
              <a:rPr lang="en-US" sz="3200" dirty="0" smtClean="0"/>
              <a:t/>
            </a:r>
            <a:br>
              <a:rPr lang="en-US" sz="3200" dirty="0" smtClean="0"/>
            </a:br>
            <a:r>
              <a:rPr lang="en-US" sz="3600" dirty="0" smtClean="0"/>
              <a:t>(</a:t>
            </a:r>
            <a:r>
              <a:rPr lang="en-US" sz="3600" b="1" dirty="0"/>
              <a:t>YP 26 #6)</a:t>
            </a:r>
            <a:endParaRPr lang="en-US" sz="3600" b="1" dirty="0"/>
          </a:p>
        </p:txBody>
      </p:sp>
      <p:pic>
        <p:nvPicPr>
          <p:cNvPr id="28675" name="Picture 16"/>
          <p:cNvPicPr>
            <a:picLocks noChangeAspect="1" noChangeArrowheads="1"/>
          </p:cNvPicPr>
          <p:nvPr/>
        </p:nvPicPr>
        <p:blipFill>
          <a:blip r:embed="rId4" cstate="print"/>
          <a:srcRect/>
          <a:stretch>
            <a:fillRect/>
          </a:stretch>
        </p:blipFill>
        <p:spPr bwMode="auto">
          <a:xfrm>
            <a:off x="5105400" y="-152400"/>
            <a:ext cx="3775769" cy="32766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276600"/>
            <a:ext cx="8077200" cy="2849563"/>
          </a:xfrm>
        </p:spPr>
        <p:txBody>
          <a:bodyPr>
            <a:normAutofit fontScale="77500" lnSpcReduction="20000"/>
          </a:bodyPr>
          <a:lstStyle/>
          <a:p>
            <a:pPr marL="514350" indent="-514350">
              <a:buFont typeface="Arial" pitchFamily="34" charset="0"/>
              <a:buAutoNum type="arabicPeriod"/>
            </a:pPr>
            <a:r>
              <a:rPr lang="en-US" dirty="0" smtClean="0"/>
              <a:t>society considers additional units of shoes to be more valuable than alternative uses of those resources.</a:t>
            </a:r>
          </a:p>
          <a:p>
            <a:pPr marL="514350" indent="-514350">
              <a:buFont typeface="Arial" pitchFamily="34" charset="0"/>
              <a:buAutoNum type="arabicPeriod"/>
            </a:pPr>
            <a:r>
              <a:rPr lang="en-US" dirty="0" smtClean="0"/>
              <a:t>society considers additional units of shoes to be less valuable than alternative uses of those resources.</a:t>
            </a:r>
          </a:p>
          <a:p>
            <a:pPr marL="514350" indent="-514350">
              <a:buFont typeface="Arial" pitchFamily="34" charset="0"/>
              <a:buAutoNum type="arabicPeriod"/>
            </a:pPr>
            <a:r>
              <a:rPr lang="en-US" dirty="0" smtClean="0"/>
              <a:t>society would experience a net loss by producing more shoes.</a:t>
            </a:r>
          </a:p>
          <a:p>
            <a:pPr marL="514350" indent="-514350">
              <a:buFont typeface="Arial" pitchFamily="34" charset="0"/>
              <a:buAutoNum type="arabicPeriod"/>
            </a:pPr>
            <a:r>
              <a:rPr lang="en-US" dirty="0" smtClean="0"/>
              <a:t> resources are being allocated efficiently to the production of shoes.</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0"/>
            <a:ext cx="4495800" cy="2667000"/>
          </a:xfrm>
        </p:spPr>
        <p:txBody>
          <a:bodyPr>
            <a:normAutofit/>
          </a:bodyPr>
          <a:lstStyle/>
          <a:p>
            <a:pPr algn="l"/>
            <a:r>
              <a:rPr lang="en-US" sz="3200" b="1" dirty="0" smtClean="0">
                <a:solidFill>
                  <a:srgbClr val="0070C0"/>
                </a:solidFill>
              </a:rPr>
              <a:t>9. Refer to the diagram for athletic shoes. If the current output of shoes is </a:t>
            </a:r>
            <a:r>
              <a:rPr lang="en-US" sz="3200" b="1" i="1" dirty="0" smtClean="0">
                <a:solidFill>
                  <a:srgbClr val="0070C0"/>
                </a:solidFill>
              </a:rPr>
              <a:t>Q</a:t>
            </a:r>
            <a:r>
              <a:rPr lang="en-US" sz="3200" b="1" baseline="-25000" dirty="0" smtClean="0">
                <a:solidFill>
                  <a:srgbClr val="0070C0"/>
                </a:solidFill>
              </a:rPr>
              <a:t>1</a:t>
            </a:r>
            <a:r>
              <a:rPr lang="en-US" sz="3200" b="1" dirty="0" smtClean="0">
                <a:solidFill>
                  <a:srgbClr val="0070C0"/>
                </a:solidFill>
              </a:rPr>
              <a:t>, then:</a:t>
            </a:r>
            <a:r>
              <a:rPr lang="en-US" sz="3200" dirty="0" smtClean="0">
                <a:solidFill>
                  <a:srgbClr val="0070C0"/>
                </a:solidFill>
              </a:rPr>
              <a:t> </a:t>
            </a:r>
            <a:r>
              <a:rPr lang="en-US" sz="3200" dirty="0" smtClean="0"/>
              <a:t/>
            </a:r>
            <a:br>
              <a:rPr lang="en-US" sz="3200" dirty="0" smtClean="0"/>
            </a:br>
            <a:r>
              <a:rPr lang="en-US" sz="3600" dirty="0" smtClean="0">
                <a:solidFill>
                  <a:srgbClr val="0070C0"/>
                </a:solidFill>
              </a:rPr>
              <a:t>(</a:t>
            </a:r>
            <a:r>
              <a:rPr lang="en-US" sz="3600" b="1" dirty="0">
                <a:solidFill>
                  <a:srgbClr val="0070C0"/>
                </a:solidFill>
              </a:rPr>
              <a:t>YP 26 #6)</a:t>
            </a:r>
            <a:endParaRPr lang="en-US" sz="3600" b="1" dirty="0">
              <a:solidFill>
                <a:srgbClr val="0070C0"/>
              </a:solidFill>
            </a:endParaRPr>
          </a:p>
        </p:txBody>
      </p:sp>
      <p:pic>
        <p:nvPicPr>
          <p:cNvPr id="28675" name="Picture 16"/>
          <p:cNvPicPr>
            <a:picLocks noChangeAspect="1" noChangeArrowheads="1"/>
          </p:cNvPicPr>
          <p:nvPr/>
        </p:nvPicPr>
        <p:blipFill>
          <a:blip r:embed="rId5" cstate="print"/>
          <a:srcRect/>
          <a:stretch>
            <a:fillRect/>
          </a:stretch>
        </p:blipFill>
        <p:spPr bwMode="auto">
          <a:xfrm>
            <a:off x="5105400" y="-152400"/>
            <a:ext cx="3775769" cy="3276600"/>
          </a:xfrm>
          <a:prstGeom prst="rect">
            <a:avLst/>
          </a:prstGeom>
          <a:noFill/>
          <a:ln w="9525">
            <a:noFill/>
            <a:miter lim="800000"/>
            <a:headEnd/>
            <a:tailEnd/>
          </a:ln>
        </p:spPr>
      </p:pic>
      <p:sp>
        <p:nvSpPr>
          <p:cNvPr id="8" name="CorShape1"/>
          <p:cNvSpPr/>
          <p:nvPr>
            <p:custDataLst>
              <p:tags r:id="rId2"/>
            </p:custDataLst>
          </p:nvPr>
        </p:nvSpPr>
        <p:spPr>
          <a:xfrm rot="10800000">
            <a:off x="152400" y="3352800"/>
            <a:ext cx="406400" cy="4064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3276600"/>
            <a:ext cx="8077200" cy="2849563"/>
          </a:xfrm>
        </p:spPr>
        <p:txBody>
          <a:bodyPr>
            <a:normAutofit fontScale="77500" lnSpcReduction="20000"/>
          </a:bodyPr>
          <a:lstStyle/>
          <a:p>
            <a:pPr marL="514350" indent="-514350">
              <a:buFont typeface="Arial" pitchFamily="34" charset="0"/>
              <a:buAutoNum type="arabicPeriod"/>
            </a:pPr>
            <a:r>
              <a:rPr lang="en-US" dirty="0" smtClean="0"/>
              <a:t>society considers additional units of shoes to be more valuable than alternative uses of those resources.</a:t>
            </a:r>
          </a:p>
          <a:p>
            <a:pPr marL="514350" indent="-514350">
              <a:buFont typeface="Arial" pitchFamily="34" charset="0"/>
              <a:buAutoNum type="arabicPeriod"/>
            </a:pPr>
            <a:r>
              <a:rPr lang="en-US" dirty="0" smtClean="0"/>
              <a:t>society considers additional units of shoes to be less valuable than alternative uses of those resources.</a:t>
            </a:r>
          </a:p>
          <a:p>
            <a:pPr marL="514350" indent="-514350">
              <a:buFont typeface="Arial" pitchFamily="34" charset="0"/>
              <a:buAutoNum type="arabicPeriod"/>
            </a:pPr>
            <a:r>
              <a:rPr lang="en-US" dirty="0" smtClean="0"/>
              <a:t>society would experience a net loss by producing more shoes.</a:t>
            </a:r>
          </a:p>
          <a:p>
            <a:pPr marL="514350" indent="-514350">
              <a:buFont typeface="Arial" pitchFamily="34" charset="0"/>
              <a:buAutoNum type="arabicPeriod"/>
            </a:pPr>
            <a:r>
              <a:rPr lang="en-US" dirty="0" smtClean="0"/>
              <a:t> resources are being allocated efficiently to the production of shoes.</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04800" y="274638"/>
            <a:ext cx="8229600" cy="1020762"/>
          </a:xfrm>
        </p:spPr>
        <p:txBody>
          <a:bodyPr>
            <a:normAutofit fontScale="90000"/>
          </a:bodyPr>
          <a:lstStyle/>
          <a:p>
            <a:pPr algn="l"/>
            <a:r>
              <a:rPr lang="en-US" sz="3600" b="1" dirty="0" smtClean="0"/>
              <a:t>10. We know that people will go skiing </a:t>
            </a:r>
            <a:r>
              <a:rPr lang="en-US" sz="3600" b="1" u="sng" dirty="0" smtClean="0"/>
              <a:t>more</a:t>
            </a:r>
            <a:r>
              <a:rPr lang="en-US" sz="3600" b="1" dirty="0" smtClean="0"/>
              <a:t> if:</a:t>
            </a:r>
            <a:r>
              <a:rPr lang="en-US" sz="3600" dirty="0" smtClean="0"/>
              <a:t> </a:t>
            </a:r>
            <a:endParaRPr lang="en-US" sz="3600" b="1" dirty="0"/>
          </a:p>
        </p:txBody>
      </p:sp>
      <p:sp>
        <p:nvSpPr>
          <p:cNvPr id="3" name="TPAnswers"/>
          <p:cNvSpPr>
            <a:spLocks noGrp="1"/>
          </p:cNvSpPr>
          <p:nvPr>
            <p:ph type="body" idx="1"/>
            <p:custDataLst>
              <p:tags r:id="rId2"/>
            </p:custDataLst>
          </p:nvPr>
        </p:nvSpPr>
        <p:spPr>
          <a:xfrm>
            <a:off x="457200" y="1524001"/>
            <a:ext cx="7924800" cy="2514600"/>
          </a:xfrm>
        </p:spPr>
        <p:txBody>
          <a:bodyPr>
            <a:normAutofit/>
          </a:bodyPr>
          <a:lstStyle/>
          <a:p>
            <a:pPr marL="514350" indent="-514350">
              <a:buFont typeface="Arial" pitchFamily="34" charset="0"/>
              <a:buAutoNum type="arabicPeriod"/>
            </a:pPr>
            <a:r>
              <a:rPr lang="en-US" dirty="0" smtClean="0"/>
              <a:t>The MC increase and the MB decrease.</a:t>
            </a:r>
          </a:p>
          <a:p>
            <a:pPr marL="514350" indent="-514350">
              <a:buFont typeface="Arial" pitchFamily="34" charset="0"/>
              <a:buAutoNum type="arabicPeriod"/>
            </a:pPr>
            <a:r>
              <a:rPr lang="en-US" dirty="0" smtClean="0"/>
              <a:t>The MC decrease and the MB increase.</a:t>
            </a:r>
          </a:p>
          <a:p>
            <a:pPr marL="514350" indent="-514350">
              <a:buFont typeface="Arial" pitchFamily="34" charset="0"/>
              <a:buAutoNum type="arabicPeriod"/>
            </a:pPr>
            <a:r>
              <a:rPr lang="en-US" dirty="0" smtClean="0"/>
              <a:t>The MC increase and the MB increase.</a:t>
            </a:r>
          </a:p>
          <a:p>
            <a:pPr marL="514350" indent="-514350">
              <a:buFont typeface="Arial" pitchFamily="34" charset="0"/>
              <a:buAutoNum type="arabicPeriod"/>
            </a:pPr>
            <a:r>
              <a:rPr lang="en-US" dirty="0" smtClean="0"/>
              <a:t>The MC decrease and the MB decrease.</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04800" y="274638"/>
            <a:ext cx="8229600" cy="1020762"/>
          </a:xfrm>
        </p:spPr>
        <p:txBody>
          <a:bodyPr>
            <a:normAutofit fontScale="90000"/>
          </a:bodyPr>
          <a:lstStyle/>
          <a:p>
            <a:pPr algn="l"/>
            <a:r>
              <a:rPr lang="en-US" sz="3600" b="1" dirty="0" smtClean="0">
                <a:solidFill>
                  <a:srgbClr val="0070C0"/>
                </a:solidFill>
              </a:rPr>
              <a:t>10. We know that people will go skiing </a:t>
            </a:r>
            <a:r>
              <a:rPr lang="en-US" sz="3600" b="1" u="sng" dirty="0" smtClean="0">
                <a:solidFill>
                  <a:srgbClr val="0070C0"/>
                </a:solidFill>
              </a:rPr>
              <a:t>more</a:t>
            </a:r>
            <a:r>
              <a:rPr lang="en-US" sz="3600" b="1" dirty="0" smtClean="0">
                <a:solidFill>
                  <a:srgbClr val="0070C0"/>
                </a:solidFill>
              </a:rPr>
              <a:t> if:</a:t>
            </a:r>
            <a:r>
              <a:rPr lang="en-US" sz="3600" dirty="0" smtClean="0"/>
              <a:t> </a:t>
            </a:r>
            <a:endParaRPr lang="en-US" sz="3600" b="1" dirty="0"/>
          </a:p>
        </p:txBody>
      </p:sp>
      <p:sp>
        <p:nvSpPr>
          <p:cNvPr id="3" name="TPAnswers"/>
          <p:cNvSpPr>
            <a:spLocks noGrp="1"/>
          </p:cNvSpPr>
          <p:nvPr>
            <p:ph type="body" idx="1"/>
            <p:custDataLst>
              <p:tags r:id="rId2"/>
            </p:custDataLst>
          </p:nvPr>
        </p:nvSpPr>
        <p:spPr>
          <a:xfrm>
            <a:off x="457200" y="1524000"/>
            <a:ext cx="7924800" cy="4602163"/>
          </a:xfrm>
        </p:spPr>
        <p:txBody>
          <a:bodyPr>
            <a:normAutofit/>
          </a:bodyPr>
          <a:lstStyle/>
          <a:p>
            <a:pPr marL="514350" indent="-514350">
              <a:buFont typeface="Arial" pitchFamily="34" charset="0"/>
              <a:buAutoNum type="arabicPeriod"/>
            </a:pPr>
            <a:r>
              <a:rPr lang="en-US" dirty="0" smtClean="0"/>
              <a:t>The MC increase and the MB decrease.</a:t>
            </a:r>
          </a:p>
          <a:p>
            <a:pPr marL="514350" indent="-514350">
              <a:buFont typeface="Arial" pitchFamily="34" charset="0"/>
              <a:buAutoNum type="arabicPeriod"/>
            </a:pPr>
            <a:r>
              <a:rPr lang="en-US" dirty="0" smtClean="0"/>
              <a:t>The MC decrease and the MB increase.</a:t>
            </a:r>
          </a:p>
          <a:p>
            <a:pPr marL="514350" indent="-514350">
              <a:buFont typeface="Arial" pitchFamily="34" charset="0"/>
              <a:buAutoNum type="arabicPeriod"/>
            </a:pPr>
            <a:r>
              <a:rPr lang="en-US" dirty="0" smtClean="0"/>
              <a:t>The MC increase and the MB increase.</a:t>
            </a:r>
          </a:p>
          <a:p>
            <a:pPr marL="514350" indent="-514350">
              <a:buFont typeface="Arial" pitchFamily="34" charset="0"/>
              <a:buAutoNum type="arabicPeriod"/>
            </a:pPr>
            <a:r>
              <a:rPr lang="en-US" dirty="0" smtClean="0"/>
              <a:t>The MC decrease and the MB decrease.</a:t>
            </a:r>
          </a:p>
        </p:txBody>
      </p:sp>
      <p:sp>
        <p:nvSpPr>
          <p:cNvPr id="8" name="CorShape1"/>
          <p:cNvSpPr/>
          <p:nvPr>
            <p:custDataLst>
              <p:tags r:id="rId3"/>
            </p:custDataLst>
          </p:nvPr>
        </p:nvSpPr>
        <p:spPr>
          <a:xfrm rot="10800000">
            <a:off x="172720" y="21759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smtClean="0"/>
              <a:t>1d – Benefit Cost Analysis</a:t>
            </a:r>
            <a:endParaRPr lang="en-US" b="1" dirty="0"/>
          </a:p>
        </p:txBody>
      </p:sp>
      <p:sp>
        <p:nvSpPr>
          <p:cNvPr id="3" name="Content Placeholder 2"/>
          <p:cNvSpPr>
            <a:spLocks noGrp="1"/>
          </p:cNvSpPr>
          <p:nvPr>
            <p:ph sz="half" idx="1"/>
          </p:nvPr>
        </p:nvSpPr>
        <p:spPr>
          <a:xfrm>
            <a:off x="457200" y="838200"/>
            <a:ext cx="8305800" cy="5638800"/>
          </a:xfrm>
        </p:spPr>
        <p:txBody>
          <a:bodyPr>
            <a:normAutofit fontScale="92500"/>
          </a:bodyPr>
          <a:lstStyle/>
          <a:p>
            <a:pPr>
              <a:buNone/>
            </a:pPr>
            <a:r>
              <a:rPr lang="en-US" b="1" dirty="0" smtClean="0"/>
              <a:t>Must Know / Outcomes (2):</a:t>
            </a:r>
            <a:endParaRPr lang="en-US" dirty="0" smtClean="0"/>
          </a:p>
          <a:p>
            <a:r>
              <a:rPr lang="en-US" dirty="0"/>
              <a:t>be able to find the optimum choice from a table of total costs and total benefits and from a table of marginal costs and marginal benefits</a:t>
            </a:r>
          </a:p>
          <a:p>
            <a:r>
              <a:rPr lang="en-US" dirty="0"/>
              <a:t>use BCA to explain why </a:t>
            </a:r>
            <a:r>
              <a:rPr lang="en-US" dirty="0">
                <a:hlinkClick r:id="rId3"/>
              </a:rPr>
              <a:t>Drivers with airbags may take more risks</a:t>
            </a:r>
            <a:r>
              <a:rPr lang="en-US" dirty="0"/>
              <a:t> or why </a:t>
            </a:r>
            <a:r>
              <a:rPr lang="en-US" dirty="0">
                <a:hlinkClick r:id="rId4"/>
              </a:rPr>
              <a:t>skiers with air bags may take more risks</a:t>
            </a:r>
            <a:endParaRPr lang="en-US" dirty="0"/>
          </a:p>
          <a:p>
            <a:r>
              <a:rPr lang="en-US" dirty="0"/>
              <a:t>what is a "sunk cost" (or fixed cost) and why are they ignored when using benefit-cost analysis?</a:t>
            </a:r>
          </a:p>
          <a:p>
            <a:r>
              <a:rPr lang="en-US" dirty="0"/>
              <a:t>"Don't cry over spilt milk " If you are deciding whether or not to come to class today, why does it not matter that you have already paid tuition? Why is the fact that you have paid tuition irrelevant when trying to decide whether to attend class today or skip?</a:t>
            </a:r>
          </a:p>
          <a:p>
            <a:endParaRPr lang="en-US" dirty="0"/>
          </a:p>
        </p:txBody>
      </p:sp>
    </p:spTree>
    <p:custDataLst>
      <p:tags r:id="rId1"/>
    </p:custDataLst>
    <p:extLst>
      <p:ext uri="{BB962C8B-B14F-4D97-AF65-F5344CB8AC3E}">
        <p14:creationId xmlns:p14="http://schemas.microsoft.com/office/powerpoint/2010/main" val="302556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smtClean="0"/>
              <a:t>1d – Benefit Cost Analysis</a:t>
            </a:r>
            <a:endParaRPr lang="en-US" b="1" dirty="0"/>
          </a:p>
        </p:txBody>
      </p:sp>
      <p:sp>
        <p:nvSpPr>
          <p:cNvPr id="3" name="Content Placeholder 2"/>
          <p:cNvSpPr>
            <a:spLocks noGrp="1"/>
          </p:cNvSpPr>
          <p:nvPr>
            <p:ph sz="half" idx="1"/>
          </p:nvPr>
        </p:nvSpPr>
        <p:spPr>
          <a:xfrm>
            <a:off x="457200" y="838200"/>
            <a:ext cx="8305800" cy="5638800"/>
          </a:xfrm>
        </p:spPr>
        <p:txBody>
          <a:bodyPr>
            <a:normAutofit/>
          </a:bodyPr>
          <a:lstStyle/>
          <a:p>
            <a:pPr>
              <a:buNone/>
            </a:pPr>
            <a:r>
              <a:rPr lang="en-US" sz="3600" b="1" dirty="0" smtClean="0"/>
              <a:t>Key Terms:</a:t>
            </a:r>
            <a:endParaRPr lang="en-US" sz="3600" dirty="0" smtClean="0"/>
          </a:p>
          <a:p>
            <a:pPr marL="400050" lvl="1" indent="0">
              <a:buNone/>
            </a:pPr>
            <a:r>
              <a:rPr lang="en-US" sz="3600" dirty="0"/>
              <a:t>marginal costs (MC), </a:t>
            </a:r>
            <a:endParaRPr lang="en-US" sz="3600" dirty="0" smtClean="0"/>
          </a:p>
          <a:p>
            <a:pPr marL="400050" lvl="1" indent="0">
              <a:buNone/>
            </a:pPr>
            <a:r>
              <a:rPr lang="en-US" sz="3600" dirty="0" smtClean="0"/>
              <a:t>marginal </a:t>
            </a:r>
            <a:r>
              <a:rPr lang="en-US" sz="3600" dirty="0"/>
              <a:t>benefits (MB), </a:t>
            </a:r>
            <a:endParaRPr lang="en-US" sz="3600" dirty="0" smtClean="0"/>
          </a:p>
          <a:p>
            <a:pPr marL="400050" lvl="1" indent="0">
              <a:buNone/>
            </a:pPr>
            <a:r>
              <a:rPr lang="en-US" sz="3600" dirty="0" smtClean="0"/>
              <a:t>MB=MC </a:t>
            </a:r>
            <a:r>
              <a:rPr lang="en-US" sz="3600" dirty="0"/>
              <a:t>Rule, </a:t>
            </a:r>
            <a:endParaRPr lang="en-US" sz="3600" dirty="0" smtClean="0"/>
          </a:p>
          <a:p>
            <a:pPr marL="400050" lvl="1" indent="0">
              <a:buNone/>
            </a:pPr>
            <a:r>
              <a:rPr lang="en-US" sz="3600" dirty="0" smtClean="0"/>
              <a:t>sunk </a:t>
            </a:r>
            <a:r>
              <a:rPr lang="en-US" sz="3600" dirty="0"/>
              <a:t>(fixed) costs</a:t>
            </a:r>
          </a:p>
        </p:txBody>
      </p:sp>
    </p:spTree>
    <p:custDataLst>
      <p:tags r:id="rId1"/>
    </p:custDataLst>
    <p:extLst>
      <p:ext uri="{BB962C8B-B14F-4D97-AF65-F5344CB8AC3E}">
        <p14:creationId xmlns:p14="http://schemas.microsoft.com/office/powerpoint/2010/main" val="1993086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sz="3600" b="1" dirty="0" smtClean="0"/>
              <a:t>1. You should decide to go to a movie:</a:t>
            </a:r>
            <a:r>
              <a:rPr lang="en-US" sz="3600" dirty="0" smtClean="0"/>
              <a:t> </a:t>
            </a:r>
            <a:endParaRPr lang="en-US" sz="3600" b="1" dirty="0"/>
          </a:p>
        </p:txBody>
      </p:sp>
      <p:sp>
        <p:nvSpPr>
          <p:cNvPr id="3" name="TPAnswers"/>
          <p:cNvSpPr>
            <a:spLocks noGrp="1"/>
          </p:cNvSpPr>
          <p:nvPr>
            <p:ph type="body" idx="1"/>
            <p:custDataLst>
              <p:tags r:id="rId2"/>
            </p:custDataLst>
          </p:nvPr>
        </p:nvSpPr>
        <p:spPr>
          <a:xfrm>
            <a:off x="457200" y="2667000"/>
            <a:ext cx="8229600" cy="3459163"/>
          </a:xfrm>
        </p:spPr>
        <p:txBody>
          <a:bodyPr>
            <a:normAutofit/>
          </a:bodyPr>
          <a:lstStyle/>
          <a:p>
            <a:pPr marL="514350" indent="-514350">
              <a:buFont typeface="Arial" pitchFamily="34" charset="0"/>
              <a:buAutoNum type="arabicPeriod"/>
            </a:pPr>
            <a:r>
              <a:rPr lang="en-US" dirty="0" smtClean="0"/>
              <a:t>if the marginal cost of the movie exceeds its marginal benefit.</a:t>
            </a:r>
          </a:p>
          <a:p>
            <a:pPr marL="514350" indent="-514350">
              <a:buFont typeface="Arial" pitchFamily="34" charset="0"/>
              <a:buAutoNum type="arabicPeriod"/>
            </a:pPr>
            <a:r>
              <a:rPr lang="en-US" dirty="0" smtClean="0"/>
              <a:t>if the marginal benefit of the movie exceeds its marginal cost.</a:t>
            </a:r>
          </a:p>
          <a:p>
            <a:pPr marL="514350" indent="-514350">
              <a:buFont typeface="Arial" pitchFamily="34" charset="0"/>
              <a:buAutoNum type="arabicPeriod"/>
            </a:pPr>
            <a:r>
              <a:rPr lang="en-US" dirty="0" smtClean="0"/>
              <a:t> if your income will allow you to buy a ticket.</a:t>
            </a:r>
          </a:p>
          <a:p>
            <a:pPr marL="514350" indent="-514350">
              <a:buFont typeface="Arial" pitchFamily="34" charset="0"/>
              <a:buAutoNum type="arabicPeriod"/>
            </a:pPr>
            <a:r>
              <a:rPr lang="en-US" dirty="0" smtClean="0"/>
              <a:t>because movies are enjoyable.</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sz="3600" b="1" dirty="0" smtClean="0">
                <a:solidFill>
                  <a:srgbClr val="0070C0"/>
                </a:solidFill>
              </a:rPr>
              <a:t>1. You should decide to go to a movie:</a:t>
            </a:r>
            <a:r>
              <a:rPr lang="en-US" sz="3600" dirty="0" smtClean="0">
                <a:solidFill>
                  <a:srgbClr val="0070C0"/>
                </a:solidFill>
              </a:rPr>
              <a:t> </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2667000"/>
            <a:ext cx="8229600" cy="3459163"/>
          </a:xfrm>
        </p:spPr>
        <p:txBody>
          <a:bodyPr>
            <a:normAutofit/>
          </a:bodyPr>
          <a:lstStyle/>
          <a:p>
            <a:pPr marL="514350" indent="-514350">
              <a:buFont typeface="Arial" pitchFamily="34" charset="0"/>
              <a:buAutoNum type="arabicPeriod"/>
            </a:pPr>
            <a:r>
              <a:rPr lang="en-US" dirty="0" smtClean="0"/>
              <a:t>if the marginal cost of the movie exceeds its marginal benefit.</a:t>
            </a:r>
          </a:p>
          <a:p>
            <a:pPr marL="514350" indent="-514350">
              <a:buFont typeface="Arial" pitchFamily="34" charset="0"/>
              <a:buAutoNum type="arabicPeriod"/>
            </a:pPr>
            <a:r>
              <a:rPr lang="en-US" dirty="0" smtClean="0"/>
              <a:t>if the marginal benefit of the movie exceeds its marginal cost.</a:t>
            </a:r>
          </a:p>
          <a:p>
            <a:pPr marL="514350" indent="-514350">
              <a:buFont typeface="Arial" pitchFamily="34" charset="0"/>
              <a:buAutoNum type="arabicPeriod"/>
            </a:pPr>
            <a:r>
              <a:rPr lang="en-US" dirty="0" smtClean="0"/>
              <a:t> if your income will allow you to buy a ticket.</a:t>
            </a:r>
          </a:p>
          <a:p>
            <a:pPr marL="514350" indent="-514350">
              <a:buFont typeface="Arial" pitchFamily="34" charset="0"/>
              <a:buAutoNum type="arabicPeriod"/>
            </a:pPr>
            <a:r>
              <a:rPr lang="en-US" dirty="0" smtClean="0"/>
              <a:t>because movies are enjoyable.</a:t>
            </a:r>
            <a:endParaRPr lang="en-US" dirty="0"/>
          </a:p>
        </p:txBody>
      </p:sp>
      <p:sp>
        <p:nvSpPr>
          <p:cNvPr id="5" name="CorShape1"/>
          <p:cNvSpPr/>
          <p:nvPr>
            <p:custDataLst>
              <p:tags r:id="rId3"/>
            </p:custDataLst>
          </p:nvPr>
        </p:nvSpPr>
        <p:spPr>
          <a:xfrm rot="10800000">
            <a:off x="-60960" y="3903979"/>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781800" cy="1630362"/>
          </a:xfrm>
        </p:spPr>
        <p:txBody>
          <a:bodyPr>
            <a:normAutofit/>
          </a:bodyPr>
          <a:lstStyle/>
          <a:p>
            <a:pPr algn="l"/>
            <a:r>
              <a:rPr lang="en-US" sz="3600" b="1" dirty="0" smtClean="0"/>
              <a:t>2. The marginal benefit curve is:</a:t>
            </a:r>
            <a:r>
              <a:rPr lang="en-US" sz="3600" dirty="0" smtClean="0"/>
              <a:t> </a:t>
            </a:r>
            <a:endParaRPr lang="en-US" sz="3600" b="1" dirty="0"/>
          </a:p>
        </p:txBody>
      </p:sp>
      <p:sp>
        <p:nvSpPr>
          <p:cNvPr id="3" name="TPAnswers"/>
          <p:cNvSpPr>
            <a:spLocks noGrp="1"/>
          </p:cNvSpPr>
          <p:nvPr>
            <p:ph type="body" idx="1"/>
            <p:custDataLst>
              <p:tags r:id="rId2"/>
            </p:custDataLst>
          </p:nvPr>
        </p:nvSpPr>
        <p:spPr>
          <a:xfrm>
            <a:off x="457200" y="1600200"/>
            <a:ext cx="7010400" cy="4525963"/>
          </a:xfrm>
        </p:spPr>
        <p:txBody>
          <a:bodyPr>
            <a:normAutofit fontScale="92500" lnSpcReduction="10000"/>
          </a:bodyPr>
          <a:lstStyle/>
          <a:p>
            <a:pPr marL="514350" indent="-514350">
              <a:buFont typeface="Arial" pitchFamily="34" charset="0"/>
              <a:buAutoNum type="arabicPeriod"/>
            </a:pPr>
            <a:r>
              <a:rPr lang="en-US" dirty="0" smtClean="0"/>
              <a:t> </a:t>
            </a:r>
            <a:r>
              <a:rPr lang="en-US" dirty="0" err="1" smtClean="0"/>
              <a:t>upsloping</a:t>
            </a:r>
            <a:r>
              <a:rPr lang="en-US" dirty="0" smtClean="0"/>
              <a:t> because of increasing marginal opportunity costs.</a:t>
            </a:r>
          </a:p>
          <a:p>
            <a:pPr marL="514350" indent="-514350">
              <a:buFont typeface="Arial" pitchFamily="34" charset="0"/>
              <a:buAutoNum type="arabicPeriod"/>
            </a:pPr>
            <a:r>
              <a:rPr lang="en-US" dirty="0" smtClean="0"/>
              <a:t> </a:t>
            </a:r>
            <a:r>
              <a:rPr lang="en-US" dirty="0" err="1" smtClean="0"/>
              <a:t>downsloping</a:t>
            </a:r>
            <a:r>
              <a:rPr lang="en-US" dirty="0" smtClean="0"/>
              <a:t> because of increasing marginal opportunity costs.</a:t>
            </a:r>
          </a:p>
          <a:p>
            <a:pPr marL="514350" indent="-514350">
              <a:buFont typeface="Arial" pitchFamily="34" charset="0"/>
              <a:buAutoNum type="arabicPeriod"/>
            </a:pPr>
            <a:r>
              <a:rPr lang="en-US" dirty="0" err="1" smtClean="0"/>
              <a:t>upsloping</a:t>
            </a:r>
            <a:r>
              <a:rPr lang="en-US" dirty="0" smtClean="0"/>
              <a:t> because additional units of a specific product yield less and less extra benefit.</a:t>
            </a:r>
          </a:p>
          <a:p>
            <a:pPr marL="514350" indent="-514350">
              <a:buFont typeface="Arial" pitchFamily="34" charset="0"/>
              <a:buAutoNum type="arabicPeriod"/>
            </a:pPr>
            <a:r>
              <a:rPr lang="en-US" dirty="0" smtClean="0"/>
              <a:t> </a:t>
            </a:r>
            <a:r>
              <a:rPr lang="en-US" dirty="0" err="1" smtClean="0"/>
              <a:t>downsloping</a:t>
            </a:r>
            <a:r>
              <a:rPr lang="en-US" dirty="0" smtClean="0"/>
              <a:t> because additional units of a specific product yield less and less extra benefit.</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781800" cy="1630362"/>
          </a:xfrm>
        </p:spPr>
        <p:txBody>
          <a:bodyPr>
            <a:normAutofit/>
          </a:bodyPr>
          <a:lstStyle/>
          <a:p>
            <a:pPr algn="l"/>
            <a:r>
              <a:rPr lang="en-US" sz="3600" b="1" dirty="0" smtClean="0">
                <a:solidFill>
                  <a:srgbClr val="0070C0"/>
                </a:solidFill>
              </a:rPr>
              <a:t>2. The marginal benefit curve is:</a:t>
            </a:r>
            <a:r>
              <a:rPr lang="en-US" sz="3600" dirty="0" smtClean="0"/>
              <a:t> </a:t>
            </a:r>
            <a:endParaRPr lang="en-US" sz="3600" b="1" dirty="0"/>
          </a:p>
        </p:txBody>
      </p:sp>
      <p:sp>
        <p:nvSpPr>
          <p:cNvPr id="6" name="CorShape1"/>
          <p:cNvSpPr/>
          <p:nvPr>
            <p:custDataLst>
              <p:tags r:id="rId2"/>
            </p:custDataLst>
          </p:nvPr>
        </p:nvSpPr>
        <p:spPr>
          <a:xfrm rot="10800000">
            <a:off x="106679" y="4975859"/>
            <a:ext cx="510541" cy="510541"/>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00200"/>
            <a:ext cx="7010400" cy="4525963"/>
          </a:xfrm>
        </p:spPr>
        <p:txBody>
          <a:bodyPr>
            <a:normAutofit fontScale="92500" lnSpcReduction="10000"/>
          </a:bodyPr>
          <a:lstStyle/>
          <a:p>
            <a:pPr marL="514350" indent="-514350">
              <a:buFont typeface="Arial" pitchFamily="34" charset="0"/>
              <a:buAutoNum type="arabicPeriod"/>
            </a:pPr>
            <a:r>
              <a:rPr lang="en-US" dirty="0" smtClean="0"/>
              <a:t> </a:t>
            </a:r>
            <a:r>
              <a:rPr lang="en-US" dirty="0" err="1" smtClean="0"/>
              <a:t>upsloping</a:t>
            </a:r>
            <a:r>
              <a:rPr lang="en-US" dirty="0" smtClean="0"/>
              <a:t> because of increasing marginal opportunity costs.</a:t>
            </a:r>
          </a:p>
          <a:p>
            <a:pPr marL="514350" indent="-514350">
              <a:buFont typeface="Arial" pitchFamily="34" charset="0"/>
              <a:buAutoNum type="arabicPeriod"/>
            </a:pPr>
            <a:r>
              <a:rPr lang="en-US" dirty="0" smtClean="0"/>
              <a:t> </a:t>
            </a:r>
            <a:r>
              <a:rPr lang="en-US" dirty="0" err="1" smtClean="0"/>
              <a:t>downsloping</a:t>
            </a:r>
            <a:r>
              <a:rPr lang="en-US" dirty="0" smtClean="0"/>
              <a:t> because of increasing marginal opportunity costs.</a:t>
            </a:r>
          </a:p>
          <a:p>
            <a:pPr marL="514350" indent="-514350">
              <a:buFont typeface="Arial" pitchFamily="34" charset="0"/>
              <a:buAutoNum type="arabicPeriod"/>
            </a:pPr>
            <a:r>
              <a:rPr lang="en-US" dirty="0" err="1" smtClean="0"/>
              <a:t>upsloping</a:t>
            </a:r>
            <a:r>
              <a:rPr lang="en-US" dirty="0" smtClean="0"/>
              <a:t> because additional units of a specific product yield less and less extra benefit.</a:t>
            </a:r>
          </a:p>
          <a:p>
            <a:pPr marL="514350" indent="-514350">
              <a:buFont typeface="Arial" pitchFamily="34" charset="0"/>
              <a:buAutoNum type="arabicPeriod"/>
            </a:pPr>
            <a:r>
              <a:rPr lang="en-US" dirty="0" smtClean="0"/>
              <a:t> </a:t>
            </a:r>
            <a:r>
              <a:rPr lang="en-US" dirty="0" err="1" smtClean="0"/>
              <a:t>downsloping</a:t>
            </a:r>
            <a:r>
              <a:rPr lang="en-US" dirty="0" smtClean="0"/>
              <a:t> because additional units of a specific product yield less and less extra benefit.</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b="1" dirty="0" smtClean="0"/>
              <a:t>Benefit Cost Analysis</a:t>
            </a:r>
            <a:endParaRPr lang="en-US" b="1" dirty="0"/>
          </a:p>
        </p:txBody>
      </p:sp>
      <p:pic>
        <p:nvPicPr>
          <p:cNvPr id="38915" name="Picture 3" descr="C:\Data\web\ecogif\bca\bcambmcgrap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1828" y="1143000"/>
            <a:ext cx="6431281" cy="50292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6902422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CORRECTPOINTVALUE" val="10"/>
  <p:tag name="POWERPOINTVERSION" val="14.0"/>
  <p:tag name="TASKPANEKEY" val="cb694dea-9b6b-4033-95fe-4bba91f15490"/>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5"/>
  <p:tag name="SLIDEGUID" val="0C171FEA62E84A11A02BA63E027EAF6C"/>
  <p:tag name="QUESTIONALIAS" val="2. The marginal benefit curve is: "/>
  <p:tag name="ANSWERSALIAS" val=" upsloping because of increasing marginal opportunity costs.|smicln| downsloping because of increasing marginal opportunity costs.|smicln|upsloping because additional units of a specific product yield less and less extra benefit.|smicln| downsloping because additional units of a specific product yield less and less extra benefit."/>
  <p:tag name="CORRECTPOINTVALUE" val="10"/>
  <p:tag name="VALUES" val="No Value|smicln|No Value|smicln|No Value|smicln|No Value"/>
</p:tagLst>
</file>

<file path=ppt/tags/tag12.xml><?xml version="1.0" encoding="utf-8"?>
<p:tagLst xmlns:a="http://schemas.openxmlformats.org/drawingml/2006/main" xmlns:r="http://schemas.openxmlformats.org/officeDocument/2006/relationships" xmlns:p="http://schemas.openxmlformats.org/presentationml/2006/main">
  <p:tag name="ANSWERBULLETS" val="3"/>
  <p:tag name="TEXTLENGTH" val="310"/>
  <p:tag name="FONTSIZE" val="30"/>
  <p:tag name="BULLETTYPE" val="ppBulletArabicPeriod"/>
  <p:tag name="ANSWERTEXT" val=" upsloping because of increasing marginal opportunity costs.&#10; downsloping because of increasing marginal opportunity costs.&#10;upsloping because additional units of a specific product yield less and less extra benefit.&#10; downsloping because additional units of a specific product yield less and less extra benefit."/>
  <p:tag name="OLDNUMANSWERS" val="4"/>
</p:tagLst>
</file>

<file path=ppt/tags/tag1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2. The marginal benefit curve is: "/>
  <p:tag name="ANSWERSALIAS" val=" upsloping because of increasing marginal opportunity costs.|smicln| downsloping because of increasing marginal opportunity costs.|smicln|upsloping because additional units of a specific product yield less and less extra benefit.|smicln| downsloping because additional units of a specific product yield less and less extra benefit."/>
  <p:tag name="SLIDEORDER" val="6"/>
  <p:tag name="SLIDEGUID" val="18AA5C2A606448339945BDAD52DFBBCA"/>
  <p:tag name="CORRECTPOINTVALUE" val="10"/>
  <p:tag name="VALUES" val="Incorrect|smicln|Incorrect|smicln|Incorrect|smicln|Correct"/>
</p:tagLst>
</file>

<file path=ppt/tags/tag1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5.xml><?xml version="1.0" encoding="utf-8"?>
<p:tagLst xmlns:a="http://schemas.openxmlformats.org/drawingml/2006/main" xmlns:r="http://schemas.openxmlformats.org/officeDocument/2006/relationships" xmlns:p="http://schemas.openxmlformats.org/presentationml/2006/main">
  <p:tag name="ANSWERBULLETS" val="3"/>
  <p:tag name="TEXTLENGTH" val="310"/>
  <p:tag name="FONTSIZE" val="30"/>
  <p:tag name="BULLETTYPE" val="ppBulletArabicPeriod"/>
  <p:tag name="ANSWERTEXT" val=" upsloping because of increasing marginal opportunity costs.&#10; downsloping because of increasing marginal opportunity costs.&#10;upsloping because additional units of a specific product yield less and less extra benefit.&#10; downsloping because additional units of a specific product yield less and less extra benefit."/>
  <p:tag name="OLDNUMANSWERS" val="4"/>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114F6E043998416B9A4B31DEB722AA22"/>
  <p:tag name="QUESTIONALIAS" val="9. The marginal cost curve is: "/>
  <p:tag name="ANSWERSALIAS" val="upsloping because of increasing marginal opportunity costs.|smicln|upsloping because successive units of a specific product yield less and less extra utility.|smicln|downsloping because of increasing marginal opportunity costs.|smicln| downsloping because successive units of a specific product yield less and less extra utility."/>
  <p:tag name="CORRECTPOINTVALUE" val="10"/>
  <p:tag name="VALUES" val="No Value|smicln|No Value|smicln|No Value|smicln|No Value"/>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TEXTLENGTH" val="308"/>
  <p:tag name="FONTSIZE" val="30"/>
  <p:tag name="BULLETTYPE" val="ppBulletArabicPeriod"/>
  <p:tag name="ANSWERTEXT" val="upsloping because of increasing marginal opportunity costs.&#10;upsloping because successive units of a specific product yield less and less extra utility.&#10;downsloping because of increasing marginal opportunity costs.&#10; downsloping because successive units of a specific product yield less and less extra utility."/>
  <p:tag name="OLDNUMANSWERS" val="4"/>
</p:tagLst>
</file>

<file path=ppt/tags/tag1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9. The marginal cost curve is: "/>
  <p:tag name="ANSWERSALIAS" val="upsloping because of increasing marginal opportunity costs.|smicln|upsloping because successive units of a specific product yield less and less extra utility.|smicln|downsloping because of increasing marginal opportunity costs.|smicln| downsloping because successive units of a specific product yield less and less extra utility."/>
  <p:tag name="SLIDEORDER" val="7"/>
  <p:tag name="SLIDEGUID" val="D35283DDD0E6434F9DFC444C74A8780B"/>
  <p:tag name="CORRECTPOINTVALUE" val="10"/>
  <p:tag name="VALUES" val="Correct|smicln|Incorrect|smicln|Incorrect|smicln|Incorrect"/>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3"/>
  <p:tag name="TEXTLENGTH" val="308"/>
  <p:tag name="FONTSIZE" val="30"/>
  <p:tag name="BULLETTYPE" val="ppBulletArabicPeriod"/>
  <p:tag name="ANSWERTEXT" val="upsloping because of increasing marginal opportunity costs.&#10;upsloping because successive units of a specific product yield less and less extra utility.&#10;downsloping because of increasing marginal opportunity costs.&#10; downsloping because successive units of a specific product yield less and less extra utility."/>
  <p:tag name="OLDNUMANSWERS" val="4"/>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2.xml><?xml version="1.0" encoding="utf-8"?>
<p:tagLst xmlns:a="http://schemas.openxmlformats.org/drawingml/2006/main" xmlns:r="http://schemas.openxmlformats.org/officeDocument/2006/relationships" xmlns:p="http://schemas.openxmlformats.org/presentationml/2006/main">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C83C3533176542F0B48D0D41BBEAB105"/>
  <p:tag name="QUESTIONALIAS" val="7. According to the marginal-cost-marginal-benefit rule: "/>
  <p:tag name="ANSWERSALIAS" val="only government projects (as opposed to private projects) should be assessed by comparing marginal costs and marginal benefits.|smicln|the optimal project size is the one for which MB exceeds MC by the greatest amount.|smicln| the optimal project size is the one for which MB = MC.|smicln|project managers should attempt to minimize both MB and MC."/>
  <p:tag name="CORRECTPOINTVALUE" val="10"/>
  <p:tag name="VALUES" val="No Value|smicln|No Value|smicln|No Value|smicln|No Value"/>
</p:tagLst>
</file>

<file path=ppt/tags/tag24.xml><?xml version="1.0" encoding="utf-8"?>
<p:tagLst xmlns:a="http://schemas.openxmlformats.org/drawingml/2006/main" xmlns:r="http://schemas.openxmlformats.org/officeDocument/2006/relationships" xmlns:p="http://schemas.openxmlformats.org/presentationml/2006/main">
  <p:tag name="ANSWERBULLETS" val="3"/>
  <p:tag name="TEXTLENGTH" val="327"/>
  <p:tag name="FONTSIZE" val="27"/>
  <p:tag name="BULLETTYPE" val="ppBulletArabicPeriod"/>
  <p:tag name="ANSWERTEXT" val="only government projects (as opposed to private projects) should be assessed by comparing marginal costs and marginal benefits.&#10;the optimal project size is the one for which MB exceeds MC by the greatest amount.&#10; the optimal project size is the one for which MB = MC.&#10;project managers should attempt to minimize both MB and MC."/>
  <p:tag name="OLDNUMANSWERS" val="4"/>
</p:tagLst>
</file>

<file path=ppt/tags/tag2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7. According to the marginal-cost-marginal-benefit rule: "/>
  <p:tag name="ANSWERSALIAS" val="only government projects (as opposed to private projects) should be assessed by comparing marginal costs and marginal benefits.|smicln|the optimal project size is the one for which MB exceeds MC by the greatest amount.|smicln| the optimal project size is the one for which MB = MC.|smicln|project managers should attempt to minimize both MB and MC."/>
  <p:tag name="SLIDEORDER" val="5"/>
  <p:tag name="SLIDEGUID" val="32772BEEB0494F7E8F3C3343E43C3B78"/>
  <p:tag name="CORRECTPOINTVALUE" val="10"/>
  <p:tag name="VALUES" val="Incorrect|smicln|Incorrect|smicln|Correct|smicln|Incorrect"/>
</p:tagLst>
</file>

<file path=ppt/tags/tag2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327"/>
  <p:tag name="FONTSIZE" val="27"/>
  <p:tag name="BULLETTYPE" val="ppBulletArabicPeriod"/>
  <p:tag name="ANSWERTEXT" val="only government projects (as opposed to private projects) should be assessed by comparing marginal costs and marginal benefits.&#10;the optimal project size is the one for which MB exceeds MC by the greatest amount.&#10; the optimal project size is the one for which MB = MC.&#10;project managers should attempt to minimize both MB and MC."/>
  <p:tag name="OLDNUMANSWERS" val="4"/>
</p:tagLst>
</file>

<file path=ppt/tags/tag2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F9D2879D0858431EBB8867A139432916"/>
  <p:tag name="QUESTIONALIAS" val="2. Why are newspapers sold in vending machines that allow the buyer to take as many as they want?"/>
  <p:tag name="ANSWERSALIAS" val="Sellers know that people are irrational.|smicln|People are honest therefore most will only take one.|smicln|For the buyer, the MC of a second newspaper is higher than the first.|smicln|The MB of a second newspaper is close to zero."/>
  <p:tag name="CORRECTPOINTVALUE" val="10"/>
  <p:tag name="VALUES" val="No Value|smicln|No Value|smicln|No Value|smicln|No Value"/>
</p:tagLst>
</file>

<file path=ppt/tags/tag29.xml><?xml version="1.0" encoding="utf-8"?>
<p:tagLst xmlns:a="http://schemas.openxmlformats.org/drawingml/2006/main" xmlns:r="http://schemas.openxmlformats.org/officeDocument/2006/relationships" xmlns:p="http://schemas.openxmlformats.org/presentationml/2006/main">
  <p:tag name="ANSWERBULLETS" val="3"/>
  <p:tag name="TEXTLENGTH" val="210"/>
  <p:tag name="FONTSIZE" val="32"/>
  <p:tag name="BULLETTYPE" val="ppBulletArabicPeriod"/>
  <p:tag name="ANSWERTEXT" val="Sellers know that people are irrational.&#10;People are honest therefore most will only take one.&#10;For the buyer, the MC of a second newspaper is higher than the first.&#10;The MB of a second newspaper is close to zero."/>
  <p:tag name="OLDNUMANSWERS" val="4"/>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2. Why are newspapers sold in vending machines that allow the buyer to take as many as they want?"/>
  <p:tag name="ANSWERSALIAS" val="Sellers know that people are irrational.|smicln|People are honest therefore most will only take one.|smicln|For the buyer, the MC of a second newspaper is higher than the first.|smicln|The MB of a second newspaper is close to zero."/>
  <p:tag name="SLIDEORDER" val="3"/>
  <p:tag name="SLIDEGUID" val="7FE96BFB6CA044FAAD88FDC23EB5DC84"/>
  <p:tag name="CORRECTPOINTVALUE" val="10"/>
  <p:tag name="VALUES" val="Incorrect|smicln|Incorrect|smicln|Incorrect|smicln|Correct"/>
</p:tagLst>
</file>

<file path=ppt/tags/tag3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2.xml><?xml version="1.0" encoding="utf-8"?>
<p:tagLst xmlns:a="http://schemas.openxmlformats.org/drawingml/2006/main" xmlns:r="http://schemas.openxmlformats.org/officeDocument/2006/relationships" xmlns:p="http://schemas.openxmlformats.org/presentationml/2006/main">
  <p:tag name="ANSWERBULLETS" val="3"/>
  <p:tag name="TEXTLENGTH" val="210"/>
  <p:tag name="FONTSIZE" val="32"/>
  <p:tag name="BULLETTYPE" val="ppBulletArabicPeriod"/>
  <p:tag name="ANSWERTEXT" val="Sellers know that people are irrational.&#10;People are honest therefore most will only take one.&#10;For the buyer, the MC of a second newspaper is higher than the first.&#10;The MB of a second newspaper is close to zero."/>
  <p:tag name="OLDNUMANSWERS" val="4"/>
</p:tagLst>
</file>

<file path=ppt/tags/tag3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49F6FDE8AB804FB7896FE108AA0C555C"/>
  <p:tag name="QUESTIONALIAS" val="6. The data indicate that: "/>
  <p:tag name="CORRECTPOINTVALUE" val="10"/>
  <p:tag name="ANSWERSALIAS" val="1. the marginal costs and marginal benefits cannot be calculated|smicln|2. the marginal cost and marginal benefit of Program B are $6 and $16 respectively.|smicln|3. the marginal cost and marginal benefit of Program C are $6 and $5 respectively.|smicln|4. the marginal cost and marginal benefit of rogram D are $2 and $9 respectively."/>
  <p:tag name="VALUES" val="No Value|smicln|No Value|smicln|No Value|smicln|No Value"/>
</p:tagLst>
</file>

<file path=ppt/tags/tag34.xml><?xml version="1.0" encoding="utf-8"?>
<p:tagLst xmlns:a="http://schemas.openxmlformats.org/drawingml/2006/main" xmlns:r="http://schemas.openxmlformats.org/officeDocument/2006/relationships" xmlns:p="http://schemas.openxmlformats.org/presentationml/2006/main">
  <p:tag name="ANSWERBULLETS" val="3"/>
  <p:tag name="TEXTLENGTH" val="313"/>
  <p:tag name="FONTSIZE" val="30"/>
  <p:tag name="BULLETTYPE" val="ppBulletArabicPeriod"/>
  <p:tag name="ANSWERTEXT" val="1. the marginal costs and marginal benefits cannot be calculated&#10;2. the marginal cost and marginal benefit of Program B are $6 and $16 respectively.&#10;3. the marginal cost and marginal benefit of Program C are $6 and $5 respectively.&#10;4. the marginal cost and marginal benefit of rogram D are $2 and $9 respectively."/>
  <p:tag name="OLDNUMANSWERS" val="4"/>
</p:tagLst>
</file>

<file path=ppt/tags/tag3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5C935E18F6E04CD4B163C7269963F713"/>
  <p:tag name="CORRECTPOINTVALUE" val="10"/>
  <p:tag name="QUESTIONALIAS" val="6. The data indicate that: "/>
  <p:tag name="ANSWERSALIAS" val="1. the marginal costs and marginal benefits cannot be calculated|smicln|2. the marginal cost and marginal benefit of Program B are $6 and $16 respectively.|smicln|3. the marginal cost and marginal benefit of Program C are $6 and $5 respectively.|smicln|4. the marginal cost and marginal benefit of Program D are $2 and $9 respectively."/>
  <p:tag name="VALUES" val="Incorrect|smicln|Incorrect|smicln|Correct|smicln|Incorrect"/>
</p:tagLst>
</file>

<file path=ppt/tags/tag36.xml><?xml version="1.0" encoding="utf-8"?>
<p:tagLst xmlns:a="http://schemas.openxmlformats.org/drawingml/2006/main" xmlns:r="http://schemas.openxmlformats.org/officeDocument/2006/relationships" xmlns:p="http://schemas.openxmlformats.org/presentationml/2006/main">
  <p:tag name="ANSWERBULLETS" val="3"/>
  <p:tag name="TEXTLENGTH" val="314"/>
  <p:tag name="FONTSIZE" val="30"/>
  <p:tag name="BULLETTYPE" val="ppBulletArabicPeriod"/>
  <p:tag name="ANSWERTEXT" val="1. the marginal costs and marginal benefits cannot be calculated&#10;2. the marginal cost and marginal benefit of Program B are $6 and $16 respectively.&#10;3. the marginal cost and marginal benefit of Program C are $6 and $5 respectively.&#10;4. the marginal cost and marginal benefit of Program D are $2 and $9 respectively."/>
  <p:tag name="OLDNUMANSWERS" val="4"/>
</p:tagLst>
</file>

<file path=ppt/tags/tag3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E81C7E7D9506446CADA47A6B765F09D1"/>
  <p:tag name="CORRECTPOINTVALUE" val="10"/>
  <p:tag name="QUESTIONALIAS" val="7. On the basis of the data we can say that it would be best to chose: (YP 25 # 4)"/>
  <p:tag name="ANSWERSALIAS" val="1. Program A|smicln|2. Program B|smicln|3. Program C|smicln|4. Program D"/>
  <p:tag name="VALUES" val="No Value|smicln|No Value|smicln|No Value|smicln|No Value"/>
</p:tagLst>
</file>

<file path=ppt/tags/tag39.xml><?xml version="1.0" encoding="utf-8"?>
<p:tagLst xmlns:a="http://schemas.openxmlformats.org/drawingml/2006/main" xmlns:r="http://schemas.openxmlformats.org/officeDocument/2006/relationships" xmlns:p="http://schemas.openxmlformats.org/presentationml/2006/main">
  <p:tag name="ANSWERBULLETS" val="3"/>
  <p:tag name="TEXTLENGTH" val="51"/>
  <p:tag name="FONTSIZE" val="32"/>
  <p:tag name="BULLETTYPE" val="ppBulletArabicPeriod"/>
  <p:tag name="ANSWERTEXT" val="1. Program A&#10;2. Program B&#10;3. Program C&#10;4. Program D"/>
  <p:tag name="OLDNUMANSWERS" val="4"/>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9DD4CC54B6884E95B9344F8CB6A977FF"/>
  <p:tag name="CORRECTPOINTVALUE" val="10"/>
  <p:tag name="QUESTIONALIAS" val="7. On the basis of the data we can say that it would be best to chose: (YP 25 # 4)"/>
  <p:tag name="ANSWERSALIAS" val="1. Program A|smicln|2. Program B|smicln|3. Program C|smicln|4. Program D"/>
  <p:tag name="VALUES" val="Incorrect|smicln|Correct|smicln|Incorrect|smicln|Incorrect"/>
</p:tagLst>
</file>

<file path=ppt/tags/tag41.xml><?xml version="1.0" encoding="utf-8"?>
<p:tagLst xmlns:a="http://schemas.openxmlformats.org/drawingml/2006/main" xmlns:r="http://schemas.openxmlformats.org/officeDocument/2006/relationships" xmlns:p="http://schemas.openxmlformats.org/presentationml/2006/main">
  <p:tag name="ANSWERBULLETS" val="3"/>
  <p:tag name="TEXTLENGTH" val="51"/>
  <p:tag name="FONTSIZE" val="32"/>
  <p:tag name="BULLETTYPE" val="ppBulletArabicPeriod"/>
  <p:tag name="ANSWERTEXT" val="1. Program A&#10;2. Program B&#10;3. Program C&#10;4. Program D"/>
  <p:tag name="OLDNUMANSWERS" val="4"/>
</p:tagLst>
</file>

<file path=ppt/tags/tag4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D2DEA1AB1F86422A933E9EE59E58B456"/>
  <p:tag name="ANSWERSALIAS" val="Q1.|smicln|Q2.|smicln|Q3.|smicln|greater than Q3."/>
  <p:tag name="CORRECTPOINTVALUE" val="10"/>
  <p:tag name="QUESTIONALIAS" val="8. Refer to the diagram for athletic shoes. The optimal output of shoes is:  "/>
  <p:tag name="VALUES" val="No Value|smicln|No Value|smicln|No Value|smicln|No Value"/>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TEXTLENGTH" val="28"/>
  <p:tag name="FONTSIZE" val="32"/>
  <p:tag name="BULLETTYPE" val="ppBulletArabicPeriod"/>
  <p:tag name="ANSWERTEXT" val="Q1.&#10;Q2.&#10;Q3.&#10;greater than Q3."/>
  <p:tag name="OLDNUMANSWERS" val="4"/>
</p:tagLst>
</file>

<file path=ppt/tags/tag4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ANSWERSALIAS" val="Q1.|smicln|Q2.|smicln|Q3.|smicln|greater than Q3."/>
  <p:tag name="SLIDEORDER" val="4"/>
  <p:tag name="SLIDEGUID" val="FDE40CA170C04F91B8B6F24377259CC3"/>
  <p:tag name="CORRECTPOINTVALUE" val="10"/>
  <p:tag name="QUESTIONALIAS" val="8. Refer to the diagram for athletic shoes. The optimal output of shoes is:  "/>
  <p:tag name="VALUES" val="Incorrect|smicln|Correct|smicln|Incorrect|smicln|Incorrect"/>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28"/>
  <p:tag name="FONTSIZE" val="32"/>
  <p:tag name="BULLETTYPE" val="ppBulletArabicPeriod"/>
  <p:tag name="ANSWERTEXT" val="Q1.&#10;Q2.&#10;Q3.&#10;greater than Q3."/>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7FA68DD529504E6BABC487D78BA6EF23"/>
  <p:tag name="ANSWERSALIAS" val="society considers additional units of shoes to be more valuable than alternative uses of those resources.|smicln|society considers additional units of shoes to be less valuable than alternative uses of those resources.|smicln|society would experience a net loss by producing more shoes.|smicln| resources are being allocated efficiently to the production of shoes."/>
  <p:tag name="CORRECTPOINTVALUE" val="10"/>
  <p:tag name="VALUES" val="No Value|smicln|No Value|smicln|No Value|smicln|No Value"/>
  <p:tag name="QUESTIONALIAS" val="9. Refer to the diagram for athletic shoes. If the current output of shoes is Q1, then:    "/>
</p:tagLst>
</file>

<file path=ppt/tags/tag49.xml><?xml version="1.0" encoding="utf-8"?>
<p:tagLst xmlns:a="http://schemas.openxmlformats.org/drawingml/2006/main" xmlns:r="http://schemas.openxmlformats.org/officeDocument/2006/relationships" xmlns:p="http://schemas.openxmlformats.org/presentationml/2006/main">
  <p:tag name="ANSWERBULLETS" val="3"/>
  <p:tag name="TEXTLENGTH" val="343"/>
  <p:tag name="FONTSIZE" val="25"/>
  <p:tag name="BULLETTYPE" val="ppBulletArabicPeriod"/>
  <p:tag name="ANSWERTEXT" val="society considers additional units of shoes to be more valuable than alternative uses of those resources.&#10;society considers additional units of shoes to be less valuable than alternative uses of those resources.&#10;society would experience a net loss by producing more shoes.&#10; resources are being allocated efficiently to the production of shoes."/>
  <p:tag name="OLDNUMANSWERS" val="4"/>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ANSWERSALIAS" val="society considers additional units of shoes to be more valuable than alternative uses of those resources.|smicln|society considers additional units of shoes to be less valuable than alternative uses of those resources.|smicln|society would experience a net loss by producing more shoes.|smicln| resources are being allocated efficiently to the production of shoes."/>
  <p:tag name="SLIDEORDER" val="5"/>
  <p:tag name="SLIDEGUID" val="02EAB1895A71498DA838DBD8B8358BBF"/>
  <p:tag name="CORRECTPOINTVALUE" val="10"/>
  <p:tag name="QUESTIONALIAS" val="9. Refer to the diagram for athletic shoes. If the current output of shoes is Q1, then:    "/>
  <p:tag name="VALUES" val="Correct|smicln|Incorrect|smicln|Incorrect|smicln|Incorrect"/>
</p:tagLst>
</file>

<file path=ppt/tags/tag5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2.xml><?xml version="1.0" encoding="utf-8"?>
<p:tagLst xmlns:a="http://schemas.openxmlformats.org/drawingml/2006/main" xmlns:r="http://schemas.openxmlformats.org/officeDocument/2006/relationships" xmlns:p="http://schemas.openxmlformats.org/presentationml/2006/main">
  <p:tag name="ANSWERBULLETS" val="3"/>
  <p:tag name="TEXTLENGTH" val="343"/>
  <p:tag name="FONTSIZE" val="25"/>
  <p:tag name="BULLETTYPE" val="ppBulletArabicPeriod"/>
  <p:tag name="ANSWERTEXT" val="society considers additional units of shoes to be more valuable than alternative uses of those resources.&#10;society considers additional units of shoes to be less valuable than alternative uses of those resources.&#10;society would experience a net loss by producing more shoes.&#10; resources are being allocated efficiently to the production of shoes."/>
  <p:tag name="OLDNUMANSWERS" val="4"/>
</p:tagLst>
</file>

<file path=ppt/tags/tag5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7"/>
  <p:tag name="SLIDEGUID" val="A54A2414AC7449BEAE297C89A2F42ED6"/>
  <p:tag name="QUESTIONALIAS" val="10. People will go skiing more if:: "/>
  <p:tag name="ANSWERSALIAS" val="The MC increase and the MB decrease.|smicln|The MC decrease and the MB increase.|smicln|The MC increase and the MB increase.|smicln|The MC decrease and the MB decrease."/>
  <p:tag name="CORRECTPOINTVALUE" val="10"/>
  <p:tag name="VALUES" val="No Value|smicln|No Value|smicln|No Value|smicln|No Value"/>
</p:tagLst>
</file>

<file path=ppt/tags/tag54.xml><?xml version="1.0" encoding="utf-8"?>
<p:tagLst xmlns:a="http://schemas.openxmlformats.org/drawingml/2006/main" xmlns:r="http://schemas.openxmlformats.org/officeDocument/2006/relationships" xmlns:p="http://schemas.openxmlformats.org/presentationml/2006/main">
  <p:tag name="ANSWERBULLETS" val="3"/>
  <p:tag name="TEXTLENGTH" val="147"/>
  <p:tag name="FONTSIZE" val="32"/>
  <p:tag name="BULLETTYPE" val="ppBulletArabicPeriod"/>
  <p:tag name="ANSWERTEXT" val="The MC increase and the MB decrease.&#10;The MC decrease and the MB increase.&#10;The MC increase and the MB increase.&#10;The MC decrease and the MB decrease."/>
  <p:tag name="OLDNUMANSWERS" val="4"/>
</p:tagLst>
</file>

<file path=ppt/tags/tag5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0. People will go skiing more if:: "/>
  <p:tag name="ANSWERSALIAS" val="The MC increase and the MB decrease.|smicln|The MC decrease and the MB increase.|smicln|The MC increase and the MB increase.|smicln|The MC decrease and the MB decrease."/>
  <p:tag name="SLIDEORDER" val="8"/>
  <p:tag name="SLIDEGUID" val="BF04559D647047F2ACDCE359CE04676C"/>
  <p:tag name="CORRECTPOINTVALUE" val="10"/>
  <p:tag name="VALUES" val="Incorrect|smicln|Correct|smicln|Incorrect|smicln|Incorrect"/>
</p:tagLst>
</file>

<file path=ppt/tags/tag56.xml><?xml version="1.0" encoding="utf-8"?>
<p:tagLst xmlns:a="http://schemas.openxmlformats.org/drawingml/2006/main" xmlns:r="http://schemas.openxmlformats.org/officeDocument/2006/relationships" xmlns:p="http://schemas.openxmlformats.org/presentationml/2006/main">
  <p:tag name="ANSWERBULLETS" val="3"/>
  <p:tag name="TEXTLENGTH" val="147"/>
  <p:tag name="FONTSIZE" val="32"/>
  <p:tag name="BULLETTYPE" val="ppBulletArabicPeriod"/>
  <p:tag name="ANSWERTEXT" val="The MC increase and the MB decrease.&#10;The MC decrease and the MB increase.&#10;The MC increase and the MB increase.&#10;The MC decrease and the MB decrease."/>
  <p:tag name="OLDNUMANSWERS" val="4"/>
</p:tagLst>
</file>

<file path=ppt/tags/tag5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xml><?xml version="1.0" encoding="utf-8"?>
<p:tagLst xmlns:a="http://schemas.openxmlformats.org/drawingml/2006/main" xmlns:r="http://schemas.openxmlformats.org/officeDocument/2006/relationships" xmlns:p="http://schemas.openxmlformats.org/presentationml/2006/main">
  <p:tag name="SLIDEGUID" val="AA1E3F8EDF7E4BD0A01C91DE8D9840C2"/>
  <p:tag name="SLIDEID" val="AA1E3F8EDF7E4BD0A01C91DE8D9840C2"/>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1. You should decide to go to a movie: "/>
  <p:tag name="ANSWERSALIAS" val="if the marginal cost of the movie exceeds its marginal benefit.|smicln|if the marginal benefit of the movie exceeds its marginal cost.|smicln| if your income will allow you to buy a ticket.|smicln|because movies are enjoyable."/>
  <p:tag name="CORRECTPOINTVALUE" val="10"/>
  <p:tag name="VALUES" val="No Value|smicln|No Value|smicln|No Value|smicln|No Value"/>
</p:tagLst>
</file>

<file path=ppt/tags/tag7.xml><?xml version="1.0" encoding="utf-8"?>
<p:tagLst xmlns:a="http://schemas.openxmlformats.org/drawingml/2006/main" xmlns:r="http://schemas.openxmlformats.org/officeDocument/2006/relationships" xmlns:p="http://schemas.openxmlformats.org/presentationml/2006/main">
  <p:tag name="ANSWERBULLETS" val="3"/>
  <p:tag name="TEXTLENGTH" val="205"/>
  <p:tag name="FONTSIZE" val="32"/>
  <p:tag name="BULLETTYPE" val="ppBulletArabicPeriod"/>
  <p:tag name="ANSWERTEXT" val="if the marginal cost of the movie exceeds its marginal benefit.&#10;if the marginal benefit of the movie exceeds its marginal cost.&#10; if your income will allow you to buy a ticket.&#10;because movies are enjoyable."/>
  <p:tag name="OLDNUMANSWERS" val="4"/>
</p:tagLst>
</file>

<file path=ppt/tags/tag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 You should decide to go to a movie: "/>
  <p:tag name="ANSWERSALIAS" val="if the marginal cost of the movie exceeds its marginal benefit.|smicln|if the marginal benefit of the movie exceeds its marginal cost.|smicln| if your income will allow you to buy a ticket.|smicln|because movies are enjoyable."/>
  <p:tag name="SLIDEORDER" val="2"/>
  <p:tag name="SLIDEGUID" val="07086736E4C44060954E632986F5A301"/>
  <p:tag name="CORRECTPOINTVALUE" val="10"/>
  <p:tag name="VALUES" val="Incorrect|smicln|Correct|smicln|Incorrect|smicln|Incorrect"/>
</p:tagLst>
</file>

<file path=ppt/tags/tag9.xml><?xml version="1.0" encoding="utf-8"?>
<p:tagLst xmlns:a="http://schemas.openxmlformats.org/drawingml/2006/main" xmlns:r="http://schemas.openxmlformats.org/officeDocument/2006/relationships" xmlns:p="http://schemas.openxmlformats.org/presentationml/2006/main">
  <p:tag name="ANSWERBULLETS" val="3"/>
  <p:tag name="TEXTLENGTH" val="205"/>
  <p:tag name="FONTSIZE" val="32"/>
  <p:tag name="BULLETTYPE" val="ppBulletArabicPeriod"/>
  <p:tag name="ANSWERTEXT" val="if the marginal cost of the movie exceeds its marginal benefit.&#10;if the marginal benefit of the movie exceeds its marginal cost.&#10; if your income will allow you to buy a ticket.&#10;because movies are enjoyable."/>
  <p:tag name="OLDNUMANSWERS" val="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929</Words>
  <Application>Microsoft Office PowerPoint</Application>
  <PresentationFormat>On-screen Show (4:3)</PresentationFormat>
  <Paragraphs>143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1c – Benefit Cost Analysis</vt:lpstr>
      <vt:lpstr>1d – Benefit Cost Analysis</vt:lpstr>
      <vt:lpstr>1d – Benefit Cost Analysis</vt:lpstr>
      <vt:lpstr>1d – Benefit Cost Analysis</vt:lpstr>
      <vt:lpstr>1. You should decide to go to a movie: </vt:lpstr>
      <vt:lpstr>1. You should decide to go to a movie: </vt:lpstr>
      <vt:lpstr>2. The marginal benefit curve is: </vt:lpstr>
      <vt:lpstr>2. The marginal benefit curve is: </vt:lpstr>
      <vt:lpstr>Benefit Cost Analysis</vt:lpstr>
      <vt:lpstr>3. The marginal cost curve is: </vt:lpstr>
      <vt:lpstr>3. The marginal cost curve is: </vt:lpstr>
      <vt:lpstr>Benefit Cost Analysis</vt:lpstr>
      <vt:lpstr>4. According to the marginal-cost-marginal-benefit rule: </vt:lpstr>
      <vt:lpstr>4. According to the marginal-cost-marginal-benefit rule: </vt:lpstr>
      <vt:lpstr>5. Why are newspapers sold in vending machines that allow the buyer to take as many as they want?</vt:lpstr>
      <vt:lpstr>5. Why are newspapers sold in vending machines that allow the buyer to take as many as they want?</vt:lpstr>
      <vt:lpstr>6. The data indicate that: (YP 25 #3) </vt:lpstr>
      <vt:lpstr>6. The data indicate that: (YP 25 #3)</vt:lpstr>
      <vt:lpstr>7. On the basis of the data we can say that it would be best to chose: (YP 25 # 4)</vt:lpstr>
      <vt:lpstr>7. On the basis of the data we can say that it would be best to chose: (YP 25 # 4)</vt:lpstr>
      <vt:lpstr>8. Refer to the diagram for athletic shoes. The optimal output of shoes is:  (YP 26 #5) </vt:lpstr>
      <vt:lpstr>8. Refer to the diagram for athletic shoes. The optimal output of shoes is:  (YP 26 #5) </vt:lpstr>
      <vt:lpstr>9. Refer to the diagram for athletic shoes. If the current output of shoes is Q1, then:  (YP 26 #6)</vt:lpstr>
      <vt:lpstr>9. Refer to the diagram for athletic shoes. If the current output of shoes is Q1, then:  (YP 26 #6)</vt:lpstr>
      <vt:lpstr>10. We know that people will go skiing more if: </vt:lpstr>
      <vt:lpstr>10. We know that people will go skiing more if: </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54</cp:revision>
  <dcterms:created xsi:type="dcterms:W3CDTF">2013-02-04T18:55:14Z</dcterms:created>
  <dcterms:modified xsi:type="dcterms:W3CDTF">2018-08-03T23:22:00Z</dcterms:modified>
</cp:coreProperties>
</file>