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88" r:id="rId2"/>
    <p:sldId id="258" r:id="rId3"/>
    <p:sldId id="290" r:id="rId4"/>
    <p:sldId id="291" r:id="rId5"/>
    <p:sldId id="292" r:id="rId6"/>
    <p:sldId id="293" r:id="rId7"/>
    <p:sldId id="297" r:id="rId8"/>
    <p:sldId id="294" r:id="rId9"/>
    <p:sldId id="298" r:id="rId10"/>
    <p:sldId id="295" r:id="rId11"/>
    <p:sldId id="299" r:id="rId12"/>
    <p:sldId id="296" r:id="rId13"/>
    <p:sldId id="300" r:id="rId14"/>
    <p:sldId id="276" r:id="rId15"/>
    <p:sldId id="277" r:id="rId16"/>
    <p:sldId id="259" r:id="rId17"/>
    <p:sldId id="278" r:id="rId18"/>
    <p:sldId id="260" r:id="rId19"/>
    <p:sldId id="279" r:id="rId20"/>
    <p:sldId id="268" r:id="rId21"/>
    <p:sldId id="280" r:id="rId22"/>
    <p:sldId id="266" r:id="rId23"/>
    <p:sldId id="281" r:id="rId24"/>
    <p:sldId id="271" r:id="rId25"/>
    <p:sldId id="282" r:id="rId26"/>
    <p:sldId id="269" r:id="rId27"/>
    <p:sldId id="283" r:id="rId28"/>
    <p:sldId id="273" r:id="rId29"/>
    <p:sldId id="284" r:id="rId30"/>
    <p:sldId id="272" r:id="rId31"/>
    <p:sldId id="285" r:id="rId32"/>
    <p:sldId id="270" r:id="rId33"/>
    <p:sldId id="286" r:id="rId34"/>
    <p:sldId id="287" r:id="rId35"/>
    <p:sldId id="267" r:id="rId36"/>
    <p:sldId id="289" r:id="rId37"/>
  </p:sldIdLst>
  <p:sldSz cx="9144000" cy="6858000" type="screen4x3"/>
  <p:notesSz cx="7010400" cy="92964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23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C2F86A-57ED-4D50-9156-AC5AB3C0D87E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EACE6C-EB29-4863-BE9E-D83799327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084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hyperlink" Target="http://www.harpercollege.edu/mhealy/eco211/lectures/day1/coke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hyperlink" Target="http://www.harpercollege.edu/mhealy/eco211/lectures/day1/coke.html" TargetMode="Externa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hyperlink" Target="http://www.globalpetrolprices.com/gasoline_price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hyperlink" Target="http://www.globalpetrolprices.com/gasoline_prices/" TargetMode="Externa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hyperlink" Target="https://mises.org/library/price-gouging-saves-lives-hurrican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hyperlink" Target="https://mises.org/library/price-gouging-saves-lives-hurricane" TargetMode="Externa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1b – The 5Es of Economics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602207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45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4114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/>
              <a:t>Lesson 1a: </a:t>
            </a:r>
            <a:r>
              <a:rPr lang="en-US" sz="3600" b="1" dirty="0" smtClean="0"/>
              <a:t>Jan. 26, 2000, Coca-Cola announced plans to cut 6,000 jobs, about a fifth of its workforce. </a:t>
            </a:r>
            <a:br>
              <a:rPr lang="en-US" sz="3600" b="1" dirty="0" smtClean="0"/>
            </a:br>
            <a:r>
              <a:rPr lang="en-US" sz="1300" b="1" dirty="0" smtClean="0"/>
              <a:t>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Assuming that they will produce the same amount of Coke, are these job cuts good for society?</a:t>
            </a:r>
            <a:br>
              <a:rPr lang="en-US" sz="3600" b="1" dirty="0" smtClean="0"/>
            </a:br>
            <a:r>
              <a:rPr lang="en-US" sz="1200" b="1" dirty="0" smtClean="0"/>
              <a:t>   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(What </a:t>
            </a:r>
            <a:r>
              <a:rPr lang="en-US" sz="3600" b="1" dirty="0"/>
              <a:t>would most 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4488672"/>
            <a:ext cx="2133600" cy="1447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5936472"/>
            <a:ext cx="5385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hlinkClick r:id="rId4"/>
              </a:rPr>
              <a:t>Coke Cutting 21% of Jobs</a:t>
            </a:r>
            <a:endParaRPr lang="en-US" sz="4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52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4114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</a:rPr>
              <a:t>Lesson 1a: </a:t>
            </a:r>
            <a:r>
              <a:rPr lang="en-US" sz="3600" b="1" dirty="0" smtClean="0">
                <a:solidFill>
                  <a:srgbClr val="0070C0"/>
                </a:solidFill>
              </a:rPr>
              <a:t>Jan. 26, 2000, Coca-Cola announced plans to cut 6,000 jobs, about a fifth of its workforce. 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1300" b="1" dirty="0" smtClean="0">
                <a:solidFill>
                  <a:srgbClr val="0070C0"/>
                </a:solidFill>
              </a:rPr>
              <a:t>  </a:t>
            </a:r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Assuming that they will produce the same amount of Coke, are these job cuts good for society?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1200" b="1" dirty="0" smtClean="0">
                <a:solidFill>
                  <a:srgbClr val="0070C0"/>
                </a:solidFill>
              </a:rPr>
              <a:t>   </a:t>
            </a: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(What </a:t>
            </a:r>
            <a:r>
              <a:rPr lang="en-US" sz="3600" b="1" dirty="0">
                <a:solidFill>
                  <a:srgbClr val="0070C0"/>
                </a:solidFill>
              </a:rPr>
              <a:t>would most 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14400" y="4488672"/>
            <a:ext cx="2133600" cy="1447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5936472"/>
            <a:ext cx="5385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hlinkClick r:id="rId5"/>
              </a:rPr>
              <a:t>Coke Cutting 21% of Jobs</a:t>
            </a:r>
            <a:endParaRPr lang="en-US" sz="4000" dirty="0" smtClean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457199" y="4482254"/>
            <a:ext cx="589280" cy="58928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828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Lesson 1a: Are </a:t>
            </a:r>
            <a:r>
              <a:rPr lang="en-US" b="1" dirty="0" smtClean="0"/>
              <a:t>gasoline prices too low?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(What </a:t>
            </a:r>
            <a:r>
              <a:rPr lang="en-US" b="1" dirty="0"/>
              <a:t>would </a:t>
            </a:r>
            <a:r>
              <a:rPr lang="en-US" b="1" dirty="0" smtClean="0"/>
              <a:t>many </a:t>
            </a:r>
            <a:r>
              <a:rPr lang="en-US" b="1" dirty="0"/>
              <a:t>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666999"/>
            <a:ext cx="4191000" cy="1981201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>
            <a:hlinkClick r:id="rId4"/>
          </p:cNvPr>
          <p:cNvSpPr txBox="1"/>
          <p:nvPr/>
        </p:nvSpPr>
        <p:spPr>
          <a:xfrm>
            <a:off x="838200" y="5986790"/>
            <a:ext cx="7869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4"/>
              </a:rPr>
              <a:t>http://www.globalpetrolprices.com/gasoline_prices/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06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070C0"/>
                </a:solidFill>
              </a:rPr>
              <a:t>Lesson 1a: Are </a:t>
            </a:r>
            <a:r>
              <a:rPr lang="en-US" b="1" dirty="0" smtClean="0">
                <a:solidFill>
                  <a:srgbClr val="0070C0"/>
                </a:solidFill>
              </a:rPr>
              <a:t>gasoline prices too low?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(What </a:t>
            </a:r>
            <a:r>
              <a:rPr lang="en-US" b="1" dirty="0">
                <a:solidFill>
                  <a:srgbClr val="0070C0"/>
                </a:solidFill>
              </a:rPr>
              <a:t>would </a:t>
            </a:r>
            <a:r>
              <a:rPr lang="en-US" b="1" dirty="0" smtClean="0">
                <a:solidFill>
                  <a:srgbClr val="0070C0"/>
                </a:solidFill>
              </a:rPr>
              <a:t>many </a:t>
            </a:r>
            <a:r>
              <a:rPr lang="en-US" b="1" dirty="0">
                <a:solidFill>
                  <a:srgbClr val="0070C0"/>
                </a:solidFill>
              </a:rPr>
              <a:t>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666999"/>
            <a:ext cx="4191000" cy="1981201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7" name="TextBox 6">
            <a:hlinkClick r:id="rId5"/>
          </p:cNvPr>
          <p:cNvSpPr txBox="1"/>
          <p:nvPr/>
        </p:nvSpPr>
        <p:spPr>
          <a:xfrm>
            <a:off x="838200" y="5986790"/>
            <a:ext cx="7869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hlinkClick r:id="rId5"/>
              </a:rPr>
              <a:t>http://www.globalpetrolprices.com/gasoline_prices/</a:t>
            </a:r>
            <a:endParaRPr lang="en-US" sz="2800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590800"/>
            <a:ext cx="596052" cy="596052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046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1. What two things cause scarcity? 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990600"/>
            <a:ext cx="8458200" cy="2895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Greed and selfishness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Poverty and unemployment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Efficiency and equity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Limited resources and unlimited wants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1. What two things cause scarcity?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228600" y="28194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990600"/>
            <a:ext cx="8458200" cy="2895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Greed and selfishness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Poverty and unemployment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Efficiency and equity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Limited resources and unlimited wants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639762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2. What must we do because scarcity? 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5715000" cy="2895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 efficient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Make choices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Achieve 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 poor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639762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2. What must we do because scarcity?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9" name="CorShape1"/>
          <p:cNvSpPr/>
          <p:nvPr>
            <p:custDataLst>
              <p:tags r:id="rId2"/>
            </p:custDataLst>
          </p:nvPr>
        </p:nvSpPr>
        <p:spPr>
          <a:xfrm rot="10800000">
            <a:off x="228600" y="1752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066800"/>
            <a:ext cx="5715000" cy="2895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 efficient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Make choices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Achieve 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 poor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3. Which of the following is NOT one of the </a:t>
            </a:r>
            <a:r>
              <a:rPr lang="en-US" sz="4000" b="1" u="sng" dirty="0" smtClean="0"/>
              <a:t>three options </a:t>
            </a:r>
            <a:r>
              <a:rPr lang="en-US" sz="4000" b="1" dirty="0" smtClean="0"/>
              <a:t>that society has for dealing with scarcity? 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9050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Use existing resources wisely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err="1" smtClean="0"/>
              <a:t>Allocative</a:t>
            </a:r>
            <a:r>
              <a:rPr lang="en-US" sz="4000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Reduce wants or expectations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Economic growth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3. Which of the following is NOT one of the </a:t>
            </a:r>
            <a:r>
              <a:rPr lang="en-US" sz="4000" b="1" u="sng" dirty="0" smtClean="0">
                <a:solidFill>
                  <a:srgbClr val="0070C0"/>
                </a:solidFill>
              </a:rPr>
              <a:t>three options </a:t>
            </a:r>
            <a:r>
              <a:rPr lang="en-US" sz="4000" b="1" dirty="0" smtClean="0">
                <a:solidFill>
                  <a:srgbClr val="0070C0"/>
                </a:solidFill>
              </a:rPr>
              <a:t>that society has for dealing with scarcity?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9050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Use existing resources wisely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err="1" smtClean="0"/>
              <a:t>Allocative</a:t>
            </a:r>
            <a:r>
              <a:rPr lang="en-US" sz="4000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Reduce wants or expectations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Economic growth</a:t>
            </a:r>
            <a:endParaRPr lang="en-US" sz="4000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0" y="2743200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1b – The 5Es of Economics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295400"/>
            <a:ext cx="7848600" cy="43434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</a:rPr>
              <a:t>TOPICS: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Introduction to economics and scarcity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The 5Es of Economics and how they increase society's satisfaction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"Economic Growth": achieving the potential vs. increasing the potential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88392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4. Economic growth differs from the four other “Es” because it is concerned with: 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305800" cy="3382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Using new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Using society’s existing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Reducing unemployment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Producing more quintiles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8839200" cy="1477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4. Economic growth differs from the four other “Es” because it is concerned with: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305800" cy="3382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Using new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Using society’s existing resources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Reducing unemployment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Producing more quintiles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28600" y="23622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5. Economic growth occurs when: 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382000" cy="3611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economy produces more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Resources are used more efficiently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New resources are discovered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produce what people want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achieve full employment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5. Economic growth occurs when: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52400" y="24384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143000"/>
            <a:ext cx="8382000" cy="3611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economy produces more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Resources are used more efficiently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New resources are discovered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produce what people want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We achieve full employment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6. Which of the 5Es BEST explains having four employees at every cash register in Moscow grocery stores?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86000"/>
            <a:ext cx="8382000" cy="3078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6. Which of the 5Es BEST explains having four employees at every cash register in Moscow grocery stores?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86000"/>
            <a:ext cx="8382000" cy="3078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28600" y="2971800"/>
            <a:ext cx="29972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Which of the 5Es BEST explains high prices after a natural disaster?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82000" cy="3611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325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7. Which of the 5Es BEST explains high prices after a natural disaster?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82000" cy="3611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52400" y="2895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8. Which of the 5Es BEST explains why the price of gasoline may be too low?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752600"/>
            <a:ext cx="5105400" cy="3078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8. Which of the 5Es BEST explains why the price of gasoline may be too low?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752600"/>
            <a:ext cx="5105400" cy="3078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52400" y="30480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77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1b Outcomes (1)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915400" cy="586740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What </a:t>
            </a:r>
            <a:r>
              <a:rPr lang="en-US" b="1" dirty="0">
                <a:solidFill>
                  <a:schemeClr val="tx1"/>
                </a:solidFill>
              </a:rPr>
              <a:t>is the "invisible hand" of capitalism?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What is "SCARCITY" as it is defined in economics?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(What two things cause the scarcity of goods and services?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What is "</a:t>
            </a:r>
            <a:r>
              <a:rPr lang="en-US" b="1" dirty="0" err="1">
                <a:solidFill>
                  <a:schemeClr val="tx1"/>
                </a:solidFill>
              </a:rPr>
              <a:t>erskinite</a:t>
            </a:r>
            <a:r>
              <a:rPr lang="en-US" b="1" dirty="0">
                <a:solidFill>
                  <a:schemeClr val="tx1"/>
                </a:solidFill>
              </a:rPr>
              <a:t>"? Is </a:t>
            </a:r>
            <a:r>
              <a:rPr lang="en-US" b="1" dirty="0" err="1" smtClean="0">
                <a:solidFill>
                  <a:schemeClr val="tx1"/>
                </a:solidFill>
              </a:rPr>
              <a:t>erskinite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scarce?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What is the goal of economics?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What are society's three options for dealing with scarcity?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What do the 5Es do?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For each of the 5Es: </a:t>
            </a:r>
          </a:p>
          <a:p>
            <a:pPr lvl="2" algn="l"/>
            <a:r>
              <a:rPr lang="en-US" sz="2600" b="1" dirty="0">
                <a:solidFill>
                  <a:schemeClr val="tx1"/>
                </a:solidFill>
              </a:rPr>
              <a:t>Define</a:t>
            </a:r>
          </a:p>
          <a:p>
            <a:pPr lvl="2" algn="l"/>
            <a:r>
              <a:rPr lang="en-US" sz="2600" b="1" dirty="0">
                <a:solidFill>
                  <a:schemeClr val="tx1"/>
                </a:solidFill>
              </a:rPr>
              <a:t>Explain how it affects society's satisfaction</a:t>
            </a:r>
          </a:p>
          <a:p>
            <a:pPr lvl="2" algn="l"/>
            <a:r>
              <a:rPr lang="en-US" sz="2600" b="1" dirty="0">
                <a:solidFill>
                  <a:schemeClr val="tx1"/>
                </a:solidFill>
              </a:rPr>
              <a:t>Give an example</a:t>
            </a:r>
          </a:p>
          <a:p>
            <a:pPr lvl="2" algn="l"/>
            <a:r>
              <a:rPr lang="en-US" sz="2600" b="1" dirty="0">
                <a:solidFill>
                  <a:schemeClr val="tx1"/>
                </a:solidFill>
              </a:rPr>
              <a:t>The 5Es: </a:t>
            </a:r>
          </a:p>
          <a:p>
            <a:pPr lvl="3" algn="l"/>
            <a:r>
              <a:rPr lang="en-US" sz="2600" b="1" dirty="0">
                <a:solidFill>
                  <a:schemeClr val="tx1"/>
                </a:solidFill>
              </a:rPr>
              <a:t>ECONOMIC GROWTH</a:t>
            </a:r>
          </a:p>
          <a:p>
            <a:pPr lvl="3" algn="l"/>
            <a:r>
              <a:rPr lang="en-US" sz="2600" b="1" dirty="0">
                <a:solidFill>
                  <a:schemeClr val="tx1"/>
                </a:solidFill>
              </a:rPr>
              <a:t>ALLOCATIVE EFFICIENCY</a:t>
            </a:r>
          </a:p>
          <a:p>
            <a:pPr lvl="3" algn="l"/>
            <a:r>
              <a:rPr lang="en-US" sz="2600" b="1" dirty="0">
                <a:solidFill>
                  <a:schemeClr val="tx1"/>
                </a:solidFill>
              </a:rPr>
              <a:t>PRODUCTIVE EFFICIENCY</a:t>
            </a:r>
          </a:p>
          <a:p>
            <a:pPr lvl="3" algn="l"/>
            <a:r>
              <a:rPr lang="en-US" sz="2600" b="1" dirty="0">
                <a:solidFill>
                  <a:schemeClr val="tx1"/>
                </a:solidFill>
              </a:rPr>
              <a:t>EQUITY</a:t>
            </a:r>
          </a:p>
          <a:p>
            <a:pPr lvl="3" algn="l"/>
            <a:r>
              <a:rPr lang="en-US" sz="2600" b="1" dirty="0">
                <a:solidFill>
                  <a:schemeClr val="tx1"/>
                </a:solidFill>
              </a:rPr>
              <a:t>FULL </a:t>
            </a:r>
            <a:r>
              <a:rPr lang="en-US" sz="2600" b="1" dirty="0" smtClean="0">
                <a:solidFill>
                  <a:schemeClr val="tx1"/>
                </a:solidFill>
              </a:rPr>
              <a:t>EMPLOYMENT</a:t>
            </a:r>
            <a:endParaRPr lang="en-US" sz="2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70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9. Which of the following is not associated with EQUITY? 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0"/>
            <a:ext cx="8382000" cy="3230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Diminishing marginal utility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Fair distribution of goods and services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Equality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President Obama example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249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9. Which of the following is not associated with EQUITY?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8" name="CorShape1"/>
          <p:cNvSpPr/>
          <p:nvPr>
            <p:custDataLst>
              <p:tags r:id="rId2"/>
            </p:custDataLst>
          </p:nvPr>
        </p:nvSpPr>
        <p:spPr>
          <a:xfrm rot="10800000">
            <a:off x="228600" y="29718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76400"/>
            <a:ext cx="8382000" cy="3230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Diminishing marginal utility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Fair distribution of goods and services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Equality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President Obama example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8839200" cy="14779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10. Which of the 5Es BEST explains an unused factory?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752600"/>
            <a:ext cx="4572000" cy="3611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8839200" cy="14779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10. Which of the 5Es BEST explains an unused factory?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752600"/>
            <a:ext cx="4572000" cy="3611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Economic Growth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Productive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Allocative</a:t>
            </a:r>
            <a:r>
              <a:rPr lang="en-US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Equity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Full employment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52400" y="41910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09696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11. The GOAL of economics is to: 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95400"/>
            <a:ext cx="8382000" cy="3840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Maximize society’s satisfaction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Achieve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Reduce society’s unlimited wants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Conserve society’s limited resources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08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09696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11. The GOAL of economics is to: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228600" y="15240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295400"/>
            <a:ext cx="8382000" cy="3840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Maximize society’s satisfaction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Achieve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Reduce society’s unlimited wants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Conserve society’s limited resources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92162"/>
          </a:xfrm>
        </p:spPr>
        <p:txBody>
          <a:bodyPr/>
          <a:lstStyle/>
          <a:p>
            <a:r>
              <a:rPr lang="en-US" b="1" u="sng" dirty="0" smtClean="0"/>
              <a:t>The 5Es of Economics</a:t>
            </a:r>
            <a:endParaRPr lang="en-US" b="1" u="sng" dirty="0"/>
          </a:p>
        </p:txBody>
      </p:sp>
      <p:pic>
        <p:nvPicPr>
          <p:cNvPr id="1026" name="Picture 2" descr="http://www.harpercollege.edu/mhealy/ecogif/intro/5esmacr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21080"/>
            <a:ext cx="6416986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5930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77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1b Outcomes (2)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915400" cy="586740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How </a:t>
            </a:r>
            <a:r>
              <a:rPr lang="en-US" b="1" dirty="0">
                <a:solidFill>
                  <a:schemeClr val="tx1"/>
                </a:solidFill>
              </a:rPr>
              <a:t>does economic growth differ from the other </a:t>
            </a:r>
            <a:r>
              <a:rPr lang="en-US" b="1" dirty="0" err="1">
                <a:solidFill>
                  <a:schemeClr val="tx1"/>
                </a:solidFill>
              </a:rPr>
              <a:t>Es</a:t>
            </a:r>
            <a:r>
              <a:rPr lang="en-US" b="1" dirty="0">
                <a:solidFill>
                  <a:schemeClr val="tx1"/>
                </a:solidFill>
              </a:rPr>
              <a:t>? 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What are the three ways to achieve economic growth?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Economic Growth, what is the difference between "Achieving the Potential" and "Increasing the Potential"?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What are the three ways to achieve productive efficiency?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What is the President Obama example? Explain how it can be used to show that equity can increase society's satisfaction. Why did we use such a strange example?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What is the law of diminishing marginal utility? What does "marginal" mean?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Why it is GOOD for the people of Florida if, after a hurricane strikes, the price of plywood (or other products) increases from $10 a sheet to $30 a sheet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Why it was GOOD when the Coca-Cola company (or other companies) lays off 6000 workers as they did in the year 2000.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Why the price of gasoline in the United States is TOO LOW (We may have to wait until after we finish chapter 5 to truly understand this.)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How does our new definition of full employment differ from what you will hear on the news?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25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77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1b Key Terms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915400" cy="58674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scarcity, economic growth, </a:t>
            </a:r>
            <a:r>
              <a:rPr lang="en-US" dirty="0" err="1">
                <a:solidFill>
                  <a:schemeClr val="tx1"/>
                </a:solidFill>
              </a:rPr>
              <a:t>allocative</a:t>
            </a:r>
            <a:r>
              <a:rPr lang="en-US" dirty="0">
                <a:solidFill>
                  <a:schemeClr val="tx1"/>
                </a:solidFill>
              </a:rPr>
              <a:t> efficiency, productive efficiency, equity, full employment, marginal, law of diminishing marginal utility, </a:t>
            </a:r>
            <a:r>
              <a:rPr lang="en-US">
                <a:solidFill>
                  <a:schemeClr val="tx1"/>
                </a:solidFill>
              </a:rPr>
              <a:t>President </a:t>
            </a:r>
            <a:r>
              <a:rPr lang="en-US" smtClean="0">
                <a:solidFill>
                  <a:schemeClr val="tx1"/>
                </a:solidFill>
              </a:rPr>
              <a:t>Trump (Obama) </a:t>
            </a:r>
            <a:r>
              <a:rPr lang="en-US" dirty="0">
                <a:solidFill>
                  <a:schemeClr val="tx1"/>
                </a:solidFill>
              </a:rPr>
              <a:t>example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75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62096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Lesson 1a:  </a:t>
            </a:r>
            <a:r>
              <a:rPr lang="en-US" b="1" dirty="0"/>
              <a:t>Should the United States have free trade with </a:t>
            </a:r>
            <a:r>
              <a:rPr lang="en-US" b="1" dirty="0" smtClean="0"/>
              <a:t>Mexico, China, Canada, </a:t>
            </a:r>
            <a:r>
              <a:rPr lang="en-US" b="1" dirty="0" err="1" smtClean="0"/>
              <a:t>etc</a:t>
            </a:r>
            <a:r>
              <a:rPr lang="en-US" b="1" dirty="0" smtClean="0"/>
              <a:t>? </a:t>
            </a:r>
            <a:br>
              <a:rPr lang="en-US" b="1" dirty="0" smtClean="0"/>
            </a:br>
            <a:r>
              <a:rPr lang="en-US" sz="4000" b="1" dirty="0" smtClean="0"/>
              <a:t>(What would most economists say?)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3505200"/>
            <a:ext cx="2133600" cy="1447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867400"/>
            <a:ext cx="7447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Macroeconomics in a Global Economy</a:t>
            </a:r>
            <a:endParaRPr lang="en-US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70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2620962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Lesson 1a:  </a:t>
            </a:r>
            <a:r>
              <a:rPr lang="en-US" b="1" dirty="0">
                <a:solidFill>
                  <a:srgbClr val="0070C0"/>
                </a:solidFill>
              </a:rPr>
              <a:t>Should the United States have free trade with </a:t>
            </a:r>
            <a:r>
              <a:rPr lang="en-US" b="1" dirty="0" smtClean="0">
                <a:solidFill>
                  <a:srgbClr val="0070C0"/>
                </a:solidFill>
              </a:rPr>
              <a:t>Mexico, China, Canada, </a:t>
            </a:r>
            <a:r>
              <a:rPr lang="en-US" b="1" dirty="0" err="1" smtClean="0">
                <a:solidFill>
                  <a:srgbClr val="0070C0"/>
                </a:solidFill>
              </a:rPr>
              <a:t>etc</a:t>
            </a:r>
            <a:r>
              <a:rPr lang="en-US" b="1" dirty="0" smtClean="0">
                <a:solidFill>
                  <a:srgbClr val="0070C0"/>
                </a:solidFill>
              </a:rPr>
              <a:t>?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(What would most economists say?)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3505200"/>
            <a:ext cx="2133600" cy="14478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867400"/>
            <a:ext cx="7447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Macroeconomics in a Global Economy</a:t>
            </a:r>
            <a:endParaRPr lang="en-US" sz="3600" b="1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477520" y="3505200"/>
            <a:ext cx="519854" cy="519854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051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3962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Lesson 1a: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u="sng" dirty="0" smtClean="0"/>
              <a:t>To </a:t>
            </a:r>
            <a:r>
              <a:rPr lang="en-US" sz="2400" b="1" u="sng" dirty="0"/>
              <a:t>help the people of Florida</a:t>
            </a:r>
            <a:r>
              <a:rPr lang="en-US" sz="2400" b="1" dirty="0"/>
              <a:t>, should the Florida government pass a law keeping the price of these products (like plywood) to their levels before the hurricane struck?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(What </a:t>
            </a:r>
            <a:r>
              <a:rPr lang="en-US" sz="2400" b="1" dirty="0"/>
              <a:t>would most 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4155273"/>
            <a:ext cx="6477000" cy="215821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Yes. Pass </a:t>
            </a:r>
            <a:r>
              <a:rPr lang="en-US" b="1" dirty="0"/>
              <a:t>law </a:t>
            </a:r>
            <a:r>
              <a:rPr lang="en-US" b="1" dirty="0" smtClean="0"/>
              <a:t>keeping </a:t>
            </a:r>
            <a:r>
              <a:rPr lang="en-US" b="1" dirty="0"/>
              <a:t>prices low (at their pre-hurricane level</a:t>
            </a:r>
            <a:r>
              <a:rPr lang="en-US" b="1" dirty="0" smtClean="0"/>
              <a:t>)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No. Let </a:t>
            </a:r>
            <a:r>
              <a:rPr lang="en-US" b="1" dirty="0"/>
              <a:t>prices increase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do nothing about prices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399" y="6313491"/>
            <a:ext cx="7274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https://mises.org/library/price-gouging-saves-lives-hurricane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48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3962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0070C0"/>
                </a:solidFill>
              </a:rPr>
              <a:t>Lesson 1a: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/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/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b="1" u="sng" dirty="0" smtClean="0">
                <a:solidFill>
                  <a:srgbClr val="0070C0"/>
                </a:solidFill>
              </a:rPr>
              <a:t>To </a:t>
            </a:r>
            <a:r>
              <a:rPr lang="en-US" sz="2400" b="1" u="sng" dirty="0">
                <a:solidFill>
                  <a:srgbClr val="0070C0"/>
                </a:solidFill>
              </a:rPr>
              <a:t>help the people of Florida</a:t>
            </a:r>
            <a:r>
              <a:rPr lang="en-US" sz="2400" b="1" dirty="0">
                <a:solidFill>
                  <a:srgbClr val="0070C0"/>
                </a:solidFill>
              </a:rPr>
              <a:t>, should the Florida government pass a law keeping the price of these products (like plywood) to their levels before the hurricane struck? 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/>
            </a:r>
            <a:br>
              <a:rPr lang="en-US" sz="2400" b="1" dirty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(What </a:t>
            </a:r>
            <a:r>
              <a:rPr lang="en-US" sz="2400" b="1" dirty="0">
                <a:solidFill>
                  <a:srgbClr val="0070C0"/>
                </a:solidFill>
              </a:rPr>
              <a:t>would most economists say?)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4155273"/>
            <a:ext cx="6477000" cy="2158218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Yes. Pass </a:t>
            </a:r>
            <a:r>
              <a:rPr lang="en-US" b="1" dirty="0"/>
              <a:t>law </a:t>
            </a:r>
            <a:r>
              <a:rPr lang="en-US" b="1" dirty="0" smtClean="0"/>
              <a:t>keeping </a:t>
            </a:r>
            <a:r>
              <a:rPr lang="en-US" b="1" dirty="0"/>
              <a:t>prices low (at their pre-hurricane level</a:t>
            </a:r>
            <a:r>
              <a:rPr lang="en-US" b="1" dirty="0" smtClean="0"/>
              <a:t>)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b="1" dirty="0" smtClean="0"/>
              <a:t>No. Let </a:t>
            </a:r>
            <a:r>
              <a:rPr lang="en-US" b="1" dirty="0"/>
              <a:t>prices increase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/>
              <a:t>do nothing about prices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399" y="6313491"/>
            <a:ext cx="7274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https://mises.org/library/price-gouging-saves-lives-hurricane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81708" y="5115658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471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EXPANDSHOWBAR" val="True"/>
  <p:tag name="POWERPOINTVERSION" val="14.0"/>
  <p:tag name="TASKPANEKEY" val="4a58d478-aea8-4487-94ec-64354c4700e3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"/>
  <p:tag name="ANSWERSALIAS" val="Yes. Pass law keeping prices low (at their pre-hurricane level)|smicln|No. Let prices increase  (do nothing about prices)"/>
  <p:tag name="SLIDEORDER" val="3"/>
  <p:tag name="SLIDEGUID" val="29B6FF9B74FC43BE949F02E719030313"/>
  <p:tag name="VALUES" val="Incorrect|smicln|Correct"/>
  <p:tag name="CORRECTPOINTVALU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14"/>
  <p:tag name="FONTSIZE" val="32"/>
  <p:tag name="BULLETTYPE" val="ppBulletArabicPeriod"/>
  <p:tag name="ANSWERTEXT" val="Yes. Pass law keeping prices low (at their pre-hurricane level)&#10;No. Let prices increase (do nothing about prices)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Yes. Pass law keeping prices low (at their pre-hurricane level)|smicln|No. Let prices increase  (do nothing about prices)"/>
  <p:tag name="SLIDEORDER" val="4"/>
  <p:tag name="SLIDEGUID" val="F9013EE358474F339538576C0ED5764D"/>
  <p:tag name="QUESTIONALIAS" val="Lesson 1a: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  (What would most economists say?)"/>
  <p:tag name="VALUES" val="Incorrect|smicln|Correc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4"/>
  <p:tag name="FONTSIZE" val="32"/>
  <p:tag name="BULLETTYPE" val="ppBulletArabicPeriod"/>
  <p:tag name="ANSWERTEXT" val="Yes. Pass law keeping prices low (at their pre-hurricane level)&#10;No. Let prices increase (do nothing about prices)"/>
  <p:tag name="OLDNUMANSWERS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Yes|smicln|No"/>
  <p:tag name="QUESTIONALIAS" val="Lesson 1a: Jan. 26, 2000, Coca-Cola announced plans to cut 6,000 jobs, about a fifth of its workforce.     Assuming that they will produce the same amount of Coke, are these job cuts good for society?     (What would most economists say?)"/>
  <p:tag name="SLIDEORDER" val="4"/>
  <p:tag name="SLIDEGUID" val="3CAFB24032674903AA3F7CA4318A387A"/>
  <p:tag name="VALUES" val="Correct|smicln|Incorrect"/>
  <p:tag name="CORRECTPOINTVALU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Yes|smicln|No"/>
  <p:tag name="CORRECTPOINTVALUE" val="1"/>
  <p:tag name="SLIDEORDER" val="5"/>
  <p:tag name="SLIDEGUID" val="AD47C574EDD04284B59C48ABAB4E9F1C"/>
  <p:tag name="QUESTIONALIAS" val="Lesson 1a: Jan. 26, 2000, Coca-Cola announced plans to cut 6,000 jobs, about a fifth of its workforce.     Assuming that they will produce the same amount of Coke, are these job cuts good for society?     (What would most economists say?)"/>
  <p:tag name="VALUES" val="Correct|smicln|Incorrec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32"/>
  <p:tag name="BULLETTYPE" val="ppBulletArabicPeriod"/>
  <p:tag name="ANSWERTEXT" val="Yes&#10;No"/>
  <p:tag name="OLDNUMANSWERS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Yes|smicln|No"/>
  <p:tag name="QUESTIONALIAS" val="7. Are gasoline prices too low?  (what would most economists say?)"/>
  <p:tag name="SLIDEORDER" val="3"/>
  <p:tag name="SLIDEGUID" val="F4EFE28852574DA3BF24FF578D68F220"/>
  <p:tag name="VALUES" val="Correct|smicln|Incorrect"/>
  <p:tag name="CORRECTPOINTVALU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Yes|smicln|No"/>
  <p:tag name="SLIDEORDER" val="4"/>
  <p:tag name="SLIDEGUID" val="8863E149F56E49DB8FF3A8D981051CCE"/>
  <p:tag name="QUESTIONALIAS" val="Lesson 1a: Are gasoline prices too low?  (What would many economists say?)"/>
  <p:tag name="VALUES" val="Correct|smicln|Incorrec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32"/>
  <p:tag name="BULLETTYPE" val="ppBulletArabicPeriod"/>
  <p:tag name="ANSWERTEXT" val="Yes&#10;No"/>
  <p:tag name="OLDNUMANSWERS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What two things cause scarcity? "/>
  <p:tag name="ANSWERSALIAS" val="Greed and selfishness|smicln|Poverty and unemployment|smicln|Efficiency and equity|smicln|Limited resources and unlimited wants"/>
  <p:tag name="TOTALRESPONSES" val="36"/>
  <p:tag name="RESPONSECOUNT" val="36"/>
  <p:tag name="SLICED" val="False"/>
  <p:tag name="RESPONSES" val="4;4;4;4;4;4;4;4;4;4;4;4;4;4;4;4;4;4;4;4;4;4;4;4;4;4;4;4;4;4;4;3;4;4;4;4;"/>
  <p:tag name="CHARTSTRINGSTD" val="0 0 1 35"/>
  <p:tag name="CHARTSTRINGREV" val="35 1 0 0"/>
  <p:tag name="CHARTSTRINGSTDPER" val="0 0 0.0277777777777778 0.972222222222222"/>
  <p:tag name="CHARTSTRINGREVPER" val="0.972222222222222 0.0277777777777778 0 0"/>
  <p:tag name="RESPONSESGATHERED" val="False"/>
  <p:tag name="ANONYMOUSTEMP" val="False"/>
  <p:tag name="SLIDEORDER" val="2"/>
  <p:tag name="SLIDEGUID" val="A8AAC5C1DCE24CB593E4D1CCF38B15FC"/>
  <p:tag name="CORRECTPOINTVALUE" val="0"/>
  <p:tag name="VALUES" val="No Value|smicln|No Value|smicln|No Value|smicln|No Val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6"/>
  <p:tag name="FONTSIZE" val="32"/>
  <p:tag name="BULLETTYPE" val="ppBulletArabicPeriod"/>
  <p:tag name="ANSWERTEXT" val="Greed and selfishness&#10;Poverty and unemployment&#10;Efficiency and equity&#10;Limited resources and unlimited wants"/>
  <p:tag name="OLDNUMANSWERS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What two things cause scarcity? "/>
  <p:tag name="ANSWERSALIAS" val="Greed and selfishness|smicln|Poverty and unemployment|smicln|Efficiency and equity|smicln|Limited resources and unlimited wants"/>
  <p:tag name="TOTALRESPONSES" val="36"/>
  <p:tag name="RESPONSECOUNT" val="36"/>
  <p:tag name="SLICED" val="False"/>
  <p:tag name="RESPONSES" val="4;4;4;4;4;4;4;4;4;4;4;4;4;4;4;4;4;4;4;4;4;4;4;4;4;4;4;4;4;4;4;3;4;4;4;4;"/>
  <p:tag name="CHARTSTRINGSTD" val="0 0 1 35"/>
  <p:tag name="CHARTSTRINGREV" val="35 1 0 0"/>
  <p:tag name="CHARTSTRINGSTDPER" val="0 0 0.0277777777777778 0.972222222222222"/>
  <p:tag name="CHARTSTRINGREVPER" val="0.972222222222222 0.0277777777777778 0 0"/>
  <p:tag name="RESPONSESGATHERED" val="False"/>
  <p:tag name="ANONYMOUSTEMP" val="False"/>
  <p:tag name="SLIDEORDER" val="3"/>
  <p:tag name="SLIDEGUID" val="ADF1362B5EA24AFDA91BE4ED96E03812"/>
  <p:tag name="CORRECTPOINTVALUE" val="1"/>
  <p:tag name="VALUES" val="Incorrect|smicln|Incorrect|smicln|Incorrect|smicln|Correc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6"/>
  <p:tag name="FONTSIZE" val="32"/>
  <p:tag name="BULLETTYPE" val="ppBulletArabicPeriod"/>
  <p:tag name="ANSWERTEXT" val="Greed and selfishness&#10;Poverty and unemployment&#10;Efficiency and equity&#10;Limited resources and unlimited wants"/>
  <p:tag name="OLDNUMANSWERS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A1E3F8EDF7E4BD0A01C91DE8D9840C2"/>
  <p:tag name="SLIDEID" val="AA1E3F8EDF7E4BD0A01C91DE8D9840C2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36"/>
  <p:tag name="RESPONSECOUNT" val="36"/>
  <p:tag name="SLICED" val="False"/>
  <p:tag name="RESPONSES" val="4;4;4;4;4;4;4;4;4;4;4;4;4;4;4;4;4;4;4;4;4;4;4;4;4;4;4;4;4;4;4;3;4;4;4;4;"/>
  <p:tag name="CHARTSTRINGSTD" val="0 0 1 35"/>
  <p:tag name="CHARTSTRINGREV" val="35 1 0 0"/>
  <p:tag name="CHARTSTRINGSTDPER" val="0 0 0.0277777777777778 0.972222222222222"/>
  <p:tag name="CHARTSTRINGREVPER" val="0.972222222222222 0.0277777777777778 0 0"/>
  <p:tag name="RESPONSESGATHERED" val="False"/>
  <p:tag name="ANONYMOUSTEMP" val="False"/>
  <p:tag name="QUESTIONALIAS" val="1. What must we do because scarcity? "/>
  <p:tag name="ANSWERSALIAS" val="Be efficient|smicln|Make choices|smicln|Achieve economic growth|smicln|Be poor"/>
  <p:tag name="CORRECTPOINTVALUE" val="0"/>
  <p:tag name="VALUES" val="No Value|smicln|No Value|smicln|No Value|smicln|No Val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7"/>
  <p:tag name="FONTSIZE" val="32"/>
  <p:tag name="BULLETTYPE" val="ppBulletArabicPeriod"/>
  <p:tag name="ANSWERTEXT" val="Be efficient&#10;Make choices&#10;Achieve economic growth&#10;Be poor"/>
  <p:tag name="OLDNUMANSWERS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36"/>
  <p:tag name="RESPONSECOUNT" val="36"/>
  <p:tag name="SLICED" val="False"/>
  <p:tag name="RESPONSES" val="4;4;4;4;4;4;4;4;4;4;4;4;4;4;4;4;4;4;4;4;4;4;4;4;4;4;4;4;4;4;4;3;4;4;4;4;"/>
  <p:tag name="CHARTSTRINGSTD" val="0 0 1 35"/>
  <p:tag name="CHARTSTRINGREV" val="35 1 0 0"/>
  <p:tag name="CHARTSTRINGSTDPER" val="0 0 0.0277777777777778 0.972222222222222"/>
  <p:tag name="CHARTSTRINGREVPER" val="0.972222222222222 0.0277777777777778 0 0"/>
  <p:tag name="RESPONSESGATHERED" val="False"/>
  <p:tag name="ANONYMOUSTEMP" val="False"/>
  <p:tag name="QUESTIONALIAS" val="1. What must we do because scarcity? "/>
  <p:tag name="ANSWERSALIAS" val="Be efficient|smicln|Make choices|smicln|Achieve economic growth|smicln|Be poor"/>
  <p:tag name="SLIDEORDER" val="2"/>
  <p:tag name="SLIDEGUID" val="1721BCC2D6324B979170E36A7A6062FF"/>
  <p:tag name="CORRECTPOINTVALUE" val="1"/>
  <p:tag name="VALUES" val="Incorrect|smicln|Correct|smicln|Incorrect|smicln|Incorrect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7"/>
  <p:tag name="FONTSIZE" val="32"/>
  <p:tag name="BULLETTYPE" val="ppBulletArabicPeriod"/>
  <p:tag name="ANSWERTEXT" val="Be efficient&#10;Make choices&#10;Achieve economic growth&#10;Be poor"/>
  <p:tag name="OLDNUMANSWERS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D7855427E848BA8597AB56B0989843"/>
  <p:tag name="SLIDEID" val="59D7855427E848BA8597AB56B098984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. Which of the following is NOT one of the three options that society has for dealing with scarcity? "/>
  <p:tag name="ANSWERSALIAS" val="Use existing resources wisely|smicln|Allocative Efficiency|smicln|Reduce wants or expectations|smicln|Economic growth"/>
  <p:tag name="TOTALRESPONSES" val="36"/>
  <p:tag name="RESPONSECOUNT" val="36"/>
  <p:tag name="SLICED" val="False"/>
  <p:tag name="RESPONSES" val="2;3;3;3;2;3;2;2;2;2;2;2;2;2;3;3;2;2;4;3;4;4;3;2;4;3;2;3;2;3;3;1;3;4;3;2;"/>
  <p:tag name="CHARTSTRINGSTD" val="1 16 14 5"/>
  <p:tag name="CHARTSTRINGREV" val="5 14 16 1"/>
  <p:tag name="CHARTSTRINGSTDPER" val="0.0277777777777778 0.444444444444444 0.388888888888889 0.138888888888889"/>
  <p:tag name="CHARTSTRINGREVPER" val="0.138888888888889 0.388888888888889 0.444444444444444 0.0277777777777778"/>
  <p:tag name="RESPONSESGATHERED" val="False"/>
  <p:tag name="ANONYMOUSTEMP" val="False"/>
  <p:tag name="CORRECTPOINTVALUE" val="0"/>
  <p:tag name="VALUES" val="No Value|smicln|No Value|smicln|No Value|smicln|No Val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6"/>
  <p:tag name="FONTSIZE" val="40"/>
  <p:tag name="BULLETTYPE" val="ppBulletArabicPeriod"/>
  <p:tag name="ANSWERTEXT" val="Use existing resources wisely&#10;Allocative Efficiency&#10;Reduce wants or expectations&#10;Economic growth"/>
  <p:tag name="OLDNUMANSWERS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. Which of the following is NOT one of the three options that society has for dealing with scarcity? "/>
  <p:tag name="ANSWERSALIAS" val="Use existing resources wisely|smicln|Allocative Efficiency|smicln|Reduce wants or expectations|smicln|Economic growth"/>
  <p:tag name="TOTALRESPONSES" val="36"/>
  <p:tag name="RESPONSECOUNT" val="36"/>
  <p:tag name="SLICED" val="False"/>
  <p:tag name="RESPONSES" val="2;3;3;3;2;3;2;2;2;2;2;2;2;2;3;3;2;2;4;3;4;4;3;2;4;3;2;3;2;3;3;1;3;4;3;2;"/>
  <p:tag name="CHARTSTRINGSTD" val="1 16 14 5"/>
  <p:tag name="CHARTSTRINGREV" val="5 14 16 1"/>
  <p:tag name="CHARTSTRINGSTDPER" val="0.0277777777777778 0.444444444444444 0.388888888888889 0.138888888888889"/>
  <p:tag name="CHARTSTRINGREVPER" val="0.138888888888889 0.388888888888889 0.444444444444444 0.0277777777777778"/>
  <p:tag name="RESPONSESGATHERED" val="False"/>
  <p:tag name="ANONYMOUSTEMP" val="False"/>
  <p:tag name="SLIDEORDER" val="2"/>
  <p:tag name="SLIDEGUID" val="BBC58113F8354362B814CE1585DCB8C3"/>
  <p:tag name="CORRECTPOINTVALUE" val="1"/>
  <p:tag name="VALUES" val="Incorrect|smicln|Correct|smicln|Incorrect|smicln|Incorr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6"/>
  <p:tag name="FONTSIZE" val="40"/>
  <p:tag name="BULLETTYPE" val="ppBulletArabicPeriod"/>
  <p:tag name="ANSWERTEXT" val="Use existing resources wisely&#10;Allocative Efficiency&#10;Reduce wants or expectations&#10;Economic growth"/>
  <p:tag name="OLDNUMANSWERS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BB0B258BC084DF6840BFFC528DD784C"/>
  <p:tag name="SLIDEID" val="BBB0B258BC084DF6840BFFC528DD784C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Economic growth differs from the four other “Es” because it is concerned with: "/>
  <p:tag name="ANSWERSALIAS" val="Using new resources|smicln|Using society’s existing resources|smicln|Reducing unemployment|smicln|Producing more quintiles"/>
  <p:tag name="TOTALRESPONSES" val="35"/>
  <p:tag name="RESPONSECOUNT" val="35"/>
  <p:tag name="SLICED" val="False"/>
  <p:tag name="RESPONSES" val="1;2;3;1;2;2;1;2;4;2;1;2;1;2;3;1;1;1;1;1;2;2;3;3;3;4;1;3;1;-;3;2;2;4;1;1;"/>
  <p:tag name="CHARTSTRINGSTD" val="14 11 7 3"/>
  <p:tag name="CHARTSTRINGREV" val="3 7 11 14"/>
  <p:tag name="CHARTSTRINGSTDPER" val="0.4 0.314285714285714 0.2 0.0857142857142857"/>
  <p:tag name="CHARTSTRINGREVPER" val="0.0857142857142857 0.2 0.314285714285714 0.4"/>
  <p:tag name="RESPONSESGATHERED" val="False"/>
  <p:tag name="ANONYMOUSTEMP" val="False"/>
  <p:tag name="CORRECTPOINTVALUE" val="0"/>
  <p:tag name="VALUES" val="No Value|smicln|No Value|smicln|No Value|smicln|No Val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1"/>
  <p:tag name="FONTSIZE" val="32"/>
  <p:tag name="BULLETTYPE" val="ppBulletArabicPeriod"/>
  <p:tag name="ANSWERTEXT" val="Using new resources&#10;Using society’s existing resources&#10;Reducing unemployment&#10;Producing more quintiles"/>
  <p:tag name="OLDNUMANSWERS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Economic growth differs from the four other “Es” because it is concerned with: "/>
  <p:tag name="ANSWERSALIAS" val="Using new resources|smicln|Using society’s existing resources|smicln|Reducing unemployment|smicln|Producing more quintiles"/>
  <p:tag name="TOTALRESPONSES" val="35"/>
  <p:tag name="RESPONSECOUNT" val="35"/>
  <p:tag name="SLICED" val="False"/>
  <p:tag name="RESPONSES" val="1;2;3;1;2;2;1;2;4;2;1;2;1;2;3;1;1;1;1;1;2;2;3;3;3;4;1;3;1;-;3;2;2;4;1;1;"/>
  <p:tag name="CHARTSTRINGSTD" val="14 11 7 3"/>
  <p:tag name="CHARTSTRINGREV" val="3 7 11 14"/>
  <p:tag name="CHARTSTRINGSTDPER" val="0.4 0.314285714285714 0.2 0.0857142857142857"/>
  <p:tag name="CHARTSTRINGREVPER" val="0.0857142857142857 0.2 0.314285714285714 0.4"/>
  <p:tag name="RESPONSESGATHERED" val="False"/>
  <p:tag name="ANONYMOUSTEMP" val="False"/>
  <p:tag name="SLIDEORDER" val="2"/>
  <p:tag name="SLIDEGUID" val="D0ABBF23772A4B0FA6E72D1B92B8E51A"/>
  <p:tag name="CORRECTPOINTVALUE" val="1"/>
  <p:tag name="VALUES" val="Correct|smicln|Incorrect|smicln|Incorrect|smicln|Incorrec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1"/>
  <p:tag name="FONTSIZE" val="32"/>
  <p:tag name="BULLETTYPE" val="ppBulletArabicPeriod"/>
  <p:tag name="ANSWERTEXT" val="Using new resources&#10;Using society’s existing resources&#10;Reducing unemployment&#10;Producing more quintiles"/>
  <p:tag name="OLDNUMANSWERS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854C85F964F4DBBB1CA015ACCA0E2C5"/>
  <p:tag name="SLIDEID" val="B854C85F964F4DBBB1CA015ACCA0E2C5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Economic growth occurs when: "/>
  <p:tag name="ANSWERSALIAS" val="The economy produces more|smicln|Resources are used more efficiently|smicln|New resources are discovered|smicln|We produce what people want|smicln|We achieve full employment"/>
  <p:tag name="TOTALRESPONSES" val="36"/>
  <p:tag name="RESPONSECOUNT" val="36"/>
  <p:tag name="SLICED" val="False"/>
  <p:tag name="RESPONSES" val="1;3;1;1;1;2;3;1;1;1;3;3;1;2;1;3;3;1;2;1;4;2;3;1;1;3;2;1;3;3;1;3;1;4;3;3;"/>
  <p:tag name="CHARTSTRINGSTD" val="16 5 13 2 0"/>
  <p:tag name="CHARTSTRINGREV" val="0 2 13 5 16"/>
  <p:tag name="CHARTSTRINGSTDPER" val="0.444444444444444 0.138888888888889 0.361111111111111 0.0555555555555556 0"/>
  <p:tag name="CHARTSTRINGREVPER" val="0 0.0555555555555556 0.361111111111111 0.138888888888889 0.444444444444444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5"/>
  <p:tag name="FONTSIZE" val="32"/>
  <p:tag name="BULLETTYPE" val="ppBulletArabicPeriod"/>
  <p:tag name="ANSWERTEXT" val="The economy produces more&#10;Resources are used more efficiently&#10;New resources are discovered&#10;We produce what people want&#10;We achieve full employment"/>
  <p:tag name="OLDNUMANSWERS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Economic growth occurs when: "/>
  <p:tag name="ANSWERSALIAS" val="The economy produces more|smicln|Resources are used more efficiently|smicln|New resources are discovered|smicln|We produce what people want|smicln|We achieve full employment"/>
  <p:tag name="TOTALRESPONSES" val="36"/>
  <p:tag name="RESPONSECOUNT" val="36"/>
  <p:tag name="SLICED" val="False"/>
  <p:tag name="RESPONSES" val="1;3;1;1;1;2;3;1;1;1;3;3;1;2;1;3;3;1;2;1;4;2;3;1;1;3;2;1;3;3;1;3;1;4;3;3;"/>
  <p:tag name="CHARTSTRINGSTD" val="16 5 13 2 0"/>
  <p:tag name="CHARTSTRINGREV" val="0 2 13 5 16"/>
  <p:tag name="CHARTSTRINGSTDPER" val="0.444444444444444 0.138888888888889 0.361111111111111 0.0555555555555556 0"/>
  <p:tag name="CHARTSTRINGREVPER" val="0 0.0555555555555556 0.361111111111111 0.138888888888889 0.444444444444444"/>
  <p:tag name="RESPONSESGATHERED" val="False"/>
  <p:tag name="ANONYMOUSTEMP" val="False"/>
  <p:tag name="SLIDEORDER" val="2"/>
  <p:tag name="SLIDEGUID" val="563275D550B6492FBEF4BBE1D66D4D0F"/>
  <p:tag name="CORRECTPOINTVALUE" val="1"/>
  <p:tag name="VALUES" val="Incorrect|smicln|Incorrect|smicln|Correct|smicln|Incorrect|smicln|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5"/>
  <p:tag name="FONTSIZE" val="32"/>
  <p:tag name="BULLETTYPE" val="ppBulletArabicPeriod"/>
  <p:tag name="ANSWERTEXT" val="The economy produces more&#10;Resources are used more efficiently&#10;New resources are discovered&#10;We produce what people want&#10;We achieve full employment"/>
  <p:tag name="OLDNUMANSWERS" val="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4"/>
  <p:tag name="SLIDEGUID" val="3CC39968F91248CC9B62D47D40C33CF4"/>
  <p:tag name="TOTALRESPONSES" val="35"/>
  <p:tag name="RESPONSECOUNT" val="35"/>
  <p:tag name="SLICED" val="False"/>
  <p:tag name="RESPONSES" val="2;2;3;4;2;3;-;2;2;2;2;2;2;2;2;4;4;2;2;5;2;2;2;2;3;4;2;2;2;4;4;2;2;2;2;4;"/>
  <p:tag name="CHARTSTRINGSTD" val="0 24 3 7 1"/>
  <p:tag name="CHARTSTRINGREV" val="1 7 3 24 0"/>
  <p:tag name="CHARTSTRINGSTDPER" val="0 0.685714285714286 0.0857142857142857 0.2 0.0285714285714286"/>
  <p:tag name="CHARTSTRINGREVPER" val="0.0285714285714286 0.2 0.0857142857142857 0.685714285714286 0"/>
  <p:tag name="RESPONSESGATHERED" val="False"/>
  <p:tag name="ANONYMOUSTEMP" val="False"/>
  <p:tag name="QUESTIONALIAS" val="7. Which of the 5Es BEST explains having four employees at every cash register in Moscow grocery stores?"/>
  <p:tag name="ANSWERSALIAS" val="Economic Growth|smicln|Productive Efficiency|smicln|Allocative Efficiency|smicln|Equity|smicln|Full employment"/>
  <p:tag name="CORRECTPOINTVALUE" val="0"/>
  <p:tag name="VALUES" val="No Value|smicln|No Value|smicln|No Value|smicln|No Value|smicln|No Val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Productive Efficiency&#10;Allocative Efficiency&#10;Equity&#10;Full employment"/>
  <p:tag name="OLDNUMANSWERS" val="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35"/>
  <p:tag name="RESPONSECOUNT" val="35"/>
  <p:tag name="SLICED" val="False"/>
  <p:tag name="RESPONSES" val="2;2;3;4;2;3;-;2;2;2;2;2;2;2;2;4;4;2;2;5;2;2;2;2;3;4;2;2;2;4;4;2;2;2;2;4;"/>
  <p:tag name="CHARTSTRINGSTD" val="0 24 3 7 1"/>
  <p:tag name="CHARTSTRINGREV" val="1 7 3 24 0"/>
  <p:tag name="CHARTSTRINGSTDPER" val="0 0.685714285714286 0.0857142857142857 0.2 0.0285714285714286"/>
  <p:tag name="CHARTSTRINGREVPER" val="0.0285714285714286 0.2 0.0857142857142857 0.685714285714286 0"/>
  <p:tag name="RESPONSESGATHERED" val="False"/>
  <p:tag name="ANONYMOUSTEMP" val="False"/>
  <p:tag name="QUESTIONALIAS" val="7. Which of the 5Es BEST explains having four employees at every cash register in Moscow grocery stores?"/>
  <p:tag name="ANSWERSALIAS" val="Economic Growth|smicln|Productive Efficiency|smicln|Allocative Efficiency|smicln|Equity|smicln|Full employment"/>
  <p:tag name="SLIDEORDER" val="5"/>
  <p:tag name="SLIDEGUID" val="5660DF12F3264043A53D36B0952BBF66"/>
  <p:tag name="CORRECTPOINTVALUE" val="1"/>
  <p:tag name="VALUES" val="Incorrect|smicln|Correct|smicln|Incorrect|smicln|Incorrect|smicln|Incorrect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Productive Efficiency&#10;Allocative Efficiency&#10;Equity&#10;Full employment"/>
  <p:tag name="OLDNUMANSWERS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0738CEFF576E4253B61D186C2FC25C12"/>
  <p:tag name="TOTALRESPONSES" val="35"/>
  <p:tag name="RESPONSECOUNT" val="35"/>
  <p:tag name="SLICED" val="False"/>
  <p:tag name="RESPONSES" val="3;3;3;2;3;4;4;3;2;3;3;3;3;-;3;3;3;3;3;3;3;4;3;3;3;3;3;2;3;3;3;2;3;3;3;3;"/>
  <p:tag name="CHARTSTRINGSTD" val="0 4 28 3 0"/>
  <p:tag name="CHARTSTRINGREV" val="0 3 28 4 0"/>
  <p:tag name="CHARTSTRINGSTDPER" val="0 0.114285714285714 0.8 0.0857142857142857 0"/>
  <p:tag name="CHARTSTRINGREVPER" val="0 0.0857142857142857 0.8 0.114285714285714 0"/>
  <p:tag name="RESPONSESGATHERED" val="False"/>
  <p:tag name="ANONYMOUSTEMP" val="False"/>
  <p:tag name="QUESTIONALIAS" val="6. Which of the 5Es BEST explains high prices after a natural disaster?"/>
  <p:tag name="ANSWERSALIAS" val="Economic Growth|smicln|Productive Efficiency|smicln|Allocative Efficiency|smicln|Equity|smicln|Full employment"/>
  <p:tag name="CORRECTPOINTVALUE" val="0"/>
  <p:tag name="VALUES" val="No Value|smicln|No Value|smicln|No Value|smicln|No Value|smicln|No Val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Productive Efficiency&#10;Allocative Efficiency&#10;Equity&#10;Full employment"/>
  <p:tag name="OLDNUMANSWERS" val="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35"/>
  <p:tag name="RESPONSECOUNT" val="35"/>
  <p:tag name="SLICED" val="False"/>
  <p:tag name="RESPONSES" val="3;3;3;2;3;4;4;3;2;3;3;3;3;-;3;3;3;3;3;3;3;4;3;3;3;3;3;2;3;3;3;2;3;3;3;3;"/>
  <p:tag name="CHARTSTRINGSTD" val="0 4 28 3 0"/>
  <p:tag name="CHARTSTRINGREV" val="0 3 28 4 0"/>
  <p:tag name="CHARTSTRINGSTDPER" val="0 0.114285714285714 0.8 0.0857142857142857 0"/>
  <p:tag name="CHARTSTRINGREVPER" val="0 0.0857142857142857 0.8 0.114285714285714 0"/>
  <p:tag name="RESPONSESGATHERED" val="False"/>
  <p:tag name="ANONYMOUSTEMP" val="False"/>
  <p:tag name="QUESTIONALIAS" val="6. Which of the 5Es BEST explains high prices after a natural disaster?"/>
  <p:tag name="ANSWERSALIAS" val="Economic Growth|smicln|Productive Efficiency|smicln|Allocative Efficiency|smicln|Equity|smicln|Full employment"/>
  <p:tag name="SLIDEORDER" val="3"/>
  <p:tag name="SLIDEGUID" val="82C4FFEA06774C038808760DE515DA9E"/>
  <p:tag name="CORRECTPOINTVALUE" val="1"/>
  <p:tag name="VALUES" val="Incorrect|smicln|Incorrect|smicln|Correct|smicln|Incorrect|smicln|Incorrec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Productive Efficiency&#10;Allocative Efficiency&#10;Equity&#10;Full employment"/>
  <p:tag name="OLDNUMANSWERS" val="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5"/>
  <p:tag name="SLIDEGUID" val="8F615BAC49AD4A5EA4ADF1A150D7620C"/>
  <p:tag name="TOTALRESPONSES" val="33"/>
  <p:tag name="RESPONSECOUNT" val="33"/>
  <p:tag name="SLICED" val="False"/>
  <p:tag name="RESPONSES" val="3;3;3;3;4;4;3;3;3;3;4;4;3;4;-;4;3;4;-;3;4;4;4;3;1;3;1;-;4;4;1;4;3;1;4;2;"/>
  <p:tag name="CHARTSTRINGSTD" val="4 1 14 14 0"/>
  <p:tag name="CHARTSTRINGREV" val="0 14 14 1 4"/>
  <p:tag name="CHARTSTRINGSTDPER" val="0.121212121212121 0.0303030303030303 0.424242424242424 0.424242424242424 0"/>
  <p:tag name="CHARTSTRINGREVPER" val="0 0.424242424242424 0.424242424242424 0.0303030303030303 0.121212121212121"/>
  <p:tag name="RESPONSESGATHERED" val="False"/>
  <p:tag name="ANONYMOUSTEMP" val="False"/>
  <p:tag name="QUESTIONALIAS" val="8. Which of the 5Es BEST explains why the price of gasoline may be too low?"/>
  <p:tag name="ANSWERSALIAS" val="Economic Growth|smicln|Productive Efficiency|smicln|Allocative Efficiency|smicln|Equity|smicln|Full employment"/>
  <p:tag name="CORRECTPOINTVALUE" val="0"/>
  <p:tag name="VALUES" val="No Value|smicln|No Value|smicln|No Value|smicln|No Value|smicln|No Val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Productive Efficiency&#10;Allocative Efficiency&#10;Equity&#10;Full employment"/>
  <p:tag name="OLDNUMANSWERS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33"/>
  <p:tag name="RESPONSECOUNT" val="33"/>
  <p:tag name="SLICED" val="False"/>
  <p:tag name="RESPONSES" val="3;3;3;3;4;4;3;3;3;3;4;4;3;4;-;4;3;4;-;3;4;4;4;3;1;3;1;-;4;4;1;4;3;1;4;2;"/>
  <p:tag name="CHARTSTRINGSTD" val="4 1 14 14 0"/>
  <p:tag name="CHARTSTRINGREV" val="0 14 14 1 4"/>
  <p:tag name="CHARTSTRINGSTDPER" val="0.121212121212121 0.0303030303030303 0.424242424242424 0.424242424242424 0"/>
  <p:tag name="CHARTSTRINGREVPER" val="0 0.424242424242424 0.424242424242424 0.0303030303030303 0.121212121212121"/>
  <p:tag name="RESPONSESGATHERED" val="False"/>
  <p:tag name="ANONYMOUSTEMP" val="False"/>
  <p:tag name="QUESTIONALIAS" val="8. Which of the 5Es BEST explains why the price of gasoline may be too low?"/>
  <p:tag name="ANSWERSALIAS" val="Economic Growth|smicln|Productive Efficiency|smicln|Allocative Efficiency|smicln|Equity|smicln|Full employment"/>
  <p:tag name="SLIDEORDER" val="6"/>
  <p:tag name="SLIDEGUID" val="E4842CA6272647009C70AC1DE0A39BB2"/>
  <p:tag name="CORRECTPOINTVALUE" val="1"/>
  <p:tag name="VALUES" val="Incorrect|smicln|Incorrect|smicln|Correct|smicln|Incorrect|smicln|Incorrec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Productive Efficiency&#10;Allocative Efficiency&#10;Equity&#10;Full employment"/>
  <p:tag name="OLDNUMANSWERS" val="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5"/>
  <p:tag name="SLIDEGUID" val="8CD870A4C10E4726B87BB84CC8B66EAB"/>
  <p:tag name="TOTALRESPONSES" val="33"/>
  <p:tag name="RESPONSECOUNT" val="33"/>
  <p:tag name="SLICED" val="False"/>
  <p:tag name="RESPONSES" val="3;3;3;3;2;3;3;3;4;3;3;3;3;3;2;-;4;3;3;3;2;3;2;1;4;2;3;3;3;-;2;2;1;2;3;-;"/>
  <p:tag name="CHARTSTRINGSTD" val="2 8 20 3"/>
  <p:tag name="CHARTSTRINGREV" val="3 20 8 2"/>
  <p:tag name="CHARTSTRINGSTDPER" val="0.0606060606060606 0.242424242424242 0.606060606060606 0.0909090909090909"/>
  <p:tag name="CHARTSTRINGREVPER" val="0.0909090909090909 0.606060606060606 0.242424242424242 0.0606060606060606"/>
  <p:tag name="RESPONSESGATHERED" val="False"/>
  <p:tag name="ANONYMOUSTEMP" val="False"/>
  <p:tag name="QUESTIONALIAS" val="9. Which of the following is not associated with EQUITY? "/>
  <p:tag name="ANSWERSALIAS" val="Diminishing marginal utility|smicln|Fair distribution of goods and services|smicln|Equality|smicln|President Obama example"/>
  <p:tag name="VALUES" val="No Value|smicln|No Value|smicln|No Value|smicln|No Value|smicln|Incorrect"/>
  <p:tag name="CORRECTPOINTVALUE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1"/>
  <p:tag name="FONTSIZE" val="32"/>
  <p:tag name="BULLETTYPE" val="ppBulletArabicPeriod"/>
  <p:tag name="ANSWERTEXT" val="Diminishing marginal utility&#10;Fair distribution of goods and services&#10;Equality&#10;President Obama example"/>
  <p:tag name="OLDNUMANSWERS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VALUES" val="Incorrect|smicln|Incorrect|smicln|Correct|smicln|Incorrect|smicln|Incorrect"/>
  <p:tag name="TOTALRESPONSES" val="33"/>
  <p:tag name="RESPONSECOUNT" val="33"/>
  <p:tag name="SLICED" val="False"/>
  <p:tag name="RESPONSES" val="3;3;3;3;2;3;3;3;4;3;3;3;3;3;2;-;4;3;3;3;2;3;2;1;4;2;3;3;3;-;2;2;1;2;3;-;"/>
  <p:tag name="CHARTSTRINGSTD" val="2 8 20 3"/>
  <p:tag name="CHARTSTRINGREV" val="3 20 8 2"/>
  <p:tag name="CHARTSTRINGSTDPER" val="0.0606060606060606 0.242424242424242 0.606060606060606 0.0909090909090909"/>
  <p:tag name="CHARTSTRINGREVPER" val="0.0909090909090909 0.606060606060606 0.242424242424242 0.0606060606060606"/>
  <p:tag name="RESPONSESGATHERED" val="False"/>
  <p:tag name="ANONYMOUSTEMP" val="False"/>
  <p:tag name="QUESTIONALIAS" val="9. Which of the following is not associated with EQUITY? "/>
  <p:tag name="ANSWERSALIAS" val="Diminishing marginal utility|smicln|Fair distribution of goods and services|smicln|Equality|smicln|President Obama example"/>
  <p:tag name="SLIDEORDER" val="6"/>
  <p:tag name="SLIDEGUID" val="6051611745E340D6AC53B68BE3A03E10"/>
  <p:tag name="CORRECTPOINTVALU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Yes|smicln|No"/>
  <p:tag name="QUESTIONALIAS" val="4. Should the United States have free trade with Mexico, China, Canada, etc?  (what would most economists say?)"/>
  <p:tag name="SLIDEORDER" val="3"/>
  <p:tag name="SLIDEGUID" val="E76B9252037C49E5B0C8D72B0B77148B"/>
  <p:tag name="VALUES" val="Correct|smicln|Incorrect"/>
  <p:tag name="CORRECTPOINTVALUE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1"/>
  <p:tag name="FONTSIZE" val="32"/>
  <p:tag name="BULLETTYPE" val="ppBulletArabicPeriod"/>
  <p:tag name="ANSWERTEXT" val="Diminishing marginal utility&#10;Fair distribution of goods and services&#10;Equality&#10;President Obama example"/>
  <p:tag name="OLDNUMANSWERS" val="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9. Which of the 5Es BEST explains: "/>
  <p:tag name="ANSWERSALIAS" val="Economic Growth|smicln|Productive Efficiency|smicln|Allocative Efficiency|smicln|Equity|smicln|Full employment"/>
  <p:tag name="SLIDEORDER" val="3"/>
  <p:tag name="SLIDEGUID" val="244DEBF0BD0D464D8E4091A4BC39075B"/>
  <p:tag name="TOTALRESPONSES" val="36"/>
  <p:tag name="RESPONSECOUNT" val="36"/>
  <p:tag name="SLICED" val="False"/>
  <p:tag name="RESPONSES" val="2;1;5;2;2;2;5;5;1;5;2;3;5;2;5;2;2;2;3;5;2;2;5;1;2;2;1;4;5;4;4;2;2;2;2;2;"/>
  <p:tag name="CHARTSTRINGSTD" val="4 18 2 3 9"/>
  <p:tag name="CHARTSTRINGREV" val="9 3 2 18 4"/>
  <p:tag name="CHARTSTRINGSTDPER" val="0.111111111111111 0.5 0.0555555555555556 0.0833333333333333 0.25"/>
  <p:tag name="CHARTSTRINGREVPER" val="0.25 0.0833333333333333 0.0555555555555556 0.5 0.111111111111111"/>
  <p:tag name="RESPONSESGATHERED" val="False"/>
  <p:tag name="ANONYMOUSTEMP" val="False"/>
  <p:tag name="CORRECTPOINTVALUE" val="0"/>
  <p:tag name="VALUES" val="No Value|smicln|No Value|smicln|No Value|smicln|No Value|smicln|No Valu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Productive Efficiency&#10;Allocative Efficiency&#10;Equity&#10;Full employment"/>
  <p:tag name="OLDNUMANSWERS" val="5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9. Which of the 5Es BEST explains: "/>
  <p:tag name="ANSWERSALIAS" val="Economic Growth|smicln|Productive Efficiency|smicln|Allocative Efficiency|smicln|Equity|smicln|Full employment"/>
  <p:tag name="TOTALRESPONSES" val="36"/>
  <p:tag name="RESPONSECOUNT" val="36"/>
  <p:tag name="SLICED" val="False"/>
  <p:tag name="RESPONSES" val="2;1;5;2;2;2;5;5;1;5;2;3;5;2;5;2;2;2;3;5;2;2;5;1;2;2;1;4;5;4;4;2;2;2;2;2;"/>
  <p:tag name="CHARTSTRINGSTD" val="4 18 2 3 9"/>
  <p:tag name="CHARTSTRINGREV" val="9 3 2 18 4"/>
  <p:tag name="CHARTSTRINGSTDPER" val="0.111111111111111 0.5 0.0555555555555556 0.0833333333333333 0.25"/>
  <p:tag name="CHARTSTRINGREVPER" val="0.25 0.0833333333333333 0.0555555555555556 0.5 0.111111111111111"/>
  <p:tag name="RESPONSESGATHERED" val="False"/>
  <p:tag name="ANONYMOUSTEMP" val="False"/>
  <p:tag name="SLIDEORDER" val="4"/>
  <p:tag name="SLIDEGUID" val="198805D79A6D4CEA876797D6F6CD1D6D"/>
  <p:tag name="CORRECTPOINTVALUE" val="1"/>
  <p:tag name="VALUES" val="Incorrect|smicln|Incorrect|smicln|Incorrect|smicln|Incorrect|smicln|Correct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2"/>
  <p:tag name="FONTSIZE" val="32"/>
  <p:tag name="BULLETTYPE" val="ppBulletArabicPeriod"/>
  <p:tag name="ANSWERTEXT" val="Economic Growth&#10;Productive Efficiency&#10;Allocative Efficiency&#10;Equity&#10;Full employment"/>
  <p:tag name="OLDNUMANSWERS" val="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0. The GOAL of economics is to: "/>
  <p:tag name="ANSWERSALIAS" val="Maximize society’s satisfaction|smicln|Achieve efficiency|smicln|Reduce society’s unlimited wants|smicln|Conserve society’s limited resources"/>
  <p:tag name="TOTALRESPONSES" val="34"/>
  <p:tag name="RESPONSECOUNT" val="34"/>
  <p:tag name="SLICED" val="False"/>
  <p:tag name="RESPONSES" val="1;1;1;1;1;2;2;1;1;1;1;1;1;1;1;2;1;1;1;1;2;1;1;1;1;1;-;-;1;1;1;2;3;1;1;1;"/>
  <p:tag name="CHARTSTRINGSTD" val="28 5 1 0"/>
  <p:tag name="CHARTSTRINGREV" val="0 1 5 28"/>
  <p:tag name="CHARTSTRINGSTDPER" val="0.823529411764706 0.147058823529412 0.0294117647058824 0"/>
  <p:tag name="CHARTSTRINGREVPER" val="0 0.0294117647058824 0.147058823529412 0.823529411764706"/>
  <p:tag name="RESPONSESGATHERED" val="False"/>
  <p:tag name="ANONYMOUSTEMP" val="False"/>
  <p:tag name="SLIDEORDER" val="2"/>
  <p:tag name="SLIDEGUID" val="4851508086A245798D921B8E22CB5614"/>
  <p:tag name="CORRECTPOINTVALUE" val="0"/>
  <p:tag name="VALUES" val="No Value|smicln|No Value|smicln|No Value|smicln|No Valu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0"/>
  <p:tag name="FONTSIZE" val="40"/>
  <p:tag name="BULLETTYPE" val="ppBulletArabicPeriod"/>
  <p:tag name="ANSWERTEXT" val="Maximize society’s satisfaction&#10;Achieve efficiency&#10;Reduce society’s unlimited wants&#10;Conserve society’s limited resources"/>
  <p:tag name="OLDNUMANSWERS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A7006873F4348BDAC2B6FD9D0C4C801"/>
  <p:tag name="SLIDEID" val="6A7006873F4348BDAC2B6FD9D0C4C801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0. The GOAL of economics is to: "/>
  <p:tag name="ANSWERSALIAS" val="Maximize society’s satisfaction|smicln|Achieve efficiency|smicln|Reduce society’s unlimited wants|smicln|Conserve society’s limited resources"/>
  <p:tag name="TOTALRESPONSES" val="34"/>
  <p:tag name="RESPONSECOUNT" val="34"/>
  <p:tag name="SLICED" val="False"/>
  <p:tag name="RESPONSES" val="1;1;1;1;1;2;2;1;1;1;1;1;1;1;1;2;1;1;1;1;2;1;1;1;1;1;-;-;1;1;1;2;3;1;1;1;"/>
  <p:tag name="CHARTSTRINGSTD" val="28 5 1 0"/>
  <p:tag name="CHARTSTRINGREV" val="0 1 5 28"/>
  <p:tag name="CHARTSTRINGSTDPER" val="0.823529411764706 0.147058823529412 0.0294117647058824 0"/>
  <p:tag name="CHARTSTRINGREVPER" val="0 0.0294117647058824 0.147058823529412 0.823529411764706"/>
  <p:tag name="RESPONSESGATHERED" val="False"/>
  <p:tag name="ANONYMOUSTEMP" val="False"/>
  <p:tag name="CORRECTPOINTVALUE" val="1"/>
  <p:tag name="VALUES" val="Correct|smicln|Incorrect|smicln|Incorrect|smicln|Incorrec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0"/>
  <p:tag name="FONTSIZE" val="40"/>
  <p:tag name="BULLETTYPE" val="ppBulletArabicPeriod"/>
  <p:tag name="ANSWERTEXT" val="Maximize society’s satisfaction&#10;Achieve efficiency&#10;Reduce society’s unlimited wants&#10;Conserve society’s limited resources"/>
  <p:tag name="OLDNUMANSWERS" val="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Yes|smicln|No"/>
  <p:tag name="QUESTIONALIAS" val="4. Should the United States have free trade with Mexico, China, Canada, etc?  (what would most economists say?)"/>
  <p:tag name="SLIDEORDER" val="4"/>
  <p:tag name="SLIDEGUID" val="E1A39372B69A43829BEF2F0053088C46"/>
  <p:tag name="VALUES" val="Correct|smicln|Incorrec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1042</Words>
  <Application>Microsoft Office PowerPoint</Application>
  <PresentationFormat>On-screen Show (4:3)</PresentationFormat>
  <Paragraphs>192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1b – The 5Es of Economics</vt:lpstr>
      <vt:lpstr>1b – The 5Es of Economics</vt:lpstr>
      <vt:lpstr>1b Outcomes (1)</vt:lpstr>
      <vt:lpstr>1b Outcomes (2)</vt:lpstr>
      <vt:lpstr>1b Key Terms</vt:lpstr>
      <vt:lpstr>Lesson 1a:  Should the United States have free trade with Mexico, China, Canada, etc?  (What would most economists say?)</vt:lpstr>
      <vt:lpstr>Lesson 1a:  Should the United States have free trade with Mexico, China, Canada, etc?  (What would most economists say?)</vt:lpstr>
      <vt:lpstr>Lesson 1a: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  (What would most economists say?)</vt:lpstr>
      <vt:lpstr>Lesson 1a: Assume that a hurricane has struck the coast of Florida causing massive destruction. As a result, the prices of many products like hotel rooms, water, plywood, etc. increase significantly. For example, let's say the price of plywood increases from a price of $10 a sheet before the hurricane to $30 a sheet after the hurricane.   To help the people of Florida, should the Florida government pass a law keeping the price of these products (like plywood) to their levels before the hurricane struck?   (What would most economists say?)</vt:lpstr>
      <vt:lpstr>Lesson 1a: Jan. 26, 2000, Coca-Cola announced plans to cut 6,000 jobs, about a fifth of its workforce.     Assuming that they will produce the same amount of Coke, are these job cuts good for society?     (What would most economists say?)</vt:lpstr>
      <vt:lpstr>Lesson 1a: Jan. 26, 2000, Coca-Cola announced plans to cut 6,000 jobs, about a fifth of its workforce.     Assuming that they will produce the same amount of Coke, are these job cuts good for society?     (What would most economists say?)</vt:lpstr>
      <vt:lpstr>Lesson 1a: Are gasoline prices too low?  (What would many economists say?)</vt:lpstr>
      <vt:lpstr>Lesson 1a: Are gasoline prices too low?  (What would many economists say?)</vt:lpstr>
      <vt:lpstr>1. What two things cause scarcity? </vt:lpstr>
      <vt:lpstr>1. What two things cause scarcity? </vt:lpstr>
      <vt:lpstr>2. What must we do because scarcity? </vt:lpstr>
      <vt:lpstr>2. What must we do because scarcity? </vt:lpstr>
      <vt:lpstr>3. Which of the following is NOT one of the three options that society has for dealing with scarcity? </vt:lpstr>
      <vt:lpstr>3. Which of the following is NOT one of the three options that society has for dealing with scarcity? </vt:lpstr>
      <vt:lpstr>4. Economic growth differs from the four other “Es” because it is concerned with: </vt:lpstr>
      <vt:lpstr>4. Economic growth differs from the four other “Es” because it is concerned with: </vt:lpstr>
      <vt:lpstr>5. Economic growth occurs when: </vt:lpstr>
      <vt:lpstr>5. Economic growth occurs when: </vt:lpstr>
      <vt:lpstr>6. Which of the 5Es BEST explains having four employees at every cash register in Moscow grocery stores?</vt:lpstr>
      <vt:lpstr>6. Which of the 5Es BEST explains having four employees at every cash register in Moscow grocery stores?</vt:lpstr>
      <vt:lpstr>7. Which of the 5Es BEST explains high prices after a natural disaster?</vt:lpstr>
      <vt:lpstr>7. Which of the 5Es BEST explains high prices after a natural disaster?</vt:lpstr>
      <vt:lpstr>8. Which of the 5Es BEST explains why the price of gasoline may be too low?</vt:lpstr>
      <vt:lpstr>8. Which of the 5Es BEST explains why the price of gasoline may be too low?</vt:lpstr>
      <vt:lpstr>9. Which of the following is not associated with EQUITY? </vt:lpstr>
      <vt:lpstr>9. Which of the following is not associated with EQUITY? </vt:lpstr>
      <vt:lpstr>10. Which of the 5Es BEST explains an unused factory?</vt:lpstr>
      <vt:lpstr>10. Which of the 5Es BEST explains an unused factory?</vt:lpstr>
      <vt:lpstr>11. The GOAL of economics is to: </vt:lpstr>
      <vt:lpstr>11. The GOAL of economics is to: </vt:lpstr>
      <vt:lpstr>The 5Es of Economics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123</cp:revision>
  <cp:lastPrinted>2015-08-31T22:31:23Z</cp:lastPrinted>
  <dcterms:created xsi:type="dcterms:W3CDTF">2013-02-04T18:55:14Z</dcterms:created>
  <dcterms:modified xsi:type="dcterms:W3CDTF">2018-08-03T22:59:56Z</dcterms:modified>
</cp:coreProperties>
</file>