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70" r:id="rId3"/>
    <p:sldId id="279" r:id="rId4"/>
    <p:sldId id="271" r:id="rId5"/>
    <p:sldId id="275" r:id="rId6"/>
    <p:sldId id="260" r:id="rId7"/>
    <p:sldId id="286" r:id="rId8"/>
    <p:sldId id="276" r:id="rId9"/>
    <p:sldId id="287" r:id="rId10"/>
    <p:sldId id="277" r:id="rId11"/>
    <p:sldId id="288" r:id="rId12"/>
    <p:sldId id="278" r:id="rId13"/>
    <p:sldId id="272" r:id="rId14"/>
    <p:sldId id="280" r:id="rId15"/>
    <p:sldId id="268" r:id="rId16"/>
    <p:sldId id="289" r:id="rId17"/>
    <p:sldId id="284" r:id="rId18"/>
    <p:sldId id="259" r:id="rId19"/>
    <p:sldId id="290" r:id="rId20"/>
    <p:sldId id="273" r:id="rId21"/>
    <p:sldId id="291" r:id="rId22"/>
    <p:sldId id="262" r:id="rId23"/>
    <p:sldId id="292" r:id="rId24"/>
    <p:sldId id="281" r:id="rId25"/>
    <p:sldId id="285" r:id="rId26"/>
    <p:sldId id="283" r:id="rId27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3.bin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percollege.edu/mhealy/eco212/macmodules.htm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hyperlink" Target="http://www.harpercollege.edu/mhealy/eco212/macwebapp/macwebapp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percollege.edu/mhealy/eco212/syllabus/macsylsi.htm#dat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31.xml"/><Relationship Id="rId7" Type="http://schemas.openxmlformats.org/officeDocument/2006/relationships/oleObject" Target="../embeddings/oleObject4.bin"/><Relationship Id="rId2" Type="http://schemas.openxmlformats.org/officeDocument/2006/relationships/tags" Target="../tags/tag30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hyperlink" Target="https://mises.org/library/price-gouging-saves-lives-hurricane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38.xml"/><Relationship Id="rId7" Type="http://schemas.openxmlformats.org/officeDocument/2006/relationships/oleObject" Target="../embeddings/oleObject5.bin"/><Relationship Id="rId2" Type="http://schemas.openxmlformats.org/officeDocument/2006/relationships/tags" Target="../tags/tag3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hyperlink" Target="https://mises.org/library/price-gouging-saves-lives-hurrican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hyperlink" Target="http://www.harpercollege.edu/mhealy/eco211/lectures/day1/coke.html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44.xml"/><Relationship Id="rId7" Type="http://schemas.openxmlformats.org/officeDocument/2006/relationships/oleObject" Target="../embeddings/oleObject6.bin"/><Relationship Id="rId2" Type="http://schemas.openxmlformats.org/officeDocument/2006/relationships/tags" Target="../tags/tag43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9" Type="http://schemas.openxmlformats.org/officeDocument/2006/relationships/hyperlink" Target="http://www.harpercollege.edu/mhealy/eco211/lectures/day1/coke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hyperlink" Target="http://www.globalpetrolprices.com/gasoline_prices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50.xml"/><Relationship Id="rId7" Type="http://schemas.openxmlformats.org/officeDocument/2006/relationships/oleObject" Target="../embeddings/oleObject7.bin"/><Relationship Id="rId2" Type="http://schemas.openxmlformats.org/officeDocument/2006/relationships/tags" Target="../tags/tag49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hyperlink" Target="http://www.globalpetrolprices.com/gasoline_price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percollege.edu/mhealy/eco212/syllabus/macsylsi.htm#dat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0.xml"/><Relationship Id="rId7" Type="http://schemas.openxmlformats.org/officeDocument/2006/relationships/oleObject" Target="../embeddings/oleObject1.bin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2.bin"/><Relationship Id="rId2" Type="http://schemas.openxmlformats.org/officeDocument/2006/relationships/tags" Target="../tags/tag1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1a </a:t>
            </a:r>
            <a:r>
              <a:rPr lang="en-US" b="1" smtClean="0"/>
              <a:t>– </a:t>
            </a:r>
            <a:r>
              <a:rPr lang="en-US" b="1"/>
              <a:t>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602207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97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752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3.  Where do you find the correct daily reading assignments and the assigned video lectures?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0185" y="2209800"/>
            <a:ext cx="5824415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SYLLABUS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STUDY GUIDE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 or MACWEBAPP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2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752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3.  Where do you find the correct daily reading assignments and the assigned video lectures?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72493149"/>
              </p:ext>
            </p:extLst>
          </p:nvPr>
        </p:nvGraphicFramePr>
        <p:xfrm>
          <a:off x="6096000" y="3352800"/>
          <a:ext cx="2777066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352800"/>
                        <a:ext cx="2777066" cy="312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rShape1"/>
          <p:cNvSpPr/>
          <p:nvPr>
            <p:custDataLst>
              <p:tags r:id="rId4"/>
            </p:custDataLst>
          </p:nvPr>
        </p:nvSpPr>
        <p:spPr>
          <a:xfrm rot="10800000">
            <a:off x="215705" y="40321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500185" y="2209800"/>
            <a:ext cx="5824415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SYLLABUS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STUDY GUIDE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 or MACWEBAPP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7033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1" y="0"/>
            <a:ext cx="9144000" cy="838200"/>
          </a:xfrm>
        </p:spPr>
        <p:txBody>
          <a:bodyPr>
            <a:noAutofit/>
          </a:bodyPr>
          <a:lstStyle/>
          <a:p>
            <a:r>
              <a:rPr lang="en-US" sz="4800" b="1" u="sng" dirty="0"/>
              <a:t> 1a </a:t>
            </a:r>
            <a:r>
              <a:rPr lang="en-US" sz="4800" b="1" u="sng" dirty="0" smtClean="0"/>
              <a:t>– </a:t>
            </a:r>
            <a:r>
              <a:rPr lang="en-US" sz="4800" b="1" u="sng" dirty="0" smtClean="0">
                <a:hlinkClick r:id="rId3"/>
              </a:rPr>
              <a:t>LESSONS</a:t>
            </a:r>
            <a:r>
              <a:rPr lang="en-US" sz="4800" b="1" u="sng" dirty="0" smtClean="0"/>
              <a:t> / </a:t>
            </a:r>
            <a:r>
              <a:rPr lang="en-US" sz="4800" b="1" u="sng" dirty="0" smtClean="0">
                <a:hlinkClick r:id="rId4"/>
              </a:rPr>
              <a:t>MACWEBAPP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458200" cy="57150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Introduction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Something Interesting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Assignments – Reading / Video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Outcomes – What you should learn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Key Term Flashcards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Key Formulas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Key Graphs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Review Videos (YouTube)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15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212 – Course Structure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458200" cy="5867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BEFORE CLASS: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Read Lesson Introduction / Something Interesting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Read Textbook</a:t>
            </a:r>
            <a:endParaRPr lang="en-US" sz="24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Watch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Key Term Flashcards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Take Pre-Quiz by noon (12:00)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DURING CLASS: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Clicker Quizzes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Yellow Pages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Lecture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AFTER CLASS:</a:t>
            </a:r>
            <a:endParaRPr lang="en-US" sz="2400" b="1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Required Activities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Yellow Pages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Review quizzes / Practice Exercises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4913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212 – Next Class – Lesson 1b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458200" cy="5867400"/>
          </a:xfrm>
        </p:spPr>
        <p:txBody>
          <a:bodyPr>
            <a:normAutofit/>
          </a:bodyPr>
          <a:lstStyle/>
          <a:p>
            <a:pPr lvl="1" algn="l"/>
            <a:r>
              <a:rPr lang="en-US" sz="3200" b="1" dirty="0" smtClean="0">
                <a:solidFill>
                  <a:schemeClr val="tx1"/>
                </a:solidFill>
              </a:rPr>
              <a:t>For Monday, Jan 22 = Lesson 1b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See </a:t>
            </a:r>
            <a:r>
              <a:rPr lang="en-US" sz="3200" dirty="0">
                <a:solidFill>
                  <a:schemeClr val="tx1"/>
                </a:solidFill>
                <a:hlinkClick r:id="rId3"/>
              </a:rPr>
              <a:t>Schedule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Lesson Introduction / Something Interesting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Textbook and online reading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Watch Assigned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Key Term Flashcards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Take Pre-Quiz for lesson 1b on Blackboard before </a:t>
            </a:r>
            <a:r>
              <a:rPr lang="en-US" sz="3200" dirty="0" smtClean="0">
                <a:solidFill>
                  <a:schemeClr val="tx1"/>
                </a:solidFill>
              </a:rPr>
              <a:t>12:00 noon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Get Ahead 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51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620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4. </a:t>
            </a:r>
            <a:r>
              <a:rPr lang="en-US" b="1" dirty="0"/>
              <a:t>Should the United States have free trade with </a:t>
            </a:r>
            <a:r>
              <a:rPr lang="en-US" b="1" dirty="0" smtClean="0"/>
              <a:t>Mexico, China, Canada, </a:t>
            </a:r>
            <a:r>
              <a:rPr lang="en-US" b="1" dirty="0" err="1" smtClean="0"/>
              <a:t>etc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sz="4000" b="1" dirty="0" smtClean="0"/>
              <a:t>(What would most economists say?)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35052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7447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Macroeconomics in a Global Economy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620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</a:t>
            </a:r>
            <a:r>
              <a:rPr lang="en-US" b="1" dirty="0">
                <a:solidFill>
                  <a:srgbClr val="0070C0"/>
                </a:solidFill>
              </a:rPr>
              <a:t>Should the United States have free trade with </a:t>
            </a:r>
            <a:r>
              <a:rPr lang="en-US" b="1" dirty="0" smtClean="0">
                <a:solidFill>
                  <a:srgbClr val="0070C0"/>
                </a:solidFill>
              </a:rPr>
              <a:t>Mexico, China, Canada, </a:t>
            </a:r>
            <a:r>
              <a:rPr lang="en-US" b="1" dirty="0" err="1" smtClean="0">
                <a:solidFill>
                  <a:srgbClr val="0070C0"/>
                </a:solidFill>
              </a:rPr>
              <a:t>etc</a:t>
            </a:r>
            <a:r>
              <a:rPr lang="en-US" b="1" dirty="0" smtClean="0">
                <a:solidFill>
                  <a:srgbClr val="0070C0"/>
                </a:solidFill>
              </a:rPr>
              <a:t>?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(What would most economists say?)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29641414"/>
              </p:ext>
            </p:extLst>
          </p:nvPr>
        </p:nvGraphicFramePr>
        <p:xfrm>
          <a:off x="6553200" y="3014076"/>
          <a:ext cx="2298700" cy="258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014076"/>
                        <a:ext cx="2298700" cy="258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762000" y="35052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7447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Macroeconomics in a Global Economy</a:t>
            </a:r>
            <a:endParaRPr lang="en-US" sz="3600" b="1" dirty="0"/>
          </a:p>
        </p:txBody>
      </p:sp>
      <p:sp>
        <p:nvSpPr>
          <p:cNvPr id="6" name="CorShape1"/>
          <p:cNvSpPr/>
          <p:nvPr>
            <p:custDataLst>
              <p:tags r:id="rId5"/>
            </p:custDataLst>
          </p:nvPr>
        </p:nvSpPr>
        <p:spPr>
          <a:xfrm rot="10800000">
            <a:off x="477520" y="3505200"/>
            <a:ext cx="519854" cy="519854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0009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Macroeconomics in a Global </a:t>
            </a:r>
            <a:r>
              <a:rPr lang="en-US" b="1" u="sng" dirty="0" smtClean="0"/>
              <a:t>Economy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Almost every day we hear news reports of economic problems and successes from around the world.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over the world, countries are undertaking economic reforms (often called GLOBALIZATION or STRUCTURAL ADJUSTMENT POLICIES) that their leaders believe will provide their citizens with lower unemployment and higher living standards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We will review basic microeconomic concepts and learn new macroeconomic concepts in an international  context.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211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5.  Assume </a:t>
            </a:r>
            <a:r>
              <a:rPr lang="en-US" sz="2400" b="1" dirty="0"/>
              <a:t>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u="sng" dirty="0" smtClean="0"/>
              <a:t>To </a:t>
            </a:r>
            <a:r>
              <a:rPr lang="en-US" sz="2400" b="1" u="sng" dirty="0"/>
              <a:t>help the people of Florida</a:t>
            </a:r>
            <a:r>
              <a:rPr lang="en-US" sz="2400" b="1" dirty="0"/>
              <a:t>, should the Florida government pass a law keeping the price of these products (like plywood) to their levels before the hurricane struck?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(What </a:t>
            </a:r>
            <a:r>
              <a:rPr lang="en-US" sz="24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4155273"/>
            <a:ext cx="6477000" cy="215821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https://mises.org/library/price-gouging-saves-lives-hurricane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0070C0"/>
                </a:solidFill>
              </a:rPr>
              <a:t>5.  Assume </a:t>
            </a:r>
            <a:r>
              <a:rPr lang="en-US" sz="2400" b="1" dirty="0">
                <a:solidFill>
                  <a:srgbClr val="0070C0"/>
                </a:solidFill>
              </a:rPr>
              <a:t>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b="1" u="sng" dirty="0" smtClean="0">
                <a:solidFill>
                  <a:srgbClr val="0070C0"/>
                </a:solidFill>
              </a:rPr>
              <a:t>To </a:t>
            </a:r>
            <a:r>
              <a:rPr lang="en-US" sz="2400" b="1" u="sng" dirty="0">
                <a:solidFill>
                  <a:srgbClr val="0070C0"/>
                </a:solidFill>
              </a:rPr>
              <a:t>help the people of Florida</a:t>
            </a:r>
            <a:r>
              <a:rPr lang="en-US" sz="2400" b="1" dirty="0">
                <a:solidFill>
                  <a:srgbClr val="0070C0"/>
                </a:solidFill>
              </a:rPr>
              <a:t>, should the Florida government pass a law keeping the price of these products (like plywood) to their levels before the hurricane struck? 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/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(What </a:t>
            </a:r>
            <a:r>
              <a:rPr lang="en-US" sz="2400" b="1" dirty="0">
                <a:solidFill>
                  <a:srgbClr val="0070C0"/>
                </a:solidFill>
              </a:rPr>
              <a:t>would most economists say?)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42495352"/>
              </p:ext>
            </p:extLst>
          </p:nvPr>
        </p:nvGraphicFramePr>
        <p:xfrm>
          <a:off x="6838135" y="4085327"/>
          <a:ext cx="2112433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8135" y="4085327"/>
                        <a:ext cx="2112433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9600" y="4155273"/>
            <a:ext cx="6477000" cy="215821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9"/>
              </a:rPr>
              <a:t>https://mises.org/library/price-gouging-saves-lives-hurricane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81708" y="5115658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1229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772400" cy="4191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TOPICS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Basic </a:t>
            </a:r>
            <a:r>
              <a:rPr lang="en-US" sz="3600" dirty="0">
                <a:solidFill>
                  <a:schemeClr val="tx1"/>
                </a:solidFill>
              </a:rPr>
              <a:t>math skills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How </a:t>
            </a:r>
            <a:r>
              <a:rPr lang="en-US" sz="3600" dirty="0">
                <a:solidFill>
                  <a:schemeClr val="tx1"/>
                </a:solidFill>
              </a:rPr>
              <a:t>to find class </a:t>
            </a:r>
            <a:r>
              <a:rPr lang="en-US" sz="3600" dirty="0" smtClean="0">
                <a:solidFill>
                  <a:schemeClr val="tx1"/>
                </a:solidFill>
              </a:rPr>
              <a:t>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What is economics?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791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411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6. Jan. 26, 2000, Coca-Cola announced plans to cut 6,000 jobs, about a fifth of its workforce.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Assuming that they will produce the same amount of Coke, are these job cuts good for society?</a:t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(What </a:t>
            </a:r>
            <a:r>
              <a:rPr lang="en-US" sz="36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39624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936472"/>
            <a:ext cx="5385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4"/>
              </a:rPr>
              <a:t>Coke Cutting 21% of Jobs</a:t>
            </a:r>
            <a:endParaRPr lang="en-US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49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411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Jan. 26, 2000, Coca-Cola announced plans to cut 6,000 jobs, about a fifth of its workforce.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Assuming that they will produce the same amount of Coke, are these job cuts good for society?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(What </a:t>
            </a:r>
            <a:r>
              <a:rPr lang="en-US" sz="3600" b="1" dirty="0">
                <a:solidFill>
                  <a:srgbClr val="0070C0"/>
                </a:solidFill>
              </a:rPr>
              <a:t>would most economists say?)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91397311"/>
              </p:ext>
            </p:extLst>
          </p:nvPr>
        </p:nvGraphicFramePr>
        <p:xfrm>
          <a:off x="6629400" y="4040735"/>
          <a:ext cx="2298700" cy="258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040735"/>
                        <a:ext cx="2298700" cy="258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914400" y="39624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936472"/>
            <a:ext cx="5385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9"/>
              </a:rPr>
              <a:t>Coke Cutting 21% of Jobs</a:t>
            </a:r>
            <a:endParaRPr lang="en-US" sz="4000" dirty="0" smtClean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457200" y="3892974"/>
            <a:ext cx="589280" cy="58928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218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Are gasoline prices too low?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(What </a:t>
            </a:r>
            <a:r>
              <a:rPr lang="en-US" b="1" dirty="0"/>
              <a:t>would </a:t>
            </a:r>
            <a:r>
              <a:rPr lang="en-US" b="1" dirty="0" smtClean="0"/>
              <a:t>many </a:t>
            </a:r>
            <a:r>
              <a:rPr lang="en-US" b="1" dirty="0"/>
              <a:t>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6999"/>
            <a:ext cx="4191000" cy="19812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4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4"/>
              </a:rPr>
              <a:t>http://www.globalpetrolprices.com/gasoline_prices/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Are gasoline prices too low?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(What </a:t>
            </a:r>
            <a:r>
              <a:rPr lang="en-US" b="1" dirty="0">
                <a:solidFill>
                  <a:srgbClr val="0070C0"/>
                </a:solidFill>
              </a:rPr>
              <a:t>would </a:t>
            </a:r>
            <a:r>
              <a:rPr lang="en-US" b="1" dirty="0" smtClean="0">
                <a:solidFill>
                  <a:srgbClr val="0070C0"/>
                </a:solidFill>
              </a:rPr>
              <a:t>many </a:t>
            </a:r>
            <a:r>
              <a:rPr lang="en-US" b="1" dirty="0">
                <a:solidFill>
                  <a:srgbClr val="0070C0"/>
                </a:solidFill>
              </a:rPr>
              <a:t>economists say?)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12099019"/>
              </p:ext>
            </p:extLst>
          </p:nvPr>
        </p:nvGraphicFramePr>
        <p:xfrm>
          <a:off x="6307298" y="2590800"/>
          <a:ext cx="240030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298" y="2590800"/>
                        <a:ext cx="2400300" cy="270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2666999"/>
            <a:ext cx="4191000" cy="19812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9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9"/>
              </a:rPr>
              <a:t>http://www.globalpetrolprices.com/gasoline_prices/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2590800"/>
            <a:ext cx="596052" cy="596052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0052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212 – Next Class – Lesson 1b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686800" cy="6019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>
                <a:solidFill>
                  <a:schemeClr val="tx1"/>
                </a:solidFill>
              </a:rPr>
              <a:t>course will cover the area of economics commonly defined as </a:t>
            </a:r>
            <a:r>
              <a:rPr lang="en-US" i="1" dirty="0">
                <a:solidFill>
                  <a:schemeClr val="tx1"/>
                </a:solidFill>
              </a:rPr>
              <a:t>macroeconomics</a:t>
            </a:r>
            <a:r>
              <a:rPr lang="en-US" dirty="0">
                <a:solidFill>
                  <a:schemeClr val="tx1"/>
                </a:solidFill>
              </a:rPr>
              <a:t>. The main goal of macroeconomics is to gain a better understanding of the causes </a:t>
            </a:r>
            <a:r>
              <a:rPr lang="en-US" dirty="0" smtClean="0">
                <a:solidFill>
                  <a:schemeClr val="tx1"/>
                </a:solidFill>
              </a:rPr>
              <a:t>of: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UNEMPLOYMENT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INFLATION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ECONOMIC </a:t>
            </a:r>
            <a:r>
              <a:rPr lang="en-US" dirty="0">
                <a:solidFill>
                  <a:schemeClr val="tx1"/>
                </a:solidFill>
              </a:rPr>
              <a:t>GROWTH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We </a:t>
            </a:r>
            <a:r>
              <a:rPr lang="en-US" dirty="0">
                <a:solidFill>
                  <a:schemeClr val="tx1"/>
                </a:solidFill>
              </a:rPr>
              <a:t>will study these macroeconomic issues in an international context to try to understand the economic reforms many countries are undertaking.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6248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"/>
            <a:ext cx="8229600" cy="59055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The 5Es of Economics – Lesson 1b</a:t>
            </a:r>
            <a:endParaRPr lang="en-US" b="1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838200"/>
            <a:ext cx="6629400" cy="574673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9196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ECO 212 – Next Class – Lesson 1b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458200" cy="5867400"/>
          </a:xfrm>
        </p:spPr>
        <p:txBody>
          <a:bodyPr>
            <a:normAutofit/>
          </a:bodyPr>
          <a:lstStyle/>
          <a:p>
            <a:pPr lvl="1" algn="l"/>
            <a:r>
              <a:rPr lang="en-US" sz="3200" b="1" dirty="0" smtClean="0">
                <a:solidFill>
                  <a:schemeClr val="tx1"/>
                </a:solidFill>
              </a:rPr>
              <a:t>For Monday, Jan 22 = Lesson 1b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See </a:t>
            </a:r>
            <a:r>
              <a:rPr lang="en-US" sz="3200" dirty="0">
                <a:solidFill>
                  <a:schemeClr val="tx1"/>
                </a:solidFill>
                <a:hlinkClick r:id="rId3"/>
              </a:rPr>
              <a:t>Schedule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Lesson Introduction / Something Interesting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Read Textbook and online reading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Watch Assigned Video Lectures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Key Term Flashcards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Take Pre-Quiz for lesson 1b on Blackboard before </a:t>
            </a:r>
            <a:r>
              <a:rPr lang="en-US" sz="3200" dirty="0" smtClean="0">
                <a:solidFill>
                  <a:schemeClr val="tx1"/>
                </a:solidFill>
              </a:rPr>
              <a:t>12:00 noon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Get Ahead 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869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1a – The Class and the Math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111" y="914400"/>
            <a:ext cx="4267200" cy="5105400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INFORMATION</a:t>
            </a:r>
            <a:endParaRPr lang="en-US" sz="2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Syllabus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Blackboard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 Pages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webpage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MICWEBAPP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term Flashcards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WebQuizzes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8318" y="914400"/>
            <a:ext cx="572092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BASIC MATH SKILLS            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marginal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Arithmetic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fractions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decimals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area of a rectangle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area of a triangle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Basic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percentages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Graph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line on 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Cartesian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coordinate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slope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total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946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2" y="0"/>
            <a:ext cx="9144000" cy="1371600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>ECO 212</a:t>
            </a:r>
            <a:br>
              <a:rPr lang="en-US" sz="4800" b="1" u="sng" dirty="0" smtClean="0"/>
            </a:br>
            <a:r>
              <a:rPr lang="en-US" sz="4800" b="1" u="sng" dirty="0" smtClean="0"/>
              <a:t> 1a - Welcome to Macroeconomics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763000" cy="45720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</a:rPr>
              <a:t>Name Tents (both sides / meet)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</a:rPr>
              <a:t>Yellow Pages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 err="1" smtClean="0">
                <a:solidFill>
                  <a:schemeClr val="tx1"/>
                </a:solidFill>
              </a:rPr>
              <a:t>MacWebApp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(put on phone)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Syllabus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92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91" y="0"/>
            <a:ext cx="9144000" cy="838200"/>
          </a:xfrm>
        </p:spPr>
        <p:txBody>
          <a:bodyPr>
            <a:noAutofit/>
          </a:bodyPr>
          <a:lstStyle/>
          <a:p>
            <a:r>
              <a:rPr lang="en-US" sz="4800" b="1" u="sng" dirty="0"/>
              <a:t> 1a - ECO </a:t>
            </a:r>
            <a:r>
              <a:rPr lang="en-US" sz="4800" b="1" u="sng" dirty="0" smtClean="0"/>
              <a:t>212 - SYLLABUS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458200" cy="57150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Basic Info. / Course Description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Macroeconomics in the Global </a:t>
            </a:r>
            <a:r>
              <a:rPr lang="en-US" sz="2800" b="1" dirty="0" smtClean="0">
                <a:solidFill>
                  <a:schemeClr val="tx1"/>
                </a:solidFill>
              </a:rPr>
              <a:t>Economy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Mathematics Skills (Blackboard Quiz)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Course Structure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Course Materials (Textbook / Videos)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Blackboard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E-mail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Grading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DAILY SCHEDULE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Other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83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3276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1. Students are required to take an online Pre-Quiz almost EVERYDAY </a:t>
            </a:r>
            <a:r>
              <a:rPr lang="en-US" sz="4000" b="1" u="sng" dirty="0" smtClean="0"/>
              <a:t>BEFORE CLASS</a:t>
            </a:r>
            <a:r>
              <a:rPr lang="en-US" sz="4000" b="1" dirty="0" smtClean="0"/>
              <a:t> (by 12:00 noon).</a:t>
            </a:r>
            <a:r>
              <a:rPr lang="en-US" sz="4000" b="1" u="sng" dirty="0" smtClean="0"/>
              <a:t> 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 smtClean="0"/>
              <a:t>True or False?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8229600" cy="2468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False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3276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1. Students are required to take an online Pre-Quiz almost EVERYDAY </a:t>
            </a:r>
            <a:r>
              <a:rPr lang="en-US" sz="4000" b="1" u="sng" dirty="0" smtClean="0">
                <a:solidFill>
                  <a:srgbClr val="0070C0"/>
                </a:solidFill>
              </a:rPr>
              <a:t>BEFORE CLASS</a:t>
            </a:r>
            <a:r>
              <a:rPr lang="en-US" sz="4000" b="1" dirty="0" smtClean="0">
                <a:solidFill>
                  <a:srgbClr val="0070C0"/>
                </a:solidFill>
              </a:rPr>
              <a:t> (by 12:00 noon).</a:t>
            </a:r>
            <a:r>
              <a:rPr lang="en-US" sz="4000" b="1" u="sng" dirty="0" smtClean="0">
                <a:solidFill>
                  <a:srgbClr val="0070C0"/>
                </a:solidFill>
              </a:rPr>
              <a:t>  </a:t>
            </a:r>
            <a:r>
              <a:rPr lang="en-US" sz="4000" b="1" dirty="0" smtClean="0">
                <a:solidFill>
                  <a:srgbClr val="0070C0"/>
                </a:solidFill>
              </a:rPr>
              <a:t/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en-US" sz="4000" b="1" dirty="0">
                <a:solidFill>
                  <a:srgbClr val="0070C0"/>
                </a:solidFill>
              </a:rPr>
              <a:t/>
            </a:r>
            <a:br>
              <a:rPr lang="en-US" sz="4000" b="1" dirty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True or False?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44278180"/>
              </p:ext>
            </p:extLst>
          </p:nvPr>
        </p:nvGraphicFramePr>
        <p:xfrm>
          <a:off x="6858000" y="4191000"/>
          <a:ext cx="1993900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191000"/>
                        <a:ext cx="1993900" cy="224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3657600"/>
            <a:ext cx="8229600" cy="2468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800" dirty="0" smtClean="0"/>
              <a:t>False</a:t>
            </a:r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40640" y="3876887"/>
            <a:ext cx="520700" cy="520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01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2133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2.  Where do you find the DATES  for the Pre-Quizzes and Reading/Video Assignments?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13081" y="2514600"/>
            <a:ext cx="8458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VIDEO NOTES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2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21336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2.  Where do you find the DATES  for the Pre-Quizzes and Reading/Video Assignments?</a:t>
            </a:r>
            <a:endParaRPr lang="en-US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24015678"/>
              </p:ext>
            </p:extLst>
          </p:nvPr>
        </p:nvGraphicFramePr>
        <p:xfrm>
          <a:off x="6096000" y="3352800"/>
          <a:ext cx="2777066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352800"/>
                        <a:ext cx="2777066" cy="3124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513081" y="2514600"/>
            <a:ext cx="8458200" cy="2286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YELLOW PAGES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SCHEDULE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VIDEO NOTES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228601" y="37517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602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5292f871-65c6-44eb-9785-6696a0de6514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10"/>
  <p:tag name="FONTSIZE" val="48"/>
  <p:tag name="BULLETTYPE" val="ppBulletArabicPeriod"/>
  <p:tag name="ANSWERTEXT" val="True&#10;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8C41157D685F4BB09078B9499C83548F"/>
  <p:tag name="QUESTIONALIAS" val="2.  Where do you find the DATES  for the Pre-Quizzes and Reading/Video Assignments?"/>
  <p:tag name="ANSWERSALIAS" val="YELLOW PAGES|smicln|LESSONS|smicln|SCHEDULE|smicln|VIDEO NOTES"/>
  <p:tag name="CORRECTPOINTVALUE" val="0"/>
  <p:tag name="VALUES" val="No Value|smicln|No Value|smicln|No Value|smicln|No Val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1"/>
  <p:tag name="FONTSIZE" val="32"/>
  <p:tag name="BULLETTYPE" val="ppBulletArabicPeriod"/>
  <p:tag name="ANSWERTEXT" val="YELLOW PAGES&#10;LESSONS&#10;SCHEDULE&#10;VIDEO NOTES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.  Where do you find the DATES  for the Pre-Quizzes and Reading/Video Assignments?"/>
  <p:tag name="ANSWERSALIAS" val="YELLOW PAGES|smicln|LESSONS|smicln|SCHEDULE|smicln|VIDEO NOTES"/>
  <p:tag name="SLIDEORDER" val="4"/>
  <p:tag name="SLIDEGUID" val="E405A385073648668FA05F827D845AD7"/>
  <p:tag name="VALUES" val="Incorrect|smicln|Incorrect|smicln|Correct|smicln|Incorrec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1"/>
  <p:tag name="FONTSIZE" val="32"/>
  <p:tag name="BULLETTYPE" val="ppBulletArabicPeriod"/>
  <p:tag name="ANSWERTEXT" val="YELLOW PAGES&#10;LESSONS&#10;SCHEDULE&#10;VIDEO NOT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 Where do you find the correct daily reading assignments and the assigned video lectures?"/>
  <p:tag name="SLIDEORDER" val="2"/>
  <p:tag name="SLIDEGUID" val="9499CCCD925B49149BEF62A59C6B3E6E"/>
  <p:tag name="ANSWERSALIAS" val="SYLLABUS|smicln|YELLOW PAGES|smicln|STUDY GUIDE|smicln|LESSONS or MACWEBAPP"/>
  <p:tag name="CORRECTPOINTVALUE" val="0"/>
  <p:tag name="VALUES" val="No Value|smicln|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4"/>
  <p:tag name="FONTSIZE" val="32"/>
  <p:tag name="BULLETTYPE" val="ppBulletArabicPeriod"/>
  <p:tag name="ANSWERTEXT" val="SYLLABUS&#10;YELLOW PAGES&#10;STUDY GUIDE&#10;LESSONS or MACWEBAPP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 Where do you find the correct daily reading assignments and the assigned video lectures?"/>
  <p:tag name="CORRECTPOINTVALUE" val="1"/>
  <p:tag name="ANSWERSALIAS" val="SYLLABUS|smicln|YELLOW PAGES|smicln|STUDY GUIDE|smicln|LESSONS or MACWEBAPP"/>
  <p:tag name="SLIDEORDER" val="3"/>
  <p:tag name="SLIDEGUID" val="BEAD21F96B244B24AD746AA7FD070C5B"/>
  <p:tag name="VALUES" val="Incorrect|smicln|Incorrect|smicln|Incorrect|smicln|Correc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4"/>
  <p:tag name="FONTSIZE" val="32"/>
  <p:tag name="BULLETTYPE" val="ppBulletArabicPeriod"/>
  <p:tag name="ANSWERTEXT" val="SYLLABUS&#10;YELLOW PAGES&#10;STUDY GUIDE&#10;LESSONS or MACWEBAPP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4. Should the United States have free trade with Mexico, China, Canada, etc?  (what would most economists say?)"/>
  <p:tag name="CORRECTPOINTVALUE" val="0"/>
  <p:tag name="VALUES" val="No Value|smicln|No Val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QUESTIONALIAS" val="4. Should the United States have free trade with Mexico, China, Canada, etc?  (what would most economists say?)"/>
  <p:tag name="SLIDEORDER" val="2"/>
  <p:tag name="SLIDEGUID" val="46679A689B2B4A209E0460548CEA1B25"/>
  <p:tag name="VALUES" val="Correct|smicln|Incorrec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"/>
  <p:tag name="ANSWERSALIAS" val="Yes. Pass law keeping prices low (at their pre-hurricane level)|smicln|No. Let prices increase  (do nothing about prices)"/>
  <p:tag name="CORRECTPOINTVALUE" val="0"/>
  <p:tag name="VALUES" val="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  <p:tag name="OLDNUMANSWERS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"/>
  <p:tag name="ANSWERSALIAS" val="Yes. Pass law keeping prices low (at their pre-hurricane level)|smicln|No. Let prices increase  (do nothing about prices)"/>
  <p:tag name="SLIDEORDER" val="2"/>
  <p:tag name="SLIDEGUID" val="066F6CA0934A4872804CCA34AA341684"/>
  <p:tag name="VALUES" val="Incorrect|smicln|Correc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SLIDEORDER" val="2"/>
  <p:tag name="SLIDEGUID" val="8F69325645F84014B47F1AD4AD5C7F24"/>
  <p:tag name="QUESTIONALIAS" val="6. Jan. 26, 2000, Coca-Cola announced plans to cut 6,000 jobs, about a fifth of its workforce.   Assuming that they will produce the same amount of Coke, are these job cuts good for society?  (what would most economists say?)"/>
  <p:tag name="CORRECTPOINTVALUE" val="0"/>
  <p:tag name="VALUES" val="No Value|smicln|No Val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CORRECTPOINTVALUE" val="1"/>
  <p:tag name="SLIDEORDER" val="3"/>
  <p:tag name="SLIDEGUID" val="300BF4791D5842B0BB54D7AB822BBEA0"/>
  <p:tag name="QUESTIONALIAS" val="6. Jan. 26, 2000, Coca-Cola announced plans to cut 6,000 jobs, about a fifth of its workforce.   Assuming that they will produce the same amount of Coke, are these job cuts good for society?  (What would most economists say?)"/>
  <p:tag name="VALUES" val="Correct|smicln|Incorrec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7. Are gasoline prices too low?  (what would most economists say?)"/>
  <p:tag name="CORRECTPOINTVALUE" val="0"/>
  <p:tag name="VALUES" val="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QUESTIONALIAS" val="7. Are gasoline prices too low?  (what would most economists say?)"/>
  <p:tag name="SLIDEORDER" val="2"/>
  <p:tag name="SLIDEGUID" val="43EDB7793FA74DA68EBD8D73F192341B"/>
  <p:tag name="VALUES" val="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True|smicln|False"/>
  <p:tag name="QUESTIONALIAS" val="2. Students are required to take an online Pre-Quiz almost EVERYDAY BEFORE CLASS.    True or False?"/>
  <p:tag name="CORRECTPOINTVALUE" val="0"/>
  <p:tag name="VALUES" val="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48"/>
  <p:tag name="BULLETTYPE" val="ppBulletArabicPeriod"/>
  <p:tag name="ANSWERTEXT" val="True&#10;False"/>
  <p:tag name="OLDNUMANSWERS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True|smicln|False"/>
  <p:tag name="QUESTIONALIAS" val="2. Students are required to take an online Pre-Quiz almost EVERYDAY BEFORE CLASS.    True or False?"/>
  <p:tag name="SLIDEORDER" val="2"/>
  <p:tag name="SLIDEGUID" val="AA2C6F51B152416B9A01BC255A895176"/>
  <p:tag name="VALUES" val="Correct|smicln|In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884</Words>
  <Application>Microsoft Office PowerPoint</Application>
  <PresentationFormat>On-screen Show (4:3)</PresentationFormat>
  <Paragraphs>157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Chart</vt:lpstr>
      <vt:lpstr>1a – The Class and the Math</vt:lpstr>
      <vt:lpstr>Lesson 1a – The Class and the Math</vt:lpstr>
      <vt:lpstr>Lesson 1a – The Class and the Math</vt:lpstr>
      <vt:lpstr>ECO 212  1a - Welcome to Macroeconomics</vt:lpstr>
      <vt:lpstr> 1a - ECO 212 - SYLLABUS</vt:lpstr>
      <vt:lpstr>1. Students are required to take an online Pre-Quiz almost EVERYDAY BEFORE CLASS (by 12:00 noon).    True or False?</vt:lpstr>
      <vt:lpstr>1. Students are required to take an online Pre-Quiz almost EVERYDAY BEFORE CLASS (by 12:00 noon).    True or False?</vt:lpstr>
      <vt:lpstr>2.  Where do you find the DATES  for the Pre-Quizzes and Reading/Video Assignments?</vt:lpstr>
      <vt:lpstr>2.  Where do you find the DATES  for the Pre-Quizzes and Reading/Video Assignments?</vt:lpstr>
      <vt:lpstr>3.  Where do you find the correct daily reading assignments and the assigned video lectures?</vt:lpstr>
      <vt:lpstr>3.  Where do you find the correct daily reading assignments and the assigned video lectures?</vt:lpstr>
      <vt:lpstr> 1a – LESSONS / MACWEBAPP</vt:lpstr>
      <vt:lpstr>ECO 212 – Course Structure</vt:lpstr>
      <vt:lpstr>ECO 212 – Next Class – Lesson 1b</vt:lpstr>
      <vt:lpstr>4. Should the United States have free trade with Mexico, China, Canada, etc?  (What would most economists say?)</vt:lpstr>
      <vt:lpstr>4. Should the United States have free trade with Mexico, China, Canada, etc?  (What would most economists say?)</vt:lpstr>
      <vt:lpstr>Macroeconomics in a Global Economy</vt:lpstr>
      <vt:lpstr>5. 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5. 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6. Jan. 26, 2000, Coca-Cola announced plans to cut 6,000 jobs, about a fifth of its workforce.   Assuming that they will produce the same amount of Coke, are these job cuts good for society?  (What would most economists say?)</vt:lpstr>
      <vt:lpstr>6. Jan. 26, 2000, Coca-Cola announced plans to cut 6,000 jobs, about a fifth of its workforce.   Assuming that they will produce the same amount of Coke, are these job cuts good for society?  (What would most economists say?)</vt:lpstr>
      <vt:lpstr>7. Are gasoline prices too low?  (What would many economists say?)</vt:lpstr>
      <vt:lpstr>7. Are gasoline prices too low?  (What would many economists say?)</vt:lpstr>
      <vt:lpstr>ECO 212 – Next Class – Lesson 1b</vt:lpstr>
      <vt:lpstr>The 5Es of Economics – Lesson 1b</vt:lpstr>
      <vt:lpstr>ECO 212 – Next Class – Lesson 1b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108</cp:revision>
  <dcterms:created xsi:type="dcterms:W3CDTF">2013-02-04T18:55:14Z</dcterms:created>
  <dcterms:modified xsi:type="dcterms:W3CDTF">2018-01-16T13:26:05Z</dcterms:modified>
</cp:coreProperties>
</file>