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1.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2.xml" ContentType="application/vnd.openxmlformats-officedocument.presentationml.notesSlide+xml"/>
  <Override PartName="/ppt/tags/tag81.xml" ContentType="application/vnd.openxmlformats-officedocument.presentationml.tags+xml"/>
  <Override PartName="/ppt/tags/tag82.xml" ContentType="application/vnd.openxmlformats-officedocument.presentationml.tags+xml"/>
  <Override PartName="/ppt/notesSlides/notesSlide3.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notesSlides/notesSlide4.xml" ContentType="application/vnd.openxmlformats-officedocument.presentationml.notesSlide+xml"/>
  <Override PartName="/ppt/tags/tag86.xml" ContentType="application/vnd.openxmlformats-officedocument.presentationml.tags+xml"/>
  <Override PartName="/ppt/tags/tag87.xml" ContentType="application/vnd.openxmlformats-officedocument.presentationml.tags+xml"/>
  <Override PartName="/ppt/notesSlides/notesSlide5.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notesSlides/notesSlide6.xml" ContentType="application/vnd.openxmlformats-officedocument.presentationml.notesSlide+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7.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8.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340" r:id="rId2"/>
    <p:sldId id="325" r:id="rId3"/>
    <p:sldId id="326" r:id="rId4"/>
    <p:sldId id="327" r:id="rId5"/>
    <p:sldId id="328" r:id="rId6"/>
    <p:sldId id="320" r:id="rId7"/>
    <p:sldId id="270" r:id="rId8"/>
    <p:sldId id="301" r:id="rId9"/>
    <p:sldId id="282" r:id="rId10"/>
    <p:sldId id="302" r:id="rId11"/>
    <p:sldId id="269" r:id="rId12"/>
    <p:sldId id="303" r:id="rId13"/>
    <p:sldId id="329" r:id="rId14"/>
    <p:sldId id="330" r:id="rId15"/>
    <p:sldId id="331" r:id="rId16"/>
    <p:sldId id="283" r:id="rId17"/>
    <p:sldId id="304" r:id="rId18"/>
    <p:sldId id="341" r:id="rId19"/>
    <p:sldId id="332" r:id="rId20"/>
    <p:sldId id="280" r:id="rId21"/>
    <p:sldId id="333" r:id="rId22"/>
    <p:sldId id="260" r:id="rId23"/>
    <p:sldId id="305" r:id="rId24"/>
    <p:sldId id="334" r:id="rId25"/>
    <p:sldId id="272" r:id="rId26"/>
    <p:sldId id="306" r:id="rId27"/>
    <p:sldId id="287" r:id="rId28"/>
    <p:sldId id="307" r:id="rId29"/>
    <p:sldId id="274" r:id="rId30"/>
    <p:sldId id="308" r:id="rId31"/>
    <p:sldId id="275" r:id="rId32"/>
    <p:sldId id="309" r:id="rId33"/>
    <p:sldId id="335" r:id="rId34"/>
    <p:sldId id="342" r:id="rId35"/>
    <p:sldId id="337" r:id="rId36"/>
    <p:sldId id="338" r:id="rId37"/>
    <p:sldId id="284" r:id="rId38"/>
    <p:sldId id="310" r:id="rId39"/>
    <p:sldId id="285" r:id="rId40"/>
    <p:sldId id="311" r:id="rId41"/>
    <p:sldId id="273" r:id="rId42"/>
    <p:sldId id="312" r:id="rId43"/>
    <p:sldId id="292" r:id="rId44"/>
    <p:sldId id="313" r:id="rId45"/>
    <p:sldId id="298" r:id="rId46"/>
    <p:sldId id="314" r:id="rId47"/>
    <p:sldId id="290" r:id="rId48"/>
    <p:sldId id="299" r:id="rId49"/>
    <p:sldId id="315" r:id="rId50"/>
    <p:sldId id="343" r:id="rId51"/>
    <p:sldId id="289" r:id="rId52"/>
    <p:sldId id="339" r:id="rId53"/>
  </p:sldIdLst>
  <p:sldSz cx="9144000" cy="6858000" type="screen4x3"/>
  <p:notesSz cx="6858000" cy="9144000"/>
  <p:custDataLst>
    <p:tags r:id="rId5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06" autoAdjust="0"/>
    <p:restoredTop sz="94660"/>
  </p:normalViewPr>
  <p:slideViewPr>
    <p:cSldViewPr>
      <p:cViewPr varScale="1">
        <p:scale>
          <a:sx n="54" d="100"/>
          <a:sy n="54" d="100"/>
        </p:scale>
        <p:origin x="-25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FBD78-9A7B-4A17-9FBF-AB3F6BCE59A1}" type="datetimeFigureOut">
              <a:rPr lang="en-US" smtClean="0"/>
              <a:pPr/>
              <a:t>8/9/2018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01076C-4464-41B3-A8EB-51F71702CCC7}" type="slidenum">
              <a:rPr lang="en-US" smtClean="0"/>
              <a:pPr/>
              <a:t>‹#›</a:t>
            </a:fld>
            <a:endParaRPr lang="en-US"/>
          </a:p>
        </p:txBody>
      </p:sp>
    </p:spTree>
    <p:extLst>
      <p:ext uri="{BB962C8B-B14F-4D97-AF65-F5344CB8AC3E}">
        <p14:creationId xmlns:p14="http://schemas.microsoft.com/office/powerpoint/2010/main" val="3255279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41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42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43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44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45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46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48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49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46EAF-A769-436D-9698-E3130BACC578}" type="datetimeFigureOut">
              <a:rPr lang="en-US" smtClean="0"/>
              <a:pPr/>
              <a:t>8/9/2018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46EAF-A769-436D-9698-E3130BACC578}" type="datetimeFigureOut">
              <a:rPr lang="en-US" smtClean="0"/>
              <a:pPr/>
              <a:t>8/9/2018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46EAF-A769-436D-9698-E3130BACC578}" type="datetimeFigureOut">
              <a:rPr lang="en-US" smtClean="0"/>
              <a:pPr/>
              <a:t>8/9/2018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46EAF-A769-436D-9698-E3130BACC578}" type="datetimeFigureOut">
              <a:rPr lang="en-US" smtClean="0"/>
              <a:pPr/>
              <a:t>8/9/2018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6EAF-A769-436D-9698-E3130BACC578}" type="datetimeFigureOut">
              <a:rPr lang="en-US" smtClean="0"/>
              <a:pPr/>
              <a:t>8/9/2018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D441-B69F-49EC-8203-F85001B0A1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9.xml"/><Relationship Id="rId1" Type="http://schemas.openxmlformats.org/officeDocument/2006/relationships/tags" Target="../tags/tag18.xml"/></Relationships>
</file>

<file path=ppt/slides/_rels/slide12.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2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7.xml"/><Relationship Id="rId1" Type="http://schemas.openxmlformats.org/officeDocument/2006/relationships/tags" Target="../tags/tag26.xml"/></Relationships>
</file>

<file path=ppt/slides/_rels/slide17.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4.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6.xml"/><Relationship Id="rId1" Type="http://schemas.openxmlformats.org/officeDocument/2006/relationships/tags" Target="../tags/tag35.xml"/></Relationships>
</file>

<file path=ppt/slides/_rels/slide23.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image" Target="../media/image5.jpeg"/><Relationship Id="rId4"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image" Target="../media/image6.jpeg"/></Relationships>
</file>

<file path=ppt/slides/_rels/slide28.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image" Target="../media/image6.jpeg"/><Relationship Id="rId4"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2.xml"/><Relationship Id="rId1" Type="http://schemas.openxmlformats.org/officeDocument/2006/relationships/tags" Target="../tags/tag5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7.xml"/><Relationship Id="rId1" Type="http://schemas.openxmlformats.org/officeDocument/2006/relationships/tags" Target="../tags/tag56.xml"/></Relationships>
</file>

<file path=ppt/slides/_rels/slide32.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4"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2.xml"/><Relationship Id="rId1" Type="http://schemas.openxmlformats.org/officeDocument/2006/relationships/tags" Target="../tags/tag61.xml"/><Relationship Id="rId4" Type="http://schemas.openxmlformats.org/officeDocument/2006/relationships/image" Target="../media/image8.png"/></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2.xml"/><Relationship Id="rId1" Type="http://schemas.openxmlformats.org/officeDocument/2006/relationships/tags" Target="../tags/tag62.xml"/><Relationship Id="rId4" Type="http://schemas.openxmlformats.org/officeDocument/2006/relationships/image" Target="../media/image5.jpeg"/></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12.xml"/><Relationship Id="rId1" Type="http://schemas.openxmlformats.org/officeDocument/2006/relationships/tags" Target="../tags/tag63.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4.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6.xml"/><Relationship Id="rId1" Type="http://schemas.openxmlformats.org/officeDocument/2006/relationships/tags" Target="../tags/tag65.xml"/></Relationships>
</file>

<file path=ppt/slides/_rels/slide38.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4"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1.xml"/><Relationship Id="rId1" Type="http://schemas.openxmlformats.org/officeDocument/2006/relationships/tags" Target="../tags/tag7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 Id="rId5" Type="http://schemas.openxmlformats.org/officeDocument/2006/relationships/slideLayout" Target="../slideLayouts/slideLayout12.xml"/><Relationship Id="rId4" Type="http://schemas.openxmlformats.org/officeDocument/2006/relationships/tags" Target="../tags/tag75.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7.xml"/><Relationship Id="rId1" Type="http://schemas.openxmlformats.org/officeDocument/2006/relationships/tags" Target="../tags/tag76.xml"/><Relationship Id="rId4" Type="http://schemas.openxmlformats.org/officeDocument/2006/relationships/notesSlide" Target="../notesSlides/notesSlide1.xml"/></Relationships>
</file>

<file path=ppt/slides/_rels/slide42.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5" Type="http://schemas.openxmlformats.org/officeDocument/2006/relationships/notesSlide" Target="../notesSlides/notesSlide2.xml"/><Relationship Id="rId4"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2.xml"/><Relationship Id="rId1" Type="http://schemas.openxmlformats.org/officeDocument/2006/relationships/tags" Target="../tags/tag81.xml"/><Relationship Id="rId4" Type="http://schemas.openxmlformats.org/officeDocument/2006/relationships/notesSlide" Target="../notesSlides/notesSlide3.xml"/></Relationships>
</file>

<file path=ppt/slides/_rels/slide44.xml.rels><?xml version="1.0" encoding="UTF-8" standalone="yes"?>
<Relationships xmlns="http://schemas.openxmlformats.org/package/2006/relationships"><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 Id="rId5" Type="http://schemas.openxmlformats.org/officeDocument/2006/relationships/notesSlide" Target="../notesSlides/notesSlide4.xml"/><Relationship Id="rId4"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7.xml"/><Relationship Id="rId1" Type="http://schemas.openxmlformats.org/officeDocument/2006/relationships/tags" Target="../tags/tag86.xml"/><Relationship Id="rId4" Type="http://schemas.openxmlformats.org/officeDocument/2006/relationships/notesSlide" Target="../notesSlides/notesSlide5.xml"/></Relationships>
</file>

<file path=ppt/slides/_rels/slide46.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5" Type="http://schemas.openxmlformats.org/officeDocument/2006/relationships/notesSlide" Target="../notesSlides/notesSlide6.xml"/><Relationship Id="rId4"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12.xml"/><Relationship Id="rId1" Type="http://schemas.openxmlformats.org/officeDocument/2006/relationships/tags" Target="../tags/tag91.xml"/></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93.xml"/><Relationship Id="rId1" Type="http://schemas.openxmlformats.org/officeDocument/2006/relationships/tags" Target="../tags/tag92.xml"/><Relationship Id="rId4" Type="http://schemas.openxmlformats.org/officeDocument/2006/relationships/notesSlide" Target="../notesSlides/notesSlide7.xml"/></Relationships>
</file>

<file path=ppt/slides/_rels/slide49.xml.rels><?xml version="1.0" encoding="UTF-8" standalone="yes"?>
<Relationships xmlns="http://schemas.openxmlformats.org/package/2006/relationships"><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tags" Target="../tags/tag94.xml"/><Relationship Id="rId5" Type="http://schemas.openxmlformats.org/officeDocument/2006/relationships/notesSlide" Target="../notesSlides/notesSlide8.xml"/><Relationship Id="rId4"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2.xml"/><Relationship Id="rId1" Type="http://schemas.openxmlformats.org/officeDocument/2006/relationships/tags" Target="../tags/tag97.xml"/><Relationship Id="rId4" Type="http://schemas.openxmlformats.org/officeDocument/2006/relationships/image" Target="../media/image5.jpeg"/></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98.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9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9.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4.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0"/>
            <a:ext cx="7772400" cy="1219199"/>
          </a:xfrm>
        </p:spPr>
        <p:txBody>
          <a:bodyPr>
            <a:normAutofit fontScale="90000"/>
          </a:bodyPr>
          <a:lstStyle/>
          <a:p>
            <a:r>
              <a:rPr lang="en-US" b="1" dirty="0" smtClean="0"/>
              <a:t>16b – Other Monetary Policy Issues</a:t>
            </a:r>
            <a:endParaRPr lang="en-US" b="1" dirty="0"/>
          </a:p>
        </p:txBody>
      </p:sp>
      <p:sp>
        <p:nvSpPr>
          <p:cNvPr id="3" name="Subtitle 2"/>
          <p:cNvSpPr>
            <a:spLocks noGrp="1"/>
          </p:cNvSpPr>
          <p:nvPr>
            <p:ph type="subTitle" idx="1"/>
          </p:nvPr>
        </p:nvSpPr>
        <p:spPr>
          <a:xfrm>
            <a:off x="676003" y="2741839"/>
            <a:ext cx="7772400" cy="3276600"/>
          </a:xfrm>
        </p:spPr>
        <p:txBody>
          <a:bodyPr/>
          <a:lstStyle/>
          <a:p>
            <a:pPr algn="l"/>
            <a:r>
              <a:rPr lang="en-US" b="1" dirty="0" smtClean="0">
                <a:solidFill>
                  <a:schemeClr val="tx1"/>
                </a:solidFill>
              </a:rPr>
              <a:t>This web quiz may appear as two pages on tablets and laptops.</a:t>
            </a:r>
          </a:p>
          <a:p>
            <a:pPr algn="l"/>
            <a:endParaRPr lang="en-US" sz="1200" b="1" dirty="0">
              <a:solidFill>
                <a:schemeClr val="tx1"/>
              </a:solidFill>
            </a:endParaRPr>
          </a:p>
          <a:p>
            <a:pPr algn="l"/>
            <a:r>
              <a:rPr lang="en-US" b="1" dirty="0" smtClean="0">
                <a:solidFill>
                  <a:schemeClr val="tx1"/>
                </a:solidFill>
              </a:rPr>
              <a:t>I recommend that you view it as one page by clicking on the open book icon        at the bottom of the page.</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14" y="0"/>
            <a:ext cx="9178834" cy="103870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94" y="6524625"/>
            <a:ext cx="9163594" cy="33337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35629" y="4572000"/>
            <a:ext cx="616272" cy="530679"/>
          </a:xfrm>
          <a:prstGeom prst="rect">
            <a:avLst/>
          </a:prstGeom>
        </p:spPr>
      </p:pic>
    </p:spTree>
    <p:custDataLst>
      <p:tags r:id="rId1"/>
    </p:custDataLst>
    <p:extLst>
      <p:ext uri="{BB962C8B-B14F-4D97-AF65-F5344CB8AC3E}">
        <p14:creationId xmlns:p14="http://schemas.microsoft.com/office/powerpoint/2010/main" val="2212991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74638"/>
            <a:ext cx="8458200" cy="1173162"/>
          </a:xfrm>
        </p:spPr>
        <p:txBody>
          <a:bodyPr>
            <a:normAutofit fontScale="90000"/>
          </a:bodyPr>
          <a:lstStyle/>
          <a:p>
            <a:pPr algn="l"/>
            <a:r>
              <a:rPr lang="en-US" sz="3600" b="1" dirty="0" smtClean="0">
                <a:solidFill>
                  <a:srgbClr val="0070C0"/>
                </a:solidFill>
              </a:rPr>
              <a:t>2. What are the </a:t>
            </a:r>
            <a:r>
              <a:rPr lang="en-US" sz="3600" b="1" u="sng" dirty="0" smtClean="0">
                <a:solidFill>
                  <a:srgbClr val="0070C0"/>
                </a:solidFill>
              </a:rPr>
              <a:t>two advantages </a:t>
            </a:r>
            <a:r>
              <a:rPr lang="en-US" sz="3600" b="1" dirty="0" smtClean="0">
                <a:solidFill>
                  <a:srgbClr val="0070C0"/>
                </a:solidFill>
              </a:rPr>
              <a:t>of Monetary Policy (MP) over Fiscal Policy (FP)?</a:t>
            </a:r>
            <a:endParaRPr lang="en-US" sz="3600" b="1" dirty="0">
              <a:solidFill>
                <a:srgbClr val="0070C0"/>
              </a:solidFill>
            </a:endParaRPr>
          </a:p>
        </p:txBody>
      </p:sp>
      <p:sp>
        <p:nvSpPr>
          <p:cNvPr id="3" name="TPAnswers"/>
          <p:cNvSpPr>
            <a:spLocks noGrp="1"/>
          </p:cNvSpPr>
          <p:nvPr>
            <p:ph type="body" idx="1"/>
            <p:custDataLst>
              <p:tags r:id="rId2"/>
            </p:custDataLst>
          </p:nvPr>
        </p:nvSpPr>
        <p:spPr>
          <a:xfrm>
            <a:off x="228600" y="1676401"/>
            <a:ext cx="8458200" cy="3505200"/>
          </a:xfrm>
        </p:spPr>
        <p:txBody>
          <a:bodyPr>
            <a:normAutofit/>
          </a:bodyPr>
          <a:lstStyle/>
          <a:p>
            <a:pPr marL="514350" indent="-514350">
              <a:buFont typeface="Arial" pitchFamily="34" charset="0"/>
              <a:buAutoNum type="arabicPeriod"/>
            </a:pPr>
            <a:r>
              <a:rPr lang="en-US" dirty="0" smtClean="0"/>
              <a:t>Speed/flexibility </a:t>
            </a:r>
            <a:r>
              <a:rPr lang="en-US" b="1" dirty="0" smtClean="0"/>
              <a:t>and</a:t>
            </a:r>
            <a:r>
              <a:rPr lang="en-US" dirty="0" smtClean="0"/>
              <a:t> free from political pressure</a:t>
            </a:r>
          </a:p>
          <a:p>
            <a:pPr marL="514350" indent="-514350">
              <a:buFont typeface="Arial" pitchFamily="34" charset="0"/>
              <a:buAutoNum type="arabicPeriod"/>
            </a:pPr>
            <a:r>
              <a:rPr lang="en-US" dirty="0" smtClean="0"/>
              <a:t>More democratic </a:t>
            </a:r>
            <a:r>
              <a:rPr lang="en-US" b="1" dirty="0" smtClean="0"/>
              <a:t>and</a:t>
            </a:r>
            <a:r>
              <a:rPr lang="en-US" dirty="0" smtClean="0"/>
              <a:t> less corruption</a:t>
            </a:r>
          </a:p>
          <a:p>
            <a:pPr marL="514350" indent="-514350">
              <a:buFont typeface="Arial" pitchFamily="34" charset="0"/>
              <a:buAutoNum type="arabicPeriod"/>
            </a:pPr>
            <a:r>
              <a:rPr lang="en-US" dirty="0" smtClean="0"/>
              <a:t>Can reduce IN without UE </a:t>
            </a:r>
            <a:r>
              <a:rPr lang="en-US" b="1" dirty="0" smtClean="0"/>
              <a:t>and</a:t>
            </a:r>
            <a:r>
              <a:rPr lang="en-US" dirty="0" smtClean="0"/>
              <a:t> shorter recognition lag</a:t>
            </a:r>
          </a:p>
          <a:p>
            <a:pPr marL="514350" indent="-514350">
              <a:buFont typeface="Arial" pitchFamily="34" charset="0"/>
              <a:buAutoNum type="arabicPeriod"/>
            </a:pPr>
            <a:r>
              <a:rPr lang="en-US" dirty="0" smtClean="0"/>
              <a:t>Supply side effects </a:t>
            </a:r>
            <a:r>
              <a:rPr lang="en-US" b="1" dirty="0" smtClean="0"/>
              <a:t>and</a:t>
            </a:r>
            <a:r>
              <a:rPr lang="en-US" dirty="0" smtClean="0"/>
              <a:t> no ratchet effect</a:t>
            </a:r>
            <a:endParaRPr lang="en-US" dirty="0"/>
          </a:p>
        </p:txBody>
      </p:sp>
      <p:sp>
        <p:nvSpPr>
          <p:cNvPr id="5" name="CorShape1"/>
          <p:cNvSpPr/>
          <p:nvPr>
            <p:custDataLst>
              <p:tags r:id="rId3"/>
            </p:custDataLst>
          </p:nvPr>
        </p:nvSpPr>
        <p:spPr>
          <a:xfrm rot="10800000">
            <a:off x="-55880" y="1840654"/>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Strengths and Shortcomings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05800" cy="1020762"/>
          </a:xfrm>
        </p:spPr>
        <p:txBody>
          <a:bodyPr>
            <a:normAutofit/>
          </a:bodyPr>
          <a:lstStyle/>
          <a:p>
            <a:pPr algn="l"/>
            <a:r>
              <a:rPr lang="en-US" sz="3600" b="1" dirty="0" smtClean="0"/>
              <a:t>3. Compared to FP, MP has a SHORTER:</a:t>
            </a:r>
            <a:endParaRPr lang="en-US" sz="3600" b="1" dirty="0"/>
          </a:p>
        </p:txBody>
      </p:sp>
      <p:sp>
        <p:nvSpPr>
          <p:cNvPr id="3" name="TPAnswers"/>
          <p:cNvSpPr>
            <a:spLocks noGrp="1"/>
          </p:cNvSpPr>
          <p:nvPr>
            <p:ph type="body" idx="1"/>
            <p:custDataLst>
              <p:tags r:id="rId2"/>
            </p:custDataLst>
          </p:nvPr>
        </p:nvSpPr>
        <p:spPr>
          <a:xfrm>
            <a:off x="457200" y="1219200"/>
            <a:ext cx="5105400" cy="3276601"/>
          </a:xfrm>
        </p:spPr>
        <p:txBody>
          <a:bodyPr>
            <a:normAutofit/>
          </a:bodyPr>
          <a:lstStyle/>
          <a:p>
            <a:pPr marL="514350" indent="-514350">
              <a:buFont typeface="Arial" pitchFamily="34" charset="0"/>
              <a:buAutoNum type="arabicPeriod"/>
            </a:pPr>
            <a:r>
              <a:rPr lang="en-US" dirty="0" smtClean="0"/>
              <a:t>Recognition Lag</a:t>
            </a:r>
          </a:p>
          <a:p>
            <a:pPr marL="514350" indent="-514350">
              <a:buFont typeface="Arial" pitchFamily="34" charset="0"/>
              <a:buAutoNum type="arabicPeriod"/>
            </a:pPr>
            <a:r>
              <a:rPr lang="en-US" dirty="0" smtClean="0"/>
              <a:t>Administrative Lag</a:t>
            </a:r>
          </a:p>
          <a:p>
            <a:pPr marL="514350" indent="-514350">
              <a:buFont typeface="Arial" pitchFamily="34" charset="0"/>
              <a:buAutoNum type="arabicPeriod"/>
            </a:pPr>
            <a:r>
              <a:rPr lang="en-US" dirty="0" smtClean="0"/>
              <a:t>Operational Lag</a:t>
            </a:r>
          </a:p>
          <a:p>
            <a:pPr marL="514350" indent="-514350">
              <a:buFont typeface="Arial" pitchFamily="34" charset="0"/>
              <a:buAutoNum type="arabicPeriod"/>
            </a:pPr>
            <a:r>
              <a:rPr lang="en-US" dirty="0" smtClean="0"/>
              <a:t>Structural Lag</a:t>
            </a:r>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Strengths and Shortcomings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05800" cy="1020762"/>
          </a:xfrm>
        </p:spPr>
        <p:txBody>
          <a:bodyPr>
            <a:normAutofit/>
          </a:bodyPr>
          <a:lstStyle/>
          <a:p>
            <a:pPr algn="l"/>
            <a:r>
              <a:rPr lang="en-US" sz="3600" b="1" dirty="0" smtClean="0">
                <a:solidFill>
                  <a:srgbClr val="0070C0"/>
                </a:solidFill>
              </a:rPr>
              <a:t>3. Compared to FP, MP has a SHORTER:</a:t>
            </a:r>
            <a:endParaRPr lang="en-US" sz="3600" b="1" dirty="0">
              <a:solidFill>
                <a:srgbClr val="0070C0"/>
              </a:solidFill>
            </a:endParaRPr>
          </a:p>
        </p:txBody>
      </p:sp>
      <p:sp>
        <p:nvSpPr>
          <p:cNvPr id="6" name="CorShape1"/>
          <p:cNvSpPr/>
          <p:nvPr>
            <p:custDataLst>
              <p:tags r:id="rId2"/>
            </p:custDataLst>
          </p:nvPr>
        </p:nvSpPr>
        <p:spPr>
          <a:xfrm rot="10800000">
            <a:off x="228600" y="19050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219200"/>
            <a:ext cx="5105400" cy="3276601"/>
          </a:xfrm>
        </p:spPr>
        <p:txBody>
          <a:bodyPr>
            <a:normAutofit/>
          </a:bodyPr>
          <a:lstStyle/>
          <a:p>
            <a:pPr marL="514350" indent="-514350">
              <a:buFont typeface="Arial" pitchFamily="34" charset="0"/>
              <a:buAutoNum type="arabicPeriod"/>
            </a:pPr>
            <a:r>
              <a:rPr lang="en-US" dirty="0" smtClean="0"/>
              <a:t>Recognition Lag</a:t>
            </a:r>
          </a:p>
          <a:p>
            <a:pPr marL="514350" indent="-514350">
              <a:buFont typeface="Arial" pitchFamily="34" charset="0"/>
              <a:buAutoNum type="arabicPeriod"/>
            </a:pPr>
            <a:r>
              <a:rPr lang="en-US" dirty="0" smtClean="0"/>
              <a:t>Administrative Lag</a:t>
            </a:r>
          </a:p>
          <a:p>
            <a:pPr marL="514350" indent="-514350">
              <a:buFont typeface="Arial" pitchFamily="34" charset="0"/>
              <a:buAutoNum type="arabicPeriod"/>
            </a:pPr>
            <a:r>
              <a:rPr lang="en-US" dirty="0" smtClean="0"/>
              <a:t>Operational Lag</a:t>
            </a:r>
          </a:p>
          <a:p>
            <a:pPr marL="514350" indent="-514350">
              <a:buFont typeface="Arial" pitchFamily="34" charset="0"/>
              <a:buAutoNum type="arabicPeriod"/>
            </a:pPr>
            <a:r>
              <a:rPr lang="en-US" dirty="0" smtClean="0"/>
              <a:t>Structural Lag</a:t>
            </a:r>
          </a:p>
        </p:txBody>
      </p:sp>
      <p:sp>
        <p:nvSpPr>
          <p:cNvPr id="7"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Strengths and Shortcomings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38"/>
            <a:ext cx="8229600" cy="715962"/>
          </a:xfrm>
        </p:spPr>
        <p:txBody>
          <a:bodyPr>
            <a:normAutofit fontScale="90000"/>
          </a:bodyPr>
          <a:lstStyle/>
          <a:p>
            <a:r>
              <a:rPr lang="en-US" dirty="0" smtClean="0"/>
              <a:t>MP: Strengths and Shortcomings</a:t>
            </a:r>
            <a:endParaRPr lang="en-US" dirty="0"/>
          </a:p>
        </p:txBody>
      </p:sp>
      <p:sp>
        <p:nvSpPr>
          <p:cNvPr id="3" name="Text Placeholder 2"/>
          <p:cNvSpPr>
            <a:spLocks noGrp="1"/>
          </p:cNvSpPr>
          <p:nvPr>
            <p:ph type="body" idx="1"/>
          </p:nvPr>
        </p:nvSpPr>
        <p:spPr>
          <a:xfrm>
            <a:off x="228600" y="3352800"/>
            <a:ext cx="5715000" cy="2316163"/>
          </a:xfrm>
        </p:spPr>
        <p:txBody>
          <a:bodyPr>
            <a:normAutofit fontScale="92500"/>
          </a:bodyPr>
          <a:lstStyle/>
          <a:p>
            <a:pPr>
              <a:buNone/>
            </a:pPr>
            <a:r>
              <a:rPr lang="en-US" dirty="0" smtClean="0"/>
              <a:t>Time 1: Economy enters a recession</a:t>
            </a:r>
          </a:p>
          <a:p>
            <a:pPr>
              <a:buNone/>
            </a:pPr>
            <a:r>
              <a:rPr lang="en-US" dirty="0" smtClean="0"/>
              <a:t>Time 2: Recession is recognized</a:t>
            </a:r>
          </a:p>
          <a:p>
            <a:pPr>
              <a:buNone/>
            </a:pPr>
            <a:r>
              <a:rPr lang="en-US" dirty="0" smtClean="0"/>
              <a:t>Time 3: </a:t>
            </a:r>
            <a:r>
              <a:rPr lang="en-US" dirty="0" err="1" smtClean="0"/>
              <a:t>Gov’t</a:t>
            </a:r>
            <a:r>
              <a:rPr lang="en-US" dirty="0" smtClean="0"/>
              <a:t> enacts policy</a:t>
            </a:r>
          </a:p>
          <a:p>
            <a:pPr>
              <a:buNone/>
            </a:pPr>
            <a:r>
              <a:rPr lang="en-US" dirty="0" smtClean="0"/>
              <a:t>Time 4: Policy takes effect </a:t>
            </a:r>
          </a:p>
        </p:txBody>
      </p:sp>
      <p:pic>
        <p:nvPicPr>
          <p:cNvPr id="92165" name="Picture 5"/>
          <p:cNvPicPr>
            <a:picLocks noChangeAspect="1" noChangeArrowheads="1"/>
          </p:cNvPicPr>
          <p:nvPr/>
        </p:nvPicPr>
        <p:blipFill>
          <a:blip r:embed="rId3" cstate="print"/>
          <a:srcRect/>
          <a:stretch>
            <a:fillRect/>
          </a:stretch>
        </p:blipFill>
        <p:spPr bwMode="auto">
          <a:xfrm>
            <a:off x="0" y="0"/>
            <a:ext cx="5558118" cy="3048000"/>
          </a:xfrm>
          <a:prstGeom prst="rect">
            <a:avLst/>
          </a:prstGeom>
          <a:noFill/>
          <a:ln w="9525">
            <a:noFill/>
            <a:miter lim="800000"/>
            <a:headEnd/>
            <a:tailEnd/>
          </a:ln>
        </p:spPr>
      </p:pic>
      <p:sp>
        <p:nvSpPr>
          <p:cNvPr id="8" name="TextBox 7"/>
          <p:cNvSpPr txBox="1"/>
          <p:nvPr/>
        </p:nvSpPr>
        <p:spPr>
          <a:xfrm>
            <a:off x="5943600" y="152400"/>
            <a:ext cx="3200400" cy="3046988"/>
          </a:xfrm>
          <a:prstGeom prst="rect">
            <a:avLst/>
          </a:prstGeom>
          <a:noFill/>
        </p:spPr>
        <p:txBody>
          <a:bodyPr wrap="square" rtlCol="0">
            <a:spAutoFit/>
          </a:bodyPr>
          <a:lstStyle/>
          <a:p>
            <a:r>
              <a:rPr lang="en-US" sz="2400" dirty="0" smtClean="0"/>
              <a:t>Time </a:t>
            </a:r>
            <a:r>
              <a:rPr lang="en-US" sz="2400" dirty="0" smtClean="0"/>
              <a:t>1 to 2</a:t>
            </a:r>
            <a:r>
              <a:rPr lang="en-US" sz="2400" dirty="0" smtClean="0"/>
              <a:t>:</a:t>
            </a:r>
          </a:p>
          <a:p>
            <a:r>
              <a:rPr lang="en-US" sz="2400" dirty="0" smtClean="0"/>
              <a:t>Recognition Lag</a:t>
            </a:r>
          </a:p>
          <a:p>
            <a:endParaRPr lang="en-US" sz="2400" dirty="0" smtClean="0"/>
          </a:p>
          <a:p>
            <a:r>
              <a:rPr lang="en-US" sz="2400" dirty="0" smtClean="0"/>
              <a:t>Time </a:t>
            </a:r>
            <a:r>
              <a:rPr lang="en-US" sz="2400" dirty="0" smtClean="0"/>
              <a:t>2 to 3</a:t>
            </a:r>
            <a:r>
              <a:rPr lang="en-US" sz="2400" dirty="0" smtClean="0"/>
              <a:t>:</a:t>
            </a:r>
          </a:p>
          <a:p>
            <a:r>
              <a:rPr lang="en-US" sz="2400" dirty="0" smtClean="0"/>
              <a:t>Administrative Lag</a:t>
            </a:r>
          </a:p>
          <a:p>
            <a:endParaRPr lang="en-US" sz="2400" dirty="0" smtClean="0"/>
          </a:p>
          <a:p>
            <a:r>
              <a:rPr lang="en-US" sz="2400" dirty="0" smtClean="0"/>
              <a:t>Time </a:t>
            </a:r>
            <a:r>
              <a:rPr lang="en-US" sz="2400" dirty="0" smtClean="0"/>
              <a:t>3 to 4</a:t>
            </a:r>
            <a:r>
              <a:rPr lang="en-US" sz="2400" dirty="0" smtClean="0"/>
              <a:t>:</a:t>
            </a:r>
          </a:p>
          <a:p>
            <a:r>
              <a:rPr lang="en-US" sz="2400" dirty="0" smtClean="0"/>
              <a:t>Operational Lag</a:t>
            </a:r>
            <a:endParaRPr lang="en-US" sz="2400"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u="sng" dirty="0" smtClean="0"/>
              <a:t>Time Lags and Macroeconomic Policy</a:t>
            </a:r>
            <a:endParaRPr lang="en-US" u="sng" dirty="0"/>
          </a:p>
        </p:txBody>
      </p:sp>
      <p:sp>
        <p:nvSpPr>
          <p:cNvPr id="3" name="Text Placeholder 2"/>
          <p:cNvSpPr>
            <a:spLocks noGrp="1"/>
          </p:cNvSpPr>
          <p:nvPr>
            <p:ph type="body" idx="1"/>
          </p:nvPr>
        </p:nvSpPr>
        <p:spPr>
          <a:xfrm>
            <a:off x="304800" y="1371601"/>
            <a:ext cx="8534400" cy="2286000"/>
          </a:xfrm>
        </p:spPr>
        <p:txBody>
          <a:bodyPr/>
          <a:lstStyle/>
          <a:p>
            <a:r>
              <a:rPr lang="en-US" dirty="0" smtClean="0"/>
              <a:t>Recognition Lag:        Same for FP and MP</a:t>
            </a:r>
          </a:p>
          <a:p>
            <a:r>
              <a:rPr lang="en-US" dirty="0" smtClean="0"/>
              <a:t>Administrative Lag:   </a:t>
            </a:r>
            <a:r>
              <a:rPr lang="en-US" u="sng" dirty="0" smtClean="0"/>
              <a:t>Shorter for MP</a:t>
            </a:r>
          </a:p>
          <a:p>
            <a:r>
              <a:rPr lang="en-US" dirty="0" smtClean="0"/>
              <a:t>Operational Lag:        Same for FP and MP</a:t>
            </a:r>
            <a:endParaRPr lang="en-US" dirty="0"/>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MP: Strengths and Shortcomings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533400"/>
            <a:ext cx="8229600" cy="5592763"/>
          </a:xfrm>
        </p:spPr>
        <p:txBody>
          <a:bodyPr>
            <a:normAutofit fontScale="92500" lnSpcReduction="10000"/>
          </a:bodyPr>
          <a:lstStyle/>
          <a:p>
            <a:pPr>
              <a:buNone/>
            </a:pPr>
            <a:r>
              <a:rPr lang="en-US" dirty="0" smtClean="0"/>
              <a:t>Monetary policy is relatively </a:t>
            </a:r>
            <a:r>
              <a:rPr lang="en-US" u="sng" dirty="0" smtClean="0"/>
              <a:t>speedy and flexible </a:t>
            </a:r>
            <a:r>
              <a:rPr lang="en-US" dirty="0" smtClean="0"/>
              <a:t>relative to fiscal policy because the decision-making body is smaller and the decisions to change monetary policy can be implemented immediately.  </a:t>
            </a:r>
          </a:p>
          <a:p>
            <a:pPr>
              <a:buNone/>
            </a:pPr>
            <a:r>
              <a:rPr lang="en-US" dirty="0" smtClean="0"/>
              <a:t>A second strength is that monetary policy is </a:t>
            </a:r>
            <a:r>
              <a:rPr lang="en-US" u="sng" dirty="0" smtClean="0"/>
              <a:t>largely removed from political pressure</a:t>
            </a:r>
            <a:r>
              <a:rPr lang="en-US" dirty="0" smtClean="0"/>
              <a:t> since the members of the Board of Governors are appointed to 14-year terms.  Unpopular, but necessary, changes can thus be made which might not be possible with fiscal policy where the decision makers are elected officials who may be reluctant to make unpopular decisions</a:t>
            </a:r>
            <a:endParaRPr lang="en-US" dirty="0"/>
          </a:p>
        </p:txBody>
      </p:sp>
      <p:sp>
        <p:nvSpPr>
          <p:cNvPr id="4" name="Title 1"/>
          <p:cNvSpPr>
            <a:spLocks noGrp="1"/>
          </p:cNvSpPr>
          <p:nvPr>
            <p:ph type="title"/>
          </p:nvPr>
        </p:nvSpPr>
        <p:spPr>
          <a:xfrm>
            <a:off x="685800" y="6142038"/>
            <a:ext cx="8229600" cy="715962"/>
          </a:xfrm>
        </p:spPr>
        <p:txBody>
          <a:bodyPr>
            <a:normAutofit fontScale="90000"/>
          </a:bodyPr>
          <a:lstStyle/>
          <a:p>
            <a:r>
              <a:rPr lang="en-US" dirty="0" smtClean="0"/>
              <a:t>MP: Strengths and Shortcomings</a:t>
            </a:r>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05800" cy="1325562"/>
          </a:xfrm>
        </p:spPr>
        <p:txBody>
          <a:bodyPr>
            <a:normAutofit fontScale="90000"/>
          </a:bodyPr>
          <a:lstStyle/>
          <a:p>
            <a:pPr algn="l"/>
            <a:r>
              <a:rPr lang="en-US" sz="3600" b="1" dirty="0" smtClean="0"/>
              <a:t>4. What is the textbook discussing when it says expansionary MP like  “pushing on a string”? </a:t>
            </a:r>
            <a:endParaRPr lang="en-US" sz="3600" b="1" dirty="0"/>
          </a:p>
        </p:txBody>
      </p:sp>
      <p:sp>
        <p:nvSpPr>
          <p:cNvPr id="3" name="TPAnswers"/>
          <p:cNvSpPr>
            <a:spLocks noGrp="1"/>
          </p:cNvSpPr>
          <p:nvPr>
            <p:ph type="body" idx="1"/>
            <p:custDataLst>
              <p:tags r:id="rId2"/>
            </p:custDataLst>
          </p:nvPr>
        </p:nvSpPr>
        <p:spPr>
          <a:xfrm>
            <a:off x="457200" y="1600200"/>
            <a:ext cx="5105400" cy="4343400"/>
          </a:xfrm>
        </p:spPr>
        <p:txBody>
          <a:bodyPr>
            <a:normAutofit/>
          </a:bodyPr>
          <a:lstStyle/>
          <a:p>
            <a:pPr marL="514350" indent="-514350">
              <a:buFont typeface="Arial" pitchFamily="34" charset="0"/>
              <a:buAutoNum type="arabicPeriod"/>
            </a:pPr>
            <a:r>
              <a:rPr lang="en-US" dirty="0" smtClean="0"/>
              <a:t>Recognition Lag</a:t>
            </a:r>
          </a:p>
          <a:p>
            <a:pPr marL="514350" indent="-514350">
              <a:buFont typeface="Arial" pitchFamily="34" charset="0"/>
              <a:buAutoNum type="arabicPeriod"/>
            </a:pPr>
            <a:r>
              <a:rPr lang="en-US" dirty="0" smtClean="0"/>
              <a:t>Cyclical Asymmetry</a:t>
            </a:r>
          </a:p>
          <a:p>
            <a:pPr marL="514350" indent="-514350">
              <a:buFont typeface="Arial" pitchFamily="34" charset="0"/>
              <a:buAutoNum type="arabicPeriod"/>
            </a:pPr>
            <a:r>
              <a:rPr lang="en-US" dirty="0" smtClean="0"/>
              <a:t>Monetary Rule</a:t>
            </a:r>
          </a:p>
          <a:p>
            <a:pPr marL="514350" indent="-514350">
              <a:buFont typeface="Arial" pitchFamily="34" charset="0"/>
              <a:buAutoNum type="arabicPeriod"/>
            </a:pPr>
            <a:r>
              <a:rPr lang="en-US" dirty="0" smtClean="0"/>
              <a:t>Velocity </a:t>
            </a:r>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Strengths and Shortcomings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05800" cy="1325562"/>
          </a:xfrm>
        </p:spPr>
        <p:txBody>
          <a:bodyPr>
            <a:normAutofit fontScale="90000"/>
          </a:bodyPr>
          <a:lstStyle/>
          <a:p>
            <a:pPr algn="l"/>
            <a:r>
              <a:rPr lang="en-US" sz="3600" b="1" dirty="0" smtClean="0">
                <a:solidFill>
                  <a:srgbClr val="0070C0"/>
                </a:solidFill>
              </a:rPr>
              <a:t>4. What is the textbook discussing when it says expansionary MP like  “pushing on a string”? </a:t>
            </a:r>
            <a:endParaRPr lang="en-US" sz="3600" b="1" dirty="0">
              <a:solidFill>
                <a:srgbClr val="0070C0"/>
              </a:solidFill>
            </a:endParaRPr>
          </a:p>
        </p:txBody>
      </p:sp>
      <p:sp>
        <p:nvSpPr>
          <p:cNvPr id="6" name="CorShape1"/>
          <p:cNvSpPr/>
          <p:nvPr>
            <p:custDataLst>
              <p:tags r:id="rId2"/>
            </p:custDataLst>
          </p:nvPr>
        </p:nvSpPr>
        <p:spPr>
          <a:xfrm rot="10800000">
            <a:off x="172720" y="22521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600200"/>
            <a:ext cx="5105400" cy="4343400"/>
          </a:xfrm>
        </p:spPr>
        <p:txBody>
          <a:bodyPr>
            <a:normAutofit/>
          </a:bodyPr>
          <a:lstStyle/>
          <a:p>
            <a:pPr marL="514350" indent="-514350">
              <a:buFont typeface="Arial" pitchFamily="34" charset="0"/>
              <a:buAutoNum type="arabicPeriod"/>
            </a:pPr>
            <a:r>
              <a:rPr lang="en-US" dirty="0" smtClean="0"/>
              <a:t>Recognition Lag</a:t>
            </a:r>
          </a:p>
          <a:p>
            <a:pPr marL="514350" indent="-514350">
              <a:buFont typeface="Arial" pitchFamily="34" charset="0"/>
              <a:buAutoNum type="arabicPeriod"/>
            </a:pPr>
            <a:r>
              <a:rPr lang="en-US" dirty="0" smtClean="0"/>
              <a:t>Cyclical Asymmetry</a:t>
            </a:r>
          </a:p>
          <a:p>
            <a:pPr marL="514350" indent="-514350">
              <a:buFont typeface="Arial" pitchFamily="34" charset="0"/>
              <a:buAutoNum type="arabicPeriod"/>
            </a:pPr>
            <a:r>
              <a:rPr lang="en-US" dirty="0" smtClean="0"/>
              <a:t>Monetary Rule</a:t>
            </a:r>
          </a:p>
          <a:p>
            <a:pPr marL="514350" indent="-514350">
              <a:buFont typeface="Arial" pitchFamily="34" charset="0"/>
              <a:buAutoNum type="arabicPeriod"/>
            </a:pPr>
            <a:r>
              <a:rPr lang="en-US" dirty="0" smtClean="0"/>
              <a:t>Velocity </a:t>
            </a:r>
          </a:p>
        </p:txBody>
      </p:sp>
      <p:sp>
        <p:nvSpPr>
          <p:cNvPr id="7"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Strengths and Shortcomings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28600"/>
            <a:ext cx="8229600" cy="5440363"/>
          </a:xfrm>
        </p:spPr>
        <p:txBody>
          <a:bodyPr>
            <a:normAutofit lnSpcReduction="10000"/>
          </a:bodyPr>
          <a:lstStyle/>
          <a:p>
            <a:pPr>
              <a:buNone/>
            </a:pPr>
            <a:r>
              <a:rPr lang="en-US" u="sng" dirty="0" smtClean="0"/>
              <a:t>Cyclical Asymmetry</a:t>
            </a:r>
          </a:p>
          <a:p>
            <a:pPr>
              <a:buNone/>
            </a:pPr>
            <a:r>
              <a:rPr lang="en-US" dirty="0" smtClean="0"/>
              <a:t>    Monetary policy works better at fighting inflation, like “pulling on a string” to decrease AD and bring prices down.</a:t>
            </a:r>
          </a:p>
          <a:p>
            <a:pPr>
              <a:buNone/>
            </a:pPr>
            <a:endParaRPr lang="en-US" dirty="0"/>
          </a:p>
          <a:p>
            <a:pPr>
              <a:buNone/>
            </a:pPr>
            <a:r>
              <a:rPr lang="en-US" dirty="0" smtClean="0"/>
              <a:t>   Monetary policy does not work as well to fight unemployment.  It is like “pushing on a string” to increase AD.  If businesses have a lot of excess capacity and see that consumers are not buying much they may not increase investment even if interest rates are low. </a:t>
            </a:r>
          </a:p>
          <a:p>
            <a:pPr>
              <a:buNone/>
            </a:pPr>
            <a:endParaRPr lang="en-US" dirty="0" smtClean="0"/>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MP: Strengths and Shortcomings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extLst>
      <p:ext uri="{BB962C8B-B14F-4D97-AF65-F5344CB8AC3E}">
        <p14:creationId xmlns:p14="http://schemas.microsoft.com/office/powerpoint/2010/main" val="2493819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28600"/>
            <a:ext cx="8229600" cy="5440363"/>
          </a:xfrm>
        </p:spPr>
        <p:txBody>
          <a:bodyPr>
            <a:normAutofit/>
          </a:bodyPr>
          <a:lstStyle/>
          <a:p>
            <a:pPr>
              <a:buNone/>
            </a:pPr>
            <a:r>
              <a:rPr lang="en-US" u="sng" dirty="0" smtClean="0"/>
              <a:t>Liquidity Trap / Cyclical </a:t>
            </a:r>
            <a:r>
              <a:rPr lang="en-US" u="sng" dirty="0" err="1" smtClean="0"/>
              <a:t>Asymetry</a:t>
            </a:r>
            <a:endParaRPr lang="en-US" u="sng" dirty="0" smtClean="0"/>
          </a:p>
          <a:p>
            <a:pPr>
              <a:buNone/>
            </a:pPr>
            <a:r>
              <a:rPr lang="en-US" dirty="0" smtClean="0"/>
              <a:t>    The Fed cannot be certain of achieving its goal when it adds reserves to the banking system because of the so-called </a:t>
            </a:r>
            <a:r>
              <a:rPr lang="en-US" b="1" dirty="0" smtClean="0"/>
              <a:t>liquidity trap</a:t>
            </a:r>
          </a:p>
          <a:p>
            <a:pPr>
              <a:buNone/>
            </a:pPr>
            <a:r>
              <a:rPr lang="en-US" b="1" i="1" dirty="0" smtClean="0"/>
              <a:t>    </a:t>
            </a:r>
            <a:r>
              <a:rPr lang="en-US" i="1" dirty="0" smtClean="0"/>
              <a:t>A situation in a severe recession in which the Fed's injection of additional reserves into the banking system has little or no additional positive impact on lending, borrowing, investment, or aggregate demand.</a:t>
            </a:r>
            <a:r>
              <a:rPr lang="en-US" b="1" dirty="0" smtClean="0"/>
              <a:t>,</a:t>
            </a:r>
            <a:r>
              <a:rPr lang="en-US" dirty="0" smtClean="0"/>
              <a:t> </a:t>
            </a:r>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MP: Strengths and Shortcomings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85799"/>
          </a:xfrm>
        </p:spPr>
        <p:txBody>
          <a:bodyPr>
            <a:normAutofit fontScale="90000"/>
          </a:bodyPr>
          <a:lstStyle/>
          <a:p>
            <a:r>
              <a:rPr lang="en-US" b="1" u="sng" dirty="0" smtClean="0"/>
              <a:t>16b – Other Monetary Policy Issues</a:t>
            </a:r>
            <a:endParaRPr lang="en-US" b="1" u="sng" dirty="0"/>
          </a:p>
        </p:txBody>
      </p:sp>
      <p:sp>
        <p:nvSpPr>
          <p:cNvPr id="3" name="Subtitle 2"/>
          <p:cNvSpPr>
            <a:spLocks noGrp="1"/>
          </p:cNvSpPr>
          <p:nvPr>
            <p:ph type="subTitle" idx="1"/>
          </p:nvPr>
        </p:nvSpPr>
        <p:spPr>
          <a:xfrm>
            <a:off x="152400" y="1295400"/>
            <a:ext cx="8763000" cy="4953000"/>
          </a:xfrm>
        </p:spPr>
        <p:txBody>
          <a:bodyPr>
            <a:normAutofit/>
          </a:bodyPr>
          <a:lstStyle/>
          <a:p>
            <a:pPr algn="l"/>
            <a:r>
              <a:rPr lang="en-US" b="1" dirty="0" smtClean="0">
                <a:solidFill>
                  <a:schemeClr val="tx1"/>
                </a:solidFill>
              </a:rPr>
              <a:t>Strengths and Shortcomings of Monetary Policy.</a:t>
            </a:r>
          </a:p>
          <a:p>
            <a:pPr algn="l"/>
            <a:r>
              <a:rPr lang="en-US" b="1" dirty="0" smtClean="0">
                <a:solidFill>
                  <a:schemeClr val="tx1"/>
                </a:solidFill>
              </a:rPr>
              <a:t>Compare Mainstream and Monetarist views: </a:t>
            </a:r>
          </a:p>
          <a:p>
            <a:pPr lvl="1" algn="l">
              <a:buFont typeface="Arial" pitchFamily="34" charset="0"/>
              <a:buChar char="•"/>
            </a:pPr>
            <a:r>
              <a:rPr lang="en-US" b="1" dirty="0" smtClean="0">
                <a:solidFill>
                  <a:schemeClr val="tx1"/>
                </a:solidFill>
              </a:rPr>
              <a:t> Causes of Macroeconomic instability</a:t>
            </a:r>
          </a:p>
          <a:p>
            <a:pPr lvl="1" algn="l">
              <a:buFont typeface="Arial" pitchFamily="34" charset="0"/>
              <a:buChar char="•"/>
            </a:pPr>
            <a:r>
              <a:rPr lang="en-US" b="1" dirty="0" smtClean="0">
                <a:solidFill>
                  <a:schemeClr val="tx1"/>
                </a:solidFill>
              </a:rPr>
              <a:t> Does the economy self-correct?</a:t>
            </a:r>
          </a:p>
          <a:p>
            <a:pPr lvl="1" algn="l">
              <a:buFont typeface="Arial" pitchFamily="34" charset="0"/>
              <a:buChar char="•"/>
            </a:pPr>
            <a:r>
              <a:rPr lang="en-US" b="1" dirty="0" smtClean="0">
                <a:solidFill>
                  <a:schemeClr val="tx1"/>
                </a:solidFill>
              </a:rPr>
              <a:t> Rules or Discretion? (Should the Fed do anything?)</a:t>
            </a:r>
            <a:endParaRPr lang="en-US" b="1" dirty="0">
              <a:solidFill>
                <a:schemeClr val="tx1"/>
              </a:solidFill>
            </a:endParaRPr>
          </a:p>
        </p:txBody>
      </p:sp>
      <p:sp>
        <p:nvSpPr>
          <p:cNvPr id="4" name="TextBox 3"/>
          <p:cNvSpPr txBox="1"/>
          <p:nvPr/>
        </p:nvSpPr>
        <p:spPr>
          <a:xfrm>
            <a:off x="838200" y="4495800"/>
            <a:ext cx="6934200" cy="1569660"/>
          </a:xfrm>
          <a:prstGeom prst="rect">
            <a:avLst/>
          </a:prstGeom>
          <a:noFill/>
        </p:spPr>
        <p:txBody>
          <a:bodyPr wrap="square" rtlCol="0">
            <a:spAutoFit/>
          </a:bodyPr>
          <a:lstStyle/>
          <a:p>
            <a:r>
              <a:rPr lang="en-US" sz="3200" dirty="0" smtClean="0"/>
              <a:t>NOTE: We will keep things simple:</a:t>
            </a:r>
          </a:p>
          <a:p>
            <a:pPr lvl="1">
              <a:buFont typeface="Arial" pitchFamily="34" charset="0"/>
              <a:buChar char="•"/>
            </a:pPr>
            <a:r>
              <a:rPr lang="en-US" sz="3200" dirty="0" smtClean="0"/>
              <a:t> Mainstream = New Keynesian</a:t>
            </a:r>
          </a:p>
          <a:p>
            <a:pPr lvl="1">
              <a:buFont typeface="Arial" pitchFamily="34" charset="0"/>
              <a:buChar char="•"/>
            </a:pPr>
            <a:r>
              <a:rPr lang="en-US" sz="3200" dirty="0" smtClean="0"/>
              <a:t> Monetarist   = New Classical</a:t>
            </a:r>
            <a:endParaRPr lang="en-US" sz="3200" dirty="0"/>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 Strengths and Shortcomings</a:t>
            </a:r>
            <a:endParaRPr lang="en-US" dirty="0"/>
          </a:p>
        </p:txBody>
      </p:sp>
      <p:sp>
        <p:nvSpPr>
          <p:cNvPr id="3" name="Text Placeholder 2"/>
          <p:cNvSpPr>
            <a:spLocks noGrp="1"/>
          </p:cNvSpPr>
          <p:nvPr>
            <p:ph type="body" idx="1"/>
          </p:nvPr>
        </p:nvSpPr>
        <p:spPr/>
        <p:txBody>
          <a:bodyPr/>
          <a:lstStyle/>
          <a:p>
            <a:r>
              <a:rPr lang="en-US" dirty="0" smtClean="0"/>
              <a:t>Strengths</a:t>
            </a:r>
          </a:p>
          <a:p>
            <a:pPr lvl="1"/>
            <a:r>
              <a:rPr lang="en-US" dirty="0" smtClean="0"/>
              <a:t>Speed and flexibility</a:t>
            </a:r>
          </a:p>
          <a:p>
            <a:pPr lvl="1"/>
            <a:r>
              <a:rPr lang="en-US" dirty="0" smtClean="0"/>
              <a:t>Isolation from political pressure</a:t>
            </a:r>
          </a:p>
          <a:p>
            <a:r>
              <a:rPr lang="en-US" dirty="0" smtClean="0"/>
              <a:t>Shortcomings</a:t>
            </a:r>
          </a:p>
          <a:p>
            <a:pPr lvl="1"/>
            <a:r>
              <a:rPr lang="en-US" dirty="0" smtClean="0"/>
              <a:t>Lags</a:t>
            </a:r>
          </a:p>
          <a:p>
            <a:pPr lvl="1"/>
            <a:r>
              <a:rPr lang="en-US" dirty="0" smtClean="0"/>
              <a:t>Cyclical Asymmetry and the Liquidity Trap</a:t>
            </a:r>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85799"/>
          </a:xfrm>
        </p:spPr>
        <p:txBody>
          <a:bodyPr>
            <a:normAutofit fontScale="90000"/>
          </a:bodyPr>
          <a:lstStyle/>
          <a:p>
            <a:r>
              <a:rPr lang="en-US" b="1" u="sng" dirty="0" smtClean="0"/>
              <a:t>16b – Other Monetary Policy Issues</a:t>
            </a:r>
            <a:endParaRPr lang="en-US" b="1" u="sng" dirty="0"/>
          </a:p>
        </p:txBody>
      </p:sp>
      <p:sp>
        <p:nvSpPr>
          <p:cNvPr id="3" name="Subtitle 2"/>
          <p:cNvSpPr>
            <a:spLocks noGrp="1"/>
          </p:cNvSpPr>
          <p:nvPr>
            <p:ph type="subTitle" idx="1"/>
          </p:nvPr>
        </p:nvSpPr>
        <p:spPr>
          <a:xfrm>
            <a:off x="228600" y="1295400"/>
            <a:ext cx="8369968" cy="4953000"/>
          </a:xfrm>
        </p:spPr>
        <p:txBody>
          <a:bodyPr>
            <a:normAutofit/>
          </a:bodyPr>
          <a:lstStyle/>
          <a:p>
            <a:pPr algn="l"/>
            <a:r>
              <a:rPr lang="en-US" b="1" dirty="0" smtClean="0">
                <a:solidFill>
                  <a:schemeClr val="tx1"/>
                </a:solidFill>
              </a:rPr>
              <a:t>Strengths and Shortcomings of monetary policy.</a:t>
            </a:r>
          </a:p>
          <a:p>
            <a:pPr algn="l"/>
            <a:r>
              <a:rPr lang="en-US" b="1" dirty="0" smtClean="0">
                <a:solidFill>
                  <a:schemeClr val="tx1"/>
                </a:solidFill>
              </a:rPr>
              <a:t>Compare Mainstream and Monetarist views: </a:t>
            </a:r>
          </a:p>
          <a:p>
            <a:pPr lvl="1" algn="l"/>
            <a:r>
              <a:rPr lang="en-US" b="1" dirty="0" smtClean="0">
                <a:solidFill>
                  <a:srgbClr val="0070C0"/>
                </a:solidFill>
              </a:rPr>
              <a:t>Causes of Macroeconomic instability</a:t>
            </a:r>
          </a:p>
          <a:p>
            <a:pPr lvl="1" algn="l"/>
            <a:r>
              <a:rPr lang="en-US" b="1" dirty="0" smtClean="0">
                <a:solidFill>
                  <a:schemeClr val="tx1"/>
                </a:solidFill>
              </a:rPr>
              <a:t>Does the economy self-correct?</a:t>
            </a:r>
          </a:p>
          <a:p>
            <a:pPr lvl="1" algn="l"/>
            <a:r>
              <a:rPr lang="en-US" b="1" dirty="0" smtClean="0">
                <a:solidFill>
                  <a:schemeClr val="tx1"/>
                </a:solidFill>
              </a:rPr>
              <a:t>Rules or Discretion? (Should the Fed do anything?)</a:t>
            </a:r>
            <a:endParaRPr lang="en-US" b="1" dirty="0">
              <a:solidFill>
                <a:schemeClr val="tx1"/>
              </a:solidFill>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249362"/>
          </a:xfrm>
        </p:spPr>
        <p:txBody>
          <a:bodyPr>
            <a:normAutofit fontScale="90000"/>
          </a:bodyPr>
          <a:lstStyle/>
          <a:p>
            <a:pPr algn="l"/>
            <a:r>
              <a:rPr lang="en-US" sz="3600" b="1" dirty="0" smtClean="0"/>
              <a:t>5. According to the Mainstream and Monetarist economists  why is there economic instability?</a:t>
            </a:r>
            <a:endParaRPr lang="en-US" sz="3600" b="1" dirty="0"/>
          </a:p>
        </p:txBody>
      </p:sp>
      <p:sp>
        <p:nvSpPr>
          <p:cNvPr id="3" name="TPAnswers"/>
          <p:cNvSpPr>
            <a:spLocks noGrp="1"/>
          </p:cNvSpPr>
          <p:nvPr>
            <p:ph type="body" idx="1"/>
            <p:custDataLst>
              <p:tags r:id="rId2"/>
            </p:custDataLst>
          </p:nvPr>
        </p:nvSpPr>
        <p:spPr>
          <a:xfrm>
            <a:off x="457200" y="1447800"/>
            <a:ext cx="5943600" cy="4678363"/>
          </a:xfrm>
        </p:spPr>
        <p:txBody>
          <a:bodyPr>
            <a:normAutofit/>
          </a:bodyPr>
          <a:lstStyle/>
          <a:p>
            <a:pPr marL="514350" indent="-514350">
              <a:buFont typeface="Arial" pitchFamily="34" charset="0"/>
              <a:buAutoNum type="arabicPeriod"/>
            </a:pPr>
            <a:r>
              <a:rPr lang="en-US" dirty="0" smtClean="0"/>
              <a:t>Main:    Flexible prices</a:t>
            </a:r>
            <a:br>
              <a:rPr lang="en-US" dirty="0" smtClean="0"/>
            </a:br>
            <a:r>
              <a:rPr lang="en-US" dirty="0" smtClean="0"/>
              <a:t>Monet: Inflexible prices</a:t>
            </a:r>
          </a:p>
          <a:p>
            <a:pPr marL="514350" indent="-514350">
              <a:buFont typeface="Arial" pitchFamily="34" charset="0"/>
              <a:buAutoNum type="arabicPeriod"/>
            </a:pPr>
            <a:r>
              <a:rPr lang="en-US" dirty="0" smtClean="0"/>
              <a:t>Main:    Stable velocity</a:t>
            </a:r>
            <a:br>
              <a:rPr lang="en-US" dirty="0" smtClean="0"/>
            </a:br>
            <a:r>
              <a:rPr lang="en-US" dirty="0" smtClean="0"/>
              <a:t>Monet: Unstable Velocity</a:t>
            </a:r>
          </a:p>
          <a:p>
            <a:pPr marL="514350" indent="-514350">
              <a:buFont typeface="Arial" pitchFamily="34" charset="0"/>
              <a:buAutoNum type="arabicPeriod"/>
            </a:pPr>
            <a:r>
              <a:rPr lang="en-US" dirty="0" smtClean="0"/>
              <a:t>Main:    AD and AS shocks</a:t>
            </a:r>
            <a:br>
              <a:rPr lang="en-US" dirty="0" smtClean="0"/>
            </a:br>
            <a:r>
              <a:rPr lang="en-US" dirty="0" smtClean="0"/>
              <a:t>Monet: Inappropriate MP</a:t>
            </a:r>
          </a:p>
          <a:p>
            <a:pPr marL="514350" indent="-514350">
              <a:buFont typeface="Arial" pitchFamily="34" charset="0"/>
              <a:buAutoNum type="arabicPeriod"/>
            </a:pPr>
            <a:r>
              <a:rPr lang="en-US" dirty="0" smtClean="0"/>
              <a:t>Main:    Government policies</a:t>
            </a:r>
            <a:br>
              <a:rPr lang="en-US" dirty="0" smtClean="0"/>
            </a:br>
            <a:r>
              <a:rPr lang="en-US" dirty="0" smtClean="0"/>
              <a:t>Monet: Changes in Investment</a:t>
            </a:r>
            <a:endParaRPr lang="en-US" dirty="0"/>
          </a:p>
        </p:txBody>
      </p:sp>
      <p:sp>
        <p:nvSpPr>
          <p:cNvPr id="5"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Causes of Instability</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249362"/>
          </a:xfrm>
        </p:spPr>
        <p:txBody>
          <a:bodyPr>
            <a:normAutofit fontScale="90000"/>
          </a:bodyPr>
          <a:lstStyle/>
          <a:p>
            <a:pPr algn="l"/>
            <a:r>
              <a:rPr lang="en-US" sz="3600" b="1" dirty="0" smtClean="0">
                <a:solidFill>
                  <a:srgbClr val="0070C0"/>
                </a:solidFill>
              </a:rPr>
              <a:t>5. According to the Mainstream and Monetarist economists  why is there economic instability?</a:t>
            </a:r>
            <a:endParaRPr lang="en-US" sz="3600" b="1" dirty="0">
              <a:solidFill>
                <a:srgbClr val="0070C0"/>
              </a:solidFill>
            </a:endParaRPr>
          </a:p>
        </p:txBody>
      </p:sp>
      <p:sp>
        <p:nvSpPr>
          <p:cNvPr id="6"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Causes of Instability</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CorShape1"/>
          <p:cNvSpPr/>
          <p:nvPr>
            <p:custDataLst>
              <p:tags r:id="rId2"/>
            </p:custDataLst>
          </p:nvPr>
        </p:nvSpPr>
        <p:spPr>
          <a:xfrm rot="10800000">
            <a:off x="-60960" y="3757676"/>
            <a:ext cx="647700" cy="647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447800"/>
            <a:ext cx="5943600" cy="4678363"/>
          </a:xfrm>
        </p:spPr>
        <p:txBody>
          <a:bodyPr>
            <a:normAutofit/>
          </a:bodyPr>
          <a:lstStyle/>
          <a:p>
            <a:pPr marL="514350" indent="-514350">
              <a:buFont typeface="Arial" pitchFamily="34" charset="0"/>
              <a:buAutoNum type="arabicPeriod"/>
            </a:pPr>
            <a:r>
              <a:rPr lang="en-US" dirty="0" smtClean="0"/>
              <a:t>Main:    Flexible prices</a:t>
            </a:r>
            <a:br>
              <a:rPr lang="en-US" dirty="0" smtClean="0"/>
            </a:br>
            <a:r>
              <a:rPr lang="en-US" dirty="0" smtClean="0"/>
              <a:t>Monet: Inflexible prices</a:t>
            </a:r>
          </a:p>
          <a:p>
            <a:pPr marL="514350" indent="-514350">
              <a:buFont typeface="Arial" pitchFamily="34" charset="0"/>
              <a:buAutoNum type="arabicPeriod"/>
            </a:pPr>
            <a:r>
              <a:rPr lang="en-US" dirty="0" smtClean="0"/>
              <a:t>Main:    Stable velocity</a:t>
            </a:r>
            <a:br>
              <a:rPr lang="en-US" dirty="0" smtClean="0"/>
            </a:br>
            <a:r>
              <a:rPr lang="en-US" dirty="0" smtClean="0"/>
              <a:t>Monet: Unstable Velocity</a:t>
            </a:r>
          </a:p>
          <a:p>
            <a:pPr marL="514350" indent="-514350">
              <a:buFont typeface="Arial" pitchFamily="34" charset="0"/>
              <a:buAutoNum type="arabicPeriod"/>
            </a:pPr>
            <a:r>
              <a:rPr lang="en-US" dirty="0" smtClean="0"/>
              <a:t>Main:    AD and AS shocks</a:t>
            </a:r>
            <a:br>
              <a:rPr lang="en-US" dirty="0" smtClean="0"/>
            </a:br>
            <a:r>
              <a:rPr lang="en-US" dirty="0" smtClean="0"/>
              <a:t>Monet: Inappropriate MP</a:t>
            </a:r>
          </a:p>
          <a:p>
            <a:pPr marL="514350" indent="-514350">
              <a:buFont typeface="Arial" pitchFamily="34" charset="0"/>
              <a:buAutoNum type="arabicPeriod"/>
            </a:pPr>
            <a:r>
              <a:rPr lang="en-US" dirty="0" smtClean="0"/>
              <a:t>Main:    Government policies</a:t>
            </a:r>
            <a:br>
              <a:rPr lang="en-US" dirty="0" smtClean="0"/>
            </a:br>
            <a:r>
              <a:rPr lang="en-US" dirty="0" smtClean="0"/>
              <a:t>Monet: Changes in Investment</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85799"/>
          </a:xfrm>
        </p:spPr>
        <p:txBody>
          <a:bodyPr>
            <a:normAutofit fontScale="90000"/>
          </a:bodyPr>
          <a:lstStyle/>
          <a:p>
            <a:r>
              <a:rPr lang="en-US" b="1" u="sng" dirty="0" smtClean="0"/>
              <a:t>16b – Other Monetary Policy Issues</a:t>
            </a:r>
            <a:endParaRPr lang="en-US" b="1" u="sng" dirty="0"/>
          </a:p>
        </p:txBody>
      </p:sp>
      <p:sp>
        <p:nvSpPr>
          <p:cNvPr id="3" name="Subtitle 2"/>
          <p:cNvSpPr>
            <a:spLocks noGrp="1"/>
          </p:cNvSpPr>
          <p:nvPr>
            <p:ph type="subTitle" idx="1"/>
          </p:nvPr>
        </p:nvSpPr>
        <p:spPr>
          <a:xfrm>
            <a:off x="228600" y="1295400"/>
            <a:ext cx="8915400" cy="4953000"/>
          </a:xfrm>
        </p:spPr>
        <p:txBody>
          <a:bodyPr>
            <a:normAutofit/>
          </a:bodyPr>
          <a:lstStyle/>
          <a:p>
            <a:pPr algn="l"/>
            <a:r>
              <a:rPr lang="en-US" b="1" dirty="0" smtClean="0">
                <a:solidFill>
                  <a:schemeClr val="tx1"/>
                </a:solidFill>
              </a:rPr>
              <a:t>Strengths and Shortcomings of monetary policy.</a:t>
            </a:r>
          </a:p>
          <a:p>
            <a:pPr algn="l"/>
            <a:r>
              <a:rPr lang="en-US" b="1" dirty="0" smtClean="0">
                <a:solidFill>
                  <a:schemeClr val="tx1"/>
                </a:solidFill>
              </a:rPr>
              <a:t>Compare Mainstream and Monetarist views: </a:t>
            </a:r>
          </a:p>
          <a:p>
            <a:pPr lvl="1" algn="l"/>
            <a:r>
              <a:rPr lang="en-US" b="1" dirty="0" smtClean="0">
                <a:solidFill>
                  <a:schemeClr val="tx1"/>
                </a:solidFill>
              </a:rPr>
              <a:t>Causes of Macroeconomic instability</a:t>
            </a:r>
          </a:p>
          <a:p>
            <a:pPr lvl="1" algn="l"/>
            <a:r>
              <a:rPr lang="en-US" b="1" dirty="0" smtClean="0">
                <a:solidFill>
                  <a:srgbClr val="0070C0"/>
                </a:solidFill>
              </a:rPr>
              <a:t>Does the economy self-correct?</a:t>
            </a:r>
          </a:p>
          <a:p>
            <a:pPr lvl="1" algn="l"/>
            <a:r>
              <a:rPr lang="en-US" b="1" dirty="0" smtClean="0">
                <a:solidFill>
                  <a:schemeClr val="tx1"/>
                </a:solidFill>
              </a:rPr>
              <a:t>Rules or Discretion? (Should the Fed do anything?)</a:t>
            </a:r>
            <a:endParaRPr lang="en-US" b="1" dirty="0">
              <a:solidFill>
                <a:schemeClr val="tx1"/>
              </a:solidFill>
            </a:endParaRPr>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3886200" cy="2468562"/>
          </a:xfrm>
        </p:spPr>
        <p:txBody>
          <a:bodyPr>
            <a:normAutofit/>
          </a:bodyPr>
          <a:lstStyle/>
          <a:p>
            <a:pPr algn="l"/>
            <a:r>
              <a:rPr lang="en-US" sz="3600" b="1" dirty="0" smtClean="0"/>
              <a:t>6. Which view of macroeconomic theory is shown in this graph?</a:t>
            </a:r>
            <a:endParaRPr lang="en-US" sz="3600" b="1" dirty="0"/>
          </a:p>
        </p:txBody>
      </p:sp>
      <p:sp>
        <p:nvSpPr>
          <p:cNvPr id="3" name="TPAnswers"/>
          <p:cNvSpPr>
            <a:spLocks noGrp="1"/>
          </p:cNvSpPr>
          <p:nvPr>
            <p:ph type="body" idx="1"/>
            <p:custDataLst>
              <p:tags r:id="rId2"/>
            </p:custDataLst>
          </p:nvPr>
        </p:nvSpPr>
        <p:spPr>
          <a:xfrm>
            <a:off x="457200" y="2667000"/>
            <a:ext cx="8229600" cy="3459163"/>
          </a:xfrm>
        </p:spPr>
        <p:txBody>
          <a:bodyPr>
            <a:normAutofit/>
          </a:bodyPr>
          <a:lstStyle/>
          <a:p>
            <a:pPr marL="514350" indent="-514350">
              <a:buFont typeface="Arial" pitchFamily="34" charset="0"/>
              <a:buAutoNum type="arabicPeriod"/>
            </a:pPr>
            <a:r>
              <a:rPr lang="en-US" dirty="0" smtClean="0"/>
              <a:t>Mainstream</a:t>
            </a:r>
          </a:p>
          <a:p>
            <a:pPr marL="514350" indent="-514350">
              <a:buFont typeface="Arial" pitchFamily="34" charset="0"/>
              <a:buAutoNum type="arabicPeriod"/>
            </a:pPr>
            <a:r>
              <a:rPr lang="en-US" dirty="0" smtClean="0"/>
              <a:t>Monetarist</a:t>
            </a:r>
          </a:p>
          <a:p>
            <a:pPr marL="514350" indent="-514350">
              <a:buFont typeface="Arial" pitchFamily="34" charset="0"/>
              <a:buAutoNum type="arabicPeriod"/>
            </a:pPr>
            <a:r>
              <a:rPr lang="en-US" dirty="0" smtClean="0"/>
              <a:t>Supply-Side</a:t>
            </a:r>
          </a:p>
          <a:p>
            <a:pPr marL="514350" indent="-514350">
              <a:buFont typeface="Arial" pitchFamily="34" charset="0"/>
              <a:buAutoNum type="arabicPeriod"/>
            </a:pPr>
            <a:r>
              <a:rPr lang="en-US" dirty="0" smtClean="0"/>
              <a:t>Rational Expectations</a:t>
            </a:r>
            <a:endParaRPr lang="en-US" dirty="0"/>
          </a:p>
        </p:txBody>
      </p:sp>
      <p:sp>
        <p:nvSpPr>
          <p:cNvPr id="5"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Does Economy Self-Correct?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7" name="Picture 5" descr="C:\Data\web\ecogif\fp\newkeyneesue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152400"/>
            <a:ext cx="3943350" cy="40386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3886200" cy="2468562"/>
          </a:xfrm>
        </p:spPr>
        <p:txBody>
          <a:bodyPr>
            <a:normAutofit/>
          </a:bodyPr>
          <a:lstStyle/>
          <a:p>
            <a:pPr algn="l"/>
            <a:r>
              <a:rPr lang="en-US" sz="3600" b="1" dirty="0" smtClean="0">
                <a:solidFill>
                  <a:srgbClr val="0070C0"/>
                </a:solidFill>
              </a:rPr>
              <a:t>6. Which view of macroeconomic theory is shown in this graph?</a:t>
            </a:r>
            <a:endParaRPr lang="en-US" sz="3600" b="1" dirty="0">
              <a:solidFill>
                <a:srgbClr val="0070C0"/>
              </a:solidFill>
            </a:endParaRPr>
          </a:p>
        </p:txBody>
      </p:sp>
      <p:sp>
        <p:nvSpPr>
          <p:cNvPr id="11" name="CorShape1"/>
          <p:cNvSpPr/>
          <p:nvPr>
            <p:custDataLst>
              <p:tags r:id="rId2"/>
            </p:custDataLst>
          </p:nvPr>
        </p:nvSpPr>
        <p:spPr>
          <a:xfrm rot="10800000">
            <a:off x="172720" y="28312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667000"/>
            <a:ext cx="8229600" cy="3459163"/>
          </a:xfrm>
        </p:spPr>
        <p:txBody>
          <a:bodyPr>
            <a:normAutofit/>
          </a:bodyPr>
          <a:lstStyle/>
          <a:p>
            <a:pPr marL="514350" indent="-514350">
              <a:buFont typeface="Arial" pitchFamily="34" charset="0"/>
              <a:buAutoNum type="arabicPeriod"/>
            </a:pPr>
            <a:r>
              <a:rPr lang="en-US" dirty="0" smtClean="0"/>
              <a:t>Mainstream</a:t>
            </a:r>
          </a:p>
          <a:p>
            <a:pPr marL="514350" indent="-514350">
              <a:buFont typeface="Arial" pitchFamily="34" charset="0"/>
              <a:buAutoNum type="arabicPeriod"/>
            </a:pPr>
            <a:r>
              <a:rPr lang="en-US" dirty="0" smtClean="0"/>
              <a:t>Monetarist</a:t>
            </a:r>
          </a:p>
          <a:p>
            <a:pPr marL="514350" indent="-514350">
              <a:buFont typeface="Arial" pitchFamily="34" charset="0"/>
              <a:buAutoNum type="arabicPeriod"/>
            </a:pPr>
            <a:r>
              <a:rPr lang="en-US" dirty="0" smtClean="0"/>
              <a:t>Supply-Side</a:t>
            </a:r>
          </a:p>
          <a:p>
            <a:pPr marL="514350" indent="-514350">
              <a:buFont typeface="Arial" pitchFamily="34" charset="0"/>
              <a:buAutoNum type="arabicPeriod"/>
            </a:pPr>
            <a:r>
              <a:rPr lang="en-US" dirty="0" smtClean="0"/>
              <a:t>Rational Expectations</a:t>
            </a:r>
            <a:endParaRPr lang="en-US" dirty="0"/>
          </a:p>
        </p:txBody>
      </p:sp>
      <p:sp>
        <p:nvSpPr>
          <p:cNvPr id="7"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Does Economy Self-Correct?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95237" name="Picture 5" descr="C:\Data\web\ecogif\fp\newkeyneesue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152400"/>
            <a:ext cx="3943350" cy="40386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3886200" cy="2468562"/>
          </a:xfrm>
        </p:spPr>
        <p:txBody>
          <a:bodyPr>
            <a:normAutofit/>
          </a:bodyPr>
          <a:lstStyle/>
          <a:p>
            <a:pPr algn="l"/>
            <a:r>
              <a:rPr lang="en-US" sz="3600" b="1" dirty="0" smtClean="0"/>
              <a:t>7. Which view of macroeconomic theory is shown in this graph?</a:t>
            </a:r>
            <a:endParaRPr lang="en-US" sz="3600" b="1" dirty="0"/>
          </a:p>
        </p:txBody>
      </p:sp>
      <p:sp>
        <p:nvSpPr>
          <p:cNvPr id="3" name="TPAnswers"/>
          <p:cNvSpPr>
            <a:spLocks noGrp="1"/>
          </p:cNvSpPr>
          <p:nvPr>
            <p:ph type="body" idx="1"/>
            <p:custDataLst>
              <p:tags r:id="rId2"/>
            </p:custDataLst>
          </p:nvPr>
        </p:nvSpPr>
        <p:spPr>
          <a:xfrm>
            <a:off x="457200" y="2667000"/>
            <a:ext cx="8229600" cy="3459163"/>
          </a:xfrm>
        </p:spPr>
        <p:txBody>
          <a:bodyPr>
            <a:normAutofit/>
          </a:bodyPr>
          <a:lstStyle/>
          <a:p>
            <a:pPr marL="514350" indent="-514350">
              <a:buFont typeface="Arial" pitchFamily="34" charset="0"/>
              <a:buAutoNum type="arabicPeriod"/>
            </a:pPr>
            <a:r>
              <a:rPr lang="en-US" dirty="0" smtClean="0"/>
              <a:t>Mainstream</a:t>
            </a:r>
          </a:p>
          <a:p>
            <a:pPr marL="514350" indent="-514350">
              <a:buFont typeface="Arial" pitchFamily="34" charset="0"/>
              <a:buAutoNum type="arabicPeriod"/>
            </a:pPr>
            <a:r>
              <a:rPr lang="en-US" dirty="0" smtClean="0"/>
              <a:t>Monetarist</a:t>
            </a:r>
          </a:p>
          <a:p>
            <a:pPr marL="514350" indent="-514350">
              <a:buFont typeface="Arial" pitchFamily="34" charset="0"/>
              <a:buAutoNum type="arabicPeriod"/>
            </a:pPr>
            <a:r>
              <a:rPr lang="en-US" dirty="0" smtClean="0"/>
              <a:t>New Keynesian</a:t>
            </a:r>
          </a:p>
          <a:p>
            <a:pPr marL="514350" indent="-514350">
              <a:buFont typeface="Arial" pitchFamily="34" charset="0"/>
              <a:buAutoNum type="arabicPeriod"/>
            </a:pPr>
            <a:r>
              <a:rPr lang="en-US" dirty="0" smtClean="0"/>
              <a:t>Supply-Side</a:t>
            </a:r>
            <a:endParaRPr lang="en-US" dirty="0"/>
          </a:p>
        </p:txBody>
      </p:sp>
      <p:sp>
        <p:nvSpPr>
          <p:cNvPr id="5"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Does Economy Self-Correct?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11" descr="C:\Data\web\ecogif\fp\newclassu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117565"/>
            <a:ext cx="5056743" cy="399723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72720" y="117565"/>
            <a:ext cx="3789680" cy="2473235"/>
          </a:xfrm>
        </p:spPr>
        <p:txBody>
          <a:bodyPr>
            <a:normAutofit/>
          </a:bodyPr>
          <a:lstStyle/>
          <a:p>
            <a:pPr algn="l"/>
            <a:r>
              <a:rPr lang="en-US" sz="3600" b="1" dirty="0" smtClean="0">
                <a:solidFill>
                  <a:srgbClr val="0070C0"/>
                </a:solidFill>
              </a:rPr>
              <a:t>7. Which view of macroeconomic theory is shown in this graph?</a:t>
            </a:r>
            <a:endParaRPr lang="en-US" sz="3600" b="1" dirty="0">
              <a:solidFill>
                <a:srgbClr val="0070C0"/>
              </a:solidFill>
            </a:endParaRPr>
          </a:p>
        </p:txBody>
      </p:sp>
      <p:sp>
        <p:nvSpPr>
          <p:cNvPr id="9" name="CorShape1"/>
          <p:cNvSpPr/>
          <p:nvPr>
            <p:custDataLst>
              <p:tags r:id="rId2"/>
            </p:custDataLst>
          </p:nvPr>
        </p:nvSpPr>
        <p:spPr>
          <a:xfrm rot="10800000">
            <a:off x="172720" y="33189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667000"/>
            <a:ext cx="8229600" cy="3459163"/>
          </a:xfrm>
        </p:spPr>
        <p:txBody>
          <a:bodyPr>
            <a:normAutofit/>
          </a:bodyPr>
          <a:lstStyle/>
          <a:p>
            <a:pPr marL="514350" indent="-514350">
              <a:buFont typeface="Arial" pitchFamily="34" charset="0"/>
              <a:buAutoNum type="arabicPeriod"/>
            </a:pPr>
            <a:r>
              <a:rPr lang="en-US" dirty="0" smtClean="0"/>
              <a:t>Mainstream</a:t>
            </a:r>
          </a:p>
          <a:p>
            <a:pPr marL="514350" indent="-514350">
              <a:buFont typeface="Arial" pitchFamily="34" charset="0"/>
              <a:buAutoNum type="arabicPeriod"/>
            </a:pPr>
            <a:r>
              <a:rPr lang="en-US" dirty="0" smtClean="0"/>
              <a:t>Monetarist</a:t>
            </a:r>
          </a:p>
          <a:p>
            <a:pPr marL="514350" indent="-514350">
              <a:buFont typeface="Arial" pitchFamily="34" charset="0"/>
              <a:buAutoNum type="arabicPeriod"/>
            </a:pPr>
            <a:r>
              <a:rPr lang="en-US" dirty="0" smtClean="0"/>
              <a:t>New Keynesian</a:t>
            </a:r>
          </a:p>
          <a:p>
            <a:pPr marL="514350" indent="-514350">
              <a:buFont typeface="Arial" pitchFamily="34" charset="0"/>
              <a:buAutoNum type="arabicPeriod"/>
            </a:pPr>
            <a:r>
              <a:rPr lang="en-US" dirty="0" smtClean="0"/>
              <a:t>Supply-Side</a:t>
            </a:r>
            <a:endParaRPr lang="en-US" dirty="0"/>
          </a:p>
        </p:txBody>
      </p:sp>
      <p:sp>
        <p:nvSpPr>
          <p:cNvPr id="7"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Does Economy Self-Correct?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8" name="Picture 11" descr="C:\Data\web\ecogif\fp\newclassu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117565"/>
            <a:ext cx="5056743" cy="399723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05800" cy="1630362"/>
          </a:xfrm>
        </p:spPr>
        <p:txBody>
          <a:bodyPr>
            <a:normAutofit fontScale="90000"/>
          </a:bodyPr>
          <a:lstStyle/>
          <a:p>
            <a:pPr algn="l"/>
            <a:r>
              <a:rPr lang="en-US" sz="3600" b="1" dirty="0" smtClean="0"/>
              <a:t>8. Which of the following is </a:t>
            </a:r>
            <a:r>
              <a:rPr lang="en-US" sz="3600" b="1" u="sng" dirty="0" smtClean="0"/>
              <a:t>NOT</a:t>
            </a:r>
            <a:r>
              <a:rPr lang="en-US" sz="3600" b="1" dirty="0" smtClean="0"/>
              <a:t> one of the reasons that Mainstream economists believe wages are inflexible downwards?</a:t>
            </a:r>
            <a:endParaRPr lang="en-US" sz="3600" b="1" dirty="0"/>
          </a:p>
        </p:txBody>
      </p:sp>
      <p:sp>
        <p:nvSpPr>
          <p:cNvPr id="3" name="TPAnswers"/>
          <p:cNvSpPr>
            <a:spLocks noGrp="1"/>
          </p:cNvSpPr>
          <p:nvPr>
            <p:ph type="body" idx="1"/>
            <p:custDataLst>
              <p:tags r:id="rId2"/>
            </p:custDataLst>
          </p:nvPr>
        </p:nvSpPr>
        <p:spPr>
          <a:xfrm>
            <a:off x="381000" y="2057401"/>
            <a:ext cx="5105400" cy="2514600"/>
          </a:xfrm>
        </p:spPr>
        <p:txBody>
          <a:bodyPr>
            <a:normAutofit/>
          </a:bodyPr>
          <a:lstStyle/>
          <a:p>
            <a:pPr marL="514350" indent="-514350">
              <a:buFont typeface="Arial" pitchFamily="34" charset="0"/>
              <a:buAutoNum type="arabicPeriod"/>
            </a:pPr>
            <a:r>
              <a:rPr lang="en-US" dirty="0" smtClean="0"/>
              <a:t>Wage contracts</a:t>
            </a:r>
          </a:p>
          <a:p>
            <a:pPr marL="514350" indent="-514350">
              <a:buFont typeface="Arial" pitchFamily="34" charset="0"/>
              <a:buAutoNum type="arabicPeriod"/>
            </a:pPr>
            <a:r>
              <a:rPr lang="en-US" dirty="0" smtClean="0"/>
              <a:t>Minimum wage laws</a:t>
            </a:r>
          </a:p>
          <a:p>
            <a:pPr marL="514350" indent="-514350">
              <a:buFont typeface="Arial" pitchFamily="34" charset="0"/>
              <a:buAutoNum type="arabicPeriod"/>
            </a:pPr>
            <a:r>
              <a:rPr lang="en-US" dirty="0" smtClean="0"/>
              <a:t>Wage stabilization policies</a:t>
            </a:r>
          </a:p>
          <a:p>
            <a:pPr marL="514350" indent="-514350">
              <a:buFont typeface="Arial" pitchFamily="34" charset="0"/>
              <a:buAutoNum type="arabicPeriod"/>
            </a:pPr>
            <a:r>
              <a:rPr lang="en-US" dirty="0" smtClean="0"/>
              <a:t>Efficiency wage</a:t>
            </a:r>
            <a:endParaRPr lang="en-US" dirty="0"/>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Does Economy Self-Correct?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124200"/>
            <a:ext cx="8991600" cy="1508105"/>
          </a:xfrm>
          <a:prstGeom prst="rect">
            <a:avLst/>
          </a:prstGeom>
          <a:noFill/>
        </p:spPr>
        <p:txBody>
          <a:bodyPr wrap="square" rtlCol="0">
            <a:spAutoFit/>
          </a:bodyPr>
          <a:lstStyle/>
          <a:p>
            <a:r>
              <a:rPr lang="en-US" sz="3200" b="1" u="sng" dirty="0" smtClean="0"/>
              <a:t>Monetarist Economists</a:t>
            </a:r>
            <a:r>
              <a:rPr lang="en-US" sz="3200" b="1" dirty="0" smtClean="0"/>
              <a:t> (Classical) believe: </a:t>
            </a:r>
          </a:p>
          <a:p>
            <a:pPr algn="ctr"/>
            <a:r>
              <a:rPr lang="en-US" sz="3200" b="1" dirty="0" smtClean="0"/>
              <a:t> </a:t>
            </a:r>
            <a:br>
              <a:rPr lang="en-US" sz="3200" b="1" dirty="0" smtClean="0"/>
            </a:br>
            <a:r>
              <a:rPr lang="en-US" sz="2800" dirty="0" smtClean="0"/>
              <a:t>MP is VERY effective and therefore it </a:t>
            </a:r>
            <a:r>
              <a:rPr lang="en-US" sz="2800" u="sng" dirty="0" smtClean="0"/>
              <a:t>should NOT be used</a:t>
            </a:r>
            <a:endParaRPr lang="en-US" sz="3200" dirty="0" smtClean="0"/>
          </a:p>
        </p:txBody>
      </p:sp>
      <p:sp>
        <p:nvSpPr>
          <p:cNvPr id="7" name="TextBox 6"/>
          <p:cNvSpPr txBox="1"/>
          <p:nvPr/>
        </p:nvSpPr>
        <p:spPr>
          <a:xfrm>
            <a:off x="304800" y="1066800"/>
            <a:ext cx="8839200" cy="2031325"/>
          </a:xfrm>
          <a:prstGeom prst="rect">
            <a:avLst/>
          </a:prstGeom>
          <a:noFill/>
        </p:spPr>
        <p:txBody>
          <a:bodyPr wrap="square" rtlCol="0">
            <a:spAutoFit/>
          </a:bodyPr>
          <a:lstStyle/>
          <a:p>
            <a:r>
              <a:rPr lang="en-US" sz="3200" b="1" u="sng" dirty="0" smtClean="0"/>
              <a:t>Mainstream Economists</a:t>
            </a:r>
            <a:r>
              <a:rPr lang="en-US" sz="3200" b="1" dirty="0" smtClean="0"/>
              <a:t> (Keynesians) believe:</a:t>
            </a:r>
          </a:p>
          <a:p>
            <a:pPr algn="ctr"/>
            <a:r>
              <a:rPr lang="en-US" sz="3200" dirty="0" smtClean="0"/>
              <a:t>  </a:t>
            </a:r>
            <a:br>
              <a:rPr lang="en-US" sz="3200" dirty="0" smtClean="0"/>
            </a:br>
            <a:r>
              <a:rPr lang="en-US" sz="3000" dirty="0" smtClean="0"/>
              <a:t>MP is NOT effective, but it </a:t>
            </a:r>
            <a:r>
              <a:rPr lang="en-US" sz="3000" u="sng" dirty="0" smtClean="0"/>
              <a:t>should be used</a:t>
            </a:r>
            <a:endParaRPr lang="en-US" sz="3000" dirty="0" smtClean="0"/>
          </a:p>
          <a:p>
            <a:endParaRPr lang="en-US" sz="3200" dirty="0" smtClean="0"/>
          </a:p>
        </p:txBody>
      </p:sp>
      <p:sp>
        <p:nvSpPr>
          <p:cNvPr id="5" name="TextBox 4"/>
          <p:cNvSpPr txBox="1"/>
          <p:nvPr/>
        </p:nvSpPr>
        <p:spPr>
          <a:xfrm>
            <a:off x="304800" y="0"/>
            <a:ext cx="8686800" cy="769441"/>
          </a:xfrm>
          <a:prstGeom prst="rect">
            <a:avLst/>
          </a:prstGeom>
          <a:noFill/>
        </p:spPr>
        <p:txBody>
          <a:bodyPr wrap="square" rtlCol="0">
            <a:spAutoFit/>
          </a:bodyPr>
          <a:lstStyle/>
          <a:p>
            <a:pPr algn="ctr"/>
            <a:r>
              <a:rPr lang="en-US" sz="4400" b="1" u="sng" dirty="0" smtClean="0"/>
              <a:t>Monetary Policy (MP)</a:t>
            </a:r>
            <a:endParaRPr lang="en-US" sz="4400" b="1" u="sng" dirty="0"/>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05800" cy="1630362"/>
          </a:xfrm>
        </p:spPr>
        <p:txBody>
          <a:bodyPr>
            <a:normAutofit fontScale="90000"/>
          </a:bodyPr>
          <a:lstStyle/>
          <a:p>
            <a:pPr algn="l"/>
            <a:r>
              <a:rPr lang="en-US" sz="3600" b="1" dirty="0" smtClean="0">
                <a:solidFill>
                  <a:srgbClr val="0070C0"/>
                </a:solidFill>
              </a:rPr>
              <a:t>8. Which of the following is </a:t>
            </a:r>
            <a:r>
              <a:rPr lang="en-US" sz="3600" b="1" u="sng" dirty="0" smtClean="0">
                <a:solidFill>
                  <a:srgbClr val="0070C0"/>
                </a:solidFill>
              </a:rPr>
              <a:t>NOT</a:t>
            </a:r>
            <a:r>
              <a:rPr lang="en-US" sz="3600" b="1" dirty="0" smtClean="0">
                <a:solidFill>
                  <a:srgbClr val="0070C0"/>
                </a:solidFill>
              </a:rPr>
              <a:t> one of the reasons that Mainstream economists believe wages are inflexible downwards?</a:t>
            </a:r>
            <a:endParaRPr lang="en-US" sz="3600" b="1" dirty="0">
              <a:solidFill>
                <a:srgbClr val="0070C0"/>
              </a:solidFill>
            </a:endParaRPr>
          </a:p>
        </p:txBody>
      </p:sp>
      <p:sp>
        <p:nvSpPr>
          <p:cNvPr id="6" name="CorShape1"/>
          <p:cNvSpPr/>
          <p:nvPr>
            <p:custDataLst>
              <p:tags r:id="rId2"/>
            </p:custDataLst>
          </p:nvPr>
        </p:nvSpPr>
        <p:spPr>
          <a:xfrm rot="10800000">
            <a:off x="96519" y="329455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381000" y="2057401"/>
            <a:ext cx="5105400" cy="2514600"/>
          </a:xfrm>
        </p:spPr>
        <p:txBody>
          <a:bodyPr>
            <a:normAutofit/>
          </a:bodyPr>
          <a:lstStyle/>
          <a:p>
            <a:pPr marL="514350" indent="-514350">
              <a:buFont typeface="Arial" pitchFamily="34" charset="0"/>
              <a:buAutoNum type="arabicPeriod"/>
            </a:pPr>
            <a:r>
              <a:rPr lang="en-US" dirty="0" smtClean="0"/>
              <a:t>Wage contracts</a:t>
            </a:r>
          </a:p>
          <a:p>
            <a:pPr marL="514350" indent="-514350">
              <a:buFont typeface="Arial" pitchFamily="34" charset="0"/>
              <a:buAutoNum type="arabicPeriod"/>
            </a:pPr>
            <a:r>
              <a:rPr lang="en-US" dirty="0" smtClean="0"/>
              <a:t>Minimum wage laws</a:t>
            </a:r>
          </a:p>
          <a:p>
            <a:pPr marL="514350" indent="-514350">
              <a:buFont typeface="Arial" pitchFamily="34" charset="0"/>
              <a:buAutoNum type="arabicPeriod"/>
            </a:pPr>
            <a:r>
              <a:rPr lang="en-US" dirty="0" smtClean="0"/>
              <a:t>Wage stabilization policies</a:t>
            </a:r>
          </a:p>
          <a:p>
            <a:pPr marL="514350" indent="-514350">
              <a:buFont typeface="Arial" pitchFamily="34" charset="0"/>
              <a:buAutoNum type="arabicPeriod"/>
            </a:pPr>
            <a:r>
              <a:rPr lang="en-US" dirty="0" smtClean="0"/>
              <a:t>Efficiency wage</a:t>
            </a:r>
            <a:endParaRPr lang="en-US" dirty="0"/>
          </a:p>
        </p:txBody>
      </p:sp>
      <p:sp>
        <p:nvSpPr>
          <p:cNvPr id="7"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Does Economy Self-Correct?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81000" y="381000"/>
            <a:ext cx="8229600" cy="1630362"/>
          </a:xfrm>
        </p:spPr>
        <p:txBody>
          <a:bodyPr>
            <a:normAutofit fontScale="90000"/>
          </a:bodyPr>
          <a:lstStyle/>
          <a:p>
            <a:pPr algn="l"/>
            <a:r>
              <a:rPr lang="en-US" sz="3600" b="1" dirty="0" smtClean="0"/>
              <a:t>9. Which of the following is NOT a reason why an Efficiency Wage that is HIGHER than the market wage may LOWER a firm’s labor costs?</a:t>
            </a:r>
            <a:endParaRPr lang="en-US" sz="3600" b="1" dirty="0"/>
          </a:p>
        </p:txBody>
      </p:sp>
      <p:sp>
        <p:nvSpPr>
          <p:cNvPr id="3" name="TPAnswers"/>
          <p:cNvSpPr>
            <a:spLocks noGrp="1"/>
          </p:cNvSpPr>
          <p:nvPr>
            <p:ph type="body" idx="1"/>
            <p:custDataLst>
              <p:tags r:id="rId2"/>
            </p:custDataLst>
          </p:nvPr>
        </p:nvSpPr>
        <p:spPr>
          <a:xfrm>
            <a:off x="533400" y="2133600"/>
            <a:ext cx="5029200" cy="2971800"/>
          </a:xfrm>
        </p:spPr>
        <p:txBody>
          <a:bodyPr>
            <a:normAutofit/>
          </a:bodyPr>
          <a:lstStyle/>
          <a:p>
            <a:pPr marL="514350" indent="-514350">
              <a:buFont typeface="Arial" pitchFamily="34" charset="0"/>
              <a:buAutoNum type="arabicPeriod"/>
            </a:pPr>
            <a:r>
              <a:rPr lang="en-US" dirty="0" smtClean="0"/>
              <a:t>Rational expectations</a:t>
            </a:r>
          </a:p>
          <a:p>
            <a:pPr marL="514350" indent="-514350">
              <a:buFont typeface="Arial" pitchFamily="34" charset="0"/>
              <a:buAutoNum type="arabicPeriod"/>
            </a:pPr>
            <a:r>
              <a:rPr lang="en-US" dirty="0" smtClean="0"/>
              <a:t>Greater work effort</a:t>
            </a:r>
          </a:p>
          <a:p>
            <a:pPr marL="514350" indent="-514350">
              <a:buFont typeface="Arial" pitchFamily="34" charset="0"/>
              <a:buAutoNum type="arabicPeriod"/>
            </a:pPr>
            <a:r>
              <a:rPr lang="en-US" dirty="0" smtClean="0"/>
              <a:t>Lower supervision costs</a:t>
            </a:r>
          </a:p>
          <a:p>
            <a:pPr marL="514350" indent="-514350">
              <a:buFont typeface="Arial" pitchFamily="34" charset="0"/>
              <a:buAutoNum type="arabicPeriod"/>
            </a:pPr>
            <a:r>
              <a:rPr lang="en-US" dirty="0" smtClean="0"/>
              <a:t>Reduced job turnover</a:t>
            </a:r>
            <a:endParaRPr lang="en-US" dirty="0"/>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Does Economy Self-Correct?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81000" y="381000"/>
            <a:ext cx="8229600" cy="1630362"/>
          </a:xfrm>
        </p:spPr>
        <p:txBody>
          <a:bodyPr>
            <a:normAutofit fontScale="90000"/>
          </a:bodyPr>
          <a:lstStyle/>
          <a:p>
            <a:pPr algn="l"/>
            <a:r>
              <a:rPr lang="en-US" sz="3600" b="1" dirty="0" smtClean="0">
                <a:solidFill>
                  <a:srgbClr val="0070C0"/>
                </a:solidFill>
              </a:rPr>
              <a:t>9. Which of the following is NOT a reason why an Efficiency Wage that is HIGHER than the market wage may LOWER a firm’s labor costs?</a:t>
            </a:r>
            <a:endParaRPr lang="en-US" sz="3600" b="1" dirty="0">
              <a:solidFill>
                <a:srgbClr val="0070C0"/>
              </a:solidFill>
            </a:endParaRPr>
          </a:p>
        </p:txBody>
      </p:sp>
      <p:sp>
        <p:nvSpPr>
          <p:cNvPr id="3" name="TPAnswers"/>
          <p:cNvSpPr>
            <a:spLocks noGrp="1"/>
          </p:cNvSpPr>
          <p:nvPr>
            <p:ph type="body" idx="1"/>
            <p:custDataLst>
              <p:tags r:id="rId2"/>
            </p:custDataLst>
          </p:nvPr>
        </p:nvSpPr>
        <p:spPr>
          <a:xfrm>
            <a:off x="533400" y="2133600"/>
            <a:ext cx="5029200" cy="2971800"/>
          </a:xfrm>
        </p:spPr>
        <p:txBody>
          <a:bodyPr>
            <a:normAutofit/>
          </a:bodyPr>
          <a:lstStyle/>
          <a:p>
            <a:pPr marL="514350" indent="-514350">
              <a:buFont typeface="Arial" pitchFamily="34" charset="0"/>
              <a:buAutoNum type="arabicPeriod"/>
            </a:pPr>
            <a:r>
              <a:rPr lang="en-US" dirty="0" smtClean="0"/>
              <a:t>Rational expectations</a:t>
            </a:r>
          </a:p>
          <a:p>
            <a:pPr marL="514350" indent="-514350">
              <a:buFont typeface="Arial" pitchFamily="34" charset="0"/>
              <a:buAutoNum type="arabicPeriod"/>
            </a:pPr>
            <a:r>
              <a:rPr lang="en-US" dirty="0" smtClean="0"/>
              <a:t>Greater work effort</a:t>
            </a:r>
          </a:p>
          <a:p>
            <a:pPr marL="514350" indent="-514350">
              <a:buFont typeface="Arial" pitchFamily="34" charset="0"/>
              <a:buAutoNum type="arabicPeriod"/>
            </a:pPr>
            <a:r>
              <a:rPr lang="en-US" dirty="0" smtClean="0"/>
              <a:t>Lower supervision costs</a:t>
            </a:r>
          </a:p>
          <a:p>
            <a:pPr marL="514350" indent="-514350">
              <a:buFont typeface="Arial" pitchFamily="34" charset="0"/>
              <a:buAutoNum type="arabicPeriod"/>
            </a:pPr>
            <a:r>
              <a:rPr lang="en-US" dirty="0" smtClean="0"/>
              <a:t>Reduced job turnover</a:t>
            </a:r>
            <a:endParaRPr lang="en-US" dirty="0"/>
          </a:p>
        </p:txBody>
      </p:sp>
      <p:sp>
        <p:nvSpPr>
          <p:cNvPr id="7"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Does Economy Self-Correct?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CorShape1"/>
          <p:cNvSpPr/>
          <p:nvPr>
            <p:custDataLst>
              <p:tags r:id="rId3"/>
            </p:custDataLst>
          </p:nvPr>
        </p:nvSpPr>
        <p:spPr>
          <a:xfrm rot="10800000">
            <a:off x="248920" y="22978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p:cNvPicPr>
            <a:picLocks noChangeAspect="1" noChangeArrowheads="1"/>
          </p:cNvPicPr>
          <p:nvPr/>
        </p:nvPicPr>
        <p:blipFill>
          <a:blip r:embed="rId3" cstate="print"/>
          <a:srcRect/>
          <a:stretch>
            <a:fillRect/>
          </a:stretch>
        </p:blipFill>
        <p:spPr bwMode="auto">
          <a:xfrm>
            <a:off x="4800600" y="2286000"/>
            <a:ext cx="3751797" cy="3505200"/>
          </a:xfrm>
          <a:prstGeom prst="rect">
            <a:avLst/>
          </a:prstGeom>
          <a:noFill/>
          <a:ln w="9525">
            <a:noFill/>
            <a:miter lim="800000"/>
            <a:headEnd/>
            <a:tailEnd/>
          </a:ln>
        </p:spPr>
      </p:pic>
      <p:pic>
        <p:nvPicPr>
          <p:cNvPr id="5" name="Picture 4"/>
          <p:cNvPicPr>
            <a:picLocks noChangeAspect="1" noChangeArrowheads="1"/>
          </p:cNvPicPr>
          <p:nvPr/>
        </p:nvPicPr>
        <p:blipFill>
          <a:blip r:embed="rId4" cstate="print"/>
          <a:srcRect/>
          <a:stretch>
            <a:fillRect/>
          </a:stretch>
        </p:blipFill>
        <p:spPr bwMode="auto">
          <a:xfrm>
            <a:off x="685800" y="2438400"/>
            <a:ext cx="3429000" cy="3339236"/>
          </a:xfrm>
          <a:prstGeom prst="rect">
            <a:avLst/>
          </a:prstGeom>
          <a:noFill/>
          <a:ln w="9525">
            <a:noFill/>
            <a:miter lim="800000"/>
            <a:headEnd/>
            <a:tailEnd/>
          </a:ln>
        </p:spPr>
      </p:pic>
      <p:sp>
        <p:nvSpPr>
          <p:cNvPr id="6" name="TextBox 5"/>
          <p:cNvSpPr txBox="1"/>
          <p:nvPr/>
        </p:nvSpPr>
        <p:spPr>
          <a:xfrm>
            <a:off x="2362200" y="685800"/>
            <a:ext cx="3723070" cy="769441"/>
          </a:xfrm>
          <a:prstGeom prst="rect">
            <a:avLst/>
          </a:prstGeom>
          <a:noFill/>
        </p:spPr>
        <p:txBody>
          <a:bodyPr wrap="none" rtlCol="0">
            <a:spAutoFit/>
          </a:bodyPr>
          <a:lstStyle/>
          <a:p>
            <a:r>
              <a:rPr lang="en-US" sz="4400" dirty="0" smtClean="0"/>
              <a:t>If AD Increases:</a:t>
            </a:r>
            <a:endParaRPr lang="en-US" sz="4400" dirty="0"/>
          </a:p>
        </p:txBody>
      </p:sp>
      <p:sp>
        <p:nvSpPr>
          <p:cNvPr id="9" name="Title 1"/>
          <p:cNvSpPr>
            <a:spLocks noGrp="1"/>
          </p:cNvSpPr>
          <p:nvPr>
            <p:ph type="title"/>
          </p:nvPr>
        </p:nvSpPr>
        <p:spPr>
          <a:xfrm>
            <a:off x="457200" y="1447800"/>
            <a:ext cx="8229600" cy="868362"/>
          </a:xfrm>
        </p:spPr>
        <p:txBody>
          <a:bodyPr>
            <a:normAutofit fontScale="90000"/>
          </a:bodyPr>
          <a:lstStyle/>
          <a:p>
            <a:pPr algn="l"/>
            <a:r>
              <a:rPr lang="en-US" u="sng" dirty="0" smtClean="0"/>
              <a:t>Mainstream View</a:t>
            </a:r>
            <a:r>
              <a:rPr lang="en-US" dirty="0" smtClean="0"/>
              <a:t>     </a:t>
            </a:r>
            <a:r>
              <a:rPr lang="en-US" u="sng" dirty="0" smtClean="0"/>
              <a:t>Monetarist View</a:t>
            </a:r>
            <a:endParaRPr lang="en-US" u="sng" dirty="0"/>
          </a:p>
        </p:txBody>
      </p:sp>
      <p:sp>
        <p:nvSpPr>
          <p:cNvPr id="7" name="Title 1"/>
          <p:cNvSpPr txBox="1">
            <a:spLocks/>
          </p:cNvSpPr>
          <p:nvPr/>
        </p:nvSpPr>
        <p:spPr>
          <a:xfrm>
            <a:off x="381000" y="0"/>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sng" strike="noStrike" kern="1200" cap="none" spc="0" normalizeH="0" baseline="0" noProof="0" dirty="0" smtClean="0">
                <a:ln>
                  <a:noFill/>
                </a:ln>
                <a:solidFill>
                  <a:schemeClr val="tx1"/>
                </a:solidFill>
                <a:effectLst/>
                <a:uLnTx/>
                <a:uFillTx/>
                <a:latin typeface="+mj-lt"/>
                <a:ea typeface="+mj-ea"/>
                <a:cs typeface="+mj-cs"/>
              </a:rPr>
              <a:t>MP: Does Economy Self-Correct?</a:t>
            </a:r>
            <a:endParaRPr kumimoji="0" lang="en-US" sz="4400" b="0" i="0" u="sng" strike="noStrike" kern="1200" cap="none" spc="0" normalizeH="0" baseline="0" noProof="0" dirty="0">
              <a:ln>
                <a:noFill/>
              </a:ln>
              <a:solidFill>
                <a:schemeClr val="tx1"/>
              </a:solidFill>
              <a:effectLst/>
              <a:uLnTx/>
              <a:uFillTx/>
              <a:latin typeface="+mj-lt"/>
              <a:ea typeface="+mj-ea"/>
              <a:cs typeface="+mj-cs"/>
            </a:endParaRPr>
          </a:p>
        </p:txBody>
      </p:sp>
      <p:sp>
        <p:nvSpPr>
          <p:cNvPr id="8" name="TextBox 7"/>
          <p:cNvSpPr txBox="1"/>
          <p:nvPr/>
        </p:nvSpPr>
        <p:spPr>
          <a:xfrm>
            <a:off x="1676400" y="5715000"/>
            <a:ext cx="5614357" cy="646331"/>
          </a:xfrm>
          <a:prstGeom prst="rect">
            <a:avLst/>
          </a:prstGeom>
          <a:noFill/>
        </p:spPr>
        <p:txBody>
          <a:bodyPr wrap="square" rtlCol="0">
            <a:spAutoFit/>
          </a:bodyPr>
          <a:lstStyle/>
          <a:p>
            <a:r>
              <a:rPr lang="en-US" sz="3600" dirty="0" smtClean="0"/>
              <a:t> NO                                       YES</a:t>
            </a:r>
            <a:endParaRPr lang="en-US" sz="3600" dirty="0"/>
          </a:p>
        </p:txBody>
      </p:sp>
    </p:spTree>
    <p:custDataLst>
      <p:tags r:id="rId1"/>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62200" y="685800"/>
            <a:ext cx="3912225" cy="769441"/>
          </a:xfrm>
          <a:prstGeom prst="rect">
            <a:avLst/>
          </a:prstGeom>
          <a:noFill/>
        </p:spPr>
        <p:txBody>
          <a:bodyPr wrap="none" rtlCol="0">
            <a:spAutoFit/>
          </a:bodyPr>
          <a:lstStyle/>
          <a:p>
            <a:r>
              <a:rPr lang="en-US" sz="4400" dirty="0" smtClean="0"/>
              <a:t>If AD Decreases:</a:t>
            </a:r>
            <a:endParaRPr lang="en-US" sz="4400" dirty="0"/>
          </a:p>
        </p:txBody>
      </p:sp>
      <p:sp>
        <p:nvSpPr>
          <p:cNvPr id="9" name="Title 1"/>
          <p:cNvSpPr>
            <a:spLocks noGrp="1"/>
          </p:cNvSpPr>
          <p:nvPr>
            <p:ph type="title"/>
          </p:nvPr>
        </p:nvSpPr>
        <p:spPr>
          <a:xfrm>
            <a:off x="457200" y="1447800"/>
            <a:ext cx="8229600" cy="868362"/>
          </a:xfrm>
        </p:spPr>
        <p:txBody>
          <a:bodyPr>
            <a:normAutofit fontScale="90000"/>
          </a:bodyPr>
          <a:lstStyle/>
          <a:p>
            <a:pPr algn="l"/>
            <a:r>
              <a:rPr lang="en-US" u="sng" dirty="0" smtClean="0"/>
              <a:t>Mainstream View</a:t>
            </a:r>
            <a:r>
              <a:rPr lang="en-US" dirty="0" smtClean="0"/>
              <a:t>     </a:t>
            </a:r>
            <a:r>
              <a:rPr lang="en-US" u="sng" dirty="0" smtClean="0"/>
              <a:t>Monetarist View</a:t>
            </a:r>
            <a:endParaRPr lang="en-US" u="sng" dirty="0"/>
          </a:p>
        </p:txBody>
      </p:sp>
      <p:sp>
        <p:nvSpPr>
          <p:cNvPr id="7" name="Title 1"/>
          <p:cNvSpPr txBox="1">
            <a:spLocks/>
          </p:cNvSpPr>
          <p:nvPr/>
        </p:nvSpPr>
        <p:spPr>
          <a:xfrm>
            <a:off x="381000" y="0"/>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sng" strike="noStrike" kern="1200" cap="none" spc="0" normalizeH="0" baseline="0" noProof="0" dirty="0" smtClean="0">
                <a:ln>
                  <a:noFill/>
                </a:ln>
                <a:solidFill>
                  <a:schemeClr val="tx1"/>
                </a:solidFill>
                <a:effectLst/>
                <a:uLnTx/>
                <a:uFillTx/>
                <a:latin typeface="+mj-lt"/>
                <a:ea typeface="+mj-ea"/>
                <a:cs typeface="+mj-cs"/>
              </a:rPr>
              <a:t>MP: Does Economy Self-Correct?</a:t>
            </a:r>
            <a:endParaRPr kumimoji="0" lang="en-US" sz="4400" b="0" i="0" u="sng" strike="noStrike" kern="1200" cap="none" spc="0" normalizeH="0" baseline="0" noProof="0" dirty="0">
              <a:ln>
                <a:noFill/>
              </a:ln>
              <a:solidFill>
                <a:schemeClr val="tx1"/>
              </a:solidFill>
              <a:effectLst/>
              <a:uLnTx/>
              <a:uFillTx/>
              <a:latin typeface="+mj-lt"/>
              <a:ea typeface="+mj-ea"/>
              <a:cs typeface="+mj-cs"/>
            </a:endParaRPr>
          </a:p>
        </p:txBody>
      </p:sp>
      <p:sp>
        <p:nvSpPr>
          <p:cNvPr id="8" name="TextBox 7"/>
          <p:cNvSpPr txBox="1"/>
          <p:nvPr/>
        </p:nvSpPr>
        <p:spPr>
          <a:xfrm>
            <a:off x="1693985" y="6211669"/>
            <a:ext cx="5614357" cy="646331"/>
          </a:xfrm>
          <a:prstGeom prst="rect">
            <a:avLst/>
          </a:prstGeom>
          <a:noFill/>
        </p:spPr>
        <p:txBody>
          <a:bodyPr wrap="square" rtlCol="0">
            <a:spAutoFit/>
          </a:bodyPr>
          <a:lstStyle/>
          <a:p>
            <a:r>
              <a:rPr lang="en-US" sz="3600" dirty="0" smtClean="0"/>
              <a:t> NO                                       YES</a:t>
            </a:r>
            <a:endParaRPr lang="en-US" sz="3600" dirty="0"/>
          </a:p>
        </p:txBody>
      </p:sp>
      <p:pic>
        <p:nvPicPr>
          <p:cNvPr id="11" name="Picture 3"/>
          <p:cNvPicPr>
            <a:picLocks noChangeAspect="1" noChangeArrowheads="1"/>
          </p:cNvPicPr>
          <p:nvPr/>
        </p:nvPicPr>
        <p:blipFill>
          <a:blip r:embed="rId3" cstate="print"/>
          <a:srcRect/>
          <a:stretch>
            <a:fillRect/>
          </a:stretch>
        </p:blipFill>
        <p:spPr bwMode="auto">
          <a:xfrm>
            <a:off x="4648200" y="2743200"/>
            <a:ext cx="3848100" cy="3038475"/>
          </a:xfrm>
          <a:prstGeom prst="rect">
            <a:avLst/>
          </a:prstGeom>
          <a:noFill/>
          <a:ln w="9525">
            <a:noFill/>
            <a:miter lim="800000"/>
            <a:headEnd/>
            <a:tailEnd/>
          </a:ln>
        </p:spPr>
      </p:pic>
      <p:pic>
        <p:nvPicPr>
          <p:cNvPr id="12" name="Picture 5" descr="C:\Data\web\ecogif\fp\newkeyneesue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962" y="2243137"/>
            <a:ext cx="3943350" cy="40386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2795440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86200"/>
            <a:ext cx="8229600" cy="1066800"/>
          </a:xfrm>
        </p:spPr>
        <p:txBody>
          <a:bodyPr/>
          <a:lstStyle/>
          <a:p>
            <a:r>
              <a:rPr lang="en-US" b="1" dirty="0" smtClean="0"/>
              <a:t>Monetarist View of Self Correction</a:t>
            </a:r>
            <a:endParaRPr lang="en-US" b="1" dirty="0"/>
          </a:p>
        </p:txBody>
      </p:sp>
      <p:pic>
        <p:nvPicPr>
          <p:cNvPr id="75778" name="Picture 2"/>
          <p:cNvPicPr>
            <a:picLocks noChangeAspect="1" noChangeArrowheads="1"/>
          </p:cNvPicPr>
          <p:nvPr/>
        </p:nvPicPr>
        <p:blipFill>
          <a:blip r:embed="rId3" cstate="print"/>
          <a:srcRect/>
          <a:stretch>
            <a:fillRect/>
          </a:stretch>
        </p:blipFill>
        <p:spPr bwMode="auto">
          <a:xfrm>
            <a:off x="0" y="152400"/>
            <a:ext cx="9210764" cy="3505200"/>
          </a:xfrm>
          <a:prstGeom prst="rect">
            <a:avLst/>
          </a:prstGeom>
          <a:noFill/>
          <a:ln w="9525">
            <a:noFill/>
            <a:miter lim="800000"/>
            <a:headEnd/>
            <a:tailEnd/>
          </a:ln>
        </p:spPr>
      </p:pic>
    </p:spTree>
    <p:custDataLst>
      <p:tags r:id="rId1"/>
    </p:custData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85799"/>
          </a:xfrm>
        </p:spPr>
        <p:txBody>
          <a:bodyPr>
            <a:normAutofit fontScale="90000"/>
          </a:bodyPr>
          <a:lstStyle/>
          <a:p>
            <a:r>
              <a:rPr lang="en-US" b="1" u="sng" dirty="0" smtClean="0"/>
              <a:t>16b – Other Monetary Policy Issues</a:t>
            </a:r>
            <a:endParaRPr lang="en-US" b="1" u="sng" dirty="0"/>
          </a:p>
        </p:txBody>
      </p:sp>
      <p:sp>
        <p:nvSpPr>
          <p:cNvPr id="3" name="Subtitle 2"/>
          <p:cNvSpPr>
            <a:spLocks noGrp="1"/>
          </p:cNvSpPr>
          <p:nvPr>
            <p:ph type="subTitle" idx="1"/>
          </p:nvPr>
        </p:nvSpPr>
        <p:spPr>
          <a:xfrm>
            <a:off x="228600" y="1295400"/>
            <a:ext cx="8369968" cy="4953000"/>
          </a:xfrm>
        </p:spPr>
        <p:txBody>
          <a:bodyPr>
            <a:normAutofit/>
          </a:bodyPr>
          <a:lstStyle/>
          <a:p>
            <a:pPr algn="l"/>
            <a:r>
              <a:rPr lang="en-US" b="1" dirty="0" smtClean="0">
                <a:solidFill>
                  <a:schemeClr val="tx1"/>
                </a:solidFill>
              </a:rPr>
              <a:t>Strengths and Shortcomings of monetary policy.</a:t>
            </a:r>
          </a:p>
          <a:p>
            <a:pPr algn="l"/>
            <a:r>
              <a:rPr lang="en-US" b="1" dirty="0" smtClean="0">
                <a:solidFill>
                  <a:schemeClr val="tx1"/>
                </a:solidFill>
              </a:rPr>
              <a:t>Compare Mainstream and Monetarist views: </a:t>
            </a:r>
          </a:p>
          <a:p>
            <a:pPr lvl="1" algn="l"/>
            <a:r>
              <a:rPr lang="en-US" b="1" dirty="0" smtClean="0">
                <a:solidFill>
                  <a:schemeClr val="tx1"/>
                </a:solidFill>
              </a:rPr>
              <a:t>Causes of Macroeconomic instability</a:t>
            </a:r>
          </a:p>
          <a:p>
            <a:pPr lvl="1" algn="l"/>
            <a:r>
              <a:rPr lang="en-US" b="1" dirty="0" smtClean="0">
                <a:solidFill>
                  <a:schemeClr val="tx1"/>
                </a:solidFill>
              </a:rPr>
              <a:t>Does the economy self-correct?</a:t>
            </a:r>
          </a:p>
          <a:p>
            <a:pPr lvl="1" algn="l"/>
            <a:r>
              <a:rPr lang="en-US" b="1" dirty="0" smtClean="0">
                <a:solidFill>
                  <a:srgbClr val="0070C0"/>
                </a:solidFill>
              </a:rPr>
              <a:t>Rules or Discretion? (Should the Fed do anything?)</a:t>
            </a:r>
            <a:endParaRPr lang="en-US" b="1" dirty="0">
              <a:solidFill>
                <a:srgbClr val="0070C0"/>
              </a:solidFill>
            </a:endParaRPr>
          </a:p>
        </p:txBody>
      </p:sp>
    </p:spTree>
    <p:custDataLst>
      <p:tags r:id="rId1"/>
    </p:custData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0"/>
            <a:ext cx="8229600" cy="1295400"/>
          </a:xfrm>
        </p:spPr>
        <p:txBody>
          <a:bodyPr>
            <a:normAutofit/>
          </a:bodyPr>
          <a:lstStyle/>
          <a:p>
            <a:pPr algn="l"/>
            <a:r>
              <a:rPr lang="en-US" sz="3600" b="1" dirty="0" smtClean="0"/>
              <a:t>10. Which is correct about Mainstream </a:t>
            </a:r>
            <a:r>
              <a:rPr lang="en-US" sz="3600" b="1" dirty="0"/>
              <a:t>(New Keynesian) economic </a:t>
            </a:r>
            <a:r>
              <a:rPr lang="en-US" sz="3600" b="1" dirty="0" smtClean="0"/>
              <a:t>theory?</a:t>
            </a:r>
            <a:endParaRPr lang="en-US" sz="3600" b="1" dirty="0"/>
          </a:p>
        </p:txBody>
      </p:sp>
      <p:sp>
        <p:nvSpPr>
          <p:cNvPr id="3" name="TPAnswers"/>
          <p:cNvSpPr>
            <a:spLocks noGrp="1"/>
          </p:cNvSpPr>
          <p:nvPr>
            <p:ph type="body" idx="1"/>
            <p:custDataLst>
              <p:tags r:id="rId2"/>
            </p:custDataLst>
          </p:nvPr>
        </p:nvSpPr>
        <p:spPr>
          <a:xfrm>
            <a:off x="228600" y="1447800"/>
            <a:ext cx="8915400" cy="2590800"/>
          </a:xfrm>
        </p:spPr>
        <p:txBody>
          <a:bodyPr>
            <a:normAutofit/>
          </a:bodyPr>
          <a:lstStyle/>
          <a:p>
            <a:pPr marL="514350" indent="-514350">
              <a:buFont typeface="Arial" pitchFamily="34" charset="0"/>
              <a:buAutoNum type="arabicPeriod"/>
            </a:pPr>
            <a:r>
              <a:rPr lang="en-US" dirty="0" smtClean="0"/>
              <a:t>Prices flexible down, </a:t>
            </a:r>
            <a:r>
              <a:rPr lang="en-US" dirty="0" err="1" smtClean="0"/>
              <a:t>gov’t</a:t>
            </a:r>
            <a:r>
              <a:rPr lang="en-US" dirty="0" smtClean="0"/>
              <a:t> should intervene</a:t>
            </a:r>
          </a:p>
          <a:p>
            <a:pPr marL="514350" indent="-514350">
              <a:buFont typeface="Arial" pitchFamily="34" charset="0"/>
              <a:buAutoNum type="arabicPeriod"/>
            </a:pPr>
            <a:r>
              <a:rPr lang="en-US" dirty="0" smtClean="0"/>
              <a:t>Prices flexible down, </a:t>
            </a:r>
            <a:r>
              <a:rPr lang="en-US" dirty="0" err="1" smtClean="0"/>
              <a:t>gov’t</a:t>
            </a:r>
            <a:r>
              <a:rPr lang="en-US" dirty="0" smtClean="0"/>
              <a:t> should not intervene</a:t>
            </a:r>
          </a:p>
          <a:p>
            <a:pPr marL="514350" indent="-514350">
              <a:buFont typeface="Arial" pitchFamily="34" charset="0"/>
              <a:buAutoNum type="arabicPeriod"/>
            </a:pPr>
            <a:r>
              <a:rPr lang="en-US" dirty="0" smtClean="0"/>
              <a:t>Prices inflexible down, </a:t>
            </a:r>
            <a:r>
              <a:rPr lang="en-US" dirty="0" err="1" smtClean="0"/>
              <a:t>gov’t</a:t>
            </a:r>
            <a:r>
              <a:rPr lang="en-US" dirty="0" smtClean="0"/>
              <a:t> should not intervene</a:t>
            </a:r>
          </a:p>
          <a:p>
            <a:pPr marL="514350" indent="-514350">
              <a:buFont typeface="Arial" pitchFamily="34" charset="0"/>
              <a:buAutoNum type="arabicPeriod"/>
            </a:pPr>
            <a:r>
              <a:rPr lang="en-US" dirty="0" smtClean="0"/>
              <a:t>Prices inflexible down, </a:t>
            </a:r>
            <a:r>
              <a:rPr lang="en-US" dirty="0" err="1" smtClean="0"/>
              <a:t>gov’t</a:t>
            </a:r>
            <a:r>
              <a:rPr lang="en-US" dirty="0" smtClean="0"/>
              <a:t> should intervene</a:t>
            </a:r>
            <a:endParaRPr lang="en-US" dirty="0"/>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0"/>
            <a:ext cx="8229600" cy="1295400"/>
          </a:xfrm>
        </p:spPr>
        <p:txBody>
          <a:bodyPr>
            <a:normAutofit/>
          </a:bodyPr>
          <a:lstStyle/>
          <a:p>
            <a:pPr algn="l"/>
            <a:r>
              <a:rPr lang="en-US" sz="3600" b="1" dirty="0" smtClean="0">
                <a:solidFill>
                  <a:srgbClr val="0070C0"/>
                </a:solidFill>
              </a:rPr>
              <a:t>10. Which is correct about Mainstream </a:t>
            </a:r>
            <a:r>
              <a:rPr lang="en-US" sz="3600" b="1" dirty="0">
                <a:solidFill>
                  <a:srgbClr val="0070C0"/>
                </a:solidFill>
              </a:rPr>
              <a:t>(New Keynesian) </a:t>
            </a:r>
            <a:r>
              <a:rPr lang="en-US" sz="3600" b="1" dirty="0" smtClean="0">
                <a:solidFill>
                  <a:srgbClr val="0070C0"/>
                </a:solidFill>
              </a:rPr>
              <a:t>economic </a:t>
            </a:r>
            <a:r>
              <a:rPr lang="en-US" sz="3600" b="1" dirty="0" smtClean="0">
                <a:solidFill>
                  <a:srgbClr val="0070C0"/>
                </a:solidFill>
              </a:rPr>
              <a:t>theory?</a:t>
            </a:r>
            <a:endParaRPr lang="en-US" sz="3600" b="1" dirty="0">
              <a:solidFill>
                <a:srgbClr val="0070C0"/>
              </a:solidFill>
            </a:endParaRPr>
          </a:p>
        </p:txBody>
      </p:sp>
      <p:sp>
        <p:nvSpPr>
          <p:cNvPr id="8" name="CorShape1"/>
          <p:cNvSpPr/>
          <p:nvPr>
            <p:custDataLst>
              <p:tags r:id="rId2"/>
            </p:custDataLst>
          </p:nvPr>
        </p:nvSpPr>
        <p:spPr>
          <a:xfrm rot="10800000">
            <a:off x="0" y="32004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228600" y="1447800"/>
            <a:ext cx="8915400" cy="2590800"/>
          </a:xfrm>
        </p:spPr>
        <p:txBody>
          <a:bodyPr>
            <a:normAutofit/>
          </a:bodyPr>
          <a:lstStyle/>
          <a:p>
            <a:pPr marL="514350" indent="-514350">
              <a:buFont typeface="Arial" pitchFamily="34" charset="0"/>
              <a:buAutoNum type="arabicPeriod"/>
            </a:pPr>
            <a:r>
              <a:rPr lang="en-US" dirty="0" smtClean="0"/>
              <a:t>Prices flexible down, </a:t>
            </a:r>
            <a:r>
              <a:rPr lang="en-US" dirty="0" err="1" smtClean="0"/>
              <a:t>gov’t</a:t>
            </a:r>
            <a:r>
              <a:rPr lang="en-US" dirty="0" smtClean="0"/>
              <a:t> should intervene</a:t>
            </a:r>
          </a:p>
          <a:p>
            <a:pPr marL="514350" indent="-514350">
              <a:buFont typeface="Arial" pitchFamily="34" charset="0"/>
              <a:buAutoNum type="arabicPeriod"/>
            </a:pPr>
            <a:r>
              <a:rPr lang="en-US" dirty="0" smtClean="0"/>
              <a:t>Prices flexible down, </a:t>
            </a:r>
            <a:r>
              <a:rPr lang="en-US" dirty="0" err="1" smtClean="0"/>
              <a:t>gov’t</a:t>
            </a:r>
            <a:r>
              <a:rPr lang="en-US" dirty="0" smtClean="0"/>
              <a:t> should not intervene</a:t>
            </a:r>
          </a:p>
          <a:p>
            <a:pPr marL="514350" indent="-514350">
              <a:buFont typeface="Arial" pitchFamily="34" charset="0"/>
              <a:buAutoNum type="arabicPeriod"/>
            </a:pPr>
            <a:r>
              <a:rPr lang="en-US" dirty="0" smtClean="0"/>
              <a:t>Prices inflexible down, </a:t>
            </a:r>
            <a:r>
              <a:rPr lang="en-US" dirty="0" err="1" smtClean="0"/>
              <a:t>gov’t</a:t>
            </a:r>
            <a:r>
              <a:rPr lang="en-US" dirty="0" smtClean="0"/>
              <a:t> should not intervene</a:t>
            </a:r>
          </a:p>
          <a:p>
            <a:pPr marL="514350" indent="-514350">
              <a:buFont typeface="Arial" pitchFamily="34" charset="0"/>
              <a:buAutoNum type="arabicPeriod"/>
            </a:pPr>
            <a:r>
              <a:rPr lang="en-US" dirty="0" smtClean="0"/>
              <a:t>Prices inflexible down, </a:t>
            </a:r>
            <a:r>
              <a:rPr lang="en-US" dirty="0" err="1" smtClean="0"/>
              <a:t>gov’t</a:t>
            </a:r>
            <a:r>
              <a:rPr lang="en-US" dirty="0" smtClean="0"/>
              <a:t> should intervene</a:t>
            </a:r>
            <a:endParaRPr lang="en-US" dirty="0"/>
          </a:p>
        </p:txBody>
      </p:sp>
      <p:sp>
        <p:nvSpPr>
          <p:cNvPr id="6"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0"/>
            <a:ext cx="8229600" cy="1143000"/>
          </a:xfrm>
        </p:spPr>
        <p:txBody>
          <a:bodyPr>
            <a:normAutofit fontScale="90000"/>
          </a:bodyPr>
          <a:lstStyle/>
          <a:p>
            <a:pPr algn="l"/>
            <a:r>
              <a:rPr lang="en-US" sz="3600" b="1" dirty="0" smtClean="0"/>
              <a:t>11. Which is correct about Monetarist </a:t>
            </a:r>
            <a:r>
              <a:rPr lang="en-US" sz="3600" b="1" dirty="0" smtClean="0"/>
              <a:t/>
            </a:r>
            <a:br>
              <a:rPr lang="en-US" sz="3600" b="1" dirty="0" smtClean="0"/>
            </a:br>
            <a:r>
              <a:rPr lang="en-US" sz="3600" b="1" dirty="0" smtClean="0"/>
              <a:t>(</a:t>
            </a:r>
            <a:r>
              <a:rPr lang="en-US" sz="3600" b="1" dirty="0"/>
              <a:t>New Classical) economic </a:t>
            </a:r>
            <a:r>
              <a:rPr lang="en-US" sz="3600" b="1" dirty="0" smtClean="0"/>
              <a:t>theory?</a:t>
            </a:r>
            <a:endParaRPr lang="en-US" sz="3600" b="1" dirty="0"/>
          </a:p>
        </p:txBody>
      </p:sp>
      <p:sp>
        <p:nvSpPr>
          <p:cNvPr id="3" name="TPAnswers"/>
          <p:cNvSpPr>
            <a:spLocks noGrp="1"/>
          </p:cNvSpPr>
          <p:nvPr>
            <p:ph type="body" idx="1"/>
            <p:custDataLst>
              <p:tags r:id="rId2"/>
            </p:custDataLst>
          </p:nvPr>
        </p:nvSpPr>
        <p:spPr>
          <a:xfrm>
            <a:off x="381000" y="1371600"/>
            <a:ext cx="8534400" cy="2895600"/>
          </a:xfrm>
        </p:spPr>
        <p:txBody>
          <a:bodyPr>
            <a:normAutofit/>
          </a:bodyPr>
          <a:lstStyle/>
          <a:p>
            <a:pPr marL="514350" indent="-514350">
              <a:buFont typeface="Arial" pitchFamily="34" charset="0"/>
              <a:buAutoNum type="arabicPeriod"/>
            </a:pPr>
            <a:r>
              <a:rPr lang="en-US" dirty="0" smtClean="0"/>
              <a:t>Prices flexible, </a:t>
            </a:r>
            <a:r>
              <a:rPr lang="en-US" dirty="0" err="1" smtClean="0"/>
              <a:t>gov’t</a:t>
            </a:r>
            <a:r>
              <a:rPr lang="en-US" dirty="0" smtClean="0"/>
              <a:t> should intervene	</a:t>
            </a:r>
          </a:p>
          <a:p>
            <a:pPr marL="514350" indent="-514350">
              <a:buFont typeface="Arial" pitchFamily="34" charset="0"/>
              <a:buAutoNum type="arabicPeriod"/>
            </a:pPr>
            <a:r>
              <a:rPr lang="en-US" dirty="0" smtClean="0"/>
              <a:t>Prices flexible, </a:t>
            </a:r>
            <a:r>
              <a:rPr lang="en-US" dirty="0" err="1" smtClean="0"/>
              <a:t>gov’t</a:t>
            </a:r>
            <a:r>
              <a:rPr lang="en-US" dirty="0" smtClean="0"/>
              <a:t> should not intervene</a:t>
            </a:r>
          </a:p>
          <a:p>
            <a:pPr marL="514350" indent="-514350">
              <a:buFont typeface="Arial" pitchFamily="34" charset="0"/>
              <a:buAutoNum type="arabicPeriod"/>
            </a:pPr>
            <a:r>
              <a:rPr lang="en-US" dirty="0" smtClean="0"/>
              <a:t>Prices inflexible, </a:t>
            </a:r>
            <a:r>
              <a:rPr lang="en-US" dirty="0" err="1" smtClean="0"/>
              <a:t>gov’t</a:t>
            </a:r>
            <a:r>
              <a:rPr lang="en-US" dirty="0" smtClean="0"/>
              <a:t> should not intervene	 </a:t>
            </a:r>
          </a:p>
          <a:p>
            <a:pPr marL="514350" indent="-514350">
              <a:buFont typeface="Arial" pitchFamily="34" charset="0"/>
              <a:buAutoNum type="arabicPeriod"/>
            </a:pPr>
            <a:r>
              <a:rPr lang="en-US" dirty="0" smtClean="0"/>
              <a:t>Prices inflexible, </a:t>
            </a:r>
            <a:r>
              <a:rPr lang="en-US" dirty="0" err="1" smtClean="0"/>
              <a:t>gov’t</a:t>
            </a:r>
            <a:r>
              <a:rPr lang="en-US" dirty="0" smtClean="0"/>
              <a:t> should intervene</a:t>
            </a:r>
            <a:endParaRPr lang="en-US" dirty="0"/>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5799"/>
          </a:xfrm>
        </p:spPr>
        <p:txBody>
          <a:bodyPr>
            <a:normAutofit fontScale="90000"/>
          </a:bodyPr>
          <a:lstStyle/>
          <a:p>
            <a:r>
              <a:rPr lang="en-US" b="1" u="sng" dirty="0" smtClean="0"/>
              <a:t>16b – Other Monetary Policy Issues</a:t>
            </a:r>
            <a:endParaRPr lang="en-US" b="1" u="sng" dirty="0"/>
          </a:p>
        </p:txBody>
      </p:sp>
      <p:sp>
        <p:nvSpPr>
          <p:cNvPr id="5" name="Subtitle 2"/>
          <p:cNvSpPr>
            <a:spLocks noGrp="1"/>
          </p:cNvSpPr>
          <p:nvPr>
            <p:ph type="subTitle" idx="1"/>
          </p:nvPr>
        </p:nvSpPr>
        <p:spPr>
          <a:xfrm>
            <a:off x="228600" y="914400"/>
            <a:ext cx="8369968" cy="5791200"/>
          </a:xfrm>
        </p:spPr>
        <p:txBody>
          <a:bodyPr>
            <a:noAutofit/>
          </a:bodyPr>
          <a:lstStyle/>
          <a:p>
            <a:pPr algn="l"/>
            <a:r>
              <a:rPr lang="en-US" sz="2000" b="1" dirty="0" smtClean="0">
                <a:solidFill>
                  <a:schemeClr val="tx1"/>
                </a:solidFill>
              </a:rPr>
              <a:t>Must Know / Outcomes:</a:t>
            </a:r>
          </a:p>
          <a:p>
            <a:pPr marL="457200" indent="-457200" algn="l">
              <a:buFont typeface="Arial" panose="020B0604020202020204" pitchFamily="34" charset="0"/>
              <a:buChar char="•"/>
            </a:pPr>
            <a:r>
              <a:rPr lang="en-US" sz="2000" dirty="0" smtClean="0">
                <a:solidFill>
                  <a:schemeClr val="tx1"/>
                </a:solidFill>
              </a:rPr>
              <a:t>Know the strengths and shortcomings of monetary policy.</a:t>
            </a:r>
          </a:p>
          <a:p>
            <a:pPr marL="457200" indent="-457200" algn="l">
              <a:buFont typeface="Arial" panose="020B0604020202020204" pitchFamily="34" charset="0"/>
              <a:buChar char="•"/>
            </a:pPr>
            <a:r>
              <a:rPr lang="en-US" sz="2000" dirty="0" smtClean="0">
                <a:solidFill>
                  <a:schemeClr val="tx1"/>
                </a:solidFill>
              </a:rPr>
              <a:t>Describe two alternative perspectives on the causes of macroeconomic instability: those held by mainstream  (Keynesian) economists and the monetarists (Classical)</a:t>
            </a:r>
          </a:p>
          <a:p>
            <a:pPr marL="457200" indent="-457200" algn="l">
              <a:buFont typeface="Arial" panose="020B0604020202020204" pitchFamily="34" charset="0"/>
              <a:buChar char="•"/>
            </a:pPr>
            <a:r>
              <a:rPr lang="en-US" sz="2000" dirty="0" smtClean="0">
                <a:solidFill>
                  <a:schemeClr val="tx1"/>
                </a:solidFill>
              </a:rPr>
              <a:t>Explain what the equation of exchange is and how it relates to "monetarism."</a:t>
            </a:r>
          </a:p>
          <a:p>
            <a:pPr marL="457200" indent="-457200" algn="l">
              <a:buFont typeface="Arial" panose="020B0604020202020204" pitchFamily="34" charset="0"/>
              <a:buChar char="•"/>
            </a:pPr>
            <a:r>
              <a:rPr lang="en-US" sz="2000" dirty="0" smtClean="0">
                <a:solidFill>
                  <a:schemeClr val="tx1"/>
                </a:solidFill>
              </a:rPr>
              <a:t>Discuss why new classical economists (monetarists) believe the economy will "self-correct" from aggregate demand and aggregate supply shocks. Explain the view of self-correction held by mainstream economists.</a:t>
            </a:r>
          </a:p>
          <a:p>
            <a:pPr marL="457200" indent="-457200" algn="l">
              <a:buFont typeface="Arial" panose="020B0604020202020204" pitchFamily="34" charset="0"/>
              <a:buChar char="•"/>
            </a:pPr>
            <a:r>
              <a:rPr lang="en-US" sz="2000" dirty="0" smtClean="0">
                <a:solidFill>
                  <a:schemeClr val="tx1"/>
                </a:solidFill>
              </a:rPr>
              <a:t>List three reasons why a higher wage could result in greater efficiency.</a:t>
            </a:r>
          </a:p>
          <a:p>
            <a:pPr marL="457200" indent="-457200" algn="l">
              <a:buFont typeface="Arial" panose="020B0604020202020204" pitchFamily="34" charset="0"/>
              <a:buChar char="•"/>
            </a:pPr>
            <a:r>
              <a:rPr lang="en-US" sz="2000" dirty="0" smtClean="0">
                <a:solidFill>
                  <a:schemeClr val="tx1"/>
                </a:solidFill>
              </a:rPr>
              <a:t>Identify and describe the variations on the debate over "rules" versus "discretion" in conducting stabilization policy</a:t>
            </a:r>
            <a:r>
              <a:rPr lang="en-US" sz="2000" dirty="0" smtClean="0">
                <a:solidFill>
                  <a:schemeClr val="tx1"/>
                </a:solidFill>
              </a:rPr>
              <a:t>.</a:t>
            </a:r>
          </a:p>
          <a:p>
            <a:pPr marL="457200" indent="-457200" algn="l">
              <a:buFont typeface="Arial" panose="020B0604020202020204" pitchFamily="34" charset="0"/>
              <a:buChar char="•"/>
            </a:pPr>
            <a:r>
              <a:rPr lang="en-US" sz="2000" dirty="0">
                <a:solidFill>
                  <a:schemeClr val="tx1"/>
                </a:solidFill>
              </a:rPr>
              <a:t>Mainstream (New Keynesian) economists believe monetary policy is not very effective but it should be used to accommodate fiscal policy. Monetarists (New Classical) economists believe monetary policy is very effective but should not be used with discretion. EXPLAIN</a:t>
            </a:r>
            <a:r>
              <a:rPr lang="en-US" sz="2000" dirty="0" smtClean="0">
                <a:solidFill>
                  <a:schemeClr val="tx1"/>
                </a:solidFill>
              </a:rPr>
              <a:t>.</a:t>
            </a:r>
            <a:endParaRPr lang="en-US" sz="2000" dirty="0" smtClean="0">
              <a:solidFill>
                <a:schemeClr val="tx1"/>
              </a:solidFill>
            </a:endParaRPr>
          </a:p>
        </p:txBody>
      </p:sp>
    </p:spTree>
    <p:custDataLst>
      <p:tags r:id="rId1"/>
    </p:custData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0"/>
            <a:ext cx="8229600" cy="1219200"/>
          </a:xfrm>
        </p:spPr>
        <p:txBody>
          <a:bodyPr>
            <a:normAutofit/>
          </a:bodyPr>
          <a:lstStyle/>
          <a:p>
            <a:pPr algn="l"/>
            <a:r>
              <a:rPr lang="en-US" sz="3600" b="1" dirty="0" smtClean="0">
                <a:solidFill>
                  <a:srgbClr val="0070C0"/>
                </a:solidFill>
              </a:rPr>
              <a:t>11. Which is correct about </a:t>
            </a:r>
            <a:r>
              <a:rPr lang="en-US" sz="3600" b="1" dirty="0" smtClean="0">
                <a:solidFill>
                  <a:srgbClr val="0070C0"/>
                </a:solidFill>
              </a:rPr>
              <a:t>Monetarist </a:t>
            </a:r>
            <a:r>
              <a:rPr lang="en-US" sz="3600" b="1" dirty="0">
                <a:solidFill>
                  <a:srgbClr val="0070C0"/>
                </a:solidFill>
              </a:rPr>
              <a:t>(New Classical)</a:t>
            </a:r>
            <a:r>
              <a:rPr lang="en-US" sz="3600" b="1" dirty="0" smtClean="0">
                <a:solidFill>
                  <a:srgbClr val="0070C0"/>
                </a:solidFill>
              </a:rPr>
              <a:t> </a:t>
            </a:r>
            <a:r>
              <a:rPr lang="en-US" sz="3600" b="1" dirty="0" smtClean="0">
                <a:solidFill>
                  <a:srgbClr val="0070C0"/>
                </a:solidFill>
              </a:rPr>
              <a:t>economic theory?</a:t>
            </a:r>
            <a:endParaRPr lang="en-US" sz="3600" b="1" dirty="0">
              <a:solidFill>
                <a:srgbClr val="0070C0"/>
              </a:solidFill>
            </a:endParaRPr>
          </a:p>
        </p:txBody>
      </p:sp>
      <p:sp>
        <p:nvSpPr>
          <p:cNvPr id="8"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rShape1"/>
          <p:cNvSpPr/>
          <p:nvPr>
            <p:custDataLst>
              <p:tags r:id="rId2"/>
            </p:custDataLst>
          </p:nvPr>
        </p:nvSpPr>
        <p:spPr>
          <a:xfrm rot="10800000">
            <a:off x="96520" y="19473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381000" y="1295400"/>
            <a:ext cx="8534400" cy="2895600"/>
          </a:xfrm>
        </p:spPr>
        <p:txBody>
          <a:bodyPr>
            <a:noAutofit/>
          </a:bodyPr>
          <a:lstStyle/>
          <a:p>
            <a:pPr marL="514350" indent="-514350">
              <a:buFont typeface="Arial" pitchFamily="34" charset="0"/>
              <a:buAutoNum type="arabicPeriod"/>
            </a:pPr>
            <a:r>
              <a:rPr lang="en-US" dirty="0" smtClean="0"/>
              <a:t>Prices flexible, </a:t>
            </a:r>
            <a:r>
              <a:rPr lang="en-US" dirty="0" err="1" smtClean="0"/>
              <a:t>gov’t</a:t>
            </a:r>
            <a:r>
              <a:rPr lang="en-US" dirty="0" smtClean="0"/>
              <a:t> should intervene	</a:t>
            </a:r>
          </a:p>
          <a:p>
            <a:pPr marL="514350" indent="-514350">
              <a:buFont typeface="Arial" pitchFamily="34" charset="0"/>
              <a:buAutoNum type="arabicPeriod"/>
            </a:pPr>
            <a:r>
              <a:rPr lang="en-US" dirty="0" smtClean="0"/>
              <a:t>Prices flexible, </a:t>
            </a:r>
            <a:r>
              <a:rPr lang="en-US" dirty="0" err="1" smtClean="0"/>
              <a:t>gov’t</a:t>
            </a:r>
            <a:r>
              <a:rPr lang="en-US" dirty="0" smtClean="0"/>
              <a:t> should not intervene</a:t>
            </a:r>
          </a:p>
          <a:p>
            <a:pPr marL="514350" indent="-514350">
              <a:buFont typeface="Arial" pitchFamily="34" charset="0"/>
              <a:buAutoNum type="arabicPeriod"/>
            </a:pPr>
            <a:r>
              <a:rPr lang="en-US" dirty="0" smtClean="0"/>
              <a:t>Prices inflexible, </a:t>
            </a:r>
            <a:r>
              <a:rPr lang="en-US" dirty="0" err="1" smtClean="0"/>
              <a:t>gov’t</a:t>
            </a:r>
            <a:r>
              <a:rPr lang="en-US" dirty="0" smtClean="0"/>
              <a:t> should not intervene	 </a:t>
            </a:r>
          </a:p>
          <a:p>
            <a:pPr marL="514350" indent="-514350">
              <a:buFont typeface="Arial" pitchFamily="34" charset="0"/>
              <a:buAutoNum type="arabicPeriod"/>
            </a:pPr>
            <a:r>
              <a:rPr lang="en-US" dirty="0" smtClean="0"/>
              <a:t>Prices inflexible, </a:t>
            </a:r>
            <a:r>
              <a:rPr lang="en-US" dirty="0" err="1" smtClean="0"/>
              <a:t>gov’t</a:t>
            </a:r>
            <a:r>
              <a:rPr lang="en-US" dirty="0" smtClean="0"/>
              <a:t> should intervene</a:t>
            </a:r>
            <a:endParaRPr lang="en-US" dirty="0"/>
          </a:p>
        </p:txBody>
      </p:sp>
      <p:sp>
        <p:nvSpPr>
          <p:cNvPr id="4" name="CorShape1"/>
          <p:cNvSpPr/>
          <p:nvPr>
            <p:custDataLst>
              <p:tags r:id="rId4"/>
            </p:custDataLst>
          </p:nvPr>
        </p:nvSpPr>
        <p:spPr>
          <a:xfrm rot="10800000">
            <a:off x="96520" y="19473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944562"/>
          </a:xfrm>
        </p:spPr>
        <p:txBody>
          <a:bodyPr>
            <a:normAutofit/>
          </a:bodyPr>
          <a:lstStyle/>
          <a:p>
            <a:pPr algn="l"/>
            <a:r>
              <a:rPr lang="en-US" sz="3600" b="1" dirty="0" smtClean="0"/>
              <a:t>12. MV = PQ,  What is PQ?</a:t>
            </a:r>
            <a:endParaRPr lang="en-US" sz="3600" b="1" dirty="0"/>
          </a:p>
        </p:txBody>
      </p:sp>
      <p:sp>
        <p:nvSpPr>
          <p:cNvPr id="3" name="TPAnswers"/>
          <p:cNvSpPr>
            <a:spLocks noGrp="1"/>
          </p:cNvSpPr>
          <p:nvPr>
            <p:ph type="body" idx="1"/>
            <p:custDataLst>
              <p:tags r:id="rId2"/>
            </p:custDataLst>
          </p:nvPr>
        </p:nvSpPr>
        <p:spPr>
          <a:xfrm>
            <a:off x="457200" y="1066800"/>
            <a:ext cx="4800600" cy="3276601"/>
          </a:xfrm>
        </p:spPr>
        <p:txBody>
          <a:bodyPr>
            <a:normAutofit/>
          </a:bodyPr>
          <a:lstStyle/>
          <a:p>
            <a:pPr marL="514350" indent="-514350">
              <a:buFont typeface="Arial" pitchFamily="34" charset="0"/>
              <a:buAutoNum type="arabicPeriod"/>
            </a:pPr>
            <a:r>
              <a:rPr lang="en-US" dirty="0" smtClean="0"/>
              <a:t>Real GDP</a:t>
            </a:r>
          </a:p>
          <a:p>
            <a:pPr marL="514350" indent="-514350">
              <a:buFont typeface="Arial" pitchFamily="34" charset="0"/>
              <a:buAutoNum type="arabicPeriod"/>
            </a:pPr>
            <a:r>
              <a:rPr lang="en-US" dirty="0" smtClean="0"/>
              <a:t>Nominal GDP</a:t>
            </a:r>
          </a:p>
          <a:p>
            <a:pPr marL="514350" indent="-514350">
              <a:buFont typeface="Arial" pitchFamily="34" charset="0"/>
              <a:buAutoNum type="arabicPeriod"/>
            </a:pPr>
            <a:r>
              <a:rPr lang="en-US" dirty="0" smtClean="0"/>
              <a:t>Price times Quantity</a:t>
            </a:r>
          </a:p>
          <a:p>
            <a:pPr marL="514350" indent="-514350">
              <a:buFont typeface="Arial" pitchFamily="34" charset="0"/>
              <a:buAutoNum type="arabicPeriod"/>
            </a:pPr>
            <a:r>
              <a:rPr lang="en-US" dirty="0" smtClean="0"/>
              <a:t>Money Supply</a:t>
            </a:r>
            <a:endParaRPr lang="en-US" dirty="0"/>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944562"/>
          </a:xfrm>
        </p:spPr>
        <p:txBody>
          <a:bodyPr>
            <a:normAutofit/>
          </a:bodyPr>
          <a:lstStyle/>
          <a:p>
            <a:pPr algn="l"/>
            <a:r>
              <a:rPr lang="en-US" sz="3600" b="1" dirty="0" smtClean="0">
                <a:solidFill>
                  <a:srgbClr val="0070C0"/>
                </a:solidFill>
              </a:rPr>
              <a:t>12. MV = PQ,  What is PQ?</a:t>
            </a:r>
            <a:endParaRPr lang="en-US" sz="3600" b="1" dirty="0">
              <a:solidFill>
                <a:srgbClr val="0070C0"/>
              </a:solidFill>
            </a:endParaRPr>
          </a:p>
        </p:txBody>
      </p:sp>
      <p:sp>
        <p:nvSpPr>
          <p:cNvPr id="6" name="CorShape1"/>
          <p:cNvSpPr/>
          <p:nvPr>
            <p:custDataLst>
              <p:tags r:id="rId2"/>
            </p:custDataLst>
          </p:nvPr>
        </p:nvSpPr>
        <p:spPr>
          <a:xfrm rot="10800000">
            <a:off x="152400" y="17526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066800"/>
            <a:ext cx="4800600" cy="3276601"/>
          </a:xfrm>
        </p:spPr>
        <p:txBody>
          <a:bodyPr>
            <a:normAutofit/>
          </a:bodyPr>
          <a:lstStyle/>
          <a:p>
            <a:pPr marL="514350" indent="-514350">
              <a:buFont typeface="Arial" pitchFamily="34" charset="0"/>
              <a:buAutoNum type="arabicPeriod"/>
            </a:pPr>
            <a:r>
              <a:rPr lang="en-US" dirty="0" smtClean="0"/>
              <a:t>Real GDP</a:t>
            </a:r>
          </a:p>
          <a:p>
            <a:pPr marL="514350" indent="-514350">
              <a:buFont typeface="Arial" pitchFamily="34" charset="0"/>
              <a:buAutoNum type="arabicPeriod"/>
            </a:pPr>
            <a:r>
              <a:rPr lang="en-US" dirty="0" smtClean="0"/>
              <a:t>Nominal GDP</a:t>
            </a:r>
          </a:p>
          <a:p>
            <a:pPr marL="514350" indent="-514350">
              <a:buFont typeface="Arial" pitchFamily="34" charset="0"/>
              <a:buAutoNum type="arabicPeriod"/>
            </a:pPr>
            <a:r>
              <a:rPr lang="en-US" dirty="0" smtClean="0"/>
              <a:t>Price times Quantity</a:t>
            </a:r>
          </a:p>
          <a:p>
            <a:pPr marL="514350" indent="-514350">
              <a:buFont typeface="Arial" pitchFamily="34" charset="0"/>
              <a:buAutoNum type="arabicPeriod"/>
            </a:pPr>
            <a:r>
              <a:rPr lang="en-US" dirty="0" smtClean="0"/>
              <a:t>Money Supply</a:t>
            </a:r>
            <a:endParaRPr lang="en-US" dirty="0"/>
          </a:p>
        </p:txBody>
      </p:sp>
      <p:sp>
        <p:nvSpPr>
          <p:cNvPr id="7"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1630362"/>
          </a:xfrm>
        </p:spPr>
        <p:txBody>
          <a:bodyPr>
            <a:normAutofit fontScale="90000"/>
          </a:bodyPr>
          <a:lstStyle/>
          <a:p>
            <a:pPr algn="l"/>
            <a:r>
              <a:rPr lang="en-US" sz="3600" b="1" dirty="0" smtClean="0"/>
              <a:t>13. How do the Mainstream and Monetarist economists differ in the way they view the equation of exchange (MV=PQ)? </a:t>
            </a:r>
            <a:endParaRPr lang="en-US" sz="3600" b="1" dirty="0"/>
          </a:p>
        </p:txBody>
      </p:sp>
      <p:sp>
        <p:nvSpPr>
          <p:cNvPr id="3" name="TPAnswers"/>
          <p:cNvSpPr>
            <a:spLocks noGrp="1"/>
          </p:cNvSpPr>
          <p:nvPr>
            <p:ph type="body" idx="1"/>
            <p:custDataLst>
              <p:tags r:id="rId2"/>
            </p:custDataLst>
          </p:nvPr>
        </p:nvSpPr>
        <p:spPr>
          <a:xfrm>
            <a:off x="457200" y="2057400"/>
            <a:ext cx="8534400" cy="4068763"/>
          </a:xfrm>
        </p:spPr>
        <p:txBody>
          <a:bodyPr>
            <a:normAutofit/>
          </a:bodyPr>
          <a:lstStyle/>
          <a:p>
            <a:pPr marL="514350" indent="-514350">
              <a:buFont typeface="Arial" pitchFamily="34" charset="0"/>
              <a:buAutoNum type="arabicPeriod"/>
            </a:pPr>
            <a:r>
              <a:rPr lang="en-US" sz="2800" dirty="0" smtClean="0"/>
              <a:t>Mainstream:    V unstable; equation unimportant</a:t>
            </a:r>
            <a:br>
              <a:rPr lang="en-US" sz="2800" dirty="0" smtClean="0"/>
            </a:br>
            <a:r>
              <a:rPr lang="en-US" sz="2800" dirty="0" smtClean="0"/>
              <a:t>Monetarism: V stable; equation important </a:t>
            </a:r>
          </a:p>
          <a:p>
            <a:pPr marL="514350" indent="-514350">
              <a:buFont typeface="Arial" pitchFamily="34" charset="0"/>
              <a:buAutoNum type="arabicPeriod"/>
            </a:pPr>
            <a:r>
              <a:rPr lang="en-US" sz="2800" dirty="0" smtClean="0"/>
              <a:t>Mainstream:    V stable; equation unimportant</a:t>
            </a:r>
            <a:br>
              <a:rPr lang="en-US" sz="2800" dirty="0" smtClean="0"/>
            </a:br>
            <a:r>
              <a:rPr lang="en-US" sz="2800" dirty="0" smtClean="0"/>
              <a:t>Monetarism: V unstable; equation important 	 </a:t>
            </a:r>
          </a:p>
          <a:p>
            <a:pPr marL="514350" indent="-514350">
              <a:buFont typeface="Arial" pitchFamily="34" charset="0"/>
              <a:buAutoNum type="arabicPeriod"/>
            </a:pPr>
            <a:r>
              <a:rPr lang="en-US" sz="2800" dirty="0" smtClean="0"/>
              <a:t>Mainstream:    V unstable; equation important</a:t>
            </a:r>
            <a:br>
              <a:rPr lang="en-US" sz="2800" dirty="0" smtClean="0"/>
            </a:br>
            <a:r>
              <a:rPr lang="en-US" sz="2800" dirty="0" smtClean="0"/>
              <a:t>Monetarism: V stable; equation unimportant 	 </a:t>
            </a:r>
          </a:p>
          <a:p>
            <a:pPr marL="514350" indent="-514350">
              <a:buFont typeface="Arial" pitchFamily="34" charset="0"/>
              <a:buAutoNum type="arabicPeriod"/>
            </a:pPr>
            <a:r>
              <a:rPr lang="en-US" sz="2800" dirty="0" smtClean="0"/>
              <a:t>Mainstream:    V stable; equation unimportant</a:t>
            </a:r>
            <a:br>
              <a:rPr lang="en-US" sz="2800" dirty="0" smtClean="0"/>
            </a:br>
            <a:r>
              <a:rPr lang="en-US" sz="2800" dirty="0" smtClean="0"/>
              <a:t>Monetarism: V unstable; equation important</a:t>
            </a:r>
            <a:endParaRPr lang="en-US" sz="2800" dirty="0"/>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1630362"/>
          </a:xfrm>
        </p:spPr>
        <p:txBody>
          <a:bodyPr>
            <a:normAutofit fontScale="90000"/>
          </a:bodyPr>
          <a:lstStyle/>
          <a:p>
            <a:pPr algn="l"/>
            <a:r>
              <a:rPr lang="en-US" sz="3600" b="1" dirty="0" smtClean="0">
                <a:solidFill>
                  <a:srgbClr val="0070C0"/>
                </a:solidFill>
              </a:rPr>
              <a:t>13. How do the Mainstream and Monetarist economists differ in the way they view the equation of exchange (MV=PQ)? </a:t>
            </a:r>
            <a:endParaRPr lang="en-US" sz="3600" b="1" dirty="0">
              <a:solidFill>
                <a:srgbClr val="0070C0"/>
              </a:solidFill>
            </a:endParaRPr>
          </a:p>
        </p:txBody>
      </p:sp>
      <p:sp>
        <p:nvSpPr>
          <p:cNvPr id="6"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TPAnswers"/>
          <p:cNvSpPr>
            <a:spLocks noGrp="1"/>
          </p:cNvSpPr>
          <p:nvPr>
            <p:ph type="body" idx="1"/>
            <p:custDataLst>
              <p:tags r:id="rId2"/>
            </p:custDataLst>
          </p:nvPr>
        </p:nvSpPr>
        <p:spPr>
          <a:xfrm>
            <a:off x="457200" y="2057400"/>
            <a:ext cx="8458200" cy="4068763"/>
          </a:xfrm>
        </p:spPr>
        <p:txBody>
          <a:bodyPr>
            <a:noAutofit/>
          </a:bodyPr>
          <a:lstStyle/>
          <a:p>
            <a:pPr marL="514350" indent="-514350">
              <a:buFont typeface="Arial" pitchFamily="34" charset="0"/>
              <a:buAutoNum type="arabicPeriod"/>
            </a:pPr>
            <a:r>
              <a:rPr lang="en-US" sz="2800" dirty="0" smtClean="0"/>
              <a:t>Mainstream:    V unstable; equation unimportant</a:t>
            </a:r>
            <a:br>
              <a:rPr lang="en-US" sz="2800" dirty="0" smtClean="0"/>
            </a:br>
            <a:r>
              <a:rPr lang="en-US" sz="2800" dirty="0" smtClean="0"/>
              <a:t>Monetarism: V stable; equation important </a:t>
            </a:r>
          </a:p>
          <a:p>
            <a:pPr marL="514350" indent="-514350">
              <a:buFont typeface="Arial" pitchFamily="34" charset="0"/>
              <a:buAutoNum type="arabicPeriod"/>
            </a:pPr>
            <a:r>
              <a:rPr lang="en-US" sz="2800" dirty="0" smtClean="0"/>
              <a:t>Mainstream:    V stable; equation unimportant</a:t>
            </a:r>
            <a:br>
              <a:rPr lang="en-US" sz="2800" dirty="0" smtClean="0"/>
            </a:br>
            <a:r>
              <a:rPr lang="en-US" sz="2800" dirty="0" smtClean="0"/>
              <a:t>Monetarism: V unstable; equation important 	 </a:t>
            </a:r>
          </a:p>
          <a:p>
            <a:pPr marL="514350" indent="-514350">
              <a:buFont typeface="Arial" pitchFamily="34" charset="0"/>
              <a:buAutoNum type="arabicPeriod"/>
            </a:pPr>
            <a:r>
              <a:rPr lang="en-US" sz="2800" dirty="0" smtClean="0"/>
              <a:t>Mainstream:    V unstable; equation important</a:t>
            </a:r>
            <a:br>
              <a:rPr lang="en-US" sz="2800" dirty="0" smtClean="0"/>
            </a:br>
            <a:r>
              <a:rPr lang="en-US" sz="2800" dirty="0" smtClean="0"/>
              <a:t>Monetarism: V stable; equation unimportant 	 </a:t>
            </a:r>
          </a:p>
          <a:p>
            <a:pPr marL="514350" indent="-514350">
              <a:buFont typeface="Arial" pitchFamily="34" charset="0"/>
              <a:buAutoNum type="arabicPeriod"/>
            </a:pPr>
            <a:r>
              <a:rPr lang="en-US" sz="2800" dirty="0" smtClean="0"/>
              <a:t>Mainstream:    V stable; equation unimportant</a:t>
            </a:r>
            <a:br>
              <a:rPr lang="en-US" sz="2800" dirty="0" smtClean="0"/>
            </a:br>
            <a:r>
              <a:rPr lang="en-US" sz="2800" dirty="0" smtClean="0"/>
              <a:t>Monetarism: V unstable; equation important</a:t>
            </a:r>
            <a:endParaRPr lang="en-US" sz="2800" dirty="0"/>
          </a:p>
        </p:txBody>
      </p:sp>
      <p:sp>
        <p:nvSpPr>
          <p:cNvPr id="4" name="CorShape1"/>
          <p:cNvSpPr/>
          <p:nvPr>
            <p:custDataLst>
              <p:tags r:id="rId3"/>
            </p:custDataLst>
          </p:nvPr>
        </p:nvSpPr>
        <p:spPr>
          <a:xfrm rot="10800000">
            <a:off x="0" y="2133600"/>
            <a:ext cx="558800" cy="5588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1630362"/>
          </a:xfrm>
        </p:spPr>
        <p:txBody>
          <a:bodyPr>
            <a:normAutofit fontScale="90000"/>
          </a:bodyPr>
          <a:lstStyle/>
          <a:p>
            <a:pPr algn="l"/>
            <a:r>
              <a:rPr lang="en-US" sz="3600" b="1" dirty="0" smtClean="0"/>
              <a:t>14. How do the Mainstream and Monetarist economists differ in the way they view the efficacy of MP in response to a change in AD?</a:t>
            </a:r>
            <a:endParaRPr lang="en-US" sz="3600" b="1" dirty="0"/>
          </a:p>
        </p:txBody>
      </p:sp>
      <p:sp>
        <p:nvSpPr>
          <p:cNvPr id="3" name="TPAnswers"/>
          <p:cNvSpPr>
            <a:spLocks noGrp="1"/>
          </p:cNvSpPr>
          <p:nvPr>
            <p:ph type="body" idx="1"/>
            <p:custDataLst>
              <p:tags r:id="rId2"/>
            </p:custDataLst>
          </p:nvPr>
        </p:nvSpPr>
        <p:spPr>
          <a:xfrm>
            <a:off x="457200" y="2073275"/>
            <a:ext cx="8229600" cy="4068763"/>
          </a:xfrm>
        </p:spPr>
        <p:txBody>
          <a:bodyPr>
            <a:normAutofit/>
          </a:bodyPr>
          <a:lstStyle/>
          <a:p>
            <a:pPr marL="514350" indent="-514350">
              <a:buFont typeface="Arial" pitchFamily="34" charset="0"/>
              <a:buAutoNum type="arabicPeriod"/>
            </a:pPr>
            <a:r>
              <a:rPr lang="en-US" sz="2800" dirty="0" smtClean="0"/>
              <a:t>Mainstream:    MP not too effective; use it</a:t>
            </a:r>
            <a:br>
              <a:rPr lang="en-US" sz="2800" dirty="0" smtClean="0"/>
            </a:br>
            <a:r>
              <a:rPr lang="en-US" sz="2800" dirty="0" smtClean="0"/>
              <a:t>Monetarism: MP very effective; don’t use it</a:t>
            </a:r>
          </a:p>
          <a:p>
            <a:pPr marL="514350" indent="-514350">
              <a:buFont typeface="Arial" pitchFamily="34" charset="0"/>
              <a:buAutoNum type="arabicPeriod"/>
            </a:pPr>
            <a:r>
              <a:rPr lang="en-US" sz="2800" dirty="0" smtClean="0"/>
              <a:t>Mainstream:    MP not too effective; don’t use it</a:t>
            </a:r>
            <a:br>
              <a:rPr lang="en-US" sz="2800" dirty="0" smtClean="0"/>
            </a:br>
            <a:r>
              <a:rPr lang="en-US" sz="2800" dirty="0" smtClean="0"/>
              <a:t>Monetarism: MP very effective; use it	 </a:t>
            </a:r>
          </a:p>
          <a:p>
            <a:pPr marL="514350" indent="-514350">
              <a:buFont typeface="Arial" pitchFamily="34" charset="0"/>
              <a:buAutoNum type="arabicPeriod"/>
            </a:pPr>
            <a:r>
              <a:rPr lang="en-US" sz="2800" dirty="0" smtClean="0"/>
              <a:t>Mainstream:    MP very effective; use it</a:t>
            </a:r>
            <a:br>
              <a:rPr lang="en-US" sz="2800" dirty="0" smtClean="0"/>
            </a:br>
            <a:r>
              <a:rPr lang="en-US" sz="2800" dirty="0" smtClean="0"/>
              <a:t>Monetarism: MP not too effective; don’t use it</a:t>
            </a:r>
          </a:p>
          <a:p>
            <a:pPr marL="514350" indent="-514350">
              <a:buFont typeface="Arial" pitchFamily="34" charset="0"/>
              <a:buAutoNum type="arabicPeriod"/>
            </a:pPr>
            <a:r>
              <a:rPr lang="en-US" sz="2800" dirty="0" smtClean="0"/>
              <a:t>Mainstream:    MP very effective; don’t use it</a:t>
            </a:r>
            <a:br>
              <a:rPr lang="en-US" sz="2800" dirty="0" smtClean="0"/>
            </a:br>
            <a:r>
              <a:rPr lang="en-US" sz="2800" dirty="0" smtClean="0"/>
              <a:t>Monetarism: MP not too effective; use it</a:t>
            </a:r>
          </a:p>
        </p:txBody>
      </p:sp>
      <p:sp>
        <p:nvSpPr>
          <p:cNvPr id="5"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1630362"/>
          </a:xfrm>
        </p:spPr>
        <p:txBody>
          <a:bodyPr>
            <a:normAutofit fontScale="90000"/>
          </a:bodyPr>
          <a:lstStyle/>
          <a:p>
            <a:pPr algn="l"/>
            <a:r>
              <a:rPr lang="en-US" sz="3600" b="1" dirty="0" smtClean="0">
                <a:solidFill>
                  <a:srgbClr val="0070C0"/>
                </a:solidFill>
              </a:rPr>
              <a:t>14. How do the Mainstream and Monetarist economists differ in the way they view the efficacy of MP in response to a change in AD?</a:t>
            </a:r>
            <a:endParaRPr lang="en-US" sz="3600" b="1" dirty="0">
              <a:solidFill>
                <a:srgbClr val="0070C0"/>
              </a:solidFill>
            </a:endParaRPr>
          </a:p>
        </p:txBody>
      </p:sp>
      <p:sp>
        <p:nvSpPr>
          <p:cNvPr id="7"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CorShape1"/>
          <p:cNvSpPr/>
          <p:nvPr>
            <p:custDataLst>
              <p:tags r:id="rId2"/>
            </p:custDataLst>
          </p:nvPr>
        </p:nvSpPr>
        <p:spPr>
          <a:xfrm rot="10800000">
            <a:off x="34833" y="2133600"/>
            <a:ext cx="558800" cy="5588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76794" y="1981200"/>
            <a:ext cx="8210006" cy="4068763"/>
          </a:xfrm>
        </p:spPr>
        <p:txBody>
          <a:bodyPr>
            <a:noAutofit/>
          </a:bodyPr>
          <a:lstStyle/>
          <a:p>
            <a:pPr marL="514350" indent="-514350">
              <a:buFont typeface="Arial" pitchFamily="34" charset="0"/>
              <a:buAutoNum type="arabicPeriod"/>
            </a:pPr>
            <a:r>
              <a:rPr lang="en-US" sz="2800" dirty="0" smtClean="0"/>
              <a:t>Mainstream:    MP not too effective; use it</a:t>
            </a:r>
            <a:br>
              <a:rPr lang="en-US" sz="2800" dirty="0" smtClean="0"/>
            </a:br>
            <a:r>
              <a:rPr lang="en-US" sz="2800" dirty="0" smtClean="0"/>
              <a:t>Monetarism: MP very effective; don’t use it</a:t>
            </a:r>
          </a:p>
          <a:p>
            <a:pPr marL="514350" indent="-514350">
              <a:buFont typeface="Arial" pitchFamily="34" charset="0"/>
              <a:buAutoNum type="arabicPeriod"/>
            </a:pPr>
            <a:r>
              <a:rPr lang="en-US" sz="2800" dirty="0" smtClean="0"/>
              <a:t>Mainstream:    MP not too effective; don’t use it</a:t>
            </a:r>
            <a:br>
              <a:rPr lang="en-US" sz="2800" dirty="0" smtClean="0"/>
            </a:br>
            <a:r>
              <a:rPr lang="en-US" sz="2800" dirty="0" smtClean="0"/>
              <a:t>Monetarism: MP very effective; use it	 </a:t>
            </a:r>
          </a:p>
          <a:p>
            <a:pPr marL="514350" indent="-514350">
              <a:buFont typeface="Arial" pitchFamily="34" charset="0"/>
              <a:buAutoNum type="arabicPeriod"/>
            </a:pPr>
            <a:r>
              <a:rPr lang="en-US" sz="2800" dirty="0" smtClean="0"/>
              <a:t>Mainstream:    MP very effective; use it</a:t>
            </a:r>
            <a:br>
              <a:rPr lang="en-US" sz="2800" dirty="0" smtClean="0"/>
            </a:br>
            <a:r>
              <a:rPr lang="en-US" sz="2800" dirty="0" smtClean="0"/>
              <a:t>Monetarism: MP not too effective; don’t use it</a:t>
            </a:r>
          </a:p>
          <a:p>
            <a:pPr marL="514350" indent="-514350">
              <a:buFont typeface="Arial" pitchFamily="34" charset="0"/>
              <a:buAutoNum type="arabicPeriod"/>
            </a:pPr>
            <a:r>
              <a:rPr lang="en-US" sz="2800" dirty="0" smtClean="0"/>
              <a:t>Mainstream:    MP very effective; don’t use it</a:t>
            </a:r>
            <a:br>
              <a:rPr lang="en-US" sz="2800" dirty="0" smtClean="0"/>
            </a:br>
            <a:r>
              <a:rPr lang="en-US" sz="2800" dirty="0" smtClean="0"/>
              <a:t>Monetarism: MP not too effective; use it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39762"/>
          </a:xfrm>
        </p:spPr>
        <p:txBody>
          <a:bodyPr>
            <a:normAutofit/>
          </a:bodyPr>
          <a:lstStyle/>
          <a:p>
            <a:r>
              <a:rPr lang="en-US" sz="3200" b="1" dirty="0" smtClean="0"/>
              <a:t>How the Monetary Rule Maintains Stable Prices</a:t>
            </a:r>
            <a:endParaRPr lang="en-US" sz="3200" b="1" dirty="0"/>
          </a:p>
        </p:txBody>
      </p:sp>
      <p:pic>
        <p:nvPicPr>
          <p:cNvPr id="73730" name="Picture 2" descr="C:\textbooks\mcconnell19e\Macroeconomics\Digital Image Library\Chap019\mcc11447_3603.jpg"/>
          <p:cNvPicPr>
            <a:picLocks noChangeAspect="1" noChangeArrowheads="1"/>
          </p:cNvPicPr>
          <p:nvPr/>
        </p:nvPicPr>
        <p:blipFill>
          <a:blip r:embed="rId3" cstate="print"/>
          <a:srcRect/>
          <a:stretch>
            <a:fillRect/>
          </a:stretch>
        </p:blipFill>
        <p:spPr bwMode="auto">
          <a:xfrm>
            <a:off x="4199552" y="1219201"/>
            <a:ext cx="4639647" cy="3962400"/>
          </a:xfrm>
          <a:prstGeom prst="rect">
            <a:avLst/>
          </a:prstGeom>
          <a:noFill/>
        </p:spPr>
      </p:pic>
      <p:sp>
        <p:nvSpPr>
          <p:cNvPr id="6" name="TextBox 5"/>
          <p:cNvSpPr txBox="1"/>
          <p:nvPr/>
        </p:nvSpPr>
        <p:spPr>
          <a:xfrm>
            <a:off x="457200" y="1066800"/>
            <a:ext cx="3429000" cy="4832092"/>
          </a:xfrm>
          <a:prstGeom prst="rect">
            <a:avLst/>
          </a:prstGeom>
          <a:noFill/>
        </p:spPr>
        <p:txBody>
          <a:bodyPr wrap="square" rtlCol="0">
            <a:spAutoFit/>
          </a:bodyPr>
          <a:lstStyle/>
          <a:p>
            <a:r>
              <a:rPr lang="en-US" sz="2800" dirty="0" smtClean="0"/>
              <a:t>An increase in the long run AS would cause real GDP to increase. The Monetarists believe the Fed should then increase the MS to match the increase in GDP. This will increase AD and keep prices stable.</a:t>
            </a:r>
          </a:p>
        </p:txBody>
      </p:sp>
      <p:sp>
        <p:nvSpPr>
          <p:cNvPr id="7"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2011362"/>
          </a:xfrm>
        </p:spPr>
        <p:txBody>
          <a:bodyPr>
            <a:normAutofit/>
          </a:bodyPr>
          <a:lstStyle/>
          <a:p>
            <a:pPr algn="l"/>
            <a:r>
              <a:rPr lang="en-US" sz="3600" b="1" dirty="0" smtClean="0"/>
              <a:t>15. When John Maynard Keynes said “in the long run we are all dead”, to what was he referring?</a:t>
            </a:r>
            <a:endParaRPr lang="en-US" sz="3600" b="1" dirty="0"/>
          </a:p>
        </p:txBody>
      </p:sp>
      <p:sp>
        <p:nvSpPr>
          <p:cNvPr id="3" name="TPAnswers"/>
          <p:cNvSpPr>
            <a:spLocks noGrp="1"/>
          </p:cNvSpPr>
          <p:nvPr>
            <p:ph type="body" idx="1"/>
            <p:custDataLst>
              <p:tags r:id="rId2"/>
            </p:custDataLst>
          </p:nvPr>
        </p:nvSpPr>
        <p:spPr>
          <a:xfrm>
            <a:off x="457200" y="2286000"/>
            <a:ext cx="6553200" cy="3505201"/>
          </a:xfrm>
        </p:spPr>
        <p:txBody>
          <a:bodyPr>
            <a:normAutofit/>
          </a:bodyPr>
          <a:lstStyle/>
          <a:p>
            <a:pPr marL="514350" indent="-514350">
              <a:buFont typeface="Arial" pitchFamily="34" charset="0"/>
              <a:buAutoNum type="arabicPeriod"/>
            </a:pPr>
            <a:r>
              <a:rPr lang="en-US" dirty="0" smtClean="0"/>
              <a:t>Cyclical Asymmetry</a:t>
            </a:r>
          </a:p>
          <a:p>
            <a:pPr marL="514350" indent="-514350">
              <a:buFont typeface="Arial" pitchFamily="34" charset="0"/>
              <a:buAutoNum type="arabicPeriod"/>
            </a:pPr>
            <a:r>
              <a:rPr lang="en-US" dirty="0" smtClean="0"/>
              <a:t>Prices are “sticky” downwards.</a:t>
            </a:r>
          </a:p>
          <a:p>
            <a:pPr marL="514350" indent="-514350">
              <a:buFont typeface="Arial" pitchFamily="34" charset="0"/>
              <a:buAutoNum type="arabicPeriod"/>
            </a:pPr>
            <a:r>
              <a:rPr lang="en-US" dirty="0" smtClean="0"/>
              <a:t>Equation of Exchange</a:t>
            </a:r>
          </a:p>
          <a:p>
            <a:pPr marL="514350" indent="-514350">
              <a:buFont typeface="Arial" pitchFamily="34" charset="0"/>
              <a:buAutoNum type="arabicPeriod"/>
            </a:pPr>
            <a:r>
              <a:rPr lang="en-US" dirty="0" smtClean="0"/>
              <a:t>Money Supply</a:t>
            </a:r>
            <a:endParaRPr lang="en-US" dirty="0"/>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2011362"/>
          </a:xfrm>
        </p:spPr>
        <p:txBody>
          <a:bodyPr>
            <a:normAutofit/>
          </a:bodyPr>
          <a:lstStyle/>
          <a:p>
            <a:pPr algn="l"/>
            <a:r>
              <a:rPr lang="en-US" sz="3600" b="1" dirty="0" smtClean="0">
                <a:solidFill>
                  <a:srgbClr val="0070C0"/>
                </a:solidFill>
              </a:rPr>
              <a:t>15. When John Maynard Keynes said “in the long run we are all dead”, to what was he referring?</a:t>
            </a:r>
            <a:endParaRPr lang="en-US" sz="3600" b="1" dirty="0">
              <a:solidFill>
                <a:srgbClr val="0070C0"/>
              </a:solidFill>
            </a:endParaRPr>
          </a:p>
        </p:txBody>
      </p:sp>
      <p:sp>
        <p:nvSpPr>
          <p:cNvPr id="3" name="TPAnswers"/>
          <p:cNvSpPr>
            <a:spLocks noGrp="1"/>
          </p:cNvSpPr>
          <p:nvPr>
            <p:ph type="body" idx="1"/>
            <p:custDataLst>
              <p:tags r:id="rId2"/>
            </p:custDataLst>
          </p:nvPr>
        </p:nvSpPr>
        <p:spPr>
          <a:xfrm>
            <a:off x="457200" y="2286000"/>
            <a:ext cx="6553200" cy="3505201"/>
          </a:xfrm>
        </p:spPr>
        <p:txBody>
          <a:bodyPr>
            <a:normAutofit/>
          </a:bodyPr>
          <a:lstStyle/>
          <a:p>
            <a:pPr marL="514350" indent="-514350">
              <a:buFont typeface="Arial" pitchFamily="34" charset="0"/>
              <a:buAutoNum type="arabicPeriod"/>
            </a:pPr>
            <a:r>
              <a:rPr lang="en-US" dirty="0" smtClean="0"/>
              <a:t>Cyclical Asymmetry</a:t>
            </a:r>
          </a:p>
          <a:p>
            <a:pPr marL="514350" indent="-514350">
              <a:buFont typeface="Arial" pitchFamily="34" charset="0"/>
              <a:buAutoNum type="arabicPeriod"/>
            </a:pPr>
            <a:r>
              <a:rPr lang="en-US" dirty="0" smtClean="0"/>
              <a:t>Prices are “sticky” downwards.</a:t>
            </a:r>
          </a:p>
          <a:p>
            <a:pPr marL="514350" indent="-514350">
              <a:buFont typeface="Arial" pitchFamily="34" charset="0"/>
              <a:buAutoNum type="arabicPeriod"/>
            </a:pPr>
            <a:r>
              <a:rPr lang="en-US" dirty="0" smtClean="0"/>
              <a:t>Equation of Exchange</a:t>
            </a:r>
          </a:p>
          <a:p>
            <a:pPr marL="514350" indent="-514350">
              <a:buFont typeface="Arial" pitchFamily="34" charset="0"/>
              <a:buAutoNum type="arabicPeriod"/>
            </a:pPr>
            <a:r>
              <a:rPr lang="en-US" dirty="0" smtClean="0"/>
              <a:t>Money Supply</a:t>
            </a:r>
            <a:endParaRPr lang="en-US" dirty="0"/>
          </a:p>
        </p:txBody>
      </p:sp>
      <p:sp>
        <p:nvSpPr>
          <p:cNvPr id="7" name="CorShape1"/>
          <p:cNvSpPr/>
          <p:nvPr>
            <p:custDataLst>
              <p:tags r:id="rId3"/>
            </p:custDataLst>
          </p:nvPr>
        </p:nvSpPr>
        <p:spPr>
          <a:xfrm rot="10800000">
            <a:off x="172720" y="29379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Rules or Discretion?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5799"/>
          </a:xfrm>
        </p:spPr>
        <p:txBody>
          <a:bodyPr>
            <a:normAutofit fontScale="90000"/>
          </a:bodyPr>
          <a:lstStyle/>
          <a:p>
            <a:r>
              <a:rPr lang="en-US" b="1" u="sng" dirty="0" smtClean="0"/>
              <a:t>16b – Other Monetary Policy Issues</a:t>
            </a:r>
            <a:endParaRPr lang="en-US" b="1" u="sng" dirty="0"/>
          </a:p>
        </p:txBody>
      </p:sp>
      <p:sp>
        <p:nvSpPr>
          <p:cNvPr id="3" name="Subtitle 2"/>
          <p:cNvSpPr>
            <a:spLocks noGrp="1"/>
          </p:cNvSpPr>
          <p:nvPr>
            <p:ph type="subTitle" idx="1"/>
          </p:nvPr>
        </p:nvSpPr>
        <p:spPr>
          <a:xfrm>
            <a:off x="228600" y="914400"/>
            <a:ext cx="8369968" cy="5334000"/>
          </a:xfrm>
        </p:spPr>
        <p:txBody>
          <a:bodyPr>
            <a:normAutofit/>
          </a:bodyPr>
          <a:lstStyle/>
          <a:p>
            <a:pPr algn="l"/>
            <a:r>
              <a:rPr lang="en-US" dirty="0" smtClean="0">
                <a:solidFill>
                  <a:schemeClr val="tx1"/>
                </a:solidFill>
              </a:rPr>
              <a:t>KEY TERMS: </a:t>
            </a:r>
            <a:br>
              <a:rPr lang="en-US" dirty="0" smtClean="0">
                <a:solidFill>
                  <a:schemeClr val="tx1"/>
                </a:solidFill>
              </a:rPr>
            </a:br>
            <a:r>
              <a:rPr lang="en-US" dirty="0" smtClean="0">
                <a:solidFill>
                  <a:schemeClr val="tx1"/>
                </a:solidFill>
              </a:rPr>
              <a:t>recognition lag, administrative lag, </a:t>
            </a:r>
            <a:br>
              <a:rPr lang="en-US" dirty="0" smtClean="0">
                <a:solidFill>
                  <a:schemeClr val="tx1"/>
                </a:solidFill>
              </a:rPr>
            </a:br>
            <a:r>
              <a:rPr lang="en-US" dirty="0" smtClean="0">
                <a:solidFill>
                  <a:schemeClr val="tx1"/>
                </a:solidFill>
              </a:rPr>
              <a:t>operational lag, cyclical </a:t>
            </a:r>
            <a:r>
              <a:rPr lang="en-US" dirty="0" err="1" smtClean="0">
                <a:solidFill>
                  <a:schemeClr val="tx1"/>
                </a:solidFill>
              </a:rPr>
              <a:t>asymetry</a:t>
            </a:r>
            <a:r>
              <a:rPr lang="en-US" dirty="0" smtClean="0">
                <a:solidFill>
                  <a:schemeClr val="tx1"/>
                </a:solidFill>
              </a:rPr>
              <a:t>, liquidity trap, equation of exchange, velocity of money, </a:t>
            </a:r>
            <a:br>
              <a:rPr lang="en-US" dirty="0" smtClean="0">
                <a:solidFill>
                  <a:schemeClr val="tx1"/>
                </a:solidFill>
              </a:rPr>
            </a:br>
            <a:r>
              <a:rPr lang="en-US" dirty="0" smtClean="0">
                <a:solidFill>
                  <a:schemeClr val="tx1"/>
                </a:solidFill>
              </a:rPr>
              <a:t>new classical economists (monetarists), mainstream economists (Keynesian), </a:t>
            </a:r>
            <a:br>
              <a:rPr lang="en-US" dirty="0" smtClean="0">
                <a:solidFill>
                  <a:schemeClr val="tx1"/>
                </a:solidFill>
              </a:rPr>
            </a:br>
            <a:r>
              <a:rPr lang="en-US" dirty="0" smtClean="0">
                <a:solidFill>
                  <a:schemeClr val="tx1"/>
                </a:solidFill>
              </a:rPr>
              <a:t>efficiency wage, monetary rule, </a:t>
            </a:r>
            <a:br>
              <a:rPr lang="en-US" dirty="0" smtClean="0">
                <a:solidFill>
                  <a:schemeClr val="tx1"/>
                </a:solidFill>
              </a:rPr>
            </a:br>
            <a:r>
              <a:rPr lang="en-US" dirty="0" smtClean="0">
                <a:solidFill>
                  <a:schemeClr val="tx1"/>
                </a:solidFill>
              </a:rPr>
              <a:t>inflation targeting,</a:t>
            </a:r>
          </a:p>
          <a:p>
            <a:pPr algn="l"/>
            <a:endParaRPr lang="en-US" b="1" dirty="0">
              <a:solidFill>
                <a:schemeClr val="tx1"/>
              </a:solidFill>
            </a:endParaRPr>
          </a:p>
        </p:txBody>
      </p:sp>
    </p:spTree>
    <p:custDataLst>
      <p:tags r:id="rId1"/>
    </p:custData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algn="l"/>
            <a:r>
              <a:rPr lang="en-US" u="sng" dirty="0" smtClean="0"/>
              <a:t>Mainstream View</a:t>
            </a:r>
            <a:r>
              <a:rPr lang="en-US" dirty="0" smtClean="0"/>
              <a:t>     </a:t>
            </a:r>
            <a:r>
              <a:rPr lang="en-US" u="sng" dirty="0" smtClean="0"/>
              <a:t>Monetarist View</a:t>
            </a:r>
            <a:endParaRPr lang="en-US" u="sng" dirty="0"/>
          </a:p>
        </p:txBody>
      </p:sp>
      <p:pic>
        <p:nvPicPr>
          <p:cNvPr id="74755" name="Picture 3"/>
          <p:cNvPicPr>
            <a:picLocks noChangeAspect="1" noChangeArrowheads="1"/>
          </p:cNvPicPr>
          <p:nvPr/>
        </p:nvPicPr>
        <p:blipFill>
          <a:blip r:embed="rId3" cstate="print"/>
          <a:srcRect/>
          <a:stretch>
            <a:fillRect/>
          </a:stretch>
        </p:blipFill>
        <p:spPr bwMode="auto">
          <a:xfrm>
            <a:off x="4800600" y="1676400"/>
            <a:ext cx="3848100" cy="3038475"/>
          </a:xfrm>
          <a:prstGeom prst="rect">
            <a:avLst/>
          </a:prstGeom>
          <a:noFill/>
          <a:ln w="9525">
            <a:noFill/>
            <a:miter lim="800000"/>
            <a:headEnd/>
            <a:tailEnd/>
          </a:ln>
        </p:spPr>
      </p:pic>
      <p:sp>
        <p:nvSpPr>
          <p:cNvPr id="7" name="TextBox 6"/>
          <p:cNvSpPr txBox="1"/>
          <p:nvPr/>
        </p:nvSpPr>
        <p:spPr>
          <a:xfrm>
            <a:off x="1752600" y="5494103"/>
            <a:ext cx="5771195" cy="1107996"/>
          </a:xfrm>
          <a:prstGeom prst="rect">
            <a:avLst/>
          </a:prstGeom>
          <a:noFill/>
        </p:spPr>
        <p:txBody>
          <a:bodyPr wrap="none" rtlCol="0">
            <a:spAutoFit/>
          </a:bodyPr>
          <a:lstStyle/>
          <a:p>
            <a:r>
              <a:rPr lang="en-US" sz="6600" dirty="0" smtClean="0"/>
              <a:t>If AD Decreases:</a:t>
            </a:r>
            <a:endParaRPr lang="en-US" sz="6600" dirty="0"/>
          </a:p>
        </p:txBody>
      </p:sp>
      <p:pic>
        <p:nvPicPr>
          <p:cNvPr id="6" name="Picture 5" descr="C:\Data\web\ecogif\fp\newkeyneesue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295400"/>
            <a:ext cx="3943350" cy="40386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2434801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05400" y="304800"/>
            <a:ext cx="3810000" cy="6001643"/>
          </a:xfrm>
          <a:prstGeom prst="rect">
            <a:avLst/>
          </a:prstGeom>
          <a:noFill/>
        </p:spPr>
        <p:txBody>
          <a:bodyPr wrap="square" rtlCol="0">
            <a:spAutoFit/>
          </a:bodyPr>
          <a:lstStyle/>
          <a:p>
            <a:r>
              <a:rPr lang="en-US" sz="3200" b="1" u="sng" dirty="0" smtClean="0"/>
              <a:t>Monetarist</a:t>
            </a:r>
            <a:r>
              <a:rPr lang="en-US" sz="3200" b="1" dirty="0" smtClean="0"/>
              <a:t> </a:t>
            </a:r>
            <a:r>
              <a:rPr lang="en-US" sz="3200" dirty="0" smtClean="0"/>
              <a:t>  </a:t>
            </a:r>
          </a:p>
          <a:p>
            <a:pPr>
              <a:buFont typeface="Arial" pitchFamily="34" charset="0"/>
              <a:buChar char="•"/>
            </a:pPr>
            <a:r>
              <a:rPr lang="en-US" sz="3200" dirty="0" smtClean="0"/>
              <a:t>Prices flexible down</a:t>
            </a:r>
          </a:p>
          <a:p>
            <a:pPr>
              <a:buFont typeface="Arial" pitchFamily="34" charset="0"/>
              <a:buChar char="•"/>
            </a:pPr>
            <a:r>
              <a:rPr lang="en-US" sz="3200" dirty="0" smtClean="0"/>
              <a:t>No  </a:t>
            </a:r>
            <a:r>
              <a:rPr lang="en-US" sz="3200" dirty="0" err="1" smtClean="0"/>
              <a:t>gov’t</a:t>
            </a:r>
            <a:r>
              <a:rPr lang="en-US" sz="3200" dirty="0" smtClean="0"/>
              <a:t> policy</a:t>
            </a:r>
          </a:p>
          <a:p>
            <a:pPr>
              <a:buFont typeface="Arial" pitchFamily="34" charset="0"/>
              <a:buChar char="•"/>
            </a:pPr>
            <a:r>
              <a:rPr lang="en-US" sz="3200" dirty="0" smtClean="0"/>
              <a:t>Monetary Rule</a:t>
            </a:r>
          </a:p>
          <a:p>
            <a:pPr>
              <a:buFont typeface="Arial" pitchFamily="34" charset="0"/>
              <a:buChar char="•"/>
            </a:pPr>
            <a:r>
              <a:rPr lang="en-US" sz="3200" dirty="0" smtClean="0"/>
              <a:t>Velocity stable</a:t>
            </a:r>
          </a:p>
          <a:p>
            <a:pPr>
              <a:buFont typeface="Arial" pitchFamily="34" charset="0"/>
              <a:buChar char="•"/>
            </a:pPr>
            <a:r>
              <a:rPr lang="en-US" sz="3200" dirty="0" smtClean="0"/>
              <a:t>Instability caused by MP</a:t>
            </a:r>
          </a:p>
          <a:p>
            <a:pPr>
              <a:buFont typeface="Arial" pitchFamily="34" charset="0"/>
              <a:buChar char="•"/>
            </a:pPr>
            <a:r>
              <a:rPr lang="en-US" sz="3200" dirty="0" smtClean="0"/>
              <a:t>Level of output depends on MS</a:t>
            </a:r>
          </a:p>
          <a:p>
            <a:pPr>
              <a:buFont typeface="Arial" pitchFamily="34" charset="0"/>
              <a:buChar char="•"/>
            </a:pPr>
            <a:r>
              <a:rPr lang="en-US" sz="3200" dirty="0" smtClean="0"/>
              <a:t>MV = PQ</a:t>
            </a:r>
          </a:p>
          <a:p>
            <a:pPr>
              <a:buFont typeface="Arial" pitchFamily="34" charset="0"/>
              <a:buChar char="•"/>
            </a:pPr>
            <a:r>
              <a:rPr lang="en-US" sz="3200" dirty="0" smtClean="0"/>
              <a:t>Also called New Classical</a:t>
            </a:r>
            <a:r>
              <a:rPr lang="en-US" sz="3200" smtClean="0"/>
              <a:t>, RET</a:t>
            </a:r>
            <a:endParaRPr lang="en-US" sz="3200" dirty="0" smtClean="0"/>
          </a:p>
        </p:txBody>
      </p:sp>
      <p:sp>
        <p:nvSpPr>
          <p:cNvPr id="7" name="TextBox 6"/>
          <p:cNvSpPr txBox="1"/>
          <p:nvPr/>
        </p:nvSpPr>
        <p:spPr>
          <a:xfrm>
            <a:off x="457200" y="304800"/>
            <a:ext cx="4114800" cy="6001643"/>
          </a:xfrm>
          <a:prstGeom prst="rect">
            <a:avLst/>
          </a:prstGeom>
          <a:noFill/>
        </p:spPr>
        <p:txBody>
          <a:bodyPr wrap="square" rtlCol="0">
            <a:spAutoFit/>
          </a:bodyPr>
          <a:lstStyle/>
          <a:p>
            <a:r>
              <a:rPr lang="en-US" sz="3200" b="1" u="sng" dirty="0" smtClean="0"/>
              <a:t>Mainstream</a:t>
            </a:r>
            <a:r>
              <a:rPr lang="en-US" sz="3200" dirty="0" smtClean="0"/>
              <a:t>  </a:t>
            </a:r>
          </a:p>
          <a:p>
            <a:pPr>
              <a:buFont typeface="Arial" pitchFamily="34" charset="0"/>
              <a:buChar char="•"/>
            </a:pPr>
            <a:r>
              <a:rPr lang="en-US" sz="3200" dirty="0" smtClean="0"/>
              <a:t>Prices inflexible down</a:t>
            </a:r>
          </a:p>
          <a:p>
            <a:pPr>
              <a:buFont typeface="Arial" pitchFamily="34" charset="0"/>
              <a:buChar char="•"/>
            </a:pPr>
            <a:r>
              <a:rPr lang="en-US" sz="3200" dirty="0" smtClean="0"/>
              <a:t>Favor </a:t>
            </a:r>
            <a:r>
              <a:rPr lang="en-US" sz="3200" dirty="0" err="1" smtClean="0"/>
              <a:t>gov’t</a:t>
            </a:r>
            <a:r>
              <a:rPr lang="en-US" sz="3200" dirty="0" smtClean="0"/>
              <a:t> policy</a:t>
            </a:r>
          </a:p>
          <a:p>
            <a:pPr>
              <a:buFont typeface="Arial" pitchFamily="34" charset="0"/>
              <a:buChar char="•"/>
            </a:pPr>
            <a:r>
              <a:rPr lang="en-US" sz="3200" dirty="0" smtClean="0"/>
              <a:t>MP helps FP</a:t>
            </a:r>
          </a:p>
          <a:p>
            <a:pPr>
              <a:buFont typeface="Arial" pitchFamily="34" charset="0"/>
              <a:buChar char="•"/>
            </a:pPr>
            <a:r>
              <a:rPr lang="en-US" sz="3200" dirty="0" smtClean="0"/>
              <a:t>Velocity unstable</a:t>
            </a:r>
          </a:p>
          <a:p>
            <a:pPr>
              <a:buFont typeface="Arial" pitchFamily="34" charset="0"/>
              <a:buChar char="•"/>
            </a:pPr>
            <a:r>
              <a:rPr lang="en-US" sz="3200" dirty="0" smtClean="0"/>
              <a:t>Instability caused by shocks</a:t>
            </a:r>
          </a:p>
          <a:p>
            <a:pPr>
              <a:buFont typeface="Arial" pitchFamily="34" charset="0"/>
              <a:buChar char="•"/>
            </a:pPr>
            <a:r>
              <a:rPr lang="en-US" sz="3200" dirty="0" smtClean="0"/>
              <a:t>Level of output depends on spending</a:t>
            </a:r>
          </a:p>
          <a:p>
            <a:pPr>
              <a:buFont typeface="Arial" pitchFamily="34" charset="0"/>
              <a:buChar char="•"/>
            </a:pPr>
            <a:r>
              <a:rPr lang="en-US" sz="3200" dirty="0" smtClean="0"/>
              <a:t>GDP=</a:t>
            </a:r>
            <a:r>
              <a:rPr lang="en-US" sz="3200" dirty="0" err="1" smtClean="0"/>
              <a:t>C+Ig+G+Xn</a:t>
            </a:r>
            <a:endParaRPr lang="en-US" sz="3200" dirty="0" smtClean="0"/>
          </a:p>
          <a:p>
            <a:pPr>
              <a:buFont typeface="Arial" pitchFamily="34" charset="0"/>
              <a:buChar char="•"/>
            </a:pPr>
            <a:r>
              <a:rPr lang="en-US" sz="3200" dirty="0" smtClean="0"/>
              <a:t>Also called New Keynesian</a:t>
            </a:r>
          </a:p>
        </p:txBody>
      </p:sp>
    </p:spTree>
    <p:custDataLst>
      <p:tags r:id="rId1"/>
    </p:custData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05400" y="685800"/>
            <a:ext cx="3810000" cy="6309420"/>
          </a:xfrm>
          <a:prstGeom prst="rect">
            <a:avLst/>
          </a:prstGeom>
          <a:noFill/>
        </p:spPr>
        <p:txBody>
          <a:bodyPr wrap="square" rtlCol="0">
            <a:spAutoFit/>
          </a:bodyPr>
          <a:lstStyle/>
          <a:p>
            <a:r>
              <a:rPr lang="en-US" sz="3200" b="1" u="sng" dirty="0" smtClean="0"/>
              <a:t>Monetarist</a:t>
            </a:r>
            <a:r>
              <a:rPr lang="en-US" sz="3200" b="1" dirty="0" smtClean="0"/>
              <a:t> </a:t>
            </a:r>
            <a:br>
              <a:rPr lang="en-US" sz="3200" b="1" dirty="0" smtClean="0"/>
            </a:br>
            <a:r>
              <a:rPr lang="en-US" sz="3200" dirty="0" smtClean="0"/>
              <a:t>  </a:t>
            </a:r>
          </a:p>
          <a:p>
            <a:pPr>
              <a:buFont typeface="Arial" pitchFamily="34" charset="0"/>
              <a:buChar char="•"/>
            </a:pPr>
            <a:r>
              <a:rPr lang="en-US" sz="2800" dirty="0" smtClean="0"/>
              <a:t>Since V is stable MP is VERY effective and therefore it </a:t>
            </a:r>
            <a:r>
              <a:rPr lang="en-US" sz="2800" u="sng" dirty="0" smtClean="0"/>
              <a:t>should NOT be used</a:t>
            </a:r>
            <a:r>
              <a:rPr lang="en-US" sz="2800" dirty="0" smtClean="0"/>
              <a:t>.</a:t>
            </a:r>
          </a:p>
          <a:p>
            <a:pPr>
              <a:buFont typeface="Arial" pitchFamily="34" charset="0"/>
              <a:buChar char="•"/>
            </a:pPr>
            <a:endParaRPr lang="en-US" sz="2800" dirty="0" smtClean="0"/>
          </a:p>
          <a:p>
            <a:pPr>
              <a:buFont typeface="Arial" pitchFamily="34" charset="0"/>
              <a:buChar char="•"/>
            </a:pPr>
            <a:r>
              <a:rPr lang="en-US" sz="2800" dirty="0" smtClean="0"/>
              <a:t>Economy self corrects quickly</a:t>
            </a:r>
          </a:p>
          <a:p>
            <a:pPr>
              <a:buFont typeface="Arial" pitchFamily="34" charset="0"/>
              <a:buChar char="•"/>
            </a:pPr>
            <a:endParaRPr lang="en-US" sz="2800" dirty="0" smtClean="0"/>
          </a:p>
          <a:p>
            <a:pPr>
              <a:buFont typeface="Arial" pitchFamily="34" charset="0"/>
              <a:buChar char="•"/>
            </a:pPr>
            <a:r>
              <a:rPr lang="en-US" sz="2800" dirty="0" smtClean="0"/>
              <a:t>The Fed should follow a monetary rule. No discretionary policy</a:t>
            </a:r>
          </a:p>
          <a:p>
            <a:pPr>
              <a:buFont typeface="Arial" pitchFamily="34" charset="0"/>
              <a:buChar char="•"/>
            </a:pPr>
            <a:endParaRPr lang="en-US" sz="3200" dirty="0" smtClean="0"/>
          </a:p>
        </p:txBody>
      </p:sp>
      <p:sp>
        <p:nvSpPr>
          <p:cNvPr id="7" name="TextBox 6"/>
          <p:cNvSpPr txBox="1"/>
          <p:nvPr/>
        </p:nvSpPr>
        <p:spPr>
          <a:xfrm>
            <a:off x="457200" y="685800"/>
            <a:ext cx="4038600" cy="6309420"/>
          </a:xfrm>
          <a:prstGeom prst="rect">
            <a:avLst/>
          </a:prstGeom>
          <a:noFill/>
        </p:spPr>
        <p:txBody>
          <a:bodyPr wrap="square" rtlCol="0">
            <a:spAutoFit/>
          </a:bodyPr>
          <a:lstStyle/>
          <a:p>
            <a:r>
              <a:rPr lang="en-US" sz="3200" b="1" u="sng" dirty="0" smtClean="0"/>
              <a:t>Mainstream</a:t>
            </a:r>
            <a:r>
              <a:rPr lang="en-US" sz="3200" dirty="0" smtClean="0"/>
              <a:t>  </a:t>
            </a:r>
            <a:br>
              <a:rPr lang="en-US" sz="3200" dirty="0" smtClean="0"/>
            </a:br>
            <a:endParaRPr lang="en-US" sz="3200" dirty="0" smtClean="0"/>
          </a:p>
          <a:p>
            <a:pPr>
              <a:buFont typeface="Arial" pitchFamily="34" charset="0"/>
              <a:buChar char="•"/>
            </a:pPr>
            <a:r>
              <a:rPr lang="en-US" sz="2800" dirty="0" smtClean="0"/>
              <a:t>Since V is unstable MP is NOT effective, but it </a:t>
            </a:r>
            <a:r>
              <a:rPr lang="en-US" sz="2800" u="sng" dirty="0" smtClean="0"/>
              <a:t>should be used</a:t>
            </a:r>
            <a:r>
              <a:rPr lang="en-US" sz="2800" dirty="0" smtClean="0"/>
              <a:t>.</a:t>
            </a:r>
          </a:p>
          <a:p>
            <a:pPr>
              <a:buFont typeface="Arial" pitchFamily="34" charset="0"/>
              <a:buChar char="•"/>
            </a:pPr>
            <a:endParaRPr lang="en-US" sz="2800" dirty="0" smtClean="0"/>
          </a:p>
          <a:p>
            <a:pPr>
              <a:buFont typeface="Arial" pitchFamily="34" charset="0"/>
              <a:buChar char="•"/>
            </a:pPr>
            <a:r>
              <a:rPr lang="en-US" sz="2800" dirty="0" smtClean="0"/>
              <a:t>Economy self corrects slowly</a:t>
            </a:r>
          </a:p>
          <a:p>
            <a:endParaRPr lang="en-US" sz="2800" dirty="0" smtClean="0"/>
          </a:p>
          <a:p>
            <a:pPr>
              <a:buFont typeface="Arial" pitchFamily="34" charset="0"/>
              <a:buChar char="•"/>
            </a:pPr>
            <a:r>
              <a:rPr lang="en-US" sz="2800" dirty="0" smtClean="0"/>
              <a:t>A discretionary easy MP can accommodate expansionary FP by reducing crowding out</a:t>
            </a:r>
          </a:p>
          <a:p>
            <a:endParaRPr lang="en-US" sz="3200" dirty="0" smtClean="0"/>
          </a:p>
        </p:txBody>
      </p:sp>
      <p:sp>
        <p:nvSpPr>
          <p:cNvPr id="5" name="TextBox 4"/>
          <p:cNvSpPr txBox="1"/>
          <p:nvPr/>
        </p:nvSpPr>
        <p:spPr>
          <a:xfrm>
            <a:off x="3276600" y="0"/>
            <a:ext cx="2234907" cy="769441"/>
          </a:xfrm>
          <a:prstGeom prst="rect">
            <a:avLst/>
          </a:prstGeom>
          <a:noFill/>
        </p:spPr>
        <p:txBody>
          <a:bodyPr wrap="none" rtlCol="0">
            <a:spAutoFit/>
          </a:bodyPr>
          <a:lstStyle/>
          <a:p>
            <a:r>
              <a:rPr lang="en-US" sz="4400" b="1" dirty="0" smtClean="0"/>
              <a:t>MV = PQ</a:t>
            </a:r>
            <a:endParaRPr lang="en-US" sz="4400" b="1"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85799"/>
          </a:xfrm>
        </p:spPr>
        <p:txBody>
          <a:bodyPr>
            <a:normAutofit fontScale="90000"/>
          </a:bodyPr>
          <a:lstStyle/>
          <a:p>
            <a:r>
              <a:rPr lang="en-US" b="1" u="sng" dirty="0" smtClean="0"/>
              <a:t>16b – Other Monetary Policy Issues</a:t>
            </a:r>
            <a:endParaRPr lang="en-US" b="1" u="sng" dirty="0"/>
          </a:p>
        </p:txBody>
      </p:sp>
      <p:sp>
        <p:nvSpPr>
          <p:cNvPr id="3" name="Subtitle 2"/>
          <p:cNvSpPr>
            <a:spLocks noGrp="1"/>
          </p:cNvSpPr>
          <p:nvPr>
            <p:ph type="subTitle" idx="1"/>
          </p:nvPr>
        </p:nvSpPr>
        <p:spPr>
          <a:xfrm>
            <a:off x="228600" y="1295400"/>
            <a:ext cx="8369968" cy="4953000"/>
          </a:xfrm>
        </p:spPr>
        <p:txBody>
          <a:bodyPr>
            <a:normAutofit/>
          </a:bodyPr>
          <a:lstStyle/>
          <a:p>
            <a:pPr algn="l"/>
            <a:r>
              <a:rPr lang="en-US" b="1" dirty="0" smtClean="0">
                <a:solidFill>
                  <a:srgbClr val="0070C0"/>
                </a:solidFill>
              </a:rPr>
              <a:t>Strengths and Shortcomings of monetary policy.</a:t>
            </a:r>
          </a:p>
          <a:p>
            <a:pPr algn="l"/>
            <a:r>
              <a:rPr lang="en-US" b="1" dirty="0" smtClean="0">
                <a:solidFill>
                  <a:schemeClr val="tx1"/>
                </a:solidFill>
              </a:rPr>
              <a:t>Compare Mainstream and Monetarist views: </a:t>
            </a:r>
          </a:p>
          <a:p>
            <a:pPr lvl="1" algn="l"/>
            <a:r>
              <a:rPr lang="en-US" b="1" dirty="0" smtClean="0">
                <a:solidFill>
                  <a:schemeClr val="tx1"/>
                </a:solidFill>
              </a:rPr>
              <a:t>Causes of Macroeconomic instability</a:t>
            </a:r>
          </a:p>
          <a:p>
            <a:pPr lvl="1" algn="l"/>
            <a:r>
              <a:rPr lang="en-US" b="1" dirty="0" smtClean="0">
                <a:solidFill>
                  <a:schemeClr val="tx1"/>
                </a:solidFill>
              </a:rPr>
              <a:t>Does the economy self-correct?</a:t>
            </a:r>
          </a:p>
          <a:p>
            <a:pPr lvl="1" algn="l"/>
            <a:r>
              <a:rPr lang="en-US" b="1" dirty="0" smtClean="0">
                <a:solidFill>
                  <a:schemeClr val="tx1"/>
                </a:solidFill>
              </a:rPr>
              <a:t>Rules or Discretion? (Should the </a:t>
            </a:r>
            <a:r>
              <a:rPr lang="en-US" b="1" dirty="0" err="1" smtClean="0">
                <a:solidFill>
                  <a:schemeClr val="tx1"/>
                </a:solidFill>
              </a:rPr>
              <a:t>Feddo</a:t>
            </a:r>
            <a:r>
              <a:rPr lang="en-US" b="1" dirty="0" smtClean="0">
                <a:solidFill>
                  <a:schemeClr val="tx1"/>
                </a:solidFill>
              </a:rPr>
              <a:t> anything?)</a:t>
            </a:r>
            <a:endParaRPr lang="en-US" b="1" dirty="0">
              <a:solidFill>
                <a:schemeClr val="tx1"/>
              </a:solidFill>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74638"/>
            <a:ext cx="8458200" cy="1173162"/>
          </a:xfrm>
        </p:spPr>
        <p:txBody>
          <a:bodyPr>
            <a:normAutofit fontScale="90000"/>
          </a:bodyPr>
          <a:lstStyle/>
          <a:p>
            <a:pPr algn="l"/>
            <a:r>
              <a:rPr lang="en-US" sz="3600" b="1" dirty="0" smtClean="0"/>
              <a:t>1. What are the </a:t>
            </a:r>
            <a:r>
              <a:rPr lang="en-US" sz="3600" b="1" u="sng" dirty="0" smtClean="0"/>
              <a:t>tools</a:t>
            </a:r>
            <a:r>
              <a:rPr lang="en-US" sz="3600" b="1" dirty="0" smtClean="0"/>
              <a:t> of Monetary Policy (MP) and the tools of Fiscal Policy (FP)?</a:t>
            </a:r>
            <a:endParaRPr lang="en-US" sz="3600" b="1" dirty="0"/>
          </a:p>
        </p:txBody>
      </p:sp>
      <p:sp>
        <p:nvSpPr>
          <p:cNvPr id="3" name="TPAnswers"/>
          <p:cNvSpPr>
            <a:spLocks noGrp="1"/>
          </p:cNvSpPr>
          <p:nvPr>
            <p:ph type="body" idx="1"/>
            <p:custDataLst>
              <p:tags r:id="rId2"/>
            </p:custDataLst>
          </p:nvPr>
        </p:nvSpPr>
        <p:spPr>
          <a:xfrm>
            <a:off x="228600" y="1676401"/>
            <a:ext cx="8458200" cy="3505200"/>
          </a:xfrm>
        </p:spPr>
        <p:txBody>
          <a:bodyPr>
            <a:normAutofit/>
          </a:bodyPr>
          <a:lstStyle/>
          <a:p>
            <a:pPr marL="514350" indent="-514350">
              <a:buFont typeface="Arial" pitchFamily="34" charset="0"/>
              <a:buAutoNum type="arabicPeriod"/>
            </a:pPr>
            <a:r>
              <a:rPr lang="en-US" b="1" dirty="0" smtClean="0"/>
              <a:t>MP: </a:t>
            </a:r>
            <a:r>
              <a:rPr lang="en-US" dirty="0" smtClean="0"/>
              <a:t>G, T, MS;            </a:t>
            </a:r>
            <a:r>
              <a:rPr lang="en-US" b="1" dirty="0" smtClean="0"/>
              <a:t>FP: </a:t>
            </a:r>
            <a:r>
              <a:rPr lang="en-US" dirty="0" smtClean="0"/>
              <a:t>DR, RR</a:t>
            </a:r>
            <a:endParaRPr lang="en-US" b="1" dirty="0" smtClean="0"/>
          </a:p>
          <a:p>
            <a:pPr marL="514350" indent="-514350">
              <a:buFont typeface="Arial" pitchFamily="34" charset="0"/>
              <a:buAutoNum type="arabicPeriod"/>
            </a:pPr>
            <a:r>
              <a:rPr lang="en-US" b="1" dirty="0" smtClean="0"/>
              <a:t>MP:</a:t>
            </a:r>
            <a:r>
              <a:rPr lang="en-US" dirty="0" smtClean="0"/>
              <a:t> C, I, </a:t>
            </a:r>
            <a:r>
              <a:rPr lang="en-US" dirty="0" err="1" smtClean="0"/>
              <a:t>Xn</a:t>
            </a:r>
            <a:r>
              <a:rPr lang="en-US" dirty="0" smtClean="0"/>
              <a:t>;              </a:t>
            </a:r>
            <a:r>
              <a:rPr lang="en-US" b="1" dirty="0" smtClean="0"/>
              <a:t>FP: </a:t>
            </a:r>
            <a:r>
              <a:rPr lang="en-US" dirty="0" smtClean="0"/>
              <a:t>G, OMO</a:t>
            </a:r>
          </a:p>
          <a:p>
            <a:pPr marL="514350" indent="-514350">
              <a:buFont typeface="Arial" pitchFamily="34" charset="0"/>
              <a:buAutoNum type="arabicPeriod"/>
            </a:pPr>
            <a:r>
              <a:rPr lang="en-US" b="1" dirty="0" smtClean="0"/>
              <a:t>MP: </a:t>
            </a:r>
            <a:r>
              <a:rPr lang="en-US" dirty="0" smtClean="0"/>
              <a:t>OMO, DR, RR;   </a:t>
            </a:r>
            <a:r>
              <a:rPr lang="en-US" b="1" dirty="0" smtClean="0"/>
              <a:t>FP: </a:t>
            </a:r>
            <a:r>
              <a:rPr lang="en-US" dirty="0" smtClean="0"/>
              <a:t>G, T</a:t>
            </a:r>
          </a:p>
          <a:p>
            <a:pPr marL="514350" indent="-514350">
              <a:buFont typeface="Arial" pitchFamily="34" charset="0"/>
              <a:buAutoNum type="arabicPeriod"/>
            </a:pPr>
            <a:r>
              <a:rPr lang="en-US" b="1" dirty="0" smtClean="0"/>
              <a:t>MP: </a:t>
            </a:r>
            <a:r>
              <a:rPr lang="en-US" dirty="0" smtClean="0"/>
              <a:t>C, I, G, </a:t>
            </a:r>
            <a:r>
              <a:rPr lang="en-US" dirty="0" err="1" smtClean="0"/>
              <a:t>Xn</a:t>
            </a:r>
            <a:r>
              <a:rPr lang="en-US" dirty="0" smtClean="0"/>
              <a:t>           </a:t>
            </a:r>
            <a:r>
              <a:rPr lang="en-US" b="1" dirty="0" smtClean="0"/>
              <a:t>FP:</a:t>
            </a:r>
            <a:r>
              <a:rPr lang="en-US" dirty="0" smtClean="0"/>
              <a:t> S, T, In</a:t>
            </a:r>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Strengths and Shortcomings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74638"/>
            <a:ext cx="8458200" cy="1173162"/>
          </a:xfrm>
        </p:spPr>
        <p:txBody>
          <a:bodyPr>
            <a:normAutofit fontScale="90000"/>
          </a:bodyPr>
          <a:lstStyle/>
          <a:p>
            <a:pPr algn="l"/>
            <a:r>
              <a:rPr lang="en-US" sz="3600" b="1" dirty="0" smtClean="0">
                <a:solidFill>
                  <a:srgbClr val="0070C0"/>
                </a:solidFill>
              </a:rPr>
              <a:t>1. What are the </a:t>
            </a:r>
            <a:r>
              <a:rPr lang="en-US" sz="3600" b="1" u="sng" dirty="0" smtClean="0">
                <a:solidFill>
                  <a:srgbClr val="0070C0"/>
                </a:solidFill>
              </a:rPr>
              <a:t>tools</a:t>
            </a:r>
            <a:r>
              <a:rPr lang="en-US" sz="3600" b="1" dirty="0" smtClean="0">
                <a:solidFill>
                  <a:srgbClr val="0070C0"/>
                </a:solidFill>
              </a:rPr>
              <a:t> of Monetary Policy (MP) and the tools of Fiscal Policy (FP)?</a:t>
            </a:r>
            <a:endParaRPr lang="en-US" sz="3600" b="1" dirty="0">
              <a:solidFill>
                <a:srgbClr val="0070C0"/>
              </a:solidFill>
            </a:endParaRPr>
          </a:p>
        </p:txBody>
      </p:sp>
      <p:sp>
        <p:nvSpPr>
          <p:cNvPr id="3" name="TPAnswers"/>
          <p:cNvSpPr>
            <a:spLocks noGrp="1"/>
          </p:cNvSpPr>
          <p:nvPr>
            <p:ph type="body" idx="1"/>
            <p:custDataLst>
              <p:tags r:id="rId2"/>
            </p:custDataLst>
          </p:nvPr>
        </p:nvSpPr>
        <p:spPr>
          <a:xfrm>
            <a:off x="228600" y="1676401"/>
            <a:ext cx="8458200" cy="3505200"/>
          </a:xfrm>
        </p:spPr>
        <p:txBody>
          <a:bodyPr>
            <a:normAutofit/>
          </a:bodyPr>
          <a:lstStyle/>
          <a:p>
            <a:pPr marL="514350" indent="-514350">
              <a:buFont typeface="Arial" pitchFamily="34" charset="0"/>
              <a:buAutoNum type="arabicPeriod"/>
            </a:pPr>
            <a:r>
              <a:rPr lang="en-US" b="1" dirty="0" smtClean="0"/>
              <a:t>MP: </a:t>
            </a:r>
            <a:r>
              <a:rPr lang="en-US" dirty="0" smtClean="0"/>
              <a:t>G, T, MS;            </a:t>
            </a:r>
            <a:r>
              <a:rPr lang="en-US" b="1" dirty="0" smtClean="0"/>
              <a:t>FP: </a:t>
            </a:r>
            <a:r>
              <a:rPr lang="en-US" dirty="0" smtClean="0"/>
              <a:t>DR, RR</a:t>
            </a:r>
            <a:endParaRPr lang="en-US" b="1" dirty="0" smtClean="0"/>
          </a:p>
          <a:p>
            <a:pPr marL="514350" indent="-514350">
              <a:buFont typeface="Arial" pitchFamily="34" charset="0"/>
              <a:buAutoNum type="arabicPeriod"/>
            </a:pPr>
            <a:r>
              <a:rPr lang="en-US" b="1" dirty="0" smtClean="0"/>
              <a:t>MP:</a:t>
            </a:r>
            <a:r>
              <a:rPr lang="en-US" dirty="0" smtClean="0"/>
              <a:t> C, I, </a:t>
            </a:r>
            <a:r>
              <a:rPr lang="en-US" dirty="0" err="1" smtClean="0"/>
              <a:t>Xn</a:t>
            </a:r>
            <a:r>
              <a:rPr lang="en-US" dirty="0" smtClean="0"/>
              <a:t>;              </a:t>
            </a:r>
            <a:r>
              <a:rPr lang="en-US" b="1" dirty="0" smtClean="0"/>
              <a:t>FP: </a:t>
            </a:r>
            <a:r>
              <a:rPr lang="en-US" dirty="0" smtClean="0"/>
              <a:t>G, OMO</a:t>
            </a:r>
          </a:p>
          <a:p>
            <a:pPr marL="514350" indent="-514350">
              <a:buFont typeface="Arial" pitchFamily="34" charset="0"/>
              <a:buAutoNum type="arabicPeriod"/>
            </a:pPr>
            <a:r>
              <a:rPr lang="en-US" b="1" dirty="0" smtClean="0"/>
              <a:t>MP: </a:t>
            </a:r>
            <a:r>
              <a:rPr lang="en-US" dirty="0" smtClean="0"/>
              <a:t>OMO, DR, RR;   </a:t>
            </a:r>
            <a:r>
              <a:rPr lang="en-US" b="1" dirty="0" smtClean="0"/>
              <a:t>FP: </a:t>
            </a:r>
            <a:r>
              <a:rPr lang="en-US" dirty="0" smtClean="0"/>
              <a:t>G, T</a:t>
            </a:r>
          </a:p>
          <a:p>
            <a:pPr marL="514350" indent="-514350">
              <a:buFont typeface="Arial" pitchFamily="34" charset="0"/>
              <a:buAutoNum type="arabicPeriod"/>
            </a:pPr>
            <a:r>
              <a:rPr lang="en-US" b="1" dirty="0" smtClean="0"/>
              <a:t>MP: </a:t>
            </a:r>
            <a:r>
              <a:rPr lang="en-US" dirty="0" smtClean="0"/>
              <a:t>C, I, G, </a:t>
            </a:r>
            <a:r>
              <a:rPr lang="en-US" dirty="0" err="1" smtClean="0"/>
              <a:t>Xn</a:t>
            </a:r>
            <a:r>
              <a:rPr lang="en-US" dirty="0" smtClean="0"/>
              <a:t>           </a:t>
            </a:r>
            <a:r>
              <a:rPr lang="en-US" b="1" dirty="0" smtClean="0"/>
              <a:t>FP:</a:t>
            </a:r>
            <a:r>
              <a:rPr lang="en-US" dirty="0" smtClean="0"/>
              <a:t> S, T, In</a:t>
            </a:r>
          </a:p>
        </p:txBody>
      </p:sp>
      <p:sp>
        <p:nvSpPr>
          <p:cNvPr id="5" name="CorShape1"/>
          <p:cNvSpPr/>
          <p:nvPr>
            <p:custDataLst>
              <p:tags r:id="rId3"/>
            </p:custDataLst>
          </p:nvPr>
        </p:nvSpPr>
        <p:spPr>
          <a:xfrm rot="10800000">
            <a:off x="-55880" y="291355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Strengths and Shortcomings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74638"/>
            <a:ext cx="8458200" cy="1173162"/>
          </a:xfrm>
        </p:spPr>
        <p:txBody>
          <a:bodyPr>
            <a:normAutofit fontScale="90000"/>
          </a:bodyPr>
          <a:lstStyle/>
          <a:p>
            <a:pPr algn="l"/>
            <a:r>
              <a:rPr lang="en-US" sz="3600" b="1" dirty="0" smtClean="0"/>
              <a:t>2. What are the </a:t>
            </a:r>
            <a:r>
              <a:rPr lang="en-US" sz="3600" b="1" u="sng" dirty="0" smtClean="0"/>
              <a:t>two advantages </a:t>
            </a:r>
            <a:r>
              <a:rPr lang="en-US" sz="3600" b="1" dirty="0" smtClean="0"/>
              <a:t>of Monetary Policy (MP) over Fiscal Policy (FP)?</a:t>
            </a:r>
            <a:endParaRPr lang="en-US" sz="3600" b="1" dirty="0"/>
          </a:p>
        </p:txBody>
      </p:sp>
      <p:sp>
        <p:nvSpPr>
          <p:cNvPr id="3" name="TPAnswers"/>
          <p:cNvSpPr>
            <a:spLocks noGrp="1"/>
          </p:cNvSpPr>
          <p:nvPr>
            <p:ph type="body" idx="1"/>
            <p:custDataLst>
              <p:tags r:id="rId2"/>
            </p:custDataLst>
          </p:nvPr>
        </p:nvSpPr>
        <p:spPr>
          <a:xfrm>
            <a:off x="228600" y="1676401"/>
            <a:ext cx="8458200" cy="3505200"/>
          </a:xfrm>
        </p:spPr>
        <p:txBody>
          <a:bodyPr>
            <a:normAutofit/>
          </a:bodyPr>
          <a:lstStyle/>
          <a:p>
            <a:pPr marL="514350" indent="-514350">
              <a:buFont typeface="Arial" pitchFamily="34" charset="0"/>
              <a:buAutoNum type="arabicPeriod"/>
            </a:pPr>
            <a:r>
              <a:rPr lang="en-US" dirty="0" smtClean="0"/>
              <a:t>Speed/flexibility </a:t>
            </a:r>
            <a:r>
              <a:rPr lang="en-US" b="1" dirty="0" smtClean="0"/>
              <a:t>and</a:t>
            </a:r>
            <a:r>
              <a:rPr lang="en-US" dirty="0" smtClean="0"/>
              <a:t> free from political pressure</a:t>
            </a:r>
          </a:p>
          <a:p>
            <a:pPr marL="514350" indent="-514350">
              <a:buFont typeface="Arial" pitchFamily="34" charset="0"/>
              <a:buAutoNum type="arabicPeriod"/>
            </a:pPr>
            <a:r>
              <a:rPr lang="en-US" dirty="0" smtClean="0"/>
              <a:t>More democratic </a:t>
            </a:r>
            <a:r>
              <a:rPr lang="en-US" b="1" dirty="0" smtClean="0"/>
              <a:t>and</a:t>
            </a:r>
            <a:r>
              <a:rPr lang="en-US" dirty="0" smtClean="0"/>
              <a:t> less corruption</a:t>
            </a:r>
          </a:p>
          <a:p>
            <a:pPr marL="514350" indent="-514350">
              <a:buFont typeface="Arial" pitchFamily="34" charset="0"/>
              <a:buAutoNum type="arabicPeriod"/>
            </a:pPr>
            <a:r>
              <a:rPr lang="en-US" dirty="0" smtClean="0"/>
              <a:t>Can reduce IN without UE </a:t>
            </a:r>
            <a:r>
              <a:rPr lang="en-US" b="1" dirty="0" smtClean="0"/>
              <a:t>and</a:t>
            </a:r>
            <a:r>
              <a:rPr lang="en-US" dirty="0" smtClean="0"/>
              <a:t> shorter recognition lag</a:t>
            </a:r>
          </a:p>
          <a:p>
            <a:pPr marL="514350" indent="-514350">
              <a:buFont typeface="Arial" pitchFamily="34" charset="0"/>
              <a:buAutoNum type="arabicPeriod"/>
            </a:pPr>
            <a:r>
              <a:rPr lang="en-US" dirty="0" smtClean="0"/>
              <a:t>Supply side effects </a:t>
            </a:r>
            <a:r>
              <a:rPr lang="en-US" b="1" dirty="0" smtClean="0"/>
              <a:t>and</a:t>
            </a:r>
            <a:r>
              <a:rPr lang="en-US" dirty="0" smtClean="0"/>
              <a:t> no ratchet effect</a:t>
            </a:r>
            <a:endParaRPr lang="en-US" dirty="0"/>
          </a:p>
        </p:txBody>
      </p:sp>
      <p:sp>
        <p:nvSpPr>
          <p:cNvPr id="4" name="Title 1"/>
          <p:cNvSpPr txBox="1">
            <a:spLocks/>
          </p:cNvSpPr>
          <p:nvPr/>
        </p:nvSpPr>
        <p:spPr>
          <a:xfrm>
            <a:off x="685800" y="6142038"/>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MP: Strengths and Shortcomings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EXPANDSHOWBAR"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CORRECTPOINTVALUE" val="100"/>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POWERPOINTVERSION" val="14.0"/>
  <p:tag name="TASKPANEKEY" val="f645ca94-2854-420e-9505-a46a8096df4a"/>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 What are the tools of Monetary Policy (MP) and the tools of Fiscal Policy (FP)?"/>
  <p:tag name="ANSWERSALIAS" val="MP: G, T, MS;            FP: DR, RR|smicln|MP: C, I, Xn;              FP: G, OMO|smicln|MP: OMO, DR, RR;   FP: G, T|smicln|MP: C, I, G, Xn           FP: S, T, In"/>
  <p:tag name="SLIDEORDER" val="4"/>
  <p:tag name="SLIDEGUID" val="5133EADE5A7B4C859E40C083EC0FA97C"/>
  <p:tag name="VALUES" val="Incorrect|smicln|Incorrect|smicln|Correct|smicln|Incorrect"/>
</p:tagLst>
</file>

<file path=ppt/tags/tag11.xml><?xml version="1.0" encoding="utf-8"?>
<p:tagLst xmlns:a="http://schemas.openxmlformats.org/drawingml/2006/main" xmlns:r="http://schemas.openxmlformats.org/officeDocument/2006/relationships" xmlns:p="http://schemas.openxmlformats.org/presentationml/2006/main">
  <p:tag name="ANSWERBULLETS" val="3"/>
  <p:tag name="TEXTLENGTH" val="140"/>
  <p:tag name="FONTSIZE" val="32"/>
  <p:tag name="BULLETTYPE" val="ppBulletArabicPeriod"/>
  <p:tag name="ANSWERTEXT" val="MP: G, T, MS;            FP: DR, RR&#10;MP: C, I, Xn;              FP: G, OMO&#10;MP: OMO, DR, RR;   FP: G, T&#10;MP: C, I, G, Xn           FP: S, T, In"/>
  <p:tag name="OLDNUMANSWERS" val="4"/>
</p:tagLst>
</file>

<file path=ppt/tags/tag1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2. What are the two advantages of MP over FP?"/>
  <p:tag name="ANSWERSALIAS" val="Speed/flexibility and free from political pressure|smicln|More democratic and less corruption|smicln|Can reduce IN without UE and shorter recognition lag|smicln|Supply side effects and no ratchet effect"/>
  <p:tag name="SLIDEORDER" val="4"/>
  <p:tag name="SLIDEGUID" val="E68D443D6AF54C80990542EA71F5E536"/>
  <p:tag name="CORRECTPOINTVALUE" val="0"/>
  <p:tag name="VALUES" val="No Value|smicln|No Value|smicln|No Value|smicln|No Value"/>
</p:tagLst>
</file>

<file path=ppt/tags/tag14.xml><?xml version="1.0" encoding="utf-8"?>
<p:tagLst xmlns:a="http://schemas.openxmlformats.org/drawingml/2006/main" xmlns:r="http://schemas.openxmlformats.org/officeDocument/2006/relationships" xmlns:p="http://schemas.openxmlformats.org/presentationml/2006/main">
  <p:tag name="ANSWERBULLETS" val="3"/>
  <p:tag name="TEXTLENGTH" val="181"/>
  <p:tag name="FONTSIZE" val="32"/>
  <p:tag name="BULLETTYPE" val="ppBulletArabicPeriod"/>
  <p:tag name="ANSWERTEXT" val="Speed/flexibility and free from political pressure&#10;More democratic and less corruption&#10;Can reduce IN without UE and shorter recognition lag&#10;Supply side effects and no ratchet effect"/>
  <p:tag name="OLDNUMANSWERS" val="4"/>
</p:tagLst>
</file>

<file path=ppt/tags/tag1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2. What are the two advantages of MP over FP?"/>
  <p:tag name="ANSWERSALIAS" val="Speed/flexibility and free from political pressure|smicln|More democratic and less corruption|smicln|Can reduce IN without UE and shorter recognition lag|smicln|Supply side effects and no ratchet effect"/>
  <p:tag name="SLIDEORDER" val="5"/>
  <p:tag name="SLIDEGUID" val="5016C22F99F045FAB1FF74181A0FB5FB"/>
  <p:tag name="CORRECTPOINTVALUE" val="1"/>
  <p:tag name="VALUES" val="Correct|smicln|Incorrect|smicln|Incorrect|smicln|Incorrect"/>
</p:tagLst>
</file>

<file path=ppt/tags/tag16.xml><?xml version="1.0" encoding="utf-8"?>
<p:tagLst xmlns:a="http://schemas.openxmlformats.org/drawingml/2006/main" xmlns:r="http://schemas.openxmlformats.org/officeDocument/2006/relationships" xmlns:p="http://schemas.openxmlformats.org/presentationml/2006/main">
  <p:tag name="ANSWERBULLETS" val="3"/>
  <p:tag name="TEXTLENGTH" val="181"/>
  <p:tag name="FONTSIZE" val="32"/>
  <p:tag name="BULLETTYPE" val="ppBulletArabicPeriod"/>
  <p:tag name="ANSWERTEXT" val="Speed/flexibility and free from political pressure&#10;More democratic and less corruption&#10;Can reduce IN without UE and shorter recognition lag&#10;Supply side effects and no ratchet effect"/>
  <p:tag name="OLDNUMANSWERS" val="4"/>
</p:tagLst>
</file>

<file path=ppt/tags/tag1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2"/>
  <p:tag name="SLIDEGUID" val="C7546F84D7844C50B2D93F8052ED3641"/>
  <p:tag name="QUESTIONALIAS" val="1. Compared to Fiscal Policy (FP), Monetary Policy (MP) has a SHORTER:"/>
  <p:tag name="ANSWERSALIAS" val="Recognition Lag|smicln|Administrative Lag|smicln|Operational Lag|smicln|Structural Lag"/>
  <p:tag name="CORRECTPOINTVALUE" val="0"/>
  <p:tag name="VALUES" val="No Value|smicln|No Value|smicln|No Value|smicln|No Value"/>
</p:tagLst>
</file>

<file path=ppt/tags/tag19.xml><?xml version="1.0" encoding="utf-8"?>
<p:tagLst xmlns:a="http://schemas.openxmlformats.org/drawingml/2006/main" xmlns:r="http://schemas.openxmlformats.org/officeDocument/2006/relationships" xmlns:p="http://schemas.openxmlformats.org/presentationml/2006/main">
  <p:tag name="ANSWERBULLETS" val="3"/>
  <p:tag name="TEXTLENGTH" val="65"/>
  <p:tag name="FONTSIZE" val="32"/>
  <p:tag name="BULLETTYPE" val="ppBulletArabicPeriod"/>
  <p:tag name="ANSWERTEXT" val="Recognition Lag&#10;Administrative Lag&#10;Operational Lag&#10;Structural Lag"/>
  <p:tag name="OLDNUMANSWERS" val="4"/>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 Compared to Fiscal Policy (FP), Monetary Policy (MP) has a SHORTER:"/>
  <p:tag name="ANSWERSALIAS" val="Recognition Lag|smicln|Administrative Lag|smicln|Operational Lag|smicln|Structural Lag"/>
  <p:tag name="SLIDEORDER" val="3"/>
  <p:tag name="SLIDEGUID" val="E538386D536A4A6AB8EA5E70FCE600F0"/>
  <p:tag name="VALUES" val="Incorrect|smicln|Correct|smicln|Incorrect|smicln|Incorrect"/>
</p:tagLst>
</file>

<file path=ppt/tags/tag2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2.xml><?xml version="1.0" encoding="utf-8"?>
<p:tagLst xmlns:a="http://schemas.openxmlformats.org/drawingml/2006/main" xmlns:r="http://schemas.openxmlformats.org/officeDocument/2006/relationships" xmlns:p="http://schemas.openxmlformats.org/presentationml/2006/main">
  <p:tag name="ANSWERBULLETS" val="3"/>
  <p:tag name="TEXTLENGTH" val="65"/>
  <p:tag name="FONTSIZE" val="32"/>
  <p:tag name="BULLETTYPE" val="ppBulletArabicPeriod"/>
  <p:tag name="ANSWERTEXT" val="Recognition Lag&#10;Administrative Lag&#10;Operational Lag&#10;Structural Lag"/>
  <p:tag name="OLDNUMANSWERS" val="4"/>
</p:tagLst>
</file>

<file path=ppt/tags/tag23.xml><?xml version="1.0" encoding="utf-8"?>
<p:tagLst xmlns:a="http://schemas.openxmlformats.org/drawingml/2006/main" xmlns:r="http://schemas.openxmlformats.org/officeDocument/2006/relationships" xmlns:p="http://schemas.openxmlformats.org/presentationml/2006/main">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3"/>
  <p:tag name="SLIDEGUID" val="45DC5FAD0FA34B1F8521F7233D4E8DF9"/>
  <p:tag name="QUESTIONALIAS" val="3. What is the textbook discussing when it says expansionary MP like  “pushing on a string”? "/>
  <p:tag name="ANSWERSALIAS" val="Recognition Lag|smicln|Cyclical Asymmetry|smicln|Monetary Rule|smicln|Velocity "/>
  <p:tag name="CORRECTPOINTVALUE" val="0"/>
  <p:tag name="VALUES" val="No Value|smicln|No Value|smicln|No Value|smicln|No Value"/>
</p:tagLst>
</file>

<file path=ppt/tags/tag27.xml><?xml version="1.0" encoding="utf-8"?>
<p:tagLst xmlns:a="http://schemas.openxmlformats.org/drawingml/2006/main" xmlns:r="http://schemas.openxmlformats.org/officeDocument/2006/relationships" xmlns:p="http://schemas.openxmlformats.org/presentationml/2006/main">
  <p:tag name="ANSWERBULLETS" val="3"/>
  <p:tag name="TEXTLENGTH" val="58"/>
  <p:tag name="FONTSIZE" val="32"/>
  <p:tag name="BULLETTYPE" val="ppBulletArabicPeriod"/>
  <p:tag name="ANSWERTEXT" val="Recognition Lag&#10;Cyclical Asymmetry&#10;Monetary Rule&#10;Velocity "/>
  <p:tag name="OLDNUMANSWERS" val="4"/>
</p:tagLst>
</file>

<file path=ppt/tags/tag2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3. What is the textbook discussing when it says expansionary MP like  “pushing on a string”? "/>
  <p:tag name="ANSWERSALIAS" val="Recognition Lag|smicln|Cyclical Asymmetry|smicln|Monetary Rule|smicln|Velocity "/>
  <p:tag name="SLIDEORDER" val="4"/>
  <p:tag name="SLIDEGUID" val="FBB0793F76984C0D80E4FDE2EAD1CB80"/>
  <p:tag name="VALUES" val="Incorrect|smicln|Correct|smicln|Incorrect|smicln|Incorrect"/>
</p:tagLst>
</file>

<file path=ppt/tags/tag2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ANSWERBULLETS" val="3"/>
  <p:tag name="TEXTLENGTH" val="58"/>
  <p:tag name="FONTSIZE" val="32"/>
  <p:tag name="BULLETTYPE" val="ppBulletArabicPeriod"/>
  <p:tag name="ANSWERTEXT" val="Recognition Lag&#10;Cyclical Asymmetry&#10;Monetary Rule&#10;Velocity "/>
  <p:tag name="OLDNUMANSWERS" val="4"/>
</p:tagLst>
</file>

<file path=ppt/tags/tag31.xml><?xml version="1.0" encoding="utf-8"?>
<p:tagLst xmlns:a="http://schemas.openxmlformats.org/drawingml/2006/main" xmlns:r="http://schemas.openxmlformats.org/officeDocument/2006/relationships" xmlns:p="http://schemas.openxmlformats.org/presentationml/2006/main">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2"/>
  <p:tag name="SLIDEGUID" val="49F6FDE8AB804FB7896FE108AA0C555C"/>
  <p:tag name="CORRECTPOINTVALUE" val="0"/>
  <p:tag name="QUESTIONALIAS" val="5. According to the Mainstream and Monetarist economists  why is there economic instability?"/>
  <p:tag name="ANSWERSALIAS" val="Main:    Flexible prices Monet: Inflexible prices|smicln|Main:    Stable velocity Monet: Unstable Velocity|smicln|Main:    AD and AS shocks Monet: Inappropriate MP|smicln|Main:    Government policies Monet: Changes in Investment"/>
  <p:tag name="VALUES" val="No Value|smicln|No Value|smicln|No Value|smicln|No Value"/>
</p:tagLst>
</file>

<file path=ppt/tags/tag36.xml><?xml version="1.0" encoding="utf-8"?>
<p:tagLst xmlns:a="http://schemas.openxmlformats.org/drawingml/2006/main" xmlns:r="http://schemas.openxmlformats.org/officeDocument/2006/relationships" xmlns:p="http://schemas.openxmlformats.org/presentationml/2006/main">
  <p:tag name="ANSWERBULLETS" val="3"/>
  <p:tag name="TEXTLENGTH" val="207"/>
  <p:tag name="FONTSIZE" val="32"/>
  <p:tag name="BULLETTYPE" val="ppBulletArabicPeriod"/>
  <p:tag name="ANSWERTEXT" val="Main:    Flexible pricesMonet: Inflexible prices&#10;Main:    Stable velocityMonet: Unstable Velocity&#10;Main:    AD and AS shocksMonet: Inappropriate MP&#10;Main:    Government policiesMonet: Changes in Investment"/>
  <p:tag name="OLDNUMANSWERS" val="4"/>
</p:tagLst>
</file>

<file path=ppt/tags/tag37.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3"/>
  <p:tag name="SLIDEGUID" val="241A42AD93124F9885F714627CF4FD8F"/>
  <p:tag name="QUESTIONALIAS" val="5. According to the Mainstream and Monetarist economists  why is there economic instability?"/>
  <p:tag name="ANSWERSALIAS" val="Main:    Flexible prices Monet: Inflexible prices|smicln|Main:    Stable velocity Monet: Unstable Velocity|smicln|Main:    AD and AS shocks Monet: Inappropriate MP|smicln|Main:    Government policies Monet: Changes in Investment"/>
  <p:tag name="VALUES" val="Incorrect|smicln|Incorrect|smicln|Correct|smicln|Incorrect"/>
</p:tagLst>
</file>

<file path=ppt/tags/tag3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9.xml><?xml version="1.0" encoding="utf-8"?>
<p:tagLst xmlns:a="http://schemas.openxmlformats.org/drawingml/2006/main" xmlns:r="http://schemas.openxmlformats.org/officeDocument/2006/relationships" xmlns:p="http://schemas.openxmlformats.org/presentationml/2006/main">
  <p:tag name="ANSWERBULLETS" val="3"/>
  <p:tag name="TEXTLENGTH" val="207"/>
  <p:tag name="FONTSIZE" val="32"/>
  <p:tag name="BULLETTYPE" val="ppBulletArabicPeriod"/>
  <p:tag name="ANSWERTEXT" val="Main:    Flexible pricesMonet: Inflexible prices&#10;Main:    Stable velocityMonet: Unstable Velocity&#10;Main:    AD and AS shocksMonet: Inappropriate MP&#10;Main:    Government policiesMonet: Changes in Investment"/>
  <p:tag name="OLDNUMANSWERS" val="4"/>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DELIMITERS" val="3.1"/>
</p:tagLst>
</file>

<file path=ppt/tags/tag4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4"/>
  <p:tag name="SLIDEGUID" val="56066FC88276456196CD64D7FC6F50DC"/>
  <p:tag name="QUESTIONALIAS" val="7. Which view of macroeconomic theory is shown in this graph?"/>
  <p:tag name="ANSWERSALIAS" val="Mainstream|smicln|Monetarist|smicln|Supply-Side|smicln|Rational Expectations"/>
  <p:tag name="CORRECTPOINTVALUE" val="0"/>
  <p:tag name="VALUES" val="No Value|smicln|No Value|smicln|No Value|smicln|No Value"/>
</p:tagLst>
</file>

<file path=ppt/tags/tag42.xml><?xml version="1.0" encoding="utf-8"?>
<p:tagLst xmlns:a="http://schemas.openxmlformats.org/drawingml/2006/main" xmlns:r="http://schemas.openxmlformats.org/officeDocument/2006/relationships" xmlns:p="http://schemas.openxmlformats.org/presentationml/2006/main">
  <p:tag name="ANSWERBULLETS" val="3"/>
  <p:tag name="TEXTLENGTH" val="55"/>
  <p:tag name="FONTSIZE" val="32"/>
  <p:tag name="BULLETTYPE" val="ppBulletArabicPeriod"/>
  <p:tag name="ANSWERTEXT" val="Mainstream&#10;Monetarist&#10;Supply-Side&#10;Rational Expectations"/>
  <p:tag name="OLDNUMANSWERS" val="4"/>
</p:tagLst>
</file>

<file path=ppt/tags/tag4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7. Which view of macroeconomic theory is shown in this graph?"/>
  <p:tag name="ANSWERSALIAS" val="Mainstream|smicln|Monetarist|smicln|Supply-Side|smicln|Rational Expectations"/>
  <p:tag name="SLIDEORDER" val="5"/>
  <p:tag name="SLIDEGUID" val="080BAD7E3BDF41798B248AA408E93914"/>
  <p:tag name="VALUES" val="Correct|smicln|Incorrect|smicln|Incorrect|smicln|Incorrect"/>
</p:tagLst>
</file>

<file path=ppt/tags/tag4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5.xml><?xml version="1.0" encoding="utf-8"?>
<p:tagLst xmlns:a="http://schemas.openxmlformats.org/drawingml/2006/main" xmlns:r="http://schemas.openxmlformats.org/officeDocument/2006/relationships" xmlns:p="http://schemas.openxmlformats.org/presentationml/2006/main">
  <p:tag name="ANSWERBULLETS" val="3"/>
  <p:tag name="TEXTLENGTH" val="55"/>
  <p:tag name="FONTSIZE" val="32"/>
  <p:tag name="BULLETTYPE" val="ppBulletArabicPeriod"/>
  <p:tag name="ANSWERTEXT" val="Mainstream&#10;Monetarist&#10;Supply-Side&#10;Rational Expectations"/>
  <p:tag name="OLDNUMANSWERS" val="4"/>
</p:tagLst>
</file>

<file path=ppt/tags/tag4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5"/>
  <p:tag name="SLIDEGUID" val="0E04F9E739C742DCBB61A3C1043E461C"/>
  <p:tag name="QUESTIONALIAS" val="8. Which view of macroeconomic theory is shown in this graph?"/>
  <p:tag name="ANSWERSALIAS" val="Mainstream|smicln|Monetarist|smicln|New Keynesian|smicln|Supply-Side"/>
  <p:tag name="CORRECTPOINTVALUE" val="0"/>
  <p:tag name="VALUES" val="No Value|smicln|No Value|smicln|No Value|smicln|No Value"/>
</p:tagLst>
</file>

<file path=ppt/tags/tag47.xml><?xml version="1.0" encoding="utf-8"?>
<p:tagLst xmlns:a="http://schemas.openxmlformats.org/drawingml/2006/main" xmlns:r="http://schemas.openxmlformats.org/officeDocument/2006/relationships" xmlns:p="http://schemas.openxmlformats.org/presentationml/2006/main">
  <p:tag name="ANSWERBULLETS" val="3"/>
  <p:tag name="TEXTLENGTH" val="47"/>
  <p:tag name="FONTSIZE" val="32"/>
  <p:tag name="BULLETTYPE" val="ppBulletArabicPeriod"/>
  <p:tag name="ANSWERTEXT" val="Mainstream&#10;Monetarist&#10;New Keynesian&#10;Supply-Side"/>
  <p:tag name="OLDNUMANSWERS" val="4"/>
</p:tagLst>
</file>

<file path=ppt/tags/tag4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ANSWERSALIAS" val="Mainstream|smicln|Monetarist|smicln|New Keynesian|smicln|Supply-Side"/>
  <p:tag name="SLIDEORDER" val="6"/>
  <p:tag name="SLIDEGUID" val="8C43C060083F48C6BE2B959544A249ED"/>
  <p:tag name="QUESTIONALIAS" val="7. Which view of macroeconomic theory is shown in this graph?"/>
  <p:tag name="VALUES" val="Incorrect|smicln|Correct|smicln|Incorrect|smicln|Incorrect"/>
</p:tagLst>
</file>

<file path=ppt/tags/tag4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ANSWERBULLETS" val="3"/>
  <p:tag name="TEXTLENGTH" val="47"/>
  <p:tag name="FONTSIZE" val="32"/>
  <p:tag name="BULLETTYPE" val="ppBulletArabicPeriod"/>
  <p:tag name="ANSWERTEXT" val="Mainstream&#10;Monetarist&#10;New Keynesian&#10;Supply-Side"/>
  <p:tag name="OLDNUMANSWERS" val="4"/>
</p:tagLst>
</file>

<file path=ppt/tags/tag5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6"/>
  <p:tag name="SLIDEGUID" val="8B8C6D8A0D4E4BF2873EEAFD8A096382"/>
  <p:tag name="CORRECTPOINTVALUE" val="0"/>
  <p:tag name="QUESTIONALIAS" val="8. Which of the following is NOT one of the reasons that Mainstream economists believe wages are inflexible downwards?"/>
  <p:tag name="ANSWERSALIAS" val="Wage contracts|smicln|Minimum wage laws|smicln|Wage stabilization policies|smicln|Efficiency wage"/>
  <p:tag name="VALUES" val="No Value|smicln|No Value|smicln|No Value|smicln|No Value"/>
</p:tagLst>
</file>

<file path=ppt/tags/tag52.xml><?xml version="1.0" encoding="utf-8"?>
<p:tagLst xmlns:a="http://schemas.openxmlformats.org/drawingml/2006/main" xmlns:r="http://schemas.openxmlformats.org/officeDocument/2006/relationships" xmlns:p="http://schemas.openxmlformats.org/presentationml/2006/main">
  <p:tag name="ANSWERBULLETS" val="3"/>
  <p:tag name="TEXTLENGTH" val="71"/>
  <p:tag name="FONTSIZE" val="32"/>
  <p:tag name="BULLETTYPE" val="ppBulletArabicPeriod"/>
  <p:tag name="ANSWERTEXT" val="Wage contracts&#10;Minimum wage&#10;Wage stabilization policies&#10;Efficiency wage"/>
  <p:tag name="OLDNUMANSWERS" val="4"/>
</p:tagLst>
</file>

<file path=ppt/tags/tag5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7"/>
  <p:tag name="SLIDEGUID" val="0E4871A731BA4C18B702554544A3A7FD"/>
  <p:tag name="QUESTIONALIAS" val="8. Which of the following is NOT one of the reasons that Mainstream economists believe wages are inflexible downwards?"/>
  <p:tag name="ANSWERSALIAS" val="Wage contracts|smicln|Minimum wage laws|smicln|Wage stabilization policies|smicln|Efficiency wage"/>
  <p:tag name="VALUES" val="Incorrect|smicln|Incorrect|smicln|Correct|smicln|Incorrect"/>
</p:tagLst>
</file>

<file path=ppt/tags/tag5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5.xml><?xml version="1.0" encoding="utf-8"?>
<p:tagLst xmlns:a="http://schemas.openxmlformats.org/drawingml/2006/main" xmlns:r="http://schemas.openxmlformats.org/officeDocument/2006/relationships" xmlns:p="http://schemas.openxmlformats.org/presentationml/2006/main">
  <p:tag name="ANSWERBULLETS" val="3"/>
  <p:tag name="TEXTLENGTH" val="76"/>
  <p:tag name="FONTSIZE" val="32"/>
  <p:tag name="BULLETTYPE" val="ppBulletArabicPeriod"/>
  <p:tag name="ANSWERTEXT" val="Wage contracts&#10;Minimum wage laws&#10;Wage stabilization policies&#10;Efficiency wage"/>
  <p:tag name="OLDNUMANSWERS" val="4"/>
</p:tagLst>
</file>

<file path=ppt/tags/tag5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7"/>
  <p:tag name="SLIDEGUID" val="7EFD3ABE405442BA9AD77A26C65360EA"/>
  <p:tag name="QUESTIONALIAS" val="12. Which of the following is NOT a reason why an Efficiency Wage that is HIGHER than the market wage may LOWER a firm’s labor costs?"/>
  <p:tag name="ANSWERSALIAS" val="Rational expectations|smicln|Greater work effort|smicln|Lower supervision costs|smicln|Reduced job turnover"/>
  <p:tag name="CORRECTPOINTVALUE" val="0"/>
  <p:tag name="VALUES" val="No Value|smicln|No Value|smicln|No Value|smicln|No Value"/>
</p:tagLst>
</file>

<file path=ppt/tags/tag57.xml><?xml version="1.0" encoding="utf-8"?>
<p:tagLst xmlns:a="http://schemas.openxmlformats.org/drawingml/2006/main" xmlns:r="http://schemas.openxmlformats.org/officeDocument/2006/relationships" xmlns:p="http://schemas.openxmlformats.org/presentationml/2006/main">
  <p:tag name="ANSWERBULLETS" val="3"/>
  <p:tag name="TEXTLENGTH" val="86"/>
  <p:tag name="FONTSIZE" val="32"/>
  <p:tag name="BULLETTYPE" val="ppBulletArabicPeriod"/>
  <p:tag name="ANSWERTEXT" val="Rational expectations&#10;Greater work effort&#10;Lower supervision costs&#10;Reduced job turnover"/>
  <p:tag name="OLDNUMANSWERS" val="4"/>
</p:tagLst>
</file>

<file path=ppt/tags/tag5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2. Which of the following is NOT a reason why an Efficiency Wage that is HIGHER than the market wage may LOWER a firm’s labor costs?"/>
  <p:tag name="ANSWERSALIAS" val="Rational expectations|smicln|Greater work effort|smicln|Lower supervision costs|smicln|Reduced job turnover"/>
  <p:tag name="SLIDEORDER" val="8"/>
  <p:tag name="SLIDEGUID" val="CA8F704A5584479B9DB03BA628BB2283"/>
  <p:tag name="VALUES" val="Correct|smicln|Incorrect|smicln|Incorrect|smicln|Incorrect"/>
</p:tagLst>
</file>

<file path=ppt/tags/tag59.xml><?xml version="1.0" encoding="utf-8"?>
<p:tagLst xmlns:a="http://schemas.openxmlformats.org/drawingml/2006/main" xmlns:r="http://schemas.openxmlformats.org/officeDocument/2006/relationships" xmlns:p="http://schemas.openxmlformats.org/presentationml/2006/main">
  <p:tag name="ANSWERBULLETS" val="3"/>
  <p:tag name="TEXTLENGTH" val="86"/>
  <p:tag name="FONTSIZE" val="32"/>
  <p:tag name="BULLETTYPE" val="ppBulletArabicPeriod"/>
  <p:tag name="ANSWERTEXT" val="Rational expectations&#10;Greater work effort&#10;Lower supervision costs&#10;Reduced job turnover"/>
  <p:tag name="OLDNUMANSWERS" val="4"/>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6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1.xml><?xml version="1.0" encoding="utf-8"?>
<p:tagLst xmlns:a="http://schemas.openxmlformats.org/drawingml/2006/main" xmlns:r="http://schemas.openxmlformats.org/officeDocument/2006/relationships" xmlns:p="http://schemas.openxmlformats.org/presentationml/2006/main">
  <p:tag name="DELIMITERS" val="3.1"/>
</p:tagLst>
</file>

<file path=ppt/tags/tag62.xml><?xml version="1.0" encoding="utf-8"?>
<p:tagLst xmlns:a="http://schemas.openxmlformats.org/drawingml/2006/main" xmlns:r="http://schemas.openxmlformats.org/officeDocument/2006/relationships" xmlns:p="http://schemas.openxmlformats.org/presentationml/2006/main">
  <p:tag name="DELIMITERS" val="3.1"/>
</p:tagLst>
</file>

<file path=ppt/tags/tag63.xml><?xml version="1.0" encoding="utf-8"?>
<p:tagLst xmlns:a="http://schemas.openxmlformats.org/drawingml/2006/main" xmlns:r="http://schemas.openxmlformats.org/officeDocument/2006/relationships" xmlns:p="http://schemas.openxmlformats.org/presentationml/2006/main">
  <p:tag name="DELIMITERS" val="3.1"/>
</p:tagLst>
</file>

<file path=ppt/tags/tag64.xml><?xml version="1.0" encoding="utf-8"?>
<p:tagLst xmlns:a="http://schemas.openxmlformats.org/drawingml/2006/main" xmlns:r="http://schemas.openxmlformats.org/officeDocument/2006/relationships" xmlns:p="http://schemas.openxmlformats.org/presentationml/2006/main">
  <p:tag name="DELIMITERS" val="3.1"/>
</p:tagLst>
</file>

<file path=ppt/tags/tag6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3"/>
  <p:tag name="SLIDEGUID" val="E8AB4558FA394629BC815CC3EDDE44B0"/>
  <p:tag name="CORRECTPOINTVALUE" val="0"/>
  <p:tag name="QUESTIONALIAS" val="10. Which is correct about Mainstream economic theory?"/>
  <p:tag name="ANSWERSALIAS" val="Prices flexible down, gov’t should intervene|smicln|Prices flexible down, gov’t should not intervene|smicln|Prices inflexible down, gov’t should not intervene|smicln|Prices inflexible down, gov’t should intervene"/>
  <p:tag name="VALUES" val="No Value|smicln|No Value|smicln|No Value|smicln|No Value"/>
</p:tagLst>
</file>

<file path=ppt/tags/tag66.xml><?xml version="1.0" encoding="utf-8"?>
<p:tagLst xmlns:a="http://schemas.openxmlformats.org/drawingml/2006/main" xmlns:r="http://schemas.openxmlformats.org/officeDocument/2006/relationships" xmlns:p="http://schemas.openxmlformats.org/presentationml/2006/main">
  <p:tag name="ANSWERBULLETS" val="3"/>
  <p:tag name="TEXTLENGTH" val="191"/>
  <p:tag name="FONTSIZE" val="32"/>
  <p:tag name="BULLETTYPE" val="ppBulletArabicPeriod"/>
  <p:tag name="ANSWERTEXT" val="Prices flexible down, gov’t should intervene&#10;Prices flexible down, gov’t should not intervene&#10;Prices inflexible down, gov’t should not intervene&#10;Prices inflexible down, gov’t should intervene"/>
  <p:tag name="OLDNUMANSWERS" val="4"/>
</p:tagLst>
</file>

<file path=ppt/tags/tag67.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4"/>
  <p:tag name="SLIDEGUID" val="83D9B618FBAA4CFD85EC43C59867BD53"/>
  <p:tag name="QUESTIONALIAS" val="10. Which is correct about Mainstream economic theory?"/>
  <p:tag name="ANSWERSALIAS" val="Prices flexible down, gov’t should intervene|smicln|Prices flexible down, gov’t should not intervene|smicln|Prices inflexible down, gov’t should not intervene|smicln|Prices inflexible down, gov’t should intervene"/>
  <p:tag name="VALUES" val="Incorrect|smicln|Incorrect|smicln|Incorrect|smicln|Correct"/>
</p:tagLst>
</file>

<file path=ppt/tags/tag6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9.xml><?xml version="1.0" encoding="utf-8"?>
<p:tagLst xmlns:a="http://schemas.openxmlformats.org/drawingml/2006/main" xmlns:r="http://schemas.openxmlformats.org/officeDocument/2006/relationships" xmlns:p="http://schemas.openxmlformats.org/presentationml/2006/main">
  <p:tag name="ANSWERBULLETS" val="3"/>
  <p:tag name="TEXTLENGTH" val="191"/>
  <p:tag name="FONTSIZE" val="32"/>
  <p:tag name="BULLETTYPE" val="ppBulletArabicPeriod"/>
  <p:tag name="ANSWERTEXT" val="Prices flexible down, gov’t should intervene&#10;Prices flexible down, gov’t should not intervene&#10;Prices inflexible down, gov’t should not intervene&#10;Prices inflexible down, gov’t should intervene"/>
  <p:tag name="OLDNUMANSWERS" val="4"/>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7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4"/>
  <p:tag name="SLIDEGUID" val="230BC5BD4BB74EC3B5ECC2051905662A"/>
  <p:tag name="CORRECTPOINTVALUE" val="0"/>
  <p:tag name="QUESTIONALIAS" val="11. Which is correct about Monetarist  (New Classical) economic theory?"/>
  <p:tag name="ANSWERSALIAS" val="Prices flexible, gov’t should intervene |smicln|Prices flexible, gov’t should not intervene|smicln|Prices inflexible, gov’t should not intervene  |smicln|Prices inflexible, gov’t should intervene"/>
  <p:tag name="VALUES" val="No Value|smicln|No Value|smicln|No Value|smicln|No Value"/>
</p:tagLst>
</file>

<file path=ppt/tags/tag71.xml><?xml version="1.0" encoding="utf-8"?>
<p:tagLst xmlns:a="http://schemas.openxmlformats.org/drawingml/2006/main" xmlns:r="http://schemas.openxmlformats.org/officeDocument/2006/relationships" xmlns:p="http://schemas.openxmlformats.org/presentationml/2006/main">
  <p:tag name="ANSWERBULLETS" val="3"/>
  <p:tag name="TEXTLENGTH" val="174"/>
  <p:tag name="FONTSIZE" val="32"/>
  <p:tag name="BULLETTYPE" val="ppBulletArabicPeriod"/>
  <p:tag name="ANSWERTEXT" val="Prices flexible, gov’t should intervene &#10;Prices flexible, gov’t should not intervene&#10;Prices inflexible, gov’t should not intervene  &#10;Prices inflexible, gov’t should intervene"/>
  <p:tag name="OLDNUMANSWERS" val="4"/>
</p:tagLst>
</file>

<file path=ppt/tags/tag72.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5"/>
  <p:tag name="SLIDEGUID" val="545E6AE0C00648E8B157CCA058B6BD55"/>
  <p:tag name="QUESTIONALIAS" val="11. Which is correct about Monetarist (New Classical) economic theory?"/>
  <p:tag name="ANSWERSALIAS" val="Prices flexible, gov’t should intervene |smicln|Prices flexible, gov’t should not intervene|smicln|Prices inflexible, gov’t should not intervene  |smicln|Prices inflexible, gov’t should intervene"/>
  <p:tag name="VALUES" val="Incorrect|smicln|Correct|smicln|Incorrect|smicln|Incorrect"/>
</p:tagLst>
</file>

<file path=ppt/tags/tag7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4.xml><?xml version="1.0" encoding="utf-8"?>
<p:tagLst xmlns:a="http://schemas.openxmlformats.org/drawingml/2006/main" xmlns:r="http://schemas.openxmlformats.org/officeDocument/2006/relationships" xmlns:p="http://schemas.openxmlformats.org/presentationml/2006/main">
  <p:tag name="ANSWERBULLETS" val="3"/>
  <p:tag name="TEXTLENGTH" val="174"/>
  <p:tag name="FONTSIZE" val="32"/>
  <p:tag name="BULLETTYPE" val="ppBulletArabicPeriod"/>
  <p:tag name="ANSWERTEXT" val="Prices flexible, gov’t should intervene &#10;Prices flexible, gov’t should not intervene&#10;Prices inflexible, gov’t should not intervene  &#10;Prices inflexible, gov’t should intervene"/>
  <p:tag name="OLDNUMANSWERS" val="4"/>
</p:tagLst>
</file>

<file path=ppt/tags/tag7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5"/>
  <p:tag name="SLIDEGUID" val="F5FD5156DFE144249F726D3B04CD2EBE"/>
  <p:tag name="QUESTIONALIAS" val="11. MV = PQ,  What is PQ?"/>
  <p:tag name="ANSWERSALIAS" val="Real GDP|smicln|Nominal GDP|smicln|Price times Quantity|smicln|Money Supply"/>
  <p:tag name="CORRECTPOINTVALUE" val="0"/>
  <p:tag name="VALUES" val="No Value|smicln|No Value|smicln|No Value|smicln|No Value"/>
</p:tagLst>
</file>

<file path=ppt/tags/tag77.xml><?xml version="1.0" encoding="utf-8"?>
<p:tagLst xmlns:a="http://schemas.openxmlformats.org/drawingml/2006/main" xmlns:r="http://schemas.openxmlformats.org/officeDocument/2006/relationships" xmlns:p="http://schemas.openxmlformats.org/presentationml/2006/main">
  <p:tag name="ANSWERBULLETS" val="3"/>
  <p:tag name="TEXTLENGTH" val="54"/>
  <p:tag name="FONTSIZE" val="32"/>
  <p:tag name="BULLETTYPE" val="ppBulletArabicPeriod"/>
  <p:tag name="ANSWERTEXT" val="Real GDP&#10;Nominal GDP&#10;Price times Quantity&#10;Money Supply"/>
  <p:tag name="OLDNUMANSWERS" val="4"/>
</p:tagLst>
</file>

<file path=ppt/tags/tag7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1. MV = PQ,  What is PQ?"/>
  <p:tag name="ANSWERSALIAS" val="Real GDP|smicln|Nominal GDP|smicln|Price times Quantity|smicln|Money Supply"/>
  <p:tag name="SLIDEORDER" val="6"/>
  <p:tag name="SLIDEGUID" val="4C8ABA91913B4BC18CE0CCFF4EA6B6F9"/>
  <p:tag name="VALUES" val="Incorrect|smicln|Correct|smicln|Incorrect|smicln|Incorrect"/>
</p:tagLst>
</file>

<file path=ppt/tags/tag7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3"/>
  <p:tag name="SLIDEGUID" val="F6C2250C3D3048EA90C48FD754396541"/>
  <p:tag name="QUESTIONALIAS" val="1. What are the tools of Monetary Policy (MP) and the tools of Fiscal Policy (FP)?"/>
  <p:tag name="ANSWERSALIAS" val="MP: G, T, MS;            FP: DR, RR|smicln|MP: C, I, Xn;              FP: G, OMO|smicln|MP: OMO, DR, RR;   FP: G, T|smicln|MP: C, I, G, Xn           FP: S, T, In"/>
  <p:tag name="CORRECTPOINTVALUE" val="0"/>
  <p:tag name="VALUES" val="No Value|smicln|No Value|smicln|No Value|smicln|No Value"/>
</p:tagLst>
</file>

<file path=ppt/tags/tag80.xml><?xml version="1.0" encoding="utf-8"?>
<p:tagLst xmlns:a="http://schemas.openxmlformats.org/drawingml/2006/main" xmlns:r="http://schemas.openxmlformats.org/officeDocument/2006/relationships" xmlns:p="http://schemas.openxmlformats.org/presentationml/2006/main">
  <p:tag name="ANSWERBULLETS" val="3"/>
  <p:tag name="TEXTLENGTH" val="54"/>
  <p:tag name="FONTSIZE" val="32"/>
  <p:tag name="BULLETTYPE" val="ppBulletArabicPeriod"/>
  <p:tag name="ANSWERTEXT" val="Real GDP&#10;Nominal GDP&#10;Price times Quantity&#10;Money Supply"/>
  <p:tag name="OLDNUMANSWERS" val="4"/>
</p:tagLst>
</file>

<file path=ppt/tags/tag8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6"/>
  <p:tag name="SLIDEGUID" val="9256B1F6F5AD4D039A6661AFE3F2D511"/>
  <p:tag name="CORRECTPOINTVALUE" val="0"/>
  <p:tag name="QUESTIONALIAS" val="13. How do the Mainstream and Monetarist economists differ in the way they view the equation of exchange (MV=PQ)? "/>
  <p:tag name="ANSWERSALIAS" val="Mainstream:    V unstable; equation unimportant Monetarism: V stable; equation important |smicln|Mainstream:    V stable; equation unimportant Monetarism: V unstable; equation important   |smicln|Mainstream:    V unstable; equation important Monetarism: V stable; equation unimportant   |smicln|Mainstream:    V stable; equation unimportant Monetarism: V unstable; equation important"/>
  <p:tag name="VALUES" val="No Value|smicln|No Value|smicln|No Value|smicln|No Value"/>
</p:tagLst>
</file>

<file path=ppt/tags/tag82.xml><?xml version="1.0" encoding="utf-8"?>
<p:tagLst xmlns:a="http://schemas.openxmlformats.org/drawingml/2006/main" xmlns:r="http://schemas.openxmlformats.org/officeDocument/2006/relationships" xmlns:p="http://schemas.openxmlformats.org/presentationml/2006/main">
  <p:tag name="ANSWERBULLETS" val="3"/>
  <p:tag name="TEXTLENGTH" val="318"/>
  <p:tag name="FONTSIZE" val="28"/>
  <p:tag name="BULLETTYPE" val="ppBulletArabicPeriod"/>
  <p:tag name="ANSWERTEXT" val="Main:    V unstable; equation unimportantMonet: V stable; equation important &#10;Main:    V stable; equation unimportantMonet: V unstable; equation important   &#10;Main:    V unstable; equation importantMonet: V stable; equation unimportant   &#10;Main:    V stable; equation unimportantMonet: V unstable; equation important"/>
  <p:tag name="OLDNUMANSWERS" val="4"/>
</p:tagLst>
</file>

<file path=ppt/tags/tag8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7"/>
  <p:tag name="SLIDEGUID" val="9A791005214541FA80689B0BF8F26DC3"/>
  <p:tag name="QUESTIONALIAS" val="13. How do the Mainstream and Monetarist economists differ in the way they view the equation of exchange (MV=PQ)? "/>
  <p:tag name="ANSWERSALIAS" val="Mainstream:    V unstable; equation unimportant Monetarism: V stable; equation important |smicln|Mainstream:    V stable; equation unimportant Monetarism: V unstable; equation important   |smicln|Mainstream:    V unstable; equation important Monetarism: V stable; equation unimportant   |smicln|Mainstream:    V stable; equation unimportant Monetarism: V unstable; equation important"/>
  <p:tag name="VALUES" val="Correct|smicln|Incorrect|smicln|Incorrect|smicln|Incorrect"/>
</p:tagLst>
</file>

<file path=ppt/tags/tag84.xml><?xml version="1.0" encoding="utf-8"?>
<p:tagLst xmlns:a="http://schemas.openxmlformats.org/drawingml/2006/main" xmlns:r="http://schemas.openxmlformats.org/officeDocument/2006/relationships" xmlns:p="http://schemas.openxmlformats.org/presentationml/2006/main">
  <p:tag name="ANSWERBULLETS" val="3"/>
  <p:tag name="TEXTLENGTH" val="318"/>
  <p:tag name="FONTSIZE" val="28"/>
  <p:tag name="BULLETTYPE" val="ppBulletArabicPeriod"/>
  <p:tag name="ANSWERTEXT" val="Main:    V unstable; equation unimportantMonet: V stable; equation important &#10;Main:    V stable; equation unimportantMonet: V unstable; equation important   &#10;Main:    V unstable; equation importantMonet: V stable; equation unimportant   &#10;Main:    V stable; equation unimportantMonet: V unstable; equation important"/>
  <p:tag name="OLDNUMANSWERS" val="4"/>
</p:tagLst>
</file>

<file path=ppt/tags/tag8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8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7"/>
  <p:tag name="SLIDEGUID" val="E167D021E9274670812E8EFEE7DF8D98"/>
  <p:tag name="CORRECTPOINTVALUE" val="0"/>
  <p:tag name="QUESTIONALIAS" val="14. How do the Mainstream and Monetarist economists differ in the way they view the efficacy of MP in response to a change in AD?"/>
  <p:tag name="ANSWERSALIAS" val="Mainstream:    MP not too effective; use it Monetarism: MP very effective; don’t use it|smicln|Mainstream:    MP not too effective; don’t use it Monetarism: MP very effective; use it  |smicln|Mainstream:    MP very effective; use it Monetarism: MP not too effective; don’t use it|smicln|Mainstream:    MP very effective; don’t use it Monetarism: MP not too effective; use it"/>
  <p:tag name="VALUES" val="No Value|smicln|No Value|smicln|No Value|smicln|No Value"/>
</p:tagLst>
</file>

<file path=ppt/tags/tag87.xml><?xml version="1.0" encoding="utf-8"?>
<p:tagLst xmlns:a="http://schemas.openxmlformats.org/drawingml/2006/main" xmlns:r="http://schemas.openxmlformats.org/officeDocument/2006/relationships" xmlns:p="http://schemas.openxmlformats.org/presentationml/2006/main">
  <p:tag name="ANSWERBULLETS" val="3"/>
  <p:tag name="TEXTLENGTH" val="314"/>
  <p:tag name="FONTSIZE" val="28"/>
  <p:tag name="BULLETTYPE" val="ppBulletArabicPeriod"/>
  <p:tag name="ANSWERTEXT" val="Main:    MP not too effective; use itMonet: MP very effective; don’t use it&#10;Main:    MP not too effective; don’t use itMonet: MP very effective; use it  &#10;Main:    MP very effective; use itMonet: MP not too very effective; don’t use it&#10;Main:    MP very effective; don’t use itMonet: MP not too effective; use it"/>
  <p:tag name="OLDNUMANSWERS" val="4"/>
</p:tagLst>
</file>

<file path=ppt/tags/tag8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8"/>
  <p:tag name="SLIDEGUID" val="194AE89B834A47F6A5A1E9F08F531C00"/>
  <p:tag name="QUESTIONALIAS" val="14. How do the Mainstream and Monetarist economists differ in the way they view the efficacy of MP in response to a change in AD?"/>
  <p:tag name="ANSWERSALIAS" val="Mainstream:    MP not too effective; use it Monetarism: MP very effective; don’t use it|smicln|Mainstream:    MP not too effective; don’t use it Monetarism: MP very effective; use it  |smicln|Mainstream:    MP very effective; use it Monetarism: MP not too effective; don’t use it|smicln|Mainstream:    MP very effective; don’t use it Monetarism: MP not too effective; use it"/>
  <p:tag name="VALUES" val="Correct|smicln|Incorrect|smicln|Incorrect|smicln|Incorrect"/>
</p:tagLst>
</file>

<file path=ppt/tags/tag8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9.xml><?xml version="1.0" encoding="utf-8"?>
<p:tagLst xmlns:a="http://schemas.openxmlformats.org/drawingml/2006/main" xmlns:r="http://schemas.openxmlformats.org/officeDocument/2006/relationships" xmlns:p="http://schemas.openxmlformats.org/presentationml/2006/main">
  <p:tag name="ANSWERBULLETS" val="3"/>
  <p:tag name="TEXTLENGTH" val="140"/>
  <p:tag name="FONTSIZE" val="32"/>
  <p:tag name="BULLETTYPE" val="ppBulletArabicPeriod"/>
  <p:tag name="ANSWERTEXT" val="MP: G, T, MS;            FP: DR, RR&#10;MP: C, I, Xn;              FP: G, OMO&#10;MP: OMO, DR, RR;   FP: G, T&#10;MP: C, I, G, Xn           FP: S, T, In"/>
  <p:tag name="OLDNUMANSWERS" val="4"/>
</p:tagLst>
</file>

<file path=ppt/tags/tag90.xml><?xml version="1.0" encoding="utf-8"?>
<p:tagLst xmlns:a="http://schemas.openxmlformats.org/drawingml/2006/main" xmlns:r="http://schemas.openxmlformats.org/officeDocument/2006/relationships" xmlns:p="http://schemas.openxmlformats.org/presentationml/2006/main">
  <p:tag name="ANSWERBULLETS" val="3"/>
  <p:tag name="TEXTLENGTH" val="309"/>
  <p:tag name="FONTSIZE" val="28"/>
  <p:tag name="BULLETTYPE" val="ppBulletArabicPeriod"/>
  <p:tag name="ANSWERTEXT" val="Main:    MP not too effective; use itMonet: MP very effective; don’t use it&#10;Main:    MP not too effective; don’t use itMonet: MP very effective; use it  &#10;Main:    MP very effective; use itMonet: MP not too effective; don’t use it&#10;Main:    MP very effective; don’t use itMonet: MP not too effective; use it"/>
  <p:tag name="OLDNUMANSWERS" val="4"/>
</p:tagLst>
</file>

<file path=ppt/tags/tag91.xml><?xml version="1.0" encoding="utf-8"?>
<p:tagLst xmlns:a="http://schemas.openxmlformats.org/drawingml/2006/main" xmlns:r="http://schemas.openxmlformats.org/officeDocument/2006/relationships" xmlns:p="http://schemas.openxmlformats.org/presentationml/2006/main">
  <p:tag name="DELIMITERS" val="3.1"/>
</p:tagLst>
</file>

<file path=ppt/tags/tag92.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6"/>
  <p:tag name="SLIDEGUID" val="84FC41D8C5A248A9A8134C82AA06A71F"/>
  <p:tag name="QUESTIONALIAS" val="14. When John Maynard Keynes said “in the long run we are all dead”, to what was he referring?"/>
  <p:tag name="ANSWERSALIAS" val="Cyclical Asymmetry|smicln|Prices are “sticky” downwards.|smicln|Equation of Exchange|smicln|Money Supply"/>
  <p:tag name="CORRECTPOINTVALUE" val="0"/>
  <p:tag name="VALUES" val="No Value|smicln|No Value|smicln|No Value|smicln|No Value"/>
</p:tagLst>
</file>

<file path=ppt/tags/tag93.xml><?xml version="1.0" encoding="utf-8"?>
<p:tagLst xmlns:a="http://schemas.openxmlformats.org/drawingml/2006/main" xmlns:r="http://schemas.openxmlformats.org/officeDocument/2006/relationships" xmlns:p="http://schemas.openxmlformats.org/presentationml/2006/main">
  <p:tag name="ANSWERBULLETS" val="3"/>
  <p:tag name="TEXTLENGTH" val="83"/>
  <p:tag name="FONTSIZE" val="32"/>
  <p:tag name="BULLETTYPE" val="ppBulletArabicPeriod"/>
  <p:tag name="ANSWERTEXT" val="Cyclical Asymmetry&#10;Prices are “sticky” downwards.&#10;Equation of Exchange&#10;Money Supply"/>
  <p:tag name="OLDNUMANSWERS" val="4"/>
</p:tagLst>
</file>

<file path=ppt/tags/tag94.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4. When John Maynard Keynes said “in the long run we are all dead”, to what was he referring?"/>
  <p:tag name="ANSWERSALIAS" val="Cyclical Asymmetry|smicln|Prices are “sticky” downwards.|smicln|Equation of Exchange|smicln|Money Supply"/>
  <p:tag name="SLIDEORDER" val="7"/>
  <p:tag name="SLIDEGUID" val="04E6DEFADA2B4F768558ED850594FDA6"/>
  <p:tag name="VALUES" val="Incorrect|smicln|Correct|smicln|Incorrect|smicln|Incorrect"/>
</p:tagLst>
</file>

<file path=ppt/tags/tag95.xml><?xml version="1.0" encoding="utf-8"?>
<p:tagLst xmlns:a="http://schemas.openxmlformats.org/drawingml/2006/main" xmlns:r="http://schemas.openxmlformats.org/officeDocument/2006/relationships" xmlns:p="http://schemas.openxmlformats.org/presentationml/2006/main">
  <p:tag name="ANSWERBULLETS" val="3"/>
  <p:tag name="TEXTLENGTH" val="83"/>
  <p:tag name="FONTSIZE" val="32"/>
  <p:tag name="BULLETTYPE" val="ppBulletArabicPeriod"/>
  <p:tag name="ANSWERTEXT" val="Cyclical Asymmetry&#10;Prices are “sticky” downwards.&#10;Equation of Exchange&#10;Money Supply"/>
  <p:tag name="OLDNUMANSWERS" val="4"/>
</p:tagLst>
</file>

<file path=ppt/tags/tag9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97.xml><?xml version="1.0" encoding="utf-8"?>
<p:tagLst xmlns:a="http://schemas.openxmlformats.org/drawingml/2006/main" xmlns:r="http://schemas.openxmlformats.org/officeDocument/2006/relationships" xmlns:p="http://schemas.openxmlformats.org/presentationml/2006/main">
  <p:tag name="DELIMITERS" val="3.1"/>
</p:tagLst>
</file>

<file path=ppt/tags/tag98.xml><?xml version="1.0" encoding="utf-8"?>
<p:tagLst xmlns:a="http://schemas.openxmlformats.org/drawingml/2006/main" xmlns:r="http://schemas.openxmlformats.org/officeDocument/2006/relationships" xmlns:p="http://schemas.openxmlformats.org/presentationml/2006/main">
  <p:tag name="DELIMITERS" val="3.1"/>
</p:tagLst>
</file>

<file path=ppt/tags/tag9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2132</TotalTime>
  <Words>2099</Words>
  <Application>Microsoft Office PowerPoint</Application>
  <PresentationFormat>On-screen Show (4:3)</PresentationFormat>
  <Paragraphs>323</Paragraphs>
  <Slides>52</Slides>
  <Notes>8</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16b – Other Monetary Policy Issues</vt:lpstr>
      <vt:lpstr>16b – Other Monetary Policy Issues</vt:lpstr>
      <vt:lpstr>PowerPoint Presentation</vt:lpstr>
      <vt:lpstr>16b – Other Monetary Policy Issues</vt:lpstr>
      <vt:lpstr>16b – Other Monetary Policy Issues</vt:lpstr>
      <vt:lpstr>16b – Other Monetary Policy Issues</vt:lpstr>
      <vt:lpstr>1. What are the tools of Monetary Policy (MP) and the tools of Fiscal Policy (FP)?</vt:lpstr>
      <vt:lpstr>1. What are the tools of Monetary Policy (MP) and the tools of Fiscal Policy (FP)?</vt:lpstr>
      <vt:lpstr>2. What are the two advantages of Monetary Policy (MP) over Fiscal Policy (FP)?</vt:lpstr>
      <vt:lpstr>2. What are the two advantages of Monetary Policy (MP) over Fiscal Policy (FP)?</vt:lpstr>
      <vt:lpstr>3. Compared to FP, MP has a SHORTER:</vt:lpstr>
      <vt:lpstr>3. Compared to FP, MP has a SHORTER:</vt:lpstr>
      <vt:lpstr>MP: Strengths and Shortcomings</vt:lpstr>
      <vt:lpstr>Time Lags and Macroeconomic Policy</vt:lpstr>
      <vt:lpstr>MP: Strengths and Shortcomings</vt:lpstr>
      <vt:lpstr>4. What is the textbook discussing when it says expansionary MP like  “pushing on a string”? </vt:lpstr>
      <vt:lpstr>4. What is the textbook discussing when it says expansionary MP like  “pushing on a string”? </vt:lpstr>
      <vt:lpstr>PowerPoint Presentation</vt:lpstr>
      <vt:lpstr>PowerPoint Presentation</vt:lpstr>
      <vt:lpstr>MP: Strengths and Shortcomings</vt:lpstr>
      <vt:lpstr>16b – Other Monetary Policy Issues</vt:lpstr>
      <vt:lpstr>5. According to the Mainstream and Monetarist economists  why is there economic instability?</vt:lpstr>
      <vt:lpstr>5. According to the Mainstream and Monetarist economists  why is there economic instability?</vt:lpstr>
      <vt:lpstr>16b – Other Monetary Policy Issues</vt:lpstr>
      <vt:lpstr>6. Which view of macroeconomic theory is shown in this graph?</vt:lpstr>
      <vt:lpstr>6. Which view of macroeconomic theory is shown in this graph?</vt:lpstr>
      <vt:lpstr>7. Which view of macroeconomic theory is shown in this graph?</vt:lpstr>
      <vt:lpstr>7. Which view of macroeconomic theory is shown in this graph?</vt:lpstr>
      <vt:lpstr>8. Which of the following is NOT one of the reasons that Mainstream economists believe wages are inflexible downwards?</vt:lpstr>
      <vt:lpstr>8. Which of the following is NOT one of the reasons that Mainstream economists believe wages are inflexible downwards?</vt:lpstr>
      <vt:lpstr>9. Which of the following is NOT a reason why an Efficiency Wage that is HIGHER than the market wage may LOWER a firm’s labor costs?</vt:lpstr>
      <vt:lpstr>9. Which of the following is NOT a reason why an Efficiency Wage that is HIGHER than the market wage may LOWER a firm’s labor costs?</vt:lpstr>
      <vt:lpstr>Mainstream View     Monetarist View</vt:lpstr>
      <vt:lpstr>Mainstream View     Monetarist View</vt:lpstr>
      <vt:lpstr>Monetarist View of Self Correction</vt:lpstr>
      <vt:lpstr>16b – Other Monetary Policy Issues</vt:lpstr>
      <vt:lpstr>10. Which is correct about Mainstream (New Keynesian) economic theory?</vt:lpstr>
      <vt:lpstr>10. Which is correct about Mainstream (New Keynesian) economic theory?</vt:lpstr>
      <vt:lpstr>11. Which is correct about Monetarist  (New Classical) economic theory?</vt:lpstr>
      <vt:lpstr>11. Which is correct about Monetarist (New Classical) economic theory?</vt:lpstr>
      <vt:lpstr>12. MV = PQ,  What is PQ?</vt:lpstr>
      <vt:lpstr>12. MV = PQ,  What is PQ?</vt:lpstr>
      <vt:lpstr>13. How do the Mainstream and Monetarist economists differ in the way they view the equation of exchange (MV=PQ)? </vt:lpstr>
      <vt:lpstr>13. How do the Mainstream and Monetarist economists differ in the way they view the equation of exchange (MV=PQ)? </vt:lpstr>
      <vt:lpstr>14. How do the Mainstream and Monetarist economists differ in the way they view the efficacy of MP in response to a change in AD?</vt:lpstr>
      <vt:lpstr>14. How do the Mainstream and Monetarist economists differ in the way they view the efficacy of MP in response to a change in AD?</vt:lpstr>
      <vt:lpstr>How the Monetary Rule Maintains Stable Prices</vt:lpstr>
      <vt:lpstr>15. When John Maynard Keynes said “in the long run we are all dead”, to what was he referring?</vt:lpstr>
      <vt:lpstr>15. When John Maynard Keynes said “in the long run we are all dead”, to what was he referring?</vt:lpstr>
      <vt:lpstr>Mainstream View     Monetarist View</vt:lpstr>
      <vt:lpstr>PowerPoint Presentation</vt:lpstr>
      <vt:lpstr>PowerPoint Presentation</vt:lpstr>
    </vt:vector>
  </TitlesOfParts>
  <Company>Harper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harper</dc:creator>
  <cp:lastModifiedBy>Harper</cp:lastModifiedBy>
  <cp:revision>175</cp:revision>
  <dcterms:created xsi:type="dcterms:W3CDTF">2013-02-04T18:55:14Z</dcterms:created>
  <dcterms:modified xsi:type="dcterms:W3CDTF">2018-08-09T15:14:52Z</dcterms:modified>
</cp:coreProperties>
</file>