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5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6.xml" ContentType="application/vnd.openxmlformats-officedocument.presentationml.notesSlide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45" r:id="rId2"/>
    <p:sldId id="338" r:id="rId3"/>
    <p:sldId id="322" r:id="rId4"/>
    <p:sldId id="323" r:id="rId5"/>
    <p:sldId id="324" r:id="rId6"/>
    <p:sldId id="325" r:id="rId7"/>
    <p:sldId id="346" r:id="rId8"/>
    <p:sldId id="269" r:id="rId9"/>
    <p:sldId id="307" r:id="rId10"/>
    <p:sldId id="339" r:id="rId11"/>
    <p:sldId id="340" r:id="rId12"/>
    <p:sldId id="281" r:id="rId13"/>
    <p:sldId id="309" r:id="rId14"/>
    <p:sldId id="327" r:id="rId15"/>
    <p:sldId id="328" r:id="rId16"/>
    <p:sldId id="288" r:id="rId17"/>
    <p:sldId id="270" r:id="rId18"/>
    <p:sldId id="310" r:id="rId19"/>
    <p:sldId id="260" r:id="rId20"/>
    <p:sldId id="311" r:id="rId21"/>
    <p:sldId id="306" r:id="rId22"/>
    <p:sldId id="272" r:id="rId23"/>
    <p:sldId id="312" r:id="rId24"/>
    <p:sldId id="329" r:id="rId25"/>
    <p:sldId id="284" r:id="rId26"/>
    <p:sldId id="313" r:id="rId27"/>
    <p:sldId id="330" r:id="rId28"/>
    <p:sldId id="290" r:id="rId29"/>
    <p:sldId id="273" r:id="rId30"/>
    <p:sldId id="314" r:id="rId31"/>
    <p:sldId id="274" r:id="rId32"/>
    <p:sldId id="315" r:id="rId33"/>
    <p:sldId id="331" r:id="rId34"/>
    <p:sldId id="287" r:id="rId35"/>
    <p:sldId id="289" r:id="rId36"/>
    <p:sldId id="277" r:id="rId37"/>
    <p:sldId id="316" r:id="rId38"/>
    <p:sldId id="332" r:id="rId39"/>
    <p:sldId id="341" r:id="rId40"/>
    <p:sldId id="342" r:id="rId41"/>
    <p:sldId id="343" r:id="rId42"/>
    <p:sldId id="344" r:id="rId43"/>
    <p:sldId id="275" r:id="rId44"/>
    <p:sldId id="317" r:id="rId45"/>
    <p:sldId id="333" r:id="rId46"/>
    <p:sldId id="334" r:id="rId47"/>
    <p:sldId id="335" r:id="rId48"/>
    <p:sldId id="276" r:id="rId49"/>
    <p:sldId id="318" r:id="rId50"/>
    <p:sldId id="336" r:id="rId51"/>
    <p:sldId id="294" r:id="rId52"/>
    <p:sldId id="319" r:id="rId53"/>
    <p:sldId id="337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52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FBD78-9A7B-4A17-9FBF-AB3F6BCE59A1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1076C-4464-41B3-A8EB-51F71702C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6EAF-A769-436D-9698-E3130BACC578}" type="datetimeFigureOut">
              <a:rPr lang="en-US" smtClean="0"/>
              <a:pPr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place.org/topics/economy/podcast-basketball-heads-cuba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3.gi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14.gif"/><Relationship Id="rId4" Type="http://schemas.openxmlformats.org/officeDocument/2006/relationships/notesSlide" Target="../notesSlides/notesSlide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4.gi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219199"/>
          </a:xfrm>
        </p:spPr>
        <p:txBody>
          <a:bodyPr>
            <a:normAutofit/>
          </a:bodyPr>
          <a:lstStyle/>
          <a:p>
            <a:r>
              <a:rPr lang="en-US" b="1" dirty="0" smtClean="0"/>
              <a:t>16a – Monetary Policy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003" y="2741839"/>
            <a:ext cx="7772400" cy="3276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This web quiz may appear as two pages on tablets and laptops.</a:t>
            </a:r>
          </a:p>
          <a:p>
            <a:pPr algn="l"/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 recommend that you view it as one page by clicking on the open book icon        at the bottom of the page.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9178834" cy="1038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6524625"/>
            <a:ext cx="9163594" cy="333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29" y="4572000"/>
            <a:ext cx="616272" cy="530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29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FORMULAS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sz="2400" b="1" dirty="0" smtClean="0"/>
              <a:t>ER = Total Reserves - Req. Res  (Bank A can increase MS by ER) </a:t>
            </a:r>
          </a:p>
          <a:p>
            <a:pPr marL="0" indent="0">
              <a:buNone/>
            </a:pPr>
            <a:r>
              <a:rPr lang="en-US" sz="2400" b="1" dirty="0" smtClean="0"/>
              <a:t>Change in MS = ER x Multiplier (Use for the “banking system”)</a:t>
            </a:r>
          </a:p>
          <a:p>
            <a:pPr marL="0" indent="0">
              <a:buNone/>
            </a:pPr>
            <a:r>
              <a:rPr lang="en-US" sz="2400" b="1" dirty="0" smtClean="0"/>
              <a:t>Money Multiplier = 1/RR</a:t>
            </a:r>
          </a:p>
          <a:p>
            <a:pPr marL="0" indent="0" algn="ctr">
              <a:buNone/>
            </a:pPr>
            <a:endParaRPr lang="en-US" b="1" dirty="0" smtClean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593822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95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FORMULAS:</a:t>
            </a:r>
          </a:p>
          <a:p>
            <a:pPr marL="400050" lvl="1" indent="0">
              <a:buNone/>
            </a:pPr>
            <a:r>
              <a:rPr lang="en-US" b="1" dirty="0" smtClean="0"/>
              <a:t>ER = Total Reserves - Req. Res  </a:t>
            </a:r>
          </a:p>
          <a:p>
            <a:pPr marL="400050" lvl="1" indent="0">
              <a:buNone/>
            </a:pPr>
            <a:r>
              <a:rPr lang="en-US" b="1" dirty="0" smtClean="0"/>
              <a:t>Change in MS = ER x Money Multiplier</a:t>
            </a:r>
          </a:p>
          <a:p>
            <a:pPr marL="400050" lvl="1" indent="0">
              <a:buNone/>
            </a:pPr>
            <a:r>
              <a:rPr lang="en-US" b="1" dirty="0" smtClean="0"/>
              <a:t>Money Multiplier = 1/RR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IF: RR is 20% and a $10 bill in deposited: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Money Multiplier = 1/RR = 1/.20 = 5</a:t>
            </a:r>
          </a:p>
          <a:p>
            <a:pPr marL="400050" lvl="1" indent="0">
              <a:buNone/>
            </a:pPr>
            <a:r>
              <a:rPr lang="en-US" dirty="0" smtClean="0"/>
              <a:t>Req. Res = RR x Liabilities = .20 x $10 = $2</a:t>
            </a:r>
          </a:p>
          <a:p>
            <a:pPr marL="400050" lvl="1" indent="0">
              <a:buNone/>
            </a:pPr>
            <a:r>
              <a:rPr lang="en-US" dirty="0" smtClean="0"/>
              <a:t>ER = Total Reserves – Req. Res = $10 – $2 = $8</a:t>
            </a:r>
          </a:p>
          <a:p>
            <a:pPr marL="400050" lvl="1" indent="0">
              <a:buNone/>
            </a:pPr>
            <a:r>
              <a:rPr lang="en-US" b="1" dirty="0"/>
              <a:t>Change in MS = ER x Money Multiplier</a:t>
            </a:r>
          </a:p>
          <a:p>
            <a:pPr marL="400050" lvl="1" indent="0">
              <a:buNone/>
            </a:pPr>
            <a:r>
              <a:rPr lang="en-US" dirty="0" smtClean="0"/>
              <a:t>Change in MS = $8 x 5 = $40.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95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2239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2. Assume the RR is reduced to 10% and a $10 bill in deposited in a checking account of Bank A. </a:t>
            </a:r>
            <a:br>
              <a:rPr lang="en-US" sz="3200" b="1" dirty="0" smtClean="0"/>
            </a:br>
            <a:r>
              <a:rPr lang="en-US" sz="3200" b="1" dirty="0" smtClean="0"/>
              <a:t>How much does the money creation potential increase for Bank A and for the banking system?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362201"/>
            <a:ext cx="69342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$8; banking system’s $40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$8; banking system’s $80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$9; banking system’s $45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$9; banking system’s $90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715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RR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2239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2. Assume the RR is reduced to 10% and a $10 bill in deposited in a checking account of Bank A.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How much does the money creation potential increase for Bank A and for the banking system?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362201"/>
            <a:ext cx="69342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$8; banking system’s $40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$8; banking system’s $80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$9; banking system’s $45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$9; banking system’s $90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-55880" y="4184566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715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RR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2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FORMULAS:</a:t>
            </a:r>
          </a:p>
          <a:p>
            <a:pPr marL="400050" lvl="1" indent="0">
              <a:buNone/>
            </a:pPr>
            <a:r>
              <a:rPr lang="en-US" b="1" dirty="0" smtClean="0"/>
              <a:t>Change in MS = ER x Money Multiplier</a:t>
            </a:r>
          </a:p>
          <a:p>
            <a:pPr marL="400050" lvl="1" indent="0">
              <a:buNone/>
            </a:pPr>
            <a:r>
              <a:rPr lang="en-US" b="1" dirty="0"/>
              <a:t>ER = Total Reserves - Req. Res  </a:t>
            </a:r>
          </a:p>
          <a:p>
            <a:pPr marL="400050" lvl="1" indent="0">
              <a:buNone/>
            </a:pPr>
            <a:r>
              <a:rPr lang="en-US" b="1" dirty="0" smtClean="0"/>
              <a:t>Money Multiplier = 1/RR</a:t>
            </a:r>
          </a:p>
          <a:p>
            <a:pPr marL="0" indent="0">
              <a:buNone/>
            </a:pPr>
            <a:r>
              <a:rPr lang="en-US" b="1" dirty="0" smtClean="0"/>
              <a:t>RR is reduced to 10% and a $10 bill in deposited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Money Multiplier = 1/RR = 1/.10 = 10</a:t>
            </a:r>
          </a:p>
          <a:p>
            <a:pPr marL="400050" lvl="1" indent="0">
              <a:buNone/>
            </a:pPr>
            <a:r>
              <a:rPr lang="en-US" dirty="0" smtClean="0"/>
              <a:t>Req. Res = RR x Liabilities = .10 x $10 = $1</a:t>
            </a:r>
          </a:p>
          <a:p>
            <a:pPr marL="400050" lvl="1" indent="0">
              <a:buNone/>
            </a:pPr>
            <a:r>
              <a:rPr lang="en-US" dirty="0" smtClean="0"/>
              <a:t>ER = Total Reserves – Req. Res = $10 – $1 = $9</a:t>
            </a:r>
          </a:p>
          <a:p>
            <a:pPr marL="400050" lvl="1" indent="0">
              <a:buNone/>
            </a:pPr>
            <a:r>
              <a:rPr lang="en-US" b="1" dirty="0"/>
              <a:t>Change in MS = ER x Money Multiplier</a:t>
            </a:r>
          </a:p>
          <a:p>
            <a:pPr marL="400050" lvl="1" indent="0">
              <a:buNone/>
            </a:pPr>
            <a:r>
              <a:rPr lang="en-US" dirty="0" smtClean="0"/>
              <a:t>Change in MS = $9 x 10 = $90.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715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RR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27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914400"/>
          </a:xfrm>
        </p:spPr>
        <p:txBody>
          <a:bodyPr/>
          <a:lstStyle/>
          <a:p>
            <a:r>
              <a:rPr lang="en-US" b="1" u="sng" dirty="0" smtClean="0"/>
              <a:t>Tools of the Fed: RR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8686800" cy="3124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800" b="1" dirty="0" smtClean="0"/>
              <a:t>Changing the reserve ratio (RR) has two effects:</a:t>
            </a:r>
          </a:p>
          <a:p>
            <a:pPr marL="971550" lvl="1" indent="-514350">
              <a:buNone/>
            </a:pPr>
            <a:r>
              <a:rPr lang="en-US" sz="5100" b="1" dirty="0" smtClean="0"/>
              <a:t>a.  It affects the size of excess reserves.</a:t>
            </a:r>
            <a:r>
              <a:rPr lang="en-US" sz="5100" dirty="0" smtClean="0"/>
              <a:t> </a:t>
            </a:r>
          </a:p>
          <a:p>
            <a:pPr marL="1371600" lvl="2" indent="-514350">
              <a:buNone/>
            </a:pPr>
            <a:r>
              <a:rPr lang="en-US" sz="4700" dirty="0" smtClean="0"/>
              <a:t>RR 20% and $10 deposited: ER = 8</a:t>
            </a:r>
          </a:p>
          <a:p>
            <a:pPr marL="1371600" lvl="2" indent="-514350">
              <a:buNone/>
            </a:pPr>
            <a:r>
              <a:rPr lang="en-US" sz="4700" dirty="0" smtClean="0"/>
              <a:t>RR 10% and $10 deposited: ER = 9</a:t>
            </a:r>
          </a:p>
          <a:p>
            <a:pPr marL="971550" lvl="1" indent="-514350">
              <a:buAutoNum type="alphaLcPeriod"/>
            </a:pPr>
            <a:endParaRPr lang="en-US" sz="1900" dirty="0" smtClean="0"/>
          </a:p>
          <a:p>
            <a:pPr lvl="1">
              <a:buNone/>
            </a:pPr>
            <a:r>
              <a:rPr lang="en-US" sz="5100" b="1" dirty="0" smtClean="0"/>
              <a:t>b. It also changes the size of the monetary multiplier. </a:t>
            </a:r>
          </a:p>
          <a:p>
            <a:pPr lvl="2">
              <a:buNone/>
            </a:pPr>
            <a:r>
              <a:rPr lang="en-US" sz="4700" dirty="0" smtClean="0"/>
              <a:t>RR 20%: multiplier = 5</a:t>
            </a:r>
          </a:p>
          <a:p>
            <a:pPr lvl="2">
              <a:buNone/>
            </a:pPr>
            <a:r>
              <a:rPr lang="en-US" sz="4700" dirty="0" smtClean="0"/>
              <a:t>RR 10%: multiplier = 10</a:t>
            </a:r>
          </a:p>
          <a:p>
            <a:pPr lvl="1">
              <a:buNone/>
            </a:pPr>
            <a:endParaRPr lang="en-US" sz="5100" b="1" dirty="0" smtClean="0"/>
          </a:p>
          <a:p>
            <a:pPr lvl="1">
              <a:buNone/>
            </a:pPr>
            <a:endParaRPr lang="en-US" sz="5100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3276601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ER x money multiplier = Change in MS</a:t>
            </a:r>
          </a:p>
          <a:p>
            <a:pPr algn="ctr"/>
            <a:r>
              <a:rPr lang="en-US" sz="4000" dirty="0" smtClean="0"/>
              <a:t>8 x 5 = 50</a:t>
            </a:r>
          </a:p>
          <a:p>
            <a:pPr algn="ctr"/>
            <a:r>
              <a:rPr lang="en-US" sz="4000" dirty="0" smtClean="0"/>
              <a:t>9 x 10 = 90</a:t>
            </a:r>
          </a:p>
          <a:p>
            <a:pPr algn="ctr"/>
            <a:r>
              <a:rPr lang="en-US" sz="2800" b="1" u="sng" dirty="0" smtClean="0">
                <a:solidFill>
                  <a:srgbClr val="C00000"/>
                </a:solidFill>
              </a:rPr>
              <a:t>Therefore it is very disruptive and is seldom used</a:t>
            </a:r>
            <a:r>
              <a:rPr lang="en-US" sz="4000" b="1" u="sng" dirty="0" smtClean="0">
                <a:solidFill>
                  <a:srgbClr val="C00000"/>
                </a:solidFill>
              </a:rPr>
              <a:t>.</a:t>
            </a:r>
            <a:endParaRPr lang="en-US" sz="4000" u="sng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Tools of the Fed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OMO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DR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RR</a:t>
            </a:r>
          </a:p>
          <a:p>
            <a:pPr lvl="1">
              <a:buNone/>
            </a:pPr>
            <a:r>
              <a:rPr lang="en-US" sz="2600" dirty="0" smtClean="0"/>
              <a:t>Decrease in the RR increases ER and therefore increase the MS</a:t>
            </a:r>
          </a:p>
          <a:p>
            <a:pPr lvl="1">
              <a:buNone/>
            </a:pPr>
            <a:r>
              <a:rPr lang="en-US" sz="2600" dirty="0" smtClean="0"/>
              <a:t>Increase in the RR decreases ER and therefore decrease the MS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3. What are OMO?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066801"/>
            <a:ext cx="8915400" cy="31242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rate the Fed pays banks for their 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Overnight loans made by banks to other banks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Fed buys or sells securities to change the 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fraction of liabilities that  banks must keep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715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OMO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3. What are OMO?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-55880" y="230395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600" y="1066801"/>
            <a:ext cx="8915400" cy="31242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rate the Fed pays banks for their 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Overnight loans made by banks to other banks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Fed buys or sells securities to change the 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fraction of liabilities that  banks must keep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715000"/>
            <a:ext cx="480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OMO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1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4. Which of the following is correct about the balance sheet of the Fed?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1"/>
            <a:ext cx="6400800" cy="3276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Securities are a liability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Reserves of banks are a liability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US treasury deposits are an asset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Loans to banks are a liability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Federal reserve notes are an asset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5715000"/>
            <a:ext cx="510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OMO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16a – Monetary Policy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001000" cy="2971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Tools of the Fed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OMO (Open Market Operations)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DR      (Discount Rate)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RR       (Required Reserve Ration)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Monetary Policy Cause Effect Chain</a:t>
            </a:r>
          </a:p>
          <a:p>
            <a:pPr algn="l">
              <a:buFont typeface="Arial" pitchFamily="34" charset="0"/>
              <a:buChar char="•"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4. Which of the following is correct about the balance sheet of the Fed?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47801"/>
            <a:ext cx="6400800" cy="3276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Securities are a liability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Reserves of banks are a liability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US treasury deposits are an asset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Loans to banks are a liability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Federal reserve notes are an asset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2099734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5715000"/>
            <a:ext cx="510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OMO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9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3934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88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5. Assume that the Fed buys a $1000 bond (security) from </a:t>
            </a:r>
            <a:r>
              <a:rPr lang="en-US" sz="3600" b="1" u="sng" dirty="0" smtClean="0"/>
              <a:t>COMMERCIAL BANKS</a:t>
            </a:r>
            <a:r>
              <a:rPr lang="en-US" sz="3600" b="1" dirty="0" smtClean="0"/>
              <a:t> (RR = 20%), What is the max. possible increase in the MS?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057400"/>
            <a:ext cx="3124200" cy="4068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$200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$4000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$5000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$10,000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5715000"/>
            <a:ext cx="510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OMO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5. Assume that the Fed buys a $1000 bond (security) from a </a:t>
            </a:r>
            <a:r>
              <a:rPr lang="en-US" sz="3600" b="1" u="sng" dirty="0" smtClean="0">
                <a:solidFill>
                  <a:srgbClr val="0070C0"/>
                </a:solidFill>
              </a:rPr>
              <a:t>COMMERCIAL BANKS</a:t>
            </a:r>
            <a:r>
              <a:rPr lang="en-US" sz="3600" b="1" dirty="0" smtClean="0">
                <a:solidFill>
                  <a:srgbClr val="0070C0"/>
                </a:solidFill>
              </a:rPr>
              <a:t> (RR = 20%), What is the max. possible increase in the MS?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387976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057400"/>
            <a:ext cx="3124200" cy="4068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$200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$4000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$5000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$10,000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5715000"/>
            <a:ext cx="510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OMO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FORMULAS:</a:t>
            </a:r>
          </a:p>
          <a:p>
            <a:pPr marL="400050" lvl="1" indent="0">
              <a:buNone/>
            </a:pPr>
            <a:r>
              <a:rPr lang="en-US" b="1" dirty="0" smtClean="0"/>
              <a:t>Change in MS = ER x Money Multiplier</a:t>
            </a:r>
          </a:p>
          <a:p>
            <a:pPr marL="400050" lvl="1" indent="0">
              <a:buNone/>
            </a:pPr>
            <a:r>
              <a:rPr lang="en-US" b="1" dirty="0"/>
              <a:t>ER = Total Reserves - Req. Res  </a:t>
            </a:r>
          </a:p>
          <a:p>
            <a:pPr marL="400050" lvl="1" indent="0">
              <a:buNone/>
            </a:pPr>
            <a:r>
              <a:rPr lang="en-US" b="1" dirty="0" smtClean="0"/>
              <a:t>Money Multiplier = 1/RR</a:t>
            </a:r>
          </a:p>
          <a:p>
            <a:pPr marL="0" indent="0">
              <a:buNone/>
            </a:pPr>
            <a:r>
              <a:rPr lang="en-US" b="1" dirty="0" smtClean="0"/>
              <a:t>Fed buys a $1000 bond from a </a:t>
            </a:r>
            <a:r>
              <a:rPr lang="en-US" b="1" u="sng" dirty="0" smtClean="0"/>
              <a:t>BANK </a:t>
            </a:r>
            <a:r>
              <a:rPr lang="en-US" b="1" dirty="0" smtClean="0"/>
              <a:t>(RR = 20%), </a:t>
            </a:r>
          </a:p>
          <a:p>
            <a:pPr marL="400050" lvl="1" indent="0">
              <a:buNone/>
            </a:pPr>
            <a:r>
              <a:rPr lang="en-US" b="1" dirty="0" smtClean="0"/>
              <a:t>Money Multiplier </a:t>
            </a:r>
            <a:r>
              <a:rPr lang="en-US" dirty="0" smtClean="0"/>
              <a:t>= 1/RR = 1/.20 = 5</a:t>
            </a:r>
          </a:p>
          <a:p>
            <a:pPr marL="400050" lvl="1" indent="0">
              <a:buNone/>
            </a:pPr>
            <a:r>
              <a:rPr lang="en-US" b="1" dirty="0" smtClean="0"/>
              <a:t>Req. Res </a:t>
            </a:r>
            <a:r>
              <a:rPr lang="en-US" dirty="0" smtClean="0"/>
              <a:t>= RR x Liabilities = .20 x $0 = $0</a:t>
            </a:r>
          </a:p>
          <a:p>
            <a:pPr marL="400050" lvl="1" indent="0">
              <a:buNone/>
            </a:pPr>
            <a:r>
              <a:rPr lang="en-US" b="1" dirty="0" smtClean="0"/>
              <a:t>ER</a:t>
            </a:r>
            <a:r>
              <a:rPr lang="en-US" dirty="0" smtClean="0"/>
              <a:t> = Total Reserves – Req. Res = $1000 – $0 = $1000</a:t>
            </a:r>
          </a:p>
          <a:p>
            <a:pPr marL="400050" lvl="1" indent="0">
              <a:buNone/>
            </a:pPr>
            <a:r>
              <a:rPr lang="en-US" b="1" dirty="0"/>
              <a:t>Change in MS </a:t>
            </a:r>
            <a:r>
              <a:rPr lang="en-US" dirty="0"/>
              <a:t>= ER x Money Multiplier</a:t>
            </a:r>
          </a:p>
          <a:p>
            <a:pPr marL="400050" lvl="1" indent="0">
              <a:buNone/>
            </a:pPr>
            <a:r>
              <a:rPr lang="en-US" dirty="0" smtClean="0"/>
              <a:t>Change in MS = $1000 x 5 = </a:t>
            </a:r>
            <a:r>
              <a:rPr lang="en-US" b="1" u="sng" dirty="0" smtClean="0"/>
              <a:t>$5000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5715000"/>
            <a:ext cx="510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OMO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27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6. Assume that the Fed buys a $1000 bond (security) from </a:t>
            </a:r>
            <a:r>
              <a:rPr lang="en-US" sz="3600" b="1" u="sng" dirty="0" smtClean="0"/>
              <a:t>THE PUBLIC</a:t>
            </a:r>
            <a:r>
              <a:rPr lang="en-US" sz="3600" b="1" dirty="0" smtClean="0"/>
              <a:t> (RR = 20%), What is the max possible increase in the MS?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057400"/>
            <a:ext cx="3124200" cy="4068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$200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$4000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$5000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$10,000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5715000"/>
            <a:ext cx="510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OMO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6. Assume that the Fed buys a $1000 bond (security) from </a:t>
            </a:r>
            <a:r>
              <a:rPr lang="en-US" sz="3600" b="1" u="sng" dirty="0" smtClean="0">
                <a:solidFill>
                  <a:srgbClr val="0070C0"/>
                </a:solidFill>
              </a:rPr>
              <a:t>THE PUBLIC</a:t>
            </a:r>
            <a:r>
              <a:rPr lang="en-US" sz="3600" b="1" dirty="0" smtClean="0">
                <a:solidFill>
                  <a:srgbClr val="0070C0"/>
                </a:solidFill>
              </a:rPr>
              <a:t> (RR = 20%), What is the max possible increase in the MS?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387976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057400"/>
            <a:ext cx="3124200" cy="4068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$200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$4000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$5000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$10,000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5715000"/>
            <a:ext cx="510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OMO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7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FORMULAS:</a:t>
            </a:r>
          </a:p>
          <a:p>
            <a:pPr marL="400050" lvl="1" indent="0">
              <a:buNone/>
            </a:pPr>
            <a:r>
              <a:rPr lang="en-US" b="1" dirty="0" smtClean="0"/>
              <a:t>Change in MS = ER x Money Multiplier</a:t>
            </a:r>
          </a:p>
          <a:p>
            <a:pPr marL="400050" lvl="1" indent="0">
              <a:buNone/>
            </a:pPr>
            <a:r>
              <a:rPr lang="en-US" b="1" dirty="0"/>
              <a:t>ER = Total Reserves - Req. Res  </a:t>
            </a:r>
          </a:p>
          <a:p>
            <a:pPr marL="400050" lvl="1" indent="0">
              <a:buNone/>
            </a:pPr>
            <a:r>
              <a:rPr lang="en-US" b="1" dirty="0" smtClean="0"/>
              <a:t>Money Multiplier = 1/RR</a:t>
            </a:r>
          </a:p>
          <a:p>
            <a:pPr marL="0" indent="0">
              <a:buNone/>
            </a:pPr>
            <a:r>
              <a:rPr lang="en-US" b="1" dirty="0" smtClean="0"/>
              <a:t>Fed buys a $1000 bond from PUBLIC (RR = 20%), </a:t>
            </a:r>
          </a:p>
          <a:p>
            <a:pPr marL="400050" lvl="1" indent="0">
              <a:buNone/>
            </a:pPr>
            <a:r>
              <a:rPr lang="en-US" b="1" dirty="0" smtClean="0"/>
              <a:t>Money Multiplier </a:t>
            </a:r>
            <a:r>
              <a:rPr lang="en-US" dirty="0" smtClean="0"/>
              <a:t>= 1/RR = 1/.20 = 5</a:t>
            </a:r>
          </a:p>
          <a:p>
            <a:pPr marL="400050" lvl="1" indent="0">
              <a:buNone/>
            </a:pPr>
            <a:r>
              <a:rPr lang="en-US" b="1" dirty="0" smtClean="0"/>
              <a:t>Req. Res </a:t>
            </a:r>
            <a:r>
              <a:rPr lang="en-US" dirty="0" smtClean="0"/>
              <a:t>= RR x Liabilities = .20 x $1000 = $200</a:t>
            </a:r>
          </a:p>
          <a:p>
            <a:pPr marL="400050" lvl="1" indent="0">
              <a:buNone/>
            </a:pPr>
            <a:r>
              <a:rPr lang="en-US" b="1" dirty="0" smtClean="0"/>
              <a:t>ER</a:t>
            </a:r>
            <a:r>
              <a:rPr lang="en-US" dirty="0" smtClean="0"/>
              <a:t> = Total Reserves – Req. Res = $1000 – $200 = $800</a:t>
            </a:r>
          </a:p>
          <a:p>
            <a:pPr marL="400050" lvl="1" indent="0">
              <a:buNone/>
            </a:pPr>
            <a:r>
              <a:rPr lang="en-US" b="1" dirty="0"/>
              <a:t>Change in MS </a:t>
            </a:r>
            <a:r>
              <a:rPr lang="en-US" dirty="0"/>
              <a:t>= ER x Money Multiplier</a:t>
            </a:r>
          </a:p>
          <a:p>
            <a:pPr marL="800100" lvl="2" indent="0">
              <a:buNone/>
            </a:pPr>
            <a:r>
              <a:rPr lang="en-US" dirty="0" smtClean="0"/>
              <a:t>Change in MS = $800 x 5 = </a:t>
            </a:r>
            <a:r>
              <a:rPr lang="en-US" b="1" u="sng" dirty="0" smtClean="0"/>
              <a:t>$4000</a:t>
            </a:r>
            <a:r>
              <a:rPr lang="en-US" dirty="0" smtClean="0"/>
              <a:t>.</a:t>
            </a:r>
          </a:p>
          <a:p>
            <a:pPr marL="800100" lvl="2" indent="0">
              <a:buNone/>
            </a:pPr>
            <a:r>
              <a:rPr lang="en-US" dirty="0" smtClean="0"/>
              <a:t>PLUS the original $1000 deposited in bank by PUBLIC</a:t>
            </a:r>
          </a:p>
          <a:p>
            <a:pPr marL="400050" lvl="1" indent="0">
              <a:buNone/>
            </a:pPr>
            <a:r>
              <a:rPr lang="en-US" dirty="0" smtClean="0"/>
              <a:t>Change in MS = $4000 + $1000 = $5000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6096000"/>
            <a:ext cx="5105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OMO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274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u="sng" dirty="0" smtClean="0"/>
              <a:t>Tools of the Fed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OMO</a:t>
            </a:r>
          </a:p>
          <a:p>
            <a:pPr lvl="1">
              <a:buNone/>
            </a:pPr>
            <a:r>
              <a:rPr lang="en-US" dirty="0" smtClean="0"/>
              <a:t>BUY securities increases ER and therefore increase the MS</a:t>
            </a:r>
          </a:p>
          <a:p>
            <a:pPr lvl="1">
              <a:buNone/>
            </a:pPr>
            <a:r>
              <a:rPr lang="en-US" dirty="0" smtClean="0"/>
              <a:t>SELL securities decreases ER and therefore decrease the MS</a:t>
            </a:r>
          </a:p>
          <a:p>
            <a:pPr>
              <a:buNone/>
            </a:pPr>
            <a:r>
              <a:rPr lang="en-US" b="1" dirty="0" smtClean="0"/>
              <a:t>DR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RR</a:t>
            </a:r>
          </a:p>
          <a:p>
            <a:pPr lvl="1">
              <a:buNone/>
            </a:pPr>
            <a:r>
              <a:rPr lang="en-US" dirty="0" smtClean="0"/>
              <a:t>Decrease in the RR increases ER and therefore increase the MS</a:t>
            </a:r>
          </a:p>
          <a:p>
            <a:pPr lvl="1">
              <a:buNone/>
            </a:pPr>
            <a:r>
              <a:rPr lang="en-US" dirty="0" smtClean="0"/>
              <a:t>Increase in the RR decreases ER and therefore decrease the MS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06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7. The Discount rate (DR) is charged by _______ to ________ for _________ .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05001"/>
            <a:ext cx="7010400" cy="2895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Fed / banks / loans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Banks / the Fed / 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Fed; banks; 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Banks / other banks / overnight loans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60198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DR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16a – Monetary Policy</a:t>
            </a:r>
            <a:endParaRPr lang="en-US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5000" b="1" dirty="0" smtClean="0">
                <a:solidFill>
                  <a:schemeClr val="tx1"/>
                </a:solidFill>
              </a:rPr>
              <a:t>Must Know / Outcomes: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List the principal assets and liabilities of the Federal Reserve Banks.</a:t>
            </a:r>
            <a:endParaRPr lang="en-US" sz="45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Explain how each of the three tools of monetary policy may be used by the Fed to expand and to contract the money supply.</a:t>
            </a:r>
            <a:endParaRPr lang="en-US" sz="45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Explain the relative importance of the monetary policy tools. (OMO most important)</a:t>
            </a:r>
            <a:endParaRPr lang="en-US" sz="45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Describe expansionary and </a:t>
            </a:r>
            <a:r>
              <a:rPr lang="en-US" sz="4500" dirty="0" err="1">
                <a:solidFill>
                  <a:schemeClr val="tx1"/>
                </a:solidFill>
              </a:rPr>
              <a:t>contractionary</a:t>
            </a:r>
            <a:r>
              <a:rPr lang="en-US" sz="4500" dirty="0">
                <a:solidFill>
                  <a:schemeClr val="tx1"/>
                </a:solidFill>
              </a:rPr>
              <a:t> monetary policies, and explain when, why, and how they are used.</a:t>
            </a:r>
            <a:endParaRPr lang="en-US" sz="45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Describe the relationship between the interest rate, expected rate of return, and investment and construct an investment demand curve.</a:t>
            </a:r>
            <a:endParaRPr lang="en-US" sz="45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Identify the factors (determinants) that may cause a shift in the investment-demand curve.</a:t>
            </a:r>
            <a:endParaRPr lang="en-US" sz="45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Explain the cause-effect chain between monetary policy and changes in equilibrium GDP.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Demonstrate graphically the money market and how a change in the money supply will affect the interest rate.</a:t>
            </a:r>
            <a:endParaRPr lang="en-US" sz="45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Show the effects of interest rate changes on investment spending.</a:t>
            </a:r>
            <a:endParaRPr lang="en-US" sz="45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Describe the impact of changes in investment on aggregate demand, equilibrium GDP, and UE, IN, and EG.</a:t>
            </a:r>
            <a:endParaRPr lang="en-US" sz="45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Describe how the Fed targets the Federal Funds Rate (Fed Funds) as part of its OMO monetary policy actions.</a:t>
            </a:r>
            <a:endParaRPr lang="en-US" sz="45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Listen to the first minute and ten seconds of the podcast below. Can you GRAPH what is happening in China? (The first two minutes are NOT about basketball in Cuba.)</a:t>
            </a:r>
            <a:br>
              <a:rPr lang="en-US" sz="4500" dirty="0">
                <a:solidFill>
                  <a:schemeClr val="tx1"/>
                </a:solidFill>
              </a:rPr>
            </a:br>
            <a:r>
              <a:rPr lang="en-US" sz="45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4500" dirty="0" smtClean="0">
                <a:solidFill>
                  <a:schemeClr val="tx1"/>
                </a:solidFill>
                <a:hlinkClick r:id="rId3"/>
              </a:rPr>
              <a:t>www.marketplace.org/topics/economy/podcast-basketball-heads-cuba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06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7. The Discount rate (DR) is charged by _______ to ________ for _________ 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2069254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05001"/>
            <a:ext cx="7010400" cy="2895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Fed / banks / loans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Banks / the Fed / 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Fed; banks; 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Banks / other banks / overnight loans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60198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DR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27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8. Assume the RR is 20% and the Fed lowers the DR which results in banks borrowing $10 billion.</a:t>
            </a:r>
            <a:br>
              <a:rPr lang="en-US" sz="3600" b="1" dirty="0" smtClean="0"/>
            </a:br>
            <a:r>
              <a:rPr lang="en-US" sz="3600" b="1" dirty="0" smtClean="0"/>
              <a:t>How much does this change the money creation potential for the banking system?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438401"/>
            <a:ext cx="2209800" cy="251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$40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60198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DR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8. Assume the RR is 20% and the Fed lowers the DR which results in banks borrowing $10 billion.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How much does this change the money creation potential for the banking system?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438401"/>
            <a:ext cx="2209800" cy="251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$40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367555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60198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DR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FORMULAS:</a:t>
            </a:r>
          </a:p>
          <a:p>
            <a:pPr marL="400050" lvl="1" indent="0">
              <a:buNone/>
            </a:pPr>
            <a:r>
              <a:rPr lang="en-US" b="1" dirty="0" smtClean="0"/>
              <a:t>Change in MS = ER x Money Multiplier</a:t>
            </a:r>
          </a:p>
          <a:p>
            <a:pPr marL="400050" lvl="1" indent="0">
              <a:buNone/>
            </a:pPr>
            <a:r>
              <a:rPr lang="en-US" b="1" dirty="0"/>
              <a:t>ER = Total Reserves - Req. Res  </a:t>
            </a:r>
          </a:p>
          <a:p>
            <a:pPr marL="400050" lvl="1" indent="0">
              <a:buNone/>
            </a:pPr>
            <a:r>
              <a:rPr lang="en-US" b="1" dirty="0" smtClean="0"/>
              <a:t>Money Multiplier = 1/RR</a:t>
            </a:r>
          </a:p>
          <a:p>
            <a:pPr marL="0" indent="0">
              <a:buNone/>
            </a:pPr>
            <a:r>
              <a:rPr lang="en-US" b="1" dirty="0" smtClean="0"/>
              <a:t>RR is 20%, Fed lowers the DR, banks borrow $10</a:t>
            </a:r>
          </a:p>
          <a:p>
            <a:pPr marL="400050" lvl="1" indent="0">
              <a:buNone/>
            </a:pPr>
            <a:r>
              <a:rPr lang="en-US" dirty="0" smtClean="0"/>
              <a:t>Money Multiplier = 1/RR = 1/.20 = 5</a:t>
            </a:r>
          </a:p>
          <a:p>
            <a:pPr marL="400050" lvl="1" indent="0">
              <a:buNone/>
            </a:pPr>
            <a:r>
              <a:rPr lang="en-US" dirty="0" smtClean="0"/>
              <a:t>Req. Res = RR x Liabilities = .20 x $0 = $0</a:t>
            </a:r>
          </a:p>
          <a:p>
            <a:pPr marL="400050" lvl="1" indent="0">
              <a:buNone/>
            </a:pPr>
            <a:r>
              <a:rPr lang="en-US" dirty="0" smtClean="0"/>
              <a:t>ER = Total Reserves – Req. Res =$10 – $0 = $10</a:t>
            </a:r>
          </a:p>
          <a:p>
            <a:pPr marL="400050" lvl="1" indent="0">
              <a:buNone/>
            </a:pPr>
            <a:r>
              <a:rPr lang="en-US" b="1" dirty="0"/>
              <a:t>Change in MS = ER x Money Multiplier</a:t>
            </a:r>
          </a:p>
          <a:p>
            <a:pPr marL="400050" lvl="1" indent="0">
              <a:buNone/>
            </a:pPr>
            <a:r>
              <a:rPr lang="en-US" dirty="0" smtClean="0"/>
              <a:t>Change in MS = $10 x 5 = </a:t>
            </a:r>
            <a:r>
              <a:rPr lang="en-US" b="1" u="sng" dirty="0" smtClean="0"/>
              <a:t>$50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60198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Fed: DR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274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Tools of the Fed: DR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81001"/>
            <a:ext cx="8915400" cy="48767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b="1" u="sng" dirty="0" smtClean="0"/>
              <a:t>DISCOUNT RATE</a:t>
            </a:r>
          </a:p>
          <a:p>
            <a:pPr>
              <a:buNone/>
            </a:pPr>
            <a:endParaRPr lang="en-US" sz="3800" b="1" u="sng" dirty="0" smtClean="0"/>
          </a:p>
          <a:p>
            <a:pPr marL="514350" indent="-514350">
              <a:buNone/>
            </a:pPr>
            <a:r>
              <a:rPr lang="en-US" sz="3800" dirty="0" smtClean="0"/>
              <a:t>Definition: the interest rate that the Fed charges to</a:t>
            </a:r>
          </a:p>
          <a:p>
            <a:pPr marL="514350" indent="-514350">
              <a:buNone/>
            </a:pPr>
            <a:r>
              <a:rPr lang="en-US" sz="3800" dirty="0" smtClean="0"/>
              <a:t> commercial banks that borrow from the Fed. </a:t>
            </a:r>
          </a:p>
          <a:p>
            <a:pPr marL="514350" indent="-514350">
              <a:buNone/>
            </a:pPr>
            <a:endParaRPr lang="en-US" sz="3800" dirty="0" smtClean="0"/>
          </a:p>
          <a:p>
            <a:pPr marL="514350" indent="-514350">
              <a:buNone/>
            </a:pPr>
            <a:r>
              <a:rPr lang="en-US" sz="3800" dirty="0" smtClean="0"/>
              <a:t>An increase in the discount rate signals that borrowing</a:t>
            </a:r>
          </a:p>
          <a:p>
            <a:pPr marL="514350" indent="-514350">
              <a:buNone/>
            </a:pPr>
            <a:r>
              <a:rPr lang="en-US" sz="3800" dirty="0" smtClean="0"/>
              <a:t>reserves is more difficult and will tend to shrink excess </a:t>
            </a:r>
          </a:p>
          <a:p>
            <a:pPr marL="514350" indent="-514350">
              <a:buNone/>
            </a:pPr>
            <a:r>
              <a:rPr lang="en-US" sz="3800" dirty="0" smtClean="0"/>
              <a:t>reserves.</a:t>
            </a:r>
          </a:p>
          <a:p>
            <a:pPr marL="514350" indent="-514350">
              <a:buNone/>
            </a:pPr>
            <a:endParaRPr lang="en-US" sz="3800" dirty="0" smtClean="0"/>
          </a:p>
          <a:p>
            <a:pPr marL="514350" indent="-514350">
              <a:buNone/>
            </a:pPr>
            <a:r>
              <a:rPr lang="en-US" sz="3800" dirty="0" smtClean="0"/>
              <a:t>A decrease in the discount rate signals that borrowing reserves </a:t>
            </a:r>
          </a:p>
          <a:p>
            <a:pPr marL="514350" indent="-514350">
              <a:buNone/>
            </a:pPr>
            <a:r>
              <a:rPr lang="en-US" sz="3800" dirty="0" smtClean="0"/>
              <a:t>will be easier and will tend to expand excess reserves.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u="sng" dirty="0" smtClean="0"/>
              <a:t>Tools of the Fed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OMO</a:t>
            </a:r>
          </a:p>
          <a:p>
            <a:pPr lvl="1">
              <a:buNone/>
            </a:pPr>
            <a:r>
              <a:rPr lang="en-US" dirty="0" smtClean="0"/>
              <a:t>BUY securities increases ER and therefore increase the MS</a:t>
            </a:r>
          </a:p>
          <a:p>
            <a:pPr lvl="1">
              <a:buNone/>
            </a:pPr>
            <a:r>
              <a:rPr lang="en-US" dirty="0" smtClean="0"/>
              <a:t>SELL securities decreases ER and therefore decrease the MS</a:t>
            </a:r>
          </a:p>
          <a:p>
            <a:pPr>
              <a:buNone/>
            </a:pPr>
            <a:r>
              <a:rPr lang="en-US" b="1" dirty="0" smtClean="0"/>
              <a:t>DR</a:t>
            </a:r>
          </a:p>
          <a:p>
            <a:pPr lvl="1">
              <a:buNone/>
            </a:pPr>
            <a:r>
              <a:rPr lang="en-US" dirty="0" smtClean="0"/>
              <a:t>Increase the DR decreases ER and therefore decrease the MS</a:t>
            </a:r>
          </a:p>
          <a:p>
            <a:pPr lvl="1">
              <a:buNone/>
            </a:pPr>
            <a:r>
              <a:rPr lang="en-US" dirty="0" smtClean="0"/>
              <a:t>Decrease the DR increases ER and therefore increase the MS</a:t>
            </a:r>
          </a:p>
          <a:p>
            <a:pPr>
              <a:buNone/>
            </a:pPr>
            <a:r>
              <a:rPr lang="en-US" b="1" dirty="0" smtClean="0"/>
              <a:t>RR</a:t>
            </a:r>
          </a:p>
          <a:p>
            <a:pPr lvl="1">
              <a:buNone/>
            </a:pPr>
            <a:r>
              <a:rPr lang="en-US" dirty="0" smtClean="0"/>
              <a:t>Decrease in the RR increases ER and therefore increase the MS</a:t>
            </a:r>
          </a:p>
          <a:p>
            <a:pPr lvl="1">
              <a:buNone/>
            </a:pPr>
            <a:r>
              <a:rPr lang="en-US" dirty="0" smtClean="0"/>
              <a:t>Increase in the RR decreases ER and therefore decrease the MS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639762"/>
          </a:xfrm>
        </p:spPr>
        <p:txBody>
          <a:bodyPr>
            <a:noAutofit/>
          </a:bodyPr>
          <a:lstStyle/>
          <a:p>
            <a:pPr algn="l"/>
            <a:r>
              <a:rPr lang="en-US" sz="3700" b="1" dirty="0" smtClean="0"/>
              <a:t>9. Which tool does the Fed use most often?</a:t>
            </a:r>
            <a:endParaRPr lang="en-US" sz="37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1"/>
            <a:ext cx="3733800" cy="3200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OMO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60198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639762"/>
          </a:xfrm>
        </p:spPr>
        <p:txBody>
          <a:bodyPr>
            <a:noAutofit/>
          </a:bodyPr>
          <a:lstStyle/>
          <a:p>
            <a:pPr algn="l"/>
            <a:r>
              <a:rPr lang="en-US" sz="3700" b="1" dirty="0" smtClean="0">
                <a:solidFill>
                  <a:srgbClr val="0070C0"/>
                </a:solidFill>
              </a:rPr>
              <a:t>9. Which tool does the Fed use most often?</a:t>
            </a:r>
            <a:endParaRPr lang="en-US" sz="37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1"/>
            <a:ext cx="3733800" cy="3200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OMO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DR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1154854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60198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1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For several reasons, Fed uses open-market operations most often: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1. Open-market operations are most important. This decision is flexible because securities can be bought or sold quickly and in great quantities. Reserves change quickly in response.</a:t>
            </a:r>
          </a:p>
          <a:p>
            <a:pPr>
              <a:buNone/>
            </a:pPr>
            <a:r>
              <a:rPr lang="en-US" dirty="0" smtClean="0"/>
              <a:t>2. The reserve ratio is rarely changed since this could destabilize bank’s lending and profit positions.</a:t>
            </a:r>
          </a:p>
          <a:p>
            <a:pPr>
              <a:buNone/>
            </a:pPr>
            <a:r>
              <a:rPr lang="en-US" dirty="0" smtClean="0"/>
              <a:t>3. Changing the discount rate has little direct effect, since only 2-3 percent of bank reserves are borrowed from Fed.  At best it has an "announcement effect" that signals direction of monetary policy.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60198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of the Fed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3255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10. The Federal Funds interest rate (Fed. Funds) is charged by _______ to ________ for _________ .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828801"/>
            <a:ext cx="8001000" cy="26670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Fed / banks /overnight loans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Banks / the Fed / 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 / banks / </a:t>
            </a:r>
            <a:r>
              <a:rPr lang="en-US" dirty="0" smtClean="0"/>
              <a:t>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Banks / other banks / overnight loans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16a – Monetary Policy</a:t>
            </a:r>
            <a:endParaRPr lang="en-US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8001000" cy="5867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KEY TERMS: 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</a:rPr>
              <a:t>expected rate of return, investment demand, assets of the Federal Reserve banks, liabilities of the Federal Reserve banks,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Federal Reserve notes, Open Market Operations (OMO), Discount Rate (DR), Required Reserve Ratio (RR), Federal funds rate (Fed funds)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3255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10. The Federal Funds interest rate (Fed. Funds) is charged by _______ to ________ for _________ 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828801"/>
            <a:ext cx="8001000" cy="26670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Fed / banks /overnight loans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Banks / the Fed / 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 / banks / </a:t>
            </a:r>
            <a:r>
              <a:rPr lang="en-US" dirty="0" smtClean="0"/>
              <a:t>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Banks / other banks / overnight loans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3651166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5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11. If you read that the Fed is raising the Fed funds rate then which tool are they using?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3581400" cy="3048001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OMO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11. If you read that the Fed is raising the Fed funds rate then which tool are they using?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3581400" cy="3048001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OMO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RR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15240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1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12. What is the CORRECT order?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219200"/>
            <a:ext cx="88392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 tool =&gt; ER =&gt; Interest Rate =&gt; MS =&gt; I=&gt;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 tool =&gt; Interest Rate =&gt; ER =&gt; MS =&gt; I=&gt;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 tool =&gt; ER =&gt; MS =&gt; Interest Rate =&gt; I=&gt;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 tool =&gt; Interest Rate =&gt; MS =&gt; ER =&gt; I=&gt; AD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12. What is the CORRECT order?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219200"/>
            <a:ext cx="88392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 tool =&gt; ER =&gt; Interest Rate =&gt; MS =&gt; I=&gt;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 tool =&gt; Interest Rate =&gt; ER =&gt; MS =&gt; I=&gt;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 tool =&gt; ER =&gt; MS =&gt; Interest Rate =&gt; I=&gt;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Fed tool =&gt; Interest Rate =&gt; MS =&gt; ER =&gt; I=&gt; AD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52400" y="243840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42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1457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mpchainuen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4" y="2590800"/>
            <a:ext cx="10114781" cy="297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56894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pchaininn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43200"/>
            <a:ext cx="9855428" cy="289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7297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0"/>
            <a:ext cx="4419600" cy="2239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13. If the graph at the right represents the current economy, what should the Fed do?</a:t>
            </a:r>
            <a:endParaRPr lang="en-US" sz="3600" b="1" dirty="0"/>
          </a:p>
        </p:txBody>
      </p:sp>
      <p:pic>
        <p:nvPicPr>
          <p:cNvPr id="5" name="Picture 4" descr="adas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1000"/>
            <a:ext cx="4038600" cy="3028950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14601"/>
            <a:ext cx="4191000" cy="2590799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the 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the DR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the RR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Buy Securities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19600" cy="2239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13. If the graph at the right represents the current economy, what should the Fed do?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adasu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81000"/>
            <a:ext cx="4038600" cy="3028950"/>
          </a:xfrm>
          <a:prstGeom prst="rect">
            <a:avLst/>
          </a:prstGeom>
        </p:spPr>
      </p:pic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4336966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514601"/>
            <a:ext cx="4191000" cy="2590799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the 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the DR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the RR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Buy Securities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3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MP Cause Effect Chain: Easy MP</a:t>
            </a:r>
            <a:endParaRPr lang="en-US" dirty="0"/>
          </a:p>
        </p:txBody>
      </p:sp>
      <p:pic>
        <p:nvPicPr>
          <p:cNvPr id="4" name="Picture 3" descr="mpchainuen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10374134" cy="3048000"/>
          </a:xfrm>
          <a:prstGeom prst="rect">
            <a:avLst/>
          </a:prstGeom>
        </p:spPr>
      </p:pic>
      <p:pic>
        <p:nvPicPr>
          <p:cNvPr id="5" name="Picture 4" descr="mpchainexplet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038600"/>
            <a:ext cx="8782700" cy="2514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1457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mpchainuen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4" y="2590800"/>
            <a:ext cx="10114781" cy="297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0"/>
            <a:ext cx="4419600" cy="2239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14. If the graph at the right represents the current economy, what should the Fed do?</a:t>
            </a:r>
            <a:endParaRPr lang="en-US" sz="3600" b="1" dirty="0"/>
          </a:p>
        </p:txBody>
      </p:sp>
      <p:pic>
        <p:nvPicPr>
          <p:cNvPr id="6" name="Picture 5" descr="adas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1000"/>
            <a:ext cx="4267200" cy="3430915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14601"/>
            <a:ext cx="4191000" cy="2590799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the 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the DR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the RR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Buy Securities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0"/>
            <a:ext cx="4419600" cy="2239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14. If the graph at the right represents the current economy, what should the Fed do?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adasi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81000"/>
            <a:ext cx="4267200" cy="3430915"/>
          </a:xfrm>
          <a:prstGeom prst="rect">
            <a:avLst/>
          </a:prstGeom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14601"/>
            <a:ext cx="4191000" cy="2590799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the MS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the DR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the RR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Buy Securities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375175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8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56894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pchaininn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43200"/>
            <a:ext cx="9855428" cy="289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MP Cause Effect Chain: Tight MP</a:t>
            </a:r>
            <a:endParaRPr lang="en-US" dirty="0"/>
          </a:p>
        </p:txBody>
      </p:sp>
      <p:pic>
        <p:nvPicPr>
          <p:cNvPr id="5" name="Picture 4" descr="mpchaininn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9855428" cy="2895600"/>
          </a:xfrm>
          <a:prstGeom prst="rect">
            <a:avLst/>
          </a:prstGeom>
        </p:spPr>
      </p:pic>
      <p:pic>
        <p:nvPicPr>
          <p:cNvPr id="4" name="Picture 3" descr="mpchaincontractlet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38600"/>
            <a:ext cx="9106662" cy="2590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Tools of the Fed</a:t>
            </a:r>
            <a:endParaRPr lang="en-US" b="1" u="sng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OMO (Open Market Operations)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DR (Discount Rate)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RR (Required Reserve Ratio)</a:t>
            </a:r>
            <a:endParaRPr lang="en-US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1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2239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1. Assume the RR is 20% and a $10 bill in deposited in a checking account of Bank A. </a:t>
            </a:r>
            <a:br>
              <a:rPr lang="en-US" sz="3200" b="1" dirty="0" smtClean="0"/>
            </a:br>
            <a:r>
              <a:rPr lang="en-US" sz="3200" b="1" dirty="0" smtClean="0"/>
              <a:t>How much does the money creation potential increase for Bank A and for the banking system?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362201"/>
            <a:ext cx="69342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$10; banking system’s $50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$8; banking system’s $40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$10; banking system’s $20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$8; banking system’s $20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2239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1. Assume the RR is 20% and a $10 bill in deposited in a checking account of Bank A.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How much does the money creation potential increase for Bank A and for the banking system?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-55880" y="3014134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600" y="2362201"/>
            <a:ext cx="69342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$10; banking system’s $50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$8; banking system’s $40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$10; banking system’s $20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Bank A’s $8; banking system’s $20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1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OWERPOINTVERSION" val="14.0"/>
  <p:tag name="TASKPANEKEY" val="cb2ee0d1-d967-4f35-862f-68ccf5ff7054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7"/>
  <p:tag name="FONTSIZE" val="32"/>
  <p:tag name="BULLETTYPE" val="ppBulletArabicPeriod"/>
  <p:tag name="ANSWERTEXT" val="Bank A’s $10; banking system’s $50&#10;Bank A’s $8; banking system’s $40&#10;Bank A’s $10; banking system’s $20&#10;Bank A’s $8; banking system’s $20"/>
  <p:tag name="OLDNUMANSWERS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Bank A’s $10; banking system’s $50|smicln|Bank A’s $8; banking system’s $40|smicln|Bank A’s $10; banking system’s $20|smicln|Bank A’s $8; banking system’s $20"/>
  <p:tag name="QUESTIONALIAS" val="1. Assume the RR is 20% and a $10 bill in deposited in a checking account of Bank A.  How much does the money creation potential increase for Bank A and for the banking system?"/>
  <p:tag name="SLIDEORDER" val="3"/>
  <p:tag name="SLIDEGUID" val="F01E3281D29244CB8A59F0ECABF18E1C"/>
  <p:tag name="VALUES" val="Incorrect|smicln|Correct|smicln|In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7"/>
  <p:tag name="FONTSIZE" val="32"/>
  <p:tag name="BULLETTYPE" val="ppBulletArabicPeriod"/>
  <p:tag name="ANSWERTEXT" val="Bank A’s $10; banking system’s $50&#10;Bank A’s $8; banking system’s $40&#10;Bank A’s $10; banking system’s $20&#10;Bank A’s $8; banking system’s $20"/>
  <p:tag name="OLDNUMANSWERS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3"/>
  <p:tag name="SLIDEGUID" val="1B26B6BA07274B409D3097373D092678"/>
  <p:tag name="QUESTIONALIAS" val="2. Assume the RR is reduced to 10% and a $10 bill in deposited in a checking account of Bank A.  How much does the money creation potential increase for Bank A and for the banking system?"/>
  <p:tag name="ANSWERSALIAS" val="Bank A’s $8; banking system’s $40|smicln|Bank A’s $8; banking system’s $80|smicln|Bank A’s $9; banking system’s $45|smicln|Bank A’s $9; banking system’s $90"/>
  <p:tag name="CORRECTPOINTVALUE" val="0"/>
  <p:tag name="VALUES" val="No Value|smicln|No Value|smicln|No Value|smicln|No Val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5"/>
  <p:tag name="FONTSIZE" val="32"/>
  <p:tag name="BULLETTYPE" val="ppBulletArabicPeriod"/>
  <p:tag name="ANSWERTEXT" val="Bank A’s $8; banking system’s $40&#10;Bank A’s $8; banking system’s $80&#10;Bank A’s $9; banking system’s $45&#10;Bank A’s $9; banking system’s $90"/>
  <p:tag name="OLDNUMANSWERS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2. Assume the RR is reduced to 10% and a $10 bill in deposited in a checking account of Bank A.  How much does the money creation potential increase for Bank A and for the banking system?"/>
  <p:tag name="ANSWERSALIAS" val="Bank A’s $8; banking system’s $40|smicln|Bank A’s $8; banking system’s $80|smicln|Bank A’s $9; banking system’s $45|smicln|Bank A’s $9; banking system’s $90"/>
  <p:tag name="SLIDEORDER" val="4"/>
  <p:tag name="SLIDEGUID" val="10ACC6431967491D97F8255200FAE8A0"/>
  <p:tag name="VALUES" val="Incorrect|smicln|Incorrect|smicln|Incorrect|smicln|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5"/>
  <p:tag name="FONTSIZE" val="32"/>
  <p:tag name="BULLETTYPE" val="ppBulletArabicPeriod"/>
  <p:tag name="ANSWERTEXT" val="Bank A’s $8; banking system’s $40&#10;Bank A’s $8; banking system’s $80&#10;Bank A’s $9; banking system’s $45&#10;Bank A’s $9; banking system’s $90"/>
  <p:tag name="OLDNUMANSWER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3"/>
  <p:tag name="SLIDEGUID" val="F6C2250C3D3048EA90C48FD754396541"/>
  <p:tag name="QUESTIONALIAS" val="3. What are OMO?"/>
  <p:tag name="ANSWERSALIAS" val="The rate the Fed pays banks for their reserves|smicln|Overnight loans made by banks to other banks|smicln|The Fed buys or sells securities to change the MS|smicln|The fraction of liabilities that  banks must keep"/>
  <p:tag name="CORRECTPOINTVALUE" val="0"/>
  <p:tag name="VALUES" val="No Value|smicln|No Value|smicln|No Value|smicln|No Val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1"/>
  <p:tag name="FONTSIZE" val="32"/>
  <p:tag name="BULLETTYPE" val="ppBulletArabicPeriod"/>
  <p:tag name="ANSWERTEXT" val="The rate the Fed pays banks for their reserves&#10;Overnight loans made by banks to other banks&#10;The Fed buys or sells securities to change the MS&#10;The fraction of liabilities that  banks must keep"/>
  <p:tag name="OLDNUMANSWERS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3. What are OMO?"/>
  <p:tag name="ANSWERSALIAS" val="The rate the Fed pays banks for their reserves|smicln|Overnight loans made by banks to other banks|smicln|The Fed buys or sells securities to change the MS|smicln|The fraction of liabilities that  banks must keep"/>
  <p:tag name="SLIDEORDER" val="4"/>
  <p:tag name="SLIDEGUID" val="0CD10C2F208149B7A89A188FA374A014"/>
  <p:tag name="VALUES" val="Incorrect|smicln|Incorrect|smicln|Correct|smicln|Incorrec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1"/>
  <p:tag name="FONTSIZE" val="32"/>
  <p:tag name="BULLETTYPE" val="ppBulletArabicPeriod"/>
  <p:tag name="ANSWERTEXT" val="The rate the Fed pays banks for their reserves&#10;Overnight loans made by banks to other banks&#10;The Fed buys or sells securities to change the MS&#10;The fraction of liabilities that  banks must keep"/>
  <p:tag name="OLDNUMANSWERS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2"/>
  <p:tag name="SLIDEGUID" val="49F6FDE8AB804FB7896FE108AA0C555C"/>
  <p:tag name="QUESTIONALIAS" val="4. Which of the following is correct about the balance sheet of the Fed?"/>
  <p:tag name="ANSWERSALIAS" val="Securities are a liability|smicln|Reserves of banks are a liability|smicln|US treasury deposits are an asset|smicln|Loans to banks are a liability|smicln|Federal reserve notes are an asset"/>
  <p:tag name="CORRECTPOINTVALUE" val="0"/>
  <p:tag name="VALUES" val="No Value|smicln|No Value|smicln|No Value|smicln|No Value|smicln|No Val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0"/>
  <p:tag name="FONTSIZE" val="32"/>
  <p:tag name="BULLETTYPE" val="ppBulletArabicPeriod"/>
  <p:tag name="ANSWERTEXT" val="Securities are a liability&#10;Reserves of banks are a liability&#10;US treasury deposits are an asset&#10;Loans to banks are a liability&#10;Federal reserve notes are an asset"/>
  <p:tag name="OLDNUMANSWERS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4. Which of the following is correct about the balance sheet of the Fed?"/>
  <p:tag name="ANSWERSALIAS" val="Securities are a liability|smicln|Reserves of banks are a liability|smicln|US treasury deposits are an asset|smicln|Loans to banks are a liability|smicln|Federal reserve notes are an asset"/>
  <p:tag name="SLIDEORDER" val="3"/>
  <p:tag name="SLIDEGUID" val="2FBE22A9FD924DD1945FBF7DC1BD2567"/>
  <p:tag name="VALUES" val="Incorrect|smicln|Correct|smicln|Incorrect|smicln|Incorrect|smicln|Incorrec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0"/>
  <p:tag name="FONTSIZE" val="32"/>
  <p:tag name="BULLETTYPE" val="ppBulletArabicPeriod"/>
  <p:tag name="ANSWERTEXT" val="Securities are a liability&#10;Reserves of banks are a liability&#10;US treasury deposits are an asset&#10;Loans to banks are a liability&#10;Federal reserve notes are an asset"/>
  <p:tag name="OLDNUMANSWERS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4"/>
  <p:tag name="SLIDEGUID" val="56066FC88276456196CD64D7FC6F50DC"/>
  <p:tag name="QUESTIONALIAS" val="5. Assume that the Fed buys a $1000 bond (security) from a COMMERCIAL BANK (RR = 20%), What is the max. possible increase in the MS?"/>
  <p:tag name="ANSWERSALIAS" val="$200|smicln|$1000|smicln|$4000|smicln|$5000|smicln|$10,000"/>
  <p:tag name="CORRECTPOINTVALUE" val="0"/>
  <p:tag name="VALUES" val="No Value|smicln|No Value|smicln|No Value|smicln|No Value|smicln|No Val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"/>
  <p:tag name="FONTSIZE" val="32"/>
  <p:tag name="BULLETTYPE" val="ppBulletArabicPeriod"/>
  <p:tag name="ANSWERTEXT" val="$200&#10;$1000&#10;$4000&#10;$5000&#10;$10,000"/>
  <p:tag name="OLDNUMANSWERS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5. Assume that the Fed buys a $1000 bond (security) from a COMMERCIAL BANK (RR = 20%), What is the max. possible increase in the MS?"/>
  <p:tag name="ANSWERSALIAS" val="$200|smicln|$1000|smicln|$4000|smicln|$5000|smicln|$10,000"/>
  <p:tag name="SLIDEORDER" val="5"/>
  <p:tag name="SLIDEGUID" val="8A148F6CF641421B86EC1AA3DE3248A3"/>
  <p:tag name="VALUES" val="Incorrect|smicln|Incorrect|smicln|Incorrect|smicln|Correct|smicln|In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"/>
  <p:tag name="FONTSIZE" val="32"/>
  <p:tag name="BULLETTYPE" val="ppBulletArabicPeriod"/>
  <p:tag name="ANSWERTEXT" val="$200&#10;$1000&#10;$4000&#10;$5000&#10;$10,000"/>
  <p:tag name="OLDNUMANSWERS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5"/>
  <p:tag name="SLIDEGUID" val="1CD7F6C053464B11B54B52D676E3BED3"/>
  <p:tag name="QUESTIONALIAS" val="6. Assume that the Fed buys a $1000 bond (security) from THE PUBLIC (RR = 20%), What is the max possible increase in the MS?"/>
  <p:tag name="ANSWERSALIAS" val="$200|smicln|$1000|smicln|$4000|smicln|$5000|smicln|$10,000"/>
  <p:tag name="CORRECTPOINTVALUE" val="0"/>
  <p:tag name="VALUES" val="No Value|smicln|No Value|smicln|No Value|smicln|No Value|smicln|No Val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"/>
  <p:tag name="FONTSIZE" val="32"/>
  <p:tag name="BULLETTYPE" val="ppBulletArabicPeriod"/>
  <p:tag name="ANSWERTEXT" val="$200&#10;$1000&#10;$4000&#10;$5000&#10;$10,000"/>
  <p:tag name="OLDNUMANSWERS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6. Assume that the Fed buys a $1000 bond (security) from THE PUBLIC (RR = 20%), What is the max possible increase in the MS?"/>
  <p:tag name="ANSWERSALIAS" val="$200|smicln|$1000|smicln|$4000|smicln|$5000|smicln|$10,000"/>
  <p:tag name="SLIDEORDER" val="6"/>
  <p:tag name="SLIDEGUID" val="A277C86A68C74D7EB92D04EDCFAF3CD3"/>
  <p:tag name="VALUES" val="Incorrect|smicln|Incorrect|smicln|Incorrect|smicln|Correct|smicln|Incorrec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"/>
  <p:tag name="FONTSIZE" val="32"/>
  <p:tag name="BULLETTYPE" val="ppBulletArabicPeriod"/>
  <p:tag name="ANSWERTEXT" val="$200&#10;$1000&#10;$4000&#10;$5000&#10;$10,000"/>
  <p:tag name="OLDNUMANSWERS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5"/>
  <p:tag name="SLIDEGUID" val="F5FD5156DFE144249F726D3B04CD2EBE"/>
  <p:tag name="QUESTIONALIAS" val="7. The Discount rate (DR) is charged by _______ to ________ for _________ ."/>
  <p:tag name="ANSWERSALIAS" val="The Fed / banks / loans|smicln|Banks / the Fed / reserves|smicln|Fed; banks; reserves|smicln|Banks / other banks / overnight loans"/>
  <p:tag name="CORRECTPOINTVALUE" val="0"/>
  <p:tag name="VALUES" val="No Value|smicln|No Value|smicln|No Value|smicln|No Val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9"/>
  <p:tag name="FONTSIZE" val="32"/>
  <p:tag name="BULLETTYPE" val="ppBulletArabicPeriod"/>
  <p:tag name="ANSWERTEXT" val="The Fed / banks / loans&#10;Banks / the Fed / reserves&#10;Fed; banks; reserves&#10;Banks / other banks / overnight loans"/>
  <p:tag name="OLDNUMANSWER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7. The Discount rate (DR) is charged by _______ to ________ for _________ ."/>
  <p:tag name="ANSWERSALIAS" val="The Fed / banks / loans|smicln|Banks / the Fed / reserves|smicln|Fed; banks; reserves|smicln|Banks / other banks / overnight loans"/>
  <p:tag name="SLIDEORDER" val="6"/>
  <p:tag name="SLIDEGUID" val="7A22807A6C0F4F55894ACDFB16B20AE6"/>
  <p:tag name="VALUES" val="Correct|smicln|Incorrect|smicln|Incorrect|smicln|Incorrec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9"/>
  <p:tag name="FONTSIZE" val="32"/>
  <p:tag name="BULLETTYPE" val="ppBulletArabicPeriod"/>
  <p:tag name="ANSWERTEXT" val="The Fed / banks / loans&#10;Banks / the Fed / reserves&#10;Fed; banks; reserves&#10;Banks / other banks / overnight loans"/>
  <p:tag name="OLDNUMANSWERS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6"/>
  <p:tag name="SLIDEGUID" val="8B8C6D8A0D4E4BF2873EEAFD8A096382"/>
  <p:tag name="QUESTIONALIAS" val="8. Assume the RR is 20% and the Fed lowers the DR which results in banks borrowing $10 billion. How much does this change the money creation potential for the banking system?"/>
  <p:tag name="ANSWERSALIAS" val="$10|smicln|$40|smicln|$50|smicln|$200"/>
  <p:tag name="CORRECTPOINTVALUE" val="0"/>
  <p:tag name="VALUES" val="No Value|smicln|No Value|smicln|No Value|smicln|No Val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"/>
  <p:tag name="FONTSIZE" val="32"/>
  <p:tag name="BULLETTYPE" val="ppBulletArabicPeriod"/>
  <p:tag name="ANSWERTEXT" val="$10&#10;$40&#10;$50&#10;$200"/>
  <p:tag name="OLDNUMANSWERS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8. Assume the RR is 20% and the Fed lowers the DR which results in banks borrowing $10 billion. How much does this change the money creation potential for the banking system?"/>
  <p:tag name="ANSWERSALIAS" val="$10|smicln|$40|smicln|$50|smicln|$200"/>
  <p:tag name="SLIDEORDER" val="7"/>
  <p:tag name="SLIDEGUID" val="A34C5229CB7041EE94D985C413AA7559"/>
  <p:tag name="VALUES" val="Incorrect|smicln|Incorrect|smicln|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"/>
  <p:tag name="FONTSIZE" val="32"/>
  <p:tag name="BULLETTYPE" val="ppBulletArabicPeriod"/>
  <p:tag name="ANSWERTEXT" val="$10&#10;$40&#10;$50&#10;$200"/>
  <p:tag name="OLDNUMANSWERS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9"/>
  <p:tag name="SLIDEGUID" val="8EFC330ECCEB4D28AEC0755D97896EDF"/>
  <p:tag name="QUESTIONALIAS" val="12. Which tool does the Fed use most often?"/>
  <p:tag name="ANSWERSALIAS" val="OMO|smicln|RR|smicln|DR"/>
  <p:tag name="CORRECTPOINTVALUE" val="0"/>
  <p:tag name="VALUES" val="No Value|smicln|No Value|smicln|No Val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"/>
  <p:tag name="FONTSIZE" val="32"/>
  <p:tag name="BULLETTYPE" val="ppBulletArabicPeriod"/>
  <p:tag name="ANSWERTEXT" val="OMO&#10;RR&#10;DR"/>
  <p:tag name="OLDNUMANSWERS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2. Which tool does the Fed use most often?"/>
  <p:tag name="ANSWERSALIAS" val="OMO|smicln|RR|smicln|DR"/>
  <p:tag name="SLIDEORDER" val="10"/>
  <p:tag name="SLIDEGUID" val="470C67FEFAA242ACB0135FF3F45D41F7"/>
  <p:tag name="VALUES" val="Correct|smicln|Incorrect|smicln|Incorrec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"/>
  <p:tag name="FONTSIZE" val="32"/>
  <p:tag name="BULLETTYPE" val="ppBulletArabicPeriod"/>
  <p:tag name="ANSWERTEXT" val="OMO&#10;RR&#10;DR"/>
  <p:tag name="OLDNUMANSWERS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0"/>
  <p:tag name="SLIDEORDER" val="11"/>
  <p:tag name="SLIDEGUID" val="005473862D4F4862A782BAF9EFE8A9B7"/>
  <p:tag name="QUESTIONALIAS" val="10. The Federal Funds interest rate (Fed. Funds) is charged by _______ to ________ for _________ ."/>
  <p:tag name="ANSWERSALIAS" val="The Fed / banks /overnight loans|smicln|Banks / the Fed / reserves|smicln|Fed / banks / reserves|smicln|Banks / other banks / overnight loans"/>
  <p:tag name="VALUES" val="No Value|smicln|No Value|smicln|No Value|smicln|No Val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8"/>
  <p:tag name="FONTSIZE" val="32"/>
  <p:tag name="BULLETTYPE" val="ppBulletArabicPeriod"/>
  <p:tag name="ANSWERTEXT" val="The Fed / banks /overnight loans&#10;Banks / the Fed / reserves&#10;Fed; banks; reserves&#10;Banks / other banks / overnight loans"/>
  <p:tag name="OLDNUMANSWERS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SLIDEORDER" val="12"/>
  <p:tag name="SLIDEGUID" val="AECCB3059F2A4A5EA161A2F760AB10AE"/>
  <p:tag name="QUESTIONALIAS" val="10. The Federal Funds interest rate (Fed. Funds) is charged by _______ to ________ for _________ ."/>
  <p:tag name="ANSWERSALIAS" val="The Fed / banks /overnight loans|smicln|Banks / the Fed / reserves|smicln|Fed / banks / reserves|smicln|Banks / other banks / overnight loans"/>
  <p:tag name="VALUES" val="Incorrect|smicln|Incorrect|smicln|Incorrect|smicln|Corre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8"/>
  <p:tag name="FONTSIZE" val="32"/>
  <p:tag name="BULLETTYPE" val="ppBulletArabicPeriod"/>
  <p:tag name="ANSWERTEXT" val="The Fed / banks /overnight loans&#10;Banks / the Fed / reserves&#10;Fed; banks; reserves&#10;Banks / other banks / overnight loans"/>
  <p:tag name="OLDNUMANSWERS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14. If you read that the Fed is raising the Fed funds rate then which tool are they using?"/>
  <p:tag name="ANSWERSALIAS" val="OMO|smicln|DR|smicln|RR"/>
  <p:tag name="CORRECTPOINTVALUE" val="0"/>
  <p:tag name="SLIDEORDER" val="12"/>
  <p:tag name="SLIDEGUID" val="CE037D6481614B83A05E16F864CA4215"/>
  <p:tag name="VALUES" val="No Value|smicln|No Value|smicln|No Val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"/>
  <p:tag name="FONTSIZE" val="32"/>
  <p:tag name="BULLETTYPE" val="ppBulletArabicPeriod"/>
  <p:tag name="ANSWERTEXT" val="OMO&#10;DR&#10;RR"/>
  <p:tag name="OLDNUMANSWERS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4. If you read that the Fed is raising the Fed funds rate then which tool are they using?"/>
  <p:tag name="ANSWERSALIAS" val="OMO|smicln|DR|smicln|RR"/>
  <p:tag name="SLIDEORDER" val="13"/>
  <p:tag name="SLIDEGUID" val="0C040616930E468D9B25D1DB492BBF95"/>
  <p:tag name="VALUES" val="Correct|smicln|Incorrect|smicln|Incorrec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"/>
  <p:tag name="FONTSIZE" val="32"/>
  <p:tag name="BULLETTYPE" val="ppBulletArabicPeriod"/>
  <p:tag name="ANSWERTEXT" val="OMO&#10;DR&#10;RR"/>
  <p:tag name="OLDNUMANSWERS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7"/>
  <p:tag name="SLIDEGUID" val="7EFD3ABE405442BA9AD77A26C65360EA"/>
  <p:tag name="QUESTIONALIAS" val="9. What is the CORRECT order?"/>
  <p:tag name="ANSWERSALIAS" val="Fed tool =&gt; ER =&gt; Interest Rate =&gt; MS =&gt; I=&gt; AD|smicln|Fed tool =&gt; Interest Rate =&gt; ER =&gt; MS =&gt; I=&gt; AD|smicln|Fed tool =&gt; ER =&gt; MS =&gt; Interest Rate =&gt; I=&gt; AD|smicln|Fed tool =&gt; Interest Rate =&gt; MS =&gt; ER =&gt; I=&gt; AD"/>
  <p:tag name="CORRECTPOINTVALUE" val="0"/>
  <p:tag name="VALUES" val="No Value|smicln|No Value|smicln|No Value|smicln|No Val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1"/>
  <p:tag name="FONTSIZE" val="32"/>
  <p:tag name="BULLETTYPE" val="ppBulletArabicPeriod"/>
  <p:tag name="ANSWERTEXT" val="Fed tool =&gt; ER =&gt; Interest Rate =&gt; MS =&gt; I=&gt; AD&#10;Fed tool =&gt; Interest Rate =&gt; ER =&gt; MS =&gt; I=&gt; AD&#10;Fed tool =&gt; ER =&gt; MS =&gt; Interest Rate =&gt; I=&gt; AD&#10;Fed tool =&gt; Interest Rate =&gt; MS =&gt; ER =&gt; I=&gt; AD"/>
  <p:tag name="OLDNUMANSWERS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9. What is the CORRECT order?"/>
  <p:tag name="ANSWERSALIAS" val="Fed tool =&gt; ER =&gt; Interest Rate =&gt; MS =&gt; I=&gt; AD|smicln|Fed tool =&gt; Interest Rate =&gt; ER =&gt; MS =&gt; I=&gt; AD|smicln|Fed tool =&gt; ER =&gt; MS =&gt; Interest Rate =&gt; I=&gt; AD|smicln|Fed tool =&gt; Interest Rate =&gt; MS =&gt; ER =&gt; I=&gt; AD"/>
  <p:tag name="SLIDEORDER" val="8"/>
  <p:tag name="SLIDEGUID" val="4A382F52F9E549E2921BE88BA3B06DFD"/>
  <p:tag name="VALUES" val="Incorrect|smicln|Incorrect|smicln|Correct|smicln|In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91"/>
  <p:tag name="FONTSIZE" val="32"/>
  <p:tag name="BULLETTYPE" val="ppBulletArabicPeriod"/>
  <p:tag name="ANSWERTEXT" val="Fed tool =&gt; ER =&gt; Interest Rate =&gt; MS =&gt; I=&gt; AD&#10;Fed tool =&gt; Interest Rate =&gt; ER =&gt; MS =&gt; I=&gt; AD&#10;Fed tool =&gt; ER =&gt; MS =&gt; Interest Rate =&gt; I=&gt; AD&#10;Fed tool =&gt; Interest Rate =&gt; MS =&gt; ER =&gt; I=&gt; AD"/>
  <p:tag name="OLDNUMANSWERS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8"/>
  <p:tag name="SLIDEGUID" val="99D74A925D804DDDAA2230C5B7A48487"/>
  <p:tag name="QUESTIONALIAS" val="11. If the graph at the right represents the current economy, what should the Fed do?"/>
  <p:tag name="ANSWERSALIAS" val="Decrease the MS|smicln|Increase the DR|smicln|Increase the RR|smicln|Buy Securities"/>
  <p:tag name="CORRECTPOINTVALUE" val="0"/>
  <p:tag name="VALUES" val="No Value|smicln|No Value|smicln|No Value|smicln|No Val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2"/>
  <p:tag name="FONTSIZE" val="32"/>
  <p:tag name="BULLETTYPE" val="ppBulletArabicPeriod"/>
  <p:tag name="ANSWERTEXT" val="Decrease the MS&#10;Increase the DR&#10;Increase the RR&#10;Buy Securities"/>
  <p:tag name="OLDNUMANSWERS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1. If the graph at the right represents the current economy, what should the Fed do?"/>
  <p:tag name="ANSWERSALIAS" val="Decrease the MS|smicln|Increase the DR|smicln|Increase the RR|smicln|Buy Securities"/>
  <p:tag name="SLIDEORDER" val="9"/>
  <p:tag name="SLIDEGUID" val="5BB7D1951D054361AD171418918CFE15"/>
  <p:tag name="VALUES" val="Incorrect|smicln|Incorrect|smicln|Incorrect|smicln|Correc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2"/>
  <p:tag name="FONTSIZE" val="32"/>
  <p:tag name="BULLETTYPE" val="ppBulletArabicPeriod"/>
  <p:tag name="ANSWERTEXT" val="Decrease the MS&#10;Increase the DR&#10;Increase the RR&#10;Buy Securities"/>
  <p:tag name="OLDNUMANSWER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2"/>
  <p:tag name="SLIDEGUID" val="C7546F84D7844C50B2D93F8052ED3641"/>
  <p:tag name="ANSWERSALIAS" val="Bank A’s $10; banking system’s $50|smicln|Bank A’s $8; banking system’s $40|smicln|Bank A’s $10; banking system’s $20|smicln|Bank A’s $8; banking system’s $20"/>
  <p:tag name="QUESTIONALIAS" val="1. Assume the RR is 20% and a $10 bill in deposited in a checking account of Bank A.  How much does the money creation potential increase for Bank A and for the banking system?"/>
  <p:tag name="CORRECTPOINTVALUE" val="0"/>
  <p:tag name="VALUES" val="No Value|smicln|No Value|smicln|No Value|smicln|No Val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9"/>
  <p:tag name="SLIDEGUID" val="26B90A49C3E441C9B338721CB6A9D9E5"/>
  <p:tag name="QUESTIONALIAS" val="11. If the graph at the right represents the current economy, what should the Fed do?"/>
  <p:tag name="ANSWERSALIAS" val="Increase the MS|smicln|Decrease the DR|smicln|Increase the RR|smicln|Buy Securities"/>
  <p:tag name="CORRECTPOINTVALUE" val="0"/>
  <p:tag name="VALUES" val="No Value|smicln|No Value|smicln|No Value|smicln|No Val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2"/>
  <p:tag name="FONTSIZE" val="32"/>
  <p:tag name="BULLETTYPE" val="ppBulletArabicPeriod"/>
  <p:tag name="ANSWERTEXT" val="Increase the MS&#10;Decrease the DR&#10;Increase the RR&#10;Buy Securities"/>
  <p:tag name="OLDNUMANSWERS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1. If the graph at the right represents the current economy, what should the Fed do?"/>
  <p:tag name="ANSWERSALIAS" val="Increase the MS|smicln|Decrease the DR|smicln|Increase the RR|smicln|Buy Securities"/>
  <p:tag name="SLIDEORDER" val="10"/>
  <p:tag name="SLIDEGUID" val="9CC7A7D748244C139730BC967A837B84"/>
  <p:tag name="VALUES" val="Incorrect|smicln|Incorrect|smicln|Correct|smicln|Incorrec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2"/>
  <p:tag name="FONTSIZE" val="32"/>
  <p:tag name="BULLETTYPE" val="ppBulletArabicPeriod"/>
  <p:tag name="ANSWERTEXT" val="Increase the MS&#10;Decrease the DR&#10;Increase the RR&#10;Buy Securities"/>
  <p:tag name="OLDNUMANSWERS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2628</Words>
  <Application>Microsoft Office PowerPoint</Application>
  <PresentationFormat>On-screen Show (4:3)</PresentationFormat>
  <Paragraphs>320</Paragraphs>
  <Slides>53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16a – Monetary Policy</vt:lpstr>
      <vt:lpstr>16a – Monetary Policy</vt:lpstr>
      <vt:lpstr>16a – Monetary Policy</vt:lpstr>
      <vt:lpstr>16a – Monetary Policy</vt:lpstr>
      <vt:lpstr>The MP Cause Effect Chain: Easy MP</vt:lpstr>
      <vt:lpstr>The MP Cause Effect Chain: Tight MP</vt:lpstr>
      <vt:lpstr>Tools of the Fed</vt:lpstr>
      <vt:lpstr>1. Assume the RR is 20% and a $10 bill in deposited in a checking account of Bank A.  How much does the money creation potential increase for Bank A and for the banking system?</vt:lpstr>
      <vt:lpstr>1. Assume the RR is 20% and a $10 bill in deposited in a checking account of Bank A.  How much does the money creation potential increase for Bank A and for the banking system?</vt:lpstr>
      <vt:lpstr>PowerPoint Presentation</vt:lpstr>
      <vt:lpstr>PowerPoint Presentation</vt:lpstr>
      <vt:lpstr>2. Assume the RR is reduced to 10% and a $10 bill in deposited in a checking account of Bank A.  How much does the money creation potential increase for Bank A and for the banking system?</vt:lpstr>
      <vt:lpstr>2. Assume the RR is reduced to 10% and a $10 bill in deposited in a checking account of Bank A.  How much does the money creation potential increase for Bank A and for the banking system?</vt:lpstr>
      <vt:lpstr>PowerPoint Presentation</vt:lpstr>
      <vt:lpstr>Tools of the Fed: RR</vt:lpstr>
      <vt:lpstr>Tools of the Fed</vt:lpstr>
      <vt:lpstr>3. What are OMO?</vt:lpstr>
      <vt:lpstr>3. What are OMO?</vt:lpstr>
      <vt:lpstr>4. Which of the following is correct about the balance sheet of the Fed?</vt:lpstr>
      <vt:lpstr>4. Which of the following is correct about the balance sheet of the Fed?</vt:lpstr>
      <vt:lpstr>PowerPoint Presentation</vt:lpstr>
      <vt:lpstr>5. Assume that the Fed buys a $1000 bond (security) from COMMERCIAL BANKS (RR = 20%), What is the max. possible increase in the MS?</vt:lpstr>
      <vt:lpstr>5. Assume that the Fed buys a $1000 bond (security) from a COMMERCIAL BANKS (RR = 20%), What is the max. possible increase in the MS?</vt:lpstr>
      <vt:lpstr>PowerPoint Presentation</vt:lpstr>
      <vt:lpstr>6. Assume that the Fed buys a $1000 bond (security) from THE PUBLIC (RR = 20%), What is the max possible increase in the MS?</vt:lpstr>
      <vt:lpstr>6. Assume that the Fed buys a $1000 bond (security) from THE PUBLIC (RR = 20%), What is the max possible increase in the MS?</vt:lpstr>
      <vt:lpstr>PowerPoint Presentation</vt:lpstr>
      <vt:lpstr>Tools of the Fed</vt:lpstr>
      <vt:lpstr>7. The Discount rate (DR) is charged by _______ to ________ for _________ .</vt:lpstr>
      <vt:lpstr>7. The Discount rate (DR) is charged by _______ to ________ for _________ .</vt:lpstr>
      <vt:lpstr>8. Assume the RR is 20% and the Fed lowers the DR which results in banks borrowing $10 billion. How much does this change the money creation potential for the banking system?</vt:lpstr>
      <vt:lpstr>8. Assume the RR is 20% and the Fed lowers the DR which results in banks borrowing $10 billion. How much does this change the money creation potential for the banking system?</vt:lpstr>
      <vt:lpstr>PowerPoint Presentation</vt:lpstr>
      <vt:lpstr>Tools of the Fed: DR</vt:lpstr>
      <vt:lpstr>Tools of the Fed</vt:lpstr>
      <vt:lpstr>9. Which tool does the Fed use most often?</vt:lpstr>
      <vt:lpstr>9. Which tool does the Fed use most often?</vt:lpstr>
      <vt:lpstr>For several reasons, Fed uses open-market operations most often:</vt:lpstr>
      <vt:lpstr>10. The Federal Funds interest rate (Fed. Funds) is charged by _______ to ________ for _________ .</vt:lpstr>
      <vt:lpstr>10. The Federal Funds interest rate (Fed. Funds) is charged by _______ to ________ for _________ .</vt:lpstr>
      <vt:lpstr>11. If you read that the Fed is raising the Fed funds rate then which tool are they using?</vt:lpstr>
      <vt:lpstr>11. If you read that the Fed is raising the Fed funds rate then which tool are they using?</vt:lpstr>
      <vt:lpstr>12. What is the CORRECT order?</vt:lpstr>
      <vt:lpstr>12. What is the CORRECT order?</vt:lpstr>
      <vt:lpstr>PowerPoint Presentation</vt:lpstr>
      <vt:lpstr>PowerPoint Presentation</vt:lpstr>
      <vt:lpstr>PowerPoint Presentation</vt:lpstr>
      <vt:lpstr>13. If the graph at the right represents the current economy, what should the Fed do?</vt:lpstr>
      <vt:lpstr>13. If the graph at the right represents the current economy, what should the Fed do?</vt:lpstr>
      <vt:lpstr>PowerPoint Presentation</vt:lpstr>
      <vt:lpstr>14. If the graph at the right represents the current economy, what should the Fed do?</vt:lpstr>
      <vt:lpstr>14. If the graph at the right represents the current economy, what should the Fed do?</vt:lpstr>
      <vt:lpstr>PowerPoint Presentation</vt:lpstr>
    </vt:vector>
  </TitlesOfParts>
  <Company>Harper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harper</dc:creator>
  <cp:lastModifiedBy>Harper</cp:lastModifiedBy>
  <cp:revision>258</cp:revision>
  <dcterms:created xsi:type="dcterms:W3CDTF">2013-02-04T18:55:14Z</dcterms:created>
  <dcterms:modified xsi:type="dcterms:W3CDTF">2018-08-09T14:52:11Z</dcterms:modified>
</cp:coreProperties>
</file>