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2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3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4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5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07" r:id="rId2"/>
    <p:sldId id="258" r:id="rId3"/>
    <p:sldId id="305" r:id="rId4"/>
    <p:sldId id="306" r:id="rId5"/>
    <p:sldId id="269" r:id="rId6"/>
    <p:sldId id="293" r:id="rId7"/>
    <p:sldId id="289" r:id="rId8"/>
    <p:sldId id="270" r:id="rId9"/>
    <p:sldId id="294" r:id="rId10"/>
    <p:sldId id="260" r:id="rId11"/>
    <p:sldId id="295" r:id="rId12"/>
    <p:sldId id="272" r:id="rId13"/>
    <p:sldId id="296" r:id="rId14"/>
    <p:sldId id="273" r:id="rId15"/>
    <p:sldId id="297" r:id="rId16"/>
    <p:sldId id="308" r:id="rId17"/>
    <p:sldId id="274" r:id="rId18"/>
    <p:sldId id="298" r:id="rId19"/>
    <p:sldId id="275" r:id="rId20"/>
    <p:sldId id="299" r:id="rId21"/>
    <p:sldId id="279" r:id="rId22"/>
    <p:sldId id="276" r:id="rId23"/>
    <p:sldId id="300" r:id="rId24"/>
    <p:sldId id="282" r:id="rId25"/>
    <p:sldId id="286" r:id="rId26"/>
    <p:sldId id="277" r:id="rId27"/>
    <p:sldId id="301" r:id="rId28"/>
    <p:sldId id="280" r:id="rId29"/>
    <p:sldId id="290" r:id="rId30"/>
    <p:sldId id="278" r:id="rId31"/>
    <p:sldId id="302" r:id="rId32"/>
    <p:sldId id="284" r:id="rId33"/>
    <p:sldId id="283" r:id="rId34"/>
    <p:sldId id="303" r:id="rId35"/>
    <p:sldId id="288" r:id="rId36"/>
    <p:sldId id="285" r:id="rId37"/>
    <p:sldId id="304" r:id="rId38"/>
    <p:sldId id="291" r:id="rId39"/>
    <p:sldId id="292" r:id="rId40"/>
  </p:sldIdLst>
  <p:sldSz cx="9144000" cy="6858000" type="screen4x3"/>
  <p:notesSz cx="6858000" cy="9144000"/>
  <p:custDataLst>
    <p:tags r:id="rId4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52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FBD78-9A7B-4A17-9FBF-AB3F6BCE59A1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1076C-4464-41B3-A8EB-51F71702C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9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776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6EAF-A769-436D-9698-E3130BACC578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4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image" Target="../media/image6.jpeg"/><Relationship Id="rId4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4" Type="http://schemas.openxmlformats.org/officeDocument/2006/relationships/notesSlide" Target="../notesSlides/notesSlide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0.xml"/><Relationship Id="rId4" Type="http://schemas.openxmlformats.org/officeDocument/2006/relationships/image" Target="../media/image10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2.xml"/><Relationship Id="rId1" Type="http://schemas.openxmlformats.org/officeDocument/2006/relationships/tags" Target="../tags/tag5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4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9.xml"/><Relationship Id="rId1" Type="http://schemas.openxmlformats.org/officeDocument/2006/relationships/tags" Target="../tags/tag5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4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4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1.xml"/><Relationship Id="rId1" Type="http://schemas.openxmlformats.org/officeDocument/2006/relationships/tags" Target="../tags/tag70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4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0"/>
            <a:ext cx="7772400" cy="1447800"/>
          </a:xfrm>
        </p:spPr>
        <p:txBody>
          <a:bodyPr>
            <a:normAutofit/>
          </a:bodyPr>
          <a:lstStyle/>
          <a:p>
            <a:r>
              <a:rPr lang="en-US" b="1" dirty="0" smtClean="0"/>
              <a:t>MONETARY POLICY</a:t>
            </a:r>
            <a:br>
              <a:rPr lang="en-US" b="1" dirty="0" smtClean="0"/>
            </a:br>
            <a:r>
              <a:rPr lang="en-US" b="1" dirty="0" smtClean="0"/>
              <a:t>14a </a:t>
            </a:r>
            <a:r>
              <a:rPr lang="en-US" b="1" dirty="0" smtClean="0"/>
              <a:t>– What is Money?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003" y="2741839"/>
            <a:ext cx="7772400" cy="3276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web quiz may appear as two pages on tablets and laptops.</a:t>
            </a:r>
          </a:p>
          <a:p>
            <a:pPr algn="l"/>
            <a:endParaRPr lang="en-US" sz="1200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 recommend that you view it as one page by clicking on the open book icon        at the bottom of the page.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0"/>
            <a:ext cx="9178834" cy="10387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594" y="6524625"/>
            <a:ext cx="9163594" cy="3333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629" y="4572000"/>
            <a:ext cx="616272" cy="5306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1299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3. Which is </a:t>
            </a:r>
            <a:r>
              <a:rPr lang="en-US" sz="3600" b="1" u="sng" dirty="0" smtClean="0"/>
              <a:t>NOT</a:t>
            </a:r>
            <a:r>
              <a:rPr lang="en-US" sz="3600" b="1" dirty="0" smtClean="0"/>
              <a:t> one of the functions of money?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914401"/>
            <a:ext cx="4876800" cy="2590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Federal reserve note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Medium of exchange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Unit of account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Store of value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3. Which is </a:t>
            </a:r>
            <a:r>
              <a:rPr lang="en-US" sz="3600" b="1" u="sng" dirty="0" smtClean="0">
                <a:solidFill>
                  <a:srgbClr val="0070C0"/>
                </a:solidFill>
              </a:rPr>
              <a:t>NOT</a:t>
            </a:r>
            <a:r>
              <a:rPr lang="en-US" sz="3600" b="1" dirty="0" smtClean="0">
                <a:solidFill>
                  <a:srgbClr val="0070C0"/>
                </a:solidFill>
              </a:rPr>
              <a:t> one of the functions of money?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914401"/>
            <a:ext cx="4876800" cy="2590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Federal reserve note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Medium of exchange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Unit of account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Store of value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1078654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630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4. If I take $10 from my wallet and put it into my checking account, what happens to M1?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0"/>
            <a:ext cx="4114800" cy="40386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Does not change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4. If I take $10 from my wallet and put it into my checking account, what happens to M1?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0"/>
            <a:ext cx="4114800" cy="40386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Does not change</a:t>
            </a:r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276114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216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2720" y="274638"/>
            <a:ext cx="8666480" cy="1020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5. If I take $10 out of my wallet and put it into my savings account what happens to M1 and M2?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447800"/>
            <a:ext cx="8229600" cy="32766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M1 decreases; M2 increases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M1 increases; M2 decreases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M1 stays the same; M2 increases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M1 decreases; M2 stays the same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2720" y="274638"/>
            <a:ext cx="8666480" cy="1173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5. If I take $10 out of my wallet and put it into my savings account what happens to M1 and M2?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447800"/>
            <a:ext cx="8229600" cy="32766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M1 decreases; M2 increases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M1 increases; M2 decreases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M1 stays the same; M2 increases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M1 decreases; M2 stays the same</a:t>
            </a:r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221399" y="32766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142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2470196" cy="1752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Money Supply</a:t>
            </a:r>
            <a:br>
              <a:rPr lang="en-US" b="1" u="sng" dirty="0" smtClean="0"/>
            </a:br>
            <a:r>
              <a:rPr lang="en-US" b="1" u="sng" dirty="0" smtClean="0"/>
              <a:t>Graph</a:t>
            </a:r>
            <a:endParaRPr lang="en-US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140335" y="5269468"/>
            <a:ext cx="85159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The Money Supply (MS) is set by the </a:t>
            </a:r>
          </a:p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Federal Open Market Committee (FOMC)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7586" name="Picture 2" descr="http://www.harpercollege.edu/mhealy/ecogif/money/mm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52400"/>
            <a:ext cx="4495800" cy="46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2662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7921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6. What is money demand?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143001"/>
            <a:ext cx="6324600" cy="2514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demand for a higher wage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demand for liquidity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demand for gold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demand for physical assets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7921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6. What is money demand?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143001"/>
            <a:ext cx="6324600" cy="2514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demand for a higher wage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demand for liquidity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demand for gold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demand for physical assets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1794934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032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7. What is D1?</a:t>
            </a:r>
            <a:endParaRPr lang="en-US" sz="3600" b="1" dirty="0"/>
          </a:p>
        </p:txBody>
      </p:sp>
      <p:pic>
        <p:nvPicPr>
          <p:cNvPr id="5" name="Picture 4" descr="mdthreegraphsonl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838200"/>
            <a:ext cx="8610600" cy="2773353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657600"/>
            <a:ext cx="6096000" cy="2468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Transactions demand for money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Asset demand for money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Total demand for money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Money supply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MONETARY POLICY</a:t>
            </a:r>
            <a:br>
              <a:rPr lang="en-US" b="1" dirty="0" smtClean="0"/>
            </a:br>
            <a:r>
              <a:rPr lang="en-US" b="1" dirty="0" smtClean="0"/>
              <a:t>14a </a:t>
            </a:r>
            <a:r>
              <a:rPr lang="en-US" b="1" dirty="0" smtClean="0"/>
              <a:t>– What is Money?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610600" cy="33528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What is Money?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The Money Market Model: MD and MS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The Structure and Functions of the Federal Reserve and Banking Systems</a:t>
            </a:r>
          </a:p>
          <a:p>
            <a:pPr algn="l">
              <a:buFont typeface="Arial" pitchFamily="34" charset="0"/>
              <a:buChar char="•"/>
            </a:pPr>
            <a:endParaRPr lang="en-US" sz="40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7. What is D1?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5" name="Picture 4" descr="mdthreegraphsonly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8600" y="838200"/>
            <a:ext cx="8610600" cy="2773353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657600"/>
            <a:ext cx="6096000" cy="2468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Transactions demand for money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Asset demand for money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Total demand for money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Money supply</a:t>
            </a:r>
            <a:endParaRPr lang="en-US" dirty="0"/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382185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10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Money Demand</a:t>
            </a:r>
            <a:endParaRPr lang="en-US" b="1" u="sng" dirty="0"/>
          </a:p>
        </p:txBody>
      </p:sp>
      <p:pic>
        <p:nvPicPr>
          <p:cNvPr id="5" name="Picture 4" descr="mdthreegraphsla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066800"/>
            <a:ext cx="8763000" cy="28224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" y="3886200"/>
            <a:ext cx="87568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dirty="0" smtClean="0">
                <a:latin typeface="Arial" pitchFamily="34" charset="0"/>
                <a:cs typeface="Arial" pitchFamily="34" charset="0"/>
              </a:rPr>
              <a:t>Transactions Demand + Asset Demand  =  Total Demand for Money</a:t>
            </a:r>
            <a:endParaRPr lang="en-US" sz="2100" b="1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096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8. If MD increases what will happen to interest rates?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371601"/>
            <a:ext cx="3886200" cy="3276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Decrease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Increase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Stay the same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096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8. If MD increases what will happen to interest rates?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371601"/>
            <a:ext cx="3886200" cy="3276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Decrease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Increase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Stay the same</a:t>
            </a:r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61561" y="2226301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6394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The Money Market</a:t>
            </a:r>
            <a:endParaRPr lang="en-US" b="1" u="sng" dirty="0"/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066800"/>
            <a:ext cx="6248400" cy="459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4amoneydemand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46252" y="228600"/>
            <a:ext cx="6597748" cy="5334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2514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would </a:t>
            </a:r>
          </a:p>
          <a:p>
            <a:r>
              <a:rPr lang="en-US" sz="3200" dirty="0" smtClean="0"/>
              <a:t>cause an </a:t>
            </a:r>
          </a:p>
          <a:p>
            <a:r>
              <a:rPr lang="en-US" sz="3200" dirty="0" smtClean="0"/>
              <a:t>increase in  </a:t>
            </a:r>
          </a:p>
          <a:p>
            <a:r>
              <a:rPr lang="en-US" sz="3200" dirty="0" smtClean="0"/>
              <a:t>money </a:t>
            </a:r>
          </a:p>
          <a:p>
            <a:r>
              <a:rPr lang="en-US" sz="3200" dirty="0" smtClean="0"/>
              <a:t>demand?</a:t>
            </a:r>
          </a:p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ANSWER:</a:t>
            </a:r>
          </a:p>
          <a:p>
            <a:r>
              <a:rPr lang="en-US" sz="3200" dirty="0" smtClean="0"/>
              <a:t>An increase in nominal GDP: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    PL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    </a:t>
            </a:r>
            <a:r>
              <a:rPr lang="en-US" sz="3200" dirty="0" err="1" smtClean="0"/>
              <a:t>rGDP</a:t>
            </a:r>
            <a:endParaRPr lang="en-US" sz="3200" dirty="0" smtClean="0"/>
          </a:p>
          <a:p>
            <a:endParaRPr lang="en-US" sz="3200" dirty="0"/>
          </a:p>
        </p:txBody>
      </p:sp>
      <p:pic>
        <p:nvPicPr>
          <p:cNvPr id="8" name="Picture 7" descr="u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0" y="4419600"/>
            <a:ext cx="304800" cy="419100"/>
          </a:xfrm>
          <a:prstGeom prst="rect">
            <a:avLst/>
          </a:prstGeom>
        </p:spPr>
      </p:pic>
      <p:pic>
        <p:nvPicPr>
          <p:cNvPr id="9" name="Picture 8" descr="u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0" y="4953000"/>
            <a:ext cx="304800" cy="4191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2720" y="274638"/>
            <a:ext cx="866648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9. If MS increases what happens to interest rates?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914400"/>
            <a:ext cx="3886200" cy="27432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Stay the same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2720" y="274638"/>
            <a:ext cx="8590280" cy="6397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9. If MS increases what happens to interest rates?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10668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914400"/>
            <a:ext cx="3886200" cy="27432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Stay the same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466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u="sng" dirty="0" smtClean="0"/>
              <a:t>The Money Market</a:t>
            </a:r>
            <a:endParaRPr lang="en-US" b="1" u="sng" dirty="0"/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143000"/>
            <a:ext cx="5440116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14325"/>
            <a:ext cx="7620000" cy="6152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MONETARY POLICY</a:t>
            </a:r>
            <a:br>
              <a:rPr lang="en-US" b="1" dirty="0" smtClean="0"/>
            </a:br>
            <a:r>
              <a:rPr lang="en-US" b="1" dirty="0" smtClean="0"/>
              <a:t>14a </a:t>
            </a:r>
            <a:r>
              <a:rPr lang="en-US" b="1" dirty="0" smtClean="0"/>
              <a:t>– What is Money?</a:t>
            </a:r>
            <a:endParaRPr lang="en-US" b="1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686800" cy="55626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400" b="1" dirty="0">
                <a:solidFill>
                  <a:schemeClr val="tx1"/>
                </a:solidFill>
              </a:rPr>
              <a:t>OUTCOMES</a:t>
            </a:r>
            <a:endParaRPr lang="en-US" sz="2400" b="1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Why is money important? Why do we use money? Why do we care about money? What is wrong with barter?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What is money? How can cigarettes or beer be money?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List and explain the three functions of money.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Define the money supply M1, and near monies M2.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Identify two types of demand for money and the main determinant of each.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The money market graph: explain what is meant by equilibrium in the money market and the equilibrium rate of interest; what happens when there is a change in the money supply?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What causes interest rates to change?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Describe the structure of the U.S. banking system.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Explain why Federal Reserve Banks are central banks, quasi public banks, and bankers' banks.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Describe the functions of the Federal Reserve System and point out which role is the most important.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7921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10. What is the FOMC?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066800"/>
            <a:ext cx="8305800" cy="38100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Federal Operations Management Corporation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Federal Open Market Committee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Federal Operations Management Corporation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Federal Optimal Money Compliance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Federal Output Money Council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7921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10. What is the FOMC?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52400" y="17526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066800"/>
            <a:ext cx="8305800" cy="38100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Federal Operations Management Corporation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Federal Open Market Committee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Federal Operations Management Corporation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Federal Optimal Money Compliance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Federal Output Money Council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427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The Federal Reserve System</a:t>
            </a:r>
            <a:endParaRPr lang="en-US" b="1" u="sng" dirty="0"/>
          </a:p>
        </p:txBody>
      </p:sp>
      <p:sp>
        <p:nvSpPr>
          <p:cNvPr id="67588" name="AutoShape 4" descr="Image result for structure of the federal reserv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fedstruc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7400" y="1143000"/>
            <a:ext cx="5257800" cy="5055577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11. Which is NOT a function of the Fed?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914400"/>
            <a:ext cx="5791200" cy="39624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Issuing currency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Making loans to banks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Being the government’s bank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Clearing checks for businesses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Collecting taxes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Controlling the money supply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11. Which is NOT a function of the Fed?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3321981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914400"/>
            <a:ext cx="5791200" cy="39624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Issuing currency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Making loans to banks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Being the government’s bank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Clearing checks for businesses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Collecting taxes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Controlling the money supply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057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Functions of the Fed</a:t>
            </a:r>
            <a:endParaRPr lang="en-US" b="1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b="1" dirty="0" smtClean="0"/>
              <a:t>issue currency = Federal Reserve Notes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setting reserve requirements or reserve ratios (RR see chapter 16) 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3. lending money to banks and thrifts (the discount rate [DR] is the interest rate banks are charged for borrowing from the Fed)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4. providing for check collection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5. acting as fiscal agent for the US government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6. supervising banks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7. controlling the money supply 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868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12. Who owns the Fed?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219200"/>
            <a:ext cx="5791200" cy="36576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Federal Government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Donald Trump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U.S. Banks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Citibank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US Treasury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868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12. Who owns the Fed?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245634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219200"/>
            <a:ext cx="5791200" cy="36576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Federal Government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Donald Trump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U.S. Banks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Citibank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US Treasury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045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The 12 Federal Reserve Banks</a:t>
            </a:r>
            <a:endParaRPr lang="en-US" b="1" u="sng" dirty="0"/>
          </a:p>
        </p:txBody>
      </p:sp>
      <p:pic>
        <p:nvPicPr>
          <p:cNvPr id="5" name="Picture 4" descr="frdistrict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762000"/>
            <a:ext cx="8534400" cy="4921177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The 12 Federal Reserve Banks</a:t>
            </a:r>
            <a:endParaRPr lang="en-US" b="1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U. S. Central Bank</a:t>
            </a:r>
          </a:p>
          <a:p>
            <a:r>
              <a:rPr lang="en-US" dirty="0" smtClean="0"/>
              <a:t>Quasi-Public Banks</a:t>
            </a:r>
          </a:p>
          <a:p>
            <a:r>
              <a:rPr lang="en-US" smtClean="0"/>
              <a:t>Banker’s </a:t>
            </a:r>
            <a:r>
              <a:rPr lang="en-US"/>
              <a:t>Banks (a bank for banks)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MONETARY POLICY</a:t>
            </a:r>
            <a:br>
              <a:rPr lang="en-US" b="1" dirty="0" smtClean="0"/>
            </a:br>
            <a:r>
              <a:rPr lang="en-US" b="1" dirty="0" smtClean="0"/>
              <a:t>14a </a:t>
            </a:r>
            <a:r>
              <a:rPr lang="en-US" b="1" dirty="0" smtClean="0"/>
              <a:t>– What is Money?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610600" cy="5334000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en-US" sz="12300" dirty="0" smtClean="0">
                <a:solidFill>
                  <a:schemeClr val="tx1"/>
                </a:solidFill>
              </a:rPr>
              <a:t>KEY TERMS: </a:t>
            </a:r>
          </a:p>
          <a:p>
            <a:pPr lvl="1" algn="l"/>
            <a:r>
              <a:rPr lang="en-US" sz="11700" dirty="0" smtClean="0">
                <a:solidFill>
                  <a:schemeClr val="tx1"/>
                </a:solidFill>
              </a:rPr>
              <a:t>barter, coincidence of wants, money, </a:t>
            </a:r>
            <a:br>
              <a:rPr lang="en-US" sz="11700" dirty="0" smtClean="0">
                <a:solidFill>
                  <a:schemeClr val="tx1"/>
                </a:solidFill>
              </a:rPr>
            </a:br>
            <a:r>
              <a:rPr lang="en-US" sz="11700" dirty="0" smtClean="0">
                <a:solidFill>
                  <a:schemeClr val="tx1"/>
                </a:solidFill>
              </a:rPr>
              <a:t>medium of exchange, unit of account, store of value, commodity money, </a:t>
            </a:r>
            <a:br>
              <a:rPr lang="en-US" sz="11700" dirty="0" smtClean="0">
                <a:solidFill>
                  <a:schemeClr val="tx1"/>
                </a:solidFill>
              </a:rPr>
            </a:br>
            <a:r>
              <a:rPr lang="en-US" sz="11700" dirty="0" smtClean="0">
                <a:solidFill>
                  <a:schemeClr val="tx1"/>
                </a:solidFill>
              </a:rPr>
              <a:t>near </a:t>
            </a:r>
            <a:r>
              <a:rPr lang="en-US" sz="11700" dirty="0" smtClean="0">
                <a:solidFill>
                  <a:schemeClr val="tx1"/>
                </a:solidFill>
              </a:rPr>
              <a:t>demand</a:t>
            </a:r>
            <a:r>
              <a:rPr lang="en-US" sz="11700" dirty="0" smtClean="0">
                <a:solidFill>
                  <a:schemeClr val="tx1"/>
                </a:solidFill>
              </a:rPr>
              <a:t>, </a:t>
            </a:r>
            <a:br>
              <a:rPr lang="en-US" sz="11700" dirty="0" smtClean="0">
                <a:solidFill>
                  <a:schemeClr val="tx1"/>
                </a:solidFill>
              </a:rPr>
            </a:br>
            <a:r>
              <a:rPr lang="en-US" sz="11700" dirty="0" smtClean="0">
                <a:solidFill>
                  <a:schemeClr val="tx1"/>
                </a:solidFill>
              </a:rPr>
              <a:t>transactions demand, </a:t>
            </a:r>
            <a:r>
              <a:rPr lang="en-US" sz="11700" dirty="0" err="1">
                <a:solidFill>
                  <a:schemeClr val="tx1"/>
                </a:solidFill>
              </a:rPr>
              <a:t>assemoney</a:t>
            </a:r>
            <a:r>
              <a:rPr lang="en-US" sz="11700" dirty="0">
                <a:solidFill>
                  <a:schemeClr val="tx1"/>
                </a:solidFill>
              </a:rPr>
              <a:t>, liquidity, M1, M2, </a:t>
            </a:r>
            <a:br>
              <a:rPr lang="en-US" sz="11700" dirty="0">
                <a:solidFill>
                  <a:schemeClr val="tx1"/>
                </a:solidFill>
              </a:rPr>
            </a:br>
            <a:r>
              <a:rPr lang="en-US" sz="11700" dirty="0">
                <a:solidFill>
                  <a:schemeClr val="tx1"/>
                </a:solidFill>
              </a:rPr>
              <a:t>money supply, Federal Reserve notes, </a:t>
            </a:r>
            <a:br>
              <a:rPr lang="en-US" sz="11700" dirty="0">
                <a:solidFill>
                  <a:schemeClr val="tx1"/>
                </a:solidFill>
              </a:rPr>
            </a:br>
            <a:r>
              <a:rPr lang="en-US" sz="11700" dirty="0">
                <a:solidFill>
                  <a:schemeClr val="tx1"/>
                </a:solidFill>
              </a:rPr>
              <a:t>checkable deposits, money t </a:t>
            </a:r>
            <a:r>
              <a:rPr lang="en-US" sz="11700" dirty="0" smtClean="0">
                <a:solidFill>
                  <a:schemeClr val="tx1"/>
                </a:solidFill>
              </a:rPr>
              <a:t>demand, </a:t>
            </a:r>
            <a:br>
              <a:rPr lang="en-US" sz="11700" dirty="0" smtClean="0">
                <a:solidFill>
                  <a:schemeClr val="tx1"/>
                </a:solidFill>
              </a:rPr>
            </a:br>
            <a:r>
              <a:rPr lang="en-US" sz="11700" dirty="0" smtClean="0">
                <a:solidFill>
                  <a:schemeClr val="tx1"/>
                </a:solidFill>
              </a:rPr>
              <a:t>Federal Reserve System, </a:t>
            </a:r>
            <a:br>
              <a:rPr lang="en-US" sz="11700" dirty="0" smtClean="0">
                <a:solidFill>
                  <a:schemeClr val="tx1"/>
                </a:solidFill>
              </a:rPr>
            </a:br>
            <a:r>
              <a:rPr lang="en-US" sz="11700" dirty="0" smtClean="0">
                <a:solidFill>
                  <a:schemeClr val="tx1"/>
                </a:solidFill>
              </a:rPr>
              <a:t>Board of Governors, FOMC,</a:t>
            </a:r>
          </a:p>
          <a:p>
            <a:pPr algn="l">
              <a:buFont typeface="Arial" pitchFamily="34" charset="0"/>
              <a:buChar char="•"/>
            </a:pPr>
            <a:endParaRPr lang="en-US" sz="40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7921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1. Why is money important?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1143001"/>
            <a:ext cx="8610600" cy="24384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Because gold is scarce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 assist a barter economy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It facilitates trade and promotes specialization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 avoid token money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7921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1. Why is money important?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20320" y="238015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04800" y="1143001"/>
            <a:ext cx="8610600" cy="24384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Because gold is scarce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 assist a barter economy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It facilitates trade and promotes specialization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 avoid token money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22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2acircflo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87412" y="0"/>
            <a:ext cx="7050485" cy="6477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74638"/>
            <a:ext cx="6553200" cy="1096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2. Which of the following has NOT been used as “money”?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1600200"/>
            <a:ext cx="5486400" cy="34290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Dollar bills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Checking account balances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Cigarettes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Gold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Credit Cards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74638"/>
            <a:ext cx="6553200" cy="1096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2. Which of the following has NOT been used as “money”?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52400" y="40386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81000" y="1600200"/>
            <a:ext cx="5486400" cy="34290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Dollar bills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Checking account balances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Cigarettes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Gold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Credit Cards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943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EXPANDSHOWBAR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POWERPOINTVERSION" val="14.0"/>
  <p:tag name="TASKPANEKEY" val="00de5b3f-94ae-48f0-9b96-83805194ff32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9"/>
  <p:tag name="FONTSIZE" val="32"/>
  <p:tag name="BULLETTYPE" val="ppBulletArabicPeriod"/>
  <p:tag name="ANSWERTEXT" val="Because gold is scarce&#10;To assist a barter economy&#10;It facilitates trade and promotes specialization&#10;To avoid token money"/>
  <p:tag name="OLDNUMANSWERS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3"/>
  <p:tag name="SLIDEGUID" val="F6C2250C3D3048EA90C48FD754396541"/>
  <p:tag name="QUESTIONALIAS" val="2. Which of the following has NOT been used as “money”?"/>
  <p:tag name="ANSWERSALIAS" val="Dollar bills|smicln|Checking account balances|smicln|Cigarettes|smicln|Gold|smicln|Credit Cards"/>
  <p:tag name="TOTALRESPONSES" val="22"/>
  <p:tag name="RESPONSECOUNT" val="22"/>
  <p:tag name="SLICED" val="False"/>
  <p:tag name="RESPONSES" val="5;5;2;2;2;2;2;2;5;5;5;5;5;5;5;3;2;2;2;3;2;4;"/>
  <p:tag name="CHARTSTRINGSTD" val="0 10 2 1 9"/>
  <p:tag name="CHARTSTRINGREV" val="9 1 2 10 0"/>
  <p:tag name="CHARTSTRINGSTDPER" val="0 0.454545454545455 0.0909090909090909 0.0454545454545455 0.409090909090909"/>
  <p:tag name="CHARTSTRINGREVPER" val="0.409090909090909 0.0454545454545455 0.0909090909090909 0.454545454545455 0"/>
  <p:tag name="RESPONSESGATHERED" val="False"/>
  <p:tag name="ANONYMOUSTEMP" val="False"/>
  <p:tag name="CORRECTPOINTVALUE" val="0"/>
  <p:tag name="VALUES" val="No Value|smicln|No Value|smicln|No Value|smicln|No Value|smicln|No Val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7"/>
  <p:tag name="FONTSIZE" val="32"/>
  <p:tag name="BULLETTYPE" val="ppBulletArabicPeriod"/>
  <p:tag name="ANSWERTEXT" val="Dollar bills&#10;Checking account balances&#10;Cigarettes&#10;Gold&#10;Credit Cards"/>
  <p:tag name="OLDNUMANSWERS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2. Which of the following has NOT been used as “money”?"/>
  <p:tag name="ANSWERSALIAS" val="Dollar bills|smicln|Checking account balances|smicln|Cigarettes|smicln|Gold|smicln|Credit Cards"/>
  <p:tag name="TOTALRESPONSES" val="22"/>
  <p:tag name="RESPONSECOUNT" val="22"/>
  <p:tag name="SLICED" val="False"/>
  <p:tag name="RESPONSES" val="5;5;2;2;2;2;2;2;5;5;5;5;5;5;5;3;2;2;2;3;2;4;"/>
  <p:tag name="CHARTSTRINGSTD" val="0 10 2 1 9"/>
  <p:tag name="CHARTSTRINGREV" val="9 1 2 10 0"/>
  <p:tag name="CHARTSTRINGSTDPER" val="0 0.454545454545455 0.0909090909090909 0.0454545454545455 0.409090909090909"/>
  <p:tag name="CHARTSTRINGREVPER" val="0.409090909090909 0.0454545454545455 0.0909090909090909 0.454545454545455 0"/>
  <p:tag name="RESPONSESGATHERED" val="False"/>
  <p:tag name="ANONYMOUSTEMP" val="False"/>
  <p:tag name="SLIDEORDER" val="4"/>
  <p:tag name="SLIDEGUID" val="5C002B1CA6B34EF1A0BB49C983D95470"/>
  <p:tag name="VALUES" val="Incorrect|smicln|Incorrect|smicln|Incorrect|smicln|Incorrect|smicln|Correc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7"/>
  <p:tag name="FONTSIZE" val="32"/>
  <p:tag name="BULLETTYPE" val="ppBulletArabicPeriod"/>
  <p:tag name="ANSWERTEXT" val="Dollar bills&#10;Checking account balances&#10;Cigarettes&#10;Gold&#10;Credit Cards"/>
  <p:tag name="OLDNUMANSWERS" val="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"/>
  <p:tag name="SLIDEGUID" val="49F6FDE8AB804FB7896FE108AA0C555C"/>
  <p:tag name="QUESTIONALIAS" val="3. Which is NOT one of the functions of money?"/>
  <p:tag name="ANSWERSALIAS" val="Federal reserve note|smicln|Medium of exchange |smicln|Unit of account|smicln|Store of value"/>
  <p:tag name="TOTALRESPONSES" val="21"/>
  <p:tag name="RESPONSECOUNT" val="21"/>
  <p:tag name="SLICED" val="False"/>
  <p:tag name="RESPONSES" val="3;3;1;1;1;1;3;1;1;1;3;1;1;1;3;1;1;-;1;1;1;4;"/>
  <p:tag name="CHARTSTRINGSTD" val="15 0 5 1"/>
  <p:tag name="CHARTSTRINGREV" val="1 5 0 15"/>
  <p:tag name="CHARTSTRINGSTDPER" val="0.714285714285714 0 0.238095238095238 0.0476190476190476"/>
  <p:tag name="CHARTSTRINGREVPER" val="0.0476190476190476 0.238095238095238 0 0.714285714285714"/>
  <p:tag name="RESPONSESGATHERED" val="False"/>
  <p:tag name="ANONYMOUSTEMP" val="False"/>
  <p:tag name="CORRECTPOINTVALUE" val="0"/>
  <p:tag name="VALUES" val="Correct|smicln|Incorrect|smicln|Incorrect|smicln|Incorrect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1"/>
  <p:tag name="FONTSIZE" val="32"/>
  <p:tag name="BULLETTYPE" val="ppBulletArabicPeriod"/>
  <p:tag name="ANSWERTEXT" val="Federal reserve note&#10;Medium of exchange &#10;Unit of account&#10;Store of value"/>
  <p:tag name="OLDNUMANSWERS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3. Which is NOT one of the functions of money?"/>
  <p:tag name="ANSWERSALIAS" val="Federal reserve note|smicln|Medium of exchange |smicln|Unit of account|smicln|Store of value"/>
  <p:tag name="TOTALRESPONSES" val="21"/>
  <p:tag name="RESPONSECOUNT" val="21"/>
  <p:tag name="SLICED" val="False"/>
  <p:tag name="RESPONSES" val="3;3;1;1;1;1;3;1;1;1;3;1;1;1;3;1;1;-;1;1;1;4;"/>
  <p:tag name="CHARTSTRINGSTD" val="15 0 5 1"/>
  <p:tag name="CHARTSTRINGREV" val="1 5 0 15"/>
  <p:tag name="CHARTSTRINGSTDPER" val="0.714285714285714 0 0.238095238095238 0.0476190476190476"/>
  <p:tag name="CHARTSTRINGREVPER" val="0.0476190476190476 0.238095238095238 0 0.714285714285714"/>
  <p:tag name="RESPONSESGATHERED" val="False"/>
  <p:tag name="ANONYMOUSTEMP" val="False"/>
  <p:tag name="SLIDEORDER" val="3"/>
  <p:tag name="SLIDEGUID" val="36BD6E3EA41B4C15AF8374BAF9B7D6FC"/>
  <p:tag name="VALUES" val="Correct|smicln|Incorrect|smicln|Incorrect|smicln|Incorrec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1"/>
  <p:tag name="FONTSIZE" val="32"/>
  <p:tag name="BULLETTYPE" val="ppBulletArabicPeriod"/>
  <p:tag name="ANSWERTEXT" val="Federal reserve note&#10;Medium of exchange &#10;Unit of account&#10;Store of value"/>
  <p:tag name="OLDNUMANSWERS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4"/>
  <p:tag name="SLIDEGUID" val="56066FC88276456196CD64D7FC6F50DC"/>
  <p:tag name="QUESTIONALIAS" val="4. If I take $10 from my wallet and put it into my checking account, what happens to M1?"/>
  <p:tag name="ANSWERSALIAS" val="Increases|smicln|Decreases |smicln|Does not change"/>
  <p:tag name="TOTALRESPONSES" val="18"/>
  <p:tag name="RESPONSECOUNT" val="18"/>
  <p:tag name="SLICED" val="False"/>
  <p:tag name="RESPONSES" val="3;1;3;3;-;3;1;2;2;3;3;3;3;3;-;3;3;1;3;3;-;-;"/>
  <p:tag name="CHARTSTRINGSTD" val="3 2 13"/>
  <p:tag name="CHARTSTRINGREV" val="13 2 3"/>
  <p:tag name="CHARTSTRINGSTDPER" val="0.166666666666667 0.111111111111111 0.722222222222222"/>
  <p:tag name="CHARTSTRINGREVPER" val="0.722222222222222 0.111111111111111 0.166666666666667"/>
  <p:tag name="RESPONSESGATHERED" val="False"/>
  <p:tag name="ANONYMOUSTEMP" val="False"/>
  <p:tag name="CORRECTPOINTVALUE" val="0"/>
  <p:tag name="VALUES" val="Incorrect|smicln|Incorrect|smicln|Correc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6"/>
  <p:tag name="FONTSIZE" val="32"/>
  <p:tag name="BULLETTYPE" val="ppBulletArabicPeriod"/>
  <p:tag name="ANSWERTEXT" val="Increases&#10;Decreases &#10;Does not change"/>
  <p:tag name="OLDNUMANSWERS" val="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4. If I take $10 from my wallet and put it into my checking account, what happens to M1?"/>
  <p:tag name="ANSWERSALIAS" val="Increases|smicln|Decreases |smicln|Does not change"/>
  <p:tag name="TOTALRESPONSES" val="18"/>
  <p:tag name="RESPONSECOUNT" val="18"/>
  <p:tag name="SLICED" val="False"/>
  <p:tag name="RESPONSES" val="3;1;3;3;-;3;1;2;2;3;3;3;3;3;-;3;3;1;3;3;-;-;"/>
  <p:tag name="CHARTSTRINGSTD" val="3 2 13"/>
  <p:tag name="CHARTSTRINGREV" val="13 2 3"/>
  <p:tag name="CHARTSTRINGSTDPER" val="0.166666666666667 0.111111111111111 0.722222222222222"/>
  <p:tag name="CHARTSTRINGREVPER" val="0.722222222222222 0.111111111111111 0.166666666666667"/>
  <p:tag name="RESPONSESGATHERED" val="False"/>
  <p:tag name="ANONYMOUSTEMP" val="False"/>
  <p:tag name="SLIDEORDER" val="5"/>
  <p:tag name="SLIDEGUID" val="23DC97D91F274DF280B47E0DC7C26C6F"/>
  <p:tag name="VALUES" val="Incorrect|smicln|Incorrect|smicln|Correc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6"/>
  <p:tag name="FONTSIZE" val="32"/>
  <p:tag name="BULLETTYPE" val="ppBulletArabicPeriod"/>
  <p:tag name="ANSWERTEXT" val="Increases&#10;Decreases &#10;Does not change"/>
  <p:tag name="OLDNUMANSWERS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SLIDEORDER" val="5"/>
  <p:tag name="SLIDEGUID" val="F5FD5156DFE144249F726D3B04CD2EBE"/>
  <p:tag name="QUESTIONALIAS" val="5. If I take $10 out of my wallet and put it into my savings account what happens to M1 and M2?"/>
  <p:tag name="ANSWERSALIAS" val="M1 decreases; M2 increases|smicln|M1 increases; M2 decreases|smicln|M1 stays the same; M2 increases|smicln|M1 decreases; M2 stays the same"/>
  <p:tag name="TOTALRESPONSES" val="15"/>
  <p:tag name="RESPONSECOUNT" val="15"/>
  <p:tag name="SLICED" val="False"/>
  <p:tag name="RESPONSES" val="3;1;-;3;-;1;3;3;3;1;1;1;-;1;1;3;3;-;3;-;-;-;"/>
  <p:tag name="CHARTSTRINGSTD" val="7 0 8 0"/>
  <p:tag name="CHARTSTRINGREV" val="0 8 0 7"/>
  <p:tag name="CHARTSTRINGSTDPER" val="0.466666666666667 0 0.533333333333333 0"/>
  <p:tag name="CHARTSTRINGREVPER" val="0 0.533333333333333 0 0.466666666666667"/>
  <p:tag name="RESPONSESGATHERED" val="False"/>
  <p:tag name="ANONYMOUSTEMP" val="False"/>
  <p:tag name="VALUES" val="Incorrect|smicln|Incorrect|smicln|Incorrect|smicln|Correct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7"/>
  <p:tag name="FONTSIZE" val="32"/>
  <p:tag name="BULLETTYPE" val="ppBulletArabicPeriod"/>
  <p:tag name="ANSWERTEXT" val="M1 decreases; M2 increases&#10;M1 increases; M2 decreases&#10;M1 stays the same; M2 increases&#10;M1 decreases; M2 stays the same"/>
  <p:tag name="OLDNUMANSWERS" val="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5. If I take $10 out of my wallet and put it into my savings account what happens to M1 and M2?"/>
  <p:tag name="ANSWERSALIAS" val="M1 decreases; M2 increases|smicln|M1 increases; M2 decreases|smicln|M1 stays the same; M2 increases|smicln|M1 decreases; M2 stays the same"/>
  <p:tag name="TOTALRESPONSES" val="15"/>
  <p:tag name="RESPONSECOUNT" val="15"/>
  <p:tag name="SLICED" val="False"/>
  <p:tag name="RESPONSES" val="3;1;-;3;-;1;3;3;3;1;1;1;-;1;1;3;3;-;3;-;-;-;"/>
  <p:tag name="CHARTSTRINGSTD" val="7 0 8 0"/>
  <p:tag name="CHARTSTRINGREV" val="0 8 0 7"/>
  <p:tag name="CHARTSTRINGSTDPER" val="0.466666666666667 0 0.533333333333333 0"/>
  <p:tag name="CHARTSTRINGREVPER" val="0 0.533333333333333 0 0.466666666666667"/>
  <p:tag name="RESPONSESGATHERED" val="False"/>
  <p:tag name="ANONYMOUSTEMP" val="False"/>
  <p:tag name="SLIDEORDER" val="6"/>
  <p:tag name="SLIDEGUID" val="CB4552F9DA664948B27D5F98C7ED7F0E"/>
  <p:tag name="VALUES" val="Incorrect|smicln|Incorrect|smicln|Incorrect|smicln|Correc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7"/>
  <p:tag name="FONTSIZE" val="32"/>
  <p:tag name="BULLETTYPE" val="ppBulletArabicPeriod"/>
  <p:tag name="ANSWERTEXT" val="M1 decreases; M2 increases&#10;M1 increases; M2 decreases&#10;M1 stays the same; M2 increases&#10;M1 decreases; M2 stays the same"/>
  <p:tag name="OLDNUMANSWERS" val="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6"/>
  <p:tag name="SLIDEGUID" val="8B8C6D8A0D4E4BF2873EEAFD8A096382"/>
  <p:tag name="QUESTIONALIAS" val="6. What is money demand?"/>
  <p:tag name="ANSWERSALIAS" val="The demand for a higher wage|smicln|The demand for liquidity|smicln|The demand for gold|smicln|The demand for physical assets"/>
  <p:tag name="TOTALRESPONSES" val="19"/>
  <p:tag name="RESPONSECOUNT" val="19"/>
  <p:tag name="SLICED" val="False"/>
  <p:tag name="RESPONSES" val="4;4;2;2;2;4;2;2;4;4;2;4;-;4;4;4;4;2;4;2;-;-;"/>
  <p:tag name="CHARTSTRINGSTD" val="0 8 0 11"/>
  <p:tag name="CHARTSTRINGREV" val="11 0 8 0"/>
  <p:tag name="CHARTSTRINGSTDPER" val="0 0.421052631578947 0 0.578947368421053"/>
  <p:tag name="CHARTSTRINGREVPER" val="0.578947368421053 0 0.421052631578947 0"/>
  <p:tag name="RESPONSESGATHERED" val="False"/>
  <p:tag name="ANONYMOUSTEMP" val="False"/>
  <p:tag name="CORRECTPOINTVALUE" val="0"/>
  <p:tag name="VALUES" val="Incorrect|smicln|Correct|smicln|Incorrect|smicln|Incorrect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4"/>
  <p:tag name="FONTSIZE" val="32"/>
  <p:tag name="BULLETTYPE" val="ppBulletArabicPeriod"/>
  <p:tag name="ANSWERTEXT" val="The demand for a higher wage&#10;The demand for liquidity&#10;The demand for gold&#10;The demand for physical assets"/>
  <p:tag name="OLDNUMANSWERS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6. What is money demand?"/>
  <p:tag name="ANSWERSALIAS" val="The demand for a higher wage|smicln|The demand for liquidity|smicln|The demand for gold|smicln|The demand for physical assets"/>
  <p:tag name="TOTALRESPONSES" val="19"/>
  <p:tag name="RESPONSECOUNT" val="19"/>
  <p:tag name="SLICED" val="False"/>
  <p:tag name="RESPONSES" val="4;4;2;2;2;4;2;2;4;4;2;4;-;4;4;4;4;2;4;2;-;-;"/>
  <p:tag name="CHARTSTRINGSTD" val="0 8 0 11"/>
  <p:tag name="CHARTSTRINGREV" val="11 0 8 0"/>
  <p:tag name="CHARTSTRINGSTDPER" val="0 0.421052631578947 0 0.578947368421053"/>
  <p:tag name="CHARTSTRINGREVPER" val="0.578947368421053 0 0.421052631578947 0"/>
  <p:tag name="RESPONSESGATHERED" val="False"/>
  <p:tag name="ANONYMOUSTEMP" val="False"/>
  <p:tag name="SLIDEORDER" val="7"/>
  <p:tag name="SLIDEGUID" val="B8DE760D61094D8EADAB18D002A67312"/>
  <p:tag name="VALUES" val="Incorrect|smicln|Correct|smicln|Incorrect|smicln|Incorrect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4"/>
  <p:tag name="FONTSIZE" val="32"/>
  <p:tag name="BULLETTYPE" val="ppBulletArabicPeriod"/>
  <p:tag name="ANSWERTEXT" val="The demand for a higher wage&#10;The demand for liquidity&#10;The demand for gold&#10;The demand for physical assets"/>
  <p:tag name="OLDNUMANSWERS" val="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7"/>
  <p:tag name="SLIDEGUID" val="7EFD3ABE405442BA9AD77A26C65360EA"/>
  <p:tag name="QUESTIONALIAS" val="7. What is D1?"/>
  <p:tag name="ANSWERSALIAS" val="Transactions demand for money|smicln|Asset demand for money|smicln|Total demand for money|smicln|Money supply"/>
  <p:tag name="TOTALRESPONSES" val="20"/>
  <p:tag name="RESPONSECOUNT" val="20"/>
  <p:tag name="SLICED" val="False"/>
  <p:tag name="RESPONSES" val="2;4;4;1;1;4;3;2;4;3;3;3;-;3;4;3;4;1;4;3;-;2;"/>
  <p:tag name="CHARTSTRINGSTD" val="3 3 7 7"/>
  <p:tag name="CHARTSTRINGREV" val="7 7 3 3"/>
  <p:tag name="CHARTSTRINGSTDPER" val="0.15 0.15 0.35 0.35"/>
  <p:tag name="CHARTSTRINGREVPER" val="0.35 0.35 0.15 0.15"/>
  <p:tag name="RESPONSESGATHERED" val="False"/>
  <p:tag name="ANONYMOUSTEMP" val="False"/>
  <p:tag name="CORRECTPOINTVALUE" val="0"/>
  <p:tag name="VALUES" val="Correct|smicln|Incorrect|smicln|Incorrect|smicln|Incorrec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8"/>
  <p:tag name="FONTSIZE" val="32"/>
  <p:tag name="BULLETTYPE" val="ppBulletArabicPeriod"/>
  <p:tag name="ANSWERTEXT" val="Transactions demand for money&#10;Asset demand for money&#10;Total demand for money&#10;Money supply"/>
  <p:tag name="OLDNUMANSWERS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7. What is D1?"/>
  <p:tag name="ANSWERSALIAS" val="Transactions demand for money|smicln|Asset demand for money|smicln|Total demand for money|smicln|Money supply"/>
  <p:tag name="TOTALRESPONSES" val="20"/>
  <p:tag name="RESPONSECOUNT" val="20"/>
  <p:tag name="SLICED" val="False"/>
  <p:tag name="RESPONSES" val="2;4;4;1;1;4;3;2;4;3;3;3;-;3;4;3;4;1;4;3;-;2;"/>
  <p:tag name="CHARTSTRINGSTD" val="3 3 7 7"/>
  <p:tag name="CHARTSTRINGREV" val="7 7 3 3"/>
  <p:tag name="CHARTSTRINGSTDPER" val="0.15 0.15 0.35 0.35"/>
  <p:tag name="CHARTSTRINGREVPER" val="0.35 0.35 0.15 0.15"/>
  <p:tag name="RESPONSESGATHERED" val="False"/>
  <p:tag name="ANONYMOUSTEMP" val="False"/>
  <p:tag name="SLIDEORDER" val="8"/>
  <p:tag name="SLIDEGUID" val="7F92844F780349EB8817389060755BF4"/>
  <p:tag name="VALUES" val="Correct|smicln|Incorrect|smicln|Incorrect|smicln|Incorrec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8"/>
  <p:tag name="FONTSIZE" val="32"/>
  <p:tag name="BULLETTYPE" val="ppBulletArabicPeriod"/>
  <p:tag name="ANSWERTEXT" val="Transactions demand for money&#10;Asset demand for money&#10;Total demand for money&#10;Money supply"/>
  <p:tag name="OLDNUMANSWERS" val="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8"/>
  <p:tag name="SLIDEGUID" val="99D74A925D804DDDAA2230C5B7A48487"/>
  <p:tag name="QUESTIONALIAS" val="8. If MD increases what will happen to interest rates?"/>
  <p:tag name="ANSWERSALIAS" val="Decrease|smicln|Increase|smicln|Stay the same"/>
  <p:tag name="TOTALRESPONSES" val="15"/>
  <p:tag name="RESPONSECOUNT" val="15"/>
  <p:tag name="SLICED" val="False"/>
  <p:tag name="RESPONSES" val="-;3;3;1;1;1;-;2;1;1;1;1;-;1;-;3;3;-;2;2;-;-;"/>
  <p:tag name="CHARTSTRINGSTD" val="8 3 4"/>
  <p:tag name="CHARTSTRINGREV" val="4 3 8"/>
  <p:tag name="CHARTSTRINGSTDPER" val="0.533333333333333 0.2 0.266666666666667"/>
  <p:tag name="CHARTSTRINGREVPER" val="0.266666666666667 0.2 0.533333333333333"/>
  <p:tag name="RESPONSESGATHERED" val="False"/>
  <p:tag name="ANONYMOUSTEMP" val="False"/>
  <p:tag name="CORRECTPOINTVALUE" val="0"/>
  <p:tag name="VALUES" val="Incorrect|smicln|Correct|smicln|Incorrect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1"/>
  <p:tag name="FONTSIZE" val="40"/>
  <p:tag name="BULLETTYPE" val="ppBulletArabicPeriod"/>
  <p:tag name="ANSWERTEXT" val="Decrease&#10;Increase&#10;Stay the same"/>
  <p:tag name="OLDNUMANSWERS" val="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8. If MD increases what will happen to interest rates?"/>
  <p:tag name="ANSWERSALIAS" val="Decrease|smicln|Increase|smicln|Stay the same"/>
  <p:tag name="TOTALRESPONSES" val="15"/>
  <p:tag name="RESPONSECOUNT" val="15"/>
  <p:tag name="SLICED" val="False"/>
  <p:tag name="RESPONSES" val="-;3;3;1;1;1;-;2;1;1;1;1;-;1;-;3;3;-;2;2;-;-;"/>
  <p:tag name="CHARTSTRINGSTD" val="8 3 4"/>
  <p:tag name="CHARTSTRINGREV" val="4 3 8"/>
  <p:tag name="CHARTSTRINGSTDPER" val="0.533333333333333 0.2 0.266666666666667"/>
  <p:tag name="CHARTSTRINGREVPER" val="0.266666666666667 0.2 0.533333333333333"/>
  <p:tag name="RESPONSESGATHERED" val="False"/>
  <p:tag name="ANONYMOUSTEMP" val="False"/>
  <p:tag name="SLIDEORDER" val="9"/>
  <p:tag name="SLIDEGUID" val="CDF1B344CD3748C3A7E1069210841AD4"/>
  <p:tag name="VALUES" val="Incorrect|smicln|Correct|smicln|Incorrect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1"/>
  <p:tag name="FONTSIZE" val="40"/>
  <p:tag name="BULLETTYPE" val="ppBulletArabicPeriod"/>
  <p:tag name="ANSWERTEXT" val="Decrease&#10;Increase&#10;Stay the same"/>
  <p:tag name="OLDNUMANSWERS" val="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9"/>
  <p:tag name="SLIDEGUID" val="8EFC330ECCEB4D28AEC0755D97896EDF"/>
  <p:tag name="QUESTIONALIAS" val="9. If MS increases what happens to interest rates?"/>
  <p:tag name="ANSWERSALIAS" val="Decrease|smicln|Increase|smicln|Stay the same"/>
  <p:tag name="TOTALRESPONSES" val="15"/>
  <p:tag name="RESPONSECOUNT" val="15"/>
  <p:tag name="SLICED" val="False"/>
  <p:tag name="RESPONSES" val="-;1;-;3;1;3;1;1;1;1;1;2;-;1;-;1;1;3;1;-;-;-;"/>
  <p:tag name="CHARTSTRINGSTD" val="11 1 3"/>
  <p:tag name="CHARTSTRINGREV" val="3 1 11"/>
  <p:tag name="CHARTSTRINGSTDPER" val="0.733333333333333 0.0666666666666667 0.2"/>
  <p:tag name="CHARTSTRINGREVPER" val="0.2 0.0666666666666667 0.733333333333333"/>
  <p:tag name="RESPONSESGATHERED" val="False"/>
  <p:tag name="ANONYMOUSTEMP" val="False"/>
  <p:tag name="CORRECTPOINTVALUE" val="0"/>
  <p:tag name="VALUES" val="Correct|smicln|Incorrect|smicln|Incorrect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1"/>
  <p:tag name="FONTSIZE" val="32"/>
  <p:tag name="BULLETTYPE" val="ppBulletArabicPeriod"/>
  <p:tag name="ANSWERTEXT" val="Decrease&#10;Increase&#10;Stay the same"/>
  <p:tag name="OLDNUMANSWERS" val="3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9. If MS increases what happens to interest rates?"/>
  <p:tag name="ANSWERSALIAS" val="Decrease|smicln|Increase|smicln|Stay the same"/>
  <p:tag name="TOTALRESPONSES" val="15"/>
  <p:tag name="RESPONSECOUNT" val="15"/>
  <p:tag name="SLICED" val="False"/>
  <p:tag name="RESPONSES" val="-;1;-;3;1;3;1;1;1;1;1;2;-;1;-;1;1;3;1;-;-;-;"/>
  <p:tag name="CHARTSTRINGSTD" val="11 1 3"/>
  <p:tag name="CHARTSTRINGREV" val="3 1 11"/>
  <p:tag name="CHARTSTRINGSTDPER" val="0.733333333333333 0.0666666666666667 0.2"/>
  <p:tag name="CHARTSTRINGREVPER" val="0.2 0.0666666666666667 0.733333333333333"/>
  <p:tag name="RESPONSESGATHERED" val="False"/>
  <p:tag name="ANONYMOUSTEMP" val="False"/>
  <p:tag name="SLIDEORDER" val="10"/>
  <p:tag name="SLIDEGUID" val="AAFCDC96D223458CB6C4D039B4014472"/>
  <p:tag name="VALUES" val="Correct|smicln|Incorrect|smicln|Incorrect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1"/>
  <p:tag name="FONTSIZE" val="32"/>
  <p:tag name="BULLETTYPE" val="ppBulletArabicPeriod"/>
  <p:tag name="ANSWERTEXT" val="Decrease&#10;Increase&#10;Stay the same"/>
  <p:tag name="OLDNUMANSWERS" val="3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0"/>
  <p:tag name="SLIDEGUID" val="741F7777F90B4C42B6F8CD13EF90B7E0"/>
  <p:tag name="QUESTIONALIAS" val="10. What is the FOMC?"/>
  <p:tag name="ANSWERSALIAS" val="Federal Operations Management Corporation|smicln|Federal Open Market Committee|smicln|Federal Operations Management Corporation|smicln|Federal Optimal Money Compliance|smicln|Federal Output Money Council"/>
  <p:tag name="TOTALRESPONSES" val="0"/>
  <p:tag name="RESPONSESGATHERED" val="False"/>
  <p:tag name="ANONYMOUSTEMP" val="False"/>
  <p:tag name="CORRECTPOINTVALUE" val="0"/>
  <p:tag name="VALUES" val="Incorrect|smicln|Correct|smicln|Incorrect|smicln|Incorrect|smicln|Incorrect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75"/>
  <p:tag name="FONTSIZE" val="32"/>
  <p:tag name="BULLETTYPE" val="ppBulletArabicPeriod"/>
  <p:tag name="ANSWERTEXT" val="Federal Operations Management Corporation&#10;Federal Open Market Committee&#10;Federal Operations Management Corporation&#10;Federal Optimal Money Compliance&#10;Federal Output Money Council"/>
  <p:tag name="OLDNUMANSWERS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"/>
  <p:tag name="SLIDEGUID" val="C7546F84D7844C50B2D93F8052ED3641"/>
  <p:tag name="QUESTIONALIAS" val="1. Why is money important?"/>
  <p:tag name="ANSWERSALIAS" val="Because gold is scarce|smicln|To assist a barter economy|smicln|It facilitates trade and promotes specialization|smicln|To avoid token money"/>
  <p:tag name="TOTALRESPONSES" val="21"/>
  <p:tag name="RESPONSECOUNT" val="21"/>
  <p:tag name="SLICED" val="False"/>
  <p:tag name="RESPONSES" val="3;3;3;3;3;3;3;3;3;3;2;3;3;3;3;3;3;3;3;3;3;"/>
  <p:tag name="CHARTSTRINGSTD" val="0 1 20 0"/>
  <p:tag name="CHARTSTRINGREV" val="0 20 1 0"/>
  <p:tag name="CHARTSTRINGSTDPER" val="0 0.0476190476190476 0.952380952380952 0"/>
  <p:tag name="CHARTSTRINGREVPER" val="0 0.952380952380952 0.0476190476190476 0"/>
  <p:tag name="RESPONSESGATHERED" val="False"/>
  <p:tag name="ANONYMOUSTEMP" val="False"/>
  <p:tag name="CORRECTPOINTVALUE" val="0"/>
  <p:tag name="VALUES" val="No Value|smicln|No Value|smicln|No Value|smicln|No Valu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0. What is the FOMC?"/>
  <p:tag name="ANSWERSALIAS" val="Federal Operations Management Corporation|smicln|Federal Open Market Committee|smicln|Federal Operations Management Corporation|smicln|Federal Optimal Money Compliance|smicln|Federal Output Money Council"/>
  <p:tag name="TOTALRESPONSES" val="0"/>
  <p:tag name="RESPONSESGATHERED" val="False"/>
  <p:tag name="ANONYMOUSTEMP" val="False"/>
  <p:tag name="SLIDEORDER" val="11"/>
  <p:tag name="SLIDEGUID" val="8E99456F437F46B59C3206D9F0E01938"/>
  <p:tag name="VALUES" val="Incorrect|smicln|Correct|smicln|Incorrect|smicln|Incorrect|smicln|Incorrect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75"/>
  <p:tag name="FONTSIZE" val="32"/>
  <p:tag name="BULLETTYPE" val="ppBulletArabicPeriod"/>
  <p:tag name="ANSWERTEXT" val="Federal Operations Management Corporation&#10;Federal Open Market Committee&#10;Federal Operations Management Corporation&#10;Federal Optimal Money Compliance&#10;Federal Output Money Council"/>
  <p:tag name="OLDNUMANSWERS" val="5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1"/>
  <p:tag name="SLIDEGUID" val="E78F1E9937E448069D1C901BB22B8791"/>
  <p:tag name="TOTALRESPONSES" val="0"/>
  <p:tag name="RESPONSESGATHERED" val="False"/>
  <p:tag name="ANONYMOUSTEMP" val="False"/>
  <p:tag name="CORRECTPOINTVALUE" val="0"/>
  <p:tag name="QUESTIONALIAS" val="11. Which is NOT a function of the Fed?"/>
  <p:tag name="ANSWERSALIAS" val="Issuing currency|smicln|Making loans to banks|smicln|Being the government’s bank|smicln|Clearing checks for businesses|smicln|Collecting taxes|smicln|Controlling the money supply"/>
  <p:tag name="VALUES" val="Incorrect|smicln|Incorrect|smicln|Incorrect|smicln|Incorrect|smicln|Correct|smicln|Incorrec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4"/>
  <p:tag name="FONTSIZE" val="32"/>
  <p:tag name="BULLETTYPE" val="ppBulletArabicPeriod"/>
  <p:tag name="ANSWERTEXT" val="Issuing currency&#10;Making loans to banks&#10;Being the government’s bank&#10;Clearing checks for businesses&#10;Collecting taxes"/>
  <p:tag name="OLDNUMANSWERS" val="6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TOTALRESPONSES" val="0"/>
  <p:tag name="RESPONSESGATHERED" val="False"/>
  <p:tag name="ANONYMOUSTEMP" val="False"/>
  <p:tag name="SLIDEORDER" val="12"/>
  <p:tag name="SLIDEGUID" val="8865E3A128D54208B650ECC4A46CA2B3"/>
  <p:tag name="QUESTIONALIAS" val="11. Which is NOT a function of the Fed?"/>
  <p:tag name="ANSWERSALIAS" val="Issuing currency|smicln|Making loans to banks|smicln|Being the government’s bank|smicln|Clearing checks for businesses|smicln|Collecting taxes|smicln|Controlling the money supply"/>
  <p:tag name="VALUES" val="Incorrect|smicln|Incorrect|smicln|Incorrect|smicln|Incorrect|smicln|Correct|smicln|Incorrec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3"/>
  <p:tag name="FONTSIZE" val="32"/>
  <p:tag name="BULLETTYPE" val="ppBulletArabicPeriod"/>
  <p:tag name="ANSWERTEXT" val="Issuing currency&#10;Making loans to banks&#10;Being the government’s bank&#10;Clearing checks for businesses&#10;Collecting taxes&#10;Controlling the money supply"/>
  <p:tag name="OLDNUMANSWERS" val="6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9"/>
  <p:tag name="FONTSIZE" val="32"/>
  <p:tag name="BULLETTYPE" val="ppBulletArabicPeriod"/>
  <p:tag name="ANSWERTEXT" val="Because gold is scarce&#10;To assist a barter economy&#10;It facilitates trade and promotes specialization&#10;To avoid token money"/>
  <p:tag name="OLDNUMANSWERS" val="4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2"/>
  <p:tag name="SLIDEGUID" val="4BB8D803A0AD4E899B6197D253CDFC3C"/>
  <p:tag name="QUESTIONALIAS" val="12. Who owns the Fed?"/>
  <p:tag name="ANSWERSALIAS" val="The Federal Government|smicln|Donald Trump|smicln|U.S. Banks|smicln|Citibank|smicln|US Treasury"/>
  <p:tag name="TOTALRESPONSES" val="0"/>
  <p:tag name="RESPONSESGATHERED" val="False"/>
  <p:tag name="ANONYMOUSTEMP" val="False"/>
  <p:tag name="CORRECTPOINTVALUE" val="0"/>
  <p:tag name="VALUES" val="Incorrect|smicln|Incorrect|smicln|Correct|smicln|Incorrect|smicln|Incorrect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7"/>
  <p:tag name="FONTSIZE" val="32"/>
  <p:tag name="BULLETTYPE" val="ppBulletArabicPeriod"/>
  <p:tag name="ANSWERTEXT" val="The Federal Government&#10;Donald Trump&#10;U.S. Banks&#10;Citibank&#10;US Treasury"/>
  <p:tag name="OLDNUMANSWERS" val="5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2. Who owns the Fed?"/>
  <p:tag name="ANSWERSALIAS" val="The Federal Government|smicln|Donald Trump|smicln|U.S. Banks|smicln|Citibank|smicln|US Treasury"/>
  <p:tag name="TOTALRESPONSES" val="0"/>
  <p:tag name="RESPONSESGATHERED" val="False"/>
  <p:tag name="ANONYMOUSTEMP" val="False"/>
  <p:tag name="SLIDEORDER" val="13"/>
  <p:tag name="SLIDEGUID" val="E5E3CF2464D8406F9034D927BF693230"/>
  <p:tag name="VALUES" val="Incorrect|smicln|Incorrect|smicln|Correct|smicln|Incorrect|smicln|Incorrect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7"/>
  <p:tag name="FONTSIZE" val="32"/>
  <p:tag name="BULLETTYPE" val="ppBulletArabicPeriod"/>
  <p:tag name="ANSWERTEXT" val="The Federal Government&#10;Donald Trump&#10;U.S. Banks&#10;Citibank&#10;US Treasury"/>
  <p:tag name="OLDNUMANSWERS" val="5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. Why is money important?"/>
  <p:tag name="ANSWERSALIAS" val="Because gold is scarce|smicln|To assist a barter economy|smicln|It facilitates trade and promotes specialization|smicln|To avoid token money"/>
  <p:tag name="TOTALRESPONSES" val="21"/>
  <p:tag name="RESPONSECOUNT" val="21"/>
  <p:tag name="SLICED" val="False"/>
  <p:tag name="RESPONSES" val="3;3;3;3;3;3;3;3;3;3;2;3;3;3;3;3;3;3;3;3;3;"/>
  <p:tag name="CHARTSTRINGSTD" val="0 1 20 0"/>
  <p:tag name="CHARTSTRINGREV" val="0 20 1 0"/>
  <p:tag name="CHARTSTRINGSTDPER" val="0 0.0476190476190476 0.952380952380952 0"/>
  <p:tag name="CHARTSTRINGREVPER" val="0 0.952380952380952 0.0476190476190476 0"/>
  <p:tag name="RESPONSESGATHERED" val="False"/>
  <p:tag name="ANONYMOUSTEMP" val="False"/>
  <p:tag name="SLIDEORDER" val="3"/>
  <p:tag name="SLIDEGUID" val="FA27E7CE68AC41C9BBBB33AC7A774016"/>
  <p:tag name="VALUES" val="Incorrect|smicln|Incorrect|smicln|Correct|smicln|Incorrec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</TotalTime>
  <Words>1003</Words>
  <Application>Microsoft Office PowerPoint</Application>
  <PresentationFormat>On-screen Show (4:3)</PresentationFormat>
  <Paragraphs>182</Paragraphs>
  <Slides>39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MONETARY POLICY 14a – What is Money?</vt:lpstr>
      <vt:lpstr>MONETARY POLICY 14a – What is Money?</vt:lpstr>
      <vt:lpstr>MONETARY POLICY 14a – What is Money?</vt:lpstr>
      <vt:lpstr>MONETARY POLICY 14a – What is Money?</vt:lpstr>
      <vt:lpstr>1. Why is money important?</vt:lpstr>
      <vt:lpstr>1. Why is money important?</vt:lpstr>
      <vt:lpstr>PowerPoint Presentation</vt:lpstr>
      <vt:lpstr>2. Which of the following has NOT been used as “money”?</vt:lpstr>
      <vt:lpstr>2. Which of the following has NOT been used as “money”?</vt:lpstr>
      <vt:lpstr>3. Which is NOT one of the functions of money?</vt:lpstr>
      <vt:lpstr>3. Which is NOT one of the functions of money?</vt:lpstr>
      <vt:lpstr>4. If I take $10 from my wallet and put it into my checking account, what happens to M1?</vt:lpstr>
      <vt:lpstr>4. If I take $10 from my wallet and put it into my checking account, what happens to M1?</vt:lpstr>
      <vt:lpstr>5. If I take $10 out of my wallet and put it into my savings account what happens to M1 and M2?</vt:lpstr>
      <vt:lpstr>5. If I take $10 out of my wallet and put it into my savings account what happens to M1 and M2?</vt:lpstr>
      <vt:lpstr>Money Supply Graph</vt:lpstr>
      <vt:lpstr>6. What is money demand?</vt:lpstr>
      <vt:lpstr>6. What is money demand?</vt:lpstr>
      <vt:lpstr>7. What is D1?</vt:lpstr>
      <vt:lpstr>7. What is D1?</vt:lpstr>
      <vt:lpstr>Money Demand</vt:lpstr>
      <vt:lpstr>8. If MD increases what will happen to interest rates?</vt:lpstr>
      <vt:lpstr>8. If MD increases what will happen to interest rates?</vt:lpstr>
      <vt:lpstr>The Money Market</vt:lpstr>
      <vt:lpstr>PowerPoint Presentation</vt:lpstr>
      <vt:lpstr>9. If MS increases what happens to interest rates?</vt:lpstr>
      <vt:lpstr>9. If MS increases what happens to interest rates?</vt:lpstr>
      <vt:lpstr>The Money Market</vt:lpstr>
      <vt:lpstr>PowerPoint Presentation</vt:lpstr>
      <vt:lpstr>10. What is the FOMC?</vt:lpstr>
      <vt:lpstr>10. What is the FOMC?</vt:lpstr>
      <vt:lpstr>The Federal Reserve System</vt:lpstr>
      <vt:lpstr>11. Which is NOT a function of the Fed?</vt:lpstr>
      <vt:lpstr>11. Which is NOT a function of the Fed?</vt:lpstr>
      <vt:lpstr>Functions of the Fed</vt:lpstr>
      <vt:lpstr>12. Who owns the Fed?</vt:lpstr>
      <vt:lpstr>12. Who owns the Fed?</vt:lpstr>
      <vt:lpstr>The 12 Federal Reserve Banks</vt:lpstr>
      <vt:lpstr>The 12 Federal Reserve Banks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harper</dc:creator>
  <cp:lastModifiedBy>Harper</cp:lastModifiedBy>
  <cp:revision>89</cp:revision>
  <dcterms:created xsi:type="dcterms:W3CDTF">2013-02-04T18:55:14Z</dcterms:created>
  <dcterms:modified xsi:type="dcterms:W3CDTF">2018-08-09T14:31:07Z</dcterms:modified>
</cp:coreProperties>
</file>