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38" r:id="rId2"/>
    <p:sldId id="258" r:id="rId3"/>
    <p:sldId id="320" r:id="rId4"/>
    <p:sldId id="339" r:id="rId5"/>
    <p:sldId id="322" r:id="rId6"/>
    <p:sldId id="270" r:id="rId7"/>
    <p:sldId id="303" r:id="rId8"/>
    <p:sldId id="279" r:id="rId9"/>
    <p:sldId id="269" r:id="rId10"/>
    <p:sldId id="304" r:id="rId11"/>
    <p:sldId id="280" r:id="rId12"/>
    <p:sldId id="287" r:id="rId13"/>
    <p:sldId id="305" r:id="rId14"/>
    <p:sldId id="323" r:id="rId15"/>
    <p:sldId id="281" r:id="rId16"/>
    <p:sldId id="289" r:id="rId17"/>
    <p:sldId id="290" r:id="rId18"/>
    <p:sldId id="260" r:id="rId19"/>
    <p:sldId id="306" r:id="rId20"/>
    <p:sldId id="288" r:id="rId21"/>
    <p:sldId id="272" r:id="rId22"/>
    <p:sldId id="307" r:id="rId23"/>
    <p:sldId id="282" r:id="rId24"/>
    <p:sldId id="283" r:id="rId25"/>
    <p:sldId id="334" r:id="rId26"/>
    <p:sldId id="329" r:id="rId27"/>
    <p:sldId id="325" r:id="rId28"/>
    <p:sldId id="326" r:id="rId29"/>
    <p:sldId id="327" r:id="rId30"/>
    <p:sldId id="328" r:id="rId31"/>
    <p:sldId id="335" r:id="rId32"/>
    <p:sldId id="336" r:id="rId33"/>
    <p:sldId id="340" r:id="rId34"/>
    <p:sldId id="286" r:id="rId35"/>
    <p:sldId id="313" r:id="rId36"/>
    <p:sldId id="315" r:id="rId37"/>
    <p:sldId id="314" r:id="rId38"/>
    <p:sldId id="316" r:id="rId39"/>
    <p:sldId id="341" r:id="rId40"/>
    <p:sldId id="318" r:id="rId41"/>
    <p:sldId id="319" r:id="rId42"/>
    <p:sldId id="296" r:id="rId43"/>
    <p:sldId id="310" r:id="rId44"/>
    <p:sldId id="293" r:id="rId45"/>
    <p:sldId id="294" r:id="rId46"/>
    <p:sldId id="299" r:id="rId47"/>
    <p:sldId id="276" r:id="rId48"/>
    <p:sldId id="311" r:id="rId49"/>
    <p:sldId id="277" r:id="rId50"/>
    <p:sldId id="312" r:id="rId51"/>
    <p:sldId id="337" r:id="rId52"/>
    <p:sldId id="300" r:id="rId53"/>
    <p:sldId id="342" r:id="rId54"/>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523"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FBD78-9A7B-4A17-9FBF-AB3F6BCE59A1}" type="datetimeFigureOut">
              <a:rPr lang="en-US" smtClean="0"/>
              <a:pPr/>
              <a:t>8/9/2018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1076C-4464-41B3-A8EB-51F71702CCC7}" type="slidenum">
              <a:rPr lang="en-US" smtClean="0"/>
              <a:pPr/>
              <a:t>‹#›</a:t>
            </a:fld>
            <a:endParaRPr lang="en-US"/>
          </a:p>
        </p:txBody>
      </p:sp>
    </p:spTree>
    <p:extLst>
      <p:ext uri="{BB962C8B-B14F-4D97-AF65-F5344CB8AC3E}">
        <p14:creationId xmlns:p14="http://schemas.microsoft.com/office/powerpoint/2010/main" val="348014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32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47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1076C-4464-41B3-A8EB-51F71702CCC7}"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8/9/2018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s>
</file>

<file path=ppt/slides/_rels/slide2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55.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hyperlink" Target="http://www.usdebtclock.org/" TargetMode="External"/></Relationships>
</file>

<file path=ppt/slides/_rels/slide3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hyperlink" Target="http://www.usdebtclock.org/" TargetMode="External"/><Relationship Id="rId5" Type="http://schemas.openxmlformats.org/officeDocument/2006/relationships/slideLayout" Target="../slideLayouts/slideLayout12.xml"/><Relationship Id="rId4" Type="http://schemas.openxmlformats.org/officeDocument/2006/relationships/tags" Target="../tags/tag6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12.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66.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9.xml"/><Relationship Id="rId1" Type="http://schemas.openxmlformats.org/officeDocument/2006/relationships/tags" Target="../tags/tag68.xml"/></Relationships>
</file>

<file path=ppt/slides/_rels/slide4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7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46.xml.rels><?xml version="1.0" encoding="UTF-8" standalone="yes"?>
<Relationships xmlns="http://schemas.openxmlformats.org/package/2006/relationships"><Relationship Id="rId3" Type="http://schemas.openxmlformats.org/officeDocument/2006/relationships/hyperlink" Target="http://visual.ly/united-states-debt-percentage-gdp-1940-2012" TargetMode="External"/><Relationship Id="rId2" Type="http://schemas.openxmlformats.org/officeDocument/2006/relationships/slideLayout" Target="../slideLayouts/slideLayout12.xml"/><Relationship Id="rId1" Type="http://schemas.openxmlformats.org/officeDocument/2006/relationships/tags" Target="../tags/tag75.xml"/><Relationship Id="rId4" Type="http://schemas.openxmlformats.org/officeDocument/2006/relationships/hyperlink" Target="http://www.nationmaster.com/country-info/stats/Economy/Debt/Government-debt/Gross-government-debt-as-%25-of-GDP" TargetMode="Externa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5.xml"/></Relationships>
</file>

<file path=ppt/slides/_rels/slide48.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2.xml"/><Relationship Id="rId1" Type="http://schemas.openxmlformats.org/officeDocument/2006/relationships/tags" Target="../tags/tag8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7.xml"/></Relationships>
</file>

<file path=ppt/slides/_rels/slide53.xml.rels><?xml version="1.0" encoding="UTF-8" standalone="yes"?>
<Relationships xmlns="http://schemas.openxmlformats.org/package/2006/relationships"><Relationship Id="rId3" Type="http://schemas.openxmlformats.org/officeDocument/2006/relationships/hyperlink" Target="https://www.cbo.gov/publication/53651" TargetMode="External"/><Relationship Id="rId2" Type="http://schemas.openxmlformats.org/officeDocument/2006/relationships/slideLayout" Target="../slideLayouts/slideLayout12.xml"/><Relationship Id="rId1" Type="http://schemas.openxmlformats.org/officeDocument/2006/relationships/tags" Target="../tags/tag8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219199"/>
          </a:xfrm>
        </p:spPr>
        <p:txBody>
          <a:bodyPr>
            <a:normAutofit fontScale="90000"/>
          </a:bodyPr>
          <a:lstStyle/>
          <a:p>
            <a:r>
              <a:rPr lang="en-US" b="1" smtClean="0"/>
              <a:t>13b </a:t>
            </a:r>
            <a:r>
              <a:rPr lang="en-US" b="1" dirty="0" smtClean="0"/>
              <a:t>– Other Fiscal Policy Issues</a:t>
            </a:r>
            <a:br>
              <a:rPr lang="en-US" b="1" dirty="0" smtClean="0"/>
            </a:br>
            <a:r>
              <a:rPr lang="en-US" b="1" dirty="0" smtClean="0"/>
              <a:t>and the Government Debt</a:t>
            </a:r>
            <a:endParaRPr lang="en-US" b="1" dirty="0"/>
          </a:p>
        </p:txBody>
      </p:sp>
      <p:sp>
        <p:nvSpPr>
          <p:cNvPr id="3" name="Subtitle 2"/>
          <p:cNvSpPr>
            <a:spLocks noGrp="1"/>
          </p:cNvSpPr>
          <p:nvPr>
            <p:ph type="subTitle" idx="1"/>
          </p:nvPr>
        </p:nvSpPr>
        <p:spPr>
          <a:xfrm>
            <a:off x="676003" y="2741839"/>
            <a:ext cx="7772400" cy="3276600"/>
          </a:xfrm>
        </p:spPr>
        <p:txBody>
          <a:bodyPr/>
          <a:lstStyle/>
          <a:p>
            <a:pPr algn="l"/>
            <a:r>
              <a:rPr lang="en-US" b="1" dirty="0" smtClean="0">
                <a:solidFill>
                  <a:schemeClr val="tx1"/>
                </a:solidFill>
              </a:rPr>
              <a:t>This web quiz may appear as two pages on tablets and laptops.</a:t>
            </a:r>
          </a:p>
          <a:p>
            <a:pPr algn="l"/>
            <a:endParaRPr lang="en-US" sz="1200" b="1" dirty="0">
              <a:solidFill>
                <a:schemeClr val="tx1"/>
              </a:solidFill>
            </a:endParaRPr>
          </a:p>
          <a:p>
            <a:pPr algn="l"/>
            <a:r>
              <a:rPr lang="en-US" b="1" dirty="0" smtClean="0">
                <a:solidFill>
                  <a:schemeClr val="tx1"/>
                </a:solidFill>
              </a:rPr>
              <a:t>I recommend that you view it as one page by clicking on the open book icon        at the bottom of the page.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 y="0"/>
            <a:ext cx="9178834" cy="10387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4" y="6524625"/>
            <a:ext cx="9163594" cy="3333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629" y="4572000"/>
            <a:ext cx="616272" cy="530679"/>
          </a:xfrm>
          <a:prstGeom prst="rect">
            <a:avLst/>
          </a:prstGeom>
        </p:spPr>
      </p:pic>
    </p:spTree>
    <p:custDataLst>
      <p:tags r:id="rId1"/>
    </p:custDataLst>
    <p:extLst>
      <p:ext uri="{BB962C8B-B14F-4D97-AF65-F5344CB8AC3E}">
        <p14:creationId xmlns:p14="http://schemas.microsoft.com/office/powerpoint/2010/main" val="2212991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249362"/>
          </a:xfrm>
        </p:spPr>
        <p:txBody>
          <a:bodyPr>
            <a:normAutofit fontScale="90000"/>
          </a:bodyPr>
          <a:lstStyle/>
          <a:p>
            <a:pPr algn="l"/>
            <a:r>
              <a:rPr lang="en-US" sz="3600" b="1" dirty="0" smtClean="0">
                <a:solidFill>
                  <a:srgbClr val="0070C0"/>
                </a:solidFill>
              </a:rPr>
              <a:t>2. During the early part of the Great Depression UE increased. What did the government do?</a:t>
            </a:r>
            <a:endParaRPr lang="en-US" sz="3600" b="1" dirty="0">
              <a:solidFill>
                <a:srgbClr val="0070C0"/>
              </a:solidFill>
            </a:endParaRPr>
          </a:p>
        </p:txBody>
      </p:sp>
      <p:sp>
        <p:nvSpPr>
          <p:cNvPr id="5" name="TextBox 4"/>
          <p:cNvSpPr txBox="1"/>
          <p:nvPr/>
        </p:nvSpPr>
        <p:spPr>
          <a:xfrm>
            <a:off x="1981200" y="6172200"/>
            <a:ext cx="5390835" cy="584775"/>
          </a:xfrm>
          <a:prstGeom prst="rect">
            <a:avLst/>
          </a:prstGeom>
          <a:noFill/>
        </p:spPr>
        <p:txBody>
          <a:bodyPr wrap="none" rtlCol="0">
            <a:spAutoFit/>
          </a:bodyPr>
          <a:lstStyle/>
          <a:p>
            <a:r>
              <a:rPr lang="en-US" sz="3200" b="1" u="sng" dirty="0" smtClean="0"/>
              <a:t>Policy in the Great Depression</a:t>
            </a:r>
            <a:endParaRPr lang="en-US" sz="3200" b="1" u="sng" dirty="0"/>
          </a:p>
        </p:txBody>
      </p:sp>
      <p:sp>
        <p:nvSpPr>
          <p:cNvPr id="7" name="CorShape1"/>
          <p:cNvSpPr/>
          <p:nvPr>
            <p:custDataLst>
              <p:tags r:id="rId2"/>
            </p:custDataLst>
          </p:nvPr>
        </p:nvSpPr>
        <p:spPr>
          <a:xfrm rot="10800000">
            <a:off x="203200" y="3800010"/>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600201"/>
            <a:ext cx="4495800" cy="2895600"/>
          </a:xfrm>
        </p:spPr>
        <p:txBody>
          <a:bodyPr>
            <a:normAutofit lnSpcReduction="10000"/>
          </a:bodyPr>
          <a:lstStyle/>
          <a:p>
            <a:pPr marL="514350" indent="-514350">
              <a:buFont typeface="Arial" pitchFamily="34" charset="0"/>
              <a:buAutoNum type="arabicPeriod"/>
            </a:pPr>
            <a:r>
              <a:rPr lang="en-US" dirty="0" smtClean="0"/>
              <a:t>Cut taxes</a:t>
            </a:r>
          </a:p>
          <a:p>
            <a:pPr marL="514350" indent="-514350">
              <a:buFont typeface="Arial" pitchFamily="34" charset="0"/>
              <a:buAutoNum type="arabicPeriod"/>
            </a:pPr>
            <a:r>
              <a:rPr lang="en-US" dirty="0" smtClean="0"/>
              <a:t>Raised taxes</a:t>
            </a:r>
          </a:p>
          <a:p>
            <a:pPr marL="514350" indent="-514350">
              <a:buFont typeface="Arial" pitchFamily="34" charset="0"/>
              <a:buAutoNum type="arabicPeriod"/>
            </a:pPr>
            <a:r>
              <a:rPr lang="en-US" dirty="0" smtClean="0"/>
              <a:t>Restricted trade</a:t>
            </a:r>
          </a:p>
          <a:p>
            <a:pPr marL="514350" indent="-514350">
              <a:buFont typeface="Arial" pitchFamily="34" charset="0"/>
              <a:buAutoNum type="arabicPeriod"/>
            </a:pPr>
            <a:r>
              <a:rPr lang="en-US" dirty="0" smtClean="0"/>
              <a:t>Decreased the MS</a:t>
            </a:r>
          </a:p>
          <a:p>
            <a:pPr marL="514350" indent="-514350">
              <a:buFont typeface="Arial" pitchFamily="34" charset="0"/>
              <a:buAutoNum type="arabicPeriod"/>
            </a:pPr>
            <a:r>
              <a:rPr lang="en-US" smtClean="0"/>
              <a:t>2, 3, and 4 </a:t>
            </a:r>
            <a:r>
              <a:rPr lang="en-US" dirty="0" smtClean="0"/>
              <a:t>above</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bdepress4.jpg"/>
          <p:cNvPicPr>
            <a:picLocks noChangeAspect="1"/>
          </p:cNvPicPr>
          <p:nvPr/>
        </p:nvPicPr>
        <p:blipFill>
          <a:blip r:embed="rId3" cstate="print"/>
          <a:stretch>
            <a:fillRect/>
          </a:stretch>
        </p:blipFill>
        <p:spPr>
          <a:xfrm>
            <a:off x="304800" y="381000"/>
            <a:ext cx="6324600" cy="6308906"/>
          </a:xfrm>
          <a:prstGeom prst="rect">
            <a:avLst/>
          </a:prstGeom>
        </p:spPr>
      </p:pic>
      <p:sp>
        <p:nvSpPr>
          <p:cNvPr id="6" name="TextBox 5"/>
          <p:cNvSpPr txBox="1"/>
          <p:nvPr/>
        </p:nvSpPr>
        <p:spPr>
          <a:xfrm>
            <a:off x="6781800" y="4572000"/>
            <a:ext cx="2086020" cy="2062103"/>
          </a:xfrm>
          <a:prstGeom prst="rect">
            <a:avLst/>
          </a:prstGeom>
          <a:noFill/>
        </p:spPr>
        <p:txBody>
          <a:bodyPr wrap="none" rtlCol="0">
            <a:spAutoFit/>
          </a:bodyPr>
          <a:lstStyle/>
          <a:p>
            <a:r>
              <a:rPr lang="en-US" sz="3200" b="1" u="sng" dirty="0" smtClean="0"/>
              <a:t>Policy </a:t>
            </a:r>
          </a:p>
          <a:p>
            <a:r>
              <a:rPr lang="en-US" sz="3200" b="1" u="sng" dirty="0" smtClean="0"/>
              <a:t>in the </a:t>
            </a:r>
          </a:p>
          <a:p>
            <a:r>
              <a:rPr lang="en-US" sz="3200" b="1" u="sng" dirty="0" smtClean="0"/>
              <a:t>Great </a:t>
            </a:r>
          </a:p>
          <a:p>
            <a:r>
              <a:rPr lang="en-US" sz="3200" b="1" u="sng" dirty="0" smtClean="0"/>
              <a:t>Depression</a:t>
            </a:r>
            <a:endParaRPr lang="en-US" sz="3200" b="1" u="sng"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096962"/>
          </a:xfrm>
        </p:spPr>
        <p:txBody>
          <a:bodyPr>
            <a:normAutofit fontScale="90000"/>
          </a:bodyPr>
          <a:lstStyle/>
          <a:p>
            <a:pPr algn="l"/>
            <a:r>
              <a:rPr lang="en-US" sz="3600" b="1" dirty="0" smtClean="0"/>
              <a:t>3. Which of these did NOT contribute to </a:t>
            </a:r>
            <a:r>
              <a:rPr lang="en-US" sz="3600" b="1" u="sng" dirty="0" smtClean="0"/>
              <a:t>ending</a:t>
            </a:r>
            <a:r>
              <a:rPr lang="en-US" sz="3600" b="1" dirty="0" smtClean="0"/>
              <a:t> the Great Depression?</a:t>
            </a:r>
            <a:endParaRPr lang="en-US" sz="3600" b="1" dirty="0"/>
          </a:p>
        </p:txBody>
      </p:sp>
      <p:sp>
        <p:nvSpPr>
          <p:cNvPr id="6" name="TextBox 5"/>
          <p:cNvSpPr txBox="1"/>
          <p:nvPr/>
        </p:nvSpPr>
        <p:spPr>
          <a:xfrm>
            <a:off x="1981200" y="6172200"/>
            <a:ext cx="5390835" cy="584775"/>
          </a:xfrm>
          <a:prstGeom prst="rect">
            <a:avLst/>
          </a:prstGeom>
          <a:noFill/>
        </p:spPr>
        <p:txBody>
          <a:bodyPr wrap="none" rtlCol="0">
            <a:spAutoFit/>
          </a:bodyPr>
          <a:lstStyle/>
          <a:p>
            <a:r>
              <a:rPr lang="en-US" sz="3200" b="1" u="sng" dirty="0" smtClean="0"/>
              <a:t>Policy in the Great Depression</a:t>
            </a:r>
            <a:endParaRPr lang="en-US" sz="3200" b="1" u="sng" dirty="0"/>
          </a:p>
        </p:txBody>
      </p:sp>
      <p:sp>
        <p:nvSpPr>
          <p:cNvPr id="3" name="TPAnswers"/>
          <p:cNvSpPr>
            <a:spLocks noGrp="1"/>
          </p:cNvSpPr>
          <p:nvPr>
            <p:ph type="body" idx="1"/>
            <p:custDataLst>
              <p:tags r:id="rId2"/>
            </p:custDataLst>
          </p:nvPr>
        </p:nvSpPr>
        <p:spPr>
          <a:xfrm>
            <a:off x="457200" y="1447800"/>
            <a:ext cx="6400800" cy="2819400"/>
          </a:xfrm>
        </p:spPr>
        <p:txBody>
          <a:bodyPr>
            <a:normAutofit lnSpcReduction="10000"/>
          </a:bodyPr>
          <a:lstStyle/>
          <a:p>
            <a:pPr marL="514350" indent="-514350">
              <a:buFont typeface="Arial" pitchFamily="34" charset="0"/>
              <a:buAutoNum type="arabicPeriod"/>
            </a:pPr>
            <a:r>
              <a:rPr lang="en-US" dirty="0" smtClean="0"/>
              <a:t>FDR’s New Deal spending programs</a:t>
            </a:r>
          </a:p>
          <a:p>
            <a:pPr marL="514350" indent="-514350">
              <a:buFont typeface="Arial" pitchFamily="34" charset="0"/>
              <a:buAutoNum type="arabicPeriod"/>
            </a:pPr>
            <a:r>
              <a:rPr lang="en-US" dirty="0" smtClean="0"/>
              <a:t>WWII</a:t>
            </a:r>
          </a:p>
          <a:p>
            <a:pPr marL="514350" indent="-514350">
              <a:buFont typeface="Arial" pitchFamily="34" charset="0"/>
              <a:buAutoNum type="arabicPeriod"/>
            </a:pPr>
            <a:r>
              <a:rPr lang="en-US" dirty="0" smtClean="0"/>
              <a:t>Raising taxes to pay for WWII</a:t>
            </a:r>
          </a:p>
          <a:p>
            <a:pPr marL="514350" indent="-514350">
              <a:buFont typeface="Arial" pitchFamily="34" charset="0"/>
              <a:buAutoNum type="arabicPeriod"/>
            </a:pPr>
            <a:r>
              <a:rPr lang="en-US" dirty="0" smtClean="0"/>
              <a:t>Unemployment insurance</a:t>
            </a:r>
            <a:endParaRPr lang="en-US" dirty="0"/>
          </a:p>
        </p:txBody>
      </p:sp>
      <p:sp>
        <p:nvSpPr>
          <p:cNvPr id="9" name="TextBox 8"/>
          <p:cNvSpPr txBox="1"/>
          <p:nvPr/>
        </p:nvSpPr>
        <p:spPr>
          <a:xfrm>
            <a:off x="304800" y="4953000"/>
            <a:ext cx="8416984" cy="1077218"/>
          </a:xfrm>
          <a:prstGeom prst="rect">
            <a:avLst/>
          </a:prstGeom>
          <a:noFill/>
        </p:spPr>
        <p:txBody>
          <a:bodyPr wrap="none" rtlCol="0">
            <a:spAutoFit/>
          </a:bodyPr>
          <a:lstStyle/>
          <a:p>
            <a:r>
              <a:rPr lang="en-US" sz="3200" dirty="0" smtClean="0"/>
              <a:t>NOTE: there is not complete agreement among</a:t>
            </a:r>
          </a:p>
          <a:p>
            <a:r>
              <a:rPr lang="en-US" sz="3200" dirty="0" smtClean="0"/>
              <a:t> economists on what ended the Great Depression</a:t>
            </a:r>
            <a:endParaRPr lang="en-US" sz="3200"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096962"/>
          </a:xfrm>
        </p:spPr>
        <p:txBody>
          <a:bodyPr>
            <a:normAutofit fontScale="90000"/>
          </a:bodyPr>
          <a:lstStyle/>
          <a:p>
            <a:pPr algn="l"/>
            <a:r>
              <a:rPr lang="en-US" sz="3600" b="1" dirty="0" smtClean="0">
                <a:solidFill>
                  <a:srgbClr val="0070C0"/>
                </a:solidFill>
              </a:rPr>
              <a:t>3. Which of these did NOT contribute to </a:t>
            </a:r>
            <a:r>
              <a:rPr lang="en-US" sz="3600" b="1" u="sng" dirty="0" smtClean="0">
                <a:solidFill>
                  <a:srgbClr val="0070C0"/>
                </a:solidFill>
              </a:rPr>
              <a:t>ending</a:t>
            </a:r>
            <a:r>
              <a:rPr lang="en-US" sz="3600" b="1" dirty="0" smtClean="0">
                <a:solidFill>
                  <a:srgbClr val="0070C0"/>
                </a:solidFill>
              </a:rPr>
              <a:t> the Great Depression?</a:t>
            </a:r>
            <a:endParaRPr lang="en-US" sz="3600" b="1" dirty="0">
              <a:solidFill>
                <a:srgbClr val="0070C0"/>
              </a:solidFill>
            </a:endParaRPr>
          </a:p>
        </p:txBody>
      </p:sp>
      <p:sp>
        <p:nvSpPr>
          <p:cNvPr id="6" name="TextBox 5"/>
          <p:cNvSpPr txBox="1"/>
          <p:nvPr/>
        </p:nvSpPr>
        <p:spPr>
          <a:xfrm>
            <a:off x="1981200" y="6172200"/>
            <a:ext cx="5390835" cy="584775"/>
          </a:xfrm>
          <a:prstGeom prst="rect">
            <a:avLst/>
          </a:prstGeom>
          <a:noFill/>
        </p:spPr>
        <p:txBody>
          <a:bodyPr wrap="none" rtlCol="0">
            <a:spAutoFit/>
          </a:bodyPr>
          <a:lstStyle/>
          <a:p>
            <a:r>
              <a:rPr lang="en-US" sz="3200" b="1" u="sng" dirty="0" smtClean="0"/>
              <a:t>Policy in the Great Depression</a:t>
            </a:r>
            <a:endParaRPr lang="en-US" sz="3200" b="1" u="sng" dirty="0"/>
          </a:p>
        </p:txBody>
      </p:sp>
      <p:sp>
        <p:nvSpPr>
          <p:cNvPr id="8" name="CorShape1"/>
          <p:cNvSpPr/>
          <p:nvPr>
            <p:custDataLst>
              <p:tags r:id="rId2"/>
            </p:custDataLst>
          </p:nvPr>
        </p:nvSpPr>
        <p:spPr>
          <a:xfrm rot="10800000">
            <a:off x="228600" y="3048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447800"/>
            <a:ext cx="6400800" cy="2819400"/>
          </a:xfrm>
        </p:spPr>
        <p:txBody>
          <a:bodyPr>
            <a:normAutofit lnSpcReduction="10000"/>
          </a:bodyPr>
          <a:lstStyle/>
          <a:p>
            <a:pPr marL="514350" indent="-514350">
              <a:buFont typeface="Arial" pitchFamily="34" charset="0"/>
              <a:buAutoNum type="arabicPeriod"/>
            </a:pPr>
            <a:r>
              <a:rPr lang="en-US" dirty="0" smtClean="0"/>
              <a:t>FDR’s New Deal spending programs</a:t>
            </a:r>
          </a:p>
          <a:p>
            <a:pPr marL="514350" indent="-514350">
              <a:buFont typeface="Arial" pitchFamily="34" charset="0"/>
              <a:buAutoNum type="arabicPeriod"/>
            </a:pPr>
            <a:r>
              <a:rPr lang="en-US" dirty="0" smtClean="0"/>
              <a:t>WWII</a:t>
            </a:r>
          </a:p>
          <a:p>
            <a:pPr marL="514350" indent="-514350">
              <a:buFont typeface="Arial" pitchFamily="34" charset="0"/>
              <a:buAutoNum type="arabicPeriod"/>
            </a:pPr>
            <a:r>
              <a:rPr lang="en-US" dirty="0" smtClean="0"/>
              <a:t>Raising taxes to pay for WWII</a:t>
            </a:r>
          </a:p>
          <a:p>
            <a:pPr marL="514350" indent="-514350">
              <a:buFont typeface="Arial" pitchFamily="34" charset="0"/>
              <a:buAutoNum type="arabicPeriod"/>
            </a:pPr>
            <a:r>
              <a:rPr lang="en-US" dirty="0" smtClean="0"/>
              <a:t>Unemployment insurance</a:t>
            </a:r>
            <a:endParaRPr lang="en-US" dirty="0"/>
          </a:p>
        </p:txBody>
      </p:sp>
      <p:sp>
        <p:nvSpPr>
          <p:cNvPr id="9" name="TextBox 8"/>
          <p:cNvSpPr txBox="1"/>
          <p:nvPr/>
        </p:nvSpPr>
        <p:spPr>
          <a:xfrm>
            <a:off x="304800" y="4953000"/>
            <a:ext cx="8416984" cy="1077218"/>
          </a:xfrm>
          <a:prstGeom prst="rect">
            <a:avLst/>
          </a:prstGeom>
          <a:noFill/>
        </p:spPr>
        <p:txBody>
          <a:bodyPr wrap="none" rtlCol="0">
            <a:spAutoFit/>
          </a:bodyPr>
          <a:lstStyle/>
          <a:p>
            <a:r>
              <a:rPr lang="en-US" sz="3200" dirty="0" smtClean="0"/>
              <a:t>NOTE: there is not complete agreement among</a:t>
            </a:r>
          </a:p>
          <a:p>
            <a:r>
              <a:rPr lang="en-US" sz="3200" dirty="0" smtClean="0"/>
              <a:t> economists on what ended the Great Depression</a:t>
            </a:r>
            <a:endParaRPr 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
            <a:ext cx="8458199" cy="6555641"/>
          </a:xfrm>
          <a:prstGeom prst="rect">
            <a:avLst/>
          </a:prstGeom>
          <a:noFill/>
        </p:spPr>
        <p:txBody>
          <a:bodyPr wrap="square" rtlCol="0">
            <a:spAutoFit/>
          </a:bodyPr>
          <a:lstStyle/>
          <a:p>
            <a:r>
              <a:rPr lang="en-US" sz="3000" dirty="0" smtClean="0"/>
              <a:t>In 1932, Franklin D. Roosevelt was elected President based on his promises to create Federal Government programs to end the Great Depression. </a:t>
            </a:r>
          </a:p>
          <a:p>
            <a:endParaRPr lang="en-US" sz="3000" dirty="0" smtClean="0"/>
          </a:p>
          <a:p>
            <a:r>
              <a:rPr lang="en-US" sz="3000" dirty="0" smtClean="0"/>
              <a:t>Within 100 days the New Deal was signed into law. </a:t>
            </a:r>
            <a:r>
              <a:rPr lang="en-US" sz="3000" u="sng" dirty="0" smtClean="0"/>
              <a:t>This created 42 new agencies designed to create jobs, allow unionization, and provide unemployment insurance</a:t>
            </a:r>
            <a:r>
              <a:rPr lang="en-US" sz="3000" dirty="0" smtClean="0"/>
              <a:t>. </a:t>
            </a:r>
          </a:p>
          <a:p>
            <a:endParaRPr lang="en-US" sz="3000" dirty="0" smtClean="0"/>
          </a:p>
          <a:p>
            <a:r>
              <a:rPr lang="en-US" sz="3000" dirty="0" smtClean="0"/>
              <a:t>Many of these programs, such as Social Security, the SEC (Securities and Exchange Commission), and FDIC (Federal Deposit Insurance Corporation) are still here today, helping to safeguard the economy.</a:t>
            </a:r>
          </a:p>
          <a:p>
            <a:endParaRPr lang="en-US" sz="3000" b="1" u="sng"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1" y="304801"/>
            <a:ext cx="8534399" cy="5509200"/>
          </a:xfrm>
          <a:prstGeom prst="rect">
            <a:avLst/>
          </a:prstGeom>
          <a:noFill/>
        </p:spPr>
        <p:txBody>
          <a:bodyPr wrap="square" rtlCol="0">
            <a:spAutoFit/>
          </a:bodyPr>
          <a:lstStyle/>
          <a:p>
            <a:r>
              <a:rPr lang="en-US" sz="3200" b="1" dirty="0" smtClean="0"/>
              <a:t>The Glass-</a:t>
            </a:r>
            <a:r>
              <a:rPr lang="en-US" sz="3200" b="1" dirty="0" err="1" smtClean="0"/>
              <a:t>Steagall</a:t>
            </a:r>
            <a:r>
              <a:rPr lang="en-US" sz="3200" b="1" dirty="0" smtClean="0"/>
              <a:t> Act </a:t>
            </a:r>
            <a:r>
              <a:rPr lang="en-US" sz="3200" b="1" dirty="0" smtClean="0"/>
              <a:t>- 1</a:t>
            </a:r>
            <a:endParaRPr lang="en-US" sz="3200" dirty="0" smtClean="0"/>
          </a:p>
          <a:p>
            <a:r>
              <a:rPr lang="en-US" sz="3200" dirty="0" smtClean="0"/>
              <a:t>Passed in 1933 as the Banking Act, </a:t>
            </a:r>
            <a:r>
              <a:rPr lang="en-US" sz="3200" u="sng" dirty="0" smtClean="0"/>
              <a:t>prohibited commercial banks from participating in the investment banking business</a:t>
            </a:r>
            <a:r>
              <a:rPr lang="en-US" sz="3200" dirty="0" smtClean="0"/>
              <a:t>. </a:t>
            </a:r>
          </a:p>
          <a:p>
            <a:endParaRPr lang="en-US" sz="3200" dirty="0" smtClean="0"/>
          </a:p>
          <a:p>
            <a:r>
              <a:rPr lang="en-US" sz="3200" dirty="0" smtClean="0"/>
              <a:t>The Act was passed as an emergency measure to counter the failure of almost 5,000 banks during the Great Depression. The Glass-</a:t>
            </a:r>
            <a:r>
              <a:rPr lang="en-US" sz="3200" dirty="0" err="1" smtClean="0"/>
              <a:t>Steagall</a:t>
            </a:r>
            <a:r>
              <a:rPr lang="en-US" sz="3200" dirty="0" smtClean="0"/>
              <a:t> lost its potency in subsequent decades and was finally repealed in 1999.</a:t>
            </a:r>
          </a:p>
          <a:p>
            <a:endParaRPr lang="en-US" sz="3200" b="1" u="sng"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1" y="304801"/>
            <a:ext cx="8534399" cy="5016758"/>
          </a:xfrm>
          <a:prstGeom prst="rect">
            <a:avLst/>
          </a:prstGeom>
          <a:noFill/>
        </p:spPr>
        <p:txBody>
          <a:bodyPr wrap="square" rtlCol="0">
            <a:spAutoFit/>
          </a:bodyPr>
          <a:lstStyle/>
          <a:p>
            <a:r>
              <a:rPr lang="en-US" sz="3200" b="1" dirty="0" smtClean="0"/>
              <a:t>The Glass-</a:t>
            </a:r>
            <a:r>
              <a:rPr lang="en-US" sz="3200" b="1" dirty="0" err="1" smtClean="0"/>
              <a:t>Steagall</a:t>
            </a:r>
            <a:r>
              <a:rPr lang="en-US" sz="3200" b="1" dirty="0" smtClean="0"/>
              <a:t> Act </a:t>
            </a:r>
            <a:r>
              <a:rPr lang="en-US" sz="3200" b="1" dirty="0" smtClean="0"/>
              <a:t>- 2</a:t>
            </a:r>
            <a:endParaRPr lang="en-US" sz="3200" dirty="0" smtClean="0"/>
          </a:p>
          <a:p>
            <a:r>
              <a:rPr lang="en-US" sz="3200" dirty="0" smtClean="0"/>
              <a:t>Many commentators have stated that the repeal of the Glass–</a:t>
            </a:r>
            <a:r>
              <a:rPr lang="en-US" sz="3200" dirty="0" err="1" smtClean="0"/>
              <a:t>Steagall</a:t>
            </a:r>
            <a:r>
              <a:rPr lang="en-US" sz="3200" dirty="0" smtClean="0"/>
              <a:t> Act was an important cause of the late-2000s financial crisis. </a:t>
            </a:r>
          </a:p>
          <a:p>
            <a:endParaRPr lang="en-US" sz="3200" dirty="0" smtClean="0"/>
          </a:p>
          <a:p>
            <a:r>
              <a:rPr lang="en-US" sz="3200" dirty="0" smtClean="0"/>
              <a:t>Some critics of that repeal argue it permitted Wall Street investment banking firms to gamble with their depositors' money that was held in affiliated commercial banks.</a:t>
            </a:r>
          </a:p>
          <a:p>
            <a:endParaRPr lang="en-US" sz="3200" b="1" u="sng"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1" y="304801"/>
            <a:ext cx="8534399" cy="6494085"/>
          </a:xfrm>
          <a:prstGeom prst="rect">
            <a:avLst/>
          </a:prstGeom>
          <a:noFill/>
        </p:spPr>
        <p:txBody>
          <a:bodyPr wrap="square" rtlCol="0">
            <a:spAutoFit/>
          </a:bodyPr>
          <a:lstStyle/>
          <a:p>
            <a:r>
              <a:rPr lang="en-US" sz="3200" b="1" dirty="0" smtClean="0"/>
              <a:t>The Glass-</a:t>
            </a:r>
            <a:r>
              <a:rPr lang="en-US" sz="3200" b="1" dirty="0" err="1" smtClean="0"/>
              <a:t>Steagall</a:t>
            </a:r>
            <a:r>
              <a:rPr lang="en-US" sz="3200" b="1" dirty="0" smtClean="0"/>
              <a:t> Act </a:t>
            </a:r>
            <a:r>
              <a:rPr lang="en-US" sz="3200" b="1" dirty="0" smtClean="0"/>
              <a:t>- 3</a:t>
            </a:r>
            <a:endParaRPr lang="en-US" sz="3200" dirty="0" smtClean="0"/>
          </a:p>
          <a:p>
            <a:r>
              <a:rPr lang="en-US" sz="3200" dirty="0" smtClean="0"/>
              <a:t>Others have argued that the activities linked to the financial crisis were not prohibited (or, in most cases, even regulated) by the Glass–</a:t>
            </a:r>
            <a:r>
              <a:rPr lang="en-US" sz="3200" dirty="0" err="1" smtClean="0"/>
              <a:t>Steagall</a:t>
            </a:r>
            <a:r>
              <a:rPr lang="en-US" sz="3200" dirty="0" smtClean="0"/>
              <a:t> Act. </a:t>
            </a:r>
          </a:p>
          <a:p>
            <a:endParaRPr lang="en-US" sz="3200" dirty="0" smtClean="0"/>
          </a:p>
          <a:p>
            <a:r>
              <a:rPr lang="en-US" sz="3200" dirty="0" smtClean="0"/>
              <a:t>Commentators, including former President Clinton in 2008 and the American Bankers Association in January 2010, have also argued that the ability of commercial banking firms to acquire securities firms (and of securities firms to convert into bank holding companies) helped mitigate the financial crisis.</a:t>
            </a:r>
          </a:p>
          <a:p>
            <a:endParaRPr lang="en-US" sz="3200" b="1" u="sng"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630362"/>
          </a:xfrm>
        </p:spPr>
        <p:txBody>
          <a:bodyPr>
            <a:normAutofit fontScale="90000"/>
          </a:bodyPr>
          <a:lstStyle/>
          <a:p>
            <a:pPr algn="l"/>
            <a:r>
              <a:rPr lang="en-US" sz="3600" b="1" dirty="0" smtClean="0"/>
              <a:t>4. What is the likely effect of an increase in government spending if prices and wages are very flexible?</a:t>
            </a:r>
            <a:endParaRPr lang="en-US" sz="3600" b="1" dirty="0"/>
          </a:p>
        </p:txBody>
      </p:sp>
      <p:sp>
        <p:nvSpPr>
          <p:cNvPr id="5" name="TextBox 4"/>
          <p:cNvSpPr txBox="1"/>
          <p:nvPr/>
        </p:nvSpPr>
        <p:spPr>
          <a:xfrm>
            <a:off x="1371600" y="6273225"/>
            <a:ext cx="6409127" cy="584775"/>
          </a:xfrm>
          <a:prstGeom prst="rect">
            <a:avLst/>
          </a:prstGeom>
          <a:noFill/>
        </p:spPr>
        <p:txBody>
          <a:bodyPr wrap="none" rtlCol="0">
            <a:spAutoFit/>
          </a:bodyPr>
          <a:lstStyle/>
          <a:p>
            <a:r>
              <a:rPr lang="en-US" sz="3200" b="1" u="sng" dirty="0" smtClean="0"/>
              <a:t>New Keynesian and New Classical FP</a:t>
            </a:r>
            <a:endParaRPr lang="en-US" sz="3200" b="1" u="sng" dirty="0"/>
          </a:p>
        </p:txBody>
      </p:sp>
      <p:sp>
        <p:nvSpPr>
          <p:cNvPr id="3" name="TPAnswers"/>
          <p:cNvSpPr>
            <a:spLocks noGrp="1"/>
          </p:cNvSpPr>
          <p:nvPr>
            <p:ph type="body" idx="1"/>
            <p:custDataLst>
              <p:tags r:id="rId2"/>
            </p:custDataLst>
          </p:nvPr>
        </p:nvSpPr>
        <p:spPr>
          <a:xfrm>
            <a:off x="457200" y="1828801"/>
            <a:ext cx="6400800" cy="3276600"/>
          </a:xfrm>
        </p:spPr>
        <p:txBody>
          <a:bodyPr>
            <a:normAutofit lnSpcReduction="10000"/>
          </a:bodyPr>
          <a:lstStyle/>
          <a:p>
            <a:pPr marL="514350" indent="-514350">
              <a:buFont typeface="Arial" pitchFamily="34" charset="0"/>
              <a:buAutoNum type="arabicPeriod"/>
            </a:pPr>
            <a:r>
              <a:rPr lang="en-US" dirty="0" smtClean="0"/>
              <a:t>Both output and prices will rise.</a:t>
            </a:r>
          </a:p>
          <a:p>
            <a:pPr marL="514350" indent="-514350">
              <a:buFont typeface="Arial" pitchFamily="34" charset="0"/>
              <a:buAutoNum type="arabicPeriod"/>
            </a:pPr>
            <a:r>
              <a:rPr lang="en-US" dirty="0" smtClean="0"/>
              <a:t>Output will rise, and prices will remain unchanged</a:t>
            </a:r>
          </a:p>
          <a:p>
            <a:pPr marL="514350" indent="-514350">
              <a:buFont typeface="Arial" pitchFamily="34" charset="0"/>
              <a:buAutoNum type="arabicPeriod"/>
            </a:pPr>
            <a:r>
              <a:rPr lang="en-US" dirty="0" smtClean="0"/>
              <a:t>Both output and prices will fall. </a:t>
            </a:r>
          </a:p>
          <a:p>
            <a:pPr marL="514350" indent="-514350">
              <a:buFont typeface="Arial" pitchFamily="34" charset="0"/>
              <a:buAutoNum type="arabicPeriod"/>
            </a:pPr>
            <a:r>
              <a:rPr lang="en-US" dirty="0" smtClean="0"/>
              <a:t>Prices will rise, and output will remain unchanged.</a:t>
            </a:r>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630362"/>
          </a:xfrm>
        </p:spPr>
        <p:txBody>
          <a:bodyPr>
            <a:normAutofit fontScale="90000"/>
          </a:bodyPr>
          <a:lstStyle/>
          <a:p>
            <a:pPr algn="l"/>
            <a:r>
              <a:rPr lang="en-US" sz="3600" b="1" dirty="0" smtClean="0">
                <a:solidFill>
                  <a:srgbClr val="0070C0"/>
                </a:solidFill>
              </a:rPr>
              <a:t>4. What is the likely effect of an increase in government spending if prices and wages are very flexible?</a:t>
            </a:r>
            <a:endParaRPr lang="en-US" sz="3600" b="1" dirty="0">
              <a:solidFill>
                <a:srgbClr val="0070C0"/>
              </a:solidFill>
            </a:endParaRPr>
          </a:p>
        </p:txBody>
      </p:sp>
      <p:sp>
        <p:nvSpPr>
          <p:cNvPr id="5" name="TextBox 4"/>
          <p:cNvSpPr txBox="1"/>
          <p:nvPr/>
        </p:nvSpPr>
        <p:spPr>
          <a:xfrm>
            <a:off x="1371600" y="6273225"/>
            <a:ext cx="6409127" cy="584775"/>
          </a:xfrm>
          <a:prstGeom prst="rect">
            <a:avLst/>
          </a:prstGeom>
          <a:noFill/>
        </p:spPr>
        <p:txBody>
          <a:bodyPr wrap="none" rtlCol="0">
            <a:spAutoFit/>
          </a:bodyPr>
          <a:lstStyle/>
          <a:p>
            <a:r>
              <a:rPr lang="en-US" sz="3200" b="1" u="sng" dirty="0" smtClean="0"/>
              <a:t>New Keynesian and New Classical FP</a:t>
            </a:r>
            <a:endParaRPr lang="en-US" sz="3200" b="1" u="sng" dirty="0"/>
          </a:p>
        </p:txBody>
      </p:sp>
      <p:sp>
        <p:nvSpPr>
          <p:cNvPr id="3" name="TPAnswers"/>
          <p:cNvSpPr>
            <a:spLocks noGrp="1"/>
          </p:cNvSpPr>
          <p:nvPr>
            <p:ph type="body" idx="1"/>
            <p:custDataLst>
              <p:tags r:id="rId2"/>
            </p:custDataLst>
          </p:nvPr>
        </p:nvSpPr>
        <p:spPr>
          <a:xfrm>
            <a:off x="457200" y="1828801"/>
            <a:ext cx="6400800" cy="3276600"/>
          </a:xfrm>
        </p:spPr>
        <p:txBody>
          <a:bodyPr>
            <a:normAutofit lnSpcReduction="10000"/>
          </a:bodyPr>
          <a:lstStyle/>
          <a:p>
            <a:pPr marL="514350" indent="-514350">
              <a:buFont typeface="Arial" pitchFamily="34" charset="0"/>
              <a:buAutoNum type="arabicPeriod"/>
            </a:pPr>
            <a:r>
              <a:rPr lang="en-US" dirty="0" smtClean="0"/>
              <a:t>Both output and prices will rise.</a:t>
            </a:r>
          </a:p>
          <a:p>
            <a:pPr marL="514350" indent="-514350">
              <a:buFont typeface="Arial" pitchFamily="34" charset="0"/>
              <a:buAutoNum type="arabicPeriod"/>
            </a:pPr>
            <a:r>
              <a:rPr lang="en-US" dirty="0" smtClean="0"/>
              <a:t>Output will rise, and prices will remain unchanged</a:t>
            </a:r>
          </a:p>
          <a:p>
            <a:pPr marL="514350" indent="-514350">
              <a:buFont typeface="Arial" pitchFamily="34" charset="0"/>
              <a:buAutoNum type="arabicPeriod"/>
            </a:pPr>
            <a:r>
              <a:rPr lang="en-US" dirty="0" smtClean="0"/>
              <a:t>Both output and prices will fall. </a:t>
            </a:r>
          </a:p>
          <a:p>
            <a:pPr marL="514350" indent="-514350">
              <a:buFont typeface="Arial" pitchFamily="34" charset="0"/>
              <a:buAutoNum type="arabicPeriod"/>
            </a:pPr>
            <a:r>
              <a:rPr lang="en-US" dirty="0" smtClean="0"/>
              <a:t>Prices will rise, and output will remain unchanged.</a:t>
            </a:r>
            <a:endParaRPr lang="en-US" dirty="0"/>
          </a:p>
        </p:txBody>
      </p:sp>
      <p:sp>
        <p:nvSpPr>
          <p:cNvPr id="6" name="CorShape1"/>
          <p:cNvSpPr/>
          <p:nvPr>
            <p:custDataLst>
              <p:tags r:id="rId3"/>
            </p:custDataLst>
          </p:nvPr>
        </p:nvSpPr>
        <p:spPr>
          <a:xfrm rot="10800000">
            <a:off x="-10160" y="4019974"/>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143000"/>
          </a:xfrm>
        </p:spPr>
        <p:txBody>
          <a:bodyPr>
            <a:normAutofit fontScale="90000"/>
          </a:bodyPr>
          <a:lstStyle/>
          <a:p>
            <a:r>
              <a:rPr lang="en-US" b="1" dirty="0" smtClean="0">
                <a:solidFill>
                  <a:srgbClr val="0070C0"/>
                </a:solidFill>
              </a:rPr>
              <a:t>13b – Other Fiscal Policy Issues and the Debt</a:t>
            </a:r>
            <a:endParaRPr lang="en-US" b="1" dirty="0">
              <a:solidFill>
                <a:srgbClr val="0070C0"/>
              </a:solidFill>
            </a:endParaRPr>
          </a:p>
        </p:txBody>
      </p:sp>
      <p:sp>
        <p:nvSpPr>
          <p:cNvPr id="3" name="Subtitle 2"/>
          <p:cNvSpPr>
            <a:spLocks noGrp="1"/>
          </p:cNvSpPr>
          <p:nvPr>
            <p:ph type="subTitle" idx="1"/>
          </p:nvPr>
        </p:nvSpPr>
        <p:spPr>
          <a:xfrm>
            <a:off x="457200" y="1524000"/>
            <a:ext cx="8001000" cy="4343400"/>
          </a:xfrm>
        </p:spPr>
        <p:txBody>
          <a:bodyPr>
            <a:normAutofit fontScale="92500" lnSpcReduction="20000"/>
          </a:bodyPr>
          <a:lstStyle/>
          <a:p>
            <a:pPr algn="l">
              <a:buFont typeface="Arial" pitchFamily="34" charset="0"/>
              <a:buChar char="•"/>
            </a:pPr>
            <a:r>
              <a:rPr lang="en-US" sz="4000" dirty="0" smtClean="0">
                <a:solidFill>
                  <a:schemeClr val="tx1"/>
                </a:solidFill>
              </a:rPr>
              <a:t>Other FP Issues</a:t>
            </a:r>
          </a:p>
          <a:p>
            <a:pPr lvl="1" algn="l">
              <a:buFont typeface="Arial" pitchFamily="34" charset="0"/>
              <a:buChar char="•"/>
            </a:pPr>
            <a:r>
              <a:rPr lang="en-US" sz="3600" dirty="0" smtClean="0">
                <a:solidFill>
                  <a:schemeClr val="tx1"/>
                </a:solidFill>
              </a:rPr>
              <a:t>Policy in the Great Depression</a:t>
            </a:r>
          </a:p>
          <a:p>
            <a:pPr lvl="1" algn="l">
              <a:buFont typeface="Arial" pitchFamily="34" charset="0"/>
              <a:buChar char="•"/>
            </a:pPr>
            <a:r>
              <a:rPr lang="en-US" sz="3600" dirty="0" smtClean="0">
                <a:solidFill>
                  <a:schemeClr val="tx1"/>
                </a:solidFill>
              </a:rPr>
              <a:t>New Keynesian and New Classical FP</a:t>
            </a:r>
          </a:p>
          <a:p>
            <a:pPr lvl="1" algn="l">
              <a:buFont typeface="Arial" pitchFamily="34" charset="0"/>
              <a:buChar char="•"/>
            </a:pPr>
            <a:r>
              <a:rPr lang="en-US" sz="3600" dirty="0" smtClean="0">
                <a:solidFill>
                  <a:schemeClr val="tx1"/>
                </a:solidFill>
              </a:rPr>
              <a:t>Government Budget Deficits and Trade</a:t>
            </a:r>
          </a:p>
          <a:p>
            <a:pPr algn="l">
              <a:buFont typeface="Arial" pitchFamily="34" charset="0"/>
              <a:buChar char="•"/>
            </a:pPr>
            <a:r>
              <a:rPr lang="en-US" sz="4000" dirty="0" smtClean="0">
                <a:solidFill>
                  <a:schemeClr val="tx1"/>
                </a:solidFill>
              </a:rPr>
              <a:t>The Federal Deficits and Debt</a:t>
            </a:r>
          </a:p>
          <a:p>
            <a:pPr lvl="1" algn="l">
              <a:buFont typeface="Arial" pitchFamily="34" charset="0"/>
              <a:buChar char="•"/>
            </a:pPr>
            <a:r>
              <a:rPr lang="en-US" sz="3600" dirty="0" smtClean="0">
                <a:solidFill>
                  <a:schemeClr val="tx1"/>
                </a:solidFill>
              </a:rPr>
              <a:t>Facts</a:t>
            </a:r>
          </a:p>
          <a:p>
            <a:pPr lvl="1" algn="l">
              <a:buFont typeface="Arial" pitchFamily="34" charset="0"/>
              <a:buChar char="•"/>
            </a:pPr>
            <a:r>
              <a:rPr lang="en-US" sz="3600" dirty="0" smtClean="0">
                <a:solidFill>
                  <a:schemeClr val="tx1"/>
                </a:solidFill>
              </a:rPr>
              <a:t>False Concerns</a:t>
            </a:r>
          </a:p>
          <a:p>
            <a:pPr lvl="1" algn="l">
              <a:buFont typeface="Arial" pitchFamily="34" charset="0"/>
              <a:buChar char="•"/>
            </a:pPr>
            <a:r>
              <a:rPr lang="en-US" sz="3600" dirty="0" smtClean="0">
                <a:solidFill>
                  <a:schemeClr val="tx1"/>
                </a:solidFill>
              </a:rPr>
              <a:t>Substantive Issues</a:t>
            </a:r>
            <a:endParaRPr lang="en-US" sz="3600" dirty="0">
              <a:solidFill>
                <a:schemeClr val="tx1"/>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bkeynes2.jpg"/>
          <p:cNvPicPr>
            <a:picLocks noChangeAspect="1"/>
          </p:cNvPicPr>
          <p:nvPr/>
        </p:nvPicPr>
        <p:blipFill>
          <a:blip r:embed="rId3" cstate="print"/>
          <a:stretch>
            <a:fillRect/>
          </a:stretch>
        </p:blipFill>
        <p:spPr>
          <a:xfrm>
            <a:off x="0" y="0"/>
            <a:ext cx="6874976" cy="6858000"/>
          </a:xfrm>
          <a:prstGeom prst="rect">
            <a:avLst/>
          </a:prstGeom>
        </p:spPr>
      </p:pic>
      <p:sp>
        <p:nvSpPr>
          <p:cNvPr id="5" name="TextBox 4"/>
          <p:cNvSpPr txBox="1"/>
          <p:nvPr/>
        </p:nvSpPr>
        <p:spPr>
          <a:xfrm>
            <a:off x="7038167" y="4795897"/>
            <a:ext cx="2105833" cy="2062103"/>
          </a:xfrm>
          <a:prstGeom prst="rect">
            <a:avLst/>
          </a:prstGeom>
          <a:noFill/>
        </p:spPr>
        <p:txBody>
          <a:bodyPr wrap="none" rtlCol="0">
            <a:spAutoFit/>
          </a:bodyPr>
          <a:lstStyle/>
          <a:p>
            <a:r>
              <a:rPr lang="en-US" sz="3200" b="1" u="sng" dirty="0" smtClean="0"/>
              <a:t>New </a:t>
            </a:r>
          </a:p>
          <a:p>
            <a:r>
              <a:rPr lang="en-US" sz="3200" b="1" u="sng" dirty="0" smtClean="0"/>
              <a:t>Keynesian </a:t>
            </a:r>
          </a:p>
          <a:p>
            <a:r>
              <a:rPr lang="en-US" sz="3200" b="1" u="sng" dirty="0" smtClean="0"/>
              <a:t>and New </a:t>
            </a:r>
          </a:p>
          <a:p>
            <a:r>
              <a:rPr lang="en-US" sz="3200" b="1" u="sng" dirty="0" smtClean="0"/>
              <a:t>Classical FP</a:t>
            </a:r>
            <a:endParaRPr lang="en-US" sz="3200" b="1" u="sng"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95400"/>
          </a:xfrm>
        </p:spPr>
        <p:txBody>
          <a:bodyPr>
            <a:normAutofit fontScale="90000"/>
          </a:bodyPr>
          <a:lstStyle/>
          <a:p>
            <a:pPr algn="l"/>
            <a:r>
              <a:rPr lang="en-US" sz="3600" b="1" dirty="0" smtClean="0"/>
              <a:t>5. According to New Keynesians, fiscal policy can have an effect on output because of which of the following factors?</a:t>
            </a:r>
            <a:endParaRPr lang="en-US" sz="3600" b="1" dirty="0"/>
          </a:p>
        </p:txBody>
      </p:sp>
      <p:sp>
        <p:nvSpPr>
          <p:cNvPr id="7" name="TextBox 6"/>
          <p:cNvSpPr txBox="1"/>
          <p:nvPr/>
        </p:nvSpPr>
        <p:spPr>
          <a:xfrm>
            <a:off x="1371600" y="6273225"/>
            <a:ext cx="6409127" cy="584775"/>
          </a:xfrm>
          <a:prstGeom prst="rect">
            <a:avLst/>
          </a:prstGeom>
          <a:noFill/>
        </p:spPr>
        <p:txBody>
          <a:bodyPr wrap="none" rtlCol="0">
            <a:spAutoFit/>
          </a:bodyPr>
          <a:lstStyle/>
          <a:p>
            <a:r>
              <a:rPr lang="en-US" sz="3200" b="1" u="sng" dirty="0" smtClean="0"/>
              <a:t>New Keynesian and New Classical FP</a:t>
            </a:r>
            <a:endParaRPr lang="en-US" sz="3200" b="1" u="sng" dirty="0"/>
          </a:p>
        </p:txBody>
      </p:sp>
      <p:sp>
        <p:nvSpPr>
          <p:cNvPr id="3" name="TPAnswers"/>
          <p:cNvSpPr>
            <a:spLocks noGrp="1"/>
          </p:cNvSpPr>
          <p:nvPr>
            <p:ph type="body" idx="1"/>
            <p:custDataLst>
              <p:tags r:id="rId2"/>
            </p:custDataLst>
          </p:nvPr>
        </p:nvSpPr>
        <p:spPr>
          <a:xfrm>
            <a:off x="228600" y="1524001"/>
            <a:ext cx="8458200" cy="3276600"/>
          </a:xfrm>
        </p:spPr>
        <p:txBody>
          <a:bodyPr>
            <a:normAutofit lnSpcReduction="10000"/>
          </a:bodyPr>
          <a:lstStyle/>
          <a:p>
            <a:pPr marL="514350" indent="-514350">
              <a:buFont typeface="Arial" pitchFamily="34" charset="0"/>
              <a:buAutoNum type="arabicPeriod"/>
            </a:pPr>
            <a:r>
              <a:rPr lang="en-US" dirty="0" smtClean="0"/>
              <a:t>Wages are sticky. </a:t>
            </a:r>
          </a:p>
          <a:p>
            <a:pPr marL="514350" indent="-514350">
              <a:buFont typeface="Arial" pitchFamily="34" charset="0"/>
              <a:buAutoNum type="arabicPeriod"/>
            </a:pPr>
            <a:r>
              <a:rPr lang="en-US" dirty="0" smtClean="0"/>
              <a:t>Prices adjust instantly.</a:t>
            </a:r>
          </a:p>
          <a:p>
            <a:pPr marL="514350" indent="-514350">
              <a:buFont typeface="Arial" pitchFamily="34" charset="0"/>
              <a:buAutoNum type="arabicPeriod"/>
            </a:pPr>
            <a:r>
              <a:rPr lang="en-US" dirty="0" smtClean="0"/>
              <a:t>Producers cut back production when faced with rising prices </a:t>
            </a:r>
          </a:p>
          <a:p>
            <a:pPr marL="514350" indent="-514350">
              <a:buFont typeface="Arial" pitchFamily="34" charset="0"/>
              <a:buAutoNum type="arabicPeriod"/>
            </a:pPr>
            <a:r>
              <a:rPr lang="en-US" dirty="0" smtClean="0"/>
              <a:t>People save more when government spending increases.</a:t>
            </a:r>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229600" cy="1295400"/>
          </a:xfrm>
        </p:spPr>
        <p:txBody>
          <a:bodyPr>
            <a:normAutofit fontScale="90000"/>
          </a:bodyPr>
          <a:lstStyle/>
          <a:p>
            <a:pPr algn="l"/>
            <a:r>
              <a:rPr lang="en-US" sz="3600" b="1" dirty="0" smtClean="0">
                <a:solidFill>
                  <a:srgbClr val="0070C0"/>
                </a:solidFill>
              </a:rPr>
              <a:t>5. According to New Keynesians, fiscal policy can have an effect on output because of which of the following factors?</a:t>
            </a:r>
            <a:endParaRPr lang="en-US" sz="3600" b="1" dirty="0">
              <a:solidFill>
                <a:srgbClr val="0070C0"/>
              </a:solidFill>
            </a:endParaRPr>
          </a:p>
        </p:txBody>
      </p:sp>
      <p:sp>
        <p:nvSpPr>
          <p:cNvPr id="7" name="TextBox 6"/>
          <p:cNvSpPr txBox="1"/>
          <p:nvPr/>
        </p:nvSpPr>
        <p:spPr>
          <a:xfrm>
            <a:off x="1371600" y="6273225"/>
            <a:ext cx="6409127" cy="584775"/>
          </a:xfrm>
          <a:prstGeom prst="rect">
            <a:avLst/>
          </a:prstGeom>
          <a:noFill/>
        </p:spPr>
        <p:txBody>
          <a:bodyPr wrap="none" rtlCol="0">
            <a:spAutoFit/>
          </a:bodyPr>
          <a:lstStyle/>
          <a:p>
            <a:r>
              <a:rPr lang="en-US" sz="3200" b="1" u="sng" dirty="0" smtClean="0"/>
              <a:t>New Keynesian and New Classical FP</a:t>
            </a:r>
            <a:endParaRPr lang="en-US" sz="3200" b="1" u="sng" dirty="0"/>
          </a:p>
        </p:txBody>
      </p:sp>
      <p:sp>
        <p:nvSpPr>
          <p:cNvPr id="3" name="TPAnswers"/>
          <p:cNvSpPr>
            <a:spLocks noGrp="1"/>
          </p:cNvSpPr>
          <p:nvPr>
            <p:ph type="body" idx="1"/>
            <p:custDataLst>
              <p:tags r:id="rId2"/>
            </p:custDataLst>
          </p:nvPr>
        </p:nvSpPr>
        <p:spPr>
          <a:xfrm>
            <a:off x="228600" y="1524001"/>
            <a:ext cx="8458200" cy="3276600"/>
          </a:xfrm>
        </p:spPr>
        <p:txBody>
          <a:bodyPr>
            <a:normAutofit lnSpcReduction="10000"/>
          </a:bodyPr>
          <a:lstStyle/>
          <a:p>
            <a:pPr marL="514350" indent="-514350">
              <a:buFont typeface="Arial" pitchFamily="34" charset="0"/>
              <a:buAutoNum type="arabicPeriod"/>
            </a:pPr>
            <a:r>
              <a:rPr lang="en-US" dirty="0" smtClean="0"/>
              <a:t>Wages are sticky. </a:t>
            </a:r>
          </a:p>
          <a:p>
            <a:pPr marL="514350" indent="-514350">
              <a:buFont typeface="Arial" pitchFamily="34" charset="0"/>
              <a:buAutoNum type="arabicPeriod"/>
            </a:pPr>
            <a:r>
              <a:rPr lang="en-US" dirty="0" smtClean="0"/>
              <a:t>Prices adjust instantly.</a:t>
            </a:r>
          </a:p>
          <a:p>
            <a:pPr marL="514350" indent="-514350">
              <a:buFont typeface="Arial" pitchFamily="34" charset="0"/>
              <a:buAutoNum type="arabicPeriod"/>
            </a:pPr>
            <a:r>
              <a:rPr lang="en-US" dirty="0" smtClean="0"/>
              <a:t>Producers cut back production when faced with rising prices </a:t>
            </a:r>
          </a:p>
          <a:p>
            <a:pPr marL="514350" indent="-514350">
              <a:buFont typeface="Arial" pitchFamily="34" charset="0"/>
              <a:buAutoNum type="arabicPeriod"/>
            </a:pPr>
            <a:r>
              <a:rPr lang="en-US" dirty="0" smtClean="0"/>
              <a:t>People save more when government spending increases.</a:t>
            </a:r>
            <a:endParaRPr lang="en-US" dirty="0"/>
          </a:p>
        </p:txBody>
      </p:sp>
      <p:sp>
        <p:nvSpPr>
          <p:cNvPr id="8" name="CorShape1"/>
          <p:cNvSpPr/>
          <p:nvPr>
            <p:custDataLst>
              <p:tags r:id="rId3"/>
            </p:custDataLst>
          </p:nvPr>
        </p:nvSpPr>
        <p:spPr>
          <a:xfrm rot="10800000">
            <a:off x="-25400" y="1675554"/>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bkeynes3.jpg"/>
          <p:cNvPicPr>
            <a:picLocks noChangeAspect="1"/>
          </p:cNvPicPr>
          <p:nvPr/>
        </p:nvPicPr>
        <p:blipFill>
          <a:blip r:embed="rId3" cstate="print"/>
          <a:stretch>
            <a:fillRect/>
          </a:stretch>
        </p:blipFill>
        <p:spPr>
          <a:xfrm>
            <a:off x="0" y="0"/>
            <a:ext cx="6891867" cy="6858000"/>
          </a:xfrm>
          <a:prstGeom prst="rect">
            <a:avLst/>
          </a:prstGeom>
        </p:spPr>
      </p:pic>
      <p:sp>
        <p:nvSpPr>
          <p:cNvPr id="5" name="TextBox 4"/>
          <p:cNvSpPr txBox="1"/>
          <p:nvPr/>
        </p:nvSpPr>
        <p:spPr>
          <a:xfrm>
            <a:off x="7038167" y="4795897"/>
            <a:ext cx="2105833" cy="2062103"/>
          </a:xfrm>
          <a:prstGeom prst="rect">
            <a:avLst/>
          </a:prstGeom>
          <a:noFill/>
        </p:spPr>
        <p:txBody>
          <a:bodyPr wrap="none" rtlCol="0">
            <a:spAutoFit/>
          </a:bodyPr>
          <a:lstStyle/>
          <a:p>
            <a:r>
              <a:rPr lang="en-US" sz="3200" b="1" u="sng" dirty="0" smtClean="0"/>
              <a:t>New </a:t>
            </a:r>
          </a:p>
          <a:p>
            <a:r>
              <a:rPr lang="en-US" sz="3200" b="1" u="sng" dirty="0" smtClean="0"/>
              <a:t>Keynesian </a:t>
            </a:r>
          </a:p>
          <a:p>
            <a:r>
              <a:rPr lang="en-US" sz="3200" b="1" u="sng" dirty="0" smtClean="0"/>
              <a:t>and New </a:t>
            </a:r>
          </a:p>
          <a:p>
            <a:r>
              <a:rPr lang="en-US" sz="3200" b="1" u="sng" dirty="0" smtClean="0"/>
              <a:t>Classical FP</a:t>
            </a:r>
            <a:endParaRPr lang="en-US" sz="3200" b="1" u="sng"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bkeynes4.jpg"/>
          <p:cNvPicPr>
            <a:picLocks noChangeAspect="1"/>
          </p:cNvPicPr>
          <p:nvPr/>
        </p:nvPicPr>
        <p:blipFill>
          <a:blip r:embed="rId3" cstate="print"/>
          <a:stretch>
            <a:fillRect/>
          </a:stretch>
        </p:blipFill>
        <p:spPr>
          <a:xfrm>
            <a:off x="0" y="0"/>
            <a:ext cx="6892035" cy="6858000"/>
          </a:xfrm>
          <a:prstGeom prst="rect">
            <a:avLst/>
          </a:prstGeom>
        </p:spPr>
      </p:pic>
      <p:sp>
        <p:nvSpPr>
          <p:cNvPr id="5" name="TextBox 4"/>
          <p:cNvSpPr txBox="1"/>
          <p:nvPr/>
        </p:nvSpPr>
        <p:spPr>
          <a:xfrm>
            <a:off x="7038167" y="4795897"/>
            <a:ext cx="2105833" cy="2062103"/>
          </a:xfrm>
          <a:prstGeom prst="rect">
            <a:avLst/>
          </a:prstGeom>
          <a:noFill/>
        </p:spPr>
        <p:txBody>
          <a:bodyPr wrap="none" rtlCol="0">
            <a:spAutoFit/>
          </a:bodyPr>
          <a:lstStyle/>
          <a:p>
            <a:r>
              <a:rPr lang="en-US" sz="3200" b="1" u="sng" dirty="0" smtClean="0"/>
              <a:t>New </a:t>
            </a:r>
          </a:p>
          <a:p>
            <a:r>
              <a:rPr lang="en-US" sz="3200" b="1" u="sng" dirty="0" smtClean="0"/>
              <a:t>Keynesian </a:t>
            </a:r>
          </a:p>
          <a:p>
            <a:r>
              <a:rPr lang="en-US" sz="3200" b="1" u="sng" dirty="0" smtClean="0"/>
              <a:t>and New </a:t>
            </a:r>
          </a:p>
          <a:p>
            <a:r>
              <a:rPr lang="en-US" sz="3200" b="1" u="sng" dirty="0" smtClean="0"/>
              <a:t>Classical FP</a:t>
            </a:r>
            <a:endParaRPr lang="en-US" sz="3200" b="1" u="sng"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sz="3600" b="1" dirty="0" smtClean="0"/>
              <a:t>6. Which is </a:t>
            </a:r>
            <a:r>
              <a:rPr lang="en-US" sz="3600" b="1" u="sng" dirty="0" smtClean="0"/>
              <a:t>NOT</a:t>
            </a:r>
            <a:r>
              <a:rPr lang="en-US" sz="3600" b="1" dirty="0" smtClean="0"/>
              <a:t> one of the reason, believed by the Mainstream economists, why wages are “sticky downwards”?</a:t>
            </a:r>
            <a:endParaRPr lang="en-US" sz="3600" b="1" dirty="0"/>
          </a:p>
        </p:txBody>
      </p:sp>
      <p:sp>
        <p:nvSpPr>
          <p:cNvPr id="3" name="TPAnswers"/>
          <p:cNvSpPr>
            <a:spLocks noGrp="1"/>
          </p:cNvSpPr>
          <p:nvPr>
            <p:ph type="body" idx="1"/>
            <p:custDataLst>
              <p:tags r:id="rId2"/>
            </p:custDataLst>
          </p:nvPr>
        </p:nvSpPr>
        <p:spPr>
          <a:xfrm>
            <a:off x="533400" y="1981200"/>
            <a:ext cx="6172200" cy="3047999"/>
          </a:xfrm>
        </p:spPr>
        <p:txBody>
          <a:bodyPr>
            <a:normAutofit/>
          </a:bodyPr>
          <a:lstStyle/>
          <a:p>
            <a:pPr marL="514350" indent="-514350">
              <a:buFont typeface="Arial" pitchFamily="34" charset="0"/>
              <a:buAutoNum type="arabicPeriod"/>
            </a:pPr>
            <a:r>
              <a:rPr lang="en-US" dirty="0" smtClean="0"/>
              <a:t>Wage Contracts</a:t>
            </a:r>
          </a:p>
          <a:p>
            <a:pPr marL="514350" indent="-514350">
              <a:buFont typeface="Arial" pitchFamily="34" charset="0"/>
              <a:buAutoNum type="arabicPeriod"/>
            </a:pPr>
            <a:r>
              <a:rPr lang="en-US" dirty="0" smtClean="0"/>
              <a:t>Minimum Wage</a:t>
            </a:r>
          </a:p>
          <a:p>
            <a:pPr marL="514350" indent="-514350">
              <a:buFont typeface="Arial" pitchFamily="34" charset="0"/>
              <a:buAutoNum type="arabicPeriod"/>
            </a:pPr>
            <a:r>
              <a:rPr lang="en-US" dirty="0" smtClean="0"/>
              <a:t>Efficiency Wage</a:t>
            </a:r>
          </a:p>
          <a:p>
            <a:pPr marL="514350" indent="-514350">
              <a:buFont typeface="Arial" pitchFamily="34" charset="0"/>
              <a:buAutoNum type="arabicPeriod"/>
            </a:pPr>
            <a:r>
              <a:rPr lang="en-US" dirty="0" smtClean="0"/>
              <a:t>Wages Limits</a:t>
            </a:r>
          </a:p>
        </p:txBody>
      </p:sp>
      <p:sp>
        <p:nvSpPr>
          <p:cNvPr id="15" name="TextBox 14"/>
          <p:cNvSpPr txBox="1"/>
          <p:nvPr/>
        </p:nvSpPr>
        <p:spPr>
          <a:xfrm>
            <a:off x="685800" y="5562600"/>
            <a:ext cx="7398500" cy="1077218"/>
          </a:xfrm>
          <a:prstGeom prst="rect">
            <a:avLst/>
          </a:prstGeom>
          <a:noFill/>
        </p:spPr>
        <p:txBody>
          <a:bodyPr wrap="none" rtlCol="0">
            <a:spAutoFit/>
          </a:bodyPr>
          <a:lstStyle/>
          <a:p>
            <a:pPr algn="ctr"/>
            <a:r>
              <a:rPr lang="en-US" sz="3200" b="1" u="sng" dirty="0" smtClean="0"/>
              <a:t>Why might wages be “sticky downwards”?</a:t>
            </a:r>
            <a:br>
              <a:rPr lang="en-US" sz="3200" b="1" u="sng" dirty="0" smtClean="0"/>
            </a:br>
            <a:r>
              <a:rPr lang="en-US" sz="3200" b="1" dirty="0" smtClean="0"/>
              <a:t>New Keynesian View</a:t>
            </a:r>
            <a:endParaRPr lang="en-US" sz="3200" b="1"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sz="3600" b="1" dirty="0" smtClean="0">
                <a:solidFill>
                  <a:srgbClr val="0070C0"/>
                </a:solidFill>
              </a:rPr>
              <a:t>6. Which is </a:t>
            </a:r>
            <a:r>
              <a:rPr lang="en-US" sz="3600" b="1" u="sng" dirty="0" smtClean="0">
                <a:solidFill>
                  <a:srgbClr val="0070C0"/>
                </a:solidFill>
              </a:rPr>
              <a:t>NOT</a:t>
            </a:r>
            <a:r>
              <a:rPr lang="en-US" sz="3600" b="1" dirty="0" smtClean="0">
                <a:solidFill>
                  <a:srgbClr val="0070C0"/>
                </a:solidFill>
              </a:rPr>
              <a:t> one of the reason, believed by the Mainstream economists, why wages are “sticky downwards”?</a:t>
            </a:r>
            <a:endParaRPr lang="en-US" sz="3600" b="1" dirty="0">
              <a:solidFill>
                <a:srgbClr val="0070C0"/>
              </a:solidFill>
            </a:endParaRPr>
          </a:p>
        </p:txBody>
      </p:sp>
      <p:sp>
        <p:nvSpPr>
          <p:cNvPr id="14" name="CorShape1"/>
          <p:cNvSpPr/>
          <p:nvPr>
            <p:custDataLst>
              <p:tags r:id="rId2"/>
            </p:custDataLst>
          </p:nvPr>
        </p:nvSpPr>
        <p:spPr>
          <a:xfrm rot="10800000">
            <a:off x="248920" y="38035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1981200"/>
            <a:ext cx="6172200" cy="3047999"/>
          </a:xfrm>
        </p:spPr>
        <p:txBody>
          <a:bodyPr>
            <a:normAutofit/>
          </a:bodyPr>
          <a:lstStyle/>
          <a:p>
            <a:pPr marL="514350" indent="-514350">
              <a:buFont typeface="Arial" pitchFamily="34" charset="0"/>
              <a:buAutoNum type="arabicPeriod"/>
            </a:pPr>
            <a:r>
              <a:rPr lang="en-US" dirty="0" smtClean="0"/>
              <a:t>Wage Contracts</a:t>
            </a:r>
          </a:p>
          <a:p>
            <a:pPr marL="514350" indent="-514350">
              <a:buFont typeface="Arial" pitchFamily="34" charset="0"/>
              <a:buAutoNum type="arabicPeriod"/>
            </a:pPr>
            <a:r>
              <a:rPr lang="en-US" dirty="0" smtClean="0"/>
              <a:t>Minimum Wage</a:t>
            </a:r>
          </a:p>
          <a:p>
            <a:pPr marL="514350" indent="-514350">
              <a:buFont typeface="Arial" pitchFamily="34" charset="0"/>
              <a:buAutoNum type="arabicPeriod"/>
            </a:pPr>
            <a:r>
              <a:rPr lang="en-US" dirty="0" smtClean="0"/>
              <a:t>Efficiency Wage</a:t>
            </a:r>
          </a:p>
          <a:p>
            <a:pPr marL="514350" indent="-514350">
              <a:buFont typeface="Arial" pitchFamily="34" charset="0"/>
              <a:buAutoNum type="arabicPeriod"/>
            </a:pPr>
            <a:r>
              <a:rPr lang="en-US" dirty="0" smtClean="0"/>
              <a:t>Wages Limits</a:t>
            </a:r>
          </a:p>
        </p:txBody>
      </p:sp>
      <p:sp>
        <p:nvSpPr>
          <p:cNvPr id="15" name="TextBox 14"/>
          <p:cNvSpPr txBox="1"/>
          <p:nvPr/>
        </p:nvSpPr>
        <p:spPr>
          <a:xfrm>
            <a:off x="685800" y="5562600"/>
            <a:ext cx="7398500" cy="1077218"/>
          </a:xfrm>
          <a:prstGeom prst="rect">
            <a:avLst/>
          </a:prstGeom>
          <a:noFill/>
        </p:spPr>
        <p:txBody>
          <a:bodyPr wrap="none" rtlCol="0">
            <a:spAutoFit/>
          </a:bodyPr>
          <a:lstStyle/>
          <a:p>
            <a:pPr algn="ctr"/>
            <a:r>
              <a:rPr lang="en-US" sz="3200" b="1" u="sng" dirty="0" smtClean="0"/>
              <a:t>Why might wages be “sticky downwards”?</a:t>
            </a:r>
            <a:br>
              <a:rPr lang="en-US" sz="3200" b="1" u="sng" dirty="0" smtClean="0"/>
            </a:br>
            <a:r>
              <a:rPr lang="en-US" sz="3200" b="1" dirty="0" smtClean="0"/>
              <a:t>New Keynesian View</a:t>
            </a:r>
            <a:endParaRPr lang="en-US" sz="32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92162"/>
          </a:xfrm>
        </p:spPr>
        <p:txBody>
          <a:bodyPr>
            <a:normAutofit fontScale="90000"/>
          </a:bodyPr>
          <a:lstStyle/>
          <a:p>
            <a:r>
              <a:rPr lang="en-US" sz="3100" b="1" u="sng" dirty="0" smtClean="0"/>
              <a:t>Efficiency Wages:</a:t>
            </a:r>
            <a:br>
              <a:rPr lang="en-US" sz="3100" b="1" u="sng" dirty="0" smtClean="0"/>
            </a:br>
            <a:r>
              <a:rPr lang="en-US" sz="3100" b="1" u="sng" dirty="0" smtClean="0"/>
              <a:t>How can a higher wage result in greater efficiency?</a:t>
            </a:r>
            <a:endParaRPr lang="en-US" u="sng" dirty="0"/>
          </a:p>
        </p:txBody>
      </p:sp>
      <p:sp>
        <p:nvSpPr>
          <p:cNvPr id="3" name="Text Placeholder 2"/>
          <p:cNvSpPr>
            <a:spLocks noGrp="1"/>
          </p:cNvSpPr>
          <p:nvPr>
            <p:ph type="body" idx="1"/>
          </p:nvPr>
        </p:nvSpPr>
        <p:spPr>
          <a:xfrm>
            <a:off x="304800" y="1066800"/>
            <a:ext cx="8839200" cy="4495800"/>
          </a:xfrm>
        </p:spPr>
        <p:txBody>
          <a:bodyPr>
            <a:normAutofit fontScale="70000" lnSpcReduction="20000"/>
          </a:bodyPr>
          <a:lstStyle/>
          <a:p>
            <a:r>
              <a:rPr lang="en-US" b="1" i="1" dirty="0" smtClean="0"/>
              <a:t>Greater work effort</a:t>
            </a:r>
            <a:r>
              <a:rPr lang="en-US" dirty="0" smtClean="0"/>
              <a:t> The above-market wage, in effect, raises the cost to workers of losing their jobs as a result of poor performance. Because workers have a strong incentive to retain their relatively high-paying jobs, they are more likely to provide greater work effort. Looked at differently, workers are more reluctant to shirk (neglect or avoid work) because the higher wage makes job loss more costly to them. Consequently, the above-market wage can be the efficient wage; it can enhance worker productivity so much that the higher wage more than pays for itself.</a:t>
            </a:r>
          </a:p>
          <a:p>
            <a:r>
              <a:rPr lang="en-US" b="1" i="1" dirty="0" smtClean="0"/>
              <a:t>Lower supervision costs</a:t>
            </a:r>
            <a:r>
              <a:rPr lang="en-US" dirty="0" smtClean="0"/>
              <a:t> With less incentive among workers to shirk, the firm needs fewer supervisory personnel to monitor work performance. This, too, can lower the firm's overall wage cost per unit of output.</a:t>
            </a:r>
          </a:p>
          <a:p>
            <a:r>
              <a:rPr lang="en-US" b="1" i="1" dirty="0" smtClean="0"/>
              <a:t>Reduced job turnover</a:t>
            </a:r>
            <a:r>
              <a:rPr lang="en-US" dirty="0" smtClean="0"/>
              <a:t> The above-market pay discourages workers from voluntarily leaving their jobs. The lower turnover rate reduces the firm's cost of hiring and training workers. It also gives the firm a more experienced, more productive workforce.</a:t>
            </a:r>
          </a:p>
          <a:p>
            <a:endParaRPr lang="en-US" dirty="0"/>
          </a:p>
        </p:txBody>
      </p:sp>
      <p:sp>
        <p:nvSpPr>
          <p:cNvPr id="6" name="TextBox 5"/>
          <p:cNvSpPr txBox="1"/>
          <p:nvPr/>
        </p:nvSpPr>
        <p:spPr>
          <a:xfrm>
            <a:off x="914400" y="5780782"/>
            <a:ext cx="7398500" cy="1077218"/>
          </a:xfrm>
          <a:prstGeom prst="rect">
            <a:avLst/>
          </a:prstGeom>
          <a:noFill/>
        </p:spPr>
        <p:txBody>
          <a:bodyPr wrap="none" rtlCol="0">
            <a:spAutoFit/>
          </a:bodyPr>
          <a:lstStyle/>
          <a:p>
            <a:pPr algn="ctr"/>
            <a:r>
              <a:rPr lang="en-US" sz="3200" b="1" u="sng" dirty="0" smtClean="0"/>
              <a:t>Why might wages be “sticky downwards”?</a:t>
            </a:r>
            <a:br>
              <a:rPr lang="en-US" sz="3200" b="1" u="sng" dirty="0" smtClean="0"/>
            </a:br>
            <a:r>
              <a:rPr lang="en-US" sz="3200" b="1" dirty="0" smtClean="0"/>
              <a:t>New Keynesian View</a:t>
            </a:r>
            <a:endParaRPr lang="en-US" sz="3200" b="1"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63562"/>
          </a:xfrm>
        </p:spPr>
        <p:txBody>
          <a:bodyPr>
            <a:normAutofit fontScale="90000"/>
          </a:bodyPr>
          <a:lstStyle/>
          <a:p>
            <a:r>
              <a:rPr lang="en-US" sz="3100" b="1" u="sng" dirty="0" smtClean="0"/>
              <a:t>How can a higher wage result in greater efficiency?</a:t>
            </a:r>
            <a:endParaRPr lang="en-US" u="sng" dirty="0"/>
          </a:p>
        </p:txBody>
      </p:sp>
      <p:sp>
        <p:nvSpPr>
          <p:cNvPr id="3" name="Text Placeholder 2"/>
          <p:cNvSpPr>
            <a:spLocks noGrp="1"/>
          </p:cNvSpPr>
          <p:nvPr>
            <p:ph type="body" idx="1"/>
          </p:nvPr>
        </p:nvSpPr>
        <p:spPr>
          <a:xfrm>
            <a:off x="152400" y="838200"/>
            <a:ext cx="8839200" cy="5287963"/>
          </a:xfrm>
        </p:spPr>
        <p:txBody>
          <a:bodyPr>
            <a:normAutofit/>
          </a:bodyPr>
          <a:lstStyle/>
          <a:p>
            <a:pPr marL="0" indent="0">
              <a:buNone/>
            </a:pPr>
            <a:r>
              <a:rPr lang="en-US" dirty="0" smtClean="0"/>
              <a:t>The key implication for macroeconomic instability is that efficiency wages add to the downward inflexibility of wages. Firms that pay </a:t>
            </a:r>
            <a:r>
              <a:rPr lang="en-US" b="1" u="sng" dirty="0" smtClean="0"/>
              <a:t>efficiency wages</a:t>
            </a:r>
            <a:r>
              <a:rPr lang="en-US" dirty="0" smtClean="0"/>
              <a:t> will be reluctant to cut wages when aggregate demand declines, since such cuts may encourage shirking, require more supervisory personnel, and increase turnover. In other words, wage cuts that reduce productivity and raise per-unit labor costs are self-defeating.</a:t>
            </a:r>
            <a:endParaRPr lang="en-US" dirty="0"/>
          </a:p>
        </p:txBody>
      </p:sp>
      <p:sp>
        <p:nvSpPr>
          <p:cNvPr id="6" name="TextBox 5"/>
          <p:cNvSpPr txBox="1"/>
          <p:nvPr/>
        </p:nvSpPr>
        <p:spPr>
          <a:xfrm>
            <a:off x="685800" y="5562600"/>
            <a:ext cx="7398500" cy="1077218"/>
          </a:xfrm>
          <a:prstGeom prst="rect">
            <a:avLst/>
          </a:prstGeom>
          <a:noFill/>
        </p:spPr>
        <p:txBody>
          <a:bodyPr wrap="none" rtlCol="0">
            <a:spAutoFit/>
          </a:bodyPr>
          <a:lstStyle/>
          <a:p>
            <a:pPr algn="ctr"/>
            <a:r>
              <a:rPr lang="en-US" sz="3200" b="1" u="sng" dirty="0" smtClean="0"/>
              <a:t>Why might wages be “sticky downwards”?</a:t>
            </a:r>
            <a:br>
              <a:rPr lang="en-US" sz="3200" b="1" u="sng" dirty="0" smtClean="0"/>
            </a:br>
            <a:r>
              <a:rPr lang="en-US" sz="3200" b="1" dirty="0" smtClean="0"/>
              <a:t>New Keynesian View</a:t>
            </a:r>
            <a:endParaRPr lang="en-US" sz="3200" b="1"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63562"/>
          </a:xfrm>
        </p:spPr>
        <p:txBody>
          <a:bodyPr>
            <a:normAutofit fontScale="90000"/>
          </a:bodyPr>
          <a:lstStyle/>
          <a:p>
            <a:r>
              <a:rPr lang="en-US" sz="3100" b="1" u="sng" dirty="0" smtClean="0"/>
              <a:t>If wages are inflexible downwards:</a:t>
            </a:r>
            <a:endParaRPr lang="en-US" u="sng" dirty="0"/>
          </a:p>
        </p:txBody>
      </p:sp>
      <p:sp>
        <p:nvSpPr>
          <p:cNvPr id="5" name="TextBox 4"/>
          <p:cNvSpPr txBox="1"/>
          <p:nvPr/>
        </p:nvSpPr>
        <p:spPr>
          <a:xfrm>
            <a:off x="685800" y="5562600"/>
            <a:ext cx="7398500" cy="1077218"/>
          </a:xfrm>
          <a:prstGeom prst="rect">
            <a:avLst/>
          </a:prstGeom>
          <a:noFill/>
        </p:spPr>
        <p:txBody>
          <a:bodyPr wrap="none" rtlCol="0">
            <a:spAutoFit/>
          </a:bodyPr>
          <a:lstStyle/>
          <a:p>
            <a:pPr algn="ctr"/>
            <a:r>
              <a:rPr lang="en-US" sz="3200" b="1" u="sng" dirty="0" smtClean="0"/>
              <a:t>Why might wages be “sticky downwards”?</a:t>
            </a:r>
            <a:br>
              <a:rPr lang="en-US" sz="3200" b="1" u="sng" dirty="0" smtClean="0"/>
            </a:br>
            <a:r>
              <a:rPr lang="en-US" sz="3200" b="1" dirty="0" smtClean="0"/>
              <a:t>New Keynesian View</a:t>
            </a:r>
            <a:endParaRPr lang="en-US" sz="3200" b="1" dirty="0"/>
          </a:p>
        </p:txBody>
      </p:sp>
      <p:sp>
        <p:nvSpPr>
          <p:cNvPr id="8" name="TextBox 7"/>
          <p:cNvSpPr txBox="1"/>
          <p:nvPr/>
        </p:nvSpPr>
        <p:spPr>
          <a:xfrm>
            <a:off x="6019800" y="838200"/>
            <a:ext cx="2743200" cy="3046988"/>
          </a:xfrm>
          <a:prstGeom prst="rect">
            <a:avLst/>
          </a:prstGeom>
          <a:noFill/>
        </p:spPr>
        <p:txBody>
          <a:bodyPr wrap="square" rtlCol="0">
            <a:spAutoFit/>
          </a:bodyPr>
          <a:lstStyle/>
          <a:p>
            <a:r>
              <a:rPr lang="en-US" sz="2400" dirty="0" smtClean="0"/>
              <a:t>A decrease in AD</a:t>
            </a:r>
          </a:p>
          <a:p>
            <a:r>
              <a:rPr lang="en-US" sz="2400" dirty="0" smtClean="0"/>
              <a:t>will not cause lower</a:t>
            </a:r>
          </a:p>
          <a:p>
            <a:r>
              <a:rPr lang="en-US" sz="2400" dirty="0" smtClean="0"/>
              <a:t>wages and therefore</a:t>
            </a:r>
          </a:p>
          <a:p>
            <a:r>
              <a:rPr lang="en-US" sz="2400" dirty="0" smtClean="0"/>
              <a:t>will not cause a </a:t>
            </a:r>
          </a:p>
          <a:p>
            <a:r>
              <a:rPr lang="en-US" sz="2400" dirty="0" smtClean="0"/>
              <a:t>quick increase in AS </a:t>
            </a:r>
          </a:p>
          <a:p>
            <a:r>
              <a:rPr lang="en-US" sz="2400" dirty="0" smtClean="0"/>
              <a:t>And will not return the economy to </a:t>
            </a:r>
          </a:p>
          <a:p>
            <a:r>
              <a:rPr lang="en-US" sz="2400" dirty="0" smtClean="0"/>
              <a:t>full employment.</a:t>
            </a:r>
            <a:endParaRPr lang="en-US" sz="2400" dirty="0"/>
          </a:p>
        </p:txBody>
      </p:sp>
      <p:pic>
        <p:nvPicPr>
          <p:cNvPr id="96258" name="Picture 2" descr="http://www.harpercollege.edu/mhealy/ecogif/fp/newkeyneesue2.jpg"/>
          <p:cNvPicPr>
            <a:picLocks noChangeAspect="1" noChangeArrowheads="1"/>
          </p:cNvPicPr>
          <p:nvPr/>
        </p:nvPicPr>
        <p:blipFill>
          <a:blip r:embed="rId3" cstate="print"/>
          <a:srcRect/>
          <a:stretch>
            <a:fillRect/>
          </a:stretch>
        </p:blipFill>
        <p:spPr bwMode="auto">
          <a:xfrm>
            <a:off x="304800" y="685800"/>
            <a:ext cx="4648200" cy="4760478"/>
          </a:xfrm>
          <a:prstGeom prst="rect">
            <a:avLst/>
          </a:prstGeom>
          <a:noFill/>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143000"/>
          </a:xfrm>
        </p:spPr>
        <p:txBody>
          <a:bodyPr>
            <a:normAutofit fontScale="90000"/>
          </a:bodyPr>
          <a:lstStyle/>
          <a:p>
            <a:r>
              <a:rPr lang="en-US" b="1" dirty="0" smtClean="0">
                <a:solidFill>
                  <a:srgbClr val="0070C0"/>
                </a:solidFill>
              </a:rPr>
              <a:t>13b – Other Fiscal Policy Issues and the Debt</a:t>
            </a:r>
            <a:endParaRPr lang="en-US" b="1" dirty="0">
              <a:solidFill>
                <a:srgbClr val="0070C0"/>
              </a:solidFill>
            </a:endParaRPr>
          </a:p>
        </p:txBody>
      </p:sp>
      <p:sp>
        <p:nvSpPr>
          <p:cNvPr id="3" name="Subtitle 2"/>
          <p:cNvSpPr>
            <a:spLocks noGrp="1"/>
          </p:cNvSpPr>
          <p:nvPr>
            <p:ph type="subTitle" idx="1"/>
          </p:nvPr>
        </p:nvSpPr>
        <p:spPr>
          <a:xfrm>
            <a:off x="457200" y="1524000"/>
            <a:ext cx="8001000" cy="4800600"/>
          </a:xfrm>
        </p:spPr>
        <p:txBody>
          <a:bodyPr>
            <a:normAutofit/>
          </a:bodyPr>
          <a:lstStyle/>
          <a:p>
            <a:pPr algn="l"/>
            <a:r>
              <a:rPr lang="en-US" sz="4000" dirty="0" smtClean="0">
                <a:solidFill>
                  <a:schemeClr val="tx1"/>
                </a:solidFill>
              </a:rPr>
              <a:t>Outcomes / Must </a:t>
            </a:r>
            <a:r>
              <a:rPr lang="en-US" sz="4000" dirty="0" smtClean="0">
                <a:solidFill>
                  <a:schemeClr val="tx1"/>
                </a:solidFill>
              </a:rPr>
              <a:t>Know - 1:</a:t>
            </a:r>
            <a:endParaRPr lang="en-US" sz="4000" dirty="0" smtClean="0">
              <a:solidFill>
                <a:schemeClr val="tx1"/>
              </a:solidFill>
            </a:endParaRPr>
          </a:p>
          <a:p>
            <a:pPr lvl="1" algn="l"/>
            <a:r>
              <a:rPr lang="en-US" sz="3600" dirty="0" smtClean="0">
                <a:solidFill>
                  <a:schemeClr val="tx1"/>
                </a:solidFill>
              </a:rPr>
              <a:t>- Discuss the causes of, and the</a:t>
            </a:r>
            <a:br>
              <a:rPr lang="en-US" sz="3600" dirty="0" smtClean="0">
                <a:solidFill>
                  <a:schemeClr val="tx1"/>
                </a:solidFill>
              </a:rPr>
            </a:br>
            <a:r>
              <a:rPr lang="en-US" sz="3600" dirty="0" smtClean="0">
                <a:solidFill>
                  <a:schemeClr val="tx1"/>
                </a:solidFill>
              </a:rPr>
              <a:t>   government reaction to, the Great </a:t>
            </a:r>
            <a:br>
              <a:rPr lang="en-US" sz="3600" dirty="0" smtClean="0">
                <a:solidFill>
                  <a:schemeClr val="tx1"/>
                </a:solidFill>
              </a:rPr>
            </a:br>
            <a:r>
              <a:rPr lang="en-US" sz="3600" dirty="0" smtClean="0">
                <a:solidFill>
                  <a:schemeClr val="tx1"/>
                </a:solidFill>
              </a:rPr>
              <a:t>   Depression.</a:t>
            </a:r>
          </a:p>
          <a:p>
            <a:pPr lvl="1" algn="l"/>
            <a:r>
              <a:rPr lang="en-US" sz="3600" dirty="0" smtClean="0">
                <a:solidFill>
                  <a:schemeClr val="tx1"/>
                </a:solidFill>
              </a:rPr>
              <a:t>- Explain the differences between the</a:t>
            </a:r>
            <a:br>
              <a:rPr lang="en-US" sz="3600" dirty="0" smtClean="0">
                <a:solidFill>
                  <a:schemeClr val="tx1"/>
                </a:solidFill>
              </a:rPr>
            </a:br>
            <a:r>
              <a:rPr lang="en-US" sz="3600" dirty="0" smtClean="0">
                <a:solidFill>
                  <a:schemeClr val="tx1"/>
                </a:solidFill>
              </a:rPr>
              <a:t>  New Keynesian view of fiscal policy </a:t>
            </a:r>
            <a:br>
              <a:rPr lang="en-US" sz="3600" dirty="0" smtClean="0">
                <a:solidFill>
                  <a:schemeClr val="tx1"/>
                </a:solidFill>
              </a:rPr>
            </a:br>
            <a:r>
              <a:rPr lang="en-US" sz="3600" dirty="0" smtClean="0">
                <a:solidFill>
                  <a:schemeClr val="tx1"/>
                </a:solidFill>
              </a:rPr>
              <a:t>  and the New Classical view</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63562"/>
          </a:xfrm>
        </p:spPr>
        <p:txBody>
          <a:bodyPr>
            <a:normAutofit fontScale="90000"/>
          </a:bodyPr>
          <a:lstStyle/>
          <a:p>
            <a:r>
              <a:rPr lang="en-US" sz="3100" b="1" u="sng" dirty="0" smtClean="0"/>
              <a:t>If wages are inflexible downwards:</a:t>
            </a:r>
            <a:endParaRPr lang="en-US" u="sng" dirty="0"/>
          </a:p>
        </p:txBody>
      </p:sp>
      <p:pic>
        <p:nvPicPr>
          <p:cNvPr id="95234" name="Picture 2"/>
          <p:cNvPicPr>
            <a:picLocks noChangeAspect="1" noChangeArrowheads="1"/>
          </p:cNvPicPr>
          <p:nvPr/>
        </p:nvPicPr>
        <p:blipFill>
          <a:blip r:embed="rId3" cstate="print"/>
          <a:srcRect/>
          <a:stretch>
            <a:fillRect/>
          </a:stretch>
        </p:blipFill>
        <p:spPr bwMode="auto">
          <a:xfrm>
            <a:off x="304800" y="838200"/>
            <a:ext cx="5419069" cy="4572000"/>
          </a:xfrm>
          <a:prstGeom prst="rect">
            <a:avLst/>
          </a:prstGeom>
          <a:noFill/>
          <a:ln w="9525">
            <a:noFill/>
            <a:miter lim="800000"/>
            <a:headEnd/>
            <a:tailEnd/>
          </a:ln>
        </p:spPr>
      </p:pic>
      <p:sp>
        <p:nvSpPr>
          <p:cNvPr id="8" name="TextBox 7"/>
          <p:cNvSpPr txBox="1"/>
          <p:nvPr/>
        </p:nvSpPr>
        <p:spPr>
          <a:xfrm>
            <a:off x="6400801" y="838200"/>
            <a:ext cx="2743200" cy="3046988"/>
          </a:xfrm>
          <a:prstGeom prst="rect">
            <a:avLst/>
          </a:prstGeom>
          <a:noFill/>
        </p:spPr>
        <p:txBody>
          <a:bodyPr wrap="square" rtlCol="0">
            <a:spAutoFit/>
          </a:bodyPr>
          <a:lstStyle/>
          <a:p>
            <a:r>
              <a:rPr lang="en-US" sz="2400" dirty="0" smtClean="0"/>
              <a:t>A decrease in AD</a:t>
            </a:r>
          </a:p>
          <a:p>
            <a:r>
              <a:rPr lang="en-US" sz="2400" dirty="0" smtClean="0"/>
              <a:t>will not cause lower</a:t>
            </a:r>
          </a:p>
          <a:p>
            <a:r>
              <a:rPr lang="en-US" sz="2400" dirty="0" smtClean="0"/>
              <a:t>wages and therefore</a:t>
            </a:r>
          </a:p>
          <a:p>
            <a:r>
              <a:rPr lang="en-US" sz="2400" dirty="0" smtClean="0"/>
              <a:t>will not cause a </a:t>
            </a:r>
          </a:p>
          <a:p>
            <a:r>
              <a:rPr lang="en-US" sz="2400" dirty="0" smtClean="0"/>
              <a:t>quick increase in AS </a:t>
            </a:r>
          </a:p>
          <a:p>
            <a:r>
              <a:rPr lang="en-US" sz="2400" dirty="0" smtClean="0"/>
              <a:t>And will not return the economy to </a:t>
            </a:r>
          </a:p>
          <a:p>
            <a:r>
              <a:rPr lang="en-US" sz="2400" dirty="0" smtClean="0"/>
              <a:t>full employment.</a:t>
            </a:r>
            <a:endParaRPr lang="en-US" sz="2400" dirty="0"/>
          </a:p>
        </p:txBody>
      </p:sp>
      <p:sp>
        <p:nvSpPr>
          <p:cNvPr id="9" name="TextBox 8"/>
          <p:cNvSpPr txBox="1"/>
          <p:nvPr/>
        </p:nvSpPr>
        <p:spPr>
          <a:xfrm>
            <a:off x="838200" y="5562600"/>
            <a:ext cx="7398500" cy="1077218"/>
          </a:xfrm>
          <a:prstGeom prst="rect">
            <a:avLst/>
          </a:prstGeom>
          <a:noFill/>
        </p:spPr>
        <p:txBody>
          <a:bodyPr wrap="none" rtlCol="0">
            <a:spAutoFit/>
          </a:bodyPr>
          <a:lstStyle/>
          <a:p>
            <a:pPr algn="ctr"/>
            <a:r>
              <a:rPr lang="en-US" sz="3200" b="1" u="sng" dirty="0" smtClean="0"/>
              <a:t>Why might wages be “sticky downwards”?</a:t>
            </a:r>
            <a:br>
              <a:rPr lang="en-US" sz="3200" b="1" u="sng" dirty="0" smtClean="0"/>
            </a:br>
            <a:r>
              <a:rPr lang="en-US" sz="3200" b="1" dirty="0" smtClean="0"/>
              <a:t>New Keynesian View</a:t>
            </a:r>
            <a:endParaRPr lang="en-US" sz="3200" b="1" dirty="0"/>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sz="3600" b="1" dirty="0" smtClean="0"/>
              <a:t>7. </a:t>
            </a:r>
            <a:r>
              <a:rPr lang="en-US" sz="3600" b="1" u="sng" dirty="0" smtClean="0"/>
              <a:t>Expansionary FP </a:t>
            </a:r>
            <a:r>
              <a:rPr lang="en-US" sz="3600" b="1" dirty="0" smtClean="0"/>
              <a:t>can lead to budget deficits.  How do budget deficits affect trade?</a:t>
            </a:r>
            <a:endParaRPr lang="en-US" sz="3600" b="1" dirty="0"/>
          </a:p>
        </p:txBody>
      </p:sp>
      <p:sp>
        <p:nvSpPr>
          <p:cNvPr id="5" name="TextBox 4"/>
          <p:cNvSpPr txBox="1"/>
          <p:nvPr/>
        </p:nvSpPr>
        <p:spPr>
          <a:xfrm>
            <a:off x="1371600" y="6273225"/>
            <a:ext cx="6765570" cy="584775"/>
          </a:xfrm>
          <a:prstGeom prst="rect">
            <a:avLst/>
          </a:prstGeom>
          <a:noFill/>
        </p:spPr>
        <p:txBody>
          <a:bodyPr wrap="none" rtlCol="0">
            <a:spAutoFit/>
          </a:bodyPr>
          <a:lstStyle/>
          <a:p>
            <a:r>
              <a:rPr lang="en-US" sz="3200" b="1" u="sng" dirty="0" smtClean="0"/>
              <a:t>Government Budget Deficits and Trade</a:t>
            </a:r>
            <a:endParaRPr lang="en-US" sz="3200" b="1" u="sng" dirty="0"/>
          </a:p>
        </p:txBody>
      </p:sp>
      <p:sp>
        <p:nvSpPr>
          <p:cNvPr id="3" name="TPAnswers"/>
          <p:cNvSpPr>
            <a:spLocks noGrp="1"/>
          </p:cNvSpPr>
          <p:nvPr>
            <p:ph type="body" idx="1"/>
            <p:custDataLst>
              <p:tags r:id="rId2"/>
            </p:custDataLst>
          </p:nvPr>
        </p:nvSpPr>
        <p:spPr>
          <a:xfrm>
            <a:off x="533400" y="1600201"/>
            <a:ext cx="6172200" cy="4724399"/>
          </a:xfrm>
        </p:spPr>
        <p:txBody>
          <a:bodyPr>
            <a:normAutofit fontScale="92500"/>
          </a:bodyPr>
          <a:lstStyle/>
          <a:p>
            <a:pPr marL="514350" indent="-514350">
              <a:buFont typeface="Arial" pitchFamily="34" charset="0"/>
              <a:buAutoNum type="arabicPeriod"/>
            </a:pPr>
            <a:r>
              <a:rPr lang="en-US" dirty="0" smtClean="0"/>
              <a:t>Budget deficits cause lower interest rates and the $ depreciates</a:t>
            </a:r>
          </a:p>
          <a:p>
            <a:pPr marL="514350" indent="-514350">
              <a:buFont typeface="Arial" pitchFamily="34" charset="0"/>
              <a:buAutoNum type="arabicPeriod"/>
            </a:pPr>
            <a:r>
              <a:rPr lang="en-US" dirty="0" smtClean="0"/>
              <a:t>Budget deficits cause lower interest rates and the $ appreciates</a:t>
            </a:r>
          </a:p>
          <a:p>
            <a:pPr marL="514350" indent="-514350">
              <a:buFont typeface="Arial" pitchFamily="34" charset="0"/>
              <a:buAutoNum type="arabicPeriod"/>
            </a:pPr>
            <a:r>
              <a:rPr lang="en-US" dirty="0" smtClean="0"/>
              <a:t>Budget deficits cause higher interest rates and the $ depreciates</a:t>
            </a:r>
          </a:p>
          <a:p>
            <a:pPr marL="514350" indent="-514350">
              <a:buFont typeface="Arial" pitchFamily="34" charset="0"/>
              <a:buAutoNum type="arabicPeriod"/>
            </a:pPr>
            <a:r>
              <a:rPr lang="en-US" dirty="0" smtClean="0"/>
              <a:t>Budget deficits cause higher interest rates and the $ appreciates</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173162"/>
          </a:xfrm>
        </p:spPr>
        <p:txBody>
          <a:bodyPr>
            <a:normAutofit fontScale="90000"/>
          </a:bodyPr>
          <a:lstStyle/>
          <a:p>
            <a:pPr algn="l"/>
            <a:r>
              <a:rPr lang="en-US" sz="3600" b="1" dirty="0" smtClean="0">
                <a:solidFill>
                  <a:srgbClr val="0070C0"/>
                </a:solidFill>
              </a:rPr>
              <a:t>7. </a:t>
            </a:r>
            <a:r>
              <a:rPr lang="en-US" sz="3600" b="1" u="sng" dirty="0" smtClean="0">
                <a:solidFill>
                  <a:srgbClr val="0070C0"/>
                </a:solidFill>
              </a:rPr>
              <a:t>Expansionary FP </a:t>
            </a:r>
            <a:r>
              <a:rPr lang="en-US" sz="3600" b="1" dirty="0" smtClean="0">
                <a:solidFill>
                  <a:srgbClr val="0070C0"/>
                </a:solidFill>
              </a:rPr>
              <a:t>can lead to budget deficits.  How do budget deficits affect trade?</a:t>
            </a:r>
            <a:endParaRPr lang="en-US" sz="3600" b="1" dirty="0">
              <a:solidFill>
                <a:srgbClr val="0070C0"/>
              </a:solidFill>
            </a:endParaRPr>
          </a:p>
        </p:txBody>
      </p:sp>
      <p:sp>
        <p:nvSpPr>
          <p:cNvPr id="5" name="TextBox 4"/>
          <p:cNvSpPr txBox="1"/>
          <p:nvPr/>
        </p:nvSpPr>
        <p:spPr>
          <a:xfrm>
            <a:off x="1371600" y="6273225"/>
            <a:ext cx="6765570" cy="584775"/>
          </a:xfrm>
          <a:prstGeom prst="rect">
            <a:avLst/>
          </a:prstGeom>
          <a:noFill/>
        </p:spPr>
        <p:txBody>
          <a:bodyPr wrap="none" rtlCol="0">
            <a:spAutoFit/>
          </a:bodyPr>
          <a:lstStyle/>
          <a:p>
            <a:r>
              <a:rPr lang="en-US" sz="3200" b="1" u="sng" dirty="0" smtClean="0"/>
              <a:t>Government Budget Deficits and Trade</a:t>
            </a:r>
            <a:endParaRPr lang="en-US" sz="3200" b="1" u="sng" dirty="0"/>
          </a:p>
        </p:txBody>
      </p:sp>
      <p:sp>
        <p:nvSpPr>
          <p:cNvPr id="10" name="CorShape1"/>
          <p:cNvSpPr/>
          <p:nvPr>
            <p:custDataLst>
              <p:tags r:id="rId2"/>
            </p:custDataLst>
          </p:nvPr>
        </p:nvSpPr>
        <p:spPr>
          <a:xfrm rot="10800000">
            <a:off x="228600" y="4648200"/>
            <a:ext cx="495300" cy="495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1600201"/>
            <a:ext cx="6172200" cy="4724399"/>
          </a:xfrm>
        </p:spPr>
        <p:txBody>
          <a:bodyPr>
            <a:normAutofit fontScale="92500"/>
          </a:bodyPr>
          <a:lstStyle/>
          <a:p>
            <a:pPr marL="514350" indent="-514350">
              <a:buFont typeface="Arial" pitchFamily="34" charset="0"/>
              <a:buAutoNum type="arabicPeriod"/>
            </a:pPr>
            <a:r>
              <a:rPr lang="en-US" dirty="0" smtClean="0"/>
              <a:t>Budget deficits cause lower interest rates and the $ depreciates</a:t>
            </a:r>
          </a:p>
          <a:p>
            <a:pPr marL="514350" indent="-514350">
              <a:buFont typeface="Arial" pitchFamily="34" charset="0"/>
              <a:buAutoNum type="arabicPeriod"/>
            </a:pPr>
            <a:r>
              <a:rPr lang="en-US" dirty="0" smtClean="0"/>
              <a:t>Budget deficits cause lower interest rates and the $ appreciates</a:t>
            </a:r>
          </a:p>
          <a:p>
            <a:pPr marL="514350" indent="-514350">
              <a:buFont typeface="Arial" pitchFamily="34" charset="0"/>
              <a:buAutoNum type="arabicPeriod"/>
            </a:pPr>
            <a:r>
              <a:rPr lang="en-US" dirty="0" smtClean="0"/>
              <a:t>Budget deficits cause higher interest rates and the $ depreciates</a:t>
            </a:r>
          </a:p>
          <a:p>
            <a:pPr marL="514350" indent="-514350">
              <a:buFont typeface="Arial" pitchFamily="34" charset="0"/>
              <a:buAutoNum type="arabicPeriod"/>
            </a:pPr>
            <a:r>
              <a:rPr lang="en-US" dirty="0" smtClean="0"/>
              <a:t>Budget deficits cause higher interest rates and the $ appreciates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6273225"/>
            <a:ext cx="6765570" cy="584775"/>
          </a:xfrm>
          <a:prstGeom prst="rect">
            <a:avLst/>
          </a:prstGeom>
          <a:noFill/>
        </p:spPr>
        <p:txBody>
          <a:bodyPr wrap="none" rtlCol="0">
            <a:spAutoFit/>
          </a:bodyPr>
          <a:lstStyle/>
          <a:p>
            <a:r>
              <a:rPr lang="en-US" sz="3200" b="1" u="sng" dirty="0" smtClean="0"/>
              <a:t>Government Budget Deficits and Trade</a:t>
            </a:r>
            <a:endParaRPr lang="en-US" sz="3200" b="1" u="sng" dirty="0"/>
          </a:p>
        </p:txBody>
      </p:sp>
      <p:pic>
        <p:nvPicPr>
          <p:cNvPr id="77825" name="Picture 1"/>
          <p:cNvPicPr>
            <a:picLocks noChangeAspect="1" noChangeArrowheads="1"/>
          </p:cNvPicPr>
          <p:nvPr/>
        </p:nvPicPr>
        <p:blipFill>
          <a:blip r:embed="rId3" cstate="print"/>
          <a:srcRect/>
          <a:stretch>
            <a:fillRect/>
          </a:stretch>
        </p:blipFill>
        <p:spPr bwMode="auto">
          <a:xfrm>
            <a:off x="11113" y="31652"/>
            <a:ext cx="9132887" cy="1057275"/>
          </a:xfrm>
          <a:prstGeom prst="rect">
            <a:avLst/>
          </a:prstGeom>
          <a:noFill/>
          <a:ln w="9525">
            <a:noFill/>
            <a:miter lim="800000"/>
            <a:headEnd/>
            <a:tailEnd/>
          </a:ln>
        </p:spPr>
      </p:pic>
      <p:pic>
        <p:nvPicPr>
          <p:cNvPr id="952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24" y="1103801"/>
            <a:ext cx="8633416" cy="242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37" y="3530025"/>
            <a:ext cx="607119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4057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normAutofit fontScale="90000"/>
          </a:bodyPr>
          <a:lstStyle/>
          <a:p>
            <a:pPr algn="l"/>
            <a:r>
              <a:rPr lang="en-US" sz="3200" dirty="0" smtClean="0"/>
              <a:t>Vice President Walter Mondale in 1984 was running for president against President Ronald Reagan. </a:t>
            </a:r>
            <a:br>
              <a:rPr lang="en-US" sz="3200" dirty="0" smtClean="0"/>
            </a:br>
            <a:r>
              <a:rPr lang="en-US" sz="3200" dirty="0" smtClean="0"/>
              <a:t/>
            </a:r>
            <a:br>
              <a:rPr lang="en-US" sz="3200" dirty="0" smtClean="0"/>
            </a:br>
            <a:r>
              <a:rPr lang="en-US" sz="3200" dirty="0" smtClean="0"/>
              <a:t>During a debate he was asked what he would do about the large trade deficit of the time. </a:t>
            </a:r>
            <a:br>
              <a:rPr lang="en-US" sz="3200" dirty="0" smtClean="0"/>
            </a:br>
            <a:r>
              <a:rPr lang="en-US" sz="3200" dirty="0" smtClean="0"/>
              <a:t/>
            </a:r>
            <a:br>
              <a:rPr lang="en-US" sz="3200" dirty="0" smtClean="0"/>
            </a:br>
            <a:r>
              <a:rPr lang="en-US" sz="3200" dirty="0" smtClean="0"/>
              <a:t>His answer was that to reduce the trade deficit we need to reduce the budget deficit and he would raise taxes to do that.</a:t>
            </a:r>
            <a:endParaRPr lang="en-US" sz="3200" dirty="0"/>
          </a:p>
        </p:txBody>
      </p:sp>
      <p:sp>
        <p:nvSpPr>
          <p:cNvPr id="5" name="TextBox 4"/>
          <p:cNvSpPr txBox="1"/>
          <p:nvPr/>
        </p:nvSpPr>
        <p:spPr>
          <a:xfrm>
            <a:off x="1371600" y="6273225"/>
            <a:ext cx="6765570" cy="584775"/>
          </a:xfrm>
          <a:prstGeom prst="rect">
            <a:avLst/>
          </a:prstGeom>
          <a:noFill/>
        </p:spPr>
        <p:txBody>
          <a:bodyPr wrap="none" rtlCol="0">
            <a:spAutoFit/>
          </a:bodyPr>
          <a:lstStyle/>
          <a:p>
            <a:r>
              <a:rPr lang="en-US" sz="3200" b="1" u="sng" dirty="0" smtClean="0"/>
              <a:t>Government Budget Deficits and Trade</a:t>
            </a:r>
            <a:endParaRPr lang="en-US" sz="3200" b="1" u="sng" dirty="0"/>
          </a:p>
        </p:txBody>
      </p:sp>
      <p:pic>
        <p:nvPicPr>
          <p:cNvPr id="7" name="Picture 1"/>
          <p:cNvPicPr>
            <a:picLocks noChangeAspect="1" noChangeArrowheads="1"/>
          </p:cNvPicPr>
          <p:nvPr/>
        </p:nvPicPr>
        <p:blipFill>
          <a:blip r:embed="rId3" cstate="print"/>
          <a:srcRect/>
          <a:stretch>
            <a:fillRect/>
          </a:stretch>
        </p:blipFill>
        <p:spPr bwMode="auto">
          <a:xfrm>
            <a:off x="11113" y="4495800"/>
            <a:ext cx="9132887" cy="1057275"/>
          </a:xfrm>
          <a:prstGeom prst="rect">
            <a:avLst/>
          </a:prstGeom>
          <a:noFill/>
          <a:ln w="9525">
            <a:noFill/>
            <a:miter lim="800000"/>
            <a:headEnd/>
            <a:tailEnd/>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305800" cy="1020762"/>
          </a:xfrm>
        </p:spPr>
        <p:txBody>
          <a:bodyPr>
            <a:normAutofit fontScale="90000"/>
          </a:bodyPr>
          <a:lstStyle/>
          <a:p>
            <a:pPr algn="l"/>
            <a:r>
              <a:rPr lang="en-US" sz="3600" b="1" dirty="0" smtClean="0"/>
              <a:t>8. What is the approximate size of the U.S government debt (public debt)?</a:t>
            </a:r>
            <a:endParaRPr lang="en-US" sz="3600" b="1" dirty="0"/>
          </a:p>
        </p:txBody>
      </p:sp>
      <p:sp>
        <p:nvSpPr>
          <p:cNvPr id="6" name="TextBox 5"/>
          <p:cNvSpPr txBox="1"/>
          <p:nvPr/>
        </p:nvSpPr>
        <p:spPr>
          <a:xfrm>
            <a:off x="1676400" y="6273225"/>
            <a:ext cx="5522217" cy="584775"/>
          </a:xfrm>
          <a:prstGeom prst="rect">
            <a:avLst/>
          </a:prstGeom>
          <a:noFill/>
        </p:spPr>
        <p:txBody>
          <a:bodyPr wrap="none" rtlCol="0">
            <a:spAutoFit/>
          </a:bodyPr>
          <a:lstStyle/>
          <a:p>
            <a:r>
              <a:rPr lang="en-US" sz="3200" b="1" u="sng" dirty="0" smtClean="0">
                <a:solidFill>
                  <a:prstClr val="black"/>
                </a:solidFill>
              </a:rPr>
              <a:t>Federal Deficits and Debt: Facts</a:t>
            </a:r>
            <a:endParaRPr lang="en-US" sz="3200" b="1" u="sng" dirty="0">
              <a:solidFill>
                <a:prstClr val="black"/>
              </a:solidFill>
            </a:endParaRPr>
          </a:p>
        </p:txBody>
      </p:sp>
      <p:sp>
        <p:nvSpPr>
          <p:cNvPr id="7" name="TextBox 6"/>
          <p:cNvSpPr txBox="1"/>
          <p:nvPr/>
        </p:nvSpPr>
        <p:spPr>
          <a:xfrm>
            <a:off x="990600" y="4876800"/>
            <a:ext cx="6994543" cy="769441"/>
          </a:xfrm>
          <a:prstGeom prst="rect">
            <a:avLst/>
          </a:prstGeom>
          <a:noFill/>
        </p:spPr>
        <p:txBody>
          <a:bodyPr wrap="none" rtlCol="0">
            <a:spAutoFit/>
          </a:bodyPr>
          <a:lstStyle/>
          <a:p>
            <a:r>
              <a:rPr lang="en-US" sz="4400" b="1" dirty="0" smtClean="0">
                <a:solidFill>
                  <a:prstClr val="black"/>
                </a:solidFill>
                <a:hlinkClick r:id="rId4"/>
              </a:rPr>
              <a:t>http://www.usdebtclock.org</a:t>
            </a:r>
            <a:r>
              <a:rPr lang="en-US" b="1" dirty="0" smtClean="0">
                <a:solidFill>
                  <a:prstClr val="black"/>
                </a:solidFill>
                <a:hlinkClick r:id="rId4"/>
              </a:rPr>
              <a:t>/</a:t>
            </a:r>
            <a:endParaRPr lang="en-US" b="1" dirty="0">
              <a:solidFill>
                <a:prstClr val="black"/>
              </a:solidFill>
            </a:endParaRPr>
          </a:p>
        </p:txBody>
      </p:sp>
      <p:sp>
        <p:nvSpPr>
          <p:cNvPr id="3" name="TPAnswers"/>
          <p:cNvSpPr>
            <a:spLocks noGrp="1"/>
          </p:cNvSpPr>
          <p:nvPr>
            <p:ph type="body" idx="1"/>
            <p:custDataLst>
              <p:tags r:id="rId2"/>
            </p:custDataLst>
          </p:nvPr>
        </p:nvSpPr>
        <p:spPr>
          <a:xfrm>
            <a:off x="381000" y="1295400"/>
            <a:ext cx="6553200" cy="2620963"/>
          </a:xfrm>
        </p:spPr>
        <p:txBody>
          <a:bodyPr>
            <a:normAutofit fontScale="92500" lnSpcReduction="10000"/>
          </a:bodyPr>
          <a:lstStyle/>
          <a:p>
            <a:pPr marL="514350" indent="-514350">
              <a:buFont typeface="Arial" pitchFamily="34" charset="0"/>
              <a:buAutoNum type="arabicPeriod"/>
            </a:pPr>
            <a:r>
              <a:rPr lang="en-US" dirty="0" smtClean="0"/>
              <a:t>$  5 trillion</a:t>
            </a:r>
          </a:p>
          <a:p>
            <a:pPr marL="514350" indent="-514350">
              <a:buFont typeface="Arial" pitchFamily="34" charset="0"/>
              <a:buAutoNum type="arabicPeriod"/>
            </a:pPr>
            <a:r>
              <a:rPr lang="en-US" dirty="0" smtClean="0"/>
              <a:t>$  8 trillion</a:t>
            </a:r>
          </a:p>
          <a:p>
            <a:pPr marL="514350" indent="-514350">
              <a:buFont typeface="Arial" pitchFamily="34" charset="0"/>
              <a:buAutoNum type="arabicPeriod"/>
            </a:pPr>
            <a:r>
              <a:rPr lang="en-US" dirty="0" smtClean="0"/>
              <a:t>$ 15 trillion</a:t>
            </a:r>
          </a:p>
          <a:p>
            <a:pPr marL="514350" indent="-514350">
              <a:buFont typeface="Arial" pitchFamily="34" charset="0"/>
              <a:buAutoNum type="arabicPeriod"/>
            </a:pPr>
            <a:r>
              <a:rPr lang="en-US" dirty="0" smtClean="0"/>
              <a:t>$ </a:t>
            </a:r>
            <a:r>
              <a:rPr lang="en-US" dirty="0" smtClean="0"/>
              <a:t>21 </a:t>
            </a:r>
            <a:r>
              <a:rPr lang="en-US" dirty="0" smtClean="0"/>
              <a:t>trillion</a:t>
            </a:r>
          </a:p>
          <a:p>
            <a:pPr marL="514350" indent="-514350">
              <a:buFont typeface="Arial" pitchFamily="34" charset="0"/>
              <a:buAutoNum type="arabicPeriod"/>
            </a:pPr>
            <a:r>
              <a:rPr lang="en-US" dirty="0" smtClean="0"/>
              <a:t>$ 25 trillion</a:t>
            </a:r>
            <a:endParaRPr lang="en-US" dirty="0"/>
          </a:p>
        </p:txBody>
      </p:sp>
    </p:spTree>
    <p:custDataLst>
      <p:tags r:id="rId1"/>
    </p:custDataLst>
    <p:extLst>
      <p:ext uri="{BB962C8B-B14F-4D97-AF65-F5344CB8AC3E}">
        <p14:creationId xmlns:p14="http://schemas.microsoft.com/office/powerpoint/2010/main" val="2960529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305800" cy="1020762"/>
          </a:xfrm>
        </p:spPr>
        <p:txBody>
          <a:bodyPr>
            <a:normAutofit fontScale="90000"/>
          </a:bodyPr>
          <a:lstStyle/>
          <a:p>
            <a:pPr algn="l"/>
            <a:r>
              <a:rPr lang="en-US" sz="3600" b="1" dirty="0" smtClean="0">
                <a:solidFill>
                  <a:srgbClr val="0070C0"/>
                </a:solidFill>
              </a:rPr>
              <a:t>8. What is the approximate size of the U.S government debt (public debt)?</a:t>
            </a:r>
            <a:endParaRPr lang="en-US" sz="3600" b="1" dirty="0">
              <a:solidFill>
                <a:srgbClr val="0070C0"/>
              </a:solidFill>
            </a:endParaRPr>
          </a:p>
        </p:txBody>
      </p:sp>
      <p:sp>
        <p:nvSpPr>
          <p:cNvPr id="6" name="TextBox 5"/>
          <p:cNvSpPr txBox="1"/>
          <p:nvPr/>
        </p:nvSpPr>
        <p:spPr>
          <a:xfrm>
            <a:off x="1676400" y="6273225"/>
            <a:ext cx="5522217" cy="584775"/>
          </a:xfrm>
          <a:prstGeom prst="rect">
            <a:avLst/>
          </a:prstGeom>
          <a:noFill/>
        </p:spPr>
        <p:txBody>
          <a:bodyPr wrap="none" rtlCol="0">
            <a:spAutoFit/>
          </a:bodyPr>
          <a:lstStyle/>
          <a:p>
            <a:r>
              <a:rPr lang="en-US" sz="3200" b="1" u="sng" dirty="0" smtClean="0">
                <a:solidFill>
                  <a:prstClr val="black"/>
                </a:solidFill>
              </a:rPr>
              <a:t>Federal Deficits and Debt: Facts</a:t>
            </a:r>
            <a:endParaRPr lang="en-US" sz="3200" b="1" u="sng" dirty="0">
              <a:solidFill>
                <a:prstClr val="black"/>
              </a:solidFill>
            </a:endParaRPr>
          </a:p>
        </p:txBody>
      </p:sp>
      <p:sp>
        <p:nvSpPr>
          <p:cNvPr id="7" name="TextBox 6"/>
          <p:cNvSpPr txBox="1"/>
          <p:nvPr/>
        </p:nvSpPr>
        <p:spPr>
          <a:xfrm>
            <a:off x="990600" y="4876800"/>
            <a:ext cx="6994543" cy="769441"/>
          </a:xfrm>
          <a:prstGeom prst="rect">
            <a:avLst/>
          </a:prstGeom>
          <a:noFill/>
        </p:spPr>
        <p:txBody>
          <a:bodyPr wrap="none" rtlCol="0">
            <a:spAutoFit/>
          </a:bodyPr>
          <a:lstStyle/>
          <a:p>
            <a:r>
              <a:rPr lang="en-US" sz="4400" b="1" dirty="0" smtClean="0">
                <a:solidFill>
                  <a:prstClr val="black"/>
                </a:solidFill>
                <a:hlinkClick r:id="rId6"/>
              </a:rPr>
              <a:t>http://www.usdebtclock.org</a:t>
            </a:r>
            <a:r>
              <a:rPr lang="en-US" b="1" dirty="0" smtClean="0">
                <a:solidFill>
                  <a:prstClr val="black"/>
                </a:solidFill>
                <a:hlinkClick r:id="rId6"/>
              </a:rPr>
              <a:t>/</a:t>
            </a:r>
            <a:endParaRPr lang="en-US" b="1" dirty="0">
              <a:solidFill>
                <a:prstClr val="black"/>
              </a:solidFill>
            </a:endParaRPr>
          </a:p>
        </p:txBody>
      </p:sp>
      <p:sp>
        <p:nvSpPr>
          <p:cNvPr id="5" name="CorShape1"/>
          <p:cNvSpPr/>
          <p:nvPr>
            <p:custDataLst>
              <p:tags r:id="rId2"/>
            </p:custDataLst>
          </p:nvPr>
        </p:nvSpPr>
        <p:spPr>
          <a:xfrm rot="10800000">
            <a:off x="96520" y="31177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1295400"/>
            <a:ext cx="6553200" cy="2620963"/>
          </a:xfrm>
        </p:spPr>
        <p:txBody>
          <a:bodyPr>
            <a:noAutofit/>
          </a:bodyPr>
          <a:lstStyle/>
          <a:p>
            <a:pPr marL="514350" indent="-514350">
              <a:buFont typeface="Arial" pitchFamily="34" charset="0"/>
              <a:buAutoNum type="arabicPeriod"/>
            </a:pPr>
            <a:r>
              <a:rPr lang="en-US" dirty="0" smtClean="0"/>
              <a:t>$  5 trillion</a:t>
            </a:r>
          </a:p>
          <a:p>
            <a:pPr marL="514350" indent="-514350">
              <a:buFont typeface="Arial" pitchFamily="34" charset="0"/>
              <a:buAutoNum type="arabicPeriod"/>
            </a:pPr>
            <a:r>
              <a:rPr lang="en-US" dirty="0" smtClean="0"/>
              <a:t>$  8 trillion</a:t>
            </a:r>
          </a:p>
          <a:p>
            <a:pPr marL="514350" indent="-514350">
              <a:buFont typeface="Arial" pitchFamily="34" charset="0"/>
              <a:buAutoNum type="arabicPeriod"/>
            </a:pPr>
            <a:r>
              <a:rPr lang="en-US" dirty="0" smtClean="0"/>
              <a:t>$ 15 trillion</a:t>
            </a:r>
          </a:p>
          <a:p>
            <a:pPr marL="514350" indent="-514350">
              <a:buFont typeface="Arial" pitchFamily="34" charset="0"/>
              <a:buAutoNum type="arabicPeriod"/>
            </a:pPr>
            <a:r>
              <a:rPr lang="en-US" dirty="0" smtClean="0"/>
              <a:t>$ </a:t>
            </a:r>
            <a:r>
              <a:rPr lang="en-US" dirty="0" smtClean="0"/>
              <a:t>21 </a:t>
            </a:r>
            <a:r>
              <a:rPr lang="en-US" dirty="0" smtClean="0"/>
              <a:t>trillion</a:t>
            </a:r>
          </a:p>
          <a:p>
            <a:pPr marL="514350" indent="-514350">
              <a:buFont typeface="Arial" pitchFamily="34" charset="0"/>
              <a:buAutoNum type="arabicPeriod"/>
            </a:pPr>
            <a:r>
              <a:rPr lang="en-US" dirty="0" smtClean="0"/>
              <a:t>$ 25 trillion</a:t>
            </a:r>
            <a:endParaRPr lang="en-US" dirty="0"/>
          </a:p>
        </p:txBody>
      </p:sp>
      <p:sp>
        <p:nvSpPr>
          <p:cNvPr id="4" name="CorShape1"/>
          <p:cNvSpPr/>
          <p:nvPr>
            <p:custDataLst>
              <p:tags r:id="rId4"/>
            </p:custDataLst>
          </p:nvPr>
        </p:nvSpPr>
        <p:spPr>
          <a:xfrm rot="10800000">
            <a:off x="96520" y="31177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869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6273225"/>
            <a:ext cx="5522217" cy="584775"/>
          </a:xfrm>
          <a:prstGeom prst="rect">
            <a:avLst/>
          </a:prstGeom>
          <a:noFill/>
        </p:spPr>
        <p:txBody>
          <a:bodyPr wrap="none" rtlCol="0">
            <a:spAutoFit/>
          </a:bodyPr>
          <a:lstStyle/>
          <a:p>
            <a:r>
              <a:rPr lang="en-US" sz="3200" b="1" u="sng" dirty="0" smtClean="0">
                <a:solidFill>
                  <a:prstClr val="black"/>
                </a:solidFill>
              </a:rPr>
              <a:t>Federal Deficits and Debt: Facts</a:t>
            </a:r>
            <a:endParaRPr lang="en-US" sz="3200" b="1" u="sng" dirty="0">
              <a:solidFill>
                <a:prstClr val="black"/>
              </a:solidFill>
            </a:endParaRPr>
          </a:p>
        </p:txBody>
      </p:sp>
      <p:sp>
        <p:nvSpPr>
          <p:cNvPr id="7" name="TextBox 6"/>
          <p:cNvSpPr txBox="1"/>
          <p:nvPr/>
        </p:nvSpPr>
        <p:spPr>
          <a:xfrm>
            <a:off x="152400" y="381000"/>
            <a:ext cx="8610600" cy="5724644"/>
          </a:xfrm>
          <a:prstGeom prst="rect">
            <a:avLst/>
          </a:prstGeom>
          <a:noFill/>
        </p:spPr>
        <p:txBody>
          <a:bodyPr wrap="square" rtlCol="0">
            <a:spAutoFit/>
          </a:bodyPr>
          <a:lstStyle/>
          <a:p>
            <a:r>
              <a:rPr lang="en-US" sz="2800" b="1" u="sng" dirty="0" smtClean="0">
                <a:solidFill>
                  <a:prstClr val="black"/>
                </a:solidFill>
              </a:rPr>
              <a:t>2012: Total debt held outside the federal </a:t>
            </a:r>
            <a:r>
              <a:rPr lang="en-US" sz="2800" b="1" u="sng" dirty="0" err="1" smtClean="0">
                <a:solidFill>
                  <a:prstClr val="black"/>
                </a:solidFill>
              </a:rPr>
              <a:t>gov’t</a:t>
            </a:r>
            <a:r>
              <a:rPr lang="en-US" sz="2800" b="1" u="sng" dirty="0" smtClean="0">
                <a:solidFill>
                  <a:prstClr val="black"/>
                </a:solidFill>
              </a:rPr>
              <a:t>= 60%</a:t>
            </a:r>
          </a:p>
          <a:p>
            <a:pPr lvl="1">
              <a:buFont typeface="Arial" pitchFamily="34" charset="0"/>
              <a:buChar char="•"/>
            </a:pPr>
            <a:r>
              <a:rPr lang="en-US" sz="2800" b="1" dirty="0" smtClean="0">
                <a:solidFill>
                  <a:prstClr val="black"/>
                </a:solidFill>
              </a:rPr>
              <a:t> 33% foreign owned (China owns about a quarter, Japan a fifth)</a:t>
            </a:r>
            <a:endParaRPr lang="en-US" sz="2800" dirty="0" smtClean="0">
              <a:solidFill>
                <a:prstClr val="black"/>
              </a:solidFill>
            </a:endParaRPr>
          </a:p>
          <a:p>
            <a:pPr lvl="1">
              <a:buFont typeface="Arial" pitchFamily="34" charset="0"/>
              <a:buChar char="•"/>
            </a:pPr>
            <a:r>
              <a:rPr lang="en-US" sz="2800" b="1" dirty="0" smtClean="0">
                <a:solidFill>
                  <a:prstClr val="black"/>
                </a:solidFill>
              </a:rPr>
              <a:t> 10% owned by banks, etc.</a:t>
            </a:r>
            <a:endParaRPr lang="en-US" sz="2800" dirty="0" smtClean="0">
              <a:solidFill>
                <a:prstClr val="black"/>
              </a:solidFill>
            </a:endParaRPr>
          </a:p>
          <a:p>
            <a:pPr lvl="1">
              <a:buFont typeface="Arial" pitchFamily="34" charset="0"/>
              <a:buChar char="•"/>
            </a:pPr>
            <a:r>
              <a:rPr lang="en-US" sz="2800" b="1" dirty="0" smtClean="0">
                <a:solidFill>
                  <a:prstClr val="black"/>
                </a:solidFill>
              </a:rPr>
              <a:t> 6% owned by US individuals</a:t>
            </a:r>
            <a:endParaRPr lang="en-US" sz="2800" dirty="0" smtClean="0">
              <a:solidFill>
                <a:prstClr val="black"/>
              </a:solidFill>
            </a:endParaRPr>
          </a:p>
          <a:p>
            <a:pPr lvl="1">
              <a:buFont typeface="Arial" pitchFamily="34" charset="0"/>
              <a:buChar char="•"/>
            </a:pPr>
            <a:r>
              <a:rPr lang="en-US" sz="2800" b="1" dirty="0" smtClean="0">
                <a:solidFill>
                  <a:prstClr val="black"/>
                </a:solidFill>
              </a:rPr>
              <a:t> 11% Other including state and local </a:t>
            </a:r>
            <a:r>
              <a:rPr lang="en-US" sz="2800" b="1" dirty="0" err="1" smtClean="0">
                <a:solidFill>
                  <a:prstClr val="black"/>
                </a:solidFill>
              </a:rPr>
              <a:t>gov</a:t>
            </a:r>
            <a:r>
              <a:rPr lang="en-US" sz="2800" b="1" dirty="0" smtClean="0">
                <a:solidFill>
                  <a:prstClr val="black"/>
                </a:solidFill>
              </a:rPr>
              <a:t>/t</a:t>
            </a:r>
          </a:p>
          <a:p>
            <a:endParaRPr lang="en-US" sz="2800" dirty="0" smtClean="0">
              <a:solidFill>
                <a:prstClr val="black"/>
              </a:solidFill>
            </a:endParaRPr>
          </a:p>
          <a:p>
            <a:r>
              <a:rPr lang="en-US" sz="2800" b="1" u="sng" dirty="0" smtClean="0">
                <a:solidFill>
                  <a:prstClr val="black"/>
                </a:solidFill>
              </a:rPr>
              <a:t>2012: Debt held within the federal gov’t* = 40% </a:t>
            </a:r>
            <a:endParaRPr lang="en-US" sz="2800" u="sng" dirty="0" smtClean="0">
              <a:solidFill>
                <a:prstClr val="black"/>
              </a:solidFill>
            </a:endParaRPr>
          </a:p>
          <a:p>
            <a:pPr lvl="1">
              <a:buFont typeface="Arial" pitchFamily="34" charset="0"/>
              <a:buChar char="•"/>
            </a:pPr>
            <a:r>
              <a:rPr lang="en-US" sz="2800" b="1" dirty="0" smtClean="0">
                <a:solidFill>
                  <a:prstClr val="black"/>
                </a:solidFill>
              </a:rPr>
              <a:t> 29% US government agencies</a:t>
            </a:r>
            <a:endParaRPr lang="en-US" sz="2800" dirty="0" smtClean="0">
              <a:solidFill>
                <a:prstClr val="black"/>
              </a:solidFill>
            </a:endParaRPr>
          </a:p>
          <a:p>
            <a:pPr lvl="1">
              <a:buFont typeface="Arial" pitchFamily="34" charset="0"/>
              <a:buChar char="•"/>
            </a:pPr>
            <a:r>
              <a:rPr lang="en-US" sz="2800" b="1" dirty="0" smtClean="0">
                <a:solidFill>
                  <a:prstClr val="black"/>
                </a:solidFill>
              </a:rPr>
              <a:t> 11% Federal Reserve</a:t>
            </a:r>
          </a:p>
          <a:p>
            <a:pPr lvl="1"/>
            <a:endParaRPr lang="en-US" sz="2800" b="1" dirty="0" smtClean="0">
              <a:solidFill>
                <a:prstClr val="black"/>
              </a:solidFill>
            </a:endParaRPr>
          </a:p>
          <a:p>
            <a:pPr lvl="1"/>
            <a:r>
              <a:rPr lang="en-US" sz="2000" b="1" dirty="0" smtClean="0">
                <a:solidFill>
                  <a:prstClr val="black"/>
                </a:solidFill>
              </a:rPr>
              <a:t>*government securities held by government trust funds, such as the Social Security trust fund and the Medicare trust fund, and the Federal Reserve</a:t>
            </a:r>
            <a:endParaRPr lang="en-US" sz="2000" dirty="0" smtClean="0">
              <a:solidFill>
                <a:prstClr val="black"/>
              </a:solidFill>
            </a:endParaRPr>
          </a:p>
          <a:p>
            <a:endParaRPr lang="en-US" dirty="0">
              <a:solidFill>
                <a:prstClr val="black"/>
              </a:solidFill>
            </a:endParaRPr>
          </a:p>
        </p:txBody>
      </p:sp>
    </p:spTree>
    <p:custDataLst>
      <p:tags r:id="rId1"/>
    </p:custDataLst>
    <p:extLst>
      <p:ext uri="{BB962C8B-B14F-4D97-AF65-F5344CB8AC3E}">
        <p14:creationId xmlns:p14="http://schemas.microsoft.com/office/powerpoint/2010/main" val="478785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43600" y="4572000"/>
            <a:ext cx="2805127" cy="1569660"/>
          </a:xfrm>
          <a:prstGeom prst="rect">
            <a:avLst/>
          </a:prstGeom>
          <a:noFill/>
        </p:spPr>
        <p:txBody>
          <a:bodyPr wrap="none" rtlCol="0">
            <a:spAutoFit/>
          </a:bodyPr>
          <a:lstStyle/>
          <a:p>
            <a:r>
              <a:rPr lang="en-US" sz="3200" b="1" u="sng" dirty="0" smtClean="0">
                <a:solidFill>
                  <a:prstClr val="black"/>
                </a:solidFill>
              </a:rPr>
              <a:t>Federal Deficits</a:t>
            </a:r>
          </a:p>
          <a:p>
            <a:r>
              <a:rPr lang="en-US" sz="3200" b="1" u="sng" dirty="0" smtClean="0">
                <a:solidFill>
                  <a:prstClr val="black"/>
                </a:solidFill>
              </a:rPr>
              <a:t>and Debt: </a:t>
            </a:r>
          </a:p>
          <a:p>
            <a:r>
              <a:rPr lang="en-US" sz="3200" b="1" u="sng" dirty="0" smtClean="0">
                <a:solidFill>
                  <a:prstClr val="black"/>
                </a:solidFill>
              </a:rPr>
              <a:t>Facts</a:t>
            </a:r>
            <a:endParaRPr lang="en-US" sz="3200" b="1" u="sng" dirty="0">
              <a:solidFill>
                <a:prstClr val="black"/>
              </a:solidFill>
            </a:endParaRPr>
          </a:p>
        </p:txBody>
      </p:sp>
      <p:pic>
        <p:nvPicPr>
          <p:cNvPr id="7" name="Picture 6" descr="debtpie2009.jpg"/>
          <p:cNvPicPr>
            <a:picLocks noChangeAspect="1"/>
          </p:cNvPicPr>
          <p:nvPr/>
        </p:nvPicPr>
        <p:blipFill>
          <a:blip r:embed="rId3" cstate="print"/>
          <a:stretch>
            <a:fillRect/>
          </a:stretch>
        </p:blipFill>
        <p:spPr>
          <a:xfrm>
            <a:off x="228600" y="0"/>
            <a:ext cx="5105400" cy="6241208"/>
          </a:xfrm>
          <a:prstGeom prst="rect">
            <a:avLst/>
          </a:prstGeom>
        </p:spPr>
      </p:pic>
      <p:sp>
        <p:nvSpPr>
          <p:cNvPr id="8" name="TextBox 7"/>
          <p:cNvSpPr txBox="1"/>
          <p:nvPr/>
        </p:nvSpPr>
        <p:spPr>
          <a:xfrm>
            <a:off x="6096000" y="304800"/>
            <a:ext cx="1742785" cy="1015663"/>
          </a:xfrm>
          <a:prstGeom prst="rect">
            <a:avLst/>
          </a:prstGeom>
          <a:noFill/>
        </p:spPr>
        <p:txBody>
          <a:bodyPr wrap="square" rtlCol="0">
            <a:spAutoFit/>
          </a:bodyPr>
          <a:lstStyle/>
          <a:p>
            <a:r>
              <a:rPr lang="en-US" sz="6000" b="1" dirty="0" smtClean="0">
                <a:solidFill>
                  <a:prstClr val="black"/>
                </a:solidFill>
              </a:rPr>
              <a:t>2009</a:t>
            </a:r>
            <a:endParaRPr lang="en-US" sz="6000" b="1" dirty="0">
              <a:solidFill>
                <a:prstClr val="black"/>
              </a:solidFill>
            </a:endParaRPr>
          </a:p>
        </p:txBody>
      </p:sp>
    </p:spTree>
    <p:custDataLst>
      <p:tags r:id="rId1"/>
    </p:custDataLst>
    <p:extLst>
      <p:ext uri="{BB962C8B-B14F-4D97-AF65-F5344CB8AC3E}">
        <p14:creationId xmlns:p14="http://schemas.microsoft.com/office/powerpoint/2010/main" val="399072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25978" y="4572000"/>
            <a:ext cx="2805127" cy="1569660"/>
          </a:xfrm>
          <a:prstGeom prst="rect">
            <a:avLst/>
          </a:prstGeom>
          <a:noFill/>
        </p:spPr>
        <p:txBody>
          <a:bodyPr wrap="none" rtlCol="0">
            <a:spAutoFit/>
          </a:bodyPr>
          <a:lstStyle/>
          <a:p>
            <a:r>
              <a:rPr lang="en-US" sz="3200" b="1" u="sng" dirty="0" smtClean="0"/>
              <a:t>Federal Deficits</a:t>
            </a:r>
          </a:p>
          <a:p>
            <a:r>
              <a:rPr lang="en-US" sz="3200" b="1" u="sng" dirty="0" smtClean="0"/>
              <a:t>and Debt: </a:t>
            </a:r>
          </a:p>
          <a:p>
            <a:r>
              <a:rPr lang="en-US" sz="3200" b="1" u="sng" dirty="0" smtClean="0"/>
              <a:t>Facts</a:t>
            </a:r>
            <a:endParaRPr lang="en-US" sz="3200" b="1" u="sng" dirty="0"/>
          </a:p>
        </p:txBody>
      </p:sp>
      <p:sp>
        <p:nvSpPr>
          <p:cNvPr id="8" name="TextBox 7"/>
          <p:cNvSpPr txBox="1"/>
          <p:nvPr/>
        </p:nvSpPr>
        <p:spPr>
          <a:xfrm>
            <a:off x="6967392" y="356382"/>
            <a:ext cx="1742785" cy="1015663"/>
          </a:xfrm>
          <a:prstGeom prst="rect">
            <a:avLst/>
          </a:prstGeom>
          <a:noFill/>
        </p:spPr>
        <p:txBody>
          <a:bodyPr wrap="square" rtlCol="0">
            <a:spAutoFit/>
          </a:bodyPr>
          <a:lstStyle/>
          <a:p>
            <a:r>
              <a:rPr lang="en-US" sz="6000" b="1" dirty="0" smtClean="0"/>
              <a:t>2015</a:t>
            </a:r>
            <a:endParaRPr lang="en-US" sz="6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35"/>
            <a:ext cx="6096000" cy="6827938"/>
          </a:xfrm>
          <a:prstGeom prst="rect">
            <a:avLst/>
          </a:prstGeom>
        </p:spPr>
      </p:pic>
    </p:spTree>
    <p:custDataLst>
      <p:tags r:id="rId1"/>
    </p:custDataLst>
    <p:extLst>
      <p:ext uri="{BB962C8B-B14F-4D97-AF65-F5344CB8AC3E}">
        <p14:creationId xmlns:p14="http://schemas.microsoft.com/office/powerpoint/2010/main" val="1421059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304800"/>
          </a:xfrm>
        </p:spPr>
        <p:txBody>
          <a:bodyPr>
            <a:normAutofit fontScale="90000"/>
          </a:bodyPr>
          <a:lstStyle/>
          <a:p>
            <a:r>
              <a:rPr lang="en-US" sz="2800" b="1" dirty="0" smtClean="0"/>
              <a:t>13b – The Debt</a:t>
            </a:r>
            <a:endParaRPr lang="en-US" sz="2800" b="1" dirty="0"/>
          </a:p>
        </p:txBody>
      </p:sp>
      <p:sp>
        <p:nvSpPr>
          <p:cNvPr id="3" name="Subtitle 2"/>
          <p:cNvSpPr>
            <a:spLocks noGrp="1"/>
          </p:cNvSpPr>
          <p:nvPr>
            <p:ph type="subTitle" idx="1"/>
          </p:nvPr>
        </p:nvSpPr>
        <p:spPr>
          <a:xfrm>
            <a:off x="304800" y="457200"/>
            <a:ext cx="8610600" cy="6400799"/>
          </a:xfrm>
        </p:spPr>
        <p:txBody>
          <a:bodyPr>
            <a:noAutofit/>
          </a:bodyPr>
          <a:lstStyle/>
          <a:p>
            <a:pPr algn="l"/>
            <a:r>
              <a:rPr lang="en-US" sz="1600" b="1" dirty="0" smtClean="0">
                <a:solidFill>
                  <a:schemeClr val="tx1"/>
                </a:solidFill>
              </a:rPr>
              <a:t>Outcomes / Must </a:t>
            </a:r>
            <a:r>
              <a:rPr lang="en-US" sz="1600" b="1" dirty="0" smtClean="0">
                <a:solidFill>
                  <a:schemeClr val="tx1"/>
                </a:solidFill>
              </a:rPr>
              <a:t>Know - 2:</a:t>
            </a:r>
            <a:endParaRPr lang="en-US" sz="1600" b="1" dirty="0" smtClean="0">
              <a:solidFill>
                <a:schemeClr val="tx1"/>
              </a:solidFill>
            </a:endParaRPr>
          </a:p>
          <a:p>
            <a:pPr algn="l">
              <a:buFont typeface="Arial" pitchFamily="34" charset="0"/>
              <a:buChar char="•"/>
            </a:pPr>
            <a:r>
              <a:rPr lang="en-US" sz="1600" dirty="0" smtClean="0">
                <a:solidFill>
                  <a:schemeClr val="tx1"/>
                </a:solidFill>
              </a:rPr>
              <a:t> Discuss </a:t>
            </a:r>
            <a:r>
              <a:rPr lang="en-US" sz="1600" dirty="0">
                <a:solidFill>
                  <a:schemeClr val="tx1"/>
                </a:solidFill>
              </a:rPr>
              <a:t>the causes and government reaction to the Great </a:t>
            </a:r>
            <a:r>
              <a:rPr lang="en-US" sz="1600" dirty="0" smtClean="0">
                <a:solidFill>
                  <a:schemeClr val="tx1"/>
                </a:solidFill>
              </a:rPr>
              <a:t>Depression.</a:t>
            </a:r>
            <a:endParaRPr lang="en-US" sz="1600" dirty="0">
              <a:solidFill>
                <a:schemeClr val="tx1"/>
              </a:solidFill>
            </a:endParaRPr>
          </a:p>
          <a:p>
            <a:pPr algn="l">
              <a:buFont typeface="Arial" pitchFamily="34" charset="0"/>
              <a:buChar char="•"/>
            </a:pPr>
            <a:r>
              <a:rPr lang="en-US" sz="1600" dirty="0" smtClean="0">
                <a:solidFill>
                  <a:schemeClr val="tx1"/>
                </a:solidFill>
              </a:rPr>
              <a:t> Explain </a:t>
            </a:r>
            <a:r>
              <a:rPr lang="en-US" sz="1600" dirty="0">
                <a:solidFill>
                  <a:schemeClr val="tx1"/>
                </a:solidFill>
              </a:rPr>
              <a:t>the differences between the New Keynesian view of fiscal policy and the New Classical </a:t>
            </a:r>
            <a:r>
              <a:rPr lang="en-US" sz="1600" dirty="0" smtClean="0">
                <a:solidFill>
                  <a:schemeClr val="tx1"/>
                </a:solidFill>
              </a:rPr>
              <a:t>view</a:t>
            </a:r>
          </a:p>
          <a:p>
            <a:pPr algn="l">
              <a:buFont typeface="Arial" pitchFamily="34" charset="0"/>
              <a:buChar char="•"/>
            </a:pPr>
            <a:r>
              <a:rPr lang="en-US" sz="1600" dirty="0">
                <a:solidFill>
                  <a:schemeClr val="tx1"/>
                </a:solidFill>
              </a:rPr>
              <a:t> </a:t>
            </a:r>
            <a:r>
              <a:rPr lang="en-US" sz="1600" dirty="0" smtClean="0">
                <a:solidFill>
                  <a:schemeClr val="tx1"/>
                </a:solidFill>
              </a:rPr>
              <a:t>How </a:t>
            </a:r>
            <a:r>
              <a:rPr lang="en-US" sz="1600" dirty="0">
                <a:solidFill>
                  <a:schemeClr val="tx1"/>
                </a:solidFill>
              </a:rPr>
              <a:t>does a budget deficit affect the trade deficit</a:t>
            </a:r>
            <a:r>
              <a:rPr lang="en-US" sz="1600" dirty="0" smtClean="0">
                <a:solidFill>
                  <a:schemeClr val="tx1"/>
                </a:solidFill>
              </a:rPr>
              <a:t>?</a:t>
            </a:r>
          </a:p>
          <a:p>
            <a:pPr algn="l">
              <a:buFont typeface="Arial" pitchFamily="34" charset="0"/>
              <a:buChar char="•"/>
            </a:pPr>
            <a:r>
              <a:rPr lang="en-US" sz="1600" dirty="0">
                <a:solidFill>
                  <a:schemeClr val="tx1"/>
                </a:solidFill>
              </a:rPr>
              <a:t> Vice President Walter Mondale in 1984 was running for president against President Ronald Reagan. During a debate he was asked what he would do about the large trade deficit of the time. His answer was that to reduce the trade deficit we need to reduce the budget deficit and he would raise taxes to do that. He was not elected president, but explain his argument</a:t>
            </a:r>
            <a:r>
              <a:rPr lang="en-US" sz="1600" dirty="0" smtClean="0">
                <a:solidFill>
                  <a:schemeClr val="tx1"/>
                </a:solidFill>
              </a:rPr>
              <a:t>.</a:t>
            </a:r>
          </a:p>
          <a:p>
            <a:pPr algn="l">
              <a:buFont typeface="Arial" pitchFamily="34" charset="0"/>
              <a:buChar char="•"/>
            </a:pPr>
            <a:r>
              <a:rPr lang="en-US" sz="1600" dirty="0" smtClean="0">
                <a:solidFill>
                  <a:schemeClr val="tx1"/>
                </a:solidFill>
              </a:rPr>
              <a:t> Differentiate </a:t>
            </a:r>
            <a:r>
              <a:rPr lang="en-US" sz="1600" dirty="0">
                <a:solidFill>
                  <a:schemeClr val="tx1"/>
                </a:solidFill>
              </a:rPr>
              <a:t>between the deficit and the </a:t>
            </a:r>
            <a:r>
              <a:rPr lang="en-US" sz="1600" dirty="0" smtClean="0">
                <a:solidFill>
                  <a:schemeClr val="tx1"/>
                </a:solidFill>
              </a:rPr>
              <a:t>debt.</a:t>
            </a:r>
          </a:p>
          <a:p>
            <a:pPr algn="l">
              <a:buFont typeface="Arial" pitchFamily="34" charset="0"/>
              <a:buChar char="•"/>
            </a:pPr>
            <a:r>
              <a:rPr lang="en-US" sz="1600" dirty="0" smtClean="0">
                <a:solidFill>
                  <a:schemeClr val="tx1"/>
                </a:solidFill>
              </a:rPr>
              <a:t> State </a:t>
            </a:r>
            <a:r>
              <a:rPr lang="en-US" sz="1600" dirty="0">
                <a:solidFill>
                  <a:schemeClr val="tx1"/>
                </a:solidFill>
              </a:rPr>
              <a:t>the relative size of the debt as a percentage of GDP and describe how that has changed in recent </a:t>
            </a:r>
            <a:r>
              <a:rPr lang="en-US" sz="1600" dirty="0" smtClean="0">
                <a:solidFill>
                  <a:schemeClr val="tx1"/>
                </a:solidFill>
              </a:rPr>
              <a:t>years.</a:t>
            </a:r>
          </a:p>
          <a:p>
            <a:pPr algn="l">
              <a:buFont typeface="Arial" pitchFamily="34" charset="0"/>
              <a:buChar char="•"/>
            </a:pPr>
            <a:r>
              <a:rPr lang="en-US" sz="1600" dirty="0" smtClean="0">
                <a:solidFill>
                  <a:schemeClr val="tx1"/>
                </a:solidFill>
              </a:rPr>
              <a:t> Describe </a:t>
            </a:r>
            <a:r>
              <a:rPr lang="en-US" sz="1600" dirty="0">
                <a:solidFill>
                  <a:schemeClr val="tx1"/>
                </a:solidFill>
              </a:rPr>
              <a:t>the annual interest charges on the debt, who holds the debt, and the impact of inflation on the </a:t>
            </a:r>
            <a:r>
              <a:rPr lang="en-US" sz="1600" dirty="0" smtClean="0">
                <a:solidFill>
                  <a:schemeClr val="tx1"/>
                </a:solidFill>
              </a:rPr>
              <a:t>debt.</a:t>
            </a:r>
          </a:p>
          <a:p>
            <a:pPr algn="l">
              <a:buFont typeface="Arial" pitchFamily="34" charset="0"/>
              <a:buChar char="•"/>
            </a:pPr>
            <a:r>
              <a:rPr lang="en-US" sz="1600" dirty="0" smtClean="0">
                <a:solidFill>
                  <a:schemeClr val="tx1"/>
                </a:solidFill>
              </a:rPr>
              <a:t> Explain </a:t>
            </a:r>
            <a:r>
              <a:rPr lang="en-US" sz="1600" dirty="0">
                <a:solidFill>
                  <a:schemeClr val="tx1"/>
                </a:solidFill>
              </a:rPr>
              <a:t>why the debt can also be considered public </a:t>
            </a:r>
            <a:r>
              <a:rPr lang="en-US" sz="1600" dirty="0" smtClean="0">
                <a:solidFill>
                  <a:schemeClr val="tx1"/>
                </a:solidFill>
              </a:rPr>
              <a:t>credit.</a:t>
            </a:r>
          </a:p>
          <a:p>
            <a:pPr algn="l">
              <a:buFont typeface="Arial" pitchFamily="34" charset="0"/>
              <a:buChar char="•"/>
            </a:pPr>
            <a:r>
              <a:rPr lang="en-US" sz="1600" dirty="0">
                <a:solidFill>
                  <a:schemeClr val="tx1"/>
                </a:solidFill>
              </a:rPr>
              <a:t> </a:t>
            </a:r>
            <a:r>
              <a:rPr lang="en-US" sz="1600" dirty="0" smtClean="0">
                <a:solidFill>
                  <a:schemeClr val="tx1"/>
                </a:solidFill>
              </a:rPr>
              <a:t>Identify </a:t>
            </a:r>
            <a:r>
              <a:rPr lang="en-US" sz="1600" dirty="0">
                <a:solidFill>
                  <a:schemeClr val="tx1"/>
                </a:solidFill>
              </a:rPr>
              <a:t>and discuss two widely held "False Concerns" about the public </a:t>
            </a:r>
            <a:r>
              <a:rPr lang="en-US" sz="1600" dirty="0" smtClean="0">
                <a:solidFill>
                  <a:schemeClr val="tx1"/>
                </a:solidFill>
              </a:rPr>
              <a:t>debt.</a:t>
            </a:r>
          </a:p>
          <a:p>
            <a:pPr algn="l">
              <a:buFont typeface="Arial" pitchFamily="34" charset="0"/>
              <a:buChar char="•"/>
            </a:pPr>
            <a:r>
              <a:rPr lang="en-US" sz="1600" dirty="0">
                <a:solidFill>
                  <a:schemeClr val="tx1"/>
                </a:solidFill>
              </a:rPr>
              <a:t> </a:t>
            </a:r>
            <a:r>
              <a:rPr lang="en-US" sz="1600" dirty="0" smtClean="0">
                <a:solidFill>
                  <a:schemeClr val="tx1"/>
                </a:solidFill>
              </a:rPr>
              <a:t>Explain </a:t>
            </a:r>
            <a:r>
              <a:rPr lang="en-US" sz="1600" dirty="0">
                <a:solidFill>
                  <a:schemeClr val="tx1"/>
                </a:solidFill>
              </a:rPr>
              <a:t>the "Substantive Issues" of the </a:t>
            </a:r>
            <a:r>
              <a:rPr lang="en-US" sz="1600" dirty="0" smtClean="0">
                <a:solidFill>
                  <a:schemeClr val="tx1"/>
                </a:solidFill>
              </a:rPr>
              <a:t>public </a:t>
            </a:r>
            <a:r>
              <a:rPr lang="en-US" sz="1600" dirty="0">
                <a:solidFill>
                  <a:schemeClr val="tx1"/>
                </a:solidFill>
              </a:rPr>
              <a:t>debt including: income distribution, economic incentives, the foreign owned debt, crowding out, and public </a:t>
            </a:r>
            <a:r>
              <a:rPr lang="en-US" sz="1600" dirty="0" smtClean="0">
                <a:solidFill>
                  <a:schemeClr val="tx1"/>
                </a:solidFill>
              </a:rPr>
              <a:t>investments.</a:t>
            </a:r>
          </a:p>
          <a:p>
            <a:pPr algn="l">
              <a:buFont typeface="Arial" pitchFamily="34" charset="0"/>
              <a:buChar char="•"/>
            </a:pPr>
            <a:r>
              <a:rPr lang="en-US" sz="1600" dirty="0">
                <a:solidFill>
                  <a:schemeClr val="tx1"/>
                </a:solidFill>
              </a:rPr>
              <a:t> </a:t>
            </a:r>
            <a:r>
              <a:rPr lang="en-US" sz="1600" dirty="0" smtClean="0">
                <a:solidFill>
                  <a:schemeClr val="tx1"/>
                </a:solidFill>
              </a:rPr>
              <a:t>What </a:t>
            </a:r>
            <a:r>
              <a:rPr lang="en-US" sz="1600" dirty="0">
                <a:solidFill>
                  <a:schemeClr val="tx1"/>
                </a:solidFill>
              </a:rPr>
              <a:t>effects might the Social Security and Medicare programs have on the public </a:t>
            </a:r>
            <a:r>
              <a:rPr lang="en-US" sz="1600" dirty="0" smtClean="0">
                <a:solidFill>
                  <a:schemeClr val="tx1"/>
                </a:solidFill>
              </a:rPr>
              <a:t>debt?</a:t>
            </a:r>
          </a:p>
          <a:p>
            <a:pPr algn="l">
              <a:buFont typeface="Arial" pitchFamily="34" charset="0"/>
              <a:buChar char="•"/>
            </a:pPr>
            <a:r>
              <a:rPr lang="en-US" sz="1600" dirty="0">
                <a:solidFill>
                  <a:schemeClr val="tx1"/>
                </a:solidFill>
              </a:rPr>
              <a:t> </a:t>
            </a:r>
            <a:r>
              <a:rPr lang="en-US" sz="1600" dirty="0" smtClean="0">
                <a:solidFill>
                  <a:schemeClr val="tx1"/>
                </a:solidFill>
              </a:rPr>
              <a:t>The </a:t>
            </a:r>
            <a:r>
              <a:rPr lang="en-US" sz="1600" dirty="0">
                <a:solidFill>
                  <a:schemeClr val="tx1"/>
                </a:solidFill>
              </a:rPr>
              <a:t>Glass-</a:t>
            </a:r>
            <a:r>
              <a:rPr lang="en-US" sz="1600" dirty="0" err="1">
                <a:solidFill>
                  <a:schemeClr val="tx1"/>
                </a:solidFill>
              </a:rPr>
              <a:t>Steagall</a:t>
            </a:r>
            <a:r>
              <a:rPr lang="en-US" sz="1600" dirty="0">
                <a:solidFill>
                  <a:schemeClr val="tx1"/>
                </a:solidFill>
              </a:rPr>
              <a:t> Act has been repealed, income inequality is increasing, and the stock market is near an all-time high. Are we in danger of another great </a:t>
            </a:r>
            <a:r>
              <a:rPr lang="en-US" sz="1600" dirty="0" smtClean="0">
                <a:solidFill>
                  <a:schemeClr val="tx1"/>
                </a:solidFill>
              </a:rPr>
              <a:t>depression?</a:t>
            </a:r>
          </a:p>
          <a:p>
            <a:pPr algn="l">
              <a:buFont typeface="Arial" pitchFamily="34" charset="0"/>
              <a:buChar char="•"/>
            </a:pPr>
            <a:r>
              <a:rPr lang="en-US" sz="1600" dirty="0" smtClean="0">
                <a:solidFill>
                  <a:schemeClr val="tx1"/>
                </a:solidFill>
              </a:rPr>
              <a:t>Will the public debt bankrupt the United States' government?</a:t>
            </a:r>
          </a:p>
          <a:p>
            <a:pPr algn="l">
              <a:buFont typeface="Arial" pitchFamily="34" charset="0"/>
              <a:buChar char="•"/>
            </a:pPr>
            <a:r>
              <a:rPr lang="en-US" sz="1600" dirty="0" smtClean="0">
                <a:solidFill>
                  <a:schemeClr val="tx1"/>
                </a:solidFill>
              </a:rPr>
              <a:t> What </a:t>
            </a:r>
            <a:r>
              <a:rPr lang="en-US" sz="1600" dirty="0">
                <a:solidFill>
                  <a:schemeClr val="tx1"/>
                </a:solidFill>
              </a:rPr>
              <a:t>effect would a constitutional amendment requiring the federal government balance its budget have on the effectiveness of fiscal policy? Hint: </a:t>
            </a:r>
            <a:r>
              <a:rPr lang="en-US" sz="1600" dirty="0" err="1">
                <a:solidFill>
                  <a:schemeClr val="tx1"/>
                </a:solidFill>
              </a:rPr>
              <a:t>procyclical</a:t>
            </a:r>
            <a:endParaRPr lang="en-US" sz="1600" dirty="0">
              <a:solidFill>
                <a:schemeClr val="tx1"/>
              </a:solidFill>
            </a:endParaRPr>
          </a:p>
          <a:p>
            <a:pPr algn="l">
              <a:buFont typeface="Arial" pitchFamily="34" charset="0"/>
              <a:buChar char="•"/>
            </a:pPr>
            <a:endParaRPr lang="en-US" sz="1600" dirty="0" smtClean="0">
              <a:solidFill>
                <a:schemeClr val="tx1"/>
              </a:solidFill>
            </a:endParaRPr>
          </a:p>
        </p:txBody>
      </p:sp>
    </p:spTree>
    <p:custDataLst>
      <p:tags r:id="rId1"/>
    </p:custDataLst>
    <p:extLst>
      <p:ext uri="{BB962C8B-B14F-4D97-AF65-F5344CB8AC3E}">
        <p14:creationId xmlns:p14="http://schemas.microsoft.com/office/powerpoint/2010/main" val="3594173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harpercollege.edu/mhealy/ecogif/debt/totaldebt.jpg"/>
          <p:cNvPicPr>
            <a:picLocks noChangeAspect="1" noChangeArrowheads="1"/>
          </p:cNvPicPr>
          <p:nvPr/>
        </p:nvPicPr>
        <p:blipFill>
          <a:blip r:embed="rId3" cstate="print"/>
          <a:srcRect/>
          <a:stretch>
            <a:fillRect/>
          </a:stretch>
        </p:blipFill>
        <p:spPr bwMode="auto">
          <a:xfrm>
            <a:off x="0" y="0"/>
            <a:ext cx="9140100" cy="5334000"/>
          </a:xfrm>
          <a:prstGeom prst="rect">
            <a:avLst/>
          </a:prstGeom>
          <a:noFill/>
        </p:spPr>
      </p:pic>
      <p:sp>
        <p:nvSpPr>
          <p:cNvPr id="6" name="TextBox 5"/>
          <p:cNvSpPr txBox="1"/>
          <p:nvPr/>
        </p:nvSpPr>
        <p:spPr>
          <a:xfrm>
            <a:off x="1676400" y="6273225"/>
            <a:ext cx="5522217" cy="584775"/>
          </a:xfrm>
          <a:prstGeom prst="rect">
            <a:avLst/>
          </a:prstGeom>
          <a:noFill/>
        </p:spPr>
        <p:txBody>
          <a:bodyPr wrap="none" rtlCol="0">
            <a:spAutoFit/>
          </a:bodyPr>
          <a:lstStyle/>
          <a:p>
            <a:r>
              <a:rPr lang="en-US" sz="3200" b="1" u="sng" dirty="0" smtClean="0">
                <a:solidFill>
                  <a:prstClr val="black"/>
                </a:solidFill>
              </a:rPr>
              <a:t>Federal Deficits and Debt: Facts</a:t>
            </a:r>
            <a:endParaRPr lang="en-US" sz="3200" b="1" u="sng" dirty="0">
              <a:solidFill>
                <a:prstClr val="black"/>
              </a:solidFill>
            </a:endParaRPr>
          </a:p>
        </p:txBody>
      </p:sp>
    </p:spTree>
    <p:custDataLst>
      <p:tags r:id="rId1"/>
    </p:custDataLst>
    <p:extLst>
      <p:ext uri="{BB962C8B-B14F-4D97-AF65-F5344CB8AC3E}">
        <p14:creationId xmlns:p14="http://schemas.microsoft.com/office/powerpoint/2010/main" val="2071416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6273225"/>
            <a:ext cx="5522217" cy="584775"/>
          </a:xfrm>
          <a:prstGeom prst="rect">
            <a:avLst/>
          </a:prstGeom>
          <a:noFill/>
        </p:spPr>
        <p:txBody>
          <a:bodyPr wrap="none" rtlCol="0">
            <a:spAutoFit/>
          </a:bodyPr>
          <a:lstStyle/>
          <a:p>
            <a:r>
              <a:rPr lang="en-US" sz="3200" b="1" u="sng" dirty="0" smtClean="0">
                <a:solidFill>
                  <a:prstClr val="black"/>
                </a:solidFill>
              </a:rPr>
              <a:t>Federal Deficits and Debt: Facts</a:t>
            </a:r>
            <a:endParaRPr lang="en-US" sz="3200" b="1" u="sng" dirty="0">
              <a:solidFill>
                <a:prstClr val="black"/>
              </a:solidFill>
            </a:endParaRPr>
          </a:p>
        </p:txBody>
      </p:sp>
      <p:pic>
        <p:nvPicPr>
          <p:cNvPr id="99330" name="Picture 2" descr="us national debt graph, stefan molyneux"/>
          <p:cNvPicPr>
            <a:picLocks noChangeAspect="1" noChangeArrowheads="1"/>
          </p:cNvPicPr>
          <p:nvPr/>
        </p:nvPicPr>
        <p:blipFill>
          <a:blip r:embed="rId3" cstate="print"/>
          <a:srcRect/>
          <a:stretch>
            <a:fillRect/>
          </a:stretch>
        </p:blipFill>
        <p:spPr bwMode="auto">
          <a:xfrm>
            <a:off x="228599" y="0"/>
            <a:ext cx="8955201" cy="6172200"/>
          </a:xfrm>
          <a:prstGeom prst="rect">
            <a:avLst/>
          </a:prstGeom>
          <a:noFill/>
        </p:spPr>
      </p:pic>
    </p:spTree>
    <p:custDataLst>
      <p:tags r:id="rId1"/>
    </p:custDataLst>
    <p:extLst>
      <p:ext uri="{BB962C8B-B14F-4D97-AF65-F5344CB8AC3E}">
        <p14:creationId xmlns:p14="http://schemas.microsoft.com/office/powerpoint/2010/main" val="748710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6273225"/>
            <a:ext cx="5522217" cy="584775"/>
          </a:xfrm>
          <a:prstGeom prst="rect">
            <a:avLst/>
          </a:prstGeom>
          <a:noFill/>
        </p:spPr>
        <p:txBody>
          <a:bodyPr wrap="none" rtlCol="0">
            <a:spAutoFit/>
          </a:bodyPr>
          <a:lstStyle/>
          <a:p>
            <a:r>
              <a:rPr lang="en-US" sz="3200" b="1" u="sng" dirty="0" smtClean="0"/>
              <a:t>Federal Deficits and Debt: Facts</a:t>
            </a:r>
            <a:endParaRPr lang="en-US" sz="3200" b="1" u="sng" dirty="0"/>
          </a:p>
        </p:txBody>
      </p:sp>
      <p:sp>
        <p:nvSpPr>
          <p:cNvPr id="3" name="TPAnswers"/>
          <p:cNvSpPr>
            <a:spLocks noGrp="1"/>
          </p:cNvSpPr>
          <p:nvPr>
            <p:ph type="body" idx="1"/>
            <p:custDataLst>
              <p:tags r:id="rId2"/>
            </p:custDataLst>
          </p:nvPr>
        </p:nvSpPr>
        <p:spPr>
          <a:xfrm>
            <a:off x="381000" y="1600200"/>
            <a:ext cx="8458200" cy="2743200"/>
          </a:xfrm>
        </p:spPr>
        <p:txBody>
          <a:bodyPr>
            <a:normAutofit/>
          </a:bodyPr>
          <a:lstStyle/>
          <a:p>
            <a:pPr marL="514350" indent="-514350">
              <a:buFont typeface="Arial" pitchFamily="34" charset="0"/>
              <a:buAutoNum type="arabicPeriod"/>
            </a:pPr>
            <a:r>
              <a:rPr lang="en-US" dirty="0" smtClean="0"/>
              <a:t>Income = $1,000,000; debt = $500,000</a:t>
            </a:r>
          </a:p>
          <a:p>
            <a:pPr marL="514350" indent="-514350">
              <a:buFont typeface="Arial" pitchFamily="34" charset="0"/>
              <a:buAutoNum type="arabicPeriod"/>
            </a:pPr>
            <a:r>
              <a:rPr lang="en-US" dirty="0" smtClean="0"/>
              <a:t>Income = $100,000; debt = $50,000</a:t>
            </a:r>
          </a:p>
          <a:p>
            <a:pPr marL="514350" indent="-514350">
              <a:buFont typeface="Arial" pitchFamily="34" charset="0"/>
              <a:buAutoNum type="arabicPeriod"/>
            </a:pPr>
            <a:r>
              <a:rPr lang="en-US" dirty="0" smtClean="0"/>
              <a:t>Income = $10,000; debt = $5,000</a:t>
            </a:r>
          </a:p>
          <a:p>
            <a:pPr marL="514350" indent="-514350">
              <a:buFont typeface="Arial" pitchFamily="34" charset="0"/>
              <a:buAutoNum type="arabicPeriod"/>
            </a:pPr>
            <a:r>
              <a:rPr lang="en-US" dirty="0" smtClean="0"/>
              <a:t>Income = $10,000; debt = $8,000</a:t>
            </a:r>
          </a:p>
        </p:txBody>
      </p:sp>
      <p:sp>
        <p:nvSpPr>
          <p:cNvPr id="7" name="TPQuestion"/>
          <p:cNvSpPr txBox="1">
            <a:spLocks/>
          </p:cNvSpPr>
          <p:nvPr/>
        </p:nvSpPr>
        <p:spPr>
          <a:xfrm>
            <a:off x="457200" y="0"/>
            <a:ext cx="8305800" cy="1325562"/>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9. Who is more in debt, a person with </a:t>
            </a:r>
            <a:r>
              <a:rPr kumimoji="0" lang="en-US" sz="3600" b="1" i="0" u="sng" strike="noStrike" kern="1200" cap="none" spc="0" normalizeH="0" baseline="0" noProof="0" dirty="0" smtClean="0">
                <a:ln>
                  <a:noFill/>
                </a:ln>
                <a:solidFill>
                  <a:schemeClr val="tx1"/>
                </a:solidFill>
                <a:effectLst/>
                <a:uLnTx/>
                <a:uFillTx/>
                <a:latin typeface="+mj-lt"/>
                <a:ea typeface="+mj-ea"/>
                <a:cs typeface="+mj-cs"/>
              </a:rPr>
              <a:t>what income</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and </a:t>
            </a:r>
            <a:r>
              <a:rPr kumimoji="0" lang="en-US" sz="3600" b="1" i="0" u="sng" strike="noStrike" kern="1200" cap="none" spc="0" normalizeH="0" baseline="0" noProof="0" dirty="0" smtClean="0">
                <a:ln>
                  <a:noFill/>
                </a:ln>
                <a:solidFill>
                  <a:schemeClr val="tx1"/>
                </a:solidFill>
                <a:effectLst/>
                <a:uLnTx/>
                <a:uFillTx/>
                <a:latin typeface="+mj-lt"/>
                <a:ea typeface="+mj-ea"/>
                <a:cs typeface="+mj-cs"/>
              </a:rPr>
              <a:t>what debt</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6273225"/>
            <a:ext cx="5522217" cy="584775"/>
          </a:xfrm>
          <a:prstGeom prst="rect">
            <a:avLst/>
          </a:prstGeom>
          <a:noFill/>
        </p:spPr>
        <p:txBody>
          <a:bodyPr wrap="none" rtlCol="0">
            <a:spAutoFit/>
          </a:bodyPr>
          <a:lstStyle/>
          <a:p>
            <a:r>
              <a:rPr lang="en-US" sz="3200" b="1" u="sng" dirty="0" smtClean="0"/>
              <a:t>Federal Deficits and Debt: Facts</a:t>
            </a:r>
            <a:endParaRPr lang="en-US" sz="3200" b="1" u="sng" dirty="0"/>
          </a:p>
        </p:txBody>
      </p:sp>
      <p:sp>
        <p:nvSpPr>
          <p:cNvPr id="8" name="CorShape1"/>
          <p:cNvSpPr/>
          <p:nvPr>
            <p:custDataLst>
              <p:tags r:id="rId2"/>
            </p:custDataLst>
          </p:nvPr>
        </p:nvSpPr>
        <p:spPr>
          <a:xfrm rot="10800000">
            <a:off x="152400" y="3505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33400" y="1676400"/>
            <a:ext cx="8458200" cy="2743200"/>
          </a:xfrm>
        </p:spPr>
        <p:txBody>
          <a:bodyPr>
            <a:normAutofit/>
          </a:bodyPr>
          <a:lstStyle/>
          <a:p>
            <a:pPr marL="514350" indent="-514350">
              <a:buFont typeface="Arial" pitchFamily="34" charset="0"/>
              <a:buAutoNum type="arabicPeriod"/>
            </a:pPr>
            <a:r>
              <a:rPr lang="en-US" dirty="0" smtClean="0"/>
              <a:t>Income = $1,000,000; debt = $500,000</a:t>
            </a:r>
          </a:p>
          <a:p>
            <a:pPr marL="514350" indent="-514350">
              <a:buFont typeface="Arial" pitchFamily="34" charset="0"/>
              <a:buAutoNum type="arabicPeriod"/>
            </a:pPr>
            <a:r>
              <a:rPr lang="en-US" dirty="0" smtClean="0"/>
              <a:t>Income = $100,000; debt = $50,000</a:t>
            </a:r>
          </a:p>
          <a:p>
            <a:pPr marL="514350" indent="-514350">
              <a:buFont typeface="Arial" pitchFamily="34" charset="0"/>
              <a:buAutoNum type="arabicPeriod"/>
            </a:pPr>
            <a:r>
              <a:rPr lang="en-US" dirty="0" smtClean="0"/>
              <a:t>Income = $10,000; debt = $5,000</a:t>
            </a:r>
          </a:p>
          <a:p>
            <a:pPr marL="514350" indent="-514350">
              <a:buFont typeface="Arial" pitchFamily="34" charset="0"/>
              <a:buAutoNum type="arabicPeriod"/>
            </a:pPr>
            <a:r>
              <a:rPr lang="en-US" dirty="0" smtClean="0"/>
              <a:t>Income = $10,000; debt = $8,000</a:t>
            </a:r>
          </a:p>
        </p:txBody>
      </p:sp>
      <p:sp>
        <p:nvSpPr>
          <p:cNvPr id="12" name="TPQuestion"/>
          <p:cNvSpPr txBox="1">
            <a:spLocks/>
          </p:cNvSpPr>
          <p:nvPr/>
        </p:nvSpPr>
        <p:spPr>
          <a:xfrm>
            <a:off x="457200" y="0"/>
            <a:ext cx="8305800" cy="1325562"/>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mj-lt"/>
                <a:ea typeface="+mj-ea"/>
                <a:cs typeface="+mj-cs"/>
              </a:rPr>
              <a:t>9. Who is more in debt, a person with </a:t>
            </a:r>
            <a:r>
              <a:rPr kumimoji="0" lang="en-US" sz="3600" b="1" i="0" u="sng" strike="noStrike" kern="1200" cap="none" spc="0" normalizeH="0" baseline="0" noProof="0" smtClean="0">
                <a:ln>
                  <a:noFill/>
                </a:ln>
                <a:solidFill>
                  <a:schemeClr val="tx1"/>
                </a:solidFill>
                <a:effectLst/>
                <a:uLnTx/>
                <a:uFillTx/>
                <a:latin typeface="+mj-lt"/>
                <a:ea typeface="+mj-ea"/>
                <a:cs typeface="+mj-cs"/>
              </a:rPr>
              <a:t>what income</a:t>
            </a:r>
            <a:r>
              <a:rPr kumimoji="0" lang="en-US" sz="3600" b="1" i="0" u="none" strike="noStrike" kern="1200" cap="none" spc="0" normalizeH="0" baseline="0" noProof="0" smtClean="0">
                <a:ln>
                  <a:noFill/>
                </a:ln>
                <a:solidFill>
                  <a:schemeClr val="tx1"/>
                </a:solidFill>
                <a:effectLst/>
                <a:uLnTx/>
                <a:uFillTx/>
                <a:latin typeface="+mj-lt"/>
                <a:ea typeface="+mj-ea"/>
                <a:cs typeface="+mj-cs"/>
              </a:rPr>
              <a:t> and </a:t>
            </a:r>
            <a:r>
              <a:rPr kumimoji="0" lang="en-US" sz="3600" b="1" i="0" u="sng" strike="noStrike" kern="1200" cap="none" spc="0" normalizeH="0" baseline="0" noProof="0" smtClean="0">
                <a:ln>
                  <a:noFill/>
                </a:ln>
                <a:solidFill>
                  <a:schemeClr val="tx1"/>
                </a:solidFill>
                <a:effectLst/>
                <a:uLnTx/>
                <a:uFillTx/>
                <a:latin typeface="+mj-lt"/>
                <a:ea typeface="+mj-ea"/>
                <a:cs typeface="+mj-cs"/>
              </a:rPr>
              <a:t>what debt</a:t>
            </a:r>
            <a:r>
              <a:rPr kumimoji="0" lang="en-US" sz="3600" b="1" i="0" u="none" strike="noStrike" kern="1200" cap="none" spc="0" normalizeH="0" baseline="0" noProof="0" smtClean="0">
                <a:ln>
                  <a:noFill/>
                </a:ln>
                <a:solidFill>
                  <a:schemeClr val="tx1"/>
                </a:solidFill>
                <a:effectLst/>
                <a:uLnTx/>
                <a:uFillTx/>
                <a:latin typeface="+mj-lt"/>
                <a:ea typeface="+mj-ea"/>
                <a:cs typeface="+mj-cs"/>
              </a:rPr>
              <a:t>?</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6273225"/>
            <a:ext cx="5522217" cy="584775"/>
          </a:xfrm>
          <a:prstGeom prst="rect">
            <a:avLst/>
          </a:prstGeom>
          <a:noFill/>
        </p:spPr>
        <p:txBody>
          <a:bodyPr wrap="none" rtlCol="0">
            <a:spAutoFit/>
          </a:bodyPr>
          <a:lstStyle/>
          <a:p>
            <a:r>
              <a:rPr lang="en-US" sz="3200" b="1" u="sng" dirty="0" smtClean="0"/>
              <a:t>Federal Deficits and Debt: Facts</a:t>
            </a:r>
            <a:endParaRPr lang="en-US" sz="3200" b="1"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72"/>
            <a:ext cx="9202105" cy="373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7375" y="4107358"/>
            <a:ext cx="8344464" cy="769441"/>
          </a:xfrm>
          <a:prstGeom prst="rect">
            <a:avLst/>
          </a:prstGeom>
          <a:noFill/>
        </p:spPr>
        <p:txBody>
          <a:bodyPr wrap="none" rtlCol="0">
            <a:spAutoFit/>
          </a:bodyPr>
          <a:lstStyle/>
          <a:p>
            <a:r>
              <a:rPr lang="en-US" sz="4400" b="1" dirty="0" smtClean="0"/>
              <a:t>U.S. Total Debt as a Percent of GDP</a:t>
            </a:r>
            <a:endParaRPr lang="en-US" sz="4400" b="1"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6273225"/>
            <a:ext cx="5522217" cy="584775"/>
          </a:xfrm>
          <a:prstGeom prst="rect">
            <a:avLst/>
          </a:prstGeom>
          <a:noFill/>
        </p:spPr>
        <p:txBody>
          <a:bodyPr wrap="none" rtlCol="0">
            <a:spAutoFit/>
          </a:bodyPr>
          <a:lstStyle/>
          <a:p>
            <a:r>
              <a:rPr lang="en-US" sz="3200" b="1" u="sng" dirty="0" smtClean="0"/>
              <a:t>Federal Deficits and Debt: Facts</a:t>
            </a:r>
            <a:endParaRPr lang="en-US" sz="3200" b="1"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 y="0"/>
            <a:ext cx="9091613"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2104" y="4092420"/>
            <a:ext cx="8652177" cy="646331"/>
          </a:xfrm>
          <a:prstGeom prst="rect">
            <a:avLst/>
          </a:prstGeom>
          <a:noFill/>
        </p:spPr>
        <p:txBody>
          <a:bodyPr wrap="none" rtlCol="0">
            <a:spAutoFit/>
          </a:bodyPr>
          <a:lstStyle/>
          <a:p>
            <a:r>
              <a:rPr lang="en-US" sz="3600" b="1" dirty="0" smtClean="0"/>
              <a:t>U.S. Debt Held by Public as a Percent of GDP</a:t>
            </a:r>
            <a:endParaRPr lang="en-US" sz="3600" b="1" dirty="0"/>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6273225"/>
            <a:ext cx="5522217" cy="584775"/>
          </a:xfrm>
          <a:prstGeom prst="rect">
            <a:avLst/>
          </a:prstGeom>
          <a:noFill/>
        </p:spPr>
        <p:txBody>
          <a:bodyPr wrap="none" rtlCol="0">
            <a:spAutoFit/>
          </a:bodyPr>
          <a:lstStyle/>
          <a:p>
            <a:r>
              <a:rPr lang="en-US" sz="3200" b="1" u="sng" dirty="0" smtClean="0"/>
              <a:t>Federal Deficits and Debt: Facts</a:t>
            </a:r>
            <a:endParaRPr lang="en-US" sz="3200" b="1" u="sng" dirty="0"/>
          </a:p>
        </p:txBody>
      </p:sp>
      <p:sp>
        <p:nvSpPr>
          <p:cNvPr id="5" name="TextBox 4"/>
          <p:cNvSpPr txBox="1"/>
          <p:nvPr/>
        </p:nvSpPr>
        <p:spPr>
          <a:xfrm>
            <a:off x="609600" y="533400"/>
            <a:ext cx="7979300" cy="2985433"/>
          </a:xfrm>
          <a:prstGeom prst="rect">
            <a:avLst/>
          </a:prstGeom>
          <a:noFill/>
        </p:spPr>
        <p:txBody>
          <a:bodyPr wrap="none" rtlCol="0">
            <a:spAutoFit/>
          </a:bodyPr>
          <a:lstStyle/>
          <a:p>
            <a:r>
              <a:rPr lang="en-US" sz="4000" b="1" u="sng" dirty="0" smtClean="0"/>
              <a:t>Government Debt as a % of GDP</a:t>
            </a:r>
          </a:p>
          <a:p>
            <a:endParaRPr lang="en-US" sz="4000" dirty="0" smtClean="0"/>
          </a:p>
          <a:p>
            <a:pPr>
              <a:buFont typeface="Arial" pitchFamily="34" charset="0"/>
              <a:buChar char="•"/>
            </a:pPr>
            <a:r>
              <a:rPr lang="en-US" sz="4000" dirty="0" smtClean="0">
                <a:hlinkClick r:id="rId3"/>
              </a:rPr>
              <a:t>United States</a:t>
            </a:r>
            <a:r>
              <a:rPr lang="en-US" sz="4000" dirty="0"/>
              <a:t/>
            </a:r>
            <a:br>
              <a:rPr lang="en-US" sz="4000" dirty="0"/>
            </a:br>
            <a:r>
              <a:rPr lang="en-US" sz="1200" dirty="0"/>
              <a:t>http://visual.ly/united-states-debt-percentage-gdp-1940-2012</a:t>
            </a:r>
            <a:endParaRPr lang="en-US" sz="1200" dirty="0" smtClean="0"/>
          </a:p>
          <a:p>
            <a:pPr>
              <a:buFont typeface="Arial" pitchFamily="34" charset="0"/>
              <a:buChar char="•"/>
            </a:pPr>
            <a:r>
              <a:rPr lang="en-US" sz="4000" dirty="0" smtClean="0">
                <a:hlinkClick r:id="rId4"/>
              </a:rPr>
              <a:t>Other Countries</a:t>
            </a:r>
            <a:endParaRPr lang="en-US" sz="4000" dirty="0" smtClean="0"/>
          </a:p>
          <a:p>
            <a:r>
              <a:rPr lang="en-US" sz="1200" dirty="0"/>
              <a:t>http://www.nationmaster.com/country-info/stats/Economy/Debt/Government-debt/Gross-government-debt-as-%25-of-GDP</a:t>
            </a: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096962"/>
          </a:xfrm>
        </p:spPr>
        <p:txBody>
          <a:bodyPr>
            <a:normAutofit fontScale="90000"/>
          </a:bodyPr>
          <a:lstStyle/>
          <a:p>
            <a:pPr algn="l"/>
            <a:r>
              <a:rPr lang="en-US" sz="3600" b="1" dirty="0" smtClean="0"/>
              <a:t>10. Which of the following are “False concerns” regarding the public debt?</a:t>
            </a:r>
            <a:endParaRPr lang="en-US" sz="3600" b="1" dirty="0"/>
          </a:p>
        </p:txBody>
      </p:sp>
      <p:sp>
        <p:nvSpPr>
          <p:cNvPr id="6" name="TextBox 5"/>
          <p:cNvSpPr txBox="1"/>
          <p:nvPr/>
        </p:nvSpPr>
        <p:spPr>
          <a:xfrm>
            <a:off x="838200" y="6273225"/>
            <a:ext cx="7698902" cy="584775"/>
          </a:xfrm>
          <a:prstGeom prst="rect">
            <a:avLst/>
          </a:prstGeom>
          <a:noFill/>
        </p:spPr>
        <p:txBody>
          <a:bodyPr wrap="square" rtlCol="0">
            <a:spAutoFit/>
          </a:bodyPr>
          <a:lstStyle/>
          <a:p>
            <a:pPr marL="0" lvl="1"/>
            <a:r>
              <a:rPr lang="en-US" sz="3200" b="1" u="sng" dirty="0" smtClean="0"/>
              <a:t>Federal Deficits and Debt: False Concerns</a:t>
            </a:r>
            <a:endParaRPr lang="en-US" sz="3200" b="1" u="sng" dirty="0"/>
          </a:p>
        </p:txBody>
      </p:sp>
      <p:sp>
        <p:nvSpPr>
          <p:cNvPr id="3" name="TPAnswers"/>
          <p:cNvSpPr>
            <a:spLocks noGrp="1"/>
          </p:cNvSpPr>
          <p:nvPr>
            <p:ph type="body" idx="1"/>
            <p:custDataLst>
              <p:tags r:id="rId2"/>
            </p:custDataLst>
          </p:nvPr>
        </p:nvSpPr>
        <p:spPr>
          <a:xfrm>
            <a:off x="381000" y="1447800"/>
            <a:ext cx="7924800" cy="3459163"/>
          </a:xfrm>
        </p:spPr>
        <p:txBody>
          <a:bodyPr>
            <a:normAutofit lnSpcReduction="10000"/>
          </a:bodyPr>
          <a:lstStyle/>
          <a:p>
            <a:pPr marL="514350" indent="-514350">
              <a:buFont typeface="Arial" pitchFamily="34" charset="0"/>
              <a:buAutoNum type="arabicPeriod"/>
            </a:pPr>
            <a:r>
              <a:rPr lang="en-US" dirty="0" smtClean="0"/>
              <a:t>Income distribution and crowding-out</a:t>
            </a:r>
          </a:p>
          <a:p>
            <a:pPr marL="514350" indent="-514350">
              <a:buFont typeface="Arial" pitchFamily="34" charset="0"/>
              <a:buAutoNum type="arabicPeriod"/>
            </a:pPr>
            <a:r>
              <a:rPr lang="en-US" dirty="0" smtClean="0"/>
              <a:t>Gov’t </a:t>
            </a:r>
            <a:r>
              <a:rPr lang="en-US" dirty="0" smtClean="0"/>
              <a:t>bankruptcy </a:t>
            </a:r>
            <a:r>
              <a:rPr lang="en-US" dirty="0" smtClean="0"/>
              <a:t>and burden on future generations</a:t>
            </a:r>
          </a:p>
          <a:p>
            <a:pPr marL="514350" indent="-514350">
              <a:buFont typeface="Arial" pitchFamily="34" charset="0"/>
              <a:buAutoNum type="arabicPeriod"/>
            </a:pPr>
            <a:r>
              <a:rPr lang="en-US" dirty="0" smtClean="0"/>
              <a:t>Distortion of incentives and debt owned to foreigners</a:t>
            </a:r>
          </a:p>
          <a:p>
            <a:pPr marL="514350" indent="-514350">
              <a:buFont typeface="Arial" pitchFamily="34" charset="0"/>
              <a:buAutoNum type="arabicPeriod"/>
            </a:pPr>
            <a:r>
              <a:rPr lang="en-US" dirty="0" smtClean="0"/>
              <a:t>Public investment and public-private complementarities</a:t>
            </a:r>
            <a:endParaRPr lang="en-US" dirty="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82000" cy="1096962"/>
          </a:xfrm>
        </p:spPr>
        <p:txBody>
          <a:bodyPr>
            <a:normAutofit fontScale="90000"/>
          </a:bodyPr>
          <a:lstStyle/>
          <a:p>
            <a:pPr algn="l"/>
            <a:r>
              <a:rPr lang="en-US" sz="3600" b="1" dirty="0" smtClean="0">
                <a:solidFill>
                  <a:srgbClr val="0070C0"/>
                </a:solidFill>
              </a:rPr>
              <a:t>10. Which of the following are “False concerns” regarding the public debt?</a:t>
            </a:r>
            <a:endParaRPr lang="en-US" sz="3600" b="1" dirty="0">
              <a:solidFill>
                <a:srgbClr val="0070C0"/>
              </a:solidFill>
            </a:endParaRPr>
          </a:p>
        </p:txBody>
      </p:sp>
      <p:sp>
        <p:nvSpPr>
          <p:cNvPr id="6" name="TextBox 5"/>
          <p:cNvSpPr txBox="1"/>
          <p:nvPr/>
        </p:nvSpPr>
        <p:spPr>
          <a:xfrm>
            <a:off x="838200" y="6273225"/>
            <a:ext cx="7698902" cy="584775"/>
          </a:xfrm>
          <a:prstGeom prst="rect">
            <a:avLst/>
          </a:prstGeom>
          <a:noFill/>
        </p:spPr>
        <p:txBody>
          <a:bodyPr wrap="square" rtlCol="0">
            <a:spAutoFit/>
          </a:bodyPr>
          <a:lstStyle/>
          <a:p>
            <a:pPr marL="0" lvl="1"/>
            <a:r>
              <a:rPr lang="en-US" sz="3200" b="1" u="sng" dirty="0" smtClean="0"/>
              <a:t>Federal Deficits and Debt: False Concerns</a:t>
            </a:r>
            <a:endParaRPr lang="en-US" sz="3200" b="1" u="sng" dirty="0"/>
          </a:p>
        </p:txBody>
      </p:sp>
      <p:sp>
        <p:nvSpPr>
          <p:cNvPr id="8" name="CorShape1"/>
          <p:cNvSpPr/>
          <p:nvPr>
            <p:custDataLst>
              <p:tags r:id="rId2"/>
            </p:custDataLst>
          </p:nvPr>
        </p:nvSpPr>
        <p:spPr>
          <a:xfrm rot="10800000">
            <a:off x="0" y="1981200"/>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1000" y="1447800"/>
            <a:ext cx="7924800" cy="3459163"/>
          </a:xfrm>
        </p:spPr>
        <p:txBody>
          <a:bodyPr>
            <a:normAutofit lnSpcReduction="10000"/>
          </a:bodyPr>
          <a:lstStyle/>
          <a:p>
            <a:pPr marL="514350" indent="-514350">
              <a:buFont typeface="Arial" pitchFamily="34" charset="0"/>
              <a:buAutoNum type="arabicPeriod"/>
            </a:pPr>
            <a:r>
              <a:rPr lang="en-US" dirty="0" smtClean="0"/>
              <a:t>Income distribution and crowding-out</a:t>
            </a:r>
          </a:p>
          <a:p>
            <a:pPr marL="514350" indent="-514350">
              <a:buFont typeface="Arial" pitchFamily="34" charset="0"/>
              <a:buAutoNum type="arabicPeriod"/>
            </a:pPr>
            <a:r>
              <a:rPr lang="en-US" dirty="0" smtClean="0"/>
              <a:t>Gov’t </a:t>
            </a:r>
            <a:r>
              <a:rPr lang="en-US" dirty="0" smtClean="0"/>
              <a:t>bankruptcy </a:t>
            </a:r>
            <a:r>
              <a:rPr lang="en-US" dirty="0" smtClean="0"/>
              <a:t>and burden on future generations</a:t>
            </a:r>
          </a:p>
          <a:p>
            <a:pPr marL="514350" indent="-514350">
              <a:buFont typeface="Arial" pitchFamily="34" charset="0"/>
              <a:buAutoNum type="arabicPeriod"/>
            </a:pPr>
            <a:r>
              <a:rPr lang="en-US" dirty="0" smtClean="0"/>
              <a:t>Distortion of incentives and debt owned to foreigners</a:t>
            </a:r>
          </a:p>
          <a:p>
            <a:pPr marL="514350" indent="-514350">
              <a:buFont typeface="Arial" pitchFamily="34" charset="0"/>
              <a:buAutoNum type="arabicPeriod"/>
            </a:pPr>
            <a:r>
              <a:rPr lang="en-US" dirty="0" smtClean="0"/>
              <a:t>Public investment and public-private complementarities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944562"/>
          </a:xfrm>
        </p:spPr>
        <p:txBody>
          <a:bodyPr>
            <a:normAutofit fontScale="90000"/>
          </a:bodyPr>
          <a:lstStyle/>
          <a:p>
            <a:pPr algn="l"/>
            <a:r>
              <a:rPr lang="en-US" sz="3600" b="1" dirty="0" smtClean="0"/>
              <a:t>11. Which is NOT a substantive issue concerning the large federal government debt?</a:t>
            </a:r>
            <a:endParaRPr lang="en-US" sz="3600" b="1" dirty="0"/>
          </a:p>
        </p:txBody>
      </p:sp>
      <p:sp>
        <p:nvSpPr>
          <p:cNvPr id="5" name="TextBox 4"/>
          <p:cNvSpPr txBox="1"/>
          <p:nvPr/>
        </p:nvSpPr>
        <p:spPr>
          <a:xfrm>
            <a:off x="609600" y="6273225"/>
            <a:ext cx="7770653" cy="584775"/>
          </a:xfrm>
          <a:prstGeom prst="rect">
            <a:avLst/>
          </a:prstGeom>
          <a:noFill/>
        </p:spPr>
        <p:txBody>
          <a:bodyPr wrap="none" rtlCol="0">
            <a:spAutoFit/>
          </a:bodyPr>
          <a:lstStyle/>
          <a:p>
            <a:r>
              <a:rPr lang="en-US" sz="3200" b="1" u="sng" dirty="0" smtClean="0"/>
              <a:t>Federal Deficits and Debt: Substantive Issues</a:t>
            </a:r>
            <a:endParaRPr lang="en-US" sz="3200" b="1" u="sng" dirty="0"/>
          </a:p>
        </p:txBody>
      </p:sp>
      <p:sp>
        <p:nvSpPr>
          <p:cNvPr id="3" name="TPAnswers"/>
          <p:cNvSpPr>
            <a:spLocks noGrp="1"/>
          </p:cNvSpPr>
          <p:nvPr>
            <p:ph type="body" idx="1"/>
            <p:custDataLst>
              <p:tags r:id="rId2"/>
            </p:custDataLst>
          </p:nvPr>
        </p:nvSpPr>
        <p:spPr>
          <a:xfrm>
            <a:off x="457200" y="1447800"/>
            <a:ext cx="6324600" cy="3459163"/>
          </a:xfrm>
        </p:spPr>
        <p:txBody>
          <a:bodyPr>
            <a:normAutofit/>
          </a:bodyPr>
          <a:lstStyle/>
          <a:p>
            <a:pPr marL="514350" indent="-514350">
              <a:buFont typeface="Arial" pitchFamily="34" charset="0"/>
              <a:buAutoNum type="arabicPeriod"/>
            </a:pPr>
            <a:r>
              <a:rPr lang="en-US" dirty="0" smtClean="0"/>
              <a:t>The debt held by U.S. citizens</a:t>
            </a:r>
          </a:p>
          <a:p>
            <a:pPr marL="514350" indent="-514350">
              <a:buFont typeface="Arial" pitchFamily="34" charset="0"/>
              <a:buAutoNum type="arabicPeriod"/>
            </a:pPr>
            <a:r>
              <a:rPr lang="en-US" dirty="0" smtClean="0"/>
              <a:t>Income distribution</a:t>
            </a:r>
          </a:p>
          <a:p>
            <a:pPr marL="514350" indent="-514350">
              <a:buFont typeface="Arial" pitchFamily="34" charset="0"/>
              <a:buAutoNum type="arabicPeriod"/>
            </a:pPr>
            <a:r>
              <a:rPr lang="en-US" dirty="0" smtClean="0"/>
              <a:t>incentives</a:t>
            </a:r>
          </a:p>
          <a:p>
            <a:pPr marL="514350" indent="-514350">
              <a:buFont typeface="Arial" pitchFamily="34" charset="0"/>
              <a:buAutoNum type="arabicPeriod"/>
            </a:pPr>
            <a:r>
              <a:rPr lang="en-US" dirty="0" smtClean="0"/>
              <a:t>Foreign-owned public debt</a:t>
            </a:r>
          </a:p>
          <a:p>
            <a:pPr marL="514350" indent="-514350">
              <a:buFont typeface="Arial" pitchFamily="34" charset="0"/>
              <a:buAutoNum type="arabicPeriod"/>
            </a:pPr>
            <a:r>
              <a:rPr lang="en-US" dirty="0" smtClean="0"/>
              <a:t>Crowding out effect</a:t>
            </a:r>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143000"/>
          </a:xfrm>
        </p:spPr>
        <p:txBody>
          <a:bodyPr>
            <a:normAutofit fontScale="90000"/>
          </a:bodyPr>
          <a:lstStyle/>
          <a:p>
            <a:r>
              <a:rPr lang="en-US" b="1" dirty="0" smtClean="0">
                <a:solidFill>
                  <a:srgbClr val="0070C0"/>
                </a:solidFill>
              </a:rPr>
              <a:t>13b – Other Fiscal Policy Issues and the Debt</a:t>
            </a:r>
            <a:endParaRPr lang="en-US" b="1" dirty="0">
              <a:solidFill>
                <a:srgbClr val="0070C0"/>
              </a:solidFill>
            </a:endParaRPr>
          </a:p>
        </p:txBody>
      </p:sp>
      <p:sp>
        <p:nvSpPr>
          <p:cNvPr id="3" name="Subtitle 2"/>
          <p:cNvSpPr>
            <a:spLocks noGrp="1"/>
          </p:cNvSpPr>
          <p:nvPr>
            <p:ph type="subTitle" idx="1"/>
          </p:nvPr>
        </p:nvSpPr>
        <p:spPr>
          <a:xfrm>
            <a:off x="228600" y="1524000"/>
            <a:ext cx="8686800" cy="4800600"/>
          </a:xfrm>
        </p:spPr>
        <p:txBody>
          <a:bodyPr>
            <a:normAutofit fontScale="92500" lnSpcReduction="10000"/>
          </a:bodyPr>
          <a:lstStyle/>
          <a:p>
            <a:pPr algn="l"/>
            <a:r>
              <a:rPr lang="en-US" sz="4000" b="1" dirty="0" smtClean="0">
                <a:solidFill>
                  <a:schemeClr val="tx1"/>
                </a:solidFill>
              </a:rPr>
              <a:t>KEY TERMS: </a:t>
            </a:r>
            <a:r>
              <a:rPr lang="en-US" sz="4000" dirty="0" smtClean="0">
                <a:solidFill>
                  <a:schemeClr val="tx1"/>
                </a:solidFill>
              </a:rPr>
              <a:t/>
            </a:r>
            <a:br>
              <a:rPr lang="en-US" sz="4000" dirty="0" smtClean="0">
                <a:solidFill>
                  <a:schemeClr val="tx1"/>
                </a:solidFill>
              </a:rPr>
            </a:br>
            <a:r>
              <a:rPr lang="en-US" sz="4000" dirty="0" smtClean="0">
                <a:solidFill>
                  <a:schemeClr val="tx1"/>
                </a:solidFill>
              </a:rPr>
              <a:t>New Keynesian, New Classical, </a:t>
            </a:r>
            <a:br>
              <a:rPr lang="en-US" sz="4000" dirty="0" smtClean="0">
                <a:solidFill>
                  <a:schemeClr val="tx1"/>
                </a:solidFill>
              </a:rPr>
            </a:br>
            <a:r>
              <a:rPr lang="en-US" sz="4000" dirty="0" smtClean="0">
                <a:solidFill>
                  <a:schemeClr val="tx1"/>
                </a:solidFill>
              </a:rPr>
              <a:t>Glass-</a:t>
            </a:r>
            <a:r>
              <a:rPr lang="en-US" sz="4000" dirty="0" err="1" smtClean="0">
                <a:solidFill>
                  <a:schemeClr val="tx1"/>
                </a:solidFill>
              </a:rPr>
              <a:t>Steagall</a:t>
            </a:r>
            <a:r>
              <a:rPr lang="en-US" sz="4000" dirty="0" smtClean="0">
                <a:solidFill>
                  <a:schemeClr val="tx1"/>
                </a:solidFill>
              </a:rPr>
              <a:t>, Smoot-Hawley Tariff Act, U.S. Securities, public deficits, </a:t>
            </a:r>
            <a:br>
              <a:rPr lang="en-US" sz="4000" dirty="0" smtClean="0">
                <a:solidFill>
                  <a:schemeClr val="tx1"/>
                </a:solidFill>
              </a:rPr>
            </a:br>
            <a:r>
              <a:rPr lang="en-US" sz="4000" dirty="0" smtClean="0">
                <a:solidFill>
                  <a:schemeClr val="tx1"/>
                </a:solidFill>
              </a:rPr>
              <a:t>public debt, public debt held by the public, </a:t>
            </a:r>
            <a:r>
              <a:rPr lang="en-US" sz="4000" dirty="0" err="1" smtClean="0">
                <a:solidFill>
                  <a:schemeClr val="tx1"/>
                </a:solidFill>
              </a:rPr>
              <a:t>intragovernmental</a:t>
            </a:r>
            <a:r>
              <a:rPr lang="en-US" sz="4000" dirty="0" smtClean="0">
                <a:solidFill>
                  <a:schemeClr val="tx1"/>
                </a:solidFill>
              </a:rPr>
              <a:t> debt, external public debt, crowding out, public investments, public-private </a:t>
            </a:r>
            <a:r>
              <a:rPr lang="en-US" sz="4000" dirty="0" err="1" smtClean="0">
                <a:solidFill>
                  <a:schemeClr val="tx1"/>
                </a:solidFill>
              </a:rPr>
              <a:t>complementarity</a:t>
            </a:r>
            <a:r>
              <a:rPr lang="en-US" sz="4000" dirty="0" smtClean="0">
                <a:solidFill>
                  <a:schemeClr val="tx1"/>
                </a:solidFill>
              </a:rPr>
              <a:t>, </a:t>
            </a:r>
            <a:br>
              <a:rPr lang="en-US" sz="4000" dirty="0" smtClean="0">
                <a:solidFill>
                  <a:schemeClr val="tx1"/>
                </a:solidFill>
              </a:rPr>
            </a:br>
            <a:r>
              <a:rPr lang="en-US" sz="4000" dirty="0" smtClean="0">
                <a:solidFill>
                  <a:schemeClr val="tx1"/>
                </a:solidFill>
              </a:rPr>
              <a:t>efficiency wage</a:t>
            </a:r>
            <a:endParaRPr lang="en-US" sz="4000" dirty="0">
              <a:solidFill>
                <a:schemeClr val="tx1"/>
              </a:solidFill>
            </a:endParaRP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458200" cy="944562"/>
          </a:xfrm>
        </p:spPr>
        <p:txBody>
          <a:bodyPr>
            <a:normAutofit fontScale="90000"/>
          </a:bodyPr>
          <a:lstStyle/>
          <a:p>
            <a:pPr algn="l"/>
            <a:r>
              <a:rPr lang="en-US" sz="3600" b="1" dirty="0" smtClean="0">
                <a:solidFill>
                  <a:srgbClr val="0070C0"/>
                </a:solidFill>
              </a:rPr>
              <a:t>11. Which is NOT a substantive issue concerning the large federal government debt?</a:t>
            </a:r>
            <a:endParaRPr lang="en-US" sz="3600" b="1" dirty="0">
              <a:solidFill>
                <a:srgbClr val="0070C0"/>
              </a:solidFill>
            </a:endParaRPr>
          </a:p>
        </p:txBody>
      </p:sp>
      <p:sp>
        <p:nvSpPr>
          <p:cNvPr id="5" name="TextBox 4"/>
          <p:cNvSpPr txBox="1"/>
          <p:nvPr/>
        </p:nvSpPr>
        <p:spPr>
          <a:xfrm>
            <a:off x="609600" y="6273225"/>
            <a:ext cx="7770653" cy="584775"/>
          </a:xfrm>
          <a:prstGeom prst="rect">
            <a:avLst/>
          </a:prstGeom>
          <a:noFill/>
        </p:spPr>
        <p:txBody>
          <a:bodyPr wrap="none" rtlCol="0">
            <a:spAutoFit/>
          </a:bodyPr>
          <a:lstStyle/>
          <a:p>
            <a:r>
              <a:rPr lang="en-US" sz="3200" b="1" u="sng" dirty="0" smtClean="0"/>
              <a:t>Federal Deficits and Debt: Substantive Issues</a:t>
            </a:r>
            <a:endParaRPr lang="en-US" sz="3200" b="1" u="sng" dirty="0"/>
          </a:p>
        </p:txBody>
      </p:sp>
      <p:sp>
        <p:nvSpPr>
          <p:cNvPr id="3" name="TPAnswers"/>
          <p:cNvSpPr>
            <a:spLocks noGrp="1"/>
          </p:cNvSpPr>
          <p:nvPr>
            <p:ph type="body" idx="1"/>
            <p:custDataLst>
              <p:tags r:id="rId2"/>
            </p:custDataLst>
          </p:nvPr>
        </p:nvSpPr>
        <p:spPr>
          <a:xfrm>
            <a:off x="457200" y="1447800"/>
            <a:ext cx="6477000" cy="3459163"/>
          </a:xfrm>
        </p:spPr>
        <p:txBody>
          <a:bodyPr>
            <a:normAutofit/>
          </a:bodyPr>
          <a:lstStyle/>
          <a:p>
            <a:pPr marL="514350" indent="-514350">
              <a:buFont typeface="Arial" pitchFamily="34" charset="0"/>
              <a:buAutoNum type="arabicPeriod"/>
            </a:pPr>
            <a:r>
              <a:rPr lang="en-US" dirty="0" smtClean="0"/>
              <a:t>The debt held by the U.S. citizens</a:t>
            </a:r>
          </a:p>
          <a:p>
            <a:pPr marL="514350" indent="-514350">
              <a:buFont typeface="Arial" pitchFamily="34" charset="0"/>
              <a:buAutoNum type="arabicPeriod"/>
            </a:pPr>
            <a:r>
              <a:rPr lang="en-US" dirty="0" smtClean="0"/>
              <a:t>Income distribution</a:t>
            </a:r>
          </a:p>
          <a:p>
            <a:pPr marL="514350" indent="-514350">
              <a:buFont typeface="Arial" pitchFamily="34" charset="0"/>
              <a:buAutoNum type="arabicPeriod"/>
            </a:pPr>
            <a:r>
              <a:rPr lang="en-US" dirty="0" smtClean="0"/>
              <a:t>incentives</a:t>
            </a:r>
          </a:p>
          <a:p>
            <a:pPr marL="514350" indent="-514350">
              <a:buFont typeface="Arial" pitchFamily="34" charset="0"/>
              <a:buAutoNum type="arabicPeriod"/>
            </a:pPr>
            <a:r>
              <a:rPr lang="en-US" dirty="0" smtClean="0"/>
              <a:t>Foreign-owned public debt</a:t>
            </a:r>
          </a:p>
          <a:p>
            <a:pPr marL="514350" indent="-514350">
              <a:buFont typeface="Arial" pitchFamily="34" charset="0"/>
              <a:buAutoNum type="arabicPeriod"/>
            </a:pPr>
            <a:r>
              <a:rPr lang="en-US" dirty="0" smtClean="0"/>
              <a:t>Crowding out effect</a:t>
            </a:r>
            <a:endParaRPr lang="en-US" dirty="0"/>
          </a:p>
        </p:txBody>
      </p:sp>
      <p:sp>
        <p:nvSpPr>
          <p:cNvPr id="6" name="CorShape1"/>
          <p:cNvSpPr/>
          <p:nvPr>
            <p:custDataLst>
              <p:tags r:id="rId3"/>
            </p:custDataLst>
          </p:nvPr>
        </p:nvSpPr>
        <p:spPr>
          <a:xfrm rot="10800000">
            <a:off x="172720" y="16120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52400"/>
            <a:ext cx="7770653" cy="584775"/>
          </a:xfrm>
          <a:prstGeom prst="rect">
            <a:avLst/>
          </a:prstGeom>
          <a:noFill/>
        </p:spPr>
        <p:txBody>
          <a:bodyPr wrap="none" rtlCol="0">
            <a:spAutoFit/>
          </a:bodyPr>
          <a:lstStyle/>
          <a:p>
            <a:r>
              <a:rPr lang="en-US" sz="3200" b="1" u="sng" dirty="0" smtClean="0"/>
              <a:t>Federal Deficits and Debt: Substantive Issues</a:t>
            </a:r>
            <a:endParaRPr lang="en-US" sz="3200" b="1" u="sng" dirty="0"/>
          </a:p>
        </p:txBody>
      </p:sp>
      <p:sp>
        <p:nvSpPr>
          <p:cNvPr id="5" name="TextBox 4"/>
          <p:cNvSpPr txBox="1"/>
          <p:nvPr/>
        </p:nvSpPr>
        <p:spPr>
          <a:xfrm>
            <a:off x="228600" y="838200"/>
            <a:ext cx="8534400" cy="5509200"/>
          </a:xfrm>
          <a:prstGeom prst="rect">
            <a:avLst/>
          </a:prstGeom>
          <a:noFill/>
        </p:spPr>
        <p:txBody>
          <a:bodyPr wrap="square" rtlCol="0">
            <a:spAutoFit/>
          </a:bodyPr>
          <a:lstStyle/>
          <a:p>
            <a:pPr>
              <a:buFont typeface="Arial" pitchFamily="34" charset="0"/>
              <a:buChar char="•"/>
            </a:pPr>
            <a:r>
              <a:rPr lang="en-US" sz="3200" u="sng" dirty="0" smtClean="0"/>
              <a:t>Income Distribution</a:t>
            </a:r>
            <a:r>
              <a:rPr lang="en-US" sz="3200" dirty="0" smtClean="0"/>
              <a:t>: payment of interest on the </a:t>
            </a:r>
          </a:p>
          <a:p>
            <a:r>
              <a:rPr lang="en-US" sz="3200" dirty="0" smtClean="0"/>
              <a:t>  publically held public debt transfers income from</a:t>
            </a:r>
            <a:br>
              <a:rPr lang="en-US" sz="3200" dirty="0" smtClean="0"/>
            </a:br>
            <a:r>
              <a:rPr lang="en-US" sz="3200" dirty="0" smtClean="0"/>
              <a:t>  the tax payers to the bond holders</a:t>
            </a:r>
          </a:p>
          <a:p>
            <a:pPr>
              <a:buFont typeface="Arial" pitchFamily="34" charset="0"/>
              <a:buChar char="•"/>
            </a:pPr>
            <a:r>
              <a:rPr lang="en-US" sz="3200" u="sng" dirty="0" smtClean="0"/>
              <a:t>Incentives</a:t>
            </a:r>
            <a:r>
              <a:rPr lang="en-US" sz="3200" dirty="0" smtClean="0"/>
              <a:t>: higher taxes to pay interest on the   debt may reduce incentives to work, innovate, and invest</a:t>
            </a:r>
          </a:p>
          <a:p>
            <a:pPr>
              <a:buFont typeface="Arial" pitchFamily="34" charset="0"/>
              <a:buChar char="•"/>
            </a:pPr>
            <a:r>
              <a:rPr lang="en-US" sz="3200" u="sng" dirty="0" smtClean="0"/>
              <a:t>Foreign-Owned Public Debt</a:t>
            </a:r>
            <a:r>
              <a:rPr lang="en-US" sz="3200" dirty="0" smtClean="0"/>
              <a:t>: payment of interest on the 33% of the debt owned by foreigners is not “paying ourselves”.</a:t>
            </a:r>
          </a:p>
          <a:p>
            <a:pPr>
              <a:buFont typeface="Arial" pitchFamily="34" charset="0"/>
              <a:buChar char="•"/>
            </a:pPr>
            <a:r>
              <a:rPr lang="en-US" sz="3200" u="sng" dirty="0" smtClean="0"/>
              <a:t>Crowding Out</a:t>
            </a:r>
            <a:r>
              <a:rPr lang="en-US" sz="3200" dirty="0" smtClean="0"/>
              <a:t>: caused by higher interest rates may reduce private investment </a:t>
            </a:r>
            <a:endParaRPr lang="en-US" sz="3200" dirty="0"/>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6273225"/>
            <a:ext cx="7770653" cy="584775"/>
          </a:xfrm>
          <a:prstGeom prst="rect">
            <a:avLst/>
          </a:prstGeom>
          <a:noFill/>
        </p:spPr>
        <p:txBody>
          <a:bodyPr wrap="none" rtlCol="0">
            <a:spAutoFit/>
          </a:bodyPr>
          <a:lstStyle/>
          <a:p>
            <a:r>
              <a:rPr lang="en-US" sz="3200" b="1" u="sng" dirty="0" smtClean="0"/>
              <a:t>Federal Deficits and Debt: Substantive Issues</a:t>
            </a:r>
            <a:endParaRPr lang="en-US" sz="3200" b="1" u="sng" dirty="0"/>
          </a:p>
        </p:txBody>
      </p:sp>
      <p:sp>
        <p:nvSpPr>
          <p:cNvPr id="5" name="TextBox 4"/>
          <p:cNvSpPr txBox="1"/>
          <p:nvPr/>
        </p:nvSpPr>
        <p:spPr>
          <a:xfrm>
            <a:off x="152401" y="152401"/>
            <a:ext cx="8534400" cy="6001643"/>
          </a:xfrm>
          <a:prstGeom prst="rect">
            <a:avLst/>
          </a:prstGeom>
          <a:noFill/>
        </p:spPr>
        <p:txBody>
          <a:bodyPr wrap="square" rtlCol="0">
            <a:spAutoFit/>
          </a:bodyPr>
          <a:lstStyle/>
          <a:p>
            <a:r>
              <a:rPr lang="en-US" sz="3200" dirty="0" smtClean="0"/>
              <a:t>BUT, there are some positive aspects of government borrowing even with crowding out. </a:t>
            </a:r>
          </a:p>
          <a:p>
            <a:endParaRPr lang="en-US" sz="3200" dirty="0" smtClean="0"/>
          </a:p>
          <a:p>
            <a:pPr marL="514350" indent="-514350">
              <a:buAutoNum type="arabicPeriod"/>
            </a:pPr>
            <a:r>
              <a:rPr lang="en-US" sz="2800" dirty="0" smtClean="0"/>
              <a:t>If borrowing is for public investment that causes the economy to grow more in the future, the burden on future generations will be less than if the government had not borrowed for this purpose. </a:t>
            </a:r>
          </a:p>
          <a:p>
            <a:pPr marL="514350" indent="-514350">
              <a:buAutoNum type="arabicPeriod"/>
            </a:pPr>
            <a:r>
              <a:rPr lang="en-US" sz="2800" dirty="0" smtClean="0"/>
              <a:t>Public investment makes private investment more attractive. For example, new federal buildings generate private business; good highways help private shipping, etc. Called “public-private </a:t>
            </a:r>
            <a:r>
              <a:rPr lang="en-US" sz="2800" dirty="0" err="1" smtClean="0"/>
              <a:t>complementarity</a:t>
            </a:r>
            <a:r>
              <a:rPr lang="en-US" sz="2800" dirty="0" smtClean="0"/>
              <a:t>”</a:t>
            </a:r>
          </a:p>
          <a:p>
            <a:pPr>
              <a:buFont typeface="Arial" pitchFamily="34" charset="0"/>
              <a:buChar char="•"/>
            </a:pPr>
            <a:endParaRPr lang="en-US" sz="3200" dirty="0" smtClean="0"/>
          </a:p>
          <a:p>
            <a:pPr>
              <a:buFont typeface="Arial" pitchFamily="34" charset="0"/>
              <a:buChar char="•"/>
            </a:pPr>
            <a:endParaRPr lang="en-US" sz="3200" dirty="0" smtClean="0"/>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6273225"/>
            <a:ext cx="7770653" cy="584775"/>
          </a:xfrm>
          <a:prstGeom prst="rect">
            <a:avLst/>
          </a:prstGeom>
          <a:noFill/>
        </p:spPr>
        <p:txBody>
          <a:bodyPr wrap="none" rtlCol="0">
            <a:spAutoFit/>
          </a:bodyPr>
          <a:lstStyle/>
          <a:p>
            <a:r>
              <a:rPr lang="en-US" sz="3200" b="1" u="sng" dirty="0" smtClean="0"/>
              <a:t>Federal Deficits and Debt: Substantive Issues</a:t>
            </a:r>
            <a:endParaRPr lang="en-US" sz="3200" b="1" u="sng" dirty="0"/>
          </a:p>
        </p:txBody>
      </p:sp>
      <p:sp>
        <p:nvSpPr>
          <p:cNvPr id="5" name="TextBox 4"/>
          <p:cNvSpPr txBox="1"/>
          <p:nvPr/>
        </p:nvSpPr>
        <p:spPr>
          <a:xfrm>
            <a:off x="152401" y="152401"/>
            <a:ext cx="8534400" cy="6647974"/>
          </a:xfrm>
          <a:prstGeom prst="rect">
            <a:avLst/>
          </a:prstGeom>
          <a:noFill/>
        </p:spPr>
        <p:txBody>
          <a:bodyPr wrap="square" rtlCol="0">
            <a:spAutoFit/>
          </a:bodyPr>
          <a:lstStyle/>
          <a:p>
            <a:pPr algn="ctr"/>
            <a:r>
              <a:rPr lang="en-US" sz="2100" b="1" u="sng" dirty="0" smtClean="0"/>
              <a:t>The Future</a:t>
            </a:r>
          </a:p>
          <a:p>
            <a:endParaRPr lang="en-US" sz="2100" dirty="0" smtClean="0"/>
          </a:p>
          <a:p>
            <a:r>
              <a:rPr lang="en-US" sz="3200" b="1" dirty="0">
                <a:hlinkClick r:id="rId3"/>
              </a:rPr>
              <a:t>The Budget and Economic Outlook: 2018 to 2028</a:t>
            </a:r>
            <a:endParaRPr lang="en-US" sz="3200" b="1" dirty="0"/>
          </a:p>
          <a:p>
            <a:r>
              <a:rPr lang="en-US" sz="3200" dirty="0"/>
              <a:t>If current laws governing taxes and spending generally remained unchanged, the federal budget deficit would grow substantially over the next few years, CBO projects, with accumulating deficits driving debt held by the public to nearly 100 percent of GDP by 2028. That amount would be far greater than the debt in any year since just after World War II. T</a:t>
            </a:r>
            <a:r>
              <a:rPr lang="en-US" sz="3200" dirty="0" smtClean="0"/>
              <a:t>he </a:t>
            </a:r>
            <a:r>
              <a:rPr lang="en-US" sz="3200" dirty="0"/>
              <a:t>debt is now about 77 percent of </a:t>
            </a:r>
            <a:r>
              <a:rPr lang="en-US" sz="3200" dirty="0" smtClean="0"/>
              <a:t>GDP.</a:t>
            </a:r>
            <a:endParaRPr lang="en-US" sz="3200" dirty="0"/>
          </a:p>
          <a:p>
            <a:endParaRPr lang="en-US" sz="3200" dirty="0" smtClean="0"/>
          </a:p>
          <a:p>
            <a:pPr>
              <a:buFont typeface="Arial" pitchFamily="34" charset="0"/>
              <a:buChar char="•"/>
            </a:pPr>
            <a:endParaRPr lang="en-US" sz="3200" dirty="0" smtClean="0"/>
          </a:p>
        </p:txBody>
      </p:sp>
    </p:spTree>
    <p:custDataLst>
      <p:tags r:id="rId1"/>
    </p:custDataLst>
    <p:extLst>
      <p:ext uri="{BB962C8B-B14F-4D97-AF65-F5344CB8AC3E}">
        <p14:creationId xmlns:p14="http://schemas.microsoft.com/office/powerpoint/2010/main" val="241448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458200" cy="1752600"/>
          </a:xfrm>
        </p:spPr>
        <p:txBody>
          <a:bodyPr>
            <a:normAutofit/>
          </a:bodyPr>
          <a:lstStyle/>
          <a:p>
            <a:pPr algn="l"/>
            <a:r>
              <a:rPr lang="en-US" sz="3600" b="1" dirty="0" smtClean="0"/>
              <a:t>1. According to the video which of the following was NOT a cause of the Great Depression (1929-1933)? </a:t>
            </a:r>
            <a:endParaRPr lang="en-US" sz="3600" b="1" dirty="0"/>
          </a:p>
        </p:txBody>
      </p:sp>
      <p:sp>
        <p:nvSpPr>
          <p:cNvPr id="3" name="TPAnswers"/>
          <p:cNvSpPr>
            <a:spLocks noGrp="1"/>
          </p:cNvSpPr>
          <p:nvPr>
            <p:ph type="body" idx="1"/>
            <p:custDataLst>
              <p:tags r:id="rId2"/>
            </p:custDataLst>
          </p:nvPr>
        </p:nvSpPr>
        <p:spPr>
          <a:xfrm>
            <a:off x="457200" y="1981201"/>
            <a:ext cx="7010400" cy="2286000"/>
          </a:xfrm>
        </p:spPr>
        <p:txBody>
          <a:bodyPr>
            <a:normAutofit fontScale="92500"/>
          </a:bodyPr>
          <a:lstStyle/>
          <a:p>
            <a:pPr marL="514350" indent="-514350">
              <a:buFont typeface="Arial" pitchFamily="34" charset="0"/>
              <a:buAutoNum type="arabicPeriod"/>
            </a:pPr>
            <a:r>
              <a:rPr lang="en-US" dirty="0" smtClean="0"/>
              <a:t>Unequal distribution of wealth</a:t>
            </a:r>
          </a:p>
          <a:p>
            <a:pPr marL="514350" indent="-514350">
              <a:buFont typeface="Arial" pitchFamily="34" charset="0"/>
              <a:buAutoNum type="arabicPeriod"/>
            </a:pPr>
            <a:r>
              <a:rPr lang="en-US" dirty="0" smtClean="0"/>
              <a:t>People borrowed money to buy stocks</a:t>
            </a:r>
          </a:p>
          <a:p>
            <a:pPr marL="514350" indent="-514350">
              <a:buFont typeface="Arial" pitchFamily="34" charset="0"/>
              <a:buAutoNum type="arabicPeriod"/>
            </a:pPr>
            <a:r>
              <a:rPr lang="en-US" dirty="0" smtClean="0"/>
              <a:t>A decrease in government spending</a:t>
            </a:r>
          </a:p>
          <a:p>
            <a:pPr marL="514350" indent="-514350">
              <a:buFont typeface="Arial" pitchFamily="34" charset="0"/>
              <a:buAutoNum type="arabicPeriod"/>
            </a:pPr>
            <a:r>
              <a:rPr lang="en-US" dirty="0" smtClean="0"/>
              <a:t>The stock market crash of 1929</a:t>
            </a:r>
            <a:endParaRPr lang="en-US" dirty="0"/>
          </a:p>
        </p:txBody>
      </p:sp>
      <p:sp>
        <p:nvSpPr>
          <p:cNvPr id="6" name="TextBox 5"/>
          <p:cNvSpPr txBox="1"/>
          <p:nvPr/>
        </p:nvSpPr>
        <p:spPr>
          <a:xfrm>
            <a:off x="1981200" y="6172200"/>
            <a:ext cx="5390835" cy="584775"/>
          </a:xfrm>
          <a:prstGeom prst="rect">
            <a:avLst/>
          </a:prstGeom>
          <a:noFill/>
        </p:spPr>
        <p:txBody>
          <a:bodyPr wrap="none" rtlCol="0">
            <a:spAutoFit/>
          </a:bodyPr>
          <a:lstStyle/>
          <a:p>
            <a:r>
              <a:rPr lang="en-US" sz="3200" b="1" u="sng" dirty="0" smtClean="0"/>
              <a:t>Policy in the Great Depression</a:t>
            </a:r>
            <a:endParaRPr lang="en-US" sz="3200" b="1" u="sng" dirty="0"/>
          </a:p>
        </p:txBody>
      </p:sp>
      <p:sp>
        <p:nvSpPr>
          <p:cNvPr id="7" name="TextBox 6"/>
          <p:cNvSpPr txBox="1"/>
          <p:nvPr/>
        </p:nvSpPr>
        <p:spPr>
          <a:xfrm>
            <a:off x="304800" y="4953000"/>
            <a:ext cx="8524193" cy="1077218"/>
          </a:xfrm>
          <a:prstGeom prst="rect">
            <a:avLst/>
          </a:prstGeom>
          <a:noFill/>
        </p:spPr>
        <p:txBody>
          <a:bodyPr wrap="none" rtlCol="0">
            <a:spAutoFit/>
          </a:bodyPr>
          <a:lstStyle/>
          <a:p>
            <a:r>
              <a:rPr lang="en-US" sz="3200" dirty="0" smtClean="0"/>
              <a:t>NOTE: there is not complete agreement among</a:t>
            </a:r>
          </a:p>
          <a:p>
            <a:r>
              <a:rPr lang="en-US" sz="3200" dirty="0" smtClean="0"/>
              <a:t> economists on what caused the Great Depression</a:t>
            </a:r>
            <a:endParaRPr lang="en-US" sz="32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458200" cy="1752600"/>
          </a:xfrm>
        </p:spPr>
        <p:txBody>
          <a:bodyPr>
            <a:normAutofit/>
          </a:bodyPr>
          <a:lstStyle/>
          <a:p>
            <a:pPr algn="l"/>
            <a:r>
              <a:rPr lang="en-US" sz="3600" b="1" dirty="0" smtClean="0">
                <a:solidFill>
                  <a:srgbClr val="0070C0"/>
                </a:solidFill>
              </a:rPr>
              <a:t>1. According to the video which of the following was NOT a cause of the Great Depression (1929-1933)? </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1981201"/>
            <a:ext cx="7010400" cy="2286000"/>
          </a:xfrm>
        </p:spPr>
        <p:txBody>
          <a:bodyPr>
            <a:normAutofit fontScale="92500"/>
          </a:bodyPr>
          <a:lstStyle/>
          <a:p>
            <a:pPr marL="514350" indent="-514350">
              <a:buFont typeface="Arial" pitchFamily="34" charset="0"/>
              <a:buAutoNum type="arabicPeriod"/>
            </a:pPr>
            <a:r>
              <a:rPr lang="en-US" dirty="0" smtClean="0"/>
              <a:t>Unequal distribution of wealth</a:t>
            </a:r>
          </a:p>
          <a:p>
            <a:pPr marL="514350" indent="-514350">
              <a:buFont typeface="Arial" pitchFamily="34" charset="0"/>
              <a:buAutoNum type="arabicPeriod"/>
            </a:pPr>
            <a:r>
              <a:rPr lang="en-US" dirty="0" smtClean="0"/>
              <a:t>People borrowed money to buy stocks</a:t>
            </a:r>
          </a:p>
          <a:p>
            <a:pPr marL="514350" indent="-514350">
              <a:buFont typeface="Arial" pitchFamily="34" charset="0"/>
              <a:buAutoNum type="arabicPeriod"/>
            </a:pPr>
            <a:r>
              <a:rPr lang="en-US" dirty="0" smtClean="0"/>
              <a:t>A decrease in government spending</a:t>
            </a:r>
          </a:p>
          <a:p>
            <a:pPr marL="514350" indent="-514350">
              <a:buFont typeface="Arial" pitchFamily="34" charset="0"/>
              <a:buAutoNum type="arabicPeriod"/>
            </a:pPr>
            <a:r>
              <a:rPr lang="en-US" dirty="0" smtClean="0"/>
              <a:t>The stock market crash of 1929</a:t>
            </a:r>
            <a:endParaRPr lang="en-US" dirty="0"/>
          </a:p>
        </p:txBody>
      </p:sp>
      <p:sp>
        <p:nvSpPr>
          <p:cNvPr id="5" name="CorShape1"/>
          <p:cNvSpPr/>
          <p:nvPr>
            <p:custDataLst>
              <p:tags r:id="rId3"/>
            </p:custDataLst>
          </p:nvPr>
        </p:nvSpPr>
        <p:spPr>
          <a:xfrm rot="10800000">
            <a:off x="193039" y="3142827"/>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81200" y="6172200"/>
            <a:ext cx="5390835" cy="584775"/>
          </a:xfrm>
          <a:prstGeom prst="rect">
            <a:avLst/>
          </a:prstGeom>
          <a:noFill/>
        </p:spPr>
        <p:txBody>
          <a:bodyPr wrap="none" rtlCol="0">
            <a:spAutoFit/>
          </a:bodyPr>
          <a:lstStyle/>
          <a:p>
            <a:r>
              <a:rPr lang="en-US" sz="3200" b="1" u="sng" dirty="0" smtClean="0"/>
              <a:t>Policy in the Great Depression</a:t>
            </a:r>
            <a:endParaRPr lang="en-US" sz="3200" b="1" u="sng" dirty="0"/>
          </a:p>
        </p:txBody>
      </p:sp>
      <p:sp>
        <p:nvSpPr>
          <p:cNvPr id="7" name="TextBox 6"/>
          <p:cNvSpPr txBox="1"/>
          <p:nvPr/>
        </p:nvSpPr>
        <p:spPr>
          <a:xfrm>
            <a:off x="304800" y="4953000"/>
            <a:ext cx="8524193" cy="1077218"/>
          </a:xfrm>
          <a:prstGeom prst="rect">
            <a:avLst/>
          </a:prstGeom>
          <a:noFill/>
        </p:spPr>
        <p:txBody>
          <a:bodyPr wrap="none" rtlCol="0">
            <a:spAutoFit/>
          </a:bodyPr>
          <a:lstStyle/>
          <a:p>
            <a:r>
              <a:rPr lang="en-US" sz="3200" dirty="0" smtClean="0"/>
              <a:t>NOTE: there is not complete agreement among</a:t>
            </a:r>
          </a:p>
          <a:p>
            <a:r>
              <a:rPr lang="en-US" sz="3200" dirty="0" smtClean="0"/>
              <a:t> economists on what caused the Great Depression</a:t>
            </a:r>
            <a:endParaRPr 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bdepress3.jpg"/>
          <p:cNvPicPr>
            <a:picLocks noChangeAspect="1"/>
          </p:cNvPicPr>
          <p:nvPr/>
        </p:nvPicPr>
        <p:blipFill>
          <a:blip r:embed="rId3" cstate="print"/>
          <a:stretch>
            <a:fillRect/>
          </a:stretch>
        </p:blipFill>
        <p:spPr>
          <a:xfrm>
            <a:off x="228600" y="228600"/>
            <a:ext cx="7924800" cy="6355533"/>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305800" cy="1249362"/>
          </a:xfrm>
        </p:spPr>
        <p:txBody>
          <a:bodyPr>
            <a:normAutofit fontScale="90000"/>
          </a:bodyPr>
          <a:lstStyle/>
          <a:p>
            <a:pPr algn="l"/>
            <a:r>
              <a:rPr lang="en-US" sz="3600" b="1" dirty="0" smtClean="0"/>
              <a:t>2. During the early part of the Great Depression UE increased. What did the government do?</a:t>
            </a:r>
            <a:endParaRPr lang="en-US" sz="3600" b="1" dirty="0"/>
          </a:p>
        </p:txBody>
      </p:sp>
      <p:sp>
        <p:nvSpPr>
          <p:cNvPr id="5" name="TextBox 4"/>
          <p:cNvSpPr txBox="1"/>
          <p:nvPr/>
        </p:nvSpPr>
        <p:spPr>
          <a:xfrm>
            <a:off x="1981200" y="6172200"/>
            <a:ext cx="5390835" cy="584775"/>
          </a:xfrm>
          <a:prstGeom prst="rect">
            <a:avLst/>
          </a:prstGeom>
          <a:noFill/>
        </p:spPr>
        <p:txBody>
          <a:bodyPr wrap="none" rtlCol="0">
            <a:spAutoFit/>
          </a:bodyPr>
          <a:lstStyle/>
          <a:p>
            <a:r>
              <a:rPr lang="en-US" sz="3200" b="1" u="sng" dirty="0" smtClean="0"/>
              <a:t>Policy in the Great Depression</a:t>
            </a:r>
            <a:endParaRPr lang="en-US" sz="3200" b="1" u="sng" dirty="0"/>
          </a:p>
        </p:txBody>
      </p:sp>
      <p:sp>
        <p:nvSpPr>
          <p:cNvPr id="3" name="TPAnswers"/>
          <p:cNvSpPr>
            <a:spLocks noGrp="1"/>
          </p:cNvSpPr>
          <p:nvPr>
            <p:ph type="body" idx="1"/>
            <p:custDataLst>
              <p:tags r:id="rId2"/>
            </p:custDataLst>
          </p:nvPr>
        </p:nvSpPr>
        <p:spPr>
          <a:xfrm>
            <a:off x="457200" y="1600201"/>
            <a:ext cx="4495800" cy="2895600"/>
          </a:xfrm>
        </p:spPr>
        <p:txBody>
          <a:bodyPr>
            <a:normAutofit lnSpcReduction="10000"/>
          </a:bodyPr>
          <a:lstStyle/>
          <a:p>
            <a:pPr marL="514350" indent="-514350">
              <a:buFont typeface="Arial" pitchFamily="34" charset="0"/>
              <a:buAutoNum type="arabicPeriod"/>
            </a:pPr>
            <a:r>
              <a:rPr lang="en-US" dirty="0" smtClean="0"/>
              <a:t>Cut taxes</a:t>
            </a:r>
          </a:p>
          <a:p>
            <a:pPr marL="514350" indent="-514350">
              <a:buFont typeface="Arial" pitchFamily="34" charset="0"/>
              <a:buAutoNum type="arabicPeriod"/>
            </a:pPr>
            <a:r>
              <a:rPr lang="en-US" dirty="0" smtClean="0"/>
              <a:t>Raised taxes</a:t>
            </a:r>
          </a:p>
          <a:p>
            <a:pPr marL="514350" indent="-514350">
              <a:buFont typeface="Arial" pitchFamily="34" charset="0"/>
              <a:buAutoNum type="arabicPeriod"/>
            </a:pPr>
            <a:r>
              <a:rPr lang="en-US" dirty="0" smtClean="0"/>
              <a:t>Restricted trade</a:t>
            </a:r>
          </a:p>
          <a:p>
            <a:pPr marL="514350" indent="-514350">
              <a:buFont typeface="Arial" pitchFamily="34" charset="0"/>
              <a:buAutoNum type="arabicPeriod"/>
            </a:pPr>
            <a:r>
              <a:rPr lang="en-US" dirty="0" smtClean="0"/>
              <a:t>Decreased the MS</a:t>
            </a:r>
          </a:p>
          <a:p>
            <a:pPr marL="514350" indent="-514350">
              <a:buFont typeface="Arial" pitchFamily="34" charset="0"/>
              <a:buAutoNum type="arabicPeriod"/>
            </a:pPr>
            <a:r>
              <a:rPr lang="en-US" smtClean="0"/>
              <a:t>2, 3, and 4 </a:t>
            </a:r>
            <a:r>
              <a:rPr lang="en-US" dirty="0" smtClean="0"/>
              <a:t>above</a:t>
            </a:r>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OWERPOINTVERSION" val="14.0"/>
  <p:tag name="TASKPANEKEY" val="6b6d0339-65b4-4c4e-b774-3bdea85f0485"/>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30"/>
  <p:tag name="BULLETTYPE" val="ppBulletArabicPeriod"/>
  <p:tag name="ANSWERTEXT" val="Unequal distribution of wealth&#10;People borrowed money to buy stocks&#10;A decrease in government spending&#10;The stock market crash of 1929"/>
  <p:tag name="OLDNUMANSWERS" val="4"/>
</p:tagLst>
</file>

<file path=ppt/tags/tag1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2"/>
  <p:tag name="SLIDEGUID" val="C7546F84D7844C50B2D93F8052ED3641"/>
  <p:tag name="QUESTIONALIAS" val="2. During the Great Depression UE increased. What did the government do?"/>
  <p:tag name="ANSWERSALIAS" val="Cut taxes|smicln|Raised taxes|smicln|Restricted trade|smicln|Decreased the MS|smicln|2, 3, and 4 above"/>
  <p:tag name="CORRECTPOINTVALUE" val="0"/>
  <p:tag name="VALUES" val="No Value|smicln|No Value|smicln|No Value|smicln|No Value|smicln|No Value"/>
</p:tagLst>
</file>

<file path=ppt/tags/tag14.xml><?xml version="1.0" encoding="utf-8"?>
<p:tagLst xmlns:a="http://schemas.openxmlformats.org/drawingml/2006/main" xmlns:r="http://schemas.openxmlformats.org/officeDocument/2006/relationships" xmlns:p="http://schemas.openxmlformats.org/presentationml/2006/main">
  <p:tag name="ANSWERBULLETS" val="3"/>
  <p:tag name="TEXTLENGTH" val="74"/>
  <p:tag name="FONTSIZE" val="32"/>
  <p:tag name="BULLETTYPE" val="ppBulletArabicPeriod"/>
  <p:tag name="ANSWERTEXT" val="Cut taxes&#10;Raised taxes&#10;Restricted trade&#10;Decreased the MS&#10;2, 3, and 4 above"/>
  <p:tag name="OLDNUMANSWERS" val="5"/>
</p:tagLst>
</file>

<file path=ppt/tags/tag1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2. During the Great Depression UE increased. What did the government do?"/>
  <p:tag name="ANSWERSALIAS" val="Cut taxes|smicln|Raised taxes|smicln|Restricted trade|smicln|Decreased the MS|smicln|2, 3, and 4 above"/>
  <p:tag name="SLIDEORDER" val="3"/>
  <p:tag name="SLIDEGUID" val="C81BE174B4824EB996A854EA17CEB6AF"/>
  <p:tag name="VALUES" val="Incorrect|smicln|Incorrect|smicln|Incorrect|smicln|Incorrect|smicln|Correct"/>
</p:tagLst>
</file>

<file path=ppt/tags/tag1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xml><?xml version="1.0" encoding="utf-8"?>
<p:tagLst xmlns:a="http://schemas.openxmlformats.org/drawingml/2006/main" xmlns:r="http://schemas.openxmlformats.org/officeDocument/2006/relationships" xmlns:p="http://schemas.openxmlformats.org/presentationml/2006/main">
  <p:tag name="ANSWERBULLETS" val="3"/>
  <p:tag name="TEXTLENGTH" val="74"/>
  <p:tag name="FONTSIZE" val="32"/>
  <p:tag name="BULLETTYPE" val="ppBulletArabicPeriod"/>
  <p:tag name="ANSWERTEXT" val="Cut taxes&#10;Raised taxes&#10;Restricted trade&#10;Decreased the MS&#10;2, 3, and 4 above"/>
  <p:tag name="OLDNUMANSWERS" val="5"/>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3"/>
  <p:tag name="SLIDEGUID" val="432134A112734B1EA2138964E503E4E9"/>
  <p:tag name="QUESTIONALIAS" val="3. Which of these did NOT contribute to ending the Great Depression?"/>
  <p:tag name="ANSWERSALIAS" val="FDR’s New Deal spending programs|smicln|WWII|smicln|Raising taxes to pay for WWII|smicln|Unemployment insurance"/>
  <p:tag name="CORRECTPOINTVALUE" val="0"/>
  <p:tag name="VALUES" val="No Value|smicln|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ANSWERBULLETS" val="3"/>
  <p:tag name="TEXTLENGTH" val="90"/>
  <p:tag name="FONTSIZE" val="32"/>
  <p:tag name="BULLETTYPE" val="ppBulletArabicPeriod"/>
  <p:tag name="ANSWERTEXT" val="FDR’s New Deal spending programs&#10;WWII&#10;Raising taxes to pay for WWII&#10;Unemployment insurance"/>
  <p:tag name="OLDNUMANSWERS" val="4"/>
</p:tagLst>
</file>

<file path=ppt/tags/tag2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3. Which of these did NOT contribute to ending the Great Depression?"/>
  <p:tag name="ANSWERSALIAS" val="FDR’s New Deal spending programs|smicln|WWII|smicln|Raising taxes to pay for WWII|smicln|Unemployment insurance"/>
  <p:tag name="SLIDEORDER" val="4"/>
  <p:tag name="SLIDEGUID" val="55C02A59D3E34E9DBCBC8B642E747258"/>
  <p:tag name="VALUES" val="Incorrect|smicln|Incorrect|smicln|Correct|smicln|Incorrect"/>
</p:tagLst>
</file>

<file path=ppt/tags/tag2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TEXTLENGTH" val="90"/>
  <p:tag name="FONTSIZE" val="32"/>
  <p:tag name="BULLETTYPE" val="ppBulletArabicPeriod"/>
  <p:tag name="ANSWERTEXT" val="FDR’s New Deal spending programs&#10;WWII&#10;Raising taxes to pay for WWII&#10;Unemployment insurance"/>
  <p:tag name="OLDNUMANSWERS" val="4"/>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2"/>
  <p:tag name="SLIDEGUID" val="49F6FDE8AB804FB7896FE108AA0C555C"/>
  <p:tag name="QUESTIONALIAS" val="4. What is the likely effect of an increase in government spending if prices and wages are very flexible?"/>
  <p:tag name="ANSWERSALIAS" val="Both output and prices will rise.|smicln|Output will rise, and prices will remain unchanged|smicln|Both output and prices will fall. |smicln|Prices will rise, and output will remain unchanged."/>
  <p:tag name="CORRECTPOINTVALUE" val="0"/>
  <p:tag name="VALUES" val="No Value|smicln|No Value|smicln|No Value|smicln|No Value"/>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TEXTLENGTH" val="171"/>
  <p:tag name="FONTSIZE" val="32"/>
  <p:tag name="BULLETTYPE" val="ppBulletArabicPeriod"/>
  <p:tag name="ANSWERTEXT" val="Both output and prices will rise.&#10;Output will rise, and prices will remain unchanged&#10;Both output and prices will fall. &#10;Prices will rise, and output will remain unchanged."/>
  <p:tag name="OLDNUMANSWERS" val="4"/>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4. What is the likely effect of an increase in government spending if prices and wages are very flexible?"/>
  <p:tag name="ANSWERSALIAS" val="Both output and prices will rise.|smicln|Output will rise, and prices will remain unchanged|smicln|Both output and prices will fall. |smicln|Prices will rise, and output will remain unchanged."/>
  <p:tag name="SLIDEORDER" val="3"/>
  <p:tag name="SLIDEGUID" val="1DB949906A8D452E97BC8DA15B996AF7"/>
  <p:tag name="VALUES" val="Incorrect|smicln|Incorrect|smicln|Incorrect|smicln|Correct"/>
</p:tagLst>
</file>

<file path=ppt/tags/tag31.xml><?xml version="1.0" encoding="utf-8"?>
<p:tagLst xmlns:a="http://schemas.openxmlformats.org/drawingml/2006/main" xmlns:r="http://schemas.openxmlformats.org/officeDocument/2006/relationships" xmlns:p="http://schemas.openxmlformats.org/presentationml/2006/main">
  <p:tag name="ANSWERBULLETS" val="3"/>
  <p:tag name="TEXTLENGTH" val="171"/>
  <p:tag name="FONTSIZE" val="32"/>
  <p:tag name="BULLETTYPE" val="ppBulletArabicPeriod"/>
  <p:tag name="ANSWERTEXT" val="Both output and prices will rise.&#10;Output will rise, and prices will remain unchanged&#10;Both output and prices will fall. &#10;Prices will rise, and output will remain unchanged."/>
  <p:tag name="OLDNUMANSWERS" val="4"/>
</p:tagLst>
</file>

<file path=ppt/tags/tag3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4"/>
  <p:tag name="SLIDEGUID" val="56066FC88276456196CD64D7FC6F50DC"/>
  <p:tag name="QUESTIONALIAS" val="5. According to new Keynesians, fiscal policy can have an effect on output because of which of the following factors?"/>
  <p:tag name="ANSWERSALIAS" val="Wages are sticky. |smicln|Prices adjust instantly.|smicln|Producers cut back production when faced with rising prices |smicln|People save more when government spending increases."/>
  <p:tag name="CORRECTPOINTVALUE" val="0"/>
  <p:tag name="VALUES" val="No Value|smicln|No Value|smicln|No Value|smicln|No Value"/>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TEXTLENGTH" val="157"/>
  <p:tag name="FONTSIZE" val="32"/>
  <p:tag name="BULLETTYPE" val="ppBulletArabicPeriod"/>
  <p:tag name="ANSWERTEXT" val="Wages are sticky. &#10;Prices adjust instantly.&#10;Producers cut back production when faced with rising prices &#10;People save more when government spending increases."/>
  <p:tag name="OLDNUMANSWERS" val="4"/>
</p:tagLst>
</file>

<file path=ppt/tags/tag3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5. According to new Keynesians, fiscal policy can have an effect on output because of which of the following factors?"/>
  <p:tag name="ANSWERSALIAS" val="Wages are sticky. |smicln|Prices adjust instantly.|smicln|Producers cut back production when faced with rising prices |smicln|People save more when government spending increases."/>
  <p:tag name="SLIDEORDER" val="5"/>
  <p:tag name="SLIDEGUID" val="950D5251EB1B43ABB7C81146B76A31F7"/>
  <p:tag name="VALUES" val="Correct|smicln|Incorrect|smicln|Incorrect|smicln|Incorrect"/>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TEXTLENGTH" val="157"/>
  <p:tag name="FONTSIZE" val="32"/>
  <p:tag name="BULLETTYPE" val="ppBulletArabicPeriod"/>
  <p:tag name="ANSWERTEXT" val="Wages are sticky. &#10;Prices adjust instantly.&#10;Producers cut back production when faced with rising prices &#10;People save more when government spending increases."/>
  <p:tag name="OLDNUMANSWERS" val="4"/>
</p:tagLst>
</file>

<file path=ppt/tags/tag3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6. Which is NOT one of the reason, believed by the Mainstream economists, why wages are “sticky downwards”?"/>
  <p:tag name="ANSWERSALIAS" val="Wage Contracts|smicln|Minimum Wage|smicln|Efficiency Wage|smicln|Wages Limits"/>
  <p:tag name="SLIDEORDER" val="8"/>
  <p:tag name="SLIDEGUID" val="91226F16644143109FF4F6BCB90818C4"/>
  <p:tag name="VALUES" val="No Value|smicln|No Value|smicln|No Value|smicln|No Value"/>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TEXTLENGTH" val="56"/>
  <p:tag name="FONTSIZE" val="32"/>
  <p:tag name="BULLETTYPE" val="ppBulletArabicPeriod"/>
  <p:tag name="ANSWERTEXT" val="Wage Contracts&#10;Minimum Wage&#10;Efficiency Wage&#10;Wages Limits"/>
  <p:tag name="OLDNUMANSWERS" val="4"/>
</p:tagLst>
</file>

<file path=ppt/tags/tag4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6. Which is NOT one of the reason, believed by the Mainstream economists, why wages are “sticky downwards”?"/>
  <p:tag name="ANSWERSALIAS" val="Wage Contracts|smicln|Minimum Wage|smicln|Efficiency Wage|smicln|Wages Limits"/>
  <p:tag name="SLIDEORDER" val="7"/>
  <p:tag name="SLIDEGUID" val="9ED1E361A8AA462FB5AC755A580345DF"/>
  <p:tag name="VALUES" val="Incorrect|smicln|Incorrect|smicln|Incorrect|smicln|Correct"/>
</p:tagLst>
</file>

<file path=ppt/tags/tag4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5.xml><?xml version="1.0" encoding="utf-8"?>
<p:tagLst xmlns:a="http://schemas.openxmlformats.org/drawingml/2006/main" xmlns:r="http://schemas.openxmlformats.org/officeDocument/2006/relationships" xmlns:p="http://schemas.openxmlformats.org/presentationml/2006/main">
  <p:tag name="ANSWERBULLETS" val="3"/>
  <p:tag name="TEXTLENGTH" val="56"/>
  <p:tag name="FONTSIZE" val="32"/>
  <p:tag name="BULLETTYPE" val="ppBulletArabicPeriod"/>
  <p:tag name="ANSWERTEXT" val="Wage Contracts&#10;Minimum Wage&#10;Efficiency Wage&#10;Wages Limits"/>
  <p:tag name="OLDNUMANSWERS" val="4"/>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6. Expansionary FP can lead to budget deficits.  How do budget deficits affect trade?"/>
  <p:tag name="ANSWERSALIAS" val="Budget deficits cause lower interest rates and the $ depreciates|smicln|Budget deficits cause lower interest rates and the $ appreciates|smicln|Budget deficits cause higher interest rates and the $ depreciates|smicln|Budget deficits cause higher interest rates and the $ appreciates"/>
  <p:tag name="SLIDEORDER" val="7"/>
  <p:tag name="SLIDEGUID" val="C034710D9BDE4262A30FAA31793F023B"/>
  <p:tag name="VALUES" val="No Value|smicln|No Value|smicln|No Value|smicln|No Value"/>
</p:tagLst>
</file>

<file path=ppt/tags/tag51.xml><?xml version="1.0" encoding="utf-8"?>
<p:tagLst xmlns:a="http://schemas.openxmlformats.org/drawingml/2006/main" xmlns:r="http://schemas.openxmlformats.org/officeDocument/2006/relationships" xmlns:p="http://schemas.openxmlformats.org/presentationml/2006/main">
  <p:tag name="ANSWERBULLETS" val="3"/>
  <p:tag name="TEXTLENGTH" val="261"/>
  <p:tag name="FONTSIZE" val="30"/>
  <p:tag name="BULLETTYPE" val="ppBulletArabicPeriod"/>
  <p:tag name="ANSWERTEXT" val="Budget deficits cause lower interest rates and the $ depreciates&#10;Budget deficits cause lower interest rates and the $ appreciates&#10;Budget deficits cause higher interest rates and the $ depreciates&#10;Budget deficits cause higher interest rates and the $ appreciates"/>
  <p:tag name="OLDNUMANSWERS" val="4"/>
</p:tagLst>
</file>

<file path=ppt/tags/tag5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6. Expansionary FP can lead to budget deficits.  How do budget deficits affect trade?"/>
  <p:tag name="ANSWERSALIAS" val="Budget deficits cause lower interest rates and the $ depreciates|smicln|Budget deficits cause lower interest rates and the $ appreciates|smicln|Budget deficits cause higher interest rates and the $ depreciates|smicln|Budget deficits cause higher interest rates and the $ appreciates"/>
  <p:tag name="SLIDEORDER" val="8"/>
  <p:tag name="SLIDEGUID" val="D364E3A46E7F4F26B485F2585E640303"/>
  <p:tag name="VALUES" val="Incorrect|smicln|Incorrect|smicln|Incorrect|smicln|Correct"/>
</p:tagLst>
</file>

<file path=ppt/tags/tag5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4.xml><?xml version="1.0" encoding="utf-8"?>
<p:tagLst xmlns:a="http://schemas.openxmlformats.org/drawingml/2006/main" xmlns:r="http://schemas.openxmlformats.org/officeDocument/2006/relationships" xmlns:p="http://schemas.openxmlformats.org/presentationml/2006/main">
  <p:tag name="ANSWERBULLETS" val="3"/>
  <p:tag name="TEXTLENGTH" val="261"/>
  <p:tag name="FONTSIZE" val="30"/>
  <p:tag name="BULLETTYPE" val="ppBulletArabicPeriod"/>
  <p:tag name="ANSWERTEXT" val="Budget deficits cause lower interest rates and the $ depreciates&#10;Budget deficits cause lower interest rates and the $ appreciates&#10;Budget deficits cause higher interest rates and the $ depreciates&#10;Budget deficits cause higher interest rates and the $ appreciates"/>
  <p:tag name="OLDNUMANSWERS" val="4"/>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7"/>
  <p:tag name="SLIDEGUID" val="4055F53CBCC94998BD6B757B299E94C2"/>
  <p:tag name="CORRECTPOINTVALUE" val="0"/>
  <p:tag name="QUESTIONALIAS" val="8. What is the approximate size of the U.S government debt (public debt)?"/>
  <p:tag name="ANSWERSALIAS" val="$  5 trillion|smicln|$  8 trillion|smicln|$ 15 trillion|smicln|$ 21 trillion|smicln|$ 25 trillion"/>
  <p:tag name="VALUES" val="No Value|smicln|No Value|smicln|No Value|smicln|No Value|smicln|No Value"/>
</p:tagLst>
</file>

<file path=ppt/tags/tag58.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0"/>
  <p:tag name="BULLETTYPE" val="ppBulletArabicPeriod"/>
  <p:tag name="ANSWERTEXT" val="$5 trillion&#10;$8 trillion&#10;$15 trillion&#10;$ 19 trillion&#10;$ 25 trillion"/>
  <p:tag name="OLDNUMANSWERS" val="5"/>
</p:tagLst>
</file>

<file path=ppt/tags/tag5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SLIDEORDER" val="8"/>
  <p:tag name="SLIDEGUID" val="A219ABB54CFC4FF999735E7431971A8C"/>
  <p:tag name="QUESTIONALIAS" val="8. What is the approximate size of the U.S government debt (public debt)?"/>
  <p:tag name="ANSWERSALIAS" val="$  5 trillion|smicln|$  8 trillion|smicln|$ 15 trillion|smicln|$ 21 trillion|smicln|$ 25 trillion"/>
  <p:tag name="VALUES" val="Incorrect|smicln|Incorrect|smicln|Incorrect|smicln|Correct|smicln|Incorrect"/>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1.xml><?xml version="1.0" encoding="utf-8"?>
<p:tagLst xmlns:a="http://schemas.openxmlformats.org/drawingml/2006/main" xmlns:r="http://schemas.openxmlformats.org/officeDocument/2006/relationships" xmlns:p="http://schemas.openxmlformats.org/presentationml/2006/main">
  <p:tag name="ANSWERBULLETS" val="3"/>
  <p:tag name="TEXTLENGTH" val="69"/>
  <p:tag name="FONTSIZE" val="32"/>
  <p:tag name="BULLETTYPE" val="ppBulletArabicPeriod"/>
  <p:tag name="ANSWERTEXT" val="$  5 trillion&#10;$  8 trillion&#10;$ 15 trillion&#10;$ 20 trillion&#10;$ 25 trillion"/>
  <p:tag name="OLDNUMANSWERS" val="5"/>
</p:tagLst>
</file>

<file path=ppt/tags/tag6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6"/>
  <p:tag name="SLIDEGUID" val="8B8C6D8A0D4E4BF2873EEAFD8A096382"/>
  <p:tag name="CORRECTPOINTVALUE" val="0"/>
  <p:tag name="QUESTIONALIAS" val="8. Who is more in debt?"/>
  <p:tag name="ANSWERSALIAS" val="Income = $1,000,000; debt = $500,000|smicln|Income = $100,000; debt = $50,000|smicln|Income = $10,000; debt = $5,000|smicln|Income = $10,000; debt = $8,000"/>
  <p:tag name="VALUES" val="No Value|smicln|No Value|smicln|No Value|smicln|No Value"/>
</p:tagLst>
</file>

<file path=ppt/tags/tag69.xml><?xml version="1.0" encoding="utf-8"?>
<p:tagLst xmlns:a="http://schemas.openxmlformats.org/drawingml/2006/main" xmlns:r="http://schemas.openxmlformats.org/officeDocument/2006/relationships" xmlns:p="http://schemas.openxmlformats.org/presentationml/2006/main">
  <p:tag name="ANSWERBULLETS" val="3"/>
  <p:tag name="TEXTLENGTH" val="134"/>
  <p:tag name="FONTSIZE" val="32"/>
  <p:tag name="BULLETTYPE" val="ppBulletArabicPeriod"/>
  <p:tag name="ANSWERTEXT" val="Income = $1,000,000; debt = $500,000&#10;Income = $100,000; debt = $50,000&#10;Income = $10,000; debt = $5,000&#10;Income = $10,000; debt = $8,000"/>
  <p:tag name="OLDNUMANSWERS" val="4"/>
</p:tagLst>
</file>

<file path=ppt/tags/tag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3"/>
  <p:tag name="SLIDEGUID" val="F6C2250C3D3048EA90C48FD754396541"/>
  <p:tag name="QUESTIONALIAS" val="2. According to the video which of the following was NOT a cause of the Great Depression (1929-1933)? "/>
  <p:tag name="ANSWERSALIAS" val="Unequal distribution of wealth|smicln|People borrowed money to buy stocks|smicln|A decrease in government spending|smicln|The stock market crash of 1929"/>
  <p:tag name="CORRECTPOINTVALUE" val="0"/>
  <p:tag name="VALUES" val="No Value|smicln|No Value|smicln|No Value|smicln|No Value"/>
</p:tagLst>
</file>

<file path=ppt/tags/tag7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SLIDEORDER" val="7"/>
  <p:tag name="SLIDEGUID" val="3CCF68DAEE6647EEAC3BD74661349946"/>
  <p:tag name="QUESTIONALIAS" val="8. Who is more in debt?"/>
  <p:tag name="ANSWERSALIAS" val="Income = $1,000,000; debt = $500,000|smicln|Income = $100,000; debt = $50,000|smicln|Income = $10,000; debt = $5,000|smicln|Income = $10,000; debt = $8,000"/>
  <p:tag name="VALUES" val="Incorrect|smicln|Incorrect|smicln|Incorrect|smicln|Correct"/>
</p:tagLst>
</file>

<file path=ppt/tags/tag7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2.xml><?xml version="1.0" encoding="utf-8"?>
<p:tagLst xmlns:a="http://schemas.openxmlformats.org/drawingml/2006/main" xmlns:r="http://schemas.openxmlformats.org/officeDocument/2006/relationships" xmlns:p="http://schemas.openxmlformats.org/presentationml/2006/main">
  <p:tag name="ANSWERBULLETS" val="3"/>
  <p:tag name="TEXTLENGTH" val="134"/>
  <p:tag name="FONTSIZE" val="32"/>
  <p:tag name="BULLETTYPE" val="ppBulletArabicPeriod"/>
  <p:tag name="ANSWERTEXT" val="Income = $1,000,000; debt = $500,000&#10;Income = $100,000; debt = $50,000&#10;Income = $10,000; debt = $5,000&#10;Income = $10,000; debt = $8,000"/>
  <p:tag name="OLDNUMANSWERS" val="4"/>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8"/>
  <p:tag name="SLIDEGUID" val="99D74A925D804DDDAA2230C5B7A48487"/>
  <p:tag name="CORRECTPOINTVALUE" val="0"/>
  <p:tag name="QUESTIONALIAS" val="10. Which of the following are “False concerns” regarding the public debt?"/>
  <p:tag name="ANSWERSALIAS" val="Income distribution and crowding-out|smicln|Gov’t bankruptcy and burden on future generations|smicln|Distortion of incentives and debt owned to foreigners|smicln|Public investment and public-private complementarities"/>
  <p:tag name="VALUES" val="No Value|smicln|No Value|smicln|No Value|smicln|No Value"/>
</p:tagLst>
</file>

<file path=ppt/tags/tag77.xml><?xml version="1.0" encoding="utf-8"?>
<p:tagLst xmlns:a="http://schemas.openxmlformats.org/drawingml/2006/main" xmlns:r="http://schemas.openxmlformats.org/officeDocument/2006/relationships" xmlns:p="http://schemas.openxmlformats.org/presentationml/2006/main">
  <p:tag name="ANSWERBULLETS" val="3"/>
  <p:tag name="TEXTLENGTH" val="194"/>
  <p:tag name="FONTSIZE" val="32"/>
  <p:tag name="BULLETTYPE" val="ppBulletArabicPeriod"/>
  <p:tag name="ANSWERTEXT" val="Income distribution and crowding-out&#10;Gov’t bankrupcy and burden on future generations&#10;Distortion of incentives and debt owned to foreigners&#10;Public investment and public-private complementarities"/>
  <p:tag name="OLDNUMANSWERS" val="4"/>
</p:tagLst>
</file>

<file path=ppt/tags/tag7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SLIDEORDER" val="9"/>
  <p:tag name="SLIDEGUID" val="4F7DA705DB31406492C37A4A41D2D481"/>
  <p:tag name="QUESTIONALIAS" val="10. Which of the following are “False concerns” regarding the public debt?"/>
  <p:tag name="ANSWERSALIAS" val="Income distribution and crowding-out|smicln|Gov’t bankruptcy and burden on future generations|smicln|Distortion of incentives and debt owned to foreigners|smicln|Public investment and public-private complementarities"/>
  <p:tag name="VALUES" val="Incorrect|smicln|Correct|smicln|Incorrect|smicln|Incorrect"/>
</p:tagLst>
</file>

<file path=ppt/tags/tag7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xml><?xml version="1.0" encoding="utf-8"?>
<p:tagLst xmlns:a="http://schemas.openxmlformats.org/drawingml/2006/main" xmlns:r="http://schemas.openxmlformats.org/officeDocument/2006/relationships" xmlns:p="http://schemas.openxmlformats.org/presentationml/2006/main">
  <p:tag name="ANSWERBULLETS" val="3"/>
  <p:tag name="TEXTLENGTH" val="131"/>
  <p:tag name="FONTSIZE" val="30"/>
  <p:tag name="BULLETTYPE" val="ppBulletArabicPeriod"/>
  <p:tag name="ANSWERTEXT" val="Unequal distribution of wealth&#10;People borrowed money to buy stocks&#10;A decrease in government spending&#10;The stock market crash of 1929"/>
  <p:tag name="OLDNUMANSWERS" val="4"/>
</p:tagLst>
</file>

<file path=ppt/tags/tag80.xml><?xml version="1.0" encoding="utf-8"?>
<p:tagLst xmlns:a="http://schemas.openxmlformats.org/drawingml/2006/main" xmlns:r="http://schemas.openxmlformats.org/officeDocument/2006/relationships" xmlns:p="http://schemas.openxmlformats.org/presentationml/2006/main">
  <p:tag name="ANSWERBULLETS" val="3"/>
  <p:tag name="TEXTLENGTH" val="194"/>
  <p:tag name="FONTSIZE" val="32"/>
  <p:tag name="BULLETTYPE" val="ppBulletArabicPeriod"/>
  <p:tag name="ANSWERTEXT" val="Income distribution and crowding-out&#10;Gov’t bankrupcy and burden on future generations&#10;Distortion of incentives and debt owned to foreigners&#10;Public investment and public-private complementarities"/>
  <p:tag name="OLDNUMANSWERS" val="4"/>
</p:tagLst>
</file>

<file path=ppt/tags/tag8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9"/>
  <p:tag name="SLIDEGUID" val="8EFC330ECCEB4D28AEC0755D97896EDF"/>
  <p:tag name="CORRECTPOINTVALUE" val="0"/>
  <p:tag name="QUESTIONALIAS" val="11. Which is NOT a substantive issue concerning the large federal government debt?"/>
  <p:tag name="ANSWERSALIAS" val="The debt held by U.S. citizens|smicln|Income distribution|smicln|incentives|smicln|Foreign-owned public debt|smicln|Crowding out effect"/>
  <p:tag name="VALUES" val="No Value|smicln|No Value|smicln|No Value|smicln|No Value|smicln|No Value"/>
</p:tagLst>
</file>

<file path=ppt/tags/tag82.xml><?xml version="1.0" encoding="utf-8"?>
<p:tagLst xmlns:a="http://schemas.openxmlformats.org/drawingml/2006/main" xmlns:r="http://schemas.openxmlformats.org/officeDocument/2006/relationships" xmlns:p="http://schemas.openxmlformats.org/presentationml/2006/main">
  <p:tag name="ANSWERBULLETS" val="3"/>
  <p:tag name="TEXTLENGTH" val="104"/>
  <p:tag name="FONTSIZE" val="32"/>
  <p:tag name="BULLETTYPE" val="ppBulletArabicPeriod"/>
  <p:tag name="ANSWERTEXT" val="The debt held by the public&#10;Income distribution&#10;incentives&#10;Foreign-owned public debt&#10;Crowding out effect"/>
  <p:tag name="OLDNUMANSWERS" val="5"/>
</p:tagLst>
</file>

<file path=ppt/tags/tag8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SLIDEORDER" val="10"/>
  <p:tag name="SLIDEGUID" val="C80732AE554C4DE59F47446CDBFB240D"/>
  <p:tag name="QUESTIONALIAS" val="11. Which is NOT a substantive issue concerning the large federal government debt?"/>
  <p:tag name="ANSWERSALIAS" val="The debt held by the U.S. citizens|smicln|Income distribution|smicln|incentives|smicln|Foreign-owned public debt|smicln|Crowding out effect"/>
  <p:tag name="VALUES" val="Correct|smicln|Incorrect|smicln|Incorrect|smicln|Incorrect|smicln|Incorrect"/>
</p:tagLst>
</file>

<file path=ppt/tags/tag84.xml><?xml version="1.0" encoding="utf-8"?>
<p:tagLst xmlns:a="http://schemas.openxmlformats.org/drawingml/2006/main" xmlns:r="http://schemas.openxmlformats.org/officeDocument/2006/relationships" xmlns:p="http://schemas.openxmlformats.org/presentationml/2006/main">
  <p:tag name="ANSWERBULLETS" val="3"/>
  <p:tag name="TEXTLENGTH" val="111"/>
  <p:tag name="FONTSIZE" val="32"/>
  <p:tag name="BULLETTYPE" val="ppBulletArabicPeriod"/>
  <p:tag name="ANSWERTEXT" val="The debt held by the U.S. citizens&#10;Income distribution&#10;incentives&#10;Foreign-owned public debt&#10;Crowding out effect"/>
  <p:tag name="OLDNUMANSWERS" val="5"/>
</p:tagLst>
</file>

<file path=ppt/tags/tag8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2. According to the video which of the following was NOT a cause of the Great Depression (1929-1933)? "/>
  <p:tag name="ANSWERSALIAS" val="Unequal distribution of wealth|smicln|People borrowed money to buy stocks|smicln|A decrease in government spending|smicln|The stock market crash of 1929"/>
  <p:tag name="SLIDEORDER" val="4"/>
  <p:tag name="SLIDEGUID" val="E1F89B30A3814057AE1FBD5E6ED78CB8"/>
  <p:tag name="VALUES" val="Incorrect|smicln|Incorrect|smicln|Correct|smicln|Incorrec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3800</TotalTime>
  <Words>2484</Words>
  <Application>Microsoft Office PowerPoint</Application>
  <PresentationFormat>On-screen Show (4:3)</PresentationFormat>
  <Paragraphs>299</Paragraphs>
  <Slides>53</Slides>
  <Notes>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13b – Other Fiscal Policy Issues and the Government Debt</vt:lpstr>
      <vt:lpstr>13b – Other Fiscal Policy Issues and the Debt</vt:lpstr>
      <vt:lpstr>13b – Other Fiscal Policy Issues and the Debt</vt:lpstr>
      <vt:lpstr>13b – The Debt</vt:lpstr>
      <vt:lpstr>13b – Other Fiscal Policy Issues and the Debt</vt:lpstr>
      <vt:lpstr>1. According to the video which of the following was NOT a cause of the Great Depression (1929-1933)? </vt:lpstr>
      <vt:lpstr>1. According to the video which of the following was NOT a cause of the Great Depression (1929-1933)? </vt:lpstr>
      <vt:lpstr>PowerPoint Presentation</vt:lpstr>
      <vt:lpstr>2. During the early part of the Great Depression UE increased. What did the government do?</vt:lpstr>
      <vt:lpstr>2. During the early part of the Great Depression UE increased. What did the government do?</vt:lpstr>
      <vt:lpstr>PowerPoint Presentation</vt:lpstr>
      <vt:lpstr>3. Which of these did NOT contribute to ending the Great Depression?</vt:lpstr>
      <vt:lpstr>3. Which of these did NOT contribute to ending the Great Depression?</vt:lpstr>
      <vt:lpstr>PowerPoint Presentation</vt:lpstr>
      <vt:lpstr>PowerPoint Presentation</vt:lpstr>
      <vt:lpstr>PowerPoint Presentation</vt:lpstr>
      <vt:lpstr>PowerPoint Presentation</vt:lpstr>
      <vt:lpstr>4. What is the likely effect of an increase in government spending if prices and wages are very flexible?</vt:lpstr>
      <vt:lpstr>4. What is the likely effect of an increase in government spending if prices and wages are very flexible?</vt:lpstr>
      <vt:lpstr>PowerPoint Presentation</vt:lpstr>
      <vt:lpstr>5. According to New Keynesians, fiscal policy can have an effect on output because of which of the following factors?</vt:lpstr>
      <vt:lpstr>5. According to New Keynesians, fiscal policy can have an effect on output because of which of the following factors?</vt:lpstr>
      <vt:lpstr>PowerPoint Presentation</vt:lpstr>
      <vt:lpstr>PowerPoint Presentation</vt:lpstr>
      <vt:lpstr>6. Which is NOT one of the reason, believed by the Mainstream economists, why wages are “sticky downwards”?</vt:lpstr>
      <vt:lpstr>6. Which is NOT one of the reason, believed by the Mainstream economists, why wages are “sticky downwards”?</vt:lpstr>
      <vt:lpstr>Efficiency Wages: How can a higher wage result in greater efficiency?</vt:lpstr>
      <vt:lpstr>How can a higher wage result in greater efficiency?</vt:lpstr>
      <vt:lpstr>If wages are inflexible downwards:</vt:lpstr>
      <vt:lpstr>If wages are inflexible downwards:</vt:lpstr>
      <vt:lpstr>7. Expansionary FP can lead to budget deficits.  How do budget deficits affect trade?</vt:lpstr>
      <vt:lpstr>7. Expansionary FP can lead to budget deficits.  How do budget deficits affect trade?</vt:lpstr>
      <vt:lpstr>PowerPoint Presentation</vt:lpstr>
      <vt:lpstr>Vice President Walter Mondale in 1984 was running for president against President Ronald Reagan.   During a debate he was asked what he would do about the large trade deficit of the time.   His answer was that to reduce the trade deficit we need to reduce the budget deficit and he would raise taxes to do that.</vt:lpstr>
      <vt:lpstr>8. What is the approximate size of the U.S government debt (public debt)?</vt:lpstr>
      <vt:lpstr>8. What is the approximate size of the U.S government debt (public debt)?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Which of the following are “False concerns” regarding the public debt?</vt:lpstr>
      <vt:lpstr>10. Which of the following are “False concerns” regarding the public debt?</vt:lpstr>
      <vt:lpstr>11. Which is NOT a substantive issue concerning the large federal government debt?</vt:lpstr>
      <vt:lpstr>11. Which is NOT a substantive issue concerning the large federal government debt?</vt:lpstr>
      <vt:lpstr>PowerPoint Presentation</vt:lpstr>
      <vt:lpstr>PowerPoint Presentation</vt:lpstr>
      <vt:lpstr>PowerPoint Presentation</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Harper</cp:lastModifiedBy>
  <cp:revision>324</cp:revision>
  <dcterms:created xsi:type="dcterms:W3CDTF">2013-02-04T18:55:14Z</dcterms:created>
  <dcterms:modified xsi:type="dcterms:W3CDTF">2018-08-09T16:33:37Z</dcterms:modified>
</cp:coreProperties>
</file>