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3.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4.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5.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61"/>
  </p:notesMasterIdLst>
  <p:sldIdLst>
    <p:sldId id="327" r:id="rId3"/>
    <p:sldId id="323" r:id="rId4"/>
    <p:sldId id="324" r:id="rId5"/>
    <p:sldId id="325" r:id="rId6"/>
    <p:sldId id="326" r:id="rId7"/>
    <p:sldId id="279" r:id="rId8"/>
    <p:sldId id="269" r:id="rId9"/>
    <p:sldId id="300" r:id="rId10"/>
    <p:sldId id="282" r:id="rId11"/>
    <p:sldId id="301" r:id="rId12"/>
    <p:sldId id="297" r:id="rId13"/>
    <p:sldId id="302" r:id="rId14"/>
    <p:sldId id="270" r:id="rId15"/>
    <p:sldId id="317" r:id="rId16"/>
    <p:sldId id="328" r:id="rId17"/>
    <p:sldId id="260" r:id="rId18"/>
    <p:sldId id="304" r:id="rId19"/>
    <p:sldId id="273" r:id="rId20"/>
    <p:sldId id="284" r:id="rId21"/>
    <p:sldId id="305" r:id="rId22"/>
    <p:sldId id="285" r:id="rId23"/>
    <p:sldId id="274" r:id="rId24"/>
    <p:sldId id="306" r:id="rId25"/>
    <p:sldId id="275" r:id="rId26"/>
    <p:sldId id="318" r:id="rId27"/>
    <p:sldId id="286" r:id="rId28"/>
    <p:sldId id="307" r:id="rId29"/>
    <p:sldId id="319" r:id="rId30"/>
    <p:sldId id="287" r:id="rId31"/>
    <p:sldId id="288" r:id="rId32"/>
    <p:sldId id="276" r:id="rId33"/>
    <p:sldId id="308" r:id="rId34"/>
    <p:sldId id="289" r:id="rId35"/>
    <p:sldId id="277" r:id="rId36"/>
    <p:sldId id="309" r:id="rId37"/>
    <p:sldId id="280" r:id="rId38"/>
    <p:sldId id="310" r:id="rId39"/>
    <p:sldId id="298" r:id="rId40"/>
    <p:sldId id="311" r:id="rId41"/>
    <p:sldId id="278" r:id="rId42"/>
    <p:sldId id="312" r:id="rId43"/>
    <p:sldId id="320" r:id="rId44"/>
    <p:sldId id="321" r:id="rId45"/>
    <p:sldId id="322" r:id="rId46"/>
    <p:sldId id="291" r:id="rId47"/>
    <p:sldId id="313" r:id="rId48"/>
    <p:sldId id="299" r:id="rId49"/>
    <p:sldId id="314" r:id="rId50"/>
    <p:sldId id="281" r:id="rId51"/>
    <p:sldId id="315" r:id="rId52"/>
    <p:sldId id="292" r:id="rId53"/>
    <p:sldId id="296" r:id="rId54"/>
    <p:sldId id="295" r:id="rId55"/>
    <p:sldId id="316" r:id="rId56"/>
    <p:sldId id="329" r:id="rId57"/>
    <p:sldId id="330" r:id="rId58"/>
    <p:sldId id="331" r:id="rId59"/>
    <p:sldId id="332" r:id="rId60"/>
  </p:sldIdLst>
  <p:sldSz cx="9144000" cy="6858000" type="screen4x3"/>
  <p:notesSz cx="6858000" cy="9144000"/>
  <p:custDataLst>
    <p:tags r:id="rId6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7" autoAdjust="0"/>
    <p:restoredTop sz="94660"/>
  </p:normalViewPr>
  <p:slideViewPr>
    <p:cSldViewPr>
      <p:cViewPr varScale="1">
        <p:scale>
          <a:sx n="54" d="100"/>
          <a:sy n="54" d="100"/>
        </p:scale>
        <p:origin x="-52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FBD78-9A7B-4A17-9FBF-AB3F6BCE59A1}" type="datetimeFigureOut">
              <a:rPr lang="en-US" smtClean="0"/>
              <a:pPr/>
              <a:t>8/9/2018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1076C-4464-41B3-A8EB-51F71702CCC7}" type="slidenum">
              <a:rPr lang="en-US" smtClean="0"/>
              <a:pPr/>
              <a:t>‹#›</a:t>
            </a:fld>
            <a:endParaRPr lang="en-US" dirty="0"/>
          </a:p>
        </p:txBody>
      </p:sp>
    </p:spTree>
    <p:extLst>
      <p:ext uri="{BB962C8B-B14F-4D97-AF65-F5344CB8AC3E}">
        <p14:creationId xmlns:p14="http://schemas.microsoft.com/office/powerpoint/2010/main" val="593568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19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20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31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01076C-4464-41B3-A8EB-51F71702CCC7}" type="slidenum">
              <a:rPr lang="en-US" smtClean="0"/>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5353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564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6350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6367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83195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94665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7371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71614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609989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9168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525068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7003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solidFill>
                  <a:prstClr val="black">
                    <a:tint val="75000"/>
                  </a:prstClr>
                </a:solidFill>
              </a:rPr>
              <a:pPr/>
              <a:t>8/9/2018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002044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5.png"/><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26.xml"/><Relationship Id="rId7" Type="http://schemas.openxmlformats.org/officeDocument/2006/relationships/image" Target="../media/image6.png"/><Relationship Id="rId2" Type="http://schemas.openxmlformats.org/officeDocument/2006/relationships/tags" Target="../tags/tag25.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2.xml"/><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1.xml"/><Relationship Id="rId1" Type="http://schemas.openxmlformats.org/officeDocument/2006/relationships/tags" Target="../tags/tag30.xml"/></Relationships>
</file>

<file path=ppt/slides/_rels/slide1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5.png"/><Relationship Id="rId4"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5.png"/><Relationship Id="rId5" Type="http://schemas.openxmlformats.org/officeDocument/2006/relationships/notesSlide" Target="../notesSlides/notesSlide3.xml"/><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4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3.xml"/><Relationship Id="rId1" Type="http://schemas.openxmlformats.org/officeDocument/2006/relationships/tags" Target="../tags/tag42.xml"/></Relationships>
</file>

<file path=ppt/slides/_rels/slide23.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ags" Target="../tags/tag48.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0.xml"/><Relationship Id="rId1" Type="http://schemas.openxmlformats.org/officeDocument/2006/relationships/tags" Target="../tags/tag49.xml"/></Relationships>
</file>

<file path=ppt/slides/_rels/slide27.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tags" Target="../tags/tag5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5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2.xml"/><Relationship Id="rId1" Type="http://schemas.openxmlformats.org/officeDocument/2006/relationships/tags" Target="../tags/tag56.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image" Target="../media/image10.png"/><Relationship Id="rId4" Type="http://schemas.openxmlformats.org/officeDocument/2006/relationships/notesSlide" Target="../notesSlides/notesSlide4.xml"/></Relationships>
</file>

<file path=ppt/slides/_rels/slide32.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image" Target="../media/image10.png"/><Relationship Id="rId5" Type="http://schemas.openxmlformats.org/officeDocument/2006/relationships/notesSlide" Target="../notesSlides/notesSlide5.xml"/><Relationship Id="rId4"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2.xml"/><Relationship Id="rId1" Type="http://schemas.openxmlformats.org/officeDocument/2006/relationships/tags" Target="../tags/tag62.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4.xml"/><Relationship Id="rId1" Type="http://schemas.openxmlformats.org/officeDocument/2006/relationships/tags" Target="../tags/tag63.xml"/></Relationships>
</file>

<file path=ppt/slides/_rels/slide35.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9.xml"/><Relationship Id="rId1" Type="http://schemas.openxmlformats.org/officeDocument/2006/relationships/tags" Target="../tags/tag68.xml"/></Relationships>
</file>

<file path=ppt/slides/_rels/slide37.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4.xml"/><Relationship Id="rId1" Type="http://schemas.openxmlformats.org/officeDocument/2006/relationships/tags" Target="../tags/tag73.xml"/></Relationships>
</file>

<file path=ppt/slides/_rels/slide39.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9.xml"/><Relationship Id="rId1" Type="http://schemas.openxmlformats.org/officeDocument/2006/relationships/tags" Target="../tags/tag78.xml"/></Relationships>
</file>

<file path=ppt/slides/_rels/slide41.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4"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3.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2.xml"/><Relationship Id="rId1" Type="http://schemas.openxmlformats.org/officeDocument/2006/relationships/tags" Target="../tags/tag8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5.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image" Target="../media/image13.png"/></Relationships>
</file>

<file path=ppt/slides/_rels/slide46.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image" Target="../media/image13.png"/><Relationship Id="rId4"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2.xml"/><Relationship Id="rId1" Type="http://schemas.openxmlformats.org/officeDocument/2006/relationships/tags" Target="../tags/tag91.xml"/></Relationships>
</file>

<file path=ppt/slides/_rels/slide48.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4"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7.xml"/><Relationship Id="rId1" Type="http://schemas.openxmlformats.org/officeDocument/2006/relationships/tags" Target="../tags/tag9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4"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slideLayout" Target="../slideLayouts/slideLayout12.xml"/><Relationship Id="rId1" Type="http://schemas.openxmlformats.org/officeDocument/2006/relationships/tags" Target="../tags/tag10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02.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04.xml"/><Relationship Id="rId1" Type="http://schemas.openxmlformats.org/officeDocument/2006/relationships/tags" Target="../tags/tag103.xml"/></Relationships>
</file>

<file path=ppt/slides/_rels/slide54.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4"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slideLayout" Target="../slideLayouts/slideLayout12.xml"/><Relationship Id="rId1" Type="http://schemas.openxmlformats.org/officeDocument/2006/relationships/tags" Target="../tags/tag108.xml"/></Relationships>
</file>

<file path=ppt/slides/_rels/slide5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12.xml"/><Relationship Id="rId1" Type="http://schemas.openxmlformats.org/officeDocument/2006/relationships/tags" Target="../tags/tag109.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10.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11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5.png"/><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219199"/>
          </a:xfrm>
        </p:spPr>
        <p:txBody>
          <a:bodyPr>
            <a:normAutofit/>
          </a:bodyPr>
          <a:lstStyle/>
          <a:p>
            <a:r>
              <a:rPr lang="en-US" b="1" dirty="0" smtClean="0"/>
              <a:t>13a – Fiscal Policy</a:t>
            </a:r>
            <a:endParaRPr lang="en-US" b="1" dirty="0"/>
          </a:p>
        </p:txBody>
      </p:sp>
      <p:sp>
        <p:nvSpPr>
          <p:cNvPr id="3" name="Subtitle 2"/>
          <p:cNvSpPr>
            <a:spLocks noGrp="1"/>
          </p:cNvSpPr>
          <p:nvPr>
            <p:ph type="subTitle" idx="1"/>
          </p:nvPr>
        </p:nvSpPr>
        <p:spPr>
          <a:xfrm>
            <a:off x="676003" y="2741839"/>
            <a:ext cx="7772400" cy="3276600"/>
          </a:xfrm>
        </p:spPr>
        <p:txBody>
          <a:bodyPr/>
          <a:lstStyle/>
          <a:p>
            <a:pPr algn="l"/>
            <a:r>
              <a:rPr lang="en-US" b="1" dirty="0" smtClean="0">
                <a:solidFill>
                  <a:schemeClr val="tx1"/>
                </a:solidFill>
              </a:rPr>
              <a:t>This web quiz may appear as two pages on tablets and laptops.</a:t>
            </a:r>
          </a:p>
          <a:p>
            <a:pPr algn="l"/>
            <a:endParaRPr lang="en-US" sz="1200"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572000"/>
            <a:ext cx="616272" cy="530679"/>
          </a:xfrm>
          <a:prstGeom prst="rect">
            <a:avLst/>
          </a:prstGeom>
        </p:spPr>
      </p:pic>
    </p:spTree>
    <p:custDataLst>
      <p:tags r:id="rId1"/>
    </p:custDataLst>
    <p:extLst>
      <p:ext uri="{BB962C8B-B14F-4D97-AF65-F5344CB8AC3E}">
        <p14:creationId xmlns:p14="http://schemas.microsoft.com/office/powerpoint/2010/main" val="1781841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152400"/>
            <a:ext cx="5105400" cy="1905000"/>
          </a:xfrm>
        </p:spPr>
        <p:txBody>
          <a:bodyPr>
            <a:normAutofit/>
          </a:bodyPr>
          <a:lstStyle/>
          <a:p>
            <a:pPr algn="l"/>
            <a:r>
              <a:rPr lang="en-US" sz="3600" b="1" dirty="0" smtClean="0">
                <a:solidFill>
                  <a:srgbClr val="0070C0"/>
                </a:solidFill>
              </a:rPr>
              <a:t>2. What </a:t>
            </a:r>
            <a:r>
              <a:rPr lang="en-US" sz="3600" b="1" u="sng" dirty="0" smtClean="0">
                <a:solidFill>
                  <a:srgbClr val="0070C0"/>
                </a:solidFill>
              </a:rPr>
              <a:t>decrease in taxes</a:t>
            </a:r>
            <a:r>
              <a:rPr lang="en-US" sz="3600" b="1" dirty="0" smtClean="0">
                <a:solidFill>
                  <a:srgbClr val="0070C0"/>
                </a:solidFill>
              </a:rPr>
              <a:t> is needed to achieve full employment? </a:t>
            </a:r>
            <a:endParaRPr lang="en-US" sz="3600" b="1" dirty="0">
              <a:solidFill>
                <a:srgbClr val="0070C0"/>
              </a:solidFill>
            </a:endParaRPr>
          </a:p>
        </p:txBody>
      </p:sp>
      <p:pic>
        <p:nvPicPr>
          <p:cNvPr id="36868" name="Picture 4"/>
          <p:cNvPicPr>
            <a:picLocks noChangeAspect="1" noChangeArrowheads="1"/>
          </p:cNvPicPr>
          <p:nvPr/>
        </p:nvPicPr>
        <p:blipFill>
          <a:blip r:embed="rId5" cstate="print"/>
          <a:srcRect/>
          <a:stretch>
            <a:fillRect/>
          </a:stretch>
        </p:blipFill>
        <p:spPr bwMode="auto">
          <a:xfrm>
            <a:off x="5552418" y="304800"/>
            <a:ext cx="3591582" cy="6172200"/>
          </a:xfrm>
          <a:prstGeom prst="rect">
            <a:avLst/>
          </a:prstGeom>
          <a:noFill/>
          <a:ln w="9525">
            <a:noFill/>
            <a:miter lim="800000"/>
            <a:headEnd/>
            <a:tailEnd/>
          </a:ln>
        </p:spPr>
      </p:pic>
      <p:sp>
        <p:nvSpPr>
          <p:cNvPr id="6" name="TextBox 5"/>
          <p:cNvSpPr txBox="1"/>
          <p:nvPr/>
        </p:nvSpPr>
        <p:spPr>
          <a:xfrm>
            <a:off x="1676400" y="6273225"/>
            <a:ext cx="5063630" cy="584775"/>
          </a:xfrm>
          <a:prstGeom prst="rect">
            <a:avLst/>
          </a:prstGeom>
          <a:noFill/>
        </p:spPr>
        <p:txBody>
          <a:bodyPr wrap="none" rtlCol="0">
            <a:spAutoFit/>
          </a:bodyPr>
          <a:lstStyle/>
          <a:p>
            <a:r>
              <a:rPr lang="en-US" sz="3200" b="1" u="sng" dirty="0" smtClean="0"/>
              <a:t>The Lump-</a:t>
            </a:r>
            <a:r>
              <a:rPr lang="en-US" sz="3200" b="1" u="sng" dirty="0" err="1" smtClean="0"/>
              <a:t>SumTax</a:t>
            </a:r>
            <a:r>
              <a:rPr lang="en-US" sz="3200" b="1" u="sng" dirty="0" smtClean="0"/>
              <a:t> Multiplier</a:t>
            </a:r>
            <a:endParaRPr lang="en-US" sz="3200" b="1" u="sng" dirty="0"/>
          </a:p>
        </p:txBody>
      </p:sp>
      <p:sp>
        <p:nvSpPr>
          <p:cNvPr id="8" name="CorShape1"/>
          <p:cNvSpPr/>
          <p:nvPr>
            <p:custDataLst>
              <p:tags r:id="rId2"/>
            </p:custDataLst>
          </p:nvPr>
        </p:nvSpPr>
        <p:spPr>
          <a:xfrm rot="10800000">
            <a:off x="172720" y="321835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81201"/>
            <a:ext cx="1676400" cy="2743200"/>
          </a:xfrm>
        </p:spPr>
        <p:txBody>
          <a:bodyPr>
            <a:normAutofit/>
          </a:bodyPr>
          <a:lstStyle/>
          <a:p>
            <a:pPr marL="514350" indent="-514350">
              <a:buFont typeface="Arial" pitchFamily="34" charset="0"/>
              <a:buAutoNum type="arabicPeriod"/>
            </a:pPr>
            <a:r>
              <a:rPr lang="en-US" dirty="0" smtClean="0"/>
              <a:t>$ 100</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$ 20</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686800" cy="1371600"/>
          </a:xfrm>
        </p:spPr>
        <p:txBody>
          <a:bodyPr>
            <a:normAutofit fontScale="90000"/>
          </a:bodyPr>
          <a:lstStyle/>
          <a:p>
            <a:pPr algn="l"/>
            <a:r>
              <a:rPr lang="en-US" sz="3600" b="1" dirty="0" smtClean="0"/>
              <a:t>3. If MPC = 2/3 and taxes decrease by $10, how much will the AD curve shift to the right? </a:t>
            </a:r>
            <a:endParaRPr lang="en-US" sz="3600" b="1" dirty="0"/>
          </a:p>
        </p:txBody>
      </p:sp>
      <p:sp>
        <p:nvSpPr>
          <p:cNvPr id="6" name="TextBox 5"/>
          <p:cNvSpPr txBox="1"/>
          <p:nvPr/>
        </p:nvSpPr>
        <p:spPr>
          <a:xfrm>
            <a:off x="1676400" y="6273225"/>
            <a:ext cx="5063630" cy="584775"/>
          </a:xfrm>
          <a:prstGeom prst="rect">
            <a:avLst/>
          </a:prstGeom>
          <a:noFill/>
        </p:spPr>
        <p:txBody>
          <a:bodyPr wrap="none" rtlCol="0">
            <a:spAutoFit/>
          </a:bodyPr>
          <a:lstStyle/>
          <a:p>
            <a:r>
              <a:rPr lang="en-US" sz="3200" b="1" u="sng" dirty="0" smtClean="0"/>
              <a:t>The Lump-</a:t>
            </a:r>
            <a:r>
              <a:rPr lang="en-US" sz="3200" b="1" u="sng" dirty="0" err="1" smtClean="0"/>
              <a:t>SumTax</a:t>
            </a:r>
            <a:r>
              <a:rPr lang="en-US" sz="3200" b="1" u="sng" dirty="0" smtClean="0"/>
              <a:t> Multiplier</a:t>
            </a:r>
            <a:endParaRPr lang="en-US" sz="3200" b="1" u="sng" dirty="0"/>
          </a:p>
        </p:txBody>
      </p:sp>
      <p:sp>
        <p:nvSpPr>
          <p:cNvPr id="3" name="TPAnswers"/>
          <p:cNvSpPr>
            <a:spLocks noGrp="1"/>
          </p:cNvSpPr>
          <p:nvPr>
            <p:ph type="body" idx="1"/>
            <p:custDataLst>
              <p:tags r:id="rId2"/>
            </p:custDataLst>
          </p:nvPr>
        </p:nvSpPr>
        <p:spPr>
          <a:xfrm>
            <a:off x="457200" y="1600200"/>
            <a:ext cx="1676400" cy="2743200"/>
          </a:xfrm>
        </p:spPr>
        <p:txBody>
          <a:bodyPr>
            <a:normAutofit/>
          </a:bodyPr>
          <a:lstStyle/>
          <a:p>
            <a:pPr marL="514350" indent="-514350">
              <a:buFont typeface="Arial" pitchFamily="34" charset="0"/>
              <a:buAutoNum type="arabicPeriod"/>
            </a:pPr>
            <a:r>
              <a:rPr lang="en-US" dirty="0" smtClean="0"/>
              <a:t>$ 10</a:t>
            </a:r>
          </a:p>
          <a:p>
            <a:pPr marL="514350" indent="-514350">
              <a:buFont typeface="Arial" pitchFamily="34" charset="0"/>
              <a:buAutoNum type="arabicPeriod"/>
            </a:pPr>
            <a:r>
              <a:rPr lang="en-US" dirty="0" smtClean="0"/>
              <a:t>$ 20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$ 30</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686800" cy="1371600"/>
          </a:xfrm>
        </p:spPr>
        <p:txBody>
          <a:bodyPr>
            <a:normAutofit fontScale="90000"/>
          </a:bodyPr>
          <a:lstStyle/>
          <a:p>
            <a:pPr algn="l"/>
            <a:r>
              <a:rPr lang="en-US" sz="3600" b="1" dirty="0" smtClean="0">
                <a:solidFill>
                  <a:srgbClr val="0070C0"/>
                </a:solidFill>
              </a:rPr>
              <a:t>3. If MPC = 2/3 and taxes decrease by $10, how much will the AD curve shift to the right? </a:t>
            </a:r>
            <a:endParaRPr lang="en-US" sz="3600" b="1" dirty="0">
              <a:solidFill>
                <a:srgbClr val="0070C0"/>
              </a:solidFill>
            </a:endParaRPr>
          </a:p>
        </p:txBody>
      </p:sp>
      <p:sp>
        <p:nvSpPr>
          <p:cNvPr id="6" name="TextBox 5"/>
          <p:cNvSpPr txBox="1"/>
          <p:nvPr/>
        </p:nvSpPr>
        <p:spPr>
          <a:xfrm>
            <a:off x="1676400" y="6273225"/>
            <a:ext cx="5063630" cy="584775"/>
          </a:xfrm>
          <a:prstGeom prst="rect">
            <a:avLst/>
          </a:prstGeom>
          <a:noFill/>
        </p:spPr>
        <p:txBody>
          <a:bodyPr wrap="none" rtlCol="0">
            <a:spAutoFit/>
          </a:bodyPr>
          <a:lstStyle/>
          <a:p>
            <a:r>
              <a:rPr lang="en-US" sz="3200" b="1" u="sng" dirty="0" smtClean="0"/>
              <a:t>The Lump-</a:t>
            </a:r>
            <a:r>
              <a:rPr lang="en-US" sz="3200" b="1" u="sng" dirty="0" err="1" smtClean="0"/>
              <a:t>SumTax</a:t>
            </a:r>
            <a:r>
              <a:rPr lang="en-US" sz="3200" b="1" u="sng" dirty="0" smtClean="0"/>
              <a:t> Multiplier</a:t>
            </a:r>
            <a:endParaRPr lang="en-US" sz="3200" b="1" u="sng" dirty="0"/>
          </a:p>
        </p:txBody>
      </p:sp>
      <p:sp>
        <p:nvSpPr>
          <p:cNvPr id="3" name="TPAnswers"/>
          <p:cNvSpPr>
            <a:spLocks noGrp="1"/>
          </p:cNvSpPr>
          <p:nvPr>
            <p:ph type="body" idx="1"/>
            <p:custDataLst>
              <p:tags r:id="rId2"/>
            </p:custDataLst>
          </p:nvPr>
        </p:nvSpPr>
        <p:spPr>
          <a:xfrm>
            <a:off x="457200" y="1600200"/>
            <a:ext cx="1676400" cy="2743200"/>
          </a:xfrm>
        </p:spPr>
        <p:txBody>
          <a:bodyPr>
            <a:normAutofit/>
          </a:bodyPr>
          <a:lstStyle/>
          <a:p>
            <a:pPr marL="514350" indent="-514350">
              <a:buFont typeface="Arial" pitchFamily="34" charset="0"/>
              <a:buAutoNum type="arabicPeriod"/>
            </a:pPr>
            <a:r>
              <a:rPr lang="en-US" dirty="0" smtClean="0"/>
              <a:t>$ 10</a:t>
            </a:r>
          </a:p>
          <a:p>
            <a:pPr marL="514350" indent="-514350">
              <a:buFont typeface="Arial" pitchFamily="34" charset="0"/>
              <a:buAutoNum type="arabicPeriod"/>
            </a:pPr>
            <a:r>
              <a:rPr lang="en-US" dirty="0" smtClean="0"/>
              <a:t>$ 20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$ 30</a:t>
            </a:r>
            <a:endParaRPr lang="en-US" dirty="0"/>
          </a:p>
        </p:txBody>
      </p:sp>
      <p:sp>
        <p:nvSpPr>
          <p:cNvPr id="9" name="CorShape1"/>
          <p:cNvSpPr/>
          <p:nvPr>
            <p:custDataLst>
              <p:tags r:id="rId3"/>
            </p:custDataLst>
          </p:nvPr>
        </p:nvSpPr>
        <p:spPr>
          <a:xfrm rot="10800000">
            <a:off x="172720" y="22521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304800" y="0"/>
            <a:ext cx="4191000" cy="3352800"/>
          </a:xfrm>
        </p:spPr>
        <p:txBody>
          <a:bodyPr>
            <a:normAutofit fontScale="90000"/>
          </a:bodyPr>
          <a:lstStyle/>
          <a:p>
            <a:pPr algn="l"/>
            <a:r>
              <a:rPr lang="en-US" sz="3600" b="1" dirty="0" smtClean="0"/>
              <a:t>4. If a tax of $5 is added, what is the new C schedule?</a:t>
            </a:r>
            <a:br>
              <a:rPr lang="en-US" sz="3600" b="1" dirty="0" smtClean="0"/>
            </a:br>
            <a:r>
              <a:rPr lang="en-US" sz="3600" b="1" dirty="0" smtClean="0"/>
              <a:t/>
            </a:r>
            <a:br>
              <a:rPr lang="en-US" sz="3600" b="1" dirty="0" smtClean="0"/>
            </a:br>
            <a:r>
              <a:rPr lang="en-US" sz="3600" b="1" dirty="0" smtClean="0"/>
              <a:t>Current schedule:</a:t>
            </a:r>
            <a:br>
              <a:rPr lang="en-US" sz="3600" b="1" dirty="0" smtClean="0"/>
            </a:br>
            <a:r>
              <a:rPr lang="en-US" sz="3600" b="1" dirty="0" smtClean="0"/>
              <a:t>260, 280, 300</a:t>
            </a:r>
            <a:endParaRPr lang="en-US" sz="3600" b="1" dirty="0"/>
          </a:p>
        </p:txBody>
      </p:sp>
      <p:pic>
        <p:nvPicPr>
          <p:cNvPr id="37892" name="Picture 4"/>
          <p:cNvPicPr>
            <a:picLocks noChangeAspect="1" noChangeArrowheads="1"/>
          </p:cNvPicPr>
          <p:nvPr/>
        </p:nvPicPr>
        <p:blipFill>
          <a:blip r:embed="rId4" cstate="print"/>
          <a:srcRect/>
          <a:stretch>
            <a:fillRect/>
          </a:stretch>
        </p:blipFill>
        <p:spPr bwMode="auto">
          <a:xfrm>
            <a:off x="4800600" y="228600"/>
            <a:ext cx="4114800" cy="2014410"/>
          </a:xfrm>
          <a:prstGeom prst="rect">
            <a:avLst/>
          </a:prstGeom>
          <a:noFill/>
          <a:ln w="9525">
            <a:noFill/>
            <a:miter lim="800000"/>
            <a:headEnd/>
            <a:tailEnd/>
          </a:ln>
        </p:spPr>
      </p:pic>
      <p:sp>
        <p:nvSpPr>
          <p:cNvPr id="6" name="TextBox 5"/>
          <p:cNvSpPr txBox="1"/>
          <p:nvPr/>
        </p:nvSpPr>
        <p:spPr>
          <a:xfrm>
            <a:off x="1981200" y="6273225"/>
            <a:ext cx="5168851" cy="584775"/>
          </a:xfrm>
          <a:prstGeom prst="rect">
            <a:avLst/>
          </a:prstGeom>
          <a:noFill/>
        </p:spPr>
        <p:txBody>
          <a:bodyPr wrap="none" rtlCol="0">
            <a:spAutoFit/>
          </a:bodyPr>
          <a:lstStyle/>
          <a:p>
            <a:r>
              <a:rPr lang="en-US" sz="3200" b="1" u="sng" dirty="0" smtClean="0"/>
              <a:t>The Lump-Sum Tax Multiplier</a:t>
            </a:r>
            <a:endParaRPr lang="en-US" sz="3200" b="1" u="sng" dirty="0"/>
          </a:p>
        </p:txBody>
      </p:sp>
      <p:sp>
        <p:nvSpPr>
          <p:cNvPr id="3" name="TPAnswers"/>
          <p:cNvSpPr>
            <a:spLocks noGrp="1"/>
          </p:cNvSpPr>
          <p:nvPr>
            <p:ph type="body" idx="1"/>
            <p:custDataLst>
              <p:tags r:id="rId2"/>
            </p:custDataLst>
          </p:nvPr>
        </p:nvSpPr>
        <p:spPr>
          <a:xfrm>
            <a:off x="457200" y="3505200"/>
            <a:ext cx="3733800" cy="2590800"/>
          </a:xfrm>
        </p:spPr>
        <p:txBody>
          <a:bodyPr>
            <a:normAutofit/>
          </a:bodyPr>
          <a:lstStyle/>
          <a:p>
            <a:pPr marL="514350" indent="-514350">
              <a:buFont typeface="Arial" pitchFamily="34" charset="0"/>
              <a:buAutoNum type="arabicPeriod"/>
            </a:pPr>
            <a:r>
              <a:rPr lang="en-US" dirty="0" smtClean="0"/>
              <a:t>255; 275; 295</a:t>
            </a:r>
          </a:p>
          <a:p>
            <a:pPr marL="514350" indent="-514350">
              <a:buFont typeface="Arial" pitchFamily="34" charset="0"/>
              <a:buAutoNum type="arabicPeriod"/>
            </a:pPr>
            <a:r>
              <a:rPr lang="en-US" dirty="0" smtClean="0"/>
              <a:t>256; 276; 296</a:t>
            </a:r>
          </a:p>
          <a:p>
            <a:pPr marL="514350" indent="-514350">
              <a:buFont typeface="Arial" pitchFamily="34" charset="0"/>
              <a:buAutoNum type="arabicPeriod"/>
            </a:pPr>
            <a:r>
              <a:rPr lang="en-US" dirty="0" smtClean="0"/>
              <a:t>260; 280; 300</a:t>
            </a:r>
          </a:p>
          <a:p>
            <a:pPr marL="514350" indent="-514350">
              <a:buFont typeface="Arial" pitchFamily="34" charset="0"/>
              <a:buAutoNum type="arabicPeriod"/>
            </a:pPr>
            <a:r>
              <a:rPr lang="en-US" dirty="0" smtClean="0"/>
              <a:t>266; 266; 306</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Picture 4"/>
          <p:cNvPicPr>
            <a:picLocks noChangeAspect="1" noChangeArrowheads="1"/>
          </p:cNvPicPr>
          <p:nvPr/>
        </p:nvPicPr>
        <p:blipFill>
          <a:blip r:embed="rId7" cstate="print"/>
          <a:srcRect/>
          <a:stretch>
            <a:fillRect/>
          </a:stretch>
        </p:blipFill>
        <p:spPr bwMode="auto">
          <a:xfrm>
            <a:off x="4800600" y="228600"/>
            <a:ext cx="4114800" cy="2014410"/>
          </a:xfrm>
          <a:prstGeom prst="rect">
            <a:avLst/>
          </a:prstGeom>
          <a:noFill/>
          <a:ln w="9525">
            <a:noFill/>
            <a:miter lim="800000"/>
            <a:headEnd/>
            <a:tailEnd/>
          </a:ln>
        </p:spPr>
      </p:pic>
      <p:sp>
        <p:nvSpPr>
          <p:cNvPr id="6" name="TextBox 5"/>
          <p:cNvSpPr txBox="1"/>
          <p:nvPr/>
        </p:nvSpPr>
        <p:spPr>
          <a:xfrm>
            <a:off x="1981200" y="6273225"/>
            <a:ext cx="5168851" cy="584775"/>
          </a:xfrm>
          <a:prstGeom prst="rect">
            <a:avLst/>
          </a:prstGeom>
          <a:noFill/>
        </p:spPr>
        <p:txBody>
          <a:bodyPr wrap="none" rtlCol="0">
            <a:spAutoFit/>
          </a:bodyPr>
          <a:lstStyle/>
          <a:p>
            <a:r>
              <a:rPr lang="en-US" sz="3200" b="1" u="sng" dirty="0" smtClean="0"/>
              <a:t>The Lump-Sum Tax Multiplier</a:t>
            </a:r>
            <a:endParaRPr lang="en-US" sz="3200" b="1" u="sng" dirty="0"/>
          </a:p>
        </p:txBody>
      </p:sp>
      <p:sp>
        <p:nvSpPr>
          <p:cNvPr id="9" name="TPQuestion"/>
          <p:cNvSpPr>
            <a:spLocks noGrp="1"/>
          </p:cNvSpPr>
          <p:nvPr>
            <p:ph type="title"/>
          </p:nvPr>
        </p:nvSpPr>
        <p:spPr>
          <a:xfrm>
            <a:off x="304800" y="0"/>
            <a:ext cx="4191000" cy="3352800"/>
          </a:xfrm>
        </p:spPr>
        <p:txBody>
          <a:bodyPr>
            <a:normAutofit fontScale="90000"/>
          </a:bodyPr>
          <a:lstStyle/>
          <a:p>
            <a:pPr algn="l"/>
            <a:r>
              <a:rPr lang="en-US" sz="3600" b="1" dirty="0" smtClean="0">
                <a:solidFill>
                  <a:srgbClr val="0070C0"/>
                </a:solidFill>
              </a:rPr>
              <a:t>4. If a tax of $5 is added, what is the new C schedule?</a:t>
            </a:r>
            <a:br>
              <a:rPr lang="en-US" sz="3600" b="1" dirty="0" smtClean="0">
                <a:solidFill>
                  <a:srgbClr val="0070C0"/>
                </a:solidFill>
              </a:rPr>
            </a:br>
            <a:r>
              <a:rPr lang="en-US" sz="3600" b="1" dirty="0" smtClean="0">
                <a:solidFill>
                  <a:srgbClr val="0070C0"/>
                </a:solidFill>
              </a:rPr>
              <a:t/>
            </a:r>
            <a:br>
              <a:rPr lang="en-US" sz="3600" b="1" dirty="0" smtClean="0">
                <a:solidFill>
                  <a:srgbClr val="0070C0"/>
                </a:solidFill>
              </a:rPr>
            </a:br>
            <a:r>
              <a:rPr lang="en-US" sz="3600" b="1" dirty="0" smtClean="0">
                <a:solidFill>
                  <a:srgbClr val="0070C0"/>
                </a:solidFill>
              </a:rPr>
              <a:t>Current schedule:</a:t>
            </a:r>
            <a:br>
              <a:rPr lang="en-US" sz="3600" b="1" dirty="0" smtClean="0">
                <a:solidFill>
                  <a:srgbClr val="0070C0"/>
                </a:solidFill>
              </a:rPr>
            </a:br>
            <a:r>
              <a:rPr lang="en-US" sz="3600" b="1" dirty="0" smtClean="0">
                <a:solidFill>
                  <a:srgbClr val="0070C0"/>
                </a:solidFill>
              </a:rPr>
              <a:t>260, 280, 300</a:t>
            </a:r>
            <a:endParaRPr lang="en-US" sz="3600" b="1" dirty="0">
              <a:solidFill>
                <a:srgbClr val="0070C0"/>
              </a:solidFill>
            </a:endParaRPr>
          </a:p>
        </p:txBody>
      </p:sp>
      <p:graphicFrame>
        <p:nvGraphicFramePr>
          <p:cNvPr id="5" name="TPChart"/>
          <p:cNvGraphicFramePr>
            <a:graphicFrameLocks noChangeAspect="1"/>
          </p:cNvGraphicFramePr>
          <p:nvPr>
            <p:custDataLst>
              <p:tags r:id="rId3"/>
            </p:custDataLst>
            <p:extLst>
              <p:ext uri="{D42A27DB-BD31-4B8C-83A1-F6EECF244321}">
                <p14:modId xmlns:p14="http://schemas.microsoft.com/office/powerpoint/2010/main" val="1965692892"/>
              </p:ext>
            </p:extLst>
          </p:nvPr>
        </p:nvGraphicFramePr>
        <p:xfrm>
          <a:off x="5486400" y="3114939"/>
          <a:ext cx="2349500" cy="2643188"/>
        </p:xfrm>
        <a:graphic>
          <a:graphicData uri="http://schemas.openxmlformats.org/presentationml/2006/ole">
            <mc:AlternateContent xmlns:mc="http://schemas.openxmlformats.org/markup-compatibility/2006">
              <mc:Choice xmlns:v="urn:schemas-microsoft-com:vml" Requires="v">
                <p:oleObj spid="_x0000_s109580"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5486400" y="3114939"/>
                        <a:ext cx="2349500" cy="2643188"/>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528320" y="3429000"/>
            <a:ext cx="3733800" cy="2590800"/>
          </a:xfrm>
        </p:spPr>
        <p:txBody>
          <a:bodyPr>
            <a:noAutofit/>
          </a:bodyPr>
          <a:lstStyle/>
          <a:p>
            <a:pPr marL="514350" indent="-514350">
              <a:buFont typeface="Arial" pitchFamily="34" charset="0"/>
              <a:buAutoNum type="arabicPeriod"/>
            </a:pPr>
            <a:r>
              <a:rPr lang="en-US" dirty="0" smtClean="0"/>
              <a:t>255; 275; 295</a:t>
            </a:r>
          </a:p>
          <a:p>
            <a:pPr marL="514350" indent="-514350">
              <a:buFont typeface="Arial" pitchFamily="34" charset="0"/>
              <a:buAutoNum type="arabicPeriod"/>
            </a:pPr>
            <a:r>
              <a:rPr lang="en-US" dirty="0" smtClean="0"/>
              <a:t>256; 276; 296</a:t>
            </a:r>
          </a:p>
          <a:p>
            <a:pPr marL="514350" indent="-514350">
              <a:buFont typeface="Arial" pitchFamily="34" charset="0"/>
              <a:buAutoNum type="arabicPeriod"/>
            </a:pPr>
            <a:r>
              <a:rPr lang="en-US" dirty="0" smtClean="0"/>
              <a:t>260; 280; 300</a:t>
            </a:r>
          </a:p>
          <a:p>
            <a:pPr marL="514350" indent="-514350">
              <a:buFont typeface="Arial" pitchFamily="34" charset="0"/>
              <a:buAutoNum type="arabicPeriod"/>
            </a:pPr>
            <a:r>
              <a:rPr lang="en-US" dirty="0" smtClean="0"/>
              <a:t>266; 286; 306</a:t>
            </a:r>
          </a:p>
        </p:txBody>
      </p:sp>
      <p:sp>
        <p:nvSpPr>
          <p:cNvPr id="2" name="CorShape1"/>
          <p:cNvSpPr/>
          <p:nvPr>
            <p:custDataLst>
              <p:tags r:id="rId5"/>
            </p:custDataLst>
          </p:nvPr>
        </p:nvSpPr>
        <p:spPr>
          <a:xfrm rot="10800000">
            <a:off x="243840" y="3962400"/>
            <a:ext cx="355600" cy="592666"/>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taxes affect Consumption, or</a:t>
            </a:r>
            <a:br>
              <a:rPr lang="en-US" dirty="0" smtClean="0"/>
            </a:br>
            <a:r>
              <a:rPr lang="en-US" u="sng" dirty="0" smtClean="0"/>
              <a:t>Why taxes have a smaller multiplier</a:t>
            </a:r>
            <a:endParaRPr lang="en-US" u="sng" dirty="0"/>
          </a:p>
        </p:txBody>
      </p:sp>
      <p:pic>
        <p:nvPicPr>
          <p:cNvPr id="67586" name="Picture 2"/>
          <p:cNvPicPr>
            <a:picLocks noChangeAspect="1" noChangeArrowheads="1"/>
          </p:cNvPicPr>
          <p:nvPr/>
        </p:nvPicPr>
        <p:blipFill>
          <a:blip r:embed="rId3" cstate="print"/>
          <a:srcRect/>
          <a:stretch>
            <a:fillRect/>
          </a:stretch>
        </p:blipFill>
        <p:spPr bwMode="auto">
          <a:xfrm>
            <a:off x="304800" y="1828800"/>
            <a:ext cx="8247185" cy="2286000"/>
          </a:xfrm>
          <a:prstGeom prst="rect">
            <a:avLst/>
          </a:prstGeom>
          <a:noFill/>
          <a:ln w="9525">
            <a:noFill/>
            <a:miter lim="800000"/>
            <a:headEnd/>
            <a:tailEnd/>
          </a:ln>
        </p:spPr>
      </p:pic>
      <p:sp>
        <p:nvSpPr>
          <p:cNvPr id="6" name="TextBox 5"/>
          <p:cNvSpPr txBox="1"/>
          <p:nvPr/>
        </p:nvSpPr>
        <p:spPr>
          <a:xfrm>
            <a:off x="381000" y="5334000"/>
            <a:ext cx="8305800" cy="646331"/>
          </a:xfrm>
          <a:prstGeom prst="rect">
            <a:avLst/>
          </a:prstGeom>
          <a:noFill/>
        </p:spPr>
        <p:txBody>
          <a:bodyPr wrap="square" rtlCol="0">
            <a:spAutoFit/>
          </a:bodyPr>
          <a:lstStyle/>
          <a:p>
            <a:r>
              <a:rPr lang="en-US" sz="3600" dirty="0" smtClean="0"/>
              <a:t>See Yellow Pages for an additional example</a:t>
            </a:r>
            <a:endParaRPr lang="en-US" sz="3600" dirty="0"/>
          </a:p>
        </p:txBody>
      </p:sp>
      <p:sp>
        <p:nvSpPr>
          <p:cNvPr id="5" name="TextBox 4"/>
          <p:cNvSpPr txBox="1"/>
          <p:nvPr/>
        </p:nvSpPr>
        <p:spPr>
          <a:xfrm>
            <a:off x="1905000" y="6096000"/>
            <a:ext cx="5168851" cy="584775"/>
          </a:xfrm>
          <a:prstGeom prst="rect">
            <a:avLst/>
          </a:prstGeom>
          <a:noFill/>
        </p:spPr>
        <p:txBody>
          <a:bodyPr wrap="none" rtlCol="0">
            <a:spAutoFit/>
          </a:bodyPr>
          <a:lstStyle/>
          <a:p>
            <a:r>
              <a:rPr lang="en-US" sz="3200" b="1" u="sng" dirty="0" smtClean="0"/>
              <a:t>The Lump-Sum Tax Multiplier</a:t>
            </a:r>
            <a:endParaRPr lang="en-US" sz="3200" b="1" u="sng" dirty="0"/>
          </a:p>
        </p:txBody>
      </p:sp>
      <p:sp>
        <p:nvSpPr>
          <p:cNvPr id="7" name="TextBox 6"/>
          <p:cNvSpPr txBox="1"/>
          <p:nvPr/>
        </p:nvSpPr>
        <p:spPr>
          <a:xfrm>
            <a:off x="228600" y="4343400"/>
            <a:ext cx="7349641" cy="523220"/>
          </a:xfrm>
          <a:prstGeom prst="rect">
            <a:avLst/>
          </a:prstGeom>
          <a:noFill/>
        </p:spPr>
        <p:txBody>
          <a:bodyPr wrap="none" rtlCol="0">
            <a:spAutoFit/>
          </a:bodyPr>
          <a:lstStyle/>
          <a:p>
            <a:r>
              <a:rPr lang="en-US" sz="2800" b="1" dirty="0" smtClean="0"/>
              <a:t>MPC = change in C/change in Y = 0.8 = ?/ 5 = 4/5</a:t>
            </a:r>
            <a:endParaRPr lang="en-US" sz="2800" b="1" dirty="0"/>
          </a:p>
        </p:txBody>
      </p:sp>
    </p:spTree>
    <p:custDataLst>
      <p:tags r:id="rId1"/>
    </p:custDataLst>
    <p:extLst>
      <p:ext uri="{BB962C8B-B14F-4D97-AF65-F5344CB8AC3E}">
        <p14:creationId xmlns:p14="http://schemas.microsoft.com/office/powerpoint/2010/main" val="1897115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630362"/>
          </a:xfrm>
        </p:spPr>
        <p:txBody>
          <a:bodyPr>
            <a:normAutofit fontScale="90000"/>
          </a:bodyPr>
          <a:lstStyle/>
          <a:p>
            <a:pPr algn="l"/>
            <a:r>
              <a:rPr lang="en-US" sz="3600" b="1" dirty="0" smtClean="0"/>
              <a:t>5. MPC is 0.75, GDP is $200, full employment GDP is $320. What change in G is needed to achieve full employment? What change in T?</a:t>
            </a:r>
            <a:endParaRPr lang="en-US" sz="3600" b="1" dirty="0"/>
          </a:p>
        </p:txBody>
      </p:sp>
      <p:sp>
        <p:nvSpPr>
          <p:cNvPr id="3" name="TPAnswers"/>
          <p:cNvSpPr>
            <a:spLocks noGrp="1"/>
          </p:cNvSpPr>
          <p:nvPr>
            <p:ph type="body" idx="1"/>
            <p:custDataLst>
              <p:tags r:id="rId2"/>
            </p:custDataLst>
          </p:nvPr>
        </p:nvSpPr>
        <p:spPr>
          <a:xfrm>
            <a:off x="457200" y="1981201"/>
            <a:ext cx="7010400" cy="2514600"/>
          </a:xfrm>
        </p:spPr>
        <p:txBody>
          <a:bodyPr>
            <a:normAutofit/>
          </a:bodyPr>
          <a:lstStyle/>
          <a:p>
            <a:pPr marL="514350" indent="-514350">
              <a:buFont typeface="Arial" pitchFamily="34" charset="0"/>
              <a:buAutoNum type="arabicPeriod"/>
            </a:pPr>
            <a:r>
              <a:rPr lang="en-US" dirty="0" smtClean="0"/>
              <a:t>Increase G=$120; Decrease T=$120</a:t>
            </a:r>
          </a:p>
          <a:p>
            <a:pPr marL="514350" indent="-514350">
              <a:buFont typeface="Arial" pitchFamily="34" charset="0"/>
              <a:buAutoNum type="arabicPeriod"/>
            </a:pPr>
            <a:r>
              <a:rPr lang="en-US" dirty="0" smtClean="0"/>
              <a:t>Increase G=$120; Decrease T=$140</a:t>
            </a:r>
          </a:p>
          <a:p>
            <a:pPr marL="514350" indent="-514350">
              <a:buFont typeface="Arial" pitchFamily="34" charset="0"/>
              <a:buAutoNum type="arabicPeriod"/>
            </a:pPr>
            <a:r>
              <a:rPr lang="en-US" dirty="0" smtClean="0"/>
              <a:t>Increase G=$25;   Decrease T=$30</a:t>
            </a:r>
          </a:p>
          <a:p>
            <a:pPr marL="514350" indent="-514350">
              <a:buFont typeface="Arial" pitchFamily="34" charset="0"/>
              <a:buAutoNum type="arabicPeriod"/>
            </a:pPr>
            <a:r>
              <a:rPr lang="en-US" dirty="0" smtClean="0"/>
              <a:t>Increase G=$30;   Decrease T=$40</a:t>
            </a:r>
            <a:endParaRPr lang="en-US" dirty="0"/>
          </a:p>
        </p:txBody>
      </p:sp>
      <p:sp>
        <p:nvSpPr>
          <p:cNvPr id="5" name="TextBox 4"/>
          <p:cNvSpPr txBox="1"/>
          <p:nvPr/>
        </p:nvSpPr>
        <p:spPr>
          <a:xfrm>
            <a:off x="1447800" y="6273225"/>
            <a:ext cx="5168851" cy="584775"/>
          </a:xfrm>
          <a:prstGeom prst="rect">
            <a:avLst/>
          </a:prstGeom>
          <a:noFill/>
        </p:spPr>
        <p:txBody>
          <a:bodyPr wrap="none" rtlCol="0">
            <a:spAutoFit/>
          </a:bodyPr>
          <a:lstStyle/>
          <a:p>
            <a:r>
              <a:rPr lang="en-US" sz="3200" b="1" u="sng" dirty="0" smtClean="0"/>
              <a:t>The Lump-Sum Tax Multiplier</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630362"/>
          </a:xfrm>
        </p:spPr>
        <p:txBody>
          <a:bodyPr>
            <a:normAutofit fontScale="90000"/>
          </a:bodyPr>
          <a:lstStyle/>
          <a:p>
            <a:pPr algn="l"/>
            <a:r>
              <a:rPr lang="en-US" sz="3600" b="1" dirty="0" smtClean="0">
                <a:solidFill>
                  <a:srgbClr val="0070C0"/>
                </a:solidFill>
              </a:rPr>
              <a:t>5. MPC is 0.75, GDP is $200, full employment GDP is $320. What change in G is needed to achieve full employment? What change in T?</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1981201"/>
            <a:ext cx="7010400" cy="2514600"/>
          </a:xfrm>
        </p:spPr>
        <p:txBody>
          <a:bodyPr>
            <a:normAutofit/>
          </a:bodyPr>
          <a:lstStyle/>
          <a:p>
            <a:pPr marL="514350" indent="-514350">
              <a:buFont typeface="Arial" pitchFamily="34" charset="0"/>
              <a:buAutoNum type="arabicPeriod"/>
            </a:pPr>
            <a:r>
              <a:rPr lang="en-US" dirty="0" smtClean="0"/>
              <a:t>Increase G=$120; Decrease T=$120</a:t>
            </a:r>
          </a:p>
          <a:p>
            <a:pPr marL="514350" indent="-514350">
              <a:buFont typeface="Arial" pitchFamily="34" charset="0"/>
              <a:buAutoNum type="arabicPeriod"/>
            </a:pPr>
            <a:r>
              <a:rPr lang="en-US" dirty="0" smtClean="0"/>
              <a:t>Increase G=$120; Decrease T=$140</a:t>
            </a:r>
          </a:p>
          <a:p>
            <a:pPr marL="514350" indent="-514350">
              <a:buFont typeface="Arial" pitchFamily="34" charset="0"/>
              <a:buAutoNum type="arabicPeriod"/>
            </a:pPr>
            <a:r>
              <a:rPr lang="en-US" dirty="0" smtClean="0"/>
              <a:t>Increase G=$25;   Decrease T=$30</a:t>
            </a:r>
          </a:p>
          <a:p>
            <a:pPr marL="514350" indent="-514350">
              <a:buFont typeface="Arial" pitchFamily="34" charset="0"/>
              <a:buAutoNum type="arabicPeriod"/>
            </a:pPr>
            <a:r>
              <a:rPr lang="en-US" dirty="0" smtClean="0"/>
              <a:t>Increase G=$30;   Decrease T=$40</a:t>
            </a:r>
            <a:endParaRPr lang="en-US" dirty="0"/>
          </a:p>
        </p:txBody>
      </p:sp>
      <p:sp>
        <p:nvSpPr>
          <p:cNvPr id="5" name="TextBox 4"/>
          <p:cNvSpPr txBox="1"/>
          <p:nvPr/>
        </p:nvSpPr>
        <p:spPr>
          <a:xfrm>
            <a:off x="1447800" y="6273225"/>
            <a:ext cx="5168851" cy="584775"/>
          </a:xfrm>
          <a:prstGeom prst="rect">
            <a:avLst/>
          </a:prstGeom>
          <a:noFill/>
        </p:spPr>
        <p:txBody>
          <a:bodyPr wrap="none" rtlCol="0">
            <a:spAutoFit/>
          </a:bodyPr>
          <a:lstStyle/>
          <a:p>
            <a:r>
              <a:rPr lang="en-US" sz="3200" b="1" u="sng" dirty="0" smtClean="0"/>
              <a:t>The Lump-Sum Tax Multiplier</a:t>
            </a:r>
            <a:endParaRPr lang="en-US" sz="3200" b="1" u="sng" dirty="0"/>
          </a:p>
        </p:txBody>
      </p:sp>
      <p:sp>
        <p:nvSpPr>
          <p:cNvPr id="6" name="CorShape1"/>
          <p:cNvSpPr/>
          <p:nvPr>
            <p:custDataLst>
              <p:tags r:id="rId3"/>
            </p:custDataLst>
          </p:nvPr>
        </p:nvSpPr>
        <p:spPr>
          <a:xfrm rot="10800000">
            <a:off x="172720" y="3803566"/>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610600" cy="4754562"/>
          </a:xfrm>
        </p:spPr>
        <p:txBody>
          <a:bodyPr>
            <a:normAutofit fontScale="90000"/>
          </a:bodyPr>
          <a:lstStyle/>
          <a:p>
            <a:pPr algn="l"/>
            <a:r>
              <a:rPr lang="en-US" sz="3600" b="1" dirty="0" smtClean="0"/>
              <a:t>Expansionary FP tends to cause budget deficits </a:t>
            </a:r>
            <a:br>
              <a:rPr lang="en-US" sz="3600" b="1" dirty="0" smtClean="0"/>
            </a:br>
            <a:r>
              <a:rPr lang="en-US" sz="3600" b="1" dirty="0" smtClean="0"/>
              <a:t>(G up, T down).  </a:t>
            </a:r>
            <a:br>
              <a:rPr lang="en-US" sz="3600" b="1" dirty="0" smtClean="0"/>
            </a:br>
            <a:r>
              <a:rPr lang="en-US" sz="3600" b="1" dirty="0" smtClean="0"/>
              <a:t/>
            </a:r>
            <a:br>
              <a:rPr lang="en-US" sz="3600" b="1" dirty="0" smtClean="0"/>
            </a:br>
            <a:r>
              <a:rPr lang="en-US" sz="3600" b="1" dirty="0" smtClean="0"/>
              <a:t>What if politicians don’t want to increase the budget deficit? </a:t>
            </a:r>
            <a:br>
              <a:rPr lang="en-US" sz="3600" b="1" dirty="0" smtClean="0"/>
            </a:br>
            <a:r>
              <a:rPr lang="en-US" sz="3600" b="1" dirty="0" smtClean="0"/>
              <a:t/>
            </a:r>
            <a:br>
              <a:rPr lang="en-US" sz="3600" b="1" dirty="0" smtClean="0"/>
            </a:br>
            <a:r>
              <a:rPr lang="en-US" sz="3600" b="1" dirty="0" smtClean="0"/>
              <a:t>What if they increased G and T by the SAME AMOUNT so that the budget deficit does not grow?</a:t>
            </a:r>
            <a:endParaRPr lang="en-US" sz="3600" b="1" dirty="0"/>
          </a:p>
        </p:txBody>
      </p:sp>
      <p:sp>
        <p:nvSpPr>
          <p:cNvPr id="3" name="TextBox 2"/>
          <p:cNvSpPr txBox="1"/>
          <p:nvPr/>
        </p:nvSpPr>
        <p:spPr>
          <a:xfrm>
            <a:off x="1447800" y="6273225"/>
            <a:ext cx="5550687" cy="584775"/>
          </a:xfrm>
          <a:prstGeom prst="rect">
            <a:avLst/>
          </a:prstGeom>
          <a:noFill/>
        </p:spPr>
        <p:txBody>
          <a:bodyPr wrap="none" rtlCol="0">
            <a:spAutoFit/>
          </a:bodyPr>
          <a:lstStyle/>
          <a:p>
            <a:r>
              <a:rPr lang="en-US" sz="3200" b="1" u="sng" dirty="0" smtClean="0"/>
              <a:t>The Balanced Budget Multiplier</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5181600" cy="1858962"/>
          </a:xfrm>
        </p:spPr>
        <p:txBody>
          <a:bodyPr>
            <a:normAutofit/>
          </a:bodyPr>
          <a:lstStyle/>
          <a:p>
            <a:pPr algn="l"/>
            <a:r>
              <a:rPr lang="en-US" sz="3600" b="1" dirty="0" smtClean="0"/>
              <a:t>6. What equal change in G and T would achieve FE? Increase BOTH by _____?</a:t>
            </a:r>
            <a:endParaRPr lang="en-US" sz="3600" b="1" dirty="0"/>
          </a:p>
        </p:txBody>
      </p:sp>
      <p:sp>
        <p:nvSpPr>
          <p:cNvPr id="3" name="TPAnswers"/>
          <p:cNvSpPr>
            <a:spLocks noGrp="1"/>
          </p:cNvSpPr>
          <p:nvPr>
            <p:ph type="body" idx="1"/>
            <p:custDataLst>
              <p:tags r:id="rId2"/>
            </p:custDataLst>
          </p:nvPr>
        </p:nvSpPr>
        <p:spPr>
          <a:xfrm>
            <a:off x="457200" y="1828800"/>
            <a:ext cx="1752600" cy="2438400"/>
          </a:xfrm>
        </p:spPr>
        <p:txBody>
          <a:bodyPr>
            <a:normAutofit/>
          </a:bodyPr>
          <a:lstStyle/>
          <a:p>
            <a:pPr marL="514350" indent="-514350">
              <a:buFont typeface="Arial" pitchFamily="34" charset="0"/>
              <a:buAutoNum type="arabicPeriod"/>
            </a:pPr>
            <a:r>
              <a:rPr lang="en-US" dirty="0" smtClean="0"/>
              <a:t>$  20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$100</a:t>
            </a:r>
            <a:endParaRPr lang="en-US" dirty="0"/>
          </a:p>
        </p:txBody>
      </p:sp>
      <p:sp>
        <p:nvSpPr>
          <p:cNvPr id="6" name="TextBox 5"/>
          <p:cNvSpPr txBox="1"/>
          <p:nvPr/>
        </p:nvSpPr>
        <p:spPr>
          <a:xfrm>
            <a:off x="1447800" y="6273225"/>
            <a:ext cx="5550687" cy="584775"/>
          </a:xfrm>
          <a:prstGeom prst="rect">
            <a:avLst/>
          </a:prstGeom>
          <a:noFill/>
        </p:spPr>
        <p:txBody>
          <a:bodyPr wrap="none" rtlCol="0">
            <a:spAutoFit/>
          </a:bodyPr>
          <a:lstStyle/>
          <a:p>
            <a:r>
              <a:rPr lang="en-US" sz="3200" b="1" u="sng" dirty="0" smtClean="0"/>
              <a:t>The Balanced Budget Multiplier</a:t>
            </a:r>
            <a:endParaRPr lang="en-US" sz="3200" b="1" u="sng" dirty="0"/>
          </a:p>
        </p:txBody>
      </p:sp>
      <p:pic>
        <p:nvPicPr>
          <p:cNvPr id="8" name="Picture 4"/>
          <p:cNvPicPr>
            <a:picLocks noChangeAspect="1" noChangeArrowheads="1"/>
          </p:cNvPicPr>
          <p:nvPr/>
        </p:nvPicPr>
        <p:blipFill>
          <a:blip r:embed="rId5" cstate="print"/>
          <a:srcRect/>
          <a:stretch>
            <a:fillRect/>
          </a:stretch>
        </p:blipFill>
        <p:spPr bwMode="auto">
          <a:xfrm>
            <a:off x="5552418" y="-152400"/>
            <a:ext cx="3591582" cy="61722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fontScale="90000"/>
          </a:bodyPr>
          <a:lstStyle/>
          <a:p>
            <a:r>
              <a:rPr lang="en-US" b="1" dirty="0" smtClean="0"/>
              <a:t>13a – Fiscal Policy</a:t>
            </a:r>
            <a:endParaRPr lang="en-US" b="1" dirty="0"/>
          </a:p>
        </p:txBody>
      </p:sp>
      <p:sp>
        <p:nvSpPr>
          <p:cNvPr id="3" name="Subtitle 2"/>
          <p:cNvSpPr>
            <a:spLocks noGrp="1"/>
          </p:cNvSpPr>
          <p:nvPr>
            <p:ph type="subTitle" idx="1"/>
          </p:nvPr>
        </p:nvSpPr>
        <p:spPr>
          <a:xfrm>
            <a:off x="533400" y="1066800"/>
            <a:ext cx="8001000" cy="5334000"/>
          </a:xfrm>
        </p:spPr>
        <p:txBody>
          <a:bodyPr>
            <a:normAutofit fontScale="70000" lnSpcReduction="20000"/>
          </a:bodyPr>
          <a:lstStyle/>
          <a:p>
            <a:pPr algn="l"/>
            <a:r>
              <a:rPr lang="en-US" sz="4000" dirty="0" smtClean="0">
                <a:solidFill>
                  <a:schemeClr val="tx1"/>
                </a:solidFill>
              </a:rPr>
              <a:t>TOPICS:</a:t>
            </a:r>
          </a:p>
          <a:p>
            <a:pPr algn="l">
              <a:buFont typeface="Arial" pitchFamily="34" charset="0"/>
              <a:buChar char="•"/>
            </a:pPr>
            <a:r>
              <a:rPr lang="en-US" sz="4000" dirty="0" smtClean="0">
                <a:solidFill>
                  <a:schemeClr val="tx1"/>
                </a:solidFill>
              </a:rPr>
              <a:t>Review </a:t>
            </a:r>
            <a:r>
              <a:rPr lang="en-US" sz="4000" dirty="0" smtClean="0">
                <a:solidFill>
                  <a:schemeClr val="tx1"/>
                </a:solidFill>
              </a:rPr>
              <a:t>Simple Multiplier</a:t>
            </a:r>
          </a:p>
          <a:p>
            <a:pPr algn="l">
              <a:buFont typeface="Arial" pitchFamily="34" charset="0"/>
              <a:buChar char="•"/>
            </a:pPr>
            <a:r>
              <a:rPr lang="en-US" sz="4000" dirty="0" smtClean="0">
                <a:solidFill>
                  <a:schemeClr val="tx1"/>
                </a:solidFill>
              </a:rPr>
              <a:t>Review Complex (actual) multiplier</a:t>
            </a:r>
          </a:p>
          <a:p>
            <a:pPr algn="l">
              <a:buFont typeface="Arial" pitchFamily="34" charset="0"/>
              <a:buChar char="•"/>
            </a:pPr>
            <a:r>
              <a:rPr lang="en-US" sz="4000" dirty="0" smtClean="0">
                <a:solidFill>
                  <a:schemeClr val="tx1"/>
                </a:solidFill>
              </a:rPr>
              <a:t>Review multiplier with inflation </a:t>
            </a:r>
          </a:p>
          <a:p>
            <a:pPr algn="l">
              <a:buFont typeface="Arial" pitchFamily="34" charset="0"/>
              <a:buChar char="•"/>
            </a:pPr>
            <a:r>
              <a:rPr lang="en-US" sz="4000" dirty="0" smtClean="0">
                <a:solidFill>
                  <a:schemeClr val="tx1"/>
                </a:solidFill>
              </a:rPr>
              <a:t>Government Spending Multiplier</a:t>
            </a:r>
          </a:p>
          <a:p>
            <a:pPr algn="l">
              <a:buFont typeface="Arial" pitchFamily="34" charset="0"/>
              <a:buChar char="•"/>
            </a:pPr>
            <a:r>
              <a:rPr lang="en-US" sz="4000" dirty="0" smtClean="0">
                <a:solidFill>
                  <a:schemeClr val="tx1"/>
                </a:solidFill>
              </a:rPr>
              <a:t> Lump-Sum Tax Multiplier</a:t>
            </a:r>
          </a:p>
          <a:p>
            <a:pPr algn="l">
              <a:buFont typeface="Arial" pitchFamily="34" charset="0"/>
              <a:buChar char="•"/>
            </a:pPr>
            <a:r>
              <a:rPr lang="en-US" sz="4000" dirty="0" smtClean="0">
                <a:solidFill>
                  <a:schemeClr val="tx1"/>
                </a:solidFill>
              </a:rPr>
              <a:t> Balanced Budget Multiplier</a:t>
            </a:r>
          </a:p>
          <a:p>
            <a:pPr algn="l">
              <a:buFont typeface="Arial" pitchFamily="34" charset="0"/>
              <a:buChar char="•"/>
            </a:pPr>
            <a:r>
              <a:rPr lang="en-US" sz="4000" dirty="0" smtClean="0">
                <a:solidFill>
                  <a:schemeClr val="tx1"/>
                </a:solidFill>
              </a:rPr>
              <a:t> Multiplier with Crowding Out</a:t>
            </a:r>
          </a:p>
          <a:p>
            <a:pPr algn="l">
              <a:buFont typeface="Arial" pitchFamily="34" charset="0"/>
              <a:buChar char="•"/>
            </a:pPr>
            <a:r>
              <a:rPr lang="en-US" sz="4000" dirty="0" smtClean="0">
                <a:solidFill>
                  <a:schemeClr val="tx1"/>
                </a:solidFill>
              </a:rPr>
              <a:t> Built-In Stability (Automatic Stabilizers) and the   Cyclically Adjusted Budget</a:t>
            </a:r>
          </a:p>
          <a:p>
            <a:pPr algn="l">
              <a:buFont typeface="Arial" pitchFamily="34" charset="0"/>
              <a:buChar char="•"/>
            </a:pPr>
            <a:r>
              <a:rPr lang="en-US" sz="4000" dirty="0" smtClean="0">
                <a:solidFill>
                  <a:schemeClr val="tx1"/>
                </a:solidFill>
              </a:rPr>
              <a:t> Fiscal Policy: Problems, Criticisms, and Complication</a:t>
            </a:r>
          </a:p>
          <a:p>
            <a:pPr algn="l">
              <a:buFont typeface="Arial" pitchFamily="34" charset="0"/>
              <a:buChar char="•"/>
            </a:pPr>
            <a:r>
              <a:rPr lang="en-US" sz="4000" dirty="0" smtClean="0">
                <a:solidFill>
                  <a:schemeClr val="tx1"/>
                </a:solidFill>
              </a:rPr>
              <a:t> Supply-Side Fiscal Policy</a:t>
            </a:r>
            <a:endParaRPr lang="en-US" sz="4000" dirty="0">
              <a:solidFill>
                <a:schemeClr val="tx1"/>
              </a:solidFill>
            </a:endParaRPr>
          </a:p>
        </p:txBody>
      </p:sp>
    </p:spTree>
    <p:custDataLst>
      <p:tags r:id="rId1"/>
    </p:custDataLst>
    <p:extLst>
      <p:ext uri="{BB962C8B-B14F-4D97-AF65-F5344CB8AC3E}">
        <p14:creationId xmlns:p14="http://schemas.microsoft.com/office/powerpoint/2010/main" val="748402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5181600" cy="1858962"/>
          </a:xfrm>
        </p:spPr>
        <p:txBody>
          <a:bodyPr>
            <a:normAutofit/>
          </a:bodyPr>
          <a:lstStyle/>
          <a:p>
            <a:pPr algn="l"/>
            <a:r>
              <a:rPr lang="en-US" sz="3600" b="1" dirty="0" smtClean="0">
                <a:solidFill>
                  <a:srgbClr val="0070C0"/>
                </a:solidFill>
              </a:rPr>
              <a:t>6. What equal change in G and T would achieve FE? Increase BOTH by _____?</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1828800"/>
            <a:ext cx="1752600" cy="2438400"/>
          </a:xfrm>
        </p:spPr>
        <p:txBody>
          <a:bodyPr>
            <a:normAutofit/>
          </a:bodyPr>
          <a:lstStyle/>
          <a:p>
            <a:pPr marL="514350" indent="-514350">
              <a:buFont typeface="Arial" pitchFamily="34" charset="0"/>
              <a:buAutoNum type="arabicPeriod"/>
            </a:pPr>
            <a:r>
              <a:rPr lang="en-US" dirty="0" smtClean="0"/>
              <a:t>$  20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$100</a:t>
            </a:r>
            <a:endParaRPr lang="en-US" dirty="0"/>
          </a:p>
        </p:txBody>
      </p:sp>
      <p:sp>
        <p:nvSpPr>
          <p:cNvPr id="6" name="TextBox 5"/>
          <p:cNvSpPr txBox="1"/>
          <p:nvPr/>
        </p:nvSpPr>
        <p:spPr>
          <a:xfrm>
            <a:off x="1447800" y="6273225"/>
            <a:ext cx="5550687" cy="584775"/>
          </a:xfrm>
          <a:prstGeom prst="rect">
            <a:avLst/>
          </a:prstGeom>
          <a:noFill/>
        </p:spPr>
        <p:txBody>
          <a:bodyPr wrap="none" rtlCol="0">
            <a:spAutoFit/>
          </a:bodyPr>
          <a:lstStyle/>
          <a:p>
            <a:r>
              <a:rPr lang="en-US" sz="3200" b="1" u="sng" dirty="0" smtClean="0"/>
              <a:t>The Balanced Budget Multiplier</a:t>
            </a:r>
            <a:endParaRPr lang="en-US" sz="3200" b="1" u="sng" dirty="0"/>
          </a:p>
        </p:txBody>
      </p:sp>
      <p:sp>
        <p:nvSpPr>
          <p:cNvPr id="7" name="CorShape1"/>
          <p:cNvSpPr/>
          <p:nvPr>
            <p:custDataLst>
              <p:tags r:id="rId3"/>
            </p:custDataLst>
          </p:nvPr>
        </p:nvSpPr>
        <p:spPr>
          <a:xfrm rot="10800000">
            <a:off x="228600" y="35814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4"/>
          <p:cNvPicPr>
            <a:picLocks noChangeAspect="1" noChangeArrowheads="1"/>
          </p:cNvPicPr>
          <p:nvPr/>
        </p:nvPicPr>
        <p:blipFill>
          <a:blip r:embed="rId6" cstate="print"/>
          <a:srcRect/>
          <a:stretch>
            <a:fillRect/>
          </a:stretch>
        </p:blipFill>
        <p:spPr bwMode="auto">
          <a:xfrm>
            <a:off x="5552418" y="0"/>
            <a:ext cx="3591582" cy="61722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43600"/>
            <a:ext cx="8229600" cy="715962"/>
          </a:xfrm>
        </p:spPr>
        <p:txBody>
          <a:bodyPr>
            <a:normAutofit fontScale="90000"/>
          </a:bodyPr>
          <a:lstStyle/>
          <a:p>
            <a:r>
              <a:rPr lang="en-US" b="1" u="sng" dirty="0" smtClean="0"/>
              <a:t>MULTIPLIERS</a:t>
            </a:r>
            <a:endParaRPr lang="en-US" b="1" u="sng" dirty="0"/>
          </a:p>
        </p:txBody>
      </p:sp>
      <p:pic>
        <p:nvPicPr>
          <p:cNvPr id="106499" name="Picture 3"/>
          <p:cNvPicPr>
            <a:picLocks noChangeAspect="1" noChangeArrowheads="1"/>
          </p:cNvPicPr>
          <p:nvPr/>
        </p:nvPicPr>
        <p:blipFill>
          <a:blip r:embed="rId3" cstate="print"/>
          <a:srcRect/>
          <a:stretch>
            <a:fillRect/>
          </a:stretch>
        </p:blipFill>
        <p:spPr bwMode="auto">
          <a:xfrm>
            <a:off x="13151" y="17585"/>
            <a:ext cx="9167922" cy="5697415"/>
          </a:xfrm>
          <a:prstGeom prst="rect">
            <a:avLst/>
          </a:prstGeom>
          <a:noFill/>
          <a:ln w="9525">
            <a:noFill/>
            <a:miter lim="800000"/>
            <a:headEnd/>
            <a:tailEnd/>
          </a:ln>
        </p:spPr>
      </p:pic>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305800" cy="1219200"/>
          </a:xfrm>
        </p:spPr>
        <p:txBody>
          <a:bodyPr>
            <a:normAutofit/>
          </a:bodyPr>
          <a:lstStyle/>
          <a:p>
            <a:pPr algn="l"/>
            <a:r>
              <a:rPr lang="en-US" sz="3600" b="1" dirty="0" smtClean="0"/>
              <a:t>7. If MPC equals 0.9 and both G and T decrease by $50, How would AD shift?</a:t>
            </a:r>
            <a:endParaRPr lang="en-US" sz="3600" b="1" dirty="0"/>
          </a:p>
        </p:txBody>
      </p:sp>
      <p:sp>
        <p:nvSpPr>
          <p:cNvPr id="5" name="TextBox 4"/>
          <p:cNvSpPr txBox="1"/>
          <p:nvPr/>
        </p:nvSpPr>
        <p:spPr>
          <a:xfrm>
            <a:off x="1447800" y="6273225"/>
            <a:ext cx="5550687" cy="584775"/>
          </a:xfrm>
          <a:prstGeom prst="rect">
            <a:avLst/>
          </a:prstGeom>
          <a:noFill/>
        </p:spPr>
        <p:txBody>
          <a:bodyPr wrap="none" rtlCol="0">
            <a:spAutoFit/>
          </a:bodyPr>
          <a:lstStyle/>
          <a:p>
            <a:r>
              <a:rPr lang="en-US" sz="3200" b="1" u="sng" dirty="0" smtClean="0"/>
              <a:t>The Balanced Budget Multiplier</a:t>
            </a:r>
            <a:endParaRPr lang="en-US" sz="3200" b="1" u="sng" dirty="0"/>
          </a:p>
        </p:txBody>
      </p:sp>
      <p:sp>
        <p:nvSpPr>
          <p:cNvPr id="3" name="TPAnswers"/>
          <p:cNvSpPr>
            <a:spLocks noGrp="1"/>
          </p:cNvSpPr>
          <p:nvPr>
            <p:ph type="body" idx="1"/>
            <p:custDataLst>
              <p:tags r:id="rId2"/>
            </p:custDataLst>
          </p:nvPr>
        </p:nvSpPr>
        <p:spPr>
          <a:xfrm>
            <a:off x="457200" y="1371600"/>
            <a:ext cx="3048000" cy="2590800"/>
          </a:xfrm>
        </p:spPr>
        <p:txBody>
          <a:bodyPr>
            <a:normAutofit/>
          </a:bodyPr>
          <a:lstStyle/>
          <a:p>
            <a:pPr marL="514350" indent="-514350">
              <a:buFont typeface="Arial" pitchFamily="34" charset="0"/>
              <a:buAutoNum type="arabicPeriod"/>
            </a:pPr>
            <a:r>
              <a:rPr lang="en-US" dirty="0" smtClean="0"/>
              <a:t>Left by $50</a:t>
            </a:r>
          </a:p>
          <a:p>
            <a:pPr marL="514350" indent="-514350">
              <a:buFont typeface="Arial" pitchFamily="34" charset="0"/>
              <a:buAutoNum type="arabicPeriod"/>
            </a:pPr>
            <a:r>
              <a:rPr lang="en-US" dirty="0" smtClean="0"/>
              <a:t>Right by $50</a:t>
            </a:r>
          </a:p>
          <a:p>
            <a:pPr marL="514350" indent="-514350">
              <a:buFont typeface="Arial" pitchFamily="34" charset="0"/>
              <a:buAutoNum type="arabicPeriod"/>
            </a:pPr>
            <a:r>
              <a:rPr lang="en-US" dirty="0" smtClean="0"/>
              <a:t>Left by $500</a:t>
            </a:r>
          </a:p>
          <a:p>
            <a:pPr marL="514350" indent="-514350">
              <a:buFont typeface="Arial" pitchFamily="34" charset="0"/>
              <a:buAutoNum type="arabicPeriod"/>
            </a:pPr>
            <a:r>
              <a:rPr lang="en-US" dirty="0" smtClean="0"/>
              <a:t>Right by $500</a:t>
            </a:r>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305800" cy="1219200"/>
          </a:xfrm>
        </p:spPr>
        <p:txBody>
          <a:bodyPr>
            <a:normAutofit/>
          </a:bodyPr>
          <a:lstStyle/>
          <a:p>
            <a:pPr algn="l"/>
            <a:r>
              <a:rPr lang="en-US" sz="3600" b="1" dirty="0" smtClean="0">
                <a:solidFill>
                  <a:srgbClr val="0070C0"/>
                </a:solidFill>
              </a:rPr>
              <a:t>7. If MPC equals 0.9 and both G and T decrease by $50, How would AD shift?</a:t>
            </a:r>
            <a:endParaRPr lang="en-US" sz="3600" b="1" dirty="0">
              <a:solidFill>
                <a:srgbClr val="0070C0"/>
              </a:solidFill>
            </a:endParaRPr>
          </a:p>
        </p:txBody>
      </p:sp>
      <p:sp>
        <p:nvSpPr>
          <p:cNvPr id="5" name="TextBox 4"/>
          <p:cNvSpPr txBox="1"/>
          <p:nvPr/>
        </p:nvSpPr>
        <p:spPr>
          <a:xfrm>
            <a:off x="1447800" y="6273225"/>
            <a:ext cx="5550687" cy="584775"/>
          </a:xfrm>
          <a:prstGeom prst="rect">
            <a:avLst/>
          </a:prstGeom>
          <a:noFill/>
        </p:spPr>
        <p:txBody>
          <a:bodyPr wrap="none" rtlCol="0">
            <a:spAutoFit/>
          </a:bodyPr>
          <a:lstStyle/>
          <a:p>
            <a:r>
              <a:rPr lang="en-US" sz="3200" b="1" u="sng" dirty="0" smtClean="0"/>
              <a:t>The Balanced Budget Multiplier</a:t>
            </a:r>
            <a:endParaRPr lang="en-US" sz="3200" b="1" u="sng" dirty="0"/>
          </a:p>
        </p:txBody>
      </p:sp>
      <p:sp>
        <p:nvSpPr>
          <p:cNvPr id="7" name="CorShape1"/>
          <p:cNvSpPr/>
          <p:nvPr>
            <p:custDataLst>
              <p:tags r:id="rId2"/>
            </p:custDataLst>
          </p:nvPr>
        </p:nvSpPr>
        <p:spPr>
          <a:xfrm rot="10800000">
            <a:off x="172720" y="15358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371600"/>
            <a:ext cx="3048000" cy="2590800"/>
          </a:xfrm>
        </p:spPr>
        <p:txBody>
          <a:bodyPr>
            <a:normAutofit/>
          </a:bodyPr>
          <a:lstStyle/>
          <a:p>
            <a:pPr marL="514350" indent="-514350">
              <a:buFont typeface="Arial" pitchFamily="34" charset="0"/>
              <a:buAutoNum type="arabicPeriod"/>
            </a:pPr>
            <a:r>
              <a:rPr lang="en-US" dirty="0" smtClean="0"/>
              <a:t>Left by $50</a:t>
            </a:r>
          </a:p>
          <a:p>
            <a:pPr marL="514350" indent="-514350">
              <a:buFont typeface="Arial" pitchFamily="34" charset="0"/>
              <a:buAutoNum type="arabicPeriod"/>
            </a:pPr>
            <a:r>
              <a:rPr lang="en-US" dirty="0" smtClean="0"/>
              <a:t>Right by $50</a:t>
            </a:r>
          </a:p>
          <a:p>
            <a:pPr marL="514350" indent="-514350">
              <a:buFont typeface="Arial" pitchFamily="34" charset="0"/>
              <a:buAutoNum type="arabicPeriod"/>
            </a:pPr>
            <a:r>
              <a:rPr lang="en-US" dirty="0" smtClean="0"/>
              <a:t>Left by $500</a:t>
            </a:r>
          </a:p>
          <a:p>
            <a:pPr marL="514350" indent="-514350">
              <a:buFont typeface="Arial" pitchFamily="34" charset="0"/>
              <a:buAutoNum type="arabicPeriod"/>
            </a:pPr>
            <a:r>
              <a:rPr lang="en-US" dirty="0" smtClean="0"/>
              <a:t>Right by $500</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8991600" cy="4724400"/>
          </a:xfrm>
        </p:spPr>
        <p:txBody>
          <a:bodyPr>
            <a:normAutofit fontScale="90000"/>
          </a:bodyPr>
          <a:lstStyle/>
          <a:p>
            <a:pPr algn="l"/>
            <a:r>
              <a:rPr lang="en-US" sz="3100" b="1" u="sng" dirty="0" smtClean="0"/>
              <a:t>Expansionary FP increases AD.  </a:t>
            </a:r>
            <a:r>
              <a:rPr lang="en-US" sz="3100" b="1" dirty="0" smtClean="0"/>
              <a:t/>
            </a:r>
            <a:br>
              <a:rPr lang="en-US" sz="3100" b="1" dirty="0" smtClean="0"/>
            </a:br>
            <a:r>
              <a:rPr lang="en-US" sz="900" b="1" dirty="0" smtClean="0"/>
              <a:t/>
            </a:r>
            <a:br>
              <a:rPr lang="en-US" sz="900" b="1" dirty="0" smtClean="0"/>
            </a:br>
            <a:r>
              <a:rPr lang="en-US" sz="3100" b="1" dirty="0" smtClean="0"/>
              <a:t>But, it also causes budget deficits, therefore the government must borrow.  </a:t>
            </a:r>
            <a:br>
              <a:rPr lang="en-US" sz="3100" b="1" dirty="0" smtClean="0"/>
            </a:br>
            <a:r>
              <a:rPr lang="en-US" sz="800" b="1" dirty="0" smtClean="0"/>
              <a:t/>
            </a:r>
            <a:br>
              <a:rPr lang="en-US" sz="800" b="1" dirty="0" smtClean="0"/>
            </a:br>
            <a:r>
              <a:rPr lang="en-US" sz="3100" b="1" dirty="0" smtClean="0"/>
              <a:t>This borrowing increases the demand for </a:t>
            </a:r>
            <a:r>
              <a:rPr lang="en-US" sz="3100" b="1" dirty="0" err="1" smtClean="0"/>
              <a:t>loanable</a:t>
            </a:r>
            <a:r>
              <a:rPr lang="en-US" sz="3100" b="1" dirty="0" smtClean="0"/>
              <a:t> funds and will therefore will raise interest rates.</a:t>
            </a:r>
            <a:br>
              <a:rPr lang="en-US" sz="3100" b="1" dirty="0" smtClean="0"/>
            </a:br>
            <a:r>
              <a:rPr lang="en-US" sz="900" b="1" dirty="0" smtClean="0"/>
              <a:t> </a:t>
            </a:r>
            <a:r>
              <a:rPr lang="en-US" sz="3100" b="1" dirty="0" smtClean="0"/>
              <a:t/>
            </a:r>
            <a:br>
              <a:rPr lang="en-US" sz="3100" b="1" dirty="0" smtClean="0"/>
            </a:br>
            <a:r>
              <a:rPr lang="en-US" sz="3100" b="1" dirty="0" smtClean="0"/>
              <a:t>An increase in interest rates will decrease Investment (I).</a:t>
            </a:r>
            <a:br>
              <a:rPr lang="en-US" sz="3100" b="1" dirty="0" smtClean="0"/>
            </a:br>
            <a:r>
              <a:rPr lang="en-US" sz="900" b="1" dirty="0" smtClean="0"/>
              <a:t/>
            </a:r>
            <a:br>
              <a:rPr lang="en-US" sz="900" b="1" dirty="0" smtClean="0"/>
            </a:br>
            <a:r>
              <a:rPr lang="en-US" sz="3100" b="1" u="sng" dirty="0" smtClean="0"/>
              <a:t>A decrease in I will decrease AD.</a:t>
            </a:r>
            <a:br>
              <a:rPr lang="en-US" sz="3100" b="1" u="sng" dirty="0" smtClean="0"/>
            </a:br>
            <a:r>
              <a:rPr lang="en-US" sz="900" b="1" u="sng" dirty="0" smtClean="0"/>
              <a:t/>
            </a:r>
            <a:br>
              <a:rPr lang="en-US" sz="900" b="1" u="sng" dirty="0" smtClean="0"/>
            </a:br>
            <a:r>
              <a:rPr lang="en-US" sz="3100" b="1" dirty="0" smtClean="0"/>
              <a:t>So . . . . ?</a:t>
            </a:r>
            <a:endParaRPr lang="en-US" sz="3600" b="1" u="sng" dirty="0"/>
          </a:p>
        </p:txBody>
      </p:sp>
      <p:sp>
        <p:nvSpPr>
          <p:cNvPr id="3" name="TextBox 2"/>
          <p:cNvSpPr txBox="1"/>
          <p:nvPr/>
        </p:nvSpPr>
        <p:spPr>
          <a:xfrm>
            <a:off x="1447800" y="6273225"/>
            <a:ext cx="5909759" cy="584775"/>
          </a:xfrm>
          <a:prstGeom prst="rect">
            <a:avLst/>
          </a:prstGeom>
          <a:noFill/>
        </p:spPr>
        <p:txBody>
          <a:bodyPr wrap="none" rtlCol="0">
            <a:spAutoFit/>
          </a:bodyPr>
          <a:lstStyle/>
          <a:p>
            <a:r>
              <a:rPr lang="en-US" sz="3200" b="1" u="sng" dirty="0" smtClean="0"/>
              <a:t>The Multiplier with Crowding Out</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6" name="Picture 4"/>
          <p:cNvPicPr>
            <a:picLocks noChangeAspect="1" noChangeArrowheads="1"/>
          </p:cNvPicPr>
          <p:nvPr/>
        </p:nvPicPr>
        <p:blipFill>
          <a:blip r:embed="rId3" cstate="print"/>
          <a:srcRect/>
          <a:stretch>
            <a:fillRect/>
          </a:stretch>
        </p:blipFill>
        <p:spPr bwMode="auto">
          <a:xfrm>
            <a:off x="1295400" y="124690"/>
            <a:ext cx="6426808" cy="6504709"/>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782762"/>
          </a:xfrm>
        </p:spPr>
        <p:txBody>
          <a:bodyPr>
            <a:normAutofit/>
          </a:bodyPr>
          <a:lstStyle/>
          <a:p>
            <a:pPr algn="l"/>
            <a:r>
              <a:rPr lang="en-US" sz="3600" b="1" dirty="0" smtClean="0"/>
              <a:t>8. If Expansionary FP causes higher interest rates FP will be _______ effective because the multiplier will be ________.</a:t>
            </a:r>
            <a:endParaRPr lang="en-US" sz="3600" b="1" dirty="0"/>
          </a:p>
        </p:txBody>
      </p:sp>
      <p:sp>
        <p:nvSpPr>
          <p:cNvPr id="3" name="TPAnswers"/>
          <p:cNvSpPr>
            <a:spLocks noGrp="1"/>
          </p:cNvSpPr>
          <p:nvPr>
            <p:ph type="body" idx="1"/>
            <p:custDataLst>
              <p:tags r:id="rId2"/>
            </p:custDataLst>
          </p:nvPr>
        </p:nvSpPr>
        <p:spPr>
          <a:xfrm>
            <a:off x="609600" y="2209800"/>
            <a:ext cx="4648200" cy="2743200"/>
          </a:xfrm>
        </p:spPr>
        <p:txBody>
          <a:bodyPr>
            <a:normAutofit/>
          </a:bodyPr>
          <a:lstStyle/>
          <a:p>
            <a:pPr marL="514350" indent="-514350">
              <a:buFont typeface="Arial" pitchFamily="34" charset="0"/>
              <a:buAutoNum type="arabicPeriod"/>
            </a:pPr>
            <a:r>
              <a:rPr lang="en-US" sz="3600" dirty="0" smtClean="0"/>
              <a:t>just as; the same</a:t>
            </a:r>
          </a:p>
          <a:p>
            <a:pPr marL="514350" indent="-514350">
              <a:buFont typeface="Arial" pitchFamily="34" charset="0"/>
              <a:buAutoNum type="arabicPeriod"/>
            </a:pPr>
            <a:r>
              <a:rPr lang="en-US" sz="3600" dirty="0" smtClean="0"/>
              <a:t>more; larger</a:t>
            </a:r>
          </a:p>
          <a:p>
            <a:pPr marL="514350" indent="-514350">
              <a:buFont typeface="Arial" pitchFamily="34" charset="0"/>
              <a:buAutoNum type="arabicPeriod"/>
            </a:pPr>
            <a:r>
              <a:rPr lang="en-US" sz="3600" dirty="0" smtClean="0"/>
              <a:t>less; smaller</a:t>
            </a:r>
          </a:p>
        </p:txBody>
      </p:sp>
      <p:sp>
        <p:nvSpPr>
          <p:cNvPr id="7" name="TextBox 6"/>
          <p:cNvSpPr txBox="1"/>
          <p:nvPr/>
        </p:nvSpPr>
        <p:spPr>
          <a:xfrm>
            <a:off x="1447800" y="6273225"/>
            <a:ext cx="5909759" cy="584775"/>
          </a:xfrm>
          <a:prstGeom prst="rect">
            <a:avLst/>
          </a:prstGeom>
          <a:noFill/>
        </p:spPr>
        <p:txBody>
          <a:bodyPr wrap="none" rtlCol="0">
            <a:spAutoFit/>
          </a:bodyPr>
          <a:lstStyle/>
          <a:p>
            <a:r>
              <a:rPr lang="en-US" sz="3200" b="1" u="sng" dirty="0" smtClean="0"/>
              <a:t>The Multiplier with Crowding Out</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458200" cy="1782762"/>
          </a:xfrm>
        </p:spPr>
        <p:txBody>
          <a:bodyPr>
            <a:normAutofit/>
          </a:bodyPr>
          <a:lstStyle/>
          <a:p>
            <a:pPr algn="l"/>
            <a:r>
              <a:rPr lang="en-US" sz="3600" b="1" dirty="0" smtClean="0">
                <a:solidFill>
                  <a:srgbClr val="0070C0"/>
                </a:solidFill>
              </a:rPr>
              <a:t>8. If Expansionary FP causes higher interest rates FP will be _______ effective because the multiplier will be ________.</a:t>
            </a:r>
            <a:endParaRPr lang="en-US" sz="3600" b="1" dirty="0">
              <a:solidFill>
                <a:srgbClr val="0070C0"/>
              </a:solidFill>
            </a:endParaRPr>
          </a:p>
        </p:txBody>
      </p:sp>
      <p:sp>
        <p:nvSpPr>
          <p:cNvPr id="3" name="TPAnswers"/>
          <p:cNvSpPr>
            <a:spLocks noGrp="1"/>
          </p:cNvSpPr>
          <p:nvPr>
            <p:ph type="body" idx="1"/>
            <p:custDataLst>
              <p:tags r:id="rId2"/>
            </p:custDataLst>
          </p:nvPr>
        </p:nvSpPr>
        <p:spPr>
          <a:xfrm>
            <a:off x="609600" y="2209800"/>
            <a:ext cx="4648200" cy="2743200"/>
          </a:xfrm>
        </p:spPr>
        <p:txBody>
          <a:bodyPr>
            <a:normAutofit/>
          </a:bodyPr>
          <a:lstStyle/>
          <a:p>
            <a:pPr marL="514350" indent="-514350">
              <a:buFont typeface="Arial" pitchFamily="34" charset="0"/>
              <a:buAutoNum type="arabicPeriod"/>
            </a:pPr>
            <a:r>
              <a:rPr lang="en-US" sz="3600" dirty="0" smtClean="0"/>
              <a:t>just as; the same</a:t>
            </a:r>
          </a:p>
          <a:p>
            <a:pPr marL="514350" indent="-514350">
              <a:buFont typeface="Arial" pitchFamily="34" charset="0"/>
              <a:buAutoNum type="arabicPeriod"/>
            </a:pPr>
            <a:r>
              <a:rPr lang="en-US" sz="3600" dirty="0" smtClean="0"/>
              <a:t>more; larger</a:t>
            </a:r>
          </a:p>
          <a:p>
            <a:pPr marL="514350" indent="-514350">
              <a:buFont typeface="Arial" pitchFamily="34" charset="0"/>
              <a:buAutoNum type="arabicPeriod"/>
            </a:pPr>
            <a:r>
              <a:rPr lang="en-US" sz="3600" dirty="0" smtClean="0"/>
              <a:t>less; smaller</a:t>
            </a:r>
          </a:p>
        </p:txBody>
      </p:sp>
      <p:sp>
        <p:nvSpPr>
          <p:cNvPr id="6" name="CorShape1"/>
          <p:cNvSpPr/>
          <p:nvPr>
            <p:custDataLst>
              <p:tags r:id="rId3"/>
            </p:custDataLst>
          </p:nvPr>
        </p:nvSpPr>
        <p:spPr>
          <a:xfrm rot="10800000">
            <a:off x="304800" y="3581400"/>
            <a:ext cx="393700" cy="393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47800" y="6273225"/>
            <a:ext cx="5909759" cy="584775"/>
          </a:xfrm>
          <a:prstGeom prst="rect">
            <a:avLst/>
          </a:prstGeom>
          <a:noFill/>
        </p:spPr>
        <p:txBody>
          <a:bodyPr wrap="none" rtlCol="0">
            <a:spAutoFit/>
          </a:bodyPr>
          <a:lstStyle/>
          <a:p>
            <a:r>
              <a:rPr lang="en-US" sz="3200" b="1" u="sng" dirty="0" smtClean="0"/>
              <a:t>The Multiplier with Crowding Out</a:t>
            </a:r>
            <a:endParaRPr lang="en-US" sz="3200" b="1" u="sng"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6" name="Picture 4"/>
          <p:cNvPicPr>
            <a:picLocks noChangeAspect="1" noChangeArrowheads="1"/>
          </p:cNvPicPr>
          <p:nvPr/>
        </p:nvPicPr>
        <p:blipFill>
          <a:blip r:embed="rId3" cstate="print"/>
          <a:srcRect/>
          <a:stretch>
            <a:fillRect/>
          </a:stretch>
        </p:blipFill>
        <p:spPr bwMode="auto">
          <a:xfrm>
            <a:off x="1295400" y="124690"/>
            <a:ext cx="6426808" cy="6504709"/>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15000"/>
            <a:ext cx="8229600" cy="715962"/>
          </a:xfrm>
        </p:spPr>
        <p:txBody>
          <a:bodyPr>
            <a:normAutofit fontScale="90000"/>
          </a:bodyPr>
          <a:lstStyle/>
          <a:p>
            <a:r>
              <a:rPr lang="en-US" b="1" u="sng" dirty="0" smtClean="0"/>
              <a:t>MULTIPLIERS</a:t>
            </a:r>
            <a:endParaRPr lang="en-US" b="1" u="sng" dirty="0"/>
          </a:p>
        </p:txBody>
      </p:sp>
      <p:pic>
        <p:nvPicPr>
          <p:cNvPr id="106499" name="Picture 3"/>
          <p:cNvPicPr>
            <a:picLocks noChangeAspect="1" noChangeArrowheads="1"/>
          </p:cNvPicPr>
          <p:nvPr/>
        </p:nvPicPr>
        <p:blipFill>
          <a:blip r:embed="rId3" cstate="print"/>
          <a:srcRect/>
          <a:stretch>
            <a:fillRect/>
          </a:stretch>
        </p:blipFill>
        <p:spPr bwMode="auto">
          <a:xfrm>
            <a:off x="26963" y="0"/>
            <a:ext cx="9073602" cy="5638800"/>
          </a:xfrm>
          <a:prstGeom prst="rect">
            <a:avLst/>
          </a:prstGeom>
          <a:noFill/>
          <a:ln w="9525">
            <a:noFill/>
            <a:miter lim="800000"/>
            <a:headEnd/>
            <a:tailEnd/>
          </a:ln>
        </p:spPr>
      </p:pic>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85799"/>
          </a:xfrm>
        </p:spPr>
        <p:txBody>
          <a:bodyPr>
            <a:normAutofit fontScale="90000"/>
          </a:bodyPr>
          <a:lstStyle/>
          <a:p>
            <a:r>
              <a:rPr lang="en-US" b="1" dirty="0" smtClean="0"/>
              <a:t>13a – Fiscal Policy - 1</a:t>
            </a:r>
            <a:endParaRPr lang="en-US" b="1" dirty="0"/>
          </a:p>
        </p:txBody>
      </p:sp>
      <p:sp>
        <p:nvSpPr>
          <p:cNvPr id="3" name="Subtitle 2"/>
          <p:cNvSpPr>
            <a:spLocks noGrp="1"/>
          </p:cNvSpPr>
          <p:nvPr>
            <p:ph type="subTitle" idx="1"/>
          </p:nvPr>
        </p:nvSpPr>
        <p:spPr>
          <a:xfrm>
            <a:off x="304800" y="685800"/>
            <a:ext cx="8153400" cy="6096000"/>
          </a:xfrm>
        </p:spPr>
        <p:txBody>
          <a:bodyPr>
            <a:normAutofit fontScale="70000" lnSpcReduction="20000"/>
          </a:bodyPr>
          <a:lstStyle/>
          <a:p>
            <a:pPr algn="l"/>
            <a:r>
              <a:rPr lang="en-US" sz="4000" b="1" dirty="0" smtClean="0">
                <a:solidFill>
                  <a:schemeClr val="tx1"/>
                </a:solidFill>
              </a:rPr>
              <a:t>Outcomes / What you should learn:</a:t>
            </a:r>
          </a:p>
          <a:p>
            <a:pPr lvl="1" algn="l"/>
            <a:r>
              <a:rPr lang="en-US" dirty="0">
                <a:solidFill>
                  <a:schemeClr val="tx1"/>
                </a:solidFill>
              </a:rPr>
              <a:t>We know that GDP = C + </a:t>
            </a:r>
            <a:r>
              <a:rPr lang="en-US" dirty="0" err="1">
                <a:solidFill>
                  <a:schemeClr val="tx1"/>
                </a:solidFill>
              </a:rPr>
              <a:t>Ig</a:t>
            </a:r>
            <a:r>
              <a:rPr lang="en-US" dirty="0">
                <a:solidFill>
                  <a:schemeClr val="tx1"/>
                </a:solidFill>
              </a:rPr>
              <a:t> + G + </a:t>
            </a:r>
            <a:r>
              <a:rPr lang="en-US" dirty="0" err="1">
                <a:solidFill>
                  <a:schemeClr val="tx1"/>
                </a:solidFill>
              </a:rPr>
              <a:t>Xn</a:t>
            </a:r>
            <a:r>
              <a:rPr lang="en-US" dirty="0">
                <a:solidFill>
                  <a:schemeClr val="tx1"/>
                </a:solidFill>
              </a:rPr>
              <a:t>.</a:t>
            </a:r>
            <a:br>
              <a:rPr lang="en-US" dirty="0">
                <a:solidFill>
                  <a:schemeClr val="tx1"/>
                </a:solidFill>
              </a:rPr>
            </a:br>
            <a:r>
              <a:rPr lang="en-US" dirty="0">
                <a:solidFill>
                  <a:schemeClr val="tx1"/>
                </a:solidFill>
              </a:rPr>
              <a:t>If at full employment GDP would equal $500 billion, but it is currently at $400 billion, then what increase in government purchases (G) are needed to achieve full employment? </a:t>
            </a:r>
            <a:r>
              <a:rPr lang="en-US" dirty="0" smtClean="0">
                <a:solidFill>
                  <a:schemeClr val="tx1"/>
                </a:solidFill>
              </a:rPr>
              <a:t>MPC=0.8</a:t>
            </a:r>
          </a:p>
          <a:p>
            <a:pPr lvl="1" algn="l"/>
            <a:endParaRPr lang="en-US" sz="1100" dirty="0">
              <a:solidFill>
                <a:schemeClr val="tx1"/>
              </a:solidFill>
            </a:endParaRPr>
          </a:p>
          <a:p>
            <a:pPr lvl="1" algn="l"/>
            <a:r>
              <a:rPr lang="en-US" dirty="0">
                <a:solidFill>
                  <a:schemeClr val="tx1"/>
                </a:solidFill>
              </a:rPr>
              <a:t>Explain expansionary and </a:t>
            </a:r>
            <a:r>
              <a:rPr lang="en-US" dirty="0" err="1">
                <a:solidFill>
                  <a:schemeClr val="tx1"/>
                </a:solidFill>
              </a:rPr>
              <a:t>contractionary</a:t>
            </a:r>
            <a:r>
              <a:rPr lang="en-US" dirty="0">
                <a:solidFill>
                  <a:schemeClr val="tx1"/>
                </a:solidFill>
              </a:rPr>
              <a:t> fiscal policy and its effects on the economy and Federal budget</a:t>
            </a:r>
            <a:r>
              <a:rPr lang="en-US" dirty="0" smtClean="0">
                <a:solidFill>
                  <a:schemeClr val="tx1"/>
                </a:solidFill>
              </a:rPr>
              <a:t>.</a:t>
            </a:r>
          </a:p>
          <a:p>
            <a:pPr lvl="1" algn="l"/>
            <a:endParaRPr lang="en-US" sz="1100" dirty="0">
              <a:solidFill>
                <a:schemeClr val="tx1"/>
              </a:solidFill>
            </a:endParaRPr>
          </a:p>
          <a:p>
            <a:pPr lvl="1" algn="l"/>
            <a:r>
              <a:rPr lang="en-US" dirty="0">
                <a:solidFill>
                  <a:schemeClr val="tx1"/>
                </a:solidFill>
              </a:rPr>
              <a:t>Compare and explain the difference between the government spending multiplier and the lump-sum tax </a:t>
            </a:r>
            <a:r>
              <a:rPr lang="en-US" dirty="0" smtClean="0">
                <a:solidFill>
                  <a:schemeClr val="tx1"/>
                </a:solidFill>
              </a:rPr>
              <a:t>multiplier</a:t>
            </a:r>
          </a:p>
          <a:p>
            <a:pPr lvl="1" algn="l"/>
            <a:endParaRPr lang="en-US" sz="1100" dirty="0">
              <a:solidFill>
                <a:schemeClr val="tx1"/>
              </a:solidFill>
            </a:endParaRPr>
          </a:p>
          <a:p>
            <a:pPr lvl="1" algn="l"/>
            <a:r>
              <a:rPr lang="en-US" dirty="0">
                <a:solidFill>
                  <a:schemeClr val="tx1"/>
                </a:solidFill>
              </a:rPr>
              <a:t>What is the balanced budget multiplier and why is it equal to one</a:t>
            </a:r>
            <a:r>
              <a:rPr lang="en-US" dirty="0" smtClean="0">
                <a:solidFill>
                  <a:schemeClr val="tx1"/>
                </a:solidFill>
              </a:rPr>
              <a:t>?</a:t>
            </a:r>
          </a:p>
          <a:p>
            <a:pPr lvl="1" algn="l"/>
            <a:endParaRPr lang="en-US" sz="1300" dirty="0">
              <a:solidFill>
                <a:schemeClr val="tx1"/>
              </a:solidFill>
            </a:endParaRPr>
          </a:p>
          <a:p>
            <a:pPr lvl="1" algn="l"/>
            <a:r>
              <a:rPr lang="en-US" dirty="0">
                <a:solidFill>
                  <a:schemeClr val="tx1"/>
                </a:solidFill>
              </a:rPr>
              <a:t>If we increase government spending by $</a:t>
            </a:r>
            <a:r>
              <a:rPr lang="en-US" dirty="0" smtClean="0">
                <a:solidFill>
                  <a:schemeClr val="tx1"/>
                </a:solidFill>
              </a:rPr>
              <a:t>500 </a:t>
            </a:r>
            <a:r>
              <a:rPr lang="en-US" dirty="0">
                <a:solidFill>
                  <a:schemeClr val="tx1"/>
                </a:solidFill>
              </a:rPr>
              <a:t>million AND raise taxes by $500 million to pay for the additional spending. What will happen to real GDP</a:t>
            </a:r>
            <a:r>
              <a:rPr lang="en-US" dirty="0" smtClean="0">
                <a:solidFill>
                  <a:schemeClr val="tx1"/>
                </a:solidFill>
              </a:rPr>
              <a:t>?</a:t>
            </a:r>
          </a:p>
          <a:p>
            <a:pPr lvl="1" algn="l"/>
            <a:endParaRPr lang="en-US" sz="1300" dirty="0">
              <a:solidFill>
                <a:schemeClr val="tx1"/>
              </a:solidFill>
            </a:endParaRPr>
          </a:p>
          <a:p>
            <a:pPr lvl="1" algn="l"/>
            <a:r>
              <a:rPr lang="en-US" dirty="0">
                <a:solidFill>
                  <a:schemeClr val="tx1"/>
                </a:solidFill>
              </a:rPr>
              <a:t>Explain how the multiplier effect is weakened when there is demand-pull inflation</a:t>
            </a:r>
            <a:r>
              <a:rPr lang="en-US" dirty="0" smtClean="0">
                <a:solidFill>
                  <a:schemeClr val="tx1"/>
                </a:solidFill>
              </a:rPr>
              <a:t>.</a:t>
            </a:r>
          </a:p>
          <a:p>
            <a:pPr lvl="1" algn="l"/>
            <a:endParaRPr lang="en-US" sz="1300" dirty="0">
              <a:solidFill>
                <a:schemeClr val="tx1"/>
              </a:solidFill>
            </a:endParaRPr>
          </a:p>
          <a:p>
            <a:pPr lvl="1" algn="l"/>
            <a:r>
              <a:rPr lang="en-US" dirty="0">
                <a:solidFill>
                  <a:schemeClr val="tx1"/>
                </a:solidFill>
              </a:rPr>
              <a:t>Explain how crowding out affects the multiplier</a:t>
            </a:r>
            <a:r>
              <a:rPr lang="en-US" dirty="0" smtClean="0">
                <a:solidFill>
                  <a:schemeClr val="tx1"/>
                </a:solidFill>
              </a:rPr>
              <a:t>.</a:t>
            </a:r>
          </a:p>
          <a:p>
            <a:pPr algn="l"/>
            <a:endParaRPr lang="en-US" sz="3600" dirty="0">
              <a:solidFill>
                <a:schemeClr val="tx1"/>
              </a:solidFill>
            </a:endParaRPr>
          </a:p>
        </p:txBody>
      </p:sp>
    </p:spTree>
    <p:custDataLst>
      <p:tags r:id="rId1"/>
    </p:custDataLst>
    <p:extLst>
      <p:ext uri="{BB962C8B-B14F-4D97-AF65-F5344CB8AC3E}">
        <p14:creationId xmlns:p14="http://schemas.microsoft.com/office/powerpoint/2010/main" val="29356729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3276600" cy="4495800"/>
          </a:xfrm>
        </p:spPr>
        <p:txBody>
          <a:bodyPr>
            <a:normAutofit/>
          </a:bodyPr>
          <a:lstStyle/>
          <a:p>
            <a:r>
              <a:rPr lang="en-US" b="1" dirty="0" smtClean="0"/>
              <a:t>What if AD decreases and the government does NOTHING?</a:t>
            </a:r>
            <a:endParaRPr lang="en-US" b="1" dirty="0"/>
          </a:p>
        </p:txBody>
      </p:sp>
      <p:pic>
        <p:nvPicPr>
          <p:cNvPr id="71683" name="Picture 3"/>
          <p:cNvPicPr>
            <a:picLocks noChangeAspect="1" noChangeArrowheads="1"/>
          </p:cNvPicPr>
          <p:nvPr/>
        </p:nvPicPr>
        <p:blipFill>
          <a:blip r:embed="rId3" cstate="print"/>
          <a:srcRect/>
          <a:stretch>
            <a:fillRect/>
          </a:stretch>
        </p:blipFill>
        <p:spPr bwMode="auto">
          <a:xfrm>
            <a:off x="3962400" y="228600"/>
            <a:ext cx="4902636" cy="4343400"/>
          </a:xfrm>
          <a:prstGeom prst="rect">
            <a:avLst/>
          </a:prstGeom>
          <a:noFill/>
          <a:ln w="9525">
            <a:noFill/>
            <a:miter lim="800000"/>
            <a:headEnd/>
            <a:tailEnd/>
          </a:ln>
        </p:spPr>
      </p:pic>
      <p:sp>
        <p:nvSpPr>
          <p:cNvPr id="4" name="TextBox 3"/>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4648200" cy="1905000"/>
          </a:xfrm>
        </p:spPr>
        <p:txBody>
          <a:bodyPr>
            <a:normAutofit fontScale="90000"/>
          </a:bodyPr>
          <a:lstStyle/>
          <a:p>
            <a:pPr algn="l"/>
            <a:r>
              <a:rPr lang="en-US" sz="3600" b="1" dirty="0" smtClean="0"/>
              <a:t>9. What if AD decreases and the government does nothing?</a:t>
            </a:r>
            <a:endParaRPr lang="en-US" sz="3600" b="1" dirty="0"/>
          </a:p>
        </p:txBody>
      </p:sp>
      <p:pic>
        <p:nvPicPr>
          <p:cNvPr id="5" name="Picture 3"/>
          <p:cNvPicPr>
            <a:picLocks noChangeAspect="1" noChangeArrowheads="1"/>
          </p:cNvPicPr>
          <p:nvPr/>
        </p:nvPicPr>
        <p:blipFill>
          <a:blip r:embed="rId5" cstate="print"/>
          <a:srcRect/>
          <a:stretch>
            <a:fillRect/>
          </a:stretch>
        </p:blipFill>
        <p:spPr bwMode="auto">
          <a:xfrm>
            <a:off x="5410200" y="457200"/>
            <a:ext cx="3733800" cy="3307891"/>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358139" y="1976967"/>
            <a:ext cx="5029200" cy="2514600"/>
          </a:xfrm>
        </p:spPr>
        <p:txBody>
          <a:bodyPr>
            <a:normAutofit fontScale="92500" lnSpcReduction="10000"/>
          </a:bodyPr>
          <a:lstStyle/>
          <a:p>
            <a:pPr marL="514350" indent="-514350">
              <a:buFont typeface="Arial" pitchFamily="34" charset="0"/>
              <a:buAutoNum type="arabicPeriod"/>
            </a:pPr>
            <a:r>
              <a:rPr lang="en-US" dirty="0" smtClean="0"/>
              <a:t>AD will decrease but then increase a little</a:t>
            </a:r>
          </a:p>
          <a:p>
            <a:pPr marL="514350" indent="-514350">
              <a:buFont typeface="Arial" pitchFamily="34" charset="0"/>
              <a:buAutoNum type="arabicPeriod"/>
            </a:pPr>
            <a:r>
              <a:rPr lang="en-US" dirty="0" smtClean="0"/>
              <a:t>Inflation goes up</a:t>
            </a:r>
          </a:p>
          <a:p>
            <a:pPr marL="514350" indent="-514350">
              <a:buFont typeface="Arial" pitchFamily="34" charset="0"/>
              <a:buAutoNum type="arabicPeriod"/>
            </a:pPr>
            <a:r>
              <a:rPr lang="en-US" dirty="0" smtClean="0"/>
              <a:t>Economic growth goes up</a:t>
            </a:r>
          </a:p>
          <a:p>
            <a:pPr marL="514350" indent="-514350">
              <a:buFont typeface="Arial" pitchFamily="34" charset="0"/>
              <a:buAutoNum type="arabicPeriod"/>
            </a:pPr>
            <a:r>
              <a:rPr lang="en-US" dirty="0" smtClean="0"/>
              <a:t>GDP will be $400</a:t>
            </a:r>
            <a:endParaRPr lang="en-US" dirty="0"/>
          </a:p>
        </p:txBody>
      </p:sp>
      <p:sp>
        <p:nvSpPr>
          <p:cNvPr id="8" name="TextBox 7"/>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4648200" cy="1905000"/>
          </a:xfrm>
        </p:spPr>
        <p:txBody>
          <a:bodyPr>
            <a:normAutofit fontScale="90000"/>
          </a:bodyPr>
          <a:lstStyle/>
          <a:p>
            <a:pPr algn="l"/>
            <a:r>
              <a:rPr lang="en-US" sz="3600" b="1" dirty="0" smtClean="0">
                <a:solidFill>
                  <a:srgbClr val="0070C0"/>
                </a:solidFill>
              </a:rPr>
              <a:t>9. What if AD decreases and the government does nothing?</a:t>
            </a:r>
            <a:endParaRPr lang="en-US" sz="3600" b="1" dirty="0">
              <a:solidFill>
                <a:srgbClr val="0070C0"/>
              </a:solidFill>
            </a:endParaRPr>
          </a:p>
        </p:txBody>
      </p:sp>
      <p:pic>
        <p:nvPicPr>
          <p:cNvPr id="5" name="Picture 3"/>
          <p:cNvPicPr>
            <a:picLocks noChangeAspect="1" noChangeArrowheads="1"/>
          </p:cNvPicPr>
          <p:nvPr/>
        </p:nvPicPr>
        <p:blipFill>
          <a:blip r:embed="rId6" cstate="print"/>
          <a:srcRect/>
          <a:stretch>
            <a:fillRect/>
          </a:stretch>
        </p:blipFill>
        <p:spPr bwMode="auto">
          <a:xfrm>
            <a:off x="5410200" y="457200"/>
            <a:ext cx="3733800" cy="3307891"/>
          </a:xfrm>
          <a:prstGeom prst="rect">
            <a:avLst/>
          </a:prstGeom>
          <a:noFill/>
          <a:ln w="9525">
            <a:noFill/>
            <a:miter lim="800000"/>
            <a:headEnd/>
            <a:tailEnd/>
          </a:ln>
        </p:spPr>
      </p:pic>
      <p:sp>
        <p:nvSpPr>
          <p:cNvPr id="8" name="TextBox 7"/>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6" name="CorShape1"/>
          <p:cNvSpPr/>
          <p:nvPr>
            <p:custDataLst>
              <p:tags r:id="rId2"/>
            </p:custDataLst>
          </p:nvPr>
        </p:nvSpPr>
        <p:spPr>
          <a:xfrm rot="10800000">
            <a:off x="20320" y="20692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04800" y="1905000"/>
            <a:ext cx="5029200" cy="2514600"/>
          </a:xfrm>
        </p:spPr>
        <p:txBody>
          <a:bodyPr>
            <a:noAutofit/>
          </a:bodyPr>
          <a:lstStyle/>
          <a:p>
            <a:pPr marL="514350" indent="-514350">
              <a:buFont typeface="Arial" pitchFamily="34" charset="0"/>
              <a:buAutoNum type="arabicPeriod"/>
            </a:pPr>
            <a:r>
              <a:rPr lang="en-US" dirty="0" smtClean="0"/>
              <a:t>AD will decrease but then increase a little</a:t>
            </a:r>
          </a:p>
          <a:p>
            <a:pPr marL="514350" indent="-514350">
              <a:buFont typeface="Arial" pitchFamily="34" charset="0"/>
              <a:buAutoNum type="arabicPeriod"/>
            </a:pPr>
            <a:r>
              <a:rPr lang="en-US" dirty="0" smtClean="0"/>
              <a:t>Inflation goes up</a:t>
            </a:r>
          </a:p>
          <a:p>
            <a:pPr marL="514350" indent="-514350">
              <a:buFont typeface="Arial" pitchFamily="34" charset="0"/>
              <a:buAutoNum type="arabicPeriod"/>
            </a:pPr>
            <a:r>
              <a:rPr lang="en-US" dirty="0" smtClean="0"/>
              <a:t>Economic growth goes up</a:t>
            </a:r>
          </a:p>
          <a:p>
            <a:pPr marL="514350" indent="-514350">
              <a:buFont typeface="Arial" pitchFamily="34" charset="0"/>
              <a:buAutoNum type="arabicPeriod"/>
            </a:pPr>
            <a:r>
              <a:rPr lang="en-US" dirty="0" smtClean="0"/>
              <a:t>GDP will be $400</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276600" cy="4876800"/>
          </a:xfrm>
        </p:spPr>
        <p:txBody>
          <a:bodyPr>
            <a:normAutofit fontScale="90000"/>
          </a:bodyPr>
          <a:lstStyle/>
          <a:p>
            <a:pPr algn="l"/>
            <a:r>
              <a:rPr lang="en-US" sz="3600" b="1" dirty="0" smtClean="0"/>
              <a:t>What if AD decreases from AD1 to AD2 and the government does NOTHING?</a:t>
            </a:r>
            <a:br>
              <a:rPr lang="en-US" sz="3600" b="1" dirty="0" smtClean="0"/>
            </a:br>
            <a:r>
              <a:rPr lang="en-US" sz="3600" b="1" dirty="0" smtClean="0"/>
              <a:t/>
            </a:r>
            <a:br>
              <a:rPr lang="en-US" sz="3600" b="1" dirty="0" smtClean="0"/>
            </a:br>
            <a:r>
              <a:rPr lang="en-US" sz="3600" b="1" dirty="0" smtClean="0"/>
              <a:t>AD will increase from AD2 to AD3 because of built-in stabilizers.</a:t>
            </a:r>
            <a:endParaRPr lang="en-US" sz="3600" b="1" dirty="0"/>
          </a:p>
        </p:txBody>
      </p:sp>
      <p:pic>
        <p:nvPicPr>
          <p:cNvPr id="72706" name="Picture 2"/>
          <p:cNvPicPr>
            <a:picLocks noChangeAspect="1" noChangeArrowheads="1"/>
          </p:cNvPicPr>
          <p:nvPr/>
        </p:nvPicPr>
        <p:blipFill>
          <a:blip r:embed="rId3" cstate="print"/>
          <a:srcRect/>
          <a:stretch>
            <a:fillRect/>
          </a:stretch>
        </p:blipFill>
        <p:spPr bwMode="auto">
          <a:xfrm>
            <a:off x="3657600" y="533400"/>
            <a:ext cx="5246680" cy="4648200"/>
          </a:xfrm>
          <a:prstGeom prst="rect">
            <a:avLst/>
          </a:prstGeom>
          <a:noFill/>
          <a:ln w="9525">
            <a:noFill/>
            <a:miter lim="800000"/>
            <a:headEnd/>
            <a:tailEnd/>
          </a:ln>
        </p:spPr>
      </p:pic>
      <p:sp>
        <p:nvSpPr>
          <p:cNvPr id="4" name="TextBox 3"/>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1173162"/>
          </a:xfrm>
        </p:spPr>
        <p:txBody>
          <a:bodyPr>
            <a:normAutofit fontScale="90000"/>
          </a:bodyPr>
          <a:lstStyle/>
          <a:p>
            <a:pPr algn="l"/>
            <a:r>
              <a:rPr lang="en-US" sz="3600" b="1" dirty="0" smtClean="0"/>
              <a:t>10. If the government’s budget deficit increases, this indicates what type of policy?</a:t>
            </a:r>
            <a:endParaRPr lang="en-US" sz="3600" b="1" dirty="0"/>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3" name="TPAnswers"/>
          <p:cNvSpPr>
            <a:spLocks noGrp="1"/>
          </p:cNvSpPr>
          <p:nvPr>
            <p:ph type="body" idx="1"/>
            <p:custDataLst>
              <p:tags r:id="rId2"/>
            </p:custDataLst>
          </p:nvPr>
        </p:nvSpPr>
        <p:spPr>
          <a:xfrm>
            <a:off x="457200" y="1371600"/>
            <a:ext cx="4419600" cy="2819400"/>
          </a:xfrm>
        </p:spPr>
        <p:txBody>
          <a:bodyPr>
            <a:normAutofit/>
          </a:bodyPr>
          <a:lstStyle/>
          <a:p>
            <a:pPr marL="514350" indent="-514350">
              <a:buFont typeface="Arial" pitchFamily="34" charset="0"/>
              <a:buAutoNum type="arabicPeriod"/>
            </a:pPr>
            <a:r>
              <a:rPr lang="en-US" sz="3600" dirty="0" smtClean="0"/>
              <a:t>Expansionary FP</a:t>
            </a:r>
          </a:p>
          <a:p>
            <a:pPr marL="514350" indent="-514350">
              <a:buFont typeface="Arial" pitchFamily="34" charset="0"/>
              <a:buAutoNum type="arabicPeriod"/>
            </a:pPr>
            <a:r>
              <a:rPr lang="en-US" sz="3600" dirty="0" err="1" smtClean="0"/>
              <a:t>Contractionary</a:t>
            </a:r>
            <a:r>
              <a:rPr lang="en-US" sz="3600" dirty="0" smtClean="0"/>
              <a:t> FP</a:t>
            </a:r>
          </a:p>
          <a:p>
            <a:pPr marL="514350" indent="-514350">
              <a:buFont typeface="Arial" pitchFamily="34" charset="0"/>
              <a:buAutoNum type="arabicPeriod"/>
            </a:pPr>
            <a:r>
              <a:rPr lang="en-US" sz="3600" dirty="0" smtClean="0"/>
              <a:t>Easy MP</a:t>
            </a:r>
          </a:p>
          <a:p>
            <a:pPr marL="514350" indent="-514350">
              <a:buFont typeface="Arial" pitchFamily="34" charset="0"/>
              <a:buAutoNum type="arabicPeriod"/>
            </a:pPr>
            <a:r>
              <a:rPr lang="en-US" sz="3600" dirty="0" smtClean="0"/>
              <a:t>We cannot be sure</a:t>
            </a:r>
            <a:endParaRPr lang="en-US" sz="3600"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1173162"/>
          </a:xfrm>
        </p:spPr>
        <p:txBody>
          <a:bodyPr>
            <a:normAutofit fontScale="90000"/>
          </a:bodyPr>
          <a:lstStyle/>
          <a:p>
            <a:pPr algn="l"/>
            <a:r>
              <a:rPr lang="en-US" sz="3600" b="1" dirty="0" smtClean="0">
                <a:solidFill>
                  <a:srgbClr val="0070C0"/>
                </a:solidFill>
              </a:rPr>
              <a:t>10. If the government’s budget deficit increases, this indicates what type of policy?</a:t>
            </a:r>
            <a:endParaRPr lang="en-US" sz="3600" b="1" dirty="0">
              <a:solidFill>
                <a:srgbClr val="0070C0"/>
              </a:solidFill>
            </a:endParaRPr>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7" name="CorShape1"/>
          <p:cNvSpPr/>
          <p:nvPr>
            <p:custDataLst>
              <p:tags r:id="rId2"/>
            </p:custDataLst>
          </p:nvPr>
        </p:nvSpPr>
        <p:spPr>
          <a:xfrm rot="10800000">
            <a:off x="142239" y="3413929"/>
            <a:ext cx="393700" cy="393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371600"/>
            <a:ext cx="4419600" cy="2819400"/>
          </a:xfrm>
        </p:spPr>
        <p:txBody>
          <a:bodyPr>
            <a:normAutofit/>
          </a:bodyPr>
          <a:lstStyle/>
          <a:p>
            <a:pPr marL="514350" indent="-514350">
              <a:buFont typeface="Arial" pitchFamily="34" charset="0"/>
              <a:buAutoNum type="arabicPeriod"/>
            </a:pPr>
            <a:r>
              <a:rPr lang="en-US" sz="3600" dirty="0" smtClean="0"/>
              <a:t>Expansionary FP</a:t>
            </a:r>
          </a:p>
          <a:p>
            <a:pPr marL="514350" indent="-514350">
              <a:buFont typeface="Arial" pitchFamily="34" charset="0"/>
              <a:buAutoNum type="arabicPeriod"/>
            </a:pPr>
            <a:r>
              <a:rPr lang="en-US" sz="3600" dirty="0" err="1" smtClean="0"/>
              <a:t>Contractionary</a:t>
            </a:r>
            <a:r>
              <a:rPr lang="en-US" sz="3600" dirty="0" smtClean="0"/>
              <a:t> FP</a:t>
            </a:r>
          </a:p>
          <a:p>
            <a:pPr marL="514350" indent="-514350">
              <a:buFont typeface="Arial" pitchFamily="34" charset="0"/>
              <a:buAutoNum type="arabicPeriod"/>
            </a:pPr>
            <a:r>
              <a:rPr lang="en-US" sz="3600" dirty="0" smtClean="0"/>
              <a:t>Easy MP</a:t>
            </a:r>
          </a:p>
          <a:p>
            <a:pPr marL="514350" indent="-514350">
              <a:buFont typeface="Arial" pitchFamily="34" charset="0"/>
              <a:buAutoNum type="arabicPeriod"/>
            </a:pPr>
            <a:r>
              <a:rPr lang="en-US" sz="3600" dirty="0" smtClean="0"/>
              <a:t>We cannot be sure</a:t>
            </a:r>
            <a:endParaRPr lang="en-US" sz="36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868362"/>
          </a:xfrm>
        </p:spPr>
        <p:txBody>
          <a:bodyPr>
            <a:normAutofit fontScale="90000"/>
          </a:bodyPr>
          <a:lstStyle/>
          <a:p>
            <a:pPr algn="l"/>
            <a:r>
              <a:rPr lang="en-US" sz="3600" b="1" dirty="0" smtClean="0"/>
              <a:t>11. The cyclically-adjusted budget measures the Federal budget deficit or surplus if: </a:t>
            </a:r>
            <a:endParaRPr lang="en-US" sz="3600" b="1" dirty="0"/>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3" name="TPAnswers"/>
          <p:cNvSpPr>
            <a:spLocks noGrp="1"/>
          </p:cNvSpPr>
          <p:nvPr>
            <p:ph type="body" idx="1"/>
            <p:custDataLst>
              <p:tags r:id="rId2"/>
            </p:custDataLst>
          </p:nvPr>
        </p:nvSpPr>
        <p:spPr>
          <a:xfrm>
            <a:off x="457200" y="1371601"/>
            <a:ext cx="8229600" cy="2514600"/>
          </a:xfrm>
        </p:spPr>
        <p:txBody>
          <a:bodyPr>
            <a:normAutofit/>
          </a:bodyPr>
          <a:lstStyle/>
          <a:p>
            <a:pPr marL="514350" indent="-514350">
              <a:buFont typeface="Arial" pitchFamily="34" charset="0"/>
              <a:buAutoNum type="arabicPeriod"/>
            </a:pPr>
            <a:r>
              <a:rPr lang="en-US" dirty="0" smtClean="0"/>
              <a:t>The rate of inflation was zero</a:t>
            </a:r>
          </a:p>
          <a:p>
            <a:pPr marL="514350" indent="-514350">
              <a:buFont typeface="Arial" pitchFamily="34" charset="0"/>
              <a:buAutoNum type="arabicPeriod"/>
            </a:pPr>
            <a:r>
              <a:rPr lang="en-US" dirty="0" smtClean="0"/>
              <a:t>The economy was at full employment</a:t>
            </a:r>
          </a:p>
          <a:p>
            <a:pPr marL="514350" indent="-514350">
              <a:buFont typeface="Arial" pitchFamily="34" charset="0"/>
              <a:buAutoNum type="arabicPeriod"/>
            </a:pPr>
            <a:r>
              <a:rPr lang="en-US" dirty="0" smtClean="0"/>
              <a:t>The MPC was zero</a:t>
            </a:r>
          </a:p>
          <a:p>
            <a:pPr marL="514350" indent="-514350">
              <a:buFont typeface="Arial" pitchFamily="34" charset="0"/>
              <a:buAutoNum type="arabicPeriod"/>
            </a:pPr>
            <a:r>
              <a:rPr lang="en-US" dirty="0" smtClean="0"/>
              <a:t>The government had a balanced budget</a:t>
            </a:r>
            <a:endParaRPr lang="en-US" dirty="0"/>
          </a:p>
        </p:txBody>
      </p:sp>
      <p:sp>
        <p:nvSpPr>
          <p:cNvPr id="5" name="TextBox 4"/>
          <p:cNvSpPr txBox="1"/>
          <p:nvPr/>
        </p:nvSpPr>
        <p:spPr>
          <a:xfrm>
            <a:off x="304800" y="4343400"/>
            <a:ext cx="6470874" cy="1384995"/>
          </a:xfrm>
          <a:prstGeom prst="rect">
            <a:avLst/>
          </a:prstGeom>
          <a:noFill/>
        </p:spPr>
        <p:txBody>
          <a:bodyPr wrap="none" rtlCol="0">
            <a:spAutoFit/>
          </a:bodyPr>
          <a:lstStyle/>
          <a:p>
            <a:r>
              <a:rPr lang="en-US" sz="2800" dirty="0" smtClean="0"/>
              <a:t>The </a:t>
            </a:r>
            <a:r>
              <a:rPr lang="en-US" sz="2800" u="sng" dirty="0" smtClean="0"/>
              <a:t>cyclically adjusted budget </a:t>
            </a:r>
            <a:r>
              <a:rPr lang="en-US" sz="2800" dirty="0" smtClean="0"/>
              <a:t>is also called</a:t>
            </a:r>
          </a:p>
          <a:p>
            <a:r>
              <a:rPr lang="en-US" sz="2800" dirty="0" smtClean="0"/>
              <a:t>the </a:t>
            </a:r>
            <a:r>
              <a:rPr lang="en-US" sz="2800" u="sng" dirty="0" smtClean="0"/>
              <a:t>full employment budget </a:t>
            </a:r>
            <a:r>
              <a:rPr lang="en-US" sz="2800" dirty="0" smtClean="0"/>
              <a:t>and the </a:t>
            </a:r>
          </a:p>
          <a:p>
            <a:r>
              <a:rPr lang="en-US" sz="2800" u="sng" dirty="0" smtClean="0"/>
              <a:t>standardized budget</a:t>
            </a:r>
            <a:endParaRPr lang="en-US" sz="2800" u="sng"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868362"/>
          </a:xfrm>
        </p:spPr>
        <p:txBody>
          <a:bodyPr>
            <a:normAutofit fontScale="90000"/>
          </a:bodyPr>
          <a:lstStyle/>
          <a:p>
            <a:pPr algn="l"/>
            <a:r>
              <a:rPr lang="en-US" sz="3600" b="1" dirty="0" smtClean="0">
                <a:solidFill>
                  <a:srgbClr val="0070C0"/>
                </a:solidFill>
              </a:rPr>
              <a:t>11. The cyclically-adjusted budget measures the Federal budget deficit or surplus if: </a:t>
            </a:r>
            <a:endParaRPr lang="en-US" sz="3600" b="1" dirty="0">
              <a:solidFill>
                <a:srgbClr val="0070C0"/>
              </a:solidFill>
            </a:endParaRPr>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3" name="TPAnswers"/>
          <p:cNvSpPr>
            <a:spLocks noGrp="1"/>
          </p:cNvSpPr>
          <p:nvPr>
            <p:ph type="body" idx="1"/>
            <p:custDataLst>
              <p:tags r:id="rId2"/>
            </p:custDataLst>
          </p:nvPr>
        </p:nvSpPr>
        <p:spPr>
          <a:xfrm>
            <a:off x="457200" y="1371601"/>
            <a:ext cx="8229600" cy="2514600"/>
          </a:xfrm>
        </p:spPr>
        <p:txBody>
          <a:bodyPr>
            <a:normAutofit/>
          </a:bodyPr>
          <a:lstStyle/>
          <a:p>
            <a:pPr marL="514350" indent="-514350">
              <a:buFont typeface="Arial" pitchFamily="34" charset="0"/>
              <a:buAutoNum type="arabicPeriod"/>
            </a:pPr>
            <a:r>
              <a:rPr lang="en-US" dirty="0" smtClean="0"/>
              <a:t>The rate of inflation was zero</a:t>
            </a:r>
          </a:p>
          <a:p>
            <a:pPr marL="514350" indent="-514350">
              <a:buFont typeface="Arial" pitchFamily="34" charset="0"/>
              <a:buAutoNum type="arabicPeriod"/>
            </a:pPr>
            <a:r>
              <a:rPr lang="en-US" dirty="0" smtClean="0"/>
              <a:t>The economy was at full employment</a:t>
            </a:r>
          </a:p>
          <a:p>
            <a:pPr marL="514350" indent="-514350">
              <a:buFont typeface="Arial" pitchFamily="34" charset="0"/>
              <a:buAutoNum type="arabicPeriod"/>
            </a:pPr>
            <a:r>
              <a:rPr lang="en-US" dirty="0" smtClean="0"/>
              <a:t>The MPC was zero</a:t>
            </a:r>
          </a:p>
          <a:p>
            <a:pPr marL="514350" indent="-514350">
              <a:buFont typeface="Arial" pitchFamily="34" charset="0"/>
              <a:buAutoNum type="arabicPeriod"/>
            </a:pPr>
            <a:r>
              <a:rPr lang="en-US" dirty="0" smtClean="0"/>
              <a:t>The government had a balanced budget</a:t>
            </a:r>
            <a:endParaRPr lang="en-US" dirty="0"/>
          </a:p>
        </p:txBody>
      </p:sp>
      <p:sp>
        <p:nvSpPr>
          <p:cNvPr id="7" name="CorShape1"/>
          <p:cNvSpPr/>
          <p:nvPr>
            <p:custDataLst>
              <p:tags r:id="rId3"/>
            </p:custDataLst>
          </p:nvPr>
        </p:nvSpPr>
        <p:spPr>
          <a:xfrm rot="10800000">
            <a:off x="172720" y="202353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4343400"/>
            <a:ext cx="6470874" cy="1384995"/>
          </a:xfrm>
          <a:prstGeom prst="rect">
            <a:avLst/>
          </a:prstGeom>
          <a:noFill/>
        </p:spPr>
        <p:txBody>
          <a:bodyPr wrap="none" rtlCol="0">
            <a:spAutoFit/>
          </a:bodyPr>
          <a:lstStyle/>
          <a:p>
            <a:r>
              <a:rPr lang="en-US" sz="2800" dirty="0" smtClean="0"/>
              <a:t>The </a:t>
            </a:r>
            <a:r>
              <a:rPr lang="en-US" sz="2800" u="sng" dirty="0" smtClean="0"/>
              <a:t>cyclically adjusted budget </a:t>
            </a:r>
            <a:r>
              <a:rPr lang="en-US" sz="2800" dirty="0" smtClean="0"/>
              <a:t>is also called</a:t>
            </a:r>
          </a:p>
          <a:p>
            <a:r>
              <a:rPr lang="en-US" sz="2800" dirty="0" smtClean="0"/>
              <a:t>the </a:t>
            </a:r>
            <a:r>
              <a:rPr lang="en-US" sz="2800" u="sng" dirty="0" smtClean="0"/>
              <a:t>full employment budget </a:t>
            </a:r>
            <a:r>
              <a:rPr lang="en-US" sz="2800" dirty="0" smtClean="0"/>
              <a:t>and the </a:t>
            </a:r>
          </a:p>
          <a:p>
            <a:r>
              <a:rPr lang="en-US" sz="2800" u="sng" dirty="0" smtClean="0"/>
              <a:t>standardized budget</a:t>
            </a:r>
            <a:endParaRPr lang="en-US" sz="2800" u="sng"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2239962"/>
          </a:xfrm>
        </p:spPr>
        <p:txBody>
          <a:bodyPr>
            <a:normAutofit/>
          </a:bodyPr>
          <a:lstStyle/>
          <a:p>
            <a:pPr algn="l"/>
            <a:r>
              <a:rPr lang="en-US" sz="3600" b="1" dirty="0" smtClean="0"/>
              <a:t>12. </a:t>
            </a:r>
            <a:r>
              <a:rPr lang="en-US" sz="3200" b="1" dirty="0" smtClean="0"/>
              <a:t>If the cyclically-adjusted budget shows a surplus of about $50 billion and the actual budget shows a deficit of about $150 billion, it can be concluded that there is: </a:t>
            </a:r>
            <a:endParaRPr lang="en-US" sz="3600" b="1" dirty="0"/>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3" name="TPAnswers"/>
          <p:cNvSpPr>
            <a:spLocks noGrp="1"/>
          </p:cNvSpPr>
          <p:nvPr>
            <p:ph type="body" idx="1"/>
            <p:custDataLst>
              <p:tags r:id="rId2"/>
            </p:custDataLst>
          </p:nvPr>
        </p:nvSpPr>
        <p:spPr>
          <a:xfrm>
            <a:off x="457200" y="2514600"/>
            <a:ext cx="5105400" cy="2514600"/>
          </a:xfrm>
        </p:spPr>
        <p:txBody>
          <a:bodyPr>
            <a:normAutofit fontScale="92500" lnSpcReduction="10000"/>
          </a:bodyPr>
          <a:lstStyle/>
          <a:p>
            <a:pPr marL="514350" indent="-514350">
              <a:buFont typeface="Arial" pitchFamily="34" charset="0"/>
              <a:buAutoNum type="arabicPeriod"/>
            </a:pPr>
            <a:r>
              <a:rPr lang="en-US" dirty="0" err="1" smtClean="0"/>
              <a:t>Contractionary</a:t>
            </a:r>
            <a:r>
              <a:rPr lang="en-US" dirty="0" smtClean="0"/>
              <a:t> FP</a:t>
            </a:r>
          </a:p>
          <a:p>
            <a:pPr marL="514350" indent="-514350">
              <a:buFont typeface="Arial" pitchFamily="34" charset="0"/>
              <a:buAutoNum type="arabicPeriod"/>
            </a:pPr>
            <a:r>
              <a:rPr lang="en-US" dirty="0" err="1" smtClean="0"/>
              <a:t>Contractionary</a:t>
            </a:r>
            <a:r>
              <a:rPr lang="en-US" dirty="0" smtClean="0"/>
              <a:t> (tight) MP</a:t>
            </a:r>
          </a:p>
          <a:p>
            <a:pPr marL="514350" indent="-514350">
              <a:buFont typeface="Arial" pitchFamily="34" charset="0"/>
              <a:buAutoNum type="arabicPeriod"/>
            </a:pPr>
            <a:r>
              <a:rPr lang="en-US" dirty="0" smtClean="0"/>
              <a:t>Expansionary FP</a:t>
            </a:r>
          </a:p>
          <a:p>
            <a:pPr marL="514350" indent="-514350">
              <a:buFont typeface="Arial" pitchFamily="34" charset="0"/>
              <a:buAutoNum type="arabicPeriod"/>
            </a:pPr>
            <a:r>
              <a:rPr lang="en-US" dirty="0" smtClean="0"/>
              <a:t>Expansionary (easy) MP</a:t>
            </a:r>
          </a:p>
          <a:p>
            <a:pPr marL="514350" indent="-514350">
              <a:buFont typeface="Arial" pitchFamily="34" charset="0"/>
              <a:buAutoNum type="arabicPeriod"/>
            </a:pPr>
            <a:r>
              <a:rPr lang="en-US" dirty="0"/>
              <a:t>We cannot </a:t>
            </a:r>
            <a:r>
              <a:rPr lang="en-US"/>
              <a:t>be </a:t>
            </a:r>
            <a:r>
              <a:rPr lang="en-US" smtClean="0"/>
              <a:t>sure</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458200" cy="2239962"/>
          </a:xfrm>
        </p:spPr>
        <p:txBody>
          <a:bodyPr>
            <a:normAutofit/>
          </a:bodyPr>
          <a:lstStyle/>
          <a:p>
            <a:pPr algn="l"/>
            <a:r>
              <a:rPr lang="en-US" sz="3600" b="1" dirty="0" smtClean="0">
                <a:solidFill>
                  <a:srgbClr val="0070C0"/>
                </a:solidFill>
              </a:rPr>
              <a:t>12. </a:t>
            </a:r>
            <a:r>
              <a:rPr lang="en-US" sz="3200" b="1" dirty="0" smtClean="0">
                <a:solidFill>
                  <a:srgbClr val="0070C0"/>
                </a:solidFill>
              </a:rPr>
              <a:t>If the cyclically-adjusted budget shows a surplus of about $50 billion and the actual budget shows a deficit of about $150 billion, it can be concluded that there is: </a:t>
            </a:r>
            <a:endParaRPr lang="en-US" sz="3600" b="1" dirty="0">
              <a:solidFill>
                <a:srgbClr val="0070C0"/>
              </a:solidFill>
            </a:endParaRPr>
          </a:p>
        </p:txBody>
      </p:sp>
      <p:sp>
        <p:nvSpPr>
          <p:cNvPr id="6" name="TextBox 5"/>
          <p:cNvSpPr txBox="1"/>
          <p:nvPr/>
        </p:nvSpPr>
        <p:spPr>
          <a:xfrm>
            <a:off x="3048000" y="6273225"/>
            <a:ext cx="3242554" cy="584775"/>
          </a:xfrm>
          <a:prstGeom prst="rect">
            <a:avLst/>
          </a:prstGeom>
          <a:noFill/>
        </p:spPr>
        <p:txBody>
          <a:bodyPr wrap="none" rtlCol="0">
            <a:spAutoFit/>
          </a:bodyPr>
          <a:lstStyle/>
          <a:p>
            <a:r>
              <a:rPr lang="en-US" sz="3200" b="1" u="sng" dirty="0" smtClean="0"/>
              <a:t>Built-in Stabilizers</a:t>
            </a:r>
            <a:endParaRPr lang="en-US" sz="3200" b="1" u="sng" dirty="0"/>
          </a:p>
        </p:txBody>
      </p:sp>
      <p:sp>
        <p:nvSpPr>
          <p:cNvPr id="5" name="CorShape1"/>
          <p:cNvSpPr/>
          <p:nvPr>
            <p:custDataLst>
              <p:tags r:id="rId2"/>
            </p:custDataLst>
          </p:nvPr>
        </p:nvSpPr>
        <p:spPr>
          <a:xfrm rot="10800000">
            <a:off x="172720" y="26788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14600"/>
            <a:ext cx="5105400" cy="2514600"/>
          </a:xfrm>
        </p:spPr>
        <p:txBody>
          <a:bodyPr>
            <a:noAutofit/>
          </a:bodyPr>
          <a:lstStyle/>
          <a:p>
            <a:pPr marL="514350" indent="-514350">
              <a:buFont typeface="Arial" pitchFamily="34" charset="0"/>
              <a:buAutoNum type="arabicPeriod"/>
            </a:pPr>
            <a:r>
              <a:rPr lang="en-US" dirty="0" err="1" smtClean="0"/>
              <a:t>Contractionary</a:t>
            </a:r>
            <a:r>
              <a:rPr lang="en-US" dirty="0" smtClean="0"/>
              <a:t> FP</a:t>
            </a:r>
          </a:p>
          <a:p>
            <a:pPr marL="514350" indent="-514350">
              <a:buFont typeface="Arial" pitchFamily="34" charset="0"/>
              <a:buAutoNum type="arabicPeriod"/>
            </a:pPr>
            <a:r>
              <a:rPr lang="en-US" dirty="0" err="1" smtClean="0"/>
              <a:t>Contractionary</a:t>
            </a:r>
            <a:r>
              <a:rPr lang="en-US" dirty="0" smtClean="0"/>
              <a:t> (tight) MP</a:t>
            </a:r>
          </a:p>
          <a:p>
            <a:pPr marL="514350" indent="-514350">
              <a:buFont typeface="Arial" pitchFamily="34" charset="0"/>
              <a:buAutoNum type="arabicPeriod"/>
            </a:pPr>
            <a:r>
              <a:rPr lang="en-US" dirty="0" smtClean="0"/>
              <a:t>Expansionary FP</a:t>
            </a:r>
          </a:p>
          <a:p>
            <a:pPr marL="514350" indent="-514350">
              <a:buFont typeface="Arial" pitchFamily="34" charset="0"/>
              <a:buAutoNum type="arabicPeriod"/>
            </a:pPr>
            <a:r>
              <a:rPr lang="en-US" dirty="0" smtClean="0"/>
              <a:t>Expansionary (easy) MP</a:t>
            </a:r>
          </a:p>
          <a:p>
            <a:pPr marL="514350" indent="-514350">
              <a:buFont typeface="Arial" pitchFamily="34" charset="0"/>
              <a:buAutoNum type="arabicPeriod"/>
            </a:pPr>
            <a:r>
              <a:rPr lang="en-US"/>
              <a:t>We cannot be </a:t>
            </a:r>
            <a:r>
              <a:rPr lang="en-US" smtClean="0"/>
              <a:t>sure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85799"/>
          </a:xfrm>
        </p:spPr>
        <p:txBody>
          <a:bodyPr>
            <a:normAutofit fontScale="90000"/>
          </a:bodyPr>
          <a:lstStyle/>
          <a:p>
            <a:r>
              <a:rPr lang="en-US" b="1" dirty="0" smtClean="0"/>
              <a:t>13a – Fiscal Policy </a:t>
            </a:r>
            <a:r>
              <a:rPr lang="en-US" b="1" dirty="0" smtClean="0"/>
              <a:t>- 2</a:t>
            </a:r>
            <a:endParaRPr lang="en-US" b="1" dirty="0"/>
          </a:p>
        </p:txBody>
      </p:sp>
      <p:sp>
        <p:nvSpPr>
          <p:cNvPr id="3" name="Subtitle 2"/>
          <p:cNvSpPr>
            <a:spLocks noGrp="1"/>
          </p:cNvSpPr>
          <p:nvPr>
            <p:ph type="subTitle" idx="1"/>
          </p:nvPr>
        </p:nvSpPr>
        <p:spPr>
          <a:xfrm>
            <a:off x="304800" y="685800"/>
            <a:ext cx="8153400" cy="5943600"/>
          </a:xfrm>
        </p:spPr>
        <p:txBody>
          <a:bodyPr>
            <a:normAutofit fontScale="55000" lnSpcReduction="20000"/>
          </a:bodyPr>
          <a:lstStyle/>
          <a:p>
            <a:pPr algn="l"/>
            <a:r>
              <a:rPr lang="en-US" sz="4000" b="1" dirty="0" smtClean="0">
                <a:solidFill>
                  <a:schemeClr val="tx1"/>
                </a:solidFill>
              </a:rPr>
              <a:t>Outcomes / What you should learn:</a:t>
            </a:r>
          </a:p>
          <a:p>
            <a:pPr lvl="1" algn="l"/>
            <a:endParaRPr lang="en-US" sz="1700" dirty="0">
              <a:solidFill>
                <a:schemeClr val="tx1"/>
              </a:solidFill>
            </a:endParaRPr>
          </a:p>
          <a:p>
            <a:pPr lvl="1" algn="l"/>
            <a:r>
              <a:rPr lang="en-US" sz="3800" dirty="0">
                <a:solidFill>
                  <a:schemeClr val="tx1"/>
                </a:solidFill>
              </a:rPr>
              <a:t>Describe supply-side fiscal policy and its affect on the </a:t>
            </a:r>
            <a:r>
              <a:rPr lang="en-US" sz="3800" dirty="0" smtClean="0">
                <a:solidFill>
                  <a:schemeClr val="tx1"/>
                </a:solidFill>
              </a:rPr>
              <a:t>multiplier</a:t>
            </a:r>
          </a:p>
          <a:p>
            <a:pPr lvl="1" algn="l"/>
            <a:endParaRPr lang="en-US" sz="1700" dirty="0">
              <a:solidFill>
                <a:schemeClr val="tx1"/>
              </a:solidFill>
            </a:endParaRPr>
          </a:p>
          <a:p>
            <a:pPr lvl="1" algn="l"/>
            <a:r>
              <a:rPr lang="en-US" sz="3800" dirty="0">
                <a:solidFill>
                  <a:schemeClr val="tx1"/>
                </a:solidFill>
              </a:rPr>
              <a:t>Some politicians say that if you CUT tax rates then the government will collect MORE in tax revenue. Explain. </a:t>
            </a:r>
            <a:endParaRPr lang="en-US" sz="3800" dirty="0" smtClean="0">
              <a:solidFill>
                <a:schemeClr val="tx1"/>
              </a:solidFill>
            </a:endParaRPr>
          </a:p>
          <a:p>
            <a:pPr lvl="1" algn="l"/>
            <a:endParaRPr lang="en-US" sz="1700" dirty="0">
              <a:solidFill>
                <a:schemeClr val="tx1"/>
              </a:solidFill>
            </a:endParaRPr>
          </a:p>
          <a:p>
            <a:pPr lvl="1" algn="l"/>
            <a:r>
              <a:rPr lang="en-US" sz="3800" dirty="0">
                <a:solidFill>
                  <a:schemeClr val="tx1"/>
                </a:solidFill>
              </a:rPr>
              <a:t>Explain how built in stabilizers help eliminate recession or inflation</a:t>
            </a:r>
            <a:r>
              <a:rPr lang="en-US" sz="3800" dirty="0" smtClean="0">
                <a:solidFill>
                  <a:schemeClr val="tx1"/>
                </a:solidFill>
              </a:rPr>
              <a:t>.</a:t>
            </a:r>
          </a:p>
          <a:p>
            <a:pPr lvl="1" algn="l"/>
            <a:endParaRPr lang="en-US" sz="1700" dirty="0">
              <a:solidFill>
                <a:schemeClr val="tx1"/>
              </a:solidFill>
            </a:endParaRPr>
          </a:p>
          <a:p>
            <a:pPr lvl="1" algn="l"/>
            <a:r>
              <a:rPr lang="en-US" sz="3800" dirty="0">
                <a:solidFill>
                  <a:schemeClr val="tx1"/>
                </a:solidFill>
              </a:rPr>
              <a:t>Explain the differential impacts of progressive, proportional, and regressive taxes on the built in </a:t>
            </a:r>
            <a:r>
              <a:rPr lang="en-US" sz="3800" dirty="0" err="1">
                <a:solidFill>
                  <a:schemeClr val="tx1"/>
                </a:solidFill>
              </a:rPr>
              <a:t>stabilzers</a:t>
            </a:r>
            <a:r>
              <a:rPr lang="en-US" sz="3800" dirty="0" smtClean="0">
                <a:solidFill>
                  <a:schemeClr val="tx1"/>
                </a:solidFill>
              </a:rPr>
              <a:t>.</a:t>
            </a:r>
          </a:p>
          <a:p>
            <a:pPr lvl="1" algn="l"/>
            <a:endParaRPr lang="en-US" sz="1700" dirty="0">
              <a:solidFill>
                <a:schemeClr val="tx1"/>
              </a:solidFill>
            </a:endParaRPr>
          </a:p>
          <a:p>
            <a:pPr lvl="1" algn="l"/>
            <a:r>
              <a:rPr lang="en-US" sz="3800" dirty="0">
                <a:solidFill>
                  <a:schemeClr val="tx1"/>
                </a:solidFill>
              </a:rPr>
              <a:t>Explain the significance of the "cyclically-adjusted budget" concept</a:t>
            </a:r>
            <a:r>
              <a:rPr lang="en-US" sz="3800" dirty="0" smtClean="0">
                <a:solidFill>
                  <a:schemeClr val="tx1"/>
                </a:solidFill>
              </a:rPr>
              <a:t>.</a:t>
            </a:r>
          </a:p>
          <a:p>
            <a:pPr lvl="1" algn="l"/>
            <a:endParaRPr lang="en-US" sz="1700" dirty="0">
              <a:solidFill>
                <a:schemeClr val="tx1"/>
              </a:solidFill>
            </a:endParaRPr>
          </a:p>
          <a:p>
            <a:pPr lvl="1" algn="l"/>
            <a:r>
              <a:rPr lang="en-US" sz="3800" dirty="0">
                <a:solidFill>
                  <a:schemeClr val="tx1"/>
                </a:solidFill>
              </a:rPr>
              <a:t>Describe recent U.S. fiscal policy actions and the motivation behind them</a:t>
            </a:r>
            <a:r>
              <a:rPr lang="en-US" sz="3800" dirty="0" smtClean="0">
                <a:solidFill>
                  <a:schemeClr val="tx1"/>
                </a:solidFill>
              </a:rPr>
              <a:t>.</a:t>
            </a:r>
          </a:p>
          <a:p>
            <a:pPr lvl="1" algn="l"/>
            <a:endParaRPr lang="en-US" sz="1700" dirty="0">
              <a:solidFill>
                <a:schemeClr val="tx1"/>
              </a:solidFill>
            </a:endParaRPr>
          </a:p>
          <a:p>
            <a:pPr lvl="1" algn="l"/>
            <a:r>
              <a:rPr lang="en-US" sz="3800" dirty="0">
                <a:solidFill>
                  <a:schemeClr val="tx1"/>
                </a:solidFill>
              </a:rPr>
              <a:t>List and define three timing problems encountered with fiscal </a:t>
            </a:r>
            <a:r>
              <a:rPr lang="en-US" sz="3800" dirty="0" smtClean="0">
                <a:solidFill>
                  <a:schemeClr val="tx1"/>
                </a:solidFill>
              </a:rPr>
              <a:t>policy</a:t>
            </a:r>
          </a:p>
          <a:p>
            <a:pPr lvl="1" algn="l"/>
            <a:endParaRPr lang="en-US" sz="1500" dirty="0">
              <a:solidFill>
                <a:schemeClr val="tx1"/>
              </a:solidFill>
            </a:endParaRPr>
          </a:p>
          <a:p>
            <a:pPr lvl="1" algn="l"/>
            <a:r>
              <a:rPr lang="en-US" sz="3800" dirty="0">
                <a:solidFill>
                  <a:schemeClr val="tx1"/>
                </a:solidFill>
              </a:rPr>
              <a:t>State political problems that limit effective fiscal policy and explain the "political business cycle</a:t>
            </a:r>
            <a:r>
              <a:rPr lang="en-US" sz="3800" dirty="0" smtClean="0">
                <a:solidFill>
                  <a:schemeClr val="tx1"/>
                </a:solidFill>
              </a:rPr>
              <a:t>".</a:t>
            </a:r>
          </a:p>
          <a:p>
            <a:pPr lvl="1" algn="l"/>
            <a:endParaRPr lang="en-US" sz="1500" dirty="0">
              <a:solidFill>
                <a:schemeClr val="tx1"/>
              </a:solidFill>
            </a:endParaRPr>
          </a:p>
          <a:p>
            <a:pPr lvl="1" algn="l"/>
            <a:r>
              <a:rPr lang="en-US" sz="3800" dirty="0">
                <a:solidFill>
                  <a:schemeClr val="tx1"/>
                </a:solidFill>
              </a:rPr>
              <a:t>Identify actions by state and local governments that can offset fiscal policy.</a:t>
            </a:r>
          </a:p>
        </p:txBody>
      </p:sp>
    </p:spTree>
    <p:custDataLst>
      <p:tags r:id="rId1"/>
    </p:custDataLst>
    <p:extLst>
      <p:ext uri="{BB962C8B-B14F-4D97-AF65-F5344CB8AC3E}">
        <p14:creationId xmlns:p14="http://schemas.microsoft.com/office/powerpoint/2010/main" val="12369053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382000" cy="1249362"/>
          </a:xfrm>
        </p:spPr>
        <p:txBody>
          <a:bodyPr>
            <a:normAutofit/>
          </a:bodyPr>
          <a:lstStyle/>
          <a:p>
            <a:pPr algn="l"/>
            <a:r>
              <a:rPr lang="en-US" sz="3600" b="1" dirty="0" smtClean="0"/>
              <a:t>13. Which of these is NOT a problem or criticism of FP?</a:t>
            </a:r>
            <a:endParaRPr lang="en-US" sz="3600" b="1" dirty="0"/>
          </a:p>
        </p:txBody>
      </p:sp>
      <p:sp>
        <p:nvSpPr>
          <p:cNvPr id="5" name="TextBox 4"/>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sp>
        <p:nvSpPr>
          <p:cNvPr id="3" name="TPAnswers"/>
          <p:cNvSpPr>
            <a:spLocks noGrp="1"/>
          </p:cNvSpPr>
          <p:nvPr>
            <p:ph type="body" idx="1"/>
            <p:custDataLst>
              <p:tags r:id="rId2"/>
            </p:custDataLst>
          </p:nvPr>
        </p:nvSpPr>
        <p:spPr>
          <a:xfrm>
            <a:off x="457200" y="1524001"/>
            <a:ext cx="8915400" cy="3581400"/>
          </a:xfrm>
        </p:spPr>
        <p:txBody>
          <a:bodyPr>
            <a:normAutofit/>
          </a:bodyPr>
          <a:lstStyle/>
          <a:p>
            <a:pPr marL="514350" indent="-514350">
              <a:buFont typeface="Arial" pitchFamily="34" charset="0"/>
              <a:buAutoNum type="arabicPeriod"/>
            </a:pPr>
            <a:r>
              <a:rPr lang="en-US" dirty="0" smtClean="0"/>
              <a:t>Timing problems</a:t>
            </a:r>
          </a:p>
          <a:p>
            <a:pPr marL="514350" indent="-514350">
              <a:buFont typeface="Arial" pitchFamily="34" charset="0"/>
              <a:buAutoNum type="arabicPeriod"/>
            </a:pPr>
            <a:r>
              <a:rPr lang="en-US" dirty="0" smtClean="0"/>
              <a:t>Political considerations</a:t>
            </a:r>
          </a:p>
          <a:p>
            <a:pPr marL="514350" indent="-514350">
              <a:buFont typeface="Arial" pitchFamily="34" charset="0"/>
              <a:buAutoNum type="arabicPeriod"/>
            </a:pPr>
            <a:r>
              <a:rPr lang="en-US" dirty="0" smtClean="0"/>
              <a:t>Future policy reversals</a:t>
            </a:r>
          </a:p>
          <a:p>
            <a:pPr marL="514350" indent="-514350">
              <a:buFont typeface="Arial" pitchFamily="34" charset="0"/>
              <a:buAutoNum type="arabicPeriod"/>
            </a:pPr>
            <a:r>
              <a:rPr lang="en-US" dirty="0" smtClean="0"/>
              <a:t>Accommodating MP</a:t>
            </a:r>
          </a:p>
          <a:p>
            <a:pPr marL="514350" indent="-514350">
              <a:buFont typeface="Arial" pitchFamily="34" charset="0"/>
              <a:buAutoNum type="arabicPeriod"/>
            </a:pPr>
            <a:r>
              <a:rPr lang="en-US" dirty="0" smtClean="0"/>
              <a:t>State and local policy may offset FP</a:t>
            </a:r>
          </a:p>
          <a:p>
            <a:pPr marL="514350" indent="-514350">
              <a:buFont typeface="Arial" pitchFamily="34" charset="0"/>
              <a:buAutoNum type="arabicPeriod"/>
            </a:pPr>
            <a:r>
              <a:rPr lang="en-US" dirty="0" smtClean="0"/>
              <a:t>Crowding out</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382000" cy="1249362"/>
          </a:xfrm>
        </p:spPr>
        <p:txBody>
          <a:bodyPr>
            <a:normAutofit/>
          </a:bodyPr>
          <a:lstStyle/>
          <a:p>
            <a:pPr algn="l"/>
            <a:r>
              <a:rPr lang="en-US" sz="3600" b="1" dirty="0" smtClean="0">
                <a:solidFill>
                  <a:srgbClr val="0070C0"/>
                </a:solidFill>
              </a:rPr>
              <a:t>13. Which of these is NOT a problem or criticism of FP?</a:t>
            </a:r>
            <a:endParaRPr lang="en-US" sz="3600" b="1" dirty="0">
              <a:solidFill>
                <a:srgbClr val="0070C0"/>
              </a:solidFill>
            </a:endParaRPr>
          </a:p>
        </p:txBody>
      </p:sp>
      <p:sp>
        <p:nvSpPr>
          <p:cNvPr id="5" name="TextBox 4"/>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sp>
        <p:nvSpPr>
          <p:cNvPr id="3" name="TPAnswers"/>
          <p:cNvSpPr>
            <a:spLocks noGrp="1"/>
          </p:cNvSpPr>
          <p:nvPr>
            <p:ph type="body" idx="1"/>
            <p:custDataLst>
              <p:tags r:id="rId2"/>
            </p:custDataLst>
          </p:nvPr>
        </p:nvSpPr>
        <p:spPr>
          <a:xfrm>
            <a:off x="457200" y="1524001"/>
            <a:ext cx="6248400" cy="3581400"/>
          </a:xfrm>
        </p:spPr>
        <p:txBody>
          <a:bodyPr>
            <a:normAutofit fontScale="92500"/>
          </a:bodyPr>
          <a:lstStyle/>
          <a:p>
            <a:pPr marL="514350" indent="-514350">
              <a:buFont typeface="Arial" pitchFamily="34" charset="0"/>
              <a:buAutoNum type="arabicPeriod"/>
            </a:pPr>
            <a:r>
              <a:rPr lang="en-US" dirty="0" smtClean="0"/>
              <a:t>Timing problems</a:t>
            </a:r>
          </a:p>
          <a:p>
            <a:pPr marL="514350" indent="-514350">
              <a:buFont typeface="Arial" pitchFamily="34" charset="0"/>
              <a:buAutoNum type="arabicPeriod"/>
            </a:pPr>
            <a:r>
              <a:rPr lang="en-US" dirty="0" smtClean="0"/>
              <a:t>Political considerations</a:t>
            </a:r>
          </a:p>
          <a:p>
            <a:pPr marL="514350" indent="-514350">
              <a:buFont typeface="Arial" pitchFamily="34" charset="0"/>
              <a:buAutoNum type="arabicPeriod"/>
            </a:pPr>
            <a:r>
              <a:rPr lang="en-US" dirty="0" smtClean="0"/>
              <a:t>Future policy reversals</a:t>
            </a:r>
          </a:p>
          <a:p>
            <a:pPr marL="514350" indent="-514350">
              <a:buFont typeface="Arial" pitchFamily="34" charset="0"/>
              <a:buAutoNum type="arabicPeriod"/>
            </a:pPr>
            <a:r>
              <a:rPr lang="en-US" dirty="0" smtClean="0"/>
              <a:t>Accommodating MP</a:t>
            </a:r>
          </a:p>
          <a:p>
            <a:pPr marL="514350" indent="-514350">
              <a:buFont typeface="Arial" pitchFamily="34" charset="0"/>
              <a:buAutoNum type="arabicPeriod"/>
            </a:pPr>
            <a:r>
              <a:rPr lang="en-US" dirty="0" smtClean="0"/>
              <a:t>State and local policy may offset FP</a:t>
            </a:r>
          </a:p>
          <a:p>
            <a:pPr marL="514350" indent="-514350">
              <a:buFont typeface="Arial" pitchFamily="34" charset="0"/>
              <a:buAutoNum type="arabicPeriod"/>
            </a:pPr>
            <a:r>
              <a:rPr lang="en-US" dirty="0" smtClean="0"/>
              <a:t>Crowding out</a:t>
            </a:r>
          </a:p>
        </p:txBody>
      </p:sp>
      <p:sp>
        <p:nvSpPr>
          <p:cNvPr id="6" name="CorShape1"/>
          <p:cNvSpPr/>
          <p:nvPr>
            <p:custDataLst>
              <p:tags r:id="rId3"/>
            </p:custDataLst>
          </p:nvPr>
        </p:nvSpPr>
        <p:spPr>
          <a:xfrm rot="10800000">
            <a:off x="193039" y="3234267"/>
            <a:ext cx="330200" cy="330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Problems of Timing</a:t>
            </a:r>
          </a:p>
          <a:p>
            <a:r>
              <a:rPr lang="en-US" dirty="0" smtClean="0"/>
              <a:t>Political Considerations</a:t>
            </a:r>
          </a:p>
          <a:p>
            <a:r>
              <a:rPr lang="en-US" dirty="0" smtClean="0"/>
              <a:t>Future Policy Reversals</a:t>
            </a:r>
          </a:p>
          <a:p>
            <a:r>
              <a:rPr lang="en-US" dirty="0" smtClean="0"/>
              <a:t>State and Local Policy may offset FP</a:t>
            </a:r>
          </a:p>
          <a:p>
            <a:r>
              <a:rPr lang="en-US" dirty="0" smtClean="0"/>
              <a:t>Crowding-Out Effect</a:t>
            </a:r>
            <a:endParaRPr lang="en-US" dirty="0"/>
          </a:p>
        </p:txBody>
      </p:sp>
      <p:sp>
        <p:nvSpPr>
          <p:cNvPr id="4" name="Title 3"/>
          <p:cNvSpPr txBox="1">
            <a:spLocks noGrp="1"/>
          </p:cNvSpPr>
          <p:nvPr>
            <p:ph type="title"/>
          </p:nvPr>
        </p:nvSpPr>
        <p:spPr>
          <a:xfrm>
            <a:off x="1086109" y="307529"/>
            <a:ext cx="6971781" cy="1077218"/>
          </a:xfrm>
          <a:prstGeom prst="rect">
            <a:avLst/>
          </a:prstGeom>
          <a:noFill/>
        </p:spPr>
        <p:txBody>
          <a:bodyPr wrap="none" rtlCol="0">
            <a:spAutoFit/>
          </a:bodyPr>
          <a:lstStyle/>
          <a:p>
            <a:r>
              <a:rPr lang="en-US" sz="3200" b="1" u="sng" dirty="0" smtClean="0"/>
              <a:t>Fiscal Policy: </a:t>
            </a:r>
            <a:br>
              <a:rPr lang="en-US" sz="3200" b="1" u="sng" dirty="0" smtClean="0"/>
            </a:br>
            <a:r>
              <a:rPr lang="en-US" sz="3200" b="1" u="sng" dirty="0" smtClean="0"/>
              <a:t>Problems, Criticisms, and Complications</a:t>
            </a:r>
            <a:endParaRPr lang="en-US" sz="3200" b="1" u="sng" dirty="0"/>
          </a:p>
        </p:txBody>
      </p:sp>
      <p:sp>
        <p:nvSpPr>
          <p:cNvPr id="6" name="TextBox 5"/>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3200400"/>
            <a:ext cx="8686800" cy="2895600"/>
          </a:xfrm>
        </p:spPr>
        <p:txBody>
          <a:bodyPr>
            <a:normAutofit fontScale="92500" lnSpcReduction="10000"/>
          </a:bodyPr>
          <a:lstStyle/>
          <a:p>
            <a:pPr>
              <a:buNone/>
            </a:pPr>
            <a:r>
              <a:rPr lang="en-US" dirty="0" smtClean="0"/>
              <a:t>TIMING PROBLEM:</a:t>
            </a:r>
          </a:p>
          <a:p>
            <a:pPr lvl="1">
              <a:buNone/>
            </a:pPr>
            <a:r>
              <a:rPr lang="en-US" dirty="0" smtClean="0"/>
              <a:t>Time 1: Economy enters a recession</a:t>
            </a:r>
          </a:p>
          <a:p>
            <a:pPr lvl="1">
              <a:buNone/>
            </a:pPr>
            <a:r>
              <a:rPr lang="en-US" dirty="0" smtClean="0"/>
              <a:t>Time 2: Recession is recognized</a:t>
            </a:r>
          </a:p>
          <a:p>
            <a:pPr lvl="1">
              <a:buNone/>
            </a:pPr>
            <a:r>
              <a:rPr lang="en-US" dirty="0" smtClean="0"/>
              <a:t>Time 3: </a:t>
            </a:r>
            <a:r>
              <a:rPr lang="en-US" dirty="0" err="1" smtClean="0"/>
              <a:t>Gov’t</a:t>
            </a:r>
            <a:r>
              <a:rPr lang="en-US" dirty="0" smtClean="0"/>
              <a:t> enacts policy (increase G, cut T)</a:t>
            </a:r>
          </a:p>
          <a:p>
            <a:pPr lvl="1">
              <a:buNone/>
            </a:pPr>
            <a:r>
              <a:rPr lang="en-US" dirty="0" smtClean="0"/>
              <a:t>Time 4: Policy takes effect BUT at the wrong time</a:t>
            </a:r>
          </a:p>
          <a:p>
            <a:pPr>
              <a:buNone/>
            </a:pPr>
            <a:r>
              <a:rPr lang="en-US" dirty="0" smtClean="0"/>
              <a:t>Policy becomes PRO-CYCLICAL making cycle worse</a:t>
            </a:r>
          </a:p>
          <a:p>
            <a:pPr>
              <a:buNone/>
            </a:pPr>
            <a:endParaRPr lang="en-US" dirty="0" smtClean="0"/>
          </a:p>
        </p:txBody>
      </p:sp>
      <p:pic>
        <p:nvPicPr>
          <p:cNvPr id="92165" name="Picture 5"/>
          <p:cNvPicPr>
            <a:picLocks noChangeAspect="1" noChangeArrowheads="1"/>
          </p:cNvPicPr>
          <p:nvPr/>
        </p:nvPicPr>
        <p:blipFill>
          <a:blip r:embed="rId3" cstate="print"/>
          <a:srcRect/>
          <a:stretch>
            <a:fillRect/>
          </a:stretch>
        </p:blipFill>
        <p:spPr bwMode="auto">
          <a:xfrm>
            <a:off x="0" y="0"/>
            <a:ext cx="5558118" cy="3048000"/>
          </a:xfrm>
          <a:prstGeom prst="rect">
            <a:avLst/>
          </a:prstGeom>
          <a:noFill/>
          <a:ln w="9525">
            <a:noFill/>
            <a:miter lim="800000"/>
            <a:headEnd/>
            <a:tailEnd/>
          </a:ln>
        </p:spPr>
      </p:pic>
      <p:sp>
        <p:nvSpPr>
          <p:cNvPr id="8" name="TextBox 7"/>
          <p:cNvSpPr txBox="1"/>
          <p:nvPr/>
        </p:nvSpPr>
        <p:spPr>
          <a:xfrm>
            <a:off x="5943600" y="152400"/>
            <a:ext cx="3200400" cy="3046988"/>
          </a:xfrm>
          <a:prstGeom prst="rect">
            <a:avLst/>
          </a:prstGeom>
          <a:noFill/>
        </p:spPr>
        <p:txBody>
          <a:bodyPr wrap="square" rtlCol="0">
            <a:spAutoFit/>
          </a:bodyPr>
          <a:lstStyle/>
          <a:p>
            <a:r>
              <a:rPr lang="en-US" sz="2400" dirty="0" smtClean="0"/>
              <a:t>Time </a:t>
            </a:r>
            <a:r>
              <a:rPr lang="en-US" sz="2400" dirty="0" smtClean="0"/>
              <a:t>1 to 2</a:t>
            </a:r>
            <a:r>
              <a:rPr lang="en-US" sz="2400" dirty="0" smtClean="0"/>
              <a:t>:</a:t>
            </a:r>
          </a:p>
          <a:p>
            <a:r>
              <a:rPr lang="en-US" sz="2400" dirty="0" smtClean="0"/>
              <a:t>Recognition Lag</a:t>
            </a:r>
          </a:p>
          <a:p>
            <a:endParaRPr lang="en-US" sz="2400" dirty="0" smtClean="0"/>
          </a:p>
          <a:p>
            <a:r>
              <a:rPr lang="en-US" sz="2400" dirty="0" smtClean="0"/>
              <a:t>Time </a:t>
            </a:r>
            <a:r>
              <a:rPr lang="en-US" sz="2400" dirty="0" smtClean="0"/>
              <a:t>2 to 3</a:t>
            </a:r>
            <a:r>
              <a:rPr lang="en-US" sz="2400" dirty="0" smtClean="0"/>
              <a:t>:</a:t>
            </a:r>
          </a:p>
          <a:p>
            <a:r>
              <a:rPr lang="en-US" sz="2400" dirty="0" smtClean="0"/>
              <a:t>Administrative Lag</a:t>
            </a:r>
          </a:p>
          <a:p>
            <a:endParaRPr lang="en-US" sz="2400" dirty="0" smtClean="0"/>
          </a:p>
          <a:p>
            <a:r>
              <a:rPr lang="en-US" sz="2400" dirty="0" smtClean="0"/>
              <a:t>Time </a:t>
            </a:r>
            <a:r>
              <a:rPr lang="en-US" sz="2400" dirty="0" smtClean="0"/>
              <a:t>3 to 4</a:t>
            </a:r>
            <a:r>
              <a:rPr lang="en-US" sz="2400" dirty="0" smtClean="0"/>
              <a:t>:</a:t>
            </a:r>
          </a:p>
          <a:p>
            <a:r>
              <a:rPr lang="en-US" sz="2400" dirty="0" smtClean="0"/>
              <a:t>Operational Lag</a:t>
            </a:r>
            <a:endParaRPr lang="en-US" sz="2400" dirty="0"/>
          </a:p>
        </p:txBody>
      </p:sp>
      <p:sp>
        <p:nvSpPr>
          <p:cNvPr id="6" name="TextBox 5"/>
          <p:cNvSpPr txBox="1"/>
          <p:nvPr/>
        </p:nvSpPr>
        <p:spPr>
          <a:xfrm>
            <a:off x="762000" y="609600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spTree>
    <p:custDataLst>
      <p:tags r:id="rId1"/>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u="sng" dirty="0" smtClean="0"/>
              <a:t>Time Lags and Macroeconomic Policy</a:t>
            </a:r>
            <a:endParaRPr lang="en-US" u="sng" dirty="0"/>
          </a:p>
        </p:txBody>
      </p:sp>
      <p:sp>
        <p:nvSpPr>
          <p:cNvPr id="3" name="Text Placeholder 2"/>
          <p:cNvSpPr>
            <a:spLocks noGrp="1"/>
          </p:cNvSpPr>
          <p:nvPr>
            <p:ph type="body" idx="1"/>
          </p:nvPr>
        </p:nvSpPr>
        <p:spPr>
          <a:xfrm>
            <a:off x="304800" y="1371601"/>
            <a:ext cx="8534400" cy="2286000"/>
          </a:xfrm>
        </p:spPr>
        <p:txBody>
          <a:bodyPr/>
          <a:lstStyle/>
          <a:p>
            <a:r>
              <a:rPr lang="en-US" dirty="0" smtClean="0"/>
              <a:t>Recognition Lag:        Same for FP and MP</a:t>
            </a:r>
          </a:p>
          <a:p>
            <a:r>
              <a:rPr lang="en-US" dirty="0" smtClean="0"/>
              <a:t>Administrative Lag:   Short for MP,  long for FP</a:t>
            </a:r>
          </a:p>
          <a:p>
            <a:r>
              <a:rPr lang="en-US" dirty="0" smtClean="0"/>
              <a:t>Operational Lag:        Same for FP and MP</a:t>
            </a:r>
            <a:endParaRPr lang="en-US" dirty="0"/>
          </a:p>
        </p:txBody>
      </p:sp>
      <p:sp>
        <p:nvSpPr>
          <p:cNvPr id="5" name="TextBox 4"/>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spTree>
    <p:custDataLst>
      <p:tags r:id="rId1"/>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3200400" cy="1828800"/>
          </a:xfrm>
        </p:spPr>
        <p:txBody>
          <a:bodyPr>
            <a:normAutofit/>
          </a:bodyPr>
          <a:lstStyle/>
          <a:p>
            <a:pPr algn="l"/>
            <a:r>
              <a:rPr lang="en-US" sz="3600" b="1" dirty="0" smtClean="0"/>
              <a:t>14. What does this graph illustrate?</a:t>
            </a:r>
            <a:endParaRPr lang="en-US" sz="3600" b="1" dirty="0"/>
          </a:p>
        </p:txBody>
      </p:sp>
      <p:sp>
        <p:nvSpPr>
          <p:cNvPr id="3" name="TPAnswers"/>
          <p:cNvSpPr>
            <a:spLocks noGrp="1"/>
          </p:cNvSpPr>
          <p:nvPr>
            <p:ph type="body" idx="1"/>
            <p:custDataLst>
              <p:tags r:id="rId2"/>
            </p:custDataLst>
          </p:nvPr>
        </p:nvSpPr>
        <p:spPr>
          <a:xfrm>
            <a:off x="304800" y="1828800"/>
            <a:ext cx="3505200" cy="2362200"/>
          </a:xfrm>
        </p:spPr>
        <p:txBody>
          <a:bodyPr>
            <a:normAutofit fontScale="92500"/>
          </a:bodyPr>
          <a:lstStyle/>
          <a:p>
            <a:pPr marL="514350" indent="-514350">
              <a:buFont typeface="Arial" pitchFamily="34" charset="0"/>
              <a:buAutoNum type="arabicPeriod"/>
            </a:pPr>
            <a:r>
              <a:rPr lang="en-US" dirty="0" smtClean="0"/>
              <a:t>Supply side FP</a:t>
            </a:r>
          </a:p>
          <a:p>
            <a:pPr marL="514350" indent="-514350">
              <a:buFont typeface="Arial" pitchFamily="34" charset="0"/>
              <a:buAutoNum type="arabicPeriod"/>
            </a:pPr>
            <a:r>
              <a:rPr lang="en-US" dirty="0" smtClean="0"/>
              <a:t>Crowding out</a:t>
            </a:r>
          </a:p>
          <a:p>
            <a:pPr marL="514350" indent="-514350">
              <a:buFont typeface="Arial" pitchFamily="34" charset="0"/>
              <a:buAutoNum type="arabicPeriod"/>
            </a:pPr>
            <a:r>
              <a:rPr lang="en-US" dirty="0" smtClean="0"/>
              <a:t>Timing problem</a:t>
            </a:r>
          </a:p>
          <a:p>
            <a:pPr marL="514350" indent="-514350">
              <a:buFont typeface="Arial" pitchFamily="34" charset="0"/>
              <a:buAutoNum type="arabicPeriod"/>
            </a:pPr>
            <a:r>
              <a:rPr lang="en-US" dirty="0" smtClean="0"/>
              <a:t>Simple multiplier</a:t>
            </a:r>
            <a:endParaRPr lang="en-US" dirty="0"/>
          </a:p>
        </p:txBody>
      </p:sp>
      <p:sp>
        <p:nvSpPr>
          <p:cNvPr id="14" name="TextBox 13"/>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pic>
        <p:nvPicPr>
          <p:cNvPr id="148481" name="Picture 1"/>
          <p:cNvPicPr>
            <a:picLocks noChangeAspect="1" noChangeArrowheads="1"/>
          </p:cNvPicPr>
          <p:nvPr/>
        </p:nvPicPr>
        <p:blipFill>
          <a:blip r:embed="rId4" cstate="print"/>
          <a:srcRect/>
          <a:stretch>
            <a:fillRect/>
          </a:stretch>
        </p:blipFill>
        <p:spPr bwMode="auto">
          <a:xfrm>
            <a:off x="3835945" y="0"/>
            <a:ext cx="5303366" cy="48006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0"/>
            <a:ext cx="3200400" cy="1828800"/>
          </a:xfrm>
        </p:spPr>
        <p:txBody>
          <a:bodyPr>
            <a:normAutofit/>
          </a:bodyPr>
          <a:lstStyle/>
          <a:p>
            <a:pPr algn="l"/>
            <a:r>
              <a:rPr lang="en-US" sz="3600" b="1" dirty="0" smtClean="0">
                <a:solidFill>
                  <a:srgbClr val="0070C0"/>
                </a:solidFill>
              </a:rPr>
              <a:t>14. What does this graph illustrate?</a:t>
            </a:r>
            <a:endParaRPr lang="en-US" sz="3600" b="1" dirty="0">
              <a:solidFill>
                <a:srgbClr val="0070C0"/>
              </a:solidFill>
            </a:endParaRPr>
          </a:p>
        </p:txBody>
      </p:sp>
      <p:sp>
        <p:nvSpPr>
          <p:cNvPr id="13" name="CorShape1"/>
          <p:cNvSpPr/>
          <p:nvPr>
            <p:custDataLst>
              <p:tags r:id="rId2"/>
            </p:custDataLst>
          </p:nvPr>
        </p:nvSpPr>
        <p:spPr>
          <a:xfrm rot="10800000">
            <a:off x="152400" y="2438400"/>
            <a:ext cx="279400" cy="279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304800" y="1828800"/>
            <a:ext cx="3505200" cy="2362200"/>
          </a:xfrm>
        </p:spPr>
        <p:txBody>
          <a:bodyPr>
            <a:normAutofit fontScale="92500"/>
          </a:bodyPr>
          <a:lstStyle/>
          <a:p>
            <a:pPr marL="514350" indent="-514350">
              <a:buFont typeface="Arial" pitchFamily="34" charset="0"/>
              <a:buAutoNum type="arabicPeriod"/>
            </a:pPr>
            <a:r>
              <a:rPr lang="en-US" dirty="0" smtClean="0"/>
              <a:t>Supply side FP</a:t>
            </a:r>
          </a:p>
          <a:p>
            <a:pPr marL="514350" indent="-514350">
              <a:buFont typeface="Arial" pitchFamily="34" charset="0"/>
              <a:buAutoNum type="arabicPeriod"/>
            </a:pPr>
            <a:r>
              <a:rPr lang="en-US" dirty="0" smtClean="0"/>
              <a:t>Crowding out</a:t>
            </a:r>
          </a:p>
          <a:p>
            <a:pPr marL="514350" indent="-514350">
              <a:buFont typeface="Arial" pitchFamily="34" charset="0"/>
              <a:buAutoNum type="arabicPeriod"/>
            </a:pPr>
            <a:r>
              <a:rPr lang="en-US" dirty="0" smtClean="0"/>
              <a:t>Timing problem</a:t>
            </a:r>
          </a:p>
          <a:p>
            <a:pPr marL="514350" indent="-514350">
              <a:buFont typeface="Arial" pitchFamily="34" charset="0"/>
              <a:buAutoNum type="arabicPeriod"/>
            </a:pPr>
            <a:r>
              <a:rPr lang="en-US" dirty="0" smtClean="0"/>
              <a:t>Simple multiplier</a:t>
            </a:r>
            <a:endParaRPr lang="en-US" dirty="0"/>
          </a:p>
        </p:txBody>
      </p:sp>
      <p:sp>
        <p:nvSpPr>
          <p:cNvPr id="14" name="TextBox 13"/>
          <p:cNvSpPr txBox="1"/>
          <p:nvPr/>
        </p:nvSpPr>
        <p:spPr>
          <a:xfrm>
            <a:off x="381000" y="6334780"/>
            <a:ext cx="8072979" cy="523220"/>
          </a:xfrm>
          <a:prstGeom prst="rect">
            <a:avLst/>
          </a:prstGeom>
          <a:noFill/>
        </p:spPr>
        <p:txBody>
          <a:bodyPr wrap="none" rtlCol="0">
            <a:spAutoFit/>
          </a:bodyPr>
          <a:lstStyle/>
          <a:p>
            <a:r>
              <a:rPr lang="en-US" sz="2800" b="1" u="sng" dirty="0" smtClean="0"/>
              <a:t>Fiscal Policy: Problems, Criticisms, and Complications</a:t>
            </a:r>
            <a:endParaRPr lang="en-US" sz="2800" b="1" u="sng" dirty="0"/>
          </a:p>
        </p:txBody>
      </p:sp>
      <p:pic>
        <p:nvPicPr>
          <p:cNvPr id="105475" name="Picture 3"/>
          <p:cNvPicPr>
            <a:picLocks noChangeAspect="1" noChangeArrowheads="1"/>
          </p:cNvPicPr>
          <p:nvPr/>
        </p:nvPicPr>
        <p:blipFill>
          <a:blip r:embed="rId5" cstate="print"/>
          <a:srcRect/>
          <a:stretch>
            <a:fillRect/>
          </a:stretch>
        </p:blipFill>
        <p:spPr bwMode="auto">
          <a:xfrm>
            <a:off x="4177356" y="190500"/>
            <a:ext cx="4966644" cy="44958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05800" cy="1828800"/>
          </a:xfrm>
        </p:spPr>
        <p:txBody>
          <a:bodyPr>
            <a:normAutofit fontScale="90000"/>
          </a:bodyPr>
          <a:lstStyle/>
          <a:p>
            <a:pPr algn="l"/>
            <a:r>
              <a:rPr lang="en-US" sz="3600" b="1" dirty="0" smtClean="0"/>
              <a:t>15. Supply-side economists sometimes argue that if you cut taxes it will </a:t>
            </a:r>
            <a:r>
              <a:rPr lang="en-US" sz="3600" b="1" u="sng" dirty="0" smtClean="0"/>
              <a:t>increase</a:t>
            </a:r>
            <a:r>
              <a:rPr lang="en-US" sz="3600" b="1" dirty="0" smtClean="0"/>
              <a:t> Aggregate SUPPLY.  HOW?  </a:t>
            </a:r>
            <a:r>
              <a:rPr lang="en-US" sz="3600" b="1" u="sng" dirty="0" smtClean="0"/>
              <a:t>Which does NOT explain WHY?</a:t>
            </a:r>
            <a:endParaRPr lang="en-US" sz="3600" b="1" u="sng" dirty="0"/>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3" name="TPAnswers"/>
          <p:cNvSpPr>
            <a:spLocks noGrp="1"/>
          </p:cNvSpPr>
          <p:nvPr>
            <p:ph type="body" idx="1"/>
            <p:custDataLst>
              <p:tags r:id="rId2"/>
            </p:custDataLst>
          </p:nvPr>
        </p:nvSpPr>
        <p:spPr>
          <a:xfrm>
            <a:off x="457200" y="1905000"/>
            <a:ext cx="7162800" cy="2362200"/>
          </a:xfrm>
        </p:spPr>
        <p:txBody>
          <a:bodyPr>
            <a:normAutofit/>
          </a:bodyPr>
          <a:lstStyle/>
          <a:p>
            <a:pPr marL="514350" indent="-514350">
              <a:buFont typeface="Arial" pitchFamily="34" charset="0"/>
              <a:buAutoNum type="arabicPeriod"/>
            </a:pPr>
            <a:r>
              <a:rPr lang="en-US" dirty="0" smtClean="0"/>
              <a:t>Increased incentive to work</a:t>
            </a:r>
          </a:p>
          <a:p>
            <a:pPr marL="514350" indent="-514350">
              <a:buFont typeface="Arial" pitchFamily="34" charset="0"/>
              <a:buAutoNum type="arabicPeriod"/>
            </a:pPr>
            <a:r>
              <a:rPr lang="en-US" dirty="0" smtClean="0"/>
              <a:t>Increased incentive to save and invest</a:t>
            </a:r>
          </a:p>
          <a:p>
            <a:pPr marL="514350" indent="-514350">
              <a:buFont typeface="Arial" pitchFamily="34" charset="0"/>
              <a:buAutoNum type="arabicPeriod"/>
            </a:pPr>
            <a:r>
              <a:rPr lang="en-US" dirty="0" smtClean="0"/>
              <a:t>Increased productivity</a:t>
            </a:r>
          </a:p>
          <a:p>
            <a:pPr marL="514350" indent="-514350">
              <a:buFont typeface="Arial" pitchFamily="34" charset="0"/>
              <a:buAutoNum type="arabicPeriod"/>
            </a:pPr>
            <a:r>
              <a:rPr lang="en-US" dirty="0" smtClean="0"/>
              <a:t>Increase in the </a:t>
            </a:r>
            <a:r>
              <a:rPr lang="en-US" dirty="0" err="1" smtClean="0"/>
              <a:t>Laffer</a:t>
            </a:r>
            <a:r>
              <a:rPr lang="en-US" dirty="0" smtClean="0"/>
              <a:t> curve </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05800" cy="1828800"/>
          </a:xfrm>
        </p:spPr>
        <p:txBody>
          <a:bodyPr>
            <a:normAutofit fontScale="90000"/>
          </a:bodyPr>
          <a:lstStyle/>
          <a:p>
            <a:pPr algn="l"/>
            <a:r>
              <a:rPr lang="en-US" sz="3600" b="1" dirty="0" smtClean="0">
                <a:solidFill>
                  <a:srgbClr val="0070C0"/>
                </a:solidFill>
              </a:rPr>
              <a:t>15. Supply-side economists sometimes argue that if you cut taxes it will </a:t>
            </a:r>
            <a:r>
              <a:rPr lang="en-US" sz="3600" b="1" u="sng" dirty="0" smtClean="0">
                <a:solidFill>
                  <a:srgbClr val="0070C0"/>
                </a:solidFill>
              </a:rPr>
              <a:t>increase</a:t>
            </a:r>
            <a:r>
              <a:rPr lang="en-US" sz="3600" b="1" dirty="0" smtClean="0">
                <a:solidFill>
                  <a:srgbClr val="0070C0"/>
                </a:solidFill>
              </a:rPr>
              <a:t> Aggregate SUPPLY.  HOW?  </a:t>
            </a:r>
            <a:r>
              <a:rPr lang="en-US" sz="3600" b="1" u="sng" dirty="0" smtClean="0">
                <a:solidFill>
                  <a:srgbClr val="0070C0"/>
                </a:solidFill>
              </a:rPr>
              <a:t>Which does NOT explain WHY?</a:t>
            </a:r>
            <a:endParaRPr lang="en-US" sz="3600" b="1" u="sng" dirty="0">
              <a:solidFill>
                <a:srgbClr val="0070C0"/>
              </a:solidFill>
            </a:endParaRPr>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7" name="CorShape1"/>
          <p:cNvSpPr/>
          <p:nvPr>
            <p:custDataLst>
              <p:tags r:id="rId2"/>
            </p:custDataLst>
          </p:nvPr>
        </p:nvSpPr>
        <p:spPr>
          <a:xfrm rot="10800000">
            <a:off x="228600" y="3733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05000"/>
            <a:ext cx="7162800" cy="2362200"/>
          </a:xfrm>
        </p:spPr>
        <p:txBody>
          <a:bodyPr>
            <a:normAutofit/>
          </a:bodyPr>
          <a:lstStyle/>
          <a:p>
            <a:pPr marL="514350" indent="-514350">
              <a:buFont typeface="Arial" pitchFamily="34" charset="0"/>
              <a:buAutoNum type="arabicPeriod"/>
            </a:pPr>
            <a:r>
              <a:rPr lang="en-US" dirty="0" smtClean="0"/>
              <a:t>Increased incentive to work</a:t>
            </a:r>
          </a:p>
          <a:p>
            <a:pPr marL="514350" indent="-514350">
              <a:buFont typeface="Arial" pitchFamily="34" charset="0"/>
              <a:buAutoNum type="arabicPeriod"/>
            </a:pPr>
            <a:r>
              <a:rPr lang="en-US" dirty="0" smtClean="0"/>
              <a:t>Increased incentive to save and invest</a:t>
            </a:r>
          </a:p>
          <a:p>
            <a:pPr marL="514350" indent="-514350">
              <a:buFont typeface="Arial" pitchFamily="34" charset="0"/>
              <a:buAutoNum type="arabicPeriod"/>
            </a:pPr>
            <a:r>
              <a:rPr lang="en-US" dirty="0" smtClean="0"/>
              <a:t>Increased productivity</a:t>
            </a:r>
          </a:p>
          <a:p>
            <a:pPr marL="514350" indent="-514350">
              <a:buFont typeface="Arial" pitchFamily="34" charset="0"/>
              <a:buAutoNum type="arabicPeriod"/>
            </a:pPr>
            <a:r>
              <a:rPr lang="en-US" dirty="0" smtClean="0"/>
              <a:t>Increase in the </a:t>
            </a:r>
            <a:r>
              <a:rPr lang="en-US" dirty="0" err="1" smtClean="0"/>
              <a:t>Laffer</a:t>
            </a:r>
            <a:r>
              <a:rPr lang="en-US" dirty="0" smtClean="0"/>
              <a:t> curve </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153400" cy="1401762"/>
          </a:xfrm>
        </p:spPr>
        <p:txBody>
          <a:bodyPr>
            <a:normAutofit/>
          </a:bodyPr>
          <a:lstStyle/>
          <a:p>
            <a:pPr algn="l"/>
            <a:r>
              <a:rPr lang="en-US" sz="3600" b="1" dirty="0" smtClean="0"/>
              <a:t>16. How would these supply-side effects affect the fiscal policy multiplier?</a:t>
            </a:r>
            <a:endParaRPr lang="en-US" sz="3600" b="1" dirty="0"/>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3" name="TPAnswers"/>
          <p:cNvSpPr>
            <a:spLocks noGrp="1"/>
          </p:cNvSpPr>
          <p:nvPr>
            <p:ph type="body" idx="1"/>
            <p:custDataLst>
              <p:tags r:id="rId2"/>
            </p:custDataLst>
          </p:nvPr>
        </p:nvSpPr>
        <p:spPr>
          <a:xfrm>
            <a:off x="457200" y="1752601"/>
            <a:ext cx="4114800" cy="2362199"/>
          </a:xfrm>
        </p:spPr>
        <p:txBody>
          <a:bodyPr>
            <a:normAutofit/>
          </a:bodyPr>
          <a:lstStyle/>
          <a:p>
            <a:pPr marL="514350" indent="-514350">
              <a:buFont typeface="Arial" pitchFamily="34" charset="0"/>
              <a:buAutoNum type="arabicPeriod"/>
            </a:pPr>
            <a:r>
              <a:rPr lang="en-US" dirty="0" smtClean="0"/>
              <a:t>Increase it</a:t>
            </a:r>
          </a:p>
          <a:p>
            <a:pPr marL="514350" indent="-514350">
              <a:buFont typeface="Arial" pitchFamily="34" charset="0"/>
              <a:buAutoNum type="arabicPeriod"/>
            </a:pPr>
            <a:r>
              <a:rPr lang="en-US" dirty="0" smtClean="0"/>
              <a:t>Decrease it</a:t>
            </a:r>
          </a:p>
          <a:p>
            <a:pPr marL="514350" indent="-514350">
              <a:buFont typeface="Arial" pitchFamily="34" charset="0"/>
              <a:buAutoNum type="arabicPeriod"/>
            </a:pPr>
            <a:r>
              <a:rPr lang="en-US" dirty="0" smtClean="0"/>
              <a:t>Leave it unchanged</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85799"/>
          </a:xfrm>
        </p:spPr>
        <p:txBody>
          <a:bodyPr>
            <a:normAutofit fontScale="90000"/>
          </a:bodyPr>
          <a:lstStyle/>
          <a:p>
            <a:r>
              <a:rPr lang="en-US" b="1" dirty="0" smtClean="0"/>
              <a:t>13a – Fiscal Policy</a:t>
            </a:r>
            <a:endParaRPr lang="en-US" b="1" dirty="0"/>
          </a:p>
        </p:txBody>
      </p:sp>
      <p:sp>
        <p:nvSpPr>
          <p:cNvPr id="3" name="Subtitle 2"/>
          <p:cNvSpPr>
            <a:spLocks noGrp="1"/>
          </p:cNvSpPr>
          <p:nvPr>
            <p:ph type="subTitle" idx="1"/>
          </p:nvPr>
        </p:nvSpPr>
        <p:spPr>
          <a:xfrm>
            <a:off x="304800" y="685800"/>
            <a:ext cx="8610600" cy="5943600"/>
          </a:xfrm>
        </p:spPr>
        <p:txBody>
          <a:bodyPr>
            <a:normAutofit fontScale="85000" lnSpcReduction="20000"/>
          </a:bodyPr>
          <a:lstStyle/>
          <a:p>
            <a:pPr algn="l"/>
            <a:r>
              <a:rPr lang="en-US" sz="4000" dirty="0" smtClean="0">
                <a:solidFill>
                  <a:schemeClr val="tx1"/>
                </a:solidFill>
              </a:rPr>
              <a:t>KEY TERMS: </a:t>
            </a:r>
          </a:p>
          <a:p>
            <a:pPr algn="l"/>
            <a:r>
              <a:rPr lang="en-US" sz="4000" dirty="0" smtClean="0">
                <a:solidFill>
                  <a:schemeClr val="tx1"/>
                </a:solidFill>
              </a:rPr>
              <a:t>fiscal policy (FP), discretionary fiscal policy, expansionary FP, </a:t>
            </a:r>
            <a:r>
              <a:rPr lang="en-US" sz="4000" dirty="0" err="1" smtClean="0">
                <a:solidFill>
                  <a:schemeClr val="tx1"/>
                </a:solidFill>
              </a:rPr>
              <a:t>contractionary</a:t>
            </a:r>
            <a:r>
              <a:rPr lang="en-US" sz="4000" dirty="0" smtClean="0">
                <a:solidFill>
                  <a:schemeClr val="tx1"/>
                </a:solidFill>
              </a:rPr>
              <a:t> FP, </a:t>
            </a:r>
            <a:br>
              <a:rPr lang="en-US" sz="4000" dirty="0" smtClean="0">
                <a:solidFill>
                  <a:schemeClr val="tx1"/>
                </a:solidFill>
              </a:rPr>
            </a:br>
            <a:r>
              <a:rPr lang="en-US" sz="4000" dirty="0" smtClean="0">
                <a:solidFill>
                  <a:schemeClr val="tx1"/>
                </a:solidFill>
              </a:rPr>
              <a:t>lump-sum tax multiplier, </a:t>
            </a:r>
            <a:br>
              <a:rPr lang="en-US" sz="4000" dirty="0" smtClean="0">
                <a:solidFill>
                  <a:schemeClr val="tx1"/>
                </a:solidFill>
              </a:rPr>
            </a:br>
            <a:r>
              <a:rPr lang="en-US" sz="4000" dirty="0" smtClean="0">
                <a:solidFill>
                  <a:schemeClr val="tx1"/>
                </a:solidFill>
              </a:rPr>
              <a:t>"balanced budget" multiplier, </a:t>
            </a:r>
            <a:br>
              <a:rPr lang="en-US" sz="4000" dirty="0" smtClean="0">
                <a:solidFill>
                  <a:schemeClr val="tx1"/>
                </a:solidFill>
              </a:rPr>
            </a:br>
            <a:r>
              <a:rPr lang="en-US" sz="4000" dirty="0" smtClean="0">
                <a:solidFill>
                  <a:schemeClr val="tx1"/>
                </a:solidFill>
              </a:rPr>
              <a:t>built-in stabilizers, tax progressivity, </a:t>
            </a:r>
            <a:br>
              <a:rPr lang="en-US" sz="4000" dirty="0" smtClean="0">
                <a:solidFill>
                  <a:schemeClr val="tx1"/>
                </a:solidFill>
              </a:rPr>
            </a:br>
            <a:r>
              <a:rPr lang="en-US" sz="4000" dirty="0" smtClean="0">
                <a:solidFill>
                  <a:schemeClr val="tx1"/>
                </a:solidFill>
              </a:rPr>
              <a:t>cyclically-adjusted </a:t>
            </a:r>
            <a:r>
              <a:rPr lang="en-US" sz="2400" dirty="0" smtClean="0">
                <a:solidFill>
                  <a:schemeClr val="tx1"/>
                </a:solidFill>
              </a:rPr>
              <a:t>(full employment or standardized) </a:t>
            </a:r>
            <a:r>
              <a:rPr lang="en-US" sz="4000" dirty="0" smtClean="0">
                <a:solidFill>
                  <a:schemeClr val="tx1"/>
                </a:solidFill>
              </a:rPr>
              <a:t>budget, cyclical deficit, crowding-out effect,</a:t>
            </a:r>
            <a:br>
              <a:rPr lang="en-US" sz="4000" dirty="0" smtClean="0">
                <a:solidFill>
                  <a:schemeClr val="tx1"/>
                </a:solidFill>
              </a:rPr>
            </a:br>
            <a:r>
              <a:rPr lang="en-US" sz="4000" dirty="0" smtClean="0">
                <a:solidFill>
                  <a:schemeClr val="tx1"/>
                </a:solidFill>
              </a:rPr>
              <a:t>monetary policy accommodation, </a:t>
            </a:r>
            <a:br>
              <a:rPr lang="en-US" sz="4000" dirty="0" smtClean="0">
                <a:solidFill>
                  <a:schemeClr val="tx1"/>
                </a:solidFill>
              </a:rPr>
            </a:br>
            <a:r>
              <a:rPr lang="en-US" sz="4000" dirty="0" smtClean="0">
                <a:solidFill>
                  <a:schemeClr val="tx1"/>
                </a:solidFill>
              </a:rPr>
              <a:t>supply-side FP, recognition lag, </a:t>
            </a:r>
            <a:br>
              <a:rPr lang="en-US" sz="4000" dirty="0" smtClean="0">
                <a:solidFill>
                  <a:schemeClr val="tx1"/>
                </a:solidFill>
              </a:rPr>
            </a:br>
            <a:r>
              <a:rPr lang="en-US" sz="4000" dirty="0" smtClean="0">
                <a:solidFill>
                  <a:schemeClr val="tx1"/>
                </a:solidFill>
              </a:rPr>
              <a:t>administrative lag, operational lag, </a:t>
            </a:r>
            <a:br>
              <a:rPr lang="en-US" sz="4000" dirty="0" smtClean="0">
                <a:solidFill>
                  <a:schemeClr val="tx1"/>
                </a:solidFill>
              </a:rPr>
            </a:br>
            <a:r>
              <a:rPr lang="en-US" sz="4000" dirty="0" smtClean="0">
                <a:solidFill>
                  <a:schemeClr val="tx1"/>
                </a:solidFill>
              </a:rPr>
              <a:t>political business cycle, pro-cyclical policy, counter-cyclical policy, </a:t>
            </a:r>
            <a:r>
              <a:rPr lang="en-US" sz="4000" dirty="0" err="1" smtClean="0">
                <a:solidFill>
                  <a:schemeClr val="tx1"/>
                </a:solidFill>
              </a:rPr>
              <a:t>Laffer</a:t>
            </a:r>
            <a:r>
              <a:rPr lang="en-US" sz="4000" dirty="0" smtClean="0">
                <a:solidFill>
                  <a:schemeClr val="tx1"/>
                </a:solidFill>
              </a:rPr>
              <a:t> curve</a:t>
            </a:r>
          </a:p>
        </p:txBody>
      </p:sp>
    </p:spTree>
    <p:custDataLst>
      <p:tags r:id="rId1"/>
    </p:custDataLst>
    <p:extLst>
      <p:ext uri="{BB962C8B-B14F-4D97-AF65-F5344CB8AC3E}">
        <p14:creationId xmlns:p14="http://schemas.microsoft.com/office/powerpoint/2010/main" val="12117005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153400" cy="1401762"/>
          </a:xfrm>
        </p:spPr>
        <p:txBody>
          <a:bodyPr>
            <a:normAutofit/>
          </a:bodyPr>
          <a:lstStyle/>
          <a:p>
            <a:pPr algn="l"/>
            <a:r>
              <a:rPr lang="en-US" sz="3600" b="1" dirty="0" smtClean="0">
                <a:solidFill>
                  <a:srgbClr val="0070C0"/>
                </a:solidFill>
              </a:rPr>
              <a:t>16. How would these supply-side effects affect the fiscal policy multiplier?</a:t>
            </a:r>
            <a:endParaRPr lang="en-US" sz="3600" b="1" dirty="0">
              <a:solidFill>
                <a:srgbClr val="0070C0"/>
              </a:solidFill>
            </a:endParaRPr>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3" name="TPAnswers"/>
          <p:cNvSpPr>
            <a:spLocks noGrp="1"/>
          </p:cNvSpPr>
          <p:nvPr>
            <p:ph type="body" idx="1"/>
            <p:custDataLst>
              <p:tags r:id="rId2"/>
            </p:custDataLst>
          </p:nvPr>
        </p:nvSpPr>
        <p:spPr>
          <a:xfrm>
            <a:off x="457200" y="1752601"/>
            <a:ext cx="4114800" cy="2362199"/>
          </a:xfrm>
        </p:spPr>
        <p:txBody>
          <a:bodyPr>
            <a:normAutofit/>
          </a:bodyPr>
          <a:lstStyle/>
          <a:p>
            <a:pPr marL="514350" indent="-514350">
              <a:buFont typeface="Arial" pitchFamily="34" charset="0"/>
              <a:buAutoNum type="arabicPeriod"/>
            </a:pPr>
            <a:r>
              <a:rPr lang="en-US" dirty="0" smtClean="0"/>
              <a:t>Increase it</a:t>
            </a:r>
          </a:p>
          <a:p>
            <a:pPr marL="514350" indent="-514350">
              <a:buFont typeface="Arial" pitchFamily="34" charset="0"/>
              <a:buAutoNum type="arabicPeriod"/>
            </a:pPr>
            <a:r>
              <a:rPr lang="en-US" dirty="0" smtClean="0"/>
              <a:t>Decrease it</a:t>
            </a:r>
          </a:p>
          <a:p>
            <a:pPr marL="514350" indent="-514350">
              <a:buFont typeface="Arial" pitchFamily="34" charset="0"/>
              <a:buAutoNum type="arabicPeriod"/>
            </a:pPr>
            <a:r>
              <a:rPr lang="en-US" dirty="0" smtClean="0"/>
              <a:t>Leave it unchanged</a:t>
            </a:r>
          </a:p>
        </p:txBody>
      </p:sp>
      <p:sp>
        <p:nvSpPr>
          <p:cNvPr id="6" name="CorShape1"/>
          <p:cNvSpPr/>
          <p:nvPr>
            <p:custDataLst>
              <p:tags r:id="rId3"/>
            </p:custDataLst>
          </p:nvPr>
        </p:nvSpPr>
        <p:spPr>
          <a:xfrm rot="10800000">
            <a:off x="172720" y="1916854"/>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descr="C:\_001aweb\ecogif\fp\ssfp.gif"/>
          <p:cNvPicPr>
            <a:picLocks noChangeAspect="1" noChangeArrowheads="1"/>
          </p:cNvPicPr>
          <p:nvPr/>
        </p:nvPicPr>
        <p:blipFill>
          <a:blip r:embed="rId3" cstate="print"/>
          <a:srcRect/>
          <a:stretch>
            <a:fillRect/>
          </a:stretch>
        </p:blipFill>
        <p:spPr bwMode="auto">
          <a:xfrm>
            <a:off x="3886200" y="304800"/>
            <a:ext cx="4953000" cy="4572000"/>
          </a:xfrm>
          <a:prstGeom prst="rect">
            <a:avLst/>
          </a:prstGeom>
          <a:noFill/>
        </p:spPr>
      </p:pic>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7" name="TextBox 6"/>
          <p:cNvSpPr txBox="1"/>
          <p:nvPr/>
        </p:nvSpPr>
        <p:spPr>
          <a:xfrm>
            <a:off x="228601" y="304800"/>
            <a:ext cx="3810000" cy="4524315"/>
          </a:xfrm>
          <a:prstGeom prst="rect">
            <a:avLst/>
          </a:prstGeom>
          <a:noFill/>
        </p:spPr>
        <p:txBody>
          <a:bodyPr wrap="square" rtlCol="0">
            <a:spAutoFit/>
          </a:bodyPr>
          <a:lstStyle/>
          <a:p>
            <a:r>
              <a:rPr lang="en-US" sz="3200" dirty="0" smtClean="0"/>
              <a:t>Without supply-side </a:t>
            </a:r>
          </a:p>
          <a:p>
            <a:r>
              <a:rPr lang="en-US" sz="3200" dirty="0" smtClean="0"/>
              <a:t>effects expansionary FP would increase RDO from Q1 to Q2.</a:t>
            </a:r>
          </a:p>
          <a:p>
            <a:endParaRPr lang="en-US" sz="3200" dirty="0" smtClean="0"/>
          </a:p>
          <a:p>
            <a:r>
              <a:rPr lang="en-US" sz="3200" dirty="0" smtClean="0"/>
              <a:t>With supply-side effects, expansionary FP would increase RDO from Q1 to Q3 </a:t>
            </a:r>
            <a:endParaRPr lang="en-US" sz="3200" dirty="0"/>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lstStyle/>
          <a:p>
            <a:r>
              <a:rPr lang="en-US" u="sng" dirty="0" smtClean="0"/>
              <a:t>Multiplier and FP Effectiveness</a:t>
            </a:r>
            <a:endParaRPr lang="en-US" u="sng" dirty="0"/>
          </a:p>
        </p:txBody>
      </p:sp>
      <p:sp>
        <p:nvSpPr>
          <p:cNvPr id="5" name="TextBox 4"/>
          <p:cNvSpPr txBox="1"/>
          <p:nvPr/>
        </p:nvSpPr>
        <p:spPr>
          <a:xfrm>
            <a:off x="228600" y="1143000"/>
            <a:ext cx="8610600" cy="4524315"/>
          </a:xfrm>
          <a:prstGeom prst="rect">
            <a:avLst/>
          </a:prstGeom>
          <a:noFill/>
        </p:spPr>
        <p:txBody>
          <a:bodyPr wrap="square" rtlCol="0">
            <a:spAutoFit/>
          </a:bodyPr>
          <a:lstStyle/>
          <a:p>
            <a:r>
              <a:rPr lang="en-US" sz="3200" dirty="0" smtClean="0"/>
              <a:t>The textbook does not discuss the SIZE</a:t>
            </a:r>
          </a:p>
          <a:p>
            <a:r>
              <a:rPr lang="en-US" sz="3200" dirty="0" smtClean="0"/>
              <a:t>of the multiplier as much as we do.  The </a:t>
            </a:r>
          </a:p>
          <a:p>
            <a:r>
              <a:rPr lang="en-US" sz="3200" dirty="0" smtClean="0"/>
              <a:t>textbook instead discusses how effective FP is.</a:t>
            </a:r>
          </a:p>
          <a:p>
            <a:endParaRPr lang="en-US" sz="3200" dirty="0" smtClean="0"/>
          </a:p>
          <a:p>
            <a:r>
              <a:rPr lang="en-US" sz="3200" dirty="0" smtClean="0"/>
              <a:t>They mean the same thing.  </a:t>
            </a:r>
          </a:p>
          <a:p>
            <a:pPr>
              <a:buFont typeface="Arial" pitchFamily="34" charset="0"/>
              <a:buChar char="•"/>
            </a:pPr>
            <a:r>
              <a:rPr lang="en-US" sz="3200" dirty="0" smtClean="0"/>
              <a:t>A large multiplier is a more effective FP</a:t>
            </a:r>
          </a:p>
          <a:p>
            <a:pPr>
              <a:buFont typeface="Arial" pitchFamily="34" charset="0"/>
              <a:buChar char="•"/>
            </a:pPr>
            <a:r>
              <a:rPr lang="en-US" sz="3200" dirty="0" smtClean="0"/>
              <a:t>A small multiplier is a less effective FP</a:t>
            </a:r>
          </a:p>
          <a:p>
            <a:endParaRPr lang="en-US" sz="3200" dirty="0" smtClean="0"/>
          </a:p>
          <a:p>
            <a:endParaRPr lang="en-US" sz="3200" dirty="0"/>
          </a:p>
        </p:txBody>
      </p:sp>
    </p:spTree>
    <p:custDataLst>
      <p:tags r:id="rId1"/>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686800" cy="1706562"/>
          </a:xfrm>
        </p:spPr>
        <p:txBody>
          <a:bodyPr>
            <a:normAutofit fontScale="90000"/>
          </a:bodyPr>
          <a:lstStyle/>
          <a:p>
            <a:pPr algn="l"/>
            <a:r>
              <a:rPr lang="en-US" sz="3600" b="1" dirty="0" smtClean="0"/>
              <a:t>17. Supply-side economists sometimes argue that if you </a:t>
            </a:r>
            <a:r>
              <a:rPr lang="en-US" sz="3600" b="1" u="sng" dirty="0" smtClean="0"/>
              <a:t>cut taxes </a:t>
            </a:r>
            <a:r>
              <a:rPr lang="en-US" sz="3600" b="1" dirty="0" smtClean="0"/>
              <a:t>it could </a:t>
            </a:r>
            <a:r>
              <a:rPr lang="en-US" sz="3600" b="1" u="sng" dirty="0" smtClean="0"/>
              <a:t>increase</a:t>
            </a:r>
            <a:r>
              <a:rPr lang="en-US" sz="3600" b="1" dirty="0" smtClean="0"/>
              <a:t> </a:t>
            </a:r>
            <a:r>
              <a:rPr lang="en-US" sz="3600" b="1" dirty="0" err="1" smtClean="0"/>
              <a:t>gov’t</a:t>
            </a:r>
            <a:r>
              <a:rPr lang="en-US" sz="3600" b="1" dirty="0" smtClean="0"/>
              <a:t> revenue. Which does NOT explain WHY?</a:t>
            </a:r>
            <a:endParaRPr lang="en-US" sz="3600" b="1" dirty="0"/>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3" name="TPAnswers"/>
          <p:cNvSpPr>
            <a:spLocks noGrp="1"/>
          </p:cNvSpPr>
          <p:nvPr>
            <p:ph type="body" idx="1"/>
            <p:custDataLst>
              <p:tags r:id="rId2"/>
            </p:custDataLst>
          </p:nvPr>
        </p:nvSpPr>
        <p:spPr>
          <a:xfrm>
            <a:off x="304800" y="1981200"/>
            <a:ext cx="8229600" cy="2438400"/>
          </a:xfrm>
        </p:spPr>
        <p:txBody>
          <a:bodyPr>
            <a:normAutofit/>
          </a:bodyPr>
          <a:lstStyle/>
          <a:p>
            <a:pPr marL="514350" indent="-514350">
              <a:buFont typeface="Arial" pitchFamily="34" charset="0"/>
              <a:buAutoNum type="arabicPeriod"/>
            </a:pPr>
            <a:r>
              <a:rPr lang="en-US" dirty="0" smtClean="0"/>
              <a:t>Lower taxes encourage economic activity</a:t>
            </a:r>
          </a:p>
          <a:p>
            <a:pPr marL="514350" indent="-514350">
              <a:buFont typeface="Arial" pitchFamily="34" charset="0"/>
              <a:buAutoNum type="arabicPeriod"/>
            </a:pPr>
            <a:r>
              <a:rPr lang="en-US" dirty="0" smtClean="0"/>
              <a:t>An increase in AS enlarges the tax base</a:t>
            </a:r>
          </a:p>
          <a:p>
            <a:pPr marL="514350" indent="-514350">
              <a:buFont typeface="Arial" pitchFamily="34" charset="0"/>
              <a:buAutoNum type="arabicPeriod"/>
            </a:pPr>
            <a:r>
              <a:rPr lang="en-US" dirty="0" smtClean="0"/>
              <a:t>There is less tax avoidance and tax evasion</a:t>
            </a:r>
          </a:p>
          <a:p>
            <a:pPr marL="514350" indent="-514350">
              <a:buFont typeface="Arial" pitchFamily="34" charset="0"/>
              <a:buAutoNum type="arabicPeriod"/>
            </a:pPr>
            <a:r>
              <a:rPr lang="en-US" dirty="0" smtClean="0"/>
              <a:t>There is a decrease in </a:t>
            </a:r>
            <a:r>
              <a:rPr lang="en-US" dirty="0" err="1" smtClean="0"/>
              <a:t>gov’t</a:t>
            </a:r>
            <a:r>
              <a:rPr lang="en-US" dirty="0" smtClean="0"/>
              <a:t> spending</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8686800" cy="1706562"/>
          </a:xfrm>
        </p:spPr>
        <p:txBody>
          <a:bodyPr>
            <a:normAutofit fontScale="90000"/>
          </a:bodyPr>
          <a:lstStyle/>
          <a:p>
            <a:pPr algn="l"/>
            <a:r>
              <a:rPr lang="en-US" sz="3600" b="1" dirty="0" smtClean="0">
                <a:solidFill>
                  <a:srgbClr val="0070C0"/>
                </a:solidFill>
              </a:rPr>
              <a:t>17. Supply-side economists sometimes argue that if you </a:t>
            </a:r>
            <a:r>
              <a:rPr lang="en-US" sz="3600" b="1" u="sng" dirty="0" smtClean="0">
                <a:solidFill>
                  <a:srgbClr val="0070C0"/>
                </a:solidFill>
              </a:rPr>
              <a:t>cut taxes </a:t>
            </a:r>
            <a:r>
              <a:rPr lang="en-US" sz="3600" b="1" dirty="0" smtClean="0">
                <a:solidFill>
                  <a:srgbClr val="0070C0"/>
                </a:solidFill>
              </a:rPr>
              <a:t>it could </a:t>
            </a:r>
            <a:r>
              <a:rPr lang="en-US" sz="3600" b="1" u="sng" dirty="0" smtClean="0">
                <a:solidFill>
                  <a:srgbClr val="0070C0"/>
                </a:solidFill>
              </a:rPr>
              <a:t>increase</a:t>
            </a:r>
            <a:r>
              <a:rPr lang="en-US" sz="3600" b="1" dirty="0" smtClean="0">
                <a:solidFill>
                  <a:srgbClr val="0070C0"/>
                </a:solidFill>
              </a:rPr>
              <a:t> </a:t>
            </a:r>
            <a:r>
              <a:rPr lang="en-US" sz="3600" b="1" dirty="0" err="1" smtClean="0">
                <a:solidFill>
                  <a:srgbClr val="0070C0"/>
                </a:solidFill>
              </a:rPr>
              <a:t>gov’t</a:t>
            </a:r>
            <a:r>
              <a:rPr lang="en-US" sz="3600" b="1" dirty="0" smtClean="0">
                <a:solidFill>
                  <a:srgbClr val="0070C0"/>
                </a:solidFill>
              </a:rPr>
              <a:t> revenue. Which does NOT explain WHY?</a:t>
            </a:r>
            <a:endParaRPr lang="en-US" sz="3600" b="1" dirty="0">
              <a:solidFill>
                <a:srgbClr val="0070C0"/>
              </a:solidFill>
            </a:endParaRPr>
          </a:p>
        </p:txBody>
      </p:sp>
      <p:sp>
        <p:nvSpPr>
          <p:cNvPr id="5" name="TextBox 4"/>
          <p:cNvSpPr txBox="1"/>
          <p:nvPr/>
        </p:nvSpPr>
        <p:spPr>
          <a:xfrm>
            <a:off x="2667000" y="6273225"/>
            <a:ext cx="3969356" cy="584775"/>
          </a:xfrm>
          <a:prstGeom prst="rect">
            <a:avLst/>
          </a:prstGeom>
          <a:noFill/>
        </p:spPr>
        <p:txBody>
          <a:bodyPr wrap="none" rtlCol="0">
            <a:spAutoFit/>
          </a:bodyPr>
          <a:lstStyle/>
          <a:p>
            <a:r>
              <a:rPr lang="en-US" sz="3200" b="1" u="sng" dirty="0" smtClean="0"/>
              <a:t>Supply-Side Multiplier</a:t>
            </a:r>
            <a:endParaRPr lang="en-US" sz="3200" b="1" u="sng" dirty="0"/>
          </a:p>
        </p:txBody>
      </p:sp>
      <p:sp>
        <p:nvSpPr>
          <p:cNvPr id="3" name="TPAnswers"/>
          <p:cNvSpPr>
            <a:spLocks noGrp="1"/>
          </p:cNvSpPr>
          <p:nvPr>
            <p:ph type="body" idx="1"/>
            <p:custDataLst>
              <p:tags r:id="rId2"/>
            </p:custDataLst>
          </p:nvPr>
        </p:nvSpPr>
        <p:spPr>
          <a:xfrm>
            <a:off x="304800" y="1981200"/>
            <a:ext cx="8229600" cy="2438400"/>
          </a:xfrm>
        </p:spPr>
        <p:txBody>
          <a:bodyPr>
            <a:normAutofit/>
          </a:bodyPr>
          <a:lstStyle/>
          <a:p>
            <a:pPr marL="514350" indent="-514350">
              <a:buFont typeface="Arial" pitchFamily="34" charset="0"/>
              <a:buAutoNum type="arabicPeriod"/>
            </a:pPr>
            <a:r>
              <a:rPr lang="en-US" dirty="0" smtClean="0"/>
              <a:t>Lower taxes encourage economic activity</a:t>
            </a:r>
          </a:p>
          <a:p>
            <a:pPr marL="514350" indent="-514350">
              <a:buFont typeface="Arial" pitchFamily="34" charset="0"/>
              <a:buAutoNum type="arabicPeriod"/>
            </a:pPr>
            <a:r>
              <a:rPr lang="en-US" dirty="0" smtClean="0"/>
              <a:t>An increase in AS enlarges the tax base</a:t>
            </a:r>
          </a:p>
          <a:p>
            <a:pPr marL="514350" indent="-514350">
              <a:buFont typeface="Arial" pitchFamily="34" charset="0"/>
              <a:buAutoNum type="arabicPeriod"/>
            </a:pPr>
            <a:r>
              <a:rPr lang="en-US" dirty="0" smtClean="0"/>
              <a:t>There is less tax avoidance and tax evasion</a:t>
            </a:r>
          </a:p>
          <a:p>
            <a:pPr marL="514350" indent="-514350">
              <a:buFont typeface="Arial" pitchFamily="34" charset="0"/>
              <a:buAutoNum type="arabicPeriod"/>
            </a:pPr>
            <a:r>
              <a:rPr lang="en-US" dirty="0" smtClean="0"/>
              <a:t>There is a decrease in </a:t>
            </a:r>
            <a:r>
              <a:rPr lang="en-US" dirty="0" err="1" smtClean="0"/>
              <a:t>gov’t</a:t>
            </a:r>
            <a:r>
              <a:rPr lang="en-US" dirty="0" smtClean="0"/>
              <a:t> spending</a:t>
            </a:r>
            <a:endParaRPr lang="en-US" dirty="0"/>
          </a:p>
        </p:txBody>
      </p:sp>
      <p:sp>
        <p:nvSpPr>
          <p:cNvPr id="6" name="CorShape1"/>
          <p:cNvSpPr/>
          <p:nvPr>
            <p:custDataLst>
              <p:tags r:id="rId3"/>
            </p:custDataLst>
          </p:nvPr>
        </p:nvSpPr>
        <p:spPr>
          <a:xfrm rot="10800000">
            <a:off x="20320" y="380356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affer.gif"/>
          <p:cNvPicPr>
            <a:picLocks noChangeAspect="1"/>
          </p:cNvPicPr>
          <p:nvPr/>
        </p:nvPicPr>
        <p:blipFill>
          <a:blip r:embed="rId3" cstate="print"/>
          <a:stretch>
            <a:fillRect/>
          </a:stretch>
        </p:blipFill>
        <p:spPr>
          <a:xfrm>
            <a:off x="1371600" y="0"/>
            <a:ext cx="6526126" cy="5334000"/>
          </a:xfrm>
          <a:prstGeom prst="rect">
            <a:avLst/>
          </a:prstGeom>
        </p:spPr>
      </p:pic>
      <p:sp>
        <p:nvSpPr>
          <p:cNvPr id="4" name="TextBox 3"/>
          <p:cNvSpPr txBox="1"/>
          <p:nvPr/>
        </p:nvSpPr>
        <p:spPr>
          <a:xfrm>
            <a:off x="3048000" y="5715000"/>
            <a:ext cx="3198696" cy="830997"/>
          </a:xfrm>
          <a:prstGeom prst="rect">
            <a:avLst/>
          </a:prstGeom>
          <a:noFill/>
        </p:spPr>
        <p:txBody>
          <a:bodyPr wrap="none" rtlCol="0">
            <a:spAutoFit/>
          </a:bodyPr>
          <a:lstStyle/>
          <a:p>
            <a:r>
              <a:rPr lang="en-US" sz="4800" u="sng" dirty="0" err="1" smtClean="0"/>
              <a:t>Laffer</a:t>
            </a:r>
            <a:r>
              <a:rPr lang="en-US" sz="4800" u="sng" dirty="0" smtClean="0"/>
              <a:t> Curve</a:t>
            </a:r>
            <a:endParaRPr lang="en-US" sz="4800" u="sng" dirty="0"/>
          </a:p>
        </p:txBody>
      </p:sp>
    </p:spTree>
    <p:custDataLst>
      <p:tags r:id="rId1"/>
    </p:custDataLst>
    <p:extLst>
      <p:ext uri="{BB962C8B-B14F-4D97-AF65-F5344CB8AC3E}">
        <p14:creationId xmlns:p14="http://schemas.microsoft.com/office/powerpoint/2010/main" val="31051382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p:cNvPicPr>
            <a:picLocks noChangeAspect="1" noChangeArrowheads="1"/>
          </p:cNvPicPr>
          <p:nvPr/>
        </p:nvPicPr>
        <p:blipFill>
          <a:blip r:embed="rId3" cstate="print"/>
          <a:srcRect/>
          <a:stretch>
            <a:fillRect/>
          </a:stretch>
        </p:blipFill>
        <p:spPr bwMode="auto">
          <a:xfrm>
            <a:off x="228600" y="0"/>
            <a:ext cx="8915400" cy="6119468"/>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0708984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lstStyle/>
          <a:p>
            <a:r>
              <a:rPr lang="en-US" u="sng" dirty="0" smtClean="0"/>
              <a:t>Multiplier and FP Effectiveness</a:t>
            </a:r>
            <a:endParaRPr lang="en-US" u="sng" dirty="0"/>
          </a:p>
        </p:txBody>
      </p:sp>
      <p:sp>
        <p:nvSpPr>
          <p:cNvPr id="5" name="TextBox 4"/>
          <p:cNvSpPr txBox="1"/>
          <p:nvPr/>
        </p:nvSpPr>
        <p:spPr>
          <a:xfrm>
            <a:off x="228600" y="1143000"/>
            <a:ext cx="8610600" cy="4524315"/>
          </a:xfrm>
          <a:prstGeom prst="rect">
            <a:avLst/>
          </a:prstGeom>
          <a:noFill/>
        </p:spPr>
        <p:txBody>
          <a:bodyPr wrap="square" rtlCol="0">
            <a:spAutoFit/>
          </a:bodyPr>
          <a:lstStyle/>
          <a:p>
            <a:r>
              <a:rPr lang="en-US" sz="3200" dirty="0" smtClean="0"/>
              <a:t>The textbook does not discuss the SIZE</a:t>
            </a:r>
          </a:p>
          <a:p>
            <a:r>
              <a:rPr lang="en-US" sz="3200" dirty="0" smtClean="0"/>
              <a:t>of the multiplier as much as we do.  The </a:t>
            </a:r>
          </a:p>
          <a:p>
            <a:r>
              <a:rPr lang="en-US" sz="3200" dirty="0" smtClean="0"/>
              <a:t>textbook instead discusses how effective FP is.</a:t>
            </a:r>
          </a:p>
          <a:p>
            <a:endParaRPr lang="en-US" sz="3200" dirty="0" smtClean="0"/>
          </a:p>
          <a:p>
            <a:r>
              <a:rPr lang="en-US" sz="3200" dirty="0" smtClean="0"/>
              <a:t>They mean the same thing.  </a:t>
            </a:r>
          </a:p>
          <a:p>
            <a:pPr>
              <a:buFont typeface="Arial" pitchFamily="34" charset="0"/>
              <a:buChar char="•"/>
            </a:pPr>
            <a:r>
              <a:rPr lang="en-US" sz="3200" dirty="0" smtClean="0"/>
              <a:t>A large multiplier is a more effective FP</a:t>
            </a:r>
          </a:p>
          <a:p>
            <a:pPr>
              <a:buFont typeface="Arial" pitchFamily="34" charset="0"/>
              <a:buChar char="•"/>
            </a:pPr>
            <a:r>
              <a:rPr lang="en-US" sz="3200" dirty="0" smtClean="0"/>
              <a:t>A small multiplier is a less effective FP</a:t>
            </a:r>
          </a:p>
          <a:p>
            <a:endParaRPr lang="en-US" sz="3200" dirty="0" smtClean="0"/>
          </a:p>
          <a:p>
            <a:endParaRPr lang="en-US" sz="3200" dirty="0"/>
          </a:p>
        </p:txBody>
      </p:sp>
    </p:spTree>
    <p:custDataLst>
      <p:tags r:id="rId1"/>
    </p:custDataLst>
    <p:extLst>
      <p:ext uri="{BB962C8B-B14F-4D97-AF65-F5344CB8AC3E}">
        <p14:creationId xmlns:p14="http://schemas.microsoft.com/office/powerpoint/2010/main" val="35978044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42038"/>
            <a:ext cx="8229600" cy="715962"/>
          </a:xfrm>
        </p:spPr>
        <p:txBody>
          <a:bodyPr>
            <a:normAutofit fontScale="90000"/>
          </a:bodyPr>
          <a:lstStyle/>
          <a:p>
            <a:r>
              <a:rPr lang="en-US" b="1" u="sng" dirty="0" smtClean="0"/>
              <a:t>MULTIPLIERS</a:t>
            </a:r>
            <a:endParaRPr lang="en-US" b="1" u="sng" dirty="0"/>
          </a:p>
        </p:txBody>
      </p:sp>
      <p:pic>
        <p:nvPicPr>
          <p:cNvPr id="106499" name="Picture 3"/>
          <p:cNvPicPr>
            <a:picLocks noChangeAspect="1" noChangeArrowheads="1"/>
          </p:cNvPicPr>
          <p:nvPr/>
        </p:nvPicPr>
        <p:blipFill>
          <a:blip r:embed="rId3" cstate="print"/>
          <a:srcRect/>
          <a:stretch>
            <a:fillRect/>
          </a:stretch>
        </p:blipFill>
        <p:spPr bwMode="auto">
          <a:xfrm>
            <a:off x="0" y="228600"/>
            <a:ext cx="9144000" cy="5682549"/>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912774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15000"/>
            <a:ext cx="8229600" cy="715962"/>
          </a:xfrm>
        </p:spPr>
        <p:txBody>
          <a:bodyPr>
            <a:normAutofit fontScale="90000"/>
          </a:bodyPr>
          <a:lstStyle/>
          <a:p>
            <a:r>
              <a:rPr lang="en-US" b="1" u="sng" dirty="0" smtClean="0"/>
              <a:t>MULTIPLIERS</a:t>
            </a:r>
            <a:endParaRPr lang="en-US" b="1" u="sng" dirty="0"/>
          </a:p>
        </p:txBody>
      </p:sp>
      <p:pic>
        <p:nvPicPr>
          <p:cNvPr id="106499" name="Picture 3"/>
          <p:cNvPicPr>
            <a:picLocks noChangeAspect="1" noChangeArrowheads="1"/>
          </p:cNvPicPr>
          <p:nvPr/>
        </p:nvPicPr>
        <p:blipFill>
          <a:blip r:embed="rId3" cstate="print"/>
          <a:srcRect/>
          <a:stretch>
            <a:fillRect/>
          </a:stretch>
        </p:blipFill>
        <p:spPr bwMode="auto">
          <a:xfrm>
            <a:off x="-1" y="32657"/>
            <a:ext cx="9143669" cy="5682343"/>
          </a:xfrm>
          <a:prstGeom prst="rect">
            <a:avLst/>
          </a:prstGeom>
          <a:noFill/>
          <a:ln w="9525">
            <a:noFill/>
            <a:miter lim="800000"/>
            <a:headEnd/>
            <a:tailEnd/>
          </a:ln>
        </p:spPr>
      </p:pic>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4648200" cy="1905000"/>
          </a:xfrm>
        </p:spPr>
        <p:txBody>
          <a:bodyPr>
            <a:normAutofit/>
          </a:bodyPr>
          <a:lstStyle/>
          <a:p>
            <a:pPr algn="l"/>
            <a:r>
              <a:rPr lang="en-US" sz="3600" b="1" dirty="0" smtClean="0"/>
              <a:t>1. What </a:t>
            </a:r>
            <a:r>
              <a:rPr lang="en-US" sz="3600" b="1" u="sng" dirty="0" smtClean="0"/>
              <a:t>increase in G </a:t>
            </a:r>
            <a:r>
              <a:rPr lang="en-US" sz="3600" b="1" dirty="0" smtClean="0"/>
              <a:t>is needed to achieve full employment? </a:t>
            </a:r>
            <a:endParaRPr lang="en-US" sz="3600" b="1" dirty="0"/>
          </a:p>
        </p:txBody>
      </p:sp>
      <p:pic>
        <p:nvPicPr>
          <p:cNvPr id="36868" name="Picture 4"/>
          <p:cNvPicPr>
            <a:picLocks noChangeAspect="1" noChangeArrowheads="1"/>
          </p:cNvPicPr>
          <p:nvPr/>
        </p:nvPicPr>
        <p:blipFill>
          <a:blip r:embed="rId4" cstate="print"/>
          <a:srcRect/>
          <a:stretch>
            <a:fillRect/>
          </a:stretch>
        </p:blipFill>
        <p:spPr bwMode="auto">
          <a:xfrm>
            <a:off x="5552418" y="304800"/>
            <a:ext cx="3591582" cy="61722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1981201"/>
            <a:ext cx="1676400" cy="2743200"/>
          </a:xfrm>
        </p:spPr>
        <p:txBody>
          <a:bodyPr>
            <a:normAutofit/>
          </a:bodyPr>
          <a:lstStyle/>
          <a:p>
            <a:pPr marL="514350" indent="-514350">
              <a:buFont typeface="Arial" pitchFamily="34" charset="0"/>
              <a:buAutoNum type="arabicPeriod"/>
            </a:pPr>
            <a:r>
              <a:rPr lang="en-US" dirty="0" smtClean="0"/>
              <a:t>$ 100</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$ 20</a:t>
            </a:r>
            <a:endParaRPr lang="en-US" dirty="0"/>
          </a:p>
        </p:txBody>
      </p:sp>
      <p:sp>
        <p:nvSpPr>
          <p:cNvPr id="6" name="TextBox 5"/>
          <p:cNvSpPr txBox="1"/>
          <p:nvPr/>
        </p:nvSpPr>
        <p:spPr>
          <a:xfrm>
            <a:off x="1219200" y="6273225"/>
            <a:ext cx="6507744" cy="584775"/>
          </a:xfrm>
          <a:prstGeom prst="rect">
            <a:avLst/>
          </a:prstGeom>
          <a:noFill/>
        </p:spPr>
        <p:txBody>
          <a:bodyPr wrap="none" rtlCol="0">
            <a:spAutoFit/>
          </a:bodyPr>
          <a:lstStyle/>
          <a:p>
            <a:r>
              <a:rPr lang="en-US" sz="3200" b="1" u="sng" dirty="0" smtClean="0"/>
              <a:t>The Government Spending Multiplier</a:t>
            </a:r>
            <a:endParaRPr lang="en-US" sz="3200" b="1" u="sng"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4648200" cy="1905000"/>
          </a:xfrm>
        </p:spPr>
        <p:txBody>
          <a:bodyPr>
            <a:normAutofit/>
          </a:bodyPr>
          <a:lstStyle/>
          <a:p>
            <a:pPr algn="l"/>
            <a:r>
              <a:rPr lang="en-US" sz="3600" b="1" dirty="0" smtClean="0">
                <a:solidFill>
                  <a:srgbClr val="0070C0"/>
                </a:solidFill>
              </a:rPr>
              <a:t>1. What </a:t>
            </a:r>
            <a:r>
              <a:rPr lang="en-US" sz="3600" b="1" u="sng" dirty="0" smtClean="0">
                <a:solidFill>
                  <a:srgbClr val="0070C0"/>
                </a:solidFill>
              </a:rPr>
              <a:t>increase in G </a:t>
            </a:r>
            <a:r>
              <a:rPr lang="en-US" sz="3600" b="1" dirty="0" smtClean="0">
                <a:solidFill>
                  <a:srgbClr val="0070C0"/>
                </a:solidFill>
              </a:rPr>
              <a:t>is needed to achieve full employment? </a:t>
            </a:r>
            <a:endParaRPr lang="en-US" sz="3600" b="1" dirty="0">
              <a:solidFill>
                <a:srgbClr val="0070C0"/>
              </a:solidFill>
            </a:endParaRPr>
          </a:p>
        </p:txBody>
      </p:sp>
      <p:pic>
        <p:nvPicPr>
          <p:cNvPr id="36868" name="Picture 4"/>
          <p:cNvPicPr>
            <a:picLocks noChangeAspect="1" noChangeArrowheads="1"/>
          </p:cNvPicPr>
          <p:nvPr/>
        </p:nvPicPr>
        <p:blipFill>
          <a:blip r:embed="rId5" cstate="print"/>
          <a:srcRect/>
          <a:stretch>
            <a:fillRect/>
          </a:stretch>
        </p:blipFill>
        <p:spPr bwMode="auto">
          <a:xfrm>
            <a:off x="5552418" y="304800"/>
            <a:ext cx="3591582" cy="61722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1981201"/>
            <a:ext cx="1676400" cy="2743200"/>
          </a:xfrm>
        </p:spPr>
        <p:txBody>
          <a:bodyPr>
            <a:normAutofit/>
          </a:bodyPr>
          <a:lstStyle/>
          <a:p>
            <a:pPr marL="514350" indent="-514350">
              <a:buFont typeface="Arial" pitchFamily="34" charset="0"/>
              <a:buAutoNum type="arabicPeriod"/>
            </a:pPr>
            <a:r>
              <a:rPr lang="en-US" dirty="0" smtClean="0"/>
              <a:t>$ 100</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$ 20</a:t>
            </a:r>
            <a:endParaRPr lang="en-US" dirty="0"/>
          </a:p>
        </p:txBody>
      </p:sp>
      <p:sp>
        <p:nvSpPr>
          <p:cNvPr id="6" name="TextBox 5"/>
          <p:cNvSpPr txBox="1"/>
          <p:nvPr/>
        </p:nvSpPr>
        <p:spPr>
          <a:xfrm>
            <a:off x="1219200" y="6273225"/>
            <a:ext cx="6507744" cy="584775"/>
          </a:xfrm>
          <a:prstGeom prst="rect">
            <a:avLst/>
          </a:prstGeom>
          <a:noFill/>
        </p:spPr>
        <p:txBody>
          <a:bodyPr wrap="none" rtlCol="0">
            <a:spAutoFit/>
          </a:bodyPr>
          <a:lstStyle/>
          <a:p>
            <a:r>
              <a:rPr lang="en-US" sz="3200" b="1" u="sng" dirty="0" smtClean="0"/>
              <a:t>The Government Spending Multiplier</a:t>
            </a:r>
            <a:endParaRPr lang="en-US" sz="3200" b="1" u="sng" dirty="0"/>
          </a:p>
        </p:txBody>
      </p:sp>
      <p:sp>
        <p:nvSpPr>
          <p:cNvPr id="7" name="CorShape1"/>
          <p:cNvSpPr/>
          <p:nvPr>
            <p:custDataLst>
              <p:tags r:id="rId3"/>
            </p:custDataLst>
          </p:nvPr>
        </p:nvSpPr>
        <p:spPr>
          <a:xfrm rot="10800000">
            <a:off x="172720" y="3803566"/>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152400"/>
            <a:ext cx="5105400" cy="1905000"/>
          </a:xfrm>
        </p:spPr>
        <p:txBody>
          <a:bodyPr>
            <a:normAutofit/>
          </a:bodyPr>
          <a:lstStyle/>
          <a:p>
            <a:pPr algn="l"/>
            <a:r>
              <a:rPr lang="en-US" sz="3600" b="1" dirty="0" smtClean="0"/>
              <a:t>2. What </a:t>
            </a:r>
            <a:r>
              <a:rPr lang="en-US" sz="3600" b="1" u="sng" dirty="0" smtClean="0"/>
              <a:t>decrease in taxes</a:t>
            </a:r>
            <a:r>
              <a:rPr lang="en-US" sz="3600" b="1" dirty="0" smtClean="0"/>
              <a:t> is needed to achieve full employment? </a:t>
            </a:r>
            <a:endParaRPr lang="en-US" sz="3600" b="1" dirty="0"/>
          </a:p>
        </p:txBody>
      </p:sp>
      <p:pic>
        <p:nvPicPr>
          <p:cNvPr id="36868" name="Picture 4"/>
          <p:cNvPicPr>
            <a:picLocks noChangeAspect="1" noChangeArrowheads="1"/>
          </p:cNvPicPr>
          <p:nvPr/>
        </p:nvPicPr>
        <p:blipFill>
          <a:blip r:embed="rId4" cstate="print"/>
          <a:srcRect/>
          <a:stretch>
            <a:fillRect/>
          </a:stretch>
        </p:blipFill>
        <p:spPr bwMode="auto">
          <a:xfrm>
            <a:off x="5552418" y="304800"/>
            <a:ext cx="3591582" cy="6172200"/>
          </a:xfrm>
          <a:prstGeom prst="rect">
            <a:avLst/>
          </a:prstGeom>
          <a:noFill/>
          <a:ln w="9525">
            <a:noFill/>
            <a:miter lim="800000"/>
            <a:headEnd/>
            <a:tailEnd/>
          </a:ln>
        </p:spPr>
      </p:pic>
      <p:sp>
        <p:nvSpPr>
          <p:cNvPr id="6" name="TextBox 5"/>
          <p:cNvSpPr txBox="1"/>
          <p:nvPr/>
        </p:nvSpPr>
        <p:spPr>
          <a:xfrm>
            <a:off x="1676400" y="6273225"/>
            <a:ext cx="5063630" cy="584775"/>
          </a:xfrm>
          <a:prstGeom prst="rect">
            <a:avLst/>
          </a:prstGeom>
          <a:noFill/>
        </p:spPr>
        <p:txBody>
          <a:bodyPr wrap="none" rtlCol="0">
            <a:spAutoFit/>
          </a:bodyPr>
          <a:lstStyle/>
          <a:p>
            <a:r>
              <a:rPr lang="en-US" sz="3200" b="1" u="sng" dirty="0" smtClean="0"/>
              <a:t>The Lump-</a:t>
            </a:r>
            <a:r>
              <a:rPr lang="en-US" sz="3200" b="1" u="sng" dirty="0" err="1" smtClean="0"/>
              <a:t>SumTax</a:t>
            </a:r>
            <a:r>
              <a:rPr lang="en-US" sz="3200" b="1" u="sng" dirty="0" smtClean="0"/>
              <a:t> Multiplier</a:t>
            </a:r>
            <a:endParaRPr lang="en-US" sz="3200" b="1" u="sng" dirty="0"/>
          </a:p>
        </p:txBody>
      </p:sp>
      <p:sp>
        <p:nvSpPr>
          <p:cNvPr id="3" name="TPAnswers"/>
          <p:cNvSpPr>
            <a:spLocks noGrp="1"/>
          </p:cNvSpPr>
          <p:nvPr>
            <p:ph type="body" idx="1"/>
            <p:custDataLst>
              <p:tags r:id="rId2"/>
            </p:custDataLst>
          </p:nvPr>
        </p:nvSpPr>
        <p:spPr>
          <a:xfrm>
            <a:off x="457200" y="1981201"/>
            <a:ext cx="1676400" cy="2743200"/>
          </a:xfrm>
        </p:spPr>
        <p:txBody>
          <a:bodyPr>
            <a:normAutofit/>
          </a:bodyPr>
          <a:lstStyle/>
          <a:p>
            <a:pPr marL="514350" indent="-514350">
              <a:buFont typeface="Arial" pitchFamily="34" charset="0"/>
              <a:buAutoNum type="arabicPeriod"/>
            </a:pPr>
            <a:r>
              <a:rPr lang="en-US" dirty="0" smtClean="0"/>
              <a:t>$ 100</a:t>
            </a:r>
          </a:p>
          <a:p>
            <a:pPr marL="514350" indent="-514350">
              <a:buFont typeface="Arial" pitchFamily="34" charset="0"/>
              <a:buAutoNum type="arabicPeriod"/>
            </a:pPr>
            <a:r>
              <a:rPr lang="en-US" dirty="0" smtClean="0"/>
              <a:t>$ 50</a:t>
            </a:r>
          </a:p>
          <a:p>
            <a:pPr marL="514350" indent="-514350">
              <a:buFont typeface="Arial" pitchFamily="34" charset="0"/>
              <a:buAutoNum type="arabicPeriod"/>
            </a:pPr>
            <a:r>
              <a:rPr lang="en-US" dirty="0" smtClean="0"/>
              <a:t>$ 25</a:t>
            </a:r>
          </a:p>
          <a:p>
            <a:pPr marL="514350" indent="-514350">
              <a:buFont typeface="Arial" pitchFamily="34" charset="0"/>
              <a:buAutoNum type="arabicPeriod"/>
            </a:pPr>
            <a:r>
              <a:rPr lang="en-US" dirty="0" smtClean="0"/>
              <a:t>$ 20</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ARTICIPANTSINLEADERBOARD" val="5"/>
  <p:tag name="POWERPOINTVERSION" val="14.0"/>
  <p:tag name="TASKPANEKEY" val="2039d854-a34d-4e22-91cf-712725298b45"/>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 What increase in G is needed to achieve full employment? "/>
  <p:tag name="ANSWERSALIAS" val="$ 100|smicln|$ 50|smicln|$ 25|smicln|$ 20"/>
  <p:tag name="SLIDEORDER" val="3"/>
  <p:tag name="SLIDEGUID" val="06ECC04F6DAD4DC98A686D2E29490486"/>
  <p:tag name="VALUES" val="Incorrect|smicln|Incorrect|smicln|Incorrect|smicln|Correct"/>
</p:tagLst>
</file>

<file path=ppt/tags/tag10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01.xml><?xml version="1.0" encoding="utf-8"?>
<p:tagLst xmlns:a="http://schemas.openxmlformats.org/drawingml/2006/main" xmlns:r="http://schemas.openxmlformats.org/officeDocument/2006/relationships" xmlns:p="http://schemas.openxmlformats.org/presentationml/2006/main">
  <p:tag name="DELIMITERS" val="3.1"/>
</p:tagLst>
</file>

<file path=ppt/tags/tag102.xml><?xml version="1.0" encoding="utf-8"?>
<p:tagLst xmlns:a="http://schemas.openxmlformats.org/drawingml/2006/main" xmlns:r="http://schemas.openxmlformats.org/officeDocument/2006/relationships" xmlns:p="http://schemas.openxmlformats.org/presentationml/2006/main">
  <p:tag name="DELIMITERS" val="3.1"/>
</p:tagLst>
</file>

<file path=ppt/tags/tag10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3"/>
  <p:tag name="SLIDEGUID" val="21D93CDA2BB34DC889265FD7790E7D62"/>
  <p:tag name="QUESTIONALIAS" val="12. Supply-side economists sometimes argue that if you cut taxes it could increase gov’t revenue. Which does NOT explain WHY?"/>
  <p:tag name="ANSWERSALIAS" val="Lower taxes encourage economic activity|smicln|An increase in AS enlarges the tax base|smicln|There is less tax avoidance and tax evasion|smicln|There is a decrease in gov’t spending"/>
  <p:tag name="CORRECTPOINTVALUE" val="0"/>
  <p:tag name="VALUES" val="No Value|smicln|No Value|smicln|No Value|smicln|No Value"/>
</p:tagLst>
</file>

<file path=ppt/tags/tag104.xml><?xml version="1.0" encoding="utf-8"?>
<p:tagLst xmlns:a="http://schemas.openxmlformats.org/drawingml/2006/main" xmlns:r="http://schemas.openxmlformats.org/officeDocument/2006/relationships" xmlns:p="http://schemas.openxmlformats.org/presentationml/2006/main">
  <p:tag name="ANSWERBULLETS" val="3"/>
  <p:tag name="TEXTLENGTH" val="161"/>
  <p:tag name="FONTSIZE" val="32"/>
  <p:tag name="BULLETTYPE" val="ppBulletArabicPeriod"/>
  <p:tag name="ANSWERTEXT" val="Lower taxes encourage economic activity&#10;An increase in AS enlarges the tax base&#10;There is less tax avoidance and tax evasion&#10;There is a decrease in gov’t spending"/>
  <p:tag name="OLDNUMANSWERS" val="4"/>
</p:tagLst>
</file>

<file path=ppt/tags/tag10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2. Supply-side economists sometimes argue that if you cut taxes it could increase gov’t revenue. Which does NOT explain WHY?"/>
  <p:tag name="ANSWERSALIAS" val="Lower taxes encourage economic activity|smicln|An increase in AS enlarges the tax base|smicln|There is less tax avoidance and tax evasion|smicln|There is a decrease in gov’t spending"/>
  <p:tag name="SLIDEORDER" val="14"/>
  <p:tag name="SLIDEGUID" val="6EB92C8067F94980BFAF3351C92340FF"/>
  <p:tag name="VALUES" val="Incorrect|smicln|Incorrect|smicln|Incorrect|smicln|Correct"/>
</p:tagLst>
</file>

<file path=ppt/tags/tag106.xml><?xml version="1.0" encoding="utf-8"?>
<p:tagLst xmlns:a="http://schemas.openxmlformats.org/drawingml/2006/main" xmlns:r="http://schemas.openxmlformats.org/officeDocument/2006/relationships" xmlns:p="http://schemas.openxmlformats.org/presentationml/2006/main">
  <p:tag name="ANSWERBULLETS" val="3"/>
  <p:tag name="TEXTLENGTH" val="161"/>
  <p:tag name="FONTSIZE" val="32"/>
  <p:tag name="BULLETTYPE" val="ppBulletArabicPeriod"/>
  <p:tag name="ANSWERTEXT" val="Lower taxes encourage economic activity&#10;An increase in AS enlarges the tax base&#10;There is less tax avoidance and tax evasion&#10;There is a decrease in gov’t spending"/>
  <p:tag name="OLDNUMANSWERS" val="4"/>
</p:tagLst>
</file>

<file path=ppt/tags/tag10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08.xml><?xml version="1.0" encoding="utf-8"?>
<p:tagLst xmlns:a="http://schemas.openxmlformats.org/drawingml/2006/main" xmlns:r="http://schemas.openxmlformats.org/officeDocument/2006/relationships" xmlns:p="http://schemas.openxmlformats.org/presentationml/2006/main">
  <p:tag name="DELIMITERS" val="3.1"/>
</p:tagLst>
</file>

<file path=ppt/tags/tag109.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 100&#10;$ 50&#10;$ 25&#10;$ 20"/>
  <p:tag name="OLDNUMANSWERS" val="4"/>
</p:tagLst>
</file>

<file path=ppt/tags/tag110.xml><?xml version="1.0" encoding="utf-8"?>
<p:tagLst xmlns:a="http://schemas.openxmlformats.org/drawingml/2006/main" xmlns:r="http://schemas.openxmlformats.org/officeDocument/2006/relationships" xmlns:p="http://schemas.openxmlformats.org/presentationml/2006/main">
  <p:tag name="DELIMITERS" val="3.1"/>
</p:tagLst>
</file>

<file path=ppt/tags/tag1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DEF51DA675B5498DB11091651EF826F2"/>
  <p:tag name="QUESTIONALIAS" val="2. What decrease in taxes is needed to achieve full employment? "/>
  <p:tag name="ANSWERSALIAS" val="$ 100|smicln|$ 50|smicln|$ 25|smicln|$ 20"/>
  <p:tag name="CORRECTPOINTVALUE" val="0"/>
  <p:tag name="VALUES" val="No Value|smicln|No Value|smicln|No Value|smicln|No Value"/>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 100&#10;$ 50&#10;$ 25&#10;$ 20"/>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2. What decrease in taxes is needed to achieve full employment? "/>
  <p:tag name="ANSWERSALIAS" val="$ 100|smicln|$ 50|smicln|$ 25|smicln|$ 20"/>
  <p:tag name="SLIDEORDER" val="4"/>
  <p:tag name="SLIDEGUID" val="37B42B4DC5BA41FD9D54248688DAD2EA"/>
  <p:tag name="VALUES" val="Incorrect|smicln|Incorrect|smicln|Correct|smicln|Incorrect"/>
</p:tagLst>
</file>

<file path=ppt/tags/tag1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7.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 100&#10;$ 50&#10;$ 25&#10;$ 20"/>
  <p:tag name="OLDNUMANSWERS" val="4"/>
</p:tagLst>
</file>

<file path=ppt/tags/tag1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E3AEB0882789449D8B1B8A5D197BB9C7"/>
  <p:tag name="QUESTIONALIAS" val="3. If MPC = 2/3 and taxes decrease by $10, how much will the AD curve to the right? "/>
  <p:tag name="ANSWERSALIAS" val="$ 10|smicln|$ 20|smicln|$ 25|smicln|$ 30"/>
  <p:tag name="CORRECTPOINTVALUE" val="0"/>
  <p:tag name="VALUES" val="No Value|smicln|No Value|smicln|No Value|smicln|No Value"/>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19"/>
  <p:tag name="FONTSIZE" val="32"/>
  <p:tag name="BULLETTYPE" val="ppBulletArabicPeriod"/>
  <p:tag name="ANSWERTEXT" val="$ 10&#10;$ 20&#10;$ 25&#10;$ 30"/>
  <p:tag name="OLDNUMANSWERS" val="4"/>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3. If MPC = 2/3 and taxes decrease by $10, how much will the AD curve to the right? "/>
  <p:tag name="ANSWERSALIAS" val="$ 10|smicln|$ 20|smicln|$ 25|smicln|$ 30"/>
  <p:tag name="SLIDEORDER" val="5"/>
  <p:tag name="SLIDEGUID" val="FFE45B3D81B24676B2418A62B649A9C2"/>
  <p:tag name="VALUES" val="Incorrect|smicln|Correct|smicln|Incorrect|smicln|Incorrect"/>
</p:tagLst>
</file>

<file path=ppt/tags/tag21.xml><?xml version="1.0" encoding="utf-8"?>
<p:tagLst xmlns:a="http://schemas.openxmlformats.org/drawingml/2006/main" xmlns:r="http://schemas.openxmlformats.org/officeDocument/2006/relationships" xmlns:p="http://schemas.openxmlformats.org/presentationml/2006/main">
  <p:tag name="ANSWERBULLETS" val="3"/>
  <p:tag name="TEXTLENGTH" val="19"/>
  <p:tag name="FONTSIZE" val="32"/>
  <p:tag name="BULLETTYPE" val="ppBulletArabicPeriod"/>
  <p:tag name="ANSWERTEXT" val="$ 10&#10;$ 20&#10;$ 25&#10;$ 30"/>
  <p:tag name="OLDNUMANSWERS" val="4"/>
</p:tagLst>
</file>

<file path=ppt/tags/tag2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F6C2250C3D3048EA90C48FD754396541"/>
  <p:tag name="CORRECTPOINTVALUE" val="0"/>
  <p:tag name="QUESTIONALIAS" val="4. If a tax of $5 is added, what is the new C schedule?  Current schedule: 260, 280, 300"/>
  <p:tag name="ANSWERSALIAS" val="255; 275; 295|smicln|256; 276; 296|smicln|260; 280; 300|smicln|266; 266; 306"/>
  <p:tag name="VALUES" val="No Value|smicln|No Value|smicln|No Value|smicln|No Value"/>
</p:tagLst>
</file>

<file path=ppt/tags/tag24.xml><?xml version="1.0" encoding="utf-8"?>
<p:tagLst xmlns:a="http://schemas.openxmlformats.org/drawingml/2006/main" xmlns:r="http://schemas.openxmlformats.org/officeDocument/2006/relationships" xmlns:p="http://schemas.openxmlformats.org/presentationml/2006/main">
  <p:tag name="ANSWERBULLETS" val="3"/>
  <p:tag name="TEXTLENGTH" val="54"/>
  <p:tag name="FONTSIZE" val="32"/>
  <p:tag name="BULLETTYPE" val="ppBulletArabicPeriod"/>
  <p:tag name="ANSWERTEXT" val="255; 275;295&#10;256; 276; 296&#10;256; 276; 296&#10;256; 276; 296"/>
  <p:tag name="OLDNUMANSWERS" val="4"/>
</p:tagLst>
</file>

<file path=ppt/tags/tag2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FF4AC60987D7438FA3C7E960EDC9B4A2"/>
  <p:tag name="CORRECTPOINTVALUE" val="1"/>
  <p:tag name="ANSWERSALIAS" val="255; 275; 295|smicln|256; 276; 296|smicln|260; 280; 300|smicln|266; 286; 306"/>
  <p:tag name="QUESTIONALIAS" val="4. If a tax of $5 is added, what is the new C schedule?  Current schedule: 260, 280, 300"/>
  <p:tag name="VALUES" val="Incorrect|smicln|Correct|smicln|Incorrect|smicln|Incorrect"/>
</p:tagLst>
</file>

<file path=ppt/tags/tag26.xml><?xml version="1.0" encoding="utf-8"?>
<p:tagLst xmlns:a="http://schemas.openxmlformats.org/drawingml/2006/main" xmlns:r="http://schemas.openxmlformats.org/officeDocument/2006/relationships" xmlns:p="http://schemas.openxmlformats.org/presentationml/2006/main">
  <p:tag name="CHARTTYPE" val="0"/>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55"/>
  <p:tag name="FONTSIZE" val="32"/>
  <p:tag name="BULLETTYPE" val="ppBulletArabicPeriod"/>
  <p:tag name="ANSWERTEXT" val="255; 275; 295&#10;256; 276; 296&#10;260; 280; 300&#10;266; 286; 306"/>
</p:tagLst>
</file>

<file path=ppt/tags/tag2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9.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49F6FDE8AB804FB7896FE108AA0C555C"/>
  <p:tag name="QUESTIONALIAS" val="3. MPC is 0.75, GDP is $200,full employment GDP is $320. What change in G is needed to achieve full employment? What change in T?"/>
  <p:tag name="ANSWERSALIAS" val="Increase G=$120; Decrease T=$120|smicln|Increase G=$120; Decrease T=$140|smicln|Increase G=$25;   Decrease T=$30|smicln|Increase G=$30;   Decrease T=$40"/>
  <p:tag name="CORRECTPOINTVALUE" val="0"/>
  <p:tag name="VALUES" val="No Value|smicln|No Value|smicln|No Value|smicln|No Value"/>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TEXTLENGTH" val="131"/>
  <p:tag name="FONTSIZE" val="32"/>
  <p:tag name="BULLETTYPE" val="ppBulletArabicPeriod"/>
  <p:tag name="ANSWERTEXT" val="Increase G=$120; Decrease T=$120&#10;Increase G=$120; Decrease T=$140&#10;Increase G=$25;   Decrease T=$30&#10;Increase G=$30;   Decrease T=$40"/>
  <p:tag name="OLDNUMANSWERS" val="4"/>
</p:tagLst>
</file>

<file path=ppt/tags/tag3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3. MPC is 0.75, GDP is $200,full employment GDP is $320. What change in G is needed to achieve full employment? What change in T?"/>
  <p:tag name="ANSWERSALIAS" val="Increase G=$120; Decrease T=$120|smicln|Increase G=$120; Decrease T=$140|smicln|Increase G=$25;   Decrease T=$30|smicln|Increase G=$30;   Decrease T=$40"/>
  <p:tag name="SLIDEORDER" val="3"/>
  <p:tag name="SLIDEGUID" val="FAB9608938F3443C9C34D301C8315184"/>
  <p:tag name="VALUES" val="Incorrect|smicln|Incorrect|smicln|Incorrect|smicln|Correct"/>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31"/>
  <p:tag name="FONTSIZE" val="32"/>
  <p:tag name="BULLETTYPE" val="ppBulletArabicPeriod"/>
  <p:tag name="ANSWERTEXT" val="Increase G=$120; Decrease T=$120&#10;Increase G=$120; Decrease T=$140&#10;Increase G=$25;   Decrease T=$30&#10;Increase G=$30;   Decrease T=$40"/>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5.xml><?xml version="1.0" encoding="utf-8"?>
<p:tagLst xmlns:a="http://schemas.openxmlformats.org/drawingml/2006/main" xmlns:r="http://schemas.openxmlformats.org/officeDocument/2006/relationships" xmlns:p="http://schemas.openxmlformats.org/presentationml/2006/main">
  <p:tag name="SLIDEID" val="AA1E3F8EDF7E4BD0A01C91DE8D9840C2"/>
  <p:tag name="DEMOGRAPHIC" val="False"/>
  <p:tag name="TEAMASSIGN" val="False"/>
  <p:tag name="SPEEDSCORING" val="False"/>
  <p:tag name="INCORRECTPOINTVALUE" val="0"/>
  <p:tag name="ZEROBASED" val="False"/>
  <p:tag name="DELIMITERS" val="3.1"/>
  <p:tag name="VALUEFORMAT" val="0%"/>
  <p:tag name="CORRECTPOINTVALUE" val="1"/>
  <p:tag name="SLIDEORDER" val="5"/>
  <p:tag name="QUESTIONALIAS" val="5. Expansionary FP tends to cause budget deficits (G up, T down).  What if politicians don’t want to increase the budget deficit? "/>
  <p:tag name="ANSWERSALIAS" val="Choice One|smicln|Choice Two|smicln|Choic Three|smicln|Choice Four"/>
</p:tagLst>
</file>

<file path=ppt/tags/tag3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CDDEEA6FF5E54C3BB4532B89CADA1248"/>
  <p:tag name="QUESTIONALIAS" val="5. What equal change in G and T would achieve FE? Increase BOTH by?"/>
  <p:tag name="ANSWERSALIAS" val="$  20|smicln|$  25|smicln|$  50|smicln|$100"/>
  <p:tag name="CORRECTPOINTVALUE" val="0"/>
  <p:tag name="VALUES" val="No Value|smicln|No Value|smicln|No Value|smicln|No Value"/>
</p:tagLst>
</file>

<file path=ppt/tags/tag37.xml><?xml version="1.0" encoding="utf-8"?>
<p:tagLst xmlns:a="http://schemas.openxmlformats.org/drawingml/2006/main" xmlns:r="http://schemas.openxmlformats.org/officeDocument/2006/relationships" xmlns:p="http://schemas.openxmlformats.org/presentationml/2006/main">
  <p:tag name="ANSWERBULLETS" val="3"/>
  <p:tag name="TEXTLENGTH" val="22"/>
  <p:tag name="FONTSIZE" val="32"/>
  <p:tag name="BULLETTYPE" val="ppBulletArabicPeriod"/>
  <p:tag name="ANSWERTEXT" val="$  20&#10;$  25&#10;$  50&#10;$100"/>
  <p:tag name="OLDNUMANSWERS" val="4"/>
</p:tagLst>
</file>

<file path=ppt/tags/tag3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5. What equal change in G and T would achieve FE? Increase BOTH by?"/>
  <p:tag name="ANSWERSALIAS" val="$  20|smicln|$  25|smicln|$  50|smicln|$100"/>
  <p:tag name="SLIDEORDER" val="7"/>
  <p:tag name="SLIDEGUID" val="BC24FA765325424D8F3C618D636E617F"/>
  <p:tag name="VALUES" val="Incorrect|smicln|Incorrect|smicln|Incorrect|smicln|Correct"/>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22"/>
  <p:tag name="FONTSIZE" val="32"/>
  <p:tag name="BULLETTYPE" val="ppBulletArabicPeriod"/>
  <p:tag name="ANSWERTEXT" val="$  20&#10;$  25&#10;$  50&#10;$100"/>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1.xml><?xml version="1.0" encoding="utf-8"?>
<p:tagLst xmlns:a="http://schemas.openxmlformats.org/drawingml/2006/main" xmlns:r="http://schemas.openxmlformats.org/officeDocument/2006/relationships" xmlns:p="http://schemas.openxmlformats.org/presentationml/2006/main">
  <p:tag name="DELIMITERS" val="3.1"/>
</p:tagLst>
</file>

<file path=ppt/tags/tag4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6"/>
  <p:tag name="SLIDEGUID" val="8B8C6D8A0D4E4BF2873EEAFD8A096382"/>
  <p:tag name="QUESTIONALIAS" val="7. If MPC equals 0.9 and both G and T decrease by $50, How would AD shift?"/>
  <p:tag name="ANSWERSALIAS" val="Left by $50|smicln|Right by $50|smicln|Left by $500|smicln|Right by $500"/>
  <p:tag name="CORRECTPOINTVALUE" val="0"/>
  <p:tag name="VALUES" val="No Value|smicln|No Value|smicln|No Value|smicln|No Value"/>
</p:tagLst>
</file>

<file path=ppt/tags/tag43.xml><?xml version="1.0" encoding="utf-8"?>
<p:tagLst xmlns:a="http://schemas.openxmlformats.org/drawingml/2006/main" xmlns:r="http://schemas.openxmlformats.org/officeDocument/2006/relationships" xmlns:p="http://schemas.openxmlformats.org/presentationml/2006/main">
  <p:tag name="ANSWERBULLETS" val="3"/>
  <p:tag name="TEXTLENGTH" val="51"/>
  <p:tag name="FONTSIZE" val="32"/>
  <p:tag name="BULLETTYPE" val="ppBulletArabicPeriod"/>
  <p:tag name="ANSWERTEXT" val="Left by $50&#10;Right by $50&#10;Left by $500&#10;Right by $500"/>
  <p:tag name="OLDNUMANSWERS" val="4"/>
</p:tagLst>
</file>

<file path=ppt/tags/tag4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7. If MPC equals 0.9 and both G and T decrease by $50, How would AD shift?"/>
  <p:tag name="ANSWERSALIAS" val="Left by $50|smicln|Right by $50|smicln|Left by $500|smicln|Right by $500"/>
  <p:tag name="SLIDEORDER" val="7"/>
  <p:tag name="SLIDEGUID" val="6F6489E3905141C689BACEAE7A27C11C"/>
  <p:tag name="VALUES" val="Correct|smicln|Incorrect|smicln|Incorrect|smicln|Incorrect"/>
</p:tagLst>
</file>

<file path=ppt/tags/tag4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51"/>
  <p:tag name="FONTSIZE" val="32"/>
  <p:tag name="BULLETTYPE" val="ppBulletArabicPeriod"/>
  <p:tag name="ANSWERTEXT" val="Left by $50&#10;Right by $50&#10;Left by $500&#10;Right by $500"/>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AA1E3F8EDF7E4BD0A01C91DE8D9840C2"/>
  <p:tag name="DEMOGRAPHIC" val="False"/>
  <p:tag name="TEAMASSIGN" val="False"/>
  <p:tag name="SPEEDSCORING" val="False"/>
  <p:tag name="INCORRECTPOINTVALUE" val="0"/>
  <p:tag name="ZEROBASED" val="False"/>
  <p:tag name="DELIMITERS" val="3.1"/>
  <p:tag name="VALUEFORMAT" val="0%"/>
  <p:tag name="CORRECTPOINTVALUE" val="1"/>
  <p:tag name="SLIDEORDER" val="7"/>
  <p:tag name="QUESTIONALIAS" val="7. Expansionary FP causes budget deficits therefore the government must borrow.  This increase in the demand for funds will raise the interest rate"/>
  <p:tag name="ANSWERSALIAS" val="Choice One|smicln|Choice Two|smicln|Choice Thee|smicln|Choice Four"/>
</p:tagLst>
</file>

<file path=ppt/tags/tag48.xml><?xml version="1.0" encoding="utf-8"?>
<p:tagLst xmlns:a="http://schemas.openxmlformats.org/drawingml/2006/main" xmlns:r="http://schemas.openxmlformats.org/officeDocument/2006/relationships" xmlns:p="http://schemas.openxmlformats.org/presentationml/2006/main">
  <p:tag name="SLIDEID" val="AA1E3F8EDF7E4BD0A01C91DE8D9840C2"/>
  <p:tag name="DEMOGRAPHIC" val="False"/>
  <p:tag name="TEAMASSIGN" val="False"/>
  <p:tag name="SPEEDSCORING" val="False"/>
  <p:tag name="INCORRECTPOINTVALUE" val="0"/>
  <p:tag name="ZEROBASED" val="False"/>
  <p:tag name="DELIMITERS" val="3.1"/>
  <p:tag name="VALUEFORMAT" val="0%"/>
  <p:tag name="CORRECTPOINTVALUE" val="1"/>
  <p:tag name="SLIDEORDER" val="7"/>
  <p:tag name="QUESTIONALIAS" val="7. Expansionary FP causes budget deficits therefore the government must borrow.  This increase in the demand for funds will raise the interest rate"/>
  <p:tag name="ANSWERSALIAS" val="Choice One|smicln|Choice Two|smicln|Choice Thee|smicln|Choice Four"/>
</p:tagLst>
</file>

<file path=ppt/tags/tag4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8"/>
  <p:tag name="SLIDEGUID" val="EC25EEB7398F47F5AA72200B027320B4"/>
  <p:tag name="QUESTIONALIAS" val="7. If Expansionary FP causes higher interest rates FP will be _______ effective because the multiplier will be ________."/>
  <p:tag name="ANSWERSALIAS" val="just as; the same|smicln|more; larger|smicln|less; smaller"/>
  <p:tag name="CORRECTPOINTVALUE" val="0"/>
  <p:tag name="VALUES" val="No Value|smicln|No Value|smicln|No Value"/>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ANSWERBULLETS" val="3"/>
  <p:tag name="TEXTLENGTH" val="44"/>
  <p:tag name="FONTSIZE" val="36"/>
  <p:tag name="BULLETTYPE" val="ppBulletArabicPeriod"/>
  <p:tag name="ANSWERTEXT" val="just as; the same&#10;more; larger&#10;less; smaller"/>
  <p:tag name="OLDNUMANSWERS" val="3"/>
</p:tagLst>
</file>

<file path=ppt/tags/tag5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7. If Expansionary FP causes higher interest rates FP will be _______ effective because the multiplier will be ________."/>
  <p:tag name="ANSWERSALIAS" val="just as; the same|smicln|more; larger|smicln|less; smaller"/>
  <p:tag name="SLIDEORDER" val="9"/>
  <p:tag name="SLIDEGUID" val="C577DCB602964BFEBE91C4F5A1EF54BA"/>
  <p:tag name="VALUES" val="Incorrect|smicln|Incorrect|smicln|Correct"/>
</p:tagLst>
</file>

<file path=ppt/tags/tag52.xml><?xml version="1.0" encoding="utf-8"?>
<p:tagLst xmlns:a="http://schemas.openxmlformats.org/drawingml/2006/main" xmlns:r="http://schemas.openxmlformats.org/officeDocument/2006/relationships" xmlns:p="http://schemas.openxmlformats.org/presentationml/2006/main">
  <p:tag name="ANSWERBULLETS" val="3"/>
  <p:tag name="TEXTLENGTH" val="44"/>
  <p:tag name="FONTSIZE" val="36"/>
  <p:tag name="BULLETTYPE" val="ppBulletArabicPeriod"/>
  <p:tag name="ANSWERTEXT" val="just as; the same&#10;more; larger&#10;less; smaller"/>
  <p:tag name="OLDNUMANSWERS" val="3"/>
</p:tagLst>
</file>

<file path=ppt/tags/tag5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4.xml><?xml version="1.0" encoding="utf-8"?>
<p:tagLst xmlns:a="http://schemas.openxmlformats.org/drawingml/2006/main" xmlns:r="http://schemas.openxmlformats.org/officeDocument/2006/relationships" xmlns:p="http://schemas.openxmlformats.org/presentationml/2006/main">
  <p:tag name="SLIDEID" val="AA1E3F8EDF7E4BD0A01C91DE8D9840C2"/>
  <p:tag name="DEMOGRAPHIC" val="False"/>
  <p:tag name="TEAMASSIGN" val="False"/>
  <p:tag name="SPEEDSCORING" val="False"/>
  <p:tag name="INCORRECTPOINTVALUE" val="0"/>
  <p:tag name="ZEROBASED" val="False"/>
  <p:tag name="DELIMITERS" val="3.1"/>
  <p:tag name="VALUEFORMAT" val="0%"/>
  <p:tag name="CORRECTPOINTVALUE" val="1"/>
  <p:tag name="SLIDEORDER" val="7"/>
  <p:tag name="QUESTIONALIAS" val="7. Expansionary FP causes budget deficits therefore the government must borrow.  This increase in the demand for funds will raise the interest rate"/>
  <p:tag name="ANSWERSALIAS" val="Choice One|smicln|Choice Two|smicln|Choice Thee|smicln|Choice Four"/>
</p:tagLst>
</file>

<file path=ppt/tags/tag55.xml><?xml version="1.0" encoding="utf-8"?>
<p:tagLst xmlns:a="http://schemas.openxmlformats.org/drawingml/2006/main" xmlns:r="http://schemas.openxmlformats.org/officeDocument/2006/relationships" xmlns:p="http://schemas.openxmlformats.org/presentationml/2006/main">
  <p:tag name="DELIMITERS" val="3.1"/>
</p:tagLst>
</file>

<file path=ppt/tags/tag56.xml><?xml version="1.0" encoding="utf-8"?>
<p:tagLst xmlns:a="http://schemas.openxmlformats.org/drawingml/2006/main" xmlns:r="http://schemas.openxmlformats.org/officeDocument/2006/relationships" xmlns:p="http://schemas.openxmlformats.org/presentationml/2006/main">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8"/>
  <p:tag name="SLIDEGUID" val="99D74A925D804DDDAA2230C5B7A48487"/>
  <p:tag name="QUESTIONALIAS" val="9. What if AD decreases and the government does nothing?"/>
  <p:tag name="CORRECTPOINTVALUE" val="0"/>
  <p:tag name="ANSWERSALIAS" val="AD will decrease but then increase a little|smicln|Inflation goes up|smicln|Economic growth goes up|smicln|GDP will be $400"/>
  <p:tag name="VALUES" val="No Value|smicln|No Value|smicln|No Value|smicln|No Value"/>
</p:tagLst>
</file>

<file path=ppt/tags/tag58.xml><?xml version="1.0" encoding="utf-8"?>
<p:tagLst xmlns:a="http://schemas.openxmlformats.org/drawingml/2006/main" xmlns:r="http://schemas.openxmlformats.org/officeDocument/2006/relationships" xmlns:p="http://schemas.openxmlformats.org/presentationml/2006/main">
  <p:tag name="ANSWERBULLETS" val="3"/>
  <p:tag name="TEXTLENGTH" val="86"/>
  <p:tag name="FONTSIZE" val="32"/>
  <p:tag name="BULLETTYPE" val="ppBulletArabicPeriod"/>
  <p:tag name="ANSWERTEXT" val="AD will then increase a bit&#10;Inflation goes up&#10;Economic growth goes up&#10;GDP will be $400"/>
  <p:tag name="OLDNUMANSWERS" val="4"/>
</p:tagLst>
</file>

<file path=ppt/tags/tag5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9"/>
  <p:tag name="SLIDEGUID" val="2F7D46496E534A7F90B728D3A81DD05E"/>
  <p:tag name="QUESTIONALIAS" val="9. What if AD decreases and the government does nothing?"/>
  <p:tag name="ANSWERSALIAS" val="AD will decrease but then increase a little|smicln|Inflation goes up|smicln|Economic growth goes up|smicln|GDP will be $400"/>
  <p:tag name="VALUES" val="Correct|smicln|Incorrect|smicln|Incorrect|smicln|Incorrect"/>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1.xml><?xml version="1.0" encoding="utf-8"?>
<p:tagLst xmlns:a="http://schemas.openxmlformats.org/drawingml/2006/main" xmlns:r="http://schemas.openxmlformats.org/officeDocument/2006/relationships" xmlns:p="http://schemas.openxmlformats.org/presentationml/2006/main">
  <p:tag name="ANSWERBULLETS" val="3"/>
  <p:tag name="TEXTLENGTH" val="102"/>
  <p:tag name="FONTSIZE" val="32"/>
  <p:tag name="BULLETTYPE" val="ppBulletArabicPeriod"/>
  <p:tag name="ANSWERTEXT" val="AD will decrease but then increase a little&#10;Inflation goes up&#10;Economic growth goes up&#10;GDP will be $400"/>
  <p:tag name="OLDNUMANSWERS" val="4"/>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9"/>
  <p:tag name="SLIDEGUID" val="8EFC330ECCEB4D28AEC0755D97896EDF"/>
  <p:tag name="QUESTIONALIAS" val="10. If the government’s budget deficit increases, this indicates what type of policy?"/>
  <p:tag name="ANSWERSALIAS" val="Expansionary FP|smicln|Contractionary FP|smicln|Easy MP|smicln|We cannot be sure"/>
  <p:tag name="CORRECTPOINTVALUE" val="0"/>
  <p:tag name="VALUES" val="No Value|smicln|No Value|smicln|No Value|smicln|No Value"/>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59"/>
  <p:tag name="FONTSIZE" val="36"/>
  <p:tag name="BULLETTYPE" val="ppBulletArabicPeriod"/>
  <p:tag name="ANSWERTEXT" val="Expansionary FP&#10;Contractionary FP&#10;Easy MP&#10;We cannot be sure"/>
  <p:tag name="OLDNUMANSWERS" val="4"/>
</p:tagLst>
</file>

<file path=ppt/tags/tag6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0. If the government’s budget deficit increases, this indicates what type of policy?"/>
  <p:tag name="ANSWERSALIAS" val="Expansionary FP|smicln|Contractionary FP|smicln|Easy MP|smicln|We cannot be sure"/>
  <p:tag name="SLIDEORDER" val="10"/>
  <p:tag name="SLIDEGUID" val="3290265A166E46C6A73973B168A92083"/>
  <p:tag name="VALUES" val="Incorrect|smicln|Incorrect|smicln|Incorrect|smicln|Correct"/>
</p:tagLst>
</file>

<file path=ppt/tags/tag6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59"/>
  <p:tag name="FONTSIZE" val="36"/>
  <p:tag name="BULLETTYPE" val="ppBulletArabicPeriod"/>
  <p:tag name="ANSWERTEXT" val="Expansionary FP&#10;Contractionary FP&#10;Easy MP&#10;We cannot be sure"/>
  <p:tag name="OLDNUMANSWERS" val="4"/>
</p:tagLst>
</file>

<file path=ppt/tags/tag6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0"/>
  <p:tag name="SLIDEGUID" val="894307D295904D17B8B01727322E3D06"/>
  <p:tag name="QUESTIONALIAS" val="11. The cyclically-adjusted budget measures the Federal budget deficit or surplus if: "/>
  <p:tag name="ANSWERSALIAS" val="The rate of inflation was zero|smicln|The economy was at full employment|smicln|The MPC was zero|smicln|The government had a balanced budget"/>
  <p:tag name="CORRECTPOINTVALUE" val="0"/>
  <p:tag name="VALUES" val="No Value|smicln|No Value|smicln|No Value|smicln|No Value"/>
</p:tagLst>
</file>

<file path=ppt/tags/tag69.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The rate of inflation was zero&#10;The economy was at full employment&#10;The MPC was zero&#10;The government had a balanced budget"/>
  <p:tag name="OLDNUMANSWERS" val="4"/>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1. The cyclically-adjusted budget measures the Federal budget deficit or surplus if: "/>
  <p:tag name="ANSWERSALIAS" val="The rate of inflation was zero|smicln|The economy was at full employment|smicln|The MPC was zero|smicln|The government had a balanced budget"/>
  <p:tag name="SLIDEORDER" val="11"/>
  <p:tag name="SLIDEGUID" val="C05F50CBA34D4E879F1097A648C44607"/>
  <p:tag name="VALUES" val="Incorrect|smicln|Correct|smicln|Incorrect|smicln|Incorrect"/>
</p:tagLst>
</file>

<file path=ppt/tags/tag71.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The rate of inflation was zero&#10;The economy was at full employment&#10;The MPC was zero&#10;The government had a balanced budget"/>
  <p:tag name="OLDNUMANSWERS" val="4"/>
</p:tagLst>
</file>

<file path=ppt/tags/tag7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1"/>
  <p:tag name="SLIDEGUID" val="A2965EEBAFDB4939B752D7241EAE02C9"/>
  <p:tag name="CORRECTPOINTVALUE" val="0"/>
  <p:tag name="QUESTIONALIAS" val="12. If the cyclically-adjusted budget shows a surplus of about $50 billion and the actual budget shows a deficit of about $150 billion, it can be concluded that there is: "/>
  <p:tag name="ANSWERSALIAS" val="Contractionary FP|smicln|Contractionary (tight) MP|smicln|Expansionary FP|smicln|Expansionary (easy) MP|smicln|We cannot be sure"/>
  <p:tag name="VALUES" val="No Value|smicln|No Value|smicln|No Value|smicln|No Value|smicln|No Value"/>
</p:tagLst>
</file>

<file path=ppt/tags/tag74.xml><?xml version="1.0" encoding="utf-8"?>
<p:tagLst xmlns:a="http://schemas.openxmlformats.org/drawingml/2006/main" xmlns:r="http://schemas.openxmlformats.org/officeDocument/2006/relationships" xmlns:p="http://schemas.openxmlformats.org/presentationml/2006/main">
  <p:tag name="ANSWERBULLETS" val="3"/>
  <p:tag name="TEXTLENGTH" val="82"/>
  <p:tag name="FONTSIZE" val="32"/>
  <p:tag name="BULLETTYPE" val="ppBulletArabicPeriod"/>
  <p:tag name="ANSWERTEXT" val="Contractionary FP&#10;Contractionary (tight) MP&#10;Expansionary FP&#10;Expansionary (easy) MP"/>
  <p:tag name="OLDNUMANSWERS" val="5"/>
</p:tagLst>
</file>

<file path=ppt/tags/tag7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12"/>
  <p:tag name="SLIDEGUID" val="38650691A4844D92B43AA47FEE22594A"/>
  <p:tag name="QUESTIONALIAS" val="12. If the cyclically-adjusted budget shows a surplus of about $50 billion and the actual budget shows a deficit of about $150 billion, it can be concluded that there is: "/>
  <p:tag name="ANSWERSALIAS" val="Contractionary FP|smicln|Contractionary (tight) MP|smicln|Expansionary FP|smicln|Expansionary (easy) MP|smicln|We cannot be sure"/>
  <p:tag name="VALUES" val="Correct|smicln|Incorrect|smicln|Incorrect|smicln|Incorrect|smicln|Incorrect"/>
</p:tagLst>
</file>

<file path=ppt/tags/tag7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7.xml><?xml version="1.0" encoding="utf-8"?>
<p:tagLst xmlns:a="http://schemas.openxmlformats.org/drawingml/2006/main" xmlns:r="http://schemas.openxmlformats.org/officeDocument/2006/relationships" xmlns:p="http://schemas.openxmlformats.org/presentationml/2006/main">
  <p:tag name="ANSWERBULLETS" val="3"/>
  <p:tag name="TEXTLENGTH" val="100"/>
  <p:tag name="FONTSIZE" val="32"/>
  <p:tag name="BULLETTYPE" val="ppBulletArabicPeriod"/>
  <p:tag name="ANSWERTEXT" val="Contractionary FP&#10;Contractionary (tight) MP&#10;Expansionary FP&#10;Expansionary (easy) MP&#10;We cannot be sure"/>
  <p:tag name="OLDNUMANSWERS" val="5"/>
</p:tagLst>
</file>

<file path=ppt/tags/tag7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0"/>
  <p:tag name="SLIDEGUID" val="741F7777F90B4C42B6F8CD13EF90B7E0"/>
  <p:tag name="QUESTIONALIAS" val="13. Which of these is NOT a problem or criticism of FP?"/>
  <p:tag name="CORRECTPOINTVALUE" val="0"/>
  <p:tag name="ANSWERSALIAS" val="Timing problems|smicln|Political considerations|smicln|Future policy reversals|smicln|Accommodating MP|smicln|State and local policy may offset FP|smicln|Crowding out"/>
  <p:tag name="VALUES" val="No Value|smicln|No Value|smicln|No Value|smicln|No Value|smicln|No Value|smicln|No Value"/>
</p:tagLst>
</file>

<file path=ppt/tags/tag79.xml><?xml version="1.0" encoding="utf-8"?>
<p:tagLst xmlns:a="http://schemas.openxmlformats.org/drawingml/2006/main" xmlns:r="http://schemas.openxmlformats.org/officeDocument/2006/relationships" xmlns:p="http://schemas.openxmlformats.org/presentationml/2006/main">
  <p:tag name="ANSWERBULLETS" val="3"/>
  <p:tag name="TEXTLENGTH" val="128"/>
  <p:tag name="FONTSIZE" val="32"/>
  <p:tag name="BULLETTYPE" val="ppBulletArabicPeriod"/>
  <p:tag name="ANSWERTEXT" val="Timing problems&#10;Political considerations&#10;Future policy reversals&#10;Accommodating MP&#10;Offsetting state and local policy&#10;Crowding out"/>
  <p:tag name="OLDNUMANSWERS" val="6"/>
</p:tagLst>
</file>

<file path=ppt/tags/tag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C7546F84D7844C50B2D93F8052ED3641"/>
  <p:tag name="QUESTIONALIAS" val="1. What increase in G is needed to achieve full employment? "/>
  <p:tag name="ANSWERSALIAS" val="$ 100|smicln|$ 50|smicln|$ 25|smicln|$ 20"/>
  <p:tag name="CORRECTPOINTVALUE" val="0"/>
  <p:tag name="VALUES" val="No Value|smicln|No Value|smicln|No Value|smicln|No Value"/>
</p:tagLst>
</file>

<file path=ppt/tags/tag8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11"/>
  <p:tag name="SLIDEGUID" val="DE482B2430C54005866619E51268D990"/>
  <p:tag name="QUESTIONALIAS" val="13. Which of these is NOT a problem or criticism of FP?"/>
  <p:tag name="ANSWERSALIAS" val="Timing problems|smicln|Political considerations|smicln|Future policy reversals|smicln|Accommodating MP|smicln|State and local policy may offset FP|smicln|Crowding out"/>
  <p:tag name="VALUES" val="Incorrect|smicln|Incorrect|smicln|Incorrect|smicln|Correct|smicln|Incorrect|smicln|Incorrect"/>
</p:tagLst>
</file>

<file path=ppt/tags/tag81.xml><?xml version="1.0" encoding="utf-8"?>
<p:tagLst xmlns:a="http://schemas.openxmlformats.org/drawingml/2006/main" xmlns:r="http://schemas.openxmlformats.org/officeDocument/2006/relationships" xmlns:p="http://schemas.openxmlformats.org/presentationml/2006/main">
  <p:tag name="ANSWERBULLETS" val="3"/>
  <p:tag name="TEXTLENGTH" val="131"/>
  <p:tag name="FONTSIZE" val="30"/>
  <p:tag name="BULLETTYPE" val="ppBulletArabicPeriod"/>
  <p:tag name="ANSWERTEXT" val="Timing problems&#10;Political considerations&#10;Future policy reversals&#10;Accommodating MP&#10;State and local policy may offset FP&#10;Crowding out"/>
  <p:tag name="OLDNUMANSWERS" val="6"/>
</p:tagLst>
</file>

<file path=ppt/tags/tag8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3.xml><?xml version="1.0" encoding="utf-8"?>
<p:tagLst xmlns:a="http://schemas.openxmlformats.org/drawingml/2006/main" xmlns:r="http://schemas.openxmlformats.org/officeDocument/2006/relationships" xmlns:p="http://schemas.openxmlformats.org/presentationml/2006/main">
  <p:tag name="DELIMITERS" val="3.1"/>
</p:tagLst>
</file>

<file path=ppt/tags/tag84.xml><?xml version="1.0" encoding="utf-8"?>
<p:tagLst xmlns:a="http://schemas.openxmlformats.org/drawingml/2006/main" xmlns:r="http://schemas.openxmlformats.org/officeDocument/2006/relationships" xmlns:p="http://schemas.openxmlformats.org/presentationml/2006/main">
  <p:tag name="DELIMITERS" val="3.1"/>
</p:tagLst>
</file>

<file path=ppt/tags/tag85.xml><?xml version="1.0" encoding="utf-8"?>
<p:tagLst xmlns:a="http://schemas.openxmlformats.org/drawingml/2006/main" xmlns:r="http://schemas.openxmlformats.org/officeDocument/2006/relationships" xmlns:p="http://schemas.openxmlformats.org/presentationml/2006/main">
  <p:tag name="DELIMITERS" val="3.1"/>
</p:tagLst>
</file>

<file path=ppt/tags/tag8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2"/>
  <p:tag name="SLIDEGUID" val="EA8B807A0A2A450ABBB6CCE1AA973D3A"/>
  <p:tag name="QUESTIONALIAS" val="14. What does this graph illustrate?"/>
  <p:tag name="CORRECTPOINTVALUE" val="0"/>
  <p:tag name="ANSWERSALIAS" val="Supply side FP|smicln|Crowding out|smicln|Timing problem|smicln|Simple multiplier"/>
  <p:tag name="VALUES" val="No Value|smicln|No Value|smicln|No Value|smicln|No Value"/>
</p:tagLst>
</file>

<file path=ppt/tags/tag87.xml><?xml version="1.0" encoding="utf-8"?>
<p:tagLst xmlns:a="http://schemas.openxmlformats.org/drawingml/2006/main" xmlns:r="http://schemas.openxmlformats.org/officeDocument/2006/relationships" xmlns:p="http://schemas.openxmlformats.org/presentationml/2006/main">
  <p:tag name="ANSWERBULLETS" val="3"/>
  <p:tag name="TEXTLENGTH" val="60"/>
  <p:tag name="FONTSIZE" val="30"/>
  <p:tag name="BULLETTYPE" val="ppBulletArabicPeriod"/>
  <p:tag name="ANSWERTEXT" val="Supply side FP&#10;Crowding out&#10;Timing problem&#10;Bal. budget mult."/>
  <p:tag name="OLDNUMANSWERS" val="4"/>
</p:tagLst>
</file>

<file path=ppt/tags/tag8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4. What does this graph illustrate?"/>
  <p:tag name="SLIDEORDER" val="13"/>
  <p:tag name="SLIDEGUID" val="E2658E5928A04EC98733ED5A907EE39D"/>
  <p:tag name="ANSWERSALIAS" val="Supply side FP|smicln|Crowding out|smicln|Timing problem|smicln|Simple multiplier"/>
  <p:tag name="VALUES" val="Incorrect|smicln|Correct|smicln|Incorrect|smicln|Incorrect"/>
</p:tagLst>
</file>

<file path=ppt/tags/tag8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TEXTLENGTH" val="20"/>
  <p:tag name="FONTSIZE" val="32"/>
  <p:tag name="BULLETTYPE" val="ppBulletArabicPeriod"/>
  <p:tag name="ANSWERTEXT" val="$ 100&#10;$ 50&#10;$ 25&#10;$ 20"/>
  <p:tag name="OLDNUMANSWERS" val="4"/>
</p:tagLst>
</file>

<file path=ppt/tags/tag90.xml><?xml version="1.0" encoding="utf-8"?>
<p:tagLst xmlns:a="http://schemas.openxmlformats.org/drawingml/2006/main" xmlns:r="http://schemas.openxmlformats.org/officeDocument/2006/relationships" xmlns:p="http://schemas.openxmlformats.org/presentationml/2006/main">
  <p:tag name="ANSWERBULLETS" val="3"/>
  <p:tag name="TEXTLENGTH" val="60"/>
  <p:tag name="FONTSIZE" val="30"/>
  <p:tag name="BULLETTYPE" val="ppBulletArabicPeriod"/>
  <p:tag name="ANSWERTEXT" val="Supply side FP&#10;Crowding out&#10;Timing problem&#10;Bal. budget mult."/>
  <p:tag name="OLDNUMANSWERS" val="4"/>
</p:tagLst>
</file>

<file path=ppt/tags/tag9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4. Supply-side economists sometimes argue that if you cut taxes it will increase Aggregate SUPPLY. HOW? Which does NOT explain WHY?"/>
  <p:tag name="ANSWERSALIAS" val="Increased incentive to work|smicln|Increased incentive to save and invest|smicln|Increased productivity|smicln|Increase in the Laffer curve "/>
  <p:tag name="SLIDEORDER" val="13"/>
  <p:tag name="SLIDEGUID" val="D1D7328C454B421793CA891896C233CF"/>
  <p:tag name="CORRECTPOINTVALUE" val="0"/>
  <p:tag name="VALUES" val="No Value|smicln|No Value|smicln|No Value|smicln|No Value"/>
</p:tagLst>
</file>

<file path=ppt/tags/tag92.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Increased incentive to work&#10;Increased incentive to save and invest&#10;Increased productivity&#10;Increase in the Laffer curve "/>
  <p:tag name="OLDNUMANSWERS" val="4"/>
</p:tagLst>
</file>

<file path=ppt/tags/tag9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4. Supply-side economists sometimes argue that if you cut taxes it will increase Aggregate SUPPLY. HOW? Which does NOT explain WHY?"/>
  <p:tag name="ANSWERSALIAS" val="Increased incentive to work|smicln|Increased incentive to save and invest|smicln|Increased productivity|smicln|Increase in the Laffer curve "/>
  <p:tag name="SLIDEORDER" val="14"/>
  <p:tag name="SLIDEGUID" val="F3817F8D4DA145FAB82C3C4DC1F98B24"/>
  <p:tag name="VALUES" val="Incorrect|smicln|Incorrect|smicln|Incorrect|smicln|Correct"/>
</p:tagLst>
</file>

<file path=ppt/tags/tag9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95.xml><?xml version="1.0" encoding="utf-8"?>
<p:tagLst xmlns:a="http://schemas.openxmlformats.org/drawingml/2006/main" xmlns:r="http://schemas.openxmlformats.org/officeDocument/2006/relationships" xmlns:p="http://schemas.openxmlformats.org/presentationml/2006/main">
  <p:tag name="ANSWERBULLETS" val="3"/>
  <p:tag name="TEXTLENGTH" val="119"/>
  <p:tag name="FONTSIZE" val="32"/>
  <p:tag name="BULLETTYPE" val="ppBulletArabicPeriod"/>
  <p:tag name="ANSWERTEXT" val="Increased incentive to work&#10;Increased incentive to save and invest&#10;Increased productivity&#10;Increase in the Laffer curve "/>
  <p:tag name="OLDNUMANSWERS" val="4"/>
</p:tagLst>
</file>

<file path=ppt/tags/tag9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1"/>
  <p:tag name="SLIDEGUID" val="935FE6D580654961B054BAB24E566416"/>
  <p:tag name="QUESTIONALIAS" val="12. How would these supply-side effects affect the fiscal policy multiplier?"/>
  <p:tag name="ANSWERSALIAS" val="Increase it|smicln|Decrease it|smicln|Leave it unchanged"/>
  <p:tag name="CORRECTPOINTVALUE" val="0"/>
  <p:tag name="VALUES" val="No Value|smicln|No Value|smicln|No Value"/>
</p:tagLst>
</file>

<file path=ppt/tags/tag97.xml><?xml version="1.0" encoding="utf-8"?>
<p:tagLst xmlns:a="http://schemas.openxmlformats.org/drawingml/2006/main" xmlns:r="http://schemas.openxmlformats.org/officeDocument/2006/relationships" xmlns:p="http://schemas.openxmlformats.org/presentationml/2006/main">
  <p:tag name="ANSWERBULLETS" val="3"/>
  <p:tag name="TEXTLENGTH" val="42"/>
  <p:tag name="FONTSIZE" val="32"/>
  <p:tag name="BULLETTYPE" val="ppBulletArabicPeriod"/>
  <p:tag name="ANSWERTEXT" val="Increase it&#10;Decrease it&#10;Leave it unchanged"/>
  <p:tag name="OLDNUMANSWERS" val="3"/>
</p:tagLst>
</file>

<file path=ppt/tags/tag9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2. How would these supply-side effects affect the fiscal policy multiplier?"/>
  <p:tag name="ANSWERSALIAS" val="Increase it|smicln|Decrease it|smicln|Leave it unchanged"/>
  <p:tag name="SLIDEORDER" val="12"/>
  <p:tag name="SLIDEGUID" val="8D4D36E9F90E4D71B09C89A502F2EE98"/>
  <p:tag name="VALUES" val="Correct|smicln|Incorrect|smicln|Incorrect"/>
</p:tagLst>
</file>

<file path=ppt/tags/tag99.xml><?xml version="1.0" encoding="utf-8"?>
<p:tagLst xmlns:a="http://schemas.openxmlformats.org/drawingml/2006/main" xmlns:r="http://schemas.openxmlformats.org/officeDocument/2006/relationships" xmlns:p="http://schemas.openxmlformats.org/presentationml/2006/main">
  <p:tag name="ANSWERBULLETS" val="3"/>
  <p:tag name="TEXTLENGTH" val="42"/>
  <p:tag name="FONTSIZE" val="32"/>
  <p:tag name="BULLETTYPE" val="ppBulletArabicPeriod"/>
  <p:tag name="ANSWERTEXT" val="Increase it&#10;Decrease it&#10;Leave it unchanged"/>
  <p:tag name="OLDNUMANSWERS" val="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5968</TotalTime>
  <Words>1877</Words>
  <Application>Microsoft Office PowerPoint</Application>
  <PresentationFormat>On-screen Show (4:3)</PresentationFormat>
  <Paragraphs>336</Paragraphs>
  <Slides>58</Slides>
  <Notes>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58</vt:i4>
      </vt:variant>
    </vt:vector>
  </HeadingPairs>
  <TitlesOfParts>
    <vt:vector size="61" baseType="lpstr">
      <vt:lpstr>Office Theme</vt:lpstr>
      <vt:lpstr>1_Office Theme</vt:lpstr>
      <vt:lpstr>Chart</vt:lpstr>
      <vt:lpstr>13a – Fiscal Policy</vt:lpstr>
      <vt:lpstr>13a – Fiscal Policy</vt:lpstr>
      <vt:lpstr>13a – Fiscal Policy - 1</vt:lpstr>
      <vt:lpstr>13a – Fiscal Policy - 2</vt:lpstr>
      <vt:lpstr>13a – Fiscal Policy</vt:lpstr>
      <vt:lpstr>MULTIPLIERS</vt:lpstr>
      <vt:lpstr>1. What increase in G is needed to achieve full employment? </vt:lpstr>
      <vt:lpstr>1. What increase in G is needed to achieve full employment? </vt:lpstr>
      <vt:lpstr>2. What decrease in taxes is needed to achieve full employment? </vt:lpstr>
      <vt:lpstr>2. What decrease in taxes is needed to achieve full employment? </vt:lpstr>
      <vt:lpstr>3. If MPC = 2/3 and taxes decrease by $10, how much will the AD curve shift to the right? </vt:lpstr>
      <vt:lpstr>3. If MPC = 2/3 and taxes decrease by $10, how much will the AD curve shift to the right? </vt:lpstr>
      <vt:lpstr>4. If a tax of $5 is added, what is the new C schedule?  Current schedule: 260, 280, 300</vt:lpstr>
      <vt:lpstr>4. If a tax of $5 is added, what is the new C schedule?  Current schedule: 260, 280, 300</vt:lpstr>
      <vt:lpstr>How taxes affect Consumption, or Why taxes have a smaller multiplier</vt:lpstr>
      <vt:lpstr>5. MPC is 0.75, GDP is $200, full employment GDP is $320. What change in G is needed to achieve full employment? What change in T?</vt:lpstr>
      <vt:lpstr>5. MPC is 0.75, GDP is $200, full employment GDP is $320. What change in G is needed to achieve full employment? What change in T?</vt:lpstr>
      <vt:lpstr>Expansionary FP tends to cause budget deficits  (G up, T down).    What if politicians don’t want to increase the budget deficit?   What if they increased G and T by the SAME AMOUNT so that the budget deficit does not grow?</vt:lpstr>
      <vt:lpstr>6. What equal change in G and T would achieve FE? Increase BOTH by _____?</vt:lpstr>
      <vt:lpstr>6. What equal change in G and T would achieve FE? Increase BOTH by _____?</vt:lpstr>
      <vt:lpstr>MULTIPLIERS</vt:lpstr>
      <vt:lpstr>7. If MPC equals 0.9 and both G and T decrease by $50, How would AD shift?</vt:lpstr>
      <vt:lpstr>7. If MPC equals 0.9 and both G and T decrease by $50, How would AD shift?</vt:lpstr>
      <vt:lpstr>Expansionary FP increases AD.    But, it also causes budget deficits, therefore the government must borrow.    This borrowing increases the demand for loanable funds and will therefore will raise interest rates.   An increase in interest rates will decrease Investment (I).  A decrease in I will decrease AD.  So . . . . ?</vt:lpstr>
      <vt:lpstr>PowerPoint Presentation</vt:lpstr>
      <vt:lpstr>8. If Expansionary FP causes higher interest rates FP will be _______ effective because the multiplier will be ________.</vt:lpstr>
      <vt:lpstr>8. If Expansionary FP causes higher interest rates FP will be _______ effective because the multiplier will be ________.</vt:lpstr>
      <vt:lpstr>PowerPoint Presentation</vt:lpstr>
      <vt:lpstr>MULTIPLIERS</vt:lpstr>
      <vt:lpstr>What if AD decreases and the government does NOTHING?</vt:lpstr>
      <vt:lpstr>9. What if AD decreases and the government does nothing?</vt:lpstr>
      <vt:lpstr>9. What if AD decreases and the government does nothing?</vt:lpstr>
      <vt:lpstr>What if AD decreases from AD1 to AD2 and the government does NOTHING?  AD will increase from AD2 to AD3 because of built-in stabilizers.</vt:lpstr>
      <vt:lpstr>10. If the government’s budget deficit increases, this indicates what type of policy?</vt:lpstr>
      <vt:lpstr>10. If the government’s budget deficit increases, this indicates what type of policy?</vt:lpstr>
      <vt:lpstr>11. The cyclically-adjusted budget measures the Federal budget deficit or surplus if: </vt:lpstr>
      <vt:lpstr>11. The cyclically-adjusted budget measures the Federal budget deficit or surplus if: </vt:lpstr>
      <vt:lpstr>12. If the cyclically-adjusted budget shows a surplus of about $50 billion and the actual budget shows a deficit of about $150 billion, it can be concluded that there is: </vt:lpstr>
      <vt:lpstr>12. If the cyclically-adjusted budget shows a surplus of about $50 billion and the actual budget shows a deficit of about $150 billion, it can be concluded that there is: </vt:lpstr>
      <vt:lpstr>13. Which of these is NOT a problem or criticism of FP?</vt:lpstr>
      <vt:lpstr>13. Which of these is NOT a problem or criticism of FP?</vt:lpstr>
      <vt:lpstr>Fiscal Policy:  Problems, Criticisms, and Complications</vt:lpstr>
      <vt:lpstr>PowerPoint Presentation</vt:lpstr>
      <vt:lpstr>Time Lags and Macroeconomic Policy</vt:lpstr>
      <vt:lpstr>14. What does this graph illustrate?</vt:lpstr>
      <vt:lpstr>14. What does this graph illustrate?</vt:lpstr>
      <vt:lpstr>15. Supply-side economists sometimes argue that if you cut taxes it will increase Aggregate SUPPLY.  HOW?  Which does NOT explain WHY?</vt:lpstr>
      <vt:lpstr>15. Supply-side economists sometimes argue that if you cut taxes it will increase Aggregate SUPPLY.  HOW?  Which does NOT explain WHY?</vt:lpstr>
      <vt:lpstr>16. How would these supply-side effects affect the fiscal policy multiplier?</vt:lpstr>
      <vt:lpstr>16. How would these supply-side effects affect the fiscal policy multiplier?</vt:lpstr>
      <vt:lpstr>PowerPoint Presentation</vt:lpstr>
      <vt:lpstr>Multiplier and FP Effectiveness</vt:lpstr>
      <vt:lpstr>17. Supply-side economists sometimes argue that if you cut taxes it could increase gov’t revenue. Which does NOT explain WHY?</vt:lpstr>
      <vt:lpstr>17. Supply-side economists sometimes argue that if you cut taxes it could increase gov’t revenue. Which does NOT explain WHY?</vt:lpstr>
      <vt:lpstr>PowerPoint Presentation</vt:lpstr>
      <vt:lpstr>PowerPoint Presentation</vt:lpstr>
      <vt:lpstr>Multiplier and FP Effectiveness</vt:lpstr>
      <vt:lpstr>MULTIPLIERS</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393</cp:revision>
  <dcterms:created xsi:type="dcterms:W3CDTF">2013-02-04T18:55:14Z</dcterms:created>
  <dcterms:modified xsi:type="dcterms:W3CDTF">2018-08-09T16:02:00Z</dcterms:modified>
</cp:coreProperties>
</file>