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35" r:id="rId2"/>
    <p:sldId id="258" r:id="rId3"/>
    <p:sldId id="289" r:id="rId4"/>
    <p:sldId id="290" r:id="rId5"/>
    <p:sldId id="279" r:id="rId6"/>
    <p:sldId id="291" r:id="rId7"/>
    <p:sldId id="269" r:id="rId8"/>
    <p:sldId id="324" r:id="rId9"/>
    <p:sldId id="286" r:id="rId10"/>
    <p:sldId id="325" r:id="rId11"/>
    <p:sldId id="292" r:id="rId12"/>
    <p:sldId id="287" r:id="rId13"/>
    <p:sldId id="326" r:id="rId14"/>
    <p:sldId id="280" r:id="rId15"/>
    <p:sldId id="293" r:id="rId16"/>
    <p:sldId id="295" r:id="rId17"/>
    <p:sldId id="327" r:id="rId18"/>
    <p:sldId id="294" r:id="rId19"/>
    <p:sldId id="336" r:id="rId20"/>
    <p:sldId id="337" r:id="rId21"/>
    <p:sldId id="338" r:id="rId22"/>
    <p:sldId id="339" r:id="rId23"/>
    <p:sldId id="297" r:id="rId24"/>
    <p:sldId id="328" r:id="rId25"/>
    <p:sldId id="284" r:id="rId26"/>
    <p:sldId id="288" r:id="rId27"/>
    <p:sldId id="329" r:id="rId28"/>
    <p:sldId id="296" r:id="rId29"/>
    <p:sldId id="330" r:id="rId30"/>
    <p:sldId id="341" r:id="rId31"/>
    <p:sldId id="342" r:id="rId32"/>
    <p:sldId id="320" r:id="rId33"/>
    <p:sldId id="308" r:id="rId34"/>
    <p:sldId id="260" r:id="rId35"/>
    <p:sldId id="331" r:id="rId36"/>
    <p:sldId id="345" r:id="rId37"/>
    <p:sldId id="346" r:id="rId38"/>
    <p:sldId id="303" r:id="rId39"/>
    <p:sldId id="332" r:id="rId40"/>
    <p:sldId id="304" r:id="rId41"/>
    <p:sldId id="311" r:id="rId42"/>
    <p:sldId id="270" r:id="rId43"/>
    <p:sldId id="333" r:id="rId44"/>
    <p:sldId id="323" r:id="rId45"/>
    <p:sldId id="314" r:id="rId46"/>
    <p:sldId id="310" r:id="rId47"/>
    <p:sldId id="312" r:id="rId48"/>
    <p:sldId id="343" r:id="rId49"/>
    <p:sldId id="283" r:id="rId50"/>
    <p:sldId id="321" r:id="rId51"/>
    <p:sldId id="306" r:id="rId52"/>
    <p:sldId id="334" r:id="rId53"/>
    <p:sldId id="317" r:id="rId54"/>
    <p:sldId id="347" r:id="rId55"/>
    <p:sldId id="348" r:id="rId56"/>
    <p:sldId id="349" r:id="rId57"/>
    <p:sldId id="322" r:id="rId58"/>
    <p:sldId id="350" r:id="rId59"/>
    <p:sldId id="351" r:id="rId60"/>
    <p:sldId id="318" r:id="rId61"/>
    <p:sldId id="319" r:id="rId62"/>
    <p:sldId id="344" r:id="rId63"/>
  </p:sldIdLst>
  <p:sldSz cx="9144000" cy="6858000" type="screen4x3"/>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53" d="100"/>
          <a:sy n="53" d="100"/>
        </p:scale>
        <p:origin x="-8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FBD78-9A7B-4A17-9FBF-AB3F6BCE59A1}" type="datetimeFigureOut">
              <a:rPr lang="en-US" smtClean="0"/>
              <a:pPr/>
              <a:t>10/7/2018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1076C-4464-41B3-A8EB-51F71702CCC7}" type="slidenum">
              <a:rPr lang="en-US" smtClean="0"/>
              <a:pPr/>
              <a:t>‹#›</a:t>
            </a:fld>
            <a:endParaRPr lang="en-US"/>
          </a:p>
        </p:txBody>
      </p:sp>
    </p:spTree>
    <p:extLst>
      <p:ext uri="{BB962C8B-B14F-4D97-AF65-F5344CB8AC3E}">
        <p14:creationId xmlns:p14="http://schemas.microsoft.com/office/powerpoint/2010/main" val="37747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10/7/2018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gif"/><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2.gif"/><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4.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17.gi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s>
</file>

<file path=ppt/slides/_rels/slide3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s>
</file>

<file path=ppt/slides/_rels/slide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s>
</file>

<file path=ppt/slides/_rels/slide4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tags" Target="../tags/tag88.xml"/></Relationships>
</file>

<file path=ppt/slides/_rels/slide5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9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5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12.xml"/><Relationship Id="rId1" Type="http://schemas.openxmlformats.org/officeDocument/2006/relationships/tags" Target="../tags/tag96.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98.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6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219199"/>
          </a:xfrm>
        </p:spPr>
        <p:txBody>
          <a:bodyPr>
            <a:normAutofit fontScale="90000"/>
          </a:bodyPr>
          <a:lstStyle/>
          <a:p>
            <a:r>
              <a:rPr lang="en-US" b="1" smtClean="0"/>
              <a:t>12c </a:t>
            </a:r>
            <a:r>
              <a:rPr lang="en-US" b="1" dirty="0" smtClean="0"/>
              <a:t>– The AD /AS Model:</a:t>
            </a:r>
            <a:br>
              <a:rPr lang="en-US" b="1" dirty="0" smtClean="0"/>
            </a:br>
            <a:r>
              <a:rPr lang="en-US" b="1" dirty="0" smtClean="0"/>
              <a:t>Stabilization Policies</a:t>
            </a:r>
            <a:endParaRPr lang="en-US" b="1" dirty="0"/>
          </a:p>
        </p:txBody>
      </p:sp>
      <p:sp>
        <p:nvSpPr>
          <p:cNvPr id="3" name="Subtitle 2"/>
          <p:cNvSpPr>
            <a:spLocks noGrp="1"/>
          </p:cNvSpPr>
          <p:nvPr>
            <p:ph type="subTitle" idx="1"/>
          </p:nvPr>
        </p:nvSpPr>
        <p:spPr>
          <a:xfrm>
            <a:off x="676003" y="2741839"/>
            <a:ext cx="7772400" cy="3276600"/>
          </a:xfrm>
        </p:spPr>
        <p:txBody>
          <a:bodyPr/>
          <a:lstStyle/>
          <a:p>
            <a:pPr algn="l"/>
            <a:r>
              <a:rPr lang="en-US" b="1" dirty="0" smtClean="0">
                <a:solidFill>
                  <a:schemeClr val="tx1"/>
                </a:solidFill>
              </a:rPr>
              <a:t>This web quiz may appear as two pages on tablets and laptops.</a:t>
            </a:r>
          </a:p>
          <a:p>
            <a:pPr algn="l"/>
            <a:endParaRPr lang="en-US" sz="12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9178834" cy="1038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 y="6524625"/>
            <a:ext cx="9163594" cy="33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29" y="4572000"/>
            <a:ext cx="616272" cy="530679"/>
          </a:xfrm>
          <a:prstGeom prst="rect">
            <a:avLst/>
          </a:prstGeom>
        </p:spPr>
      </p:pic>
    </p:spTree>
    <p:custDataLst>
      <p:tags r:id="rId1"/>
    </p:custDataLst>
    <p:extLst>
      <p:ext uri="{BB962C8B-B14F-4D97-AF65-F5344CB8AC3E}">
        <p14:creationId xmlns:p14="http://schemas.microsoft.com/office/powerpoint/2010/main" val="1781841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a:bodyPr>
          <a:lstStyle/>
          <a:p>
            <a:pPr algn="l"/>
            <a:r>
              <a:rPr lang="en-US" sz="3600" b="1" dirty="0" smtClean="0">
                <a:solidFill>
                  <a:srgbClr val="0070C0"/>
                </a:solidFill>
              </a:rPr>
              <a:t>2. What would be the appropriate fiscal policy to combat high unemployment?</a:t>
            </a:r>
            <a:endParaRPr lang="en-US" sz="3600" b="1" dirty="0">
              <a:solidFill>
                <a:srgbClr val="0070C0"/>
              </a:solidFill>
            </a:endParaRPr>
          </a:p>
        </p:txBody>
      </p:sp>
      <p:sp>
        <p:nvSpPr>
          <p:cNvPr id="8" name="CorShape1"/>
          <p:cNvSpPr/>
          <p:nvPr>
            <p:custDataLst>
              <p:tags r:id="rId2"/>
            </p:custDataLst>
          </p:nvPr>
        </p:nvSpPr>
        <p:spPr>
          <a:xfrm rot="10800000">
            <a:off x="254000" y="3516206"/>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609600" y="1981200"/>
            <a:ext cx="7315200" cy="4571999"/>
          </a:xfrm>
        </p:spPr>
        <p:txBody>
          <a:bodyPr>
            <a:normAutofit/>
          </a:bodyPr>
          <a:lstStyle/>
          <a:p>
            <a:pPr marL="514350" indent="-514350">
              <a:buFont typeface="Arial" pitchFamily="34" charset="0"/>
              <a:buAutoNum type="arabicPeriod"/>
            </a:pPr>
            <a:r>
              <a:rPr lang="en-US" sz="4000" dirty="0" smtClean="0"/>
              <a:t>Increase Money Supply</a:t>
            </a:r>
          </a:p>
          <a:p>
            <a:pPr marL="514350" indent="-514350">
              <a:buFont typeface="Arial" pitchFamily="34" charset="0"/>
              <a:buAutoNum type="arabicPeriod"/>
            </a:pPr>
            <a:r>
              <a:rPr lang="en-US" sz="4000" dirty="0" smtClean="0"/>
              <a:t>Decrease </a:t>
            </a:r>
            <a:r>
              <a:rPr lang="en-US" sz="4000" dirty="0" err="1" smtClean="0"/>
              <a:t>Gov’t</a:t>
            </a:r>
            <a:r>
              <a:rPr lang="en-US" sz="4000" dirty="0" smtClean="0"/>
              <a:t> Spending</a:t>
            </a:r>
          </a:p>
          <a:p>
            <a:pPr marL="514350" indent="-514350">
              <a:buFont typeface="Arial" pitchFamily="34" charset="0"/>
              <a:buAutoNum type="arabicPeriod"/>
            </a:pPr>
            <a:r>
              <a:rPr lang="en-US" sz="4000" dirty="0" smtClean="0"/>
              <a:t>Decrease Taxes</a:t>
            </a:r>
          </a:p>
          <a:p>
            <a:pPr marL="514350" indent="-514350">
              <a:buFont typeface="Arial" pitchFamily="34" charset="0"/>
              <a:buAutoNum type="arabicPeriod"/>
            </a:pPr>
            <a:r>
              <a:rPr lang="en-US" sz="4000" dirty="0" smtClean="0"/>
              <a:t>Decrease  AS</a:t>
            </a:r>
            <a:endParaRPr lang="en-US" sz="4000" dirty="0"/>
          </a:p>
        </p:txBody>
      </p:sp>
      <p:sp>
        <p:nvSpPr>
          <p:cNvPr id="5" name="TextBox 4"/>
          <p:cNvSpPr txBox="1"/>
          <p:nvPr/>
        </p:nvSpPr>
        <p:spPr>
          <a:xfrm>
            <a:off x="2895600" y="53340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23701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763000" cy="6753650"/>
          </a:xfrm>
          <a:prstGeom prst="rect">
            <a:avLst/>
          </a:prstGeom>
        </p:spPr>
      </p:pic>
    </p:spTree>
    <p:custDataLst>
      <p:tags r:id="rId1"/>
    </p:custDataLst>
    <p:extLst>
      <p:ext uri="{BB962C8B-B14F-4D97-AF65-F5344CB8AC3E}">
        <p14:creationId xmlns:p14="http://schemas.microsoft.com/office/powerpoint/2010/main" val="333502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1000"/>
            <a:ext cx="8305800" cy="990600"/>
          </a:xfrm>
        </p:spPr>
        <p:txBody>
          <a:bodyPr>
            <a:normAutofit/>
          </a:bodyPr>
          <a:lstStyle/>
          <a:p>
            <a:pPr algn="l"/>
            <a:r>
              <a:rPr lang="en-US" sz="4800" b="1" dirty="0" smtClean="0"/>
              <a:t>3. Which is correct?</a:t>
            </a:r>
            <a:endParaRPr lang="en-US" sz="4800" b="1" dirty="0"/>
          </a:p>
        </p:txBody>
      </p:sp>
      <p:sp>
        <p:nvSpPr>
          <p:cNvPr id="3" name="TPAnswers"/>
          <p:cNvSpPr>
            <a:spLocks noGrp="1"/>
          </p:cNvSpPr>
          <p:nvPr>
            <p:ph type="body" idx="1"/>
            <p:custDataLst>
              <p:tags r:id="rId2"/>
            </p:custDataLst>
          </p:nvPr>
        </p:nvSpPr>
        <p:spPr>
          <a:xfrm>
            <a:off x="609600" y="1447800"/>
            <a:ext cx="7315200" cy="5105399"/>
          </a:xfrm>
        </p:spPr>
        <p:txBody>
          <a:bodyPr>
            <a:normAutofit lnSpcReduction="10000"/>
          </a:bodyPr>
          <a:lstStyle/>
          <a:p>
            <a:pPr marL="514350" indent="-514350">
              <a:buFont typeface="Arial" pitchFamily="34" charset="0"/>
              <a:buAutoNum type="arabicPeriod"/>
            </a:pPr>
            <a:r>
              <a:rPr lang="en-US" sz="4000" dirty="0" smtClean="0"/>
              <a:t>Increasing the MS increases interest rates</a:t>
            </a:r>
          </a:p>
          <a:p>
            <a:pPr marL="514350" indent="-514350">
              <a:buFont typeface="Arial" pitchFamily="34" charset="0"/>
              <a:buAutoNum type="arabicPeriod"/>
            </a:pPr>
            <a:r>
              <a:rPr lang="en-US" sz="4000" dirty="0" smtClean="0"/>
              <a:t>Increasing interest rates increases the MS </a:t>
            </a:r>
          </a:p>
          <a:p>
            <a:pPr marL="514350" indent="-514350">
              <a:buFont typeface="Arial" pitchFamily="34" charset="0"/>
              <a:buAutoNum type="arabicPeriod"/>
            </a:pPr>
            <a:r>
              <a:rPr lang="en-US" sz="4000" dirty="0" smtClean="0"/>
              <a:t>Decreasing the MS increases interest rates</a:t>
            </a:r>
          </a:p>
          <a:p>
            <a:pPr marL="514350" indent="-514350">
              <a:buFont typeface="Arial" pitchFamily="34" charset="0"/>
              <a:buAutoNum type="arabicPeriod"/>
            </a:pPr>
            <a:r>
              <a:rPr lang="en-US" sz="4000" dirty="0" smtClean="0"/>
              <a:t>Decreasing interest rates increases the MS </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1000"/>
            <a:ext cx="8305800" cy="990600"/>
          </a:xfrm>
        </p:spPr>
        <p:txBody>
          <a:bodyPr>
            <a:normAutofit/>
          </a:bodyPr>
          <a:lstStyle/>
          <a:p>
            <a:pPr algn="l"/>
            <a:r>
              <a:rPr lang="en-US" sz="4800" b="1" dirty="0" smtClean="0">
                <a:solidFill>
                  <a:srgbClr val="0070C0"/>
                </a:solidFill>
              </a:rPr>
              <a:t>3. Which is correct?</a:t>
            </a:r>
            <a:endParaRPr lang="en-US" sz="4800" b="1" dirty="0">
              <a:solidFill>
                <a:srgbClr val="0070C0"/>
              </a:solidFill>
            </a:endParaRPr>
          </a:p>
        </p:txBody>
      </p:sp>
      <p:sp>
        <p:nvSpPr>
          <p:cNvPr id="3" name="TPAnswers"/>
          <p:cNvSpPr>
            <a:spLocks noGrp="1"/>
          </p:cNvSpPr>
          <p:nvPr>
            <p:ph type="body" idx="1"/>
            <p:custDataLst>
              <p:tags r:id="rId2"/>
            </p:custDataLst>
          </p:nvPr>
        </p:nvSpPr>
        <p:spPr>
          <a:xfrm>
            <a:off x="609600" y="1447800"/>
            <a:ext cx="7315200" cy="5105399"/>
          </a:xfrm>
        </p:spPr>
        <p:txBody>
          <a:bodyPr>
            <a:normAutofit lnSpcReduction="10000"/>
          </a:bodyPr>
          <a:lstStyle/>
          <a:p>
            <a:pPr marL="514350" indent="-514350">
              <a:buFont typeface="Arial" pitchFamily="34" charset="0"/>
              <a:buAutoNum type="arabicPeriod"/>
            </a:pPr>
            <a:r>
              <a:rPr lang="en-US" sz="4000" dirty="0" smtClean="0"/>
              <a:t>Increasing the MS increases interest rates</a:t>
            </a:r>
          </a:p>
          <a:p>
            <a:pPr marL="514350" indent="-514350">
              <a:buFont typeface="Arial" pitchFamily="34" charset="0"/>
              <a:buAutoNum type="arabicPeriod"/>
            </a:pPr>
            <a:r>
              <a:rPr lang="en-US" sz="4000" dirty="0" smtClean="0"/>
              <a:t>Increasing interest rates increases the MS </a:t>
            </a:r>
          </a:p>
          <a:p>
            <a:pPr marL="514350" indent="-514350">
              <a:buFont typeface="Arial" pitchFamily="34" charset="0"/>
              <a:buAutoNum type="arabicPeriod"/>
            </a:pPr>
            <a:r>
              <a:rPr lang="en-US" sz="4000" dirty="0" smtClean="0"/>
              <a:t>Decreasing the MS increases interest rates</a:t>
            </a:r>
          </a:p>
          <a:p>
            <a:pPr marL="514350" indent="-514350">
              <a:buFont typeface="Arial" pitchFamily="34" charset="0"/>
              <a:buAutoNum type="arabicPeriod"/>
            </a:pPr>
            <a:r>
              <a:rPr lang="en-US" sz="4000" dirty="0" smtClean="0"/>
              <a:t>Decreasing interest rates increases the MS </a:t>
            </a:r>
          </a:p>
        </p:txBody>
      </p:sp>
      <p:sp>
        <p:nvSpPr>
          <p:cNvPr id="5" name="CorShape1"/>
          <p:cNvSpPr/>
          <p:nvPr>
            <p:custDataLst>
              <p:tags r:id="rId3"/>
            </p:custDataLst>
          </p:nvPr>
        </p:nvSpPr>
        <p:spPr>
          <a:xfrm rot="10800000">
            <a:off x="20320" y="4055533"/>
            <a:ext cx="736600" cy="736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158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MONETARY POLICY</a:t>
            </a:r>
          </a:p>
        </p:txBody>
      </p:sp>
      <p:sp>
        <p:nvSpPr>
          <p:cNvPr id="3" name="Text Placeholder 2"/>
          <p:cNvSpPr>
            <a:spLocks noGrp="1"/>
          </p:cNvSpPr>
          <p:nvPr>
            <p:ph type="body" idx="1"/>
          </p:nvPr>
        </p:nvSpPr>
        <p:spPr>
          <a:xfrm>
            <a:off x="457200" y="1295400"/>
            <a:ext cx="8229600" cy="4830763"/>
          </a:xfrm>
        </p:spPr>
        <p:txBody>
          <a:bodyPr>
            <a:normAutofit/>
          </a:bodyPr>
          <a:lstStyle/>
          <a:p>
            <a:pPr>
              <a:buNone/>
            </a:pPr>
            <a:r>
              <a:rPr lang="en-US" sz="3600" b="1" u="sng" dirty="0" smtClean="0"/>
              <a:t>Easy Money Policy</a:t>
            </a:r>
            <a:r>
              <a:rPr lang="en-US" sz="3600" b="1" dirty="0" smtClean="0"/>
              <a:t>:</a:t>
            </a:r>
          </a:p>
          <a:p>
            <a:pPr>
              <a:buNone/>
            </a:pPr>
            <a:endParaRPr lang="en-US" b="1" dirty="0" smtClean="0"/>
          </a:p>
          <a:p>
            <a:endParaRPr lang="en-US" b="1" dirty="0" smtClean="0"/>
          </a:p>
          <a:p>
            <a:pPr>
              <a:buNone/>
            </a:pPr>
            <a:r>
              <a:rPr lang="en-US" sz="3600" b="1" u="sng" dirty="0" smtClean="0"/>
              <a:t>Tight Money Policy</a:t>
            </a:r>
            <a:r>
              <a:rPr lang="en-US" sz="3600" b="1" dirty="0" smtClean="0"/>
              <a:t>:</a:t>
            </a:r>
          </a:p>
          <a:p>
            <a:pPr>
              <a:buNone/>
            </a:pPr>
            <a:endParaRPr lang="en-US" sz="3600" b="1" dirty="0" smtClean="0"/>
          </a:p>
          <a:p>
            <a:pPr>
              <a:buNone/>
            </a:pPr>
            <a:endParaRPr lang="en-US" sz="2400" b="1" dirty="0" smtClean="0"/>
          </a:p>
          <a:p>
            <a:pPr algn="ctr">
              <a:buNone/>
            </a:pPr>
            <a:r>
              <a:rPr lang="en-US" sz="5400" b="1" dirty="0" smtClean="0">
                <a:solidFill>
                  <a:srgbClr val="FF0000"/>
                </a:solidFill>
              </a:rPr>
              <a:t>MEMORIZE THIS !!</a:t>
            </a:r>
            <a:endParaRPr lang="en-US" sz="5400" b="1" dirty="0">
              <a:solidFill>
                <a:srgbClr val="FF0000"/>
              </a:solidFill>
            </a:endParaRPr>
          </a:p>
        </p:txBody>
      </p:sp>
      <p:pic>
        <p:nvPicPr>
          <p:cNvPr id="64514" name="Picture 2"/>
          <p:cNvPicPr>
            <a:picLocks noChangeAspect="1" noChangeArrowheads="1"/>
          </p:cNvPicPr>
          <p:nvPr/>
        </p:nvPicPr>
        <p:blipFill>
          <a:blip r:embed="rId3" cstate="print"/>
          <a:srcRect/>
          <a:stretch>
            <a:fillRect/>
          </a:stretch>
        </p:blipFill>
        <p:spPr bwMode="auto">
          <a:xfrm>
            <a:off x="533400" y="1981200"/>
            <a:ext cx="8153400" cy="806847"/>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609600" y="3810000"/>
            <a:ext cx="7979434" cy="762000"/>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6200"/>
            <a:ext cx="7391400" cy="6654104"/>
          </a:xfrm>
          <a:prstGeom prst="rect">
            <a:avLst/>
          </a:prstGeom>
        </p:spPr>
      </p:pic>
    </p:spTree>
    <p:custDataLst>
      <p:tags r:id="rId1"/>
    </p:custDataLst>
    <p:extLst>
      <p:ext uri="{BB962C8B-B14F-4D97-AF65-F5344CB8AC3E}">
        <p14:creationId xmlns:p14="http://schemas.microsoft.com/office/powerpoint/2010/main" val="213785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305800" cy="2133600"/>
          </a:xfrm>
        </p:spPr>
        <p:txBody>
          <a:bodyPr>
            <a:normAutofit/>
          </a:bodyPr>
          <a:lstStyle/>
          <a:p>
            <a:pPr algn="l"/>
            <a:r>
              <a:rPr lang="en-US" sz="2800" b="1" dirty="0" smtClean="0"/>
              <a:t>4. When using FP and MP to reduce unemployment, inflation may result.  When using FP and MP to reduce inflation, unemployment may result.  What policy might decrease BOTH unemployment AND inflation? </a:t>
            </a:r>
            <a:endParaRPr lang="en-US" sz="2800" b="1" dirty="0"/>
          </a:p>
        </p:txBody>
      </p:sp>
      <p:sp>
        <p:nvSpPr>
          <p:cNvPr id="3" name="TPAnswers"/>
          <p:cNvSpPr>
            <a:spLocks noGrp="1"/>
          </p:cNvSpPr>
          <p:nvPr>
            <p:ph type="body" idx="1"/>
            <p:custDataLst>
              <p:tags r:id="rId2"/>
            </p:custDataLst>
          </p:nvPr>
        </p:nvSpPr>
        <p:spPr>
          <a:xfrm>
            <a:off x="533400" y="2286000"/>
            <a:ext cx="6858000" cy="4114799"/>
          </a:xfrm>
        </p:spPr>
        <p:txBody>
          <a:bodyPr>
            <a:noAutofit/>
          </a:bodyPr>
          <a:lstStyle/>
          <a:p>
            <a:pPr marL="514350" indent="-514350">
              <a:buFont typeface="Arial" pitchFamily="34" charset="0"/>
              <a:buAutoNum type="arabicPeriod"/>
            </a:pPr>
            <a:r>
              <a:rPr lang="en-US" sz="4000" dirty="0" smtClean="0"/>
              <a:t>Demand management policy</a:t>
            </a:r>
          </a:p>
          <a:p>
            <a:pPr marL="514350" indent="-514350">
              <a:buFont typeface="Arial" pitchFamily="34" charset="0"/>
              <a:buAutoNum type="arabicPeriod"/>
            </a:pPr>
            <a:r>
              <a:rPr lang="en-US" sz="4000" dirty="0" smtClean="0"/>
              <a:t>Consumption Policy</a:t>
            </a:r>
          </a:p>
          <a:p>
            <a:pPr marL="514350" indent="-514350">
              <a:buFont typeface="Arial" pitchFamily="34" charset="0"/>
              <a:buAutoNum type="arabicPeriod"/>
            </a:pPr>
            <a:r>
              <a:rPr lang="en-US" sz="4000" dirty="0" err="1" smtClean="0"/>
              <a:t>Contractionary</a:t>
            </a:r>
            <a:r>
              <a:rPr lang="en-US" sz="4000" dirty="0" smtClean="0"/>
              <a:t> Policy</a:t>
            </a:r>
          </a:p>
          <a:p>
            <a:pPr marL="514350" indent="-514350">
              <a:buFont typeface="Arial" pitchFamily="34" charset="0"/>
              <a:buAutoNum type="arabicPeriod"/>
            </a:pPr>
            <a:r>
              <a:rPr lang="en-US" sz="4000" dirty="0" smtClean="0"/>
              <a:t>Supply-side Policy</a:t>
            </a:r>
          </a:p>
        </p:txBody>
      </p:sp>
    </p:spTree>
    <p:custDataLst>
      <p:tags r:id="rId1"/>
    </p:custDataLst>
    <p:extLst>
      <p:ext uri="{BB962C8B-B14F-4D97-AF65-F5344CB8AC3E}">
        <p14:creationId xmlns:p14="http://schemas.microsoft.com/office/powerpoint/2010/main" val="638718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305800" cy="2133600"/>
          </a:xfrm>
        </p:spPr>
        <p:txBody>
          <a:bodyPr>
            <a:normAutofit/>
          </a:bodyPr>
          <a:lstStyle/>
          <a:p>
            <a:pPr algn="l"/>
            <a:r>
              <a:rPr lang="en-US" sz="2800" b="1" dirty="0" smtClean="0">
                <a:solidFill>
                  <a:srgbClr val="0070C0"/>
                </a:solidFill>
              </a:rPr>
              <a:t>4. When using FP and MP to reduce unemployment, inflation may result.  When using FP and MP to reduce inflation, unemployment may result.  What policy might decrease BOTH unemployment AND inflation? </a:t>
            </a:r>
            <a:endParaRPr lang="en-US" sz="2800" b="1" dirty="0">
              <a:solidFill>
                <a:srgbClr val="0070C0"/>
              </a:solidFill>
            </a:endParaRPr>
          </a:p>
        </p:txBody>
      </p:sp>
      <p:sp>
        <p:nvSpPr>
          <p:cNvPr id="3" name="TPAnswers"/>
          <p:cNvSpPr>
            <a:spLocks noGrp="1"/>
          </p:cNvSpPr>
          <p:nvPr>
            <p:ph type="body" idx="1"/>
            <p:custDataLst>
              <p:tags r:id="rId2"/>
            </p:custDataLst>
          </p:nvPr>
        </p:nvSpPr>
        <p:spPr>
          <a:xfrm>
            <a:off x="533400" y="2286000"/>
            <a:ext cx="6858000" cy="4114799"/>
          </a:xfrm>
        </p:spPr>
        <p:txBody>
          <a:bodyPr>
            <a:noAutofit/>
          </a:bodyPr>
          <a:lstStyle/>
          <a:p>
            <a:pPr marL="514350" indent="-514350">
              <a:buFont typeface="Arial" pitchFamily="34" charset="0"/>
              <a:buAutoNum type="arabicPeriod"/>
            </a:pPr>
            <a:r>
              <a:rPr lang="en-US" sz="4000" dirty="0" smtClean="0"/>
              <a:t>Demand management policy</a:t>
            </a:r>
          </a:p>
          <a:p>
            <a:pPr marL="514350" indent="-514350">
              <a:buFont typeface="Arial" pitchFamily="34" charset="0"/>
              <a:buAutoNum type="arabicPeriod"/>
            </a:pPr>
            <a:r>
              <a:rPr lang="en-US" sz="4000" dirty="0" smtClean="0"/>
              <a:t>Consumption Policy</a:t>
            </a:r>
          </a:p>
          <a:p>
            <a:pPr marL="514350" indent="-514350">
              <a:buFont typeface="Arial" pitchFamily="34" charset="0"/>
              <a:buAutoNum type="arabicPeriod"/>
            </a:pPr>
            <a:r>
              <a:rPr lang="en-US" sz="4000" dirty="0" err="1" smtClean="0"/>
              <a:t>Contractionary</a:t>
            </a:r>
            <a:r>
              <a:rPr lang="en-US" sz="4000" dirty="0" smtClean="0"/>
              <a:t> Policy</a:t>
            </a:r>
          </a:p>
          <a:p>
            <a:pPr marL="514350" indent="-514350">
              <a:buFont typeface="Arial" pitchFamily="34" charset="0"/>
              <a:buAutoNum type="arabicPeriod"/>
            </a:pPr>
            <a:r>
              <a:rPr lang="en-US" sz="4000" dirty="0" smtClean="0"/>
              <a:t>Supply-side Policy</a:t>
            </a:r>
          </a:p>
        </p:txBody>
      </p:sp>
      <p:sp>
        <p:nvSpPr>
          <p:cNvPr id="5" name="CorShape1"/>
          <p:cNvSpPr/>
          <p:nvPr>
            <p:custDataLst>
              <p:tags r:id="rId3"/>
            </p:custDataLst>
          </p:nvPr>
        </p:nvSpPr>
        <p:spPr>
          <a:xfrm rot="10800000">
            <a:off x="177800" y="4552526"/>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42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0"/>
            <a:ext cx="3880275" cy="6629400"/>
          </a:xfrm>
          <a:prstGeom prst="rect">
            <a:avLst/>
          </a:prstGeom>
        </p:spPr>
      </p:pic>
    </p:spTree>
    <p:custDataLst>
      <p:tags r:id="rId1"/>
    </p:custDataLst>
    <p:extLst>
      <p:ext uri="{BB962C8B-B14F-4D97-AF65-F5344CB8AC3E}">
        <p14:creationId xmlns:p14="http://schemas.microsoft.com/office/powerpoint/2010/main" val="2455319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t>5. What would be the appropriate fiscal policy?</a:t>
            </a:r>
            <a:endParaRPr lang="en-US" sz="3600" b="1" dirty="0"/>
          </a:p>
        </p:txBody>
      </p:sp>
      <p:sp>
        <p:nvSpPr>
          <p:cNvPr id="3" name="TPAnswers"/>
          <p:cNvSpPr>
            <a:spLocks noGrp="1"/>
          </p:cNvSpPr>
          <p:nvPr>
            <p:ph type="body" idx="1"/>
            <p:custDataLst>
              <p:tags r:id="rId2"/>
            </p:custDataLst>
          </p:nvPr>
        </p:nvSpPr>
        <p:spPr>
          <a:xfrm>
            <a:off x="533400" y="2438400"/>
            <a:ext cx="5715000" cy="4103793"/>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Decrease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Taxes</a:t>
            </a:r>
          </a:p>
          <a:p>
            <a:pPr marL="514350" indent="-514350">
              <a:buFont typeface="Arial" pitchFamily="34" charset="0"/>
              <a:buAutoNum type="arabicPeriod"/>
            </a:pPr>
            <a:r>
              <a:rPr lang="en-US" dirty="0" smtClean="0"/>
              <a:t>Increase Money Supply</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599" y="228600"/>
            <a:ext cx="5117783" cy="4114800"/>
          </a:xfrm>
          <a:prstGeom prst="rect">
            <a:avLst/>
          </a:prstGeom>
        </p:spPr>
      </p:pic>
    </p:spTree>
    <p:custDataLst>
      <p:tags r:id="rId1"/>
    </p:custDataLst>
    <p:extLst>
      <p:ext uri="{BB962C8B-B14F-4D97-AF65-F5344CB8AC3E}">
        <p14:creationId xmlns:p14="http://schemas.microsoft.com/office/powerpoint/2010/main" val="3214972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057400"/>
            <a:ext cx="8001000" cy="4343400"/>
          </a:xfrm>
        </p:spPr>
        <p:txBody>
          <a:bodyPr>
            <a:normAutofit/>
          </a:bodyPr>
          <a:lstStyle/>
          <a:p>
            <a:pPr algn="l">
              <a:buFont typeface="Arial" pitchFamily="34" charset="0"/>
              <a:buChar char="•"/>
            </a:pPr>
            <a:r>
              <a:rPr lang="en-US" b="1" dirty="0" smtClean="0">
                <a:solidFill>
                  <a:schemeClr val="tx1"/>
                </a:solidFill>
              </a:rPr>
              <a:t>Stabilization Policies </a:t>
            </a:r>
          </a:p>
          <a:p>
            <a:pPr lvl="1" algn="l">
              <a:buFont typeface="Arial" pitchFamily="34" charset="0"/>
              <a:buChar char="•"/>
            </a:pPr>
            <a:r>
              <a:rPr lang="en-US" b="1" dirty="0" smtClean="0">
                <a:solidFill>
                  <a:schemeClr val="tx1"/>
                </a:solidFill>
              </a:rPr>
              <a:t>Fiscal Policy (FP)</a:t>
            </a:r>
          </a:p>
          <a:p>
            <a:pPr lvl="1" algn="l">
              <a:buFont typeface="Arial" pitchFamily="34" charset="0"/>
              <a:buChar char="•"/>
            </a:pPr>
            <a:r>
              <a:rPr lang="en-US" b="1" dirty="0" smtClean="0">
                <a:solidFill>
                  <a:schemeClr val="tx1"/>
                </a:solidFill>
              </a:rPr>
              <a:t>Monetary Policy (MP)</a:t>
            </a:r>
          </a:p>
          <a:p>
            <a:pPr lvl="1" algn="l">
              <a:buFont typeface="Arial" pitchFamily="34" charset="0"/>
              <a:buChar char="•"/>
            </a:pPr>
            <a:r>
              <a:rPr lang="en-US" b="1" dirty="0" smtClean="0">
                <a:solidFill>
                  <a:schemeClr val="tx1"/>
                </a:solidFill>
              </a:rPr>
              <a:t>Supply-Side Policy</a:t>
            </a:r>
          </a:p>
          <a:p>
            <a:pPr algn="l">
              <a:buFont typeface="Arial" pitchFamily="34" charset="0"/>
              <a:buChar char="•"/>
            </a:pPr>
            <a:r>
              <a:rPr lang="en-US" b="1" dirty="0" smtClean="0">
                <a:solidFill>
                  <a:schemeClr val="tx1"/>
                </a:solidFill>
              </a:rPr>
              <a:t>AS/AD in the Long Run</a:t>
            </a:r>
          </a:p>
          <a:p>
            <a:pPr algn="l">
              <a:buFont typeface="Arial" pitchFamily="34" charset="0"/>
              <a:buChar char="•"/>
            </a:pPr>
            <a:r>
              <a:rPr lang="en-US" b="1" dirty="0" smtClean="0">
                <a:solidFill>
                  <a:schemeClr val="tx1"/>
                </a:solidFill>
              </a:rPr>
              <a:t>AS/AD and the Economic History of the U.S.</a:t>
            </a:r>
          </a:p>
          <a:p>
            <a:pPr algn="l">
              <a:buFont typeface="Arial" pitchFamily="34" charset="0"/>
              <a:buChar char="•"/>
            </a:pPr>
            <a:r>
              <a:rPr lang="en-US" b="1" dirty="0" smtClean="0">
                <a:solidFill>
                  <a:schemeClr val="tx1"/>
                </a:solidFill>
              </a:rPr>
              <a:t>The Phillips Curve</a:t>
            </a:r>
            <a:endParaRPr lang="en-US" b="1" dirty="0">
              <a:solidFill>
                <a:schemeClr val="tx1"/>
              </a:solidFill>
            </a:endParaRPr>
          </a:p>
        </p:txBody>
      </p:sp>
      <p:sp>
        <p:nvSpPr>
          <p:cNvPr id="5" name="Title 1"/>
          <p:cNvSpPr txBox="1">
            <a:spLocks/>
          </p:cNvSpPr>
          <p:nvPr/>
        </p:nvSpPr>
        <p:spPr>
          <a:xfrm>
            <a:off x="381000" y="228601"/>
            <a:ext cx="8458200" cy="1447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rPr>
              <a:t>12c - Stabilization Policies and AS/AD in the Long Run</a:t>
            </a:r>
            <a:endParaRPr lang="en-US" b="1" dirty="0">
              <a:solidFill>
                <a:srgbClr val="0070C0"/>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solidFill>
                  <a:srgbClr val="0070C0"/>
                </a:solidFill>
              </a:rPr>
              <a:t>5. What would be the appropriate fiscal policy?</a:t>
            </a:r>
            <a:endParaRPr lang="en-US" sz="3600" b="1" dirty="0">
              <a:solidFill>
                <a:srgbClr val="0070C0"/>
              </a:solidFill>
            </a:endParaRPr>
          </a:p>
        </p:txBody>
      </p:sp>
      <p:sp>
        <p:nvSpPr>
          <p:cNvPr id="3" name="TPAnswers"/>
          <p:cNvSpPr>
            <a:spLocks noGrp="1"/>
          </p:cNvSpPr>
          <p:nvPr>
            <p:ph type="body" idx="1"/>
            <p:custDataLst>
              <p:tags r:id="rId2"/>
            </p:custDataLst>
          </p:nvPr>
        </p:nvSpPr>
        <p:spPr>
          <a:xfrm>
            <a:off x="533400" y="2438400"/>
            <a:ext cx="5715000" cy="4103793"/>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Decrease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Taxes</a:t>
            </a:r>
          </a:p>
          <a:p>
            <a:pPr marL="514350" indent="-514350">
              <a:buFont typeface="Arial" pitchFamily="34" charset="0"/>
              <a:buAutoNum type="arabicPeriod"/>
            </a:pPr>
            <a:r>
              <a:rPr lang="en-US" dirty="0" smtClean="0"/>
              <a:t>Increase Money Supply</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99" y="228600"/>
            <a:ext cx="5117783" cy="4114800"/>
          </a:xfrm>
          <a:prstGeom prst="rect">
            <a:avLst/>
          </a:prstGeom>
        </p:spPr>
      </p:pic>
      <p:sp>
        <p:nvSpPr>
          <p:cNvPr id="7" name="CorShape1"/>
          <p:cNvSpPr/>
          <p:nvPr>
            <p:custDataLst>
              <p:tags r:id="rId3"/>
            </p:custDataLst>
          </p:nvPr>
        </p:nvSpPr>
        <p:spPr>
          <a:xfrm rot="10800000">
            <a:off x="152400" y="2376170"/>
            <a:ext cx="519430" cy="51943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393045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t>6. What would be the appropriate monetary policy?</a:t>
            </a:r>
            <a:endParaRPr lang="en-US" sz="36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28600"/>
            <a:ext cx="4876800" cy="3657600"/>
          </a:xfrm>
          <a:prstGeom prst="rect">
            <a:avLst/>
          </a:prstGeom>
        </p:spPr>
      </p:pic>
      <p:sp>
        <p:nvSpPr>
          <p:cNvPr id="3" name="TPAnswers"/>
          <p:cNvSpPr>
            <a:spLocks noGrp="1"/>
          </p:cNvSpPr>
          <p:nvPr>
            <p:ph type="body" idx="1"/>
            <p:custDataLst>
              <p:tags r:id="rId2"/>
            </p:custDataLst>
          </p:nvPr>
        </p:nvSpPr>
        <p:spPr>
          <a:xfrm>
            <a:off x="533400" y="2438401"/>
            <a:ext cx="5715000" cy="2971800"/>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Increase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Money Supply</a:t>
            </a:r>
          </a:p>
          <a:p>
            <a:pPr marL="514350" indent="-514350">
              <a:buFont typeface="Arial" pitchFamily="34" charset="0"/>
              <a:buAutoNum type="arabicPeriod"/>
            </a:pPr>
            <a:r>
              <a:rPr lang="en-US" dirty="0" smtClean="0"/>
              <a:t>Increase Money Supply</a:t>
            </a:r>
            <a:endParaRPr lang="en-US" dirty="0"/>
          </a:p>
        </p:txBody>
      </p:sp>
    </p:spTree>
    <p:custDataLst>
      <p:tags r:id="rId1"/>
    </p:custDataLst>
    <p:extLst>
      <p:ext uri="{BB962C8B-B14F-4D97-AF65-F5344CB8AC3E}">
        <p14:creationId xmlns:p14="http://schemas.microsoft.com/office/powerpoint/2010/main" val="3959851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solidFill>
                  <a:srgbClr val="0070C0"/>
                </a:solidFill>
              </a:rPr>
              <a:t>6. What would be the appropriate monetary policy?</a:t>
            </a:r>
            <a:endParaRPr lang="en-US" sz="3600" b="1" dirty="0">
              <a:solidFill>
                <a:srgbClr val="0070C0"/>
              </a:solidFill>
            </a:endParaRPr>
          </a:p>
        </p:txBody>
      </p:sp>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28600"/>
            <a:ext cx="4876800" cy="3657600"/>
          </a:xfrm>
          <a:prstGeom prst="rect">
            <a:avLst/>
          </a:prstGeom>
        </p:spPr>
      </p:pic>
      <p:sp>
        <p:nvSpPr>
          <p:cNvPr id="8" name="CorShape1"/>
          <p:cNvSpPr/>
          <p:nvPr>
            <p:custDataLst>
              <p:tags r:id="rId2"/>
            </p:custDataLst>
          </p:nvPr>
        </p:nvSpPr>
        <p:spPr>
          <a:xfrm rot="10800000">
            <a:off x="248920" y="474844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2438401"/>
            <a:ext cx="5715000" cy="2971800"/>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Increase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Money Supply</a:t>
            </a:r>
          </a:p>
          <a:p>
            <a:pPr marL="514350" indent="-514350">
              <a:buFont typeface="Arial" pitchFamily="34" charset="0"/>
              <a:buAutoNum type="arabicPeriod"/>
            </a:pPr>
            <a:r>
              <a:rPr lang="en-US" dirty="0" smtClean="0"/>
              <a:t>Increase Money Supply</a:t>
            </a:r>
            <a:endParaRPr lang="en-US" dirty="0"/>
          </a:p>
        </p:txBody>
      </p:sp>
    </p:spTree>
    <p:custDataLst>
      <p:tags r:id="rId1"/>
    </p:custDataLst>
    <p:extLst>
      <p:ext uri="{BB962C8B-B14F-4D97-AF65-F5344CB8AC3E}">
        <p14:creationId xmlns:p14="http://schemas.microsoft.com/office/powerpoint/2010/main" val="156318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1000"/>
            <a:ext cx="8305800" cy="1371600"/>
          </a:xfrm>
        </p:spPr>
        <p:txBody>
          <a:bodyPr>
            <a:noAutofit/>
          </a:bodyPr>
          <a:lstStyle/>
          <a:p>
            <a:pPr algn="l"/>
            <a:r>
              <a:rPr lang="en-US" sz="3600" b="1" dirty="0" smtClean="0"/>
              <a:t>7. President Reagan argued that a tax cut will increase government revenues.  Which economic concept illustrates this?</a:t>
            </a:r>
            <a:endParaRPr lang="en-US" sz="3600" b="1" dirty="0"/>
          </a:p>
        </p:txBody>
      </p:sp>
      <p:sp>
        <p:nvSpPr>
          <p:cNvPr id="3" name="TPAnswers"/>
          <p:cNvSpPr>
            <a:spLocks noGrp="1"/>
          </p:cNvSpPr>
          <p:nvPr>
            <p:ph type="body" idx="1"/>
            <p:custDataLst>
              <p:tags r:id="rId2"/>
            </p:custDataLst>
          </p:nvPr>
        </p:nvSpPr>
        <p:spPr>
          <a:xfrm>
            <a:off x="609600" y="2133600"/>
            <a:ext cx="5562600" cy="4419599"/>
          </a:xfrm>
        </p:spPr>
        <p:txBody>
          <a:bodyPr>
            <a:noAutofit/>
          </a:bodyPr>
          <a:lstStyle/>
          <a:p>
            <a:pPr marL="514350" indent="-514350">
              <a:buFont typeface="Arial" pitchFamily="34" charset="0"/>
              <a:buAutoNum type="arabicPeriod"/>
            </a:pPr>
            <a:r>
              <a:rPr lang="en-US" sz="4000" dirty="0" smtClean="0"/>
              <a:t>Phillips Curve</a:t>
            </a:r>
          </a:p>
          <a:p>
            <a:pPr marL="514350" indent="-514350">
              <a:buFont typeface="Arial" pitchFamily="34" charset="0"/>
              <a:buAutoNum type="arabicPeriod"/>
            </a:pPr>
            <a:r>
              <a:rPr lang="en-US" sz="4000" dirty="0" err="1" smtClean="0"/>
              <a:t>Laffer</a:t>
            </a:r>
            <a:r>
              <a:rPr lang="en-US" sz="4000" dirty="0" smtClean="0"/>
              <a:t> Curve</a:t>
            </a:r>
          </a:p>
          <a:p>
            <a:pPr marL="514350" indent="-514350">
              <a:buFont typeface="Arial" pitchFamily="34" charset="0"/>
              <a:buAutoNum type="arabicPeriod"/>
            </a:pPr>
            <a:r>
              <a:rPr lang="en-US" sz="4000" dirty="0" smtClean="0"/>
              <a:t>AD Curve</a:t>
            </a:r>
          </a:p>
          <a:p>
            <a:pPr marL="514350" indent="-514350">
              <a:buFont typeface="Arial" pitchFamily="34" charset="0"/>
              <a:buAutoNum type="arabicPeriod"/>
            </a:pPr>
            <a:r>
              <a:rPr lang="en-US" sz="4000" dirty="0" smtClean="0"/>
              <a:t>AS Curve</a:t>
            </a:r>
          </a:p>
          <a:p>
            <a:pPr marL="514350" indent="-514350">
              <a:buFont typeface="Arial" pitchFamily="34" charset="0"/>
              <a:buAutoNum type="arabicPeriod"/>
            </a:pPr>
            <a:r>
              <a:rPr lang="en-US" sz="4000" dirty="0" smtClean="0"/>
              <a:t>Long-run AS Curve</a:t>
            </a:r>
          </a:p>
        </p:txBody>
      </p:sp>
    </p:spTree>
    <p:custDataLst>
      <p:tags r:id="rId1"/>
    </p:custDataLst>
    <p:extLst>
      <p:ext uri="{BB962C8B-B14F-4D97-AF65-F5344CB8AC3E}">
        <p14:creationId xmlns:p14="http://schemas.microsoft.com/office/powerpoint/2010/main" val="3760457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1000"/>
            <a:ext cx="8305800" cy="1371600"/>
          </a:xfrm>
        </p:spPr>
        <p:txBody>
          <a:bodyPr>
            <a:noAutofit/>
          </a:bodyPr>
          <a:lstStyle/>
          <a:p>
            <a:pPr algn="l"/>
            <a:r>
              <a:rPr lang="en-US" sz="3600" b="1" dirty="0" smtClean="0">
                <a:solidFill>
                  <a:srgbClr val="0070C0"/>
                </a:solidFill>
              </a:rPr>
              <a:t>7. President Reagan argued that a tax cut will increase government revenues.  Which economic concept illustrates this?</a:t>
            </a:r>
            <a:endParaRPr lang="en-US" sz="3600" b="1" dirty="0">
              <a:solidFill>
                <a:srgbClr val="0070C0"/>
              </a:solidFill>
            </a:endParaRPr>
          </a:p>
        </p:txBody>
      </p:sp>
      <p:sp>
        <p:nvSpPr>
          <p:cNvPr id="3" name="TPAnswers"/>
          <p:cNvSpPr>
            <a:spLocks noGrp="1"/>
          </p:cNvSpPr>
          <p:nvPr>
            <p:ph type="body" idx="1"/>
            <p:custDataLst>
              <p:tags r:id="rId2"/>
            </p:custDataLst>
          </p:nvPr>
        </p:nvSpPr>
        <p:spPr>
          <a:xfrm>
            <a:off x="609600" y="2133600"/>
            <a:ext cx="5562600" cy="4419599"/>
          </a:xfrm>
        </p:spPr>
        <p:txBody>
          <a:bodyPr>
            <a:noAutofit/>
          </a:bodyPr>
          <a:lstStyle/>
          <a:p>
            <a:pPr marL="514350" indent="-514350">
              <a:buFont typeface="Arial" pitchFamily="34" charset="0"/>
              <a:buAutoNum type="arabicPeriod"/>
            </a:pPr>
            <a:r>
              <a:rPr lang="en-US" sz="4000" dirty="0" smtClean="0"/>
              <a:t>Phillips Curve</a:t>
            </a:r>
          </a:p>
          <a:p>
            <a:pPr marL="514350" indent="-514350">
              <a:buFont typeface="Arial" pitchFamily="34" charset="0"/>
              <a:buAutoNum type="arabicPeriod"/>
            </a:pPr>
            <a:r>
              <a:rPr lang="en-US" sz="4000" dirty="0" err="1" smtClean="0"/>
              <a:t>Laffer</a:t>
            </a:r>
            <a:r>
              <a:rPr lang="en-US" sz="4000" dirty="0" smtClean="0"/>
              <a:t> Curve</a:t>
            </a:r>
          </a:p>
          <a:p>
            <a:pPr marL="514350" indent="-514350">
              <a:buFont typeface="Arial" pitchFamily="34" charset="0"/>
              <a:buAutoNum type="arabicPeriod"/>
            </a:pPr>
            <a:r>
              <a:rPr lang="en-US" sz="4000" dirty="0" smtClean="0"/>
              <a:t>AD Curve</a:t>
            </a:r>
          </a:p>
          <a:p>
            <a:pPr marL="514350" indent="-514350">
              <a:buFont typeface="Arial" pitchFamily="34" charset="0"/>
              <a:buAutoNum type="arabicPeriod"/>
            </a:pPr>
            <a:r>
              <a:rPr lang="en-US" sz="4000" dirty="0" smtClean="0"/>
              <a:t>AS Curve</a:t>
            </a:r>
          </a:p>
          <a:p>
            <a:pPr marL="514350" indent="-514350">
              <a:buFont typeface="Arial" pitchFamily="34" charset="0"/>
              <a:buAutoNum type="arabicPeriod"/>
            </a:pPr>
            <a:r>
              <a:rPr lang="en-US" sz="4000" dirty="0" smtClean="0"/>
              <a:t>Long-run AS Curve</a:t>
            </a:r>
          </a:p>
        </p:txBody>
      </p:sp>
      <p:sp>
        <p:nvSpPr>
          <p:cNvPr id="5" name="CorShape1"/>
          <p:cNvSpPr/>
          <p:nvPr>
            <p:custDataLst>
              <p:tags r:id="rId3"/>
            </p:custDataLst>
          </p:nvPr>
        </p:nvSpPr>
        <p:spPr>
          <a:xfrm rot="10800000">
            <a:off x="254000" y="2937087"/>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8074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7200"/>
            <a:ext cx="3124199" cy="1754326"/>
          </a:xfrm>
          <a:prstGeom prst="rect">
            <a:avLst/>
          </a:prstGeom>
          <a:noFill/>
        </p:spPr>
        <p:txBody>
          <a:bodyPr wrap="square" rtlCol="0">
            <a:spAutoFit/>
          </a:bodyPr>
          <a:lstStyle/>
          <a:p>
            <a:r>
              <a:rPr lang="en-US" sz="3600" b="1" dirty="0" smtClean="0"/>
              <a:t>The </a:t>
            </a:r>
            <a:r>
              <a:rPr lang="en-US" sz="3600" b="1" dirty="0" err="1" smtClean="0"/>
              <a:t>Laffer</a:t>
            </a:r>
            <a:r>
              <a:rPr lang="en-US" sz="3600" b="1" dirty="0" smtClean="0"/>
              <a:t> Curve</a:t>
            </a:r>
          </a:p>
          <a:p>
            <a:endParaRPr lang="en-US" sz="3600" b="1" dirty="0" smtClean="0"/>
          </a:p>
        </p:txBody>
      </p:sp>
      <p:pic>
        <p:nvPicPr>
          <p:cNvPr id="76802" name="Picture 2" descr="http://www.harpercollege.edu/mhealy/ecogif/asad/laffer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637" y="228600"/>
            <a:ext cx="6458363" cy="59466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76250" y="152400"/>
            <a:ext cx="8305800" cy="990600"/>
          </a:xfrm>
        </p:spPr>
        <p:txBody>
          <a:bodyPr>
            <a:normAutofit/>
          </a:bodyPr>
          <a:lstStyle/>
          <a:p>
            <a:pPr algn="l"/>
            <a:r>
              <a:rPr lang="en-US" sz="4800" b="1" dirty="0" smtClean="0"/>
              <a:t>8. In the long run:</a:t>
            </a:r>
            <a:endParaRPr lang="en-US" sz="4800" b="1" dirty="0"/>
          </a:p>
        </p:txBody>
      </p:sp>
      <p:sp>
        <p:nvSpPr>
          <p:cNvPr id="3" name="TPAnswers"/>
          <p:cNvSpPr>
            <a:spLocks noGrp="1"/>
          </p:cNvSpPr>
          <p:nvPr>
            <p:ph type="body" idx="1"/>
            <p:custDataLst>
              <p:tags r:id="rId2"/>
            </p:custDataLst>
          </p:nvPr>
        </p:nvSpPr>
        <p:spPr>
          <a:xfrm>
            <a:off x="609600" y="1447800"/>
            <a:ext cx="7315200" cy="5105399"/>
          </a:xfrm>
        </p:spPr>
        <p:txBody>
          <a:bodyPr>
            <a:noAutofit/>
          </a:bodyPr>
          <a:lstStyle/>
          <a:p>
            <a:pPr marL="514350" indent="-514350">
              <a:buFont typeface="Arial" pitchFamily="34" charset="0"/>
              <a:buAutoNum type="arabicPeriod"/>
            </a:pPr>
            <a:r>
              <a:rPr lang="en-US" sz="4000" dirty="0" smtClean="0"/>
              <a:t>All prices are fixed</a:t>
            </a:r>
          </a:p>
          <a:p>
            <a:pPr marL="514350" indent="-514350">
              <a:buFont typeface="Arial" pitchFamily="34" charset="0"/>
              <a:buAutoNum type="arabicPeriod"/>
            </a:pPr>
            <a:r>
              <a:rPr lang="en-US" sz="4000" dirty="0" smtClean="0"/>
              <a:t>Resource prices are fixed but product prices are variable</a:t>
            </a:r>
          </a:p>
          <a:p>
            <a:pPr marL="514350" indent="-514350">
              <a:buFont typeface="Arial" pitchFamily="34" charset="0"/>
              <a:buAutoNum type="arabicPeriod"/>
            </a:pPr>
            <a:r>
              <a:rPr lang="en-US" sz="4000" dirty="0" smtClean="0"/>
              <a:t>Product </a:t>
            </a:r>
            <a:r>
              <a:rPr lang="en-US" sz="4000" dirty="0"/>
              <a:t>prices are fixed but </a:t>
            </a:r>
            <a:r>
              <a:rPr lang="en-US" sz="4000" dirty="0" smtClean="0"/>
              <a:t>resource </a:t>
            </a:r>
            <a:r>
              <a:rPr lang="en-US" sz="4000" dirty="0"/>
              <a:t>prices are variable</a:t>
            </a:r>
          </a:p>
          <a:p>
            <a:pPr marL="514350" indent="-514350">
              <a:buFont typeface="Arial" pitchFamily="34" charset="0"/>
              <a:buAutoNum type="arabicPeriod"/>
            </a:pPr>
            <a:r>
              <a:rPr lang="en-US" sz="4000" dirty="0" smtClean="0"/>
              <a:t>All prices are variable</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76250" y="152400"/>
            <a:ext cx="8305800" cy="990600"/>
          </a:xfrm>
        </p:spPr>
        <p:txBody>
          <a:bodyPr>
            <a:normAutofit/>
          </a:bodyPr>
          <a:lstStyle/>
          <a:p>
            <a:pPr algn="l"/>
            <a:r>
              <a:rPr lang="en-US" sz="4800" b="1" dirty="0" smtClean="0">
                <a:solidFill>
                  <a:srgbClr val="0070C0"/>
                </a:solidFill>
              </a:rPr>
              <a:t>8. In the long run:</a:t>
            </a:r>
            <a:endParaRPr lang="en-US" sz="4800" b="1" dirty="0">
              <a:solidFill>
                <a:srgbClr val="0070C0"/>
              </a:solidFill>
            </a:endParaRPr>
          </a:p>
        </p:txBody>
      </p:sp>
      <p:sp>
        <p:nvSpPr>
          <p:cNvPr id="6" name="CorShape1"/>
          <p:cNvSpPr/>
          <p:nvPr>
            <p:custDataLst>
              <p:tags r:id="rId2"/>
            </p:custDataLst>
          </p:nvPr>
        </p:nvSpPr>
        <p:spPr>
          <a:xfrm rot="10800000">
            <a:off x="254000" y="4933526"/>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609600" y="1447800"/>
            <a:ext cx="7315200" cy="5105399"/>
          </a:xfrm>
        </p:spPr>
        <p:txBody>
          <a:bodyPr>
            <a:noAutofit/>
          </a:bodyPr>
          <a:lstStyle/>
          <a:p>
            <a:pPr marL="514350" indent="-514350">
              <a:buFont typeface="Arial" pitchFamily="34" charset="0"/>
              <a:buAutoNum type="arabicPeriod"/>
            </a:pPr>
            <a:r>
              <a:rPr lang="en-US" sz="4000" dirty="0" smtClean="0"/>
              <a:t>All prices are fixed</a:t>
            </a:r>
          </a:p>
          <a:p>
            <a:pPr marL="514350" indent="-514350">
              <a:buFont typeface="Arial" pitchFamily="34" charset="0"/>
              <a:buAutoNum type="arabicPeriod"/>
            </a:pPr>
            <a:r>
              <a:rPr lang="en-US" sz="4000" dirty="0" smtClean="0"/>
              <a:t>Resource prices are fixed but product prices are variable</a:t>
            </a:r>
          </a:p>
          <a:p>
            <a:pPr marL="514350" indent="-514350">
              <a:buFont typeface="Arial" pitchFamily="34" charset="0"/>
              <a:buAutoNum type="arabicPeriod"/>
            </a:pPr>
            <a:r>
              <a:rPr lang="en-US" sz="4000" dirty="0" smtClean="0"/>
              <a:t>Product </a:t>
            </a:r>
            <a:r>
              <a:rPr lang="en-US" sz="4000" dirty="0"/>
              <a:t>prices are fixed but </a:t>
            </a:r>
            <a:r>
              <a:rPr lang="en-US" sz="4000" dirty="0" smtClean="0"/>
              <a:t>resource </a:t>
            </a:r>
            <a:r>
              <a:rPr lang="en-US" sz="4000" dirty="0"/>
              <a:t>prices are variable</a:t>
            </a:r>
          </a:p>
          <a:p>
            <a:pPr marL="514350" indent="-514350">
              <a:buFont typeface="Arial" pitchFamily="34" charset="0"/>
              <a:buAutoNum type="arabicPeriod"/>
            </a:pPr>
            <a:r>
              <a:rPr lang="en-US" sz="4000" dirty="0" smtClean="0"/>
              <a:t>All prices are variable</a:t>
            </a:r>
          </a:p>
        </p:txBody>
      </p:sp>
    </p:spTree>
    <p:custDataLst>
      <p:tags r:id="rId1"/>
    </p:custDataLst>
    <p:extLst>
      <p:ext uri="{BB962C8B-B14F-4D97-AF65-F5344CB8AC3E}">
        <p14:creationId xmlns:p14="http://schemas.microsoft.com/office/powerpoint/2010/main" val="16540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76250" y="152400"/>
            <a:ext cx="8305800" cy="609600"/>
          </a:xfrm>
        </p:spPr>
        <p:txBody>
          <a:bodyPr>
            <a:normAutofit fontScale="90000"/>
          </a:bodyPr>
          <a:lstStyle/>
          <a:p>
            <a:pPr algn="l"/>
            <a:r>
              <a:rPr lang="en-US" sz="4800" b="1" dirty="0" smtClean="0"/>
              <a:t>9. In the long run:</a:t>
            </a:r>
            <a:endParaRPr lang="en-US" sz="4800" b="1" dirty="0"/>
          </a:p>
        </p:txBody>
      </p:sp>
      <p:sp>
        <p:nvSpPr>
          <p:cNvPr id="3" name="TPAnswers"/>
          <p:cNvSpPr>
            <a:spLocks noGrp="1"/>
          </p:cNvSpPr>
          <p:nvPr>
            <p:ph type="body" idx="1"/>
            <p:custDataLst>
              <p:tags r:id="rId2"/>
            </p:custDataLst>
          </p:nvPr>
        </p:nvSpPr>
        <p:spPr>
          <a:xfrm>
            <a:off x="76200" y="838201"/>
            <a:ext cx="8915400" cy="3581400"/>
          </a:xfrm>
        </p:spPr>
        <p:txBody>
          <a:bodyPr>
            <a:noAutofit/>
          </a:bodyPr>
          <a:lstStyle/>
          <a:p>
            <a:pPr marL="514350" indent="-514350">
              <a:buFont typeface="Arial" pitchFamily="34" charset="0"/>
              <a:buAutoNum type="arabicPeriod"/>
            </a:pPr>
            <a:r>
              <a:rPr lang="en-US" sz="4000" dirty="0" smtClean="0"/>
              <a:t>The economy achieves full employment</a:t>
            </a:r>
          </a:p>
          <a:p>
            <a:pPr marL="514350" indent="-514350">
              <a:buFont typeface="Arial" pitchFamily="34" charset="0"/>
              <a:buAutoNum type="arabicPeriod"/>
            </a:pPr>
            <a:r>
              <a:rPr lang="en-US" sz="4000" dirty="0" smtClean="0"/>
              <a:t>There is high unemployment</a:t>
            </a:r>
          </a:p>
          <a:p>
            <a:pPr marL="514350" indent="-514350">
              <a:buFont typeface="Arial" pitchFamily="34" charset="0"/>
              <a:buAutoNum type="arabicPeriod"/>
            </a:pPr>
            <a:r>
              <a:rPr lang="en-US" sz="4000" dirty="0" smtClean="0"/>
              <a:t>The government should use fiscal policy</a:t>
            </a:r>
            <a:endParaRPr lang="en-US" sz="4000" dirty="0"/>
          </a:p>
          <a:p>
            <a:pPr marL="514350" indent="-514350">
              <a:buFont typeface="Arial" pitchFamily="34" charset="0"/>
              <a:buAutoNum type="arabicPeriod"/>
            </a:pPr>
            <a:r>
              <a:rPr lang="en-US" sz="4000" dirty="0"/>
              <a:t>The government should use </a:t>
            </a:r>
            <a:r>
              <a:rPr lang="en-US" sz="4000" dirty="0" smtClean="0"/>
              <a:t>monetary </a:t>
            </a:r>
            <a:r>
              <a:rPr lang="en-US" sz="4000" dirty="0"/>
              <a:t>policy</a:t>
            </a:r>
          </a:p>
        </p:txBody>
      </p:sp>
    </p:spTree>
    <p:custDataLst>
      <p:tags r:id="rId1"/>
    </p:custDataLst>
    <p:extLst>
      <p:ext uri="{BB962C8B-B14F-4D97-AF65-F5344CB8AC3E}">
        <p14:creationId xmlns:p14="http://schemas.microsoft.com/office/powerpoint/2010/main" val="3135335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76250" y="152400"/>
            <a:ext cx="8305800" cy="609600"/>
          </a:xfrm>
        </p:spPr>
        <p:txBody>
          <a:bodyPr>
            <a:normAutofit fontScale="90000"/>
          </a:bodyPr>
          <a:lstStyle/>
          <a:p>
            <a:pPr algn="l"/>
            <a:r>
              <a:rPr lang="en-US" sz="4800" b="1" dirty="0" smtClean="0">
                <a:solidFill>
                  <a:srgbClr val="0070C0"/>
                </a:solidFill>
              </a:rPr>
              <a:t>9. In the long run:</a:t>
            </a:r>
            <a:endParaRPr lang="en-US" sz="4800" b="1" dirty="0">
              <a:solidFill>
                <a:srgbClr val="0070C0"/>
              </a:solidFill>
            </a:endParaRPr>
          </a:p>
        </p:txBody>
      </p:sp>
      <p:sp>
        <p:nvSpPr>
          <p:cNvPr id="3" name="TPAnswers"/>
          <p:cNvSpPr>
            <a:spLocks noGrp="1"/>
          </p:cNvSpPr>
          <p:nvPr>
            <p:ph type="body" idx="1"/>
            <p:custDataLst>
              <p:tags r:id="rId2"/>
            </p:custDataLst>
          </p:nvPr>
        </p:nvSpPr>
        <p:spPr>
          <a:xfrm>
            <a:off x="76200" y="838201"/>
            <a:ext cx="8915400" cy="3581400"/>
          </a:xfrm>
        </p:spPr>
        <p:txBody>
          <a:bodyPr>
            <a:noAutofit/>
          </a:bodyPr>
          <a:lstStyle/>
          <a:p>
            <a:pPr marL="514350" indent="-514350">
              <a:buFont typeface="Arial" pitchFamily="34" charset="0"/>
              <a:buAutoNum type="arabicPeriod"/>
            </a:pPr>
            <a:r>
              <a:rPr lang="en-US" sz="4000" dirty="0" smtClean="0"/>
              <a:t>The economy achieves full employment</a:t>
            </a:r>
          </a:p>
          <a:p>
            <a:pPr marL="514350" indent="-514350">
              <a:buFont typeface="Arial" pitchFamily="34" charset="0"/>
              <a:buAutoNum type="arabicPeriod"/>
            </a:pPr>
            <a:r>
              <a:rPr lang="en-US" sz="4000" dirty="0" smtClean="0"/>
              <a:t>There is high unemployment</a:t>
            </a:r>
          </a:p>
          <a:p>
            <a:pPr marL="514350" indent="-514350">
              <a:buFont typeface="Arial" pitchFamily="34" charset="0"/>
              <a:buAutoNum type="arabicPeriod"/>
            </a:pPr>
            <a:r>
              <a:rPr lang="en-US" sz="4000" dirty="0" smtClean="0"/>
              <a:t>The government should use fiscal policy</a:t>
            </a:r>
            <a:endParaRPr lang="en-US" sz="4000" dirty="0"/>
          </a:p>
          <a:p>
            <a:pPr marL="514350" indent="-514350">
              <a:buFont typeface="Arial" pitchFamily="34" charset="0"/>
              <a:buAutoNum type="arabicPeriod"/>
            </a:pPr>
            <a:r>
              <a:rPr lang="en-US" sz="4000" dirty="0"/>
              <a:t>The government should use </a:t>
            </a:r>
            <a:r>
              <a:rPr lang="en-US" sz="4000" dirty="0" smtClean="0"/>
              <a:t>monetary </a:t>
            </a:r>
            <a:r>
              <a:rPr lang="en-US" sz="4000" dirty="0"/>
              <a:t>policy</a:t>
            </a:r>
          </a:p>
        </p:txBody>
      </p:sp>
      <p:sp>
        <p:nvSpPr>
          <p:cNvPr id="5" name="CorShape1"/>
          <p:cNvSpPr/>
          <p:nvPr>
            <p:custDataLst>
              <p:tags r:id="rId3"/>
            </p:custDataLst>
          </p:nvPr>
        </p:nvSpPr>
        <p:spPr>
          <a:xfrm rot="10800000">
            <a:off x="0" y="914400"/>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9207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 y="1466849"/>
            <a:ext cx="4267200" cy="4625132"/>
          </a:xfrm>
        </p:spPr>
        <p:txBody>
          <a:bodyPr>
            <a:normAutofit/>
          </a:bodyPr>
          <a:lstStyle/>
          <a:p>
            <a:pPr algn="l"/>
            <a:r>
              <a:rPr lang="en-US" sz="3400" b="1" dirty="0" smtClean="0">
                <a:solidFill>
                  <a:schemeClr val="tx1"/>
                </a:solidFill>
              </a:rPr>
              <a:t>Key Terms:</a:t>
            </a:r>
          </a:p>
          <a:p>
            <a:pPr lvl="1" algn="l">
              <a:buFont typeface="Arial" pitchFamily="34" charset="0"/>
              <a:buChar char="•"/>
            </a:pPr>
            <a:r>
              <a:rPr lang="en-US" sz="2600" dirty="0">
                <a:solidFill>
                  <a:schemeClr val="tx1"/>
                </a:solidFill>
              </a:rPr>
              <a:t>stabilization </a:t>
            </a:r>
            <a:r>
              <a:rPr lang="en-US" sz="2600" dirty="0" smtClean="0">
                <a:solidFill>
                  <a:schemeClr val="tx1"/>
                </a:solidFill>
              </a:rPr>
              <a:t>policies</a:t>
            </a:r>
          </a:p>
          <a:p>
            <a:pPr lvl="1" algn="l">
              <a:buFont typeface="Arial" pitchFamily="34" charset="0"/>
              <a:buChar char="•"/>
            </a:pPr>
            <a:r>
              <a:rPr lang="en-US" sz="2600" dirty="0" smtClean="0">
                <a:solidFill>
                  <a:schemeClr val="tx1"/>
                </a:solidFill>
              </a:rPr>
              <a:t>demand management</a:t>
            </a:r>
          </a:p>
          <a:p>
            <a:pPr lvl="1" algn="l">
              <a:buFont typeface="Arial" pitchFamily="34" charset="0"/>
              <a:buChar char="•"/>
            </a:pPr>
            <a:r>
              <a:rPr lang="en-US" sz="2600" dirty="0" smtClean="0">
                <a:solidFill>
                  <a:schemeClr val="tx1"/>
                </a:solidFill>
              </a:rPr>
              <a:t>fiscal </a:t>
            </a:r>
            <a:r>
              <a:rPr lang="en-US" sz="2600" dirty="0">
                <a:solidFill>
                  <a:schemeClr val="tx1"/>
                </a:solidFill>
              </a:rPr>
              <a:t>policy (FP</a:t>
            </a:r>
            <a:r>
              <a:rPr lang="en-US" sz="2600" dirty="0" smtClean="0">
                <a:solidFill>
                  <a:schemeClr val="tx1"/>
                </a:solidFill>
              </a:rPr>
              <a:t>)</a:t>
            </a:r>
          </a:p>
          <a:p>
            <a:pPr lvl="1" algn="l">
              <a:buFont typeface="Arial" pitchFamily="34" charset="0"/>
              <a:buChar char="•"/>
            </a:pPr>
            <a:r>
              <a:rPr lang="en-US" sz="2600" dirty="0" smtClean="0">
                <a:solidFill>
                  <a:schemeClr val="tx1"/>
                </a:solidFill>
              </a:rPr>
              <a:t>expansionary FP</a:t>
            </a:r>
          </a:p>
          <a:p>
            <a:pPr lvl="1" algn="l">
              <a:buFont typeface="Arial" pitchFamily="34" charset="0"/>
              <a:buChar char="•"/>
            </a:pPr>
            <a:r>
              <a:rPr lang="en-US" sz="2600" dirty="0" err="1" smtClean="0">
                <a:solidFill>
                  <a:schemeClr val="tx1"/>
                </a:solidFill>
              </a:rPr>
              <a:t>contractionary</a:t>
            </a:r>
            <a:r>
              <a:rPr lang="en-US" sz="2600" dirty="0" smtClean="0">
                <a:solidFill>
                  <a:schemeClr val="tx1"/>
                </a:solidFill>
              </a:rPr>
              <a:t> </a:t>
            </a:r>
            <a:r>
              <a:rPr lang="en-US" sz="2600" dirty="0">
                <a:solidFill>
                  <a:schemeClr val="tx1"/>
                </a:solidFill>
              </a:rPr>
              <a:t>FP, </a:t>
            </a:r>
            <a:endParaRPr lang="en-US" sz="2600" dirty="0" smtClean="0">
              <a:solidFill>
                <a:schemeClr val="tx1"/>
              </a:solidFill>
            </a:endParaRPr>
          </a:p>
          <a:p>
            <a:pPr lvl="1" algn="l">
              <a:buFont typeface="Arial" pitchFamily="34" charset="0"/>
              <a:buChar char="•"/>
            </a:pPr>
            <a:r>
              <a:rPr lang="en-US" sz="2600" dirty="0" smtClean="0">
                <a:solidFill>
                  <a:schemeClr val="tx1"/>
                </a:solidFill>
              </a:rPr>
              <a:t>monetary </a:t>
            </a:r>
            <a:r>
              <a:rPr lang="en-US" sz="2600" dirty="0">
                <a:solidFill>
                  <a:schemeClr val="tx1"/>
                </a:solidFill>
              </a:rPr>
              <a:t>policy (MP</a:t>
            </a:r>
            <a:r>
              <a:rPr lang="en-US" sz="2600" dirty="0" smtClean="0">
                <a:solidFill>
                  <a:schemeClr val="tx1"/>
                </a:solidFill>
              </a:rPr>
              <a:t>) </a:t>
            </a:r>
          </a:p>
          <a:p>
            <a:pPr lvl="1" algn="l">
              <a:buFont typeface="Arial" pitchFamily="34" charset="0"/>
              <a:buChar char="•"/>
            </a:pPr>
            <a:r>
              <a:rPr lang="en-US" sz="2600" dirty="0" smtClean="0">
                <a:solidFill>
                  <a:schemeClr val="tx1"/>
                </a:solidFill>
              </a:rPr>
              <a:t>easy </a:t>
            </a:r>
            <a:r>
              <a:rPr lang="en-US" sz="2600" dirty="0">
                <a:solidFill>
                  <a:schemeClr val="tx1"/>
                </a:solidFill>
              </a:rPr>
              <a:t>(expansionary) MP, </a:t>
            </a:r>
            <a:endParaRPr lang="en-US" sz="2600" dirty="0" smtClean="0">
              <a:solidFill>
                <a:schemeClr val="tx1"/>
              </a:solidFill>
            </a:endParaRPr>
          </a:p>
          <a:p>
            <a:pPr lvl="1" algn="l">
              <a:buFont typeface="Arial" pitchFamily="34" charset="0"/>
              <a:buChar char="•"/>
            </a:pPr>
            <a:r>
              <a:rPr lang="en-US" sz="2600" dirty="0" smtClean="0">
                <a:solidFill>
                  <a:schemeClr val="tx1"/>
                </a:solidFill>
              </a:rPr>
              <a:t>tight </a:t>
            </a:r>
            <a:r>
              <a:rPr lang="en-US" sz="2600" dirty="0">
                <a:solidFill>
                  <a:schemeClr val="tx1"/>
                </a:solidFill>
              </a:rPr>
              <a:t>(</a:t>
            </a:r>
            <a:r>
              <a:rPr lang="en-US" sz="2600" dirty="0" err="1" smtClean="0">
                <a:solidFill>
                  <a:schemeClr val="tx1"/>
                </a:solidFill>
              </a:rPr>
              <a:t>contractionary</a:t>
            </a:r>
            <a:r>
              <a:rPr lang="en-US" sz="2600" dirty="0">
                <a:solidFill>
                  <a:schemeClr val="tx1"/>
                </a:solidFill>
              </a:rPr>
              <a:t>) </a:t>
            </a:r>
            <a:r>
              <a:rPr lang="en-US" sz="2600" dirty="0" smtClean="0">
                <a:solidFill>
                  <a:schemeClr val="tx1"/>
                </a:solidFill>
              </a:rPr>
              <a:t>MP</a:t>
            </a:r>
            <a:endParaRPr lang="en-US" sz="2600" dirty="0" smtClean="0">
              <a:solidFill>
                <a:schemeClr val="tx1"/>
              </a:solidFill>
            </a:endParaRPr>
          </a:p>
        </p:txBody>
      </p:sp>
      <p:sp>
        <p:nvSpPr>
          <p:cNvPr id="5" name="TextBox 4"/>
          <p:cNvSpPr txBox="1"/>
          <p:nvPr/>
        </p:nvSpPr>
        <p:spPr>
          <a:xfrm>
            <a:off x="4852985" y="1981200"/>
            <a:ext cx="3730893" cy="4493538"/>
          </a:xfrm>
          <a:prstGeom prst="rect">
            <a:avLst/>
          </a:prstGeom>
          <a:noFill/>
        </p:spPr>
        <p:txBody>
          <a:bodyPr wrap="none" rtlCol="0">
            <a:spAutoFit/>
          </a:bodyPr>
          <a:lstStyle/>
          <a:p>
            <a:pPr>
              <a:buFont typeface="Arial" pitchFamily="34" charset="0"/>
              <a:buChar char="•"/>
            </a:pPr>
            <a:r>
              <a:rPr lang="en-US" sz="2600" dirty="0"/>
              <a:t>supply-side policy</a:t>
            </a:r>
          </a:p>
          <a:p>
            <a:pPr>
              <a:buFont typeface="Arial" pitchFamily="34" charset="0"/>
              <a:buChar char="•"/>
            </a:pPr>
            <a:r>
              <a:rPr lang="en-US" sz="2600" dirty="0" err="1"/>
              <a:t>Laffer</a:t>
            </a:r>
            <a:r>
              <a:rPr lang="en-US" sz="2600" dirty="0"/>
              <a:t> curve, </a:t>
            </a:r>
            <a:endParaRPr lang="en-US" sz="2600" dirty="0" smtClean="0"/>
          </a:p>
          <a:p>
            <a:pPr>
              <a:buFont typeface="Arial" pitchFamily="34" charset="0"/>
              <a:buChar char="•"/>
            </a:pPr>
            <a:r>
              <a:rPr lang="en-US" sz="2600" dirty="0" smtClean="0"/>
              <a:t>stagflation</a:t>
            </a:r>
            <a:r>
              <a:rPr lang="en-US" sz="2600" dirty="0"/>
              <a:t>, </a:t>
            </a:r>
          </a:p>
          <a:p>
            <a:pPr>
              <a:buFont typeface="Arial" pitchFamily="34" charset="0"/>
              <a:buChar char="•"/>
            </a:pPr>
            <a:r>
              <a:rPr lang="en-US" sz="2600" dirty="0"/>
              <a:t>aggregate supply shocks, </a:t>
            </a:r>
          </a:p>
          <a:p>
            <a:pPr>
              <a:buFont typeface="Arial" pitchFamily="34" charset="0"/>
              <a:buChar char="•"/>
            </a:pPr>
            <a:r>
              <a:rPr lang="en-US" sz="2600" dirty="0"/>
              <a:t>short run, </a:t>
            </a:r>
          </a:p>
          <a:p>
            <a:pPr>
              <a:buFont typeface="Arial" pitchFamily="34" charset="0"/>
              <a:buChar char="•"/>
            </a:pPr>
            <a:r>
              <a:rPr lang="en-US" sz="2600" dirty="0"/>
              <a:t>long run, </a:t>
            </a:r>
          </a:p>
          <a:p>
            <a:pPr>
              <a:buFont typeface="Arial" pitchFamily="34" charset="0"/>
              <a:buChar char="•"/>
            </a:pPr>
            <a:r>
              <a:rPr lang="en-US" sz="2600" dirty="0"/>
              <a:t>long-run AS, </a:t>
            </a:r>
          </a:p>
          <a:p>
            <a:pPr>
              <a:buFont typeface="Arial" pitchFamily="34" charset="0"/>
              <a:buChar char="•"/>
            </a:pPr>
            <a:r>
              <a:rPr lang="en-US" sz="2600" dirty="0"/>
              <a:t>Phillips curve, </a:t>
            </a:r>
          </a:p>
          <a:p>
            <a:pPr>
              <a:buFont typeface="Arial" pitchFamily="34" charset="0"/>
              <a:buChar char="•"/>
            </a:pPr>
            <a:r>
              <a:rPr lang="en-US" sz="2600" dirty="0"/>
              <a:t>long-run Phillips Curve, </a:t>
            </a:r>
          </a:p>
          <a:p>
            <a:pPr>
              <a:buFont typeface="Arial" pitchFamily="34" charset="0"/>
              <a:buChar char="•"/>
            </a:pPr>
            <a:r>
              <a:rPr lang="en-US" sz="2600" dirty="0"/>
              <a:t>the Great Depression, </a:t>
            </a:r>
          </a:p>
          <a:p>
            <a:pPr>
              <a:buFont typeface="Arial" pitchFamily="34" charset="0"/>
              <a:buChar char="•"/>
            </a:pPr>
            <a:r>
              <a:rPr lang="en-US" sz="2600" dirty="0" smtClean="0"/>
              <a:t>disinflation </a:t>
            </a:r>
            <a:endParaRPr lang="en-US" sz="2600" b="1" dirty="0"/>
          </a:p>
        </p:txBody>
      </p:sp>
      <p:sp>
        <p:nvSpPr>
          <p:cNvPr id="6" name="Title 1"/>
          <p:cNvSpPr txBox="1">
            <a:spLocks/>
          </p:cNvSpPr>
          <p:nvPr/>
        </p:nvSpPr>
        <p:spPr>
          <a:xfrm>
            <a:off x="381000" y="0"/>
            <a:ext cx="8458200" cy="1447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rPr>
              <a:t>12c - Stabilization Policies and AS/AD in the Long Run</a:t>
            </a:r>
            <a:endParaRPr lang="en-US" b="1" dirty="0">
              <a:solidFill>
                <a:srgbClr val="0070C0"/>
              </a:solidFil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3048000" cy="6247864"/>
          </a:xfrm>
          <a:prstGeom prst="rect">
            <a:avLst/>
          </a:prstGeom>
          <a:noFill/>
        </p:spPr>
        <p:txBody>
          <a:bodyPr wrap="square" rtlCol="0">
            <a:spAutoFit/>
          </a:bodyPr>
          <a:lstStyle/>
          <a:p>
            <a:r>
              <a:rPr lang="en-US" sz="2800" b="1" u="sng" dirty="0" smtClean="0"/>
              <a:t>In the SR: </a:t>
            </a:r>
            <a:r>
              <a:rPr lang="en-US" sz="2800" b="1" dirty="0" smtClean="0"/>
              <a:t/>
            </a:r>
            <a:br>
              <a:rPr lang="en-US" sz="2800" b="1" dirty="0" smtClean="0"/>
            </a:br>
            <a:r>
              <a:rPr lang="en-US" sz="2800" b="1" dirty="0" smtClean="0"/>
              <a:t>If AD decreases </a:t>
            </a:r>
          </a:p>
          <a:p>
            <a:r>
              <a:rPr lang="en-US" sz="2800" b="1" dirty="0" smtClean="0"/>
              <a:t>from AD1 to AD2 the result is UE</a:t>
            </a:r>
          </a:p>
          <a:p>
            <a:endParaRPr lang="en-US" sz="2800" b="1" dirty="0" smtClean="0"/>
          </a:p>
          <a:p>
            <a:r>
              <a:rPr lang="en-US" sz="2800" b="1" u="sng" dirty="0" smtClean="0"/>
              <a:t>In the LR: </a:t>
            </a:r>
          </a:p>
          <a:p>
            <a:r>
              <a:rPr lang="en-US" sz="2800" b="1" dirty="0"/>
              <a:t>If AD decreases </a:t>
            </a:r>
          </a:p>
          <a:p>
            <a:r>
              <a:rPr lang="en-US" sz="2800" b="1" dirty="0"/>
              <a:t>from AD1 to AD2 prices </a:t>
            </a:r>
            <a:r>
              <a:rPr lang="en-US" sz="2800" b="1" dirty="0" smtClean="0"/>
              <a:t>and wages </a:t>
            </a:r>
          </a:p>
          <a:p>
            <a:r>
              <a:rPr lang="en-US" sz="2800" b="1" dirty="0" smtClean="0"/>
              <a:t>will fall and AS will increase. </a:t>
            </a:r>
          </a:p>
          <a:p>
            <a:r>
              <a:rPr lang="en-US" sz="800" b="1" dirty="0" smtClean="0"/>
              <a:t>    </a:t>
            </a:r>
          </a:p>
          <a:p>
            <a:r>
              <a:rPr lang="en-US" sz="2800" b="1" dirty="0" smtClean="0"/>
              <a:t>The result is full employment in the LR</a:t>
            </a:r>
          </a:p>
        </p:txBody>
      </p:sp>
      <p:pic>
        <p:nvPicPr>
          <p:cNvPr id="70658" name="Picture 2" descr="http://www.harpercollege.edu/mhealy/eco212/lectures/asad/asad_files/16.gif"/>
          <p:cNvPicPr>
            <a:picLocks noChangeAspect="1" noChangeArrowheads="1"/>
          </p:cNvPicPr>
          <p:nvPr/>
        </p:nvPicPr>
        <p:blipFill>
          <a:blip r:embed="rId3" cstate="print"/>
          <a:srcRect/>
          <a:stretch>
            <a:fillRect/>
          </a:stretch>
        </p:blipFill>
        <p:spPr bwMode="auto">
          <a:xfrm>
            <a:off x="3200400" y="457200"/>
            <a:ext cx="6416912" cy="5486400"/>
          </a:xfrm>
          <a:prstGeom prst="rect">
            <a:avLst/>
          </a:prstGeom>
          <a:noFill/>
        </p:spPr>
      </p:pic>
    </p:spTree>
    <p:custDataLst>
      <p:tags r:id="rId1"/>
    </p:custDataLst>
    <p:extLst>
      <p:ext uri="{BB962C8B-B14F-4D97-AF65-F5344CB8AC3E}">
        <p14:creationId xmlns:p14="http://schemas.microsoft.com/office/powerpoint/2010/main" val="1141641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harpercollege.edu/mhealy/eco212/lectures/asad/asad_files/16_004.gif"/>
          <p:cNvPicPr>
            <a:picLocks noChangeAspect="1" noChangeArrowheads="1"/>
          </p:cNvPicPr>
          <p:nvPr/>
        </p:nvPicPr>
        <p:blipFill>
          <a:blip r:embed="rId3" cstate="print"/>
          <a:srcRect/>
          <a:stretch>
            <a:fillRect/>
          </a:stretch>
        </p:blipFill>
        <p:spPr bwMode="auto">
          <a:xfrm>
            <a:off x="3124199" y="381000"/>
            <a:ext cx="6387371" cy="5410200"/>
          </a:xfrm>
          <a:prstGeom prst="rect">
            <a:avLst/>
          </a:prstGeom>
          <a:noFill/>
        </p:spPr>
      </p:pic>
      <p:sp>
        <p:nvSpPr>
          <p:cNvPr id="5" name="TextBox 4"/>
          <p:cNvSpPr txBox="1"/>
          <p:nvPr/>
        </p:nvSpPr>
        <p:spPr>
          <a:xfrm>
            <a:off x="152400" y="152400"/>
            <a:ext cx="3124199" cy="6247864"/>
          </a:xfrm>
          <a:prstGeom prst="rect">
            <a:avLst/>
          </a:prstGeom>
          <a:noFill/>
        </p:spPr>
        <p:txBody>
          <a:bodyPr wrap="square" rtlCol="0">
            <a:spAutoFit/>
          </a:bodyPr>
          <a:lstStyle/>
          <a:p>
            <a:r>
              <a:rPr lang="en-US" sz="2800" b="1" u="sng" dirty="0"/>
              <a:t>In the SR: </a:t>
            </a:r>
            <a:r>
              <a:rPr lang="en-US" sz="2800" b="1" dirty="0"/>
              <a:t/>
            </a:r>
            <a:br>
              <a:rPr lang="en-US" sz="2800" b="1" dirty="0"/>
            </a:br>
            <a:r>
              <a:rPr lang="en-US" sz="2800" b="1" dirty="0"/>
              <a:t>If AD </a:t>
            </a:r>
            <a:r>
              <a:rPr lang="en-US" sz="2800" b="1" dirty="0" smtClean="0"/>
              <a:t>increases </a:t>
            </a:r>
            <a:endParaRPr lang="en-US" sz="2800" b="1" dirty="0"/>
          </a:p>
          <a:p>
            <a:r>
              <a:rPr lang="en-US" sz="2800" b="1" dirty="0"/>
              <a:t>from AD1 to AD2 the result is </a:t>
            </a:r>
            <a:r>
              <a:rPr lang="en-US" sz="2800" b="1" dirty="0" smtClean="0"/>
              <a:t>IN</a:t>
            </a:r>
            <a:endParaRPr lang="en-US" sz="2800" b="1" dirty="0"/>
          </a:p>
          <a:p>
            <a:endParaRPr lang="en-US" sz="2800" b="1" dirty="0"/>
          </a:p>
          <a:p>
            <a:r>
              <a:rPr lang="en-US" sz="2800" b="1" u="sng" dirty="0"/>
              <a:t>In the LR: </a:t>
            </a:r>
          </a:p>
          <a:p>
            <a:r>
              <a:rPr lang="en-US" sz="2800" b="1" dirty="0"/>
              <a:t>If AD increases </a:t>
            </a:r>
          </a:p>
          <a:p>
            <a:r>
              <a:rPr lang="en-US" sz="2800" b="1" dirty="0"/>
              <a:t>from AD1 to AD2 prices and wages </a:t>
            </a:r>
          </a:p>
          <a:p>
            <a:r>
              <a:rPr lang="en-US" sz="2800" b="1" dirty="0"/>
              <a:t>will </a:t>
            </a:r>
            <a:r>
              <a:rPr lang="en-US" sz="2800" b="1" dirty="0" smtClean="0"/>
              <a:t>rise </a:t>
            </a:r>
            <a:r>
              <a:rPr lang="en-US" sz="2800" b="1" dirty="0"/>
              <a:t>and AS will </a:t>
            </a:r>
            <a:r>
              <a:rPr lang="en-US" sz="2800" b="1" dirty="0" smtClean="0"/>
              <a:t>decrease</a:t>
            </a:r>
            <a:r>
              <a:rPr lang="en-US" sz="2800" b="1" dirty="0"/>
              <a:t>. </a:t>
            </a:r>
          </a:p>
          <a:p>
            <a:r>
              <a:rPr lang="en-US" sz="800" b="1" dirty="0" smtClean="0"/>
              <a:t>   </a:t>
            </a:r>
            <a:endParaRPr lang="en-US" sz="800" b="1" dirty="0"/>
          </a:p>
          <a:p>
            <a:r>
              <a:rPr lang="en-US" sz="2800" b="1" dirty="0"/>
              <a:t>The result is full employment in the LR</a:t>
            </a:r>
          </a:p>
        </p:txBody>
      </p:sp>
    </p:spTree>
    <p:custDataLst>
      <p:tags r:id="rId1"/>
    </p:custDataLst>
    <p:extLst>
      <p:ext uri="{BB962C8B-B14F-4D97-AF65-F5344CB8AC3E}">
        <p14:creationId xmlns:p14="http://schemas.microsoft.com/office/powerpoint/2010/main" val="211099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4034"/>
            <a:ext cx="7924800" cy="646331"/>
          </a:xfrm>
          <a:prstGeom prst="rect">
            <a:avLst/>
          </a:prstGeom>
          <a:noFill/>
        </p:spPr>
        <p:txBody>
          <a:bodyPr wrap="square" rtlCol="0">
            <a:spAutoFit/>
          </a:bodyPr>
          <a:lstStyle/>
          <a:p>
            <a:pPr algn="ctr"/>
            <a:r>
              <a:rPr lang="en-US" sz="3600" b="1" dirty="0" smtClean="0"/>
              <a:t>The Long-Run AS Curve</a:t>
            </a:r>
            <a:endParaRPr lang="en-US"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07141"/>
            <a:ext cx="4241074" cy="3717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3" y="1307141"/>
            <a:ext cx="4400627" cy="3798259"/>
          </a:xfrm>
          <a:prstGeom prst="rect">
            <a:avLst/>
          </a:prstGeom>
        </p:spPr>
      </p:pic>
    </p:spTree>
    <p:custDataLst>
      <p:tags r:id="rId1"/>
    </p:custDataLst>
    <p:extLst>
      <p:ext uri="{BB962C8B-B14F-4D97-AF65-F5344CB8AC3E}">
        <p14:creationId xmlns:p14="http://schemas.microsoft.com/office/powerpoint/2010/main" val="132245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15198" cy="4801314"/>
          </a:xfrm>
          <a:prstGeom prst="rect">
            <a:avLst/>
          </a:prstGeom>
          <a:noFill/>
        </p:spPr>
        <p:txBody>
          <a:bodyPr wrap="none" rtlCol="0">
            <a:spAutoFit/>
          </a:bodyPr>
          <a:lstStyle/>
          <a:p>
            <a:r>
              <a:rPr lang="en-US" sz="3200" b="1" u="sng" dirty="0"/>
              <a:t>Historical Review of the U.S. </a:t>
            </a:r>
            <a:r>
              <a:rPr lang="en-US" sz="3200" b="1" u="sng" dirty="0" smtClean="0"/>
              <a:t>Economy</a:t>
            </a:r>
          </a:p>
          <a:p>
            <a:endParaRPr lang="en-US" sz="3200" u="sng" dirty="0"/>
          </a:p>
          <a:p>
            <a:pPr lvl="1"/>
            <a:r>
              <a:rPr lang="en-US" sz="3200" b="1" u="sng" dirty="0" smtClean="0">
                <a:solidFill>
                  <a:schemeClr val="accent2"/>
                </a:solidFill>
              </a:rPr>
              <a:t>- Great Depression (1929-1939)</a:t>
            </a:r>
            <a:r>
              <a:rPr lang="en-US" sz="3200" b="1" dirty="0"/>
              <a:t/>
            </a:r>
            <a:br>
              <a:rPr lang="en-US" sz="3200" b="1" dirty="0"/>
            </a:br>
            <a:r>
              <a:rPr lang="en-US" sz="3200" b="1" dirty="0" smtClean="0"/>
              <a:t>- W.W.II Boom (1940-1945)</a:t>
            </a:r>
            <a:r>
              <a:rPr lang="en-US" sz="3200" b="1" dirty="0"/>
              <a:t/>
            </a:r>
            <a:br>
              <a:rPr lang="en-US" sz="3200" b="1" dirty="0"/>
            </a:br>
            <a:r>
              <a:rPr lang="en-US" sz="3200" b="1" dirty="0" smtClean="0"/>
              <a:t>- Vietnam </a:t>
            </a:r>
            <a:r>
              <a:rPr lang="en-US" sz="3200" b="1" dirty="0"/>
              <a:t>War </a:t>
            </a:r>
            <a:r>
              <a:rPr lang="en-US" sz="3200" b="1" dirty="0" smtClean="0"/>
              <a:t>Inflation (1962 – mid 1070s)</a:t>
            </a:r>
            <a:r>
              <a:rPr lang="en-US" sz="3200" b="1" dirty="0"/>
              <a:t/>
            </a:r>
            <a:br>
              <a:rPr lang="en-US" sz="3200" b="1" dirty="0"/>
            </a:br>
            <a:r>
              <a:rPr lang="en-US" sz="3200" b="1" dirty="0" smtClean="0"/>
              <a:t>- Monetary </a:t>
            </a:r>
            <a:r>
              <a:rPr lang="en-US" sz="3200" b="1" dirty="0"/>
              <a:t>Restraint: 1979-1982</a:t>
            </a:r>
            <a:br>
              <a:rPr lang="en-US" sz="3200" b="1" dirty="0"/>
            </a:br>
            <a:r>
              <a:rPr lang="en-US" sz="3200" b="1" dirty="0" smtClean="0"/>
              <a:t>- Aggregate </a:t>
            </a:r>
            <a:r>
              <a:rPr lang="en-US" sz="3200" b="1" dirty="0"/>
              <a:t>Supply Shocks in the </a:t>
            </a:r>
            <a:r>
              <a:rPr lang="en-US" sz="3200" b="1" dirty="0" smtClean="0"/>
              <a:t>late 1970s </a:t>
            </a:r>
            <a:br>
              <a:rPr lang="en-US" sz="3200" b="1" dirty="0" smtClean="0"/>
            </a:br>
            <a:r>
              <a:rPr lang="en-US" sz="3200" b="1" dirty="0" smtClean="0"/>
              <a:t>    &amp; </a:t>
            </a:r>
            <a:r>
              <a:rPr lang="en-US" sz="3200" b="1" dirty="0"/>
              <a:t>Early 1980s:</a:t>
            </a:r>
            <a:r>
              <a:rPr lang="en-US" sz="3200" dirty="0"/>
              <a:t> </a:t>
            </a:r>
            <a:r>
              <a:rPr lang="en-US" sz="3200" b="1" dirty="0"/>
              <a:t>Stagflation</a:t>
            </a:r>
            <a:r>
              <a:rPr lang="en-US" sz="3200" dirty="0"/>
              <a:t> </a:t>
            </a:r>
            <a:endParaRPr lang="en-US" sz="3200" dirty="0" smtClean="0"/>
          </a:p>
          <a:p>
            <a:pPr lvl="1"/>
            <a:r>
              <a:rPr lang="en-US" sz="3200" b="1" dirty="0" smtClean="0"/>
              <a:t>- Great Recession of 2008-2009</a:t>
            </a:r>
            <a:endParaRPr lang="en-US" sz="3200" dirty="0"/>
          </a:p>
          <a:p>
            <a:endParaRPr lang="en-US" dirty="0"/>
          </a:p>
        </p:txBody>
      </p:sp>
    </p:spTree>
    <p:custDataLst>
      <p:tags r:id="rId1"/>
    </p:custDataLst>
    <p:extLst>
      <p:ext uri="{BB962C8B-B14F-4D97-AF65-F5344CB8AC3E}">
        <p14:creationId xmlns:p14="http://schemas.microsoft.com/office/powerpoint/2010/main" val="3704069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a:bodyPr>
          <a:lstStyle/>
          <a:p>
            <a:pPr algn="l"/>
            <a:r>
              <a:rPr lang="en-US" sz="3600" b="1" dirty="0" smtClean="0"/>
              <a:t>10. Which occurred during the Great Depression (1929-1939)?</a:t>
            </a:r>
            <a:endParaRPr lang="en-US" sz="3600" b="1" dirty="0"/>
          </a:p>
        </p:txBody>
      </p:sp>
      <p:sp>
        <p:nvSpPr>
          <p:cNvPr id="3" name="TPAnswers"/>
          <p:cNvSpPr>
            <a:spLocks noGrp="1"/>
          </p:cNvSpPr>
          <p:nvPr>
            <p:ph type="body" idx="1"/>
            <p:custDataLst>
              <p:tags r:id="rId2"/>
            </p:custDataLst>
          </p:nvPr>
        </p:nvSpPr>
        <p:spPr>
          <a:xfrm>
            <a:off x="838200" y="1676400"/>
            <a:ext cx="5334000" cy="3459163"/>
          </a:xfrm>
        </p:spPr>
        <p:txBody>
          <a:bodyPr>
            <a:noAutofit/>
          </a:bodyPr>
          <a:lstStyle/>
          <a:p>
            <a:pPr marL="514350" indent="-514350">
              <a:buFont typeface="Arial" pitchFamily="34" charset="0"/>
              <a:buAutoNum type="arabicPeriod"/>
            </a:pPr>
            <a:r>
              <a:rPr lang="en-US" dirty="0" smtClean="0"/>
              <a:t>Low UE and low IN</a:t>
            </a:r>
          </a:p>
          <a:p>
            <a:pPr marL="514350" indent="-514350">
              <a:buFont typeface="Arial" pitchFamily="34" charset="0"/>
              <a:buAutoNum type="arabicPeriod"/>
            </a:pPr>
            <a:r>
              <a:rPr lang="en-US" dirty="0"/>
              <a:t>High UE and high IN</a:t>
            </a:r>
          </a:p>
          <a:p>
            <a:pPr marL="514350" indent="-514350">
              <a:buFont typeface="Arial" pitchFamily="34" charset="0"/>
              <a:buAutoNum type="arabicPeriod"/>
            </a:pPr>
            <a:r>
              <a:rPr lang="en-US" dirty="0" smtClean="0"/>
              <a:t>Low </a:t>
            </a:r>
            <a:r>
              <a:rPr lang="en-US" dirty="0"/>
              <a:t>UE and high IN</a:t>
            </a:r>
          </a:p>
          <a:p>
            <a:pPr marL="514350" indent="-514350">
              <a:buFont typeface="Arial" pitchFamily="34" charset="0"/>
              <a:buAutoNum type="arabicPeriod"/>
            </a:pPr>
            <a:r>
              <a:rPr lang="en-US" dirty="0"/>
              <a:t>High UE and </a:t>
            </a:r>
            <a:r>
              <a:rPr lang="en-US" dirty="0" smtClean="0"/>
              <a:t>low </a:t>
            </a:r>
            <a:r>
              <a:rPr lang="en-US" dirty="0"/>
              <a:t>IN</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a:bodyPr>
          <a:lstStyle/>
          <a:p>
            <a:pPr algn="l"/>
            <a:r>
              <a:rPr lang="en-US" sz="3600" b="1" dirty="0" smtClean="0">
                <a:solidFill>
                  <a:srgbClr val="0070C0"/>
                </a:solidFill>
              </a:rPr>
              <a:t>10. Which occurred during the Great Depression (1929-1939)?</a:t>
            </a:r>
            <a:endParaRPr lang="en-US" sz="3600" b="1" dirty="0">
              <a:solidFill>
                <a:srgbClr val="0070C0"/>
              </a:solidFill>
            </a:endParaRPr>
          </a:p>
        </p:txBody>
      </p:sp>
      <p:sp>
        <p:nvSpPr>
          <p:cNvPr id="6" name="CorShape1"/>
          <p:cNvSpPr/>
          <p:nvPr>
            <p:custDataLst>
              <p:tags r:id="rId2"/>
            </p:custDataLst>
          </p:nvPr>
        </p:nvSpPr>
        <p:spPr>
          <a:xfrm rot="10800000">
            <a:off x="553720" y="3498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838200" y="1676400"/>
            <a:ext cx="5334000" cy="3459163"/>
          </a:xfrm>
        </p:spPr>
        <p:txBody>
          <a:bodyPr>
            <a:noAutofit/>
          </a:bodyPr>
          <a:lstStyle/>
          <a:p>
            <a:pPr marL="514350" indent="-514350">
              <a:buFont typeface="Arial" pitchFamily="34" charset="0"/>
              <a:buAutoNum type="arabicPeriod"/>
            </a:pPr>
            <a:r>
              <a:rPr lang="en-US" dirty="0" smtClean="0"/>
              <a:t>Low UE and low IN</a:t>
            </a:r>
          </a:p>
          <a:p>
            <a:pPr marL="514350" indent="-514350">
              <a:buFont typeface="Arial" pitchFamily="34" charset="0"/>
              <a:buAutoNum type="arabicPeriod"/>
            </a:pPr>
            <a:r>
              <a:rPr lang="en-US" dirty="0"/>
              <a:t>High UE and high IN</a:t>
            </a:r>
          </a:p>
          <a:p>
            <a:pPr marL="514350" indent="-514350">
              <a:buFont typeface="Arial" pitchFamily="34" charset="0"/>
              <a:buAutoNum type="arabicPeriod"/>
            </a:pPr>
            <a:r>
              <a:rPr lang="en-US" dirty="0" smtClean="0"/>
              <a:t>Low </a:t>
            </a:r>
            <a:r>
              <a:rPr lang="en-US" dirty="0"/>
              <a:t>UE and high IN</a:t>
            </a:r>
          </a:p>
          <a:p>
            <a:pPr marL="514350" indent="-514350">
              <a:buFont typeface="Arial" pitchFamily="34" charset="0"/>
              <a:buAutoNum type="arabicPeriod"/>
            </a:pPr>
            <a:r>
              <a:rPr lang="en-US" dirty="0"/>
              <a:t>High UE and </a:t>
            </a:r>
            <a:r>
              <a:rPr lang="en-US" dirty="0" smtClean="0"/>
              <a:t>low </a:t>
            </a:r>
            <a:r>
              <a:rPr lang="en-US" dirty="0"/>
              <a:t>IN</a:t>
            </a:r>
          </a:p>
        </p:txBody>
      </p:sp>
    </p:spTree>
    <p:custDataLst>
      <p:tags r:id="rId1"/>
    </p:custDataLst>
    <p:extLst>
      <p:ext uri="{BB962C8B-B14F-4D97-AF65-F5344CB8AC3E}">
        <p14:creationId xmlns:p14="http://schemas.microsoft.com/office/powerpoint/2010/main" val="12814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9" y="812236"/>
            <a:ext cx="8940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131832"/>
            <a:ext cx="6540317" cy="707886"/>
          </a:xfrm>
          <a:prstGeom prst="rect">
            <a:avLst/>
          </a:prstGeom>
          <a:noFill/>
        </p:spPr>
        <p:txBody>
          <a:bodyPr wrap="none" rtlCol="0">
            <a:spAutoFit/>
          </a:bodyPr>
          <a:lstStyle/>
          <a:p>
            <a:r>
              <a:rPr lang="en-US" sz="4000" b="1" u="sng" dirty="0"/>
              <a:t>Great Depression (1929-1939)</a:t>
            </a:r>
            <a:endParaRPr lang="en-US" sz="4000" dirty="0"/>
          </a:p>
        </p:txBody>
      </p:sp>
    </p:spTree>
    <p:custDataLst>
      <p:tags r:id="rId1"/>
    </p:custDataLst>
    <p:extLst>
      <p:ext uri="{BB962C8B-B14F-4D97-AF65-F5344CB8AC3E}">
        <p14:creationId xmlns:p14="http://schemas.microsoft.com/office/powerpoint/2010/main" val="258280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31832"/>
            <a:ext cx="6540317" cy="707886"/>
          </a:xfrm>
          <a:prstGeom prst="rect">
            <a:avLst/>
          </a:prstGeom>
          <a:noFill/>
        </p:spPr>
        <p:txBody>
          <a:bodyPr wrap="none" rtlCol="0">
            <a:spAutoFit/>
          </a:bodyPr>
          <a:lstStyle/>
          <a:p>
            <a:r>
              <a:rPr lang="en-US" sz="4000" b="1" u="sng" dirty="0"/>
              <a:t>Great Depression (1929-1939)</a:t>
            </a:r>
            <a:endParaRPr lang="en-US" sz="4000" dirty="0"/>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5888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33645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a:bodyPr>
          <a:lstStyle/>
          <a:p>
            <a:pPr algn="l"/>
            <a:r>
              <a:rPr lang="en-US" sz="3600" b="1" dirty="0" smtClean="0"/>
              <a:t>11. What most likely caused the Great Depression (1929-1939)?</a:t>
            </a:r>
            <a:endParaRPr lang="en-US" sz="3600" b="1" dirty="0"/>
          </a:p>
        </p:txBody>
      </p:sp>
      <p:sp>
        <p:nvSpPr>
          <p:cNvPr id="3" name="TPAnswers"/>
          <p:cNvSpPr>
            <a:spLocks noGrp="1"/>
          </p:cNvSpPr>
          <p:nvPr>
            <p:ph type="body" idx="1"/>
            <p:custDataLst>
              <p:tags r:id="rId2"/>
            </p:custDataLst>
          </p:nvPr>
        </p:nvSpPr>
        <p:spPr>
          <a:xfrm>
            <a:off x="838200" y="1676400"/>
            <a:ext cx="3810000" cy="3459163"/>
          </a:xfrm>
        </p:spPr>
        <p:txBody>
          <a:bodyPr>
            <a:noAutofit/>
          </a:bodyPr>
          <a:lstStyle/>
          <a:p>
            <a:pPr marL="514350" indent="-514350">
              <a:buFont typeface="Arial" pitchFamily="34" charset="0"/>
              <a:buAutoNum type="arabicPeriod"/>
            </a:pPr>
            <a:r>
              <a:rPr lang="en-US" dirty="0" smtClean="0"/>
              <a:t>Increase in AD</a:t>
            </a:r>
          </a:p>
          <a:p>
            <a:pPr marL="514350" indent="-514350">
              <a:buFont typeface="Arial" pitchFamily="34" charset="0"/>
              <a:buAutoNum type="arabicPeriod"/>
            </a:pPr>
            <a:r>
              <a:rPr lang="en-US" dirty="0" smtClean="0"/>
              <a:t>Decrease </a:t>
            </a:r>
            <a:r>
              <a:rPr lang="en-US" dirty="0"/>
              <a:t>in AD</a:t>
            </a:r>
          </a:p>
          <a:p>
            <a:pPr marL="514350" indent="-514350">
              <a:buFont typeface="Arial" pitchFamily="34" charset="0"/>
              <a:buAutoNum type="arabicPeriod"/>
            </a:pPr>
            <a:r>
              <a:rPr lang="en-US" dirty="0"/>
              <a:t>Increase in </a:t>
            </a:r>
            <a:r>
              <a:rPr lang="en-US" dirty="0" smtClean="0"/>
              <a:t>AS</a:t>
            </a:r>
            <a:endParaRPr lang="en-US" dirty="0"/>
          </a:p>
          <a:p>
            <a:pPr marL="514350" indent="-514350">
              <a:buFont typeface="Arial" pitchFamily="34" charset="0"/>
              <a:buAutoNum type="arabicPeriod"/>
            </a:pPr>
            <a:r>
              <a:rPr lang="en-US" dirty="0" smtClean="0"/>
              <a:t>Decrease </a:t>
            </a:r>
            <a:r>
              <a:rPr lang="en-US" dirty="0"/>
              <a:t>in </a:t>
            </a:r>
            <a:r>
              <a:rPr lang="en-US" dirty="0" smtClean="0"/>
              <a:t>AS</a:t>
            </a:r>
            <a:endParaRPr lang="en-US" dirty="0"/>
          </a:p>
        </p:txBody>
      </p:sp>
    </p:spTree>
    <p:custDataLst>
      <p:tags r:id="rId1"/>
    </p:custDataLst>
    <p:extLst>
      <p:ext uri="{BB962C8B-B14F-4D97-AF65-F5344CB8AC3E}">
        <p14:creationId xmlns:p14="http://schemas.microsoft.com/office/powerpoint/2010/main" val="2809074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a:bodyPr>
          <a:lstStyle/>
          <a:p>
            <a:pPr algn="l"/>
            <a:r>
              <a:rPr lang="en-US" sz="3600" b="1" dirty="0" smtClean="0">
                <a:solidFill>
                  <a:srgbClr val="0070C0"/>
                </a:solidFill>
              </a:rPr>
              <a:t>11. What most likely caused the Great Depression (1929-1939)?</a:t>
            </a:r>
            <a:endParaRPr lang="en-US" sz="3600" b="1" dirty="0">
              <a:solidFill>
                <a:srgbClr val="0070C0"/>
              </a:solidFill>
            </a:endParaRPr>
          </a:p>
        </p:txBody>
      </p:sp>
      <p:sp>
        <p:nvSpPr>
          <p:cNvPr id="3" name="TPAnswers"/>
          <p:cNvSpPr>
            <a:spLocks noGrp="1"/>
          </p:cNvSpPr>
          <p:nvPr>
            <p:ph type="body" idx="1"/>
            <p:custDataLst>
              <p:tags r:id="rId2"/>
            </p:custDataLst>
          </p:nvPr>
        </p:nvSpPr>
        <p:spPr>
          <a:xfrm>
            <a:off x="838200" y="1676400"/>
            <a:ext cx="3810000" cy="3459163"/>
          </a:xfrm>
        </p:spPr>
        <p:txBody>
          <a:bodyPr>
            <a:noAutofit/>
          </a:bodyPr>
          <a:lstStyle/>
          <a:p>
            <a:pPr marL="514350" indent="-514350">
              <a:buFont typeface="Arial" pitchFamily="34" charset="0"/>
              <a:buAutoNum type="arabicPeriod"/>
            </a:pPr>
            <a:r>
              <a:rPr lang="en-US" dirty="0" smtClean="0"/>
              <a:t>Increase in AD</a:t>
            </a:r>
          </a:p>
          <a:p>
            <a:pPr marL="514350" indent="-514350">
              <a:buFont typeface="Arial" pitchFamily="34" charset="0"/>
              <a:buAutoNum type="arabicPeriod"/>
            </a:pPr>
            <a:r>
              <a:rPr lang="en-US" dirty="0" smtClean="0"/>
              <a:t>Decrease </a:t>
            </a:r>
            <a:r>
              <a:rPr lang="en-US" dirty="0"/>
              <a:t>in AD</a:t>
            </a:r>
          </a:p>
          <a:p>
            <a:pPr marL="514350" indent="-514350">
              <a:buFont typeface="Arial" pitchFamily="34" charset="0"/>
              <a:buAutoNum type="arabicPeriod"/>
            </a:pPr>
            <a:r>
              <a:rPr lang="en-US" dirty="0"/>
              <a:t>Increase in </a:t>
            </a:r>
            <a:r>
              <a:rPr lang="en-US" dirty="0" smtClean="0"/>
              <a:t>AS</a:t>
            </a:r>
            <a:endParaRPr lang="en-US" dirty="0"/>
          </a:p>
          <a:p>
            <a:pPr marL="514350" indent="-514350">
              <a:buFont typeface="Arial" pitchFamily="34" charset="0"/>
              <a:buAutoNum type="arabicPeriod"/>
            </a:pPr>
            <a:r>
              <a:rPr lang="en-US" dirty="0" smtClean="0"/>
              <a:t>Decrease </a:t>
            </a:r>
            <a:r>
              <a:rPr lang="en-US" dirty="0"/>
              <a:t>in </a:t>
            </a:r>
            <a:r>
              <a:rPr lang="en-US" dirty="0" smtClean="0"/>
              <a:t>AS</a:t>
            </a:r>
            <a:endParaRPr lang="en-US" dirty="0"/>
          </a:p>
        </p:txBody>
      </p:sp>
      <p:sp>
        <p:nvSpPr>
          <p:cNvPr id="5" name="CorShape1"/>
          <p:cNvSpPr/>
          <p:nvPr>
            <p:custDataLst>
              <p:tags r:id="rId3"/>
            </p:custDataLst>
          </p:nvPr>
        </p:nvSpPr>
        <p:spPr>
          <a:xfrm rot="10800000">
            <a:off x="553720" y="23283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717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33399"/>
          </a:xfrm>
        </p:spPr>
        <p:txBody>
          <a:bodyPr>
            <a:normAutofit fontScale="90000"/>
          </a:bodyPr>
          <a:lstStyle/>
          <a:p>
            <a:r>
              <a:rPr lang="en-US" b="1" dirty="0" smtClean="0"/>
              <a:t>12c</a:t>
            </a:r>
            <a:endParaRPr lang="en-US" b="1" dirty="0"/>
          </a:p>
        </p:txBody>
      </p:sp>
      <p:sp>
        <p:nvSpPr>
          <p:cNvPr id="3" name="Subtitle 2"/>
          <p:cNvSpPr>
            <a:spLocks noGrp="1"/>
          </p:cNvSpPr>
          <p:nvPr>
            <p:ph type="subTitle" idx="1"/>
          </p:nvPr>
        </p:nvSpPr>
        <p:spPr>
          <a:xfrm>
            <a:off x="457200" y="533400"/>
            <a:ext cx="8001000" cy="6248400"/>
          </a:xfrm>
        </p:spPr>
        <p:txBody>
          <a:bodyPr>
            <a:normAutofit fontScale="25000" lnSpcReduction="20000"/>
          </a:bodyPr>
          <a:lstStyle/>
          <a:p>
            <a:pPr algn="l"/>
            <a:r>
              <a:rPr lang="en-US" sz="9600" b="1" dirty="0" smtClean="0">
                <a:solidFill>
                  <a:schemeClr val="tx1"/>
                </a:solidFill>
              </a:rPr>
              <a:t>Outcomes / Must Know:</a:t>
            </a:r>
          </a:p>
          <a:p>
            <a:pPr marL="457200" indent="-457200" algn="l">
              <a:buFont typeface="Arial" panose="020B0604020202020204" pitchFamily="34" charset="0"/>
              <a:buChar char="•"/>
            </a:pPr>
            <a:r>
              <a:rPr lang="en-US" sz="7200" dirty="0">
                <a:solidFill>
                  <a:schemeClr val="tx1"/>
                </a:solidFill>
              </a:rPr>
              <a:t>Differentiate between expansionary and </a:t>
            </a:r>
            <a:r>
              <a:rPr lang="en-US" sz="7200" dirty="0" err="1">
                <a:solidFill>
                  <a:schemeClr val="tx1"/>
                </a:solidFill>
              </a:rPr>
              <a:t>contractionary</a:t>
            </a:r>
            <a:r>
              <a:rPr lang="en-US" sz="7200" dirty="0">
                <a:solidFill>
                  <a:schemeClr val="tx1"/>
                </a:solidFill>
              </a:rPr>
              <a:t> fiscal policy and recognize the conditions on an AD/AS graph for recommending an expansionary or </a:t>
            </a:r>
            <a:r>
              <a:rPr lang="en-US" sz="7200" dirty="0" err="1">
                <a:solidFill>
                  <a:schemeClr val="tx1"/>
                </a:solidFill>
              </a:rPr>
              <a:t>contractionary</a:t>
            </a:r>
            <a:r>
              <a:rPr lang="en-US" sz="7200" dirty="0">
                <a:solidFill>
                  <a:schemeClr val="tx1"/>
                </a:solidFill>
              </a:rPr>
              <a:t> policy.</a:t>
            </a:r>
          </a:p>
          <a:p>
            <a:pPr marL="457200" indent="-457200" algn="l">
              <a:buFont typeface="Arial" panose="020B0604020202020204" pitchFamily="34" charset="0"/>
              <a:buChar char="•"/>
            </a:pPr>
            <a:r>
              <a:rPr lang="en-US" sz="7200" dirty="0">
                <a:solidFill>
                  <a:schemeClr val="tx1"/>
                </a:solidFill>
              </a:rPr>
              <a:t>Differentiate between easy (expansionary) and tight (</a:t>
            </a:r>
            <a:r>
              <a:rPr lang="en-US" sz="7200" dirty="0" err="1">
                <a:solidFill>
                  <a:schemeClr val="tx1"/>
                </a:solidFill>
              </a:rPr>
              <a:t>contractionary</a:t>
            </a:r>
            <a:r>
              <a:rPr lang="en-US" sz="7200" dirty="0">
                <a:solidFill>
                  <a:schemeClr val="tx1"/>
                </a:solidFill>
              </a:rPr>
              <a:t>) monetary policy and recognize the conditions on an AD/AS graph for recommending an expansionary or </a:t>
            </a:r>
            <a:r>
              <a:rPr lang="en-US" sz="7200" dirty="0" err="1">
                <a:solidFill>
                  <a:schemeClr val="tx1"/>
                </a:solidFill>
              </a:rPr>
              <a:t>contractionary</a:t>
            </a:r>
            <a:r>
              <a:rPr lang="en-US" sz="7200" dirty="0">
                <a:solidFill>
                  <a:schemeClr val="tx1"/>
                </a:solidFill>
              </a:rPr>
              <a:t> policy.</a:t>
            </a:r>
          </a:p>
          <a:p>
            <a:pPr marL="457200" indent="-457200" algn="l">
              <a:buFont typeface="Arial" panose="020B0604020202020204" pitchFamily="34" charset="0"/>
              <a:buChar char="•"/>
            </a:pPr>
            <a:r>
              <a:rPr lang="en-US" sz="7200" dirty="0">
                <a:solidFill>
                  <a:schemeClr val="tx1"/>
                </a:solidFill>
              </a:rPr>
              <a:t>Know how a change in the money supply is transmitted to a change in AD</a:t>
            </a:r>
            <a:br>
              <a:rPr lang="en-US" sz="7200" dirty="0">
                <a:solidFill>
                  <a:schemeClr val="tx1"/>
                </a:solidFill>
              </a:rPr>
            </a:br>
            <a:r>
              <a:rPr lang="en-US" sz="7200" dirty="0">
                <a:solidFill>
                  <a:schemeClr val="tx1"/>
                </a:solidFill>
              </a:rPr>
              <a:t>[MS interest rates I AD]</a:t>
            </a:r>
          </a:p>
          <a:p>
            <a:pPr marL="457200" indent="-457200" algn="l">
              <a:buFont typeface="Arial" panose="020B0604020202020204" pitchFamily="34" charset="0"/>
              <a:buChar char="•"/>
            </a:pPr>
            <a:r>
              <a:rPr lang="en-US" sz="7200" dirty="0">
                <a:solidFill>
                  <a:schemeClr val="tx1"/>
                </a:solidFill>
              </a:rPr>
              <a:t>Supply-side policies and equilibrium output</a:t>
            </a:r>
          </a:p>
          <a:p>
            <a:pPr marL="457200" indent="-457200" algn="l">
              <a:buFont typeface="Arial" panose="020B0604020202020204" pitchFamily="34" charset="0"/>
              <a:buChar char="•"/>
            </a:pPr>
            <a:r>
              <a:rPr lang="en-US" sz="7200" dirty="0">
                <a:solidFill>
                  <a:schemeClr val="tx1"/>
                </a:solidFill>
              </a:rPr>
              <a:t>Explain long run adjustments to changes in AD and why the long-run aggregate supply curve is a vertical line (LRAS).</a:t>
            </a:r>
          </a:p>
          <a:p>
            <a:pPr marL="457200" indent="-457200" algn="l">
              <a:buFont typeface="Arial" panose="020B0604020202020204" pitchFamily="34" charset="0"/>
              <a:buChar char="•"/>
            </a:pPr>
            <a:r>
              <a:rPr lang="en-US" sz="7200" dirty="0">
                <a:solidFill>
                  <a:schemeClr val="tx1"/>
                </a:solidFill>
              </a:rPr>
              <a:t>The first paragraph of chapter 18 says: </a:t>
            </a:r>
          </a:p>
          <a:p>
            <a:pPr marL="914400" lvl="1" indent="-457200" algn="l">
              <a:buFont typeface="Arial" panose="020B0604020202020204" pitchFamily="34" charset="0"/>
              <a:buChar char="•"/>
            </a:pPr>
            <a:r>
              <a:rPr lang="en-US" sz="7200" dirty="0">
                <a:solidFill>
                  <a:schemeClr val="tx1"/>
                </a:solidFill>
              </a:rPr>
              <a:t>"During the early years of the Great Depression, many economists suggested that the economy would correct itself in the long run without government intervention. To this line of thinking, economist John Maynard Keynes remarked, “In the long run we are all dead!” Using the AS/AD model explain and show how an </a:t>
            </a:r>
            <a:r>
              <a:rPr lang="en-US" sz="7200" dirty="0" smtClean="0">
                <a:solidFill>
                  <a:schemeClr val="tx1"/>
                </a:solidFill>
              </a:rPr>
              <a:t>economy </a:t>
            </a:r>
            <a:r>
              <a:rPr lang="en-US" sz="7200" dirty="0">
                <a:solidFill>
                  <a:schemeClr val="tx1"/>
                </a:solidFill>
              </a:rPr>
              <a:t>will "correct itself" if it has high unemployment.</a:t>
            </a:r>
          </a:p>
          <a:p>
            <a:pPr marL="914400" lvl="1" indent="-457200" algn="l">
              <a:buFont typeface="Arial" panose="020B0604020202020204" pitchFamily="34" charset="0"/>
              <a:buChar char="•"/>
            </a:pPr>
            <a:r>
              <a:rPr lang="en-US" sz="7200" dirty="0">
                <a:solidFill>
                  <a:schemeClr val="tx1"/>
                </a:solidFill>
              </a:rPr>
              <a:t>Using the AS/AD model explain and show how an economy will "correct itself" if it has high inflation.</a:t>
            </a:r>
          </a:p>
          <a:p>
            <a:pPr marL="457200" indent="-457200" algn="l">
              <a:buFont typeface="Arial" panose="020B0604020202020204" pitchFamily="34" charset="0"/>
              <a:buChar char="•"/>
            </a:pPr>
            <a:r>
              <a:rPr lang="en-US" sz="7200" dirty="0">
                <a:solidFill>
                  <a:schemeClr val="tx1"/>
                </a:solidFill>
              </a:rPr>
              <a:t>Use the AD/AS model (graph) to explain the economic history of the United States in the past hundred years including the "Great Depression" of 1929-1939 and the "Great Recession" of </a:t>
            </a:r>
            <a:r>
              <a:rPr lang="en-US" sz="7200" dirty="0" smtClean="0">
                <a:solidFill>
                  <a:schemeClr val="tx1"/>
                </a:solidFill>
              </a:rPr>
              <a:t>2008-2009</a:t>
            </a:r>
            <a:r>
              <a:rPr lang="en-US" sz="7200" dirty="0">
                <a:solidFill>
                  <a:schemeClr val="tx1"/>
                </a:solidFill>
              </a:rPr>
              <a:t>.</a:t>
            </a:r>
          </a:p>
          <a:p>
            <a:pPr marL="457200" indent="-457200" algn="l">
              <a:buFont typeface="Arial" panose="020B0604020202020204" pitchFamily="34" charset="0"/>
              <a:buChar char="•"/>
            </a:pPr>
            <a:r>
              <a:rPr lang="en-US" sz="7200" dirty="0">
                <a:solidFill>
                  <a:schemeClr val="tx1"/>
                </a:solidFill>
              </a:rPr>
              <a:t>The Phillips Curve</a:t>
            </a:r>
          </a:p>
          <a:p>
            <a:pPr algn="l">
              <a:buFont typeface="Arial" pitchFamily="34" charset="0"/>
              <a:buChar char="•"/>
            </a:pPr>
            <a:endParaRPr lang="en-US" b="1" dirty="0">
              <a:solidFill>
                <a:schemeClr val="tx1"/>
              </a:solidFill>
            </a:endParaRPr>
          </a:p>
        </p:txBody>
      </p:sp>
      <p:pic>
        <p:nvPicPr>
          <p:cNvPr id="4" name="Picture 3" descr="12cmpchain.jpg"/>
          <p:cNvPicPr>
            <a:picLocks noChangeAspect="1"/>
          </p:cNvPicPr>
          <p:nvPr/>
        </p:nvPicPr>
        <p:blipFill>
          <a:blip r:embed="rId3" cstate="print"/>
          <a:stretch>
            <a:fillRect/>
          </a:stretch>
        </p:blipFill>
        <p:spPr>
          <a:xfrm>
            <a:off x="3276600" y="2576510"/>
            <a:ext cx="4076700" cy="276225"/>
          </a:xfrm>
          <a:prstGeom prst="rect">
            <a:avLst/>
          </a:prstGeom>
        </p:spPr>
      </p:pic>
    </p:spTree>
    <p:custDataLst>
      <p:tags r:id="rId1"/>
    </p:custDataLst>
    <p:extLst>
      <p:ext uri="{BB962C8B-B14F-4D97-AF65-F5344CB8AC3E}">
        <p14:creationId xmlns:p14="http://schemas.microsoft.com/office/powerpoint/2010/main" val="35974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04800"/>
            <a:ext cx="5467411" cy="4343400"/>
          </a:xfrm>
          <a:prstGeom prst="rect">
            <a:avLst/>
          </a:prstGeom>
        </p:spPr>
      </p:pic>
      <p:sp>
        <p:nvSpPr>
          <p:cNvPr id="5" name="TextBox 4"/>
          <p:cNvSpPr txBox="1"/>
          <p:nvPr/>
        </p:nvSpPr>
        <p:spPr>
          <a:xfrm>
            <a:off x="381000" y="457200"/>
            <a:ext cx="2590800" cy="3170099"/>
          </a:xfrm>
          <a:prstGeom prst="rect">
            <a:avLst/>
          </a:prstGeom>
          <a:noFill/>
        </p:spPr>
        <p:txBody>
          <a:bodyPr wrap="square" rtlCol="0">
            <a:spAutoFit/>
          </a:bodyPr>
          <a:lstStyle/>
          <a:p>
            <a:r>
              <a:rPr lang="en-US" sz="4000" dirty="0" smtClean="0"/>
              <a:t>A decrease in AD will cause high UE and low IN.</a:t>
            </a:r>
            <a:endParaRPr lang="en-US" sz="4000" dirty="0"/>
          </a:p>
        </p:txBody>
      </p:sp>
    </p:spTree>
    <p:custDataLst>
      <p:tags r:id="rId1"/>
    </p:custDataLst>
    <p:extLst>
      <p:ext uri="{BB962C8B-B14F-4D97-AF65-F5344CB8AC3E}">
        <p14:creationId xmlns:p14="http://schemas.microsoft.com/office/powerpoint/2010/main" val="2217960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0"/>
            <a:ext cx="8839200" cy="4031873"/>
          </a:xfrm>
          <a:prstGeom prst="rect">
            <a:avLst/>
          </a:prstGeom>
          <a:noFill/>
        </p:spPr>
        <p:txBody>
          <a:bodyPr wrap="square" rtlCol="0">
            <a:spAutoFit/>
          </a:bodyPr>
          <a:lstStyle/>
          <a:p>
            <a:r>
              <a:rPr lang="en-US" sz="3200" b="1" dirty="0" smtClean="0"/>
              <a:t>- Stock </a:t>
            </a:r>
            <a:r>
              <a:rPr lang="en-US" sz="3200" b="1" dirty="0"/>
              <a:t>Market Crash of </a:t>
            </a:r>
            <a:r>
              <a:rPr lang="en-US" sz="3200" b="1" dirty="0" smtClean="0"/>
              <a:t>1929: </a:t>
            </a:r>
            <a:r>
              <a:rPr lang="en-US" sz="3200" dirty="0" smtClean="0"/>
              <a:t>Decrease in wealth</a:t>
            </a:r>
          </a:p>
          <a:p>
            <a:r>
              <a:rPr lang="en-US" sz="3200" b="1" dirty="0" smtClean="0"/>
              <a:t>- Bank Failures:</a:t>
            </a:r>
            <a:r>
              <a:rPr lang="en-US" sz="3200" dirty="0" smtClean="0"/>
              <a:t> Fewer loans decreases investment </a:t>
            </a:r>
          </a:p>
          <a:p>
            <a:r>
              <a:rPr lang="en-US" sz="3200" b="1" dirty="0" smtClean="0"/>
              <a:t>- Reduction </a:t>
            </a:r>
            <a:r>
              <a:rPr lang="en-US" sz="3200" b="1" dirty="0"/>
              <a:t>in </a:t>
            </a:r>
            <a:r>
              <a:rPr lang="en-US" sz="3200" b="1" dirty="0" smtClean="0"/>
              <a:t>Spending:</a:t>
            </a:r>
          </a:p>
          <a:p>
            <a:r>
              <a:rPr lang="en-US" sz="3200" dirty="0" smtClean="0"/>
              <a:t>   consumer and business expectations decreased</a:t>
            </a:r>
          </a:p>
          <a:p>
            <a:r>
              <a:rPr lang="en-US" sz="3200" b="1" dirty="0" smtClean="0"/>
              <a:t>- American Trade </a:t>
            </a:r>
            <a:r>
              <a:rPr lang="en-US" sz="3200" b="1" dirty="0"/>
              <a:t>Policy with </a:t>
            </a:r>
            <a:r>
              <a:rPr lang="en-US" sz="3200" b="1" dirty="0" smtClean="0"/>
              <a:t>Europe </a:t>
            </a:r>
            <a:br>
              <a:rPr lang="en-US" sz="3200" b="1" dirty="0" smtClean="0"/>
            </a:br>
            <a:r>
              <a:rPr lang="en-US" sz="3200" b="1" dirty="0" smtClean="0"/>
              <a:t>  </a:t>
            </a:r>
            <a:r>
              <a:rPr lang="en-US" sz="3200" dirty="0" smtClean="0"/>
              <a:t>Higher tariffs to “protect” US jobs causes trading partners to retaliate and exports decreased </a:t>
            </a:r>
          </a:p>
          <a:p>
            <a:r>
              <a:rPr lang="en-US" sz="3200" b="1" dirty="0" smtClean="0"/>
              <a:t>- Drought Conditions:  </a:t>
            </a:r>
            <a:r>
              <a:rPr lang="en-US" sz="3200" dirty="0" smtClean="0"/>
              <a:t>farm spending decreased</a:t>
            </a:r>
            <a:endParaRPr lang="en-US" sz="3200" dirty="0"/>
          </a:p>
        </p:txBody>
      </p:sp>
      <p:sp>
        <p:nvSpPr>
          <p:cNvPr id="4" name="TextBox 3"/>
          <p:cNvSpPr txBox="1"/>
          <p:nvPr/>
        </p:nvSpPr>
        <p:spPr>
          <a:xfrm>
            <a:off x="1002767" y="161376"/>
            <a:ext cx="6833666" cy="707886"/>
          </a:xfrm>
          <a:prstGeom prst="rect">
            <a:avLst/>
          </a:prstGeom>
          <a:noFill/>
        </p:spPr>
        <p:txBody>
          <a:bodyPr wrap="none" rtlCol="0">
            <a:spAutoFit/>
          </a:bodyPr>
          <a:lstStyle/>
          <a:p>
            <a:r>
              <a:rPr lang="en-US" sz="4000" b="1" u="sng" dirty="0" smtClean="0"/>
              <a:t>Causes of the Great Depression</a:t>
            </a:r>
            <a:endParaRPr lang="en-US" sz="4000" b="1" u="sng" dirty="0"/>
          </a:p>
        </p:txBody>
      </p:sp>
    </p:spTree>
    <p:custDataLst>
      <p:tags r:id="rId1"/>
    </p:custDataLst>
    <p:extLst>
      <p:ext uri="{BB962C8B-B14F-4D97-AF65-F5344CB8AC3E}">
        <p14:creationId xmlns:p14="http://schemas.microsoft.com/office/powerpoint/2010/main" val="2858605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8839200" cy="1828800"/>
          </a:xfrm>
        </p:spPr>
        <p:txBody>
          <a:bodyPr>
            <a:normAutofit/>
          </a:bodyPr>
          <a:lstStyle/>
          <a:p>
            <a:pPr algn="l"/>
            <a:r>
              <a:rPr lang="en-US" sz="3600" b="1" dirty="0" smtClean="0"/>
              <a:t>12. The </a:t>
            </a:r>
            <a:r>
              <a:rPr lang="en-US" sz="3600" b="1" u="sng" dirty="0" smtClean="0"/>
              <a:t>Phillips Curve </a:t>
            </a:r>
            <a:r>
              <a:rPr lang="en-US" sz="3600" b="1" dirty="0" smtClean="0"/>
              <a:t>shows the relationship between:</a:t>
            </a:r>
            <a:endParaRPr lang="en-US" sz="3600" b="1" dirty="0"/>
          </a:p>
        </p:txBody>
      </p:sp>
      <p:sp>
        <p:nvSpPr>
          <p:cNvPr id="3" name="TPAnswers"/>
          <p:cNvSpPr>
            <a:spLocks noGrp="1"/>
          </p:cNvSpPr>
          <p:nvPr>
            <p:ph type="body" idx="1"/>
            <p:custDataLst>
              <p:tags r:id="rId2"/>
            </p:custDataLst>
          </p:nvPr>
        </p:nvSpPr>
        <p:spPr>
          <a:xfrm>
            <a:off x="457200" y="1752601"/>
            <a:ext cx="8229600" cy="2743200"/>
          </a:xfrm>
        </p:spPr>
        <p:txBody>
          <a:bodyPr>
            <a:noAutofit/>
          </a:bodyPr>
          <a:lstStyle/>
          <a:p>
            <a:pPr marL="514350" indent="-514350">
              <a:buFont typeface="Arial" pitchFamily="34" charset="0"/>
              <a:buAutoNum type="arabicPeriod"/>
            </a:pPr>
            <a:r>
              <a:rPr lang="en-US" dirty="0" smtClean="0"/>
              <a:t>EG and UE</a:t>
            </a:r>
          </a:p>
          <a:p>
            <a:pPr marL="514350" indent="-514350">
              <a:buFont typeface="Arial" pitchFamily="34" charset="0"/>
              <a:buAutoNum type="arabicPeriod"/>
            </a:pPr>
            <a:r>
              <a:rPr lang="en-US" dirty="0" smtClean="0"/>
              <a:t>EG and IN</a:t>
            </a:r>
          </a:p>
          <a:p>
            <a:pPr marL="514350" indent="-514350">
              <a:buFont typeface="Arial" pitchFamily="34" charset="0"/>
              <a:buAutoNum type="arabicPeriod"/>
            </a:pPr>
            <a:r>
              <a:rPr lang="en-US" dirty="0" smtClean="0"/>
              <a:t>UE and IN</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8763000" cy="1828800"/>
          </a:xfrm>
        </p:spPr>
        <p:txBody>
          <a:bodyPr>
            <a:normAutofit/>
          </a:bodyPr>
          <a:lstStyle/>
          <a:p>
            <a:pPr algn="l"/>
            <a:r>
              <a:rPr lang="en-US" sz="3600" b="1" dirty="0" smtClean="0">
                <a:solidFill>
                  <a:srgbClr val="0070C0"/>
                </a:solidFill>
              </a:rPr>
              <a:t>12. The </a:t>
            </a:r>
            <a:r>
              <a:rPr lang="en-US" sz="3600" b="1" u="sng" dirty="0" smtClean="0">
                <a:solidFill>
                  <a:srgbClr val="0070C0"/>
                </a:solidFill>
              </a:rPr>
              <a:t>Phillips Curve </a:t>
            </a:r>
            <a:r>
              <a:rPr lang="en-US" sz="3600" b="1" dirty="0" smtClean="0">
                <a:solidFill>
                  <a:srgbClr val="0070C0"/>
                </a:solidFill>
              </a:rPr>
              <a:t>shows the relationship between:</a:t>
            </a:r>
            <a:endParaRPr lang="en-US" sz="3600" b="1" dirty="0">
              <a:solidFill>
                <a:srgbClr val="0070C0"/>
              </a:solidFill>
            </a:endParaRPr>
          </a:p>
        </p:txBody>
      </p:sp>
      <p:sp>
        <p:nvSpPr>
          <p:cNvPr id="6" name="CorShape1"/>
          <p:cNvSpPr/>
          <p:nvPr>
            <p:custDataLst>
              <p:tags r:id="rId2"/>
            </p:custDataLst>
          </p:nvPr>
        </p:nvSpPr>
        <p:spPr>
          <a:xfrm rot="10800000">
            <a:off x="172720" y="298975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1"/>
            <a:ext cx="8229600" cy="2743200"/>
          </a:xfrm>
        </p:spPr>
        <p:txBody>
          <a:bodyPr>
            <a:noAutofit/>
          </a:bodyPr>
          <a:lstStyle/>
          <a:p>
            <a:pPr marL="514350" indent="-514350">
              <a:buFont typeface="Arial" pitchFamily="34" charset="0"/>
              <a:buAutoNum type="arabicPeriod"/>
            </a:pPr>
            <a:r>
              <a:rPr lang="en-US" dirty="0" smtClean="0"/>
              <a:t>EG and UE</a:t>
            </a:r>
          </a:p>
          <a:p>
            <a:pPr marL="514350" indent="-514350">
              <a:buFont typeface="Arial" pitchFamily="34" charset="0"/>
              <a:buAutoNum type="arabicPeriod"/>
            </a:pPr>
            <a:r>
              <a:rPr lang="en-US" dirty="0" smtClean="0"/>
              <a:t>EG and IN</a:t>
            </a:r>
          </a:p>
          <a:p>
            <a:pPr marL="514350" indent="-514350">
              <a:buFont typeface="Arial" pitchFamily="34" charset="0"/>
              <a:buAutoNum type="arabicPeriod"/>
            </a:pPr>
            <a:r>
              <a:rPr lang="en-US" dirty="0" smtClean="0"/>
              <a:t>UE and IN</a:t>
            </a:r>
          </a:p>
        </p:txBody>
      </p:sp>
    </p:spTree>
    <p:custDataLst>
      <p:tags r:id="rId1"/>
    </p:custDataLst>
    <p:extLst>
      <p:ext uri="{BB962C8B-B14F-4D97-AF65-F5344CB8AC3E}">
        <p14:creationId xmlns:p14="http://schemas.microsoft.com/office/powerpoint/2010/main" val="180216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0"/>
            <a:ext cx="8534400" cy="4524315"/>
          </a:xfrm>
          <a:prstGeom prst="rect">
            <a:avLst/>
          </a:prstGeom>
          <a:noFill/>
        </p:spPr>
        <p:txBody>
          <a:bodyPr wrap="square" rtlCol="0">
            <a:spAutoFit/>
          </a:bodyPr>
          <a:lstStyle/>
          <a:p>
            <a:r>
              <a:rPr lang="en-US" sz="3600" b="1" dirty="0" smtClean="0"/>
              <a:t>Both </a:t>
            </a:r>
            <a:r>
              <a:rPr lang="en-US" sz="3600" b="1" dirty="0"/>
              <a:t>low inflation and low unemployment are major goals. But are they compatible?</a:t>
            </a:r>
          </a:p>
          <a:p>
            <a:endParaRPr lang="en-US" sz="3600" b="1" dirty="0"/>
          </a:p>
          <a:p>
            <a:r>
              <a:rPr lang="en-US" sz="3600" b="1" dirty="0"/>
              <a:t>The Phillips Curve is named after A.W. Phillips, who developed his theory in </a:t>
            </a:r>
          </a:p>
          <a:p>
            <a:r>
              <a:rPr lang="en-US" sz="3600" b="1" dirty="0"/>
              <a:t>Great Britain by observing the British relationship between unemployment and wage inflation. </a:t>
            </a:r>
          </a:p>
        </p:txBody>
      </p:sp>
      <p:sp>
        <p:nvSpPr>
          <p:cNvPr id="4" name="TextBox 3"/>
          <p:cNvSpPr txBox="1"/>
          <p:nvPr/>
        </p:nvSpPr>
        <p:spPr>
          <a:xfrm>
            <a:off x="2667000" y="141200"/>
            <a:ext cx="3964996" cy="707886"/>
          </a:xfrm>
          <a:prstGeom prst="rect">
            <a:avLst/>
          </a:prstGeom>
          <a:noFill/>
        </p:spPr>
        <p:txBody>
          <a:bodyPr wrap="none" rtlCol="0">
            <a:spAutoFit/>
          </a:bodyPr>
          <a:lstStyle/>
          <a:p>
            <a:r>
              <a:rPr lang="en-US" sz="4000" b="1" u="sng" dirty="0" smtClean="0"/>
              <a:t>The Phillips Curve</a:t>
            </a:r>
            <a:endParaRPr lang="en-US" sz="4000" b="1" u="sng" dirty="0"/>
          </a:p>
        </p:txBody>
      </p:sp>
    </p:spTree>
    <p:custDataLst>
      <p:tags r:id="rId1"/>
    </p:custDataLst>
    <p:extLst>
      <p:ext uri="{BB962C8B-B14F-4D97-AF65-F5344CB8AC3E}">
        <p14:creationId xmlns:p14="http://schemas.microsoft.com/office/powerpoint/2010/main" val="14672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0"/>
            <a:ext cx="4267200" cy="4832092"/>
          </a:xfrm>
          <a:prstGeom prst="rect">
            <a:avLst/>
          </a:prstGeom>
          <a:noFill/>
        </p:spPr>
        <p:txBody>
          <a:bodyPr wrap="square" rtlCol="0">
            <a:spAutoFit/>
          </a:bodyPr>
          <a:lstStyle/>
          <a:p>
            <a:r>
              <a:rPr lang="en-US" sz="2800" dirty="0" smtClean="0"/>
              <a:t>- graph </a:t>
            </a:r>
            <a:r>
              <a:rPr lang="en-US" sz="2800" dirty="0"/>
              <a:t>showing the </a:t>
            </a:r>
            <a:r>
              <a:rPr lang="en-US" sz="2800" dirty="0" smtClean="0"/>
              <a:t>trade- </a:t>
            </a:r>
            <a:r>
              <a:rPr lang="en-US" sz="2800" dirty="0"/>
              <a:t>off between unemployment and </a:t>
            </a:r>
            <a:r>
              <a:rPr lang="en-US" sz="2800" dirty="0" smtClean="0"/>
              <a:t>inflation</a:t>
            </a:r>
          </a:p>
          <a:p>
            <a:r>
              <a:rPr lang="en-US" sz="2800" dirty="0"/>
              <a:t/>
            </a:r>
            <a:br>
              <a:rPr lang="en-US" sz="2800" dirty="0"/>
            </a:br>
            <a:r>
              <a:rPr lang="en-US" sz="2800" dirty="0"/>
              <a:t>- a curve showing the relationship between the unemployment rate (on the horizontal axis) and the annual rate of increase in the price </a:t>
            </a:r>
            <a:r>
              <a:rPr lang="en-US" sz="2800" dirty="0" smtClean="0"/>
              <a:t>level - inflation </a:t>
            </a:r>
            <a:r>
              <a:rPr lang="en-US" sz="2800" dirty="0"/>
              <a:t>(on the vertical axis</a:t>
            </a:r>
            <a:r>
              <a:rPr lang="en-US" sz="2800" dirty="0" smtClean="0"/>
              <a:t>)</a:t>
            </a:r>
            <a:endParaRPr lang="en-US" sz="2800" dirty="0"/>
          </a:p>
        </p:txBody>
      </p:sp>
      <p:sp>
        <p:nvSpPr>
          <p:cNvPr id="4" name="TextBox 3"/>
          <p:cNvSpPr txBox="1"/>
          <p:nvPr/>
        </p:nvSpPr>
        <p:spPr>
          <a:xfrm>
            <a:off x="838200" y="164834"/>
            <a:ext cx="6477927" cy="707886"/>
          </a:xfrm>
          <a:prstGeom prst="rect">
            <a:avLst/>
          </a:prstGeom>
          <a:noFill/>
        </p:spPr>
        <p:txBody>
          <a:bodyPr wrap="none" rtlCol="0">
            <a:spAutoFit/>
          </a:bodyPr>
          <a:lstStyle/>
          <a:p>
            <a:r>
              <a:rPr lang="en-US" sz="4000" b="1" u="sng" dirty="0" smtClean="0"/>
              <a:t>The Phillips Curve - Definition</a:t>
            </a:r>
            <a:endParaRPr lang="en-US" sz="4000" b="1"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872720"/>
            <a:ext cx="4431460" cy="4038600"/>
          </a:xfrm>
          <a:prstGeom prst="rect">
            <a:avLst/>
          </a:prstGeom>
        </p:spPr>
      </p:pic>
    </p:spTree>
    <p:custDataLst>
      <p:tags r:id="rId1"/>
    </p:custDataLst>
    <p:extLst>
      <p:ext uri="{BB962C8B-B14F-4D97-AF65-F5344CB8AC3E}">
        <p14:creationId xmlns:p14="http://schemas.microsoft.com/office/powerpoint/2010/main" val="3512983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c11447_3508.jpg"/>
          <p:cNvPicPr>
            <a:picLocks noChangeAspect="1"/>
          </p:cNvPicPr>
          <p:nvPr/>
        </p:nvPicPr>
        <p:blipFill>
          <a:blip r:embed="rId3" cstate="print"/>
          <a:stretch>
            <a:fillRect/>
          </a:stretch>
        </p:blipFill>
        <p:spPr>
          <a:xfrm>
            <a:off x="175486" y="1143000"/>
            <a:ext cx="8632833" cy="4495800"/>
          </a:xfrm>
          <a:prstGeom prst="rect">
            <a:avLst/>
          </a:prstGeom>
        </p:spPr>
      </p:pic>
      <p:sp>
        <p:nvSpPr>
          <p:cNvPr id="3" name="TextBox 2"/>
          <p:cNvSpPr txBox="1"/>
          <p:nvPr/>
        </p:nvSpPr>
        <p:spPr>
          <a:xfrm>
            <a:off x="625875" y="138511"/>
            <a:ext cx="7998023" cy="707886"/>
          </a:xfrm>
          <a:prstGeom prst="rect">
            <a:avLst/>
          </a:prstGeom>
          <a:noFill/>
        </p:spPr>
        <p:txBody>
          <a:bodyPr wrap="none" rtlCol="0">
            <a:spAutoFit/>
          </a:bodyPr>
          <a:lstStyle/>
          <a:p>
            <a:r>
              <a:rPr lang="en-US" sz="4000" b="1" u="sng" dirty="0" smtClean="0"/>
              <a:t>The Phillips Curve – U.S. in the 1960s</a:t>
            </a:r>
            <a:endParaRPr lang="en-US" sz="4000" b="1" u="sng" dirty="0"/>
          </a:p>
        </p:txBody>
      </p:sp>
    </p:spTree>
    <p:custDataLst>
      <p:tags r:id="rId1"/>
    </p:custDataLst>
    <p:extLst>
      <p:ext uri="{BB962C8B-B14F-4D97-AF65-F5344CB8AC3E}">
        <p14:creationId xmlns:p14="http://schemas.microsoft.com/office/powerpoint/2010/main" val="1059213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0"/>
            <a:ext cx="4495800" cy="5632311"/>
          </a:xfrm>
          <a:prstGeom prst="rect">
            <a:avLst/>
          </a:prstGeom>
          <a:noFill/>
        </p:spPr>
        <p:txBody>
          <a:bodyPr wrap="square" rtlCol="0">
            <a:spAutoFit/>
          </a:bodyPr>
          <a:lstStyle/>
          <a:p>
            <a:r>
              <a:rPr lang="en-US" sz="3600" b="1" dirty="0"/>
              <a:t> The basic idea is that given the short run aggregate supply curve, an increase in aggregate demand will cause the price level to increase and real output to expand, and the reverse for a decrease in AD. </a:t>
            </a:r>
          </a:p>
        </p:txBody>
      </p:sp>
      <p:pic>
        <p:nvPicPr>
          <p:cNvPr id="3" name="Picture 2" descr="mcc11447_3509.jpg"/>
          <p:cNvPicPr>
            <a:picLocks noChangeAspect="1"/>
          </p:cNvPicPr>
          <p:nvPr/>
        </p:nvPicPr>
        <p:blipFill>
          <a:blip r:embed="rId3" cstate="print"/>
          <a:stretch>
            <a:fillRect/>
          </a:stretch>
        </p:blipFill>
        <p:spPr>
          <a:xfrm>
            <a:off x="4665617" y="1219200"/>
            <a:ext cx="3962400" cy="2964807"/>
          </a:xfrm>
          <a:prstGeom prst="rect">
            <a:avLst/>
          </a:prstGeom>
        </p:spPr>
      </p:pic>
      <p:sp>
        <p:nvSpPr>
          <p:cNvPr id="2" name="TextBox 1"/>
          <p:cNvSpPr txBox="1"/>
          <p:nvPr/>
        </p:nvSpPr>
        <p:spPr>
          <a:xfrm>
            <a:off x="2301240" y="116320"/>
            <a:ext cx="3964996" cy="707886"/>
          </a:xfrm>
          <a:prstGeom prst="rect">
            <a:avLst/>
          </a:prstGeom>
          <a:noFill/>
        </p:spPr>
        <p:txBody>
          <a:bodyPr wrap="none" rtlCol="0">
            <a:spAutoFit/>
          </a:bodyPr>
          <a:lstStyle/>
          <a:p>
            <a:r>
              <a:rPr lang="en-US" sz="4000" b="1" u="sng" dirty="0" smtClean="0"/>
              <a:t>The Phillips Curve</a:t>
            </a:r>
            <a:endParaRPr lang="en-US" sz="4000" b="1" u="sng" dirty="0"/>
          </a:p>
        </p:txBody>
      </p:sp>
    </p:spTree>
    <p:custDataLst>
      <p:tags r:id="rId1"/>
    </p:custDataLst>
    <p:extLst>
      <p:ext uri="{BB962C8B-B14F-4D97-AF65-F5344CB8AC3E}">
        <p14:creationId xmlns:p14="http://schemas.microsoft.com/office/powerpoint/2010/main" val="1278919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836023"/>
            <a:ext cx="8686800" cy="5324535"/>
          </a:xfrm>
          <a:prstGeom prst="rect">
            <a:avLst/>
          </a:prstGeom>
          <a:noFill/>
        </p:spPr>
        <p:txBody>
          <a:bodyPr wrap="square" rtlCol="0">
            <a:spAutoFit/>
          </a:bodyPr>
          <a:lstStyle/>
          <a:p>
            <a:r>
              <a:rPr lang="en-US" sz="2200" b="1" dirty="0" smtClean="0"/>
              <a:t>This trade-off </a:t>
            </a:r>
            <a:r>
              <a:rPr lang="en-US" sz="2200" b="1" dirty="0"/>
              <a:t>between output and inflation does not occur over long time periods.</a:t>
            </a:r>
          </a:p>
          <a:p>
            <a:endParaRPr lang="en-US" sz="800" b="1" dirty="0" smtClean="0"/>
          </a:p>
          <a:p>
            <a:r>
              <a:rPr lang="en-US" sz="2200" b="1" dirty="0" smtClean="0"/>
              <a:t>Empirical </a:t>
            </a:r>
            <a:r>
              <a:rPr lang="en-US" sz="2200" b="1" dirty="0"/>
              <a:t>work in the 1960s verified the inverse relationship between the unemployment rate and the rate of inflation in the United States for 1961-1969. </a:t>
            </a:r>
            <a:endParaRPr lang="en-US" sz="2200" b="1" dirty="0" smtClean="0"/>
          </a:p>
          <a:p>
            <a:endParaRPr lang="en-US" sz="800" b="1" dirty="0"/>
          </a:p>
          <a:p>
            <a:r>
              <a:rPr lang="en-US" sz="2200" b="1" dirty="0" smtClean="0"/>
              <a:t>The </a:t>
            </a:r>
            <a:r>
              <a:rPr lang="en-US" sz="2200" b="1" dirty="0"/>
              <a:t>stable Phillips Curve of the 1960s gave way to great instability of the curve in the 1970s and 1980s. The obvious inverse relationship of 1961-1969 had become obscure and highly questionable. (See Figure </a:t>
            </a:r>
            <a:r>
              <a:rPr lang="en-US" sz="2200" b="1" dirty="0" smtClean="0"/>
              <a:t>next slide)</a:t>
            </a:r>
            <a:endParaRPr lang="en-US" sz="2200" b="1" dirty="0"/>
          </a:p>
          <a:p>
            <a:pPr lvl="1"/>
            <a:endParaRPr lang="en-US" sz="800" b="1" dirty="0" smtClean="0"/>
          </a:p>
          <a:p>
            <a:r>
              <a:rPr lang="en-US" sz="2200" b="1" dirty="0" smtClean="0"/>
              <a:t>In </a:t>
            </a:r>
            <a:r>
              <a:rPr lang="en-US" sz="2200" b="1" dirty="0"/>
              <a:t>the 1970s the economy experienced increasing inflation and rising unemployment: </a:t>
            </a:r>
            <a:r>
              <a:rPr lang="en-US" sz="2200" b="1" dirty="0" smtClean="0"/>
              <a:t>STAGFLATION.</a:t>
            </a:r>
            <a:endParaRPr lang="en-US" sz="2200" b="1" dirty="0"/>
          </a:p>
          <a:p>
            <a:pPr lvl="1"/>
            <a:endParaRPr lang="en-US" sz="800" b="1" dirty="0" smtClean="0"/>
          </a:p>
          <a:p>
            <a:r>
              <a:rPr lang="en-US" sz="2200" b="1" dirty="0" smtClean="0"/>
              <a:t>At </a:t>
            </a:r>
            <a:r>
              <a:rPr lang="en-US" sz="2200" b="1" dirty="0"/>
              <a:t>best, the data </a:t>
            </a:r>
            <a:r>
              <a:rPr lang="en-US" sz="2200" b="1" dirty="0" smtClean="0"/>
              <a:t>may suggest </a:t>
            </a:r>
            <a:r>
              <a:rPr lang="en-US" sz="2200" b="1" dirty="0"/>
              <a:t>a less </a:t>
            </a:r>
            <a:r>
              <a:rPr lang="en-US" sz="2200" b="1" dirty="0" smtClean="0"/>
              <a:t>generally higher unemployment </a:t>
            </a:r>
            <a:r>
              <a:rPr lang="en-US" sz="2200" b="1" dirty="0"/>
              <a:t>and inflation. </a:t>
            </a:r>
            <a:r>
              <a:rPr lang="en-US" sz="2200" b="1" dirty="0" smtClean="0"/>
              <a:t>At worse, the </a:t>
            </a:r>
            <a:r>
              <a:rPr lang="en-US" sz="2200" b="1" dirty="0"/>
              <a:t>data imply no predictable trade off between unemployment and inflation.</a:t>
            </a:r>
          </a:p>
        </p:txBody>
      </p:sp>
      <p:sp>
        <p:nvSpPr>
          <p:cNvPr id="2" name="TextBox 1"/>
          <p:cNvSpPr txBox="1"/>
          <p:nvPr/>
        </p:nvSpPr>
        <p:spPr>
          <a:xfrm>
            <a:off x="685800" y="128137"/>
            <a:ext cx="7275838" cy="707886"/>
          </a:xfrm>
          <a:prstGeom prst="rect">
            <a:avLst/>
          </a:prstGeom>
          <a:noFill/>
        </p:spPr>
        <p:txBody>
          <a:bodyPr wrap="none" rtlCol="0">
            <a:spAutoFit/>
          </a:bodyPr>
          <a:lstStyle/>
          <a:p>
            <a:r>
              <a:rPr lang="en-US" sz="4000" b="1" u="sng" dirty="0" smtClean="0"/>
              <a:t>The Phillips Curve – Does it Exist?</a:t>
            </a:r>
            <a:endParaRPr lang="en-US" sz="4000" b="1" u="sng" dirty="0"/>
          </a:p>
        </p:txBody>
      </p:sp>
    </p:spTree>
    <p:custDataLst>
      <p:tags r:id="rId1"/>
    </p:custDataLst>
    <p:extLst>
      <p:ext uri="{BB962C8B-B14F-4D97-AF65-F5344CB8AC3E}">
        <p14:creationId xmlns:p14="http://schemas.microsoft.com/office/powerpoint/2010/main" val="902922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c11447_3510.jpg"/>
          <p:cNvPicPr>
            <a:picLocks noChangeAspect="1"/>
          </p:cNvPicPr>
          <p:nvPr/>
        </p:nvPicPr>
        <p:blipFill>
          <a:blip r:embed="rId3" cstate="print"/>
          <a:stretch>
            <a:fillRect/>
          </a:stretch>
        </p:blipFill>
        <p:spPr>
          <a:xfrm>
            <a:off x="76200" y="152400"/>
            <a:ext cx="8816558" cy="647700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Stabilization Policies</a:t>
            </a:r>
          </a:p>
        </p:txBody>
      </p:sp>
      <p:sp>
        <p:nvSpPr>
          <p:cNvPr id="3" name="Text Placeholder 2"/>
          <p:cNvSpPr>
            <a:spLocks noGrp="1"/>
          </p:cNvSpPr>
          <p:nvPr>
            <p:ph type="body" idx="1"/>
          </p:nvPr>
        </p:nvSpPr>
        <p:spPr>
          <a:xfrm>
            <a:off x="457200" y="1295400"/>
            <a:ext cx="8229600" cy="4830763"/>
          </a:xfrm>
        </p:spPr>
        <p:txBody>
          <a:bodyPr>
            <a:normAutofit/>
          </a:bodyPr>
          <a:lstStyle/>
          <a:p>
            <a:r>
              <a:rPr lang="en-US" b="1" dirty="0" smtClean="0"/>
              <a:t>Demand Management Policies</a:t>
            </a:r>
          </a:p>
          <a:p>
            <a:pPr lvl="1"/>
            <a:r>
              <a:rPr lang="en-US" b="1" dirty="0" smtClean="0"/>
              <a:t>Fiscal Policy (FP)</a:t>
            </a:r>
          </a:p>
          <a:p>
            <a:pPr lvl="2"/>
            <a:r>
              <a:rPr lang="en-US" b="1" dirty="0" smtClean="0"/>
              <a:t>Expansionary FP</a:t>
            </a:r>
          </a:p>
          <a:p>
            <a:pPr lvl="2"/>
            <a:r>
              <a:rPr lang="en-US" b="1" dirty="0" err="1" smtClean="0"/>
              <a:t>Contractionary</a:t>
            </a:r>
            <a:r>
              <a:rPr lang="en-US" b="1" dirty="0" smtClean="0"/>
              <a:t> FP</a:t>
            </a:r>
          </a:p>
          <a:p>
            <a:pPr lvl="1"/>
            <a:r>
              <a:rPr lang="en-US" b="1" dirty="0" smtClean="0"/>
              <a:t>Monetary Policy (MP)</a:t>
            </a:r>
          </a:p>
          <a:p>
            <a:pPr lvl="2"/>
            <a:r>
              <a:rPr lang="en-US" b="1" dirty="0" smtClean="0"/>
              <a:t>Easy Money (Expansionary MP)</a:t>
            </a:r>
          </a:p>
          <a:p>
            <a:pPr lvl="2"/>
            <a:r>
              <a:rPr lang="en-US" b="1" dirty="0" smtClean="0"/>
              <a:t>Tight Money (</a:t>
            </a:r>
            <a:r>
              <a:rPr lang="en-US" b="1" dirty="0" err="1" smtClean="0"/>
              <a:t>Contractionary</a:t>
            </a:r>
            <a:r>
              <a:rPr lang="en-US" b="1" dirty="0" smtClean="0"/>
              <a:t> MP)</a:t>
            </a:r>
          </a:p>
          <a:p>
            <a:r>
              <a:rPr lang="en-US" b="1" dirty="0" smtClean="0"/>
              <a:t>Supply Side Policies</a:t>
            </a:r>
            <a:endParaRPr lang="en-US" b="1"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15198" cy="4801314"/>
          </a:xfrm>
          <a:prstGeom prst="rect">
            <a:avLst/>
          </a:prstGeom>
          <a:noFill/>
        </p:spPr>
        <p:txBody>
          <a:bodyPr wrap="none" rtlCol="0">
            <a:spAutoFit/>
          </a:bodyPr>
          <a:lstStyle/>
          <a:p>
            <a:r>
              <a:rPr lang="en-US" sz="3200" b="1" u="sng" dirty="0"/>
              <a:t>Historical Review of the U.S. </a:t>
            </a:r>
            <a:r>
              <a:rPr lang="en-US" sz="3200" b="1" u="sng" dirty="0" smtClean="0"/>
              <a:t>Economy</a:t>
            </a:r>
          </a:p>
          <a:p>
            <a:endParaRPr lang="en-US" sz="3200" u="sng" dirty="0"/>
          </a:p>
          <a:p>
            <a:pPr lvl="1"/>
            <a:r>
              <a:rPr lang="en-US" sz="3200" b="1" dirty="0" smtClean="0"/>
              <a:t>- Great Depression (1929-1939)</a:t>
            </a:r>
            <a:r>
              <a:rPr lang="en-US" sz="3200" b="1" dirty="0"/>
              <a:t/>
            </a:r>
            <a:br>
              <a:rPr lang="en-US" sz="3200" b="1" dirty="0"/>
            </a:br>
            <a:r>
              <a:rPr lang="en-US" sz="3200" b="1" dirty="0" smtClean="0"/>
              <a:t>- W.W.II Boom (1940-1945)</a:t>
            </a:r>
            <a:r>
              <a:rPr lang="en-US" sz="3200" b="1" dirty="0"/>
              <a:t/>
            </a:r>
            <a:br>
              <a:rPr lang="en-US" sz="3200" b="1" dirty="0"/>
            </a:br>
            <a:r>
              <a:rPr lang="en-US" sz="3200" b="1" dirty="0" smtClean="0"/>
              <a:t>- Vietnam </a:t>
            </a:r>
            <a:r>
              <a:rPr lang="en-US" sz="3200" b="1" dirty="0"/>
              <a:t>War </a:t>
            </a:r>
            <a:r>
              <a:rPr lang="en-US" sz="3200" b="1" dirty="0" smtClean="0"/>
              <a:t>Inflation (1962 – mid 1070s)</a:t>
            </a:r>
            <a:r>
              <a:rPr lang="en-US" sz="3200" b="1" dirty="0"/>
              <a:t/>
            </a:r>
            <a:br>
              <a:rPr lang="en-US" sz="3200" b="1" dirty="0"/>
            </a:br>
            <a:r>
              <a:rPr lang="en-US" sz="3200" b="1" dirty="0" smtClean="0"/>
              <a:t>- Monetary </a:t>
            </a:r>
            <a:r>
              <a:rPr lang="en-US" sz="3200" b="1" dirty="0"/>
              <a:t>Restraint: 1979-1982</a:t>
            </a:r>
            <a:br>
              <a:rPr lang="en-US" sz="3200" b="1" dirty="0"/>
            </a:br>
            <a:r>
              <a:rPr lang="en-US" sz="3200" b="1" u="sng" dirty="0" smtClean="0">
                <a:solidFill>
                  <a:schemeClr val="accent2"/>
                </a:solidFill>
              </a:rPr>
              <a:t>- Aggregate </a:t>
            </a:r>
            <a:r>
              <a:rPr lang="en-US" sz="3200" b="1" u="sng" dirty="0">
                <a:solidFill>
                  <a:schemeClr val="accent2"/>
                </a:solidFill>
              </a:rPr>
              <a:t>Supply Shocks in the </a:t>
            </a:r>
            <a:r>
              <a:rPr lang="en-US" sz="3200" b="1" u="sng" dirty="0" smtClean="0">
                <a:solidFill>
                  <a:schemeClr val="accent2"/>
                </a:solidFill>
              </a:rPr>
              <a:t>late 1970s </a:t>
            </a:r>
            <a:br>
              <a:rPr lang="en-US" sz="3200" b="1" u="sng" dirty="0" smtClean="0">
                <a:solidFill>
                  <a:schemeClr val="accent2"/>
                </a:solidFill>
              </a:rPr>
            </a:br>
            <a:r>
              <a:rPr lang="en-US" sz="3200" b="1" u="sng" dirty="0" smtClean="0">
                <a:solidFill>
                  <a:schemeClr val="accent2"/>
                </a:solidFill>
              </a:rPr>
              <a:t>    &amp; </a:t>
            </a:r>
            <a:r>
              <a:rPr lang="en-US" sz="3200" b="1" u="sng" dirty="0">
                <a:solidFill>
                  <a:schemeClr val="accent2"/>
                </a:solidFill>
              </a:rPr>
              <a:t>Early 1980s:</a:t>
            </a:r>
            <a:r>
              <a:rPr lang="en-US" sz="3200" u="sng" dirty="0">
                <a:solidFill>
                  <a:schemeClr val="accent2"/>
                </a:solidFill>
              </a:rPr>
              <a:t> </a:t>
            </a:r>
            <a:r>
              <a:rPr lang="en-US" sz="3200" b="1" u="sng" dirty="0">
                <a:solidFill>
                  <a:schemeClr val="accent2"/>
                </a:solidFill>
              </a:rPr>
              <a:t>Stagflation</a:t>
            </a:r>
            <a:r>
              <a:rPr lang="en-US" sz="3200" u="sng" dirty="0">
                <a:solidFill>
                  <a:schemeClr val="accent2"/>
                </a:solidFill>
              </a:rPr>
              <a:t> </a:t>
            </a:r>
            <a:endParaRPr lang="en-US" sz="3200" u="sng" dirty="0" smtClean="0">
              <a:solidFill>
                <a:schemeClr val="accent2"/>
              </a:solidFill>
            </a:endParaRPr>
          </a:p>
          <a:p>
            <a:pPr lvl="1"/>
            <a:r>
              <a:rPr lang="en-US" sz="3200" b="1" dirty="0" smtClean="0"/>
              <a:t>- Great Recession of 2008-2009</a:t>
            </a:r>
            <a:endParaRPr lang="en-US" sz="3200" dirty="0"/>
          </a:p>
          <a:p>
            <a:endParaRPr lang="en-US" dirty="0"/>
          </a:p>
        </p:txBody>
      </p:sp>
    </p:spTree>
    <p:custDataLst>
      <p:tags r:id="rId1"/>
    </p:custDataLst>
    <p:extLst>
      <p:ext uri="{BB962C8B-B14F-4D97-AF65-F5344CB8AC3E}">
        <p14:creationId xmlns:p14="http://schemas.microsoft.com/office/powerpoint/2010/main" val="4245081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fontScale="90000"/>
          </a:bodyPr>
          <a:lstStyle/>
          <a:p>
            <a:pPr algn="l"/>
            <a:r>
              <a:rPr lang="en-US" sz="3600" b="1" dirty="0" smtClean="0"/>
              <a:t>13. What most likely caused the stagflation of the late 1970s and early 1980s?</a:t>
            </a:r>
            <a:endParaRPr lang="en-US" sz="3600" b="1" dirty="0"/>
          </a:p>
        </p:txBody>
      </p:sp>
      <p:sp>
        <p:nvSpPr>
          <p:cNvPr id="3" name="TPAnswers"/>
          <p:cNvSpPr>
            <a:spLocks noGrp="1"/>
          </p:cNvSpPr>
          <p:nvPr>
            <p:ph type="body" idx="1"/>
            <p:custDataLst>
              <p:tags r:id="rId2"/>
            </p:custDataLst>
          </p:nvPr>
        </p:nvSpPr>
        <p:spPr>
          <a:xfrm>
            <a:off x="838200" y="1676400"/>
            <a:ext cx="3810000" cy="3459163"/>
          </a:xfrm>
        </p:spPr>
        <p:txBody>
          <a:bodyPr>
            <a:noAutofit/>
          </a:bodyPr>
          <a:lstStyle/>
          <a:p>
            <a:pPr marL="514350" indent="-514350">
              <a:buFont typeface="Arial" pitchFamily="34" charset="0"/>
              <a:buAutoNum type="arabicPeriod"/>
            </a:pPr>
            <a:r>
              <a:rPr lang="en-US" dirty="0" smtClean="0"/>
              <a:t>Increase in AD</a:t>
            </a:r>
          </a:p>
          <a:p>
            <a:pPr marL="514350" indent="-514350">
              <a:buFont typeface="Arial" pitchFamily="34" charset="0"/>
              <a:buAutoNum type="arabicPeriod"/>
            </a:pPr>
            <a:r>
              <a:rPr lang="en-US" dirty="0" smtClean="0"/>
              <a:t>Decrease </a:t>
            </a:r>
            <a:r>
              <a:rPr lang="en-US" dirty="0"/>
              <a:t>in AD</a:t>
            </a:r>
          </a:p>
          <a:p>
            <a:pPr marL="514350" indent="-514350">
              <a:buFont typeface="Arial" pitchFamily="34" charset="0"/>
              <a:buAutoNum type="arabicPeriod"/>
            </a:pPr>
            <a:r>
              <a:rPr lang="en-US" dirty="0"/>
              <a:t>Increase in </a:t>
            </a:r>
            <a:r>
              <a:rPr lang="en-US" dirty="0" smtClean="0"/>
              <a:t>AS</a:t>
            </a:r>
            <a:endParaRPr lang="en-US" dirty="0"/>
          </a:p>
          <a:p>
            <a:pPr marL="514350" indent="-514350">
              <a:buFont typeface="Arial" pitchFamily="34" charset="0"/>
              <a:buAutoNum type="arabicPeriod"/>
            </a:pPr>
            <a:r>
              <a:rPr lang="en-US" dirty="0" smtClean="0"/>
              <a:t>Decrease </a:t>
            </a:r>
            <a:r>
              <a:rPr lang="en-US" dirty="0"/>
              <a:t>in </a:t>
            </a:r>
            <a:r>
              <a:rPr lang="en-US" dirty="0" smtClean="0"/>
              <a:t>AS</a:t>
            </a:r>
            <a:endParaRPr lang="en-US" dirty="0"/>
          </a:p>
        </p:txBody>
      </p:sp>
    </p:spTree>
    <p:custDataLst>
      <p:tags r:id="rId1"/>
    </p:custDataLst>
    <p:extLst>
      <p:ext uri="{BB962C8B-B14F-4D97-AF65-F5344CB8AC3E}">
        <p14:creationId xmlns:p14="http://schemas.microsoft.com/office/powerpoint/2010/main" val="3178662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fontScale="90000"/>
          </a:bodyPr>
          <a:lstStyle/>
          <a:p>
            <a:pPr algn="l"/>
            <a:r>
              <a:rPr lang="en-US" sz="3600" b="1" dirty="0" smtClean="0">
                <a:solidFill>
                  <a:srgbClr val="0070C0"/>
                </a:solidFill>
              </a:rPr>
              <a:t>13. What most likely caused the stagflation of the late 1970s and early 1980s?</a:t>
            </a:r>
            <a:endParaRPr lang="en-US" sz="3600" b="1" dirty="0">
              <a:solidFill>
                <a:srgbClr val="0070C0"/>
              </a:solidFill>
            </a:endParaRPr>
          </a:p>
        </p:txBody>
      </p:sp>
      <p:sp>
        <p:nvSpPr>
          <p:cNvPr id="3" name="TPAnswers"/>
          <p:cNvSpPr>
            <a:spLocks noGrp="1"/>
          </p:cNvSpPr>
          <p:nvPr>
            <p:ph type="body" idx="1"/>
            <p:custDataLst>
              <p:tags r:id="rId2"/>
            </p:custDataLst>
          </p:nvPr>
        </p:nvSpPr>
        <p:spPr>
          <a:xfrm>
            <a:off x="838200" y="1676400"/>
            <a:ext cx="3810000" cy="3459163"/>
          </a:xfrm>
        </p:spPr>
        <p:txBody>
          <a:bodyPr>
            <a:noAutofit/>
          </a:bodyPr>
          <a:lstStyle/>
          <a:p>
            <a:pPr marL="514350" indent="-514350">
              <a:buFont typeface="Arial" pitchFamily="34" charset="0"/>
              <a:buAutoNum type="arabicPeriod"/>
            </a:pPr>
            <a:r>
              <a:rPr lang="en-US" dirty="0" smtClean="0"/>
              <a:t>Increase in AD</a:t>
            </a:r>
          </a:p>
          <a:p>
            <a:pPr marL="514350" indent="-514350">
              <a:buFont typeface="Arial" pitchFamily="34" charset="0"/>
              <a:buAutoNum type="arabicPeriod"/>
            </a:pPr>
            <a:r>
              <a:rPr lang="en-US" dirty="0" smtClean="0"/>
              <a:t>Decrease </a:t>
            </a:r>
            <a:r>
              <a:rPr lang="en-US" dirty="0"/>
              <a:t>in AD</a:t>
            </a:r>
          </a:p>
          <a:p>
            <a:pPr marL="514350" indent="-514350">
              <a:buFont typeface="Arial" pitchFamily="34" charset="0"/>
              <a:buAutoNum type="arabicPeriod"/>
            </a:pPr>
            <a:r>
              <a:rPr lang="en-US" dirty="0"/>
              <a:t>Increase in </a:t>
            </a:r>
            <a:r>
              <a:rPr lang="en-US" dirty="0" smtClean="0"/>
              <a:t>AS</a:t>
            </a:r>
            <a:endParaRPr lang="en-US" dirty="0"/>
          </a:p>
          <a:p>
            <a:pPr marL="514350" indent="-514350">
              <a:buFont typeface="Arial" pitchFamily="34" charset="0"/>
              <a:buAutoNum type="arabicPeriod"/>
            </a:pPr>
            <a:r>
              <a:rPr lang="en-US" dirty="0" smtClean="0"/>
              <a:t>Decrease </a:t>
            </a:r>
            <a:r>
              <a:rPr lang="en-US" dirty="0"/>
              <a:t>in </a:t>
            </a:r>
            <a:r>
              <a:rPr lang="en-US" dirty="0" smtClean="0"/>
              <a:t>AS</a:t>
            </a:r>
            <a:endParaRPr lang="en-US" dirty="0"/>
          </a:p>
        </p:txBody>
      </p:sp>
      <p:sp>
        <p:nvSpPr>
          <p:cNvPr id="5" name="CorShape1"/>
          <p:cNvSpPr/>
          <p:nvPr>
            <p:custDataLst>
              <p:tags r:id="rId3"/>
            </p:custDataLst>
          </p:nvPr>
        </p:nvSpPr>
        <p:spPr>
          <a:xfrm rot="10800000">
            <a:off x="553720" y="3498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9399" y="54102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2147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5023"/>
            <a:ext cx="3048000" cy="2323713"/>
          </a:xfrm>
          <a:prstGeom prst="rect">
            <a:avLst/>
          </a:prstGeom>
          <a:noFill/>
        </p:spPr>
        <p:txBody>
          <a:bodyPr wrap="square" rtlCol="0">
            <a:spAutoFit/>
          </a:bodyPr>
          <a:lstStyle/>
          <a:p>
            <a:r>
              <a:rPr lang="en-US" sz="3200" b="1" dirty="0" smtClean="0"/>
              <a:t>A decrease in AS will cause high UE and high IN.</a:t>
            </a:r>
          </a:p>
          <a:p>
            <a:endParaRPr lang="en-US" sz="900" dirty="0" smtClean="0"/>
          </a:p>
          <a:p>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57200"/>
            <a:ext cx="5907712" cy="4648200"/>
          </a:xfrm>
          <a:prstGeom prst="rect">
            <a:avLst/>
          </a:prstGeom>
        </p:spPr>
      </p:pic>
    </p:spTree>
    <p:custDataLst>
      <p:tags r:id="rId1"/>
    </p:custDataLst>
    <p:extLst>
      <p:ext uri="{BB962C8B-B14F-4D97-AF65-F5344CB8AC3E}">
        <p14:creationId xmlns:p14="http://schemas.microsoft.com/office/powerpoint/2010/main" val="3870889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1077218"/>
          </a:xfrm>
          <a:prstGeom prst="rect">
            <a:avLst/>
          </a:prstGeom>
        </p:spPr>
        <p:txBody>
          <a:bodyPr wrap="square">
            <a:spAutoFit/>
          </a:bodyPr>
          <a:lstStyle/>
          <a:p>
            <a:pPr lvl="1" algn="ctr"/>
            <a:r>
              <a:rPr lang="en-US" sz="3200" b="1" u="sng" dirty="0" smtClean="0"/>
              <a:t>Aggregate </a:t>
            </a:r>
            <a:r>
              <a:rPr lang="en-US" sz="3200" b="1" u="sng" dirty="0"/>
              <a:t>Supply Shocks in the late 1970s </a:t>
            </a:r>
            <a:br>
              <a:rPr lang="en-US" sz="3200" b="1" u="sng" dirty="0"/>
            </a:br>
            <a:r>
              <a:rPr lang="en-US" sz="3200" b="1" dirty="0" smtClean="0"/>
              <a:t>&amp; </a:t>
            </a:r>
            <a:r>
              <a:rPr lang="en-US" sz="3200" b="1" u="sng" dirty="0"/>
              <a:t>Early 1980s:</a:t>
            </a:r>
            <a:r>
              <a:rPr lang="en-US" sz="3200" u="sng" dirty="0"/>
              <a:t> </a:t>
            </a:r>
            <a:r>
              <a:rPr lang="en-US" sz="3200" b="1" u="sng" dirty="0"/>
              <a:t>Stagflation</a:t>
            </a:r>
            <a:r>
              <a:rPr lang="en-US" sz="3200" u="sng" dirty="0"/>
              <a:t> </a:t>
            </a: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52104"/>
            <a:ext cx="8077200" cy="605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12500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915400" cy="1077218"/>
          </a:xfrm>
          <a:prstGeom prst="rect">
            <a:avLst/>
          </a:prstGeom>
        </p:spPr>
        <p:txBody>
          <a:bodyPr wrap="square">
            <a:spAutoFit/>
          </a:bodyPr>
          <a:lstStyle/>
          <a:p>
            <a:pPr lvl="1" algn="ctr"/>
            <a:r>
              <a:rPr lang="en-US" sz="3200" b="1" u="sng" dirty="0" smtClean="0"/>
              <a:t>Aggregate </a:t>
            </a:r>
            <a:r>
              <a:rPr lang="en-US" sz="3200" b="1" u="sng" dirty="0"/>
              <a:t>Supply Shocks in the late 1970s </a:t>
            </a:r>
            <a:br>
              <a:rPr lang="en-US" sz="3200" b="1" u="sng" dirty="0"/>
            </a:br>
            <a:r>
              <a:rPr lang="en-US" sz="3200" b="1" dirty="0" smtClean="0"/>
              <a:t>&amp; </a:t>
            </a:r>
            <a:r>
              <a:rPr lang="en-US" sz="3200" b="1" u="sng" dirty="0"/>
              <a:t>Early 1980s:</a:t>
            </a:r>
            <a:r>
              <a:rPr lang="en-US" sz="3200" u="sng" dirty="0"/>
              <a:t> </a:t>
            </a:r>
            <a:r>
              <a:rPr lang="en-US" sz="3200" b="1" u="sng" dirty="0"/>
              <a:t>Stagflation</a:t>
            </a:r>
            <a:r>
              <a:rPr lang="en-US" sz="3200" u="sng" dirty="0"/>
              <a:t> </a:t>
            </a:r>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 y="1524000"/>
            <a:ext cx="915888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35502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0"/>
            <a:ext cx="3048000" cy="5170646"/>
          </a:xfrm>
          <a:prstGeom prst="rect">
            <a:avLst/>
          </a:prstGeom>
          <a:noFill/>
        </p:spPr>
        <p:txBody>
          <a:bodyPr wrap="square" rtlCol="0">
            <a:spAutoFit/>
          </a:bodyPr>
          <a:lstStyle/>
          <a:p>
            <a:r>
              <a:rPr lang="en-US" sz="2300" b="1" dirty="0" smtClean="0"/>
              <a:t>Causes </a:t>
            </a:r>
            <a:r>
              <a:rPr lang="en-US" sz="2300" b="1" dirty="0" smtClean="0"/>
              <a:t>of the Aggregate </a:t>
            </a:r>
            <a:r>
              <a:rPr lang="en-US" sz="2300" b="1" dirty="0"/>
              <a:t>Supply Shocks in the 1970s </a:t>
            </a:r>
            <a:r>
              <a:rPr lang="en-US" sz="2300" b="1" dirty="0" smtClean="0"/>
              <a:t>&amp; </a:t>
            </a:r>
            <a:r>
              <a:rPr lang="en-US" sz="2300" b="1" dirty="0"/>
              <a:t>Early 1980s</a:t>
            </a:r>
            <a:r>
              <a:rPr lang="en-US" sz="2300" b="1" dirty="0" smtClean="0"/>
              <a:t>:</a:t>
            </a:r>
          </a:p>
          <a:p>
            <a:r>
              <a:rPr lang="en-US" sz="800" dirty="0" smtClean="0"/>
              <a:t> </a:t>
            </a:r>
            <a:endParaRPr lang="en-US" sz="800" dirty="0"/>
          </a:p>
          <a:p>
            <a:r>
              <a:rPr lang="en-US" sz="2300" dirty="0" smtClean="0"/>
              <a:t>1. OPEC </a:t>
            </a:r>
            <a:r>
              <a:rPr lang="en-US" sz="2300" dirty="0"/>
              <a:t>and </a:t>
            </a:r>
            <a:r>
              <a:rPr lang="en-US" sz="2300" dirty="0" smtClean="0"/>
              <a:t>energy </a:t>
            </a:r>
          </a:p>
          <a:p>
            <a:r>
              <a:rPr lang="en-US" sz="2300" dirty="0" smtClean="0"/>
              <a:t>     </a:t>
            </a:r>
            <a:r>
              <a:rPr lang="en-US" sz="2300" dirty="0"/>
              <a:t>prices</a:t>
            </a:r>
            <a:br>
              <a:rPr lang="en-US" sz="2300" dirty="0"/>
            </a:br>
            <a:r>
              <a:rPr lang="en-US" sz="2300" dirty="0"/>
              <a:t>2. agricultural shortfalls</a:t>
            </a:r>
            <a:br>
              <a:rPr lang="en-US" sz="2300" dirty="0"/>
            </a:br>
            <a:r>
              <a:rPr lang="en-US" sz="2300" dirty="0"/>
              <a:t>3. depreciated dollar</a:t>
            </a:r>
            <a:br>
              <a:rPr lang="en-US" sz="2300" dirty="0"/>
            </a:br>
            <a:r>
              <a:rPr lang="en-US" sz="2300" dirty="0"/>
              <a:t>4. demise of </a:t>
            </a:r>
            <a:r>
              <a:rPr lang="en-US" sz="2300" dirty="0" smtClean="0"/>
              <a:t>wage-price</a:t>
            </a:r>
          </a:p>
          <a:p>
            <a:r>
              <a:rPr lang="en-US" sz="2300" dirty="0"/>
              <a:t> </a:t>
            </a:r>
            <a:r>
              <a:rPr lang="en-US" sz="2300" dirty="0" smtClean="0"/>
              <a:t>   controls</a:t>
            </a:r>
            <a:r>
              <a:rPr lang="en-US" sz="2300" dirty="0"/>
              <a:t/>
            </a:r>
            <a:br>
              <a:rPr lang="en-US" sz="2300" dirty="0"/>
            </a:br>
            <a:r>
              <a:rPr lang="en-US" sz="2300" dirty="0"/>
              <a:t>5. productivity decline</a:t>
            </a:r>
            <a:br>
              <a:rPr lang="en-US" sz="2300" dirty="0"/>
            </a:br>
            <a:r>
              <a:rPr lang="en-US" sz="2300" dirty="0"/>
              <a:t>6. inflationary </a:t>
            </a:r>
            <a:endParaRPr lang="en-US" sz="2300" dirty="0" smtClean="0"/>
          </a:p>
          <a:p>
            <a:r>
              <a:rPr lang="en-US" sz="2300" dirty="0"/>
              <a:t> </a:t>
            </a:r>
            <a:r>
              <a:rPr lang="en-US" sz="2300" dirty="0" smtClean="0"/>
              <a:t>   expectations </a:t>
            </a:r>
            <a:r>
              <a:rPr lang="en-US" sz="2300" dirty="0"/>
              <a:t>and </a:t>
            </a:r>
            <a:r>
              <a:rPr lang="en-US" sz="2300" dirty="0" smtClean="0"/>
              <a:t> </a:t>
            </a:r>
          </a:p>
          <a:p>
            <a:r>
              <a:rPr lang="en-US" sz="2300" dirty="0"/>
              <a:t> </a:t>
            </a:r>
            <a:r>
              <a:rPr lang="en-US" sz="2300" dirty="0" smtClean="0"/>
              <a:t>    higher wages </a:t>
            </a:r>
            <a:endParaRPr lang="en-US" sz="23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7475"/>
            <a:ext cx="5907712" cy="4648200"/>
          </a:xfrm>
          <a:prstGeom prst="rect">
            <a:avLst/>
          </a:prstGeom>
        </p:spPr>
      </p:pic>
      <p:pic>
        <p:nvPicPr>
          <p:cNvPr id="82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774655"/>
            <a:ext cx="4707186" cy="194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00679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15198" cy="4801314"/>
          </a:xfrm>
          <a:prstGeom prst="rect">
            <a:avLst/>
          </a:prstGeom>
          <a:noFill/>
        </p:spPr>
        <p:txBody>
          <a:bodyPr wrap="none" rtlCol="0">
            <a:spAutoFit/>
          </a:bodyPr>
          <a:lstStyle/>
          <a:p>
            <a:r>
              <a:rPr lang="en-US" sz="3200" b="1" u="sng" dirty="0"/>
              <a:t>Historical Review of the U.S. </a:t>
            </a:r>
            <a:r>
              <a:rPr lang="en-US" sz="3200" b="1" u="sng" dirty="0" smtClean="0"/>
              <a:t>Economy</a:t>
            </a:r>
          </a:p>
          <a:p>
            <a:endParaRPr lang="en-US" sz="3200" u="sng" dirty="0"/>
          </a:p>
          <a:p>
            <a:pPr lvl="1"/>
            <a:r>
              <a:rPr lang="en-US" sz="3200" b="1" dirty="0" smtClean="0"/>
              <a:t>- Great Depression (1929-1939)</a:t>
            </a:r>
            <a:r>
              <a:rPr lang="en-US" sz="3200" b="1" dirty="0"/>
              <a:t/>
            </a:r>
            <a:br>
              <a:rPr lang="en-US" sz="3200" b="1" dirty="0"/>
            </a:br>
            <a:r>
              <a:rPr lang="en-US" sz="3200" b="1" dirty="0" smtClean="0"/>
              <a:t>- W.W.II Boom (1940-1945)</a:t>
            </a:r>
            <a:r>
              <a:rPr lang="en-US" sz="3200" b="1" dirty="0"/>
              <a:t/>
            </a:r>
            <a:br>
              <a:rPr lang="en-US" sz="3200" b="1" dirty="0"/>
            </a:br>
            <a:r>
              <a:rPr lang="en-US" sz="3200" b="1" dirty="0" smtClean="0"/>
              <a:t>- Vietnam </a:t>
            </a:r>
            <a:r>
              <a:rPr lang="en-US" sz="3200" b="1" dirty="0"/>
              <a:t>War </a:t>
            </a:r>
            <a:r>
              <a:rPr lang="en-US" sz="3200" b="1" dirty="0" smtClean="0"/>
              <a:t>Inflation (1962 – mid 1070s)</a:t>
            </a:r>
            <a:r>
              <a:rPr lang="en-US" sz="3200" b="1" dirty="0"/>
              <a:t/>
            </a:r>
            <a:br>
              <a:rPr lang="en-US" sz="3200" b="1" dirty="0"/>
            </a:br>
            <a:r>
              <a:rPr lang="en-US" sz="3200" b="1" dirty="0" smtClean="0"/>
              <a:t>- Monetary </a:t>
            </a:r>
            <a:r>
              <a:rPr lang="en-US" sz="3200" b="1" dirty="0"/>
              <a:t>Restraint: 1979-1982</a:t>
            </a:r>
            <a:br>
              <a:rPr lang="en-US" sz="3200" b="1" dirty="0"/>
            </a:br>
            <a:r>
              <a:rPr lang="en-US" sz="3200" b="1" dirty="0" smtClean="0"/>
              <a:t>- Aggregate </a:t>
            </a:r>
            <a:r>
              <a:rPr lang="en-US" sz="3200" b="1" dirty="0"/>
              <a:t>Supply Shocks in the </a:t>
            </a:r>
            <a:r>
              <a:rPr lang="en-US" sz="3200" b="1" dirty="0" smtClean="0"/>
              <a:t>late 1970s </a:t>
            </a:r>
            <a:br>
              <a:rPr lang="en-US" sz="3200" b="1" dirty="0" smtClean="0"/>
            </a:br>
            <a:r>
              <a:rPr lang="en-US" sz="3200" b="1" dirty="0" smtClean="0"/>
              <a:t>    &amp; </a:t>
            </a:r>
            <a:r>
              <a:rPr lang="en-US" sz="3200" b="1" dirty="0"/>
              <a:t>Early 1980s:</a:t>
            </a:r>
            <a:r>
              <a:rPr lang="en-US" sz="3200" dirty="0"/>
              <a:t> </a:t>
            </a:r>
            <a:r>
              <a:rPr lang="en-US" sz="3200" b="1" dirty="0"/>
              <a:t>Stagflation</a:t>
            </a:r>
            <a:r>
              <a:rPr lang="en-US" sz="3200" dirty="0"/>
              <a:t> </a:t>
            </a:r>
            <a:endParaRPr lang="en-US" sz="3200" dirty="0" smtClean="0"/>
          </a:p>
          <a:p>
            <a:pPr lvl="1"/>
            <a:r>
              <a:rPr lang="en-US" sz="3200" b="1" u="sng" dirty="0" smtClean="0">
                <a:solidFill>
                  <a:schemeClr val="accent2"/>
                </a:solidFill>
              </a:rPr>
              <a:t>- Great Recession of 2008-2009</a:t>
            </a:r>
            <a:endParaRPr lang="en-US" sz="3200" u="sng" dirty="0">
              <a:solidFill>
                <a:schemeClr val="accent2"/>
              </a:solidFill>
            </a:endParaRPr>
          </a:p>
          <a:p>
            <a:endParaRPr lang="en-US" dirty="0"/>
          </a:p>
        </p:txBody>
      </p:sp>
    </p:spTree>
    <p:custDataLst>
      <p:tags r:id="rId1"/>
    </p:custDataLst>
    <p:extLst>
      <p:ext uri="{BB962C8B-B14F-4D97-AF65-F5344CB8AC3E}">
        <p14:creationId xmlns:p14="http://schemas.microsoft.com/office/powerpoint/2010/main" val="2628134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239" y="0"/>
            <a:ext cx="5235729" cy="584775"/>
          </a:xfrm>
          <a:prstGeom prst="rect">
            <a:avLst/>
          </a:prstGeom>
          <a:noFill/>
        </p:spPr>
        <p:txBody>
          <a:bodyPr wrap="none" rtlCol="0">
            <a:spAutoFit/>
          </a:bodyPr>
          <a:lstStyle/>
          <a:p>
            <a:pPr marL="0" lvl="1"/>
            <a:r>
              <a:rPr lang="en-US" sz="3200" b="1" dirty="0"/>
              <a:t>Great Recession of </a:t>
            </a:r>
            <a:r>
              <a:rPr lang="en-US" sz="3200" b="1" dirty="0" smtClean="0"/>
              <a:t>2008-2009</a:t>
            </a:r>
            <a:endParaRPr lang="en-US" sz="3200" dirty="0"/>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499"/>
            <a:ext cx="8991600" cy="674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69349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5888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89239" y="0"/>
            <a:ext cx="5235729" cy="584775"/>
          </a:xfrm>
          <a:prstGeom prst="rect">
            <a:avLst/>
          </a:prstGeom>
          <a:noFill/>
        </p:spPr>
        <p:txBody>
          <a:bodyPr wrap="none" rtlCol="0">
            <a:spAutoFit/>
          </a:bodyPr>
          <a:lstStyle/>
          <a:p>
            <a:pPr marL="0" lvl="1"/>
            <a:r>
              <a:rPr lang="en-US" sz="3200" b="1" dirty="0"/>
              <a:t>Great Recession of </a:t>
            </a:r>
            <a:r>
              <a:rPr lang="en-US" sz="3200" b="1" dirty="0" smtClean="0"/>
              <a:t>2008-2009</a:t>
            </a:r>
            <a:endParaRPr lang="en-US" sz="3200" dirty="0"/>
          </a:p>
        </p:txBody>
      </p:sp>
    </p:spTree>
    <p:custDataLst>
      <p:tags r:id="rId1"/>
    </p:custDataLst>
    <p:extLst>
      <p:ext uri="{BB962C8B-B14F-4D97-AF65-F5344CB8AC3E}">
        <p14:creationId xmlns:p14="http://schemas.microsoft.com/office/powerpoint/2010/main" val="212610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399"/>
          </a:xfrm>
        </p:spPr>
        <p:txBody>
          <a:bodyPr>
            <a:normAutofit fontScale="90000"/>
          </a:bodyPr>
          <a:lstStyle/>
          <a:p>
            <a:r>
              <a:rPr lang="en-US" b="1" dirty="0" smtClean="0"/>
              <a:t>12c – Stabilization Policies (YP 33)</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9144000" cy="4176122"/>
          </a:xfrm>
          <a:prstGeom prst="rect">
            <a:avLst/>
          </a:prstGeom>
        </p:spPr>
      </p:pic>
    </p:spTree>
    <p:custDataLst>
      <p:tags r:id="rId1"/>
    </p:custDataLst>
    <p:extLst>
      <p:ext uri="{BB962C8B-B14F-4D97-AF65-F5344CB8AC3E}">
        <p14:creationId xmlns:p14="http://schemas.microsoft.com/office/powerpoint/2010/main" val="3961891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543749" cy="5386090"/>
          </a:xfrm>
          <a:prstGeom prst="rect">
            <a:avLst/>
          </a:prstGeom>
          <a:noFill/>
        </p:spPr>
        <p:txBody>
          <a:bodyPr wrap="none" rtlCol="0">
            <a:spAutoFit/>
          </a:bodyPr>
          <a:lstStyle/>
          <a:p>
            <a:endParaRPr lang="en-US" sz="800" u="sng" dirty="0"/>
          </a:p>
          <a:p>
            <a:r>
              <a:rPr lang="en-US" sz="3200" dirty="0" smtClean="0"/>
              <a:t>Officially lasted </a:t>
            </a:r>
            <a:r>
              <a:rPr lang="en-US" sz="3200" dirty="0"/>
              <a:t>from </a:t>
            </a:r>
            <a:r>
              <a:rPr lang="en-US" sz="3200" dirty="0" smtClean="0"/>
              <a:t>Dec. </a:t>
            </a:r>
            <a:r>
              <a:rPr lang="en-US" sz="3200" dirty="0"/>
              <a:t>2007 to June </a:t>
            </a:r>
            <a:r>
              <a:rPr lang="en-US" sz="3200" dirty="0" smtClean="0"/>
              <a:t>2009 </a:t>
            </a:r>
          </a:p>
          <a:p>
            <a:r>
              <a:rPr lang="en-US" sz="3200" dirty="0" smtClean="0"/>
              <a:t>began </a:t>
            </a:r>
            <a:r>
              <a:rPr lang="en-US" sz="3200" dirty="0"/>
              <a:t>with the bursting of an 8 trillion dollar </a:t>
            </a:r>
            <a:endParaRPr lang="en-US" sz="3200" dirty="0" smtClean="0"/>
          </a:p>
          <a:p>
            <a:r>
              <a:rPr lang="en-US" sz="3200" dirty="0" smtClean="0"/>
              <a:t>housing </a:t>
            </a:r>
            <a:r>
              <a:rPr lang="en-US" sz="3200" dirty="0"/>
              <a:t>bubble. </a:t>
            </a:r>
            <a:endParaRPr lang="en-US" sz="3200" dirty="0" smtClean="0"/>
          </a:p>
          <a:p>
            <a:r>
              <a:rPr lang="en-US" sz="800" dirty="0" smtClean="0"/>
              <a:t> </a:t>
            </a:r>
          </a:p>
          <a:p>
            <a:r>
              <a:rPr lang="en-US" sz="3200" dirty="0" smtClean="0"/>
              <a:t>The </a:t>
            </a:r>
            <a:r>
              <a:rPr lang="en-US" sz="3200" dirty="0"/>
              <a:t>resulting </a:t>
            </a:r>
            <a:r>
              <a:rPr lang="en-US" sz="3200" u="sng" dirty="0"/>
              <a:t>loss of wealth </a:t>
            </a:r>
            <a:r>
              <a:rPr lang="en-US" sz="3200" dirty="0"/>
              <a:t>led to sharp </a:t>
            </a:r>
            <a:r>
              <a:rPr lang="en-US" sz="3200" dirty="0" smtClean="0"/>
              <a:t>cutbacks</a:t>
            </a:r>
          </a:p>
          <a:p>
            <a:r>
              <a:rPr lang="en-US" sz="3200" dirty="0" smtClean="0"/>
              <a:t> </a:t>
            </a:r>
            <a:r>
              <a:rPr lang="en-US" sz="3200" dirty="0"/>
              <a:t>in </a:t>
            </a:r>
            <a:r>
              <a:rPr lang="en-US" sz="3200" u="sng" dirty="0"/>
              <a:t>consumer spending</a:t>
            </a:r>
            <a:r>
              <a:rPr lang="en-US" sz="3200" dirty="0"/>
              <a:t>.  </a:t>
            </a:r>
            <a:r>
              <a:rPr lang="en-US" sz="3200" dirty="0" smtClean="0"/>
              <a:t>This </a:t>
            </a:r>
            <a:r>
              <a:rPr lang="en-US" sz="3200" dirty="0"/>
              <a:t>loss of consumption, </a:t>
            </a:r>
            <a:endParaRPr lang="en-US" sz="3200" dirty="0" smtClean="0"/>
          </a:p>
          <a:p>
            <a:r>
              <a:rPr lang="en-US" sz="3200" dirty="0" smtClean="0"/>
              <a:t>combined </a:t>
            </a:r>
            <a:r>
              <a:rPr lang="en-US" sz="3200" dirty="0"/>
              <a:t>with the </a:t>
            </a:r>
            <a:r>
              <a:rPr lang="en-US" sz="3200" dirty="0" smtClean="0"/>
              <a:t>financial </a:t>
            </a:r>
            <a:r>
              <a:rPr lang="en-US" sz="3200" dirty="0"/>
              <a:t>market chaos </a:t>
            </a:r>
            <a:endParaRPr lang="en-US" sz="3200" dirty="0" smtClean="0"/>
          </a:p>
          <a:p>
            <a:r>
              <a:rPr lang="en-US" sz="3200" dirty="0" smtClean="0"/>
              <a:t>triggered </a:t>
            </a:r>
            <a:r>
              <a:rPr lang="en-US" sz="3200" dirty="0"/>
              <a:t>by the bursting </a:t>
            </a:r>
            <a:r>
              <a:rPr lang="en-US" sz="3200" dirty="0" smtClean="0"/>
              <a:t>of </a:t>
            </a:r>
            <a:r>
              <a:rPr lang="en-US" sz="3200" dirty="0"/>
              <a:t>the bubble, also </a:t>
            </a:r>
            <a:endParaRPr lang="en-US" sz="3200" dirty="0" smtClean="0"/>
          </a:p>
          <a:p>
            <a:r>
              <a:rPr lang="en-US" sz="3200" dirty="0" smtClean="0"/>
              <a:t>led to a collapse in </a:t>
            </a:r>
            <a:r>
              <a:rPr lang="en-US" sz="3200" u="sng" dirty="0" smtClean="0"/>
              <a:t>business investment</a:t>
            </a:r>
            <a:r>
              <a:rPr lang="en-US" sz="3200" dirty="0" smtClean="0"/>
              <a:t>.</a:t>
            </a:r>
          </a:p>
          <a:p>
            <a:r>
              <a:rPr lang="en-US" sz="800" dirty="0" smtClean="0"/>
              <a:t>  </a:t>
            </a:r>
          </a:p>
          <a:p>
            <a:r>
              <a:rPr lang="en-US" sz="3200" dirty="0" smtClean="0"/>
              <a:t>As </a:t>
            </a:r>
            <a:r>
              <a:rPr lang="en-US" sz="3200" dirty="0"/>
              <a:t>consumer spending  </a:t>
            </a:r>
            <a:r>
              <a:rPr lang="en-US" sz="3200" dirty="0" smtClean="0"/>
              <a:t>and </a:t>
            </a:r>
            <a:r>
              <a:rPr lang="en-US" sz="3200" dirty="0"/>
              <a:t>business investment </a:t>
            </a:r>
            <a:endParaRPr lang="en-US" sz="3200" dirty="0" smtClean="0"/>
          </a:p>
          <a:p>
            <a:r>
              <a:rPr lang="en-US" sz="3200" dirty="0" smtClean="0"/>
              <a:t>dried </a:t>
            </a:r>
            <a:r>
              <a:rPr lang="en-US" sz="3200" dirty="0"/>
              <a:t>up, </a:t>
            </a:r>
            <a:r>
              <a:rPr lang="en-US" sz="3200" dirty="0" smtClean="0"/>
              <a:t>massive </a:t>
            </a:r>
            <a:r>
              <a:rPr lang="en-US" sz="3200" dirty="0"/>
              <a:t>job loss followed. </a:t>
            </a:r>
          </a:p>
        </p:txBody>
      </p:sp>
      <p:sp>
        <p:nvSpPr>
          <p:cNvPr id="3" name="TextBox 2"/>
          <p:cNvSpPr txBox="1"/>
          <p:nvPr/>
        </p:nvSpPr>
        <p:spPr>
          <a:xfrm>
            <a:off x="849654" y="128137"/>
            <a:ext cx="7078797" cy="584775"/>
          </a:xfrm>
          <a:prstGeom prst="rect">
            <a:avLst/>
          </a:prstGeom>
          <a:noFill/>
        </p:spPr>
        <p:txBody>
          <a:bodyPr wrap="none" rtlCol="0">
            <a:spAutoFit/>
          </a:bodyPr>
          <a:lstStyle/>
          <a:p>
            <a:pPr algn="ctr"/>
            <a:r>
              <a:rPr lang="en-US" sz="3200" b="1" u="sng" dirty="0" smtClean="0"/>
              <a:t>Great Recession of 2008-2009 in the U.S.</a:t>
            </a:r>
            <a:endParaRPr lang="en-US" sz="3200" b="1" u="sng" dirty="0"/>
          </a:p>
        </p:txBody>
      </p:sp>
    </p:spTree>
    <p:custDataLst>
      <p:tags r:id="rId1"/>
    </p:custDataLst>
    <p:extLst>
      <p:ext uri="{BB962C8B-B14F-4D97-AF65-F5344CB8AC3E}">
        <p14:creationId xmlns:p14="http://schemas.microsoft.com/office/powerpoint/2010/main" val="2351813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219200"/>
            <a:ext cx="2895600" cy="4770537"/>
          </a:xfrm>
          <a:prstGeom prst="rect">
            <a:avLst/>
          </a:prstGeom>
          <a:noFill/>
        </p:spPr>
        <p:txBody>
          <a:bodyPr wrap="square" rtlCol="0">
            <a:spAutoFit/>
          </a:bodyPr>
          <a:lstStyle/>
          <a:p>
            <a:r>
              <a:rPr lang="en-US" sz="3200" b="1" dirty="0" smtClean="0"/>
              <a:t>- 8 million jobs were lost.</a:t>
            </a:r>
          </a:p>
          <a:p>
            <a:endParaRPr lang="en-US" sz="800" b="1" dirty="0"/>
          </a:p>
          <a:p>
            <a:r>
              <a:rPr lang="en-US" sz="3200" b="1" dirty="0" smtClean="0"/>
              <a:t>- UE rose from 4.6 % to 10.1%</a:t>
            </a:r>
          </a:p>
          <a:p>
            <a:endParaRPr lang="en-US" sz="800" b="1" dirty="0"/>
          </a:p>
          <a:p>
            <a:r>
              <a:rPr lang="en-US" sz="3200" b="1" dirty="0" smtClean="0"/>
              <a:t>- EG slowed to just 0.4% in 2008 and to a </a:t>
            </a:r>
            <a:r>
              <a:rPr lang="en-US" sz="3200" b="1" i="1" dirty="0" smtClean="0"/>
              <a:t>negative</a:t>
            </a:r>
            <a:r>
              <a:rPr lang="en-US" sz="3200" b="1" dirty="0" smtClean="0"/>
              <a:t> 2.4 % in 2009</a:t>
            </a:r>
            <a:endParaRPr lang="en-US" sz="3200" b="1" dirty="0"/>
          </a:p>
        </p:txBody>
      </p:sp>
      <p:sp>
        <p:nvSpPr>
          <p:cNvPr id="2" name="TextBox 1"/>
          <p:cNvSpPr txBox="1"/>
          <p:nvPr/>
        </p:nvSpPr>
        <p:spPr>
          <a:xfrm>
            <a:off x="956401" y="420524"/>
            <a:ext cx="7078797" cy="584775"/>
          </a:xfrm>
          <a:prstGeom prst="rect">
            <a:avLst/>
          </a:prstGeom>
          <a:noFill/>
        </p:spPr>
        <p:txBody>
          <a:bodyPr wrap="none" rtlCol="0">
            <a:spAutoFit/>
          </a:bodyPr>
          <a:lstStyle/>
          <a:p>
            <a:pPr algn="ctr"/>
            <a:r>
              <a:rPr lang="en-US" sz="3200" b="1" u="sng" dirty="0" smtClean="0"/>
              <a:t>Great Recession of 2008-2009 in the U.S.</a:t>
            </a:r>
            <a:endParaRPr lang="en-US" sz="3200"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219199"/>
            <a:ext cx="5467412" cy="4343401"/>
          </a:xfrm>
          <a:prstGeom prst="rect">
            <a:avLst/>
          </a:prstGeom>
        </p:spPr>
      </p:pic>
    </p:spTree>
    <p:custDataLst>
      <p:tags r:id="rId1"/>
    </p:custDataLst>
    <p:extLst>
      <p:ext uri="{BB962C8B-B14F-4D97-AF65-F5344CB8AC3E}">
        <p14:creationId xmlns:p14="http://schemas.microsoft.com/office/powerpoint/2010/main" val="1849841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15198" cy="4801314"/>
          </a:xfrm>
          <a:prstGeom prst="rect">
            <a:avLst/>
          </a:prstGeom>
          <a:noFill/>
        </p:spPr>
        <p:txBody>
          <a:bodyPr wrap="none" rtlCol="0">
            <a:spAutoFit/>
          </a:bodyPr>
          <a:lstStyle/>
          <a:p>
            <a:r>
              <a:rPr lang="en-US" sz="3200" b="1" u="sng" dirty="0"/>
              <a:t>Historical Review of the U.S. </a:t>
            </a:r>
            <a:r>
              <a:rPr lang="en-US" sz="3200" b="1" u="sng" dirty="0" smtClean="0"/>
              <a:t>Economy</a:t>
            </a:r>
          </a:p>
          <a:p>
            <a:endParaRPr lang="en-US" sz="3200" u="sng" dirty="0"/>
          </a:p>
          <a:p>
            <a:pPr lvl="1"/>
            <a:r>
              <a:rPr lang="en-US" sz="3200" b="1" dirty="0" smtClean="0"/>
              <a:t>- Great Depression (1929-1939)</a:t>
            </a:r>
            <a:r>
              <a:rPr lang="en-US" sz="3200" b="1" dirty="0"/>
              <a:t/>
            </a:r>
            <a:br>
              <a:rPr lang="en-US" sz="3200" b="1" dirty="0"/>
            </a:br>
            <a:r>
              <a:rPr lang="en-US" sz="3200" b="1" dirty="0" smtClean="0"/>
              <a:t>- W.W.II Boom (1940-1945)</a:t>
            </a:r>
            <a:r>
              <a:rPr lang="en-US" sz="3200" b="1" dirty="0"/>
              <a:t/>
            </a:r>
            <a:br>
              <a:rPr lang="en-US" sz="3200" b="1" dirty="0"/>
            </a:br>
            <a:r>
              <a:rPr lang="en-US" sz="3200" b="1" dirty="0" smtClean="0"/>
              <a:t>- Vietnam </a:t>
            </a:r>
            <a:r>
              <a:rPr lang="en-US" sz="3200" b="1" dirty="0"/>
              <a:t>War </a:t>
            </a:r>
            <a:r>
              <a:rPr lang="en-US" sz="3200" b="1" dirty="0" smtClean="0"/>
              <a:t>Inflation (1962 – mid 1070s)</a:t>
            </a:r>
            <a:r>
              <a:rPr lang="en-US" sz="3200" b="1" dirty="0"/>
              <a:t/>
            </a:r>
            <a:br>
              <a:rPr lang="en-US" sz="3200" b="1" dirty="0"/>
            </a:br>
            <a:r>
              <a:rPr lang="en-US" sz="3200" b="1" dirty="0" smtClean="0"/>
              <a:t>- Monetary </a:t>
            </a:r>
            <a:r>
              <a:rPr lang="en-US" sz="3200" b="1" dirty="0"/>
              <a:t>Restraint: 1979-1982</a:t>
            </a:r>
            <a:br>
              <a:rPr lang="en-US" sz="3200" b="1" dirty="0"/>
            </a:br>
            <a:r>
              <a:rPr lang="en-US" sz="3200" b="1" dirty="0" smtClean="0"/>
              <a:t>- Aggregate </a:t>
            </a:r>
            <a:r>
              <a:rPr lang="en-US" sz="3200" b="1" dirty="0"/>
              <a:t>Supply Shocks in the </a:t>
            </a:r>
            <a:r>
              <a:rPr lang="en-US" sz="3200" b="1" dirty="0" smtClean="0"/>
              <a:t>late 1970s </a:t>
            </a:r>
            <a:br>
              <a:rPr lang="en-US" sz="3200" b="1" dirty="0" smtClean="0"/>
            </a:br>
            <a:r>
              <a:rPr lang="en-US" sz="3200" b="1" dirty="0" smtClean="0"/>
              <a:t>    &amp; </a:t>
            </a:r>
            <a:r>
              <a:rPr lang="en-US" sz="3200" b="1" dirty="0"/>
              <a:t>Early 1980s:</a:t>
            </a:r>
            <a:r>
              <a:rPr lang="en-US" sz="3200" dirty="0"/>
              <a:t> </a:t>
            </a:r>
            <a:r>
              <a:rPr lang="en-US" sz="3200" b="1" dirty="0"/>
              <a:t>Stagflation</a:t>
            </a:r>
            <a:r>
              <a:rPr lang="en-US" sz="3200" dirty="0"/>
              <a:t> </a:t>
            </a:r>
            <a:endParaRPr lang="en-US" sz="3200" dirty="0" smtClean="0"/>
          </a:p>
          <a:p>
            <a:pPr lvl="1"/>
            <a:r>
              <a:rPr lang="en-US" sz="3200" b="1" dirty="0" smtClean="0"/>
              <a:t>- Great Recession of 2008-2009</a:t>
            </a:r>
            <a:endParaRPr lang="en-US" sz="3200" dirty="0"/>
          </a:p>
          <a:p>
            <a:endParaRPr lang="en-US" dirty="0"/>
          </a:p>
        </p:txBody>
      </p:sp>
    </p:spTree>
    <p:custDataLst>
      <p:tags r:id="rId1"/>
    </p:custDataLst>
    <p:extLst>
      <p:ext uri="{BB962C8B-B14F-4D97-AF65-F5344CB8AC3E}">
        <p14:creationId xmlns:p14="http://schemas.microsoft.com/office/powerpoint/2010/main" val="303740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a:bodyPr>
          <a:lstStyle/>
          <a:p>
            <a:pPr algn="l"/>
            <a:r>
              <a:rPr lang="en-US" sz="3600" b="1" dirty="0" smtClean="0"/>
              <a:t>1. What would be the appropriate fiscal policy to combat high inflation?</a:t>
            </a:r>
            <a:endParaRPr lang="en-US" sz="3600" b="1" dirty="0"/>
          </a:p>
        </p:txBody>
      </p:sp>
      <p:sp>
        <p:nvSpPr>
          <p:cNvPr id="3" name="TPAnswers"/>
          <p:cNvSpPr>
            <a:spLocks noGrp="1"/>
          </p:cNvSpPr>
          <p:nvPr>
            <p:ph type="body" idx="1"/>
            <p:custDataLst>
              <p:tags r:id="rId2"/>
            </p:custDataLst>
          </p:nvPr>
        </p:nvSpPr>
        <p:spPr>
          <a:xfrm>
            <a:off x="457200" y="1981201"/>
            <a:ext cx="7315200" cy="2895600"/>
          </a:xfrm>
        </p:spPr>
        <p:txBody>
          <a:bodyPr>
            <a:noAutofit/>
          </a:bodyPr>
          <a:lstStyle/>
          <a:p>
            <a:pPr marL="514350" indent="-514350">
              <a:buFont typeface="Arial" pitchFamily="34" charset="0"/>
              <a:buAutoNum type="arabicPeriod"/>
            </a:pPr>
            <a:r>
              <a:rPr lang="en-US" sz="4000" dirty="0" smtClean="0"/>
              <a:t>Increase Government Spending</a:t>
            </a:r>
          </a:p>
          <a:p>
            <a:pPr marL="514350" indent="-514350">
              <a:buFont typeface="Arial" pitchFamily="34" charset="0"/>
              <a:buAutoNum type="arabicPeriod"/>
            </a:pPr>
            <a:r>
              <a:rPr lang="en-US" sz="4000" dirty="0" smtClean="0"/>
              <a:t>Increase Money Supply</a:t>
            </a:r>
          </a:p>
          <a:p>
            <a:pPr marL="514350" indent="-514350">
              <a:buFont typeface="Arial" pitchFamily="34" charset="0"/>
              <a:buAutoNum type="arabicPeriod"/>
            </a:pPr>
            <a:r>
              <a:rPr lang="en-US" sz="4000" dirty="0" smtClean="0"/>
              <a:t>Increase Taxes</a:t>
            </a:r>
          </a:p>
          <a:p>
            <a:pPr marL="514350" indent="-514350">
              <a:buFont typeface="Arial" pitchFamily="34" charset="0"/>
              <a:buAutoNum type="arabicPeriod"/>
            </a:pPr>
            <a:r>
              <a:rPr lang="en-US" sz="4000" dirty="0" smtClean="0"/>
              <a:t>Increase  AD</a:t>
            </a:r>
            <a:endParaRPr lang="en-US" sz="40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a:bodyPr>
          <a:lstStyle/>
          <a:p>
            <a:pPr algn="l"/>
            <a:r>
              <a:rPr lang="en-US" sz="3600" b="1" dirty="0" smtClean="0">
                <a:solidFill>
                  <a:srgbClr val="0070C0"/>
                </a:solidFill>
              </a:rPr>
              <a:t>1. What would be the appropriate fiscal policy to combat high inflation?</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981200"/>
            <a:ext cx="7315200" cy="4571999"/>
          </a:xfrm>
        </p:spPr>
        <p:txBody>
          <a:bodyPr>
            <a:noAutofit/>
          </a:bodyPr>
          <a:lstStyle/>
          <a:p>
            <a:pPr marL="514350" indent="-514350">
              <a:buFont typeface="Arial" pitchFamily="34" charset="0"/>
              <a:buAutoNum type="arabicPeriod"/>
            </a:pPr>
            <a:r>
              <a:rPr lang="en-US" sz="4000" dirty="0" smtClean="0"/>
              <a:t>Increase Government Spending</a:t>
            </a:r>
          </a:p>
          <a:p>
            <a:pPr marL="514350" indent="-514350">
              <a:buFont typeface="Arial" pitchFamily="34" charset="0"/>
              <a:buAutoNum type="arabicPeriod"/>
            </a:pPr>
            <a:r>
              <a:rPr lang="en-US" sz="4000" dirty="0" smtClean="0"/>
              <a:t>Increase Money Supply</a:t>
            </a:r>
          </a:p>
          <a:p>
            <a:pPr marL="514350" indent="-514350">
              <a:buFont typeface="Arial" pitchFamily="34" charset="0"/>
              <a:buAutoNum type="arabicPeriod"/>
            </a:pPr>
            <a:r>
              <a:rPr lang="en-US" sz="4000" dirty="0" smtClean="0"/>
              <a:t>Increase Taxes</a:t>
            </a:r>
          </a:p>
          <a:p>
            <a:pPr marL="514350" indent="-514350">
              <a:buFont typeface="Arial" pitchFamily="34" charset="0"/>
              <a:buAutoNum type="arabicPeriod"/>
            </a:pPr>
            <a:r>
              <a:rPr lang="en-US" sz="4000" dirty="0" smtClean="0"/>
              <a:t>Increase  AD</a:t>
            </a:r>
            <a:endParaRPr lang="en-US" sz="4000" dirty="0"/>
          </a:p>
        </p:txBody>
      </p:sp>
      <p:sp>
        <p:nvSpPr>
          <p:cNvPr id="5" name="CorShape1"/>
          <p:cNvSpPr/>
          <p:nvPr>
            <p:custDataLst>
              <p:tags r:id="rId3"/>
            </p:custDataLst>
          </p:nvPr>
        </p:nvSpPr>
        <p:spPr>
          <a:xfrm rot="10800000">
            <a:off x="101600" y="3516206"/>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53340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26257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a:bodyPr>
          <a:lstStyle/>
          <a:p>
            <a:pPr algn="l"/>
            <a:r>
              <a:rPr lang="en-US" sz="3600" b="1" dirty="0" smtClean="0"/>
              <a:t>2. What would be the appropriate fiscal policy to combat high unemployment?</a:t>
            </a:r>
            <a:endParaRPr lang="en-US" sz="3600" b="1" dirty="0"/>
          </a:p>
        </p:txBody>
      </p:sp>
      <p:sp>
        <p:nvSpPr>
          <p:cNvPr id="3" name="TPAnswers"/>
          <p:cNvSpPr>
            <a:spLocks noGrp="1"/>
          </p:cNvSpPr>
          <p:nvPr>
            <p:ph type="body" idx="1"/>
            <p:custDataLst>
              <p:tags r:id="rId2"/>
            </p:custDataLst>
          </p:nvPr>
        </p:nvSpPr>
        <p:spPr>
          <a:xfrm>
            <a:off x="609600" y="1981200"/>
            <a:ext cx="7315200" cy="4571999"/>
          </a:xfrm>
        </p:spPr>
        <p:txBody>
          <a:bodyPr>
            <a:normAutofit/>
          </a:bodyPr>
          <a:lstStyle/>
          <a:p>
            <a:pPr marL="514350" indent="-514350">
              <a:buFont typeface="Arial" pitchFamily="34" charset="0"/>
              <a:buAutoNum type="arabicPeriod"/>
            </a:pPr>
            <a:r>
              <a:rPr lang="en-US" sz="4000" dirty="0" smtClean="0"/>
              <a:t>Increase Money Supply</a:t>
            </a:r>
          </a:p>
          <a:p>
            <a:pPr marL="514350" indent="-514350">
              <a:buFont typeface="Arial" pitchFamily="34" charset="0"/>
              <a:buAutoNum type="arabicPeriod"/>
            </a:pPr>
            <a:r>
              <a:rPr lang="en-US" sz="4000" dirty="0" smtClean="0"/>
              <a:t>Decrease </a:t>
            </a:r>
            <a:r>
              <a:rPr lang="en-US" sz="4000" dirty="0" err="1" smtClean="0"/>
              <a:t>Gov’t</a:t>
            </a:r>
            <a:r>
              <a:rPr lang="en-US" sz="4000" dirty="0" smtClean="0"/>
              <a:t> Spending</a:t>
            </a:r>
          </a:p>
          <a:p>
            <a:pPr marL="514350" indent="-514350">
              <a:buFont typeface="Arial" pitchFamily="34" charset="0"/>
              <a:buAutoNum type="arabicPeriod"/>
            </a:pPr>
            <a:r>
              <a:rPr lang="en-US" sz="4000" dirty="0" smtClean="0"/>
              <a:t>Decrease Taxes</a:t>
            </a:r>
          </a:p>
          <a:p>
            <a:pPr marL="514350" indent="-514350">
              <a:buFont typeface="Arial" pitchFamily="34" charset="0"/>
              <a:buAutoNum type="arabicPeriod"/>
            </a:pPr>
            <a:r>
              <a:rPr lang="en-US" sz="4000" dirty="0" smtClean="0"/>
              <a:t>Decrease  AS</a:t>
            </a:r>
            <a:endParaRPr lang="en-US" sz="40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96f37fc4-aa01-49bd-ad27-7370e9e272e2"/>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 What would be the appropriate policy to combat high inflation?"/>
  <p:tag name="ANSWERSALIAS" val="Increase Government Spending|smicln|Increase Money Supply|smicln|Increase Taxes|smicln|Increase  AD"/>
  <p:tag name="SLIDEORDER" val="3"/>
  <p:tag name="SLIDEGUID" val="E578C7BE681943E3B3205717BE9DBB6D"/>
  <p:tag name="VALUES" val="Incorrect|smicln|Incorrect|smicln|Correct|smicln|Incorrect"/>
</p:tagLst>
</file>

<file path=ppt/tags/tag100.xml><?xml version="1.0" encoding="utf-8"?>
<p:tagLst xmlns:a="http://schemas.openxmlformats.org/drawingml/2006/main" xmlns:r="http://schemas.openxmlformats.org/officeDocument/2006/relationships" xmlns:p="http://schemas.openxmlformats.org/presentationml/2006/main">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TEXTLENGTH" val="78"/>
  <p:tag name="FONTSIZE" val="40"/>
  <p:tag name="BULLETTYPE" val="ppBulletArabicPeriod"/>
  <p:tag name="ANSWERTEXT" val="Increase Government Spending&#10;Increase Money Supply&#10;Increase Taxes&#10;Increase  AD"/>
  <p:tag name="OLDNUMANSWERS" val="4"/>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C3E6954EA9A2402FA5DA6EB57B1816E1"/>
  <p:tag name="QUESTIONALIAS" val="2. What would be the appropriate fiscal policy to combat high unemployment?"/>
  <p:tag name="ANSWERSALIAS" val="Increase Money Supply|smicln|Decrease Gov’t Spending|smicln|Decrease Taxes|smicln|Decrease  AS"/>
  <p:tag name="CORRECTPOINTVALUE" val="0"/>
  <p:tag name="VALUES" val="No Value|smicln|No Value|smicln|No Value|smicln|No Value"/>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TEXTLENGTH" val="73"/>
  <p:tag name="FONTSIZE" val="40"/>
  <p:tag name="BULLETTYPE" val="ppBulletArabicPeriod"/>
  <p:tag name="ANSWERTEXT" val="Increase Money Supply&#10;Decrease Gov’t Spending&#10;Decrease Taxes&#10;Decrease  AS"/>
  <p:tag name="OLDNUMANSWERS" val="4"/>
</p:tagLst>
</file>

<file path=ppt/tags/tag1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2. What would be the appropriate fiscal policy to combat high unemployment?"/>
  <p:tag name="ANSWERSALIAS" val="Increase Money Supply|smicln|Decrease Gov’t Spending|smicln|Decrease Taxes|smicln|Decrease  AS"/>
  <p:tag name="SLIDEORDER" val="4"/>
  <p:tag name="SLIDEGUID" val="F1AC097FB3B44BB787F1FDA98FCE719A"/>
  <p:tag name="VALUES" val="Incorrect|smicln|Incorrect|smicln|Correct|smicln|Incorrect"/>
</p:tagLst>
</file>

<file path=ppt/tags/tag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73"/>
  <p:tag name="FONTSIZE" val="40"/>
  <p:tag name="BULLETTYPE" val="ppBulletArabicPeriod"/>
  <p:tag name="ANSWERTEXT" val="Increase Money Supply&#10;Decrease Gov’t Spending&#10;Decrease Taxes&#10;Decrease  AS"/>
  <p:tag name="OLDNUMANSWERS" val="4"/>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148BEC7B88D74541952EA6B72ECC4252"/>
  <p:tag name="QUESTIONALIAS" val="3. Which is correct?"/>
  <p:tag name="ANSWERSALIAS" val="Increasing the MS increases interest rates|smicln|Increasing interest rates increases the MS |smicln|Decreasing the MS increases interest rates|smicln|Decreasing interest rates increases the MS "/>
  <p:tag name="CORRECTPOINTVALUE" val="0"/>
  <p:tag name="VALUES" val="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173"/>
  <p:tag name="FONTSIZE" val="40"/>
  <p:tag name="BULLETTYPE" val="ppBulletArabicPeriod"/>
  <p:tag name="ANSWERTEXT" val="Increasing the MS increases interest rates&#10;Increasing interest rates increases the MS &#10;Decreasing the MS increases interest rates&#10;Decreasing interest rates increases the MS "/>
  <p:tag name="OLDNUMANSWERS" val="4"/>
</p:tagLst>
</file>

<file path=ppt/tags/tag2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3. Which is correct?"/>
  <p:tag name="ANSWERSALIAS" val="Increasing the MS increases interest rates|smicln|Increasing interest rates increases the MS |smicln|Decreasing the MS increases interest rates|smicln|Decreasing interest rates increases the MS "/>
  <p:tag name="SLIDEGUID" val="148BEC7B88D74541952EA6B72ECC4252"/>
  <p:tag name="SLIDEORDER" val="4"/>
  <p:tag name="VALUES" val="Incorrect|smicln|Incorrect|smicln|Correct|smicln|Incorrect"/>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173"/>
  <p:tag name="FONTSIZE" val="40"/>
  <p:tag name="BULLETTYPE" val="ppBulletArabicPeriod"/>
  <p:tag name="ANSWERTEXT" val="Increasing the MS increases interest rates&#10;Increasing interest rates increases the MS &#10;Decreasing the MS increases interest rates&#10;Decreasing interest rates increases the MS "/>
  <p:tag name="OLDNUMANSWERS" val="4"/>
</p:tagLst>
</file>

<file path=ppt/tags/tag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5"/>
  <p:tag name="SLIDEGUID" val="FDC8CECF968847B49B42E9ED332EA1BB"/>
  <p:tag name="QUESTIONALIAS" val="4. When using FP and MP to reduce unemployment, inflation may result.  When using FP  and MP to reduce inflation, unemployment may result.  What policy might decrease BOTH unemployment AND inflation? "/>
  <p:tag name="ANSWERSALIAS" val="Demand management policy|smicln|Consumption Policy|smicln|Contractionary Policy|smicln|Supply-side Policy"/>
  <p:tag name="CORRECTPOINTVALUE" val="0"/>
  <p:tag name="VALUES" val="No Value|smicln|No Value|smicln|No Value|smicln|No Value"/>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40"/>
  <p:tag name="BULLETTYPE" val="ppBulletArabicPeriod"/>
  <p:tag name="ANSWERTEXT" val="Demand management policy&#10;Consumption Policy&#10;Contractionary Policy&#10;Supply-side Policy"/>
  <p:tag name="OLDNUMANSWERS" val="4"/>
</p:tagLst>
</file>

<file path=ppt/tags/tag2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4. When using FP and MP to reduce unemployment, inflation may result.  When using FP  and MP to reduce inflation, unemployment may result.  What policy might decrease BOTH unemployment AND inflation? "/>
  <p:tag name="ANSWERSALIAS" val="Demand management policy|smicln|Consumption Policy|smicln|Contractionary Policy|smicln|Supply-side Policy"/>
  <p:tag name="SLIDEORDER" val="6"/>
  <p:tag name="SLIDEGUID" val="125BE53600E64FE7A736B6D47FB69885"/>
  <p:tag name="VALUES" val="Incorrect|smicln|Incorrect|smicln|Incorrect|smicln|Correct"/>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40"/>
  <p:tag name="BULLETTYPE" val="ppBulletArabicPeriod"/>
  <p:tag name="ANSWERTEXT" val="Demand management policy&#10;Consumption Policy&#10;Contractionary Policy&#10;Supply-side Policy"/>
  <p:tag name="OLDNUMANSWERS" val="4"/>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9. What would be the appropriate fiscal policy?"/>
  <p:tag name="ANSWERSALIAS" val="Increase Taxes|smicln|Decrease Gov’t  Spending|smicln|Decrease Taxes|smicln|Increase Money Supply"/>
  <p:tag name="CORRECTPOINTVALUE" val="0"/>
  <p:tag name="SLIDEORDER" val="7"/>
  <p:tag name="SLIDEGUID" val="3C1C3A9EF9E34E0DA0F34D1095809CDC"/>
  <p:tag name="VALUES" val="No Value|smicln|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76"/>
  <p:tag name="FONTSIZE" val="32"/>
  <p:tag name="BULLETTYPE" val="ppBulletArabicPeriod"/>
  <p:tag name="ANSWERTEXT" val="Increase Taxes&#10;Decrease Gov’t Spending&#10;Decrease Taxes&#10;Increase Money Supply"/>
  <p:tag name="OLDNUMANSWERS" val="4"/>
</p:tagLst>
</file>

<file path=ppt/tags/tag3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9. What would be the appropriate fiscal policy?"/>
  <p:tag name="ANSWERSALIAS" val="Increase Taxes|smicln|Decrease Gov’t  Spending|smicln|Decrease Taxes|smicln|Increase Money Supply"/>
  <p:tag name="SLIDEORDER" val="8"/>
  <p:tag name="SLIDEGUID" val="50871A22C204401A822DCBAC9489F184"/>
  <p:tag name="VALUES" val="Correct|smicln|Incorrect|smicln|Incorrect|smicln|Incorrect"/>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76"/>
  <p:tag name="FONTSIZE" val="32"/>
  <p:tag name="BULLETTYPE" val="ppBulletArabicPeriod"/>
  <p:tag name="ANSWERTEXT" val="Increase Taxes&#10;Decrease Gov’t Spending&#10;Decrease Taxes&#10;Increase Money Supply"/>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20. What would be the appropriate monetary policy?"/>
  <p:tag name="ANSWERSALIAS" val="Increase Taxes|smicln|Increase Gov’t  Spending|smicln|Decrease Money Supply|smicln|Increase Money Supply"/>
  <p:tag name="CORRECTPOINTVALUE" val="0"/>
  <p:tag name="SLIDEORDER" val="8"/>
  <p:tag name="SLIDEGUID" val="DCAB8FF7520843819C629D40192E15B8"/>
  <p:tag name="VALUES" val="No Value|smicln|No Value|smicln|No Value|smicln|No Value"/>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Increase Taxes&#10;Increase Gov’t Spending&#10;Decrease Money Supply&#10;Increase Money Supply"/>
  <p:tag name="OLDNUMANSWERS" val="4"/>
</p:tagLst>
</file>

<file path=ppt/tags/tag3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ncrease Taxes|smicln|Increase Gov’t  Spending|smicln|Decrease Money Supply|smicln|Increase Money Supply"/>
  <p:tag name="QUESTIONALIAS" val="6. What would be the appropriate monetary policy?"/>
  <p:tag name="SLIDEORDER" val="9"/>
  <p:tag name="SLIDEGUID" val="5FC3799D32BE48E9BFB2ED68BA14215E"/>
  <p:tag name="VALUES" val="Incorrect|smicln|Incorrect|smicln|Incorrect|smicln|Correct"/>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Increase Taxes&#10;Increase Gov’t Spending&#10;Decrease Money Supply&#10;Increase Money Supply"/>
  <p:tag name="OLDNUMANSWERS" val="4"/>
</p:tagLst>
</file>

<file path=ppt/tags/tag4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FACA1CC432EA401BBE0B04DEB699A997"/>
  <p:tag name="QUESTIONALIAS" val="5. President Reagan argued that a tax cut will increase government revenues.  Which economic concept illustrates this?"/>
  <p:tag name="ANSWERSALIAS" val="Phillips Curve|smicln|Laffer Curve|smicln|AD Curve|smicln|AS Curve|smicln|Long-run AS Curve"/>
  <p:tag name="CORRECTPOINTVALUE" val="0"/>
  <p:tag name="VALUES" val="No Value|smicln|No Value|smicln|No Value|smicln|No Value|smicln|No Value"/>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TEXTLENGTH" val="63"/>
  <p:tag name="FONTSIZE" val="40"/>
  <p:tag name="BULLETTYPE" val="ppBulletArabicPeriod"/>
  <p:tag name="ANSWERTEXT" val="Phillips Curve&#10;Laffer Curve&#10;AD Curve&#10;AS Curve&#10;Long-run AS Curve"/>
  <p:tag name="OLDNUMANSWERS" val="5"/>
</p:tagLst>
</file>

<file path=ppt/tags/tag4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5. President Reagan argued that a tax cut will increase government revenues.  Which economic concept illustrates this?"/>
  <p:tag name="ANSWERSALIAS" val="Phillips Curve|smicln|Laffer Curve|smicln|AD Curve|smicln|AS Curve|smicln|Long-run AS Curve"/>
  <p:tag name="SLIDEORDER" val="7"/>
  <p:tag name="SLIDEGUID" val="BA2721CAADC248099590C8273AF797EA"/>
  <p:tag name="VALUES" val="Incorrect|smicln|Correct|smicln|Incorrect|smicln|Incorrect|smicln|Incorrect"/>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63"/>
  <p:tag name="FONTSIZE" val="40"/>
  <p:tag name="BULLETTYPE" val="ppBulletArabicPeriod"/>
  <p:tag name="ANSWERTEXT" val="Phillips Curve&#10;Laffer Curve&#10;AD Curve&#10;AS Curve&#10;Long-run AS Curve"/>
  <p:tag name="OLDNUMANSWERS" val="5"/>
</p:tagLst>
</file>

<file path=ppt/tags/tag4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5"/>
  <p:tag name="SLIDEGUID" val="6B77852045DA42DCA0EB5464765566DD"/>
  <p:tag name="QUESTIONALIAS" val="5. In the long run:"/>
  <p:tag name="ANSWERSALIAS" val="All prices are fixed|smicln|Resource prices are fixed but product prices are variable|smicln|Product prices are fixed but resource prices are variable|smicln|All prices are variable"/>
  <p:tag name="CORRECTPOINTVALUE" val="0"/>
  <p:tag name="VALUES" val="No Value|smicln|No Value|smicln|No Value|smicln|No Value"/>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TEXTLENGTH" val="160"/>
  <p:tag name="FONTSIZE" val="40"/>
  <p:tag name="BULLETTYPE" val="ppBulletArabicPeriod"/>
  <p:tag name="ANSWERTEXT" val="All prices are fixed&#10;Resource prices are fixed but product prices are variable&#10;Product prices are fixed but resource prices are variable&#10;All prices are variable"/>
  <p:tag name="OLDNUMANSWERS" val="4"/>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5. In the long run:"/>
  <p:tag name="ANSWERSALIAS" val="All prices are fixed|smicln|Resource prices are fixed but product prices are variable|smicln|Product prices are fixed but resource prices are variable|smicln|All prices are variable"/>
  <p:tag name="SLIDEORDER" val="6"/>
  <p:tag name="SLIDEGUID" val="A4912FD59C884CCD824AF88A537797E6"/>
  <p:tag name="VALUES" val="Incorrect|smicln|Incorrect|smicln|Incorrect|smicln|Correct"/>
</p:tagLst>
</file>

<file path=ppt/tags/tag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160"/>
  <p:tag name="FONTSIZE" val="40"/>
  <p:tag name="BULLETTYPE" val="ppBulletArabicPeriod"/>
  <p:tag name="ANSWERTEXT" val="All prices are fixed&#10;Resource prices are fixed but product prices are variable&#10;Product prices are fixed but resource prices are variable&#10;All prices are variable"/>
  <p:tag name="OLDNUMANSWERS" val="4"/>
</p:tagLst>
</file>

<file path=ppt/tags/tag5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B4DF99C53E824B9D970FF84FBD878C4D"/>
  <p:tag name="ANSWERSALIAS" val="The economy achieves full employment|smicln|There is high unemployment|smicln|The government should use fiscal policy|smicln|The government should use monetary policy"/>
  <p:tag name="QUESTIONALIAS" val="7. In the long run:"/>
  <p:tag name="CORRECTPOINTVALUE" val="0"/>
  <p:tag name="VALUES" val="No Value|smicln|No Value|smicln|No Value|smicln|No Value"/>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TEXTLENGTH" val="145"/>
  <p:tag name="FONTSIZE" val="40"/>
  <p:tag name="BULLETTYPE" val="ppBulletArabicPeriod"/>
  <p:tag name="ANSWERTEXT" val="The economy achieves full employment&#10;There is high unemployment&#10;The government should use fiscal policy&#10;The government should use monetary policy"/>
  <p:tag name="OLDNUMANSWERS" val="4"/>
</p:tagLst>
</file>

<file path=ppt/tags/tag5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The economy achieves full employment|smicln|There is high unemployment|smicln|The government should use fiscal policy|smicln|The government should use monetary policy"/>
  <p:tag name="QUESTIONALIAS" val="7. In the long run:"/>
  <p:tag name="SLIDEORDER" val="7"/>
  <p:tag name="SLIDEGUID" val="B3540662E7114E0B9BFE796D5B1AD680"/>
  <p:tag name="VALUES" val="Correct|smicln|Incorrect|smicln|Incorrect|smicln|Incorrect"/>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TEXTLENGTH" val="145"/>
  <p:tag name="FONTSIZE" val="40"/>
  <p:tag name="BULLETTYPE" val="ppBulletArabicPeriod"/>
  <p:tag name="ANSWERTEXT" val="The economy achieves full employment&#10;There is high unemployment&#10;The government should use fiscal policy&#10;The government should use monetary policy"/>
  <p:tag name="OLDNUMANSWERS" val="4"/>
</p:tagLst>
</file>

<file path=ppt/tags/tag5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49F6FDE8AB804FB7896FE108AA0C555C"/>
  <p:tag name="QUESTIONALIAS" val="9. Which occurred during the  the Great Depression (1929-1939)?"/>
  <p:tag name="ANSWERSALIAS" val="Low UE and low IN|smicln|High UE and high IN|smicln|Low UE and high IN|smicln|High UE and low IN"/>
  <p:tag name="CORRECTPOINTVALUE" val="0"/>
  <p:tag name="VALUES" val="No Value|smicln|No Value|smicln|No Value|smicln|No Value"/>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TEXTLENGTH" val="75"/>
  <p:tag name="FONTSIZE" val="32"/>
  <p:tag name="BULLETTYPE" val="ppBulletArabicPeriod"/>
  <p:tag name="ANSWERTEXT" val="Low UE and low IN&#10;High UE and high IN&#10;Low UE and high IN&#10;High UE and low IN"/>
  <p:tag name="OLDNUMANSWERS" val="4"/>
</p:tagLst>
</file>

<file path=ppt/tags/tag6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9. Which occurred during the  the Great Depression (1929-1939)?"/>
  <p:tag name="ANSWERSALIAS" val="Low UE and low IN|smicln|High UE and high IN|smicln|Low UE and high IN|smicln|High UE and low IN"/>
  <p:tag name="SLIDEORDER" val="3"/>
  <p:tag name="SLIDEGUID" val="2BAEDDBDED824FE6BA12360BAF181A9A"/>
  <p:tag name="VALUES" val="Incorrect|smicln|Incorrect|smicln|Incorrect|smicln|Correct"/>
</p:tagLst>
</file>

<file path=ppt/tags/tag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TEXTLENGTH" val="75"/>
  <p:tag name="FONTSIZE" val="32"/>
  <p:tag name="BULLETTYPE" val="ppBulletArabicPeriod"/>
  <p:tag name="ANSWERTEXT" val="Low UE and low IN&#10;High UE and high IN&#10;Low UE and high IN&#10;High UE and low IN"/>
  <p:tag name="OLDNUMANSWERS" val="4"/>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9. What most likely caused the Great Depression (1929-1939)?"/>
  <p:tag name="ANSWERSALIAS" val="Increase in AD|smicln|Decrease in AD|smicln|Increase in AS|smicln|Decrease in AS"/>
  <p:tag name="SLIDEORDER" val="3"/>
  <p:tag name="SLIDEGUID" val="B915628F8D2F46E4ACB16FCCD644B3B5"/>
  <p:tag name="CORRECTPOINTVALUE" val="0"/>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Increase in AD&#10;Decrease in AD&#10;Increase in AS&#10;Decrease in AS"/>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ncrease in AD|smicln|Decrease in AD|smicln|Increase in AS|smicln|Decrease in AS"/>
  <p:tag name="SLIDEORDER" val="4"/>
  <p:tag name="SLIDEGUID" val="1D30459E6FCE472CAA49F628DF2FE2AC"/>
  <p:tag name="QUESTIONALIAS" val="10. What most likely caused the Great Depression (1929-1939)?"/>
  <p:tag name="VALUES" val="Incorrect|smicln|Correct|smicln|Incorrect|smicln|Incorrect"/>
</p:tagLst>
</file>

<file path=ppt/tags/tag72.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Increase in AD&#10;Decrease in AD&#10;Increase in AS&#10;Decrease in AS"/>
  <p:tag name="OLDNUMANSWERS" val="4"/>
</p:tagLst>
</file>

<file path=ppt/tags/tag7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F6C2250C3D3048EA90C48FD754396541"/>
  <p:tag name="ANSWERSALIAS" val="EG and UE|smicln|EG and IN|smicln|UE and IN"/>
  <p:tag name="QUESTIONALIAS" val="11. The Phillips Curve shows the relationship between:"/>
  <p:tag name="CORRECTPOINTVALUE" val="0"/>
  <p:tag name="VALUES" val="No Value|smicln|No Value|smicln|No Value"/>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TEXTLENGTH" val="29"/>
  <p:tag name="FONTSIZE" val="32"/>
  <p:tag name="BULLETTYPE" val="ppBulletArabicPeriod"/>
  <p:tag name="ANSWERTEXT" val="EG and UE&#10;EG and IN&#10;UE and IN"/>
  <p:tag name="OLDNUMANSWERS" val="3"/>
</p:tagLst>
</file>

<file path=ppt/tags/tag7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EG and UE|smicln|EG and IN|smicln|UE and IN"/>
  <p:tag name="QUESTIONALIAS" val="11. The Phillips Curve shows the relationship between:"/>
  <p:tag name="SLIDEORDER" val="4"/>
  <p:tag name="SLIDEGUID" val="8DEAD419146D4013A0731FEF4DDD9183"/>
  <p:tag name="VALUES" val="Incorrect|smicln|Incorrect|smicln|Correct"/>
</p:tagLst>
</file>

<file path=ppt/tags/tag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C7546F84D7844C50B2D93F8052ED3641"/>
  <p:tag name="QUESTIONALIAS" val="1. What would be the appropriate policy to combat high inflation?"/>
  <p:tag name="ANSWERSALIAS" val="Increase Government Spending|smicln|Increase Money Supply|smicln|Increase Taxes|smicln|Increase  AD"/>
  <p:tag name="CORRECTPOINTVALUE" val="0"/>
  <p:tag name="VALUES" val="No Value|smicln|No Value|smicln|No Value|smicln|No Value"/>
</p:tagLst>
</file>

<file path=ppt/tags/tag80.xml><?xml version="1.0" encoding="utf-8"?>
<p:tagLst xmlns:a="http://schemas.openxmlformats.org/drawingml/2006/main" xmlns:r="http://schemas.openxmlformats.org/officeDocument/2006/relationships" xmlns:p="http://schemas.openxmlformats.org/presentationml/2006/main">
  <p:tag name="ANSWERBULLETS" val="3"/>
  <p:tag name="TEXTLENGTH" val="29"/>
  <p:tag name="FONTSIZE" val="32"/>
  <p:tag name="BULLETTYPE" val="ppBulletArabicPeriod"/>
  <p:tag name="ANSWERTEXT" val="EG and UE&#10;EG and IN&#10;UE and IN"/>
  <p:tag name="OLDNUMANSWERS" val="3"/>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Increase in AD|smicln|Decrease in AD|smicln|Increase in AS|smicln|Decrease in AS"/>
  <p:tag name="SLIDEORDER" val="4"/>
  <p:tag name="SLIDEGUID" val="AFE3663A28CE4F57B4A85ABEAAAA6341"/>
  <p:tag name="QUESTIONALIAS" val="12. What most likely caused the stagflation of the late 1970s and early 1980s?"/>
  <p:tag name="CORRECTPOINTVALUE" val="0"/>
  <p:tag name="VALUES" val="No Value|smicln|No Value|smicln|No Value|smicln|No Value"/>
</p:tagLst>
</file>

<file path=ppt/tags/tag89.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Increase in AD&#10;Decrease in AD&#10;Increase in AS&#10;Decrease in AS"/>
  <p:tag name="OLDNUMANSWERS" val="4"/>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78"/>
  <p:tag name="FONTSIZE" val="40"/>
  <p:tag name="BULLETTYPE" val="ppBulletArabicPeriod"/>
  <p:tag name="ANSWERTEXT" val="Increase Government Spending&#10;Increase Money Supply&#10;Increase Taxes&#10;Increase  AD"/>
  <p:tag name="OLDNUMANSWERS" val="4"/>
</p:tagLst>
</file>

<file path=ppt/tags/tag9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ncrease in AD|smicln|Decrease in AD|smicln|Increase in AS|smicln|Decrease in AS"/>
  <p:tag name="QUESTIONALIAS" val="12. What most likely caused the stagflation of the late 1970s and early 1980s?"/>
  <p:tag name="SLIDEORDER" val="5"/>
  <p:tag name="SLIDEGUID" val="1B9B5B7183494A349BC56025CAF8627F"/>
  <p:tag name="VALUES" val="Incorrect|smicln|Incorrect|smicln|Incorrect|smicln|Correct"/>
</p:tagLst>
</file>

<file path=ppt/tags/tag91.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Increase in AD&#10;Decrease in AD&#10;Increase in AS&#10;Decrease in AS"/>
  <p:tag name="OLDNUMANSWERS" val="4"/>
</p:tagLst>
</file>

<file path=ppt/tags/tag9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3.xml><?xml version="1.0" encoding="utf-8"?>
<p:tagLst xmlns:a="http://schemas.openxmlformats.org/drawingml/2006/main" xmlns:r="http://schemas.openxmlformats.org/officeDocument/2006/relationships" xmlns:p="http://schemas.openxmlformats.org/presentationml/2006/main">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3491</TotalTime>
  <Words>1529</Words>
  <Application>Microsoft Office PowerPoint</Application>
  <PresentationFormat>On-screen Show (4:3)</PresentationFormat>
  <Paragraphs>302</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12c – The AD /AS Model: Stabilization Policies</vt:lpstr>
      <vt:lpstr>PowerPoint Presentation</vt:lpstr>
      <vt:lpstr>PowerPoint Presentation</vt:lpstr>
      <vt:lpstr>12c</vt:lpstr>
      <vt:lpstr>Stabilization Policies</vt:lpstr>
      <vt:lpstr>12c – Stabilization Policies (YP 33)</vt:lpstr>
      <vt:lpstr>1. What would be the appropriate fiscal policy to combat high inflation?</vt:lpstr>
      <vt:lpstr>1. What would be the appropriate fiscal policy to combat high inflation?</vt:lpstr>
      <vt:lpstr>2. What would be the appropriate fiscal policy to combat high unemployment?</vt:lpstr>
      <vt:lpstr>2. What would be the appropriate fiscal policy to combat high unemployment?</vt:lpstr>
      <vt:lpstr>PowerPoint Presentation</vt:lpstr>
      <vt:lpstr>3. Which is correct?</vt:lpstr>
      <vt:lpstr>3. Which is correct?</vt:lpstr>
      <vt:lpstr>MONETARY POLICY</vt:lpstr>
      <vt:lpstr>PowerPoint Presentation</vt:lpstr>
      <vt:lpstr>4. When using FP and MP to reduce unemployment, inflation may result.  When using FP and MP to reduce inflation, unemployment may result.  What policy might decrease BOTH unemployment AND inflation? </vt:lpstr>
      <vt:lpstr>4. When using FP and MP to reduce unemployment, inflation may result.  When using FP and MP to reduce inflation, unemployment may result.  What policy might decrease BOTH unemployment AND inflation? </vt:lpstr>
      <vt:lpstr>PowerPoint Presentation</vt:lpstr>
      <vt:lpstr>5. What would be the appropriate fiscal policy?</vt:lpstr>
      <vt:lpstr>5. What would be the appropriate fiscal policy?</vt:lpstr>
      <vt:lpstr>6. What would be the appropriate monetary policy?</vt:lpstr>
      <vt:lpstr>6. What would be the appropriate monetary policy?</vt:lpstr>
      <vt:lpstr>7. President Reagan argued that a tax cut will increase government revenues.  Which economic concept illustrates this?</vt:lpstr>
      <vt:lpstr>7. President Reagan argued that a tax cut will increase government revenues.  Which economic concept illustrates this?</vt:lpstr>
      <vt:lpstr>PowerPoint Presentation</vt:lpstr>
      <vt:lpstr>8. In the long run:</vt:lpstr>
      <vt:lpstr>8. In the long run:</vt:lpstr>
      <vt:lpstr>9. In the long run:</vt:lpstr>
      <vt:lpstr>9. In the long run:</vt:lpstr>
      <vt:lpstr>PowerPoint Presentation</vt:lpstr>
      <vt:lpstr>PowerPoint Presentation</vt:lpstr>
      <vt:lpstr>PowerPoint Presentation</vt:lpstr>
      <vt:lpstr>PowerPoint Presentation</vt:lpstr>
      <vt:lpstr>10. Which occurred during the Great Depression (1929-1939)?</vt:lpstr>
      <vt:lpstr>10. Which occurred during the Great Depression (1929-1939)?</vt:lpstr>
      <vt:lpstr>PowerPoint Presentation</vt:lpstr>
      <vt:lpstr>PowerPoint Presentation</vt:lpstr>
      <vt:lpstr>11. What most likely caused the Great Depression (1929-1939)?</vt:lpstr>
      <vt:lpstr>11. What most likely caused the Great Depression (1929-1939)?</vt:lpstr>
      <vt:lpstr>PowerPoint Presentation</vt:lpstr>
      <vt:lpstr>PowerPoint Presentation</vt:lpstr>
      <vt:lpstr>12. The Phillips Curve shows the relationship between:</vt:lpstr>
      <vt:lpstr>12. The Phillips Curve shows the relationship between: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 What most likely caused the stagflation of the late 1970s and early 1980s?</vt:lpstr>
      <vt:lpstr>13. What most likely caused the stagflation of the late 1970s and early 1980s?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Harper</cp:lastModifiedBy>
  <cp:revision>103</cp:revision>
  <dcterms:created xsi:type="dcterms:W3CDTF">2013-02-04T18:55:14Z</dcterms:created>
  <dcterms:modified xsi:type="dcterms:W3CDTF">2018-10-07T13:45:12Z</dcterms:modified>
</cp:coreProperties>
</file>