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2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3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4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5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6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10" r:id="rId2"/>
    <p:sldId id="258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45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BD78-9A7B-4A17-9FBF-AB3F6BCE59A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076C-4464-41B3-A8EB-51F71702C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10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10.jpg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4" Type="http://schemas.openxmlformats.org/officeDocument/2006/relationships/image" Target="../media/image10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image" Target="../media/image10.jpg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image" Target="../media/image10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image" Target="../media/image10.jpg"/><Relationship Id="rId4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image" Target="../media/image10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image" Target="../media/image10.jpg"/><Relationship Id="rId4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4.jpg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12b – The AD /AS Model:</a:t>
            </a:r>
            <a:br>
              <a:rPr lang="en-US" b="1" dirty="0" smtClean="0"/>
            </a:br>
            <a:r>
              <a:rPr lang="en-US" b="1" dirty="0" smtClean="0"/>
              <a:t>AS Graph and Equilibrium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741839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5720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184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3. DESCRIBE: At very low levels of output, the short-run aggregate supply curve is relatively: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Flat, , because increasing output will cause small increases in per-unit production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flat, because firms are reluctant to give their workers raises when output is so low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steep, because firms are reluctant to give their workers raises when output is so low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steep, because increasing output will cause aggregate demand to increase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671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3. DESCRIBE: At very low levels of output, the short-run aggregate supply curve is relatively: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Flat, , because increasing output will cause small increases in per-unit production costs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flat, because firms are reluctant to give their workers raises when output is so low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steep, because firms are reluctant to give their workers raises when output is so low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steep, because increasing output will cause aggregate demand to increase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-60960" y="178562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315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249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4. DETERMINANTS: Higher prices of imported resources will: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1"/>
            <a:ext cx="82296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 the economy downward and to the right along the aggregate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make the aggregate demand curve steeper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aggregate demand curve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aggregate supply curve to the left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267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249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4. DETERMINANTS: Higher prices of imported resources will: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1"/>
            <a:ext cx="8229600" cy="3124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move the economy downward and to the right along the aggregate demand curve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make the aggregate demand curve steeper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aggregate demand curve to the left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shift the aggregate supply curve to the left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0" y="3479800"/>
            <a:ext cx="685800" cy="6858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856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5. DETERMINANTS: Which of the following factors will shift AS</a:t>
            </a:r>
            <a:r>
              <a:rPr lang="en-US" sz="3600" b="1" baseline="-25000" dirty="0" smtClean="0"/>
              <a:t>1</a:t>
            </a:r>
            <a:r>
              <a:rPr lang="en-US" sz="3600" b="1" dirty="0" smtClean="0"/>
              <a:t> to AS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pic>
        <p:nvPicPr>
          <p:cNvPr id="5" name="Picture 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447800"/>
            <a:ext cx="4419600" cy="405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199"/>
            <a:ext cx="4267200" cy="4953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productivity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business taxes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household indebtedness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input prices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705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98417" y="152400"/>
            <a:ext cx="8229600" cy="14017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5. DETERMINANTS: Which of the following factors will shift AS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3600" b="1" dirty="0" smtClean="0">
                <a:solidFill>
                  <a:srgbClr val="0070C0"/>
                </a:solidFill>
              </a:rPr>
              <a:t> to AS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3600" b="1" dirty="0" smtClean="0">
                <a:solidFill>
                  <a:srgbClr val="0070C0"/>
                </a:solidFill>
              </a:rPr>
              <a:t>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1447800"/>
            <a:ext cx="4419600" cy="405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547065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199"/>
            <a:ext cx="3581400" cy="4953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productivity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business taxes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household indebtedness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input prices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210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6. DETERMINANTS: Which of the following factors will shift AS</a:t>
            </a:r>
            <a:r>
              <a:rPr lang="en-US" sz="3600" b="1" baseline="-25000" dirty="0" smtClean="0"/>
              <a:t>1</a:t>
            </a:r>
            <a:r>
              <a:rPr lang="en-US" sz="3600" b="1" dirty="0" smtClean="0"/>
              <a:t> to AS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pic>
        <p:nvPicPr>
          <p:cNvPr id="5" name="Picture 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447800"/>
            <a:ext cx="4419600" cy="405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199"/>
            <a:ext cx="4267200" cy="4953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</a:t>
            </a:r>
            <a:r>
              <a:rPr lang="en-US" dirty="0" err="1" smtClean="0"/>
              <a:t>gov’t</a:t>
            </a:r>
            <a:r>
              <a:rPr lang="en-US" dirty="0" smtClean="0"/>
              <a:t> spending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business taxes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net exports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productivity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45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6. DETERMINANTS: Which of the following factors will shift AS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3600" b="1" dirty="0" smtClean="0">
                <a:solidFill>
                  <a:srgbClr val="0070C0"/>
                </a:solidFill>
              </a:rPr>
              <a:t> to AS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1447800"/>
            <a:ext cx="4419600" cy="405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199"/>
            <a:ext cx="3581400" cy="4953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</a:t>
            </a:r>
            <a:r>
              <a:rPr lang="en-US" dirty="0" err="1" smtClean="0"/>
              <a:t>gov’t</a:t>
            </a:r>
            <a:r>
              <a:rPr lang="en-US" dirty="0" smtClean="0"/>
              <a:t> spending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business taxes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net exports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productivity</a:t>
            </a:r>
            <a:endParaRPr lang="en-US" dirty="0"/>
          </a:p>
        </p:txBody>
      </p:sp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-60960" y="4982971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28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7. DETERMINANTS: Which of the following factors will shift AS</a:t>
            </a:r>
            <a:r>
              <a:rPr lang="en-US" sz="3600" b="1" baseline="-25000" dirty="0" smtClean="0"/>
              <a:t>1</a:t>
            </a:r>
            <a:r>
              <a:rPr lang="en-US" sz="3600" b="1" dirty="0" smtClean="0"/>
              <a:t> to AS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pic>
        <p:nvPicPr>
          <p:cNvPr id="5" name="Picture 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1447800"/>
            <a:ext cx="4419600" cy="405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199"/>
            <a:ext cx="4267200" cy="4953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</a:t>
            </a:r>
            <a:r>
              <a:rPr lang="en-US" dirty="0" err="1" smtClean="0"/>
              <a:t>gov’t</a:t>
            </a:r>
            <a:r>
              <a:rPr lang="en-US" dirty="0" smtClean="0"/>
              <a:t> regulations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business taxes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resource </a:t>
            </a:r>
            <a:r>
              <a:rPr lang="en-US" dirty="0" err="1" smtClean="0"/>
              <a:t>peices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productivity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72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020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7. DETERMINANTS: Which of the following factors will shift AS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3600" b="1" dirty="0" smtClean="0">
                <a:solidFill>
                  <a:srgbClr val="0070C0"/>
                </a:solidFill>
              </a:rPr>
              <a:t> to AS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3600" b="1" dirty="0" smtClean="0">
                <a:solidFill>
                  <a:srgbClr val="0070C0"/>
                </a:solidFill>
              </a:rPr>
              <a:t>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1447800"/>
            <a:ext cx="4419600" cy="405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1861818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199"/>
            <a:ext cx="4267200" cy="4953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</a:t>
            </a:r>
            <a:r>
              <a:rPr lang="en-US" dirty="0" err="1" smtClean="0"/>
              <a:t>gov’t</a:t>
            </a:r>
            <a:r>
              <a:rPr lang="en-US" dirty="0" smtClean="0"/>
              <a:t> regulations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business taxes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in resource </a:t>
            </a:r>
            <a:r>
              <a:rPr lang="en-US" dirty="0" err="1" smtClean="0"/>
              <a:t>peices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in productivity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474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12b – AS and Equilibrium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43434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Aggregate Supply (AS)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Define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Draw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Describe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Determinants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Macroeconomic Equilibrium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UE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IN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EG</a:t>
            </a:r>
          </a:p>
          <a:p>
            <a:pPr lvl="1" algn="l"/>
            <a:endParaRPr lang="en-US" sz="3600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endParaRPr lang="en-US" sz="3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3446"/>
            <a:ext cx="3505200" cy="73855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OUR GOAL: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8184292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 see what happens to:</a:t>
            </a:r>
          </a:p>
          <a:p>
            <a:pPr lvl="1"/>
            <a:r>
              <a:rPr lang="en-US" sz="3500" dirty="0" smtClean="0"/>
              <a:t>UE</a:t>
            </a:r>
          </a:p>
          <a:p>
            <a:pPr lvl="1"/>
            <a:r>
              <a:rPr lang="en-US" sz="3500" dirty="0" smtClean="0"/>
              <a:t>IN</a:t>
            </a:r>
          </a:p>
          <a:p>
            <a:pPr lvl="1"/>
            <a:r>
              <a:rPr lang="en-US" sz="3500" dirty="0" smtClean="0"/>
              <a:t>EG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To do this we will need</a:t>
            </a:r>
          </a:p>
          <a:p>
            <a:pPr>
              <a:buNone/>
            </a:pPr>
            <a:r>
              <a:rPr lang="en-US" dirty="0" smtClean="0"/>
              <a:t>both AD and AS then</a:t>
            </a:r>
          </a:p>
          <a:p>
            <a:pPr>
              <a:buNone/>
            </a:pPr>
            <a:r>
              <a:rPr lang="en-US" dirty="0" smtClean="0"/>
              <a:t>find the macroeconomic EQUILIBRIUM. </a:t>
            </a:r>
          </a:p>
          <a:p>
            <a:pPr>
              <a:buNone/>
            </a:pPr>
            <a:endParaRPr lang="en-US" sz="1000" dirty="0"/>
          </a:p>
          <a:p>
            <a:pPr algn="ctr">
              <a:buNone/>
            </a:pPr>
            <a:r>
              <a:rPr lang="en-US" b="1" dirty="0" smtClean="0"/>
              <a:t>   Then </a:t>
            </a:r>
            <a:r>
              <a:rPr lang="en-US" b="1" dirty="0"/>
              <a:t>when the DETERMINANTS change we will  get a change in UE, IN, and EG.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adasequ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5572" y="609600"/>
            <a:ext cx="4069492" cy="3962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4867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715000"/>
            <a:ext cx="8229600" cy="944562"/>
          </a:xfrm>
        </p:spPr>
        <p:txBody>
          <a:bodyPr/>
          <a:lstStyle/>
          <a:p>
            <a:r>
              <a:rPr lang="en-US" b="1" u="sng" dirty="0" smtClean="0"/>
              <a:t>Determinants of AS</a:t>
            </a:r>
            <a:endParaRPr lang="en-US" b="1" u="sng" dirty="0"/>
          </a:p>
        </p:txBody>
      </p:sp>
      <p:pic>
        <p:nvPicPr>
          <p:cNvPr id="7" name="Picture 6" descr="12btpasdetermve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381000"/>
            <a:ext cx="6172200" cy="51854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118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1" y="0"/>
            <a:ext cx="8229600" cy="944562"/>
          </a:xfrm>
        </p:spPr>
        <p:txBody>
          <a:bodyPr/>
          <a:lstStyle/>
          <a:p>
            <a:r>
              <a:rPr lang="en-US" b="1" u="sng" dirty="0" smtClean="0"/>
              <a:t>Determinants of AD</a:t>
            </a:r>
            <a:endParaRPr lang="en-US" b="1" u="sng" dirty="0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1" y="990600"/>
            <a:ext cx="8458200" cy="35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6829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79348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8. </a:t>
            </a:r>
            <a:r>
              <a:rPr lang="en-US" sz="3600" b="1" dirty="0"/>
              <a:t>In 2007 home values began to decline significantly. </a:t>
            </a:r>
            <a:r>
              <a:rPr lang="en-US" sz="3600" b="1" dirty="0" smtClean="0"/>
              <a:t>Which </a:t>
            </a:r>
            <a:r>
              <a:rPr lang="en-US" sz="3600" b="1" dirty="0"/>
              <a:t>graph above illustrates the effect on the economy?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3962400"/>
            <a:ext cx="18288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96112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5486400"/>
            <a:ext cx="3113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What happens to</a:t>
            </a:r>
          </a:p>
          <a:p>
            <a:r>
              <a:rPr lang="en-US" sz="3200" b="1" dirty="0" smtClean="0"/>
              <a:t>UE, IN, and EG?</a:t>
            </a: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14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79348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</a:t>
            </a:r>
            <a:r>
              <a:rPr lang="en-US" sz="3600" b="1" dirty="0">
                <a:solidFill>
                  <a:srgbClr val="0070C0"/>
                </a:solidFill>
              </a:rPr>
              <a:t>In 2007 home values began to decline significantly. </a:t>
            </a:r>
            <a:r>
              <a:rPr lang="en-US" sz="3600" b="1" dirty="0" smtClean="0">
                <a:solidFill>
                  <a:srgbClr val="0070C0"/>
                </a:solidFill>
              </a:rPr>
              <a:t>Which </a:t>
            </a:r>
            <a:r>
              <a:rPr lang="en-US" sz="3600" b="1" dirty="0">
                <a:solidFill>
                  <a:srgbClr val="0070C0"/>
                </a:solidFill>
              </a:rPr>
              <a:t>graph above illustrates the effect on the economy?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3962400"/>
            <a:ext cx="18288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96112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5486400"/>
            <a:ext cx="3113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What happens to</a:t>
            </a:r>
          </a:p>
          <a:p>
            <a:r>
              <a:rPr lang="en-US" sz="3200" b="1" dirty="0" smtClean="0"/>
              <a:t>UE, IN, and EG?</a:t>
            </a:r>
            <a:endParaRPr lang="en-US" sz="3200" b="1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91440" y="57847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797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atpaddetermconsum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799" y="228600"/>
            <a:ext cx="8708707" cy="6248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953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9. Which is an economic investment (I)?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305800" cy="3048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student buys stock in Apple computers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investor buy a government bond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carpenter buys a hammer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professor buys new skis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765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9. Which is an economic investment (I)?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305800" cy="3048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student buys stock in Apple computers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 investor buy a government bond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carpenter buys a hammer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professor buys new skis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2286000"/>
            <a:ext cx="513080" cy="51308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703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79348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10. </a:t>
            </a:r>
            <a:r>
              <a:rPr lang="en-US" sz="3600" b="1" dirty="0"/>
              <a:t>Assume business have increased excess capacity. </a:t>
            </a:r>
            <a:r>
              <a:rPr lang="en-US" sz="3600" b="1" dirty="0" smtClean="0"/>
              <a:t>Which </a:t>
            </a:r>
            <a:r>
              <a:rPr lang="en-US" sz="3600" b="1" dirty="0"/>
              <a:t>graph above illustrates the effect on the economy?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3962400"/>
            <a:ext cx="18288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96112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5486400"/>
            <a:ext cx="3113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What happens to</a:t>
            </a:r>
          </a:p>
          <a:p>
            <a:r>
              <a:rPr lang="en-US" sz="3200" b="1" dirty="0" smtClean="0"/>
              <a:t>UE, IN, and EG?</a:t>
            </a: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34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79348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10. </a:t>
            </a:r>
            <a:r>
              <a:rPr lang="en-US" sz="3600" b="1" dirty="0">
                <a:solidFill>
                  <a:srgbClr val="0070C0"/>
                </a:solidFill>
              </a:rPr>
              <a:t>Assume business have increased excess capacity. </a:t>
            </a:r>
            <a:r>
              <a:rPr lang="en-US" sz="3600" b="1" dirty="0" smtClean="0">
                <a:solidFill>
                  <a:srgbClr val="0070C0"/>
                </a:solidFill>
              </a:rPr>
              <a:t>Which </a:t>
            </a:r>
            <a:r>
              <a:rPr lang="en-US" sz="3600" b="1" dirty="0">
                <a:solidFill>
                  <a:srgbClr val="0070C0"/>
                </a:solidFill>
              </a:rPr>
              <a:t>graph above illustrates the effect on the economy?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3962400"/>
            <a:ext cx="18288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96112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5486400"/>
            <a:ext cx="3113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What happens to</a:t>
            </a:r>
          </a:p>
          <a:p>
            <a:r>
              <a:rPr lang="en-US" sz="3200" b="1" dirty="0" smtClean="0"/>
              <a:t>UE, IN, and EG?</a:t>
            </a:r>
            <a:endParaRPr lang="en-US" sz="3200" b="1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91440" y="57847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273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51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12b – AS and Equilibrium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686800" cy="6248400"/>
          </a:xfrm>
        </p:spPr>
        <p:txBody>
          <a:bodyPr>
            <a:noAutofit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OUTCOMES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Define</a:t>
            </a:r>
            <a:r>
              <a:rPr lang="en-US" sz="1600" dirty="0">
                <a:solidFill>
                  <a:schemeClr val="tx1"/>
                </a:solidFill>
              </a:rPr>
              <a:t>, draw, and describe the shape of the immediate short-run, short-run, and long-run AS curves, and understand the determinants of the short-run AS curve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[Define, Draw, Describe, Determinants]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Find an economy's equilibrium price level and real domestic output using AD/AS graph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Explain using an AD/AS graph what happens to RDO, the price level, UE, IN, and EG when there is a change in AD and/or AS.</a:t>
            </a:r>
            <a:endParaRPr lang="en-US" sz="16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Explain the ratchet effect and demand pull inflation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Explain cost-push inflation and stagflation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Two (or three) definitions of economic growth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 IN THE NEWS - Use the AS/AD model to explain what might happen to UE, IN, and EG following these events in the news: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2003: "the recently-signed tax-cut plan, which will give rebate checks to families with children in late summer, right in time for back-to-school spending"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2003: "improving consumer confidence -- critical, since consumer spending makes up more than two-thirds of the economy"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2003: "The Commerce Department's report last week of a surprising August improvement in the international trade balance "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2009: "Personal spending jumped 1.3% last month, the government said."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2011: "With energy prices already well on the rise before the latest crisis hit the Middle East and North Africa, is the global economy headed for another tumble?"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 can an economy go beyond the full employment level of output?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23812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atpaddeterminv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28599"/>
            <a:ext cx="11353800" cy="64135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718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793480" cy="1041496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11. Assume the $ appreciates. Which graph above illustrates the effect on the economy?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3962400"/>
            <a:ext cx="18288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96112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5486400"/>
            <a:ext cx="3113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What happens to</a:t>
            </a:r>
          </a:p>
          <a:p>
            <a:r>
              <a:rPr lang="en-US" sz="3200" b="1" dirty="0" smtClean="0"/>
              <a:t>UE, IN, and EG?</a:t>
            </a: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607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793480" cy="1041496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11. Assume the $ appreciates. Which graph above illustrates the effect on the economy?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3962400"/>
            <a:ext cx="18288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96112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5486400"/>
            <a:ext cx="3113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What happens to</a:t>
            </a:r>
          </a:p>
          <a:p>
            <a:r>
              <a:rPr lang="en-US" sz="3200" b="1" dirty="0" smtClean="0"/>
              <a:t>UE, IN, and EG?</a:t>
            </a:r>
            <a:endParaRPr lang="en-US" sz="3200" b="1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91440" y="57847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564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atpaddetermex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399" y="381000"/>
            <a:ext cx="8814767" cy="4191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658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793480" cy="1041496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12. Which graph above illustrates </a:t>
            </a:r>
            <a:r>
              <a:rPr lang="en-US" sz="3600" b="1" dirty="0"/>
              <a:t>the </a:t>
            </a:r>
            <a:r>
              <a:rPr lang="en-US" sz="3600" b="1" dirty="0" smtClean="0"/>
              <a:t>stagflation </a:t>
            </a:r>
            <a:r>
              <a:rPr lang="en-US" sz="3600" b="1" dirty="0"/>
              <a:t>of the late 1970s and early 1980s</a:t>
            </a:r>
            <a:r>
              <a:rPr lang="en-US" sz="3600" b="1" dirty="0" smtClean="0"/>
              <a:t>??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3962400"/>
            <a:ext cx="18288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96112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5486400"/>
            <a:ext cx="3113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What happens to</a:t>
            </a:r>
          </a:p>
          <a:p>
            <a:r>
              <a:rPr lang="en-US" sz="3200" b="1" dirty="0" smtClean="0"/>
              <a:t>UE, IN, and EG?</a:t>
            </a: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92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793480" cy="1041496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12. Which graph above illustrates </a:t>
            </a:r>
            <a:r>
              <a:rPr lang="en-US" sz="3600" b="1" dirty="0">
                <a:solidFill>
                  <a:srgbClr val="0070C0"/>
                </a:solidFill>
              </a:rPr>
              <a:t>the </a:t>
            </a:r>
            <a:r>
              <a:rPr lang="en-US" sz="3600" b="1" dirty="0" smtClean="0">
                <a:solidFill>
                  <a:srgbClr val="0070C0"/>
                </a:solidFill>
              </a:rPr>
              <a:t>stagflation </a:t>
            </a:r>
            <a:r>
              <a:rPr lang="en-US" sz="3600" b="1" dirty="0">
                <a:solidFill>
                  <a:srgbClr val="0070C0"/>
                </a:solidFill>
              </a:rPr>
              <a:t>of the late 1970s and early 1980s</a:t>
            </a:r>
            <a:r>
              <a:rPr lang="en-US" sz="3600" b="1" dirty="0" smtClean="0">
                <a:solidFill>
                  <a:srgbClr val="0070C0"/>
                </a:solidFill>
              </a:rPr>
              <a:t>??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5920" y="3962400"/>
            <a:ext cx="1828800" cy="2438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961120" cy="2133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19400" y="5486400"/>
            <a:ext cx="3113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What happens to</a:t>
            </a:r>
          </a:p>
          <a:p>
            <a:r>
              <a:rPr lang="en-US" sz="3200" b="1" dirty="0" smtClean="0"/>
              <a:t>UE, IN, and EG?</a:t>
            </a:r>
            <a:endParaRPr lang="en-US" sz="3200" b="1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91440" y="46143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26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715000"/>
            <a:ext cx="8229600" cy="944562"/>
          </a:xfrm>
        </p:spPr>
        <p:txBody>
          <a:bodyPr/>
          <a:lstStyle/>
          <a:p>
            <a:r>
              <a:rPr lang="en-US" b="1" u="sng" dirty="0" smtClean="0"/>
              <a:t>Determinants of AS</a:t>
            </a:r>
            <a:endParaRPr lang="en-US" b="1" u="sng" dirty="0"/>
          </a:p>
        </p:txBody>
      </p:sp>
      <p:pic>
        <p:nvPicPr>
          <p:cNvPr id="7" name="Picture 6" descr="12btpasdetermve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381000"/>
            <a:ext cx="6172200" cy="51854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139417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Business Cycle</a:t>
            </a:r>
            <a:endParaRPr lang="en-US" dirty="0"/>
          </a:p>
        </p:txBody>
      </p:sp>
      <p:pic>
        <p:nvPicPr>
          <p:cNvPr id="4" name="Picture 3" descr="buscyclel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447800"/>
            <a:ext cx="7924800" cy="45577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561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72683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12b – AS and Equilibrium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686800" cy="56388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Key Terms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AS</a:t>
            </a:r>
            <a:r>
              <a:rPr lang="en-US" sz="4000" dirty="0">
                <a:solidFill>
                  <a:schemeClr val="tx1"/>
                </a:solidFill>
              </a:rPr>
              <a:t>, immediate-short-run AS, short-run AS, long-run AS, Keynesian range, Intermediate range, Classical range, equilibrium price level, equilibrium real output (RDO), demand-pull inflation, cost-push inflation, efficiency wages, ratchet effect, stagflation, OPEC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739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1. DEFINE: Aggregate Supply is a schedule or curve showing the relationship between  a nation’s: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aggregate demand and the price level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level and the amount of output that would be demanded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amount of output produced and the aggregate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level and the amount of output produced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002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1. DEFINE: Aggregate Supply is a schedule or curve showing the relationship between  a nation’s: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4419092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aggregate demand and the price level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level and the amount of output that would be demanded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amount of output produced and the aggregate demand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level and the amount of output produced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374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2. Draw: Which graph below correctly shows the aggregate </a:t>
            </a:r>
            <a:r>
              <a:rPr lang="en-US" sz="3600" b="1" dirty="0"/>
              <a:t>supply curve (short run</a:t>
            </a:r>
            <a:r>
              <a:rPr lang="en-US" sz="3600" b="1" dirty="0" smtClean="0"/>
              <a:t>):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81400"/>
            <a:ext cx="8229600" cy="2544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A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9" y="1143000"/>
            <a:ext cx="9394049" cy="2590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8331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Draw: Which graph below correctly shows the aggregate </a:t>
            </a:r>
            <a:r>
              <a:rPr lang="en-US" sz="3600" b="1" dirty="0">
                <a:solidFill>
                  <a:srgbClr val="0070C0"/>
                </a:solidFill>
              </a:rPr>
              <a:t>supply curve (short run</a:t>
            </a:r>
            <a:r>
              <a:rPr lang="en-US" sz="3600" b="1" dirty="0" smtClean="0">
                <a:solidFill>
                  <a:srgbClr val="0070C0"/>
                </a:solidFill>
              </a:rPr>
              <a:t>):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581400"/>
            <a:ext cx="8229600" cy="2544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A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049" y="1143000"/>
            <a:ext cx="9394049" cy="2590800"/>
          </a:xfrm>
          <a:prstGeom prst="rect">
            <a:avLst/>
          </a:prstGeom>
        </p:spPr>
      </p:pic>
      <p:sp>
        <p:nvSpPr>
          <p:cNvPr id="10" name="CorShape1"/>
          <p:cNvSpPr/>
          <p:nvPr>
            <p:custDataLst>
              <p:tags r:id="rId3"/>
            </p:custDataLst>
          </p:nvPr>
        </p:nvSpPr>
        <p:spPr>
          <a:xfrm rot="10800000">
            <a:off x="78154" y="5346141"/>
            <a:ext cx="531446" cy="531446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757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 smtClean="0"/>
              <a:t>Aggregate Supply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762000"/>
            <a:ext cx="5410200" cy="48535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72698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TASKPANEKEY" val="8395a7a7-9e30-4444-a7c0-12ec95feff5e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7"/>
  <p:tag name="FONTSIZE" val="32"/>
  <p:tag name="BULLETTYPE" val="ppBulletArabicPeriod"/>
  <p:tag name="ANSWERTEXT" val="aggregate demand and the price level&#10;price level and the amount of output that would be demanded&#10;the amount of output produced and the aggregate demand&#10;price level and the amount of output produced"/>
  <p:tag name="OLDNUMANSWERS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Draw: Which graph below correctly shows the aggregate supply curve (short run): "/>
  <p:tag name="ANSWERSALIAS" val="A|smicln|B|smicln|C|smicln|D"/>
  <p:tag name="CORRECTPOINTVALUE" val="0"/>
  <p:tag name="SLIDEORDER" val="10"/>
  <p:tag name="SLIDEGUID" val="6E5E9423CA59437FA77D1A55130BB974"/>
  <p:tag name="VALUES" val="Incorrect|smicln|Incorrect|smicln|Incorrect|smicln|Correc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. Draw: Which graph below correctly shows the aggregate supply curve (short run): "/>
  <p:tag name="ANSWERSALIAS" val="A|smicln|B|smicln|C|smicln|D"/>
  <p:tag name="SLIDEORDER" val="11"/>
  <p:tag name="SLIDEGUID" val="AAF998A1119A4B5CBF834201BB896D0D"/>
  <p:tag name="VALUES" val="Incorrect|smicln|Incorrect|smicln|Incorrect|smicln|Correc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A&#10;B&#10;C&#10;D"/>
  <p:tag name="OLDNUMANSWERS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Flat, , because increasing output will cause small increases in per-unit production costs|smicln|flat, because firms are reluctant to give their workers raises when output is so low|smicln|steep, because firms are reluctant to give their workers raises when output is so low|smicln|steep, because increasing output will cause aggregate demand to increase"/>
  <p:tag name="CORRECTPOINTVALUE" val="0"/>
  <p:tag name="QUESTIONALIAS" val="1. DESCRIBE: At very low levels of output, the short-run aggregate supply curve is relatively:"/>
  <p:tag name="SLIDEORDER" val="9"/>
  <p:tag name="SLIDEGUID" val="50F060A8615E4EE6ABED62928C09D3F9"/>
  <p:tag name="VALUES" val="No Value|smicln|No Value|smicln|No Value|smicln|No Val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3"/>
  <p:tag name="FONTSIZE" val="32"/>
  <p:tag name="BULLETTYPE" val="ppBulletArabicPeriod"/>
  <p:tag name="ANSWERTEXT" val="Flat, , because increasing output will cause small increases in per-unit production costs&#10;flat, because firms are reluctant to give their workers raises when output is so low&#10;steep, because firms are reluctant to give their workers raises when output is so low&#10;steep, because increasing output will cause aggregate demand to increase"/>
  <p:tag name="OLDNUMANSWERS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Flat, , because increasing output will cause small increases in per-unit production costs|smicln|flat, because firms are reluctant to give their workers raises when output is so low|smicln|steep, because firms are reluctant to give their workers raises when output is so low|smicln|steep, because increasing output will cause aggregate demand to increase"/>
  <p:tag name="QUESTIONALIAS" val="1. At very low levels of output, the short-run aggregate supply curve is relatively:"/>
  <p:tag name="SLIDEORDER" val="10"/>
  <p:tag name="SLIDEGUID" val="B9BFB411140B47B98DB29D30B1A21B07"/>
  <p:tag name="VALUES" val="Correct|smicln|Incorrect|smicln|Incorrect|smicln|Incorrec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33"/>
  <p:tag name="FONTSIZE" val="32"/>
  <p:tag name="BULLETTYPE" val="ppBulletArabicPeriod"/>
  <p:tag name="ANSWERTEXT" val="Flat, , because increasing output will cause small increases in per-unit production costs&#10;flat, because firms are reluctant to give their workers raises when output is so low&#10;steep, because firms are reluctant to give their workers raises when output is so low&#10;steep, because increasing output will cause aggregate demand to increase"/>
  <p:tag name="OLDNUMANSWERS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Higher prices of imported resources will:"/>
  <p:tag name="ANSWERSALIAS" val="move the economy downward and to the right along the aggregate demand curve|smicln|make the aggregate demand curve steeper|smicln|shift the aggregate demand curve to the left|smicln|shift the aggregate supply curve to the left"/>
  <p:tag name="CORRECTPOINTVALUE" val="0"/>
  <p:tag name="SLIDEORDER" val="9"/>
  <p:tag name="SLIDEGUID" val="2DC24B8A5A5B445CAD6DA661ABFE583E"/>
  <p:tag name="VALUES" val="No Value|smicln|No Value|smicln|No Value|smicln|No Val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5"/>
  <p:tag name="FONTSIZE" val="32"/>
  <p:tag name="BULLETTYPE" val="ppBulletArabicPeriod"/>
  <p:tag name="ANSWERTEXT" val="move the economy downward and to the right along the aggregate demand curve&#10;make the aggregate demand curve steeper&#10;shift the aggregate demand curve to the left&#10;shift the aggregate supply curve to the left"/>
  <p:tag name="OLDNUMANSWERS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Higher prices of imported resources will:"/>
  <p:tag name="ANSWERSALIAS" val="move the economy downward and to the right along the aggregate demand curve|smicln|make the aggregate demand curve steeper|smicln|shift the aggregate demand curve to the left|smicln|shift the aggregate supply curve to the left"/>
  <p:tag name="SLIDEORDER" val="10"/>
  <p:tag name="SLIDEGUID" val="8F9FC5C8BA6946E788EB6B4531C1C8B4"/>
  <p:tag name="VALUES" val="Incorrect|smicln|Incorrect|smicln|Incorrect|smicln|Correc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5"/>
  <p:tag name="FONTSIZE" val="32"/>
  <p:tag name="BULLETTYPE" val="ppBulletArabicPeriod"/>
  <p:tag name="ANSWERTEXT" val="move the economy downward and to the right along the aggregate demand curve&#10;make the aggregate demand curve steeper&#10;shift the aggregate demand curve to the left&#10;shift the aggregate supply curve to the left"/>
  <p:tag name="OLDNUMANSWERS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increase in productivity|smicln|decrease in business taxes|smicln|decrease in household indebtedness|smicln|increase in input prices"/>
  <p:tag name="QUESTIONALIAS" val="3. Which of the following factors will shift AS1 to AS3?"/>
  <p:tag name="CORRECTPOINTVALUE" val="0"/>
  <p:tag name="SLIDEORDER" val="9"/>
  <p:tag name="SLIDEGUID" val="9638A45AFDDF4942A417ABC8E86980B1"/>
  <p:tag name="VALUES" val="No Value|smicln|No Value|smicln|No Value|smicln|No Val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32"/>
  <p:tag name="BULLETTYPE" val="ppBulletArabicPeriod"/>
  <p:tag name="ANSWERTEXT" val="increase in productivity&#10;decrease in business taxes&#10;decrease in household indebtedness&#10;increase in input prices"/>
  <p:tag name="OLDNUMANSWERS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increase in productivity|smicln|decrease in business taxes|smicln|decrease in household indebtedness|smicln|increase in input prices"/>
  <p:tag name="QUESTIONALIAS" val="3. Which of the following factors will shift AS1 to AS3?"/>
  <p:tag name="SLIDEORDER" val="10"/>
  <p:tag name="SLIDEGUID" val="7D604A25ACF443C58BC4CDE0C907686E"/>
  <p:tag name="VALUES" val="Incorrect|smicln|Incorrect|smicln|Incorrect|smicln|Correc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32"/>
  <p:tag name="BULLETTYPE" val="ppBulletArabicPeriod"/>
  <p:tag name="ANSWERTEXT" val="increase in productivity&#10;decrease in business taxes&#10;decrease in household indebtedness&#10;increase in input prices"/>
  <p:tag name="OLDNUMANSWERS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 9. Which of the following factors will shift AS1 to AS2?"/>
  <p:tag name="ANSWERSALIAS" val="increase in gov’t spending|smicln|decrease in business taxes|smicln|increase in net exports|smicln|increase in productivity"/>
  <p:tag name="CORRECTPOINTVALUE" val="0"/>
  <p:tag name="SLIDEORDER" val="10"/>
  <p:tag name="SLIDEGUID" val="76D6401519954AFF88F81E3B710AED73"/>
  <p:tag name="VALUES" val="No Value|smicln|No Value|smicln|No Value|smicln|No Val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2"/>
  <p:tag name="FONTSIZE" val="32"/>
  <p:tag name="BULLETTYPE" val="ppBulletArabicPeriod"/>
  <p:tag name="ANSWERTEXT" val="increase in gov’t spending&#10;decrease in business taxes&#10;increase in net exports&#10;increase in productivity"/>
  <p:tag name="OLDNUMANSWERS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increase in gov’t spending|smicln|decrease in business taxes|smicln|increase in net exports|smicln|increase in productivity"/>
  <p:tag name="QUESTIONALIAS" val="4. Which of the following factors will shift AS1 to AS2?"/>
  <p:tag name="SLIDEORDER" val="11"/>
  <p:tag name="SLIDEGUID" val="438EB31FDAAF4A3F97F292595E214B44"/>
  <p:tag name="VALUES" val="Incorrect|smicln|Incorrect|smicln|Incorrect|smicln|Correc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2"/>
  <p:tag name="FONTSIZE" val="32"/>
  <p:tag name="BULLETTYPE" val="ppBulletArabicPeriod"/>
  <p:tag name="ANSWERTEXT" val="increase in gov’t spending&#10;decrease in business taxes&#10;increase in net exports&#10;increase in productivity"/>
  <p:tag name="OLDNUMANSWERS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 9. Which of the following factors will shift AS1 to AS3?"/>
  <p:tag name="ANSWERSALIAS" val="increase in gov’t regulations|smicln|decrease in business taxes|smicln|decrease in resource peices|smicln|increase in productivity"/>
  <p:tag name="CORRECTPOINTVALUE" val="0"/>
  <p:tag name="SLIDEORDER" val="11"/>
  <p:tag name="SLIDEGUID" val="BCDF900F773B481483BAEF74508A0C87"/>
  <p:tag name="VALUES" val="No Value|smicln|No Value|smicln|No Value|smicln|No Val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9"/>
  <p:tag name="FONTSIZE" val="32"/>
  <p:tag name="BULLETTYPE" val="ppBulletArabicPeriod"/>
  <p:tag name="ANSWERTEXT" val="increase in gov’t regulations&#10;decrease in business taxes&#10;decrease in resource peices&#10;increase in productivity"/>
  <p:tag name="OLDNUMANSWERS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increase in gov’t regulations|smicln|decrease in business taxes|smicln|decrease in resource peices|smicln|increase in productivity"/>
  <p:tag name="QUESTIONALIAS" val=" 5. Which of the following factors will shift AS1 to AS3?"/>
  <p:tag name="SLIDEORDER" val="12"/>
  <p:tag name="SLIDEGUID" val="933F0BFE52244147B0234A62C51E2C8A"/>
  <p:tag name="VALUES" val="Correct|smicln|Incorrect|smicln|Incorrect|smicln|Incorrec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9"/>
  <p:tag name="FONTSIZE" val="32"/>
  <p:tag name="BULLETTYPE" val="ppBulletArabicPeriod"/>
  <p:tag name="ANSWERTEXT" val="increase in gov’t regulations&#10;decrease in business taxes&#10;decrease in resource peices&#10;increase in productivity"/>
  <p:tag name="OLDNUMANSWERS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1|smicln|2|smicln|3|smicln|4"/>
  <p:tag name="QUESTIONALIAS" val="11. In 2007 home values began to decline significantly. Which graph above illustrates the effect on the economy?"/>
  <p:tag name="CORRECTPOINTVALUE" val="0"/>
  <p:tag name="SLIDEORDER" val="14"/>
  <p:tag name="SLIDEGUID" val="FF5FC5B32D2C48B1B6F83757C776D005"/>
  <p:tag name="VALUES" val="No Value|smicln|No Value|smicln|No Value|smicln|No Val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1|smicln|2|smicln|3|smicln|4"/>
  <p:tag name="QUESTIONALIAS" val="11. In 2007 home values began to decline significantly. Which graph above illustrates the effect on the economy?"/>
  <p:tag name="SLIDEORDER" val="15"/>
  <p:tag name="SLIDEGUID" val="82EA3D0E8918483FB06BD96A45C9FE89"/>
  <p:tag name="VALUES" val="Incorrect|smicln|Incorrect|smicln|Incorrect|smicln|Correc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A student buys stock in Apple computers|smicln|An investor buy a government bond|smicln|A carpenter buys a hammer|smicln|A professor buys new skis"/>
  <p:tag name="QUESTIONALIAS" val="14. Which is an economic investment (I)?"/>
  <p:tag name="CORRECTPOINTVALUE" val="0"/>
  <p:tag name="SLIDEORDER" val="6"/>
  <p:tag name="SLIDEGUID" val="6A25000256CC469296A68FF02E1DA41D"/>
  <p:tag name="VALUES" val="No Value|smicln|No Value|smicln|No Value|smicln|No Val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5"/>
  <p:tag name="FONTSIZE" val="32"/>
  <p:tag name="BULLETTYPE" val="ppBulletArabicPeriod"/>
  <p:tag name="ANSWERTEXT" val="A student buys stock in Apple computers&#10;An investor buy a government bond&#10;A carpenter buys a hammer&#10;A professor buys new skis"/>
  <p:tag name="OLDNUMANSWERS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A student buys stock in Apple computers|smicln|An investor buy a government bond|smicln|A carpenter buys a hammer|smicln|A professor buys new skis"/>
  <p:tag name="QUESTIONALIAS" val="14. Which is an economic investment (I)?"/>
  <p:tag name="SLIDEORDER" val="7"/>
  <p:tag name="SLIDEGUID" val="3BA06C32E104435E8EC2F48132B7C353"/>
  <p:tag name="VALUES" val="Incorrect|smicln|Incorrect|smicln|Correct|smicln|Incorrec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5"/>
  <p:tag name="FONTSIZE" val="32"/>
  <p:tag name="BULLETTYPE" val="ppBulletArabicPeriod"/>
  <p:tag name="ANSWERTEXT" val="A student buys stock in Apple computers&#10;An investor buy a government bond&#10;A carpenter buys a hammer&#10;A professor buys new skis"/>
  <p:tag name="OLDNUMANSWERS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1|smicln|2|smicln|3|smicln|4"/>
  <p:tag name="QUESTIONALIAS" val="11. Assume business have increased excess capacity. Which graph above illustrates the effect on the economy?"/>
  <p:tag name="CORRECTPOINTVALUE" val="0"/>
  <p:tag name="SLIDEORDER" val="13"/>
  <p:tag name="SLIDEGUID" val="F120D61881A044889D4C5BD7340E3A56"/>
  <p:tag name="VALUES" val="No Value|smicln|No Value|smicln|No Value|smicln|No Val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1|smicln|2|smicln|3|smicln|4"/>
  <p:tag name="QUESTIONALIAS" val="11. Assume business have increased excess capacity. Which graph above illustrates the effect on the economy?"/>
  <p:tag name="SLIDEORDER" val="14"/>
  <p:tag name="SLIDEGUID" val="6961940743F1478497F7CDAB79B885AF"/>
  <p:tag name="VALUES" val="Incorrect|smicln|Incorrect|smicln|Incorrect|smicln|Correc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DEFINE: Aggregate Supply is a schedule or curve showing the relationship between  a nation’s: "/>
  <p:tag name="ANSWERSALIAS" val="aggregate demand and the price level|smicln|price level and the amount of output that would be demanded|smicln|the amount of output produced and the aggregate demand|smicln|price level and the amount of output produced"/>
  <p:tag name="CORRECTPOINTVALUE" val="0"/>
  <p:tag name="SLIDEORDER" val="11"/>
  <p:tag name="SLIDEGUID" val="353C41F76C9C47BB8885E6861010BD1A"/>
  <p:tag name="VALUES" val="Incorrect|smicln|Incorrect|smicln|Incorrect|smicln|Correct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1|smicln|2|smicln|3|smicln|4"/>
  <p:tag name="QUESTIONALIAS" val="11. Assume the $ appreciates.  Which is correct as a result?"/>
  <p:tag name="CORRECTPOINTVALUE" val="0"/>
  <p:tag name="SLIDEORDER" val="15"/>
  <p:tag name="SLIDEGUID" val="59DD92DBED4C446892EF3EE35D5F06C6"/>
  <p:tag name="VALUES" val="No Value|smicln|No Value|smicln|No Value|smicln|No Val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1|smicln|2|smicln|3|smicln|4"/>
  <p:tag name="QUESTIONALIAS" val="11. Assume the $ appreciates.  Which is correct as a result?"/>
  <p:tag name="SLIDEORDER" val="16"/>
  <p:tag name="SLIDEGUID" val="09D7377090F2491BBC4D83B9BF08D76E"/>
  <p:tag name="VALUES" val="Incorrect|smicln|Incorrect|smicln|Incorrect|smicln|Correc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1|smicln|2|smicln|3|smicln|4"/>
  <p:tag name="QUESTIONALIAS" val="11. Assume the $ appreciates.  Which is correct as a result?"/>
  <p:tag name="CORRECTPOINTVALUE" val="0"/>
  <p:tag name="SLIDEORDER" val="16"/>
  <p:tag name="SLIDEGUID" val="07969581CDC44F08888607EDAA78CC8F"/>
  <p:tag name="VALUES" val="No Value|smicln|No Value|smicln|No Value|smicln|No Val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"/>
  <p:tag name="FONTSIZE" val="32"/>
  <p:tag name="BULLETTYPE" val="ppBulletArabicPeriod"/>
  <p:tag name="ANSWERTEXT" val="1&#10;2&#10;3&#10;4"/>
  <p:tag name="OLDNUMANSWER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97"/>
  <p:tag name="FONTSIZE" val="32"/>
  <p:tag name="BULLETTYPE" val="ppBulletArabicPeriod"/>
  <p:tag name="ANSWERTEXT" val="aggregate demand and the price level&#10;price level and the amount of output that would be demanded&#10;the amount of output produced and the aggregate demand&#10;price level and the amount of output produced"/>
  <p:tag name="OLDNUMANSWERS" val="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1|smicln|2|smicln|3|smicln|4"/>
  <p:tag name="QUESTIONALIAS" val="11. Assume the $ appreciates.  Which is correct as a result?"/>
  <p:tag name="SLIDEORDER" val="17"/>
  <p:tag name="SLIDEGUID" val="C77D2E5409BC41AB987DD2CB8CF6A546"/>
  <p:tag name="VALUES" val="Incorrect|smicln|Correct|smicln|Incorrect|smicln|Incorrec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ANSWERTEXT" val="1&#10;2&#10;3&#10;4"/>
  <p:tag name="BULLETTYPE" val="ppBulletArabicPeriod"/>
  <p:tag name="FONTSIZE" val="32"/>
  <p:tag name="TEXTLENGTH" val="7"/>
  <p:tag name="OLDNUMANSWERS" val="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aggregate demand and the price level|smicln|price level and the amount of output that would be demanded|smicln|the amount of output produced and the aggregate demand|smicln|price level and the amount of output produced"/>
  <p:tag name="QUESTIONALIAS" val="1. DEFINE: Aggregate Supply is a schedule or curve showing the relationship between  a nation’s: "/>
  <p:tag name="SLIDEORDER" val="12"/>
  <p:tag name="SLIDEGUID" val="CE333591C4AE4386B3BB01DE77189251"/>
  <p:tag name="VALUES" val="Incorrect|smicln|Incorrect|smicln|Incorrect|smicln|Correc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1111</Words>
  <Application>Microsoft Office PowerPoint</Application>
  <PresentationFormat>On-screen Show (4:3)</PresentationFormat>
  <Paragraphs>189</Paragraphs>
  <Slides>37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12b – The AD /AS Model: AS Graph and Equilibrium</vt:lpstr>
      <vt:lpstr>12b – AS and Equilibrium</vt:lpstr>
      <vt:lpstr>12b – AS and Equilibrium</vt:lpstr>
      <vt:lpstr>12b – AS and Equilibrium </vt:lpstr>
      <vt:lpstr>1. DEFINE: Aggregate Supply is a schedule or curve showing the relationship between  a nation’s: </vt:lpstr>
      <vt:lpstr>1. DEFINE: Aggregate Supply is a schedule or curve showing the relationship between  a nation’s: </vt:lpstr>
      <vt:lpstr>2. Draw: Which graph below correctly shows the aggregate supply curve (short run): </vt:lpstr>
      <vt:lpstr>2. Draw: Which graph below correctly shows the aggregate supply curve (short run): </vt:lpstr>
      <vt:lpstr>Aggregate Supply</vt:lpstr>
      <vt:lpstr>3. DESCRIBE: At very low levels of output, the short-run aggregate supply curve is relatively:</vt:lpstr>
      <vt:lpstr>3. DESCRIBE: At very low levels of output, the short-run aggregate supply curve is relatively:</vt:lpstr>
      <vt:lpstr>4. DETERMINANTS: Higher prices of imported resources will:</vt:lpstr>
      <vt:lpstr>4. DETERMINANTS: Higher prices of imported resources will:</vt:lpstr>
      <vt:lpstr>5. DETERMINANTS: Which of the following factors will shift AS1 to AS3?</vt:lpstr>
      <vt:lpstr>5. DETERMINANTS: Which of the following factors will shift AS1 to AS3?</vt:lpstr>
      <vt:lpstr>6. DETERMINANTS: Which of the following factors will shift AS1 to AS2?</vt:lpstr>
      <vt:lpstr>6. DETERMINANTS: Which of the following factors will shift AS1 to AS2?</vt:lpstr>
      <vt:lpstr>7. DETERMINANTS: Which of the following factors will shift AS1 to AS3?</vt:lpstr>
      <vt:lpstr>7. DETERMINANTS: Which of the following factors will shift AS1 to AS3?</vt:lpstr>
      <vt:lpstr>OUR GOAL:</vt:lpstr>
      <vt:lpstr>Determinants of AS</vt:lpstr>
      <vt:lpstr>Determinants of AD</vt:lpstr>
      <vt:lpstr>8. In 2007 home values began to decline significantly. Which graph above illustrates the effect on the economy?</vt:lpstr>
      <vt:lpstr>8. In 2007 home values began to decline significantly. Which graph above illustrates the effect on the economy?</vt:lpstr>
      <vt:lpstr>PowerPoint Presentation</vt:lpstr>
      <vt:lpstr>9. Which is an economic investment (I)?</vt:lpstr>
      <vt:lpstr>9. Which is an economic investment (I)?</vt:lpstr>
      <vt:lpstr>10. Assume business have increased excess capacity. Which graph above illustrates the effect on the economy?</vt:lpstr>
      <vt:lpstr>10. Assume business have increased excess capacity. Which graph above illustrates the effect on the economy?</vt:lpstr>
      <vt:lpstr>PowerPoint Presentation</vt:lpstr>
      <vt:lpstr>11. Assume the $ appreciates. Which graph above illustrates the effect on the economy?</vt:lpstr>
      <vt:lpstr>11. Assume the $ appreciates. Which graph above illustrates the effect on the economy?</vt:lpstr>
      <vt:lpstr>PowerPoint Presentation</vt:lpstr>
      <vt:lpstr>12. Which graph above illustrates the stagflation of the late 1970s and early 1980s??</vt:lpstr>
      <vt:lpstr>12. Which graph above illustrates the stagflation of the late 1970s and early 1980s??</vt:lpstr>
      <vt:lpstr>Determinants of AS</vt:lpstr>
      <vt:lpstr>The Business Cycle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67</cp:revision>
  <dcterms:created xsi:type="dcterms:W3CDTF">2013-02-04T18:55:14Z</dcterms:created>
  <dcterms:modified xsi:type="dcterms:W3CDTF">2018-08-06T15:54:11Z</dcterms:modified>
</cp:coreProperties>
</file>