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2" r:id="rId2"/>
    <p:sldId id="258" r:id="rId3"/>
    <p:sldId id="308" r:id="rId4"/>
    <p:sldId id="314" r:id="rId5"/>
    <p:sldId id="310" r:id="rId6"/>
    <p:sldId id="311" r:id="rId7"/>
    <p:sldId id="270" r:id="rId8"/>
    <p:sldId id="297" r:id="rId9"/>
    <p:sldId id="282" r:id="rId10"/>
    <p:sldId id="298" r:id="rId11"/>
    <p:sldId id="283" r:id="rId12"/>
    <p:sldId id="315" r:id="rId13"/>
    <p:sldId id="260" r:id="rId14"/>
    <p:sldId id="299" r:id="rId15"/>
    <p:sldId id="272" r:id="rId16"/>
    <p:sldId id="300" r:id="rId17"/>
    <p:sldId id="321" r:id="rId18"/>
    <p:sldId id="316" r:id="rId19"/>
    <p:sldId id="317" r:id="rId20"/>
    <p:sldId id="318" r:id="rId21"/>
    <p:sldId id="319" r:id="rId22"/>
    <p:sldId id="320" r:id="rId23"/>
    <p:sldId id="269" r:id="rId24"/>
    <p:sldId id="301" r:id="rId25"/>
    <p:sldId id="313" r:id="rId26"/>
    <p:sldId id="284" r:id="rId27"/>
    <p:sldId id="302" r:id="rId28"/>
    <p:sldId id="322" r:id="rId29"/>
    <p:sldId id="289" r:id="rId30"/>
    <p:sldId id="285" r:id="rId31"/>
    <p:sldId id="303" r:id="rId32"/>
    <p:sldId id="323" r:id="rId33"/>
    <p:sldId id="304" r:id="rId34"/>
    <p:sldId id="326" r:id="rId35"/>
    <p:sldId id="324" r:id="rId36"/>
    <p:sldId id="291" r:id="rId37"/>
    <p:sldId id="305" r:id="rId38"/>
    <p:sldId id="328" r:id="rId39"/>
    <p:sldId id="290" r:id="rId40"/>
    <p:sldId id="306" r:id="rId41"/>
    <p:sldId id="329" r:id="rId42"/>
    <p:sldId id="293" r:id="rId43"/>
    <p:sldId id="307" r:id="rId44"/>
    <p:sldId id="330" r:id="rId45"/>
    <p:sldId id="295" r:id="rId46"/>
    <p:sldId id="296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52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FBD78-9A7B-4A17-9FBF-AB3F6BCE59A1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1076C-4464-41B3-A8EB-51F71702C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076C-4464-41B3-A8EB-51F71702CCC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6EAF-A769-436D-9698-E3130BACC57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D441-B69F-49EC-8203-F85001B0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0.xml"/><Relationship Id="rId7" Type="http://schemas.openxmlformats.org/officeDocument/2006/relationships/oleObject" Target="../embeddings/oleObject2.bin"/><Relationship Id="rId2" Type="http://schemas.openxmlformats.org/officeDocument/2006/relationships/tags" Target="../tags/tag3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2.w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2.w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joseph-e-stiglitz/world-economy-2016_b_8908560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hyperlink" Target="http://books.wwnorton.com/books/Freefal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joseph-e-stiglitz/world-economy-2016_b_8908560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12a – The AD /AS Model:</a:t>
            </a:r>
            <a:br>
              <a:rPr lang="en-US" b="1" dirty="0" smtClean="0"/>
            </a:br>
            <a:r>
              <a:rPr lang="en-US" b="1" dirty="0" smtClean="0"/>
              <a:t>AD Graph and its Determinants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003" y="2741839"/>
            <a:ext cx="7772400" cy="3276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This web quiz may appear as two pages on tablets and laptops.</a:t>
            </a:r>
          </a:p>
          <a:p>
            <a:pPr algn="l"/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I recommend that you view it as one page by clicking on the open book icon        at the bottom of the page.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9178834" cy="1038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6524625"/>
            <a:ext cx="9163594" cy="333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29" y="4572000"/>
            <a:ext cx="616272" cy="530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9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2. Before the late 1700's, living standards in the richest part of the world compared to the poorest parts were 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152400" y="3937000"/>
            <a:ext cx="609600" cy="609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828800"/>
            <a:ext cx="5791200" cy="4114799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About five times higher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At most only two to three times higher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About 50 times higher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About the same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modern-prosper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33400"/>
            <a:ext cx="8615131" cy="548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harpercollege.edu/mhealy/ecogif/eg/modernegwi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-6532"/>
            <a:ext cx="8237437" cy="68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0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3. During a recession: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5029200" cy="4678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UE is high and IN is high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UE is low and IN is low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UE is high and IN is low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UE is low and IN is high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3. During a recession: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0" y="2438400"/>
            <a:ext cx="665480" cy="6654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371600"/>
            <a:ext cx="5029200" cy="46783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UE is high and IN is high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UE is low and IN is low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UE is high and IN is low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UE is low and IN is high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-19594" y="0"/>
            <a:ext cx="31242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4. This graph is: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1371600"/>
            <a:ext cx="3810000" cy="4754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S and 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Business Cycle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AD and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PPC</a:t>
            </a:r>
            <a:endParaRPr lang="en-US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"/>
            <a:ext cx="546637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152400"/>
            <a:ext cx="3200400" cy="1066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4. This graph is: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23849" y="1371600"/>
            <a:ext cx="3867151" cy="4754563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S and 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Business Cycle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AD and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4000" dirty="0" smtClean="0"/>
              <a:t>PPC</a:t>
            </a:r>
            <a:endParaRPr lang="en-US" sz="4000" dirty="0"/>
          </a:p>
        </p:txBody>
      </p:sp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101600" y="2175086"/>
            <a:ext cx="444500" cy="4445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0"/>
            <a:ext cx="525613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Business Cycle</a:t>
            </a:r>
            <a:endParaRPr lang="en-US" dirty="0"/>
          </a:p>
        </p:txBody>
      </p:sp>
      <p:pic>
        <p:nvPicPr>
          <p:cNvPr id="4" name="Picture 3" descr="buscyclel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"/>
            <a:ext cx="7924800" cy="4557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4" y="5209215"/>
            <a:ext cx="9280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Peak:     </a:t>
            </a:r>
            <a:r>
              <a:rPr lang="en-US" sz="2800" dirty="0" smtClean="0"/>
              <a:t>UE low; IN high    </a:t>
            </a:r>
            <a:r>
              <a:rPr lang="en-US" sz="2800" b="1" dirty="0" smtClean="0"/>
              <a:t>Recession: </a:t>
            </a:r>
            <a:r>
              <a:rPr lang="en-US" sz="2800" dirty="0"/>
              <a:t>UE </a:t>
            </a:r>
            <a:r>
              <a:rPr lang="en-US" sz="2800" dirty="0" smtClean="0"/>
              <a:t>increase; </a:t>
            </a:r>
            <a:r>
              <a:rPr lang="en-US" sz="2800" dirty="0"/>
              <a:t>IN </a:t>
            </a:r>
            <a:r>
              <a:rPr lang="en-US" sz="2800" dirty="0" smtClean="0"/>
              <a:t>decrease </a:t>
            </a:r>
          </a:p>
          <a:p>
            <a:r>
              <a:rPr lang="en-US" sz="2800" b="1" dirty="0" smtClean="0"/>
              <a:t>Trough</a:t>
            </a:r>
            <a:r>
              <a:rPr lang="en-US" sz="2800" dirty="0" smtClean="0"/>
              <a:t>: </a:t>
            </a:r>
            <a:r>
              <a:rPr lang="en-US" sz="2800" dirty="0"/>
              <a:t>UE high; IN </a:t>
            </a:r>
            <a:r>
              <a:rPr lang="en-US" sz="2800" dirty="0" smtClean="0"/>
              <a:t>low    </a:t>
            </a:r>
            <a:r>
              <a:rPr lang="en-US" sz="2800" b="1" dirty="0" smtClean="0"/>
              <a:t>Recovery: </a:t>
            </a:r>
            <a:r>
              <a:rPr lang="en-US" sz="2800" dirty="0" smtClean="0"/>
              <a:t>UE decrease; IN increase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</a:t>
            </a:r>
            <a:r>
              <a:rPr lang="en-US" sz="2800" b="1" dirty="0" smtClean="0"/>
              <a:t>CAUSES: changes in AD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3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5. DEFINE: </a:t>
            </a:r>
            <a:r>
              <a:rPr lang="en-US" sz="3200" b="1" dirty="0" smtClean="0"/>
              <a:t>The </a:t>
            </a:r>
            <a:r>
              <a:rPr lang="en-US" sz="3200" b="1" dirty="0"/>
              <a:t>aggregate demand curve shows the: 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066800"/>
            <a:ext cx="7086600" cy="56388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inverse relationship between the price </a:t>
            </a:r>
            <a:r>
              <a:rPr lang="en-US" sz="2800" dirty="0"/>
              <a:t>level and the quantity of real GDP purchased</a:t>
            </a:r>
            <a:r>
              <a:rPr lang="en-US" sz="2800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Direct relationship </a:t>
            </a:r>
            <a:r>
              <a:rPr lang="en-US" sz="2800" dirty="0"/>
              <a:t>between the price level and the quantity of real GDP </a:t>
            </a:r>
            <a:r>
              <a:rPr lang="en-US" sz="2800" dirty="0" smtClean="0"/>
              <a:t>produced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Inverse relationship </a:t>
            </a:r>
            <a:r>
              <a:rPr lang="en-US" sz="2800" dirty="0"/>
              <a:t>between interest rates and the quantity of real GDP </a:t>
            </a:r>
            <a:r>
              <a:rPr lang="en-US" sz="2800" dirty="0" smtClean="0"/>
              <a:t>produced</a:t>
            </a:r>
            <a:endParaRPr lang="en-US" sz="28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Direct </a:t>
            </a:r>
            <a:r>
              <a:rPr lang="en-US" sz="2800" dirty="0"/>
              <a:t>relationship between real-balances and the quantity of real GDP purchased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5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5. DEFINE: </a:t>
            </a:r>
            <a:r>
              <a:rPr lang="en-US" sz="3200" b="1" dirty="0" smtClean="0">
                <a:solidFill>
                  <a:srgbClr val="0070C0"/>
                </a:solidFill>
              </a:rPr>
              <a:t>The </a:t>
            </a:r>
            <a:r>
              <a:rPr lang="en-US" sz="3200" b="1" dirty="0">
                <a:solidFill>
                  <a:srgbClr val="0070C0"/>
                </a:solidFill>
              </a:rPr>
              <a:t>aggregate demand curve shows the:</a:t>
            </a:r>
            <a:r>
              <a:rPr lang="en-US" sz="3200" b="1" dirty="0"/>
              <a:t> </a:t>
            </a:r>
            <a:endParaRPr lang="en-US" sz="3600" b="1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7259360"/>
              </p:ext>
            </p:extLst>
          </p:nvPr>
        </p:nvGraphicFramePr>
        <p:xfrm>
          <a:off x="6400800" y="3810000"/>
          <a:ext cx="2451100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hart" r:id="rId7" imgW="4572108" imgH="5143554" progId="MSGraph.Chart.8">
                  <p:embed followColorScheme="full"/>
                </p:oleObj>
              </mc:Choice>
              <mc:Fallback>
                <p:oleObj name="Chart" r:id="rId7" imgW="4572108" imgH="514355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10000"/>
                        <a:ext cx="2451100" cy="275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10160" y="1298787"/>
            <a:ext cx="558800" cy="558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066800"/>
            <a:ext cx="7086600" cy="56388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inverse relationship between the price </a:t>
            </a:r>
            <a:r>
              <a:rPr lang="en-US" sz="2800" dirty="0"/>
              <a:t>level and the quantity of real GDP purchased</a:t>
            </a:r>
            <a:r>
              <a:rPr lang="en-US" sz="2800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Direct relationship </a:t>
            </a:r>
            <a:r>
              <a:rPr lang="en-US" sz="2800" dirty="0"/>
              <a:t>between the price level and the quantity of real GDP </a:t>
            </a:r>
            <a:endParaRPr lang="en-US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Inverse relationship </a:t>
            </a:r>
            <a:r>
              <a:rPr lang="en-US" sz="2800" dirty="0"/>
              <a:t>between interest rates and the quantity of real GDP </a:t>
            </a:r>
            <a:r>
              <a:rPr lang="en-US" sz="2800" dirty="0" smtClean="0"/>
              <a:t>produced</a:t>
            </a:r>
            <a:endParaRPr lang="en-US" sz="28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Direct </a:t>
            </a:r>
            <a:r>
              <a:rPr lang="en-US" sz="2800" dirty="0"/>
              <a:t>relationship between real-balances and the quantity of real GDP purchased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55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686800" cy="43434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UE, IN, and EG (Ch 6)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The Business Cycle (Ch. 9)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The AD (Ch. 12)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Define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Draw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Describe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Determinants</a:t>
            </a:r>
          </a:p>
          <a:p>
            <a:pPr lvl="1" algn="l"/>
            <a:endParaRPr lang="en-US" sz="36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12a – The AD/AS Model:</a:t>
            </a:r>
            <a:br>
              <a:rPr lang="en-US" b="1" dirty="0" smtClean="0"/>
            </a:br>
            <a:r>
              <a:rPr lang="en-US" b="1" dirty="0" smtClean="0"/>
              <a:t>AD Graph and its Determinants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71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6. DRAW: Which graph below correctly shows the aggregate demand (AD) curve?</a:t>
            </a:r>
            <a:r>
              <a:rPr lang="en-US" sz="3200" b="1" dirty="0"/>
              <a:t> 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26720" y="4013982"/>
            <a:ext cx="1371600" cy="28194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" y="1499382"/>
            <a:ext cx="9117753" cy="251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5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71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6. DRAW: Which graph below correctly shows the aggregate demand (AD) curve?</a:t>
            </a:r>
            <a:r>
              <a:rPr lang="en-US" sz="3200" b="1" dirty="0"/>
              <a:t> </a:t>
            </a:r>
            <a:endParaRPr lang="en-US" sz="3600" b="1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68914020"/>
              </p:ext>
            </p:extLst>
          </p:nvPr>
        </p:nvGraphicFramePr>
        <p:xfrm>
          <a:off x="6934200" y="4410074"/>
          <a:ext cx="19177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hart" r:id="rId7" imgW="4572108" imgH="5143554" progId="MSGraph.Chart.8">
                  <p:embed followColorScheme="full"/>
                </p:oleObj>
              </mc:Choice>
              <mc:Fallback>
                <p:oleObj name="Chart" r:id="rId7" imgW="4572108" imgH="514355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410074"/>
                        <a:ext cx="1917700" cy="215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26720" y="4013982"/>
            <a:ext cx="1371600" cy="28194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" y="1499382"/>
            <a:ext cx="9117753" cy="2514600"/>
          </a:xfrm>
          <a:prstGeom prst="rect">
            <a:avLst/>
          </a:prstGeom>
        </p:spPr>
      </p:pic>
      <p:sp>
        <p:nvSpPr>
          <p:cNvPr id="8" name="CorShape1"/>
          <p:cNvSpPr/>
          <p:nvPr>
            <p:custDataLst>
              <p:tags r:id="rId5"/>
            </p:custDataLst>
          </p:nvPr>
        </p:nvSpPr>
        <p:spPr>
          <a:xfrm rot="10800000">
            <a:off x="175847" y="4526280"/>
            <a:ext cx="548640" cy="5486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22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4419600" cy="5791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schedule or curve that shows the total quantity of goods and services demanded (purchased) at different price </a:t>
            </a:r>
            <a:r>
              <a:rPr lang="en-US" dirty="0" smtClean="0"/>
              <a:t>levels</a:t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Char char="-"/>
            </a:pPr>
            <a:r>
              <a:rPr lang="en-US" dirty="0"/>
              <a:t>the inverse relationship between the price level and the amount of real GDP </a:t>
            </a:r>
            <a:r>
              <a:rPr lang="en-US" dirty="0" smtClean="0"/>
              <a:t>demanded</a:t>
            </a: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243"/>
            <a:ext cx="4800600" cy="43754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96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DEFINE / DRAW: </a:t>
            </a:r>
            <a:br>
              <a:rPr lang="en-US" sz="3200" b="1" dirty="0" smtClean="0"/>
            </a:br>
            <a:r>
              <a:rPr lang="en-US" sz="3200" b="1" dirty="0" smtClean="0"/>
              <a:t>The AD Curve: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44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7. DESCRIBE: Which is NOT one of the reasons why the AD curve is downward sloping?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0"/>
            <a:ext cx="82296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Price </a:t>
            </a:r>
            <a:r>
              <a:rPr lang="en-US" dirty="0" smtClean="0"/>
              <a:t>effect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Real-Balances (Wealth) effect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Interest rate effect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Foreign </a:t>
            </a:r>
            <a:r>
              <a:rPr lang="en-US" dirty="0" smtClean="0"/>
              <a:t>purchases effect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3446"/>
            <a:ext cx="83058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7. DESCRIBE: Which is NOT one of the reasons why the AD curve is downward sloping?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43000"/>
            <a:ext cx="8229600" cy="24384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Price effect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Real-Balances (Wealth) effect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Interest rate effect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Foreign purchases effect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52400" y="1163320"/>
            <a:ext cx="665480" cy="6654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811012"/>
            <a:ext cx="95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PL up causes </a:t>
            </a:r>
            <a:r>
              <a:rPr lang="en-US" sz="2400" dirty="0" smtClean="0">
                <a:solidFill>
                  <a:srgbClr val="FF0000"/>
                </a:solidFill>
              </a:rPr>
              <a:t>decrease value of financial assets </a:t>
            </a:r>
            <a:r>
              <a:rPr lang="en-US" sz="2400" dirty="0" smtClean="0"/>
              <a:t>causes RDO </a:t>
            </a:r>
            <a:br>
              <a:rPr lang="en-US" sz="2400" dirty="0" smtClean="0"/>
            </a:br>
            <a:r>
              <a:rPr lang="en-US" sz="2400" dirty="0" smtClean="0"/>
              <a:t>demanded down</a:t>
            </a:r>
          </a:p>
          <a:p>
            <a:endParaRPr lang="en-US" sz="2400" dirty="0"/>
          </a:p>
          <a:p>
            <a:r>
              <a:rPr lang="en-US" sz="2400" dirty="0" smtClean="0"/>
              <a:t>3. PL </a:t>
            </a:r>
            <a:r>
              <a:rPr lang="en-US" sz="2400" dirty="0"/>
              <a:t>up causes </a:t>
            </a:r>
            <a:r>
              <a:rPr lang="en-US" sz="2400" dirty="0" smtClean="0">
                <a:solidFill>
                  <a:srgbClr val="FF0000"/>
                </a:solidFill>
              </a:rPr>
              <a:t>increase in interest rates </a:t>
            </a:r>
            <a:r>
              <a:rPr lang="en-US" sz="2400" dirty="0" smtClean="0"/>
              <a:t>causes RDO </a:t>
            </a:r>
            <a:r>
              <a:rPr lang="en-US" sz="2400" dirty="0"/>
              <a:t>demanded down</a:t>
            </a:r>
          </a:p>
          <a:p>
            <a:endParaRPr lang="en-US" sz="2400" dirty="0" smtClean="0"/>
          </a:p>
          <a:p>
            <a:r>
              <a:rPr lang="en-US" sz="2400" dirty="0" smtClean="0"/>
              <a:t>4. PL in US up </a:t>
            </a:r>
            <a:r>
              <a:rPr lang="en-US" sz="2400" dirty="0"/>
              <a:t>causes </a:t>
            </a:r>
            <a:r>
              <a:rPr lang="en-US" sz="2400" dirty="0" smtClean="0">
                <a:solidFill>
                  <a:srgbClr val="FF0000"/>
                </a:solidFill>
              </a:rPr>
              <a:t>more imports from lower priced foreign products </a:t>
            </a:r>
            <a:r>
              <a:rPr lang="en-US" sz="2400" dirty="0"/>
              <a:t>c</a:t>
            </a:r>
            <a:r>
              <a:rPr lang="en-US" sz="2400" dirty="0" smtClean="0"/>
              <a:t>auses RDO </a:t>
            </a:r>
            <a:r>
              <a:rPr lang="en-US" sz="2400" dirty="0"/>
              <a:t>demanded down</a:t>
            </a:r>
          </a:p>
          <a:p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378"/>
            <a:ext cx="8229600" cy="868362"/>
          </a:xfrm>
        </p:spPr>
        <p:txBody>
          <a:bodyPr/>
          <a:lstStyle/>
          <a:p>
            <a:r>
              <a:rPr lang="en-US" dirty="0" smtClean="0"/>
              <a:t>For ALL Graphs: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b="1" dirty="0" smtClean="0"/>
              <a:t>Define</a:t>
            </a:r>
            <a:r>
              <a:rPr lang="en-US" dirty="0" smtClean="0"/>
              <a:t> – what does the graph represent</a:t>
            </a:r>
          </a:p>
          <a:p>
            <a:r>
              <a:rPr lang="en-US" b="1" dirty="0" smtClean="0"/>
              <a:t>Draw</a:t>
            </a:r>
            <a:r>
              <a:rPr lang="en-US" dirty="0" smtClean="0"/>
              <a:t> – be able to draw and label </a:t>
            </a:r>
          </a:p>
          <a:p>
            <a:r>
              <a:rPr lang="en-US" b="1" dirty="0" smtClean="0"/>
              <a:t>Describe</a:t>
            </a:r>
            <a:r>
              <a:rPr lang="en-US" dirty="0" smtClean="0"/>
              <a:t> the Shape</a:t>
            </a:r>
            <a:r>
              <a:rPr lang="en-US" dirty="0"/>
              <a:t> – </a:t>
            </a:r>
            <a:r>
              <a:rPr lang="en-US" dirty="0" smtClean="0"/>
              <a:t>why does the graph have the shape that it does?</a:t>
            </a:r>
          </a:p>
          <a:p>
            <a:r>
              <a:rPr lang="en-US" dirty="0"/>
              <a:t>Sometimes: </a:t>
            </a:r>
            <a:r>
              <a:rPr lang="en-US" b="1" dirty="0"/>
              <a:t>Determinants</a:t>
            </a:r>
            <a:r>
              <a:rPr lang="en-US" dirty="0"/>
              <a:t> shift the </a:t>
            </a:r>
            <a:r>
              <a:rPr lang="en-US" dirty="0" smtClean="0"/>
              <a:t>graph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It would be a good idea to prepare 3 x 5 cards that Define, Draw, and Describe, all graphs.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935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8. Which of the following factors will shift AD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to AD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143000"/>
            <a:ext cx="4419600" cy="34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199"/>
            <a:ext cx="4800600" cy="3200401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in savings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in household indebtedness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in investment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8. Which of the following factors will shift AD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</a:rPr>
              <a:t> to AD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143000"/>
            <a:ext cx="4419600" cy="34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199"/>
            <a:ext cx="4800600" cy="3200401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in savings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in household indebtedness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in investment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 rot="10800000">
            <a:off x="0" y="1498600"/>
            <a:ext cx="685800" cy="685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04051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2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6200"/>
            <a:ext cx="9006729" cy="2209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Determinants of </a:t>
            </a:r>
            <a:r>
              <a:rPr lang="en-US" b="1" u="sng" dirty="0" smtClean="0"/>
              <a:t>AD</a:t>
            </a:r>
            <a:br>
              <a:rPr lang="en-US" b="1" u="sng" dirty="0" smtClean="0"/>
            </a:br>
            <a:r>
              <a:rPr lang="en-US" dirty="0" smtClean="0"/>
              <a:t>If these </a:t>
            </a:r>
            <a:r>
              <a:rPr lang="en-US" u="sng" dirty="0" smtClean="0"/>
              <a:t>change</a:t>
            </a:r>
            <a:r>
              <a:rPr lang="en-US" dirty="0" smtClean="0"/>
              <a:t> then AD shifts either left (increase) or right (decrease)</a:t>
            </a:r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438400"/>
            <a:ext cx="900672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OUTCOMES</a:t>
            </a:r>
            <a:endParaRPr lang="en-US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What 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is the "miracle of modern economic growth"? </a:t>
            </a:r>
            <a:endParaRPr lang="en-US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Economic 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growth, </a:t>
            </a: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choice between present and future consumption, and the role of saving and investment. </a:t>
            </a:r>
            <a:endParaRPr lang="en-US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Unemployment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, inflation and the business cycle: peak, recession, trough, and expansion (recovery); </a:t>
            </a: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long 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run growth trend </a:t>
            </a:r>
            <a:endParaRPr lang="en-US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Causes 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of the business cycle: demand shocks and price stickiness </a:t>
            </a:r>
            <a:endParaRPr lang="en-US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Define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, draw, and describe the shape, and understand the determinants of the AD curve</a:t>
            </a:r>
            <a:b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[Define, Draw, Describe, Determinants]</a:t>
            </a:r>
            <a:endParaRPr 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12a – The AD/AS Model:</a:t>
            </a:r>
            <a:br>
              <a:rPr lang="en-US" b="1" dirty="0" smtClean="0"/>
            </a:br>
            <a:r>
              <a:rPr lang="en-US" b="1" dirty="0" smtClean="0"/>
              <a:t>AD Graph and its Determinants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149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9. Which of the following factors will shift AD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to AD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143000"/>
            <a:ext cx="4419600" cy="34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199"/>
            <a:ext cx="4800600" cy="320040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in </a:t>
            </a:r>
            <a:r>
              <a:rPr lang="en-US" dirty="0" err="1" smtClean="0"/>
              <a:t>gov’t</a:t>
            </a:r>
            <a:r>
              <a:rPr lang="en-US" dirty="0" smtClean="0"/>
              <a:t> spending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in net exports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in money supply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9. Which of the following factors will shift AD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</a:rPr>
              <a:t> to AD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143000"/>
            <a:ext cx="4419600" cy="34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199"/>
            <a:ext cx="4800600" cy="320040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in </a:t>
            </a:r>
            <a:r>
              <a:rPr lang="en-US" dirty="0" err="1" smtClean="0"/>
              <a:t>gov’t</a:t>
            </a:r>
            <a:r>
              <a:rPr lang="en-US" dirty="0" smtClean="0"/>
              <a:t> spending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in taxes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decrease in net exports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increase in money supply</a:t>
            </a:r>
            <a:endParaRPr lang="en-US" dirty="0"/>
          </a:p>
        </p:txBody>
      </p:sp>
      <p:sp>
        <p:nvSpPr>
          <p:cNvPr id="8" name="CorShape1"/>
          <p:cNvSpPr/>
          <p:nvPr>
            <p:custDataLst>
              <p:tags r:id="rId3"/>
            </p:custDataLst>
          </p:nvPr>
        </p:nvSpPr>
        <p:spPr>
          <a:xfrm rot="10800000">
            <a:off x="0" y="3048000"/>
            <a:ext cx="511724" cy="511724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9470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4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10. Which is correct when the MS increases?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8229600" cy="4724399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A decrease in the interest rate CAUSES a decrease in Investment which  CAUSES a decrease in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A decrease in the interest rate CAUSES an increase in Investment which  CAUSES an increase in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An increase in the interest rate CAUSES a decrease in Investment which  CAUSES a decrease in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An </a:t>
            </a:r>
            <a:r>
              <a:rPr lang="en-US" sz="2800" dirty="0" smtClean="0"/>
              <a:t>increase </a:t>
            </a:r>
            <a:r>
              <a:rPr lang="en-US" sz="2800" dirty="0"/>
              <a:t>in the interest rate CAUSES an increase in Investment which  CAUSES an increase in AD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10. Which is correct when the MS increases?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8229600" cy="4724399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A decrease in the interest rate CAUSES a decrease in Investment which  CAUSES a decrease in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A decrease in the interest rate CAUSES an increase in Investment which  CAUSES an increase in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An increase in the interest rate CAUSES a decrease in Investment which  CAUSES a decrease in 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/>
              <a:t>An </a:t>
            </a:r>
            <a:r>
              <a:rPr lang="en-US" sz="2800" dirty="0" smtClean="0"/>
              <a:t>increase </a:t>
            </a:r>
            <a:r>
              <a:rPr lang="en-US" sz="2800" dirty="0"/>
              <a:t>in the interest rate CAUSES an increase in Investment which  CAUSES an increase in AD</a:t>
            </a:r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2333657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9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4" y="-152400"/>
            <a:ext cx="918633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156031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Memorize this!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11. In 2007 home values began to decline significantly. Which is correct as a result?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8229600" cy="2438400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Investment increased causing AD to go up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Taxes increased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Wealth decreased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Value of the $ increased causing AD to go down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11. In 2007 home values began to decline significantly. Which is correct as a result?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CorShape1"/>
          <p:cNvSpPr/>
          <p:nvPr>
            <p:custDataLst>
              <p:tags r:id="rId2"/>
            </p:custDataLst>
          </p:nvPr>
        </p:nvSpPr>
        <p:spPr>
          <a:xfrm rot="10800000">
            <a:off x="0" y="2362200"/>
            <a:ext cx="568961" cy="568961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371600"/>
            <a:ext cx="8229600" cy="2438400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Investment increased causing AD to go up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Taxes increased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Wealth decreased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Value of the $ increased causing AD to go down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04800"/>
            <a:ext cx="87058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2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12. Assume business have increased excess capacity. Which is correct as a result?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8229600" cy="2438400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Investment decreased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Consumption decreased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Wealth decreased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Cons. Debt increased causing AD to go down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582" y="0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12a – The AD /AS Model:</a:t>
            </a:r>
            <a:br>
              <a:rPr lang="en-US" b="1" dirty="0"/>
            </a:br>
            <a:r>
              <a:rPr lang="en-US" b="1" dirty="0"/>
              <a:t>AD Graph and its Determinants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4038600" cy="6019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KEY TERMS: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real </a:t>
            </a:r>
            <a:r>
              <a:rPr lang="en-US" sz="2400" dirty="0">
                <a:solidFill>
                  <a:schemeClr val="tx1"/>
                </a:solidFill>
              </a:rPr>
              <a:t>GDP,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unemployment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inflation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modern </a:t>
            </a:r>
            <a:r>
              <a:rPr lang="en-US" sz="2400" dirty="0">
                <a:solidFill>
                  <a:schemeClr val="tx1"/>
                </a:solidFill>
              </a:rPr>
              <a:t>economic growth,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saving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economic </a:t>
            </a:r>
            <a:r>
              <a:rPr lang="en-US" sz="2400" dirty="0">
                <a:solidFill>
                  <a:schemeClr val="tx1"/>
                </a:solidFill>
              </a:rPr>
              <a:t>investment,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financial </a:t>
            </a:r>
            <a:r>
              <a:rPr lang="en-US" sz="2400" dirty="0">
                <a:solidFill>
                  <a:schemeClr val="tx1"/>
                </a:solidFill>
              </a:rPr>
              <a:t>investment,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business </a:t>
            </a:r>
            <a:r>
              <a:rPr lang="en-US" sz="2400" dirty="0">
                <a:solidFill>
                  <a:schemeClr val="tx1"/>
                </a:solidFill>
              </a:rPr>
              <a:t>cycle,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peak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recession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trough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87662" y="1143001"/>
            <a:ext cx="4275338" cy="504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expansion </a:t>
            </a:r>
            <a:r>
              <a:rPr lang="en-US" sz="2400" dirty="0">
                <a:solidFill>
                  <a:schemeClr val="tx1"/>
                </a:solidFill>
              </a:rPr>
              <a:t>(recovery),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growth </a:t>
            </a:r>
            <a:r>
              <a:rPr lang="en-US" sz="2400" dirty="0">
                <a:solidFill>
                  <a:schemeClr val="tx1"/>
                </a:solidFill>
              </a:rPr>
              <a:t>trend (secular trend),  aggregate </a:t>
            </a:r>
            <a:r>
              <a:rPr lang="en-US" sz="2400" dirty="0" smtClean="0">
                <a:solidFill>
                  <a:schemeClr val="tx1"/>
                </a:solidFill>
              </a:rPr>
              <a:t>demand (AD),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real-balances effect,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interest-rate effect,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foreign-purchases effect,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determinants of aggregate demand,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wealth vs. income,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investment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4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12. Assume business have increased excess capacity. Which is correct as a result?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8229600" cy="2438400"/>
          </a:xfrm>
        </p:spPr>
        <p:txBody>
          <a:bodyPr>
            <a:normAutofit fontScale="925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Investment decreased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Consumption decreased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Wealth decreased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Cons. Debt increased causing AD to go down</a:t>
            </a:r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0" y="1320800"/>
            <a:ext cx="609600" cy="609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" y="0"/>
            <a:ext cx="77543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7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13. Assume the $ appreciates. </a:t>
            </a:r>
            <a:br>
              <a:rPr lang="en-US" sz="3600" b="1" dirty="0" smtClean="0"/>
            </a:br>
            <a:r>
              <a:rPr lang="en-US" sz="3600" b="1" dirty="0" smtClean="0"/>
              <a:t>Which is correct as a result?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8839200" cy="2362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Exports decrease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Consumer Debt increases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Wealth increases causing AD to go up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Net Exports </a:t>
            </a:r>
            <a:r>
              <a:rPr lang="en-US" dirty="0" smtClean="0"/>
              <a:t>decrease causing AD to go down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13. Assume the $ appreciates.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Which is correct as a result?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CorShape1"/>
          <p:cNvSpPr/>
          <p:nvPr>
            <p:custDataLst>
              <p:tags r:id="rId2"/>
            </p:custDataLst>
          </p:nvPr>
        </p:nvSpPr>
        <p:spPr>
          <a:xfrm rot="10800000">
            <a:off x="20320" y="319396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04800" y="1371600"/>
            <a:ext cx="8839200" cy="24384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Exports decrease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Consumer Debt increases causing AD to go down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Wealth increases causing AD to go up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Net Exports </a:t>
            </a:r>
            <a:r>
              <a:rPr lang="en-US" dirty="0" smtClean="0"/>
              <a:t>decrease causing AD to go down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0" y="228600"/>
            <a:ext cx="88106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4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tpaddetermex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381000"/>
            <a:ext cx="8814767" cy="4191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47244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To see what happens to:</a:t>
            </a:r>
          </a:p>
          <a:p>
            <a:pPr lvl="1"/>
            <a:r>
              <a:rPr lang="en-US" sz="3500" dirty="0" smtClean="0"/>
              <a:t>Unemployment (UE)</a:t>
            </a:r>
          </a:p>
          <a:p>
            <a:pPr lvl="1"/>
            <a:r>
              <a:rPr lang="en-US" sz="3500" dirty="0" smtClean="0"/>
              <a:t>Inflation (IN)</a:t>
            </a:r>
          </a:p>
          <a:p>
            <a:pPr lvl="1"/>
            <a:r>
              <a:rPr lang="en-US" sz="3500" dirty="0" smtClean="0"/>
              <a:t>Economic Growth </a:t>
            </a:r>
            <a:r>
              <a:rPr lang="en-US" sz="3500" smtClean="0"/>
              <a:t>(EG)</a:t>
            </a:r>
            <a:endParaRPr lang="en-US" sz="3500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To do this we will need</a:t>
            </a:r>
          </a:p>
          <a:p>
            <a:pPr>
              <a:buNone/>
            </a:pPr>
            <a:r>
              <a:rPr lang="en-US" dirty="0" smtClean="0"/>
              <a:t>both AD and AS and then</a:t>
            </a:r>
          </a:p>
          <a:p>
            <a:pPr>
              <a:buNone/>
            </a:pPr>
            <a:r>
              <a:rPr lang="en-US" dirty="0" smtClean="0"/>
              <a:t>find the macroeconomic</a:t>
            </a:r>
          </a:p>
          <a:p>
            <a:pPr>
              <a:buNone/>
            </a:pPr>
            <a:r>
              <a:rPr lang="en-US" dirty="0" smtClean="0"/>
              <a:t>equilibrium</a:t>
            </a:r>
            <a:endParaRPr lang="en-US" dirty="0"/>
          </a:p>
        </p:txBody>
      </p:sp>
      <p:pic>
        <p:nvPicPr>
          <p:cNvPr id="4" name="Picture 3" descr="adasequ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4508" y="1624149"/>
            <a:ext cx="4069492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12b – AS/AD Equilibrium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4191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hlinkClick r:id="rId3"/>
              </a:rPr>
              <a:t>Why the Great Malaise of the World Economy Continues in 2016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400" dirty="0" smtClean="0">
                <a:solidFill>
                  <a:schemeClr val="tx1"/>
                </a:solidFill>
              </a:rPr>
              <a:t>For the United States, 2015 was supposed to be the year that finally closed the book on the Great Recession that began back in 2008; instead, </a:t>
            </a:r>
            <a:r>
              <a:rPr lang="en-US" sz="2400" u="sng" dirty="0" smtClean="0">
                <a:solidFill>
                  <a:schemeClr val="tx1"/>
                </a:solidFill>
              </a:rPr>
              <a:t>the U.S. recovery has been middling</a:t>
            </a:r>
            <a:r>
              <a:rPr lang="en-US" sz="2400" dirty="0" smtClean="0">
                <a:solidFill>
                  <a:schemeClr val="tx1"/>
                </a:solidFill>
              </a:rPr>
              <a:t>. . . . In early 2010, I warned in my book "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Freefall</a:t>
            </a:r>
            <a:r>
              <a:rPr lang="en-US" sz="2400" dirty="0" smtClean="0">
                <a:solidFill>
                  <a:schemeClr val="tx1"/>
                </a:solidFill>
              </a:rPr>
              <a:t>," which describes the events leading up to the Great Recession, that without the appropriate responses, the world risked sliding into what I called a "Great Malaise." Unfortunately, I was right: We didn't do what was needed, and we have ended up precisely where I feared we would.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638800"/>
            <a:ext cx="64660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Why the Great Malaise of the World Economy Continues in 2016 by Joseph </a:t>
            </a:r>
            <a:r>
              <a:rPr lang="en-US" sz="1200" b="1" dirty="0" err="1" smtClean="0">
                <a:solidFill>
                  <a:prstClr val="black"/>
                </a:solidFill>
              </a:rPr>
              <a:t>Stiglitz</a:t>
            </a:r>
            <a:r>
              <a:rPr lang="en-US" sz="1200" b="1" dirty="0" smtClean="0">
                <a:solidFill>
                  <a:prstClr val="black"/>
                </a:solidFill>
              </a:rPr>
              <a:t>, </a:t>
            </a:r>
            <a:r>
              <a:rPr lang="en-US" sz="1200" b="1" i="1" dirty="0" smtClean="0">
                <a:solidFill>
                  <a:prstClr val="black"/>
                </a:solidFill>
              </a:rPr>
              <a:t>The World Post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01/04/2016 01:20 pm ET | </a:t>
            </a:r>
            <a:r>
              <a:rPr lang="en-US" sz="1200" b="1" dirty="0" smtClean="0">
                <a:solidFill>
                  <a:prstClr val="black"/>
                </a:solidFill>
              </a:rPr>
              <a:t>Updated</a:t>
            </a:r>
            <a:r>
              <a:rPr lang="en-US" sz="1200" dirty="0" smtClean="0">
                <a:solidFill>
                  <a:prstClr val="black"/>
                </a:solidFill>
              </a:rPr>
              <a:t> Jan 04, 2016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http://www.huffingtonpost.com/joseph-e-stiglitz/world-economy-2016_b_8908560.html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4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12a – AD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4191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hlinkClick r:id="rId3"/>
              </a:rPr>
              <a:t>Why the Great Malaise of the World Economy Continues in 2016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u="sng" dirty="0" smtClean="0">
                <a:solidFill>
                  <a:schemeClr val="tx1"/>
                </a:solidFill>
              </a:rPr>
              <a:t>The only cure for the world's malaise is an increase in aggregate demand</a:t>
            </a:r>
            <a:r>
              <a:rPr lang="en-US" dirty="0" smtClean="0">
                <a:solidFill>
                  <a:schemeClr val="tx1"/>
                </a:solidFill>
              </a:rPr>
              <a:t>. Far-reaching redistribution of income would help, as would deep reform of our financial system -- not just to prevent it from imposing harm on the rest of us, but also to get banks and other financial institutions to do what they are supposed to do: match long-term savings to long-term investment needs.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638800"/>
            <a:ext cx="64660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Why the Great Malaise of the World Economy Continues in 2016 by Joseph </a:t>
            </a:r>
            <a:r>
              <a:rPr lang="en-US" sz="1200" b="1" dirty="0" err="1" smtClean="0">
                <a:solidFill>
                  <a:prstClr val="black"/>
                </a:solidFill>
              </a:rPr>
              <a:t>Stiglitz</a:t>
            </a:r>
            <a:r>
              <a:rPr lang="en-US" sz="1200" b="1" dirty="0" smtClean="0">
                <a:solidFill>
                  <a:prstClr val="black"/>
                </a:solidFill>
              </a:rPr>
              <a:t>, </a:t>
            </a:r>
            <a:r>
              <a:rPr lang="en-US" sz="1200" b="1" i="1" dirty="0" smtClean="0">
                <a:solidFill>
                  <a:prstClr val="black"/>
                </a:solidFill>
              </a:rPr>
              <a:t>The World Post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01/04/2016 01:20 pm ET | </a:t>
            </a:r>
            <a:r>
              <a:rPr lang="en-US" sz="1200" b="1" dirty="0" smtClean="0">
                <a:solidFill>
                  <a:prstClr val="black"/>
                </a:solidFill>
              </a:rPr>
              <a:t>Updated</a:t>
            </a:r>
            <a:r>
              <a:rPr lang="en-US" sz="1200" dirty="0" smtClean="0">
                <a:solidFill>
                  <a:prstClr val="black"/>
                </a:solidFill>
              </a:rPr>
              <a:t> Jan 04, 2016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http://www.huffingtonpost.com/joseph-e-stiglitz/world-economy-2016_b_8908560.html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43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1. Which is an economic investment (I)?</a:t>
            </a:r>
            <a:endParaRPr lang="en-US" sz="36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43000"/>
            <a:ext cx="8305800" cy="3048001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student buys stock in Apple computers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An investor buy a government bond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carpenter buys a hammer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professor buys new skis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1. Which is an economic investment (I)?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85139" y="1142999"/>
            <a:ext cx="8305800" cy="2362201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student buys stock in Apple computers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An investor buy a government bond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carpenter buys a hammer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professor buys new skis</a:t>
            </a:r>
            <a:endParaRPr lang="en-US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 rot="10800000">
            <a:off x="228600" y="2286000"/>
            <a:ext cx="513080" cy="51308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1679" y="4293696"/>
            <a:ext cx="8003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spending </a:t>
            </a:r>
            <a:r>
              <a:rPr lang="en-US" sz="2800" dirty="0"/>
              <a:t>on the production and accumulation of newly created </a:t>
            </a:r>
            <a:r>
              <a:rPr lang="en-US" sz="2800" b="1" dirty="0"/>
              <a:t>capital goods </a:t>
            </a:r>
            <a:r>
              <a:rPr lang="en-US" sz="2800" dirty="0"/>
              <a:t>such as machinery, tools, factories, and </a:t>
            </a:r>
            <a:r>
              <a:rPr lang="en-US" sz="2800" dirty="0" smtClean="0"/>
              <a:t>warehouses</a:t>
            </a:r>
          </a:p>
          <a:p>
            <a:r>
              <a:rPr lang="en-US" sz="8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smtClean="0"/>
              <a:t>   example</a:t>
            </a:r>
            <a:r>
              <a:rPr lang="en-US" sz="2800" dirty="0"/>
              <a:t>: a carpenter buying a hammer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9" y="3723009"/>
            <a:ext cx="546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Investment (economic investment):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2. Before the late 1700's, living standards in the richest part of the world compared to the poorest parts were ?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828800"/>
            <a:ext cx="5791200" cy="4114799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About five times higher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At most only two to three times higher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About 50 times higher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About the same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OWERPOINTVERSION" val="14.0"/>
  <p:tag name="TASKPANEKEY" val="bd9e0cb1-686b-4499-bf9a-d4143f07d622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. Which is an economic investment (I)?"/>
  <p:tag name="SLIDEORDER" val="4"/>
  <p:tag name="SLIDEGUID" val="73AE557587AD438B99ADA1BBD1CF4194"/>
  <p:tag name="ANSWERSALIAS" val="A student buys stock in Apple computers|smicln|An investor buy a government bond|smicln|A carpenter buys a hammer|smicln|A professor buys new skis"/>
  <p:tag name="VALUES" val="Incorrect|smicln|Incorrect|smicln|Correct|smicln|Incorre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25"/>
  <p:tag name="FONTSIZE" val="32"/>
  <p:tag name="BULLETTYPE" val="ppBulletArabicPeriod"/>
  <p:tag name="ANSWERTEXT" val="A student buys stock in Apple computers&#10;An investor buy a government bond&#10;A carpenter buys a hammer&#10;A professor buys new skis"/>
  <p:tag name="OLDNUMANSWERS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4"/>
  <p:tag name="SLIDEGUID" val="3FC5272067F9461A81D7B3E002005508"/>
  <p:tag name="QUESTIONALIAS" val="2. Before the late 1700's, living standards in the richest part of the world compared to the poorest parts were ?"/>
  <p:tag name="ANSWERSALIAS" val="About five times higher|smicln|At most only two to three times higher|smicln|About 50 times higher|smicln|About the same"/>
  <p:tag name="CORRECTPOINTVALUE" val="0"/>
  <p:tag name="VALUES" val="No Value|smicln|No Value|smicln|No Value|smicln|No Val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9"/>
  <p:tag name="FONTSIZE" val="32"/>
  <p:tag name="BULLETTYPE" val="ppBulletArabicPeriod"/>
  <p:tag name="ANSWERTEXT" val="About five times higher&#10;At most only two to three times higher&#10;About 50 times higher&#10;About the same"/>
  <p:tag name="OLDNUMANSWERS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2. Before the late 1700's, living standards in the richest part of the world compared to the poorest parts were ?"/>
  <p:tag name="ANSWERSALIAS" val="About five times higher|smicln|At most only two to three times higher|smicln|About 50 times higher|smicln|About the same"/>
  <p:tag name="SLIDEORDER" val="5"/>
  <p:tag name="SLIDEGUID" val="E4382B0E637F4ACE899A643B37D7D2E0"/>
  <p:tag name="VALUES" val="Incorrect|smicln|Incorrect|smicln|Incorrect|smicln|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9"/>
  <p:tag name="FONTSIZE" val="32"/>
  <p:tag name="BULLETTYPE" val="ppBulletArabicPeriod"/>
  <p:tag name="ANSWERTEXT" val="About five times higher&#10;At most only two to three times higher&#10;About 50 times higher&#10;About the same"/>
  <p:tag name="OLDNUMANSWERS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2"/>
  <p:tag name="SLIDEGUID" val="49F6FDE8AB804FB7896FE108AA0C555C"/>
  <p:tag name="QUESTIONALIAS" val="3. During a recession:"/>
  <p:tag name="ANSWERSALIAS" val="UE is high and IN is high|smicln|UE is low and IN is low|smicln|UE is high and IN is low|smicln|UE is low and IN is high"/>
  <p:tag name="CORRECTPOINTVALUE" val="0"/>
  <p:tag name="VALUES" val="No Value|smicln|No Value|smicln|No Value|smicln|No Val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9"/>
  <p:tag name="FONTSIZE" val="32"/>
  <p:tag name="BULLETTYPE" val="ppBulletArabicPeriod"/>
  <p:tag name="ANSWERTEXT" val="UE is high and IN is high&#10;UE is low and IN is low&#10;UE is high and IN is low&#10;UE is low and IN is high"/>
  <p:tag name="OLDNUMANSWERS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3. During a recession:"/>
  <p:tag name="ANSWERSALIAS" val="UE is high and IN is high|smicln|UE is low and IN is low|smicln|UE is high and IN is low|smicln|UE is low and IN is high"/>
  <p:tag name="SLIDEORDER" val="3"/>
  <p:tag name="SLIDEGUID" val="4246931BA9A14554A0BA0B8A4962701C"/>
  <p:tag name="VALUES" val="Incorrect|smicln|Incorrect|smicln|Correct|smicln|Incorrec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9"/>
  <p:tag name="FONTSIZE" val="32"/>
  <p:tag name="BULLETTYPE" val="ppBulletArabicPeriod"/>
  <p:tag name="ANSWERTEXT" val="UE is high and IN is high&#10;UE is low and IN is low&#10;UE is high and IN is low&#10;UE is low and IN is high"/>
  <p:tag name="OLDNUMANSWERS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4"/>
  <p:tag name="SLIDEGUID" val="56066FC88276456196CD64D7FC6F50DC"/>
  <p:tag name="QUESTIONALIAS" val="4. This graph is:"/>
  <p:tag name="CORRECTPOINTVALUE" val="0"/>
  <p:tag name="ANSWERSALIAS" val="S and D|smicln|Business Cycle|smicln|AD and AD|smicln|PPC"/>
  <p:tag name="VALUES" val="No Value|smicln|No Value|smicln|No Value|smicln|No Val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6"/>
  <p:tag name="FONTSIZE" val="40"/>
  <p:tag name="BULLETTYPE" val="ppBulletArabicPeriod"/>
  <p:tag name="ANSWERTEXT" val="S and D&#10;Business Cycle&#10;AD and AD&#10;PPC"/>
  <p:tag name="OLDNUMANSWERS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4. This graph is:"/>
  <p:tag name="SLIDEORDER" val="5"/>
  <p:tag name="SLIDEGUID" val="16C3EF8F31224D5BB67CEF8AEE3B1A0B"/>
  <p:tag name="ANSWERSALIAS" val="S and D|smicln|Business Cycle|smicln|AD and AD|smicln|PPC"/>
  <p:tag name="VALUES" val="Incorrect|smicln|Correct|smicln|Incorrect|smicln|In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7"/>
  <p:tag name="FONTSIZE" val="40"/>
  <p:tag name="BULLETTYPE" val="ppBulletArabicPeriod"/>
  <p:tag name="ANSWERTEXT" val="S and D&#10;Business Cycle&#10;AD and AD&#10;PPC"/>
  <p:tag name="OLDNUMANSWERS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5. DEFINE: The aggregate demand curve shows the: "/>
  <p:tag name="CORRECTPOINTVALUE" val="0"/>
  <p:tag name="SLIDEORDER" val="4"/>
  <p:tag name="SLIDEGUID" val="790EBFE691164D2CB712EAFF1C1FCB81"/>
  <p:tag name="ANSWERSALIAS" val="inverse relationship between the price level and the quantity of real GDP purchased |smicln|Direct relationship between the price level and the quantity of real GDP produced|smicln|Inverse relationship between interest rates and the quantity of real GDP produced|smicln|Direct relationship between real-balances and the quantity of real GDP purchased"/>
  <p:tag name="VALUES" val="Correct|smicln|Incorrect|smicln|Incorrect|smicln|Incorrec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49"/>
  <p:tag name="FONTSIZE" val="28"/>
  <p:tag name="BULLETTYPE" val="ppBulletArabicPeriod"/>
  <p:tag name="ANSWERTEXT" val="inverse relationship between the price level and the quantity of real GDP purchased &#10;Direct relationship between the price level and the quantity of real GDP producedInterest Rate Effect&#10;Inverse relationship between interest rates and the quantity of real GDP produced&#10;Direct relationship between real-balances and the quantity of real GDP purchased"/>
  <p:tag name="OLDNUMANSWERS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5. DEFINE: The aggregate demand curve shows the: "/>
  <p:tag name="SLIDEORDER" val="5"/>
  <p:tag name="SLIDEGUID" val="3AB9439F8D4D4731B23EEEF4DD385A2B"/>
  <p:tag name="ANSWERSALIAS" val="inverse relationship between the price level and the quantity of real GDP purchased |smicln|Direct relationship between the price level and the quantity of real GDP |smicln|Inverse relationship between interest rates and the quantity of real GDP produced|smicln|Direct relationship between real-balances and the quantity of real GDP purchased"/>
  <p:tag name="VALUES" val="Correct|smicln|Incorrect|smicln|Incorrect|smicln|Incorr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21"/>
  <p:tag name="FONTSIZE" val="28"/>
  <p:tag name="BULLETTYPE" val="ppBulletArabicPeriod"/>
  <p:tag name="ANSWERTEXT" val="inverse relationship between the price level and the quantity of real GDP purchased &#10;Direct relationship between the price level and the quantity of real GDP &#10;Inverse relationship between interest rates and the quantity of real GDP produced&#10;Direct relationship between real-balances and the quantity of real GDP purchase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A|smicln|B|smicln|C|smicln|D"/>
  <p:tag name="QUESTIONALIAS" val="6. DRAW: Which graph below correctly shows the aggregate demand (AD) curve? "/>
  <p:tag name="CORRECTPOINTVALUE" val="0"/>
  <p:tag name="SLIDEORDER" val="5"/>
  <p:tag name="SLIDEGUID" val="4A410800319A4B74875B9F4D153DD54D"/>
  <p:tag name="VALUES" val="Incorrect|smicln|Correct|smicln|Incorrect|smicln|In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ANSWERSALIAS" val="A|smicln|B|smicln|C|smicln|D"/>
  <p:tag name="QUESTIONALIAS" val="6. DRAW: Which graph below correctly shows the aggregate demand (AD) curve? "/>
  <p:tag name="SLIDEORDER" val="6"/>
  <p:tag name="SLIDEGUID" val="097D4462C0364F7EB279BEE6BB3855E7"/>
  <p:tag name="VALUES" val="Incorrect|smicln|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2"/>
  <p:tag name="SLIDEGUID" val="C7546F84D7844C50B2D93F8052ED3641"/>
  <p:tag name="CORRECTPOINTVALUE" val="0"/>
  <p:tag name="QUESTIONALIAS" val="7. DESCRIBE: Which is NOT one of the reasons why the AD curve is downward sloping?"/>
  <p:tag name="ANSWERSALIAS" val="Price effect|smicln|Real-Balances (Wealth) effect|smicln|Interest rate effect|smicln|Foreign purchases effect"/>
  <p:tag name="VALUES" val="No Value|smicln|No Value|smicln|No Value|smicln|No Val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2"/>
  <p:tag name="FONTSIZE" val="32"/>
  <p:tag name="BULLETTYPE" val="ppBulletArabicPeriod"/>
  <p:tag name="ANSWERTEXT" val="Price effect&#10;Wealth effect&#10;Interest rate effect&#10;Foreign purchases effect"/>
  <p:tag name="OLDNUMANSWERS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SLIDEORDER" val="3"/>
  <p:tag name="SLIDEGUID" val="81361EE72E454FC98B48DA1ECBAE7194"/>
  <p:tag name="QUESTIONALIAS" val="7. DESCRIBE: Which is NOT one of the reasons why the AD curve is downward sloping?"/>
  <p:tag name="ANSWERSALIAS" val="Price effect|smicln|Real-Balances (Wealth) effect|smicln|Interest rate effect|smicln|Foreign purchases effect"/>
  <p:tag name="VALUES" val="Correct|smicln|Incorrect|smicln|Incorrect|smicln|Incorrec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2"/>
  <p:tag name="FONTSIZE" val="32"/>
  <p:tag name="BULLETTYPE" val="ppBulletArabicPeriod"/>
  <p:tag name="ANSWERTEXT" val="Price effect&#10;Wealth effect&#10;Interest rate effect&#10;Foreign purchases effect"/>
  <p:tag name="OLDNUMANSWERS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9"/>
  <p:tag name="SLIDEGUID" val="754371EA559A4F568FF05255053202B6"/>
  <p:tag name="QUESTIONALIAS" val=" 6. Which of the following factors will shift AD1 to AD3?"/>
  <p:tag name="ANSWERSALIAS" val="increase in savings|smicln|decrease in taxes|smicln|decrease in household indebtedness|smicln|increase in investment"/>
  <p:tag name="CORRECTPOINTVALUE" val="0"/>
  <p:tag name="VALUES" val="No Value|smicln|No Value|smicln|No Value|smicln|No Val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5"/>
  <p:tag name="FONTSIZE" val="32"/>
  <p:tag name="BULLETTYPE" val="ppBulletArabicPeriod"/>
  <p:tag name="ANSWERTEXT" val="increase in savings&#10;decrease in taxes&#10;decrease in household indebtedness&#10;increase in investment"/>
  <p:tag name="OLDNUMANSWERS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 6. Which of the following factors will shift AD1 to AD3?"/>
  <p:tag name="ANSWERSALIAS" val="increase in savings|smicln|decrease in taxes|smicln|decrease in household indebtedness|smicln|increase in investment"/>
  <p:tag name="SLIDEORDER" val="10"/>
  <p:tag name="SLIDEGUID" val="6981697A9EEE4114B4582B8E705E23C6"/>
  <p:tag name="VALUES" val="Correct|smicln|Incorrect|smicln|Incorrect|smicln|Incorrec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5"/>
  <p:tag name="FONTSIZE" val="32"/>
  <p:tag name="BULLETTYPE" val="ppBulletArabicPeriod"/>
  <p:tag name="ANSWERTEXT" val="increase in savings&#10;decrease in taxes&#10;decrease in household indebtedness&#10;increase in investment"/>
  <p:tag name="OLDNUMANSWERS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10"/>
  <p:tag name="SLIDEGUID" val="326DAA4336764CF3ABD919CF97517B3C"/>
  <p:tag name="CORRECTPOINTVALUE" val="0"/>
  <p:tag name="QUESTIONALIAS" val=" 9. Which of the following factors will shift AD1 to AD3?"/>
  <p:tag name="ANSWERSALIAS" val="increase in gov’t spending|smicln|decrease in taxes|smicln|decrease in net exports|smicln|increase in money supply"/>
  <p:tag name="VALUES" val="No Value|smicln|No Value|smicln|No Value|smicln|No Val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3"/>
  <p:tag name="FONTSIZE" val="32"/>
  <p:tag name="BULLETTYPE" val="ppBulletArabicPeriod"/>
  <p:tag name="ANSWERTEXT" val="increase in gov’t spending&#10;decrease in taxes&#10;decrease in net exports&#10;decrease in money supply"/>
  <p:tag name="OLDNUMANSWERS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SLIDEORDER" val="11"/>
  <p:tag name="SLIDEGUID" val="9FC5AE1ECAD44F1CAD17941A9234CAE0"/>
  <p:tag name="QUESTIONALIAS" val=" 9. Which of the following factors will shift AD1 to AD3?"/>
  <p:tag name="ANSWERSALIAS" val="increase in gov’t spending|smicln|decrease in taxes|smicln|decrease in net exports|smicln|increase in money supply"/>
  <p:tag name="VALUES" val="Incorrect|smicln|Incorrect|smicln|Correct|smicln|In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3"/>
  <p:tag name="FONTSIZE" val="32"/>
  <p:tag name="BULLETTYPE" val="ppBulletArabicPeriod"/>
  <p:tag name="ANSWERTEXT" val="increase in gov’t spending&#10;decrease in taxes&#10;decrease in net exports&#10;decrease in money supply"/>
  <p:tag name="OLDNUMANSWERS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8"/>
  <p:tag name="SLIDEGUID" val="C37300A29F764FF9AB5F3D277386C4E7"/>
  <p:tag name="QUESTIONALIAS" val="10. Which is correct when the MS increases?"/>
  <p:tag name="CORRECTPOINTVALUE" val="0"/>
  <p:tag name="ANSWERSALIAS" val="A decrease in the interest rate CAUSES a decrease in Investment which  CAUSES a decrease in AD|smicln|A decrease in the interest rate CAUSES an increase in Investment which  CAUSES an increase in AD|smicln|An increase in the interest rate CAUSES a decrease in Investment which  CAUSES a decrease in AD|smicln|An increase in the interest rate CAUSES an increase in Investment which  CAUSES an increase in AD"/>
  <p:tag name="VALUES" val="Incorrect|smicln|Correct|smicln|Incorrect|smicln|Incorrec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3"/>
  <p:tag name="FONTSIZE" val="32"/>
  <p:tag name="BULLETTYPE" val="ppBulletArabicPeriod"/>
  <p:tag name="ANSWERTEXT" val="decr. interest CAUSES decr. I CAUSES decr. AD&#10;decr. interest CAUSES incr. I CAUSES incr. AD&#10;incr. interest CAUSES decr. I CAUSES decr. AD&#10;incr. interest CAUSES incr. I CAUSES incr. AD"/>
  <p:tag name="OLDNUMANSWERS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10. Which is correct when the MS increases?"/>
  <p:tag name="SLIDEORDER" val="9"/>
  <p:tag name="SLIDEGUID" val="E652A52D354346FE973848DB1B31ADE5"/>
  <p:tag name="ANSWERSALIAS" val="A decrease in the interest rate CAUSES a decrease in Investment which  CAUSES a decrease in AD|smicln|A decrease in the interest rate CAUSES an increase in Investment which  CAUSES an increase in AD|smicln|An increase in the interest rate CAUSES a decrease in Investment which  CAUSES a decrease in AD|smicln|An increase in the interest rate CAUSES an increase in Investment which  CAUSES an increase in AD"/>
  <p:tag name="VALUES" val="Incorrect|smicln|Correct|smicln|Incorrect|smicln|Incorrec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83"/>
  <p:tag name="FONTSIZE" val="32"/>
  <p:tag name="BULLETTYPE" val="ppBulletArabicPeriod"/>
  <p:tag name="ANSWERTEXT" val="decr. interest CAUSES decr. I CAUSES decr. AD&#10;decr. interest CAUSES incr. I CAUSES incr. AD&#10;incr. interest CAUSES decr. I CAUSES decr. AD&#10;incr. interest CAUSES incr. I CAUSES incr. AD"/>
  <p:tag name="OLDNUMANSWERS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8. In 2007 home values dropped significantly. Which is correct as a result?"/>
  <p:tag name="ANSWERSALIAS" val="Investment increased causing AD to go up|smicln|Taxes increased causing AD to go down|smicln|Wealth decreased causing AD to go down|smicln|Value of the $ increased causing AD to go down"/>
  <p:tag name="SLIDEORDER" val="9"/>
  <p:tag name="SLIDEGUID" val="018FAD3EC17642B1ACEF57050D661CA0"/>
  <p:tag name="CORRECTPOINTVALUE" val="0"/>
  <p:tag name="VALUES" val="No Value|smicln|No Value|smicln|No Value|smicln|No Val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4"/>
  <p:tag name="FONTSIZE" val="30"/>
  <p:tag name="BULLETTYPE" val="ppBulletArabicPeriod"/>
  <p:tag name="ANSWERTEXT" val="Investment increased causing AD to go up&#10;Taxes increased causing AD to go down&#10;Wealth decreased causing AD to go down&#10;Value of the $ increased causing AD to go down"/>
  <p:tag name="OLDNUMANSWERS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8. In 2007 home values dropped significantly. Which is correct as a result?"/>
  <p:tag name="ANSWERSALIAS" val="Investment increased causing AD to go up|smicln|Taxes increased causing AD to go down|smicln|Wealth decreased causing AD to go down|smicln|Value of the $ increased causing AD to go down"/>
  <p:tag name="SLIDEORDER" val="10"/>
  <p:tag name="SLIDEGUID" val="B37EE4B2F5F5469DAF1E26D619EBF4A7"/>
  <p:tag name="VALUES" val="Incorrect|smicln|Incorrect|smicln|Correct|smicln|Incorrec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4"/>
  <p:tag name="FONTSIZE" val="30"/>
  <p:tag name="BULLETTYPE" val="ppBulletArabicPeriod"/>
  <p:tag name="ANSWERTEXT" val="Investment increased causing AD to go up&#10;Taxes increased causing AD to go down&#10;Wealth decreased causing AD to go down&#10;Value of the $ increased causing AD to go down"/>
  <p:tag name="OLDNUMANSWERS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8"/>
  <p:tag name="SLIDEGUID" val="6C7A11C8574D498FBA580F281CCD9C9F"/>
  <p:tag name="QUESTIONALIAS" val="8. Assume business have increased excess capacity. Which is correct as a result?"/>
  <p:tag name="ANSWERSALIAS" val="Investment decreased causing AD to go down|smicln|Consumption decreased causing AD to go down|smicln|Wealth decreased causing AD to go down|smicln|Cons. Debt increased causing AD to go down"/>
  <p:tag name="CORRECTPOINTVALUE" val="0"/>
  <p:tag name="VALUES" val="No Value|smicln|No Value|smicln|No Value|smicln|No Val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8"/>
  <p:tag name="FONTSIZE" val="30"/>
  <p:tag name="BULLETTYPE" val="ppBulletArabicPeriod"/>
  <p:tag name="ANSWERTEXT" val="Investment decreased causing AD to go down&#10;Consumption decreased causing AD to go down&#10;Wealth decreased causing AD to go down&#10;Cons. Debt increased causing AD to go down"/>
  <p:tag name="OLDNUMANSWERS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QUESTIONALIAS" val="8. Assume business have increased excess capacity. Which is correct as a result?"/>
  <p:tag name="ANSWERSALIAS" val="Investment decreased causing AD to go down|smicln|Consumption decreased causing AD to go down|smicln|Wealth decreased causing AD to go down|smicln|Cons. Debt increased causing AD to go down"/>
  <p:tag name="SLIDEORDER" val="9"/>
  <p:tag name="SLIDEGUID" val="7E8D5121EA7A407C8880335DB42A5890"/>
  <p:tag name="VALUES" val="Correct|smicln|Incorrect|smicln|Incorrect|smicln|Incorrec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8"/>
  <p:tag name="FONTSIZE" val="30"/>
  <p:tag name="BULLETTYPE" val="ppBulletArabicPeriod"/>
  <p:tag name="ANSWERTEXT" val="Investment decreased causing AD to go down&#10;Consumption decreased causing AD to go down&#10;Wealth decreased causing AD to go down&#10;Cons. Debt increased causing AD to go down"/>
  <p:tag name="OLDNUMANSWERS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3"/>
  <p:tag name="SLIDEGUID" val="F6C2250C3D3048EA90C48FD754396541"/>
  <p:tag name="QUESTIONALIAS" val="1. Which is an economic investment (I)?"/>
  <p:tag name="ANSWERSALIAS" val="A student buys stock in Apple computers|smicln|An investor buy a government bond|smicln|A carpenter buys a hammer|smicln|A professor buys new skis"/>
  <p:tag name="CORRECTPOINTVALUE" val="0"/>
  <p:tag name="VALUES" val="No Value|smicln|No Value|smicln|No Value|smicln|No Val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9"/>
  <p:tag name="SLIDEGUID" val="A29C28C49A0C4606975D06FD207F8225"/>
  <p:tag name="CORRECTPOINTVALUE" val="0"/>
  <p:tag name="QUESTIONALIAS" val="13. Assume the $ appreciates.  Which is correct as a result?"/>
  <p:tag name="ANSWERSALIAS" val="Exports decrease causing AD to go down|smicln|Consumer Debt increases causing AD to go down|smicln|Wealth increases causing AD to go up|smicln|Net Exports decrease causing AD to go down"/>
  <p:tag name="VALUES" val="No Value|smicln|No Value|smicln|No Value|smicln|No Val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0"/>
  <p:tag name="FONTSIZE" val="32"/>
  <p:tag name="BULLETTYPE" val="ppBulletArabicPeriod"/>
  <p:tag name="ANSWERTEXT" val="Exports decrease causing AD to go down&#10;Consumer Debt increases causing AD to go down&#10;Wealth increases causing AD to go up&#10;Exports decrease causing AD to go down"/>
  <p:tag name="OLDNUMANSWERS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A1E3F8EDF7E4BD0A01C91DE8D9840C2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"/>
  <p:tag name="SLIDEORDER" val="10"/>
  <p:tag name="SLIDEGUID" val="D0B037050A79403D9D16277413C53199"/>
  <p:tag name="QUESTIONALIAS" val="13. Assume the $ appreciates.  Which is correct as a result?"/>
  <p:tag name="ANSWERSALIAS" val="Exports decrease causing AD to go down|smicln|Consumer Debt increases causing AD to go down|smicln|Wealth increases causing AD to go up|smicln|Net Exports decrease causing AD to go down"/>
  <p:tag name="VALUES" val="Incorrect|smicln|Incorrect|smicln|Incorrect|smicln|Correc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60"/>
  <p:tag name="FONTSIZE" val="32"/>
  <p:tag name="BULLETTYPE" val="ppBulletArabicPeriod"/>
  <p:tag name="ANSWERTEXT" val="Exports decrease causing AD to go down&#10;Consumer Debt increases causing AD to go down&#10;Wealth increases causing AD to go up&#10;Exports decrease causing AD to go down"/>
  <p:tag name="OLDNUMANSWERS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25"/>
  <p:tag name="FONTSIZE" val="32"/>
  <p:tag name="BULLETTYPE" val="ppBulletArabicPeriod"/>
  <p:tag name="ANSWERTEXT" val="A student buys stock in Apple computers&#10;An investor buy a government bond&#10;A carpenter buys a hammer&#10;A professor buys new skis"/>
  <p:tag name="OLDNUMANSWERS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1654</Words>
  <Application>Microsoft Office PowerPoint</Application>
  <PresentationFormat>On-screen Show (4:3)</PresentationFormat>
  <Paragraphs>221</Paragraphs>
  <Slides>46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Chart</vt:lpstr>
      <vt:lpstr>12a – The AD /AS Model: AD Graph and its Determinants</vt:lpstr>
      <vt:lpstr>12a – The AD/AS Model: AD Graph and its Determinants</vt:lpstr>
      <vt:lpstr>12a – The AD/AS Model: AD Graph and its Determinants</vt:lpstr>
      <vt:lpstr>12a – The AD /AS Model: AD Graph and its Determinants</vt:lpstr>
      <vt:lpstr>12b – AS/AD Equilibrium</vt:lpstr>
      <vt:lpstr>12a – AD</vt:lpstr>
      <vt:lpstr>1. Which is an economic investment (I)?</vt:lpstr>
      <vt:lpstr>1. Which is an economic investment (I)?</vt:lpstr>
      <vt:lpstr>2. Before the late 1700's, living standards in the richest part of the world compared to the poorest parts were ?</vt:lpstr>
      <vt:lpstr>2. Before the late 1700's, living standards in the richest part of the world compared to the poorest parts were ?</vt:lpstr>
      <vt:lpstr>PowerPoint Presentation</vt:lpstr>
      <vt:lpstr>PowerPoint Presentation</vt:lpstr>
      <vt:lpstr>3. During a recession:</vt:lpstr>
      <vt:lpstr>3. During a recession:</vt:lpstr>
      <vt:lpstr>4. This graph is:</vt:lpstr>
      <vt:lpstr>4. This graph is:</vt:lpstr>
      <vt:lpstr>The Business Cycle</vt:lpstr>
      <vt:lpstr>5. DEFINE: The aggregate demand curve shows the: </vt:lpstr>
      <vt:lpstr>5. DEFINE: The aggregate demand curve shows the: </vt:lpstr>
      <vt:lpstr>6. DRAW: Which graph below correctly shows the aggregate demand (AD) curve? </vt:lpstr>
      <vt:lpstr>6. DRAW: Which graph below correctly shows the aggregate demand (AD) curve? </vt:lpstr>
      <vt:lpstr>DEFINE / DRAW:  The AD Curve:</vt:lpstr>
      <vt:lpstr>7. DESCRIBE: Which is NOT one of the reasons why the AD curve is downward sloping?</vt:lpstr>
      <vt:lpstr>7. DESCRIBE: Which is NOT one of the reasons why the AD curve is downward sloping?</vt:lpstr>
      <vt:lpstr>For ALL Graphs:</vt:lpstr>
      <vt:lpstr> 8. Which of the following factors will shift AD1 to AD3?</vt:lpstr>
      <vt:lpstr> 8. Which of the following factors will shift AD1 to AD3?</vt:lpstr>
      <vt:lpstr>PowerPoint Presentation</vt:lpstr>
      <vt:lpstr>Determinants of AD If these change then AD shifts either left (increase) or right (decrease)</vt:lpstr>
      <vt:lpstr> 9. Which of the following factors will shift AD1 to AD3?</vt:lpstr>
      <vt:lpstr> 9. Which of the following factors will shift AD1 to AD3?</vt:lpstr>
      <vt:lpstr>PowerPoint Presentation</vt:lpstr>
      <vt:lpstr>10. Which is correct when the MS increases?</vt:lpstr>
      <vt:lpstr>10. Which is correct when the MS increases?</vt:lpstr>
      <vt:lpstr>PowerPoint Presentation</vt:lpstr>
      <vt:lpstr>11. In 2007 home values began to decline significantly. Which is correct as a result?</vt:lpstr>
      <vt:lpstr>11. In 2007 home values began to decline significantly. Which is correct as a result?</vt:lpstr>
      <vt:lpstr>PowerPoint Presentation</vt:lpstr>
      <vt:lpstr>12. Assume business have increased excess capacity. Which is correct as a result?</vt:lpstr>
      <vt:lpstr>12. Assume business have increased excess capacity. Which is correct as a result?</vt:lpstr>
      <vt:lpstr>PowerPoint Presentation</vt:lpstr>
      <vt:lpstr>13. Assume the $ appreciates.  Which is correct as a result?</vt:lpstr>
      <vt:lpstr>13. Assume the $ appreciates.  Which is correct as a result?</vt:lpstr>
      <vt:lpstr>PowerPoint Presentation</vt:lpstr>
      <vt:lpstr>PowerPoint Presentation</vt:lpstr>
      <vt:lpstr>OUR GOAL:</vt:lpstr>
    </vt:vector>
  </TitlesOfParts>
  <Company>Harper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harper</dc:creator>
  <cp:lastModifiedBy>Harper</cp:lastModifiedBy>
  <cp:revision>96</cp:revision>
  <dcterms:created xsi:type="dcterms:W3CDTF">2013-02-04T18:55:14Z</dcterms:created>
  <dcterms:modified xsi:type="dcterms:W3CDTF">2018-10-02T11:36:51Z</dcterms:modified>
</cp:coreProperties>
</file>