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25" r:id="rId2"/>
    <p:sldId id="326" r:id="rId3"/>
    <p:sldId id="327" r:id="rId4"/>
    <p:sldId id="317" r:id="rId5"/>
    <p:sldId id="269" r:id="rId6"/>
    <p:sldId id="299" r:id="rId7"/>
    <p:sldId id="279" r:id="rId8"/>
    <p:sldId id="270" r:id="rId9"/>
    <p:sldId id="300" r:id="rId10"/>
    <p:sldId id="288" r:id="rId11"/>
    <p:sldId id="301" r:id="rId12"/>
    <p:sldId id="287" r:id="rId13"/>
    <p:sldId id="302" r:id="rId14"/>
    <p:sldId id="294" r:id="rId15"/>
    <p:sldId id="280" r:id="rId16"/>
    <p:sldId id="303" r:id="rId17"/>
    <p:sldId id="298" r:id="rId18"/>
    <p:sldId id="307" r:id="rId19"/>
    <p:sldId id="297" r:id="rId20"/>
    <p:sldId id="290" r:id="rId21"/>
    <p:sldId id="308" r:id="rId22"/>
    <p:sldId id="289" r:id="rId23"/>
    <p:sldId id="309" r:id="rId24"/>
    <p:sldId id="272" r:id="rId25"/>
    <p:sldId id="310" r:id="rId26"/>
    <p:sldId id="286" r:id="rId27"/>
    <p:sldId id="311" r:id="rId28"/>
    <p:sldId id="283" r:id="rId29"/>
    <p:sldId id="318" r:id="rId30"/>
    <p:sldId id="319" r:id="rId31"/>
    <p:sldId id="320" r:id="rId32"/>
    <p:sldId id="321" r:id="rId33"/>
    <p:sldId id="322" r:id="rId34"/>
    <p:sldId id="323" r:id="rId35"/>
    <p:sldId id="324" r:id="rId36"/>
    <p:sldId id="293" r:id="rId37"/>
    <p:sldId id="276" r:id="rId38"/>
    <p:sldId id="312" r:id="rId39"/>
    <p:sldId id="284" r:id="rId40"/>
    <p:sldId id="275" r:id="rId41"/>
    <p:sldId id="313" r:id="rId42"/>
    <p:sldId id="328" r:id="rId43"/>
    <p:sldId id="273" r:id="rId44"/>
    <p:sldId id="314" r:id="rId45"/>
    <p:sldId id="329" r:id="rId46"/>
    <p:sldId id="274" r:id="rId47"/>
    <p:sldId id="315" r:id="rId48"/>
    <p:sldId id="330" r:id="rId49"/>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918" autoAdjust="0"/>
    <p:restoredTop sz="94660"/>
  </p:normalViewPr>
  <p:slideViewPr>
    <p:cSldViewPr>
      <p:cViewPr varScale="1">
        <p:scale>
          <a:sx n="51" d="100"/>
          <a:sy n="51" d="100"/>
        </p:scale>
        <p:origin x="-154"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FBD78-9A7B-4A17-9FBF-AB3F6BCE59A1}" type="datetimeFigureOut">
              <a:rPr lang="en-US" smtClean="0"/>
              <a:pPr/>
              <a:t>8/9/2018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1076C-4464-41B3-A8EB-51F71702CCC7}" type="slidenum">
              <a:rPr lang="en-US" smtClean="0"/>
              <a:pPr/>
              <a:t>‹#›</a:t>
            </a:fld>
            <a:endParaRPr lang="en-US"/>
          </a:p>
        </p:txBody>
      </p:sp>
    </p:spTree>
    <p:extLst>
      <p:ext uri="{BB962C8B-B14F-4D97-AF65-F5344CB8AC3E}">
        <p14:creationId xmlns:p14="http://schemas.microsoft.com/office/powerpoint/2010/main" val="392886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746EAF-A769-436D-9698-E3130BACC578}"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746EAF-A769-436D-9698-E3130BACC578}" type="datetimeFigureOut">
              <a:rPr lang="en-US" smtClean="0"/>
              <a:pPr/>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746EAF-A769-436D-9698-E3130BACC578}" type="datetimeFigureOut">
              <a:rPr lang="en-US" smtClean="0"/>
              <a:pPr/>
              <a:t>8/9/2018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46EAF-A769-436D-9698-E3130BACC578}" type="datetimeFigureOut">
              <a:rPr lang="en-US" smtClean="0"/>
              <a:pPr/>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6EAF-A769-436D-9698-E3130BACC578}" type="datetimeFigureOut">
              <a:rPr lang="en-US" smtClean="0"/>
              <a:pPr/>
              <a:t>8/9/2018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6EAF-A769-436D-9698-E3130BACC578}" type="datetimeFigureOut">
              <a:rPr lang="en-US" smtClean="0"/>
              <a:pPr/>
              <a:t>8/9/2018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9D441-B69F-49EC-8203-F85001B0A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6.png"/><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31.xml"/><Relationship Id="rId7" Type="http://schemas.openxmlformats.org/officeDocument/2006/relationships/oleObject" Target="../embeddings/oleObject1.bin"/><Relationship Id="rId2" Type="http://schemas.openxmlformats.org/officeDocument/2006/relationships/tags" Target="../tags/tag30.xml"/><Relationship Id="rId1" Type="http://schemas.openxmlformats.org/officeDocument/2006/relationships/vmlDrawing" Target="../drawings/vmlDrawing1.vml"/><Relationship Id="rId6" Type="http://schemas.openxmlformats.org/officeDocument/2006/relationships/slideLayout" Target="../slideLayouts/slideLayout12.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4.gif"/><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1.xml"/><Relationship Id="rId1" Type="http://schemas.openxmlformats.org/officeDocument/2006/relationships/tags" Target="../tags/tag40.xml"/></Relationships>
</file>

<file path=ppt/slides/_rels/slide2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6.png"/><Relationship Id="rId4"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1.xml"/><Relationship Id="rId1" Type="http://schemas.openxmlformats.org/officeDocument/2006/relationships/tags" Target="../tags/tag50.xml"/></Relationships>
</file>

<file path=ppt/slides/_rels/slide25.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6.xml"/><Relationship Id="rId1" Type="http://schemas.openxmlformats.org/officeDocument/2006/relationships/tags" Target="../tags/tag55.xml"/></Relationships>
</file>

<file path=ppt/slides/_rels/slide2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6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2.xml"/><Relationship Id="rId1" Type="http://schemas.openxmlformats.org/officeDocument/2006/relationships/tags" Target="../tags/tag6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12.xml"/><Relationship Id="rId1" Type="http://schemas.openxmlformats.org/officeDocument/2006/relationships/tags" Target="../tags/tag6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8.xml"/><Relationship Id="rId1" Type="http://schemas.openxmlformats.org/officeDocument/2006/relationships/tags" Target="../tags/tag67.xml"/></Relationships>
</file>

<file path=ppt/slides/_rels/slide33.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3.xml"/><Relationship Id="rId1" Type="http://schemas.openxmlformats.org/officeDocument/2006/relationships/tags" Target="../tags/tag72.xml"/></Relationships>
</file>

<file path=ppt/slides/_rels/slide35.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12.xml"/><Relationship Id="rId1" Type="http://schemas.openxmlformats.org/officeDocument/2006/relationships/tags" Target="../tags/tag7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1.xml"/></Relationships>
</file>

<file path=ppt/slides/_rels/slide38.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8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5.xml"/><Relationship Id="rId1" Type="http://schemas.openxmlformats.org/officeDocument/2006/relationships/tags" Target="../tags/tag84.xml"/></Relationships>
</file>

<file path=ppt/slides/_rels/slide41.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89.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14.png"/><Relationship Id="rId4" Type="http://schemas.openxmlformats.org/officeDocument/2006/relationships/notesSlide" Target="../notesSlides/notesSlide3.xml"/></Relationships>
</file>

<file path=ppt/slides/_rels/slide44.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4.png"/><Relationship Id="rId5" Type="http://schemas.openxmlformats.org/officeDocument/2006/relationships/notesSlide" Target="../notesSlides/notesSlide4.xml"/><Relationship Id="rId4"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12.xml"/><Relationship Id="rId1" Type="http://schemas.openxmlformats.org/officeDocument/2006/relationships/tags" Target="../tags/tag9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7.png"/><Relationship Id="rId4"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10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gif"/><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1295399"/>
          </a:xfrm>
        </p:spPr>
        <p:txBody>
          <a:bodyPr>
            <a:normAutofit fontScale="90000"/>
          </a:bodyPr>
          <a:lstStyle/>
          <a:p>
            <a:r>
              <a:rPr lang="en-US" b="1" dirty="0" smtClean="0"/>
              <a:t>FISCAL POLICY</a:t>
            </a:r>
            <a:br>
              <a:rPr lang="en-US" b="1" dirty="0" smtClean="0"/>
            </a:br>
            <a:r>
              <a:rPr lang="en-US" b="1" dirty="0" smtClean="0"/>
              <a:t>10a </a:t>
            </a:r>
            <a:r>
              <a:rPr lang="en-US" b="1" dirty="0" smtClean="0"/>
              <a:t>– The Spending Multiplier</a:t>
            </a:r>
            <a:endParaRPr lang="en-US" b="1" dirty="0"/>
          </a:p>
        </p:txBody>
      </p:sp>
      <p:sp>
        <p:nvSpPr>
          <p:cNvPr id="3" name="Subtitle 2"/>
          <p:cNvSpPr>
            <a:spLocks noGrp="1"/>
          </p:cNvSpPr>
          <p:nvPr>
            <p:ph type="subTitle" idx="1"/>
          </p:nvPr>
        </p:nvSpPr>
        <p:spPr>
          <a:xfrm>
            <a:off x="676003" y="2476500"/>
            <a:ext cx="7772400" cy="3276600"/>
          </a:xfrm>
        </p:spPr>
        <p:txBody>
          <a:bodyPr/>
          <a:lstStyle/>
          <a:p>
            <a:pPr algn="l"/>
            <a:r>
              <a:rPr lang="en-US" b="1" dirty="0" smtClean="0">
                <a:solidFill>
                  <a:schemeClr val="tx1"/>
                </a:solidFill>
              </a:rPr>
              <a:t>This web quiz may appear as two pages on tablets and laptops.</a:t>
            </a:r>
          </a:p>
          <a:p>
            <a:pPr algn="l"/>
            <a:endParaRPr lang="en-US" sz="1200"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4" y="0"/>
            <a:ext cx="9178834" cy="10387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4" y="6524625"/>
            <a:ext cx="9163594" cy="3333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5629" y="4114800"/>
            <a:ext cx="616272" cy="530679"/>
          </a:xfrm>
          <a:prstGeom prst="rect">
            <a:avLst/>
          </a:prstGeom>
        </p:spPr>
      </p:pic>
    </p:spTree>
    <p:custDataLst>
      <p:tags r:id="rId1"/>
    </p:custDataLst>
    <p:extLst>
      <p:ext uri="{BB962C8B-B14F-4D97-AF65-F5344CB8AC3E}">
        <p14:creationId xmlns:p14="http://schemas.microsoft.com/office/powerpoint/2010/main" val="3015390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304800"/>
            <a:ext cx="2362200" cy="868362"/>
          </a:xfrm>
        </p:spPr>
        <p:txBody>
          <a:bodyPr>
            <a:normAutofit/>
          </a:bodyPr>
          <a:lstStyle/>
          <a:p>
            <a:pPr algn="l"/>
            <a:r>
              <a:rPr lang="en-US" sz="3600" b="1" dirty="0" smtClean="0"/>
              <a:t>3. MPS = ?</a:t>
            </a:r>
            <a:endParaRPr lang="en-US" sz="3600" b="1" dirty="0"/>
          </a:p>
        </p:txBody>
      </p:sp>
      <p:graphicFrame>
        <p:nvGraphicFramePr>
          <p:cNvPr id="7" name="Table 6"/>
          <p:cNvGraphicFramePr>
            <a:graphicFrameLocks noGrp="1"/>
          </p:cNvGraphicFramePr>
          <p:nvPr>
            <p:extLst>
              <p:ext uri="{D42A27DB-BD31-4B8C-83A1-F6EECF244321}">
                <p14:modId xmlns:p14="http://schemas.microsoft.com/office/powerpoint/2010/main" val="1645824631"/>
              </p:ext>
            </p:extLst>
          </p:nvPr>
        </p:nvGraphicFramePr>
        <p:xfrm>
          <a:off x="2666999" y="381000"/>
          <a:ext cx="6415933" cy="4038599"/>
        </p:xfrm>
        <a:graphic>
          <a:graphicData uri="http://schemas.openxmlformats.org/drawingml/2006/table">
            <a:tbl>
              <a:tblPr/>
              <a:tblGrid>
                <a:gridCol w="2466787"/>
                <a:gridCol w="2232126"/>
                <a:gridCol w="1717020"/>
              </a:tblGrid>
              <a:tr h="1208716">
                <a:tc>
                  <a:txBody>
                    <a:bodyPr/>
                    <a:lstStyle/>
                    <a:p>
                      <a:pPr marL="0" marR="0" algn="ctr">
                        <a:spcBef>
                          <a:spcPts val="0"/>
                        </a:spcBef>
                        <a:spcAft>
                          <a:spcPts val="0"/>
                        </a:spcAft>
                      </a:pPr>
                      <a:r>
                        <a:rPr lang="en-US" sz="2400" dirty="0">
                          <a:latin typeface="Arial"/>
                          <a:ea typeface="Times New Roman"/>
                          <a:cs typeface="Times New Roman"/>
                        </a:rPr>
                        <a:t/>
                      </a:r>
                      <a:br>
                        <a:rPr lang="en-US" sz="2400" dirty="0">
                          <a:latin typeface="Arial"/>
                          <a:ea typeface="Times New Roman"/>
                          <a:cs typeface="Times New Roman"/>
                        </a:rPr>
                      </a:br>
                      <a:r>
                        <a:rPr lang="en-US" sz="2400" b="1" dirty="0">
                          <a:latin typeface="Arial"/>
                          <a:ea typeface="Times New Roman"/>
                          <a:cs typeface="Times New Roman"/>
                        </a:rPr>
                        <a:t>Level of output and income</a:t>
                      </a:r>
                      <a:endParaRPr lang="en-US" sz="3100" dirty="0">
                        <a:latin typeface="Times New Roman"/>
                        <a:ea typeface="Times New Roman"/>
                        <a:cs typeface="Times New Roman"/>
                      </a:endParaRPr>
                    </a:p>
                  </a:txBody>
                  <a:tcPr marL="0" marR="0" marT="82109" marB="26733">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3100">
                        <a:latin typeface="Times New Roman"/>
                        <a:ea typeface="Times New Roman"/>
                        <a:cs typeface="Times New Roman"/>
                      </a:endParaRPr>
                    </a:p>
                    <a:p>
                      <a:pPr marL="0" marR="0" algn="ctr">
                        <a:spcBef>
                          <a:spcPts val="0"/>
                        </a:spcBef>
                        <a:spcAft>
                          <a:spcPts val="0"/>
                        </a:spcAft>
                      </a:pPr>
                      <a:r>
                        <a:rPr lang="en-US" sz="2400" b="1">
                          <a:latin typeface="Arial"/>
                          <a:ea typeface="Times New Roman"/>
                          <a:cs typeface="Times New Roman"/>
                        </a:rPr>
                        <a:t>Consumption</a:t>
                      </a:r>
                      <a:endParaRPr lang="en-US" sz="3100">
                        <a:latin typeface="Times New Roman"/>
                        <a:ea typeface="Times New Roman"/>
                        <a:cs typeface="Times New Roman"/>
                      </a:endParaRPr>
                    </a:p>
                  </a:txBody>
                  <a:tcPr marL="0" marR="0" marT="82109" marB="26733">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3100" dirty="0">
                        <a:latin typeface="Times New Roman"/>
                        <a:ea typeface="Times New Roman"/>
                        <a:cs typeface="Times New Roman"/>
                      </a:endParaRPr>
                    </a:p>
                    <a:p>
                      <a:pPr marL="0" marR="0" algn="ctr">
                        <a:spcBef>
                          <a:spcPts val="0"/>
                        </a:spcBef>
                        <a:spcAft>
                          <a:spcPts val="0"/>
                        </a:spcAft>
                      </a:pPr>
                      <a:r>
                        <a:rPr lang="en-US" sz="2400" b="1" dirty="0">
                          <a:latin typeface="Arial"/>
                          <a:ea typeface="Times New Roman"/>
                          <a:cs typeface="Times New Roman"/>
                        </a:rPr>
                        <a:t>Saving</a:t>
                      </a:r>
                      <a:endParaRPr lang="en-US" sz="3100" dirty="0">
                        <a:latin typeface="Times New Roman"/>
                        <a:ea typeface="Times New Roman"/>
                        <a:cs typeface="Times New Roman"/>
                      </a:endParaRPr>
                    </a:p>
                  </a:txBody>
                  <a:tcPr marL="0" marR="0" marT="82109" marB="26733">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842">
                <a:tc>
                  <a:txBody>
                    <a:bodyPr/>
                    <a:lstStyle/>
                    <a:p>
                      <a:pPr marL="0" marR="0">
                        <a:spcBef>
                          <a:spcPts val="0"/>
                        </a:spcBef>
                        <a:spcAft>
                          <a:spcPts val="0"/>
                        </a:spcAft>
                        <a:tabLst>
                          <a:tab pos="511810" algn="dec"/>
                        </a:tabLst>
                      </a:pPr>
                      <a:r>
                        <a:rPr lang="en-US" sz="2400">
                          <a:latin typeface="Arial"/>
                          <a:ea typeface="Times New Roman"/>
                          <a:cs typeface="Times New Roman"/>
                        </a:rPr>
                        <a:t>$100</a:t>
                      </a:r>
                      <a:endParaRPr lang="en-US" sz="3100">
                        <a:latin typeface="Times New Roman"/>
                        <a:ea typeface="Times New Roman"/>
                        <a:cs typeface="Times New Roman"/>
                      </a:endParaRPr>
                    </a:p>
                  </a:txBody>
                  <a:tcPr marL="0" marR="0" marT="82109"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tabLst>
                          <a:tab pos="475615" algn="dec"/>
                        </a:tabLst>
                      </a:pPr>
                      <a:r>
                        <a:rPr lang="en-US" sz="2400">
                          <a:latin typeface="Arial"/>
                          <a:ea typeface="Times New Roman"/>
                          <a:cs typeface="Times New Roman"/>
                        </a:rPr>
                        <a:t>$120</a:t>
                      </a:r>
                      <a:endParaRPr lang="en-US" sz="3100">
                        <a:latin typeface="Times New Roman"/>
                        <a:ea typeface="Times New Roman"/>
                        <a:cs typeface="Times New Roman"/>
                      </a:endParaRPr>
                    </a:p>
                  </a:txBody>
                  <a:tcPr marL="0" marR="0" marT="164218"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tabLst>
                          <a:tab pos="384175" algn="dec"/>
                        </a:tabLst>
                      </a:pPr>
                      <a:r>
                        <a:rPr lang="en-US" sz="2400">
                          <a:latin typeface="Arial"/>
                          <a:ea typeface="Times New Roman"/>
                          <a:cs typeface="Times New Roman"/>
                        </a:rPr>
                        <a:t>−$20</a:t>
                      </a:r>
                      <a:endParaRPr lang="en-US" sz="3100">
                        <a:latin typeface="Times New Roman"/>
                        <a:ea typeface="Times New Roman"/>
                        <a:cs typeface="Times New Roman"/>
                      </a:endParaRPr>
                    </a:p>
                  </a:txBody>
                  <a:tcPr marL="0" marR="0" marT="164218" marB="0">
                    <a:lnL>
                      <a:noFill/>
                    </a:lnL>
                    <a:lnR>
                      <a:noFill/>
                    </a:lnR>
                    <a:lnT w="12700" cap="flat" cmpd="sng" algn="ctr">
                      <a:solidFill>
                        <a:srgbClr val="000000"/>
                      </a:solidFill>
                      <a:prstDash val="solid"/>
                      <a:round/>
                      <a:headEnd type="none" w="med" len="med"/>
                      <a:tailEnd type="none" w="med" len="med"/>
                    </a:lnT>
                    <a:lnB>
                      <a:noFill/>
                    </a:lnB>
                  </a:tcPr>
                </a:tc>
              </a:tr>
              <a:tr h="448733">
                <a:tc>
                  <a:txBody>
                    <a:bodyPr/>
                    <a:lstStyle/>
                    <a:p>
                      <a:pPr marL="0" marR="0">
                        <a:spcBef>
                          <a:spcPts val="0"/>
                        </a:spcBef>
                        <a:spcAft>
                          <a:spcPts val="0"/>
                        </a:spcAft>
                        <a:tabLst>
                          <a:tab pos="511810" algn="dec"/>
                        </a:tabLst>
                      </a:pPr>
                      <a:r>
                        <a:rPr lang="en-US" sz="2400">
                          <a:latin typeface="Arial"/>
                          <a:ea typeface="Times New Roman"/>
                          <a:cs typeface="Times New Roman"/>
                        </a:rPr>
                        <a:t>130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475615" algn="dec"/>
                        </a:tabLst>
                      </a:pPr>
                      <a:r>
                        <a:rPr lang="en-US" sz="2400">
                          <a:latin typeface="Arial"/>
                          <a:ea typeface="Times New Roman"/>
                          <a:cs typeface="Times New Roman"/>
                        </a:rPr>
                        <a:t>140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384175" algn="dec"/>
                        </a:tabLst>
                      </a:pPr>
                      <a:r>
                        <a:rPr lang="en-US" sz="2400">
                          <a:latin typeface="Arial"/>
                          <a:ea typeface="Times New Roman"/>
                          <a:cs typeface="Times New Roman"/>
                        </a:rPr>
                        <a:t>−10</a:t>
                      </a:r>
                      <a:endParaRPr lang="en-US" sz="3100">
                        <a:latin typeface="Times New Roman"/>
                        <a:ea typeface="Times New Roman"/>
                        <a:cs typeface="Times New Roman"/>
                      </a:endParaRPr>
                    </a:p>
                  </a:txBody>
                  <a:tcPr marL="0" marR="0" marT="82109" marB="0">
                    <a:lnL>
                      <a:noFill/>
                    </a:lnL>
                    <a:lnR>
                      <a:noFill/>
                    </a:lnR>
                    <a:lnT>
                      <a:noFill/>
                    </a:lnT>
                    <a:lnB>
                      <a:noFill/>
                    </a:lnB>
                  </a:tcPr>
                </a:tc>
              </a:tr>
              <a:tr h="448733">
                <a:tc>
                  <a:txBody>
                    <a:bodyPr/>
                    <a:lstStyle/>
                    <a:p>
                      <a:pPr marL="0" marR="0">
                        <a:spcBef>
                          <a:spcPts val="0"/>
                        </a:spcBef>
                        <a:spcAft>
                          <a:spcPts val="0"/>
                        </a:spcAft>
                        <a:tabLst>
                          <a:tab pos="511810" algn="dec"/>
                        </a:tabLst>
                      </a:pPr>
                      <a:r>
                        <a:rPr lang="en-US" sz="2400">
                          <a:latin typeface="Arial"/>
                          <a:ea typeface="Times New Roman"/>
                          <a:cs typeface="Times New Roman"/>
                        </a:rPr>
                        <a:t>160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475615" algn="dec"/>
                        </a:tabLst>
                      </a:pPr>
                      <a:r>
                        <a:rPr lang="en-US" sz="2400">
                          <a:latin typeface="Arial"/>
                          <a:ea typeface="Times New Roman"/>
                          <a:cs typeface="Times New Roman"/>
                        </a:rPr>
                        <a:t>160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384175" algn="dec"/>
                        </a:tabLst>
                      </a:pPr>
                      <a:r>
                        <a:rPr lang="en-US" sz="2400">
                          <a:latin typeface="Arial"/>
                          <a:ea typeface="Times New Roman"/>
                          <a:cs typeface="Times New Roman"/>
                        </a:rPr>
                        <a:t>0</a:t>
                      </a:r>
                      <a:endParaRPr lang="en-US" sz="3100">
                        <a:latin typeface="Times New Roman"/>
                        <a:ea typeface="Times New Roman"/>
                        <a:cs typeface="Times New Roman"/>
                      </a:endParaRPr>
                    </a:p>
                  </a:txBody>
                  <a:tcPr marL="0" marR="0" marT="82109" marB="0">
                    <a:lnL>
                      <a:noFill/>
                    </a:lnL>
                    <a:lnR>
                      <a:noFill/>
                    </a:lnR>
                    <a:lnT>
                      <a:noFill/>
                    </a:lnT>
                    <a:lnB>
                      <a:noFill/>
                    </a:lnB>
                  </a:tcPr>
                </a:tc>
              </a:tr>
              <a:tr h="448733">
                <a:tc>
                  <a:txBody>
                    <a:bodyPr/>
                    <a:lstStyle/>
                    <a:p>
                      <a:pPr marL="0" marR="0">
                        <a:spcBef>
                          <a:spcPts val="0"/>
                        </a:spcBef>
                        <a:spcAft>
                          <a:spcPts val="0"/>
                        </a:spcAft>
                        <a:tabLst>
                          <a:tab pos="511810" algn="dec"/>
                        </a:tabLst>
                      </a:pPr>
                      <a:r>
                        <a:rPr lang="en-US" sz="2400">
                          <a:latin typeface="Arial"/>
                          <a:ea typeface="Times New Roman"/>
                          <a:cs typeface="Times New Roman"/>
                        </a:rPr>
                        <a:t>190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475615" algn="dec"/>
                        </a:tabLst>
                      </a:pPr>
                      <a:r>
                        <a:rPr lang="en-US" sz="2400">
                          <a:latin typeface="Arial"/>
                          <a:ea typeface="Times New Roman"/>
                          <a:cs typeface="Times New Roman"/>
                        </a:rPr>
                        <a:t>180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384175" algn="dec"/>
                        </a:tabLst>
                      </a:pPr>
                      <a:r>
                        <a:rPr lang="en-US" sz="2400">
                          <a:latin typeface="Arial"/>
                          <a:ea typeface="Times New Roman"/>
                          <a:cs typeface="Times New Roman"/>
                        </a:rPr>
                        <a:t>10</a:t>
                      </a:r>
                      <a:endParaRPr lang="en-US" sz="3100">
                        <a:latin typeface="Times New Roman"/>
                        <a:ea typeface="Times New Roman"/>
                        <a:cs typeface="Times New Roman"/>
                      </a:endParaRPr>
                    </a:p>
                  </a:txBody>
                  <a:tcPr marL="0" marR="0" marT="82109" marB="0">
                    <a:lnL>
                      <a:noFill/>
                    </a:lnL>
                    <a:lnR>
                      <a:noFill/>
                    </a:lnR>
                    <a:lnT>
                      <a:noFill/>
                    </a:lnT>
                    <a:lnB>
                      <a:noFill/>
                    </a:lnB>
                  </a:tcPr>
                </a:tc>
              </a:tr>
              <a:tr h="448733">
                <a:tc>
                  <a:txBody>
                    <a:bodyPr/>
                    <a:lstStyle/>
                    <a:p>
                      <a:pPr marL="0" marR="0">
                        <a:spcBef>
                          <a:spcPts val="0"/>
                        </a:spcBef>
                        <a:spcAft>
                          <a:spcPts val="0"/>
                        </a:spcAft>
                        <a:tabLst>
                          <a:tab pos="511810" algn="dec"/>
                        </a:tabLst>
                      </a:pPr>
                      <a:r>
                        <a:rPr lang="en-US" sz="2400">
                          <a:latin typeface="Arial"/>
                          <a:ea typeface="Times New Roman"/>
                          <a:cs typeface="Times New Roman"/>
                        </a:rPr>
                        <a:t>220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475615" algn="dec"/>
                        </a:tabLst>
                      </a:pPr>
                      <a:r>
                        <a:rPr lang="en-US" sz="2400">
                          <a:latin typeface="Arial"/>
                          <a:ea typeface="Times New Roman"/>
                          <a:cs typeface="Times New Roman"/>
                        </a:rPr>
                        <a:t>200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384175" algn="dec"/>
                        </a:tabLst>
                      </a:pPr>
                      <a:r>
                        <a:rPr lang="en-US" sz="2400">
                          <a:latin typeface="Arial"/>
                          <a:ea typeface="Times New Roman"/>
                          <a:cs typeface="Times New Roman"/>
                        </a:rPr>
                        <a:t>20</a:t>
                      </a:r>
                      <a:endParaRPr lang="en-US" sz="3100">
                        <a:latin typeface="Times New Roman"/>
                        <a:ea typeface="Times New Roman"/>
                        <a:cs typeface="Times New Roman"/>
                      </a:endParaRPr>
                    </a:p>
                  </a:txBody>
                  <a:tcPr marL="0" marR="0" marT="82109" marB="0">
                    <a:lnL>
                      <a:noFill/>
                    </a:lnL>
                    <a:lnR>
                      <a:noFill/>
                    </a:lnR>
                    <a:lnT>
                      <a:noFill/>
                    </a:lnT>
                    <a:lnB>
                      <a:noFill/>
                    </a:lnB>
                  </a:tcPr>
                </a:tc>
              </a:tr>
              <a:tr h="504109">
                <a:tc>
                  <a:txBody>
                    <a:bodyPr/>
                    <a:lstStyle/>
                    <a:p>
                      <a:pPr marL="0" marR="0">
                        <a:spcBef>
                          <a:spcPts val="0"/>
                        </a:spcBef>
                        <a:spcAft>
                          <a:spcPts val="0"/>
                        </a:spcAft>
                        <a:tabLst>
                          <a:tab pos="511810" algn="dec"/>
                        </a:tabLst>
                      </a:pPr>
                      <a:r>
                        <a:rPr lang="en-US" sz="2400">
                          <a:latin typeface="Arial"/>
                          <a:ea typeface="Times New Roman"/>
                          <a:cs typeface="Times New Roman"/>
                        </a:rPr>
                        <a:t>250</a:t>
                      </a:r>
                      <a:endParaRPr lang="en-US" sz="3100">
                        <a:latin typeface="Times New Roman"/>
                        <a:ea typeface="Times New Roman"/>
                        <a:cs typeface="Times New Roman"/>
                      </a:endParaRPr>
                    </a:p>
                  </a:txBody>
                  <a:tcPr marL="0" marR="0" marT="82109" marB="55376">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75615" algn="dec"/>
                        </a:tabLst>
                      </a:pPr>
                      <a:r>
                        <a:rPr lang="en-US" sz="2400">
                          <a:latin typeface="Arial"/>
                          <a:ea typeface="Times New Roman"/>
                          <a:cs typeface="Times New Roman"/>
                        </a:rPr>
                        <a:t>220</a:t>
                      </a:r>
                      <a:endParaRPr lang="en-US" sz="3100">
                        <a:latin typeface="Times New Roman"/>
                        <a:ea typeface="Times New Roman"/>
                        <a:cs typeface="Times New Roman"/>
                      </a:endParaRPr>
                    </a:p>
                  </a:txBody>
                  <a:tcPr marL="0" marR="0" marT="82109" marB="55376">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84175" algn="dec"/>
                        </a:tabLst>
                      </a:pPr>
                      <a:r>
                        <a:rPr lang="en-US" sz="2400" dirty="0">
                          <a:latin typeface="Arial"/>
                          <a:ea typeface="Times New Roman"/>
                          <a:cs typeface="Times New Roman"/>
                        </a:rPr>
                        <a:t>30</a:t>
                      </a:r>
                      <a:endParaRPr lang="en-US" sz="3100" dirty="0">
                        <a:latin typeface="Times New Roman"/>
                        <a:ea typeface="Times New Roman"/>
                        <a:cs typeface="Times New Roman"/>
                      </a:endParaRPr>
                    </a:p>
                  </a:txBody>
                  <a:tcPr marL="0" marR="0" marT="82109" marB="55376">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 name="TPAnswers"/>
          <p:cNvSpPr>
            <a:spLocks noGrp="1"/>
          </p:cNvSpPr>
          <p:nvPr>
            <p:ph type="body" idx="1"/>
            <p:custDataLst>
              <p:tags r:id="rId2"/>
            </p:custDataLst>
          </p:nvPr>
        </p:nvSpPr>
        <p:spPr>
          <a:xfrm>
            <a:off x="457200" y="1143000"/>
            <a:ext cx="1295400" cy="2209800"/>
          </a:xfrm>
        </p:spPr>
        <p:txBody>
          <a:bodyPr>
            <a:normAutofit lnSpcReduction="10000"/>
          </a:bodyPr>
          <a:lstStyle/>
          <a:p>
            <a:pPr marL="514350" indent="-514350">
              <a:buFont typeface="Arial" pitchFamily="34" charset="0"/>
              <a:buAutoNum type="arabicPeriod"/>
            </a:pPr>
            <a:r>
              <a:rPr lang="en-US" dirty="0" smtClean="0"/>
              <a:t>1/4</a:t>
            </a:r>
          </a:p>
          <a:p>
            <a:pPr marL="514350" indent="-514350">
              <a:buFont typeface="Arial" pitchFamily="34" charset="0"/>
              <a:buAutoNum type="arabicPeriod"/>
            </a:pPr>
            <a:r>
              <a:rPr lang="en-US" dirty="0" smtClean="0"/>
              <a:t>1/3</a:t>
            </a:r>
          </a:p>
          <a:p>
            <a:pPr marL="514350" indent="-514350">
              <a:buFont typeface="Arial" pitchFamily="34" charset="0"/>
              <a:buAutoNum type="arabicPeriod"/>
            </a:pPr>
            <a:r>
              <a:rPr lang="en-US" dirty="0" smtClean="0"/>
              <a:t>2/3</a:t>
            </a:r>
          </a:p>
          <a:p>
            <a:pPr marL="514350" indent="-514350">
              <a:buFont typeface="Arial" pitchFamily="34" charset="0"/>
              <a:buAutoNum type="arabicPeriod"/>
            </a:pPr>
            <a:r>
              <a:rPr lang="en-US" dirty="0" smtClean="0"/>
              <a:t>3/4</a:t>
            </a:r>
            <a:endParaRPr lang="en-US"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03200" y="304800"/>
            <a:ext cx="2286000" cy="868362"/>
          </a:xfrm>
        </p:spPr>
        <p:txBody>
          <a:bodyPr>
            <a:normAutofit/>
          </a:bodyPr>
          <a:lstStyle/>
          <a:p>
            <a:pPr algn="l"/>
            <a:r>
              <a:rPr lang="en-US" sz="3600" b="1" dirty="0" smtClean="0">
                <a:solidFill>
                  <a:srgbClr val="0070C0"/>
                </a:solidFill>
              </a:rPr>
              <a:t>3. MPS = ?</a:t>
            </a:r>
            <a:endParaRPr lang="en-US" sz="3600" b="1" dirty="0">
              <a:solidFill>
                <a:srgbClr val="0070C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636429915"/>
              </p:ext>
            </p:extLst>
          </p:nvPr>
        </p:nvGraphicFramePr>
        <p:xfrm>
          <a:off x="2666999" y="336465"/>
          <a:ext cx="6244573" cy="3930734"/>
        </p:xfrm>
        <a:graphic>
          <a:graphicData uri="http://schemas.openxmlformats.org/drawingml/2006/table">
            <a:tbl>
              <a:tblPr/>
              <a:tblGrid>
                <a:gridCol w="2400903"/>
                <a:gridCol w="2172509"/>
                <a:gridCol w="1671161"/>
              </a:tblGrid>
              <a:tr h="1176433">
                <a:tc>
                  <a:txBody>
                    <a:bodyPr/>
                    <a:lstStyle/>
                    <a:p>
                      <a:pPr marL="0" marR="0" algn="ctr">
                        <a:spcBef>
                          <a:spcPts val="0"/>
                        </a:spcBef>
                        <a:spcAft>
                          <a:spcPts val="0"/>
                        </a:spcAft>
                      </a:pPr>
                      <a:r>
                        <a:rPr lang="en-US" sz="2300" dirty="0">
                          <a:latin typeface="Arial"/>
                          <a:ea typeface="Times New Roman"/>
                          <a:cs typeface="Times New Roman"/>
                        </a:rPr>
                        <a:t/>
                      </a:r>
                      <a:br>
                        <a:rPr lang="en-US" sz="2300" dirty="0">
                          <a:latin typeface="Arial"/>
                          <a:ea typeface="Times New Roman"/>
                          <a:cs typeface="Times New Roman"/>
                        </a:rPr>
                      </a:br>
                      <a:r>
                        <a:rPr lang="en-US" sz="2300" b="1" dirty="0">
                          <a:latin typeface="Arial"/>
                          <a:ea typeface="Times New Roman"/>
                          <a:cs typeface="Times New Roman"/>
                        </a:rPr>
                        <a:t>Level of output and income</a:t>
                      </a:r>
                      <a:endParaRPr lang="en-US" sz="3000" dirty="0">
                        <a:latin typeface="Times New Roman"/>
                        <a:ea typeface="Times New Roman"/>
                        <a:cs typeface="Times New Roman"/>
                      </a:endParaRPr>
                    </a:p>
                  </a:txBody>
                  <a:tcPr marL="0" marR="0" marT="79916" marB="26019">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3000">
                        <a:latin typeface="Times New Roman"/>
                        <a:ea typeface="Times New Roman"/>
                        <a:cs typeface="Times New Roman"/>
                      </a:endParaRPr>
                    </a:p>
                    <a:p>
                      <a:pPr marL="0" marR="0" algn="ctr">
                        <a:spcBef>
                          <a:spcPts val="0"/>
                        </a:spcBef>
                        <a:spcAft>
                          <a:spcPts val="0"/>
                        </a:spcAft>
                      </a:pPr>
                      <a:r>
                        <a:rPr lang="en-US" sz="2300" b="1">
                          <a:latin typeface="Arial"/>
                          <a:ea typeface="Times New Roman"/>
                          <a:cs typeface="Times New Roman"/>
                        </a:rPr>
                        <a:t>Consumption</a:t>
                      </a:r>
                      <a:endParaRPr lang="en-US" sz="3000">
                        <a:latin typeface="Times New Roman"/>
                        <a:ea typeface="Times New Roman"/>
                        <a:cs typeface="Times New Roman"/>
                      </a:endParaRPr>
                    </a:p>
                  </a:txBody>
                  <a:tcPr marL="0" marR="0" marT="79916" marB="26019">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3000" dirty="0">
                        <a:latin typeface="Times New Roman"/>
                        <a:ea typeface="Times New Roman"/>
                        <a:cs typeface="Times New Roman"/>
                      </a:endParaRPr>
                    </a:p>
                    <a:p>
                      <a:pPr marL="0" marR="0" algn="ctr">
                        <a:spcBef>
                          <a:spcPts val="0"/>
                        </a:spcBef>
                        <a:spcAft>
                          <a:spcPts val="0"/>
                        </a:spcAft>
                      </a:pPr>
                      <a:r>
                        <a:rPr lang="en-US" sz="2300" b="1" dirty="0">
                          <a:latin typeface="Arial"/>
                          <a:ea typeface="Times New Roman"/>
                          <a:cs typeface="Times New Roman"/>
                        </a:rPr>
                        <a:t>Saving</a:t>
                      </a:r>
                      <a:endParaRPr lang="en-US" sz="3000" dirty="0">
                        <a:latin typeface="Times New Roman"/>
                        <a:ea typeface="Times New Roman"/>
                        <a:cs typeface="Times New Roman"/>
                      </a:endParaRPr>
                    </a:p>
                  </a:txBody>
                  <a:tcPr marL="0" marR="0" marT="79916" marB="26019">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664">
                <a:tc>
                  <a:txBody>
                    <a:bodyPr/>
                    <a:lstStyle/>
                    <a:p>
                      <a:pPr marL="0" marR="0">
                        <a:spcBef>
                          <a:spcPts val="0"/>
                        </a:spcBef>
                        <a:spcAft>
                          <a:spcPts val="0"/>
                        </a:spcAft>
                        <a:tabLst>
                          <a:tab pos="511810" algn="dec"/>
                        </a:tabLst>
                      </a:pPr>
                      <a:r>
                        <a:rPr lang="en-US" sz="2300">
                          <a:latin typeface="Arial"/>
                          <a:ea typeface="Times New Roman"/>
                          <a:cs typeface="Times New Roman"/>
                        </a:rPr>
                        <a:t>$100</a:t>
                      </a:r>
                      <a:endParaRPr lang="en-US" sz="3000">
                        <a:latin typeface="Times New Roman"/>
                        <a:ea typeface="Times New Roman"/>
                        <a:cs typeface="Times New Roman"/>
                      </a:endParaRPr>
                    </a:p>
                  </a:txBody>
                  <a:tcPr marL="0" marR="0" marT="79916"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tabLst>
                          <a:tab pos="475615" algn="dec"/>
                        </a:tabLst>
                      </a:pPr>
                      <a:r>
                        <a:rPr lang="en-US" sz="2300" dirty="0">
                          <a:latin typeface="Arial"/>
                          <a:ea typeface="Times New Roman"/>
                          <a:cs typeface="Times New Roman"/>
                        </a:rPr>
                        <a:t>$120</a:t>
                      </a:r>
                      <a:endParaRPr lang="en-US" sz="3000" dirty="0">
                        <a:latin typeface="Times New Roman"/>
                        <a:ea typeface="Times New Roman"/>
                        <a:cs typeface="Times New Roman"/>
                      </a:endParaRPr>
                    </a:p>
                  </a:txBody>
                  <a:tcPr marL="0" marR="0" marT="159832"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tabLst>
                          <a:tab pos="384175" algn="dec"/>
                        </a:tabLst>
                      </a:pPr>
                      <a:r>
                        <a:rPr lang="en-US" sz="2300">
                          <a:latin typeface="Arial"/>
                          <a:ea typeface="Times New Roman"/>
                          <a:cs typeface="Times New Roman"/>
                        </a:rPr>
                        <a:t>−$20</a:t>
                      </a:r>
                      <a:endParaRPr lang="en-US" sz="3000">
                        <a:latin typeface="Times New Roman"/>
                        <a:ea typeface="Times New Roman"/>
                        <a:cs typeface="Times New Roman"/>
                      </a:endParaRPr>
                    </a:p>
                  </a:txBody>
                  <a:tcPr marL="0" marR="0" marT="159832" marB="0">
                    <a:lnL>
                      <a:noFill/>
                    </a:lnL>
                    <a:lnR>
                      <a:noFill/>
                    </a:lnR>
                    <a:lnT w="12700" cap="flat" cmpd="sng" algn="ctr">
                      <a:solidFill>
                        <a:srgbClr val="000000"/>
                      </a:solidFill>
                      <a:prstDash val="solid"/>
                      <a:round/>
                      <a:headEnd type="none" w="med" len="med"/>
                      <a:tailEnd type="none" w="med" len="med"/>
                    </a:lnT>
                    <a:lnB>
                      <a:noFill/>
                    </a:lnB>
                  </a:tcPr>
                </a:tc>
              </a:tr>
              <a:tr h="436748">
                <a:tc>
                  <a:txBody>
                    <a:bodyPr/>
                    <a:lstStyle/>
                    <a:p>
                      <a:pPr marL="0" marR="0">
                        <a:spcBef>
                          <a:spcPts val="0"/>
                        </a:spcBef>
                        <a:spcAft>
                          <a:spcPts val="0"/>
                        </a:spcAft>
                        <a:tabLst>
                          <a:tab pos="511810" algn="dec"/>
                        </a:tabLst>
                      </a:pPr>
                      <a:r>
                        <a:rPr lang="en-US" sz="2300">
                          <a:latin typeface="Arial"/>
                          <a:ea typeface="Times New Roman"/>
                          <a:cs typeface="Times New Roman"/>
                        </a:rPr>
                        <a:t>130</a:t>
                      </a:r>
                      <a:endParaRPr lang="en-US" sz="3000">
                        <a:latin typeface="Times New Roman"/>
                        <a:ea typeface="Times New Roman"/>
                        <a:cs typeface="Times New Roman"/>
                      </a:endParaRPr>
                    </a:p>
                  </a:txBody>
                  <a:tcPr marL="0" marR="0" marT="79916" marB="0">
                    <a:lnL>
                      <a:noFill/>
                    </a:lnL>
                    <a:lnR>
                      <a:noFill/>
                    </a:lnR>
                    <a:lnT>
                      <a:noFill/>
                    </a:lnT>
                    <a:lnB>
                      <a:noFill/>
                    </a:lnB>
                  </a:tcPr>
                </a:tc>
                <a:tc>
                  <a:txBody>
                    <a:bodyPr/>
                    <a:lstStyle/>
                    <a:p>
                      <a:pPr marL="0" marR="0">
                        <a:spcBef>
                          <a:spcPts val="0"/>
                        </a:spcBef>
                        <a:spcAft>
                          <a:spcPts val="0"/>
                        </a:spcAft>
                        <a:tabLst>
                          <a:tab pos="475615" algn="dec"/>
                        </a:tabLst>
                      </a:pPr>
                      <a:r>
                        <a:rPr lang="en-US" sz="2300">
                          <a:latin typeface="Arial"/>
                          <a:ea typeface="Times New Roman"/>
                          <a:cs typeface="Times New Roman"/>
                        </a:rPr>
                        <a:t>140</a:t>
                      </a:r>
                      <a:endParaRPr lang="en-US" sz="3000">
                        <a:latin typeface="Times New Roman"/>
                        <a:ea typeface="Times New Roman"/>
                        <a:cs typeface="Times New Roman"/>
                      </a:endParaRPr>
                    </a:p>
                  </a:txBody>
                  <a:tcPr marL="0" marR="0" marT="79916" marB="0">
                    <a:lnL>
                      <a:noFill/>
                    </a:lnL>
                    <a:lnR>
                      <a:noFill/>
                    </a:lnR>
                    <a:lnT>
                      <a:noFill/>
                    </a:lnT>
                    <a:lnB>
                      <a:noFill/>
                    </a:lnB>
                  </a:tcPr>
                </a:tc>
                <a:tc>
                  <a:txBody>
                    <a:bodyPr/>
                    <a:lstStyle/>
                    <a:p>
                      <a:pPr marL="0" marR="0">
                        <a:spcBef>
                          <a:spcPts val="0"/>
                        </a:spcBef>
                        <a:spcAft>
                          <a:spcPts val="0"/>
                        </a:spcAft>
                        <a:tabLst>
                          <a:tab pos="384175" algn="dec"/>
                        </a:tabLst>
                      </a:pPr>
                      <a:r>
                        <a:rPr lang="en-US" sz="2300">
                          <a:latin typeface="Arial"/>
                          <a:ea typeface="Times New Roman"/>
                          <a:cs typeface="Times New Roman"/>
                        </a:rPr>
                        <a:t>−10</a:t>
                      </a:r>
                      <a:endParaRPr lang="en-US" sz="3000">
                        <a:latin typeface="Times New Roman"/>
                        <a:ea typeface="Times New Roman"/>
                        <a:cs typeface="Times New Roman"/>
                      </a:endParaRPr>
                    </a:p>
                  </a:txBody>
                  <a:tcPr marL="0" marR="0" marT="79916" marB="0">
                    <a:lnL>
                      <a:noFill/>
                    </a:lnL>
                    <a:lnR>
                      <a:noFill/>
                    </a:lnR>
                    <a:lnT>
                      <a:noFill/>
                    </a:lnT>
                    <a:lnB>
                      <a:noFill/>
                    </a:lnB>
                  </a:tcPr>
                </a:tc>
              </a:tr>
              <a:tr h="436748">
                <a:tc>
                  <a:txBody>
                    <a:bodyPr/>
                    <a:lstStyle/>
                    <a:p>
                      <a:pPr marL="0" marR="0">
                        <a:spcBef>
                          <a:spcPts val="0"/>
                        </a:spcBef>
                        <a:spcAft>
                          <a:spcPts val="0"/>
                        </a:spcAft>
                        <a:tabLst>
                          <a:tab pos="511810" algn="dec"/>
                        </a:tabLst>
                      </a:pPr>
                      <a:r>
                        <a:rPr lang="en-US" sz="2300">
                          <a:latin typeface="Arial"/>
                          <a:ea typeface="Times New Roman"/>
                          <a:cs typeface="Times New Roman"/>
                        </a:rPr>
                        <a:t>160</a:t>
                      </a:r>
                      <a:endParaRPr lang="en-US" sz="3000">
                        <a:latin typeface="Times New Roman"/>
                        <a:ea typeface="Times New Roman"/>
                        <a:cs typeface="Times New Roman"/>
                      </a:endParaRPr>
                    </a:p>
                  </a:txBody>
                  <a:tcPr marL="0" marR="0" marT="79916" marB="0">
                    <a:lnL>
                      <a:noFill/>
                    </a:lnL>
                    <a:lnR>
                      <a:noFill/>
                    </a:lnR>
                    <a:lnT>
                      <a:noFill/>
                    </a:lnT>
                    <a:lnB>
                      <a:noFill/>
                    </a:lnB>
                  </a:tcPr>
                </a:tc>
                <a:tc>
                  <a:txBody>
                    <a:bodyPr/>
                    <a:lstStyle/>
                    <a:p>
                      <a:pPr marL="0" marR="0">
                        <a:spcBef>
                          <a:spcPts val="0"/>
                        </a:spcBef>
                        <a:spcAft>
                          <a:spcPts val="0"/>
                        </a:spcAft>
                        <a:tabLst>
                          <a:tab pos="475615" algn="dec"/>
                        </a:tabLst>
                      </a:pPr>
                      <a:r>
                        <a:rPr lang="en-US" sz="2300">
                          <a:latin typeface="Arial"/>
                          <a:ea typeface="Times New Roman"/>
                          <a:cs typeface="Times New Roman"/>
                        </a:rPr>
                        <a:t>160</a:t>
                      </a:r>
                      <a:endParaRPr lang="en-US" sz="3000">
                        <a:latin typeface="Times New Roman"/>
                        <a:ea typeface="Times New Roman"/>
                        <a:cs typeface="Times New Roman"/>
                      </a:endParaRPr>
                    </a:p>
                  </a:txBody>
                  <a:tcPr marL="0" marR="0" marT="79916" marB="0">
                    <a:lnL>
                      <a:noFill/>
                    </a:lnL>
                    <a:lnR>
                      <a:noFill/>
                    </a:lnR>
                    <a:lnT>
                      <a:noFill/>
                    </a:lnT>
                    <a:lnB>
                      <a:noFill/>
                    </a:lnB>
                  </a:tcPr>
                </a:tc>
                <a:tc>
                  <a:txBody>
                    <a:bodyPr/>
                    <a:lstStyle/>
                    <a:p>
                      <a:pPr marL="0" marR="0">
                        <a:spcBef>
                          <a:spcPts val="0"/>
                        </a:spcBef>
                        <a:spcAft>
                          <a:spcPts val="0"/>
                        </a:spcAft>
                        <a:tabLst>
                          <a:tab pos="384175" algn="dec"/>
                        </a:tabLst>
                      </a:pPr>
                      <a:r>
                        <a:rPr lang="en-US" sz="2300">
                          <a:latin typeface="Arial"/>
                          <a:ea typeface="Times New Roman"/>
                          <a:cs typeface="Times New Roman"/>
                        </a:rPr>
                        <a:t>0</a:t>
                      </a:r>
                      <a:endParaRPr lang="en-US" sz="3000">
                        <a:latin typeface="Times New Roman"/>
                        <a:ea typeface="Times New Roman"/>
                        <a:cs typeface="Times New Roman"/>
                      </a:endParaRPr>
                    </a:p>
                  </a:txBody>
                  <a:tcPr marL="0" marR="0" marT="79916" marB="0">
                    <a:lnL>
                      <a:noFill/>
                    </a:lnL>
                    <a:lnR>
                      <a:noFill/>
                    </a:lnR>
                    <a:lnT>
                      <a:noFill/>
                    </a:lnT>
                    <a:lnB>
                      <a:noFill/>
                    </a:lnB>
                  </a:tcPr>
                </a:tc>
              </a:tr>
              <a:tr h="436748">
                <a:tc>
                  <a:txBody>
                    <a:bodyPr/>
                    <a:lstStyle/>
                    <a:p>
                      <a:pPr marL="0" marR="0">
                        <a:spcBef>
                          <a:spcPts val="0"/>
                        </a:spcBef>
                        <a:spcAft>
                          <a:spcPts val="0"/>
                        </a:spcAft>
                        <a:tabLst>
                          <a:tab pos="511810" algn="dec"/>
                        </a:tabLst>
                      </a:pPr>
                      <a:r>
                        <a:rPr lang="en-US" sz="2300">
                          <a:latin typeface="Arial"/>
                          <a:ea typeface="Times New Roman"/>
                          <a:cs typeface="Times New Roman"/>
                        </a:rPr>
                        <a:t>190</a:t>
                      </a:r>
                      <a:endParaRPr lang="en-US" sz="3000">
                        <a:latin typeface="Times New Roman"/>
                        <a:ea typeface="Times New Roman"/>
                        <a:cs typeface="Times New Roman"/>
                      </a:endParaRPr>
                    </a:p>
                  </a:txBody>
                  <a:tcPr marL="0" marR="0" marT="79916" marB="0">
                    <a:lnL>
                      <a:noFill/>
                    </a:lnL>
                    <a:lnR>
                      <a:noFill/>
                    </a:lnR>
                    <a:lnT>
                      <a:noFill/>
                    </a:lnT>
                    <a:lnB>
                      <a:noFill/>
                    </a:lnB>
                  </a:tcPr>
                </a:tc>
                <a:tc>
                  <a:txBody>
                    <a:bodyPr/>
                    <a:lstStyle/>
                    <a:p>
                      <a:pPr marL="0" marR="0">
                        <a:spcBef>
                          <a:spcPts val="0"/>
                        </a:spcBef>
                        <a:spcAft>
                          <a:spcPts val="0"/>
                        </a:spcAft>
                        <a:tabLst>
                          <a:tab pos="475615" algn="dec"/>
                        </a:tabLst>
                      </a:pPr>
                      <a:r>
                        <a:rPr lang="en-US" sz="2300">
                          <a:latin typeface="Arial"/>
                          <a:ea typeface="Times New Roman"/>
                          <a:cs typeface="Times New Roman"/>
                        </a:rPr>
                        <a:t>180</a:t>
                      </a:r>
                      <a:endParaRPr lang="en-US" sz="3000">
                        <a:latin typeface="Times New Roman"/>
                        <a:ea typeface="Times New Roman"/>
                        <a:cs typeface="Times New Roman"/>
                      </a:endParaRPr>
                    </a:p>
                  </a:txBody>
                  <a:tcPr marL="0" marR="0" marT="79916" marB="0">
                    <a:lnL>
                      <a:noFill/>
                    </a:lnL>
                    <a:lnR>
                      <a:noFill/>
                    </a:lnR>
                    <a:lnT>
                      <a:noFill/>
                    </a:lnT>
                    <a:lnB>
                      <a:noFill/>
                    </a:lnB>
                  </a:tcPr>
                </a:tc>
                <a:tc>
                  <a:txBody>
                    <a:bodyPr/>
                    <a:lstStyle/>
                    <a:p>
                      <a:pPr marL="0" marR="0">
                        <a:spcBef>
                          <a:spcPts val="0"/>
                        </a:spcBef>
                        <a:spcAft>
                          <a:spcPts val="0"/>
                        </a:spcAft>
                        <a:tabLst>
                          <a:tab pos="384175" algn="dec"/>
                        </a:tabLst>
                      </a:pPr>
                      <a:r>
                        <a:rPr lang="en-US" sz="2300">
                          <a:latin typeface="Arial"/>
                          <a:ea typeface="Times New Roman"/>
                          <a:cs typeface="Times New Roman"/>
                        </a:rPr>
                        <a:t>10</a:t>
                      </a:r>
                      <a:endParaRPr lang="en-US" sz="3000">
                        <a:latin typeface="Times New Roman"/>
                        <a:ea typeface="Times New Roman"/>
                        <a:cs typeface="Times New Roman"/>
                      </a:endParaRPr>
                    </a:p>
                  </a:txBody>
                  <a:tcPr marL="0" marR="0" marT="79916" marB="0">
                    <a:lnL>
                      <a:noFill/>
                    </a:lnL>
                    <a:lnR>
                      <a:noFill/>
                    </a:lnR>
                    <a:lnT>
                      <a:noFill/>
                    </a:lnT>
                    <a:lnB>
                      <a:noFill/>
                    </a:lnB>
                  </a:tcPr>
                </a:tc>
              </a:tr>
              <a:tr h="436748">
                <a:tc>
                  <a:txBody>
                    <a:bodyPr/>
                    <a:lstStyle/>
                    <a:p>
                      <a:pPr marL="0" marR="0">
                        <a:spcBef>
                          <a:spcPts val="0"/>
                        </a:spcBef>
                        <a:spcAft>
                          <a:spcPts val="0"/>
                        </a:spcAft>
                        <a:tabLst>
                          <a:tab pos="511810" algn="dec"/>
                        </a:tabLst>
                      </a:pPr>
                      <a:r>
                        <a:rPr lang="en-US" sz="2300">
                          <a:latin typeface="Arial"/>
                          <a:ea typeface="Times New Roman"/>
                          <a:cs typeface="Times New Roman"/>
                        </a:rPr>
                        <a:t>220</a:t>
                      </a:r>
                      <a:endParaRPr lang="en-US" sz="3000">
                        <a:latin typeface="Times New Roman"/>
                        <a:ea typeface="Times New Roman"/>
                        <a:cs typeface="Times New Roman"/>
                      </a:endParaRPr>
                    </a:p>
                  </a:txBody>
                  <a:tcPr marL="0" marR="0" marT="79916" marB="0">
                    <a:lnL>
                      <a:noFill/>
                    </a:lnL>
                    <a:lnR>
                      <a:noFill/>
                    </a:lnR>
                    <a:lnT>
                      <a:noFill/>
                    </a:lnT>
                    <a:lnB>
                      <a:noFill/>
                    </a:lnB>
                  </a:tcPr>
                </a:tc>
                <a:tc>
                  <a:txBody>
                    <a:bodyPr/>
                    <a:lstStyle/>
                    <a:p>
                      <a:pPr marL="0" marR="0">
                        <a:spcBef>
                          <a:spcPts val="0"/>
                        </a:spcBef>
                        <a:spcAft>
                          <a:spcPts val="0"/>
                        </a:spcAft>
                        <a:tabLst>
                          <a:tab pos="475615" algn="dec"/>
                        </a:tabLst>
                      </a:pPr>
                      <a:r>
                        <a:rPr lang="en-US" sz="2300">
                          <a:latin typeface="Arial"/>
                          <a:ea typeface="Times New Roman"/>
                          <a:cs typeface="Times New Roman"/>
                        </a:rPr>
                        <a:t>200</a:t>
                      </a:r>
                      <a:endParaRPr lang="en-US" sz="3000">
                        <a:latin typeface="Times New Roman"/>
                        <a:ea typeface="Times New Roman"/>
                        <a:cs typeface="Times New Roman"/>
                      </a:endParaRPr>
                    </a:p>
                  </a:txBody>
                  <a:tcPr marL="0" marR="0" marT="79916" marB="0">
                    <a:lnL>
                      <a:noFill/>
                    </a:lnL>
                    <a:lnR>
                      <a:noFill/>
                    </a:lnR>
                    <a:lnT>
                      <a:noFill/>
                    </a:lnT>
                    <a:lnB>
                      <a:noFill/>
                    </a:lnB>
                  </a:tcPr>
                </a:tc>
                <a:tc>
                  <a:txBody>
                    <a:bodyPr/>
                    <a:lstStyle/>
                    <a:p>
                      <a:pPr marL="0" marR="0">
                        <a:spcBef>
                          <a:spcPts val="0"/>
                        </a:spcBef>
                        <a:spcAft>
                          <a:spcPts val="0"/>
                        </a:spcAft>
                        <a:tabLst>
                          <a:tab pos="384175" algn="dec"/>
                        </a:tabLst>
                      </a:pPr>
                      <a:r>
                        <a:rPr lang="en-US" sz="2300">
                          <a:latin typeface="Arial"/>
                          <a:ea typeface="Times New Roman"/>
                          <a:cs typeface="Times New Roman"/>
                        </a:rPr>
                        <a:t>20</a:t>
                      </a:r>
                      <a:endParaRPr lang="en-US" sz="3000">
                        <a:latin typeface="Times New Roman"/>
                        <a:ea typeface="Times New Roman"/>
                        <a:cs typeface="Times New Roman"/>
                      </a:endParaRPr>
                    </a:p>
                  </a:txBody>
                  <a:tcPr marL="0" marR="0" marT="79916" marB="0">
                    <a:lnL>
                      <a:noFill/>
                    </a:lnL>
                    <a:lnR>
                      <a:noFill/>
                    </a:lnR>
                    <a:lnT>
                      <a:noFill/>
                    </a:lnT>
                    <a:lnB>
                      <a:noFill/>
                    </a:lnB>
                  </a:tcPr>
                </a:tc>
              </a:tr>
              <a:tr h="490645">
                <a:tc>
                  <a:txBody>
                    <a:bodyPr/>
                    <a:lstStyle/>
                    <a:p>
                      <a:pPr marL="0" marR="0">
                        <a:spcBef>
                          <a:spcPts val="0"/>
                        </a:spcBef>
                        <a:spcAft>
                          <a:spcPts val="0"/>
                        </a:spcAft>
                        <a:tabLst>
                          <a:tab pos="511810" algn="dec"/>
                        </a:tabLst>
                      </a:pPr>
                      <a:r>
                        <a:rPr lang="en-US" sz="2300">
                          <a:latin typeface="Arial"/>
                          <a:ea typeface="Times New Roman"/>
                          <a:cs typeface="Times New Roman"/>
                        </a:rPr>
                        <a:t>250</a:t>
                      </a:r>
                      <a:endParaRPr lang="en-US" sz="3000">
                        <a:latin typeface="Times New Roman"/>
                        <a:ea typeface="Times New Roman"/>
                        <a:cs typeface="Times New Roman"/>
                      </a:endParaRPr>
                    </a:p>
                  </a:txBody>
                  <a:tcPr marL="0" marR="0" marT="79916" marB="53897">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75615" algn="dec"/>
                        </a:tabLst>
                      </a:pPr>
                      <a:r>
                        <a:rPr lang="en-US" sz="2300">
                          <a:latin typeface="Arial"/>
                          <a:ea typeface="Times New Roman"/>
                          <a:cs typeface="Times New Roman"/>
                        </a:rPr>
                        <a:t>220</a:t>
                      </a:r>
                      <a:endParaRPr lang="en-US" sz="3000">
                        <a:latin typeface="Times New Roman"/>
                        <a:ea typeface="Times New Roman"/>
                        <a:cs typeface="Times New Roman"/>
                      </a:endParaRPr>
                    </a:p>
                  </a:txBody>
                  <a:tcPr marL="0" marR="0" marT="79916" marB="53897">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84175" algn="dec"/>
                        </a:tabLst>
                      </a:pPr>
                      <a:r>
                        <a:rPr lang="en-US" sz="2300" dirty="0">
                          <a:latin typeface="Arial"/>
                          <a:ea typeface="Times New Roman"/>
                          <a:cs typeface="Times New Roman"/>
                        </a:rPr>
                        <a:t>30</a:t>
                      </a:r>
                      <a:endParaRPr lang="en-US" sz="3000" dirty="0">
                        <a:latin typeface="Times New Roman"/>
                        <a:ea typeface="Times New Roman"/>
                        <a:cs typeface="Times New Roman"/>
                      </a:endParaRPr>
                    </a:p>
                  </a:txBody>
                  <a:tcPr marL="0" marR="0" marT="79916" marB="53897">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0" name="CorShape1"/>
          <p:cNvSpPr/>
          <p:nvPr>
            <p:custDataLst>
              <p:tags r:id="rId2"/>
            </p:custDataLst>
          </p:nvPr>
        </p:nvSpPr>
        <p:spPr>
          <a:xfrm rot="10800000">
            <a:off x="203200" y="1733465"/>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143000"/>
            <a:ext cx="1295400" cy="2209800"/>
          </a:xfrm>
        </p:spPr>
        <p:txBody>
          <a:bodyPr>
            <a:normAutofit lnSpcReduction="10000"/>
          </a:bodyPr>
          <a:lstStyle/>
          <a:p>
            <a:pPr marL="514350" indent="-514350">
              <a:buFont typeface="Arial" pitchFamily="34" charset="0"/>
              <a:buAutoNum type="arabicPeriod"/>
            </a:pPr>
            <a:r>
              <a:rPr lang="en-US" dirty="0" smtClean="0"/>
              <a:t>1/4</a:t>
            </a:r>
          </a:p>
          <a:p>
            <a:pPr marL="514350" indent="-514350">
              <a:buFont typeface="Arial" pitchFamily="34" charset="0"/>
              <a:buAutoNum type="arabicPeriod"/>
            </a:pPr>
            <a:r>
              <a:rPr lang="en-US" dirty="0" smtClean="0"/>
              <a:t>1/3</a:t>
            </a:r>
          </a:p>
          <a:p>
            <a:pPr marL="514350" indent="-514350">
              <a:buFont typeface="Arial" pitchFamily="34" charset="0"/>
              <a:buAutoNum type="arabicPeriod"/>
            </a:pPr>
            <a:r>
              <a:rPr lang="en-US" dirty="0" smtClean="0"/>
              <a:t>2/3</a:t>
            </a:r>
          </a:p>
          <a:p>
            <a:pPr marL="514350" indent="-514350">
              <a:buFont typeface="Arial" pitchFamily="34" charset="0"/>
              <a:buAutoNum type="arabicPeriod"/>
            </a:pPr>
            <a:r>
              <a:rPr lang="en-US" dirty="0" smtClean="0"/>
              <a:t>3/4</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304800"/>
            <a:ext cx="2209800" cy="868362"/>
          </a:xfrm>
        </p:spPr>
        <p:txBody>
          <a:bodyPr>
            <a:normAutofit/>
          </a:bodyPr>
          <a:lstStyle/>
          <a:p>
            <a:pPr algn="l"/>
            <a:r>
              <a:rPr lang="en-US" sz="3600" b="1" dirty="0" smtClean="0"/>
              <a:t>4. MPC = ?</a:t>
            </a:r>
            <a:endParaRPr lang="en-US" sz="3600" b="1" dirty="0"/>
          </a:p>
        </p:txBody>
      </p:sp>
      <p:sp>
        <p:nvSpPr>
          <p:cNvPr id="3" name="TPAnswers"/>
          <p:cNvSpPr>
            <a:spLocks noGrp="1"/>
          </p:cNvSpPr>
          <p:nvPr>
            <p:ph type="body" idx="1"/>
            <p:custDataLst>
              <p:tags r:id="rId2"/>
            </p:custDataLst>
          </p:nvPr>
        </p:nvSpPr>
        <p:spPr>
          <a:xfrm>
            <a:off x="457200" y="1143000"/>
            <a:ext cx="1295400" cy="2209800"/>
          </a:xfrm>
        </p:spPr>
        <p:txBody>
          <a:bodyPr>
            <a:normAutofit lnSpcReduction="10000"/>
          </a:bodyPr>
          <a:lstStyle/>
          <a:p>
            <a:pPr marL="514350" indent="-514350">
              <a:buFont typeface="Arial" pitchFamily="34" charset="0"/>
              <a:buAutoNum type="arabicPeriod"/>
            </a:pPr>
            <a:r>
              <a:rPr lang="en-US" dirty="0" smtClean="0"/>
              <a:t>0.1</a:t>
            </a:r>
          </a:p>
          <a:p>
            <a:pPr marL="514350" indent="-514350">
              <a:buFont typeface="Arial" pitchFamily="34" charset="0"/>
              <a:buAutoNum type="arabicPeriod"/>
            </a:pPr>
            <a:r>
              <a:rPr lang="en-US" dirty="0" smtClean="0"/>
              <a:t>0.5</a:t>
            </a:r>
          </a:p>
          <a:p>
            <a:pPr marL="514350" indent="-514350">
              <a:buFont typeface="Arial" pitchFamily="34" charset="0"/>
              <a:buAutoNum type="arabicPeriod"/>
            </a:pPr>
            <a:r>
              <a:rPr lang="en-US" dirty="0" smtClean="0"/>
              <a:t>0.8</a:t>
            </a:r>
          </a:p>
          <a:p>
            <a:pPr marL="514350" indent="-514350">
              <a:buFont typeface="Arial" pitchFamily="34" charset="0"/>
              <a:buAutoNum type="arabicPeriod"/>
            </a:pPr>
            <a:r>
              <a:rPr lang="en-US" dirty="0" smtClean="0"/>
              <a:t>0.9</a:t>
            </a:r>
            <a:endParaRPr lang="en-US" dirty="0"/>
          </a:p>
        </p:txBody>
      </p:sp>
      <p:pic>
        <p:nvPicPr>
          <p:cNvPr id="102404" name="Picture 4"/>
          <p:cNvPicPr>
            <a:picLocks noChangeAspect="1" noChangeArrowheads="1"/>
          </p:cNvPicPr>
          <p:nvPr/>
        </p:nvPicPr>
        <p:blipFill>
          <a:blip r:embed="rId4" cstate="print"/>
          <a:srcRect/>
          <a:stretch>
            <a:fillRect/>
          </a:stretch>
        </p:blipFill>
        <p:spPr bwMode="auto">
          <a:xfrm>
            <a:off x="2590800" y="274320"/>
            <a:ext cx="6464012" cy="414528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14085" y="228600"/>
            <a:ext cx="2514600" cy="868362"/>
          </a:xfrm>
        </p:spPr>
        <p:txBody>
          <a:bodyPr>
            <a:normAutofit/>
          </a:bodyPr>
          <a:lstStyle/>
          <a:p>
            <a:pPr algn="l"/>
            <a:r>
              <a:rPr lang="en-US" sz="3600" b="1" dirty="0" smtClean="0">
                <a:solidFill>
                  <a:srgbClr val="0070C0"/>
                </a:solidFill>
              </a:rPr>
              <a:t>4. MPC = ?</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143000"/>
            <a:ext cx="1295400" cy="2209800"/>
          </a:xfrm>
        </p:spPr>
        <p:txBody>
          <a:bodyPr>
            <a:normAutofit lnSpcReduction="10000"/>
          </a:bodyPr>
          <a:lstStyle/>
          <a:p>
            <a:pPr marL="514350" indent="-514350">
              <a:buFont typeface="Arial" pitchFamily="34" charset="0"/>
              <a:buAutoNum type="arabicPeriod"/>
            </a:pPr>
            <a:r>
              <a:rPr lang="en-US" dirty="0" smtClean="0"/>
              <a:t>0.1</a:t>
            </a:r>
          </a:p>
          <a:p>
            <a:pPr marL="514350" indent="-514350">
              <a:buFont typeface="Arial" pitchFamily="34" charset="0"/>
              <a:buAutoNum type="arabicPeriod"/>
            </a:pPr>
            <a:r>
              <a:rPr lang="en-US" dirty="0" smtClean="0"/>
              <a:t>0.5</a:t>
            </a:r>
          </a:p>
          <a:p>
            <a:pPr marL="514350" indent="-514350">
              <a:buFont typeface="Arial" pitchFamily="34" charset="0"/>
              <a:buAutoNum type="arabicPeriod"/>
            </a:pPr>
            <a:r>
              <a:rPr lang="en-US" dirty="0" smtClean="0"/>
              <a:t>0.8</a:t>
            </a:r>
          </a:p>
          <a:p>
            <a:pPr marL="514350" indent="-514350">
              <a:buFont typeface="Arial" pitchFamily="34" charset="0"/>
              <a:buAutoNum type="arabicPeriod"/>
            </a:pPr>
            <a:r>
              <a:rPr lang="en-US" dirty="0" smtClean="0"/>
              <a:t>0.9</a:t>
            </a:r>
            <a:endParaRPr lang="en-US" dirty="0"/>
          </a:p>
        </p:txBody>
      </p:sp>
      <p:sp>
        <p:nvSpPr>
          <p:cNvPr id="6" name="CorShape1"/>
          <p:cNvSpPr/>
          <p:nvPr>
            <p:custDataLst>
              <p:tags r:id="rId3"/>
            </p:custDataLst>
          </p:nvPr>
        </p:nvSpPr>
        <p:spPr>
          <a:xfrm rot="10800000">
            <a:off x="203200" y="2806361"/>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04" name="Picture 4"/>
          <p:cNvPicPr>
            <a:picLocks noChangeAspect="1" noChangeArrowheads="1"/>
          </p:cNvPicPr>
          <p:nvPr/>
        </p:nvPicPr>
        <p:blipFill>
          <a:blip r:embed="rId5" cstate="print"/>
          <a:srcRect/>
          <a:stretch>
            <a:fillRect/>
          </a:stretch>
        </p:blipFill>
        <p:spPr bwMode="auto">
          <a:xfrm>
            <a:off x="2590800" y="304799"/>
            <a:ext cx="6535308" cy="4191001"/>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0"/>
            <a:ext cx="8229600" cy="792162"/>
          </a:xfrm>
        </p:spPr>
        <p:txBody>
          <a:bodyPr/>
          <a:lstStyle/>
          <a:p>
            <a:r>
              <a:rPr lang="en-US" b="1" dirty="0" smtClean="0"/>
              <a:t>MPC = 0.9 = Slope of C = rise/run</a:t>
            </a:r>
            <a:endParaRPr lang="en-US" b="1" dirty="0"/>
          </a:p>
        </p:txBody>
      </p:sp>
      <p:pic>
        <p:nvPicPr>
          <p:cNvPr id="3" name="Picture 1"/>
          <p:cNvPicPr>
            <a:picLocks noChangeAspect="1" noChangeArrowheads="1"/>
          </p:cNvPicPr>
          <p:nvPr/>
        </p:nvPicPr>
        <p:blipFill>
          <a:blip r:embed="rId3" cstate="print"/>
          <a:srcRect/>
          <a:stretch>
            <a:fillRect/>
          </a:stretch>
        </p:blipFill>
        <p:spPr bwMode="auto">
          <a:xfrm>
            <a:off x="457200" y="685800"/>
            <a:ext cx="8262781" cy="5334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304800"/>
            <a:ext cx="2209800" cy="792162"/>
          </a:xfrm>
        </p:spPr>
        <p:txBody>
          <a:bodyPr>
            <a:normAutofit/>
          </a:bodyPr>
          <a:lstStyle/>
          <a:p>
            <a:pPr algn="l"/>
            <a:r>
              <a:rPr lang="en-US" sz="3600" b="1" dirty="0" smtClean="0"/>
              <a:t>5. MPS = ?</a:t>
            </a:r>
            <a:endParaRPr lang="en-US" sz="3600" b="1" dirty="0"/>
          </a:p>
        </p:txBody>
      </p:sp>
      <p:sp>
        <p:nvSpPr>
          <p:cNvPr id="3" name="TPAnswers"/>
          <p:cNvSpPr>
            <a:spLocks noGrp="1"/>
          </p:cNvSpPr>
          <p:nvPr>
            <p:ph type="body" idx="1"/>
            <p:custDataLst>
              <p:tags r:id="rId2"/>
            </p:custDataLst>
          </p:nvPr>
        </p:nvSpPr>
        <p:spPr>
          <a:xfrm>
            <a:off x="457200" y="1066800"/>
            <a:ext cx="1295400" cy="2209800"/>
          </a:xfrm>
        </p:spPr>
        <p:txBody>
          <a:bodyPr>
            <a:normAutofit lnSpcReduction="10000"/>
          </a:bodyPr>
          <a:lstStyle/>
          <a:p>
            <a:pPr marL="514350" indent="-514350">
              <a:buFont typeface="Arial" pitchFamily="34" charset="0"/>
              <a:buAutoNum type="arabicPeriod"/>
            </a:pPr>
            <a:r>
              <a:rPr lang="en-US" dirty="0" smtClean="0"/>
              <a:t>0.1</a:t>
            </a:r>
          </a:p>
          <a:p>
            <a:pPr marL="514350" indent="-514350">
              <a:buFont typeface="Arial" pitchFamily="34" charset="0"/>
              <a:buAutoNum type="arabicPeriod"/>
            </a:pPr>
            <a:r>
              <a:rPr lang="en-US" dirty="0" smtClean="0"/>
              <a:t>0.5</a:t>
            </a:r>
          </a:p>
          <a:p>
            <a:pPr marL="514350" indent="-514350">
              <a:buFont typeface="Arial" pitchFamily="34" charset="0"/>
              <a:buAutoNum type="arabicPeriod"/>
            </a:pPr>
            <a:r>
              <a:rPr lang="en-US" dirty="0" smtClean="0"/>
              <a:t>0.8</a:t>
            </a:r>
          </a:p>
          <a:p>
            <a:pPr marL="514350" indent="-514350">
              <a:buFont typeface="Arial" pitchFamily="34" charset="0"/>
              <a:buAutoNum type="arabicPeriod"/>
            </a:pPr>
            <a:r>
              <a:rPr lang="en-US" dirty="0" smtClean="0"/>
              <a:t>0.9</a:t>
            </a:r>
            <a:endParaRPr lang="en-US" dirty="0"/>
          </a:p>
        </p:txBody>
      </p:sp>
      <p:pic>
        <p:nvPicPr>
          <p:cNvPr id="65539" name="Picture 3"/>
          <p:cNvPicPr>
            <a:picLocks noChangeAspect="1" noChangeArrowheads="1"/>
          </p:cNvPicPr>
          <p:nvPr/>
        </p:nvPicPr>
        <p:blipFill>
          <a:blip r:embed="rId4" cstate="print"/>
          <a:srcRect/>
          <a:stretch>
            <a:fillRect/>
          </a:stretch>
        </p:blipFill>
        <p:spPr bwMode="auto">
          <a:xfrm>
            <a:off x="2514600" y="215537"/>
            <a:ext cx="6555677" cy="42040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9326" y="304800"/>
            <a:ext cx="2362200" cy="792162"/>
          </a:xfrm>
        </p:spPr>
        <p:txBody>
          <a:bodyPr>
            <a:normAutofit/>
          </a:bodyPr>
          <a:lstStyle/>
          <a:p>
            <a:pPr algn="l"/>
            <a:r>
              <a:rPr lang="en-US" sz="3600" b="1" dirty="0" smtClean="0">
                <a:solidFill>
                  <a:srgbClr val="0070C0"/>
                </a:solidFill>
              </a:rPr>
              <a:t>5. MPS = ?</a:t>
            </a:r>
            <a:endParaRPr lang="en-US" sz="3600" b="1" dirty="0">
              <a:solidFill>
                <a:srgbClr val="0070C0"/>
              </a:solidFill>
            </a:endParaRP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034864353"/>
              </p:ext>
            </p:extLst>
          </p:nvPr>
        </p:nvGraphicFramePr>
        <p:xfrm>
          <a:off x="381000" y="3505200"/>
          <a:ext cx="2451100" cy="2757488"/>
        </p:xfrm>
        <a:graphic>
          <a:graphicData uri="http://schemas.openxmlformats.org/presentationml/2006/ole">
            <mc:AlternateContent xmlns:mc="http://schemas.openxmlformats.org/markup-compatibility/2006">
              <mc:Choice xmlns:v="urn:schemas-microsoft-com:vml" Requires="v">
                <p:oleObj spid="_x0000_s144398" name="Chart" r:id="rId7" imgW="4572000" imgH="5143500" progId="MSGraph.Chart.8">
                  <p:embed followColorScheme="full"/>
                </p:oleObj>
              </mc:Choice>
              <mc:Fallback>
                <p:oleObj name="Chart" r:id="rId7" imgW="4572000" imgH="5143500" progId="MSGraph.Chart.8">
                  <p:embed followColorScheme="full"/>
                  <p:pic>
                    <p:nvPicPr>
                      <p:cNvPr id="0" name="Object 18"/>
                      <p:cNvPicPr>
                        <a:picLocks noChangeAspect="1" noChangeArrowheads="1"/>
                      </p:cNvPicPr>
                      <p:nvPr/>
                    </p:nvPicPr>
                    <p:blipFill>
                      <a:blip r:embed="rId8"/>
                      <a:srcRect/>
                      <a:stretch>
                        <a:fillRect/>
                      </a:stretch>
                    </p:blipFill>
                    <p:spPr bwMode="auto">
                      <a:xfrm>
                        <a:off x="381000" y="3505200"/>
                        <a:ext cx="2451100" cy="275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457200" y="1066800"/>
            <a:ext cx="1295400" cy="2209800"/>
          </a:xfrm>
        </p:spPr>
        <p:txBody>
          <a:bodyPr>
            <a:normAutofit lnSpcReduction="10000"/>
          </a:bodyPr>
          <a:lstStyle/>
          <a:p>
            <a:pPr marL="514350" indent="-514350">
              <a:buFont typeface="Arial" pitchFamily="34" charset="0"/>
              <a:buAutoNum type="arabicPeriod"/>
            </a:pPr>
            <a:r>
              <a:rPr lang="en-US" dirty="0" smtClean="0"/>
              <a:t>0.1</a:t>
            </a:r>
          </a:p>
          <a:p>
            <a:pPr marL="514350" indent="-514350">
              <a:buFont typeface="Arial" pitchFamily="34" charset="0"/>
              <a:buAutoNum type="arabicPeriod"/>
            </a:pPr>
            <a:r>
              <a:rPr lang="en-US" dirty="0" smtClean="0"/>
              <a:t>0.5</a:t>
            </a:r>
          </a:p>
          <a:p>
            <a:pPr marL="514350" indent="-514350">
              <a:buFont typeface="Arial" pitchFamily="34" charset="0"/>
              <a:buAutoNum type="arabicPeriod"/>
            </a:pPr>
            <a:r>
              <a:rPr lang="en-US" dirty="0" smtClean="0"/>
              <a:t>0.8</a:t>
            </a:r>
          </a:p>
          <a:p>
            <a:pPr marL="514350" indent="-514350">
              <a:buFont typeface="Arial" pitchFamily="34" charset="0"/>
              <a:buAutoNum type="arabicPeriod"/>
            </a:pPr>
            <a:r>
              <a:rPr lang="en-US" dirty="0" smtClean="0"/>
              <a:t>0.9</a:t>
            </a:r>
            <a:endParaRPr lang="en-US" dirty="0"/>
          </a:p>
        </p:txBody>
      </p:sp>
      <p:sp>
        <p:nvSpPr>
          <p:cNvPr id="6" name="CorShape1"/>
          <p:cNvSpPr/>
          <p:nvPr>
            <p:custDataLst>
              <p:tags r:id="rId5"/>
            </p:custDataLst>
          </p:nvPr>
        </p:nvSpPr>
        <p:spPr>
          <a:xfrm rot="10800000">
            <a:off x="203200" y="1218353"/>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539" name="Picture 3"/>
          <p:cNvPicPr>
            <a:picLocks noChangeAspect="1" noChangeArrowheads="1"/>
          </p:cNvPicPr>
          <p:nvPr/>
        </p:nvPicPr>
        <p:blipFill>
          <a:blip r:embed="rId9" cstate="print"/>
          <a:srcRect/>
          <a:stretch>
            <a:fillRect/>
          </a:stretch>
        </p:blipFill>
        <p:spPr bwMode="auto">
          <a:xfrm>
            <a:off x="2590800" y="204651"/>
            <a:ext cx="6572651" cy="4214949"/>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repeatDur="0" restart="never"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50519" y="0"/>
            <a:ext cx="8793481" cy="2667000"/>
          </a:xfrm>
        </p:spPr>
        <p:txBody>
          <a:bodyPr>
            <a:normAutofit fontScale="90000"/>
          </a:bodyPr>
          <a:lstStyle/>
          <a:p>
            <a:pPr algn="l"/>
            <a:r>
              <a:rPr lang="en-US" sz="3600" b="1" dirty="0" smtClean="0"/>
              <a:t>6. Assume MPC = 0.8. </a:t>
            </a:r>
            <a:br>
              <a:rPr lang="en-US" sz="3600" b="1" dirty="0" smtClean="0"/>
            </a:br>
            <a:r>
              <a:rPr lang="en-US" sz="3600" b="1" dirty="0" smtClean="0"/>
              <a:t>We know: GDP = C + Ig + G + </a:t>
            </a:r>
            <a:r>
              <a:rPr lang="en-US" sz="3600" b="1" dirty="0" err="1" smtClean="0"/>
              <a:t>Xn</a:t>
            </a:r>
            <a:r>
              <a:rPr lang="en-US" sz="3600" b="1" dirty="0" smtClean="0"/>
              <a:t/>
            </a:r>
            <a:br>
              <a:rPr lang="en-US" sz="3600" b="1" dirty="0" smtClean="0"/>
            </a:br>
            <a:r>
              <a:rPr lang="en-US" sz="3600" b="1" dirty="0" smtClean="0"/>
              <a:t>If full employment GDP = $500 billion and the equilibrium GDP = $400 billion, what change in I is needed to achieve full employment?</a:t>
            </a:r>
            <a:endParaRPr lang="en-US" sz="3600" b="1" dirty="0"/>
          </a:p>
        </p:txBody>
      </p:sp>
      <p:sp>
        <p:nvSpPr>
          <p:cNvPr id="3" name="TPAnswers"/>
          <p:cNvSpPr>
            <a:spLocks noGrp="1"/>
          </p:cNvSpPr>
          <p:nvPr>
            <p:ph type="body" idx="1"/>
            <p:custDataLst>
              <p:tags r:id="rId2"/>
            </p:custDataLst>
          </p:nvPr>
        </p:nvSpPr>
        <p:spPr>
          <a:xfrm>
            <a:off x="377023" y="2743200"/>
            <a:ext cx="5105400" cy="2914565"/>
          </a:xfrm>
        </p:spPr>
        <p:txBody>
          <a:bodyPr>
            <a:noAutofit/>
          </a:bodyPr>
          <a:lstStyle/>
          <a:p>
            <a:pPr marL="514350" indent="-514350">
              <a:buFont typeface="Arial" pitchFamily="34" charset="0"/>
              <a:buAutoNum type="arabicPeriod"/>
            </a:pPr>
            <a:r>
              <a:rPr lang="en-US" dirty="0" smtClean="0"/>
              <a:t>$100 billion</a:t>
            </a:r>
          </a:p>
          <a:p>
            <a:pPr marL="514350" indent="-514350">
              <a:buFont typeface="Arial" pitchFamily="34" charset="0"/>
              <a:buAutoNum type="arabicPeriod"/>
            </a:pPr>
            <a:r>
              <a:rPr lang="en-US" dirty="0" smtClean="0"/>
              <a:t>$200 billion</a:t>
            </a:r>
          </a:p>
          <a:p>
            <a:pPr marL="514350" indent="-514350">
              <a:buFont typeface="Arial" pitchFamily="34" charset="0"/>
              <a:buAutoNum type="arabicPeriod"/>
            </a:pPr>
            <a:r>
              <a:rPr lang="en-US" dirty="0" smtClean="0"/>
              <a:t>$300 billion</a:t>
            </a:r>
          </a:p>
          <a:p>
            <a:pPr marL="514350" indent="-514350">
              <a:buFont typeface="Arial" pitchFamily="34" charset="0"/>
              <a:buAutoNum type="arabicPeriod"/>
            </a:pPr>
            <a:r>
              <a:rPr lang="en-US" dirty="0" smtClean="0"/>
              <a:t>$20 billion</a:t>
            </a:r>
          </a:p>
        </p:txBody>
      </p:sp>
      <p:pic>
        <p:nvPicPr>
          <p:cNvPr id="8" name="Picture 4" descr="http://www.harpercollege.edu/mhealy/ecogif/fp/fp4001.gif"/>
          <p:cNvPicPr>
            <a:picLocks noChangeAspect="1" noChangeArrowheads="1"/>
          </p:cNvPicPr>
          <p:nvPr/>
        </p:nvPicPr>
        <p:blipFill>
          <a:blip r:embed="rId4" cstate="print"/>
          <a:srcRect/>
          <a:stretch>
            <a:fillRect/>
          </a:stretch>
        </p:blipFill>
        <p:spPr bwMode="auto">
          <a:xfrm>
            <a:off x="3429000" y="2616926"/>
            <a:ext cx="5543493" cy="4267200"/>
          </a:xfrm>
          <a:prstGeom prst="rect">
            <a:avLst/>
          </a:prstGeom>
          <a:noFill/>
        </p:spPr>
      </p:pic>
    </p:spTree>
    <p:custDataLst>
      <p:tags r:id="rId1"/>
    </p:custDataLst>
    <p:extLst>
      <p:ext uri="{BB962C8B-B14F-4D97-AF65-F5344CB8AC3E}">
        <p14:creationId xmlns:p14="http://schemas.microsoft.com/office/powerpoint/2010/main" val="2066129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50519" y="0"/>
            <a:ext cx="8793481" cy="2667000"/>
          </a:xfrm>
        </p:spPr>
        <p:txBody>
          <a:bodyPr>
            <a:normAutofit fontScale="90000"/>
          </a:bodyPr>
          <a:lstStyle/>
          <a:p>
            <a:pPr algn="l"/>
            <a:r>
              <a:rPr lang="en-US" sz="3600" b="1" dirty="0" smtClean="0">
                <a:solidFill>
                  <a:srgbClr val="0070C0"/>
                </a:solidFill>
              </a:rPr>
              <a:t>6. Assume MPC = 0.8. </a:t>
            </a:r>
            <a:br>
              <a:rPr lang="en-US" sz="3600" b="1" dirty="0" smtClean="0">
                <a:solidFill>
                  <a:srgbClr val="0070C0"/>
                </a:solidFill>
              </a:rPr>
            </a:br>
            <a:r>
              <a:rPr lang="en-US" sz="3600" b="1" dirty="0" smtClean="0">
                <a:solidFill>
                  <a:srgbClr val="0070C0"/>
                </a:solidFill>
              </a:rPr>
              <a:t>We know: GDP = C + Ig + G + </a:t>
            </a:r>
            <a:r>
              <a:rPr lang="en-US" sz="3600" b="1" dirty="0" err="1" smtClean="0">
                <a:solidFill>
                  <a:srgbClr val="0070C0"/>
                </a:solidFill>
              </a:rPr>
              <a:t>Xn</a:t>
            </a:r>
            <a:r>
              <a:rPr lang="en-US" sz="3600" b="1" dirty="0" smtClean="0">
                <a:solidFill>
                  <a:srgbClr val="0070C0"/>
                </a:solidFill>
              </a:rPr>
              <a:t/>
            </a:r>
            <a:br>
              <a:rPr lang="en-US" sz="3600" b="1" dirty="0" smtClean="0">
                <a:solidFill>
                  <a:srgbClr val="0070C0"/>
                </a:solidFill>
              </a:rPr>
            </a:br>
            <a:r>
              <a:rPr lang="en-US" sz="3600" b="1" dirty="0" smtClean="0">
                <a:solidFill>
                  <a:srgbClr val="0070C0"/>
                </a:solidFill>
              </a:rPr>
              <a:t>If full employment GDP = $500 billion and the equilibrium GDP = $400 billion, what change in I is needed to achieve full employment?</a:t>
            </a:r>
            <a:endParaRPr lang="en-US" sz="3600" b="1" dirty="0">
              <a:solidFill>
                <a:srgbClr val="0070C0"/>
              </a:solidFill>
            </a:endParaRPr>
          </a:p>
        </p:txBody>
      </p:sp>
      <p:sp>
        <p:nvSpPr>
          <p:cNvPr id="5" name="CorShape1"/>
          <p:cNvSpPr/>
          <p:nvPr>
            <p:custDataLst>
              <p:tags r:id="rId2"/>
            </p:custDataLst>
          </p:nvPr>
        </p:nvSpPr>
        <p:spPr>
          <a:xfrm rot="10800000">
            <a:off x="92543" y="452417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77023" y="2743200"/>
            <a:ext cx="5105400" cy="2914565"/>
          </a:xfrm>
        </p:spPr>
        <p:txBody>
          <a:bodyPr>
            <a:noAutofit/>
          </a:bodyPr>
          <a:lstStyle/>
          <a:p>
            <a:pPr marL="514350" indent="-514350">
              <a:buFont typeface="Arial" pitchFamily="34" charset="0"/>
              <a:buAutoNum type="arabicPeriod"/>
            </a:pPr>
            <a:r>
              <a:rPr lang="en-US" dirty="0" smtClean="0"/>
              <a:t>$100 billion</a:t>
            </a:r>
          </a:p>
          <a:p>
            <a:pPr marL="514350" indent="-514350">
              <a:buFont typeface="Arial" pitchFamily="34" charset="0"/>
              <a:buAutoNum type="arabicPeriod"/>
            </a:pPr>
            <a:r>
              <a:rPr lang="en-US" dirty="0" smtClean="0"/>
              <a:t>$200 billion</a:t>
            </a:r>
          </a:p>
          <a:p>
            <a:pPr marL="514350" indent="-514350">
              <a:buFont typeface="Arial" pitchFamily="34" charset="0"/>
              <a:buAutoNum type="arabicPeriod"/>
            </a:pPr>
            <a:r>
              <a:rPr lang="en-US" dirty="0" smtClean="0"/>
              <a:t>$300 billion</a:t>
            </a:r>
          </a:p>
          <a:p>
            <a:pPr marL="514350" indent="-514350">
              <a:buFont typeface="Arial" pitchFamily="34" charset="0"/>
              <a:buAutoNum type="arabicPeriod"/>
            </a:pPr>
            <a:r>
              <a:rPr lang="en-US" dirty="0" smtClean="0"/>
              <a:t>$20 billion</a:t>
            </a:r>
          </a:p>
        </p:txBody>
      </p:sp>
      <p:pic>
        <p:nvPicPr>
          <p:cNvPr id="8" name="Picture 4" descr="http://www.harpercollege.edu/mhealy/ecogif/fp/fp4001.gif"/>
          <p:cNvPicPr>
            <a:picLocks noChangeAspect="1" noChangeArrowheads="1"/>
          </p:cNvPicPr>
          <p:nvPr/>
        </p:nvPicPr>
        <p:blipFill>
          <a:blip r:embed="rId5" cstate="print"/>
          <a:srcRect/>
          <a:stretch>
            <a:fillRect/>
          </a:stretch>
        </p:blipFill>
        <p:spPr bwMode="auto">
          <a:xfrm>
            <a:off x="3429000" y="2514600"/>
            <a:ext cx="5486400" cy="4223252"/>
          </a:xfrm>
          <a:prstGeom prst="rect">
            <a:avLst/>
          </a:prstGeom>
          <a:noFill/>
        </p:spPr>
      </p:pic>
    </p:spTree>
    <p:custDataLst>
      <p:tags r:id="rId1"/>
    </p:custDataLst>
    <p:extLst>
      <p:ext uri="{BB962C8B-B14F-4D97-AF65-F5344CB8AC3E}">
        <p14:creationId xmlns:p14="http://schemas.microsoft.com/office/powerpoint/2010/main" val="206612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smtClean="0"/>
              <a:t>The Multiplier Effect</a:t>
            </a:r>
            <a:endParaRPr lang="en-US" u="sng" dirty="0"/>
          </a:p>
        </p:txBody>
      </p:sp>
      <p:sp>
        <p:nvSpPr>
          <p:cNvPr id="3" name="Text Placeholder 2"/>
          <p:cNvSpPr>
            <a:spLocks noGrp="1"/>
          </p:cNvSpPr>
          <p:nvPr>
            <p:ph type="body" idx="1"/>
          </p:nvPr>
        </p:nvSpPr>
        <p:spPr>
          <a:xfrm>
            <a:off x="-228600" y="1066800"/>
            <a:ext cx="3200400" cy="4525963"/>
          </a:xfrm>
        </p:spPr>
        <p:txBody>
          <a:bodyPr/>
          <a:lstStyle/>
          <a:p>
            <a:pPr>
              <a:buNone/>
            </a:pPr>
            <a:r>
              <a:rPr lang="en-US" dirty="0" smtClean="0"/>
              <a:t>    An initial change in spending (like Investment) causes a </a:t>
            </a:r>
            <a:r>
              <a:rPr lang="en-US" u="sng" dirty="0" smtClean="0"/>
              <a:t>larger</a:t>
            </a:r>
            <a:r>
              <a:rPr lang="en-US" dirty="0" smtClean="0"/>
              <a:t> change in GDP.</a:t>
            </a:r>
            <a:endParaRPr lang="en-US" dirty="0"/>
          </a:p>
        </p:txBody>
      </p:sp>
      <p:pic>
        <p:nvPicPr>
          <p:cNvPr id="64514" name="Picture 2"/>
          <p:cNvPicPr>
            <a:picLocks noChangeAspect="1" noChangeArrowheads="1"/>
          </p:cNvPicPr>
          <p:nvPr/>
        </p:nvPicPr>
        <p:blipFill>
          <a:blip r:embed="rId3" cstate="print"/>
          <a:srcRect/>
          <a:stretch>
            <a:fillRect/>
          </a:stretch>
        </p:blipFill>
        <p:spPr bwMode="auto">
          <a:xfrm>
            <a:off x="2789198" y="609600"/>
            <a:ext cx="6249562" cy="48006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06352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295399"/>
          </a:xfrm>
        </p:spPr>
        <p:txBody>
          <a:bodyPr>
            <a:normAutofit fontScale="90000"/>
          </a:bodyPr>
          <a:lstStyle/>
          <a:p>
            <a:r>
              <a:rPr lang="en-US" b="1" dirty="0" smtClean="0"/>
              <a:t>FISCAL POLICY</a:t>
            </a:r>
            <a:br>
              <a:rPr lang="en-US" b="1" dirty="0" smtClean="0"/>
            </a:br>
            <a:r>
              <a:rPr lang="en-US" b="1" dirty="0" smtClean="0"/>
              <a:t>10a  –  The Spending Multiplier</a:t>
            </a:r>
            <a:endParaRPr lang="en-US" b="1" dirty="0"/>
          </a:p>
        </p:txBody>
      </p:sp>
      <p:sp>
        <p:nvSpPr>
          <p:cNvPr id="3" name="Subtitle 2"/>
          <p:cNvSpPr>
            <a:spLocks noGrp="1"/>
          </p:cNvSpPr>
          <p:nvPr>
            <p:ph type="subTitle" idx="1"/>
          </p:nvPr>
        </p:nvSpPr>
        <p:spPr>
          <a:xfrm>
            <a:off x="457200" y="1371600"/>
            <a:ext cx="8001000" cy="4724400"/>
          </a:xfrm>
        </p:spPr>
        <p:txBody>
          <a:bodyPr>
            <a:normAutofit/>
          </a:bodyPr>
          <a:lstStyle/>
          <a:p>
            <a:pPr algn="l"/>
            <a:r>
              <a:rPr lang="en-US" sz="4000" dirty="0" smtClean="0">
                <a:solidFill>
                  <a:schemeClr val="tx1"/>
                </a:solidFill>
              </a:rPr>
              <a:t>TOPICS:</a:t>
            </a:r>
          </a:p>
          <a:p>
            <a:pPr algn="l">
              <a:buFont typeface="Arial" pitchFamily="34" charset="0"/>
              <a:buChar char="•"/>
            </a:pPr>
            <a:r>
              <a:rPr lang="en-US" sz="4000" dirty="0" smtClean="0">
                <a:solidFill>
                  <a:schemeClr val="tx1"/>
                </a:solidFill>
              </a:rPr>
              <a:t>Consumption and Saving Schedules</a:t>
            </a:r>
          </a:p>
          <a:p>
            <a:pPr lvl="1" algn="l">
              <a:buFont typeface="Arial" pitchFamily="34" charset="0"/>
              <a:buChar char="•"/>
            </a:pPr>
            <a:r>
              <a:rPr lang="en-US" sz="3600" dirty="0" smtClean="0">
                <a:solidFill>
                  <a:schemeClr val="tx1"/>
                </a:solidFill>
              </a:rPr>
              <a:t>APC, APS, MPC, MPS</a:t>
            </a:r>
          </a:p>
          <a:p>
            <a:pPr algn="l">
              <a:buFont typeface="Arial" pitchFamily="34" charset="0"/>
              <a:buChar char="•"/>
            </a:pPr>
            <a:r>
              <a:rPr lang="en-US" sz="4000" dirty="0" smtClean="0">
                <a:solidFill>
                  <a:schemeClr val="tx1"/>
                </a:solidFill>
              </a:rPr>
              <a:t>The Multiplier Effect</a:t>
            </a:r>
          </a:p>
          <a:p>
            <a:pPr algn="l">
              <a:buFont typeface="Arial" pitchFamily="34" charset="0"/>
              <a:buChar char="•"/>
            </a:pPr>
            <a:r>
              <a:rPr lang="en-US" sz="4000" dirty="0" smtClean="0">
                <a:solidFill>
                  <a:schemeClr val="tx1"/>
                </a:solidFill>
              </a:rPr>
              <a:t>The Multiplier with Inflation</a:t>
            </a:r>
          </a:p>
          <a:p>
            <a:pPr algn="l">
              <a:buFont typeface="Arial" pitchFamily="34" charset="0"/>
              <a:buChar char="•"/>
            </a:pPr>
            <a:r>
              <a:rPr lang="en-US" sz="4000" dirty="0" smtClean="0">
                <a:solidFill>
                  <a:schemeClr val="tx1"/>
                </a:solidFill>
              </a:rPr>
              <a:t>The Complex Multiplier</a:t>
            </a:r>
            <a:endParaRPr lang="en-US" sz="4000" dirty="0">
              <a:solidFill>
                <a:schemeClr val="tx1"/>
              </a:solidFill>
            </a:endParaRPr>
          </a:p>
        </p:txBody>
      </p:sp>
    </p:spTree>
    <p:custDataLst>
      <p:tags r:id="rId1"/>
    </p:custDataLst>
    <p:extLst>
      <p:ext uri="{BB962C8B-B14F-4D97-AF65-F5344CB8AC3E}">
        <p14:creationId xmlns:p14="http://schemas.microsoft.com/office/powerpoint/2010/main" val="1897890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3276600" cy="1935162"/>
          </a:xfrm>
        </p:spPr>
        <p:txBody>
          <a:bodyPr>
            <a:normAutofit fontScale="90000"/>
          </a:bodyPr>
          <a:lstStyle/>
          <a:p>
            <a:pPr algn="l"/>
            <a:r>
              <a:rPr lang="en-US" sz="3600" b="1" dirty="0" smtClean="0"/>
              <a:t>7. If Investment increases by $5, GDP will increase by how much?</a:t>
            </a:r>
            <a:endParaRPr lang="en-US" sz="3600" b="1" dirty="0"/>
          </a:p>
        </p:txBody>
      </p:sp>
      <p:graphicFrame>
        <p:nvGraphicFramePr>
          <p:cNvPr id="7" name="Table 6"/>
          <p:cNvGraphicFramePr>
            <a:graphicFrameLocks noGrp="1"/>
          </p:cNvGraphicFramePr>
          <p:nvPr/>
        </p:nvGraphicFramePr>
        <p:xfrm>
          <a:off x="3696510" y="609600"/>
          <a:ext cx="5447490" cy="3429000"/>
        </p:xfrm>
        <a:graphic>
          <a:graphicData uri="http://schemas.openxmlformats.org/drawingml/2006/table">
            <a:tbl>
              <a:tblPr/>
              <a:tblGrid>
                <a:gridCol w="2094442"/>
                <a:gridCol w="1895201"/>
                <a:gridCol w="1457847"/>
              </a:tblGrid>
              <a:tr h="1026268">
                <a:tc>
                  <a:txBody>
                    <a:bodyPr/>
                    <a:lstStyle/>
                    <a:p>
                      <a:pPr marL="0" marR="0" algn="ctr">
                        <a:spcBef>
                          <a:spcPts val="0"/>
                        </a:spcBef>
                        <a:spcAft>
                          <a:spcPts val="0"/>
                        </a:spcAft>
                      </a:pPr>
                      <a:r>
                        <a:rPr lang="en-US" sz="2000" dirty="0">
                          <a:latin typeface="Arial"/>
                          <a:ea typeface="Times New Roman"/>
                          <a:cs typeface="Times New Roman"/>
                        </a:rPr>
                        <a:t/>
                      </a:r>
                      <a:br>
                        <a:rPr lang="en-US" sz="2000" dirty="0">
                          <a:latin typeface="Arial"/>
                          <a:ea typeface="Times New Roman"/>
                          <a:cs typeface="Times New Roman"/>
                        </a:rPr>
                      </a:br>
                      <a:r>
                        <a:rPr lang="en-US" sz="2000" b="1" dirty="0">
                          <a:latin typeface="Arial"/>
                          <a:ea typeface="Times New Roman"/>
                          <a:cs typeface="Times New Roman"/>
                        </a:rPr>
                        <a:t>Level of output and income</a:t>
                      </a:r>
                      <a:endParaRPr lang="en-US" sz="2600" dirty="0">
                        <a:latin typeface="Times New Roman"/>
                        <a:ea typeface="Times New Roman"/>
                        <a:cs typeface="Times New Roman"/>
                      </a:endParaRPr>
                    </a:p>
                  </a:txBody>
                  <a:tcPr marL="0" marR="0" marT="69715" marB="22698">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600" dirty="0">
                        <a:latin typeface="Times New Roman"/>
                        <a:ea typeface="Times New Roman"/>
                        <a:cs typeface="Times New Roman"/>
                      </a:endParaRPr>
                    </a:p>
                    <a:p>
                      <a:pPr marL="0" marR="0" algn="ctr">
                        <a:spcBef>
                          <a:spcPts val="0"/>
                        </a:spcBef>
                        <a:spcAft>
                          <a:spcPts val="0"/>
                        </a:spcAft>
                      </a:pPr>
                      <a:r>
                        <a:rPr lang="en-US" sz="2000" b="1" dirty="0">
                          <a:latin typeface="Arial"/>
                          <a:ea typeface="Times New Roman"/>
                          <a:cs typeface="Times New Roman"/>
                        </a:rPr>
                        <a:t>Consumption</a:t>
                      </a:r>
                      <a:endParaRPr lang="en-US" sz="2600" dirty="0">
                        <a:latin typeface="Times New Roman"/>
                        <a:ea typeface="Times New Roman"/>
                        <a:cs typeface="Times New Roman"/>
                      </a:endParaRPr>
                    </a:p>
                  </a:txBody>
                  <a:tcPr marL="0" marR="0" marT="69715" marB="22698">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600" dirty="0">
                        <a:latin typeface="Times New Roman"/>
                        <a:ea typeface="Times New Roman"/>
                        <a:cs typeface="Times New Roman"/>
                      </a:endParaRPr>
                    </a:p>
                    <a:p>
                      <a:pPr marL="0" marR="0" algn="ctr">
                        <a:spcBef>
                          <a:spcPts val="0"/>
                        </a:spcBef>
                        <a:spcAft>
                          <a:spcPts val="0"/>
                        </a:spcAft>
                      </a:pPr>
                      <a:r>
                        <a:rPr lang="en-US" sz="2000" b="1" dirty="0">
                          <a:latin typeface="Arial"/>
                          <a:ea typeface="Times New Roman"/>
                          <a:cs typeface="Times New Roman"/>
                        </a:rPr>
                        <a:t>Saving</a:t>
                      </a:r>
                      <a:endParaRPr lang="en-US" sz="2600" dirty="0">
                        <a:latin typeface="Times New Roman"/>
                        <a:ea typeface="Times New Roman"/>
                        <a:cs typeface="Times New Roman"/>
                      </a:endParaRPr>
                    </a:p>
                  </a:txBody>
                  <a:tcPr marL="0" marR="0" marT="69715" marB="22698">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715">
                <a:tc>
                  <a:txBody>
                    <a:bodyPr/>
                    <a:lstStyle/>
                    <a:p>
                      <a:pPr marL="0" marR="0">
                        <a:spcBef>
                          <a:spcPts val="0"/>
                        </a:spcBef>
                        <a:spcAft>
                          <a:spcPts val="0"/>
                        </a:spcAft>
                        <a:tabLst>
                          <a:tab pos="511810" algn="dec"/>
                        </a:tabLst>
                      </a:pPr>
                      <a:r>
                        <a:rPr lang="en-US" sz="2000" dirty="0">
                          <a:latin typeface="Arial"/>
                          <a:ea typeface="Times New Roman"/>
                          <a:cs typeface="Times New Roman"/>
                        </a:rPr>
                        <a:t>$100</a:t>
                      </a:r>
                      <a:endParaRPr lang="en-US" sz="2600" dirty="0">
                        <a:latin typeface="Times New Roman"/>
                        <a:ea typeface="Times New Roman"/>
                        <a:cs typeface="Times New Roman"/>
                      </a:endParaRPr>
                    </a:p>
                  </a:txBody>
                  <a:tcPr marL="0" marR="0" marT="6971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tabLst>
                          <a:tab pos="475615" algn="dec"/>
                        </a:tabLst>
                      </a:pPr>
                      <a:r>
                        <a:rPr lang="en-US" sz="2000">
                          <a:latin typeface="Arial"/>
                          <a:ea typeface="Times New Roman"/>
                          <a:cs typeface="Times New Roman"/>
                        </a:rPr>
                        <a:t>$120</a:t>
                      </a:r>
                      <a:endParaRPr lang="en-US" sz="2600">
                        <a:latin typeface="Times New Roman"/>
                        <a:ea typeface="Times New Roman"/>
                        <a:cs typeface="Times New Roman"/>
                      </a:endParaRPr>
                    </a:p>
                  </a:txBody>
                  <a:tcPr marL="0" marR="0" marT="13943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tabLst>
                          <a:tab pos="384175" algn="dec"/>
                        </a:tabLst>
                      </a:pPr>
                      <a:r>
                        <a:rPr lang="en-US" sz="2000">
                          <a:latin typeface="Arial"/>
                          <a:ea typeface="Times New Roman"/>
                          <a:cs typeface="Times New Roman"/>
                        </a:rPr>
                        <a:t>−$20</a:t>
                      </a:r>
                      <a:endParaRPr lang="en-US" sz="2600">
                        <a:latin typeface="Times New Roman"/>
                        <a:ea typeface="Times New Roman"/>
                        <a:cs typeface="Times New Roman"/>
                      </a:endParaRPr>
                    </a:p>
                  </a:txBody>
                  <a:tcPr marL="0" marR="0" marT="139430" marB="0">
                    <a:lnL>
                      <a:noFill/>
                    </a:lnL>
                    <a:lnR>
                      <a:noFill/>
                    </a:lnR>
                    <a:lnT w="12700" cap="flat" cmpd="sng" algn="ctr">
                      <a:solidFill>
                        <a:srgbClr val="000000"/>
                      </a:solidFill>
                      <a:prstDash val="solid"/>
                      <a:round/>
                      <a:headEnd type="none" w="med" len="med"/>
                      <a:tailEnd type="none" w="med" len="med"/>
                    </a:lnT>
                    <a:lnB>
                      <a:noFill/>
                    </a:lnB>
                  </a:tcPr>
                </a:tc>
              </a:tr>
              <a:tr h="381000">
                <a:tc>
                  <a:txBody>
                    <a:bodyPr/>
                    <a:lstStyle/>
                    <a:p>
                      <a:pPr marL="0" marR="0">
                        <a:spcBef>
                          <a:spcPts val="0"/>
                        </a:spcBef>
                        <a:spcAft>
                          <a:spcPts val="0"/>
                        </a:spcAft>
                        <a:tabLst>
                          <a:tab pos="511810" algn="dec"/>
                        </a:tabLst>
                      </a:pPr>
                      <a:r>
                        <a:rPr lang="en-US" sz="2000">
                          <a:latin typeface="Arial"/>
                          <a:ea typeface="Times New Roman"/>
                          <a:cs typeface="Times New Roman"/>
                        </a:rPr>
                        <a:t>130</a:t>
                      </a:r>
                      <a:endParaRPr lang="en-US" sz="2600">
                        <a:latin typeface="Times New Roman"/>
                        <a:ea typeface="Times New Roman"/>
                        <a:cs typeface="Times New Roman"/>
                      </a:endParaRPr>
                    </a:p>
                  </a:txBody>
                  <a:tcPr marL="0" marR="0" marT="69715" marB="0">
                    <a:lnL>
                      <a:noFill/>
                    </a:lnL>
                    <a:lnR>
                      <a:noFill/>
                    </a:lnR>
                    <a:lnT>
                      <a:noFill/>
                    </a:lnT>
                    <a:lnB>
                      <a:noFill/>
                    </a:lnB>
                  </a:tcPr>
                </a:tc>
                <a:tc>
                  <a:txBody>
                    <a:bodyPr/>
                    <a:lstStyle/>
                    <a:p>
                      <a:pPr marL="0" marR="0">
                        <a:spcBef>
                          <a:spcPts val="0"/>
                        </a:spcBef>
                        <a:spcAft>
                          <a:spcPts val="0"/>
                        </a:spcAft>
                        <a:tabLst>
                          <a:tab pos="475615" algn="dec"/>
                        </a:tabLst>
                      </a:pPr>
                      <a:r>
                        <a:rPr lang="en-US" sz="2000">
                          <a:latin typeface="Arial"/>
                          <a:ea typeface="Times New Roman"/>
                          <a:cs typeface="Times New Roman"/>
                        </a:rPr>
                        <a:t>140</a:t>
                      </a:r>
                      <a:endParaRPr lang="en-US" sz="2600">
                        <a:latin typeface="Times New Roman"/>
                        <a:ea typeface="Times New Roman"/>
                        <a:cs typeface="Times New Roman"/>
                      </a:endParaRPr>
                    </a:p>
                  </a:txBody>
                  <a:tcPr marL="0" marR="0" marT="69715" marB="0">
                    <a:lnL>
                      <a:noFill/>
                    </a:lnL>
                    <a:lnR>
                      <a:noFill/>
                    </a:lnR>
                    <a:lnT>
                      <a:noFill/>
                    </a:lnT>
                    <a:lnB>
                      <a:noFill/>
                    </a:lnB>
                  </a:tcPr>
                </a:tc>
                <a:tc>
                  <a:txBody>
                    <a:bodyPr/>
                    <a:lstStyle/>
                    <a:p>
                      <a:pPr marL="0" marR="0">
                        <a:spcBef>
                          <a:spcPts val="0"/>
                        </a:spcBef>
                        <a:spcAft>
                          <a:spcPts val="0"/>
                        </a:spcAft>
                        <a:tabLst>
                          <a:tab pos="384175" algn="dec"/>
                        </a:tabLst>
                      </a:pPr>
                      <a:r>
                        <a:rPr lang="en-US" sz="2000">
                          <a:latin typeface="Arial"/>
                          <a:ea typeface="Times New Roman"/>
                          <a:cs typeface="Times New Roman"/>
                        </a:rPr>
                        <a:t>−10</a:t>
                      </a:r>
                      <a:endParaRPr lang="en-US" sz="2600">
                        <a:latin typeface="Times New Roman"/>
                        <a:ea typeface="Times New Roman"/>
                        <a:cs typeface="Times New Roman"/>
                      </a:endParaRPr>
                    </a:p>
                  </a:txBody>
                  <a:tcPr marL="0" marR="0" marT="69715" marB="0">
                    <a:lnL>
                      <a:noFill/>
                    </a:lnL>
                    <a:lnR>
                      <a:noFill/>
                    </a:lnR>
                    <a:lnT>
                      <a:noFill/>
                    </a:lnT>
                    <a:lnB>
                      <a:noFill/>
                    </a:lnB>
                  </a:tcPr>
                </a:tc>
              </a:tr>
              <a:tr h="381000">
                <a:tc>
                  <a:txBody>
                    <a:bodyPr/>
                    <a:lstStyle/>
                    <a:p>
                      <a:pPr marL="0" marR="0">
                        <a:spcBef>
                          <a:spcPts val="0"/>
                        </a:spcBef>
                        <a:spcAft>
                          <a:spcPts val="0"/>
                        </a:spcAft>
                        <a:tabLst>
                          <a:tab pos="511810" algn="dec"/>
                        </a:tabLst>
                      </a:pPr>
                      <a:r>
                        <a:rPr lang="en-US" sz="2000">
                          <a:latin typeface="Arial"/>
                          <a:ea typeface="Times New Roman"/>
                          <a:cs typeface="Times New Roman"/>
                        </a:rPr>
                        <a:t>160</a:t>
                      </a:r>
                      <a:endParaRPr lang="en-US" sz="2600">
                        <a:latin typeface="Times New Roman"/>
                        <a:ea typeface="Times New Roman"/>
                        <a:cs typeface="Times New Roman"/>
                      </a:endParaRPr>
                    </a:p>
                  </a:txBody>
                  <a:tcPr marL="0" marR="0" marT="69715" marB="0">
                    <a:lnL>
                      <a:noFill/>
                    </a:lnL>
                    <a:lnR>
                      <a:noFill/>
                    </a:lnR>
                    <a:lnT>
                      <a:noFill/>
                    </a:lnT>
                    <a:lnB>
                      <a:noFill/>
                    </a:lnB>
                  </a:tcPr>
                </a:tc>
                <a:tc>
                  <a:txBody>
                    <a:bodyPr/>
                    <a:lstStyle/>
                    <a:p>
                      <a:pPr marL="0" marR="0">
                        <a:spcBef>
                          <a:spcPts val="0"/>
                        </a:spcBef>
                        <a:spcAft>
                          <a:spcPts val="0"/>
                        </a:spcAft>
                        <a:tabLst>
                          <a:tab pos="475615" algn="dec"/>
                        </a:tabLst>
                      </a:pPr>
                      <a:r>
                        <a:rPr lang="en-US" sz="2000">
                          <a:latin typeface="Arial"/>
                          <a:ea typeface="Times New Roman"/>
                          <a:cs typeface="Times New Roman"/>
                        </a:rPr>
                        <a:t>160</a:t>
                      </a:r>
                      <a:endParaRPr lang="en-US" sz="2600">
                        <a:latin typeface="Times New Roman"/>
                        <a:ea typeface="Times New Roman"/>
                        <a:cs typeface="Times New Roman"/>
                      </a:endParaRPr>
                    </a:p>
                  </a:txBody>
                  <a:tcPr marL="0" marR="0" marT="69715" marB="0">
                    <a:lnL>
                      <a:noFill/>
                    </a:lnL>
                    <a:lnR>
                      <a:noFill/>
                    </a:lnR>
                    <a:lnT>
                      <a:noFill/>
                    </a:lnT>
                    <a:lnB>
                      <a:noFill/>
                    </a:lnB>
                  </a:tcPr>
                </a:tc>
                <a:tc>
                  <a:txBody>
                    <a:bodyPr/>
                    <a:lstStyle/>
                    <a:p>
                      <a:pPr marL="0" marR="0">
                        <a:spcBef>
                          <a:spcPts val="0"/>
                        </a:spcBef>
                        <a:spcAft>
                          <a:spcPts val="0"/>
                        </a:spcAft>
                        <a:tabLst>
                          <a:tab pos="384175" algn="dec"/>
                        </a:tabLst>
                      </a:pPr>
                      <a:r>
                        <a:rPr lang="en-US" sz="2000">
                          <a:latin typeface="Arial"/>
                          <a:ea typeface="Times New Roman"/>
                          <a:cs typeface="Times New Roman"/>
                        </a:rPr>
                        <a:t>0</a:t>
                      </a:r>
                      <a:endParaRPr lang="en-US" sz="2600">
                        <a:latin typeface="Times New Roman"/>
                        <a:ea typeface="Times New Roman"/>
                        <a:cs typeface="Times New Roman"/>
                      </a:endParaRPr>
                    </a:p>
                  </a:txBody>
                  <a:tcPr marL="0" marR="0" marT="69715" marB="0">
                    <a:lnL>
                      <a:noFill/>
                    </a:lnL>
                    <a:lnR>
                      <a:noFill/>
                    </a:lnR>
                    <a:lnT>
                      <a:noFill/>
                    </a:lnT>
                    <a:lnB>
                      <a:noFill/>
                    </a:lnB>
                  </a:tcPr>
                </a:tc>
              </a:tr>
              <a:tr h="381000">
                <a:tc>
                  <a:txBody>
                    <a:bodyPr/>
                    <a:lstStyle/>
                    <a:p>
                      <a:pPr marL="0" marR="0">
                        <a:spcBef>
                          <a:spcPts val="0"/>
                        </a:spcBef>
                        <a:spcAft>
                          <a:spcPts val="0"/>
                        </a:spcAft>
                        <a:tabLst>
                          <a:tab pos="511810" algn="dec"/>
                        </a:tabLst>
                      </a:pPr>
                      <a:r>
                        <a:rPr lang="en-US" sz="2000">
                          <a:latin typeface="Arial"/>
                          <a:ea typeface="Times New Roman"/>
                          <a:cs typeface="Times New Roman"/>
                        </a:rPr>
                        <a:t>190</a:t>
                      </a:r>
                      <a:endParaRPr lang="en-US" sz="2600">
                        <a:latin typeface="Times New Roman"/>
                        <a:ea typeface="Times New Roman"/>
                        <a:cs typeface="Times New Roman"/>
                      </a:endParaRPr>
                    </a:p>
                  </a:txBody>
                  <a:tcPr marL="0" marR="0" marT="69715" marB="0">
                    <a:lnL>
                      <a:noFill/>
                    </a:lnL>
                    <a:lnR>
                      <a:noFill/>
                    </a:lnR>
                    <a:lnT>
                      <a:noFill/>
                    </a:lnT>
                    <a:lnB>
                      <a:noFill/>
                    </a:lnB>
                  </a:tcPr>
                </a:tc>
                <a:tc>
                  <a:txBody>
                    <a:bodyPr/>
                    <a:lstStyle/>
                    <a:p>
                      <a:pPr marL="0" marR="0">
                        <a:spcBef>
                          <a:spcPts val="0"/>
                        </a:spcBef>
                        <a:spcAft>
                          <a:spcPts val="0"/>
                        </a:spcAft>
                        <a:tabLst>
                          <a:tab pos="475615" algn="dec"/>
                        </a:tabLst>
                      </a:pPr>
                      <a:r>
                        <a:rPr lang="en-US" sz="2000">
                          <a:latin typeface="Arial"/>
                          <a:ea typeface="Times New Roman"/>
                          <a:cs typeface="Times New Roman"/>
                        </a:rPr>
                        <a:t>180</a:t>
                      </a:r>
                      <a:endParaRPr lang="en-US" sz="2600">
                        <a:latin typeface="Times New Roman"/>
                        <a:ea typeface="Times New Roman"/>
                        <a:cs typeface="Times New Roman"/>
                      </a:endParaRPr>
                    </a:p>
                  </a:txBody>
                  <a:tcPr marL="0" marR="0" marT="69715" marB="0">
                    <a:lnL>
                      <a:noFill/>
                    </a:lnL>
                    <a:lnR>
                      <a:noFill/>
                    </a:lnR>
                    <a:lnT>
                      <a:noFill/>
                    </a:lnT>
                    <a:lnB>
                      <a:noFill/>
                    </a:lnB>
                  </a:tcPr>
                </a:tc>
                <a:tc>
                  <a:txBody>
                    <a:bodyPr/>
                    <a:lstStyle/>
                    <a:p>
                      <a:pPr marL="0" marR="0">
                        <a:spcBef>
                          <a:spcPts val="0"/>
                        </a:spcBef>
                        <a:spcAft>
                          <a:spcPts val="0"/>
                        </a:spcAft>
                        <a:tabLst>
                          <a:tab pos="384175" algn="dec"/>
                        </a:tabLst>
                      </a:pPr>
                      <a:r>
                        <a:rPr lang="en-US" sz="2000">
                          <a:latin typeface="Arial"/>
                          <a:ea typeface="Times New Roman"/>
                          <a:cs typeface="Times New Roman"/>
                        </a:rPr>
                        <a:t>10</a:t>
                      </a:r>
                      <a:endParaRPr lang="en-US" sz="2600">
                        <a:latin typeface="Times New Roman"/>
                        <a:ea typeface="Times New Roman"/>
                        <a:cs typeface="Times New Roman"/>
                      </a:endParaRPr>
                    </a:p>
                  </a:txBody>
                  <a:tcPr marL="0" marR="0" marT="69715" marB="0">
                    <a:lnL>
                      <a:noFill/>
                    </a:lnL>
                    <a:lnR>
                      <a:noFill/>
                    </a:lnR>
                    <a:lnT>
                      <a:noFill/>
                    </a:lnT>
                    <a:lnB>
                      <a:noFill/>
                    </a:lnB>
                  </a:tcPr>
                </a:tc>
              </a:tr>
              <a:tr h="381000">
                <a:tc>
                  <a:txBody>
                    <a:bodyPr/>
                    <a:lstStyle/>
                    <a:p>
                      <a:pPr marL="0" marR="0">
                        <a:spcBef>
                          <a:spcPts val="0"/>
                        </a:spcBef>
                        <a:spcAft>
                          <a:spcPts val="0"/>
                        </a:spcAft>
                        <a:tabLst>
                          <a:tab pos="511810" algn="dec"/>
                        </a:tabLst>
                      </a:pPr>
                      <a:r>
                        <a:rPr lang="en-US" sz="2000">
                          <a:latin typeface="Arial"/>
                          <a:ea typeface="Times New Roman"/>
                          <a:cs typeface="Times New Roman"/>
                        </a:rPr>
                        <a:t>220</a:t>
                      </a:r>
                      <a:endParaRPr lang="en-US" sz="2600">
                        <a:latin typeface="Times New Roman"/>
                        <a:ea typeface="Times New Roman"/>
                        <a:cs typeface="Times New Roman"/>
                      </a:endParaRPr>
                    </a:p>
                  </a:txBody>
                  <a:tcPr marL="0" marR="0" marT="69715" marB="0">
                    <a:lnL>
                      <a:noFill/>
                    </a:lnL>
                    <a:lnR>
                      <a:noFill/>
                    </a:lnR>
                    <a:lnT>
                      <a:noFill/>
                    </a:lnT>
                    <a:lnB>
                      <a:noFill/>
                    </a:lnB>
                  </a:tcPr>
                </a:tc>
                <a:tc>
                  <a:txBody>
                    <a:bodyPr/>
                    <a:lstStyle/>
                    <a:p>
                      <a:pPr marL="0" marR="0">
                        <a:spcBef>
                          <a:spcPts val="0"/>
                        </a:spcBef>
                        <a:spcAft>
                          <a:spcPts val="0"/>
                        </a:spcAft>
                        <a:tabLst>
                          <a:tab pos="475615" algn="dec"/>
                        </a:tabLst>
                      </a:pPr>
                      <a:r>
                        <a:rPr lang="en-US" sz="2000">
                          <a:latin typeface="Arial"/>
                          <a:ea typeface="Times New Roman"/>
                          <a:cs typeface="Times New Roman"/>
                        </a:rPr>
                        <a:t>200</a:t>
                      </a:r>
                      <a:endParaRPr lang="en-US" sz="2600">
                        <a:latin typeface="Times New Roman"/>
                        <a:ea typeface="Times New Roman"/>
                        <a:cs typeface="Times New Roman"/>
                      </a:endParaRPr>
                    </a:p>
                  </a:txBody>
                  <a:tcPr marL="0" marR="0" marT="69715" marB="0">
                    <a:lnL>
                      <a:noFill/>
                    </a:lnL>
                    <a:lnR>
                      <a:noFill/>
                    </a:lnR>
                    <a:lnT>
                      <a:noFill/>
                    </a:lnT>
                    <a:lnB>
                      <a:noFill/>
                    </a:lnB>
                  </a:tcPr>
                </a:tc>
                <a:tc>
                  <a:txBody>
                    <a:bodyPr/>
                    <a:lstStyle/>
                    <a:p>
                      <a:pPr marL="0" marR="0">
                        <a:spcBef>
                          <a:spcPts val="0"/>
                        </a:spcBef>
                        <a:spcAft>
                          <a:spcPts val="0"/>
                        </a:spcAft>
                        <a:tabLst>
                          <a:tab pos="384175" algn="dec"/>
                        </a:tabLst>
                      </a:pPr>
                      <a:r>
                        <a:rPr lang="en-US" sz="2000">
                          <a:latin typeface="Arial"/>
                          <a:ea typeface="Times New Roman"/>
                          <a:cs typeface="Times New Roman"/>
                        </a:rPr>
                        <a:t>20</a:t>
                      </a:r>
                      <a:endParaRPr lang="en-US" sz="2600">
                        <a:latin typeface="Times New Roman"/>
                        <a:ea typeface="Times New Roman"/>
                        <a:cs typeface="Times New Roman"/>
                      </a:endParaRPr>
                    </a:p>
                  </a:txBody>
                  <a:tcPr marL="0" marR="0" marT="69715" marB="0">
                    <a:lnL>
                      <a:noFill/>
                    </a:lnL>
                    <a:lnR>
                      <a:noFill/>
                    </a:lnR>
                    <a:lnT>
                      <a:noFill/>
                    </a:lnT>
                    <a:lnB>
                      <a:noFill/>
                    </a:lnB>
                  </a:tcPr>
                </a:tc>
              </a:tr>
              <a:tr h="428017">
                <a:tc>
                  <a:txBody>
                    <a:bodyPr/>
                    <a:lstStyle/>
                    <a:p>
                      <a:pPr marL="0" marR="0">
                        <a:spcBef>
                          <a:spcPts val="0"/>
                        </a:spcBef>
                        <a:spcAft>
                          <a:spcPts val="0"/>
                        </a:spcAft>
                        <a:tabLst>
                          <a:tab pos="511810" algn="dec"/>
                        </a:tabLst>
                      </a:pPr>
                      <a:r>
                        <a:rPr lang="en-US" sz="2000">
                          <a:latin typeface="Arial"/>
                          <a:ea typeface="Times New Roman"/>
                          <a:cs typeface="Times New Roman"/>
                        </a:rPr>
                        <a:t>250</a:t>
                      </a:r>
                      <a:endParaRPr lang="en-US" sz="2600">
                        <a:latin typeface="Times New Roman"/>
                        <a:ea typeface="Times New Roman"/>
                        <a:cs typeface="Times New Roman"/>
                      </a:endParaRPr>
                    </a:p>
                  </a:txBody>
                  <a:tcPr marL="0" marR="0" marT="69715" marB="47017">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75615" algn="dec"/>
                        </a:tabLst>
                      </a:pPr>
                      <a:r>
                        <a:rPr lang="en-US" sz="2000">
                          <a:latin typeface="Arial"/>
                          <a:ea typeface="Times New Roman"/>
                          <a:cs typeface="Times New Roman"/>
                        </a:rPr>
                        <a:t>220</a:t>
                      </a:r>
                      <a:endParaRPr lang="en-US" sz="2600">
                        <a:latin typeface="Times New Roman"/>
                        <a:ea typeface="Times New Roman"/>
                        <a:cs typeface="Times New Roman"/>
                      </a:endParaRPr>
                    </a:p>
                  </a:txBody>
                  <a:tcPr marL="0" marR="0" marT="69715" marB="47017">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84175" algn="dec"/>
                        </a:tabLst>
                      </a:pPr>
                      <a:r>
                        <a:rPr lang="en-US" sz="2000" dirty="0">
                          <a:latin typeface="Arial"/>
                          <a:ea typeface="Times New Roman"/>
                          <a:cs typeface="Times New Roman"/>
                        </a:rPr>
                        <a:t>30</a:t>
                      </a:r>
                      <a:endParaRPr lang="en-US" sz="2600" dirty="0">
                        <a:latin typeface="Times New Roman"/>
                        <a:ea typeface="Times New Roman"/>
                        <a:cs typeface="Times New Roman"/>
                      </a:endParaRPr>
                    </a:p>
                  </a:txBody>
                  <a:tcPr marL="0" marR="0" marT="69715" marB="47017">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 name="TPAnswers"/>
          <p:cNvSpPr>
            <a:spLocks noGrp="1"/>
          </p:cNvSpPr>
          <p:nvPr>
            <p:ph type="body" idx="1"/>
            <p:custDataLst>
              <p:tags r:id="rId2"/>
            </p:custDataLst>
          </p:nvPr>
        </p:nvSpPr>
        <p:spPr>
          <a:xfrm>
            <a:off x="533400" y="2362200"/>
            <a:ext cx="1295400" cy="2209800"/>
          </a:xfrm>
        </p:spPr>
        <p:txBody>
          <a:bodyPr>
            <a:normAutofit fontScale="92500"/>
          </a:bodyPr>
          <a:lstStyle/>
          <a:p>
            <a:pPr marL="514350" indent="-514350">
              <a:buFont typeface="Arial" pitchFamily="34" charset="0"/>
              <a:buAutoNum type="arabicPeriod"/>
            </a:pPr>
            <a:r>
              <a:rPr lang="en-US" dirty="0" smtClean="0"/>
              <a:t>$ 5</a:t>
            </a:r>
          </a:p>
          <a:p>
            <a:pPr marL="514350" indent="-514350">
              <a:buFont typeface="Arial" pitchFamily="34" charset="0"/>
              <a:buAutoNum type="arabicPeriod"/>
            </a:pPr>
            <a:r>
              <a:rPr lang="en-US" dirty="0" smtClean="0"/>
              <a:t>$10</a:t>
            </a:r>
          </a:p>
          <a:p>
            <a:pPr marL="514350" indent="-514350">
              <a:buFont typeface="Arial" pitchFamily="34" charset="0"/>
              <a:buAutoNum type="arabicPeriod"/>
            </a:pPr>
            <a:r>
              <a:rPr lang="en-US" dirty="0" smtClean="0"/>
              <a:t>$15</a:t>
            </a:r>
          </a:p>
          <a:p>
            <a:pPr marL="514350" indent="-514350">
              <a:buFont typeface="Arial" pitchFamily="34" charset="0"/>
              <a:buAutoNum type="arabicPeriod"/>
            </a:pPr>
            <a:r>
              <a:rPr lang="en-US" dirty="0" smtClean="0"/>
              <a:t>$30</a:t>
            </a:r>
            <a:endParaRPr lang="en-US"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3276600" cy="1935162"/>
          </a:xfrm>
        </p:spPr>
        <p:txBody>
          <a:bodyPr>
            <a:normAutofit fontScale="90000"/>
          </a:bodyPr>
          <a:lstStyle/>
          <a:p>
            <a:pPr algn="l"/>
            <a:r>
              <a:rPr lang="en-US" sz="3600" b="1" dirty="0" smtClean="0">
                <a:solidFill>
                  <a:srgbClr val="0070C0"/>
                </a:solidFill>
              </a:rPr>
              <a:t>7. If Investment increases by $5, GDP will increase by how much?</a:t>
            </a:r>
            <a:endParaRPr lang="en-US" sz="3600" b="1" dirty="0">
              <a:solidFill>
                <a:srgbClr val="0070C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795320174"/>
              </p:ext>
            </p:extLst>
          </p:nvPr>
        </p:nvGraphicFramePr>
        <p:xfrm>
          <a:off x="3690264" y="127000"/>
          <a:ext cx="5447490" cy="3454400"/>
        </p:xfrm>
        <a:graphic>
          <a:graphicData uri="http://schemas.openxmlformats.org/drawingml/2006/table">
            <a:tbl>
              <a:tblPr/>
              <a:tblGrid>
                <a:gridCol w="2094442"/>
                <a:gridCol w="1895201"/>
                <a:gridCol w="1457847"/>
              </a:tblGrid>
              <a:tr h="1044995">
                <a:tc>
                  <a:txBody>
                    <a:bodyPr/>
                    <a:lstStyle/>
                    <a:p>
                      <a:pPr marL="0" marR="0" algn="ctr">
                        <a:spcBef>
                          <a:spcPts val="0"/>
                        </a:spcBef>
                        <a:spcAft>
                          <a:spcPts val="0"/>
                        </a:spcAft>
                      </a:pPr>
                      <a:r>
                        <a:rPr lang="en-US" sz="2000" dirty="0">
                          <a:latin typeface="Arial"/>
                          <a:ea typeface="Times New Roman"/>
                          <a:cs typeface="Times New Roman"/>
                        </a:rPr>
                        <a:t/>
                      </a:r>
                      <a:br>
                        <a:rPr lang="en-US" sz="2000" dirty="0">
                          <a:latin typeface="Arial"/>
                          <a:ea typeface="Times New Roman"/>
                          <a:cs typeface="Times New Roman"/>
                        </a:rPr>
                      </a:br>
                      <a:r>
                        <a:rPr lang="en-US" sz="2000" b="1" dirty="0">
                          <a:latin typeface="Arial"/>
                          <a:ea typeface="Times New Roman"/>
                          <a:cs typeface="Times New Roman"/>
                        </a:rPr>
                        <a:t>Level of output and income</a:t>
                      </a:r>
                      <a:endParaRPr lang="en-US" sz="2600" dirty="0">
                        <a:latin typeface="Times New Roman"/>
                        <a:ea typeface="Times New Roman"/>
                        <a:cs typeface="Times New Roman"/>
                      </a:endParaRPr>
                    </a:p>
                  </a:txBody>
                  <a:tcPr marL="0" marR="0" marT="69715" marB="22698">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600" dirty="0">
                        <a:latin typeface="Times New Roman"/>
                        <a:ea typeface="Times New Roman"/>
                        <a:cs typeface="Times New Roman"/>
                      </a:endParaRPr>
                    </a:p>
                    <a:p>
                      <a:pPr marL="0" marR="0" algn="ctr">
                        <a:spcBef>
                          <a:spcPts val="0"/>
                        </a:spcBef>
                        <a:spcAft>
                          <a:spcPts val="0"/>
                        </a:spcAft>
                      </a:pPr>
                      <a:r>
                        <a:rPr lang="en-US" sz="2000" b="1" dirty="0">
                          <a:latin typeface="Arial"/>
                          <a:ea typeface="Times New Roman"/>
                          <a:cs typeface="Times New Roman"/>
                        </a:rPr>
                        <a:t>Consumption</a:t>
                      </a:r>
                      <a:endParaRPr lang="en-US" sz="2600" dirty="0">
                        <a:latin typeface="Times New Roman"/>
                        <a:ea typeface="Times New Roman"/>
                        <a:cs typeface="Times New Roman"/>
                      </a:endParaRPr>
                    </a:p>
                  </a:txBody>
                  <a:tcPr marL="0" marR="0" marT="69715" marB="22698">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600" dirty="0">
                        <a:latin typeface="Times New Roman"/>
                        <a:ea typeface="Times New Roman"/>
                        <a:cs typeface="Times New Roman"/>
                      </a:endParaRPr>
                    </a:p>
                    <a:p>
                      <a:pPr marL="0" marR="0" algn="ctr">
                        <a:spcBef>
                          <a:spcPts val="0"/>
                        </a:spcBef>
                        <a:spcAft>
                          <a:spcPts val="0"/>
                        </a:spcAft>
                      </a:pPr>
                      <a:r>
                        <a:rPr lang="en-US" sz="2000" b="1" dirty="0">
                          <a:latin typeface="Arial"/>
                          <a:ea typeface="Times New Roman"/>
                          <a:cs typeface="Times New Roman"/>
                        </a:rPr>
                        <a:t>Saving</a:t>
                      </a:r>
                      <a:endParaRPr lang="en-US" sz="2600" dirty="0">
                        <a:latin typeface="Times New Roman"/>
                        <a:ea typeface="Times New Roman"/>
                        <a:cs typeface="Times New Roman"/>
                      </a:endParaRPr>
                    </a:p>
                  </a:txBody>
                  <a:tcPr marL="0" marR="0" marT="69715" marB="22698">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967">
                <a:tc>
                  <a:txBody>
                    <a:bodyPr/>
                    <a:lstStyle/>
                    <a:p>
                      <a:pPr marL="0" marR="0">
                        <a:spcBef>
                          <a:spcPts val="0"/>
                        </a:spcBef>
                        <a:spcAft>
                          <a:spcPts val="0"/>
                        </a:spcAft>
                        <a:tabLst>
                          <a:tab pos="511810" algn="dec"/>
                        </a:tabLst>
                      </a:pPr>
                      <a:r>
                        <a:rPr lang="en-US" sz="2000" dirty="0">
                          <a:latin typeface="Arial"/>
                          <a:ea typeface="Times New Roman"/>
                          <a:cs typeface="Times New Roman"/>
                        </a:rPr>
                        <a:t>$100</a:t>
                      </a:r>
                      <a:endParaRPr lang="en-US" sz="2600" dirty="0">
                        <a:latin typeface="Times New Roman"/>
                        <a:ea typeface="Times New Roman"/>
                        <a:cs typeface="Times New Roman"/>
                      </a:endParaRPr>
                    </a:p>
                  </a:txBody>
                  <a:tcPr marL="0" marR="0" marT="6971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tabLst>
                          <a:tab pos="475615" algn="dec"/>
                        </a:tabLst>
                      </a:pPr>
                      <a:r>
                        <a:rPr lang="en-US" sz="2000">
                          <a:latin typeface="Arial"/>
                          <a:ea typeface="Times New Roman"/>
                          <a:cs typeface="Times New Roman"/>
                        </a:rPr>
                        <a:t>$120</a:t>
                      </a:r>
                      <a:endParaRPr lang="en-US" sz="2600">
                        <a:latin typeface="Times New Roman"/>
                        <a:ea typeface="Times New Roman"/>
                        <a:cs typeface="Times New Roman"/>
                      </a:endParaRPr>
                    </a:p>
                  </a:txBody>
                  <a:tcPr marL="0" marR="0" marT="13943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tabLst>
                          <a:tab pos="384175" algn="dec"/>
                        </a:tabLst>
                      </a:pPr>
                      <a:r>
                        <a:rPr lang="en-US" sz="2000">
                          <a:latin typeface="Arial"/>
                          <a:ea typeface="Times New Roman"/>
                          <a:cs typeface="Times New Roman"/>
                        </a:rPr>
                        <a:t>−$20</a:t>
                      </a:r>
                      <a:endParaRPr lang="en-US" sz="2600">
                        <a:latin typeface="Times New Roman"/>
                        <a:ea typeface="Times New Roman"/>
                        <a:cs typeface="Times New Roman"/>
                      </a:endParaRPr>
                    </a:p>
                  </a:txBody>
                  <a:tcPr marL="0" marR="0" marT="139430" marB="0">
                    <a:lnL>
                      <a:noFill/>
                    </a:lnL>
                    <a:lnR>
                      <a:noFill/>
                    </a:lnR>
                    <a:lnT w="12700" cap="flat" cmpd="sng" algn="ctr">
                      <a:solidFill>
                        <a:srgbClr val="000000"/>
                      </a:solidFill>
                      <a:prstDash val="solid"/>
                      <a:round/>
                      <a:headEnd type="none" w="med" len="med"/>
                      <a:tailEnd type="none" w="med" len="med"/>
                    </a:lnT>
                    <a:lnB>
                      <a:noFill/>
                    </a:lnB>
                  </a:tcPr>
                </a:tc>
              </a:tr>
              <a:tr h="382058">
                <a:tc>
                  <a:txBody>
                    <a:bodyPr/>
                    <a:lstStyle/>
                    <a:p>
                      <a:pPr marL="0" marR="0">
                        <a:spcBef>
                          <a:spcPts val="0"/>
                        </a:spcBef>
                        <a:spcAft>
                          <a:spcPts val="0"/>
                        </a:spcAft>
                        <a:tabLst>
                          <a:tab pos="511810" algn="dec"/>
                        </a:tabLst>
                      </a:pPr>
                      <a:r>
                        <a:rPr lang="en-US" sz="2000">
                          <a:latin typeface="Arial"/>
                          <a:ea typeface="Times New Roman"/>
                          <a:cs typeface="Times New Roman"/>
                        </a:rPr>
                        <a:t>130</a:t>
                      </a:r>
                      <a:endParaRPr lang="en-US" sz="2600">
                        <a:latin typeface="Times New Roman"/>
                        <a:ea typeface="Times New Roman"/>
                        <a:cs typeface="Times New Roman"/>
                      </a:endParaRPr>
                    </a:p>
                  </a:txBody>
                  <a:tcPr marL="0" marR="0" marT="69715" marB="0">
                    <a:lnL>
                      <a:noFill/>
                    </a:lnL>
                    <a:lnR>
                      <a:noFill/>
                    </a:lnR>
                    <a:lnT>
                      <a:noFill/>
                    </a:lnT>
                    <a:lnB>
                      <a:noFill/>
                    </a:lnB>
                  </a:tcPr>
                </a:tc>
                <a:tc>
                  <a:txBody>
                    <a:bodyPr/>
                    <a:lstStyle/>
                    <a:p>
                      <a:pPr marL="0" marR="0">
                        <a:spcBef>
                          <a:spcPts val="0"/>
                        </a:spcBef>
                        <a:spcAft>
                          <a:spcPts val="0"/>
                        </a:spcAft>
                        <a:tabLst>
                          <a:tab pos="475615" algn="dec"/>
                        </a:tabLst>
                      </a:pPr>
                      <a:r>
                        <a:rPr lang="en-US" sz="2000">
                          <a:latin typeface="Arial"/>
                          <a:ea typeface="Times New Roman"/>
                          <a:cs typeface="Times New Roman"/>
                        </a:rPr>
                        <a:t>140</a:t>
                      </a:r>
                      <a:endParaRPr lang="en-US" sz="2600">
                        <a:latin typeface="Times New Roman"/>
                        <a:ea typeface="Times New Roman"/>
                        <a:cs typeface="Times New Roman"/>
                      </a:endParaRPr>
                    </a:p>
                  </a:txBody>
                  <a:tcPr marL="0" marR="0" marT="69715" marB="0">
                    <a:lnL>
                      <a:noFill/>
                    </a:lnL>
                    <a:lnR>
                      <a:noFill/>
                    </a:lnR>
                    <a:lnT>
                      <a:noFill/>
                    </a:lnT>
                    <a:lnB>
                      <a:noFill/>
                    </a:lnB>
                  </a:tcPr>
                </a:tc>
                <a:tc>
                  <a:txBody>
                    <a:bodyPr/>
                    <a:lstStyle/>
                    <a:p>
                      <a:pPr marL="0" marR="0">
                        <a:spcBef>
                          <a:spcPts val="0"/>
                        </a:spcBef>
                        <a:spcAft>
                          <a:spcPts val="0"/>
                        </a:spcAft>
                        <a:tabLst>
                          <a:tab pos="384175" algn="dec"/>
                        </a:tabLst>
                      </a:pPr>
                      <a:r>
                        <a:rPr lang="en-US" sz="2000">
                          <a:latin typeface="Arial"/>
                          <a:ea typeface="Times New Roman"/>
                          <a:cs typeface="Times New Roman"/>
                        </a:rPr>
                        <a:t>−10</a:t>
                      </a:r>
                      <a:endParaRPr lang="en-US" sz="2600">
                        <a:latin typeface="Times New Roman"/>
                        <a:ea typeface="Times New Roman"/>
                        <a:cs typeface="Times New Roman"/>
                      </a:endParaRPr>
                    </a:p>
                  </a:txBody>
                  <a:tcPr marL="0" marR="0" marT="69715" marB="0">
                    <a:lnL>
                      <a:noFill/>
                    </a:lnL>
                    <a:lnR>
                      <a:noFill/>
                    </a:lnR>
                    <a:lnT>
                      <a:noFill/>
                    </a:lnT>
                    <a:lnB>
                      <a:noFill/>
                    </a:lnB>
                  </a:tcPr>
                </a:tc>
              </a:tr>
              <a:tr h="382058">
                <a:tc>
                  <a:txBody>
                    <a:bodyPr/>
                    <a:lstStyle/>
                    <a:p>
                      <a:pPr marL="0" marR="0">
                        <a:spcBef>
                          <a:spcPts val="0"/>
                        </a:spcBef>
                        <a:spcAft>
                          <a:spcPts val="0"/>
                        </a:spcAft>
                        <a:tabLst>
                          <a:tab pos="511810" algn="dec"/>
                        </a:tabLst>
                      </a:pPr>
                      <a:r>
                        <a:rPr lang="en-US" sz="2000">
                          <a:latin typeface="Arial"/>
                          <a:ea typeface="Times New Roman"/>
                          <a:cs typeface="Times New Roman"/>
                        </a:rPr>
                        <a:t>160</a:t>
                      </a:r>
                      <a:endParaRPr lang="en-US" sz="2600">
                        <a:latin typeface="Times New Roman"/>
                        <a:ea typeface="Times New Roman"/>
                        <a:cs typeface="Times New Roman"/>
                      </a:endParaRPr>
                    </a:p>
                  </a:txBody>
                  <a:tcPr marL="0" marR="0" marT="69715" marB="0">
                    <a:lnL>
                      <a:noFill/>
                    </a:lnL>
                    <a:lnR>
                      <a:noFill/>
                    </a:lnR>
                    <a:lnT>
                      <a:noFill/>
                    </a:lnT>
                    <a:lnB>
                      <a:noFill/>
                    </a:lnB>
                  </a:tcPr>
                </a:tc>
                <a:tc>
                  <a:txBody>
                    <a:bodyPr/>
                    <a:lstStyle/>
                    <a:p>
                      <a:pPr marL="0" marR="0">
                        <a:spcBef>
                          <a:spcPts val="0"/>
                        </a:spcBef>
                        <a:spcAft>
                          <a:spcPts val="0"/>
                        </a:spcAft>
                        <a:tabLst>
                          <a:tab pos="475615" algn="dec"/>
                        </a:tabLst>
                      </a:pPr>
                      <a:r>
                        <a:rPr lang="en-US" sz="2000">
                          <a:latin typeface="Arial"/>
                          <a:ea typeface="Times New Roman"/>
                          <a:cs typeface="Times New Roman"/>
                        </a:rPr>
                        <a:t>160</a:t>
                      </a:r>
                      <a:endParaRPr lang="en-US" sz="2600">
                        <a:latin typeface="Times New Roman"/>
                        <a:ea typeface="Times New Roman"/>
                        <a:cs typeface="Times New Roman"/>
                      </a:endParaRPr>
                    </a:p>
                  </a:txBody>
                  <a:tcPr marL="0" marR="0" marT="69715" marB="0">
                    <a:lnL>
                      <a:noFill/>
                    </a:lnL>
                    <a:lnR>
                      <a:noFill/>
                    </a:lnR>
                    <a:lnT>
                      <a:noFill/>
                    </a:lnT>
                    <a:lnB>
                      <a:noFill/>
                    </a:lnB>
                  </a:tcPr>
                </a:tc>
                <a:tc>
                  <a:txBody>
                    <a:bodyPr/>
                    <a:lstStyle/>
                    <a:p>
                      <a:pPr marL="0" marR="0">
                        <a:spcBef>
                          <a:spcPts val="0"/>
                        </a:spcBef>
                        <a:spcAft>
                          <a:spcPts val="0"/>
                        </a:spcAft>
                        <a:tabLst>
                          <a:tab pos="384175" algn="dec"/>
                        </a:tabLst>
                      </a:pPr>
                      <a:r>
                        <a:rPr lang="en-US" sz="2000">
                          <a:latin typeface="Arial"/>
                          <a:ea typeface="Times New Roman"/>
                          <a:cs typeface="Times New Roman"/>
                        </a:rPr>
                        <a:t>0</a:t>
                      </a:r>
                      <a:endParaRPr lang="en-US" sz="2600">
                        <a:latin typeface="Times New Roman"/>
                        <a:ea typeface="Times New Roman"/>
                        <a:cs typeface="Times New Roman"/>
                      </a:endParaRPr>
                    </a:p>
                  </a:txBody>
                  <a:tcPr marL="0" marR="0" marT="69715" marB="0">
                    <a:lnL>
                      <a:noFill/>
                    </a:lnL>
                    <a:lnR>
                      <a:noFill/>
                    </a:lnR>
                    <a:lnT>
                      <a:noFill/>
                    </a:lnT>
                    <a:lnB>
                      <a:noFill/>
                    </a:lnB>
                  </a:tcPr>
                </a:tc>
              </a:tr>
              <a:tr h="382058">
                <a:tc>
                  <a:txBody>
                    <a:bodyPr/>
                    <a:lstStyle/>
                    <a:p>
                      <a:pPr marL="0" marR="0">
                        <a:spcBef>
                          <a:spcPts val="0"/>
                        </a:spcBef>
                        <a:spcAft>
                          <a:spcPts val="0"/>
                        </a:spcAft>
                        <a:tabLst>
                          <a:tab pos="511810" algn="dec"/>
                        </a:tabLst>
                      </a:pPr>
                      <a:r>
                        <a:rPr lang="en-US" sz="2000">
                          <a:latin typeface="Arial"/>
                          <a:ea typeface="Times New Roman"/>
                          <a:cs typeface="Times New Roman"/>
                        </a:rPr>
                        <a:t>190</a:t>
                      </a:r>
                      <a:endParaRPr lang="en-US" sz="2600">
                        <a:latin typeface="Times New Roman"/>
                        <a:ea typeface="Times New Roman"/>
                        <a:cs typeface="Times New Roman"/>
                      </a:endParaRPr>
                    </a:p>
                  </a:txBody>
                  <a:tcPr marL="0" marR="0" marT="69715" marB="0">
                    <a:lnL>
                      <a:noFill/>
                    </a:lnL>
                    <a:lnR>
                      <a:noFill/>
                    </a:lnR>
                    <a:lnT>
                      <a:noFill/>
                    </a:lnT>
                    <a:lnB>
                      <a:noFill/>
                    </a:lnB>
                  </a:tcPr>
                </a:tc>
                <a:tc>
                  <a:txBody>
                    <a:bodyPr/>
                    <a:lstStyle/>
                    <a:p>
                      <a:pPr marL="0" marR="0">
                        <a:spcBef>
                          <a:spcPts val="0"/>
                        </a:spcBef>
                        <a:spcAft>
                          <a:spcPts val="0"/>
                        </a:spcAft>
                        <a:tabLst>
                          <a:tab pos="475615" algn="dec"/>
                        </a:tabLst>
                      </a:pPr>
                      <a:r>
                        <a:rPr lang="en-US" sz="2000">
                          <a:latin typeface="Arial"/>
                          <a:ea typeface="Times New Roman"/>
                          <a:cs typeface="Times New Roman"/>
                        </a:rPr>
                        <a:t>180</a:t>
                      </a:r>
                      <a:endParaRPr lang="en-US" sz="2600">
                        <a:latin typeface="Times New Roman"/>
                        <a:ea typeface="Times New Roman"/>
                        <a:cs typeface="Times New Roman"/>
                      </a:endParaRPr>
                    </a:p>
                  </a:txBody>
                  <a:tcPr marL="0" marR="0" marT="69715" marB="0">
                    <a:lnL>
                      <a:noFill/>
                    </a:lnL>
                    <a:lnR>
                      <a:noFill/>
                    </a:lnR>
                    <a:lnT>
                      <a:noFill/>
                    </a:lnT>
                    <a:lnB>
                      <a:noFill/>
                    </a:lnB>
                  </a:tcPr>
                </a:tc>
                <a:tc>
                  <a:txBody>
                    <a:bodyPr/>
                    <a:lstStyle/>
                    <a:p>
                      <a:pPr marL="0" marR="0">
                        <a:spcBef>
                          <a:spcPts val="0"/>
                        </a:spcBef>
                        <a:spcAft>
                          <a:spcPts val="0"/>
                        </a:spcAft>
                        <a:tabLst>
                          <a:tab pos="384175" algn="dec"/>
                        </a:tabLst>
                      </a:pPr>
                      <a:r>
                        <a:rPr lang="en-US" sz="2000">
                          <a:latin typeface="Arial"/>
                          <a:ea typeface="Times New Roman"/>
                          <a:cs typeface="Times New Roman"/>
                        </a:rPr>
                        <a:t>10</a:t>
                      </a:r>
                      <a:endParaRPr lang="en-US" sz="2600">
                        <a:latin typeface="Times New Roman"/>
                        <a:ea typeface="Times New Roman"/>
                        <a:cs typeface="Times New Roman"/>
                      </a:endParaRPr>
                    </a:p>
                  </a:txBody>
                  <a:tcPr marL="0" marR="0" marT="69715" marB="0">
                    <a:lnL>
                      <a:noFill/>
                    </a:lnL>
                    <a:lnR>
                      <a:noFill/>
                    </a:lnR>
                    <a:lnT>
                      <a:noFill/>
                    </a:lnT>
                    <a:lnB>
                      <a:noFill/>
                    </a:lnB>
                  </a:tcPr>
                </a:tc>
              </a:tr>
              <a:tr h="382058">
                <a:tc>
                  <a:txBody>
                    <a:bodyPr/>
                    <a:lstStyle/>
                    <a:p>
                      <a:pPr marL="0" marR="0">
                        <a:spcBef>
                          <a:spcPts val="0"/>
                        </a:spcBef>
                        <a:spcAft>
                          <a:spcPts val="0"/>
                        </a:spcAft>
                        <a:tabLst>
                          <a:tab pos="511810" algn="dec"/>
                        </a:tabLst>
                      </a:pPr>
                      <a:r>
                        <a:rPr lang="en-US" sz="2000">
                          <a:latin typeface="Arial"/>
                          <a:ea typeface="Times New Roman"/>
                          <a:cs typeface="Times New Roman"/>
                        </a:rPr>
                        <a:t>220</a:t>
                      </a:r>
                      <a:endParaRPr lang="en-US" sz="2600">
                        <a:latin typeface="Times New Roman"/>
                        <a:ea typeface="Times New Roman"/>
                        <a:cs typeface="Times New Roman"/>
                      </a:endParaRPr>
                    </a:p>
                  </a:txBody>
                  <a:tcPr marL="0" marR="0" marT="69715" marB="0">
                    <a:lnL>
                      <a:noFill/>
                    </a:lnL>
                    <a:lnR>
                      <a:noFill/>
                    </a:lnR>
                    <a:lnT>
                      <a:noFill/>
                    </a:lnT>
                    <a:lnB>
                      <a:noFill/>
                    </a:lnB>
                  </a:tcPr>
                </a:tc>
                <a:tc>
                  <a:txBody>
                    <a:bodyPr/>
                    <a:lstStyle/>
                    <a:p>
                      <a:pPr marL="0" marR="0">
                        <a:spcBef>
                          <a:spcPts val="0"/>
                        </a:spcBef>
                        <a:spcAft>
                          <a:spcPts val="0"/>
                        </a:spcAft>
                        <a:tabLst>
                          <a:tab pos="475615" algn="dec"/>
                        </a:tabLst>
                      </a:pPr>
                      <a:r>
                        <a:rPr lang="en-US" sz="2000">
                          <a:latin typeface="Arial"/>
                          <a:ea typeface="Times New Roman"/>
                          <a:cs typeface="Times New Roman"/>
                        </a:rPr>
                        <a:t>200</a:t>
                      </a:r>
                      <a:endParaRPr lang="en-US" sz="2600">
                        <a:latin typeface="Times New Roman"/>
                        <a:ea typeface="Times New Roman"/>
                        <a:cs typeface="Times New Roman"/>
                      </a:endParaRPr>
                    </a:p>
                  </a:txBody>
                  <a:tcPr marL="0" marR="0" marT="69715" marB="0">
                    <a:lnL>
                      <a:noFill/>
                    </a:lnL>
                    <a:lnR>
                      <a:noFill/>
                    </a:lnR>
                    <a:lnT>
                      <a:noFill/>
                    </a:lnT>
                    <a:lnB>
                      <a:noFill/>
                    </a:lnB>
                  </a:tcPr>
                </a:tc>
                <a:tc>
                  <a:txBody>
                    <a:bodyPr/>
                    <a:lstStyle/>
                    <a:p>
                      <a:pPr marL="0" marR="0">
                        <a:spcBef>
                          <a:spcPts val="0"/>
                        </a:spcBef>
                        <a:spcAft>
                          <a:spcPts val="0"/>
                        </a:spcAft>
                        <a:tabLst>
                          <a:tab pos="384175" algn="dec"/>
                        </a:tabLst>
                      </a:pPr>
                      <a:r>
                        <a:rPr lang="en-US" sz="2000">
                          <a:latin typeface="Arial"/>
                          <a:ea typeface="Times New Roman"/>
                          <a:cs typeface="Times New Roman"/>
                        </a:rPr>
                        <a:t>20</a:t>
                      </a:r>
                      <a:endParaRPr lang="en-US" sz="2600">
                        <a:latin typeface="Times New Roman"/>
                        <a:ea typeface="Times New Roman"/>
                        <a:cs typeface="Times New Roman"/>
                      </a:endParaRPr>
                    </a:p>
                  </a:txBody>
                  <a:tcPr marL="0" marR="0" marT="69715" marB="0">
                    <a:lnL>
                      <a:noFill/>
                    </a:lnL>
                    <a:lnR>
                      <a:noFill/>
                    </a:lnR>
                    <a:lnT>
                      <a:noFill/>
                    </a:lnT>
                    <a:lnB>
                      <a:noFill/>
                    </a:lnB>
                  </a:tcPr>
                </a:tc>
              </a:tr>
              <a:tr h="429206">
                <a:tc>
                  <a:txBody>
                    <a:bodyPr/>
                    <a:lstStyle/>
                    <a:p>
                      <a:pPr marL="0" marR="0">
                        <a:spcBef>
                          <a:spcPts val="0"/>
                        </a:spcBef>
                        <a:spcAft>
                          <a:spcPts val="0"/>
                        </a:spcAft>
                        <a:tabLst>
                          <a:tab pos="511810" algn="dec"/>
                        </a:tabLst>
                      </a:pPr>
                      <a:r>
                        <a:rPr lang="en-US" sz="2000">
                          <a:latin typeface="Arial"/>
                          <a:ea typeface="Times New Roman"/>
                          <a:cs typeface="Times New Roman"/>
                        </a:rPr>
                        <a:t>250</a:t>
                      </a:r>
                      <a:endParaRPr lang="en-US" sz="2600">
                        <a:latin typeface="Times New Roman"/>
                        <a:ea typeface="Times New Roman"/>
                        <a:cs typeface="Times New Roman"/>
                      </a:endParaRPr>
                    </a:p>
                  </a:txBody>
                  <a:tcPr marL="0" marR="0" marT="69715" marB="47017">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75615" algn="dec"/>
                        </a:tabLst>
                      </a:pPr>
                      <a:r>
                        <a:rPr lang="en-US" sz="2000">
                          <a:latin typeface="Arial"/>
                          <a:ea typeface="Times New Roman"/>
                          <a:cs typeface="Times New Roman"/>
                        </a:rPr>
                        <a:t>220</a:t>
                      </a:r>
                      <a:endParaRPr lang="en-US" sz="2600">
                        <a:latin typeface="Times New Roman"/>
                        <a:ea typeface="Times New Roman"/>
                        <a:cs typeface="Times New Roman"/>
                      </a:endParaRPr>
                    </a:p>
                  </a:txBody>
                  <a:tcPr marL="0" marR="0" marT="69715" marB="47017">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84175" algn="dec"/>
                        </a:tabLst>
                      </a:pPr>
                      <a:r>
                        <a:rPr lang="en-US" sz="2000" dirty="0">
                          <a:latin typeface="Arial"/>
                          <a:ea typeface="Times New Roman"/>
                          <a:cs typeface="Times New Roman"/>
                        </a:rPr>
                        <a:t>30</a:t>
                      </a:r>
                      <a:endParaRPr lang="en-US" sz="2600" dirty="0">
                        <a:latin typeface="Times New Roman"/>
                        <a:ea typeface="Times New Roman"/>
                        <a:cs typeface="Times New Roman"/>
                      </a:endParaRPr>
                    </a:p>
                  </a:txBody>
                  <a:tcPr marL="0" marR="0" marT="69715" marB="47017">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 name="TPAnswers"/>
          <p:cNvSpPr>
            <a:spLocks noGrp="1"/>
          </p:cNvSpPr>
          <p:nvPr>
            <p:ph type="body" idx="1"/>
            <p:custDataLst>
              <p:tags r:id="rId2"/>
            </p:custDataLst>
          </p:nvPr>
        </p:nvSpPr>
        <p:spPr>
          <a:xfrm>
            <a:off x="533400" y="2362200"/>
            <a:ext cx="1295400" cy="2209800"/>
          </a:xfrm>
        </p:spPr>
        <p:txBody>
          <a:bodyPr>
            <a:normAutofit fontScale="92500"/>
          </a:bodyPr>
          <a:lstStyle/>
          <a:p>
            <a:pPr marL="514350" indent="-514350">
              <a:buFont typeface="Arial" pitchFamily="34" charset="0"/>
              <a:buAutoNum type="arabicPeriod"/>
            </a:pPr>
            <a:r>
              <a:rPr lang="en-US" dirty="0" smtClean="0"/>
              <a:t>$ 5</a:t>
            </a:r>
          </a:p>
          <a:p>
            <a:pPr marL="514350" indent="-514350">
              <a:buFont typeface="Arial" pitchFamily="34" charset="0"/>
              <a:buAutoNum type="arabicPeriod"/>
            </a:pPr>
            <a:r>
              <a:rPr lang="en-US" dirty="0" smtClean="0"/>
              <a:t>$10</a:t>
            </a:r>
          </a:p>
          <a:p>
            <a:pPr marL="514350" indent="-514350">
              <a:buFont typeface="Arial" pitchFamily="34" charset="0"/>
              <a:buAutoNum type="arabicPeriod"/>
            </a:pPr>
            <a:r>
              <a:rPr lang="en-US" dirty="0" smtClean="0"/>
              <a:t>$15</a:t>
            </a:r>
          </a:p>
          <a:p>
            <a:pPr marL="514350" indent="-514350">
              <a:buFont typeface="Arial" pitchFamily="34" charset="0"/>
              <a:buAutoNum type="arabicPeriod"/>
            </a:pPr>
            <a:r>
              <a:rPr lang="en-US" dirty="0" smtClean="0"/>
              <a:t>$30</a:t>
            </a:r>
            <a:endParaRPr lang="en-US" dirty="0"/>
          </a:p>
        </p:txBody>
      </p:sp>
      <p:sp>
        <p:nvSpPr>
          <p:cNvPr id="6" name="CorShape1"/>
          <p:cNvSpPr/>
          <p:nvPr>
            <p:custDataLst>
              <p:tags r:id="rId3"/>
            </p:custDataLst>
          </p:nvPr>
        </p:nvSpPr>
        <p:spPr>
          <a:xfrm rot="10800000">
            <a:off x="304800" y="3581400"/>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0"/>
            <a:ext cx="2667000" cy="3962400"/>
          </a:xfrm>
        </p:spPr>
        <p:txBody>
          <a:bodyPr>
            <a:normAutofit/>
          </a:bodyPr>
          <a:lstStyle/>
          <a:p>
            <a:pPr algn="l"/>
            <a:r>
              <a:rPr lang="en-US" sz="3600" b="1" dirty="0" smtClean="0"/>
              <a:t>8. If Investment increases by $5, GDP will increase by how much?</a:t>
            </a:r>
            <a:endParaRPr lang="en-US" sz="3600" b="1" dirty="0"/>
          </a:p>
        </p:txBody>
      </p:sp>
      <p:sp>
        <p:nvSpPr>
          <p:cNvPr id="3" name="TPAnswers"/>
          <p:cNvSpPr>
            <a:spLocks noGrp="1"/>
          </p:cNvSpPr>
          <p:nvPr>
            <p:ph type="body" idx="1"/>
            <p:custDataLst>
              <p:tags r:id="rId2"/>
            </p:custDataLst>
          </p:nvPr>
        </p:nvSpPr>
        <p:spPr>
          <a:xfrm>
            <a:off x="457200" y="4114800"/>
            <a:ext cx="2667000" cy="2209800"/>
          </a:xfrm>
        </p:spPr>
        <p:txBody>
          <a:bodyPr>
            <a:normAutofit fontScale="85000" lnSpcReduction="20000"/>
          </a:bodyPr>
          <a:lstStyle/>
          <a:p>
            <a:pPr marL="514350" indent="-514350">
              <a:buFont typeface="Arial" pitchFamily="34" charset="0"/>
              <a:buAutoNum type="arabicPeriod"/>
            </a:pPr>
            <a:r>
              <a:rPr lang="en-US" dirty="0" smtClean="0"/>
              <a:t>$     5</a:t>
            </a:r>
          </a:p>
          <a:p>
            <a:pPr marL="514350" indent="-514350">
              <a:buFont typeface="Arial" pitchFamily="34" charset="0"/>
              <a:buAutoNum type="arabicPeriod"/>
            </a:pPr>
            <a:r>
              <a:rPr lang="en-US" dirty="0" smtClean="0"/>
              <a:t>$   15</a:t>
            </a:r>
          </a:p>
          <a:p>
            <a:pPr marL="514350" indent="-514350">
              <a:buFont typeface="Arial" pitchFamily="34" charset="0"/>
              <a:buAutoNum type="arabicPeriod"/>
            </a:pPr>
            <a:r>
              <a:rPr lang="en-US" dirty="0" smtClean="0"/>
              <a:t>$   25</a:t>
            </a:r>
          </a:p>
          <a:p>
            <a:pPr marL="514350" indent="-514350">
              <a:buFont typeface="Arial" pitchFamily="34" charset="0"/>
              <a:buAutoNum type="arabicPeriod"/>
            </a:pPr>
            <a:r>
              <a:rPr lang="en-US" dirty="0" smtClean="0"/>
              <a:t>$   50</a:t>
            </a:r>
          </a:p>
          <a:p>
            <a:pPr marL="514350" indent="-514350">
              <a:buFont typeface="Arial" pitchFamily="34" charset="0"/>
              <a:buAutoNum type="arabicPeriod"/>
            </a:pPr>
            <a:r>
              <a:rPr lang="en-US" dirty="0" smtClean="0"/>
              <a:t>$ 100</a:t>
            </a:r>
            <a:endParaRPr lang="en-US" dirty="0"/>
          </a:p>
        </p:txBody>
      </p:sp>
      <p:pic>
        <p:nvPicPr>
          <p:cNvPr id="104451" name="Picture 3"/>
          <p:cNvPicPr>
            <a:picLocks noChangeAspect="1" noChangeArrowheads="1"/>
          </p:cNvPicPr>
          <p:nvPr/>
        </p:nvPicPr>
        <p:blipFill>
          <a:blip r:embed="rId4" cstate="print"/>
          <a:srcRect/>
          <a:stretch>
            <a:fillRect/>
          </a:stretch>
        </p:blipFill>
        <p:spPr bwMode="auto">
          <a:xfrm>
            <a:off x="2835455" y="228600"/>
            <a:ext cx="6297659" cy="4038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2667000" cy="3763962"/>
          </a:xfrm>
        </p:spPr>
        <p:txBody>
          <a:bodyPr>
            <a:normAutofit/>
          </a:bodyPr>
          <a:lstStyle/>
          <a:p>
            <a:pPr algn="l"/>
            <a:r>
              <a:rPr lang="en-US" sz="3600" b="1" dirty="0" smtClean="0">
                <a:solidFill>
                  <a:srgbClr val="0070C0"/>
                </a:solidFill>
              </a:rPr>
              <a:t>8. If Investment increases by $5, GDP will increase by how much?</a:t>
            </a:r>
            <a:endParaRPr lang="en-US" sz="3600" b="1" dirty="0">
              <a:solidFill>
                <a:srgbClr val="0070C0"/>
              </a:solidFill>
            </a:endParaRPr>
          </a:p>
        </p:txBody>
      </p:sp>
      <p:sp>
        <p:nvSpPr>
          <p:cNvPr id="3" name="TPAnswers"/>
          <p:cNvSpPr>
            <a:spLocks noGrp="1"/>
          </p:cNvSpPr>
          <p:nvPr>
            <p:ph type="body" idx="1"/>
            <p:custDataLst>
              <p:tags r:id="rId2"/>
            </p:custDataLst>
          </p:nvPr>
        </p:nvSpPr>
        <p:spPr>
          <a:xfrm>
            <a:off x="342875" y="4114800"/>
            <a:ext cx="1676400" cy="2209800"/>
          </a:xfrm>
        </p:spPr>
        <p:txBody>
          <a:bodyPr>
            <a:normAutofit fontScale="85000" lnSpcReduction="20000"/>
          </a:bodyPr>
          <a:lstStyle/>
          <a:p>
            <a:pPr marL="514350" indent="-514350">
              <a:buFont typeface="Arial" pitchFamily="34" charset="0"/>
              <a:buAutoNum type="arabicPeriod"/>
            </a:pPr>
            <a:r>
              <a:rPr lang="en-US" dirty="0" smtClean="0"/>
              <a:t>$     5</a:t>
            </a:r>
          </a:p>
          <a:p>
            <a:pPr marL="514350" indent="-514350">
              <a:buFont typeface="Arial" pitchFamily="34" charset="0"/>
              <a:buAutoNum type="arabicPeriod"/>
            </a:pPr>
            <a:r>
              <a:rPr lang="en-US" dirty="0" smtClean="0"/>
              <a:t>$   15</a:t>
            </a:r>
          </a:p>
          <a:p>
            <a:pPr marL="514350" indent="-514350">
              <a:buFont typeface="Arial" pitchFamily="34" charset="0"/>
              <a:buAutoNum type="arabicPeriod"/>
            </a:pPr>
            <a:r>
              <a:rPr lang="en-US" dirty="0" smtClean="0"/>
              <a:t>$   25</a:t>
            </a:r>
          </a:p>
          <a:p>
            <a:pPr marL="514350" indent="-514350">
              <a:buFont typeface="Arial" pitchFamily="34" charset="0"/>
              <a:buAutoNum type="arabicPeriod"/>
            </a:pPr>
            <a:r>
              <a:rPr lang="en-US" dirty="0" smtClean="0"/>
              <a:t>$   50</a:t>
            </a:r>
          </a:p>
          <a:p>
            <a:pPr marL="514350" indent="-514350">
              <a:buFont typeface="Arial" pitchFamily="34" charset="0"/>
              <a:buAutoNum type="arabicPeriod"/>
            </a:pPr>
            <a:r>
              <a:rPr lang="en-US" dirty="0" smtClean="0"/>
              <a:t>$ 100</a:t>
            </a:r>
            <a:endParaRPr lang="en-US" dirty="0"/>
          </a:p>
        </p:txBody>
      </p:sp>
      <p:pic>
        <p:nvPicPr>
          <p:cNvPr id="104451" name="Picture 3"/>
          <p:cNvPicPr>
            <a:picLocks noChangeAspect="1" noChangeArrowheads="1"/>
          </p:cNvPicPr>
          <p:nvPr/>
        </p:nvPicPr>
        <p:blipFill>
          <a:blip r:embed="rId5" cstate="print"/>
          <a:srcRect/>
          <a:stretch>
            <a:fillRect/>
          </a:stretch>
        </p:blipFill>
        <p:spPr bwMode="auto">
          <a:xfrm>
            <a:off x="3124200" y="228600"/>
            <a:ext cx="6019800" cy="3860413"/>
          </a:xfrm>
          <a:prstGeom prst="rect">
            <a:avLst/>
          </a:prstGeom>
          <a:noFill/>
          <a:ln w="9525">
            <a:noFill/>
            <a:miter lim="800000"/>
            <a:headEnd/>
            <a:tailEnd/>
          </a:ln>
        </p:spPr>
      </p:pic>
      <p:sp>
        <p:nvSpPr>
          <p:cNvPr id="6" name="CorShape1"/>
          <p:cNvSpPr/>
          <p:nvPr>
            <p:custDataLst>
              <p:tags r:id="rId3"/>
            </p:custDataLst>
          </p:nvPr>
        </p:nvSpPr>
        <p:spPr>
          <a:xfrm rot="10800000">
            <a:off x="109190" y="5393351"/>
            <a:ext cx="376597" cy="376597"/>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630362"/>
          </a:xfrm>
        </p:spPr>
        <p:txBody>
          <a:bodyPr>
            <a:normAutofit fontScale="90000"/>
          </a:bodyPr>
          <a:lstStyle/>
          <a:p>
            <a:pPr algn="l"/>
            <a:r>
              <a:rPr lang="en-US" sz="3600" b="1" dirty="0" smtClean="0"/>
              <a:t>9. MPC = 0.6   If Investment increases by $100, and there is no inflation, what happens to GDP?</a:t>
            </a:r>
            <a:endParaRPr lang="en-US" sz="3600" b="1" dirty="0"/>
          </a:p>
        </p:txBody>
      </p:sp>
      <p:sp>
        <p:nvSpPr>
          <p:cNvPr id="3" name="TPAnswers"/>
          <p:cNvSpPr>
            <a:spLocks noGrp="1"/>
          </p:cNvSpPr>
          <p:nvPr>
            <p:ph type="body" idx="1"/>
            <p:custDataLst>
              <p:tags r:id="rId2"/>
            </p:custDataLst>
          </p:nvPr>
        </p:nvSpPr>
        <p:spPr>
          <a:xfrm>
            <a:off x="457200" y="1905000"/>
            <a:ext cx="3810000" cy="4221163"/>
          </a:xfrm>
        </p:spPr>
        <p:txBody>
          <a:bodyPr>
            <a:normAutofit/>
          </a:bodyPr>
          <a:lstStyle/>
          <a:p>
            <a:pPr marL="514350" indent="-514350">
              <a:buFont typeface="Arial" pitchFamily="34" charset="0"/>
              <a:buAutoNum type="arabicPeriod"/>
            </a:pPr>
            <a:r>
              <a:rPr lang="en-US" dirty="0" smtClean="0"/>
              <a:t>Stays the same</a:t>
            </a:r>
          </a:p>
          <a:p>
            <a:pPr marL="514350" indent="-514350">
              <a:buFont typeface="Arial" pitchFamily="34" charset="0"/>
              <a:buAutoNum type="arabicPeriod"/>
            </a:pPr>
            <a:r>
              <a:rPr lang="en-US" dirty="0" smtClean="0"/>
              <a:t>Increases by $ 60</a:t>
            </a:r>
          </a:p>
          <a:p>
            <a:pPr marL="514350" indent="-514350">
              <a:buFont typeface="Arial" pitchFamily="34" charset="0"/>
              <a:buAutoNum type="arabicPeriod"/>
            </a:pPr>
            <a:r>
              <a:rPr lang="en-US" dirty="0" smtClean="0"/>
              <a:t>Increases by $ 100</a:t>
            </a:r>
          </a:p>
          <a:p>
            <a:pPr marL="514350" indent="-514350">
              <a:buFont typeface="Arial" pitchFamily="34" charset="0"/>
              <a:buAutoNum type="arabicPeriod"/>
            </a:pPr>
            <a:r>
              <a:rPr lang="en-US" dirty="0" smtClean="0"/>
              <a:t>Increases by $ 200</a:t>
            </a:r>
          </a:p>
          <a:p>
            <a:pPr marL="514350" indent="-514350">
              <a:buFont typeface="Arial" pitchFamily="34" charset="0"/>
              <a:buAutoNum type="arabicPeriod"/>
            </a:pPr>
            <a:r>
              <a:rPr lang="en-US" dirty="0" smtClean="0"/>
              <a:t>Increases by $ 250</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630362"/>
          </a:xfrm>
        </p:spPr>
        <p:txBody>
          <a:bodyPr>
            <a:normAutofit fontScale="90000"/>
          </a:bodyPr>
          <a:lstStyle/>
          <a:p>
            <a:pPr algn="l"/>
            <a:r>
              <a:rPr lang="en-US" sz="3600" b="1" dirty="0" smtClean="0">
                <a:solidFill>
                  <a:srgbClr val="0070C0"/>
                </a:solidFill>
              </a:rPr>
              <a:t>9. MPC = 0.6   If Investment increases by $100, and there is no inflation, what happens to GDP?</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905000"/>
            <a:ext cx="3810000" cy="4221163"/>
          </a:xfrm>
        </p:spPr>
        <p:txBody>
          <a:bodyPr>
            <a:normAutofit/>
          </a:bodyPr>
          <a:lstStyle/>
          <a:p>
            <a:pPr marL="514350" indent="-514350">
              <a:buFont typeface="Arial" pitchFamily="34" charset="0"/>
              <a:buAutoNum type="arabicPeriod"/>
            </a:pPr>
            <a:r>
              <a:rPr lang="en-US" dirty="0" smtClean="0"/>
              <a:t>Stays the same</a:t>
            </a:r>
          </a:p>
          <a:p>
            <a:pPr marL="514350" indent="-514350">
              <a:buFont typeface="Arial" pitchFamily="34" charset="0"/>
              <a:buAutoNum type="arabicPeriod"/>
            </a:pPr>
            <a:r>
              <a:rPr lang="en-US" dirty="0" smtClean="0"/>
              <a:t>Increases by $ 60</a:t>
            </a:r>
          </a:p>
          <a:p>
            <a:pPr marL="514350" indent="-514350">
              <a:buFont typeface="Arial" pitchFamily="34" charset="0"/>
              <a:buAutoNum type="arabicPeriod"/>
            </a:pPr>
            <a:r>
              <a:rPr lang="en-US" dirty="0" smtClean="0"/>
              <a:t>Increases by $ 100</a:t>
            </a:r>
          </a:p>
          <a:p>
            <a:pPr marL="514350" indent="-514350">
              <a:buFont typeface="Arial" pitchFamily="34" charset="0"/>
              <a:buAutoNum type="arabicPeriod"/>
            </a:pPr>
            <a:r>
              <a:rPr lang="en-US" dirty="0" smtClean="0"/>
              <a:t>Increases by $ 200</a:t>
            </a:r>
          </a:p>
          <a:p>
            <a:pPr marL="514350" indent="-514350">
              <a:buFont typeface="Arial" pitchFamily="34" charset="0"/>
              <a:buAutoNum type="arabicPeriod"/>
            </a:pPr>
            <a:r>
              <a:rPr lang="en-US" dirty="0" smtClean="0"/>
              <a:t>Increases by $ 250</a:t>
            </a:r>
          </a:p>
        </p:txBody>
      </p:sp>
      <p:sp>
        <p:nvSpPr>
          <p:cNvPr id="5" name="CorShape1"/>
          <p:cNvSpPr/>
          <p:nvPr>
            <p:custDataLst>
              <p:tags r:id="rId3"/>
            </p:custDataLst>
          </p:nvPr>
        </p:nvSpPr>
        <p:spPr>
          <a:xfrm rot="10800000">
            <a:off x="172720" y="4155101"/>
            <a:ext cx="513080" cy="51308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458200" cy="868362"/>
          </a:xfrm>
        </p:spPr>
        <p:txBody>
          <a:bodyPr>
            <a:normAutofit fontScale="90000"/>
          </a:bodyPr>
          <a:lstStyle/>
          <a:p>
            <a:pPr algn="l"/>
            <a:r>
              <a:rPr lang="en-US" sz="3600" b="1" dirty="0" smtClean="0"/>
              <a:t>10. What happens to the size of the multiplier if the MPC increases (MPS decreases)?</a:t>
            </a:r>
            <a:endParaRPr lang="en-US" sz="3600" b="1" dirty="0"/>
          </a:p>
        </p:txBody>
      </p:sp>
      <p:sp>
        <p:nvSpPr>
          <p:cNvPr id="3" name="TPAnswers"/>
          <p:cNvSpPr>
            <a:spLocks noGrp="1"/>
          </p:cNvSpPr>
          <p:nvPr>
            <p:ph type="body" idx="1"/>
            <p:custDataLst>
              <p:tags r:id="rId2"/>
            </p:custDataLst>
          </p:nvPr>
        </p:nvSpPr>
        <p:spPr>
          <a:xfrm>
            <a:off x="457200" y="1295400"/>
            <a:ext cx="4343400" cy="1981200"/>
          </a:xfrm>
        </p:spPr>
        <p:txBody>
          <a:bodyPr>
            <a:normAutofit/>
          </a:bodyPr>
          <a:lstStyle/>
          <a:p>
            <a:pPr marL="514350" indent="-514350">
              <a:buFont typeface="Arial" pitchFamily="34" charset="0"/>
              <a:buAutoNum type="arabicPeriod"/>
            </a:pPr>
            <a:r>
              <a:rPr lang="en-US" dirty="0" smtClean="0"/>
              <a:t>It increases</a:t>
            </a:r>
          </a:p>
          <a:p>
            <a:pPr marL="514350" indent="-514350">
              <a:buFont typeface="Arial" pitchFamily="34" charset="0"/>
              <a:buAutoNum type="arabicPeriod"/>
            </a:pPr>
            <a:r>
              <a:rPr lang="en-US" dirty="0" smtClean="0"/>
              <a:t>It decreases</a:t>
            </a:r>
          </a:p>
          <a:p>
            <a:pPr marL="514350" indent="-514350">
              <a:buFont typeface="Arial" pitchFamily="34" charset="0"/>
              <a:buAutoNum type="arabicPeriod"/>
            </a:pPr>
            <a:r>
              <a:rPr lang="en-US" dirty="0" smtClean="0"/>
              <a:t>It doesn’t change</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458200" cy="868362"/>
          </a:xfrm>
        </p:spPr>
        <p:txBody>
          <a:bodyPr>
            <a:normAutofit fontScale="90000"/>
          </a:bodyPr>
          <a:lstStyle/>
          <a:p>
            <a:pPr algn="l"/>
            <a:r>
              <a:rPr lang="en-US" sz="3600" b="1" dirty="0" smtClean="0">
                <a:solidFill>
                  <a:srgbClr val="0070C0"/>
                </a:solidFill>
              </a:rPr>
              <a:t>10. What happens to the size of the multiplier if the MPC increases (MPS decreases)?</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295400"/>
            <a:ext cx="4343400" cy="1981200"/>
          </a:xfrm>
        </p:spPr>
        <p:txBody>
          <a:bodyPr>
            <a:normAutofit/>
          </a:bodyPr>
          <a:lstStyle/>
          <a:p>
            <a:pPr marL="514350" indent="-514350">
              <a:buFont typeface="Arial" pitchFamily="34" charset="0"/>
              <a:buAutoNum type="arabicPeriod"/>
            </a:pPr>
            <a:r>
              <a:rPr lang="en-US" dirty="0" smtClean="0"/>
              <a:t>It increases</a:t>
            </a:r>
          </a:p>
          <a:p>
            <a:pPr marL="514350" indent="-514350">
              <a:buFont typeface="Arial" pitchFamily="34" charset="0"/>
              <a:buAutoNum type="arabicPeriod"/>
            </a:pPr>
            <a:r>
              <a:rPr lang="en-US" dirty="0" smtClean="0"/>
              <a:t>It decreases</a:t>
            </a:r>
          </a:p>
          <a:p>
            <a:pPr marL="514350" indent="-514350">
              <a:buFont typeface="Arial" pitchFamily="34" charset="0"/>
              <a:buAutoNum type="arabicPeriod"/>
            </a:pPr>
            <a:r>
              <a:rPr lang="en-US" dirty="0" smtClean="0"/>
              <a:t>It doesn’t change</a:t>
            </a:r>
          </a:p>
        </p:txBody>
      </p:sp>
      <p:sp>
        <p:nvSpPr>
          <p:cNvPr id="7" name="CorShape1"/>
          <p:cNvSpPr/>
          <p:nvPr>
            <p:custDataLst>
              <p:tags r:id="rId3"/>
            </p:custDataLst>
          </p:nvPr>
        </p:nvSpPr>
        <p:spPr>
          <a:xfrm rot="10800000">
            <a:off x="228600" y="1371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cc11447_2709.jpg"/>
          <p:cNvPicPr>
            <a:picLocks noChangeAspect="1"/>
          </p:cNvPicPr>
          <p:nvPr/>
        </p:nvPicPr>
        <p:blipFill>
          <a:blip r:embed="rId3" cstate="print"/>
          <a:stretch>
            <a:fillRect/>
          </a:stretch>
        </p:blipFill>
        <p:spPr>
          <a:xfrm>
            <a:off x="659295" y="152400"/>
            <a:ext cx="7515133" cy="5410200"/>
          </a:xfrm>
          <a:prstGeom prst="rect">
            <a:avLst/>
          </a:prstGeom>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1630362"/>
          </a:xfrm>
        </p:spPr>
        <p:txBody>
          <a:bodyPr>
            <a:normAutofit fontScale="90000"/>
          </a:bodyPr>
          <a:lstStyle/>
          <a:p>
            <a:pPr algn="l"/>
            <a:r>
              <a:rPr lang="en-US" sz="3600" b="1" dirty="0" smtClean="0"/>
              <a:t>11. We have been assuming that MPC is constant over all income levels.  Which is true “in the real world”?</a:t>
            </a:r>
            <a:endParaRPr lang="en-US" sz="3600" b="1" dirty="0"/>
          </a:p>
        </p:txBody>
      </p:sp>
      <p:sp>
        <p:nvSpPr>
          <p:cNvPr id="3" name="TPAnswers"/>
          <p:cNvSpPr>
            <a:spLocks noGrp="1"/>
          </p:cNvSpPr>
          <p:nvPr>
            <p:ph type="body" idx="1"/>
            <p:custDataLst>
              <p:tags r:id="rId2"/>
            </p:custDataLst>
          </p:nvPr>
        </p:nvSpPr>
        <p:spPr>
          <a:xfrm>
            <a:off x="457200" y="1905000"/>
            <a:ext cx="5334000" cy="4221163"/>
          </a:xfrm>
        </p:spPr>
        <p:txBody>
          <a:bodyPr>
            <a:normAutofit/>
          </a:bodyPr>
          <a:lstStyle/>
          <a:p>
            <a:pPr marL="514350" indent="-514350">
              <a:buFont typeface="Arial" pitchFamily="34" charset="0"/>
              <a:buAutoNum type="arabicPeriod"/>
            </a:pPr>
            <a:r>
              <a:rPr lang="en-US" dirty="0" smtClean="0"/>
              <a:t>MPC </a:t>
            </a:r>
            <a:r>
              <a:rPr lang="en-US" u="sng" dirty="0" smtClean="0"/>
              <a:t>is</a:t>
            </a:r>
            <a:r>
              <a:rPr lang="en-US" dirty="0" smtClean="0"/>
              <a:t> constant</a:t>
            </a:r>
          </a:p>
          <a:p>
            <a:pPr marL="514350" indent="-514350">
              <a:buFont typeface="Arial" pitchFamily="34" charset="0"/>
              <a:buAutoNum type="arabicPeriod"/>
            </a:pPr>
            <a:r>
              <a:rPr lang="en-US" dirty="0" smtClean="0"/>
              <a:t>MPC is higher for the rich</a:t>
            </a:r>
          </a:p>
          <a:p>
            <a:pPr marL="514350" indent="-514350">
              <a:buFont typeface="Arial" pitchFamily="34" charset="0"/>
              <a:buAutoNum type="arabicPeriod"/>
            </a:pPr>
            <a:r>
              <a:rPr lang="en-US" dirty="0" smtClean="0"/>
              <a:t>MPC is higher for the poor.</a:t>
            </a:r>
          </a:p>
        </p:txBody>
      </p:sp>
    </p:spTree>
    <p:custDataLst>
      <p:tags r:id="rId1"/>
    </p:custDataLst>
    <p:extLst>
      <p:ext uri="{BB962C8B-B14F-4D97-AF65-F5344CB8AC3E}">
        <p14:creationId xmlns:p14="http://schemas.microsoft.com/office/powerpoint/2010/main" val="4179527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772400" cy="381000"/>
          </a:xfrm>
        </p:spPr>
        <p:txBody>
          <a:bodyPr>
            <a:normAutofit fontScale="90000"/>
          </a:bodyPr>
          <a:lstStyle/>
          <a:p>
            <a:r>
              <a:rPr lang="en-US" b="1" dirty="0" smtClean="0"/>
              <a:t>10a  –  The Spending Multiplier</a:t>
            </a:r>
            <a:endParaRPr lang="en-US" b="1" dirty="0"/>
          </a:p>
        </p:txBody>
      </p:sp>
      <p:sp>
        <p:nvSpPr>
          <p:cNvPr id="3" name="Subtitle 2"/>
          <p:cNvSpPr>
            <a:spLocks noGrp="1"/>
          </p:cNvSpPr>
          <p:nvPr>
            <p:ph type="subTitle" idx="1"/>
          </p:nvPr>
        </p:nvSpPr>
        <p:spPr>
          <a:xfrm>
            <a:off x="0" y="609600"/>
            <a:ext cx="9144000" cy="6172200"/>
          </a:xfrm>
        </p:spPr>
        <p:txBody>
          <a:bodyPr>
            <a:noAutofit/>
          </a:bodyPr>
          <a:lstStyle/>
          <a:p>
            <a:pPr algn="l"/>
            <a:r>
              <a:rPr lang="en-US" sz="1900" b="1" dirty="0" smtClean="0">
                <a:solidFill>
                  <a:schemeClr val="tx1"/>
                </a:solidFill>
              </a:rPr>
              <a:t>Outcomes / Must Know:</a:t>
            </a:r>
          </a:p>
          <a:p>
            <a:pPr marL="685800" indent="-685800" algn="l">
              <a:buFont typeface="Arial" panose="020B0604020202020204" pitchFamily="34" charset="0"/>
              <a:buChar char="•"/>
            </a:pPr>
            <a:r>
              <a:rPr lang="en-US" sz="1900" dirty="0" smtClean="0">
                <a:solidFill>
                  <a:schemeClr val="tx1"/>
                </a:solidFill>
              </a:rPr>
              <a:t>Recognize</a:t>
            </a:r>
            <a:r>
              <a:rPr lang="en-US" sz="1900" dirty="0">
                <a:solidFill>
                  <a:schemeClr val="tx1"/>
                </a:solidFill>
              </a:rPr>
              <a:t>, construct, and explain the consumption and saving schedules.</a:t>
            </a:r>
          </a:p>
          <a:p>
            <a:pPr marL="685800" indent="-685800" algn="l">
              <a:buFont typeface="Arial" panose="020B0604020202020204" pitchFamily="34" charset="0"/>
              <a:buChar char="•"/>
            </a:pPr>
            <a:r>
              <a:rPr lang="en-US" sz="1900" dirty="0">
                <a:solidFill>
                  <a:schemeClr val="tx1"/>
                </a:solidFill>
              </a:rPr>
              <a:t>Calculate and differentiate between the average and marginal propensities to consume (and save).</a:t>
            </a:r>
          </a:p>
          <a:p>
            <a:pPr marL="685800" indent="-685800" algn="l">
              <a:buFont typeface="Arial" panose="020B0604020202020204" pitchFamily="34" charset="0"/>
              <a:buChar char="•"/>
            </a:pPr>
            <a:r>
              <a:rPr lang="en-US" sz="1900" dirty="0" smtClean="0">
                <a:solidFill>
                  <a:schemeClr val="tx1"/>
                </a:solidFill>
              </a:rPr>
              <a:t>Provide </a:t>
            </a:r>
            <a:r>
              <a:rPr lang="en-US" sz="1900" dirty="0">
                <a:solidFill>
                  <a:schemeClr val="tx1"/>
                </a:solidFill>
              </a:rPr>
              <a:t>an intuitive explanation of the multiplier effect.</a:t>
            </a:r>
          </a:p>
          <a:p>
            <a:pPr marL="685800" indent="-685800" algn="l">
              <a:buFont typeface="Arial" panose="020B0604020202020204" pitchFamily="34" charset="0"/>
              <a:buChar char="•"/>
            </a:pPr>
            <a:r>
              <a:rPr lang="en-US" sz="1900" dirty="0">
                <a:solidFill>
                  <a:schemeClr val="tx1"/>
                </a:solidFill>
              </a:rPr>
              <a:t>We know that GDP = C + </a:t>
            </a:r>
            <a:r>
              <a:rPr lang="en-US" sz="1900" dirty="0" err="1">
                <a:solidFill>
                  <a:schemeClr val="tx1"/>
                </a:solidFill>
              </a:rPr>
              <a:t>Ig</a:t>
            </a:r>
            <a:r>
              <a:rPr lang="en-US" sz="1900" dirty="0">
                <a:solidFill>
                  <a:schemeClr val="tx1"/>
                </a:solidFill>
              </a:rPr>
              <a:t> + G + </a:t>
            </a:r>
            <a:r>
              <a:rPr lang="en-US" sz="1900" dirty="0" err="1">
                <a:solidFill>
                  <a:schemeClr val="tx1"/>
                </a:solidFill>
              </a:rPr>
              <a:t>Xn</a:t>
            </a:r>
            <a:r>
              <a:rPr lang="en-US" sz="1900" dirty="0">
                <a:solidFill>
                  <a:schemeClr val="tx1"/>
                </a:solidFill>
              </a:rPr>
              <a:t>.</a:t>
            </a:r>
          </a:p>
          <a:p>
            <a:pPr marL="685800" indent="-685800" algn="l">
              <a:buFont typeface="Arial" panose="020B0604020202020204" pitchFamily="34" charset="0"/>
              <a:buChar char="•"/>
            </a:pPr>
            <a:r>
              <a:rPr lang="en-US" sz="1900" dirty="0">
                <a:solidFill>
                  <a:schemeClr val="tx1"/>
                </a:solidFill>
              </a:rPr>
              <a:t>If at full employment GDP equals $500 billion, but it is currently at $400 billion, then what increase in investment (I) is needed to achieve full employment? MPC = 0.8</a:t>
            </a:r>
          </a:p>
          <a:p>
            <a:pPr marL="685800" indent="-685800" algn="l">
              <a:buFont typeface="Arial" panose="020B0604020202020204" pitchFamily="34" charset="0"/>
              <a:buChar char="•"/>
            </a:pPr>
            <a:r>
              <a:rPr lang="en-US" sz="1900" dirty="0">
                <a:solidFill>
                  <a:schemeClr val="tx1"/>
                </a:solidFill>
              </a:rPr>
              <a:t>Calculate the multiplier and changes in real GDP given information about changes in spending and the marginal propensities.</a:t>
            </a:r>
          </a:p>
          <a:p>
            <a:pPr marL="685800" indent="-685800" algn="l">
              <a:buFont typeface="Arial" panose="020B0604020202020204" pitchFamily="34" charset="0"/>
              <a:buChar char="•"/>
            </a:pPr>
            <a:r>
              <a:rPr lang="en-US" sz="1900" dirty="0">
                <a:solidFill>
                  <a:schemeClr val="tx1"/>
                </a:solidFill>
              </a:rPr>
              <a:t>Discuss why the actual multiplier may differ from the theoretical examples (complex multiplier).</a:t>
            </a:r>
          </a:p>
          <a:p>
            <a:pPr marL="685800" indent="-685800" algn="l">
              <a:buFont typeface="Arial" panose="020B0604020202020204" pitchFamily="34" charset="0"/>
              <a:buChar char="•"/>
            </a:pPr>
            <a:r>
              <a:rPr lang="en-US" sz="1900" dirty="0">
                <a:solidFill>
                  <a:schemeClr val="tx1"/>
                </a:solidFill>
              </a:rPr>
              <a:t>Why might a payroll tax cut have a bigger impact on GDP than a cut in income tax rates? Is MPC the same at all income levels? OR If you cut taxes on lower income people and raise the same amount of taxes from higher income people, what effect, if any, will it have on aggregate demand?</a:t>
            </a:r>
          </a:p>
          <a:p>
            <a:pPr marL="685800" indent="-685800" algn="l">
              <a:buFont typeface="Arial" panose="020B0604020202020204" pitchFamily="34" charset="0"/>
              <a:buChar char="•"/>
            </a:pPr>
            <a:r>
              <a:rPr lang="en-US" sz="1900" dirty="0">
                <a:solidFill>
                  <a:schemeClr val="tx1"/>
                </a:solidFill>
              </a:rPr>
              <a:t>How does the spending multiplier work in "reverse</a:t>
            </a:r>
            <a:r>
              <a:rPr lang="en-US" sz="1900" dirty="0" smtClean="0">
                <a:solidFill>
                  <a:schemeClr val="tx1"/>
                </a:solidFill>
              </a:rPr>
              <a:t>"?</a:t>
            </a:r>
          </a:p>
          <a:p>
            <a:pPr marL="685800" indent="-685800" algn="l">
              <a:buFont typeface="Arial" panose="020B0604020202020204" pitchFamily="34" charset="0"/>
              <a:buChar char="•"/>
            </a:pPr>
            <a:r>
              <a:rPr lang="en-US" sz="1900" dirty="0">
                <a:solidFill>
                  <a:schemeClr val="tx1"/>
                </a:solidFill>
              </a:rPr>
              <a:t>Describe the reasons for the instability in investment spending</a:t>
            </a:r>
            <a:endParaRPr lang="en-US" sz="1900" dirty="0" smtClean="0">
              <a:solidFill>
                <a:schemeClr val="tx1"/>
              </a:solidFill>
            </a:endParaRPr>
          </a:p>
        </p:txBody>
      </p:sp>
    </p:spTree>
    <p:custDataLst>
      <p:tags r:id="rId1"/>
    </p:custDataLst>
    <p:extLst>
      <p:ext uri="{BB962C8B-B14F-4D97-AF65-F5344CB8AC3E}">
        <p14:creationId xmlns:p14="http://schemas.microsoft.com/office/powerpoint/2010/main" val="1009427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1630362"/>
          </a:xfrm>
        </p:spPr>
        <p:txBody>
          <a:bodyPr>
            <a:normAutofit fontScale="90000"/>
          </a:bodyPr>
          <a:lstStyle/>
          <a:p>
            <a:pPr algn="l"/>
            <a:r>
              <a:rPr lang="en-US" sz="3600" b="1" dirty="0" smtClean="0">
                <a:solidFill>
                  <a:srgbClr val="0070C0"/>
                </a:solidFill>
              </a:rPr>
              <a:t>11. We have been assuming that MPC is constant over all income levels.  Which is true “in the real world”?</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905000"/>
            <a:ext cx="5334000" cy="4221163"/>
          </a:xfrm>
        </p:spPr>
        <p:txBody>
          <a:bodyPr>
            <a:normAutofit/>
          </a:bodyPr>
          <a:lstStyle/>
          <a:p>
            <a:pPr marL="514350" indent="-514350">
              <a:buFont typeface="Arial" pitchFamily="34" charset="0"/>
              <a:buAutoNum type="arabicPeriod"/>
            </a:pPr>
            <a:r>
              <a:rPr lang="en-US" dirty="0" smtClean="0"/>
              <a:t>MPC </a:t>
            </a:r>
            <a:r>
              <a:rPr lang="en-US" u="sng" dirty="0" smtClean="0"/>
              <a:t>is</a:t>
            </a:r>
            <a:r>
              <a:rPr lang="en-US" dirty="0" smtClean="0"/>
              <a:t> constant</a:t>
            </a:r>
          </a:p>
          <a:p>
            <a:pPr marL="514350" indent="-514350">
              <a:buFont typeface="Arial" pitchFamily="34" charset="0"/>
              <a:buAutoNum type="arabicPeriod"/>
            </a:pPr>
            <a:r>
              <a:rPr lang="en-US" dirty="0" smtClean="0"/>
              <a:t>MPC is higher for the rich</a:t>
            </a:r>
          </a:p>
          <a:p>
            <a:pPr marL="514350" indent="-514350">
              <a:buFont typeface="Arial" pitchFamily="34" charset="0"/>
              <a:buAutoNum type="arabicPeriod"/>
            </a:pPr>
            <a:r>
              <a:rPr lang="en-US" dirty="0" smtClean="0"/>
              <a:t>MPC is higher for the poor.</a:t>
            </a:r>
          </a:p>
        </p:txBody>
      </p:sp>
      <p:sp>
        <p:nvSpPr>
          <p:cNvPr id="5" name="CorShape1"/>
          <p:cNvSpPr/>
          <p:nvPr>
            <p:custDataLst>
              <p:tags r:id="rId3"/>
            </p:custDataLst>
          </p:nvPr>
        </p:nvSpPr>
        <p:spPr>
          <a:xfrm rot="10800000">
            <a:off x="172720" y="31421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1618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www.harpercollege.edu/mhealy/ecogif/fp/fpcflat.gif"/>
          <p:cNvPicPr>
            <a:picLocks noChangeAspect="1" noChangeArrowheads="1"/>
          </p:cNvPicPr>
          <p:nvPr/>
        </p:nvPicPr>
        <p:blipFill>
          <a:blip r:embed="rId3" cstate="print"/>
          <a:srcRect/>
          <a:stretch>
            <a:fillRect/>
          </a:stretch>
        </p:blipFill>
        <p:spPr bwMode="auto">
          <a:xfrm>
            <a:off x="3581400" y="0"/>
            <a:ext cx="5562600" cy="4600517"/>
          </a:xfrm>
          <a:prstGeom prst="rect">
            <a:avLst/>
          </a:prstGeom>
          <a:noFill/>
        </p:spPr>
      </p:pic>
      <p:sp>
        <p:nvSpPr>
          <p:cNvPr id="6" name="TextBox 5"/>
          <p:cNvSpPr txBox="1"/>
          <p:nvPr/>
        </p:nvSpPr>
        <p:spPr>
          <a:xfrm>
            <a:off x="381000" y="304800"/>
            <a:ext cx="3200399" cy="5016758"/>
          </a:xfrm>
          <a:prstGeom prst="rect">
            <a:avLst/>
          </a:prstGeom>
          <a:noFill/>
        </p:spPr>
        <p:txBody>
          <a:bodyPr wrap="square" rtlCol="0">
            <a:spAutoFit/>
          </a:bodyPr>
          <a:lstStyle/>
          <a:p>
            <a:r>
              <a:rPr lang="en-US" sz="3200" b="1" dirty="0" smtClean="0"/>
              <a:t>We have been assuming that MPC is constant over all income levels.  But, in reality MPC is lower, and MPS is higher, for those with higher incomes. </a:t>
            </a:r>
            <a:endParaRPr lang="en-US" sz="3200" dirty="0"/>
          </a:p>
        </p:txBody>
      </p:sp>
    </p:spTree>
    <p:custDataLst>
      <p:tags r:id="rId1"/>
    </p:custDataLst>
    <p:extLst>
      <p:ext uri="{BB962C8B-B14F-4D97-AF65-F5344CB8AC3E}">
        <p14:creationId xmlns:p14="http://schemas.microsoft.com/office/powerpoint/2010/main" val="6943289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382000" cy="1295400"/>
          </a:xfrm>
        </p:spPr>
        <p:txBody>
          <a:bodyPr>
            <a:normAutofit/>
          </a:bodyPr>
          <a:lstStyle/>
          <a:p>
            <a:pPr algn="l"/>
            <a:r>
              <a:rPr lang="en-US" sz="3600" b="1" dirty="0" smtClean="0"/>
              <a:t>12. Which would be a more effective expansionary FP?</a:t>
            </a:r>
            <a:endParaRPr lang="en-US" sz="3600" b="1" dirty="0"/>
          </a:p>
        </p:txBody>
      </p:sp>
      <p:sp>
        <p:nvSpPr>
          <p:cNvPr id="3" name="TPAnswers"/>
          <p:cNvSpPr>
            <a:spLocks noGrp="1"/>
          </p:cNvSpPr>
          <p:nvPr>
            <p:ph type="body" idx="1"/>
            <p:custDataLst>
              <p:tags r:id="rId2"/>
            </p:custDataLst>
          </p:nvPr>
        </p:nvSpPr>
        <p:spPr>
          <a:xfrm>
            <a:off x="457200" y="1524000"/>
            <a:ext cx="6400800" cy="1371600"/>
          </a:xfrm>
        </p:spPr>
        <p:txBody>
          <a:bodyPr>
            <a:normAutofit/>
          </a:bodyPr>
          <a:lstStyle/>
          <a:p>
            <a:pPr marL="514350" indent="-514350">
              <a:buFont typeface="Arial" pitchFamily="34" charset="0"/>
              <a:buAutoNum type="arabicPeriod"/>
            </a:pPr>
            <a:r>
              <a:rPr lang="en-US" dirty="0" smtClean="0"/>
              <a:t>Cutting taxes on the poor</a:t>
            </a:r>
          </a:p>
          <a:p>
            <a:pPr marL="514350" indent="-514350">
              <a:buFont typeface="Arial" pitchFamily="34" charset="0"/>
              <a:buAutoNum type="arabicPeriod"/>
            </a:pPr>
            <a:r>
              <a:rPr lang="en-US" dirty="0" smtClean="0"/>
              <a:t>Cutting taxes on the rich</a:t>
            </a:r>
            <a:endParaRPr lang="en-US" dirty="0"/>
          </a:p>
        </p:txBody>
      </p:sp>
    </p:spTree>
    <p:custDataLst>
      <p:tags r:id="rId1"/>
    </p:custDataLst>
    <p:extLst>
      <p:ext uri="{BB962C8B-B14F-4D97-AF65-F5344CB8AC3E}">
        <p14:creationId xmlns:p14="http://schemas.microsoft.com/office/powerpoint/2010/main" val="240423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382000" cy="1295400"/>
          </a:xfrm>
        </p:spPr>
        <p:txBody>
          <a:bodyPr>
            <a:normAutofit/>
          </a:bodyPr>
          <a:lstStyle/>
          <a:p>
            <a:pPr algn="l"/>
            <a:r>
              <a:rPr lang="en-US" sz="3600" b="1" dirty="0" smtClean="0">
                <a:solidFill>
                  <a:srgbClr val="0070C0"/>
                </a:solidFill>
              </a:rPr>
              <a:t>12. Which would be a more effective expansionary FP?</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524000"/>
            <a:ext cx="6400800" cy="1371600"/>
          </a:xfrm>
        </p:spPr>
        <p:txBody>
          <a:bodyPr>
            <a:normAutofit/>
          </a:bodyPr>
          <a:lstStyle/>
          <a:p>
            <a:pPr marL="514350" indent="-514350">
              <a:buFont typeface="Arial" pitchFamily="34" charset="0"/>
              <a:buAutoNum type="arabicPeriod"/>
            </a:pPr>
            <a:r>
              <a:rPr lang="en-US" dirty="0" smtClean="0"/>
              <a:t>Cutting taxes on the poor</a:t>
            </a:r>
          </a:p>
          <a:p>
            <a:pPr marL="514350" indent="-514350">
              <a:buFont typeface="Arial" pitchFamily="34" charset="0"/>
              <a:buAutoNum type="arabicPeriod"/>
            </a:pPr>
            <a:r>
              <a:rPr lang="en-US" dirty="0" smtClean="0"/>
              <a:t>Cutting taxes on the rich</a:t>
            </a:r>
            <a:endParaRPr lang="en-US" dirty="0"/>
          </a:p>
        </p:txBody>
      </p:sp>
      <p:sp>
        <p:nvSpPr>
          <p:cNvPr id="7" name="CorShape1"/>
          <p:cNvSpPr/>
          <p:nvPr>
            <p:custDataLst>
              <p:tags r:id="rId3"/>
            </p:custDataLst>
          </p:nvPr>
        </p:nvSpPr>
        <p:spPr>
          <a:xfrm rot="10800000">
            <a:off x="228600" y="1600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8913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382000" cy="2286000"/>
          </a:xfrm>
        </p:spPr>
        <p:txBody>
          <a:bodyPr>
            <a:normAutofit/>
          </a:bodyPr>
          <a:lstStyle/>
          <a:p>
            <a:pPr algn="l"/>
            <a:r>
              <a:rPr lang="en-US" sz="3600" b="1" dirty="0" smtClean="0"/>
              <a:t>13. If you cut taxes on lower income people and raise the same amount of taxes from higher income people, what effect, if any, will it have on aggregate demand?</a:t>
            </a:r>
            <a:endParaRPr lang="en-US" sz="3600" b="1" dirty="0"/>
          </a:p>
        </p:txBody>
      </p:sp>
      <p:sp>
        <p:nvSpPr>
          <p:cNvPr id="3" name="TPAnswers"/>
          <p:cNvSpPr>
            <a:spLocks noGrp="1"/>
          </p:cNvSpPr>
          <p:nvPr>
            <p:ph type="body" idx="1"/>
            <p:custDataLst>
              <p:tags r:id="rId2"/>
            </p:custDataLst>
          </p:nvPr>
        </p:nvSpPr>
        <p:spPr>
          <a:xfrm>
            <a:off x="457200" y="2667001"/>
            <a:ext cx="6400800" cy="1828800"/>
          </a:xfrm>
        </p:spPr>
        <p:txBody>
          <a:bodyPr>
            <a:normAutofit/>
          </a:bodyPr>
          <a:lstStyle/>
          <a:p>
            <a:pPr marL="514350" indent="-514350">
              <a:buFont typeface="Arial" pitchFamily="34" charset="0"/>
              <a:buAutoNum type="arabicPeriod"/>
            </a:pPr>
            <a:r>
              <a:rPr lang="en-US" dirty="0" smtClean="0"/>
              <a:t>No effect</a:t>
            </a:r>
          </a:p>
          <a:p>
            <a:pPr marL="514350" indent="-514350">
              <a:buFont typeface="Arial" pitchFamily="34" charset="0"/>
              <a:buAutoNum type="arabicPeriod"/>
            </a:pPr>
            <a:r>
              <a:rPr lang="en-US" dirty="0" smtClean="0"/>
              <a:t>AD will increase (and UE decrease)</a:t>
            </a:r>
          </a:p>
          <a:p>
            <a:pPr marL="514350" indent="-514350">
              <a:buFont typeface="Arial" pitchFamily="34" charset="0"/>
              <a:buAutoNum type="arabicPeriod"/>
            </a:pPr>
            <a:r>
              <a:rPr lang="en-US" dirty="0" smtClean="0"/>
              <a:t>AD will decrease (and UE increase)</a:t>
            </a:r>
            <a:endParaRPr lang="en-US" dirty="0"/>
          </a:p>
        </p:txBody>
      </p:sp>
    </p:spTree>
    <p:custDataLst>
      <p:tags r:id="rId1"/>
    </p:custDataLst>
    <p:extLst>
      <p:ext uri="{BB962C8B-B14F-4D97-AF65-F5344CB8AC3E}">
        <p14:creationId xmlns:p14="http://schemas.microsoft.com/office/powerpoint/2010/main" val="3870242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382000" cy="2286000"/>
          </a:xfrm>
        </p:spPr>
        <p:txBody>
          <a:bodyPr>
            <a:normAutofit/>
          </a:bodyPr>
          <a:lstStyle/>
          <a:p>
            <a:pPr algn="l"/>
            <a:r>
              <a:rPr lang="en-US" sz="3600" b="1" dirty="0" smtClean="0">
                <a:solidFill>
                  <a:srgbClr val="0070C0"/>
                </a:solidFill>
              </a:rPr>
              <a:t>13. If you cut taxes on lower income people and raise the same amount of taxes from higher income people, what effect, if any, will it have on aggregate demand?</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2667001"/>
            <a:ext cx="6400800" cy="1828800"/>
          </a:xfrm>
        </p:spPr>
        <p:txBody>
          <a:bodyPr>
            <a:normAutofit/>
          </a:bodyPr>
          <a:lstStyle/>
          <a:p>
            <a:pPr marL="514350" indent="-514350">
              <a:buFont typeface="Arial" pitchFamily="34" charset="0"/>
              <a:buAutoNum type="arabicPeriod"/>
            </a:pPr>
            <a:r>
              <a:rPr lang="en-US" dirty="0" smtClean="0"/>
              <a:t>No effect</a:t>
            </a:r>
          </a:p>
          <a:p>
            <a:pPr marL="514350" indent="-514350">
              <a:buFont typeface="Arial" pitchFamily="34" charset="0"/>
              <a:buAutoNum type="arabicPeriod"/>
            </a:pPr>
            <a:r>
              <a:rPr lang="en-US" dirty="0" smtClean="0"/>
              <a:t>AD will increase (and UE decrease)</a:t>
            </a:r>
          </a:p>
          <a:p>
            <a:pPr marL="514350" indent="-514350">
              <a:buFont typeface="Arial" pitchFamily="34" charset="0"/>
              <a:buAutoNum type="arabicPeriod"/>
            </a:pPr>
            <a:r>
              <a:rPr lang="en-US" dirty="0" smtClean="0"/>
              <a:t>AD will decrease (and UE increase)</a:t>
            </a:r>
            <a:endParaRPr lang="en-US" dirty="0"/>
          </a:p>
        </p:txBody>
      </p:sp>
      <p:sp>
        <p:nvSpPr>
          <p:cNvPr id="5" name="CorShape1"/>
          <p:cNvSpPr/>
          <p:nvPr>
            <p:custDataLst>
              <p:tags r:id="rId3"/>
            </p:custDataLst>
          </p:nvPr>
        </p:nvSpPr>
        <p:spPr>
          <a:xfrm rot="10800000">
            <a:off x="172720" y="3318934"/>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686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www.harpercollege.edu/mhealy/ecogif/ppc/2.6.gif"/>
          <p:cNvPicPr>
            <a:picLocks noChangeAspect="1" noChangeArrowheads="1"/>
          </p:cNvPicPr>
          <p:nvPr/>
        </p:nvPicPr>
        <p:blipFill>
          <a:blip r:embed="rId3" cstate="print"/>
          <a:srcRect/>
          <a:stretch>
            <a:fillRect/>
          </a:stretch>
        </p:blipFill>
        <p:spPr bwMode="auto">
          <a:xfrm>
            <a:off x="3167269" y="921841"/>
            <a:ext cx="5721041" cy="5257800"/>
          </a:xfrm>
          <a:prstGeom prst="rect">
            <a:avLst/>
          </a:prstGeom>
          <a:noFill/>
        </p:spPr>
      </p:pic>
      <p:sp>
        <p:nvSpPr>
          <p:cNvPr id="4" name="TextBox 3"/>
          <p:cNvSpPr txBox="1"/>
          <p:nvPr/>
        </p:nvSpPr>
        <p:spPr>
          <a:xfrm>
            <a:off x="231913" y="1164362"/>
            <a:ext cx="2971800" cy="3785652"/>
          </a:xfrm>
          <a:prstGeom prst="rect">
            <a:avLst/>
          </a:prstGeom>
          <a:noFill/>
        </p:spPr>
        <p:txBody>
          <a:bodyPr wrap="square" rtlCol="0">
            <a:spAutoFit/>
          </a:bodyPr>
          <a:lstStyle/>
          <a:p>
            <a:r>
              <a:rPr lang="en-US" sz="4000" dirty="0" smtClean="0"/>
              <a:t>The Income-Expenditure stream:</a:t>
            </a:r>
          </a:p>
          <a:p>
            <a:endParaRPr lang="en-US" sz="4000" dirty="0" smtClean="0"/>
          </a:p>
          <a:p>
            <a:r>
              <a:rPr lang="en-US" sz="4000" dirty="0" smtClean="0"/>
              <a:t>Leakages and Injections</a:t>
            </a:r>
            <a:endParaRPr lang="en-US" sz="4000" dirty="0"/>
          </a:p>
        </p:txBody>
      </p:sp>
      <p:sp>
        <p:nvSpPr>
          <p:cNvPr id="2" name="TextBox 1"/>
          <p:cNvSpPr txBox="1"/>
          <p:nvPr/>
        </p:nvSpPr>
        <p:spPr>
          <a:xfrm>
            <a:off x="172277" y="152399"/>
            <a:ext cx="5672515" cy="769441"/>
          </a:xfrm>
          <a:prstGeom prst="rect">
            <a:avLst/>
          </a:prstGeom>
          <a:noFill/>
        </p:spPr>
        <p:txBody>
          <a:bodyPr wrap="none" rtlCol="0">
            <a:spAutoFit/>
          </a:bodyPr>
          <a:lstStyle/>
          <a:p>
            <a:r>
              <a:rPr lang="en-US" sz="4400" b="1" u="sng" dirty="0" smtClean="0"/>
              <a:t>The Complex Multiplier</a:t>
            </a:r>
            <a:endParaRPr lang="en-US" sz="4400" b="1" u="sng" dirty="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382000" cy="2362200"/>
          </a:xfrm>
        </p:spPr>
        <p:txBody>
          <a:bodyPr>
            <a:normAutofit fontScale="90000"/>
          </a:bodyPr>
          <a:lstStyle/>
          <a:p>
            <a:pPr algn="l"/>
            <a:r>
              <a:rPr lang="en-US" sz="3600" b="1" dirty="0" smtClean="0"/>
              <a:t>14. We have been ignoring </a:t>
            </a:r>
            <a:r>
              <a:rPr lang="en-US" sz="3600" b="1" u="sng" dirty="0" smtClean="0"/>
              <a:t>leakages</a:t>
            </a:r>
            <a:r>
              <a:rPr lang="en-US" sz="3600" b="1" dirty="0" smtClean="0"/>
              <a:t> from the Income = Expenditure stream.  Leakages will reduce spending</a:t>
            </a:r>
            <a:br>
              <a:rPr lang="en-US" sz="3600" b="1" dirty="0" smtClean="0"/>
            </a:br>
            <a:r>
              <a:rPr lang="en-US" sz="1200" b="1" dirty="0" smtClean="0"/>
              <a:t>\</a:t>
            </a:r>
            <a:r>
              <a:rPr lang="en-US" sz="3600" b="1" dirty="0" smtClean="0"/>
              <a:t/>
            </a:r>
            <a:br>
              <a:rPr lang="en-US" sz="3600" b="1" dirty="0" smtClean="0"/>
            </a:br>
            <a:r>
              <a:rPr lang="en-US" sz="3600" b="1" dirty="0" smtClean="0"/>
              <a:t>Which of the following is </a:t>
            </a:r>
            <a:r>
              <a:rPr lang="en-US" sz="3600" b="1" u="sng" dirty="0" smtClean="0"/>
              <a:t>NOT</a:t>
            </a:r>
            <a:r>
              <a:rPr lang="en-US" sz="3600" b="1" dirty="0" smtClean="0"/>
              <a:t> a Leakage?</a:t>
            </a:r>
            <a:br>
              <a:rPr lang="en-US" sz="3600" b="1" dirty="0" smtClean="0"/>
            </a:br>
            <a:endParaRPr lang="en-US" sz="3600" b="1" dirty="0"/>
          </a:p>
        </p:txBody>
      </p:sp>
      <p:sp>
        <p:nvSpPr>
          <p:cNvPr id="3" name="TPAnswers"/>
          <p:cNvSpPr>
            <a:spLocks noGrp="1"/>
          </p:cNvSpPr>
          <p:nvPr>
            <p:ph type="body" idx="1"/>
            <p:custDataLst>
              <p:tags r:id="rId2"/>
            </p:custDataLst>
          </p:nvPr>
        </p:nvSpPr>
        <p:spPr>
          <a:xfrm>
            <a:off x="457200" y="2514600"/>
            <a:ext cx="5638800" cy="3611563"/>
          </a:xfrm>
        </p:spPr>
        <p:txBody>
          <a:bodyPr>
            <a:normAutofit/>
          </a:bodyPr>
          <a:lstStyle/>
          <a:p>
            <a:pPr marL="514350" indent="-514350">
              <a:buFont typeface="Arial" pitchFamily="34" charset="0"/>
              <a:buAutoNum type="arabicPeriod"/>
            </a:pPr>
            <a:r>
              <a:rPr lang="en-US" dirty="0" smtClean="0"/>
              <a:t>Savings (S)</a:t>
            </a:r>
          </a:p>
          <a:p>
            <a:pPr marL="514350" indent="-514350">
              <a:buFont typeface="Arial" pitchFamily="34" charset="0"/>
              <a:buAutoNum type="arabicPeriod"/>
            </a:pPr>
            <a:r>
              <a:rPr lang="en-US" dirty="0" smtClean="0"/>
              <a:t>Investment (I)</a:t>
            </a:r>
          </a:p>
          <a:p>
            <a:pPr marL="514350" indent="-514350">
              <a:buFont typeface="Arial" pitchFamily="34" charset="0"/>
              <a:buAutoNum type="arabicPeriod"/>
            </a:pPr>
            <a:r>
              <a:rPr lang="en-US" dirty="0" smtClean="0"/>
              <a:t>Taxes (T)</a:t>
            </a:r>
          </a:p>
          <a:p>
            <a:pPr marL="514350" indent="-514350">
              <a:buFont typeface="Arial" pitchFamily="34" charset="0"/>
              <a:buAutoNum type="arabicPeriod"/>
            </a:pPr>
            <a:r>
              <a:rPr lang="en-US" dirty="0" smtClean="0"/>
              <a:t>Imports (M)</a:t>
            </a:r>
            <a:endParaRPr lang="en-US" dirty="0"/>
          </a:p>
        </p:txBody>
      </p:sp>
      <p:sp>
        <p:nvSpPr>
          <p:cNvPr id="5" name="Rectangle 4"/>
          <p:cNvSpPr/>
          <p:nvPr/>
        </p:nvSpPr>
        <p:spPr>
          <a:xfrm>
            <a:off x="1447800" y="5433391"/>
            <a:ext cx="6170279" cy="830997"/>
          </a:xfrm>
          <a:prstGeom prst="rect">
            <a:avLst/>
          </a:prstGeom>
        </p:spPr>
        <p:txBody>
          <a:bodyPr wrap="none">
            <a:spAutoFit/>
          </a:bodyPr>
          <a:lstStyle/>
          <a:p>
            <a:r>
              <a:rPr lang="en-US" sz="4800" b="1" u="sng" dirty="0"/>
              <a:t>The Complex Multiplier</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382000" cy="2286000"/>
          </a:xfrm>
        </p:spPr>
        <p:txBody>
          <a:bodyPr>
            <a:normAutofit fontScale="90000"/>
          </a:bodyPr>
          <a:lstStyle/>
          <a:p>
            <a:pPr algn="l"/>
            <a:r>
              <a:rPr lang="en-US" sz="3600" b="1" dirty="0" smtClean="0">
                <a:solidFill>
                  <a:srgbClr val="0070C0"/>
                </a:solidFill>
              </a:rPr>
              <a:t>14. We have been ignoring </a:t>
            </a:r>
            <a:r>
              <a:rPr lang="en-US" sz="3600" b="1" u="sng" dirty="0" smtClean="0">
                <a:solidFill>
                  <a:srgbClr val="0070C0"/>
                </a:solidFill>
              </a:rPr>
              <a:t>leakages</a:t>
            </a:r>
            <a:r>
              <a:rPr lang="en-US" sz="3600" b="1" dirty="0" smtClean="0">
                <a:solidFill>
                  <a:srgbClr val="0070C0"/>
                </a:solidFill>
              </a:rPr>
              <a:t> from the Income = Expenditure stream.  Leakages will reduce spending</a:t>
            </a:r>
            <a:br>
              <a:rPr lang="en-US" sz="3600" b="1" dirty="0" smtClean="0">
                <a:solidFill>
                  <a:srgbClr val="0070C0"/>
                </a:solidFill>
              </a:rPr>
            </a:br>
            <a:r>
              <a:rPr lang="en-US" sz="1200" b="1" dirty="0" smtClean="0">
                <a:solidFill>
                  <a:srgbClr val="0070C0"/>
                </a:solidFill>
              </a:rPr>
              <a:t>\</a:t>
            </a:r>
            <a:r>
              <a:rPr lang="en-US" sz="3600" b="1" dirty="0" smtClean="0">
                <a:solidFill>
                  <a:srgbClr val="0070C0"/>
                </a:solidFill>
              </a:rPr>
              <a:t/>
            </a:r>
            <a:br>
              <a:rPr lang="en-US" sz="3600" b="1" dirty="0" smtClean="0">
                <a:solidFill>
                  <a:srgbClr val="0070C0"/>
                </a:solidFill>
              </a:rPr>
            </a:br>
            <a:r>
              <a:rPr lang="en-US" sz="3600" b="1" dirty="0" smtClean="0">
                <a:solidFill>
                  <a:srgbClr val="0070C0"/>
                </a:solidFill>
              </a:rPr>
              <a:t>Which of the following is </a:t>
            </a:r>
            <a:r>
              <a:rPr lang="en-US" sz="3600" b="1" u="sng" dirty="0" smtClean="0">
                <a:solidFill>
                  <a:srgbClr val="0070C0"/>
                </a:solidFill>
              </a:rPr>
              <a:t>NOT</a:t>
            </a:r>
            <a:r>
              <a:rPr lang="en-US" sz="3600" b="1" dirty="0" smtClean="0">
                <a:solidFill>
                  <a:srgbClr val="0070C0"/>
                </a:solidFill>
              </a:rPr>
              <a:t> a Leakage? </a:t>
            </a:r>
            <a:r>
              <a:rPr lang="en-US" sz="3600" b="1" dirty="0" smtClean="0"/>
              <a:t/>
            </a:r>
            <a:br>
              <a:rPr lang="en-US" sz="3600" b="1" dirty="0" smtClean="0"/>
            </a:br>
            <a:endParaRPr lang="en-US" sz="3600" b="1" dirty="0"/>
          </a:p>
        </p:txBody>
      </p:sp>
      <p:sp>
        <p:nvSpPr>
          <p:cNvPr id="6" name="CorShape1"/>
          <p:cNvSpPr/>
          <p:nvPr>
            <p:custDataLst>
              <p:tags r:id="rId2"/>
            </p:custDataLst>
          </p:nvPr>
        </p:nvSpPr>
        <p:spPr>
          <a:xfrm rot="10800000">
            <a:off x="228600" y="3200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438400"/>
            <a:ext cx="5638800" cy="3687763"/>
          </a:xfrm>
        </p:spPr>
        <p:txBody>
          <a:bodyPr>
            <a:normAutofit/>
          </a:bodyPr>
          <a:lstStyle/>
          <a:p>
            <a:pPr marL="514350" indent="-514350">
              <a:buFont typeface="Arial" pitchFamily="34" charset="0"/>
              <a:buAutoNum type="arabicPeriod"/>
            </a:pPr>
            <a:r>
              <a:rPr lang="en-US" dirty="0" smtClean="0"/>
              <a:t>Savings (S)</a:t>
            </a:r>
          </a:p>
          <a:p>
            <a:pPr marL="514350" indent="-514350">
              <a:buFont typeface="Arial" pitchFamily="34" charset="0"/>
              <a:buAutoNum type="arabicPeriod"/>
            </a:pPr>
            <a:r>
              <a:rPr lang="en-US" dirty="0" smtClean="0"/>
              <a:t>Investment (I)</a:t>
            </a:r>
          </a:p>
          <a:p>
            <a:pPr marL="514350" indent="-514350">
              <a:buFont typeface="Arial" pitchFamily="34" charset="0"/>
              <a:buAutoNum type="arabicPeriod"/>
            </a:pPr>
            <a:r>
              <a:rPr lang="en-US" dirty="0" smtClean="0"/>
              <a:t>Taxes (T)</a:t>
            </a:r>
          </a:p>
          <a:p>
            <a:pPr marL="514350" indent="-514350">
              <a:buFont typeface="Arial" pitchFamily="34" charset="0"/>
              <a:buAutoNum type="arabicPeriod"/>
            </a:pPr>
            <a:r>
              <a:rPr lang="en-US" dirty="0" smtClean="0"/>
              <a:t>Imports (M)</a:t>
            </a:r>
            <a:endParaRPr lang="en-US" dirty="0"/>
          </a:p>
        </p:txBody>
      </p:sp>
      <p:sp>
        <p:nvSpPr>
          <p:cNvPr id="5" name="Rectangle 4"/>
          <p:cNvSpPr/>
          <p:nvPr/>
        </p:nvSpPr>
        <p:spPr>
          <a:xfrm>
            <a:off x="1447800" y="5433391"/>
            <a:ext cx="6170279" cy="830997"/>
          </a:xfrm>
          <a:prstGeom prst="rect">
            <a:avLst/>
          </a:prstGeom>
        </p:spPr>
        <p:txBody>
          <a:bodyPr wrap="none">
            <a:spAutoFit/>
          </a:bodyPr>
          <a:lstStyle/>
          <a:p>
            <a:r>
              <a:rPr lang="en-US" sz="4800" b="1" u="sng" dirty="0"/>
              <a:t>The Complex Multiplier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639762"/>
          </a:xfrm>
        </p:spPr>
        <p:txBody>
          <a:bodyPr>
            <a:normAutofit fontScale="90000"/>
          </a:bodyPr>
          <a:lstStyle/>
          <a:p>
            <a:r>
              <a:rPr lang="en-US" sz="3600" b="1" u="sng" dirty="0" smtClean="0"/>
              <a:t>Disposable Income Becomes Spending (AD), but . . . </a:t>
            </a:r>
            <a:endParaRPr lang="en-US" sz="3600" b="1" u="sng" dirty="0"/>
          </a:p>
        </p:txBody>
      </p:sp>
      <p:pic>
        <p:nvPicPr>
          <p:cNvPr id="86018" name="Picture 2"/>
          <p:cNvPicPr>
            <a:picLocks noChangeAspect="1" noChangeArrowheads="1"/>
          </p:cNvPicPr>
          <p:nvPr/>
        </p:nvPicPr>
        <p:blipFill>
          <a:blip r:embed="rId3" cstate="print"/>
          <a:srcRect/>
          <a:stretch>
            <a:fillRect/>
          </a:stretch>
        </p:blipFill>
        <p:spPr bwMode="auto">
          <a:xfrm>
            <a:off x="762000" y="1066800"/>
            <a:ext cx="7315200" cy="3459480"/>
          </a:xfrm>
          <a:prstGeom prst="rect">
            <a:avLst/>
          </a:prstGeom>
          <a:noFill/>
          <a:ln w="9525">
            <a:noFill/>
            <a:miter lim="800000"/>
            <a:headEnd/>
            <a:tailEnd/>
          </a:ln>
        </p:spPr>
      </p:pic>
      <p:sp>
        <p:nvSpPr>
          <p:cNvPr id="3" name="Rectangle 2"/>
          <p:cNvSpPr/>
          <p:nvPr/>
        </p:nvSpPr>
        <p:spPr>
          <a:xfrm>
            <a:off x="1371600" y="5638800"/>
            <a:ext cx="6170279" cy="830997"/>
          </a:xfrm>
          <a:prstGeom prst="rect">
            <a:avLst/>
          </a:prstGeom>
        </p:spPr>
        <p:txBody>
          <a:bodyPr wrap="none">
            <a:spAutoFit/>
          </a:bodyPr>
          <a:lstStyle/>
          <a:p>
            <a:r>
              <a:rPr lang="en-US" sz="4800" b="1" u="sng" dirty="0"/>
              <a:t>The Complex Multiplier</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772400" cy="685799"/>
          </a:xfrm>
        </p:spPr>
        <p:txBody>
          <a:bodyPr>
            <a:normAutofit fontScale="90000"/>
          </a:bodyPr>
          <a:lstStyle/>
          <a:p>
            <a:r>
              <a:rPr lang="en-US" b="1" dirty="0" smtClean="0"/>
              <a:t>10a  –  The Spending Multiplier</a:t>
            </a:r>
            <a:endParaRPr lang="en-US" b="1" dirty="0"/>
          </a:p>
        </p:txBody>
      </p:sp>
      <p:sp>
        <p:nvSpPr>
          <p:cNvPr id="3" name="Subtitle 2"/>
          <p:cNvSpPr>
            <a:spLocks noGrp="1"/>
          </p:cNvSpPr>
          <p:nvPr>
            <p:ph type="subTitle" idx="1"/>
          </p:nvPr>
        </p:nvSpPr>
        <p:spPr>
          <a:xfrm>
            <a:off x="228600" y="762000"/>
            <a:ext cx="8915400" cy="5715000"/>
          </a:xfrm>
        </p:spPr>
        <p:txBody>
          <a:bodyPr>
            <a:normAutofit/>
          </a:bodyPr>
          <a:lstStyle/>
          <a:p>
            <a:pPr algn="l"/>
            <a:r>
              <a:rPr lang="en-US" sz="4000" dirty="0" smtClean="0">
                <a:solidFill>
                  <a:schemeClr val="tx1"/>
                </a:solidFill>
              </a:rPr>
              <a:t>KEY TERMS: </a:t>
            </a:r>
            <a:br>
              <a:rPr lang="en-US" sz="4000" dirty="0" smtClean="0">
                <a:solidFill>
                  <a:schemeClr val="tx1"/>
                </a:solidFill>
              </a:rPr>
            </a:br>
            <a:r>
              <a:rPr lang="en-US" sz="3600" dirty="0" smtClean="0">
                <a:solidFill>
                  <a:schemeClr val="tx1"/>
                </a:solidFill>
              </a:rPr>
              <a:t>multiplier effect, consumption schedule, </a:t>
            </a:r>
            <a:br>
              <a:rPr lang="en-US" sz="3600" dirty="0" smtClean="0">
                <a:solidFill>
                  <a:schemeClr val="tx1"/>
                </a:solidFill>
              </a:rPr>
            </a:br>
            <a:r>
              <a:rPr lang="en-US" sz="3600" dirty="0" smtClean="0">
                <a:solidFill>
                  <a:schemeClr val="tx1"/>
                </a:solidFill>
              </a:rPr>
              <a:t>saving schedule, APC, APS, MPC, MPS, </a:t>
            </a:r>
            <a:br>
              <a:rPr lang="en-US" sz="3600" dirty="0" smtClean="0">
                <a:solidFill>
                  <a:schemeClr val="tx1"/>
                </a:solidFill>
              </a:rPr>
            </a:br>
            <a:r>
              <a:rPr lang="en-US" sz="3600" dirty="0" smtClean="0">
                <a:solidFill>
                  <a:schemeClr val="tx1"/>
                </a:solidFill>
              </a:rPr>
              <a:t>leakages and injections,</a:t>
            </a:r>
            <a:br>
              <a:rPr lang="en-US" sz="3600" dirty="0" smtClean="0">
                <a:solidFill>
                  <a:schemeClr val="tx1"/>
                </a:solidFill>
              </a:rPr>
            </a:br>
            <a:r>
              <a:rPr lang="en-US" sz="3600" dirty="0" smtClean="0">
                <a:solidFill>
                  <a:schemeClr val="tx1"/>
                </a:solidFill>
              </a:rPr>
              <a:t>income=expenditures stream, </a:t>
            </a:r>
            <a:br>
              <a:rPr lang="en-US" sz="3600" dirty="0" smtClean="0">
                <a:solidFill>
                  <a:schemeClr val="tx1"/>
                </a:solidFill>
              </a:rPr>
            </a:br>
            <a:r>
              <a:rPr lang="en-US" sz="3600" dirty="0" smtClean="0">
                <a:solidFill>
                  <a:schemeClr val="tx1"/>
                </a:solidFill>
              </a:rPr>
              <a:t>simple multiplier, </a:t>
            </a:r>
            <a:br>
              <a:rPr lang="en-US" sz="3600" dirty="0" smtClean="0">
                <a:solidFill>
                  <a:schemeClr val="tx1"/>
                </a:solidFill>
              </a:rPr>
            </a:br>
            <a:r>
              <a:rPr lang="en-US" sz="3600" dirty="0" smtClean="0">
                <a:solidFill>
                  <a:schemeClr val="tx1"/>
                </a:solidFill>
              </a:rPr>
              <a:t>complex (actual) multiplier, </a:t>
            </a:r>
            <a:br>
              <a:rPr lang="en-US" sz="3600" dirty="0" smtClean="0">
                <a:solidFill>
                  <a:schemeClr val="tx1"/>
                </a:solidFill>
              </a:rPr>
            </a:br>
            <a:r>
              <a:rPr lang="en-US" sz="3600" dirty="0" smtClean="0">
                <a:solidFill>
                  <a:schemeClr val="tx1"/>
                </a:solidFill>
              </a:rPr>
              <a:t>multiplier w/ changes in the price level (IN),</a:t>
            </a:r>
            <a:endParaRPr lang="en-US" sz="3600"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458200" cy="944562"/>
          </a:xfrm>
        </p:spPr>
        <p:txBody>
          <a:bodyPr>
            <a:normAutofit fontScale="90000"/>
          </a:bodyPr>
          <a:lstStyle/>
          <a:p>
            <a:pPr algn="l"/>
            <a:r>
              <a:rPr lang="en-US" sz="3600" b="1" dirty="0" smtClean="0"/>
              <a:t>15. If we add taxes and imports to our model then what happens to the size of the multiplier?</a:t>
            </a:r>
            <a:endParaRPr lang="en-US" sz="3600" b="1" dirty="0"/>
          </a:p>
        </p:txBody>
      </p:sp>
      <p:sp>
        <p:nvSpPr>
          <p:cNvPr id="3" name="TPAnswers"/>
          <p:cNvSpPr>
            <a:spLocks noGrp="1"/>
          </p:cNvSpPr>
          <p:nvPr>
            <p:ph type="body" idx="1"/>
            <p:custDataLst>
              <p:tags r:id="rId2"/>
            </p:custDataLst>
          </p:nvPr>
        </p:nvSpPr>
        <p:spPr>
          <a:xfrm>
            <a:off x="457200" y="1447800"/>
            <a:ext cx="4343400" cy="1981200"/>
          </a:xfrm>
        </p:spPr>
        <p:txBody>
          <a:bodyPr>
            <a:normAutofit/>
          </a:bodyPr>
          <a:lstStyle/>
          <a:p>
            <a:pPr marL="514350" indent="-514350">
              <a:buFont typeface="Arial" pitchFamily="34" charset="0"/>
              <a:buAutoNum type="arabicPeriod"/>
            </a:pPr>
            <a:r>
              <a:rPr lang="en-US" dirty="0" smtClean="0"/>
              <a:t>It increases</a:t>
            </a:r>
          </a:p>
          <a:p>
            <a:pPr marL="514350" indent="-514350">
              <a:buFont typeface="Arial" pitchFamily="34" charset="0"/>
              <a:buAutoNum type="arabicPeriod"/>
            </a:pPr>
            <a:r>
              <a:rPr lang="en-US" dirty="0" smtClean="0"/>
              <a:t>It decreases</a:t>
            </a:r>
          </a:p>
          <a:p>
            <a:pPr marL="514350" indent="-514350">
              <a:buFont typeface="Arial" pitchFamily="34" charset="0"/>
              <a:buAutoNum type="arabicPeriod"/>
            </a:pPr>
            <a:r>
              <a:rPr lang="en-US" dirty="0" smtClean="0"/>
              <a:t>It doesn’t change</a:t>
            </a:r>
          </a:p>
        </p:txBody>
      </p:sp>
      <p:sp>
        <p:nvSpPr>
          <p:cNvPr id="5" name="Rectangle 4"/>
          <p:cNvSpPr/>
          <p:nvPr/>
        </p:nvSpPr>
        <p:spPr>
          <a:xfrm>
            <a:off x="1600200" y="5714999"/>
            <a:ext cx="6170279" cy="830997"/>
          </a:xfrm>
          <a:prstGeom prst="rect">
            <a:avLst/>
          </a:prstGeom>
        </p:spPr>
        <p:txBody>
          <a:bodyPr wrap="none">
            <a:spAutoFit/>
          </a:bodyPr>
          <a:lstStyle/>
          <a:p>
            <a:r>
              <a:rPr lang="en-US" sz="4800" b="1" u="sng" dirty="0"/>
              <a:t>The Complex Multiplier</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458200" cy="944562"/>
          </a:xfrm>
        </p:spPr>
        <p:txBody>
          <a:bodyPr>
            <a:normAutofit fontScale="90000"/>
          </a:bodyPr>
          <a:lstStyle/>
          <a:p>
            <a:pPr algn="l"/>
            <a:r>
              <a:rPr lang="en-US" sz="3600" b="1" dirty="0" smtClean="0">
                <a:solidFill>
                  <a:srgbClr val="0070C0"/>
                </a:solidFill>
              </a:rPr>
              <a:t>15. If we add taxes and imports to our model then what happens to the size of the multiplier?</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447800"/>
            <a:ext cx="4343400" cy="1981200"/>
          </a:xfrm>
        </p:spPr>
        <p:txBody>
          <a:bodyPr>
            <a:normAutofit/>
          </a:bodyPr>
          <a:lstStyle/>
          <a:p>
            <a:pPr marL="514350" indent="-514350">
              <a:buFont typeface="Arial" pitchFamily="34" charset="0"/>
              <a:buAutoNum type="arabicPeriod"/>
            </a:pPr>
            <a:r>
              <a:rPr lang="en-US" dirty="0" smtClean="0"/>
              <a:t>It increases</a:t>
            </a:r>
          </a:p>
          <a:p>
            <a:pPr marL="514350" indent="-514350">
              <a:buFont typeface="Arial" pitchFamily="34" charset="0"/>
              <a:buAutoNum type="arabicPeriod"/>
            </a:pPr>
            <a:r>
              <a:rPr lang="en-US" dirty="0" smtClean="0"/>
              <a:t>It decreases</a:t>
            </a:r>
          </a:p>
          <a:p>
            <a:pPr marL="514350" indent="-514350">
              <a:buFont typeface="Arial" pitchFamily="34" charset="0"/>
              <a:buAutoNum type="arabicPeriod"/>
            </a:pPr>
            <a:r>
              <a:rPr lang="en-US" dirty="0" smtClean="0"/>
              <a:t>It doesn’t change</a:t>
            </a:r>
          </a:p>
        </p:txBody>
      </p:sp>
      <p:sp>
        <p:nvSpPr>
          <p:cNvPr id="6" name="CorShape1"/>
          <p:cNvSpPr/>
          <p:nvPr>
            <p:custDataLst>
              <p:tags r:id="rId3"/>
            </p:custDataLst>
          </p:nvPr>
        </p:nvSpPr>
        <p:spPr>
          <a:xfrm rot="10800000">
            <a:off x="304800" y="2057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0200" y="5714999"/>
            <a:ext cx="6170279" cy="830997"/>
          </a:xfrm>
          <a:prstGeom prst="rect">
            <a:avLst/>
          </a:prstGeom>
        </p:spPr>
        <p:txBody>
          <a:bodyPr wrap="none">
            <a:spAutoFit/>
          </a:bodyPr>
          <a:lstStyle/>
          <a:p>
            <a:r>
              <a:rPr lang="en-US" sz="4800" b="1" u="sng" dirty="0"/>
              <a:t>The Complex Multiplier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305800" cy="4038599"/>
          </a:xfrm>
        </p:spPr>
        <p:txBody>
          <a:bodyPr>
            <a:noAutofit/>
          </a:bodyPr>
          <a:lstStyle/>
          <a:p>
            <a:pPr algn="l"/>
            <a:r>
              <a:rPr lang="en-US" sz="4000" dirty="0" smtClean="0"/>
              <a:t>In the real world, with these additional leakages, the size of the multiplier is smaller than the simple multiplier</a:t>
            </a:r>
            <a:r>
              <a:rPr lang="en-US" sz="4000" dirty="0" smtClean="0"/>
              <a:t>.</a:t>
            </a:r>
            <a:br>
              <a:rPr lang="en-US" sz="4000" dirty="0" smtClean="0"/>
            </a:br>
            <a:r>
              <a:rPr lang="en-US" sz="4000" dirty="0" smtClean="0"/>
              <a:t/>
            </a:r>
            <a:br>
              <a:rPr lang="en-US" sz="4000" dirty="0" smtClean="0"/>
            </a:br>
            <a:r>
              <a:rPr lang="en-US" sz="2800" dirty="0" smtClean="0"/>
              <a:t>MPS = fraction of </a:t>
            </a:r>
            <a:r>
              <a:rPr lang="en-US" sz="2800" dirty="0" err="1" smtClean="0"/>
              <a:t>add’l</a:t>
            </a:r>
            <a:r>
              <a:rPr lang="en-US" sz="2800" dirty="0" smtClean="0"/>
              <a:t> income spent</a:t>
            </a:r>
            <a:br>
              <a:rPr lang="en-US" sz="2800" dirty="0" smtClean="0"/>
            </a:br>
            <a:r>
              <a:rPr lang="en-US" sz="2800" dirty="0" smtClean="0"/>
              <a:t>MPT = fraction of </a:t>
            </a:r>
            <a:r>
              <a:rPr lang="en-US" sz="2800" dirty="0" err="1" smtClean="0"/>
              <a:t>add’l</a:t>
            </a:r>
            <a:r>
              <a:rPr lang="en-US" sz="2800" dirty="0" smtClean="0"/>
              <a:t> income paid in taxes</a:t>
            </a:r>
            <a:br>
              <a:rPr lang="en-US" sz="2800" dirty="0" smtClean="0"/>
            </a:br>
            <a:r>
              <a:rPr lang="en-US" sz="2800" dirty="0" smtClean="0"/>
              <a:t>MPM = fraction of </a:t>
            </a:r>
            <a:r>
              <a:rPr lang="en-US" sz="2800" dirty="0" err="1" smtClean="0"/>
              <a:t>add’l</a:t>
            </a:r>
            <a:r>
              <a:rPr lang="en-US" sz="2800" dirty="0" smtClean="0"/>
              <a:t> income spent on imports</a:t>
            </a:r>
            <a:endParaRPr lang="en-US" sz="4000" dirty="0"/>
          </a:p>
        </p:txBody>
      </p:sp>
      <p:pic>
        <p:nvPicPr>
          <p:cNvPr id="87042" name="Picture 2"/>
          <p:cNvPicPr>
            <a:picLocks noChangeAspect="1" noChangeArrowheads="1"/>
          </p:cNvPicPr>
          <p:nvPr/>
        </p:nvPicPr>
        <p:blipFill>
          <a:blip r:embed="rId3" cstate="print"/>
          <a:srcRect/>
          <a:stretch>
            <a:fillRect/>
          </a:stretch>
        </p:blipFill>
        <p:spPr bwMode="auto">
          <a:xfrm>
            <a:off x="561975" y="28575"/>
            <a:ext cx="8026998" cy="1676400"/>
          </a:xfrm>
          <a:prstGeom prst="rect">
            <a:avLst/>
          </a:prstGeom>
          <a:noFill/>
          <a:ln w="9525">
            <a:noFill/>
            <a:miter lim="800000"/>
            <a:headEnd/>
            <a:tailEnd/>
          </a:ln>
        </p:spPr>
      </p:pic>
      <p:sp>
        <p:nvSpPr>
          <p:cNvPr id="3" name="Rectangle 2"/>
          <p:cNvSpPr/>
          <p:nvPr/>
        </p:nvSpPr>
        <p:spPr>
          <a:xfrm>
            <a:off x="1461759" y="5867400"/>
            <a:ext cx="6170279" cy="830997"/>
          </a:xfrm>
          <a:prstGeom prst="rect">
            <a:avLst/>
          </a:prstGeom>
        </p:spPr>
        <p:txBody>
          <a:bodyPr wrap="none">
            <a:spAutoFit/>
          </a:bodyPr>
          <a:lstStyle/>
          <a:p>
            <a:r>
              <a:rPr lang="en-US" sz="4800" b="1" u="sng" dirty="0"/>
              <a:t>The Complex Multiplier</a:t>
            </a:r>
          </a:p>
        </p:txBody>
      </p:sp>
    </p:spTree>
    <p:custDataLst>
      <p:tags r:id="rId1"/>
    </p:custDataLst>
    <p:extLst>
      <p:ext uri="{BB962C8B-B14F-4D97-AF65-F5344CB8AC3E}">
        <p14:creationId xmlns:p14="http://schemas.microsoft.com/office/powerpoint/2010/main" val="9634901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0"/>
            <a:ext cx="4495800" cy="2895600"/>
          </a:xfrm>
        </p:spPr>
        <p:txBody>
          <a:bodyPr>
            <a:normAutofit fontScale="90000"/>
          </a:bodyPr>
          <a:lstStyle/>
          <a:p>
            <a:pPr algn="l"/>
            <a:r>
              <a:rPr lang="en-US" sz="3600" b="1" dirty="0" smtClean="0"/>
              <a:t>16. Change in G needed to achieve FE? (</a:t>
            </a:r>
            <a:r>
              <a:rPr lang="en-US" sz="3600" dirty="0" smtClean="0"/>
              <a:t>We will use the simple multiplier for government spending unless told otherwise)</a:t>
            </a:r>
            <a:endParaRPr lang="en-US" sz="3600" dirty="0"/>
          </a:p>
        </p:txBody>
      </p:sp>
      <p:sp>
        <p:nvSpPr>
          <p:cNvPr id="3" name="TPAnswers"/>
          <p:cNvSpPr>
            <a:spLocks noGrp="1"/>
          </p:cNvSpPr>
          <p:nvPr>
            <p:ph type="body" idx="1"/>
            <p:custDataLst>
              <p:tags r:id="rId2"/>
            </p:custDataLst>
          </p:nvPr>
        </p:nvSpPr>
        <p:spPr>
          <a:xfrm>
            <a:off x="533400" y="2895600"/>
            <a:ext cx="1676400" cy="2438399"/>
          </a:xfrm>
        </p:spPr>
        <p:txBody>
          <a:bodyPr>
            <a:normAutofit/>
          </a:bodyPr>
          <a:lstStyle/>
          <a:p>
            <a:pPr marL="514350" indent="-514350">
              <a:buFont typeface="Arial" pitchFamily="34" charset="0"/>
              <a:buAutoNum type="arabicPeriod"/>
            </a:pPr>
            <a:r>
              <a:rPr lang="en-US" dirty="0" smtClean="0"/>
              <a:t>$ 100</a:t>
            </a:r>
          </a:p>
          <a:p>
            <a:pPr marL="514350" indent="-514350">
              <a:buFont typeface="Arial" pitchFamily="34" charset="0"/>
              <a:buAutoNum type="arabicPeriod"/>
            </a:pPr>
            <a:r>
              <a:rPr lang="en-US" dirty="0" smtClean="0"/>
              <a:t>$   80</a:t>
            </a:r>
          </a:p>
          <a:p>
            <a:pPr marL="514350" indent="-514350">
              <a:buFont typeface="Arial" pitchFamily="34" charset="0"/>
              <a:buAutoNum type="arabicPeriod"/>
            </a:pPr>
            <a:r>
              <a:rPr lang="en-US" dirty="0" smtClean="0"/>
              <a:t>$   40</a:t>
            </a:r>
          </a:p>
          <a:p>
            <a:pPr marL="514350" indent="-514350">
              <a:buFont typeface="Arial" pitchFamily="34" charset="0"/>
              <a:buAutoNum type="arabicPeriod"/>
            </a:pPr>
            <a:r>
              <a:rPr lang="en-US" dirty="0" smtClean="0"/>
              <a:t>$   20</a:t>
            </a:r>
            <a:endParaRPr lang="en-US" dirty="0"/>
          </a:p>
        </p:txBody>
      </p:sp>
      <p:pic>
        <p:nvPicPr>
          <p:cNvPr id="40964" name="Picture 4"/>
          <p:cNvPicPr>
            <a:picLocks noChangeAspect="1" noChangeArrowheads="1"/>
          </p:cNvPicPr>
          <p:nvPr/>
        </p:nvPicPr>
        <p:blipFill>
          <a:blip r:embed="rId5" cstate="print"/>
          <a:srcRect/>
          <a:stretch>
            <a:fillRect/>
          </a:stretch>
        </p:blipFill>
        <p:spPr bwMode="auto">
          <a:xfrm>
            <a:off x="4800600" y="61606"/>
            <a:ext cx="3962400" cy="6809457"/>
          </a:xfrm>
          <a:prstGeom prst="rect">
            <a:avLst/>
          </a:prstGeom>
          <a:noFill/>
          <a:ln w="9525">
            <a:noFill/>
            <a:miter lim="800000"/>
            <a:headEnd/>
            <a:tailEnd/>
          </a:ln>
        </p:spPr>
      </p:pic>
      <p:sp>
        <p:nvSpPr>
          <p:cNvPr id="7" name="TextBox 6"/>
          <p:cNvSpPr txBox="1"/>
          <p:nvPr/>
        </p:nvSpPr>
        <p:spPr>
          <a:xfrm>
            <a:off x="191588" y="5562600"/>
            <a:ext cx="3470822" cy="1077218"/>
          </a:xfrm>
          <a:prstGeom prst="rect">
            <a:avLst/>
          </a:prstGeom>
          <a:noFill/>
        </p:spPr>
        <p:txBody>
          <a:bodyPr wrap="none" rtlCol="0">
            <a:spAutoFit/>
          </a:bodyPr>
          <a:lstStyle/>
          <a:p>
            <a:r>
              <a:rPr lang="en-US" sz="3200" u="sng" dirty="0" smtClean="0"/>
              <a:t>The Government </a:t>
            </a:r>
          </a:p>
          <a:p>
            <a:r>
              <a:rPr lang="en-US" sz="3200" u="sng" dirty="0" smtClean="0"/>
              <a:t>Spending Multiplier</a:t>
            </a:r>
            <a:endParaRPr lang="en-US" sz="3200" u="sng" dirty="0"/>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724400" cy="2590800"/>
          </a:xfrm>
        </p:spPr>
        <p:txBody>
          <a:bodyPr>
            <a:normAutofit fontScale="90000"/>
          </a:bodyPr>
          <a:lstStyle/>
          <a:p>
            <a:pPr algn="l"/>
            <a:r>
              <a:rPr lang="en-US" sz="3600" b="1" dirty="0" smtClean="0">
                <a:solidFill>
                  <a:srgbClr val="0070C0"/>
                </a:solidFill>
              </a:rPr>
              <a:t>16. Change in G needed to achieve FE? (</a:t>
            </a:r>
            <a:r>
              <a:rPr lang="en-US" sz="3600" dirty="0" smtClean="0">
                <a:solidFill>
                  <a:srgbClr val="0070C0"/>
                </a:solidFill>
              </a:rPr>
              <a:t>We will use the simple multiplier for government spending unless told otherwise)</a:t>
            </a:r>
            <a:endParaRPr lang="en-US" sz="3600" dirty="0">
              <a:solidFill>
                <a:srgbClr val="0070C0"/>
              </a:solidFill>
            </a:endParaRPr>
          </a:p>
        </p:txBody>
      </p:sp>
      <p:sp>
        <p:nvSpPr>
          <p:cNvPr id="3" name="TPAnswers"/>
          <p:cNvSpPr>
            <a:spLocks noGrp="1"/>
          </p:cNvSpPr>
          <p:nvPr>
            <p:ph type="body" idx="1"/>
            <p:custDataLst>
              <p:tags r:id="rId2"/>
            </p:custDataLst>
          </p:nvPr>
        </p:nvSpPr>
        <p:spPr>
          <a:xfrm>
            <a:off x="533400" y="2819400"/>
            <a:ext cx="1676400" cy="2438399"/>
          </a:xfrm>
        </p:spPr>
        <p:txBody>
          <a:bodyPr>
            <a:normAutofit/>
          </a:bodyPr>
          <a:lstStyle/>
          <a:p>
            <a:pPr marL="514350" indent="-514350">
              <a:buFont typeface="Arial" pitchFamily="34" charset="0"/>
              <a:buAutoNum type="arabicPeriod"/>
            </a:pPr>
            <a:r>
              <a:rPr lang="en-US" dirty="0" smtClean="0"/>
              <a:t>$ 100</a:t>
            </a:r>
          </a:p>
          <a:p>
            <a:pPr marL="514350" indent="-514350">
              <a:buFont typeface="Arial" pitchFamily="34" charset="0"/>
              <a:buAutoNum type="arabicPeriod"/>
            </a:pPr>
            <a:r>
              <a:rPr lang="en-US" dirty="0" smtClean="0"/>
              <a:t>$   80</a:t>
            </a:r>
          </a:p>
          <a:p>
            <a:pPr marL="514350" indent="-514350">
              <a:buFont typeface="Arial" pitchFamily="34" charset="0"/>
              <a:buAutoNum type="arabicPeriod"/>
            </a:pPr>
            <a:r>
              <a:rPr lang="en-US" dirty="0" smtClean="0"/>
              <a:t>$   40</a:t>
            </a:r>
          </a:p>
          <a:p>
            <a:pPr marL="514350" indent="-514350">
              <a:buFont typeface="Arial" pitchFamily="34" charset="0"/>
              <a:buAutoNum type="arabicPeriod"/>
            </a:pPr>
            <a:r>
              <a:rPr lang="en-US" dirty="0" smtClean="0"/>
              <a:t>$   20</a:t>
            </a:r>
            <a:endParaRPr lang="en-US" dirty="0"/>
          </a:p>
        </p:txBody>
      </p:sp>
      <p:pic>
        <p:nvPicPr>
          <p:cNvPr id="40964" name="Picture 4"/>
          <p:cNvPicPr>
            <a:picLocks noChangeAspect="1" noChangeArrowheads="1"/>
          </p:cNvPicPr>
          <p:nvPr/>
        </p:nvPicPr>
        <p:blipFill>
          <a:blip r:embed="rId6" cstate="print"/>
          <a:srcRect/>
          <a:stretch>
            <a:fillRect/>
          </a:stretch>
        </p:blipFill>
        <p:spPr bwMode="auto">
          <a:xfrm>
            <a:off x="4876800" y="-1"/>
            <a:ext cx="3962400" cy="6809457"/>
          </a:xfrm>
          <a:prstGeom prst="rect">
            <a:avLst/>
          </a:prstGeom>
          <a:noFill/>
          <a:ln w="9525">
            <a:noFill/>
            <a:miter lim="800000"/>
            <a:headEnd/>
            <a:tailEnd/>
          </a:ln>
        </p:spPr>
      </p:pic>
      <p:sp>
        <p:nvSpPr>
          <p:cNvPr id="9" name="CorShape1"/>
          <p:cNvSpPr/>
          <p:nvPr>
            <p:custDataLst>
              <p:tags r:id="rId3"/>
            </p:custDataLst>
          </p:nvPr>
        </p:nvSpPr>
        <p:spPr>
          <a:xfrm rot="10800000">
            <a:off x="304800" y="4724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 y="5502672"/>
            <a:ext cx="3470822" cy="1077218"/>
          </a:xfrm>
          <a:prstGeom prst="rect">
            <a:avLst/>
          </a:prstGeom>
          <a:noFill/>
        </p:spPr>
        <p:txBody>
          <a:bodyPr wrap="none" rtlCol="0">
            <a:spAutoFit/>
          </a:bodyPr>
          <a:lstStyle/>
          <a:p>
            <a:r>
              <a:rPr lang="en-US" sz="3200" u="sng" dirty="0" smtClean="0"/>
              <a:t>The Government </a:t>
            </a:r>
          </a:p>
          <a:p>
            <a:r>
              <a:rPr lang="en-US" sz="3200" u="sng" dirty="0" smtClean="0"/>
              <a:t>Spending Multiplier</a:t>
            </a:r>
            <a:endParaRPr lang="en-US" sz="3200" u="sng"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933" y="0"/>
            <a:ext cx="8229600" cy="715962"/>
          </a:xfrm>
        </p:spPr>
        <p:txBody>
          <a:bodyPr>
            <a:normAutofit fontScale="90000"/>
          </a:bodyPr>
          <a:lstStyle/>
          <a:p>
            <a:r>
              <a:rPr lang="en-US" u="sng" dirty="0" smtClean="0"/>
              <a:t>But what if there is inflation</a:t>
            </a:r>
            <a:r>
              <a:rPr lang="en-US" dirty="0" smtClean="0"/>
              <a:t>?</a:t>
            </a:r>
            <a:endParaRPr lang="en-US" dirty="0"/>
          </a:p>
        </p:txBody>
      </p:sp>
      <p:pic>
        <p:nvPicPr>
          <p:cNvPr id="5" name="Picture 4" descr="fpplchng2.gif"/>
          <p:cNvPicPr>
            <a:picLocks noChangeAspect="1"/>
          </p:cNvPicPr>
          <p:nvPr/>
        </p:nvPicPr>
        <p:blipFill>
          <a:blip r:embed="rId3" cstate="print"/>
          <a:stretch>
            <a:fillRect/>
          </a:stretch>
        </p:blipFill>
        <p:spPr>
          <a:xfrm>
            <a:off x="304800" y="685800"/>
            <a:ext cx="8573866" cy="4114800"/>
          </a:xfrm>
          <a:prstGeom prst="rect">
            <a:avLst/>
          </a:prstGeom>
        </p:spPr>
      </p:pic>
      <p:sp>
        <p:nvSpPr>
          <p:cNvPr id="4" name="TextBox 3"/>
          <p:cNvSpPr txBox="1"/>
          <p:nvPr/>
        </p:nvSpPr>
        <p:spPr>
          <a:xfrm>
            <a:off x="692973" y="4800600"/>
            <a:ext cx="7797519" cy="1569660"/>
          </a:xfrm>
          <a:prstGeom prst="rect">
            <a:avLst/>
          </a:prstGeom>
          <a:noFill/>
        </p:spPr>
        <p:txBody>
          <a:bodyPr wrap="none" rtlCol="0">
            <a:spAutoFit/>
          </a:bodyPr>
          <a:lstStyle/>
          <a:p>
            <a:r>
              <a:rPr lang="en-US" sz="3200" dirty="0" smtClean="0"/>
              <a:t>       (a) No Inflation                      (b) Inflation</a:t>
            </a:r>
          </a:p>
          <a:p>
            <a:pPr marL="514350" indent="-514350">
              <a:buAutoNum type="alphaLcParenBoth"/>
            </a:pPr>
            <a:endParaRPr lang="en-US" sz="3200" u="sng" dirty="0"/>
          </a:p>
          <a:p>
            <a:r>
              <a:rPr lang="en-US" sz="3200" u="sng" dirty="0" smtClean="0"/>
              <a:t>The </a:t>
            </a:r>
            <a:r>
              <a:rPr lang="en-US" sz="3200" u="sng" dirty="0" smtClean="0"/>
              <a:t>Multiplier with Changes in the Price Level</a:t>
            </a:r>
            <a:endParaRPr lang="en-US" sz="3200" u="sng" dirty="0"/>
          </a:p>
        </p:txBody>
      </p:sp>
    </p:spTree>
    <p:custDataLst>
      <p:tags r:id="rId1"/>
    </p:custDataLst>
    <p:extLst>
      <p:ext uri="{BB962C8B-B14F-4D97-AF65-F5344CB8AC3E}">
        <p14:creationId xmlns:p14="http://schemas.microsoft.com/office/powerpoint/2010/main" val="11541237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74638"/>
            <a:ext cx="4343400" cy="2392362"/>
          </a:xfrm>
        </p:spPr>
        <p:txBody>
          <a:bodyPr>
            <a:normAutofit fontScale="90000"/>
          </a:bodyPr>
          <a:lstStyle/>
          <a:p>
            <a:pPr algn="l"/>
            <a:r>
              <a:rPr lang="en-US" sz="3600" b="1" dirty="0" smtClean="0"/>
              <a:t>17. So, if MPC =.8, and G increases by $20, AND THERE IS INFLATION, what is the multiplier in the graph at right?</a:t>
            </a:r>
            <a:endParaRPr lang="en-US" sz="3600" b="1" dirty="0"/>
          </a:p>
        </p:txBody>
      </p:sp>
      <p:sp>
        <p:nvSpPr>
          <p:cNvPr id="3" name="TPAnswers"/>
          <p:cNvSpPr>
            <a:spLocks noGrp="1"/>
          </p:cNvSpPr>
          <p:nvPr>
            <p:ph type="body" idx="1"/>
            <p:custDataLst>
              <p:tags r:id="rId2"/>
            </p:custDataLst>
          </p:nvPr>
        </p:nvSpPr>
        <p:spPr>
          <a:xfrm>
            <a:off x="381000" y="2819400"/>
            <a:ext cx="1371600" cy="2773363"/>
          </a:xfrm>
        </p:spPr>
        <p:txBody>
          <a:bodyPr>
            <a:normAutofit lnSpcReduction="10000"/>
          </a:bodyPr>
          <a:lstStyle/>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2</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5</a:t>
            </a:r>
            <a:endParaRPr lang="en-US" dirty="0"/>
          </a:p>
        </p:txBody>
      </p:sp>
      <p:sp>
        <p:nvSpPr>
          <p:cNvPr id="7" name="Rectangle 6"/>
          <p:cNvSpPr/>
          <p:nvPr/>
        </p:nvSpPr>
        <p:spPr>
          <a:xfrm>
            <a:off x="609600" y="5943600"/>
            <a:ext cx="7797519" cy="584775"/>
          </a:xfrm>
          <a:prstGeom prst="rect">
            <a:avLst/>
          </a:prstGeom>
        </p:spPr>
        <p:txBody>
          <a:bodyPr wrap="none">
            <a:spAutoFit/>
          </a:bodyPr>
          <a:lstStyle/>
          <a:p>
            <a:r>
              <a:rPr lang="en-US" sz="3200" u="sng" dirty="0" smtClean="0"/>
              <a:t>The Multiplier with Changes in the Price Level</a:t>
            </a:r>
            <a:endParaRPr lang="en-US" sz="3200" u="sng" dirty="0"/>
          </a:p>
        </p:txBody>
      </p:sp>
      <p:pic>
        <p:nvPicPr>
          <p:cNvPr id="42003" name="Picture 19"/>
          <p:cNvPicPr>
            <a:picLocks noChangeAspect="1" noChangeArrowheads="1"/>
          </p:cNvPicPr>
          <p:nvPr/>
        </p:nvPicPr>
        <p:blipFill>
          <a:blip r:embed="rId4" cstate="print"/>
          <a:srcRect/>
          <a:stretch>
            <a:fillRect/>
          </a:stretch>
        </p:blipFill>
        <p:spPr bwMode="auto">
          <a:xfrm>
            <a:off x="4772025" y="457200"/>
            <a:ext cx="4371975" cy="43624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74638"/>
            <a:ext cx="4343400" cy="2392362"/>
          </a:xfrm>
        </p:spPr>
        <p:txBody>
          <a:bodyPr>
            <a:normAutofit fontScale="90000"/>
          </a:bodyPr>
          <a:lstStyle/>
          <a:p>
            <a:pPr algn="l"/>
            <a:r>
              <a:rPr lang="en-US" sz="3600" b="1" dirty="0" smtClean="0">
                <a:solidFill>
                  <a:srgbClr val="0070C0"/>
                </a:solidFill>
              </a:rPr>
              <a:t>17. So, if MPC =.8, and G increases by $20, AND THERE IS INFLATION, what is the multiplier in the graph at right?</a:t>
            </a:r>
            <a:endParaRPr lang="en-US" sz="3600" b="1" dirty="0">
              <a:solidFill>
                <a:srgbClr val="0070C0"/>
              </a:solidFill>
            </a:endParaRPr>
          </a:p>
        </p:txBody>
      </p:sp>
      <p:sp>
        <p:nvSpPr>
          <p:cNvPr id="3" name="TPAnswers"/>
          <p:cNvSpPr>
            <a:spLocks noGrp="1"/>
          </p:cNvSpPr>
          <p:nvPr>
            <p:ph type="body" idx="1"/>
            <p:custDataLst>
              <p:tags r:id="rId2"/>
            </p:custDataLst>
          </p:nvPr>
        </p:nvSpPr>
        <p:spPr>
          <a:xfrm>
            <a:off x="381000" y="2819400"/>
            <a:ext cx="1371600" cy="2773363"/>
          </a:xfrm>
        </p:spPr>
        <p:txBody>
          <a:bodyPr>
            <a:normAutofit lnSpcReduction="10000"/>
          </a:bodyPr>
          <a:lstStyle/>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2</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5</a:t>
            </a:r>
            <a:endParaRPr lang="en-US" dirty="0"/>
          </a:p>
        </p:txBody>
      </p:sp>
      <p:sp>
        <p:nvSpPr>
          <p:cNvPr id="6" name="CorShape1"/>
          <p:cNvSpPr/>
          <p:nvPr>
            <p:custDataLst>
              <p:tags r:id="rId3"/>
            </p:custDataLst>
          </p:nvPr>
        </p:nvSpPr>
        <p:spPr>
          <a:xfrm rot="10800000">
            <a:off x="0" y="3810000"/>
            <a:ext cx="533400" cy="533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8" name="Picture 4"/>
          <p:cNvPicPr>
            <a:picLocks noChangeAspect="1" noChangeArrowheads="1"/>
          </p:cNvPicPr>
          <p:nvPr/>
        </p:nvPicPr>
        <p:blipFill>
          <a:blip r:embed="rId5" cstate="print"/>
          <a:srcRect/>
          <a:stretch>
            <a:fillRect/>
          </a:stretch>
        </p:blipFill>
        <p:spPr bwMode="auto">
          <a:xfrm>
            <a:off x="4572000" y="381000"/>
            <a:ext cx="4503476" cy="4343400"/>
          </a:xfrm>
          <a:prstGeom prst="rect">
            <a:avLst/>
          </a:prstGeom>
          <a:noFill/>
          <a:ln w="9525">
            <a:noFill/>
            <a:miter lim="800000"/>
            <a:headEnd/>
            <a:tailEnd/>
          </a:ln>
        </p:spPr>
      </p:pic>
      <p:sp>
        <p:nvSpPr>
          <p:cNvPr id="7" name="Rectangle 6"/>
          <p:cNvSpPr/>
          <p:nvPr/>
        </p:nvSpPr>
        <p:spPr>
          <a:xfrm>
            <a:off x="609600" y="5943600"/>
            <a:ext cx="7797519" cy="584775"/>
          </a:xfrm>
          <a:prstGeom prst="rect">
            <a:avLst/>
          </a:prstGeom>
        </p:spPr>
        <p:txBody>
          <a:bodyPr wrap="none">
            <a:spAutoFit/>
          </a:bodyPr>
          <a:lstStyle/>
          <a:p>
            <a:r>
              <a:rPr lang="en-US" sz="3200" u="sng" dirty="0" smtClean="0"/>
              <a:t>The Multiplier with Changes in the Price Level</a:t>
            </a:r>
            <a:endParaRPr lang="en-US" sz="3200" u="sng"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4453"/>
            <a:ext cx="8229600" cy="715962"/>
          </a:xfrm>
        </p:spPr>
        <p:txBody>
          <a:bodyPr>
            <a:normAutofit fontScale="90000"/>
          </a:bodyPr>
          <a:lstStyle/>
          <a:p>
            <a:r>
              <a:rPr lang="en-US" b="1" u="sng" dirty="0" smtClean="0"/>
              <a:t>MULTIPLIERS (Lesson 10a)</a:t>
            </a:r>
            <a:endParaRPr lang="en-US" b="1" u="sng" dirty="0"/>
          </a:p>
        </p:txBody>
      </p:sp>
      <p:pic>
        <p:nvPicPr>
          <p:cNvPr id="128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3726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00644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935162"/>
          </a:xfrm>
        </p:spPr>
        <p:txBody>
          <a:bodyPr>
            <a:normAutofit fontScale="90000"/>
          </a:bodyPr>
          <a:lstStyle/>
          <a:p>
            <a:pPr algn="l"/>
            <a:r>
              <a:rPr lang="en-US" sz="3600" b="1" dirty="0" smtClean="0"/>
              <a:t>1. We know: GDP = C + </a:t>
            </a:r>
            <a:r>
              <a:rPr lang="en-US" sz="3600" b="1" dirty="0" err="1" smtClean="0"/>
              <a:t>Ig</a:t>
            </a:r>
            <a:r>
              <a:rPr lang="en-US" sz="3600" b="1" dirty="0" smtClean="0"/>
              <a:t> + G + </a:t>
            </a:r>
            <a:r>
              <a:rPr lang="en-US" sz="3600" b="1" dirty="0" err="1" smtClean="0"/>
              <a:t>Xn</a:t>
            </a:r>
            <a:r>
              <a:rPr lang="en-US" sz="3600" b="1" dirty="0" smtClean="0"/>
              <a:t/>
            </a:r>
            <a:br>
              <a:rPr lang="en-US" sz="3600" b="1" dirty="0" smtClean="0"/>
            </a:br>
            <a:r>
              <a:rPr lang="en-US" sz="3600" b="1" dirty="0" smtClean="0"/>
              <a:t>If full employment GDP = $500 billion and the equilibrium GDP = $400 billion, what change in I is needed to achieve full employment?</a:t>
            </a:r>
            <a:endParaRPr lang="en-US" sz="3600" b="1" dirty="0"/>
          </a:p>
        </p:txBody>
      </p:sp>
      <p:sp>
        <p:nvSpPr>
          <p:cNvPr id="3" name="TPAnswers"/>
          <p:cNvSpPr>
            <a:spLocks noGrp="1"/>
          </p:cNvSpPr>
          <p:nvPr>
            <p:ph type="body" idx="1"/>
            <p:custDataLst>
              <p:tags r:id="rId2"/>
            </p:custDataLst>
          </p:nvPr>
        </p:nvSpPr>
        <p:spPr>
          <a:xfrm>
            <a:off x="457200" y="2286000"/>
            <a:ext cx="5105400" cy="2743201"/>
          </a:xfrm>
        </p:spPr>
        <p:txBody>
          <a:bodyPr>
            <a:normAutofit/>
          </a:bodyPr>
          <a:lstStyle/>
          <a:p>
            <a:pPr marL="514350" indent="-514350">
              <a:buFont typeface="Arial" pitchFamily="34" charset="0"/>
              <a:buAutoNum type="arabicPeriod"/>
            </a:pPr>
            <a:r>
              <a:rPr lang="en-US" dirty="0" smtClean="0"/>
              <a:t>$100 billion</a:t>
            </a:r>
          </a:p>
          <a:p>
            <a:pPr marL="514350" indent="-514350">
              <a:buFont typeface="Arial" pitchFamily="34" charset="0"/>
              <a:buAutoNum type="arabicPeriod"/>
            </a:pPr>
            <a:r>
              <a:rPr lang="en-US" dirty="0" smtClean="0"/>
              <a:t>$200 billion</a:t>
            </a:r>
          </a:p>
          <a:p>
            <a:pPr marL="514350" indent="-514350">
              <a:buFont typeface="Arial" pitchFamily="34" charset="0"/>
              <a:buAutoNum type="arabicPeriod"/>
            </a:pPr>
            <a:r>
              <a:rPr lang="en-US" dirty="0" smtClean="0"/>
              <a:t>$300 billion</a:t>
            </a:r>
          </a:p>
          <a:p>
            <a:pPr marL="514350" indent="-514350">
              <a:buFont typeface="Arial" pitchFamily="34" charset="0"/>
              <a:buAutoNum type="arabicPeriod"/>
            </a:pPr>
            <a:r>
              <a:rPr lang="en-US" dirty="0" smtClean="0"/>
              <a:t>Less than $100 billion</a:t>
            </a:r>
          </a:p>
        </p:txBody>
      </p:sp>
      <p:pic>
        <p:nvPicPr>
          <p:cNvPr id="36868" name="Picture 4" descr="http://www.harpercollege.edu/mhealy/ecogif/fp/fp4001.gif"/>
          <p:cNvPicPr>
            <a:picLocks noChangeAspect="1" noChangeArrowheads="1"/>
          </p:cNvPicPr>
          <p:nvPr/>
        </p:nvPicPr>
        <p:blipFill>
          <a:blip r:embed="rId4" cstate="print"/>
          <a:srcRect/>
          <a:stretch>
            <a:fillRect/>
          </a:stretch>
        </p:blipFill>
        <p:spPr bwMode="auto">
          <a:xfrm>
            <a:off x="4648200" y="2133600"/>
            <a:ext cx="4495800" cy="346072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935162"/>
          </a:xfrm>
        </p:spPr>
        <p:txBody>
          <a:bodyPr>
            <a:normAutofit fontScale="90000"/>
          </a:bodyPr>
          <a:lstStyle/>
          <a:p>
            <a:pPr algn="l"/>
            <a:r>
              <a:rPr lang="en-US" sz="3600" b="1" dirty="0" smtClean="0">
                <a:solidFill>
                  <a:srgbClr val="0070C0"/>
                </a:solidFill>
              </a:rPr>
              <a:t>1. We know: GDP = C + </a:t>
            </a:r>
            <a:r>
              <a:rPr lang="en-US" sz="3600" b="1" dirty="0" err="1" smtClean="0">
                <a:solidFill>
                  <a:srgbClr val="0070C0"/>
                </a:solidFill>
              </a:rPr>
              <a:t>Ig</a:t>
            </a:r>
            <a:r>
              <a:rPr lang="en-US" sz="3600" b="1" dirty="0" smtClean="0">
                <a:solidFill>
                  <a:srgbClr val="0070C0"/>
                </a:solidFill>
              </a:rPr>
              <a:t> + G + </a:t>
            </a:r>
            <a:r>
              <a:rPr lang="en-US" sz="3600" b="1" dirty="0" err="1" smtClean="0">
                <a:solidFill>
                  <a:srgbClr val="0070C0"/>
                </a:solidFill>
              </a:rPr>
              <a:t>Xn</a:t>
            </a:r>
            <a:r>
              <a:rPr lang="en-US" sz="3600" b="1" dirty="0" smtClean="0">
                <a:solidFill>
                  <a:srgbClr val="0070C0"/>
                </a:solidFill>
              </a:rPr>
              <a:t/>
            </a:r>
            <a:br>
              <a:rPr lang="en-US" sz="3600" b="1" dirty="0" smtClean="0">
                <a:solidFill>
                  <a:srgbClr val="0070C0"/>
                </a:solidFill>
              </a:rPr>
            </a:br>
            <a:r>
              <a:rPr lang="en-US" sz="3600" b="1" dirty="0" smtClean="0">
                <a:solidFill>
                  <a:srgbClr val="0070C0"/>
                </a:solidFill>
              </a:rPr>
              <a:t>If full employment GDP = $500 billion and the equilibrium GDP = $400 billion, what change in I is needed to achieve full employment?</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2286000"/>
            <a:ext cx="5105400" cy="2743201"/>
          </a:xfrm>
        </p:spPr>
        <p:txBody>
          <a:bodyPr>
            <a:normAutofit/>
          </a:bodyPr>
          <a:lstStyle/>
          <a:p>
            <a:pPr marL="514350" indent="-514350">
              <a:buFont typeface="Arial" pitchFamily="34" charset="0"/>
              <a:buAutoNum type="arabicPeriod"/>
            </a:pPr>
            <a:r>
              <a:rPr lang="en-US" dirty="0" smtClean="0"/>
              <a:t>$100 billion</a:t>
            </a:r>
          </a:p>
          <a:p>
            <a:pPr marL="514350" indent="-514350">
              <a:buFont typeface="Arial" pitchFamily="34" charset="0"/>
              <a:buAutoNum type="arabicPeriod"/>
            </a:pPr>
            <a:r>
              <a:rPr lang="en-US" dirty="0" smtClean="0"/>
              <a:t>$200 billion</a:t>
            </a:r>
          </a:p>
          <a:p>
            <a:pPr marL="514350" indent="-514350">
              <a:buFont typeface="Arial" pitchFamily="34" charset="0"/>
              <a:buAutoNum type="arabicPeriod"/>
            </a:pPr>
            <a:r>
              <a:rPr lang="en-US" dirty="0" smtClean="0"/>
              <a:t>$300 billion</a:t>
            </a:r>
          </a:p>
          <a:p>
            <a:pPr marL="514350" indent="-514350">
              <a:buFont typeface="Arial" pitchFamily="34" charset="0"/>
              <a:buAutoNum type="arabicPeriod"/>
            </a:pPr>
            <a:r>
              <a:rPr lang="en-US" dirty="0" smtClean="0"/>
              <a:t>Less than $100 billion</a:t>
            </a:r>
          </a:p>
        </p:txBody>
      </p:sp>
      <p:pic>
        <p:nvPicPr>
          <p:cNvPr id="36868" name="Picture 4" descr="http://www.harpercollege.edu/mhealy/ecogif/fp/fp4001.gif"/>
          <p:cNvPicPr>
            <a:picLocks noChangeAspect="1" noChangeArrowheads="1"/>
          </p:cNvPicPr>
          <p:nvPr/>
        </p:nvPicPr>
        <p:blipFill>
          <a:blip r:embed="rId5" cstate="print"/>
          <a:srcRect/>
          <a:stretch>
            <a:fillRect/>
          </a:stretch>
        </p:blipFill>
        <p:spPr bwMode="auto">
          <a:xfrm>
            <a:off x="4572000" y="2148211"/>
            <a:ext cx="4534602" cy="3490589"/>
          </a:xfrm>
          <a:prstGeom prst="rect">
            <a:avLst/>
          </a:prstGeom>
          <a:noFill/>
        </p:spPr>
      </p:pic>
      <p:sp>
        <p:nvSpPr>
          <p:cNvPr id="6" name="CorShape1"/>
          <p:cNvSpPr/>
          <p:nvPr>
            <p:custDataLst>
              <p:tags r:id="rId3"/>
            </p:custDataLst>
          </p:nvPr>
        </p:nvSpPr>
        <p:spPr>
          <a:xfrm rot="10800000">
            <a:off x="172720" y="41083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u="sng" dirty="0" smtClean="0"/>
              <a:t>The Multiplier Effect</a:t>
            </a:r>
            <a:endParaRPr lang="en-US" b="1" u="sng" dirty="0"/>
          </a:p>
        </p:txBody>
      </p:sp>
      <p:sp>
        <p:nvSpPr>
          <p:cNvPr id="3" name="Text Placeholder 2"/>
          <p:cNvSpPr>
            <a:spLocks noGrp="1"/>
          </p:cNvSpPr>
          <p:nvPr>
            <p:ph type="body" idx="1"/>
          </p:nvPr>
        </p:nvSpPr>
        <p:spPr>
          <a:xfrm>
            <a:off x="-304800" y="1066800"/>
            <a:ext cx="3276600" cy="4525963"/>
          </a:xfrm>
        </p:spPr>
        <p:txBody>
          <a:bodyPr>
            <a:noAutofit/>
          </a:bodyPr>
          <a:lstStyle/>
          <a:p>
            <a:pPr>
              <a:buNone/>
            </a:pPr>
            <a:r>
              <a:rPr lang="en-US" sz="3800" dirty="0" smtClean="0"/>
              <a:t>    An initial change in spending (like Investment) causes a </a:t>
            </a:r>
            <a:r>
              <a:rPr lang="en-US" sz="3800" u="sng" dirty="0" smtClean="0"/>
              <a:t>larger</a:t>
            </a:r>
            <a:r>
              <a:rPr lang="en-US" sz="3800" dirty="0" smtClean="0"/>
              <a:t> change in GDP.</a:t>
            </a:r>
            <a:endParaRPr lang="en-US" sz="3800" dirty="0"/>
          </a:p>
        </p:txBody>
      </p:sp>
      <p:pic>
        <p:nvPicPr>
          <p:cNvPr id="64514" name="Picture 2"/>
          <p:cNvPicPr>
            <a:picLocks noChangeAspect="1" noChangeArrowheads="1"/>
          </p:cNvPicPr>
          <p:nvPr/>
        </p:nvPicPr>
        <p:blipFill>
          <a:blip r:embed="rId3" cstate="print"/>
          <a:srcRect/>
          <a:stretch>
            <a:fillRect/>
          </a:stretch>
        </p:blipFill>
        <p:spPr bwMode="auto">
          <a:xfrm>
            <a:off x="2850776" y="1066800"/>
            <a:ext cx="6217024" cy="4775606"/>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2438400" cy="868362"/>
          </a:xfrm>
        </p:spPr>
        <p:txBody>
          <a:bodyPr>
            <a:normAutofit/>
          </a:bodyPr>
          <a:lstStyle/>
          <a:p>
            <a:pPr algn="l"/>
            <a:r>
              <a:rPr lang="en-US" sz="3600" b="1" dirty="0" smtClean="0"/>
              <a:t>2. MPC = ?</a:t>
            </a:r>
            <a:endParaRPr lang="en-US" sz="3600" b="1" dirty="0"/>
          </a:p>
        </p:txBody>
      </p:sp>
      <p:graphicFrame>
        <p:nvGraphicFramePr>
          <p:cNvPr id="7" name="Table 6"/>
          <p:cNvGraphicFramePr>
            <a:graphicFrameLocks noGrp="1"/>
          </p:cNvGraphicFramePr>
          <p:nvPr>
            <p:extLst>
              <p:ext uri="{D42A27DB-BD31-4B8C-83A1-F6EECF244321}">
                <p14:modId xmlns:p14="http://schemas.microsoft.com/office/powerpoint/2010/main" val="2296972506"/>
              </p:ext>
            </p:extLst>
          </p:nvPr>
        </p:nvGraphicFramePr>
        <p:xfrm>
          <a:off x="2590799" y="381000"/>
          <a:ext cx="6415933" cy="4038599"/>
        </p:xfrm>
        <a:graphic>
          <a:graphicData uri="http://schemas.openxmlformats.org/drawingml/2006/table">
            <a:tbl>
              <a:tblPr/>
              <a:tblGrid>
                <a:gridCol w="2466787"/>
                <a:gridCol w="2232126"/>
                <a:gridCol w="1717020"/>
              </a:tblGrid>
              <a:tr h="1208716">
                <a:tc>
                  <a:txBody>
                    <a:bodyPr/>
                    <a:lstStyle/>
                    <a:p>
                      <a:pPr marL="0" marR="0" algn="ctr">
                        <a:spcBef>
                          <a:spcPts val="0"/>
                        </a:spcBef>
                        <a:spcAft>
                          <a:spcPts val="0"/>
                        </a:spcAft>
                      </a:pPr>
                      <a:r>
                        <a:rPr lang="en-US" sz="2400" dirty="0">
                          <a:latin typeface="Arial"/>
                          <a:ea typeface="Times New Roman"/>
                          <a:cs typeface="Times New Roman"/>
                        </a:rPr>
                        <a:t/>
                      </a:r>
                      <a:br>
                        <a:rPr lang="en-US" sz="2400" dirty="0">
                          <a:latin typeface="Arial"/>
                          <a:ea typeface="Times New Roman"/>
                          <a:cs typeface="Times New Roman"/>
                        </a:rPr>
                      </a:br>
                      <a:r>
                        <a:rPr lang="en-US" sz="2400" b="1" dirty="0">
                          <a:latin typeface="Arial"/>
                          <a:ea typeface="Times New Roman"/>
                          <a:cs typeface="Times New Roman"/>
                        </a:rPr>
                        <a:t>Level of output and income</a:t>
                      </a:r>
                      <a:endParaRPr lang="en-US" sz="3100" dirty="0">
                        <a:latin typeface="Times New Roman"/>
                        <a:ea typeface="Times New Roman"/>
                        <a:cs typeface="Times New Roman"/>
                      </a:endParaRPr>
                    </a:p>
                  </a:txBody>
                  <a:tcPr marL="0" marR="0" marT="82109" marB="26733">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3100">
                        <a:latin typeface="Times New Roman"/>
                        <a:ea typeface="Times New Roman"/>
                        <a:cs typeface="Times New Roman"/>
                      </a:endParaRPr>
                    </a:p>
                    <a:p>
                      <a:pPr marL="0" marR="0" algn="ctr">
                        <a:spcBef>
                          <a:spcPts val="0"/>
                        </a:spcBef>
                        <a:spcAft>
                          <a:spcPts val="0"/>
                        </a:spcAft>
                      </a:pPr>
                      <a:r>
                        <a:rPr lang="en-US" sz="2400" b="1">
                          <a:latin typeface="Arial"/>
                          <a:ea typeface="Times New Roman"/>
                          <a:cs typeface="Times New Roman"/>
                        </a:rPr>
                        <a:t>Consumption</a:t>
                      </a:r>
                      <a:endParaRPr lang="en-US" sz="3100">
                        <a:latin typeface="Times New Roman"/>
                        <a:ea typeface="Times New Roman"/>
                        <a:cs typeface="Times New Roman"/>
                      </a:endParaRPr>
                    </a:p>
                  </a:txBody>
                  <a:tcPr marL="0" marR="0" marT="82109" marB="26733">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3100" dirty="0">
                        <a:latin typeface="Times New Roman"/>
                        <a:ea typeface="Times New Roman"/>
                        <a:cs typeface="Times New Roman"/>
                      </a:endParaRPr>
                    </a:p>
                    <a:p>
                      <a:pPr marL="0" marR="0" algn="ctr">
                        <a:spcBef>
                          <a:spcPts val="0"/>
                        </a:spcBef>
                        <a:spcAft>
                          <a:spcPts val="0"/>
                        </a:spcAft>
                      </a:pPr>
                      <a:r>
                        <a:rPr lang="en-US" sz="2400" b="1" dirty="0">
                          <a:latin typeface="Arial"/>
                          <a:ea typeface="Times New Roman"/>
                          <a:cs typeface="Times New Roman"/>
                        </a:rPr>
                        <a:t>Saving</a:t>
                      </a:r>
                      <a:endParaRPr lang="en-US" sz="3100" dirty="0">
                        <a:latin typeface="Times New Roman"/>
                        <a:ea typeface="Times New Roman"/>
                        <a:cs typeface="Times New Roman"/>
                      </a:endParaRPr>
                    </a:p>
                  </a:txBody>
                  <a:tcPr marL="0" marR="0" marT="82109" marB="26733">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842">
                <a:tc>
                  <a:txBody>
                    <a:bodyPr/>
                    <a:lstStyle/>
                    <a:p>
                      <a:pPr marL="0" marR="0">
                        <a:spcBef>
                          <a:spcPts val="0"/>
                        </a:spcBef>
                        <a:spcAft>
                          <a:spcPts val="0"/>
                        </a:spcAft>
                        <a:tabLst>
                          <a:tab pos="511810" algn="dec"/>
                        </a:tabLst>
                      </a:pPr>
                      <a:r>
                        <a:rPr lang="en-US" sz="2400">
                          <a:latin typeface="Arial"/>
                          <a:ea typeface="Times New Roman"/>
                          <a:cs typeface="Times New Roman"/>
                        </a:rPr>
                        <a:t>$100</a:t>
                      </a:r>
                      <a:endParaRPr lang="en-US" sz="3100">
                        <a:latin typeface="Times New Roman"/>
                        <a:ea typeface="Times New Roman"/>
                        <a:cs typeface="Times New Roman"/>
                      </a:endParaRPr>
                    </a:p>
                  </a:txBody>
                  <a:tcPr marL="0" marR="0" marT="82109"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tabLst>
                          <a:tab pos="475615" algn="dec"/>
                        </a:tabLst>
                      </a:pPr>
                      <a:r>
                        <a:rPr lang="en-US" sz="2400">
                          <a:latin typeface="Arial"/>
                          <a:ea typeface="Times New Roman"/>
                          <a:cs typeface="Times New Roman"/>
                        </a:rPr>
                        <a:t>$120</a:t>
                      </a:r>
                      <a:endParaRPr lang="en-US" sz="3100">
                        <a:latin typeface="Times New Roman"/>
                        <a:ea typeface="Times New Roman"/>
                        <a:cs typeface="Times New Roman"/>
                      </a:endParaRPr>
                    </a:p>
                  </a:txBody>
                  <a:tcPr marL="0" marR="0" marT="164218"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tabLst>
                          <a:tab pos="384175" algn="dec"/>
                        </a:tabLst>
                      </a:pPr>
                      <a:r>
                        <a:rPr lang="en-US" sz="2400">
                          <a:latin typeface="Arial"/>
                          <a:ea typeface="Times New Roman"/>
                          <a:cs typeface="Times New Roman"/>
                        </a:rPr>
                        <a:t>−$20</a:t>
                      </a:r>
                      <a:endParaRPr lang="en-US" sz="3100">
                        <a:latin typeface="Times New Roman"/>
                        <a:ea typeface="Times New Roman"/>
                        <a:cs typeface="Times New Roman"/>
                      </a:endParaRPr>
                    </a:p>
                  </a:txBody>
                  <a:tcPr marL="0" marR="0" marT="164218" marB="0">
                    <a:lnL>
                      <a:noFill/>
                    </a:lnL>
                    <a:lnR>
                      <a:noFill/>
                    </a:lnR>
                    <a:lnT w="12700" cap="flat" cmpd="sng" algn="ctr">
                      <a:solidFill>
                        <a:srgbClr val="000000"/>
                      </a:solidFill>
                      <a:prstDash val="solid"/>
                      <a:round/>
                      <a:headEnd type="none" w="med" len="med"/>
                      <a:tailEnd type="none" w="med" len="med"/>
                    </a:lnT>
                    <a:lnB>
                      <a:noFill/>
                    </a:lnB>
                  </a:tcPr>
                </a:tc>
              </a:tr>
              <a:tr h="448733">
                <a:tc>
                  <a:txBody>
                    <a:bodyPr/>
                    <a:lstStyle/>
                    <a:p>
                      <a:pPr marL="0" marR="0">
                        <a:spcBef>
                          <a:spcPts val="0"/>
                        </a:spcBef>
                        <a:spcAft>
                          <a:spcPts val="0"/>
                        </a:spcAft>
                        <a:tabLst>
                          <a:tab pos="511810" algn="dec"/>
                        </a:tabLst>
                      </a:pPr>
                      <a:r>
                        <a:rPr lang="en-US" sz="2400">
                          <a:latin typeface="Arial"/>
                          <a:ea typeface="Times New Roman"/>
                          <a:cs typeface="Times New Roman"/>
                        </a:rPr>
                        <a:t>130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475615" algn="dec"/>
                        </a:tabLst>
                      </a:pPr>
                      <a:r>
                        <a:rPr lang="en-US" sz="2400">
                          <a:latin typeface="Arial"/>
                          <a:ea typeface="Times New Roman"/>
                          <a:cs typeface="Times New Roman"/>
                        </a:rPr>
                        <a:t>140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384175" algn="dec"/>
                        </a:tabLst>
                      </a:pPr>
                      <a:r>
                        <a:rPr lang="en-US" sz="2400">
                          <a:latin typeface="Arial"/>
                          <a:ea typeface="Times New Roman"/>
                          <a:cs typeface="Times New Roman"/>
                        </a:rPr>
                        <a:t>−10</a:t>
                      </a:r>
                      <a:endParaRPr lang="en-US" sz="3100">
                        <a:latin typeface="Times New Roman"/>
                        <a:ea typeface="Times New Roman"/>
                        <a:cs typeface="Times New Roman"/>
                      </a:endParaRPr>
                    </a:p>
                  </a:txBody>
                  <a:tcPr marL="0" marR="0" marT="82109" marB="0">
                    <a:lnL>
                      <a:noFill/>
                    </a:lnL>
                    <a:lnR>
                      <a:noFill/>
                    </a:lnR>
                    <a:lnT>
                      <a:noFill/>
                    </a:lnT>
                    <a:lnB>
                      <a:noFill/>
                    </a:lnB>
                  </a:tcPr>
                </a:tc>
              </a:tr>
              <a:tr h="448733">
                <a:tc>
                  <a:txBody>
                    <a:bodyPr/>
                    <a:lstStyle/>
                    <a:p>
                      <a:pPr marL="0" marR="0">
                        <a:spcBef>
                          <a:spcPts val="0"/>
                        </a:spcBef>
                        <a:spcAft>
                          <a:spcPts val="0"/>
                        </a:spcAft>
                        <a:tabLst>
                          <a:tab pos="511810" algn="dec"/>
                        </a:tabLst>
                      </a:pPr>
                      <a:r>
                        <a:rPr lang="en-US" sz="2400">
                          <a:latin typeface="Arial"/>
                          <a:ea typeface="Times New Roman"/>
                          <a:cs typeface="Times New Roman"/>
                        </a:rPr>
                        <a:t>160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475615" algn="dec"/>
                        </a:tabLst>
                      </a:pPr>
                      <a:r>
                        <a:rPr lang="en-US" sz="2400">
                          <a:latin typeface="Arial"/>
                          <a:ea typeface="Times New Roman"/>
                          <a:cs typeface="Times New Roman"/>
                        </a:rPr>
                        <a:t>160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384175" algn="dec"/>
                        </a:tabLst>
                      </a:pPr>
                      <a:r>
                        <a:rPr lang="en-US" sz="2400">
                          <a:latin typeface="Arial"/>
                          <a:ea typeface="Times New Roman"/>
                          <a:cs typeface="Times New Roman"/>
                        </a:rPr>
                        <a:t>0</a:t>
                      </a:r>
                      <a:endParaRPr lang="en-US" sz="3100">
                        <a:latin typeface="Times New Roman"/>
                        <a:ea typeface="Times New Roman"/>
                        <a:cs typeface="Times New Roman"/>
                      </a:endParaRPr>
                    </a:p>
                  </a:txBody>
                  <a:tcPr marL="0" marR="0" marT="82109" marB="0">
                    <a:lnL>
                      <a:noFill/>
                    </a:lnL>
                    <a:lnR>
                      <a:noFill/>
                    </a:lnR>
                    <a:lnT>
                      <a:noFill/>
                    </a:lnT>
                    <a:lnB>
                      <a:noFill/>
                    </a:lnB>
                  </a:tcPr>
                </a:tc>
              </a:tr>
              <a:tr h="448733">
                <a:tc>
                  <a:txBody>
                    <a:bodyPr/>
                    <a:lstStyle/>
                    <a:p>
                      <a:pPr marL="0" marR="0">
                        <a:spcBef>
                          <a:spcPts val="0"/>
                        </a:spcBef>
                        <a:spcAft>
                          <a:spcPts val="0"/>
                        </a:spcAft>
                        <a:tabLst>
                          <a:tab pos="511810" algn="dec"/>
                        </a:tabLst>
                      </a:pPr>
                      <a:r>
                        <a:rPr lang="en-US" sz="2400">
                          <a:latin typeface="Arial"/>
                          <a:ea typeface="Times New Roman"/>
                          <a:cs typeface="Times New Roman"/>
                        </a:rPr>
                        <a:t>190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475615" algn="dec"/>
                        </a:tabLst>
                      </a:pPr>
                      <a:r>
                        <a:rPr lang="en-US" sz="2400">
                          <a:latin typeface="Arial"/>
                          <a:ea typeface="Times New Roman"/>
                          <a:cs typeface="Times New Roman"/>
                        </a:rPr>
                        <a:t>180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384175" algn="dec"/>
                        </a:tabLst>
                      </a:pPr>
                      <a:r>
                        <a:rPr lang="en-US" sz="2400">
                          <a:latin typeface="Arial"/>
                          <a:ea typeface="Times New Roman"/>
                          <a:cs typeface="Times New Roman"/>
                        </a:rPr>
                        <a:t>10</a:t>
                      </a:r>
                      <a:endParaRPr lang="en-US" sz="3100">
                        <a:latin typeface="Times New Roman"/>
                        <a:ea typeface="Times New Roman"/>
                        <a:cs typeface="Times New Roman"/>
                      </a:endParaRPr>
                    </a:p>
                  </a:txBody>
                  <a:tcPr marL="0" marR="0" marT="82109" marB="0">
                    <a:lnL>
                      <a:noFill/>
                    </a:lnL>
                    <a:lnR>
                      <a:noFill/>
                    </a:lnR>
                    <a:lnT>
                      <a:noFill/>
                    </a:lnT>
                    <a:lnB>
                      <a:noFill/>
                    </a:lnB>
                  </a:tcPr>
                </a:tc>
              </a:tr>
              <a:tr h="448733">
                <a:tc>
                  <a:txBody>
                    <a:bodyPr/>
                    <a:lstStyle/>
                    <a:p>
                      <a:pPr marL="0" marR="0">
                        <a:spcBef>
                          <a:spcPts val="0"/>
                        </a:spcBef>
                        <a:spcAft>
                          <a:spcPts val="0"/>
                        </a:spcAft>
                        <a:tabLst>
                          <a:tab pos="511810" algn="dec"/>
                        </a:tabLst>
                      </a:pPr>
                      <a:r>
                        <a:rPr lang="en-US" sz="2400">
                          <a:latin typeface="Arial"/>
                          <a:ea typeface="Times New Roman"/>
                          <a:cs typeface="Times New Roman"/>
                        </a:rPr>
                        <a:t>220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475615" algn="dec"/>
                        </a:tabLst>
                      </a:pPr>
                      <a:r>
                        <a:rPr lang="en-US" sz="2400">
                          <a:latin typeface="Arial"/>
                          <a:ea typeface="Times New Roman"/>
                          <a:cs typeface="Times New Roman"/>
                        </a:rPr>
                        <a:t>200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384175" algn="dec"/>
                        </a:tabLst>
                      </a:pPr>
                      <a:r>
                        <a:rPr lang="en-US" sz="2400">
                          <a:latin typeface="Arial"/>
                          <a:ea typeface="Times New Roman"/>
                          <a:cs typeface="Times New Roman"/>
                        </a:rPr>
                        <a:t>20</a:t>
                      </a:r>
                      <a:endParaRPr lang="en-US" sz="3100">
                        <a:latin typeface="Times New Roman"/>
                        <a:ea typeface="Times New Roman"/>
                        <a:cs typeface="Times New Roman"/>
                      </a:endParaRPr>
                    </a:p>
                  </a:txBody>
                  <a:tcPr marL="0" marR="0" marT="82109" marB="0">
                    <a:lnL>
                      <a:noFill/>
                    </a:lnL>
                    <a:lnR>
                      <a:noFill/>
                    </a:lnR>
                    <a:lnT>
                      <a:noFill/>
                    </a:lnT>
                    <a:lnB>
                      <a:noFill/>
                    </a:lnB>
                  </a:tcPr>
                </a:tc>
              </a:tr>
              <a:tr h="504109">
                <a:tc>
                  <a:txBody>
                    <a:bodyPr/>
                    <a:lstStyle/>
                    <a:p>
                      <a:pPr marL="0" marR="0">
                        <a:spcBef>
                          <a:spcPts val="0"/>
                        </a:spcBef>
                        <a:spcAft>
                          <a:spcPts val="0"/>
                        </a:spcAft>
                        <a:tabLst>
                          <a:tab pos="511810" algn="dec"/>
                        </a:tabLst>
                      </a:pPr>
                      <a:r>
                        <a:rPr lang="en-US" sz="2400">
                          <a:latin typeface="Arial"/>
                          <a:ea typeface="Times New Roman"/>
                          <a:cs typeface="Times New Roman"/>
                        </a:rPr>
                        <a:t>250</a:t>
                      </a:r>
                      <a:endParaRPr lang="en-US" sz="3100">
                        <a:latin typeface="Times New Roman"/>
                        <a:ea typeface="Times New Roman"/>
                        <a:cs typeface="Times New Roman"/>
                      </a:endParaRPr>
                    </a:p>
                  </a:txBody>
                  <a:tcPr marL="0" marR="0" marT="82109" marB="55376">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75615" algn="dec"/>
                        </a:tabLst>
                      </a:pPr>
                      <a:r>
                        <a:rPr lang="en-US" sz="2400">
                          <a:latin typeface="Arial"/>
                          <a:ea typeface="Times New Roman"/>
                          <a:cs typeface="Times New Roman"/>
                        </a:rPr>
                        <a:t>220</a:t>
                      </a:r>
                      <a:endParaRPr lang="en-US" sz="3100">
                        <a:latin typeface="Times New Roman"/>
                        <a:ea typeface="Times New Roman"/>
                        <a:cs typeface="Times New Roman"/>
                      </a:endParaRPr>
                    </a:p>
                  </a:txBody>
                  <a:tcPr marL="0" marR="0" marT="82109" marB="55376">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84175" algn="dec"/>
                        </a:tabLst>
                      </a:pPr>
                      <a:r>
                        <a:rPr lang="en-US" sz="2400" dirty="0">
                          <a:latin typeface="Arial"/>
                          <a:ea typeface="Times New Roman"/>
                          <a:cs typeface="Times New Roman"/>
                        </a:rPr>
                        <a:t>30</a:t>
                      </a:r>
                      <a:endParaRPr lang="en-US" sz="3100" dirty="0">
                        <a:latin typeface="Times New Roman"/>
                        <a:ea typeface="Times New Roman"/>
                        <a:cs typeface="Times New Roman"/>
                      </a:endParaRPr>
                    </a:p>
                  </a:txBody>
                  <a:tcPr marL="0" marR="0" marT="82109" marB="55376">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 name="TPAnswers"/>
          <p:cNvSpPr>
            <a:spLocks noGrp="1"/>
          </p:cNvSpPr>
          <p:nvPr>
            <p:ph type="body" idx="1"/>
            <p:custDataLst>
              <p:tags r:id="rId2"/>
            </p:custDataLst>
          </p:nvPr>
        </p:nvSpPr>
        <p:spPr>
          <a:xfrm>
            <a:off x="457200" y="1143000"/>
            <a:ext cx="1295400" cy="2209800"/>
          </a:xfrm>
        </p:spPr>
        <p:txBody>
          <a:bodyPr>
            <a:normAutofit lnSpcReduction="10000"/>
          </a:bodyPr>
          <a:lstStyle/>
          <a:p>
            <a:pPr marL="514350" indent="-514350">
              <a:buFont typeface="Arial" pitchFamily="34" charset="0"/>
              <a:buAutoNum type="arabicPeriod"/>
            </a:pPr>
            <a:r>
              <a:rPr lang="en-US" dirty="0" smtClean="0"/>
              <a:t>1/4</a:t>
            </a:r>
          </a:p>
          <a:p>
            <a:pPr marL="514350" indent="-514350">
              <a:buFont typeface="Arial" pitchFamily="34" charset="0"/>
              <a:buAutoNum type="arabicPeriod"/>
            </a:pPr>
            <a:r>
              <a:rPr lang="en-US" dirty="0" smtClean="0"/>
              <a:t>1/3</a:t>
            </a:r>
          </a:p>
          <a:p>
            <a:pPr marL="514350" indent="-514350">
              <a:buFont typeface="Arial" pitchFamily="34" charset="0"/>
              <a:buAutoNum type="arabicPeriod"/>
            </a:pPr>
            <a:r>
              <a:rPr lang="en-US" dirty="0" smtClean="0"/>
              <a:t>2/3</a:t>
            </a:r>
          </a:p>
          <a:p>
            <a:pPr marL="514350" indent="-514350">
              <a:buFont typeface="Arial" pitchFamily="34" charset="0"/>
              <a:buAutoNum type="arabicPeriod"/>
            </a:pPr>
            <a:r>
              <a:rPr lang="en-US" dirty="0" smtClean="0"/>
              <a:t>3/4</a:t>
            </a:r>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03199" y="304800"/>
            <a:ext cx="2362200" cy="868362"/>
          </a:xfrm>
        </p:spPr>
        <p:txBody>
          <a:bodyPr>
            <a:normAutofit/>
          </a:bodyPr>
          <a:lstStyle/>
          <a:p>
            <a:pPr algn="l"/>
            <a:r>
              <a:rPr lang="en-US" sz="3600" b="1" dirty="0" smtClean="0">
                <a:solidFill>
                  <a:srgbClr val="0070C0"/>
                </a:solidFill>
              </a:rPr>
              <a:t>2. MPC = ?</a:t>
            </a:r>
            <a:endParaRPr lang="en-US" sz="3600" b="1" dirty="0">
              <a:solidFill>
                <a:srgbClr val="0070C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17160241"/>
              </p:ext>
            </p:extLst>
          </p:nvPr>
        </p:nvGraphicFramePr>
        <p:xfrm>
          <a:off x="2666999" y="381000"/>
          <a:ext cx="6415933" cy="4038599"/>
        </p:xfrm>
        <a:graphic>
          <a:graphicData uri="http://schemas.openxmlformats.org/drawingml/2006/table">
            <a:tbl>
              <a:tblPr/>
              <a:tblGrid>
                <a:gridCol w="2466787"/>
                <a:gridCol w="2232126"/>
                <a:gridCol w="1717020"/>
              </a:tblGrid>
              <a:tr h="1208716">
                <a:tc>
                  <a:txBody>
                    <a:bodyPr/>
                    <a:lstStyle/>
                    <a:p>
                      <a:pPr marL="0" marR="0" algn="ctr">
                        <a:spcBef>
                          <a:spcPts val="0"/>
                        </a:spcBef>
                        <a:spcAft>
                          <a:spcPts val="0"/>
                        </a:spcAft>
                      </a:pPr>
                      <a:r>
                        <a:rPr lang="en-US" sz="2400" dirty="0">
                          <a:latin typeface="Arial"/>
                          <a:ea typeface="Times New Roman"/>
                          <a:cs typeface="Times New Roman"/>
                        </a:rPr>
                        <a:t/>
                      </a:r>
                      <a:br>
                        <a:rPr lang="en-US" sz="2400" dirty="0">
                          <a:latin typeface="Arial"/>
                          <a:ea typeface="Times New Roman"/>
                          <a:cs typeface="Times New Roman"/>
                        </a:rPr>
                      </a:br>
                      <a:r>
                        <a:rPr lang="en-US" sz="2400" b="1" dirty="0">
                          <a:latin typeface="Arial"/>
                          <a:ea typeface="Times New Roman"/>
                          <a:cs typeface="Times New Roman"/>
                        </a:rPr>
                        <a:t>Level of output and income</a:t>
                      </a:r>
                      <a:endParaRPr lang="en-US" sz="3100" dirty="0">
                        <a:latin typeface="Times New Roman"/>
                        <a:ea typeface="Times New Roman"/>
                        <a:cs typeface="Times New Roman"/>
                      </a:endParaRPr>
                    </a:p>
                  </a:txBody>
                  <a:tcPr marL="0" marR="0" marT="82109" marB="26733">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3100">
                        <a:latin typeface="Times New Roman"/>
                        <a:ea typeface="Times New Roman"/>
                        <a:cs typeface="Times New Roman"/>
                      </a:endParaRPr>
                    </a:p>
                    <a:p>
                      <a:pPr marL="0" marR="0" algn="ctr">
                        <a:spcBef>
                          <a:spcPts val="0"/>
                        </a:spcBef>
                        <a:spcAft>
                          <a:spcPts val="0"/>
                        </a:spcAft>
                      </a:pPr>
                      <a:r>
                        <a:rPr lang="en-US" sz="2400" b="1">
                          <a:latin typeface="Arial"/>
                          <a:ea typeface="Times New Roman"/>
                          <a:cs typeface="Times New Roman"/>
                        </a:rPr>
                        <a:t>Consumption</a:t>
                      </a:r>
                      <a:endParaRPr lang="en-US" sz="3100">
                        <a:latin typeface="Times New Roman"/>
                        <a:ea typeface="Times New Roman"/>
                        <a:cs typeface="Times New Roman"/>
                      </a:endParaRPr>
                    </a:p>
                  </a:txBody>
                  <a:tcPr marL="0" marR="0" marT="82109" marB="26733">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3100" dirty="0">
                        <a:latin typeface="Times New Roman"/>
                        <a:ea typeface="Times New Roman"/>
                        <a:cs typeface="Times New Roman"/>
                      </a:endParaRPr>
                    </a:p>
                    <a:p>
                      <a:pPr marL="0" marR="0" algn="ctr">
                        <a:spcBef>
                          <a:spcPts val="0"/>
                        </a:spcBef>
                        <a:spcAft>
                          <a:spcPts val="0"/>
                        </a:spcAft>
                      </a:pPr>
                      <a:r>
                        <a:rPr lang="en-US" sz="2400" b="1" dirty="0">
                          <a:latin typeface="Arial"/>
                          <a:ea typeface="Times New Roman"/>
                          <a:cs typeface="Times New Roman"/>
                        </a:rPr>
                        <a:t>Saving</a:t>
                      </a:r>
                      <a:endParaRPr lang="en-US" sz="3100" dirty="0">
                        <a:latin typeface="Times New Roman"/>
                        <a:ea typeface="Times New Roman"/>
                        <a:cs typeface="Times New Roman"/>
                      </a:endParaRPr>
                    </a:p>
                  </a:txBody>
                  <a:tcPr marL="0" marR="0" marT="82109" marB="26733">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842">
                <a:tc>
                  <a:txBody>
                    <a:bodyPr/>
                    <a:lstStyle/>
                    <a:p>
                      <a:pPr marL="0" marR="0">
                        <a:spcBef>
                          <a:spcPts val="0"/>
                        </a:spcBef>
                        <a:spcAft>
                          <a:spcPts val="0"/>
                        </a:spcAft>
                        <a:tabLst>
                          <a:tab pos="511810" algn="dec"/>
                        </a:tabLst>
                      </a:pPr>
                      <a:r>
                        <a:rPr lang="en-US" sz="2400">
                          <a:latin typeface="Arial"/>
                          <a:ea typeface="Times New Roman"/>
                          <a:cs typeface="Times New Roman"/>
                        </a:rPr>
                        <a:t>$100</a:t>
                      </a:r>
                      <a:endParaRPr lang="en-US" sz="3100">
                        <a:latin typeface="Times New Roman"/>
                        <a:ea typeface="Times New Roman"/>
                        <a:cs typeface="Times New Roman"/>
                      </a:endParaRPr>
                    </a:p>
                  </a:txBody>
                  <a:tcPr marL="0" marR="0" marT="82109"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tabLst>
                          <a:tab pos="475615" algn="dec"/>
                        </a:tabLst>
                      </a:pPr>
                      <a:r>
                        <a:rPr lang="en-US" sz="2400">
                          <a:latin typeface="Arial"/>
                          <a:ea typeface="Times New Roman"/>
                          <a:cs typeface="Times New Roman"/>
                        </a:rPr>
                        <a:t>$120</a:t>
                      </a:r>
                      <a:endParaRPr lang="en-US" sz="3100">
                        <a:latin typeface="Times New Roman"/>
                        <a:ea typeface="Times New Roman"/>
                        <a:cs typeface="Times New Roman"/>
                      </a:endParaRPr>
                    </a:p>
                  </a:txBody>
                  <a:tcPr marL="0" marR="0" marT="164218"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tabLst>
                          <a:tab pos="384175" algn="dec"/>
                        </a:tabLst>
                      </a:pPr>
                      <a:r>
                        <a:rPr lang="en-US" sz="2400">
                          <a:latin typeface="Arial"/>
                          <a:ea typeface="Times New Roman"/>
                          <a:cs typeface="Times New Roman"/>
                        </a:rPr>
                        <a:t>−$20</a:t>
                      </a:r>
                      <a:endParaRPr lang="en-US" sz="3100">
                        <a:latin typeface="Times New Roman"/>
                        <a:ea typeface="Times New Roman"/>
                        <a:cs typeface="Times New Roman"/>
                      </a:endParaRPr>
                    </a:p>
                  </a:txBody>
                  <a:tcPr marL="0" marR="0" marT="164218" marB="0">
                    <a:lnL>
                      <a:noFill/>
                    </a:lnL>
                    <a:lnR>
                      <a:noFill/>
                    </a:lnR>
                    <a:lnT w="12700" cap="flat" cmpd="sng" algn="ctr">
                      <a:solidFill>
                        <a:srgbClr val="000000"/>
                      </a:solidFill>
                      <a:prstDash val="solid"/>
                      <a:round/>
                      <a:headEnd type="none" w="med" len="med"/>
                      <a:tailEnd type="none" w="med" len="med"/>
                    </a:lnT>
                    <a:lnB>
                      <a:noFill/>
                    </a:lnB>
                  </a:tcPr>
                </a:tc>
              </a:tr>
              <a:tr h="448733">
                <a:tc>
                  <a:txBody>
                    <a:bodyPr/>
                    <a:lstStyle/>
                    <a:p>
                      <a:pPr marL="0" marR="0">
                        <a:spcBef>
                          <a:spcPts val="0"/>
                        </a:spcBef>
                        <a:spcAft>
                          <a:spcPts val="0"/>
                        </a:spcAft>
                        <a:tabLst>
                          <a:tab pos="511810" algn="dec"/>
                        </a:tabLst>
                      </a:pPr>
                      <a:r>
                        <a:rPr lang="en-US" sz="2400">
                          <a:latin typeface="Arial"/>
                          <a:ea typeface="Times New Roman"/>
                          <a:cs typeface="Times New Roman"/>
                        </a:rPr>
                        <a:t>130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475615" algn="dec"/>
                        </a:tabLst>
                      </a:pPr>
                      <a:r>
                        <a:rPr lang="en-US" sz="2400">
                          <a:latin typeface="Arial"/>
                          <a:ea typeface="Times New Roman"/>
                          <a:cs typeface="Times New Roman"/>
                        </a:rPr>
                        <a:t>140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384175" algn="dec"/>
                        </a:tabLst>
                      </a:pPr>
                      <a:r>
                        <a:rPr lang="en-US" sz="2400">
                          <a:latin typeface="Arial"/>
                          <a:ea typeface="Times New Roman"/>
                          <a:cs typeface="Times New Roman"/>
                        </a:rPr>
                        <a:t>−10</a:t>
                      </a:r>
                      <a:endParaRPr lang="en-US" sz="3100">
                        <a:latin typeface="Times New Roman"/>
                        <a:ea typeface="Times New Roman"/>
                        <a:cs typeface="Times New Roman"/>
                      </a:endParaRPr>
                    </a:p>
                  </a:txBody>
                  <a:tcPr marL="0" marR="0" marT="82109" marB="0">
                    <a:lnL>
                      <a:noFill/>
                    </a:lnL>
                    <a:lnR>
                      <a:noFill/>
                    </a:lnR>
                    <a:lnT>
                      <a:noFill/>
                    </a:lnT>
                    <a:lnB>
                      <a:noFill/>
                    </a:lnB>
                  </a:tcPr>
                </a:tc>
              </a:tr>
              <a:tr h="448733">
                <a:tc>
                  <a:txBody>
                    <a:bodyPr/>
                    <a:lstStyle/>
                    <a:p>
                      <a:pPr marL="0" marR="0">
                        <a:spcBef>
                          <a:spcPts val="0"/>
                        </a:spcBef>
                        <a:spcAft>
                          <a:spcPts val="0"/>
                        </a:spcAft>
                        <a:tabLst>
                          <a:tab pos="511810" algn="dec"/>
                        </a:tabLst>
                      </a:pPr>
                      <a:r>
                        <a:rPr lang="en-US" sz="2400">
                          <a:latin typeface="Arial"/>
                          <a:ea typeface="Times New Roman"/>
                          <a:cs typeface="Times New Roman"/>
                        </a:rPr>
                        <a:t>160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475615" algn="dec"/>
                        </a:tabLst>
                      </a:pPr>
                      <a:r>
                        <a:rPr lang="en-US" sz="2400">
                          <a:latin typeface="Arial"/>
                          <a:ea typeface="Times New Roman"/>
                          <a:cs typeface="Times New Roman"/>
                        </a:rPr>
                        <a:t>160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384175" algn="dec"/>
                        </a:tabLst>
                      </a:pPr>
                      <a:r>
                        <a:rPr lang="en-US" sz="2400">
                          <a:latin typeface="Arial"/>
                          <a:ea typeface="Times New Roman"/>
                          <a:cs typeface="Times New Roman"/>
                        </a:rPr>
                        <a:t>0</a:t>
                      </a:r>
                      <a:endParaRPr lang="en-US" sz="3100">
                        <a:latin typeface="Times New Roman"/>
                        <a:ea typeface="Times New Roman"/>
                        <a:cs typeface="Times New Roman"/>
                      </a:endParaRPr>
                    </a:p>
                  </a:txBody>
                  <a:tcPr marL="0" marR="0" marT="82109" marB="0">
                    <a:lnL>
                      <a:noFill/>
                    </a:lnL>
                    <a:lnR>
                      <a:noFill/>
                    </a:lnR>
                    <a:lnT>
                      <a:noFill/>
                    </a:lnT>
                    <a:lnB>
                      <a:noFill/>
                    </a:lnB>
                  </a:tcPr>
                </a:tc>
              </a:tr>
              <a:tr h="448733">
                <a:tc>
                  <a:txBody>
                    <a:bodyPr/>
                    <a:lstStyle/>
                    <a:p>
                      <a:pPr marL="0" marR="0">
                        <a:spcBef>
                          <a:spcPts val="0"/>
                        </a:spcBef>
                        <a:spcAft>
                          <a:spcPts val="0"/>
                        </a:spcAft>
                        <a:tabLst>
                          <a:tab pos="511810" algn="dec"/>
                        </a:tabLst>
                      </a:pPr>
                      <a:r>
                        <a:rPr lang="en-US" sz="2400">
                          <a:latin typeface="Arial"/>
                          <a:ea typeface="Times New Roman"/>
                          <a:cs typeface="Times New Roman"/>
                        </a:rPr>
                        <a:t>190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475615" algn="dec"/>
                        </a:tabLst>
                      </a:pPr>
                      <a:r>
                        <a:rPr lang="en-US" sz="2400">
                          <a:latin typeface="Arial"/>
                          <a:ea typeface="Times New Roman"/>
                          <a:cs typeface="Times New Roman"/>
                        </a:rPr>
                        <a:t>180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384175" algn="dec"/>
                        </a:tabLst>
                      </a:pPr>
                      <a:r>
                        <a:rPr lang="en-US" sz="2400">
                          <a:latin typeface="Arial"/>
                          <a:ea typeface="Times New Roman"/>
                          <a:cs typeface="Times New Roman"/>
                        </a:rPr>
                        <a:t>10</a:t>
                      </a:r>
                      <a:endParaRPr lang="en-US" sz="3100">
                        <a:latin typeface="Times New Roman"/>
                        <a:ea typeface="Times New Roman"/>
                        <a:cs typeface="Times New Roman"/>
                      </a:endParaRPr>
                    </a:p>
                  </a:txBody>
                  <a:tcPr marL="0" marR="0" marT="82109" marB="0">
                    <a:lnL>
                      <a:noFill/>
                    </a:lnL>
                    <a:lnR>
                      <a:noFill/>
                    </a:lnR>
                    <a:lnT>
                      <a:noFill/>
                    </a:lnT>
                    <a:lnB>
                      <a:noFill/>
                    </a:lnB>
                  </a:tcPr>
                </a:tc>
              </a:tr>
              <a:tr h="448733">
                <a:tc>
                  <a:txBody>
                    <a:bodyPr/>
                    <a:lstStyle/>
                    <a:p>
                      <a:pPr marL="0" marR="0">
                        <a:spcBef>
                          <a:spcPts val="0"/>
                        </a:spcBef>
                        <a:spcAft>
                          <a:spcPts val="0"/>
                        </a:spcAft>
                        <a:tabLst>
                          <a:tab pos="511810" algn="dec"/>
                        </a:tabLst>
                      </a:pPr>
                      <a:r>
                        <a:rPr lang="en-US" sz="2400">
                          <a:latin typeface="Arial"/>
                          <a:ea typeface="Times New Roman"/>
                          <a:cs typeface="Times New Roman"/>
                        </a:rPr>
                        <a:t>220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475615" algn="dec"/>
                        </a:tabLst>
                      </a:pPr>
                      <a:r>
                        <a:rPr lang="en-US" sz="2400">
                          <a:latin typeface="Arial"/>
                          <a:ea typeface="Times New Roman"/>
                          <a:cs typeface="Times New Roman"/>
                        </a:rPr>
                        <a:t>200</a:t>
                      </a:r>
                      <a:endParaRPr lang="en-US" sz="3100">
                        <a:latin typeface="Times New Roman"/>
                        <a:ea typeface="Times New Roman"/>
                        <a:cs typeface="Times New Roman"/>
                      </a:endParaRPr>
                    </a:p>
                  </a:txBody>
                  <a:tcPr marL="0" marR="0" marT="82109" marB="0">
                    <a:lnL>
                      <a:noFill/>
                    </a:lnL>
                    <a:lnR>
                      <a:noFill/>
                    </a:lnR>
                    <a:lnT>
                      <a:noFill/>
                    </a:lnT>
                    <a:lnB>
                      <a:noFill/>
                    </a:lnB>
                  </a:tcPr>
                </a:tc>
                <a:tc>
                  <a:txBody>
                    <a:bodyPr/>
                    <a:lstStyle/>
                    <a:p>
                      <a:pPr marL="0" marR="0">
                        <a:spcBef>
                          <a:spcPts val="0"/>
                        </a:spcBef>
                        <a:spcAft>
                          <a:spcPts val="0"/>
                        </a:spcAft>
                        <a:tabLst>
                          <a:tab pos="384175" algn="dec"/>
                        </a:tabLst>
                      </a:pPr>
                      <a:r>
                        <a:rPr lang="en-US" sz="2400">
                          <a:latin typeface="Arial"/>
                          <a:ea typeface="Times New Roman"/>
                          <a:cs typeface="Times New Roman"/>
                        </a:rPr>
                        <a:t>20</a:t>
                      </a:r>
                      <a:endParaRPr lang="en-US" sz="3100">
                        <a:latin typeface="Times New Roman"/>
                        <a:ea typeface="Times New Roman"/>
                        <a:cs typeface="Times New Roman"/>
                      </a:endParaRPr>
                    </a:p>
                  </a:txBody>
                  <a:tcPr marL="0" marR="0" marT="82109" marB="0">
                    <a:lnL>
                      <a:noFill/>
                    </a:lnL>
                    <a:lnR>
                      <a:noFill/>
                    </a:lnR>
                    <a:lnT>
                      <a:noFill/>
                    </a:lnT>
                    <a:lnB>
                      <a:noFill/>
                    </a:lnB>
                  </a:tcPr>
                </a:tc>
              </a:tr>
              <a:tr h="504109">
                <a:tc>
                  <a:txBody>
                    <a:bodyPr/>
                    <a:lstStyle/>
                    <a:p>
                      <a:pPr marL="0" marR="0">
                        <a:spcBef>
                          <a:spcPts val="0"/>
                        </a:spcBef>
                        <a:spcAft>
                          <a:spcPts val="0"/>
                        </a:spcAft>
                        <a:tabLst>
                          <a:tab pos="511810" algn="dec"/>
                        </a:tabLst>
                      </a:pPr>
                      <a:r>
                        <a:rPr lang="en-US" sz="2400">
                          <a:latin typeface="Arial"/>
                          <a:ea typeface="Times New Roman"/>
                          <a:cs typeface="Times New Roman"/>
                        </a:rPr>
                        <a:t>250</a:t>
                      </a:r>
                      <a:endParaRPr lang="en-US" sz="3100">
                        <a:latin typeface="Times New Roman"/>
                        <a:ea typeface="Times New Roman"/>
                        <a:cs typeface="Times New Roman"/>
                      </a:endParaRPr>
                    </a:p>
                  </a:txBody>
                  <a:tcPr marL="0" marR="0" marT="82109" marB="55376">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75615" algn="dec"/>
                        </a:tabLst>
                      </a:pPr>
                      <a:r>
                        <a:rPr lang="en-US" sz="2400">
                          <a:latin typeface="Arial"/>
                          <a:ea typeface="Times New Roman"/>
                          <a:cs typeface="Times New Roman"/>
                        </a:rPr>
                        <a:t>220</a:t>
                      </a:r>
                      <a:endParaRPr lang="en-US" sz="3100">
                        <a:latin typeface="Times New Roman"/>
                        <a:ea typeface="Times New Roman"/>
                        <a:cs typeface="Times New Roman"/>
                      </a:endParaRPr>
                    </a:p>
                  </a:txBody>
                  <a:tcPr marL="0" marR="0" marT="82109" marB="55376">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84175" algn="dec"/>
                        </a:tabLst>
                      </a:pPr>
                      <a:r>
                        <a:rPr lang="en-US" sz="2400" dirty="0">
                          <a:latin typeface="Arial"/>
                          <a:ea typeface="Times New Roman"/>
                          <a:cs typeface="Times New Roman"/>
                        </a:rPr>
                        <a:t>30</a:t>
                      </a:r>
                      <a:endParaRPr lang="en-US" sz="3100" dirty="0">
                        <a:latin typeface="Times New Roman"/>
                        <a:ea typeface="Times New Roman"/>
                        <a:cs typeface="Times New Roman"/>
                      </a:endParaRPr>
                    </a:p>
                  </a:txBody>
                  <a:tcPr marL="0" marR="0" marT="82109" marB="55376">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CorShape1"/>
          <p:cNvSpPr/>
          <p:nvPr>
            <p:custDataLst>
              <p:tags r:id="rId2"/>
            </p:custDataLst>
          </p:nvPr>
        </p:nvSpPr>
        <p:spPr>
          <a:xfrm rot="10800000">
            <a:off x="203200" y="2269913"/>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143000"/>
            <a:ext cx="1295400" cy="2209800"/>
          </a:xfrm>
        </p:spPr>
        <p:txBody>
          <a:bodyPr>
            <a:normAutofit lnSpcReduction="10000"/>
          </a:bodyPr>
          <a:lstStyle/>
          <a:p>
            <a:pPr marL="514350" indent="-514350">
              <a:buFont typeface="Arial" pitchFamily="34" charset="0"/>
              <a:buAutoNum type="arabicPeriod"/>
            </a:pPr>
            <a:r>
              <a:rPr lang="en-US" dirty="0" smtClean="0"/>
              <a:t>1/4</a:t>
            </a:r>
          </a:p>
          <a:p>
            <a:pPr marL="514350" indent="-514350">
              <a:buFont typeface="Arial" pitchFamily="34" charset="0"/>
              <a:buAutoNum type="arabicPeriod"/>
            </a:pPr>
            <a:r>
              <a:rPr lang="en-US" dirty="0" smtClean="0"/>
              <a:t>1/3</a:t>
            </a:r>
          </a:p>
          <a:p>
            <a:pPr marL="514350" indent="-514350">
              <a:buFont typeface="Arial" pitchFamily="34" charset="0"/>
              <a:buAutoNum type="arabicPeriod"/>
            </a:pPr>
            <a:r>
              <a:rPr lang="en-US" dirty="0" smtClean="0"/>
              <a:t>2/3</a:t>
            </a:r>
          </a:p>
          <a:p>
            <a:pPr marL="514350" indent="-514350">
              <a:buFont typeface="Arial" pitchFamily="34" charset="0"/>
              <a:buAutoNum type="arabicPeriod"/>
            </a:pPr>
            <a:r>
              <a:rPr lang="en-US" dirty="0" smtClean="0"/>
              <a:t>3/4</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LUIDIAENABLED" val="False"/>
  <p:tag name="EXPANDSHOWBAR" val="False"/>
  <p:tag name="POWERPOINTVERSION" val="14.0"/>
  <p:tag name="TASKPANEKEY" val="f391823b-7c2a-43f5-9a6e-31ef5bdbf18d"/>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1.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3"/>
  <p:tag name="SLIDEGUID" val="F6C2250C3D3048EA90C48FD754396541"/>
  <p:tag name="QUESTIONALIAS" val="2. MPC = ?"/>
  <p:tag name="ANSWERSALIAS" val="1/4|smicln|1/3|smicln|2/3|smicln|3/4"/>
  <p:tag name="TOTALRESPONSES" val="15"/>
  <p:tag name="RESPONSECOUNT" val="15"/>
  <p:tag name="SLICED" val="False"/>
  <p:tag name="RESPONSES" val="3;3;-;3;3;3;3;3;3;3;3;3;-;3;2;3;4;"/>
  <p:tag name="CHARTSTRINGSTD" val="0 1 13 1"/>
  <p:tag name="CHARTSTRINGREV" val="1 13 1 0"/>
  <p:tag name="CHARTSTRINGSTDPER" val="0 0.0666666666666667 0.866666666666667 0.0666666666666667"/>
  <p:tag name="CHARTSTRINGREVPER" val="0.0666666666666667 0.866666666666667 0.0666666666666667 0"/>
  <p:tag name="RESPONSESGATHERED" val="False"/>
  <p:tag name="ANONYMOUSTEMP" val="False"/>
  <p:tag name="CORRECTPOINTVALUE" val="0"/>
  <p:tag name="VALUES" val="No Value|smicln|No Value|smicln|No Value|smicln|No Value"/>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TEXTLENGTH" val="15"/>
  <p:tag name="FONTSIZE" val="32"/>
  <p:tag name="BULLETTYPE" val="ppBulletArabicPeriod"/>
  <p:tag name="ANSWERTEXT" val="1/4&#10;1/3&#10;2/3&#10;3/4"/>
  <p:tag name="OLDNUMANSWERS" val="4"/>
</p:tagLst>
</file>

<file path=ppt/tags/tag1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2. MPC = ?"/>
  <p:tag name="ANSWERSALIAS" val="1/4|smicln|1/3|smicln|2/3|smicln|3/4"/>
  <p:tag name="TOTALRESPONSES" val="15"/>
  <p:tag name="RESPONSECOUNT" val="15"/>
  <p:tag name="SLICED" val="False"/>
  <p:tag name="RESPONSES" val="3;3;-;3;3;3;3;3;3;3;3;3;-;3;2;3;4;"/>
  <p:tag name="CHARTSTRINGSTD" val="0 1 13 1"/>
  <p:tag name="CHARTSTRINGREV" val="1 13 1 0"/>
  <p:tag name="CHARTSTRINGSTDPER" val="0 0.0666666666666667 0.866666666666667 0.0666666666666667"/>
  <p:tag name="CHARTSTRINGREVPER" val="0.0666666666666667 0.866666666666667 0.0666666666666667 0"/>
  <p:tag name="RESPONSESGATHERED" val="False"/>
  <p:tag name="ANONYMOUSTEMP" val="False"/>
  <p:tag name="SLIDEORDER" val="4"/>
  <p:tag name="SLIDEGUID" val="FE75DB9D94714F3B9CAA64069C4871CF"/>
  <p:tag name="VALUES" val="Incorrect|smicln|Incorrect|smicln|Correct|smicln|Incorrect"/>
</p:tagLst>
</file>

<file path=ppt/tags/tag1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xml><?xml version="1.0" encoding="utf-8"?>
<p:tagLst xmlns:a="http://schemas.openxmlformats.org/drawingml/2006/main" xmlns:r="http://schemas.openxmlformats.org/officeDocument/2006/relationships" xmlns:p="http://schemas.openxmlformats.org/presentationml/2006/main">
  <p:tag name="ANSWERBULLETS" val="3"/>
  <p:tag name="TEXTLENGTH" val="15"/>
  <p:tag name="FONTSIZE" val="32"/>
  <p:tag name="BULLETTYPE" val="ppBulletArabicPeriod"/>
  <p:tag name="ANSWERTEXT" val="1/4&#10;1/3&#10;2/3&#10;3/4"/>
  <p:tag name="OLDNUMANSWERS" val="4"/>
</p:tagLst>
</file>

<file path=ppt/tags/tag1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4"/>
  <p:tag name="SLIDEGUID" val="D6EFD34358884F9386973285345C484B"/>
  <p:tag name="ANSWERSALIAS" val="1/4|smicln|1/3|smicln|2/3|smicln|3/4"/>
  <p:tag name="TOTALRESPONSES" val="15"/>
  <p:tag name="RESPONSECOUNT" val="15"/>
  <p:tag name="SLICED" val="False"/>
  <p:tag name="RESPONSES" val="2;2;1;2;2;2;2;2;2;2;2;2;-;2;-;2;2;"/>
  <p:tag name="CHARTSTRINGSTD" val="1 14 0 0"/>
  <p:tag name="CHARTSTRINGREV" val="0 0 14 1"/>
  <p:tag name="CHARTSTRINGSTDPER" val="0.0666666666666667 0.933333333333333 0 0"/>
  <p:tag name="CHARTSTRINGREVPER" val="0 0 0.933333333333333 0.0666666666666667"/>
  <p:tag name="RESPONSESGATHERED" val="False"/>
  <p:tag name="ANONYMOUSTEMP" val="False"/>
  <p:tag name="CORRECTPOINTVALUE" val="0"/>
  <p:tag name="QUESTIONALIAS" val="3. MPS = ?"/>
  <p:tag name="VALUES" val="No Value|smicln|No Value|smicln|No Value|smicln|No Value"/>
</p:tagLst>
</file>

<file path=ppt/tags/tag18.xml><?xml version="1.0" encoding="utf-8"?>
<p:tagLst xmlns:a="http://schemas.openxmlformats.org/drawingml/2006/main" xmlns:r="http://schemas.openxmlformats.org/officeDocument/2006/relationships" xmlns:p="http://schemas.openxmlformats.org/presentationml/2006/main">
  <p:tag name="ANSWERBULLETS" val="3"/>
  <p:tag name="TEXTLENGTH" val="15"/>
  <p:tag name="FONTSIZE" val="32"/>
  <p:tag name="BULLETTYPE" val="ppBulletArabicPeriod"/>
  <p:tag name="ANSWERTEXT" val="1/4&#10;1/3&#10;2/3&#10;3/4"/>
  <p:tag name="OLDNUMANSWERS" val="4"/>
</p:tagLst>
</file>

<file path=ppt/tags/tag1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1/4|smicln|1/3|smicln|2/3|smicln|3/4"/>
  <p:tag name="TOTALRESPONSES" val="15"/>
  <p:tag name="RESPONSECOUNT" val="15"/>
  <p:tag name="SLICED" val="False"/>
  <p:tag name="RESPONSES" val="2;2;1;2;2;2;2;2;2;2;2;2;-;2;-;2;2;"/>
  <p:tag name="CHARTSTRINGSTD" val="1 14 0 0"/>
  <p:tag name="CHARTSTRINGREV" val="0 0 14 1"/>
  <p:tag name="CHARTSTRINGSTDPER" val="0.0666666666666667 0.933333333333333 0 0"/>
  <p:tag name="CHARTSTRINGREVPER" val="0 0 0.933333333333333 0.0666666666666667"/>
  <p:tag name="RESPONSESGATHERED" val="False"/>
  <p:tag name="ANONYMOUSTEMP" val="False"/>
  <p:tag name="SLIDEORDER" val="5"/>
  <p:tag name="SLIDEGUID" val="7B78CE6007D2413D8ED11AB668228774"/>
  <p:tag name="QUESTIONALIAS" val="3. MPS = ?"/>
  <p:tag name="VALUES" val="Incorrect|smicln|Correct|smicln|Incorrect|smicln|Incorrect"/>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TEXTLENGTH" val="15"/>
  <p:tag name="FONTSIZE" val="32"/>
  <p:tag name="BULLETTYPE" val="ppBulletArabicPeriod"/>
  <p:tag name="ANSWERTEXT" val="1/4&#10;1/3&#10;2/3&#10;3/4"/>
  <p:tag name="OLDNUMANSWERS" val="4"/>
</p:tagLst>
</file>

<file path=ppt/tags/tag2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0.1|smicln|0.5|smicln|0.8|smicln|0.9"/>
  <p:tag name="SLIDEORDER" val="4"/>
  <p:tag name="SLIDEGUID" val="C0359E9C5CD647858DD464019D757698"/>
  <p:tag name="TOTALRESPONSES" val="15"/>
  <p:tag name="RESPONSECOUNT" val="15"/>
  <p:tag name="SLICED" val="False"/>
  <p:tag name="RESPONSES" val="4;4;4;3;4;4;4;3;4;4;2;4;-;-;4;3;4;"/>
  <p:tag name="CHARTSTRINGSTD" val="0 1 3 11"/>
  <p:tag name="CHARTSTRINGREV" val="11 3 1 0"/>
  <p:tag name="CHARTSTRINGSTDPER" val="0 0.0666666666666667 0.2 0.733333333333333"/>
  <p:tag name="CHARTSTRINGREVPER" val="0.733333333333333 0.2 0.0666666666666667 0"/>
  <p:tag name="RESPONSESGATHERED" val="False"/>
  <p:tag name="ANONYMOUSTEMP" val="False"/>
  <p:tag name="QUESTIONALIAS" val="4. MPC = ?"/>
  <p:tag name="CORRECTPOINTVALUE" val="0"/>
  <p:tag name="VALUES" val="No Value|smicln|No Value|smicln|No Value|smicln|No Value"/>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TEXTLENGTH" val="15"/>
  <p:tag name="FONTSIZE" val="32"/>
  <p:tag name="BULLETTYPE" val="ppBulletArabicPeriod"/>
  <p:tag name="ANSWERTEXT" val="0.1&#10;0.5&#10;0.8&#10;0.9"/>
  <p:tag name="OLDNUMANSWERS" val="4"/>
</p:tagLst>
</file>

<file path=ppt/tags/tag2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0.1|smicln|0.5|smicln|0.8|smicln|0.9"/>
  <p:tag name="TOTALRESPONSES" val="15"/>
  <p:tag name="RESPONSECOUNT" val="15"/>
  <p:tag name="SLICED" val="False"/>
  <p:tag name="RESPONSES" val="4;4;4;3;4;4;4;3;4;4;2;4;-;-;4;3;4;"/>
  <p:tag name="CHARTSTRINGSTD" val="0 1 3 11"/>
  <p:tag name="CHARTSTRINGREV" val="11 3 1 0"/>
  <p:tag name="CHARTSTRINGSTDPER" val="0 0.0666666666666667 0.2 0.733333333333333"/>
  <p:tag name="CHARTSTRINGREVPER" val="0.733333333333333 0.2 0.0666666666666667 0"/>
  <p:tag name="RESPONSESGATHERED" val="False"/>
  <p:tag name="ANONYMOUSTEMP" val="False"/>
  <p:tag name="SLIDEORDER" val="5"/>
  <p:tag name="SLIDEGUID" val="E941F1A27E4945D69EF779197F8CA08C"/>
  <p:tag name="QUESTIONALIAS" val="4. MPC = ?"/>
  <p:tag name="VALUES" val="Incorrect|smicln|Incorrect|smicln|Incorrect|smicln|Correct"/>
</p:tagLst>
</file>

<file path=ppt/tags/tag25.xml><?xml version="1.0" encoding="utf-8"?>
<p:tagLst xmlns:a="http://schemas.openxmlformats.org/drawingml/2006/main" xmlns:r="http://schemas.openxmlformats.org/officeDocument/2006/relationships" xmlns:p="http://schemas.openxmlformats.org/presentationml/2006/main">
  <p:tag name="ANSWERBULLETS" val="3"/>
  <p:tag name="TEXTLENGTH" val="15"/>
  <p:tag name="FONTSIZE" val="32"/>
  <p:tag name="BULLETTYPE" val="ppBulletArabicPeriod"/>
  <p:tag name="ANSWERTEXT" val="0.1&#10;0.5&#10;0.8&#10;0.9"/>
  <p:tag name="OLDNUMANSWERS" val="4"/>
</p:tagLst>
</file>

<file path=ppt/tags/tag2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4"/>
  <p:tag name="SLIDEGUID" val="17E78B49201142FDA82C250C66BD0F0E"/>
  <p:tag name="ANSWERSALIAS" val="0.1|smicln|0.5|smicln|0.8|smicln|0.9"/>
  <p:tag name="TOTALRESPONSES" val="16"/>
  <p:tag name="RESPONSECOUNT" val="16"/>
  <p:tag name="SLICED" val="False"/>
  <p:tag name="RESPONSES" val="1;1;1;1;1;1;1;1;1;1;2;1;-;1;1;1;1;"/>
  <p:tag name="CHARTSTRINGSTD" val="15 1 0 0"/>
  <p:tag name="CHARTSTRINGREV" val="0 0 1 15"/>
  <p:tag name="CHARTSTRINGSTDPER" val="0.9375 0.0625 0 0"/>
  <p:tag name="CHARTSTRINGREVPER" val="0 0 0.0625 0.9375"/>
  <p:tag name="RESPONSESGATHERED" val="False"/>
  <p:tag name="ANONYMOUSTEMP" val="False"/>
  <p:tag name="QUESTIONALIAS" val="5. MPS = ?"/>
  <p:tag name="CORRECTPOINTVALUE" val="0"/>
  <p:tag name="VALUES" val="No Value|smicln|No Value|smicln|No Value|smicln|No Value"/>
</p:tagLst>
</file>

<file path=ppt/tags/tag29.xml><?xml version="1.0" encoding="utf-8"?>
<p:tagLst xmlns:a="http://schemas.openxmlformats.org/drawingml/2006/main" xmlns:r="http://schemas.openxmlformats.org/officeDocument/2006/relationships" xmlns:p="http://schemas.openxmlformats.org/presentationml/2006/main">
  <p:tag name="ANSWERBULLETS" val="3"/>
  <p:tag name="TEXTLENGTH" val="15"/>
  <p:tag name="FONTSIZE" val="32"/>
  <p:tag name="BULLETTYPE" val="ppBulletArabicPeriod"/>
  <p:tag name="ANSWERTEXT" val="0.1&#10;0.5&#10;0.8&#10;0.9"/>
  <p:tag name="OLDNUMANSWERS" val="4"/>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0.1|smicln|0.5|smicln|0.8|smicln|0.9"/>
  <p:tag name="TOTALRESPONSES" val="16"/>
  <p:tag name="RESPONSECOUNT" val="16"/>
  <p:tag name="SLICED" val="False"/>
  <p:tag name="RESPONSES" val="1;1;1;1;1;1;1;1;1;1;2;1;-;1;1;1;1;"/>
  <p:tag name="CHARTSTRINGSTD" val="15 1 0 0"/>
  <p:tag name="CHARTSTRINGREV" val="0 0 1 15"/>
  <p:tag name="CHARTSTRINGSTDPER" val="0.9375 0.0625 0 0"/>
  <p:tag name="CHARTSTRINGREVPER" val="0 0 0.0625 0.9375"/>
  <p:tag name="RESPONSESGATHERED" val="False"/>
  <p:tag name="ANONYMOUSTEMP" val="False"/>
  <p:tag name="SLIDEORDER" val="5"/>
  <p:tag name="SLIDEGUID" val="8E721EE701C44D0FB5662E825328A6E2"/>
  <p:tag name="QUESTIONALIAS" val="5. MPS = ?"/>
  <p:tag name="VALUES" val="Correct|smicln|Incorrect|smicln|Incorrect|smicln|Incorrect"/>
</p:tagLst>
</file>

<file path=ppt/tags/tag31.xml><?xml version="1.0" encoding="utf-8"?>
<p:tagLst xmlns:a="http://schemas.openxmlformats.org/drawingml/2006/main" xmlns:r="http://schemas.openxmlformats.org/officeDocument/2006/relationships" xmlns:p="http://schemas.openxmlformats.org/presentationml/2006/main">
  <p:tag name="CHARTTYPE" val="0"/>
</p:tagLst>
</file>

<file path=ppt/tags/tag3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5"/>
  <p:tag name="FONTSIZE" val="32"/>
  <p:tag name="BULLETTYPE" val="ppBulletArabicPeriod"/>
  <p:tag name="ANSWERTEXT" val="0.1&#10;0.5&#10;0.8&#10;0.9"/>
</p:tagLst>
</file>

<file path=ppt/tags/tag3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3"/>
  <p:tag name="SLIDEGUID" val="0D44E4A2ABBD48CE99B193AB3A84FE9A"/>
  <p:tag name="QUESTIONALIAS" val="9. Assume MPC = 0.8.  We know: GDP = C + Ig + G + Xn If full employment GDP = $500 billion and the equilibrium GDP = $400 billion, what change in I is needed to achieve full employment?"/>
  <p:tag name="ANSWERSALIAS" val="$100 billion|smicln|$200 billion|smicln|$300 billion|smicln|$20 billion"/>
  <p:tag name="TOTALRESPONSES" val="16"/>
  <p:tag name="RESPONSECOUNT" val="16"/>
  <p:tag name="SLICED" val="False"/>
  <p:tag name="RESPONSES" val="4;4;4;4;4;4;4;4;4;4;4;4;-;4;4;4;4;"/>
  <p:tag name="CHARTSTRINGSTD" val="0 0 0 16"/>
  <p:tag name="CHARTSTRINGREV" val="16 0 0 0"/>
  <p:tag name="CHARTSTRINGSTDPER" val="0 0 0 1"/>
  <p:tag name="CHARTSTRINGREVPER" val="1 0 0 0"/>
  <p:tag name="RESPONSESGATHERED" val="False"/>
  <p:tag name="ANONYMOUSTEMP" val="False"/>
  <p:tag name="CORRECTPOINTVALUE" val="0"/>
  <p:tag name="VALUES" val="No Value|smicln|No Value|smicln|No Value|smicln|No Value"/>
</p:tagLst>
</file>

<file path=ppt/tags/tag35.xml><?xml version="1.0" encoding="utf-8"?>
<p:tagLst xmlns:a="http://schemas.openxmlformats.org/drawingml/2006/main" xmlns:r="http://schemas.openxmlformats.org/officeDocument/2006/relationships" xmlns:p="http://schemas.openxmlformats.org/presentationml/2006/main">
  <p:tag name="ANSWERBULLETS" val="3"/>
  <p:tag name="TEXTLENGTH" val="50"/>
  <p:tag name="FONTSIZE" val="32"/>
  <p:tag name="BULLETTYPE" val="ppBulletArabicPeriod"/>
  <p:tag name="ANSWERTEXT" val="$100 billion&#10;$200 billion&#10;$300 billion&#10;$20 billion"/>
  <p:tag name="OLDNUMANSWERS" val="4"/>
</p:tagLst>
</file>

<file path=ppt/tags/tag3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9. Assume MPC = 0.8.  We know: GDP = C + Ig + G + Xn If full employment GDP = $500 billion and the equilibrium GDP = $400 billion, what change in I is needed to achieve full employment?"/>
  <p:tag name="ANSWERSALIAS" val="$100 billion|smicln|$200 billion|smicln|$300 billion|smicln|$20 billion"/>
  <p:tag name="TOTALRESPONSES" val="16"/>
  <p:tag name="RESPONSECOUNT" val="16"/>
  <p:tag name="SLICED" val="False"/>
  <p:tag name="RESPONSES" val="4;4;4;4;4;4;4;4;4;4;4;4;-;4;4;4;4;"/>
  <p:tag name="CHARTSTRINGSTD" val="0 0 0 16"/>
  <p:tag name="CHARTSTRINGREV" val="16 0 0 0"/>
  <p:tag name="CHARTSTRINGSTDPER" val="0 0 0 1"/>
  <p:tag name="CHARTSTRINGREVPER" val="1 0 0 0"/>
  <p:tag name="RESPONSESGATHERED" val="False"/>
  <p:tag name="ANONYMOUSTEMP" val="False"/>
  <p:tag name="SLIDEORDER" val="4"/>
  <p:tag name="SLIDEGUID" val="8C6C5A0E9F82460A9DE9812878D5C196"/>
  <p:tag name="VALUES" val="Incorrect|smicln|Incorrect|smicln|Incorrect|smicln|Correct"/>
</p:tagLst>
</file>

<file path=ppt/tags/tag3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8.xml><?xml version="1.0" encoding="utf-8"?>
<p:tagLst xmlns:a="http://schemas.openxmlformats.org/drawingml/2006/main" xmlns:r="http://schemas.openxmlformats.org/officeDocument/2006/relationships" xmlns:p="http://schemas.openxmlformats.org/presentationml/2006/main">
  <p:tag name="ANSWERBULLETS" val="3"/>
  <p:tag name="TEXTLENGTH" val="50"/>
  <p:tag name="FONTSIZE" val="32"/>
  <p:tag name="BULLETTYPE" val="ppBulletArabicPeriod"/>
  <p:tag name="ANSWERTEXT" val="$100 billion&#10;$200 billion&#10;$300 billion&#10;$20 billion"/>
  <p:tag name="OLDNUMANSWERS" val="4"/>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5"/>
  <p:tag name="SLIDEGUID" val="BCAF9420140B46A1A4416DC23567E206"/>
  <p:tag name="TOTALRESPONSES" val="12"/>
  <p:tag name="RESPONSECOUNT" val="12"/>
  <p:tag name="SLICED" val="False"/>
  <p:tag name="RESPONSES" val="-;3;-;3;3;3;3;3;3;3;2;-;-;-;3;3;4;"/>
  <p:tag name="CHARTSTRINGSTD" val="0 1 10 1"/>
  <p:tag name="CHARTSTRINGREV" val="1 10 1 0"/>
  <p:tag name="CHARTSTRINGSTDPER" val="0 0.0833333333333333 0.833333333333333 0.0833333333333333"/>
  <p:tag name="CHARTSTRINGREVPER" val="0.0833333333333333 0.833333333333333 0.0833333333333333 0"/>
  <p:tag name="RESPONSESGATHERED" val="False"/>
  <p:tag name="ANONYMOUSTEMP" val="False"/>
  <p:tag name="QUESTIONALIAS" val="10. If Investment increases by $5, GDP will increase by how much?"/>
  <p:tag name="ANSWERSALIAS" val="$ 5|smicln|$10|smicln|$15|smicln|$30"/>
  <p:tag name="CORRECTPOINTVALUE" val="0"/>
  <p:tag name="VALUES" val="No Value|smicln|No Value|smicln|No Value|smicln|No Value"/>
</p:tagLst>
</file>

<file path=ppt/tags/tag41.xml><?xml version="1.0" encoding="utf-8"?>
<p:tagLst xmlns:a="http://schemas.openxmlformats.org/drawingml/2006/main" xmlns:r="http://schemas.openxmlformats.org/officeDocument/2006/relationships" xmlns:p="http://schemas.openxmlformats.org/presentationml/2006/main">
  <p:tag name="ANSWERBULLETS" val="3"/>
  <p:tag name="TEXTLENGTH" val="15"/>
  <p:tag name="FONTSIZE" val="30"/>
  <p:tag name="BULLETTYPE" val="ppBulletArabicPeriod"/>
  <p:tag name="ANSWERTEXT" val="$ 5&#10;$10&#10;$15&#10;$30"/>
  <p:tag name="OLDNUMANSWERS" val="4"/>
</p:tagLst>
</file>

<file path=ppt/tags/tag4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12"/>
  <p:tag name="RESPONSECOUNT" val="12"/>
  <p:tag name="SLICED" val="False"/>
  <p:tag name="RESPONSES" val="-;3;-;3;3;3;3;3;3;3;2;-;-;-;3;3;4;"/>
  <p:tag name="CHARTSTRINGSTD" val="0 1 10 1"/>
  <p:tag name="CHARTSTRINGREV" val="1 10 1 0"/>
  <p:tag name="CHARTSTRINGSTDPER" val="0 0.0833333333333333 0.833333333333333 0.0833333333333333"/>
  <p:tag name="CHARTSTRINGREVPER" val="0.0833333333333333 0.833333333333333 0.0833333333333333 0"/>
  <p:tag name="RESPONSESGATHERED" val="False"/>
  <p:tag name="ANONYMOUSTEMP" val="False"/>
  <p:tag name="QUESTIONALIAS" val="10. If Investment increases by $5, GDP will increase by how much?"/>
  <p:tag name="ANSWERSALIAS" val="$ 5|smicln|$10|smicln|$15|smicln|$30"/>
  <p:tag name="SLIDEORDER" val="6"/>
  <p:tag name="SLIDEGUID" val="72197528A5F64414870CF4FCA81BBACF"/>
  <p:tag name="VALUES" val="Incorrect|smicln|Incorrect|smicln|Correct|smicln|Incorrect"/>
</p:tagLst>
</file>

<file path=ppt/tags/tag43.xml><?xml version="1.0" encoding="utf-8"?>
<p:tagLst xmlns:a="http://schemas.openxmlformats.org/drawingml/2006/main" xmlns:r="http://schemas.openxmlformats.org/officeDocument/2006/relationships" xmlns:p="http://schemas.openxmlformats.org/presentationml/2006/main">
  <p:tag name="ANSWERBULLETS" val="3"/>
  <p:tag name="TEXTLENGTH" val="15"/>
  <p:tag name="FONTSIZE" val="30"/>
  <p:tag name="BULLETTYPE" val="ppBulletArabicPeriod"/>
  <p:tag name="ANSWERTEXT" val="$ 5&#10;$10&#10;$15&#10;$30"/>
  <p:tag name="OLDNUMANSWERS" val="4"/>
</p:tagLst>
</file>

<file path=ppt/tags/tag4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6"/>
  <p:tag name="SLIDEGUID" val="60F5E328835A4AA9942C3D923B3C5BDB"/>
  <p:tag name="TOTALRESPONSES" val="13"/>
  <p:tag name="RESPONSECOUNT" val="13"/>
  <p:tag name="SLICED" val="False"/>
  <p:tag name="RESPONSES" val="1;4;-;4;4;4;4;4;4;4;3;-;-;-;4;4;2;"/>
  <p:tag name="CHARTSTRINGSTD" val="1 1 1 10 0"/>
  <p:tag name="CHARTSTRINGREV" val="0 10 1 1 1"/>
  <p:tag name="CHARTSTRINGSTDPER" val="0.0769230769230769 0.0769230769230769 0.0769230769230769 0.769230769230769 0"/>
  <p:tag name="CHARTSTRINGREVPER" val="0 0.769230769230769 0.0769230769230769 0.0769230769230769 0.0769230769230769"/>
  <p:tag name="RESPONSESGATHERED" val="False"/>
  <p:tag name="ANONYMOUSTEMP" val="False"/>
  <p:tag name="QUESTIONALIAS" val="8. If Investment increases by $5, GDP will increase by how much?"/>
  <p:tag name="ANSWERSALIAS" val="$     5|smicln|$   15|smicln|$   25|smicln|$   50|smicln|$ 100"/>
  <p:tag name="CORRECTPOINTVALUE" val="0"/>
  <p:tag name="VALUES" val="No Value|smicln|No Value|smicln|No Value|smicln|No Value|smicln|No Value"/>
</p:tagLst>
</file>

<file path=ppt/tags/tag46.xml><?xml version="1.0" encoding="utf-8"?>
<p:tagLst xmlns:a="http://schemas.openxmlformats.org/drawingml/2006/main" xmlns:r="http://schemas.openxmlformats.org/officeDocument/2006/relationships" xmlns:p="http://schemas.openxmlformats.org/presentationml/2006/main">
  <p:tag name="ANSWERBULLETS" val="3"/>
  <p:tag name="TEXTLENGTH" val="34"/>
  <p:tag name="FONTSIZE" val="27"/>
  <p:tag name="BULLETTYPE" val="ppBulletArabicPeriod"/>
  <p:tag name="ANSWERTEXT" val="$     5&#10;$   15&#10;$   25&#10;$   50&#10;$ 100"/>
  <p:tag name="OLDNUMANSWERS" val="5"/>
</p:tagLst>
</file>

<file path=ppt/tags/tag4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13"/>
  <p:tag name="RESPONSECOUNT" val="13"/>
  <p:tag name="SLICED" val="False"/>
  <p:tag name="RESPONSES" val="1;4;-;4;4;4;4;4;4;4;3;-;-;-;4;4;2;"/>
  <p:tag name="CHARTSTRINGSTD" val="1 1 1 10 0"/>
  <p:tag name="CHARTSTRINGREV" val="0 10 1 1 1"/>
  <p:tag name="CHARTSTRINGSTDPER" val="0.0769230769230769 0.0769230769230769 0.0769230769230769 0.769230769230769 0"/>
  <p:tag name="CHARTSTRINGREVPER" val="0 0.769230769230769 0.0769230769230769 0.0769230769230769 0.0769230769230769"/>
  <p:tag name="RESPONSESGATHERED" val="False"/>
  <p:tag name="ANONYMOUSTEMP" val="False"/>
  <p:tag name="SLIDEORDER" val="7"/>
  <p:tag name="SLIDEGUID" val="724AAA2C322147BB8F08C45F5EE83C9A"/>
  <p:tag name="QUESTIONALIAS" val="8. If Investment increases by $5, GDP will increase by how much?"/>
  <p:tag name="ANSWERSALIAS" val="$     5|smicln|$   15|smicln|$   25|smicln|$   50|smicln|$ 100"/>
  <p:tag name="VALUES" val="Incorrect|smicln|Incorrect|smicln|Incorrect|smicln|Correct|smicln|Incorrect"/>
</p:tagLst>
</file>

<file path=ppt/tags/tag48.xml><?xml version="1.0" encoding="utf-8"?>
<p:tagLst xmlns:a="http://schemas.openxmlformats.org/drawingml/2006/main" xmlns:r="http://schemas.openxmlformats.org/officeDocument/2006/relationships" xmlns:p="http://schemas.openxmlformats.org/presentationml/2006/main">
  <p:tag name="ANSWERBULLETS" val="3"/>
  <p:tag name="TEXTLENGTH" val="34"/>
  <p:tag name="FONTSIZE" val="27"/>
  <p:tag name="BULLETTYPE" val="ppBulletArabicPeriod"/>
  <p:tag name="ANSWERTEXT" val="$     5&#10;$   15&#10;$   25&#10;$   50&#10;$ 100"/>
  <p:tag name="OLDNUMANSWERS" val="5"/>
</p:tagLst>
</file>

<file path=ppt/tags/tag4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4"/>
  <p:tag name="SLIDEGUID" val="56066FC88276456196CD64D7FC6F50DC"/>
  <p:tag name="QUESTIONALIAS" val="6. MPC = 0.6   If Investment increases by $100, and there is no inflation, what happens to GDP?"/>
  <p:tag name="ANSWERSALIAS" val="Stays the same|smicln|Increases by $ 60|smicln|Increases by $ 100|smicln|Increases by $ 200|smicln|Increases by $ 250"/>
  <p:tag name="TOTALRESPONSES" val="13"/>
  <p:tag name="RESPONSECOUNT" val="13"/>
  <p:tag name="SLICED" val="False"/>
  <p:tag name="RESPONSES" val="5;4;-;5;5;2;5;5;2;2;-;5;-;-;5;5;2;"/>
  <p:tag name="CHARTSTRINGSTD" val="0 4 0 1 8"/>
  <p:tag name="CHARTSTRINGREV" val="8 1 0 4 0"/>
  <p:tag name="CHARTSTRINGSTDPER" val="0 0.307692307692308 0 0.0769230769230769 0.615384615384615"/>
  <p:tag name="CHARTSTRINGREVPER" val="0.615384615384615 0.0769230769230769 0 0.307692307692308 0"/>
  <p:tag name="RESPONSESGATHERED" val="False"/>
  <p:tag name="ANONYMOUSTEMP" val="False"/>
  <p:tag name="CORRECTPOINTVALUE" val="0"/>
  <p:tag name="VALUES" val="No Value|smicln|No Value|smicln|No Value|smicln|No Value|smicln|No Value"/>
</p:tagLst>
</file>

<file path=ppt/tags/tag51.xml><?xml version="1.0" encoding="utf-8"?>
<p:tagLst xmlns:a="http://schemas.openxmlformats.org/drawingml/2006/main" xmlns:r="http://schemas.openxmlformats.org/officeDocument/2006/relationships" xmlns:p="http://schemas.openxmlformats.org/presentationml/2006/main">
  <p:tag name="ANSWERBULLETS" val="3"/>
  <p:tag name="TEXTLENGTH" val="89"/>
  <p:tag name="FONTSIZE" val="32"/>
  <p:tag name="BULLETTYPE" val="ppBulletArabicPeriod"/>
  <p:tag name="ANSWERTEXT" val="Stays the same&#10;Increases by $ 60&#10;Increases by $ 100&#10;Increases by $ 200&#10;Increases by $ 250"/>
  <p:tag name="OLDNUMANSWERS" val="5"/>
</p:tagLst>
</file>

<file path=ppt/tags/tag5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6. MPC = 0.6   If Investment increases by $100, and there is no inflation, what happens to GDP?"/>
  <p:tag name="ANSWERSALIAS" val="Stays the same|smicln|Increases by $ 60|smicln|Increases by $ 100|smicln|Increases by $ 200|smicln|Increases by $ 250"/>
  <p:tag name="TOTALRESPONSES" val="13"/>
  <p:tag name="RESPONSECOUNT" val="13"/>
  <p:tag name="SLICED" val="False"/>
  <p:tag name="RESPONSES" val="5;4;-;5;5;2;5;5;2;2;-;5;-;-;5;5;2;"/>
  <p:tag name="CHARTSTRINGSTD" val="0 4 0 1 8"/>
  <p:tag name="CHARTSTRINGREV" val="8 1 0 4 0"/>
  <p:tag name="CHARTSTRINGSTDPER" val="0 0.307692307692308 0 0.0769230769230769 0.615384615384615"/>
  <p:tag name="CHARTSTRINGREVPER" val="0.615384615384615 0.0769230769230769 0 0.307692307692308 0"/>
  <p:tag name="RESPONSESGATHERED" val="False"/>
  <p:tag name="ANONYMOUSTEMP" val="False"/>
  <p:tag name="SLIDEORDER" val="5"/>
  <p:tag name="SLIDEGUID" val="0C8AA5904A4E4247A49E758BBB73D32C"/>
  <p:tag name="VALUES" val="Incorrect|smicln|Incorrect|smicln|Incorrect|smicln|Incorrect|smicln|Correct"/>
</p:tagLst>
</file>

<file path=ppt/tags/tag53.xml><?xml version="1.0" encoding="utf-8"?>
<p:tagLst xmlns:a="http://schemas.openxmlformats.org/drawingml/2006/main" xmlns:r="http://schemas.openxmlformats.org/officeDocument/2006/relationships" xmlns:p="http://schemas.openxmlformats.org/presentationml/2006/main">
  <p:tag name="ANSWERBULLETS" val="3"/>
  <p:tag name="TEXTLENGTH" val="89"/>
  <p:tag name="FONTSIZE" val="32"/>
  <p:tag name="BULLETTYPE" val="ppBulletArabicPeriod"/>
  <p:tag name="ANSWERTEXT" val="Stays the same&#10;Increases by $ 60&#10;Increases by $ 100&#10;Increases by $ 200&#10;Increases by $ 250"/>
  <p:tag name="OLDNUMANSWERS" val="5"/>
</p:tagLst>
</file>

<file path=ppt/tags/tag5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It increases|smicln|It decreases|smicln|It doesn’t change"/>
  <p:tag name="SLIDEORDER" val="8"/>
  <p:tag name="SLIDEGUID" val="04E872CA865D4799A18D5B7A781E187C"/>
  <p:tag name="QUESTIONALIAS" val="13. What happens to the size of the multiplier if the MPC increases (MPS decreases)?"/>
  <p:tag name="TOTALRESPONSES" val="14"/>
  <p:tag name="RESPONSECOUNT" val="14"/>
  <p:tag name="SLICED" val="False"/>
  <p:tag name="RESPONSES" val="1;2;-;1;1;2;1;1;1;1;2;1;-;-;2;1;1;"/>
  <p:tag name="CHARTSTRINGSTD" val="10 4 0"/>
  <p:tag name="CHARTSTRINGREV" val="0 4 10"/>
  <p:tag name="CHARTSTRINGSTDPER" val="0.714285714285714 0.285714285714286 0"/>
  <p:tag name="CHARTSTRINGREVPER" val="0 0.285714285714286 0.714285714285714"/>
  <p:tag name="RESPONSESGATHERED" val="False"/>
  <p:tag name="ANONYMOUSTEMP" val="False"/>
  <p:tag name="CORRECTPOINTVALUE" val="0"/>
  <p:tag name="VALUES" val="No Value|smicln|No Value|smicln|No Value"/>
</p:tagLst>
</file>

<file path=ppt/tags/tag56.xml><?xml version="1.0" encoding="utf-8"?>
<p:tagLst xmlns:a="http://schemas.openxmlformats.org/drawingml/2006/main" xmlns:r="http://schemas.openxmlformats.org/officeDocument/2006/relationships" xmlns:p="http://schemas.openxmlformats.org/presentationml/2006/main">
  <p:tag name="ANSWERBULLETS" val="3"/>
  <p:tag name="TEXTLENGTH" val="43"/>
  <p:tag name="FONTSIZE" val="32"/>
  <p:tag name="BULLETTYPE" val="ppBulletArabicPeriod"/>
  <p:tag name="ANSWERTEXT" val="It increases&#10;It decreases&#10;It doesn’t change"/>
  <p:tag name="OLDNUMANSWERS" val="3"/>
</p:tagLst>
</file>

<file path=ppt/tags/tag5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It increases|smicln|It decreases|smicln|It doesn’t change"/>
  <p:tag name="QUESTIONALIAS" val="13. What happens to the size of the multiplier if the MPC increases (MPS decreases)?"/>
  <p:tag name="TOTALRESPONSES" val="14"/>
  <p:tag name="RESPONSECOUNT" val="14"/>
  <p:tag name="SLICED" val="False"/>
  <p:tag name="RESPONSES" val="1;2;-;1;1;2;1;1;1;1;2;1;-;-;2;1;1;"/>
  <p:tag name="CHARTSTRINGSTD" val="10 4 0"/>
  <p:tag name="CHARTSTRINGREV" val="0 4 10"/>
  <p:tag name="CHARTSTRINGSTDPER" val="0.714285714285714 0.285714285714286 0"/>
  <p:tag name="CHARTSTRINGREVPER" val="0 0.285714285714286 0.714285714285714"/>
  <p:tag name="RESPONSESGATHERED" val="False"/>
  <p:tag name="ANONYMOUSTEMP" val="False"/>
  <p:tag name="SLIDEORDER" val="9"/>
  <p:tag name="SLIDEGUID" val="314B78C249394A11A5E3C27460E1E58A"/>
  <p:tag name="VALUES" val="Correct|smicln|Incorrect|smicln|Incorrect"/>
</p:tagLst>
</file>

<file path=ppt/tags/tag58.xml><?xml version="1.0" encoding="utf-8"?>
<p:tagLst xmlns:a="http://schemas.openxmlformats.org/drawingml/2006/main" xmlns:r="http://schemas.openxmlformats.org/officeDocument/2006/relationships" xmlns:p="http://schemas.openxmlformats.org/presentationml/2006/main">
  <p:tag name="ANSWERBULLETS" val="3"/>
  <p:tag name="TEXTLENGTH" val="43"/>
  <p:tag name="FONTSIZE" val="32"/>
  <p:tag name="BULLETTYPE" val="ppBulletArabicPeriod"/>
  <p:tag name="ANSWERTEXT" val="It increases&#10;It decreases&#10;It doesn’t change"/>
  <p:tag name="OLDNUMANSWERS" val="3"/>
</p:tagLst>
</file>

<file path=ppt/tags/tag5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2"/>
  <p:tag name="SLIDEGUID" val="C7546F84D7844C50B2D93F8052ED3641"/>
  <p:tag name="QUESTIONALIAS" val="1. We know: GDP = C + Ig + G + Xn If full employment GDP = $500 billion and the equilibrium GDP = $400 billion, what change in I is needed to achieve full employment?"/>
  <p:tag name="ANSWERSALIAS" val="$100 billion|smicln|$200 billion|smicln|$300 billion|smicln|Less than $100 billion"/>
  <p:tag name="TOTALRESPONSES" val="17"/>
  <p:tag name="RESPONSECOUNT" val="17"/>
  <p:tag name="SLICED" val="False"/>
  <p:tag name="RESPONSES" val="4;4;1;1;1;1;1;1;1;4;1;4;2;1;1;4;1;"/>
  <p:tag name="CHARTSTRINGSTD" val="11 1 0 5"/>
  <p:tag name="CHARTSTRINGREV" val="5 0 1 11"/>
  <p:tag name="CHARTSTRINGSTDPER" val="0.647058823529412 0.0588235294117647 0 0.294117647058824"/>
  <p:tag name="CHARTSTRINGREVPER" val="0.294117647058824 0 0.0588235294117647 0.647058823529412"/>
  <p:tag name="RESPONSESGATHERED" val="False"/>
  <p:tag name="ANONYMOUSTEMP" val="False"/>
  <p:tag name="CORRECTPOINTVALUE" val="0"/>
  <p:tag name="VALUES" val="No Value|smicln|No Value|smicln|No Value|smicln|No Value"/>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5. We have been assuming that MPC is constant over all income levels.  Which is true “in the real world”?"/>
  <p:tag name="ANSWERSALIAS" val="MPC is constant|smicln|MPC is higher for the rich|smicln|MPC is higher for the poor."/>
  <p:tag name="TOTALRESPONSES" val="15"/>
  <p:tag name="RESPONSECOUNT" val="15"/>
  <p:tag name="SLICED" val="False"/>
  <p:tag name="RESPONSES" val="3;2;3;2;3;3;2;2;3;3;2;3;-;-;3;3;2;"/>
  <p:tag name="CHARTSTRINGSTD" val="0 6 9"/>
  <p:tag name="CHARTSTRINGREV" val="9 6 0"/>
  <p:tag name="CHARTSTRINGSTDPER" val="0 0.4 0.6"/>
  <p:tag name="CHARTSTRINGREVPER" val="0.6 0.4 0"/>
  <p:tag name="RESPONSESGATHERED" val="False"/>
  <p:tag name="ANONYMOUSTEMP" val="False"/>
  <p:tag name="SLIDEORDER" val="10"/>
  <p:tag name="SLIDEGUID" val="F1DEB5525FFA4E3BAB39109556F9F6C7"/>
  <p:tag name="CORRECTPOINTVALUE" val="0"/>
  <p:tag name="VALUES" val="No Value|smicln|No Value|smicln|No Value"/>
</p:tagLst>
</file>

<file path=ppt/tags/tag62.xml><?xml version="1.0" encoding="utf-8"?>
<p:tagLst xmlns:a="http://schemas.openxmlformats.org/drawingml/2006/main" xmlns:r="http://schemas.openxmlformats.org/officeDocument/2006/relationships" xmlns:p="http://schemas.openxmlformats.org/presentationml/2006/main">
  <p:tag name="ANSWERBULLETS" val="3"/>
  <p:tag name="TEXTLENGTH" val="70"/>
  <p:tag name="FONTSIZE" val="32"/>
  <p:tag name="BULLETTYPE" val="ppBulletArabicPeriod"/>
  <p:tag name="ANSWERTEXT" val="MPC is constant&#10;MPC is higher for the rich&#10;MPC is higher for the poor."/>
  <p:tag name="OLDNUMANSWERS" val="3"/>
</p:tagLst>
</file>

<file path=ppt/tags/tag6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5. We have been assuming that MPC is constant over all income levels.  Which is true “in the real world”?"/>
  <p:tag name="ANSWERSALIAS" val="MPC is constant|smicln|MPC is higher for the rich|smicln|MPC is higher for the poor."/>
  <p:tag name="TOTALRESPONSES" val="15"/>
  <p:tag name="RESPONSECOUNT" val="15"/>
  <p:tag name="SLICED" val="False"/>
  <p:tag name="RESPONSES" val="3;2;3;2;3;3;2;2;3;3;2;3;-;-;3;3;2;"/>
  <p:tag name="CHARTSTRINGSTD" val="0 6 9"/>
  <p:tag name="CHARTSTRINGREV" val="9 6 0"/>
  <p:tag name="CHARTSTRINGSTDPER" val="0 0.4 0.6"/>
  <p:tag name="CHARTSTRINGREVPER" val="0.6 0.4 0"/>
  <p:tag name="RESPONSESGATHERED" val="False"/>
  <p:tag name="ANONYMOUSTEMP" val="False"/>
  <p:tag name="SLIDEORDER" val="11"/>
  <p:tag name="SLIDEGUID" val="87CA77E5B5864BAEACC466A77195A7CB"/>
  <p:tag name="VALUES" val="Incorrect|smicln|Incorrect|smicln|Correct"/>
</p:tagLst>
</file>

<file path=ppt/tags/tag64.xml><?xml version="1.0" encoding="utf-8"?>
<p:tagLst xmlns:a="http://schemas.openxmlformats.org/drawingml/2006/main" xmlns:r="http://schemas.openxmlformats.org/officeDocument/2006/relationships" xmlns:p="http://schemas.openxmlformats.org/presentationml/2006/main">
  <p:tag name="ANSWERBULLETS" val="3"/>
  <p:tag name="TEXTLENGTH" val="70"/>
  <p:tag name="FONTSIZE" val="32"/>
  <p:tag name="BULLETTYPE" val="ppBulletArabicPeriod"/>
  <p:tag name="ANSWERTEXT" val="MPC is constant&#10;MPC is higher for the rich&#10;MPC is higher for the poor."/>
  <p:tag name="OLDNUMANSWERS" val="3"/>
</p:tagLst>
</file>

<file path=ppt/tags/tag6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6. Which would be a more effective expansionary FP, cutting taxes on the poor or cutting taxes on the rich?"/>
  <p:tag name="ANSWERSALIAS" val="Cutting taxes on the poor|smicln|Cutting taxes on the rich"/>
  <p:tag name="TOTALRESPONSES" val="15"/>
  <p:tag name="RESPONSECOUNT" val="15"/>
  <p:tag name="SLICED" val="False"/>
  <p:tag name="RESPONSES" val="1;2;1;2;1;2;2;2;1;1;1;-;-;1;1;2;1;"/>
  <p:tag name="CHARTSTRINGSTD" val="9 6"/>
  <p:tag name="CHARTSTRINGREV" val="6 9"/>
  <p:tag name="CHARTSTRINGSTDPER" val="0.6 0.4"/>
  <p:tag name="CHARTSTRINGREVPER" val="0.4 0.6"/>
  <p:tag name="RESPONSESGATHERED" val="False"/>
  <p:tag name="ANONYMOUSTEMP" val="False"/>
  <p:tag name="VALUES" val="No Value|smicln|No Value|smicln|No Value"/>
  <p:tag name="SLIDEORDER" val="11"/>
  <p:tag name="SLIDEGUID" val="257220A8200B44F4832BFB152F3CE191"/>
</p:tagLst>
</file>

<file path=ppt/tags/tag68.xml><?xml version="1.0" encoding="utf-8"?>
<p:tagLst xmlns:a="http://schemas.openxmlformats.org/drawingml/2006/main" xmlns:r="http://schemas.openxmlformats.org/officeDocument/2006/relationships" xmlns:p="http://schemas.openxmlformats.org/presentationml/2006/main">
  <p:tag name="ANSWERBULLETS" val="3"/>
  <p:tag name="TEXTLENGTH" val="51"/>
  <p:tag name="FONTSIZE" val="32"/>
  <p:tag name="BULLETTYPE" val="ppBulletArabicPeriod"/>
  <p:tag name="ANSWERTEXT" val="Cutting taxes on the poor&#10;Cutting taxes on the rich"/>
  <p:tag name="OLDNUMANSWERS" val="2"/>
</p:tagLst>
</file>

<file path=ppt/tags/tag6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6. Which would be a more effective expansionary FP, cutting taxes on the poor or cutting taxes on the rich?"/>
  <p:tag name="ANSWERSALIAS" val="Cutting taxes on the poor|smicln|Cutting taxes on the rich"/>
  <p:tag name="VALUES" val="Correct|smicln|Incorrect|smicln|No Value"/>
  <p:tag name="TOTALRESPONSES" val="15"/>
  <p:tag name="RESPONSECOUNT" val="15"/>
  <p:tag name="SLICED" val="False"/>
  <p:tag name="RESPONSES" val="1;2;1;2;1;2;2;2;1;1;1;-;-;1;1;2;1;"/>
  <p:tag name="CHARTSTRINGSTD" val="9 6"/>
  <p:tag name="CHARTSTRINGREV" val="6 9"/>
  <p:tag name="CHARTSTRINGSTDPER" val="0.6 0.4"/>
  <p:tag name="CHARTSTRINGREVPER" val="0.4 0.6"/>
  <p:tag name="RESPONSESGATHERED" val="False"/>
  <p:tag name="ANONYMOUSTEMP" val="False"/>
  <p:tag name="SLIDEORDER" val="12"/>
  <p:tag name="SLIDEGUID" val="741D58BD99654CBF953890E75F1DFD51"/>
  <p:tag name="CORRECTPOINTVALUE" val="0"/>
</p:tagLst>
</file>

<file path=ppt/tags/tag7.xml><?xml version="1.0" encoding="utf-8"?>
<p:tagLst xmlns:a="http://schemas.openxmlformats.org/drawingml/2006/main" xmlns:r="http://schemas.openxmlformats.org/officeDocument/2006/relationships" xmlns:p="http://schemas.openxmlformats.org/presentationml/2006/main">
  <p:tag name="ANSWERBULLETS" val="3"/>
  <p:tag name="TEXTLENGTH" val="61"/>
  <p:tag name="FONTSIZE" val="32"/>
  <p:tag name="BULLETTYPE" val="ppBulletArabicPeriod"/>
  <p:tag name="ANSWERTEXT" val="$100 billion&#10;$200 billion&#10;$300 billion&#10;Less than $100 billion"/>
  <p:tag name="OLDNUMANSWERS" val="4"/>
</p:tagLst>
</file>

<file path=ppt/tags/tag70.xml><?xml version="1.0" encoding="utf-8"?>
<p:tagLst xmlns:a="http://schemas.openxmlformats.org/drawingml/2006/main" xmlns:r="http://schemas.openxmlformats.org/officeDocument/2006/relationships" xmlns:p="http://schemas.openxmlformats.org/presentationml/2006/main">
  <p:tag name="ANSWERBULLETS" val="3"/>
  <p:tag name="TEXTLENGTH" val="51"/>
  <p:tag name="FONTSIZE" val="32"/>
  <p:tag name="BULLETTYPE" val="ppBulletArabicPeriod"/>
  <p:tag name="ANSWERTEXT" val="Cutting taxes on the poor&#10;Cutting taxes on the rich"/>
  <p:tag name="OLDNUMANSWERS" val="2"/>
</p:tagLst>
</file>

<file path=ppt/tags/tag7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6. If you cut taxes on lower income people and raise the same amount of taxes from higher income people, what effect, if any, will it have on aggregate demand?"/>
  <p:tag name="ANSWERSALIAS" val="No effect|smicln|AD will increase (and UE decrease)|smicln|AD will decrease (and UE increase)"/>
  <p:tag name="TOTALRESPONSES" val="15"/>
  <p:tag name="RESPONSECOUNT" val="15"/>
  <p:tag name="SLICED" val="False"/>
  <p:tag name="RESPONSES" val="2;2;2;2;2;2;3;2;2;2;2;2;-;-;2;2;2;"/>
  <p:tag name="CHARTSTRINGSTD" val="0 14 1"/>
  <p:tag name="CHARTSTRINGREV" val="1 14 0"/>
  <p:tag name="CHARTSTRINGSTDPER" val="0 0.933333333333333 0.0666666666666667"/>
  <p:tag name="CHARTSTRINGREVPER" val="0.0666666666666667 0.933333333333333 0"/>
  <p:tag name="RESPONSESGATHERED" val="False"/>
  <p:tag name="ANONYMOUSTEMP" val="False"/>
  <p:tag name="SLIDEORDER" val="13"/>
  <p:tag name="SLIDEGUID" val="40D6DE2707DA4948A7BB3416B091999A"/>
  <p:tag name="CORRECTPOINTVALUE" val="0"/>
  <p:tag name="VALUES" val="No Value|smicln|No Value|smicln|No Value"/>
</p:tagLst>
</file>

<file path=ppt/tags/tag73.xml><?xml version="1.0" encoding="utf-8"?>
<p:tagLst xmlns:a="http://schemas.openxmlformats.org/drawingml/2006/main" xmlns:r="http://schemas.openxmlformats.org/officeDocument/2006/relationships" xmlns:p="http://schemas.openxmlformats.org/presentationml/2006/main">
  <p:tag name="ANSWERBULLETS" val="3"/>
  <p:tag name="TEXTLENGTH" val="79"/>
  <p:tag name="FONTSIZE" val="32"/>
  <p:tag name="BULLETTYPE" val="ppBulletArabicPeriod"/>
  <p:tag name="ANSWERTEXT" val="No effect&#10;AD will increase (and UE decrease)&#10;AD will decrease (and UE increase)"/>
  <p:tag name="OLDNUMANSWERS" val="3"/>
</p:tagLst>
</file>

<file path=ppt/tags/tag7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6. If you cut taxes on lower income people and raise the same amount of taxes from higher income people, what effect, if any, will it have on aggregate demand?"/>
  <p:tag name="ANSWERSALIAS" val="No effect|smicln|AD will increase (and UE decrease)|smicln|AD will decrease (and UE increase)"/>
  <p:tag name="TOTALRESPONSES" val="15"/>
  <p:tag name="RESPONSECOUNT" val="15"/>
  <p:tag name="SLICED" val="False"/>
  <p:tag name="RESPONSES" val="2;2;2;2;2;2;3;2;2;2;2;2;-;-;2;2;2;"/>
  <p:tag name="CHARTSTRINGSTD" val="0 14 1"/>
  <p:tag name="CHARTSTRINGREV" val="1 14 0"/>
  <p:tag name="CHARTSTRINGSTDPER" val="0 0.933333333333333 0.0666666666666667"/>
  <p:tag name="CHARTSTRINGREVPER" val="0.0666666666666667 0.933333333333333 0"/>
  <p:tag name="RESPONSESGATHERED" val="False"/>
  <p:tag name="ANONYMOUSTEMP" val="False"/>
  <p:tag name="SLIDEORDER" val="12"/>
  <p:tag name="SLIDEGUID" val="E625F885E094477B8554C70B36BB1C02"/>
  <p:tag name="VALUES" val="Incorrect|smicln|Correct|smicln|Incorrect"/>
</p:tagLst>
</file>

<file path=ppt/tags/tag75.xml><?xml version="1.0" encoding="utf-8"?>
<p:tagLst xmlns:a="http://schemas.openxmlformats.org/drawingml/2006/main" xmlns:r="http://schemas.openxmlformats.org/officeDocument/2006/relationships" xmlns:p="http://schemas.openxmlformats.org/presentationml/2006/main">
  <p:tag name="ANSWERBULLETS" val="3"/>
  <p:tag name="TEXTLENGTH" val="79"/>
  <p:tag name="FONTSIZE" val="32"/>
  <p:tag name="BULLETTYPE" val="ppBulletArabicPeriod"/>
  <p:tag name="ANSWERTEXT" val="No effect&#10;AD will increase (and UE decrease)&#10;AD will decrease (and UE increase)"/>
  <p:tag name="OLDNUMANSWERS" val="3"/>
</p:tagLst>
</file>

<file path=ppt/tags/tag7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7.xml><?xml version="1.0" encoding="utf-8"?>
<p:tagLst xmlns:a="http://schemas.openxmlformats.org/drawingml/2006/main" xmlns:r="http://schemas.openxmlformats.org/officeDocument/2006/relationships" xmlns:p="http://schemas.openxmlformats.org/presentationml/2006/main">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8"/>
  <p:tag name="SLIDEGUID" val="99D74A925D804DDDAA2230C5B7A48487"/>
  <p:tag name="TOTALRESPONSES" val="13"/>
  <p:tag name="RESPONSECOUNT" val="13"/>
  <p:tag name="SLICED" val="False"/>
  <p:tag name="RESPONSES" val="4;4;3;4;2;-;3;4;-;3;4;-;-;4;1;2;3;"/>
  <p:tag name="CHARTSTRINGSTD" val="1 2 4 6"/>
  <p:tag name="CHARTSTRINGREV" val="6 4 2 1"/>
  <p:tag name="CHARTSTRINGSTDPER" val="0.0769230769230769 0.153846153846154 0.307692307692308 0.461538461538462"/>
  <p:tag name="CHARTSTRINGREVPER" val="0.461538461538462 0.307692307692308 0.153846153846154 0.0769230769230769"/>
  <p:tag name="RESPONSESGATHERED" val="False"/>
  <p:tag name="ANONYMOUSTEMP" val="False"/>
  <p:tag name="QUESTIONALIAS" val="14. We have been ignoring other leakages from the Income—Expenditure stream. \ Which of the following is NOT a Leakage? "/>
  <p:tag name="ANSWERSALIAS" val="Savings (S)|smicln|Investment (I)|smicln|Taxes (T)|smicln|Imports (M)"/>
  <p:tag name="CORRECTPOINTVALUE" val="0"/>
  <p:tag name="VALUES" val="No Value|smicln|No Value|smicln|No Value|smicln|No Value"/>
</p:tagLst>
</file>

<file path=ppt/tags/tag79.xml><?xml version="1.0" encoding="utf-8"?>
<p:tagLst xmlns:a="http://schemas.openxmlformats.org/drawingml/2006/main" xmlns:r="http://schemas.openxmlformats.org/officeDocument/2006/relationships" xmlns:p="http://schemas.openxmlformats.org/presentationml/2006/main">
  <p:tag name="ANSWERBULLETS" val="3"/>
  <p:tag name="TEXTLENGTH" val="48"/>
  <p:tag name="FONTSIZE" val="32"/>
  <p:tag name="BULLETTYPE" val="ppBulletArabicPeriod"/>
  <p:tag name="ANSWERTEXT" val="Savings (S)&#10;Investment (I)&#10;Taxes (T)&#10;Imports (M)"/>
  <p:tag name="OLDNUMANSWERS" val="4"/>
</p:tagLst>
</file>

<file path=ppt/tags/tag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 We know: GDP = C + Ig + G + Xn If full employment GDP = $500 billion and the equilibrium GDP = $400 billion, what change in I is needed to achieve full employment?"/>
  <p:tag name="ANSWERSALIAS" val="$100 billion|smicln|$200 billion|smicln|$300 billion|smicln|Less than $100 billion"/>
  <p:tag name="TOTALRESPONSES" val="17"/>
  <p:tag name="RESPONSECOUNT" val="17"/>
  <p:tag name="SLICED" val="False"/>
  <p:tag name="RESPONSES" val="4;4;1;1;1;1;1;1;1;4;1;4;2;1;1;4;1;"/>
  <p:tag name="CHARTSTRINGSTD" val="11 1 0 5"/>
  <p:tag name="CHARTSTRINGREV" val="5 0 1 11"/>
  <p:tag name="CHARTSTRINGSTDPER" val="0.647058823529412 0.0588235294117647 0 0.294117647058824"/>
  <p:tag name="CHARTSTRINGREVPER" val="0.294117647058824 0 0.0588235294117647 0.647058823529412"/>
  <p:tag name="RESPONSESGATHERED" val="False"/>
  <p:tag name="ANONYMOUSTEMP" val="False"/>
  <p:tag name="SLIDEORDER" val="3"/>
  <p:tag name="SLIDEGUID" val="9083C31A8DE34D7CBC53C77F54E16B28"/>
  <p:tag name="VALUES" val="Incorrect|smicln|Incorrect|smicln|Incorrect|smicln|Correct"/>
</p:tagLst>
</file>

<file path=ppt/tags/tag8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13"/>
  <p:tag name="RESPONSECOUNT" val="13"/>
  <p:tag name="SLICED" val="False"/>
  <p:tag name="RESPONSES" val="4;4;3;4;2;-;3;4;-;3;4;-;-;4;1;2;3;"/>
  <p:tag name="CHARTSTRINGSTD" val="1 2 4 6"/>
  <p:tag name="CHARTSTRINGREV" val="6 4 2 1"/>
  <p:tag name="CHARTSTRINGSTDPER" val="0.0769230769230769 0.153846153846154 0.307692307692308 0.461538461538462"/>
  <p:tag name="CHARTSTRINGREVPER" val="0.461538461538462 0.307692307692308 0.153846153846154 0.0769230769230769"/>
  <p:tag name="RESPONSESGATHERED" val="False"/>
  <p:tag name="ANONYMOUSTEMP" val="False"/>
  <p:tag name="SLIDEORDER" val="9"/>
  <p:tag name="SLIDEGUID" val="053185E893A946F4BCB4A7C006BAF3D3"/>
  <p:tag name="QUESTIONALIAS" val="14. We have been ignoring other leakages from the Income—Expenditure stream. \ Which of the following is NOT a Leakage? "/>
  <p:tag name="ANSWERSALIAS" val="Savings (S)|smicln|Investment (I)|smicln|Taxes (T)|smicln|Imports (M)"/>
  <p:tag name="VALUES" val="Incorrect|smicln|Correct|smicln|Incorrect|smicln|Incorrect"/>
</p:tagLst>
</file>

<file path=ppt/tags/tag8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2.xml><?xml version="1.0" encoding="utf-8"?>
<p:tagLst xmlns:a="http://schemas.openxmlformats.org/drawingml/2006/main" xmlns:r="http://schemas.openxmlformats.org/officeDocument/2006/relationships" xmlns:p="http://schemas.openxmlformats.org/presentationml/2006/main">
  <p:tag name="ANSWERBULLETS" val="3"/>
  <p:tag name="TEXTLENGTH" val="48"/>
  <p:tag name="FONTSIZE" val="32"/>
  <p:tag name="BULLETTYPE" val="ppBulletArabicPeriod"/>
  <p:tag name="ANSWERTEXT" val="Savings (S)&#10;Investment (I)&#10;Taxes (T)&#10;Imports (M)"/>
  <p:tag name="OLDNUMANSWERS" val="4"/>
</p:tagLst>
</file>

<file path=ppt/tags/tag83.xml><?xml version="1.0" encoding="utf-8"?>
<p:tagLst xmlns:a="http://schemas.openxmlformats.org/drawingml/2006/main" xmlns:r="http://schemas.openxmlformats.org/officeDocument/2006/relationships" xmlns:p="http://schemas.openxmlformats.org/presentationml/2006/main">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7"/>
  <p:tag name="SLIDEGUID" val="7EFD3ABE405442BA9AD77A26C65360EA"/>
  <p:tag name="ANSWERSALIAS" val="It increases|smicln|It decreases|smicln|It doesn’t change"/>
  <p:tag name="QUESTIONALIAS" val="15. If we add taxes and imports to our model then what happens to the size of the multiplier?"/>
  <p:tag name="TOTALRESPONSES" val="13"/>
  <p:tag name="RESPONSECOUNT" val="13"/>
  <p:tag name="SLICED" val="False"/>
  <p:tag name="RESPONSES" val="2;2;1;-;2;2;-;-;2;1;-;2;-;2;1;1;3;2;"/>
  <p:tag name="CHARTSTRINGSTD" val="4 8 1"/>
  <p:tag name="CHARTSTRINGREV" val="1 8 4"/>
  <p:tag name="CHARTSTRINGSTDPER" val="0.307692307692308 0.615384615384615 0.0769230769230769"/>
  <p:tag name="CHARTSTRINGREVPER" val="0.0769230769230769 0.615384615384615 0.307692307692308"/>
  <p:tag name="RESPONSESGATHERED" val="False"/>
  <p:tag name="ANONYMOUSTEMP" val="False"/>
  <p:tag name="CORRECTPOINTVALUE" val="0"/>
  <p:tag name="VALUES" val="No Value|smicln|No Value|smicln|No Value"/>
</p:tagLst>
</file>

<file path=ppt/tags/tag85.xml><?xml version="1.0" encoding="utf-8"?>
<p:tagLst xmlns:a="http://schemas.openxmlformats.org/drawingml/2006/main" xmlns:r="http://schemas.openxmlformats.org/officeDocument/2006/relationships" xmlns:p="http://schemas.openxmlformats.org/presentationml/2006/main">
  <p:tag name="ANSWERBULLETS" val="3"/>
  <p:tag name="TEXTLENGTH" val="43"/>
  <p:tag name="FONTSIZE" val="32"/>
  <p:tag name="BULLETTYPE" val="ppBulletArabicPeriod"/>
  <p:tag name="ANSWERTEXT" val="It increases&#10;It decreases&#10;It doesn’t change"/>
  <p:tag name="OLDNUMANSWERS" val="3"/>
</p:tagLst>
</file>

<file path=ppt/tags/tag8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It increases|smicln|It decreases|smicln|It doesn’t change"/>
  <p:tag name="QUESTIONALIAS" val="15. If we add taxes and imports to our model then what happens to the size of the multiplier?"/>
  <p:tag name="TOTALRESPONSES" val="13"/>
  <p:tag name="RESPONSECOUNT" val="13"/>
  <p:tag name="SLICED" val="False"/>
  <p:tag name="RESPONSES" val="2;2;1;-;2;2;-;-;2;1;-;2;-;2;1;1;3;2;"/>
  <p:tag name="CHARTSTRINGSTD" val="4 8 1"/>
  <p:tag name="CHARTSTRINGREV" val="1 8 4"/>
  <p:tag name="CHARTSTRINGSTDPER" val="0.307692307692308 0.615384615384615 0.0769230769230769"/>
  <p:tag name="CHARTSTRINGREVPER" val="0.0769230769230769 0.615384615384615 0.307692307692308"/>
  <p:tag name="RESPONSESGATHERED" val="False"/>
  <p:tag name="ANONYMOUSTEMP" val="False"/>
  <p:tag name="SLIDEORDER" val="8"/>
  <p:tag name="SLIDEGUID" val="57586088384649C083645C5BBCA60AC6"/>
  <p:tag name="VALUES" val="Incorrect|smicln|Correct|smicln|Incorrect"/>
</p:tagLst>
</file>

<file path=ppt/tags/tag87.xml><?xml version="1.0" encoding="utf-8"?>
<p:tagLst xmlns:a="http://schemas.openxmlformats.org/drawingml/2006/main" xmlns:r="http://schemas.openxmlformats.org/officeDocument/2006/relationships" xmlns:p="http://schemas.openxmlformats.org/presentationml/2006/main">
  <p:tag name="ANSWERBULLETS" val="3"/>
  <p:tag name="TEXTLENGTH" val="43"/>
  <p:tag name="FONTSIZE" val="32"/>
  <p:tag name="BULLETTYPE" val="ppBulletArabicPeriod"/>
  <p:tag name="ANSWERTEXT" val="It increases&#10;It decreases&#10;It doesn’t change"/>
  <p:tag name="OLDNUMANSWERS" val="3"/>
</p:tagLst>
</file>

<file path=ppt/tags/tag8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9.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ANSWERBULLETS" val="3"/>
  <p:tag name="TEXTLENGTH" val="61"/>
  <p:tag name="FONTSIZE" val="32"/>
  <p:tag name="BULLETTYPE" val="ppBulletArabicPeriod"/>
  <p:tag name="ANSWERTEXT" val="$100 billion&#10;$200 billion&#10;$300 billion&#10;Less than $100 billion"/>
  <p:tag name="OLDNUMANSWERS" val="4"/>
</p:tagLst>
</file>

<file path=ppt/tags/tag9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5"/>
  <p:tag name="SLIDEGUID" val="F5FD5156DFE144249F726D3B04CD2EBE"/>
  <p:tag name="TOTALRESPONSES" val="9"/>
  <p:tag name="RESPONSECOUNT" val="9"/>
  <p:tag name="SLICED" val="False"/>
  <p:tag name="RESPONSES" val="2;4;-;-;4;4;-;3;-;4;-;-;-;-;2;4;-;4;"/>
  <p:tag name="CHARTSTRINGSTD" val="0 2 1 6"/>
  <p:tag name="CHARTSTRINGREV" val="6 1 2 0"/>
  <p:tag name="CHARTSTRINGSTDPER" val="0 0.222222222222222 0.111111111111111 0.666666666666667"/>
  <p:tag name="CHARTSTRINGREVPER" val="0.666666666666667 0.111111111111111 0.222222222222222 0"/>
  <p:tag name="RESPONSESGATHERED" val="False"/>
  <p:tag name="ANONYMOUSTEMP" val="False"/>
  <p:tag name="QUESTIONALIAS" val="16. Change in G needed to achieve FE? (We will use the simple multiplier for government spending unless told otherwise)"/>
  <p:tag name="ANSWERSALIAS" val="$ 100|smicln|$   80|smicln|$   40|smicln|$   20"/>
  <p:tag name="CORRECTPOINTVALUE" val="0"/>
  <p:tag name="VALUES" val="No Value|smicln|No Value|smicln|No Value|smicln|No Value"/>
</p:tagLst>
</file>

<file path=ppt/tags/tag91.xml><?xml version="1.0" encoding="utf-8"?>
<p:tagLst xmlns:a="http://schemas.openxmlformats.org/drawingml/2006/main" xmlns:r="http://schemas.openxmlformats.org/officeDocument/2006/relationships" xmlns:p="http://schemas.openxmlformats.org/presentationml/2006/main">
  <p:tag name="ANSWERBULLETS" val="3"/>
  <p:tag name="TEXTLENGTH" val="26"/>
  <p:tag name="FONTSIZE" val="32"/>
  <p:tag name="BULLETTYPE" val="ppBulletArabicPeriod"/>
  <p:tag name="ANSWERTEXT" val="$ 100&#10;$   80&#10;$   40&#10;$   20"/>
  <p:tag name="OLDNUMANSWERS" val="4"/>
</p:tagLst>
</file>

<file path=ppt/tags/tag9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9"/>
  <p:tag name="RESPONSECOUNT" val="9"/>
  <p:tag name="SLICED" val="False"/>
  <p:tag name="RESPONSES" val="2;4;-;-;4;4;-;3;-;4;-;-;-;-;2;4;-;4;"/>
  <p:tag name="CHARTSTRINGSTD" val="0 2 1 6"/>
  <p:tag name="CHARTSTRINGREV" val="6 1 2 0"/>
  <p:tag name="CHARTSTRINGSTDPER" val="0 0.222222222222222 0.111111111111111 0.666666666666667"/>
  <p:tag name="CHARTSTRINGREVPER" val="0.666666666666667 0.111111111111111 0.222222222222222 0"/>
  <p:tag name="RESPONSESGATHERED" val="False"/>
  <p:tag name="ANONYMOUSTEMP" val="False"/>
  <p:tag name="SLIDEORDER" val="6"/>
  <p:tag name="SLIDEGUID" val="17D55A82F2D940C3B576366B2DDB9D3D"/>
  <p:tag name="QUESTIONALIAS" val="16. Change in G needed to achieve FE? (We will use the simple multiplier for government spending unless told otherwise)"/>
  <p:tag name="ANSWERSALIAS" val="$ 100|smicln|$   80|smicln|$   40|smicln|$   20"/>
  <p:tag name="VALUES" val="Incorrect|smicln|Incorrect|smicln|Incorrect|smicln|Correct"/>
</p:tagLst>
</file>

<file path=ppt/tags/tag93.xml><?xml version="1.0" encoding="utf-8"?>
<p:tagLst xmlns:a="http://schemas.openxmlformats.org/drawingml/2006/main" xmlns:r="http://schemas.openxmlformats.org/officeDocument/2006/relationships" xmlns:p="http://schemas.openxmlformats.org/presentationml/2006/main">
  <p:tag name="ANSWERBULLETS" val="3"/>
  <p:tag name="TEXTLENGTH" val="26"/>
  <p:tag name="FONTSIZE" val="32"/>
  <p:tag name="BULLETTYPE" val="ppBulletArabicPeriod"/>
  <p:tag name="ANSWERTEXT" val="$ 100&#10;$   80&#10;$   40&#10;$   20"/>
  <p:tag name="OLDNUMANSWERS" val="4"/>
</p:tagLst>
</file>

<file path=ppt/tags/tag9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5.xml><?xml version="1.0" encoding="utf-8"?>
<p:tagLst xmlns:a="http://schemas.openxmlformats.org/drawingml/2006/main" xmlns:r="http://schemas.openxmlformats.org/officeDocument/2006/relationships" xmlns:p="http://schemas.openxmlformats.org/presentationml/2006/main">
  <p:tag name="DELIMITERS" val="3.1"/>
</p:tagLst>
</file>

<file path=ppt/tags/tag9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6"/>
  <p:tag name="SLIDEGUID" val="8B8C6D8A0D4E4BF2873EEAFD8A096382"/>
  <p:tag name="ANSWERSALIAS" val="1|smicln|2|smicln|3|smicln|4|smicln|5"/>
  <p:tag name="QUESTIONALIAS" val="17. So, if MPC =.8, and G increases by $20, AND THERE IS INFLATION, what is the multiplier in the graph at right?"/>
  <p:tag name="TOTALRESPONSES" val="8"/>
  <p:tag name="RESPONSECOUNT" val="8"/>
  <p:tag name="SLICED" val="False"/>
  <p:tag name="RESPONSES" val="-;3;-;-;3;3;3;-;3;3;-;-;-;-;3;-;-;4;"/>
  <p:tag name="CHARTSTRINGSTD" val="0 0 7 1 0"/>
  <p:tag name="CHARTSTRINGREV" val="0 1 7 0 0"/>
  <p:tag name="CHARTSTRINGSTDPER" val="0 0 0.875 0.125 0"/>
  <p:tag name="CHARTSTRINGREVPER" val="0 0.125 0.875 0 0"/>
  <p:tag name="RESPONSESGATHERED" val="False"/>
  <p:tag name="ANONYMOUSTEMP" val="False"/>
  <p:tag name="CORRECTPOINTVALUE" val="0"/>
  <p:tag name="VALUES" val="No Value|smicln|No Value|smicln|No Value|smicln|No Value|smicln|No Value"/>
</p:tagLst>
</file>

<file path=ppt/tags/tag97.xml><?xml version="1.0" encoding="utf-8"?>
<p:tagLst xmlns:a="http://schemas.openxmlformats.org/drawingml/2006/main" xmlns:r="http://schemas.openxmlformats.org/officeDocument/2006/relationships" xmlns:p="http://schemas.openxmlformats.org/presentationml/2006/main">
  <p:tag name="ANSWERBULLETS" val="3"/>
  <p:tag name="ANSWERTEXT" val="1&#10;2&#10;3&#10;4&#10;5"/>
  <p:tag name="BULLETTYPE" val="ppBulletArabicPeriod"/>
  <p:tag name="FONTSIZE" val="32"/>
  <p:tag name="TEXTLENGTH" val="9"/>
  <p:tag name="OLDNUMANSWERS" val="5"/>
</p:tagLst>
</file>

<file path=ppt/tags/tag9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1|smicln|2|smicln|3|smicln|4|smicln|5"/>
  <p:tag name="QUESTIONALIAS" val="17. So, if MPC =.8, and G increases by $20, AND THERE IS INFLATION, what is the multiplier in the graph at right?"/>
  <p:tag name="TOTALRESPONSES" val="8"/>
  <p:tag name="RESPONSECOUNT" val="8"/>
  <p:tag name="SLICED" val="False"/>
  <p:tag name="RESPONSES" val="-;3;-;-;3;3;3;-;3;3;-;-;-;-;3;-;-;4;"/>
  <p:tag name="CHARTSTRINGSTD" val="0 0 7 1 0"/>
  <p:tag name="CHARTSTRINGREV" val="0 1 7 0 0"/>
  <p:tag name="CHARTSTRINGSTDPER" val="0 0 0.875 0.125 0"/>
  <p:tag name="CHARTSTRINGREVPER" val="0 0.125 0.875 0 0"/>
  <p:tag name="RESPONSESGATHERED" val="False"/>
  <p:tag name="ANONYMOUSTEMP" val="False"/>
  <p:tag name="SLIDEORDER" val="7"/>
  <p:tag name="SLIDEGUID" val="FDF64A23659E46BDA9D87B7659105049"/>
  <p:tag name="VALUES" val="Incorrect|smicln|Incorrect|smicln|Correct|smicln|Incorrect|smicln|Incorrect"/>
</p:tagLst>
</file>

<file path=ppt/tags/tag99.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32"/>
  <p:tag name="BULLETTYPE" val="ppBulletArabicPeriod"/>
  <p:tag name="ANSWERTEXT" val="1&#10;2&#10;3&#10;4&#10;5"/>
  <p:tag name="OLDNUMANSWERS" val="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4132</TotalTime>
  <Words>1521</Words>
  <Application>Microsoft Office PowerPoint</Application>
  <PresentationFormat>On-screen Show (4:3)</PresentationFormat>
  <Paragraphs>360</Paragraphs>
  <Slides>48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Chart</vt:lpstr>
      <vt:lpstr>FISCAL POLICY 10a – The Spending Multiplier</vt:lpstr>
      <vt:lpstr>FISCAL POLICY 10a  –  The Spending Multiplier</vt:lpstr>
      <vt:lpstr>10a  –  The Spending Multiplier</vt:lpstr>
      <vt:lpstr>10a  –  The Spending Multiplier</vt:lpstr>
      <vt:lpstr>1. We know: GDP = C + Ig + G + Xn If full employment GDP = $500 billion and the equilibrium GDP = $400 billion, what change in I is needed to achieve full employment?</vt:lpstr>
      <vt:lpstr>1. We know: GDP = C + Ig + G + Xn If full employment GDP = $500 billion and the equilibrium GDP = $400 billion, what change in I is needed to achieve full employment?</vt:lpstr>
      <vt:lpstr>The Multiplier Effect</vt:lpstr>
      <vt:lpstr>2. MPC = ?</vt:lpstr>
      <vt:lpstr>2. MPC = ?</vt:lpstr>
      <vt:lpstr>3. MPS = ?</vt:lpstr>
      <vt:lpstr>3. MPS = ?</vt:lpstr>
      <vt:lpstr>4. MPC = ?</vt:lpstr>
      <vt:lpstr>4. MPC = ?</vt:lpstr>
      <vt:lpstr>MPC = 0.9 = Slope of C = rise/run</vt:lpstr>
      <vt:lpstr>5. MPS = ?</vt:lpstr>
      <vt:lpstr>5. MPS = ?</vt:lpstr>
      <vt:lpstr>6. Assume MPC = 0.8.  We know: GDP = C + Ig + G + Xn If full employment GDP = $500 billion and the equilibrium GDP = $400 billion, what change in I is needed to achieve full employment?</vt:lpstr>
      <vt:lpstr>6. Assume MPC = 0.8.  We know: GDP = C + Ig + G + Xn If full employment GDP = $500 billion and the equilibrium GDP = $400 billion, what change in I is needed to achieve full employment?</vt:lpstr>
      <vt:lpstr>The Multiplier Effect</vt:lpstr>
      <vt:lpstr>7. If Investment increases by $5, GDP will increase by how much?</vt:lpstr>
      <vt:lpstr>7. If Investment increases by $5, GDP will increase by how much?</vt:lpstr>
      <vt:lpstr>8. If Investment increases by $5, GDP will increase by how much?</vt:lpstr>
      <vt:lpstr>8. If Investment increases by $5, GDP will increase by how much?</vt:lpstr>
      <vt:lpstr>9. MPC = 0.6   If Investment increases by $100, and there is no inflation, what happens to GDP?</vt:lpstr>
      <vt:lpstr>9. MPC = 0.6   If Investment increases by $100, and there is no inflation, what happens to GDP?</vt:lpstr>
      <vt:lpstr>10. What happens to the size of the multiplier if the MPC increases (MPS decreases)?</vt:lpstr>
      <vt:lpstr>10. What happens to the size of the multiplier if the MPC increases (MPS decreases)?</vt:lpstr>
      <vt:lpstr>PowerPoint Presentation</vt:lpstr>
      <vt:lpstr>11. We have been assuming that MPC is constant over all income levels.  Which is true “in the real world”?</vt:lpstr>
      <vt:lpstr>11. We have been assuming that MPC is constant over all income levels.  Which is true “in the real world”?</vt:lpstr>
      <vt:lpstr>PowerPoint Presentation</vt:lpstr>
      <vt:lpstr>12. Which would be a more effective expansionary FP?</vt:lpstr>
      <vt:lpstr>12. Which would be a more effective expansionary FP?</vt:lpstr>
      <vt:lpstr>13. If you cut taxes on lower income people and raise the same amount of taxes from higher income people, what effect, if any, will it have on aggregate demand?</vt:lpstr>
      <vt:lpstr>13. If you cut taxes on lower income people and raise the same amount of taxes from higher income people, what effect, if any, will it have on aggregate demand?</vt:lpstr>
      <vt:lpstr>PowerPoint Presentation</vt:lpstr>
      <vt:lpstr>14. We have been ignoring leakages from the Income = Expenditure stream.  Leakages will reduce spending \ Which of the following is NOT a Leakage? </vt:lpstr>
      <vt:lpstr>14. We have been ignoring leakages from the Income = Expenditure stream.  Leakages will reduce spending \ Which of the following is NOT a Leakage?  </vt:lpstr>
      <vt:lpstr>Disposable Income Becomes Spending (AD), but . . . </vt:lpstr>
      <vt:lpstr>15. If we add taxes and imports to our model then what happens to the size of the multiplier?</vt:lpstr>
      <vt:lpstr>15. If we add taxes and imports to our model then what happens to the size of the multiplier?</vt:lpstr>
      <vt:lpstr>In the real world, with these additional leakages, the size of the multiplier is smaller than the simple multiplier.  MPS = fraction of add’l income spent MPT = fraction of add’l income paid in taxes MPM = fraction of add’l income spent on imports</vt:lpstr>
      <vt:lpstr>16. Change in G needed to achieve FE? (We will use the simple multiplier for government spending unless told otherwise)</vt:lpstr>
      <vt:lpstr>16. Change in G needed to achieve FE? (We will use the simple multiplier for government spending unless told otherwise)</vt:lpstr>
      <vt:lpstr>But what if there is inflation?</vt:lpstr>
      <vt:lpstr>17. So, if MPC =.8, and G increases by $20, AND THERE IS INFLATION, what is the multiplier in the graph at right?</vt:lpstr>
      <vt:lpstr>17. So, if MPC =.8, and G increases by $20, AND THERE IS INFLATION, what is the multiplier in the graph at right?</vt:lpstr>
      <vt:lpstr>MULTIPLIERS (Lesson 10a)</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harper</dc:creator>
  <cp:lastModifiedBy>Harper</cp:lastModifiedBy>
  <cp:revision>377</cp:revision>
  <dcterms:created xsi:type="dcterms:W3CDTF">2013-02-04T18:55:14Z</dcterms:created>
  <dcterms:modified xsi:type="dcterms:W3CDTF">2018-08-09T15:37:41Z</dcterms:modified>
</cp:coreProperties>
</file>