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50" r:id="rId2"/>
    <p:sldId id="540" r:id="rId3"/>
    <p:sldId id="541" r:id="rId4"/>
    <p:sldId id="542" r:id="rId5"/>
    <p:sldId id="543" r:id="rId6"/>
    <p:sldId id="545" r:id="rId7"/>
    <p:sldId id="544" r:id="rId8"/>
    <p:sldId id="547" r:id="rId9"/>
    <p:sldId id="546" r:id="rId10"/>
    <p:sldId id="548" r:id="rId11"/>
    <p:sldId id="549" r:id="rId12"/>
    <p:sldId id="550" r:id="rId13"/>
    <p:sldId id="551" r:id="rId14"/>
    <p:sldId id="552" r:id="rId15"/>
    <p:sldId id="553" r:id="rId16"/>
    <p:sldId id="554" r:id="rId17"/>
    <p:sldId id="555" r:id="rId18"/>
    <p:sldId id="556" r:id="rId19"/>
    <p:sldId id="557" r:id="rId20"/>
    <p:sldId id="558" r:id="rId21"/>
    <p:sldId id="559" r:id="rId22"/>
    <p:sldId id="560" r:id="rId23"/>
    <p:sldId id="561" r:id="rId24"/>
    <p:sldId id="562" r:id="rId25"/>
    <p:sldId id="563" r:id="rId26"/>
    <p:sldId id="564" r:id="rId27"/>
    <p:sldId id="565" r:id="rId28"/>
    <p:sldId id="566" r:id="rId29"/>
    <p:sldId id="567" r:id="rId30"/>
    <p:sldId id="568" r:id="rId31"/>
    <p:sldId id="569" r:id="rId32"/>
    <p:sldId id="570" r:id="rId33"/>
    <p:sldId id="571" r:id="rId34"/>
    <p:sldId id="572" r:id="rId35"/>
    <p:sldId id="573" r:id="rId36"/>
    <p:sldId id="574" r:id="rId37"/>
    <p:sldId id="575" r:id="rId38"/>
    <p:sldId id="576" r:id="rId39"/>
    <p:sldId id="577" r:id="rId40"/>
    <p:sldId id="578" r:id="rId41"/>
    <p:sldId id="579" r:id="rId42"/>
    <p:sldId id="580" r:id="rId43"/>
    <p:sldId id="581" r:id="rId44"/>
    <p:sldId id="582" r:id="rId45"/>
    <p:sldId id="583" r:id="rId46"/>
    <p:sldId id="584" r:id="rId47"/>
    <p:sldId id="585" r:id="rId48"/>
    <p:sldId id="586" r:id="rId49"/>
    <p:sldId id="587" r:id="rId50"/>
    <p:sldId id="588" r:id="rId51"/>
    <p:sldId id="589" r:id="rId52"/>
    <p:sldId id="590" r:id="rId53"/>
    <p:sldId id="591" r:id="rId54"/>
    <p:sldId id="592" r:id="rId55"/>
    <p:sldId id="593" r:id="rId56"/>
    <p:sldId id="594" r:id="rId57"/>
    <p:sldId id="595" r:id="rId58"/>
    <p:sldId id="596" r:id="rId59"/>
    <p:sldId id="597" r:id="rId60"/>
    <p:sldId id="598" r:id="rId61"/>
    <p:sldId id="599" r:id="rId62"/>
    <p:sldId id="600" r:id="rId63"/>
    <p:sldId id="601" r:id="rId64"/>
    <p:sldId id="602" r:id="rId65"/>
    <p:sldId id="603" r:id="rId66"/>
    <p:sldId id="604" r:id="rId67"/>
    <p:sldId id="605" r:id="rId68"/>
    <p:sldId id="606" r:id="rId69"/>
    <p:sldId id="607" r:id="rId70"/>
    <p:sldId id="608" r:id="rId71"/>
    <p:sldId id="609" r:id="rId72"/>
    <p:sldId id="610" r:id="rId73"/>
    <p:sldId id="611" r:id="rId74"/>
    <p:sldId id="612" r:id="rId75"/>
    <p:sldId id="613" r:id="rId76"/>
    <p:sldId id="614" r:id="rId77"/>
    <p:sldId id="615" r:id="rId78"/>
    <p:sldId id="616" r:id="rId79"/>
    <p:sldId id="617" r:id="rId80"/>
    <p:sldId id="618" r:id="rId81"/>
    <p:sldId id="619" r:id="rId82"/>
    <p:sldId id="620" r:id="rId83"/>
    <p:sldId id="621" r:id="rId84"/>
    <p:sldId id="539" r:id="rId85"/>
  </p:sldIdLst>
  <p:sldSz cx="9144000" cy="6858000" type="screen4x3"/>
  <p:notesSz cx="6858000" cy="9144000"/>
  <p:custDataLst>
    <p:tags r:id="rId8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979"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D826E5-5377-43E0-80DD-91F4C4AAF203}" type="datetimeFigureOut">
              <a:rPr lang="en-US" smtClean="0"/>
              <a:pPr/>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D7E5AC-B8E5-414B-81DB-7931342C1E3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D826E5-5377-43E0-80DD-91F4C4AAF203}" type="datetimeFigureOut">
              <a:rPr lang="en-US" smtClean="0"/>
              <a:pPr/>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D7E5AC-B8E5-414B-81DB-7931342C1E3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D826E5-5377-43E0-80DD-91F4C4AAF203}" type="datetimeFigureOut">
              <a:rPr lang="en-US" smtClean="0"/>
              <a:pPr/>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D7E5AC-B8E5-414B-81DB-7931342C1E3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746EAF-A769-436D-9698-E3130BACC578}" type="datetimeFigureOut">
              <a:rPr lang="en-US" smtClean="0"/>
              <a:pPr/>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9D441-B69F-49EC-8203-F85001B0A1C3}" type="slidenum">
              <a:rPr lang="en-US" smtClean="0"/>
              <a:pPr/>
              <a:t>‹#›</a:t>
            </a:fld>
            <a:endParaRPr lang="en-US"/>
          </a:p>
        </p:txBody>
      </p:sp>
    </p:spTree>
    <p:extLst>
      <p:ext uri="{BB962C8B-B14F-4D97-AF65-F5344CB8AC3E}">
        <p14:creationId xmlns:p14="http://schemas.microsoft.com/office/powerpoint/2010/main" val="3195814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D826E5-5377-43E0-80DD-91F4C4AAF203}" type="datetimeFigureOut">
              <a:rPr lang="en-US" smtClean="0"/>
              <a:pPr/>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D7E5AC-B8E5-414B-81DB-7931342C1E3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D826E5-5377-43E0-80DD-91F4C4AAF203}" type="datetimeFigureOut">
              <a:rPr lang="en-US" smtClean="0"/>
              <a:pPr/>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D7E5AC-B8E5-414B-81DB-7931342C1E3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D826E5-5377-43E0-80DD-91F4C4AAF203}" type="datetimeFigureOut">
              <a:rPr lang="en-US" smtClean="0"/>
              <a:pPr/>
              <a:t>5/8/2019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D7E5AC-B8E5-414B-81DB-7931342C1E3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D826E5-5377-43E0-80DD-91F4C4AAF203}" type="datetimeFigureOut">
              <a:rPr lang="en-US" smtClean="0"/>
              <a:pPr/>
              <a:t>5/8/2019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D7E5AC-B8E5-414B-81DB-7931342C1E3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D826E5-5377-43E0-80DD-91F4C4AAF203}" type="datetimeFigureOut">
              <a:rPr lang="en-US" smtClean="0"/>
              <a:pPr/>
              <a:t>5/8/2019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D7E5AC-B8E5-414B-81DB-7931342C1E3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D826E5-5377-43E0-80DD-91F4C4AAF203}" type="datetimeFigureOut">
              <a:rPr lang="en-US" smtClean="0"/>
              <a:pPr/>
              <a:t>5/8/2019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D7E5AC-B8E5-414B-81DB-7931342C1E3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D826E5-5377-43E0-80DD-91F4C4AAF203}" type="datetimeFigureOut">
              <a:rPr lang="en-US" smtClean="0"/>
              <a:pPr/>
              <a:t>5/8/2019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D7E5AC-B8E5-414B-81DB-7931342C1E3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D826E5-5377-43E0-80DD-91F4C4AAF203}" type="datetimeFigureOut">
              <a:rPr lang="en-US" smtClean="0"/>
              <a:pPr/>
              <a:t>5/8/2019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D7E5AC-B8E5-414B-81DB-7931342C1E3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D826E5-5377-43E0-80DD-91F4C4AAF203}" type="datetimeFigureOut">
              <a:rPr lang="en-US" smtClean="0"/>
              <a:pPr/>
              <a:t>5/8/2019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D7E5AC-B8E5-414B-81DB-7931342C1E3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6.xml"/><Relationship Id="rId1" Type="http://schemas.openxmlformats.org/officeDocument/2006/relationships/tags" Target="../tags/tag2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image" Target="../media/image8.png"/><Relationship Id="rId4"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image" Target="../media/image8.png"/><Relationship Id="rId4"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6.xml"/><Relationship Id="rId1" Type="http://schemas.openxmlformats.org/officeDocument/2006/relationships/tags" Target="../tags/tag35.xml"/></Relationships>
</file>

<file path=ppt/slides/_rels/slide16.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1.xml"/><Relationship Id="rId1" Type="http://schemas.openxmlformats.org/officeDocument/2006/relationships/tags" Target="../tags/tag40.xml"/></Relationships>
</file>

<file path=ppt/slides/_rels/slide18.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4"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12.xml"/><Relationship Id="rId1" Type="http://schemas.openxmlformats.org/officeDocument/2006/relationships/tags" Target="../tags/tag4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4.wmf"/></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7.xml"/><Relationship Id="rId1" Type="http://schemas.openxmlformats.org/officeDocument/2006/relationships/tags" Target="../tags/tag46.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image" Target="../media/image10.png"/><Relationship Id="rId4"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52.xml"/><Relationship Id="rId1" Type="http://schemas.openxmlformats.org/officeDocument/2006/relationships/tags" Target="../tags/tag51.xml"/></Relationships>
</file>

<file path=ppt/slides/_rels/slide23.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6.xml"/><Relationship Id="rId1" Type="http://schemas.openxmlformats.org/officeDocument/2006/relationships/tags" Target="../tags/tag56.xml"/><Relationship Id="rId4" Type="http://schemas.openxmlformats.org/officeDocument/2006/relationships/image" Target="../media/image12.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58.xml"/><Relationship Id="rId1" Type="http://schemas.openxmlformats.org/officeDocument/2006/relationships/tags" Target="../tags/tag57.xml"/></Relationships>
</file>

<file path=ppt/slides/_rels/slide26.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4"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3.xml"/><Relationship Id="rId1" Type="http://schemas.openxmlformats.org/officeDocument/2006/relationships/tags" Target="../tags/tag62.xml"/></Relationships>
</file>

<file path=ppt/slides/_rels/slide28.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4"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8.xml"/><Relationship Id="rId1" Type="http://schemas.openxmlformats.org/officeDocument/2006/relationships/tags" Target="../tags/tag67.xml"/><Relationship Id="rId4" Type="http://schemas.openxmlformats.org/officeDocument/2006/relationships/image" Target="../media/image13.wmf"/></Relationships>
</file>

<file path=ppt/slides/_rels/slide3.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4.wmf"/><Relationship Id="rId4"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5" Type="http://schemas.openxmlformats.org/officeDocument/2006/relationships/image" Target="../media/image13.wmf"/><Relationship Id="rId4"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12.xml"/><Relationship Id="rId1" Type="http://schemas.openxmlformats.org/officeDocument/2006/relationships/tags" Target="../tags/tag72.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74.xml"/><Relationship Id="rId1" Type="http://schemas.openxmlformats.org/officeDocument/2006/relationships/tags" Target="../tags/tag73.xml"/></Relationships>
</file>

<file path=ppt/slides/_rels/slide33.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 Id="rId4"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79.xml"/><Relationship Id="rId1" Type="http://schemas.openxmlformats.org/officeDocument/2006/relationships/tags" Target="../tags/tag78.xm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 Id="rId5" Type="http://schemas.openxmlformats.org/officeDocument/2006/relationships/image" Target="../media/image16.jpg"/><Relationship Id="rId4"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slideLayout" Target="../slideLayouts/slideLayout12.xml"/><Relationship Id="rId1" Type="http://schemas.openxmlformats.org/officeDocument/2006/relationships/tags" Target="../tags/tag83.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85.xml"/><Relationship Id="rId1" Type="http://schemas.openxmlformats.org/officeDocument/2006/relationships/tags" Target="../tags/tag84.xml"/><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 Id="rId5" Type="http://schemas.openxmlformats.org/officeDocument/2006/relationships/image" Target="../media/image18.jpg"/><Relationship Id="rId4"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90.xml"/><Relationship Id="rId1" Type="http://schemas.openxmlformats.org/officeDocument/2006/relationships/tags" Target="../tags/tag89.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image" Target="../media/image5.emf"/></Relationships>
</file>

<file path=ppt/slides/_rels/slide40.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 Id="rId4"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95.xml"/><Relationship Id="rId1" Type="http://schemas.openxmlformats.org/officeDocument/2006/relationships/tags" Target="../tags/tag94.xml"/><Relationship Id="rId4" Type="http://schemas.openxmlformats.org/officeDocument/2006/relationships/image" Target="../media/image19.jpeg"/></Relationships>
</file>

<file path=ppt/slides/_rels/slide42.xml.rels><?xml version="1.0" encoding="UTF-8" standalone="yes"?>
<Relationships xmlns="http://schemas.openxmlformats.org/package/2006/relationships"><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 Id="rId5" Type="http://schemas.openxmlformats.org/officeDocument/2006/relationships/image" Target="../media/image19.jpeg"/><Relationship Id="rId4"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7.xml"/><Relationship Id="rId1" Type="http://schemas.openxmlformats.org/officeDocument/2006/relationships/tags" Target="../tags/tag99.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01.xml"/><Relationship Id="rId1" Type="http://schemas.openxmlformats.org/officeDocument/2006/relationships/tags" Target="../tags/tag100.xml"/></Relationships>
</file>

<file path=ppt/slides/_rels/slide45.xml.rels><?xml version="1.0" encoding="UTF-8" standalone="yes"?>
<Relationships xmlns="http://schemas.openxmlformats.org/package/2006/relationships"><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 Id="rId4"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7.xml"/><Relationship Id="rId1" Type="http://schemas.openxmlformats.org/officeDocument/2006/relationships/tags" Target="../tags/tag105.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07.xml"/><Relationship Id="rId1" Type="http://schemas.openxmlformats.org/officeDocument/2006/relationships/tags" Target="../tags/tag106.xml"/></Relationships>
</file>

<file path=ppt/slides/_rels/slide48.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 Id="rId4"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12.xml"/><Relationship Id="rId1" Type="http://schemas.openxmlformats.org/officeDocument/2006/relationships/tags" Target="../tags/tag111.xml"/></Relationships>
</file>

<file path=ppt/slides/_rels/slide5.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5.emf"/><Relationship Id="rId4"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 Id="rId4"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17.xml"/><Relationship Id="rId1" Type="http://schemas.openxmlformats.org/officeDocument/2006/relationships/tags" Target="../tags/tag116.xml"/></Relationships>
</file>

<file path=ppt/slides/_rels/slide52.xml.rels><?xml version="1.0" encoding="UTF-8" standalone="yes"?>
<Relationships xmlns="http://schemas.openxmlformats.org/package/2006/relationships"><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tags" Target="../tags/tag118.xml"/><Relationship Id="rId4"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22.xml"/><Relationship Id="rId1" Type="http://schemas.openxmlformats.org/officeDocument/2006/relationships/tags" Target="../tags/tag121.xml"/></Relationships>
</file>

<file path=ppt/slides/_rels/slide54.xml.rels><?xml version="1.0" encoding="UTF-8" standalone="yes"?>
<Relationships xmlns="http://schemas.openxmlformats.org/package/2006/relationships"><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 Id="rId4"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27.xml"/><Relationship Id="rId1" Type="http://schemas.openxmlformats.org/officeDocument/2006/relationships/tags" Target="../tags/tag126.xml"/><Relationship Id="rId4" Type="http://schemas.openxmlformats.org/officeDocument/2006/relationships/image" Target="../media/image22.jpeg"/></Relationships>
</file>

<file path=ppt/slides/_rels/slide56.xml.rels><?xml version="1.0" encoding="UTF-8" standalone="yes"?>
<Relationships xmlns="http://schemas.openxmlformats.org/package/2006/relationships"><Relationship Id="rId3" Type="http://schemas.openxmlformats.org/officeDocument/2006/relationships/tags" Target="../tags/tag130.xml"/><Relationship Id="rId2" Type="http://schemas.openxmlformats.org/officeDocument/2006/relationships/tags" Target="../tags/tag129.xml"/><Relationship Id="rId1" Type="http://schemas.openxmlformats.org/officeDocument/2006/relationships/tags" Target="../tags/tag128.xml"/><Relationship Id="rId5" Type="http://schemas.openxmlformats.org/officeDocument/2006/relationships/image" Target="../media/image22.jpeg"/><Relationship Id="rId4"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32.xml"/><Relationship Id="rId1" Type="http://schemas.openxmlformats.org/officeDocument/2006/relationships/tags" Target="../tags/tag131.xml"/><Relationship Id="rId4" Type="http://schemas.openxmlformats.org/officeDocument/2006/relationships/image" Target="../media/image22.jpeg"/></Relationships>
</file>

<file path=ppt/slides/_rels/slide58.xml.rels><?xml version="1.0" encoding="UTF-8" standalone="yes"?>
<Relationships xmlns="http://schemas.openxmlformats.org/package/2006/relationships"><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 Id="rId5" Type="http://schemas.openxmlformats.org/officeDocument/2006/relationships/image" Target="../media/image22.jpeg"/><Relationship Id="rId4"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37.xml"/><Relationship Id="rId1" Type="http://schemas.openxmlformats.org/officeDocument/2006/relationships/tags" Target="../tags/tag136.xml"/><Relationship Id="rId4" Type="http://schemas.openxmlformats.org/officeDocument/2006/relationships/image" Target="../media/image23.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4.xml"/><Relationship Id="rId1" Type="http://schemas.openxmlformats.org/officeDocument/2006/relationships/tags" Target="../tags/tag13.xml"/></Relationships>
</file>

<file path=ppt/slides/_rels/slide60.xml.rels><?xml version="1.0" encoding="UTF-8" standalone="yes"?>
<Relationships xmlns="http://schemas.openxmlformats.org/package/2006/relationships"><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 Id="rId5" Type="http://schemas.openxmlformats.org/officeDocument/2006/relationships/image" Target="../media/image23.jpeg"/><Relationship Id="rId4"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42.xml"/><Relationship Id="rId1" Type="http://schemas.openxmlformats.org/officeDocument/2006/relationships/tags" Target="../tags/tag141.xml"/></Relationships>
</file>

<file path=ppt/slides/_rels/slide62.xml.rels><?xml version="1.0" encoding="UTF-8" standalone="yes"?>
<Relationships xmlns="http://schemas.openxmlformats.org/package/2006/relationships"><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tags" Target="../tags/tag143.xml"/><Relationship Id="rId4"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47.xml"/><Relationship Id="rId1" Type="http://schemas.openxmlformats.org/officeDocument/2006/relationships/tags" Target="../tags/tag146.xml"/><Relationship Id="rId4" Type="http://schemas.openxmlformats.org/officeDocument/2006/relationships/image" Target="../media/image24.png"/></Relationships>
</file>

<file path=ppt/slides/_rels/slide64.xml.rels><?xml version="1.0" encoding="UTF-8" standalone="yes"?>
<Relationships xmlns="http://schemas.openxmlformats.org/package/2006/relationships"><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tags" Target="../tags/tag148.xml"/><Relationship Id="rId5" Type="http://schemas.openxmlformats.org/officeDocument/2006/relationships/image" Target="../media/image24.png"/><Relationship Id="rId4"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52.xml"/><Relationship Id="rId1" Type="http://schemas.openxmlformats.org/officeDocument/2006/relationships/tags" Target="../tags/tag151.xml"/><Relationship Id="rId4" Type="http://schemas.openxmlformats.org/officeDocument/2006/relationships/image" Target="../media/image25.gif"/></Relationships>
</file>

<file path=ppt/slides/_rels/slide66.xml.rels><?xml version="1.0" encoding="UTF-8" standalone="yes"?>
<Relationships xmlns="http://schemas.openxmlformats.org/package/2006/relationships"><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tags" Target="../tags/tag153.xml"/><Relationship Id="rId5" Type="http://schemas.openxmlformats.org/officeDocument/2006/relationships/image" Target="../media/image25.gif"/><Relationship Id="rId4"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57.xml"/><Relationship Id="rId1" Type="http://schemas.openxmlformats.org/officeDocument/2006/relationships/tags" Target="../tags/tag156.xml"/><Relationship Id="rId4" Type="http://schemas.openxmlformats.org/officeDocument/2006/relationships/image" Target="../media/image26.wmf"/></Relationships>
</file>

<file path=ppt/slides/_rels/slide68.xml.rels><?xml version="1.0" encoding="UTF-8" standalone="yes"?>
<Relationships xmlns="http://schemas.openxmlformats.org/package/2006/relationships"><Relationship Id="rId3" Type="http://schemas.openxmlformats.org/officeDocument/2006/relationships/tags" Target="../tags/tag160.xml"/><Relationship Id="rId2" Type="http://schemas.openxmlformats.org/officeDocument/2006/relationships/tags" Target="../tags/tag159.xml"/><Relationship Id="rId1" Type="http://schemas.openxmlformats.org/officeDocument/2006/relationships/tags" Target="../tags/tag158.xml"/><Relationship Id="rId5" Type="http://schemas.openxmlformats.org/officeDocument/2006/relationships/image" Target="../media/image26.wmf"/><Relationship Id="rId4"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62.xml"/><Relationship Id="rId1" Type="http://schemas.openxmlformats.org/officeDocument/2006/relationships/tags" Target="../tags/tag161.xml"/><Relationship Id="rId4" Type="http://schemas.openxmlformats.org/officeDocument/2006/relationships/image" Target="../media/image27.jpeg"/></Relationships>
</file>

<file path=ppt/slides/_rels/slide7.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tags" Target="../tags/tag16.xml"/><Relationship Id="rId7" Type="http://schemas.openxmlformats.org/officeDocument/2006/relationships/oleObject" Target="../embeddings/oleObject1.bin"/><Relationship Id="rId2" Type="http://schemas.openxmlformats.org/officeDocument/2006/relationships/tags" Target="../tags/tag15.xml"/><Relationship Id="rId1" Type="http://schemas.openxmlformats.org/officeDocument/2006/relationships/vmlDrawing" Target="../drawings/vmlDrawing1.vml"/><Relationship Id="rId6" Type="http://schemas.openxmlformats.org/officeDocument/2006/relationships/slideLayout" Target="../slideLayouts/slideLayout12.xml"/><Relationship Id="rId5" Type="http://schemas.openxmlformats.org/officeDocument/2006/relationships/tags" Target="../tags/tag18.xml"/><Relationship Id="rId4" Type="http://schemas.openxmlformats.org/officeDocument/2006/relationships/tags" Target="../tags/tag17.xml"/></Relationships>
</file>

<file path=ppt/slides/_rels/slide70.xml.rels><?xml version="1.0" encoding="UTF-8" standalone="yes"?>
<Relationships xmlns="http://schemas.openxmlformats.org/package/2006/relationships"><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tags" Target="../tags/tag163.xml"/><Relationship Id="rId5" Type="http://schemas.openxmlformats.org/officeDocument/2006/relationships/image" Target="../media/image27.jpeg"/><Relationship Id="rId4"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67.xml"/><Relationship Id="rId1" Type="http://schemas.openxmlformats.org/officeDocument/2006/relationships/tags" Target="../tags/tag166.xml"/><Relationship Id="rId4" Type="http://schemas.openxmlformats.org/officeDocument/2006/relationships/image" Target="../media/image28.jpeg"/></Relationships>
</file>

<file path=ppt/slides/_rels/slide72.xml.rels><?xml version="1.0" encoding="UTF-8" standalone="yes"?>
<Relationships xmlns="http://schemas.openxmlformats.org/package/2006/relationships"><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tags" Target="../tags/tag168.xml"/><Relationship Id="rId5" Type="http://schemas.openxmlformats.org/officeDocument/2006/relationships/image" Target="../media/image28.jpeg"/><Relationship Id="rId4"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6.xml"/><Relationship Id="rId1" Type="http://schemas.openxmlformats.org/officeDocument/2006/relationships/tags" Target="../tags/tag171.xml"/></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73.xml"/><Relationship Id="rId1" Type="http://schemas.openxmlformats.org/officeDocument/2006/relationships/tags" Target="../tags/tag172.xml"/><Relationship Id="rId4" Type="http://schemas.openxmlformats.org/officeDocument/2006/relationships/image" Target="../media/image29.jpeg"/></Relationships>
</file>

<file path=ppt/slides/_rels/slide75.xml.rels><?xml version="1.0" encoding="UTF-8" standalone="yes"?>
<Relationships xmlns="http://schemas.openxmlformats.org/package/2006/relationships"><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tags" Target="../tags/tag174.xml"/><Relationship Id="rId5" Type="http://schemas.openxmlformats.org/officeDocument/2006/relationships/image" Target="../media/image29.jpeg"/><Relationship Id="rId4"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78.xml"/><Relationship Id="rId1" Type="http://schemas.openxmlformats.org/officeDocument/2006/relationships/tags" Target="../tags/tag177.xml"/><Relationship Id="rId4" Type="http://schemas.openxmlformats.org/officeDocument/2006/relationships/image" Target="../media/image30.wmf"/></Relationships>
</file>

<file path=ppt/slides/_rels/slide77.xml.rels><?xml version="1.0" encoding="UTF-8" standalone="yes"?>
<Relationships xmlns="http://schemas.openxmlformats.org/package/2006/relationships"><Relationship Id="rId3" Type="http://schemas.openxmlformats.org/officeDocument/2006/relationships/tags" Target="../tags/tag181.xml"/><Relationship Id="rId2" Type="http://schemas.openxmlformats.org/officeDocument/2006/relationships/tags" Target="../tags/tag180.xml"/><Relationship Id="rId1" Type="http://schemas.openxmlformats.org/officeDocument/2006/relationships/tags" Target="../tags/tag179.xml"/><Relationship Id="rId5" Type="http://schemas.openxmlformats.org/officeDocument/2006/relationships/image" Target="../media/image30.wmf"/><Relationship Id="rId4"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83.xml"/><Relationship Id="rId1" Type="http://schemas.openxmlformats.org/officeDocument/2006/relationships/tags" Target="../tags/tag182.xml"/><Relationship Id="rId4" Type="http://schemas.openxmlformats.org/officeDocument/2006/relationships/image" Target="../media/image31.wmf"/></Relationships>
</file>

<file path=ppt/slides/_rels/slide79.xml.rels><?xml version="1.0" encoding="UTF-8" standalone="yes"?>
<Relationships xmlns="http://schemas.openxmlformats.org/package/2006/relationships"><Relationship Id="rId3" Type="http://schemas.openxmlformats.org/officeDocument/2006/relationships/tags" Target="../tags/tag186.xml"/><Relationship Id="rId2" Type="http://schemas.openxmlformats.org/officeDocument/2006/relationships/tags" Target="../tags/tag185.xml"/><Relationship Id="rId1" Type="http://schemas.openxmlformats.org/officeDocument/2006/relationships/tags" Target="../tags/tag184.xml"/><Relationship Id="rId5" Type="http://schemas.openxmlformats.org/officeDocument/2006/relationships/image" Target="../media/image31.wmf"/><Relationship Id="rId4"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image" Target="../media/image7.png"/></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88.xml"/><Relationship Id="rId1" Type="http://schemas.openxmlformats.org/officeDocument/2006/relationships/tags" Target="../tags/tag187.xml"/><Relationship Id="rId4" Type="http://schemas.openxmlformats.org/officeDocument/2006/relationships/image" Target="../media/image32.png"/></Relationships>
</file>

<file path=ppt/slides/_rels/slide8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90.xml"/><Relationship Id="rId1" Type="http://schemas.openxmlformats.org/officeDocument/2006/relationships/tags" Target="../tags/tag189.xml"/><Relationship Id="rId4" Type="http://schemas.openxmlformats.org/officeDocument/2006/relationships/image" Target="../media/image33.wmf"/></Relationships>
</file>

<file path=ppt/slides/_rels/slide82.xml.rels><?xml version="1.0" encoding="UTF-8" standalone="yes"?>
<Relationships xmlns="http://schemas.openxmlformats.org/package/2006/relationships"><Relationship Id="rId3" Type="http://schemas.openxmlformats.org/officeDocument/2006/relationships/tags" Target="../tags/tag193.xml"/><Relationship Id="rId2" Type="http://schemas.openxmlformats.org/officeDocument/2006/relationships/tags" Target="../tags/tag192.xml"/><Relationship Id="rId1" Type="http://schemas.openxmlformats.org/officeDocument/2006/relationships/tags" Target="../tags/tag191.xml"/><Relationship Id="rId5" Type="http://schemas.openxmlformats.org/officeDocument/2006/relationships/image" Target="../media/image33.wmf"/><Relationship Id="rId4"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7.xml"/><Relationship Id="rId1" Type="http://schemas.openxmlformats.org/officeDocument/2006/relationships/tags" Target="../tags/tag194.xml"/></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95.xml"/></Relationships>
</file>

<file path=ppt/slides/_rels/slide9.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image" Target="../media/image7.png"/><Relationship Id="rId4"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00200"/>
            <a:ext cx="7772400" cy="1143000"/>
          </a:xfrm>
        </p:spPr>
        <p:txBody>
          <a:bodyPr>
            <a:normAutofit fontScale="90000"/>
          </a:bodyPr>
          <a:lstStyle/>
          <a:p>
            <a:r>
              <a:rPr lang="en-US" b="1" dirty="0" smtClean="0"/>
              <a:t>Final Exam Review </a:t>
            </a:r>
            <a:r>
              <a:rPr lang="en-US" b="1" smtClean="0"/>
              <a:t>– Short</a:t>
            </a:r>
            <a:r>
              <a:rPr lang="en-US" b="1" dirty="0" smtClean="0"/>
              <a:t/>
            </a:r>
            <a:br>
              <a:rPr lang="en-US" b="1" dirty="0" smtClean="0"/>
            </a:br>
            <a:r>
              <a:rPr lang="en-US" sz="3100" b="1" dirty="0" smtClean="0"/>
              <a:t>(36 Questions)</a:t>
            </a:r>
            <a:endParaRPr lang="en-US" sz="3100" b="1" dirty="0"/>
          </a:p>
        </p:txBody>
      </p:sp>
      <p:sp>
        <p:nvSpPr>
          <p:cNvPr id="3" name="Subtitle 2"/>
          <p:cNvSpPr>
            <a:spLocks noGrp="1"/>
          </p:cNvSpPr>
          <p:nvPr>
            <p:ph type="subTitle" idx="1"/>
          </p:nvPr>
        </p:nvSpPr>
        <p:spPr>
          <a:xfrm>
            <a:off x="703217" y="2743200"/>
            <a:ext cx="7772400" cy="3276600"/>
          </a:xfrm>
        </p:spPr>
        <p:txBody>
          <a:bodyPr/>
          <a:lstStyle/>
          <a:p>
            <a:pPr algn="l"/>
            <a:r>
              <a:rPr lang="en-US" b="1" dirty="0" smtClean="0">
                <a:solidFill>
                  <a:schemeClr val="tx1"/>
                </a:solidFill>
              </a:rPr>
              <a:t>This web quiz may appear as two pages on tablets and laptops.</a:t>
            </a:r>
          </a:p>
          <a:p>
            <a:pPr algn="l"/>
            <a:endParaRPr lang="en-US" b="1" dirty="0">
              <a:solidFill>
                <a:schemeClr val="tx1"/>
              </a:solidFill>
            </a:endParaRPr>
          </a:p>
          <a:p>
            <a:pPr algn="l"/>
            <a:r>
              <a:rPr lang="en-US" b="1" dirty="0" smtClean="0">
                <a:solidFill>
                  <a:schemeClr val="tx1"/>
                </a:solidFill>
              </a:rPr>
              <a:t>I recommend that you view it as one page by clicking on the open book icon        at the bottom of the page.</a:t>
            </a:r>
          </a:p>
          <a:p>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5629" y="4953000"/>
            <a:ext cx="616272" cy="53067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2400"/>
            <a:ext cx="9144000" cy="167911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439771"/>
            <a:ext cx="9144000" cy="418229"/>
          </a:xfrm>
          <a:prstGeom prst="rect">
            <a:avLst/>
          </a:prstGeom>
        </p:spPr>
      </p:pic>
    </p:spTree>
    <p:custDataLst>
      <p:tags r:id="rId1"/>
    </p:custDataLst>
    <p:extLst>
      <p:ext uri="{BB962C8B-B14F-4D97-AF65-F5344CB8AC3E}">
        <p14:creationId xmlns:p14="http://schemas.microsoft.com/office/powerpoint/2010/main" val="3351182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pPr algn="l"/>
            <a:r>
              <a:rPr lang="en-US" dirty="0" smtClean="0"/>
              <a:t>11 and 12</a:t>
            </a:r>
            <a:endParaRPr lang="en-US" dirty="0"/>
          </a:p>
        </p:txBody>
      </p:sp>
      <p:pic>
        <p:nvPicPr>
          <p:cNvPr id="27650" name="Picture 2"/>
          <p:cNvPicPr>
            <a:picLocks noChangeAspect="1" noChangeArrowheads="1"/>
          </p:cNvPicPr>
          <p:nvPr/>
        </p:nvPicPr>
        <p:blipFill>
          <a:blip r:embed="rId3" cstate="print"/>
          <a:srcRect/>
          <a:stretch>
            <a:fillRect/>
          </a:stretch>
        </p:blipFill>
        <p:spPr bwMode="auto">
          <a:xfrm>
            <a:off x="3276600" y="533400"/>
            <a:ext cx="5582498" cy="5300663"/>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8184684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274638"/>
            <a:ext cx="4343400" cy="2239962"/>
          </a:xfrm>
        </p:spPr>
        <p:txBody>
          <a:bodyPr>
            <a:normAutofit fontScale="90000"/>
          </a:bodyPr>
          <a:lstStyle/>
          <a:p>
            <a:pPr algn="l"/>
            <a:r>
              <a:rPr lang="en-US" sz="3600" b="1" dirty="0" smtClean="0"/>
              <a:t>11. </a:t>
            </a:r>
            <a:r>
              <a:rPr lang="en-US" sz="3600" b="1" dirty="0"/>
              <a:t>Which graph represents the effect of an increase in the price of oil on the market for gasoline? </a:t>
            </a:r>
          </a:p>
        </p:txBody>
      </p:sp>
      <p:pic>
        <p:nvPicPr>
          <p:cNvPr id="7171" name="Picture 3"/>
          <p:cNvPicPr>
            <a:picLocks noChangeAspect="1" noChangeArrowheads="1"/>
          </p:cNvPicPr>
          <p:nvPr/>
        </p:nvPicPr>
        <p:blipFill>
          <a:blip r:embed="rId4" cstate="print"/>
          <a:srcRect/>
          <a:stretch>
            <a:fillRect/>
          </a:stretch>
        </p:blipFill>
        <p:spPr bwMode="auto">
          <a:xfrm>
            <a:off x="5105400" y="457200"/>
            <a:ext cx="3824288" cy="3631217"/>
          </a:xfrm>
          <a:prstGeom prst="rect">
            <a:avLst/>
          </a:prstGeom>
          <a:noFill/>
          <a:ln w="9525">
            <a:noFill/>
            <a:miter lim="800000"/>
            <a:headEnd/>
            <a:tailEnd/>
          </a:ln>
        </p:spPr>
      </p:pic>
      <p:sp>
        <p:nvSpPr>
          <p:cNvPr id="3" name="TPAnswers"/>
          <p:cNvSpPr>
            <a:spLocks noGrp="1"/>
          </p:cNvSpPr>
          <p:nvPr>
            <p:ph type="body" idx="1"/>
            <p:custDataLst>
              <p:tags r:id="rId2"/>
            </p:custDataLst>
          </p:nvPr>
        </p:nvSpPr>
        <p:spPr>
          <a:xfrm>
            <a:off x="715885" y="2667000"/>
            <a:ext cx="1143000" cy="2514600"/>
          </a:xfrm>
        </p:spPr>
        <p:txBody>
          <a:bodyPr>
            <a:normAutofit/>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a:p>
            <a:pPr marL="514350" indent="-514350">
              <a:buFont typeface="Arial" pitchFamily="34" charset="0"/>
              <a:buAutoNum type="arabicPeriod"/>
            </a:pPr>
            <a:r>
              <a:rPr lang="en-US" dirty="0" smtClean="0"/>
              <a:t>D</a:t>
            </a:r>
            <a:endParaRPr lang="en-US" dirty="0"/>
          </a:p>
        </p:txBody>
      </p:sp>
      <p:sp>
        <p:nvSpPr>
          <p:cNvPr id="8" name="TextBox 7"/>
          <p:cNvSpPr txBox="1"/>
          <p:nvPr/>
        </p:nvSpPr>
        <p:spPr>
          <a:xfrm>
            <a:off x="5029200" y="4648200"/>
            <a:ext cx="3976688" cy="1938992"/>
          </a:xfrm>
          <a:prstGeom prst="rect">
            <a:avLst/>
          </a:prstGeom>
          <a:noFill/>
        </p:spPr>
        <p:txBody>
          <a:bodyPr wrap="square" rtlCol="0">
            <a:spAutoFit/>
          </a:bodyPr>
          <a:lstStyle/>
          <a:p>
            <a:pPr marL="342900" indent="-342900">
              <a:buAutoNum type="arabicPeriod"/>
            </a:pPr>
            <a:r>
              <a:rPr lang="en-US" sz="3000" dirty="0" smtClean="0"/>
              <a:t>Which Determinant?</a:t>
            </a:r>
          </a:p>
          <a:p>
            <a:pPr marL="342900" indent="-342900">
              <a:buAutoNum type="arabicPeriod"/>
            </a:pPr>
            <a:r>
              <a:rPr lang="en-US" sz="3000" dirty="0" smtClean="0"/>
              <a:t>Demand or Supply?</a:t>
            </a:r>
          </a:p>
          <a:p>
            <a:pPr marL="342900" indent="-342900">
              <a:buAutoNum type="arabicPeriod"/>
            </a:pPr>
            <a:r>
              <a:rPr lang="en-US" sz="3000" dirty="0" smtClean="0"/>
              <a:t>Increase or Decrease?</a:t>
            </a:r>
          </a:p>
          <a:p>
            <a:pPr marL="342900" indent="-342900">
              <a:buAutoNum type="arabicPeriod"/>
            </a:pPr>
            <a:r>
              <a:rPr lang="en-US" sz="3000" dirty="0" smtClean="0"/>
              <a:t>Graph it!</a:t>
            </a:r>
            <a:endParaRPr lang="en-US" sz="3000" dirty="0"/>
          </a:p>
        </p:txBody>
      </p:sp>
    </p:spTree>
    <p:custDataLst>
      <p:tags r:id="rId1"/>
    </p:custDataLst>
    <p:extLst>
      <p:ext uri="{BB962C8B-B14F-4D97-AF65-F5344CB8AC3E}">
        <p14:creationId xmlns:p14="http://schemas.microsoft.com/office/powerpoint/2010/main" val="14605668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274638"/>
            <a:ext cx="4343400" cy="2239962"/>
          </a:xfrm>
        </p:spPr>
        <p:txBody>
          <a:bodyPr>
            <a:normAutofit fontScale="90000"/>
          </a:bodyPr>
          <a:lstStyle/>
          <a:p>
            <a:pPr algn="l"/>
            <a:r>
              <a:rPr lang="en-US" sz="3600" b="1" dirty="0" smtClean="0"/>
              <a:t>11. </a:t>
            </a:r>
            <a:r>
              <a:rPr lang="en-US" sz="3600" b="1" dirty="0"/>
              <a:t>Which graph represents the effect of an increase in the price of oil on the market for gasoline? </a:t>
            </a:r>
          </a:p>
        </p:txBody>
      </p:sp>
      <p:pic>
        <p:nvPicPr>
          <p:cNvPr id="7171" name="Picture 3"/>
          <p:cNvPicPr>
            <a:picLocks noChangeAspect="1" noChangeArrowheads="1"/>
          </p:cNvPicPr>
          <p:nvPr/>
        </p:nvPicPr>
        <p:blipFill>
          <a:blip r:embed="rId5" cstate="print"/>
          <a:srcRect/>
          <a:stretch>
            <a:fillRect/>
          </a:stretch>
        </p:blipFill>
        <p:spPr bwMode="auto">
          <a:xfrm>
            <a:off x="5105400" y="457200"/>
            <a:ext cx="3824288" cy="3631217"/>
          </a:xfrm>
          <a:prstGeom prst="rect">
            <a:avLst/>
          </a:prstGeom>
          <a:noFill/>
          <a:ln w="9525">
            <a:noFill/>
            <a:miter lim="800000"/>
            <a:headEnd/>
            <a:tailEnd/>
          </a:ln>
        </p:spPr>
      </p:pic>
      <p:sp>
        <p:nvSpPr>
          <p:cNvPr id="3" name="TPAnswers"/>
          <p:cNvSpPr>
            <a:spLocks noGrp="1"/>
          </p:cNvSpPr>
          <p:nvPr>
            <p:ph type="body" idx="1"/>
            <p:custDataLst>
              <p:tags r:id="rId2"/>
            </p:custDataLst>
          </p:nvPr>
        </p:nvSpPr>
        <p:spPr>
          <a:xfrm>
            <a:off x="715885" y="2667000"/>
            <a:ext cx="1143000" cy="2514600"/>
          </a:xfrm>
        </p:spPr>
        <p:txBody>
          <a:bodyPr>
            <a:normAutofit/>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a:p>
            <a:pPr marL="514350" indent="-514350">
              <a:buFont typeface="Arial" pitchFamily="34" charset="0"/>
              <a:buAutoNum type="arabicPeriod"/>
            </a:pPr>
            <a:r>
              <a:rPr lang="en-US" dirty="0" smtClean="0"/>
              <a:t>D</a:t>
            </a:r>
            <a:endParaRPr lang="en-US" dirty="0"/>
          </a:p>
        </p:txBody>
      </p:sp>
      <p:sp>
        <p:nvSpPr>
          <p:cNvPr id="6" name="CorShape1"/>
          <p:cNvSpPr/>
          <p:nvPr>
            <p:custDataLst>
              <p:tags r:id="rId3"/>
            </p:custDataLst>
          </p:nvPr>
        </p:nvSpPr>
        <p:spPr>
          <a:xfrm rot="10800000">
            <a:off x="398262" y="45720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029200" y="4648200"/>
            <a:ext cx="3976688" cy="1938992"/>
          </a:xfrm>
          <a:prstGeom prst="rect">
            <a:avLst/>
          </a:prstGeom>
          <a:noFill/>
        </p:spPr>
        <p:txBody>
          <a:bodyPr wrap="square" rtlCol="0">
            <a:spAutoFit/>
          </a:bodyPr>
          <a:lstStyle/>
          <a:p>
            <a:pPr marL="342900" indent="-342900">
              <a:buAutoNum type="arabicPeriod"/>
            </a:pPr>
            <a:r>
              <a:rPr lang="en-US" sz="3000" dirty="0" smtClean="0"/>
              <a:t>Which Determinant?</a:t>
            </a:r>
          </a:p>
          <a:p>
            <a:pPr marL="342900" indent="-342900">
              <a:buAutoNum type="arabicPeriod"/>
            </a:pPr>
            <a:r>
              <a:rPr lang="en-US" sz="3000" dirty="0" smtClean="0"/>
              <a:t>Demand or Supply?</a:t>
            </a:r>
          </a:p>
          <a:p>
            <a:pPr marL="342900" indent="-342900">
              <a:buAutoNum type="arabicPeriod"/>
            </a:pPr>
            <a:r>
              <a:rPr lang="en-US" sz="3000" dirty="0" smtClean="0"/>
              <a:t>Increase or Decrease?</a:t>
            </a:r>
          </a:p>
          <a:p>
            <a:pPr marL="342900" indent="-342900">
              <a:buAutoNum type="arabicPeriod"/>
            </a:pPr>
            <a:r>
              <a:rPr lang="en-US" sz="3000" dirty="0" smtClean="0"/>
              <a:t>Graph it!</a:t>
            </a:r>
            <a:endParaRPr lang="en-US" sz="3000" dirty="0"/>
          </a:p>
        </p:txBody>
      </p:sp>
    </p:spTree>
    <p:custDataLst>
      <p:tags r:id="rId1"/>
    </p:custDataLst>
    <p:extLst>
      <p:ext uri="{BB962C8B-B14F-4D97-AF65-F5344CB8AC3E}">
        <p14:creationId xmlns:p14="http://schemas.microsoft.com/office/powerpoint/2010/main" val="3085294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81000" y="0"/>
            <a:ext cx="4800600" cy="2743200"/>
          </a:xfrm>
        </p:spPr>
        <p:txBody>
          <a:bodyPr>
            <a:normAutofit fontScale="90000"/>
          </a:bodyPr>
          <a:lstStyle/>
          <a:p>
            <a:pPr algn="l"/>
            <a:r>
              <a:rPr lang="en-US" sz="3600" b="1" dirty="0" smtClean="0"/>
              <a:t>12. </a:t>
            </a:r>
            <a:r>
              <a:rPr lang="en-US" sz="3600" b="1" dirty="0"/>
              <a:t>Which graph represents the effect of an increase in the smoking age on the market for cigarettes? </a:t>
            </a:r>
          </a:p>
        </p:txBody>
      </p:sp>
      <p:sp>
        <p:nvSpPr>
          <p:cNvPr id="3" name="TPAnswers"/>
          <p:cNvSpPr>
            <a:spLocks noGrp="1"/>
          </p:cNvSpPr>
          <p:nvPr>
            <p:ph type="body" idx="1"/>
            <p:custDataLst>
              <p:tags r:id="rId2"/>
            </p:custDataLst>
          </p:nvPr>
        </p:nvSpPr>
        <p:spPr>
          <a:xfrm>
            <a:off x="533400" y="2667000"/>
            <a:ext cx="1219200" cy="3154363"/>
          </a:xfrm>
        </p:spPr>
        <p:txBody>
          <a:bodyPr>
            <a:normAutofit/>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a:p>
            <a:pPr marL="514350" indent="-514350">
              <a:buFont typeface="Arial" pitchFamily="34" charset="0"/>
              <a:buAutoNum type="arabicPeriod"/>
            </a:pPr>
            <a:r>
              <a:rPr lang="en-US" dirty="0" smtClean="0"/>
              <a:t>D</a:t>
            </a:r>
            <a:endParaRPr lang="en-US" dirty="0"/>
          </a:p>
        </p:txBody>
      </p:sp>
      <p:pic>
        <p:nvPicPr>
          <p:cNvPr id="6" name="Picture 3"/>
          <p:cNvPicPr>
            <a:picLocks noChangeAspect="1" noChangeArrowheads="1"/>
          </p:cNvPicPr>
          <p:nvPr/>
        </p:nvPicPr>
        <p:blipFill>
          <a:blip r:embed="rId4" cstate="print"/>
          <a:srcRect/>
          <a:stretch>
            <a:fillRect/>
          </a:stretch>
        </p:blipFill>
        <p:spPr bwMode="auto">
          <a:xfrm>
            <a:off x="5105400" y="457200"/>
            <a:ext cx="3824288" cy="3631217"/>
          </a:xfrm>
          <a:prstGeom prst="rect">
            <a:avLst/>
          </a:prstGeom>
          <a:noFill/>
          <a:ln w="9525">
            <a:noFill/>
            <a:miter lim="800000"/>
            <a:headEnd/>
            <a:tailEnd/>
          </a:ln>
        </p:spPr>
      </p:pic>
      <p:sp>
        <p:nvSpPr>
          <p:cNvPr id="9" name="TextBox 8"/>
          <p:cNvSpPr txBox="1"/>
          <p:nvPr/>
        </p:nvSpPr>
        <p:spPr>
          <a:xfrm>
            <a:off x="5029200" y="4648200"/>
            <a:ext cx="3976688" cy="1938992"/>
          </a:xfrm>
          <a:prstGeom prst="rect">
            <a:avLst/>
          </a:prstGeom>
          <a:noFill/>
        </p:spPr>
        <p:txBody>
          <a:bodyPr wrap="square" rtlCol="0">
            <a:spAutoFit/>
          </a:bodyPr>
          <a:lstStyle/>
          <a:p>
            <a:pPr marL="342900" indent="-342900">
              <a:buAutoNum type="arabicPeriod"/>
            </a:pPr>
            <a:r>
              <a:rPr lang="en-US" sz="3000" dirty="0" smtClean="0"/>
              <a:t>Which Determinant?</a:t>
            </a:r>
          </a:p>
          <a:p>
            <a:pPr marL="342900" indent="-342900">
              <a:buAutoNum type="arabicPeriod"/>
            </a:pPr>
            <a:r>
              <a:rPr lang="en-US" sz="3000" dirty="0" smtClean="0"/>
              <a:t>Demand or Supply?</a:t>
            </a:r>
          </a:p>
          <a:p>
            <a:pPr marL="342900" indent="-342900">
              <a:buAutoNum type="arabicPeriod"/>
            </a:pPr>
            <a:r>
              <a:rPr lang="en-US" sz="3000" dirty="0" smtClean="0"/>
              <a:t>Increase or Decrease?</a:t>
            </a:r>
          </a:p>
          <a:p>
            <a:pPr marL="342900" indent="-342900">
              <a:buAutoNum type="arabicPeriod"/>
            </a:pPr>
            <a:r>
              <a:rPr lang="en-US" sz="3000" dirty="0" smtClean="0"/>
              <a:t>Graph it!</a:t>
            </a:r>
            <a:endParaRPr lang="en-US" sz="3000" dirty="0"/>
          </a:p>
        </p:txBody>
      </p:sp>
    </p:spTree>
    <p:custDataLst>
      <p:tags r:id="rId1"/>
    </p:custDataLst>
    <p:extLst>
      <p:ext uri="{BB962C8B-B14F-4D97-AF65-F5344CB8AC3E}">
        <p14:creationId xmlns:p14="http://schemas.microsoft.com/office/powerpoint/2010/main" val="20547609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81000" y="0"/>
            <a:ext cx="4800600" cy="2743200"/>
          </a:xfrm>
        </p:spPr>
        <p:txBody>
          <a:bodyPr>
            <a:normAutofit fontScale="90000"/>
          </a:bodyPr>
          <a:lstStyle/>
          <a:p>
            <a:pPr algn="l"/>
            <a:r>
              <a:rPr lang="en-US" sz="3600" b="1" dirty="0" smtClean="0"/>
              <a:t>12. </a:t>
            </a:r>
            <a:r>
              <a:rPr lang="en-US" sz="3600" b="1" dirty="0"/>
              <a:t>Which graph represents the effect of an increase in the smoking age on the market for cigarettes? </a:t>
            </a:r>
          </a:p>
        </p:txBody>
      </p:sp>
      <p:sp>
        <p:nvSpPr>
          <p:cNvPr id="3" name="TPAnswers"/>
          <p:cNvSpPr>
            <a:spLocks noGrp="1"/>
          </p:cNvSpPr>
          <p:nvPr>
            <p:ph type="body" idx="1"/>
            <p:custDataLst>
              <p:tags r:id="rId2"/>
            </p:custDataLst>
          </p:nvPr>
        </p:nvSpPr>
        <p:spPr>
          <a:xfrm>
            <a:off x="533400" y="2667000"/>
            <a:ext cx="1219200" cy="3154363"/>
          </a:xfrm>
        </p:spPr>
        <p:txBody>
          <a:bodyPr>
            <a:normAutofit/>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a:p>
            <a:pPr marL="514350" indent="-514350">
              <a:buFont typeface="Arial" pitchFamily="34" charset="0"/>
              <a:buAutoNum type="arabicPeriod"/>
            </a:pPr>
            <a:r>
              <a:rPr lang="en-US" dirty="0" smtClean="0"/>
              <a:t>D</a:t>
            </a:r>
            <a:endParaRPr lang="en-US" dirty="0"/>
          </a:p>
        </p:txBody>
      </p:sp>
      <p:pic>
        <p:nvPicPr>
          <p:cNvPr id="6" name="Picture 3"/>
          <p:cNvPicPr>
            <a:picLocks noChangeAspect="1" noChangeArrowheads="1"/>
          </p:cNvPicPr>
          <p:nvPr/>
        </p:nvPicPr>
        <p:blipFill>
          <a:blip r:embed="rId5" cstate="print"/>
          <a:srcRect/>
          <a:stretch>
            <a:fillRect/>
          </a:stretch>
        </p:blipFill>
        <p:spPr bwMode="auto">
          <a:xfrm>
            <a:off x="5105400" y="457200"/>
            <a:ext cx="3824288" cy="3631217"/>
          </a:xfrm>
          <a:prstGeom prst="rect">
            <a:avLst/>
          </a:prstGeom>
          <a:noFill/>
          <a:ln w="9525">
            <a:noFill/>
            <a:miter lim="800000"/>
            <a:headEnd/>
            <a:tailEnd/>
          </a:ln>
        </p:spPr>
      </p:pic>
      <p:sp>
        <p:nvSpPr>
          <p:cNvPr id="7" name="CorShape1"/>
          <p:cNvSpPr/>
          <p:nvPr>
            <p:custDataLst>
              <p:tags r:id="rId3"/>
            </p:custDataLst>
          </p:nvPr>
        </p:nvSpPr>
        <p:spPr>
          <a:xfrm rot="10800000">
            <a:off x="304800" y="3352800"/>
            <a:ext cx="279400" cy="2794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029200" y="4648200"/>
            <a:ext cx="3976688" cy="1938992"/>
          </a:xfrm>
          <a:prstGeom prst="rect">
            <a:avLst/>
          </a:prstGeom>
          <a:noFill/>
        </p:spPr>
        <p:txBody>
          <a:bodyPr wrap="square" rtlCol="0">
            <a:spAutoFit/>
          </a:bodyPr>
          <a:lstStyle/>
          <a:p>
            <a:pPr marL="342900" indent="-342900">
              <a:buAutoNum type="arabicPeriod"/>
            </a:pPr>
            <a:r>
              <a:rPr lang="en-US" sz="3000" dirty="0" smtClean="0"/>
              <a:t>Which Determinant?</a:t>
            </a:r>
          </a:p>
          <a:p>
            <a:pPr marL="342900" indent="-342900">
              <a:buAutoNum type="arabicPeriod"/>
            </a:pPr>
            <a:r>
              <a:rPr lang="en-US" sz="3000" dirty="0" smtClean="0"/>
              <a:t>Demand or Supply?</a:t>
            </a:r>
          </a:p>
          <a:p>
            <a:pPr marL="342900" indent="-342900">
              <a:buAutoNum type="arabicPeriod"/>
            </a:pPr>
            <a:r>
              <a:rPr lang="en-US" sz="3000" dirty="0" smtClean="0"/>
              <a:t>Increase or Decrease?</a:t>
            </a:r>
          </a:p>
          <a:p>
            <a:pPr marL="342900" indent="-342900">
              <a:buAutoNum type="arabicPeriod"/>
            </a:pPr>
            <a:r>
              <a:rPr lang="en-US" sz="3000" dirty="0" smtClean="0"/>
              <a:t>Graph it!</a:t>
            </a:r>
            <a:endParaRPr lang="en-US" sz="3000" dirty="0"/>
          </a:p>
        </p:txBody>
      </p:sp>
    </p:spTree>
    <p:custDataLst>
      <p:tags r:id="rId1"/>
    </p:custDataLst>
    <p:extLst>
      <p:ext uri="{BB962C8B-B14F-4D97-AF65-F5344CB8AC3E}">
        <p14:creationId xmlns:p14="http://schemas.microsoft.com/office/powerpoint/2010/main" val="2085451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458200" cy="1096962"/>
          </a:xfrm>
        </p:spPr>
        <p:txBody>
          <a:bodyPr>
            <a:normAutofit fontScale="90000"/>
          </a:bodyPr>
          <a:lstStyle/>
          <a:p>
            <a:pPr algn="l"/>
            <a:r>
              <a:rPr lang="en-US" b="1" dirty="0" smtClean="0"/>
              <a:t>13. One can say for certainty that the equilibrium price will increase if:</a:t>
            </a:r>
            <a:endParaRPr lang="en-US" b="1" dirty="0"/>
          </a:p>
        </p:txBody>
      </p:sp>
      <p:sp>
        <p:nvSpPr>
          <p:cNvPr id="3" name="TPAnswers"/>
          <p:cNvSpPr>
            <a:spLocks noGrp="1"/>
          </p:cNvSpPr>
          <p:nvPr>
            <p:ph type="body" idx="1"/>
            <p:custDataLst>
              <p:tags r:id="rId2"/>
            </p:custDataLst>
          </p:nvPr>
        </p:nvSpPr>
        <p:spPr>
          <a:xfrm>
            <a:off x="457200" y="1524001"/>
            <a:ext cx="5562600" cy="2438400"/>
          </a:xfrm>
        </p:spPr>
        <p:txBody>
          <a:bodyPr>
            <a:noAutofit/>
          </a:bodyPr>
          <a:lstStyle/>
          <a:p>
            <a:pPr marL="514350" indent="-514350">
              <a:buFont typeface="Arial" pitchFamily="34" charset="0"/>
              <a:buAutoNum type="arabicPeriod"/>
            </a:pPr>
            <a:r>
              <a:rPr lang="en-US" dirty="0" smtClean="0"/>
              <a:t>S and D both increase</a:t>
            </a:r>
          </a:p>
          <a:p>
            <a:pPr marL="514350" indent="-514350">
              <a:buFont typeface="Arial" pitchFamily="34" charset="0"/>
              <a:buAutoNum type="arabicPeriod"/>
            </a:pPr>
            <a:r>
              <a:rPr lang="en-US" dirty="0" smtClean="0"/>
              <a:t>S increases and D decreases</a:t>
            </a:r>
          </a:p>
          <a:p>
            <a:pPr marL="514350" indent="-514350">
              <a:buFont typeface="Arial" pitchFamily="34" charset="0"/>
              <a:buAutoNum type="arabicPeriod"/>
            </a:pPr>
            <a:r>
              <a:rPr lang="en-US" dirty="0" smtClean="0"/>
              <a:t>S decreases and D increases</a:t>
            </a:r>
          </a:p>
          <a:p>
            <a:pPr marL="514350" indent="-514350">
              <a:buFont typeface="Arial" pitchFamily="34" charset="0"/>
              <a:buAutoNum type="arabicPeriod"/>
            </a:pPr>
            <a:r>
              <a:rPr lang="en-US" dirty="0" smtClean="0"/>
              <a:t>S and D both decrease</a:t>
            </a:r>
            <a:endParaRPr lang="en-US" dirty="0"/>
          </a:p>
        </p:txBody>
      </p:sp>
    </p:spTree>
    <p:custDataLst>
      <p:tags r:id="rId1"/>
    </p:custDataLst>
    <p:extLst>
      <p:ext uri="{BB962C8B-B14F-4D97-AF65-F5344CB8AC3E}">
        <p14:creationId xmlns:p14="http://schemas.microsoft.com/office/powerpoint/2010/main" val="23802180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458200" cy="1096962"/>
          </a:xfrm>
        </p:spPr>
        <p:txBody>
          <a:bodyPr>
            <a:normAutofit fontScale="90000"/>
          </a:bodyPr>
          <a:lstStyle/>
          <a:p>
            <a:pPr algn="l"/>
            <a:r>
              <a:rPr lang="en-US" b="1" dirty="0" smtClean="0"/>
              <a:t>13. One can say for certainty that the equilibrium price will increase if:</a:t>
            </a:r>
            <a:endParaRPr lang="en-US" b="1" dirty="0"/>
          </a:p>
        </p:txBody>
      </p:sp>
      <p:sp>
        <p:nvSpPr>
          <p:cNvPr id="6" name="CorShape1"/>
          <p:cNvSpPr/>
          <p:nvPr>
            <p:custDataLst>
              <p:tags r:id="rId2"/>
            </p:custDataLst>
          </p:nvPr>
        </p:nvSpPr>
        <p:spPr>
          <a:xfrm rot="10800000">
            <a:off x="177008" y="28194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1524001"/>
            <a:ext cx="5562600" cy="2438400"/>
          </a:xfrm>
        </p:spPr>
        <p:txBody>
          <a:bodyPr>
            <a:noAutofit/>
          </a:bodyPr>
          <a:lstStyle/>
          <a:p>
            <a:pPr marL="514350" indent="-514350">
              <a:buFont typeface="Arial" pitchFamily="34" charset="0"/>
              <a:buAutoNum type="arabicPeriod"/>
            </a:pPr>
            <a:r>
              <a:rPr lang="en-US" dirty="0" smtClean="0"/>
              <a:t>S and D both increase</a:t>
            </a:r>
          </a:p>
          <a:p>
            <a:pPr marL="514350" indent="-514350">
              <a:buFont typeface="Arial" pitchFamily="34" charset="0"/>
              <a:buAutoNum type="arabicPeriod"/>
            </a:pPr>
            <a:r>
              <a:rPr lang="en-US" dirty="0" smtClean="0"/>
              <a:t>S increases and D decreases</a:t>
            </a:r>
          </a:p>
          <a:p>
            <a:pPr marL="514350" indent="-514350">
              <a:buFont typeface="Arial" pitchFamily="34" charset="0"/>
              <a:buAutoNum type="arabicPeriod"/>
            </a:pPr>
            <a:r>
              <a:rPr lang="en-US" dirty="0" smtClean="0"/>
              <a:t>S decreases and D increases</a:t>
            </a:r>
          </a:p>
          <a:p>
            <a:pPr marL="514350" indent="-514350">
              <a:buFont typeface="Arial" pitchFamily="34" charset="0"/>
              <a:buAutoNum type="arabicPeriod"/>
            </a:pPr>
            <a:r>
              <a:rPr lang="en-US" dirty="0" smtClean="0"/>
              <a:t>S and D both decrease</a:t>
            </a:r>
            <a:endParaRPr lang="en-US" dirty="0"/>
          </a:p>
        </p:txBody>
      </p:sp>
    </p:spTree>
    <p:custDataLst>
      <p:tags r:id="rId1"/>
    </p:custDataLst>
    <p:extLst>
      <p:ext uri="{BB962C8B-B14F-4D97-AF65-F5344CB8AC3E}">
        <p14:creationId xmlns:p14="http://schemas.microsoft.com/office/powerpoint/2010/main" val="1395767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52400" y="304800"/>
            <a:ext cx="8991600" cy="1219200"/>
          </a:xfrm>
        </p:spPr>
        <p:txBody>
          <a:bodyPr>
            <a:normAutofit fontScale="90000"/>
          </a:bodyPr>
          <a:lstStyle/>
          <a:p>
            <a:pPr algn="l"/>
            <a:r>
              <a:rPr lang="en-US" b="1" dirty="0" smtClean="0"/>
              <a:t>14. If a legal ceiling price is set above the equilibrium price:</a:t>
            </a:r>
            <a:r>
              <a:rPr lang="en-US" dirty="0" smtClean="0"/>
              <a:t> </a:t>
            </a:r>
            <a:endParaRPr lang="en-US" b="1" dirty="0"/>
          </a:p>
        </p:txBody>
      </p:sp>
      <p:sp>
        <p:nvSpPr>
          <p:cNvPr id="3" name="TPAnswers"/>
          <p:cNvSpPr>
            <a:spLocks noGrp="1"/>
          </p:cNvSpPr>
          <p:nvPr>
            <p:ph type="body" idx="1"/>
            <p:custDataLst>
              <p:tags r:id="rId2"/>
            </p:custDataLst>
          </p:nvPr>
        </p:nvSpPr>
        <p:spPr>
          <a:xfrm>
            <a:off x="457200" y="1676401"/>
            <a:ext cx="8229600" cy="2819400"/>
          </a:xfrm>
        </p:spPr>
        <p:txBody>
          <a:bodyPr>
            <a:normAutofit lnSpcReduction="10000"/>
          </a:bodyPr>
          <a:lstStyle/>
          <a:p>
            <a:pPr marL="514350" indent="-514350">
              <a:buFont typeface="Arial" pitchFamily="34" charset="0"/>
              <a:buAutoNum type="arabicPeriod"/>
            </a:pPr>
            <a:r>
              <a:rPr lang="en-US" dirty="0" smtClean="0"/>
              <a:t>A shortage of the product will occur</a:t>
            </a:r>
          </a:p>
          <a:p>
            <a:pPr marL="514350" indent="-514350">
              <a:buFont typeface="Arial" pitchFamily="34" charset="0"/>
              <a:buAutoNum type="arabicPeriod"/>
            </a:pPr>
            <a:r>
              <a:rPr lang="en-US" dirty="0" smtClean="0"/>
              <a:t>A surplus of the product will occur</a:t>
            </a:r>
          </a:p>
          <a:p>
            <a:pPr marL="514350" indent="-514350">
              <a:buFont typeface="Arial" pitchFamily="34" charset="0"/>
              <a:buAutoNum type="arabicPeriod"/>
            </a:pPr>
            <a:r>
              <a:rPr lang="en-US" dirty="0" smtClean="0"/>
              <a:t>A black market will evolve</a:t>
            </a:r>
          </a:p>
          <a:p>
            <a:pPr marL="514350" indent="-514350">
              <a:buFont typeface="Arial" pitchFamily="34" charset="0"/>
              <a:buAutoNum type="arabicPeriod"/>
            </a:pPr>
            <a:r>
              <a:rPr lang="en-US" dirty="0" smtClean="0"/>
              <a:t>Neither the price or quantity of the product will be affected</a:t>
            </a:r>
            <a:endParaRPr lang="en-US" dirty="0"/>
          </a:p>
        </p:txBody>
      </p:sp>
    </p:spTree>
    <p:custDataLst>
      <p:tags r:id="rId1"/>
    </p:custDataLst>
    <p:extLst>
      <p:ext uri="{BB962C8B-B14F-4D97-AF65-F5344CB8AC3E}">
        <p14:creationId xmlns:p14="http://schemas.microsoft.com/office/powerpoint/2010/main" val="39134395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52400" y="304800"/>
            <a:ext cx="8991600" cy="1219200"/>
          </a:xfrm>
        </p:spPr>
        <p:txBody>
          <a:bodyPr>
            <a:normAutofit fontScale="90000"/>
          </a:bodyPr>
          <a:lstStyle/>
          <a:p>
            <a:pPr algn="l"/>
            <a:r>
              <a:rPr lang="en-US" b="1" dirty="0" smtClean="0"/>
              <a:t>14. If a legal ceiling price is set above the equilibrium price:</a:t>
            </a:r>
            <a:r>
              <a:rPr lang="en-US" dirty="0" smtClean="0"/>
              <a:t> </a:t>
            </a:r>
            <a:endParaRPr lang="en-US" b="1" dirty="0"/>
          </a:p>
        </p:txBody>
      </p:sp>
      <p:sp>
        <p:nvSpPr>
          <p:cNvPr id="6" name="CorShape1"/>
          <p:cNvSpPr/>
          <p:nvPr>
            <p:custDataLst>
              <p:tags r:id="rId2"/>
            </p:custDataLst>
          </p:nvPr>
        </p:nvSpPr>
        <p:spPr>
          <a:xfrm rot="10800000">
            <a:off x="0" y="3429000"/>
            <a:ext cx="647700" cy="647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1676401"/>
            <a:ext cx="8229600" cy="2819400"/>
          </a:xfrm>
        </p:spPr>
        <p:txBody>
          <a:bodyPr>
            <a:normAutofit lnSpcReduction="10000"/>
          </a:bodyPr>
          <a:lstStyle/>
          <a:p>
            <a:pPr marL="514350" indent="-514350">
              <a:buFont typeface="Arial" pitchFamily="34" charset="0"/>
              <a:buAutoNum type="arabicPeriod"/>
            </a:pPr>
            <a:r>
              <a:rPr lang="en-US" dirty="0" smtClean="0"/>
              <a:t>A shortage of the product will occur</a:t>
            </a:r>
          </a:p>
          <a:p>
            <a:pPr marL="514350" indent="-514350">
              <a:buFont typeface="Arial" pitchFamily="34" charset="0"/>
              <a:buAutoNum type="arabicPeriod"/>
            </a:pPr>
            <a:r>
              <a:rPr lang="en-US" dirty="0" smtClean="0"/>
              <a:t>A surplus of the product will occur</a:t>
            </a:r>
          </a:p>
          <a:p>
            <a:pPr marL="514350" indent="-514350">
              <a:buFont typeface="Arial" pitchFamily="34" charset="0"/>
              <a:buAutoNum type="arabicPeriod"/>
            </a:pPr>
            <a:r>
              <a:rPr lang="en-US" dirty="0" smtClean="0"/>
              <a:t>A black market will evolve</a:t>
            </a:r>
          </a:p>
          <a:p>
            <a:pPr marL="514350" indent="-514350">
              <a:buFont typeface="Arial" pitchFamily="34" charset="0"/>
              <a:buAutoNum type="arabicPeriod"/>
            </a:pPr>
            <a:r>
              <a:rPr lang="en-US" dirty="0" smtClean="0"/>
              <a:t>Neither the price or quantity of the product will be affected</a:t>
            </a:r>
            <a:endParaRPr lang="en-US" dirty="0"/>
          </a:p>
        </p:txBody>
      </p:sp>
    </p:spTree>
    <p:custDataLst>
      <p:tags r:id="rId1"/>
    </p:custDataLst>
    <p:extLst>
      <p:ext uri="{BB962C8B-B14F-4D97-AF65-F5344CB8AC3E}">
        <p14:creationId xmlns:p14="http://schemas.microsoft.com/office/powerpoint/2010/main" val="10038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76200"/>
            <a:ext cx="9144000" cy="1985159"/>
          </a:xfrm>
          <a:prstGeom prst="rect">
            <a:avLst/>
          </a:prstGeom>
          <a:noFill/>
        </p:spPr>
        <p:txBody>
          <a:bodyPr wrap="square" rtlCol="0">
            <a:spAutoFit/>
          </a:bodyPr>
          <a:lstStyle/>
          <a:p>
            <a:r>
              <a:rPr lang="en-US" sz="2300" dirty="0" smtClean="0"/>
              <a:t>A price ceiling set below the equilibrium price will cause a shortage,</a:t>
            </a:r>
          </a:p>
          <a:p>
            <a:r>
              <a:rPr lang="en-US" sz="2300" dirty="0" smtClean="0"/>
              <a:t>but a price ceiling set above the equilibrium price will have no effect.</a:t>
            </a:r>
          </a:p>
          <a:p>
            <a:endParaRPr lang="en-US" sz="800" dirty="0"/>
          </a:p>
          <a:p>
            <a:r>
              <a:rPr lang="en-US" sz="2300" dirty="0" smtClean="0"/>
              <a:t>Price ceilings are legally imposed maximum prices. </a:t>
            </a:r>
            <a:r>
              <a:rPr lang="en-US" sz="2300" dirty="0"/>
              <a:t>They are used to decrease </a:t>
            </a:r>
            <a:r>
              <a:rPr lang="en-US" sz="2300" dirty="0" smtClean="0"/>
              <a:t>prices.  Businesses can charge less than the price </a:t>
            </a:r>
            <a:r>
              <a:rPr lang="en-US" sz="2300" dirty="0"/>
              <a:t>ceiling , but not more. </a:t>
            </a:r>
            <a:r>
              <a:rPr lang="en-US" sz="2300" dirty="0" smtClean="0"/>
              <a:t> Where is the profit maximizing price and quantity? ($12 and 150)</a:t>
            </a:r>
            <a:endParaRPr lang="en-US" sz="23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943273"/>
            <a:ext cx="7391400" cy="4905202"/>
          </a:xfrm>
          <a:prstGeom prst="rect">
            <a:avLst/>
          </a:prstGeom>
        </p:spPr>
      </p:pic>
    </p:spTree>
    <p:custDataLst>
      <p:tags r:id="rId1"/>
    </p:custDataLst>
    <p:extLst>
      <p:ext uri="{BB962C8B-B14F-4D97-AF65-F5344CB8AC3E}">
        <p14:creationId xmlns:p14="http://schemas.microsoft.com/office/powerpoint/2010/main" val="31492282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0"/>
            <a:ext cx="4800600" cy="2667000"/>
          </a:xfrm>
        </p:spPr>
        <p:txBody>
          <a:bodyPr>
            <a:normAutofit fontScale="90000"/>
          </a:bodyPr>
          <a:lstStyle/>
          <a:p>
            <a:pPr algn="l"/>
            <a:r>
              <a:rPr lang="en-US" b="1" dirty="0" smtClean="0"/>
              <a:t>4. </a:t>
            </a:r>
            <a:r>
              <a:rPr lang="en-US" sz="4000" b="1" dirty="0"/>
              <a:t>Other things equal, this economy will achieve the most rapid rate of growth if:</a:t>
            </a:r>
            <a:r>
              <a:rPr lang="en-US" sz="4000" dirty="0"/>
              <a:t> </a:t>
            </a:r>
          </a:p>
        </p:txBody>
      </p:sp>
      <p:pic>
        <p:nvPicPr>
          <p:cNvPr id="8195" name="Picture 11"/>
          <p:cNvPicPr>
            <a:picLocks noChangeAspect="1" noChangeArrowheads="1"/>
          </p:cNvPicPr>
          <p:nvPr/>
        </p:nvPicPr>
        <p:blipFill>
          <a:blip r:embed="rId4" cstate="print"/>
          <a:srcRect/>
          <a:stretch>
            <a:fillRect/>
          </a:stretch>
        </p:blipFill>
        <p:spPr bwMode="auto">
          <a:xfrm>
            <a:off x="4876800" y="-1"/>
            <a:ext cx="4876800" cy="4852293"/>
          </a:xfrm>
          <a:prstGeom prst="rect">
            <a:avLst/>
          </a:prstGeom>
          <a:noFill/>
          <a:ln w="9525">
            <a:noFill/>
            <a:miter lim="800000"/>
            <a:headEnd/>
            <a:tailEnd/>
          </a:ln>
        </p:spPr>
      </p:pic>
      <p:sp>
        <p:nvSpPr>
          <p:cNvPr id="3" name="TPAnswers"/>
          <p:cNvSpPr>
            <a:spLocks noGrp="1"/>
          </p:cNvSpPr>
          <p:nvPr>
            <p:ph type="body" idx="1"/>
            <p:custDataLst>
              <p:tags r:id="rId2"/>
            </p:custDataLst>
          </p:nvPr>
        </p:nvSpPr>
        <p:spPr>
          <a:xfrm>
            <a:off x="457200" y="2667000"/>
            <a:ext cx="4114800" cy="2590800"/>
          </a:xfrm>
        </p:spPr>
        <p:txBody>
          <a:bodyPr>
            <a:normAutofit/>
          </a:bodyPr>
          <a:lstStyle/>
          <a:p>
            <a:pPr marL="514350" indent="-514350">
              <a:buFont typeface="Arial" pitchFamily="34" charset="0"/>
              <a:buAutoNum type="arabicPeriod"/>
            </a:pPr>
            <a:r>
              <a:rPr lang="en-US" dirty="0" smtClean="0"/>
              <a:t>it </a:t>
            </a:r>
            <a:r>
              <a:rPr lang="en-US" dirty="0"/>
              <a:t>chooses point </a:t>
            </a:r>
            <a:r>
              <a:rPr lang="en-US" i="1" dirty="0" smtClean="0"/>
              <a:t>A</a:t>
            </a:r>
            <a:r>
              <a:rPr lang="en-US" dirty="0" smtClean="0"/>
              <a:t>.</a:t>
            </a:r>
          </a:p>
          <a:p>
            <a:pPr marL="514350" indent="-514350">
              <a:buFont typeface="Arial" pitchFamily="34" charset="0"/>
              <a:buAutoNum type="arabicPeriod"/>
            </a:pPr>
            <a:r>
              <a:rPr lang="en-US" dirty="0" smtClean="0"/>
              <a:t>it </a:t>
            </a:r>
            <a:r>
              <a:rPr lang="en-US" dirty="0"/>
              <a:t>chooses point </a:t>
            </a:r>
            <a:r>
              <a:rPr lang="en-US" i="1" dirty="0"/>
              <a:t>B</a:t>
            </a:r>
            <a:r>
              <a:rPr lang="en-US" dirty="0" smtClean="0"/>
              <a:t>.</a:t>
            </a:r>
          </a:p>
          <a:p>
            <a:pPr marL="514350" indent="-514350">
              <a:buFont typeface="Arial" pitchFamily="34" charset="0"/>
              <a:buAutoNum type="arabicPeriod"/>
            </a:pPr>
            <a:r>
              <a:rPr lang="en-US" dirty="0"/>
              <a:t> it chooses point </a:t>
            </a:r>
            <a:r>
              <a:rPr lang="en-US" i="1" dirty="0"/>
              <a:t>C</a:t>
            </a:r>
            <a:r>
              <a:rPr lang="en-US" dirty="0" smtClean="0"/>
              <a:t>.</a:t>
            </a:r>
          </a:p>
          <a:p>
            <a:pPr marL="514350" indent="-514350">
              <a:buFont typeface="Arial" pitchFamily="34" charset="0"/>
              <a:buAutoNum type="arabicPeriod"/>
            </a:pPr>
            <a:r>
              <a:rPr lang="en-US" dirty="0"/>
              <a:t> it chooses point </a:t>
            </a:r>
            <a:r>
              <a:rPr lang="en-US" i="1" dirty="0"/>
              <a:t>D</a:t>
            </a:r>
            <a:r>
              <a:rPr lang="en-US" dirty="0"/>
              <a:t>.</a:t>
            </a:r>
          </a:p>
        </p:txBody>
      </p:sp>
    </p:spTree>
    <p:custDataLst>
      <p:tags r:id="rId1"/>
    </p:custDataLst>
    <p:extLst>
      <p:ext uri="{BB962C8B-B14F-4D97-AF65-F5344CB8AC3E}">
        <p14:creationId xmlns:p14="http://schemas.microsoft.com/office/powerpoint/2010/main" val="12239878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p:cNvPicPr>
            <a:picLocks noChangeAspect="1" noChangeArrowheads="1"/>
          </p:cNvPicPr>
          <p:nvPr/>
        </p:nvPicPr>
        <p:blipFill>
          <a:blip r:embed="rId4" cstate="print"/>
          <a:srcRect/>
          <a:stretch>
            <a:fillRect/>
          </a:stretch>
        </p:blipFill>
        <p:spPr bwMode="auto">
          <a:xfrm>
            <a:off x="3962400" y="304799"/>
            <a:ext cx="5181600" cy="3834841"/>
          </a:xfrm>
          <a:prstGeom prst="rect">
            <a:avLst/>
          </a:prstGeom>
          <a:noFill/>
          <a:ln w="9525">
            <a:noFill/>
            <a:miter lim="800000"/>
            <a:headEnd/>
            <a:tailEnd/>
          </a:ln>
        </p:spPr>
      </p:pic>
      <p:sp>
        <p:nvSpPr>
          <p:cNvPr id="3" name="TPAnswers"/>
          <p:cNvSpPr>
            <a:spLocks noGrp="1"/>
          </p:cNvSpPr>
          <p:nvPr>
            <p:ph type="body" idx="1"/>
            <p:custDataLst>
              <p:tags r:id="rId2"/>
            </p:custDataLst>
          </p:nvPr>
        </p:nvSpPr>
        <p:spPr>
          <a:xfrm>
            <a:off x="528515" y="4343400"/>
            <a:ext cx="3352800" cy="2316163"/>
          </a:xfrm>
        </p:spPr>
        <p:txBody>
          <a:bodyPr>
            <a:normAutofit lnSpcReduction="10000"/>
          </a:bodyPr>
          <a:lstStyle/>
          <a:p>
            <a:pPr marL="514350" indent="-514350">
              <a:buFont typeface="Arial" pitchFamily="34" charset="0"/>
              <a:buAutoNum type="arabicPeriod"/>
            </a:pPr>
            <a:r>
              <a:rPr lang="en-US" dirty="0" smtClean="0"/>
              <a:t>Less than 3</a:t>
            </a:r>
          </a:p>
          <a:p>
            <a:pPr marL="514350" indent="-514350">
              <a:buFont typeface="Arial" pitchFamily="34" charset="0"/>
              <a:buAutoNum type="arabicPeriod"/>
            </a:pPr>
            <a:r>
              <a:rPr lang="en-US" dirty="0" smtClean="0"/>
              <a:t>3</a:t>
            </a:r>
          </a:p>
          <a:p>
            <a:pPr marL="514350" indent="-514350">
              <a:buFont typeface="Arial" pitchFamily="34" charset="0"/>
              <a:buAutoNum type="arabicPeriod"/>
            </a:pPr>
            <a:r>
              <a:rPr lang="en-US" dirty="0" smtClean="0"/>
              <a:t>4</a:t>
            </a:r>
          </a:p>
          <a:p>
            <a:pPr marL="514350" indent="-514350">
              <a:buFont typeface="Arial" pitchFamily="34" charset="0"/>
              <a:buAutoNum type="arabicPeriod"/>
            </a:pPr>
            <a:r>
              <a:rPr lang="en-US" dirty="0" smtClean="0"/>
              <a:t>More than 4</a:t>
            </a:r>
            <a:endParaRPr lang="en-US" dirty="0"/>
          </a:p>
        </p:txBody>
      </p:sp>
      <p:sp>
        <p:nvSpPr>
          <p:cNvPr id="8" name="TPQuestion"/>
          <p:cNvSpPr txBox="1">
            <a:spLocks/>
          </p:cNvSpPr>
          <p:nvPr/>
        </p:nvSpPr>
        <p:spPr>
          <a:xfrm>
            <a:off x="0" y="0"/>
            <a:ext cx="3657600" cy="413964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t>16. “S” is the supply with the negative externalities, How much will be produced?</a:t>
            </a:r>
            <a:endParaRPr lang="en-US" b="1" dirty="0"/>
          </a:p>
        </p:txBody>
      </p:sp>
      <p:sp>
        <p:nvSpPr>
          <p:cNvPr id="9" name="TextBox 8"/>
          <p:cNvSpPr txBox="1"/>
          <p:nvPr/>
        </p:nvSpPr>
        <p:spPr>
          <a:xfrm>
            <a:off x="5867400" y="4343400"/>
            <a:ext cx="3200400" cy="2062103"/>
          </a:xfrm>
          <a:prstGeom prst="rect">
            <a:avLst/>
          </a:prstGeom>
          <a:noFill/>
        </p:spPr>
        <p:txBody>
          <a:bodyPr wrap="square" rtlCol="0">
            <a:spAutoFit/>
          </a:bodyPr>
          <a:lstStyle/>
          <a:p>
            <a:r>
              <a:rPr lang="en-US" sz="3200" dirty="0" smtClean="0"/>
              <a:t>What is the </a:t>
            </a:r>
            <a:r>
              <a:rPr lang="en-US" sz="3200" dirty="0" err="1" smtClean="0"/>
              <a:t>allocatively</a:t>
            </a:r>
            <a:r>
              <a:rPr lang="en-US" sz="3200" dirty="0" smtClean="0"/>
              <a:t> efficient quantity?</a:t>
            </a:r>
          </a:p>
          <a:p>
            <a:r>
              <a:rPr lang="en-US" sz="3200" dirty="0" smtClean="0"/>
              <a:t>WHAT WE WANT</a:t>
            </a:r>
            <a:endParaRPr lang="en-US" sz="3200" dirty="0"/>
          </a:p>
        </p:txBody>
      </p:sp>
    </p:spTree>
    <p:custDataLst>
      <p:tags r:id="rId1"/>
    </p:custDataLst>
    <p:extLst>
      <p:ext uri="{BB962C8B-B14F-4D97-AF65-F5344CB8AC3E}">
        <p14:creationId xmlns:p14="http://schemas.microsoft.com/office/powerpoint/2010/main" val="28010889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p:cNvPicPr>
            <a:picLocks noChangeAspect="1" noChangeArrowheads="1"/>
          </p:cNvPicPr>
          <p:nvPr/>
        </p:nvPicPr>
        <p:blipFill>
          <a:blip r:embed="rId5" cstate="print"/>
          <a:srcRect/>
          <a:stretch>
            <a:fillRect/>
          </a:stretch>
        </p:blipFill>
        <p:spPr bwMode="auto">
          <a:xfrm>
            <a:off x="3962400" y="304799"/>
            <a:ext cx="5181600" cy="3834841"/>
          </a:xfrm>
          <a:prstGeom prst="rect">
            <a:avLst/>
          </a:prstGeom>
          <a:noFill/>
          <a:ln w="9525">
            <a:noFill/>
            <a:miter lim="800000"/>
            <a:headEnd/>
            <a:tailEnd/>
          </a:ln>
        </p:spPr>
      </p:pic>
      <p:sp>
        <p:nvSpPr>
          <p:cNvPr id="3" name="TPAnswers"/>
          <p:cNvSpPr>
            <a:spLocks noGrp="1"/>
          </p:cNvSpPr>
          <p:nvPr>
            <p:ph type="body" idx="1"/>
            <p:custDataLst>
              <p:tags r:id="rId2"/>
            </p:custDataLst>
          </p:nvPr>
        </p:nvSpPr>
        <p:spPr>
          <a:xfrm>
            <a:off x="528515" y="4343400"/>
            <a:ext cx="3352800" cy="2316163"/>
          </a:xfrm>
        </p:spPr>
        <p:txBody>
          <a:bodyPr>
            <a:normAutofit lnSpcReduction="10000"/>
          </a:bodyPr>
          <a:lstStyle/>
          <a:p>
            <a:pPr marL="514350" indent="-514350">
              <a:buFont typeface="Arial" pitchFamily="34" charset="0"/>
              <a:buAutoNum type="arabicPeriod"/>
            </a:pPr>
            <a:r>
              <a:rPr lang="en-US" dirty="0" smtClean="0"/>
              <a:t>Less than 3</a:t>
            </a:r>
          </a:p>
          <a:p>
            <a:pPr marL="514350" indent="-514350">
              <a:buFont typeface="Arial" pitchFamily="34" charset="0"/>
              <a:buAutoNum type="arabicPeriod"/>
            </a:pPr>
            <a:r>
              <a:rPr lang="en-US" dirty="0" smtClean="0"/>
              <a:t>3</a:t>
            </a:r>
          </a:p>
          <a:p>
            <a:pPr marL="514350" indent="-514350">
              <a:buFont typeface="Arial" pitchFamily="34" charset="0"/>
              <a:buAutoNum type="arabicPeriod"/>
            </a:pPr>
            <a:r>
              <a:rPr lang="en-US" dirty="0" smtClean="0"/>
              <a:t>4</a:t>
            </a:r>
          </a:p>
          <a:p>
            <a:pPr marL="514350" indent="-514350">
              <a:buFont typeface="Arial" pitchFamily="34" charset="0"/>
              <a:buAutoNum type="arabicPeriod"/>
            </a:pPr>
            <a:r>
              <a:rPr lang="en-US" dirty="0" smtClean="0"/>
              <a:t>More than 4</a:t>
            </a:r>
            <a:endParaRPr lang="en-US" dirty="0"/>
          </a:p>
        </p:txBody>
      </p:sp>
      <p:sp>
        <p:nvSpPr>
          <p:cNvPr id="10" name="CorShape1"/>
          <p:cNvSpPr/>
          <p:nvPr>
            <p:custDataLst>
              <p:tags r:id="rId3"/>
            </p:custDataLst>
          </p:nvPr>
        </p:nvSpPr>
        <p:spPr>
          <a:xfrm rot="10800000">
            <a:off x="161778" y="5486400"/>
            <a:ext cx="317500" cy="3175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PQuestion"/>
          <p:cNvSpPr txBox="1">
            <a:spLocks/>
          </p:cNvSpPr>
          <p:nvPr/>
        </p:nvSpPr>
        <p:spPr>
          <a:xfrm>
            <a:off x="0" y="0"/>
            <a:ext cx="3657600" cy="413964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t>16. “S” is the supply with the negative externalities, How much will be produced?</a:t>
            </a:r>
            <a:endParaRPr lang="en-US" b="1" dirty="0"/>
          </a:p>
        </p:txBody>
      </p:sp>
      <p:sp>
        <p:nvSpPr>
          <p:cNvPr id="9" name="TextBox 8"/>
          <p:cNvSpPr txBox="1"/>
          <p:nvPr/>
        </p:nvSpPr>
        <p:spPr>
          <a:xfrm>
            <a:off x="5867400" y="4343400"/>
            <a:ext cx="3200400" cy="2062103"/>
          </a:xfrm>
          <a:prstGeom prst="rect">
            <a:avLst/>
          </a:prstGeom>
          <a:noFill/>
        </p:spPr>
        <p:txBody>
          <a:bodyPr wrap="square" rtlCol="0">
            <a:spAutoFit/>
          </a:bodyPr>
          <a:lstStyle/>
          <a:p>
            <a:r>
              <a:rPr lang="en-US" sz="3200" dirty="0" smtClean="0"/>
              <a:t>What is the </a:t>
            </a:r>
            <a:r>
              <a:rPr lang="en-US" sz="3200" dirty="0" err="1" smtClean="0"/>
              <a:t>allocatively</a:t>
            </a:r>
            <a:r>
              <a:rPr lang="en-US" sz="3200" dirty="0" smtClean="0"/>
              <a:t> efficient quantity?</a:t>
            </a:r>
          </a:p>
          <a:p>
            <a:r>
              <a:rPr lang="en-US" sz="3200" dirty="0" smtClean="0"/>
              <a:t>WHAT WE WANT</a:t>
            </a:r>
            <a:endParaRPr lang="en-US" sz="3200" dirty="0"/>
          </a:p>
        </p:txBody>
      </p:sp>
    </p:spTree>
    <p:custDataLst>
      <p:tags r:id="rId1"/>
    </p:custDataLst>
    <p:extLst>
      <p:ext uri="{BB962C8B-B14F-4D97-AF65-F5344CB8AC3E}">
        <p14:creationId xmlns:p14="http://schemas.microsoft.com/office/powerpoint/2010/main" val="116458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686800" cy="1706562"/>
          </a:xfrm>
        </p:spPr>
        <p:txBody>
          <a:bodyPr>
            <a:normAutofit fontScale="90000"/>
          </a:bodyPr>
          <a:lstStyle/>
          <a:p>
            <a:pPr algn="l"/>
            <a:r>
              <a:rPr lang="en-US" b="1" dirty="0" smtClean="0"/>
              <a:t>25. Which of the following is NOT a way to solve the efficiency problem of a positive externality?</a:t>
            </a:r>
            <a:endParaRPr lang="en-US" b="1" dirty="0"/>
          </a:p>
        </p:txBody>
      </p:sp>
      <p:sp>
        <p:nvSpPr>
          <p:cNvPr id="3" name="TPAnswers"/>
          <p:cNvSpPr>
            <a:spLocks noGrp="1"/>
          </p:cNvSpPr>
          <p:nvPr>
            <p:ph type="body" idx="1"/>
            <p:custDataLst>
              <p:tags r:id="rId2"/>
            </p:custDataLst>
          </p:nvPr>
        </p:nvSpPr>
        <p:spPr>
          <a:xfrm>
            <a:off x="457200" y="2286000"/>
            <a:ext cx="8382000" cy="3459163"/>
          </a:xfrm>
        </p:spPr>
        <p:txBody>
          <a:bodyPr>
            <a:normAutofit/>
          </a:bodyPr>
          <a:lstStyle/>
          <a:p>
            <a:pPr marL="514350" indent="-514350">
              <a:buFont typeface="Arial" pitchFamily="34" charset="0"/>
              <a:buAutoNum type="arabicPeriod"/>
            </a:pPr>
            <a:r>
              <a:rPr lang="en-US" dirty="0" smtClean="0"/>
              <a:t>Tax the product</a:t>
            </a:r>
          </a:p>
          <a:p>
            <a:pPr marL="514350" indent="-514350">
              <a:buFont typeface="Arial" pitchFamily="34" charset="0"/>
              <a:buAutoNum type="arabicPeriod"/>
            </a:pPr>
            <a:r>
              <a:rPr lang="en-US" dirty="0" smtClean="0"/>
              <a:t>Government produces the product itself</a:t>
            </a:r>
          </a:p>
          <a:p>
            <a:pPr marL="514350" indent="-514350">
              <a:buFont typeface="Arial" pitchFamily="34" charset="0"/>
              <a:buAutoNum type="arabicPeriod"/>
            </a:pPr>
            <a:r>
              <a:rPr lang="en-US" dirty="0" smtClean="0"/>
              <a:t>Increase demand for the product</a:t>
            </a:r>
          </a:p>
          <a:p>
            <a:pPr marL="514350" indent="-514350">
              <a:buFont typeface="Arial" pitchFamily="34" charset="0"/>
              <a:buAutoNum type="arabicPeriod"/>
            </a:pPr>
            <a:r>
              <a:rPr lang="en-US" dirty="0" smtClean="0"/>
              <a:t>Subsidize the product</a:t>
            </a:r>
            <a:endParaRPr lang="en-US" dirty="0"/>
          </a:p>
        </p:txBody>
      </p:sp>
    </p:spTree>
    <p:custDataLst>
      <p:tags r:id="rId1"/>
    </p:custDataLst>
    <p:extLst>
      <p:ext uri="{BB962C8B-B14F-4D97-AF65-F5344CB8AC3E}">
        <p14:creationId xmlns:p14="http://schemas.microsoft.com/office/powerpoint/2010/main" val="16142325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686800" cy="1706562"/>
          </a:xfrm>
        </p:spPr>
        <p:txBody>
          <a:bodyPr>
            <a:normAutofit fontScale="90000"/>
          </a:bodyPr>
          <a:lstStyle/>
          <a:p>
            <a:pPr algn="l"/>
            <a:r>
              <a:rPr lang="en-US" b="1" dirty="0" smtClean="0"/>
              <a:t>25. Which of the following is NOT a way to solve the efficiency problem of a positive externality?</a:t>
            </a:r>
            <a:endParaRPr lang="en-US" b="1" dirty="0"/>
          </a:p>
        </p:txBody>
      </p:sp>
      <p:sp>
        <p:nvSpPr>
          <p:cNvPr id="3" name="TPAnswers"/>
          <p:cNvSpPr>
            <a:spLocks noGrp="1"/>
          </p:cNvSpPr>
          <p:nvPr>
            <p:ph type="body" idx="1"/>
            <p:custDataLst>
              <p:tags r:id="rId2"/>
            </p:custDataLst>
          </p:nvPr>
        </p:nvSpPr>
        <p:spPr>
          <a:xfrm>
            <a:off x="457200" y="2286000"/>
            <a:ext cx="8382000" cy="3459163"/>
          </a:xfrm>
        </p:spPr>
        <p:txBody>
          <a:bodyPr>
            <a:normAutofit/>
          </a:bodyPr>
          <a:lstStyle/>
          <a:p>
            <a:pPr marL="514350" indent="-514350">
              <a:buFont typeface="Arial" pitchFamily="34" charset="0"/>
              <a:buAutoNum type="arabicPeriod"/>
            </a:pPr>
            <a:r>
              <a:rPr lang="en-US" dirty="0" smtClean="0"/>
              <a:t>Tax the product</a:t>
            </a:r>
          </a:p>
          <a:p>
            <a:pPr marL="514350" indent="-514350">
              <a:buFont typeface="Arial" pitchFamily="34" charset="0"/>
              <a:buAutoNum type="arabicPeriod"/>
            </a:pPr>
            <a:r>
              <a:rPr lang="en-US" dirty="0" smtClean="0"/>
              <a:t>Government produces the product itself</a:t>
            </a:r>
          </a:p>
          <a:p>
            <a:pPr marL="514350" indent="-514350">
              <a:buFont typeface="Arial" pitchFamily="34" charset="0"/>
              <a:buAutoNum type="arabicPeriod"/>
            </a:pPr>
            <a:r>
              <a:rPr lang="en-US" dirty="0" smtClean="0"/>
              <a:t>Increase demand for the product</a:t>
            </a:r>
          </a:p>
          <a:p>
            <a:pPr marL="514350" indent="-514350">
              <a:buFont typeface="Arial" pitchFamily="34" charset="0"/>
              <a:buAutoNum type="arabicPeriod"/>
            </a:pPr>
            <a:r>
              <a:rPr lang="en-US" dirty="0" smtClean="0"/>
              <a:t>Subsidize the product</a:t>
            </a:r>
            <a:endParaRPr lang="en-US" dirty="0"/>
          </a:p>
        </p:txBody>
      </p:sp>
      <p:sp>
        <p:nvSpPr>
          <p:cNvPr id="8" name="CorShape1"/>
          <p:cNvSpPr/>
          <p:nvPr>
            <p:custDataLst>
              <p:tags r:id="rId3"/>
            </p:custDataLst>
          </p:nvPr>
        </p:nvSpPr>
        <p:spPr>
          <a:xfrm rot="10800000">
            <a:off x="228600" y="23622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461451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609600"/>
          </a:xfrm>
        </p:spPr>
        <p:txBody>
          <a:bodyPr>
            <a:normAutofit fontScale="90000"/>
          </a:bodyPr>
          <a:lstStyle/>
          <a:p>
            <a:r>
              <a:rPr lang="en-US" b="1" u="sng" dirty="0" smtClean="0"/>
              <a:t>How to Correct for Positive Externalities</a:t>
            </a:r>
            <a:endParaRPr lang="en-US" b="1" u="sng" dirty="0"/>
          </a:p>
        </p:txBody>
      </p:sp>
      <p:sp>
        <p:nvSpPr>
          <p:cNvPr id="5" name="TextBox 4"/>
          <p:cNvSpPr txBox="1"/>
          <p:nvPr/>
        </p:nvSpPr>
        <p:spPr>
          <a:xfrm>
            <a:off x="410308" y="986135"/>
            <a:ext cx="8229600" cy="461665"/>
          </a:xfrm>
          <a:prstGeom prst="rect">
            <a:avLst/>
          </a:prstGeom>
          <a:noFill/>
        </p:spPr>
        <p:txBody>
          <a:bodyPr wrap="square" rtlCol="0">
            <a:spAutoFit/>
          </a:bodyPr>
          <a:lstStyle/>
          <a:p>
            <a:r>
              <a:rPr lang="en-US" sz="2400" b="1" dirty="0" smtClean="0"/>
              <a:t>Increase Supply:                                   Increase Demand:</a:t>
            </a:r>
            <a:endParaRPr lang="en-US" sz="2400" b="1"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797" y="1603717"/>
            <a:ext cx="4609083" cy="255192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0742" y="1600200"/>
            <a:ext cx="4493258" cy="2465890"/>
          </a:xfrm>
          <a:prstGeom prst="rect">
            <a:avLst/>
          </a:prstGeom>
        </p:spPr>
      </p:pic>
      <p:sp>
        <p:nvSpPr>
          <p:cNvPr id="3" name="TextBox 2"/>
          <p:cNvSpPr txBox="1"/>
          <p:nvPr/>
        </p:nvSpPr>
        <p:spPr>
          <a:xfrm>
            <a:off x="410308" y="4167362"/>
            <a:ext cx="8302273" cy="2308324"/>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Increase Supply:                           Increase Demand:        </a:t>
            </a:r>
          </a:p>
          <a:p>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 subsidize producers                  - subsidize consumers</a:t>
            </a:r>
          </a:p>
          <a:p>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 example: solar panels               </a:t>
            </a:r>
            <a:r>
              <a:rPr lang="en-US" sz="2400" dirty="0">
                <a:latin typeface="Arial" panose="020B0604020202020204" pitchFamily="34" charset="0"/>
                <a:cs typeface="Arial" panose="020B0604020202020204" pitchFamily="34" charset="0"/>
              </a:rPr>
              <a:t>- example: financial </a:t>
            </a:r>
            <a:r>
              <a:rPr lang="en-US" sz="2400" dirty="0" smtClean="0">
                <a:latin typeface="Arial" panose="020B0604020202020204" pitchFamily="34" charset="0"/>
                <a:cs typeface="Arial" panose="020B0604020202020204" pitchFamily="34" charset="0"/>
              </a:rPr>
              <a:t>aid</a:t>
            </a:r>
          </a:p>
          <a:p>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    - gov’t produces </a:t>
            </a:r>
          </a:p>
          <a:p>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 example: public schools, parks</a:t>
            </a:r>
            <a:endParaRPr lang="en-US" sz="24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5472419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0"/>
            <a:ext cx="6400800" cy="1143000"/>
          </a:xfrm>
        </p:spPr>
        <p:txBody>
          <a:bodyPr>
            <a:normAutofit/>
          </a:bodyPr>
          <a:lstStyle/>
          <a:p>
            <a:pPr algn="l"/>
            <a:r>
              <a:rPr lang="en-US" b="1" dirty="0" smtClean="0"/>
              <a:t>26. A public good:</a:t>
            </a:r>
            <a:endParaRPr lang="en-US" b="1" dirty="0"/>
          </a:p>
        </p:txBody>
      </p:sp>
      <p:sp>
        <p:nvSpPr>
          <p:cNvPr id="3" name="TPAnswers"/>
          <p:cNvSpPr>
            <a:spLocks noGrp="1"/>
          </p:cNvSpPr>
          <p:nvPr>
            <p:ph type="body" idx="1"/>
            <p:custDataLst>
              <p:tags r:id="rId2"/>
            </p:custDataLst>
          </p:nvPr>
        </p:nvSpPr>
        <p:spPr>
          <a:xfrm>
            <a:off x="457200" y="1143001"/>
            <a:ext cx="7239000" cy="2590800"/>
          </a:xfrm>
        </p:spPr>
        <p:txBody>
          <a:bodyPr>
            <a:normAutofit/>
          </a:bodyPr>
          <a:lstStyle/>
          <a:p>
            <a:pPr marL="514350" indent="-514350">
              <a:buFont typeface="Arial" pitchFamily="34" charset="0"/>
              <a:buAutoNum type="arabicPeriod"/>
            </a:pPr>
            <a:r>
              <a:rPr lang="en-US" dirty="0" smtClean="0"/>
              <a:t>Is a rival, exclusive good</a:t>
            </a:r>
          </a:p>
          <a:p>
            <a:pPr marL="514350" indent="-514350">
              <a:buFont typeface="Arial" pitchFamily="34" charset="0"/>
              <a:buAutoNum type="arabicPeriod"/>
            </a:pPr>
            <a:r>
              <a:rPr lang="en-US" dirty="0" smtClean="0"/>
              <a:t>Is a non-rival, exclusive good</a:t>
            </a:r>
          </a:p>
          <a:p>
            <a:pPr marL="514350" indent="-514350">
              <a:buFont typeface="Arial" pitchFamily="34" charset="0"/>
              <a:buAutoNum type="arabicPeriod"/>
            </a:pPr>
            <a:r>
              <a:rPr lang="en-US" dirty="0" smtClean="0"/>
              <a:t>Is a non-rival, non-exclusive good</a:t>
            </a:r>
          </a:p>
          <a:p>
            <a:pPr marL="514350" indent="-514350">
              <a:buFont typeface="Arial" pitchFamily="34" charset="0"/>
              <a:buAutoNum type="arabicPeriod"/>
            </a:pPr>
            <a:r>
              <a:rPr lang="en-US" dirty="0" smtClean="0"/>
              <a:t>Does not have the free rider problem</a:t>
            </a:r>
            <a:endParaRPr lang="en-US" dirty="0"/>
          </a:p>
        </p:txBody>
      </p:sp>
    </p:spTree>
    <p:custDataLst>
      <p:tags r:id="rId1"/>
    </p:custDataLst>
    <p:extLst>
      <p:ext uri="{BB962C8B-B14F-4D97-AF65-F5344CB8AC3E}">
        <p14:creationId xmlns:p14="http://schemas.microsoft.com/office/powerpoint/2010/main" val="11180324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0"/>
            <a:ext cx="6400800" cy="1143000"/>
          </a:xfrm>
        </p:spPr>
        <p:txBody>
          <a:bodyPr>
            <a:normAutofit/>
          </a:bodyPr>
          <a:lstStyle/>
          <a:p>
            <a:pPr algn="l"/>
            <a:r>
              <a:rPr lang="en-US" b="1" dirty="0" smtClean="0"/>
              <a:t>26. A public good:</a:t>
            </a:r>
            <a:endParaRPr lang="en-US" b="1" dirty="0"/>
          </a:p>
        </p:txBody>
      </p:sp>
      <p:sp>
        <p:nvSpPr>
          <p:cNvPr id="8" name="CorShape1"/>
          <p:cNvSpPr/>
          <p:nvPr>
            <p:custDataLst>
              <p:tags r:id="rId2"/>
            </p:custDataLst>
          </p:nvPr>
        </p:nvSpPr>
        <p:spPr>
          <a:xfrm rot="10800000">
            <a:off x="228600" y="24384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1143001"/>
            <a:ext cx="7239000" cy="2590800"/>
          </a:xfrm>
        </p:spPr>
        <p:txBody>
          <a:bodyPr>
            <a:normAutofit/>
          </a:bodyPr>
          <a:lstStyle/>
          <a:p>
            <a:pPr marL="514350" indent="-514350">
              <a:buFont typeface="Arial" pitchFamily="34" charset="0"/>
              <a:buAutoNum type="arabicPeriod"/>
            </a:pPr>
            <a:r>
              <a:rPr lang="en-US" dirty="0" smtClean="0"/>
              <a:t>Is a rival, exclusive good</a:t>
            </a:r>
          </a:p>
          <a:p>
            <a:pPr marL="514350" indent="-514350">
              <a:buFont typeface="Arial" pitchFamily="34" charset="0"/>
              <a:buAutoNum type="arabicPeriod"/>
            </a:pPr>
            <a:r>
              <a:rPr lang="en-US" dirty="0" smtClean="0"/>
              <a:t>Is a non-rival, exclusive good</a:t>
            </a:r>
          </a:p>
          <a:p>
            <a:pPr marL="514350" indent="-514350">
              <a:buFont typeface="Arial" pitchFamily="34" charset="0"/>
              <a:buAutoNum type="arabicPeriod"/>
            </a:pPr>
            <a:r>
              <a:rPr lang="en-US" dirty="0" smtClean="0"/>
              <a:t>Is a non-rival, non-exclusive good</a:t>
            </a:r>
          </a:p>
          <a:p>
            <a:pPr marL="514350" indent="-514350">
              <a:buFont typeface="Arial" pitchFamily="34" charset="0"/>
              <a:buAutoNum type="arabicPeriod"/>
            </a:pPr>
            <a:r>
              <a:rPr lang="en-US" dirty="0" smtClean="0"/>
              <a:t>Does not have the free rider problem</a:t>
            </a:r>
            <a:endParaRPr lang="en-US" dirty="0"/>
          </a:p>
        </p:txBody>
      </p:sp>
    </p:spTree>
    <p:custDataLst>
      <p:tags r:id="rId1"/>
    </p:custDataLst>
    <p:extLst>
      <p:ext uri="{BB962C8B-B14F-4D97-AF65-F5344CB8AC3E}">
        <p14:creationId xmlns:p14="http://schemas.microsoft.com/office/powerpoint/2010/main" val="402430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0"/>
            <a:ext cx="8458200" cy="2133600"/>
          </a:xfrm>
        </p:spPr>
        <p:txBody>
          <a:bodyPr>
            <a:normAutofit fontScale="90000"/>
          </a:bodyPr>
          <a:lstStyle/>
          <a:p>
            <a:pPr algn="l"/>
            <a:r>
              <a:rPr lang="en-US" b="1" dirty="0" smtClean="0"/>
              <a:t>28. Compared to the price elasticity of demand for gasoline, the elasticity of demand for Mobil gasoline is:</a:t>
            </a:r>
            <a:endParaRPr lang="en-US" b="1" dirty="0"/>
          </a:p>
        </p:txBody>
      </p:sp>
      <p:sp>
        <p:nvSpPr>
          <p:cNvPr id="3" name="TPAnswers"/>
          <p:cNvSpPr>
            <a:spLocks noGrp="1"/>
          </p:cNvSpPr>
          <p:nvPr>
            <p:ph type="body" idx="1"/>
            <p:custDataLst>
              <p:tags r:id="rId2"/>
            </p:custDataLst>
          </p:nvPr>
        </p:nvSpPr>
        <p:spPr>
          <a:xfrm>
            <a:off x="457200" y="2286000"/>
            <a:ext cx="6096000" cy="3429000"/>
          </a:xfrm>
        </p:spPr>
        <p:txBody>
          <a:bodyPr>
            <a:noAutofit/>
          </a:bodyPr>
          <a:lstStyle/>
          <a:p>
            <a:pPr marL="514350" indent="-514350">
              <a:buFont typeface="Arial" pitchFamily="34" charset="0"/>
              <a:buAutoNum type="arabicPeriod"/>
            </a:pPr>
            <a:r>
              <a:rPr lang="en-US" sz="4400" dirty="0" smtClean="0"/>
              <a:t>more inelastic</a:t>
            </a:r>
          </a:p>
          <a:p>
            <a:pPr marL="514350" indent="-514350">
              <a:buFont typeface="Arial" pitchFamily="34" charset="0"/>
              <a:buAutoNum type="arabicPeriod"/>
            </a:pPr>
            <a:r>
              <a:rPr lang="en-US" sz="4400" dirty="0" smtClean="0"/>
              <a:t>unit elastic</a:t>
            </a:r>
          </a:p>
          <a:p>
            <a:pPr marL="514350" indent="-514350">
              <a:buFont typeface="Arial" pitchFamily="34" charset="0"/>
              <a:buAutoNum type="arabicPeriod"/>
            </a:pPr>
            <a:r>
              <a:rPr lang="en-US" sz="4400" dirty="0" smtClean="0"/>
              <a:t>the same </a:t>
            </a:r>
          </a:p>
          <a:p>
            <a:pPr marL="514350" indent="-514350">
              <a:buFont typeface="Arial" pitchFamily="34" charset="0"/>
              <a:buAutoNum type="arabicPeriod"/>
            </a:pPr>
            <a:r>
              <a:rPr lang="en-US" sz="4400" dirty="0" smtClean="0"/>
              <a:t>more elastic</a:t>
            </a:r>
            <a:endParaRPr lang="en-US" sz="4400" dirty="0"/>
          </a:p>
        </p:txBody>
      </p:sp>
      <p:sp>
        <p:nvSpPr>
          <p:cNvPr id="7" name="TextBox 6"/>
          <p:cNvSpPr txBox="1"/>
          <p:nvPr/>
        </p:nvSpPr>
        <p:spPr>
          <a:xfrm>
            <a:off x="7010400" y="1524000"/>
            <a:ext cx="1066800" cy="369332"/>
          </a:xfrm>
          <a:prstGeom prst="rect">
            <a:avLst/>
          </a:prstGeom>
          <a:noFill/>
        </p:spPr>
        <p:txBody>
          <a:bodyPr wrap="square" rtlCol="0">
            <a:spAutoFit/>
          </a:bodyPr>
          <a:lstStyle/>
          <a:p>
            <a:endParaRPr lang="en-US" dirty="0"/>
          </a:p>
        </p:txBody>
      </p:sp>
    </p:spTree>
    <p:custDataLst>
      <p:tags r:id="rId1"/>
    </p:custDataLst>
    <p:extLst>
      <p:ext uri="{BB962C8B-B14F-4D97-AF65-F5344CB8AC3E}">
        <p14:creationId xmlns:p14="http://schemas.microsoft.com/office/powerpoint/2010/main" val="7585487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0"/>
            <a:ext cx="8458200" cy="2133600"/>
          </a:xfrm>
        </p:spPr>
        <p:txBody>
          <a:bodyPr>
            <a:normAutofit fontScale="90000"/>
          </a:bodyPr>
          <a:lstStyle/>
          <a:p>
            <a:pPr algn="l"/>
            <a:r>
              <a:rPr lang="en-US" b="1" dirty="0" smtClean="0"/>
              <a:t>28. Compared to the price elasticity of demand for gasoline, the elasticity of demand for Mobil gasoline is:</a:t>
            </a:r>
            <a:endParaRPr lang="en-US" b="1" dirty="0"/>
          </a:p>
        </p:txBody>
      </p:sp>
      <p:sp>
        <p:nvSpPr>
          <p:cNvPr id="6" name="CorShape1"/>
          <p:cNvSpPr/>
          <p:nvPr>
            <p:custDataLst>
              <p:tags r:id="rId2"/>
            </p:custDataLst>
          </p:nvPr>
        </p:nvSpPr>
        <p:spPr>
          <a:xfrm rot="10800000">
            <a:off x="304800" y="48006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2286000"/>
            <a:ext cx="6096000" cy="3429000"/>
          </a:xfrm>
        </p:spPr>
        <p:txBody>
          <a:bodyPr>
            <a:noAutofit/>
          </a:bodyPr>
          <a:lstStyle/>
          <a:p>
            <a:pPr marL="514350" indent="-514350">
              <a:buFont typeface="Arial" pitchFamily="34" charset="0"/>
              <a:buAutoNum type="arabicPeriod"/>
            </a:pPr>
            <a:r>
              <a:rPr lang="en-US" sz="4400" dirty="0" smtClean="0"/>
              <a:t>more inelastic</a:t>
            </a:r>
          </a:p>
          <a:p>
            <a:pPr marL="514350" indent="-514350">
              <a:buFont typeface="Arial" pitchFamily="34" charset="0"/>
              <a:buAutoNum type="arabicPeriod"/>
            </a:pPr>
            <a:r>
              <a:rPr lang="en-US" sz="4400" dirty="0" smtClean="0"/>
              <a:t>unit elastic</a:t>
            </a:r>
          </a:p>
          <a:p>
            <a:pPr marL="514350" indent="-514350">
              <a:buFont typeface="Arial" pitchFamily="34" charset="0"/>
              <a:buAutoNum type="arabicPeriod"/>
            </a:pPr>
            <a:r>
              <a:rPr lang="en-US" sz="4400" dirty="0" smtClean="0"/>
              <a:t>the same </a:t>
            </a:r>
          </a:p>
          <a:p>
            <a:pPr marL="514350" indent="-514350">
              <a:buFont typeface="Arial" pitchFamily="34" charset="0"/>
              <a:buAutoNum type="arabicPeriod"/>
            </a:pPr>
            <a:r>
              <a:rPr lang="en-US" sz="4400" dirty="0" smtClean="0"/>
              <a:t>more elastic</a:t>
            </a:r>
            <a:endParaRPr lang="en-US" sz="4400" dirty="0"/>
          </a:p>
        </p:txBody>
      </p:sp>
      <p:sp>
        <p:nvSpPr>
          <p:cNvPr id="7" name="TextBox 6"/>
          <p:cNvSpPr txBox="1"/>
          <p:nvPr/>
        </p:nvSpPr>
        <p:spPr>
          <a:xfrm>
            <a:off x="7010400" y="1524000"/>
            <a:ext cx="1066800" cy="369332"/>
          </a:xfrm>
          <a:prstGeom prst="rect">
            <a:avLst/>
          </a:prstGeom>
          <a:noFill/>
        </p:spPr>
        <p:txBody>
          <a:bodyPr wrap="square" rtlCol="0">
            <a:spAutoFit/>
          </a:bodyPr>
          <a:lstStyle/>
          <a:p>
            <a:endParaRPr lang="en-US" dirty="0"/>
          </a:p>
        </p:txBody>
      </p:sp>
    </p:spTree>
    <p:custDataLst>
      <p:tags r:id="rId1"/>
    </p:custDataLst>
    <p:extLst>
      <p:ext uri="{BB962C8B-B14F-4D97-AF65-F5344CB8AC3E}">
        <p14:creationId xmlns:p14="http://schemas.microsoft.com/office/powerpoint/2010/main" val="1862961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152400"/>
            <a:ext cx="4648200" cy="3048000"/>
          </a:xfrm>
        </p:spPr>
        <p:txBody>
          <a:bodyPr>
            <a:noAutofit/>
          </a:bodyPr>
          <a:lstStyle/>
          <a:p>
            <a:pPr algn="l"/>
            <a:r>
              <a:rPr lang="en-US" sz="3600" b="1" dirty="0" smtClean="0"/>
              <a:t>29. What is the coefficient of price elasticity of supply between prices $2 and $10 (midpoints formula)?</a:t>
            </a:r>
            <a:endParaRPr lang="en-US" sz="3600" b="1" dirty="0"/>
          </a:p>
        </p:txBody>
      </p:sp>
      <p:pic>
        <p:nvPicPr>
          <p:cNvPr id="2051" name="Picture 3"/>
          <p:cNvPicPr>
            <a:picLocks noChangeAspect="1" noChangeArrowheads="1"/>
          </p:cNvPicPr>
          <p:nvPr/>
        </p:nvPicPr>
        <p:blipFill>
          <a:blip r:embed="rId4" cstate="print"/>
          <a:srcRect/>
          <a:stretch>
            <a:fillRect/>
          </a:stretch>
        </p:blipFill>
        <p:spPr bwMode="auto">
          <a:xfrm>
            <a:off x="4648200" y="0"/>
            <a:ext cx="4473182" cy="4419600"/>
          </a:xfrm>
          <a:prstGeom prst="rect">
            <a:avLst/>
          </a:prstGeom>
          <a:noFill/>
          <a:ln w="9525">
            <a:noFill/>
            <a:miter lim="800000"/>
            <a:headEnd/>
            <a:tailEnd/>
          </a:ln>
        </p:spPr>
      </p:pic>
      <p:sp>
        <p:nvSpPr>
          <p:cNvPr id="3" name="TPAnswers"/>
          <p:cNvSpPr>
            <a:spLocks noGrp="1"/>
          </p:cNvSpPr>
          <p:nvPr>
            <p:ph type="body" idx="1"/>
            <p:custDataLst>
              <p:tags r:id="rId2"/>
            </p:custDataLst>
          </p:nvPr>
        </p:nvSpPr>
        <p:spPr>
          <a:xfrm>
            <a:off x="457200" y="3505200"/>
            <a:ext cx="2286000" cy="2468563"/>
          </a:xfrm>
        </p:spPr>
        <p:txBody>
          <a:bodyPr>
            <a:normAutofit/>
          </a:bodyPr>
          <a:lstStyle/>
          <a:p>
            <a:pPr marL="514350" indent="-514350">
              <a:buFont typeface="Arial" pitchFamily="34" charset="0"/>
              <a:buAutoNum type="arabicPeriod"/>
            </a:pPr>
            <a:r>
              <a:rPr lang="en-US" dirty="0" smtClean="0"/>
              <a:t>5</a:t>
            </a:r>
          </a:p>
          <a:p>
            <a:pPr marL="514350" indent="-514350">
              <a:buFont typeface="Arial" pitchFamily="34" charset="0"/>
              <a:buAutoNum type="arabicPeriod"/>
            </a:pPr>
            <a:r>
              <a:rPr lang="en-US" dirty="0" smtClean="0"/>
              <a:t>2.5</a:t>
            </a:r>
          </a:p>
          <a:p>
            <a:pPr marL="514350" indent="-514350">
              <a:buFont typeface="Arial" pitchFamily="34" charset="0"/>
              <a:buAutoNum type="arabicPeriod"/>
            </a:pPr>
            <a:r>
              <a:rPr lang="en-US" dirty="0" smtClean="0"/>
              <a:t>1</a:t>
            </a:r>
          </a:p>
          <a:p>
            <a:pPr marL="514350" indent="-514350">
              <a:buFont typeface="Arial" pitchFamily="34" charset="0"/>
              <a:buAutoNum type="arabicPeriod"/>
            </a:pPr>
            <a:r>
              <a:rPr lang="en-US" dirty="0" smtClean="0"/>
              <a:t>0.25</a:t>
            </a:r>
            <a:endParaRPr lang="en-US" dirty="0"/>
          </a:p>
        </p:txBody>
      </p:sp>
    </p:spTree>
    <p:custDataLst>
      <p:tags r:id="rId1"/>
    </p:custDataLst>
    <p:extLst>
      <p:ext uri="{BB962C8B-B14F-4D97-AF65-F5344CB8AC3E}">
        <p14:creationId xmlns:p14="http://schemas.microsoft.com/office/powerpoint/2010/main" val="13043361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0"/>
            <a:ext cx="4800600" cy="2667000"/>
          </a:xfrm>
        </p:spPr>
        <p:txBody>
          <a:bodyPr>
            <a:normAutofit fontScale="90000"/>
          </a:bodyPr>
          <a:lstStyle/>
          <a:p>
            <a:pPr algn="l"/>
            <a:r>
              <a:rPr lang="en-US" b="1" dirty="0" smtClean="0"/>
              <a:t>4. </a:t>
            </a:r>
            <a:r>
              <a:rPr lang="en-US" sz="4000" b="1" dirty="0"/>
              <a:t>Other things equal, this economy will achieve the most rapid rate of growth if:</a:t>
            </a:r>
            <a:r>
              <a:rPr lang="en-US" sz="4000" dirty="0"/>
              <a:t> </a:t>
            </a:r>
          </a:p>
        </p:txBody>
      </p:sp>
      <p:pic>
        <p:nvPicPr>
          <p:cNvPr id="8195" name="Picture 11"/>
          <p:cNvPicPr>
            <a:picLocks noChangeAspect="1" noChangeArrowheads="1"/>
          </p:cNvPicPr>
          <p:nvPr/>
        </p:nvPicPr>
        <p:blipFill>
          <a:blip r:embed="rId5" cstate="print"/>
          <a:srcRect/>
          <a:stretch>
            <a:fillRect/>
          </a:stretch>
        </p:blipFill>
        <p:spPr bwMode="auto">
          <a:xfrm>
            <a:off x="4876800" y="-1"/>
            <a:ext cx="4876800" cy="4852293"/>
          </a:xfrm>
          <a:prstGeom prst="rect">
            <a:avLst/>
          </a:prstGeom>
          <a:noFill/>
          <a:ln w="9525">
            <a:noFill/>
            <a:miter lim="800000"/>
            <a:headEnd/>
            <a:tailEnd/>
          </a:ln>
        </p:spPr>
      </p:pic>
      <p:sp>
        <p:nvSpPr>
          <p:cNvPr id="3" name="TPAnswers"/>
          <p:cNvSpPr>
            <a:spLocks noGrp="1"/>
          </p:cNvSpPr>
          <p:nvPr>
            <p:ph type="body" idx="1"/>
            <p:custDataLst>
              <p:tags r:id="rId2"/>
            </p:custDataLst>
          </p:nvPr>
        </p:nvSpPr>
        <p:spPr>
          <a:xfrm>
            <a:off x="457200" y="2667000"/>
            <a:ext cx="4114800" cy="2590800"/>
          </a:xfrm>
        </p:spPr>
        <p:txBody>
          <a:bodyPr>
            <a:normAutofit/>
          </a:bodyPr>
          <a:lstStyle/>
          <a:p>
            <a:pPr marL="514350" indent="-514350">
              <a:buFont typeface="Arial" pitchFamily="34" charset="0"/>
              <a:buAutoNum type="arabicPeriod"/>
            </a:pPr>
            <a:r>
              <a:rPr lang="en-US" dirty="0" smtClean="0"/>
              <a:t>it </a:t>
            </a:r>
            <a:r>
              <a:rPr lang="en-US" dirty="0"/>
              <a:t>chooses point </a:t>
            </a:r>
            <a:r>
              <a:rPr lang="en-US" i="1" dirty="0" smtClean="0"/>
              <a:t>A</a:t>
            </a:r>
            <a:r>
              <a:rPr lang="en-US" dirty="0" smtClean="0"/>
              <a:t>.</a:t>
            </a:r>
          </a:p>
          <a:p>
            <a:pPr marL="514350" indent="-514350">
              <a:buFont typeface="Arial" pitchFamily="34" charset="0"/>
              <a:buAutoNum type="arabicPeriod"/>
            </a:pPr>
            <a:r>
              <a:rPr lang="en-US" dirty="0" smtClean="0"/>
              <a:t>it </a:t>
            </a:r>
            <a:r>
              <a:rPr lang="en-US" dirty="0"/>
              <a:t>chooses point </a:t>
            </a:r>
            <a:r>
              <a:rPr lang="en-US" i="1" dirty="0"/>
              <a:t>B</a:t>
            </a:r>
            <a:r>
              <a:rPr lang="en-US" dirty="0" smtClean="0"/>
              <a:t>.</a:t>
            </a:r>
          </a:p>
          <a:p>
            <a:pPr marL="514350" indent="-514350">
              <a:buFont typeface="Arial" pitchFamily="34" charset="0"/>
              <a:buAutoNum type="arabicPeriod"/>
            </a:pPr>
            <a:r>
              <a:rPr lang="en-US" dirty="0"/>
              <a:t> it chooses point </a:t>
            </a:r>
            <a:r>
              <a:rPr lang="en-US" i="1" dirty="0"/>
              <a:t>C</a:t>
            </a:r>
            <a:r>
              <a:rPr lang="en-US" dirty="0" smtClean="0"/>
              <a:t>.</a:t>
            </a:r>
          </a:p>
          <a:p>
            <a:pPr marL="514350" indent="-514350">
              <a:buFont typeface="Arial" pitchFamily="34" charset="0"/>
              <a:buAutoNum type="arabicPeriod"/>
            </a:pPr>
            <a:r>
              <a:rPr lang="en-US" dirty="0"/>
              <a:t> it chooses point </a:t>
            </a:r>
            <a:r>
              <a:rPr lang="en-US" i="1" dirty="0"/>
              <a:t>D</a:t>
            </a:r>
            <a:r>
              <a:rPr lang="en-US" dirty="0"/>
              <a:t>.</a:t>
            </a:r>
          </a:p>
        </p:txBody>
      </p:sp>
      <p:sp>
        <p:nvSpPr>
          <p:cNvPr id="9" name="CorShape1"/>
          <p:cNvSpPr/>
          <p:nvPr>
            <p:custDataLst>
              <p:tags r:id="rId3"/>
            </p:custDataLst>
          </p:nvPr>
        </p:nvSpPr>
        <p:spPr>
          <a:xfrm rot="10800000">
            <a:off x="228600" y="27432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6758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152400"/>
            <a:ext cx="4648200" cy="3048000"/>
          </a:xfrm>
        </p:spPr>
        <p:txBody>
          <a:bodyPr>
            <a:noAutofit/>
          </a:bodyPr>
          <a:lstStyle/>
          <a:p>
            <a:pPr algn="l"/>
            <a:r>
              <a:rPr lang="en-US" sz="3600" b="1" dirty="0" smtClean="0"/>
              <a:t>29. What is the coefficient of price elasticity of supply between prices $2 and $10 (midpoints formula)?</a:t>
            </a:r>
            <a:endParaRPr lang="en-US" sz="3600" b="1" dirty="0"/>
          </a:p>
        </p:txBody>
      </p:sp>
      <p:pic>
        <p:nvPicPr>
          <p:cNvPr id="2051" name="Picture 3"/>
          <p:cNvPicPr>
            <a:picLocks noChangeAspect="1" noChangeArrowheads="1"/>
          </p:cNvPicPr>
          <p:nvPr/>
        </p:nvPicPr>
        <p:blipFill>
          <a:blip r:embed="rId5" cstate="print"/>
          <a:srcRect/>
          <a:stretch>
            <a:fillRect/>
          </a:stretch>
        </p:blipFill>
        <p:spPr bwMode="auto">
          <a:xfrm>
            <a:off x="4648200" y="0"/>
            <a:ext cx="4473182" cy="4419600"/>
          </a:xfrm>
          <a:prstGeom prst="rect">
            <a:avLst/>
          </a:prstGeom>
          <a:noFill/>
          <a:ln w="9525">
            <a:noFill/>
            <a:miter lim="800000"/>
            <a:headEnd/>
            <a:tailEnd/>
          </a:ln>
        </p:spPr>
      </p:pic>
      <p:sp>
        <p:nvSpPr>
          <p:cNvPr id="7" name="CorShape1"/>
          <p:cNvSpPr/>
          <p:nvPr>
            <p:custDataLst>
              <p:tags r:id="rId2"/>
            </p:custDataLst>
          </p:nvPr>
        </p:nvSpPr>
        <p:spPr>
          <a:xfrm rot="10800000">
            <a:off x="212522" y="5302165"/>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3505200"/>
            <a:ext cx="2286000" cy="2468563"/>
          </a:xfrm>
        </p:spPr>
        <p:txBody>
          <a:bodyPr>
            <a:normAutofit/>
          </a:bodyPr>
          <a:lstStyle/>
          <a:p>
            <a:pPr marL="514350" indent="-514350">
              <a:buFont typeface="Arial" pitchFamily="34" charset="0"/>
              <a:buAutoNum type="arabicPeriod"/>
            </a:pPr>
            <a:r>
              <a:rPr lang="en-US" dirty="0" smtClean="0"/>
              <a:t>5</a:t>
            </a:r>
          </a:p>
          <a:p>
            <a:pPr marL="514350" indent="-514350">
              <a:buFont typeface="Arial" pitchFamily="34" charset="0"/>
              <a:buAutoNum type="arabicPeriod"/>
            </a:pPr>
            <a:r>
              <a:rPr lang="en-US" dirty="0" smtClean="0"/>
              <a:t>2.5</a:t>
            </a:r>
          </a:p>
          <a:p>
            <a:pPr marL="514350" indent="-514350">
              <a:buFont typeface="Arial" pitchFamily="34" charset="0"/>
              <a:buAutoNum type="arabicPeriod"/>
            </a:pPr>
            <a:r>
              <a:rPr lang="en-US" dirty="0" smtClean="0"/>
              <a:t>1</a:t>
            </a:r>
          </a:p>
          <a:p>
            <a:pPr marL="514350" indent="-514350">
              <a:buFont typeface="Arial" pitchFamily="34" charset="0"/>
              <a:buAutoNum type="arabicPeriod"/>
            </a:pPr>
            <a:r>
              <a:rPr lang="en-US" dirty="0" smtClean="0"/>
              <a:t>0.25</a:t>
            </a:r>
            <a:endParaRPr lang="en-US" dirty="0"/>
          </a:p>
        </p:txBody>
      </p:sp>
    </p:spTree>
    <p:custDataLst>
      <p:tags r:id="rId1"/>
    </p:custDataLst>
    <p:extLst>
      <p:ext uri="{BB962C8B-B14F-4D97-AF65-F5344CB8AC3E}">
        <p14:creationId xmlns:p14="http://schemas.microsoft.com/office/powerpoint/2010/main" val="3651029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14" y="23446"/>
            <a:ext cx="8915400" cy="586154"/>
          </a:xfrm>
        </p:spPr>
        <p:txBody>
          <a:bodyPr>
            <a:normAutofit fontScale="90000"/>
          </a:bodyPr>
          <a:lstStyle/>
          <a:p>
            <a:r>
              <a:rPr lang="en-US" sz="3600" b="1" u="sng" dirty="0" smtClean="0"/>
              <a:t>Price Elasticity of Supply – Midpoint Formula</a:t>
            </a:r>
            <a:endParaRPr lang="en-US" sz="3600" b="1" u="sng"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762000"/>
            <a:ext cx="2294313" cy="914400"/>
          </a:xfrm>
          <a:prstGeom prst="rect">
            <a:avLst/>
          </a:prstGeom>
        </p:spPr>
      </p:pic>
      <p:pic>
        <p:nvPicPr>
          <p:cNvPr id="2150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133600"/>
            <a:ext cx="8930148" cy="4501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510336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04800" y="228600"/>
            <a:ext cx="8382000" cy="1295400"/>
          </a:xfrm>
        </p:spPr>
        <p:txBody>
          <a:bodyPr>
            <a:normAutofit fontScale="90000"/>
          </a:bodyPr>
          <a:lstStyle/>
          <a:p>
            <a:pPr algn="l"/>
            <a:r>
              <a:rPr lang="en-US" b="1" dirty="0" smtClean="0"/>
              <a:t>30. If Es = 0.25, then a 10% increase in price will:</a:t>
            </a:r>
            <a:endParaRPr lang="en-US" b="1" dirty="0"/>
          </a:p>
        </p:txBody>
      </p:sp>
      <p:sp>
        <p:nvSpPr>
          <p:cNvPr id="3" name="TPAnswers"/>
          <p:cNvSpPr>
            <a:spLocks noGrp="1"/>
          </p:cNvSpPr>
          <p:nvPr>
            <p:ph type="body" idx="1"/>
            <p:custDataLst>
              <p:tags r:id="rId2"/>
            </p:custDataLst>
          </p:nvPr>
        </p:nvSpPr>
        <p:spPr>
          <a:xfrm>
            <a:off x="457200" y="1524000"/>
            <a:ext cx="8458200" cy="3687763"/>
          </a:xfrm>
        </p:spPr>
        <p:txBody>
          <a:bodyPr>
            <a:normAutofit/>
          </a:bodyPr>
          <a:lstStyle/>
          <a:p>
            <a:pPr marL="514350" indent="-514350">
              <a:buFont typeface="Arial" pitchFamily="34" charset="0"/>
              <a:buAutoNum type="arabicPeriod"/>
            </a:pPr>
            <a:r>
              <a:rPr lang="en-US" dirty="0" smtClean="0"/>
              <a:t>Increase quantity supplied by 2.5%</a:t>
            </a:r>
          </a:p>
          <a:p>
            <a:pPr marL="514350" indent="-514350">
              <a:buFont typeface="Arial" pitchFamily="34" charset="0"/>
              <a:buAutoNum type="arabicPeriod"/>
            </a:pPr>
            <a:r>
              <a:rPr lang="en-US" dirty="0" smtClean="0"/>
              <a:t>Decrease quantity supplied by 2.5%</a:t>
            </a:r>
          </a:p>
          <a:p>
            <a:pPr marL="514350" indent="-514350">
              <a:buFont typeface="Arial" pitchFamily="34" charset="0"/>
              <a:buAutoNum type="arabicPeriod"/>
            </a:pPr>
            <a:r>
              <a:rPr lang="en-US" dirty="0" smtClean="0"/>
              <a:t>Increase the quantity supplied by 25%</a:t>
            </a:r>
          </a:p>
          <a:p>
            <a:pPr marL="514350" indent="-514350">
              <a:buFont typeface="Arial" pitchFamily="34" charset="0"/>
              <a:buAutoNum type="arabicPeriod"/>
            </a:pPr>
            <a:r>
              <a:rPr lang="en-US" dirty="0" smtClean="0"/>
              <a:t>Not change the quantity supplied</a:t>
            </a:r>
          </a:p>
        </p:txBody>
      </p:sp>
    </p:spTree>
    <p:custDataLst>
      <p:tags r:id="rId1"/>
    </p:custDataLst>
    <p:extLst>
      <p:ext uri="{BB962C8B-B14F-4D97-AF65-F5344CB8AC3E}">
        <p14:creationId xmlns:p14="http://schemas.microsoft.com/office/powerpoint/2010/main" val="41226345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04800" y="228600"/>
            <a:ext cx="8382000" cy="1295400"/>
          </a:xfrm>
        </p:spPr>
        <p:txBody>
          <a:bodyPr>
            <a:normAutofit fontScale="90000"/>
          </a:bodyPr>
          <a:lstStyle/>
          <a:p>
            <a:pPr algn="l"/>
            <a:r>
              <a:rPr lang="en-US" b="1" dirty="0" smtClean="0"/>
              <a:t>30. If Es = 0.25, then a 10% increase in price will:</a:t>
            </a:r>
            <a:endParaRPr lang="en-US" b="1" dirty="0"/>
          </a:p>
        </p:txBody>
      </p:sp>
      <p:sp>
        <p:nvSpPr>
          <p:cNvPr id="3" name="TPAnswers"/>
          <p:cNvSpPr>
            <a:spLocks noGrp="1"/>
          </p:cNvSpPr>
          <p:nvPr>
            <p:ph type="body" idx="1"/>
            <p:custDataLst>
              <p:tags r:id="rId2"/>
            </p:custDataLst>
          </p:nvPr>
        </p:nvSpPr>
        <p:spPr>
          <a:xfrm>
            <a:off x="457200" y="1524000"/>
            <a:ext cx="8458200" cy="3687763"/>
          </a:xfrm>
        </p:spPr>
        <p:txBody>
          <a:bodyPr>
            <a:normAutofit/>
          </a:bodyPr>
          <a:lstStyle/>
          <a:p>
            <a:pPr marL="514350" indent="-514350">
              <a:buFont typeface="Arial" pitchFamily="34" charset="0"/>
              <a:buAutoNum type="arabicPeriod"/>
            </a:pPr>
            <a:r>
              <a:rPr lang="en-US" dirty="0" smtClean="0"/>
              <a:t>Increase quantity supplied by 2.5%</a:t>
            </a:r>
          </a:p>
          <a:p>
            <a:pPr marL="514350" indent="-514350">
              <a:buFont typeface="Arial" pitchFamily="34" charset="0"/>
              <a:buAutoNum type="arabicPeriod"/>
            </a:pPr>
            <a:r>
              <a:rPr lang="en-US" dirty="0" smtClean="0"/>
              <a:t>Decrease quantity supplied by 2.5%</a:t>
            </a:r>
          </a:p>
          <a:p>
            <a:pPr marL="514350" indent="-514350">
              <a:buFont typeface="Arial" pitchFamily="34" charset="0"/>
              <a:buAutoNum type="arabicPeriod"/>
            </a:pPr>
            <a:r>
              <a:rPr lang="en-US" dirty="0" smtClean="0"/>
              <a:t>Increase the quantity supplied by 25%</a:t>
            </a:r>
          </a:p>
          <a:p>
            <a:pPr marL="514350" indent="-514350">
              <a:buFont typeface="Arial" pitchFamily="34" charset="0"/>
              <a:buAutoNum type="arabicPeriod"/>
            </a:pPr>
            <a:r>
              <a:rPr lang="en-US" dirty="0" smtClean="0"/>
              <a:t>Not change the quantity supplied</a:t>
            </a:r>
          </a:p>
        </p:txBody>
      </p:sp>
      <p:sp>
        <p:nvSpPr>
          <p:cNvPr id="5" name="CorShape1"/>
          <p:cNvSpPr/>
          <p:nvPr>
            <p:custDataLst>
              <p:tags r:id="rId3"/>
            </p:custDataLst>
          </p:nvPr>
        </p:nvSpPr>
        <p:spPr>
          <a:xfrm rot="10800000">
            <a:off x="228600" y="16002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51409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31986" y="152400"/>
            <a:ext cx="1215814" cy="762000"/>
          </a:xfrm>
        </p:spPr>
        <p:txBody>
          <a:bodyPr>
            <a:normAutofit/>
          </a:bodyPr>
          <a:lstStyle/>
          <a:p>
            <a:pPr algn="l"/>
            <a:r>
              <a:rPr lang="en-US" sz="3600" b="1" dirty="0" smtClean="0"/>
              <a:t>37. </a:t>
            </a:r>
            <a:endParaRPr lang="en-US" sz="3600" b="1" dirty="0"/>
          </a:p>
        </p:txBody>
      </p:sp>
      <p:sp>
        <p:nvSpPr>
          <p:cNvPr id="3" name="TPAnswers"/>
          <p:cNvSpPr>
            <a:spLocks noGrp="1"/>
          </p:cNvSpPr>
          <p:nvPr>
            <p:ph type="body" idx="1"/>
            <p:custDataLst>
              <p:tags r:id="rId2"/>
            </p:custDataLst>
          </p:nvPr>
        </p:nvSpPr>
        <p:spPr>
          <a:xfrm>
            <a:off x="457200" y="4191000"/>
            <a:ext cx="1447800" cy="1935163"/>
          </a:xfrm>
        </p:spPr>
        <p:txBody>
          <a:bodyPr>
            <a:noAutofit/>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2" y="762000"/>
            <a:ext cx="8991600" cy="3086100"/>
          </a:xfrm>
          <a:prstGeom prst="rect">
            <a:avLst/>
          </a:prstGeom>
        </p:spPr>
      </p:pic>
    </p:spTree>
    <p:custDataLst>
      <p:tags r:id="rId1"/>
    </p:custDataLst>
    <p:extLst>
      <p:ext uri="{BB962C8B-B14F-4D97-AF65-F5344CB8AC3E}">
        <p14:creationId xmlns:p14="http://schemas.microsoft.com/office/powerpoint/2010/main" val="35888027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31986" y="152400"/>
            <a:ext cx="1215814" cy="762000"/>
          </a:xfrm>
        </p:spPr>
        <p:txBody>
          <a:bodyPr>
            <a:normAutofit/>
          </a:bodyPr>
          <a:lstStyle/>
          <a:p>
            <a:pPr algn="l"/>
            <a:r>
              <a:rPr lang="en-US" sz="3600" b="1" dirty="0" smtClean="0"/>
              <a:t>37. </a:t>
            </a:r>
            <a:endParaRPr lang="en-US" sz="3600" b="1" dirty="0"/>
          </a:p>
        </p:txBody>
      </p:sp>
      <p:sp>
        <p:nvSpPr>
          <p:cNvPr id="3" name="TPAnswers"/>
          <p:cNvSpPr>
            <a:spLocks noGrp="1"/>
          </p:cNvSpPr>
          <p:nvPr>
            <p:ph type="body" idx="1"/>
            <p:custDataLst>
              <p:tags r:id="rId2"/>
            </p:custDataLst>
          </p:nvPr>
        </p:nvSpPr>
        <p:spPr>
          <a:xfrm>
            <a:off x="457200" y="4191000"/>
            <a:ext cx="1447800" cy="1935163"/>
          </a:xfrm>
        </p:spPr>
        <p:txBody>
          <a:bodyPr>
            <a:noAutofit/>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2" y="762000"/>
            <a:ext cx="8991600" cy="3086100"/>
          </a:xfrm>
          <a:prstGeom prst="rect">
            <a:avLst/>
          </a:prstGeom>
        </p:spPr>
      </p:pic>
      <p:sp>
        <p:nvSpPr>
          <p:cNvPr id="5" name="CorShape1"/>
          <p:cNvSpPr/>
          <p:nvPr>
            <p:custDataLst>
              <p:tags r:id="rId3"/>
            </p:custDataLst>
          </p:nvPr>
        </p:nvSpPr>
        <p:spPr>
          <a:xfrm rot="10800000">
            <a:off x="172720" y="4842933"/>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14049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329" y="31652"/>
            <a:ext cx="8991600" cy="3086100"/>
          </a:xfrm>
          <a:prstGeom prst="rect">
            <a:avLst/>
          </a:prstGeom>
        </p:spPr>
      </p:pic>
      <p:sp>
        <p:nvSpPr>
          <p:cNvPr id="5" name="TextBox 4"/>
          <p:cNvSpPr txBox="1"/>
          <p:nvPr/>
        </p:nvSpPr>
        <p:spPr>
          <a:xfrm>
            <a:off x="153572" y="3048000"/>
            <a:ext cx="8805616" cy="3323987"/>
          </a:xfrm>
          <a:prstGeom prst="rect">
            <a:avLst/>
          </a:prstGeom>
          <a:noFill/>
        </p:spPr>
        <p:txBody>
          <a:bodyPr wrap="none" rtlCol="0">
            <a:spAutoFit/>
          </a:bodyPr>
          <a:lstStyle/>
          <a:p>
            <a:r>
              <a:rPr lang="en-US" sz="3200" b="1" dirty="0" smtClean="0">
                <a:latin typeface="Arial" panose="020B0604020202020204" pitchFamily="34" charset="0"/>
                <a:cs typeface="Arial" panose="020B0604020202020204" pitchFamily="34" charset="0"/>
              </a:rPr>
              <a:t>B is drawn correctly.   MU is the slope of TU.</a:t>
            </a:r>
          </a:p>
          <a:p>
            <a:r>
              <a:rPr lang="en-US" sz="1000" b="1" dirty="0" smtClean="0">
                <a:latin typeface="Arial" panose="020B0604020202020204" pitchFamily="34" charset="0"/>
                <a:cs typeface="Arial" panose="020B0604020202020204" pitchFamily="34" charset="0"/>
              </a:rPr>
              <a:t>   </a:t>
            </a:r>
            <a:endParaRPr lang="en-US" sz="1000" b="1" dirty="0">
              <a:latin typeface="Arial" panose="020B0604020202020204" pitchFamily="34" charset="0"/>
              <a:cs typeface="Arial" panose="020B0604020202020204" pitchFamily="34" charset="0"/>
            </a:endParaRPr>
          </a:p>
          <a:p>
            <a:r>
              <a:rPr lang="en-US" sz="2400" b="1" dirty="0" smtClean="0">
                <a:latin typeface="Arial" panose="020B0604020202020204" pitchFamily="34" charset="0"/>
                <a:cs typeface="Arial" panose="020B0604020202020204" pitchFamily="34" charset="0"/>
              </a:rPr>
              <a:t>Initially the slope of TU is positive, but declining.  So, MU </a:t>
            </a:r>
          </a:p>
          <a:p>
            <a:r>
              <a:rPr lang="en-US" sz="2400" b="1" dirty="0" smtClean="0">
                <a:latin typeface="Arial" panose="020B0604020202020204" pitchFamily="34" charset="0"/>
                <a:cs typeface="Arial" panose="020B0604020202020204" pitchFamily="34" charset="0"/>
              </a:rPr>
              <a:t>is positive and declining.</a:t>
            </a:r>
          </a:p>
          <a:p>
            <a:endParaRPr lang="en-US" sz="2400" b="1" dirty="0" smtClean="0">
              <a:latin typeface="Arial" panose="020B0604020202020204" pitchFamily="34" charset="0"/>
              <a:cs typeface="Arial" panose="020B0604020202020204" pitchFamily="34" charset="0"/>
            </a:endParaRPr>
          </a:p>
          <a:p>
            <a:r>
              <a:rPr lang="en-US" sz="2400" b="1" dirty="0" smtClean="0">
                <a:latin typeface="Arial" panose="020B0604020202020204" pitchFamily="34" charset="0"/>
                <a:cs typeface="Arial" panose="020B0604020202020204" pitchFamily="34" charset="0"/>
              </a:rPr>
              <a:t>Then, at its peak the slope of TU is zero.  And MU is zero </a:t>
            </a:r>
          </a:p>
          <a:p>
            <a:r>
              <a:rPr lang="en-US" sz="2400" b="1" dirty="0" smtClean="0">
                <a:latin typeface="Arial" panose="020B0604020202020204" pitchFamily="34" charset="0"/>
                <a:cs typeface="Arial" panose="020B0604020202020204" pitchFamily="34" charset="0"/>
              </a:rPr>
              <a:t>at that quantity</a:t>
            </a:r>
          </a:p>
          <a:p>
            <a:endParaRPr lang="en-US" sz="2400" b="1" dirty="0" smtClean="0">
              <a:latin typeface="Arial" panose="020B0604020202020204" pitchFamily="34" charset="0"/>
              <a:cs typeface="Arial" panose="020B0604020202020204" pitchFamily="34" charset="0"/>
            </a:endParaRPr>
          </a:p>
          <a:p>
            <a:r>
              <a:rPr lang="en-US" sz="2400" b="1" dirty="0" smtClean="0">
                <a:latin typeface="Arial" panose="020B0604020202020204" pitchFamily="34" charset="0"/>
                <a:cs typeface="Arial" panose="020B0604020202020204" pitchFamily="34" charset="0"/>
              </a:rPr>
              <a:t>After that the slope is negative. So, MU is negative</a:t>
            </a:r>
          </a:p>
        </p:txBody>
      </p:sp>
    </p:spTree>
    <p:custDataLst>
      <p:tags r:id="rId1"/>
    </p:custDataLst>
    <p:extLst>
      <p:ext uri="{BB962C8B-B14F-4D97-AF65-F5344CB8AC3E}">
        <p14:creationId xmlns:p14="http://schemas.microsoft.com/office/powerpoint/2010/main" val="31281383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8757" y="0"/>
            <a:ext cx="2380957" cy="5791200"/>
          </a:xfrm>
        </p:spPr>
        <p:txBody>
          <a:bodyPr>
            <a:noAutofit/>
          </a:bodyPr>
          <a:lstStyle/>
          <a:p>
            <a:pPr algn="l"/>
            <a:r>
              <a:rPr lang="en-US" sz="3200" b="1" dirty="0" smtClean="0"/>
              <a:t>40. If:</a:t>
            </a:r>
            <a:br>
              <a:rPr lang="en-US" sz="3200" b="1" dirty="0" smtClean="0"/>
            </a:br>
            <a:r>
              <a:rPr lang="en-US" sz="3200" b="1" dirty="0" smtClean="0"/>
              <a:t>P</a:t>
            </a:r>
            <a:r>
              <a:rPr lang="en-US" sz="2400" b="1" dirty="0" smtClean="0"/>
              <a:t>X</a:t>
            </a:r>
            <a:r>
              <a:rPr lang="en-US" sz="3200" b="1" dirty="0" smtClean="0"/>
              <a:t>=$2, </a:t>
            </a:r>
            <a:br>
              <a:rPr lang="en-US" sz="3200" b="1" dirty="0" smtClean="0"/>
            </a:br>
            <a:r>
              <a:rPr lang="en-US" sz="3200" b="1" dirty="0" smtClean="0"/>
              <a:t>P</a:t>
            </a:r>
            <a:r>
              <a:rPr lang="en-US" sz="2400" b="1" dirty="0" smtClean="0"/>
              <a:t>Y</a:t>
            </a:r>
            <a:r>
              <a:rPr lang="en-US" sz="3200" b="1" dirty="0" smtClean="0"/>
              <a:t>=$4, </a:t>
            </a:r>
            <a:br>
              <a:rPr lang="en-US" sz="3200" b="1" dirty="0" smtClean="0"/>
            </a:br>
            <a:r>
              <a:rPr lang="en-US" sz="3200" b="1" dirty="0" smtClean="0"/>
              <a:t>income=$18 </a:t>
            </a:r>
            <a:br>
              <a:rPr lang="en-US" sz="3200" b="1" dirty="0" smtClean="0"/>
            </a:br>
            <a:r>
              <a:rPr lang="en-US" sz="3200" b="1" dirty="0" smtClean="0"/>
              <a:t>How many of each will a rational </a:t>
            </a:r>
            <a:br>
              <a:rPr lang="en-US" sz="3200" b="1" dirty="0" smtClean="0"/>
            </a:br>
            <a:r>
              <a:rPr lang="en-US" sz="3200" b="1" dirty="0" smtClean="0"/>
              <a:t>consumer buy?</a:t>
            </a:r>
            <a:br>
              <a:rPr lang="en-US" sz="3200" b="1" dirty="0" smtClean="0"/>
            </a:br>
            <a:r>
              <a:rPr lang="en-US" sz="3200" b="1" dirty="0" smtClean="0"/>
              <a:t/>
            </a:r>
            <a:br>
              <a:rPr lang="en-US" sz="3200" b="1" dirty="0" smtClean="0"/>
            </a:br>
            <a:r>
              <a:rPr lang="en-US" sz="3200" b="1" dirty="0" smtClean="0"/>
              <a:t>YP 26, #4</a:t>
            </a:r>
            <a:endParaRPr lang="en-US" sz="3200" b="1" dirty="0"/>
          </a:p>
        </p:txBody>
      </p:sp>
      <p:sp>
        <p:nvSpPr>
          <p:cNvPr id="3" name="TPAnswers"/>
          <p:cNvSpPr>
            <a:spLocks noGrp="1"/>
          </p:cNvSpPr>
          <p:nvPr>
            <p:ph type="body" idx="1"/>
            <p:custDataLst>
              <p:tags r:id="rId2"/>
            </p:custDataLst>
          </p:nvPr>
        </p:nvSpPr>
        <p:spPr>
          <a:xfrm>
            <a:off x="2971800" y="2440671"/>
            <a:ext cx="3505200" cy="2620963"/>
          </a:xfrm>
        </p:spPr>
        <p:txBody>
          <a:bodyPr>
            <a:noAutofit/>
          </a:bodyPr>
          <a:lstStyle/>
          <a:p>
            <a:pPr marL="514350" indent="-514350">
              <a:buFont typeface="Arial" pitchFamily="34" charset="0"/>
              <a:buAutoNum type="arabicPeriod"/>
            </a:pPr>
            <a:r>
              <a:rPr lang="en-US" dirty="0" smtClean="0"/>
              <a:t>1X and 4Y</a:t>
            </a:r>
          </a:p>
          <a:p>
            <a:pPr marL="514350" indent="-514350">
              <a:buFont typeface="Arial" pitchFamily="34" charset="0"/>
              <a:buAutoNum type="arabicPeriod"/>
            </a:pPr>
            <a:r>
              <a:rPr lang="en-US" dirty="0" smtClean="0"/>
              <a:t>3X and 3Y</a:t>
            </a:r>
          </a:p>
          <a:p>
            <a:pPr marL="514350" indent="-514350">
              <a:buFont typeface="Arial" pitchFamily="34" charset="0"/>
              <a:buAutoNum type="arabicPeriod"/>
            </a:pPr>
            <a:r>
              <a:rPr lang="en-US" dirty="0" smtClean="0"/>
              <a:t>5X and 2Y</a:t>
            </a:r>
          </a:p>
          <a:p>
            <a:pPr marL="514350" indent="-514350">
              <a:buFont typeface="Arial" pitchFamily="34" charset="0"/>
              <a:buAutoNum type="arabicPeriod"/>
            </a:pPr>
            <a:r>
              <a:rPr lang="en-US" dirty="0" smtClean="0"/>
              <a:t>7X and 1Y</a:t>
            </a: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9800" y="36342"/>
            <a:ext cx="7470563" cy="2249658"/>
          </a:xfrm>
          <a:prstGeom prst="rect">
            <a:avLst/>
          </a:prstGeom>
        </p:spPr>
      </p:pic>
    </p:spTree>
    <p:custDataLst>
      <p:tags r:id="rId1"/>
    </p:custDataLst>
    <p:extLst>
      <p:ext uri="{BB962C8B-B14F-4D97-AF65-F5344CB8AC3E}">
        <p14:creationId xmlns:p14="http://schemas.microsoft.com/office/powerpoint/2010/main" val="14173417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8757" y="0"/>
            <a:ext cx="2380957" cy="5791200"/>
          </a:xfrm>
        </p:spPr>
        <p:txBody>
          <a:bodyPr>
            <a:noAutofit/>
          </a:bodyPr>
          <a:lstStyle/>
          <a:p>
            <a:pPr algn="l"/>
            <a:r>
              <a:rPr lang="en-US" sz="3200" b="1" dirty="0" smtClean="0"/>
              <a:t>40. If:</a:t>
            </a:r>
            <a:br>
              <a:rPr lang="en-US" sz="3200" b="1" dirty="0" smtClean="0"/>
            </a:br>
            <a:r>
              <a:rPr lang="en-US" sz="3200" b="1" dirty="0" smtClean="0"/>
              <a:t>P</a:t>
            </a:r>
            <a:r>
              <a:rPr lang="en-US" sz="2400" b="1" dirty="0" smtClean="0"/>
              <a:t>X</a:t>
            </a:r>
            <a:r>
              <a:rPr lang="en-US" sz="3200" b="1" dirty="0" smtClean="0"/>
              <a:t>=$2, </a:t>
            </a:r>
            <a:br>
              <a:rPr lang="en-US" sz="3200" b="1" dirty="0" smtClean="0"/>
            </a:br>
            <a:r>
              <a:rPr lang="en-US" sz="3200" b="1" dirty="0" smtClean="0"/>
              <a:t>P</a:t>
            </a:r>
            <a:r>
              <a:rPr lang="en-US" sz="2400" b="1" dirty="0" smtClean="0"/>
              <a:t>Y</a:t>
            </a:r>
            <a:r>
              <a:rPr lang="en-US" sz="3200" b="1" dirty="0" smtClean="0"/>
              <a:t>=$4, </a:t>
            </a:r>
            <a:br>
              <a:rPr lang="en-US" sz="3200" b="1" dirty="0" smtClean="0"/>
            </a:br>
            <a:r>
              <a:rPr lang="en-US" sz="3200" b="1" dirty="0" smtClean="0"/>
              <a:t>income=$18 </a:t>
            </a:r>
            <a:br>
              <a:rPr lang="en-US" sz="3200" b="1" dirty="0" smtClean="0"/>
            </a:br>
            <a:r>
              <a:rPr lang="en-US" sz="3200" b="1" dirty="0" smtClean="0"/>
              <a:t>How many of each will a rational </a:t>
            </a:r>
            <a:br>
              <a:rPr lang="en-US" sz="3200" b="1" dirty="0" smtClean="0"/>
            </a:br>
            <a:r>
              <a:rPr lang="en-US" sz="3200" b="1" dirty="0" smtClean="0"/>
              <a:t>consumer buy?</a:t>
            </a:r>
            <a:br>
              <a:rPr lang="en-US" sz="3200" b="1" dirty="0" smtClean="0"/>
            </a:br>
            <a:r>
              <a:rPr lang="en-US" sz="3200" b="1" dirty="0" smtClean="0"/>
              <a:t/>
            </a:r>
            <a:br>
              <a:rPr lang="en-US" sz="3200" b="1" dirty="0" smtClean="0"/>
            </a:br>
            <a:r>
              <a:rPr lang="en-US" sz="3200" b="1" dirty="0" smtClean="0"/>
              <a:t>YP 26, #4</a:t>
            </a:r>
            <a:endParaRPr lang="en-US" sz="3200" b="1" dirty="0"/>
          </a:p>
        </p:txBody>
      </p:sp>
      <p:sp>
        <p:nvSpPr>
          <p:cNvPr id="5" name="CorShape1"/>
          <p:cNvSpPr/>
          <p:nvPr>
            <p:custDataLst>
              <p:tags r:id="rId2"/>
            </p:custDataLst>
          </p:nvPr>
        </p:nvSpPr>
        <p:spPr>
          <a:xfrm rot="10800000">
            <a:off x="2667000" y="31242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2971800" y="2440671"/>
            <a:ext cx="3505200" cy="2620963"/>
          </a:xfrm>
        </p:spPr>
        <p:txBody>
          <a:bodyPr>
            <a:noAutofit/>
          </a:bodyPr>
          <a:lstStyle/>
          <a:p>
            <a:pPr marL="514350" indent="-514350">
              <a:buFont typeface="Arial" pitchFamily="34" charset="0"/>
              <a:buAutoNum type="arabicPeriod"/>
            </a:pPr>
            <a:r>
              <a:rPr lang="en-US" dirty="0" smtClean="0"/>
              <a:t>1X and 4Y</a:t>
            </a:r>
          </a:p>
          <a:p>
            <a:pPr marL="514350" indent="-514350">
              <a:buFont typeface="Arial" pitchFamily="34" charset="0"/>
              <a:buAutoNum type="arabicPeriod"/>
            </a:pPr>
            <a:r>
              <a:rPr lang="en-US" dirty="0" smtClean="0"/>
              <a:t>3X and 3Y</a:t>
            </a:r>
          </a:p>
          <a:p>
            <a:pPr marL="514350" indent="-514350">
              <a:buFont typeface="Arial" pitchFamily="34" charset="0"/>
              <a:buAutoNum type="arabicPeriod"/>
            </a:pPr>
            <a:r>
              <a:rPr lang="en-US" dirty="0" smtClean="0"/>
              <a:t>5X and 2Y</a:t>
            </a:r>
          </a:p>
          <a:p>
            <a:pPr marL="514350" indent="-514350">
              <a:buFont typeface="Arial" pitchFamily="34" charset="0"/>
              <a:buAutoNum type="arabicPeriod"/>
            </a:pPr>
            <a:r>
              <a:rPr lang="en-US" dirty="0" smtClean="0"/>
              <a:t>7X and 1Y</a:t>
            </a:r>
            <a:endParaRPr lang="en-US"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9800" y="36342"/>
            <a:ext cx="7470563" cy="2249658"/>
          </a:xfrm>
          <a:prstGeom prst="rect">
            <a:avLst/>
          </a:prstGeom>
        </p:spPr>
      </p:pic>
    </p:spTree>
    <p:custDataLst>
      <p:tags r:id="rId1"/>
    </p:custDataLst>
    <p:extLst>
      <p:ext uri="{BB962C8B-B14F-4D97-AF65-F5344CB8AC3E}">
        <p14:creationId xmlns:p14="http://schemas.microsoft.com/office/powerpoint/2010/main" val="2384031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228600"/>
            <a:ext cx="8839200" cy="2286000"/>
          </a:xfrm>
        </p:spPr>
        <p:txBody>
          <a:bodyPr>
            <a:normAutofit fontScale="90000"/>
          </a:bodyPr>
          <a:lstStyle/>
          <a:p>
            <a:pPr algn="l"/>
            <a:r>
              <a:rPr lang="en-US" sz="3200" b="1" dirty="0" smtClean="0"/>
              <a:t>42. Pam runs her own plumbing business.  Last year she earned $100 in total revenue and paid $65 to her suppliers and employees. Last year she was offered $40 to work for another plumber. What is Pam’s </a:t>
            </a:r>
            <a:r>
              <a:rPr lang="en-US" sz="3200" b="1" u="sng" dirty="0" smtClean="0"/>
              <a:t>accounting</a:t>
            </a:r>
            <a:r>
              <a:rPr lang="en-US" sz="3200" b="1" dirty="0" smtClean="0"/>
              <a:t> profit?</a:t>
            </a:r>
            <a:endParaRPr lang="en-US" sz="3200" b="1" dirty="0"/>
          </a:p>
        </p:txBody>
      </p:sp>
      <p:sp>
        <p:nvSpPr>
          <p:cNvPr id="3" name="TPAnswers"/>
          <p:cNvSpPr>
            <a:spLocks noGrp="1"/>
          </p:cNvSpPr>
          <p:nvPr>
            <p:ph type="body" idx="1"/>
            <p:custDataLst>
              <p:tags r:id="rId2"/>
            </p:custDataLst>
          </p:nvPr>
        </p:nvSpPr>
        <p:spPr>
          <a:xfrm>
            <a:off x="457200" y="2590800"/>
            <a:ext cx="2057400" cy="2468563"/>
          </a:xfrm>
        </p:spPr>
        <p:txBody>
          <a:bodyPr>
            <a:normAutofit/>
          </a:bodyPr>
          <a:lstStyle/>
          <a:p>
            <a:pPr marL="514350" indent="-514350">
              <a:buFont typeface="Arial" pitchFamily="34" charset="0"/>
              <a:buAutoNum type="arabicPeriod"/>
            </a:pPr>
            <a:r>
              <a:rPr lang="en-US" dirty="0" smtClean="0"/>
              <a:t>$ 0</a:t>
            </a:r>
          </a:p>
          <a:p>
            <a:pPr marL="514350" indent="-514350">
              <a:buFont typeface="Arial" pitchFamily="34" charset="0"/>
              <a:buAutoNum type="arabicPeriod"/>
            </a:pPr>
            <a:r>
              <a:rPr lang="en-US" dirty="0" smtClean="0"/>
              <a:t>$ 35</a:t>
            </a:r>
          </a:p>
          <a:p>
            <a:pPr marL="514350" indent="-514350">
              <a:buFont typeface="Arial" pitchFamily="34" charset="0"/>
              <a:buAutoNum type="arabicPeriod"/>
            </a:pPr>
            <a:r>
              <a:rPr lang="en-US" dirty="0" smtClean="0"/>
              <a:t>-$ 5</a:t>
            </a:r>
          </a:p>
          <a:p>
            <a:pPr marL="514350" indent="-514350">
              <a:buFont typeface="Arial" pitchFamily="34" charset="0"/>
              <a:buAutoNum type="arabicPeriod"/>
            </a:pPr>
            <a:r>
              <a:rPr lang="en-US" dirty="0" smtClean="0"/>
              <a:t>$ 40</a:t>
            </a:r>
            <a:endParaRPr lang="en-US" dirty="0"/>
          </a:p>
        </p:txBody>
      </p:sp>
    </p:spTree>
    <p:custDataLst>
      <p:tags r:id="rId1"/>
    </p:custDataLst>
    <p:extLst>
      <p:ext uri="{BB962C8B-B14F-4D97-AF65-F5344CB8AC3E}">
        <p14:creationId xmlns:p14="http://schemas.microsoft.com/office/powerpoint/2010/main" val="8355671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04800" y="1905000"/>
            <a:ext cx="8305800" cy="2133600"/>
          </a:xfrm>
        </p:spPr>
        <p:txBody>
          <a:bodyPr>
            <a:normAutofit/>
          </a:bodyPr>
          <a:lstStyle/>
          <a:p>
            <a:pPr algn="l"/>
            <a:r>
              <a:rPr lang="en-US" sz="2400" b="1" dirty="0">
                <a:latin typeface="Arial" pitchFamily="34" charset="0"/>
                <a:cs typeface="Arial" pitchFamily="34" charset="0"/>
              </a:rPr>
              <a:t>Answer the next </a:t>
            </a:r>
            <a:r>
              <a:rPr lang="en-US" sz="2400" b="1" dirty="0" smtClean="0">
                <a:latin typeface="Arial" pitchFamily="34" charset="0"/>
                <a:cs typeface="Arial" pitchFamily="34" charset="0"/>
              </a:rPr>
              <a:t>question on </a:t>
            </a:r>
            <a:r>
              <a:rPr lang="en-US" sz="2400" b="1" dirty="0">
                <a:latin typeface="Arial" pitchFamily="34" charset="0"/>
                <a:cs typeface="Arial" pitchFamily="34" charset="0"/>
              </a:rPr>
              <a:t>the basis of the </a:t>
            </a:r>
            <a:r>
              <a:rPr lang="en-US" sz="2400" b="1" dirty="0" smtClean="0">
                <a:latin typeface="Arial" pitchFamily="34" charset="0"/>
                <a:cs typeface="Arial" pitchFamily="34" charset="0"/>
              </a:rPr>
              <a:t>above </a:t>
            </a:r>
            <a:r>
              <a:rPr lang="en-US" sz="2400" b="1" dirty="0">
                <a:latin typeface="Arial" pitchFamily="34" charset="0"/>
                <a:cs typeface="Arial" pitchFamily="34" charset="0"/>
              </a:rPr>
              <a:t>information for four highway programs of increasing scope. All figures are in millions of dollars</a:t>
            </a:r>
            <a:r>
              <a:rPr lang="en-US" sz="2400" b="1" dirty="0" smtClean="0">
                <a:latin typeface="Arial" pitchFamily="34" charset="0"/>
                <a:cs typeface="Arial" pitchFamily="34" charset="0"/>
              </a:rPr>
              <a:t>.</a:t>
            </a:r>
            <a:br>
              <a:rPr lang="en-US" sz="2400" b="1" dirty="0" smtClean="0">
                <a:latin typeface="Arial" pitchFamily="34" charset="0"/>
                <a:cs typeface="Arial" pitchFamily="34" charset="0"/>
              </a:rPr>
            </a:br>
            <a:r>
              <a:rPr lang="en-US" sz="2400" b="1" dirty="0" smtClean="0">
                <a:latin typeface="Arial" pitchFamily="34" charset="0"/>
                <a:cs typeface="Arial" pitchFamily="34" charset="0"/>
              </a:rPr>
              <a:t/>
            </a:r>
            <a:br>
              <a:rPr lang="en-US" sz="2400" b="1" dirty="0" smtClean="0">
                <a:latin typeface="Arial" pitchFamily="34" charset="0"/>
                <a:cs typeface="Arial" pitchFamily="34" charset="0"/>
              </a:rPr>
            </a:br>
            <a:r>
              <a:rPr lang="en-US" sz="2400" b="1" dirty="0" smtClean="0">
                <a:latin typeface="Arial" pitchFamily="34" charset="0"/>
                <a:cs typeface="Arial" pitchFamily="34" charset="0"/>
              </a:rPr>
              <a:t>5. Which alternative should the government build?</a:t>
            </a:r>
            <a:endParaRPr lang="en-US" sz="2400" dirty="0">
              <a:latin typeface="Arial" pitchFamily="34" charset="0"/>
              <a:cs typeface="Arial" pitchFamily="34" charset="0"/>
            </a:endParaRPr>
          </a:p>
        </p:txBody>
      </p:sp>
      <p:pic>
        <p:nvPicPr>
          <p:cNvPr id="9219" name="Picture 295"/>
          <p:cNvPicPr>
            <a:picLocks noChangeAspect="1" noChangeArrowheads="1"/>
          </p:cNvPicPr>
          <p:nvPr/>
        </p:nvPicPr>
        <p:blipFill>
          <a:blip r:embed="rId4" cstate="print"/>
          <a:srcRect/>
          <a:stretch>
            <a:fillRect/>
          </a:stretch>
        </p:blipFill>
        <p:spPr bwMode="auto">
          <a:xfrm>
            <a:off x="0" y="0"/>
            <a:ext cx="8516470" cy="1905000"/>
          </a:xfrm>
          <a:prstGeom prst="rect">
            <a:avLst/>
          </a:prstGeom>
          <a:noFill/>
          <a:ln w="9525">
            <a:noFill/>
            <a:miter lim="800000"/>
            <a:headEnd/>
            <a:tailEnd/>
          </a:ln>
        </p:spPr>
      </p:pic>
      <p:sp>
        <p:nvSpPr>
          <p:cNvPr id="3" name="TPAnswers"/>
          <p:cNvSpPr>
            <a:spLocks noGrp="1"/>
          </p:cNvSpPr>
          <p:nvPr>
            <p:ph type="body" idx="1"/>
            <p:custDataLst>
              <p:tags r:id="rId2"/>
            </p:custDataLst>
          </p:nvPr>
        </p:nvSpPr>
        <p:spPr>
          <a:xfrm>
            <a:off x="457200" y="4038600"/>
            <a:ext cx="2057400" cy="1752600"/>
          </a:xfrm>
        </p:spPr>
        <p:txBody>
          <a:bodyPr>
            <a:normAutofit fontScale="85000" lnSpcReduction="20000"/>
          </a:bodyPr>
          <a:lstStyle/>
          <a:p>
            <a:pPr marL="514350" indent="-514350">
              <a:buFont typeface="Arial" pitchFamily="34" charset="0"/>
              <a:buAutoNum type="arabicPeriod"/>
            </a:pPr>
            <a:r>
              <a:rPr lang="en-US" i="1" dirty="0" smtClean="0"/>
              <a:t>A</a:t>
            </a:r>
            <a:endParaRPr lang="en-US" dirty="0" smtClean="0"/>
          </a:p>
          <a:p>
            <a:pPr marL="514350" indent="-514350">
              <a:buFont typeface="Arial" pitchFamily="34" charset="0"/>
              <a:buAutoNum type="arabicPeriod"/>
            </a:pPr>
            <a:r>
              <a:rPr lang="en-US" i="1" dirty="0" smtClean="0"/>
              <a:t>B</a:t>
            </a:r>
            <a:endParaRPr lang="en-US" dirty="0" smtClean="0"/>
          </a:p>
          <a:p>
            <a:pPr marL="514350" indent="-514350">
              <a:buFont typeface="Arial" pitchFamily="34" charset="0"/>
              <a:buAutoNum type="arabicPeriod"/>
            </a:pPr>
            <a:r>
              <a:rPr lang="en-US" i="1" dirty="0" smtClean="0"/>
              <a:t>C</a:t>
            </a:r>
            <a:endParaRPr lang="en-US" dirty="0" smtClean="0"/>
          </a:p>
          <a:p>
            <a:pPr marL="514350" indent="-514350">
              <a:buFont typeface="Arial" pitchFamily="34" charset="0"/>
              <a:buAutoNum type="arabicPeriod"/>
            </a:pPr>
            <a:r>
              <a:rPr lang="en-US" i="1" dirty="0" smtClean="0"/>
              <a:t>D</a:t>
            </a:r>
            <a:endParaRPr lang="en-US" dirty="0"/>
          </a:p>
        </p:txBody>
      </p:sp>
    </p:spTree>
    <p:custDataLst>
      <p:tags r:id="rId1"/>
    </p:custDataLst>
    <p:extLst>
      <p:ext uri="{BB962C8B-B14F-4D97-AF65-F5344CB8AC3E}">
        <p14:creationId xmlns:p14="http://schemas.microsoft.com/office/powerpoint/2010/main" val="306243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228600"/>
            <a:ext cx="8839200" cy="2286000"/>
          </a:xfrm>
        </p:spPr>
        <p:txBody>
          <a:bodyPr>
            <a:normAutofit fontScale="90000"/>
          </a:bodyPr>
          <a:lstStyle/>
          <a:p>
            <a:pPr algn="l"/>
            <a:r>
              <a:rPr lang="en-US" sz="3200" b="1" dirty="0" smtClean="0"/>
              <a:t>42. Pam runs her own plumbing business.  Last year she earned $100 in total revenue and paid $65 to her suppliers and employees. Last year she was offered $40 to work for another plumber. What is Pam’s </a:t>
            </a:r>
            <a:r>
              <a:rPr lang="en-US" sz="3200" b="1" u="sng" dirty="0" smtClean="0"/>
              <a:t>accounting</a:t>
            </a:r>
            <a:r>
              <a:rPr lang="en-US" sz="3200" b="1" dirty="0" smtClean="0"/>
              <a:t> profit?</a:t>
            </a:r>
            <a:endParaRPr lang="en-US" sz="3200" b="1" dirty="0"/>
          </a:p>
        </p:txBody>
      </p:sp>
      <p:sp>
        <p:nvSpPr>
          <p:cNvPr id="6" name="CorShape1"/>
          <p:cNvSpPr/>
          <p:nvPr>
            <p:custDataLst>
              <p:tags r:id="rId2"/>
            </p:custDataLst>
          </p:nvPr>
        </p:nvSpPr>
        <p:spPr>
          <a:xfrm rot="10800000">
            <a:off x="228600" y="32004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2590800"/>
            <a:ext cx="2057400" cy="2468563"/>
          </a:xfrm>
        </p:spPr>
        <p:txBody>
          <a:bodyPr>
            <a:normAutofit/>
          </a:bodyPr>
          <a:lstStyle/>
          <a:p>
            <a:pPr marL="514350" indent="-514350">
              <a:buFont typeface="Arial" pitchFamily="34" charset="0"/>
              <a:buAutoNum type="arabicPeriod"/>
            </a:pPr>
            <a:r>
              <a:rPr lang="en-US" dirty="0" smtClean="0"/>
              <a:t>$ 0</a:t>
            </a:r>
          </a:p>
          <a:p>
            <a:pPr marL="514350" indent="-514350">
              <a:buFont typeface="Arial" pitchFamily="34" charset="0"/>
              <a:buAutoNum type="arabicPeriod"/>
            </a:pPr>
            <a:r>
              <a:rPr lang="en-US" dirty="0" smtClean="0"/>
              <a:t>$ 35</a:t>
            </a:r>
          </a:p>
          <a:p>
            <a:pPr marL="514350" indent="-514350">
              <a:buFont typeface="Arial" pitchFamily="34" charset="0"/>
              <a:buAutoNum type="arabicPeriod"/>
            </a:pPr>
            <a:r>
              <a:rPr lang="en-US" dirty="0" smtClean="0"/>
              <a:t>-$ 5</a:t>
            </a:r>
          </a:p>
          <a:p>
            <a:pPr marL="514350" indent="-514350">
              <a:buFont typeface="Arial" pitchFamily="34" charset="0"/>
              <a:buAutoNum type="arabicPeriod"/>
            </a:pPr>
            <a:r>
              <a:rPr lang="en-US" dirty="0" smtClean="0"/>
              <a:t>$ 40</a:t>
            </a:r>
            <a:endParaRPr lang="en-US" dirty="0"/>
          </a:p>
        </p:txBody>
      </p:sp>
    </p:spTree>
    <p:custDataLst>
      <p:tags r:id="rId1"/>
    </p:custDataLst>
    <p:extLst>
      <p:ext uri="{BB962C8B-B14F-4D97-AF65-F5344CB8AC3E}">
        <p14:creationId xmlns:p14="http://schemas.microsoft.com/office/powerpoint/2010/main" val="2614615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52400" y="0"/>
            <a:ext cx="5867400" cy="1858962"/>
          </a:xfrm>
        </p:spPr>
        <p:txBody>
          <a:bodyPr>
            <a:normAutofit fontScale="90000"/>
          </a:bodyPr>
          <a:lstStyle/>
          <a:p>
            <a:pPr algn="l"/>
            <a:r>
              <a:rPr lang="en-US" b="1" dirty="0" smtClean="0"/>
              <a:t>47. Diminishing marginal returns begin with the _____ worker.</a:t>
            </a:r>
            <a:endParaRPr lang="en-US" b="1" dirty="0"/>
          </a:p>
        </p:txBody>
      </p:sp>
      <p:pic>
        <p:nvPicPr>
          <p:cNvPr id="6" name="Picture 5" descr="7.1-1qtable.JPG"/>
          <p:cNvPicPr>
            <a:picLocks noChangeAspect="1"/>
          </p:cNvPicPr>
          <p:nvPr/>
        </p:nvPicPr>
        <p:blipFill>
          <a:blip r:embed="rId4" cstate="print"/>
          <a:stretch>
            <a:fillRect/>
          </a:stretch>
        </p:blipFill>
        <p:spPr>
          <a:xfrm>
            <a:off x="5562600" y="685800"/>
            <a:ext cx="3429000" cy="5250657"/>
          </a:xfrm>
          <a:prstGeom prst="rect">
            <a:avLst/>
          </a:prstGeom>
        </p:spPr>
      </p:pic>
      <p:sp>
        <p:nvSpPr>
          <p:cNvPr id="3" name="TPAnswers"/>
          <p:cNvSpPr>
            <a:spLocks noGrp="1"/>
          </p:cNvSpPr>
          <p:nvPr>
            <p:ph type="body" idx="1"/>
            <p:custDataLst>
              <p:tags r:id="rId2"/>
            </p:custDataLst>
          </p:nvPr>
        </p:nvSpPr>
        <p:spPr>
          <a:xfrm>
            <a:off x="381000" y="2057400"/>
            <a:ext cx="1752600" cy="3611563"/>
          </a:xfrm>
        </p:spPr>
        <p:txBody>
          <a:bodyPr>
            <a:normAutofit/>
          </a:bodyPr>
          <a:lstStyle/>
          <a:p>
            <a:pPr marL="514350" indent="-514350">
              <a:buFont typeface="Arial" pitchFamily="34" charset="0"/>
              <a:buAutoNum type="arabicPeriod"/>
            </a:pPr>
            <a:r>
              <a:rPr lang="en-US" dirty="0" smtClean="0"/>
              <a:t>1st</a:t>
            </a:r>
          </a:p>
          <a:p>
            <a:pPr marL="514350" indent="-514350">
              <a:buFont typeface="Arial" pitchFamily="34" charset="0"/>
              <a:buAutoNum type="arabicPeriod"/>
            </a:pPr>
            <a:r>
              <a:rPr lang="en-US" dirty="0" smtClean="0"/>
              <a:t>2nd</a:t>
            </a:r>
          </a:p>
          <a:p>
            <a:pPr marL="514350" indent="-514350">
              <a:buFont typeface="Arial" pitchFamily="34" charset="0"/>
              <a:buAutoNum type="arabicPeriod"/>
            </a:pPr>
            <a:r>
              <a:rPr lang="en-US" dirty="0" smtClean="0"/>
              <a:t>3rd</a:t>
            </a:r>
          </a:p>
          <a:p>
            <a:pPr marL="514350" indent="-514350">
              <a:buFont typeface="Arial" pitchFamily="34" charset="0"/>
              <a:buAutoNum type="arabicPeriod"/>
            </a:pPr>
            <a:r>
              <a:rPr lang="en-US" dirty="0" smtClean="0"/>
              <a:t>4th</a:t>
            </a:r>
          </a:p>
          <a:p>
            <a:pPr marL="514350" indent="-514350">
              <a:buFont typeface="Arial" pitchFamily="34" charset="0"/>
              <a:buAutoNum type="arabicPeriod"/>
            </a:pPr>
            <a:r>
              <a:rPr lang="en-US" dirty="0" smtClean="0"/>
              <a:t>5th</a:t>
            </a:r>
          </a:p>
          <a:p>
            <a:pPr marL="514350" indent="-514350">
              <a:buFont typeface="Arial" pitchFamily="34" charset="0"/>
              <a:buAutoNum type="arabicPeriod"/>
            </a:pPr>
            <a:r>
              <a:rPr lang="en-US" dirty="0" smtClean="0"/>
              <a:t>6th</a:t>
            </a:r>
          </a:p>
        </p:txBody>
      </p:sp>
    </p:spTree>
    <p:custDataLst>
      <p:tags r:id="rId1"/>
    </p:custDataLst>
    <p:extLst>
      <p:ext uri="{BB962C8B-B14F-4D97-AF65-F5344CB8AC3E}">
        <p14:creationId xmlns:p14="http://schemas.microsoft.com/office/powerpoint/2010/main" val="1497702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52400" y="0"/>
            <a:ext cx="5867400" cy="1858962"/>
          </a:xfrm>
        </p:spPr>
        <p:txBody>
          <a:bodyPr>
            <a:normAutofit fontScale="90000"/>
          </a:bodyPr>
          <a:lstStyle/>
          <a:p>
            <a:pPr algn="l"/>
            <a:r>
              <a:rPr lang="en-US" b="1" dirty="0" smtClean="0"/>
              <a:t>47. Diminishing marginal returns begin with the _____ worker.</a:t>
            </a:r>
            <a:endParaRPr lang="en-US" b="1" dirty="0"/>
          </a:p>
        </p:txBody>
      </p:sp>
      <p:pic>
        <p:nvPicPr>
          <p:cNvPr id="6" name="Picture 5" descr="7.1-1qtable.JPG"/>
          <p:cNvPicPr>
            <a:picLocks noChangeAspect="1"/>
          </p:cNvPicPr>
          <p:nvPr/>
        </p:nvPicPr>
        <p:blipFill>
          <a:blip r:embed="rId5" cstate="print"/>
          <a:stretch>
            <a:fillRect/>
          </a:stretch>
        </p:blipFill>
        <p:spPr>
          <a:xfrm>
            <a:off x="5562600" y="685800"/>
            <a:ext cx="3429000" cy="5250657"/>
          </a:xfrm>
          <a:prstGeom prst="rect">
            <a:avLst/>
          </a:prstGeom>
        </p:spPr>
      </p:pic>
      <p:sp>
        <p:nvSpPr>
          <p:cNvPr id="8" name="CorShape1"/>
          <p:cNvSpPr/>
          <p:nvPr>
            <p:custDataLst>
              <p:tags r:id="rId2"/>
            </p:custDataLst>
          </p:nvPr>
        </p:nvSpPr>
        <p:spPr>
          <a:xfrm rot="10800000">
            <a:off x="228600" y="32766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381000" y="2057400"/>
            <a:ext cx="1752600" cy="3611563"/>
          </a:xfrm>
        </p:spPr>
        <p:txBody>
          <a:bodyPr>
            <a:normAutofit/>
          </a:bodyPr>
          <a:lstStyle/>
          <a:p>
            <a:pPr marL="514350" indent="-514350">
              <a:buFont typeface="Arial" pitchFamily="34" charset="0"/>
              <a:buAutoNum type="arabicPeriod"/>
            </a:pPr>
            <a:r>
              <a:rPr lang="en-US" dirty="0" smtClean="0"/>
              <a:t>1st</a:t>
            </a:r>
          </a:p>
          <a:p>
            <a:pPr marL="514350" indent="-514350">
              <a:buFont typeface="Arial" pitchFamily="34" charset="0"/>
              <a:buAutoNum type="arabicPeriod"/>
            </a:pPr>
            <a:r>
              <a:rPr lang="en-US" dirty="0" smtClean="0"/>
              <a:t>2nd</a:t>
            </a:r>
          </a:p>
          <a:p>
            <a:pPr marL="514350" indent="-514350">
              <a:buFont typeface="Arial" pitchFamily="34" charset="0"/>
              <a:buAutoNum type="arabicPeriod"/>
            </a:pPr>
            <a:r>
              <a:rPr lang="en-US" dirty="0" smtClean="0"/>
              <a:t>3rd</a:t>
            </a:r>
          </a:p>
          <a:p>
            <a:pPr marL="514350" indent="-514350">
              <a:buFont typeface="Arial" pitchFamily="34" charset="0"/>
              <a:buAutoNum type="arabicPeriod"/>
            </a:pPr>
            <a:r>
              <a:rPr lang="en-US" dirty="0" smtClean="0"/>
              <a:t>4th</a:t>
            </a:r>
          </a:p>
          <a:p>
            <a:pPr marL="514350" indent="-514350">
              <a:buFont typeface="Arial" pitchFamily="34" charset="0"/>
              <a:buAutoNum type="arabicPeriod"/>
            </a:pPr>
            <a:r>
              <a:rPr lang="en-US" dirty="0" smtClean="0"/>
              <a:t>5th</a:t>
            </a:r>
          </a:p>
          <a:p>
            <a:pPr marL="514350" indent="-514350">
              <a:buFont typeface="Arial" pitchFamily="34" charset="0"/>
              <a:buAutoNum type="arabicPeriod"/>
            </a:pPr>
            <a:r>
              <a:rPr lang="en-US" dirty="0" smtClean="0"/>
              <a:t>6th</a:t>
            </a:r>
          </a:p>
        </p:txBody>
      </p:sp>
    </p:spTree>
    <p:custDataLst>
      <p:tags r:id="rId1"/>
    </p:custDataLst>
    <p:extLst>
      <p:ext uri="{BB962C8B-B14F-4D97-AF65-F5344CB8AC3E}">
        <p14:creationId xmlns:p14="http://schemas.microsoft.com/office/powerpoint/2010/main" val="3274291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7.2-4qtablecomplete.jpg"/>
          <p:cNvPicPr>
            <a:picLocks noChangeAspect="1"/>
          </p:cNvPicPr>
          <p:nvPr/>
        </p:nvPicPr>
        <p:blipFill>
          <a:blip r:embed="rId3" cstate="print"/>
          <a:stretch>
            <a:fillRect/>
          </a:stretch>
        </p:blipFill>
        <p:spPr>
          <a:xfrm>
            <a:off x="762000" y="304800"/>
            <a:ext cx="7467600" cy="4892566"/>
          </a:xfrm>
          <a:prstGeom prst="rect">
            <a:avLst/>
          </a:prstGeom>
        </p:spPr>
      </p:pic>
      <p:sp>
        <p:nvSpPr>
          <p:cNvPr id="3" name="Title 1"/>
          <p:cNvSpPr txBox="1">
            <a:spLocks/>
          </p:cNvSpPr>
          <p:nvPr/>
        </p:nvSpPr>
        <p:spPr>
          <a:xfrm>
            <a:off x="685800" y="5638800"/>
            <a:ext cx="7772400" cy="1066799"/>
          </a:xfrm>
          <a:prstGeom prst="rect">
            <a:avLst/>
          </a:prstGeom>
          <a:ln w="38100">
            <a:solidFill>
              <a:srgbClr val="00B0F0"/>
            </a:solidFill>
          </a:ln>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mtClean="0"/>
              <a:t>7a – Economic Profit and the Production Function</a:t>
            </a:r>
            <a:endParaRPr lang="en-US" b="1" dirty="0"/>
          </a:p>
        </p:txBody>
      </p:sp>
    </p:spTree>
    <p:custDataLst>
      <p:tags r:id="rId1"/>
    </p:custDataLst>
    <p:extLst>
      <p:ext uri="{BB962C8B-B14F-4D97-AF65-F5344CB8AC3E}">
        <p14:creationId xmlns:p14="http://schemas.microsoft.com/office/powerpoint/2010/main" val="19048206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0"/>
            <a:ext cx="8839200" cy="1325562"/>
          </a:xfrm>
        </p:spPr>
        <p:txBody>
          <a:bodyPr>
            <a:normAutofit/>
          </a:bodyPr>
          <a:lstStyle/>
          <a:p>
            <a:pPr algn="l"/>
            <a:r>
              <a:rPr lang="en-US" sz="3600" b="1" dirty="0" smtClean="0"/>
              <a:t>48. When the TP curve is increasing at a decreasing rate, then MP is:</a:t>
            </a:r>
            <a:endParaRPr lang="en-US" sz="3600" b="1" dirty="0"/>
          </a:p>
        </p:txBody>
      </p:sp>
      <p:sp>
        <p:nvSpPr>
          <p:cNvPr id="3" name="TPAnswers"/>
          <p:cNvSpPr>
            <a:spLocks noGrp="1"/>
          </p:cNvSpPr>
          <p:nvPr>
            <p:ph type="body" idx="1"/>
            <p:custDataLst>
              <p:tags r:id="rId2"/>
            </p:custDataLst>
          </p:nvPr>
        </p:nvSpPr>
        <p:spPr>
          <a:xfrm>
            <a:off x="457200" y="1371600"/>
            <a:ext cx="8382000" cy="3230563"/>
          </a:xfrm>
        </p:spPr>
        <p:txBody>
          <a:bodyPr>
            <a:normAutofit/>
          </a:bodyPr>
          <a:lstStyle/>
          <a:p>
            <a:pPr marL="514350" indent="-514350">
              <a:buFont typeface="Arial" pitchFamily="34" charset="0"/>
              <a:buAutoNum type="arabicPeriod"/>
            </a:pPr>
            <a:r>
              <a:rPr lang="en-US" dirty="0" smtClean="0"/>
              <a:t>Increasing and positive</a:t>
            </a:r>
          </a:p>
          <a:p>
            <a:pPr marL="514350" indent="-514350">
              <a:buFont typeface="Arial" pitchFamily="34" charset="0"/>
              <a:buAutoNum type="arabicPeriod"/>
            </a:pPr>
            <a:r>
              <a:rPr lang="en-US" dirty="0" smtClean="0"/>
              <a:t>Increasing and negative</a:t>
            </a:r>
          </a:p>
          <a:p>
            <a:pPr marL="514350" indent="-514350">
              <a:buFont typeface="Arial" pitchFamily="34" charset="0"/>
              <a:buAutoNum type="arabicPeriod"/>
            </a:pPr>
            <a:r>
              <a:rPr lang="en-US" dirty="0" smtClean="0"/>
              <a:t>Decreasing and positive</a:t>
            </a:r>
          </a:p>
          <a:p>
            <a:pPr marL="514350" indent="-514350">
              <a:buFont typeface="Arial" pitchFamily="34" charset="0"/>
              <a:buAutoNum type="arabicPeriod"/>
            </a:pPr>
            <a:r>
              <a:rPr lang="en-US" dirty="0" smtClean="0"/>
              <a:t>Decreasing and negative</a:t>
            </a:r>
            <a:endParaRPr lang="en-US" dirty="0"/>
          </a:p>
        </p:txBody>
      </p:sp>
    </p:spTree>
    <p:custDataLst>
      <p:tags r:id="rId1"/>
    </p:custDataLst>
    <p:extLst>
      <p:ext uri="{BB962C8B-B14F-4D97-AF65-F5344CB8AC3E}">
        <p14:creationId xmlns:p14="http://schemas.microsoft.com/office/powerpoint/2010/main" val="32743021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0"/>
            <a:ext cx="8839200" cy="1325562"/>
          </a:xfrm>
        </p:spPr>
        <p:txBody>
          <a:bodyPr>
            <a:normAutofit/>
          </a:bodyPr>
          <a:lstStyle/>
          <a:p>
            <a:pPr algn="l"/>
            <a:r>
              <a:rPr lang="en-US" sz="3600" b="1" dirty="0" smtClean="0"/>
              <a:t>48. When the TP curve is increasing at a decreasing rate, then MP is:</a:t>
            </a:r>
            <a:endParaRPr lang="en-US" sz="3600" b="1" dirty="0"/>
          </a:p>
        </p:txBody>
      </p:sp>
      <p:sp>
        <p:nvSpPr>
          <p:cNvPr id="6" name="CorShape1"/>
          <p:cNvSpPr/>
          <p:nvPr>
            <p:custDataLst>
              <p:tags r:id="rId2"/>
            </p:custDataLst>
          </p:nvPr>
        </p:nvSpPr>
        <p:spPr>
          <a:xfrm rot="10800000">
            <a:off x="228600" y="26670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1371600"/>
            <a:ext cx="8382000" cy="3230563"/>
          </a:xfrm>
        </p:spPr>
        <p:txBody>
          <a:bodyPr>
            <a:normAutofit/>
          </a:bodyPr>
          <a:lstStyle/>
          <a:p>
            <a:pPr marL="514350" indent="-514350">
              <a:buFont typeface="Arial" pitchFamily="34" charset="0"/>
              <a:buAutoNum type="arabicPeriod"/>
            </a:pPr>
            <a:r>
              <a:rPr lang="en-US" dirty="0" smtClean="0"/>
              <a:t>Increasing and positive</a:t>
            </a:r>
          </a:p>
          <a:p>
            <a:pPr marL="514350" indent="-514350">
              <a:buFont typeface="Arial" pitchFamily="34" charset="0"/>
              <a:buAutoNum type="arabicPeriod"/>
            </a:pPr>
            <a:r>
              <a:rPr lang="en-US" dirty="0" smtClean="0"/>
              <a:t>Increasing and negative</a:t>
            </a:r>
          </a:p>
          <a:p>
            <a:pPr marL="514350" indent="-514350">
              <a:buFont typeface="Arial" pitchFamily="34" charset="0"/>
              <a:buAutoNum type="arabicPeriod"/>
            </a:pPr>
            <a:r>
              <a:rPr lang="en-US" dirty="0" smtClean="0"/>
              <a:t>Decreasing and positive</a:t>
            </a:r>
          </a:p>
          <a:p>
            <a:pPr marL="514350" indent="-514350">
              <a:buFont typeface="Arial" pitchFamily="34" charset="0"/>
              <a:buAutoNum type="arabicPeriod"/>
            </a:pPr>
            <a:r>
              <a:rPr lang="en-US" dirty="0" smtClean="0"/>
              <a:t>Decreasing and negative</a:t>
            </a:r>
            <a:endParaRPr lang="en-US" dirty="0"/>
          </a:p>
        </p:txBody>
      </p:sp>
    </p:spTree>
    <p:custDataLst>
      <p:tags r:id="rId1"/>
    </p:custDataLst>
    <p:extLst>
      <p:ext uri="{BB962C8B-B14F-4D97-AF65-F5344CB8AC3E}">
        <p14:creationId xmlns:p14="http://schemas.microsoft.com/office/powerpoint/2010/main" val="337634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7.2-4qtpmpgraph.jpg"/>
          <p:cNvPicPr>
            <a:picLocks noChangeAspect="1"/>
          </p:cNvPicPr>
          <p:nvPr/>
        </p:nvPicPr>
        <p:blipFill>
          <a:blip r:embed="rId3" cstate="print"/>
          <a:stretch>
            <a:fillRect/>
          </a:stretch>
        </p:blipFill>
        <p:spPr>
          <a:xfrm>
            <a:off x="1981200" y="0"/>
            <a:ext cx="4572000" cy="6513534"/>
          </a:xfrm>
          <a:prstGeom prst="rect">
            <a:avLst/>
          </a:prstGeom>
        </p:spPr>
      </p:pic>
    </p:spTree>
    <p:custDataLst>
      <p:tags r:id="rId1"/>
    </p:custDataLst>
    <p:extLst>
      <p:ext uri="{BB962C8B-B14F-4D97-AF65-F5344CB8AC3E}">
        <p14:creationId xmlns:p14="http://schemas.microsoft.com/office/powerpoint/2010/main" val="13044402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50520" y="152400"/>
            <a:ext cx="8488680" cy="1371600"/>
          </a:xfrm>
        </p:spPr>
        <p:txBody>
          <a:bodyPr>
            <a:normAutofit fontScale="90000"/>
          </a:bodyPr>
          <a:lstStyle/>
          <a:p>
            <a:pPr algn="l"/>
            <a:r>
              <a:rPr lang="en-US" b="1" dirty="0" smtClean="0"/>
              <a:t>54. Which is NOT a characteristic of pure competition?</a:t>
            </a:r>
            <a:endParaRPr lang="en-US" b="1" dirty="0"/>
          </a:p>
        </p:txBody>
      </p:sp>
      <p:sp>
        <p:nvSpPr>
          <p:cNvPr id="3" name="TPAnswers"/>
          <p:cNvSpPr>
            <a:spLocks noGrp="1"/>
          </p:cNvSpPr>
          <p:nvPr>
            <p:ph type="body" idx="1"/>
            <p:custDataLst>
              <p:tags r:id="rId2"/>
            </p:custDataLst>
          </p:nvPr>
        </p:nvSpPr>
        <p:spPr>
          <a:xfrm>
            <a:off x="457200" y="1752600"/>
            <a:ext cx="6705600" cy="4373563"/>
          </a:xfrm>
        </p:spPr>
        <p:txBody>
          <a:bodyPr>
            <a:normAutofit/>
          </a:bodyPr>
          <a:lstStyle/>
          <a:p>
            <a:pPr marL="514350" indent="-514350">
              <a:buFont typeface="Arial" pitchFamily="34" charset="0"/>
              <a:buAutoNum type="arabicPeriod"/>
            </a:pPr>
            <a:r>
              <a:rPr lang="en-US" dirty="0" smtClean="0"/>
              <a:t>Very many firms</a:t>
            </a:r>
          </a:p>
          <a:p>
            <a:pPr marL="514350" indent="-514350">
              <a:buFont typeface="Arial" pitchFamily="34" charset="0"/>
              <a:buAutoNum type="arabicPeriod"/>
            </a:pPr>
            <a:r>
              <a:rPr lang="en-US" dirty="0" smtClean="0"/>
              <a:t>Price takers (no control over price)</a:t>
            </a:r>
          </a:p>
          <a:p>
            <a:pPr marL="514350" indent="-514350">
              <a:buFont typeface="Arial" pitchFamily="34" charset="0"/>
              <a:buAutoNum type="arabicPeriod"/>
            </a:pPr>
            <a:r>
              <a:rPr lang="en-US" dirty="0" smtClean="0"/>
              <a:t>Standardized product</a:t>
            </a:r>
          </a:p>
          <a:p>
            <a:pPr marL="514350" indent="-514350">
              <a:buFont typeface="Arial" pitchFamily="34" charset="0"/>
              <a:buAutoNum type="arabicPeriod"/>
            </a:pPr>
            <a:r>
              <a:rPr lang="en-US" dirty="0" smtClean="0"/>
              <a:t>High </a:t>
            </a:r>
            <a:r>
              <a:rPr lang="en-US" dirty="0" err="1" smtClean="0"/>
              <a:t>Herfindahl</a:t>
            </a:r>
            <a:r>
              <a:rPr lang="en-US" dirty="0" smtClean="0"/>
              <a:t> index</a:t>
            </a:r>
          </a:p>
          <a:p>
            <a:pPr marL="514350" indent="-514350">
              <a:buFont typeface="Arial" pitchFamily="34" charset="0"/>
              <a:buAutoNum type="arabicPeriod"/>
            </a:pPr>
            <a:r>
              <a:rPr lang="en-US" dirty="0" smtClean="0"/>
              <a:t>No barriers to entry</a:t>
            </a:r>
          </a:p>
          <a:p>
            <a:pPr marL="514350" indent="-514350">
              <a:buFont typeface="Arial" pitchFamily="34" charset="0"/>
              <a:buAutoNum type="arabicPeriod"/>
            </a:pPr>
            <a:r>
              <a:rPr lang="en-US" dirty="0" smtClean="0"/>
              <a:t>No non-price competition</a:t>
            </a:r>
          </a:p>
        </p:txBody>
      </p:sp>
    </p:spTree>
    <p:custDataLst>
      <p:tags r:id="rId1"/>
    </p:custDataLst>
    <p:extLst>
      <p:ext uri="{BB962C8B-B14F-4D97-AF65-F5344CB8AC3E}">
        <p14:creationId xmlns:p14="http://schemas.microsoft.com/office/powerpoint/2010/main" val="6320915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50520" y="152400"/>
            <a:ext cx="8488680" cy="1371600"/>
          </a:xfrm>
        </p:spPr>
        <p:txBody>
          <a:bodyPr>
            <a:normAutofit fontScale="90000"/>
          </a:bodyPr>
          <a:lstStyle/>
          <a:p>
            <a:pPr algn="l"/>
            <a:r>
              <a:rPr lang="en-US" b="1" dirty="0" smtClean="0"/>
              <a:t>54. Which is NOT a characteristic of pure competition?</a:t>
            </a:r>
            <a:endParaRPr lang="en-US" b="1" dirty="0"/>
          </a:p>
        </p:txBody>
      </p:sp>
      <p:sp>
        <p:nvSpPr>
          <p:cNvPr id="8" name="CorShape1"/>
          <p:cNvSpPr/>
          <p:nvPr>
            <p:custDataLst>
              <p:tags r:id="rId2"/>
            </p:custDataLst>
          </p:nvPr>
        </p:nvSpPr>
        <p:spPr>
          <a:xfrm rot="10800000">
            <a:off x="172720" y="3574965"/>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1752600"/>
            <a:ext cx="6705600" cy="4373563"/>
          </a:xfrm>
        </p:spPr>
        <p:txBody>
          <a:bodyPr>
            <a:normAutofit/>
          </a:bodyPr>
          <a:lstStyle/>
          <a:p>
            <a:pPr marL="514350" indent="-514350">
              <a:buFont typeface="Arial" pitchFamily="34" charset="0"/>
              <a:buAutoNum type="arabicPeriod"/>
            </a:pPr>
            <a:r>
              <a:rPr lang="en-US" dirty="0" smtClean="0"/>
              <a:t>Very many firms</a:t>
            </a:r>
          </a:p>
          <a:p>
            <a:pPr marL="514350" indent="-514350">
              <a:buFont typeface="Arial" pitchFamily="34" charset="0"/>
              <a:buAutoNum type="arabicPeriod"/>
            </a:pPr>
            <a:r>
              <a:rPr lang="en-US" dirty="0" smtClean="0"/>
              <a:t>Price takers (no control over price)</a:t>
            </a:r>
          </a:p>
          <a:p>
            <a:pPr marL="514350" indent="-514350">
              <a:buFont typeface="Arial" pitchFamily="34" charset="0"/>
              <a:buAutoNum type="arabicPeriod"/>
            </a:pPr>
            <a:r>
              <a:rPr lang="en-US" dirty="0" smtClean="0"/>
              <a:t>Standardized product</a:t>
            </a:r>
          </a:p>
          <a:p>
            <a:pPr marL="514350" indent="-514350">
              <a:buFont typeface="Arial" pitchFamily="34" charset="0"/>
              <a:buAutoNum type="arabicPeriod"/>
            </a:pPr>
            <a:r>
              <a:rPr lang="en-US" dirty="0" smtClean="0"/>
              <a:t>High </a:t>
            </a:r>
            <a:r>
              <a:rPr lang="en-US" dirty="0" err="1" smtClean="0"/>
              <a:t>Herfindahl</a:t>
            </a:r>
            <a:r>
              <a:rPr lang="en-US" dirty="0" smtClean="0"/>
              <a:t> index</a:t>
            </a:r>
          </a:p>
          <a:p>
            <a:pPr marL="514350" indent="-514350">
              <a:buFont typeface="Arial" pitchFamily="34" charset="0"/>
              <a:buAutoNum type="arabicPeriod"/>
            </a:pPr>
            <a:r>
              <a:rPr lang="en-US" dirty="0" smtClean="0"/>
              <a:t>No barriers to entry</a:t>
            </a:r>
          </a:p>
          <a:p>
            <a:pPr marL="514350" indent="-514350">
              <a:buFont typeface="Arial" pitchFamily="34" charset="0"/>
              <a:buAutoNum type="arabicPeriod"/>
            </a:pPr>
            <a:r>
              <a:rPr lang="en-US" dirty="0" smtClean="0"/>
              <a:t>No non-price competition</a:t>
            </a:r>
          </a:p>
        </p:txBody>
      </p:sp>
    </p:spTree>
    <p:custDataLst>
      <p:tags r:id="rId1"/>
    </p:custDataLst>
    <p:extLst>
      <p:ext uri="{BB962C8B-B14F-4D97-AF65-F5344CB8AC3E}">
        <p14:creationId xmlns:p14="http://schemas.microsoft.com/office/powerpoint/2010/main" val="1796588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28600"/>
            <a:ext cx="8001000" cy="1143000"/>
          </a:xfrm>
        </p:spPr>
        <p:txBody>
          <a:bodyPr>
            <a:normAutofit fontScale="90000"/>
          </a:bodyPr>
          <a:lstStyle/>
          <a:p>
            <a:pPr algn="l"/>
            <a:r>
              <a:rPr lang="en-US" b="1" dirty="0" smtClean="0"/>
              <a:t>55. Which is NOT a characteristic of monopolies?</a:t>
            </a:r>
            <a:endParaRPr lang="en-US" b="1" dirty="0"/>
          </a:p>
        </p:txBody>
      </p:sp>
      <p:sp>
        <p:nvSpPr>
          <p:cNvPr id="3" name="TPAnswers"/>
          <p:cNvSpPr>
            <a:spLocks noGrp="1"/>
          </p:cNvSpPr>
          <p:nvPr>
            <p:ph type="body" idx="1"/>
            <p:custDataLst>
              <p:tags r:id="rId2"/>
            </p:custDataLst>
          </p:nvPr>
        </p:nvSpPr>
        <p:spPr>
          <a:xfrm>
            <a:off x="457200" y="1752600"/>
            <a:ext cx="6934200" cy="4373563"/>
          </a:xfrm>
        </p:spPr>
        <p:txBody>
          <a:bodyPr>
            <a:normAutofit/>
          </a:bodyPr>
          <a:lstStyle/>
          <a:p>
            <a:pPr marL="514350" indent="-514350">
              <a:buFont typeface="Arial" pitchFamily="34" charset="0"/>
              <a:buAutoNum type="arabicPeriod"/>
            </a:pPr>
            <a:r>
              <a:rPr lang="en-US" dirty="0" smtClean="0"/>
              <a:t>Single firm</a:t>
            </a:r>
          </a:p>
          <a:p>
            <a:pPr marL="514350" indent="-514350">
              <a:buFont typeface="Arial" pitchFamily="34" charset="0"/>
              <a:buAutoNum type="arabicPeriod"/>
            </a:pPr>
            <a:r>
              <a:rPr lang="en-US" dirty="0" smtClean="0"/>
              <a:t>A lot of control over price</a:t>
            </a:r>
          </a:p>
          <a:p>
            <a:pPr marL="514350" indent="-514350">
              <a:buFont typeface="Arial" pitchFamily="34" charset="0"/>
              <a:buAutoNum type="arabicPeriod"/>
            </a:pPr>
            <a:r>
              <a:rPr lang="en-US" dirty="0" smtClean="0"/>
              <a:t>Mutual interdependence</a:t>
            </a:r>
          </a:p>
          <a:p>
            <a:pPr marL="514350" indent="-514350">
              <a:buFont typeface="Arial" pitchFamily="34" charset="0"/>
              <a:buAutoNum type="arabicPeriod"/>
            </a:pPr>
            <a:r>
              <a:rPr lang="en-US" dirty="0" smtClean="0"/>
              <a:t>Unique product</a:t>
            </a:r>
          </a:p>
          <a:p>
            <a:pPr marL="514350" indent="-514350">
              <a:buFont typeface="Arial" pitchFamily="34" charset="0"/>
              <a:buAutoNum type="arabicPeriod"/>
            </a:pPr>
            <a:r>
              <a:rPr lang="en-US" dirty="0" smtClean="0"/>
              <a:t>Blocked entry</a:t>
            </a:r>
          </a:p>
          <a:p>
            <a:pPr marL="514350" indent="-514350">
              <a:buFont typeface="Arial" pitchFamily="34" charset="0"/>
              <a:buAutoNum type="arabicPeriod"/>
            </a:pPr>
            <a:r>
              <a:rPr lang="en-US" dirty="0" smtClean="0"/>
              <a:t>Public relations non-price competition</a:t>
            </a:r>
          </a:p>
        </p:txBody>
      </p:sp>
    </p:spTree>
    <p:custDataLst>
      <p:tags r:id="rId1"/>
    </p:custDataLst>
    <p:extLst>
      <p:ext uri="{BB962C8B-B14F-4D97-AF65-F5344CB8AC3E}">
        <p14:creationId xmlns:p14="http://schemas.microsoft.com/office/powerpoint/2010/main" val="2022130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04800" y="1905000"/>
            <a:ext cx="8305800" cy="2133600"/>
          </a:xfrm>
        </p:spPr>
        <p:txBody>
          <a:bodyPr>
            <a:normAutofit/>
          </a:bodyPr>
          <a:lstStyle/>
          <a:p>
            <a:pPr algn="l"/>
            <a:r>
              <a:rPr lang="en-US" sz="2400" b="1" dirty="0">
                <a:latin typeface="Arial" pitchFamily="34" charset="0"/>
                <a:cs typeface="Arial" pitchFamily="34" charset="0"/>
              </a:rPr>
              <a:t>Answer the next </a:t>
            </a:r>
            <a:r>
              <a:rPr lang="en-US" sz="2400" b="1" dirty="0" smtClean="0">
                <a:latin typeface="Arial" pitchFamily="34" charset="0"/>
                <a:cs typeface="Arial" pitchFamily="34" charset="0"/>
              </a:rPr>
              <a:t>question on </a:t>
            </a:r>
            <a:r>
              <a:rPr lang="en-US" sz="2400" b="1" dirty="0">
                <a:latin typeface="Arial" pitchFamily="34" charset="0"/>
                <a:cs typeface="Arial" pitchFamily="34" charset="0"/>
              </a:rPr>
              <a:t>the basis of the </a:t>
            </a:r>
            <a:r>
              <a:rPr lang="en-US" sz="2400" b="1" dirty="0" smtClean="0">
                <a:latin typeface="Arial" pitchFamily="34" charset="0"/>
                <a:cs typeface="Arial" pitchFamily="34" charset="0"/>
              </a:rPr>
              <a:t>above </a:t>
            </a:r>
            <a:r>
              <a:rPr lang="en-US" sz="2400" b="1" dirty="0">
                <a:latin typeface="Arial" pitchFamily="34" charset="0"/>
                <a:cs typeface="Arial" pitchFamily="34" charset="0"/>
              </a:rPr>
              <a:t>information for four highway programs of increasing scope. All figures are in millions of dollars</a:t>
            </a:r>
            <a:r>
              <a:rPr lang="en-US" sz="2400" b="1" dirty="0" smtClean="0">
                <a:latin typeface="Arial" pitchFamily="34" charset="0"/>
                <a:cs typeface="Arial" pitchFamily="34" charset="0"/>
              </a:rPr>
              <a:t>.</a:t>
            </a:r>
            <a:br>
              <a:rPr lang="en-US" sz="2400" b="1" dirty="0" smtClean="0">
                <a:latin typeface="Arial" pitchFamily="34" charset="0"/>
                <a:cs typeface="Arial" pitchFamily="34" charset="0"/>
              </a:rPr>
            </a:br>
            <a:r>
              <a:rPr lang="en-US" sz="2400" b="1" dirty="0" smtClean="0">
                <a:latin typeface="Arial" pitchFamily="34" charset="0"/>
                <a:cs typeface="Arial" pitchFamily="34" charset="0"/>
              </a:rPr>
              <a:t/>
            </a:r>
            <a:br>
              <a:rPr lang="en-US" sz="2400" b="1" dirty="0" smtClean="0">
                <a:latin typeface="Arial" pitchFamily="34" charset="0"/>
                <a:cs typeface="Arial" pitchFamily="34" charset="0"/>
              </a:rPr>
            </a:br>
            <a:r>
              <a:rPr lang="en-US" sz="2400" b="1" dirty="0" smtClean="0">
                <a:latin typeface="Arial" pitchFamily="34" charset="0"/>
                <a:cs typeface="Arial" pitchFamily="34" charset="0"/>
              </a:rPr>
              <a:t>5. Which alternative should the government build?</a:t>
            </a:r>
            <a:endParaRPr lang="en-US" sz="2400" dirty="0">
              <a:latin typeface="Arial" pitchFamily="34" charset="0"/>
              <a:cs typeface="Arial" pitchFamily="34" charset="0"/>
            </a:endParaRPr>
          </a:p>
        </p:txBody>
      </p:sp>
      <p:pic>
        <p:nvPicPr>
          <p:cNvPr id="9219" name="Picture 295"/>
          <p:cNvPicPr>
            <a:picLocks noChangeAspect="1" noChangeArrowheads="1"/>
          </p:cNvPicPr>
          <p:nvPr/>
        </p:nvPicPr>
        <p:blipFill>
          <a:blip r:embed="rId5" cstate="print"/>
          <a:srcRect/>
          <a:stretch>
            <a:fillRect/>
          </a:stretch>
        </p:blipFill>
        <p:spPr bwMode="auto">
          <a:xfrm>
            <a:off x="0" y="0"/>
            <a:ext cx="8516470" cy="1905000"/>
          </a:xfrm>
          <a:prstGeom prst="rect">
            <a:avLst/>
          </a:prstGeom>
          <a:noFill/>
          <a:ln w="9525">
            <a:noFill/>
            <a:miter lim="800000"/>
            <a:headEnd/>
            <a:tailEnd/>
          </a:ln>
        </p:spPr>
      </p:pic>
      <p:sp>
        <p:nvSpPr>
          <p:cNvPr id="7" name="CorShape1"/>
          <p:cNvSpPr/>
          <p:nvPr>
            <p:custDataLst>
              <p:tags r:id="rId2"/>
            </p:custDataLst>
          </p:nvPr>
        </p:nvSpPr>
        <p:spPr>
          <a:xfrm rot="10800000">
            <a:off x="381000" y="4419600"/>
            <a:ext cx="241300" cy="2413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4038600"/>
            <a:ext cx="2057400" cy="1752600"/>
          </a:xfrm>
        </p:spPr>
        <p:txBody>
          <a:bodyPr>
            <a:normAutofit fontScale="85000" lnSpcReduction="20000"/>
          </a:bodyPr>
          <a:lstStyle/>
          <a:p>
            <a:pPr marL="514350" indent="-514350">
              <a:buFont typeface="Arial" pitchFamily="34" charset="0"/>
              <a:buAutoNum type="arabicPeriod"/>
            </a:pPr>
            <a:r>
              <a:rPr lang="en-US" i="1" dirty="0" smtClean="0"/>
              <a:t>A</a:t>
            </a:r>
            <a:endParaRPr lang="en-US" dirty="0" smtClean="0"/>
          </a:p>
          <a:p>
            <a:pPr marL="514350" indent="-514350">
              <a:buFont typeface="Arial" pitchFamily="34" charset="0"/>
              <a:buAutoNum type="arabicPeriod"/>
            </a:pPr>
            <a:r>
              <a:rPr lang="en-US" i="1" dirty="0" smtClean="0"/>
              <a:t>B</a:t>
            </a:r>
            <a:endParaRPr lang="en-US" dirty="0" smtClean="0"/>
          </a:p>
          <a:p>
            <a:pPr marL="514350" indent="-514350">
              <a:buFont typeface="Arial" pitchFamily="34" charset="0"/>
              <a:buAutoNum type="arabicPeriod"/>
            </a:pPr>
            <a:r>
              <a:rPr lang="en-US" i="1" dirty="0" smtClean="0"/>
              <a:t>C</a:t>
            </a:r>
            <a:endParaRPr lang="en-US" dirty="0" smtClean="0"/>
          </a:p>
          <a:p>
            <a:pPr marL="514350" indent="-514350">
              <a:buFont typeface="Arial" pitchFamily="34" charset="0"/>
              <a:buAutoNum type="arabicPeriod"/>
            </a:pPr>
            <a:r>
              <a:rPr lang="en-US" i="1" dirty="0" smtClean="0"/>
              <a:t>D</a:t>
            </a:r>
            <a:endParaRPr lang="en-US" dirty="0"/>
          </a:p>
        </p:txBody>
      </p:sp>
    </p:spTree>
    <p:custDataLst>
      <p:tags r:id="rId1"/>
    </p:custDataLst>
    <p:extLst>
      <p:ext uri="{BB962C8B-B14F-4D97-AF65-F5344CB8AC3E}">
        <p14:creationId xmlns:p14="http://schemas.microsoft.com/office/powerpoint/2010/main" val="2688297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28600"/>
            <a:ext cx="8001000" cy="1143000"/>
          </a:xfrm>
        </p:spPr>
        <p:txBody>
          <a:bodyPr>
            <a:normAutofit fontScale="90000"/>
          </a:bodyPr>
          <a:lstStyle/>
          <a:p>
            <a:pPr algn="l"/>
            <a:r>
              <a:rPr lang="en-US" b="1" dirty="0" smtClean="0"/>
              <a:t>55. Which is NOT a characteristic of monopolies?</a:t>
            </a:r>
            <a:endParaRPr lang="en-US" b="1" dirty="0"/>
          </a:p>
        </p:txBody>
      </p:sp>
      <p:sp>
        <p:nvSpPr>
          <p:cNvPr id="6" name="CorShape1"/>
          <p:cNvSpPr/>
          <p:nvPr>
            <p:custDataLst>
              <p:tags r:id="rId2"/>
            </p:custDataLst>
          </p:nvPr>
        </p:nvSpPr>
        <p:spPr>
          <a:xfrm rot="10800000">
            <a:off x="172720" y="2989749"/>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1752600"/>
            <a:ext cx="6934200" cy="4373563"/>
          </a:xfrm>
        </p:spPr>
        <p:txBody>
          <a:bodyPr>
            <a:normAutofit/>
          </a:bodyPr>
          <a:lstStyle/>
          <a:p>
            <a:pPr marL="514350" indent="-514350">
              <a:buFont typeface="Arial" pitchFamily="34" charset="0"/>
              <a:buAutoNum type="arabicPeriod"/>
            </a:pPr>
            <a:r>
              <a:rPr lang="en-US" dirty="0" smtClean="0"/>
              <a:t>Single firm</a:t>
            </a:r>
          </a:p>
          <a:p>
            <a:pPr marL="514350" indent="-514350">
              <a:buFont typeface="Arial" pitchFamily="34" charset="0"/>
              <a:buAutoNum type="arabicPeriod"/>
            </a:pPr>
            <a:r>
              <a:rPr lang="en-US" dirty="0" smtClean="0"/>
              <a:t>A lot of control over price</a:t>
            </a:r>
          </a:p>
          <a:p>
            <a:pPr marL="514350" indent="-514350">
              <a:buFont typeface="Arial" pitchFamily="34" charset="0"/>
              <a:buAutoNum type="arabicPeriod"/>
            </a:pPr>
            <a:r>
              <a:rPr lang="en-US" dirty="0" smtClean="0"/>
              <a:t>Mutual interdependence</a:t>
            </a:r>
          </a:p>
          <a:p>
            <a:pPr marL="514350" indent="-514350">
              <a:buFont typeface="Arial" pitchFamily="34" charset="0"/>
              <a:buAutoNum type="arabicPeriod"/>
            </a:pPr>
            <a:r>
              <a:rPr lang="en-US" dirty="0" smtClean="0"/>
              <a:t>Unique product</a:t>
            </a:r>
          </a:p>
          <a:p>
            <a:pPr marL="514350" indent="-514350">
              <a:buFont typeface="Arial" pitchFamily="34" charset="0"/>
              <a:buAutoNum type="arabicPeriod"/>
            </a:pPr>
            <a:r>
              <a:rPr lang="en-US" dirty="0" smtClean="0"/>
              <a:t>Blocked entry</a:t>
            </a:r>
          </a:p>
          <a:p>
            <a:pPr marL="514350" indent="-514350">
              <a:buFont typeface="Arial" pitchFamily="34" charset="0"/>
              <a:buAutoNum type="arabicPeriod"/>
            </a:pPr>
            <a:r>
              <a:rPr lang="en-US" dirty="0" smtClean="0"/>
              <a:t>Public relations non-price competition</a:t>
            </a:r>
          </a:p>
        </p:txBody>
      </p:sp>
    </p:spTree>
    <p:custDataLst>
      <p:tags r:id="rId1"/>
    </p:custDataLst>
    <p:extLst>
      <p:ext uri="{BB962C8B-B14F-4D97-AF65-F5344CB8AC3E}">
        <p14:creationId xmlns:p14="http://schemas.microsoft.com/office/powerpoint/2010/main" val="144029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152400"/>
            <a:ext cx="8534400" cy="1066800"/>
          </a:xfrm>
        </p:spPr>
        <p:txBody>
          <a:bodyPr>
            <a:normAutofit fontScale="90000"/>
          </a:bodyPr>
          <a:lstStyle/>
          <a:p>
            <a:pPr algn="l"/>
            <a:r>
              <a:rPr lang="en-US" b="1" dirty="0" smtClean="0"/>
              <a:t>56. Which is </a:t>
            </a:r>
            <a:r>
              <a:rPr lang="en-US" b="1" u="sng" dirty="0" smtClean="0"/>
              <a:t>not</a:t>
            </a:r>
            <a:r>
              <a:rPr lang="en-US" b="1" dirty="0" smtClean="0"/>
              <a:t> a characteristic of monopolistic competition?</a:t>
            </a:r>
            <a:endParaRPr lang="en-US" b="1" dirty="0"/>
          </a:p>
        </p:txBody>
      </p:sp>
      <p:sp>
        <p:nvSpPr>
          <p:cNvPr id="3" name="TPAnswers"/>
          <p:cNvSpPr>
            <a:spLocks noGrp="1"/>
          </p:cNvSpPr>
          <p:nvPr>
            <p:ph type="body" idx="1"/>
            <p:custDataLst>
              <p:tags r:id="rId2"/>
            </p:custDataLst>
          </p:nvPr>
        </p:nvSpPr>
        <p:spPr>
          <a:xfrm>
            <a:off x="528320" y="1524000"/>
            <a:ext cx="6477000" cy="4068763"/>
          </a:xfrm>
        </p:spPr>
        <p:txBody>
          <a:bodyPr>
            <a:normAutofit/>
          </a:bodyPr>
          <a:lstStyle/>
          <a:p>
            <a:pPr marL="514350" indent="-514350">
              <a:buFont typeface="Arial" pitchFamily="34" charset="0"/>
              <a:buAutoNum type="arabicPeriod"/>
            </a:pPr>
            <a:r>
              <a:rPr lang="en-US" dirty="0" smtClean="0"/>
              <a:t>Many firms</a:t>
            </a:r>
          </a:p>
          <a:p>
            <a:pPr marL="514350" indent="-514350">
              <a:buFont typeface="Arial" pitchFamily="34" charset="0"/>
              <a:buAutoNum type="arabicPeriod"/>
            </a:pPr>
            <a:r>
              <a:rPr lang="en-US" dirty="0" smtClean="0"/>
              <a:t>Standardized product</a:t>
            </a:r>
          </a:p>
          <a:p>
            <a:pPr marL="514350" indent="-514350">
              <a:buFont typeface="Arial" pitchFamily="34" charset="0"/>
              <a:buAutoNum type="arabicPeriod"/>
            </a:pPr>
            <a:r>
              <a:rPr lang="en-US" dirty="0" smtClean="0"/>
              <a:t>Some control over price (market power)</a:t>
            </a:r>
          </a:p>
          <a:p>
            <a:pPr marL="514350" indent="-514350">
              <a:buFont typeface="Arial" pitchFamily="34" charset="0"/>
              <a:buAutoNum type="arabicPeriod"/>
            </a:pPr>
            <a:r>
              <a:rPr lang="en-US" dirty="0" smtClean="0"/>
              <a:t>Low barriers to entry</a:t>
            </a:r>
          </a:p>
          <a:p>
            <a:pPr marL="514350" indent="-514350">
              <a:buFont typeface="Arial" pitchFamily="34" charset="0"/>
              <a:buAutoNum type="arabicPeriod"/>
            </a:pPr>
            <a:r>
              <a:rPr lang="en-US" dirty="0" smtClean="0"/>
              <a:t>A lot of non-price competition</a:t>
            </a:r>
            <a:endParaRPr lang="en-US" dirty="0"/>
          </a:p>
        </p:txBody>
      </p:sp>
    </p:spTree>
    <p:custDataLst>
      <p:tags r:id="rId1"/>
    </p:custDataLst>
    <p:extLst>
      <p:ext uri="{BB962C8B-B14F-4D97-AF65-F5344CB8AC3E}">
        <p14:creationId xmlns:p14="http://schemas.microsoft.com/office/powerpoint/2010/main" val="34649169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152400"/>
            <a:ext cx="8534400" cy="1066800"/>
          </a:xfrm>
        </p:spPr>
        <p:txBody>
          <a:bodyPr>
            <a:normAutofit fontScale="90000"/>
          </a:bodyPr>
          <a:lstStyle/>
          <a:p>
            <a:pPr algn="l"/>
            <a:r>
              <a:rPr lang="en-US" b="1" dirty="0" smtClean="0"/>
              <a:t>56. Which is </a:t>
            </a:r>
            <a:r>
              <a:rPr lang="en-US" b="1" u="sng" dirty="0" smtClean="0"/>
              <a:t>not</a:t>
            </a:r>
            <a:r>
              <a:rPr lang="en-US" b="1" dirty="0" smtClean="0"/>
              <a:t> a characteristic of monopolistic competition?</a:t>
            </a:r>
            <a:endParaRPr lang="en-US" b="1" dirty="0"/>
          </a:p>
        </p:txBody>
      </p:sp>
      <p:sp>
        <p:nvSpPr>
          <p:cNvPr id="6" name="CorShape1"/>
          <p:cNvSpPr/>
          <p:nvPr>
            <p:custDataLst>
              <p:tags r:id="rId2"/>
            </p:custDataLst>
          </p:nvPr>
        </p:nvSpPr>
        <p:spPr>
          <a:xfrm rot="10800000">
            <a:off x="350520" y="22098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528320" y="1524000"/>
            <a:ext cx="6477000" cy="4068763"/>
          </a:xfrm>
        </p:spPr>
        <p:txBody>
          <a:bodyPr>
            <a:normAutofit/>
          </a:bodyPr>
          <a:lstStyle/>
          <a:p>
            <a:pPr marL="514350" indent="-514350">
              <a:buFont typeface="Arial" pitchFamily="34" charset="0"/>
              <a:buAutoNum type="arabicPeriod"/>
            </a:pPr>
            <a:r>
              <a:rPr lang="en-US" dirty="0" smtClean="0"/>
              <a:t>Many firms</a:t>
            </a:r>
          </a:p>
          <a:p>
            <a:pPr marL="514350" indent="-514350">
              <a:buFont typeface="Arial" pitchFamily="34" charset="0"/>
              <a:buAutoNum type="arabicPeriod"/>
            </a:pPr>
            <a:r>
              <a:rPr lang="en-US" dirty="0" smtClean="0"/>
              <a:t>Standardized product</a:t>
            </a:r>
          </a:p>
          <a:p>
            <a:pPr marL="514350" indent="-514350">
              <a:buFont typeface="Arial" pitchFamily="34" charset="0"/>
              <a:buAutoNum type="arabicPeriod"/>
            </a:pPr>
            <a:r>
              <a:rPr lang="en-US" dirty="0" smtClean="0"/>
              <a:t>Some control over price (market power)</a:t>
            </a:r>
          </a:p>
          <a:p>
            <a:pPr marL="514350" indent="-514350">
              <a:buFont typeface="Arial" pitchFamily="34" charset="0"/>
              <a:buAutoNum type="arabicPeriod"/>
            </a:pPr>
            <a:r>
              <a:rPr lang="en-US" dirty="0" smtClean="0"/>
              <a:t>Low barriers to entry</a:t>
            </a:r>
          </a:p>
          <a:p>
            <a:pPr marL="514350" indent="-514350">
              <a:buFont typeface="Arial" pitchFamily="34" charset="0"/>
              <a:buAutoNum type="arabicPeriod"/>
            </a:pPr>
            <a:r>
              <a:rPr lang="en-US" dirty="0" smtClean="0"/>
              <a:t>A lot of non-price competition</a:t>
            </a:r>
            <a:endParaRPr lang="en-US" dirty="0"/>
          </a:p>
        </p:txBody>
      </p:sp>
    </p:spTree>
    <p:custDataLst>
      <p:tags r:id="rId1"/>
    </p:custDataLst>
    <p:extLst>
      <p:ext uri="{BB962C8B-B14F-4D97-AF65-F5344CB8AC3E}">
        <p14:creationId xmlns:p14="http://schemas.microsoft.com/office/powerpoint/2010/main" val="593172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528321" y="152400"/>
            <a:ext cx="8382000" cy="990600"/>
          </a:xfrm>
        </p:spPr>
        <p:txBody>
          <a:bodyPr>
            <a:normAutofit fontScale="90000"/>
          </a:bodyPr>
          <a:lstStyle/>
          <a:p>
            <a:pPr algn="l"/>
            <a:r>
              <a:rPr lang="en-US" b="1" dirty="0" smtClean="0"/>
              <a:t>57. Which is not a characteristic of oligopolies? </a:t>
            </a:r>
            <a:endParaRPr lang="en-US" b="1" dirty="0"/>
          </a:p>
        </p:txBody>
      </p:sp>
      <p:sp>
        <p:nvSpPr>
          <p:cNvPr id="3" name="TPAnswers"/>
          <p:cNvSpPr>
            <a:spLocks noGrp="1"/>
          </p:cNvSpPr>
          <p:nvPr>
            <p:ph type="body" idx="1"/>
            <p:custDataLst>
              <p:tags r:id="rId2"/>
            </p:custDataLst>
          </p:nvPr>
        </p:nvSpPr>
        <p:spPr>
          <a:xfrm>
            <a:off x="497841" y="1295400"/>
            <a:ext cx="8458200" cy="4373563"/>
          </a:xfrm>
        </p:spPr>
        <p:txBody>
          <a:bodyPr>
            <a:normAutofit/>
          </a:bodyPr>
          <a:lstStyle/>
          <a:p>
            <a:pPr marL="514350" indent="-514350">
              <a:buFont typeface="Arial" pitchFamily="34" charset="0"/>
              <a:buAutoNum type="arabicPeriod"/>
            </a:pPr>
            <a:r>
              <a:rPr lang="en-US" dirty="0" smtClean="0"/>
              <a:t>Few firms</a:t>
            </a:r>
          </a:p>
          <a:p>
            <a:pPr marL="514350" indent="-514350">
              <a:buFont typeface="Arial" pitchFamily="34" charset="0"/>
              <a:buAutoNum type="arabicPeriod"/>
            </a:pPr>
            <a:r>
              <a:rPr lang="en-US" dirty="0" smtClean="0"/>
              <a:t>Standardized or differentiated products</a:t>
            </a:r>
          </a:p>
          <a:p>
            <a:pPr marL="514350" indent="-514350">
              <a:buFont typeface="Arial" pitchFamily="34" charset="0"/>
              <a:buAutoNum type="arabicPeriod"/>
            </a:pPr>
            <a:r>
              <a:rPr lang="en-US" dirty="0" smtClean="0"/>
              <a:t>Blocked entry</a:t>
            </a:r>
          </a:p>
          <a:p>
            <a:pPr marL="514350" indent="-514350">
              <a:buFont typeface="Arial" pitchFamily="34" charset="0"/>
              <a:buAutoNum type="arabicPeriod"/>
            </a:pPr>
            <a:r>
              <a:rPr lang="en-US" dirty="0" smtClean="0"/>
              <a:t>Mutual interdependence</a:t>
            </a:r>
          </a:p>
          <a:p>
            <a:pPr marL="514350" indent="-514350">
              <a:buFont typeface="Arial" pitchFamily="34" charset="0"/>
              <a:buAutoNum type="arabicPeriod"/>
            </a:pPr>
            <a:r>
              <a:rPr lang="en-US" dirty="0" smtClean="0"/>
              <a:t>Collusion possible</a:t>
            </a:r>
          </a:p>
        </p:txBody>
      </p:sp>
    </p:spTree>
    <p:custDataLst>
      <p:tags r:id="rId1"/>
    </p:custDataLst>
    <p:extLst>
      <p:ext uri="{BB962C8B-B14F-4D97-AF65-F5344CB8AC3E}">
        <p14:creationId xmlns:p14="http://schemas.microsoft.com/office/powerpoint/2010/main" val="128490565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528321" y="152400"/>
            <a:ext cx="8382000" cy="990600"/>
          </a:xfrm>
        </p:spPr>
        <p:txBody>
          <a:bodyPr>
            <a:normAutofit fontScale="90000"/>
          </a:bodyPr>
          <a:lstStyle/>
          <a:p>
            <a:pPr algn="l"/>
            <a:r>
              <a:rPr lang="en-US" b="1" dirty="0" smtClean="0"/>
              <a:t>57. Which is not a characteristic of oligopolies? </a:t>
            </a:r>
            <a:endParaRPr lang="en-US" b="1" dirty="0"/>
          </a:p>
        </p:txBody>
      </p:sp>
      <p:sp>
        <p:nvSpPr>
          <p:cNvPr id="8" name="CorShape1"/>
          <p:cNvSpPr/>
          <p:nvPr>
            <p:custDataLst>
              <p:tags r:id="rId2"/>
            </p:custDataLst>
          </p:nvPr>
        </p:nvSpPr>
        <p:spPr>
          <a:xfrm rot="10800000">
            <a:off x="172721" y="25146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97841" y="1295400"/>
            <a:ext cx="8458200" cy="4373563"/>
          </a:xfrm>
        </p:spPr>
        <p:txBody>
          <a:bodyPr>
            <a:normAutofit/>
          </a:bodyPr>
          <a:lstStyle/>
          <a:p>
            <a:pPr marL="514350" indent="-514350">
              <a:buFont typeface="Arial" pitchFamily="34" charset="0"/>
              <a:buAutoNum type="arabicPeriod"/>
            </a:pPr>
            <a:r>
              <a:rPr lang="en-US" dirty="0" smtClean="0"/>
              <a:t>Few firms</a:t>
            </a:r>
          </a:p>
          <a:p>
            <a:pPr marL="514350" indent="-514350">
              <a:buFont typeface="Arial" pitchFamily="34" charset="0"/>
              <a:buAutoNum type="arabicPeriod"/>
            </a:pPr>
            <a:r>
              <a:rPr lang="en-US" dirty="0" smtClean="0"/>
              <a:t>Standardized or differentiated products</a:t>
            </a:r>
          </a:p>
          <a:p>
            <a:pPr marL="514350" indent="-514350">
              <a:buFont typeface="Arial" pitchFamily="34" charset="0"/>
              <a:buAutoNum type="arabicPeriod"/>
            </a:pPr>
            <a:r>
              <a:rPr lang="en-US" dirty="0" smtClean="0"/>
              <a:t>Blocked entry</a:t>
            </a:r>
          </a:p>
          <a:p>
            <a:pPr marL="514350" indent="-514350">
              <a:buFont typeface="Arial" pitchFamily="34" charset="0"/>
              <a:buAutoNum type="arabicPeriod"/>
            </a:pPr>
            <a:r>
              <a:rPr lang="en-US" dirty="0" smtClean="0"/>
              <a:t>Mutual interdependence</a:t>
            </a:r>
          </a:p>
          <a:p>
            <a:pPr marL="514350" indent="-514350">
              <a:buFont typeface="Arial" pitchFamily="34" charset="0"/>
              <a:buAutoNum type="arabicPeriod"/>
            </a:pPr>
            <a:r>
              <a:rPr lang="en-US" dirty="0" smtClean="0"/>
              <a:t>Collusion possible</a:t>
            </a:r>
          </a:p>
        </p:txBody>
      </p:sp>
    </p:spTree>
    <p:custDataLst>
      <p:tags r:id="rId1"/>
    </p:custDataLst>
    <p:extLst>
      <p:ext uri="{BB962C8B-B14F-4D97-AF65-F5344CB8AC3E}">
        <p14:creationId xmlns:p14="http://schemas.microsoft.com/office/powerpoint/2010/main" val="260160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52400" y="76200"/>
            <a:ext cx="3581400" cy="1524000"/>
          </a:xfrm>
        </p:spPr>
        <p:txBody>
          <a:bodyPr>
            <a:normAutofit fontScale="90000"/>
          </a:bodyPr>
          <a:lstStyle/>
          <a:p>
            <a:pPr algn="l"/>
            <a:r>
              <a:rPr lang="en-US" sz="3200" b="1" dirty="0" smtClean="0"/>
              <a:t>58. If P = $32, this competitive firm will produce:</a:t>
            </a:r>
            <a:endParaRPr lang="en-US" sz="3200" b="1" dirty="0"/>
          </a:p>
        </p:txBody>
      </p:sp>
      <p:pic>
        <p:nvPicPr>
          <p:cNvPr id="5" name="Picture 4" descr="8apctabltb.jpg"/>
          <p:cNvPicPr>
            <a:picLocks noChangeAspect="1"/>
          </p:cNvPicPr>
          <p:nvPr/>
        </p:nvPicPr>
        <p:blipFill>
          <a:blip r:embed="rId4" cstate="print"/>
          <a:stretch>
            <a:fillRect/>
          </a:stretch>
        </p:blipFill>
        <p:spPr>
          <a:xfrm>
            <a:off x="3733800" y="0"/>
            <a:ext cx="5410200" cy="3928151"/>
          </a:xfrm>
          <a:prstGeom prst="rect">
            <a:avLst/>
          </a:prstGeom>
        </p:spPr>
      </p:pic>
      <p:sp>
        <p:nvSpPr>
          <p:cNvPr id="3" name="TPAnswers"/>
          <p:cNvSpPr>
            <a:spLocks noGrp="1"/>
          </p:cNvSpPr>
          <p:nvPr>
            <p:ph type="body" idx="1"/>
            <p:custDataLst>
              <p:tags r:id="rId2"/>
            </p:custDataLst>
          </p:nvPr>
        </p:nvSpPr>
        <p:spPr>
          <a:xfrm>
            <a:off x="510540" y="1600201"/>
            <a:ext cx="1371600" cy="2133600"/>
          </a:xfrm>
        </p:spPr>
        <p:txBody>
          <a:bodyPr>
            <a:noAutofit/>
          </a:bodyPr>
          <a:lstStyle/>
          <a:p>
            <a:pPr marL="514350" indent="-514350">
              <a:buFont typeface="Arial" pitchFamily="34" charset="0"/>
              <a:buAutoNum type="arabicPeriod"/>
            </a:pPr>
            <a:r>
              <a:rPr lang="en-US" sz="2400" dirty="0" smtClean="0"/>
              <a:t>6</a:t>
            </a:r>
          </a:p>
          <a:p>
            <a:pPr marL="514350" indent="-514350">
              <a:buFont typeface="Arial" pitchFamily="34" charset="0"/>
              <a:buAutoNum type="arabicPeriod"/>
            </a:pPr>
            <a:r>
              <a:rPr lang="en-US" sz="2400" dirty="0" smtClean="0"/>
              <a:t>7</a:t>
            </a:r>
          </a:p>
          <a:p>
            <a:pPr marL="514350" indent="-514350">
              <a:buFont typeface="Arial" pitchFamily="34" charset="0"/>
              <a:buAutoNum type="arabicPeriod"/>
            </a:pPr>
            <a:r>
              <a:rPr lang="en-US" sz="2400" dirty="0" smtClean="0"/>
              <a:t>8 </a:t>
            </a:r>
          </a:p>
          <a:p>
            <a:pPr marL="514350" indent="-514350">
              <a:buFont typeface="Arial" pitchFamily="34" charset="0"/>
              <a:buAutoNum type="arabicPeriod"/>
            </a:pPr>
            <a:r>
              <a:rPr lang="en-US" sz="2400" dirty="0" smtClean="0"/>
              <a:t>9</a:t>
            </a:r>
            <a:endParaRPr lang="en-US" sz="2400" dirty="0"/>
          </a:p>
        </p:txBody>
      </p:sp>
    </p:spTree>
    <p:custDataLst>
      <p:tags r:id="rId1"/>
    </p:custDataLst>
    <p:extLst>
      <p:ext uri="{BB962C8B-B14F-4D97-AF65-F5344CB8AC3E}">
        <p14:creationId xmlns:p14="http://schemas.microsoft.com/office/powerpoint/2010/main" val="189093111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52400" y="76200"/>
            <a:ext cx="3581400" cy="1524000"/>
          </a:xfrm>
        </p:spPr>
        <p:txBody>
          <a:bodyPr>
            <a:normAutofit fontScale="90000"/>
          </a:bodyPr>
          <a:lstStyle/>
          <a:p>
            <a:pPr algn="l"/>
            <a:r>
              <a:rPr lang="en-US" sz="3200" b="1" dirty="0" smtClean="0"/>
              <a:t>58. If P = $32, this competitive firm will produce:</a:t>
            </a:r>
            <a:endParaRPr lang="en-US" sz="3200" b="1" dirty="0"/>
          </a:p>
        </p:txBody>
      </p:sp>
      <p:pic>
        <p:nvPicPr>
          <p:cNvPr id="5" name="Picture 4" descr="8apctabltb.jpg"/>
          <p:cNvPicPr>
            <a:picLocks noChangeAspect="1"/>
          </p:cNvPicPr>
          <p:nvPr/>
        </p:nvPicPr>
        <p:blipFill>
          <a:blip r:embed="rId5" cstate="print"/>
          <a:stretch>
            <a:fillRect/>
          </a:stretch>
        </p:blipFill>
        <p:spPr>
          <a:xfrm>
            <a:off x="3733800" y="0"/>
            <a:ext cx="5410200" cy="3928151"/>
          </a:xfrm>
          <a:prstGeom prst="rect">
            <a:avLst/>
          </a:prstGeom>
        </p:spPr>
      </p:pic>
      <p:sp>
        <p:nvSpPr>
          <p:cNvPr id="3" name="TPAnswers"/>
          <p:cNvSpPr>
            <a:spLocks noGrp="1"/>
          </p:cNvSpPr>
          <p:nvPr>
            <p:ph type="body" idx="1"/>
            <p:custDataLst>
              <p:tags r:id="rId2"/>
            </p:custDataLst>
          </p:nvPr>
        </p:nvSpPr>
        <p:spPr>
          <a:xfrm>
            <a:off x="510540" y="1600201"/>
            <a:ext cx="1371600" cy="2133600"/>
          </a:xfrm>
        </p:spPr>
        <p:txBody>
          <a:bodyPr>
            <a:noAutofit/>
          </a:bodyPr>
          <a:lstStyle/>
          <a:p>
            <a:pPr marL="514350" indent="-514350">
              <a:buFont typeface="Arial" pitchFamily="34" charset="0"/>
              <a:buAutoNum type="arabicPeriod"/>
            </a:pPr>
            <a:r>
              <a:rPr lang="en-US" sz="2400" dirty="0" smtClean="0"/>
              <a:t>6</a:t>
            </a:r>
          </a:p>
          <a:p>
            <a:pPr marL="514350" indent="-514350">
              <a:buFont typeface="Arial" pitchFamily="34" charset="0"/>
              <a:buAutoNum type="arabicPeriod"/>
            </a:pPr>
            <a:r>
              <a:rPr lang="en-US" sz="2400" dirty="0" smtClean="0"/>
              <a:t>7</a:t>
            </a:r>
          </a:p>
          <a:p>
            <a:pPr marL="514350" indent="-514350">
              <a:buFont typeface="Arial" pitchFamily="34" charset="0"/>
              <a:buAutoNum type="arabicPeriod"/>
            </a:pPr>
            <a:r>
              <a:rPr lang="en-US" sz="2400" dirty="0" smtClean="0"/>
              <a:t>8 </a:t>
            </a:r>
          </a:p>
          <a:p>
            <a:pPr marL="514350" indent="-514350">
              <a:buFont typeface="Arial" pitchFamily="34" charset="0"/>
              <a:buAutoNum type="arabicPeriod"/>
            </a:pPr>
            <a:r>
              <a:rPr lang="en-US" sz="2400" dirty="0" smtClean="0"/>
              <a:t>9</a:t>
            </a:r>
            <a:endParaRPr lang="en-US" sz="2400" dirty="0"/>
          </a:p>
        </p:txBody>
      </p:sp>
      <p:sp>
        <p:nvSpPr>
          <p:cNvPr id="9" name="CorShape1"/>
          <p:cNvSpPr/>
          <p:nvPr>
            <p:custDataLst>
              <p:tags r:id="rId3"/>
            </p:custDataLst>
          </p:nvPr>
        </p:nvSpPr>
        <p:spPr>
          <a:xfrm rot="10800000">
            <a:off x="228600" y="2438400"/>
            <a:ext cx="464820" cy="46482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914792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76200"/>
            <a:ext cx="3962400" cy="2057400"/>
          </a:xfrm>
        </p:spPr>
        <p:txBody>
          <a:bodyPr>
            <a:normAutofit/>
          </a:bodyPr>
          <a:lstStyle/>
          <a:p>
            <a:pPr algn="l"/>
            <a:r>
              <a:rPr lang="en-US" sz="3100" b="1" dirty="0" smtClean="0"/>
              <a:t>59. If the market price for the firm's product is $13, the competitive firm will produce: </a:t>
            </a:r>
            <a:endParaRPr lang="en-US" b="1" dirty="0"/>
          </a:p>
        </p:txBody>
      </p:sp>
      <p:pic>
        <p:nvPicPr>
          <p:cNvPr id="5" name="Picture 4" descr="8apctabltb.jpg"/>
          <p:cNvPicPr>
            <a:picLocks noChangeAspect="1"/>
          </p:cNvPicPr>
          <p:nvPr/>
        </p:nvPicPr>
        <p:blipFill>
          <a:blip r:embed="rId4" cstate="print"/>
          <a:stretch>
            <a:fillRect/>
          </a:stretch>
        </p:blipFill>
        <p:spPr>
          <a:xfrm>
            <a:off x="3964577" y="152400"/>
            <a:ext cx="5037574" cy="3657600"/>
          </a:xfrm>
          <a:prstGeom prst="rect">
            <a:avLst/>
          </a:prstGeom>
        </p:spPr>
      </p:pic>
      <p:sp>
        <p:nvSpPr>
          <p:cNvPr id="3" name="TPAnswers"/>
          <p:cNvSpPr>
            <a:spLocks noGrp="1"/>
          </p:cNvSpPr>
          <p:nvPr>
            <p:ph type="body" idx="1"/>
            <p:custDataLst>
              <p:tags r:id="rId2"/>
            </p:custDataLst>
          </p:nvPr>
        </p:nvSpPr>
        <p:spPr>
          <a:xfrm>
            <a:off x="440734" y="2362200"/>
            <a:ext cx="3733800" cy="3306763"/>
          </a:xfrm>
        </p:spPr>
        <p:txBody>
          <a:bodyPr>
            <a:normAutofit/>
          </a:bodyPr>
          <a:lstStyle/>
          <a:p>
            <a:pPr marL="514350" indent="-514350">
              <a:buFont typeface="Arial" pitchFamily="34" charset="0"/>
              <a:buAutoNum type="arabicPeriod"/>
            </a:pPr>
            <a:r>
              <a:rPr lang="en-US" dirty="0" smtClean="0"/>
              <a:t>5, loss = $105</a:t>
            </a:r>
          </a:p>
          <a:p>
            <a:pPr marL="514350" indent="-514350">
              <a:buFont typeface="Arial" pitchFamily="34" charset="0"/>
              <a:buAutoNum type="arabicPeriod"/>
            </a:pPr>
            <a:r>
              <a:rPr lang="en-US" dirty="0" smtClean="0"/>
              <a:t>5, profit = $105</a:t>
            </a:r>
          </a:p>
          <a:p>
            <a:pPr marL="514350" indent="-514350">
              <a:buFont typeface="Arial" pitchFamily="34" charset="0"/>
              <a:buAutoNum type="arabicPeriod"/>
            </a:pPr>
            <a:r>
              <a:rPr lang="en-US" dirty="0" smtClean="0"/>
              <a:t>8, loss = $136</a:t>
            </a:r>
          </a:p>
          <a:p>
            <a:pPr marL="514350" indent="-514350">
              <a:buFont typeface="Arial" pitchFamily="34" charset="0"/>
              <a:buAutoNum type="arabicPeriod"/>
            </a:pPr>
            <a:r>
              <a:rPr lang="en-US" dirty="0" smtClean="0"/>
              <a:t>zero, loss = $100</a:t>
            </a:r>
            <a:endParaRPr lang="en-US" dirty="0"/>
          </a:p>
        </p:txBody>
      </p:sp>
    </p:spTree>
    <p:custDataLst>
      <p:tags r:id="rId1"/>
    </p:custDataLst>
    <p:extLst>
      <p:ext uri="{BB962C8B-B14F-4D97-AF65-F5344CB8AC3E}">
        <p14:creationId xmlns:p14="http://schemas.microsoft.com/office/powerpoint/2010/main" val="222095865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76200"/>
            <a:ext cx="3962400" cy="2057400"/>
          </a:xfrm>
        </p:spPr>
        <p:txBody>
          <a:bodyPr>
            <a:normAutofit/>
          </a:bodyPr>
          <a:lstStyle/>
          <a:p>
            <a:pPr algn="l"/>
            <a:r>
              <a:rPr lang="en-US" sz="3100" b="1" dirty="0" smtClean="0"/>
              <a:t>59. If the market price for the firm's product is $13, the competitive firm will produce: </a:t>
            </a:r>
            <a:endParaRPr lang="en-US" b="1" dirty="0"/>
          </a:p>
        </p:txBody>
      </p:sp>
      <p:pic>
        <p:nvPicPr>
          <p:cNvPr id="5" name="Picture 4" descr="8apctabltb.jpg"/>
          <p:cNvPicPr>
            <a:picLocks noChangeAspect="1"/>
          </p:cNvPicPr>
          <p:nvPr/>
        </p:nvPicPr>
        <p:blipFill>
          <a:blip r:embed="rId5" cstate="print"/>
          <a:stretch>
            <a:fillRect/>
          </a:stretch>
        </p:blipFill>
        <p:spPr>
          <a:xfrm>
            <a:off x="3964577" y="152400"/>
            <a:ext cx="5037574" cy="3657600"/>
          </a:xfrm>
          <a:prstGeom prst="rect">
            <a:avLst/>
          </a:prstGeom>
        </p:spPr>
      </p:pic>
      <p:sp>
        <p:nvSpPr>
          <p:cNvPr id="7" name="CorShape1"/>
          <p:cNvSpPr/>
          <p:nvPr>
            <p:custDataLst>
              <p:tags r:id="rId2"/>
            </p:custDataLst>
          </p:nvPr>
        </p:nvSpPr>
        <p:spPr>
          <a:xfrm rot="10800000">
            <a:off x="230277" y="41910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40734" y="2362200"/>
            <a:ext cx="3733800" cy="3306763"/>
          </a:xfrm>
        </p:spPr>
        <p:txBody>
          <a:bodyPr>
            <a:normAutofit/>
          </a:bodyPr>
          <a:lstStyle/>
          <a:p>
            <a:pPr marL="514350" indent="-514350">
              <a:buFont typeface="Arial" pitchFamily="34" charset="0"/>
              <a:buAutoNum type="arabicPeriod"/>
            </a:pPr>
            <a:r>
              <a:rPr lang="en-US" dirty="0" smtClean="0"/>
              <a:t>5, loss = $105</a:t>
            </a:r>
          </a:p>
          <a:p>
            <a:pPr marL="514350" indent="-514350">
              <a:buFont typeface="Arial" pitchFamily="34" charset="0"/>
              <a:buAutoNum type="arabicPeriod"/>
            </a:pPr>
            <a:r>
              <a:rPr lang="en-US" dirty="0" smtClean="0"/>
              <a:t>5, profit = $105</a:t>
            </a:r>
          </a:p>
          <a:p>
            <a:pPr marL="514350" indent="-514350">
              <a:buFont typeface="Arial" pitchFamily="34" charset="0"/>
              <a:buAutoNum type="arabicPeriod"/>
            </a:pPr>
            <a:r>
              <a:rPr lang="en-US" dirty="0" smtClean="0"/>
              <a:t>8, loss = $136</a:t>
            </a:r>
          </a:p>
          <a:p>
            <a:pPr marL="514350" indent="-514350">
              <a:buFont typeface="Arial" pitchFamily="34" charset="0"/>
              <a:buAutoNum type="arabicPeriod"/>
            </a:pPr>
            <a:r>
              <a:rPr lang="en-US" dirty="0" smtClean="0"/>
              <a:t>zero, loss = $100</a:t>
            </a:r>
            <a:endParaRPr lang="en-US" dirty="0"/>
          </a:p>
        </p:txBody>
      </p:sp>
    </p:spTree>
    <p:custDataLst>
      <p:tags r:id="rId1"/>
    </p:custDataLst>
    <p:extLst>
      <p:ext uri="{BB962C8B-B14F-4D97-AF65-F5344CB8AC3E}">
        <p14:creationId xmlns:p14="http://schemas.microsoft.com/office/powerpoint/2010/main" val="4116373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7929" y="13447"/>
            <a:ext cx="3352800" cy="1905000"/>
          </a:xfrm>
        </p:spPr>
        <p:txBody>
          <a:bodyPr>
            <a:normAutofit fontScale="90000"/>
          </a:bodyPr>
          <a:lstStyle/>
          <a:p>
            <a:pPr algn="l"/>
            <a:r>
              <a:rPr lang="en-US" sz="3600" b="1" dirty="0" smtClean="0"/>
              <a:t>62. Assume pure competition.</a:t>
            </a:r>
            <a:br>
              <a:rPr lang="en-US" sz="3600" b="1" dirty="0" smtClean="0"/>
            </a:br>
            <a:r>
              <a:rPr lang="en-US" sz="3600" b="1" dirty="0" smtClean="0"/>
              <a:t>What will happen in the long run? </a:t>
            </a:r>
            <a:endParaRPr lang="en-US" sz="3600" b="1" dirty="0"/>
          </a:p>
        </p:txBody>
      </p:sp>
      <p:pic>
        <p:nvPicPr>
          <p:cNvPr id="7" name="Picture 6" descr="8blradjustprofit.jpg"/>
          <p:cNvPicPr>
            <a:picLocks noChangeAspect="1"/>
          </p:cNvPicPr>
          <p:nvPr/>
        </p:nvPicPr>
        <p:blipFill>
          <a:blip r:embed="rId4" cstate="print"/>
          <a:stretch>
            <a:fillRect/>
          </a:stretch>
        </p:blipFill>
        <p:spPr>
          <a:xfrm>
            <a:off x="3352800" y="381000"/>
            <a:ext cx="5658224" cy="2667000"/>
          </a:xfrm>
          <a:prstGeom prst="rect">
            <a:avLst/>
          </a:prstGeom>
        </p:spPr>
      </p:pic>
      <p:sp>
        <p:nvSpPr>
          <p:cNvPr id="3" name="TPAnswers"/>
          <p:cNvSpPr>
            <a:spLocks noGrp="1"/>
          </p:cNvSpPr>
          <p:nvPr>
            <p:ph type="body" idx="1"/>
            <p:custDataLst>
              <p:tags r:id="rId2"/>
            </p:custDataLst>
          </p:nvPr>
        </p:nvSpPr>
        <p:spPr>
          <a:xfrm>
            <a:off x="457200" y="2971800"/>
            <a:ext cx="4648200" cy="3154363"/>
          </a:xfrm>
        </p:spPr>
        <p:txBody>
          <a:bodyPr>
            <a:normAutofit/>
          </a:bodyPr>
          <a:lstStyle/>
          <a:p>
            <a:pPr marL="514350" indent="-514350">
              <a:buFont typeface="Arial" pitchFamily="34" charset="0"/>
              <a:buAutoNum type="arabicPeriod"/>
            </a:pPr>
            <a:r>
              <a:rPr lang="en-US" dirty="0" smtClean="0"/>
              <a:t>Demand will increase</a:t>
            </a:r>
          </a:p>
          <a:p>
            <a:pPr marL="514350" indent="-514350">
              <a:buFont typeface="Arial" pitchFamily="34" charset="0"/>
              <a:buAutoNum type="arabicPeriod"/>
            </a:pPr>
            <a:r>
              <a:rPr lang="en-US" dirty="0" smtClean="0"/>
              <a:t>Demand  will decrease</a:t>
            </a:r>
          </a:p>
          <a:p>
            <a:pPr marL="514350" indent="-514350">
              <a:buFont typeface="Arial" pitchFamily="34" charset="0"/>
              <a:buAutoNum type="arabicPeriod"/>
            </a:pPr>
            <a:r>
              <a:rPr lang="en-US" dirty="0" smtClean="0"/>
              <a:t>Supply will increase</a:t>
            </a:r>
          </a:p>
          <a:p>
            <a:pPr marL="514350" indent="-514350">
              <a:buFont typeface="Arial" pitchFamily="34" charset="0"/>
              <a:buAutoNum type="arabicPeriod"/>
            </a:pPr>
            <a:r>
              <a:rPr lang="en-US" dirty="0" smtClean="0"/>
              <a:t>Supply will decrease</a:t>
            </a:r>
            <a:endParaRPr lang="en-US" dirty="0"/>
          </a:p>
        </p:txBody>
      </p:sp>
    </p:spTree>
    <p:custDataLst>
      <p:tags r:id="rId1"/>
    </p:custDataLst>
    <p:extLst>
      <p:ext uri="{BB962C8B-B14F-4D97-AF65-F5344CB8AC3E}">
        <p14:creationId xmlns:p14="http://schemas.microsoft.com/office/powerpoint/2010/main" val="19864511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228600"/>
            <a:ext cx="7467600" cy="1295400"/>
          </a:xfrm>
        </p:spPr>
        <p:txBody>
          <a:bodyPr>
            <a:normAutofit fontScale="90000"/>
          </a:bodyPr>
          <a:lstStyle/>
          <a:p>
            <a:pPr algn="l"/>
            <a:r>
              <a:rPr lang="en-US" b="1" dirty="0" smtClean="0"/>
              <a:t>8. The “invisible hand” promotes society’s interest because:</a:t>
            </a:r>
            <a:endParaRPr lang="en-US" b="1" dirty="0"/>
          </a:p>
        </p:txBody>
      </p:sp>
      <p:sp>
        <p:nvSpPr>
          <p:cNvPr id="3" name="TPAnswers"/>
          <p:cNvSpPr>
            <a:spLocks noGrp="1"/>
          </p:cNvSpPr>
          <p:nvPr>
            <p:ph type="body" idx="1"/>
            <p:custDataLst>
              <p:tags r:id="rId2"/>
            </p:custDataLst>
          </p:nvPr>
        </p:nvSpPr>
        <p:spPr>
          <a:xfrm>
            <a:off x="533400" y="1905000"/>
            <a:ext cx="8229600" cy="4525963"/>
          </a:xfrm>
        </p:spPr>
        <p:txBody>
          <a:bodyPr>
            <a:noAutofit/>
          </a:bodyPr>
          <a:lstStyle/>
          <a:p>
            <a:pPr marL="514350" indent="-514350">
              <a:buFont typeface="Arial" pitchFamily="34" charset="0"/>
              <a:buAutoNum type="arabicPeriod"/>
            </a:pPr>
            <a:r>
              <a:rPr lang="en-US" dirty="0" smtClean="0"/>
              <a:t>Individuals pursuing their self-interest will produce goods that people want</a:t>
            </a:r>
          </a:p>
          <a:p>
            <a:pPr marL="514350" indent="-514350">
              <a:buFont typeface="Arial" pitchFamily="34" charset="0"/>
              <a:buAutoNum type="arabicPeriod"/>
            </a:pPr>
            <a:r>
              <a:rPr lang="en-US" dirty="0" smtClean="0"/>
              <a:t>Individuals will produce goods for others out of concern for their fellow human beings</a:t>
            </a:r>
          </a:p>
          <a:p>
            <a:pPr marL="514350" indent="-514350">
              <a:buFont typeface="Arial" pitchFamily="34" charset="0"/>
              <a:buAutoNum type="arabicPeriod"/>
            </a:pPr>
            <a:r>
              <a:rPr lang="en-US" dirty="0" smtClean="0"/>
              <a:t>It makes sure that everybody wins from competition</a:t>
            </a:r>
          </a:p>
          <a:p>
            <a:pPr marL="514350" indent="-514350">
              <a:buFont typeface="Arial" pitchFamily="34" charset="0"/>
              <a:buAutoNum type="arabicPeriod"/>
            </a:pPr>
            <a:r>
              <a:rPr lang="en-US" dirty="0" smtClean="0"/>
              <a:t>Government regulation pushes businesses into producing the right mix of goods</a:t>
            </a:r>
            <a:endParaRPr lang="en-US" dirty="0"/>
          </a:p>
        </p:txBody>
      </p:sp>
    </p:spTree>
    <p:custDataLst>
      <p:tags r:id="rId1"/>
    </p:custDataLst>
    <p:extLst>
      <p:ext uri="{BB962C8B-B14F-4D97-AF65-F5344CB8AC3E}">
        <p14:creationId xmlns:p14="http://schemas.microsoft.com/office/powerpoint/2010/main" val="312270735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7929" y="13447"/>
            <a:ext cx="3352800" cy="1905000"/>
          </a:xfrm>
        </p:spPr>
        <p:txBody>
          <a:bodyPr>
            <a:normAutofit fontScale="90000"/>
          </a:bodyPr>
          <a:lstStyle/>
          <a:p>
            <a:pPr algn="l"/>
            <a:r>
              <a:rPr lang="en-US" sz="3600" b="1" dirty="0" smtClean="0"/>
              <a:t>62. Assume pure competition.</a:t>
            </a:r>
            <a:br>
              <a:rPr lang="en-US" sz="3600" b="1" dirty="0" smtClean="0"/>
            </a:br>
            <a:r>
              <a:rPr lang="en-US" sz="3600" b="1" dirty="0" smtClean="0"/>
              <a:t>What will happen in the long run? </a:t>
            </a:r>
            <a:endParaRPr lang="en-US" sz="3600" b="1" dirty="0"/>
          </a:p>
        </p:txBody>
      </p:sp>
      <p:pic>
        <p:nvPicPr>
          <p:cNvPr id="7" name="Picture 6" descr="8blradjustprofit.jpg"/>
          <p:cNvPicPr>
            <a:picLocks noChangeAspect="1"/>
          </p:cNvPicPr>
          <p:nvPr/>
        </p:nvPicPr>
        <p:blipFill>
          <a:blip r:embed="rId5" cstate="print"/>
          <a:stretch>
            <a:fillRect/>
          </a:stretch>
        </p:blipFill>
        <p:spPr>
          <a:xfrm>
            <a:off x="3352800" y="381000"/>
            <a:ext cx="5658224" cy="2667000"/>
          </a:xfrm>
          <a:prstGeom prst="rect">
            <a:avLst/>
          </a:prstGeom>
        </p:spPr>
      </p:pic>
      <p:sp>
        <p:nvSpPr>
          <p:cNvPr id="9" name="CorShape1"/>
          <p:cNvSpPr/>
          <p:nvPr>
            <p:custDataLst>
              <p:tags r:id="rId2"/>
            </p:custDataLst>
          </p:nvPr>
        </p:nvSpPr>
        <p:spPr>
          <a:xfrm rot="10800000">
            <a:off x="172720" y="4208949"/>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2971800"/>
            <a:ext cx="4648200" cy="3154363"/>
          </a:xfrm>
        </p:spPr>
        <p:txBody>
          <a:bodyPr>
            <a:normAutofit/>
          </a:bodyPr>
          <a:lstStyle/>
          <a:p>
            <a:pPr marL="514350" indent="-514350">
              <a:buFont typeface="Arial" pitchFamily="34" charset="0"/>
              <a:buAutoNum type="arabicPeriod"/>
            </a:pPr>
            <a:r>
              <a:rPr lang="en-US" dirty="0" smtClean="0"/>
              <a:t>Demand will increase</a:t>
            </a:r>
          </a:p>
          <a:p>
            <a:pPr marL="514350" indent="-514350">
              <a:buFont typeface="Arial" pitchFamily="34" charset="0"/>
              <a:buAutoNum type="arabicPeriod"/>
            </a:pPr>
            <a:r>
              <a:rPr lang="en-US" dirty="0" smtClean="0"/>
              <a:t>Demand  will decrease</a:t>
            </a:r>
          </a:p>
          <a:p>
            <a:pPr marL="514350" indent="-514350">
              <a:buFont typeface="Arial" pitchFamily="34" charset="0"/>
              <a:buAutoNum type="arabicPeriod"/>
            </a:pPr>
            <a:r>
              <a:rPr lang="en-US" dirty="0" smtClean="0"/>
              <a:t>Supply will increase</a:t>
            </a:r>
          </a:p>
          <a:p>
            <a:pPr marL="514350" indent="-514350">
              <a:buFont typeface="Arial" pitchFamily="34" charset="0"/>
              <a:buAutoNum type="arabicPeriod"/>
            </a:pPr>
            <a:r>
              <a:rPr lang="en-US" dirty="0" smtClean="0"/>
              <a:t>Supply will decrease</a:t>
            </a:r>
            <a:endParaRPr lang="en-US" dirty="0"/>
          </a:p>
        </p:txBody>
      </p:sp>
    </p:spTree>
    <p:custDataLst>
      <p:tags r:id="rId1"/>
    </p:custDataLst>
    <p:extLst>
      <p:ext uri="{BB962C8B-B14F-4D97-AF65-F5344CB8AC3E}">
        <p14:creationId xmlns:p14="http://schemas.microsoft.com/office/powerpoint/2010/main" val="298620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01023" y="76200"/>
            <a:ext cx="6380480" cy="868362"/>
          </a:xfrm>
        </p:spPr>
        <p:txBody>
          <a:bodyPr>
            <a:normAutofit/>
          </a:bodyPr>
          <a:lstStyle/>
          <a:p>
            <a:pPr algn="l"/>
            <a:r>
              <a:rPr lang="en-US" b="1" dirty="0" smtClean="0"/>
              <a:t>64. Productive efficiency: </a:t>
            </a:r>
            <a:endParaRPr lang="en-US" b="1" dirty="0"/>
          </a:p>
        </p:txBody>
      </p:sp>
      <p:sp>
        <p:nvSpPr>
          <p:cNvPr id="3" name="TPAnswers"/>
          <p:cNvSpPr>
            <a:spLocks noGrp="1"/>
          </p:cNvSpPr>
          <p:nvPr>
            <p:ph type="body" idx="1"/>
            <p:custDataLst>
              <p:tags r:id="rId2"/>
            </p:custDataLst>
          </p:nvPr>
        </p:nvSpPr>
        <p:spPr>
          <a:xfrm>
            <a:off x="350520" y="1143000"/>
            <a:ext cx="3611880" cy="3840163"/>
          </a:xfrm>
        </p:spPr>
        <p:txBody>
          <a:bodyPr>
            <a:normAutofit/>
          </a:bodyPr>
          <a:lstStyle/>
          <a:p>
            <a:pPr marL="514350" indent="-514350">
              <a:buFont typeface="Arial" pitchFamily="34" charset="0"/>
              <a:buAutoNum type="arabicPeriod"/>
            </a:pPr>
            <a:r>
              <a:rPr lang="en-US" dirty="0" smtClean="0"/>
              <a:t>MR = MC</a:t>
            </a:r>
          </a:p>
          <a:p>
            <a:pPr marL="514350" indent="-514350">
              <a:buFont typeface="Arial" pitchFamily="34" charset="0"/>
              <a:buAutoNum type="arabicPeriod"/>
            </a:pPr>
            <a:r>
              <a:rPr lang="en-US" dirty="0" smtClean="0"/>
              <a:t>MC = ATC</a:t>
            </a:r>
          </a:p>
          <a:p>
            <a:pPr marL="514350" indent="-514350">
              <a:buFont typeface="Arial" pitchFamily="34" charset="0"/>
              <a:buAutoNum type="arabicPeriod"/>
            </a:pPr>
            <a:r>
              <a:rPr lang="en-US" dirty="0" smtClean="0"/>
              <a:t>P = MC</a:t>
            </a:r>
          </a:p>
          <a:p>
            <a:pPr marL="514350" indent="-514350">
              <a:buFont typeface="Arial" pitchFamily="34" charset="0"/>
              <a:buAutoNum type="arabicPeriod"/>
            </a:pPr>
            <a:r>
              <a:rPr lang="en-US" dirty="0" smtClean="0"/>
              <a:t>MSB = MSC</a:t>
            </a:r>
          </a:p>
        </p:txBody>
      </p:sp>
    </p:spTree>
    <p:custDataLst>
      <p:tags r:id="rId1"/>
    </p:custDataLst>
    <p:extLst>
      <p:ext uri="{BB962C8B-B14F-4D97-AF65-F5344CB8AC3E}">
        <p14:creationId xmlns:p14="http://schemas.microsoft.com/office/powerpoint/2010/main" val="336549394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01023" y="76200"/>
            <a:ext cx="6380480" cy="868362"/>
          </a:xfrm>
        </p:spPr>
        <p:txBody>
          <a:bodyPr>
            <a:normAutofit/>
          </a:bodyPr>
          <a:lstStyle/>
          <a:p>
            <a:pPr algn="l"/>
            <a:r>
              <a:rPr lang="en-US" b="1" dirty="0" smtClean="0"/>
              <a:t>64. Productive efficiency: </a:t>
            </a:r>
            <a:endParaRPr lang="en-US" b="1" dirty="0"/>
          </a:p>
        </p:txBody>
      </p:sp>
      <p:sp>
        <p:nvSpPr>
          <p:cNvPr id="3" name="TPAnswers"/>
          <p:cNvSpPr>
            <a:spLocks noGrp="1"/>
          </p:cNvSpPr>
          <p:nvPr>
            <p:ph type="body" idx="1"/>
            <p:custDataLst>
              <p:tags r:id="rId2"/>
            </p:custDataLst>
          </p:nvPr>
        </p:nvSpPr>
        <p:spPr>
          <a:xfrm>
            <a:off x="350520" y="1143000"/>
            <a:ext cx="3611880" cy="3840163"/>
          </a:xfrm>
        </p:spPr>
        <p:txBody>
          <a:bodyPr>
            <a:normAutofit/>
          </a:bodyPr>
          <a:lstStyle/>
          <a:p>
            <a:pPr marL="514350" indent="-514350">
              <a:buFont typeface="Arial" pitchFamily="34" charset="0"/>
              <a:buAutoNum type="arabicPeriod"/>
            </a:pPr>
            <a:r>
              <a:rPr lang="en-US" dirty="0" smtClean="0"/>
              <a:t>MR = MC</a:t>
            </a:r>
          </a:p>
          <a:p>
            <a:pPr marL="514350" indent="-514350">
              <a:buFont typeface="Arial" pitchFamily="34" charset="0"/>
              <a:buAutoNum type="arabicPeriod"/>
            </a:pPr>
            <a:r>
              <a:rPr lang="en-US" dirty="0" smtClean="0"/>
              <a:t>MC = ATC</a:t>
            </a:r>
          </a:p>
          <a:p>
            <a:pPr marL="514350" indent="-514350">
              <a:buFont typeface="Arial" pitchFamily="34" charset="0"/>
              <a:buAutoNum type="arabicPeriod"/>
            </a:pPr>
            <a:r>
              <a:rPr lang="en-US" dirty="0" smtClean="0"/>
              <a:t>P = MC</a:t>
            </a:r>
          </a:p>
          <a:p>
            <a:pPr marL="514350" indent="-514350">
              <a:buFont typeface="Arial" pitchFamily="34" charset="0"/>
              <a:buAutoNum type="arabicPeriod"/>
            </a:pPr>
            <a:r>
              <a:rPr lang="en-US" dirty="0" smtClean="0"/>
              <a:t>MSB = MSC</a:t>
            </a:r>
          </a:p>
        </p:txBody>
      </p:sp>
      <p:sp>
        <p:nvSpPr>
          <p:cNvPr id="5" name="CorShape1"/>
          <p:cNvSpPr/>
          <p:nvPr>
            <p:custDataLst>
              <p:tags r:id="rId3"/>
            </p:custDataLst>
          </p:nvPr>
        </p:nvSpPr>
        <p:spPr>
          <a:xfrm rot="10800000">
            <a:off x="172720" y="18288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541540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44417" y="76200"/>
            <a:ext cx="2895600" cy="2087562"/>
          </a:xfrm>
        </p:spPr>
        <p:txBody>
          <a:bodyPr>
            <a:normAutofit fontScale="90000"/>
          </a:bodyPr>
          <a:lstStyle/>
          <a:p>
            <a:pPr algn="l"/>
            <a:r>
              <a:rPr lang="en-US" b="1" dirty="0" smtClean="0"/>
              <a:t>67. What would the profits be?</a:t>
            </a:r>
            <a:endParaRPr lang="en-US" b="1" dirty="0"/>
          </a:p>
        </p:txBody>
      </p:sp>
      <p:sp>
        <p:nvSpPr>
          <p:cNvPr id="3" name="TPAnswers"/>
          <p:cNvSpPr>
            <a:spLocks noGrp="1"/>
          </p:cNvSpPr>
          <p:nvPr>
            <p:ph type="body" idx="1"/>
            <p:custDataLst>
              <p:tags r:id="rId2"/>
            </p:custDataLst>
          </p:nvPr>
        </p:nvSpPr>
        <p:spPr>
          <a:xfrm>
            <a:off x="526143" y="2225018"/>
            <a:ext cx="3352800" cy="3154363"/>
          </a:xfrm>
        </p:spPr>
        <p:txBody>
          <a:bodyPr>
            <a:normAutofit/>
          </a:bodyPr>
          <a:lstStyle/>
          <a:p>
            <a:pPr marL="514350" indent="-514350">
              <a:buFont typeface="Arial" pitchFamily="34" charset="0"/>
              <a:buAutoNum type="arabicPeriod"/>
            </a:pPr>
            <a:r>
              <a:rPr lang="en-US" dirty="0" smtClean="0"/>
              <a:t>$1200</a:t>
            </a:r>
          </a:p>
          <a:p>
            <a:pPr marL="514350" indent="-514350">
              <a:buFont typeface="Arial" pitchFamily="34" charset="0"/>
              <a:buAutoNum type="arabicPeriod"/>
            </a:pPr>
            <a:r>
              <a:rPr lang="en-US" dirty="0" smtClean="0"/>
              <a:t>$900</a:t>
            </a:r>
          </a:p>
          <a:p>
            <a:pPr marL="514350" indent="-514350">
              <a:buFont typeface="Arial" pitchFamily="34" charset="0"/>
              <a:buAutoNum type="arabicPeriod"/>
            </a:pPr>
            <a:r>
              <a:rPr lang="en-US" dirty="0" smtClean="0"/>
              <a:t>$600</a:t>
            </a:r>
          </a:p>
          <a:p>
            <a:pPr marL="514350" indent="-514350">
              <a:buFont typeface="Arial" pitchFamily="34" charset="0"/>
              <a:buAutoNum type="arabicPeriod"/>
            </a:pPr>
            <a:r>
              <a:rPr lang="en-US" dirty="0" smtClean="0"/>
              <a:t>$400</a:t>
            </a:r>
          </a:p>
          <a:p>
            <a:pPr marL="514350" indent="-514350">
              <a:buFont typeface="Arial" pitchFamily="34" charset="0"/>
              <a:buAutoNum type="arabicPeriod"/>
            </a:pPr>
            <a:r>
              <a:rPr lang="en-US" dirty="0" smtClean="0"/>
              <a:t>$300</a:t>
            </a:r>
            <a:endParaRPr lang="en-US" dirty="0"/>
          </a:p>
        </p:txBody>
      </p:sp>
      <p:pic>
        <p:nvPicPr>
          <p:cNvPr id="7" name="Picture 2"/>
          <p:cNvPicPr>
            <a:picLocks noChangeAspect="1" noChangeArrowheads="1"/>
          </p:cNvPicPr>
          <p:nvPr/>
        </p:nvPicPr>
        <p:blipFill>
          <a:blip r:embed="rId4" cstate="print"/>
          <a:srcRect/>
          <a:stretch>
            <a:fillRect/>
          </a:stretch>
        </p:blipFill>
        <p:spPr bwMode="auto">
          <a:xfrm>
            <a:off x="3352800" y="533400"/>
            <a:ext cx="5305425" cy="4162425"/>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67096487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44417" y="76200"/>
            <a:ext cx="2895600" cy="2087562"/>
          </a:xfrm>
        </p:spPr>
        <p:txBody>
          <a:bodyPr>
            <a:normAutofit fontScale="90000"/>
          </a:bodyPr>
          <a:lstStyle/>
          <a:p>
            <a:pPr algn="l"/>
            <a:r>
              <a:rPr lang="en-US" b="1" dirty="0" smtClean="0"/>
              <a:t>67. What would the profits be?</a:t>
            </a:r>
            <a:endParaRPr lang="en-US" b="1" dirty="0"/>
          </a:p>
        </p:txBody>
      </p:sp>
      <p:sp>
        <p:nvSpPr>
          <p:cNvPr id="8" name="CorShape1"/>
          <p:cNvSpPr/>
          <p:nvPr>
            <p:custDataLst>
              <p:tags r:id="rId2"/>
            </p:custDataLst>
          </p:nvPr>
        </p:nvSpPr>
        <p:spPr>
          <a:xfrm rot="10800000">
            <a:off x="350520" y="4662103"/>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526143" y="2225018"/>
            <a:ext cx="3352800" cy="3154363"/>
          </a:xfrm>
        </p:spPr>
        <p:txBody>
          <a:bodyPr>
            <a:normAutofit/>
          </a:bodyPr>
          <a:lstStyle/>
          <a:p>
            <a:pPr marL="514350" indent="-514350">
              <a:buFont typeface="Arial" pitchFamily="34" charset="0"/>
              <a:buAutoNum type="arabicPeriod"/>
            </a:pPr>
            <a:r>
              <a:rPr lang="en-US" dirty="0" smtClean="0"/>
              <a:t>$1200</a:t>
            </a:r>
          </a:p>
          <a:p>
            <a:pPr marL="514350" indent="-514350">
              <a:buFont typeface="Arial" pitchFamily="34" charset="0"/>
              <a:buAutoNum type="arabicPeriod"/>
            </a:pPr>
            <a:r>
              <a:rPr lang="en-US" dirty="0" smtClean="0"/>
              <a:t>$900</a:t>
            </a:r>
          </a:p>
          <a:p>
            <a:pPr marL="514350" indent="-514350">
              <a:buFont typeface="Arial" pitchFamily="34" charset="0"/>
              <a:buAutoNum type="arabicPeriod"/>
            </a:pPr>
            <a:r>
              <a:rPr lang="en-US" dirty="0" smtClean="0"/>
              <a:t>$600</a:t>
            </a:r>
          </a:p>
          <a:p>
            <a:pPr marL="514350" indent="-514350">
              <a:buFont typeface="Arial" pitchFamily="34" charset="0"/>
              <a:buAutoNum type="arabicPeriod"/>
            </a:pPr>
            <a:r>
              <a:rPr lang="en-US" dirty="0" smtClean="0"/>
              <a:t>$400</a:t>
            </a:r>
          </a:p>
          <a:p>
            <a:pPr marL="514350" indent="-514350">
              <a:buFont typeface="Arial" pitchFamily="34" charset="0"/>
              <a:buAutoNum type="arabicPeriod"/>
            </a:pPr>
            <a:r>
              <a:rPr lang="en-US" dirty="0" smtClean="0"/>
              <a:t>$300</a:t>
            </a:r>
            <a:endParaRPr lang="en-US" dirty="0"/>
          </a:p>
        </p:txBody>
      </p:sp>
      <p:pic>
        <p:nvPicPr>
          <p:cNvPr id="7" name="Picture 2"/>
          <p:cNvPicPr>
            <a:picLocks noChangeAspect="1" noChangeArrowheads="1"/>
          </p:cNvPicPr>
          <p:nvPr/>
        </p:nvPicPr>
        <p:blipFill>
          <a:blip r:embed="rId5" cstate="print"/>
          <a:srcRect/>
          <a:stretch>
            <a:fillRect/>
          </a:stretch>
        </p:blipFill>
        <p:spPr bwMode="auto">
          <a:xfrm>
            <a:off x="3352800" y="533400"/>
            <a:ext cx="5305425" cy="4162425"/>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86727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30480"/>
            <a:ext cx="3581400" cy="3200400"/>
          </a:xfrm>
        </p:spPr>
        <p:txBody>
          <a:bodyPr>
            <a:noAutofit/>
          </a:bodyPr>
          <a:lstStyle/>
          <a:p>
            <a:pPr algn="l"/>
            <a:r>
              <a:rPr lang="en-US" sz="3200" b="1" dirty="0" smtClean="0"/>
              <a:t>69. If this firm were</a:t>
            </a:r>
            <a:br>
              <a:rPr lang="en-US" sz="3200" b="1" dirty="0" smtClean="0"/>
            </a:br>
            <a:r>
              <a:rPr lang="en-US" sz="3200" b="1" dirty="0" smtClean="0"/>
              <a:t> a perfectly price discriminating monopolist, what quantity would be produced?</a:t>
            </a:r>
            <a:endParaRPr lang="en-US" sz="3200" b="1" dirty="0"/>
          </a:p>
        </p:txBody>
      </p:sp>
      <p:pic>
        <p:nvPicPr>
          <p:cNvPr id="2051" name="Picture 3" descr="C:\web\ecogif\monopoly\lrequil.gif"/>
          <p:cNvPicPr>
            <a:picLocks noChangeAspect="1" noChangeArrowheads="1"/>
          </p:cNvPicPr>
          <p:nvPr/>
        </p:nvPicPr>
        <p:blipFill>
          <a:blip r:embed="rId4" cstate="print"/>
          <a:srcRect/>
          <a:stretch>
            <a:fillRect/>
          </a:stretch>
        </p:blipFill>
        <p:spPr bwMode="auto">
          <a:xfrm>
            <a:off x="4267200" y="-152400"/>
            <a:ext cx="4724400" cy="4204639"/>
          </a:xfrm>
          <a:prstGeom prst="rect">
            <a:avLst/>
          </a:prstGeom>
          <a:noFill/>
        </p:spPr>
      </p:pic>
      <p:sp>
        <p:nvSpPr>
          <p:cNvPr id="3" name="TPAnswers"/>
          <p:cNvSpPr>
            <a:spLocks noGrp="1"/>
          </p:cNvSpPr>
          <p:nvPr>
            <p:ph type="body" idx="1"/>
            <p:custDataLst>
              <p:tags r:id="rId2"/>
            </p:custDataLst>
          </p:nvPr>
        </p:nvSpPr>
        <p:spPr>
          <a:xfrm>
            <a:off x="457200" y="3505200"/>
            <a:ext cx="1295400" cy="3124200"/>
          </a:xfrm>
        </p:spPr>
        <p:txBody>
          <a:bodyPr>
            <a:normAutofit/>
          </a:bodyPr>
          <a:lstStyle/>
          <a:p>
            <a:pPr marL="514350" indent="-514350">
              <a:buFont typeface="Arial" pitchFamily="34" charset="0"/>
              <a:buAutoNum type="arabicPeriod"/>
            </a:pPr>
            <a:r>
              <a:rPr lang="en-US" dirty="0" smtClean="0"/>
              <a:t>N</a:t>
            </a:r>
          </a:p>
          <a:p>
            <a:pPr marL="514350" indent="-514350">
              <a:buFont typeface="Arial" pitchFamily="34" charset="0"/>
              <a:buAutoNum type="arabicPeriod"/>
            </a:pPr>
            <a:r>
              <a:rPr lang="en-US" dirty="0" smtClean="0"/>
              <a:t>M</a:t>
            </a:r>
          </a:p>
          <a:p>
            <a:pPr marL="514350" indent="-514350">
              <a:buFont typeface="Arial" pitchFamily="34" charset="0"/>
              <a:buAutoNum type="arabicPeriod"/>
            </a:pPr>
            <a:r>
              <a:rPr lang="en-US" dirty="0" smtClean="0"/>
              <a:t>Q</a:t>
            </a:r>
          </a:p>
          <a:p>
            <a:pPr marL="514350" indent="-514350">
              <a:buFont typeface="Arial" pitchFamily="34" charset="0"/>
              <a:buAutoNum type="arabicPeriod"/>
            </a:pPr>
            <a:r>
              <a:rPr lang="en-US" dirty="0" smtClean="0"/>
              <a:t>R</a:t>
            </a:r>
            <a:endParaRPr lang="en-US" dirty="0"/>
          </a:p>
        </p:txBody>
      </p:sp>
    </p:spTree>
    <p:custDataLst>
      <p:tags r:id="rId1"/>
    </p:custDataLst>
    <p:extLst>
      <p:ext uri="{BB962C8B-B14F-4D97-AF65-F5344CB8AC3E}">
        <p14:creationId xmlns:p14="http://schemas.microsoft.com/office/powerpoint/2010/main" val="49300123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30480"/>
            <a:ext cx="3581400" cy="3200400"/>
          </a:xfrm>
        </p:spPr>
        <p:txBody>
          <a:bodyPr>
            <a:noAutofit/>
          </a:bodyPr>
          <a:lstStyle/>
          <a:p>
            <a:pPr algn="l"/>
            <a:r>
              <a:rPr lang="en-US" sz="3200" b="1" dirty="0" smtClean="0"/>
              <a:t>69. If this firm were</a:t>
            </a:r>
            <a:br>
              <a:rPr lang="en-US" sz="3200" b="1" dirty="0" smtClean="0"/>
            </a:br>
            <a:r>
              <a:rPr lang="en-US" sz="3200" b="1" dirty="0" smtClean="0"/>
              <a:t> a perfectly price discriminating monopolist, what quantity would be produced?</a:t>
            </a:r>
            <a:endParaRPr lang="en-US" sz="3200" b="1" dirty="0"/>
          </a:p>
        </p:txBody>
      </p:sp>
      <p:pic>
        <p:nvPicPr>
          <p:cNvPr id="2051" name="Picture 3" descr="C:\web\ecogif\monopoly\lrequil.gif"/>
          <p:cNvPicPr>
            <a:picLocks noChangeAspect="1" noChangeArrowheads="1"/>
          </p:cNvPicPr>
          <p:nvPr/>
        </p:nvPicPr>
        <p:blipFill>
          <a:blip r:embed="rId5" cstate="print"/>
          <a:srcRect/>
          <a:stretch>
            <a:fillRect/>
          </a:stretch>
        </p:blipFill>
        <p:spPr bwMode="auto">
          <a:xfrm>
            <a:off x="4267200" y="-152400"/>
            <a:ext cx="4724400" cy="4204639"/>
          </a:xfrm>
          <a:prstGeom prst="rect">
            <a:avLst/>
          </a:prstGeom>
          <a:noFill/>
        </p:spPr>
      </p:pic>
      <p:sp>
        <p:nvSpPr>
          <p:cNvPr id="3" name="TPAnswers"/>
          <p:cNvSpPr>
            <a:spLocks noGrp="1"/>
          </p:cNvSpPr>
          <p:nvPr>
            <p:ph type="body" idx="1"/>
            <p:custDataLst>
              <p:tags r:id="rId2"/>
            </p:custDataLst>
          </p:nvPr>
        </p:nvSpPr>
        <p:spPr>
          <a:xfrm>
            <a:off x="457200" y="3505200"/>
            <a:ext cx="1295400" cy="3124200"/>
          </a:xfrm>
        </p:spPr>
        <p:txBody>
          <a:bodyPr>
            <a:normAutofit/>
          </a:bodyPr>
          <a:lstStyle/>
          <a:p>
            <a:pPr marL="514350" indent="-514350">
              <a:buFont typeface="Arial" pitchFamily="34" charset="0"/>
              <a:buAutoNum type="arabicPeriod"/>
            </a:pPr>
            <a:r>
              <a:rPr lang="en-US" dirty="0" smtClean="0"/>
              <a:t>N</a:t>
            </a:r>
          </a:p>
          <a:p>
            <a:pPr marL="514350" indent="-514350">
              <a:buFont typeface="Arial" pitchFamily="34" charset="0"/>
              <a:buAutoNum type="arabicPeriod"/>
            </a:pPr>
            <a:r>
              <a:rPr lang="en-US" dirty="0" smtClean="0"/>
              <a:t>M</a:t>
            </a:r>
          </a:p>
          <a:p>
            <a:pPr marL="514350" indent="-514350">
              <a:buFont typeface="Arial" pitchFamily="34" charset="0"/>
              <a:buAutoNum type="arabicPeriod"/>
            </a:pPr>
            <a:r>
              <a:rPr lang="en-US" dirty="0" smtClean="0"/>
              <a:t>Q</a:t>
            </a:r>
          </a:p>
          <a:p>
            <a:pPr marL="514350" indent="-514350">
              <a:buFont typeface="Arial" pitchFamily="34" charset="0"/>
              <a:buAutoNum type="arabicPeriod"/>
            </a:pPr>
            <a:r>
              <a:rPr lang="en-US" dirty="0" smtClean="0"/>
              <a:t>R</a:t>
            </a:r>
            <a:endParaRPr lang="en-US" dirty="0"/>
          </a:p>
        </p:txBody>
      </p:sp>
      <p:sp>
        <p:nvSpPr>
          <p:cNvPr id="7" name="CorShape1"/>
          <p:cNvSpPr/>
          <p:nvPr>
            <p:custDataLst>
              <p:tags r:id="rId3"/>
            </p:custDataLst>
          </p:nvPr>
        </p:nvSpPr>
        <p:spPr>
          <a:xfrm rot="10800000">
            <a:off x="228600" y="4800600"/>
            <a:ext cx="317500" cy="3175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1409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0"/>
            <a:ext cx="3962400" cy="2590800"/>
          </a:xfrm>
        </p:spPr>
        <p:txBody>
          <a:bodyPr>
            <a:noAutofit/>
          </a:bodyPr>
          <a:lstStyle/>
          <a:p>
            <a:pPr algn="l"/>
            <a:r>
              <a:rPr lang="en-US" sz="3200" b="1" dirty="0" smtClean="0"/>
              <a:t>70. If the government uses AC pricing  (fair return pricing) they would put a price </a:t>
            </a:r>
            <a:br>
              <a:rPr lang="en-US" sz="3200" b="1" dirty="0" smtClean="0"/>
            </a:br>
            <a:r>
              <a:rPr lang="en-US" sz="3200" b="1" dirty="0" smtClean="0"/>
              <a:t>ceiling at:</a:t>
            </a:r>
            <a:endParaRPr lang="en-US" sz="3200" b="1" dirty="0"/>
          </a:p>
        </p:txBody>
      </p:sp>
      <p:sp>
        <p:nvSpPr>
          <p:cNvPr id="3" name="TPAnswers"/>
          <p:cNvSpPr>
            <a:spLocks noGrp="1"/>
          </p:cNvSpPr>
          <p:nvPr>
            <p:ph type="body" idx="1"/>
            <p:custDataLst>
              <p:tags r:id="rId2"/>
            </p:custDataLst>
          </p:nvPr>
        </p:nvSpPr>
        <p:spPr>
          <a:xfrm>
            <a:off x="457200" y="2895600"/>
            <a:ext cx="2971800" cy="3230563"/>
          </a:xfrm>
        </p:spPr>
        <p:txBody>
          <a:bodyPr>
            <a:normAutofit/>
          </a:bodyPr>
          <a:lstStyle/>
          <a:p>
            <a:pPr marL="514350" indent="-514350">
              <a:buFont typeface="Arial" pitchFamily="34" charset="0"/>
              <a:buAutoNum type="arabicPeriod"/>
            </a:pPr>
            <a:r>
              <a:rPr lang="en-US" sz="3600" dirty="0" smtClean="0"/>
              <a:t>P</a:t>
            </a:r>
            <a:r>
              <a:rPr lang="en-US" sz="2800" dirty="0" smtClean="0"/>
              <a:t>1</a:t>
            </a:r>
          </a:p>
          <a:p>
            <a:pPr marL="514350" indent="-514350">
              <a:buFont typeface="Arial" pitchFamily="34" charset="0"/>
              <a:buAutoNum type="arabicPeriod"/>
            </a:pPr>
            <a:r>
              <a:rPr lang="en-US" sz="3600" dirty="0" smtClean="0"/>
              <a:t>P</a:t>
            </a:r>
            <a:r>
              <a:rPr lang="en-US" sz="2800" dirty="0" smtClean="0"/>
              <a:t>2</a:t>
            </a:r>
          </a:p>
          <a:p>
            <a:pPr marL="514350" indent="-514350">
              <a:buFont typeface="Arial" pitchFamily="34" charset="0"/>
              <a:buAutoNum type="arabicPeriod"/>
            </a:pPr>
            <a:r>
              <a:rPr lang="en-US" sz="3600" dirty="0" smtClean="0"/>
              <a:t>P</a:t>
            </a:r>
            <a:r>
              <a:rPr lang="en-US" sz="2800" dirty="0" smtClean="0"/>
              <a:t>3</a:t>
            </a:r>
          </a:p>
          <a:p>
            <a:pPr marL="514350" indent="-514350">
              <a:buFont typeface="Arial" pitchFamily="34" charset="0"/>
              <a:buAutoNum type="arabicPeriod"/>
            </a:pPr>
            <a:r>
              <a:rPr lang="en-US" sz="3600" dirty="0" smtClean="0"/>
              <a:t>P</a:t>
            </a:r>
            <a:r>
              <a:rPr lang="en-US" sz="2800" dirty="0" smtClean="0"/>
              <a:t>4</a:t>
            </a:r>
            <a:endParaRPr lang="en-US" sz="2800" dirty="0"/>
          </a:p>
        </p:txBody>
      </p:sp>
      <p:pic>
        <p:nvPicPr>
          <p:cNvPr id="75779" name="Picture 3"/>
          <p:cNvPicPr>
            <a:picLocks noChangeAspect="1" noChangeArrowheads="1"/>
          </p:cNvPicPr>
          <p:nvPr/>
        </p:nvPicPr>
        <p:blipFill>
          <a:blip r:embed="rId4" cstate="print"/>
          <a:srcRect/>
          <a:stretch>
            <a:fillRect/>
          </a:stretch>
        </p:blipFill>
        <p:spPr bwMode="auto">
          <a:xfrm>
            <a:off x="3962399" y="31798"/>
            <a:ext cx="4981207" cy="441960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60426356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0"/>
            <a:ext cx="3962400" cy="2590800"/>
          </a:xfrm>
        </p:spPr>
        <p:txBody>
          <a:bodyPr>
            <a:noAutofit/>
          </a:bodyPr>
          <a:lstStyle/>
          <a:p>
            <a:pPr algn="l"/>
            <a:r>
              <a:rPr lang="en-US" sz="3200" b="1" dirty="0" smtClean="0"/>
              <a:t>70. If the government uses AC pricing  (fair return pricing) they would put a price </a:t>
            </a:r>
            <a:br>
              <a:rPr lang="en-US" sz="3200" b="1" dirty="0" smtClean="0"/>
            </a:br>
            <a:r>
              <a:rPr lang="en-US" sz="3200" b="1" dirty="0" smtClean="0"/>
              <a:t>ceiling at:</a:t>
            </a:r>
            <a:endParaRPr lang="en-US" sz="3200" b="1" dirty="0"/>
          </a:p>
        </p:txBody>
      </p:sp>
      <p:sp>
        <p:nvSpPr>
          <p:cNvPr id="3" name="TPAnswers"/>
          <p:cNvSpPr>
            <a:spLocks noGrp="1"/>
          </p:cNvSpPr>
          <p:nvPr>
            <p:ph type="body" idx="1"/>
            <p:custDataLst>
              <p:tags r:id="rId2"/>
            </p:custDataLst>
          </p:nvPr>
        </p:nvSpPr>
        <p:spPr>
          <a:xfrm>
            <a:off x="457200" y="2895600"/>
            <a:ext cx="2971800" cy="3230563"/>
          </a:xfrm>
        </p:spPr>
        <p:txBody>
          <a:bodyPr>
            <a:normAutofit/>
          </a:bodyPr>
          <a:lstStyle/>
          <a:p>
            <a:pPr marL="514350" indent="-514350">
              <a:buFont typeface="Arial" pitchFamily="34" charset="0"/>
              <a:buAutoNum type="arabicPeriod"/>
            </a:pPr>
            <a:r>
              <a:rPr lang="en-US" sz="3600" dirty="0" smtClean="0"/>
              <a:t>P</a:t>
            </a:r>
            <a:r>
              <a:rPr lang="en-US" sz="2800" dirty="0" smtClean="0"/>
              <a:t>1</a:t>
            </a:r>
          </a:p>
          <a:p>
            <a:pPr marL="514350" indent="-514350">
              <a:buFont typeface="Arial" pitchFamily="34" charset="0"/>
              <a:buAutoNum type="arabicPeriod"/>
            </a:pPr>
            <a:r>
              <a:rPr lang="en-US" sz="3600" dirty="0" smtClean="0"/>
              <a:t>P</a:t>
            </a:r>
            <a:r>
              <a:rPr lang="en-US" sz="2800" dirty="0" smtClean="0"/>
              <a:t>2</a:t>
            </a:r>
          </a:p>
          <a:p>
            <a:pPr marL="514350" indent="-514350">
              <a:buFont typeface="Arial" pitchFamily="34" charset="0"/>
              <a:buAutoNum type="arabicPeriod"/>
            </a:pPr>
            <a:r>
              <a:rPr lang="en-US" sz="3600" dirty="0" smtClean="0"/>
              <a:t>P</a:t>
            </a:r>
            <a:r>
              <a:rPr lang="en-US" sz="2800" dirty="0" smtClean="0"/>
              <a:t>3</a:t>
            </a:r>
          </a:p>
          <a:p>
            <a:pPr marL="514350" indent="-514350">
              <a:buFont typeface="Arial" pitchFamily="34" charset="0"/>
              <a:buAutoNum type="arabicPeriod"/>
            </a:pPr>
            <a:r>
              <a:rPr lang="en-US" sz="3600" dirty="0" smtClean="0"/>
              <a:t>P</a:t>
            </a:r>
            <a:r>
              <a:rPr lang="en-US" sz="2800" dirty="0" smtClean="0"/>
              <a:t>4</a:t>
            </a:r>
            <a:endParaRPr lang="en-US" sz="2800" dirty="0"/>
          </a:p>
        </p:txBody>
      </p:sp>
      <p:pic>
        <p:nvPicPr>
          <p:cNvPr id="75779" name="Picture 3"/>
          <p:cNvPicPr>
            <a:picLocks noChangeAspect="1" noChangeArrowheads="1"/>
          </p:cNvPicPr>
          <p:nvPr/>
        </p:nvPicPr>
        <p:blipFill>
          <a:blip r:embed="rId5" cstate="print"/>
          <a:srcRect/>
          <a:stretch>
            <a:fillRect/>
          </a:stretch>
        </p:blipFill>
        <p:spPr bwMode="auto">
          <a:xfrm>
            <a:off x="3962399" y="31798"/>
            <a:ext cx="4981207" cy="4419600"/>
          </a:xfrm>
          <a:prstGeom prst="rect">
            <a:avLst/>
          </a:prstGeom>
          <a:noFill/>
          <a:ln w="9525">
            <a:noFill/>
            <a:miter lim="800000"/>
            <a:headEnd/>
            <a:tailEnd/>
          </a:ln>
        </p:spPr>
      </p:pic>
      <p:sp>
        <p:nvSpPr>
          <p:cNvPr id="8" name="CorShape1"/>
          <p:cNvSpPr/>
          <p:nvPr>
            <p:custDataLst>
              <p:tags r:id="rId3"/>
            </p:custDataLst>
          </p:nvPr>
        </p:nvSpPr>
        <p:spPr>
          <a:xfrm rot="10800000">
            <a:off x="142239" y="4279561"/>
            <a:ext cx="393700" cy="393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58089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76200" y="76200"/>
            <a:ext cx="4572000" cy="2971800"/>
          </a:xfrm>
        </p:spPr>
        <p:txBody>
          <a:bodyPr>
            <a:normAutofit fontScale="90000"/>
          </a:bodyPr>
          <a:lstStyle/>
          <a:p>
            <a:pPr algn="l"/>
            <a:r>
              <a:rPr lang="en-US" sz="3600" b="1" dirty="0" smtClean="0"/>
              <a:t>71. What is the profit-maximizing output and price for this monopolistically competitive firm?</a:t>
            </a:r>
            <a:r>
              <a:rPr lang="en-US" dirty="0" smtClean="0"/>
              <a:t/>
            </a:r>
            <a:br>
              <a:rPr lang="en-US" dirty="0" smtClean="0"/>
            </a:br>
            <a:r>
              <a:rPr lang="en-US" b="1" dirty="0" smtClean="0"/>
              <a:t> </a:t>
            </a:r>
            <a:endParaRPr lang="en-US" b="1" dirty="0"/>
          </a:p>
        </p:txBody>
      </p:sp>
      <p:pic>
        <p:nvPicPr>
          <p:cNvPr id="5" name="Picture 4" descr="11asrtable.jpg"/>
          <p:cNvPicPr>
            <a:picLocks noChangeAspect="1"/>
          </p:cNvPicPr>
          <p:nvPr/>
        </p:nvPicPr>
        <p:blipFill>
          <a:blip r:embed="rId4" cstate="print"/>
          <a:stretch>
            <a:fillRect/>
          </a:stretch>
        </p:blipFill>
        <p:spPr>
          <a:xfrm>
            <a:off x="4876800" y="304800"/>
            <a:ext cx="5080000" cy="3200400"/>
          </a:xfrm>
          <a:prstGeom prst="rect">
            <a:avLst/>
          </a:prstGeom>
        </p:spPr>
      </p:pic>
      <p:sp>
        <p:nvSpPr>
          <p:cNvPr id="3" name="TPAnswers"/>
          <p:cNvSpPr>
            <a:spLocks noGrp="1"/>
          </p:cNvSpPr>
          <p:nvPr>
            <p:ph type="body" idx="1"/>
            <p:custDataLst>
              <p:tags r:id="rId2"/>
            </p:custDataLst>
          </p:nvPr>
        </p:nvSpPr>
        <p:spPr>
          <a:xfrm>
            <a:off x="457200" y="3200400"/>
            <a:ext cx="5334000" cy="3276600"/>
          </a:xfrm>
        </p:spPr>
        <p:txBody>
          <a:bodyPr>
            <a:normAutofit/>
          </a:bodyPr>
          <a:lstStyle/>
          <a:p>
            <a:pPr marL="514350" indent="-514350">
              <a:buFont typeface="Arial" pitchFamily="34" charset="0"/>
              <a:buAutoNum type="arabicPeriod"/>
            </a:pPr>
            <a:r>
              <a:rPr lang="en-US" dirty="0" smtClean="0"/>
              <a:t>P = 12; Q = 5</a:t>
            </a:r>
          </a:p>
          <a:p>
            <a:pPr marL="514350" indent="-514350">
              <a:buFont typeface="Arial" pitchFamily="34" charset="0"/>
              <a:buAutoNum type="arabicPeriod"/>
            </a:pPr>
            <a:r>
              <a:rPr lang="en-US" dirty="0" smtClean="0"/>
              <a:t>P = 14; Q = 4</a:t>
            </a:r>
          </a:p>
          <a:p>
            <a:pPr marL="514350" indent="-514350">
              <a:buFont typeface="Arial" pitchFamily="34" charset="0"/>
              <a:buAutoNum type="arabicPeriod"/>
            </a:pPr>
            <a:r>
              <a:rPr lang="en-US" dirty="0" smtClean="0"/>
              <a:t>P = 16; Q = 3</a:t>
            </a:r>
          </a:p>
          <a:p>
            <a:pPr marL="514350" indent="-514350">
              <a:buFont typeface="Arial" pitchFamily="34" charset="0"/>
              <a:buAutoNum type="arabicPeriod"/>
            </a:pPr>
            <a:r>
              <a:rPr lang="en-US" dirty="0" smtClean="0"/>
              <a:t>P = 18; Q = 2</a:t>
            </a:r>
          </a:p>
        </p:txBody>
      </p:sp>
    </p:spTree>
    <p:custDataLst>
      <p:tags r:id="rId1"/>
    </p:custDataLst>
    <p:extLst>
      <p:ext uri="{BB962C8B-B14F-4D97-AF65-F5344CB8AC3E}">
        <p14:creationId xmlns:p14="http://schemas.microsoft.com/office/powerpoint/2010/main" val="32108311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228600"/>
            <a:ext cx="7467600" cy="1295400"/>
          </a:xfrm>
        </p:spPr>
        <p:txBody>
          <a:bodyPr>
            <a:normAutofit fontScale="90000"/>
          </a:bodyPr>
          <a:lstStyle/>
          <a:p>
            <a:pPr algn="l"/>
            <a:r>
              <a:rPr lang="en-US" b="1" dirty="0" smtClean="0"/>
              <a:t>8. The “invisible hand” promotes society’s interest because:</a:t>
            </a:r>
            <a:endParaRPr lang="en-US" b="1" dirty="0"/>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1043962118"/>
              </p:ext>
            </p:extLst>
          </p:nvPr>
        </p:nvGraphicFramePr>
        <p:xfrm>
          <a:off x="7086600" y="228600"/>
          <a:ext cx="1890889" cy="2127250"/>
        </p:xfrm>
        <a:graphic>
          <a:graphicData uri="http://schemas.openxmlformats.org/presentationml/2006/ole">
            <mc:AlternateContent xmlns:mc="http://schemas.openxmlformats.org/markup-compatibility/2006">
              <mc:Choice xmlns:v="urn:schemas-microsoft-com:vml" Requires="v">
                <p:oleObj spid="_x0000_s88070" name="Chart" r:id="rId7" imgW="4571882" imgH="5143738" progId="MSGraph.Chart.8">
                  <p:embed followColorScheme="full"/>
                </p:oleObj>
              </mc:Choice>
              <mc:Fallback>
                <p:oleObj name="Chart" r:id="rId7" imgW="4571882" imgH="5143738" progId="MSGraph.Chart.8">
                  <p:embed followColorScheme="full"/>
                  <p:pic>
                    <p:nvPicPr>
                      <p:cNvPr id="0" name=""/>
                      <p:cNvPicPr>
                        <a:picLocks noChangeAspect="1" noChangeArrowheads="1"/>
                      </p:cNvPicPr>
                      <p:nvPr/>
                    </p:nvPicPr>
                    <p:blipFill>
                      <a:blip r:embed="rId8"/>
                      <a:srcRect/>
                      <a:stretch>
                        <a:fillRect/>
                      </a:stretch>
                    </p:blipFill>
                    <p:spPr bwMode="auto">
                      <a:xfrm>
                        <a:off x="7086600" y="228600"/>
                        <a:ext cx="1890889" cy="2127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orShape1"/>
          <p:cNvSpPr/>
          <p:nvPr>
            <p:custDataLst>
              <p:tags r:id="rId4"/>
            </p:custDataLst>
          </p:nvPr>
        </p:nvSpPr>
        <p:spPr>
          <a:xfrm rot="10800000">
            <a:off x="15240" y="2166620"/>
            <a:ext cx="647700" cy="647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5"/>
            </p:custDataLst>
          </p:nvPr>
        </p:nvSpPr>
        <p:spPr>
          <a:xfrm>
            <a:off x="533400" y="1905000"/>
            <a:ext cx="8229600" cy="4525963"/>
          </a:xfrm>
        </p:spPr>
        <p:txBody>
          <a:bodyPr>
            <a:noAutofit/>
          </a:bodyPr>
          <a:lstStyle/>
          <a:p>
            <a:pPr marL="514350" indent="-514350">
              <a:buFont typeface="Arial" pitchFamily="34" charset="0"/>
              <a:buAutoNum type="arabicPeriod"/>
            </a:pPr>
            <a:r>
              <a:rPr lang="en-US" dirty="0" smtClean="0"/>
              <a:t>Individuals pursuing their self-interest will produce goods that people want</a:t>
            </a:r>
          </a:p>
          <a:p>
            <a:pPr marL="514350" indent="-514350">
              <a:buFont typeface="Arial" pitchFamily="34" charset="0"/>
              <a:buAutoNum type="arabicPeriod"/>
            </a:pPr>
            <a:r>
              <a:rPr lang="en-US" dirty="0" smtClean="0"/>
              <a:t>Individuals will produce goods for others out of concern for their fellow human beings</a:t>
            </a:r>
          </a:p>
          <a:p>
            <a:pPr marL="514350" indent="-514350">
              <a:buFont typeface="Arial" pitchFamily="34" charset="0"/>
              <a:buAutoNum type="arabicPeriod"/>
            </a:pPr>
            <a:r>
              <a:rPr lang="en-US" dirty="0" smtClean="0"/>
              <a:t>It makes sure that everybody wins from competition</a:t>
            </a:r>
          </a:p>
          <a:p>
            <a:pPr marL="514350" indent="-514350">
              <a:buFont typeface="Arial" pitchFamily="34" charset="0"/>
              <a:buAutoNum type="arabicPeriod"/>
            </a:pPr>
            <a:r>
              <a:rPr lang="en-US" dirty="0" smtClean="0"/>
              <a:t>Government regulation pushes businesses into producing the right mix of goods</a:t>
            </a:r>
            <a:endParaRPr lang="en-US" dirty="0"/>
          </a:p>
        </p:txBody>
      </p:sp>
    </p:spTree>
    <p:custDataLst>
      <p:tags r:id="rId2"/>
    </p:custDataLst>
    <p:extLst>
      <p:ext uri="{BB962C8B-B14F-4D97-AF65-F5344CB8AC3E}">
        <p14:creationId xmlns:p14="http://schemas.microsoft.com/office/powerpoint/2010/main" val="69215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repeatDur="0" restart="never"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5"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76200" y="76200"/>
            <a:ext cx="4572000" cy="2971800"/>
          </a:xfrm>
        </p:spPr>
        <p:txBody>
          <a:bodyPr>
            <a:normAutofit fontScale="90000"/>
          </a:bodyPr>
          <a:lstStyle/>
          <a:p>
            <a:pPr algn="l"/>
            <a:r>
              <a:rPr lang="en-US" sz="3600" b="1" dirty="0" smtClean="0"/>
              <a:t>71. What is the profit-maximizing output and price for this monopolistically competitive firm?</a:t>
            </a:r>
            <a:r>
              <a:rPr lang="en-US" dirty="0" smtClean="0"/>
              <a:t/>
            </a:r>
            <a:br>
              <a:rPr lang="en-US" dirty="0" smtClean="0"/>
            </a:br>
            <a:r>
              <a:rPr lang="en-US" b="1" dirty="0" smtClean="0"/>
              <a:t> </a:t>
            </a:r>
            <a:endParaRPr lang="en-US" b="1" dirty="0"/>
          </a:p>
        </p:txBody>
      </p:sp>
      <p:pic>
        <p:nvPicPr>
          <p:cNvPr id="5" name="Picture 4" descr="11asrtable.jpg"/>
          <p:cNvPicPr>
            <a:picLocks noChangeAspect="1"/>
          </p:cNvPicPr>
          <p:nvPr/>
        </p:nvPicPr>
        <p:blipFill>
          <a:blip r:embed="rId5" cstate="print"/>
          <a:stretch>
            <a:fillRect/>
          </a:stretch>
        </p:blipFill>
        <p:spPr>
          <a:xfrm>
            <a:off x="4876800" y="304800"/>
            <a:ext cx="5080000" cy="3200400"/>
          </a:xfrm>
          <a:prstGeom prst="rect">
            <a:avLst/>
          </a:prstGeom>
        </p:spPr>
      </p:pic>
      <p:sp>
        <p:nvSpPr>
          <p:cNvPr id="3" name="TPAnswers"/>
          <p:cNvSpPr>
            <a:spLocks noGrp="1"/>
          </p:cNvSpPr>
          <p:nvPr>
            <p:ph type="body" idx="1"/>
            <p:custDataLst>
              <p:tags r:id="rId2"/>
            </p:custDataLst>
          </p:nvPr>
        </p:nvSpPr>
        <p:spPr>
          <a:xfrm>
            <a:off x="457200" y="3200400"/>
            <a:ext cx="5334000" cy="3276600"/>
          </a:xfrm>
        </p:spPr>
        <p:txBody>
          <a:bodyPr>
            <a:normAutofit/>
          </a:bodyPr>
          <a:lstStyle/>
          <a:p>
            <a:pPr marL="514350" indent="-514350">
              <a:buFont typeface="Arial" pitchFamily="34" charset="0"/>
              <a:buAutoNum type="arabicPeriod"/>
            </a:pPr>
            <a:r>
              <a:rPr lang="en-US" dirty="0" smtClean="0"/>
              <a:t>P = 12; Q = 5</a:t>
            </a:r>
          </a:p>
          <a:p>
            <a:pPr marL="514350" indent="-514350">
              <a:buFont typeface="Arial" pitchFamily="34" charset="0"/>
              <a:buAutoNum type="arabicPeriod"/>
            </a:pPr>
            <a:r>
              <a:rPr lang="en-US" dirty="0" smtClean="0"/>
              <a:t>P = 14; Q = 4</a:t>
            </a:r>
          </a:p>
          <a:p>
            <a:pPr marL="514350" indent="-514350">
              <a:buFont typeface="Arial" pitchFamily="34" charset="0"/>
              <a:buAutoNum type="arabicPeriod"/>
            </a:pPr>
            <a:r>
              <a:rPr lang="en-US" dirty="0" smtClean="0"/>
              <a:t>P = 16; Q = 3</a:t>
            </a:r>
          </a:p>
          <a:p>
            <a:pPr marL="514350" indent="-514350">
              <a:buFont typeface="Arial" pitchFamily="34" charset="0"/>
              <a:buAutoNum type="arabicPeriod"/>
            </a:pPr>
            <a:r>
              <a:rPr lang="en-US" dirty="0" smtClean="0"/>
              <a:t>P = 18; Q = 2</a:t>
            </a:r>
          </a:p>
        </p:txBody>
      </p:sp>
      <p:sp>
        <p:nvSpPr>
          <p:cNvPr id="6" name="CorShape1"/>
          <p:cNvSpPr/>
          <p:nvPr>
            <p:custDataLst>
              <p:tags r:id="rId3"/>
            </p:custDataLst>
          </p:nvPr>
        </p:nvSpPr>
        <p:spPr>
          <a:xfrm rot="10800000">
            <a:off x="220955" y="3851529"/>
            <a:ext cx="317500" cy="3175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59237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76200" y="-304800"/>
            <a:ext cx="2819400" cy="2590800"/>
          </a:xfrm>
        </p:spPr>
        <p:txBody>
          <a:bodyPr>
            <a:normAutofit fontScale="90000"/>
          </a:bodyPr>
          <a:lstStyle/>
          <a:p>
            <a:pPr algn="l"/>
            <a:r>
              <a:rPr lang="en-US" sz="3600" b="1" dirty="0" smtClean="0"/>
              <a:t>72. If the SR is (b), then in the LR for </a:t>
            </a:r>
            <a:r>
              <a:rPr lang="en-US" sz="3600" b="1" dirty="0" err="1" smtClean="0"/>
              <a:t>Monop</a:t>
            </a:r>
            <a:r>
              <a:rPr lang="en-US" sz="3600" b="1" dirty="0" smtClean="0"/>
              <a:t>. Comp. firms:</a:t>
            </a:r>
            <a:endParaRPr lang="en-US" sz="3600" b="1" dirty="0"/>
          </a:p>
        </p:txBody>
      </p:sp>
      <p:pic>
        <p:nvPicPr>
          <p:cNvPr id="5" name="Picture 4" descr="11asrtext.jpg"/>
          <p:cNvPicPr>
            <a:picLocks noChangeAspect="1"/>
          </p:cNvPicPr>
          <p:nvPr/>
        </p:nvPicPr>
        <p:blipFill>
          <a:blip r:embed="rId4" cstate="print"/>
          <a:stretch>
            <a:fillRect/>
          </a:stretch>
        </p:blipFill>
        <p:spPr>
          <a:xfrm>
            <a:off x="2895600" y="304800"/>
            <a:ext cx="6248400" cy="2130461"/>
          </a:xfrm>
          <a:prstGeom prst="rect">
            <a:avLst/>
          </a:prstGeom>
        </p:spPr>
      </p:pic>
      <p:sp>
        <p:nvSpPr>
          <p:cNvPr id="3" name="TPAnswers"/>
          <p:cNvSpPr>
            <a:spLocks noGrp="1"/>
          </p:cNvSpPr>
          <p:nvPr>
            <p:ph type="body" idx="1"/>
            <p:custDataLst>
              <p:tags r:id="rId2"/>
            </p:custDataLst>
          </p:nvPr>
        </p:nvSpPr>
        <p:spPr>
          <a:xfrm>
            <a:off x="914400" y="2719916"/>
            <a:ext cx="5334000" cy="3179233"/>
          </a:xfrm>
        </p:spPr>
        <p:txBody>
          <a:bodyPr>
            <a:normAutofit fontScale="85000" lnSpcReduction="20000"/>
          </a:bodyPr>
          <a:lstStyle/>
          <a:p>
            <a:pPr marL="514350" indent="-514350">
              <a:buFont typeface="Arial" pitchFamily="34" charset="0"/>
              <a:buAutoNum type="arabicPeriod"/>
            </a:pPr>
            <a:r>
              <a:rPr lang="en-US" dirty="0" smtClean="0"/>
              <a:t>Entry is blocked so there will be no change</a:t>
            </a:r>
          </a:p>
          <a:p>
            <a:pPr marL="514350" indent="-514350">
              <a:buFont typeface="Arial" pitchFamily="34" charset="0"/>
              <a:buAutoNum type="arabicPeriod"/>
            </a:pPr>
            <a:r>
              <a:rPr lang="en-US" dirty="0" smtClean="0"/>
              <a:t>Firms will enter and demand will decrease</a:t>
            </a:r>
          </a:p>
          <a:p>
            <a:pPr marL="514350" indent="-514350">
              <a:buFont typeface="Arial" pitchFamily="34" charset="0"/>
              <a:buAutoNum type="arabicPeriod"/>
            </a:pPr>
            <a:r>
              <a:rPr lang="en-US" dirty="0" smtClean="0"/>
              <a:t>Firms will leave and supply will decrease</a:t>
            </a:r>
          </a:p>
          <a:p>
            <a:pPr marL="514350" indent="-514350">
              <a:buFont typeface="Arial" pitchFamily="34" charset="0"/>
              <a:buAutoNum type="arabicPeriod"/>
            </a:pPr>
            <a:r>
              <a:rPr lang="en-US" dirty="0" smtClean="0"/>
              <a:t>Firms will enter and demand will increase</a:t>
            </a:r>
            <a:endParaRPr lang="en-US" dirty="0"/>
          </a:p>
        </p:txBody>
      </p:sp>
    </p:spTree>
    <p:custDataLst>
      <p:tags r:id="rId1"/>
    </p:custDataLst>
    <p:extLst>
      <p:ext uri="{BB962C8B-B14F-4D97-AF65-F5344CB8AC3E}">
        <p14:creationId xmlns:p14="http://schemas.microsoft.com/office/powerpoint/2010/main" val="147975037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76200" y="-304800"/>
            <a:ext cx="2819400" cy="2590800"/>
          </a:xfrm>
        </p:spPr>
        <p:txBody>
          <a:bodyPr>
            <a:normAutofit fontScale="90000"/>
          </a:bodyPr>
          <a:lstStyle/>
          <a:p>
            <a:pPr algn="l"/>
            <a:r>
              <a:rPr lang="en-US" sz="3600" b="1" dirty="0" smtClean="0"/>
              <a:t>72. If the SR is (b), then in the LR for </a:t>
            </a:r>
            <a:r>
              <a:rPr lang="en-US" sz="3600" b="1" dirty="0" err="1" smtClean="0"/>
              <a:t>Monop</a:t>
            </a:r>
            <a:r>
              <a:rPr lang="en-US" sz="3600" b="1" dirty="0" smtClean="0"/>
              <a:t>. Comp. firms:</a:t>
            </a:r>
            <a:endParaRPr lang="en-US" sz="3600" b="1" dirty="0"/>
          </a:p>
        </p:txBody>
      </p:sp>
      <p:pic>
        <p:nvPicPr>
          <p:cNvPr id="5" name="Picture 4" descr="11asrtext.jpg"/>
          <p:cNvPicPr>
            <a:picLocks noChangeAspect="1"/>
          </p:cNvPicPr>
          <p:nvPr/>
        </p:nvPicPr>
        <p:blipFill>
          <a:blip r:embed="rId5" cstate="print"/>
          <a:stretch>
            <a:fillRect/>
          </a:stretch>
        </p:blipFill>
        <p:spPr>
          <a:xfrm>
            <a:off x="2895600" y="304800"/>
            <a:ext cx="6248400" cy="2130461"/>
          </a:xfrm>
          <a:prstGeom prst="rect">
            <a:avLst/>
          </a:prstGeom>
        </p:spPr>
      </p:pic>
      <p:sp>
        <p:nvSpPr>
          <p:cNvPr id="8" name="CorShape1"/>
          <p:cNvSpPr/>
          <p:nvPr>
            <p:custDataLst>
              <p:tags r:id="rId2"/>
            </p:custDataLst>
          </p:nvPr>
        </p:nvSpPr>
        <p:spPr>
          <a:xfrm rot="10800000">
            <a:off x="559243" y="35052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914400" y="2719916"/>
            <a:ext cx="5334000" cy="3179233"/>
          </a:xfrm>
        </p:spPr>
        <p:txBody>
          <a:bodyPr>
            <a:normAutofit fontScale="85000" lnSpcReduction="20000"/>
          </a:bodyPr>
          <a:lstStyle/>
          <a:p>
            <a:pPr marL="514350" indent="-514350">
              <a:buFont typeface="Arial" pitchFamily="34" charset="0"/>
              <a:buAutoNum type="arabicPeriod"/>
            </a:pPr>
            <a:r>
              <a:rPr lang="en-US" dirty="0" smtClean="0"/>
              <a:t>Entry is blocked so there will be no change</a:t>
            </a:r>
          </a:p>
          <a:p>
            <a:pPr marL="514350" indent="-514350">
              <a:buFont typeface="Arial" pitchFamily="34" charset="0"/>
              <a:buAutoNum type="arabicPeriod"/>
            </a:pPr>
            <a:r>
              <a:rPr lang="en-US" dirty="0" smtClean="0"/>
              <a:t>Firms will enter and demand will decrease</a:t>
            </a:r>
          </a:p>
          <a:p>
            <a:pPr marL="514350" indent="-514350">
              <a:buFont typeface="Arial" pitchFamily="34" charset="0"/>
              <a:buAutoNum type="arabicPeriod"/>
            </a:pPr>
            <a:r>
              <a:rPr lang="en-US" dirty="0" smtClean="0"/>
              <a:t>Firms will leave and supply will decrease</a:t>
            </a:r>
          </a:p>
          <a:p>
            <a:pPr marL="514350" indent="-514350">
              <a:buFont typeface="Arial" pitchFamily="34" charset="0"/>
              <a:buAutoNum type="arabicPeriod"/>
            </a:pPr>
            <a:r>
              <a:rPr lang="en-US" dirty="0" smtClean="0"/>
              <a:t>Firms will enter and demand will increase</a:t>
            </a:r>
            <a:endParaRPr lang="en-US" dirty="0"/>
          </a:p>
        </p:txBody>
      </p:sp>
    </p:spTree>
    <p:custDataLst>
      <p:tags r:id="rId1"/>
    </p:custDataLst>
    <p:extLst>
      <p:ext uri="{BB962C8B-B14F-4D97-AF65-F5344CB8AC3E}">
        <p14:creationId xmlns:p14="http://schemas.microsoft.com/office/powerpoint/2010/main" val="1932933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819400" cy="6202362"/>
          </a:xfrm>
        </p:spPr>
        <p:txBody>
          <a:bodyPr>
            <a:normAutofit/>
          </a:bodyPr>
          <a:lstStyle/>
          <a:p>
            <a:r>
              <a:rPr lang="en-US" sz="2800" b="1" dirty="0" smtClean="0"/>
              <a:t>For the following questions refer to this game theory matrix where the numerical data show the profits resulting from alternative combinations of advertising strategies for Ajax and Acme. </a:t>
            </a:r>
            <a:endParaRPr lang="en-US" sz="2800" b="1" dirty="0"/>
          </a:p>
        </p:txBody>
      </p:sp>
      <p:pic>
        <p:nvPicPr>
          <p:cNvPr id="3" name="Picture 2" descr="11bmatrixclicker.jpg"/>
          <p:cNvPicPr>
            <a:picLocks noChangeAspect="1"/>
          </p:cNvPicPr>
          <p:nvPr/>
        </p:nvPicPr>
        <p:blipFill>
          <a:blip r:embed="rId3" cstate="print"/>
          <a:stretch>
            <a:fillRect/>
          </a:stretch>
        </p:blipFill>
        <p:spPr>
          <a:xfrm>
            <a:off x="3778571" y="762000"/>
            <a:ext cx="5365429" cy="4419600"/>
          </a:xfrm>
          <a:prstGeom prst="rect">
            <a:avLst/>
          </a:prstGeom>
        </p:spPr>
      </p:pic>
    </p:spTree>
    <p:custDataLst>
      <p:tags r:id="rId1"/>
    </p:custDataLst>
    <p:extLst>
      <p:ext uri="{BB962C8B-B14F-4D97-AF65-F5344CB8AC3E}">
        <p14:creationId xmlns:p14="http://schemas.microsoft.com/office/powerpoint/2010/main" val="12658623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25401"/>
            <a:ext cx="4267200" cy="1803400"/>
          </a:xfrm>
        </p:spPr>
        <p:txBody>
          <a:bodyPr>
            <a:normAutofit/>
          </a:bodyPr>
          <a:lstStyle/>
          <a:p>
            <a:pPr algn="l"/>
            <a:r>
              <a:rPr lang="en-US" sz="3600" b="1" dirty="0" smtClean="0"/>
              <a:t>77. The Nash equilibrium will be cell:</a:t>
            </a:r>
            <a:endParaRPr lang="en-US" sz="3600" b="1" dirty="0"/>
          </a:p>
        </p:txBody>
      </p:sp>
      <p:pic>
        <p:nvPicPr>
          <p:cNvPr id="5" name="Picture 4" descr="11bmatrixclicker.jpg"/>
          <p:cNvPicPr>
            <a:picLocks noChangeAspect="1"/>
          </p:cNvPicPr>
          <p:nvPr/>
        </p:nvPicPr>
        <p:blipFill>
          <a:blip r:embed="rId4" cstate="print"/>
          <a:stretch>
            <a:fillRect/>
          </a:stretch>
        </p:blipFill>
        <p:spPr>
          <a:xfrm>
            <a:off x="4289612" y="-152400"/>
            <a:ext cx="5365429" cy="4419600"/>
          </a:xfrm>
          <a:prstGeom prst="rect">
            <a:avLst/>
          </a:prstGeom>
        </p:spPr>
      </p:pic>
      <p:sp>
        <p:nvSpPr>
          <p:cNvPr id="3" name="TPAnswers"/>
          <p:cNvSpPr>
            <a:spLocks noGrp="1"/>
          </p:cNvSpPr>
          <p:nvPr>
            <p:ph type="body" idx="1"/>
            <p:custDataLst>
              <p:tags r:id="rId2"/>
            </p:custDataLst>
          </p:nvPr>
        </p:nvSpPr>
        <p:spPr>
          <a:xfrm>
            <a:off x="457200" y="1981200"/>
            <a:ext cx="1981200" cy="2773363"/>
          </a:xfrm>
        </p:spPr>
        <p:txBody>
          <a:bodyPr>
            <a:normAutofit/>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a:p>
            <a:pPr marL="514350" indent="-514350">
              <a:buFont typeface="Arial" pitchFamily="34" charset="0"/>
              <a:buAutoNum type="arabicPeriod"/>
            </a:pPr>
            <a:r>
              <a:rPr lang="en-US" dirty="0" smtClean="0"/>
              <a:t>D</a:t>
            </a:r>
            <a:endParaRPr lang="en-US" dirty="0"/>
          </a:p>
        </p:txBody>
      </p:sp>
    </p:spTree>
    <p:custDataLst>
      <p:tags r:id="rId1"/>
    </p:custDataLst>
    <p:extLst>
      <p:ext uri="{BB962C8B-B14F-4D97-AF65-F5344CB8AC3E}">
        <p14:creationId xmlns:p14="http://schemas.microsoft.com/office/powerpoint/2010/main" val="300436970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25401"/>
            <a:ext cx="4267200" cy="1803400"/>
          </a:xfrm>
        </p:spPr>
        <p:txBody>
          <a:bodyPr>
            <a:normAutofit/>
          </a:bodyPr>
          <a:lstStyle/>
          <a:p>
            <a:pPr algn="l"/>
            <a:r>
              <a:rPr lang="en-US" sz="3600" b="1" dirty="0" smtClean="0"/>
              <a:t>77. The Nash equilibrium will be cell:</a:t>
            </a:r>
            <a:endParaRPr lang="en-US" sz="3600" b="1" dirty="0"/>
          </a:p>
        </p:txBody>
      </p:sp>
      <p:pic>
        <p:nvPicPr>
          <p:cNvPr id="5" name="Picture 4" descr="11bmatrixclicker.jpg"/>
          <p:cNvPicPr>
            <a:picLocks noChangeAspect="1"/>
          </p:cNvPicPr>
          <p:nvPr/>
        </p:nvPicPr>
        <p:blipFill>
          <a:blip r:embed="rId5" cstate="print"/>
          <a:stretch>
            <a:fillRect/>
          </a:stretch>
        </p:blipFill>
        <p:spPr>
          <a:xfrm>
            <a:off x="4289612" y="-152400"/>
            <a:ext cx="5365429" cy="4419600"/>
          </a:xfrm>
          <a:prstGeom prst="rect">
            <a:avLst/>
          </a:prstGeom>
        </p:spPr>
      </p:pic>
      <p:sp>
        <p:nvSpPr>
          <p:cNvPr id="3" name="TPAnswers"/>
          <p:cNvSpPr>
            <a:spLocks noGrp="1"/>
          </p:cNvSpPr>
          <p:nvPr>
            <p:ph type="body" idx="1"/>
            <p:custDataLst>
              <p:tags r:id="rId2"/>
            </p:custDataLst>
          </p:nvPr>
        </p:nvSpPr>
        <p:spPr>
          <a:xfrm>
            <a:off x="457200" y="1981200"/>
            <a:ext cx="1981200" cy="2773363"/>
          </a:xfrm>
        </p:spPr>
        <p:txBody>
          <a:bodyPr>
            <a:normAutofit/>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a:p>
            <a:pPr marL="514350" indent="-514350">
              <a:buFont typeface="Arial" pitchFamily="34" charset="0"/>
              <a:buAutoNum type="arabicPeriod"/>
            </a:pPr>
            <a:r>
              <a:rPr lang="en-US" dirty="0" smtClean="0"/>
              <a:t>D</a:t>
            </a:r>
            <a:endParaRPr lang="en-US" dirty="0"/>
          </a:p>
        </p:txBody>
      </p:sp>
      <p:sp>
        <p:nvSpPr>
          <p:cNvPr id="6" name="CorShape1"/>
          <p:cNvSpPr/>
          <p:nvPr>
            <p:custDataLst>
              <p:tags r:id="rId3"/>
            </p:custDataLst>
          </p:nvPr>
        </p:nvSpPr>
        <p:spPr>
          <a:xfrm rot="10800000">
            <a:off x="172720" y="20574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35540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0"/>
            <a:ext cx="2819400" cy="3276600"/>
          </a:xfrm>
        </p:spPr>
        <p:txBody>
          <a:bodyPr>
            <a:normAutofit fontScale="90000"/>
          </a:bodyPr>
          <a:lstStyle/>
          <a:p>
            <a:pPr algn="l"/>
            <a:r>
              <a:rPr lang="en-US" sz="3600" b="1" dirty="0" smtClean="0"/>
              <a:t>78. How many workers will the firm hire if the wage rate is $8 per day?</a:t>
            </a:r>
            <a:r>
              <a:rPr lang="en-US" sz="3600" dirty="0" smtClean="0"/>
              <a:t>  </a:t>
            </a:r>
            <a:r>
              <a:rPr lang="en-US" sz="3600" b="1" dirty="0" smtClean="0"/>
              <a:t>YP 23</a:t>
            </a:r>
            <a:r>
              <a:rPr lang="en-US" b="1" dirty="0" smtClean="0"/>
              <a:t> </a:t>
            </a:r>
            <a:endParaRPr lang="en-US" b="1" dirty="0"/>
          </a:p>
        </p:txBody>
      </p:sp>
      <p:pic>
        <p:nvPicPr>
          <p:cNvPr id="5123" name="Picture 1"/>
          <p:cNvPicPr>
            <a:picLocks noChangeAspect="1" noChangeArrowheads="1"/>
          </p:cNvPicPr>
          <p:nvPr/>
        </p:nvPicPr>
        <p:blipFill>
          <a:blip r:embed="rId4" cstate="print"/>
          <a:srcRect/>
          <a:stretch>
            <a:fillRect/>
          </a:stretch>
        </p:blipFill>
        <p:spPr bwMode="auto">
          <a:xfrm>
            <a:off x="2895600" y="-304800"/>
            <a:ext cx="6693813" cy="4038600"/>
          </a:xfrm>
          <a:prstGeom prst="rect">
            <a:avLst/>
          </a:prstGeom>
          <a:noFill/>
          <a:ln w="9525">
            <a:noFill/>
            <a:miter lim="800000"/>
            <a:headEnd/>
            <a:tailEnd/>
          </a:ln>
        </p:spPr>
      </p:pic>
      <p:sp>
        <p:nvSpPr>
          <p:cNvPr id="3" name="TPAnswers"/>
          <p:cNvSpPr>
            <a:spLocks noGrp="1"/>
          </p:cNvSpPr>
          <p:nvPr>
            <p:ph type="body" idx="1"/>
            <p:custDataLst>
              <p:tags r:id="rId2"/>
            </p:custDataLst>
          </p:nvPr>
        </p:nvSpPr>
        <p:spPr>
          <a:xfrm>
            <a:off x="475343" y="3352800"/>
            <a:ext cx="1752600" cy="2925763"/>
          </a:xfrm>
        </p:spPr>
        <p:txBody>
          <a:bodyPr>
            <a:normAutofit/>
          </a:bodyPr>
          <a:lstStyle/>
          <a:p>
            <a:pPr marL="514350" indent="-514350">
              <a:buFont typeface="Arial" pitchFamily="34" charset="0"/>
              <a:buAutoNum type="arabicPeriod"/>
            </a:pPr>
            <a:r>
              <a:rPr lang="en-US" dirty="0" smtClean="0"/>
              <a:t>3</a:t>
            </a:r>
          </a:p>
          <a:p>
            <a:pPr marL="514350" indent="-514350">
              <a:buFont typeface="Arial" pitchFamily="34" charset="0"/>
              <a:buAutoNum type="arabicPeriod"/>
            </a:pPr>
            <a:r>
              <a:rPr lang="en-US" dirty="0" smtClean="0"/>
              <a:t>4</a:t>
            </a:r>
          </a:p>
          <a:p>
            <a:pPr marL="514350" indent="-514350">
              <a:buFont typeface="Arial" pitchFamily="34" charset="0"/>
              <a:buAutoNum type="arabicPeriod"/>
            </a:pPr>
            <a:r>
              <a:rPr lang="en-US" dirty="0" smtClean="0"/>
              <a:t>5</a:t>
            </a:r>
          </a:p>
          <a:p>
            <a:pPr marL="514350" indent="-514350">
              <a:buFont typeface="Arial" pitchFamily="34" charset="0"/>
              <a:buAutoNum type="arabicPeriod"/>
            </a:pPr>
            <a:r>
              <a:rPr lang="en-US" dirty="0" smtClean="0"/>
              <a:t>6</a:t>
            </a:r>
            <a:endParaRPr lang="en-US" dirty="0"/>
          </a:p>
        </p:txBody>
      </p:sp>
    </p:spTree>
    <p:custDataLst>
      <p:tags r:id="rId1"/>
    </p:custDataLst>
    <p:extLst>
      <p:ext uri="{BB962C8B-B14F-4D97-AF65-F5344CB8AC3E}">
        <p14:creationId xmlns:p14="http://schemas.microsoft.com/office/powerpoint/2010/main" val="84437749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0"/>
            <a:ext cx="2819400" cy="3276600"/>
          </a:xfrm>
        </p:spPr>
        <p:txBody>
          <a:bodyPr>
            <a:normAutofit fontScale="90000"/>
          </a:bodyPr>
          <a:lstStyle/>
          <a:p>
            <a:pPr algn="l"/>
            <a:r>
              <a:rPr lang="en-US" sz="3600" b="1" dirty="0" smtClean="0"/>
              <a:t>78. How many workers will the firm hire if the wage rate is $8 per day?</a:t>
            </a:r>
            <a:r>
              <a:rPr lang="en-US" sz="3600" dirty="0" smtClean="0"/>
              <a:t>  </a:t>
            </a:r>
            <a:r>
              <a:rPr lang="en-US" sz="3600" b="1" dirty="0" smtClean="0"/>
              <a:t>YP 23</a:t>
            </a:r>
            <a:r>
              <a:rPr lang="en-US" b="1" dirty="0" smtClean="0"/>
              <a:t> </a:t>
            </a:r>
            <a:endParaRPr lang="en-US" b="1" dirty="0"/>
          </a:p>
        </p:txBody>
      </p:sp>
      <p:pic>
        <p:nvPicPr>
          <p:cNvPr id="5123" name="Picture 1"/>
          <p:cNvPicPr>
            <a:picLocks noChangeAspect="1" noChangeArrowheads="1"/>
          </p:cNvPicPr>
          <p:nvPr/>
        </p:nvPicPr>
        <p:blipFill>
          <a:blip r:embed="rId5" cstate="print"/>
          <a:srcRect/>
          <a:stretch>
            <a:fillRect/>
          </a:stretch>
        </p:blipFill>
        <p:spPr bwMode="auto">
          <a:xfrm>
            <a:off x="2895600" y="-304800"/>
            <a:ext cx="6693813" cy="4038600"/>
          </a:xfrm>
          <a:prstGeom prst="rect">
            <a:avLst/>
          </a:prstGeom>
          <a:noFill/>
          <a:ln w="9525">
            <a:noFill/>
            <a:miter lim="800000"/>
            <a:headEnd/>
            <a:tailEnd/>
          </a:ln>
        </p:spPr>
      </p:pic>
      <p:sp>
        <p:nvSpPr>
          <p:cNvPr id="3" name="TPAnswers"/>
          <p:cNvSpPr>
            <a:spLocks noGrp="1"/>
          </p:cNvSpPr>
          <p:nvPr>
            <p:ph type="body" idx="1"/>
            <p:custDataLst>
              <p:tags r:id="rId2"/>
            </p:custDataLst>
          </p:nvPr>
        </p:nvSpPr>
        <p:spPr>
          <a:xfrm>
            <a:off x="475343" y="3352800"/>
            <a:ext cx="1752600" cy="2925763"/>
          </a:xfrm>
        </p:spPr>
        <p:txBody>
          <a:bodyPr>
            <a:normAutofit/>
          </a:bodyPr>
          <a:lstStyle/>
          <a:p>
            <a:pPr marL="514350" indent="-514350">
              <a:buFont typeface="Arial" pitchFamily="34" charset="0"/>
              <a:buAutoNum type="arabicPeriod"/>
            </a:pPr>
            <a:r>
              <a:rPr lang="en-US" dirty="0" smtClean="0"/>
              <a:t>3</a:t>
            </a:r>
          </a:p>
          <a:p>
            <a:pPr marL="514350" indent="-514350">
              <a:buFont typeface="Arial" pitchFamily="34" charset="0"/>
              <a:buAutoNum type="arabicPeriod"/>
            </a:pPr>
            <a:r>
              <a:rPr lang="en-US" dirty="0" smtClean="0"/>
              <a:t>4</a:t>
            </a:r>
          </a:p>
          <a:p>
            <a:pPr marL="514350" indent="-514350">
              <a:buFont typeface="Arial" pitchFamily="34" charset="0"/>
              <a:buAutoNum type="arabicPeriod"/>
            </a:pPr>
            <a:r>
              <a:rPr lang="en-US" dirty="0" smtClean="0"/>
              <a:t>5</a:t>
            </a:r>
          </a:p>
          <a:p>
            <a:pPr marL="514350" indent="-514350">
              <a:buFont typeface="Arial" pitchFamily="34" charset="0"/>
              <a:buAutoNum type="arabicPeriod"/>
            </a:pPr>
            <a:r>
              <a:rPr lang="en-US" dirty="0" smtClean="0"/>
              <a:t>6</a:t>
            </a:r>
            <a:endParaRPr lang="en-US" dirty="0"/>
          </a:p>
        </p:txBody>
      </p:sp>
      <p:sp>
        <p:nvSpPr>
          <p:cNvPr id="7" name="CorShape1"/>
          <p:cNvSpPr/>
          <p:nvPr>
            <p:custDataLst>
              <p:tags r:id="rId3"/>
            </p:custDataLst>
          </p:nvPr>
        </p:nvSpPr>
        <p:spPr>
          <a:xfrm rot="10800000">
            <a:off x="152400" y="46482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83862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0"/>
            <a:ext cx="2895600" cy="4267200"/>
          </a:xfrm>
        </p:spPr>
        <p:txBody>
          <a:bodyPr>
            <a:normAutofit fontScale="90000"/>
          </a:bodyPr>
          <a:lstStyle/>
          <a:p>
            <a:pPr algn="l"/>
            <a:r>
              <a:rPr lang="en-US" sz="2800" b="1" u="sng" dirty="0" smtClean="0"/>
              <a:t>Simple </a:t>
            </a:r>
            <a:br>
              <a:rPr lang="en-US" sz="2800" b="1" u="sng" dirty="0" smtClean="0"/>
            </a:br>
            <a:r>
              <a:rPr lang="en-US" sz="2800" b="1" u="sng" dirty="0" smtClean="0"/>
              <a:t>Immigration</a:t>
            </a:r>
            <a:br>
              <a:rPr lang="en-US" sz="2800" b="1" u="sng" dirty="0" smtClean="0"/>
            </a:br>
            <a:r>
              <a:rPr lang="en-US" sz="2800" b="1" u="sng" dirty="0" smtClean="0"/>
              <a:t>Model</a:t>
            </a:r>
            <a:r>
              <a:rPr lang="en-US" sz="2400" b="1" dirty="0" smtClean="0"/>
              <a:t/>
            </a:r>
            <a:br>
              <a:rPr lang="en-US" sz="2400" b="1" dirty="0" smtClean="0"/>
            </a:br>
            <a:r>
              <a:rPr lang="en-US" sz="2400" b="1" dirty="0" smtClean="0"/>
              <a:t>YP 81 #5</a:t>
            </a:r>
            <a:br>
              <a:rPr lang="en-US" sz="2400" b="1" dirty="0" smtClean="0"/>
            </a:br>
            <a:r>
              <a:rPr lang="en-US" sz="2800" dirty="0" err="1" smtClean="0"/>
              <a:t>Alphania's</a:t>
            </a:r>
            <a:r>
              <a:rPr lang="en-US" sz="2800" dirty="0" smtClean="0"/>
              <a:t> domestic </a:t>
            </a:r>
            <a:r>
              <a:rPr lang="en-US" sz="2800" dirty="0"/>
              <a:t>labor force is </a:t>
            </a:r>
            <a:r>
              <a:rPr lang="en-US" sz="2800" i="1" dirty="0"/>
              <a:t>F</a:t>
            </a:r>
            <a:r>
              <a:rPr lang="en-US" sz="2800" dirty="0"/>
              <a:t> and that of </a:t>
            </a:r>
            <a:r>
              <a:rPr lang="en-US" sz="2800" dirty="0" err="1" smtClean="0"/>
              <a:t>Betania</a:t>
            </a:r>
            <a:r>
              <a:rPr lang="en-US" sz="2800" dirty="0" smtClean="0"/>
              <a:t> </a:t>
            </a:r>
            <a:r>
              <a:rPr lang="en-US" sz="2800" dirty="0"/>
              <a:t>is g</a:t>
            </a:r>
            <a:r>
              <a:rPr lang="en-US" sz="2800" dirty="0" smtClean="0"/>
              <a:t>.</a:t>
            </a:r>
            <a:br>
              <a:rPr lang="en-US" sz="2800" dirty="0" smtClean="0"/>
            </a:br>
            <a:r>
              <a:rPr lang="en-US" sz="2800" dirty="0" smtClean="0"/>
              <a:t/>
            </a:r>
            <a:br>
              <a:rPr lang="en-US" sz="2800" dirty="0" smtClean="0"/>
            </a:br>
            <a:r>
              <a:rPr lang="en-US" sz="2800" b="1" dirty="0" smtClean="0"/>
              <a:t>82. </a:t>
            </a:r>
            <a:r>
              <a:rPr lang="en-US" sz="2800" b="1" dirty="0"/>
              <a:t>As a result of migration:</a:t>
            </a:r>
          </a:p>
        </p:txBody>
      </p:sp>
      <p:pic>
        <p:nvPicPr>
          <p:cNvPr id="7" name="Picture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3200" y="-76200"/>
            <a:ext cx="6570785" cy="3733800"/>
          </a:xfrm>
          <a:prstGeom prst="rect">
            <a:avLst/>
          </a:prstGeom>
          <a:noFill/>
          <a:ln>
            <a:noFill/>
          </a:ln>
        </p:spPr>
      </p:pic>
      <p:sp>
        <p:nvSpPr>
          <p:cNvPr id="3" name="TPAnswers"/>
          <p:cNvSpPr>
            <a:spLocks noGrp="1"/>
          </p:cNvSpPr>
          <p:nvPr>
            <p:ph type="body" idx="1"/>
            <p:custDataLst>
              <p:tags r:id="rId2"/>
            </p:custDataLst>
          </p:nvPr>
        </p:nvSpPr>
        <p:spPr>
          <a:xfrm>
            <a:off x="289560" y="4267200"/>
            <a:ext cx="8458200" cy="2438400"/>
          </a:xfrm>
        </p:spPr>
        <p:txBody>
          <a:bodyPr>
            <a:noAutofit/>
          </a:bodyPr>
          <a:lstStyle/>
          <a:p>
            <a:pPr marL="514350" indent="-514350">
              <a:buFont typeface="Arial" pitchFamily="34" charset="0"/>
              <a:buAutoNum type="arabicPeriod"/>
            </a:pPr>
            <a:r>
              <a:rPr lang="en-US" sz="2000" dirty="0" smtClean="0"/>
              <a:t>World output will increase by </a:t>
            </a:r>
            <a:r>
              <a:rPr lang="en-US" sz="2000" dirty="0" err="1" smtClean="0"/>
              <a:t>mljh</a:t>
            </a:r>
            <a:r>
              <a:rPr lang="en-US" sz="2000" dirty="0" smtClean="0"/>
              <a:t> minus MLJH</a:t>
            </a:r>
          </a:p>
          <a:p>
            <a:pPr marL="514350" indent="-514350">
              <a:buFont typeface="Arial" pitchFamily="34" charset="0"/>
              <a:buAutoNum type="arabicPeriod"/>
            </a:pPr>
            <a:r>
              <a:rPr lang="en-US" sz="2000" dirty="0" err="1" smtClean="0"/>
              <a:t>Betania’s</a:t>
            </a:r>
            <a:r>
              <a:rPr lang="en-US" sz="2000" dirty="0" smtClean="0"/>
              <a:t> output will increase, </a:t>
            </a:r>
            <a:r>
              <a:rPr lang="en-US" sz="2000" dirty="0" err="1" smtClean="0"/>
              <a:t>Alphania’s</a:t>
            </a:r>
            <a:r>
              <a:rPr lang="en-US" sz="2000" dirty="0" smtClean="0"/>
              <a:t> decrease, but world output will stay the same </a:t>
            </a:r>
          </a:p>
          <a:p>
            <a:pPr marL="514350" indent="-514350">
              <a:buFont typeface="Arial" pitchFamily="34" charset="0"/>
              <a:buAutoNum type="arabicPeriod"/>
            </a:pPr>
            <a:r>
              <a:rPr lang="en-US" sz="2000" dirty="0" smtClean="0"/>
              <a:t>World output will increase by </a:t>
            </a:r>
            <a:r>
              <a:rPr lang="en-US" sz="2000" dirty="0" err="1" smtClean="0"/>
              <a:t>gjhf</a:t>
            </a:r>
            <a:r>
              <a:rPr lang="en-US" sz="2000" dirty="0" smtClean="0"/>
              <a:t> minus GJHF</a:t>
            </a:r>
          </a:p>
          <a:p>
            <a:pPr marL="514350" indent="-514350">
              <a:buFont typeface="Arial" pitchFamily="34" charset="0"/>
              <a:buAutoNum type="arabicPeriod"/>
            </a:pPr>
            <a:r>
              <a:rPr lang="en-US" sz="2000" dirty="0" smtClean="0"/>
              <a:t>World output will decrease by </a:t>
            </a:r>
            <a:r>
              <a:rPr lang="en-US" sz="2000" dirty="0" err="1" smtClean="0"/>
              <a:t>gjhf</a:t>
            </a:r>
            <a:r>
              <a:rPr lang="en-US" sz="2000" dirty="0" smtClean="0"/>
              <a:t> minus GJHF</a:t>
            </a:r>
            <a:endParaRPr lang="en-US" sz="2000" dirty="0"/>
          </a:p>
        </p:txBody>
      </p:sp>
    </p:spTree>
    <p:custDataLst>
      <p:tags r:id="rId1"/>
    </p:custDataLst>
    <p:extLst>
      <p:ext uri="{BB962C8B-B14F-4D97-AF65-F5344CB8AC3E}">
        <p14:creationId xmlns:p14="http://schemas.microsoft.com/office/powerpoint/2010/main" val="243621566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0"/>
            <a:ext cx="2895600" cy="4267200"/>
          </a:xfrm>
        </p:spPr>
        <p:txBody>
          <a:bodyPr>
            <a:normAutofit fontScale="90000"/>
          </a:bodyPr>
          <a:lstStyle/>
          <a:p>
            <a:pPr algn="l"/>
            <a:r>
              <a:rPr lang="en-US" sz="2800" b="1" u="sng" dirty="0" smtClean="0"/>
              <a:t>Simple </a:t>
            </a:r>
            <a:br>
              <a:rPr lang="en-US" sz="2800" b="1" u="sng" dirty="0" smtClean="0"/>
            </a:br>
            <a:r>
              <a:rPr lang="en-US" sz="2800" b="1" u="sng" dirty="0" smtClean="0"/>
              <a:t>Immigration</a:t>
            </a:r>
            <a:br>
              <a:rPr lang="en-US" sz="2800" b="1" u="sng" dirty="0" smtClean="0"/>
            </a:br>
            <a:r>
              <a:rPr lang="en-US" sz="2800" b="1" u="sng" dirty="0" smtClean="0"/>
              <a:t>Model</a:t>
            </a:r>
            <a:r>
              <a:rPr lang="en-US" sz="2400" b="1" dirty="0" smtClean="0"/>
              <a:t/>
            </a:r>
            <a:br>
              <a:rPr lang="en-US" sz="2400" b="1" dirty="0" smtClean="0"/>
            </a:br>
            <a:r>
              <a:rPr lang="en-US" sz="2400" b="1" dirty="0" smtClean="0"/>
              <a:t>YP 81 #5</a:t>
            </a:r>
            <a:br>
              <a:rPr lang="en-US" sz="2400" b="1" dirty="0" smtClean="0"/>
            </a:br>
            <a:r>
              <a:rPr lang="en-US" sz="2800" dirty="0" err="1" smtClean="0"/>
              <a:t>Alphania's</a:t>
            </a:r>
            <a:r>
              <a:rPr lang="en-US" sz="2800" dirty="0" smtClean="0"/>
              <a:t> domestic </a:t>
            </a:r>
            <a:r>
              <a:rPr lang="en-US" sz="2800" dirty="0"/>
              <a:t>labor force is </a:t>
            </a:r>
            <a:r>
              <a:rPr lang="en-US" sz="2800" i="1" dirty="0"/>
              <a:t>F</a:t>
            </a:r>
            <a:r>
              <a:rPr lang="en-US" sz="2800" dirty="0"/>
              <a:t> and that of </a:t>
            </a:r>
            <a:r>
              <a:rPr lang="en-US" sz="2800" dirty="0" err="1" smtClean="0"/>
              <a:t>Betania</a:t>
            </a:r>
            <a:r>
              <a:rPr lang="en-US" sz="2800" dirty="0" smtClean="0"/>
              <a:t> </a:t>
            </a:r>
            <a:r>
              <a:rPr lang="en-US" sz="2800" dirty="0"/>
              <a:t>is g</a:t>
            </a:r>
            <a:r>
              <a:rPr lang="en-US" sz="2800" dirty="0" smtClean="0"/>
              <a:t>.</a:t>
            </a:r>
            <a:br>
              <a:rPr lang="en-US" sz="2800" dirty="0" smtClean="0"/>
            </a:br>
            <a:r>
              <a:rPr lang="en-US" sz="2800" dirty="0" smtClean="0"/>
              <a:t/>
            </a:r>
            <a:br>
              <a:rPr lang="en-US" sz="2800" dirty="0" smtClean="0"/>
            </a:br>
            <a:r>
              <a:rPr lang="en-US" sz="2800" b="1" dirty="0" smtClean="0"/>
              <a:t>82. </a:t>
            </a:r>
            <a:r>
              <a:rPr lang="en-US" sz="2800" b="1" dirty="0"/>
              <a:t>As a result of migration:</a:t>
            </a:r>
          </a:p>
        </p:txBody>
      </p:sp>
      <p:pic>
        <p:nvPicPr>
          <p:cNvPr id="7" name="Picture 6"/>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43200" y="-76200"/>
            <a:ext cx="6570785" cy="3733800"/>
          </a:xfrm>
          <a:prstGeom prst="rect">
            <a:avLst/>
          </a:prstGeom>
          <a:noFill/>
          <a:ln>
            <a:noFill/>
          </a:ln>
        </p:spPr>
      </p:pic>
      <p:sp>
        <p:nvSpPr>
          <p:cNvPr id="12" name="CorShape1"/>
          <p:cNvSpPr/>
          <p:nvPr>
            <p:custDataLst>
              <p:tags r:id="rId2"/>
            </p:custDataLst>
          </p:nvPr>
        </p:nvSpPr>
        <p:spPr>
          <a:xfrm rot="10800000">
            <a:off x="47896" y="5334000"/>
            <a:ext cx="304800" cy="3048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289560" y="4267200"/>
            <a:ext cx="8458200" cy="2438400"/>
          </a:xfrm>
        </p:spPr>
        <p:txBody>
          <a:bodyPr>
            <a:noAutofit/>
          </a:bodyPr>
          <a:lstStyle/>
          <a:p>
            <a:pPr marL="514350" indent="-514350">
              <a:buFont typeface="Arial" pitchFamily="34" charset="0"/>
              <a:buAutoNum type="arabicPeriod"/>
            </a:pPr>
            <a:r>
              <a:rPr lang="en-US" sz="2000" dirty="0" smtClean="0"/>
              <a:t>World output will increase by </a:t>
            </a:r>
            <a:r>
              <a:rPr lang="en-US" sz="2000" dirty="0" err="1" smtClean="0"/>
              <a:t>mljh</a:t>
            </a:r>
            <a:r>
              <a:rPr lang="en-US" sz="2000" dirty="0" smtClean="0"/>
              <a:t> minus MLJH</a:t>
            </a:r>
          </a:p>
          <a:p>
            <a:pPr marL="514350" indent="-514350">
              <a:buFont typeface="Arial" pitchFamily="34" charset="0"/>
              <a:buAutoNum type="arabicPeriod"/>
            </a:pPr>
            <a:r>
              <a:rPr lang="en-US" sz="2000" dirty="0" err="1" smtClean="0"/>
              <a:t>Betania’s</a:t>
            </a:r>
            <a:r>
              <a:rPr lang="en-US" sz="2000" dirty="0" smtClean="0"/>
              <a:t> output will increase, </a:t>
            </a:r>
            <a:r>
              <a:rPr lang="en-US" sz="2000" dirty="0" err="1" smtClean="0"/>
              <a:t>Alphania’s</a:t>
            </a:r>
            <a:r>
              <a:rPr lang="en-US" sz="2000" dirty="0" smtClean="0"/>
              <a:t> decrease, but world output will stay the same </a:t>
            </a:r>
          </a:p>
          <a:p>
            <a:pPr marL="514350" indent="-514350">
              <a:buFont typeface="Arial" pitchFamily="34" charset="0"/>
              <a:buAutoNum type="arabicPeriod"/>
            </a:pPr>
            <a:r>
              <a:rPr lang="en-US" sz="2000" dirty="0" smtClean="0"/>
              <a:t>World output will increase by </a:t>
            </a:r>
            <a:r>
              <a:rPr lang="en-US" sz="2000" dirty="0" err="1" smtClean="0"/>
              <a:t>gjhf</a:t>
            </a:r>
            <a:r>
              <a:rPr lang="en-US" sz="2000" dirty="0" smtClean="0"/>
              <a:t> minus GJHF</a:t>
            </a:r>
          </a:p>
          <a:p>
            <a:pPr marL="514350" indent="-514350">
              <a:buFont typeface="Arial" pitchFamily="34" charset="0"/>
              <a:buAutoNum type="arabicPeriod"/>
            </a:pPr>
            <a:r>
              <a:rPr lang="en-US" sz="2000" dirty="0" smtClean="0"/>
              <a:t>World output will decrease by </a:t>
            </a:r>
            <a:r>
              <a:rPr lang="en-US" sz="2000" dirty="0" err="1" smtClean="0"/>
              <a:t>gjhf</a:t>
            </a:r>
            <a:r>
              <a:rPr lang="en-US" sz="2000" dirty="0" smtClean="0"/>
              <a:t> minus GJHF</a:t>
            </a:r>
            <a:endParaRPr lang="en-US" sz="2000" dirty="0"/>
          </a:p>
        </p:txBody>
      </p:sp>
    </p:spTree>
    <p:custDataLst>
      <p:tags r:id="rId1"/>
    </p:custDataLst>
    <p:extLst>
      <p:ext uri="{BB962C8B-B14F-4D97-AF65-F5344CB8AC3E}">
        <p14:creationId xmlns:p14="http://schemas.microsoft.com/office/powerpoint/2010/main" val="4280768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81529" y="1524000"/>
            <a:ext cx="8878937" cy="1828800"/>
          </a:xfrm>
        </p:spPr>
        <p:txBody>
          <a:bodyPr>
            <a:normAutofit fontScale="90000"/>
          </a:bodyPr>
          <a:lstStyle/>
          <a:p>
            <a:pPr algn="l"/>
            <a:r>
              <a:rPr lang="en-US" sz="3200" b="1" dirty="0" smtClean="0"/>
              <a:t>9. </a:t>
            </a:r>
            <a:r>
              <a:rPr lang="en-US" sz="3200" b="1" dirty="0"/>
              <a:t>Assume before </a:t>
            </a:r>
            <a:r>
              <a:rPr lang="en-US" sz="3200" b="1" dirty="0" smtClean="0"/>
              <a:t>specialization both countries were producing at “B”, If </a:t>
            </a:r>
            <a:r>
              <a:rPr lang="en-US" sz="3200" b="1" dirty="0"/>
              <a:t>they specialize 100</a:t>
            </a:r>
            <a:r>
              <a:rPr lang="en-US" sz="3200" b="1" dirty="0" smtClean="0"/>
              <a:t>% according to their comparative advantage, </a:t>
            </a:r>
            <a:r>
              <a:rPr lang="en-US" sz="3200" b="1" dirty="0"/>
              <a:t>then the </a:t>
            </a:r>
            <a:r>
              <a:rPr lang="en-US" sz="3200" b="1" u="sng" dirty="0"/>
              <a:t>gains</a:t>
            </a:r>
            <a:r>
              <a:rPr lang="en-US" sz="3200" b="1" dirty="0"/>
              <a:t> will be:</a:t>
            </a:r>
            <a:endParaRPr lang="en-US" sz="3200" dirty="0"/>
          </a:p>
        </p:txBody>
      </p:sp>
      <p:pic>
        <p:nvPicPr>
          <p:cNvPr id="14384" name="Picture 15" descr="alphaomeg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8994194"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PAnswers"/>
          <p:cNvSpPr>
            <a:spLocks noGrp="1"/>
          </p:cNvSpPr>
          <p:nvPr>
            <p:ph type="body" idx="1"/>
            <p:custDataLst>
              <p:tags r:id="rId2"/>
            </p:custDataLst>
          </p:nvPr>
        </p:nvSpPr>
        <p:spPr>
          <a:xfrm>
            <a:off x="1295400" y="3352800"/>
            <a:ext cx="4343400" cy="2667000"/>
          </a:xfrm>
        </p:spPr>
        <p:txBody>
          <a:bodyPr>
            <a:noAutofit/>
          </a:bodyPr>
          <a:lstStyle/>
          <a:p>
            <a:pPr marL="514350" indent="-514350">
              <a:buFont typeface="Arial" pitchFamily="34" charset="0"/>
              <a:buAutoNum type="arabicPeriod"/>
            </a:pPr>
            <a:r>
              <a:rPr lang="en-US" dirty="0" smtClean="0"/>
              <a:t>30 wheat </a:t>
            </a:r>
          </a:p>
          <a:p>
            <a:pPr marL="514350" indent="-514350">
              <a:buFont typeface="Arial" pitchFamily="34" charset="0"/>
              <a:buAutoNum type="arabicPeriod"/>
            </a:pPr>
            <a:r>
              <a:rPr lang="en-US" dirty="0" smtClean="0"/>
              <a:t>15 steel</a:t>
            </a:r>
          </a:p>
          <a:p>
            <a:pPr marL="514350" indent="-514350">
              <a:buFont typeface="Arial" pitchFamily="34" charset="0"/>
              <a:buAutoNum type="arabicPeriod"/>
            </a:pPr>
            <a:r>
              <a:rPr lang="en-US" dirty="0" smtClean="0"/>
              <a:t>60 steel and 60 wheat</a:t>
            </a:r>
          </a:p>
          <a:p>
            <a:pPr marL="514350" indent="-514350">
              <a:buFont typeface="Arial" pitchFamily="34" charset="0"/>
              <a:buAutoNum type="arabicPeriod"/>
            </a:pPr>
            <a:r>
              <a:rPr lang="en-US" dirty="0" smtClean="0"/>
              <a:t>60 steel and 20 wheat</a:t>
            </a:r>
            <a:endParaRPr lang="en-US" dirty="0"/>
          </a:p>
        </p:txBody>
      </p:sp>
      <p:sp>
        <p:nvSpPr>
          <p:cNvPr id="11" name="TextBox 10"/>
          <p:cNvSpPr txBox="1"/>
          <p:nvPr/>
        </p:nvSpPr>
        <p:spPr>
          <a:xfrm>
            <a:off x="152400" y="5867400"/>
            <a:ext cx="1451038" cy="769441"/>
          </a:xfrm>
          <a:prstGeom prst="rect">
            <a:avLst/>
          </a:prstGeom>
          <a:noFill/>
        </p:spPr>
        <p:txBody>
          <a:bodyPr wrap="none" rtlCol="0">
            <a:spAutoFit/>
          </a:bodyPr>
          <a:lstStyle/>
          <a:p>
            <a:r>
              <a:rPr lang="en-US" sz="4400" dirty="0" smtClean="0"/>
              <a:t>YP 36</a:t>
            </a:r>
            <a:endParaRPr lang="en-US" sz="4400" dirty="0"/>
          </a:p>
        </p:txBody>
      </p:sp>
    </p:spTree>
    <p:custDataLst>
      <p:tags r:id="rId1"/>
    </p:custDataLst>
    <p:extLst>
      <p:ext uri="{BB962C8B-B14F-4D97-AF65-F5344CB8AC3E}">
        <p14:creationId xmlns:p14="http://schemas.microsoft.com/office/powerpoint/2010/main" val="139923446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0"/>
            <a:ext cx="8988945"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55" name="SMARTInkShape-311"/>
          <p:cNvSpPr/>
          <p:nvPr>
            <p:custDataLst>
              <p:tags r:id="rId2"/>
            </p:custDataLst>
          </p:nvPr>
        </p:nvSpPr>
        <p:spPr>
          <a:xfrm>
            <a:off x="4191000" y="2857847"/>
            <a:ext cx="29312" cy="9179"/>
          </a:xfrm>
          <a:custGeom>
            <a:avLst/>
            <a:gdLst/>
            <a:ahLst/>
            <a:cxnLst/>
            <a:rect l="0" t="0" r="0" b="0"/>
            <a:pathLst>
              <a:path w="29312" h="9179">
                <a:moveTo>
                  <a:pt x="0" y="9178"/>
                </a:moveTo>
                <a:lnTo>
                  <a:pt x="0" y="977"/>
                </a:lnTo>
                <a:lnTo>
                  <a:pt x="1058" y="536"/>
                </a:lnTo>
                <a:lnTo>
                  <a:pt x="29311"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itle 1"/>
          <p:cNvSpPr txBox="1">
            <a:spLocks/>
          </p:cNvSpPr>
          <p:nvPr/>
        </p:nvSpPr>
        <p:spPr>
          <a:xfrm>
            <a:off x="762000" y="6019800"/>
            <a:ext cx="7772400" cy="685799"/>
          </a:xfrm>
          <a:prstGeom prst="rect">
            <a:avLst/>
          </a:prstGeom>
          <a:ln w="38100">
            <a:solidFill>
              <a:srgbClr val="00B0F0"/>
            </a:solidFill>
          </a:ln>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mtClean="0"/>
              <a:t>22a - Immigration</a:t>
            </a:r>
            <a:endParaRPr lang="en-US" b="1" dirty="0"/>
          </a:p>
        </p:txBody>
      </p:sp>
    </p:spTree>
    <p:custDataLst>
      <p:tags r:id="rId1"/>
    </p:custDataLst>
    <p:extLst>
      <p:ext uri="{BB962C8B-B14F-4D97-AF65-F5344CB8AC3E}">
        <p14:creationId xmlns:p14="http://schemas.microsoft.com/office/powerpoint/2010/main" val="146734205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0"/>
            <a:ext cx="4955458" cy="3306762"/>
          </a:xfrm>
        </p:spPr>
        <p:txBody>
          <a:bodyPr>
            <a:normAutofit fontScale="90000"/>
          </a:bodyPr>
          <a:lstStyle/>
          <a:p>
            <a:pPr algn="l"/>
            <a:r>
              <a:rPr lang="en-US" sz="3600" b="1" dirty="0" smtClean="0"/>
              <a:t>83. If </a:t>
            </a:r>
            <a:r>
              <a:rPr lang="en-US" sz="3600" b="1" dirty="0"/>
              <a:t>initially the gov’t </a:t>
            </a:r>
            <a:r>
              <a:rPr lang="en-US" sz="3600" b="1" dirty="0" smtClean="0"/>
              <a:t>cannot stop illegal immigration, but then finds a way to block it, then  ____ domestic workers gain jobs and ____ immigrants lose jobs. </a:t>
            </a:r>
            <a:r>
              <a:rPr lang="en-US" sz="3600" dirty="0" smtClean="0"/>
              <a:t>(YP 84 #5)</a:t>
            </a:r>
            <a:endParaRPr lang="en-US" sz="3600" dirty="0"/>
          </a:p>
        </p:txBody>
      </p:sp>
      <p:pic>
        <p:nvPicPr>
          <p:cNvPr id="5" name="Picture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88931" y="-228600"/>
            <a:ext cx="4559869" cy="3962400"/>
          </a:xfrm>
          <a:prstGeom prst="rect">
            <a:avLst/>
          </a:prstGeom>
          <a:noFill/>
          <a:ln>
            <a:noFill/>
          </a:ln>
        </p:spPr>
      </p:pic>
      <p:sp>
        <p:nvSpPr>
          <p:cNvPr id="3" name="TPAnswers"/>
          <p:cNvSpPr>
            <a:spLocks noGrp="1"/>
          </p:cNvSpPr>
          <p:nvPr>
            <p:ph type="body" idx="1"/>
            <p:custDataLst>
              <p:tags r:id="rId2"/>
            </p:custDataLst>
          </p:nvPr>
        </p:nvSpPr>
        <p:spPr>
          <a:xfrm>
            <a:off x="457200" y="3810000"/>
            <a:ext cx="6096000" cy="2316163"/>
          </a:xfrm>
        </p:spPr>
        <p:txBody>
          <a:bodyPr>
            <a:noAutofit/>
          </a:bodyPr>
          <a:lstStyle/>
          <a:p>
            <a:pPr marL="514350" indent="-514350">
              <a:buFont typeface="Arial" pitchFamily="34" charset="0"/>
              <a:buAutoNum type="arabicPeriod"/>
            </a:pPr>
            <a:r>
              <a:rPr lang="en-US" dirty="0" smtClean="0"/>
              <a:t>100,000 gain jobs, 200,000 lose</a:t>
            </a:r>
          </a:p>
          <a:p>
            <a:pPr marL="514350" indent="-514350">
              <a:buFont typeface="Arial" pitchFamily="34" charset="0"/>
              <a:buAutoNum type="arabicPeriod"/>
            </a:pPr>
            <a:r>
              <a:rPr lang="en-US" dirty="0" smtClean="0"/>
              <a:t>200,000 </a:t>
            </a:r>
            <a:r>
              <a:rPr lang="en-US" dirty="0"/>
              <a:t>gain jobs, </a:t>
            </a:r>
            <a:r>
              <a:rPr lang="en-US" dirty="0" smtClean="0"/>
              <a:t>200,000 </a:t>
            </a:r>
            <a:r>
              <a:rPr lang="en-US" dirty="0"/>
              <a:t>lose</a:t>
            </a:r>
          </a:p>
          <a:p>
            <a:pPr marL="514350" indent="-514350">
              <a:buFont typeface="Arial" pitchFamily="34" charset="0"/>
              <a:buAutoNum type="arabicPeriod"/>
            </a:pPr>
            <a:r>
              <a:rPr lang="en-US" dirty="0" smtClean="0"/>
              <a:t>100,000 </a:t>
            </a:r>
            <a:r>
              <a:rPr lang="en-US" dirty="0"/>
              <a:t>gain jobs, </a:t>
            </a:r>
            <a:r>
              <a:rPr lang="en-US" dirty="0" smtClean="0"/>
              <a:t>250,000 </a:t>
            </a:r>
            <a:r>
              <a:rPr lang="en-US" dirty="0"/>
              <a:t>lose</a:t>
            </a:r>
          </a:p>
          <a:p>
            <a:pPr marL="514350" indent="-514350">
              <a:buFont typeface="Arial" pitchFamily="34" charset="0"/>
              <a:buAutoNum type="arabicPeriod"/>
            </a:pPr>
            <a:r>
              <a:rPr lang="en-US" dirty="0" smtClean="0"/>
              <a:t>100,000 </a:t>
            </a:r>
            <a:r>
              <a:rPr lang="en-US" dirty="0"/>
              <a:t>gain jobs, </a:t>
            </a:r>
            <a:r>
              <a:rPr lang="en-US" dirty="0" smtClean="0"/>
              <a:t>150,000 </a:t>
            </a:r>
            <a:r>
              <a:rPr lang="en-US" dirty="0"/>
              <a:t>lose</a:t>
            </a:r>
          </a:p>
        </p:txBody>
      </p:sp>
    </p:spTree>
    <p:custDataLst>
      <p:tags r:id="rId1"/>
    </p:custDataLst>
    <p:extLst>
      <p:ext uri="{BB962C8B-B14F-4D97-AF65-F5344CB8AC3E}">
        <p14:creationId xmlns:p14="http://schemas.microsoft.com/office/powerpoint/2010/main" val="15213716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0"/>
            <a:ext cx="4955458" cy="3306762"/>
          </a:xfrm>
        </p:spPr>
        <p:txBody>
          <a:bodyPr>
            <a:normAutofit fontScale="90000"/>
          </a:bodyPr>
          <a:lstStyle/>
          <a:p>
            <a:pPr algn="l"/>
            <a:r>
              <a:rPr lang="en-US" sz="3600" b="1" dirty="0" smtClean="0"/>
              <a:t>83. If </a:t>
            </a:r>
            <a:r>
              <a:rPr lang="en-US" sz="3600" b="1" dirty="0"/>
              <a:t>initially the gov’t </a:t>
            </a:r>
            <a:r>
              <a:rPr lang="en-US" sz="3600" b="1" dirty="0" smtClean="0"/>
              <a:t>cannot stop illegal immigration, but then finds a way to block it, then  ____ domestic workers gain jobs and ____ immigrants lose jobs. </a:t>
            </a:r>
            <a:r>
              <a:rPr lang="en-US" sz="3600" dirty="0" smtClean="0"/>
              <a:t>(YP 84 #5)</a:t>
            </a:r>
            <a:endParaRPr lang="en-US" sz="3600" dirty="0"/>
          </a:p>
        </p:txBody>
      </p:sp>
      <p:pic>
        <p:nvPicPr>
          <p:cNvPr id="5" name="Picture 4"/>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88931" y="-228600"/>
            <a:ext cx="4559869" cy="3962400"/>
          </a:xfrm>
          <a:prstGeom prst="rect">
            <a:avLst/>
          </a:prstGeom>
          <a:noFill/>
          <a:ln>
            <a:noFill/>
          </a:ln>
        </p:spPr>
      </p:pic>
      <p:sp>
        <p:nvSpPr>
          <p:cNvPr id="8" name="CorShape1"/>
          <p:cNvSpPr/>
          <p:nvPr>
            <p:custDataLst>
              <p:tags r:id="rId2"/>
            </p:custDataLst>
          </p:nvPr>
        </p:nvSpPr>
        <p:spPr>
          <a:xfrm rot="10800000">
            <a:off x="172720" y="3974254"/>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3810000"/>
            <a:ext cx="6096000" cy="2316163"/>
          </a:xfrm>
        </p:spPr>
        <p:txBody>
          <a:bodyPr>
            <a:noAutofit/>
          </a:bodyPr>
          <a:lstStyle/>
          <a:p>
            <a:pPr marL="514350" indent="-514350">
              <a:buFont typeface="Arial" pitchFamily="34" charset="0"/>
              <a:buAutoNum type="arabicPeriod"/>
            </a:pPr>
            <a:r>
              <a:rPr lang="en-US" dirty="0" smtClean="0"/>
              <a:t>100,000 gain jobs, 200,000 lose</a:t>
            </a:r>
          </a:p>
          <a:p>
            <a:pPr marL="514350" indent="-514350">
              <a:buFont typeface="Arial" pitchFamily="34" charset="0"/>
              <a:buAutoNum type="arabicPeriod"/>
            </a:pPr>
            <a:r>
              <a:rPr lang="en-US" dirty="0" smtClean="0"/>
              <a:t>200,000 </a:t>
            </a:r>
            <a:r>
              <a:rPr lang="en-US" dirty="0"/>
              <a:t>gain jobs, </a:t>
            </a:r>
            <a:r>
              <a:rPr lang="en-US" dirty="0" smtClean="0"/>
              <a:t>200,000 </a:t>
            </a:r>
            <a:r>
              <a:rPr lang="en-US" dirty="0"/>
              <a:t>lose</a:t>
            </a:r>
          </a:p>
          <a:p>
            <a:pPr marL="514350" indent="-514350">
              <a:buFont typeface="Arial" pitchFamily="34" charset="0"/>
              <a:buAutoNum type="arabicPeriod"/>
            </a:pPr>
            <a:r>
              <a:rPr lang="en-US" dirty="0" smtClean="0"/>
              <a:t>100,000 </a:t>
            </a:r>
            <a:r>
              <a:rPr lang="en-US" dirty="0"/>
              <a:t>gain jobs, </a:t>
            </a:r>
            <a:r>
              <a:rPr lang="en-US" dirty="0" smtClean="0"/>
              <a:t>250,000 </a:t>
            </a:r>
            <a:r>
              <a:rPr lang="en-US" dirty="0"/>
              <a:t>lose</a:t>
            </a:r>
          </a:p>
          <a:p>
            <a:pPr marL="514350" indent="-514350">
              <a:buFont typeface="Arial" pitchFamily="34" charset="0"/>
              <a:buAutoNum type="arabicPeriod"/>
            </a:pPr>
            <a:r>
              <a:rPr lang="en-US" dirty="0" smtClean="0"/>
              <a:t>100,000 </a:t>
            </a:r>
            <a:r>
              <a:rPr lang="en-US" dirty="0"/>
              <a:t>gain jobs, </a:t>
            </a:r>
            <a:r>
              <a:rPr lang="en-US" dirty="0" smtClean="0"/>
              <a:t>150,000 </a:t>
            </a:r>
            <a:r>
              <a:rPr lang="en-US" dirty="0"/>
              <a:t>lose</a:t>
            </a:r>
          </a:p>
        </p:txBody>
      </p:sp>
    </p:spTree>
    <p:custDataLst>
      <p:tags r:id="rId1"/>
    </p:custDataLst>
    <p:extLst>
      <p:ext uri="{BB962C8B-B14F-4D97-AF65-F5344CB8AC3E}">
        <p14:creationId xmlns:p14="http://schemas.microsoft.com/office/powerpoint/2010/main" val="632504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381000"/>
            <a:ext cx="6096000" cy="5159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62000" y="4800600"/>
            <a:ext cx="8228984" cy="1569660"/>
          </a:xfrm>
          <a:prstGeom prst="rect">
            <a:avLst/>
          </a:prstGeom>
          <a:noFill/>
        </p:spPr>
        <p:txBody>
          <a:bodyPr wrap="none" rtlCol="0">
            <a:spAutoFit/>
          </a:bodyPr>
          <a:lstStyle/>
          <a:p>
            <a:r>
              <a:rPr lang="en-US" sz="3200" b="1" dirty="0" smtClean="0"/>
              <a:t>Total employment now = 350, so:</a:t>
            </a:r>
          </a:p>
          <a:p>
            <a:r>
              <a:rPr lang="en-US" sz="3200" b="1" dirty="0" smtClean="0"/>
              <a:t>    100 domestic workers gained jobs (350 – 250)</a:t>
            </a:r>
          </a:p>
          <a:p>
            <a:r>
              <a:rPr lang="en-US" sz="3200" b="1" dirty="0" smtClean="0"/>
              <a:t>    200 illegal workers lost jobs (450 – 250)</a:t>
            </a:r>
            <a:endParaRPr lang="en-US" sz="3200" b="1" dirty="0"/>
          </a:p>
        </p:txBody>
      </p:sp>
    </p:spTree>
    <p:custDataLst>
      <p:tags r:id="rId1"/>
    </p:custDataLst>
    <p:extLst>
      <p:ext uri="{BB962C8B-B14F-4D97-AF65-F5344CB8AC3E}">
        <p14:creationId xmlns:p14="http://schemas.microsoft.com/office/powerpoint/2010/main" val="224681222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3352800"/>
          </a:xfrm>
        </p:spPr>
        <p:txBody>
          <a:bodyPr>
            <a:normAutofit/>
          </a:bodyPr>
          <a:lstStyle/>
          <a:p>
            <a:r>
              <a:rPr lang="en-US" sz="9600" b="1" dirty="0" smtClean="0">
                <a:latin typeface="Bodoni MT Black" pitchFamily="18" charset="0"/>
                <a:cs typeface="Aparajita" pitchFamily="34" charset="0"/>
              </a:rPr>
              <a:t>Study hard!</a:t>
            </a:r>
            <a:r>
              <a:rPr lang="en-US" dirty="0" smtClean="0"/>
              <a:t/>
            </a:r>
            <a:br>
              <a:rPr lang="en-US" dirty="0" smtClean="0"/>
            </a:br>
            <a:endParaRPr lang="en-US" dirty="0"/>
          </a:p>
        </p:txBody>
      </p:sp>
    </p:spTree>
    <p:custDataLst>
      <p:tags r:id="rId1"/>
    </p:custDataLst>
    <p:extLst>
      <p:ext uri="{BB962C8B-B14F-4D97-AF65-F5344CB8AC3E}">
        <p14:creationId xmlns:p14="http://schemas.microsoft.com/office/powerpoint/2010/main" val="2411500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81529" y="1524000"/>
            <a:ext cx="8878937" cy="1828800"/>
          </a:xfrm>
        </p:spPr>
        <p:txBody>
          <a:bodyPr>
            <a:normAutofit fontScale="90000"/>
          </a:bodyPr>
          <a:lstStyle/>
          <a:p>
            <a:pPr algn="l"/>
            <a:r>
              <a:rPr lang="en-US" sz="3200" b="1" dirty="0" smtClean="0"/>
              <a:t>9. </a:t>
            </a:r>
            <a:r>
              <a:rPr lang="en-US" sz="3200" b="1" dirty="0"/>
              <a:t>Assume before </a:t>
            </a:r>
            <a:r>
              <a:rPr lang="en-US" sz="3200" b="1" dirty="0" smtClean="0"/>
              <a:t>specialization both countries were producing at “B”, If </a:t>
            </a:r>
            <a:r>
              <a:rPr lang="en-US" sz="3200" b="1" dirty="0"/>
              <a:t>they specialize 100</a:t>
            </a:r>
            <a:r>
              <a:rPr lang="en-US" sz="3200" b="1" dirty="0" smtClean="0"/>
              <a:t>% according to their comparative advantage, </a:t>
            </a:r>
            <a:r>
              <a:rPr lang="en-US" sz="3200" b="1" dirty="0"/>
              <a:t>then the </a:t>
            </a:r>
            <a:r>
              <a:rPr lang="en-US" sz="3200" b="1" u="sng" dirty="0"/>
              <a:t>gains</a:t>
            </a:r>
            <a:r>
              <a:rPr lang="en-US" sz="3200" b="1" dirty="0"/>
              <a:t> will be:</a:t>
            </a:r>
            <a:endParaRPr lang="en-US" sz="3200" dirty="0"/>
          </a:p>
        </p:txBody>
      </p:sp>
      <p:pic>
        <p:nvPicPr>
          <p:cNvPr id="14384" name="Picture 15" descr="alphaomeg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8994194"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rShape1"/>
          <p:cNvSpPr/>
          <p:nvPr>
            <p:custDataLst>
              <p:tags r:id="rId2"/>
            </p:custDataLst>
          </p:nvPr>
        </p:nvSpPr>
        <p:spPr>
          <a:xfrm rot="10800000">
            <a:off x="1010920" y="3517054"/>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1295400" y="3352800"/>
            <a:ext cx="4343400" cy="2667000"/>
          </a:xfrm>
        </p:spPr>
        <p:txBody>
          <a:bodyPr>
            <a:noAutofit/>
          </a:bodyPr>
          <a:lstStyle/>
          <a:p>
            <a:pPr marL="514350" indent="-514350">
              <a:buFont typeface="Arial" pitchFamily="34" charset="0"/>
              <a:buAutoNum type="arabicPeriod"/>
            </a:pPr>
            <a:r>
              <a:rPr lang="en-US" dirty="0" smtClean="0"/>
              <a:t>30 wheat </a:t>
            </a:r>
          </a:p>
          <a:p>
            <a:pPr marL="514350" indent="-514350">
              <a:buFont typeface="Arial" pitchFamily="34" charset="0"/>
              <a:buAutoNum type="arabicPeriod"/>
            </a:pPr>
            <a:r>
              <a:rPr lang="en-US" dirty="0" smtClean="0"/>
              <a:t>15 steel</a:t>
            </a:r>
          </a:p>
          <a:p>
            <a:pPr marL="514350" indent="-514350">
              <a:buFont typeface="Arial" pitchFamily="34" charset="0"/>
              <a:buAutoNum type="arabicPeriod"/>
            </a:pPr>
            <a:r>
              <a:rPr lang="en-US" dirty="0" smtClean="0"/>
              <a:t>60 steel and 60 wheat</a:t>
            </a:r>
          </a:p>
          <a:p>
            <a:pPr marL="514350" indent="-514350">
              <a:buFont typeface="Arial" pitchFamily="34" charset="0"/>
              <a:buAutoNum type="arabicPeriod"/>
            </a:pPr>
            <a:r>
              <a:rPr lang="en-US" dirty="0" smtClean="0"/>
              <a:t>60 steel and 20 wheat</a:t>
            </a:r>
            <a:endParaRPr lang="en-US" dirty="0"/>
          </a:p>
        </p:txBody>
      </p:sp>
      <p:sp>
        <p:nvSpPr>
          <p:cNvPr id="11" name="TextBox 10"/>
          <p:cNvSpPr txBox="1"/>
          <p:nvPr/>
        </p:nvSpPr>
        <p:spPr>
          <a:xfrm>
            <a:off x="152400" y="5867400"/>
            <a:ext cx="1451038" cy="769441"/>
          </a:xfrm>
          <a:prstGeom prst="rect">
            <a:avLst/>
          </a:prstGeom>
          <a:noFill/>
        </p:spPr>
        <p:txBody>
          <a:bodyPr wrap="none" rtlCol="0">
            <a:spAutoFit/>
          </a:bodyPr>
          <a:lstStyle/>
          <a:p>
            <a:r>
              <a:rPr lang="en-US" sz="4400" dirty="0" smtClean="0"/>
              <a:t>YP 36</a:t>
            </a:r>
            <a:endParaRPr lang="en-US" sz="4400" dirty="0"/>
          </a:p>
        </p:txBody>
      </p:sp>
    </p:spTree>
    <p:custDataLst>
      <p:tags r:id="rId1"/>
    </p:custDataLst>
    <p:extLst>
      <p:ext uri="{BB962C8B-B14F-4D97-AF65-F5344CB8AC3E}">
        <p14:creationId xmlns:p14="http://schemas.microsoft.com/office/powerpoint/2010/main" val="2669557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PVERSION" val="12.0"/>
  <p:tag name="DELIMITERS" val="3.1"/>
  <p:tag name="SHOWBARVISIBLE" val="True"/>
  <p:tag name="EXPANDSHOWBAR" val="True"/>
  <p:tag name="USESECONDARYMONITOR" val="True"/>
  <p:tag name="BULLETTYPE" val="3"/>
  <p:tag name="ANSWERNOWSTYLE" val="-1"/>
  <p:tag name="ANSWERNOWTEXT" val="Answer Now"/>
  <p:tag name="COUNTDOWNSTYLE" val="-1"/>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0"/>
  <p:tag name="RESETCHARTS" val="True"/>
  <p:tag name="INCLUDENONRESPONDERS" val="False"/>
  <p:tag name="MULTIRESPDIVISOR" val="1"/>
  <p:tag name="PARTLISTDEFAULT" val="0"/>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True"/>
  <p:tag name="ADVANCEDSETTINGSVIEW" val="False"/>
  <p:tag name="FIBDISPLAYRESULTS" val="True"/>
  <p:tag name="FIBNUMRESULTS" val="5"/>
  <p:tag name="FIBINCLUDEOTHER" val="True"/>
  <p:tag name="FIBDISPLAYKEYWORDS" val="True"/>
  <p:tag name="POWERPOINTVERSION" val="14.0"/>
  <p:tag name="TASKPANEKEY" val="7f761f82-d453-42c2-8cf4-52c64ea1c49b"/>
  <p:tag name="TPFULLVERSION" val="4.3.2.1178"/>
</p:tagLst>
</file>

<file path=ppt/tags/tag10.xml><?xml version="1.0" encoding="utf-8"?>
<p:tagLst xmlns:a="http://schemas.openxmlformats.org/drawingml/2006/main" xmlns:r="http://schemas.openxmlformats.org/officeDocument/2006/relationships" xmlns:p="http://schemas.openxmlformats.org/presentationml/2006/main">
  <p:tag name="SLIDEID" val="C4712710A88B4165A390245CECE8F623"/>
  <p:tag name="SLIDETYPE" val="Q"/>
  <p:tag name="DEMOGRAPHIC" val="False"/>
  <p:tag name="TEAMASSIGN" val="False"/>
  <p:tag name="SPEEDSCORING" val="False"/>
  <p:tag name="INCORRECTPOINTVALUE" val="0"/>
  <p:tag name="ZEROBASED" val="False"/>
  <p:tag name="DELIMITERS" val="3.1"/>
  <p:tag name="VALUEFORMAT" val="0%"/>
  <p:tag name="TOTALRESPONSES" val="30"/>
  <p:tag name="RESPONSECOUNT" val="30"/>
  <p:tag name="SLICED" val="False"/>
  <p:tag name="RESPONSES" val="4;4;4;4;1;2;4;4;4;4;4;4;2;4;4;2;2;4;4;4;4;4;4;2;4;4;4;4;4;4;"/>
  <p:tag name="CHARTSTRINGSTD" val="1 5 0 24"/>
  <p:tag name="CHARTSTRINGREV" val="24 0 5 1"/>
  <p:tag name="CHARTSTRINGSTDPER" val="0.0333333333333333 0.166666666666667 0 0.8"/>
  <p:tag name="CHARTSTRINGREVPER" val="0.8 0 0.166666666666667 0.0333333333333333"/>
  <p:tag name="QUESTIONALIAS" val="Answer the next question on the basis of the following information for four highway programs of increasing scope. All figures are in millions of dollars.  7. Which alternative should the government build?"/>
  <p:tag name="ANSWERSALIAS" val="A|smicln|B|smicln|C|smicln|D"/>
  <p:tag name="CORRECTPOINTVALUE" val="1"/>
  <p:tag name="RESPONSESGATHERED" val="False"/>
  <p:tag name="ANONYMOUSTEMP" val="False"/>
  <p:tag name="SLIDEORDER" val="7"/>
  <p:tag name="SLIDEGUID" val="947D12CCF4C648BC8019AA3CFB90E068"/>
  <p:tag name="VALUES" val="Incorrect|smicln|Correct|smicln|Incorrect|smicln|Incorrect"/>
</p:tagLst>
</file>

<file path=ppt/tags/tag100.xml><?xml version="1.0" encoding="utf-8"?>
<p:tagLst xmlns:a="http://schemas.openxmlformats.org/drawingml/2006/main" xmlns:r="http://schemas.openxmlformats.org/officeDocument/2006/relationships" xmlns:p="http://schemas.openxmlformats.org/presentationml/2006/main">
  <p:tag name="SLIDEID" val="B854C85F964F4DBBB1CA015ACCA0E2C5"/>
  <p:tag name="SLIDETYPE" val="Q"/>
  <p:tag name="DEMOGRAPHIC" val="False"/>
  <p:tag name="TEAMASSIGN" val="False"/>
  <p:tag name="SPEEDSCORING" val="False"/>
  <p:tag name="INCORRECTPOINTVALUE" val="0"/>
  <p:tag name="ZEROBASED" val="False"/>
  <p:tag name="DELIMITERS" val="3.1"/>
  <p:tag name="VALUEFORMAT" val="0%"/>
  <p:tag name="ANSWERSALIAS" val="Increasing and positive|smicln|Increasing and negative|smicln|Decreasing and positive|smicln|Decreasing and negative"/>
  <p:tag name="QUESTIONALIAS" val="9. When the TP curve is increasing at a decreasing rate, then MP is"/>
  <p:tag name="TOTALRESPONSES" val="13"/>
  <p:tag name="RESPONSECOUNT" val="13"/>
  <p:tag name="SLICED" val="False"/>
  <p:tag name="RESPONSES" val="4;-;2;2;2;3;2;2;3;2;1;4;3;4;-;"/>
  <p:tag name="CHARTSTRINGSTD" val="1 6 3 3"/>
  <p:tag name="CHARTSTRINGREV" val="3 3 6 1"/>
  <p:tag name="CHARTSTRINGSTDPER" val="0.0769230769230769 0.461538461538462 0.230769230769231 0.230769230769231"/>
  <p:tag name="CHARTSTRINGREVPER" val="0.230769230769231 0.230769230769231 0.461538461538462 0.0769230769230769"/>
  <p:tag name="RESPONSESGATHERED" val="False"/>
  <p:tag name="ANONYMOUSTEMP" val="False"/>
  <p:tag name="CORRECTPOINTVALUE" val="0"/>
  <p:tag name="SLIDEORDER" val="3"/>
  <p:tag name="SLIDEGUID" val="45234006ED8A411198823D05EAFFC378"/>
  <p:tag name="VALUES" val="No Value|smicln|No Value|smicln|No Value|smicln|No Value"/>
</p:tagLst>
</file>

<file path=ppt/tags/tag101.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95"/>
  <p:tag name="FONTSIZE" val="32"/>
  <p:tag name="BULLETTYPE" val="ppBulletArabicPeriod"/>
  <p:tag name="ANSWERTEXT" val="Increasing and positive&#10;Increasing and negative&#10;Decreasing and positive&#10;Decreasing and negative"/>
</p:tagLst>
</file>

<file path=ppt/tags/tag102.xml><?xml version="1.0" encoding="utf-8"?>
<p:tagLst xmlns:a="http://schemas.openxmlformats.org/drawingml/2006/main" xmlns:r="http://schemas.openxmlformats.org/officeDocument/2006/relationships" xmlns:p="http://schemas.openxmlformats.org/presentationml/2006/main">
  <p:tag name="SLIDEID" val="B854C85F964F4DBBB1CA015ACCA0E2C5"/>
  <p:tag name="SLIDETYPE" val="Q"/>
  <p:tag name="DEMOGRAPHIC" val="False"/>
  <p:tag name="TEAMASSIGN" val="False"/>
  <p:tag name="SPEEDSCORING" val="False"/>
  <p:tag name="INCORRECTPOINTVALUE" val="0"/>
  <p:tag name="ZEROBASED" val="False"/>
  <p:tag name="DELIMITERS" val="3.1"/>
  <p:tag name="VALUEFORMAT" val="0%"/>
  <p:tag name="ANSWERSALIAS" val="Increasing and positive|smicln|Increasing and negative|smicln|Decreasing and positive|smicln|Decreasing and negative"/>
  <p:tag name="QUESTIONALIAS" val="9. When the TP curve is increasing at a decreasing rate, then MP is"/>
  <p:tag name="CORRECTPOINTVALUE" val="1"/>
  <p:tag name="TOTALRESPONSES" val="13"/>
  <p:tag name="RESPONSECOUNT" val="13"/>
  <p:tag name="SLICED" val="False"/>
  <p:tag name="RESPONSES" val="4;-;2;2;2;3;2;2;3;2;1;4;3;4;-;"/>
  <p:tag name="CHARTSTRINGSTD" val="1 6 3 3"/>
  <p:tag name="CHARTSTRINGREV" val="3 3 6 1"/>
  <p:tag name="CHARTSTRINGSTDPER" val="0.0769230769230769 0.461538461538462 0.230769230769231 0.230769230769231"/>
  <p:tag name="CHARTSTRINGREVPER" val="0.230769230769231 0.230769230769231 0.461538461538462 0.0769230769230769"/>
  <p:tag name="RESPONSESGATHERED" val="False"/>
  <p:tag name="ANONYMOUSTEMP" val="False"/>
  <p:tag name="SLIDEORDER" val="4"/>
  <p:tag name="SLIDEGUID" val="ED99AF1116E94DB5B2BFA9A4A9F9A8A6"/>
  <p:tag name="VALUES" val="Incorrect|smicln|Incorrect|smicln|Correct|smicln|Incorrect"/>
</p:tagLst>
</file>

<file path=ppt/tags/tag103.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04.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95"/>
  <p:tag name="FONTSIZE" val="32"/>
  <p:tag name="BULLETTYPE" val="ppBulletArabicPeriod"/>
  <p:tag name="ANSWERTEXT" val="Increasing and positive&#10;Increasing and negative&#10;Decreasing and positive&#10;Decreasing and negative"/>
</p:tagLst>
</file>

<file path=ppt/tags/tag105.xml><?xml version="1.0" encoding="utf-8"?>
<p:tagLst xmlns:a="http://schemas.openxmlformats.org/drawingml/2006/main" xmlns:r="http://schemas.openxmlformats.org/officeDocument/2006/relationships" xmlns:p="http://schemas.openxmlformats.org/presentationml/2006/main">
  <p:tag name="DELIMITERS" val="3.1"/>
</p:tagLst>
</file>

<file path=ppt/tags/tag106.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TOTALRESPONSES" val="15"/>
  <p:tag name="RESPONSECOUNT" val="15"/>
  <p:tag name="SLICED" val="False"/>
  <p:tag name="RESPONSES" val="3;3;3;3;3;3;3;3;6;6;3;6;3;4;3;"/>
  <p:tag name="CHARTSTRINGSTD" val="0 0 11 1 0 3"/>
  <p:tag name="CHARTSTRINGREV" val="3 0 1 11 0 0"/>
  <p:tag name="CHARTSTRINGSTDPER" val="0 0 0.733333333333333 0.0666666666666667 0 0.2"/>
  <p:tag name="CHARTSTRINGREVPER" val="0.2 0 0.0666666666666667 0.733333333333333 0 0"/>
  <p:tag name="RESPONSESGATHERED" val="False"/>
  <p:tag name="ANONYMOUSTEMP" val="False"/>
  <p:tag name="ANSWERSALIAS" val="Very many firms|smicln|Price takers (no control over price)|smicln|Standardized product|smicln|High Herfindahl index|smicln|No barriers to entry|smicln|No non-price competition"/>
  <p:tag name="QUESTIONALIAS" val="54. Which is NOT a characteristic of pure competition?"/>
  <p:tag name="VALUES" val="No Value|smicln|No Value|smicln|No Value|smicln|No Value|smicln|No Value|smicln|No Value|smicln|No Value"/>
  <p:tag name="CORRECTPOINTVALUE" val="0"/>
  <p:tag name="SLIDEORDER" val="3"/>
  <p:tag name="SLIDEGUID" val="C91DE46FB1D54E918107BE43FE700B41"/>
</p:tagLst>
</file>

<file path=ppt/tags/tag107.xml><?xml version="1.0" encoding="utf-8"?>
<p:tagLst xmlns:a="http://schemas.openxmlformats.org/drawingml/2006/main" xmlns:r="http://schemas.openxmlformats.org/officeDocument/2006/relationships" xmlns:p="http://schemas.openxmlformats.org/presentationml/2006/main">
  <p:tag name="ANSWERBULLETS" val="3"/>
  <p:tag name="OLDNUMANSWERS" val="6"/>
  <p:tag name="TEXTLENGTH" val="141"/>
  <p:tag name="FONTSIZE" val="32"/>
  <p:tag name="BULLETTYPE" val="ppBulletArabicPeriod"/>
  <p:tag name="ANSWERTEXT" val="Very many firms&#10;Price takers (no control over price)&#10;Standardized product&#10;High Herfindahl index&#10;No barriers to entry&#10;No non-price competition"/>
</p:tagLst>
</file>

<file path=ppt/tags/tag108.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TOTALRESPONSES" val="15"/>
  <p:tag name="RESPONSECOUNT" val="15"/>
  <p:tag name="SLICED" val="False"/>
  <p:tag name="RESPONSES" val="3;3;3;3;3;3;3;3;6;6;3;6;3;4;3;"/>
  <p:tag name="CHARTSTRINGSTD" val="0 0 11 1 0 3"/>
  <p:tag name="CHARTSTRINGREV" val="3 0 1 11 0 0"/>
  <p:tag name="CHARTSTRINGSTDPER" val="0 0 0.733333333333333 0.0666666666666667 0 0.2"/>
  <p:tag name="CHARTSTRINGREVPER" val="0.2 0 0.0666666666666667 0.733333333333333 0 0"/>
  <p:tag name="RESPONSESGATHERED" val="False"/>
  <p:tag name="ANONYMOUSTEMP" val="False"/>
  <p:tag name="VALUES" val="Incorrect|smicln|Incorrect|smicln|Incorrect|smicln|Correct|smicln|Incorrect|smicln|Incorrect|smicln|No Value"/>
  <p:tag name="ANSWERSALIAS" val="Very many firms|smicln|Price takers (no control over price)|smicln|Standardized product|smicln|High Herfindahl index|smicln|No barriers to entry|smicln|No non-price competition"/>
  <p:tag name="CORRECTPOINTVALUE" val="1"/>
  <p:tag name="QUESTIONALIAS" val="54. Which is NOT a characteristic of pure competition?"/>
  <p:tag name="SLIDEORDER" val="4"/>
  <p:tag name="SLIDEGUID" val="BC72C49950E4446899EFBEA98A385954"/>
</p:tagLst>
</file>

<file path=ppt/tags/tag109.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1.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10.xml><?xml version="1.0" encoding="utf-8"?>
<p:tagLst xmlns:a="http://schemas.openxmlformats.org/drawingml/2006/main" xmlns:r="http://schemas.openxmlformats.org/officeDocument/2006/relationships" xmlns:p="http://schemas.openxmlformats.org/presentationml/2006/main">
  <p:tag name="ANSWERBULLETS" val="3"/>
  <p:tag name="OLDNUMANSWERS" val="6"/>
  <p:tag name="TEXTLENGTH" val="141"/>
  <p:tag name="FONTSIZE" val="32"/>
  <p:tag name="BULLETTYPE" val="ppBulletArabicPeriod"/>
  <p:tag name="ANSWERTEXT" val="Very many firms&#10;Price takers (no control over price)&#10;Standardized product&#10;High Herfindahl index&#10;No barriers to entry&#10;No non-price competition"/>
</p:tagLst>
</file>

<file path=ppt/tags/tag111.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TOTALRESPONSES" val="15"/>
  <p:tag name="RESPONSECOUNT" val="15"/>
  <p:tag name="SLICED" val="False"/>
  <p:tag name="RESPONSES" val="3;3;3;3;3;3;3;3;6;6;3;6;3;4;3;"/>
  <p:tag name="CHARTSTRINGSTD" val="0 0 11 1 0 3"/>
  <p:tag name="CHARTSTRINGREV" val="3 0 1 11 0 0"/>
  <p:tag name="CHARTSTRINGSTDPER" val="0 0 0.733333333333333 0.0666666666666667 0 0.2"/>
  <p:tag name="CHARTSTRINGREVPER" val="0.2 0 0.0666666666666667 0.733333333333333 0 0"/>
  <p:tag name="RESPONSESGATHERED" val="False"/>
  <p:tag name="ANONYMOUSTEMP" val="False"/>
  <p:tag name="QUESTIONALIAS" val="2. Which is NOT a characteristic of monopolies?"/>
  <p:tag name="ANSWERSALIAS" val="Single firm|smicln|A lot of control over price|smicln|Mutual interdependence|smicln|Unique product|smicln|Blocked entry|smicln|Public relations non-price competition"/>
  <p:tag name="CORRECTPOINTVALUE" val="0"/>
  <p:tag name="SLIDEORDER" val="5"/>
  <p:tag name="SLIDEGUID" val="738BE2FDBFE84B55865EBA0BC9E42B70"/>
  <p:tag name="VALUES" val="No Value|smicln|No Value|smicln|No Value|smicln|No Value|smicln|No Value|smicln|No Value"/>
</p:tagLst>
</file>

<file path=ppt/tags/tag112.xml><?xml version="1.0" encoding="utf-8"?>
<p:tagLst xmlns:a="http://schemas.openxmlformats.org/drawingml/2006/main" xmlns:r="http://schemas.openxmlformats.org/officeDocument/2006/relationships" xmlns:p="http://schemas.openxmlformats.org/presentationml/2006/main">
  <p:tag name="ANSWERBULLETS" val="3"/>
  <p:tag name="OLDNUMANSWERS" val="6"/>
  <p:tag name="TEXTLENGTH" val="130"/>
  <p:tag name="FONTSIZE" val="32"/>
  <p:tag name="BULLETTYPE" val="ppBulletArabicPeriod"/>
  <p:tag name="ANSWERTEXT" val="Single firm&#10;A lot of control over price&#10;Mutual interdependence&#10;Unique product&#10;Blocked entry&#10;Public relations non-price competition"/>
</p:tagLst>
</file>

<file path=ppt/tags/tag113.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TOTALRESPONSES" val="15"/>
  <p:tag name="RESPONSECOUNT" val="15"/>
  <p:tag name="SLICED" val="False"/>
  <p:tag name="RESPONSES" val="3;3;3;3;3;3;3;3;6;6;3;6;3;4;3;"/>
  <p:tag name="CHARTSTRINGSTD" val="0 0 11 1 0 3"/>
  <p:tag name="CHARTSTRINGREV" val="3 0 1 11 0 0"/>
  <p:tag name="CHARTSTRINGSTDPER" val="0 0 0.733333333333333 0.0666666666666667 0 0.2"/>
  <p:tag name="CHARTSTRINGREVPER" val="0.2 0 0.0666666666666667 0.733333333333333 0 0"/>
  <p:tag name="RESPONSESGATHERED" val="False"/>
  <p:tag name="ANONYMOUSTEMP" val="False"/>
  <p:tag name="QUESTIONALIAS" val="2. Which is NOT a characteristic of monopolies?"/>
  <p:tag name="ANSWERSALIAS" val="Single firm|smicln|A lot of control over price|smicln|Mutual interdependence|smicln|Unique product|smicln|Blocked entry|smicln|Public relations non-price competition"/>
  <p:tag name="CORRECTPOINTVALUE" val="1"/>
  <p:tag name="SLIDEORDER" val="6"/>
  <p:tag name="SLIDEGUID" val="CE9186C0D2494399B02D0D98DD1CCA75"/>
  <p:tag name="VALUES" val="Incorrect|smicln|Incorrect|smicln|Correct|smicln|Incorrect|smicln|Incorrect|smicln|Incorrect"/>
</p:tagLst>
</file>

<file path=ppt/tags/tag114.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15.xml><?xml version="1.0" encoding="utf-8"?>
<p:tagLst xmlns:a="http://schemas.openxmlformats.org/drawingml/2006/main" xmlns:r="http://schemas.openxmlformats.org/officeDocument/2006/relationships" xmlns:p="http://schemas.openxmlformats.org/presentationml/2006/main">
  <p:tag name="ANSWERBULLETS" val="3"/>
  <p:tag name="OLDNUMANSWERS" val="6"/>
  <p:tag name="TEXTLENGTH" val="130"/>
  <p:tag name="FONTSIZE" val="32"/>
  <p:tag name="BULLETTYPE" val="ppBulletArabicPeriod"/>
  <p:tag name="ANSWERTEXT" val="Single firm&#10;A lot of control over price&#10;Mutual interdependence&#10;Unique product&#10;Blocked entry&#10;Public relations non-price competition"/>
</p:tagLst>
</file>

<file path=ppt/tags/tag116.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ANSWERSALIAS" val="Many firms|smicln|Standardized product|smicln|Some control over price (market power)|smicln|Low barriers to entry|smicln|A lot of non-price competition"/>
  <p:tag name="TOTALRESPONSES" val="16"/>
  <p:tag name="RESPONSECOUNT" val="16"/>
  <p:tag name="SLICED" val="False"/>
  <p:tag name="RESPONSES" val="2;2;2;2;2;2;2;2;3;2;2;2;2;5;2;2;"/>
  <p:tag name="CHARTSTRINGSTD" val="0 14 1 0 1"/>
  <p:tag name="CHARTSTRINGREV" val="1 0 1 14 0"/>
  <p:tag name="CHARTSTRINGSTDPER" val="0 0.875 0.0625 0 0.0625"/>
  <p:tag name="CHARTSTRINGREVPER" val="0.0625 0 0.0625 0.875 0"/>
  <p:tag name="RESPONSESGATHERED" val="False"/>
  <p:tag name="ANONYMOUSTEMP" val="False"/>
  <p:tag name="QUESTIONALIAS" val="3. Which is not a characteristic of monopolistic competition?"/>
  <p:tag name="CORRECTPOINTVALUE" val="0"/>
  <p:tag name="SLIDEORDER" val="4"/>
  <p:tag name="SLIDEGUID" val="A0E0BE0CC7284086B71259560ED033E6"/>
  <p:tag name="VALUES" val="No Value|smicln|No Value|smicln|No Value|smicln|No Value|smicln|No Value"/>
</p:tagLst>
</file>

<file path=ppt/tags/tag117.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123"/>
  <p:tag name="FONTSIZE" val="32"/>
  <p:tag name="BULLETTYPE" val="ppBulletArabicPeriod"/>
  <p:tag name="ANSWERTEXT" val="Many firms&#10;Standardized product&#10;Some control over price (market power)&#10;Low barriers to entry&#10;A lot of non-price competition"/>
</p:tagLst>
</file>

<file path=ppt/tags/tag118.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ANSWERSALIAS" val="Many firms|smicln|Standardized product|smicln|Some control over price (market power)|smicln|Low barriers to entry|smicln|A lot of non-price competition"/>
  <p:tag name="TOTALRESPONSES" val="16"/>
  <p:tag name="RESPONSECOUNT" val="16"/>
  <p:tag name="SLICED" val="False"/>
  <p:tag name="RESPONSES" val="2;2;2;2;2;2;2;2;3;2;2;2;2;5;2;2;"/>
  <p:tag name="CHARTSTRINGSTD" val="0 14 1 0 1"/>
  <p:tag name="CHARTSTRINGREV" val="1 0 1 14 0"/>
  <p:tag name="CHARTSTRINGSTDPER" val="0 0.875 0.0625 0 0.0625"/>
  <p:tag name="CHARTSTRINGREVPER" val="0.0625 0 0.0625 0.875 0"/>
  <p:tag name="RESPONSESGATHERED" val="False"/>
  <p:tag name="ANONYMOUSTEMP" val="False"/>
  <p:tag name="CORRECTPOINTVALUE" val="1"/>
  <p:tag name="QUESTIONALIAS" val="3. Which is not a characteristic of monopolistic competition?"/>
  <p:tag name="SLIDEORDER" val="5"/>
  <p:tag name="SLIDEGUID" val="14C9183860FD432CAAFE996873D19B05"/>
  <p:tag name="VALUES" val="Incorrect|smicln|Correct|smicln|Incorrect|smicln|Incorrect|smicln|Incorrect"/>
</p:tagLst>
</file>

<file path=ppt/tags/tag119.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2.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7"/>
  <p:tag name="FONTSIZE" val="27"/>
  <p:tag name="BULLETTYPE" val="ppBulletArabicPeriod"/>
  <p:tag name="ANSWERTEXT" val="A&#10;B&#10;C&#10;D"/>
</p:tagLst>
</file>

<file path=ppt/tags/tag120.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123"/>
  <p:tag name="FONTSIZE" val="32"/>
  <p:tag name="BULLETTYPE" val="ppBulletArabicPeriod"/>
  <p:tag name="ANSWERTEXT" val="Many firms&#10;Standardized product&#10;Some control over price (market power)&#10;Low barriers to entry&#10;A lot of non-price competition"/>
</p:tagLst>
</file>

<file path=ppt/tags/tag121.xml><?xml version="1.0" encoding="utf-8"?>
<p:tagLst xmlns:a="http://schemas.openxmlformats.org/drawingml/2006/main" xmlns:r="http://schemas.openxmlformats.org/officeDocument/2006/relationships" xmlns:p="http://schemas.openxmlformats.org/presentationml/2006/main">
  <p:tag name="SLIDEID" val="519BFF3EE7814C40A75E652EE23FC473"/>
  <p:tag name="SLIDETYPE" val="Q"/>
  <p:tag name="DEMOGRAPHIC" val="False"/>
  <p:tag name="TEAMASSIGN" val="False"/>
  <p:tag name="SPEEDSCORING" val="False"/>
  <p:tag name="INCORRECTPOINTVALUE" val="0"/>
  <p:tag name="ZEROBASED" val="False"/>
  <p:tag name="DELIMITERS" val="3.1"/>
  <p:tag name="VALUEFORMAT" val="0%"/>
  <p:tag name="TOTALRESPONSES" val="15"/>
  <p:tag name="RESPONSECOUNT" val="15"/>
  <p:tag name="SLICED" val="False"/>
  <p:tag name="RESPONSES" val="2;2;2;3;3;2;2;2;2;1;2;2;1;2;2;"/>
  <p:tag name="CHARTSTRINGSTD" val="2 11 2 0"/>
  <p:tag name="CHARTSTRINGREV" val="0 2 11 2"/>
  <p:tag name="CHARTSTRINGSTDPER" val="0.133333333333333 0.733333333333333 0.133333333333333 0"/>
  <p:tag name="CHARTSTRINGREVPER" val="0 0.133333333333333 0.733333333333333 0.133333333333333"/>
  <p:tag name="RESPONSESGATHERED" val="False"/>
  <p:tag name="ANONYMOUSTEMP" val="False"/>
  <p:tag name="ANSWERSALIAS" val="Few firms|smicln|Standardized or differentiated products|smicln|Blocked entry|smicln|Mutual interdependence|smicln|Collusion possible"/>
  <p:tag name="QUESTIONALIAS" val="8. Which is not a characteristic of oligopolies? "/>
  <p:tag name="CORRECTPOINTVALUE" val="0"/>
  <p:tag name="SLIDEORDER" val="4"/>
  <p:tag name="SLIDEGUID" val="999665F47AB64464A4F507634E380B19"/>
  <p:tag name="VALUES" val="No Value|smicln|No Value|smicln|No Value|smicln|No Value|smicln|No Value"/>
</p:tagLst>
</file>

<file path=ppt/tags/tag122.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105"/>
  <p:tag name="FONTSIZE" val="32"/>
  <p:tag name="BULLETTYPE" val="ppBulletArabicPeriod"/>
  <p:tag name="ANSWERTEXT" val="Few firms&#10;Standardized or differentiated products&#10;Blocked entry&#10;Mutual interdependence&#10;Collusion possible"/>
</p:tagLst>
</file>

<file path=ppt/tags/tag123.xml><?xml version="1.0" encoding="utf-8"?>
<p:tagLst xmlns:a="http://schemas.openxmlformats.org/drawingml/2006/main" xmlns:r="http://schemas.openxmlformats.org/officeDocument/2006/relationships" xmlns:p="http://schemas.openxmlformats.org/presentationml/2006/main">
  <p:tag name="SLIDEID" val="519BFF3EE7814C40A75E652EE23FC473"/>
  <p:tag name="SLIDETYPE" val="Q"/>
  <p:tag name="DEMOGRAPHIC" val="False"/>
  <p:tag name="TEAMASSIGN" val="False"/>
  <p:tag name="SPEEDSCORING" val="False"/>
  <p:tag name="INCORRECTPOINTVALUE" val="0"/>
  <p:tag name="ZEROBASED" val="False"/>
  <p:tag name="DELIMITERS" val="3.1"/>
  <p:tag name="VALUEFORMAT" val="0%"/>
  <p:tag name="TOTALRESPONSES" val="15"/>
  <p:tag name="RESPONSECOUNT" val="15"/>
  <p:tag name="SLICED" val="False"/>
  <p:tag name="RESPONSES" val="2;2;2;3;3;2;2;2;2;1;2;2;1;2;2;"/>
  <p:tag name="CHARTSTRINGSTD" val="2 11 2 0"/>
  <p:tag name="CHARTSTRINGREV" val="0 2 11 2"/>
  <p:tag name="CHARTSTRINGSTDPER" val="0.133333333333333 0.733333333333333 0.133333333333333 0"/>
  <p:tag name="CHARTSTRINGREVPER" val="0 0.133333333333333 0.733333333333333 0.133333333333333"/>
  <p:tag name="RESPONSESGATHERED" val="False"/>
  <p:tag name="ANONYMOUSTEMP" val="False"/>
  <p:tag name="ANSWERSALIAS" val="Few firms|smicln|Standardized or differentiated products|smicln|Blocked entry|smicln|Mutual interdependence|smicln|Collusion possible"/>
  <p:tag name="CORRECTPOINTVALUE" val="1"/>
  <p:tag name="QUESTIONALIAS" val="8. Which is not a characteristic of oligopolies? "/>
  <p:tag name="SLIDEORDER" val="5"/>
  <p:tag name="SLIDEGUID" val="E63A08EE3DB540AA8AE90657291E949A"/>
  <p:tag name="VALUES" val="Incorrect|smicln|Incorrect|smicln|Correct|smicln|Incorrect|smicln|Incorrect"/>
</p:tagLst>
</file>

<file path=ppt/tags/tag124.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25.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105"/>
  <p:tag name="FONTSIZE" val="32"/>
  <p:tag name="BULLETTYPE" val="ppBulletArabicPeriod"/>
  <p:tag name="ANSWERTEXT" val="Few firms&#10;Standardized or differentiated products&#10;Blocked entry&#10;Mutual interdependence&#10;Collusion possible"/>
</p:tagLst>
</file>

<file path=ppt/tags/tag126.xml><?xml version="1.0" encoding="utf-8"?>
<p:tagLst xmlns:a="http://schemas.openxmlformats.org/drawingml/2006/main" xmlns:r="http://schemas.openxmlformats.org/officeDocument/2006/relationships" xmlns:p="http://schemas.openxmlformats.org/presentationml/2006/main">
  <p:tag name="SLIDEID" val="387755D6CCD24FAA9E39AF86C2116800"/>
  <p:tag name="SLIDETYPE" val="Q"/>
  <p:tag name="DEMOGRAPHIC" val="False"/>
  <p:tag name="TEAMASSIGN" val="False"/>
  <p:tag name="SPEEDSCORING" val="False"/>
  <p:tag name="INCORRECTPOINTVALUE" val="0"/>
  <p:tag name="ZEROBASED" val="False"/>
  <p:tag name="DELIMITERS" val="3.1"/>
  <p:tag name="VALUEFORMAT" val="0%"/>
  <p:tag name="RESPONSECOUNT" val="13"/>
  <p:tag name="SLICED" val="False"/>
  <p:tag name="RESPONSES" val="2;2;4;1;1;1;1;1;3;-;1;1;1;1;"/>
  <p:tag name="CHARTSTRINGSTD" val="9 2 1 1"/>
  <p:tag name="CHARTSTRINGREV" val="1 1 2 9"/>
  <p:tag name="CHARTSTRINGSTDPER" val="0.692307692307692 0.153846153846154 0.0769230769230769 0.0769230769230769"/>
  <p:tag name="CHARTSTRINGREVPER" val="0.0769230769230769 0.0769230769230769 0.153846153846154 0.692307692307692"/>
  <p:tag name="TOTALRESPONSES" val="0"/>
  <p:tag name="RESPONSESGATHERED" val="False"/>
  <p:tag name="ANONYMOUSTEMP" val="False"/>
  <p:tag name="QUESTIONALIAS" val="13. If P = $32, this competitive firm will produce:"/>
  <p:tag name="ANSWERSALIAS" val="6|smicln|7|smicln|8 |smicln|9"/>
  <p:tag name="CORRECTPOINTVALUE" val="0"/>
  <p:tag name="SLIDEORDER" val="4"/>
  <p:tag name="SLIDEGUID" val="B8CA495A771F4B13A89FA45C326D57DD"/>
  <p:tag name="VALUES" val="No Value|smicln|No Value|smicln|No Value|smicln|No Value"/>
</p:tagLst>
</file>

<file path=ppt/tags/tag127.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8"/>
  <p:tag name="FONTSIZE" val="24"/>
  <p:tag name="BULLETTYPE" val="ppBulletArabicPeriod"/>
  <p:tag name="ANSWERTEXT" val="6&#10;7&#10;8 &#10;9"/>
</p:tagLst>
</file>

<file path=ppt/tags/tag128.xml><?xml version="1.0" encoding="utf-8"?>
<p:tagLst xmlns:a="http://schemas.openxmlformats.org/drawingml/2006/main" xmlns:r="http://schemas.openxmlformats.org/officeDocument/2006/relationships" xmlns:p="http://schemas.openxmlformats.org/presentationml/2006/main">
  <p:tag name="SLIDEID" val="387755D6CCD24FAA9E39AF86C2116800"/>
  <p:tag name="SLIDETYPE" val="Q"/>
  <p:tag name="DEMOGRAPHIC" val="False"/>
  <p:tag name="TEAMASSIGN" val="False"/>
  <p:tag name="SPEEDSCORING" val="False"/>
  <p:tag name="INCORRECTPOINTVALUE" val="0"/>
  <p:tag name="ZEROBASED" val="False"/>
  <p:tag name="DELIMITERS" val="3.1"/>
  <p:tag name="VALUEFORMAT" val="0%"/>
  <p:tag name="RESPONSECOUNT" val="13"/>
  <p:tag name="SLICED" val="False"/>
  <p:tag name="RESPONSES" val="2;2;4;1;1;1;1;1;3;-;1;1;1;1;"/>
  <p:tag name="CHARTSTRINGSTD" val="9 2 1 1"/>
  <p:tag name="CHARTSTRINGREV" val="1 1 2 9"/>
  <p:tag name="CHARTSTRINGSTDPER" val="0.692307692307692 0.153846153846154 0.0769230769230769 0.0769230769230769"/>
  <p:tag name="CHARTSTRINGREVPER" val="0.0769230769230769 0.0769230769230769 0.153846153846154 0.692307692307692"/>
  <p:tag name="TOTALRESPONSES" val="0"/>
  <p:tag name="RESPONSESGATHERED" val="False"/>
  <p:tag name="ANONYMOUSTEMP" val="False"/>
  <p:tag name="CORRECTPOINTVALUE" val="1"/>
  <p:tag name="QUESTIONALIAS" val="13. If P = $32, this competitive firm will produce:"/>
  <p:tag name="ANSWERSALIAS" val="6|smicln|7|smicln|8 |smicln|9"/>
  <p:tag name="SLIDEORDER" val="5"/>
  <p:tag name="SLIDEGUID" val="DE2692BE58814143AED3C3F7F604C2F1"/>
  <p:tag name="VALUES" val="Incorrect|smicln|Incorrect|smicln|Correct|smicln|Incorrect"/>
</p:tagLst>
</file>

<file path=ppt/tags/tag129.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8"/>
  <p:tag name="FONTSIZE" val="24"/>
  <p:tag name="BULLETTYPE" val="ppBulletArabicPeriod"/>
  <p:tag name="ANSWERTEXT" val="6&#10;7&#10;8 &#10;9"/>
</p:tagLst>
</file>

<file path=ppt/tags/tag13.xml><?xml version="1.0" encoding="utf-8"?>
<p:tagLst xmlns:a="http://schemas.openxmlformats.org/drawingml/2006/main" xmlns:r="http://schemas.openxmlformats.org/officeDocument/2006/relationships" xmlns:p="http://schemas.openxmlformats.org/presentationml/2006/main">
  <p:tag name="SLIDEID" val="FFDC401A6D28478ABA6DF9724ADC686B"/>
  <p:tag name="SLIDETYPE" val="Q"/>
  <p:tag name="TEAMASSIGN" val="False"/>
  <p:tag name="SPEEDSCORING" val="False"/>
  <p:tag name="ZEROBASED" val="False"/>
  <p:tag name="DELIMITERS" val="3.1"/>
  <p:tag name="VALUEFORMAT" val="0%"/>
  <p:tag name="QUESTIONALIAS" val="5. The “invisible hand” promotes society’s interest because:"/>
  <p:tag name="ANSWERSALIAS" val="Individuals pursuing their self-interest will produce goods that people want|smicln|Individuals will produce goods for others out of concern for their fellow human beings|smicln|It makes sure that everybody wins from competition|smicln|Government regulation pushes businesses into producing the right mix of goods"/>
  <p:tag name="TOTALRESPONSES" val="28"/>
  <p:tag name="RESPONSECOUNT" val="28"/>
  <p:tag name="SLICED" val="False"/>
  <p:tag name="RESPONSES" val="1;1;1;1;3;1;1;1;3;1;4;1;1;1;1;4;1;1;1;1;1;4;1;4;-;4;4;3;2;"/>
  <p:tag name="DEMOGRAPHIC" val="False"/>
  <p:tag name="INCORRECTPOINTVALUE" val="0"/>
  <p:tag name="CHARTSTRINGREV" val="6 3 1 18"/>
  <p:tag name="CHARTSTRINGREVPER" val="0.214285714285714 0.107142857142857 0.0357142857142857 0.642857142857143"/>
  <p:tag name="CHARTSTRINGSTD" val="18 1 3 6"/>
  <p:tag name="CHARTSTRINGSTDPER" val="0.642857142857143 0.0357142857142857 0.107142857142857 0.214285714285714"/>
  <p:tag name="RESPONSESGATHERED" val="False"/>
  <p:tag name="ANONYMOUSTEMP" val="False"/>
  <p:tag name="CORRECTPOINTVALUE" val="0"/>
  <p:tag name="SLIDEORDER" val="5"/>
  <p:tag name="SLIDEGUID" val="A92CDCEE9DB44A5EBFAB48DBB74D46EA"/>
  <p:tag name="VALUES" val="No Value|smicln|No Value|smicln|No Value|smicln|No Value"/>
</p:tagLst>
</file>

<file path=ppt/tags/tag130.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31.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TOTALRESPONSES" val="13"/>
  <p:tag name="RESPONSECOUNT" val="13"/>
  <p:tag name="SLICED" val="False"/>
  <p:tag name="RESPONSES" val="3;4;4;4;4;4;4;4;3;-;4;4;4;4;"/>
  <p:tag name="CHARTSTRINGSTD" val="0 0 2 11"/>
  <p:tag name="CHARTSTRINGREV" val="11 2 0 0"/>
  <p:tag name="CHARTSTRINGSTDPER" val="0 0 0.153846153846154 0.846153846153846"/>
  <p:tag name="CHARTSTRINGREVPER" val="0.846153846153846 0.153846153846154 0 0"/>
  <p:tag name="RESPONSESGATHERED" val="False"/>
  <p:tag name="ANONYMOUSTEMP" val="False"/>
  <p:tag name="QUESTIONALIAS" val="14. If the market price for the firm's product is $13, the competitive firm will produce: "/>
  <p:tag name="ANSWERSALIAS" val="5, loss = $105|smicln|5, profit = $105|smicln|8, loss = $136|smicln|zero, loss = $100"/>
  <p:tag name="CORRECTPOINTVALUE" val="0"/>
  <p:tag name="SLIDEORDER" val="4"/>
  <p:tag name="SLIDEGUID" val="609690D41F914C1E88F85D35D7796372"/>
  <p:tag name="VALUES" val="No Value|smicln|No Value|smicln|No Value|smicln|No Value"/>
</p:tagLst>
</file>

<file path=ppt/tags/tag132.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64"/>
  <p:tag name="FONTSIZE" val="32"/>
  <p:tag name="BULLETTYPE" val="ppBulletArabicPeriod"/>
  <p:tag name="ANSWERTEXT" val="5, loss = $105&#10;5, profit = $105&#10;8, loss = $136&#10;zero, loss = $100"/>
</p:tagLst>
</file>

<file path=ppt/tags/tag133.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TOTALRESPONSES" val="13"/>
  <p:tag name="RESPONSECOUNT" val="13"/>
  <p:tag name="SLICED" val="False"/>
  <p:tag name="RESPONSES" val="3;4;4;4;4;4;4;4;3;-;4;4;4;4;"/>
  <p:tag name="CHARTSTRINGSTD" val="0 0 2 11"/>
  <p:tag name="CHARTSTRINGREV" val="11 2 0 0"/>
  <p:tag name="CHARTSTRINGSTDPER" val="0 0 0.153846153846154 0.846153846153846"/>
  <p:tag name="CHARTSTRINGREVPER" val="0.846153846153846 0.153846153846154 0 0"/>
  <p:tag name="RESPONSESGATHERED" val="False"/>
  <p:tag name="ANONYMOUSTEMP" val="False"/>
  <p:tag name="CORRECTPOINTVALUE" val="1"/>
  <p:tag name="QUESTIONALIAS" val="14. If the market price for the firm's product is $13, the competitive firm will produce: "/>
  <p:tag name="ANSWERSALIAS" val="5, loss = $105|smicln|5, profit = $105|smicln|8, loss = $136|smicln|zero, loss = $100"/>
  <p:tag name="SLIDEORDER" val="5"/>
  <p:tag name="SLIDEGUID" val="893A487BE83840048A6BC7BAE44A8217"/>
  <p:tag name="VALUES" val="Incorrect|smicln|Incorrect|smicln|Incorrect|smicln|Correct"/>
</p:tagLst>
</file>

<file path=ppt/tags/tag134.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35.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64"/>
  <p:tag name="FONTSIZE" val="32"/>
  <p:tag name="BULLETTYPE" val="ppBulletArabicPeriod"/>
  <p:tag name="ANSWERTEXT" val="5, loss = $105&#10;5, profit = $105&#10;8, loss = $136&#10;zero, loss = $100"/>
</p:tagLst>
</file>

<file path=ppt/tags/tag136.xml><?xml version="1.0" encoding="utf-8"?>
<p:tagLst xmlns:a="http://schemas.openxmlformats.org/drawingml/2006/main" xmlns:r="http://schemas.openxmlformats.org/officeDocument/2006/relationships" xmlns:p="http://schemas.openxmlformats.org/presentationml/2006/main">
  <p:tag name="SLIDEID" val="59D7855427E848BA8597AB56B0989843"/>
  <p:tag name="SLIDETYPE" val="Q"/>
  <p:tag name="DEMOGRAPHIC" val="False"/>
  <p:tag name="TEAMASSIGN" val="False"/>
  <p:tag name="SPEEDSCORING" val="False"/>
  <p:tag name="INCORRECTPOINTVALUE" val="0"/>
  <p:tag name="ZEROBASED" val="False"/>
  <p:tag name="DELIMITERS" val="3.1"/>
  <p:tag name="VALUEFORMAT" val="0%"/>
  <p:tag name="TOTALRESPONSES" val="15"/>
  <p:tag name="RESPONSECOUNT" val="15"/>
  <p:tag name="SLICED" val="False"/>
  <p:tag name="RESPONSES" val="3;4;2;3;-;3;3;4;4;4;2;3;2;1;4;1;"/>
  <p:tag name="CHARTSTRINGSTD" val="2 3 5 5"/>
  <p:tag name="CHARTSTRINGREV" val="5 5 3 2"/>
  <p:tag name="CHARTSTRINGSTDPER" val="0.133333333333333 0.2 0.333333333333333 0.333333333333333"/>
  <p:tag name="CHARTSTRINGREVPER" val="0.333333333333333 0.333333333333333 0.2 0.133333333333333"/>
  <p:tag name="RESPONSESGATHERED" val="False"/>
  <p:tag name="ANONYMOUSTEMP" val="False"/>
  <p:tag name="ANSWERSALIAS" val="Demand will increase|smicln|Demand  will decrease|smicln|Supply will increase|smicln|Supply will decrease"/>
  <p:tag name="QUESTIONALIAS" val="18. Assume pure competition. What will happen in the long run? "/>
  <p:tag name="CORRECTPOINTVALUE" val="0"/>
  <p:tag name="SLIDEORDER" val="4"/>
  <p:tag name="SLIDEGUID" val="8729555479064442BE2BFE851B3AC5C6"/>
  <p:tag name="VALUES" val="No Value|smicln|No Value|smicln|No Value|smicln|No Value"/>
</p:tagLst>
</file>

<file path=ppt/tags/tag137.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84"/>
  <p:tag name="FONTSIZE" val="32"/>
  <p:tag name="BULLETTYPE" val="ppBulletArabicPeriod"/>
  <p:tag name="ANSWERTEXT" val="Demand will increase&#10;Demand  will decrease&#10;Supply will increase&#10;Supply will decrease"/>
</p:tagLst>
</file>

<file path=ppt/tags/tag138.xml><?xml version="1.0" encoding="utf-8"?>
<p:tagLst xmlns:a="http://schemas.openxmlformats.org/drawingml/2006/main" xmlns:r="http://schemas.openxmlformats.org/officeDocument/2006/relationships" xmlns:p="http://schemas.openxmlformats.org/presentationml/2006/main">
  <p:tag name="SLIDEID" val="59D7855427E848BA8597AB56B0989843"/>
  <p:tag name="SLIDETYPE" val="Q"/>
  <p:tag name="DEMOGRAPHIC" val="False"/>
  <p:tag name="TEAMASSIGN" val="False"/>
  <p:tag name="SPEEDSCORING" val="False"/>
  <p:tag name="INCORRECTPOINTVALUE" val="0"/>
  <p:tag name="ZEROBASED" val="False"/>
  <p:tag name="DELIMITERS" val="3.1"/>
  <p:tag name="VALUEFORMAT" val="0%"/>
  <p:tag name="TOTALRESPONSES" val="15"/>
  <p:tag name="RESPONSECOUNT" val="15"/>
  <p:tag name="SLICED" val="False"/>
  <p:tag name="RESPONSES" val="3;4;2;3;-;3;3;4;4;4;2;3;2;1;4;1;"/>
  <p:tag name="CHARTSTRINGSTD" val="2 3 5 5"/>
  <p:tag name="CHARTSTRINGREV" val="5 5 3 2"/>
  <p:tag name="CHARTSTRINGSTDPER" val="0.133333333333333 0.2 0.333333333333333 0.333333333333333"/>
  <p:tag name="CHARTSTRINGREVPER" val="0.333333333333333 0.333333333333333 0.2 0.133333333333333"/>
  <p:tag name="RESPONSESGATHERED" val="False"/>
  <p:tag name="ANONYMOUSTEMP" val="False"/>
  <p:tag name="CORRECTPOINTVALUE" val="1"/>
  <p:tag name="ANSWERSALIAS" val="Demand will increase|smicln|Demand  will decrease|smicln|Supply will increase|smicln|Supply will decrease"/>
  <p:tag name="QUESTIONALIAS" val="18. Assume pure competition. What will happen in the long run? "/>
  <p:tag name="SLIDEORDER" val="5"/>
  <p:tag name="SLIDEGUID" val="74D3378E6404449191C0B85C7C72DFD3"/>
  <p:tag name="VALUES" val="Incorrect|smicln|Incorrect|smicln|Correct|smicln|Incorrect"/>
</p:tagLst>
</file>

<file path=ppt/tags/tag139.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4.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292"/>
  <p:tag name="FONTSIZE" val="32"/>
  <p:tag name="BULLETTYPE" val="ppBulletArabicPeriod"/>
  <p:tag name="ANSWERTEXT" val="Individuals pursuing their self-interest will produce goods that people want&#10;Individuals will produce goods for others out of concern for their fellow human beings&#10;It makes sure that everybody wins from competition&#10;Government regulation pushes businesses into producing the right mix of goods"/>
</p:tagLst>
</file>

<file path=ppt/tags/tag140.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84"/>
  <p:tag name="FONTSIZE" val="32"/>
  <p:tag name="BULLETTYPE" val="ppBulletArabicPeriod"/>
  <p:tag name="ANSWERTEXT" val="Demand will increase&#10;Demand  will decrease&#10;Supply will increase&#10;Supply will decrease"/>
</p:tagLst>
</file>

<file path=ppt/tags/tag141.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TOTALRESPONSES" val="16"/>
  <p:tag name="RESPONSECOUNT" val="16"/>
  <p:tag name="SLICED" val="False"/>
  <p:tag name="RESPONSES" val="1;1;1;1;2;2;2;2;2;3;2;2;2;1;2;2;"/>
  <p:tag name="CHARTSTRINGSTD" val="5 10 1 0"/>
  <p:tag name="CHARTSTRINGREV" val="0 1 10 5"/>
  <p:tag name="CHARTSTRINGSTDPER" val="0.3125 0.625 0.0625 0"/>
  <p:tag name="CHARTSTRINGREVPER" val="0 0.0625 0.625 0.3125"/>
  <p:tag name="RESPONSESGATHERED" val="False"/>
  <p:tag name="ANONYMOUSTEMP" val="False"/>
  <p:tag name="ANSWERSALIAS" val="MR = MC|smicln|MC = ATC|smicln|P = MC|smicln|MSB = MSC"/>
  <p:tag name="QUESTIONALIAS" val="20. Productive efficiency: "/>
  <p:tag name="CORRECTPOINTVALUE" val="0"/>
  <p:tag name="SLIDEORDER" val="4"/>
  <p:tag name="SLIDEGUID" val="4FA128ECEC044F9A96E3D61C8003A14C"/>
  <p:tag name="VALUES" val="No Value|smicln|No Value|smicln|No Value|smicln|No Value"/>
</p:tagLst>
</file>

<file path=ppt/tags/tag142.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33"/>
  <p:tag name="FONTSIZE" val="32"/>
  <p:tag name="BULLETTYPE" val="ppBulletArabicPeriod"/>
  <p:tag name="ANSWERTEXT" val="MR = MC&#10;MC = ATC&#10;P = MC&#10;MSB = MSC"/>
</p:tagLst>
</file>

<file path=ppt/tags/tag143.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TOTALRESPONSES" val="16"/>
  <p:tag name="RESPONSECOUNT" val="16"/>
  <p:tag name="SLICED" val="False"/>
  <p:tag name="RESPONSES" val="1;1;1;1;2;2;2;2;2;3;2;2;2;1;2;2;"/>
  <p:tag name="CHARTSTRINGSTD" val="5 10 1 0"/>
  <p:tag name="CHARTSTRINGREV" val="0 1 10 5"/>
  <p:tag name="CHARTSTRINGSTDPER" val="0.3125 0.625 0.0625 0"/>
  <p:tag name="CHARTSTRINGREVPER" val="0 0.0625 0.625 0.3125"/>
  <p:tag name="RESPONSESGATHERED" val="False"/>
  <p:tag name="ANONYMOUSTEMP" val="False"/>
  <p:tag name="ANSWERSALIAS" val="MR = MC|smicln|MC = ATC|smicln|P = MC|smicln|MSB = MSC"/>
  <p:tag name="CORRECTPOINTVALUE" val="1"/>
  <p:tag name="QUESTIONALIAS" val="20. Productive efficiency: "/>
  <p:tag name="SLIDEORDER" val="5"/>
  <p:tag name="SLIDEGUID" val="BF54FA74E61449ED97E1B7370379A5C1"/>
  <p:tag name="VALUES" val="Incorrect|smicln|Correct|smicln|Incorrect|smicln|Incorrect"/>
</p:tagLst>
</file>

<file path=ppt/tags/tag144.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33"/>
  <p:tag name="FONTSIZE" val="32"/>
  <p:tag name="BULLETTYPE" val="ppBulletArabicPeriod"/>
  <p:tag name="ANSWERTEXT" val="MR = MC&#10;MC = ATC&#10;P = MC&#10;MSB = MSC"/>
</p:tagLst>
</file>

<file path=ppt/tags/tag145.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46.xml><?xml version="1.0" encoding="utf-8"?>
<p:tagLst xmlns:a="http://schemas.openxmlformats.org/drawingml/2006/main" xmlns:r="http://schemas.openxmlformats.org/officeDocument/2006/relationships" xmlns:p="http://schemas.openxmlformats.org/presentationml/2006/main">
  <p:tag name="SLIDEID" val="B854C85F964F4DBBB1CA015ACCA0E2C5"/>
  <p:tag name="SLIDETYPE" val="Q"/>
  <p:tag name="DEMOGRAPHIC" val="False"/>
  <p:tag name="TEAMASSIGN" val="False"/>
  <p:tag name="SPEEDSCORING" val="False"/>
  <p:tag name="INCORRECTPOINTVALUE" val="0"/>
  <p:tag name="ZEROBASED" val="False"/>
  <p:tag name="DELIMITERS" val="3.1"/>
  <p:tag name="VALUEFORMAT" val="0%"/>
  <p:tag name="ANSWERSALIAS" val="$1200|smicln|$900|smicln|$600|smicln|$400|smicln|$300"/>
  <p:tag name="TOTALRESPONSES" val="15"/>
  <p:tag name="RESPONSECOUNT" val="15"/>
  <p:tag name="SLICED" val="False"/>
  <p:tag name="RESPONSES" val="2;5;2;2;5;5;5;2;5;2;5;2;2;2;5;"/>
  <p:tag name="CHARTSTRINGSTD" val="0 8 0 0 7"/>
  <p:tag name="CHARTSTRINGREV" val="7 0 0 8 0"/>
  <p:tag name="CHARTSTRINGSTDPER" val="0 0.533333333333333 0 0 0.466666666666667"/>
  <p:tag name="CHARTSTRINGREVPER" val="0.466666666666667 0 0 0.533333333333333 0"/>
  <p:tag name="RESPONSESGATHERED" val="False"/>
  <p:tag name="ANONYMOUSTEMP" val="False"/>
  <p:tag name="QUESTIONALIAS" val="24. What would the profits be?"/>
  <p:tag name="CORRECTPOINTVALUE" val="0"/>
  <p:tag name="SLIDEORDER" val="4"/>
  <p:tag name="SLIDEGUID" val="81D7F3B848B8435392EBC16ADEB4D987"/>
  <p:tag name="VALUES" val="No Value|smicln|No Value|smicln|No Value|smicln|No Value|smicln|No Value"/>
</p:tagLst>
</file>

<file path=ppt/tags/tag147.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25"/>
  <p:tag name="FONTSIZE" val="32"/>
  <p:tag name="BULLETTYPE" val="ppBulletArabicPeriod"/>
  <p:tag name="ANSWERTEXT" val="$1200&#10;$900&#10;$600&#10;$400&#10;$300"/>
</p:tagLst>
</file>

<file path=ppt/tags/tag148.xml><?xml version="1.0" encoding="utf-8"?>
<p:tagLst xmlns:a="http://schemas.openxmlformats.org/drawingml/2006/main" xmlns:r="http://schemas.openxmlformats.org/officeDocument/2006/relationships" xmlns:p="http://schemas.openxmlformats.org/presentationml/2006/main">
  <p:tag name="SLIDEID" val="B854C85F964F4DBBB1CA015ACCA0E2C5"/>
  <p:tag name="SLIDETYPE" val="Q"/>
  <p:tag name="DEMOGRAPHIC" val="False"/>
  <p:tag name="TEAMASSIGN" val="False"/>
  <p:tag name="SPEEDSCORING" val="False"/>
  <p:tag name="INCORRECTPOINTVALUE" val="0"/>
  <p:tag name="ZEROBASED" val="False"/>
  <p:tag name="DELIMITERS" val="3.1"/>
  <p:tag name="VALUEFORMAT" val="0%"/>
  <p:tag name="ANSWERSALIAS" val="$1200|smicln|$900|smicln|$600|smicln|$400|smicln|$300"/>
  <p:tag name="TOTALRESPONSES" val="15"/>
  <p:tag name="RESPONSECOUNT" val="15"/>
  <p:tag name="SLICED" val="False"/>
  <p:tag name="RESPONSES" val="2;5;2;2;5;5;5;2;5;2;5;2;2;2;5;"/>
  <p:tag name="CHARTSTRINGSTD" val="0 8 0 0 7"/>
  <p:tag name="CHARTSTRINGREV" val="7 0 0 8 0"/>
  <p:tag name="CHARTSTRINGSTDPER" val="0 0.533333333333333 0 0 0.466666666666667"/>
  <p:tag name="CHARTSTRINGREVPER" val="0.466666666666667 0 0 0.533333333333333 0"/>
  <p:tag name="RESPONSESGATHERED" val="False"/>
  <p:tag name="ANONYMOUSTEMP" val="False"/>
  <p:tag name="CORRECTPOINTVALUE" val="1"/>
  <p:tag name="QUESTIONALIAS" val="24. What would the profits be?"/>
  <p:tag name="SLIDEORDER" val="5"/>
  <p:tag name="SLIDEGUID" val="18195D2B0FD6451D91E2305C1528CB11"/>
  <p:tag name="VALUES" val="Incorrect|smicln|Incorrect|smicln|Incorrect|smicln|Incorrect|smicln|Correct"/>
</p:tagLst>
</file>

<file path=ppt/tags/tag149.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5.xml><?xml version="1.0" encoding="utf-8"?>
<p:tagLst xmlns:a="http://schemas.openxmlformats.org/drawingml/2006/main" xmlns:r="http://schemas.openxmlformats.org/officeDocument/2006/relationships" xmlns:p="http://schemas.openxmlformats.org/presentationml/2006/main">
  <p:tag name="SLIDEID" val="FFDC401A6D28478ABA6DF9724ADC686B"/>
  <p:tag name="SLIDETYPE" val="Q"/>
  <p:tag name="TEAMASSIGN" val="False"/>
  <p:tag name="SPEEDSCORING" val="False"/>
  <p:tag name="ZEROBASED" val="False"/>
  <p:tag name="DELIMITERS" val="3.1"/>
  <p:tag name="VALUEFORMAT" val="0%"/>
  <p:tag name="QUESTIONALIAS" val="5. The “invisible hand” promotes society’s interest because:"/>
  <p:tag name="ANSWERSALIAS" val="Individuals pursuing their self-interest will produce goods that people want|smicln|Individuals will produce goods for others out of concern for their fellow human beings|smicln|It makes sure that everybody wins from competition|smicln|Government regulation pushes businesses into producing the right mix of goods"/>
  <p:tag name="TOTALRESPONSES" val="28"/>
  <p:tag name="RESPONSECOUNT" val="28"/>
  <p:tag name="SLICED" val="False"/>
  <p:tag name="RESPONSES" val="1;1;1;1;3;1;1;1;3;1;4;1;1;1;1;4;1;1;1;1;1;4;1;4;-;4;4;3;2;"/>
  <p:tag name="DEMOGRAPHIC" val="False"/>
  <p:tag name="INCORRECTPOINTVALUE" val="0"/>
  <p:tag name="CHARTSTRINGREV" val="6 3 1 18"/>
  <p:tag name="CHARTSTRINGREVPER" val="0.214285714285714 0.107142857142857 0.0357142857142857 0.642857142857143"/>
  <p:tag name="CHARTSTRINGSTD" val="18 1 3 6"/>
  <p:tag name="CHARTSTRINGSTDPER" val="0.642857142857143 0.0357142857142857 0.107142857142857 0.214285714285714"/>
  <p:tag name="CORRECTPOINTVALUE" val="1"/>
  <p:tag name="RESPONSESGATHERED" val="False"/>
  <p:tag name="ANONYMOUSTEMP" val="False"/>
  <p:tag name="SLIDEORDER" val="4"/>
  <p:tag name="SLIDEGUID" val="22CC444696F5432EBCC80C1D46534615"/>
  <p:tag name="VALUES" val="Correct|smicln|Incorrect|smicln|Incorrect|smicln|Incorrect"/>
</p:tagLst>
</file>

<file path=ppt/tags/tag150.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25"/>
  <p:tag name="FONTSIZE" val="32"/>
  <p:tag name="BULLETTYPE" val="ppBulletArabicPeriod"/>
  <p:tag name="ANSWERTEXT" val="$1200&#10;$900&#10;$600&#10;$400&#10;$300"/>
</p:tagLst>
</file>

<file path=ppt/tags/tag151.xml><?xml version="1.0" encoding="utf-8"?>
<p:tagLst xmlns:a="http://schemas.openxmlformats.org/drawingml/2006/main" xmlns:r="http://schemas.openxmlformats.org/officeDocument/2006/relationships" xmlns:p="http://schemas.openxmlformats.org/presentationml/2006/main">
  <p:tag name="SLIDEID" val="59D7855427E848BA8597AB56B0989843"/>
  <p:tag name="SLIDETYPE" val="Q"/>
  <p:tag name="DEMOGRAPHIC" val="False"/>
  <p:tag name="TEAMASSIGN" val="False"/>
  <p:tag name="SPEEDSCORING" val="False"/>
  <p:tag name="INCORRECTPOINTVALUE" val="0"/>
  <p:tag name="ZEROBASED" val="False"/>
  <p:tag name="DELIMITERS" val="3.1"/>
  <p:tag name="VALUEFORMAT" val="0%"/>
  <p:tag name="ANSWERSALIAS" val="N|smicln|M|smicln|Q|smicln|R"/>
  <p:tag name="TOTALRESPONSES" val="11"/>
  <p:tag name="RESPONSECOUNT" val="11"/>
  <p:tag name="SLICED" val="False"/>
  <p:tag name="RESPONSES" val="3;3;2;3;1;3;3;3;2;1;3;"/>
  <p:tag name="CHARTSTRINGSTD" val="2 2 7 0"/>
  <p:tag name="CHARTSTRINGREV" val="0 7 2 2"/>
  <p:tag name="CHARTSTRINGSTDPER" val="0.181818181818182 0.181818181818182 0.636363636363636 0"/>
  <p:tag name="CHARTSTRINGREVPER" val="0 0.636363636363636 0.181818181818182 0.181818181818182"/>
  <p:tag name="RESPONSESGATHERED" val="False"/>
  <p:tag name="ANONYMOUSTEMP" val="False"/>
  <p:tag name="QUESTIONALIAS" val="28. If this firm were  a perfectly price discriminating monopolist, what quantity would be produced?"/>
  <p:tag name="CORRECTPOINTVALUE" val="0"/>
  <p:tag name="SLIDEORDER" val="7"/>
  <p:tag name="SLIDEGUID" val="EBEE641A56DB490DA64F0662D235B291"/>
  <p:tag name="VALUES" val="No Value|smicln|No Value|smicln|No Value|smicln|No Value"/>
</p:tagLst>
</file>

<file path=ppt/tags/tag152.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7"/>
  <p:tag name="FONTSIZE" val="32"/>
  <p:tag name="BULLETTYPE" val="ppBulletArabicPeriod"/>
  <p:tag name="ANSWERTEXT" val="N&#10;M&#10;Q&#10;R"/>
</p:tagLst>
</file>

<file path=ppt/tags/tag153.xml><?xml version="1.0" encoding="utf-8"?>
<p:tagLst xmlns:a="http://schemas.openxmlformats.org/drawingml/2006/main" xmlns:r="http://schemas.openxmlformats.org/officeDocument/2006/relationships" xmlns:p="http://schemas.openxmlformats.org/presentationml/2006/main">
  <p:tag name="SLIDEID" val="59D7855427E848BA8597AB56B0989843"/>
  <p:tag name="SLIDETYPE" val="Q"/>
  <p:tag name="DEMOGRAPHIC" val="False"/>
  <p:tag name="TEAMASSIGN" val="False"/>
  <p:tag name="SPEEDSCORING" val="False"/>
  <p:tag name="INCORRECTPOINTVALUE" val="0"/>
  <p:tag name="ZEROBASED" val="False"/>
  <p:tag name="DELIMITERS" val="3.1"/>
  <p:tag name="VALUEFORMAT" val="0%"/>
  <p:tag name="ANSWERSALIAS" val="N|smicln|M|smicln|Q|smicln|R"/>
  <p:tag name="TOTALRESPONSES" val="11"/>
  <p:tag name="RESPONSECOUNT" val="11"/>
  <p:tag name="SLICED" val="False"/>
  <p:tag name="RESPONSES" val="3;3;2;3;1;3;3;3;2;1;3;"/>
  <p:tag name="CHARTSTRINGSTD" val="2 2 7 0"/>
  <p:tag name="CHARTSTRINGREV" val="0 7 2 2"/>
  <p:tag name="CHARTSTRINGSTDPER" val="0.181818181818182 0.181818181818182 0.636363636363636 0"/>
  <p:tag name="CHARTSTRINGREVPER" val="0 0.636363636363636 0.181818181818182 0.181818181818182"/>
  <p:tag name="RESPONSESGATHERED" val="False"/>
  <p:tag name="ANONYMOUSTEMP" val="False"/>
  <p:tag name="CORRECTPOINTVALUE" val="1"/>
  <p:tag name="QUESTIONALIAS" val="28. If this firm were  a perfectly price discriminating monopolist, what quantity would be produced?"/>
  <p:tag name="SLIDEORDER" val="8"/>
  <p:tag name="SLIDEGUID" val="1F2BAD603B7D407382B66DF1F512FE28"/>
  <p:tag name="VALUES" val="Incorrect|smicln|Incorrect|smicln|Correct|smicln|Incorrect"/>
</p:tagLst>
</file>

<file path=ppt/tags/tag154.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7"/>
  <p:tag name="FONTSIZE" val="32"/>
  <p:tag name="BULLETTYPE" val="ppBulletArabicPeriod"/>
  <p:tag name="ANSWERTEXT" val="N&#10;M&#10;Q&#10;R"/>
</p:tagLst>
</file>

<file path=ppt/tags/tag155.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56.xml><?xml version="1.0" encoding="utf-8"?>
<p:tagLst xmlns:a="http://schemas.openxmlformats.org/drawingml/2006/main" xmlns:r="http://schemas.openxmlformats.org/officeDocument/2006/relationships" xmlns:p="http://schemas.openxmlformats.org/presentationml/2006/main">
  <p:tag name="SLIDEID" val="6A7006873F4348BDAC2B6FD9D0C4C801"/>
  <p:tag name="SLIDETYPE" val="Q"/>
  <p:tag name="DEMOGRAPHIC" val="False"/>
  <p:tag name="TEAMASSIGN" val="False"/>
  <p:tag name="SPEEDSCORING" val="False"/>
  <p:tag name="INCORRECTPOINTVALUE" val="0"/>
  <p:tag name="ZEROBASED" val="False"/>
  <p:tag name="DELIMITERS" val="3.1"/>
  <p:tag name="VALUEFORMAT" val="0%"/>
  <p:tag name="ANSWERSALIAS" val="P1|smicln|P2|smicln|P3|smicln|P4"/>
  <p:tag name="TOTALRESPONSES" val="11"/>
  <p:tag name="RESPONSECOUNT" val="11"/>
  <p:tag name="SLICED" val="False"/>
  <p:tag name="RESPONSES" val="1;1;1;1;1;1;1;1;4;1;1;"/>
  <p:tag name="CHARTSTRINGSTD" val="10 0 0 1"/>
  <p:tag name="CHARTSTRINGREV" val="1 0 0 10"/>
  <p:tag name="CHARTSTRINGSTDPER" val="0.909090909090909 0 0 0.0909090909090909"/>
  <p:tag name="CHARTSTRINGREVPER" val="0.0909090909090909 0 0 0.909090909090909"/>
  <p:tag name="RESPONSESGATHERED" val="False"/>
  <p:tag name="ANONYMOUSTEMP" val="False"/>
  <p:tag name="QUESTIONALIAS" val="29. If the government uses AC pricing  (fair return pricing) they would put a price  ceiling at:"/>
  <p:tag name="CORRECTPOINTVALUE" val="0"/>
  <p:tag name="SLIDEORDER" val="6"/>
  <p:tag name="SLIDEGUID" val="405AFEAC5A8A4CFBAEBE8A6040BB2CBF"/>
  <p:tag name="VALUES" val="No Value|smicln|No Value|smicln|No Value|smicln|No Value"/>
</p:tagLst>
</file>

<file path=ppt/tags/tag157.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11"/>
  <p:tag name="FONTSIZE" val="36"/>
  <p:tag name="BULLETTYPE" val="ppBulletArabicPeriod"/>
  <p:tag name="ANSWERTEXT" val="P1&#10;P2&#10;P3&#10;P4"/>
</p:tagLst>
</file>

<file path=ppt/tags/tag158.xml><?xml version="1.0" encoding="utf-8"?>
<p:tagLst xmlns:a="http://schemas.openxmlformats.org/drawingml/2006/main" xmlns:r="http://schemas.openxmlformats.org/officeDocument/2006/relationships" xmlns:p="http://schemas.openxmlformats.org/presentationml/2006/main">
  <p:tag name="SLIDEID" val="6A7006873F4348BDAC2B6FD9D0C4C801"/>
  <p:tag name="SLIDETYPE" val="Q"/>
  <p:tag name="DEMOGRAPHIC" val="False"/>
  <p:tag name="TEAMASSIGN" val="False"/>
  <p:tag name="SPEEDSCORING" val="False"/>
  <p:tag name="INCORRECTPOINTVALUE" val="0"/>
  <p:tag name="ZEROBASED" val="False"/>
  <p:tag name="DELIMITERS" val="3.1"/>
  <p:tag name="VALUEFORMAT" val="0%"/>
  <p:tag name="ANSWERSALIAS" val="P1|smicln|P2|smicln|P3|smicln|P4"/>
  <p:tag name="TOTALRESPONSES" val="11"/>
  <p:tag name="RESPONSECOUNT" val="11"/>
  <p:tag name="SLICED" val="False"/>
  <p:tag name="RESPONSES" val="1;1;1;1;1;1;1;1;4;1;1;"/>
  <p:tag name="CHARTSTRINGSTD" val="10 0 0 1"/>
  <p:tag name="CHARTSTRINGREV" val="1 0 0 10"/>
  <p:tag name="CHARTSTRINGSTDPER" val="0.909090909090909 0 0 0.0909090909090909"/>
  <p:tag name="CHARTSTRINGREVPER" val="0.0909090909090909 0 0 0.909090909090909"/>
  <p:tag name="RESPONSESGATHERED" val="False"/>
  <p:tag name="ANONYMOUSTEMP" val="False"/>
  <p:tag name="CORRECTPOINTVALUE" val="1"/>
  <p:tag name="QUESTIONALIAS" val="29. If the government uses AC pricing  (fair return pricing) they would put a price  ceiling at:"/>
  <p:tag name="SLIDEORDER" val="7"/>
  <p:tag name="SLIDEGUID" val="6D5992ADEEF044E59CB8FDA5BB606F18"/>
  <p:tag name="VALUES" val="Incorrect|smicln|Incorrect|smicln|Correct|smicln|Incorrect"/>
</p:tagLst>
</file>

<file path=ppt/tags/tag159.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11"/>
  <p:tag name="FONTSIZE" val="36"/>
  <p:tag name="BULLETTYPE" val="ppBulletArabicPeriod"/>
  <p:tag name="ANSWERTEXT" val="P1&#10;P2&#10;P3&#10;P4"/>
</p:tagLst>
</file>

<file path=ppt/tags/tag16.xml><?xml version="1.0" encoding="utf-8"?>
<p:tagLst xmlns:a="http://schemas.openxmlformats.org/drawingml/2006/main" xmlns:r="http://schemas.openxmlformats.org/officeDocument/2006/relationships" xmlns:p="http://schemas.openxmlformats.org/presentationml/2006/main">
  <p:tag name="CHARTTYPE" val="0"/>
</p:tagLst>
</file>

<file path=ppt/tags/tag160.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61.xml><?xml version="1.0" encoding="utf-8"?>
<p:tagLst xmlns:a="http://schemas.openxmlformats.org/drawingml/2006/main" xmlns:r="http://schemas.openxmlformats.org/officeDocument/2006/relationships" xmlns:p="http://schemas.openxmlformats.org/presentationml/2006/main">
  <p:tag name="SLIDEID" val="519BFF3EE7814C40A75E652EE23FC473"/>
  <p:tag name="SLIDETYPE" val="Q"/>
  <p:tag name="DEMOGRAPHIC" val="False"/>
  <p:tag name="TEAMASSIGN" val="False"/>
  <p:tag name="SPEEDSCORING" val="False"/>
  <p:tag name="INCORRECTPOINTVALUE" val="0"/>
  <p:tag name="ZEROBASED" val="False"/>
  <p:tag name="DELIMITERS" val="3.1"/>
  <p:tag name="VALUEFORMAT" val="0%"/>
  <p:tag name="TOTALRESPONSES" val="16"/>
  <p:tag name="RESPONSECOUNT" val="16"/>
  <p:tag name="SLICED" val="False"/>
  <p:tag name="RESPONSES" val="2;3;2;2;2;2;2;2;2;2;4;2;2;2;3;3;"/>
  <p:tag name="CHARTSTRINGSTD" val="0 12 3 1"/>
  <p:tag name="CHARTSTRINGREV" val="1 3 12 0"/>
  <p:tag name="CHARTSTRINGSTDPER" val="0 0.75 0.1875 0.0625"/>
  <p:tag name="CHARTSTRINGREVPER" val="0.0625 0.1875 0.75 0"/>
  <p:tag name="RESPONSESGATHERED" val="False"/>
  <p:tag name="ANONYMOUSTEMP" val="False"/>
  <p:tag name="ANSWERSALIAS" val="P = 12; Q = 5|smicln|P = 14; Q = 4|smicln|P = 16; Q = 3|smicln|P = 18; Q = 2"/>
  <p:tag name="QUESTIONALIAS" val="71. What is the profit-maximizing output and price for this monopolistically competitive firm?  "/>
  <p:tag name="CORRECTPOINTVALUE" val="0"/>
  <p:tag name="SLIDEORDER" val="4"/>
  <p:tag name="SLIDEGUID" val="954418B498EF43BEB2D80DB64C6062D5"/>
  <p:tag name="VALUES" val="No Value|smicln|No Value|smicln|No Value|smicln|No Value"/>
</p:tagLst>
</file>

<file path=ppt/tags/tag162.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55"/>
  <p:tag name="FONTSIZE" val="32"/>
  <p:tag name="BULLETTYPE" val="ppBulletArabicPeriod"/>
  <p:tag name="ANSWERTEXT" val="P = 12; Q = 5&#10;P = 14; Q = 4&#10;P = 16; Q = 3&#10;P = 18; Q = 2"/>
</p:tagLst>
</file>

<file path=ppt/tags/tag163.xml><?xml version="1.0" encoding="utf-8"?>
<p:tagLst xmlns:a="http://schemas.openxmlformats.org/drawingml/2006/main" xmlns:r="http://schemas.openxmlformats.org/officeDocument/2006/relationships" xmlns:p="http://schemas.openxmlformats.org/presentationml/2006/main">
  <p:tag name="SLIDEID" val="519BFF3EE7814C40A75E652EE23FC473"/>
  <p:tag name="SLIDETYPE" val="Q"/>
  <p:tag name="DEMOGRAPHIC" val="False"/>
  <p:tag name="TEAMASSIGN" val="False"/>
  <p:tag name="SPEEDSCORING" val="False"/>
  <p:tag name="INCORRECTPOINTVALUE" val="0"/>
  <p:tag name="ZEROBASED" val="False"/>
  <p:tag name="DELIMITERS" val="3.1"/>
  <p:tag name="VALUEFORMAT" val="0%"/>
  <p:tag name="TOTALRESPONSES" val="16"/>
  <p:tag name="RESPONSECOUNT" val="16"/>
  <p:tag name="SLICED" val="False"/>
  <p:tag name="RESPONSES" val="2;3;2;2;2;2;2;2;2;2;4;2;2;2;3;3;"/>
  <p:tag name="CHARTSTRINGSTD" val="0 12 3 1"/>
  <p:tag name="CHARTSTRINGREV" val="1 3 12 0"/>
  <p:tag name="CHARTSTRINGSTDPER" val="0 0.75 0.1875 0.0625"/>
  <p:tag name="CHARTSTRINGREVPER" val="0.0625 0.1875 0.75 0"/>
  <p:tag name="RESPONSESGATHERED" val="False"/>
  <p:tag name="ANONYMOUSTEMP" val="False"/>
  <p:tag name="ANSWERSALIAS" val="P = 12; Q = 5|smicln|P = 14; Q = 4|smicln|P = 16; Q = 3|smicln|P = 18; Q = 2"/>
  <p:tag name="CORRECTPOINTVALUE" val="1"/>
  <p:tag name="QUESTIONALIAS" val="71. What is the profit-maximizing output and price for this monopolistically competitive firm?  "/>
  <p:tag name="SLIDEORDER" val="5"/>
  <p:tag name="SLIDEGUID" val="295AABE8869F479FB90A8332C1D548D6"/>
  <p:tag name="VALUES" val="Incorrect|smicln|Correct|smicln|Incorrect|smicln|Incorrect"/>
</p:tagLst>
</file>

<file path=ppt/tags/tag164.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55"/>
  <p:tag name="FONTSIZE" val="32"/>
  <p:tag name="BULLETTYPE" val="ppBulletArabicPeriod"/>
  <p:tag name="ANSWERTEXT" val="P = 12; Q = 5&#10;P = 14; Q = 4&#10;P = 16; Q = 3&#10;P = 18; Q = 2"/>
</p:tagLst>
</file>

<file path=ppt/tags/tag165.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66.xml><?xml version="1.0" encoding="utf-8"?>
<p:tagLst xmlns:a="http://schemas.openxmlformats.org/drawingml/2006/main" xmlns:r="http://schemas.openxmlformats.org/officeDocument/2006/relationships" xmlns:p="http://schemas.openxmlformats.org/presentationml/2006/main">
  <p:tag name="SLIDEID" val="13C7D09B03074090A6E4548D54FC3BD3"/>
  <p:tag name="SLIDETYPE" val="Q"/>
  <p:tag name="DEMOGRAPHIC" val="False"/>
  <p:tag name="TEAMASSIGN" val="False"/>
  <p:tag name="SPEEDSCORING" val="False"/>
  <p:tag name="INCORRECTPOINTVALUE" val="0"/>
  <p:tag name="ZEROBASED" val="False"/>
  <p:tag name="DELIMITERS" val="3.1"/>
  <p:tag name="VALUEFORMAT" val="0%"/>
  <p:tag name="TOTALRESPONSES" val="16"/>
  <p:tag name="RESPONSECOUNT" val="16"/>
  <p:tag name="SLICED" val="False"/>
  <p:tag name="RESPONSES" val="3;2;2;2;3;3;2;2;2;2;2;2;2;2;2;2;"/>
  <p:tag name="CHARTSTRINGSTD" val="0 13 3 0"/>
  <p:tag name="CHARTSTRINGREV" val="0 3 13 0"/>
  <p:tag name="CHARTSTRINGSTDPER" val="0 0.8125 0.1875 0"/>
  <p:tag name="CHARTSTRINGREVPER" val="0 0.1875 0.8125 0"/>
  <p:tag name="RESPONSESGATHERED" val="False"/>
  <p:tag name="ANONYMOUSTEMP" val="False"/>
  <p:tag name="ANSWERSALIAS" val="Entry is blocked so there will be no change|smicln|Firms will enter and demand will decrease|smicln|Firms will leave and supply will decrease|smicln|Firms will enter and demand will increase"/>
  <p:tag name="QUESTIONALIAS" val="34. If the SR is (b), then in the LR for Monop. Comp. firms:"/>
  <p:tag name="CORRECTPOINTVALUE" val="0"/>
  <p:tag name="SLIDEORDER" val="5"/>
  <p:tag name="SLIDEGUID" val="BB1C7DB2919E40C981881050C67DFB47"/>
  <p:tag name="VALUES" val="No Value|smicln|No Value|smicln|No Value|smicln|No Value"/>
</p:tagLst>
</file>

<file path=ppt/tags/tag167.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169"/>
  <p:tag name="FONTSIZE" val="27"/>
  <p:tag name="BULLETTYPE" val="ppBulletArabicPeriod"/>
  <p:tag name="ANSWERTEXT" val="Entry is blocked so there will be no change&#10;Firms will enter and demand will decrease&#10;Firms will leave and supply will decrease&#10;Firms will enter and demand will increase"/>
</p:tagLst>
</file>

<file path=ppt/tags/tag168.xml><?xml version="1.0" encoding="utf-8"?>
<p:tagLst xmlns:a="http://schemas.openxmlformats.org/drawingml/2006/main" xmlns:r="http://schemas.openxmlformats.org/officeDocument/2006/relationships" xmlns:p="http://schemas.openxmlformats.org/presentationml/2006/main">
  <p:tag name="SLIDEID" val="13C7D09B03074090A6E4548D54FC3BD3"/>
  <p:tag name="SLIDETYPE" val="Q"/>
  <p:tag name="DEMOGRAPHIC" val="False"/>
  <p:tag name="TEAMASSIGN" val="False"/>
  <p:tag name="SPEEDSCORING" val="False"/>
  <p:tag name="INCORRECTPOINTVALUE" val="0"/>
  <p:tag name="ZEROBASED" val="False"/>
  <p:tag name="DELIMITERS" val="3.1"/>
  <p:tag name="VALUEFORMAT" val="0%"/>
  <p:tag name="TOTALRESPONSES" val="16"/>
  <p:tag name="RESPONSECOUNT" val="16"/>
  <p:tag name="SLICED" val="False"/>
  <p:tag name="RESPONSES" val="3;2;2;2;3;3;2;2;2;2;2;2;2;2;2;2;"/>
  <p:tag name="CHARTSTRINGSTD" val="0 13 3 0"/>
  <p:tag name="CHARTSTRINGREV" val="0 3 13 0"/>
  <p:tag name="CHARTSTRINGSTDPER" val="0 0.8125 0.1875 0"/>
  <p:tag name="CHARTSTRINGREVPER" val="0 0.1875 0.8125 0"/>
  <p:tag name="RESPONSESGATHERED" val="False"/>
  <p:tag name="ANONYMOUSTEMP" val="False"/>
  <p:tag name="ANSWERSALIAS" val="Entry is blocked so there will be no change|smicln|Firms will enter and demand will decrease|smicln|Firms will leave and supply will decrease|smicln|Firms will enter and demand will increase"/>
  <p:tag name="CORRECTPOINTVALUE" val="1"/>
  <p:tag name="QUESTIONALIAS" val="34. If the SR is (b), then in the LR for Monop. Comp. firms:"/>
  <p:tag name="SLIDEORDER" val="6"/>
  <p:tag name="SLIDEGUID" val="ADF486C9B4F2463E89808700F33F7F32"/>
  <p:tag name="VALUES" val="Incorrect|smicln|Correct|smicln|Incorrect|smicln|Incorrect"/>
</p:tagLst>
</file>

<file path=ppt/tags/tag169.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7.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70.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169"/>
  <p:tag name="FONTSIZE" val="27"/>
  <p:tag name="BULLETTYPE" val="ppBulletArabicPeriod"/>
  <p:tag name="ANSWERTEXT" val="Entry is blocked so there will be no change&#10;Firms will enter and demand will decrease&#10;Firms will leave and supply will decrease&#10;Firms will enter and demand will increase"/>
</p:tagLst>
</file>

<file path=ppt/tags/tag171.xml><?xml version="1.0" encoding="utf-8"?>
<p:tagLst xmlns:a="http://schemas.openxmlformats.org/drawingml/2006/main" xmlns:r="http://schemas.openxmlformats.org/officeDocument/2006/relationships" xmlns:p="http://schemas.openxmlformats.org/presentationml/2006/main">
  <p:tag name="DELIMITERS" val="3.1"/>
</p:tagLst>
</file>

<file path=ppt/tags/tag172.xml><?xml version="1.0" encoding="utf-8"?>
<p:tagLst xmlns:a="http://schemas.openxmlformats.org/drawingml/2006/main" xmlns:r="http://schemas.openxmlformats.org/officeDocument/2006/relationships" xmlns:p="http://schemas.openxmlformats.org/presentationml/2006/main">
  <p:tag name="SLIDEID" val="5945E7A62CBC47768EBDE38FFCD1322B"/>
  <p:tag name="SLIDETYPE" val="Q"/>
  <p:tag name="DEMOGRAPHIC" val="False"/>
  <p:tag name="TEAMASSIGN" val="False"/>
  <p:tag name="SPEEDSCORING" val="False"/>
  <p:tag name="INCORRECTPOINTVALUE" val="0"/>
  <p:tag name="ZEROBASED" val="False"/>
  <p:tag name="DELIMITERS" val="3.1"/>
  <p:tag name="VALUEFORMAT" val="0%"/>
  <p:tag name="ANSWERSALIAS" val="A|smicln|B|smicln|C|smicln|D"/>
  <p:tag name="QUESTIONALIAS" val="45. The Nash equilibrium will be cell:"/>
  <p:tag name="CORRECTPOINTVALUE" val="0"/>
  <p:tag name="SLIDEORDER" val="5"/>
  <p:tag name="SLIDEGUID" val="502BB0352BAE4A928EE568942DFF9825"/>
  <p:tag name="VALUES" val="No Value|smicln|No Value|smicln|No Value|smicln|No Value"/>
</p:tagLst>
</file>

<file path=ppt/tags/tag173.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7"/>
  <p:tag name="FONTSIZE" val="32"/>
  <p:tag name="BULLETTYPE" val="ppBulletArabicPeriod"/>
  <p:tag name="ANSWERTEXT" val="A&#10;B&#10;C&#10;D"/>
</p:tagLst>
</file>

<file path=ppt/tags/tag174.xml><?xml version="1.0" encoding="utf-8"?>
<p:tagLst xmlns:a="http://schemas.openxmlformats.org/drawingml/2006/main" xmlns:r="http://schemas.openxmlformats.org/officeDocument/2006/relationships" xmlns:p="http://schemas.openxmlformats.org/presentationml/2006/main">
  <p:tag name="SLIDEID" val="5945E7A62CBC47768EBDE38FFCD1322B"/>
  <p:tag name="SLIDETYPE" val="Q"/>
  <p:tag name="DEMOGRAPHIC" val="False"/>
  <p:tag name="TEAMASSIGN" val="False"/>
  <p:tag name="SPEEDSCORING" val="False"/>
  <p:tag name="INCORRECTPOINTVALUE" val="0"/>
  <p:tag name="ZEROBASED" val="False"/>
  <p:tag name="DELIMITERS" val="3.1"/>
  <p:tag name="VALUEFORMAT" val="0%"/>
  <p:tag name="ANSWERSALIAS" val="A|smicln|B|smicln|C|smicln|D"/>
  <p:tag name="CORRECTPOINTVALUE" val="1"/>
  <p:tag name="QUESTIONALIAS" val="45. The Nash equilibrium will be cell:"/>
  <p:tag name="SLIDEORDER" val="6"/>
  <p:tag name="SLIDEGUID" val="650F132C637E4A388E4B25A3E9138ACA"/>
  <p:tag name="VALUES" val="Correct|smicln|Incorrect|smicln|Incorrect|smicln|Incorrect"/>
</p:tagLst>
</file>

<file path=ppt/tags/tag175.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7"/>
  <p:tag name="FONTSIZE" val="32"/>
  <p:tag name="BULLETTYPE" val="ppBulletArabicPeriod"/>
  <p:tag name="ANSWERTEXT" val="A&#10;B&#10;C&#10;D"/>
</p:tagLst>
</file>

<file path=ppt/tags/tag176.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77.xml><?xml version="1.0" encoding="utf-8"?>
<p:tagLst xmlns:a="http://schemas.openxmlformats.org/drawingml/2006/main" xmlns:r="http://schemas.openxmlformats.org/officeDocument/2006/relationships" xmlns:p="http://schemas.openxmlformats.org/presentationml/2006/main">
  <p:tag name="SLIDEID" val="387755D6CCD24FAA9E39AF86C2116800"/>
  <p:tag name="SLIDETYPE" val="Q"/>
  <p:tag name="DEMOGRAPHIC" val="False"/>
  <p:tag name="TEAMASSIGN" val="False"/>
  <p:tag name="SPEEDSCORING" val="False"/>
  <p:tag name="INCORRECTPOINTVALUE" val="0"/>
  <p:tag name="ZEROBASED" val="False"/>
  <p:tag name="DELIMITERS" val="3.1"/>
  <p:tag name="VALUEFORMAT" val="0%"/>
  <p:tag name="TOTALRESPONSES" val="16"/>
  <p:tag name="RESPONSECOUNT" val="16"/>
  <p:tag name="SLICED" val="False"/>
  <p:tag name="RESPONSES" val="2;3;2;4;1;2;3;1;3;4;3;3;3;3;3;2;"/>
  <p:tag name="CHARTSTRINGSTD" val="2 4 8 2"/>
  <p:tag name="CHARTSTRINGREV" val="2 8 4 2"/>
  <p:tag name="CHARTSTRINGSTDPER" val="0.125 0.25 0.5 0.125"/>
  <p:tag name="CHARTSTRINGREVPER" val="0.125 0.5 0.25 0.125"/>
  <p:tag name="ANSWERSALIAS" val="3|smicln|4|smicln|5|smicln|6"/>
  <p:tag name="RESPONSESGATHERED" val="False"/>
  <p:tag name="ANONYMOUSTEMP" val="False"/>
  <p:tag name="QUESTIONALIAS" val="78. How many workers will the firm hire if the wage rate is $8 per day?  YP 23 "/>
  <p:tag name="CORRECTPOINTVALUE" val="0"/>
  <p:tag name="SLIDEORDER" val="4"/>
  <p:tag name="SLIDEGUID" val="FE73B923296B40F38906C8C937A527BF"/>
  <p:tag name="VALUES" val="No Value|smicln|No Value|smicln|No Value|smicln|No Value"/>
</p:tagLst>
</file>

<file path=ppt/tags/tag178.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7"/>
  <p:tag name="FONTSIZE" val="32"/>
  <p:tag name="BULLETTYPE" val="ppBulletArabicPeriod"/>
  <p:tag name="ANSWERTEXT" val="3&#10;4&#10;5&#10;6"/>
</p:tagLst>
</file>

<file path=ppt/tags/tag179.xml><?xml version="1.0" encoding="utf-8"?>
<p:tagLst xmlns:a="http://schemas.openxmlformats.org/drawingml/2006/main" xmlns:r="http://schemas.openxmlformats.org/officeDocument/2006/relationships" xmlns:p="http://schemas.openxmlformats.org/presentationml/2006/main">
  <p:tag name="SLIDEID" val="387755D6CCD24FAA9E39AF86C2116800"/>
  <p:tag name="SLIDETYPE" val="Q"/>
  <p:tag name="DEMOGRAPHIC" val="False"/>
  <p:tag name="TEAMASSIGN" val="False"/>
  <p:tag name="SPEEDSCORING" val="False"/>
  <p:tag name="INCORRECTPOINTVALUE" val="0"/>
  <p:tag name="ZEROBASED" val="False"/>
  <p:tag name="DELIMITERS" val="3.1"/>
  <p:tag name="VALUEFORMAT" val="0%"/>
  <p:tag name="TOTALRESPONSES" val="16"/>
  <p:tag name="RESPONSECOUNT" val="16"/>
  <p:tag name="SLICED" val="False"/>
  <p:tag name="RESPONSES" val="2;3;2;4;1;2;3;1;3;4;3;3;3;3;3;2;"/>
  <p:tag name="CHARTSTRINGSTD" val="2 4 8 2"/>
  <p:tag name="CHARTSTRINGREV" val="2 8 4 2"/>
  <p:tag name="CHARTSTRINGSTDPER" val="0.125 0.25 0.5 0.125"/>
  <p:tag name="CHARTSTRINGREVPER" val="0.125 0.5 0.25 0.125"/>
  <p:tag name="ANSWERSALIAS" val="3|smicln|4|smicln|5|smicln|6"/>
  <p:tag name="RESPONSESGATHERED" val="False"/>
  <p:tag name="ANONYMOUSTEMP" val="False"/>
  <p:tag name="QUESTIONALIAS" val="78. How many workers will the firm hire if the wage rate is $8 per day?  YP 23 "/>
  <p:tag name="CORRECTPOINTVALUE" val="1"/>
  <p:tag name="SLIDEORDER" val="5"/>
  <p:tag name="SLIDEGUID" val="B8AAE59425D44A0FAF67E8A6414EDDDF"/>
  <p:tag name="VALUES" val="Incorrect|smicln|Incorrect|smicln|Correct|smicln|Incorrect"/>
</p:tagLst>
</file>

<file path=ppt/tags/tag18.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292"/>
  <p:tag name="FONTSIZE" val="32"/>
  <p:tag name="BULLETTYPE" val="ppBulletArabicPeriod"/>
  <p:tag name="ANSWERTEXT" val="Individuals pursuing their self-interest will produce goods that people want&#10;Individuals will produce goods for others out of concern for their fellow human beings&#10;It makes sure that everybody wins from competition&#10;Government regulation pushes businesses into producing the right mix of goods"/>
</p:tagLst>
</file>

<file path=ppt/tags/tag180.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7"/>
  <p:tag name="FONTSIZE" val="32"/>
  <p:tag name="BULLETTYPE" val="ppBulletArabicPeriod"/>
  <p:tag name="ANSWERTEXT" val="3&#10;4&#10;5&#10;6"/>
</p:tagLst>
</file>

<file path=ppt/tags/tag181.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82.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QUESTIONALIAS" val="Simple  Immigration Model YP 72-73 Alphania's domestic labor force is F and that of Betania is g.  1. As a result of migration:"/>
  <p:tag name="ANSWERSALIAS" val="World output will increase by mljh minus MLJH|smicln|Betania’s output will increase, Alphania’s decrease, but world output will stay the same |smicln|World output will increase by gjhf minus GJHF|smicln|World output will decrease by gjhf minus GJHF"/>
  <p:tag name="TOTALRESPONSES" val="9"/>
  <p:tag name="RESPONSECOUNT" val="9"/>
  <p:tag name="SLICED" val="False"/>
  <p:tag name="RESPONSES" val="2;3;3;2;3;4;3;3;2;"/>
  <p:tag name="CHARTSTRINGSTD" val="0 3 5 1"/>
  <p:tag name="CHARTSTRINGREV" val="1 5 3 0"/>
  <p:tag name="CHARTSTRINGSTDPER" val="0 0.333333333333333 0.555555555555556 0.111111111111111"/>
  <p:tag name="CHARTSTRINGREVPER" val="0.111111111111111 0.555555555555556 0.333333333333333 0"/>
  <p:tag name="RESPONSESGATHERED" val="False"/>
  <p:tag name="ANONYMOUSTEMP" val="False"/>
  <p:tag name="CORRECTPOINTVALUE" val="0"/>
  <p:tag name="SLIDEORDER" val="3"/>
  <p:tag name="SLIDEGUID" val="A792A84DF53A4FD0AF5AB411753C17B9"/>
  <p:tag name="VALUES" val="No Value|smicln|No Value|smicln|No Value|smicln|No Value"/>
</p:tagLst>
</file>

<file path=ppt/tags/tag183.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227"/>
  <p:tag name="FONTSIZE" val="20"/>
  <p:tag name="BULLETTYPE" val="ppBulletArabicPeriod"/>
  <p:tag name="ANSWERTEXT" val="World output will increase by mljh minus MLJH&#10;Betania’s output will increase, Alphania’s decrease, but world output will stay the same &#10;World output will increase by gjhf minus GJHF&#10;World output will decrease by gjhf minus GJHF"/>
</p:tagLst>
</file>

<file path=ppt/tags/tag184.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QUESTIONALIAS" val="Simple  Immigration Model YP 72-73 Alphania's domestic labor force is F and that of Betania is g.  1. As a result of migration:"/>
  <p:tag name="ANSWERSALIAS" val="World output will increase by mljh minus MLJH|smicln|Betania’s output will increase, Alphania’s decrease, but world output will stay the same |smicln|World output will increase by gjhf minus GJHF|smicln|World output will decrease by gjhf minus GJHF"/>
  <p:tag name="TOTALRESPONSES" val="9"/>
  <p:tag name="RESPONSECOUNT" val="9"/>
  <p:tag name="SLICED" val="False"/>
  <p:tag name="RESPONSES" val="2;3;3;2;3;4;3;3;2;"/>
  <p:tag name="CHARTSTRINGSTD" val="0 3 5 1"/>
  <p:tag name="CHARTSTRINGREV" val="1 5 3 0"/>
  <p:tag name="CHARTSTRINGSTDPER" val="0 0.333333333333333 0.555555555555556 0.111111111111111"/>
  <p:tag name="CHARTSTRINGREVPER" val="0.111111111111111 0.555555555555556 0.333333333333333 0"/>
  <p:tag name="RESPONSESGATHERED" val="False"/>
  <p:tag name="ANONYMOUSTEMP" val="False"/>
  <p:tag name="SLIDEORDER" val="4"/>
  <p:tag name="SLIDEGUID" val="2A63550BB5B74AC4894039A57925DE49"/>
  <p:tag name="VALUES" val="Incorrect|smicln|Incorrect|smicln|Correct|smicln|Incorrect"/>
</p:tagLst>
</file>

<file path=ppt/tags/tag185.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86.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227"/>
  <p:tag name="FONTSIZE" val="20"/>
  <p:tag name="BULLETTYPE" val="ppBulletArabicPeriod"/>
  <p:tag name="ANSWERTEXT" val="World output will increase by mljh minus MLJH&#10;Betania’s output will increase, Alphania’s decrease, but world output will stay the same &#10;World output will increase by gjhf minus GJHF&#10;World output will decrease by gjhf minus GJHF"/>
</p:tagLst>
</file>

<file path=ppt/tags/tag187.xml><?xml version="1.0" encoding="utf-8"?>
<p:tagLst xmlns:a="http://schemas.openxmlformats.org/drawingml/2006/main" xmlns:r="http://schemas.openxmlformats.org/officeDocument/2006/relationships" xmlns:p="http://schemas.openxmlformats.org/presentationml/2006/main">
  <p:tag name="DELIMITERS" val="3.1"/>
</p:tagLst>
</file>

<file path=ppt/tags/tag188.xml><?xml version="1.0" encoding="utf-8"?>
<p:tagLst xmlns:a="http://schemas.openxmlformats.org/drawingml/2006/main" xmlns:r="http://schemas.openxmlformats.org/officeDocument/2006/relationships" xmlns:p="http://schemas.openxmlformats.org/presentationml/2006/main">
  <p:tag name="HIGHLIGHTER" val="false"/>
</p:tagLst>
</file>

<file path=ppt/tags/tag189.xml><?xml version="1.0" encoding="utf-8"?>
<p:tagLst xmlns:a="http://schemas.openxmlformats.org/drawingml/2006/main" xmlns:r="http://schemas.openxmlformats.org/officeDocument/2006/relationships" xmlns:p="http://schemas.openxmlformats.org/presentationml/2006/main">
  <p:tag name="SLIDEID" val="B854C85F964F4DBBB1CA015ACCA0E2C5"/>
  <p:tag name="SLIDETYPE" val="Q"/>
  <p:tag name="DEMOGRAPHIC" val="False"/>
  <p:tag name="TEAMASSIGN" val="False"/>
  <p:tag name="SPEEDSCORING" val="False"/>
  <p:tag name="INCORRECTPOINTVALUE" val="0"/>
  <p:tag name="ZEROBASED" val="False"/>
  <p:tag name="DELIMITERS" val="3.1"/>
  <p:tag name="VALUEFORMAT" val="0%"/>
  <p:tag name="QUESTIONALIAS" val="8. If initially the gov’t cannot stop illegal immigration, but then finds a way to block it, then  ____ domestic workers gain jobs and ____ immigrants lose jobs. (YP58 #5)"/>
  <p:tag name="ANSWERSALIAS" val="100,000 gain jobs, 200,000 lose|smicln|200,000 gain jobs, 200,000 lose|smicln|100,000 gain jobs, 250,000 lose|smicln|100,000 gain jobs, 150,000 lose"/>
  <p:tag name="TOTALRESPONSES" val="9"/>
  <p:tag name="RESPONSECOUNT" val="9"/>
  <p:tag name="SLICED" val="False"/>
  <p:tag name="RESPONSES" val="3;4;3;3;1;1;1;1;-;1;"/>
  <p:tag name="CHARTSTRINGSTD" val="5 0 3 1"/>
  <p:tag name="CHARTSTRINGREV" val="1 3 0 5"/>
  <p:tag name="CHARTSTRINGSTDPER" val="0.555555555555556 0 0.333333333333333 0.111111111111111"/>
  <p:tag name="CHARTSTRINGREVPER" val="0.111111111111111 0.333333333333333 0 0.555555555555556"/>
  <p:tag name="RESPONSESGATHERED" val="False"/>
  <p:tag name="ANONYMOUSTEMP" val="False"/>
  <p:tag name="CORRECTPOINTVALUE" val="0"/>
  <p:tag name="SLIDEORDER" val="3"/>
  <p:tag name="SLIDEGUID" val="59B1908AC38C4105AEED157F2A3AF707"/>
  <p:tag name="VALUES" val="No Value|smicln|No Value|smicln|No Value|smicln|No Value"/>
</p:tagLst>
</file>

<file path=ppt/tags/tag19.xml><?xml version="1.0" encoding="utf-8"?>
<p:tagLst xmlns:a="http://schemas.openxmlformats.org/drawingml/2006/main" xmlns:r="http://schemas.openxmlformats.org/officeDocument/2006/relationships" xmlns:p="http://schemas.openxmlformats.org/presentationml/2006/main">
  <p:tag name="SLIDEID" val="91B7A01919574A939B4918C1EDA16A34"/>
  <p:tag name="SLIDETYPE" val="Q"/>
  <p:tag name="TEAMASSIGN" val="False"/>
  <p:tag name="SPEEDSCORING" val="False"/>
  <p:tag name="ZEROBASED" val="False"/>
  <p:tag name="NUMRESPONSES" val="1"/>
  <p:tag name="AUTOADVANCE" val="False"/>
  <p:tag name="DELIMITERS" val="3.1"/>
  <p:tag name="VALUEFORMAT" val="0%"/>
  <p:tag name="DEMOGRAPHIC" val="False"/>
  <p:tag name="INCORRECTPOINTVALUE" val="0"/>
  <p:tag name="ANSWERSALIAS" val="30 wheat |smicln|15 steel|smicln|60 steel and 60 wheat|smicln|60 steel and 20 wheat"/>
  <p:tag name="QUESTIONALIAS" val="8. Assume before specialization both countries were producing at “B”, If they specialize 100% according to their comparative advantage, then the gains will be:"/>
  <p:tag name="TOTALRESPONSES" val="7"/>
  <p:tag name="RESPONSECOUNT" val="7"/>
  <p:tag name="SLICED" val="False"/>
  <p:tag name="RESPONSES" val="1;4;1;3;1;2;1;"/>
  <p:tag name="CHARTSTRINGSTD" val="4 1 1 1"/>
  <p:tag name="CHARTSTRINGREV" val="1 1 1 4"/>
  <p:tag name="CHARTSTRINGSTDPER" val="0.571428571428571 0.142857142857143 0.142857142857143 0.142857142857143"/>
  <p:tag name="CHARTSTRINGREVPER" val="0.142857142857143 0.142857142857143 0.142857142857143 0.571428571428571"/>
  <p:tag name="RESPONSESGATHERED" val="False"/>
  <p:tag name="ANONYMOUSTEMP" val="False"/>
  <p:tag name="CORRECTPOINTVALUE" val="0"/>
  <p:tag name="SLIDEORDER" val="6"/>
  <p:tag name="SLIDEGUID" val="B2FE9861681E493DB1A21A8BFEBBDB48"/>
  <p:tag name="VALUES" val="No Value|smicln|No Value|smicln|No Value|smicln|No Value"/>
</p:tagLst>
</file>

<file path=ppt/tags/tag190.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127"/>
  <p:tag name="FONTSIZE" val="32"/>
  <p:tag name="BULLETTYPE" val="ppBulletArabicPeriod"/>
  <p:tag name="ANSWERTEXT" val="100,000 gain jobs, 200,000 lose&#10;200,000 gain jobs, 200,000 lose&#10;100,000 gain jobs, 250,000 lose&#10;100,000 gain jobs, 150,000 lose"/>
</p:tagLst>
</file>

<file path=ppt/tags/tag191.xml><?xml version="1.0" encoding="utf-8"?>
<p:tagLst xmlns:a="http://schemas.openxmlformats.org/drawingml/2006/main" xmlns:r="http://schemas.openxmlformats.org/officeDocument/2006/relationships" xmlns:p="http://schemas.openxmlformats.org/presentationml/2006/main">
  <p:tag name="SLIDEID" val="B854C85F964F4DBBB1CA015ACCA0E2C5"/>
  <p:tag name="SLIDETYPE" val="Q"/>
  <p:tag name="DEMOGRAPHIC" val="False"/>
  <p:tag name="TEAMASSIGN" val="False"/>
  <p:tag name="SPEEDSCORING" val="False"/>
  <p:tag name="INCORRECTPOINTVALUE" val="0"/>
  <p:tag name="ZEROBASED" val="False"/>
  <p:tag name="DELIMITERS" val="3.1"/>
  <p:tag name="VALUEFORMAT" val="0%"/>
  <p:tag name="QUESTIONALIAS" val="8. If initially the gov’t cannot stop illegal immigration, but then finds a way to block it, then  ____ domestic workers gain jobs and ____ immigrants lose jobs. (YP58 #5)"/>
  <p:tag name="ANSWERSALIAS" val="100,000 gain jobs, 200,000 lose|smicln|200,000 gain jobs, 200,000 lose|smicln|100,000 gain jobs, 250,000 lose|smicln|100,000 gain jobs, 150,000 lose"/>
  <p:tag name="CORRECTPOINTVALUE" val="1"/>
  <p:tag name="TOTALRESPONSES" val="9"/>
  <p:tag name="RESPONSECOUNT" val="9"/>
  <p:tag name="SLICED" val="False"/>
  <p:tag name="RESPONSES" val="3;4;3;3;1;1;1;1;-;1;"/>
  <p:tag name="CHARTSTRINGSTD" val="5 0 3 1"/>
  <p:tag name="CHARTSTRINGREV" val="1 3 0 5"/>
  <p:tag name="CHARTSTRINGSTDPER" val="0.555555555555556 0 0.333333333333333 0.111111111111111"/>
  <p:tag name="CHARTSTRINGREVPER" val="0.111111111111111 0.333333333333333 0 0.555555555555556"/>
  <p:tag name="RESPONSESGATHERED" val="False"/>
  <p:tag name="ANONYMOUSTEMP" val="False"/>
  <p:tag name="SLIDEORDER" val="4"/>
  <p:tag name="SLIDEGUID" val="6C625D81E07444E1A370E3A308B064EF"/>
  <p:tag name="VALUES" val="Correct|smicln|Incorrect|smicln|Incorrect|smicln|Incorrect"/>
</p:tagLst>
</file>

<file path=ppt/tags/tag192.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93.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127"/>
  <p:tag name="FONTSIZE" val="32"/>
  <p:tag name="BULLETTYPE" val="ppBulletArabicPeriod"/>
  <p:tag name="ANSWERTEXT" val="100,000 gain jobs, 200,000 lose&#10;200,000 gain jobs, 200,000 lose&#10;100,000 gain jobs, 250,000 lose&#10;100,000 gain jobs, 150,000 lose"/>
</p:tagLst>
</file>

<file path=ppt/tags/tag194.xml><?xml version="1.0" encoding="utf-8"?>
<p:tagLst xmlns:a="http://schemas.openxmlformats.org/drawingml/2006/main" xmlns:r="http://schemas.openxmlformats.org/officeDocument/2006/relationships" xmlns:p="http://schemas.openxmlformats.org/presentationml/2006/main">
  <p:tag name="DELIMITERS" val="3.1"/>
</p:tagLst>
</file>

<file path=ppt/tags/tag195.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62"/>
  <p:tag name="FONTSIZE" val="32"/>
  <p:tag name="BULLETTYPE" val="ppBulletArabicPeriod"/>
  <p:tag name="ANSWERTEXT" val="30 wheat &#10;15 steel&#10;60 steel and 60 wheat&#10;60 steel and 20 wheat"/>
</p:tagLst>
</file>

<file path=ppt/tags/tag21.xml><?xml version="1.0" encoding="utf-8"?>
<p:tagLst xmlns:a="http://schemas.openxmlformats.org/drawingml/2006/main" xmlns:r="http://schemas.openxmlformats.org/officeDocument/2006/relationships" xmlns:p="http://schemas.openxmlformats.org/presentationml/2006/main">
  <p:tag name="SLIDEID" val="91B7A01919574A939B4918C1EDA16A34"/>
  <p:tag name="SLIDETYPE" val="Q"/>
  <p:tag name="TEAMASSIGN" val="False"/>
  <p:tag name="SPEEDSCORING" val="False"/>
  <p:tag name="ZEROBASED" val="False"/>
  <p:tag name="NUMRESPONSES" val="1"/>
  <p:tag name="AUTOADVANCE" val="False"/>
  <p:tag name="DELIMITERS" val="3.1"/>
  <p:tag name="VALUEFORMAT" val="0%"/>
  <p:tag name="DEMOGRAPHIC" val="False"/>
  <p:tag name="INCORRECTPOINTVALUE" val="0"/>
  <p:tag name="CORRECTPOINTVALUE" val="1"/>
  <p:tag name="ANSWERSALIAS" val="30 wheat |smicln|15 steel|smicln|60 steel and 60 wheat|smicln|60 steel and 20 wheat"/>
  <p:tag name="QUESTIONALIAS" val="8. Assume before specialization both countries were producing at “B”, If they specialize 100% according to their comparative advantage, then the gains will be:"/>
  <p:tag name="TOTALRESPONSES" val="7"/>
  <p:tag name="RESPONSECOUNT" val="7"/>
  <p:tag name="SLICED" val="False"/>
  <p:tag name="RESPONSES" val="1;4;1;3;1;2;1;"/>
  <p:tag name="CHARTSTRINGSTD" val="4 1 1 1"/>
  <p:tag name="CHARTSTRINGREV" val="1 1 1 4"/>
  <p:tag name="CHARTSTRINGSTDPER" val="0.571428571428571 0.142857142857143 0.142857142857143 0.142857142857143"/>
  <p:tag name="CHARTSTRINGREVPER" val="0.142857142857143 0.142857142857143 0.142857142857143 0.571428571428571"/>
  <p:tag name="RESPONSESGATHERED" val="False"/>
  <p:tag name="ANONYMOUSTEMP" val="False"/>
  <p:tag name="SLIDEORDER" val="5"/>
  <p:tag name="SLIDEGUID" val="AD899C6A3AC342239D7AA0E4C701A60D"/>
  <p:tag name="VALUES" val="Correct|smicln|Incorrect|smicln|Incorrect|smicln|Incorrect"/>
</p:tagLst>
</file>

<file path=ppt/tags/tag22.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23.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62"/>
  <p:tag name="FONTSIZE" val="32"/>
  <p:tag name="BULLETTYPE" val="ppBulletArabicPeriod"/>
  <p:tag name="ANSWERTEXT" val="30 wheat &#10;15 steel&#10;60 steel and 60 wheat&#10;60 steel and 20 wheat"/>
</p:tagLst>
</file>

<file path=ppt/tags/tag24.xml><?xml version="1.0" encoding="utf-8"?>
<p:tagLst xmlns:a="http://schemas.openxmlformats.org/drawingml/2006/main" xmlns:r="http://schemas.openxmlformats.org/officeDocument/2006/relationships" xmlns:p="http://schemas.openxmlformats.org/presentationml/2006/main">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SLIDEID" val="13C7D09B03074090A6E4548D54FC3BD3"/>
  <p:tag name="SLIDETYPE" val="Q"/>
  <p:tag name="DEMOGRAPHIC" val="False"/>
  <p:tag name="TEAMASSIGN" val="False"/>
  <p:tag name="SPEEDSCORING" val="False"/>
  <p:tag name="INCORRECTPOINTVALUE" val="0"/>
  <p:tag name="ZEROBASED" val="False"/>
  <p:tag name="DELIMITERS" val="3.1"/>
  <p:tag name="VALUEFORMAT" val="0%"/>
  <p:tag name="TOTALRESPONSES" val="19"/>
  <p:tag name="RESPONSECOUNT" val="19"/>
  <p:tag name="SLICED" val="False"/>
  <p:tag name="RESPONSES" val="4;4;4;3;4;4;4;4;4;3;3;3;4;1;4;4;2;4;4;"/>
  <p:tag name="CHARTSTRINGSTD" val="1 1 4 13"/>
  <p:tag name="CHARTSTRINGREV" val="13 4 1 1"/>
  <p:tag name="CHARTSTRINGSTDPER" val="0.0526315789473684 0.0526315789473684 0.210526315789474 0.684210526315789"/>
  <p:tag name="CHARTSTRINGREVPER" val="0.684210526315789 0.210526315789474 0.0526315789473684 0.0526315789473684"/>
  <p:tag name="QUESTIONALIAS" val="14. Which graph represents the effect of an increase in auto worker wages on the market for cars? "/>
  <p:tag name="ANSWERSALIAS" val="A|smicln|B|smicln|C|smicln|D"/>
  <p:tag name="RESPONSESGATHERED" val="False"/>
  <p:tag name="ANONYMOUSTEMP" val="False"/>
  <p:tag name="CORRECTPOINTVALUE" val="0"/>
  <p:tag name="SLIDEORDER" val="4"/>
  <p:tag name="SLIDEGUID" val="C977FFCA6E7E479B8CE434CBB9C75C2A"/>
  <p:tag name="VALUES" val="No Value|smicln|No Value|smicln|No Value|smicln|No Value"/>
</p:tagLst>
</file>

<file path=ppt/tags/tag26.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7"/>
  <p:tag name="FONTSIZE" val="32"/>
  <p:tag name="BULLETTYPE" val="ppBulletArabicPeriod"/>
  <p:tag name="ANSWERTEXT" val="A&#10;B&#10;C&#10;D"/>
</p:tagLst>
</file>

<file path=ppt/tags/tag27.xml><?xml version="1.0" encoding="utf-8"?>
<p:tagLst xmlns:a="http://schemas.openxmlformats.org/drawingml/2006/main" xmlns:r="http://schemas.openxmlformats.org/officeDocument/2006/relationships" xmlns:p="http://schemas.openxmlformats.org/presentationml/2006/main">
  <p:tag name="SLIDEID" val="13C7D09B03074090A6E4548D54FC3BD3"/>
  <p:tag name="SLIDETYPE" val="Q"/>
  <p:tag name="DEMOGRAPHIC" val="False"/>
  <p:tag name="TEAMASSIGN" val="False"/>
  <p:tag name="SPEEDSCORING" val="False"/>
  <p:tag name="INCORRECTPOINTVALUE" val="0"/>
  <p:tag name="ZEROBASED" val="False"/>
  <p:tag name="DELIMITERS" val="3.1"/>
  <p:tag name="VALUEFORMAT" val="0%"/>
  <p:tag name="TOTALRESPONSES" val="19"/>
  <p:tag name="RESPONSECOUNT" val="19"/>
  <p:tag name="SLICED" val="False"/>
  <p:tag name="RESPONSES" val="4;4;4;3;4;4;4;4;4;3;3;3;4;1;4;4;2;4;4;"/>
  <p:tag name="CHARTSTRINGSTD" val="1 1 4 13"/>
  <p:tag name="CHARTSTRINGREV" val="13 4 1 1"/>
  <p:tag name="CHARTSTRINGSTDPER" val="0.0526315789473684 0.0526315789473684 0.210526315789474 0.684210526315789"/>
  <p:tag name="CHARTSTRINGREVPER" val="0.684210526315789 0.210526315789474 0.0526315789473684 0.0526315789473684"/>
  <p:tag name="QUESTIONALIAS" val="14. Which graph represents the effect of an increase in auto worker wages on the market for cars? "/>
  <p:tag name="ANSWERSALIAS" val="A|smicln|B|smicln|C|smicln|D"/>
  <p:tag name="CORRECTPOINTVALUE" val="1"/>
  <p:tag name="RESPONSESGATHERED" val="False"/>
  <p:tag name="ANONYMOUSTEMP" val="False"/>
  <p:tag name="SLIDEORDER" val="5"/>
  <p:tag name="SLIDEGUID" val="27837F685EB84F2692D55E3DAFFDBC74"/>
  <p:tag name="VALUES" val="Incorrect|smicln|Incorrect|smicln|Incorrect|smicln|Correct"/>
</p:tagLst>
</file>

<file path=ppt/tags/tag28.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7"/>
  <p:tag name="FONTSIZE" val="32"/>
  <p:tag name="BULLETTYPE" val="ppBulletArabicPeriod"/>
  <p:tag name="ANSWERTEXT" val="A&#10;B&#10;C&#10;D"/>
</p:tagLst>
</file>

<file path=ppt/tags/tag29.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3.xml><?xml version="1.0" encoding="utf-8"?>
<p:tagLst xmlns:a="http://schemas.openxmlformats.org/drawingml/2006/main" xmlns:r="http://schemas.openxmlformats.org/officeDocument/2006/relationships" xmlns:p="http://schemas.openxmlformats.org/presentationml/2006/main">
  <p:tag name="SLIDEID" val="C4712710A88B4165A390245CECE8F623"/>
  <p:tag name="SLIDETYPE" val="Q"/>
  <p:tag name="DEMOGRAPHIC" val="False"/>
  <p:tag name="TEAMASSIGN" val="False"/>
  <p:tag name="SPEEDSCORING" val="False"/>
  <p:tag name="INCORRECTPOINTVALUE" val="0"/>
  <p:tag name="ZEROBASED" val="False"/>
  <p:tag name="DELIMITERS" val="3.1"/>
  <p:tag name="VALUEFORMAT" val="0%"/>
  <p:tag name="TOTALRESPONSES" val="30"/>
  <p:tag name="RESPONSECOUNT" val="30"/>
  <p:tag name="SLICED" val="False"/>
  <p:tag name="RESPONSES" val="4;4;4;4;1;2;4;4;4;4;4;4;2;4;4;2;2;4;4;4;4;4;4;2;4;4;4;4;4;4;"/>
  <p:tag name="CHARTSTRINGSTD" val="1 5 0 24"/>
  <p:tag name="CHARTSTRINGREV" val="24 0 5 1"/>
  <p:tag name="CHARTSTRINGSTDPER" val="0.0333333333333333 0.166666666666667 0 0.8"/>
  <p:tag name="CHARTSTRINGREVPER" val="0.8 0 0.166666666666667 0.0333333333333333"/>
  <p:tag name="QUESTIONALIAS" val="6. Other things equal, this economy will achieve the most rapid rate of growth if: "/>
  <p:tag name="ANSWERSALIAS" val="it chooses point A.|smicln|it chooses point B.|smicln| it chooses point C.|smicln| it chooses point D."/>
  <p:tag name="RESPONSESGATHERED" val="False"/>
  <p:tag name="ANONYMOUSTEMP" val="False"/>
  <p:tag name="CORRECTPOINTVALUE" val="0"/>
  <p:tag name="SLIDEORDER" val="5"/>
  <p:tag name="SLIDEGUID" val="24090E5D58754D058275FC9315572A72"/>
  <p:tag name="VALUES" val="No Value|smicln|No Value|smicln|No Value|smicln|No Value"/>
</p:tagLst>
</file>

<file path=ppt/tags/tag30.xml><?xml version="1.0" encoding="utf-8"?>
<p:tagLst xmlns:a="http://schemas.openxmlformats.org/drawingml/2006/main" xmlns:r="http://schemas.openxmlformats.org/officeDocument/2006/relationships" xmlns:p="http://schemas.openxmlformats.org/presentationml/2006/main">
  <p:tag name="SLIDEID" val="B854C85F964F4DBBB1CA015ACCA0E2C5"/>
  <p:tag name="SLIDETYPE" val="Q"/>
  <p:tag name="DEMOGRAPHIC" val="False"/>
  <p:tag name="TEAMASSIGN" val="False"/>
  <p:tag name="SPEEDSCORING" val="False"/>
  <p:tag name="INCORRECTPOINTVALUE" val="0"/>
  <p:tag name="ZEROBASED" val="False"/>
  <p:tag name="DELIMITERS" val="3.1"/>
  <p:tag name="VALUEFORMAT" val="0%"/>
  <p:tag name="TOTALRESPONSES" val="19"/>
  <p:tag name="RESPONSECOUNT" val="19"/>
  <p:tag name="SLICED" val="False"/>
  <p:tag name="RESPONSES" val="1;1;2;1;1;2;2;1;2;2;1;1;2;1;2;4;2;2;1;"/>
  <p:tag name="CHARTSTRINGSTD" val="9 9 0 1"/>
  <p:tag name="CHARTSTRINGREV" val="1 0 9 9"/>
  <p:tag name="CHARTSTRINGSTDPER" val="0.473684210526316 0.473684210526316 0 0.0526315789473684"/>
  <p:tag name="CHARTSTRINGREVPER" val="0.0526315789473684 0 0.473684210526316 0.473684210526316"/>
  <p:tag name="QUESTIONALIAS" val="15. Which graph represents the effect of an increase in incomes on the market for secondhand clothing? "/>
  <p:tag name="ANSWERSALIAS" val="A|smicln|B|smicln|C|smicln|D"/>
  <p:tag name="RESPONSESGATHERED" val="False"/>
  <p:tag name="ANONYMOUSTEMP" val="False"/>
  <p:tag name="CORRECTPOINTVALUE" val="0"/>
  <p:tag name="SLIDEORDER" val="4"/>
  <p:tag name="SLIDEGUID" val="B93D6C9A3FF54064A2A43C9B94F9F0DE"/>
  <p:tag name="VALUES" val="No Value|smicln|No Value|smicln|No Value|smicln|No Value"/>
</p:tagLst>
</file>

<file path=ppt/tags/tag31.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7"/>
  <p:tag name="FONTSIZE" val="32"/>
  <p:tag name="BULLETTYPE" val="ppBulletArabicPeriod"/>
  <p:tag name="ANSWERTEXT" val="A&#10;B&#10;C&#10;D"/>
</p:tagLst>
</file>

<file path=ppt/tags/tag32.xml><?xml version="1.0" encoding="utf-8"?>
<p:tagLst xmlns:a="http://schemas.openxmlformats.org/drawingml/2006/main" xmlns:r="http://schemas.openxmlformats.org/officeDocument/2006/relationships" xmlns:p="http://schemas.openxmlformats.org/presentationml/2006/main">
  <p:tag name="SLIDEID" val="B854C85F964F4DBBB1CA015ACCA0E2C5"/>
  <p:tag name="SLIDETYPE" val="Q"/>
  <p:tag name="DEMOGRAPHIC" val="False"/>
  <p:tag name="TEAMASSIGN" val="False"/>
  <p:tag name="SPEEDSCORING" val="False"/>
  <p:tag name="INCORRECTPOINTVALUE" val="0"/>
  <p:tag name="ZEROBASED" val="False"/>
  <p:tag name="DELIMITERS" val="3.1"/>
  <p:tag name="VALUEFORMAT" val="0%"/>
  <p:tag name="TOTALRESPONSES" val="19"/>
  <p:tag name="RESPONSECOUNT" val="19"/>
  <p:tag name="SLICED" val="False"/>
  <p:tag name="RESPONSES" val="1;1;2;1;1;2;2;1;2;2;1;1;2;1;2;4;2;2;1;"/>
  <p:tag name="CHARTSTRINGSTD" val="9 9 0 1"/>
  <p:tag name="CHARTSTRINGREV" val="1 0 9 9"/>
  <p:tag name="CHARTSTRINGSTDPER" val="0.473684210526316 0.473684210526316 0 0.0526315789473684"/>
  <p:tag name="CHARTSTRINGREVPER" val="0.0526315789473684 0 0.473684210526316 0.473684210526316"/>
  <p:tag name="QUESTIONALIAS" val="15. Which graph represents the effect of an increase in incomes on the market for secondhand clothing? "/>
  <p:tag name="ANSWERSALIAS" val="A|smicln|B|smicln|C|smicln|D"/>
  <p:tag name="CORRECTPOINTVALUE" val="1"/>
  <p:tag name="RESPONSESGATHERED" val="False"/>
  <p:tag name="ANONYMOUSTEMP" val="False"/>
  <p:tag name="SLIDEORDER" val="5"/>
  <p:tag name="SLIDEGUID" val="91A57EE2F88B4C219E48DB7B41CDE568"/>
  <p:tag name="VALUES" val="Incorrect|smicln|Correct|smicln|Incorrect|smicln|Incorrect"/>
</p:tagLst>
</file>

<file path=ppt/tags/tag33.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7"/>
  <p:tag name="FONTSIZE" val="32"/>
  <p:tag name="BULLETTYPE" val="ppBulletArabicPeriod"/>
  <p:tag name="ANSWERTEXT" val="A&#10;B&#10;C&#10;D"/>
</p:tagLst>
</file>

<file path=ppt/tags/tag34.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35.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ANSWERSALIAS" val="S and D both increase|smicln|S increases and D decreases|smicln|S decreases and D increases|smicln|S and D both decrease"/>
  <p:tag name="QUESTIONALIAS" val="16. One can say for certainty that the equilibrium price will inctrease if:"/>
  <p:tag name="TOTALRESPONSES" val="7"/>
  <p:tag name="RESPONSECOUNT" val="7"/>
  <p:tag name="SLICED" val="False"/>
  <p:tag name="RESPONSES" val="3;3;3;3;1;3;3;"/>
  <p:tag name="CHARTSTRINGSTD" val="1 0 6 0"/>
  <p:tag name="CHARTSTRINGREV" val="0 6 0 1"/>
  <p:tag name="CHARTSTRINGSTDPER" val="0.142857142857143 0 0.857142857142857 0"/>
  <p:tag name="CHARTSTRINGREVPER" val="0 0.857142857142857 0 0.142857142857143"/>
  <p:tag name="RESPONSESGATHERED" val="False"/>
  <p:tag name="ANONYMOUSTEMP" val="False"/>
  <p:tag name="CORRECTPOINTVALUE" val="0"/>
  <p:tag name="SLIDEORDER" val="5"/>
  <p:tag name="SLIDEGUID" val="F593A2309451434D90FCB41D2624E1AF"/>
  <p:tag name="VALUES" val="No Value|smicln|No Value|smicln|No Value|smicln|No Value"/>
</p:tagLst>
</file>

<file path=ppt/tags/tag36.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99"/>
  <p:tag name="FONTSIZE" val="32"/>
  <p:tag name="BULLETTYPE" val="ppBulletArabicPeriod"/>
  <p:tag name="ANSWERTEXT" val="S and D both increase&#10;S increases and D decreases&#10;S decreases and D increases&#10;S and D both decrease"/>
</p:tagLst>
</file>

<file path=ppt/tags/tag37.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ANSWERSALIAS" val="S and D both increase|smicln|S increases and D decreases|smicln|S decreases and D increases|smicln|S and D both decrease"/>
  <p:tag name="QUESTIONALIAS" val="16. One can say for certainty that the equilibrium price will inctrease if:"/>
  <p:tag name="CORRECTPOINTVALUE" val="1"/>
  <p:tag name="TOTALRESPONSES" val="7"/>
  <p:tag name="RESPONSECOUNT" val="7"/>
  <p:tag name="SLICED" val="False"/>
  <p:tag name="RESPONSES" val="3;3;3;3;1;3;3;"/>
  <p:tag name="CHARTSTRINGSTD" val="1 0 6 0"/>
  <p:tag name="CHARTSTRINGREV" val="0 6 0 1"/>
  <p:tag name="CHARTSTRINGSTDPER" val="0.142857142857143 0 0.857142857142857 0"/>
  <p:tag name="CHARTSTRINGREVPER" val="0 0.857142857142857 0 0.142857142857143"/>
  <p:tag name="RESPONSESGATHERED" val="False"/>
  <p:tag name="ANONYMOUSTEMP" val="False"/>
  <p:tag name="SLIDEORDER" val="6"/>
  <p:tag name="SLIDEGUID" val="9229B7AB1F914BB98AC07C1E3B0D73A9"/>
  <p:tag name="VALUES" val="Incorrect|smicln|Incorrect|smicln|Correct|smicln|Incorrect"/>
</p:tagLst>
</file>

<file path=ppt/tags/tag38.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39.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99"/>
  <p:tag name="FONTSIZE" val="32"/>
  <p:tag name="BULLETTYPE" val="ppBulletArabicPeriod"/>
  <p:tag name="ANSWERTEXT" val="S and D both increase&#10;S increases and D decreases&#10;S decreases and D increases&#10;S and D both decrease"/>
</p:tagLst>
</file>

<file path=ppt/tags/tag4.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81"/>
  <p:tag name="FONTSIZE" val="32"/>
  <p:tag name="BULLETTYPE" val="ppBulletArabicPeriod"/>
  <p:tag name="ANSWERTEXT" val="it chooses point A.&#10;it chooses point B.&#10; it chooses point C.&#10; it chooses point D."/>
</p:tagLst>
</file>

<file path=ppt/tags/tag40.xml><?xml version="1.0" encoding="utf-8"?>
<p:tagLst xmlns:a="http://schemas.openxmlformats.org/drawingml/2006/main" xmlns:r="http://schemas.openxmlformats.org/officeDocument/2006/relationships" xmlns:p="http://schemas.openxmlformats.org/presentationml/2006/main">
  <p:tag name="SLIDEID" val="59D7855427E848BA8597AB56B0989843"/>
  <p:tag name="SLIDETYPE" val="Q"/>
  <p:tag name="DEMOGRAPHIC" val="False"/>
  <p:tag name="TEAMASSIGN" val="False"/>
  <p:tag name="SPEEDSCORING" val="False"/>
  <p:tag name="INCORRECTPOINTVALUE" val="0"/>
  <p:tag name="ZEROBASED" val="False"/>
  <p:tag name="DELIMITERS" val="3.1"/>
  <p:tag name="VALUEFORMAT" val="0%"/>
  <p:tag name="TOTALRESPONSES" val="24"/>
  <p:tag name="RESPONSECOUNT" val="24"/>
  <p:tag name="SLICED" val="False"/>
  <p:tag name="RESPONSES" val="4;1;4;1;1;4;4;4;2;4;2;4;4;4;1;4;2;4;4;4;4;1;3;4;"/>
  <p:tag name="CHARTSTRINGSTD" val="5 3 1 15"/>
  <p:tag name="CHARTSTRINGREV" val="15 1 3 5"/>
  <p:tag name="CHARTSTRINGSTDPER" val="0.208333333333333 0.125 0.0416666666666667 0.625"/>
  <p:tag name="CHARTSTRINGREVPER" val="0.625 0.0416666666666667 0.125 0.208333333333333"/>
  <p:tag name="QUESTIONALIAS" val="18. If a legal ceiling price is set above the equilibrium price: "/>
  <p:tag name="ANSWERSALIAS" val="A shortage of the product will occur|smicln|A surplus of the product will occur|smicln|A black market will evolve|smicln|Neither the price or quantity of the product will be affected"/>
  <p:tag name="RESPONSESGATHERED" val="False"/>
  <p:tag name="ANONYMOUSTEMP" val="False"/>
  <p:tag name="CORRECTPOINTVALUE" val="0"/>
  <p:tag name="SLIDEORDER" val="4"/>
  <p:tag name="SLIDEGUID" val="87CE81920A00444CB06E885490F9A9F8"/>
  <p:tag name="VALUES" val="No Value|smicln|No Value|smicln|No Value|smicln|No Value"/>
</p:tagLst>
</file>

<file path=ppt/tags/tag41.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161"/>
  <p:tag name="FONTSIZE" val="32"/>
  <p:tag name="BULLETTYPE" val="ppBulletArabicPeriod"/>
  <p:tag name="ANSWERTEXT" val="A shortage of the product will occur&#10;A surplus of the product will occur&#10;A black market will evolve&#10;Neither the price or quantity of the product will be affected"/>
</p:tagLst>
</file>

<file path=ppt/tags/tag42.xml><?xml version="1.0" encoding="utf-8"?>
<p:tagLst xmlns:a="http://schemas.openxmlformats.org/drawingml/2006/main" xmlns:r="http://schemas.openxmlformats.org/officeDocument/2006/relationships" xmlns:p="http://schemas.openxmlformats.org/presentationml/2006/main">
  <p:tag name="SLIDEID" val="59D7855427E848BA8597AB56B0989843"/>
  <p:tag name="SLIDETYPE" val="Q"/>
  <p:tag name="DEMOGRAPHIC" val="False"/>
  <p:tag name="TEAMASSIGN" val="False"/>
  <p:tag name="SPEEDSCORING" val="False"/>
  <p:tag name="INCORRECTPOINTVALUE" val="0"/>
  <p:tag name="ZEROBASED" val="False"/>
  <p:tag name="DELIMITERS" val="3.1"/>
  <p:tag name="VALUEFORMAT" val="0%"/>
  <p:tag name="TOTALRESPONSES" val="24"/>
  <p:tag name="RESPONSECOUNT" val="24"/>
  <p:tag name="SLICED" val="False"/>
  <p:tag name="RESPONSES" val="4;1;4;1;1;4;4;4;2;4;2;4;4;4;1;4;2;4;4;4;4;1;3;4;"/>
  <p:tag name="CHARTSTRINGSTD" val="5 3 1 15"/>
  <p:tag name="CHARTSTRINGREV" val="15 1 3 5"/>
  <p:tag name="CHARTSTRINGSTDPER" val="0.208333333333333 0.125 0.0416666666666667 0.625"/>
  <p:tag name="CHARTSTRINGREVPER" val="0.625 0.0416666666666667 0.125 0.208333333333333"/>
  <p:tag name="QUESTIONALIAS" val="18. If a legal ceiling price is set above the equilibrium price: "/>
  <p:tag name="ANSWERSALIAS" val="A shortage of the product will occur|smicln|A surplus of the product will occur|smicln|A black market will evolve|smicln|Neither the price or quantity of the product will be affected"/>
  <p:tag name="CORRECTPOINTVALUE" val="1"/>
  <p:tag name="RESPONSESGATHERED" val="False"/>
  <p:tag name="ANONYMOUSTEMP" val="False"/>
  <p:tag name="SLIDEORDER" val="5"/>
  <p:tag name="SLIDEGUID" val="7A064FCCD4F2457F96ABE8C84801DE56"/>
  <p:tag name="VALUES" val="Incorrect|smicln|Incorrect|smicln|Incorrect|smicln|Correct"/>
</p:tagLst>
</file>

<file path=ppt/tags/tag43.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44.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161"/>
  <p:tag name="FONTSIZE" val="32"/>
  <p:tag name="BULLETTYPE" val="ppBulletArabicPeriod"/>
  <p:tag name="ANSWERTEXT" val="A shortage of the product will occur&#10;A surplus of the product will occur&#10;A black market will evolve&#10;Neither the price or quantity of the product will be affected"/>
</p:tagLst>
</file>

<file path=ppt/tags/tag45.xml><?xml version="1.0" encoding="utf-8"?>
<p:tagLst xmlns:a="http://schemas.openxmlformats.org/drawingml/2006/main" xmlns:r="http://schemas.openxmlformats.org/officeDocument/2006/relationships" xmlns:p="http://schemas.openxmlformats.org/presentationml/2006/main">
  <p:tag name="DELIMITERS" val="3.1"/>
</p:tagLst>
</file>

<file path=ppt/tags/tag46.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TOTALRESPONSES" val="24"/>
  <p:tag name="RESPONSECOUNT" val="24"/>
  <p:tag name="SLICED" val="False"/>
  <p:tag name="RESPONSES" val="4;4;3;4;4;4;4;1;4;4;4;4;4;4;4;4;4;4;3;1;1;4;4;2;"/>
  <p:tag name="CHARTSTRINGSTD" val="3 1 2 18"/>
  <p:tag name="CHARTSTRINGREV" val="18 2 1 3"/>
  <p:tag name="CHARTSTRINGSTDPER" val="0.125 0.0416666666666667 0.0833333333333333 0.75"/>
  <p:tag name="CHARTSTRINGREVPER" val="0.75 0.0833333333333333 0.0416666666666667 0.125"/>
  <p:tag name="ANSWERSALIAS" val="Less than 3|smicln|3|smicln|4|smicln|More than 4"/>
  <p:tag name="RESPONSESGATHERED" val="False"/>
  <p:tag name="ANONYMOUSTEMP" val="False"/>
  <p:tag name="QUESTIONALIAS" val="23. “S” is the supply with the negative externalities, How much will be produced?"/>
  <p:tag name="CORRECTPOINTVALUE" val="0"/>
  <p:tag name="SLIDEORDER" val="5"/>
  <p:tag name="SLIDEGUID" val="A7D9BD7857084F8387644C427A0C2270"/>
  <p:tag name="VALUES" val="No Value|smicln|No Value|smicln|No Value|smicln|No Value"/>
</p:tagLst>
</file>

<file path=ppt/tags/tag47.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27"/>
  <p:tag name="FONTSIZE" val="32"/>
  <p:tag name="BULLETTYPE" val="ppBulletArabicPeriod"/>
  <p:tag name="ANSWERTEXT" val="Less than 3&#10;3&#10;4&#10;More than 4"/>
</p:tagLst>
</file>

<file path=ppt/tags/tag48.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TOTALRESPONSES" val="24"/>
  <p:tag name="RESPONSECOUNT" val="24"/>
  <p:tag name="SLICED" val="False"/>
  <p:tag name="RESPONSES" val="4;4;3;4;4;4;4;1;4;4;4;4;4;4;4;4;4;4;3;1;1;4;4;2;"/>
  <p:tag name="CHARTSTRINGSTD" val="3 1 2 18"/>
  <p:tag name="CHARTSTRINGREV" val="18 2 1 3"/>
  <p:tag name="CHARTSTRINGSTDPER" val="0.125 0.0416666666666667 0.0833333333333333 0.75"/>
  <p:tag name="CHARTSTRINGREVPER" val="0.75 0.0833333333333333 0.0416666666666667 0.125"/>
  <p:tag name="ANSWERSALIAS" val="Less than 3|smicln|3|smicln|4|smicln|More than 4"/>
  <p:tag name="CORRECTPOINTVALUE" val="1"/>
  <p:tag name="RESPONSESGATHERED" val="False"/>
  <p:tag name="ANONYMOUSTEMP" val="False"/>
  <p:tag name="QUESTIONALIAS" val="23. “S” is the supply with the negative externalities, How much will be produced?"/>
  <p:tag name="SLIDEORDER" val="6"/>
  <p:tag name="SLIDEGUID" val="96870F18DEF3479BA45635D3EAE819AF"/>
  <p:tag name="VALUES" val="Incorrect|smicln|Incorrect|smicln|Correct|smicln|Incorrect"/>
</p:tagLst>
</file>

<file path=ppt/tags/tag49.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27"/>
  <p:tag name="FONTSIZE" val="32"/>
  <p:tag name="BULLETTYPE" val="ppBulletArabicPeriod"/>
  <p:tag name="ANSWERTEXT" val="Less than 3&#10;3&#10;4&#10;More than 4"/>
</p:tagLst>
</file>

<file path=ppt/tags/tag5.xml><?xml version="1.0" encoding="utf-8"?>
<p:tagLst xmlns:a="http://schemas.openxmlformats.org/drawingml/2006/main" xmlns:r="http://schemas.openxmlformats.org/officeDocument/2006/relationships" xmlns:p="http://schemas.openxmlformats.org/presentationml/2006/main">
  <p:tag name="SLIDEID" val="C4712710A88B4165A390245CECE8F623"/>
  <p:tag name="SLIDETYPE" val="Q"/>
  <p:tag name="DEMOGRAPHIC" val="False"/>
  <p:tag name="TEAMASSIGN" val="False"/>
  <p:tag name="SPEEDSCORING" val="False"/>
  <p:tag name="INCORRECTPOINTVALUE" val="0"/>
  <p:tag name="ZEROBASED" val="False"/>
  <p:tag name="DELIMITERS" val="3.1"/>
  <p:tag name="VALUEFORMAT" val="0%"/>
  <p:tag name="TOTALRESPONSES" val="30"/>
  <p:tag name="RESPONSECOUNT" val="30"/>
  <p:tag name="SLICED" val="False"/>
  <p:tag name="RESPONSES" val="4;4;4;4;1;2;4;4;4;4;4;4;2;4;4;2;2;4;4;4;4;4;4;2;4;4;4;4;4;4;"/>
  <p:tag name="CHARTSTRINGSTD" val="1 5 0 24"/>
  <p:tag name="CHARTSTRINGREV" val="24 0 5 1"/>
  <p:tag name="CHARTSTRINGSTDPER" val="0.0333333333333333 0.166666666666667 0 0.8"/>
  <p:tag name="CHARTSTRINGREVPER" val="0.8 0 0.166666666666667 0.0333333333333333"/>
  <p:tag name="QUESTIONALIAS" val="6. Other things equal, this economy will achieve the most rapid rate of growth if: "/>
  <p:tag name="ANSWERSALIAS" val="it chooses point A.|smicln|it chooses point B.|smicln| it chooses point C.|smicln| it chooses point D."/>
  <p:tag name="CORRECTPOINTVALUE" val="1"/>
  <p:tag name="RESPONSESGATHERED" val="False"/>
  <p:tag name="ANONYMOUSTEMP" val="False"/>
  <p:tag name="SLIDEORDER" val="6"/>
  <p:tag name="SLIDEGUID" val="A8EC476E3BDB4D0AB4D4ECF23DF6489E"/>
  <p:tag name="VALUES" val="Correct|smicln|Incorrect|smicln|Incorrect|smicln|Incorrect"/>
</p:tagLst>
</file>

<file path=ppt/tags/tag50.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51.xml><?xml version="1.0" encoding="utf-8"?>
<p:tagLst xmlns:a="http://schemas.openxmlformats.org/drawingml/2006/main" xmlns:r="http://schemas.openxmlformats.org/officeDocument/2006/relationships" xmlns:p="http://schemas.openxmlformats.org/presentationml/2006/main">
  <p:tag name="SLIDEID" val="B854C85F964F4DBBB1CA015ACCA0E2C5"/>
  <p:tag name="SLIDETYPE" val="Q"/>
  <p:tag name="DEMOGRAPHIC" val="False"/>
  <p:tag name="TEAMASSIGN" val="False"/>
  <p:tag name="SPEEDSCORING" val="False"/>
  <p:tag name="INCORRECTPOINTVALUE" val="0"/>
  <p:tag name="ZEROBASED" val="False"/>
  <p:tag name="DELIMITERS" val="3.1"/>
  <p:tag name="VALUEFORMAT" val="0%"/>
  <p:tag name="TOTALRESPONSES" val="23"/>
  <p:tag name="RESPONSECOUNT" val="23"/>
  <p:tag name="SLICED" val="False"/>
  <p:tag name="RESPONSES" val="3;3;3;3;3;3;3;3;4;3;3;3;3;3;3;4;3;3;3;4;3;3;3;-;"/>
  <p:tag name="CHARTSTRINGSTD" val="0 0 20 3"/>
  <p:tag name="CHARTSTRINGREV" val="3 20 0 0"/>
  <p:tag name="CHARTSTRINGSTDPER" val="0 0 0.869565217391304 0.130434782608696"/>
  <p:tag name="CHARTSTRINGREVPER" val="0.130434782608696 0.869565217391304 0 0"/>
  <p:tag name="QUESTIONALIAS" val="32. Which of the following is NOT a way to solve the efficiency problem of a positive externality?"/>
  <p:tag name="ANSWERSALIAS" val="Tax the product|smicln|Government produces the product itself|smicln|Increase demand for the product|smicln|Subsidize the product"/>
  <p:tag name="RESPONSESGATHERED" val="False"/>
  <p:tag name="ANONYMOUSTEMP" val="False"/>
  <p:tag name="CORRECTPOINTVALUE" val="0"/>
  <p:tag name="SLIDEORDER" val="4"/>
  <p:tag name="SLIDEGUID" val="098D6BEC3D2A4823804B90AF1A859B0C"/>
  <p:tag name="VALUES" val="No Value|smicln|No Value|smicln|No Value|smicln|No Value"/>
</p:tagLst>
</file>

<file path=ppt/tags/tag52.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108"/>
  <p:tag name="FONTSIZE" val="32"/>
  <p:tag name="BULLETTYPE" val="ppBulletArabicPeriod"/>
  <p:tag name="ANSWERTEXT" val="Tax the product&#10;Government produces the product itself&#10;Increase demand for the product&#10;Subsidize the product"/>
</p:tagLst>
</file>

<file path=ppt/tags/tag53.xml><?xml version="1.0" encoding="utf-8"?>
<p:tagLst xmlns:a="http://schemas.openxmlformats.org/drawingml/2006/main" xmlns:r="http://schemas.openxmlformats.org/officeDocument/2006/relationships" xmlns:p="http://schemas.openxmlformats.org/presentationml/2006/main">
  <p:tag name="SLIDEID" val="B854C85F964F4DBBB1CA015ACCA0E2C5"/>
  <p:tag name="SLIDETYPE" val="Q"/>
  <p:tag name="DEMOGRAPHIC" val="False"/>
  <p:tag name="TEAMASSIGN" val="False"/>
  <p:tag name="SPEEDSCORING" val="False"/>
  <p:tag name="INCORRECTPOINTVALUE" val="0"/>
  <p:tag name="ZEROBASED" val="False"/>
  <p:tag name="DELIMITERS" val="3.1"/>
  <p:tag name="VALUEFORMAT" val="0%"/>
  <p:tag name="TOTALRESPONSES" val="23"/>
  <p:tag name="RESPONSECOUNT" val="23"/>
  <p:tag name="SLICED" val="False"/>
  <p:tag name="RESPONSES" val="3;3;3;3;3;3;3;3;4;3;3;3;3;3;3;4;3;3;3;4;3;3;3;-;"/>
  <p:tag name="CHARTSTRINGSTD" val="0 0 20 3"/>
  <p:tag name="CHARTSTRINGREV" val="3 20 0 0"/>
  <p:tag name="CHARTSTRINGSTDPER" val="0 0 0.869565217391304 0.130434782608696"/>
  <p:tag name="CHARTSTRINGREVPER" val="0.130434782608696 0.869565217391304 0 0"/>
  <p:tag name="QUESTIONALIAS" val="32. Which of the following is NOT a way to solve the efficiency problem of a positive externality?"/>
  <p:tag name="ANSWERSALIAS" val="Tax the product|smicln|Government produces the product itself|smicln|Increase demand for the product|smicln|Subsidize the product"/>
  <p:tag name="CORRECTPOINTVALUE" val="1"/>
  <p:tag name="RESPONSESGATHERED" val="False"/>
  <p:tag name="ANONYMOUSTEMP" val="False"/>
  <p:tag name="SLIDEORDER" val="5"/>
  <p:tag name="SLIDEGUID" val="7018A665936A4401A31DCCBDC98D0C85"/>
  <p:tag name="VALUES" val="Correct|smicln|Incorrect|smicln|Incorrect|smicln|Incorrect"/>
</p:tagLst>
</file>

<file path=ppt/tags/tag54.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108"/>
  <p:tag name="FONTSIZE" val="32"/>
  <p:tag name="BULLETTYPE" val="ppBulletArabicPeriod"/>
  <p:tag name="ANSWERTEXT" val="Tax the product&#10;Government produces the product itself&#10;Increase demand for the product&#10;Subsidize the product"/>
</p:tagLst>
</file>

<file path=ppt/tags/tag55.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56.xml><?xml version="1.0" encoding="utf-8"?>
<p:tagLst xmlns:a="http://schemas.openxmlformats.org/drawingml/2006/main" xmlns:r="http://schemas.openxmlformats.org/officeDocument/2006/relationships" xmlns:p="http://schemas.openxmlformats.org/presentationml/2006/main">
  <p:tag name="DELIMITERS" val="3.1"/>
</p:tagLst>
</file>

<file path=ppt/tags/tag57.xml><?xml version="1.0" encoding="utf-8"?>
<p:tagLst xmlns:a="http://schemas.openxmlformats.org/drawingml/2006/main" xmlns:r="http://schemas.openxmlformats.org/officeDocument/2006/relationships" xmlns:p="http://schemas.openxmlformats.org/presentationml/2006/main">
  <p:tag name="SLIDEID" val="13A7EEA095B24F5B94666BBB3ABBAC6A"/>
  <p:tag name="SLIDETYPE" val="Q"/>
  <p:tag name="DEMOGRAPHIC" val="False"/>
  <p:tag name="TEAMASSIGN" val="False"/>
  <p:tag name="SPEEDSCORING" val="False"/>
  <p:tag name="INCORRECTPOINTVALUE" val="0"/>
  <p:tag name="ZEROBASED" val="False"/>
  <p:tag name="DELIMITERS" val="3.1"/>
  <p:tag name="VALUEFORMAT" val="0%"/>
  <p:tag name="TOTALRESPONSES" val="19"/>
  <p:tag name="RESPONSECOUNT" val="19"/>
  <p:tag name="SLICED" val="False"/>
  <p:tag name="RESPONSES" val="3;3;3;3;3;3;3;3;3;3;3;3;3;3;3;3;3;3;3;"/>
  <p:tag name="CHARTSTRINGSTD" val="0 0 19 0"/>
  <p:tag name="CHARTSTRINGREV" val="0 19 0 0"/>
  <p:tag name="CHARTSTRINGSTDPER" val="0 0 1 0"/>
  <p:tag name="CHARTSTRINGREVPER" val="0 1 0 0"/>
  <p:tag name="QUESTIONALIAS" val="34. A public good:"/>
  <p:tag name="ANSWERSALIAS" val="Is a rival, exclusive good|smicln|Is a non-rival, exclusive good|smicln|Is a non-rival, non-exclusive good|smicln|Does not have the free rider problem"/>
  <p:tag name="RESPONSESGATHERED" val="False"/>
  <p:tag name="ANONYMOUSTEMP" val="False"/>
  <p:tag name="CORRECTPOINTVALUE" val="0"/>
  <p:tag name="SLIDEORDER" val="4"/>
  <p:tag name="SLIDEGUID" val="0EF483C967A0465DBAE2CBFB24661234"/>
  <p:tag name="VALUES" val="No Value|smicln|No Value|smicln|No Value|smicln|No Value"/>
</p:tagLst>
</file>

<file path=ppt/tags/tag58.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129"/>
  <p:tag name="FONTSIZE" val="32"/>
  <p:tag name="BULLETTYPE" val="ppBulletArabicPeriod"/>
  <p:tag name="ANSWERTEXT" val="Is a rival, exclusive good&#10;Is a non-rival, exclusive good&#10;Is a non-rival, non-exclusive good&#10;Does not have the free rider problem"/>
</p:tagLst>
</file>

<file path=ppt/tags/tag59.xml><?xml version="1.0" encoding="utf-8"?>
<p:tagLst xmlns:a="http://schemas.openxmlformats.org/drawingml/2006/main" xmlns:r="http://schemas.openxmlformats.org/officeDocument/2006/relationships" xmlns:p="http://schemas.openxmlformats.org/presentationml/2006/main">
  <p:tag name="SLIDEID" val="13A7EEA095B24F5B94666BBB3ABBAC6A"/>
  <p:tag name="SLIDETYPE" val="Q"/>
  <p:tag name="DEMOGRAPHIC" val="False"/>
  <p:tag name="TEAMASSIGN" val="False"/>
  <p:tag name="SPEEDSCORING" val="False"/>
  <p:tag name="INCORRECTPOINTVALUE" val="0"/>
  <p:tag name="ZEROBASED" val="False"/>
  <p:tag name="DELIMITERS" val="3.1"/>
  <p:tag name="VALUEFORMAT" val="0%"/>
  <p:tag name="TOTALRESPONSES" val="19"/>
  <p:tag name="RESPONSECOUNT" val="19"/>
  <p:tag name="SLICED" val="False"/>
  <p:tag name="RESPONSES" val="3;3;3;3;3;3;3;3;3;3;3;3;3;3;3;3;3;3;3;"/>
  <p:tag name="CHARTSTRINGSTD" val="0 0 19 0"/>
  <p:tag name="CHARTSTRINGREV" val="0 19 0 0"/>
  <p:tag name="CHARTSTRINGSTDPER" val="0 0 1 0"/>
  <p:tag name="CHARTSTRINGREVPER" val="0 1 0 0"/>
  <p:tag name="QUESTIONALIAS" val="34. A public good:"/>
  <p:tag name="ANSWERSALIAS" val="Is a rival, exclusive good|smicln|Is a non-rival, exclusive good|smicln|Is a non-rival, non-exclusive good|smicln|Does not have the free rider problem"/>
  <p:tag name="CORRECTPOINTVALUE" val="1"/>
  <p:tag name="RESPONSESGATHERED" val="False"/>
  <p:tag name="ANONYMOUSTEMP" val="False"/>
  <p:tag name="SLIDEORDER" val="5"/>
  <p:tag name="SLIDEGUID" val="EC4EFE60A56B4422B6F560A372170236"/>
  <p:tag name="VALUES" val="Incorrect|smicln|Incorrect|smicln|Correct|smicln|Incorrect"/>
</p:tagLst>
</file>

<file path=ppt/tags/tag6.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81"/>
  <p:tag name="FONTSIZE" val="32"/>
  <p:tag name="BULLETTYPE" val="ppBulletArabicPeriod"/>
  <p:tag name="ANSWERTEXT" val="it chooses point A.&#10;it chooses point B.&#10; it chooses point C.&#10; it chooses point D."/>
</p:tagLst>
</file>

<file path=ppt/tags/tag60.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61.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129"/>
  <p:tag name="FONTSIZE" val="32"/>
  <p:tag name="BULLETTYPE" val="ppBulletArabicPeriod"/>
  <p:tag name="ANSWERTEXT" val="Is a rival, exclusive good&#10;Is a non-rival, exclusive good&#10;Is a non-rival, non-exclusive good&#10;Does not have the free rider problem"/>
</p:tagLst>
</file>

<file path=ppt/tags/tag62.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TOTALRESPONSES" val="20"/>
  <p:tag name="RESPONSECOUNT" val="20"/>
  <p:tag name="SLICED" val="False"/>
  <p:tag name="RESPONSES" val="4;4;-;1;4;3;3;4;3;2;3;2;3;3;4;4;3;2;2;4;4;"/>
  <p:tag name="CHARTSTRINGSTD" val="1 4 7 8"/>
  <p:tag name="CHARTSTRINGREV" val="8 7 4 1"/>
  <p:tag name="CHARTSTRINGSTDPER" val="0.05 0.2 0.35 0.4"/>
  <p:tag name="CHARTSTRINGREVPER" val="0.4 0.35 0.2 0.05"/>
  <p:tag name="RESPONSESGATHERED" val="False"/>
  <p:tag name="ANONYMOUSTEMP" val="False"/>
  <p:tag name="QUESTIONALIAS" val="10. Compared to the price elasticity of demand for gasoline, the elasticity of demand for Mobil gasoline is:"/>
  <p:tag name="ANSWERSALIAS" val="more inelastic|smicln|unit elastic|smicln|the same |smicln|more elastic"/>
  <p:tag name="CORRECTPOINTVALUE" val="0"/>
  <p:tag name="SLIDEORDER" val="3"/>
  <p:tag name="SLIDEGUID" val="DECE97C19D9D4B26ADB5872C560E7326"/>
  <p:tag name="VALUES" val="No Value|smicln|No Value|smicln|No Value|smicln|No Value"/>
</p:tagLst>
</file>

<file path=ppt/tags/tag63.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50"/>
  <p:tag name="FONTSIZE" val="44"/>
  <p:tag name="BULLETTYPE" val="ppBulletArabicPeriod"/>
  <p:tag name="ANSWERTEXT" val="more inelastic&#10;unit elastic&#10;the same &#10;more elastic"/>
</p:tagLst>
</file>

<file path=ppt/tags/tag64.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TOTALRESPONSES" val="20"/>
  <p:tag name="RESPONSECOUNT" val="20"/>
  <p:tag name="SLICED" val="False"/>
  <p:tag name="RESPONSES" val="4;4;-;1;4;3;3;4;3;2;3;2;3;3;4;4;3;2;2;4;4;"/>
  <p:tag name="CHARTSTRINGSTD" val="1 4 7 8"/>
  <p:tag name="CHARTSTRINGREV" val="8 7 4 1"/>
  <p:tag name="CHARTSTRINGSTDPER" val="0.05 0.2 0.35 0.4"/>
  <p:tag name="CHARTSTRINGREVPER" val="0.4 0.35 0.2 0.05"/>
  <p:tag name="RESPONSESGATHERED" val="False"/>
  <p:tag name="ANONYMOUSTEMP" val="False"/>
  <p:tag name="QUESTIONALIAS" val="10. Compared to the price elasticity of demand for gasoline, the elasticity of demand for Mobil gasoline is:"/>
  <p:tag name="ANSWERSALIAS" val="more inelastic|smicln|unit elastic|smicln|the same |smicln|more elastic"/>
  <p:tag name="CORRECTPOINTVALUE" val="1"/>
  <p:tag name="SLIDEORDER" val="4"/>
  <p:tag name="SLIDEGUID" val="918B5452EA5D48A0B949CA2299F4D021"/>
  <p:tag name="VALUES" val="Incorrect|smicln|Incorrect|smicln|Incorrect|smicln|Correct"/>
</p:tagLst>
</file>

<file path=ppt/tags/tag65.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66.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50"/>
  <p:tag name="FONTSIZE" val="44"/>
  <p:tag name="BULLETTYPE" val="ppBulletArabicPeriod"/>
  <p:tag name="ANSWERTEXT" val="more inelastic&#10;unit elastic&#10;the same &#10;more elastic"/>
</p:tagLst>
</file>

<file path=ppt/tags/tag67.xml><?xml version="1.0" encoding="utf-8"?>
<p:tagLst xmlns:a="http://schemas.openxmlformats.org/drawingml/2006/main" xmlns:r="http://schemas.openxmlformats.org/officeDocument/2006/relationships" xmlns:p="http://schemas.openxmlformats.org/presentationml/2006/main">
  <p:tag name="SLIDEID" val="59D7855427E848BA8597AB56B0989843"/>
  <p:tag name="SLIDETYPE" val="Q"/>
  <p:tag name="DEMOGRAPHIC" val="False"/>
  <p:tag name="TEAMASSIGN" val="False"/>
  <p:tag name="SPEEDSCORING" val="False"/>
  <p:tag name="INCORRECTPOINTVALUE" val="0"/>
  <p:tag name="ZEROBASED" val="False"/>
  <p:tag name="DELIMITERS" val="3.1"/>
  <p:tag name="VALUEFORMAT" val="0%"/>
  <p:tag name="ANSWERSALIAS" val="5|smicln|2.5|smicln|1|smicln|0.25"/>
  <p:tag name="QUESTIONALIAS" val="2. What is the coefficient of price elasticity of supply between prices $2 and $10 (midpoints formula)?"/>
  <p:tag name="ANONYMOUSTEMP" val="False"/>
  <p:tag name="CHARTSTRINGREVPER" val="0 0 1 0"/>
  <p:tag name="CHARTSTRINGSTDPER" val="0 1 0 0"/>
  <p:tag name="CHARTSTRINGREV" val="0 0 1 0"/>
  <p:tag name="CHARTSTRINGSTD" val="0 1 0 0"/>
  <p:tag name="RESPONSES" val="-;-;-;-;-;-;2;-;-;-;-;-;-;-;-;-;-;-;-;"/>
  <p:tag name="SLICED" val="False"/>
  <p:tag name="RESPONSECOUNT" val="1"/>
  <p:tag name="TOTALRESPONSES" val="1"/>
  <p:tag name="RESPONSESGATHERED" val="False"/>
  <p:tag name="CORRECTPOINTVALUE" val="0"/>
  <p:tag name="SLIDEORDER" val="3"/>
  <p:tag name="SLIDEGUID" val="17813C395D244D619E237B400FBADC7A"/>
  <p:tag name="VALUES" val="No Value|smicln|No Value|smicln|No Value|smicln|No Value"/>
</p:tagLst>
</file>

<file path=ppt/tags/tag68.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12"/>
  <p:tag name="FONTSIZE" val="32"/>
  <p:tag name="BULLETTYPE" val="ppBulletArabicPeriod"/>
  <p:tag name="ANSWERTEXT" val="5&#10;2.5&#10;1&#10;0.25"/>
</p:tagLst>
</file>

<file path=ppt/tags/tag69.xml><?xml version="1.0" encoding="utf-8"?>
<p:tagLst xmlns:a="http://schemas.openxmlformats.org/drawingml/2006/main" xmlns:r="http://schemas.openxmlformats.org/officeDocument/2006/relationships" xmlns:p="http://schemas.openxmlformats.org/presentationml/2006/main">
  <p:tag name="SLIDEID" val="59D7855427E848BA8597AB56B0989843"/>
  <p:tag name="SLIDETYPE" val="Q"/>
  <p:tag name="DEMOGRAPHIC" val="False"/>
  <p:tag name="TEAMASSIGN" val="False"/>
  <p:tag name="SPEEDSCORING" val="False"/>
  <p:tag name="INCORRECTPOINTVALUE" val="0"/>
  <p:tag name="ZEROBASED" val="False"/>
  <p:tag name="DELIMITERS" val="3.1"/>
  <p:tag name="VALUEFORMAT" val="0%"/>
  <p:tag name="ANSWERSALIAS" val="5|smicln|2.5|smicln|1|smicln|0.25"/>
  <p:tag name="QUESTIONALIAS" val="2. What is the coefficient of price elasticity of supply between prices $2 and $10 (midpoints formula)?"/>
  <p:tag name="CORRECTPOINTVALUE" val="1"/>
  <p:tag name="ANONYMOUSTEMP" val="False"/>
  <p:tag name="CHARTSTRINGREVPER" val="0 0 1 0"/>
  <p:tag name="CHARTSTRINGSTDPER" val="0 1 0 0"/>
  <p:tag name="CHARTSTRINGREV" val="0 0 1 0"/>
  <p:tag name="CHARTSTRINGSTD" val="0 1 0 0"/>
  <p:tag name="RESPONSES" val="-;-;-;-;-;-;2;-;-;-;-;-;-;-;-;-;-;-;-;"/>
  <p:tag name="SLICED" val="False"/>
  <p:tag name="RESPONSECOUNT" val="1"/>
  <p:tag name="TOTALRESPONSES" val="1"/>
  <p:tag name="RESPONSESGATHERED" val="False"/>
  <p:tag name="SLIDEORDER" val="4"/>
  <p:tag name="SLIDEGUID" val="4881BDE8E68F46BBA2220BB138174559"/>
  <p:tag name="VALUES" val="Incorrect|smicln|Incorrect|smicln|Incorrect|smicln|Correct"/>
</p:tagLst>
</file>

<file path=ppt/tags/tag7.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70.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71.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12"/>
  <p:tag name="FONTSIZE" val="32"/>
  <p:tag name="BULLETTYPE" val="ppBulletArabicPeriod"/>
  <p:tag name="ANSWERTEXT" val="5&#10;2.5&#10;1&#10;0.25"/>
</p:tagLst>
</file>

<file path=ppt/tags/tag72.xml><?xml version="1.0" encoding="utf-8"?>
<p:tagLst xmlns:a="http://schemas.openxmlformats.org/drawingml/2006/main" xmlns:r="http://schemas.openxmlformats.org/officeDocument/2006/relationships" xmlns:p="http://schemas.openxmlformats.org/presentationml/2006/main">
  <p:tag name="DELIMITERS" val="3.1"/>
</p:tagLst>
</file>

<file path=ppt/tags/tag73.xml><?xml version="1.0" encoding="utf-8"?>
<p:tagLst xmlns:a="http://schemas.openxmlformats.org/drawingml/2006/main" xmlns:r="http://schemas.openxmlformats.org/officeDocument/2006/relationships" xmlns:p="http://schemas.openxmlformats.org/presentationml/2006/main">
  <p:tag name="SLIDEID" val="519BFF3EE7814C40A75E652EE23FC473"/>
  <p:tag name="SLIDETYPE" val="Q"/>
  <p:tag name="DEMOGRAPHIC" val="False"/>
  <p:tag name="TEAMASSIGN" val="False"/>
  <p:tag name="SPEEDSCORING" val="False"/>
  <p:tag name="INCORRECTPOINTVALUE" val="0"/>
  <p:tag name="ZEROBASED" val="False"/>
  <p:tag name="DELIMITERS" val="3.1"/>
  <p:tag name="VALUEFORMAT" val="0%"/>
  <p:tag name="QUESTIONALIAS" val="4. If Es = 2.5, then a 1% increase in price will:"/>
  <p:tag name="ANSWERSALIAS" val="Increase quantity supplied by 2.5%|smicln|Decrease quantity supplied by 2.5%|smicln|Increase the quantity supplied by 25%|smicln|Not change the quantity supplied"/>
  <p:tag name="ANONYMOUSTEMP" val="False"/>
  <p:tag name="CHARTSTRINGREVPER" val="0.111111111111111 0.166666666666667 0.388888888888889 0.333333333333333"/>
  <p:tag name="CHARTSTRINGSTDPER" val="0.333333333333333 0.388888888888889 0.166666666666667 0.111111111111111"/>
  <p:tag name="CHARTSTRINGREV" val="2 3 7 6"/>
  <p:tag name="CHARTSTRINGSTD" val="6 7 3 2"/>
  <p:tag name="RESPONSES" val="1;3;1;1;2;1;1;3;2;4;2;3;2;2;-;2;4;2;1;"/>
  <p:tag name="SLICED" val="False"/>
  <p:tag name="RESPONSECOUNT" val="18"/>
  <p:tag name="TOTALRESPONSES" val="18"/>
  <p:tag name="RESPONSESGATHERED" val="False"/>
  <p:tag name="CORRECTPOINTVALUE" val="0"/>
  <p:tag name="SLIDEORDER" val="3"/>
  <p:tag name="SLIDEGUID" val="F87540924A3142EC82DD622406ACA725"/>
  <p:tag name="VALUES" val="No Value|smicln|No Value|smicln|No Value|smicln|No Value"/>
</p:tagLst>
</file>

<file path=ppt/tags/tag74.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140"/>
  <p:tag name="FONTSIZE" val="32"/>
  <p:tag name="BULLETTYPE" val="ppBulletArabicPeriod"/>
  <p:tag name="ANSWERTEXT" val="Increase quantity supplied by 2.5%&#10;Decrease quantity supplied by 2.5%&#10;Increase the quantity supplied by 25%&#10;Not change the quantity supplied"/>
</p:tagLst>
</file>

<file path=ppt/tags/tag75.xml><?xml version="1.0" encoding="utf-8"?>
<p:tagLst xmlns:a="http://schemas.openxmlformats.org/drawingml/2006/main" xmlns:r="http://schemas.openxmlformats.org/officeDocument/2006/relationships" xmlns:p="http://schemas.openxmlformats.org/presentationml/2006/main">
  <p:tag name="SLIDEID" val="519BFF3EE7814C40A75E652EE23FC473"/>
  <p:tag name="SLIDETYPE" val="Q"/>
  <p:tag name="DEMOGRAPHIC" val="False"/>
  <p:tag name="TEAMASSIGN" val="False"/>
  <p:tag name="SPEEDSCORING" val="False"/>
  <p:tag name="INCORRECTPOINTVALUE" val="0"/>
  <p:tag name="ZEROBASED" val="False"/>
  <p:tag name="DELIMITERS" val="3.1"/>
  <p:tag name="VALUEFORMAT" val="0%"/>
  <p:tag name="QUESTIONALIAS" val="4. If Es = 2.5, then a 1% increase in price will:"/>
  <p:tag name="ANSWERSALIAS" val="Increase quantity supplied by 2.5%|smicln|Decrease quantity supplied by 2.5%|smicln|Increase the quantity supplied by 25%|smicln|Not change the quantity supplied"/>
  <p:tag name="CORRECTPOINTVALUE" val="1"/>
  <p:tag name="ANONYMOUSTEMP" val="False"/>
  <p:tag name="CHARTSTRINGREVPER" val="0.111111111111111 0.166666666666667 0.388888888888889 0.333333333333333"/>
  <p:tag name="CHARTSTRINGSTDPER" val="0.333333333333333 0.388888888888889 0.166666666666667 0.111111111111111"/>
  <p:tag name="CHARTSTRINGREV" val="2 3 7 6"/>
  <p:tag name="CHARTSTRINGSTD" val="6 7 3 2"/>
  <p:tag name="RESPONSES" val="1;3;1;1;2;1;1;3;2;4;2;3;2;2;-;2;4;2;1;"/>
  <p:tag name="SLICED" val="False"/>
  <p:tag name="RESPONSECOUNT" val="18"/>
  <p:tag name="TOTALRESPONSES" val="18"/>
  <p:tag name="RESPONSESGATHERED" val="False"/>
  <p:tag name="SLIDEORDER" val="4"/>
  <p:tag name="SLIDEGUID" val="A44B9E0B171F45F1BC8444B269095B96"/>
  <p:tag name="VALUES" val="Correct|smicln|Incorrect|smicln|Incorrect|smicln|Incorrect"/>
</p:tagLst>
</file>

<file path=ppt/tags/tag76.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140"/>
  <p:tag name="FONTSIZE" val="32"/>
  <p:tag name="BULLETTYPE" val="ppBulletArabicPeriod"/>
  <p:tag name="ANSWERTEXT" val="Increase quantity supplied by 2.5%&#10;Decrease quantity supplied by 2.5%&#10;Increase the quantity supplied by 25%&#10;Not change the quantity supplied"/>
</p:tagLst>
</file>

<file path=ppt/tags/tag77.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78.xml><?xml version="1.0" encoding="utf-8"?>
<p:tagLst xmlns:a="http://schemas.openxmlformats.org/drawingml/2006/main" xmlns:r="http://schemas.openxmlformats.org/officeDocument/2006/relationships" xmlns:p="http://schemas.openxmlformats.org/presentationml/2006/main">
  <p:tag name="SLIDEID" val="B854C85F964F4DBBB1CA015ACCA0E2C5"/>
  <p:tag name="SLIDETYPE" val="Q"/>
  <p:tag name="DEMOGRAPHIC" val="False"/>
  <p:tag name="TEAMASSIGN" val="False"/>
  <p:tag name="SPEEDSCORING" val="False"/>
  <p:tag name="INCORRECTPOINTVALUE" val="0"/>
  <p:tag name="ZEROBASED" val="False"/>
  <p:tag name="DELIMITERS" val="3.1"/>
  <p:tag name="VALUEFORMAT" val="0%"/>
  <p:tag name="ANSWERSALIAS" val="A|smicln|B|smicln|C"/>
  <p:tag name="TOTALRESPONSES" val="14"/>
  <p:tag name="RESPONSECOUNT" val="14"/>
  <p:tag name="SLICED" val="False"/>
  <p:tag name="RESPONSES" val="1;-;3;3;2;2;3;2;3;2;2;2;-;-;-;1;2;3;"/>
  <p:tag name="CHARTSTRINGSTD" val="2 7 5"/>
  <p:tag name="CHARTSTRINGREV" val="5 7 2"/>
  <p:tag name="CHARTSTRINGSTDPER" val="0.142857142857143 0.5 0.357142857142857"/>
  <p:tag name="CHARTSTRINGREVPER" val="0.357142857142857 0.5 0.142857142857143"/>
  <p:tag name="ANONYMOUSTEMP" val="False"/>
  <p:tag name="RESPONSESGATHERED" val="True"/>
  <p:tag name="QUESTIONALIAS" val="37.. "/>
  <p:tag name="CORRECTPOINTVALUE" val="0"/>
  <p:tag name="SLIDEORDER" val="4"/>
  <p:tag name="SLIDEGUID" val="95A83D6AE9774EDCB152A3C07D4E2846"/>
  <p:tag name="VALUES" val="No Value|smicln|No Value|smicln|No Value"/>
</p:tagLst>
</file>

<file path=ppt/tags/tag79.xml><?xml version="1.0" encoding="utf-8"?>
<p:tagLst xmlns:a="http://schemas.openxmlformats.org/drawingml/2006/main" xmlns:r="http://schemas.openxmlformats.org/officeDocument/2006/relationships" xmlns:p="http://schemas.openxmlformats.org/presentationml/2006/main">
  <p:tag name="ANSWERBULLETS" val="3"/>
  <p:tag name="OLDNUMANSWERS" val="3"/>
  <p:tag name="TEXTLENGTH" val="5"/>
  <p:tag name="FONTSIZE" val="32"/>
  <p:tag name="BULLETTYPE" val="ppBulletArabicPeriod"/>
  <p:tag name="ANSWERTEXT" val="A&#10;B&#10;C"/>
</p:tagLst>
</file>

<file path=ppt/tags/tag8.xml><?xml version="1.0" encoding="utf-8"?>
<p:tagLst xmlns:a="http://schemas.openxmlformats.org/drawingml/2006/main" xmlns:r="http://schemas.openxmlformats.org/officeDocument/2006/relationships" xmlns:p="http://schemas.openxmlformats.org/presentationml/2006/main">
  <p:tag name="SLIDEID" val="C4712710A88B4165A390245CECE8F623"/>
  <p:tag name="SLIDETYPE" val="Q"/>
  <p:tag name="DEMOGRAPHIC" val="False"/>
  <p:tag name="TEAMASSIGN" val="False"/>
  <p:tag name="SPEEDSCORING" val="False"/>
  <p:tag name="INCORRECTPOINTVALUE" val="0"/>
  <p:tag name="ZEROBASED" val="False"/>
  <p:tag name="DELIMITERS" val="3.1"/>
  <p:tag name="VALUEFORMAT" val="0%"/>
  <p:tag name="TOTALRESPONSES" val="30"/>
  <p:tag name="RESPONSECOUNT" val="30"/>
  <p:tag name="SLICED" val="False"/>
  <p:tag name="RESPONSES" val="4;4;4;4;1;2;4;4;4;4;4;4;2;4;4;2;2;4;4;4;4;4;4;2;4;4;4;4;4;4;"/>
  <p:tag name="CHARTSTRINGSTD" val="1 5 0 24"/>
  <p:tag name="CHARTSTRINGREV" val="24 0 5 1"/>
  <p:tag name="CHARTSTRINGSTDPER" val="0.0333333333333333 0.166666666666667 0 0.8"/>
  <p:tag name="CHARTSTRINGREVPER" val="0.8 0 0.166666666666667 0.0333333333333333"/>
  <p:tag name="QUESTIONALIAS" val="Answer the next question on the basis of the following information for four highway programs of increasing scope. All figures are in millions of dollars.  7. Which alternative should the government build?"/>
  <p:tag name="ANSWERSALIAS" val="A|smicln|B|smicln|C|smicln|D"/>
  <p:tag name="RESPONSESGATHERED" val="False"/>
  <p:tag name="ANONYMOUSTEMP" val="False"/>
  <p:tag name="CORRECTPOINTVALUE" val="0"/>
  <p:tag name="SLIDEORDER" val="6"/>
  <p:tag name="SLIDEGUID" val="AC129E8083C64069ABD9FEC2F3A94438"/>
  <p:tag name="VALUES" val="No Value|smicln|No Value|smicln|No Value|smicln|No Value"/>
</p:tagLst>
</file>

<file path=ppt/tags/tag80.xml><?xml version="1.0" encoding="utf-8"?>
<p:tagLst xmlns:a="http://schemas.openxmlformats.org/drawingml/2006/main" xmlns:r="http://schemas.openxmlformats.org/officeDocument/2006/relationships" xmlns:p="http://schemas.openxmlformats.org/presentationml/2006/main">
  <p:tag name="SLIDEID" val="B854C85F964F4DBBB1CA015ACCA0E2C5"/>
  <p:tag name="SLIDETYPE" val="Q"/>
  <p:tag name="DEMOGRAPHIC" val="False"/>
  <p:tag name="TEAMASSIGN" val="False"/>
  <p:tag name="SPEEDSCORING" val="False"/>
  <p:tag name="INCORRECTPOINTVALUE" val="0"/>
  <p:tag name="ZEROBASED" val="False"/>
  <p:tag name="DELIMITERS" val="3.1"/>
  <p:tag name="VALUEFORMAT" val="0%"/>
  <p:tag name="CORRECTPOINTVALUE" val="1"/>
  <p:tag name="ANSWERSALIAS" val="A|smicln|B|smicln|C"/>
  <p:tag name="TOTALRESPONSES" val="14"/>
  <p:tag name="RESPONSECOUNT" val="14"/>
  <p:tag name="SLICED" val="False"/>
  <p:tag name="RESPONSES" val="1;-;3;3;2;2;3;2;3;2;2;2;-;-;-;1;2;3;"/>
  <p:tag name="CHARTSTRINGSTD" val="2 7 5"/>
  <p:tag name="CHARTSTRINGREV" val="5 7 2"/>
  <p:tag name="CHARTSTRINGSTDPER" val="0.142857142857143 0.5 0.357142857142857"/>
  <p:tag name="CHARTSTRINGREVPER" val="0.357142857142857 0.5 0.142857142857143"/>
  <p:tag name="ANONYMOUSTEMP" val="False"/>
  <p:tag name="RESPONSESGATHERED" val="True"/>
  <p:tag name="QUESTIONALIAS" val="37.. "/>
  <p:tag name="SLIDEORDER" val="5"/>
  <p:tag name="SLIDEGUID" val="717FA8F99C304DBC88D0D51E840F1CBD"/>
  <p:tag name="VALUES" val="Incorrect|smicln|Correct|smicln|Incorrect"/>
</p:tagLst>
</file>

<file path=ppt/tags/tag81.xml><?xml version="1.0" encoding="utf-8"?>
<p:tagLst xmlns:a="http://schemas.openxmlformats.org/drawingml/2006/main" xmlns:r="http://schemas.openxmlformats.org/officeDocument/2006/relationships" xmlns:p="http://schemas.openxmlformats.org/presentationml/2006/main">
  <p:tag name="ANSWERBULLETS" val="3"/>
  <p:tag name="OLDNUMANSWERS" val="3"/>
  <p:tag name="TEXTLENGTH" val="5"/>
  <p:tag name="FONTSIZE" val="32"/>
  <p:tag name="BULLETTYPE" val="ppBulletArabicPeriod"/>
  <p:tag name="ANSWERTEXT" val="A&#10;B&#10;C"/>
</p:tagLst>
</file>

<file path=ppt/tags/tag82.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83.xml><?xml version="1.0" encoding="utf-8"?>
<p:tagLst xmlns:a="http://schemas.openxmlformats.org/drawingml/2006/main" xmlns:r="http://schemas.openxmlformats.org/officeDocument/2006/relationships" xmlns:p="http://schemas.openxmlformats.org/presentationml/2006/main">
  <p:tag name="DELIMITERS" val="3.1"/>
</p:tagLst>
</file>

<file path=ppt/tags/tag84.xml><?xml version="1.0" encoding="utf-8"?>
<p:tagLst xmlns:a="http://schemas.openxmlformats.org/drawingml/2006/main" xmlns:r="http://schemas.openxmlformats.org/officeDocument/2006/relationships" xmlns:p="http://schemas.openxmlformats.org/presentationml/2006/main">
  <p:tag name="SLIDEID" val="13A7EEA095B24F5B94666BBB3ABBAC6A"/>
  <p:tag name="SLIDETYPE" val="Q"/>
  <p:tag name="DEMOGRAPHIC" val="False"/>
  <p:tag name="TEAMASSIGN" val="False"/>
  <p:tag name="SPEEDSCORING" val="False"/>
  <p:tag name="INCORRECTPOINTVALUE" val="0"/>
  <p:tag name="ZEROBASED" val="False"/>
  <p:tag name="DELIMITERS" val="3.1"/>
  <p:tag name="VALUEFORMAT" val="0%"/>
  <p:tag name="ANSWERSALIAS" val="1X and 4Y|smicln|3X and 3Y|smicln|5X and 2Y|smicln|7X and 1Y"/>
  <p:tag name="QUESTIONALIAS" val="8. If: PX=$2,  PY=$4,  income=$18  How many of each will a rational  consumer buy?  YP 25, #4"/>
  <p:tag name="TOTALRESPONSES" val="13"/>
  <p:tag name="RESPONSECOUNT" val="13"/>
  <p:tag name="SLICED" val="False"/>
  <p:tag name="RESPONSES" val="2;-;2;2;2;2;2;2;2;2;2;2;-;-;2;-;-;2;"/>
  <p:tag name="CHARTSTRINGSTD" val="0 13 0 0"/>
  <p:tag name="CHARTSTRINGREV" val="0 0 13 0"/>
  <p:tag name="CHARTSTRINGSTDPER" val="0 1 0 0"/>
  <p:tag name="CHARTSTRINGREVPER" val="0 0 1 0"/>
  <p:tag name="ANONYMOUSTEMP" val="False"/>
  <p:tag name="RESPONSESGATHERED" val="True"/>
  <p:tag name="CORRECTPOINTVALUE" val="0"/>
  <p:tag name="SLIDEORDER" val="3"/>
  <p:tag name="SLIDEGUID" val="0287B8A20BB94B22B1781216602B6BED"/>
  <p:tag name="VALUES" val="No Value|smicln|No Value|smicln|No Value|smicln|No Value"/>
</p:tagLst>
</file>

<file path=ppt/tags/tag85.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39"/>
  <p:tag name="FONTSIZE" val="32"/>
  <p:tag name="BULLETTYPE" val="ppBulletArabicPeriod"/>
  <p:tag name="ANSWERTEXT" val="1X and 4Y&#10;3X and 3Y&#10;5X and 2Y&#10;7X and 1Y"/>
</p:tagLst>
</file>

<file path=ppt/tags/tag86.xml><?xml version="1.0" encoding="utf-8"?>
<p:tagLst xmlns:a="http://schemas.openxmlformats.org/drawingml/2006/main" xmlns:r="http://schemas.openxmlformats.org/officeDocument/2006/relationships" xmlns:p="http://schemas.openxmlformats.org/presentationml/2006/main">
  <p:tag name="SLIDEID" val="13A7EEA095B24F5B94666BBB3ABBAC6A"/>
  <p:tag name="SLIDETYPE" val="Q"/>
  <p:tag name="DEMOGRAPHIC" val="False"/>
  <p:tag name="TEAMASSIGN" val="False"/>
  <p:tag name="SPEEDSCORING" val="False"/>
  <p:tag name="INCORRECTPOINTVALUE" val="0"/>
  <p:tag name="ZEROBASED" val="False"/>
  <p:tag name="DELIMITERS" val="3.1"/>
  <p:tag name="VALUEFORMAT" val="0%"/>
  <p:tag name="CORRECTPOINTVALUE" val="1"/>
  <p:tag name="ANSWERSALIAS" val="1X and 4Y|smicln|3X and 3Y|smicln|5X and 2Y|smicln|7X and 1Y"/>
  <p:tag name="QUESTIONALIAS" val="8. If: PX=$2,  PY=$4,  income=$18  How many of each will a rational  consumer buy?  YP 25, #4"/>
  <p:tag name="TOTALRESPONSES" val="13"/>
  <p:tag name="RESPONSECOUNT" val="13"/>
  <p:tag name="SLICED" val="False"/>
  <p:tag name="RESPONSES" val="2;-;2;2;2;2;2;2;2;2;2;2;-;-;2;-;-;2;"/>
  <p:tag name="CHARTSTRINGSTD" val="0 13 0 0"/>
  <p:tag name="CHARTSTRINGREV" val="0 0 13 0"/>
  <p:tag name="CHARTSTRINGSTDPER" val="0 1 0 0"/>
  <p:tag name="CHARTSTRINGREVPER" val="0 0 1 0"/>
  <p:tag name="ANONYMOUSTEMP" val="False"/>
  <p:tag name="RESPONSESGATHERED" val="True"/>
  <p:tag name="SLIDEORDER" val="4"/>
  <p:tag name="SLIDEGUID" val="D3A4D04A802C4D04B0A06E9A5526BA89"/>
  <p:tag name="VALUES" val="Incorrect|smicln|Correct|smicln|Incorrect|smicln|Incorrect"/>
</p:tagLst>
</file>

<file path=ppt/tags/tag87.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88.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39"/>
  <p:tag name="FONTSIZE" val="32"/>
  <p:tag name="BULLETTYPE" val="ppBulletArabicPeriod"/>
  <p:tag name="ANSWERTEXT" val="1X and 4Y&#10;3X and 3Y&#10;5X and 2Y&#10;7X and 1Y"/>
</p:tagLst>
</file>

<file path=ppt/tags/tag89.xml><?xml version="1.0" encoding="utf-8"?>
<p:tagLst xmlns:a="http://schemas.openxmlformats.org/drawingml/2006/main" xmlns:r="http://schemas.openxmlformats.org/officeDocument/2006/relationships" xmlns:p="http://schemas.openxmlformats.org/presentationml/2006/main">
  <p:tag name="SLIDEID" val="59D7855427E848BA8597AB56B0989843"/>
  <p:tag name="SLIDETYPE" val="Q"/>
  <p:tag name="DEMOGRAPHIC" val="False"/>
  <p:tag name="TEAMASSIGN" val="False"/>
  <p:tag name="SPEEDSCORING" val="False"/>
  <p:tag name="INCORRECTPOINTVALUE" val="0"/>
  <p:tag name="ZEROBASED" val="False"/>
  <p:tag name="DELIMITERS" val="3.1"/>
  <p:tag name="VALUEFORMAT" val="0%"/>
  <p:tag name="QUESTIONALIAS" val="2. Pam runs her own plumbing business.  Last year she earned $100 in total revenue and paid $65 to her suppliers and employees. Last year she was offered $40 to work for another plumber. What is Pam’s accounting profit?"/>
  <p:tag name="ANSWERSALIAS" val="$ 0|smicln|$ 35|smicln|-$ 5|smicln|$ 40"/>
  <p:tag name="TOTALRESPONSES" val="12"/>
  <p:tag name="RESPONSECOUNT" val="12"/>
  <p:tag name="SLICED" val="False"/>
  <p:tag name="RESPONSES" val="2;-;3;2;-;4;-;3;3;2;2;2;2;2;2;-;"/>
  <p:tag name="CHARTSTRINGSTD" val="0 8 3 1"/>
  <p:tag name="CHARTSTRINGREV" val="1 3 8 0"/>
  <p:tag name="CHARTSTRINGSTDPER" val="0 0.666666666666667 0.25 0.0833333333333333"/>
  <p:tag name="CHARTSTRINGREVPER" val="0.0833333333333333 0.25 0.666666666666667 0"/>
  <p:tag name="RESPONSESGATHERED" val="False"/>
  <p:tag name="ANONYMOUSTEMP" val="False"/>
  <p:tag name="CORRECTPOINTVALUE" val="0"/>
  <p:tag name="SLIDEORDER" val="3"/>
  <p:tag name="SLIDEGUID" val="0F8F50E8CE6248B4867E4779D015D1B0"/>
  <p:tag name="VALUES" val="No Value|smicln|No Value|smicln|No Value|smicln|No Value"/>
</p:tagLst>
</file>

<file path=ppt/tags/tag9.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7"/>
  <p:tag name="FONTSIZE" val="27"/>
  <p:tag name="BULLETTYPE" val="ppBulletArabicPeriod"/>
  <p:tag name="ANSWERTEXT" val="A&#10;B&#10;C&#10;D"/>
</p:tagLst>
</file>

<file path=ppt/tags/tag90.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18"/>
  <p:tag name="FONTSIZE" val="32"/>
  <p:tag name="BULLETTYPE" val="ppBulletArabicPeriod"/>
  <p:tag name="ANSWERTEXT" val="$ 0&#10;$ 35&#10;-$ 5&#10;$ 40"/>
</p:tagLst>
</file>

<file path=ppt/tags/tag91.xml><?xml version="1.0" encoding="utf-8"?>
<p:tagLst xmlns:a="http://schemas.openxmlformats.org/drawingml/2006/main" xmlns:r="http://schemas.openxmlformats.org/officeDocument/2006/relationships" xmlns:p="http://schemas.openxmlformats.org/presentationml/2006/main">
  <p:tag name="SLIDEID" val="59D7855427E848BA8597AB56B0989843"/>
  <p:tag name="SLIDETYPE" val="Q"/>
  <p:tag name="DEMOGRAPHIC" val="False"/>
  <p:tag name="TEAMASSIGN" val="False"/>
  <p:tag name="SPEEDSCORING" val="False"/>
  <p:tag name="INCORRECTPOINTVALUE" val="0"/>
  <p:tag name="ZEROBASED" val="False"/>
  <p:tag name="DELIMITERS" val="3.1"/>
  <p:tag name="VALUEFORMAT" val="0%"/>
  <p:tag name="QUESTIONALIAS" val="2. Pam runs her own plumbing business.  Last year she earned $100 in total revenue and paid $65 to her suppliers and employees. Last year she was offered $40 to work for another plumber. What is Pam’s accounting profit?"/>
  <p:tag name="ANSWERSALIAS" val="$ 0|smicln|$ 35|smicln|-$ 5|smicln|$ 40"/>
  <p:tag name="CORRECTPOINTVALUE" val="1"/>
  <p:tag name="TOTALRESPONSES" val="12"/>
  <p:tag name="RESPONSECOUNT" val="12"/>
  <p:tag name="SLICED" val="False"/>
  <p:tag name="RESPONSES" val="2;-;3;2;-;4;-;3;3;2;2;2;2;2;2;-;"/>
  <p:tag name="CHARTSTRINGSTD" val="0 8 3 1"/>
  <p:tag name="CHARTSTRINGREV" val="1 3 8 0"/>
  <p:tag name="CHARTSTRINGSTDPER" val="0 0.666666666666667 0.25 0.0833333333333333"/>
  <p:tag name="CHARTSTRINGREVPER" val="0.0833333333333333 0.25 0.666666666666667 0"/>
  <p:tag name="RESPONSESGATHERED" val="False"/>
  <p:tag name="ANONYMOUSTEMP" val="False"/>
  <p:tag name="SLIDEORDER" val="4"/>
  <p:tag name="SLIDEGUID" val="D5F5BF33859E4DBC93955F041D9D710A"/>
  <p:tag name="VALUES" val="Incorrect|smicln|Correct|smicln|Incorrect|smicln|Incorrect"/>
</p:tagLst>
</file>

<file path=ppt/tags/tag92.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93.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18"/>
  <p:tag name="FONTSIZE" val="32"/>
  <p:tag name="BULLETTYPE" val="ppBulletArabicPeriod"/>
  <p:tag name="ANSWERTEXT" val="$ 0&#10;$ 35&#10;-$ 5&#10;$ 40"/>
</p:tagLst>
</file>

<file path=ppt/tags/tag94.xml><?xml version="1.0" encoding="utf-8"?>
<p:tagLst xmlns:a="http://schemas.openxmlformats.org/drawingml/2006/main" xmlns:r="http://schemas.openxmlformats.org/officeDocument/2006/relationships" xmlns:p="http://schemas.openxmlformats.org/presentationml/2006/main">
  <p:tag name="SLIDEID" val="13A7EEA095B24F5B94666BBB3ABBAC6A"/>
  <p:tag name="SLIDETYPE" val="Q"/>
  <p:tag name="DEMOGRAPHIC" val="False"/>
  <p:tag name="TEAMASSIGN" val="False"/>
  <p:tag name="SPEEDSCORING" val="False"/>
  <p:tag name="INCORRECTPOINTVALUE" val="0"/>
  <p:tag name="ZEROBASED" val="False"/>
  <p:tag name="DELIMITERS" val="3.1"/>
  <p:tag name="VALUEFORMAT" val="0%"/>
  <p:tag name="QUESTIONALIAS" val="7. Diminishing marginal returns begin with the _____ worker."/>
  <p:tag name="ANSWERSALIAS" val="1st|smicln|2nd|smicln|3rd|smicln|4th|smicln|5th|smicln|6th"/>
  <p:tag name="TOTALRESPONSES" val="13"/>
  <p:tag name="RESPONSECOUNT" val="13"/>
  <p:tag name="SLICED" val="False"/>
  <p:tag name="RESPONSES" val="6;-;3;4;2;6;6;6;4;-;6;6;4;6;6;"/>
  <p:tag name="CHARTSTRINGSTD" val="0 1 1 3 0 8"/>
  <p:tag name="CHARTSTRINGREV" val="8 0 3 1 1 0"/>
  <p:tag name="CHARTSTRINGSTDPER" val="0 0.0769230769230769 0.0769230769230769 0.230769230769231 0 0.615384615384615"/>
  <p:tag name="CHARTSTRINGREVPER" val="0.615384615384615 0 0.230769230769231 0.0769230769230769 0.0769230769230769 0"/>
  <p:tag name="RESPONSESGATHERED" val="False"/>
  <p:tag name="ANONYMOUSTEMP" val="False"/>
  <p:tag name="CORRECTPOINTVALUE" val="0"/>
  <p:tag name="SLIDEORDER" val="3"/>
  <p:tag name="SLIDEGUID" val="9B94CDE69FBC4D12A27D4FF6C5D98D63"/>
  <p:tag name="VALUES" val="No Value|smicln|No Value|smicln|No Value|smicln|No Value|smicln|No Value|smicln|No Value"/>
</p:tagLst>
</file>

<file path=ppt/tags/tag95.xml><?xml version="1.0" encoding="utf-8"?>
<p:tagLst xmlns:a="http://schemas.openxmlformats.org/drawingml/2006/main" xmlns:r="http://schemas.openxmlformats.org/officeDocument/2006/relationships" xmlns:p="http://schemas.openxmlformats.org/presentationml/2006/main">
  <p:tag name="ANSWERBULLETS" val="3"/>
  <p:tag name="OLDNUMANSWERS" val="6"/>
  <p:tag name="TEXTLENGTH" val="23"/>
  <p:tag name="FONTSIZE" val="32"/>
  <p:tag name="BULLETTYPE" val="ppBulletArabicPeriod"/>
  <p:tag name="ANSWERTEXT" val="1st&#10;2nd&#10;3rd&#10;4th&#10;5th&#10;6th"/>
</p:tagLst>
</file>

<file path=ppt/tags/tag96.xml><?xml version="1.0" encoding="utf-8"?>
<p:tagLst xmlns:a="http://schemas.openxmlformats.org/drawingml/2006/main" xmlns:r="http://schemas.openxmlformats.org/officeDocument/2006/relationships" xmlns:p="http://schemas.openxmlformats.org/presentationml/2006/main">
  <p:tag name="SLIDEID" val="13A7EEA095B24F5B94666BBB3ABBAC6A"/>
  <p:tag name="SLIDETYPE" val="Q"/>
  <p:tag name="DEMOGRAPHIC" val="False"/>
  <p:tag name="TEAMASSIGN" val="False"/>
  <p:tag name="SPEEDSCORING" val="False"/>
  <p:tag name="INCORRECTPOINTVALUE" val="0"/>
  <p:tag name="ZEROBASED" val="False"/>
  <p:tag name="DELIMITERS" val="3.1"/>
  <p:tag name="VALUEFORMAT" val="0%"/>
  <p:tag name="QUESTIONALIAS" val="7. Diminishing marginal returns begin with the _____ worker."/>
  <p:tag name="ANSWERSALIAS" val="1st|smicln|2nd|smicln|3rd|smicln|4th|smicln|5th|smicln|6th"/>
  <p:tag name="CORRECTPOINTVALUE" val="1"/>
  <p:tag name="TOTALRESPONSES" val="13"/>
  <p:tag name="RESPONSECOUNT" val="13"/>
  <p:tag name="SLICED" val="False"/>
  <p:tag name="RESPONSES" val="6;-;3;4;2;6;6;6;4;-;6;6;4;6;6;"/>
  <p:tag name="CHARTSTRINGSTD" val="0 1 1 3 0 8"/>
  <p:tag name="CHARTSTRINGREV" val="8 0 3 1 1 0"/>
  <p:tag name="CHARTSTRINGSTDPER" val="0 0.0769230769230769 0.0769230769230769 0.230769230769231 0 0.615384615384615"/>
  <p:tag name="CHARTSTRINGREVPER" val="0.615384615384615 0 0.230769230769231 0.0769230769230769 0.0769230769230769 0"/>
  <p:tag name="RESPONSESGATHERED" val="False"/>
  <p:tag name="ANONYMOUSTEMP" val="False"/>
  <p:tag name="SLIDEORDER" val="4"/>
  <p:tag name="SLIDEGUID" val="0E3850E867044D24AAE4D01295FA505D"/>
  <p:tag name="VALUES" val="Incorrect|smicln|Incorrect|smicln|Correct|smicln|Incorrect|smicln|Incorrect|smicln|Incorrect"/>
</p:tagLst>
</file>

<file path=ppt/tags/tag97.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98.xml><?xml version="1.0" encoding="utf-8"?>
<p:tagLst xmlns:a="http://schemas.openxmlformats.org/drawingml/2006/main" xmlns:r="http://schemas.openxmlformats.org/officeDocument/2006/relationships" xmlns:p="http://schemas.openxmlformats.org/presentationml/2006/main">
  <p:tag name="ANSWERBULLETS" val="3"/>
  <p:tag name="OLDNUMANSWERS" val="6"/>
  <p:tag name="TEXTLENGTH" val="23"/>
  <p:tag name="FONTSIZE" val="32"/>
  <p:tag name="BULLETTYPE" val="ppBulletArabicPeriod"/>
  <p:tag name="ANSWERTEXT" val="1st&#10;2nd&#10;3rd&#10;4th&#10;5th&#10;6th"/>
</p:tagLst>
</file>

<file path=ppt/tags/tag99.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420</TotalTime>
  <Words>2566</Words>
  <Application>Microsoft Office PowerPoint</Application>
  <PresentationFormat>On-screen Show (4:3)</PresentationFormat>
  <Paragraphs>432</Paragraphs>
  <Slides>84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84</vt:i4>
      </vt:variant>
    </vt:vector>
  </HeadingPairs>
  <TitlesOfParts>
    <vt:vector size="86" baseType="lpstr">
      <vt:lpstr>Office Theme</vt:lpstr>
      <vt:lpstr>Chart</vt:lpstr>
      <vt:lpstr>Final Exam Review – Short (36 Questions)</vt:lpstr>
      <vt:lpstr>4. Other things equal, this economy will achieve the most rapid rate of growth if: </vt:lpstr>
      <vt:lpstr>4. Other things equal, this economy will achieve the most rapid rate of growth if: </vt:lpstr>
      <vt:lpstr>Answer the next question on the basis of the above information for four highway programs of increasing scope. All figures are in millions of dollars.  5. Which alternative should the government build?</vt:lpstr>
      <vt:lpstr>Answer the next question on the basis of the above information for four highway programs of increasing scope. All figures are in millions of dollars.  5. Which alternative should the government build?</vt:lpstr>
      <vt:lpstr>8. The “invisible hand” promotes society’s interest because:</vt:lpstr>
      <vt:lpstr>8. The “invisible hand” promotes society’s interest because:</vt:lpstr>
      <vt:lpstr>9. Assume before specialization both countries were producing at “B”, If they specialize 100% according to their comparative advantage, then the gains will be:</vt:lpstr>
      <vt:lpstr>9. Assume before specialization both countries were producing at “B”, If they specialize 100% according to their comparative advantage, then the gains will be:</vt:lpstr>
      <vt:lpstr>11 and 12</vt:lpstr>
      <vt:lpstr>11. Which graph represents the effect of an increase in the price of oil on the market for gasoline? </vt:lpstr>
      <vt:lpstr>11. Which graph represents the effect of an increase in the price of oil on the market for gasoline? </vt:lpstr>
      <vt:lpstr>12. Which graph represents the effect of an increase in the smoking age on the market for cigarettes? </vt:lpstr>
      <vt:lpstr>12. Which graph represents the effect of an increase in the smoking age on the market for cigarettes? </vt:lpstr>
      <vt:lpstr>13. One can say for certainty that the equilibrium price will increase if:</vt:lpstr>
      <vt:lpstr>13. One can say for certainty that the equilibrium price will increase if:</vt:lpstr>
      <vt:lpstr>14. If a legal ceiling price is set above the equilibrium price: </vt:lpstr>
      <vt:lpstr>14. If a legal ceiling price is set above the equilibrium price: </vt:lpstr>
      <vt:lpstr>PowerPoint Presentation</vt:lpstr>
      <vt:lpstr>PowerPoint Presentation</vt:lpstr>
      <vt:lpstr>PowerPoint Presentation</vt:lpstr>
      <vt:lpstr>25. Which of the following is NOT a way to solve the efficiency problem of a positive externality?</vt:lpstr>
      <vt:lpstr>25. Which of the following is NOT a way to solve the efficiency problem of a positive externality?</vt:lpstr>
      <vt:lpstr>How to Correct for Positive Externalities</vt:lpstr>
      <vt:lpstr>26. A public good:</vt:lpstr>
      <vt:lpstr>26. A public good:</vt:lpstr>
      <vt:lpstr>28. Compared to the price elasticity of demand for gasoline, the elasticity of demand for Mobil gasoline is:</vt:lpstr>
      <vt:lpstr>28. Compared to the price elasticity of demand for gasoline, the elasticity of demand for Mobil gasoline is:</vt:lpstr>
      <vt:lpstr>29. What is the coefficient of price elasticity of supply between prices $2 and $10 (midpoints formula)?</vt:lpstr>
      <vt:lpstr>29. What is the coefficient of price elasticity of supply between prices $2 and $10 (midpoints formula)?</vt:lpstr>
      <vt:lpstr>Price Elasticity of Supply – Midpoint Formula</vt:lpstr>
      <vt:lpstr>30. If Es = 0.25, then a 10% increase in price will:</vt:lpstr>
      <vt:lpstr>30. If Es = 0.25, then a 10% increase in price will:</vt:lpstr>
      <vt:lpstr>37. </vt:lpstr>
      <vt:lpstr>37. </vt:lpstr>
      <vt:lpstr>PowerPoint Presentation</vt:lpstr>
      <vt:lpstr>40. If: PX=$2,  PY=$4,  income=$18  How many of each will a rational  consumer buy?  YP 26, #4</vt:lpstr>
      <vt:lpstr>40. If: PX=$2,  PY=$4,  income=$18  How many of each will a rational  consumer buy?  YP 26, #4</vt:lpstr>
      <vt:lpstr>42. Pam runs her own plumbing business.  Last year she earned $100 in total revenue and paid $65 to her suppliers and employees. Last year she was offered $40 to work for another plumber. What is Pam’s accounting profit?</vt:lpstr>
      <vt:lpstr>42. Pam runs her own plumbing business.  Last year she earned $100 in total revenue and paid $65 to her suppliers and employees. Last year she was offered $40 to work for another plumber. What is Pam’s accounting profit?</vt:lpstr>
      <vt:lpstr>47. Diminishing marginal returns begin with the _____ worker.</vt:lpstr>
      <vt:lpstr>47. Diminishing marginal returns begin with the _____ worker.</vt:lpstr>
      <vt:lpstr>PowerPoint Presentation</vt:lpstr>
      <vt:lpstr>48. When the TP curve is increasing at a decreasing rate, then MP is:</vt:lpstr>
      <vt:lpstr>48. When the TP curve is increasing at a decreasing rate, then MP is:</vt:lpstr>
      <vt:lpstr>PowerPoint Presentation</vt:lpstr>
      <vt:lpstr>54. Which is NOT a characteristic of pure competition?</vt:lpstr>
      <vt:lpstr>54. Which is NOT a characteristic of pure competition?</vt:lpstr>
      <vt:lpstr>55. Which is NOT a characteristic of monopolies?</vt:lpstr>
      <vt:lpstr>55. Which is NOT a characteristic of monopolies?</vt:lpstr>
      <vt:lpstr>56. Which is not a characteristic of monopolistic competition?</vt:lpstr>
      <vt:lpstr>56. Which is not a characteristic of monopolistic competition?</vt:lpstr>
      <vt:lpstr>57. Which is not a characteristic of oligopolies? </vt:lpstr>
      <vt:lpstr>57. Which is not a characteristic of oligopolies? </vt:lpstr>
      <vt:lpstr>58. If P = $32, this competitive firm will produce:</vt:lpstr>
      <vt:lpstr>58. If P = $32, this competitive firm will produce:</vt:lpstr>
      <vt:lpstr>59. If the market price for the firm's product is $13, the competitive firm will produce: </vt:lpstr>
      <vt:lpstr>59. If the market price for the firm's product is $13, the competitive firm will produce: </vt:lpstr>
      <vt:lpstr>62. Assume pure competition. What will happen in the long run? </vt:lpstr>
      <vt:lpstr>62. Assume pure competition. What will happen in the long run? </vt:lpstr>
      <vt:lpstr>64. Productive efficiency: </vt:lpstr>
      <vt:lpstr>64. Productive efficiency: </vt:lpstr>
      <vt:lpstr>67. What would the profits be?</vt:lpstr>
      <vt:lpstr>67. What would the profits be?</vt:lpstr>
      <vt:lpstr>69. If this firm were  a perfectly price discriminating monopolist, what quantity would be produced?</vt:lpstr>
      <vt:lpstr>69. If this firm were  a perfectly price discriminating monopolist, what quantity would be produced?</vt:lpstr>
      <vt:lpstr>70. If the government uses AC pricing  (fair return pricing) they would put a price  ceiling at:</vt:lpstr>
      <vt:lpstr>70. If the government uses AC pricing  (fair return pricing) they would put a price  ceiling at:</vt:lpstr>
      <vt:lpstr>71. What is the profit-maximizing output and price for this monopolistically competitive firm?  </vt:lpstr>
      <vt:lpstr>71. What is the profit-maximizing output and price for this monopolistically competitive firm?  </vt:lpstr>
      <vt:lpstr>72. If the SR is (b), then in the LR for Monop. Comp. firms:</vt:lpstr>
      <vt:lpstr>72. If the SR is (b), then in the LR for Monop. Comp. firms:</vt:lpstr>
      <vt:lpstr>For the following questions refer to this game theory matrix where the numerical data show the profits resulting from alternative combinations of advertising strategies for Ajax and Acme. </vt:lpstr>
      <vt:lpstr>77. The Nash equilibrium will be cell:</vt:lpstr>
      <vt:lpstr>77. The Nash equilibrium will be cell:</vt:lpstr>
      <vt:lpstr>78. How many workers will the firm hire if the wage rate is $8 per day?  YP 23 </vt:lpstr>
      <vt:lpstr>78. How many workers will the firm hire if the wage rate is $8 per day?  YP 23 </vt:lpstr>
      <vt:lpstr>Simple  Immigration Model YP 81 #5 Alphania's domestic labor force is F and that of Betania is g.  82. As a result of migration:</vt:lpstr>
      <vt:lpstr>Simple  Immigration Model YP 81 #5 Alphania's domestic labor force is F and that of Betania is g.  82. As a result of migration:</vt:lpstr>
      <vt:lpstr>PowerPoint Presentation</vt:lpstr>
      <vt:lpstr>83. If initially the gov’t cannot stop illegal immigration, but then finds a way to block it, then  ____ domestic workers gain jobs and ____ immigrants lose jobs. (YP 84 #5)</vt:lpstr>
      <vt:lpstr>83. If initially the gov’t cannot stop illegal immigration, but then finds a way to block it, then  ____ domestic workers gain jobs and ____ immigrants lose jobs. (YP 84 #5)</vt:lpstr>
      <vt:lpstr>PowerPoint Presentation</vt:lpstr>
      <vt:lpstr>Study hard! </vt:lpstr>
    </vt:vector>
  </TitlesOfParts>
  <Company>Harper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 1 Review</dc:title>
  <dc:creator>harper</dc:creator>
  <cp:lastModifiedBy>Mark Healy</cp:lastModifiedBy>
  <cp:revision>72</cp:revision>
  <dcterms:created xsi:type="dcterms:W3CDTF">2013-09-30T12:37:00Z</dcterms:created>
  <dcterms:modified xsi:type="dcterms:W3CDTF">2019-05-08T14:48:28Z</dcterms:modified>
</cp:coreProperties>
</file>