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0" r:id="rId2"/>
    <p:sldId id="351" r:id="rId3"/>
    <p:sldId id="352" r:id="rId4"/>
    <p:sldId id="353" r:id="rId5"/>
    <p:sldId id="354" r:id="rId6"/>
    <p:sldId id="355" r:id="rId7"/>
    <p:sldId id="356" r:id="rId8"/>
    <p:sldId id="357"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 id="381" r:id="rId33"/>
    <p:sldId id="382" r:id="rId34"/>
    <p:sldId id="383" r:id="rId35"/>
    <p:sldId id="384" r:id="rId36"/>
    <p:sldId id="385" r:id="rId37"/>
    <p:sldId id="386" r:id="rId38"/>
    <p:sldId id="387" r:id="rId39"/>
    <p:sldId id="388" r:id="rId40"/>
    <p:sldId id="389" r:id="rId41"/>
    <p:sldId id="390" r:id="rId42"/>
    <p:sldId id="391" r:id="rId43"/>
    <p:sldId id="392" r:id="rId44"/>
    <p:sldId id="393" r:id="rId45"/>
    <p:sldId id="394" r:id="rId46"/>
    <p:sldId id="395" r:id="rId47"/>
    <p:sldId id="396" r:id="rId48"/>
    <p:sldId id="397" r:id="rId49"/>
    <p:sldId id="398" r:id="rId50"/>
    <p:sldId id="399" r:id="rId51"/>
    <p:sldId id="400" r:id="rId52"/>
    <p:sldId id="401" r:id="rId53"/>
    <p:sldId id="402" r:id="rId54"/>
    <p:sldId id="403" r:id="rId55"/>
    <p:sldId id="404" r:id="rId56"/>
    <p:sldId id="405" r:id="rId57"/>
    <p:sldId id="406" r:id="rId58"/>
    <p:sldId id="407" r:id="rId59"/>
    <p:sldId id="408" r:id="rId60"/>
    <p:sldId id="409" r:id="rId61"/>
    <p:sldId id="410" r:id="rId62"/>
    <p:sldId id="411" r:id="rId63"/>
    <p:sldId id="412" r:id="rId64"/>
    <p:sldId id="413" r:id="rId65"/>
    <p:sldId id="414" r:id="rId66"/>
    <p:sldId id="415" r:id="rId67"/>
    <p:sldId id="416" r:id="rId68"/>
    <p:sldId id="417" r:id="rId69"/>
    <p:sldId id="418" r:id="rId70"/>
    <p:sldId id="419" r:id="rId71"/>
    <p:sldId id="420" r:id="rId72"/>
    <p:sldId id="421" r:id="rId73"/>
    <p:sldId id="422" r:id="rId74"/>
    <p:sldId id="423" r:id="rId75"/>
    <p:sldId id="424" r:id="rId76"/>
    <p:sldId id="425" r:id="rId77"/>
    <p:sldId id="426" r:id="rId78"/>
    <p:sldId id="427" r:id="rId79"/>
    <p:sldId id="428" r:id="rId80"/>
    <p:sldId id="429" r:id="rId81"/>
    <p:sldId id="430" r:id="rId82"/>
    <p:sldId id="431" r:id="rId83"/>
    <p:sldId id="432" r:id="rId84"/>
    <p:sldId id="433" r:id="rId85"/>
    <p:sldId id="434" r:id="rId86"/>
    <p:sldId id="435" r:id="rId87"/>
    <p:sldId id="436" r:id="rId88"/>
    <p:sldId id="437" r:id="rId89"/>
    <p:sldId id="438" r:id="rId90"/>
    <p:sldId id="439" r:id="rId91"/>
    <p:sldId id="440" r:id="rId92"/>
    <p:sldId id="441" r:id="rId93"/>
    <p:sldId id="442" r:id="rId94"/>
    <p:sldId id="443" r:id="rId95"/>
    <p:sldId id="444" r:id="rId96"/>
    <p:sldId id="445" r:id="rId97"/>
    <p:sldId id="446" r:id="rId98"/>
    <p:sldId id="447" r:id="rId99"/>
    <p:sldId id="448" r:id="rId100"/>
    <p:sldId id="449" r:id="rId101"/>
    <p:sldId id="450" r:id="rId102"/>
    <p:sldId id="451" r:id="rId103"/>
    <p:sldId id="452" r:id="rId104"/>
    <p:sldId id="453" r:id="rId105"/>
    <p:sldId id="454" r:id="rId106"/>
    <p:sldId id="455" r:id="rId107"/>
    <p:sldId id="456" r:id="rId108"/>
    <p:sldId id="457" r:id="rId109"/>
    <p:sldId id="458" r:id="rId110"/>
    <p:sldId id="459" r:id="rId111"/>
    <p:sldId id="460" r:id="rId112"/>
    <p:sldId id="461" r:id="rId113"/>
    <p:sldId id="462" r:id="rId114"/>
    <p:sldId id="463" r:id="rId115"/>
    <p:sldId id="464" r:id="rId116"/>
    <p:sldId id="465" r:id="rId117"/>
    <p:sldId id="466" r:id="rId118"/>
    <p:sldId id="467" r:id="rId119"/>
    <p:sldId id="468" r:id="rId120"/>
    <p:sldId id="469" r:id="rId121"/>
    <p:sldId id="470" r:id="rId122"/>
    <p:sldId id="471" r:id="rId123"/>
    <p:sldId id="472" r:id="rId124"/>
    <p:sldId id="473" r:id="rId125"/>
    <p:sldId id="474" r:id="rId126"/>
    <p:sldId id="475" r:id="rId127"/>
    <p:sldId id="476" r:id="rId128"/>
    <p:sldId id="477" r:id="rId129"/>
    <p:sldId id="478" r:id="rId130"/>
    <p:sldId id="480" r:id="rId131"/>
    <p:sldId id="479" r:id="rId132"/>
    <p:sldId id="481" r:id="rId133"/>
    <p:sldId id="482" r:id="rId134"/>
    <p:sldId id="483" r:id="rId135"/>
    <p:sldId id="484" r:id="rId136"/>
    <p:sldId id="485" r:id="rId137"/>
    <p:sldId id="486" r:id="rId138"/>
    <p:sldId id="487" r:id="rId139"/>
    <p:sldId id="488" r:id="rId140"/>
    <p:sldId id="489" r:id="rId141"/>
    <p:sldId id="490" r:id="rId142"/>
    <p:sldId id="491" r:id="rId143"/>
    <p:sldId id="492" r:id="rId144"/>
    <p:sldId id="493" r:id="rId145"/>
    <p:sldId id="494" r:id="rId146"/>
    <p:sldId id="495" r:id="rId147"/>
    <p:sldId id="496" r:id="rId148"/>
    <p:sldId id="497" r:id="rId149"/>
    <p:sldId id="498" r:id="rId150"/>
    <p:sldId id="499" r:id="rId151"/>
    <p:sldId id="500" r:id="rId152"/>
    <p:sldId id="501" r:id="rId153"/>
    <p:sldId id="502" r:id="rId154"/>
    <p:sldId id="503" r:id="rId155"/>
    <p:sldId id="504" r:id="rId156"/>
    <p:sldId id="505" r:id="rId157"/>
    <p:sldId id="506" r:id="rId158"/>
    <p:sldId id="507" r:id="rId159"/>
    <p:sldId id="508" r:id="rId160"/>
    <p:sldId id="509" r:id="rId161"/>
    <p:sldId id="510" r:id="rId162"/>
    <p:sldId id="511" r:id="rId163"/>
    <p:sldId id="512" r:id="rId164"/>
    <p:sldId id="513" r:id="rId165"/>
    <p:sldId id="514" r:id="rId166"/>
    <p:sldId id="515" r:id="rId167"/>
    <p:sldId id="516" r:id="rId168"/>
    <p:sldId id="517" r:id="rId169"/>
    <p:sldId id="518" r:id="rId170"/>
    <p:sldId id="519" r:id="rId171"/>
    <p:sldId id="520" r:id="rId172"/>
    <p:sldId id="521" r:id="rId173"/>
    <p:sldId id="522" r:id="rId174"/>
    <p:sldId id="523" r:id="rId175"/>
    <p:sldId id="524" r:id="rId176"/>
    <p:sldId id="525" r:id="rId177"/>
    <p:sldId id="526" r:id="rId178"/>
    <p:sldId id="527" r:id="rId179"/>
    <p:sldId id="528" r:id="rId180"/>
    <p:sldId id="529" r:id="rId181"/>
    <p:sldId id="530" r:id="rId182"/>
    <p:sldId id="531" r:id="rId183"/>
    <p:sldId id="532" r:id="rId184"/>
    <p:sldId id="533" r:id="rId185"/>
    <p:sldId id="534" r:id="rId186"/>
    <p:sldId id="535" r:id="rId187"/>
    <p:sldId id="536" r:id="rId188"/>
    <p:sldId id="537" r:id="rId189"/>
    <p:sldId id="539" r:id="rId190"/>
  </p:sldIdLst>
  <p:sldSz cx="9144000" cy="6858000" type="screen4x3"/>
  <p:notesSz cx="6858000" cy="9144000"/>
  <p:custDataLst>
    <p:tags r:id="rId19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979"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tags" Target="tags/tag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bleStyles" Target="tableStyle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D826E5-5377-43E0-80DD-91F4C4AAF203}"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826E5-5377-43E0-80DD-91F4C4AAF203}"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826E5-5377-43E0-80DD-91F4C4AAF203}"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extLst>
      <p:ext uri="{BB962C8B-B14F-4D97-AF65-F5344CB8AC3E}">
        <p14:creationId xmlns:p14="http://schemas.microsoft.com/office/powerpoint/2010/main" val="262010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826E5-5377-43E0-80DD-91F4C4AAF203}"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D826E5-5377-43E0-80DD-91F4C4AAF203}"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D826E5-5377-43E0-80DD-91F4C4AAF203}"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D826E5-5377-43E0-80DD-91F4C4AAF203}" type="datetimeFigureOut">
              <a:rPr lang="en-US" smtClean="0"/>
              <a:pPr/>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D826E5-5377-43E0-80DD-91F4C4AAF203}" type="datetimeFigureOut">
              <a:rPr lang="en-US" smtClean="0"/>
              <a:pPr/>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826E5-5377-43E0-80DD-91F4C4AAF203}" type="datetimeFigureOut">
              <a:rPr lang="en-US" smtClean="0"/>
              <a:pPr/>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826E5-5377-43E0-80DD-91F4C4AAF203}"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826E5-5377-43E0-80DD-91F4C4AAF203}"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826E5-5377-43E0-80DD-91F4C4AAF203}" type="datetimeFigureOut">
              <a:rPr lang="en-US" smtClean="0"/>
              <a:pPr/>
              <a:t>5/8/2019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7E5AC-B8E5-414B-81DB-7931342C1E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7.emf"/></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0.xml"/></Relationships>
</file>

<file path=ppt/slides/_rels/slide101.xml.rels><?xml version="1.0" encoding="UTF-8" standalone="yes"?>
<Relationships xmlns="http://schemas.openxmlformats.org/package/2006/relationships"><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 Id="rId5" Type="http://schemas.openxmlformats.org/officeDocument/2006/relationships/image" Target="../media/image28.jpeg"/><Relationship Id="rId4"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image" Target="../media/image28.jpeg"/><Relationship Id="rId5" Type="http://schemas.openxmlformats.org/officeDocument/2006/relationships/slideLayout" Target="../slideLayouts/slideLayout12.xml"/><Relationship Id="rId4" Type="http://schemas.openxmlformats.org/officeDocument/2006/relationships/tags" Target="../tags/tag237.xml"/></Relationships>
</file>

<file path=ppt/slides/_rels/slide10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238.xml"/></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40.xml"/><Relationship Id="rId1" Type="http://schemas.openxmlformats.org/officeDocument/2006/relationships/tags" Target="../tags/tag239.xml"/></Relationships>
</file>

<file path=ppt/slides/_rels/slide105.xml.rels><?xml version="1.0" encoding="UTF-8" standalone="yes"?>
<Relationships xmlns="http://schemas.openxmlformats.org/package/2006/relationships"><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 Id="rId4"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45.xml"/><Relationship Id="rId1" Type="http://schemas.openxmlformats.org/officeDocument/2006/relationships/tags" Target="../tags/tag244.xml"/><Relationship Id="rId4" Type="http://schemas.openxmlformats.org/officeDocument/2006/relationships/image" Target="../media/image30.jpeg"/></Relationships>
</file>

<file path=ppt/slides/_rels/slide107.xml.rels><?xml version="1.0" encoding="UTF-8" standalone="yes"?>
<Relationships xmlns="http://schemas.openxmlformats.org/package/2006/relationships"><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 Id="rId5" Type="http://schemas.openxmlformats.org/officeDocument/2006/relationships/image" Target="../media/image30.jpeg"/><Relationship Id="rId4"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tags" Target="../tags/tag249.xml"/></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1.xml"/><Relationship Id="rId1" Type="http://schemas.openxmlformats.org/officeDocument/2006/relationships/tags" Target="../tags/tag250.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7.emf"/><Relationship Id="rId4"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 Id="rId5" Type="http://schemas.openxmlformats.org/officeDocument/2006/relationships/image" Target="../media/image30.jpeg"/><Relationship Id="rId4"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255.xml"/></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7.xml"/><Relationship Id="rId1" Type="http://schemas.openxmlformats.org/officeDocument/2006/relationships/tags" Target="../tags/tag256.xml"/></Relationships>
</file>

<file path=ppt/slides/_rels/slide113.xml.rels><?xml version="1.0" encoding="UTF-8" standalone="yes"?>
<Relationships xmlns="http://schemas.openxmlformats.org/package/2006/relationships"><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 Id="rId4"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tags" Target="../tags/tag261.xml"/></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63.xml"/><Relationship Id="rId1" Type="http://schemas.openxmlformats.org/officeDocument/2006/relationships/tags" Target="../tags/tag262.xml"/><Relationship Id="rId4" Type="http://schemas.openxmlformats.org/officeDocument/2006/relationships/image" Target="../media/image34.png"/></Relationships>
</file>

<file path=ppt/slides/_rels/slide116.xml.rels><?xml version="1.0" encoding="UTF-8" standalone="yes"?>
<Relationships xmlns="http://schemas.openxmlformats.org/package/2006/relationships"><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 Id="rId5" Type="http://schemas.openxmlformats.org/officeDocument/2006/relationships/image" Target="../media/image34.png"/><Relationship Id="rId4"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68.xml"/><Relationship Id="rId1" Type="http://schemas.openxmlformats.org/officeDocument/2006/relationships/tags" Target="../tags/tag267.xml"/><Relationship Id="rId4" Type="http://schemas.openxmlformats.org/officeDocument/2006/relationships/image" Target="../media/image35.png"/></Relationships>
</file>

<file path=ppt/slides/_rels/slide118.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5" Type="http://schemas.openxmlformats.org/officeDocument/2006/relationships/image" Target="../media/image35.png"/><Relationship Id="rId4"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73.xml"/><Relationship Id="rId1" Type="http://schemas.openxmlformats.org/officeDocument/2006/relationships/tags" Target="../tags/tag27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9.xml"/><Relationship Id="rId1" Type="http://schemas.openxmlformats.org/officeDocument/2006/relationships/tags" Target="../tags/tag28.xml"/></Relationships>
</file>

<file path=ppt/slides/_rels/slide120.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5" Type="http://schemas.openxmlformats.org/officeDocument/2006/relationships/image" Target="../media/image35.png"/><Relationship Id="rId4"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2.xml"/><Relationship Id="rId1" Type="http://schemas.openxmlformats.org/officeDocument/2006/relationships/tags" Target="../tags/tag277.xml"/></Relationships>
</file>

<file path=ppt/slides/_rels/slide1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79.xml"/><Relationship Id="rId1" Type="http://schemas.openxmlformats.org/officeDocument/2006/relationships/tags" Target="../tags/tag278.xml"/><Relationship Id="rId4" Type="http://schemas.openxmlformats.org/officeDocument/2006/relationships/image" Target="../media/image37.jpeg"/></Relationships>
</file>

<file path=ppt/slides/_rels/slide123.xml.rels><?xml version="1.0" encoding="UTF-8" standalone="yes"?>
<Relationships xmlns="http://schemas.openxmlformats.org/package/2006/relationships"><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 Id="rId5" Type="http://schemas.openxmlformats.org/officeDocument/2006/relationships/image" Target="../media/image37.jpeg"/><Relationship Id="rId4"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84.xml"/><Relationship Id="rId1" Type="http://schemas.openxmlformats.org/officeDocument/2006/relationships/tags" Target="../tags/tag283.xml"/><Relationship Id="rId4" Type="http://schemas.openxmlformats.org/officeDocument/2006/relationships/image" Target="../media/image37.jpeg"/></Relationships>
</file>

<file path=ppt/slides/_rels/slide125.xml.rels><?xml version="1.0" encoding="UTF-8" standalone="yes"?>
<Relationships xmlns="http://schemas.openxmlformats.org/package/2006/relationships"><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tags" Target="../tags/tag285.xml"/><Relationship Id="rId5" Type="http://schemas.openxmlformats.org/officeDocument/2006/relationships/image" Target="../media/image37.jpeg"/><Relationship Id="rId4"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89.xml"/><Relationship Id="rId1" Type="http://schemas.openxmlformats.org/officeDocument/2006/relationships/tags" Target="../tags/tag288.xml"/></Relationships>
</file>

<file path=ppt/slides/_rels/slide127.xml.rels><?xml version="1.0" encoding="UTF-8" standalone="yes"?>
<Relationships xmlns="http://schemas.openxmlformats.org/package/2006/relationships"><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tags" Target="../tags/tag290.xml"/><Relationship Id="rId4"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94.xml"/><Relationship Id="rId1" Type="http://schemas.openxmlformats.org/officeDocument/2006/relationships/tags" Target="../tags/tag293.xml"/></Relationships>
</file>

<file path=ppt/slides/_rels/slide129.xml.rels><?xml version="1.0" encoding="UTF-8" standalone="yes"?>
<Relationships xmlns="http://schemas.openxmlformats.org/package/2006/relationships"><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 Id="rId4"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99.xml"/><Relationship Id="rId1" Type="http://schemas.openxmlformats.org/officeDocument/2006/relationships/tags" Target="../tags/tag298.xml"/></Relationships>
</file>

<file path=ppt/slides/_rels/slide131.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 Id="rId4"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04.xml"/><Relationship Id="rId1" Type="http://schemas.openxmlformats.org/officeDocument/2006/relationships/tags" Target="../tags/tag303.xml"/></Relationships>
</file>

<file path=ppt/slides/_rels/slide133.xml.rels><?xml version="1.0" encoding="UTF-8" standalone="yes"?>
<Relationships xmlns="http://schemas.openxmlformats.org/package/2006/relationships"><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 Id="rId4"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09.xml"/><Relationship Id="rId1" Type="http://schemas.openxmlformats.org/officeDocument/2006/relationships/tags" Target="../tags/tag308.xml"/><Relationship Id="rId4" Type="http://schemas.openxmlformats.org/officeDocument/2006/relationships/image" Target="../media/image38.jpeg"/></Relationships>
</file>

<file path=ppt/slides/_rels/slide135.xml.rels><?xml version="1.0" encoding="UTF-8" standalone="yes"?>
<Relationships xmlns="http://schemas.openxmlformats.org/package/2006/relationships"><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tags" Target="../tags/tag310.xml"/><Relationship Id="rId5" Type="http://schemas.openxmlformats.org/officeDocument/2006/relationships/image" Target="../media/image38.jpeg"/><Relationship Id="rId4"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14.xml"/><Relationship Id="rId1" Type="http://schemas.openxmlformats.org/officeDocument/2006/relationships/tags" Target="../tags/tag313.xml"/><Relationship Id="rId4" Type="http://schemas.openxmlformats.org/officeDocument/2006/relationships/image" Target="../media/image38.jpeg"/></Relationships>
</file>

<file path=ppt/slides/_rels/slide137.xml.rels><?xml version="1.0" encoding="UTF-8" standalone="yes"?>
<Relationships xmlns="http://schemas.openxmlformats.org/package/2006/relationships"><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 Id="rId5" Type="http://schemas.openxmlformats.org/officeDocument/2006/relationships/image" Target="../media/image38.jpeg"/><Relationship Id="rId4"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19.xml"/><Relationship Id="rId1" Type="http://schemas.openxmlformats.org/officeDocument/2006/relationships/tags" Target="../tags/tag318.xml"/><Relationship Id="rId4" Type="http://schemas.openxmlformats.org/officeDocument/2006/relationships/image" Target="../media/image39.png"/></Relationships>
</file>

<file path=ppt/slides/_rels/slide139.xml.rels><?xml version="1.0" encoding="UTF-8" standalone="yes"?>
<Relationships xmlns="http://schemas.openxmlformats.org/package/2006/relationships"><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 Id="rId5" Type="http://schemas.openxmlformats.org/officeDocument/2006/relationships/image" Target="../media/image39.png"/><Relationship Id="rId4"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4.xml"/><Relationship Id="rId1" Type="http://schemas.openxmlformats.org/officeDocument/2006/relationships/tags" Target="../tags/tag33.xml"/></Relationships>
</file>

<file path=ppt/slides/_rels/slide14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24.xml"/><Relationship Id="rId1" Type="http://schemas.openxmlformats.org/officeDocument/2006/relationships/tags" Target="../tags/tag323.xml"/></Relationships>
</file>

<file path=ppt/slides/_rels/slide141.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 Id="rId4"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29.xml"/><Relationship Id="rId1" Type="http://schemas.openxmlformats.org/officeDocument/2006/relationships/tags" Target="../tags/tag328.xml"/><Relationship Id="rId4" Type="http://schemas.openxmlformats.org/officeDocument/2006/relationships/image" Target="../media/image40.jpeg"/></Relationships>
</file>

<file path=ppt/slides/_rels/slide143.xml.rels><?xml version="1.0" encoding="UTF-8" standalone="yes"?>
<Relationships xmlns="http://schemas.openxmlformats.org/package/2006/relationships"><Relationship Id="rId3" Type="http://schemas.openxmlformats.org/officeDocument/2006/relationships/tags" Target="../tags/tag332.xml"/><Relationship Id="rId2" Type="http://schemas.openxmlformats.org/officeDocument/2006/relationships/tags" Target="../tags/tag331.xml"/><Relationship Id="rId1" Type="http://schemas.openxmlformats.org/officeDocument/2006/relationships/tags" Target="../tags/tag330.xml"/><Relationship Id="rId5" Type="http://schemas.openxmlformats.org/officeDocument/2006/relationships/image" Target="../media/image40.jpeg"/><Relationship Id="rId4"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34.xml"/><Relationship Id="rId1" Type="http://schemas.openxmlformats.org/officeDocument/2006/relationships/tags" Target="../tags/tag333.xml"/><Relationship Id="rId4" Type="http://schemas.openxmlformats.org/officeDocument/2006/relationships/image" Target="../media/image41.jpeg"/></Relationships>
</file>

<file path=ppt/slides/_rels/slide145.xml.rels><?xml version="1.0" encoding="UTF-8" standalone="yes"?>
<Relationships xmlns="http://schemas.openxmlformats.org/package/2006/relationships"><Relationship Id="rId3" Type="http://schemas.openxmlformats.org/officeDocument/2006/relationships/tags" Target="../tags/tag337.xml"/><Relationship Id="rId2" Type="http://schemas.openxmlformats.org/officeDocument/2006/relationships/tags" Target="../tags/tag336.xml"/><Relationship Id="rId1" Type="http://schemas.openxmlformats.org/officeDocument/2006/relationships/tags" Target="../tags/tag335.xml"/><Relationship Id="rId5" Type="http://schemas.openxmlformats.org/officeDocument/2006/relationships/image" Target="../media/image41.jpeg"/><Relationship Id="rId4"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39.xml"/><Relationship Id="rId1" Type="http://schemas.openxmlformats.org/officeDocument/2006/relationships/tags" Target="../tags/tag338.xml"/></Relationships>
</file>

<file path=ppt/slides/_rels/slide147.xml.rels><?xml version="1.0" encoding="UTF-8" standalone="yes"?>
<Relationships xmlns="http://schemas.openxmlformats.org/package/2006/relationships"><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ags" Target="../tags/tag340.xml"/><Relationship Id="rId4"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44.xml"/><Relationship Id="rId1" Type="http://schemas.openxmlformats.org/officeDocument/2006/relationships/tags" Target="../tags/tag343.xml"/></Relationships>
</file>

<file path=ppt/slides/_rels/slide149.xml.rels><?xml version="1.0" encoding="UTF-8" standalone="yes"?>
<Relationships xmlns="http://schemas.openxmlformats.org/package/2006/relationships"><Relationship Id="rId3" Type="http://schemas.openxmlformats.org/officeDocument/2006/relationships/tags" Target="../tags/tag347.xml"/><Relationship Id="rId2" Type="http://schemas.openxmlformats.org/officeDocument/2006/relationships/tags" Target="../tags/tag346.xml"/><Relationship Id="rId1" Type="http://schemas.openxmlformats.org/officeDocument/2006/relationships/tags" Target="../tags/tag345.xml"/><Relationship Id="rId4"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49.xml"/><Relationship Id="rId1" Type="http://schemas.openxmlformats.org/officeDocument/2006/relationships/tags" Target="../tags/tag348.xml"/></Relationships>
</file>

<file path=ppt/slides/_rels/slide151.xml.rels><?xml version="1.0" encoding="UTF-8" standalone="yes"?>
<Relationships xmlns="http://schemas.openxmlformats.org/package/2006/relationships"><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 Id="rId4"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54.xml"/><Relationship Id="rId1" Type="http://schemas.openxmlformats.org/officeDocument/2006/relationships/tags" Target="../tags/tag353.xml"/><Relationship Id="rId4" Type="http://schemas.openxmlformats.org/officeDocument/2006/relationships/image" Target="../media/image42.png"/></Relationships>
</file>

<file path=ppt/slides/_rels/slide153.xml.rels><?xml version="1.0" encoding="UTF-8" standalone="yes"?>
<Relationships xmlns="http://schemas.openxmlformats.org/package/2006/relationships"><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tags" Target="../tags/tag355.xml"/><Relationship Id="rId5" Type="http://schemas.openxmlformats.org/officeDocument/2006/relationships/image" Target="../media/image42.png"/><Relationship Id="rId4"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59.xml"/><Relationship Id="rId1" Type="http://schemas.openxmlformats.org/officeDocument/2006/relationships/tags" Target="../tags/tag358.xml"/><Relationship Id="rId4" Type="http://schemas.openxmlformats.org/officeDocument/2006/relationships/image" Target="../media/image43.gif"/></Relationships>
</file>

<file path=ppt/slides/_rels/slide155.xml.rels><?xml version="1.0" encoding="UTF-8" standalone="yes"?>
<Relationships xmlns="http://schemas.openxmlformats.org/package/2006/relationships"><Relationship Id="rId3" Type="http://schemas.openxmlformats.org/officeDocument/2006/relationships/tags" Target="../tags/tag362.xml"/><Relationship Id="rId2" Type="http://schemas.openxmlformats.org/officeDocument/2006/relationships/tags" Target="../tags/tag361.xml"/><Relationship Id="rId1" Type="http://schemas.openxmlformats.org/officeDocument/2006/relationships/tags" Target="../tags/tag360.xml"/><Relationship Id="rId5" Type="http://schemas.openxmlformats.org/officeDocument/2006/relationships/image" Target="../media/image43.gif"/><Relationship Id="rId4"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64.xml"/><Relationship Id="rId1" Type="http://schemas.openxmlformats.org/officeDocument/2006/relationships/tags" Target="../tags/tag363.xml"/><Relationship Id="rId4" Type="http://schemas.openxmlformats.org/officeDocument/2006/relationships/image" Target="../media/image43.gif"/></Relationships>
</file>

<file path=ppt/slides/_rels/slide157.xml.rels><?xml version="1.0" encoding="UTF-8" standalone="yes"?>
<Relationships xmlns="http://schemas.openxmlformats.org/package/2006/relationships"><Relationship Id="rId3" Type="http://schemas.openxmlformats.org/officeDocument/2006/relationships/tags" Target="../tags/tag367.xml"/><Relationship Id="rId2" Type="http://schemas.openxmlformats.org/officeDocument/2006/relationships/tags" Target="../tags/tag366.xml"/><Relationship Id="rId1" Type="http://schemas.openxmlformats.org/officeDocument/2006/relationships/tags" Target="../tags/tag365.xml"/><Relationship Id="rId5" Type="http://schemas.openxmlformats.org/officeDocument/2006/relationships/image" Target="../media/image43.gif"/><Relationship Id="rId4"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69.xml"/><Relationship Id="rId1" Type="http://schemas.openxmlformats.org/officeDocument/2006/relationships/tags" Target="../tags/tag368.xml"/><Relationship Id="rId4" Type="http://schemas.openxmlformats.org/officeDocument/2006/relationships/image" Target="../media/image44.wmf"/></Relationships>
</file>

<file path=ppt/slides/_rels/slide159.xml.rels><?xml version="1.0" encoding="UTF-8" standalone="yes"?>
<Relationships xmlns="http://schemas.openxmlformats.org/package/2006/relationships"><Relationship Id="rId3" Type="http://schemas.openxmlformats.org/officeDocument/2006/relationships/tags" Target="../tags/tag372.xml"/><Relationship Id="rId2" Type="http://schemas.openxmlformats.org/officeDocument/2006/relationships/tags" Target="../tags/tag371.xml"/><Relationship Id="rId1" Type="http://schemas.openxmlformats.org/officeDocument/2006/relationships/tags" Target="../tags/tag370.xml"/><Relationship Id="rId5" Type="http://schemas.openxmlformats.org/officeDocument/2006/relationships/image" Target="../media/image44.wmf"/><Relationship Id="rId4"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9.xml"/><Relationship Id="rId1" Type="http://schemas.openxmlformats.org/officeDocument/2006/relationships/tags" Target="../tags/tag38.xml"/></Relationships>
</file>

<file path=ppt/slides/_rels/slide16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74.xml"/><Relationship Id="rId1" Type="http://schemas.openxmlformats.org/officeDocument/2006/relationships/tags" Target="../tags/tag373.xml"/><Relationship Id="rId4" Type="http://schemas.openxmlformats.org/officeDocument/2006/relationships/image" Target="../media/image45.jpeg"/></Relationships>
</file>

<file path=ppt/slides/_rels/slide161.xml.rels><?xml version="1.0" encoding="UTF-8" standalone="yes"?>
<Relationships xmlns="http://schemas.openxmlformats.org/package/2006/relationships"><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tags" Target="../tags/tag375.xml"/><Relationship Id="rId5" Type="http://schemas.openxmlformats.org/officeDocument/2006/relationships/image" Target="../media/image45.jpeg"/><Relationship Id="rId4"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79.xml"/><Relationship Id="rId1" Type="http://schemas.openxmlformats.org/officeDocument/2006/relationships/tags" Target="../tags/tag378.xml"/><Relationship Id="rId4" Type="http://schemas.openxmlformats.org/officeDocument/2006/relationships/image" Target="../media/image46.jpeg"/></Relationships>
</file>

<file path=ppt/slides/_rels/slide163.xml.rels><?xml version="1.0" encoding="UTF-8" standalone="yes"?>
<Relationships xmlns="http://schemas.openxmlformats.org/package/2006/relationships"><Relationship Id="rId3" Type="http://schemas.openxmlformats.org/officeDocument/2006/relationships/tags" Target="../tags/tag382.xml"/><Relationship Id="rId2" Type="http://schemas.openxmlformats.org/officeDocument/2006/relationships/tags" Target="../tags/tag381.xml"/><Relationship Id="rId1" Type="http://schemas.openxmlformats.org/officeDocument/2006/relationships/tags" Target="../tags/tag380.xml"/><Relationship Id="rId5" Type="http://schemas.openxmlformats.org/officeDocument/2006/relationships/image" Target="../media/image46.jpeg"/><Relationship Id="rId4"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84.xml"/><Relationship Id="rId1" Type="http://schemas.openxmlformats.org/officeDocument/2006/relationships/tags" Target="../tags/tag383.xml"/><Relationship Id="rId4" Type="http://schemas.openxmlformats.org/officeDocument/2006/relationships/image" Target="../media/image41.jpeg"/></Relationships>
</file>

<file path=ppt/slides/_rels/slide165.xml.rels><?xml version="1.0" encoding="UTF-8" standalone="yes"?>
<Relationships xmlns="http://schemas.openxmlformats.org/package/2006/relationships"><Relationship Id="rId3" Type="http://schemas.openxmlformats.org/officeDocument/2006/relationships/tags" Target="../tags/tag387.xml"/><Relationship Id="rId2" Type="http://schemas.openxmlformats.org/officeDocument/2006/relationships/tags" Target="../tags/tag386.xml"/><Relationship Id="rId1" Type="http://schemas.openxmlformats.org/officeDocument/2006/relationships/tags" Target="../tags/tag385.xml"/><Relationship Id="rId5" Type="http://schemas.openxmlformats.org/officeDocument/2006/relationships/image" Target="../media/image41.jpeg"/><Relationship Id="rId4"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89.xml"/><Relationship Id="rId1" Type="http://schemas.openxmlformats.org/officeDocument/2006/relationships/tags" Target="../tags/tag388.xml"/></Relationships>
</file>

<file path=ppt/slides/_rels/slide167.xml.rels><?xml version="1.0" encoding="UTF-8" standalone="yes"?>
<Relationships xmlns="http://schemas.openxmlformats.org/package/2006/relationships"><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tags" Target="../tags/tag390.xml"/><Relationship Id="rId4"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94.xml"/><Relationship Id="rId1" Type="http://schemas.openxmlformats.org/officeDocument/2006/relationships/tags" Target="../tags/tag393.xml"/><Relationship Id="rId4" Type="http://schemas.openxmlformats.org/officeDocument/2006/relationships/image" Target="../media/image41.jpeg"/></Relationships>
</file>

<file path=ppt/slides/_rels/slide169.xml.rels><?xml version="1.0" encoding="UTF-8" standalone="yes"?>
<Relationships xmlns="http://schemas.openxmlformats.org/package/2006/relationships"><Relationship Id="rId3" Type="http://schemas.openxmlformats.org/officeDocument/2006/relationships/tags" Target="../tags/tag397.xml"/><Relationship Id="rId2" Type="http://schemas.openxmlformats.org/officeDocument/2006/relationships/tags" Target="../tags/tag396.xml"/><Relationship Id="rId1" Type="http://schemas.openxmlformats.org/officeDocument/2006/relationships/tags" Target="../tags/tag395.xml"/><Relationship Id="rId5" Type="http://schemas.openxmlformats.org/officeDocument/2006/relationships/image" Target="../media/image41.jpeg"/><Relationship Id="rId4"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99.xml"/><Relationship Id="rId1" Type="http://schemas.openxmlformats.org/officeDocument/2006/relationships/tags" Target="../tags/tag398.xml"/><Relationship Id="rId4" Type="http://schemas.openxmlformats.org/officeDocument/2006/relationships/image" Target="../media/image47.png"/></Relationships>
</file>

<file path=ppt/slides/_rels/slide171.xml.rels><?xml version="1.0" encoding="UTF-8" standalone="yes"?>
<Relationships xmlns="http://schemas.openxmlformats.org/package/2006/relationships"><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tags" Target="../tags/tag400.xml"/><Relationship Id="rId5" Type="http://schemas.openxmlformats.org/officeDocument/2006/relationships/image" Target="../media/image47.png"/><Relationship Id="rId4"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6.xml"/><Relationship Id="rId1" Type="http://schemas.openxmlformats.org/officeDocument/2006/relationships/tags" Target="../tags/tag403.xml"/></Relationships>
</file>

<file path=ppt/slides/_rels/slide17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05.xml"/><Relationship Id="rId1" Type="http://schemas.openxmlformats.org/officeDocument/2006/relationships/tags" Target="../tags/tag404.xml"/><Relationship Id="rId4" Type="http://schemas.openxmlformats.org/officeDocument/2006/relationships/image" Target="../media/image48.jpeg"/></Relationships>
</file>

<file path=ppt/slides/_rels/slide174.xml.rels><?xml version="1.0" encoding="UTF-8" standalone="yes"?>
<Relationships xmlns="http://schemas.openxmlformats.org/package/2006/relationships"><Relationship Id="rId3" Type="http://schemas.openxmlformats.org/officeDocument/2006/relationships/tags" Target="../tags/tag408.xml"/><Relationship Id="rId2" Type="http://schemas.openxmlformats.org/officeDocument/2006/relationships/tags" Target="../tags/tag407.xml"/><Relationship Id="rId1" Type="http://schemas.openxmlformats.org/officeDocument/2006/relationships/tags" Target="../tags/tag406.xml"/><Relationship Id="rId5" Type="http://schemas.openxmlformats.org/officeDocument/2006/relationships/image" Target="../media/image48.jpeg"/><Relationship Id="rId4"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10.xml"/><Relationship Id="rId1" Type="http://schemas.openxmlformats.org/officeDocument/2006/relationships/tags" Target="../tags/tag409.xml"/><Relationship Id="rId4" Type="http://schemas.openxmlformats.org/officeDocument/2006/relationships/image" Target="../media/image49.wmf"/></Relationships>
</file>

<file path=ppt/slides/_rels/slide176.xml.rels><?xml version="1.0" encoding="UTF-8" standalone="yes"?>
<Relationships xmlns="http://schemas.openxmlformats.org/package/2006/relationships"><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tags" Target="../tags/tag411.xml"/><Relationship Id="rId5" Type="http://schemas.openxmlformats.org/officeDocument/2006/relationships/image" Target="../media/image49.wmf"/><Relationship Id="rId4"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15.xml"/><Relationship Id="rId1" Type="http://schemas.openxmlformats.org/officeDocument/2006/relationships/tags" Target="../tags/tag414.xml"/><Relationship Id="rId4" Type="http://schemas.openxmlformats.org/officeDocument/2006/relationships/image" Target="../media/image50.wmf"/></Relationships>
</file>

<file path=ppt/slides/_rels/slide178.xml.rels><?xml version="1.0" encoding="UTF-8" standalone="yes"?>
<Relationships xmlns="http://schemas.openxmlformats.org/package/2006/relationships"><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tags" Target="../tags/tag416.xml"/><Relationship Id="rId5" Type="http://schemas.openxmlformats.org/officeDocument/2006/relationships/image" Target="../media/image50.wmf"/><Relationship Id="rId4"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20.xml"/><Relationship Id="rId1" Type="http://schemas.openxmlformats.org/officeDocument/2006/relationships/tags" Target="../tags/tag419.xml"/><Relationship Id="rId4" Type="http://schemas.openxmlformats.org/officeDocument/2006/relationships/image" Target="../media/image50.w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8.png"/></Relationships>
</file>

<file path=ppt/slides/_rels/slide180.xml.rels><?xml version="1.0" encoding="UTF-8" standalone="yes"?>
<Relationships xmlns="http://schemas.openxmlformats.org/package/2006/relationships"><Relationship Id="rId3" Type="http://schemas.openxmlformats.org/officeDocument/2006/relationships/tags" Target="../tags/tag423.xml"/><Relationship Id="rId2" Type="http://schemas.openxmlformats.org/officeDocument/2006/relationships/tags" Target="../tags/tag422.xml"/><Relationship Id="rId1" Type="http://schemas.openxmlformats.org/officeDocument/2006/relationships/tags" Target="../tags/tag421.xml"/><Relationship Id="rId5" Type="http://schemas.openxmlformats.org/officeDocument/2006/relationships/image" Target="../media/image50.wmf"/><Relationship Id="rId4"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25.xml"/><Relationship Id="rId1" Type="http://schemas.openxmlformats.org/officeDocument/2006/relationships/tags" Target="../tags/tag424.xml"/><Relationship Id="rId4" Type="http://schemas.openxmlformats.org/officeDocument/2006/relationships/image" Target="../media/image51.png"/></Relationships>
</file>

<file path=ppt/slides/_rels/slide182.xml.rels><?xml version="1.0" encoding="UTF-8" standalone="yes"?>
<Relationships xmlns="http://schemas.openxmlformats.org/package/2006/relationships"><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tags" Target="../tags/tag426.xml"/><Relationship Id="rId5" Type="http://schemas.openxmlformats.org/officeDocument/2006/relationships/image" Target="../media/image51.png"/><Relationship Id="rId4"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30.xml"/><Relationship Id="rId1" Type="http://schemas.openxmlformats.org/officeDocument/2006/relationships/tags" Target="../tags/tag429.xml"/><Relationship Id="rId4" Type="http://schemas.openxmlformats.org/officeDocument/2006/relationships/image" Target="../media/image52.wmf"/></Relationships>
</file>

<file path=ppt/slides/_rels/slide184.xml.rels><?xml version="1.0" encoding="UTF-8" standalone="yes"?>
<Relationships xmlns="http://schemas.openxmlformats.org/package/2006/relationships"><Relationship Id="rId3" Type="http://schemas.openxmlformats.org/officeDocument/2006/relationships/tags" Target="../tags/tag433.xml"/><Relationship Id="rId2" Type="http://schemas.openxmlformats.org/officeDocument/2006/relationships/tags" Target="../tags/tag432.xml"/><Relationship Id="rId1" Type="http://schemas.openxmlformats.org/officeDocument/2006/relationships/tags" Target="../tags/tag431.xml"/><Relationship Id="rId5" Type="http://schemas.openxmlformats.org/officeDocument/2006/relationships/image" Target="../media/image52.wmf"/><Relationship Id="rId4"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35.xml"/><Relationship Id="rId1" Type="http://schemas.openxmlformats.org/officeDocument/2006/relationships/tags" Target="../tags/tag434.xml"/><Relationship Id="rId4" Type="http://schemas.openxmlformats.org/officeDocument/2006/relationships/image" Target="../media/image53.png"/></Relationships>
</file>

<file path=ppt/slides/_rels/slide18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37.xml"/><Relationship Id="rId1" Type="http://schemas.openxmlformats.org/officeDocument/2006/relationships/tags" Target="../tags/tag436.xml"/><Relationship Id="rId4" Type="http://schemas.openxmlformats.org/officeDocument/2006/relationships/image" Target="../media/image54.wmf"/></Relationships>
</file>

<file path=ppt/slides/_rels/slide187.xml.rels><?xml version="1.0" encoding="UTF-8" standalone="yes"?>
<Relationships xmlns="http://schemas.openxmlformats.org/package/2006/relationships"><Relationship Id="rId3" Type="http://schemas.openxmlformats.org/officeDocument/2006/relationships/tags" Target="../tags/tag440.xml"/><Relationship Id="rId2" Type="http://schemas.openxmlformats.org/officeDocument/2006/relationships/tags" Target="../tags/tag439.xml"/><Relationship Id="rId1" Type="http://schemas.openxmlformats.org/officeDocument/2006/relationships/tags" Target="../tags/tag438.xml"/><Relationship Id="rId5" Type="http://schemas.openxmlformats.org/officeDocument/2006/relationships/image" Target="../media/image54.wmf"/><Relationship Id="rId4"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7.xml"/><Relationship Id="rId1" Type="http://schemas.openxmlformats.org/officeDocument/2006/relationships/tags" Target="../tags/tag441.xml"/></Relationships>
</file>

<file path=ppt/slides/_rels/slide18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2.xml"/></Relationships>
</file>

<file path=ppt/slides/_rels/slide19.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8.png"/><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9.wmf"/><Relationship Id="rId4"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5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10.png"/><Relationship Id="rId4"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10.png"/><Relationship Id="rId4"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5.xml"/><Relationship Id="rId1" Type="http://schemas.openxmlformats.org/officeDocument/2006/relationships/tags" Target="../tags/tag64.xml"/></Relationships>
</file>

<file path=ppt/slides/_rels/slide28.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0.xml"/><Relationship Id="rId1" Type="http://schemas.openxmlformats.org/officeDocument/2006/relationships/tags" Target="../tags/tag69.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wmf"/><Relationship Id="rId4"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12.xml"/><Relationship Id="rId1" Type="http://schemas.openxmlformats.org/officeDocument/2006/relationships/tags" Target="../tags/tag7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6.xml"/><Relationship Id="rId1" Type="http://schemas.openxmlformats.org/officeDocument/2006/relationships/tags" Target="../tags/tag75.xml"/></Relationships>
</file>

<file path=ppt/slides/_rels/slide33.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80.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13.png"/><Relationship Id="rId4"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13.png"/><Relationship Id="rId4"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13.png"/><Relationship Id="rId4"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7.xml"/><Relationship Id="rId1" Type="http://schemas.openxmlformats.org/officeDocument/2006/relationships/tags" Target="../tags/tag96.xml"/></Relationships>
</file>

<file path=ppt/slides/_rels/slide42.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tags" Target="../tags/tag10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3.xml"/><Relationship Id="rId1" Type="http://schemas.openxmlformats.org/officeDocument/2006/relationships/tags" Target="../tags/tag102.xml"/></Relationships>
</file>

<file path=ppt/slides/_rels/slide45.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15.png"/><Relationship Id="rId4"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3.xml"/><Relationship Id="rId1" Type="http://schemas.openxmlformats.org/officeDocument/2006/relationships/tags" Target="../tags/tag112.xml"/></Relationships>
</file>

<file path=ppt/slides/_rels/slide49.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image" Target="../media/image15.png"/><Relationship Id="rId4"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ags" Target="../tags/tag12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15.png"/><Relationship Id="rId4"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9.xml"/><Relationship Id="rId1" Type="http://schemas.openxmlformats.org/officeDocument/2006/relationships/tags" Target="../tags/tag128.xml"/></Relationships>
</file>

<file path=ppt/slides/_rels/slide56.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tags" Target="../tags/tag133.xml"/><Relationship Id="rId4" Type="http://schemas.openxmlformats.org/officeDocument/2006/relationships/image" Target="../media/image18.jpe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5.xml"/><Relationship Id="rId1" Type="http://schemas.openxmlformats.org/officeDocument/2006/relationships/tags" Target="../tags/tag134.xml"/></Relationships>
</file>

<file path=ppt/slides/_rels/slide59.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0.xml"/><Relationship Id="rId1" Type="http://schemas.openxmlformats.org/officeDocument/2006/relationships/tags" Target="../tags/tag139.xml"/></Relationships>
</file>

<file path=ppt/slides/_rels/slide61.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5.xml"/><Relationship Id="rId1" Type="http://schemas.openxmlformats.org/officeDocument/2006/relationships/tags" Target="../tags/tag144.xml"/></Relationships>
</file>

<file path=ppt/slides/_rels/slide63.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0.xml"/><Relationship Id="rId1" Type="http://schemas.openxmlformats.org/officeDocument/2006/relationships/tags" Target="../tags/tag149.xml"/><Relationship Id="rId4" Type="http://schemas.openxmlformats.org/officeDocument/2006/relationships/image" Target="../media/image19.wmf"/></Relationships>
</file>

<file path=ppt/slides/_rels/slide65.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image" Target="../media/image19.wmf"/><Relationship Id="rId4"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12.xml"/><Relationship Id="rId1" Type="http://schemas.openxmlformats.org/officeDocument/2006/relationships/tags" Target="../tags/tag154.xml"/><Relationship Id="rId4" Type="http://schemas.openxmlformats.org/officeDocument/2006/relationships/image" Target="../media/image21.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6.xml"/><Relationship Id="rId1" Type="http://schemas.openxmlformats.org/officeDocument/2006/relationships/tags" Target="../tags/tag155.xml"/></Relationships>
</file>

<file path=ppt/slides/_rels/slide68.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1.xml"/><Relationship Id="rId1" Type="http://schemas.openxmlformats.org/officeDocument/2006/relationships/tags" Target="../tags/tag160.xml"/></Relationships>
</file>

<file path=ppt/slides/_rels/slide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5.jpeg"/><Relationship Id="rId4"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4"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6.xml"/><Relationship Id="rId1" Type="http://schemas.openxmlformats.org/officeDocument/2006/relationships/tags" Target="../tags/tag165.xml"/></Relationships>
</file>

<file path=ppt/slides/_rels/slide72.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4"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12.xml"/><Relationship Id="rId1" Type="http://schemas.openxmlformats.org/officeDocument/2006/relationships/tags" Target="../tags/tag170.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2.xml"/><Relationship Id="rId1" Type="http://schemas.openxmlformats.org/officeDocument/2006/relationships/tags" Target="../tags/tag171.xml"/></Relationships>
</file>

<file path=ppt/slides/_rels/slide75.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4"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7.xml"/><Relationship Id="rId1" Type="http://schemas.openxmlformats.org/officeDocument/2006/relationships/tags" Target="../tags/tag176.xml"/></Relationships>
</file>

<file path=ppt/slides/_rels/slide77.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4"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6.xml"/><Relationship Id="rId1" Type="http://schemas.openxmlformats.org/officeDocument/2006/relationships/tags" Target="../tags/tag181.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3.xml"/><Relationship Id="rId1" Type="http://schemas.openxmlformats.org/officeDocument/2006/relationships/tags" Target="../tags/tag18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6.wmf"/></Relationships>
</file>

<file path=ppt/slides/_rels/slide80.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4"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12.xml"/><Relationship Id="rId1" Type="http://schemas.openxmlformats.org/officeDocument/2006/relationships/tags" Target="../tags/tag187.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9.xml"/><Relationship Id="rId1" Type="http://schemas.openxmlformats.org/officeDocument/2006/relationships/tags" Target="../tags/tag188.xml"/></Relationships>
</file>

<file path=ppt/slides/_rels/slide83.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4"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12.xml"/><Relationship Id="rId1" Type="http://schemas.openxmlformats.org/officeDocument/2006/relationships/tags" Target="../tags/tag193.xml"/><Relationship Id="rId6" Type="http://schemas.openxmlformats.org/officeDocument/2006/relationships/image" Target="../media/image20.jpg"/><Relationship Id="rId5" Type="http://schemas.openxmlformats.org/officeDocument/2006/relationships/image" Target="../media/image24.jpg"/><Relationship Id="rId4" Type="http://schemas.openxmlformats.org/officeDocument/2006/relationships/image" Target="../media/image22.jp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5.xml"/><Relationship Id="rId1" Type="http://schemas.openxmlformats.org/officeDocument/2006/relationships/tags" Target="../tags/tag194.xml"/><Relationship Id="rId4" Type="http://schemas.openxmlformats.org/officeDocument/2006/relationships/image" Target="../media/image25.jpg"/></Relationships>
</file>

<file path=ppt/slides/_rels/slide86.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image" Target="../media/image25.jpg"/><Relationship Id="rId4"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12.xml"/><Relationship Id="rId1" Type="http://schemas.openxmlformats.org/officeDocument/2006/relationships/tags" Target="../tags/tag199.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1.xml"/><Relationship Id="rId1" Type="http://schemas.openxmlformats.org/officeDocument/2006/relationships/tags" Target="../tags/tag200.xml"/></Relationships>
</file>

<file path=ppt/slides/_rels/slide89.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6.wmf"/><Relationship Id="rId4"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6.xml"/><Relationship Id="rId1" Type="http://schemas.openxmlformats.org/officeDocument/2006/relationships/tags" Target="../tags/tag205.xml"/></Relationships>
</file>

<file path=ppt/slides/_rels/slide91.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4"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11.xml"/><Relationship Id="rId1" Type="http://schemas.openxmlformats.org/officeDocument/2006/relationships/tags" Target="../tags/tag210.xml"/><Relationship Id="rId4" Type="http://schemas.openxmlformats.org/officeDocument/2006/relationships/image" Target="../media/image27.jpg"/></Relationships>
</file>

<file path=ppt/slides/_rels/slide93.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5" Type="http://schemas.openxmlformats.org/officeDocument/2006/relationships/image" Target="../media/image27.jpg"/><Relationship Id="rId4"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16.xml"/><Relationship Id="rId1" Type="http://schemas.openxmlformats.org/officeDocument/2006/relationships/tags" Target="../tags/tag215.xml"/><Relationship Id="rId4" Type="http://schemas.openxmlformats.org/officeDocument/2006/relationships/image" Target="../media/image27.jpg"/></Relationships>
</file>

<file path=ppt/slides/_rels/slide95.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5" Type="http://schemas.openxmlformats.org/officeDocument/2006/relationships/image" Target="../media/image27.jpg"/><Relationship Id="rId4"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21.xml"/><Relationship Id="rId1" Type="http://schemas.openxmlformats.org/officeDocument/2006/relationships/tags" Target="../tags/tag220.xml"/></Relationships>
</file>

<file path=ppt/slides/_rels/slide97.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4"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26.xml"/><Relationship Id="rId1" Type="http://schemas.openxmlformats.org/officeDocument/2006/relationships/tags" Target="../tags/tag225.xml"/></Relationships>
</file>

<file path=ppt/slides/_rels/slide99.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143000"/>
          </a:xfrm>
        </p:spPr>
        <p:txBody>
          <a:bodyPr>
            <a:normAutofit fontScale="90000"/>
          </a:bodyPr>
          <a:lstStyle/>
          <a:p>
            <a:r>
              <a:rPr lang="en-US" b="1" dirty="0" smtClean="0"/>
              <a:t>Final Exam Review – Long</a:t>
            </a:r>
            <a:br>
              <a:rPr lang="en-US" b="1" dirty="0" smtClean="0"/>
            </a:br>
            <a:r>
              <a:rPr lang="en-US" sz="3100" b="1" dirty="0" smtClean="0"/>
              <a:t>(83 Questions)</a:t>
            </a:r>
            <a:endParaRPr lang="en-US" sz="3100" b="1" dirty="0"/>
          </a:p>
        </p:txBody>
      </p:sp>
      <p:sp>
        <p:nvSpPr>
          <p:cNvPr id="3" name="Subtitle 2"/>
          <p:cNvSpPr>
            <a:spLocks noGrp="1"/>
          </p:cNvSpPr>
          <p:nvPr>
            <p:ph type="subTitle" idx="1"/>
          </p:nvPr>
        </p:nvSpPr>
        <p:spPr>
          <a:xfrm>
            <a:off x="703217" y="2743200"/>
            <a:ext cx="7772400" cy="3276600"/>
          </a:xfrm>
        </p:spPr>
        <p:txBody>
          <a:bodyPr/>
          <a:lstStyle/>
          <a:p>
            <a:pPr algn="l"/>
            <a:r>
              <a:rPr lang="en-US" b="1" dirty="0" smtClean="0">
                <a:solidFill>
                  <a:schemeClr val="tx1"/>
                </a:solidFill>
              </a:rPr>
              <a:t>This web quiz may appear as two pages on tablets and laptops.</a:t>
            </a:r>
          </a:p>
          <a:p>
            <a:pPr algn="l"/>
            <a:endParaRPr lang="en-US" b="1" dirty="0">
              <a:solidFill>
                <a:schemeClr val="tx1"/>
              </a:solidFill>
            </a:endParaRPr>
          </a:p>
          <a:p>
            <a:pPr algn="l"/>
            <a:r>
              <a:rPr lang="en-US" b="1" dirty="0" smtClean="0">
                <a:solidFill>
                  <a:schemeClr val="tx1"/>
                </a:solidFill>
              </a:rPr>
              <a:t>I recommend that you view it as one page by clicking on the open book icon        at the bottom of the page.</a:t>
            </a: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5629" y="4953000"/>
            <a:ext cx="616272" cy="53067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400"/>
            <a:ext cx="9144000" cy="167911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39771"/>
            <a:ext cx="9144000" cy="418229"/>
          </a:xfrm>
          <a:prstGeom prst="rect">
            <a:avLst/>
          </a:prstGeom>
        </p:spPr>
      </p:pic>
    </p:spTree>
    <p:custDataLst>
      <p:tags r:id="rId1"/>
    </p:custDataLst>
    <p:extLst>
      <p:ext uri="{BB962C8B-B14F-4D97-AF65-F5344CB8AC3E}">
        <p14:creationId xmlns:p14="http://schemas.microsoft.com/office/powerpoint/2010/main" val="3351182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1905000"/>
            <a:ext cx="8305800" cy="2133600"/>
          </a:xfrm>
        </p:spPr>
        <p:txBody>
          <a:bodyPr>
            <a:normAutofit/>
          </a:bodyPr>
          <a:lstStyle/>
          <a:p>
            <a:pPr algn="l"/>
            <a:r>
              <a:rPr lang="en-US" sz="2400" b="1" dirty="0">
                <a:latin typeface="Arial" pitchFamily="34" charset="0"/>
                <a:cs typeface="Arial" pitchFamily="34" charset="0"/>
              </a:rPr>
              <a:t>Answer the next </a:t>
            </a:r>
            <a:r>
              <a:rPr lang="en-US" sz="2400" b="1" dirty="0" smtClean="0">
                <a:latin typeface="Arial" pitchFamily="34" charset="0"/>
                <a:cs typeface="Arial" pitchFamily="34" charset="0"/>
              </a:rPr>
              <a:t>question on </a:t>
            </a:r>
            <a:r>
              <a:rPr lang="en-US" sz="2400" b="1" dirty="0">
                <a:latin typeface="Arial" pitchFamily="34" charset="0"/>
                <a:cs typeface="Arial" pitchFamily="34" charset="0"/>
              </a:rPr>
              <a:t>the basis of the </a:t>
            </a:r>
            <a:r>
              <a:rPr lang="en-US" sz="2400" b="1" dirty="0" smtClean="0">
                <a:latin typeface="Arial" pitchFamily="34" charset="0"/>
                <a:cs typeface="Arial" pitchFamily="34" charset="0"/>
              </a:rPr>
              <a:t>above </a:t>
            </a:r>
            <a:r>
              <a:rPr lang="en-US" sz="2400" b="1" dirty="0">
                <a:latin typeface="Arial" pitchFamily="34" charset="0"/>
                <a:cs typeface="Arial" pitchFamily="34" charset="0"/>
              </a:rPr>
              <a:t>information for four highway programs of increasing scope. All figures are in millions of dollars</a:t>
            </a:r>
            <a:r>
              <a:rPr lang="en-US" sz="2400" b="1" dirty="0" smtClean="0">
                <a:latin typeface="Arial" pitchFamily="34" charset="0"/>
                <a:cs typeface="Arial" pitchFamily="34" charset="0"/>
              </a:rPr>
              <a:t>.</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5. Which alternative should the government build?</a:t>
            </a:r>
            <a:endParaRPr lang="en-US" sz="2400" dirty="0">
              <a:latin typeface="Arial" pitchFamily="34" charset="0"/>
              <a:cs typeface="Arial" pitchFamily="34" charset="0"/>
            </a:endParaRPr>
          </a:p>
        </p:txBody>
      </p:sp>
      <p:pic>
        <p:nvPicPr>
          <p:cNvPr id="9219" name="Picture 295"/>
          <p:cNvPicPr>
            <a:picLocks noChangeAspect="1" noChangeArrowheads="1"/>
          </p:cNvPicPr>
          <p:nvPr/>
        </p:nvPicPr>
        <p:blipFill>
          <a:blip r:embed="rId4" cstate="print"/>
          <a:srcRect/>
          <a:stretch>
            <a:fillRect/>
          </a:stretch>
        </p:blipFill>
        <p:spPr bwMode="auto">
          <a:xfrm>
            <a:off x="0" y="0"/>
            <a:ext cx="8516470" cy="19050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4038600"/>
            <a:ext cx="2057400" cy="1752600"/>
          </a:xfrm>
        </p:spPr>
        <p:txBody>
          <a:bodyPr>
            <a:normAutofit fontScale="85000" lnSpcReduction="20000"/>
          </a:bodyPr>
          <a:lstStyle/>
          <a:p>
            <a:pPr marL="514350" indent="-514350">
              <a:buFont typeface="Arial" pitchFamily="34" charset="0"/>
              <a:buAutoNum type="arabicPeriod"/>
            </a:pPr>
            <a:r>
              <a:rPr lang="en-US" i="1" dirty="0" smtClean="0"/>
              <a:t>A</a:t>
            </a:r>
            <a:endParaRPr lang="en-US" dirty="0" smtClean="0"/>
          </a:p>
          <a:p>
            <a:pPr marL="514350" indent="-514350">
              <a:buFont typeface="Arial" pitchFamily="34" charset="0"/>
              <a:buAutoNum type="arabicPeriod"/>
            </a:pPr>
            <a:r>
              <a:rPr lang="en-US" i="1" dirty="0" smtClean="0"/>
              <a:t>B</a:t>
            </a:r>
            <a:endParaRPr lang="en-US" dirty="0" smtClean="0"/>
          </a:p>
          <a:p>
            <a:pPr marL="514350" indent="-514350">
              <a:buFont typeface="Arial" pitchFamily="34" charset="0"/>
              <a:buAutoNum type="arabicPeriod"/>
            </a:pPr>
            <a:r>
              <a:rPr lang="en-US" i="1" dirty="0" smtClean="0"/>
              <a:t>C</a:t>
            </a:r>
            <a:endParaRPr lang="en-US" dirty="0" smtClean="0"/>
          </a:p>
          <a:p>
            <a:pPr marL="514350" indent="-514350">
              <a:buFont typeface="Arial" pitchFamily="34" charset="0"/>
              <a:buAutoNum type="arabicPeriod"/>
            </a:pPr>
            <a:r>
              <a:rPr lang="en-US" i="1" dirty="0" smtClean="0"/>
              <a:t>D</a:t>
            </a:r>
            <a:endParaRPr lang="en-US" dirty="0"/>
          </a:p>
        </p:txBody>
      </p:sp>
    </p:spTree>
    <p:custDataLst>
      <p:tags r:id="rId1"/>
    </p:custDataLst>
    <p:extLst>
      <p:ext uri="{BB962C8B-B14F-4D97-AF65-F5344CB8AC3E}">
        <p14:creationId xmlns:p14="http://schemas.microsoft.com/office/powerpoint/2010/main" val="260910218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1"/>
            <a:ext cx="8686800" cy="2057399"/>
          </a:xfrm>
        </p:spPr>
        <p:txBody>
          <a:bodyPr>
            <a:normAutofit/>
          </a:bodyPr>
          <a:lstStyle/>
          <a:p>
            <a:pPr algn="l"/>
            <a:r>
              <a:rPr lang="en-US" sz="3200" b="1" dirty="0" smtClean="0"/>
              <a:t>Pam runs her own plumbing business.  Last year she earned $100 in total revenue and paid $65 to her suppliers and employees. Last year she was offered $40 to work for another plumber.</a:t>
            </a:r>
            <a:endParaRPr lang="en-US" sz="3200" dirty="0"/>
          </a:p>
        </p:txBody>
      </p:sp>
      <p:sp>
        <p:nvSpPr>
          <p:cNvPr id="3" name="Subtitle 2"/>
          <p:cNvSpPr>
            <a:spLocks noGrp="1"/>
          </p:cNvSpPr>
          <p:nvPr>
            <p:ph type="subTitle" idx="1"/>
          </p:nvPr>
        </p:nvSpPr>
        <p:spPr>
          <a:xfrm>
            <a:off x="838200" y="2514600"/>
            <a:ext cx="7467600" cy="3124200"/>
          </a:xfrm>
        </p:spPr>
        <p:txBody>
          <a:bodyPr/>
          <a:lstStyle/>
          <a:p>
            <a:pPr algn="l"/>
            <a:r>
              <a:rPr lang="en-US" dirty="0" smtClean="0">
                <a:solidFill>
                  <a:schemeClr val="tx1"/>
                </a:solidFill>
              </a:rPr>
              <a:t>Accounting profit = $35</a:t>
            </a:r>
          </a:p>
          <a:p>
            <a:pPr algn="l"/>
            <a:r>
              <a:rPr lang="en-US" dirty="0" smtClean="0">
                <a:solidFill>
                  <a:schemeClr val="tx1"/>
                </a:solidFill>
              </a:rPr>
              <a:t>Economic profit = - $ 5</a:t>
            </a:r>
          </a:p>
          <a:p>
            <a:pPr algn="l"/>
            <a:endParaRPr lang="en-US" dirty="0" smtClean="0">
              <a:solidFill>
                <a:schemeClr val="tx1"/>
              </a:solidFill>
            </a:endParaRPr>
          </a:p>
          <a:p>
            <a:pPr algn="l"/>
            <a:r>
              <a:rPr lang="en-US" b="1" dirty="0" smtClean="0">
                <a:solidFill>
                  <a:schemeClr val="tx1"/>
                </a:solidFill>
              </a:rPr>
              <a:t>What should Pam do, stay in business or work for the other plumber?</a:t>
            </a:r>
            <a:endParaRPr lang="en-US" b="1" dirty="0">
              <a:solidFill>
                <a:schemeClr val="tx1"/>
              </a:solidFill>
            </a:endParaRPr>
          </a:p>
        </p:txBody>
      </p:sp>
      <p:sp>
        <p:nvSpPr>
          <p:cNvPr id="4" name="Title 1"/>
          <p:cNvSpPr txBox="1">
            <a:spLocks/>
          </p:cNvSpPr>
          <p:nvPr/>
        </p:nvSpPr>
        <p:spPr>
          <a:xfrm>
            <a:off x="685800" y="5638800"/>
            <a:ext cx="7772400" cy="1066799"/>
          </a:xfrm>
          <a:prstGeom prst="rect">
            <a:avLst/>
          </a:prstGeom>
          <a:ln w="38100">
            <a:solidFill>
              <a:srgbClr val="00B0F0"/>
            </a:solid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7a – Economic Profit and the Production Function</a:t>
            </a:r>
            <a:endParaRPr lang="en-US" b="1" dirty="0"/>
          </a:p>
        </p:txBody>
      </p:sp>
    </p:spTree>
    <p:custDataLst>
      <p:tags r:id="rId1"/>
    </p:custDataLst>
    <p:extLst>
      <p:ext uri="{BB962C8B-B14F-4D97-AF65-F5344CB8AC3E}">
        <p14:creationId xmlns:p14="http://schemas.microsoft.com/office/powerpoint/2010/main" val="291961727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914400" cy="685800"/>
          </a:xfrm>
        </p:spPr>
        <p:txBody>
          <a:bodyPr>
            <a:normAutofit/>
          </a:bodyPr>
          <a:lstStyle/>
          <a:p>
            <a:pPr algn="l"/>
            <a:r>
              <a:rPr lang="en-US" sz="3200" b="1" dirty="0" smtClean="0"/>
              <a:t>44. </a:t>
            </a:r>
            <a:endParaRPr lang="en-US" sz="3200" b="1" dirty="0"/>
          </a:p>
        </p:txBody>
      </p:sp>
      <p:sp>
        <p:nvSpPr>
          <p:cNvPr id="3" name="TPAnswers"/>
          <p:cNvSpPr>
            <a:spLocks noGrp="1"/>
          </p:cNvSpPr>
          <p:nvPr>
            <p:ph type="body" idx="1"/>
            <p:custDataLst>
              <p:tags r:id="rId2"/>
            </p:custDataLst>
          </p:nvPr>
        </p:nvSpPr>
        <p:spPr>
          <a:xfrm>
            <a:off x="457200" y="4099179"/>
            <a:ext cx="1219200" cy="1676400"/>
          </a:xfrm>
        </p:spPr>
        <p:txBody>
          <a:bodyPr>
            <a:noAutofit/>
          </a:bodyPr>
          <a:lstStyle/>
          <a:p>
            <a:pPr marL="514350" indent="-514350">
              <a:buFont typeface="Arial" pitchFamily="34" charset="0"/>
              <a:buAutoNum type="arabicPeriod"/>
            </a:pPr>
            <a:r>
              <a:rPr lang="en-US" sz="2800" dirty="0" smtClean="0"/>
              <a:t>A</a:t>
            </a:r>
          </a:p>
          <a:p>
            <a:pPr marL="514350" indent="-514350">
              <a:buFont typeface="Arial" pitchFamily="34" charset="0"/>
              <a:buAutoNum type="arabicPeriod"/>
            </a:pPr>
            <a:r>
              <a:rPr lang="en-US" sz="2800" dirty="0" smtClean="0"/>
              <a:t>B</a:t>
            </a:r>
          </a:p>
          <a:p>
            <a:pPr marL="514350" indent="-514350">
              <a:buFont typeface="Arial" pitchFamily="34" charset="0"/>
              <a:buAutoNum type="arabicPeriod"/>
            </a:pPr>
            <a:r>
              <a:rPr lang="en-US" sz="2800" dirty="0"/>
              <a:t>C</a:t>
            </a:r>
            <a:endParaRPr lang="en-US" sz="2800" dirty="0" smtClean="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458" y="533400"/>
            <a:ext cx="8677275" cy="3571875"/>
          </a:xfrm>
          <a:prstGeom prst="rect">
            <a:avLst/>
          </a:prstGeom>
        </p:spPr>
      </p:pic>
      <p:sp>
        <p:nvSpPr>
          <p:cNvPr id="5" name="SMARTInkShape-1"/>
          <p:cNvSpPr/>
          <p:nvPr>
            <p:custDataLst>
              <p:tags r:id="rId3"/>
            </p:custDataLst>
          </p:nvPr>
        </p:nvSpPr>
        <p:spPr>
          <a:xfrm>
            <a:off x="5562600" y="2645880"/>
            <a:ext cx="1" cy="2696"/>
          </a:xfrm>
          <a:custGeom>
            <a:avLst/>
            <a:gdLst/>
            <a:ahLst/>
            <a:cxnLst/>
            <a:rect l="0" t="0" r="0" b="0"/>
            <a:pathLst>
              <a:path w="1" h="2696">
                <a:moveTo>
                  <a:pt x="0" y="0"/>
                </a:moveTo>
                <a:lnTo>
                  <a:pt x="0" y="26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7681103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914400" cy="685800"/>
          </a:xfrm>
        </p:spPr>
        <p:txBody>
          <a:bodyPr>
            <a:normAutofit/>
          </a:bodyPr>
          <a:lstStyle/>
          <a:p>
            <a:pPr algn="l"/>
            <a:r>
              <a:rPr lang="en-US" sz="3200" b="1" dirty="0" smtClean="0"/>
              <a:t>44. </a:t>
            </a:r>
            <a:endParaRPr lang="en-US" sz="3200" b="1" dirty="0"/>
          </a:p>
        </p:txBody>
      </p:sp>
      <p:sp>
        <p:nvSpPr>
          <p:cNvPr id="3" name="TPAnswers"/>
          <p:cNvSpPr>
            <a:spLocks noGrp="1"/>
          </p:cNvSpPr>
          <p:nvPr>
            <p:ph type="body" idx="1"/>
            <p:custDataLst>
              <p:tags r:id="rId2"/>
            </p:custDataLst>
          </p:nvPr>
        </p:nvSpPr>
        <p:spPr>
          <a:xfrm>
            <a:off x="457200" y="4099179"/>
            <a:ext cx="1219200" cy="1676400"/>
          </a:xfrm>
        </p:spPr>
        <p:txBody>
          <a:bodyPr>
            <a:noAutofit/>
          </a:bodyPr>
          <a:lstStyle/>
          <a:p>
            <a:pPr marL="514350" indent="-514350">
              <a:buFont typeface="Arial" pitchFamily="34" charset="0"/>
              <a:buAutoNum type="arabicPeriod"/>
            </a:pPr>
            <a:r>
              <a:rPr lang="en-US" sz="2800" dirty="0" smtClean="0"/>
              <a:t>A</a:t>
            </a:r>
          </a:p>
          <a:p>
            <a:pPr marL="514350" indent="-514350">
              <a:buFont typeface="Arial" pitchFamily="34" charset="0"/>
              <a:buAutoNum type="arabicPeriod"/>
            </a:pPr>
            <a:r>
              <a:rPr lang="en-US" sz="2800" dirty="0" smtClean="0"/>
              <a:t>B</a:t>
            </a:r>
          </a:p>
          <a:p>
            <a:pPr marL="514350" indent="-514350">
              <a:buFont typeface="Arial" pitchFamily="34" charset="0"/>
              <a:buAutoNum type="arabicPeriod"/>
            </a:pPr>
            <a:r>
              <a:rPr lang="en-US" sz="2800" dirty="0"/>
              <a:t>C</a:t>
            </a:r>
            <a:endParaRPr lang="en-US" sz="2800" dirty="0" smtClean="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458" y="533400"/>
            <a:ext cx="8677275" cy="3571875"/>
          </a:xfrm>
          <a:prstGeom prst="rect">
            <a:avLst/>
          </a:prstGeom>
        </p:spPr>
      </p:pic>
      <p:sp>
        <p:nvSpPr>
          <p:cNvPr id="10" name="CorShape1"/>
          <p:cNvSpPr/>
          <p:nvPr>
            <p:custDataLst>
              <p:tags r:id="rId3"/>
            </p:custDataLst>
          </p:nvPr>
        </p:nvSpPr>
        <p:spPr>
          <a:xfrm rot="10800000">
            <a:off x="203072" y="4648200"/>
            <a:ext cx="381001" cy="409787"/>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ARTInkShape-1"/>
          <p:cNvSpPr/>
          <p:nvPr>
            <p:custDataLst>
              <p:tags r:id="rId4"/>
            </p:custDataLst>
          </p:nvPr>
        </p:nvSpPr>
        <p:spPr>
          <a:xfrm>
            <a:off x="5562600" y="2645880"/>
            <a:ext cx="1" cy="2696"/>
          </a:xfrm>
          <a:custGeom>
            <a:avLst/>
            <a:gdLst/>
            <a:ahLst/>
            <a:cxnLst/>
            <a:rect l="0" t="0" r="0" b="0"/>
            <a:pathLst>
              <a:path w="1" h="2696">
                <a:moveTo>
                  <a:pt x="0" y="0"/>
                </a:moveTo>
                <a:lnTo>
                  <a:pt x="0" y="26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58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cstate="print"/>
          <a:srcRect/>
          <a:stretch>
            <a:fillRect/>
          </a:stretch>
        </p:blipFill>
        <p:spPr bwMode="auto">
          <a:xfrm>
            <a:off x="-152400" y="304799"/>
            <a:ext cx="9296400" cy="3900517"/>
          </a:xfrm>
          <a:prstGeom prst="rect">
            <a:avLst/>
          </a:prstGeom>
          <a:noFill/>
          <a:ln w="9525">
            <a:noFill/>
            <a:miter lim="800000"/>
            <a:headEnd/>
            <a:tailEnd/>
          </a:ln>
        </p:spPr>
      </p:pic>
      <p:sp>
        <p:nvSpPr>
          <p:cNvPr id="4" name="Title 1"/>
          <p:cNvSpPr txBox="1">
            <a:spLocks/>
          </p:cNvSpPr>
          <p:nvPr/>
        </p:nvSpPr>
        <p:spPr>
          <a:xfrm>
            <a:off x="685800" y="5638800"/>
            <a:ext cx="7772400" cy="1066799"/>
          </a:xfrm>
          <a:prstGeom prst="rect">
            <a:avLst/>
          </a:prstGeom>
          <a:ln w="38100">
            <a:solidFill>
              <a:srgbClr val="00B0F0"/>
            </a:solid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7a – Economic Profit and the Production Function</a:t>
            </a:r>
            <a:endParaRPr lang="en-US" b="1" dirty="0"/>
          </a:p>
        </p:txBody>
      </p:sp>
    </p:spTree>
    <p:custDataLst>
      <p:tags r:id="rId1"/>
    </p:custDataLst>
    <p:extLst>
      <p:ext uri="{BB962C8B-B14F-4D97-AF65-F5344CB8AC3E}">
        <p14:creationId xmlns:p14="http://schemas.microsoft.com/office/powerpoint/2010/main" val="158613467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05800" cy="944562"/>
          </a:xfrm>
        </p:spPr>
        <p:txBody>
          <a:bodyPr>
            <a:normAutofit fontScale="90000"/>
          </a:bodyPr>
          <a:lstStyle/>
          <a:p>
            <a:pPr algn="l"/>
            <a:r>
              <a:rPr lang="en-US" b="1" dirty="0" smtClean="0"/>
              <a:t>45. The production function (TP curve) shows how:</a:t>
            </a:r>
            <a:endParaRPr lang="en-US" b="1" dirty="0"/>
          </a:p>
        </p:txBody>
      </p:sp>
      <p:sp>
        <p:nvSpPr>
          <p:cNvPr id="3" name="TPAnswers"/>
          <p:cNvSpPr>
            <a:spLocks noGrp="1"/>
          </p:cNvSpPr>
          <p:nvPr>
            <p:ph type="body" idx="1"/>
            <p:custDataLst>
              <p:tags r:id="rId2"/>
            </p:custDataLst>
          </p:nvPr>
        </p:nvSpPr>
        <p:spPr>
          <a:xfrm>
            <a:off x="457200" y="1524001"/>
            <a:ext cx="8305800" cy="2514600"/>
          </a:xfrm>
        </p:spPr>
        <p:txBody>
          <a:bodyPr>
            <a:normAutofit/>
          </a:bodyPr>
          <a:lstStyle/>
          <a:p>
            <a:pPr marL="514350" indent="-514350">
              <a:buFont typeface="Arial" pitchFamily="34" charset="0"/>
              <a:buAutoNum type="arabicPeriod"/>
            </a:pPr>
            <a:r>
              <a:rPr lang="en-US" dirty="0" smtClean="0"/>
              <a:t>costs change with output</a:t>
            </a:r>
          </a:p>
          <a:p>
            <a:pPr marL="514350" indent="-514350">
              <a:buFont typeface="Arial" pitchFamily="34" charset="0"/>
              <a:buAutoNum type="arabicPeriod"/>
            </a:pPr>
            <a:r>
              <a:rPr lang="en-US" dirty="0" smtClean="0"/>
              <a:t>costs change with the number of inputs </a:t>
            </a:r>
          </a:p>
          <a:p>
            <a:pPr marL="514350" indent="-514350">
              <a:buFont typeface="Arial" pitchFamily="34" charset="0"/>
              <a:buAutoNum type="arabicPeriod"/>
            </a:pPr>
            <a:r>
              <a:rPr lang="en-US" dirty="0" smtClean="0"/>
              <a:t>output changes with the number of inputs</a:t>
            </a:r>
          </a:p>
          <a:p>
            <a:pPr marL="514350" indent="-514350">
              <a:buFont typeface="Arial" pitchFamily="34" charset="0"/>
              <a:buAutoNum type="arabicPeriod"/>
            </a:pPr>
            <a:r>
              <a:rPr lang="en-US" dirty="0" smtClean="0"/>
              <a:t>profits change with output</a:t>
            </a:r>
            <a:endParaRPr lang="en-US" dirty="0"/>
          </a:p>
        </p:txBody>
      </p:sp>
    </p:spTree>
    <p:custDataLst>
      <p:tags r:id="rId1"/>
    </p:custDataLst>
    <p:extLst>
      <p:ext uri="{BB962C8B-B14F-4D97-AF65-F5344CB8AC3E}">
        <p14:creationId xmlns:p14="http://schemas.microsoft.com/office/powerpoint/2010/main" val="150134662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05800" cy="944562"/>
          </a:xfrm>
        </p:spPr>
        <p:txBody>
          <a:bodyPr>
            <a:normAutofit fontScale="90000"/>
          </a:bodyPr>
          <a:lstStyle/>
          <a:p>
            <a:pPr algn="l"/>
            <a:r>
              <a:rPr lang="en-US" b="1" dirty="0" smtClean="0"/>
              <a:t>45. The production function (TP curve) shows how:</a:t>
            </a:r>
            <a:endParaRPr lang="en-US" b="1" dirty="0"/>
          </a:p>
        </p:txBody>
      </p:sp>
      <p:sp>
        <p:nvSpPr>
          <p:cNvPr id="7" name="CorShape1"/>
          <p:cNvSpPr/>
          <p:nvPr>
            <p:custDataLst>
              <p:tags r:id="rId2"/>
            </p:custDataLst>
          </p:nvPr>
        </p:nvSpPr>
        <p:spPr>
          <a:xfrm rot="10800000">
            <a:off x="228600" y="2819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524001"/>
            <a:ext cx="8305800" cy="2514600"/>
          </a:xfrm>
        </p:spPr>
        <p:txBody>
          <a:bodyPr>
            <a:normAutofit/>
          </a:bodyPr>
          <a:lstStyle/>
          <a:p>
            <a:pPr marL="514350" indent="-514350">
              <a:buFont typeface="Arial" pitchFamily="34" charset="0"/>
              <a:buAutoNum type="arabicPeriod"/>
            </a:pPr>
            <a:r>
              <a:rPr lang="en-US" dirty="0" smtClean="0"/>
              <a:t>costs change with output</a:t>
            </a:r>
          </a:p>
          <a:p>
            <a:pPr marL="514350" indent="-514350">
              <a:buFont typeface="Arial" pitchFamily="34" charset="0"/>
              <a:buAutoNum type="arabicPeriod"/>
            </a:pPr>
            <a:r>
              <a:rPr lang="en-US" dirty="0" smtClean="0"/>
              <a:t>costs change with the number of inputs </a:t>
            </a:r>
          </a:p>
          <a:p>
            <a:pPr marL="514350" indent="-514350">
              <a:buFont typeface="Arial" pitchFamily="34" charset="0"/>
              <a:buAutoNum type="arabicPeriod"/>
            </a:pPr>
            <a:r>
              <a:rPr lang="en-US" dirty="0" smtClean="0"/>
              <a:t>output changes with the number of inputs</a:t>
            </a:r>
          </a:p>
          <a:p>
            <a:pPr marL="514350" indent="-514350">
              <a:buFont typeface="Arial" pitchFamily="34" charset="0"/>
              <a:buAutoNum type="arabicPeriod"/>
            </a:pPr>
            <a:r>
              <a:rPr lang="en-US" dirty="0" smtClean="0"/>
              <a:t>profits change with output</a:t>
            </a:r>
            <a:endParaRPr lang="en-US" dirty="0"/>
          </a:p>
        </p:txBody>
      </p:sp>
    </p:spTree>
    <p:custDataLst>
      <p:tags r:id="rId1"/>
    </p:custDataLst>
    <p:extLst>
      <p:ext uri="{BB962C8B-B14F-4D97-AF65-F5344CB8AC3E}">
        <p14:creationId xmlns:p14="http://schemas.microsoft.com/office/powerpoint/2010/main" val="394614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5562600" cy="2209800"/>
          </a:xfrm>
        </p:spPr>
        <p:txBody>
          <a:bodyPr>
            <a:normAutofit/>
          </a:bodyPr>
          <a:lstStyle/>
          <a:p>
            <a:pPr algn="l"/>
            <a:r>
              <a:rPr lang="en-US" b="1" dirty="0" smtClean="0"/>
              <a:t>46. The slope of the TP curve equals zero with the _____ worker.</a:t>
            </a:r>
            <a:endParaRPr lang="en-US" b="1" dirty="0"/>
          </a:p>
        </p:txBody>
      </p:sp>
      <p:pic>
        <p:nvPicPr>
          <p:cNvPr id="5" name="Picture 4" descr="7.1-1qtable.JPG"/>
          <p:cNvPicPr>
            <a:picLocks noChangeAspect="1"/>
          </p:cNvPicPr>
          <p:nvPr/>
        </p:nvPicPr>
        <p:blipFill>
          <a:blip r:embed="rId4" cstate="print"/>
          <a:stretch>
            <a:fillRect/>
          </a:stretch>
        </p:blipFill>
        <p:spPr>
          <a:xfrm>
            <a:off x="5714999" y="228600"/>
            <a:ext cx="3284375" cy="5029200"/>
          </a:xfrm>
          <a:prstGeom prst="rect">
            <a:avLst/>
          </a:prstGeom>
        </p:spPr>
      </p:pic>
      <p:sp>
        <p:nvSpPr>
          <p:cNvPr id="3" name="TPAnswers"/>
          <p:cNvSpPr>
            <a:spLocks noGrp="1"/>
          </p:cNvSpPr>
          <p:nvPr>
            <p:ph type="body" idx="1"/>
            <p:custDataLst>
              <p:tags r:id="rId2"/>
            </p:custDataLst>
          </p:nvPr>
        </p:nvSpPr>
        <p:spPr>
          <a:xfrm>
            <a:off x="457200" y="2590800"/>
            <a:ext cx="1600200" cy="3535363"/>
          </a:xfrm>
        </p:spPr>
        <p:txBody>
          <a:bodyPr>
            <a:normAutofit/>
          </a:bodyPr>
          <a:lstStyle/>
          <a:p>
            <a:pPr marL="514350" indent="-514350">
              <a:buFont typeface="Arial" pitchFamily="34" charset="0"/>
              <a:buAutoNum type="arabicPeriod"/>
            </a:pPr>
            <a:r>
              <a:rPr lang="en-US" dirty="0" smtClean="0"/>
              <a:t>1st</a:t>
            </a:r>
          </a:p>
          <a:p>
            <a:pPr marL="514350" indent="-514350">
              <a:buFont typeface="Arial" pitchFamily="34" charset="0"/>
              <a:buAutoNum type="arabicPeriod"/>
            </a:pPr>
            <a:r>
              <a:rPr lang="en-US" dirty="0" smtClean="0"/>
              <a:t>2nd</a:t>
            </a:r>
          </a:p>
          <a:p>
            <a:pPr marL="514350" indent="-514350">
              <a:buFont typeface="Arial" pitchFamily="34" charset="0"/>
              <a:buAutoNum type="arabicPeriod"/>
            </a:pPr>
            <a:r>
              <a:rPr lang="en-US" dirty="0" smtClean="0"/>
              <a:t>3rd</a:t>
            </a:r>
          </a:p>
          <a:p>
            <a:pPr marL="514350" indent="-514350">
              <a:buFont typeface="Arial" pitchFamily="34" charset="0"/>
              <a:buAutoNum type="arabicPeriod"/>
            </a:pPr>
            <a:r>
              <a:rPr lang="en-US" dirty="0" smtClean="0"/>
              <a:t>4th</a:t>
            </a:r>
          </a:p>
          <a:p>
            <a:pPr marL="514350" indent="-514350">
              <a:buFont typeface="Arial" pitchFamily="34" charset="0"/>
              <a:buAutoNum type="arabicPeriod"/>
            </a:pPr>
            <a:r>
              <a:rPr lang="en-US" dirty="0" smtClean="0"/>
              <a:t>5th</a:t>
            </a:r>
          </a:p>
          <a:p>
            <a:pPr marL="514350" indent="-514350">
              <a:buFont typeface="Arial" pitchFamily="34" charset="0"/>
              <a:buAutoNum type="arabicPeriod"/>
            </a:pPr>
            <a:r>
              <a:rPr lang="en-US" dirty="0" smtClean="0"/>
              <a:t>6th</a:t>
            </a:r>
            <a:endParaRPr lang="en-US" dirty="0"/>
          </a:p>
        </p:txBody>
      </p:sp>
    </p:spTree>
    <p:custDataLst>
      <p:tags r:id="rId1"/>
    </p:custDataLst>
    <p:extLst>
      <p:ext uri="{BB962C8B-B14F-4D97-AF65-F5344CB8AC3E}">
        <p14:creationId xmlns:p14="http://schemas.microsoft.com/office/powerpoint/2010/main" val="334999423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5562600" cy="2209800"/>
          </a:xfrm>
        </p:spPr>
        <p:txBody>
          <a:bodyPr>
            <a:normAutofit/>
          </a:bodyPr>
          <a:lstStyle/>
          <a:p>
            <a:pPr algn="l"/>
            <a:r>
              <a:rPr lang="en-US" b="1" dirty="0" smtClean="0"/>
              <a:t>46. The slope of the TP curve equals zero with the _____ worker.</a:t>
            </a:r>
            <a:endParaRPr lang="en-US" b="1" dirty="0"/>
          </a:p>
        </p:txBody>
      </p:sp>
      <p:pic>
        <p:nvPicPr>
          <p:cNvPr id="5" name="Picture 4" descr="7.1-1qtable.JPG"/>
          <p:cNvPicPr>
            <a:picLocks noChangeAspect="1"/>
          </p:cNvPicPr>
          <p:nvPr/>
        </p:nvPicPr>
        <p:blipFill>
          <a:blip r:embed="rId5" cstate="print"/>
          <a:stretch>
            <a:fillRect/>
          </a:stretch>
        </p:blipFill>
        <p:spPr>
          <a:xfrm>
            <a:off x="5714999" y="228600"/>
            <a:ext cx="3284375" cy="5029200"/>
          </a:xfrm>
          <a:prstGeom prst="rect">
            <a:avLst/>
          </a:prstGeom>
        </p:spPr>
      </p:pic>
      <p:sp>
        <p:nvSpPr>
          <p:cNvPr id="7" name="CorShape1"/>
          <p:cNvSpPr/>
          <p:nvPr>
            <p:custDataLst>
              <p:tags r:id="rId2"/>
            </p:custDataLst>
          </p:nvPr>
        </p:nvSpPr>
        <p:spPr>
          <a:xfrm rot="10800000">
            <a:off x="172720" y="4998381"/>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590800"/>
            <a:ext cx="1600200" cy="3535363"/>
          </a:xfrm>
        </p:spPr>
        <p:txBody>
          <a:bodyPr>
            <a:normAutofit/>
          </a:bodyPr>
          <a:lstStyle/>
          <a:p>
            <a:pPr marL="514350" indent="-514350">
              <a:buFont typeface="Arial" pitchFamily="34" charset="0"/>
              <a:buAutoNum type="arabicPeriod"/>
            </a:pPr>
            <a:r>
              <a:rPr lang="en-US" dirty="0" smtClean="0"/>
              <a:t>1st</a:t>
            </a:r>
          </a:p>
          <a:p>
            <a:pPr marL="514350" indent="-514350">
              <a:buFont typeface="Arial" pitchFamily="34" charset="0"/>
              <a:buAutoNum type="arabicPeriod"/>
            </a:pPr>
            <a:r>
              <a:rPr lang="en-US" dirty="0" smtClean="0"/>
              <a:t>2nd</a:t>
            </a:r>
          </a:p>
          <a:p>
            <a:pPr marL="514350" indent="-514350">
              <a:buFont typeface="Arial" pitchFamily="34" charset="0"/>
              <a:buAutoNum type="arabicPeriod"/>
            </a:pPr>
            <a:r>
              <a:rPr lang="en-US" dirty="0" smtClean="0"/>
              <a:t>3rd</a:t>
            </a:r>
          </a:p>
          <a:p>
            <a:pPr marL="514350" indent="-514350">
              <a:buFont typeface="Arial" pitchFamily="34" charset="0"/>
              <a:buAutoNum type="arabicPeriod"/>
            </a:pPr>
            <a:r>
              <a:rPr lang="en-US" dirty="0" smtClean="0"/>
              <a:t>4th</a:t>
            </a:r>
          </a:p>
          <a:p>
            <a:pPr marL="514350" indent="-514350">
              <a:buFont typeface="Arial" pitchFamily="34" charset="0"/>
              <a:buAutoNum type="arabicPeriod"/>
            </a:pPr>
            <a:r>
              <a:rPr lang="en-US" dirty="0" smtClean="0"/>
              <a:t>5th</a:t>
            </a:r>
          </a:p>
          <a:p>
            <a:pPr marL="514350" indent="-514350">
              <a:buFont typeface="Arial" pitchFamily="34" charset="0"/>
              <a:buAutoNum type="arabicPeriod"/>
            </a:pPr>
            <a:r>
              <a:rPr lang="en-US" dirty="0" smtClean="0"/>
              <a:t>6th</a:t>
            </a:r>
            <a:endParaRPr lang="en-US" dirty="0"/>
          </a:p>
        </p:txBody>
      </p:sp>
    </p:spTree>
    <p:custDataLst>
      <p:tags r:id="rId1"/>
    </p:custDataLst>
    <p:extLst>
      <p:ext uri="{BB962C8B-B14F-4D97-AF65-F5344CB8AC3E}">
        <p14:creationId xmlns:p14="http://schemas.microsoft.com/office/powerpoint/2010/main" val="417552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2-2qtpgraph.JPG"/>
          <p:cNvPicPr>
            <a:picLocks noChangeAspect="1"/>
          </p:cNvPicPr>
          <p:nvPr/>
        </p:nvPicPr>
        <p:blipFill>
          <a:blip r:embed="rId3" cstate="print"/>
          <a:stretch>
            <a:fillRect/>
          </a:stretch>
        </p:blipFill>
        <p:spPr>
          <a:xfrm>
            <a:off x="533400" y="0"/>
            <a:ext cx="6705600" cy="5029200"/>
          </a:xfrm>
          <a:prstGeom prst="rect">
            <a:avLst/>
          </a:prstGeom>
        </p:spPr>
      </p:pic>
      <p:sp>
        <p:nvSpPr>
          <p:cNvPr id="3" name="Title 1"/>
          <p:cNvSpPr txBox="1">
            <a:spLocks/>
          </p:cNvSpPr>
          <p:nvPr/>
        </p:nvSpPr>
        <p:spPr>
          <a:xfrm>
            <a:off x="685800" y="5638800"/>
            <a:ext cx="7772400" cy="1066799"/>
          </a:xfrm>
          <a:prstGeom prst="rect">
            <a:avLst/>
          </a:prstGeom>
          <a:ln w="38100">
            <a:solidFill>
              <a:srgbClr val="00B0F0"/>
            </a:solid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7a – Economic Profit and the Production Function</a:t>
            </a:r>
            <a:endParaRPr lang="en-US" b="1" dirty="0"/>
          </a:p>
        </p:txBody>
      </p:sp>
    </p:spTree>
    <p:custDataLst>
      <p:tags r:id="rId1"/>
    </p:custDataLst>
    <p:extLst>
      <p:ext uri="{BB962C8B-B14F-4D97-AF65-F5344CB8AC3E}">
        <p14:creationId xmlns:p14="http://schemas.microsoft.com/office/powerpoint/2010/main" val="43933320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0"/>
            <a:ext cx="5867400" cy="1858962"/>
          </a:xfrm>
        </p:spPr>
        <p:txBody>
          <a:bodyPr>
            <a:normAutofit fontScale="90000"/>
          </a:bodyPr>
          <a:lstStyle/>
          <a:p>
            <a:pPr algn="l"/>
            <a:r>
              <a:rPr lang="en-US" b="1" dirty="0" smtClean="0"/>
              <a:t>47. Diminishing marginal returns begin with the _____ worker.</a:t>
            </a:r>
            <a:endParaRPr lang="en-US" b="1" dirty="0"/>
          </a:p>
        </p:txBody>
      </p:sp>
      <p:pic>
        <p:nvPicPr>
          <p:cNvPr id="6" name="Picture 5" descr="7.1-1qtable.JPG"/>
          <p:cNvPicPr>
            <a:picLocks noChangeAspect="1"/>
          </p:cNvPicPr>
          <p:nvPr/>
        </p:nvPicPr>
        <p:blipFill>
          <a:blip r:embed="rId4" cstate="print"/>
          <a:stretch>
            <a:fillRect/>
          </a:stretch>
        </p:blipFill>
        <p:spPr>
          <a:xfrm>
            <a:off x="5334000" y="228599"/>
            <a:ext cx="3429000" cy="5250657"/>
          </a:xfrm>
          <a:prstGeom prst="rect">
            <a:avLst/>
          </a:prstGeom>
        </p:spPr>
      </p:pic>
      <p:sp>
        <p:nvSpPr>
          <p:cNvPr id="3" name="TPAnswers"/>
          <p:cNvSpPr>
            <a:spLocks noGrp="1"/>
          </p:cNvSpPr>
          <p:nvPr>
            <p:ph type="body" idx="1"/>
            <p:custDataLst>
              <p:tags r:id="rId2"/>
            </p:custDataLst>
          </p:nvPr>
        </p:nvSpPr>
        <p:spPr>
          <a:xfrm>
            <a:off x="381000" y="2057400"/>
            <a:ext cx="1752600" cy="3611563"/>
          </a:xfrm>
        </p:spPr>
        <p:txBody>
          <a:bodyPr>
            <a:normAutofit/>
          </a:bodyPr>
          <a:lstStyle/>
          <a:p>
            <a:pPr marL="514350" indent="-514350">
              <a:buFont typeface="Arial" pitchFamily="34" charset="0"/>
              <a:buAutoNum type="arabicPeriod"/>
            </a:pPr>
            <a:r>
              <a:rPr lang="en-US" dirty="0" smtClean="0"/>
              <a:t>1st</a:t>
            </a:r>
          </a:p>
          <a:p>
            <a:pPr marL="514350" indent="-514350">
              <a:buFont typeface="Arial" pitchFamily="34" charset="0"/>
              <a:buAutoNum type="arabicPeriod"/>
            </a:pPr>
            <a:r>
              <a:rPr lang="en-US" dirty="0" smtClean="0"/>
              <a:t>2nd</a:t>
            </a:r>
          </a:p>
          <a:p>
            <a:pPr marL="514350" indent="-514350">
              <a:buFont typeface="Arial" pitchFamily="34" charset="0"/>
              <a:buAutoNum type="arabicPeriod"/>
            </a:pPr>
            <a:r>
              <a:rPr lang="en-US" dirty="0" smtClean="0"/>
              <a:t>3rd</a:t>
            </a:r>
          </a:p>
          <a:p>
            <a:pPr marL="514350" indent="-514350">
              <a:buFont typeface="Arial" pitchFamily="34" charset="0"/>
              <a:buAutoNum type="arabicPeriod"/>
            </a:pPr>
            <a:r>
              <a:rPr lang="en-US" dirty="0" smtClean="0"/>
              <a:t>4th</a:t>
            </a:r>
          </a:p>
          <a:p>
            <a:pPr marL="514350" indent="-514350">
              <a:buFont typeface="Arial" pitchFamily="34" charset="0"/>
              <a:buAutoNum type="arabicPeriod"/>
            </a:pPr>
            <a:r>
              <a:rPr lang="en-US" dirty="0" smtClean="0"/>
              <a:t>5th</a:t>
            </a:r>
          </a:p>
          <a:p>
            <a:pPr marL="514350" indent="-514350">
              <a:buFont typeface="Arial" pitchFamily="34" charset="0"/>
              <a:buAutoNum type="arabicPeriod"/>
            </a:pPr>
            <a:r>
              <a:rPr lang="en-US" dirty="0" smtClean="0"/>
              <a:t>6th</a:t>
            </a:r>
          </a:p>
        </p:txBody>
      </p:sp>
    </p:spTree>
    <p:custDataLst>
      <p:tags r:id="rId1"/>
    </p:custDataLst>
    <p:extLst>
      <p:ext uri="{BB962C8B-B14F-4D97-AF65-F5344CB8AC3E}">
        <p14:creationId xmlns:p14="http://schemas.microsoft.com/office/powerpoint/2010/main" val="59361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1905000"/>
            <a:ext cx="8305800" cy="2133600"/>
          </a:xfrm>
        </p:spPr>
        <p:txBody>
          <a:bodyPr>
            <a:normAutofit/>
          </a:bodyPr>
          <a:lstStyle/>
          <a:p>
            <a:pPr algn="l"/>
            <a:r>
              <a:rPr lang="en-US" sz="2400" b="1" dirty="0">
                <a:latin typeface="Arial" pitchFamily="34" charset="0"/>
                <a:cs typeface="Arial" pitchFamily="34" charset="0"/>
              </a:rPr>
              <a:t>Answer the next </a:t>
            </a:r>
            <a:r>
              <a:rPr lang="en-US" sz="2400" b="1" dirty="0" smtClean="0">
                <a:latin typeface="Arial" pitchFamily="34" charset="0"/>
                <a:cs typeface="Arial" pitchFamily="34" charset="0"/>
              </a:rPr>
              <a:t>question on </a:t>
            </a:r>
            <a:r>
              <a:rPr lang="en-US" sz="2400" b="1" dirty="0">
                <a:latin typeface="Arial" pitchFamily="34" charset="0"/>
                <a:cs typeface="Arial" pitchFamily="34" charset="0"/>
              </a:rPr>
              <a:t>the basis of the </a:t>
            </a:r>
            <a:r>
              <a:rPr lang="en-US" sz="2400" b="1" dirty="0" smtClean="0">
                <a:latin typeface="Arial" pitchFamily="34" charset="0"/>
                <a:cs typeface="Arial" pitchFamily="34" charset="0"/>
              </a:rPr>
              <a:t>above </a:t>
            </a:r>
            <a:r>
              <a:rPr lang="en-US" sz="2400" b="1" dirty="0">
                <a:latin typeface="Arial" pitchFamily="34" charset="0"/>
                <a:cs typeface="Arial" pitchFamily="34" charset="0"/>
              </a:rPr>
              <a:t>information for four highway programs of increasing scope. All figures are in millions of dollars</a:t>
            </a:r>
            <a:r>
              <a:rPr lang="en-US" sz="2400" b="1" dirty="0" smtClean="0">
                <a:latin typeface="Arial" pitchFamily="34" charset="0"/>
                <a:cs typeface="Arial" pitchFamily="34" charset="0"/>
              </a:rPr>
              <a:t>.</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5. Which alternative should the government build?</a:t>
            </a:r>
            <a:endParaRPr lang="en-US" sz="2400" dirty="0">
              <a:latin typeface="Arial" pitchFamily="34" charset="0"/>
              <a:cs typeface="Arial" pitchFamily="34" charset="0"/>
            </a:endParaRPr>
          </a:p>
        </p:txBody>
      </p:sp>
      <p:pic>
        <p:nvPicPr>
          <p:cNvPr id="9219" name="Picture 295"/>
          <p:cNvPicPr>
            <a:picLocks noChangeAspect="1" noChangeArrowheads="1"/>
          </p:cNvPicPr>
          <p:nvPr/>
        </p:nvPicPr>
        <p:blipFill>
          <a:blip r:embed="rId5" cstate="print"/>
          <a:srcRect/>
          <a:stretch>
            <a:fillRect/>
          </a:stretch>
        </p:blipFill>
        <p:spPr bwMode="auto">
          <a:xfrm>
            <a:off x="0" y="0"/>
            <a:ext cx="8516470" cy="1905000"/>
          </a:xfrm>
          <a:prstGeom prst="rect">
            <a:avLst/>
          </a:prstGeom>
          <a:noFill/>
          <a:ln w="9525">
            <a:noFill/>
            <a:miter lim="800000"/>
            <a:headEnd/>
            <a:tailEnd/>
          </a:ln>
        </p:spPr>
      </p:pic>
      <p:sp>
        <p:nvSpPr>
          <p:cNvPr id="7" name="CorShape1"/>
          <p:cNvSpPr/>
          <p:nvPr>
            <p:custDataLst>
              <p:tags r:id="rId2"/>
            </p:custDataLst>
          </p:nvPr>
        </p:nvSpPr>
        <p:spPr>
          <a:xfrm rot="10800000">
            <a:off x="381000" y="4419600"/>
            <a:ext cx="241300" cy="2413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4038600"/>
            <a:ext cx="2057400" cy="1752600"/>
          </a:xfrm>
        </p:spPr>
        <p:txBody>
          <a:bodyPr>
            <a:normAutofit fontScale="85000" lnSpcReduction="20000"/>
          </a:bodyPr>
          <a:lstStyle/>
          <a:p>
            <a:pPr marL="514350" indent="-514350">
              <a:buFont typeface="Arial" pitchFamily="34" charset="0"/>
              <a:buAutoNum type="arabicPeriod"/>
            </a:pPr>
            <a:r>
              <a:rPr lang="en-US" i="1" dirty="0" smtClean="0"/>
              <a:t>A</a:t>
            </a:r>
            <a:endParaRPr lang="en-US" dirty="0" smtClean="0"/>
          </a:p>
          <a:p>
            <a:pPr marL="514350" indent="-514350">
              <a:buFont typeface="Arial" pitchFamily="34" charset="0"/>
              <a:buAutoNum type="arabicPeriod"/>
            </a:pPr>
            <a:r>
              <a:rPr lang="en-US" i="1" dirty="0" smtClean="0"/>
              <a:t>B</a:t>
            </a:r>
            <a:endParaRPr lang="en-US" dirty="0" smtClean="0"/>
          </a:p>
          <a:p>
            <a:pPr marL="514350" indent="-514350">
              <a:buFont typeface="Arial" pitchFamily="34" charset="0"/>
              <a:buAutoNum type="arabicPeriod"/>
            </a:pPr>
            <a:r>
              <a:rPr lang="en-US" i="1" dirty="0" smtClean="0"/>
              <a:t>C</a:t>
            </a:r>
            <a:endParaRPr lang="en-US" dirty="0" smtClean="0"/>
          </a:p>
          <a:p>
            <a:pPr marL="514350" indent="-514350">
              <a:buFont typeface="Arial" pitchFamily="34" charset="0"/>
              <a:buAutoNum type="arabicPeriod"/>
            </a:pPr>
            <a:r>
              <a:rPr lang="en-US" i="1" dirty="0" smtClean="0"/>
              <a:t>D</a:t>
            </a:r>
            <a:endParaRPr lang="en-US" dirty="0"/>
          </a:p>
        </p:txBody>
      </p:sp>
    </p:spTree>
    <p:custDataLst>
      <p:tags r:id="rId1"/>
    </p:custDataLst>
    <p:extLst>
      <p:ext uri="{BB962C8B-B14F-4D97-AF65-F5344CB8AC3E}">
        <p14:creationId xmlns:p14="http://schemas.microsoft.com/office/powerpoint/2010/main" val="187547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0"/>
            <a:ext cx="5867400" cy="1858962"/>
          </a:xfrm>
        </p:spPr>
        <p:txBody>
          <a:bodyPr>
            <a:normAutofit fontScale="90000"/>
          </a:bodyPr>
          <a:lstStyle/>
          <a:p>
            <a:pPr algn="l"/>
            <a:r>
              <a:rPr lang="en-US" b="1" dirty="0" smtClean="0"/>
              <a:t>47. Diminishing marginal returns begin with the _____ worker.</a:t>
            </a:r>
            <a:endParaRPr lang="en-US" b="1" dirty="0"/>
          </a:p>
        </p:txBody>
      </p:sp>
      <p:pic>
        <p:nvPicPr>
          <p:cNvPr id="6" name="Picture 5" descr="7.1-1qtable.JPG"/>
          <p:cNvPicPr>
            <a:picLocks noChangeAspect="1"/>
          </p:cNvPicPr>
          <p:nvPr/>
        </p:nvPicPr>
        <p:blipFill>
          <a:blip r:embed="rId5" cstate="print"/>
          <a:stretch>
            <a:fillRect/>
          </a:stretch>
        </p:blipFill>
        <p:spPr>
          <a:xfrm>
            <a:off x="5334000" y="228599"/>
            <a:ext cx="3429000" cy="5250657"/>
          </a:xfrm>
          <a:prstGeom prst="rect">
            <a:avLst/>
          </a:prstGeom>
        </p:spPr>
      </p:pic>
      <p:sp>
        <p:nvSpPr>
          <p:cNvPr id="8" name="CorShape1"/>
          <p:cNvSpPr/>
          <p:nvPr>
            <p:custDataLst>
              <p:tags r:id="rId2"/>
            </p:custDataLst>
          </p:nvPr>
        </p:nvSpPr>
        <p:spPr>
          <a:xfrm rot="10800000">
            <a:off x="228600" y="3276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81000" y="2057400"/>
            <a:ext cx="1752600" cy="3611563"/>
          </a:xfrm>
        </p:spPr>
        <p:txBody>
          <a:bodyPr>
            <a:normAutofit/>
          </a:bodyPr>
          <a:lstStyle/>
          <a:p>
            <a:pPr marL="514350" indent="-514350">
              <a:buFont typeface="Arial" pitchFamily="34" charset="0"/>
              <a:buAutoNum type="arabicPeriod"/>
            </a:pPr>
            <a:r>
              <a:rPr lang="en-US" dirty="0" smtClean="0"/>
              <a:t>1st</a:t>
            </a:r>
          </a:p>
          <a:p>
            <a:pPr marL="514350" indent="-514350">
              <a:buFont typeface="Arial" pitchFamily="34" charset="0"/>
              <a:buAutoNum type="arabicPeriod"/>
            </a:pPr>
            <a:r>
              <a:rPr lang="en-US" dirty="0" smtClean="0"/>
              <a:t>2nd</a:t>
            </a:r>
          </a:p>
          <a:p>
            <a:pPr marL="514350" indent="-514350">
              <a:buFont typeface="Arial" pitchFamily="34" charset="0"/>
              <a:buAutoNum type="arabicPeriod"/>
            </a:pPr>
            <a:r>
              <a:rPr lang="en-US" dirty="0" smtClean="0"/>
              <a:t>3rd</a:t>
            </a:r>
          </a:p>
          <a:p>
            <a:pPr marL="514350" indent="-514350">
              <a:buFont typeface="Arial" pitchFamily="34" charset="0"/>
              <a:buAutoNum type="arabicPeriod"/>
            </a:pPr>
            <a:r>
              <a:rPr lang="en-US" dirty="0" smtClean="0"/>
              <a:t>4th</a:t>
            </a:r>
          </a:p>
          <a:p>
            <a:pPr marL="514350" indent="-514350">
              <a:buFont typeface="Arial" pitchFamily="34" charset="0"/>
              <a:buAutoNum type="arabicPeriod"/>
            </a:pPr>
            <a:r>
              <a:rPr lang="en-US" dirty="0" smtClean="0"/>
              <a:t>5th</a:t>
            </a:r>
          </a:p>
          <a:p>
            <a:pPr marL="514350" indent="-514350">
              <a:buFont typeface="Arial" pitchFamily="34" charset="0"/>
              <a:buAutoNum type="arabicPeriod"/>
            </a:pPr>
            <a:r>
              <a:rPr lang="en-US" dirty="0" smtClean="0"/>
              <a:t>6th</a:t>
            </a:r>
          </a:p>
        </p:txBody>
      </p:sp>
    </p:spTree>
    <p:custDataLst>
      <p:tags r:id="rId1"/>
    </p:custDataLst>
    <p:extLst>
      <p:ext uri="{BB962C8B-B14F-4D97-AF65-F5344CB8AC3E}">
        <p14:creationId xmlns:p14="http://schemas.microsoft.com/office/powerpoint/2010/main" val="114555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2-4qtablecomplete.jpg"/>
          <p:cNvPicPr>
            <a:picLocks noChangeAspect="1"/>
          </p:cNvPicPr>
          <p:nvPr/>
        </p:nvPicPr>
        <p:blipFill>
          <a:blip r:embed="rId3" cstate="print"/>
          <a:stretch>
            <a:fillRect/>
          </a:stretch>
        </p:blipFill>
        <p:spPr>
          <a:xfrm>
            <a:off x="762000" y="304800"/>
            <a:ext cx="7467600" cy="4892566"/>
          </a:xfrm>
          <a:prstGeom prst="rect">
            <a:avLst/>
          </a:prstGeom>
        </p:spPr>
      </p:pic>
      <p:sp>
        <p:nvSpPr>
          <p:cNvPr id="3" name="Title 1"/>
          <p:cNvSpPr txBox="1">
            <a:spLocks/>
          </p:cNvSpPr>
          <p:nvPr/>
        </p:nvSpPr>
        <p:spPr>
          <a:xfrm>
            <a:off x="685800" y="5638800"/>
            <a:ext cx="7772400" cy="1066799"/>
          </a:xfrm>
          <a:prstGeom prst="rect">
            <a:avLst/>
          </a:prstGeom>
          <a:ln w="38100">
            <a:solidFill>
              <a:srgbClr val="00B0F0"/>
            </a:solid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7a – Economic Profit and the Production Function</a:t>
            </a:r>
            <a:endParaRPr lang="en-US" b="1" dirty="0"/>
          </a:p>
        </p:txBody>
      </p:sp>
    </p:spTree>
    <p:custDataLst>
      <p:tags r:id="rId1"/>
    </p:custDataLst>
    <p:extLst>
      <p:ext uri="{BB962C8B-B14F-4D97-AF65-F5344CB8AC3E}">
        <p14:creationId xmlns:p14="http://schemas.microsoft.com/office/powerpoint/2010/main" val="139761519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8839200" cy="1325562"/>
          </a:xfrm>
        </p:spPr>
        <p:txBody>
          <a:bodyPr>
            <a:normAutofit/>
          </a:bodyPr>
          <a:lstStyle/>
          <a:p>
            <a:pPr algn="l"/>
            <a:r>
              <a:rPr lang="en-US" sz="3600" b="1" dirty="0" smtClean="0"/>
              <a:t>48. When the TP curve is increasing at a decreasing rate, then MP is:</a:t>
            </a:r>
            <a:endParaRPr lang="en-US" sz="3600" b="1" dirty="0"/>
          </a:p>
        </p:txBody>
      </p:sp>
      <p:sp>
        <p:nvSpPr>
          <p:cNvPr id="3" name="TPAnswers"/>
          <p:cNvSpPr>
            <a:spLocks noGrp="1"/>
          </p:cNvSpPr>
          <p:nvPr>
            <p:ph type="body" idx="1"/>
            <p:custDataLst>
              <p:tags r:id="rId2"/>
            </p:custDataLst>
          </p:nvPr>
        </p:nvSpPr>
        <p:spPr>
          <a:xfrm>
            <a:off x="457200" y="1371600"/>
            <a:ext cx="8382000" cy="3230563"/>
          </a:xfrm>
        </p:spPr>
        <p:txBody>
          <a:bodyPr>
            <a:normAutofit/>
          </a:bodyPr>
          <a:lstStyle/>
          <a:p>
            <a:pPr marL="514350" indent="-514350">
              <a:buFont typeface="Arial" pitchFamily="34" charset="0"/>
              <a:buAutoNum type="arabicPeriod"/>
            </a:pPr>
            <a:r>
              <a:rPr lang="en-US" dirty="0" smtClean="0"/>
              <a:t>Increasing and positive</a:t>
            </a:r>
          </a:p>
          <a:p>
            <a:pPr marL="514350" indent="-514350">
              <a:buFont typeface="Arial" pitchFamily="34" charset="0"/>
              <a:buAutoNum type="arabicPeriod"/>
            </a:pPr>
            <a:r>
              <a:rPr lang="en-US" dirty="0" smtClean="0"/>
              <a:t>Increasing and negative</a:t>
            </a:r>
          </a:p>
          <a:p>
            <a:pPr marL="514350" indent="-514350">
              <a:buFont typeface="Arial" pitchFamily="34" charset="0"/>
              <a:buAutoNum type="arabicPeriod"/>
            </a:pPr>
            <a:r>
              <a:rPr lang="en-US" dirty="0" smtClean="0"/>
              <a:t>Decreasing and positive</a:t>
            </a:r>
          </a:p>
          <a:p>
            <a:pPr marL="514350" indent="-514350">
              <a:buFont typeface="Arial" pitchFamily="34" charset="0"/>
              <a:buAutoNum type="arabicPeriod"/>
            </a:pPr>
            <a:r>
              <a:rPr lang="en-US" dirty="0" smtClean="0"/>
              <a:t>Decreasing and negative</a:t>
            </a:r>
            <a:endParaRPr lang="en-US" dirty="0"/>
          </a:p>
        </p:txBody>
      </p:sp>
    </p:spTree>
    <p:custDataLst>
      <p:tags r:id="rId1"/>
    </p:custDataLst>
    <p:extLst>
      <p:ext uri="{BB962C8B-B14F-4D97-AF65-F5344CB8AC3E}">
        <p14:creationId xmlns:p14="http://schemas.microsoft.com/office/powerpoint/2010/main" val="204802700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8839200" cy="1325562"/>
          </a:xfrm>
        </p:spPr>
        <p:txBody>
          <a:bodyPr>
            <a:normAutofit/>
          </a:bodyPr>
          <a:lstStyle/>
          <a:p>
            <a:pPr algn="l"/>
            <a:r>
              <a:rPr lang="en-US" sz="3600" b="1" dirty="0" smtClean="0"/>
              <a:t>48. When the TP curve is increasing at a decreasing rate, then MP is:</a:t>
            </a:r>
            <a:endParaRPr lang="en-US" sz="3600" b="1" dirty="0"/>
          </a:p>
        </p:txBody>
      </p:sp>
      <p:sp>
        <p:nvSpPr>
          <p:cNvPr id="6" name="CorShape1"/>
          <p:cNvSpPr/>
          <p:nvPr>
            <p:custDataLst>
              <p:tags r:id="rId2"/>
            </p:custDataLst>
          </p:nvPr>
        </p:nvSpPr>
        <p:spPr>
          <a:xfrm rot="10800000">
            <a:off x="228600" y="2667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371600"/>
            <a:ext cx="8382000" cy="3230563"/>
          </a:xfrm>
        </p:spPr>
        <p:txBody>
          <a:bodyPr>
            <a:normAutofit/>
          </a:bodyPr>
          <a:lstStyle/>
          <a:p>
            <a:pPr marL="514350" indent="-514350">
              <a:buFont typeface="Arial" pitchFamily="34" charset="0"/>
              <a:buAutoNum type="arabicPeriod"/>
            </a:pPr>
            <a:r>
              <a:rPr lang="en-US" dirty="0" smtClean="0"/>
              <a:t>Increasing and positive</a:t>
            </a:r>
          </a:p>
          <a:p>
            <a:pPr marL="514350" indent="-514350">
              <a:buFont typeface="Arial" pitchFamily="34" charset="0"/>
              <a:buAutoNum type="arabicPeriod"/>
            </a:pPr>
            <a:r>
              <a:rPr lang="en-US" dirty="0" smtClean="0"/>
              <a:t>Increasing and negative</a:t>
            </a:r>
          </a:p>
          <a:p>
            <a:pPr marL="514350" indent="-514350">
              <a:buFont typeface="Arial" pitchFamily="34" charset="0"/>
              <a:buAutoNum type="arabicPeriod"/>
            </a:pPr>
            <a:r>
              <a:rPr lang="en-US" dirty="0" smtClean="0"/>
              <a:t>Decreasing and positive</a:t>
            </a:r>
          </a:p>
          <a:p>
            <a:pPr marL="514350" indent="-514350">
              <a:buFont typeface="Arial" pitchFamily="34" charset="0"/>
              <a:buAutoNum type="arabicPeriod"/>
            </a:pPr>
            <a:r>
              <a:rPr lang="en-US" dirty="0" smtClean="0"/>
              <a:t>Decreasing and negative</a:t>
            </a:r>
            <a:endParaRPr lang="en-US" dirty="0"/>
          </a:p>
        </p:txBody>
      </p:sp>
    </p:spTree>
    <p:custDataLst>
      <p:tags r:id="rId1"/>
    </p:custDataLst>
    <p:extLst>
      <p:ext uri="{BB962C8B-B14F-4D97-AF65-F5344CB8AC3E}">
        <p14:creationId xmlns:p14="http://schemas.microsoft.com/office/powerpoint/2010/main" val="29352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7.2-4qtpmpgraph.jpg"/>
          <p:cNvPicPr>
            <a:picLocks noChangeAspect="1"/>
          </p:cNvPicPr>
          <p:nvPr/>
        </p:nvPicPr>
        <p:blipFill>
          <a:blip r:embed="rId3" cstate="print"/>
          <a:stretch>
            <a:fillRect/>
          </a:stretch>
        </p:blipFill>
        <p:spPr>
          <a:xfrm>
            <a:off x="1981200" y="0"/>
            <a:ext cx="4572000" cy="6513534"/>
          </a:xfrm>
          <a:prstGeom prst="rect">
            <a:avLst/>
          </a:prstGeom>
        </p:spPr>
      </p:pic>
    </p:spTree>
    <p:custDataLst>
      <p:tags r:id="rId1"/>
    </p:custDataLst>
    <p:extLst>
      <p:ext uri="{BB962C8B-B14F-4D97-AF65-F5344CB8AC3E}">
        <p14:creationId xmlns:p14="http://schemas.microsoft.com/office/powerpoint/2010/main" val="372964006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74638"/>
            <a:ext cx="3657600" cy="1630362"/>
          </a:xfrm>
        </p:spPr>
        <p:txBody>
          <a:bodyPr>
            <a:normAutofit fontScale="90000"/>
          </a:bodyPr>
          <a:lstStyle/>
          <a:p>
            <a:pPr algn="l"/>
            <a:r>
              <a:rPr lang="en-US" b="1" dirty="0" smtClean="0"/>
              <a:t>49. Section A of the TP curve is explained by:</a:t>
            </a:r>
            <a:endParaRPr lang="en-US" b="1" dirty="0"/>
          </a:p>
        </p:txBody>
      </p:sp>
      <p:pic>
        <p:nvPicPr>
          <p:cNvPr id="9236" name="Picture 20"/>
          <p:cNvPicPr>
            <a:picLocks noChangeAspect="1" noChangeArrowheads="1"/>
          </p:cNvPicPr>
          <p:nvPr/>
        </p:nvPicPr>
        <p:blipFill>
          <a:blip r:embed="rId4" cstate="print"/>
          <a:srcRect/>
          <a:stretch>
            <a:fillRect/>
          </a:stretch>
        </p:blipFill>
        <p:spPr bwMode="auto">
          <a:xfrm>
            <a:off x="3733800" y="0"/>
            <a:ext cx="5482330" cy="41148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381000" y="2209800"/>
            <a:ext cx="3581400" cy="3840163"/>
          </a:xfrm>
        </p:spPr>
        <p:txBody>
          <a:bodyPr>
            <a:normAutofit/>
          </a:bodyPr>
          <a:lstStyle/>
          <a:p>
            <a:pPr marL="514350" indent="-514350">
              <a:buFont typeface="Arial" pitchFamily="34" charset="0"/>
              <a:buAutoNum type="arabicPeriod"/>
            </a:pPr>
            <a:r>
              <a:rPr lang="en-US" dirty="0" smtClean="0"/>
              <a:t>Teamwork and specialization</a:t>
            </a:r>
          </a:p>
          <a:p>
            <a:pPr marL="514350" indent="-514350">
              <a:buFont typeface="Arial" pitchFamily="34" charset="0"/>
              <a:buAutoNum type="arabicPeriod"/>
            </a:pPr>
            <a:r>
              <a:rPr lang="en-US" dirty="0" smtClean="0"/>
              <a:t>Problem of</a:t>
            </a:r>
            <a:br>
              <a:rPr lang="en-US" dirty="0" smtClean="0"/>
            </a:br>
            <a:r>
              <a:rPr lang="en-US" dirty="0" smtClean="0"/>
              <a:t>congestion</a:t>
            </a:r>
          </a:p>
          <a:p>
            <a:pPr marL="514350" indent="-514350">
              <a:buFont typeface="Arial" pitchFamily="34" charset="0"/>
              <a:buAutoNum type="arabicPeriod"/>
            </a:pPr>
            <a:r>
              <a:rPr lang="en-US" dirty="0" smtClean="0"/>
              <a:t>Overcrowded</a:t>
            </a:r>
          </a:p>
          <a:p>
            <a:pPr marL="514350" indent="-514350">
              <a:buFont typeface="Arial" pitchFamily="34" charset="0"/>
              <a:buAutoNum type="arabicPeriod"/>
            </a:pPr>
            <a:r>
              <a:rPr lang="en-US" dirty="0" smtClean="0"/>
              <a:t>Diminishing </a:t>
            </a:r>
            <a:br>
              <a:rPr lang="en-US" dirty="0" smtClean="0"/>
            </a:br>
            <a:r>
              <a:rPr lang="en-US" dirty="0" smtClean="0"/>
              <a:t>marginal returns</a:t>
            </a:r>
            <a:endParaRPr lang="en-US" dirty="0"/>
          </a:p>
        </p:txBody>
      </p:sp>
    </p:spTree>
    <p:custDataLst>
      <p:tags r:id="rId1"/>
    </p:custDataLst>
    <p:extLst>
      <p:ext uri="{BB962C8B-B14F-4D97-AF65-F5344CB8AC3E}">
        <p14:creationId xmlns:p14="http://schemas.microsoft.com/office/powerpoint/2010/main" val="85707695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74638"/>
            <a:ext cx="3657600" cy="1630362"/>
          </a:xfrm>
        </p:spPr>
        <p:txBody>
          <a:bodyPr>
            <a:normAutofit fontScale="90000"/>
          </a:bodyPr>
          <a:lstStyle/>
          <a:p>
            <a:pPr algn="l"/>
            <a:r>
              <a:rPr lang="en-US" b="1" dirty="0" smtClean="0"/>
              <a:t>49. Section A of the TP curve is explained by:</a:t>
            </a:r>
            <a:endParaRPr lang="en-US" b="1" dirty="0"/>
          </a:p>
        </p:txBody>
      </p:sp>
      <p:pic>
        <p:nvPicPr>
          <p:cNvPr id="9236" name="Picture 20"/>
          <p:cNvPicPr>
            <a:picLocks noChangeAspect="1" noChangeArrowheads="1"/>
          </p:cNvPicPr>
          <p:nvPr/>
        </p:nvPicPr>
        <p:blipFill>
          <a:blip r:embed="rId5" cstate="print"/>
          <a:srcRect/>
          <a:stretch>
            <a:fillRect/>
          </a:stretch>
        </p:blipFill>
        <p:spPr bwMode="auto">
          <a:xfrm>
            <a:off x="3733800" y="0"/>
            <a:ext cx="5482330" cy="4114800"/>
          </a:xfrm>
          <a:prstGeom prst="rect">
            <a:avLst/>
          </a:prstGeom>
          <a:noFill/>
          <a:ln w="9525">
            <a:noFill/>
            <a:miter lim="800000"/>
            <a:headEnd/>
            <a:tailEnd/>
          </a:ln>
        </p:spPr>
      </p:pic>
      <p:sp>
        <p:nvSpPr>
          <p:cNvPr id="9" name="CorShape1"/>
          <p:cNvSpPr/>
          <p:nvPr>
            <p:custDataLst>
              <p:tags r:id="rId2"/>
            </p:custDataLst>
          </p:nvPr>
        </p:nvSpPr>
        <p:spPr>
          <a:xfrm rot="10800000">
            <a:off x="-137160" y="247142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81000" y="2209800"/>
            <a:ext cx="3581400" cy="3840163"/>
          </a:xfrm>
        </p:spPr>
        <p:txBody>
          <a:bodyPr>
            <a:normAutofit/>
          </a:bodyPr>
          <a:lstStyle/>
          <a:p>
            <a:pPr marL="514350" indent="-514350">
              <a:buFont typeface="Arial" pitchFamily="34" charset="0"/>
              <a:buAutoNum type="arabicPeriod"/>
            </a:pPr>
            <a:r>
              <a:rPr lang="en-US" dirty="0" smtClean="0"/>
              <a:t>Teamwork and specialization</a:t>
            </a:r>
          </a:p>
          <a:p>
            <a:pPr marL="514350" indent="-514350">
              <a:buFont typeface="Arial" pitchFamily="34" charset="0"/>
              <a:buAutoNum type="arabicPeriod"/>
            </a:pPr>
            <a:r>
              <a:rPr lang="en-US" dirty="0" smtClean="0"/>
              <a:t>Problem of</a:t>
            </a:r>
            <a:br>
              <a:rPr lang="en-US" dirty="0" smtClean="0"/>
            </a:br>
            <a:r>
              <a:rPr lang="en-US" dirty="0" smtClean="0"/>
              <a:t>congestion</a:t>
            </a:r>
          </a:p>
          <a:p>
            <a:pPr marL="514350" indent="-514350">
              <a:buFont typeface="Arial" pitchFamily="34" charset="0"/>
              <a:buAutoNum type="arabicPeriod"/>
            </a:pPr>
            <a:r>
              <a:rPr lang="en-US" dirty="0" smtClean="0"/>
              <a:t>Overcrowded</a:t>
            </a:r>
          </a:p>
          <a:p>
            <a:pPr marL="514350" indent="-514350">
              <a:buFont typeface="Arial" pitchFamily="34" charset="0"/>
              <a:buAutoNum type="arabicPeriod"/>
            </a:pPr>
            <a:r>
              <a:rPr lang="en-US" dirty="0" smtClean="0"/>
              <a:t>Diminishing </a:t>
            </a:r>
            <a:br>
              <a:rPr lang="en-US" dirty="0" smtClean="0"/>
            </a:br>
            <a:r>
              <a:rPr lang="en-US" dirty="0" smtClean="0"/>
              <a:t>marginal returns</a:t>
            </a:r>
            <a:endParaRPr lang="en-US" dirty="0"/>
          </a:p>
        </p:txBody>
      </p:sp>
    </p:spTree>
    <p:custDataLst>
      <p:tags r:id="rId1"/>
    </p:custDataLst>
    <p:extLst>
      <p:ext uri="{BB962C8B-B14F-4D97-AF65-F5344CB8AC3E}">
        <p14:creationId xmlns:p14="http://schemas.microsoft.com/office/powerpoint/2010/main" val="394762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1" y="76200"/>
            <a:ext cx="2514600" cy="3886200"/>
          </a:xfrm>
        </p:spPr>
        <p:txBody>
          <a:bodyPr>
            <a:noAutofit/>
          </a:bodyPr>
          <a:lstStyle/>
          <a:p>
            <a:pPr algn="l"/>
            <a:r>
              <a:rPr lang="en-US" sz="3000" b="1" dirty="0" smtClean="0"/>
              <a:t>50. To produce  an output of 30 in the long run, what size factory should be used?</a:t>
            </a:r>
            <a:br>
              <a:rPr lang="en-US" sz="3000" b="1" dirty="0" smtClean="0"/>
            </a:br>
            <a:r>
              <a:rPr lang="en-US" sz="3000" b="1" dirty="0"/>
              <a:t/>
            </a:r>
            <a:br>
              <a:rPr lang="en-US" sz="3000" b="1" dirty="0"/>
            </a:br>
            <a:r>
              <a:rPr lang="en-US" sz="3000" b="1" dirty="0" smtClean="0"/>
              <a:t>YP #50</a:t>
            </a:r>
            <a:endParaRPr lang="en-US" sz="3000" b="1" dirty="0"/>
          </a:p>
        </p:txBody>
      </p:sp>
      <p:sp>
        <p:nvSpPr>
          <p:cNvPr id="3" name="TPAnswers"/>
          <p:cNvSpPr>
            <a:spLocks noGrp="1"/>
          </p:cNvSpPr>
          <p:nvPr>
            <p:ph type="body" idx="1"/>
            <p:custDataLst>
              <p:tags r:id="rId2"/>
            </p:custDataLst>
          </p:nvPr>
        </p:nvSpPr>
        <p:spPr>
          <a:xfrm>
            <a:off x="524756" y="4114800"/>
            <a:ext cx="2463456" cy="2362200"/>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Can’t tell</a:t>
            </a:r>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84230"/>
            <a:ext cx="6491145" cy="433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6703579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1" y="76200"/>
            <a:ext cx="2514600" cy="3886200"/>
          </a:xfrm>
        </p:spPr>
        <p:txBody>
          <a:bodyPr>
            <a:noAutofit/>
          </a:bodyPr>
          <a:lstStyle/>
          <a:p>
            <a:pPr algn="l"/>
            <a:r>
              <a:rPr lang="en-US" sz="3000" b="1" dirty="0" smtClean="0"/>
              <a:t>50. To produce  an output of 30 in the long run, what size factory should be used?</a:t>
            </a:r>
            <a:br>
              <a:rPr lang="en-US" sz="3000" b="1" dirty="0" smtClean="0"/>
            </a:br>
            <a:r>
              <a:rPr lang="en-US" sz="3000" b="1" dirty="0"/>
              <a:t/>
            </a:r>
            <a:br>
              <a:rPr lang="en-US" sz="3000" b="1" dirty="0"/>
            </a:br>
            <a:r>
              <a:rPr lang="en-US" sz="3000" b="1" dirty="0" smtClean="0"/>
              <a:t>YP #50</a:t>
            </a:r>
            <a:endParaRPr lang="en-US" sz="3000" b="1" dirty="0"/>
          </a:p>
        </p:txBody>
      </p:sp>
      <p:sp>
        <p:nvSpPr>
          <p:cNvPr id="7" name="CorShape1"/>
          <p:cNvSpPr/>
          <p:nvPr>
            <p:custDataLst>
              <p:tags r:id="rId2"/>
            </p:custDataLst>
          </p:nvPr>
        </p:nvSpPr>
        <p:spPr>
          <a:xfrm rot="10800000">
            <a:off x="330544" y="42418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24756" y="4114800"/>
            <a:ext cx="2463456" cy="2362200"/>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Can’t tell</a:t>
            </a:r>
            <a:endParaRPr lang="en-US"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84230"/>
            <a:ext cx="6491145" cy="433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1523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22193"/>
            <a:ext cx="3124199" cy="3711607"/>
          </a:xfrm>
        </p:spPr>
        <p:txBody>
          <a:bodyPr>
            <a:noAutofit/>
          </a:bodyPr>
          <a:lstStyle/>
          <a:p>
            <a:pPr algn="l"/>
            <a:r>
              <a:rPr lang="en-US" sz="3200" b="1" dirty="0" smtClean="0"/>
              <a:t>51. Economies of scale occur between ______; Diseconomies of scale occur between _____.</a:t>
            </a:r>
            <a:br>
              <a:rPr lang="en-US" sz="3200" b="1" dirty="0" smtClean="0"/>
            </a:br>
            <a:r>
              <a:rPr lang="en-US" sz="3200" b="1" dirty="0" smtClean="0"/>
              <a:t>YP #50</a:t>
            </a:r>
            <a:endParaRPr lang="en-US" sz="3200" b="1"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3528"/>
            <a:ext cx="6096000" cy="4071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PAnswers"/>
          <p:cNvSpPr>
            <a:spLocks noGrp="1"/>
          </p:cNvSpPr>
          <p:nvPr>
            <p:ph type="body" idx="1"/>
            <p:custDataLst>
              <p:tags r:id="rId2"/>
            </p:custDataLst>
          </p:nvPr>
        </p:nvSpPr>
        <p:spPr>
          <a:xfrm>
            <a:off x="502050" y="3659013"/>
            <a:ext cx="3130731" cy="2317099"/>
          </a:xfrm>
        </p:spPr>
        <p:txBody>
          <a:bodyPr>
            <a:noAutofit/>
          </a:bodyPr>
          <a:lstStyle/>
          <a:p>
            <a:pPr marL="514350" indent="-514350">
              <a:buFont typeface="Arial" pitchFamily="34" charset="0"/>
              <a:buAutoNum type="arabicPeriod"/>
            </a:pPr>
            <a:r>
              <a:rPr lang="en-US" dirty="0" smtClean="0"/>
              <a:t>10-30; 30-100</a:t>
            </a:r>
          </a:p>
          <a:p>
            <a:pPr marL="514350" indent="-514350">
              <a:buFont typeface="Arial" pitchFamily="34" charset="0"/>
              <a:buAutoNum type="arabicPeriod"/>
            </a:pPr>
            <a:r>
              <a:rPr lang="en-US" dirty="0" smtClean="0"/>
              <a:t>10-40; 40-100</a:t>
            </a:r>
          </a:p>
          <a:p>
            <a:pPr marL="514350" indent="-514350">
              <a:buFont typeface="Arial" pitchFamily="34" charset="0"/>
              <a:buAutoNum type="arabicPeriod"/>
            </a:pPr>
            <a:r>
              <a:rPr lang="en-US" dirty="0" smtClean="0"/>
              <a:t>10-50; 50-100</a:t>
            </a:r>
          </a:p>
          <a:p>
            <a:pPr marL="514350" indent="-514350">
              <a:buFont typeface="Arial" pitchFamily="34" charset="0"/>
              <a:buAutoNum type="arabicPeriod"/>
            </a:pPr>
            <a:r>
              <a:rPr lang="en-US" dirty="0" smtClean="0"/>
              <a:t>10-70; 70-100</a:t>
            </a:r>
            <a:endParaRPr lang="en-US" dirty="0"/>
          </a:p>
        </p:txBody>
      </p:sp>
    </p:spTree>
    <p:custDataLst>
      <p:tags r:id="rId1"/>
    </p:custDataLst>
    <p:extLst>
      <p:ext uri="{BB962C8B-B14F-4D97-AF65-F5344CB8AC3E}">
        <p14:creationId xmlns:p14="http://schemas.microsoft.com/office/powerpoint/2010/main" val="3180750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8229600" cy="1143000"/>
          </a:xfrm>
        </p:spPr>
        <p:txBody>
          <a:bodyPr/>
          <a:lstStyle/>
          <a:p>
            <a:pPr algn="l"/>
            <a:r>
              <a:rPr lang="en-US" b="1" dirty="0" smtClean="0"/>
              <a:t>6. If the MB &lt; MC, then:</a:t>
            </a:r>
            <a:endParaRPr lang="en-US" b="1" dirty="0"/>
          </a:p>
        </p:txBody>
      </p:sp>
      <p:sp>
        <p:nvSpPr>
          <p:cNvPr id="3" name="TPAnswers"/>
          <p:cNvSpPr>
            <a:spLocks noGrp="1"/>
          </p:cNvSpPr>
          <p:nvPr>
            <p:ph type="body" idx="1"/>
            <p:custDataLst>
              <p:tags r:id="rId2"/>
            </p:custDataLst>
          </p:nvPr>
        </p:nvSpPr>
        <p:spPr>
          <a:xfrm>
            <a:off x="533400" y="1066800"/>
            <a:ext cx="4114800" cy="4525963"/>
          </a:xfrm>
        </p:spPr>
        <p:txBody>
          <a:bodyPr>
            <a:normAutofit/>
          </a:bodyPr>
          <a:lstStyle/>
          <a:p>
            <a:pPr marL="514350" indent="-514350">
              <a:buFont typeface="Arial" pitchFamily="34" charset="0"/>
              <a:buAutoNum type="arabicPeriod"/>
            </a:pPr>
            <a:r>
              <a:rPr lang="en-US" dirty="0" smtClean="0"/>
              <a:t>You should do more</a:t>
            </a:r>
          </a:p>
          <a:p>
            <a:pPr marL="514350" indent="-514350">
              <a:buFont typeface="Arial" pitchFamily="34" charset="0"/>
              <a:buAutoNum type="arabicPeriod"/>
            </a:pPr>
            <a:r>
              <a:rPr lang="en-US" dirty="0" smtClean="0"/>
              <a:t>You should do less</a:t>
            </a:r>
          </a:p>
          <a:p>
            <a:pPr marL="514350" indent="-514350">
              <a:buFont typeface="Arial" pitchFamily="34" charset="0"/>
              <a:buAutoNum type="arabicPeriod"/>
            </a:pPr>
            <a:r>
              <a:rPr lang="en-US" dirty="0" smtClean="0"/>
              <a:t>The result is optimal</a:t>
            </a:r>
          </a:p>
          <a:p>
            <a:pPr marL="514350" indent="-514350">
              <a:buFont typeface="Arial" pitchFamily="34" charset="0"/>
              <a:buAutoNum type="arabicPeriod"/>
            </a:pPr>
            <a:r>
              <a:rPr lang="en-US" dirty="0" smtClean="0"/>
              <a:t>The best choice was made</a:t>
            </a:r>
            <a:endParaRPr lang="en-US" dirty="0"/>
          </a:p>
        </p:txBody>
      </p:sp>
    </p:spTree>
    <p:custDataLst>
      <p:tags r:id="rId1"/>
    </p:custDataLst>
    <p:extLst>
      <p:ext uri="{BB962C8B-B14F-4D97-AF65-F5344CB8AC3E}">
        <p14:creationId xmlns:p14="http://schemas.microsoft.com/office/powerpoint/2010/main" val="195312717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22193"/>
            <a:ext cx="3124199" cy="3711607"/>
          </a:xfrm>
        </p:spPr>
        <p:txBody>
          <a:bodyPr>
            <a:noAutofit/>
          </a:bodyPr>
          <a:lstStyle/>
          <a:p>
            <a:pPr algn="l"/>
            <a:r>
              <a:rPr lang="en-US" sz="3200" b="1" dirty="0" smtClean="0"/>
              <a:t>51. Economies of scale occur between ______; Diseconomies of scale occur between _____.</a:t>
            </a:r>
            <a:br>
              <a:rPr lang="en-US" sz="3200" b="1" dirty="0" smtClean="0"/>
            </a:br>
            <a:r>
              <a:rPr lang="en-US" sz="3200" b="1" dirty="0" smtClean="0"/>
              <a:t>YP #50</a:t>
            </a:r>
            <a:endParaRPr lang="en-US" sz="3200" b="1" dirty="0"/>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3528"/>
            <a:ext cx="6096000" cy="4071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rShape1"/>
          <p:cNvSpPr/>
          <p:nvPr>
            <p:custDataLst>
              <p:tags r:id="rId2"/>
            </p:custDataLst>
          </p:nvPr>
        </p:nvSpPr>
        <p:spPr>
          <a:xfrm rot="10800000">
            <a:off x="296817" y="4953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02050" y="3659013"/>
            <a:ext cx="3130731" cy="2317099"/>
          </a:xfrm>
        </p:spPr>
        <p:txBody>
          <a:bodyPr>
            <a:noAutofit/>
          </a:bodyPr>
          <a:lstStyle/>
          <a:p>
            <a:pPr marL="514350" indent="-514350">
              <a:buFont typeface="Arial" pitchFamily="34" charset="0"/>
              <a:buAutoNum type="arabicPeriod"/>
            </a:pPr>
            <a:r>
              <a:rPr lang="en-US" dirty="0" smtClean="0"/>
              <a:t>10-30; 30-100</a:t>
            </a:r>
          </a:p>
          <a:p>
            <a:pPr marL="514350" indent="-514350">
              <a:buFont typeface="Arial" pitchFamily="34" charset="0"/>
              <a:buAutoNum type="arabicPeriod"/>
            </a:pPr>
            <a:r>
              <a:rPr lang="en-US" dirty="0" smtClean="0"/>
              <a:t>10-40; 40-100</a:t>
            </a:r>
          </a:p>
          <a:p>
            <a:pPr marL="514350" indent="-514350">
              <a:buFont typeface="Arial" pitchFamily="34" charset="0"/>
              <a:buAutoNum type="arabicPeriod"/>
            </a:pPr>
            <a:r>
              <a:rPr lang="en-US" dirty="0" smtClean="0"/>
              <a:t>10-50; 50-100</a:t>
            </a:r>
          </a:p>
          <a:p>
            <a:pPr marL="514350" indent="-514350">
              <a:buFont typeface="Arial" pitchFamily="34" charset="0"/>
              <a:buAutoNum type="arabicPeriod"/>
            </a:pPr>
            <a:r>
              <a:rPr lang="en-US" dirty="0" smtClean="0"/>
              <a:t>10-70; 70-100</a:t>
            </a:r>
            <a:endParaRPr lang="en-US" dirty="0"/>
          </a:p>
        </p:txBody>
      </p:sp>
    </p:spTree>
    <p:custDataLst>
      <p:tags r:id="rId1"/>
    </p:custDataLst>
    <p:extLst>
      <p:ext uri="{BB962C8B-B14F-4D97-AF65-F5344CB8AC3E}">
        <p14:creationId xmlns:p14="http://schemas.microsoft.com/office/powerpoint/2010/main" val="52980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cclratclabelled.jpg"/>
          <p:cNvPicPr>
            <a:picLocks noChangeAspect="1"/>
          </p:cNvPicPr>
          <p:nvPr/>
        </p:nvPicPr>
        <p:blipFill>
          <a:blip r:embed="rId3" cstate="print"/>
          <a:stretch>
            <a:fillRect/>
          </a:stretch>
        </p:blipFill>
        <p:spPr>
          <a:xfrm>
            <a:off x="228599" y="228599"/>
            <a:ext cx="8647045" cy="4419601"/>
          </a:xfrm>
          <a:prstGeom prst="rect">
            <a:avLst/>
          </a:prstGeom>
        </p:spPr>
      </p:pic>
      <p:sp>
        <p:nvSpPr>
          <p:cNvPr id="6" name="TextBox 5"/>
          <p:cNvSpPr txBox="1"/>
          <p:nvPr/>
        </p:nvSpPr>
        <p:spPr>
          <a:xfrm>
            <a:off x="280851" y="4838075"/>
            <a:ext cx="8382000" cy="1446550"/>
          </a:xfrm>
          <a:prstGeom prst="rect">
            <a:avLst/>
          </a:prstGeom>
          <a:noFill/>
        </p:spPr>
        <p:txBody>
          <a:bodyPr wrap="square" rtlCol="0">
            <a:spAutoFit/>
          </a:bodyPr>
          <a:lstStyle/>
          <a:p>
            <a:r>
              <a:rPr lang="en-US" sz="3200" dirty="0" smtClean="0"/>
              <a:t>NOTE - in the video lectures:</a:t>
            </a:r>
          </a:p>
          <a:p>
            <a:pPr lvl="1">
              <a:buFont typeface="Arial" pitchFamily="34" charset="0"/>
              <a:buChar char="•"/>
            </a:pPr>
            <a:r>
              <a:rPr lang="en-US" sz="2800" dirty="0" smtClean="0"/>
              <a:t>Economies of scale = increasing returns to scale</a:t>
            </a:r>
          </a:p>
          <a:p>
            <a:pPr lvl="1">
              <a:buFont typeface="Arial" pitchFamily="34" charset="0"/>
              <a:buChar char="•"/>
            </a:pPr>
            <a:r>
              <a:rPr lang="en-US" sz="2800" dirty="0" smtClean="0"/>
              <a:t>Diseconomies of scale = decreasing returns to scale </a:t>
            </a:r>
            <a:endParaRPr lang="en-US" sz="2800" dirty="0"/>
          </a:p>
        </p:txBody>
      </p:sp>
    </p:spTree>
    <p:custDataLst>
      <p:tags r:id="rId1"/>
    </p:custDataLst>
    <p:extLst>
      <p:ext uri="{BB962C8B-B14F-4D97-AF65-F5344CB8AC3E}">
        <p14:creationId xmlns:p14="http://schemas.microsoft.com/office/powerpoint/2010/main" val="92447110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33678" y="2895600"/>
            <a:ext cx="8681722" cy="1524000"/>
          </a:xfrm>
        </p:spPr>
        <p:txBody>
          <a:bodyPr>
            <a:normAutofit/>
          </a:bodyPr>
          <a:lstStyle/>
          <a:p>
            <a:pPr algn="l"/>
            <a:r>
              <a:rPr lang="en-US" sz="3600" b="1" dirty="0" smtClean="0"/>
              <a:t>52. Which represents an industry with small and large firms?</a:t>
            </a:r>
            <a:endParaRPr lang="en-US" sz="3600" b="1" dirty="0"/>
          </a:p>
        </p:txBody>
      </p:sp>
      <p:pic>
        <p:nvPicPr>
          <p:cNvPr id="5" name="Picture 4" descr="7cstructure.jpg"/>
          <p:cNvPicPr>
            <a:picLocks noChangeAspect="1"/>
          </p:cNvPicPr>
          <p:nvPr/>
        </p:nvPicPr>
        <p:blipFill>
          <a:blip r:embed="rId4" cstate="print"/>
          <a:stretch>
            <a:fillRect/>
          </a:stretch>
        </p:blipFill>
        <p:spPr>
          <a:xfrm>
            <a:off x="226422" y="228600"/>
            <a:ext cx="8917578" cy="2833866"/>
          </a:xfrm>
          <a:prstGeom prst="rect">
            <a:avLst/>
          </a:prstGeom>
        </p:spPr>
      </p:pic>
      <p:sp>
        <p:nvSpPr>
          <p:cNvPr id="3" name="TPAnswers"/>
          <p:cNvSpPr>
            <a:spLocks noGrp="1"/>
          </p:cNvSpPr>
          <p:nvPr>
            <p:ph type="body" idx="1"/>
            <p:custDataLst>
              <p:tags r:id="rId2"/>
            </p:custDataLst>
          </p:nvPr>
        </p:nvSpPr>
        <p:spPr>
          <a:xfrm>
            <a:off x="513079" y="4303685"/>
            <a:ext cx="1143000" cy="1401763"/>
          </a:xfrm>
        </p:spPr>
        <p:txBody>
          <a:bodyPr>
            <a:normAutofit fontScale="92500" lnSpcReduction="20000"/>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p:txBody>
      </p:sp>
    </p:spTree>
    <p:custDataLst>
      <p:tags r:id="rId1"/>
    </p:custDataLst>
    <p:extLst>
      <p:ext uri="{BB962C8B-B14F-4D97-AF65-F5344CB8AC3E}">
        <p14:creationId xmlns:p14="http://schemas.microsoft.com/office/powerpoint/2010/main" val="159055979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33678" y="2895600"/>
            <a:ext cx="8681722" cy="1524000"/>
          </a:xfrm>
        </p:spPr>
        <p:txBody>
          <a:bodyPr>
            <a:normAutofit/>
          </a:bodyPr>
          <a:lstStyle/>
          <a:p>
            <a:pPr algn="l"/>
            <a:r>
              <a:rPr lang="en-US" sz="3600" b="1" dirty="0" smtClean="0"/>
              <a:t>52. Which represents an industry with small and large firms?</a:t>
            </a:r>
            <a:endParaRPr lang="en-US" sz="3600" b="1" dirty="0"/>
          </a:p>
        </p:txBody>
      </p:sp>
      <p:pic>
        <p:nvPicPr>
          <p:cNvPr id="5" name="Picture 4" descr="7cstructure.jpg"/>
          <p:cNvPicPr>
            <a:picLocks noChangeAspect="1"/>
          </p:cNvPicPr>
          <p:nvPr/>
        </p:nvPicPr>
        <p:blipFill>
          <a:blip r:embed="rId5" cstate="print"/>
          <a:stretch>
            <a:fillRect/>
          </a:stretch>
        </p:blipFill>
        <p:spPr>
          <a:xfrm>
            <a:off x="226422" y="228600"/>
            <a:ext cx="8917578" cy="2833866"/>
          </a:xfrm>
          <a:prstGeom prst="rect">
            <a:avLst/>
          </a:prstGeom>
        </p:spPr>
      </p:pic>
      <p:sp>
        <p:nvSpPr>
          <p:cNvPr id="7" name="CorShape1"/>
          <p:cNvSpPr/>
          <p:nvPr>
            <p:custDataLst>
              <p:tags r:id="rId2"/>
            </p:custDataLst>
          </p:nvPr>
        </p:nvSpPr>
        <p:spPr>
          <a:xfrm rot="10800000">
            <a:off x="278583" y="5181600"/>
            <a:ext cx="279400" cy="279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13079" y="4303685"/>
            <a:ext cx="1143000" cy="1401763"/>
          </a:xfrm>
        </p:spPr>
        <p:txBody>
          <a:bodyPr>
            <a:normAutofit fontScale="92500" lnSpcReduction="20000"/>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p:txBody>
      </p:sp>
    </p:spTree>
    <p:custDataLst>
      <p:tags r:id="rId1"/>
    </p:custDataLst>
    <p:extLst>
      <p:ext uri="{BB962C8B-B14F-4D97-AF65-F5344CB8AC3E}">
        <p14:creationId xmlns:p14="http://schemas.microsoft.com/office/powerpoint/2010/main" val="5871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971800"/>
            <a:ext cx="8458200" cy="914400"/>
          </a:xfrm>
        </p:spPr>
        <p:txBody>
          <a:bodyPr>
            <a:normAutofit fontScale="90000"/>
          </a:bodyPr>
          <a:lstStyle/>
          <a:p>
            <a:pPr algn="l"/>
            <a:r>
              <a:rPr lang="en-US" b="1" dirty="0" smtClean="0"/>
              <a:t>53. Which represents the car industry?</a:t>
            </a:r>
            <a:endParaRPr lang="en-US" b="1" dirty="0"/>
          </a:p>
        </p:txBody>
      </p:sp>
      <p:sp>
        <p:nvSpPr>
          <p:cNvPr id="3" name="TPAnswers"/>
          <p:cNvSpPr>
            <a:spLocks noGrp="1"/>
          </p:cNvSpPr>
          <p:nvPr>
            <p:ph type="body" idx="1"/>
            <p:custDataLst>
              <p:tags r:id="rId2"/>
            </p:custDataLst>
          </p:nvPr>
        </p:nvSpPr>
        <p:spPr>
          <a:xfrm>
            <a:off x="457200" y="4114800"/>
            <a:ext cx="2438400" cy="20113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p:txBody>
      </p:sp>
      <p:pic>
        <p:nvPicPr>
          <p:cNvPr id="6" name="Picture 5" descr="7cstructure.jpg"/>
          <p:cNvPicPr>
            <a:picLocks noChangeAspect="1"/>
          </p:cNvPicPr>
          <p:nvPr/>
        </p:nvPicPr>
        <p:blipFill>
          <a:blip r:embed="rId4" cstate="print"/>
          <a:stretch>
            <a:fillRect/>
          </a:stretch>
        </p:blipFill>
        <p:spPr>
          <a:xfrm>
            <a:off x="0" y="76200"/>
            <a:ext cx="9111842" cy="2895600"/>
          </a:xfrm>
          <a:prstGeom prst="rect">
            <a:avLst/>
          </a:prstGeom>
        </p:spPr>
      </p:pic>
    </p:spTree>
    <p:custDataLst>
      <p:tags r:id="rId1"/>
    </p:custDataLst>
    <p:extLst>
      <p:ext uri="{BB962C8B-B14F-4D97-AF65-F5344CB8AC3E}">
        <p14:creationId xmlns:p14="http://schemas.microsoft.com/office/powerpoint/2010/main" val="255764842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971800"/>
            <a:ext cx="8458200" cy="914400"/>
          </a:xfrm>
        </p:spPr>
        <p:txBody>
          <a:bodyPr>
            <a:normAutofit fontScale="90000"/>
          </a:bodyPr>
          <a:lstStyle/>
          <a:p>
            <a:pPr algn="l"/>
            <a:r>
              <a:rPr lang="en-US" b="1" dirty="0" smtClean="0"/>
              <a:t>53. Which represents the car industry?</a:t>
            </a:r>
            <a:endParaRPr lang="en-US" b="1" dirty="0"/>
          </a:p>
        </p:txBody>
      </p:sp>
      <p:sp>
        <p:nvSpPr>
          <p:cNvPr id="3" name="TPAnswers"/>
          <p:cNvSpPr>
            <a:spLocks noGrp="1"/>
          </p:cNvSpPr>
          <p:nvPr>
            <p:ph type="body" idx="1"/>
            <p:custDataLst>
              <p:tags r:id="rId2"/>
            </p:custDataLst>
          </p:nvPr>
        </p:nvSpPr>
        <p:spPr>
          <a:xfrm>
            <a:off x="457200" y="4114800"/>
            <a:ext cx="2438400" cy="20113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p:txBody>
      </p:sp>
      <p:pic>
        <p:nvPicPr>
          <p:cNvPr id="6" name="Picture 5" descr="7cstructure.jpg"/>
          <p:cNvPicPr>
            <a:picLocks noChangeAspect="1"/>
          </p:cNvPicPr>
          <p:nvPr/>
        </p:nvPicPr>
        <p:blipFill>
          <a:blip r:embed="rId5" cstate="print"/>
          <a:stretch>
            <a:fillRect/>
          </a:stretch>
        </p:blipFill>
        <p:spPr>
          <a:xfrm>
            <a:off x="0" y="76200"/>
            <a:ext cx="9111842" cy="2895600"/>
          </a:xfrm>
          <a:prstGeom prst="rect">
            <a:avLst/>
          </a:prstGeom>
        </p:spPr>
      </p:pic>
      <p:sp>
        <p:nvSpPr>
          <p:cNvPr id="7" name="CorShape1"/>
          <p:cNvSpPr/>
          <p:nvPr>
            <p:custDataLst>
              <p:tags r:id="rId3"/>
            </p:custDataLst>
          </p:nvPr>
        </p:nvSpPr>
        <p:spPr>
          <a:xfrm rot="10800000">
            <a:off x="172720" y="427905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4188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50520" y="152400"/>
            <a:ext cx="8488680" cy="1371600"/>
          </a:xfrm>
        </p:spPr>
        <p:txBody>
          <a:bodyPr>
            <a:normAutofit fontScale="90000"/>
          </a:bodyPr>
          <a:lstStyle/>
          <a:p>
            <a:pPr algn="l"/>
            <a:r>
              <a:rPr lang="en-US" b="1" dirty="0" smtClean="0"/>
              <a:t>54. Which is NOT a characteristic of pure competition?</a:t>
            </a:r>
            <a:endParaRPr lang="en-US" b="1" dirty="0"/>
          </a:p>
        </p:txBody>
      </p:sp>
      <p:sp>
        <p:nvSpPr>
          <p:cNvPr id="3" name="TPAnswers"/>
          <p:cNvSpPr>
            <a:spLocks noGrp="1"/>
          </p:cNvSpPr>
          <p:nvPr>
            <p:ph type="body" idx="1"/>
            <p:custDataLst>
              <p:tags r:id="rId2"/>
            </p:custDataLst>
          </p:nvPr>
        </p:nvSpPr>
        <p:spPr>
          <a:xfrm>
            <a:off x="457200" y="1752600"/>
            <a:ext cx="6705600" cy="4373563"/>
          </a:xfrm>
        </p:spPr>
        <p:txBody>
          <a:bodyPr>
            <a:normAutofit/>
          </a:bodyPr>
          <a:lstStyle/>
          <a:p>
            <a:pPr marL="514350" indent="-514350">
              <a:buFont typeface="Arial" pitchFamily="34" charset="0"/>
              <a:buAutoNum type="arabicPeriod"/>
            </a:pPr>
            <a:r>
              <a:rPr lang="en-US" dirty="0" smtClean="0"/>
              <a:t>Very many firms</a:t>
            </a:r>
          </a:p>
          <a:p>
            <a:pPr marL="514350" indent="-514350">
              <a:buFont typeface="Arial" pitchFamily="34" charset="0"/>
              <a:buAutoNum type="arabicPeriod"/>
            </a:pPr>
            <a:r>
              <a:rPr lang="en-US" dirty="0" smtClean="0"/>
              <a:t>Price takers (no control over price)</a:t>
            </a:r>
          </a:p>
          <a:p>
            <a:pPr marL="514350" indent="-514350">
              <a:buFont typeface="Arial" pitchFamily="34" charset="0"/>
              <a:buAutoNum type="arabicPeriod"/>
            </a:pPr>
            <a:r>
              <a:rPr lang="en-US" dirty="0" smtClean="0"/>
              <a:t>Standardized product</a:t>
            </a:r>
          </a:p>
          <a:p>
            <a:pPr marL="514350" indent="-514350">
              <a:buFont typeface="Arial" pitchFamily="34" charset="0"/>
              <a:buAutoNum type="arabicPeriod"/>
            </a:pPr>
            <a:r>
              <a:rPr lang="en-US" dirty="0" smtClean="0"/>
              <a:t>High </a:t>
            </a:r>
            <a:r>
              <a:rPr lang="en-US" dirty="0" err="1" smtClean="0"/>
              <a:t>Herfindahl</a:t>
            </a:r>
            <a:r>
              <a:rPr lang="en-US" dirty="0" smtClean="0"/>
              <a:t> index</a:t>
            </a:r>
          </a:p>
          <a:p>
            <a:pPr marL="514350" indent="-514350">
              <a:buFont typeface="Arial" pitchFamily="34" charset="0"/>
              <a:buAutoNum type="arabicPeriod"/>
            </a:pPr>
            <a:r>
              <a:rPr lang="en-US" dirty="0" smtClean="0"/>
              <a:t>No barriers to entry</a:t>
            </a:r>
          </a:p>
          <a:p>
            <a:pPr marL="514350" indent="-514350">
              <a:buFont typeface="Arial" pitchFamily="34" charset="0"/>
              <a:buAutoNum type="arabicPeriod"/>
            </a:pPr>
            <a:r>
              <a:rPr lang="en-US" dirty="0" smtClean="0"/>
              <a:t>No non-price competition</a:t>
            </a:r>
          </a:p>
        </p:txBody>
      </p:sp>
    </p:spTree>
    <p:custDataLst>
      <p:tags r:id="rId1"/>
    </p:custDataLst>
    <p:extLst>
      <p:ext uri="{BB962C8B-B14F-4D97-AF65-F5344CB8AC3E}">
        <p14:creationId xmlns:p14="http://schemas.microsoft.com/office/powerpoint/2010/main" val="381570009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50520" y="152400"/>
            <a:ext cx="8488680" cy="1371600"/>
          </a:xfrm>
        </p:spPr>
        <p:txBody>
          <a:bodyPr>
            <a:normAutofit fontScale="90000"/>
          </a:bodyPr>
          <a:lstStyle/>
          <a:p>
            <a:pPr algn="l"/>
            <a:r>
              <a:rPr lang="en-US" b="1" dirty="0" smtClean="0"/>
              <a:t>54. Which is NOT a characteristic of pure competition?</a:t>
            </a:r>
            <a:endParaRPr lang="en-US" b="1" dirty="0"/>
          </a:p>
        </p:txBody>
      </p:sp>
      <p:sp>
        <p:nvSpPr>
          <p:cNvPr id="8" name="CorShape1"/>
          <p:cNvSpPr/>
          <p:nvPr>
            <p:custDataLst>
              <p:tags r:id="rId2"/>
            </p:custDataLst>
          </p:nvPr>
        </p:nvSpPr>
        <p:spPr>
          <a:xfrm rot="10800000">
            <a:off x="172720" y="35749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752600"/>
            <a:ext cx="6705600" cy="4373563"/>
          </a:xfrm>
        </p:spPr>
        <p:txBody>
          <a:bodyPr>
            <a:normAutofit/>
          </a:bodyPr>
          <a:lstStyle/>
          <a:p>
            <a:pPr marL="514350" indent="-514350">
              <a:buFont typeface="Arial" pitchFamily="34" charset="0"/>
              <a:buAutoNum type="arabicPeriod"/>
            </a:pPr>
            <a:r>
              <a:rPr lang="en-US" dirty="0" smtClean="0"/>
              <a:t>Very many firms</a:t>
            </a:r>
          </a:p>
          <a:p>
            <a:pPr marL="514350" indent="-514350">
              <a:buFont typeface="Arial" pitchFamily="34" charset="0"/>
              <a:buAutoNum type="arabicPeriod"/>
            </a:pPr>
            <a:r>
              <a:rPr lang="en-US" dirty="0" smtClean="0"/>
              <a:t>Price takers (no control over price)</a:t>
            </a:r>
          </a:p>
          <a:p>
            <a:pPr marL="514350" indent="-514350">
              <a:buFont typeface="Arial" pitchFamily="34" charset="0"/>
              <a:buAutoNum type="arabicPeriod"/>
            </a:pPr>
            <a:r>
              <a:rPr lang="en-US" dirty="0" smtClean="0"/>
              <a:t>Standardized product</a:t>
            </a:r>
          </a:p>
          <a:p>
            <a:pPr marL="514350" indent="-514350">
              <a:buFont typeface="Arial" pitchFamily="34" charset="0"/>
              <a:buAutoNum type="arabicPeriod"/>
            </a:pPr>
            <a:r>
              <a:rPr lang="en-US" dirty="0" smtClean="0"/>
              <a:t>High </a:t>
            </a:r>
            <a:r>
              <a:rPr lang="en-US" dirty="0" err="1" smtClean="0"/>
              <a:t>Herfindahl</a:t>
            </a:r>
            <a:r>
              <a:rPr lang="en-US" dirty="0" smtClean="0"/>
              <a:t> index</a:t>
            </a:r>
          </a:p>
          <a:p>
            <a:pPr marL="514350" indent="-514350">
              <a:buFont typeface="Arial" pitchFamily="34" charset="0"/>
              <a:buAutoNum type="arabicPeriod"/>
            </a:pPr>
            <a:r>
              <a:rPr lang="en-US" dirty="0" smtClean="0"/>
              <a:t>No barriers to entry</a:t>
            </a:r>
          </a:p>
          <a:p>
            <a:pPr marL="514350" indent="-514350">
              <a:buFont typeface="Arial" pitchFamily="34" charset="0"/>
              <a:buAutoNum type="arabicPeriod"/>
            </a:pPr>
            <a:r>
              <a:rPr lang="en-US" dirty="0" smtClean="0"/>
              <a:t>No non-price competition</a:t>
            </a:r>
          </a:p>
        </p:txBody>
      </p:sp>
    </p:spTree>
    <p:custDataLst>
      <p:tags r:id="rId1"/>
    </p:custDataLst>
    <p:extLst>
      <p:ext uri="{BB962C8B-B14F-4D97-AF65-F5344CB8AC3E}">
        <p14:creationId xmlns:p14="http://schemas.microsoft.com/office/powerpoint/2010/main" val="81400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001000" cy="1143000"/>
          </a:xfrm>
        </p:spPr>
        <p:txBody>
          <a:bodyPr>
            <a:normAutofit fontScale="90000"/>
          </a:bodyPr>
          <a:lstStyle/>
          <a:p>
            <a:pPr algn="l"/>
            <a:r>
              <a:rPr lang="en-US" b="1" dirty="0" smtClean="0"/>
              <a:t>55. Which is NOT a characteristic of monopolies?</a:t>
            </a:r>
            <a:endParaRPr lang="en-US" b="1" dirty="0"/>
          </a:p>
        </p:txBody>
      </p:sp>
      <p:sp>
        <p:nvSpPr>
          <p:cNvPr id="3" name="TPAnswers"/>
          <p:cNvSpPr>
            <a:spLocks noGrp="1"/>
          </p:cNvSpPr>
          <p:nvPr>
            <p:ph type="body" idx="1"/>
            <p:custDataLst>
              <p:tags r:id="rId2"/>
            </p:custDataLst>
          </p:nvPr>
        </p:nvSpPr>
        <p:spPr>
          <a:xfrm>
            <a:off x="457200" y="1752600"/>
            <a:ext cx="6934200" cy="4373563"/>
          </a:xfrm>
        </p:spPr>
        <p:txBody>
          <a:bodyPr>
            <a:normAutofit/>
          </a:bodyPr>
          <a:lstStyle/>
          <a:p>
            <a:pPr marL="514350" indent="-514350">
              <a:buFont typeface="Arial" pitchFamily="34" charset="0"/>
              <a:buAutoNum type="arabicPeriod"/>
            </a:pPr>
            <a:r>
              <a:rPr lang="en-US" dirty="0" smtClean="0"/>
              <a:t>Single firm</a:t>
            </a:r>
          </a:p>
          <a:p>
            <a:pPr marL="514350" indent="-514350">
              <a:buFont typeface="Arial" pitchFamily="34" charset="0"/>
              <a:buAutoNum type="arabicPeriod"/>
            </a:pPr>
            <a:r>
              <a:rPr lang="en-US" dirty="0" smtClean="0"/>
              <a:t>A lot of control over price</a:t>
            </a:r>
          </a:p>
          <a:p>
            <a:pPr marL="514350" indent="-514350">
              <a:buFont typeface="Arial" pitchFamily="34" charset="0"/>
              <a:buAutoNum type="arabicPeriod"/>
            </a:pPr>
            <a:r>
              <a:rPr lang="en-US" dirty="0" smtClean="0"/>
              <a:t>Mutual interdependence</a:t>
            </a:r>
          </a:p>
          <a:p>
            <a:pPr marL="514350" indent="-514350">
              <a:buFont typeface="Arial" pitchFamily="34" charset="0"/>
              <a:buAutoNum type="arabicPeriod"/>
            </a:pPr>
            <a:r>
              <a:rPr lang="en-US" dirty="0" smtClean="0"/>
              <a:t>Unique product</a:t>
            </a:r>
          </a:p>
          <a:p>
            <a:pPr marL="514350" indent="-514350">
              <a:buFont typeface="Arial" pitchFamily="34" charset="0"/>
              <a:buAutoNum type="arabicPeriod"/>
            </a:pPr>
            <a:r>
              <a:rPr lang="en-US" dirty="0" smtClean="0"/>
              <a:t>Blocked entry</a:t>
            </a:r>
          </a:p>
          <a:p>
            <a:pPr marL="514350" indent="-514350">
              <a:buFont typeface="Arial" pitchFamily="34" charset="0"/>
              <a:buAutoNum type="arabicPeriod"/>
            </a:pPr>
            <a:r>
              <a:rPr lang="en-US" dirty="0" smtClean="0"/>
              <a:t>Public relations non-price competition</a:t>
            </a:r>
          </a:p>
        </p:txBody>
      </p:sp>
    </p:spTree>
    <p:custDataLst>
      <p:tags r:id="rId1"/>
    </p:custDataLst>
    <p:extLst>
      <p:ext uri="{BB962C8B-B14F-4D97-AF65-F5344CB8AC3E}">
        <p14:creationId xmlns:p14="http://schemas.microsoft.com/office/powerpoint/2010/main" val="342829263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001000" cy="1143000"/>
          </a:xfrm>
        </p:spPr>
        <p:txBody>
          <a:bodyPr>
            <a:normAutofit fontScale="90000"/>
          </a:bodyPr>
          <a:lstStyle/>
          <a:p>
            <a:pPr algn="l"/>
            <a:r>
              <a:rPr lang="en-US" b="1" dirty="0" smtClean="0"/>
              <a:t>55. Which is NOT a characteristic of monopolies?</a:t>
            </a:r>
            <a:endParaRPr lang="en-US" b="1" dirty="0"/>
          </a:p>
        </p:txBody>
      </p:sp>
      <p:sp>
        <p:nvSpPr>
          <p:cNvPr id="6" name="CorShape1"/>
          <p:cNvSpPr/>
          <p:nvPr>
            <p:custDataLst>
              <p:tags r:id="rId2"/>
            </p:custDataLst>
          </p:nvPr>
        </p:nvSpPr>
        <p:spPr>
          <a:xfrm rot="10800000">
            <a:off x="172720" y="29897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752600"/>
            <a:ext cx="6934200" cy="4373563"/>
          </a:xfrm>
        </p:spPr>
        <p:txBody>
          <a:bodyPr>
            <a:normAutofit/>
          </a:bodyPr>
          <a:lstStyle/>
          <a:p>
            <a:pPr marL="514350" indent="-514350">
              <a:buFont typeface="Arial" pitchFamily="34" charset="0"/>
              <a:buAutoNum type="arabicPeriod"/>
            </a:pPr>
            <a:r>
              <a:rPr lang="en-US" dirty="0" smtClean="0"/>
              <a:t>Single firm</a:t>
            </a:r>
          </a:p>
          <a:p>
            <a:pPr marL="514350" indent="-514350">
              <a:buFont typeface="Arial" pitchFamily="34" charset="0"/>
              <a:buAutoNum type="arabicPeriod"/>
            </a:pPr>
            <a:r>
              <a:rPr lang="en-US" dirty="0" smtClean="0"/>
              <a:t>A lot of control over price</a:t>
            </a:r>
          </a:p>
          <a:p>
            <a:pPr marL="514350" indent="-514350">
              <a:buFont typeface="Arial" pitchFamily="34" charset="0"/>
              <a:buAutoNum type="arabicPeriod"/>
            </a:pPr>
            <a:r>
              <a:rPr lang="en-US" dirty="0" smtClean="0"/>
              <a:t>Mutual interdependence</a:t>
            </a:r>
          </a:p>
          <a:p>
            <a:pPr marL="514350" indent="-514350">
              <a:buFont typeface="Arial" pitchFamily="34" charset="0"/>
              <a:buAutoNum type="arabicPeriod"/>
            </a:pPr>
            <a:r>
              <a:rPr lang="en-US" dirty="0" smtClean="0"/>
              <a:t>Unique product</a:t>
            </a:r>
          </a:p>
          <a:p>
            <a:pPr marL="514350" indent="-514350">
              <a:buFont typeface="Arial" pitchFamily="34" charset="0"/>
              <a:buAutoNum type="arabicPeriod"/>
            </a:pPr>
            <a:r>
              <a:rPr lang="en-US" dirty="0" smtClean="0"/>
              <a:t>Blocked entry</a:t>
            </a:r>
          </a:p>
          <a:p>
            <a:pPr marL="514350" indent="-514350">
              <a:buFont typeface="Arial" pitchFamily="34" charset="0"/>
              <a:buAutoNum type="arabicPeriod"/>
            </a:pPr>
            <a:r>
              <a:rPr lang="en-US" dirty="0" smtClean="0"/>
              <a:t>Public relations non-price competition</a:t>
            </a:r>
          </a:p>
        </p:txBody>
      </p:sp>
    </p:spTree>
    <p:custDataLst>
      <p:tags r:id="rId1"/>
    </p:custDataLst>
    <p:extLst>
      <p:ext uri="{BB962C8B-B14F-4D97-AF65-F5344CB8AC3E}">
        <p14:creationId xmlns:p14="http://schemas.microsoft.com/office/powerpoint/2010/main" val="226502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0"/>
            <a:ext cx="8229600" cy="1143000"/>
          </a:xfrm>
        </p:spPr>
        <p:txBody>
          <a:bodyPr/>
          <a:lstStyle/>
          <a:p>
            <a:pPr algn="l"/>
            <a:r>
              <a:rPr lang="en-US" b="1" dirty="0" smtClean="0"/>
              <a:t>6. If the MB &lt; MC, then:</a:t>
            </a:r>
            <a:endParaRPr lang="en-US" b="1" dirty="0"/>
          </a:p>
        </p:txBody>
      </p:sp>
      <p:sp>
        <p:nvSpPr>
          <p:cNvPr id="3" name="TPAnswers"/>
          <p:cNvSpPr>
            <a:spLocks noGrp="1"/>
          </p:cNvSpPr>
          <p:nvPr>
            <p:ph type="body" idx="1"/>
            <p:custDataLst>
              <p:tags r:id="rId2"/>
            </p:custDataLst>
          </p:nvPr>
        </p:nvSpPr>
        <p:spPr>
          <a:xfrm>
            <a:off x="533400" y="1066800"/>
            <a:ext cx="4114800" cy="4525963"/>
          </a:xfrm>
        </p:spPr>
        <p:txBody>
          <a:bodyPr>
            <a:normAutofit/>
          </a:bodyPr>
          <a:lstStyle/>
          <a:p>
            <a:pPr marL="514350" indent="-514350">
              <a:buFont typeface="Arial" pitchFamily="34" charset="0"/>
              <a:buAutoNum type="arabicPeriod"/>
            </a:pPr>
            <a:r>
              <a:rPr lang="en-US" dirty="0" smtClean="0"/>
              <a:t>You should do more</a:t>
            </a:r>
          </a:p>
          <a:p>
            <a:pPr marL="514350" indent="-514350">
              <a:buFont typeface="Arial" pitchFamily="34" charset="0"/>
              <a:buAutoNum type="arabicPeriod"/>
            </a:pPr>
            <a:r>
              <a:rPr lang="en-US" dirty="0" smtClean="0"/>
              <a:t>You should do less</a:t>
            </a:r>
          </a:p>
          <a:p>
            <a:pPr marL="514350" indent="-514350">
              <a:buFont typeface="Arial" pitchFamily="34" charset="0"/>
              <a:buAutoNum type="arabicPeriod"/>
            </a:pPr>
            <a:r>
              <a:rPr lang="en-US" dirty="0" smtClean="0"/>
              <a:t>The result is optimal</a:t>
            </a:r>
          </a:p>
          <a:p>
            <a:pPr marL="514350" indent="-514350">
              <a:buFont typeface="Arial" pitchFamily="34" charset="0"/>
              <a:buAutoNum type="arabicPeriod"/>
            </a:pPr>
            <a:r>
              <a:rPr lang="en-US" dirty="0" smtClean="0"/>
              <a:t>The best choice was made</a:t>
            </a:r>
            <a:endParaRPr lang="en-US" dirty="0"/>
          </a:p>
        </p:txBody>
      </p:sp>
      <p:sp>
        <p:nvSpPr>
          <p:cNvPr id="7" name="CorShape1"/>
          <p:cNvSpPr/>
          <p:nvPr>
            <p:custDataLst>
              <p:tags r:id="rId3"/>
            </p:custDataLst>
          </p:nvPr>
        </p:nvSpPr>
        <p:spPr>
          <a:xfrm rot="10800000">
            <a:off x="228600" y="1752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6944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534400" cy="1066800"/>
          </a:xfrm>
        </p:spPr>
        <p:txBody>
          <a:bodyPr>
            <a:normAutofit fontScale="90000"/>
          </a:bodyPr>
          <a:lstStyle/>
          <a:p>
            <a:pPr algn="l"/>
            <a:r>
              <a:rPr lang="en-US" b="1" dirty="0" smtClean="0"/>
              <a:t>56. Which is </a:t>
            </a:r>
            <a:r>
              <a:rPr lang="en-US" b="1" u="sng" dirty="0" smtClean="0"/>
              <a:t>not</a:t>
            </a:r>
            <a:r>
              <a:rPr lang="en-US" b="1" dirty="0" smtClean="0"/>
              <a:t> a characteristic of monopolistic competition?</a:t>
            </a:r>
            <a:endParaRPr lang="en-US" b="1" dirty="0"/>
          </a:p>
        </p:txBody>
      </p:sp>
      <p:sp>
        <p:nvSpPr>
          <p:cNvPr id="3" name="TPAnswers"/>
          <p:cNvSpPr>
            <a:spLocks noGrp="1"/>
          </p:cNvSpPr>
          <p:nvPr>
            <p:ph type="body" idx="1"/>
            <p:custDataLst>
              <p:tags r:id="rId2"/>
            </p:custDataLst>
          </p:nvPr>
        </p:nvSpPr>
        <p:spPr>
          <a:xfrm>
            <a:off x="528320" y="1524000"/>
            <a:ext cx="6477000" cy="4068763"/>
          </a:xfrm>
        </p:spPr>
        <p:txBody>
          <a:bodyPr>
            <a:normAutofit/>
          </a:bodyPr>
          <a:lstStyle/>
          <a:p>
            <a:pPr marL="514350" indent="-514350">
              <a:buFont typeface="Arial" pitchFamily="34" charset="0"/>
              <a:buAutoNum type="arabicPeriod"/>
            </a:pPr>
            <a:r>
              <a:rPr lang="en-US" dirty="0" smtClean="0"/>
              <a:t>Many firms</a:t>
            </a:r>
          </a:p>
          <a:p>
            <a:pPr marL="514350" indent="-514350">
              <a:buFont typeface="Arial" pitchFamily="34" charset="0"/>
              <a:buAutoNum type="arabicPeriod"/>
            </a:pPr>
            <a:r>
              <a:rPr lang="en-US" dirty="0" smtClean="0"/>
              <a:t>Standardized product</a:t>
            </a:r>
          </a:p>
          <a:p>
            <a:pPr marL="514350" indent="-514350">
              <a:buFont typeface="Arial" pitchFamily="34" charset="0"/>
              <a:buAutoNum type="arabicPeriod"/>
            </a:pPr>
            <a:r>
              <a:rPr lang="en-US" dirty="0" smtClean="0"/>
              <a:t>Some control over price (market power)</a:t>
            </a:r>
          </a:p>
          <a:p>
            <a:pPr marL="514350" indent="-514350">
              <a:buFont typeface="Arial" pitchFamily="34" charset="0"/>
              <a:buAutoNum type="arabicPeriod"/>
            </a:pPr>
            <a:r>
              <a:rPr lang="en-US" dirty="0" smtClean="0"/>
              <a:t>Low barriers to entry</a:t>
            </a:r>
          </a:p>
          <a:p>
            <a:pPr marL="514350" indent="-514350">
              <a:buFont typeface="Arial" pitchFamily="34" charset="0"/>
              <a:buAutoNum type="arabicPeriod"/>
            </a:pPr>
            <a:r>
              <a:rPr lang="en-US" dirty="0" smtClean="0"/>
              <a:t>A lot of non-price competition</a:t>
            </a:r>
            <a:endParaRPr lang="en-US" dirty="0"/>
          </a:p>
        </p:txBody>
      </p:sp>
    </p:spTree>
    <p:custDataLst>
      <p:tags r:id="rId1"/>
    </p:custDataLst>
    <p:extLst>
      <p:ext uri="{BB962C8B-B14F-4D97-AF65-F5344CB8AC3E}">
        <p14:creationId xmlns:p14="http://schemas.microsoft.com/office/powerpoint/2010/main" val="122861309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534400" cy="1066800"/>
          </a:xfrm>
        </p:spPr>
        <p:txBody>
          <a:bodyPr>
            <a:normAutofit fontScale="90000"/>
          </a:bodyPr>
          <a:lstStyle/>
          <a:p>
            <a:pPr algn="l"/>
            <a:r>
              <a:rPr lang="en-US" b="1" dirty="0" smtClean="0"/>
              <a:t>56. Which is </a:t>
            </a:r>
            <a:r>
              <a:rPr lang="en-US" b="1" u="sng" dirty="0" smtClean="0"/>
              <a:t>not</a:t>
            </a:r>
            <a:r>
              <a:rPr lang="en-US" b="1" dirty="0" smtClean="0"/>
              <a:t> a characteristic of monopolistic competition?</a:t>
            </a:r>
            <a:endParaRPr lang="en-US" b="1" dirty="0"/>
          </a:p>
        </p:txBody>
      </p:sp>
      <p:sp>
        <p:nvSpPr>
          <p:cNvPr id="6" name="CorShape1"/>
          <p:cNvSpPr/>
          <p:nvPr>
            <p:custDataLst>
              <p:tags r:id="rId2"/>
            </p:custDataLst>
          </p:nvPr>
        </p:nvSpPr>
        <p:spPr>
          <a:xfrm rot="10800000">
            <a:off x="350520" y="22098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28320" y="1524000"/>
            <a:ext cx="6477000" cy="4068763"/>
          </a:xfrm>
        </p:spPr>
        <p:txBody>
          <a:bodyPr>
            <a:normAutofit/>
          </a:bodyPr>
          <a:lstStyle/>
          <a:p>
            <a:pPr marL="514350" indent="-514350">
              <a:buFont typeface="Arial" pitchFamily="34" charset="0"/>
              <a:buAutoNum type="arabicPeriod"/>
            </a:pPr>
            <a:r>
              <a:rPr lang="en-US" dirty="0" smtClean="0"/>
              <a:t>Many firms</a:t>
            </a:r>
          </a:p>
          <a:p>
            <a:pPr marL="514350" indent="-514350">
              <a:buFont typeface="Arial" pitchFamily="34" charset="0"/>
              <a:buAutoNum type="arabicPeriod"/>
            </a:pPr>
            <a:r>
              <a:rPr lang="en-US" dirty="0" smtClean="0"/>
              <a:t>Standardized product</a:t>
            </a:r>
          </a:p>
          <a:p>
            <a:pPr marL="514350" indent="-514350">
              <a:buFont typeface="Arial" pitchFamily="34" charset="0"/>
              <a:buAutoNum type="arabicPeriod"/>
            </a:pPr>
            <a:r>
              <a:rPr lang="en-US" dirty="0" smtClean="0"/>
              <a:t>Some control over price (market power)</a:t>
            </a:r>
          </a:p>
          <a:p>
            <a:pPr marL="514350" indent="-514350">
              <a:buFont typeface="Arial" pitchFamily="34" charset="0"/>
              <a:buAutoNum type="arabicPeriod"/>
            </a:pPr>
            <a:r>
              <a:rPr lang="en-US" dirty="0" smtClean="0"/>
              <a:t>Low barriers to entry</a:t>
            </a:r>
          </a:p>
          <a:p>
            <a:pPr marL="514350" indent="-514350">
              <a:buFont typeface="Arial" pitchFamily="34" charset="0"/>
              <a:buAutoNum type="arabicPeriod"/>
            </a:pPr>
            <a:r>
              <a:rPr lang="en-US" dirty="0" smtClean="0"/>
              <a:t>A lot of non-price competition</a:t>
            </a:r>
            <a:endParaRPr lang="en-US" dirty="0"/>
          </a:p>
        </p:txBody>
      </p:sp>
    </p:spTree>
    <p:custDataLst>
      <p:tags r:id="rId1"/>
    </p:custDataLst>
    <p:extLst>
      <p:ext uri="{BB962C8B-B14F-4D97-AF65-F5344CB8AC3E}">
        <p14:creationId xmlns:p14="http://schemas.microsoft.com/office/powerpoint/2010/main" val="63535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528321" y="152400"/>
            <a:ext cx="8382000" cy="990600"/>
          </a:xfrm>
        </p:spPr>
        <p:txBody>
          <a:bodyPr>
            <a:normAutofit fontScale="90000"/>
          </a:bodyPr>
          <a:lstStyle/>
          <a:p>
            <a:pPr algn="l"/>
            <a:r>
              <a:rPr lang="en-US" b="1" dirty="0" smtClean="0"/>
              <a:t>57. Which is not a characteristic of oligopolies? </a:t>
            </a:r>
            <a:endParaRPr lang="en-US" b="1" dirty="0"/>
          </a:p>
        </p:txBody>
      </p:sp>
      <p:sp>
        <p:nvSpPr>
          <p:cNvPr id="3" name="TPAnswers"/>
          <p:cNvSpPr>
            <a:spLocks noGrp="1"/>
          </p:cNvSpPr>
          <p:nvPr>
            <p:ph type="body" idx="1"/>
            <p:custDataLst>
              <p:tags r:id="rId2"/>
            </p:custDataLst>
          </p:nvPr>
        </p:nvSpPr>
        <p:spPr>
          <a:xfrm>
            <a:off x="497841" y="1295400"/>
            <a:ext cx="8458200" cy="4373563"/>
          </a:xfrm>
        </p:spPr>
        <p:txBody>
          <a:bodyPr>
            <a:normAutofit/>
          </a:bodyPr>
          <a:lstStyle/>
          <a:p>
            <a:pPr marL="514350" indent="-514350">
              <a:buFont typeface="Arial" pitchFamily="34" charset="0"/>
              <a:buAutoNum type="arabicPeriod"/>
            </a:pPr>
            <a:r>
              <a:rPr lang="en-US" dirty="0" smtClean="0"/>
              <a:t>Few firms</a:t>
            </a:r>
          </a:p>
          <a:p>
            <a:pPr marL="514350" indent="-514350">
              <a:buFont typeface="Arial" pitchFamily="34" charset="0"/>
              <a:buAutoNum type="arabicPeriod"/>
            </a:pPr>
            <a:r>
              <a:rPr lang="en-US" dirty="0" smtClean="0"/>
              <a:t>Standardized or differentiated products</a:t>
            </a:r>
          </a:p>
          <a:p>
            <a:pPr marL="514350" indent="-514350">
              <a:buFont typeface="Arial" pitchFamily="34" charset="0"/>
              <a:buAutoNum type="arabicPeriod"/>
            </a:pPr>
            <a:r>
              <a:rPr lang="en-US" dirty="0" smtClean="0"/>
              <a:t>Blocked entry</a:t>
            </a:r>
          </a:p>
          <a:p>
            <a:pPr marL="514350" indent="-514350">
              <a:buFont typeface="Arial" pitchFamily="34" charset="0"/>
              <a:buAutoNum type="arabicPeriod"/>
            </a:pPr>
            <a:r>
              <a:rPr lang="en-US" dirty="0" smtClean="0"/>
              <a:t>Mutual interdependence</a:t>
            </a:r>
          </a:p>
          <a:p>
            <a:pPr marL="514350" indent="-514350">
              <a:buFont typeface="Arial" pitchFamily="34" charset="0"/>
              <a:buAutoNum type="arabicPeriod"/>
            </a:pPr>
            <a:r>
              <a:rPr lang="en-US" dirty="0" smtClean="0"/>
              <a:t>Collusion possible</a:t>
            </a:r>
          </a:p>
        </p:txBody>
      </p:sp>
    </p:spTree>
    <p:custDataLst>
      <p:tags r:id="rId1"/>
    </p:custDataLst>
    <p:extLst>
      <p:ext uri="{BB962C8B-B14F-4D97-AF65-F5344CB8AC3E}">
        <p14:creationId xmlns:p14="http://schemas.microsoft.com/office/powerpoint/2010/main" val="3177358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528321" y="152400"/>
            <a:ext cx="8382000" cy="990600"/>
          </a:xfrm>
        </p:spPr>
        <p:txBody>
          <a:bodyPr>
            <a:normAutofit fontScale="90000"/>
          </a:bodyPr>
          <a:lstStyle/>
          <a:p>
            <a:pPr algn="l"/>
            <a:r>
              <a:rPr lang="en-US" b="1" dirty="0" smtClean="0"/>
              <a:t>57. Which is not a characteristic of oligopolies? </a:t>
            </a:r>
            <a:endParaRPr lang="en-US" b="1" dirty="0"/>
          </a:p>
        </p:txBody>
      </p:sp>
      <p:sp>
        <p:nvSpPr>
          <p:cNvPr id="8" name="CorShape1"/>
          <p:cNvSpPr/>
          <p:nvPr>
            <p:custDataLst>
              <p:tags r:id="rId2"/>
            </p:custDataLst>
          </p:nvPr>
        </p:nvSpPr>
        <p:spPr>
          <a:xfrm rot="10800000">
            <a:off x="172721" y="2514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97841" y="1295400"/>
            <a:ext cx="8458200" cy="4373563"/>
          </a:xfrm>
        </p:spPr>
        <p:txBody>
          <a:bodyPr>
            <a:normAutofit/>
          </a:bodyPr>
          <a:lstStyle/>
          <a:p>
            <a:pPr marL="514350" indent="-514350">
              <a:buFont typeface="Arial" pitchFamily="34" charset="0"/>
              <a:buAutoNum type="arabicPeriod"/>
            </a:pPr>
            <a:r>
              <a:rPr lang="en-US" dirty="0" smtClean="0"/>
              <a:t>Few firms</a:t>
            </a:r>
          </a:p>
          <a:p>
            <a:pPr marL="514350" indent="-514350">
              <a:buFont typeface="Arial" pitchFamily="34" charset="0"/>
              <a:buAutoNum type="arabicPeriod"/>
            </a:pPr>
            <a:r>
              <a:rPr lang="en-US" dirty="0" smtClean="0"/>
              <a:t>Standardized or differentiated products</a:t>
            </a:r>
          </a:p>
          <a:p>
            <a:pPr marL="514350" indent="-514350">
              <a:buFont typeface="Arial" pitchFamily="34" charset="0"/>
              <a:buAutoNum type="arabicPeriod"/>
            </a:pPr>
            <a:r>
              <a:rPr lang="en-US" dirty="0" smtClean="0"/>
              <a:t>Blocked entry</a:t>
            </a:r>
          </a:p>
          <a:p>
            <a:pPr marL="514350" indent="-514350">
              <a:buFont typeface="Arial" pitchFamily="34" charset="0"/>
              <a:buAutoNum type="arabicPeriod"/>
            </a:pPr>
            <a:r>
              <a:rPr lang="en-US" dirty="0" smtClean="0"/>
              <a:t>Mutual interdependence</a:t>
            </a:r>
          </a:p>
          <a:p>
            <a:pPr marL="514350" indent="-514350">
              <a:buFont typeface="Arial" pitchFamily="34" charset="0"/>
              <a:buAutoNum type="arabicPeriod"/>
            </a:pPr>
            <a:r>
              <a:rPr lang="en-US" dirty="0" smtClean="0"/>
              <a:t>Collusion possible</a:t>
            </a:r>
          </a:p>
        </p:txBody>
      </p:sp>
    </p:spTree>
    <p:custDataLst>
      <p:tags r:id="rId1"/>
    </p:custDataLst>
    <p:extLst>
      <p:ext uri="{BB962C8B-B14F-4D97-AF65-F5344CB8AC3E}">
        <p14:creationId xmlns:p14="http://schemas.microsoft.com/office/powerpoint/2010/main" val="360327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76200"/>
            <a:ext cx="3581400" cy="1524000"/>
          </a:xfrm>
        </p:spPr>
        <p:txBody>
          <a:bodyPr>
            <a:normAutofit fontScale="90000"/>
          </a:bodyPr>
          <a:lstStyle/>
          <a:p>
            <a:pPr algn="l"/>
            <a:r>
              <a:rPr lang="en-US" sz="3200" b="1" dirty="0" smtClean="0"/>
              <a:t>58. If P = $32, this competitive firm will produce:</a:t>
            </a:r>
            <a:endParaRPr lang="en-US" sz="3200" b="1" dirty="0"/>
          </a:p>
        </p:txBody>
      </p:sp>
      <p:pic>
        <p:nvPicPr>
          <p:cNvPr id="5" name="Picture 4" descr="8apctabltb.jpg"/>
          <p:cNvPicPr>
            <a:picLocks noChangeAspect="1"/>
          </p:cNvPicPr>
          <p:nvPr/>
        </p:nvPicPr>
        <p:blipFill>
          <a:blip r:embed="rId4" cstate="print"/>
          <a:stretch>
            <a:fillRect/>
          </a:stretch>
        </p:blipFill>
        <p:spPr>
          <a:xfrm>
            <a:off x="3733800" y="0"/>
            <a:ext cx="5410200" cy="3928151"/>
          </a:xfrm>
          <a:prstGeom prst="rect">
            <a:avLst/>
          </a:prstGeom>
        </p:spPr>
      </p:pic>
      <p:sp>
        <p:nvSpPr>
          <p:cNvPr id="3" name="TPAnswers"/>
          <p:cNvSpPr>
            <a:spLocks noGrp="1"/>
          </p:cNvSpPr>
          <p:nvPr>
            <p:ph type="body" idx="1"/>
            <p:custDataLst>
              <p:tags r:id="rId2"/>
            </p:custDataLst>
          </p:nvPr>
        </p:nvSpPr>
        <p:spPr>
          <a:xfrm>
            <a:off x="510540" y="1600201"/>
            <a:ext cx="1371600" cy="2133600"/>
          </a:xfrm>
        </p:spPr>
        <p:txBody>
          <a:bodyPr>
            <a:noAutofit/>
          </a:bodyPr>
          <a:lstStyle/>
          <a:p>
            <a:pPr marL="514350" indent="-514350">
              <a:buFont typeface="Arial" pitchFamily="34" charset="0"/>
              <a:buAutoNum type="arabicPeriod"/>
            </a:pPr>
            <a:r>
              <a:rPr lang="en-US" sz="2400" dirty="0" smtClean="0"/>
              <a:t>6</a:t>
            </a:r>
          </a:p>
          <a:p>
            <a:pPr marL="514350" indent="-514350">
              <a:buFont typeface="Arial" pitchFamily="34" charset="0"/>
              <a:buAutoNum type="arabicPeriod"/>
            </a:pPr>
            <a:r>
              <a:rPr lang="en-US" sz="2400" dirty="0" smtClean="0"/>
              <a:t>7</a:t>
            </a:r>
          </a:p>
          <a:p>
            <a:pPr marL="514350" indent="-514350">
              <a:buFont typeface="Arial" pitchFamily="34" charset="0"/>
              <a:buAutoNum type="arabicPeriod"/>
            </a:pPr>
            <a:r>
              <a:rPr lang="en-US" sz="2400" dirty="0" smtClean="0"/>
              <a:t>8 </a:t>
            </a:r>
          </a:p>
          <a:p>
            <a:pPr marL="514350" indent="-514350">
              <a:buFont typeface="Arial" pitchFamily="34" charset="0"/>
              <a:buAutoNum type="arabicPeriod"/>
            </a:pPr>
            <a:r>
              <a:rPr lang="en-US" sz="2400" dirty="0" smtClean="0"/>
              <a:t>9</a:t>
            </a:r>
            <a:endParaRPr lang="en-US" sz="2400" dirty="0"/>
          </a:p>
        </p:txBody>
      </p:sp>
    </p:spTree>
    <p:custDataLst>
      <p:tags r:id="rId1"/>
    </p:custDataLst>
    <p:extLst>
      <p:ext uri="{BB962C8B-B14F-4D97-AF65-F5344CB8AC3E}">
        <p14:creationId xmlns:p14="http://schemas.microsoft.com/office/powerpoint/2010/main" val="109389119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76200"/>
            <a:ext cx="3581400" cy="1524000"/>
          </a:xfrm>
        </p:spPr>
        <p:txBody>
          <a:bodyPr>
            <a:normAutofit fontScale="90000"/>
          </a:bodyPr>
          <a:lstStyle/>
          <a:p>
            <a:pPr algn="l"/>
            <a:r>
              <a:rPr lang="en-US" sz="3200" b="1" dirty="0" smtClean="0"/>
              <a:t>58. If P = $32, this competitive firm will produce:</a:t>
            </a:r>
            <a:endParaRPr lang="en-US" sz="3200" b="1" dirty="0"/>
          </a:p>
        </p:txBody>
      </p:sp>
      <p:pic>
        <p:nvPicPr>
          <p:cNvPr id="5" name="Picture 4" descr="8apctabltb.jpg"/>
          <p:cNvPicPr>
            <a:picLocks noChangeAspect="1"/>
          </p:cNvPicPr>
          <p:nvPr/>
        </p:nvPicPr>
        <p:blipFill>
          <a:blip r:embed="rId5" cstate="print"/>
          <a:stretch>
            <a:fillRect/>
          </a:stretch>
        </p:blipFill>
        <p:spPr>
          <a:xfrm>
            <a:off x="3733800" y="0"/>
            <a:ext cx="5410200" cy="3928151"/>
          </a:xfrm>
          <a:prstGeom prst="rect">
            <a:avLst/>
          </a:prstGeom>
        </p:spPr>
      </p:pic>
      <p:sp>
        <p:nvSpPr>
          <p:cNvPr id="3" name="TPAnswers"/>
          <p:cNvSpPr>
            <a:spLocks noGrp="1"/>
          </p:cNvSpPr>
          <p:nvPr>
            <p:ph type="body" idx="1"/>
            <p:custDataLst>
              <p:tags r:id="rId2"/>
            </p:custDataLst>
          </p:nvPr>
        </p:nvSpPr>
        <p:spPr>
          <a:xfrm>
            <a:off x="510540" y="1600201"/>
            <a:ext cx="1371600" cy="2133600"/>
          </a:xfrm>
        </p:spPr>
        <p:txBody>
          <a:bodyPr>
            <a:noAutofit/>
          </a:bodyPr>
          <a:lstStyle/>
          <a:p>
            <a:pPr marL="514350" indent="-514350">
              <a:buFont typeface="Arial" pitchFamily="34" charset="0"/>
              <a:buAutoNum type="arabicPeriod"/>
            </a:pPr>
            <a:r>
              <a:rPr lang="en-US" sz="2400" dirty="0" smtClean="0"/>
              <a:t>6</a:t>
            </a:r>
          </a:p>
          <a:p>
            <a:pPr marL="514350" indent="-514350">
              <a:buFont typeface="Arial" pitchFamily="34" charset="0"/>
              <a:buAutoNum type="arabicPeriod"/>
            </a:pPr>
            <a:r>
              <a:rPr lang="en-US" sz="2400" dirty="0" smtClean="0"/>
              <a:t>7</a:t>
            </a:r>
          </a:p>
          <a:p>
            <a:pPr marL="514350" indent="-514350">
              <a:buFont typeface="Arial" pitchFamily="34" charset="0"/>
              <a:buAutoNum type="arabicPeriod"/>
            </a:pPr>
            <a:r>
              <a:rPr lang="en-US" sz="2400" dirty="0" smtClean="0"/>
              <a:t>8 </a:t>
            </a:r>
          </a:p>
          <a:p>
            <a:pPr marL="514350" indent="-514350">
              <a:buFont typeface="Arial" pitchFamily="34" charset="0"/>
              <a:buAutoNum type="arabicPeriod"/>
            </a:pPr>
            <a:r>
              <a:rPr lang="en-US" sz="2400" dirty="0" smtClean="0"/>
              <a:t>9</a:t>
            </a:r>
            <a:endParaRPr lang="en-US" sz="2400" dirty="0"/>
          </a:p>
        </p:txBody>
      </p:sp>
      <p:sp>
        <p:nvSpPr>
          <p:cNvPr id="9" name="CorShape1"/>
          <p:cNvSpPr/>
          <p:nvPr>
            <p:custDataLst>
              <p:tags r:id="rId3"/>
            </p:custDataLst>
          </p:nvPr>
        </p:nvSpPr>
        <p:spPr>
          <a:xfrm rot="10800000">
            <a:off x="228600" y="2438400"/>
            <a:ext cx="464820" cy="46482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4979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76200"/>
            <a:ext cx="3962400" cy="2057400"/>
          </a:xfrm>
        </p:spPr>
        <p:txBody>
          <a:bodyPr>
            <a:normAutofit/>
          </a:bodyPr>
          <a:lstStyle/>
          <a:p>
            <a:pPr algn="l"/>
            <a:r>
              <a:rPr lang="en-US" sz="3100" b="1" dirty="0" smtClean="0"/>
              <a:t>59. If the market price for the firm's product is $13, the competitive firm will produce: </a:t>
            </a:r>
            <a:endParaRPr lang="en-US" b="1" dirty="0"/>
          </a:p>
        </p:txBody>
      </p:sp>
      <p:pic>
        <p:nvPicPr>
          <p:cNvPr id="5" name="Picture 4" descr="8apctabltb.jpg"/>
          <p:cNvPicPr>
            <a:picLocks noChangeAspect="1"/>
          </p:cNvPicPr>
          <p:nvPr/>
        </p:nvPicPr>
        <p:blipFill>
          <a:blip r:embed="rId4" cstate="print"/>
          <a:stretch>
            <a:fillRect/>
          </a:stretch>
        </p:blipFill>
        <p:spPr>
          <a:xfrm>
            <a:off x="3964577" y="152400"/>
            <a:ext cx="5037574" cy="3657600"/>
          </a:xfrm>
          <a:prstGeom prst="rect">
            <a:avLst/>
          </a:prstGeom>
        </p:spPr>
      </p:pic>
      <p:sp>
        <p:nvSpPr>
          <p:cNvPr id="3" name="TPAnswers"/>
          <p:cNvSpPr>
            <a:spLocks noGrp="1"/>
          </p:cNvSpPr>
          <p:nvPr>
            <p:ph type="body" idx="1"/>
            <p:custDataLst>
              <p:tags r:id="rId2"/>
            </p:custDataLst>
          </p:nvPr>
        </p:nvSpPr>
        <p:spPr>
          <a:xfrm>
            <a:off x="440734" y="2362200"/>
            <a:ext cx="3733800" cy="3306763"/>
          </a:xfrm>
        </p:spPr>
        <p:txBody>
          <a:bodyPr>
            <a:normAutofit/>
          </a:bodyPr>
          <a:lstStyle/>
          <a:p>
            <a:pPr marL="514350" indent="-514350">
              <a:buFont typeface="Arial" pitchFamily="34" charset="0"/>
              <a:buAutoNum type="arabicPeriod"/>
            </a:pPr>
            <a:r>
              <a:rPr lang="en-US" dirty="0" smtClean="0"/>
              <a:t>5, loss = $105</a:t>
            </a:r>
          </a:p>
          <a:p>
            <a:pPr marL="514350" indent="-514350">
              <a:buFont typeface="Arial" pitchFamily="34" charset="0"/>
              <a:buAutoNum type="arabicPeriod"/>
            </a:pPr>
            <a:r>
              <a:rPr lang="en-US" dirty="0" smtClean="0"/>
              <a:t>5, profit = $105</a:t>
            </a:r>
          </a:p>
          <a:p>
            <a:pPr marL="514350" indent="-514350">
              <a:buFont typeface="Arial" pitchFamily="34" charset="0"/>
              <a:buAutoNum type="arabicPeriod"/>
            </a:pPr>
            <a:r>
              <a:rPr lang="en-US" dirty="0" smtClean="0"/>
              <a:t>8, loss = $136</a:t>
            </a:r>
          </a:p>
          <a:p>
            <a:pPr marL="514350" indent="-514350">
              <a:buFont typeface="Arial" pitchFamily="34" charset="0"/>
              <a:buAutoNum type="arabicPeriod"/>
            </a:pPr>
            <a:r>
              <a:rPr lang="en-US" dirty="0" smtClean="0"/>
              <a:t>zero, loss = $100</a:t>
            </a:r>
            <a:endParaRPr lang="en-US" dirty="0"/>
          </a:p>
        </p:txBody>
      </p:sp>
    </p:spTree>
    <p:custDataLst>
      <p:tags r:id="rId1"/>
    </p:custDataLst>
    <p:extLst>
      <p:ext uri="{BB962C8B-B14F-4D97-AF65-F5344CB8AC3E}">
        <p14:creationId xmlns:p14="http://schemas.microsoft.com/office/powerpoint/2010/main" val="119202203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76200"/>
            <a:ext cx="3962400" cy="2057400"/>
          </a:xfrm>
        </p:spPr>
        <p:txBody>
          <a:bodyPr>
            <a:normAutofit/>
          </a:bodyPr>
          <a:lstStyle/>
          <a:p>
            <a:pPr algn="l"/>
            <a:r>
              <a:rPr lang="en-US" sz="3100" b="1" dirty="0" smtClean="0"/>
              <a:t>59. If the market price for the firm's product is $13, the competitive firm will produce: </a:t>
            </a:r>
            <a:endParaRPr lang="en-US" b="1" dirty="0"/>
          </a:p>
        </p:txBody>
      </p:sp>
      <p:pic>
        <p:nvPicPr>
          <p:cNvPr id="5" name="Picture 4" descr="8apctabltb.jpg"/>
          <p:cNvPicPr>
            <a:picLocks noChangeAspect="1"/>
          </p:cNvPicPr>
          <p:nvPr/>
        </p:nvPicPr>
        <p:blipFill>
          <a:blip r:embed="rId5" cstate="print"/>
          <a:stretch>
            <a:fillRect/>
          </a:stretch>
        </p:blipFill>
        <p:spPr>
          <a:xfrm>
            <a:off x="3964577" y="152400"/>
            <a:ext cx="5037574" cy="3657600"/>
          </a:xfrm>
          <a:prstGeom prst="rect">
            <a:avLst/>
          </a:prstGeom>
        </p:spPr>
      </p:pic>
      <p:sp>
        <p:nvSpPr>
          <p:cNvPr id="7" name="CorShape1"/>
          <p:cNvSpPr/>
          <p:nvPr>
            <p:custDataLst>
              <p:tags r:id="rId2"/>
            </p:custDataLst>
          </p:nvPr>
        </p:nvSpPr>
        <p:spPr>
          <a:xfrm rot="10800000">
            <a:off x="230277" y="4191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40734" y="2362200"/>
            <a:ext cx="3733800" cy="3306763"/>
          </a:xfrm>
        </p:spPr>
        <p:txBody>
          <a:bodyPr>
            <a:normAutofit/>
          </a:bodyPr>
          <a:lstStyle/>
          <a:p>
            <a:pPr marL="514350" indent="-514350">
              <a:buFont typeface="Arial" pitchFamily="34" charset="0"/>
              <a:buAutoNum type="arabicPeriod"/>
            </a:pPr>
            <a:r>
              <a:rPr lang="en-US" dirty="0" smtClean="0"/>
              <a:t>5, loss = $105</a:t>
            </a:r>
          </a:p>
          <a:p>
            <a:pPr marL="514350" indent="-514350">
              <a:buFont typeface="Arial" pitchFamily="34" charset="0"/>
              <a:buAutoNum type="arabicPeriod"/>
            </a:pPr>
            <a:r>
              <a:rPr lang="en-US" dirty="0" smtClean="0"/>
              <a:t>5, profit = $105</a:t>
            </a:r>
          </a:p>
          <a:p>
            <a:pPr marL="514350" indent="-514350">
              <a:buFont typeface="Arial" pitchFamily="34" charset="0"/>
              <a:buAutoNum type="arabicPeriod"/>
            </a:pPr>
            <a:r>
              <a:rPr lang="en-US" dirty="0" smtClean="0"/>
              <a:t>8, loss = $136</a:t>
            </a:r>
          </a:p>
          <a:p>
            <a:pPr marL="514350" indent="-514350">
              <a:buFont typeface="Arial" pitchFamily="34" charset="0"/>
              <a:buAutoNum type="arabicPeriod"/>
            </a:pPr>
            <a:r>
              <a:rPr lang="en-US" dirty="0" smtClean="0"/>
              <a:t>zero, loss = $100</a:t>
            </a:r>
            <a:endParaRPr lang="en-US" dirty="0"/>
          </a:p>
        </p:txBody>
      </p:sp>
    </p:spTree>
    <p:custDataLst>
      <p:tags r:id="rId1"/>
    </p:custDataLst>
    <p:extLst>
      <p:ext uri="{BB962C8B-B14F-4D97-AF65-F5344CB8AC3E}">
        <p14:creationId xmlns:p14="http://schemas.microsoft.com/office/powerpoint/2010/main" val="244819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209" y="0"/>
            <a:ext cx="2199591" cy="3124200"/>
          </a:xfrm>
        </p:spPr>
        <p:txBody>
          <a:bodyPr>
            <a:normAutofit/>
          </a:bodyPr>
          <a:lstStyle/>
          <a:p>
            <a:pPr algn="l"/>
            <a:r>
              <a:rPr lang="en-US" sz="3200" b="1" dirty="0" smtClean="0"/>
              <a:t>60. What</a:t>
            </a:r>
            <a:br>
              <a:rPr lang="en-US" sz="3200" b="1" dirty="0" smtClean="0"/>
            </a:br>
            <a:r>
              <a:rPr lang="en-US" sz="3200" b="1" dirty="0" smtClean="0"/>
              <a:t>are this </a:t>
            </a:r>
            <a:br>
              <a:rPr lang="en-US" sz="3200" b="1" dirty="0" smtClean="0"/>
            </a:br>
            <a:r>
              <a:rPr lang="en-US" sz="3200" b="1" dirty="0" smtClean="0"/>
              <a:t>firm’s economic profits?</a:t>
            </a:r>
            <a:endParaRPr lang="en-US" sz="3200" b="1" dirty="0"/>
          </a:p>
        </p:txBody>
      </p:sp>
      <p:sp>
        <p:nvSpPr>
          <p:cNvPr id="3" name="TPAnswers"/>
          <p:cNvSpPr>
            <a:spLocks noGrp="1"/>
          </p:cNvSpPr>
          <p:nvPr>
            <p:ph type="body" idx="1"/>
            <p:custDataLst>
              <p:tags r:id="rId2"/>
            </p:custDataLst>
          </p:nvPr>
        </p:nvSpPr>
        <p:spPr>
          <a:xfrm>
            <a:off x="152400" y="3276600"/>
            <a:ext cx="2667000" cy="2849563"/>
          </a:xfrm>
        </p:spPr>
        <p:txBody>
          <a:bodyPr>
            <a:normAutofit/>
          </a:bodyPr>
          <a:lstStyle/>
          <a:p>
            <a:pPr marL="514350" indent="-514350">
              <a:buFont typeface="Arial" pitchFamily="34" charset="0"/>
              <a:buAutoNum type="arabicPeriod"/>
            </a:pPr>
            <a:r>
              <a:rPr lang="en-US" dirty="0" smtClean="0"/>
              <a:t>$65</a:t>
            </a:r>
          </a:p>
          <a:p>
            <a:pPr marL="514350" indent="-514350">
              <a:buFont typeface="Arial" pitchFamily="34" charset="0"/>
              <a:buAutoNum type="arabicPeriod"/>
            </a:pPr>
            <a:r>
              <a:rPr lang="en-US" dirty="0" smtClean="0"/>
              <a:t>$1500</a:t>
            </a:r>
          </a:p>
          <a:p>
            <a:pPr marL="514350" indent="-514350">
              <a:buFont typeface="Arial" pitchFamily="34" charset="0"/>
              <a:buAutoNum type="arabicPeriod"/>
            </a:pPr>
            <a:r>
              <a:rPr lang="en-US" dirty="0" smtClean="0"/>
              <a:t>$5000</a:t>
            </a:r>
          </a:p>
          <a:p>
            <a:pPr marL="514350" indent="-514350">
              <a:buFont typeface="Arial" pitchFamily="34" charset="0"/>
              <a:buAutoNum type="arabicPeriod"/>
            </a:pPr>
            <a:r>
              <a:rPr lang="en-US" dirty="0" smtClean="0"/>
              <a:t>$6500</a:t>
            </a:r>
            <a:endParaRPr lang="en-US" dirty="0"/>
          </a:p>
        </p:txBody>
      </p:sp>
      <p:pic>
        <p:nvPicPr>
          <p:cNvPr id="136253"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52400"/>
            <a:ext cx="70485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4197573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209" y="0"/>
            <a:ext cx="2199591" cy="3124200"/>
          </a:xfrm>
        </p:spPr>
        <p:txBody>
          <a:bodyPr>
            <a:normAutofit/>
          </a:bodyPr>
          <a:lstStyle/>
          <a:p>
            <a:pPr algn="l"/>
            <a:r>
              <a:rPr lang="en-US" sz="3200" b="1" dirty="0" smtClean="0"/>
              <a:t>60. What</a:t>
            </a:r>
            <a:br>
              <a:rPr lang="en-US" sz="3200" b="1" dirty="0" smtClean="0"/>
            </a:br>
            <a:r>
              <a:rPr lang="en-US" sz="3200" b="1" dirty="0" smtClean="0"/>
              <a:t>are this </a:t>
            </a:r>
            <a:br>
              <a:rPr lang="en-US" sz="3200" b="1" dirty="0" smtClean="0"/>
            </a:br>
            <a:r>
              <a:rPr lang="en-US" sz="3200" b="1" dirty="0" smtClean="0"/>
              <a:t>firm’s economic profits?</a:t>
            </a:r>
            <a:endParaRPr lang="en-US" sz="3200" b="1" dirty="0"/>
          </a:p>
        </p:txBody>
      </p:sp>
      <p:sp>
        <p:nvSpPr>
          <p:cNvPr id="3" name="TPAnswers"/>
          <p:cNvSpPr>
            <a:spLocks noGrp="1"/>
          </p:cNvSpPr>
          <p:nvPr>
            <p:ph type="body" idx="1"/>
            <p:custDataLst>
              <p:tags r:id="rId2"/>
            </p:custDataLst>
          </p:nvPr>
        </p:nvSpPr>
        <p:spPr>
          <a:xfrm>
            <a:off x="152400" y="3276600"/>
            <a:ext cx="2667000" cy="2849563"/>
          </a:xfrm>
        </p:spPr>
        <p:txBody>
          <a:bodyPr>
            <a:normAutofit/>
          </a:bodyPr>
          <a:lstStyle/>
          <a:p>
            <a:pPr marL="514350" indent="-514350">
              <a:buFont typeface="Arial" pitchFamily="34" charset="0"/>
              <a:buAutoNum type="arabicPeriod"/>
            </a:pPr>
            <a:r>
              <a:rPr lang="en-US" dirty="0" smtClean="0"/>
              <a:t>$65</a:t>
            </a:r>
          </a:p>
          <a:p>
            <a:pPr marL="514350" indent="-514350">
              <a:buFont typeface="Arial" pitchFamily="34" charset="0"/>
              <a:buAutoNum type="arabicPeriod"/>
            </a:pPr>
            <a:r>
              <a:rPr lang="en-US" dirty="0" smtClean="0"/>
              <a:t>$1500</a:t>
            </a:r>
          </a:p>
          <a:p>
            <a:pPr marL="514350" indent="-514350">
              <a:buFont typeface="Arial" pitchFamily="34" charset="0"/>
              <a:buAutoNum type="arabicPeriod"/>
            </a:pPr>
            <a:r>
              <a:rPr lang="en-US" dirty="0" smtClean="0"/>
              <a:t>$5000</a:t>
            </a:r>
          </a:p>
          <a:p>
            <a:pPr marL="514350" indent="-514350">
              <a:buFont typeface="Arial" pitchFamily="34" charset="0"/>
              <a:buAutoNum type="arabicPeriod"/>
            </a:pPr>
            <a:r>
              <a:rPr lang="en-US" dirty="0" smtClean="0"/>
              <a:t>$6500</a:t>
            </a:r>
            <a:endParaRPr lang="en-US" dirty="0"/>
          </a:p>
        </p:txBody>
      </p:sp>
      <p:sp>
        <p:nvSpPr>
          <p:cNvPr id="6" name="CorShape1"/>
          <p:cNvSpPr/>
          <p:nvPr>
            <p:custDataLst>
              <p:tags r:id="rId3"/>
            </p:custDataLst>
          </p:nvPr>
        </p:nvSpPr>
        <p:spPr>
          <a:xfrm rot="10800000">
            <a:off x="10210" y="3886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253"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52400"/>
            <a:ext cx="70485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9835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28600"/>
            <a:ext cx="8229600" cy="1066800"/>
          </a:xfrm>
        </p:spPr>
        <p:txBody>
          <a:bodyPr>
            <a:normAutofit fontScale="90000"/>
          </a:bodyPr>
          <a:lstStyle/>
          <a:p>
            <a:pPr algn="l"/>
            <a:r>
              <a:rPr lang="en-US" b="1" dirty="0" smtClean="0"/>
              <a:t>7. Economic profits in an industry suggest the </a:t>
            </a:r>
            <a:r>
              <a:rPr lang="en-US" b="1" dirty="0"/>
              <a:t>industry (Lesson 2a): </a:t>
            </a:r>
          </a:p>
        </p:txBody>
      </p:sp>
      <p:sp>
        <p:nvSpPr>
          <p:cNvPr id="3" name="TPAnswers"/>
          <p:cNvSpPr>
            <a:spLocks noGrp="1"/>
          </p:cNvSpPr>
          <p:nvPr>
            <p:ph type="body" idx="1"/>
            <p:custDataLst>
              <p:tags r:id="rId2"/>
            </p:custDataLst>
          </p:nvPr>
        </p:nvSpPr>
        <p:spPr>
          <a:xfrm>
            <a:off x="457200" y="1524000"/>
            <a:ext cx="6172200" cy="3810000"/>
          </a:xfrm>
        </p:spPr>
        <p:txBody>
          <a:bodyPr>
            <a:normAutofit/>
          </a:bodyPr>
          <a:lstStyle/>
          <a:p>
            <a:pPr marL="514350" indent="-514350">
              <a:buFont typeface="Arial" pitchFamily="34" charset="0"/>
              <a:buAutoNum type="arabicPeriod"/>
            </a:pPr>
            <a:r>
              <a:rPr lang="en-US" dirty="0" smtClean="0"/>
              <a:t>Can earn more profits by increasing the price</a:t>
            </a:r>
          </a:p>
          <a:p>
            <a:pPr marL="514350" indent="-514350">
              <a:buFont typeface="Arial" pitchFamily="34" charset="0"/>
              <a:buAutoNum type="arabicPeriod"/>
            </a:pPr>
            <a:r>
              <a:rPr lang="en-US" dirty="0" smtClean="0"/>
              <a:t>Should be larger to satisfy consumers</a:t>
            </a:r>
          </a:p>
          <a:p>
            <a:pPr marL="514350" indent="-514350">
              <a:buFont typeface="Arial" pitchFamily="34" charset="0"/>
              <a:buAutoNum type="arabicPeriod"/>
            </a:pPr>
            <a:r>
              <a:rPr lang="en-US" dirty="0" smtClean="0"/>
              <a:t>Has excess capacity</a:t>
            </a:r>
          </a:p>
          <a:p>
            <a:pPr marL="514350" indent="-514350">
              <a:buFont typeface="Arial" pitchFamily="34" charset="0"/>
              <a:buAutoNum type="arabicPeriod"/>
            </a:pPr>
            <a:r>
              <a:rPr lang="en-US" dirty="0" smtClean="0"/>
              <a:t>Is the correct size for consumers</a:t>
            </a:r>
            <a:endParaRPr lang="en-US" dirty="0"/>
          </a:p>
        </p:txBody>
      </p:sp>
    </p:spTree>
    <p:custDataLst>
      <p:tags r:id="rId1"/>
    </p:custDataLst>
    <p:extLst>
      <p:ext uri="{BB962C8B-B14F-4D97-AF65-F5344CB8AC3E}">
        <p14:creationId xmlns:p14="http://schemas.microsoft.com/office/powerpoint/2010/main" val="288931904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92660" y="32657"/>
            <a:ext cx="8610600" cy="1143000"/>
          </a:xfrm>
        </p:spPr>
        <p:txBody>
          <a:bodyPr>
            <a:noAutofit/>
          </a:bodyPr>
          <a:lstStyle/>
          <a:p>
            <a:pPr algn="l"/>
            <a:r>
              <a:rPr lang="en-US" sz="3600" b="1" dirty="0" smtClean="0"/>
              <a:t>61. For a perfectly competitive FIRM, why is the demand curve perfectly elastic? </a:t>
            </a:r>
            <a:endParaRPr lang="en-US" sz="3600" b="1" dirty="0"/>
          </a:p>
        </p:txBody>
      </p:sp>
      <p:sp>
        <p:nvSpPr>
          <p:cNvPr id="3" name="TPAnswers"/>
          <p:cNvSpPr>
            <a:spLocks noGrp="1"/>
          </p:cNvSpPr>
          <p:nvPr>
            <p:ph type="body" idx="1"/>
            <p:custDataLst>
              <p:tags r:id="rId2"/>
            </p:custDataLst>
          </p:nvPr>
        </p:nvSpPr>
        <p:spPr>
          <a:xfrm>
            <a:off x="386970" y="1447800"/>
            <a:ext cx="8711756" cy="3733800"/>
          </a:xfrm>
        </p:spPr>
        <p:txBody>
          <a:bodyPr>
            <a:noAutofit/>
          </a:bodyPr>
          <a:lstStyle/>
          <a:p>
            <a:pPr marL="514350" indent="-514350">
              <a:buFont typeface="Arial" pitchFamily="34" charset="0"/>
              <a:buAutoNum type="arabicPeriod"/>
            </a:pPr>
            <a:r>
              <a:rPr lang="en-US" dirty="0" smtClean="0"/>
              <a:t>The firms must lower its price in order to sell more</a:t>
            </a:r>
          </a:p>
          <a:p>
            <a:pPr marL="514350" indent="-514350">
              <a:buFont typeface="Arial" pitchFamily="34" charset="0"/>
              <a:buAutoNum type="arabicPeriod"/>
            </a:pPr>
            <a:r>
              <a:rPr lang="en-US" dirty="0" smtClean="0"/>
              <a:t>When a firm lowers its price it must lower it on ALL that it sells</a:t>
            </a:r>
          </a:p>
          <a:p>
            <a:pPr marL="514350" indent="-514350">
              <a:buFont typeface="Arial" pitchFamily="34" charset="0"/>
              <a:buAutoNum type="arabicPeriod"/>
            </a:pPr>
            <a:r>
              <a:rPr lang="en-US" dirty="0" smtClean="0"/>
              <a:t>Because entry is blocked</a:t>
            </a:r>
          </a:p>
          <a:p>
            <a:pPr marL="514350" indent="-514350">
              <a:buFont typeface="Arial" pitchFamily="34" charset="0"/>
              <a:buAutoNum type="arabicPeriod"/>
            </a:pPr>
            <a:r>
              <a:rPr lang="en-US" dirty="0" smtClean="0"/>
              <a:t>The firm only sells a small fraction of the total sales in the industry</a:t>
            </a:r>
            <a:r>
              <a:rPr lang="en-US" dirty="0"/>
              <a:t/>
            </a:r>
            <a:br>
              <a:rPr lang="en-US" dirty="0"/>
            </a:br>
            <a:endParaRPr lang="en-US" dirty="0"/>
          </a:p>
        </p:txBody>
      </p:sp>
    </p:spTree>
    <p:custDataLst>
      <p:tags r:id="rId1"/>
    </p:custDataLst>
    <p:extLst>
      <p:ext uri="{BB962C8B-B14F-4D97-AF65-F5344CB8AC3E}">
        <p14:creationId xmlns:p14="http://schemas.microsoft.com/office/powerpoint/2010/main" val="143605197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92660" y="32657"/>
            <a:ext cx="8610600" cy="1143000"/>
          </a:xfrm>
        </p:spPr>
        <p:txBody>
          <a:bodyPr>
            <a:noAutofit/>
          </a:bodyPr>
          <a:lstStyle/>
          <a:p>
            <a:pPr algn="l"/>
            <a:r>
              <a:rPr lang="en-US" sz="3600" b="1" dirty="0" smtClean="0"/>
              <a:t>61. For a perfectly competitive FIRM, why is the demand curve perfectly elastic? </a:t>
            </a:r>
            <a:endParaRPr lang="en-US" sz="3600" b="1" dirty="0"/>
          </a:p>
        </p:txBody>
      </p:sp>
      <p:sp>
        <p:nvSpPr>
          <p:cNvPr id="6" name="CorShape1"/>
          <p:cNvSpPr/>
          <p:nvPr>
            <p:custDataLst>
              <p:tags r:id="rId2"/>
            </p:custDataLst>
          </p:nvPr>
        </p:nvSpPr>
        <p:spPr>
          <a:xfrm rot="10800000">
            <a:off x="-131190" y="4342892"/>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86970" y="1447800"/>
            <a:ext cx="8711756" cy="3733800"/>
          </a:xfrm>
        </p:spPr>
        <p:txBody>
          <a:bodyPr>
            <a:noAutofit/>
          </a:bodyPr>
          <a:lstStyle/>
          <a:p>
            <a:pPr marL="514350" indent="-514350">
              <a:buFont typeface="Arial" pitchFamily="34" charset="0"/>
              <a:buAutoNum type="arabicPeriod"/>
            </a:pPr>
            <a:r>
              <a:rPr lang="en-US" dirty="0" smtClean="0"/>
              <a:t>The firms must lower its price in order to sell more</a:t>
            </a:r>
          </a:p>
          <a:p>
            <a:pPr marL="514350" indent="-514350">
              <a:buFont typeface="Arial" pitchFamily="34" charset="0"/>
              <a:buAutoNum type="arabicPeriod"/>
            </a:pPr>
            <a:r>
              <a:rPr lang="en-US" dirty="0" smtClean="0"/>
              <a:t>When a firm lowers its price it must lower it on ALL that it sells</a:t>
            </a:r>
          </a:p>
          <a:p>
            <a:pPr marL="514350" indent="-514350">
              <a:buFont typeface="Arial" pitchFamily="34" charset="0"/>
              <a:buAutoNum type="arabicPeriod"/>
            </a:pPr>
            <a:r>
              <a:rPr lang="en-US" dirty="0" smtClean="0"/>
              <a:t>Because entry is blocked</a:t>
            </a:r>
          </a:p>
          <a:p>
            <a:pPr marL="514350" indent="-514350">
              <a:buFont typeface="Arial" pitchFamily="34" charset="0"/>
              <a:buAutoNum type="arabicPeriod"/>
            </a:pPr>
            <a:r>
              <a:rPr lang="en-US" dirty="0" smtClean="0"/>
              <a:t>The firm only sells a small fraction of the total sales in the industry</a:t>
            </a:r>
            <a:r>
              <a:rPr lang="en-US" dirty="0"/>
              <a:t/>
            </a:r>
            <a:br>
              <a:rPr lang="en-US" dirty="0"/>
            </a:br>
            <a:endParaRPr lang="en-US" dirty="0"/>
          </a:p>
        </p:txBody>
      </p:sp>
    </p:spTree>
    <p:custDataLst>
      <p:tags r:id="rId1"/>
    </p:custDataLst>
    <p:extLst>
      <p:ext uri="{BB962C8B-B14F-4D97-AF65-F5344CB8AC3E}">
        <p14:creationId xmlns:p14="http://schemas.microsoft.com/office/powerpoint/2010/main" val="407555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929" y="13447"/>
            <a:ext cx="3352800" cy="1905000"/>
          </a:xfrm>
        </p:spPr>
        <p:txBody>
          <a:bodyPr>
            <a:normAutofit fontScale="90000"/>
          </a:bodyPr>
          <a:lstStyle/>
          <a:p>
            <a:pPr algn="l"/>
            <a:r>
              <a:rPr lang="en-US" sz="3600" b="1" dirty="0" smtClean="0"/>
              <a:t>62. Assume pure competition.</a:t>
            </a:r>
            <a:br>
              <a:rPr lang="en-US" sz="3600" b="1" dirty="0" smtClean="0"/>
            </a:br>
            <a:r>
              <a:rPr lang="en-US" sz="3600" b="1" dirty="0" smtClean="0"/>
              <a:t>What will happen in the long run? </a:t>
            </a:r>
            <a:endParaRPr lang="en-US" sz="3600" b="1" dirty="0"/>
          </a:p>
        </p:txBody>
      </p:sp>
      <p:pic>
        <p:nvPicPr>
          <p:cNvPr id="7" name="Picture 6" descr="8blradjustprofit.jpg"/>
          <p:cNvPicPr>
            <a:picLocks noChangeAspect="1"/>
          </p:cNvPicPr>
          <p:nvPr/>
        </p:nvPicPr>
        <p:blipFill>
          <a:blip r:embed="rId4" cstate="print"/>
          <a:stretch>
            <a:fillRect/>
          </a:stretch>
        </p:blipFill>
        <p:spPr>
          <a:xfrm>
            <a:off x="3352800" y="381000"/>
            <a:ext cx="5658224" cy="2667000"/>
          </a:xfrm>
          <a:prstGeom prst="rect">
            <a:avLst/>
          </a:prstGeom>
        </p:spPr>
      </p:pic>
      <p:sp>
        <p:nvSpPr>
          <p:cNvPr id="3" name="TPAnswers"/>
          <p:cNvSpPr>
            <a:spLocks noGrp="1"/>
          </p:cNvSpPr>
          <p:nvPr>
            <p:ph type="body" idx="1"/>
            <p:custDataLst>
              <p:tags r:id="rId2"/>
            </p:custDataLst>
          </p:nvPr>
        </p:nvSpPr>
        <p:spPr>
          <a:xfrm>
            <a:off x="457200" y="2971800"/>
            <a:ext cx="4648200" cy="3154363"/>
          </a:xfrm>
        </p:spPr>
        <p:txBody>
          <a:bodyPr>
            <a:normAutofit/>
          </a:bodyPr>
          <a:lstStyle/>
          <a:p>
            <a:pPr marL="514350" indent="-514350">
              <a:buFont typeface="Arial" pitchFamily="34" charset="0"/>
              <a:buAutoNum type="arabicPeriod"/>
            </a:pPr>
            <a:r>
              <a:rPr lang="en-US" dirty="0" smtClean="0"/>
              <a:t>Demand will increase</a:t>
            </a:r>
          </a:p>
          <a:p>
            <a:pPr marL="514350" indent="-514350">
              <a:buFont typeface="Arial" pitchFamily="34" charset="0"/>
              <a:buAutoNum type="arabicPeriod"/>
            </a:pPr>
            <a:r>
              <a:rPr lang="en-US" dirty="0" smtClean="0"/>
              <a:t>Demand  will decrease</a:t>
            </a:r>
          </a:p>
          <a:p>
            <a:pPr marL="514350" indent="-514350">
              <a:buFont typeface="Arial" pitchFamily="34" charset="0"/>
              <a:buAutoNum type="arabicPeriod"/>
            </a:pPr>
            <a:r>
              <a:rPr lang="en-US" dirty="0" smtClean="0"/>
              <a:t>Supply will increase</a:t>
            </a:r>
          </a:p>
          <a:p>
            <a:pPr marL="514350" indent="-514350">
              <a:buFont typeface="Arial" pitchFamily="34" charset="0"/>
              <a:buAutoNum type="arabicPeriod"/>
            </a:pPr>
            <a:r>
              <a:rPr lang="en-US" dirty="0" smtClean="0"/>
              <a:t>Supply will decrease</a:t>
            </a:r>
            <a:endParaRPr lang="en-US" dirty="0"/>
          </a:p>
        </p:txBody>
      </p:sp>
    </p:spTree>
    <p:custDataLst>
      <p:tags r:id="rId1"/>
    </p:custDataLst>
    <p:extLst>
      <p:ext uri="{BB962C8B-B14F-4D97-AF65-F5344CB8AC3E}">
        <p14:creationId xmlns:p14="http://schemas.microsoft.com/office/powerpoint/2010/main" val="259079245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929" y="13447"/>
            <a:ext cx="3352800" cy="1905000"/>
          </a:xfrm>
        </p:spPr>
        <p:txBody>
          <a:bodyPr>
            <a:normAutofit fontScale="90000"/>
          </a:bodyPr>
          <a:lstStyle/>
          <a:p>
            <a:pPr algn="l"/>
            <a:r>
              <a:rPr lang="en-US" sz="3600" b="1" dirty="0" smtClean="0"/>
              <a:t>62. Assume pure competition.</a:t>
            </a:r>
            <a:br>
              <a:rPr lang="en-US" sz="3600" b="1" dirty="0" smtClean="0"/>
            </a:br>
            <a:r>
              <a:rPr lang="en-US" sz="3600" b="1" dirty="0" smtClean="0"/>
              <a:t>What will happen in the long run? </a:t>
            </a:r>
            <a:endParaRPr lang="en-US" sz="3600" b="1" dirty="0"/>
          </a:p>
        </p:txBody>
      </p:sp>
      <p:pic>
        <p:nvPicPr>
          <p:cNvPr id="7" name="Picture 6" descr="8blradjustprofit.jpg"/>
          <p:cNvPicPr>
            <a:picLocks noChangeAspect="1"/>
          </p:cNvPicPr>
          <p:nvPr/>
        </p:nvPicPr>
        <p:blipFill>
          <a:blip r:embed="rId5" cstate="print"/>
          <a:stretch>
            <a:fillRect/>
          </a:stretch>
        </p:blipFill>
        <p:spPr>
          <a:xfrm>
            <a:off x="3352800" y="381000"/>
            <a:ext cx="5658224" cy="2667000"/>
          </a:xfrm>
          <a:prstGeom prst="rect">
            <a:avLst/>
          </a:prstGeom>
        </p:spPr>
      </p:pic>
      <p:sp>
        <p:nvSpPr>
          <p:cNvPr id="9" name="CorShape1"/>
          <p:cNvSpPr/>
          <p:nvPr>
            <p:custDataLst>
              <p:tags r:id="rId2"/>
            </p:custDataLst>
          </p:nvPr>
        </p:nvSpPr>
        <p:spPr>
          <a:xfrm rot="10800000">
            <a:off x="172720" y="42089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971800"/>
            <a:ext cx="4648200" cy="3154363"/>
          </a:xfrm>
        </p:spPr>
        <p:txBody>
          <a:bodyPr>
            <a:normAutofit/>
          </a:bodyPr>
          <a:lstStyle/>
          <a:p>
            <a:pPr marL="514350" indent="-514350">
              <a:buFont typeface="Arial" pitchFamily="34" charset="0"/>
              <a:buAutoNum type="arabicPeriod"/>
            </a:pPr>
            <a:r>
              <a:rPr lang="en-US" dirty="0" smtClean="0"/>
              <a:t>Demand will increase</a:t>
            </a:r>
          </a:p>
          <a:p>
            <a:pPr marL="514350" indent="-514350">
              <a:buFont typeface="Arial" pitchFamily="34" charset="0"/>
              <a:buAutoNum type="arabicPeriod"/>
            </a:pPr>
            <a:r>
              <a:rPr lang="en-US" dirty="0" smtClean="0"/>
              <a:t>Demand  will decrease</a:t>
            </a:r>
          </a:p>
          <a:p>
            <a:pPr marL="514350" indent="-514350">
              <a:buFont typeface="Arial" pitchFamily="34" charset="0"/>
              <a:buAutoNum type="arabicPeriod"/>
            </a:pPr>
            <a:r>
              <a:rPr lang="en-US" dirty="0" smtClean="0"/>
              <a:t>Supply will increase</a:t>
            </a:r>
          </a:p>
          <a:p>
            <a:pPr marL="514350" indent="-514350">
              <a:buFont typeface="Arial" pitchFamily="34" charset="0"/>
              <a:buAutoNum type="arabicPeriod"/>
            </a:pPr>
            <a:r>
              <a:rPr lang="en-US" dirty="0" smtClean="0"/>
              <a:t>Supply will decrease</a:t>
            </a:r>
            <a:endParaRPr lang="en-US" dirty="0"/>
          </a:p>
        </p:txBody>
      </p:sp>
    </p:spTree>
    <p:custDataLst>
      <p:tags r:id="rId1"/>
    </p:custDataLst>
    <p:extLst>
      <p:ext uri="{BB962C8B-B14F-4D97-AF65-F5344CB8AC3E}">
        <p14:creationId xmlns:p14="http://schemas.microsoft.com/office/powerpoint/2010/main" val="224067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209800"/>
            <a:ext cx="9144000" cy="1371600"/>
          </a:xfrm>
        </p:spPr>
        <p:txBody>
          <a:bodyPr>
            <a:normAutofit fontScale="90000"/>
          </a:bodyPr>
          <a:lstStyle/>
          <a:p>
            <a:pPr algn="l"/>
            <a:r>
              <a:rPr lang="en-US" b="1" dirty="0" smtClean="0"/>
              <a:t>63. Which graph shows a perfectly competitive firm in long run equilibrium?</a:t>
            </a:r>
            <a:endParaRPr lang="en-US" b="1" dirty="0"/>
          </a:p>
        </p:txBody>
      </p:sp>
      <p:sp>
        <p:nvSpPr>
          <p:cNvPr id="3" name="TPAnswers"/>
          <p:cNvSpPr>
            <a:spLocks noGrp="1"/>
          </p:cNvSpPr>
          <p:nvPr>
            <p:ph type="body" idx="1"/>
            <p:custDataLst>
              <p:tags r:id="rId2"/>
            </p:custDataLst>
          </p:nvPr>
        </p:nvSpPr>
        <p:spPr>
          <a:xfrm>
            <a:off x="501982" y="3959013"/>
            <a:ext cx="1371600" cy="1905000"/>
          </a:xfrm>
        </p:spPr>
        <p:txBody>
          <a:bodyPr>
            <a:normAutofit fontScale="92500" lnSpcReduction="20000"/>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6" name="Picture 5" descr="4prodmktmodelslrequilhoriz.jpg"/>
          <p:cNvPicPr>
            <a:picLocks noChangeAspect="1"/>
          </p:cNvPicPr>
          <p:nvPr/>
        </p:nvPicPr>
        <p:blipFill>
          <a:blip r:embed="rId4" cstate="print"/>
          <a:stretch>
            <a:fillRect/>
          </a:stretch>
        </p:blipFill>
        <p:spPr>
          <a:xfrm>
            <a:off x="291353" y="0"/>
            <a:ext cx="8497956" cy="2057400"/>
          </a:xfrm>
          <a:prstGeom prst="rect">
            <a:avLst/>
          </a:prstGeom>
        </p:spPr>
      </p:pic>
    </p:spTree>
    <p:custDataLst>
      <p:tags r:id="rId1"/>
    </p:custDataLst>
    <p:extLst>
      <p:ext uri="{BB962C8B-B14F-4D97-AF65-F5344CB8AC3E}">
        <p14:creationId xmlns:p14="http://schemas.microsoft.com/office/powerpoint/2010/main" val="16108850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209800"/>
            <a:ext cx="9144000" cy="1371600"/>
          </a:xfrm>
        </p:spPr>
        <p:txBody>
          <a:bodyPr>
            <a:normAutofit fontScale="90000"/>
          </a:bodyPr>
          <a:lstStyle/>
          <a:p>
            <a:pPr algn="l"/>
            <a:r>
              <a:rPr lang="en-US" b="1" dirty="0" smtClean="0"/>
              <a:t>63. Which graph shows a perfectly competitive firm in long run equilibrium?</a:t>
            </a:r>
            <a:endParaRPr lang="en-US" b="1" dirty="0"/>
          </a:p>
        </p:txBody>
      </p:sp>
      <p:sp>
        <p:nvSpPr>
          <p:cNvPr id="3" name="TPAnswers"/>
          <p:cNvSpPr>
            <a:spLocks noGrp="1"/>
          </p:cNvSpPr>
          <p:nvPr>
            <p:ph type="body" idx="1"/>
            <p:custDataLst>
              <p:tags r:id="rId2"/>
            </p:custDataLst>
          </p:nvPr>
        </p:nvSpPr>
        <p:spPr>
          <a:xfrm>
            <a:off x="501982" y="3959013"/>
            <a:ext cx="1371600" cy="1905000"/>
          </a:xfrm>
        </p:spPr>
        <p:txBody>
          <a:bodyPr>
            <a:normAutofit fontScale="92500" lnSpcReduction="20000"/>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6" name="Picture 5" descr="4prodmktmodelslrequilhoriz.jpg"/>
          <p:cNvPicPr>
            <a:picLocks noChangeAspect="1"/>
          </p:cNvPicPr>
          <p:nvPr/>
        </p:nvPicPr>
        <p:blipFill>
          <a:blip r:embed="rId5" cstate="print"/>
          <a:stretch>
            <a:fillRect/>
          </a:stretch>
        </p:blipFill>
        <p:spPr>
          <a:xfrm>
            <a:off x="291353" y="0"/>
            <a:ext cx="8497956" cy="2057400"/>
          </a:xfrm>
          <a:prstGeom prst="rect">
            <a:avLst/>
          </a:prstGeom>
        </p:spPr>
      </p:pic>
      <p:sp>
        <p:nvSpPr>
          <p:cNvPr id="7" name="CorShape1"/>
          <p:cNvSpPr/>
          <p:nvPr>
            <p:custDataLst>
              <p:tags r:id="rId3"/>
            </p:custDataLst>
          </p:nvPr>
        </p:nvSpPr>
        <p:spPr>
          <a:xfrm rot="10800000">
            <a:off x="304800" y="4419600"/>
            <a:ext cx="279400" cy="279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6503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01023" y="76200"/>
            <a:ext cx="6380480" cy="868362"/>
          </a:xfrm>
        </p:spPr>
        <p:txBody>
          <a:bodyPr>
            <a:normAutofit/>
          </a:bodyPr>
          <a:lstStyle/>
          <a:p>
            <a:pPr algn="l"/>
            <a:r>
              <a:rPr lang="en-US" b="1" dirty="0" smtClean="0"/>
              <a:t>64. Productive efficiency: </a:t>
            </a:r>
            <a:endParaRPr lang="en-US" b="1" dirty="0"/>
          </a:p>
        </p:txBody>
      </p:sp>
      <p:sp>
        <p:nvSpPr>
          <p:cNvPr id="3" name="TPAnswers"/>
          <p:cNvSpPr>
            <a:spLocks noGrp="1"/>
          </p:cNvSpPr>
          <p:nvPr>
            <p:ph type="body" idx="1"/>
            <p:custDataLst>
              <p:tags r:id="rId2"/>
            </p:custDataLst>
          </p:nvPr>
        </p:nvSpPr>
        <p:spPr>
          <a:xfrm>
            <a:off x="350520" y="1143000"/>
            <a:ext cx="3611880" cy="3840163"/>
          </a:xfrm>
        </p:spPr>
        <p:txBody>
          <a:bodyPr>
            <a:normAutofit/>
          </a:bodyPr>
          <a:lstStyle/>
          <a:p>
            <a:pPr marL="514350" indent="-514350">
              <a:buFont typeface="Arial" pitchFamily="34" charset="0"/>
              <a:buAutoNum type="arabicPeriod"/>
            </a:pPr>
            <a:r>
              <a:rPr lang="en-US" dirty="0" smtClean="0"/>
              <a:t>MR = MC</a:t>
            </a:r>
          </a:p>
          <a:p>
            <a:pPr marL="514350" indent="-514350">
              <a:buFont typeface="Arial" pitchFamily="34" charset="0"/>
              <a:buAutoNum type="arabicPeriod"/>
            </a:pPr>
            <a:r>
              <a:rPr lang="en-US" dirty="0" smtClean="0"/>
              <a:t>MC = ATC</a:t>
            </a:r>
          </a:p>
          <a:p>
            <a:pPr marL="514350" indent="-514350">
              <a:buFont typeface="Arial" pitchFamily="34" charset="0"/>
              <a:buAutoNum type="arabicPeriod"/>
            </a:pPr>
            <a:r>
              <a:rPr lang="en-US" dirty="0" smtClean="0"/>
              <a:t>P = MC</a:t>
            </a:r>
          </a:p>
          <a:p>
            <a:pPr marL="514350" indent="-514350">
              <a:buFont typeface="Arial" pitchFamily="34" charset="0"/>
              <a:buAutoNum type="arabicPeriod"/>
            </a:pPr>
            <a:r>
              <a:rPr lang="en-US" dirty="0" smtClean="0"/>
              <a:t>MSB = MSC</a:t>
            </a:r>
          </a:p>
        </p:txBody>
      </p:sp>
    </p:spTree>
    <p:custDataLst>
      <p:tags r:id="rId1"/>
    </p:custDataLst>
    <p:extLst>
      <p:ext uri="{BB962C8B-B14F-4D97-AF65-F5344CB8AC3E}">
        <p14:creationId xmlns:p14="http://schemas.microsoft.com/office/powerpoint/2010/main" val="305561564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01023" y="76200"/>
            <a:ext cx="6380480" cy="868362"/>
          </a:xfrm>
        </p:spPr>
        <p:txBody>
          <a:bodyPr>
            <a:normAutofit/>
          </a:bodyPr>
          <a:lstStyle/>
          <a:p>
            <a:pPr algn="l"/>
            <a:r>
              <a:rPr lang="en-US" b="1" dirty="0" smtClean="0"/>
              <a:t>64. Productive efficiency: </a:t>
            </a:r>
            <a:endParaRPr lang="en-US" b="1" dirty="0"/>
          </a:p>
        </p:txBody>
      </p:sp>
      <p:sp>
        <p:nvSpPr>
          <p:cNvPr id="3" name="TPAnswers"/>
          <p:cNvSpPr>
            <a:spLocks noGrp="1"/>
          </p:cNvSpPr>
          <p:nvPr>
            <p:ph type="body" idx="1"/>
            <p:custDataLst>
              <p:tags r:id="rId2"/>
            </p:custDataLst>
          </p:nvPr>
        </p:nvSpPr>
        <p:spPr>
          <a:xfrm>
            <a:off x="350520" y="1143000"/>
            <a:ext cx="3611880" cy="3840163"/>
          </a:xfrm>
        </p:spPr>
        <p:txBody>
          <a:bodyPr>
            <a:normAutofit/>
          </a:bodyPr>
          <a:lstStyle/>
          <a:p>
            <a:pPr marL="514350" indent="-514350">
              <a:buFont typeface="Arial" pitchFamily="34" charset="0"/>
              <a:buAutoNum type="arabicPeriod"/>
            </a:pPr>
            <a:r>
              <a:rPr lang="en-US" dirty="0" smtClean="0"/>
              <a:t>MR = MC</a:t>
            </a:r>
          </a:p>
          <a:p>
            <a:pPr marL="514350" indent="-514350">
              <a:buFont typeface="Arial" pitchFamily="34" charset="0"/>
              <a:buAutoNum type="arabicPeriod"/>
            </a:pPr>
            <a:r>
              <a:rPr lang="en-US" dirty="0" smtClean="0"/>
              <a:t>MC = ATC</a:t>
            </a:r>
          </a:p>
          <a:p>
            <a:pPr marL="514350" indent="-514350">
              <a:buFont typeface="Arial" pitchFamily="34" charset="0"/>
              <a:buAutoNum type="arabicPeriod"/>
            </a:pPr>
            <a:r>
              <a:rPr lang="en-US" dirty="0" smtClean="0"/>
              <a:t>P = MC</a:t>
            </a:r>
          </a:p>
          <a:p>
            <a:pPr marL="514350" indent="-514350">
              <a:buFont typeface="Arial" pitchFamily="34" charset="0"/>
              <a:buAutoNum type="arabicPeriod"/>
            </a:pPr>
            <a:r>
              <a:rPr lang="en-US" dirty="0" smtClean="0"/>
              <a:t>MSB = MSC</a:t>
            </a:r>
          </a:p>
        </p:txBody>
      </p:sp>
      <p:sp>
        <p:nvSpPr>
          <p:cNvPr id="5" name="CorShape1"/>
          <p:cNvSpPr/>
          <p:nvPr>
            <p:custDataLst>
              <p:tags r:id="rId3"/>
            </p:custDataLst>
          </p:nvPr>
        </p:nvSpPr>
        <p:spPr>
          <a:xfrm rot="10800000">
            <a:off x="172720" y="18288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4712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2720" y="152400"/>
            <a:ext cx="8818881" cy="762000"/>
          </a:xfrm>
        </p:spPr>
        <p:txBody>
          <a:bodyPr>
            <a:normAutofit fontScale="90000"/>
          </a:bodyPr>
          <a:lstStyle/>
          <a:p>
            <a:pPr algn="l"/>
            <a:r>
              <a:rPr lang="en-US" b="1" dirty="0" smtClean="0"/>
              <a:t>65. Which is NOT </a:t>
            </a:r>
            <a:r>
              <a:rPr lang="en-US" b="1" dirty="0" err="1" smtClean="0"/>
              <a:t>allocative</a:t>
            </a:r>
            <a:r>
              <a:rPr lang="en-US" b="1" dirty="0" smtClean="0"/>
              <a:t> efficiency? </a:t>
            </a:r>
            <a:endParaRPr lang="en-US" b="1" dirty="0"/>
          </a:p>
        </p:txBody>
      </p:sp>
      <p:sp>
        <p:nvSpPr>
          <p:cNvPr id="3" name="TPAnswers"/>
          <p:cNvSpPr>
            <a:spLocks noGrp="1"/>
          </p:cNvSpPr>
          <p:nvPr>
            <p:ph type="body" idx="1"/>
            <p:custDataLst>
              <p:tags r:id="rId2"/>
            </p:custDataLst>
          </p:nvPr>
        </p:nvSpPr>
        <p:spPr>
          <a:xfrm>
            <a:off x="457200" y="1143000"/>
            <a:ext cx="8153400" cy="3505201"/>
          </a:xfrm>
        </p:spPr>
        <p:txBody>
          <a:bodyPr>
            <a:normAutofit/>
          </a:bodyPr>
          <a:lstStyle/>
          <a:p>
            <a:pPr marL="514350" indent="-514350">
              <a:buFont typeface="Arial" pitchFamily="34" charset="0"/>
              <a:buAutoNum type="arabicPeriod"/>
            </a:pPr>
            <a:r>
              <a:rPr lang="en-US" dirty="0" smtClean="0"/>
              <a:t>Maximum consumer plus producer surplus</a:t>
            </a:r>
          </a:p>
          <a:p>
            <a:pPr marL="514350" indent="-514350">
              <a:buFont typeface="Arial" pitchFamily="34" charset="0"/>
              <a:buAutoNum type="arabicPeriod"/>
            </a:pPr>
            <a:r>
              <a:rPr lang="en-US" dirty="0" smtClean="0"/>
              <a:t>P = MC</a:t>
            </a:r>
          </a:p>
          <a:p>
            <a:pPr marL="514350" indent="-514350">
              <a:buFont typeface="Arial" pitchFamily="34" charset="0"/>
              <a:buAutoNum type="arabicPeriod"/>
            </a:pPr>
            <a:r>
              <a:rPr lang="en-US" dirty="0" smtClean="0"/>
              <a:t>MSB = MSC</a:t>
            </a:r>
          </a:p>
          <a:p>
            <a:pPr marL="514350" indent="-514350">
              <a:buFont typeface="Arial" pitchFamily="34" charset="0"/>
              <a:buAutoNum type="arabicPeriod"/>
            </a:pPr>
            <a:r>
              <a:rPr lang="en-US" dirty="0" smtClean="0"/>
              <a:t>Minimum ATC</a:t>
            </a:r>
            <a:endParaRPr lang="en-US" dirty="0"/>
          </a:p>
        </p:txBody>
      </p:sp>
    </p:spTree>
    <p:custDataLst>
      <p:tags r:id="rId1"/>
    </p:custDataLst>
    <p:extLst>
      <p:ext uri="{BB962C8B-B14F-4D97-AF65-F5344CB8AC3E}">
        <p14:creationId xmlns:p14="http://schemas.microsoft.com/office/powerpoint/2010/main" val="265252907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2720" y="152400"/>
            <a:ext cx="8818881" cy="762000"/>
          </a:xfrm>
        </p:spPr>
        <p:txBody>
          <a:bodyPr>
            <a:normAutofit fontScale="90000"/>
          </a:bodyPr>
          <a:lstStyle/>
          <a:p>
            <a:pPr algn="l"/>
            <a:r>
              <a:rPr lang="en-US" b="1" dirty="0" smtClean="0"/>
              <a:t>65. Which is NOT </a:t>
            </a:r>
            <a:r>
              <a:rPr lang="en-US" b="1" dirty="0" err="1" smtClean="0"/>
              <a:t>allocative</a:t>
            </a:r>
            <a:r>
              <a:rPr lang="en-US" b="1" dirty="0" smtClean="0"/>
              <a:t> efficiency? </a:t>
            </a:r>
            <a:endParaRPr lang="en-US" b="1" dirty="0"/>
          </a:p>
        </p:txBody>
      </p:sp>
      <p:sp>
        <p:nvSpPr>
          <p:cNvPr id="3" name="TPAnswers"/>
          <p:cNvSpPr>
            <a:spLocks noGrp="1"/>
          </p:cNvSpPr>
          <p:nvPr>
            <p:ph type="body" idx="1"/>
            <p:custDataLst>
              <p:tags r:id="rId2"/>
            </p:custDataLst>
          </p:nvPr>
        </p:nvSpPr>
        <p:spPr>
          <a:xfrm>
            <a:off x="457200" y="1143000"/>
            <a:ext cx="8153400" cy="3505201"/>
          </a:xfrm>
        </p:spPr>
        <p:txBody>
          <a:bodyPr>
            <a:normAutofit/>
          </a:bodyPr>
          <a:lstStyle/>
          <a:p>
            <a:pPr marL="514350" indent="-514350">
              <a:buFont typeface="Arial" pitchFamily="34" charset="0"/>
              <a:buAutoNum type="arabicPeriod"/>
            </a:pPr>
            <a:r>
              <a:rPr lang="en-US" dirty="0" smtClean="0"/>
              <a:t>Maximum consumer plus producer surplus</a:t>
            </a:r>
          </a:p>
          <a:p>
            <a:pPr marL="514350" indent="-514350">
              <a:buFont typeface="Arial" pitchFamily="34" charset="0"/>
              <a:buAutoNum type="arabicPeriod"/>
            </a:pPr>
            <a:r>
              <a:rPr lang="en-US" dirty="0" smtClean="0"/>
              <a:t>P = MC</a:t>
            </a:r>
          </a:p>
          <a:p>
            <a:pPr marL="514350" indent="-514350">
              <a:buFont typeface="Arial" pitchFamily="34" charset="0"/>
              <a:buAutoNum type="arabicPeriod"/>
            </a:pPr>
            <a:r>
              <a:rPr lang="en-US" dirty="0" smtClean="0"/>
              <a:t>MSB = MSC</a:t>
            </a:r>
          </a:p>
          <a:p>
            <a:pPr marL="514350" indent="-514350">
              <a:buFont typeface="Arial" pitchFamily="34" charset="0"/>
              <a:buAutoNum type="arabicPeriod"/>
            </a:pPr>
            <a:r>
              <a:rPr lang="en-US" dirty="0" smtClean="0"/>
              <a:t>Minimum ATC</a:t>
            </a:r>
            <a:endParaRPr lang="en-US" dirty="0"/>
          </a:p>
        </p:txBody>
      </p:sp>
      <p:sp>
        <p:nvSpPr>
          <p:cNvPr id="5" name="CorShape1"/>
          <p:cNvSpPr/>
          <p:nvPr>
            <p:custDataLst>
              <p:tags r:id="rId3"/>
            </p:custDataLst>
          </p:nvPr>
        </p:nvSpPr>
        <p:spPr>
          <a:xfrm rot="10800000">
            <a:off x="172720" y="29653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1781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28600"/>
            <a:ext cx="8229600" cy="1066800"/>
          </a:xfrm>
        </p:spPr>
        <p:txBody>
          <a:bodyPr>
            <a:normAutofit fontScale="90000"/>
          </a:bodyPr>
          <a:lstStyle/>
          <a:p>
            <a:pPr algn="l"/>
            <a:r>
              <a:rPr lang="en-US" b="1" dirty="0" smtClean="0"/>
              <a:t>7. Economic profits in an industry suggest the </a:t>
            </a:r>
            <a:r>
              <a:rPr lang="en-US" b="1" dirty="0"/>
              <a:t>industry (Lesson 2a): </a:t>
            </a:r>
          </a:p>
        </p:txBody>
      </p:sp>
      <p:sp>
        <p:nvSpPr>
          <p:cNvPr id="3" name="TPAnswers"/>
          <p:cNvSpPr>
            <a:spLocks noGrp="1"/>
          </p:cNvSpPr>
          <p:nvPr>
            <p:ph type="body" idx="1"/>
            <p:custDataLst>
              <p:tags r:id="rId2"/>
            </p:custDataLst>
          </p:nvPr>
        </p:nvSpPr>
        <p:spPr>
          <a:xfrm>
            <a:off x="457200" y="1524000"/>
            <a:ext cx="6172200" cy="3810000"/>
          </a:xfrm>
        </p:spPr>
        <p:txBody>
          <a:bodyPr>
            <a:normAutofit/>
          </a:bodyPr>
          <a:lstStyle/>
          <a:p>
            <a:pPr marL="514350" indent="-514350">
              <a:buFont typeface="Arial" pitchFamily="34" charset="0"/>
              <a:buAutoNum type="arabicPeriod"/>
            </a:pPr>
            <a:r>
              <a:rPr lang="en-US" dirty="0" smtClean="0"/>
              <a:t>Can earn more profits by increasing the price</a:t>
            </a:r>
          </a:p>
          <a:p>
            <a:pPr marL="514350" indent="-514350">
              <a:buFont typeface="Arial" pitchFamily="34" charset="0"/>
              <a:buAutoNum type="arabicPeriod"/>
            </a:pPr>
            <a:r>
              <a:rPr lang="en-US" dirty="0" smtClean="0"/>
              <a:t>Should be larger to satisfy consumers</a:t>
            </a:r>
          </a:p>
          <a:p>
            <a:pPr marL="514350" indent="-514350">
              <a:buFont typeface="Arial" pitchFamily="34" charset="0"/>
              <a:buAutoNum type="arabicPeriod"/>
            </a:pPr>
            <a:r>
              <a:rPr lang="en-US" dirty="0" smtClean="0"/>
              <a:t>Has excess capacity</a:t>
            </a:r>
          </a:p>
          <a:p>
            <a:pPr marL="514350" indent="-514350">
              <a:buFont typeface="Arial" pitchFamily="34" charset="0"/>
              <a:buAutoNum type="arabicPeriod"/>
            </a:pPr>
            <a:r>
              <a:rPr lang="en-US" dirty="0" smtClean="0"/>
              <a:t>Is the correct size for consumers</a:t>
            </a:r>
            <a:endParaRPr lang="en-US" dirty="0"/>
          </a:p>
        </p:txBody>
      </p:sp>
      <p:sp>
        <p:nvSpPr>
          <p:cNvPr id="5" name="CorShape1"/>
          <p:cNvSpPr/>
          <p:nvPr>
            <p:custDataLst>
              <p:tags r:id="rId3"/>
            </p:custDataLst>
          </p:nvPr>
        </p:nvSpPr>
        <p:spPr>
          <a:xfrm rot="10800000">
            <a:off x="152400" y="2590800"/>
            <a:ext cx="518160" cy="32385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217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152400"/>
            <a:ext cx="8610600" cy="1143000"/>
          </a:xfrm>
        </p:spPr>
        <p:txBody>
          <a:bodyPr>
            <a:normAutofit fontScale="90000"/>
          </a:bodyPr>
          <a:lstStyle/>
          <a:p>
            <a:pPr algn="l"/>
            <a:r>
              <a:rPr lang="en-US" sz="3600" b="1" dirty="0" smtClean="0"/>
              <a:t>66. </a:t>
            </a:r>
            <a:r>
              <a:rPr lang="en-US" sz="3200" b="1" dirty="0" smtClean="0"/>
              <a:t>For a monopoly, why is the marginal revenue (MR) less than the price?</a:t>
            </a:r>
            <a:r>
              <a:rPr lang="en-US" sz="3600" b="1" dirty="0" smtClean="0"/>
              <a:t> </a:t>
            </a:r>
            <a:endParaRPr lang="en-US" sz="3600" b="1" dirty="0"/>
          </a:p>
        </p:txBody>
      </p:sp>
      <p:sp>
        <p:nvSpPr>
          <p:cNvPr id="3" name="TPAnswers"/>
          <p:cNvSpPr>
            <a:spLocks noGrp="1"/>
          </p:cNvSpPr>
          <p:nvPr>
            <p:ph type="body" idx="1"/>
            <p:custDataLst>
              <p:tags r:id="rId2"/>
            </p:custDataLst>
          </p:nvPr>
        </p:nvSpPr>
        <p:spPr>
          <a:xfrm>
            <a:off x="386970" y="1447800"/>
            <a:ext cx="8711756" cy="3733800"/>
          </a:xfrm>
        </p:spPr>
        <p:txBody>
          <a:bodyPr>
            <a:noAutofit/>
          </a:bodyPr>
          <a:lstStyle/>
          <a:p>
            <a:pPr marL="514350" indent="-514350">
              <a:buFont typeface="Arial" pitchFamily="34" charset="0"/>
              <a:buAutoNum type="arabicPeriod"/>
            </a:pPr>
            <a:r>
              <a:rPr lang="en-US" dirty="0" smtClean="0"/>
              <a:t>MR only includes the EXTRA revenue</a:t>
            </a:r>
          </a:p>
          <a:p>
            <a:pPr marL="514350" indent="-514350">
              <a:buFont typeface="Arial" pitchFamily="34" charset="0"/>
              <a:buAutoNum type="arabicPeriod"/>
            </a:pPr>
            <a:r>
              <a:rPr lang="en-US" dirty="0" smtClean="0"/>
              <a:t>When a firm lowers its price it must lower it on ALL that it sells</a:t>
            </a:r>
          </a:p>
          <a:p>
            <a:pPr marL="514350" indent="-514350">
              <a:buFont typeface="Arial" pitchFamily="34" charset="0"/>
              <a:buAutoNum type="arabicPeriod"/>
            </a:pPr>
            <a:r>
              <a:rPr lang="en-US" dirty="0" smtClean="0"/>
              <a:t>Because there are few barriers to entry</a:t>
            </a:r>
          </a:p>
          <a:p>
            <a:pPr marL="514350" indent="-514350">
              <a:buFont typeface="Arial" pitchFamily="34" charset="0"/>
              <a:buAutoNum type="arabicPeriod"/>
            </a:pPr>
            <a:r>
              <a:rPr lang="en-US" dirty="0" smtClean="0"/>
              <a:t>A monopoly only sells a small fraction of the total sales in the industry</a:t>
            </a:r>
            <a:r>
              <a:rPr lang="en-US" dirty="0"/>
              <a:t/>
            </a:r>
            <a:br>
              <a:rPr lang="en-US" dirty="0"/>
            </a:br>
            <a:endParaRPr lang="en-US" dirty="0"/>
          </a:p>
        </p:txBody>
      </p:sp>
    </p:spTree>
    <p:custDataLst>
      <p:tags r:id="rId1"/>
    </p:custDataLst>
    <p:extLst>
      <p:ext uri="{BB962C8B-B14F-4D97-AF65-F5344CB8AC3E}">
        <p14:creationId xmlns:p14="http://schemas.microsoft.com/office/powerpoint/2010/main" val="296408122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152400"/>
            <a:ext cx="8610600" cy="1143000"/>
          </a:xfrm>
        </p:spPr>
        <p:txBody>
          <a:bodyPr>
            <a:normAutofit fontScale="90000"/>
          </a:bodyPr>
          <a:lstStyle/>
          <a:p>
            <a:pPr algn="l"/>
            <a:r>
              <a:rPr lang="en-US" sz="3600" b="1" dirty="0" smtClean="0"/>
              <a:t>66. </a:t>
            </a:r>
            <a:r>
              <a:rPr lang="en-US" sz="3200" b="1" dirty="0" smtClean="0"/>
              <a:t>For a monopoly, why is the marginal revenue (MR) less than the price?</a:t>
            </a:r>
            <a:r>
              <a:rPr lang="en-US" sz="3600" b="1" dirty="0" smtClean="0"/>
              <a:t> </a:t>
            </a:r>
            <a:endParaRPr lang="en-US" sz="3600" b="1" dirty="0"/>
          </a:p>
        </p:txBody>
      </p:sp>
      <p:sp>
        <p:nvSpPr>
          <p:cNvPr id="11" name="CorShape1"/>
          <p:cNvSpPr/>
          <p:nvPr>
            <p:custDataLst>
              <p:tags r:id="rId2"/>
            </p:custDataLst>
          </p:nvPr>
        </p:nvSpPr>
        <p:spPr>
          <a:xfrm rot="10800000">
            <a:off x="-131190" y="219710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86970" y="1447800"/>
            <a:ext cx="8711756" cy="3733800"/>
          </a:xfrm>
        </p:spPr>
        <p:txBody>
          <a:bodyPr>
            <a:noAutofit/>
          </a:bodyPr>
          <a:lstStyle/>
          <a:p>
            <a:pPr marL="514350" indent="-514350">
              <a:buFont typeface="Arial" pitchFamily="34" charset="0"/>
              <a:buAutoNum type="arabicPeriod"/>
            </a:pPr>
            <a:r>
              <a:rPr lang="en-US" dirty="0" smtClean="0"/>
              <a:t>MR only includes the EXTRA revenue</a:t>
            </a:r>
          </a:p>
          <a:p>
            <a:pPr marL="514350" indent="-514350">
              <a:buFont typeface="Arial" pitchFamily="34" charset="0"/>
              <a:buAutoNum type="arabicPeriod"/>
            </a:pPr>
            <a:r>
              <a:rPr lang="en-US" dirty="0" smtClean="0"/>
              <a:t>When a firm lowers its price it must lower it on ALL that it sells</a:t>
            </a:r>
          </a:p>
          <a:p>
            <a:pPr marL="514350" indent="-514350">
              <a:buFont typeface="Arial" pitchFamily="34" charset="0"/>
              <a:buAutoNum type="arabicPeriod"/>
            </a:pPr>
            <a:r>
              <a:rPr lang="en-US" dirty="0" smtClean="0"/>
              <a:t>Because there are few barriers to entry</a:t>
            </a:r>
          </a:p>
          <a:p>
            <a:pPr marL="514350" indent="-514350">
              <a:buFont typeface="Arial" pitchFamily="34" charset="0"/>
              <a:buAutoNum type="arabicPeriod"/>
            </a:pPr>
            <a:r>
              <a:rPr lang="en-US" dirty="0" smtClean="0"/>
              <a:t>A monopoly only sells a small fraction of the total sales in the industry</a:t>
            </a:r>
            <a:r>
              <a:rPr lang="en-US" dirty="0"/>
              <a:t/>
            </a:r>
            <a:br>
              <a:rPr lang="en-US" dirty="0"/>
            </a:br>
            <a:endParaRPr lang="en-US" dirty="0"/>
          </a:p>
        </p:txBody>
      </p:sp>
    </p:spTree>
    <p:custDataLst>
      <p:tags r:id="rId1"/>
    </p:custDataLst>
    <p:extLst>
      <p:ext uri="{BB962C8B-B14F-4D97-AF65-F5344CB8AC3E}">
        <p14:creationId xmlns:p14="http://schemas.microsoft.com/office/powerpoint/2010/main" val="413074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44417" y="76200"/>
            <a:ext cx="2895600" cy="2087562"/>
          </a:xfrm>
        </p:spPr>
        <p:txBody>
          <a:bodyPr>
            <a:normAutofit fontScale="90000"/>
          </a:bodyPr>
          <a:lstStyle/>
          <a:p>
            <a:pPr algn="l"/>
            <a:r>
              <a:rPr lang="en-US" b="1" dirty="0" smtClean="0"/>
              <a:t>67. What would the profits be?</a:t>
            </a:r>
            <a:endParaRPr lang="en-US" b="1" dirty="0"/>
          </a:p>
        </p:txBody>
      </p:sp>
      <p:sp>
        <p:nvSpPr>
          <p:cNvPr id="3" name="TPAnswers"/>
          <p:cNvSpPr>
            <a:spLocks noGrp="1"/>
          </p:cNvSpPr>
          <p:nvPr>
            <p:ph type="body" idx="1"/>
            <p:custDataLst>
              <p:tags r:id="rId2"/>
            </p:custDataLst>
          </p:nvPr>
        </p:nvSpPr>
        <p:spPr>
          <a:xfrm>
            <a:off x="526143" y="2225018"/>
            <a:ext cx="3352800" cy="3154363"/>
          </a:xfrm>
        </p:spPr>
        <p:txBody>
          <a:bodyPr>
            <a:normAutofit/>
          </a:bodyPr>
          <a:lstStyle/>
          <a:p>
            <a:pPr marL="514350" indent="-514350">
              <a:buFont typeface="Arial" pitchFamily="34" charset="0"/>
              <a:buAutoNum type="arabicPeriod"/>
            </a:pPr>
            <a:r>
              <a:rPr lang="en-US" dirty="0" smtClean="0"/>
              <a:t>$1200</a:t>
            </a:r>
          </a:p>
          <a:p>
            <a:pPr marL="514350" indent="-514350">
              <a:buFont typeface="Arial" pitchFamily="34" charset="0"/>
              <a:buAutoNum type="arabicPeriod"/>
            </a:pPr>
            <a:r>
              <a:rPr lang="en-US" dirty="0" smtClean="0"/>
              <a:t>$900</a:t>
            </a:r>
          </a:p>
          <a:p>
            <a:pPr marL="514350" indent="-514350">
              <a:buFont typeface="Arial" pitchFamily="34" charset="0"/>
              <a:buAutoNum type="arabicPeriod"/>
            </a:pPr>
            <a:r>
              <a:rPr lang="en-US" dirty="0" smtClean="0"/>
              <a:t>$600</a:t>
            </a:r>
          </a:p>
          <a:p>
            <a:pPr marL="514350" indent="-514350">
              <a:buFont typeface="Arial" pitchFamily="34" charset="0"/>
              <a:buAutoNum type="arabicPeriod"/>
            </a:pPr>
            <a:r>
              <a:rPr lang="en-US" dirty="0" smtClean="0"/>
              <a:t>$400</a:t>
            </a:r>
          </a:p>
          <a:p>
            <a:pPr marL="514350" indent="-514350">
              <a:buFont typeface="Arial" pitchFamily="34" charset="0"/>
              <a:buAutoNum type="arabicPeriod"/>
            </a:pPr>
            <a:r>
              <a:rPr lang="en-US" dirty="0" smtClean="0"/>
              <a:t>$300</a:t>
            </a:r>
            <a:endParaRPr lang="en-US" dirty="0"/>
          </a:p>
        </p:txBody>
      </p:sp>
      <p:pic>
        <p:nvPicPr>
          <p:cNvPr id="7" name="Picture 2"/>
          <p:cNvPicPr>
            <a:picLocks noChangeAspect="1" noChangeArrowheads="1"/>
          </p:cNvPicPr>
          <p:nvPr/>
        </p:nvPicPr>
        <p:blipFill>
          <a:blip r:embed="rId4" cstate="print"/>
          <a:srcRect/>
          <a:stretch>
            <a:fillRect/>
          </a:stretch>
        </p:blipFill>
        <p:spPr bwMode="auto">
          <a:xfrm>
            <a:off x="3352800" y="533400"/>
            <a:ext cx="5305425" cy="41624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95790250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44417" y="76200"/>
            <a:ext cx="2895600" cy="2087562"/>
          </a:xfrm>
        </p:spPr>
        <p:txBody>
          <a:bodyPr>
            <a:normAutofit fontScale="90000"/>
          </a:bodyPr>
          <a:lstStyle/>
          <a:p>
            <a:pPr algn="l"/>
            <a:r>
              <a:rPr lang="en-US" b="1" dirty="0" smtClean="0"/>
              <a:t>67. What would the profits be?</a:t>
            </a:r>
            <a:endParaRPr lang="en-US" b="1" dirty="0"/>
          </a:p>
        </p:txBody>
      </p:sp>
      <p:sp>
        <p:nvSpPr>
          <p:cNvPr id="8" name="CorShape1"/>
          <p:cNvSpPr/>
          <p:nvPr>
            <p:custDataLst>
              <p:tags r:id="rId2"/>
            </p:custDataLst>
          </p:nvPr>
        </p:nvSpPr>
        <p:spPr>
          <a:xfrm rot="10800000">
            <a:off x="350520" y="466210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26143" y="2225018"/>
            <a:ext cx="3352800" cy="3154363"/>
          </a:xfrm>
        </p:spPr>
        <p:txBody>
          <a:bodyPr>
            <a:normAutofit/>
          </a:bodyPr>
          <a:lstStyle/>
          <a:p>
            <a:pPr marL="514350" indent="-514350">
              <a:buFont typeface="Arial" pitchFamily="34" charset="0"/>
              <a:buAutoNum type="arabicPeriod"/>
            </a:pPr>
            <a:r>
              <a:rPr lang="en-US" dirty="0" smtClean="0"/>
              <a:t>$1200</a:t>
            </a:r>
          </a:p>
          <a:p>
            <a:pPr marL="514350" indent="-514350">
              <a:buFont typeface="Arial" pitchFamily="34" charset="0"/>
              <a:buAutoNum type="arabicPeriod"/>
            </a:pPr>
            <a:r>
              <a:rPr lang="en-US" dirty="0" smtClean="0"/>
              <a:t>$900</a:t>
            </a:r>
          </a:p>
          <a:p>
            <a:pPr marL="514350" indent="-514350">
              <a:buFont typeface="Arial" pitchFamily="34" charset="0"/>
              <a:buAutoNum type="arabicPeriod"/>
            </a:pPr>
            <a:r>
              <a:rPr lang="en-US" dirty="0" smtClean="0"/>
              <a:t>$600</a:t>
            </a:r>
          </a:p>
          <a:p>
            <a:pPr marL="514350" indent="-514350">
              <a:buFont typeface="Arial" pitchFamily="34" charset="0"/>
              <a:buAutoNum type="arabicPeriod"/>
            </a:pPr>
            <a:r>
              <a:rPr lang="en-US" dirty="0" smtClean="0"/>
              <a:t>$400</a:t>
            </a:r>
          </a:p>
          <a:p>
            <a:pPr marL="514350" indent="-514350">
              <a:buFont typeface="Arial" pitchFamily="34" charset="0"/>
              <a:buAutoNum type="arabicPeriod"/>
            </a:pPr>
            <a:r>
              <a:rPr lang="en-US" dirty="0" smtClean="0"/>
              <a:t>$300</a:t>
            </a:r>
            <a:endParaRPr lang="en-US" dirty="0"/>
          </a:p>
        </p:txBody>
      </p:sp>
      <p:pic>
        <p:nvPicPr>
          <p:cNvPr id="7" name="Picture 2"/>
          <p:cNvPicPr>
            <a:picLocks noChangeAspect="1" noChangeArrowheads="1"/>
          </p:cNvPicPr>
          <p:nvPr/>
        </p:nvPicPr>
        <p:blipFill>
          <a:blip r:embed="rId5" cstate="print"/>
          <a:srcRect/>
          <a:stretch>
            <a:fillRect/>
          </a:stretch>
        </p:blipFill>
        <p:spPr bwMode="auto">
          <a:xfrm>
            <a:off x="3352800" y="533400"/>
            <a:ext cx="5305425" cy="41624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6112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2720" y="76200"/>
            <a:ext cx="3276600" cy="2667000"/>
          </a:xfrm>
        </p:spPr>
        <p:txBody>
          <a:bodyPr>
            <a:noAutofit/>
          </a:bodyPr>
          <a:lstStyle/>
          <a:p>
            <a:pPr algn="l"/>
            <a:r>
              <a:rPr lang="en-US" sz="3200" b="1" dirty="0" smtClean="0"/>
              <a:t>68. In the LR what is the: </a:t>
            </a:r>
            <a:br>
              <a:rPr lang="en-US" sz="3200" b="1" dirty="0" smtClean="0"/>
            </a:br>
            <a:r>
              <a:rPr lang="en-US" sz="3200" b="1" dirty="0" smtClean="0"/>
              <a:t>- Profit Max Q ?</a:t>
            </a:r>
            <a:br>
              <a:rPr lang="en-US" sz="3200" b="1" dirty="0" smtClean="0"/>
            </a:br>
            <a:r>
              <a:rPr lang="en-US" sz="3200" b="1" dirty="0" smtClean="0"/>
              <a:t>- Prod </a:t>
            </a:r>
            <a:r>
              <a:rPr lang="en-US" sz="3200" b="1" dirty="0" err="1" smtClean="0"/>
              <a:t>Eff</a:t>
            </a:r>
            <a:r>
              <a:rPr lang="en-US" sz="3200" b="1" dirty="0" smtClean="0"/>
              <a:t> Q ? </a:t>
            </a:r>
            <a:br>
              <a:rPr lang="en-US" sz="3200" b="1" dirty="0" smtClean="0"/>
            </a:br>
            <a:r>
              <a:rPr lang="en-US" sz="3200" b="1" dirty="0" smtClean="0"/>
              <a:t>- </a:t>
            </a:r>
            <a:r>
              <a:rPr lang="en-US" sz="3200" b="1" dirty="0" err="1" smtClean="0"/>
              <a:t>Alloc</a:t>
            </a:r>
            <a:r>
              <a:rPr lang="en-US" sz="3200" b="1" dirty="0" smtClean="0"/>
              <a:t>. Eff. Q ?</a:t>
            </a:r>
            <a:endParaRPr lang="en-US" sz="3200" b="1" dirty="0"/>
          </a:p>
        </p:txBody>
      </p:sp>
      <p:pic>
        <p:nvPicPr>
          <p:cNvPr id="2051" name="Picture 3" descr="C:\web\ecogif\monopoly\lrequil.gif"/>
          <p:cNvPicPr>
            <a:picLocks noChangeAspect="1" noChangeArrowheads="1"/>
          </p:cNvPicPr>
          <p:nvPr/>
        </p:nvPicPr>
        <p:blipFill>
          <a:blip r:embed="rId4" cstate="print"/>
          <a:srcRect/>
          <a:stretch>
            <a:fillRect/>
          </a:stretch>
        </p:blipFill>
        <p:spPr bwMode="auto">
          <a:xfrm>
            <a:off x="4114800" y="152400"/>
            <a:ext cx="4280978" cy="3810000"/>
          </a:xfrm>
          <a:prstGeom prst="rect">
            <a:avLst/>
          </a:prstGeom>
          <a:noFill/>
        </p:spPr>
      </p:pic>
      <p:sp>
        <p:nvSpPr>
          <p:cNvPr id="3" name="TPAnswers"/>
          <p:cNvSpPr>
            <a:spLocks noGrp="1"/>
          </p:cNvSpPr>
          <p:nvPr>
            <p:ph type="body" idx="1"/>
            <p:custDataLst>
              <p:tags r:id="rId2"/>
            </p:custDataLst>
          </p:nvPr>
        </p:nvSpPr>
        <p:spPr>
          <a:xfrm>
            <a:off x="554447" y="2743200"/>
            <a:ext cx="2362200" cy="2971800"/>
          </a:xfrm>
        </p:spPr>
        <p:txBody>
          <a:bodyPr>
            <a:normAutofit/>
          </a:bodyPr>
          <a:lstStyle/>
          <a:p>
            <a:pPr marL="514350" indent="-514350">
              <a:buFont typeface="Arial" pitchFamily="34" charset="0"/>
              <a:buAutoNum type="arabicPeriod"/>
            </a:pPr>
            <a:r>
              <a:rPr lang="en-US" dirty="0" smtClean="0"/>
              <a:t>M, N, R</a:t>
            </a:r>
          </a:p>
          <a:p>
            <a:pPr marL="514350" indent="-514350">
              <a:buFont typeface="Arial" pitchFamily="34" charset="0"/>
              <a:buAutoNum type="arabicPeriod"/>
            </a:pPr>
            <a:r>
              <a:rPr lang="en-US" dirty="0" smtClean="0"/>
              <a:t>N, Q, R</a:t>
            </a:r>
          </a:p>
          <a:p>
            <a:pPr marL="514350" indent="-514350">
              <a:buFont typeface="Arial" pitchFamily="34" charset="0"/>
              <a:buAutoNum type="arabicPeriod"/>
            </a:pPr>
            <a:r>
              <a:rPr lang="en-US" dirty="0" smtClean="0"/>
              <a:t>Q, M, N</a:t>
            </a:r>
          </a:p>
          <a:p>
            <a:pPr marL="514350" indent="-514350">
              <a:buFont typeface="Arial" pitchFamily="34" charset="0"/>
              <a:buAutoNum type="arabicPeriod"/>
            </a:pPr>
            <a:r>
              <a:rPr lang="en-US" dirty="0" smtClean="0"/>
              <a:t>M, N, Q</a:t>
            </a:r>
          </a:p>
        </p:txBody>
      </p:sp>
    </p:spTree>
    <p:custDataLst>
      <p:tags r:id="rId1"/>
    </p:custDataLst>
    <p:extLst>
      <p:ext uri="{BB962C8B-B14F-4D97-AF65-F5344CB8AC3E}">
        <p14:creationId xmlns:p14="http://schemas.microsoft.com/office/powerpoint/2010/main" val="149683231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2720" y="76200"/>
            <a:ext cx="3276600" cy="2667000"/>
          </a:xfrm>
        </p:spPr>
        <p:txBody>
          <a:bodyPr>
            <a:noAutofit/>
          </a:bodyPr>
          <a:lstStyle/>
          <a:p>
            <a:pPr algn="l"/>
            <a:r>
              <a:rPr lang="en-US" sz="3200" b="1" dirty="0" smtClean="0"/>
              <a:t>68. In the LR what is the: </a:t>
            </a:r>
            <a:br>
              <a:rPr lang="en-US" sz="3200" b="1" dirty="0" smtClean="0"/>
            </a:br>
            <a:r>
              <a:rPr lang="en-US" sz="3200" b="1" dirty="0" smtClean="0"/>
              <a:t>- Profit Max Q ?</a:t>
            </a:r>
            <a:br>
              <a:rPr lang="en-US" sz="3200" b="1" dirty="0" smtClean="0"/>
            </a:br>
            <a:r>
              <a:rPr lang="en-US" sz="3200" b="1" dirty="0" smtClean="0"/>
              <a:t>- Prod </a:t>
            </a:r>
            <a:r>
              <a:rPr lang="en-US" sz="3200" b="1" dirty="0" err="1" smtClean="0"/>
              <a:t>Eff</a:t>
            </a:r>
            <a:r>
              <a:rPr lang="en-US" sz="3200" b="1" dirty="0" smtClean="0"/>
              <a:t> Q ? </a:t>
            </a:r>
            <a:br>
              <a:rPr lang="en-US" sz="3200" b="1" dirty="0" smtClean="0"/>
            </a:br>
            <a:r>
              <a:rPr lang="en-US" sz="3200" b="1" dirty="0" smtClean="0"/>
              <a:t>- </a:t>
            </a:r>
            <a:r>
              <a:rPr lang="en-US" sz="3200" b="1" dirty="0" err="1" smtClean="0"/>
              <a:t>Alloc</a:t>
            </a:r>
            <a:r>
              <a:rPr lang="en-US" sz="3200" b="1" dirty="0" smtClean="0"/>
              <a:t>. Eff. Q ?</a:t>
            </a:r>
            <a:endParaRPr lang="en-US" sz="3200" b="1" dirty="0"/>
          </a:p>
        </p:txBody>
      </p:sp>
      <p:pic>
        <p:nvPicPr>
          <p:cNvPr id="2051" name="Picture 3" descr="C:\web\ecogif\monopoly\lrequil.gif"/>
          <p:cNvPicPr>
            <a:picLocks noChangeAspect="1" noChangeArrowheads="1"/>
          </p:cNvPicPr>
          <p:nvPr/>
        </p:nvPicPr>
        <p:blipFill>
          <a:blip r:embed="rId5" cstate="print"/>
          <a:srcRect/>
          <a:stretch>
            <a:fillRect/>
          </a:stretch>
        </p:blipFill>
        <p:spPr bwMode="auto">
          <a:xfrm>
            <a:off x="4114800" y="152400"/>
            <a:ext cx="4280978" cy="3810000"/>
          </a:xfrm>
          <a:prstGeom prst="rect">
            <a:avLst/>
          </a:prstGeom>
          <a:noFill/>
        </p:spPr>
      </p:pic>
      <p:sp>
        <p:nvSpPr>
          <p:cNvPr id="3" name="TPAnswers"/>
          <p:cNvSpPr>
            <a:spLocks noGrp="1"/>
          </p:cNvSpPr>
          <p:nvPr>
            <p:ph type="body" idx="1"/>
            <p:custDataLst>
              <p:tags r:id="rId2"/>
            </p:custDataLst>
          </p:nvPr>
        </p:nvSpPr>
        <p:spPr>
          <a:xfrm>
            <a:off x="554447" y="2743200"/>
            <a:ext cx="2362200" cy="2971800"/>
          </a:xfrm>
        </p:spPr>
        <p:txBody>
          <a:bodyPr>
            <a:normAutofit/>
          </a:bodyPr>
          <a:lstStyle/>
          <a:p>
            <a:pPr marL="514350" indent="-514350">
              <a:buFont typeface="Arial" pitchFamily="34" charset="0"/>
              <a:buAutoNum type="arabicPeriod"/>
            </a:pPr>
            <a:r>
              <a:rPr lang="en-US" dirty="0" smtClean="0"/>
              <a:t>M, N, R</a:t>
            </a:r>
          </a:p>
          <a:p>
            <a:pPr marL="514350" indent="-514350">
              <a:buFont typeface="Arial" pitchFamily="34" charset="0"/>
              <a:buAutoNum type="arabicPeriod"/>
            </a:pPr>
            <a:r>
              <a:rPr lang="en-US" dirty="0" smtClean="0"/>
              <a:t>N, Q, R</a:t>
            </a:r>
          </a:p>
          <a:p>
            <a:pPr marL="514350" indent="-514350">
              <a:buFont typeface="Arial" pitchFamily="34" charset="0"/>
              <a:buAutoNum type="arabicPeriod"/>
            </a:pPr>
            <a:r>
              <a:rPr lang="en-US" dirty="0" smtClean="0"/>
              <a:t>Q, M, N</a:t>
            </a:r>
          </a:p>
          <a:p>
            <a:pPr marL="514350" indent="-514350">
              <a:buFont typeface="Arial" pitchFamily="34" charset="0"/>
              <a:buAutoNum type="arabicPeriod"/>
            </a:pPr>
            <a:r>
              <a:rPr lang="en-US" dirty="0" smtClean="0"/>
              <a:t>M, N, Q</a:t>
            </a:r>
          </a:p>
        </p:txBody>
      </p:sp>
      <p:sp>
        <p:nvSpPr>
          <p:cNvPr id="4" name="CorShape1"/>
          <p:cNvSpPr/>
          <p:nvPr>
            <p:custDataLst>
              <p:tags r:id="rId3"/>
            </p:custDataLst>
          </p:nvPr>
        </p:nvSpPr>
        <p:spPr>
          <a:xfrm rot="10800000">
            <a:off x="350520" y="4603847"/>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4883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30480"/>
            <a:ext cx="3581400" cy="3200400"/>
          </a:xfrm>
        </p:spPr>
        <p:txBody>
          <a:bodyPr>
            <a:noAutofit/>
          </a:bodyPr>
          <a:lstStyle/>
          <a:p>
            <a:pPr algn="l"/>
            <a:r>
              <a:rPr lang="en-US" sz="3200" b="1" dirty="0" smtClean="0"/>
              <a:t>69. If this firm were</a:t>
            </a:r>
            <a:br>
              <a:rPr lang="en-US" sz="3200" b="1" dirty="0" smtClean="0"/>
            </a:br>
            <a:r>
              <a:rPr lang="en-US" sz="3200" b="1" dirty="0" smtClean="0"/>
              <a:t> a perfectly price discriminating monopolist, what quantity would be produced?</a:t>
            </a:r>
            <a:endParaRPr lang="en-US" sz="3200" b="1" dirty="0"/>
          </a:p>
        </p:txBody>
      </p:sp>
      <p:pic>
        <p:nvPicPr>
          <p:cNvPr id="2051" name="Picture 3" descr="C:\web\ecogif\monopoly\lrequil.gif"/>
          <p:cNvPicPr>
            <a:picLocks noChangeAspect="1" noChangeArrowheads="1"/>
          </p:cNvPicPr>
          <p:nvPr/>
        </p:nvPicPr>
        <p:blipFill>
          <a:blip r:embed="rId4" cstate="print"/>
          <a:srcRect/>
          <a:stretch>
            <a:fillRect/>
          </a:stretch>
        </p:blipFill>
        <p:spPr bwMode="auto">
          <a:xfrm>
            <a:off x="4267200" y="-152400"/>
            <a:ext cx="4724400" cy="4204639"/>
          </a:xfrm>
          <a:prstGeom prst="rect">
            <a:avLst/>
          </a:prstGeom>
          <a:noFill/>
        </p:spPr>
      </p:pic>
      <p:sp>
        <p:nvSpPr>
          <p:cNvPr id="3" name="TPAnswers"/>
          <p:cNvSpPr>
            <a:spLocks noGrp="1"/>
          </p:cNvSpPr>
          <p:nvPr>
            <p:ph type="body" idx="1"/>
            <p:custDataLst>
              <p:tags r:id="rId2"/>
            </p:custDataLst>
          </p:nvPr>
        </p:nvSpPr>
        <p:spPr>
          <a:xfrm>
            <a:off x="457200" y="3505200"/>
            <a:ext cx="1295400" cy="3124200"/>
          </a:xfrm>
        </p:spPr>
        <p:txBody>
          <a:bodyPr>
            <a:normAutofit/>
          </a:bodyPr>
          <a:lstStyle/>
          <a:p>
            <a:pPr marL="514350" indent="-514350">
              <a:buFont typeface="Arial" pitchFamily="34" charset="0"/>
              <a:buAutoNum type="arabicPeriod"/>
            </a:pPr>
            <a:r>
              <a:rPr lang="en-US" dirty="0" smtClean="0"/>
              <a:t>N</a:t>
            </a:r>
          </a:p>
          <a:p>
            <a:pPr marL="514350" indent="-514350">
              <a:buFont typeface="Arial" pitchFamily="34" charset="0"/>
              <a:buAutoNum type="arabicPeriod"/>
            </a:pPr>
            <a:r>
              <a:rPr lang="en-US" dirty="0" smtClean="0"/>
              <a:t>M</a:t>
            </a:r>
          </a:p>
          <a:p>
            <a:pPr marL="514350" indent="-514350">
              <a:buFont typeface="Arial" pitchFamily="34" charset="0"/>
              <a:buAutoNum type="arabicPeriod"/>
            </a:pPr>
            <a:r>
              <a:rPr lang="en-US" dirty="0" smtClean="0"/>
              <a:t>Q</a:t>
            </a:r>
          </a:p>
          <a:p>
            <a:pPr marL="514350" indent="-514350">
              <a:buFont typeface="Arial" pitchFamily="34" charset="0"/>
              <a:buAutoNum type="arabicPeriod"/>
            </a:pPr>
            <a:r>
              <a:rPr lang="en-US" dirty="0" smtClean="0"/>
              <a:t>R</a:t>
            </a:r>
            <a:endParaRPr lang="en-US" dirty="0"/>
          </a:p>
        </p:txBody>
      </p:sp>
    </p:spTree>
    <p:custDataLst>
      <p:tags r:id="rId1"/>
    </p:custDataLst>
    <p:extLst>
      <p:ext uri="{BB962C8B-B14F-4D97-AF65-F5344CB8AC3E}">
        <p14:creationId xmlns:p14="http://schemas.microsoft.com/office/powerpoint/2010/main" val="74928095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30480"/>
            <a:ext cx="3581400" cy="3200400"/>
          </a:xfrm>
        </p:spPr>
        <p:txBody>
          <a:bodyPr>
            <a:noAutofit/>
          </a:bodyPr>
          <a:lstStyle/>
          <a:p>
            <a:pPr algn="l"/>
            <a:r>
              <a:rPr lang="en-US" sz="3200" b="1" dirty="0" smtClean="0"/>
              <a:t>69. If this firm were</a:t>
            </a:r>
            <a:br>
              <a:rPr lang="en-US" sz="3200" b="1" dirty="0" smtClean="0"/>
            </a:br>
            <a:r>
              <a:rPr lang="en-US" sz="3200" b="1" dirty="0" smtClean="0"/>
              <a:t> a perfectly price discriminating monopolist, what quantity would be produced?</a:t>
            </a:r>
            <a:endParaRPr lang="en-US" sz="3200" b="1" dirty="0"/>
          </a:p>
        </p:txBody>
      </p:sp>
      <p:pic>
        <p:nvPicPr>
          <p:cNvPr id="2051" name="Picture 3" descr="C:\web\ecogif\monopoly\lrequil.gif"/>
          <p:cNvPicPr>
            <a:picLocks noChangeAspect="1" noChangeArrowheads="1"/>
          </p:cNvPicPr>
          <p:nvPr/>
        </p:nvPicPr>
        <p:blipFill>
          <a:blip r:embed="rId5" cstate="print"/>
          <a:srcRect/>
          <a:stretch>
            <a:fillRect/>
          </a:stretch>
        </p:blipFill>
        <p:spPr bwMode="auto">
          <a:xfrm>
            <a:off x="4267200" y="-152400"/>
            <a:ext cx="4724400" cy="4204639"/>
          </a:xfrm>
          <a:prstGeom prst="rect">
            <a:avLst/>
          </a:prstGeom>
          <a:noFill/>
        </p:spPr>
      </p:pic>
      <p:sp>
        <p:nvSpPr>
          <p:cNvPr id="3" name="TPAnswers"/>
          <p:cNvSpPr>
            <a:spLocks noGrp="1"/>
          </p:cNvSpPr>
          <p:nvPr>
            <p:ph type="body" idx="1"/>
            <p:custDataLst>
              <p:tags r:id="rId2"/>
            </p:custDataLst>
          </p:nvPr>
        </p:nvSpPr>
        <p:spPr>
          <a:xfrm>
            <a:off x="457200" y="3505200"/>
            <a:ext cx="1295400" cy="3124200"/>
          </a:xfrm>
        </p:spPr>
        <p:txBody>
          <a:bodyPr>
            <a:normAutofit/>
          </a:bodyPr>
          <a:lstStyle/>
          <a:p>
            <a:pPr marL="514350" indent="-514350">
              <a:buFont typeface="Arial" pitchFamily="34" charset="0"/>
              <a:buAutoNum type="arabicPeriod"/>
            </a:pPr>
            <a:r>
              <a:rPr lang="en-US" dirty="0" smtClean="0"/>
              <a:t>N</a:t>
            </a:r>
          </a:p>
          <a:p>
            <a:pPr marL="514350" indent="-514350">
              <a:buFont typeface="Arial" pitchFamily="34" charset="0"/>
              <a:buAutoNum type="arabicPeriod"/>
            </a:pPr>
            <a:r>
              <a:rPr lang="en-US" dirty="0" smtClean="0"/>
              <a:t>M</a:t>
            </a:r>
          </a:p>
          <a:p>
            <a:pPr marL="514350" indent="-514350">
              <a:buFont typeface="Arial" pitchFamily="34" charset="0"/>
              <a:buAutoNum type="arabicPeriod"/>
            </a:pPr>
            <a:r>
              <a:rPr lang="en-US" dirty="0" smtClean="0"/>
              <a:t>Q</a:t>
            </a:r>
          </a:p>
          <a:p>
            <a:pPr marL="514350" indent="-514350">
              <a:buFont typeface="Arial" pitchFamily="34" charset="0"/>
              <a:buAutoNum type="arabicPeriod"/>
            </a:pPr>
            <a:r>
              <a:rPr lang="en-US" dirty="0" smtClean="0"/>
              <a:t>R</a:t>
            </a:r>
            <a:endParaRPr lang="en-US" dirty="0"/>
          </a:p>
        </p:txBody>
      </p:sp>
      <p:sp>
        <p:nvSpPr>
          <p:cNvPr id="7" name="CorShape1"/>
          <p:cNvSpPr/>
          <p:nvPr>
            <p:custDataLst>
              <p:tags r:id="rId3"/>
            </p:custDataLst>
          </p:nvPr>
        </p:nvSpPr>
        <p:spPr>
          <a:xfrm rot="10800000">
            <a:off x="228600" y="4800600"/>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0243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962400" cy="2590800"/>
          </a:xfrm>
        </p:spPr>
        <p:txBody>
          <a:bodyPr>
            <a:noAutofit/>
          </a:bodyPr>
          <a:lstStyle/>
          <a:p>
            <a:pPr algn="l"/>
            <a:r>
              <a:rPr lang="en-US" sz="3200" b="1" dirty="0" smtClean="0"/>
              <a:t>70. If the government uses AC pricing  (fair return pricing) they would put a price </a:t>
            </a:r>
            <a:br>
              <a:rPr lang="en-US" sz="3200" b="1" dirty="0" smtClean="0"/>
            </a:br>
            <a:r>
              <a:rPr lang="en-US" sz="3200" b="1" dirty="0" smtClean="0"/>
              <a:t>ceiling at:</a:t>
            </a:r>
            <a:endParaRPr lang="en-US" sz="3200" b="1" dirty="0"/>
          </a:p>
        </p:txBody>
      </p:sp>
      <p:sp>
        <p:nvSpPr>
          <p:cNvPr id="3" name="TPAnswers"/>
          <p:cNvSpPr>
            <a:spLocks noGrp="1"/>
          </p:cNvSpPr>
          <p:nvPr>
            <p:ph type="body" idx="1"/>
            <p:custDataLst>
              <p:tags r:id="rId2"/>
            </p:custDataLst>
          </p:nvPr>
        </p:nvSpPr>
        <p:spPr>
          <a:xfrm>
            <a:off x="457200" y="2895600"/>
            <a:ext cx="2971800" cy="3230563"/>
          </a:xfrm>
        </p:spPr>
        <p:txBody>
          <a:bodyPr>
            <a:normAutofit/>
          </a:bodyPr>
          <a:lstStyle/>
          <a:p>
            <a:pPr marL="514350" indent="-514350">
              <a:buFont typeface="Arial" pitchFamily="34" charset="0"/>
              <a:buAutoNum type="arabicPeriod"/>
            </a:pPr>
            <a:r>
              <a:rPr lang="en-US" sz="3600" dirty="0" smtClean="0"/>
              <a:t>P</a:t>
            </a:r>
            <a:r>
              <a:rPr lang="en-US" sz="2800" dirty="0" smtClean="0"/>
              <a:t>1</a:t>
            </a:r>
          </a:p>
          <a:p>
            <a:pPr marL="514350" indent="-514350">
              <a:buFont typeface="Arial" pitchFamily="34" charset="0"/>
              <a:buAutoNum type="arabicPeriod"/>
            </a:pPr>
            <a:r>
              <a:rPr lang="en-US" sz="3600" dirty="0" smtClean="0"/>
              <a:t>P</a:t>
            </a:r>
            <a:r>
              <a:rPr lang="en-US" sz="2800" dirty="0" smtClean="0"/>
              <a:t>2</a:t>
            </a:r>
          </a:p>
          <a:p>
            <a:pPr marL="514350" indent="-514350">
              <a:buFont typeface="Arial" pitchFamily="34" charset="0"/>
              <a:buAutoNum type="arabicPeriod"/>
            </a:pPr>
            <a:r>
              <a:rPr lang="en-US" sz="3600" dirty="0" smtClean="0"/>
              <a:t>P</a:t>
            </a:r>
            <a:r>
              <a:rPr lang="en-US" sz="2800" dirty="0" smtClean="0"/>
              <a:t>3</a:t>
            </a:r>
          </a:p>
          <a:p>
            <a:pPr marL="514350" indent="-514350">
              <a:buFont typeface="Arial" pitchFamily="34" charset="0"/>
              <a:buAutoNum type="arabicPeriod"/>
            </a:pPr>
            <a:r>
              <a:rPr lang="en-US" sz="3600" dirty="0" smtClean="0"/>
              <a:t>P</a:t>
            </a:r>
            <a:r>
              <a:rPr lang="en-US" sz="2800" dirty="0" smtClean="0"/>
              <a:t>4</a:t>
            </a:r>
            <a:endParaRPr lang="en-US" sz="2800" dirty="0"/>
          </a:p>
        </p:txBody>
      </p:sp>
      <p:pic>
        <p:nvPicPr>
          <p:cNvPr id="75779" name="Picture 3"/>
          <p:cNvPicPr>
            <a:picLocks noChangeAspect="1" noChangeArrowheads="1"/>
          </p:cNvPicPr>
          <p:nvPr/>
        </p:nvPicPr>
        <p:blipFill>
          <a:blip r:embed="rId4" cstate="print"/>
          <a:srcRect/>
          <a:stretch>
            <a:fillRect/>
          </a:stretch>
        </p:blipFill>
        <p:spPr bwMode="auto">
          <a:xfrm>
            <a:off x="3962399" y="31798"/>
            <a:ext cx="4981207" cy="44196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84834842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962400" cy="2590800"/>
          </a:xfrm>
        </p:spPr>
        <p:txBody>
          <a:bodyPr>
            <a:noAutofit/>
          </a:bodyPr>
          <a:lstStyle/>
          <a:p>
            <a:pPr algn="l"/>
            <a:r>
              <a:rPr lang="en-US" sz="3200" b="1" dirty="0" smtClean="0"/>
              <a:t>70. If the government uses AC pricing  (fair return pricing) they would put a price </a:t>
            </a:r>
            <a:br>
              <a:rPr lang="en-US" sz="3200" b="1" dirty="0" smtClean="0"/>
            </a:br>
            <a:r>
              <a:rPr lang="en-US" sz="3200" b="1" dirty="0" smtClean="0"/>
              <a:t>ceiling at:</a:t>
            </a:r>
            <a:endParaRPr lang="en-US" sz="3200" b="1" dirty="0"/>
          </a:p>
        </p:txBody>
      </p:sp>
      <p:sp>
        <p:nvSpPr>
          <p:cNvPr id="3" name="TPAnswers"/>
          <p:cNvSpPr>
            <a:spLocks noGrp="1"/>
          </p:cNvSpPr>
          <p:nvPr>
            <p:ph type="body" idx="1"/>
            <p:custDataLst>
              <p:tags r:id="rId2"/>
            </p:custDataLst>
          </p:nvPr>
        </p:nvSpPr>
        <p:spPr>
          <a:xfrm>
            <a:off x="457200" y="2895600"/>
            <a:ext cx="2971800" cy="3230563"/>
          </a:xfrm>
        </p:spPr>
        <p:txBody>
          <a:bodyPr>
            <a:normAutofit/>
          </a:bodyPr>
          <a:lstStyle/>
          <a:p>
            <a:pPr marL="514350" indent="-514350">
              <a:buFont typeface="Arial" pitchFamily="34" charset="0"/>
              <a:buAutoNum type="arabicPeriod"/>
            </a:pPr>
            <a:r>
              <a:rPr lang="en-US" sz="3600" dirty="0" smtClean="0"/>
              <a:t>P</a:t>
            </a:r>
            <a:r>
              <a:rPr lang="en-US" sz="2800" dirty="0" smtClean="0"/>
              <a:t>1</a:t>
            </a:r>
          </a:p>
          <a:p>
            <a:pPr marL="514350" indent="-514350">
              <a:buFont typeface="Arial" pitchFamily="34" charset="0"/>
              <a:buAutoNum type="arabicPeriod"/>
            </a:pPr>
            <a:r>
              <a:rPr lang="en-US" sz="3600" dirty="0" smtClean="0"/>
              <a:t>P</a:t>
            </a:r>
            <a:r>
              <a:rPr lang="en-US" sz="2800" dirty="0" smtClean="0"/>
              <a:t>2</a:t>
            </a:r>
          </a:p>
          <a:p>
            <a:pPr marL="514350" indent="-514350">
              <a:buFont typeface="Arial" pitchFamily="34" charset="0"/>
              <a:buAutoNum type="arabicPeriod"/>
            </a:pPr>
            <a:r>
              <a:rPr lang="en-US" sz="3600" dirty="0" smtClean="0"/>
              <a:t>P</a:t>
            </a:r>
            <a:r>
              <a:rPr lang="en-US" sz="2800" dirty="0" smtClean="0"/>
              <a:t>3</a:t>
            </a:r>
          </a:p>
          <a:p>
            <a:pPr marL="514350" indent="-514350">
              <a:buFont typeface="Arial" pitchFamily="34" charset="0"/>
              <a:buAutoNum type="arabicPeriod"/>
            </a:pPr>
            <a:r>
              <a:rPr lang="en-US" sz="3600" dirty="0" smtClean="0"/>
              <a:t>P</a:t>
            </a:r>
            <a:r>
              <a:rPr lang="en-US" sz="2800" dirty="0" smtClean="0"/>
              <a:t>4</a:t>
            </a:r>
            <a:endParaRPr lang="en-US" sz="2800" dirty="0"/>
          </a:p>
        </p:txBody>
      </p:sp>
      <p:pic>
        <p:nvPicPr>
          <p:cNvPr id="75779" name="Picture 3"/>
          <p:cNvPicPr>
            <a:picLocks noChangeAspect="1" noChangeArrowheads="1"/>
          </p:cNvPicPr>
          <p:nvPr/>
        </p:nvPicPr>
        <p:blipFill>
          <a:blip r:embed="rId5" cstate="print"/>
          <a:srcRect/>
          <a:stretch>
            <a:fillRect/>
          </a:stretch>
        </p:blipFill>
        <p:spPr bwMode="auto">
          <a:xfrm>
            <a:off x="3962399" y="31798"/>
            <a:ext cx="4981207" cy="4419600"/>
          </a:xfrm>
          <a:prstGeom prst="rect">
            <a:avLst/>
          </a:prstGeom>
          <a:noFill/>
          <a:ln w="9525">
            <a:noFill/>
            <a:miter lim="800000"/>
            <a:headEnd/>
            <a:tailEnd/>
          </a:ln>
        </p:spPr>
      </p:pic>
      <p:sp>
        <p:nvSpPr>
          <p:cNvPr id="8" name="CorShape1"/>
          <p:cNvSpPr/>
          <p:nvPr>
            <p:custDataLst>
              <p:tags r:id="rId3"/>
            </p:custDataLst>
          </p:nvPr>
        </p:nvSpPr>
        <p:spPr>
          <a:xfrm rot="10800000">
            <a:off x="142239" y="4279561"/>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6367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28600"/>
            <a:ext cx="7467600" cy="1295400"/>
          </a:xfrm>
        </p:spPr>
        <p:txBody>
          <a:bodyPr>
            <a:normAutofit fontScale="90000"/>
          </a:bodyPr>
          <a:lstStyle/>
          <a:p>
            <a:pPr algn="l"/>
            <a:r>
              <a:rPr lang="en-US" b="1" dirty="0" smtClean="0"/>
              <a:t>8. The “invisible hand” promotes society’s interest because:</a:t>
            </a:r>
            <a:endParaRPr lang="en-US" b="1" dirty="0"/>
          </a:p>
        </p:txBody>
      </p:sp>
      <p:sp>
        <p:nvSpPr>
          <p:cNvPr id="3" name="TPAnswers"/>
          <p:cNvSpPr>
            <a:spLocks noGrp="1"/>
          </p:cNvSpPr>
          <p:nvPr>
            <p:ph type="body" idx="1"/>
            <p:custDataLst>
              <p:tags r:id="rId2"/>
            </p:custDataLst>
          </p:nvPr>
        </p:nvSpPr>
        <p:spPr>
          <a:xfrm>
            <a:off x="533400" y="1905000"/>
            <a:ext cx="8229600" cy="4525963"/>
          </a:xfrm>
        </p:spPr>
        <p:txBody>
          <a:bodyPr>
            <a:noAutofit/>
          </a:bodyPr>
          <a:lstStyle/>
          <a:p>
            <a:pPr marL="514350" indent="-514350">
              <a:buFont typeface="Arial" pitchFamily="34" charset="0"/>
              <a:buAutoNum type="arabicPeriod"/>
            </a:pPr>
            <a:r>
              <a:rPr lang="en-US" dirty="0" smtClean="0"/>
              <a:t>Individuals pursuing their self-interest will produce goods that people want</a:t>
            </a:r>
          </a:p>
          <a:p>
            <a:pPr marL="514350" indent="-514350">
              <a:buFont typeface="Arial" pitchFamily="34" charset="0"/>
              <a:buAutoNum type="arabicPeriod"/>
            </a:pPr>
            <a:r>
              <a:rPr lang="en-US" dirty="0" smtClean="0"/>
              <a:t>Individuals will produce goods for others out of concern for their fellow human beings</a:t>
            </a:r>
          </a:p>
          <a:p>
            <a:pPr marL="514350" indent="-514350">
              <a:buFont typeface="Arial" pitchFamily="34" charset="0"/>
              <a:buAutoNum type="arabicPeriod"/>
            </a:pPr>
            <a:r>
              <a:rPr lang="en-US" dirty="0" smtClean="0"/>
              <a:t>It makes sure that everybody wins from competition</a:t>
            </a:r>
          </a:p>
          <a:p>
            <a:pPr marL="514350" indent="-514350">
              <a:buFont typeface="Arial" pitchFamily="34" charset="0"/>
              <a:buAutoNum type="arabicPeriod"/>
            </a:pPr>
            <a:r>
              <a:rPr lang="en-US" dirty="0" smtClean="0"/>
              <a:t>Government regulation pushes businesses into producing the right mix of goods</a:t>
            </a:r>
            <a:endParaRPr lang="en-US" dirty="0"/>
          </a:p>
        </p:txBody>
      </p:sp>
    </p:spTree>
    <p:custDataLst>
      <p:tags r:id="rId1"/>
    </p:custDataLst>
    <p:extLst>
      <p:ext uri="{BB962C8B-B14F-4D97-AF65-F5344CB8AC3E}">
        <p14:creationId xmlns:p14="http://schemas.microsoft.com/office/powerpoint/2010/main" val="301643058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76200"/>
            <a:ext cx="4572000" cy="2971800"/>
          </a:xfrm>
        </p:spPr>
        <p:txBody>
          <a:bodyPr>
            <a:normAutofit fontScale="90000"/>
          </a:bodyPr>
          <a:lstStyle/>
          <a:p>
            <a:pPr algn="l"/>
            <a:r>
              <a:rPr lang="en-US" sz="3600" b="1" dirty="0" smtClean="0"/>
              <a:t>71. What is the profit-maximizing output and price for this monopolistically competitive firm?</a:t>
            </a:r>
            <a:r>
              <a:rPr lang="en-US" dirty="0" smtClean="0"/>
              <a:t/>
            </a:r>
            <a:br>
              <a:rPr lang="en-US" dirty="0" smtClean="0"/>
            </a:br>
            <a:r>
              <a:rPr lang="en-US" b="1" dirty="0" smtClean="0"/>
              <a:t> </a:t>
            </a:r>
            <a:endParaRPr lang="en-US" b="1" dirty="0"/>
          </a:p>
        </p:txBody>
      </p:sp>
      <p:pic>
        <p:nvPicPr>
          <p:cNvPr id="5" name="Picture 4" descr="11asrtable.jpg"/>
          <p:cNvPicPr>
            <a:picLocks noChangeAspect="1"/>
          </p:cNvPicPr>
          <p:nvPr/>
        </p:nvPicPr>
        <p:blipFill>
          <a:blip r:embed="rId4" cstate="print"/>
          <a:stretch>
            <a:fillRect/>
          </a:stretch>
        </p:blipFill>
        <p:spPr>
          <a:xfrm>
            <a:off x="4876800" y="304800"/>
            <a:ext cx="5080000" cy="3200400"/>
          </a:xfrm>
          <a:prstGeom prst="rect">
            <a:avLst/>
          </a:prstGeom>
        </p:spPr>
      </p:pic>
      <p:sp>
        <p:nvSpPr>
          <p:cNvPr id="3" name="TPAnswers"/>
          <p:cNvSpPr>
            <a:spLocks noGrp="1"/>
          </p:cNvSpPr>
          <p:nvPr>
            <p:ph type="body" idx="1"/>
            <p:custDataLst>
              <p:tags r:id="rId2"/>
            </p:custDataLst>
          </p:nvPr>
        </p:nvSpPr>
        <p:spPr>
          <a:xfrm>
            <a:off x="457200" y="3200400"/>
            <a:ext cx="5334000" cy="3276600"/>
          </a:xfrm>
        </p:spPr>
        <p:txBody>
          <a:bodyPr>
            <a:normAutofit/>
          </a:bodyPr>
          <a:lstStyle/>
          <a:p>
            <a:pPr marL="514350" indent="-514350">
              <a:buFont typeface="Arial" pitchFamily="34" charset="0"/>
              <a:buAutoNum type="arabicPeriod"/>
            </a:pPr>
            <a:r>
              <a:rPr lang="en-US" dirty="0" smtClean="0"/>
              <a:t>P = 12; Q = 5</a:t>
            </a:r>
          </a:p>
          <a:p>
            <a:pPr marL="514350" indent="-514350">
              <a:buFont typeface="Arial" pitchFamily="34" charset="0"/>
              <a:buAutoNum type="arabicPeriod"/>
            </a:pPr>
            <a:r>
              <a:rPr lang="en-US" dirty="0" smtClean="0"/>
              <a:t>P = 14; Q = 4</a:t>
            </a:r>
          </a:p>
          <a:p>
            <a:pPr marL="514350" indent="-514350">
              <a:buFont typeface="Arial" pitchFamily="34" charset="0"/>
              <a:buAutoNum type="arabicPeriod"/>
            </a:pPr>
            <a:r>
              <a:rPr lang="en-US" dirty="0" smtClean="0"/>
              <a:t>P = 16; Q = 3</a:t>
            </a:r>
          </a:p>
          <a:p>
            <a:pPr marL="514350" indent="-514350">
              <a:buFont typeface="Arial" pitchFamily="34" charset="0"/>
              <a:buAutoNum type="arabicPeriod"/>
            </a:pPr>
            <a:r>
              <a:rPr lang="en-US" dirty="0" smtClean="0"/>
              <a:t>P = 18; Q = 2</a:t>
            </a:r>
          </a:p>
        </p:txBody>
      </p:sp>
    </p:spTree>
    <p:custDataLst>
      <p:tags r:id="rId1"/>
    </p:custDataLst>
    <p:extLst>
      <p:ext uri="{BB962C8B-B14F-4D97-AF65-F5344CB8AC3E}">
        <p14:creationId xmlns:p14="http://schemas.microsoft.com/office/powerpoint/2010/main" val="143444628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76200"/>
            <a:ext cx="4572000" cy="2971800"/>
          </a:xfrm>
        </p:spPr>
        <p:txBody>
          <a:bodyPr>
            <a:normAutofit fontScale="90000"/>
          </a:bodyPr>
          <a:lstStyle/>
          <a:p>
            <a:pPr algn="l"/>
            <a:r>
              <a:rPr lang="en-US" sz="3600" b="1" dirty="0" smtClean="0"/>
              <a:t>71. What is the profit-maximizing output and price for this monopolistically competitive firm?</a:t>
            </a:r>
            <a:r>
              <a:rPr lang="en-US" dirty="0" smtClean="0"/>
              <a:t/>
            </a:r>
            <a:br>
              <a:rPr lang="en-US" dirty="0" smtClean="0"/>
            </a:br>
            <a:r>
              <a:rPr lang="en-US" b="1" dirty="0" smtClean="0"/>
              <a:t> </a:t>
            </a:r>
            <a:endParaRPr lang="en-US" b="1" dirty="0"/>
          </a:p>
        </p:txBody>
      </p:sp>
      <p:pic>
        <p:nvPicPr>
          <p:cNvPr id="5" name="Picture 4" descr="11asrtable.jpg"/>
          <p:cNvPicPr>
            <a:picLocks noChangeAspect="1"/>
          </p:cNvPicPr>
          <p:nvPr/>
        </p:nvPicPr>
        <p:blipFill>
          <a:blip r:embed="rId5" cstate="print"/>
          <a:stretch>
            <a:fillRect/>
          </a:stretch>
        </p:blipFill>
        <p:spPr>
          <a:xfrm>
            <a:off x="4876800" y="304800"/>
            <a:ext cx="5080000" cy="3200400"/>
          </a:xfrm>
          <a:prstGeom prst="rect">
            <a:avLst/>
          </a:prstGeom>
        </p:spPr>
      </p:pic>
      <p:sp>
        <p:nvSpPr>
          <p:cNvPr id="3" name="TPAnswers"/>
          <p:cNvSpPr>
            <a:spLocks noGrp="1"/>
          </p:cNvSpPr>
          <p:nvPr>
            <p:ph type="body" idx="1"/>
            <p:custDataLst>
              <p:tags r:id="rId2"/>
            </p:custDataLst>
          </p:nvPr>
        </p:nvSpPr>
        <p:spPr>
          <a:xfrm>
            <a:off x="457200" y="3200400"/>
            <a:ext cx="5334000" cy="3276600"/>
          </a:xfrm>
        </p:spPr>
        <p:txBody>
          <a:bodyPr>
            <a:normAutofit/>
          </a:bodyPr>
          <a:lstStyle/>
          <a:p>
            <a:pPr marL="514350" indent="-514350">
              <a:buFont typeface="Arial" pitchFamily="34" charset="0"/>
              <a:buAutoNum type="arabicPeriod"/>
            </a:pPr>
            <a:r>
              <a:rPr lang="en-US" dirty="0" smtClean="0"/>
              <a:t>P = 12; Q = 5</a:t>
            </a:r>
          </a:p>
          <a:p>
            <a:pPr marL="514350" indent="-514350">
              <a:buFont typeface="Arial" pitchFamily="34" charset="0"/>
              <a:buAutoNum type="arabicPeriod"/>
            </a:pPr>
            <a:r>
              <a:rPr lang="en-US" dirty="0" smtClean="0"/>
              <a:t>P = 14; Q = 4</a:t>
            </a:r>
          </a:p>
          <a:p>
            <a:pPr marL="514350" indent="-514350">
              <a:buFont typeface="Arial" pitchFamily="34" charset="0"/>
              <a:buAutoNum type="arabicPeriod"/>
            </a:pPr>
            <a:r>
              <a:rPr lang="en-US" dirty="0" smtClean="0"/>
              <a:t>P = 16; Q = 3</a:t>
            </a:r>
          </a:p>
          <a:p>
            <a:pPr marL="514350" indent="-514350">
              <a:buFont typeface="Arial" pitchFamily="34" charset="0"/>
              <a:buAutoNum type="arabicPeriod"/>
            </a:pPr>
            <a:r>
              <a:rPr lang="en-US" dirty="0" smtClean="0"/>
              <a:t>P = 18; Q = 2</a:t>
            </a:r>
          </a:p>
        </p:txBody>
      </p:sp>
      <p:sp>
        <p:nvSpPr>
          <p:cNvPr id="6" name="CorShape1"/>
          <p:cNvSpPr/>
          <p:nvPr>
            <p:custDataLst>
              <p:tags r:id="rId3"/>
            </p:custDataLst>
          </p:nvPr>
        </p:nvSpPr>
        <p:spPr>
          <a:xfrm rot="10800000">
            <a:off x="220955" y="3851529"/>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8514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304800"/>
            <a:ext cx="2819400" cy="2590800"/>
          </a:xfrm>
        </p:spPr>
        <p:txBody>
          <a:bodyPr>
            <a:normAutofit fontScale="90000"/>
          </a:bodyPr>
          <a:lstStyle/>
          <a:p>
            <a:pPr algn="l"/>
            <a:r>
              <a:rPr lang="en-US" sz="3600" b="1" dirty="0" smtClean="0"/>
              <a:t>72. If the SR is (b), then in the LR for </a:t>
            </a:r>
            <a:r>
              <a:rPr lang="en-US" sz="3600" b="1" dirty="0" err="1" smtClean="0"/>
              <a:t>Monop</a:t>
            </a:r>
            <a:r>
              <a:rPr lang="en-US" sz="3600" b="1" dirty="0" smtClean="0"/>
              <a:t>. Comp. firms:</a:t>
            </a:r>
            <a:endParaRPr lang="en-US" sz="3600" b="1" dirty="0"/>
          </a:p>
        </p:txBody>
      </p:sp>
      <p:pic>
        <p:nvPicPr>
          <p:cNvPr id="5" name="Picture 4" descr="11asrtext.jpg"/>
          <p:cNvPicPr>
            <a:picLocks noChangeAspect="1"/>
          </p:cNvPicPr>
          <p:nvPr/>
        </p:nvPicPr>
        <p:blipFill>
          <a:blip r:embed="rId4" cstate="print"/>
          <a:stretch>
            <a:fillRect/>
          </a:stretch>
        </p:blipFill>
        <p:spPr>
          <a:xfrm>
            <a:off x="2895600" y="304800"/>
            <a:ext cx="6248400" cy="2130461"/>
          </a:xfrm>
          <a:prstGeom prst="rect">
            <a:avLst/>
          </a:prstGeom>
        </p:spPr>
      </p:pic>
      <p:sp>
        <p:nvSpPr>
          <p:cNvPr id="3" name="TPAnswers"/>
          <p:cNvSpPr>
            <a:spLocks noGrp="1"/>
          </p:cNvSpPr>
          <p:nvPr>
            <p:ph type="body" idx="1"/>
            <p:custDataLst>
              <p:tags r:id="rId2"/>
            </p:custDataLst>
          </p:nvPr>
        </p:nvSpPr>
        <p:spPr>
          <a:xfrm>
            <a:off x="914400" y="2719916"/>
            <a:ext cx="5334000" cy="3179233"/>
          </a:xfrm>
        </p:spPr>
        <p:txBody>
          <a:bodyPr>
            <a:normAutofit fontScale="85000" lnSpcReduction="20000"/>
          </a:bodyPr>
          <a:lstStyle/>
          <a:p>
            <a:pPr marL="514350" indent="-514350">
              <a:buFont typeface="Arial" pitchFamily="34" charset="0"/>
              <a:buAutoNum type="arabicPeriod"/>
            </a:pPr>
            <a:r>
              <a:rPr lang="en-US" dirty="0" smtClean="0"/>
              <a:t>Entry is blocked so there will be no change</a:t>
            </a:r>
          </a:p>
          <a:p>
            <a:pPr marL="514350" indent="-514350">
              <a:buFont typeface="Arial" pitchFamily="34" charset="0"/>
              <a:buAutoNum type="arabicPeriod"/>
            </a:pPr>
            <a:r>
              <a:rPr lang="en-US" dirty="0" smtClean="0"/>
              <a:t>Firms will enter and demand will decrease</a:t>
            </a:r>
          </a:p>
          <a:p>
            <a:pPr marL="514350" indent="-514350">
              <a:buFont typeface="Arial" pitchFamily="34" charset="0"/>
              <a:buAutoNum type="arabicPeriod"/>
            </a:pPr>
            <a:r>
              <a:rPr lang="en-US" dirty="0" smtClean="0"/>
              <a:t>Firms will leave and supply will decrease</a:t>
            </a:r>
          </a:p>
          <a:p>
            <a:pPr marL="514350" indent="-514350">
              <a:buFont typeface="Arial" pitchFamily="34" charset="0"/>
              <a:buAutoNum type="arabicPeriod"/>
            </a:pPr>
            <a:r>
              <a:rPr lang="en-US" dirty="0" smtClean="0"/>
              <a:t>Firms will enter and demand will increase</a:t>
            </a:r>
            <a:endParaRPr lang="en-US" dirty="0"/>
          </a:p>
        </p:txBody>
      </p:sp>
    </p:spTree>
    <p:custDataLst>
      <p:tags r:id="rId1"/>
    </p:custDataLst>
    <p:extLst>
      <p:ext uri="{BB962C8B-B14F-4D97-AF65-F5344CB8AC3E}">
        <p14:creationId xmlns:p14="http://schemas.microsoft.com/office/powerpoint/2010/main" val="159334788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304800"/>
            <a:ext cx="2819400" cy="2590800"/>
          </a:xfrm>
        </p:spPr>
        <p:txBody>
          <a:bodyPr>
            <a:normAutofit fontScale="90000"/>
          </a:bodyPr>
          <a:lstStyle/>
          <a:p>
            <a:pPr algn="l"/>
            <a:r>
              <a:rPr lang="en-US" sz="3600" b="1" dirty="0" smtClean="0"/>
              <a:t>72. If the SR is (b), then in the LR for </a:t>
            </a:r>
            <a:r>
              <a:rPr lang="en-US" sz="3600" b="1" dirty="0" err="1" smtClean="0"/>
              <a:t>Monop</a:t>
            </a:r>
            <a:r>
              <a:rPr lang="en-US" sz="3600" b="1" dirty="0" smtClean="0"/>
              <a:t>. Comp. firms:</a:t>
            </a:r>
            <a:endParaRPr lang="en-US" sz="3600" b="1" dirty="0"/>
          </a:p>
        </p:txBody>
      </p:sp>
      <p:pic>
        <p:nvPicPr>
          <p:cNvPr id="5" name="Picture 4" descr="11asrtext.jpg"/>
          <p:cNvPicPr>
            <a:picLocks noChangeAspect="1"/>
          </p:cNvPicPr>
          <p:nvPr/>
        </p:nvPicPr>
        <p:blipFill>
          <a:blip r:embed="rId5" cstate="print"/>
          <a:stretch>
            <a:fillRect/>
          </a:stretch>
        </p:blipFill>
        <p:spPr>
          <a:xfrm>
            <a:off x="2895600" y="304800"/>
            <a:ext cx="6248400" cy="2130461"/>
          </a:xfrm>
          <a:prstGeom prst="rect">
            <a:avLst/>
          </a:prstGeom>
        </p:spPr>
      </p:pic>
      <p:sp>
        <p:nvSpPr>
          <p:cNvPr id="8" name="CorShape1"/>
          <p:cNvSpPr/>
          <p:nvPr>
            <p:custDataLst>
              <p:tags r:id="rId2"/>
            </p:custDataLst>
          </p:nvPr>
        </p:nvSpPr>
        <p:spPr>
          <a:xfrm rot="10800000">
            <a:off x="559243" y="3505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914400" y="2719916"/>
            <a:ext cx="5334000" cy="3179233"/>
          </a:xfrm>
        </p:spPr>
        <p:txBody>
          <a:bodyPr>
            <a:normAutofit fontScale="85000" lnSpcReduction="20000"/>
          </a:bodyPr>
          <a:lstStyle/>
          <a:p>
            <a:pPr marL="514350" indent="-514350">
              <a:buFont typeface="Arial" pitchFamily="34" charset="0"/>
              <a:buAutoNum type="arabicPeriod"/>
            </a:pPr>
            <a:r>
              <a:rPr lang="en-US" dirty="0" smtClean="0"/>
              <a:t>Entry is blocked so there will be no change</a:t>
            </a:r>
          </a:p>
          <a:p>
            <a:pPr marL="514350" indent="-514350">
              <a:buFont typeface="Arial" pitchFamily="34" charset="0"/>
              <a:buAutoNum type="arabicPeriod"/>
            </a:pPr>
            <a:r>
              <a:rPr lang="en-US" dirty="0" smtClean="0"/>
              <a:t>Firms will enter and demand will decrease</a:t>
            </a:r>
          </a:p>
          <a:p>
            <a:pPr marL="514350" indent="-514350">
              <a:buFont typeface="Arial" pitchFamily="34" charset="0"/>
              <a:buAutoNum type="arabicPeriod"/>
            </a:pPr>
            <a:r>
              <a:rPr lang="en-US" dirty="0" smtClean="0"/>
              <a:t>Firms will leave and supply will decrease</a:t>
            </a:r>
          </a:p>
          <a:p>
            <a:pPr marL="514350" indent="-514350">
              <a:buFont typeface="Arial" pitchFamily="34" charset="0"/>
              <a:buAutoNum type="arabicPeriod"/>
            </a:pPr>
            <a:r>
              <a:rPr lang="en-US" dirty="0" smtClean="0"/>
              <a:t>Firms will enter and demand will increase</a:t>
            </a:r>
            <a:endParaRPr lang="en-US" dirty="0"/>
          </a:p>
        </p:txBody>
      </p:sp>
    </p:spTree>
    <p:custDataLst>
      <p:tags r:id="rId1"/>
    </p:custDataLst>
    <p:extLst>
      <p:ext uri="{BB962C8B-B14F-4D97-AF65-F5344CB8AC3E}">
        <p14:creationId xmlns:p14="http://schemas.microsoft.com/office/powerpoint/2010/main" val="399442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438400"/>
            <a:ext cx="9144000" cy="1600200"/>
          </a:xfrm>
        </p:spPr>
        <p:txBody>
          <a:bodyPr>
            <a:normAutofit fontScale="90000"/>
          </a:bodyPr>
          <a:lstStyle/>
          <a:p>
            <a:pPr algn="l"/>
            <a:r>
              <a:rPr lang="en-US" b="1" dirty="0" smtClean="0"/>
              <a:t>73. Which graph shows a monopolistically competitive firm in long run equilibrium?</a:t>
            </a:r>
            <a:endParaRPr lang="en-US" b="1" dirty="0"/>
          </a:p>
        </p:txBody>
      </p:sp>
      <p:sp>
        <p:nvSpPr>
          <p:cNvPr id="3" name="TPAnswers"/>
          <p:cNvSpPr>
            <a:spLocks noGrp="1"/>
          </p:cNvSpPr>
          <p:nvPr>
            <p:ph type="body" idx="1"/>
            <p:custDataLst>
              <p:tags r:id="rId2"/>
            </p:custDataLst>
          </p:nvPr>
        </p:nvSpPr>
        <p:spPr>
          <a:xfrm>
            <a:off x="457200" y="3962400"/>
            <a:ext cx="1371600" cy="2209800"/>
          </a:xfrm>
        </p:spPr>
        <p:txBody>
          <a:bodyPr>
            <a:normAutofit lnSpcReduction="10000"/>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6" name="Picture 5" descr="4prodmktmodelslrequilhoriz.jpg"/>
          <p:cNvPicPr>
            <a:picLocks noChangeAspect="1"/>
          </p:cNvPicPr>
          <p:nvPr/>
        </p:nvPicPr>
        <p:blipFill>
          <a:blip r:embed="rId4" cstate="print"/>
          <a:stretch>
            <a:fillRect/>
          </a:stretch>
        </p:blipFill>
        <p:spPr>
          <a:xfrm>
            <a:off x="304800" y="457200"/>
            <a:ext cx="8497956" cy="2057400"/>
          </a:xfrm>
          <a:prstGeom prst="rect">
            <a:avLst/>
          </a:prstGeom>
        </p:spPr>
      </p:pic>
    </p:spTree>
    <p:custDataLst>
      <p:tags r:id="rId1"/>
    </p:custDataLst>
    <p:extLst>
      <p:ext uri="{BB962C8B-B14F-4D97-AF65-F5344CB8AC3E}">
        <p14:creationId xmlns:p14="http://schemas.microsoft.com/office/powerpoint/2010/main" val="3000621435"/>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438400"/>
            <a:ext cx="9144000" cy="1600200"/>
          </a:xfrm>
        </p:spPr>
        <p:txBody>
          <a:bodyPr>
            <a:normAutofit fontScale="90000"/>
          </a:bodyPr>
          <a:lstStyle/>
          <a:p>
            <a:pPr algn="l"/>
            <a:r>
              <a:rPr lang="en-US" b="1" dirty="0" smtClean="0"/>
              <a:t>73. Which graph shows a monopolistically competitive firm in long run equilibrium?</a:t>
            </a:r>
            <a:endParaRPr lang="en-US" b="1" dirty="0"/>
          </a:p>
        </p:txBody>
      </p:sp>
      <p:sp>
        <p:nvSpPr>
          <p:cNvPr id="3" name="TPAnswers"/>
          <p:cNvSpPr>
            <a:spLocks noGrp="1"/>
          </p:cNvSpPr>
          <p:nvPr>
            <p:ph type="body" idx="1"/>
            <p:custDataLst>
              <p:tags r:id="rId2"/>
            </p:custDataLst>
          </p:nvPr>
        </p:nvSpPr>
        <p:spPr>
          <a:xfrm>
            <a:off x="457200" y="3962400"/>
            <a:ext cx="1371600" cy="2209800"/>
          </a:xfrm>
        </p:spPr>
        <p:txBody>
          <a:bodyPr>
            <a:normAutofit lnSpcReduction="10000"/>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6" name="Picture 5" descr="4prodmktmodelslrequilhoriz.jpg"/>
          <p:cNvPicPr>
            <a:picLocks noChangeAspect="1"/>
          </p:cNvPicPr>
          <p:nvPr/>
        </p:nvPicPr>
        <p:blipFill>
          <a:blip r:embed="rId5" cstate="print"/>
          <a:stretch>
            <a:fillRect/>
          </a:stretch>
        </p:blipFill>
        <p:spPr>
          <a:xfrm>
            <a:off x="304800" y="457200"/>
            <a:ext cx="8497956" cy="2057400"/>
          </a:xfrm>
          <a:prstGeom prst="rect">
            <a:avLst/>
          </a:prstGeom>
        </p:spPr>
      </p:pic>
      <p:sp>
        <p:nvSpPr>
          <p:cNvPr id="7" name="CorShape1"/>
          <p:cNvSpPr/>
          <p:nvPr>
            <p:custDataLst>
              <p:tags r:id="rId3"/>
            </p:custDataLst>
          </p:nvPr>
        </p:nvSpPr>
        <p:spPr>
          <a:xfrm rot="10800000">
            <a:off x="282482" y="5575300"/>
            <a:ext cx="279400" cy="279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0528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9912" y="152400"/>
            <a:ext cx="8382000" cy="792162"/>
          </a:xfrm>
        </p:spPr>
        <p:txBody>
          <a:bodyPr>
            <a:normAutofit/>
          </a:bodyPr>
          <a:lstStyle/>
          <a:p>
            <a:pPr algn="l"/>
            <a:r>
              <a:rPr lang="en-US" b="1" dirty="0" smtClean="0"/>
              <a:t>74. In the kinked demand model:</a:t>
            </a:r>
            <a:endParaRPr lang="en-US" b="1" dirty="0"/>
          </a:p>
        </p:txBody>
      </p:sp>
      <p:sp>
        <p:nvSpPr>
          <p:cNvPr id="3" name="TPAnswers"/>
          <p:cNvSpPr>
            <a:spLocks noGrp="1"/>
          </p:cNvSpPr>
          <p:nvPr>
            <p:ph type="body" idx="1"/>
            <p:custDataLst>
              <p:tags r:id="rId2"/>
            </p:custDataLst>
          </p:nvPr>
        </p:nvSpPr>
        <p:spPr>
          <a:xfrm>
            <a:off x="389709" y="1143000"/>
            <a:ext cx="8763000" cy="3306763"/>
          </a:xfrm>
        </p:spPr>
        <p:txBody>
          <a:bodyPr>
            <a:noAutofit/>
          </a:bodyPr>
          <a:lstStyle/>
          <a:p>
            <a:pPr marL="514350" indent="-514350">
              <a:buFont typeface="Arial" pitchFamily="34" charset="0"/>
              <a:buAutoNum type="arabicPeriod"/>
            </a:pPr>
            <a:r>
              <a:rPr lang="en-US" dirty="0" smtClean="0"/>
              <a:t>Demand is more price elastic above the kink</a:t>
            </a:r>
          </a:p>
          <a:p>
            <a:pPr marL="514350" indent="-514350">
              <a:buFont typeface="Arial" pitchFamily="34" charset="0"/>
              <a:buAutoNum type="arabicPeriod"/>
            </a:pPr>
            <a:r>
              <a:rPr lang="en-US" dirty="0" smtClean="0"/>
              <a:t>Firms collude to restrict output and raise the price</a:t>
            </a:r>
          </a:p>
          <a:p>
            <a:pPr marL="514350" indent="-514350">
              <a:buFont typeface="Arial" pitchFamily="34" charset="0"/>
              <a:buAutoNum type="arabicPeriod"/>
            </a:pPr>
            <a:r>
              <a:rPr lang="en-US" dirty="0" smtClean="0"/>
              <a:t>Firms ignore price decreases of competitors</a:t>
            </a:r>
          </a:p>
          <a:p>
            <a:pPr marL="514350" indent="-514350">
              <a:buFont typeface="Arial" pitchFamily="34" charset="0"/>
              <a:buAutoNum type="arabicPeriod"/>
            </a:pPr>
            <a:r>
              <a:rPr lang="en-US" dirty="0" smtClean="0"/>
              <a:t>Marginal revenue is always positive</a:t>
            </a:r>
            <a:endParaRPr lang="en-US" dirty="0"/>
          </a:p>
        </p:txBody>
      </p:sp>
    </p:spTree>
    <p:custDataLst>
      <p:tags r:id="rId1"/>
    </p:custDataLst>
    <p:extLst>
      <p:ext uri="{BB962C8B-B14F-4D97-AF65-F5344CB8AC3E}">
        <p14:creationId xmlns:p14="http://schemas.microsoft.com/office/powerpoint/2010/main" val="413528944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9912" y="152400"/>
            <a:ext cx="8382000" cy="792162"/>
          </a:xfrm>
        </p:spPr>
        <p:txBody>
          <a:bodyPr>
            <a:normAutofit/>
          </a:bodyPr>
          <a:lstStyle/>
          <a:p>
            <a:pPr algn="l"/>
            <a:r>
              <a:rPr lang="en-US" b="1" dirty="0" smtClean="0"/>
              <a:t>74. In the kinked demand model:</a:t>
            </a:r>
            <a:endParaRPr lang="en-US" b="1" dirty="0"/>
          </a:p>
        </p:txBody>
      </p:sp>
      <p:sp>
        <p:nvSpPr>
          <p:cNvPr id="5" name="CorShape1"/>
          <p:cNvSpPr/>
          <p:nvPr>
            <p:custDataLst>
              <p:tags r:id="rId2"/>
            </p:custDataLst>
          </p:nvPr>
        </p:nvSpPr>
        <p:spPr>
          <a:xfrm rot="10800000">
            <a:off x="75911" y="1143000"/>
            <a:ext cx="647700" cy="533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89709" y="1143000"/>
            <a:ext cx="8763000" cy="3306763"/>
          </a:xfrm>
        </p:spPr>
        <p:txBody>
          <a:bodyPr>
            <a:noAutofit/>
          </a:bodyPr>
          <a:lstStyle/>
          <a:p>
            <a:pPr marL="514350" indent="-514350">
              <a:buFont typeface="Arial" pitchFamily="34" charset="0"/>
              <a:buAutoNum type="arabicPeriod"/>
            </a:pPr>
            <a:r>
              <a:rPr lang="en-US" dirty="0" smtClean="0"/>
              <a:t>Demand is more price elastic above the kink</a:t>
            </a:r>
          </a:p>
          <a:p>
            <a:pPr marL="514350" indent="-514350">
              <a:buFont typeface="Arial" pitchFamily="34" charset="0"/>
              <a:buAutoNum type="arabicPeriod"/>
            </a:pPr>
            <a:r>
              <a:rPr lang="en-US" dirty="0" smtClean="0"/>
              <a:t>Firms collude to restrict output and raise the price</a:t>
            </a:r>
          </a:p>
          <a:p>
            <a:pPr marL="514350" indent="-514350">
              <a:buFont typeface="Arial" pitchFamily="34" charset="0"/>
              <a:buAutoNum type="arabicPeriod"/>
            </a:pPr>
            <a:r>
              <a:rPr lang="en-US" dirty="0" smtClean="0"/>
              <a:t>Firms ignore price decreases of competitors</a:t>
            </a:r>
          </a:p>
          <a:p>
            <a:pPr marL="514350" indent="-514350">
              <a:buFont typeface="Arial" pitchFamily="34" charset="0"/>
              <a:buAutoNum type="arabicPeriod"/>
            </a:pPr>
            <a:r>
              <a:rPr lang="en-US" dirty="0" smtClean="0"/>
              <a:t>Marginal revenue is always positive</a:t>
            </a:r>
            <a:endParaRPr lang="en-US" dirty="0"/>
          </a:p>
        </p:txBody>
      </p:sp>
    </p:spTree>
    <p:custDataLst>
      <p:tags r:id="rId1"/>
    </p:custDataLst>
    <p:extLst>
      <p:ext uri="{BB962C8B-B14F-4D97-AF65-F5344CB8AC3E}">
        <p14:creationId xmlns:p14="http://schemas.microsoft.com/office/powerpoint/2010/main" val="331136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73379" y="2079171"/>
            <a:ext cx="8305800" cy="1143000"/>
          </a:xfrm>
        </p:spPr>
        <p:txBody>
          <a:bodyPr>
            <a:normAutofit fontScale="90000"/>
          </a:bodyPr>
          <a:lstStyle/>
          <a:p>
            <a:pPr algn="l"/>
            <a:r>
              <a:rPr lang="en-US" b="1" dirty="0" smtClean="0"/>
              <a:t>75. Which graphs best represent oligopolies in long run equilibrium?</a:t>
            </a:r>
            <a:endParaRPr lang="en-US" b="1" dirty="0"/>
          </a:p>
        </p:txBody>
      </p:sp>
      <p:pic>
        <p:nvPicPr>
          <p:cNvPr id="5" name="Picture 4" descr="4prodmktmodelslrequilhoriz.jpg"/>
          <p:cNvPicPr>
            <a:picLocks noChangeAspect="1"/>
          </p:cNvPicPr>
          <p:nvPr/>
        </p:nvPicPr>
        <p:blipFill>
          <a:blip r:embed="rId4" cstate="print"/>
          <a:stretch>
            <a:fillRect/>
          </a:stretch>
        </p:blipFill>
        <p:spPr>
          <a:xfrm>
            <a:off x="152399" y="0"/>
            <a:ext cx="8497957" cy="2057400"/>
          </a:xfrm>
          <a:prstGeom prst="rect">
            <a:avLst/>
          </a:prstGeom>
        </p:spPr>
      </p:pic>
      <p:sp>
        <p:nvSpPr>
          <p:cNvPr id="3" name="TPAnswers"/>
          <p:cNvSpPr>
            <a:spLocks noGrp="1"/>
          </p:cNvSpPr>
          <p:nvPr>
            <p:ph type="body" idx="1"/>
            <p:custDataLst>
              <p:tags r:id="rId2"/>
            </p:custDataLst>
          </p:nvPr>
        </p:nvSpPr>
        <p:spPr>
          <a:xfrm>
            <a:off x="457200" y="3733800"/>
            <a:ext cx="8458200" cy="2392363"/>
          </a:xfrm>
        </p:spPr>
        <p:txBody>
          <a:bodyPr>
            <a:normAutofit fontScale="92500" lnSpcReduction="20000"/>
          </a:bodyPr>
          <a:lstStyle/>
          <a:p>
            <a:pPr marL="514350" indent="-514350">
              <a:buFont typeface="Arial" pitchFamily="34" charset="0"/>
              <a:buAutoNum type="arabicPeriod"/>
            </a:pPr>
            <a:r>
              <a:rPr lang="en-US" dirty="0" smtClean="0"/>
              <a:t>A only</a:t>
            </a:r>
          </a:p>
          <a:p>
            <a:pPr marL="514350" indent="-514350">
              <a:buFont typeface="Arial" pitchFamily="34" charset="0"/>
              <a:buAutoNum type="arabicPeriod"/>
            </a:pPr>
            <a:r>
              <a:rPr lang="en-US" dirty="0" smtClean="0"/>
              <a:t>C and D</a:t>
            </a:r>
          </a:p>
          <a:p>
            <a:pPr marL="514350" indent="-514350">
              <a:buFont typeface="Arial" pitchFamily="34" charset="0"/>
              <a:buAutoNum type="arabicPeriod"/>
            </a:pPr>
            <a:r>
              <a:rPr lang="en-US" dirty="0" smtClean="0"/>
              <a:t>C only</a:t>
            </a:r>
          </a:p>
          <a:p>
            <a:pPr marL="514350" indent="-514350">
              <a:buFont typeface="Arial" pitchFamily="34" charset="0"/>
              <a:buAutoNum type="arabicPeriod"/>
            </a:pPr>
            <a:r>
              <a:rPr lang="en-US" dirty="0" smtClean="0"/>
              <a:t>D only</a:t>
            </a:r>
          </a:p>
          <a:p>
            <a:pPr marL="514350" indent="-514350">
              <a:buFont typeface="Arial" pitchFamily="34" charset="0"/>
              <a:buAutoNum type="arabicPeriod"/>
            </a:pPr>
            <a:r>
              <a:rPr lang="en-US" dirty="0" smtClean="0"/>
              <a:t>A and C</a:t>
            </a:r>
            <a:endParaRPr lang="en-US" dirty="0"/>
          </a:p>
        </p:txBody>
      </p:sp>
    </p:spTree>
    <p:custDataLst>
      <p:tags r:id="rId1"/>
    </p:custDataLst>
    <p:extLst>
      <p:ext uri="{BB962C8B-B14F-4D97-AF65-F5344CB8AC3E}">
        <p14:creationId xmlns:p14="http://schemas.microsoft.com/office/powerpoint/2010/main" val="393312600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73379" y="2079171"/>
            <a:ext cx="8305800" cy="1143000"/>
          </a:xfrm>
        </p:spPr>
        <p:txBody>
          <a:bodyPr>
            <a:normAutofit fontScale="90000"/>
          </a:bodyPr>
          <a:lstStyle/>
          <a:p>
            <a:pPr algn="l"/>
            <a:r>
              <a:rPr lang="en-US" b="1" dirty="0" smtClean="0"/>
              <a:t>75. Which graphs best represent oligopolies in long run equilibrium?</a:t>
            </a:r>
            <a:endParaRPr lang="en-US" b="1" dirty="0"/>
          </a:p>
        </p:txBody>
      </p:sp>
      <p:pic>
        <p:nvPicPr>
          <p:cNvPr id="5" name="Picture 4" descr="4prodmktmodelslrequilhoriz.jpg"/>
          <p:cNvPicPr>
            <a:picLocks noChangeAspect="1"/>
          </p:cNvPicPr>
          <p:nvPr/>
        </p:nvPicPr>
        <p:blipFill>
          <a:blip r:embed="rId5" cstate="print"/>
          <a:stretch>
            <a:fillRect/>
          </a:stretch>
        </p:blipFill>
        <p:spPr>
          <a:xfrm>
            <a:off x="152399" y="0"/>
            <a:ext cx="8497957" cy="2057400"/>
          </a:xfrm>
          <a:prstGeom prst="rect">
            <a:avLst/>
          </a:prstGeom>
        </p:spPr>
      </p:pic>
      <p:sp>
        <p:nvSpPr>
          <p:cNvPr id="3" name="TPAnswers"/>
          <p:cNvSpPr>
            <a:spLocks noGrp="1"/>
          </p:cNvSpPr>
          <p:nvPr>
            <p:ph type="body" idx="1"/>
            <p:custDataLst>
              <p:tags r:id="rId2"/>
            </p:custDataLst>
          </p:nvPr>
        </p:nvSpPr>
        <p:spPr>
          <a:xfrm>
            <a:off x="457200" y="3733800"/>
            <a:ext cx="8458200" cy="2392363"/>
          </a:xfrm>
        </p:spPr>
        <p:txBody>
          <a:bodyPr>
            <a:normAutofit fontScale="92500" lnSpcReduction="20000"/>
          </a:bodyPr>
          <a:lstStyle/>
          <a:p>
            <a:pPr marL="514350" indent="-514350">
              <a:buFont typeface="Arial" pitchFamily="34" charset="0"/>
              <a:buAutoNum type="arabicPeriod"/>
            </a:pPr>
            <a:r>
              <a:rPr lang="en-US" dirty="0" smtClean="0"/>
              <a:t>A only</a:t>
            </a:r>
          </a:p>
          <a:p>
            <a:pPr marL="514350" indent="-514350">
              <a:buFont typeface="Arial" pitchFamily="34" charset="0"/>
              <a:buAutoNum type="arabicPeriod"/>
            </a:pPr>
            <a:r>
              <a:rPr lang="en-US" dirty="0" smtClean="0"/>
              <a:t>C and D</a:t>
            </a:r>
          </a:p>
          <a:p>
            <a:pPr marL="514350" indent="-514350">
              <a:buFont typeface="Arial" pitchFamily="34" charset="0"/>
              <a:buAutoNum type="arabicPeriod"/>
            </a:pPr>
            <a:r>
              <a:rPr lang="en-US" dirty="0" smtClean="0"/>
              <a:t>C only</a:t>
            </a:r>
          </a:p>
          <a:p>
            <a:pPr marL="514350" indent="-514350">
              <a:buFont typeface="Arial" pitchFamily="34" charset="0"/>
              <a:buAutoNum type="arabicPeriod"/>
            </a:pPr>
            <a:r>
              <a:rPr lang="en-US" dirty="0" smtClean="0"/>
              <a:t>D only</a:t>
            </a:r>
          </a:p>
          <a:p>
            <a:pPr marL="514350" indent="-514350">
              <a:buFont typeface="Arial" pitchFamily="34" charset="0"/>
              <a:buAutoNum type="arabicPeriod"/>
            </a:pPr>
            <a:r>
              <a:rPr lang="en-US" dirty="0" smtClean="0"/>
              <a:t>A and C</a:t>
            </a:r>
            <a:endParaRPr lang="en-US" dirty="0"/>
          </a:p>
        </p:txBody>
      </p:sp>
      <p:sp>
        <p:nvSpPr>
          <p:cNvPr id="6" name="CorShape1"/>
          <p:cNvSpPr/>
          <p:nvPr>
            <p:custDataLst>
              <p:tags r:id="rId3"/>
            </p:custDataLst>
          </p:nvPr>
        </p:nvSpPr>
        <p:spPr>
          <a:xfrm rot="10800000">
            <a:off x="233679" y="5610013"/>
            <a:ext cx="279400" cy="279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6778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28600"/>
            <a:ext cx="7467600" cy="1295400"/>
          </a:xfrm>
        </p:spPr>
        <p:txBody>
          <a:bodyPr>
            <a:normAutofit fontScale="90000"/>
          </a:bodyPr>
          <a:lstStyle/>
          <a:p>
            <a:pPr algn="l"/>
            <a:r>
              <a:rPr lang="en-US" b="1" dirty="0" smtClean="0"/>
              <a:t>8. The “invisible hand” promotes society’s interest because:</a:t>
            </a:r>
            <a:endParaRPr lang="en-US" b="1" dirty="0"/>
          </a:p>
        </p:txBody>
      </p:sp>
      <p:sp>
        <p:nvSpPr>
          <p:cNvPr id="5" name="CorShape1"/>
          <p:cNvSpPr/>
          <p:nvPr>
            <p:custDataLst>
              <p:tags r:id="rId2"/>
            </p:custDataLst>
          </p:nvPr>
        </p:nvSpPr>
        <p:spPr>
          <a:xfrm rot="10800000">
            <a:off x="15240" y="216662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33400" y="1905000"/>
            <a:ext cx="8229600" cy="4525963"/>
          </a:xfrm>
        </p:spPr>
        <p:txBody>
          <a:bodyPr>
            <a:noAutofit/>
          </a:bodyPr>
          <a:lstStyle/>
          <a:p>
            <a:pPr marL="514350" indent="-514350">
              <a:buFont typeface="Arial" pitchFamily="34" charset="0"/>
              <a:buAutoNum type="arabicPeriod"/>
            </a:pPr>
            <a:r>
              <a:rPr lang="en-US" dirty="0" smtClean="0"/>
              <a:t>Individuals pursuing their self-interest will produce goods that people want</a:t>
            </a:r>
          </a:p>
          <a:p>
            <a:pPr marL="514350" indent="-514350">
              <a:buFont typeface="Arial" pitchFamily="34" charset="0"/>
              <a:buAutoNum type="arabicPeriod"/>
            </a:pPr>
            <a:r>
              <a:rPr lang="en-US" dirty="0" smtClean="0"/>
              <a:t>Individuals will produce goods for others out of concern for their fellow human beings</a:t>
            </a:r>
          </a:p>
          <a:p>
            <a:pPr marL="514350" indent="-514350">
              <a:buFont typeface="Arial" pitchFamily="34" charset="0"/>
              <a:buAutoNum type="arabicPeriod"/>
            </a:pPr>
            <a:r>
              <a:rPr lang="en-US" dirty="0" smtClean="0"/>
              <a:t>It makes sure that everybody wins from competition</a:t>
            </a:r>
          </a:p>
          <a:p>
            <a:pPr marL="514350" indent="-514350">
              <a:buFont typeface="Arial" pitchFamily="34" charset="0"/>
              <a:buAutoNum type="arabicPeriod"/>
            </a:pPr>
            <a:r>
              <a:rPr lang="en-US" dirty="0" smtClean="0"/>
              <a:t>Government regulation pushes businesses into producing the right mix of goods</a:t>
            </a:r>
            <a:endParaRPr lang="en-US" dirty="0"/>
          </a:p>
        </p:txBody>
      </p:sp>
    </p:spTree>
    <p:custDataLst>
      <p:tags r:id="rId1"/>
    </p:custDataLst>
    <p:extLst>
      <p:ext uri="{BB962C8B-B14F-4D97-AF65-F5344CB8AC3E}">
        <p14:creationId xmlns:p14="http://schemas.microsoft.com/office/powerpoint/2010/main" val="242181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2590800" cy="2590800"/>
          </a:xfrm>
        </p:spPr>
        <p:txBody>
          <a:bodyPr>
            <a:normAutofit fontScale="90000"/>
          </a:bodyPr>
          <a:lstStyle/>
          <a:p>
            <a:r>
              <a:rPr lang="en-US" sz="3600" b="1" dirty="0" smtClean="0"/>
              <a:t>76. What is:</a:t>
            </a:r>
            <a:br>
              <a:rPr lang="en-US" sz="3600" b="1" dirty="0" smtClean="0"/>
            </a:br>
            <a:r>
              <a:rPr lang="en-US" sz="3600" b="1" dirty="0" smtClean="0"/>
              <a:t> - prof max Q</a:t>
            </a:r>
            <a:br>
              <a:rPr lang="en-US" sz="3600" b="1" dirty="0" smtClean="0"/>
            </a:br>
            <a:r>
              <a:rPr lang="en-US" sz="3600" b="1" dirty="0" smtClean="0"/>
              <a:t>- prod </a:t>
            </a:r>
            <a:r>
              <a:rPr lang="en-US" sz="3600" b="1" dirty="0" err="1" smtClean="0"/>
              <a:t>eff</a:t>
            </a:r>
            <a:r>
              <a:rPr lang="en-US" sz="3600" b="1" dirty="0" smtClean="0"/>
              <a:t> Q</a:t>
            </a:r>
            <a:br>
              <a:rPr lang="en-US" sz="3600" b="1" dirty="0" smtClean="0"/>
            </a:br>
            <a:r>
              <a:rPr lang="en-US" sz="3600" b="1" dirty="0" smtClean="0"/>
              <a:t> - </a:t>
            </a:r>
            <a:r>
              <a:rPr lang="en-US" sz="3600" b="1" dirty="0" err="1" smtClean="0"/>
              <a:t>alloc</a:t>
            </a:r>
            <a:r>
              <a:rPr lang="en-US" sz="3600" b="1" dirty="0" smtClean="0"/>
              <a:t> </a:t>
            </a:r>
            <a:r>
              <a:rPr lang="en-US" sz="3600" b="1" dirty="0" err="1" smtClean="0"/>
              <a:t>eff</a:t>
            </a:r>
            <a:r>
              <a:rPr lang="en-US" sz="3600" b="1" dirty="0" smtClean="0"/>
              <a:t> Q?</a:t>
            </a:r>
            <a:endParaRPr lang="en-US" sz="3600" b="1" dirty="0"/>
          </a:p>
        </p:txBody>
      </p:sp>
      <p:pic>
        <p:nvPicPr>
          <p:cNvPr id="7" name="Picture 6" descr="oligprofletter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9908" y="-609600"/>
            <a:ext cx="6138041" cy="3962400"/>
          </a:xfrm>
          <a:prstGeom prst="rect">
            <a:avLst/>
          </a:prstGeom>
          <a:noFill/>
          <a:ln>
            <a:noFill/>
          </a:ln>
        </p:spPr>
      </p:pic>
      <p:sp>
        <p:nvSpPr>
          <p:cNvPr id="3" name="TPAnswers"/>
          <p:cNvSpPr>
            <a:spLocks noGrp="1"/>
          </p:cNvSpPr>
          <p:nvPr>
            <p:ph type="body" idx="1"/>
            <p:custDataLst>
              <p:tags r:id="rId2"/>
            </p:custDataLst>
          </p:nvPr>
        </p:nvSpPr>
        <p:spPr>
          <a:xfrm>
            <a:off x="457200" y="2819400"/>
            <a:ext cx="2819400" cy="3306763"/>
          </a:xfrm>
        </p:spPr>
        <p:txBody>
          <a:bodyPr>
            <a:normAutofit/>
          </a:bodyPr>
          <a:lstStyle/>
          <a:p>
            <a:pPr marL="514350" indent="-514350">
              <a:buFont typeface="Arial" pitchFamily="34" charset="0"/>
              <a:buAutoNum type="arabicPeriod"/>
            </a:pPr>
            <a:r>
              <a:rPr lang="en-US" dirty="0" smtClean="0"/>
              <a:t>f, g, j</a:t>
            </a:r>
          </a:p>
          <a:p>
            <a:pPr marL="514350" indent="-514350">
              <a:buFont typeface="Arial" pitchFamily="34" charset="0"/>
              <a:buAutoNum type="arabicPeriod"/>
            </a:pPr>
            <a:r>
              <a:rPr lang="en-US" dirty="0" smtClean="0"/>
              <a:t>g, h, f</a:t>
            </a:r>
          </a:p>
          <a:p>
            <a:pPr marL="514350" indent="-514350">
              <a:buFont typeface="Arial" pitchFamily="34" charset="0"/>
              <a:buAutoNum type="arabicPeriod"/>
            </a:pPr>
            <a:r>
              <a:rPr lang="en-US" dirty="0" smtClean="0"/>
              <a:t>h, f, j</a:t>
            </a:r>
          </a:p>
          <a:p>
            <a:pPr marL="514350" indent="-514350">
              <a:buFont typeface="Arial" pitchFamily="34" charset="0"/>
              <a:buAutoNum type="arabicPeriod"/>
            </a:pPr>
            <a:r>
              <a:rPr lang="en-US" dirty="0" smtClean="0"/>
              <a:t>f, h, g</a:t>
            </a:r>
          </a:p>
          <a:p>
            <a:pPr marL="514350" indent="-514350">
              <a:buFont typeface="Arial" pitchFamily="34" charset="0"/>
              <a:buAutoNum type="arabicPeriod"/>
            </a:pPr>
            <a:r>
              <a:rPr lang="en-US" dirty="0" smtClean="0"/>
              <a:t>f, g, h</a:t>
            </a:r>
            <a:endParaRPr lang="en-US" dirty="0"/>
          </a:p>
        </p:txBody>
      </p:sp>
    </p:spTree>
    <p:custDataLst>
      <p:tags r:id="rId1"/>
    </p:custDataLst>
    <p:extLst>
      <p:ext uri="{BB962C8B-B14F-4D97-AF65-F5344CB8AC3E}">
        <p14:creationId xmlns:p14="http://schemas.microsoft.com/office/powerpoint/2010/main" val="138250178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2590800" cy="2590800"/>
          </a:xfrm>
        </p:spPr>
        <p:txBody>
          <a:bodyPr>
            <a:normAutofit fontScale="90000"/>
          </a:bodyPr>
          <a:lstStyle/>
          <a:p>
            <a:r>
              <a:rPr lang="en-US" sz="3600" b="1" dirty="0" smtClean="0"/>
              <a:t>76. What is:</a:t>
            </a:r>
            <a:br>
              <a:rPr lang="en-US" sz="3600" b="1" dirty="0" smtClean="0"/>
            </a:br>
            <a:r>
              <a:rPr lang="en-US" sz="3600" b="1" dirty="0" smtClean="0"/>
              <a:t> - prof max Q</a:t>
            </a:r>
            <a:br>
              <a:rPr lang="en-US" sz="3600" b="1" dirty="0" smtClean="0"/>
            </a:br>
            <a:r>
              <a:rPr lang="en-US" sz="3600" b="1" dirty="0" smtClean="0"/>
              <a:t>- prod </a:t>
            </a:r>
            <a:r>
              <a:rPr lang="en-US" sz="3600" b="1" dirty="0" err="1" smtClean="0"/>
              <a:t>eff</a:t>
            </a:r>
            <a:r>
              <a:rPr lang="en-US" sz="3600" b="1" dirty="0" smtClean="0"/>
              <a:t> Q</a:t>
            </a:r>
            <a:br>
              <a:rPr lang="en-US" sz="3600" b="1" dirty="0" smtClean="0"/>
            </a:br>
            <a:r>
              <a:rPr lang="en-US" sz="3600" b="1" dirty="0" smtClean="0"/>
              <a:t> - </a:t>
            </a:r>
            <a:r>
              <a:rPr lang="en-US" sz="3600" b="1" dirty="0" err="1" smtClean="0"/>
              <a:t>alloc</a:t>
            </a:r>
            <a:r>
              <a:rPr lang="en-US" sz="3600" b="1" dirty="0" smtClean="0"/>
              <a:t> </a:t>
            </a:r>
            <a:r>
              <a:rPr lang="en-US" sz="3600" b="1" dirty="0" err="1" smtClean="0"/>
              <a:t>eff</a:t>
            </a:r>
            <a:r>
              <a:rPr lang="en-US" sz="3600" b="1" dirty="0" smtClean="0"/>
              <a:t> Q?</a:t>
            </a:r>
            <a:endParaRPr lang="en-US" sz="3600" b="1" dirty="0"/>
          </a:p>
        </p:txBody>
      </p:sp>
      <p:pic>
        <p:nvPicPr>
          <p:cNvPr id="7" name="Picture 6" descr="oligprofletter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9908" y="-609600"/>
            <a:ext cx="6138041" cy="3962400"/>
          </a:xfrm>
          <a:prstGeom prst="rect">
            <a:avLst/>
          </a:prstGeom>
          <a:noFill/>
          <a:ln>
            <a:noFill/>
          </a:ln>
        </p:spPr>
      </p:pic>
      <p:sp>
        <p:nvSpPr>
          <p:cNvPr id="10" name="CorShape1"/>
          <p:cNvSpPr/>
          <p:nvPr>
            <p:custDataLst>
              <p:tags r:id="rId2"/>
            </p:custDataLst>
          </p:nvPr>
        </p:nvSpPr>
        <p:spPr>
          <a:xfrm rot="10800000">
            <a:off x="172720" y="5226981"/>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819400"/>
            <a:ext cx="2819400" cy="3306763"/>
          </a:xfrm>
        </p:spPr>
        <p:txBody>
          <a:bodyPr>
            <a:normAutofit/>
          </a:bodyPr>
          <a:lstStyle/>
          <a:p>
            <a:pPr marL="514350" indent="-514350">
              <a:buFont typeface="Arial" pitchFamily="34" charset="0"/>
              <a:buAutoNum type="arabicPeriod"/>
            </a:pPr>
            <a:r>
              <a:rPr lang="en-US" dirty="0" smtClean="0"/>
              <a:t>f, g, j</a:t>
            </a:r>
          </a:p>
          <a:p>
            <a:pPr marL="514350" indent="-514350">
              <a:buFont typeface="Arial" pitchFamily="34" charset="0"/>
              <a:buAutoNum type="arabicPeriod"/>
            </a:pPr>
            <a:r>
              <a:rPr lang="en-US" dirty="0" smtClean="0"/>
              <a:t>g, h, f</a:t>
            </a:r>
          </a:p>
          <a:p>
            <a:pPr marL="514350" indent="-514350">
              <a:buFont typeface="Arial" pitchFamily="34" charset="0"/>
              <a:buAutoNum type="arabicPeriod"/>
            </a:pPr>
            <a:r>
              <a:rPr lang="en-US" dirty="0" smtClean="0"/>
              <a:t>h, f, j</a:t>
            </a:r>
          </a:p>
          <a:p>
            <a:pPr marL="514350" indent="-514350">
              <a:buFont typeface="Arial" pitchFamily="34" charset="0"/>
              <a:buAutoNum type="arabicPeriod"/>
            </a:pPr>
            <a:r>
              <a:rPr lang="en-US" dirty="0" smtClean="0"/>
              <a:t>f, h, g</a:t>
            </a:r>
          </a:p>
          <a:p>
            <a:pPr marL="514350" indent="-514350">
              <a:buFont typeface="Arial" pitchFamily="34" charset="0"/>
              <a:buAutoNum type="arabicPeriod"/>
            </a:pPr>
            <a:r>
              <a:rPr lang="en-US" dirty="0" smtClean="0"/>
              <a:t>f, g, h</a:t>
            </a:r>
            <a:endParaRPr lang="en-US" dirty="0"/>
          </a:p>
        </p:txBody>
      </p:sp>
    </p:spTree>
    <p:custDataLst>
      <p:tags r:id="rId1"/>
    </p:custDataLst>
    <p:extLst>
      <p:ext uri="{BB962C8B-B14F-4D97-AF65-F5344CB8AC3E}">
        <p14:creationId xmlns:p14="http://schemas.microsoft.com/office/powerpoint/2010/main" val="99767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19400" cy="6202362"/>
          </a:xfrm>
        </p:spPr>
        <p:txBody>
          <a:bodyPr>
            <a:normAutofit/>
          </a:bodyPr>
          <a:lstStyle/>
          <a:p>
            <a:r>
              <a:rPr lang="en-US" sz="2800" b="1" dirty="0" smtClean="0"/>
              <a:t>For the following questions refer to this game theory matrix where the numerical data show the profits resulting from alternative combinations of advertising strategies for Ajax and Acme. </a:t>
            </a:r>
            <a:endParaRPr lang="en-US" sz="2800" b="1" dirty="0"/>
          </a:p>
        </p:txBody>
      </p:sp>
      <p:pic>
        <p:nvPicPr>
          <p:cNvPr id="3" name="Picture 2" descr="11bmatrixclicker.jpg"/>
          <p:cNvPicPr>
            <a:picLocks noChangeAspect="1"/>
          </p:cNvPicPr>
          <p:nvPr/>
        </p:nvPicPr>
        <p:blipFill>
          <a:blip r:embed="rId3" cstate="print"/>
          <a:stretch>
            <a:fillRect/>
          </a:stretch>
        </p:blipFill>
        <p:spPr>
          <a:xfrm>
            <a:off x="3778571" y="762000"/>
            <a:ext cx="5365429" cy="4419600"/>
          </a:xfrm>
          <a:prstGeom prst="rect">
            <a:avLst/>
          </a:prstGeom>
        </p:spPr>
      </p:pic>
    </p:spTree>
    <p:custDataLst>
      <p:tags r:id="rId1"/>
    </p:custDataLst>
    <p:extLst>
      <p:ext uri="{BB962C8B-B14F-4D97-AF65-F5344CB8AC3E}">
        <p14:creationId xmlns:p14="http://schemas.microsoft.com/office/powerpoint/2010/main" val="260264978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5401"/>
            <a:ext cx="4267200" cy="1803400"/>
          </a:xfrm>
        </p:spPr>
        <p:txBody>
          <a:bodyPr>
            <a:normAutofit/>
          </a:bodyPr>
          <a:lstStyle/>
          <a:p>
            <a:pPr algn="l"/>
            <a:r>
              <a:rPr lang="en-US" sz="3600" b="1" dirty="0" smtClean="0"/>
              <a:t>77. The Nash equilibrium will be cell:</a:t>
            </a:r>
            <a:endParaRPr lang="en-US" sz="3600" b="1" dirty="0"/>
          </a:p>
        </p:txBody>
      </p:sp>
      <p:pic>
        <p:nvPicPr>
          <p:cNvPr id="5" name="Picture 4" descr="11bmatrixclicker.jpg"/>
          <p:cNvPicPr>
            <a:picLocks noChangeAspect="1"/>
          </p:cNvPicPr>
          <p:nvPr/>
        </p:nvPicPr>
        <p:blipFill>
          <a:blip r:embed="rId4" cstate="print"/>
          <a:stretch>
            <a:fillRect/>
          </a:stretch>
        </p:blipFill>
        <p:spPr>
          <a:xfrm>
            <a:off x="4289612" y="-152400"/>
            <a:ext cx="5365429" cy="4419600"/>
          </a:xfrm>
          <a:prstGeom prst="rect">
            <a:avLst/>
          </a:prstGeom>
        </p:spPr>
      </p:pic>
      <p:sp>
        <p:nvSpPr>
          <p:cNvPr id="3" name="TPAnswers"/>
          <p:cNvSpPr>
            <a:spLocks noGrp="1"/>
          </p:cNvSpPr>
          <p:nvPr>
            <p:ph type="body" idx="1"/>
            <p:custDataLst>
              <p:tags r:id="rId2"/>
            </p:custDataLst>
          </p:nvPr>
        </p:nvSpPr>
        <p:spPr>
          <a:xfrm>
            <a:off x="457200" y="1981200"/>
            <a:ext cx="1981200" cy="27733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spTree>
    <p:custDataLst>
      <p:tags r:id="rId1"/>
    </p:custDataLst>
    <p:extLst>
      <p:ext uri="{BB962C8B-B14F-4D97-AF65-F5344CB8AC3E}">
        <p14:creationId xmlns:p14="http://schemas.microsoft.com/office/powerpoint/2010/main" val="391968519"/>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5401"/>
            <a:ext cx="4267200" cy="1803400"/>
          </a:xfrm>
        </p:spPr>
        <p:txBody>
          <a:bodyPr>
            <a:normAutofit/>
          </a:bodyPr>
          <a:lstStyle/>
          <a:p>
            <a:pPr algn="l"/>
            <a:r>
              <a:rPr lang="en-US" sz="3600" b="1" dirty="0" smtClean="0"/>
              <a:t>77. The Nash equilibrium will be cell:</a:t>
            </a:r>
            <a:endParaRPr lang="en-US" sz="3600" b="1" dirty="0"/>
          </a:p>
        </p:txBody>
      </p:sp>
      <p:pic>
        <p:nvPicPr>
          <p:cNvPr id="5" name="Picture 4" descr="11bmatrixclicker.jpg"/>
          <p:cNvPicPr>
            <a:picLocks noChangeAspect="1"/>
          </p:cNvPicPr>
          <p:nvPr/>
        </p:nvPicPr>
        <p:blipFill>
          <a:blip r:embed="rId5" cstate="print"/>
          <a:stretch>
            <a:fillRect/>
          </a:stretch>
        </p:blipFill>
        <p:spPr>
          <a:xfrm>
            <a:off x="4289612" y="-152400"/>
            <a:ext cx="5365429" cy="4419600"/>
          </a:xfrm>
          <a:prstGeom prst="rect">
            <a:avLst/>
          </a:prstGeom>
        </p:spPr>
      </p:pic>
      <p:sp>
        <p:nvSpPr>
          <p:cNvPr id="3" name="TPAnswers"/>
          <p:cNvSpPr>
            <a:spLocks noGrp="1"/>
          </p:cNvSpPr>
          <p:nvPr>
            <p:ph type="body" idx="1"/>
            <p:custDataLst>
              <p:tags r:id="rId2"/>
            </p:custDataLst>
          </p:nvPr>
        </p:nvSpPr>
        <p:spPr>
          <a:xfrm>
            <a:off x="457200" y="1981200"/>
            <a:ext cx="1981200" cy="27733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sp>
        <p:nvSpPr>
          <p:cNvPr id="6" name="CorShape1"/>
          <p:cNvSpPr/>
          <p:nvPr>
            <p:custDataLst>
              <p:tags r:id="rId3"/>
            </p:custDataLst>
          </p:nvPr>
        </p:nvSpPr>
        <p:spPr>
          <a:xfrm rot="10800000">
            <a:off x="172720" y="2057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1482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2819400" cy="3276600"/>
          </a:xfrm>
        </p:spPr>
        <p:txBody>
          <a:bodyPr>
            <a:normAutofit fontScale="90000"/>
          </a:bodyPr>
          <a:lstStyle/>
          <a:p>
            <a:pPr algn="l"/>
            <a:r>
              <a:rPr lang="en-US" sz="3600" b="1" dirty="0" smtClean="0"/>
              <a:t>78. How many workers will the firm hire if the wage rate is $8 per day?</a:t>
            </a:r>
            <a:r>
              <a:rPr lang="en-US" sz="3600" dirty="0" smtClean="0"/>
              <a:t>  </a:t>
            </a:r>
            <a:r>
              <a:rPr lang="en-US" sz="3600" b="1" dirty="0" smtClean="0"/>
              <a:t>YP 23</a:t>
            </a:r>
            <a:r>
              <a:rPr lang="en-US" b="1" dirty="0" smtClean="0"/>
              <a:t> </a:t>
            </a:r>
            <a:endParaRPr lang="en-US" b="1" dirty="0"/>
          </a:p>
        </p:txBody>
      </p:sp>
      <p:pic>
        <p:nvPicPr>
          <p:cNvPr id="5123" name="Picture 1"/>
          <p:cNvPicPr>
            <a:picLocks noChangeAspect="1" noChangeArrowheads="1"/>
          </p:cNvPicPr>
          <p:nvPr/>
        </p:nvPicPr>
        <p:blipFill>
          <a:blip r:embed="rId4" cstate="print"/>
          <a:srcRect/>
          <a:stretch>
            <a:fillRect/>
          </a:stretch>
        </p:blipFill>
        <p:spPr bwMode="auto">
          <a:xfrm>
            <a:off x="2895600" y="-304800"/>
            <a:ext cx="6693813" cy="40386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75343" y="3352800"/>
            <a:ext cx="1752600" cy="2925763"/>
          </a:xfrm>
        </p:spPr>
        <p:txBody>
          <a:bodyPr>
            <a:normAutofit/>
          </a:bodyPr>
          <a:lstStyle/>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5</a:t>
            </a:r>
          </a:p>
          <a:p>
            <a:pPr marL="514350" indent="-514350">
              <a:buFont typeface="Arial" pitchFamily="34" charset="0"/>
              <a:buAutoNum type="arabicPeriod"/>
            </a:pPr>
            <a:r>
              <a:rPr lang="en-US" dirty="0" smtClean="0"/>
              <a:t>6</a:t>
            </a:r>
            <a:endParaRPr lang="en-US" dirty="0"/>
          </a:p>
        </p:txBody>
      </p:sp>
    </p:spTree>
    <p:custDataLst>
      <p:tags r:id="rId1"/>
    </p:custDataLst>
    <p:extLst>
      <p:ext uri="{BB962C8B-B14F-4D97-AF65-F5344CB8AC3E}">
        <p14:creationId xmlns:p14="http://schemas.microsoft.com/office/powerpoint/2010/main" val="1727418265"/>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2819400" cy="3276600"/>
          </a:xfrm>
        </p:spPr>
        <p:txBody>
          <a:bodyPr>
            <a:normAutofit fontScale="90000"/>
          </a:bodyPr>
          <a:lstStyle/>
          <a:p>
            <a:pPr algn="l"/>
            <a:r>
              <a:rPr lang="en-US" sz="3600" b="1" dirty="0" smtClean="0"/>
              <a:t>78. How many workers will the firm hire if the wage rate is $8 per day?</a:t>
            </a:r>
            <a:r>
              <a:rPr lang="en-US" sz="3600" dirty="0" smtClean="0"/>
              <a:t>  </a:t>
            </a:r>
            <a:r>
              <a:rPr lang="en-US" sz="3600" b="1" dirty="0" smtClean="0"/>
              <a:t>YP 23</a:t>
            </a:r>
            <a:r>
              <a:rPr lang="en-US" b="1" dirty="0" smtClean="0"/>
              <a:t> </a:t>
            </a:r>
            <a:endParaRPr lang="en-US" b="1" dirty="0"/>
          </a:p>
        </p:txBody>
      </p:sp>
      <p:pic>
        <p:nvPicPr>
          <p:cNvPr id="5123" name="Picture 1"/>
          <p:cNvPicPr>
            <a:picLocks noChangeAspect="1" noChangeArrowheads="1"/>
          </p:cNvPicPr>
          <p:nvPr/>
        </p:nvPicPr>
        <p:blipFill>
          <a:blip r:embed="rId5" cstate="print"/>
          <a:srcRect/>
          <a:stretch>
            <a:fillRect/>
          </a:stretch>
        </p:blipFill>
        <p:spPr bwMode="auto">
          <a:xfrm>
            <a:off x="2895600" y="-304800"/>
            <a:ext cx="6693813" cy="40386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75343" y="3352800"/>
            <a:ext cx="1752600" cy="2925763"/>
          </a:xfrm>
        </p:spPr>
        <p:txBody>
          <a:bodyPr>
            <a:normAutofit/>
          </a:bodyPr>
          <a:lstStyle/>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5</a:t>
            </a:r>
          </a:p>
          <a:p>
            <a:pPr marL="514350" indent="-514350">
              <a:buFont typeface="Arial" pitchFamily="34" charset="0"/>
              <a:buAutoNum type="arabicPeriod"/>
            </a:pPr>
            <a:r>
              <a:rPr lang="en-US" dirty="0" smtClean="0"/>
              <a:t>6</a:t>
            </a:r>
            <a:endParaRPr lang="en-US" dirty="0"/>
          </a:p>
        </p:txBody>
      </p:sp>
      <p:sp>
        <p:nvSpPr>
          <p:cNvPr id="7" name="CorShape1"/>
          <p:cNvSpPr/>
          <p:nvPr>
            <p:custDataLst>
              <p:tags r:id="rId3"/>
            </p:custDataLst>
          </p:nvPr>
        </p:nvSpPr>
        <p:spPr>
          <a:xfrm rot="10800000">
            <a:off x="152400" y="4648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4342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886200" cy="2286000"/>
          </a:xfrm>
        </p:spPr>
        <p:txBody>
          <a:bodyPr>
            <a:normAutofit/>
          </a:bodyPr>
          <a:lstStyle/>
          <a:p>
            <a:pPr algn="l"/>
            <a:r>
              <a:rPr lang="en-US" sz="3600" b="1" dirty="0" smtClean="0"/>
              <a:t>79. </a:t>
            </a:r>
            <a:r>
              <a:rPr lang="en-US" sz="3600" b="1" dirty="0" err="1" smtClean="0"/>
              <a:t>Monopsony</a:t>
            </a:r>
            <a:r>
              <a:rPr lang="en-US" sz="3600" b="1" dirty="0" smtClean="0"/>
              <a:t>: what Q would be hired at what wage?</a:t>
            </a:r>
            <a:endParaRPr lang="en-US" sz="3600" b="1" dirty="0"/>
          </a:p>
        </p:txBody>
      </p:sp>
      <p:pic>
        <p:nvPicPr>
          <p:cNvPr id="5123" name="Picture 3"/>
          <p:cNvPicPr>
            <a:picLocks noChangeAspect="1" noChangeArrowheads="1"/>
          </p:cNvPicPr>
          <p:nvPr/>
        </p:nvPicPr>
        <p:blipFill>
          <a:blip r:embed="rId4" cstate="print"/>
          <a:srcRect/>
          <a:stretch>
            <a:fillRect/>
          </a:stretch>
        </p:blipFill>
        <p:spPr bwMode="auto">
          <a:xfrm>
            <a:off x="3809999" y="457200"/>
            <a:ext cx="6622143" cy="41910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286000"/>
            <a:ext cx="4572000" cy="3382963"/>
          </a:xfrm>
        </p:spPr>
        <p:txBody>
          <a:bodyPr>
            <a:noAutofit/>
          </a:bodyPr>
          <a:lstStyle/>
          <a:p>
            <a:pPr marL="514350" indent="-514350">
              <a:buFont typeface="Arial" pitchFamily="34" charset="0"/>
              <a:buAutoNum type="arabicPeriod"/>
            </a:pPr>
            <a:r>
              <a:rPr lang="en-US" i="1" dirty="0" smtClean="0"/>
              <a:t>Q</a:t>
            </a:r>
            <a:r>
              <a:rPr lang="en-US" baseline="-25000" dirty="0" smtClean="0"/>
              <a:t>1 </a:t>
            </a:r>
            <a:r>
              <a:rPr lang="en-US" dirty="0" smtClean="0"/>
              <a:t>and </a:t>
            </a:r>
            <a:r>
              <a:rPr lang="en-US" i="1" dirty="0" smtClean="0"/>
              <a:t>W</a:t>
            </a:r>
            <a:r>
              <a:rPr lang="en-US" baseline="-25000" dirty="0" smtClean="0"/>
              <a:t>1</a:t>
            </a:r>
            <a:endParaRPr lang="en-US" dirty="0" smtClean="0"/>
          </a:p>
          <a:p>
            <a:pPr marL="514350" indent="-514350">
              <a:buFont typeface="Arial" pitchFamily="34" charset="0"/>
              <a:buAutoNum type="arabicPeriod"/>
            </a:pPr>
            <a:r>
              <a:rPr lang="en-US" i="1" dirty="0" smtClean="0"/>
              <a:t>Q</a:t>
            </a:r>
            <a:r>
              <a:rPr lang="en-US" baseline="-25000" dirty="0" smtClean="0"/>
              <a:t>2 </a:t>
            </a:r>
            <a:r>
              <a:rPr lang="en-US" dirty="0" smtClean="0"/>
              <a:t>and </a:t>
            </a:r>
            <a:r>
              <a:rPr lang="en-US" i="1" dirty="0" smtClean="0"/>
              <a:t>W</a:t>
            </a:r>
            <a:r>
              <a:rPr lang="en-US" baseline="-25000" dirty="0" smtClean="0"/>
              <a:t>2</a:t>
            </a:r>
            <a:endParaRPr lang="en-US" dirty="0" smtClean="0"/>
          </a:p>
          <a:p>
            <a:pPr marL="514350" indent="-514350">
              <a:buFont typeface="Arial" pitchFamily="34" charset="0"/>
              <a:buAutoNum type="arabicPeriod"/>
            </a:pPr>
            <a:r>
              <a:rPr lang="en-US" i="1" dirty="0" smtClean="0"/>
              <a:t>Q</a:t>
            </a:r>
            <a:r>
              <a:rPr lang="en-US" baseline="-25000" dirty="0" smtClean="0"/>
              <a:t>1 </a:t>
            </a:r>
            <a:r>
              <a:rPr lang="en-US" dirty="0" smtClean="0"/>
              <a:t>and </a:t>
            </a:r>
            <a:r>
              <a:rPr lang="en-US" i="1" dirty="0" smtClean="0"/>
              <a:t>W</a:t>
            </a:r>
            <a:r>
              <a:rPr lang="en-US" baseline="-25000" dirty="0" smtClean="0"/>
              <a:t>2</a:t>
            </a:r>
            <a:r>
              <a:rPr lang="en-US" dirty="0" smtClean="0"/>
              <a:t> </a:t>
            </a:r>
          </a:p>
          <a:p>
            <a:pPr marL="514350" indent="-514350">
              <a:buFont typeface="Arial" pitchFamily="34" charset="0"/>
              <a:buAutoNum type="arabicPeriod"/>
            </a:pPr>
            <a:r>
              <a:rPr lang="en-US" i="1" dirty="0" smtClean="0"/>
              <a:t>Q</a:t>
            </a:r>
            <a:r>
              <a:rPr lang="en-US" baseline="-25000" dirty="0" smtClean="0"/>
              <a:t>1 </a:t>
            </a:r>
            <a:r>
              <a:rPr lang="en-US" dirty="0" smtClean="0"/>
              <a:t>and </a:t>
            </a:r>
            <a:r>
              <a:rPr lang="en-US" i="1" dirty="0" smtClean="0"/>
              <a:t>W</a:t>
            </a:r>
            <a:r>
              <a:rPr lang="en-US" baseline="-25000" dirty="0" smtClean="0"/>
              <a:t>3</a:t>
            </a:r>
            <a:endParaRPr lang="en-US" dirty="0"/>
          </a:p>
        </p:txBody>
      </p:sp>
    </p:spTree>
    <p:custDataLst>
      <p:tags r:id="rId1"/>
    </p:custDataLst>
    <p:extLst>
      <p:ext uri="{BB962C8B-B14F-4D97-AF65-F5344CB8AC3E}">
        <p14:creationId xmlns:p14="http://schemas.microsoft.com/office/powerpoint/2010/main" val="91608166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886200" cy="2286000"/>
          </a:xfrm>
        </p:spPr>
        <p:txBody>
          <a:bodyPr>
            <a:normAutofit/>
          </a:bodyPr>
          <a:lstStyle/>
          <a:p>
            <a:pPr algn="l"/>
            <a:r>
              <a:rPr lang="en-US" sz="3600" b="1" dirty="0" smtClean="0"/>
              <a:t>79. </a:t>
            </a:r>
            <a:r>
              <a:rPr lang="en-US" sz="3600" b="1" dirty="0" err="1" smtClean="0"/>
              <a:t>Monopsony</a:t>
            </a:r>
            <a:r>
              <a:rPr lang="en-US" sz="3600" b="1" dirty="0" smtClean="0"/>
              <a:t>: what Q would be hired at what wage?</a:t>
            </a:r>
            <a:endParaRPr lang="en-US" sz="3600" b="1" dirty="0"/>
          </a:p>
        </p:txBody>
      </p:sp>
      <p:pic>
        <p:nvPicPr>
          <p:cNvPr id="5123" name="Picture 3"/>
          <p:cNvPicPr>
            <a:picLocks noChangeAspect="1" noChangeArrowheads="1"/>
          </p:cNvPicPr>
          <p:nvPr/>
        </p:nvPicPr>
        <p:blipFill>
          <a:blip r:embed="rId5" cstate="print"/>
          <a:srcRect/>
          <a:stretch>
            <a:fillRect/>
          </a:stretch>
        </p:blipFill>
        <p:spPr bwMode="auto">
          <a:xfrm>
            <a:off x="3809999" y="457200"/>
            <a:ext cx="6622143" cy="41910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286000"/>
            <a:ext cx="4572000" cy="3382963"/>
          </a:xfrm>
        </p:spPr>
        <p:txBody>
          <a:bodyPr>
            <a:noAutofit/>
          </a:bodyPr>
          <a:lstStyle/>
          <a:p>
            <a:pPr marL="514350" indent="-514350">
              <a:buFont typeface="Arial" pitchFamily="34" charset="0"/>
              <a:buAutoNum type="arabicPeriod"/>
            </a:pPr>
            <a:r>
              <a:rPr lang="en-US" i="1" dirty="0" smtClean="0"/>
              <a:t>Q</a:t>
            </a:r>
            <a:r>
              <a:rPr lang="en-US" baseline="-25000" dirty="0" smtClean="0"/>
              <a:t>1 </a:t>
            </a:r>
            <a:r>
              <a:rPr lang="en-US" dirty="0" smtClean="0"/>
              <a:t>and </a:t>
            </a:r>
            <a:r>
              <a:rPr lang="en-US" i="1" dirty="0" smtClean="0"/>
              <a:t>W</a:t>
            </a:r>
            <a:r>
              <a:rPr lang="en-US" baseline="-25000" dirty="0" smtClean="0"/>
              <a:t>1</a:t>
            </a:r>
            <a:endParaRPr lang="en-US" dirty="0" smtClean="0"/>
          </a:p>
          <a:p>
            <a:pPr marL="514350" indent="-514350">
              <a:buFont typeface="Arial" pitchFamily="34" charset="0"/>
              <a:buAutoNum type="arabicPeriod"/>
            </a:pPr>
            <a:r>
              <a:rPr lang="en-US" i="1" dirty="0" smtClean="0"/>
              <a:t>Q</a:t>
            </a:r>
            <a:r>
              <a:rPr lang="en-US" baseline="-25000" dirty="0" smtClean="0"/>
              <a:t>2 </a:t>
            </a:r>
            <a:r>
              <a:rPr lang="en-US" dirty="0" smtClean="0"/>
              <a:t>and </a:t>
            </a:r>
            <a:r>
              <a:rPr lang="en-US" i="1" dirty="0" smtClean="0"/>
              <a:t>W</a:t>
            </a:r>
            <a:r>
              <a:rPr lang="en-US" baseline="-25000" dirty="0" smtClean="0"/>
              <a:t>2</a:t>
            </a:r>
            <a:endParaRPr lang="en-US" dirty="0" smtClean="0"/>
          </a:p>
          <a:p>
            <a:pPr marL="514350" indent="-514350">
              <a:buFont typeface="Arial" pitchFamily="34" charset="0"/>
              <a:buAutoNum type="arabicPeriod"/>
            </a:pPr>
            <a:r>
              <a:rPr lang="en-US" i="1" dirty="0" smtClean="0"/>
              <a:t>Q</a:t>
            </a:r>
            <a:r>
              <a:rPr lang="en-US" baseline="-25000" dirty="0" smtClean="0"/>
              <a:t>1 </a:t>
            </a:r>
            <a:r>
              <a:rPr lang="en-US" dirty="0" smtClean="0"/>
              <a:t>and </a:t>
            </a:r>
            <a:r>
              <a:rPr lang="en-US" i="1" dirty="0" smtClean="0"/>
              <a:t>W</a:t>
            </a:r>
            <a:r>
              <a:rPr lang="en-US" baseline="-25000" dirty="0" smtClean="0"/>
              <a:t>2</a:t>
            </a:r>
            <a:r>
              <a:rPr lang="en-US" dirty="0" smtClean="0"/>
              <a:t> </a:t>
            </a:r>
          </a:p>
          <a:p>
            <a:pPr marL="514350" indent="-514350">
              <a:buFont typeface="Arial" pitchFamily="34" charset="0"/>
              <a:buAutoNum type="arabicPeriod"/>
            </a:pPr>
            <a:r>
              <a:rPr lang="en-US" i="1" dirty="0" smtClean="0"/>
              <a:t>Q</a:t>
            </a:r>
            <a:r>
              <a:rPr lang="en-US" baseline="-25000" dirty="0" smtClean="0"/>
              <a:t>1 </a:t>
            </a:r>
            <a:r>
              <a:rPr lang="en-US" dirty="0" smtClean="0"/>
              <a:t>and </a:t>
            </a:r>
            <a:r>
              <a:rPr lang="en-US" i="1" dirty="0" smtClean="0"/>
              <a:t>W</a:t>
            </a:r>
            <a:r>
              <a:rPr lang="en-US" baseline="-25000" dirty="0" smtClean="0"/>
              <a:t>3</a:t>
            </a:r>
            <a:endParaRPr lang="en-US" dirty="0"/>
          </a:p>
        </p:txBody>
      </p:sp>
      <p:sp>
        <p:nvSpPr>
          <p:cNvPr id="6" name="CorShape1"/>
          <p:cNvSpPr/>
          <p:nvPr>
            <p:custDataLst>
              <p:tags r:id="rId3"/>
            </p:custDataLst>
          </p:nvPr>
        </p:nvSpPr>
        <p:spPr>
          <a:xfrm rot="10800000">
            <a:off x="172720" y="410836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4717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038600" cy="2590800"/>
          </a:xfrm>
        </p:spPr>
        <p:txBody>
          <a:bodyPr>
            <a:normAutofit/>
          </a:bodyPr>
          <a:lstStyle/>
          <a:p>
            <a:pPr algn="l"/>
            <a:r>
              <a:rPr lang="en-US" sz="3200" b="1" dirty="0" smtClean="0"/>
              <a:t>80. If this was pure competition in the labor market, what Q would be hired at what W?</a:t>
            </a:r>
            <a:endParaRPr lang="en-US" sz="3200" b="1" dirty="0"/>
          </a:p>
        </p:txBody>
      </p:sp>
      <p:pic>
        <p:nvPicPr>
          <p:cNvPr id="5123" name="Picture 3"/>
          <p:cNvPicPr>
            <a:picLocks noChangeAspect="1" noChangeArrowheads="1"/>
          </p:cNvPicPr>
          <p:nvPr/>
        </p:nvPicPr>
        <p:blipFill>
          <a:blip r:embed="rId4" cstate="print"/>
          <a:srcRect/>
          <a:stretch>
            <a:fillRect/>
          </a:stretch>
        </p:blipFill>
        <p:spPr bwMode="auto">
          <a:xfrm>
            <a:off x="3809999" y="457200"/>
            <a:ext cx="6622143" cy="41910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743200"/>
            <a:ext cx="4572000" cy="3382963"/>
          </a:xfrm>
        </p:spPr>
        <p:txBody>
          <a:bodyPr>
            <a:normAutofit/>
          </a:bodyPr>
          <a:lstStyle/>
          <a:p>
            <a:pPr marL="514350" indent="-514350">
              <a:buFont typeface="Arial" pitchFamily="34" charset="0"/>
              <a:buAutoNum type="arabicPeriod"/>
            </a:pPr>
            <a:r>
              <a:rPr lang="en-US" i="1" dirty="0" smtClean="0"/>
              <a:t>W</a:t>
            </a:r>
            <a:r>
              <a:rPr lang="en-US" baseline="-25000" dirty="0" smtClean="0"/>
              <a:t>1</a:t>
            </a:r>
            <a:r>
              <a:rPr lang="en-US" dirty="0" smtClean="0"/>
              <a:t> and </a:t>
            </a:r>
            <a:r>
              <a:rPr lang="en-US" i="1" dirty="0" smtClean="0"/>
              <a:t>Q</a:t>
            </a:r>
            <a:r>
              <a:rPr lang="en-US" baseline="-25000" dirty="0" smtClean="0"/>
              <a:t>1</a:t>
            </a:r>
            <a:r>
              <a:rPr lang="en-US" dirty="0" smtClean="0"/>
              <a:t> </a:t>
            </a:r>
          </a:p>
          <a:p>
            <a:pPr marL="514350" indent="-514350">
              <a:buFont typeface="Arial" pitchFamily="34" charset="0"/>
              <a:buAutoNum type="arabicPeriod"/>
            </a:pPr>
            <a:r>
              <a:rPr lang="en-US" i="1" dirty="0" smtClean="0"/>
              <a:t>W</a:t>
            </a:r>
            <a:r>
              <a:rPr lang="en-US" baseline="-25000" dirty="0" smtClean="0"/>
              <a:t>2</a:t>
            </a:r>
            <a:r>
              <a:rPr lang="en-US" dirty="0" smtClean="0"/>
              <a:t> and </a:t>
            </a:r>
            <a:r>
              <a:rPr lang="en-US" i="1" dirty="0" smtClean="0"/>
              <a:t>Q</a:t>
            </a:r>
            <a:r>
              <a:rPr lang="en-US" baseline="-25000" dirty="0" smtClean="0"/>
              <a:t>2</a:t>
            </a:r>
            <a:endParaRPr lang="en-US" dirty="0" smtClean="0"/>
          </a:p>
          <a:p>
            <a:pPr marL="514350" indent="-514350">
              <a:buFont typeface="Arial" pitchFamily="34" charset="0"/>
              <a:buAutoNum type="arabicPeriod"/>
            </a:pPr>
            <a:r>
              <a:rPr lang="en-US" i="1" dirty="0" smtClean="0"/>
              <a:t>W</a:t>
            </a:r>
            <a:r>
              <a:rPr lang="en-US" baseline="-25000" dirty="0" smtClean="0"/>
              <a:t>2</a:t>
            </a:r>
            <a:r>
              <a:rPr lang="en-US" dirty="0" smtClean="0"/>
              <a:t> and </a:t>
            </a:r>
            <a:r>
              <a:rPr lang="en-US" i="1" dirty="0" smtClean="0"/>
              <a:t>Q</a:t>
            </a:r>
            <a:r>
              <a:rPr lang="en-US" baseline="-25000" dirty="0" smtClean="0"/>
              <a:t>1</a:t>
            </a:r>
            <a:r>
              <a:rPr lang="en-US" dirty="0" smtClean="0"/>
              <a:t> </a:t>
            </a:r>
          </a:p>
          <a:p>
            <a:pPr marL="514350" indent="-514350">
              <a:buFont typeface="Arial" pitchFamily="34" charset="0"/>
              <a:buAutoNum type="arabicPeriod"/>
            </a:pPr>
            <a:r>
              <a:rPr lang="en-US" i="1" dirty="0" smtClean="0"/>
              <a:t>W</a:t>
            </a:r>
            <a:r>
              <a:rPr lang="en-US" baseline="-25000" dirty="0" smtClean="0"/>
              <a:t>3</a:t>
            </a:r>
            <a:r>
              <a:rPr lang="en-US" dirty="0" smtClean="0"/>
              <a:t> and </a:t>
            </a:r>
            <a:r>
              <a:rPr lang="en-US" i="1" dirty="0" smtClean="0"/>
              <a:t>Q</a:t>
            </a:r>
            <a:r>
              <a:rPr lang="en-US" baseline="-25000" dirty="0" smtClean="0"/>
              <a:t>1</a:t>
            </a:r>
            <a:endParaRPr lang="en-US" dirty="0"/>
          </a:p>
        </p:txBody>
      </p:sp>
    </p:spTree>
    <p:custDataLst>
      <p:tags r:id="rId1"/>
    </p:custDataLst>
    <p:extLst>
      <p:ext uri="{BB962C8B-B14F-4D97-AF65-F5344CB8AC3E}">
        <p14:creationId xmlns:p14="http://schemas.microsoft.com/office/powerpoint/2010/main" val="1118966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1529" y="1524000"/>
            <a:ext cx="8878937" cy="1828800"/>
          </a:xfrm>
        </p:spPr>
        <p:txBody>
          <a:bodyPr>
            <a:normAutofit fontScale="90000"/>
          </a:bodyPr>
          <a:lstStyle/>
          <a:p>
            <a:pPr algn="l"/>
            <a:r>
              <a:rPr lang="en-US" sz="3200" b="1" dirty="0" smtClean="0"/>
              <a:t>9. </a:t>
            </a:r>
            <a:r>
              <a:rPr lang="en-US" sz="3200" b="1" dirty="0"/>
              <a:t>Assume before </a:t>
            </a:r>
            <a:r>
              <a:rPr lang="en-US" sz="3200" b="1" dirty="0" smtClean="0"/>
              <a:t>specialization both countries were producing at “B”, If </a:t>
            </a:r>
            <a:r>
              <a:rPr lang="en-US" sz="3200" b="1" dirty="0"/>
              <a:t>they specialize 100</a:t>
            </a:r>
            <a:r>
              <a:rPr lang="en-US" sz="3200" b="1" dirty="0" smtClean="0"/>
              <a:t>% according to their comparative advantage, </a:t>
            </a:r>
            <a:r>
              <a:rPr lang="en-US" sz="3200" b="1" dirty="0"/>
              <a:t>then the </a:t>
            </a:r>
            <a:r>
              <a:rPr lang="en-US" sz="3200" b="1" u="sng" dirty="0"/>
              <a:t>gains</a:t>
            </a:r>
            <a:r>
              <a:rPr lang="en-US" sz="3200" b="1" dirty="0"/>
              <a:t> will be:</a:t>
            </a:r>
            <a:endParaRPr lang="en-US" sz="3200" dirty="0"/>
          </a:p>
        </p:txBody>
      </p:sp>
      <p:pic>
        <p:nvPicPr>
          <p:cNvPr id="14384" name="Picture 15" descr="alphaome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99419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PAnswers"/>
          <p:cNvSpPr>
            <a:spLocks noGrp="1"/>
          </p:cNvSpPr>
          <p:nvPr>
            <p:ph type="body" idx="1"/>
            <p:custDataLst>
              <p:tags r:id="rId2"/>
            </p:custDataLst>
          </p:nvPr>
        </p:nvSpPr>
        <p:spPr>
          <a:xfrm>
            <a:off x="1295400" y="3352800"/>
            <a:ext cx="4343400" cy="2667000"/>
          </a:xfrm>
        </p:spPr>
        <p:txBody>
          <a:bodyPr>
            <a:noAutofit/>
          </a:bodyPr>
          <a:lstStyle/>
          <a:p>
            <a:pPr marL="514350" indent="-514350">
              <a:buFont typeface="Arial" pitchFamily="34" charset="0"/>
              <a:buAutoNum type="arabicPeriod"/>
            </a:pPr>
            <a:r>
              <a:rPr lang="en-US" dirty="0" smtClean="0"/>
              <a:t>30 wheat </a:t>
            </a:r>
          </a:p>
          <a:p>
            <a:pPr marL="514350" indent="-514350">
              <a:buFont typeface="Arial" pitchFamily="34" charset="0"/>
              <a:buAutoNum type="arabicPeriod"/>
            </a:pPr>
            <a:r>
              <a:rPr lang="en-US" dirty="0" smtClean="0"/>
              <a:t>15 steel</a:t>
            </a:r>
          </a:p>
          <a:p>
            <a:pPr marL="514350" indent="-514350">
              <a:buFont typeface="Arial" pitchFamily="34" charset="0"/>
              <a:buAutoNum type="arabicPeriod"/>
            </a:pPr>
            <a:r>
              <a:rPr lang="en-US" dirty="0" smtClean="0"/>
              <a:t>60 steel and 60 wheat</a:t>
            </a:r>
          </a:p>
          <a:p>
            <a:pPr marL="514350" indent="-514350">
              <a:buFont typeface="Arial" pitchFamily="34" charset="0"/>
              <a:buAutoNum type="arabicPeriod"/>
            </a:pPr>
            <a:r>
              <a:rPr lang="en-US" dirty="0" smtClean="0"/>
              <a:t>60 steel and 20 wheat</a:t>
            </a:r>
            <a:endParaRPr lang="en-US" dirty="0"/>
          </a:p>
        </p:txBody>
      </p:sp>
      <p:sp>
        <p:nvSpPr>
          <p:cNvPr id="11" name="TextBox 10"/>
          <p:cNvSpPr txBox="1"/>
          <p:nvPr/>
        </p:nvSpPr>
        <p:spPr>
          <a:xfrm>
            <a:off x="152400" y="5867400"/>
            <a:ext cx="1451038" cy="769441"/>
          </a:xfrm>
          <a:prstGeom prst="rect">
            <a:avLst/>
          </a:prstGeom>
          <a:noFill/>
        </p:spPr>
        <p:txBody>
          <a:bodyPr wrap="none" rtlCol="0">
            <a:spAutoFit/>
          </a:bodyPr>
          <a:lstStyle/>
          <a:p>
            <a:r>
              <a:rPr lang="en-US" sz="4400" dirty="0" smtClean="0"/>
              <a:t>YP 36</a:t>
            </a:r>
            <a:endParaRPr lang="en-US" sz="4400" dirty="0"/>
          </a:p>
        </p:txBody>
      </p:sp>
    </p:spTree>
    <p:custDataLst>
      <p:tags r:id="rId1"/>
    </p:custDataLst>
    <p:extLst>
      <p:ext uri="{BB962C8B-B14F-4D97-AF65-F5344CB8AC3E}">
        <p14:creationId xmlns:p14="http://schemas.microsoft.com/office/powerpoint/2010/main" val="48036939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038600" cy="2590800"/>
          </a:xfrm>
        </p:spPr>
        <p:txBody>
          <a:bodyPr>
            <a:normAutofit/>
          </a:bodyPr>
          <a:lstStyle/>
          <a:p>
            <a:pPr algn="l"/>
            <a:r>
              <a:rPr lang="en-US" sz="3200" b="1" dirty="0" smtClean="0"/>
              <a:t>80. If this was pure competition in the labor market, what Q would be hired at what W?</a:t>
            </a:r>
            <a:endParaRPr lang="en-US" sz="3200" b="1" dirty="0"/>
          </a:p>
        </p:txBody>
      </p:sp>
      <p:pic>
        <p:nvPicPr>
          <p:cNvPr id="5123" name="Picture 3"/>
          <p:cNvPicPr>
            <a:picLocks noChangeAspect="1" noChangeArrowheads="1"/>
          </p:cNvPicPr>
          <p:nvPr/>
        </p:nvPicPr>
        <p:blipFill>
          <a:blip r:embed="rId5" cstate="print"/>
          <a:srcRect/>
          <a:stretch>
            <a:fillRect/>
          </a:stretch>
        </p:blipFill>
        <p:spPr bwMode="auto">
          <a:xfrm>
            <a:off x="3809999" y="457200"/>
            <a:ext cx="6622143" cy="41910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743200"/>
            <a:ext cx="4572000" cy="3382963"/>
          </a:xfrm>
        </p:spPr>
        <p:txBody>
          <a:bodyPr>
            <a:normAutofit/>
          </a:bodyPr>
          <a:lstStyle/>
          <a:p>
            <a:pPr marL="514350" indent="-514350">
              <a:buFont typeface="Arial" pitchFamily="34" charset="0"/>
              <a:buAutoNum type="arabicPeriod"/>
            </a:pPr>
            <a:r>
              <a:rPr lang="en-US" i="1" dirty="0" smtClean="0"/>
              <a:t>W</a:t>
            </a:r>
            <a:r>
              <a:rPr lang="en-US" baseline="-25000" dirty="0" smtClean="0"/>
              <a:t>1</a:t>
            </a:r>
            <a:r>
              <a:rPr lang="en-US" dirty="0" smtClean="0"/>
              <a:t> and </a:t>
            </a:r>
            <a:r>
              <a:rPr lang="en-US" i="1" dirty="0" smtClean="0"/>
              <a:t>Q</a:t>
            </a:r>
            <a:r>
              <a:rPr lang="en-US" baseline="-25000" dirty="0" smtClean="0"/>
              <a:t>1</a:t>
            </a:r>
            <a:r>
              <a:rPr lang="en-US" dirty="0" smtClean="0"/>
              <a:t> </a:t>
            </a:r>
          </a:p>
          <a:p>
            <a:pPr marL="514350" indent="-514350">
              <a:buFont typeface="Arial" pitchFamily="34" charset="0"/>
              <a:buAutoNum type="arabicPeriod"/>
            </a:pPr>
            <a:r>
              <a:rPr lang="en-US" i="1" dirty="0" smtClean="0"/>
              <a:t>W</a:t>
            </a:r>
            <a:r>
              <a:rPr lang="en-US" baseline="-25000" dirty="0" smtClean="0"/>
              <a:t>2</a:t>
            </a:r>
            <a:r>
              <a:rPr lang="en-US" dirty="0" smtClean="0"/>
              <a:t> and </a:t>
            </a:r>
            <a:r>
              <a:rPr lang="en-US" i="1" dirty="0" smtClean="0"/>
              <a:t>Q</a:t>
            </a:r>
            <a:r>
              <a:rPr lang="en-US" baseline="-25000" dirty="0" smtClean="0"/>
              <a:t>2</a:t>
            </a:r>
            <a:endParaRPr lang="en-US" dirty="0" smtClean="0"/>
          </a:p>
          <a:p>
            <a:pPr marL="514350" indent="-514350">
              <a:buFont typeface="Arial" pitchFamily="34" charset="0"/>
              <a:buAutoNum type="arabicPeriod"/>
            </a:pPr>
            <a:r>
              <a:rPr lang="en-US" i="1" dirty="0" smtClean="0"/>
              <a:t>W</a:t>
            </a:r>
            <a:r>
              <a:rPr lang="en-US" baseline="-25000" dirty="0" smtClean="0"/>
              <a:t>2</a:t>
            </a:r>
            <a:r>
              <a:rPr lang="en-US" dirty="0" smtClean="0"/>
              <a:t> and </a:t>
            </a:r>
            <a:r>
              <a:rPr lang="en-US" i="1" dirty="0" smtClean="0"/>
              <a:t>Q</a:t>
            </a:r>
            <a:r>
              <a:rPr lang="en-US" baseline="-25000" dirty="0" smtClean="0"/>
              <a:t>1</a:t>
            </a:r>
            <a:r>
              <a:rPr lang="en-US" dirty="0" smtClean="0"/>
              <a:t> </a:t>
            </a:r>
          </a:p>
          <a:p>
            <a:pPr marL="514350" indent="-514350">
              <a:buFont typeface="Arial" pitchFamily="34" charset="0"/>
              <a:buAutoNum type="arabicPeriod"/>
            </a:pPr>
            <a:r>
              <a:rPr lang="en-US" i="1" dirty="0" smtClean="0"/>
              <a:t>W</a:t>
            </a:r>
            <a:r>
              <a:rPr lang="en-US" baseline="-25000" dirty="0" smtClean="0"/>
              <a:t>3</a:t>
            </a:r>
            <a:r>
              <a:rPr lang="en-US" dirty="0" smtClean="0"/>
              <a:t> and </a:t>
            </a:r>
            <a:r>
              <a:rPr lang="en-US" i="1" dirty="0" smtClean="0"/>
              <a:t>Q</a:t>
            </a:r>
            <a:r>
              <a:rPr lang="en-US" baseline="-25000" dirty="0" smtClean="0"/>
              <a:t>1</a:t>
            </a:r>
            <a:endParaRPr lang="en-US" dirty="0"/>
          </a:p>
        </p:txBody>
      </p:sp>
      <p:sp>
        <p:nvSpPr>
          <p:cNvPr id="5" name="CorShape1"/>
          <p:cNvSpPr/>
          <p:nvPr>
            <p:custDataLst>
              <p:tags r:id="rId3"/>
            </p:custDataLst>
          </p:nvPr>
        </p:nvSpPr>
        <p:spPr>
          <a:xfrm rot="10800000">
            <a:off x="172720" y="290745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0540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76200"/>
            <a:ext cx="9067800" cy="838200"/>
          </a:xfrm>
        </p:spPr>
        <p:txBody>
          <a:bodyPr>
            <a:noAutofit/>
          </a:bodyPr>
          <a:lstStyle/>
          <a:p>
            <a:pPr algn="l"/>
            <a:r>
              <a:rPr lang="en-US" sz="2800" b="1" dirty="0" smtClean="0"/>
              <a:t>81. </a:t>
            </a:r>
            <a:r>
              <a:rPr lang="en-US" sz="2800" b="1" dirty="0"/>
              <a:t>Which diagram below best explains how the </a:t>
            </a:r>
            <a:r>
              <a:rPr lang="en-US" sz="2800" b="1" dirty="0" err="1"/>
              <a:t>Gini</a:t>
            </a:r>
            <a:r>
              <a:rPr lang="en-US" sz="2800" b="1" dirty="0"/>
              <a:t> ratio is calculated</a:t>
            </a:r>
            <a:r>
              <a:rPr lang="en-US" sz="2800" b="1" dirty="0" smtClean="0"/>
              <a:t>?  YP 61 #5 </a:t>
            </a:r>
            <a:endParaRPr lang="en-US" sz="2800" b="1" dirty="0"/>
          </a:p>
        </p:txBody>
      </p:sp>
      <p:sp>
        <p:nvSpPr>
          <p:cNvPr id="3" name="TPAnswers"/>
          <p:cNvSpPr>
            <a:spLocks noGrp="1"/>
          </p:cNvSpPr>
          <p:nvPr>
            <p:ph type="body" idx="1"/>
            <p:custDataLst>
              <p:tags r:id="rId2"/>
            </p:custDataLst>
          </p:nvPr>
        </p:nvSpPr>
        <p:spPr>
          <a:xfrm>
            <a:off x="457200" y="1541950"/>
            <a:ext cx="1554480" cy="2285999"/>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a:t>D</a:t>
            </a:r>
          </a:p>
        </p:txBody>
      </p:sp>
      <p:pic>
        <p:nvPicPr>
          <p:cNvPr id="409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066800"/>
            <a:ext cx="713097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76444514"/>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76200"/>
            <a:ext cx="9067800" cy="838200"/>
          </a:xfrm>
        </p:spPr>
        <p:txBody>
          <a:bodyPr>
            <a:noAutofit/>
          </a:bodyPr>
          <a:lstStyle/>
          <a:p>
            <a:pPr algn="l"/>
            <a:r>
              <a:rPr lang="en-US" sz="2800" b="1" dirty="0" smtClean="0"/>
              <a:t>81. </a:t>
            </a:r>
            <a:r>
              <a:rPr lang="en-US" sz="2800" b="1" dirty="0"/>
              <a:t>Which diagram below best explains how the </a:t>
            </a:r>
            <a:r>
              <a:rPr lang="en-US" sz="2800" b="1" dirty="0" err="1"/>
              <a:t>Gini</a:t>
            </a:r>
            <a:r>
              <a:rPr lang="en-US" sz="2800" b="1" dirty="0"/>
              <a:t> ratio is calculated</a:t>
            </a:r>
            <a:r>
              <a:rPr lang="en-US" sz="2800" b="1" dirty="0" smtClean="0"/>
              <a:t>?  YP 61 #5 </a:t>
            </a:r>
            <a:endParaRPr lang="en-US" sz="2800" b="1" dirty="0"/>
          </a:p>
        </p:txBody>
      </p:sp>
      <p:sp>
        <p:nvSpPr>
          <p:cNvPr id="3" name="TPAnswers"/>
          <p:cNvSpPr>
            <a:spLocks noGrp="1"/>
          </p:cNvSpPr>
          <p:nvPr>
            <p:ph type="body" idx="1"/>
            <p:custDataLst>
              <p:tags r:id="rId2"/>
            </p:custDataLst>
          </p:nvPr>
        </p:nvSpPr>
        <p:spPr>
          <a:xfrm>
            <a:off x="457200" y="1541950"/>
            <a:ext cx="1554480" cy="2285999"/>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a:t>D</a:t>
            </a:r>
          </a:p>
        </p:txBody>
      </p:sp>
      <p:sp>
        <p:nvSpPr>
          <p:cNvPr id="9" name="CorShape1"/>
          <p:cNvSpPr/>
          <p:nvPr>
            <p:custDataLst>
              <p:tags r:id="rId3"/>
            </p:custDataLst>
          </p:nvPr>
        </p:nvSpPr>
        <p:spPr>
          <a:xfrm rot="10800000">
            <a:off x="172720" y="219388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066800"/>
            <a:ext cx="713097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2549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2895600" cy="4267200"/>
          </a:xfrm>
        </p:spPr>
        <p:txBody>
          <a:bodyPr>
            <a:normAutofit fontScale="90000"/>
          </a:bodyPr>
          <a:lstStyle/>
          <a:p>
            <a:pPr algn="l"/>
            <a:r>
              <a:rPr lang="en-US" sz="2800" b="1" u="sng" dirty="0" smtClean="0"/>
              <a:t>Simple </a:t>
            </a:r>
            <a:br>
              <a:rPr lang="en-US" sz="2800" b="1" u="sng" dirty="0" smtClean="0"/>
            </a:br>
            <a:r>
              <a:rPr lang="en-US" sz="2800" b="1" u="sng" dirty="0" smtClean="0"/>
              <a:t>Immigration</a:t>
            </a:r>
            <a:br>
              <a:rPr lang="en-US" sz="2800" b="1" u="sng" dirty="0" smtClean="0"/>
            </a:br>
            <a:r>
              <a:rPr lang="en-US" sz="2800" b="1" u="sng" dirty="0" smtClean="0"/>
              <a:t>Model</a:t>
            </a:r>
            <a:r>
              <a:rPr lang="en-US" sz="2400" b="1" dirty="0" smtClean="0"/>
              <a:t/>
            </a:r>
            <a:br>
              <a:rPr lang="en-US" sz="2400" b="1" dirty="0" smtClean="0"/>
            </a:br>
            <a:r>
              <a:rPr lang="en-US" sz="2400" b="1" dirty="0" smtClean="0"/>
              <a:t>YP 81 #5</a:t>
            </a:r>
            <a:br>
              <a:rPr lang="en-US" sz="2400" b="1" dirty="0" smtClean="0"/>
            </a:br>
            <a:r>
              <a:rPr lang="en-US" sz="2800" dirty="0" err="1" smtClean="0"/>
              <a:t>Alphania's</a:t>
            </a:r>
            <a:r>
              <a:rPr lang="en-US" sz="2800" dirty="0" smtClean="0"/>
              <a:t> domestic </a:t>
            </a:r>
            <a:r>
              <a:rPr lang="en-US" sz="2800" dirty="0"/>
              <a:t>labor force is </a:t>
            </a:r>
            <a:r>
              <a:rPr lang="en-US" sz="2800" i="1" dirty="0"/>
              <a:t>F</a:t>
            </a:r>
            <a:r>
              <a:rPr lang="en-US" sz="2800" dirty="0"/>
              <a:t> and that of </a:t>
            </a:r>
            <a:r>
              <a:rPr lang="en-US" sz="2800" dirty="0" err="1" smtClean="0"/>
              <a:t>Betania</a:t>
            </a:r>
            <a:r>
              <a:rPr lang="en-US" sz="2800" dirty="0" smtClean="0"/>
              <a:t> </a:t>
            </a:r>
            <a:r>
              <a:rPr lang="en-US" sz="2800" dirty="0"/>
              <a:t>is g</a:t>
            </a:r>
            <a:r>
              <a:rPr lang="en-US" sz="2800" dirty="0" smtClean="0"/>
              <a:t>.</a:t>
            </a:r>
            <a:br>
              <a:rPr lang="en-US" sz="2800" dirty="0" smtClean="0"/>
            </a:br>
            <a:r>
              <a:rPr lang="en-US" sz="2800" dirty="0" smtClean="0"/>
              <a:t/>
            </a:r>
            <a:br>
              <a:rPr lang="en-US" sz="2800" dirty="0" smtClean="0"/>
            </a:br>
            <a:r>
              <a:rPr lang="en-US" sz="2800" b="1" dirty="0" smtClean="0"/>
              <a:t>82. </a:t>
            </a:r>
            <a:r>
              <a:rPr lang="en-US" sz="2800" b="1" dirty="0"/>
              <a:t>As a result of migration:</a:t>
            </a:r>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76200"/>
            <a:ext cx="6570785" cy="3733800"/>
          </a:xfrm>
          <a:prstGeom prst="rect">
            <a:avLst/>
          </a:prstGeom>
          <a:noFill/>
          <a:ln>
            <a:noFill/>
          </a:ln>
        </p:spPr>
      </p:pic>
      <p:sp>
        <p:nvSpPr>
          <p:cNvPr id="3" name="TPAnswers"/>
          <p:cNvSpPr>
            <a:spLocks noGrp="1"/>
          </p:cNvSpPr>
          <p:nvPr>
            <p:ph type="body" idx="1"/>
            <p:custDataLst>
              <p:tags r:id="rId2"/>
            </p:custDataLst>
          </p:nvPr>
        </p:nvSpPr>
        <p:spPr>
          <a:xfrm>
            <a:off x="289560" y="4267200"/>
            <a:ext cx="8458200" cy="2438400"/>
          </a:xfrm>
        </p:spPr>
        <p:txBody>
          <a:bodyPr>
            <a:noAutofit/>
          </a:bodyPr>
          <a:lstStyle/>
          <a:p>
            <a:pPr marL="514350" indent="-514350">
              <a:buFont typeface="Arial" pitchFamily="34" charset="0"/>
              <a:buAutoNum type="arabicPeriod"/>
            </a:pPr>
            <a:r>
              <a:rPr lang="en-US" sz="2000" dirty="0" smtClean="0"/>
              <a:t>World output will increase by </a:t>
            </a:r>
            <a:r>
              <a:rPr lang="en-US" sz="2000" dirty="0" err="1" smtClean="0"/>
              <a:t>mljh</a:t>
            </a:r>
            <a:r>
              <a:rPr lang="en-US" sz="2000" dirty="0" smtClean="0"/>
              <a:t> minus MLJH</a:t>
            </a:r>
          </a:p>
          <a:p>
            <a:pPr marL="514350" indent="-514350">
              <a:buFont typeface="Arial" pitchFamily="34" charset="0"/>
              <a:buAutoNum type="arabicPeriod"/>
            </a:pPr>
            <a:r>
              <a:rPr lang="en-US" sz="2000" dirty="0" err="1" smtClean="0"/>
              <a:t>Betania’s</a:t>
            </a:r>
            <a:r>
              <a:rPr lang="en-US" sz="2000" dirty="0" smtClean="0"/>
              <a:t> output will increase, </a:t>
            </a:r>
            <a:r>
              <a:rPr lang="en-US" sz="2000" dirty="0" err="1" smtClean="0"/>
              <a:t>Alphania’s</a:t>
            </a:r>
            <a:r>
              <a:rPr lang="en-US" sz="2000" dirty="0" smtClean="0"/>
              <a:t> decrease, but world output will stay the same </a:t>
            </a:r>
          </a:p>
          <a:p>
            <a:pPr marL="514350" indent="-514350">
              <a:buFont typeface="Arial" pitchFamily="34" charset="0"/>
              <a:buAutoNum type="arabicPeriod"/>
            </a:pPr>
            <a:r>
              <a:rPr lang="en-US" sz="2000" dirty="0" smtClean="0"/>
              <a:t>World output will increase by </a:t>
            </a:r>
            <a:r>
              <a:rPr lang="en-US" sz="2000" dirty="0" err="1" smtClean="0"/>
              <a:t>gjhf</a:t>
            </a:r>
            <a:r>
              <a:rPr lang="en-US" sz="2000" dirty="0" smtClean="0"/>
              <a:t> minus GJHF</a:t>
            </a:r>
          </a:p>
          <a:p>
            <a:pPr marL="514350" indent="-514350">
              <a:buFont typeface="Arial" pitchFamily="34" charset="0"/>
              <a:buAutoNum type="arabicPeriod"/>
            </a:pPr>
            <a:r>
              <a:rPr lang="en-US" sz="2000" dirty="0" smtClean="0"/>
              <a:t>World output will decrease by </a:t>
            </a:r>
            <a:r>
              <a:rPr lang="en-US" sz="2000" dirty="0" err="1" smtClean="0"/>
              <a:t>gjhf</a:t>
            </a:r>
            <a:r>
              <a:rPr lang="en-US" sz="2000" dirty="0" smtClean="0"/>
              <a:t> minus GJHF</a:t>
            </a:r>
            <a:endParaRPr lang="en-US" sz="2000" dirty="0"/>
          </a:p>
        </p:txBody>
      </p:sp>
    </p:spTree>
    <p:custDataLst>
      <p:tags r:id="rId1"/>
    </p:custDataLst>
    <p:extLst>
      <p:ext uri="{BB962C8B-B14F-4D97-AF65-F5344CB8AC3E}">
        <p14:creationId xmlns:p14="http://schemas.microsoft.com/office/powerpoint/2010/main" val="2016168506"/>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2895600" cy="4267200"/>
          </a:xfrm>
        </p:spPr>
        <p:txBody>
          <a:bodyPr>
            <a:normAutofit fontScale="90000"/>
          </a:bodyPr>
          <a:lstStyle/>
          <a:p>
            <a:pPr algn="l"/>
            <a:r>
              <a:rPr lang="en-US" sz="2800" b="1" u="sng" dirty="0" smtClean="0"/>
              <a:t>Simple </a:t>
            </a:r>
            <a:br>
              <a:rPr lang="en-US" sz="2800" b="1" u="sng" dirty="0" smtClean="0"/>
            </a:br>
            <a:r>
              <a:rPr lang="en-US" sz="2800" b="1" u="sng" dirty="0" smtClean="0"/>
              <a:t>Immigration</a:t>
            </a:r>
            <a:br>
              <a:rPr lang="en-US" sz="2800" b="1" u="sng" dirty="0" smtClean="0"/>
            </a:br>
            <a:r>
              <a:rPr lang="en-US" sz="2800" b="1" u="sng" dirty="0" smtClean="0"/>
              <a:t>Model</a:t>
            </a:r>
            <a:r>
              <a:rPr lang="en-US" sz="2400" b="1" dirty="0" smtClean="0"/>
              <a:t/>
            </a:r>
            <a:br>
              <a:rPr lang="en-US" sz="2400" b="1" dirty="0" smtClean="0"/>
            </a:br>
            <a:r>
              <a:rPr lang="en-US" sz="2400" b="1" dirty="0" smtClean="0"/>
              <a:t>YP 81 #5</a:t>
            </a:r>
            <a:br>
              <a:rPr lang="en-US" sz="2400" b="1" dirty="0" smtClean="0"/>
            </a:br>
            <a:r>
              <a:rPr lang="en-US" sz="2800" dirty="0" err="1" smtClean="0"/>
              <a:t>Alphania's</a:t>
            </a:r>
            <a:r>
              <a:rPr lang="en-US" sz="2800" dirty="0" smtClean="0"/>
              <a:t> domestic </a:t>
            </a:r>
            <a:r>
              <a:rPr lang="en-US" sz="2800" dirty="0"/>
              <a:t>labor force is </a:t>
            </a:r>
            <a:r>
              <a:rPr lang="en-US" sz="2800" i="1" dirty="0"/>
              <a:t>F</a:t>
            </a:r>
            <a:r>
              <a:rPr lang="en-US" sz="2800" dirty="0"/>
              <a:t> and that of </a:t>
            </a:r>
            <a:r>
              <a:rPr lang="en-US" sz="2800" dirty="0" err="1" smtClean="0"/>
              <a:t>Betania</a:t>
            </a:r>
            <a:r>
              <a:rPr lang="en-US" sz="2800" dirty="0" smtClean="0"/>
              <a:t> </a:t>
            </a:r>
            <a:r>
              <a:rPr lang="en-US" sz="2800" dirty="0"/>
              <a:t>is g</a:t>
            </a:r>
            <a:r>
              <a:rPr lang="en-US" sz="2800" dirty="0" smtClean="0"/>
              <a:t>.</a:t>
            </a:r>
            <a:br>
              <a:rPr lang="en-US" sz="2800" dirty="0" smtClean="0"/>
            </a:br>
            <a:r>
              <a:rPr lang="en-US" sz="2800" dirty="0" smtClean="0"/>
              <a:t/>
            </a:r>
            <a:br>
              <a:rPr lang="en-US" sz="2800" dirty="0" smtClean="0"/>
            </a:br>
            <a:r>
              <a:rPr lang="en-US" sz="2800" b="1" dirty="0" smtClean="0"/>
              <a:t>82. </a:t>
            </a:r>
            <a:r>
              <a:rPr lang="en-US" sz="2800" b="1" dirty="0"/>
              <a:t>As a result of migration:</a:t>
            </a:r>
          </a:p>
        </p:txBody>
      </p:sp>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76200"/>
            <a:ext cx="6570785" cy="3733800"/>
          </a:xfrm>
          <a:prstGeom prst="rect">
            <a:avLst/>
          </a:prstGeom>
          <a:noFill/>
          <a:ln>
            <a:noFill/>
          </a:ln>
        </p:spPr>
      </p:pic>
      <p:sp>
        <p:nvSpPr>
          <p:cNvPr id="12" name="CorShape1"/>
          <p:cNvSpPr/>
          <p:nvPr>
            <p:custDataLst>
              <p:tags r:id="rId2"/>
            </p:custDataLst>
          </p:nvPr>
        </p:nvSpPr>
        <p:spPr>
          <a:xfrm rot="10800000">
            <a:off x="47896" y="5334000"/>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289560" y="4267200"/>
            <a:ext cx="8458200" cy="2438400"/>
          </a:xfrm>
        </p:spPr>
        <p:txBody>
          <a:bodyPr>
            <a:noAutofit/>
          </a:bodyPr>
          <a:lstStyle/>
          <a:p>
            <a:pPr marL="514350" indent="-514350">
              <a:buFont typeface="Arial" pitchFamily="34" charset="0"/>
              <a:buAutoNum type="arabicPeriod"/>
            </a:pPr>
            <a:r>
              <a:rPr lang="en-US" sz="2000" dirty="0" smtClean="0"/>
              <a:t>World output will increase by </a:t>
            </a:r>
            <a:r>
              <a:rPr lang="en-US" sz="2000" dirty="0" err="1" smtClean="0"/>
              <a:t>mljh</a:t>
            </a:r>
            <a:r>
              <a:rPr lang="en-US" sz="2000" dirty="0" smtClean="0"/>
              <a:t> minus MLJH</a:t>
            </a:r>
          </a:p>
          <a:p>
            <a:pPr marL="514350" indent="-514350">
              <a:buFont typeface="Arial" pitchFamily="34" charset="0"/>
              <a:buAutoNum type="arabicPeriod"/>
            </a:pPr>
            <a:r>
              <a:rPr lang="en-US" sz="2000" dirty="0" err="1" smtClean="0"/>
              <a:t>Betania’s</a:t>
            </a:r>
            <a:r>
              <a:rPr lang="en-US" sz="2000" dirty="0" smtClean="0"/>
              <a:t> output will increase, </a:t>
            </a:r>
            <a:r>
              <a:rPr lang="en-US" sz="2000" dirty="0" err="1" smtClean="0"/>
              <a:t>Alphania’s</a:t>
            </a:r>
            <a:r>
              <a:rPr lang="en-US" sz="2000" dirty="0" smtClean="0"/>
              <a:t> decrease, but world output will stay the same </a:t>
            </a:r>
          </a:p>
          <a:p>
            <a:pPr marL="514350" indent="-514350">
              <a:buFont typeface="Arial" pitchFamily="34" charset="0"/>
              <a:buAutoNum type="arabicPeriod"/>
            </a:pPr>
            <a:r>
              <a:rPr lang="en-US" sz="2000" dirty="0" smtClean="0"/>
              <a:t>World output will increase by </a:t>
            </a:r>
            <a:r>
              <a:rPr lang="en-US" sz="2000" dirty="0" err="1" smtClean="0"/>
              <a:t>gjhf</a:t>
            </a:r>
            <a:r>
              <a:rPr lang="en-US" sz="2000" dirty="0" smtClean="0"/>
              <a:t> minus GJHF</a:t>
            </a:r>
          </a:p>
          <a:p>
            <a:pPr marL="514350" indent="-514350">
              <a:buFont typeface="Arial" pitchFamily="34" charset="0"/>
              <a:buAutoNum type="arabicPeriod"/>
            </a:pPr>
            <a:r>
              <a:rPr lang="en-US" sz="2000" dirty="0" smtClean="0"/>
              <a:t>World output will decrease by </a:t>
            </a:r>
            <a:r>
              <a:rPr lang="en-US" sz="2000" dirty="0" err="1" smtClean="0"/>
              <a:t>gjhf</a:t>
            </a:r>
            <a:r>
              <a:rPr lang="en-US" sz="2000" dirty="0" smtClean="0"/>
              <a:t> minus GJHF</a:t>
            </a:r>
            <a:endParaRPr lang="en-US" sz="2000" dirty="0"/>
          </a:p>
        </p:txBody>
      </p:sp>
    </p:spTree>
    <p:custDataLst>
      <p:tags r:id="rId1"/>
    </p:custDataLst>
    <p:extLst>
      <p:ext uri="{BB962C8B-B14F-4D97-AF65-F5344CB8AC3E}">
        <p14:creationId xmlns:p14="http://schemas.microsoft.com/office/powerpoint/2010/main" val="298938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898894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55" name="SMARTInkShape-311"/>
          <p:cNvSpPr/>
          <p:nvPr>
            <p:custDataLst>
              <p:tags r:id="rId2"/>
            </p:custDataLst>
          </p:nvPr>
        </p:nvSpPr>
        <p:spPr>
          <a:xfrm>
            <a:off x="4191000" y="2857847"/>
            <a:ext cx="29312" cy="9179"/>
          </a:xfrm>
          <a:custGeom>
            <a:avLst/>
            <a:gdLst/>
            <a:ahLst/>
            <a:cxnLst/>
            <a:rect l="0" t="0" r="0" b="0"/>
            <a:pathLst>
              <a:path w="29312" h="9179">
                <a:moveTo>
                  <a:pt x="0" y="9178"/>
                </a:moveTo>
                <a:lnTo>
                  <a:pt x="0" y="977"/>
                </a:lnTo>
                <a:lnTo>
                  <a:pt x="1058" y="536"/>
                </a:lnTo>
                <a:lnTo>
                  <a:pt x="2931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itle 1"/>
          <p:cNvSpPr txBox="1">
            <a:spLocks/>
          </p:cNvSpPr>
          <p:nvPr/>
        </p:nvSpPr>
        <p:spPr>
          <a:xfrm>
            <a:off x="762000" y="6019800"/>
            <a:ext cx="7772400" cy="685799"/>
          </a:xfrm>
          <a:prstGeom prst="rect">
            <a:avLst/>
          </a:prstGeom>
          <a:ln w="38100">
            <a:solidFill>
              <a:srgbClr val="00B0F0"/>
            </a:solidFill>
          </a:ln>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22a - Immigration</a:t>
            </a:r>
            <a:endParaRPr lang="en-US" b="1" dirty="0"/>
          </a:p>
        </p:txBody>
      </p:sp>
    </p:spTree>
    <p:custDataLst>
      <p:tags r:id="rId1"/>
    </p:custDataLst>
    <p:extLst>
      <p:ext uri="{BB962C8B-B14F-4D97-AF65-F5344CB8AC3E}">
        <p14:creationId xmlns:p14="http://schemas.microsoft.com/office/powerpoint/2010/main" val="1286914920"/>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955458" cy="3306762"/>
          </a:xfrm>
        </p:spPr>
        <p:txBody>
          <a:bodyPr>
            <a:normAutofit fontScale="90000"/>
          </a:bodyPr>
          <a:lstStyle/>
          <a:p>
            <a:pPr algn="l"/>
            <a:r>
              <a:rPr lang="en-US" sz="3600" b="1" dirty="0" smtClean="0"/>
              <a:t>83. If </a:t>
            </a:r>
            <a:r>
              <a:rPr lang="en-US" sz="3600" b="1" dirty="0"/>
              <a:t>initially the gov’t </a:t>
            </a:r>
            <a:r>
              <a:rPr lang="en-US" sz="3600" b="1" dirty="0" smtClean="0"/>
              <a:t>cannot stop illegal immigration, but then finds a way to block it, then  ____ domestic workers gain jobs and ____ immigrants lose jobs. </a:t>
            </a:r>
            <a:r>
              <a:rPr lang="en-US" sz="3600" dirty="0" smtClean="0"/>
              <a:t>(YP 84 #5)</a:t>
            </a:r>
            <a:endParaRPr lang="en-US" sz="3600" dirty="0"/>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8931" y="-228600"/>
            <a:ext cx="4559869" cy="3962400"/>
          </a:xfrm>
          <a:prstGeom prst="rect">
            <a:avLst/>
          </a:prstGeom>
          <a:noFill/>
          <a:ln>
            <a:noFill/>
          </a:ln>
        </p:spPr>
      </p:pic>
      <p:sp>
        <p:nvSpPr>
          <p:cNvPr id="3" name="TPAnswers"/>
          <p:cNvSpPr>
            <a:spLocks noGrp="1"/>
          </p:cNvSpPr>
          <p:nvPr>
            <p:ph type="body" idx="1"/>
            <p:custDataLst>
              <p:tags r:id="rId2"/>
            </p:custDataLst>
          </p:nvPr>
        </p:nvSpPr>
        <p:spPr>
          <a:xfrm>
            <a:off x="457200" y="3810000"/>
            <a:ext cx="6096000" cy="2316163"/>
          </a:xfrm>
        </p:spPr>
        <p:txBody>
          <a:bodyPr>
            <a:noAutofit/>
          </a:bodyPr>
          <a:lstStyle/>
          <a:p>
            <a:pPr marL="514350" indent="-514350">
              <a:buFont typeface="Arial" pitchFamily="34" charset="0"/>
              <a:buAutoNum type="arabicPeriod"/>
            </a:pPr>
            <a:r>
              <a:rPr lang="en-US" dirty="0" smtClean="0"/>
              <a:t>100,000 gain jobs, 200,000 lose</a:t>
            </a:r>
          </a:p>
          <a:p>
            <a:pPr marL="514350" indent="-514350">
              <a:buFont typeface="Arial" pitchFamily="34" charset="0"/>
              <a:buAutoNum type="arabicPeriod"/>
            </a:pPr>
            <a:r>
              <a:rPr lang="en-US" dirty="0" smtClean="0"/>
              <a:t>200,000 </a:t>
            </a:r>
            <a:r>
              <a:rPr lang="en-US" dirty="0"/>
              <a:t>gain jobs, </a:t>
            </a:r>
            <a:r>
              <a:rPr lang="en-US" dirty="0" smtClean="0"/>
              <a:t>200,000 </a:t>
            </a:r>
            <a:r>
              <a:rPr lang="en-US" dirty="0"/>
              <a:t>lose</a:t>
            </a:r>
          </a:p>
          <a:p>
            <a:pPr marL="514350" indent="-514350">
              <a:buFont typeface="Arial" pitchFamily="34" charset="0"/>
              <a:buAutoNum type="arabicPeriod"/>
            </a:pPr>
            <a:r>
              <a:rPr lang="en-US" dirty="0" smtClean="0"/>
              <a:t>100,000 </a:t>
            </a:r>
            <a:r>
              <a:rPr lang="en-US" dirty="0"/>
              <a:t>gain jobs, </a:t>
            </a:r>
            <a:r>
              <a:rPr lang="en-US" dirty="0" smtClean="0"/>
              <a:t>250,000 </a:t>
            </a:r>
            <a:r>
              <a:rPr lang="en-US" dirty="0"/>
              <a:t>lose</a:t>
            </a:r>
          </a:p>
          <a:p>
            <a:pPr marL="514350" indent="-514350">
              <a:buFont typeface="Arial" pitchFamily="34" charset="0"/>
              <a:buAutoNum type="arabicPeriod"/>
            </a:pPr>
            <a:r>
              <a:rPr lang="en-US" dirty="0" smtClean="0"/>
              <a:t>100,000 </a:t>
            </a:r>
            <a:r>
              <a:rPr lang="en-US" dirty="0"/>
              <a:t>gain jobs, </a:t>
            </a:r>
            <a:r>
              <a:rPr lang="en-US" dirty="0" smtClean="0"/>
              <a:t>150,000 </a:t>
            </a:r>
            <a:r>
              <a:rPr lang="en-US" dirty="0"/>
              <a:t>lose</a:t>
            </a:r>
          </a:p>
        </p:txBody>
      </p:sp>
    </p:spTree>
    <p:custDataLst>
      <p:tags r:id="rId1"/>
    </p:custDataLst>
    <p:extLst>
      <p:ext uri="{BB962C8B-B14F-4D97-AF65-F5344CB8AC3E}">
        <p14:creationId xmlns:p14="http://schemas.microsoft.com/office/powerpoint/2010/main" val="358310696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955458" cy="3306762"/>
          </a:xfrm>
        </p:spPr>
        <p:txBody>
          <a:bodyPr>
            <a:normAutofit fontScale="90000"/>
          </a:bodyPr>
          <a:lstStyle/>
          <a:p>
            <a:pPr algn="l"/>
            <a:r>
              <a:rPr lang="en-US" sz="3600" b="1" dirty="0" smtClean="0"/>
              <a:t>83. If </a:t>
            </a:r>
            <a:r>
              <a:rPr lang="en-US" sz="3600" b="1" dirty="0"/>
              <a:t>initially the gov’t </a:t>
            </a:r>
            <a:r>
              <a:rPr lang="en-US" sz="3600" b="1" dirty="0" smtClean="0"/>
              <a:t>cannot stop illegal immigration, but then finds a way to block it, then  ____ domestic workers gain jobs and ____ immigrants lose jobs. </a:t>
            </a:r>
            <a:r>
              <a:rPr lang="en-US" sz="3600" dirty="0" smtClean="0"/>
              <a:t>(YP 84 #5)</a:t>
            </a:r>
            <a:endParaRPr lang="en-US" sz="3600" dirty="0"/>
          </a:p>
        </p:txBody>
      </p:sp>
      <p:pic>
        <p:nvPicPr>
          <p:cNvPr id="5" name="Picture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8931" y="-228600"/>
            <a:ext cx="4559869" cy="3962400"/>
          </a:xfrm>
          <a:prstGeom prst="rect">
            <a:avLst/>
          </a:prstGeom>
          <a:noFill/>
          <a:ln>
            <a:noFill/>
          </a:ln>
        </p:spPr>
      </p:pic>
      <p:sp>
        <p:nvSpPr>
          <p:cNvPr id="8" name="CorShape1"/>
          <p:cNvSpPr/>
          <p:nvPr>
            <p:custDataLst>
              <p:tags r:id="rId2"/>
            </p:custDataLst>
          </p:nvPr>
        </p:nvSpPr>
        <p:spPr>
          <a:xfrm rot="10800000">
            <a:off x="172720" y="3974254"/>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3810000"/>
            <a:ext cx="6096000" cy="2316163"/>
          </a:xfrm>
        </p:spPr>
        <p:txBody>
          <a:bodyPr>
            <a:noAutofit/>
          </a:bodyPr>
          <a:lstStyle/>
          <a:p>
            <a:pPr marL="514350" indent="-514350">
              <a:buFont typeface="Arial" pitchFamily="34" charset="0"/>
              <a:buAutoNum type="arabicPeriod"/>
            </a:pPr>
            <a:r>
              <a:rPr lang="en-US" dirty="0" smtClean="0"/>
              <a:t>100,000 gain jobs, 200,000 lose</a:t>
            </a:r>
          </a:p>
          <a:p>
            <a:pPr marL="514350" indent="-514350">
              <a:buFont typeface="Arial" pitchFamily="34" charset="0"/>
              <a:buAutoNum type="arabicPeriod"/>
            </a:pPr>
            <a:r>
              <a:rPr lang="en-US" dirty="0" smtClean="0"/>
              <a:t>200,000 </a:t>
            </a:r>
            <a:r>
              <a:rPr lang="en-US" dirty="0"/>
              <a:t>gain jobs, </a:t>
            </a:r>
            <a:r>
              <a:rPr lang="en-US" dirty="0" smtClean="0"/>
              <a:t>200,000 </a:t>
            </a:r>
            <a:r>
              <a:rPr lang="en-US" dirty="0"/>
              <a:t>lose</a:t>
            </a:r>
          </a:p>
          <a:p>
            <a:pPr marL="514350" indent="-514350">
              <a:buFont typeface="Arial" pitchFamily="34" charset="0"/>
              <a:buAutoNum type="arabicPeriod"/>
            </a:pPr>
            <a:r>
              <a:rPr lang="en-US" dirty="0" smtClean="0"/>
              <a:t>100,000 </a:t>
            </a:r>
            <a:r>
              <a:rPr lang="en-US" dirty="0"/>
              <a:t>gain jobs, </a:t>
            </a:r>
            <a:r>
              <a:rPr lang="en-US" dirty="0" smtClean="0"/>
              <a:t>250,000 </a:t>
            </a:r>
            <a:r>
              <a:rPr lang="en-US" dirty="0"/>
              <a:t>lose</a:t>
            </a:r>
          </a:p>
          <a:p>
            <a:pPr marL="514350" indent="-514350">
              <a:buFont typeface="Arial" pitchFamily="34" charset="0"/>
              <a:buAutoNum type="arabicPeriod"/>
            </a:pPr>
            <a:r>
              <a:rPr lang="en-US" dirty="0" smtClean="0"/>
              <a:t>100,000 </a:t>
            </a:r>
            <a:r>
              <a:rPr lang="en-US" dirty="0"/>
              <a:t>gain jobs, </a:t>
            </a:r>
            <a:r>
              <a:rPr lang="en-US" dirty="0" smtClean="0"/>
              <a:t>150,000 </a:t>
            </a:r>
            <a:r>
              <a:rPr lang="en-US" dirty="0"/>
              <a:t>lose</a:t>
            </a:r>
          </a:p>
        </p:txBody>
      </p:sp>
    </p:spTree>
    <p:custDataLst>
      <p:tags r:id="rId1"/>
    </p:custDataLst>
    <p:extLst>
      <p:ext uri="{BB962C8B-B14F-4D97-AF65-F5344CB8AC3E}">
        <p14:creationId xmlns:p14="http://schemas.microsoft.com/office/powerpoint/2010/main" val="199463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381000"/>
            <a:ext cx="6096000" cy="515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0" y="4800600"/>
            <a:ext cx="8228984" cy="1569660"/>
          </a:xfrm>
          <a:prstGeom prst="rect">
            <a:avLst/>
          </a:prstGeom>
          <a:noFill/>
        </p:spPr>
        <p:txBody>
          <a:bodyPr wrap="none" rtlCol="0">
            <a:spAutoFit/>
          </a:bodyPr>
          <a:lstStyle/>
          <a:p>
            <a:r>
              <a:rPr lang="en-US" sz="3200" b="1" dirty="0" smtClean="0"/>
              <a:t>Total employment now = 350, so:</a:t>
            </a:r>
          </a:p>
          <a:p>
            <a:r>
              <a:rPr lang="en-US" sz="3200" b="1" dirty="0" smtClean="0"/>
              <a:t>    100 domestic workers gained jobs (350 – 250)</a:t>
            </a:r>
          </a:p>
          <a:p>
            <a:r>
              <a:rPr lang="en-US" sz="3200" b="1" dirty="0" smtClean="0"/>
              <a:t>    200 illegal workers lost jobs (450 – 250)</a:t>
            </a:r>
            <a:endParaRPr lang="en-US" sz="3200" b="1" dirty="0"/>
          </a:p>
        </p:txBody>
      </p:sp>
    </p:spTree>
    <p:custDataLst>
      <p:tags r:id="rId1"/>
    </p:custDataLst>
    <p:extLst>
      <p:ext uri="{BB962C8B-B14F-4D97-AF65-F5344CB8AC3E}">
        <p14:creationId xmlns:p14="http://schemas.microsoft.com/office/powerpoint/2010/main" val="1483360948"/>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352800"/>
          </a:xfrm>
        </p:spPr>
        <p:txBody>
          <a:bodyPr>
            <a:normAutofit/>
          </a:bodyPr>
          <a:lstStyle/>
          <a:p>
            <a:r>
              <a:rPr lang="en-US" sz="9600" b="1" dirty="0" smtClean="0">
                <a:latin typeface="Bodoni MT Black" pitchFamily="18" charset="0"/>
                <a:cs typeface="Aparajita" pitchFamily="34" charset="0"/>
              </a:rPr>
              <a:t>Study hard!</a:t>
            </a:r>
            <a:r>
              <a:rPr lang="en-US" dirty="0" smtClean="0"/>
              <a:t/>
            </a:r>
            <a:br>
              <a:rPr lang="en-US" dirty="0" smtClean="0"/>
            </a:br>
            <a:endParaRPr lang="en-US" dirty="0"/>
          </a:p>
        </p:txBody>
      </p:sp>
    </p:spTree>
    <p:custDataLst>
      <p:tags r:id="rId1"/>
    </p:custDataLst>
    <p:extLst>
      <p:ext uri="{BB962C8B-B14F-4D97-AF65-F5344CB8AC3E}">
        <p14:creationId xmlns:p14="http://schemas.microsoft.com/office/powerpoint/2010/main" val="2411500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81529" y="1524000"/>
            <a:ext cx="8878937" cy="1828800"/>
          </a:xfrm>
        </p:spPr>
        <p:txBody>
          <a:bodyPr>
            <a:normAutofit fontScale="90000"/>
          </a:bodyPr>
          <a:lstStyle/>
          <a:p>
            <a:pPr algn="l"/>
            <a:r>
              <a:rPr lang="en-US" sz="3200" b="1" dirty="0" smtClean="0"/>
              <a:t>9. </a:t>
            </a:r>
            <a:r>
              <a:rPr lang="en-US" sz="3200" b="1" dirty="0"/>
              <a:t>Assume before </a:t>
            </a:r>
            <a:r>
              <a:rPr lang="en-US" sz="3200" b="1" dirty="0" smtClean="0"/>
              <a:t>specialization both countries were producing at “B”, If </a:t>
            </a:r>
            <a:r>
              <a:rPr lang="en-US" sz="3200" b="1" dirty="0"/>
              <a:t>they specialize 100</a:t>
            </a:r>
            <a:r>
              <a:rPr lang="en-US" sz="3200" b="1" dirty="0" smtClean="0"/>
              <a:t>% according to their comparative advantage, </a:t>
            </a:r>
            <a:r>
              <a:rPr lang="en-US" sz="3200" b="1" dirty="0"/>
              <a:t>then the </a:t>
            </a:r>
            <a:r>
              <a:rPr lang="en-US" sz="3200" b="1" u="sng" dirty="0"/>
              <a:t>gains</a:t>
            </a:r>
            <a:r>
              <a:rPr lang="en-US" sz="3200" b="1" dirty="0"/>
              <a:t> will be:</a:t>
            </a:r>
            <a:endParaRPr lang="en-US" sz="3200" dirty="0"/>
          </a:p>
        </p:txBody>
      </p:sp>
      <p:pic>
        <p:nvPicPr>
          <p:cNvPr id="14384" name="Picture 15" descr="alphaomeg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99419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rShape1"/>
          <p:cNvSpPr/>
          <p:nvPr>
            <p:custDataLst>
              <p:tags r:id="rId2"/>
            </p:custDataLst>
          </p:nvPr>
        </p:nvSpPr>
        <p:spPr>
          <a:xfrm rot="10800000">
            <a:off x="1010920" y="3517054"/>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1295400" y="3352800"/>
            <a:ext cx="4343400" cy="2667000"/>
          </a:xfrm>
        </p:spPr>
        <p:txBody>
          <a:bodyPr>
            <a:noAutofit/>
          </a:bodyPr>
          <a:lstStyle/>
          <a:p>
            <a:pPr marL="514350" indent="-514350">
              <a:buFont typeface="Arial" pitchFamily="34" charset="0"/>
              <a:buAutoNum type="arabicPeriod"/>
            </a:pPr>
            <a:r>
              <a:rPr lang="en-US" dirty="0" smtClean="0"/>
              <a:t>30 wheat </a:t>
            </a:r>
          </a:p>
          <a:p>
            <a:pPr marL="514350" indent="-514350">
              <a:buFont typeface="Arial" pitchFamily="34" charset="0"/>
              <a:buAutoNum type="arabicPeriod"/>
            </a:pPr>
            <a:r>
              <a:rPr lang="en-US" dirty="0" smtClean="0"/>
              <a:t>15 steel</a:t>
            </a:r>
          </a:p>
          <a:p>
            <a:pPr marL="514350" indent="-514350">
              <a:buFont typeface="Arial" pitchFamily="34" charset="0"/>
              <a:buAutoNum type="arabicPeriod"/>
            </a:pPr>
            <a:r>
              <a:rPr lang="en-US" dirty="0" smtClean="0"/>
              <a:t>60 steel and 60 wheat</a:t>
            </a:r>
          </a:p>
          <a:p>
            <a:pPr marL="514350" indent="-514350">
              <a:buFont typeface="Arial" pitchFamily="34" charset="0"/>
              <a:buAutoNum type="arabicPeriod"/>
            </a:pPr>
            <a:r>
              <a:rPr lang="en-US" dirty="0" smtClean="0"/>
              <a:t>60 steel and 20 wheat</a:t>
            </a:r>
            <a:endParaRPr lang="en-US" dirty="0"/>
          </a:p>
        </p:txBody>
      </p:sp>
      <p:sp>
        <p:nvSpPr>
          <p:cNvPr id="11" name="TextBox 10"/>
          <p:cNvSpPr txBox="1"/>
          <p:nvPr/>
        </p:nvSpPr>
        <p:spPr>
          <a:xfrm>
            <a:off x="152400" y="5867400"/>
            <a:ext cx="1451038" cy="769441"/>
          </a:xfrm>
          <a:prstGeom prst="rect">
            <a:avLst/>
          </a:prstGeom>
          <a:noFill/>
        </p:spPr>
        <p:txBody>
          <a:bodyPr wrap="none" rtlCol="0">
            <a:spAutoFit/>
          </a:bodyPr>
          <a:lstStyle/>
          <a:p>
            <a:r>
              <a:rPr lang="en-US" sz="4400" dirty="0" smtClean="0"/>
              <a:t>YP 36</a:t>
            </a:r>
            <a:endParaRPr lang="en-US" sz="4400" dirty="0"/>
          </a:p>
        </p:txBody>
      </p:sp>
    </p:spTree>
    <p:custDataLst>
      <p:tags r:id="rId1"/>
    </p:custDataLst>
    <p:extLst>
      <p:ext uri="{BB962C8B-B14F-4D97-AF65-F5344CB8AC3E}">
        <p14:creationId xmlns:p14="http://schemas.microsoft.com/office/powerpoint/2010/main" val="304673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724400" cy="3200400"/>
          </a:xfrm>
        </p:spPr>
        <p:txBody>
          <a:bodyPr>
            <a:normAutofit fontScale="90000"/>
          </a:bodyPr>
          <a:lstStyle/>
          <a:p>
            <a:r>
              <a:rPr lang="en-US" sz="4000" b="1" dirty="0" smtClean="0"/>
              <a:t>1. </a:t>
            </a:r>
            <a:r>
              <a:rPr lang="en-US" sz="4000" b="1" dirty="0"/>
              <a:t>Suppose you have a money income of $10, all of which you spend on Coke and popcorn. </a:t>
            </a:r>
            <a:r>
              <a:rPr lang="en-US" sz="4000" b="1" dirty="0" smtClean="0"/>
              <a:t>The price </a:t>
            </a:r>
            <a:r>
              <a:rPr lang="en-US" sz="4000" b="1" dirty="0"/>
              <a:t>of Coke </a:t>
            </a:r>
            <a:r>
              <a:rPr lang="en-US" sz="4000" b="1" dirty="0" smtClean="0"/>
              <a:t>is:</a:t>
            </a:r>
            <a:endParaRPr lang="en-US" sz="4000" b="1" dirty="0"/>
          </a:p>
        </p:txBody>
      </p:sp>
      <p:pic>
        <p:nvPicPr>
          <p:cNvPr id="7" name="Picture 7"/>
          <p:cNvPicPr>
            <a:picLocks noChangeAspect="1" noChangeArrowheads="1"/>
          </p:cNvPicPr>
          <p:nvPr/>
        </p:nvPicPr>
        <p:blipFill>
          <a:blip r:embed="rId4" cstate="print"/>
          <a:srcRect/>
          <a:stretch>
            <a:fillRect/>
          </a:stretch>
        </p:blipFill>
        <p:spPr bwMode="auto">
          <a:xfrm>
            <a:off x="4800600" y="0"/>
            <a:ext cx="5989854" cy="59436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3048000"/>
            <a:ext cx="2362200" cy="2239963"/>
          </a:xfrm>
        </p:spPr>
        <p:txBody>
          <a:bodyPr>
            <a:normAutofit fontScale="92500" lnSpcReduction="20000"/>
          </a:bodyPr>
          <a:lstStyle/>
          <a:p>
            <a:pPr marL="514350" indent="-514350">
              <a:buFont typeface="Arial" pitchFamily="34" charset="0"/>
              <a:buAutoNum type="arabicPeriod"/>
            </a:pPr>
            <a:r>
              <a:rPr lang="en-US" sz="4000" dirty="0" smtClean="0"/>
              <a:t>$.10</a:t>
            </a:r>
          </a:p>
          <a:p>
            <a:pPr marL="514350" indent="-514350">
              <a:buFont typeface="Arial" pitchFamily="34" charset="0"/>
              <a:buAutoNum type="arabicPeriod"/>
            </a:pPr>
            <a:r>
              <a:rPr lang="en-US" sz="4000" dirty="0" smtClean="0"/>
              <a:t>$.20</a:t>
            </a:r>
          </a:p>
          <a:p>
            <a:pPr marL="514350" indent="-514350">
              <a:buFont typeface="Arial" pitchFamily="34" charset="0"/>
              <a:buAutoNum type="arabicPeriod"/>
            </a:pPr>
            <a:r>
              <a:rPr lang="en-US" sz="4000" dirty="0" smtClean="0"/>
              <a:t>$.50</a:t>
            </a:r>
          </a:p>
          <a:p>
            <a:pPr marL="514350" indent="-514350">
              <a:buFont typeface="Arial" pitchFamily="34" charset="0"/>
              <a:buAutoNum type="arabicPeriod"/>
            </a:pPr>
            <a:r>
              <a:rPr lang="en-US" sz="4000" dirty="0" smtClean="0"/>
              <a:t>$1.00</a:t>
            </a:r>
            <a:endParaRPr lang="en-US" sz="4000" dirty="0"/>
          </a:p>
        </p:txBody>
      </p:sp>
    </p:spTree>
    <p:custDataLst>
      <p:tags r:id="rId1"/>
    </p:custDataLst>
    <p:extLst>
      <p:ext uri="{BB962C8B-B14F-4D97-AF65-F5344CB8AC3E}">
        <p14:creationId xmlns:p14="http://schemas.microsoft.com/office/powerpoint/2010/main" val="2393906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133600"/>
            <a:ext cx="8686800" cy="838200"/>
          </a:xfrm>
        </p:spPr>
        <p:txBody>
          <a:bodyPr>
            <a:normAutofit/>
          </a:bodyPr>
          <a:lstStyle/>
          <a:p>
            <a:pPr algn="l"/>
            <a:r>
              <a:rPr lang="en-US" sz="3200" b="1" dirty="0" smtClean="0"/>
              <a:t>10. If the price in this market for wheat was $4:</a:t>
            </a:r>
            <a:endParaRPr lang="en-US" sz="3200" b="1" dirty="0"/>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0"/>
            <a:ext cx="8604858" cy="2133600"/>
          </a:xfrm>
          <a:prstGeom prst="rect">
            <a:avLst/>
          </a:prstGeom>
          <a:noFill/>
          <a:ln>
            <a:noFill/>
          </a:ln>
        </p:spPr>
      </p:pic>
      <p:sp>
        <p:nvSpPr>
          <p:cNvPr id="3" name="TPAnswers"/>
          <p:cNvSpPr>
            <a:spLocks noGrp="1"/>
          </p:cNvSpPr>
          <p:nvPr>
            <p:ph type="body" idx="1"/>
            <p:custDataLst>
              <p:tags r:id="rId2"/>
            </p:custDataLst>
          </p:nvPr>
        </p:nvSpPr>
        <p:spPr>
          <a:xfrm>
            <a:off x="457200" y="2971800"/>
            <a:ext cx="8382000" cy="3154363"/>
          </a:xfrm>
        </p:spPr>
        <p:txBody>
          <a:bodyPr>
            <a:normAutofit lnSpcReduction="10000"/>
          </a:bodyPr>
          <a:lstStyle/>
          <a:p>
            <a:pPr marL="514350" indent="-514350">
              <a:buFont typeface="Arial" pitchFamily="34" charset="0"/>
              <a:buAutoNum type="arabicPeriod"/>
            </a:pPr>
            <a:r>
              <a:rPr lang="en-US" dirty="0" smtClean="0"/>
              <a:t>The market would “clear”, </a:t>
            </a:r>
            <a:r>
              <a:rPr lang="en-US" dirty="0" err="1" smtClean="0"/>
              <a:t>Qd</a:t>
            </a:r>
            <a:r>
              <a:rPr lang="en-US" dirty="0" smtClean="0"/>
              <a:t> would equal Qs</a:t>
            </a:r>
          </a:p>
          <a:p>
            <a:pPr marL="514350" indent="-514350">
              <a:buFont typeface="Arial" pitchFamily="34" charset="0"/>
              <a:buAutoNum type="arabicPeriod"/>
            </a:pPr>
            <a:r>
              <a:rPr lang="en-US" dirty="0" smtClean="0"/>
              <a:t>Buyers would want to purchase more wheat than is currently being supplied</a:t>
            </a:r>
          </a:p>
          <a:p>
            <a:pPr marL="514350" indent="-514350">
              <a:buFont typeface="Arial" pitchFamily="34" charset="0"/>
              <a:buAutoNum type="arabicPeriod"/>
            </a:pPr>
            <a:r>
              <a:rPr lang="en-US" dirty="0" smtClean="0"/>
              <a:t>Farmers would not be able to sell all of their wheat</a:t>
            </a:r>
          </a:p>
          <a:p>
            <a:pPr marL="514350" indent="-514350">
              <a:buFont typeface="Arial" pitchFamily="34" charset="0"/>
              <a:buAutoNum type="arabicPeriod"/>
            </a:pPr>
            <a:r>
              <a:rPr lang="en-US" dirty="0" smtClean="0"/>
              <a:t>There would be a shortage of wheat</a:t>
            </a:r>
            <a:endParaRPr lang="en-US" dirty="0"/>
          </a:p>
        </p:txBody>
      </p:sp>
    </p:spTree>
    <p:custDataLst>
      <p:tags r:id="rId1"/>
    </p:custDataLst>
    <p:extLst>
      <p:ext uri="{BB962C8B-B14F-4D97-AF65-F5344CB8AC3E}">
        <p14:creationId xmlns:p14="http://schemas.microsoft.com/office/powerpoint/2010/main" val="3218932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133600"/>
            <a:ext cx="8686800" cy="838200"/>
          </a:xfrm>
        </p:spPr>
        <p:txBody>
          <a:bodyPr>
            <a:normAutofit/>
          </a:bodyPr>
          <a:lstStyle/>
          <a:p>
            <a:pPr algn="l"/>
            <a:r>
              <a:rPr lang="en-US" sz="3200" b="1" dirty="0" smtClean="0"/>
              <a:t>10. If the price in this market for wheat was $4:</a:t>
            </a:r>
            <a:endParaRPr lang="en-US" sz="3200" b="1" dirty="0"/>
          </a:p>
        </p:txBody>
      </p:sp>
      <p:pic>
        <p:nvPicPr>
          <p:cNvPr id="5" name="Picture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0"/>
            <a:ext cx="8604858" cy="2133600"/>
          </a:xfrm>
          <a:prstGeom prst="rect">
            <a:avLst/>
          </a:prstGeom>
          <a:noFill/>
          <a:ln>
            <a:noFill/>
          </a:ln>
        </p:spPr>
      </p:pic>
      <p:sp>
        <p:nvSpPr>
          <p:cNvPr id="7" name="CorShape1"/>
          <p:cNvSpPr/>
          <p:nvPr>
            <p:custDataLst>
              <p:tags r:id="rId2"/>
            </p:custDataLst>
          </p:nvPr>
        </p:nvSpPr>
        <p:spPr>
          <a:xfrm rot="10800000">
            <a:off x="-10160" y="4626525"/>
            <a:ext cx="584200" cy="584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971800"/>
            <a:ext cx="8382000" cy="3154363"/>
          </a:xfrm>
        </p:spPr>
        <p:txBody>
          <a:bodyPr>
            <a:normAutofit lnSpcReduction="10000"/>
          </a:bodyPr>
          <a:lstStyle/>
          <a:p>
            <a:pPr marL="514350" indent="-514350">
              <a:buFont typeface="Arial" pitchFamily="34" charset="0"/>
              <a:buAutoNum type="arabicPeriod"/>
            </a:pPr>
            <a:r>
              <a:rPr lang="en-US" dirty="0" smtClean="0"/>
              <a:t>The market </a:t>
            </a:r>
            <a:r>
              <a:rPr lang="en-US" smtClean="0"/>
              <a:t>would “clear”, </a:t>
            </a:r>
            <a:r>
              <a:rPr lang="en-US" dirty="0" err="1" smtClean="0"/>
              <a:t>Qd</a:t>
            </a:r>
            <a:r>
              <a:rPr lang="en-US" dirty="0" smtClean="0"/>
              <a:t> would equal Qs</a:t>
            </a:r>
          </a:p>
          <a:p>
            <a:pPr marL="514350" indent="-514350">
              <a:buFont typeface="Arial" pitchFamily="34" charset="0"/>
              <a:buAutoNum type="arabicPeriod"/>
            </a:pPr>
            <a:r>
              <a:rPr lang="en-US" dirty="0" smtClean="0"/>
              <a:t>Buyers would want to purchase more wheat than is currently being supplied</a:t>
            </a:r>
          </a:p>
          <a:p>
            <a:pPr marL="514350" indent="-514350">
              <a:buFont typeface="Arial" pitchFamily="34" charset="0"/>
              <a:buAutoNum type="arabicPeriod"/>
            </a:pPr>
            <a:r>
              <a:rPr lang="en-US" dirty="0" smtClean="0"/>
              <a:t>Farmers would not be able to sell all of their wheat</a:t>
            </a:r>
          </a:p>
          <a:p>
            <a:pPr marL="514350" indent="-514350">
              <a:buFont typeface="Arial" pitchFamily="34" charset="0"/>
              <a:buAutoNum type="arabicPeriod"/>
            </a:pPr>
            <a:r>
              <a:rPr lang="en-US" dirty="0" smtClean="0"/>
              <a:t>There would be a shortage of wheat</a:t>
            </a:r>
            <a:endParaRPr lang="en-US" dirty="0"/>
          </a:p>
        </p:txBody>
      </p:sp>
    </p:spTree>
    <p:custDataLst>
      <p:tags r:id="rId1"/>
    </p:custDataLst>
    <p:extLst>
      <p:ext uri="{BB962C8B-B14F-4D97-AF65-F5344CB8AC3E}">
        <p14:creationId xmlns:p14="http://schemas.microsoft.com/office/powerpoint/2010/main" val="81957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US" dirty="0" smtClean="0"/>
              <a:t>11 and 12</a:t>
            </a:r>
            <a:endParaRPr lang="en-US" dirty="0"/>
          </a:p>
        </p:txBody>
      </p:sp>
      <p:pic>
        <p:nvPicPr>
          <p:cNvPr id="27650" name="Picture 2"/>
          <p:cNvPicPr>
            <a:picLocks noChangeAspect="1" noChangeArrowheads="1"/>
          </p:cNvPicPr>
          <p:nvPr/>
        </p:nvPicPr>
        <p:blipFill>
          <a:blip r:embed="rId3" cstate="print"/>
          <a:srcRect/>
          <a:stretch>
            <a:fillRect/>
          </a:stretch>
        </p:blipFill>
        <p:spPr bwMode="auto">
          <a:xfrm>
            <a:off x="3276600" y="533400"/>
            <a:ext cx="5582498" cy="53006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20073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4343400" cy="2239962"/>
          </a:xfrm>
        </p:spPr>
        <p:txBody>
          <a:bodyPr>
            <a:normAutofit fontScale="90000"/>
          </a:bodyPr>
          <a:lstStyle/>
          <a:p>
            <a:pPr algn="l"/>
            <a:r>
              <a:rPr lang="en-US" sz="3600" b="1" dirty="0" smtClean="0"/>
              <a:t>11. </a:t>
            </a:r>
            <a:r>
              <a:rPr lang="en-US" sz="3600" b="1" dirty="0"/>
              <a:t>Which graph represents the effect of an increase in the price of oil on the market for gasoline? </a:t>
            </a:r>
          </a:p>
        </p:txBody>
      </p:sp>
      <p:pic>
        <p:nvPicPr>
          <p:cNvPr id="7171" name="Picture 3"/>
          <p:cNvPicPr>
            <a:picLocks noChangeAspect="1" noChangeArrowheads="1"/>
          </p:cNvPicPr>
          <p:nvPr/>
        </p:nvPicPr>
        <p:blipFill>
          <a:blip r:embed="rId4" cstate="print"/>
          <a:srcRect/>
          <a:stretch>
            <a:fillRect/>
          </a:stretch>
        </p:blipFill>
        <p:spPr bwMode="auto">
          <a:xfrm>
            <a:off x="5105400" y="457200"/>
            <a:ext cx="3824288" cy="3631217"/>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715885" y="2667000"/>
            <a:ext cx="1143000" cy="2514600"/>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sp>
        <p:nvSpPr>
          <p:cNvPr id="8" name="TextBox 7"/>
          <p:cNvSpPr txBox="1"/>
          <p:nvPr/>
        </p:nvSpPr>
        <p:spPr>
          <a:xfrm>
            <a:off x="5029200" y="4648200"/>
            <a:ext cx="3976688" cy="1938992"/>
          </a:xfrm>
          <a:prstGeom prst="rect">
            <a:avLst/>
          </a:prstGeom>
          <a:noFill/>
        </p:spPr>
        <p:txBody>
          <a:bodyPr wrap="square" rtlCol="0">
            <a:spAutoFit/>
          </a:bodyPr>
          <a:lstStyle/>
          <a:p>
            <a:pPr marL="342900" indent="-342900">
              <a:buAutoNum type="arabicPeriod"/>
            </a:pPr>
            <a:r>
              <a:rPr lang="en-US" sz="3000" dirty="0" smtClean="0"/>
              <a:t>Which Determinant?</a:t>
            </a:r>
          </a:p>
          <a:p>
            <a:pPr marL="342900" indent="-342900">
              <a:buAutoNum type="arabicPeriod"/>
            </a:pPr>
            <a:r>
              <a:rPr lang="en-US" sz="3000" dirty="0" smtClean="0"/>
              <a:t>Demand or Supply?</a:t>
            </a:r>
          </a:p>
          <a:p>
            <a:pPr marL="342900" indent="-342900">
              <a:buAutoNum type="arabicPeriod"/>
            </a:pPr>
            <a:r>
              <a:rPr lang="en-US" sz="3000" dirty="0" smtClean="0"/>
              <a:t>Increase or Decrease?</a:t>
            </a:r>
          </a:p>
          <a:p>
            <a:pPr marL="342900" indent="-342900">
              <a:buAutoNum type="arabicPeriod"/>
            </a:pPr>
            <a:r>
              <a:rPr lang="en-US" sz="3000" dirty="0" smtClean="0"/>
              <a:t>Graph it!</a:t>
            </a:r>
            <a:endParaRPr lang="en-US" sz="3000" dirty="0"/>
          </a:p>
        </p:txBody>
      </p:sp>
    </p:spTree>
    <p:custDataLst>
      <p:tags r:id="rId1"/>
    </p:custDataLst>
    <p:extLst>
      <p:ext uri="{BB962C8B-B14F-4D97-AF65-F5344CB8AC3E}">
        <p14:creationId xmlns:p14="http://schemas.microsoft.com/office/powerpoint/2010/main" val="2574670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4343400" cy="2239962"/>
          </a:xfrm>
        </p:spPr>
        <p:txBody>
          <a:bodyPr>
            <a:normAutofit fontScale="90000"/>
          </a:bodyPr>
          <a:lstStyle/>
          <a:p>
            <a:pPr algn="l"/>
            <a:r>
              <a:rPr lang="en-US" sz="3600" b="1" dirty="0" smtClean="0"/>
              <a:t>11. </a:t>
            </a:r>
            <a:r>
              <a:rPr lang="en-US" sz="3600" b="1" dirty="0"/>
              <a:t>Which graph represents the effect of an increase in the price of oil on the market for gasoline? </a:t>
            </a:r>
          </a:p>
        </p:txBody>
      </p:sp>
      <p:pic>
        <p:nvPicPr>
          <p:cNvPr id="7171" name="Picture 3"/>
          <p:cNvPicPr>
            <a:picLocks noChangeAspect="1" noChangeArrowheads="1"/>
          </p:cNvPicPr>
          <p:nvPr/>
        </p:nvPicPr>
        <p:blipFill>
          <a:blip r:embed="rId5" cstate="print"/>
          <a:srcRect/>
          <a:stretch>
            <a:fillRect/>
          </a:stretch>
        </p:blipFill>
        <p:spPr bwMode="auto">
          <a:xfrm>
            <a:off x="5105400" y="457200"/>
            <a:ext cx="3824288" cy="3631217"/>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715885" y="2667000"/>
            <a:ext cx="1143000" cy="2514600"/>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sp>
        <p:nvSpPr>
          <p:cNvPr id="6" name="CorShape1"/>
          <p:cNvSpPr/>
          <p:nvPr>
            <p:custDataLst>
              <p:tags r:id="rId3"/>
            </p:custDataLst>
          </p:nvPr>
        </p:nvSpPr>
        <p:spPr>
          <a:xfrm rot="10800000">
            <a:off x="398262" y="4572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29200" y="4648200"/>
            <a:ext cx="3976688" cy="1938992"/>
          </a:xfrm>
          <a:prstGeom prst="rect">
            <a:avLst/>
          </a:prstGeom>
          <a:noFill/>
        </p:spPr>
        <p:txBody>
          <a:bodyPr wrap="square" rtlCol="0">
            <a:spAutoFit/>
          </a:bodyPr>
          <a:lstStyle/>
          <a:p>
            <a:pPr marL="342900" indent="-342900">
              <a:buAutoNum type="arabicPeriod"/>
            </a:pPr>
            <a:r>
              <a:rPr lang="en-US" sz="3000" dirty="0" smtClean="0"/>
              <a:t>Which Determinant?</a:t>
            </a:r>
          </a:p>
          <a:p>
            <a:pPr marL="342900" indent="-342900">
              <a:buAutoNum type="arabicPeriod"/>
            </a:pPr>
            <a:r>
              <a:rPr lang="en-US" sz="3000" dirty="0" smtClean="0"/>
              <a:t>Demand or Supply?</a:t>
            </a:r>
          </a:p>
          <a:p>
            <a:pPr marL="342900" indent="-342900">
              <a:buAutoNum type="arabicPeriod"/>
            </a:pPr>
            <a:r>
              <a:rPr lang="en-US" sz="3000" dirty="0" smtClean="0"/>
              <a:t>Increase or Decrease?</a:t>
            </a:r>
          </a:p>
          <a:p>
            <a:pPr marL="342900" indent="-342900">
              <a:buAutoNum type="arabicPeriod"/>
            </a:pPr>
            <a:r>
              <a:rPr lang="en-US" sz="3000" dirty="0" smtClean="0"/>
              <a:t>Graph it!</a:t>
            </a:r>
            <a:endParaRPr lang="en-US" sz="3000" dirty="0"/>
          </a:p>
        </p:txBody>
      </p:sp>
    </p:spTree>
    <p:custDataLst>
      <p:tags r:id="rId1"/>
    </p:custDataLst>
    <p:extLst>
      <p:ext uri="{BB962C8B-B14F-4D97-AF65-F5344CB8AC3E}">
        <p14:creationId xmlns:p14="http://schemas.microsoft.com/office/powerpoint/2010/main" val="374541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0"/>
            <a:ext cx="4800600" cy="2743200"/>
          </a:xfrm>
        </p:spPr>
        <p:txBody>
          <a:bodyPr>
            <a:normAutofit fontScale="90000"/>
          </a:bodyPr>
          <a:lstStyle/>
          <a:p>
            <a:pPr algn="l"/>
            <a:r>
              <a:rPr lang="en-US" sz="3600" b="1" dirty="0" smtClean="0"/>
              <a:t>12. </a:t>
            </a:r>
            <a:r>
              <a:rPr lang="en-US" sz="3600" b="1" dirty="0"/>
              <a:t>Which graph represents the effect of an increase in the smoking age on the market for cigarettes? </a:t>
            </a:r>
          </a:p>
        </p:txBody>
      </p:sp>
      <p:sp>
        <p:nvSpPr>
          <p:cNvPr id="3" name="TPAnswers"/>
          <p:cNvSpPr>
            <a:spLocks noGrp="1"/>
          </p:cNvSpPr>
          <p:nvPr>
            <p:ph type="body" idx="1"/>
            <p:custDataLst>
              <p:tags r:id="rId2"/>
            </p:custDataLst>
          </p:nvPr>
        </p:nvSpPr>
        <p:spPr>
          <a:xfrm>
            <a:off x="533400" y="2667000"/>
            <a:ext cx="1219200" cy="31543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6" name="Picture 3"/>
          <p:cNvPicPr>
            <a:picLocks noChangeAspect="1" noChangeArrowheads="1"/>
          </p:cNvPicPr>
          <p:nvPr/>
        </p:nvPicPr>
        <p:blipFill>
          <a:blip r:embed="rId4" cstate="print"/>
          <a:srcRect/>
          <a:stretch>
            <a:fillRect/>
          </a:stretch>
        </p:blipFill>
        <p:spPr bwMode="auto">
          <a:xfrm>
            <a:off x="5105400" y="457200"/>
            <a:ext cx="3824288" cy="3631217"/>
          </a:xfrm>
          <a:prstGeom prst="rect">
            <a:avLst/>
          </a:prstGeom>
          <a:noFill/>
          <a:ln w="9525">
            <a:noFill/>
            <a:miter lim="800000"/>
            <a:headEnd/>
            <a:tailEnd/>
          </a:ln>
        </p:spPr>
      </p:pic>
      <p:sp>
        <p:nvSpPr>
          <p:cNvPr id="9" name="TextBox 8"/>
          <p:cNvSpPr txBox="1"/>
          <p:nvPr/>
        </p:nvSpPr>
        <p:spPr>
          <a:xfrm>
            <a:off x="5029200" y="4648200"/>
            <a:ext cx="3976688" cy="1938992"/>
          </a:xfrm>
          <a:prstGeom prst="rect">
            <a:avLst/>
          </a:prstGeom>
          <a:noFill/>
        </p:spPr>
        <p:txBody>
          <a:bodyPr wrap="square" rtlCol="0">
            <a:spAutoFit/>
          </a:bodyPr>
          <a:lstStyle/>
          <a:p>
            <a:pPr marL="342900" indent="-342900">
              <a:buAutoNum type="arabicPeriod"/>
            </a:pPr>
            <a:r>
              <a:rPr lang="en-US" sz="3000" dirty="0" smtClean="0"/>
              <a:t>Which Determinant?</a:t>
            </a:r>
          </a:p>
          <a:p>
            <a:pPr marL="342900" indent="-342900">
              <a:buAutoNum type="arabicPeriod"/>
            </a:pPr>
            <a:r>
              <a:rPr lang="en-US" sz="3000" dirty="0" smtClean="0"/>
              <a:t>Demand or Supply?</a:t>
            </a:r>
          </a:p>
          <a:p>
            <a:pPr marL="342900" indent="-342900">
              <a:buAutoNum type="arabicPeriod"/>
            </a:pPr>
            <a:r>
              <a:rPr lang="en-US" sz="3000" dirty="0" smtClean="0"/>
              <a:t>Increase or Decrease?</a:t>
            </a:r>
          </a:p>
          <a:p>
            <a:pPr marL="342900" indent="-342900">
              <a:buAutoNum type="arabicPeriod"/>
            </a:pPr>
            <a:r>
              <a:rPr lang="en-US" sz="3000" dirty="0" smtClean="0"/>
              <a:t>Graph it!</a:t>
            </a:r>
            <a:endParaRPr lang="en-US" sz="3000" dirty="0"/>
          </a:p>
        </p:txBody>
      </p:sp>
    </p:spTree>
    <p:custDataLst>
      <p:tags r:id="rId1"/>
    </p:custDataLst>
    <p:extLst>
      <p:ext uri="{BB962C8B-B14F-4D97-AF65-F5344CB8AC3E}">
        <p14:creationId xmlns:p14="http://schemas.microsoft.com/office/powerpoint/2010/main" val="695103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0"/>
            <a:ext cx="4800600" cy="2743200"/>
          </a:xfrm>
        </p:spPr>
        <p:txBody>
          <a:bodyPr>
            <a:normAutofit fontScale="90000"/>
          </a:bodyPr>
          <a:lstStyle/>
          <a:p>
            <a:pPr algn="l"/>
            <a:r>
              <a:rPr lang="en-US" sz="3600" b="1" dirty="0" smtClean="0"/>
              <a:t>12. </a:t>
            </a:r>
            <a:r>
              <a:rPr lang="en-US" sz="3600" b="1" dirty="0"/>
              <a:t>Which graph represents the effect of an increase in the smoking age on the market for cigarettes? </a:t>
            </a:r>
          </a:p>
        </p:txBody>
      </p:sp>
      <p:sp>
        <p:nvSpPr>
          <p:cNvPr id="3" name="TPAnswers"/>
          <p:cNvSpPr>
            <a:spLocks noGrp="1"/>
          </p:cNvSpPr>
          <p:nvPr>
            <p:ph type="body" idx="1"/>
            <p:custDataLst>
              <p:tags r:id="rId2"/>
            </p:custDataLst>
          </p:nvPr>
        </p:nvSpPr>
        <p:spPr>
          <a:xfrm>
            <a:off x="533400" y="2667000"/>
            <a:ext cx="1219200" cy="31543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6" name="Picture 3"/>
          <p:cNvPicPr>
            <a:picLocks noChangeAspect="1" noChangeArrowheads="1"/>
          </p:cNvPicPr>
          <p:nvPr/>
        </p:nvPicPr>
        <p:blipFill>
          <a:blip r:embed="rId5" cstate="print"/>
          <a:srcRect/>
          <a:stretch>
            <a:fillRect/>
          </a:stretch>
        </p:blipFill>
        <p:spPr bwMode="auto">
          <a:xfrm>
            <a:off x="5105400" y="457200"/>
            <a:ext cx="3824288" cy="3631217"/>
          </a:xfrm>
          <a:prstGeom prst="rect">
            <a:avLst/>
          </a:prstGeom>
          <a:noFill/>
          <a:ln w="9525">
            <a:noFill/>
            <a:miter lim="800000"/>
            <a:headEnd/>
            <a:tailEnd/>
          </a:ln>
        </p:spPr>
      </p:pic>
      <p:sp>
        <p:nvSpPr>
          <p:cNvPr id="7" name="CorShape1"/>
          <p:cNvSpPr/>
          <p:nvPr>
            <p:custDataLst>
              <p:tags r:id="rId3"/>
            </p:custDataLst>
          </p:nvPr>
        </p:nvSpPr>
        <p:spPr>
          <a:xfrm rot="10800000">
            <a:off x="304800" y="3352800"/>
            <a:ext cx="279400" cy="279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29200" y="4648200"/>
            <a:ext cx="3976688" cy="1938992"/>
          </a:xfrm>
          <a:prstGeom prst="rect">
            <a:avLst/>
          </a:prstGeom>
          <a:noFill/>
        </p:spPr>
        <p:txBody>
          <a:bodyPr wrap="square" rtlCol="0">
            <a:spAutoFit/>
          </a:bodyPr>
          <a:lstStyle/>
          <a:p>
            <a:pPr marL="342900" indent="-342900">
              <a:buAutoNum type="arabicPeriod"/>
            </a:pPr>
            <a:r>
              <a:rPr lang="en-US" sz="3000" dirty="0" smtClean="0"/>
              <a:t>Which Determinant?</a:t>
            </a:r>
          </a:p>
          <a:p>
            <a:pPr marL="342900" indent="-342900">
              <a:buAutoNum type="arabicPeriod"/>
            </a:pPr>
            <a:r>
              <a:rPr lang="en-US" sz="3000" dirty="0" smtClean="0"/>
              <a:t>Demand or Supply?</a:t>
            </a:r>
          </a:p>
          <a:p>
            <a:pPr marL="342900" indent="-342900">
              <a:buAutoNum type="arabicPeriod"/>
            </a:pPr>
            <a:r>
              <a:rPr lang="en-US" sz="3000" dirty="0" smtClean="0"/>
              <a:t>Increase or Decrease?</a:t>
            </a:r>
          </a:p>
          <a:p>
            <a:pPr marL="342900" indent="-342900">
              <a:buAutoNum type="arabicPeriod"/>
            </a:pPr>
            <a:r>
              <a:rPr lang="en-US" sz="3000" dirty="0" smtClean="0"/>
              <a:t>Graph it!</a:t>
            </a:r>
            <a:endParaRPr lang="en-US" sz="3000" dirty="0"/>
          </a:p>
        </p:txBody>
      </p:sp>
    </p:spTree>
    <p:custDataLst>
      <p:tags r:id="rId1"/>
    </p:custDataLst>
    <p:extLst>
      <p:ext uri="{BB962C8B-B14F-4D97-AF65-F5344CB8AC3E}">
        <p14:creationId xmlns:p14="http://schemas.microsoft.com/office/powerpoint/2010/main" val="246627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458200" cy="1096962"/>
          </a:xfrm>
        </p:spPr>
        <p:txBody>
          <a:bodyPr>
            <a:normAutofit fontScale="90000"/>
          </a:bodyPr>
          <a:lstStyle/>
          <a:p>
            <a:pPr algn="l"/>
            <a:r>
              <a:rPr lang="en-US" b="1" dirty="0" smtClean="0"/>
              <a:t>13. One can say for certainty that the equilibrium price will increase if:</a:t>
            </a:r>
            <a:endParaRPr lang="en-US" b="1" dirty="0"/>
          </a:p>
        </p:txBody>
      </p:sp>
      <p:sp>
        <p:nvSpPr>
          <p:cNvPr id="3" name="TPAnswers"/>
          <p:cNvSpPr>
            <a:spLocks noGrp="1"/>
          </p:cNvSpPr>
          <p:nvPr>
            <p:ph type="body" idx="1"/>
            <p:custDataLst>
              <p:tags r:id="rId2"/>
            </p:custDataLst>
          </p:nvPr>
        </p:nvSpPr>
        <p:spPr>
          <a:xfrm>
            <a:off x="457200" y="1524001"/>
            <a:ext cx="5562600" cy="2438400"/>
          </a:xfrm>
        </p:spPr>
        <p:txBody>
          <a:bodyPr>
            <a:noAutofit/>
          </a:bodyPr>
          <a:lstStyle/>
          <a:p>
            <a:pPr marL="514350" indent="-514350">
              <a:buFont typeface="Arial" pitchFamily="34" charset="0"/>
              <a:buAutoNum type="arabicPeriod"/>
            </a:pPr>
            <a:r>
              <a:rPr lang="en-US" dirty="0" smtClean="0"/>
              <a:t>S and D both increase</a:t>
            </a:r>
          </a:p>
          <a:p>
            <a:pPr marL="514350" indent="-514350">
              <a:buFont typeface="Arial" pitchFamily="34" charset="0"/>
              <a:buAutoNum type="arabicPeriod"/>
            </a:pPr>
            <a:r>
              <a:rPr lang="en-US" dirty="0" smtClean="0"/>
              <a:t>S increases and D decreases</a:t>
            </a:r>
          </a:p>
          <a:p>
            <a:pPr marL="514350" indent="-514350">
              <a:buFont typeface="Arial" pitchFamily="34" charset="0"/>
              <a:buAutoNum type="arabicPeriod"/>
            </a:pPr>
            <a:r>
              <a:rPr lang="en-US" dirty="0" smtClean="0"/>
              <a:t>S decreases and D increases</a:t>
            </a:r>
          </a:p>
          <a:p>
            <a:pPr marL="514350" indent="-514350">
              <a:buFont typeface="Arial" pitchFamily="34" charset="0"/>
              <a:buAutoNum type="arabicPeriod"/>
            </a:pPr>
            <a:r>
              <a:rPr lang="en-US" dirty="0" smtClean="0"/>
              <a:t>S and D both decrease</a:t>
            </a:r>
            <a:endParaRPr lang="en-US" dirty="0"/>
          </a:p>
        </p:txBody>
      </p:sp>
    </p:spTree>
    <p:custDataLst>
      <p:tags r:id="rId1"/>
    </p:custDataLst>
    <p:extLst>
      <p:ext uri="{BB962C8B-B14F-4D97-AF65-F5344CB8AC3E}">
        <p14:creationId xmlns:p14="http://schemas.microsoft.com/office/powerpoint/2010/main" val="989240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458200" cy="1096962"/>
          </a:xfrm>
        </p:spPr>
        <p:txBody>
          <a:bodyPr>
            <a:normAutofit fontScale="90000"/>
          </a:bodyPr>
          <a:lstStyle/>
          <a:p>
            <a:pPr algn="l"/>
            <a:r>
              <a:rPr lang="en-US" b="1" dirty="0" smtClean="0"/>
              <a:t>13. One can say for certainty that the equilibrium price will increase if:</a:t>
            </a:r>
            <a:endParaRPr lang="en-US" b="1" dirty="0"/>
          </a:p>
        </p:txBody>
      </p:sp>
      <p:sp>
        <p:nvSpPr>
          <p:cNvPr id="6" name="CorShape1"/>
          <p:cNvSpPr/>
          <p:nvPr>
            <p:custDataLst>
              <p:tags r:id="rId2"/>
            </p:custDataLst>
          </p:nvPr>
        </p:nvSpPr>
        <p:spPr>
          <a:xfrm rot="10800000">
            <a:off x="177008" y="2819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524001"/>
            <a:ext cx="5562600" cy="2438400"/>
          </a:xfrm>
        </p:spPr>
        <p:txBody>
          <a:bodyPr>
            <a:noAutofit/>
          </a:bodyPr>
          <a:lstStyle/>
          <a:p>
            <a:pPr marL="514350" indent="-514350">
              <a:buFont typeface="Arial" pitchFamily="34" charset="0"/>
              <a:buAutoNum type="arabicPeriod"/>
            </a:pPr>
            <a:r>
              <a:rPr lang="en-US" dirty="0" smtClean="0"/>
              <a:t>S and D both increase</a:t>
            </a:r>
          </a:p>
          <a:p>
            <a:pPr marL="514350" indent="-514350">
              <a:buFont typeface="Arial" pitchFamily="34" charset="0"/>
              <a:buAutoNum type="arabicPeriod"/>
            </a:pPr>
            <a:r>
              <a:rPr lang="en-US" dirty="0" smtClean="0"/>
              <a:t>S increases and D decreases</a:t>
            </a:r>
          </a:p>
          <a:p>
            <a:pPr marL="514350" indent="-514350">
              <a:buFont typeface="Arial" pitchFamily="34" charset="0"/>
              <a:buAutoNum type="arabicPeriod"/>
            </a:pPr>
            <a:r>
              <a:rPr lang="en-US" dirty="0" smtClean="0"/>
              <a:t>S decreases and D increases</a:t>
            </a:r>
          </a:p>
          <a:p>
            <a:pPr marL="514350" indent="-514350">
              <a:buFont typeface="Arial" pitchFamily="34" charset="0"/>
              <a:buAutoNum type="arabicPeriod"/>
            </a:pPr>
            <a:r>
              <a:rPr lang="en-US" dirty="0" smtClean="0"/>
              <a:t>S and D both decrease</a:t>
            </a:r>
            <a:endParaRPr lang="en-US" dirty="0"/>
          </a:p>
        </p:txBody>
      </p:sp>
    </p:spTree>
    <p:custDataLst>
      <p:tags r:id="rId1"/>
    </p:custDataLst>
    <p:extLst>
      <p:ext uri="{BB962C8B-B14F-4D97-AF65-F5344CB8AC3E}">
        <p14:creationId xmlns:p14="http://schemas.microsoft.com/office/powerpoint/2010/main" val="397742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304800"/>
            <a:ext cx="8991600" cy="1219200"/>
          </a:xfrm>
        </p:spPr>
        <p:txBody>
          <a:bodyPr>
            <a:normAutofit fontScale="90000"/>
          </a:bodyPr>
          <a:lstStyle/>
          <a:p>
            <a:pPr algn="l"/>
            <a:r>
              <a:rPr lang="en-US" b="1" dirty="0" smtClean="0"/>
              <a:t>14. If a legal ceiling price is set above the equilibrium price:</a:t>
            </a:r>
            <a:r>
              <a:rPr lang="en-US" dirty="0" smtClean="0"/>
              <a:t> </a:t>
            </a:r>
            <a:endParaRPr lang="en-US" b="1" dirty="0"/>
          </a:p>
        </p:txBody>
      </p:sp>
      <p:sp>
        <p:nvSpPr>
          <p:cNvPr id="3" name="TPAnswers"/>
          <p:cNvSpPr>
            <a:spLocks noGrp="1"/>
          </p:cNvSpPr>
          <p:nvPr>
            <p:ph type="body" idx="1"/>
            <p:custDataLst>
              <p:tags r:id="rId2"/>
            </p:custDataLst>
          </p:nvPr>
        </p:nvSpPr>
        <p:spPr>
          <a:xfrm>
            <a:off x="457200" y="1676401"/>
            <a:ext cx="8229600" cy="2819400"/>
          </a:xfrm>
        </p:spPr>
        <p:txBody>
          <a:bodyPr>
            <a:normAutofit lnSpcReduction="10000"/>
          </a:bodyPr>
          <a:lstStyle/>
          <a:p>
            <a:pPr marL="514350" indent="-514350">
              <a:buFont typeface="Arial" pitchFamily="34" charset="0"/>
              <a:buAutoNum type="arabicPeriod"/>
            </a:pPr>
            <a:r>
              <a:rPr lang="en-US" dirty="0" smtClean="0"/>
              <a:t>A shortage of the product will occur</a:t>
            </a:r>
          </a:p>
          <a:p>
            <a:pPr marL="514350" indent="-514350">
              <a:buFont typeface="Arial" pitchFamily="34" charset="0"/>
              <a:buAutoNum type="arabicPeriod"/>
            </a:pPr>
            <a:r>
              <a:rPr lang="en-US" dirty="0" smtClean="0"/>
              <a:t>A surplus of the product will occur</a:t>
            </a:r>
          </a:p>
          <a:p>
            <a:pPr marL="514350" indent="-514350">
              <a:buFont typeface="Arial" pitchFamily="34" charset="0"/>
              <a:buAutoNum type="arabicPeriod"/>
            </a:pPr>
            <a:r>
              <a:rPr lang="en-US" dirty="0" smtClean="0"/>
              <a:t>A black market will evolve</a:t>
            </a:r>
          </a:p>
          <a:p>
            <a:pPr marL="514350" indent="-514350">
              <a:buFont typeface="Arial" pitchFamily="34" charset="0"/>
              <a:buAutoNum type="arabicPeriod"/>
            </a:pPr>
            <a:r>
              <a:rPr lang="en-US" dirty="0" smtClean="0"/>
              <a:t>Neither the price or quantity of the product will be affected</a:t>
            </a:r>
            <a:endParaRPr lang="en-US" dirty="0"/>
          </a:p>
        </p:txBody>
      </p:sp>
    </p:spTree>
    <p:custDataLst>
      <p:tags r:id="rId1"/>
    </p:custDataLst>
    <p:extLst>
      <p:ext uri="{BB962C8B-B14F-4D97-AF65-F5344CB8AC3E}">
        <p14:creationId xmlns:p14="http://schemas.microsoft.com/office/powerpoint/2010/main" val="1348322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724400" cy="3200400"/>
          </a:xfrm>
        </p:spPr>
        <p:txBody>
          <a:bodyPr>
            <a:normAutofit fontScale="90000"/>
          </a:bodyPr>
          <a:lstStyle/>
          <a:p>
            <a:r>
              <a:rPr lang="en-US" sz="4000" b="1" dirty="0" smtClean="0"/>
              <a:t>1. </a:t>
            </a:r>
            <a:r>
              <a:rPr lang="en-US" sz="4000" b="1" dirty="0"/>
              <a:t>Suppose you have a money income of $10, all of which you spend on Coke and popcorn. </a:t>
            </a:r>
            <a:r>
              <a:rPr lang="en-US" sz="4000" b="1" dirty="0" smtClean="0"/>
              <a:t>The price </a:t>
            </a:r>
            <a:r>
              <a:rPr lang="en-US" sz="4000" b="1" dirty="0"/>
              <a:t>of Coke </a:t>
            </a:r>
            <a:r>
              <a:rPr lang="en-US" sz="4000" b="1" dirty="0" smtClean="0"/>
              <a:t>is:</a:t>
            </a:r>
            <a:endParaRPr lang="en-US" sz="4000" b="1" dirty="0"/>
          </a:p>
        </p:txBody>
      </p:sp>
      <p:pic>
        <p:nvPicPr>
          <p:cNvPr id="7" name="Picture 7"/>
          <p:cNvPicPr>
            <a:picLocks noChangeAspect="1" noChangeArrowheads="1"/>
          </p:cNvPicPr>
          <p:nvPr/>
        </p:nvPicPr>
        <p:blipFill>
          <a:blip r:embed="rId5" cstate="print"/>
          <a:srcRect/>
          <a:stretch>
            <a:fillRect/>
          </a:stretch>
        </p:blipFill>
        <p:spPr bwMode="auto">
          <a:xfrm>
            <a:off x="4800600" y="0"/>
            <a:ext cx="5989854" cy="59436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3048000"/>
            <a:ext cx="2362200" cy="2239963"/>
          </a:xfrm>
        </p:spPr>
        <p:txBody>
          <a:bodyPr>
            <a:normAutofit fontScale="92500" lnSpcReduction="20000"/>
          </a:bodyPr>
          <a:lstStyle/>
          <a:p>
            <a:pPr marL="514350" indent="-514350">
              <a:buFont typeface="Arial" pitchFamily="34" charset="0"/>
              <a:buAutoNum type="arabicPeriod"/>
            </a:pPr>
            <a:r>
              <a:rPr lang="en-US" sz="4000" dirty="0" smtClean="0"/>
              <a:t>$.10</a:t>
            </a:r>
          </a:p>
          <a:p>
            <a:pPr marL="514350" indent="-514350">
              <a:buFont typeface="Arial" pitchFamily="34" charset="0"/>
              <a:buAutoNum type="arabicPeriod"/>
            </a:pPr>
            <a:r>
              <a:rPr lang="en-US" sz="4000" dirty="0" smtClean="0"/>
              <a:t>$.20</a:t>
            </a:r>
          </a:p>
          <a:p>
            <a:pPr marL="514350" indent="-514350">
              <a:buFont typeface="Arial" pitchFamily="34" charset="0"/>
              <a:buAutoNum type="arabicPeriod"/>
            </a:pPr>
            <a:r>
              <a:rPr lang="en-US" sz="4000" dirty="0" smtClean="0"/>
              <a:t>$.50</a:t>
            </a:r>
          </a:p>
          <a:p>
            <a:pPr marL="514350" indent="-514350">
              <a:buFont typeface="Arial" pitchFamily="34" charset="0"/>
              <a:buAutoNum type="arabicPeriod"/>
            </a:pPr>
            <a:r>
              <a:rPr lang="en-US" sz="4000" dirty="0" smtClean="0"/>
              <a:t>$1.00</a:t>
            </a:r>
            <a:endParaRPr lang="en-US" sz="4000" dirty="0"/>
          </a:p>
        </p:txBody>
      </p:sp>
      <p:sp>
        <p:nvSpPr>
          <p:cNvPr id="9" name="CorShape1"/>
          <p:cNvSpPr/>
          <p:nvPr>
            <p:custDataLst>
              <p:tags r:id="rId3"/>
            </p:custDataLst>
          </p:nvPr>
        </p:nvSpPr>
        <p:spPr>
          <a:xfrm rot="10800000">
            <a:off x="304800" y="4267200"/>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1788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304800"/>
            <a:ext cx="8991600" cy="1219200"/>
          </a:xfrm>
        </p:spPr>
        <p:txBody>
          <a:bodyPr>
            <a:normAutofit fontScale="90000"/>
          </a:bodyPr>
          <a:lstStyle/>
          <a:p>
            <a:pPr algn="l"/>
            <a:r>
              <a:rPr lang="en-US" b="1" dirty="0" smtClean="0"/>
              <a:t>14. If a legal ceiling price is set above the equilibrium price:</a:t>
            </a:r>
            <a:r>
              <a:rPr lang="en-US" dirty="0" smtClean="0"/>
              <a:t> </a:t>
            </a:r>
            <a:endParaRPr lang="en-US" b="1" dirty="0"/>
          </a:p>
        </p:txBody>
      </p:sp>
      <p:sp>
        <p:nvSpPr>
          <p:cNvPr id="6" name="CorShape1"/>
          <p:cNvSpPr/>
          <p:nvPr>
            <p:custDataLst>
              <p:tags r:id="rId2"/>
            </p:custDataLst>
          </p:nvPr>
        </p:nvSpPr>
        <p:spPr>
          <a:xfrm rot="10800000">
            <a:off x="0" y="342900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676401"/>
            <a:ext cx="8229600" cy="2819400"/>
          </a:xfrm>
        </p:spPr>
        <p:txBody>
          <a:bodyPr>
            <a:normAutofit lnSpcReduction="10000"/>
          </a:bodyPr>
          <a:lstStyle/>
          <a:p>
            <a:pPr marL="514350" indent="-514350">
              <a:buFont typeface="Arial" pitchFamily="34" charset="0"/>
              <a:buAutoNum type="arabicPeriod"/>
            </a:pPr>
            <a:r>
              <a:rPr lang="en-US" dirty="0" smtClean="0"/>
              <a:t>A shortage of the product will occur</a:t>
            </a:r>
          </a:p>
          <a:p>
            <a:pPr marL="514350" indent="-514350">
              <a:buFont typeface="Arial" pitchFamily="34" charset="0"/>
              <a:buAutoNum type="arabicPeriod"/>
            </a:pPr>
            <a:r>
              <a:rPr lang="en-US" dirty="0" smtClean="0"/>
              <a:t>A surplus of the product will occur</a:t>
            </a:r>
          </a:p>
          <a:p>
            <a:pPr marL="514350" indent="-514350">
              <a:buFont typeface="Arial" pitchFamily="34" charset="0"/>
              <a:buAutoNum type="arabicPeriod"/>
            </a:pPr>
            <a:r>
              <a:rPr lang="en-US" dirty="0" smtClean="0"/>
              <a:t>A black market will evolve</a:t>
            </a:r>
          </a:p>
          <a:p>
            <a:pPr marL="514350" indent="-514350">
              <a:buFont typeface="Arial" pitchFamily="34" charset="0"/>
              <a:buAutoNum type="arabicPeriod"/>
            </a:pPr>
            <a:r>
              <a:rPr lang="en-US" dirty="0" smtClean="0"/>
              <a:t>Neither the price or quantity of the product will be affected</a:t>
            </a:r>
            <a:endParaRPr lang="en-US" dirty="0"/>
          </a:p>
        </p:txBody>
      </p:sp>
    </p:spTree>
    <p:custDataLst>
      <p:tags r:id="rId1"/>
    </p:custDataLst>
    <p:extLst>
      <p:ext uri="{BB962C8B-B14F-4D97-AF65-F5344CB8AC3E}">
        <p14:creationId xmlns:p14="http://schemas.microsoft.com/office/powerpoint/2010/main" val="22096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200"/>
            <a:ext cx="9144000" cy="1985159"/>
          </a:xfrm>
          <a:prstGeom prst="rect">
            <a:avLst/>
          </a:prstGeom>
          <a:noFill/>
        </p:spPr>
        <p:txBody>
          <a:bodyPr wrap="square" rtlCol="0">
            <a:spAutoFit/>
          </a:bodyPr>
          <a:lstStyle/>
          <a:p>
            <a:r>
              <a:rPr lang="en-US" sz="2300" dirty="0" smtClean="0"/>
              <a:t>A price ceiling set below the equilibrium price will cause a shortage,</a:t>
            </a:r>
          </a:p>
          <a:p>
            <a:r>
              <a:rPr lang="en-US" sz="2300" dirty="0" smtClean="0"/>
              <a:t>but a price ceiling set above the equilibrium price will have no effect.</a:t>
            </a:r>
          </a:p>
          <a:p>
            <a:endParaRPr lang="en-US" sz="800" dirty="0"/>
          </a:p>
          <a:p>
            <a:r>
              <a:rPr lang="en-US" sz="2300" dirty="0" smtClean="0"/>
              <a:t>Price ceilings are legally imposed maximum prices. </a:t>
            </a:r>
            <a:r>
              <a:rPr lang="en-US" sz="2300" dirty="0"/>
              <a:t>They are used to decrease </a:t>
            </a:r>
            <a:r>
              <a:rPr lang="en-US" sz="2300" dirty="0" smtClean="0"/>
              <a:t>prices.  Businesses can charge less than the price </a:t>
            </a:r>
            <a:r>
              <a:rPr lang="en-US" sz="2300" dirty="0"/>
              <a:t>ceiling , but not more. </a:t>
            </a:r>
            <a:r>
              <a:rPr lang="en-US" sz="2300" dirty="0" smtClean="0"/>
              <a:t> Where is the profit maximizing price and quantity? ($12 and 150)</a:t>
            </a:r>
            <a:endParaRPr lang="en-US" sz="23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43273"/>
            <a:ext cx="7391400" cy="4905202"/>
          </a:xfrm>
          <a:prstGeom prst="rect">
            <a:avLst/>
          </a:prstGeom>
        </p:spPr>
      </p:pic>
    </p:spTree>
    <p:custDataLst>
      <p:tags r:id="rId1"/>
    </p:custDataLst>
    <p:extLst>
      <p:ext uri="{BB962C8B-B14F-4D97-AF65-F5344CB8AC3E}">
        <p14:creationId xmlns:p14="http://schemas.microsoft.com/office/powerpoint/2010/main" val="13521704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915400" cy="1706562"/>
          </a:xfrm>
        </p:spPr>
        <p:txBody>
          <a:bodyPr>
            <a:normAutofit fontScale="90000"/>
          </a:bodyPr>
          <a:lstStyle/>
          <a:p>
            <a:pPr algn="l"/>
            <a:r>
              <a:rPr lang="en-US" b="1" dirty="0" smtClean="0"/>
              <a:t>15. The </a:t>
            </a:r>
            <a:r>
              <a:rPr lang="en-US" b="1" dirty="0" err="1" smtClean="0"/>
              <a:t>allocative</a:t>
            </a:r>
            <a:r>
              <a:rPr lang="en-US" b="1" dirty="0" smtClean="0"/>
              <a:t> inefficiency of an effective price ceiling can be seen in the fact that:</a:t>
            </a:r>
            <a:endParaRPr lang="en-US" b="1" dirty="0"/>
          </a:p>
        </p:txBody>
      </p:sp>
      <p:sp>
        <p:nvSpPr>
          <p:cNvPr id="3" name="TPAnswers"/>
          <p:cNvSpPr>
            <a:spLocks noGrp="1"/>
          </p:cNvSpPr>
          <p:nvPr>
            <p:ph type="body" idx="1"/>
            <p:custDataLst>
              <p:tags r:id="rId2"/>
            </p:custDataLst>
          </p:nvPr>
        </p:nvSpPr>
        <p:spPr>
          <a:xfrm>
            <a:off x="533400" y="2133600"/>
            <a:ext cx="6324600" cy="3306763"/>
          </a:xfrm>
        </p:spPr>
        <p:txBody>
          <a:bodyPr>
            <a:noAutofit/>
          </a:bodyPr>
          <a:lstStyle/>
          <a:p>
            <a:pPr marL="514350" indent="-514350">
              <a:buFont typeface="Arial" pitchFamily="34" charset="0"/>
              <a:buAutoNum type="arabicPeriod"/>
            </a:pPr>
            <a:r>
              <a:rPr lang="en-US" dirty="0" smtClean="0"/>
              <a:t>MSB = MSC</a:t>
            </a:r>
          </a:p>
          <a:p>
            <a:pPr marL="514350" indent="-514350">
              <a:buFont typeface="Arial" pitchFamily="34" charset="0"/>
              <a:buAutoNum type="arabicPeriod"/>
            </a:pPr>
            <a:r>
              <a:rPr lang="en-US" dirty="0" smtClean="0"/>
              <a:t>MSB &gt; MSC</a:t>
            </a:r>
          </a:p>
          <a:p>
            <a:pPr marL="514350" indent="-514350">
              <a:buFont typeface="Arial" pitchFamily="34" charset="0"/>
              <a:buAutoNum type="arabicPeriod"/>
            </a:pPr>
            <a:r>
              <a:rPr lang="en-US" dirty="0" smtClean="0"/>
              <a:t>MSB &lt; MSC</a:t>
            </a:r>
          </a:p>
          <a:p>
            <a:pPr marL="514350" indent="-514350">
              <a:buFont typeface="Arial" pitchFamily="34" charset="0"/>
              <a:buAutoNum type="arabicPeriod"/>
            </a:pPr>
            <a:r>
              <a:rPr lang="en-US" dirty="0" smtClean="0"/>
              <a:t>There is no dead weight loss</a:t>
            </a:r>
            <a:endParaRPr lang="en-US" dirty="0"/>
          </a:p>
        </p:txBody>
      </p:sp>
    </p:spTree>
    <p:custDataLst>
      <p:tags r:id="rId1"/>
    </p:custDataLst>
    <p:extLst>
      <p:ext uri="{BB962C8B-B14F-4D97-AF65-F5344CB8AC3E}">
        <p14:creationId xmlns:p14="http://schemas.microsoft.com/office/powerpoint/2010/main" val="42084518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915400" cy="1706562"/>
          </a:xfrm>
        </p:spPr>
        <p:txBody>
          <a:bodyPr>
            <a:normAutofit fontScale="90000"/>
          </a:bodyPr>
          <a:lstStyle/>
          <a:p>
            <a:pPr algn="l"/>
            <a:r>
              <a:rPr lang="en-US" b="1" dirty="0" smtClean="0"/>
              <a:t>15. The </a:t>
            </a:r>
            <a:r>
              <a:rPr lang="en-US" b="1" dirty="0" err="1" smtClean="0"/>
              <a:t>allocative</a:t>
            </a:r>
            <a:r>
              <a:rPr lang="en-US" b="1" dirty="0" smtClean="0"/>
              <a:t> inefficiency of an effective price ceiling can be seen in the fact that:</a:t>
            </a:r>
            <a:endParaRPr lang="en-US" b="1" dirty="0"/>
          </a:p>
        </p:txBody>
      </p:sp>
      <p:sp>
        <p:nvSpPr>
          <p:cNvPr id="3" name="TPAnswers"/>
          <p:cNvSpPr>
            <a:spLocks noGrp="1"/>
          </p:cNvSpPr>
          <p:nvPr>
            <p:ph type="body" idx="1"/>
            <p:custDataLst>
              <p:tags r:id="rId2"/>
            </p:custDataLst>
          </p:nvPr>
        </p:nvSpPr>
        <p:spPr>
          <a:xfrm>
            <a:off x="533400" y="2133600"/>
            <a:ext cx="6324600" cy="3306763"/>
          </a:xfrm>
        </p:spPr>
        <p:txBody>
          <a:bodyPr>
            <a:noAutofit/>
          </a:bodyPr>
          <a:lstStyle/>
          <a:p>
            <a:pPr marL="514350" indent="-514350">
              <a:buFont typeface="Arial" pitchFamily="34" charset="0"/>
              <a:buAutoNum type="arabicPeriod"/>
            </a:pPr>
            <a:r>
              <a:rPr lang="en-US" dirty="0" smtClean="0"/>
              <a:t>MSB = MSC</a:t>
            </a:r>
          </a:p>
          <a:p>
            <a:pPr marL="514350" indent="-514350">
              <a:buFont typeface="Arial" pitchFamily="34" charset="0"/>
              <a:buAutoNum type="arabicPeriod"/>
            </a:pPr>
            <a:r>
              <a:rPr lang="en-US" dirty="0" smtClean="0"/>
              <a:t>MSB &gt; MSC</a:t>
            </a:r>
          </a:p>
          <a:p>
            <a:pPr marL="514350" indent="-514350">
              <a:buFont typeface="Arial" pitchFamily="34" charset="0"/>
              <a:buAutoNum type="arabicPeriod"/>
            </a:pPr>
            <a:r>
              <a:rPr lang="en-US" dirty="0" smtClean="0"/>
              <a:t>MSB &lt; MSC</a:t>
            </a:r>
          </a:p>
          <a:p>
            <a:pPr marL="514350" indent="-514350">
              <a:buFont typeface="Arial" pitchFamily="34" charset="0"/>
              <a:buAutoNum type="arabicPeriod"/>
            </a:pPr>
            <a:r>
              <a:rPr lang="en-US" dirty="0" smtClean="0"/>
              <a:t>There is no dead weight loss</a:t>
            </a:r>
            <a:endParaRPr lang="en-US" dirty="0"/>
          </a:p>
        </p:txBody>
      </p:sp>
      <p:sp>
        <p:nvSpPr>
          <p:cNvPr id="6" name="CorShape1"/>
          <p:cNvSpPr/>
          <p:nvPr>
            <p:custDataLst>
              <p:tags r:id="rId3"/>
            </p:custDataLst>
          </p:nvPr>
        </p:nvSpPr>
        <p:spPr>
          <a:xfrm rot="10800000">
            <a:off x="304800" y="2819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4682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000" cy="2163763"/>
          </a:xfrm>
        </p:spPr>
        <p:txBody>
          <a:bodyPr>
            <a:normAutofit fontScale="92500"/>
          </a:bodyPr>
          <a:lstStyle/>
          <a:p>
            <a:pPr marL="0" indent="0">
              <a:buNone/>
            </a:pPr>
            <a:r>
              <a:rPr lang="en-US" dirty="0" smtClean="0"/>
              <a:t>If there is an effective price ceiling set at $8, then businesses will produce 100.  When quantity is 100 the MSB (red line) are greater then the MSC (blue line).  </a:t>
            </a:r>
          </a:p>
          <a:p>
            <a:pPr marL="0" indent="0">
              <a:buNone/>
            </a:pPr>
            <a:r>
              <a:rPr lang="en-US" sz="3000" dirty="0" smtClean="0"/>
              <a:t>At </a:t>
            </a:r>
            <a:r>
              <a:rPr lang="en-US" sz="3000" dirty="0"/>
              <a:t>Q = </a:t>
            </a:r>
            <a:r>
              <a:rPr lang="en-US" sz="3000" dirty="0" smtClean="0"/>
              <a:t>100: MSB&gt;MSC (MSB = 18, MSC = 8) We want more.</a:t>
            </a:r>
            <a:endParaRPr lang="en-US" sz="3000" dirty="0"/>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92520"/>
            <a:ext cx="7277100"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81508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4" cstate="print"/>
          <a:srcRect/>
          <a:stretch>
            <a:fillRect/>
          </a:stretch>
        </p:blipFill>
        <p:spPr bwMode="auto">
          <a:xfrm>
            <a:off x="3962400" y="304799"/>
            <a:ext cx="5181600" cy="3834841"/>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528515" y="4343400"/>
            <a:ext cx="3352800" cy="2316163"/>
          </a:xfrm>
        </p:spPr>
        <p:txBody>
          <a:bodyPr>
            <a:normAutofit lnSpcReduction="10000"/>
          </a:bodyPr>
          <a:lstStyle/>
          <a:p>
            <a:pPr marL="514350" indent="-514350">
              <a:buFont typeface="Arial" pitchFamily="34" charset="0"/>
              <a:buAutoNum type="arabicPeriod"/>
            </a:pPr>
            <a:r>
              <a:rPr lang="en-US" dirty="0" smtClean="0"/>
              <a:t>Less than 3</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More than 4</a:t>
            </a:r>
            <a:endParaRPr lang="en-US" dirty="0"/>
          </a:p>
        </p:txBody>
      </p:sp>
      <p:sp>
        <p:nvSpPr>
          <p:cNvPr id="8" name="TPQuestion"/>
          <p:cNvSpPr txBox="1">
            <a:spLocks/>
          </p:cNvSpPr>
          <p:nvPr/>
        </p:nvSpPr>
        <p:spPr>
          <a:xfrm>
            <a:off x="0" y="0"/>
            <a:ext cx="3657600" cy="41396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t>16. “S” is the supply with the negative externalities, How much will be produced?</a:t>
            </a:r>
            <a:endParaRPr lang="en-US" b="1" dirty="0"/>
          </a:p>
        </p:txBody>
      </p:sp>
      <p:sp>
        <p:nvSpPr>
          <p:cNvPr id="9" name="TextBox 8"/>
          <p:cNvSpPr txBox="1"/>
          <p:nvPr/>
        </p:nvSpPr>
        <p:spPr>
          <a:xfrm>
            <a:off x="5867400" y="4343400"/>
            <a:ext cx="3200400" cy="2062103"/>
          </a:xfrm>
          <a:prstGeom prst="rect">
            <a:avLst/>
          </a:prstGeom>
          <a:noFill/>
        </p:spPr>
        <p:txBody>
          <a:bodyPr wrap="square" rtlCol="0">
            <a:spAutoFit/>
          </a:bodyPr>
          <a:lstStyle/>
          <a:p>
            <a:r>
              <a:rPr lang="en-US" sz="3200" dirty="0" smtClean="0"/>
              <a:t>What is the </a:t>
            </a:r>
            <a:r>
              <a:rPr lang="en-US" sz="3200" dirty="0" err="1" smtClean="0"/>
              <a:t>allocatively</a:t>
            </a:r>
            <a:r>
              <a:rPr lang="en-US" sz="3200" dirty="0" smtClean="0"/>
              <a:t> efficient quantity?</a:t>
            </a:r>
          </a:p>
          <a:p>
            <a:r>
              <a:rPr lang="en-US" sz="3200" dirty="0" smtClean="0"/>
              <a:t>WHAT WE WANT</a:t>
            </a:r>
            <a:endParaRPr lang="en-US" sz="3200" dirty="0"/>
          </a:p>
        </p:txBody>
      </p:sp>
    </p:spTree>
    <p:custDataLst>
      <p:tags r:id="rId1"/>
    </p:custDataLst>
    <p:extLst>
      <p:ext uri="{BB962C8B-B14F-4D97-AF65-F5344CB8AC3E}">
        <p14:creationId xmlns:p14="http://schemas.microsoft.com/office/powerpoint/2010/main" val="1831880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5" cstate="print"/>
          <a:srcRect/>
          <a:stretch>
            <a:fillRect/>
          </a:stretch>
        </p:blipFill>
        <p:spPr bwMode="auto">
          <a:xfrm>
            <a:off x="3962400" y="304799"/>
            <a:ext cx="5181600" cy="3834841"/>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528515" y="4343400"/>
            <a:ext cx="3352800" cy="2316163"/>
          </a:xfrm>
        </p:spPr>
        <p:txBody>
          <a:bodyPr>
            <a:normAutofit lnSpcReduction="10000"/>
          </a:bodyPr>
          <a:lstStyle/>
          <a:p>
            <a:pPr marL="514350" indent="-514350">
              <a:buFont typeface="Arial" pitchFamily="34" charset="0"/>
              <a:buAutoNum type="arabicPeriod"/>
            </a:pPr>
            <a:r>
              <a:rPr lang="en-US" dirty="0" smtClean="0"/>
              <a:t>Less than 3</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More than 4</a:t>
            </a:r>
            <a:endParaRPr lang="en-US" dirty="0"/>
          </a:p>
        </p:txBody>
      </p:sp>
      <p:sp>
        <p:nvSpPr>
          <p:cNvPr id="10" name="CorShape1"/>
          <p:cNvSpPr/>
          <p:nvPr>
            <p:custDataLst>
              <p:tags r:id="rId3"/>
            </p:custDataLst>
          </p:nvPr>
        </p:nvSpPr>
        <p:spPr>
          <a:xfrm rot="10800000">
            <a:off x="161778" y="5486400"/>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PQuestion"/>
          <p:cNvSpPr txBox="1">
            <a:spLocks/>
          </p:cNvSpPr>
          <p:nvPr/>
        </p:nvSpPr>
        <p:spPr>
          <a:xfrm>
            <a:off x="0" y="0"/>
            <a:ext cx="3657600" cy="41396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t>16. “S” is the supply with the negative externalities, How much will be produced?</a:t>
            </a:r>
            <a:endParaRPr lang="en-US" b="1" dirty="0"/>
          </a:p>
        </p:txBody>
      </p:sp>
      <p:sp>
        <p:nvSpPr>
          <p:cNvPr id="9" name="TextBox 8"/>
          <p:cNvSpPr txBox="1"/>
          <p:nvPr/>
        </p:nvSpPr>
        <p:spPr>
          <a:xfrm>
            <a:off x="5867400" y="4343400"/>
            <a:ext cx="3200400" cy="2062103"/>
          </a:xfrm>
          <a:prstGeom prst="rect">
            <a:avLst/>
          </a:prstGeom>
          <a:noFill/>
        </p:spPr>
        <p:txBody>
          <a:bodyPr wrap="square" rtlCol="0">
            <a:spAutoFit/>
          </a:bodyPr>
          <a:lstStyle/>
          <a:p>
            <a:r>
              <a:rPr lang="en-US" sz="3200" dirty="0" smtClean="0"/>
              <a:t>What is the </a:t>
            </a:r>
            <a:r>
              <a:rPr lang="en-US" sz="3200" dirty="0" err="1" smtClean="0"/>
              <a:t>allocatively</a:t>
            </a:r>
            <a:r>
              <a:rPr lang="en-US" sz="3200" dirty="0" smtClean="0"/>
              <a:t> efficient quantity?</a:t>
            </a:r>
          </a:p>
          <a:p>
            <a:r>
              <a:rPr lang="en-US" sz="3200" dirty="0" smtClean="0"/>
              <a:t>WHAT WE WANT</a:t>
            </a:r>
            <a:endParaRPr lang="en-US" sz="3200" dirty="0"/>
          </a:p>
        </p:txBody>
      </p:sp>
    </p:spTree>
    <p:custDataLst>
      <p:tags r:id="rId1"/>
    </p:custDataLst>
    <p:extLst>
      <p:ext uri="{BB962C8B-B14F-4D97-AF65-F5344CB8AC3E}">
        <p14:creationId xmlns:p14="http://schemas.microsoft.com/office/powerpoint/2010/main" val="49539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74638"/>
            <a:ext cx="4038600" cy="1401762"/>
          </a:xfrm>
        </p:spPr>
        <p:txBody>
          <a:bodyPr>
            <a:normAutofit fontScale="90000"/>
          </a:bodyPr>
          <a:lstStyle/>
          <a:p>
            <a:pPr algn="l"/>
            <a:r>
              <a:rPr lang="en-US" sz="4800" b="1" dirty="0" smtClean="0"/>
              <a:t>17. What is the </a:t>
            </a:r>
            <a:r>
              <a:rPr lang="en-US" sz="4800" b="1" dirty="0" err="1" smtClean="0"/>
              <a:t>Alloc</a:t>
            </a:r>
            <a:r>
              <a:rPr lang="en-US" sz="4800" b="1" dirty="0" smtClean="0"/>
              <a:t>. Eff. Q?</a:t>
            </a:r>
            <a:endParaRPr lang="en-US" sz="4800" b="1" dirty="0"/>
          </a:p>
        </p:txBody>
      </p:sp>
      <p:pic>
        <p:nvPicPr>
          <p:cNvPr id="26628" name="Picture 4"/>
          <p:cNvPicPr>
            <a:picLocks noChangeAspect="1" noChangeArrowheads="1"/>
          </p:cNvPicPr>
          <p:nvPr/>
        </p:nvPicPr>
        <p:blipFill>
          <a:blip r:embed="rId4" cstate="print"/>
          <a:srcRect/>
          <a:stretch>
            <a:fillRect/>
          </a:stretch>
        </p:blipFill>
        <p:spPr bwMode="auto">
          <a:xfrm>
            <a:off x="3962400" y="304799"/>
            <a:ext cx="5181600" cy="3834841"/>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381000" y="1828800"/>
            <a:ext cx="3352800" cy="3535363"/>
          </a:xfrm>
        </p:spPr>
        <p:txBody>
          <a:bodyPr>
            <a:normAutofit/>
          </a:bodyPr>
          <a:lstStyle/>
          <a:p>
            <a:pPr marL="514350" indent="-514350">
              <a:buFont typeface="Arial" pitchFamily="34" charset="0"/>
              <a:buAutoNum type="arabicPeriod"/>
            </a:pPr>
            <a:r>
              <a:rPr lang="en-US" dirty="0" smtClean="0"/>
              <a:t>Less than 3</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More than 4</a:t>
            </a:r>
            <a:endParaRPr lang="en-US" dirty="0"/>
          </a:p>
        </p:txBody>
      </p:sp>
    </p:spTree>
    <p:custDataLst>
      <p:tags r:id="rId1"/>
    </p:custDataLst>
    <p:extLst>
      <p:ext uri="{BB962C8B-B14F-4D97-AF65-F5344CB8AC3E}">
        <p14:creationId xmlns:p14="http://schemas.microsoft.com/office/powerpoint/2010/main" val="17427522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74638"/>
            <a:ext cx="4038600" cy="1401762"/>
          </a:xfrm>
        </p:spPr>
        <p:txBody>
          <a:bodyPr>
            <a:normAutofit fontScale="90000"/>
          </a:bodyPr>
          <a:lstStyle/>
          <a:p>
            <a:pPr algn="l"/>
            <a:r>
              <a:rPr lang="en-US" sz="4800" b="1" dirty="0" smtClean="0"/>
              <a:t>17. What is the </a:t>
            </a:r>
            <a:r>
              <a:rPr lang="en-US" sz="4800" b="1" dirty="0" err="1" smtClean="0"/>
              <a:t>Alloc</a:t>
            </a:r>
            <a:r>
              <a:rPr lang="en-US" sz="4800" b="1" dirty="0" smtClean="0"/>
              <a:t>. Eff. Q?</a:t>
            </a:r>
            <a:endParaRPr lang="en-US" sz="4800" b="1" dirty="0"/>
          </a:p>
        </p:txBody>
      </p:sp>
      <p:pic>
        <p:nvPicPr>
          <p:cNvPr id="26628" name="Picture 4"/>
          <p:cNvPicPr>
            <a:picLocks noChangeAspect="1" noChangeArrowheads="1"/>
          </p:cNvPicPr>
          <p:nvPr/>
        </p:nvPicPr>
        <p:blipFill>
          <a:blip r:embed="rId5" cstate="print"/>
          <a:srcRect/>
          <a:stretch>
            <a:fillRect/>
          </a:stretch>
        </p:blipFill>
        <p:spPr bwMode="auto">
          <a:xfrm>
            <a:off x="3962400" y="304799"/>
            <a:ext cx="5181600" cy="3834841"/>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381000" y="1828800"/>
            <a:ext cx="3352800" cy="3535363"/>
          </a:xfrm>
        </p:spPr>
        <p:txBody>
          <a:bodyPr>
            <a:normAutofit/>
          </a:bodyPr>
          <a:lstStyle/>
          <a:p>
            <a:pPr marL="514350" indent="-514350">
              <a:buFont typeface="Arial" pitchFamily="34" charset="0"/>
              <a:buAutoNum type="arabicPeriod"/>
            </a:pPr>
            <a:r>
              <a:rPr lang="en-US" dirty="0" smtClean="0"/>
              <a:t>Less than 3</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More than 4</a:t>
            </a:r>
            <a:endParaRPr lang="en-US" dirty="0"/>
          </a:p>
        </p:txBody>
      </p:sp>
      <p:sp>
        <p:nvSpPr>
          <p:cNvPr id="9" name="CorShape1"/>
          <p:cNvSpPr/>
          <p:nvPr>
            <p:custDataLst>
              <p:tags r:id="rId3"/>
            </p:custDataLst>
          </p:nvPr>
        </p:nvSpPr>
        <p:spPr>
          <a:xfrm rot="10800000">
            <a:off x="152400" y="2514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7977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038600" cy="2286000"/>
          </a:xfrm>
        </p:spPr>
        <p:txBody>
          <a:bodyPr>
            <a:normAutofit/>
          </a:bodyPr>
          <a:lstStyle/>
          <a:p>
            <a:pPr algn="l"/>
            <a:r>
              <a:rPr lang="en-US" sz="3600" b="1" dirty="0" smtClean="0"/>
              <a:t>18.  Why is the S curve to the right of the MSC curve?</a:t>
            </a:r>
            <a:endParaRPr lang="en-US" sz="3600" b="1" dirty="0"/>
          </a:p>
        </p:txBody>
      </p:sp>
      <p:pic>
        <p:nvPicPr>
          <p:cNvPr id="26628" name="Picture 4"/>
          <p:cNvPicPr>
            <a:picLocks noChangeAspect="1" noChangeArrowheads="1"/>
          </p:cNvPicPr>
          <p:nvPr/>
        </p:nvPicPr>
        <p:blipFill>
          <a:blip r:embed="rId4" cstate="print"/>
          <a:srcRect/>
          <a:stretch>
            <a:fillRect/>
          </a:stretch>
        </p:blipFill>
        <p:spPr bwMode="auto">
          <a:xfrm>
            <a:off x="3962400" y="228600"/>
            <a:ext cx="5181600" cy="3834841"/>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514600"/>
            <a:ext cx="7467600" cy="3687763"/>
          </a:xfrm>
        </p:spPr>
        <p:txBody>
          <a:bodyPr>
            <a:normAutofit fontScale="92500"/>
          </a:bodyPr>
          <a:lstStyle/>
          <a:p>
            <a:pPr marL="514350" indent="-514350">
              <a:buFont typeface="Arial" pitchFamily="34" charset="0"/>
              <a:buAutoNum type="arabicPeriod"/>
            </a:pPr>
            <a:r>
              <a:rPr lang="en-US" dirty="0" smtClean="0"/>
              <a:t>Firm’s costs are</a:t>
            </a:r>
            <a:br>
              <a:rPr lang="en-US" dirty="0" smtClean="0"/>
            </a:br>
            <a:r>
              <a:rPr lang="en-US" dirty="0" smtClean="0"/>
              <a:t>higher because</a:t>
            </a:r>
            <a:br>
              <a:rPr lang="en-US" dirty="0" smtClean="0"/>
            </a:br>
            <a:r>
              <a:rPr lang="en-US" dirty="0" smtClean="0"/>
              <a:t>of neg. ext.</a:t>
            </a:r>
          </a:p>
          <a:p>
            <a:pPr marL="514350" indent="-514350">
              <a:buFont typeface="Arial" pitchFamily="34" charset="0"/>
              <a:buAutoNum type="arabicPeriod"/>
            </a:pPr>
            <a:r>
              <a:rPr lang="en-US" dirty="0" smtClean="0"/>
              <a:t>Firm’s costs are lower because of neg. ext.</a:t>
            </a:r>
          </a:p>
          <a:p>
            <a:pPr marL="514350" indent="-514350">
              <a:buFont typeface="Arial" pitchFamily="34" charset="0"/>
              <a:buAutoNum type="arabicPeriod"/>
            </a:pPr>
            <a:r>
              <a:rPr lang="en-US" dirty="0" smtClean="0"/>
              <a:t>Firm’s costs are higher because of pos. ext.</a:t>
            </a:r>
          </a:p>
          <a:p>
            <a:pPr marL="514350" indent="-514350">
              <a:buFont typeface="Arial" pitchFamily="34" charset="0"/>
              <a:buAutoNum type="arabicPeriod"/>
            </a:pPr>
            <a:r>
              <a:rPr lang="en-US" dirty="0" smtClean="0"/>
              <a:t>Firm’s costs are lower because of pos. ext.</a:t>
            </a:r>
          </a:p>
        </p:txBody>
      </p:sp>
    </p:spTree>
    <p:custDataLst>
      <p:tags r:id="rId1"/>
    </p:custDataLst>
    <p:extLst>
      <p:ext uri="{BB962C8B-B14F-4D97-AF65-F5344CB8AC3E}">
        <p14:creationId xmlns:p14="http://schemas.microsoft.com/office/powerpoint/2010/main" val="137977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228600"/>
            <a:ext cx="8229600" cy="1066800"/>
          </a:xfrm>
        </p:spPr>
        <p:txBody>
          <a:bodyPr>
            <a:normAutofit fontScale="90000"/>
          </a:bodyPr>
          <a:lstStyle/>
          <a:p>
            <a:pPr algn="l"/>
            <a:r>
              <a:rPr lang="en-US" b="1" dirty="0" smtClean="0"/>
              <a:t>2. Which of the following is </a:t>
            </a:r>
            <a:r>
              <a:rPr lang="en-US" b="1" u="sng" dirty="0" smtClean="0"/>
              <a:t>NOT</a:t>
            </a:r>
            <a:r>
              <a:rPr lang="en-US" b="1" dirty="0" smtClean="0"/>
              <a:t> one of the assumptions behind the PPC?</a:t>
            </a:r>
            <a:endParaRPr lang="en-US" b="1" dirty="0"/>
          </a:p>
        </p:txBody>
      </p:sp>
      <p:sp>
        <p:nvSpPr>
          <p:cNvPr id="3" name="TPAnswers"/>
          <p:cNvSpPr>
            <a:spLocks noGrp="1"/>
          </p:cNvSpPr>
          <p:nvPr>
            <p:ph type="body" idx="1"/>
            <p:custDataLst>
              <p:tags r:id="rId2"/>
            </p:custDataLst>
          </p:nvPr>
        </p:nvSpPr>
        <p:spPr>
          <a:xfrm>
            <a:off x="457200" y="1447800"/>
            <a:ext cx="6096000" cy="4144963"/>
          </a:xfrm>
        </p:spPr>
        <p:txBody>
          <a:bodyPr>
            <a:normAutofit/>
          </a:bodyPr>
          <a:lstStyle/>
          <a:p>
            <a:pPr marL="514350" indent="-514350">
              <a:buFont typeface="Arial" pitchFamily="34" charset="0"/>
              <a:buAutoNum type="arabicPeriod"/>
            </a:pPr>
            <a:r>
              <a:rPr lang="en-US" dirty="0" smtClean="0"/>
              <a:t>Fixed resources</a:t>
            </a:r>
          </a:p>
          <a:p>
            <a:pPr marL="514350" indent="-514350">
              <a:buFont typeface="Arial" pitchFamily="34" charset="0"/>
              <a:buAutoNum type="arabicPeriod"/>
            </a:pPr>
            <a:r>
              <a:rPr lang="en-US" dirty="0" smtClean="0"/>
              <a:t>Fixed technology</a:t>
            </a:r>
          </a:p>
          <a:p>
            <a:pPr marL="514350" indent="-514350">
              <a:buFont typeface="Arial" pitchFamily="34" charset="0"/>
              <a:buAutoNum type="arabicPeriod"/>
            </a:pPr>
            <a:r>
              <a:rPr lang="en-US" dirty="0" smtClean="0"/>
              <a:t>Productive efficiency</a:t>
            </a:r>
          </a:p>
          <a:p>
            <a:pPr marL="514350" indent="-514350">
              <a:buFont typeface="Arial" pitchFamily="34" charset="0"/>
              <a:buAutoNum type="arabicPeriod"/>
            </a:pPr>
            <a:r>
              <a:rPr lang="en-US" dirty="0" err="1" smtClean="0"/>
              <a:t>Allocative</a:t>
            </a:r>
            <a:r>
              <a:rPr lang="en-US" dirty="0" smtClean="0"/>
              <a:t> efficiency</a:t>
            </a:r>
          </a:p>
          <a:p>
            <a:pPr marL="514350" indent="-514350">
              <a:buFont typeface="Arial" pitchFamily="34" charset="0"/>
              <a:buAutoNum type="arabicPeriod"/>
            </a:pPr>
            <a:r>
              <a:rPr lang="en-US" dirty="0" smtClean="0"/>
              <a:t>Full employment</a:t>
            </a:r>
          </a:p>
          <a:p>
            <a:pPr marL="514350" indent="-514350">
              <a:buFont typeface="Arial" pitchFamily="34" charset="0"/>
              <a:buAutoNum type="arabicPeriod"/>
            </a:pPr>
            <a:r>
              <a:rPr lang="en-US" dirty="0" smtClean="0"/>
              <a:t>Only two goods</a:t>
            </a:r>
            <a:endParaRPr lang="en-US" dirty="0"/>
          </a:p>
        </p:txBody>
      </p:sp>
    </p:spTree>
    <p:custDataLst>
      <p:tags r:id="rId1"/>
    </p:custDataLst>
    <p:extLst>
      <p:ext uri="{BB962C8B-B14F-4D97-AF65-F5344CB8AC3E}">
        <p14:creationId xmlns:p14="http://schemas.microsoft.com/office/powerpoint/2010/main" val="17067044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038600" cy="2286000"/>
          </a:xfrm>
        </p:spPr>
        <p:txBody>
          <a:bodyPr>
            <a:normAutofit/>
          </a:bodyPr>
          <a:lstStyle/>
          <a:p>
            <a:pPr algn="l"/>
            <a:r>
              <a:rPr lang="en-US" sz="3600" b="1" dirty="0" smtClean="0"/>
              <a:t>18.  Why is the S curve to the right of the MSC curve?</a:t>
            </a:r>
            <a:endParaRPr lang="en-US" sz="3600" b="1" dirty="0"/>
          </a:p>
        </p:txBody>
      </p:sp>
      <p:pic>
        <p:nvPicPr>
          <p:cNvPr id="26628" name="Picture 4"/>
          <p:cNvPicPr>
            <a:picLocks noChangeAspect="1" noChangeArrowheads="1"/>
          </p:cNvPicPr>
          <p:nvPr/>
        </p:nvPicPr>
        <p:blipFill>
          <a:blip r:embed="rId5" cstate="print"/>
          <a:srcRect/>
          <a:stretch>
            <a:fillRect/>
          </a:stretch>
        </p:blipFill>
        <p:spPr bwMode="auto">
          <a:xfrm>
            <a:off x="3962400" y="228600"/>
            <a:ext cx="5181600" cy="3834841"/>
          </a:xfrm>
          <a:prstGeom prst="rect">
            <a:avLst/>
          </a:prstGeom>
          <a:noFill/>
          <a:ln w="9525">
            <a:noFill/>
            <a:miter lim="800000"/>
            <a:headEnd/>
            <a:tailEnd/>
          </a:ln>
        </p:spPr>
      </p:pic>
      <p:sp>
        <p:nvSpPr>
          <p:cNvPr id="8" name="CorShape1"/>
          <p:cNvSpPr/>
          <p:nvPr>
            <p:custDataLst>
              <p:tags r:id="rId2"/>
            </p:custDataLst>
          </p:nvPr>
        </p:nvSpPr>
        <p:spPr>
          <a:xfrm rot="10800000">
            <a:off x="193039" y="4041986"/>
            <a:ext cx="330200" cy="330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514600"/>
            <a:ext cx="7467600" cy="3687763"/>
          </a:xfrm>
        </p:spPr>
        <p:txBody>
          <a:bodyPr>
            <a:normAutofit fontScale="92500"/>
          </a:bodyPr>
          <a:lstStyle/>
          <a:p>
            <a:pPr marL="514350" indent="-514350">
              <a:buFont typeface="Arial" pitchFamily="34" charset="0"/>
              <a:buAutoNum type="arabicPeriod"/>
            </a:pPr>
            <a:r>
              <a:rPr lang="en-US" dirty="0" smtClean="0"/>
              <a:t>Firm’s costs are</a:t>
            </a:r>
            <a:br>
              <a:rPr lang="en-US" dirty="0" smtClean="0"/>
            </a:br>
            <a:r>
              <a:rPr lang="en-US" dirty="0" smtClean="0"/>
              <a:t>higher because</a:t>
            </a:r>
            <a:br>
              <a:rPr lang="en-US" dirty="0" smtClean="0"/>
            </a:br>
            <a:r>
              <a:rPr lang="en-US" dirty="0" smtClean="0"/>
              <a:t>of neg. ext.</a:t>
            </a:r>
          </a:p>
          <a:p>
            <a:pPr marL="514350" indent="-514350">
              <a:buFont typeface="Arial" pitchFamily="34" charset="0"/>
              <a:buAutoNum type="arabicPeriod"/>
            </a:pPr>
            <a:r>
              <a:rPr lang="en-US" dirty="0" smtClean="0"/>
              <a:t>Firm’s costs are lower because of neg. ext.</a:t>
            </a:r>
          </a:p>
          <a:p>
            <a:pPr marL="514350" indent="-514350">
              <a:buFont typeface="Arial" pitchFamily="34" charset="0"/>
              <a:buAutoNum type="arabicPeriod"/>
            </a:pPr>
            <a:r>
              <a:rPr lang="en-US" dirty="0" smtClean="0"/>
              <a:t>Firm’s costs are higher because of pos. ext.</a:t>
            </a:r>
          </a:p>
          <a:p>
            <a:pPr marL="514350" indent="-514350">
              <a:buFont typeface="Arial" pitchFamily="34" charset="0"/>
              <a:buAutoNum type="arabicPeriod"/>
            </a:pPr>
            <a:r>
              <a:rPr lang="en-US" dirty="0" smtClean="0"/>
              <a:t>Firm’s costs are lower because of pos. ext.</a:t>
            </a:r>
          </a:p>
        </p:txBody>
      </p:sp>
    </p:spTree>
    <p:custDataLst>
      <p:tags r:id="rId1"/>
    </p:custDataLst>
    <p:extLst>
      <p:ext uri="{BB962C8B-B14F-4D97-AF65-F5344CB8AC3E}">
        <p14:creationId xmlns:p14="http://schemas.microsoft.com/office/powerpoint/2010/main" val="380618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915400" cy="1706562"/>
          </a:xfrm>
        </p:spPr>
        <p:txBody>
          <a:bodyPr>
            <a:normAutofit fontScale="90000"/>
          </a:bodyPr>
          <a:lstStyle/>
          <a:p>
            <a:pPr algn="l"/>
            <a:r>
              <a:rPr lang="en-US" b="1" dirty="0" smtClean="0"/>
              <a:t>19. The </a:t>
            </a:r>
            <a:r>
              <a:rPr lang="en-US" b="1" dirty="0" err="1" smtClean="0"/>
              <a:t>allocative</a:t>
            </a:r>
            <a:r>
              <a:rPr lang="en-US" b="1" dirty="0" smtClean="0"/>
              <a:t> inefficiency caused by a negative externality can be seen in the fact that:</a:t>
            </a:r>
            <a:endParaRPr lang="en-US" b="1" dirty="0"/>
          </a:p>
        </p:txBody>
      </p:sp>
      <p:sp>
        <p:nvSpPr>
          <p:cNvPr id="3" name="TPAnswers"/>
          <p:cNvSpPr>
            <a:spLocks noGrp="1"/>
          </p:cNvSpPr>
          <p:nvPr>
            <p:ph type="body" idx="1"/>
            <p:custDataLst>
              <p:tags r:id="rId2"/>
            </p:custDataLst>
          </p:nvPr>
        </p:nvSpPr>
        <p:spPr>
          <a:xfrm>
            <a:off x="533400" y="2133600"/>
            <a:ext cx="6324600" cy="3306763"/>
          </a:xfrm>
        </p:spPr>
        <p:txBody>
          <a:bodyPr>
            <a:noAutofit/>
          </a:bodyPr>
          <a:lstStyle/>
          <a:p>
            <a:pPr marL="514350" indent="-514350">
              <a:buFont typeface="Arial" pitchFamily="34" charset="0"/>
              <a:buAutoNum type="arabicPeriod"/>
            </a:pPr>
            <a:r>
              <a:rPr lang="en-US" dirty="0" smtClean="0"/>
              <a:t>MSB = MSC</a:t>
            </a:r>
          </a:p>
          <a:p>
            <a:pPr marL="514350" indent="-514350">
              <a:buFont typeface="Arial" pitchFamily="34" charset="0"/>
              <a:buAutoNum type="arabicPeriod"/>
            </a:pPr>
            <a:r>
              <a:rPr lang="en-US" dirty="0" smtClean="0"/>
              <a:t>MSB &gt; MSC</a:t>
            </a:r>
          </a:p>
          <a:p>
            <a:pPr marL="514350" indent="-514350">
              <a:buFont typeface="Arial" pitchFamily="34" charset="0"/>
              <a:buAutoNum type="arabicPeriod"/>
            </a:pPr>
            <a:r>
              <a:rPr lang="en-US" dirty="0" smtClean="0"/>
              <a:t>MSB &lt; MSC</a:t>
            </a:r>
          </a:p>
          <a:p>
            <a:pPr marL="514350" indent="-514350">
              <a:buFont typeface="Arial" pitchFamily="34" charset="0"/>
              <a:buAutoNum type="arabicPeriod"/>
            </a:pPr>
            <a:r>
              <a:rPr lang="en-US" dirty="0" smtClean="0"/>
              <a:t>There is no dead weight loss</a:t>
            </a:r>
            <a:endParaRPr lang="en-US" dirty="0"/>
          </a:p>
        </p:txBody>
      </p:sp>
    </p:spTree>
    <p:custDataLst>
      <p:tags r:id="rId1"/>
    </p:custDataLst>
    <p:extLst>
      <p:ext uri="{BB962C8B-B14F-4D97-AF65-F5344CB8AC3E}">
        <p14:creationId xmlns:p14="http://schemas.microsoft.com/office/powerpoint/2010/main" val="40310878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274638"/>
            <a:ext cx="8915400" cy="1706562"/>
          </a:xfrm>
        </p:spPr>
        <p:txBody>
          <a:bodyPr>
            <a:normAutofit fontScale="90000"/>
          </a:bodyPr>
          <a:lstStyle/>
          <a:p>
            <a:pPr algn="l"/>
            <a:r>
              <a:rPr lang="en-US" b="1" dirty="0" smtClean="0"/>
              <a:t>19. The </a:t>
            </a:r>
            <a:r>
              <a:rPr lang="en-US" b="1" dirty="0" err="1" smtClean="0"/>
              <a:t>allocative</a:t>
            </a:r>
            <a:r>
              <a:rPr lang="en-US" b="1" dirty="0" smtClean="0"/>
              <a:t> inefficiency caused by a negative externality can be seen in the fact that:</a:t>
            </a:r>
            <a:endParaRPr lang="en-US" b="1" dirty="0"/>
          </a:p>
        </p:txBody>
      </p:sp>
      <p:sp>
        <p:nvSpPr>
          <p:cNvPr id="3" name="TPAnswers"/>
          <p:cNvSpPr>
            <a:spLocks noGrp="1"/>
          </p:cNvSpPr>
          <p:nvPr>
            <p:ph type="body" idx="1"/>
            <p:custDataLst>
              <p:tags r:id="rId2"/>
            </p:custDataLst>
          </p:nvPr>
        </p:nvSpPr>
        <p:spPr>
          <a:xfrm>
            <a:off x="533400" y="2133600"/>
            <a:ext cx="6324600" cy="3306763"/>
          </a:xfrm>
        </p:spPr>
        <p:txBody>
          <a:bodyPr>
            <a:noAutofit/>
          </a:bodyPr>
          <a:lstStyle/>
          <a:p>
            <a:pPr marL="514350" indent="-514350">
              <a:buFont typeface="Arial" pitchFamily="34" charset="0"/>
              <a:buAutoNum type="arabicPeriod"/>
            </a:pPr>
            <a:r>
              <a:rPr lang="en-US" dirty="0" smtClean="0"/>
              <a:t>MSB = MSC</a:t>
            </a:r>
          </a:p>
          <a:p>
            <a:pPr marL="514350" indent="-514350">
              <a:buFont typeface="Arial" pitchFamily="34" charset="0"/>
              <a:buAutoNum type="arabicPeriod"/>
            </a:pPr>
            <a:r>
              <a:rPr lang="en-US" dirty="0" smtClean="0"/>
              <a:t>MSB &gt; MSC</a:t>
            </a:r>
          </a:p>
          <a:p>
            <a:pPr marL="514350" indent="-514350">
              <a:buFont typeface="Arial" pitchFamily="34" charset="0"/>
              <a:buAutoNum type="arabicPeriod"/>
            </a:pPr>
            <a:r>
              <a:rPr lang="en-US" dirty="0" smtClean="0"/>
              <a:t>MSB &lt; MSC</a:t>
            </a:r>
          </a:p>
          <a:p>
            <a:pPr marL="514350" indent="-514350">
              <a:buFont typeface="Arial" pitchFamily="34" charset="0"/>
              <a:buAutoNum type="arabicPeriod"/>
            </a:pPr>
            <a:r>
              <a:rPr lang="en-US" dirty="0" smtClean="0"/>
              <a:t>There is no dead weight loss</a:t>
            </a:r>
            <a:endParaRPr lang="en-US" dirty="0"/>
          </a:p>
        </p:txBody>
      </p:sp>
      <p:sp>
        <p:nvSpPr>
          <p:cNvPr id="6" name="CorShape1"/>
          <p:cNvSpPr/>
          <p:nvPr>
            <p:custDataLst>
              <p:tags r:id="rId3"/>
            </p:custDataLst>
          </p:nvPr>
        </p:nvSpPr>
        <p:spPr>
          <a:xfrm rot="10800000">
            <a:off x="248920" y="33707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0900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76200"/>
            <a:ext cx="8991600" cy="2438400"/>
          </a:xfrm>
        </p:spPr>
        <p:txBody>
          <a:bodyPr>
            <a:normAutofit/>
          </a:bodyPr>
          <a:lstStyle/>
          <a:p>
            <a:pPr marL="0" indent="0">
              <a:buNone/>
            </a:pPr>
            <a:r>
              <a:rPr lang="en-US" dirty="0" smtClean="0"/>
              <a:t>If there are neg. externalities then 4 will be produced </a:t>
            </a:r>
            <a:br>
              <a:rPr lang="en-US" dirty="0" smtClean="0"/>
            </a:br>
            <a:r>
              <a:rPr lang="en-US" dirty="0" smtClean="0"/>
              <a:t>(where Qs=</a:t>
            </a:r>
            <a:r>
              <a:rPr lang="en-US" dirty="0" err="1" smtClean="0"/>
              <a:t>Qd</a:t>
            </a:r>
            <a:r>
              <a:rPr lang="en-US" dirty="0" smtClean="0"/>
              <a:t>, the </a:t>
            </a:r>
            <a:r>
              <a:rPr lang="en-US" dirty="0"/>
              <a:t>profit max. </a:t>
            </a:r>
            <a:r>
              <a:rPr lang="en-US" dirty="0" smtClean="0"/>
              <a:t>Q, WHAT WE GET). </a:t>
            </a:r>
          </a:p>
          <a:p>
            <a:pPr marL="0" indent="0" algn="ctr">
              <a:buNone/>
            </a:pPr>
            <a:r>
              <a:rPr lang="en-US" dirty="0" smtClean="0"/>
              <a:t>At a quantity of 4: MSB &lt; MSC</a:t>
            </a:r>
          </a:p>
          <a:p>
            <a:pPr marL="0" indent="0" algn="ctr">
              <a:buNone/>
            </a:pPr>
            <a:r>
              <a:rPr lang="en-US" dirty="0" smtClean="0"/>
              <a:t>indicating that too much is being produced.</a:t>
            </a:r>
            <a:endParaRPr lang="en-US" dirty="0"/>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362200"/>
            <a:ext cx="565733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934726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782762"/>
          </a:xfrm>
        </p:spPr>
        <p:txBody>
          <a:bodyPr>
            <a:normAutofit fontScale="90000"/>
          </a:bodyPr>
          <a:lstStyle/>
          <a:p>
            <a:pPr algn="l"/>
            <a:r>
              <a:rPr lang="en-US" b="1" dirty="0" smtClean="0"/>
              <a:t>20. Which of the following is NOT a way to solve the efficiency problem of a negative externality?</a:t>
            </a:r>
            <a:endParaRPr lang="en-US" b="1" dirty="0"/>
          </a:p>
        </p:txBody>
      </p:sp>
      <p:sp>
        <p:nvSpPr>
          <p:cNvPr id="3" name="TPAnswers"/>
          <p:cNvSpPr>
            <a:spLocks noGrp="1"/>
          </p:cNvSpPr>
          <p:nvPr>
            <p:ph type="body" idx="1"/>
            <p:custDataLst>
              <p:tags r:id="rId2"/>
            </p:custDataLst>
          </p:nvPr>
        </p:nvSpPr>
        <p:spPr>
          <a:xfrm>
            <a:off x="457200" y="2362200"/>
            <a:ext cx="5562600" cy="3459163"/>
          </a:xfrm>
        </p:spPr>
        <p:txBody>
          <a:bodyPr>
            <a:normAutofit/>
          </a:bodyPr>
          <a:lstStyle/>
          <a:p>
            <a:pPr marL="514350" indent="-514350">
              <a:buFont typeface="Arial" pitchFamily="34" charset="0"/>
              <a:buAutoNum type="arabicPeriod"/>
            </a:pPr>
            <a:r>
              <a:rPr lang="en-US" dirty="0" smtClean="0"/>
              <a:t>Tax the product</a:t>
            </a:r>
          </a:p>
          <a:p>
            <a:pPr marL="514350" indent="-514350">
              <a:buFont typeface="Arial" pitchFamily="34" charset="0"/>
              <a:buAutoNum type="arabicPeriod"/>
            </a:pPr>
            <a:r>
              <a:rPr lang="en-US" dirty="0" smtClean="0"/>
              <a:t>Government regulations</a:t>
            </a:r>
          </a:p>
          <a:p>
            <a:pPr marL="514350" indent="-514350">
              <a:buFont typeface="Arial" pitchFamily="34" charset="0"/>
              <a:buAutoNum type="arabicPeriod"/>
            </a:pPr>
            <a:r>
              <a:rPr lang="en-US" dirty="0" err="1" smtClean="0"/>
              <a:t>Coase</a:t>
            </a:r>
            <a:r>
              <a:rPr lang="en-US" dirty="0" smtClean="0"/>
              <a:t> theorem</a:t>
            </a:r>
          </a:p>
          <a:p>
            <a:pPr marL="514350" indent="-514350">
              <a:buFont typeface="Arial" pitchFamily="34" charset="0"/>
              <a:buAutoNum type="arabicPeriod"/>
            </a:pPr>
            <a:r>
              <a:rPr lang="en-US" dirty="0" smtClean="0"/>
              <a:t>Subsidize the product</a:t>
            </a:r>
            <a:endParaRPr lang="en-US" dirty="0"/>
          </a:p>
        </p:txBody>
      </p:sp>
    </p:spTree>
    <p:custDataLst>
      <p:tags r:id="rId1"/>
    </p:custDataLst>
    <p:extLst>
      <p:ext uri="{BB962C8B-B14F-4D97-AF65-F5344CB8AC3E}">
        <p14:creationId xmlns:p14="http://schemas.microsoft.com/office/powerpoint/2010/main" val="7764696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782762"/>
          </a:xfrm>
        </p:spPr>
        <p:txBody>
          <a:bodyPr>
            <a:normAutofit fontScale="90000"/>
          </a:bodyPr>
          <a:lstStyle/>
          <a:p>
            <a:pPr algn="l"/>
            <a:r>
              <a:rPr lang="en-US" b="1" dirty="0" smtClean="0"/>
              <a:t>20. Which of the following is NOT a way to solve the efficiency problem of a negative externality?</a:t>
            </a:r>
            <a:endParaRPr lang="en-US" b="1" dirty="0"/>
          </a:p>
        </p:txBody>
      </p:sp>
      <p:sp>
        <p:nvSpPr>
          <p:cNvPr id="6" name="CorShape1"/>
          <p:cNvSpPr/>
          <p:nvPr>
            <p:custDataLst>
              <p:tags r:id="rId2"/>
            </p:custDataLst>
          </p:nvPr>
        </p:nvSpPr>
        <p:spPr>
          <a:xfrm rot="10800000">
            <a:off x="228600" y="4191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362200"/>
            <a:ext cx="5562600" cy="3459163"/>
          </a:xfrm>
        </p:spPr>
        <p:txBody>
          <a:bodyPr>
            <a:normAutofit/>
          </a:bodyPr>
          <a:lstStyle/>
          <a:p>
            <a:pPr marL="514350" indent="-514350">
              <a:buFont typeface="Arial" pitchFamily="34" charset="0"/>
              <a:buAutoNum type="arabicPeriod"/>
            </a:pPr>
            <a:r>
              <a:rPr lang="en-US" dirty="0" smtClean="0"/>
              <a:t>Tax the product</a:t>
            </a:r>
          </a:p>
          <a:p>
            <a:pPr marL="514350" indent="-514350">
              <a:buFont typeface="Arial" pitchFamily="34" charset="0"/>
              <a:buAutoNum type="arabicPeriod"/>
            </a:pPr>
            <a:r>
              <a:rPr lang="en-US" dirty="0" smtClean="0"/>
              <a:t>Government regulations</a:t>
            </a:r>
          </a:p>
          <a:p>
            <a:pPr marL="514350" indent="-514350">
              <a:buFont typeface="Arial" pitchFamily="34" charset="0"/>
              <a:buAutoNum type="arabicPeriod"/>
            </a:pPr>
            <a:r>
              <a:rPr lang="en-US" dirty="0" err="1" smtClean="0"/>
              <a:t>Coase</a:t>
            </a:r>
            <a:r>
              <a:rPr lang="en-US" dirty="0" smtClean="0"/>
              <a:t> theorem</a:t>
            </a:r>
          </a:p>
          <a:p>
            <a:pPr marL="514350" indent="-514350">
              <a:buFont typeface="Arial" pitchFamily="34" charset="0"/>
              <a:buAutoNum type="arabicPeriod"/>
            </a:pPr>
            <a:r>
              <a:rPr lang="en-US" dirty="0" smtClean="0"/>
              <a:t>Subsidize the product</a:t>
            </a:r>
            <a:endParaRPr lang="en-US" dirty="0"/>
          </a:p>
        </p:txBody>
      </p:sp>
    </p:spTree>
    <p:custDataLst>
      <p:tags r:id="rId1"/>
    </p:custDataLst>
    <p:extLst>
      <p:ext uri="{BB962C8B-B14F-4D97-AF65-F5344CB8AC3E}">
        <p14:creationId xmlns:p14="http://schemas.microsoft.com/office/powerpoint/2010/main" val="379120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74638"/>
            <a:ext cx="4038600" cy="2163762"/>
          </a:xfrm>
        </p:spPr>
        <p:txBody>
          <a:bodyPr>
            <a:normAutofit/>
          </a:bodyPr>
          <a:lstStyle/>
          <a:p>
            <a:pPr algn="l"/>
            <a:r>
              <a:rPr lang="en-US" b="1" dirty="0" smtClean="0"/>
              <a:t>21. This graph shows the effect of a:</a:t>
            </a:r>
            <a:endParaRPr lang="en-US" b="1" dirty="0"/>
          </a:p>
        </p:txBody>
      </p:sp>
      <p:pic>
        <p:nvPicPr>
          <p:cNvPr id="7" name="Picture 3"/>
          <p:cNvPicPr>
            <a:picLocks noChangeAspect="1" noChangeArrowheads="1"/>
          </p:cNvPicPr>
          <p:nvPr/>
        </p:nvPicPr>
        <p:blipFill>
          <a:blip r:embed="rId4" cstate="print"/>
          <a:srcRect/>
          <a:stretch>
            <a:fillRect/>
          </a:stretch>
        </p:blipFill>
        <p:spPr bwMode="auto">
          <a:xfrm>
            <a:off x="4267200" y="381000"/>
            <a:ext cx="4876800" cy="4098458"/>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228600" y="2667000"/>
            <a:ext cx="4191000" cy="2316163"/>
          </a:xfrm>
        </p:spPr>
        <p:txBody>
          <a:bodyPr>
            <a:normAutofit lnSpcReduction="10000"/>
          </a:bodyPr>
          <a:lstStyle/>
          <a:p>
            <a:pPr marL="514350" indent="-514350">
              <a:buFont typeface="Arial" pitchFamily="34" charset="0"/>
              <a:buAutoNum type="arabicPeriod"/>
            </a:pPr>
            <a:r>
              <a:rPr lang="en-US" dirty="0" smtClean="0"/>
              <a:t>Price ceiling</a:t>
            </a:r>
          </a:p>
          <a:p>
            <a:pPr marL="514350" indent="-514350">
              <a:buFont typeface="Arial" pitchFamily="34" charset="0"/>
              <a:buAutoNum type="arabicPeriod"/>
            </a:pPr>
            <a:r>
              <a:rPr lang="en-US" dirty="0" smtClean="0"/>
              <a:t>Price floor</a:t>
            </a:r>
          </a:p>
          <a:p>
            <a:pPr marL="514350" indent="-514350">
              <a:buFont typeface="Arial" pitchFamily="34" charset="0"/>
              <a:buAutoNum type="arabicPeriod"/>
            </a:pPr>
            <a:r>
              <a:rPr lang="en-US" dirty="0" smtClean="0"/>
              <a:t>Positive externality</a:t>
            </a:r>
          </a:p>
          <a:p>
            <a:pPr marL="514350" indent="-514350">
              <a:buFont typeface="Arial" pitchFamily="34" charset="0"/>
              <a:buAutoNum type="arabicPeriod"/>
            </a:pPr>
            <a:r>
              <a:rPr lang="en-US" dirty="0" smtClean="0"/>
              <a:t>Negative externality</a:t>
            </a:r>
            <a:endParaRPr lang="en-US" dirty="0"/>
          </a:p>
        </p:txBody>
      </p:sp>
    </p:spTree>
    <p:custDataLst>
      <p:tags r:id="rId1"/>
    </p:custDataLst>
    <p:extLst>
      <p:ext uri="{BB962C8B-B14F-4D97-AF65-F5344CB8AC3E}">
        <p14:creationId xmlns:p14="http://schemas.microsoft.com/office/powerpoint/2010/main" val="35281036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74638"/>
            <a:ext cx="4038600" cy="2163762"/>
          </a:xfrm>
        </p:spPr>
        <p:txBody>
          <a:bodyPr>
            <a:normAutofit/>
          </a:bodyPr>
          <a:lstStyle/>
          <a:p>
            <a:pPr algn="l"/>
            <a:r>
              <a:rPr lang="en-US" b="1" dirty="0" smtClean="0"/>
              <a:t>21. This graph shows the effect of a:</a:t>
            </a:r>
            <a:endParaRPr lang="en-US" b="1" dirty="0"/>
          </a:p>
        </p:txBody>
      </p:sp>
      <p:pic>
        <p:nvPicPr>
          <p:cNvPr id="7" name="Picture 3"/>
          <p:cNvPicPr>
            <a:picLocks noChangeAspect="1" noChangeArrowheads="1"/>
          </p:cNvPicPr>
          <p:nvPr/>
        </p:nvPicPr>
        <p:blipFill>
          <a:blip r:embed="rId5" cstate="print"/>
          <a:srcRect/>
          <a:stretch>
            <a:fillRect/>
          </a:stretch>
        </p:blipFill>
        <p:spPr bwMode="auto">
          <a:xfrm>
            <a:off x="4267200" y="381000"/>
            <a:ext cx="4876800" cy="4098458"/>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228600" y="2667000"/>
            <a:ext cx="4191000" cy="2316163"/>
          </a:xfrm>
        </p:spPr>
        <p:txBody>
          <a:bodyPr>
            <a:normAutofit lnSpcReduction="10000"/>
          </a:bodyPr>
          <a:lstStyle/>
          <a:p>
            <a:pPr marL="514350" indent="-514350">
              <a:buFont typeface="Arial" pitchFamily="34" charset="0"/>
              <a:buAutoNum type="arabicPeriod"/>
            </a:pPr>
            <a:r>
              <a:rPr lang="en-US" dirty="0" smtClean="0"/>
              <a:t>Price ceiling</a:t>
            </a:r>
          </a:p>
          <a:p>
            <a:pPr marL="514350" indent="-514350">
              <a:buFont typeface="Arial" pitchFamily="34" charset="0"/>
              <a:buAutoNum type="arabicPeriod"/>
            </a:pPr>
            <a:r>
              <a:rPr lang="en-US" dirty="0" smtClean="0"/>
              <a:t>Price floor</a:t>
            </a:r>
          </a:p>
          <a:p>
            <a:pPr marL="514350" indent="-514350">
              <a:buFont typeface="Arial" pitchFamily="34" charset="0"/>
              <a:buAutoNum type="arabicPeriod"/>
            </a:pPr>
            <a:r>
              <a:rPr lang="en-US" dirty="0" smtClean="0"/>
              <a:t>Positive externality</a:t>
            </a:r>
          </a:p>
          <a:p>
            <a:pPr marL="514350" indent="-514350">
              <a:buFont typeface="Arial" pitchFamily="34" charset="0"/>
              <a:buAutoNum type="arabicPeriod"/>
            </a:pPr>
            <a:r>
              <a:rPr lang="en-US" dirty="0" smtClean="0"/>
              <a:t>Negative externality</a:t>
            </a:r>
            <a:endParaRPr lang="en-US" dirty="0"/>
          </a:p>
        </p:txBody>
      </p:sp>
      <p:sp>
        <p:nvSpPr>
          <p:cNvPr id="6" name="CorShape1"/>
          <p:cNvSpPr/>
          <p:nvPr>
            <p:custDataLst>
              <p:tags r:id="rId3"/>
            </p:custDataLst>
          </p:nvPr>
        </p:nvSpPr>
        <p:spPr>
          <a:xfrm rot="10800000">
            <a:off x="-25400" y="3793913"/>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2799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28600"/>
            <a:ext cx="8686800" cy="1249362"/>
          </a:xfrm>
        </p:spPr>
        <p:txBody>
          <a:bodyPr>
            <a:normAutofit fontScale="90000"/>
          </a:bodyPr>
          <a:lstStyle/>
          <a:p>
            <a:pPr algn="l"/>
            <a:r>
              <a:rPr lang="en-US" b="1" dirty="0" smtClean="0"/>
              <a:t>22. When positive externalities are in a market for a good, the market</a:t>
            </a:r>
            <a:endParaRPr lang="en-US" b="1" dirty="0"/>
          </a:p>
        </p:txBody>
      </p:sp>
      <p:sp>
        <p:nvSpPr>
          <p:cNvPr id="3" name="TPAnswers"/>
          <p:cNvSpPr>
            <a:spLocks noGrp="1"/>
          </p:cNvSpPr>
          <p:nvPr>
            <p:ph type="body" idx="1"/>
            <p:custDataLst>
              <p:tags r:id="rId2"/>
            </p:custDataLst>
          </p:nvPr>
        </p:nvSpPr>
        <p:spPr>
          <a:xfrm>
            <a:off x="457200" y="1600200"/>
            <a:ext cx="8458200" cy="2971800"/>
          </a:xfrm>
        </p:spPr>
        <p:txBody>
          <a:bodyPr>
            <a:normAutofit/>
          </a:bodyPr>
          <a:lstStyle/>
          <a:p>
            <a:pPr marL="514350" indent="-514350">
              <a:buFont typeface="Arial" pitchFamily="34" charset="0"/>
              <a:buAutoNum type="arabicPeriod"/>
            </a:pPr>
            <a:r>
              <a:rPr lang="en-US" dirty="0" smtClean="0"/>
              <a:t>Succeeds, because it is producing the socially optimal (</a:t>
            </a:r>
            <a:r>
              <a:rPr lang="en-US" dirty="0" err="1" smtClean="0"/>
              <a:t>alloc</a:t>
            </a:r>
            <a:r>
              <a:rPr lang="en-US" dirty="0" smtClean="0"/>
              <a:t>. eff.) output</a:t>
            </a:r>
          </a:p>
          <a:p>
            <a:pPr marL="514350" indent="-514350">
              <a:buFont typeface="Arial" pitchFamily="34" charset="0"/>
              <a:buAutoNum type="arabicPeriod"/>
            </a:pPr>
            <a:r>
              <a:rPr lang="en-US" dirty="0" smtClean="0"/>
              <a:t>Fails, because it overproduces the good</a:t>
            </a:r>
          </a:p>
          <a:p>
            <a:pPr marL="514350" indent="-514350">
              <a:buFont typeface="Arial" pitchFamily="34" charset="0"/>
              <a:buAutoNum type="arabicPeriod"/>
            </a:pPr>
            <a:r>
              <a:rPr lang="en-US" dirty="0" smtClean="0"/>
              <a:t>Succeeds, because it overproduces the good</a:t>
            </a:r>
          </a:p>
          <a:p>
            <a:pPr marL="514350" indent="-514350">
              <a:buFont typeface="Arial" pitchFamily="34" charset="0"/>
              <a:buAutoNum type="arabicPeriod"/>
            </a:pPr>
            <a:r>
              <a:rPr lang="en-US" dirty="0" smtClean="0"/>
              <a:t>Fails, because it </a:t>
            </a:r>
            <a:r>
              <a:rPr lang="en-US" dirty="0" err="1" smtClean="0"/>
              <a:t>underproduces</a:t>
            </a:r>
            <a:r>
              <a:rPr lang="en-US" dirty="0" smtClean="0"/>
              <a:t> the good</a:t>
            </a:r>
            <a:endParaRPr lang="en-US" dirty="0"/>
          </a:p>
        </p:txBody>
      </p:sp>
    </p:spTree>
    <p:custDataLst>
      <p:tags r:id="rId1"/>
    </p:custDataLst>
    <p:extLst>
      <p:ext uri="{BB962C8B-B14F-4D97-AF65-F5344CB8AC3E}">
        <p14:creationId xmlns:p14="http://schemas.microsoft.com/office/powerpoint/2010/main" val="4325270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28600"/>
            <a:ext cx="8686800" cy="1249362"/>
          </a:xfrm>
        </p:spPr>
        <p:txBody>
          <a:bodyPr>
            <a:normAutofit fontScale="90000"/>
          </a:bodyPr>
          <a:lstStyle/>
          <a:p>
            <a:pPr algn="l"/>
            <a:r>
              <a:rPr lang="en-US" b="1" dirty="0" smtClean="0"/>
              <a:t>22. When positive externalities are in a market for a good, the market</a:t>
            </a:r>
            <a:endParaRPr lang="en-US" b="1" dirty="0"/>
          </a:p>
        </p:txBody>
      </p:sp>
      <p:sp>
        <p:nvSpPr>
          <p:cNvPr id="6" name="CorShape1"/>
          <p:cNvSpPr/>
          <p:nvPr>
            <p:custDataLst>
              <p:tags r:id="rId2"/>
            </p:custDataLst>
          </p:nvPr>
        </p:nvSpPr>
        <p:spPr>
          <a:xfrm rot="10800000">
            <a:off x="228600" y="3886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600200"/>
            <a:ext cx="8458200" cy="2971800"/>
          </a:xfrm>
        </p:spPr>
        <p:txBody>
          <a:bodyPr>
            <a:normAutofit/>
          </a:bodyPr>
          <a:lstStyle/>
          <a:p>
            <a:pPr marL="514350" indent="-514350">
              <a:buFont typeface="Arial" pitchFamily="34" charset="0"/>
              <a:buAutoNum type="arabicPeriod"/>
            </a:pPr>
            <a:r>
              <a:rPr lang="en-US" dirty="0" smtClean="0"/>
              <a:t>Succeeds, because it is producing the socially optimal (</a:t>
            </a:r>
            <a:r>
              <a:rPr lang="en-US" dirty="0" err="1" smtClean="0"/>
              <a:t>alloc</a:t>
            </a:r>
            <a:r>
              <a:rPr lang="en-US" dirty="0" smtClean="0"/>
              <a:t>. eff.) output</a:t>
            </a:r>
          </a:p>
          <a:p>
            <a:pPr marL="514350" indent="-514350">
              <a:buFont typeface="Arial" pitchFamily="34" charset="0"/>
              <a:buAutoNum type="arabicPeriod"/>
            </a:pPr>
            <a:r>
              <a:rPr lang="en-US" dirty="0" smtClean="0"/>
              <a:t>Fails, because it overproduces the good</a:t>
            </a:r>
          </a:p>
          <a:p>
            <a:pPr marL="514350" indent="-514350">
              <a:buFont typeface="Arial" pitchFamily="34" charset="0"/>
              <a:buAutoNum type="arabicPeriod"/>
            </a:pPr>
            <a:r>
              <a:rPr lang="en-US" dirty="0" smtClean="0"/>
              <a:t>Succeeds, because it overproduces the good</a:t>
            </a:r>
          </a:p>
          <a:p>
            <a:pPr marL="514350" indent="-514350">
              <a:buFont typeface="Arial" pitchFamily="34" charset="0"/>
              <a:buAutoNum type="arabicPeriod"/>
            </a:pPr>
            <a:r>
              <a:rPr lang="en-US" dirty="0" smtClean="0"/>
              <a:t>Fails, because it </a:t>
            </a:r>
            <a:r>
              <a:rPr lang="en-US" dirty="0" err="1" smtClean="0"/>
              <a:t>underproduces</a:t>
            </a:r>
            <a:r>
              <a:rPr lang="en-US" dirty="0" smtClean="0"/>
              <a:t> the good</a:t>
            </a:r>
            <a:endParaRPr lang="en-US" dirty="0"/>
          </a:p>
        </p:txBody>
      </p:sp>
    </p:spTree>
    <p:custDataLst>
      <p:tags r:id="rId1"/>
    </p:custDataLst>
    <p:extLst>
      <p:ext uri="{BB962C8B-B14F-4D97-AF65-F5344CB8AC3E}">
        <p14:creationId xmlns:p14="http://schemas.microsoft.com/office/powerpoint/2010/main" val="282587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228600"/>
            <a:ext cx="8229600" cy="1066800"/>
          </a:xfrm>
        </p:spPr>
        <p:txBody>
          <a:bodyPr>
            <a:normAutofit fontScale="90000"/>
          </a:bodyPr>
          <a:lstStyle/>
          <a:p>
            <a:pPr algn="l"/>
            <a:r>
              <a:rPr lang="en-US" b="1" dirty="0" smtClean="0"/>
              <a:t>2. Which of the following is </a:t>
            </a:r>
            <a:r>
              <a:rPr lang="en-US" b="1" u="sng" dirty="0" smtClean="0"/>
              <a:t>NOT</a:t>
            </a:r>
            <a:r>
              <a:rPr lang="en-US" b="1" dirty="0" smtClean="0"/>
              <a:t> one of the assumptions behind the PPC?</a:t>
            </a:r>
            <a:endParaRPr lang="en-US" b="1" dirty="0"/>
          </a:p>
        </p:txBody>
      </p:sp>
      <p:sp>
        <p:nvSpPr>
          <p:cNvPr id="3" name="TPAnswers"/>
          <p:cNvSpPr>
            <a:spLocks noGrp="1"/>
          </p:cNvSpPr>
          <p:nvPr>
            <p:ph type="body" idx="1"/>
            <p:custDataLst>
              <p:tags r:id="rId2"/>
            </p:custDataLst>
          </p:nvPr>
        </p:nvSpPr>
        <p:spPr>
          <a:xfrm>
            <a:off x="457200" y="1447800"/>
            <a:ext cx="6096000" cy="4144963"/>
          </a:xfrm>
        </p:spPr>
        <p:txBody>
          <a:bodyPr>
            <a:normAutofit/>
          </a:bodyPr>
          <a:lstStyle/>
          <a:p>
            <a:pPr marL="514350" indent="-514350">
              <a:buFont typeface="Arial" pitchFamily="34" charset="0"/>
              <a:buAutoNum type="arabicPeriod"/>
            </a:pPr>
            <a:r>
              <a:rPr lang="en-US" dirty="0" smtClean="0"/>
              <a:t>Fixed resources</a:t>
            </a:r>
          </a:p>
          <a:p>
            <a:pPr marL="514350" indent="-514350">
              <a:buFont typeface="Arial" pitchFamily="34" charset="0"/>
              <a:buAutoNum type="arabicPeriod"/>
            </a:pPr>
            <a:r>
              <a:rPr lang="en-US" dirty="0" smtClean="0"/>
              <a:t>Fixed technology</a:t>
            </a:r>
          </a:p>
          <a:p>
            <a:pPr marL="514350" indent="-514350">
              <a:buFont typeface="Arial" pitchFamily="34" charset="0"/>
              <a:buAutoNum type="arabicPeriod"/>
            </a:pPr>
            <a:r>
              <a:rPr lang="en-US" dirty="0" smtClean="0"/>
              <a:t>Productive efficiency</a:t>
            </a:r>
          </a:p>
          <a:p>
            <a:pPr marL="514350" indent="-514350">
              <a:buFont typeface="Arial" pitchFamily="34" charset="0"/>
              <a:buAutoNum type="arabicPeriod"/>
            </a:pPr>
            <a:r>
              <a:rPr lang="en-US" dirty="0" err="1" smtClean="0"/>
              <a:t>Allocative</a:t>
            </a:r>
            <a:r>
              <a:rPr lang="en-US" dirty="0" smtClean="0"/>
              <a:t> efficiency</a:t>
            </a:r>
          </a:p>
          <a:p>
            <a:pPr marL="514350" indent="-514350">
              <a:buFont typeface="Arial" pitchFamily="34" charset="0"/>
              <a:buAutoNum type="arabicPeriod"/>
            </a:pPr>
            <a:r>
              <a:rPr lang="en-US" dirty="0" smtClean="0"/>
              <a:t>Full employment</a:t>
            </a:r>
          </a:p>
          <a:p>
            <a:pPr marL="514350" indent="-514350">
              <a:buFont typeface="Arial" pitchFamily="34" charset="0"/>
              <a:buAutoNum type="arabicPeriod"/>
            </a:pPr>
            <a:r>
              <a:rPr lang="en-US" dirty="0" smtClean="0"/>
              <a:t>Only two goods</a:t>
            </a:r>
            <a:endParaRPr lang="en-US" dirty="0"/>
          </a:p>
        </p:txBody>
      </p:sp>
      <p:sp>
        <p:nvSpPr>
          <p:cNvPr id="5" name="CorShape1"/>
          <p:cNvSpPr/>
          <p:nvPr>
            <p:custDataLst>
              <p:tags r:id="rId3"/>
            </p:custDataLst>
          </p:nvPr>
        </p:nvSpPr>
        <p:spPr>
          <a:xfrm rot="10800000">
            <a:off x="228600" y="3276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955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p:cNvSpPr>
            <a:spLocks noGrp="1"/>
          </p:cNvSpPr>
          <p:nvPr>
            <p:ph type="body" idx="1"/>
            <p:custDataLst>
              <p:tags r:id="rId2"/>
            </p:custDataLst>
          </p:nvPr>
        </p:nvSpPr>
        <p:spPr>
          <a:xfrm>
            <a:off x="457200" y="3886200"/>
            <a:ext cx="4724400" cy="2316163"/>
          </a:xfrm>
        </p:spPr>
        <p:txBody>
          <a:bodyPr>
            <a:normAutofit lnSpcReduction="10000"/>
          </a:bodyPr>
          <a:lstStyle/>
          <a:p>
            <a:pPr marL="514350" indent="-514350">
              <a:buFont typeface="Arial" pitchFamily="34" charset="0"/>
              <a:buAutoNum type="arabicPeriod"/>
            </a:pPr>
            <a:r>
              <a:rPr lang="en-US" dirty="0" smtClean="0"/>
              <a:t>Less than 3</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More than 4</a:t>
            </a:r>
            <a:endParaRPr lang="en-US" dirty="0"/>
          </a:p>
        </p:txBody>
      </p:sp>
      <p:pic>
        <p:nvPicPr>
          <p:cNvPr id="7" name="Picture 3"/>
          <p:cNvPicPr>
            <a:picLocks noChangeAspect="1" noChangeArrowheads="1"/>
          </p:cNvPicPr>
          <p:nvPr/>
        </p:nvPicPr>
        <p:blipFill>
          <a:blip r:embed="rId4" cstate="print"/>
          <a:srcRect/>
          <a:stretch>
            <a:fillRect/>
          </a:stretch>
        </p:blipFill>
        <p:spPr bwMode="auto">
          <a:xfrm>
            <a:off x="3581400" y="152400"/>
            <a:ext cx="4876800" cy="4098458"/>
          </a:xfrm>
          <a:prstGeom prst="rect">
            <a:avLst/>
          </a:prstGeom>
          <a:noFill/>
          <a:ln w="9525">
            <a:noFill/>
            <a:miter lim="800000"/>
            <a:headEnd/>
            <a:tailEnd/>
          </a:ln>
        </p:spPr>
      </p:pic>
      <p:sp>
        <p:nvSpPr>
          <p:cNvPr id="9" name="TPQuestion"/>
          <p:cNvSpPr>
            <a:spLocks noGrp="1"/>
          </p:cNvSpPr>
          <p:nvPr>
            <p:ph type="title"/>
          </p:nvPr>
        </p:nvSpPr>
        <p:spPr>
          <a:xfrm>
            <a:off x="21236" y="64957"/>
            <a:ext cx="3560164" cy="3459162"/>
          </a:xfrm>
        </p:spPr>
        <p:txBody>
          <a:bodyPr>
            <a:normAutofit/>
          </a:bodyPr>
          <a:lstStyle/>
          <a:p>
            <a:pPr algn="l"/>
            <a:r>
              <a:rPr lang="en-US" sz="3600" b="1" dirty="0" smtClean="0"/>
              <a:t>23. “D” is the demand when there are positive externalities. </a:t>
            </a:r>
            <a:br>
              <a:rPr lang="en-US" sz="3600" b="1" dirty="0" smtClean="0"/>
            </a:br>
            <a:r>
              <a:rPr lang="en-US" sz="3600" b="1" dirty="0" smtClean="0"/>
              <a:t>How much will be produced?</a:t>
            </a:r>
            <a:endParaRPr lang="en-US" sz="3600" b="1" dirty="0"/>
          </a:p>
        </p:txBody>
      </p:sp>
    </p:spTree>
    <p:custDataLst>
      <p:tags r:id="rId1"/>
    </p:custDataLst>
    <p:extLst>
      <p:ext uri="{BB962C8B-B14F-4D97-AF65-F5344CB8AC3E}">
        <p14:creationId xmlns:p14="http://schemas.microsoft.com/office/powerpoint/2010/main" val="32312069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p:cNvSpPr>
            <a:spLocks noGrp="1"/>
          </p:cNvSpPr>
          <p:nvPr>
            <p:ph type="body" idx="1"/>
            <p:custDataLst>
              <p:tags r:id="rId2"/>
            </p:custDataLst>
          </p:nvPr>
        </p:nvSpPr>
        <p:spPr>
          <a:xfrm>
            <a:off x="457200" y="3886200"/>
            <a:ext cx="4724400" cy="2316163"/>
          </a:xfrm>
        </p:spPr>
        <p:txBody>
          <a:bodyPr>
            <a:normAutofit lnSpcReduction="10000"/>
          </a:bodyPr>
          <a:lstStyle/>
          <a:p>
            <a:pPr marL="514350" indent="-514350">
              <a:buFont typeface="Arial" pitchFamily="34" charset="0"/>
              <a:buAutoNum type="arabicPeriod"/>
            </a:pPr>
            <a:r>
              <a:rPr lang="en-US" dirty="0" smtClean="0"/>
              <a:t>Less than 3</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More than 4</a:t>
            </a:r>
            <a:endParaRPr lang="en-US" dirty="0"/>
          </a:p>
        </p:txBody>
      </p:sp>
      <p:pic>
        <p:nvPicPr>
          <p:cNvPr id="7" name="Picture 3"/>
          <p:cNvPicPr>
            <a:picLocks noChangeAspect="1" noChangeArrowheads="1"/>
          </p:cNvPicPr>
          <p:nvPr/>
        </p:nvPicPr>
        <p:blipFill>
          <a:blip r:embed="rId5" cstate="print"/>
          <a:srcRect/>
          <a:stretch>
            <a:fillRect/>
          </a:stretch>
        </p:blipFill>
        <p:spPr bwMode="auto">
          <a:xfrm>
            <a:off x="3581400" y="152400"/>
            <a:ext cx="4876800" cy="4098458"/>
          </a:xfrm>
          <a:prstGeom prst="rect">
            <a:avLst/>
          </a:prstGeom>
          <a:noFill/>
          <a:ln w="9525">
            <a:noFill/>
            <a:miter lim="800000"/>
            <a:headEnd/>
            <a:tailEnd/>
          </a:ln>
        </p:spPr>
      </p:pic>
      <p:sp>
        <p:nvSpPr>
          <p:cNvPr id="8" name="CorShape1"/>
          <p:cNvSpPr/>
          <p:nvPr>
            <p:custDataLst>
              <p:tags r:id="rId3"/>
            </p:custDataLst>
          </p:nvPr>
        </p:nvSpPr>
        <p:spPr>
          <a:xfrm rot="10800000">
            <a:off x="203200" y="4476665"/>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PQuestion"/>
          <p:cNvSpPr>
            <a:spLocks noGrp="1"/>
          </p:cNvSpPr>
          <p:nvPr>
            <p:ph type="title"/>
          </p:nvPr>
        </p:nvSpPr>
        <p:spPr>
          <a:xfrm>
            <a:off x="21236" y="64957"/>
            <a:ext cx="3560164" cy="3459162"/>
          </a:xfrm>
        </p:spPr>
        <p:txBody>
          <a:bodyPr>
            <a:normAutofit/>
          </a:bodyPr>
          <a:lstStyle/>
          <a:p>
            <a:pPr algn="l"/>
            <a:r>
              <a:rPr lang="en-US" sz="3600" b="1" dirty="0" smtClean="0"/>
              <a:t>23. “D” is the demand when there are positive externalities. </a:t>
            </a:r>
            <a:br>
              <a:rPr lang="en-US" sz="3600" b="1" dirty="0" smtClean="0"/>
            </a:br>
            <a:r>
              <a:rPr lang="en-US" sz="3600" b="1" dirty="0" smtClean="0"/>
              <a:t>How much will be produced?</a:t>
            </a:r>
            <a:endParaRPr lang="en-US" sz="3600" b="1" dirty="0"/>
          </a:p>
        </p:txBody>
      </p:sp>
    </p:spTree>
    <p:custDataLst>
      <p:tags r:id="rId1"/>
    </p:custDataLst>
    <p:extLst>
      <p:ext uri="{BB962C8B-B14F-4D97-AF65-F5344CB8AC3E}">
        <p14:creationId xmlns:p14="http://schemas.microsoft.com/office/powerpoint/2010/main" val="295218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76200"/>
            <a:ext cx="8991600" cy="2316163"/>
          </a:xfrm>
        </p:spPr>
        <p:txBody>
          <a:bodyPr>
            <a:normAutofit/>
          </a:bodyPr>
          <a:lstStyle/>
          <a:p>
            <a:pPr marL="0" indent="0">
              <a:buNone/>
            </a:pPr>
            <a:r>
              <a:rPr lang="en-US" dirty="0" smtClean="0"/>
              <a:t>If there are pos. externalities then 3 will be produced </a:t>
            </a:r>
            <a:br>
              <a:rPr lang="en-US" dirty="0" smtClean="0"/>
            </a:br>
            <a:r>
              <a:rPr lang="en-US" dirty="0" smtClean="0"/>
              <a:t>(where Qs=</a:t>
            </a:r>
            <a:r>
              <a:rPr lang="en-US" dirty="0" err="1" smtClean="0"/>
              <a:t>Qd</a:t>
            </a:r>
            <a:r>
              <a:rPr lang="en-US" dirty="0" smtClean="0"/>
              <a:t>, the profit max. Q, WHAT WE GET).  </a:t>
            </a:r>
          </a:p>
          <a:p>
            <a:pPr marL="0" indent="0" algn="ctr">
              <a:buNone/>
            </a:pPr>
            <a:r>
              <a:rPr lang="en-US" dirty="0" smtClean="0"/>
              <a:t>At a quantity of 3: MSB &gt; MSC</a:t>
            </a:r>
          </a:p>
          <a:p>
            <a:pPr marL="0" indent="0" algn="ctr">
              <a:buNone/>
            </a:pPr>
            <a:r>
              <a:rPr lang="en-US" dirty="0" smtClean="0"/>
              <a:t>indicating that too little is being produced.</a:t>
            </a:r>
            <a:endParaRPr lang="en-US" dirty="0"/>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425" y="2357437"/>
            <a:ext cx="53340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613253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038600" cy="1477962"/>
          </a:xfrm>
        </p:spPr>
        <p:txBody>
          <a:bodyPr>
            <a:normAutofit fontScale="90000"/>
          </a:bodyPr>
          <a:lstStyle/>
          <a:p>
            <a:pPr algn="l"/>
            <a:r>
              <a:rPr lang="en-US" sz="4800" b="1" dirty="0" smtClean="0"/>
              <a:t>24. What is the </a:t>
            </a:r>
            <a:r>
              <a:rPr lang="en-US" sz="4800" b="1" dirty="0" err="1" smtClean="0"/>
              <a:t>Alloc</a:t>
            </a:r>
            <a:r>
              <a:rPr lang="en-US" sz="4800" b="1" dirty="0" smtClean="0"/>
              <a:t>. Eff. Q?</a:t>
            </a:r>
            <a:endParaRPr lang="en-US" sz="4800" b="1" dirty="0"/>
          </a:p>
        </p:txBody>
      </p:sp>
      <p:sp>
        <p:nvSpPr>
          <p:cNvPr id="3" name="TPAnswers"/>
          <p:cNvSpPr>
            <a:spLocks noGrp="1"/>
          </p:cNvSpPr>
          <p:nvPr>
            <p:ph type="body" idx="1"/>
            <p:custDataLst>
              <p:tags r:id="rId2"/>
            </p:custDataLst>
          </p:nvPr>
        </p:nvSpPr>
        <p:spPr>
          <a:xfrm>
            <a:off x="457200" y="1524000"/>
            <a:ext cx="3352800" cy="3535363"/>
          </a:xfrm>
        </p:spPr>
        <p:txBody>
          <a:bodyPr>
            <a:normAutofit/>
          </a:bodyPr>
          <a:lstStyle/>
          <a:p>
            <a:pPr marL="514350" indent="-514350">
              <a:buFont typeface="Arial" pitchFamily="34" charset="0"/>
              <a:buAutoNum type="arabicPeriod"/>
            </a:pPr>
            <a:r>
              <a:rPr lang="en-US" dirty="0" smtClean="0"/>
              <a:t>Less than 3</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More than 4</a:t>
            </a:r>
            <a:endParaRPr lang="en-US" dirty="0"/>
          </a:p>
        </p:txBody>
      </p:sp>
      <p:pic>
        <p:nvPicPr>
          <p:cNvPr id="7" name="Picture 3"/>
          <p:cNvPicPr>
            <a:picLocks noChangeAspect="1" noChangeArrowheads="1"/>
          </p:cNvPicPr>
          <p:nvPr/>
        </p:nvPicPr>
        <p:blipFill>
          <a:blip r:embed="rId4" cstate="print"/>
          <a:srcRect/>
          <a:stretch>
            <a:fillRect/>
          </a:stretch>
        </p:blipFill>
        <p:spPr bwMode="auto">
          <a:xfrm>
            <a:off x="4038600" y="304800"/>
            <a:ext cx="4876800" cy="409845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4716454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038600" cy="1477962"/>
          </a:xfrm>
        </p:spPr>
        <p:txBody>
          <a:bodyPr>
            <a:normAutofit fontScale="90000"/>
          </a:bodyPr>
          <a:lstStyle/>
          <a:p>
            <a:pPr algn="l"/>
            <a:r>
              <a:rPr lang="en-US" sz="4800" b="1" dirty="0" smtClean="0"/>
              <a:t>24. What is the </a:t>
            </a:r>
            <a:r>
              <a:rPr lang="en-US" sz="4800" b="1" dirty="0" err="1" smtClean="0"/>
              <a:t>Alloc</a:t>
            </a:r>
            <a:r>
              <a:rPr lang="en-US" sz="4800" b="1" dirty="0" smtClean="0"/>
              <a:t>. Eff. Q?</a:t>
            </a:r>
            <a:endParaRPr lang="en-US" sz="4800" b="1" dirty="0"/>
          </a:p>
        </p:txBody>
      </p:sp>
      <p:sp>
        <p:nvSpPr>
          <p:cNvPr id="3" name="TPAnswers"/>
          <p:cNvSpPr>
            <a:spLocks noGrp="1"/>
          </p:cNvSpPr>
          <p:nvPr>
            <p:ph type="body" idx="1"/>
            <p:custDataLst>
              <p:tags r:id="rId2"/>
            </p:custDataLst>
          </p:nvPr>
        </p:nvSpPr>
        <p:spPr>
          <a:xfrm>
            <a:off x="457200" y="1524000"/>
            <a:ext cx="3352800" cy="3535363"/>
          </a:xfrm>
        </p:spPr>
        <p:txBody>
          <a:bodyPr>
            <a:normAutofit/>
          </a:bodyPr>
          <a:lstStyle/>
          <a:p>
            <a:pPr marL="514350" indent="-514350">
              <a:buFont typeface="Arial" pitchFamily="34" charset="0"/>
              <a:buAutoNum type="arabicPeriod"/>
            </a:pPr>
            <a:r>
              <a:rPr lang="en-US" dirty="0" smtClean="0"/>
              <a:t>Less than 3</a:t>
            </a:r>
          </a:p>
          <a:p>
            <a:pPr marL="514350" indent="-514350">
              <a:buFont typeface="Arial" pitchFamily="34" charset="0"/>
              <a:buAutoNum type="arabicPeriod"/>
            </a:pPr>
            <a:r>
              <a:rPr lang="en-US" dirty="0" smtClean="0"/>
              <a:t>3</a:t>
            </a:r>
          </a:p>
          <a:p>
            <a:pPr marL="514350" indent="-514350">
              <a:buFont typeface="Arial" pitchFamily="34" charset="0"/>
              <a:buAutoNum type="arabicPeriod"/>
            </a:pPr>
            <a:r>
              <a:rPr lang="en-US" dirty="0" smtClean="0"/>
              <a:t>4</a:t>
            </a:r>
          </a:p>
          <a:p>
            <a:pPr marL="514350" indent="-514350">
              <a:buFont typeface="Arial" pitchFamily="34" charset="0"/>
              <a:buAutoNum type="arabicPeriod"/>
            </a:pPr>
            <a:r>
              <a:rPr lang="en-US" dirty="0" smtClean="0"/>
              <a:t>More than 4</a:t>
            </a:r>
            <a:endParaRPr lang="en-US" dirty="0"/>
          </a:p>
        </p:txBody>
      </p:sp>
      <p:pic>
        <p:nvPicPr>
          <p:cNvPr id="7" name="Picture 3"/>
          <p:cNvPicPr>
            <a:picLocks noChangeAspect="1" noChangeArrowheads="1"/>
          </p:cNvPicPr>
          <p:nvPr/>
        </p:nvPicPr>
        <p:blipFill>
          <a:blip r:embed="rId5" cstate="print"/>
          <a:srcRect/>
          <a:stretch>
            <a:fillRect/>
          </a:stretch>
        </p:blipFill>
        <p:spPr bwMode="auto">
          <a:xfrm>
            <a:off x="4038600" y="304800"/>
            <a:ext cx="4876800" cy="4098458"/>
          </a:xfrm>
          <a:prstGeom prst="rect">
            <a:avLst/>
          </a:prstGeom>
          <a:noFill/>
          <a:ln w="9525">
            <a:noFill/>
            <a:miter lim="800000"/>
            <a:headEnd/>
            <a:tailEnd/>
          </a:ln>
        </p:spPr>
      </p:pic>
      <p:sp>
        <p:nvSpPr>
          <p:cNvPr id="8" name="CorShape1"/>
          <p:cNvSpPr/>
          <p:nvPr>
            <p:custDataLst>
              <p:tags r:id="rId3"/>
            </p:custDataLst>
          </p:nvPr>
        </p:nvSpPr>
        <p:spPr>
          <a:xfrm rot="10800000">
            <a:off x="304800" y="2743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6181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686800" cy="1706562"/>
          </a:xfrm>
        </p:spPr>
        <p:txBody>
          <a:bodyPr>
            <a:normAutofit fontScale="90000"/>
          </a:bodyPr>
          <a:lstStyle/>
          <a:p>
            <a:pPr algn="l"/>
            <a:r>
              <a:rPr lang="en-US" b="1" dirty="0" smtClean="0"/>
              <a:t>25. Which of the following is NOT a way to solve the efficiency problem of a positive externality?</a:t>
            </a:r>
            <a:endParaRPr lang="en-US" b="1" dirty="0"/>
          </a:p>
        </p:txBody>
      </p:sp>
      <p:sp>
        <p:nvSpPr>
          <p:cNvPr id="3" name="TPAnswers"/>
          <p:cNvSpPr>
            <a:spLocks noGrp="1"/>
          </p:cNvSpPr>
          <p:nvPr>
            <p:ph type="body" idx="1"/>
            <p:custDataLst>
              <p:tags r:id="rId2"/>
            </p:custDataLst>
          </p:nvPr>
        </p:nvSpPr>
        <p:spPr>
          <a:xfrm>
            <a:off x="457200" y="2286000"/>
            <a:ext cx="8382000" cy="3459163"/>
          </a:xfrm>
        </p:spPr>
        <p:txBody>
          <a:bodyPr>
            <a:normAutofit/>
          </a:bodyPr>
          <a:lstStyle/>
          <a:p>
            <a:pPr marL="514350" indent="-514350">
              <a:buFont typeface="Arial" pitchFamily="34" charset="0"/>
              <a:buAutoNum type="arabicPeriod"/>
            </a:pPr>
            <a:r>
              <a:rPr lang="en-US" dirty="0" smtClean="0"/>
              <a:t>Tax the product</a:t>
            </a:r>
          </a:p>
          <a:p>
            <a:pPr marL="514350" indent="-514350">
              <a:buFont typeface="Arial" pitchFamily="34" charset="0"/>
              <a:buAutoNum type="arabicPeriod"/>
            </a:pPr>
            <a:r>
              <a:rPr lang="en-US" dirty="0" smtClean="0"/>
              <a:t>Government produces the product itself</a:t>
            </a:r>
          </a:p>
          <a:p>
            <a:pPr marL="514350" indent="-514350">
              <a:buFont typeface="Arial" pitchFamily="34" charset="0"/>
              <a:buAutoNum type="arabicPeriod"/>
            </a:pPr>
            <a:r>
              <a:rPr lang="en-US" dirty="0" smtClean="0"/>
              <a:t>Increase demand for the product</a:t>
            </a:r>
          </a:p>
          <a:p>
            <a:pPr marL="514350" indent="-514350">
              <a:buFont typeface="Arial" pitchFamily="34" charset="0"/>
              <a:buAutoNum type="arabicPeriod"/>
            </a:pPr>
            <a:r>
              <a:rPr lang="en-US" dirty="0" smtClean="0"/>
              <a:t>Subsidize the product</a:t>
            </a:r>
            <a:endParaRPr lang="en-US" dirty="0"/>
          </a:p>
        </p:txBody>
      </p:sp>
    </p:spTree>
    <p:custDataLst>
      <p:tags r:id="rId1"/>
    </p:custDataLst>
    <p:extLst>
      <p:ext uri="{BB962C8B-B14F-4D97-AF65-F5344CB8AC3E}">
        <p14:creationId xmlns:p14="http://schemas.microsoft.com/office/powerpoint/2010/main" val="21767124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686800" cy="1706562"/>
          </a:xfrm>
        </p:spPr>
        <p:txBody>
          <a:bodyPr>
            <a:normAutofit fontScale="90000"/>
          </a:bodyPr>
          <a:lstStyle/>
          <a:p>
            <a:pPr algn="l"/>
            <a:r>
              <a:rPr lang="en-US" b="1" dirty="0" smtClean="0"/>
              <a:t>25. Which of the following is NOT a way to solve the efficiency problem of a positive externality?</a:t>
            </a:r>
            <a:endParaRPr lang="en-US" b="1" dirty="0"/>
          </a:p>
        </p:txBody>
      </p:sp>
      <p:sp>
        <p:nvSpPr>
          <p:cNvPr id="3" name="TPAnswers"/>
          <p:cNvSpPr>
            <a:spLocks noGrp="1"/>
          </p:cNvSpPr>
          <p:nvPr>
            <p:ph type="body" idx="1"/>
            <p:custDataLst>
              <p:tags r:id="rId2"/>
            </p:custDataLst>
          </p:nvPr>
        </p:nvSpPr>
        <p:spPr>
          <a:xfrm>
            <a:off x="457200" y="2286000"/>
            <a:ext cx="8382000" cy="3459163"/>
          </a:xfrm>
        </p:spPr>
        <p:txBody>
          <a:bodyPr>
            <a:normAutofit/>
          </a:bodyPr>
          <a:lstStyle/>
          <a:p>
            <a:pPr marL="514350" indent="-514350">
              <a:buFont typeface="Arial" pitchFamily="34" charset="0"/>
              <a:buAutoNum type="arabicPeriod"/>
            </a:pPr>
            <a:r>
              <a:rPr lang="en-US" dirty="0" smtClean="0"/>
              <a:t>Tax the product</a:t>
            </a:r>
          </a:p>
          <a:p>
            <a:pPr marL="514350" indent="-514350">
              <a:buFont typeface="Arial" pitchFamily="34" charset="0"/>
              <a:buAutoNum type="arabicPeriod"/>
            </a:pPr>
            <a:r>
              <a:rPr lang="en-US" dirty="0" smtClean="0"/>
              <a:t>Government produces the product itself</a:t>
            </a:r>
          </a:p>
          <a:p>
            <a:pPr marL="514350" indent="-514350">
              <a:buFont typeface="Arial" pitchFamily="34" charset="0"/>
              <a:buAutoNum type="arabicPeriod"/>
            </a:pPr>
            <a:r>
              <a:rPr lang="en-US" dirty="0" smtClean="0"/>
              <a:t>Increase demand for the product</a:t>
            </a:r>
          </a:p>
          <a:p>
            <a:pPr marL="514350" indent="-514350">
              <a:buFont typeface="Arial" pitchFamily="34" charset="0"/>
              <a:buAutoNum type="arabicPeriod"/>
            </a:pPr>
            <a:r>
              <a:rPr lang="en-US" dirty="0" smtClean="0"/>
              <a:t>Subsidize the product</a:t>
            </a:r>
            <a:endParaRPr lang="en-US" dirty="0"/>
          </a:p>
        </p:txBody>
      </p:sp>
      <p:sp>
        <p:nvSpPr>
          <p:cNvPr id="8" name="CorShape1"/>
          <p:cNvSpPr/>
          <p:nvPr>
            <p:custDataLst>
              <p:tags r:id="rId3"/>
            </p:custDataLst>
          </p:nvPr>
        </p:nvSpPr>
        <p:spPr>
          <a:xfrm rot="10800000">
            <a:off x="228600" y="2362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3596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609600"/>
          </a:xfrm>
        </p:spPr>
        <p:txBody>
          <a:bodyPr>
            <a:normAutofit fontScale="90000"/>
          </a:bodyPr>
          <a:lstStyle/>
          <a:p>
            <a:r>
              <a:rPr lang="en-US" b="1" u="sng" dirty="0" smtClean="0"/>
              <a:t>How to Correct for Positive Externalities</a:t>
            </a:r>
            <a:endParaRPr lang="en-US" b="1" u="sng" dirty="0"/>
          </a:p>
        </p:txBody>
      </p:sp>
      <p:sp>
        <p:nvSpPr>
          <p:cNvPr id="5" name="TextBox 4"/>
          <p:cNvSpPr txBox="1"/>
          <p:nvPr/>
        </p:nvSpPr>
        <p:spPr>
          <a:xfrm>
            <a:off x="410308" y="986135"/>
            <a:ext cx="8229600" cy="461665"/>
          </a:xfrm>
          <a:prstGeom prst="rect">
            <a:avLst/>
          </a:prstGeom>
          <a:noFill/>
        </p:spPr>
        <p:txBody>
          <a:bodyPr wrap="square" rtlCol="0">
            <a:spAutoFit/>
          </a:bodyPr>
          <a:lstStyle/>
          <a:p>
            <a:r>
              <a:rPr lang="en-US" sz="2400" b="1" dirty="0" smtClean="0"/>
              <a:t>Increase Supply:                                   Increase Demand:</a:t>
            </a:r>
            <a:endParaRPr lang="en-US" sz="24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97" y="1603717"/>
            <a:ext cx="4609083" cy="255192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0742" y="1600200"/>
            <a:ext cx="4493258" cy="2465890"/>
          </a:xfrm>
          <a:prstGeom prst="rect">
            <a:avLst/>
          </a:prstGeom>
        </p:spPr>
      </p:pic>
      <p:sp>
        <p:nvSpPr>
          <p:cNvPr id="3" name="TextBox 2"/>
          <p:cNvSpPr txBox="1"/>
          <p:nvPr/>
        </p:nvSpPr>
        <p:spPr>
          <a:xfrm>
            <a:off x="410308" y="4167362"/>
            <a:ext cx="8302273" cy="2308324"/>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Increase Supply:                           Increase Demand:        </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 subsidize producers                  - subsidize consumers</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 example: solar panels               </a:t>
            </a:r>
            <a:r>
              <a:rPr lang="en-US" sz="2400" dirty="0">
                <a:latin typeface="Arial" panose="020B0604020202020204" pitchFamily="34" charset="0"/>
                <a:cs typeface="Arial" panose="020B0604020202020204" pitchFamily="34" charset="0"/>
              </a:rPr>
              <a:t>- example: financial </a:t>
            </a:r>
            <a:r>
              <a:rPr lang="en-US" sz="2400" dirty="0" smtClean="0">
                <a:latin typeface="Arial" panose="020B0604020202020204" pitchFamily="34" charset="0"/>
                <a:cs typeface="Arial" panose="020B0604020202020204" pitchFamily="34" charset="0"/>
              </a:rPr>
              <a:t>aid</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    - gov’t produces </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 example: public schools, parks</a:t>
            </a:r>
            <a:endParaRPr lang="en-US"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707455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6400800" cy="1143000"/>
          </a:xfrm>
        </p:spPr>
        <p:txBody>
          <a:bodyPr>
            <a:normAutofit/>
          </a:bodyPr>
          <a:lstStyle/>
          <a:p>
            <a:pPr algn="l"/>
            <a:r>
              <a:rPr lang="en-US" b="1" dirty="0" smtClean="0"/>
              <a:t>26. A public good:</a:t>
            </a:r>
            <a:endParaRPr lang="en-US" b="1" dirty="0"/>
          </a:p>
        </p:txBody>
      </p:sp>
      <p:sp>
        <p:nvSpPr>
          <p:cNvPr id="3" name="TPAnswers"/>
          <p:cNvSpPr>
            <a:spLocks noGrp="1"/>
          </p:cNvSpPr>
          <p:nvPr>
            <p:ph type="body" idx="1"/>
            <p:custDataLst>
              <p:tags r:id="rId2"/>
            </p:custDataLst>
          </p:nvPr>
        </p:nvSpPr>
        <p:spPr>
          <a:xfrm>
            <a:off x="457200" y="1143001"/>
            <a:ext cx="7239000" cy="2590800"/>
          </a:xfrm>
        </p:spPr>
        <p:txBody>
          <a:bodyPr>
            <a:normAutofit/>
          </a:bodyPr>
          <a:lstStyle/>
          <a:p>
            <a:pPr marL="514350" indent="-514350">
              <a:buFont typeface="Arial" pitchFamily="34" charset="0"/>
              <a:buAutoNum type="arabicPeriod"/>
            </a:pPr>
            <a:r>
              <a:rPr lang="en-US" dirty="0" smtClean="0"/>
              <a:t>Is a rival, exclusive good</a:t>
            </a:r>
          </a:p>
          <a:p>
            <a:pPr marL="514350" indent="-514350">
              <a:buFont typeface="Arial" pitchFamily="34" charset="0"/>
              <a:buAutoNum type="arabicPeriod"/>
            </a:pPr>
            <a:r>
              <a:rPr lang="en-US" dirty="0" smtClean="0"/>
              <a:t>Is a non-rival, exclusive good</a:t>
            </a:r>
          </a:p>
          <a:p>
            <a:pPr marL="514350" indent="-514350">
              <a:buFont typeface="Arial" pitchFamily="34" charset="0"/>
              <a:buAutoNum type="arabicPeriod"/>
            </a:pPr>
            <a:r>
              <a:rPr lang="en-US" dirty="0" smtClean="0"/>
              <a:t>Is a non-rival, non-exclusive good</a:t>
            </a:r>
          </a:p>
          <a:p>
            <a:pPr marL="514350" indent="-514350">
              <a:buFont typeface="Arial" pitchFamily="34" charset="0"/>
              <a:buAutoNum type="arabicPeriod"/>
            </a:pPr>
            <a:r>
              <a:rPr lang="en-US" dirty="0" smtClean="0"/>
              <a:t>Does not have the free rider problem</a:t>
            </a:r>
            <a:endParaRPr lang="en-US" dirty="0"/>
          </a:p>
        </p:txBody>
      </p:sp>
    </p:spTree>
    <p:custDataLst>
      <p:tags r:id="rId1"/>
    </p:custDataLst>
    <p:extLst>
      <p:ext uri="{BB962C8B-B14F-4D97-AF65-F5344CB8AC3E}">
        <p14:creationId xmlns:p14="http://schemas.microsoft.com/office/powerpoint/2010/main" val="11066850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6400800" cy="1143000"/>
          </a:xfrm>
        </p:spPr>
        <p:txBody>
          <a:bodyPr>
            <a:normAutofit/>
          </a:bodyPr>
          <a:lstStyle/>
          <a:p>
            <a:pPr algn="l"/>
            <a:r>
              <a:rPr lang="en-US" b="1" dirty="0" smtClean="0"/>
              <a:t>26. A public good:</a:t>
            </a:r>
            <a:endParaRPr lang="en-US" b="1" dirty="0"/>
          </a:p>
        </p:txBody>
      </p:sp>
      <p:sp>
        <p:nvSpPr>
          <p:cNvPr id="8" name="CorShape1"/>
          <p:cNvSpPr/>
          <p:nvPr>
            <p:custDataLst>
              <p:tags r:id="rId2"/>
            </p:custDataLst>
          </p:nvPr>
        </p:nvSpPr>
        <p:spPr>
          <a:xfrm rot="10800000">
            <a:off x="228600" y="2438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143001"/>
            <a:ext cx="7239000" cy="2590800"/>
          </a:xfrm>
        </p:spPr>
        <p:txBody>
          <a:bodyPr>
            <a:normAutofit/>
          </a:bodyPr>
          <a:lstStyle/>
          <a:p>
            <a:pPr marL="514350" indent="-514350">
              <a:buFont typeface="Arial" pitchFamily="34" charset="0"/>
              <a:buAutoNum type="arabicPeriod"/>
            </a:pPr>
            <a:r>
              <a:rPr lang="en-US" dirty="0" smtClean="0"/>
              <a:t>Is a rival, exclusive good</a:t>
            </a:r>
          </a:p>
          <a:p>
            <a:pPr marL="514350" indent="-514350">
              <a:buFont typeface="Arial" pitchFamily="34" charset="0"/>
              <a:buAutoNum type="arabicPeriod"/>
            </a:pPr>
            <a:r>
              <a:rPr lang="en-US" dirty="0" smtClean="0"/>
              <a:t>Is a non-rival, exclusive good</a:t>
            </a:r>
          </a:p>
          <a:p>
            <a:pPr marL="514350" indent="-514350">
              <a:buFont typeface="Arial" pitchFamily="34" charset="0"/>
              <a:buAutoNum type="arabicPeriod"/>
            </a:pPr>
            <a:r>
              <a:rPr lang="en-US" dirty="0" smtClean="0"/>
              <a:t>Is a non-rival, non-exclusive good</a:t>
            </a:r>
          </a:p>
          <a:p>
            <a:pPr marL="514350" indent="-514350">
              <a:buFont typeface="Arial" pitchFamily="34" charset="0"/>
              <a:buAutoNum type="arabicPeriod"/>
            </a:pPr>
            <a:r>
              <a:rPr lang="en-US" dirty="0" smtClean="0"/>
              <a:t>Does not have the free rider problem</a:t>
            </a:r>
            <a:endParaRPr lang="en-US" dirty="0"/>
          </a:p>
        </p:txBody>
      </p:sp>
    </p:spTree>
    <p:custDataLst>
      <p:tags r:id="rId1"/>
    </p:custDataLst>
    <p:extLst>
      <p:ext uri="{BB962C8B-B14F-4D97-AF65-F5344CB8AC3E}">
        <p14:creationId xmlns:p14="http://schemas.microsoft.com/office/powerpoint/2010/main" val="288414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733800" cy="2743200"/>
          </a:xfrm>
        </p:spPr>
        <p:txBody>
          <a:bodyPr>
            <a:normAutofit fontScale="90000"/>
          </a:bodyPr>
          <a:lstStyle/>
          <a:p>
            <a:pPr algn="l"/>
            <a:r>
              <a:rPr lang="en-US" b="1" dirty="0" smtClean="0"/>
              <a:t>3. What is the opportunity cost of the first 20 rice?</a:t>
            </a:r>
            <a:endParaRPr lang="en-US" b="1" dirty="0"/>
          </a:p>
        </p:txBody>
      </p:sp>
      <p:pic>
        <p:nvPicPr>
          <p:cNvPr id="5" name="Picture 4" descr="ppc.JPG"/>
          <p:cNvPicPr>
            <a:picLocks noChangeAspect="1"/>
          </p:cNvPicPr>
          <p:nvPr/>
        </p:nvPicPr>
        <p:blipFill>
          <a:blip r:embed="rId4" cstate="print"/>
          <a:stretch>
            <a:fillRect/>
          </a:stretch>
        </p:blipFill>
        <p:spPr>
          <a:xfrm>
            <a:off x="3657600" y="381000"/>
            <a:ext cx="5752599" cy="3810000"/>
          </a:xfrm>
          <a:prstGeom prst="rect">
            <a:avLst/>
          </a:prstGeom>
        </p:spPr>
      </p:pic>
      <p:sp>
        <p:nvSpPr>
          <p:cNvPr id="3" name="TPAnswers"/>
          <p:cNvSpPr>
            <a:spLocks noGrp="1"/>
          </p:cNvSpPr>
          <p:nvPr>
            <p:ph type="body" idx="1"/>
            <p:custDataLst>
              <p:tags r:id="rId2"/>
            </p:custDataLst>
          </p:nvPr>
        </p:nvSpPr>
        <p:spPr>
          <a:xfrm>
            <a:off x="533400" y="2590800"/>
            <a:ext cx="2743200" cy="3428999"/>
          </a:xfrm>
        </p:spPr>
        <p:txBody>
          <a:bodyPr>
            <a:normAutofit/>
          </a:bodyPr>
          <a:lstStyle/>
          <a:p>
            <a:pPr marL="514350" indent="-514350">
              <a:buFont typeface="Arial" pitchFamily="34" charset="0"/>
              <a:buAutoNum type="arabicPeriod"/>
            </a:pPr>
            <a:r>
              <a:rPr lang="en-US" dirty="0" smtClean="0"/>
              <a:t>80 wheat</a:t>
            </a:r>
          </a:p>
          <a:p>
            <a:pPr marL="514350" indent="-514350">
              <a:buFont typeface="Arial" pitchFamily="34" charset="0"/>
              <a:buAutoNum type="arabicPeriod"/>
            </a:pPr>
            <a:r>
              <a:rPr lang="en-US" dirty="0" smtClean="0"/>
              <a:t>78 wheat</a:t>
            </a:r>
          </a:p>
          <a:p>
            <a:pPr marL="514350" indent="-514350">
              <a:buFont typeface="Arial" pitchFamily="34" charset="0"/>
              <a:buAutoNum type="arabicPeriod"/>
            </a:pPr>
            <a:r>
              <a:rPr lang="en-US" dirty="0" smtClean="0"/>
              <a:t>70 wheat</a:t>
            </a:r>
          </a:p>
          <a:p>
            <a:pPr marL="514350" indent="-514350">
              <a:buFont typeface="Arial" pitchFamily="34" charset="0"/>
              <a:buAutoNum type="arabicPeriod"/>
            </a:pPr>
            <a:r>
              <a:rPr lang="en-US" dirty="0" smtClean="0"/>
              <a:t>2 wheat</a:t>
            </a:r>
            <a:endParaRPr lang="en-US" dirty="0"/>
          </a:p>
        </p:txBody>
      </p:sp>
    </p:spTree>
    <p:custDataLst>
      <p:tags r:id="rId1"/>
    </p:custDataLst>
    <p:extLst>
      <p:ext uri="{BB962C8B-B14F-4D97-AF65-F5344CB8AC3E}">
        <p14:creationId xmlns:p14="http://schemas.microsoft.com/office/powerpoint/2010/main" val="127092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173162"/>
          </a:xfrm>
        </p:spPr>
        <p:txBody>
          <a:bodyPr>
            <a:normAutofit fontScale="90000"/>
          </a:bodyPr>
          <a:lstStyle/>
          <a:p>
            <a:pPr algn="l"/>
            <a:r>
              <a:rPr lang="en-US" b="1" dirty="0" smtClean="0"/>
              <a:t>27. The role of government concerning public goods is to:</a:t>
            </a:r>
            <a:endParaRPr lang="en-US" b="1" dirty="0"/>
          </a:p>
        </p:txBody>
      </p:sp>
      <p:sp>
        <p:nvSpPr>
          <p:cNvPr id="3" name="TPAnswers"/>
          <p:cNvSpPr>
            <a:spLocks noGrp="1"/>
          </p:cNvSpPr>
          <p:nvPr>
            <p:ph type="body" idx="1"/>
            <p:custDataLst>
              <p:tags r:id="rId2"/>
            </p:custDataLst>
          </p:nvPr>
        </p:nvSpPr>
        <p:spPr>
          <a:xfrm>
            <a:off x="381000" y="1676401"/>
            <a:ext cx="5486400" cy="2667000"/>
          </a:xfrm>
        </p:spPr>
        <p:txBody>
          <a:bodyPr>
            <a:normAutofit/>
          </a:bodyPr>
          <a:lstStyle/>
          <a:p>
            <a:pPr marL="514350" indent="-514350">
              <a:buFont typeface="Arial" pitchFamily="34" charset="0"/>
              <a:buAutoNum type="arabicPeriod"/>
            </a:pPr>
            <a:r>
              <a:rPr lang="en-US" dirty="0" smtClean="0"/>
              <a:t>Tax the product</a:t>
            </a:r>
          </a:p>
          <a:p>
            <a:pPr marL="514350" indent="-514350">
              <a:buFont typeface="Arial" pitchFamily="34" charset="0"/>
              <a:buAutoNum type="arabicPeriod"/>
            </a:pPr>
            <a:r>
              <a:rPr lang="en-US" dirty="0" smtClean="0"/>
              <a:t>Regulate the product</a:t>
            </a:r>
          </a:p>
          <a:p>
            <a:pPr marL="514350" indent="-514350">
              <a:buFont typeface="Arial" pitchFamily="34" charset="0"/>
              <a:buAutoNum type="arabicPeriod"/>
            </a:pPr>
            <a:r>
              <a:rPr lang="en-US" dirty="0" smtClean="0"/>
              <a:t>Produce the product</a:t>
            </a:r>
          </a:p>
          <a:p>
            <a:pPr marL="514350" indent="-514350">
              <a:buFont typeface="Arial" pitchFamily="34" charset="0"/>
              <a:buAutoNum type="arabicPeriod"/>
            </a:pPr>
            <a:r>
              <a:rPr lang="en-US" dirty="0" smtClean="0"/>
              <a:t>Apply the </a:t>
            </a:r>
            <a:r>
              <a:rPr lang="en-US" dirty="0" err="1" smtClean="0"/>
              <a:t>Coase</a:t>
            </a:r>
            <a:r>
              <a:rPr lang="en-US" dirty="0" smtClean="0"/>
              <a:t> theorem</a:t>
            </a:r>
            <a:endParaRPr lang="en-US" dirty="0"/>
          </a:p>
        </p:txBody>
      </p:sp>
    </p:spTree>
    <p:custDataLst>
      <p:tags r:id="rId1"/>
    </p:custDataLst>
    <p:extLst>
      <p:ext uri="{BB962C8B-B14F-4D97-AF65-F5344CB8AC3E}">
        <p14:creationId xmlns:p14="http://schemas.microsoft.com/office/powerpoint/2010/main" val="40241284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173162"/>
          </a:xfrm>
        </p:spPr>
        <p:txBody>
          <a:bodyPr>
            <a:normAutofit fontScale="90000"/>
          </a:bodyPr>
          <a:lstStyle/>
          <a:p>
            <a:pPr algn="l"/>
            <a:r>
              <a:rPr lang="en-US" b="1" dirty="0" smtClean="0"/>
              <a:t>27. The role of government concerning public goods is to:</a:t>
            </a:r>
            <a:endParaRPr lang="en-US" b="1" dirty="0"/>
          </a:p>
        </p:txBody>
      </p:sp>
      <p:sp>
        <p:nvSpPr>
          <p:cNvPr id="6" name="CorShape1"/>
          <p:cNvSpPr/>
          <p:nvPr>
            <p:custDataLst>
              <p:tags r:id="rId2"/>
            </p:custDataLst>
          </p:nvPr>
        </p:nvSpPr>
        <p:spPr>
          <a:xfrm rot="10800000">
            <a:off x="228600" y="2895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81000" y="1676401"/>
            <a:ext cx="5486400" cy="2667000"/>
          </a:xfrm>
        </p:spPr>
        <p:txBody>
          <a:bodyPr>
            <a:normAutofit/>
          </a:bodyPr>
          <a:lstStyle/>
          <a:p>
            <a:pPr marL="514350" indent="-514350">
              <a:buFont typeface="Arial" pitchFamily="34" charset="0"/>
              <a:buAutoNum type="arabicPeriod"/>
            </a:pPr>
            <a:r>
              <a:rPr lang="en-US" dirty="0" smtClean="0"/>
              <a:t>Tax the product</a:t>
            </a:r>
          </a:p>
          <a:p>
            <a:pPr marL="514350" indent="-514350">
              <a:buFont typeface="Arial" pitchFamily="34" charset="0"/>
              <a:buAutoNum type="arabicPeriod"/>
            </a:pPr>
            <a:r>
              <a:rPr lang="en-US" dirty="0" smtClean="0"/>
              <a:t>Regulate the product</a:t>
            </a:r>
          </a:p>
          <a:p>
            <a:pPr marL="514350" indent="-514350">
              <a:buFont typeface="Arial" pitchFamily="34" charset="0"/>
              <a:buAutoNum type="arabicPeriod"/>
            </a:pPr>
            <a:r>
              <a:rPr lang="en-US" dirty="0" smtClean="0"/>
              <a:t>Produce the product</a:t>
            </a:r>
          </a:p>
          <a:p>
            <a:pPr marL="514350" indent="-514350">
              <a:buFont typeface="Arial" pitchFamily="34" charset="0"/>
              <a:buAutoNum type="arabicPeriod"/>
            </a:pPr>
            <a:r>
              <a:rPr lang="en-US" dirty="0" smtClean="0"/>
              <a:t>Apply the </a:t>
            </a:r>
            <a:r>
              <a:rPr lang="en-US" dirty="0" err="1" smtClean="0"/>
              <a:t>Coase</a:t>
            </a:r>
            <a:r>
              <a:rPr lang="en-US" dirty="0" smtClean="0"/>
              <a:t> theorem</a:t>
            </a:r>
            <a:endParaRPr lang="en-US" dirty="0"/>
          </a:p>
        </p:txBody>
      </p:sp>
    </p:spTree>
    <p:custDataLst>
      <p:tags r:id="rId1"/>
    </p:custDataLst>
    <p:extLst>
      <p:ext uri="{BB962C8B-B14F-4D97-AF65-F5344CB8AC3E}">
        <p14:creationId xmlns:p14="http://schemas.microsoft.com/office/powerpoint/2010/main" val="320647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8458200" cy="2133600"/>
          </a:xfrm>
        </p:spPr>
        <p:txBody>
          <a:bodyPr>
            <a:normAutofit fontScale="90000"/>
          </a:bodyPr>
          <a:lstStyle/>
          <a:p>
            <a:pPr algn="l"/>
            <a:r>
              <a:rPr lang="en-US" b="1" dirty="0" smtClean="0"/>
              <a:t>28. Compared to the price elasticity of demand for gasoline, the elasticity of demand for Mobil gasoline is:</a:t>
            </a:r>
            <a:endParaRPr lang="en-US" b="1" dirty="0"/>
          </a:p>
        </p:txBody>
      </p:sp>
      <p:sp>
        <p:nvSpPr>
          <p:cNvPr id="3" name="TPAnswers"/>
          <p:cNvSpPr>
            <a:spLocks noGrp="1"/>
          </p:cNvSpPr>
          <p:nvPr>
            <p:ph type="body" idx="1"/>
            <p:custDataLst>
              <p:tags r:id="rId2"/>
            </p:custDataLst>
          </p:nvPr>
        </p:nvSpPr>
        <p:spPr>
          <a:xfrm>
            <a:off x="457200" y="2286000"/>
            <a:ext cx="6096000" cy="3429000"/>
          </a:xfrm>
        </p:spPr>
        <p:txBody>
          <a:bodyPr>
            <a:noAutofit/>
          </a:bodyPr>
          <a:lstStyle/>
          <a:p>
            <a:pPr marL="514350" indent="-514350">
              <a:buFont typeface="Arial" pitchFamily="34" charset="0"/>
              <a:buAutoNum type="arabicPeriod"/>
            </a:pPr>
            <a:r>
              <a:rPr lang="en-US" sz="4400" dirty="0" smtClean="0"/>
              <a:t>more inelastic</a:t>
            </a:r>
          </a:p>
          <a:p>
            <a:pPr marL="514350" indent="-514350">
              <a:buFont typeface="Arial" pitchFamily="34" charset="0"/>
              <a:buAutoNum type="arabicPeriod"/>
            </a:pPr>
            <a:r>
              <a:rPr lang="en-US" sz="4400" dirty="0" smtClean="0"/>
              <a:t>unit elastic</a:t>
            </a:r>
          </a:p>
          <a:p>
            <a:pPr marL="514350" indent="-514350">
              <a:buFont typeface="Arial" pitchFamily="34" charset="0"/>
              <a:buAutoNum type="arabicPeriod"/>
            </a:pPr>
            <a:r>
              <a:rPr lang="en-US" sz="4400" dirty="0" smtClean="0"/>
              <a:t>the same </a:t>
            </a:r>
          </a:p>
          <a:p>
            <a:pPr marL="514350" indent="-514350">
              <a:buFont typeface="Arial" pitchFamily="34" charset="0"/>
              <a:buAutoNum type="arabicPeriod"/>
            </a:pPr>
            <a:r>
              <a:rPr lang="en-US" sz="4400" dirty="0" smtClean="0"/>
              <a:t>more elastic</a:t>
            </a:r>
            <a:endParaRPr lang="en-US" sz="4400" dirty="0"/>
          </a:p>
        </p:txBody>
      </p:sp>
      <p:sp>
        <p:nvSpPr>
          <p:cNvPr id="7" name="TextBox 6"/>
          <p:cNvSpPr txBox="1"/>
          <p:nvPr/>
        </p:nvSpPr>
        <p:spPr>
          <a:xfrm>
            <a:off x="7010400" y="1524000"/>
            <a:ext cx="1066800" cy="369332"/>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5948200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8458200" cy="2133600"/>
          </a:xfrm>
        </p:spPr>
        <p:txBody>
          <a:bodyPr>
            <a:normAutofit fontScale="90000"/>
          </a:bodyPr>
          <a:lstStyle/>
          <a:p>
            <a:pPr algn="l"/>
            <a:r>
              <a:rPr lang="en-US" b="1" dirty="0" smtClean="0"/>
              <a:t>28. Compared to the price elasticity of demand for gasoline, the elasticity of demand for Mobil gasoline is:</a:t>
            </a:r>
            <a:endParaRPr lang="en-US" b="1" dirty="0"/>
          </a:p>
        </p:txBody>
      </p:sp>
      <p:sp>
        <p:nvSpPr>
          <p:cNvPr id="6" name="CorShape1"/>
          <p:cNvSpPr/>
          <p:nvPr>
            <p:custDataLst>
              <p:tags r:id="rId2"/>
            </p:custDataLst>
          </p:nvPr>
        </p:nvSpPr>
        <p:spPr>
          <a:xfrm rot="10800000">
            <a:off x="304800" y="4800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286000"/>
            <a:ext cx="6096000" cy="3429000"/>
          </a:xfrm>
        </p:spPr>
        <p:txBody>
          <a:bodyPr>
            <a:noAutofit/>
          </a:bodyPr>
          <a:lstStyle/>
          <a:p>
            <a:pPr marL="514350" indent="-514350">
              <a:buFont typeface="Arial" pitchFamily="34" charset="0"/>
              <a:buAutoNum type="arabicPeriod"/>
            </a:pPr>
            <a:r>
              <a:rPr lang="en-US" sz="4400" dirty="0" smtClean="0"/>
              <a:t>more inelastic</a:t>
            </a:r>
          </a:p>
          <a:p>
            <a:pPr marL="514350" indent="-514350">
              <a:buFont typeface="Arial" pitchFamily="34" charset="0"/>
              <a:buAutoNum type="arabicPeriod"/>
            </a:pPr>
            <a:r>
              <a:rPr lang="en-US" sz="4400" dirty="0" smtClean="0"/>
              <a:t>unit elastic</a:t>
            </a:r>
          </a:p>
          <a:p>
            <a:pPr marL="514350" indent="-514350">
              <a:buFont typeface="Arial" pitchFamily="34" charset="0"/>
              <a:buAutoNum type="arabicPeriod"/>
            </a:pPr>
            <a:r>
              <a:rPr lang="en-US" sz="4400" dirty="0" smtClean="0"/>
              <a:t>the same </a:t>
            </a:r>
          </a:p>
          <a:p>
            <a:pPr marL="514350" indent="-514350">
              <a:buFont typeface="Arial" pitchFamily="34" charset="0"/>
              <a:buAutoNum type="arabicPeriod"/>
            </a:pPr>
            <a:r>
              <a:rPr lang="en-US" sz="4400" dirty="0" smtClean="0"/>
              <a:t>more elastic</a:t>
            </a:r>
            <a:endParaRPr lang="en-US" sz="4400" dirty="0"/>
          </a:p>
        </p:txBody>
      </p:sp>
      <p:sp>
        <p:nvSpPr>
          <p:cNvPr id="7" name="TextBox 6"/>
          <p:cNvSpPr txBox="1"/>
          <p:nvPr/>
        </p:nvSpPr>
        <p:spPr>
          <a:xfrm>
            <a:off x="7010400" y="1524000"/>
            <a:ext cx="1066800" cy="369332"/>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191736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4648200" cy="3048000"/>
          </a:xfrm>
        </p:spPr>
        <p:txBody>
          <a:bodyPr>
            <a:noAutofit/>
          </a:bodyPr>
          <a:lstStyle/>
          <a:p>
            <a:pPr algn="l"/>
            <a:r>
              <a:rPr lang="en-US" sz="3600" b="1" dirty="0" smtClean="0"/>
              <a:t>29. What is the coefficient of price elasticity of supply between prices $2 and $10 (midpoints formula)?</a:t>
            </a:r>
            <a:endParaRPr lang="en-US" sz="3600" b="1" dirty="0"/>
          </a:p>
        </p:txBody>
      </p:sp>
      <p:pic>
        <p:nvPicPr>
          <p:cNvPr id="2051" name="Picture 3"/>
          <p:cNvPicPr>
            <a:picLocks noChangeAspect="1" noChangeArrowheads="1"/>
          </p:cNvPicPr>
          <p:nvPr/>
        </p:nvPicPr>
        <p:blipFill>
          <a:blip r:embed="rId4" cstate="print"/>
          <a:srcRect/>
          <a:stretch>
            <a:fillRect/>
          </a:stretch>
        </p:blipFill>
        <p:spPr bwMode="auto">
          <a:xfrm>
            <a:off x="4648200" y="0"/>
            <a:ext cx="4473182" cy="4419600"/>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3505200"/>
            <a:ext cx="2286000" cy="2468563"/>
          </a:xfrm>
        </p:spPr>
        <p:txBody>
          <a:bodyPr>
            <a:normAutofit/>
          </a:bodyPr>
          <a:lstStyle/>
          <a:p>
            <a:pPr marL="514350" indent="-514350">
              <a:buFont typeface="Arial" pitchFamily="34" charset="0"/>
              <a:buAutoNum type="arabicPeriod"/>
            </a:pPr>
            <a:r>
              <a:rPr lang="en-US" dirty="0" smtClean="0"/>
              <a:t>5</a:t>
            </a:r>
          </a:p>
          <a:p>
            <a:pPr marL="514350" indent="-514350">
              <a:buFont typeface="Arial" pitchFamily="34" charset="0"/>
              <a:buAutoNum type="arabicPeriod"/>
            </a:pPr>
            <a:r>
              <a:rPr lang="en-US" dirty="0" smtClean="0"/>
              <a:t>2.5</a:t>
            </a:r>
          </a:p>
          <a:p>
            <a:pPr marL="514350" indent="-514350">
              <a:buFont typeface="Arial" pitchFamily="34" charset="0"/>
              <a:buAutoNum type="arabicPeriod"/>
            </a:pPr>
            <a:r>
              <a:rPr lang="en-US" dirty="0" smtClean="0"/>
              <a:t>1</a:t>
            </a:r>
          </a:p>
          <a:p>
            <a:pPr marL="514350" indent="-514350">
              <a:buFont typeface="Arial" pitchFamily="34" charset="0"/>
              <a:buAutoNum type="arabicPeriod"/>
            </a:pPr>
            <a:r>
              <a:rPr lang="en-US" dirty="0" smtClean="0"/>
              <a:t>0.25</a:t>
            </a:r>
            <a:endParaRPr lang="en-US" dirty="0"/>
          </a:p>
        </p:txBody>
      </p:sp>
    </p:spTree>
    <p:custDataLst>
      <p:tags r:id="rId1"/>
    </p:custDataLst>
    <p:extLst>
      <p:ext uri="{BB962C8B-B14F-4D97-AF65-F5344CB8AC3E}">
        <p14:creationId xmlns:p14="http://schemas.microsoft.com/office/powerpoint/2010/main" val="38697508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4648200" cy="3048000"/>
          </a:xfrm>
        </p:spPr>
        <p:txBody>
          <a:bodyPr>
            <a:noAutofit/>
          </a:bodyPr>
          <a:lstStyle/>
          <a:p>
            <a:pPr algn="l"/>
            <a:r>
              <a:rPr lang="en-US" sz="3600" b="1" dirty="0" smtClean="0"/>
              <a:t>29. What is the coefficient of price elasticity of supply between prices $2 and $10 (midpoints formula)?</a:t>
            </a:r>
            <a:endParaRPr lang="en-US" sz="3600" b="1" dirty="0"/>
          </a:p>
        </p:txBody>
      </p:sp>
      <p:pic>
        <p:nvPicPr>
          <p:cNvPr id="2051" name="Picture 3"/>
          <p:cNvPicPr>
            <a:picLocks noChangeAspect="1" noChangeArrowheads="1"/>
          </p:cNvPicPr>
          <p:nvPr/>
        </p:nvPicPr>
        <p:blipFill>
          <a:blip r:embed="rId5" cstate="print"/>
          <a:srcRect/>
          <a:stretch>
            <a:fillRect/>
          </a:stretch>
        </p:blipFill>
        <p:spPr bwMode="auto">
          <a:xfrm>
            <a:off x="4648200" y="0"/>
            <a:ext cx="4473182" cy="4419600"/>
          </a:xfrm>
          <a:prstGeom prst="rect">
            <a:avLst/>
          </a:prstGeom>
          <a:noFill/>
          <a:ln w="9525">
            <a:noFill/>
            <a:miter lim="800000"/>
            <a:headEnd/>
            <a:tailEnd/>
          </a:ln>
        </p:spPr>
      </p:pic>
      <p:sp>
        <p:nvSpPr>
          <p:cNvPr id="7" name="CorShape1"/>
          <p:cNvSpPr/>
          <p:nvPr>
            <p:custDataLst>
              <p:tags r:id="rId2"/>
            </p:custDataLst>
          </p:nvPr>
        </p:nvSpPr>
        <p:spPr>
          <a:xfrm rot="10800000">
            <a:off x="212522" y="53021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3505200"/>
            <a:ext cx="2286000" cy="2468563"/>
          </a:xfrm>
        </p:spPr>
        <p:txBody>
          <a:bodyPr>
            <a:normAutofit/>
          </a:bodyPr>
          <a:lstStyle/>
          <a:p>
            <a:pPr marL="514350" indent="-514350">
              <a:buFont typeface="Arial" pitchFamily="34" charset="0"/>
              <a:buAutoNum type="arabicPeriod"/>
            </a:pPr>
            <a:r>
              <a:rPr lang="en-US" dirty="0" smtClean="0"/>
              <a:t>5</a:t>
            </a:r>
          </a:p>
          <a:p>
            <a:pPr marL="514350" indent="-514350">
              <a:buFont typeface="Arial" pitchFamily="34" charset="0"/>
              <a:buAutoNum type="arabicPeriod"/>
            </a:pPr>
            <a:r>
              <a:rPr lang="en-US" dirty="0" smtClean="0"/>
              <a:t>2.5</a:t>
            </a:r>
          </a:p>
          <a:p>
            <a:pPr marL="514350" indent="-514350">
              <a:buFont typeface="Arial" pitchFamily="34" charset="0"/>
              <a:buAutoNum type="arabicPeriod"/>
            </a:pPr>
            <a:r>
              <a:rPr lang="en-US" dirty="0" smtClean="0"/>
              <a:t>1</a:t>
            </a:r>
          </a:p>
          <a:p>
            <a:pPr marL="514350" indent="-514350">
              <a:buFont typeface="Arial" pitchFamily="34" charset="0"/>
              <a:buAutoNum type="arabicPeriod"/>
            </a:pPr>
            <a:r>
              <a:rPr lang="en-US" dirty="0" smtClean="0"/>
              <a:t>0.25</a:t>
            </a:r>
            <a:endParaRPr lang="en-US" dirty="0"/>
          </a:p>
        </p:txBody>
      </p:sp>
    </p:spTree>
    <p:custDataLst>
      <p:tags r:id="rId1"/>
    </p:custDataLst>
    <p:extLst>
      <p:ext uri="{BB962C8B-B14F-4D97-AF65-F5344CB8AC3E}">
        <p14:creationId xmlns:p14="http://schemas.microsoft.com/office/powerpoint/2010/main" val="165145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4" y="23446"/>
            <a:ext cx="8915400" cy="586154"/>
          </a:xfrm>
        </p:spPr>
        <p:txBody>
          <a:bodyPr>
            <a:normAutofit fontScale="90000"/>
          </a:bodyPr>
          <a:lstStyle/>
          <a:p>
            <a:r>
              <a:rPr lang="en-US" sz="3600" b="1" u="sng" dirty="0" smtClean="0"/>
              <a:t>Price Elasticity of Supply – Midpoint Formula</a:t>
            </a:r>
            <a:endParaRPr lang="en-US" sz="3600" b="1"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762000"/>
            <a:ext cx="2294313" cy="914400"/>
          </a:xfrm>
          <a:prstGeom prst="rect">
            <a:avLst/>
          </a:prstGeom>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133600"/>
            <a:ext cx="8930148" cy="4501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802082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228600"/>
            <a:ext cx="8382000" cy="1295400"/>
          </a:xfrm>
        </p:spPr>
        <p:txBody>
          <a:bodyPr>
            <a:normAutofit fontScale="90000"/>
          </a:bodyPr>
          <a:lstStyle/>
          <a:p>
            <a:pPr algn="l"/>
            <a:r>
              <a:rPr lang="en-US" b="1" dirty="0" smtClean="0"/>
              <a:t>30. If Es = 0.25, then a 10% increase in price will:</a:t>
            </a:r>
            <a:endParaRPr lang="en-US" b="1" dirty="0"/>
          </a:p>
        </p:txBody>
      </p:sp>
      <p:sp>
        <p:nvSpPr>
          <p:cNvPr id="3" name="TPAnswers"/>
          <p:cNvSpPr>
            <a:spLocks noGrp="1"/>
          </p:cNvSpPr>
          <p:nvPr>
            <p:ph type="body" idx="1"/>
            <p:custDataLst>
              <p:tags r:id="rId2"/>
            </p:custDataLst>
          </p:nvPr>
        </p:nvSpPr>
        <p:spPr>
          <a:xfrm>
            <a:off x="457200" y="1524000"/>
            <a:ext cx="8458200" cy="3687763"/>
          </a:xfrm>
        </p:spPr>
        <p:txBody>
          <a:bodyPr>
            <a:normAutofit/>
          </a:bodyPr>
          <a:lstStyle/>
          <a:p>
            <a:pPr marL="514350" indent="-514350">
              <a:buFont typeface="Arial" pitchFamily="34" charset="0"/>
              <a:buAutoNum type="arabicPeriod"/>
            </a:pPr>
            <a:r>
              <a:rPr lang="en-US" dirty="0" smtClean="0"/>
              <a:t>Increase quantity supplied by 2.5%</a:t>
            </a:r>
          </a:p>
          <a:p>
            <a:pPr marL="514350" indent="-514350">
              <a:buFont typeface="Arial" pitchFamily="34" charset="0"/>
              <a:buAutoNum type="arabicPeriod"/>
            </a:pPr>
            <a:r>
              <a:rPr lang="en-US" dirty="0" smtClean="0"/>
              <a:t>Decrease quantity supplied by 2.5%</a:t>
            </a:r>
          </a:p>
          <a:p>
            <a:pPr marL="514350" indent="-514350">
              <a:buFont typeface="Arial" pitchFamily="34" charset="0"/>
              <a:buAutoNum type="arabicPeriod"/>
            </a:pPr>
            <a:r>
              <a:rPr lang="en-US" dirty="0" smtClean="0"/>
              <a:t>Increase the quantity supplied by 25%</a:t>
            </a:r>
          </a:p>
          <a:p>
            <a:pPr marL="514350" indent="-514350">
              <a:buFont typeface="Arial" pitchFamily="34" charset="0"/>
              <a:buAutoNum type="arabicPeriod"/>
            </a:pPr>
            <a:r>
              <a:rPr lang="en-US" dirty="0" smtClean="0"/>
              <a:t>Not change the quantity supplied</a:t>
            </a:r>
          </a:p>
        </p:txBody>
      </p:sp>
    </p:spTree>
    <p:custDataLst>
      <p:tags r:id="rId1"/>
    </p:custDataLst>
    <p:extLst>
      <p:ext uri="{BB962C8B-B14F-4D97-AF65-F5344CB8AC3E}">
        <p14:creationId xmlns:p14="http://schemas.microsoft.com/office/powerpoint/2010/main" val="19626530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228600"/>
            <a:ext cx="8382000" cy="1295400"/>
          </a:xfrm>
        </p:spPr>
        <p:txBody>
          <a:bodyPr>
            <a:normAutofit fontScale="90000"/>
          </a:bodyPr>
          <a:lstStyle/>
          <a:p>
            <a:pPr algn="l"/>
            <a:r>
              <a:rPr lang="en-US" b="1" dirty="0" smtClean="0"/>
              <a:t>30. If Es = 0.25, then a 10% increase in price will:</a:t>
            </a:r>
            <a:endParaRPr lang="en-US" b="1" dirty="0"/>
          </a:p>
        </p:txBody>
      </p:sp>
      <p:sp>
        <p:nvSpPr>
          <p:cNvPr id="3" name="TPAnswers"/>
          <p:cNvSpPr>
            <a:spLocks noGrp="1"/>
          </p:cNvSpPr>
          <p:nvPr>
            <p:ph type="body" idx="1"/>
            <p:custDataLst>
              <p:tags r:id="rId2"/>
            </p:custDataLst>
          </p:nvPr>
        </p:nvSpPr>
        <p:spPr>
          <a:xfrm>
            <a:off x="457200" y="1524000"/>
            <a:ext cx="8458200" cy="3687763"/>
          </a:xfrm>
        </p:spPr>
        <p:txBody>
          <a:bodyPr>
            <a:normAutofit/>
          </a:bodyPr>
          <a:lstStyle/>
          <a:p>
            <a:pPr marL="514350" indent="-514350">
              <a:buFont typeface="Arial" pitchFamily="34" charset="0"/>
              <a:buAutoNum type="arabicPeriod"/>
            </a:pPr>
            <a:r>
              <a:rPr lang="en-US" dirty="0" smtClean="0"/>
              <a:t>Increase quantity supplied by 2.5%</a:t>
            </a:r>
          </a:p>
          <a:p>
            <a:pPr marL="514350" indent="-514350">
              <a:buFont typeface="Arial" pitchFamily="34" charset="0"/>
              <a:buAutoNum type="arabicPeriod"/>
            </a:pPr>
            <a:r>
              <a:rPr lang="en-US" dirty="0" smtClean="0"/>
              <a:t>Decrease quantity supplied by 2.5%</a:t>
            </a:r>
          </a:p>
          <a:p>
            <a:pPr marL="514350" indent="-514350">
              <a:buFont typeface="Arial" pitchFamily="34" charset="0"/>
              <a:buAutoNum type="arabicPeriod"/>
            </a:pPr>
            <a:r>
              <a:rPr lang="en-US" dirty="0" smtClean="0"/>
              <a:t>Increase the quantity supplied by 25%</a:t>
            </a:r>
          </a:p>
          <a:p>
            <a:pPr marL="514350" indent="-514350">
              <a:buFont typeface="Arial" pitchFamily="34" charset="0"/>
              <a:buAutoNum type="arabicPeriod"/>
            </a:pPr>
            <a:r>
              <a:rPr lang="en-US" dirty="0" smtClean="0"/>
              <a:t>Not change the quantity supplied</a:t>
            </a:r>
          </a:p>
        </p:txBody>
      </p:sp>
      <p:sp>
        <p:nvSpPr>
          <p:cNvPr id="5" name="CorShape1"/>
          <p:cNvSpPr/>
          <p:nvPr>
            <p:custDataLst>
              <p:tags r:id="rId3"/>
            </p:custDataLst>
          </p:nvPr>
        </p:nvSpPr>
        <p:spPr>
          <a:xfrm rot="10800000">
            <a:off x="228600" y="1600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6212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228600"/>
            <a:ext cx="8382000" cy="1295400"/>
          </a:xfrm>
        </p:spPr>
        <p:txBody>
          <a:bodyPr>
            <a:normAutofit fontScale="90000"/>
          </a:bodyPr>
          <a:lstStyle/>
          <a:p>
            <a:pPr algn="l"/>
            <a:r>
              <a:rPr lang="en-US" b="1" dirty="0" smtClean="0"/>
              <a:t>31. If Es = 2.5, then a 10% increase in price will:</a:t>
            </a:r>
            <a:endParaRPr lang="en-US" b="1" dirty="0"/>
          </a:p>
        </p:txBody>
      </p:sp>
      <p:sp>
        <p:nvSpPr>
          <p:cNvPr id="3" name="TPAnswers"/>
          <p:cNvSpPr>
            <a:spLocks noGrp="1"/>
          </p:cNvSpPr>
          <p:nvPr>
            <p:ph type="body" idx="1"/>
            <p:custDataLst>
              <p:tags r:id="rId2"/>
            </p:custDataLst>
          </p:nvPr>
        </p:nvSpPr>
        <p:spPr>
          <a:xfrm>
            <a:off x="457200" y="1524000"/>
            <a:ext cx="8458200" cy="3687763"/>
          </a:xfrm>
        </p:spPr>
        <p:txBody>
          <a:bodyPr>
            <a:normAutofit/>
          </a:bodyPr>
          <a:lstStyle/>
          <a:p>
            <a:pPr marL="514350" indent="-514350">
              <a:buFont typeface="Arial" pitchFamily="34" charset="0"/>
              <a:buAutoNum type="arabicPeriod"/>
            </a:pPr>
            <a:r>
              <a:rPr lang="en-US" dirty="0" smtClean="0"/>
              <a:t>Increase quantity supplied by 2.5%</a:t>
            </a:r>
          </a:p>
          <a:p>
            <a:pPr marL="514350" indent="-514350">
              <a:buFont typeface="Arial" pitchFamily="34" charset="0"/>
              <a:buAutoNum type="arabicPeriod"/>
            </a:pPr>
            <a:r>
              <a:rPr lang="en-US" dirty="0" smtClean="0"/>
              <a:t>Decrease quantity supplied by 2.5%</a:t>
            </a:r>
          </a:p>
          <a:p>
            <a:pPr marL="514350" indent="-514350">
              <a:buFont typeface="Arial" pitchFamily="34" charset="0"/>
              <a:buAutoNum type="arabicPeriod"/>
            </a:pPr>
            <a:r>
              <a:rPr lang="en-US" dirty="0" smtClean="0"/>
              <a:t>Increase the quantity supplied by 25%</a:t>
            </a:r>
          </a:p>
          <a:p>
            <a:pPr marL="514350" indent="-514350">
              <a:buFont typeface="Arial" pitchFamily="34" charset="0"/>
              <a:buAutoNum type="arabicPeriod"/>
            </a:pPr>
            <a:r>
              <a:rPr lang="en-US" dirty="0" smtClean="0"/>
              <a:t>Not change the quantity supplied</a:t>
            </a:r>
          </a:p>
        </p:txBody>
      </p:sp>
    </p:spTree>
    <p:custDataLst>
      <p:tags r:id="rId1"/>
    </p:custDataLst>
    <p:extLst>
      <p:ext uri="{BB962C8B-B14F-4D97-AF65-F5344CB8AC3E}">
        <p14:creationId xmlns:p14="http://schemas.microsoft.com/office/powerpoint/2010/main" val="375791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733800" cy="2743200"/>
          </a:xfrm>
        </p:spPr>
        <p:txBody>
          <a:bodyPr>
            <a:normAutofit fontScale="90000"/>
          </a:bodyPr>
          <a:lstStyle/>
          <a:p>
            <a:pPr algn="l"/>
            <a:r>
              <a:rPr lang="en-US" b="1" dirty="0" smtClean="0"/>
              <a:t>3. What is the opportunity cost of the first 20 rice?</a:t>
            </a:r>
            <a:endParaRPr lang="en-US" b="1" dirty="0"/>
          </a:p>
        </p:txBody>
      </p:sp>
      <p:pic>
        <p:nvPicPr>
          <p:cNvPr id="5" name="Picture 4" descr="ppc.JPG"/>
          <p:cNvPicPr>
            <a:picLocks noChangeAspect="1"/>
          </p:cNvPicPr>
          <p:nvPr/>
        </p:nvPicPr>
        <p:blipFill>
          <a:blip r:embed="rId5" cstate="print"/>
          <a:stretch>
            <a:fillRect/>
          </a:stretch>
        </p:blipFill>
        <p:spPr>
          <a:xfrm>
            <a:off x="3657600" y="381000"/>
            <a:ext cx="5752599" cy="3810000"/>
          </a:xfrm>
          <a:prstGeom prst="rect">
            <a:avLst/>
          </a:prstGeom>
        </p:spPr>
      </p:pic>
      <p:sp>
        <p:nvSpPr>
          <p:cNvPr id="7" name="CorShape1"/>
          <p:cNvSpPr/>
          <p:nvPr>
            <p:custDataLst>
              <p:tags r:id="rId2"/>
            </p:custDataLst>
          </p:nvPr>
        </p:nvSpPr>
        <p:spPr>
          <a:xfrm rot="10800000">
            <a:off x="228600" y="4343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33400" y="2590800"/>
            <a:ext cx="2743200" cy="3428999"/>
          </a:xfrm>
        </p:spPr>
        <p:txBody>
          <a:bodyPr>
            <a:normAutofit/>
          </a:bodyPr>
          <a:lstStyle/>
          <a:p>
            <a:pPr marL="514350" indent="-514350">
              <a:buFont typeface="Arial" pitchFamily="34" charset="0"/>
              <a:buAutoNum type="arabicPeriod"/>
            </a:pPr>
            <a:r>
              <a:rPr lang="en-US" dirty="0" smtClean="0"/>
              <a:t>80 wheat</a:t>
            </a:r>
          </a:p>
          <a:p>
            <a:pPr marL="514350" indent="-514350">
              <a:buFont typeface="Arial" pitchFamily="34" charset="0"/>
              <a:buAutoNum type="arabicPeriod"/>
            </a:pPr>
            <a:r>
              <a:rPr lang="en-US" dirty="0" smtClean="0"/>
              <a:t>78 wheat</a:t>
            </a:r>
          </a:p>
          <a:p>
            <a:pPr marL="514350" indent="-514350">
              <a:buFont typeface="Arial" pitchFamily="34" charset="0"/>
              <a:buAutoNum type="arabicPeriod"/>
            </a:pPr>
            <a:r>
              <a:rPr lang="en-US" dirty="0" smtClean="0"/>
              <a:t>70 wheat</a:t>
            </a:r>
          </a:p>
          <a:p>
            <a:pPr marL="514350" indent="-514350">
              <a:buFont typeface="Arial" pitchFamily="34" charset="0"/>
              <a:buAutoNum type="arabicPeriod"/>
            </a:pPr>
            <a:r>
              <a:rPr lang="en-US" dirty="0" smtClean="0"/>
              <a:t>2 wheat</a:t>
            </a:r>
            <a:endParaRPr lang="en-US" dirty="0"/>
          </a:p>
        </p:txBody>
      </p:sp>
    </p:spTree>
    <p:custDataLst>
      <p:tags r:id="rId1"/>
    </p:custDataLst>
    <p:extLst>
      <p:ext uri="{BB962C8B-B14F-4D97-AF65-F5344CB8AC3E}">
        <p14:creationId xmlns:p14="http://schemas.microsoft.com/office/powerpoint/2010/main" val="383844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228600"/>
            <a:ext cx="8382000" cy="1295400"/>
          </a:xfrm>
        </p:spPr>
        <p:txBody>
          <a:bodyPr>
            <a:normAutofit fontScale="90000"/>
          </a:bodyPr>
          <a:lstStyle/>
          <a:p>
            <a:pPr algn="l"/>
            <a:r>
              <a:rPr lang="en-US" b="1" dirty="0" smtClean="0"/>
              <a:t>31. If Es = 2.5, then a 10% increase in price will:</a:t>
            </a:r>
            <a:endParaRPr lang="en-US" b="1" dirty="0"/>
          </a:p>
        </p:txBody>
      </p:sp>
      <p:sp>
        <p:nvSpPr>
          <p:cNvPr id="3" name="TPAnswers"/>
          <p:cNvSpPr>
            <a:spLocks noGrp="1"/>
          </p:cNvSpPr>
          <p:nvPr>
            <p:ph type="body" idx="1"/>
            <p:custDataLst>
              <p:tags r:id="rId2"/>
            </p:custDataLst>
          </p:nvPr>
        </p:nvSpPr>
        <p:spPr>
          <a:xfrm>
            <a:off x="457200" y="1524000"/>
            <a:ext cx="8458200" cy="3687763"/>
          </a:xfrm>
        </p:spPr>
        <p:txBody>
          <a:bodyPr>
            <a:normAutofit/>
          </a:bodyPr>
          <a:lstStyle/>
          <a:p>
            <a:pPr marL="514350" indent="-514350">
              <a:buFont typeface="Arial" pitchFamily="34" charset="0"/>
              <a:buAutoNum type="arabicPeriod"/>
            </a:pPr>
            <a:r>
              <a:rPr lang="en-US" dirty="0" smtClean="0"/>
              <a:t>Increase quantity supplied by 2.5%</a:t>
            </a:r>
          </a:p>
          <a:p>
            <a:pPr marL="514350" indent="-514350">
              <a:buFont typeface="Arial" pitchFamily="34" charset="0"/>
              <a:buAutoNum type="arabicPeriod"/>
            </a:pPr>
            <a:r>
              <a:rPr lang="en-US" dirty="0" smtClean="0"/>
              <a:t>Decrease quantity supplied by 2.5%</a:t>
            </a:r>
          </a:p>
          <a:p>
            <a:pPr marL="514350" indent="-514350">
              <a:buFont typeface="Arial" pitchFamily="34" charset="0"/>
              <a:buAutoNum type="arabicPeriod"/>
            </a:pPr>
            <a:r>
              <a:rPr lang="en-US" dirty="0" smtClean="0"/>
              <a:t>Increase the quantity supplied by 25%</a:t>
            </a:r>
          </a:p>
          <a:p>
            <a:pPr marL="514350" indent="-514350">
              <a:buFont typeface="Arial" pitchFamily="34" charset="0"/>
              <a:buAutoNum type="arabicPeriod"/>
            </a:pPr>
            <a:r>
              <a:rPr lang="en-US" dirty="0" smtClean="0"/>
              <a:t>Not change the quantity supplied</a:t>
            </a:r>
          </a:p>
        </p:txBody>
      </p:sp>
      <p:sp>
        <p:nvSpPr>
          <p:cNvPr id="6" name="CorShape1"/>
          <p:cNvSpPr/>
          <p:nvPr>
            <p:custDataLst>
              <p:tags r:id="rId3"/>
            </p:custDataLst>
          </p:nvPr>
        </p:nvSpPr>
        <p:spPr>
          <a:xfrm rot="10800000">
            <a:off x="172720" y="27611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4769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152400"/>
            <a:ext cx="8915400" cy="2697162"/>
          </a:xfrm>
        </p:spPr>
        <p:txBody>
          <a:bodyPr>
            <a:normAutofit fontScale="90000"/>
          </a:bodyPr>
          <a:lstStyle/>
          <a:p>
            <a:pPr algn="l"/>
            <a:r>
              <a:rPr lang="en-US" b="1" dirty="0" smtClean="0"/>
              <a:t>32. If the price of </a:t>
            </a:r>
            <a:r>
              <a:rPr lang="en-US" b="1" u="sng" dirty="0" smtClean="0"/>
              <a:t>almonds</a:t>
            </a:r>
            <a:r>
              <a:rPr lang="en-US" b="1" dirty="0" smtClean="0"/>
              <a:t> increases 10% causing the quantity of </a:t>
            </a:r>
            <a:r>
              <a:rPr lang="en-US" b="1" u="sng" dirty="0" smtClean="0"/>
              <a:t>walnuts</a:t>
            </a:r>
            <a:r>
              <a:rPr lang="en-US" b="1" dirty="0" smtClean="0"/>
              <a:t> sold to increase 5%, then </a:t>
            </a:r>
            <a:r>
              <a:rPr lang="en-US" b="1" dirty="0" err="1" smtClean="0"/>
              <a:t>Eab</a:t>
            </a:r>
            <a:r>
              <a:rPr lang="en-US" b="1" dirty="0" smtClean="0"/>
              <a:t>= ?</a:t>
            </a:r>
            <a:br>
              <a:rPr lang="en-US" b="1" dirty="0" smtClean="0"/>
            </a:br>
            <a:r>
              <a:rPr lang="en-US" b="1" dirty="0" smtClean="0"/>
              <a:t>(What is the cross elasticity of demand?)</a:t>
            </a:r>
            <a:endParaRPr lang="en-US" b="1" dirty="0"/>
          </a:p>
        </p:txBody>
      </p:sp>
      <p:sp>
        <p:nvSpPr>
          <p:cNvPr id="3" name="TPAnswers"/>
          <p:cNvSpPr>
            <a:spLocks noGrp="1"/>
          </p:cNvSpPr>
          <p:nvPr>
            <p:ph type="body" idx="1"/>
            <p:custDataLst>
              <p:tags r:id="rId2"/>
            </p:custDataLst>
          </p:nvPr>
        </p:nvSpPr>
        <p:spPr>
          <a:xfrm>
            <a:off x="304800" y="2819400"/>
            <a:ext cx="2133600" cy="3733800"/>
          </a:xfrm>
        </p:spPr>
        <p:txBody>
          <a:bodyPr>
            <a:noAutofit/>
          </a:bodyPr>
          <a:lstStyle/>
          <a:p>
            <a:pPr marL="514350" indent="-514350">
              <a:buFont typeface="Arial" pitchFamily="34" charset="0"/>
              <a:buAutoNum type="arabicPeriod"/>
            </a:pPr>
            <a:r>
              <a:rPr lang="en-US" dirty="0" smtClean="0"/>
              <a:t>- 0.1</a:t>
            </a:r>
          </a:p>
          <a:p>
            <a:pPr marL="514350" indent="-514350">
              <a:buFont typeface="Arial" pitchFamily="34" charset="0"/>
              <a:buAutoNum type="arabicPeriod"/>
            </a:pPr>
            <a:r>
              <a:rPr lang="en-US" dirty="0" smtClean="0"/>
              <a:t>+ 0.1</a:t>
            </a:r>
          </a:p>
          <a:p>
            <a:pPr marL="514350" indent="-514350">
              <a:buFont typeface="Arial" pitchFamily="34" charset="0"/>
              <a:buAutoNum type="arabicPeriod"/>
            </a:pPr>
            <a:r>
              <a:rPr lang="en-US" dirty="0" smtClean="0"/>
              <a:t>- 0.5</a:t>
            </a:r>
          </a:p>
          <a:p>
            <a:pPr marL="514350" indent="-514350">
              <a:buFont typeface="Arial" pitchFamily="34" charset="0"/>
              <a:buAutoNum type="arabicPeriod"/>
            </a:pPr>
            <a:r>
              <a:rPr lang="en-US" dirty="0" smtClean="0"/>
              <a:t>+ 0.5</a:t>
            </a:r>
          </a:p>
          <a:p>
            <a:pPr marL="514350" indent="-514350">
              <a:buFont typeface="Arial" pitchFamily="34" charset="0"/>
              <a:buAutoNum type="arabicPeriod"/>
            </a:pPr>
            <a:r>
              <a:rPr lang="en-US" dirty="0" smtClean="0"/>
              <a:t>- 5.0</a:t>
            </a:r>
          </a:p>
          <a:p>
            <a:pPr marL="514350" indent="-514350">
              <a:buFont typeface="Arial" pitchFamily="34" charset="0"/>
              <a:buAutoNum type="arabicPeriod"/>
            </a:pPr>
            <a:r>
              <a:rPr lang="en-US" dirty="0" smtClean="0"/>
              <a:t>+ 5.0</a:t>
            </a:r>
          </a:p>
        </p:txBody>
      </p:sp>
    </p:spTree>
    <p:custDataLst>
      <p:tags r:id="rId1"/>
    </p:custDataLst>
    <p:extLst>
      <p:ext uri="{BB962C8B-B14F-4D97-AF65-F5344CB8AC3E}">
        <p14:creationId xmlns:p14="http://schemas.microsoft.com/office/powerpoint/2010/main" val="21149618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152400"/>
            <a:ext cx="8915400" cy="2697162"/>
          </a:xfrm>
        </p:spPr>
        <p:txBody>
          <a:bodyPr>
            <a:normAutofit fontScale="90000"/>
          </a:bodyPr>
          <a:lstStyle/>
          <a:p>
            <a:pPr algn="l"/>
            <a:r>
              <a:rPr lang="en-US" b="1" dirty="0" smtClean="0"/>
              <a:t>32. If the price of </a:t>
            </a:r>
            <a:r>
              <a:rPr lang="en-US" b="1" u="sng" dirty="0" smtClean="0"/>
              <a:t>almonds</a:t>
            </a:r>
            <a:r>
              <a:rPr lang="en-US" b="1" dirty="0" smtClean="0"/>
              <a:t> increases 10% causing the quantity of </a:t>
            </a:r>
            <a:r>
              <a:rPr lang="en-US" b="1" u="sng" dirty="0" smtClean="0"/>
              <a:t>walnuts</a:t>
            </a:r>
            <a:r>
              <a:rPr lang="en-US" b="1" dirty="0" smtClean="0"/>
              <a:t> sold to increase 5%, then </a:t>
            </a:r>
            <a:r>
              <a:rPr lang="en-US" b="1" dirty="0" err="1" smtClean="0"/>
              <a:t>Eab</a:t>
            </a:r>
            <a:r>
              <a:rPr lang="en-US" b="1" dirty="0" smtClean="0"/>
              <a:t>= ?</a:t>
            </a:r>
            <a:br>
              <a:rPr lang="en-US" b="1" dirty="0" smtClean="0"/>
            </a:br>
            <a:r>
              <a:rPr lang="en-US" b="1" dirty="0" smtClean="0"/>
              <a:t>(What is the cross elasticity of demand?)</a:t>
            </a:r>
            <a:endParaRPr lang="en-US" b="1" dirty="0"/>
          </a:p>
        </p:txBody>
      </p:sp>
      <p:sp>
        <p:nvSpPr>
          <p:cNvPr id="3" name="TPAnswers"/>
          <p:cNvSpPr>
            <a:spLocks noGrp="1"/>
          </p:cNvSpPr>
          <p:nvPr>
            <p:ph type="body" idx="1"/>
            <p:custDataLst>
              <p:tags r:id="rId2"/>
            </p:custDataLst>
          </p:nvPr>
        </p:nvSpPr>
        <p:spPr>
          <a:xfrm>
            <a:off x="304800" y="2819400"/>
            <a:ext cx="2133600" cy="3733800"/>
          </a:xfrm>
        </p:spPr>
        <p:txBody>
          <a:bodyPr>
            <a:noAutofit/>
          </a:bodyPr>
          <a:lstStyle/>
          <a:p>
            <a:pPr marL="514350" indent="-514350">
              <a:buFont typeface="Arial" pitchFamily="34" charset="0"/>
              <a:buAutoNum type="arabicPeriod"/>
            </a:pPr>
            <a:r>
              <a:rPr lang="en-US" dirty="0" smtClean="0"/>
              <a:t>- 0.1</a:t>
            </a:r>
          </a:p>
          <a:p>
            <a:pPr marL="514350" indent="-514350">
              <a:buFont typeface="Arial" pitchFamily="34" charset="0"/>
              <a:buAutoNum type="arabicPeriod"/>
            </a:pPr>
            <a:r>
              <a:rPr lang="en-US" dirty="0" smtClean="0"/>
              <a:t>+ 0.1</a:t>
            </a:r>
          </a:p>
          <a:p>
            <a:pPr marL="514350" indent="-514350">
              <a:buFont typeface="Arial" pitchFamily="34" charset="0"/>
              <a:buAutoNum type="arabicPeriod"/>
            </a:pPr>
            <a:r>
              <a:rPr lang="en-US" dirty="0" smtClean="0"/>
              <a:t>- 0.5</a:t>
            </a:r>
          </a:p>
          <a:p>
            <a:pPr marL="514350" indent="-514350">
              <a:buFont typeface="Arial" pitchFamily="34" charset="0"/>
              <a:buAutoNum type="arabicPeriod"/>
            </a:pPr>
            <a:r>
              <a:rPr lang="en-US" dirty="0" smtClean="0"/>
              <a:t>+ 0.5</a:t>
            </a:r>
          </a:p>
          <a:p>
            <a:pPr marL="514350" indent="-514350">
              <a:buFont typeface="Arial" pitchFamily="34" charset="0"/>
              <a:buAutoNum type="arabicPeriod"/>
            </a:pPr>
            <a:r>
              <a:rPr lang="en-US" dirty="0" smtClean="0"/>
              <a:t>- 5.0</a:t>
            </a:r>
          </a:p>
          <a:p>
            <a:pPr marL="514350" indent="-514350">
              <a:buFont typeface="Arial" pitchFamily="34" charset="0"/>
              <a:buAutoNum type="arabicPeriod"/>
            </a:pPr>
            <a:r>
              <a:rPr lang="en-US" dirty="0" smtClean="0"/>
              <a:t>+ 5.0</a:t>
            </a:r>
          </a:p>
        </p:txBody>
      </p:sp>
      <p:sp>
        <p:nvSpPr>
          <p:cNvPr id="13" name="CorShape1"/>
          <p:cNvSpPr/>
          <p:nvPr>
            <p:custDataLst>
              <p:tags r:id="rId3"/>
            </p:custDataLst>
          </p:nvPr>
        </p:nvSpPr>
        <p:spPr>
          <a:xfrm rot="10800000">
            <a:off x="20320" y="464176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5342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4" y="23446"/>
            <a:ext cx="8915400" cy="1143000"/>
          </a:xfrm>
        </p:spPr>
        <p:txBody>
          <a:bodyPr>
            <a:normAutofit/>
          </a:bodyPr>
          <a:lstStyle/>
          <a:p>
            <a:r>
              <a:rPr lang="en-US" b="1" u="sng" dirty="0" smtClean="0"/>
              <a:t>Cross Elasticity of Demand</a:t>
            </a:r>
            <a:endParaRPr lang="en-US" b="1" u="sng" dirty="0"/>
          </a:p>
        </p:txBody>
      </p:sp>
      <p:sp>
        <p:nvSpPr>
          <p:cNvPr id="6" name="Text Placeholder 2"/>
          <p:cNvSpPr>
            <a:spLocks noGrp="1"/>
          </p:cNvSpPr>
          <p:nvPr>
            <p:ph type="body" idx="1"/>
          </p:nvPr>
        </p:nvSpPr>
        <p:spPr>
          <a:xfrm>
            <a:off x="725632" y="2895600"/>
            <a:ext cx="7391400" cy="2087563"/>
          </a:xfrm>
        </p:spPr>
        <p:txBody>
          <a:bodyPr>
            <a:normAutofit fontScale="92500" lnSpcReduction="10000"/>
          </a:bodyPr>
          <a:lstStyle/>
          <a:p>
            <a:pPr marL="0" indent="0">
              <a:buNone/>
            </a:pPr>
            <a:r>
              <a:rPr lang="en-US" dirty="0" smtClean="0"/>
              <a:t>            </a:t>
            </a:r>
            <a:r>
              <a:rPr lang="en-US" sz="4400" dirty="0" smtClean="0"/>
              <a:t>% </a:t>
            </a:r>
            <a:r>
              <a:rPr lang="en-US" sz="4400" dirty="0" err="1" smtClean="0"/>
              <a:t>chng</a:t>
            </a:r>
            <a:r>
              <a:rPr lang="en-US" sz="4400" dirty="0" smtClean="0"/>
              <a:t> </a:t>
            </a:r>
            <a:r>
              <a:rPr lang="en-US" sz="4400" dirty="0" err="1" smtClean="0"/>
              <a:t>Qa</a:t>
            </a:r>
            <a:r>
              <a:rPr lang="en-US" sz="4400" dirty="0" smtClean="0"/>
              <a:t>           +5</a:t>
            </a:r>
          </a:p>
          <a:p>
            <a:pPr marL="0" indent="0">
              <a:buNone/>
            </a:pPr>
            <a:r>
              <a:rPr lang="en-US" sz="4400" dirty="0" err="1" smtClean="0"/>
              <a:t>Es</a:t>
            </a:r>
            <a:r>
              <a:rPr lang="en-US" sz="4400" dirty="0" smtClean="0"/>
              <a:t> </a:t>
            </a:r>
            <a:r>
              <a:rPr lang="en-US" sz="4400" b="1" dirty="0" smtClean="0"/>
              <a:t>= --------------  =   --------- =  + 0.5</a:t>
            </a:r>
          </a:p>
          <a:p>
            <a:pPr marL="0" indent="0">
              <a:buNone/>
            </a:pPr>
            <a:r>
              <a:rPr lang="en-US" sz="4400" dirty="0"/>
              <a:t> </a:t>
            </a:r>
            <a:r>
              <a:rPr lang="en-US" sz="4400" dirty="0" smtClean="0"/>
              <a:t>       % </a:t>
            </a:r>
            <a:r>
              <a:rPr lang="en-US" sz="4400" dirty="0" err="1" smtClean="0"/>
              <a:t>chng</a:t>
            </a:r>
            <a:r>
              <a:rPr lang="en-US" sz="4400" dirty="0" smtClean="0"/>
              <a:t> </a:t>
            </a:r>
            <a:r>
              <a:rPr lang="en-US" sz="4400" dirty="0" err="1" smtClean="0"/>
              <a:t>Pb</a:t>
            </a:r>
            <a:r>
              <a:rPr lang="en-US" sz="4400" dirty="0" smtClean="0"/>
              <a:t>            +10</a:t>
            </a:r>
            <a:endParaRPr lang="en-US" sz="4400" dirty="0"/>
          </a:p>
          <a:p>
            <a:pPr marL="0" indent="0">
              <a:buNone/>
            </a:pPr>
            <a:endParaRPr lang="en-US"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371600"/>
            <a:ext cx="3013364" cy="1143000"/>
          </a:xfrm>
          <a:prstGeom prst="rect">
            <a:avLst/>
          </a:prstGeom>
        </p:spPr>
      </p:pic>
    </p:spTree>
    <p:custDataLst>
      <p:tags r:id="rId1"/>
    </p:custDataLst>
    <p:extLst>
      <p:ext uri="{BB962C8B-B14F-4D97-AF65-F5344CB8AC3E}">
        <p14:creationId xmlns:p14="http://schemas.microsoft.com/office/powerpoint/2010/main" val="11297142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6934200" cy="2362200"/>
          </a:xfrm>
        </p:spPr>
        <p:txBody>
          <a:bodyPr>
            <a:normAutofit/>
          </a:bodyPr>
          <a:lstStyle/>
          <a:p>
            <a:pPr algn="l"/>
            <a:r>
              <a:rPr lang="en-US" sz="3600" b="1" dirty="0" smtClean="0"/>
              <a:t>33. If the cross elasticity of demand is - 2, this means a 10% increase in the price of product A will:</a:t>
            </a:r>
            <a:endParaRPr lang="en-US" sz="3600" b="1" dirty="0"/>
          </a:p>
        </p:txBody>
      </p:sp>
      <p:sp>
        <p:nvSpPr>
          <p:cNvPr id="3" name="TPAnswers"/>
          <p:cNvSpPr>
            <a:spLocks noGrp="1"/>
          </p:cNvSpPr>
          <p:nvPr>
            <p:ph type="body" idx="1"/>
            <p:custDataLst>
              <p:tags r:id="rId2"/>
            </p:custDataLst>
          </p:nvPr>
        </p:nvSpPr>
        <p:spPr>
          <a:xfrm>
            <a:off x="262890" y="2938526"/>
            <a:ext cx="8728710" cy="2776474"/>
          </a:xfrm>
        </p:spPr>
        <p:txBody>
          <a:bodyPr>
            <a:noAutofit/>
          </a:bodyPr>
          <a:lstStyle/>
          <a:p>
            <a:pPr marL="514350" indent="-514350">
              <a:buFont typeface="Arial" pitchFamily="34" charset="0"/>
              <a:buAutoNum type="arabicPeriod"/>
            </a:pPr>
            <a:r>
              <a:rPr lang="en-US" dirty="0" smtClean="0"/>
              <a:t>decrease the quantity of product B sold by 2%</a:t>
            </a:r>
          </a:p>
          <a:p>
            <a:pPr marL="514350" indent="-514350">
              <a:buFont typeface="Arial" pitchFamily="34" charset="0"/>
              <a:buAutoNum type="arabicPeriod"/>
            </a:pPr>
            <a:r>
              <a:rPr lang="en-US" dirty="0" smtClean="0"/>
              <a:t>increase </a:t>
            </a:r>
            <a:r>
              <a:rPr lang="en-US" dirty="0"/>
              <a:t>the quantity of product B sold by 2%</a:t>
            </a:r>
          </a:p>
          <a:p>
            <a:pPr marL="514350" indent="-514350">
              <a:buFont typeface="Arial" pitchFamily="34" charset="0"/>
              <a:buAutoNum type="arabicPeriod"/>
            </a:pPr>
            <a:r>
              <a:rPr lang="en-US" dirty="0" smtClean="0"/>
              <a:t>decrease </a:t>
            </a:r>
            <a:r>
              <a:rPr lang="en-US" dirty="0"/>
              <a:t>the quantity of product B sold by </a:t>
            </a:r>
            <a:r>
              <a:rPr lang="en-US" dirty="0" smtClean="0"/>
              <a:t>20%</a:t>
            </a:r>
          </a:p>
          <a:p>
            <a:pPr marL="514350" indent="-514350">
              <a:buFont typeface="Arial" pitchFamily="34" charset="0"/>
              <a:buAutoNum type="arabicPeriod"/>
            </a:pPr>
            <a:r>
              <a:rPr lang="en-US" dirty="0" smtClean="0"/>
              <a:t>increase </a:t>
            </a:r>
            <a:r>
              <a:rPr lang="en-US" dirty="0"/>
              <a:t>the quantity of product B sold by </a:t>
            </a:r>
            <a:r>
              <a:rPr lang="en-US" dirty="0" smtClean="0"/>
              <a:t>20%</a:t>
            </a:r>
            <a:endParaRPr lang="en-US" dirty="0"/>
          </a:p>
        </p:txBody>
      </p:sp>
      <p:sp>
        <p:nvSpPr>
          <p:cNvPr id="5" name="TextBox 4"/>
          <p:cNvSpPr txBox="1"/>
          <p:nvPr/>
        </p:nvSpPr>
        <p:spPr>
          <a:xfrm>
            <a:off x="1676399" y="5620434"/>
            <a:ext cx="5960671" cy="1200329"/>
          </a:xfrm>
          <a:prstGeom prst="rect">
            <a:avLst/>
          </a:prstGeom>
          <a:noFill/>
        </p:spPr>
        <p:txBody>
          <a:bodyPr wrap="none" rtlCol="0">
            <a:spAutoFit/>
          </a:bodyPr>
          <a:lstStyle/>
          <a:p>
            <a:r>
              <a:rPr lang="en-US" sz="3600" dirty="0" smtClean="0"/>
              <a:t>Substitutes or Complements?</a:t>
            </a:r>
          </a:p>
          <a:p>
            <a:r>
              <a:rPr lang="en-US" sz="3600" dirty="0" smtClean="0"/>
              <a:t>Cross Elastic or Cross Inelastic?</a:t>
            </a:r>
            <a:endParaRPr lang="en-US" sz="3600" dirty="0"/>
          </a:p>
        </p:txBody>
      </p:sp>
    </p:spTree>
    <p:custDataLst>
      <p:tags r:id="rId1"/>
    </p:custDataLst>
    <p:extLst>
      <p:ext uri="{BB962C8B-B14F-4D97-AF65-F5344CB8AC3E}">
        <p14:creationId xmlns:p14="http://schemas.microsoft.com/office/powerpoint/2010/main" val="30695955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6934200" cy="2362200"/>
          </a:xfrm>
        </p:spPr>
        <p:txBody>
          <a:bodyPr>
            <a:normAutofit/>
          </a:bodyPr>
          <a:lstStyle/>
          <a:p>
            <a:pPr algn="l"/>
            <a:r>
              <a:rPr lang="en-US" sz="3600" b="1" dirty="0" smtClean="0"/>
              <a:t>33. If the cross elasticity of demand is - 2, this means a 10% increase in the price of product A will:</a:t>
            </a:r>
            <a:endParaRPr lang="en-US" sz="3600" b="1" dirty="0"/>
          </a:p>
        </p:txBody>
      </p:sp>
      <p:sp>
        <p:nvSpPr>
          <p:cNvPr id="9" name="CorShape1"/>
          <p:cNvSpPr/>
          <p:nvPr>
            <p:custDataLst>
              <p:tags r:id="rId2"/>
            </p:custDataLst>
          </p:nvPr>
        </p:nvSpPr>
        <p:spPr>
          <a:xfrm rot="10800000">
            <a:off x="-21590" y="417567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262890" y="2938526"/>
            <a:ext cx="8728710" cy="2776474"/>
          </a:xfrm>
        </p:spPr>
        <p:txBody>
          <a:bodyPr>
            <a:noAutofit/>
          </a:bodyPr>
          <a:lstStyle/>
          <a:p>
            <a:pPr marL="514350" indent="-514350">
              <a:buFont typeface="Arial" pitchFamily="34" charset="0"/>
              <a:buAutoNum type="arabicPeriod"/>
            </a:pPr>
            <a:r>
              <a:rPr lang="en-US" dirty="0" smtClean="0"/>
              <a:t>decrease the quantity of product B sold by 2%</a:t>
            </a:r>
          </a:p>
          <a:p>
            <a:pPr marL="514350" indent="-514350">
              <a:buFont typeface="Arial" pitchFamily="34" charset="0"/>
              <a:buAutoNum type="arabicPeriod"/>
            </a:pPr>
            <a:r>
              <a:rPr lang="en-US" dirty="0" smtClean="0"/>
              <a:t>increase </a:t>
            </a:r>
            <a:r>
              <a:rPr lang="en-US" dirty="0"/>
              <a:t>the quantity of product B sold by 2%</a:t>
            </a:r>
          </a:p>
          <a:p>
            <a:pPr marL="514350" indent="-514350">
              <a:buFont typeface="Arial" pitchFamily="34" charset="0"/>
              <a:buAutoNum type="arabicPeriod"/>
            </a:pPr>
            <a:r>
              <a:rPr lang="en-US" dirty="0" smtClean="0"/>
              <a:t>decrease </a:t>
            </a:r>
            <a:r>
              <a:rPr lang="en-US" dirty="0"/>
              <a:t>the quantity of product B sold by </a:t>
            </a:r>
            <a:r>
              <a:rPr lang="en-US" dirty="0" smtClean="0"/>
              <a:t>20%</a:t>
            </a:r>
          </a:p>
          <a:p>
            <a:pPr marL="514350" indent="-514350">
              <a:buFont typeface="Arial" pitchFamily="34" charset="0"/>
              <a:buAutoNum type="arabicPeriod"/>
            </a:pPr>
            <a:r>
              <a:rPr lang="en-US" dirty="0" smtClean="0"/>
              <a:t>increase </a:t>
            </a:r>
            <a:r>
              <a:rPr lang="en-US" dirty="0"/>
              <a:t>the quantity of product B sold by </a:t>
            </a:r>
            <a:r>
              <a:rPr lang="en-US" dirty="0" smtClean="0"/>
              <a:t>20%</a:t>
            </a:r>
            <a:endParaRPr lang="en-US" dirty="0"/>
          </a:p>
        </p:txBody>
      </p:sp>
      <p:sp>
        <p:nvSpPr>
          <p:cNvPr id="5" name="TextBox 4"/>
          <p:cNvSpPr txBox="1"/>
          <p:nvPr/>
        </p:nvSpPr>
        <p:spPr>
          <a:xfrm>
            <a:off x="1676399" y="5620434"/>
            <a:ext cx="5960671" cy="1200329"/>
          </a:xfrm>
          <a:prstGeom prst="rect">
            <a:avLst/>
          </a:prstGeom>
          <a:noFill/>
        </p:spPr>
        <p:txBody>
          <a:bodyPr wrap="none" rtlCol="0">
            <a:spAutoFit/>
          </a:bodyPr>
          <a:lstStyle/>
          <a:p>
            <a:r>
              <a:rPr lang="en-US" sz="3600" dirty="0" smtClean="0"/>
              <a:t>Substitutes or Complements?</a:t>
            </a:r>
          </a:p>
          <a:p>
            <a:r>
              <a:rPr lang="en-US" sz="3600" dirty="0" smtClean="0"/>
              <a:t>Cross Elastic or Cross Inelastic?</a:t>
            </a:r>
            <a:endParaRPr lang="en-US" sz="3600" dirty="0"/>
          </a:p>
        </p:txBody>
      </p:sp>
    </p:spTree>
    <p:custDataLst>
      <p:tags r:id="rId1"/>
    </p:custDataLst>
    <p:extLst>
      <p:ext uri="{BB962C8B-B14F-4D97-AF65-F5344CB8AC3E}">
        <p14:creationId xmlns:p14="http://schemas.microsoft.com/office/powerpoint/2010/main" val="107160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173162"/>
          </a:xfrm>
        </p:spPr>
        <p:txBody>
          <a:bodyPr>
            <a:normAutofit fontScale="90000"/>
          </a:bodyPr>
          <a:lstStyle/>
          <a:p>
            <a:pPr algn="l"/>
            <a:r>
              <a:rPr lang="en-US" b="1" dirty="0" smtClean="0"/>
              <a:t>34. If the cross elasticity of demand is + 0.5, this means:</a:t>
            </a:r>
            <a:endParaRPr lang="en-US" b="1" dirty="0"/>
          </a:p>
        </p:txBody>
      </p:sp>
      <p:sp>
        <p:nvSpPr>
          <p:cNvPr id="9" name="TPAnswers"/>
          <p:cNvSpPr>
            <a:spLocks noGrp="1"/>
          </p:cNvSpPr>
          <p:nvPr>
            <p:ph type="body" idx="1"/>
            <p:custDataLst>
              <p:tags r:id="rId2"/>
            </p:custDataLst>
          </p:nvPr>
        </p:nvSpPr>
        <p:spPr>
          <a:xfrm>
            <a:off x="457200" y="1752600"/>
            <a:ext cx="5791200" cy="4876800"/>
          </a:xfrm>
        </p:spPr>
        <p:txBody>
          <a:bodyPr>
            <a:noAutofit/>
          </a:bodyPr>
          <a:lstStyle/>
          <a:p>
            <a:pPr marL="514350" indent="-514350">
              <a:buFont typeface="Arial" pitchFamily="34" charset="0"/>
              <a:buAutoNum type="arabicPeriod"/>
            </a:pPr>
            <a:r>
              <a:rPr lang="en-US" dirty="0" smtClean="0"/>
              <a:t>The demand is cross elastic</a:t>
            </a:r>
          </a:p>
          <a:p>
            <a:pPr marL="514350" indent="-514350">
              <a:buFont typeface="Arial" pitchFamily="34" charset="0"/>
              <a:buAutoNum type="arabicPeriod"/>
            </a:pPr>
            <a:r>
              <a:rPr lang="en-US" dirty="0" smtClean="0"/>
              <a:t>The </a:t>
            </a:r>
            <a:r>
              <a:rPr lang="en-US" dirty="0"/>
              <a:t>demand </a:t>
            </a:r>
            <a:r>
              <a:rPr lang="en-US" dirty="0" smtClean="0"/>
              <a:t>is cross inelastic</a:t>
            </a:r>
            <a:endParaRPr lang="en-US" dirty="0"/>
          </a:p>
          <a:p>
            <a:pPr marL="514350" indent="-514350">
              <a:buFont typeface="Arial" pitchFamily="34" charset="0"/>
              <a:buAutoNum type="arabicPeriod"/>
            </a:pPr>
            <a:r>
              <a:rPr lang="en-US" dirty="0"/>
              <a:t>The demand for toys is </a:t>
            </a:r>
            <a:r>
              <a:rPr lang="en-US" dirty="0" smtClean="0"/>
              <a:t>income elastic</a:t>
            </a:r>
            <a:endParaRPr lang="en-US" dirty="0"/>
          </a:p>
          <a:p>
            <a:pPr marL="514350" indent="-514350">
              <a:buFont typeface="Arial" pitchFamily="34" charset="0"/>
              <a:buAutoNum type="arabicPeriod"/>
            </a:pPr>
            <a:r>
              <a:rPr lang="en-US" dirty="0"/>
              <a:t>The demand for toys is </a:t>
            </a:r>
            <a:r>
              <a:rPr lang="en-US" dirty="0" smtClean="0"/>
              <a:t>income inelastic</a:t>
            </a:r>
            <a:endParaRPr lang="en-US" dirty="0"/>
          </a:p>
        </p:txBody>
      </p:sp>
      <p:sp>
        <p:nvSpPr>
          <p:cNvPr id="6" name="TextBox 5"/>
          <p:cNvSpPr txBox="1"/>
          <p:nvPr/>
        </p:nvSpPr>
        <p:spPr>
          <a:xfrm>
            <a:off x="1600200" y="6095999"/>
            <a:ext cx="5701561" cy="646331"/>
          </a:xfrm>
          <a:prstGeom prst="rect">
            <a:avLst/>
          </a:prstGeom>
          <a:noFill/>
        </p:spPr>
        <p:txBody>
          <a:bodyPr wrap="none" rtlCol="0">
            <a:spAutoFit/>
          </a:bodyPr>
          <a:lstStyle/>
          <a:p>
            <a:r>
              <a:rPr lang="en-US" sz="3600" dirty="0" smtClean="0"/>
              <a:t>Substitutes or Complements?</a:t>
            </a:r>
          </a:p>
        </p:txBody>
      </p:sp>
    </p:spTree>
    <p:custDataLst>
      <p:tags r:id="rId1"/>
    </p:custDataLst>
    <p:extLst>
      <p:ext uri="{BB962C8B-B14F-4D97-AF65-F5344CB8AC3E}">
        <p14:creationId xmlns:p14="http://schemas.microsoft.com/office/powerpoint/2010/main" val="40381110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173162"/>
          </a:xfrm>
        </p:spPr>
        <p:txBody>
          <a:bodyPr>
            <a:normAutofit fontScale="90000"/>
          </a:bodyPr>
          <a:lstStyle/>
          <a:p>
            <a:pPr algn="l"/>
            <a:r>
              <a:rPr lang="en-US" b="1" dirty="0" smtClean="0"/>
              <a:t>34. If the cross elasticity of demand is + 0.5, this means:</a:t>
            </a:r>
            <a:endParaRPr lang="en-US" b="1" dirty="0"/>
          </a:p>
        </p:txBody>
      </p:sp>
      <p:sp>
        <p:nvSpPr>
          <p:cNvPr id="9" name="TPAnswers"/>
          <p:cNvSpPr>
            <a:spLocks noGrp="1"/>
          </p:cNvSpPr>
          <p:nvPr>
            <p:ph type="body" idx="1"/>
            <p:custDataLst>
              <p:tags r:id="rId2"/>
            </p:custDataLst>
          </p:nvPr>
        </p:nvSpPr>
        <p:spPr>
          <a:xfrm>
            <a:off x="457200" y="1752600"/>
            <a:ext cx="5791200" cy="4876800"/>
          </a:xfrm>
        </p:spPr>
        <p:txBody>
          <a:bodyPr>
            <a:noAutofit/>
          </a:bodyPr>
          <a:lstStyle/>
          <a:p>
            <a:pPr marL="514350" indent="-514350">
              <a:buFont typeface="Arial" pitchFamily="34" charset="0"/>
              <a:buAutoNum type="arabicPeriod"/>
            </a:pPr>
            <a:r>
              <a:rPr lang="en-US" dirty="0" smtClean="0"/>
              <a:t>The demand is cross elastic</a:t>
            </a:r>
          </a:p>
          <a:p>
            <a:pPr marL="514350" indent="-514350">
              <a:buFont typeface="Arial" pitchFamily="34" charset="0"/>
              <a:buAutoNum type="arabicPeriod"/>
            </a:pPr>
            <a:r>
              <a:rPr lang="en-US" dirty="0" smtClean="0"/>
              <a:t>The </a:t>
            </a:r>
            <a:r>
              <a:rPr lang="en-US" dirty="0"/>
              <a:t>demand </a:t>
            </a:r>
            <a:r>
              <a:rPr lang="en-US" dirty="0" smtClean="0"/>
              <a:t>is cross inelastic</a:t>
            </a:r>
            <a:endParaRPr lang="en-US" dirty="0"/>
          </a:p>
          <a:p>
            <a:pPr marL="514350" indent="-514350">
              <a:buFont typeface="Arial" pitchFamily="34" charset="0"/>
              <a:buAutoNum type="arabicPeriod"/>
            </a:pPr>
            <a:r>
              <a:rPr lang="en-US" dirty="0"/>
              <a:t>The demand for toys is </a:t>
            </a:r>
            <a:r>
              <a:rPr lang="en-US" dirty="0" smtClean="0"/>
              <a:t>income elastic</a:t>
            </a:r>
            <a:endParaRPr lang="en-US" dirty="0"/>
          </a:p>
          <a:p>
            <a:pPr marL="514350" indent="-514350">
              <a:buFont typeface="Arial" pitchFamily="34" charset="0"/>
              <a:buAutoNum type="arabicPeriod"/>
            </a:pPr>
            <a:r>
              <a:rPr lang="en-US" dirty="0"/>
              <a:t>The demand for toys is </a:t>
            </a:r>
            <a:r>
              <a:rPr lang="en-US" dirty="0" smtClean="0"/>
              <a:t>income inelastic</a:t>
            </a:r>
            <a:endParaRPr lang="en-US" dirty="0"/>
          </a:p>
        </p:txBody>
      </p:sp>
      <p:sp>
        <p:nvSpPr>
          <p:cNvPr id="10" name="CorShape2"/>
          <p:cNvSpPr/>
          <p:nvPr>
            <p:custDataLst>
              <p:tags r:id="rId3"/>
            </p:custDataLst>
          </p:nvPr>
        </p:nvSpPr>
        <p:spPr>
          <a:xfrm rot="10800000">
            <a:off x="172720" y="24045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00200" y="6095999"/>
            <a:ext cx="5701561" cy="646331"/>
          </a:xfrm>
          <a:prstGeom prst="rect">
            <a:avLst/>
          </a:prstGeom>
          <a:noFill/>
        </p:spPr>
        <p:txBody>
          <a:bodyPr wrap="none" rtlCol="0">
            <a:spAutoFit/>
          </a:bodyPr>
          <a:lstStyle/>
          <a:p>
            <a:r>
              <a:rPr lang="en-US" sz="3600" dirty="0" smtClean="0"/>
              <a:t>Substitutes or Complements?</a:t>
            </a:r>
          </a:p>
        </p:txBody>
      </p:sp>
    </p:spTree>
    <p:custDataLst>
      <p:tags r:id="rId1"/>
    </p:custDataLst>
    <p:extLst>
      <p:ext uri="{BB962C8B-B14F-4D97-AF65-F5344CB8AC3E}">
        <p14:creationId xmlns:p14="http://schemas.microsoft.com/office/powerpoint/2010/main" val="388136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repeatDur="0" restart="never"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u="sng" dirty="0" smtClean="0"/>
              <a:t>Cross Elasticity of Demand</a:t>
            </a:r>
            <a:endParaRPr lang="en-US" b="1" u="sng" dirty="0"/>
          </a:p>
        </p:txBody>
      </p:sp>
      <p:sp>
        <p:nvSpPr>
          <p:cNvPr id="3" name="TextBox 2"/>
          <p:cNvSpPr txBox="1"/>
          <p:nvPr/>
        </p:nvSpPr>
        <p:spPr>
          <a:xfrm>
            <a:off x="685800" y="1524000"/>
            <a:ext cx="8077200" cy="1446550"/>
          </a:xfrm>
          <a:prstGeom prst="rect">
            <a:avLst/>
          </a:prstGeom>
          <a:noFill/>
        </p:spPr>
        <p:txBody>
          <a:bodyPr wrap="square" rtlCol="0">
            <a:spAutoFit/>
          </a:bodyPr>
          <a:lstStyle/>
          <a:p>
            <a:r>
              <a:rPr lang="en-US" sz="4400" dirty="0" smtClean="0"/>
              <a:t>See Lesson 4b Key Problems for more Cross Elasticity problems.</a:t>
            </a:r>
            <a:endParaRPr lang="en-US" sz="4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657600"/>
            <a:ext cx="3013364" cy="1143000"/>
          </a:xfrm>
          <a:prstGeom prst="rect">
            <a:avLst/>
          </a:prstGeom>
        </p:spPr>
      </p:pic>
    </p:spTree>
    <p:custDataLst>
      <p:tags r:id="rId1"/>
    </p:custDataLst>
    <p:extLst>
      <p:ext uri="{BB962C8B-B14F-4D97-AF65-F5344CB8AC3E}">
        <p14:creationId xmlns:p14="http://schemas.microsoft.com/office/powerpoint/2010/main" val="34616205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152400"/>
            <a:ext cx="8991600" cy="2697162"/>
          </a:xfrm>
        </p:spPr>
        <p:txBody>
          <a:bodyPr>
            <a:normAutofit fontScale="90000"/>
          </a:bodyPr>
          <a:lstStyle/>
          <a:p>
            <a:pPr algn="l"/>
            <a:r>
              <a:rPr lang="en-US" b="1" dirty="0" smtClean="0"/>
              <a:t>35. If the incomes increases 10% causing the quantity of ramen noodles sold to decrease 5%, then </a:t>
            </a:r>
            <a:r>
              <a:rPr lang="en-US" b="1" dirty="0" err="1" smtClean="0"/>
              <a:t>Edy</a:t>
            </a:r>
            <a:r>
              <a:rPr lang="en-US" b="1" dirty="0" smtClean="0"/>
              <a:t> = ?</a:t>
            </a:r>
            <a:br>
              <a:rPr lang="en-US" b="1" dirty="0" smtClean="0"/>
            </a:br>
            <a:r>
              <a:rPr lang="en-US" sz="3600" b="1" dirty="0" smtClean="0"/>
              <a:t>(What is the income elasticity of demand?)</a:t>
            </a:r>
            <a:endParaRPr lang="en-US" sz="3600" b="1" dirty="0"/>
          </a:p>
        </p:txBody>
      </p:sp>
      <p:sp>
        <p:nvSpPr>
          <p:cNvPr id="3" name="TPAnswers"/>
          <p:cNvSpPr>
            <a:spLocks noGrp="1"/>
          </p:cNvSpPr>
          <p:nvPr>
            <p:ph type="body" idx="1"/>
            <p:custDataLst>
              <p:tags r:id="rId2"/>
            </p:custDataLst>
          </p:nvPr>
        </p:nvSpPr>
        <p:spPr>
          <a:xfrm>
            <a:off x="304800" y="2819400"/>
            <a:ext cx="2133600" cy="3733800"/>
          </a:xfrm>
        </p:spPr>
        <p:txBody>
          <a:bodyPr>
            <a:noAutofit/>
          </a:bodyPr>
          <a:lstStyle/>
          <a:p>
            <a:pPr marL="514350" indent="-514350">
              <a:buFont typeface="Arial" pitchFamily="34" charset="0"/>
              <a:buAutoNum type="arabicPeriod"/>
            </a:pPr>
            <a:r>
              <a:rPr lang="en-US" dirty="0" smtClean="0"/>
              <a:t>- 0.1</a:t>
            </a:r>
          </a:p>
          <a:p>
            <a:pPr marL="514350" indent="-514350">
              <a:buFont typeface="Arial" pitchFamily="34" charset="0"/>
              <a:buAutoNum type="arabicPeriod"/>
            </a:pPr>
            <a:r>
              <a:rPr lang="en-US" dirty="0" smtClean="0"/>
              <a:t>+ 0.1</a:t>
            </a:r>
          </a:p>
          <a:p>
            <a:pPr marL="514350" indent="-514350">
              <a:buFont typeface="Arial" pitchFamily="34" charset="0"/>
              <a:buAutoNum type="arabicPeriod"/>
            </a:pPr>
            <a:r>
              <a:rPr lang="en-US" dirty="0" smtClean="0"/>
              <a:t>- 0.5</a:t>
            </a:r>
          </a:p>
          <a:p>
            <a:pPr marL="514350" indent="-514350">
              <a:buFont typeface="Arial" pitchFamily="34" charset="0"/>
              <a:buAutoNum type="arabicPeriod"/>
            </a:pPr>
            <a:r>
              <a:rPr lang="en-US" dirty="0" smtClean="0"/>
              <a:t>+ 0.5</a:t>
            </a:r>
          </a:p>
          <a:p>
            <a:pPr marL="514350" indent="-514350">
              <a:buFont typeface="Arial" pitchFamily="34" charset="0"/>
              <a:buAutoNum type="arabicPeriod"/>
            </a:pPr>
            <a:r>
              <a:rPr lang="en-US" dirty="0" smtClean="0"/>
              <a:t>- 5.0</a:t>
            </a:r>
          </a:p>
          <a:p>
            <a:pPr marL="514350" indent="-514350">
              <a:buFont typeface="Arial" pitchFamily="34" charset="0"/>
              <a:buAutoNum type="arabicPeriod"/>
            </a:pPr>
            <a:r>
              <a:rPr lang="en-US" dirty="0" smtClean="0"/>
              <a:t>+ 5.0</a:t>
            </a:r>
          </a:p>
        </p:txBody>
      </p:sp>
    </p:spTree>
    <p:custDataLst>
      <p:tags r:id="rId1"/>
    </p:custDataLst>
    <p:extLst>
      <p:ext uri="{BB962C8B-B14F-4D97-AF65-F5344CB8AC3E}">
        <p14:creationId xmlns:p14="http://schemas.microsoft.com/office/powerpoint/2010/main" val="1949165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4800600" cy="2667000"/>
          </a:xfrm>
        </p:spPr>
        <p:txBody>
          <a:bodyPr>
            <a:normAutofit fontScale="90000"/>
          </a:bodyPr>
          <a:lstStyle/>
          <a:p>
            <a:pPr algn="l"/>
            <a:r>
              <a:rPr lang="en-US" b="1" dirty="0" smtClean="0"/>
              <a:t>4. </a:t>
            </a:r>
            <a:r>
              <a:rPr lang="en-US" sz="4000" b="1" dirty="0"/>
              <a:t>Other things equal, this economy will achieve the most rapid rate of growth if:</a:t>
            </a:r>
            <a:r>
              <a:rPr lang="en-US" sz="4000" dirty="0"/>
              <a:t> </a:t>
            </a:r>
          </a:p>
        </p:txBody>
      </p:sp>
      <p:pic>
        <p:nvPicPr>
          <p:cNvPr id="8195" name="Picture 11"/>
          <p:cNvPicPr>
            <a:picLocks noChangeAspect="1" noChangeArrowheads="1"/>
          </p:cNvPicPr>
          <p:nvPr/>
        </p:nvPicPr>
        <p:blipFill>
          <a:blip r:embed="rId4" cstate="print"/>
          <a:srcRect/>
          <a:stretch>
            <a:fillRect/>
          </a:stretch>
        </p:blipFill>
        <p:spPr bwMode="auto">
          <a:xfrm>
            <a:off x="4876800" y="-1"/>
            <a:ext cx="4876800" cy="4852293"/>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667000"/>
            <a:ext cx="4114800" cy="2590800"/>
          </a:xfrm>
        </p:spPr>
        <p:txBody>
          <a:bodyPr>
            <a:normAutofit/>
          </a:bodyPr>
          <a:lstStyle/>
          <a:p>
            <a:pPr marL="514350" indent="-514350">
              <a:buFont typeface="Arial" pitchFamily="34" charset="0"/>
              <a:buAutoNum type="arabicPeriod"/>
            </a:pPr>
            <a:r>
              <a:rPr lang="en-US" dirty="0" smtClean="0"/>
              <a:t>it </a:t>
            </a:r>
            <a:r>
              <a:rPr lang="en-US" dirty="0"/>
              <a:t>chooses point </a:t>
            </a:r>
            <a:r>
              <a:rPr lang="en-US" i="1" dirty="0" smtClean="0"/>
              <a:t>A</a:t>
            </a:r>
            <a:r>
              <a:rPr lang="en-US" dirty="0" smtClean="0"/>
              <a:t>.</a:t>
            </a:r>
          </a:p>
          <a:p>
            <a:pPr marL="514350" indent="-514350">
              <a:buFont typeface="Arial" pitchFamily="34" charset="0"/>
              <a:buAutoNum type="arabicPeriod"/>
            </a:pPr>
            <a:r>
              <a:rPr lang="en-US" dirty="0" smtClean="0"/>
              <a:t>it </a:t>
            </a:r>
            <a:r>
              <a:rPr lang="en-US" dirty="0"/>
              <a:t>chooses point </a:t>
            </a:r>
            <a:r>
              <a:rPr lang="en-US" i="1" dirty="0"/>
              <a:t>B</a:t>
            </a:r>
            <a:r>
              <a:rPr lang="en-US" dirty="0" smtClean="0"/>
              <a:t>.</a:t>
            </a:r>
          </a:p>
          <a:p>
            <a:pPr marL="514350" indent="-514350">
              <a:buFont typeface="Arial" pitchFamily="34" charset="0"/>
              <a:buAutoNum type="arabicPeriod"/>
            </a:pPr>
            <a:r>
              <a:rPr lang="en-US" dirty="0"/>
              <a:t> it chooses point </a:t>
            </a:r>
            <a:r>
              <a:rPr lang="en-US" i="1" dirty="0"/>
              <a:t>C</a:t>
            </a:r>
            <a:r>
              <a:rPr lang="en-US" dirty="0" smtClean="0"/>
              <a:t>.</a:t>
            </a:r>
          </a:p>
          <a:p>
            <a:pPr marL="514350" indent="-514350">
              <a:buFont typeface="Arial" pitchFamily="34" charset="0"/>
              <a:buAutoNum type="arabicPeriod"/>
            </a:pPr>
            <a:r>
              <a:rPr lang="en-US" dirty="0"/>
              <a:t> it chooses point </a:t>
            </a:r>
            <a:r>
              <a:rPr lang="en-US" i="1" dirty="0"/>
              <a:t>D</a:t>
            </a:r>
            <a:r>
              <a:rPr lang="en-US" dirty="0"/>
              <a:t>.</a:t>
            </a:r>
          </a:p>
        </p:txBody>
      </p:sp>
    </p:spTree>
    <p:custDataLst>
      <p:tags r:id="rId1"/>
    </p:custDataLst>
    <p:extLst>
      <p:ext uri="{BB962C8B-B14F-4D97-AF65-F5344CB8AC3E}">
        <p14:creationId xmlns:p14="http://schemas.microsoft.com/office/powerpoint/2010/main" val="32041112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152400"/>
            <a:ext cx="8991600" cy="2697162"/>
          </a:xfrm>
        </p:spPr>
        <p:txBody>
          <a:bodyPr>
            <a:normAutofit fontScale="90000"/>
          </a:bodyPr>
          <a:lstStyle/>
          <a:p>
            <a:pPr algn="l"/>
            <a:r>
              <a:rPr lang="en-US" b="1" dirty="0" smtClean="0"/>
              <a:t>35. If the incomes increases 10% causing the quantity of ramen noodles sold to decrease 5%, then </a:t>
            </a:r>
            <a:r>
              <a:rPr lang="en-US" b="1" dirty="0" err="1" smtClean="0"/>
              <a:t>Edy</a:t>
            </a:r>
            <a:r>
              <a:rPr lang="en-US" b="1" dirty="0" smtClean="0"/>
              <a:t> = ?</a:t>
            </a:r>
            <a:br>
              <a:rPr lang="en-US" b="1" dirty="0" smtClean="0"/>
            </a:br>
            <a:r>
              <a:rPr lang="en-US" sz="3600" b="1" dirty="0" smtClean="0"/>
              <a:t>(What is the income elasticity of demand?)</a:t>
            </a:r>
            <a:endParaRPr lang="en-US" sz="3600" b="1" dirty="0"/>
          </a:p>
        </p:txBody>
      </p:sp>
      <p:sp>
        <p:nvSpPr>
          <p:cNvPr id="3" name="TPAnswers"/>
          <p:cNvSpPr>
            <a:spLocks noGrp="1"/>
          </p:cNvSpPr>
          <p:nvPr>
            <p:ph type="body" idx="1"/>
            <p:custDataLst>
              <p:tags r:id="rId2"/>
            </p:custDataLst>
          </p:nvPr>
        </p:nvSpPr>
        <p:spPr>
          <a:xfrm>
            <a:off x="304800" y="2819400"/>
            <a:ext cx="2133600" cy="3733800"/>
          </a:xfrm>
        </p:spPr>
        <p:txBody>
          <a:bodyPr>
            <a:noAutofit/>
          </a:bodyPr>
          <a:lstStyle/>
          <a:p>
            <a:pPr marL="514350" indent="-514350">
              <a:buFont typeface="Arial" pitchFamily="34" charset="0"/>
              <a:buAutoNum type="arabicPeriod"/>
            </a:pPr>
            <a:r>
              <a:rPr lang="en-US" dirty="0" smtClean="0"/>
              <a:t>- 0.1</a:t>
            </a:r>
          </a:p>
          <a:p>
            <a:pPr marL="514350" indent="-514350">
              <a:buFont typeface="Arial" pitchFamily="34" charset="0"/>
              <a:buAutoNum type="arabicPeriod"/>
            </a:pPr>
            <a:r>
              <a:rPr lang="en-US" dirty="0" smtClean="0"/>
              <a:t>+ 0.1</a:t>
            </a:r>
          </a:p>
          <a:p>
            <a:pPr marL="514350" indent="-514350">
              <a:buFont typeface="Arial" pitchFamily="34" charset="0"/>
              <a:buAutoNum type="arabicPeriod"/>
            </a:pPr>
            <a:r>
              <a:rPr lang="en-US" dirty="0" smtClean="0"/>
              <a:t>- 0.5</a:t>
            </a:r>
          </a:p>
          <a:p>
            <a:pPr marL="514350" indent="-514350">
              <a:buFont typeface="Arial" pitchFamily="34" charset="0"/>
              <a:buAutoNum type="arabicPeriod"/>
            </a:pPr>
            <a:r>
              <a:rPr lang="en-US" dirty="0" smtClean="0"/>
              <a:t>+ 0.5</a:t>
            </a:r>
          </a:p>
          <a:p>
            <a:pPr marL="514350" indent="-514350">
              <a:buFont typeface="Arial" pitchFamily="34" charset="0"/>
              <a:buAutoNum type="arabicPeriod"/>
            </a:pPr>
            <a:r>
              <a:rPr lang="en-US" dirty="0" smtClean="0"/>
              <a:t>- 5.0</a:t>
            </a:r>
          </a:p>
          <a:p>
            <a:pPr marL="514350" indent="-514350">
              <a:buFont typeface="Arial" pitchFamily="34" charset="0"/>
              <a:buAutoNum type="arabicPeriod"/>
            </a:pPr>
            <a:r>
              <a:rPr lang="en-US" dirty="0" smtClean="0"/>
              <a:t>+ 5.0</a:t>
            </a:r>
          </a:p>
        </p:txBody>
      </p:sp>
      <p:sp>
        <p:nvSpPr>
          <p:cNvPr id="5" name="CorShape1"/>
          <p:cNvSpPr/>
          <p:nvPr>
            <p:custDataLst>
              <p:tags r:id="rId3"/>
            </p:custDataLst>
          </p:nvPr>
        </p:nvSpPr>
        <p:spPr>
          <a:xfrm rot="10800000">
            <a:off x="20320" y="40565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607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4" y="23446"/>
            <a:ext cx="8915400" cy="1143000"/>
          </a:xfrm>
        </p:spPr>
        <p:txBody>
          <a:bodyPr>
            <a:normAutofit/>
          </a:bodyPr>
          <a:lstStyle/>
          <a:p>
            <a:r>
              <a:rPr lang="en-US" b="1" u="sng" dirty="0" smtClean="0"/>
              <a:t>Income Elasticity of Demand</a:t>
            </a:r>
            <a:endParaRPr lang="en-US" b="1" u="sng" dirty="0"/>
          </a:p>
        </p:txBody>
      </p:sp>
      <p:sp>
        <p:nvSpPr>
          <p:cNvPr id="6" name="Text Placeholder 2"/>
          <p:cNvSpPr>
            <a:spLocks noGrp="1"/>
          </p:cNvSpPr>
          <p:nvPr>
            <p:ph type="body" idx="1"/>
          </p:nvPr>
        </p:nvSpPr>
        <p:spPr>
          <a:xfrm>
            <a:off x="0" y="2895600"/>
            <a:ext cx="9067800" cy="2087563"/>
          </a:xfrm>
        </p:spPr>
        <p:txBody>
          <a:bodyPr>
            <a:normAutofit fontScale="92500" lnSpcReduction="10000"/>
          </a:bodyPr>
          <a:lstStyle/>
          <a:p>
            <a:pPr marL="0" indent="0">
              <a:buNone/>
            </a:pPr>
            <a:r>
              <a:rPr lang="en-US" dirty="0" smtClean="0"/>
              <a:t>                      </a:t>
            </a:r>
            <a:r>
              <a:rPr lang="en-US" sz="4400" dirty="0" smtClean="0"/>
              <a:t>% </a:t>
            </a:r>
            <a:r>
              <a:rPr lang="en-US" sz="4400" dirty="0" err="1" smtClean="0"/>
              <a:t>chang</a:t>
            </a:r>
            <a:r>
              <a:rPr lang="en-US" sz="4400" dirty="0" smtClean="0"/>
              <a:t> Q                  -5</a:t>
            </a:r>
          </a:p>
          <a:p>
            <a:pPr marL="0" indent="0">
              <a:buNone/>
            </a:pPr>
            <a:r>
              <a:rPr lang="en-US" sz="4400" dirty="0" err="1" smtClean="0"/>
              <a:t>Edy</a:t>
            </a:r>
            <a:r>
              <a:rPr lang="en-US" sz="4400" dirty="0" smtClean="0"/>
              <a:t> </a:t>
            </a:r>
            <a:r>
              <a:rPr lang="en-US" sz="4400" b="1" dirty="0" smtClean="0"/>
              <a:t>=    --------------------  =   --------- =  - 0.5</a:t>
            </a:r>
          </a:p>
          <a:p>
            <a:pPr marL="0" indent="0">
              <a:buNone/>
            </a:pPr>
            <a:r>
              <a:rPr lang="en-US" sz="4400" dirty="0"/>
              <a:t> </a:t>
            </a:r>
            <a:r>
              <a:rPr lang="en-US" sz="4400" dirty="0" smtClean="0"/>
              <a:t>             % </a:t>
            </a:r>
            <a:r>
              <a:rPr lang="en-US" sz="4400" dirty="0" err="1" smtClean="0"/>
              <a:t>chang</a:t>
            </a:r>
            <a:r>
              <a:rPr lang="en-US" sz="4400" dirty="0" smtClean="0"/>
              <a:t> Income        +10</a:t>
            </a:r>
            <a:endParaRPr lang="en-US" sz="4400" dirty="0"/>
          </a:p>
          <a:p>
            <a:pPr marL="0" indent="0">
              <a:buNone/>
            </a:pPr>
            <a:endParaRPr lang="en-US" sz="4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999" y="1219200"/>
            <a:ext cx="3391593" cy="1295400"/>
          </a:xfrm>
          <a:prstGeom prst="rect">
            <a:avLst/>
          </a:prstGeom>
        </p:spPr>
      </p:pic>
    </p:spTree>
    <p:custDataLst>
      <p:tags r:id="rId1"/>
    </p:custDataLst>
    <p:extLst>
      <p:ext uri="{BB962C8B-B14F-4D97-AF65-F5344CB8AC3E}">
        <p14:creationId xmlns:p14="http://schemas.microsoft.com/office/powerpoint/2010/main" val="22204830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173162"/>
          </a:xfrm>
        </p:spPr>
        <p:txBody>
          <a:bodyPr>
            <a:normAutofit fontScale="90000"/>
          </a:bodyPr>
          <a:lstStyle/>
          <a:p>
            <a:pPr algn="l"/>
            <a:r>
              <a:rPr lang="en-US" b="1" dirty="0" smtClean="0"/>
              <a:t>36. If the income elasticity of demand for toys is + 1.5, this means:</a:t>
            </a:r>
            <a:endParaRPr lang="en-US" b="1" dirty="0"/>
          </a:p>
        </p:txBody>
      </p:sp>
      <p:sp>
        <p:nvSpPr>
          <p:cNvPr id="3" name="TPAnswers"/>
          <p:cNvSpPr>
            <a:spLocks noGrp="1"/>
          </p:cNvSpPr>
          <p:nvPr>
            <p:ph type="body" idx="1"/>
            <p:custDataLst>
              <p:tags r:id="rId2"/>
            </p:custDataLst>
          </p:nvPr>
        </p:nvSpPr>
        <p:spPr>
          <a:xfrm>
            <a:off x="457200" y="1752600"/>
            <a:ext cx="5943600" cy="2667000"/>
          </a:xfrm>
        </p:spPr>
        <p:txBody>
          <a:bodyPr>
            <a:noAutofit/>
          </a:bodyPr>
          <a:lstStyle/>
          <a:p>
            <a:pPr marL="514350" indent="-514350">
              <a:buFont typeface="Arial" pitchFamily="34" charset="0"/>
              <a:buAutoNum type="arabicPeriod"/>
            </a:pPr>
            <a:r>
              <a:rPr lang="en-US" dirty="0" smtClean="0"/>
              <a:t>Toys and candy are substitutes</a:t>
            </a:r>
          </a:p>
          <a:p>
            <a:pPr marL="514350" indent="-514350">
              <a:buFont typeface="Arial" pitchFamily="34" charset="0"/>
              <a:buAutoNum type="arabicPeriod"/>
            </a:pPr>
            <a:r>
              <a:rPr lang="en-US" dirty="0" smtClean="0"/>
              <a:t>Toys are normal goods</a:t>
            </a:r>
          </a:p>
          <a:p>
            <a:pPr marL="514350" indent="-514350">
              <a:buFont typeface="Arial" pitchFamily="34" charset="0"/>
              <a:buAutoNum type="arabicPeriod"/>
            </a:pPr>
            <a:r>
              <a:rPr lang="en-US" dirty="0" smtClean="0"/>
              <a:t>Toys are inferior goods</a:t>
            </a:r>
          </a:p>
          <a:p>
            <a:pPr marL="514350" indent="-514350">
              <a:buFont typeface="Arial" pitchFamily="34" charset="0"/>
              <a:buAutoNum type="arabicPeriod"/>
            </a:pPr>
            <a:r>
              <a:rPr lang="en-US" dirty="0" smtClean="0"/>
              <a:t>Toys are necessities</a:t>
            </a:r>
            <a:endParaRPr lang="en-US" dirty="0"/>
          </a:p>
        </p:txBody>
      </p:sp>
      <p:sp>
        <p:nvSpPr>
          <p:cNvPr id="8" name="TextBox 7"/>
          <p:cNvSpPr txBox="1"/>
          <p:nvPr/>
        </p:nvSpPr>
        <p:spPr>
          <a:xfrm>
            <a:off x="1981200" y="5867400"/>
            <a:ext cx="5277855" cy="523220"/>
          </a:xfrm>
          <a:prstGeom prst="rect">
            <a:avLst/>
          </a:prstGeom>
          <a:noFill/>
        </p:spPr>
        <p:txBody>
          <a:bodyPr wrap="none" rtlCol="0">
            <a:spAutoFit/>
          </a:bodyPr>
          <a:lstStyle/>
          <a:p>
            <a:pPr algn="ctr"/>
            <a:r>
              <a:rPr lang="en-US" sz="2800" dirty="0" smtClean="0"/>
              <a:t>Income Elastic or Income Inelastic?</a:t>
            </a:r>
          </a:p>
        </p:txBody>
      </p:sp>
    </p:spTree>
    <p:custDataLst>
      <p:tags r:id="rId1"/>
    </p:custDataLst>
    <p:extLst>
      <p:ext uri="{BB962C8B-B14F-4D97-AF65-F5344CB8AC3E}">
        <p14:creationId xmlns:p14="http://schemas.microsoft.com/office/powerpoint/2010/main" val="11884888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173162"/>
          </a:xfrm>
        </p:spPr>
        <p:txBody>
          <a:bodyPr>
            <a:normAutofit fontScale="90000"/>
          </a:bodyPr>
          <a:lstStyle/>
          <a:p>
            <a:pPr algn="l"/>
            <a:r>
              <a:rPr lang="en-US" b="1" dirty="0" smtClean="0"/>
              <a:t>36. If the income elasticity of demand for toys is + 1.5, this means:</a:t>
            </a:r>
            <a:endParaRPr lang="en-US" b="1" dirty="0"/>
          </a:p>
        </p:txBody>
      </p:sp>
      <p:sp>
        <p:nvSpPr>
          <p:cNvPr id="6" name="CorShape1"/>
          <p:cNvSpPr/>
          <p:nvPr>
            <p:custDataLst>
              <p:tags r:id="rId2"/>
            </p:custDataLst>
          </p:nvPr>
        </p:nvSpPr>
        <p:spPr>
          <a:xfrm rot="10800000">
            <a:off x="172720" y="24045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752600"/>
            <a:ext cx="5943600" cy="2667000"/>
          </a:xfrm>
        </p:spPr>
        <p:txBody>
          <a:bodyPr>
            <a:noAutofit/>
          </a:bodyPr>
          <a:lstStyle/>
          <a:p>
            <a:pPr marL="514350" indent="-514350">
              <a:buFont typeface="Arial" pitchFamily="34" charset="0"/>
              <a:buAutoNum type="arabicPeriod"/>
            </a:pPr>
            <a:r>
              <a:rPr lang="en-US" dirty="0" smtClean="0"/>
              <a:t>Toys and candy are substitutes</a:t>
            </a:r>
          </a:p>
          <a:p>
            <a:pPr marL="514350" indent="-514350">
              <a:buFont typeface="Arial" pitchFamily="34" charset="0"/>
              <a:buAutoNum type="arabicPeriod"/>
            </a:pPr>
            <a:r>
              <a:rPr lang="en-US" dirty="0" smtClean="0"/>
              <a:t>Toys are normal goods</a:t>
            </a:r>
          </a:p>
          <a:p>
            <a:pPr marL="514350" indent="-514350">
              <a:buFont typeface="Arial" pitchFamily="34" charset="0"/>
              <a:buAutoNum type="arabicPeriod"/>
            </a:pPr>
            <a:r>
              <a:rPr lang="en-US" dirty="0" smtClean="0"/>
              <a:t>Toys are inferior goods</a:t>
            </a:r>
          </a:p>
          <a:p>
            <a:pPr marL="514350" indent="-514350">
              <a:buFont typeface="Arial" pitchFamily="34" charset="0"/>
              <a:buAutoNum type="arabicPeriod"/>
            </a:pPr>
            <a:r>
              <a:rPr lang="en-US" dirty="0" smtClean="0"/>
              <a:t>Toys are necessities</a:t>
            </a:r>
            <a:endParaRPr lang="en-US" dirty="0"/>
          </a:p>
        </p:txBody>
      </p:sp>
      <p:sp>
        <p:nvSpPr>
          <p:cNvPr id="8" name="TextBox 7"/>
          <p:cNvSpPr txBox="1"/>
          <p:nvPr/>
        </p:nvSpPr>
        <p:spPr>
          <a:xfrm>
            <a:off x="1981200" y="5867400"/>
            <a:ext cx="5277855" cy="523220"/>
          </a:xfrm>
          <a:prstGeom prst="rect">
            <a:avLst/>
          </a:prstGeom>
          <a:noFill/>
        </p:spPr>
        <p:txBody>
          <a:bodyPr wrap="none" rtlCol="0">
            <a:spAutoFit/>
          </a:bodyPr>
          <a:lstStyle/>
          <a:p>
            <a:pPr algn="ctr"/>
            <a:r>
              <a:rPr lang="en-US" sz="2800" dirty="0" smtClean="0"/>
              <a:t>Income Elastic or Income Inelastic?</a:t>
            </a:r>
          </a:p>
        </p:txBody>
      </p:sp>
    </p:spTree>
    <p:custDataLst>
      <p:tags r:id="rId1"/>
    </p:custDataLst>
    <p:extLst>
      <p:ext uri="{BB962C8B-B14F-4D97-AF65-F5344CB8AC3E}">
        <p14:creationId xmlns:p14="http://schemas.microsoft.com/office/powerpoint/2010/main" val="65678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4" y="23446"/>
            <a:ext cx="8915400" cy="1143000"/>
          </a:xfrm>
        </p:spPr>
        <p:txBody>
          <a:bodyPr>
            <a:normAutofit/>
          </a:bodyPr>
          <a:lstStyle/>
          <a:p>
            <a:r>
              <a:rPr lang="en-US" sz="5400" b="1" u="sng" dirty="0" smtClean="0"/>
              <a:t>4 Types of Elasticity</a:t>
            </a:r>
            <a:endParaRPr lang="en-US" sz="5400" b="1"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127" y="3848686"/>
            <a:ext cx="3545061" cy="13540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650" y="3893820"/>
            <a:ext cx="3616037" cy="13716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153" y="1600200"/>
            <a:ext cx="3702048" cy="148622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2732" y="1447800"/>
            <a:ext cx="3585270" cy="1428912"/>
          </a:xfrm>
          <a:prstGeom prst="rect">
            <a:avLst/>
          </a:prstGeom>
        </p:spPr>
      </p:pic>
    </p:spTree>
    <p:custDataLst>
      <p:tags r:id="rId1"/>
    </p:custDataLst>
    <p:extLst>
      <p:ext uri="{BB962C8B-B14F-4D97-AF65-F5344CB8AC3E}">
        <p14:creationId xmlns:p14="http://schemas.microsoft.com/office/powerpoint/2010/main" val="8533101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31986" y="152400"/>
            <a:ext cx="1215814" cy="762000"/>
          </a:xfrm>
        </p:spPr>
        <p:txBody>
          <a:bodyPr>
            <a:normAutofit/>
          </a:bodyPr>
          <a:lstStyle/>
          <a:p>
            <a:pPr algn="l"/>
            <a:r>
              <a:rPr lang="en-US" sz="3600" b="1" dirty="0" smtClean="0"/>
              <a:t>37. </a:t>
            </a:r>
            <a:endParaRPr lang="en-US" sz="3600" b="1" dirty="0"/>
          </a:p>
        </p:txBody>
      </p:sp>
      <p:sp>
        <p:nvSpPr>
          <p:cNvPr id="3" name="TPAnswers"/>
          <p:cNvSpPr>
            <a:spLocks noGrp="1"/>
          </p:cNvSpPr>
          <p:nvPr>
            <p:ph type="body" idx="1"/>
            <p:custDataLst>
              <p:tags r:id="rId2"/>
            </p:custDataLst>
          </p:nvPr>
        </p:nvSpPr>
        <p:spPr>
          <a:xfrm>
            <a:off x="457200" y="4191000"/>
            <a:ext cx="1447800" cy="19351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2" y="762000"/>
            <a:ext cx="8991600" cy="3086100"/>
          </a:xfrm>
          <a:prstGeom prst="rect">
            <a:avLst/>
          </a:prstGeom>
        </p:spPr>
      </p:pic>
    </p:spTree>
    <p:custDataLst>
      <p:tags r:id="rId1"/>
    </p:custDataLst>
    <p:extLst>
      <p:ext uri="{BB962C8B-B14F-4D97-AF65-F5344CB8AC3E}">
        <p14:creationId xmlns:p14="http://schemas.microsoft.com/office/powerpoint/2010/main" val="272256404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31986" y="152400"/>
            <a:ext cx="1215814" cy="762000"/>
          </a:xfrm>
        </p:spPr>
        <p:txBody>
          <a:bodyPr>
            <a:normAutofit/>
          </a:bodyPr>
          <a:lstStyle/>
          <a:p>
            <a:pPr algn="l"/>
            <a:r>
              <a:rPr lang="en-US" sz="3600" b="1" dirty="0" smtClean="0"/>
              <a:t>37. </a:t>
            </a:r>
            <a:endParaRPr lang="en-US" sz="3600" b="1" dirty="0"/>
          </a:p>
        </p:txBody>
      </p:sp>
      <p:sp>
        <p:nvSpPr>
          <p:cNvPr id="3" name="TPAnswers"/>
          <p:cNvSpPr>
            <a:spLocks noGrp="1"/>
          </p:cNvSpPr>
          <p:nvPr>
            <p:ph type="body" idx="1"/>
            <p:custDataLst>
              <p:tags r:id="rId2"/>
            </p:custDataLst>
          </p:nvPr>
        </p:nvSpPr>
        <p:spPr>
          <a:xfrm>
            <a:off x="457200" y="4191000"/>
            <a:ext cx="1447800" cy="1935163"/>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2" y="762000"/>
            <a:ext cx="8991600" cy="3086100"/>
          </a:xfrm>
          <a:prstGeom prst="rect">
            <a:avLst/>
          </a:prstGeom>
        </p:spPr>
      </p:pic>
      <p:sp>
        <p:nvSpPr>
          <p:cNvPr id="5" name="CorShape1"/>
          <p:cNvSpPr/>
          <p:nvPr>
            <p:custDataLst>
              <p:tags r:id="rId3"/>
            </p:custDataLst>
          </p:nvPr>
        </p:nvSpPr>
        <p:spPr>
          <a:xfrm rot="10800000">
            <a:off x="172720" y="48429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6081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29" y="31652"/>
            <a:ext cx="8991600" cy="3086100"/>
          </a:xfrm>
          <a:prstGeom prst="rect">
            <a:avLst/>
          </a:prstGeom>
        </p:spPr>
      </p:pic>
      <p:sp>
        <p:nvSpPr>
          <p:cNvPr id="5" name="TextBox 4"/>
          <p:cNvSpPr txBox="1"/>
          <p:nvPr/>
        </p:nvSpPr>
        <p:spPr>
          <a:xfrm>
            <a:off x="153572" y="3048000"/>
            <a:ext cx="8805616" cy="3323987"/>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B is drawn correctly.   MU is the slope of TU.</a:t>
            </a:r>
          </a:p>
          <a:p>
            <a:r>
              <a:rPr lang="en-US" sz="1000" b="1" dirty="0" smtClean="0">
                <a:latin typeface="Arial" panose="020B0604020202020204" pitchFamily="34" charset="0"/>
                <a:cs typeface="Arial" panose="020B0604020202020204" pitchFamily="34" charset="0"/>
              </a:rPr>
              <a:t>   </a:t>
            </a:r>
            <a:endParaRPr lang="en-US" sz="1000" b="1" dirty="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Initially the slope of TU is positive, but declining.  So, MU </a:t>
            </a:r>
          </a:p>
          <a:p>
            <a:r>
              <a:rPr lang="en-US" sz="2400" b="1" dirty="0" smtClean="0">
                <a:latin typeface="Arial" panose="020B0604020202020204" pitchFamily="34" charset="0"/>
                <a:cs typeface="Arial" panose="020B0604020202020204" pitchFamily="34" charset="0"/>
              </a:rPr>
              <a:t>is positive and declining.</a:t>
            </a:r>
          </a:p>
          <a:p>
            <a:endParaRPr lang="en-US" sz="2400" b="1"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Then, at its peak the slope of TU is zero.  And MU is zero </a:t>
            </a:r>
          </a:p>
          <a:p>
            <a:r>
              <a:rPr lang="en-US" sz="2400" b="1" dirty="0" smtClean="0">
                <a:latin typeface="Arial" panose="020B0604020202020204" pitchFamily="34" charset="0"/>
                <a:cs typeface="Arial" panose="020B0604020202020204" pitchFamily="34" charset="0"/>
              </a:rPr>
              <a:t>at that quantity</a:t>
            </a:r>
          </a:p>
          <a:p>
            <a:endParaRPr lang="en-US" sz="2400" b="1"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After that the slope is negative. So, MU is negative</a:t>
            </a:r>
          </a:p>
        </p:txBody>
      </p:sp>
    </p:spTree>
    <p:custDataLst>
      <p:tags r:id="rId1"/>
    </p:custDataLst>
    <p:extLst>
      <p:ext uri="{BB962C8B-B14F-4D97-AF65-F5344CB8AC3E}">
        <p14:creationId xmlns:p14="http://schemas.microsoft.com/office/powerpoint/2010/main" val="24610350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152400"/>
            <a:ext cx="8839200" cy="1066800"/>
          </a:xfrm>
        </p:spPr>
        <p:txBody>
          <a:bodyPr>
            <a:normAutofit fontScale="90000"/>
          </a:bodyPr>
          <a:lstStyle/>
          <a:p>
            <a:pPr algn="l"/>
            <a:r>
              <a:rPr lang="en-US" b="1" dirty="0" smtClean="0"/>
              <a:t>38. To maximize utility a consumer should spend their money so that the:</a:t>
            </a:r>
            <a:endParaRPr lang="en-US" b="1" dirty="0"/>
          </a:p>
        </p:txBody>
      </p:sp>
      <p:sp>
        <p:nvSpPr>
          <p:cNvPr id="3" name="TPAnswers"/>
          <p:cNvSpPr>
            <a:spLocks noGrp="1"/>
          </p:cNvSpPr>
          <p:nvPr>
            <p:ph type="body" idx="1"/>
            <p:custDataLst>
              <p:tags r:id="rId2"/>
            </p:custDataLst>
          </p:nvPr>
        </p:nvSpPr>
        <p:spPr>
          <a:xfrm>
            <a:off x="457200" y="1371600"/>
            <a:ext cx="6553200" cy="4754563"/>
          </a:xfrm>
        </p:spPr>
        <p:txBody>
          <a:bodyPr>
            <a:noAutofit/>
          </a:bodyPr>
          <a:lstStyle/>
          <a:p>
            <a:pPr marL="514350" indent="-514350">
              <a:buFont typeface="Arial" pitchFamily="34" charset="0"/>
              <a:buAutoNum type="arabicPeriod"/>
            </a:pPr>
            <a:r>
              <a:rPr lang="en-US" dirty="0" smtClean="0"/>
              <a:t>Elasticity of demand on all products is the same</a:t>
            </a:r>
          </a:p>
          <a:p>
            <a:pPr marL="514350" indent="-514350">
              <a:buFont typeface="Arial" pitchFamily="34" charset="0"/>
              <a:buAutoNum type="arabicPeriod"/>
            </a:pPr>
            <a:r>
              <a:rPr lang="en-US" dirty="0" smtClean="0"/>
              <a:t>MU obtained from the last dollar spent on each product is the same</a:t>
            </a:r>
          </a:p>
          <a:p>
            <a:pPr marL="514350" indent="-514350">
              <a:buFont typeface="Arial" pitchFamily="34" charset="0"/>
              <a:buAutoNum type="arabicPeriod"/>
            </a:pPr>
            <a:r>
              <a:rPr lang="en-US" dirty="0" smtClean="0"/>
              <a:t>TU derived from each product consumed is the same</a:t>
            </a:r>
          </a:p>
          <a:p>
            <a:pPr marL="514350" indent="-514350">
              <a:buFont typeface="Arial" pitchFamily="34" charset="0"/>
              <a:buAutoNum type="arabicPeriod"/>
            </a:pPr>
            <a:r>
              <a:rPr lang="en-US" dirty="0" smtClean="0"/>
              <a:t>MU of the last unit of each product consumed is the same</a:t>
            </a:r>
            <a:endParaRPr lang="en-US" dirty="0"/>
          </a:p>
        </p:txBody>
      </p:sp>
    </p:spTree>
    <p:custDataLst>
      <p:tags r:id="rId1"/>
    </p:custDataLst>
    <p:extLst>
      <p:ext uri="{BB962C8B-B14F-4D97-AF65-F5344CB8AC3E}">
        <p14:creationId xmlns:p14="http://schemas.microsoft.com/office/powerpoint/2010/main" val="419269165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152400"/>
            <a:ext cx="8839200" cy="1066800"/>
          </a:xfrm>
        </p:spPr>
        <p:txBody>
          <a:bodyPr>
            <a:normAutofit fontScale="90000"/>
          </a:bodyPr>
          <a:lstStyle/>
          <a:p>
            <a:pPr algn="l"/>
            <a:r>
              <a:rPr lang="en-US" b="1" dirty="0" smtClean="0"/>
              <a:t>38. To maximize utility a consumer should spend their money so that the:</a:t>
            </a:r>
            <a:endParaRPr lang="en-US" b="1" dirty="0"/>
          </a:p>
        </p:txBody>
      </p:sp>
      <p:sp>
        <p:nvSpPr>
          <p:cNvPr id="5" name="CorShape1"/>
          <p:cNvSpPr/>
          <p:nvPr>
            <p:custDataLst>
              <p:tags r:id="rId2"/>
            </p:custDataLst>
          </p:nvPr>
        </p:nvSpPr>
        <p:spPr>
          <a:xfrm rot="10800000">
            <a:off x="-20141" y="243840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371600"/>
            <a:ext cx="6553200" cy="4754563"/>
          </a:xfrm>
        </p:spPr>
        <p:txBody>
          <a:bodyPr>
            <a:noAutofit/>
          </a:bodyPr>
          <a:lstStyle/>
          <a:p>
            <a:pPr marL="514350" indent="-514350">
              <a:buFont typeface="Arial" pitchFamily="34" charset="0"/>
              <a:buAutoNum type="arabicPeriod"/>
            </a:pPr>
            <a:r>
              <a:rPr lang="en-US" dirty="0" smtClean="0"/>
              <a:t>Elasticity of demand on all products is the same</a:t>
            </a:r>
          </a:p>
          <a:p>
            <a:pPr marL="514350" indent="-514350">
              <a:buFont typeface="Arial" pitchFamily="34" charset="0"/>
              <a:buAutoNum type="arabicPeriod"/>
            </a:pPr>
            <a:r>
              <a:rPr lang="en-US" dirty="0" smtClean="0"/>
              <a:t>MU obtained from the last dollar spent on each product is the same</a:t>
            </a:r>
          </a:p>
          <a:p>
            <a:pPr marL="514350" indent="-514350">
              <a:buFont typeface="Arial" pitchFamily="34" charset="0"/>
              <a:buAutoNum type="arabicPeriod"/>
            </a:pPr>
            <a:r>
              <a:rPr lang="en-US" dirty="0" smtClean="0"/>
              <a:t>TU derived from each product consumed is the same</a:t>
            </a:r>
          </a:p>
          <a:p>
            <a:pPr marL="514350" indent="-514350">
              <a:buFont typeface="Arial" pitchFamily="34" charset="0"/>
              <a:buAutoNum type="arabicPeriod"/>
            </a:pPr>
            <a:r>
              <a:rPr lang="en-US" dirty="0" smtClean="0"/>
              <a:t>MU of the last unit of each product consumed is the same</a:t>
            </a:r>
            <a:endParaRPr lang="en-US" dirty="0"/>
          </a:p>
        </p:txBody>
      </p:sp>
    </p:spTree>
    <p:custDataLst>
      <p:tags r:id="rId1"/>
    </p:custDataLst>
    <p:extLst>
      <p:ext uri="{BB962C8B-B14F-4D97-AF65-F5344CB8AC3E}">
        <p14:creationId xmlns:p14="http://schemas.microsoft.com/office/powerpoint/2010/main" val="285184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4800600" cy="2667000"/>
          </a:xfrm>
        </p:spPr>
        <p:txBody>
          <a:bodyPr>
            <a:normAutofit fontScale="90000"/>
          </a:bodyPr>
          <a:lstStyle/>
          <a:p>
            <a:pPr algn="l"/>
            <a:r>
              <a:rPr lang="en-US" b="1" dirty="0" smtClean="0"/>
              <a:t>4. </a:t>
            </a:r>
            <a:r>
              <a:rPr lang="en-US" sz="4000" b="1" dirty="0"/>
              <a:t>Other things equal, this economy will achieve the most rapid rate of growth if:</a:t>
            </a:r>
            <a:r>
              <a:rPr lang="en-US" sz="4000" dirty="0"/>
              <a:t> </a:t>
            </a:r>
          </a:p>
        </p:txBody>
      </p:sp>
      <p:pic>
        <p:nvPicPr>
          <p:cNvPr id="8195" name="Picture 11"/>
          <p:cNvPicPr>
            <a:picLocks noChangeAspect="1" noChangeArrowheads="1"/>
          </p:cNvPicPr>
          <p:nvPr/>
        </p:nvPicPr>
        <p:blipFill>
          <a:blip r:embed="rId5" cstate="print"/>
          <a:srcRect/>
          <a:stretch>
            <a:fillRect/>
          </a:stretch>
        </p:blipFill>
        <p:spPr bwMode="auto">
          <a:xfrm>
            <a:off x="4876800" y="-1"/>
            <a:ext cx="4876800" cy="4852293"/>
          </a:xfrm>
          <a:prstGeom prst="rect">
            <a:avLst/>
          </a:prstGeom>
          <a:noFill/>
          <a:ln w="9525">
            <a:noFill/>
            <a:miter lim="800000"/>
            <a:headEnd/>
            <a:tailEnd/>
          </a:ln>
        </p:spPr>
      </p:pic>
      <p:sp>
        <p:nvSpPr>
          <p:cNvPr id="3" name="TPAnswers"/>
          <p:cNvSpPr>
            <a:spLocks noGrp="1"/>
          </p:cNvSpPr>
          <p:nvPr>
            <p:ph type="body" idx="1"/>
            <p:custDataLst>
              <p:tags r:id="rId2"/>
            </p:custDataLst>
          </p:nvPr>
        </p:nvSpPr>
        <p:spPr>
          <a:xfrm>
            <a:off x="457200" y="2667000"/>
            <a:ext cx="4114800" cy="2590800"/>
          </a:xfrm>
        </p:spPr>
        <p:txBody>
          <a:bodyPr>
            <a:normAutofit/>
          </a:bodyPr>
          <a:lstStyle/>
          <a:p>
            <a:pPr marL="514350" indent="-514350">
              <a:buFont typeface="Arial" pitchFamily="34" charset="0"/>
              <a:buAutoNum type="arabicPeriod"/>
            </a:pPr>
            <a:r>
              <a:rPr lang="en-US" dirty="0" smtClean="0"/>
              <a:t>it </a:t>
            </a:r>
            <a:r>
              <a:rPr lang="en-US" dirty="0"/>
              <a:t>chooses point </a:t>
            </a:r>
            <a:r>
              <a:rPr lang="en-US" i="1" dirty="0" smtClean="0"/>
              <a:t>A</a:t>
            </a:r>
            <a:r>
              <a:rPr lang="en-US" dirty="0" smtClean="0"/>
              <a:t>.</a:t>
            </a:r>
          </a:p>
          <a:p>
            <a:pPr marL="514350" indent="-514350">
              <a:buFont typeface="Arial" pitchFamily="34" charset="0"/>
              <a:buAutoNum type="arabicPeriod"/>
            </a:pPr>
            <a:r>
              <a:rPr lang="en-US" dirty="0" smtClean="0"/>
              <a:t>it </a:t>
            </a:r>
            <a:r>
              <a:rPr lang="en-US" dirty="0"/>
              <a:t>chooses point </a:t>
            </a:r>
            <a:r>
              <a:rPr lang="en-US" i="1" dirty="0"/>
              <a:t>B</a:t>
            </a:r>
            <a:r>
              <a:rPr lang="en-US" dirty="0" smtClean="0"/>
              <a:t>.</a:t>
            </a:r>
          </a:p>
          <a:p>
            <a:pPr marL="514350" indent="-514350">
              <a:buFont typeface="Arial" pitchFamily="34" charset="0"/>
              <a:buAutoNum type="arabicPeriod"/>
            </a:pPr>
            <a:r>
              <a:rPr lang="en-US" dirty="0"/>
              <a:t> it chooses point </a:t>
            </a:r>
            <a:r>
              <a:rPr lang="en-US" i="1" dirty="0"/>
              <a:t>C</a:t>
            </a:r>
            <a:r>
              <a:rPr lang="en-US" dirty="0" smtClean="0"/>
              <a:t>.</a:t>
            </a:r>
          </a:p>
          <a:p>
            <a:pPr marL="514350" indent="-514350">
              <a:buFont typeface="Arial" pitchFamily="34" charset="0"/>
              <a:buAutoNum type="arabicPeriod"/>
            </a:pPr>
            <a:r>
              <a:rPr lang="en-US" dirty="0"/>
              <a:t> it chooses point </a:t>
            </a:r>
            <a:r>
              <a:rPr lang="en-US" i="1" dirty="0"/>
              <a:t>D</a:t>
            </a:r>
            <a:r>
              <a:rPr lang="en-US" dirty="0"/>
              <a:t>.</a:t>
            </a:r>
          </a:p>
        </p:txBody>
      </p:sp>
      <p:sp>
        <p:nvSpPr>
          <p:cNvPr id="9" name="CorShape1"/>
          <p:cNvSpPr/>
          <p:nvPr>
            <p:custDataLst>
              <p:tags r:id="rId3"/>
            </p:custDataLst>
          </p:nvPr>
        </p:nvSpPr>
        <p:spPr>
          <a:xfrm rot="10800000">
            <a:off x="228600" y="2743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3377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2720" y="228600"/>
            <a:ext cx="8818880" cy="1600200"/>
          </a:xfrm>
        </p:spPr>
        <p:txBody>
          <a:bodyPr>
            <a:normAutofit fontScale="90000"/>
          </a:bodyPr>
          <a:lstStyle/>
          <a:p>
            <a:pPr algn="l"/>
            <a:r>
              <a:rPr lang="en-US" b="1" dirty="0" smtClean="0"/>
              <a:t>39. Suppose that  the </a:t>
            </a:r>
            <a:r>
              <a:rPr lang="en-US" b="1" dirty="0" err="1" smtClean="0"/>
              <a:t>MUx</a:t>
            </a:r>
            <a:r>
              <a:rPr lang="en-US" b="1" dirty="0" smtClean="0"/>
              <a:t>/</a:t>
            </a:r>
            <a:r>
              <a:rPr lang="en-US" b="1" dirty="0" err="1" smtClean="0"/>
              <a:t>Px</a:t>
            </a:r>
            <a:r>
              <a:rPr lang="en-US" b="1" dirty="0" smtClean="0"/>
              <a:t> &gt; </a:t>
            </a:r>
            <a:r>
              <a:rPr lang="en-US" b="1" dirty="0" err="1" smtClean="0"/>
              <a:t>MUy</a:t>
            </a:r>
            <a:r>
              <a:rPr lang="en-US" b="1" dirty="0" smtClean="0"/>
              <a:t>/</a:t>
            </a:r>
            <a:r>
              <a:rPr lang="en-US" b="1" dirty="0" err="1" smtClean="0"/>
              <a:t>Py</a:t>
            </a:r>
            <a:r>
              <a:rPr lang="en-US" b="1" dirty="0" smtClean="0"/>
              <a:t>, to maximize utility the consumer should buy:</a:t>
            </a:r>
            <a:endParaRPr lang="en-US" b="1" dirty="0"/>
          </a:p>
        </p:txBody>
      </p:sp>
      <p:sp>
        <p:nvSpPr>
          <p:cNvPr id="3" name="TPAnswers"/>
          <p:cNvSpPr>
            <a:spLocks noGrp="1"/>
          </p:cNvSpPr>
          <p:nvPr>
            <p:ph type="body" idx="1"/>
            <p:custDataLst>
              <p:tags r:id="rId2"/>
            </p:custDataLst>
          </p:nvPr>
        </p:nvSpPr>
        <p:spPr>
          <a:xfrm>
            <a:off x="550091" y="1977985"/>
            <a:ext cx="8382000" cy="3154363"/>
          </a:xfrm>
        </p:spPr>
        <p:txBody>
          <a:bodyPr>
            <a:normAutofit/>
          </a:bodyPr>
          <a:lstStyle/>
          <a:p>
            <a:pPr marL="514350" indent="-514350">
              <a:buFont typeface="Arial" pitchFamily="34" charset="0"/>
              <a:buAutoNum type="arabicPeriod"/>
            </a:pPr>
            <a:r>
              <a:rPr lang="en-US" dirty="0" smtClean="0"/>
              <a:t>Less of X only if its price rises</a:t>
            </a:r>
          </a:p>
          <a:p>
            <a:pPr marL="514350" indent="-514350">
              <a:buFont typeface="Arial" pitchFamily="34" charset="0"/>
              <a:buAutoNum type="arabicPeriod"/>
            </a:pPr>
            <a:r>
              <a:rPr lang="en-US" dirty="0" smtClean="0"/>
              <a:t>More of Y only if its price rises</a:t>
            </a:r>
          </a:p>
          <a:p>
            <a:pPr marL="514350" indent="-514350">
              <a:buFont typeface="Arial" pitchFamily="34" charset="0"/>
              <a:buAutoNum type="arabicPeriod"/>
            </a:pPr>
            <a:r>
              <a:rPr lang="en-US" dirty="0" smtClean="0"/>
              <a:t>More Y and less X</a:t>
            </a:r>
          </a:p>
          <a:p>
            <a:pPr marL="514350" indent="-514350">
              <a:buFont typeface="Arial" pitchFamily="34" charset="0"/>
              <a:buAutoNum type="arabicPeriod"/>
            </a:pPr>
            <a:r>
              <a:rPr lang="en-US" dirty="0" smtClean="0"/>
              <a:t>More X and less Y</a:t>
            </a:r>
            <a:endParaRPr lang="en-US" dirty="0"/>
          </a:p>
        </p:txBody>
      </p:sp>
    </p:spTree>
    <p:custDataLst>
      <p:tags r:id="rId1"/>
    </p:custDataLst>
    <p:extLst>
      <p:ext uri="{BB962C8B-B14F-4D97-AF65-F5344CB8AC3E}">
        <p14:creationId xmlns:p14="http://schemas.microsoft.com/office/powerpoint/2010/main" val="26289580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2720" y="228600"/>
            <a:ext cx="8818880" cy="1600200"/>
          </a:xfrm>
        </p:spPr>
        <p:txBody>
          <a:bodyPr>
            <a:normAutofit fontScale="90000"/>
          </a:bodyPr>
          <a:lstStyle/>
          <a:p>
            <a:pPr algn="l"/>
            <a:r>
              <a:rPr lang="en-US" b="1" dirty="0" smtClean="0"/>
              <a:t>39. Suppose that  the </a:t>
            </a:r>
            <a:r>
              <a:rPr lang="en-US" b="1" dirty="0" err="1" smtClean="0"/>
              <a:t>MUx</a:t>
            </a:r>
            <a:r>
              <a:rPr lang="en-US" b="1" dirty="0" smtClean="0"/>
              <a:t>/</a:t>
            </a:r>
            <a:r>
              <a:rPr lang="en-US" b="1" dirty="0" err="1" smtClean="0"/>
              <a:t>Px</a:t>
            </a:r>
            <a:r>
              <a:rPr lang="en-US" b="1" dirty="0" smtClean="0"/>
              <a:t> &gt; </a:t>
            </a:r>
            <a:r>
              <a:rPr lang="en-US" b="1" dirty="0" err="1" smtClean="0"/>
              <a:t>MUy</a:t>
            </a:r>
            <a:r>
              <a:rPr lang="en-US" b="1" dirty="0" smtClean="0"/>
              <a:t>/</a:t>
            </a:r>
            <a:r>
              <a:rPr lang="en-US" b="1" dirty="0" err="1" smtClean="0"/>
              <a:t>Py</a:t>
            </a:r>
            <a:r>
              <a:rPr lang="en-US" b="1" dirty="0" smtClean="0"/>
              <a:t>, to maximize utility the consumer should buy:</a:t>
            </a:r>
            <a:endParaRPr lang="en-US" b="1" dirty="0"/>
          </a:p>
        </p:txBody>
      </p:sp>
      <p:sp>
        <p:nvSpPr>
          <p:cNvPr id="3" name="TPAnswers"/>
          <p:cNvSpPr>
            <a:spLocks noGrp="1"/>
          </p:cNvSpPr>
          <p:nvPr>
            <p:ph type="body" idx="1"/>
            <p:custDataLst>
              <p:tags r:id="rId2"/>
            </p:custDataLst>
          </p:nvPr>
        </p:nvSpPr>
        <p:spPr>
          <a:xfrm>
            <a:off x="550091" y="1977985"/>
            <a:ext cx="8382000" cy="3154363"/>
          </a:xfrm>
        </p:spPr>
        <p:txBody>
          <a:bodyPr>
            <a:normAutofit/>
          </a:bodyPr>
          <a:lstStyle/>
          <a:p>
            <a:pPr marL="514350" indent="-514350">
              <a:buFont typeface="Arial" pitchFamily="34" charset="0"/>
              <a:buAutoNum type="arabicPeriod"/>
            </a:pPr>
            <a:r>
              <a:rPr lang="en-US" dirty="0" smtClean="0"/>
              <a:t>Less of X only if its price rises</a:t>
            </a:r>
          </a:p>
          <a:p>
            <a:pPr marL="514350" indent="-514350">
              <a:buFont typeface="Arial" pitchFamily="34" charset="0"/>
              <a:buAutoNum type="arabicPeriod"/>
            </a:pPr>
            <a:r>
              <a:rPr lang="en-US" dirty="0" smtClean="0"/>
              <a:t>More of Y only if its price rises</a:t>
            </a:r>
          </a:p>
          <a:p>
            <a:pPr marL="514350" indent="-514350">
              <a:buFont typeface="Arial" pitchFamily="34" charset="0"/>
              <a:buAutoNum type="arabicPeriod"/>
            </a:pPr>
            <a:r>
              <a:rPr lang="en-US" dirty="0" smtClean="0"/>
              <a:t>More Y and less X</a:t>
            </a:r>
          </a:p>
          <a:p>
            <a:pPr marL="514350" indent="-514350">
              <a:buFont typeface="Arial" pitchFamily="34" charset="0"/>
              <a:buAutoNum type="arabicPeriod"/>
            </a:pPr>
            <a:r>
              <a:rPr lang="en-US" dirty="0" smtClean="0"/>
              <a:t>More X and less Y</a:t>
            </a:r>
            <a:endParaRPr lang="en-US" dirty="0"/>
          </a:p>
        </p:txBody>
      </p:sp>
      <p:sp>
        <p:nvSpPr>
          <p:cNvPr id="5" name="CorShape1"/>
          <p:cNvSpPr/>
          <p:nvPr>
            <p:custDataLst>
              <p:tags r:id="rId3"/>
            </p:custDataLst>
          </p:nvPr>
        </p:nvSpPr>
        <p:spPr>
          <a:xfrm rot="10800000">
            <a:off x="350520" y="37338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3758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8757" y="0"/>
            <a:ext cx="2380957" cy="5791200"/>
          </a:xfrm>
        </p:spPr>
        <p:txBody>
          <a:bodyPr>
            <a:noAutofit/>
          </a:bodyPr>
          <a:lstStyle/>
          <a:p>
            <a:pPr algn="l"/>
            <a:r>
              <a:rPr lang="en-US" sz="3200" b="1" dirty="0" smtClean="0"/>
              <a:t>40. If:</a:t>
            </a:r>
            <a:br>
              <a:rPr lang="en-US" sz="3200" b="1" dirty="0" smtClean="0"/>
            </a:br>
            <a:r>
              <a:rPr lang="en-US" sz="3200" b="1" dirty="0" smtClean="0"/>
              <a:t>P</a:t>
            </a:r>
            <a:r>
              <a:rPr lang="en-US" sz="2400" b="1" dirty="0" smtClean="0"/>
              <a:t>X</a:t>
            </a:r>
            <a:r>
              <a:rPr lang="en-US" sz="3200" b="1" dirty="0" smtClean="0"/>
              <a:t>=$2, </a:t>
            </a:r>
            <a:br>
              <a:rPr lang="en-US" sz="3200" b="1" dirty="0" smtClean="0"/>
            </a:br>
            <a:r>
              <a:rPr lang="en-US" sz="3200" b="1" dirty="0" smtClean="0"/>
              <a:t>P</a:t>
            </a:r>
            <a:r>
              <a:rPr lang="en-US" sz="2400" b="1" dirty="0" smtClean="0"/>
              <a:t>Y</a:t>
            </a:r>
            <a:r>
              <a:rPr lang="en-US" sz="3200" b="1" dirty="0" smtClean="0"/>
              <a:t>=$4, </a:t>
            </a:r>
            <a:br>
              <a:rPr lang="en-US" sz="3200" b="1" dirty="0" smtClean="0"/>
            </a:br>
            <a:r>
              <a:rPr lang="en-US" sz="3200" b="1" dirty="0" smtClean="0"/>
              <a:t>income=$18 </a:t>
            </a:r>
            <a:br>
              <a:rPr lang="en-US" sz="3200" b="1" dirty="0" smtClean="0"/>
            </a:br>
            <a:r>
              <a:rPr lang="en-US" sz="3200" b="1" dirty="0" smtClean="0"/>
              <a:t>How many of each will a rational </a:t>
            </a:r>
            <a:br>
              <a:rPr lang="en-US" sz="3200" b="1" dirty="0" smtClean="0"/>
            </a:br>
            <a:r>
              <a:rPr lang="en-US" sz="3200" b="1" dirty="0" smtClean="0"/>
              <a:t>consumer buy?</a:t>
            </a:r>
            <a:br>
              <a:rPr lang="en-US" sz="3200" b="1" dirty="0" smtClean="0"/>
            </a:br>
            <a:r>
              <a:rPr lang="en-US" sz="3200" b="1" dirty="0" smtClean="0"/>
              <a:t/>
            </a:r>
            <a:br>
              <a:rPr lang="en-US" sz="3200" b="1" dirty="0" smtClean="0"/>
            </a:br>
            <a:r>
              <a:rPr lang="en-US" sz="3200" b="1" dirty="0" smtClean="0"/>
              <a:t>YP 26, #4</a:t>
            </a:r>
            <a:endParaRPr lang="en-US" sz="3200" b="1" dirty="0"/>
          </a:p>
        </p:txBody>
      </p:sp>
      <p:sp>
        <p:nvSpPr>
          <p:cNvPr id="3" name="TPAnswers"/>
          <p:cNvSpPr>
            <a:spLocks noGrp="1"/>
          </p:cNvSpPr>
          <p:nvPr>
            <p:ph type="body" idx="1"/>
            <p:custDataLst>
              <p:tags r:id="rId2"/>
            </p:custDataLst>
          </p:nvPr>
        </p:nvSpPr>
        <p:spPr>
          <a:xfrm>
            <a:off x="2971800" y="2440671"/>
            <a:ext cx="3505200" cy="2620963"/>
          </a:xfrm>
        </p:spPr>
        <p:txBody>
          <a:bodyPr>
            <a:noAutofit/>
          </a:bodyPr>
          <a:lstStyle/>
          <a:p>
            <a:pPr marL="514350" indent="-514350">
              <a:buFont typeface="Arial" pitchFamily="34" charset="0"/>
              <a:buAutoNum type="arabicPeriod"/>
            </a:pPr>
            <a:r>
              <a:rPr lang="en-US" dirty="0" smtClean="0"/>
              <a:t>1X and 4Y</a:t>
            </a:r>
          </a:p>
          <a:p>
            <a:pPr marL="514350" indent="-514350">
              <a:buFont typeface="Arial" pitchFamily="34" charset="0"/>
              <a:buAutoNum type="arabicPeriod"/>
            </a:pPr>
            <a:r>
              <a:rPr lang="en-US" dirty="0" smtClean="0"/>
              <a:t>3X and 3Y</a:t>
            </a:r>
          </a:p>
          <a:p>
            <a:pPr marL="514350" indent="-514350">
              <a:buFont typeface="Arial" pitchFamily="34" charset="0"/>
              <a:buAutoNum type="arabicPeriod"/>
            </a:pPr>
            <a:r>
              <a:rPr lang="en-US" dirty="0" smtClean="0"/>
              <a:t>5X and 2Y</a:t>
            </a:r>
          </a:p>
          <a:p>
            <a:pPr marL="514350" indent="-514350">
              <a:buFont typeface="Arial" pitchFamily="34" charset="0"/>
              <a:buAutoNum type="arabicPeriod"/>
            </a:pPr>
            <a:r>
              <a:rPr lang="en-US" dirty="0" smtClean="0"/>
              <a:t>7X and 1Y</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36342"/>
            <a:ext cx="7470563" cy="2249658"/>
          </a:xfrm>
          <a:prstGeom prst="rect">
            <a:avLst/>
          </a:prstGeom>
        </p:spPr>
      </p:pic>
    </p:spTree>
    <p:custDataLst>
      <p:tags r:id="rId1"/>
    </p:custDataLst>
    <p:extLst>
      <p:ext uri="{BB962C8B-B14F-4D97-AF65-F5344CB8AC3E}">
        <p14:creationId xmlns:p14="http://schemas.microsoft.com/office/powerpoint/2010/main" val="110518016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8757" y="0"/>
            <a:ext cx="2380957" cy="5791200"/>
          </a:xfrm>
        </p:spPr>
        <p:txBody>
          <a:bodyPr>
            <a:noAutofit/>
          </a:bodyPr>
          <a:lstStyle/>
          <a:p>
            <a:pPr algn="l"/>
            <a:r>
              <a:rPr lang="en-US" sz="3200" b="1" dirty="0" smtClean="0"/>
              <a:t>40. If:</a:t>
            </a:r>
            <a:br>
              <a:rPr lang="en-US" sz="3200" b="1" dirty="0" smtClean="0"/>
            </a:br>
            <a:r>
              <a:rPr lang="en-US" sz="3200" b="1" dirty="0" smtClean="0"/>
              <a:t>P</a:t>
            </a:r>
            <a:r>
              <a:rPr lang="en-US" sz="2400" b="1" dirty="0" smtClean="0"/>
              <a:t>X</a:t>
            </a:r>
            <a:r>
              <a:rPr lang="en-US" sz="3200" b="1" dirty="0" smtClean="0"/>
              <a:t>=$2, </a:t>
            </a:r>
            <a:br>
              <a:rPr lang="en-US" sz="3200" b="1" dirty="0" smtClean="0"/>
            </a:br>
            <a:r>
              <a:rPr lang="en-US" sz="3200" b="1" dirty="0" smtClean="0"/>
              <a:t>P</a:t>
            </a:r>
            <a:r>
              <a:rPr lang="en-US" sz="2400" b="1" dirty="0" smtClean="0"/>
              <a:t>Y</a:t>
            </a:r>
            <a:r>
              <a:rPr lang="en-US" sz="3200" b="1" dirty="0" smtClean="0"/>
              <a:t>=$4, </a:t>
            </a:r>
            <a:br>
              <a:rPr lang="en-US" sz="3200" b="1" dirty="0" smtClean="0"/>
            </a:br>
            <a:r>
              <a:rPr lang="en-US" sz="3200" b="1" dirty="0" smtClean="0"/>
              <a:t>income=$18 </a:t>
            </a:r>
            <a:br>
              <a:rPr lang="en-US" sz="3200" b="1" dirty="0" smtClean="0"/>
            </a:br>
            <a:r>
              <a:rPr lang="en-US" sz="3200" b="1" dirty="0" smtClean="0"/>
              <a:t>How many of each will a rational </a:t>
            </a:r>
            <a:br>
              <a:rPr lang="en-US" sz="3200" b="1" dirty="0" smtClean="0"/>
            </a:br>
            <a:r>
              <a:rPr lang="en-US" sz="3200" b="1" dirty="0" smtClean="0"/>
              <a:t>consumer buy?</a:t>
            </a:r>
            <a:br>
              <a:rPr lang="en-US" sz="3200" b="1" dirty="0" smtClean="0"/>
            </a:br>
            <a:r>
              <a:rPr lang="en-US" sz="3200" b="1" dirty="0" smtClean="0"/>
              <a:t/>
            </a:r>
            <a:br>
              <a:rPr lang="en-US" sz="3200" b="1" dirty="0" smtClean="0"/>
            </a:br>
            <a:r>
              <a:rPr lang="en-US" sz="3200" b="1" dirty="0" smtClean="0"/>
              <a:t>YP 26, #4</a:t>
            </a:r>
            <a:endParaRPr lang="en-US" sz="3200" b="1" dirty="0"/>
          </a:p>
        </p:txBody>
      </p:sp>
      <p:sp>
        <p:nvSpPr>
          <p:cNvPr id="5" name="CorShape1"/>
          <p:cNvSpPr/>
          <p:nvPr>
            <p:custDataLst>
              <p:tags r:id="rId2"/>
            </p:custDataLst>
          </p:nvPr>
        </p:nvSpPr>
        <p:spPr>
          <a:xfrm rot="10800000">
            <a:off x="2667000" y="3124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2971800" y="2440671"/>
            <a:ext cx="3505200" cy="2620963"/>
          </a:xfrm>
        </p:spPr>
        <p:txBody>
          <a:bodyPr>
            <a:noAutofit/>
          </a:bodyPr>
          <a:lstStyle/>
          <a:p>
            <a:pPr marL="514350" indent="-514350">
              <a:buFont typeface="Arial" pitchFamily="34" charset="0"/>
              <a:buAutoNum type="arabicPeriod"/>
            </a:pPr>
            <a:r>
              <a:rPr lang="en-US" dirty="0" smtClean="0"/>
              <a:t>1X and 4Y</a:t>
            </a:r>
          </a:p>
          <a:p>
            <a:pPr marL="514350" indent="-514350">
              <a:buFont typeface="Arial" pitchFamily="34" charset="0"/>
              <a:buAutoNum type="arabicPeriod"/>
            </a:pPr>
            <a:r>
              <a:rPr lang="en-US" dirty="0" smtClean="0"/>
              <a:t>3X and 3Y</a:t>
            </a:r>
          </a:p>
          <a:p>
            <a:pPr marL="514350" indent="-514350">
              <a:buFont typeface="Arial" pitchFamily="34" charset="0"/>
              <a:buAutoNum type="arabicPeriod"/>
            </a:pPr>
            <a:r>
              <a:rPr lang="en-US" dirty="0" smtClean="0"/>
              <a:t>5X and 2Y</a:t>
            </a:r>
          </a:p>
          <a:p>
            <a:pPr marL="514350" indent="-514350">
              <a:buFont typeface="Arial" pitchFamily="34" charset="0"/>
              <a:buAutoNum type="arabicPeriod"/>
            </a:pPr>
            <a:r>
              <a:rPr lang="en-US" dirty="0" smtClean="0"/>
              <a:t>7X and 1Y</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800" y="36342"/>
            <a:ext cx="7470563" cy="2249658"/>
          </a:xfrm>
          <a:prstGeom prst="rect">
            <a:avLst/>
          </a:prstGeom>
        </p:spPr>
      </p:pic>
    </p:spTree>
    <p:custDataLst>
      <p:tags r:id="rId1"/>
    </p:custDataLst>
    <p:extLst>
      <p:ext uri="{BB962C8B-B14F-4D97-AF65-F5344CB8AC3E}">
        <p14:creationId xmlns:p14="http://schemas.microsoft.com/office/powerpoint/2010/main" val="38857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8757" y="0"/>
            <a:ext cx="2304757" cy="5334000"/>
          </a:xfrm>
        </p:spPr>
        <p:txBody>
          <a:bodyPr>
            <a:noAutofit/>
          </a:bodyPr>
          <a:lstStyle/>
          <a:p>
            <a:pPr algn="l"/>
            <a:r>
              <a:rPr lang="en-US" sz="3200" b="1" dirty="0" smtClean="0"/>
              <a:t>41. If:</a:t>
            </a:r>
            <a:br>
              <a:rPr lang="en-US" sz="3200" b="1" dirty="0" smtClean="0"/>
            </a:br>
            <a:r>
              <a:rPr lang="en-US" sz="3200" b="1" dirty="0" smtClean="0"/>
              <a:t>P</a:t>
            </a:r>
            <a:r>
              <a:rPr lang="en-US" sz="2400" b="1" dirty="0" smtClean="0"/>
              <a:t>X</a:t>
            </a:r>
            <a:r>
              <a:rPr lang="en-US" sz="3200" b="1" dirty="0" smtClean="0"/>
              <a:t>=$2, P</a:t>
            </a:r>
            <a:r>
              <a:rPr lang="en-US" sz="2400" b="1" dirty="0" smtClean="0"/>
              <a:t>Y</a:t>
            </a:r>
            <a:r>
              <a:rPr lang="en-US" sz="3200" b="1" dirty="0" smtClean="0"/>
              <a:t>=$4, </a:t>
            </a:r>
            <a:br>
              <a:rPr lang="en-US" sz="3200" b="1" dirty="0" smtClean="0"/>
            </a:br>
            <a:r>
              <a:rPr lang="en-US" sz="3200" b="1" dirty="0" smtClean="0"/>
              <a:t>income=$18</a:t>
            </a:r>
            <a:br>
              <a:rPr lang="en-US" sz="3200" b="1" dirty="0" smtClean="0"/>
            </a:br>
            <a:r>
              <a:rPr lang="en-US" sz="3200" b="1" dirty="0" smtClean="0"/>
              <a:t>what is the maximum utility possible?</a:t>
            </a:r>
            <a:br>
              <a:rPr lang="en-US" sz="3200" b="1" dirty="0" smtClean="0"/>
            </a:br>
            <a:r>
              <a:rPr lang="en-US" sz="3200" b="1" dirty="0" smtClean="0"/>
              <a:t/>
            </a:r>
            <a:br>
              <a:rPr lang="en-US" sz="3200" b="1" dirty="0" smtClean="0"/>
            </a:br>
            <a:r>
              <a:rPr lang="en-US" sz="3200" b="1" dirty="0" smtClean="0"/>
              <a:t>YP 26, #5</a:t>
            </a:r>
            <a:endParaRPr lang="en-US" sz="3200"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799" y="152400"/>
            <a:ext cx="7085163" cy="2133600"/>
          </a:xfrm>
          <a:prstGeom prst="rect">
            <a:avLst/>
          </a:prstGeom>
        </p:spPr>
      </p:pic>
      <p:sp>
        <p:nvSpPr>
          <p:cNvPr id="3" name="TPAnswers"/>
          <p:cNvSpPr>
            <a:spLocks noGrp="1"/>
          </p:cNvSpPr>
          <p:nvPr>
            <p:ph type="body" idx="1"/>
            <p:custDataLst>
              <p:tags r:id="rId2"/>
            </p:custDataLst>
          </p:nvPr>
        </p:nvSpPr>
        <p:spPr>
          <a:xfrm>
            <a:off x="2971800" y="2440671"/>
            <a:ext cx="3505200" cy="2620963"/>
          </a:xfrm>
        </p:spPr>
        <p:txBody>
          <a:bodyPr>
            <a:noAutofit/>
          </a:bodyPr>
          <a:lstStyle/>
          <a:p>
            <a:pPr marL="514350" indent="-514350">
              <a:buFont typeface="Arial" pitchFamily="34" charset="0"/>
              <a:buAutoNum type="arabicPeriod"/>
            </a:pPr>
            <a:r>
              <a:rPr lang="en-US" dirty="0" smtClean="0"/>
              <a:t>49 </a:t>
            </a:r>
            <a:r>
              <a:rPr lang="en-US" dirty="0" err="1" smtClean="0"/>
              <a:t>utils</a:t>
            </a:r>
            <a:endParaRPr lang="en-US" dirty="0" smtClean="0"/>
          </a:p>
          <a:p>
            <a:pPr marL="514350" indent="-514350">
              <a:buFont typeface="Arial" pitchFamily="34" charset="0"/>
              <a:buAutoNum type="arabicPeriod"/>
            </a:pPr>
            <a:r>
              <a:rPr lang="en-US" dirty="0" smtClean="0"/>
              <a:t>50 </a:t>
            </a:r>
            <a:r>
              <a:rPr lang="en-US" dirty="0" err="1" smtClean="0"/>
              <a:t>utils</a:t>
            </a:r>
            <a:endParaRPr lang="en-US" dirty="0" smtClean="0"/>
          </a:p>
          <a:p>
            <a:pPr marL="514350" indent="-514350">
              <a:buFont typeface="Arial" pitchFamily="34" charset="0"/>
              <a:buAutoNum type="arabicPeriod"/>
            </a:pPr>
            <a:r>
              <a:rPr lang="en-US" dirty="0" smtClean="0"/>
              <a:t>52 </a:t>
            </a:r>
            <a:r>
              <a:rPr lang="en-US" dirty="0" err="1" smtClean="0"/>
              <a:t>utils</a:t>
            </a:r>
            <a:endParaRPr lang="en-US" dirty="0" smtClean="0"/>
          </a:p>
          <a:p>
            <a:pPr marL="514350" indent="-514350">
              <a:buFont typeface="Arial" pitchFamily="34" charset="0"/>
              <a:buAutoNum type="arabicPeriod"/>
            </a:pPr>
            <a:r>
              <a:rPr lang="en-US" dirty="0" smtClean="0"/>
              <a:t>55 </a:t>
            </a:r>
            <a:r>
              <a:rPr lang="en-US" dirty="0" err="1" smtClean="0"/>
              <a:t>utils</a:t>
            </a:r>
            <a:endParaRPr lang="en-US" dirty="0"/>
          </a:p>
        </p:txBody>
      </p:sp>
    </p:spTree>
    <p:custDataLst>
      <p:tags r:id="rId1"/>
    </p:custDataLst>
    <p:extLst>
      <p:ext uri="{BB962C8B-B14F-4D97-AF65-F5344CB8AC3E}">
        <p14:creationId xmlns:p14="http://schemas.microsoft.com/office/powerpoint/2010/main" val="326318215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8757" y="0"/>
            <a:ext cx="2304757" cy="5334000"/>
          </a:xfrm>
        </p:spPr>
        <p:txBody>
          <a:bodyPr>
            <a:noAutofit/>
          </a:bodyPr>
          <a:lstStyle/>
          <a:p>
            <a:pPr algn="l"/>
            <a:r>
              <a:rPr lang="en-US" sz="3200" b="1" dirty="0" smtClean="0"/>
              <a:t>41. If:</a:t>
            </a:r>
            <a:br>
              <a:rPr lang="en-US" sz="3200" b="1" dirty="0" smtClean="0"/>
            </a:br>
            <a:r>
              <a:rPr lang="en-US" sz="3200" b="1" dirty="0" smtClean="0"/>
              <a:t>P</a:t>
            </a:r>
            <a:r>
              <a:rPr lang="en-US" sz="2400" b="1" dirty="0" smtClean="0"/>
              <a:t>X</a:t>
            </a:r>
            <a:r>
              <a:rPr lang="en-US" sz="3200" b="1" dirty="0" smtClean="0"/>
              <a:t>=$2, P</a:t>
            </a:r>
            <a:r>
              <a:rPr lang="en-US" sz="2400" b="1" dirty="0" smtClean="0"/>
              <a:t>Y</a:t>
            </a:r>
            <a:r>
              <a:rPr lang="en-US" sz="3200" b="1" dirty="0" smtClean="0"/>
              <a:t>=$4, </a:t>
            </a:r>
            <a:br>
              <a:rPr lang="en-US" sz="3200" b="1" dirty="0" smtClean="0"/>
            </a:br>
            <a:r>
              <a:rPr lang="en-US" sz="3200" b="1" dirty="0" smtClean="0"/>
              <a:t>income=$18</a:t>
            </a:r>
            <a:br>
              <a:rPr lang="en-US" sz="3200" b="1" dirty="0" smtClean="0"/>
            </a:br>
            <a:r>
              <a:rPr lang="en-US" sz="3200" b="1" dirty="0" smtClean="0"/>
              <a:t>what is the maximum utility possible?</a:t>
            </a:r>
            <a:br>
              <a:rPr lang="en-US" sz="3200" b="1" dirty="0" smtClean="0"/>
            </a:br>
            <a:r>
              <a:rPr lang="en-US" sz="3200" b="1" dirty="0" smtClean="0"/>
              <a:t/>
            </a:r>
            <a:br>
              <a:rPr lang="en-US" sz="3200" b="1" dirty="0" smtClean="0"/>
            </a:br>
            <a:r>
              <a:rPr lang="en-US" sz="3200" b="1" dirty="0" smtClean="0"/>
              <a:t>YP 26, #5</a:t>
            </a:r>
            <a:endParaRPr lang="en-US" sz="3200" b="1"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799" y="152400"/>
            <a:ext cx="7085163" cy="2133600"/>
          </a:xfrm>
          <a:prstGeom prst="rect">
            <a:avLst/>
          </a:prstGeom>
        </p:spPr>
      </p:pic>
      <p:sp>
        <p:nvSpPr>
          <p:cNvPr id="3" name="TPAnswers"/>
          <p:cNvSpPr>
            <a:spLocks noGrp="1"/>
          </p:cNvSpPr>
          <p:nvPr>
            <p:ph type="body" idx="1"/>
            <p:custDataLst>
              <p:tags r:id="rId2"/>
            </p:custDataLst>
          </p:nvPr>
        </p:nvSpPr>
        <p:spPr>
          <a:xfrm>
            <a:off x="2971800" y="2440671"/>
            <a:ext cx="3505200" cy="2620963"/>
          </a:xfrm>
        </p:spPr>
        <p:txBody>
          <a:bodyPr>
            <a:noAutofit/>
          </a:bodyPr>
          <a:lstStyle/>
          <a:p>
            <a:pPr marL="514350" indent="-514350">
              <a:buFont typeface="Arial" pitchFamily="34" charset="0"/>
              <a:buAutoNum type="arabicPeriod"/>
            </a:pPr>
            <a:r>
              <a:rPr lang="en-US" dirty="0" smtClean="0"/>
              <a:t>49 </a:t>
            </a:r>
            <a:r>
              <a:rPr lang="en-US" dirty="0" err="1" smtClean="0"/>
              <a:t>utils</a:t>
            </a:r>
            <a:endParaRPr lang="en-US" dirty="0" smtClean="0"/>
          </a:p>
          <a:p>
            <a:pPr marL="514350" indent="-514350">
              <a:buFont typeface="Arial" pitchFamily="34" charset="0"/>
              <a:buAutoNum type="arabicPeriod"/>
            </a:pPr>
            <a:r>
              <a:rPr lang="en-US" dirty="0" smtClean="0"/>
              <a:t>50 </a:t>
            </a:r>
            <a:r>
              <a:rPr lang="en-US" dirty="0" err="1" smtClean="0"/>
              <a:t>utils</a:t>
            </a:r>
            <a:endParaRPr lang="en-US" dirty="0" smtClean="0"/>
          </a:p>
          <a:p>
            <a:pPr marL="514350" indent="-514350">
              <a:buFont typeface="Arial" pitchFamily="34" charset="0"/>
              <a:buAutoNum type="arabicPeriod"/>
            </a:pPr>
            <a:r>
              <a:rPr lang="en-US" dirty="0" smtClean="0"/>
              <a:t>52 </a:t>
            </a:r>
            <a:r>
              <a:rPr lang="en-US" dirty="0" err="1" smtClean="0"/>
              <a:t>utils</a:t>
            </a:r>
            <a:endParaRPr lang="en-US" dirty="0" smtClean="0"/>
          </a:p>
          <a:p>
            <a:pPr marL="514350" indent="-514350">
              <a:buFont typeface="Arial" pitchFamily="34" charset="0"/>
              <a:buAutoNum type="arabicPeriod"/>
            </a:pPr>
            <a:r>
              <a:rPr lang="en-US" dirty="0" smtClean="0"/>
              <a:t>55 </a:t>
            </a:r>
            <a:r>
              <a:rPr lang="en-US" dirty="0" err="1" smtClean="0"/>
              <a:t>utils</a:t>
            </a:r>
            <a:endParaRPr lang="en-US" dirty="0"/>
          </a:p>
        </p:txBody>
      </p:sp>
      <p:sp>
        <p:nvSpPr>
          <p:cNvPr id="9" name="CorShape1"/>
          <p:cNvSpPr/>
          <p:nvPr>
            <p:custDataLst>
              <p:tags r:id="rId3"/>
            </p:custDataLst>
          </p:nvPr>
        </p:nvSpPr>
        <p:spPr>
          <a:xfrm rot="10800000">
            <a:off x="2687320" y="426303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1470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28600"/>
            <a:ext cx="8839200" cy="2286000"/>
          </a:xfrm>
        </p:spPr>
        <p:txBody>
          <a:bodyPr>
            <a:normAutofit fontScale="90000"/>
          </a:bodyPr>
          <a:lstStyle/>
          <a:p>
            <a:pPr algn="l"/>
            <a:r>
              <a:rPr lang="en-US" sz="3200" b="1" dirty="0" smtClean="0"/>
              <a:t>42. Pam runs her own plumbing business.  Last year she earned $100 in total revenue and paid $65 to her suppliers and employees. Last year she was offered $40 to work for another plumber. What is Pam’s </a:t>
            </a:r>
            <a:r>
              <a:rPr lang="en-US" sz="3200" b="1" u="sng" dirty="0" smtClean="0"/>
              <a:t>accounting</a:t>
            </a:r>
            <a:r>
              <a:rPr lang="en-US" sz="3200" b="1" dirty="0" smtClean="0"/>
              <a:t> profit?</a:t>
            </a:r>
            <a:endParaRPr lang="en-US" sz="3200" b="1" dirty="0"/>
          </a:p>
        </p:txBody>
      </p:sp>
      <p:sp>
        <p:nvSpPr>
          <p:cNvPr id="3" name="TPAnswers"/>
          <p:cNvSpPr>
            <a:spLocks noGrp="1"/>
          </p:cNvSpPr>
          <p:nvPr>
            <p:ph type="body" idx="1"/>
            <p:custDataLst>
              <p:tags r:id="rId2"/>
            </p:custDataLst>
          </p:nvPr>
        </p:nvSpPr>
        <p:spPr>
          <a:xfrm>
            <a:off x="457200" y="2590800"/>
            <a:ext cx="2057400" cy="2468563"/>
          </a:xfrm>
        </p:spPr>
        <p:txBody>
          <a:bodyPr>
            <a:normAutofit/>
          </a:bodyPr>
          <a:lstStyle/>
          <a:p>
            <a:pPr marL="514350" indent="-514350">
              <a:buFont typeface="Arial" pitchFamily="34" charset="0"/>
              <a:buAutoNum type="arabicPeriod"/>
            </a:pPr>
            <a:r>
              <a:rPr lang="en-US" dirty="0" smtClean="0"/>
              <a:t>$ 0</a:t>
            </a:r>
          </a:p>
          <a:p>
            <a:pPr marL="514350" indent="-514350">
              <a:buFont typeface="Arial" pitchFamily="34" charset="0"/>
              <a:buAutoNum type="arabicPeriod"/>
            </a:pPr>
            <a:r>
              <a:rPr lang="en-US" dirty="0" smtClean="0"/>
              <a:t>$ 35</a:t>
            </a:r>
          </a:p>
          <a:p>
            <a:pPr marL="514350" indent="-514350">
              <a:buFont typeface="Arial" pitchFamily="34" charset="0"/>
              <a:buAutoNum type="arabicPeriod"/>
            </a:pPr>
            <a:r>
              <a:rPr lang="en-US" dirty="0" smtClean="0"/>
              <a:t>-$ 5</a:t>
            </a:r>
          </a:p>
          <a:p>
            <a:pPr marL="514350" indent="-514350">
              <a:buFont typeface="Arial" pitchFamily="34" charset="0"/>
              <a:buAutoNum type="arabicPeriod"/>
            </a:pPr>
            <a:r>
              <a:rPr lang="en-US" dirty="0" smtClean="0"/>
              <a:t>$ 40</a:t>
            </a:r>
            <a:endParaRPr lang="en-US" dirty="0"/>
          </a:p>
        </p:txBody>
      </p:sp>
    </p:spTree>
    <p:custDataLst>
      <p:tags r:id="rId1"/>
    </p:custDataLst>
    <p:extLst>
      <p:ext uri="{BB962C8B-B14F-4D97-AF65-F5344CB8AC3E}">
        <p14:creationId xmlns:p14="http://schemas.microsoft.com/office/powerpoint/2010/main" val="277598097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28600"/>
            <a:ext cx="8839200" cy="2286000"/>
          </a:xfrm>
        </p:spPr>
        <p:txBody>
          <a:bodyPr>
            <a:normAutofit fontScale="90000"/>
          </a:bodyPr>
          <a:lstStyle/>
          <a:p>
            <a:pPr algn="l"/>
            <a:r>
              <a:rPr lang="en-US" sz="3200" b="1" dirty="0" smtClean="0"/>
              <a:t>42. Pam runs her own plumbing business.  Last year she earned $100 in total revenue and paid $65 to her suppliers and employees. Last year she was offered $40 to work for another plumber. What is Pam’s </a:t>
            </a:r>
            <a:r>
              <a:rPr lang="en-US" sz="3200" b="1" u="sng" dirty="0" smtClean="0"/>
              <a:t>accounting</a:t>
            </a:r>
            <a:r>
              <a:rPr lang="en-US" sz="3200" b="1" dirty="0" smtClean="0"/>
              <a:t> profit?</a:t>
            </a:r>
            <a:endParaRPr lang="en-US" sz="3200" b="1" dirty="0"/>
          </a:p>
        </p:txBody>
      </p:sp>
      <p:sp>
        <p:nvSpPr>
          <p:cNvPr id="6" name="CorShape1"/>
          <p:cNvSpPr/>
          <p:nvPr>
            <p:custDataLst>
              <p:tags r:id="rId2"/>
            </p:custDataLst>
          </p:nvPr>
        </p:nvSpPr>
        <p:spPr>
          <a:xfrm rot="10800000">
            <a:off x="228600" y="3200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590800"/>
            <a:ext cx="2057400" cy="2468563"/>
          </a:xfrm>
        </p:spPr>
        <p:txBody>
          <a:bodyPr>
            <a:normAutofit/>
          </a:bodyPr>
          <a:lstStyle/>
          <a:p>
            <a:pPr marL="514350" indent="-514350">
              <a:buFont typeface="Arial" pitchFamily="34" charset="0"/>
              <a:buAutoNum type="arabicPeriod"/>
            </a:pPr>
            <a:r>
              <a:rPr lang="en-US" dirty="0" smtClean="0"/>
              <a:t>$ 0</a:t>
            </a:r>
          </a:p>
          <a:p>
            <a:pPr marL="514350" indent="-514350">
              <a:buFont typeface="Arial" pitchFamily="34" charset="0"/>
              <a:buAutoNum type="arabicPeriod"/>
            </a:pPr>
            <a:r>
              <a:rPr lang="en-US" dirty="0" smtClean="0"/>
              <a:t>$ 35</a:t>
            </a:r>
          </a:p>
          <a:p>
            <a:pPr marL="514350" indent="-514350">
              <a:buFont typeface="Arial" pitchFamily="34" charset="0"/>
              <a:buAutoNum type="arabicPeriod"/>
            </a:pPr>
            <a:r>
              <a:rPr lang="en-US" dirty="0" smtClean="0"/>
              <a:t>-$ 5</a:t>
            </a:r>
          </a:p>
          <a:p>
            <a:pPr marL="514350" indent="-514350">
              <a:buFont typeface="Arial" pitchFamily="34" charset="0"/>
              <a:buAutoNum type="arabicPeriod"/>
            </a:pPr>
            <a:r>
              <a:rPr lang="en-US" dirty="0" smtClean="0"/>
              <a:t>$ 40</a:t>
            </a:r>
            <a:endParaRPr lang="en-US" dirty="0"/>
          </a:p>
        </p:txBody>
      </p:sp>
    </p:spTree>
    <p:custDataLst>
      <p:tags r:id="rId1"/>
    </p:custDataLst>
    <p:extLst>
      <p:ext uri="{BB962C8B-B14F-4D97-AF65-F5344CB8AC3E}">
        <p14:creationId xmlns:p14="http://schemas.microsoft.com/office/powerpoint/2010/main" val="216118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382000" cy="2590800"/>
          </a:xfrm>
        </p:spPr>
        <p:txBody>
          <a:bodyPr>
            <a:normAutofit/>
          </a:bodyPr>
          <a:lstStyle/>
          <a:p>
            <a:pPr algn="l"/>
            <a:r>
              <a:rPr lang="en-US" sz="3200" b="1" dirty="0" smtClean="0"/>
              <a:t>43. Pam runs her own plumbing business.  Last year she earned $100 in total revenue and paid $65 to her suppliers and employees. Last year she was offered $40 to work for another plumber. What is Pam’s </a:t>
            </a:r>
            <a:r>
              <a:rPr lang="en-US" sz="3200" b="1" u="sng" dirty="0" smtClean="0"/>
              <a:t>economic </a:t>
            </a:r>
            <a:r>
              <a:rPr lang="en-US" sz="3200" b="1" dirty="0" smtClean="0"/>
              <a:t> profit? </a:t>
            </a:r>
            <a:endParaRPr lang="en-US" sz="3200" b="1" dirty="0"/>
          </a:p>
        </p:txBody>
      </p:sp>
      <p:sp>
        <p:nvSpPr>
          <p:cNvPr id="3" name="TPAnswers"/>
          <p:cNvSpPr>
            <a:spLocks noGrp="1"/>
          </p:cNvSpPr>
          <p:nvPr>
            <p:ph type="body" idx="1"/>
            <p:custDataLst>
              <p:tags r:id="rId2"/>
            </p:custDataLst>
          </p:nvPr>
        </p:nvSpPr>
        <p:spPr>
          <a:xfrm>
            <a:off x="457200" y="3048000"/>
            <a:ext cx="2209800" cy="2620963"/>
          </a:xfrm>
        </p:spPr>
        <p:txBody>
          <a:bodyPr>
            <a:normAutofit/>
          </a:bodyPr>
          <a:lstStyle/>
          <a:p>
            <a:pPr marL="514350" indent="-514350">
              <a:buFont typeface="Arial" pitchFamily="34" charset="0"/>
              <a:buAutoNum type="arabicPeriod"/>
            </a:pPr>
            <a:r>
              <a:rPr lang="en-US" dirty="0" smtClean="0"/>
              <a:t>$ 0</a:t>
            </a:r>
          </a:p>
          <a:p>
            <a:pPr marL="514350" indent="-514350">
              <a:buFont typeface="Arial" pitchFamily="34" charset="0"/>
              <a:buAutoNum type="arabicPeriod"/>
            </a:pPr>
            <a:r>
              <a:rPr lang="en-US" dirty="0" smtClean="0"/>
              <a:t>$ 35</a:t>
            </a:r>
          </a:p>
          <a:p>
            <a:pPr marL="514350" indent="-514350">
              <a:buFont typeface="Arial" pitchFamily="34" charset="0"/>
              <a:buAutoNum type="arabicPeriod"/>
            </a:pPr>
            <a:r>
              <a:rPr lang="en-US" dirty="0" smtClean="0"/>
              <a:t>- $ 5</a:t>
            </a:r>
          </a:p>
          <a:p>
            <a:pPr marL="514350" indent="-514350">
              <a:buFont typeface="Arial" pitchFamily="34" charset="0"/>
              <a:buAutoNum type="arabicPeriod"/>
            </a:pPr>
            <a:r>
              <a:rPr lang="en-US" dirty="0" smtClean="0"/>
              <a:t>$ 40</a:t>
            </a:r>
            <a:endParaRPr lang="en-US" dirty="0"/>
          </a:p>
        </p:txBody>
      </p:sp>
    </p:spTree>
    <p:custDataLst>
      <p:tags r:id="rId1"/>
    </p:custDataLst>
    <p:extLst>
      <p:ext uri="{BB962C8B-B14F-4D97-AF65-F5344CB8AC3E}">
        <p14:creationId xmlns:p14="http://schemas.microsoft.com/office/powerpoint/2010/main" val="334889963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382000" cy="2590800"/>
          </a:xfrm>
        </p:spPr>
        <p:txBody>
          <a:bodyPr>
            <a:normAutofit/>
          </a:bodyPr>
          <a:lstStyle/>
          <a:p>
            <a:pPr algn="l"/>
            <a:r>
              <a:rPr lang="en-US" sz="3200" b="1" dirty="0" smtClean="0"/>
              <a:t>43. Pam runs her own plumbing business.  Last year she earned $100 in total revenue and paid $65 to her suppliers and employees. Last year she was offered $40 to work for another plumber. What is Pam’s </a:t>
            </a:r>
            <a:r>
              <a:rPr lang="en-US" sz="3200" b="1" u="sng" dirty="0" smtClean="0"/>
              <a:t>economic </a:t>
            </a:r>
            <a:r>
              <a:rPr lang="en-US" sz="3200" b="1" dirty="0" smtClean="0"/>
              <a:t> profit? </a:t>
            </a:r>
            <a:endParaRPr lang="en-US" sz="3200" b="1" dirty="0"/>
          </a:p>
        </p:txBody>
      </p:sp>
      <p:sp>
        <p:nvSpPr>
          <p:cNvPr id="3" name="TPAnswers"/>
          <p:cNvSpPr>
            <a:spLocks noGrp="1"/>
          </p:cNvSpPr>
          <p:nvPr>
            <p:ph type="body" idx="1"/>
            <p:custDataLst>
              <p:tags r:id="rId2"/>
            </p:custDataLst>
          </p:nvPr>
        </p:nvSpPr>
        <p:spPr>
          <a:xfrm>
            <a:off x="457200" y="3048000"/>
            <a:ext cx="2209800" cy="2620963"/>
          </a:xfrm>
        </p:spPr>
        <p:txBody>
          <a:bodyPr>
            <a:normAutofit/>
          </a:bodyPr>
          <a:lstStyle/>
          <a:p>
            <a:pPr marL="514350" indent="-514350">
              <a:buFont typeface="Arial" pitchFamily="34" charset="0"/>
              <a:buAutoNum type="arabicPeriod"/>
            </a:pPr>
            <a:r>
              <a:rPr lang="en-US" dirty="0" smtClean="0"/>
              <a:t>$ 0</a:t>
            </a:r>
          </a:p>
          <a:p>
            <a:pPr marL="514350" indent="-514350">
              <a:buFont typeface="Arial" pitchFamily="34" charset="0"/>
              <a:buAutoNum type="arabicPeriod"/>
            </a:pPr>
            <a:r>
              <a:rPr lang="en-US" dirty="0" smtClean="0"/>
              <a:t>$ 35</a:t>
            </a:r>
          </a:p>
          <a:p>
            <a:pPr marL="514350" indent="-514350">
              <a:buFont typeface="Arial" pitchFamily="34" charset="0"/>
              <a:buAutoNum type="arabicPeriod"/>
            </a:pPr>
            <a:r>
              <a:rPr lang="en-US" dirty="0" smtClean="0"/>
              <a:t>- $ 5</a:t>
            </a:r>
          </a:p>
          <a:p>
            <a:pPr marL="514350" indent="-514350">
              <a:buFont typeface="Arial" pitchFamily="34" charset="0"/>
              <a:buAutoNum type="arabicPeriod"/>
            </a:pPr>
            <a:r>
              <a:rPr lang="en-US" dirty="0" smtClean="0"/>
              <a:t>$ 40</a:t>
            </a:r>
            <a:endParaRPr lang="en-US" dirty="0"/>
          </a:p>
        </p:txBody>
      </p:sp>
      <p:sp>
        <p:nvSpPr>
          <p:cNvPr id="5" name="CorShape1"/>
          <p:cNvSpPr/>
          <p:nvPr>
            <p:custDataLst>
              <p:tags r:id="rId3"/>
            </p:custDataLst>
          </p:nvPr>
        </p:nvSpPr>
        <p:spPr>
          <a:xfrm rot="10800000">
            <a:off x="228600" y="4267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3945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2.0"/>
  <p:tag name="DELIMITERS" val="3.1"/>
  <p:tag name="SHOWBARVISIBLE" val="True"/>
  <p:tag name="EXPANDSHOWBAR"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OWERPOINTVERSION" val="14.0"/>
  <p:tag name="TASKPANEKEY" val="7f761f82-d453-42c2-8cf4-52c64ea1c49b"/>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SLIDEID" val="4F6CE3F7D4E04C2EB77F9527E9BA124E"/>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3;4;4;4;4;4;4;4;4;4;4;2;4;4;4;3;4;4;2;5;6;6;5;6;5;4;4;4;4;"/>
  <p:tag name="CHARTSTRINGSTD" val="0 2 2 20 3 3"/>
  <p:tag name="CHARTSTRINGREV" val="3 3 20 2 2 0"/>
  <p:tag name="CHARTSTRINGSTDPER" val="0 0.0666666666666667 0.0666666666666667 0.666666666666667 0.1 0.1"/>
  <p:tag name="CHARTSTRINGREVPER" val="0.1 0.1 0.666666666666667 0.0666666666666667 0.0666666666666667 0"/>
  <p:tag name="QUESTIONALIAS" val="4. Which of the following is NOT one of the assumptions behind the PPC?"/>
  <p:tag name="ANSWERSALIAS" val="Fixed resources|smicln|Fixed technology|smicln|Productive efficiency|smicln|Allocative efficiency|smicln|Full employment|smicln|Only two goods"/>
  <p:tag name="CORRECTPOINTVALUE" val="1"/>
  <p:tag name="RESPONSESGATHERED" val="False"/>
  <p:tag name="ANONYMOUSTEMP" val="False"/>
  <p:tag name="SLIDEORDER" val="5"/>
  <p:tag name="SLIDEGUID" val="2FF0DCA3A5F4411EA0B42D8A12845850"/>
  <p:tag name="VALUES" val="Incorrect|smicln|Incorrect|smicln|Incorrect|smicln|Correct|smicln|Incorrect|smicln|Incorrect"/>
</p:tagLst>
</file>

<file path=ppt/tags/tag10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01.xml><?xml version="1.0" encoding="utf-8"?>
<p:tagLst xmlns:a="http://schemas.openxmlformats.org/drawingml/2006/main" xmlns:r="http://schemas.openxmlformats.org/officeDocument/2006/relationships" xmlns:p="http://schemas.openxmlformats.org/presentationml/2006/main">
  <p:tag name="DELIMITERS" val="3.1"/>
</p:tagLst>
</file>

<file path=ppt/tags/tag102.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23"/>
  <p:tag name="RESPONSECOUNT" val="23"/>
  <p:tag name="SLICED" val="False"/>
  <p:tag name="RESPONSES" val="3;3;3;3;3;3;3;3;4;3;3;3;3;3;3;4;3;3;3;4;3;3;3;-;"/>
  <p:tag name="CHARTSTRINGSTD" val="0 0 20 3"/>
  <p:tag name="CHARTSTRINGREV" val="3 20 0 0"/>
  <p:tag name="CHARTSTRINGSTDPER" val="0 0 0.869565217391304 0.130434782608696"/>
  <p:tag name="CHARTSTRINGREVPER" val="0.130434782608696 0.869565217391304 0 0"/>
  <p:tag name="QUESTIONALIAS" val="26. Which of the following is NOT a way to solve the efficiency problem of a negative externality?"/>
  <p:tag name="ANSWERSALIAS" val="Tax the product|smicln|Government regulations|smicln|Coase theorem|smicln|Subsidize the product"/>
  <p:tag name="RESPONSESGATHERED" val="False"/>
  <p:tag name="ANONYMOUSTEMP" val="False"/>
  <p:tag name="CORRECTPOINTVALUE" val="0"/>
  <p:tag name="SLIDEORDER" val="4"/>
  <p:tag name="SLIDEGUID" val="D00457D59510463F9F5A59D192934FE7"/>
  <p:tag name="VALUES" val="No Value|smicln|No Value|smicln|No Value|smicln|No Value"/>
</p:tagLst>
</file>

<file path=ppt/tags/tag103.xml><?xml version="1.0" encoding="utf-8"?>
<p:tagLst xmlns:a="http://schemas.openxmlformats.org/drawingml/2006/main" xmlns:r="http://schemas.openxmlformats.org/officeDocument/2006/relationships" xmlns:p="http://schemas.openxmlformats.org/presentationml/2006/main">
  <p:tag name="ANSWERBULLETS" val="3"/>
  <p:tag name="TEXTLENGTH" val="74"/>
  <p:tag name="FONTSIZE" val="32"/>
  <p:tag name="BULLETTYPE" val="ppBulletArabicPeriod"/>
  <p:tag name="ANSWERTEXT" val="Tax the product&#10;Government regulations&#10;Coase theorem&#10;Subsidize the product"/>
  <p:tag name="OLDNUMANSWERS" val="4"/>
</p:tagLst>
</file>

<file path=ppt/tags/tag104.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23"/>
  <p:tag name="RESPONSECOUNT" val="23"/>
  <p:tag name="SLICED" val="False"/>
  <p:tag name="RESPONSES" val="3;3;3;3;3;3;3;3;4;3;3;3;3;3;3;4;3;3;3;4;3;3;3;-;"/>
  <p:tag name="CHARTSTRINGSTD" val="0 0 20 3"/>
  <p:tag name="CHARTSTRINGREV" val="3 20 0 0"/>
  <p:tag name="CHARTSTRINGSTDPER" val="0 0 0.869565217391304 0.130434782608696"/>
  <p:tag name="CHARTSTRINGREVPER" val="0.130434782608696 0.869565217391304 0 0"/>
  <p:tag name="QUESTIONALIAS" val="26. Which of the following is NOT a way to solve the efficiency problem of a negative externality?"/>
  <p:tag name="ANSWERSALIAS" val="Tax the product|smicln|Government regulations|smicln|Coase theorem|smicln|Subsidize the product"/>
  <p:tag name="CORRECTPOINTVALUE" val="1"/>
  <p:tag name="RESPONSESGATHERED" val="False"/>
  <p:tag name="ANONYMOUSTEMP" val="False"/>
  <p:tag name="SLIDEORDER" val="5"/>
  <p:tag name="SLIDEGUID" val="5E52B3B7C821445C941DA92415589B24"/>
  <p:tag name="VALUES" val="Incorrect|smicln|Incorrect|smicln|Incorrect|smicln|Correct"/>
</p:tagLst>
</file>

<file path=ppt/tags/tag10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06.xml><?xml version="1.0" encoding="utf-8"?>
<p:tagLst xmlns:a="http://schemas.openxmlformats.org/drawingml/2006/main" xmlns:r="http://schemas.openxmlformats.org/officeDocument/2006/relationships" xmlns:p="http://schemas.openxmlformats.org/presentationml/2006/main">
  <p:tag name="ANSWERBULLETS" val="3"/>
  <p:tag name="TEXTLENGTH" val="74"/>
  <p:tag name="FONTSIZE" val="32"/>
  <p:tag name="BULLETTYPE" val="ppBulletArabicPeriod"/>
  <p:tag name="ANSWERTEXT" val="Tax the product&#10;Government regulations&#10;Coase theorem&#10;Subsidize the product"/>
  <p:tag name="OLDNUMANSWERS" val="4"/>
</p:tagLst>
</file>

<file path=ppt/tags/tag107.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QUESTIONALIAS" val="10. This graph shows the effect of a:"/>
  <p:tag name="ANSWERSALIAS" val="Price ceiling|smicln|Price floor|smicln|Positive externality|smicln|Negative externality"/>
  <p:tag name="RESPONSESGATHERED" val="False"/>
  <p:tag name="ANONYMOUSTEMP" val="False"/>
  <p:tag name="CORRECTPOINTVALUE" val="0"/>
  <p:tag name="SLIDEORDER" val="7"/>
  <p:tag name="SLIDEGUID" val="659D7F26B26345A48B630CEF0D58EF38"/>
  <p:tag name="VALUES" val="No Value|smicln|No Value|smicln|No Value|smicln|No Value"/>
</p:tagLst>
</file>

<file path=ppt/tags/tag108.xml><?xml version="1.0" encoding="utf-8"?>
<p:tagLst xmlns:a="http://schemas.openxmlformats.org/drawingml/2006/main" xmlns:r="http://schemas.openxmlformats.org/officeDocument/2006/relationships" xmlns:p="http://schemas.openxmlformats.org/presentationml/2006/main">
  <p:tag name="ANSWERBULLETS" val="3"/>
  <p:tag name="TEXTLENGTH" val="67"/>
  <p:tag name="FONTSIZE" val="32"/>
  <p:tag name="BULLETTYPE" val="ppBulletArabicPeriod"/>
  <p:tag name="ANSWERTEXT" val="Price ceiling&#10;Price floor&#10;Positive externality&#10;Negative externality"/>
  <p:tag name="OLDNUMANSWERS" val="4"/>
</p:tagLst>
</file>

<file path=ppt/tags/tag109.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QUESTIONALIAS" val="10. This graph shows the effect of a:"/>
  <p:tag name="ANSWERSALIAS" val="Price ceiling|smicln|Price floor|smicln|Positive externality|smicln|Negative externality"/>
  <p:tag name="CORRECTPOINTVALUE" val="1"/>
  <p:tag name="RESPONSESGATHERED" val="False"/>
  <p:tag name="ANONYMOUSTEMP" val="False"/>
  <p:tag name="SLIDEORDER" val="8"/>
  <p:tag name="SLIDEGUID" val="7D7E0466B2A04DDEA10602A15C2417CA"/>
  <p:tag name="VALUES" val="Incorrect|smicln|Incorrect|smicln|Correct|smicln|Incorrect"/>
</p:tagLst>
</file>

<file path=ppt/tags/tag11.xml><?xml version="1.0" encoding="utf-8"?>
<p:tagLst xmlns:a="http://schemas.openxmlformats.org/drawingml/2006/main" xmlns:r="http://schemas.openxmlformats.org/officeDocument/2006/relationships" xmlns:p="http://schemas.openxmlformats.org/presentationml/2006/main">
  <p:tag name="ANSWERBULLETS" val="3"/>
  <p:tag name="TEXTLENGTH" val="107"/>
  <p:tag name="FONTSIZE" val="32"/>
  <p:tag name="BULLETTYPE" val="ppBulletArabicPeriod"/>
  <p:tag name="ANSWERTEXT" val="Fixed resources&#10;Fixed technology&#10;Productive efficiency&#10;Allocative efficiency&#10;Full employment&#10;Only two goods"/>
  <p:tag name="OLDNUMANSWERS" val="6"/>
</p:tagLst>
</file>

<file path=ppt/tags/tag110.xml><?xml version="1.0" encoding="utf-8"?>
<p:tagLst xmlns:a="http://schemas.openxmlformats.org/drawingml/2006/main" xmlns:r="http://schemas.openxmlformats.org/officeDocument/2006/relationships" xmlns:p="http://schemas.openxmlformats.org/presentationml/2006/main">
  <p:tag name="ANSWERBULLETS" val="3"/>
  <p:tag name="TEXTLENGTH" val="67"/>
  <p:tag name="FONTSIZE" val="32"/>
  <p:tag name="BULLETTYPE" val="ppBulletArabicPeriod"/>
  <p:tag name="ANSWERTEXT" val="Price ceiling&#10;Price floor&#10;Positive externality&#10;Negative externality"/>
  <p:tag name="OLDNUMANSWERS" val="4"/>
</p:tagLst>
</file>

<file path=ppt/tags/tag11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1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4;4;3;2;4;4;4;4;2;1;2;1;4;4;4;1;2;4;"/>
  <p:tag name="CHARTSTRINGSTD" val="3 4 1 11"/>
  <p:tag name="CHARTSTRINGREV" val="11 1 4 3"/>
  <p:tag name="CHARTSTRINGSTDPER" val="0.157894736842105 0.210526315789474 0.0526315789473684 0.578947368421053"/>
  <p:tag name="CHARTSTRINGREVPER" val="0.578947368421053 0.0526315789473684 0.210526315789474 0.157894736842105"/>
  <p:tag name="QUESTIONALIAS" val="28. When positive externalities are in a market for a good, the market"/>
  <p:tag name="ANSWERSALIAS" val="Succeeds, because it is producing the socially optimal (alloc. eff.) output|smicln|Fails, because it overproduces the good|smicln|Succeeds, because it overproduces the good|smicln|Fails, because it underproduces the good"/>
  <p:tag name="RESPONSESGATHERED" val="False"/>
  <p:tag name="ANONYMOUSTEMP" val="False"/>
  <p:tag name="CORRECTPOINTVALUE" val="0"/>
  <p:tag name="SLIDEORDER" val="4"/>
  <p:tag name="SLIDEGUID" val="6340CCF54D6B47EC8956439F98E6B786"/>
  <p:tag name="VALUES" val="No Value|smicln|No Value|smicln|No Value|smicln|No Value"/>
</p:tagLst>
</file>

<file path=ppt/tags/tag113.xml><?xml version="1.0" encoding="utf-8"?>
<p:tagLst xmlns:a="http://schemas.openxmlformats.org/drawingml/2006/main" xmlns:r="http://schemas.openxmlformats.org/officeDocument/2006/relationships" xmlns:p="http://schemas.openxmlformats.org/presentationml/2006/main">
  <p:tag name="ANSWERBULLETS" val="3"/>
  <p:tag name="TEXTLENGTH" val="199"/>
  <p:tag name="FONTSIZE" val="32"/>
  <p:tag name="BULLETTYPE" val="ppBulletArabicPeriod"/>
  <p:tag name="ANSWERTEXT" val="Succeeds, because it is producing the socially optimal (alloc. eff.) output&#10;Fails, because it overproduces the good&#10;Succeeds, because it overproduces the good&#10;Fails, because it underproduces the good"/>
  <p:tag name="OLDNUMANSWERS" val="4"/>
</p:tagLst>
</file>

<file path=ppt/tags/tag11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4;4;3;2;4;4;4;4;2;1;2;1;4;4;4;1;2;4;"/>
  <p:tag name="CHARTSTRINGSTD" val="3 4 1 11"/>
  <p:tag name="CHARTSTRINGREV" val="11 1 4 3"/>
  <p:tag name="CHARTSTRINGSTDPER" val="0.157894736842105 0.210526315789474 0.0526315789473684 0.578947368421053"/>
  <p:tag name="CHARTSTRINGREVPER" val="0.578947368421053 0.0526315789473684 0.210526315789474 0.157894736842105"/>
  <p:tag name="QUESTIONALIAS" val="28. When positive externalities are in a market for a good, the market"/>
  <p:tag name="ANSWERSALIAS" val="Succeeds, because it is producing the socially optimal (alloc. eff.) output|smicln|Fails, because it overproduces the good|smicln|Succeeds, because it overproduces the good|smicln|Fails, because it underproduces the good"/>
  <p:tag name="CORRECTPOINTVALUE" val="1"/>
  <p:tag name="RESPONSESGATHERED" val="False"/>
  <p:tag name="ANONYMOUSTEMP" val="False"/>
  <p:tag name="SLIDEORDER" val="5"/>
  <p:tag name="SLIDEGUID" val="11C00962D27F4EFF8A8A776857CDBE83"/>
  <p:tag name="VALUES" val="Incorrect|smicln|Incorrect|smicln|Incorrect|smicln|Correct"/>
</p:tagLst>
</file>

<file path=ppt/tags/tag11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16.xml><?xml version="1.0" encoding="utf-8"?>
<p:tagLst xmlns:a="http://schemas.openxmlformats.org/drawingml/2006/main" xmlns:r="http://schemas.openxmlformats.org/officeDocument/2006/relationships" xmlns:p="http://schemas.openxmlformats.org/presentationml/2006/main">
  <p:tag name="ANSWERBULLETS" val="3"/>
  <p:tag name="TEXTLENGTH" val="199"/>
  <p:tag name="FONTSIZE" val="32"/>
  <p:tag name="BULLETTYPE" val="ppBulletArabicPeriod"/>
  <p:tag name="ANSWERTEXT" val="Succeeds, because it is producing the socially optimal (alloc. eff.) output&#10;Fails, because it overproduces the good&#10;Succeeds, because it overproduces the good&#10;Fails, because it underproduces the good"/>
  <p:tag name="OLDNUMANSWERS" val="4"/>
</p:tagLst>
</file>

<file path=ppt/tags/tag117.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SWERSALIAS" val="Less than 3|smicln|3|smicln|4|smicln|More than 4"/>
  <p:tag name="RESPONSESGATHERED" val="False"/>
  <p:tag name="ANONYMOUSTEMP" val="False"/>
  <p:tag name="QUESTIONALIAS" val="30. With the spillover benefit, How much will be produced?"/>
  <p:tag name="CORRECTPOINTVALUE" val="0"/>
  <p:tag name="SLIDEORDER" val="6"/>
  <p:tag name="SLIDEGUID" val="6F6234231FE34DEEBC88F1EDF6D6E398"/>
  <p:tag name="VALUES" val="No Value|smicln|No Value|smicln|No Value|smicln|No Value"/>
</p:tagLst>
</file>

<file path=ppt/tags/tag118.xml><?xml version="1.0" encoding="utf-8"?>
<p:tagLst xmlns:a="http://schemas.openxmlformats.org/drawingml/2006/main" xmlns:r="http://schemas.openxmlformats.org/officeDocument/2006/relationships" xmlns:p="http://schemas.openxmlformats.org/presentationml/2006/main">
  <p:tag name="ANSWERBULLETS" val="3"/>
  <p:tag name="TEXTLENGTH" val="27"/>
  <p:tag name="FONTSIZE" val="32"/>
  <p:tag name="BULLETTYPE" val="ppBulletArabicPeriod"/>
  <p:tag name="ANSWERTEXT" val="Less than 3&#10;3&#10;4&#10;More than 4"/>
  <p:tag name="OLDNUMANSWERS" val="4"/>
</p:tagLst>
</file>

<file path=ppt/tags/tag119.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SWERSALIAS" val="Less than 3|smicln|3|smicln|4|smicln|More than 4"/>
  <p:tag name="CORRECTPOINTVALUE" val="1"/>
  <p:tag name="RESPONSESGATHERED" val="False"/>
  <p:tag name="ANONYMOUSTEMP" val="False"/>
  <p:tag name="QUESTIONALIAS" val="30. With the spillover benefit, How much will be produced?"/>
  <p:tag name="SLIDEORDER" val="7"/>
  <p:tag name="SLIDEGUID" val="5989B23AD3094D1A8F4EE75FCA7CBBAD"/>
  <p:tag name="VALUES" val="Incorrect|smicln|Correct|smicln|Incorrect|smicln|Incorrect"/>
</p:tagLst>
</file>

<file path=ppt/tags/tag1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20.xml><?xml version="1.0" encoding="utf-8"?>
<p:tagLst xmlns:a="http://schemas.openxmlformats.org/drawingml/2006/main" xmlns:r="http://schemas.openxmlformats.org/officeDocument/2006/relationships" xmlns:p="http://schemas.openxmlformats.org/presentationml/2006/main">
  <p:tag name="ANSWERBULLETS" val="3"/>
  <p:tag name="TEXTLENGTH" val="27"/>
  <p:tag name="FONTSIZE" val="32"/>
  <p:tag name="BULLETTYPE" val="ppBulletArabicPeriod"/>
  <p:tag name="ANSWERTEXT" val="Less than 3&#10;3&#10;4&#10;More than 4"/>
  <p:tag name="OLDNUMANSWERS" val="4"/>
</p:tagLst>
</file>

<file path=ppt/tags/tag12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22.xml><?xml version="1.0" encoding="utf-8"?>
<p:tagLst xmlns:a="http://schemas.openxmlformats.org/drawingml/2006/main" xmlns:r="http://schemas.openxmlformats.org/officeDocument/2006/relationships" xmlns:p="http://schemas.openxmlformats.org/presentationml/2006/main">
  <p:tag name="DELIMITERS" val="3.1"/>
</p:tagLst>
</file>

<file path=ppt/tags/tag123.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QUESTIONALIAS" val="10. What is the Alloc. Eff. Q?"/>
  <p:tag name="ANSWERSALIAS" val="Less than 3|smicln|3|smicln|4|smicln|More than 4"/>
  <p:tag name="RESPONSESGATHERED" val="False"/>
  <p:tag name="ANONYMOUSTEMP" val="False"/>
  <p:tag name="CORRECTPOINTVALUE" val="0"/>
  <p:tag name="SLIDEORDER" val="7"/>
  <p:tag name="SLIDEGUID" val="ADB4EC455D5C479DBA3BD83CD0F4F325"/>
  <p:tag name="VALUES" val="No Value|smicln|No Value|smicln|No Value|smicln|No Value"/>
</p:tagLst>
</file>

<file path=ppt/tags/tag124.xml><?xml version="1.0" encoding="utf-8"?>
<p:tagLst xmlns:a="http://schemas.openxmlformats.org/drawingml/2006/main" xmlns:r="http://schemas.openxmlformats.org/officeDocument/2006/relationships" xmlns:p="http://schemas.openxmlformats.org/presentationml/2006/main">
  <p:tag name="ANSWERBULLETS" val="3"/>
  <p:tag name="TEXTLENGTH" val="27"/>
  <p:tag name="FONTSIZE" val="32"/>
  <p:tag name="BULLETTYPE" val="ppBulletArabicPeriod"/>
  <p:tag name="ANSWERTEXT" val="Less than 3&#10;3&#10;4&#10;More than 4"/>
  <p:tag name="OLDNUMANSWERS" val="4"/>
</p:tagLst>
</file>

<file path=ppt/tags/tag125.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QUESTIONALIAS" val="10. What is the Alloc. Eff. Q?"/>
  <p:tag name="ANSWERSALIAS" val="Less than 3|smicln|3|smicln|4|smicln|More than 4"/>
  <p:tag name="CORRECTPOINTVALUE" val="1"/>
  <p:tag name="RESPONSESGATHERED" val="False"/>
  <p:tag name="ANONYMOUSTEMP" val="False"/>
  <p:tag name="SLIDEORDER" val="8"/>
  <p:tag name="SLIDEGUID" val="CABA66D459864A7A97EB80CCA53A0461"/>
  <p:tag name="VALUES" val="Incorrect|smicln|Incorrect|smicln|Correct|smicln|Incorrect"/>
</p:tagLst>
</file>

<file path=ppt/tags/tag126.xml><?xml version="1.0" encoding="utf-8"?>
<p:tagLst xmlns:a="http://schemas.openxmlformats.org/drawingml/2006/main" xmlns:r="http://schemas.openxmlformats.org/officeDocument/2006/relationships" xmlns:p="http://schemas.openxmlformats.org/presentationml/2006/main">
  <p:tag name="ANSWERBULLETS" val="3"/>
  <p:tag name="TEXTLENGTH" val="27"/>
  <p:tag name="FONTSIZE" val="32"/>
  <p:tag name="BULLETTYPE" val="ppBulletArabicPeriod"/>
  <p:tag name="ANSWERTEXT" val="Less than 3&#10;3&#10;4&#10;More than 4"/>
  <p:tag name="OLDNUMANSWERS" val="4"/>
</p:tagLst>
</file>

<file path=ppt/tags/tag12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28.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23"/>
  <p:tag name="RESPONSECOUNT" val="23"/>
  <p:tag name="SLICED" val="False"/>
  <p:tag name="RESPONSES" val="3;3;3;3;3;3;3;3;4;3;3;3;3;3;3;4;3;3;3;4;3;3;3;-;"/>
  <p:tag name="CHARTSTRINGSTD" val="0 0 20 3"/>
  <p:tag name="CHARTSTRINGREV" val="3 20 0 0"/>
  <p:tag name="CHARTSTRINGSTDPER" val="0 0 0.869565217391304 0.130434782608696"/>
  <p:tag name="CHARTSTRINGREVPER" val="0.130434782608696 0.869565217391304 0 0"/>
  <p:tag name="QUESTIONALIAS" val="32. Which of the following is NOT a way to solve the efficiency problem of a positive externality?"/>
  <p:tag name="ANSWERSALIAS" val="Tax the product|smicln|Government produces the product itself|smicln|Increase demand for the product|smicln|Subsidize the product"/>
  <p:tag name="RESPONSESGATHERED" val="False"/>
  <p:tag name="ANONYMOUSTEMP" val="False"/>
  <p:tag name="CORRECTPOINTVALUE" val="0"/>
  <p:tag name="SLIDEORDER" val="4"/>
  <p:tag name="SLIDEGUID" val="56458BCD6F8B433AA6A667D13D047B9F"/>
  <p:tag name="VALUES" val="No Value|smicln|No Value|smicln|No Value|smicln|No Value"/>
</p:tagLst>
</file>

<file path=ppt/tags/tag129.xml><?xml version="1.0" encoding="utf-8"?>
<p:tagLst xmlns:a="http://schemas.openxmlformats.org/drawingml/2006/main" xmlns:r="http://schemas.openxmlformats.org/officeDocument/2006/relationships" xmlns:p="http://schemas.openxmlformats.org/presentationml/2006/main">
  <p:tag name="ANSWERBULLETS" val="3"/>
  <p:tag name="TEXTLENGTH" val="108"/>
  <p:tag name="FONTSIZE" val="32"/>
  <p:tag name="BULLETTYPE" val="ppBulletArabicPeriod"/>
  <p:tag name="ANSWERTEXT" val="Tax the product&#10;Government produces the product itself&#10;Increase demand for the product&#10;Subsidize the product"/>
  <p:tag name="OLDNUMANSWERS" val="4"/>
</p:tagLst>
</file>

<file path=ppt/tags/tag13.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QUESTIONALIAS" val="5. What is the opportunity cost of the first 20 rice?"/>
  <p:tag name="ANSWERSALIAS" val="80 wheat|smicln|78 wheat|smicln|70 wheat|smicln|2 wheat"/>
  <p:tag name="RESPONSESGATHERED" val="False"/>
  <p:tag name="ANONYMOUSTEMP" val="False"/>
  <p:tag name="CORRECTPOINTVALUE" val="0"/>
  <p:tag name="SLIDEORDER" val="4"/>
  <p:tag name="SLIDEGUID" val="CBC2E8CF81104E7DABA7BD82B7DAB884"/>
  <p:tag name="VALUES" val="No Value|smicln|No Value|smicln|No Value|smicln|No Value"/>
</p:tagLst>
</file>

<file path=ppt/tags/tag130.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23"/>
  <p:tag name="RESPONSECOUNT" val="23"/>
  <p:tag name="SLICED" val="False"/>
  <p:tag name="RESPONSES" val="3;3;3;3;3;3;3;3;4;3;3;3;3;3;3;4;3;3;3;4;3;3;3;-;"/>
  <p:tag name="CHARTSTRINGSTD" val="0 0 20 3"/>
  <p:tag name="CHARTSTRINGREV" val="3 20 0 0"/>
  <p:tag name="CHARTSTRINGSTDPER" val="0 0 0.869565217391304 0.130434782608696"/>
  <p:tag name="CHARTSTRINGREVPER" val="0.130434782608696 0.869565217391304 0 0"/>
  <p:tag name="QUESTIONALIAS" val="32. Which of the following is NOT a way to solve the efficiency problem of a positive externality?"/>
  <p:tag name="ANSWERSALIAS" val="Tax the product|smicln|Government produces the product itself|smicln|Increase demand for the product|smicln|Subsidize the product"/>
  <p:tag name="CORRECTPOINTVALUE" val="1"/>
  <p:tag name="RESPONSESGATHERED" val="False"/>
  <p:tag name="ANONYMOUSTEMP" val="False"/>
  <p:tag name="SLIDEORDER" val="5"/>
  <p:tag name="SLIDEGUID" val="C6B28D6ED5E146BB9C1758458304BC0F"/>
  <p:tag name="VALUES" val="Correct|smicln|Incorrect|smicln|Incorrect|smicln|Incorrect"/>
</p:tagLst>
</file>

<file path=ppt/tags/tag131.xml><?xml version="1.0" encoding="utf-8"?>
<p:tagLst xmlns:a="http://schemas.openxmlformats.org/drawingml/2006/main" xmlns:r="http://schemas.openxmlformats.org/officeDocument/2006/relationships" xmlns:p="http://schemas.openxmlformats.org/presentationml/2006/main">
  <p:tag name="ANSWERBULLETS" val="3"/>
  <p:tag name="TEXTLENGTH" val="108"/>
  <p:tag name="FONTSIZE" val="32"/>
  <p:tag name="BULLETTYPE" val="ppBulletArabicPeriod"/>
  <p:tag name="ANSWERTEXT" val="Tax the product&#10;Government produces the product itself&#10;Increase demand for the product&#10;Subsidize the product"/>
  <p:tag name="OLDNUMANSWERS" val="4"/>
</p:tagLst>
</file>

<file path=ppt/tags/tag13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33.xml><?xml version="1.0" encoding="utf-8"?>
<p:tagLst xmlns:a="http://schemas.openxmlformats.org/drawingml/2006/main" xmlns:r="http://schemas.openxmlformats.org/officeDocument/2006/relationships" xmlns:p="http://schemas.openxmlformats.org/presentationml/2006/main">
  <p:tag name="DELIMITERS" val="3.1"/>
</p:tagLst>
</file>

<file path=ppt/tags/tag134.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3;3;3;3;3;3;3;3;3;3;3;3;3;3;3;3;3;3;"/>
  <p:tag name="CHARTSTRINGSTD" val="0 0 19 0"/>
  <p:tag name="CHARTSTRINGREV" val="0 19 0 0"/>
  <p:tag name="CHARTSTRINGSTDPER" val="0 0 1 0"/>
  <p:tag name="CHARTSTRINGREVPER" val="0 1 0 0"/>
  <p:tag name="QUESTIONALIAS" val="34. A public good:"/>
  <p:tag name="ANSWERSALIAS" val="Is a rival, exclusive good|smicln|Is a non-rival, exclusive good|smicln|Is a non-rival, non-exclusive good|smicln|Does not have the free rider problem"/>
  <p:tag name="RESPONSESGATHERED" val="False"/>
  <p:tag name="ANONYMOUSTEMP" val="False"/>
  <p:tag name="CORRECTPOINTVALUE" val="0"/>
  <p:tag name="SLIDEORDER" val="4"/>
  <p:tag name="SLIDEGUID" val="DA37A9E380C14C8696A07CE255F9F3F9"/>
  <p:tag name="VALUES" val="No Value|smicln|No Value|smicln|No Value|smicln|No Value"/>
</p:tagLst>
</file>

<file path=ppt/tags/tag135.xml><?xml version="1.0" encoding="utf-8"?>
<p:tagLst xmlns:a="http://schemas.openxmlformats.org/drawingml/2006/main" xmlns:r="http://schemas.openxmlformats.org/officeDocument/2006/relationships" xmlns:p="http://schemas.openxmlformats.org/presentationml/2006/main">
  <p:tag name="ANSWERBULLETS" val="3"/>
  <p:tag name="TEXTLENGTH" val="129"/>
  <p:tag name="FONTSIZE" val="32"/>
  <p:tag name="BULLETTYPE" val="ppBulletArabicPeriod"/>
  <p:tag name="ANSWERTEXT" val="Is a rival, exclusive good&#10;Is a non-rival, exclusive good&#10;Is a non-rival, non-exclusive good&#10;Does not have the free rider problem"/>
  <p:tag name="OLDNUMANSWERS" val="4"/>
</p:tagLst>
</file>

<file path=ppt/tags/tag136.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3;3;3;3;3;3;3;3;3;3;3;3;3;3;3;3;3;3;"/>
  <p:tag name="CHARTSTRINGSTD" val="0 0 19 0"/>
  <p:tag name="CHARTSTRINGREV" val="0 19 0 0"/>
  <p:tag name="CHARTSTRINGSTDPER" val="0 0 1 0"/>
  <p:tag name="CHARTSTRINGREVPER" val="0 1 0 0"/>
  <p:tag name="QUESTIONALIAS" val="34. A public good:"/>
  <p:tag name="ANSWERSALIAS" val="Is a rival, exclusive good|smicln|Is a non-rival, exclusive good|smicln|Is a non-rival, non-exclusive good|smicln|Does not have the free rider problem"/>
  <p:tag name="CORRECTPOINTVALUE" val="1"/>
  <p:tag name="RESPONSESGATHERED" val="False"/>
  <p:tag name="ANONYMOUSTEMP" val="False"/>
  <p:tag name="SLIDEORDER" val="5"/>
  <p:tag name="SLIDEGUID" val="B0861A749EF04D679095722F77455F17"/>
  <p:tag name="VALUES" val="Incorrect|smicln|Incorrect|smicln|Correct|smicln|Incorrect"/>
</p:tagLst>
</file>

<file path=ppt/tags/tag13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38.xml><?xml version="1.0" encoding="utf-8"?>
<p:tagLst xmlns:a="http://schemas.openxmlformats.org/drawingml/2006/main" xmlns:r="http://schemas.openxmlformats.org/officeDocument/2006/relationships" xmlns:p="http://schemas.openxmlformats.org/presentationml/2006/main">
  <p:tag name="ANSWERBULLETS" val="3"/>
  <p:tag name="TEXTLENGTH" val="129"/>
  <p:tag name="FONTSIZE" val="32"/>
  <p:tag name="BULLETTYPE" val="ppBulletArabicPeriod"/>
  <p:tag name="ANSWERTEXT" val="Is a rival, exclusive good&#10;Is a non-rival, exclusive good&#10;Is a non-rival, non-exclusive good&#10;Does not have the free rider problem"/>
  <p:tag name="OLDNUMANSWERS" val="4"/>
</p:tagLst>
</file>

<file path=ppt/tags/tag139.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QUESTIONALIAS" val="35. The role of government concerning public goods is to:"/>
  <p:tag name="ANSWERSALIAS" val="Tax the product|smicln|Regulate the product|smicln|Produce the product|smicln|Apply the Coase theorem"/>
  <p:tag name="RESPONSESGATHERED" val="False"/>
  <p:tag name="ANONYMOUSTEMP" val="False"/>
  <p:tag name="CORRECTPOINTVALUE" val="0"/>
  <p:tag name="SLIDEORDER" val="4"/>
  <p:tag name="SLIDEGUID" val="3FF6F06304E24A1B9420228CCDD3F6C8"/>
  <p:tag name="VALUES" val="Incorrect|smicln|Incorrect|smicln|Correct|smicln|Incorrect"/>
</p:tagLst>
</file>

<file path=ppt/tags/tag14.xml><?xml version="1.0" encoding="utf-8"?>
<p:tagLst xmlns:a="http://schemas.openxmlformats.org/drawingml/2006/main" xmlns:r="http://schemas.openxmlformats.org/officeDocument/2006/relationships" xmlns:p="http://schemas.openxmlformats.org/presentationml/2006/main">
  <p:tag name="ANSWERBULLETS" val="3"/>
  <p:tag name="TEXTLENGTH" val="34"/>
  <p:tag name="FONTSIZE" val="32"/>
  <p:tag name="BULLETTYPE" val="ppBulletArabicPeriod"/>
  <p:tag name="ANSWERTEXT" val="80 wheat&#10;78 wheat&#10;70 wheat&#10;2 wheat"/>
  <p:tag name="OLDNUMANSWERS" val="4"/>
</p:tagLst>
</file>

<file path=ppt/tags/tag140.xml><?xml version="1.0" encoding="utf-8"?>
<p:tagLst xmlns:a="http://schemas.openxmlformats.org/drawingml/2006/main" xmlns:r="http://schemas.openxmlformats.org/officeDocument/2006/relationships" xmlns:p="http://schemas.openxmlformats.org/presentationml/2006/main">
  <p:tag name="ANSWERBULLETS" val="3"/>
  <p:tag name="TEXTLENGTH" val="80"/>
  <p:tag name="FONTSIZE" val="32"/>
  <p:tag name="BULLETTYPE" val="ppBulletArabicPeriod"/>
  <p:tag name="ANSWERTEXT" val="Tax the product&#10;Regulate the product&#10;Produce the product&#10;Apply the Coase theorem"/>
  <p:tag name="OLDNUMANSWERS" val="4"/>
</p:tagLst>
</file>

<file path=ppt/tags/tag141.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3;4;3;2;3;3;3;3;3;2;1;2;1;3;3;3;3;3;4;"/>
  <p:tag name="CHARTSTRINGSTD" val="2 3 12 2"/>
  <p:tag name="CHARTSTRINGREV" val="2 12 3 2"/>
  <p:tag name="CHARTSTRINGSTDPER" val="0.105263157894737 0.157894736842105 0.631578947368421 0.105263157894737"/>
  <p:tag name="CHARTSTRINGREVPER" val="0.105263157894737 0.631578947368421 0.157894736842105 0.105263157894737"/>
  <p:tag name="QUESTIONALIAS" val="35. The role of government concerning public goods is to:"/>
  <p:tag name="ANSWERSALIAS" val="Tax the product|smicln|Regulate the product|smicln|Produce the product|smicln|Apply the Coase theorem"/>
  <p:tag name="CORRECTPOINTVALUE" val="1"/>
  <p:tag name="RESPONSESGATHERED" val="False"/>
  <p:tag name="ANONYMOUSTEMP" val="False"/>
  <p:tag name="SLIDEORDER" val="5"/>
  <p:tag name="SLIDEGUID" val="FF1F980ED8C0410B9162D48DB5171ED9"/>
  <p:tag name="VALUES" val="Incorrect|smicln|Incorrect|smicln|Correct|smicln|Incorrect"/>
</p:tagLst>
</file>

<file path=ppt/tags/tag14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43.xml><?xml version="1.0" encoding="utf-8"?>
<p:tagLst xmlns:a="http://schemas.openxmlformats.org/drawingml/2006/main" xmlns:r="http://schemas.openxmlformats.org/officeDocument/2006/relationships" xmlns:p="http://schemas.openxmlformats.org/presentationml/2006/main">
  <p:tag name="ANSWERBULLETS" val="3"/>
  <p:tag name="TEXTLENGTH" val="80"/>
  <p:tag name="FONTSIZE" val="32"/>
  <p:tag name="BULLETTYPE" val="ppBulletArabicPeriod"/>
  <p:tag name="ANSWERTEXT" val="Tax the product&#10;Regulate the product&#10;Produce the product&#10;Apply the Coase theorem"/>
  <p:tag name="OLDNUMANSWERS" val="4"/>
</p:tagLst>
</file>

<file path=ppt/tags/tag144.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0"/>
  <p:tag name="RESPONSECOUNT" val="20"/>
  <p:tag name="SLICED" val="False"/>
  <p:tag name="RESPONSES" val="4;4;-;1;4;3;3;4;3;2;3;2;3;3;4;4;3;2;2;4;4;"/>
  <p:tag name="CHARTSTRINGSTD" val="1 4 7 8"/>
  <p:tag name="CHARTSTRINGREV" val="8 7 4 1"/>
  <p:tag name="CHARTSTRINGSTDPER" val="0.05 0.2 0.35 0.4"/>
  <p:tag name="CHARTSTRINGREVPER" val="0.4 0.35 0.2 0.05"/>
  <p:tag name="RESPONSESGATHERED" val="False"/>
  <p:tag name="ANONYMOUSTEMP" val="False"/>
  <p:tag name="QUESTIONALIAS" val="10. Compared to the price elasticity of demand for gasoline, the elasticity of demand for Mobil gasoline is:"/>
  <p:tag name="ANSWERSALIAS" val="more inelastic|smicln|unit elastic|smicln|the same |smicln|more elastic"/>
  <p:tag name="CORRECTPOINTVALUE" val="0"/>
  <p:tag name="SLIDEORDER" val="3"/>
  <p:tag name="SLIDEGUID" val="50E01A75A8C74D129A8B096D48BF851F"/>
  <p:tag name="VALUES" val="No Value|smicln|No Value|smicln|No Value|smicln|No Value"/>
</p:tagLst>
</file>

<file path=ppt/tags/tag145.xml><?xml version="1.0" encoding="utf-8"?>
<p:tagLst xmlns:a="http://schemas.openxmlformats.org/drawingml/2006/main" xmlns:r="http://schemas.openxmlformats.org/officeDocument/2006/relationships" xmlns:p="http://schemas.openxmlformats.org/presentationml/2006/main">
  <p:tag name="ANSWERBULLETS" val="3"/>
  <p:tag name="TEXTLENGTH" val="50"/>
  <p:tag name="FONTSIZE" val="44"/>
  <p:tag name="BULLETTYPE" val="ppBulletArabicPeriod"/>
  <p:tag name="ANSWERTEXT" val="more inelastic&#10;unit elastic&#10;the same &#10;more elastic"/>
  <p:tag name="OLDNUMANSWERS" val="4"/>
</p:tagLst>
</file>

<file path=ppt/tags/tag146.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0"/>
  <p:tag name="RESPONSECOUNT" val="20"/>
  <p:tag name="SLICED" val="False"/>
  <p:tag name="RESPONSES" val="4;4;-;1;4;3;3;4;3;2;3;2;3;3;4;4;3;2;2;4;4;"/>
  <p:tag name="CHARTSTRINGSTD" val="1 4 7 8"/>
  <p:tag name="CHARTSTRINGREV" val="8 7 4 1"/>
  <p:tag name="CHARTSTRINGSTDPER" val="0.05 0.2 0.35 0.4"/>
  <p:tag name="CHARTSTRINGREVPER" val="0.4 0.35 0.2 0.05"/>
  <p:tag name="RESPONSESGATHERED" val="False"/>
  <p:tag name="ANONYMOUSTEMP" val="False"/>
  <p:tag name="QUESTIONALIAS" val="10. Compared to the price elasticity of demand for gasoline, the elasticity of demand for Mobil gasoline is:"/>
  <p:tag name="ANSWERSALIAS" val="more inelastic|smicln|unit elastic|smicln|the same |smicln|more elastic"/>
  <p:tag name="CORRECTPOINTVALUE" val="1"/>
  <p:tag name="SLIDEORDER" val="4"/>
  <p:tag name="SLIDEGUID" val="EEABE42C97CA44C8A572BE54FA22997A"/>
  <p:tag name="VALUES" val="Incorrect|smicln|Incorrect|smicln|Incorrect|smicln|Correct"/>
</p:tagLst>
</file>

<file path=ppt/tags/tag14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48.xml><?xml version="1.0" encoding="utf-8"?>
<p:tagLst xmlns:a="http://schemas.openxmlformats.org/drawingml/2006/main" xmlns:r="http://schemas.openxmlformats.org/officeDocument/2006/relationships" xmlns:p="http://schemas.openxmlformats.org/presentationml/2006/main">
  <p:tag name="ANSWERBULLETS" val="3"/>
  <p:tag name="TEXTLENGTH" val="50"/>
  <p:tag name="FONTSIZE" val="44"/>
  <p:tag name="BULLETTYPE" val="ppBulletArabicPeriod"/>
  <p:tag name="ANSWERTEXT" val="more inelastic&#10;unit elastic&#10;the same &#10;more elastic"/>
  <p:tag name="OLDNUMANSWERS" val="4"/>
</p:tagLst>
</file>

<file path=ppt/tags/tag149.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ANSWERSALIAS" val="5|smicln|2.5|smicln|1|smicln|0.25"/>
  <p:tag name="QUESTIONALIAS" val="2. What is the coefficient of price elasticity of supply between prices $2 and $10 (midpoints formula)?"/>
  <p:tag name="ANONYMOUSTEMP" val="False"/>
  <p:tag name="CHARTSTRINGREVPER" val="0 0 1 0"/>
  <p:tag name="CHARTSTRINGSTDPER" val="0 1 0 0"/>
  <p:tag name="CHARTSTRINGREV" val="0 0 1 0"/>
  <p:tag name="CHARTSTRINGSTD" val="0 1 0 0"/>
  <p:tag name="RESPONSES" val="-;-;-;-;-;-;2;-;-;-;-;-;-;-;-;-;-;-;-;"/>
  <p:tag name="SLICED" val="False"/>
  <p:tag name="RESPONSECOUNT" val="1"/>
  <p:tag name="TOTALRESPONSES" val="1"/>
  <p:tag name="RESPONSESGATHERED" val="False"/>
  <p:tag name="CORRECTPOINTVALUE" val="0"/>
  <p:tag name="SLIDEORDER" val="3"/>
  <p:tag name="SLIDEGUID" val="FA327EC4B56E4F879DDD7B85EA2906D0"/>
  <p:tag name="VALUES" val="No Value|smicln|No Value|smicln|No Value|smicln|No Value"/>
</p:tagLst>
</file>

<file path=ppt/tags/tag15.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QUESTIONALIAS" val="5. What is the opportunity cost of the first 20 rice?"/>
  <p:tag name="ANSWERSALIAS" val="80 wheat|smicln|78 wheat|smicln|70 wheat|smicln|2 wheat"/>
  <p:tag name="CORRECTPOINTVALUE" val="1"/>
  <p:tag name="RESPONSESGATHERED" val="False"/>
  <p:tag name="ANONYMOUSTEMP" val="False"/>
  <p:tag name="SLIDEORDER" val="5"/>
  <p:tag name="SLIDEGUID" val="3472354D28ED403AB5686071D37A10C3"/>
  <p:tag name="VALUES" val="Incorrect|smicln|Incorrect|smicln|Incorrect|smicln|Correct"/>
</p:tagLst>
</file>

<file path=ppt/tags/tag150.xml><?xml version="1.0" encoding="utf-8"?>
<p:tagLst xmlns:a="http://schemas.openxmlformats.org/drawingml/2006/main" xmlns:r="http://schemas.openxmlformats.org/officeDocument/2006/relationships" xmlns:p="http://schemas.openxmlformats.org/presentationml/2006/main">
  <p:tag name="ANSWERBULLETS" val="3"/>
  <p:tag name="TEXTLENGTH" val="12"/>
  <p:tag name="FONTSIZE" val="32"/>
  <p:tag name="BULLETTYPE" val="ppBulletArabicPeriod"/>
  <p:tag name="ANSWERTEXT" val="5&#10;2.5&#10;1&#10;0.25"/>
  <p:tag name="OLDNUMANSWERS" val="4"/>
</p:tagLst>
</file>

<file path=ppt/tags/tag151.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ANSWERSALIAS" val="5|smicln|2.5|smicln|1|smicln|0.25"/>
  <p:tag name="QUESTIONALIAS" val="2. What is the coefficient of price elasticity of supply between prices $2 and $10 (midpoints formula)?"/>
  <p:tag name="CORRECTPOINTVALUE" val="1"/>
  <p:tag name="ANONYMOUSTEMP" val="False"/>
  <p:tag name="CHARTSTRINGREVPER" val="0 0 1 0"/>
  <p:tag name="CHARTSTRINGSTDPER" val="0 1 0 0"/>
  <p:tag name="CHARTSTRINGREV" val="0 0 1 0"/>
  <p:tag name="CHARTSTRINGSTD" val="0 1 0 0"/>
  <p:tag name="RESPONSES" val="-;-;-;-;-;-;2;-;-;-;-;-;-;-;-;-;-;-;-;"/>
  <p:tag name="SLICED" val="False"/>
  <p:tag name="RESPONSECOUNT" val="1"/>
  <p:tag name="TOTALRESPONSES" val="1"/>
  <p:tag name="RESPONSESGATHERED" val="False"/>
  <p:tag name="SLIDEORDER" val="4"/>
  <p:tag name="SLIDEGUID" val="24691C54F4DC4F258EF3635B611FCD24"/>
  <p:tag name="VALUES" val="Incorrect|smicln|Incorrect|smicln|Incorrect|smicln|Correct"/>
</p:tagLst>
</file>

<file path=ppt/tags/tag15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53.xml><?xml version="1.0" encoding="utf-8"?>
<p:tagLst xmlns:a="http://schemas.openxmlformats.org/drawingml/2006/main" xmlns:r="http://schemas.openxmlformats.org/officeDocument/2006/relationships" xmlns:p="http://schemas.openxmlformats.org/presentationml/2006/main">
  <p:tag name="ANSWERBULLETS" val="3"/>
  <p:tag name="TEXTLENGTH" val="12"/>
  <p:tag name="FONTSIZE" val="32"/>
  <p:tag name="BULLETTYPE" val="ppBulletArabicPeriod"/>
  <p:tag name="ANSWERTEXT" val="5&#10;2.5&#10;1&#10;0.25"/>
  <p:tag name="OLDNUMANSWERS" val="4"/>
</p:tagLst>
</file>

<file path=ppt/tags/tag154.xml><?xml version="1.0" encoding="utf-8"?>
<p:tagLst xmlns:a="http://schemas.openxmlformats.org/drawingml/2006/main" xmlns:r="http://schemas.openxmlformats.org/officeDocument/2006/relationships" xmlns:p="http://schemas.openxmlformats.org/presentationml/2006/main">
  <p:tag name="DELIMITERS" val="3.1"/>
</p:tagLst>
</file>

<file path=ppt/tags/tag155.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QUESTIONALIAS" val="4. If Es = 2.5, then a 1% increase in price will:"/>
  <p:tag name="ANSWERSALIAS" val="Increase quantity supplied by 2.5%|smicln|Decrease quantity supplied by 2.5%|smicln|Increase the quantity supplied by 25%|smicln|Not change the quantity supplied"/>
  <p:tag name="ANONYMOUSTEMP" val="False"/>
  <p:tag name="CHARTSTRINGREVPER" val="0.111111111111111 0.166666666666667 0.388888888888889 0.333333333333333"/>
  <p:tag name="CHARTSTRINGSTDPER" val="0.333333333333333 0.388888888888889 0.166666666666667 0.111111111111111"/>
  <p:tag name="CHARTSTRINGREV" val="2 3 7 6"/>
  <p:tag name="CHARTSTRINGSTD" val="6 7 3 2"/>
  <p:tag name="RESPONSES" val="1;3;1;1;2;1;1;3;2;4;2;3;2;2;-;2;4;2;1;"/>
  <p:tag name="SLICED" val="False"/>
  <p:tag name="RESPONSECOUNT" val="18"/>
  <p:tag name="TOTALRESPONSES" val="18"/>
  <p:tag name="RESPONSESGATHERED" val="False"/>
  <p:tag name="CORRECTPOINTVALUE" val="0"/>
  <p:tag name="SLIDEORDER" val="3"/>
  <p:tag name="SLIDEGUID" val="6F310167AE76441ABE02B3E8C8CB3515"/>
  <p:tag name="VALUES" val="No Value|smicln|No Value|smicln|No Value|smicln|No Value"/>
</p:tagLst>
</file>

<file path=ppt/tags/tag156.xml><?xml version="1.0" encoding="utf-8"?>
<p:tagLst xmlns:a="http://schemas.openxmlformats.org/drawingml/2006/main" xmlns:r="http://schemas.openxmlformats.org/officeDocument/2006/relationships" xmlns:p="http://schemas.openxmlformats.org/presentationml/2006/main">
  <p:tag name="ANSWERBULLETS" val="3"/>
  <p:tag name="TEXTLENGTH" val="140"/>
  <p:tag name="FONTSIZE" val="32"/>
  <p:tag name="BULLETTYPE" val="ppBulletArabicPeriod"/>
  <p:tag name="ANSWERTEXT" val="Increase quantity supplied by 2.5%&#10;Decrease quantity supplied by 2.5%&#10;Increase the quantity supplied by 25%&#10;Not change the quantity supplied"/>
  <p:tag name="OLDNUMANSWERS" val="4"/>
</p:tagLst>
</file>

<file path=ppt/tags/tag157.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QUESTIONALIAS" val="4. If Es = 2.5, then a 1% increase in price will:"/>
  <p:tag name="ANSWERSALIAS" val="Increase quantity supplied by 2.5%|smicln|Decrease quantity supplied by 2.5%|smicln|Increase the quantity supplied by 25%|smicln|Not change the quantity supplied"/>
  <p:tag name="CORRECTPOINTVALUE" val="1"/>
  <p:tag name="ANONYMOUSTEMP" val="False"/>
  <p:tag name="CHARTSTRINGREVPER" val="0.111111111111111 0.166666666666667 0.388888888888889 0.333333333333333"/>
  <p:tag name="CHARTSTRINGSTDPER" val="0.333333333333333 0.388888888888889 0.166666666666667 0.111111111111111"/>
  <p:tag name="CHARTSTRINGREV" val="2 3 7 6"/>
  <p:tag name="CHARTSTRINGSTD" val="6 7 3 2"/>
  <p:tag name="RESPONSES" val="1;3;1;1;2;1;1;3;2;4;2;3;2;2;-;2;4;2;1;"/>
  <p:tag name="SLICED" val="False"/>
  <p:tag name="RESPONSECOUNT" val="18"/>
  <p:tag name="TOTALRESPONSES" val="18"/>
  <p:tag name="RESPONSESGATHERED" val="False"/>
  <p:tag name="SLIDEORDER" val="4"/>
  <p:tag name="SLIDEGUID" val="BEED98EADAF142BA8D5EFD20C8143BB4"/>
  <p:tag name="VALUES" val="Correct|smicln|Incorrect|smicln|Incorrect|smicln|Incorrect"/>
</p:tagLst>
</file>

<file path=ppt/tags/tag158.xml><?xml version="1.0" encoding="utf-8"?>
<p:tagLst xmlns:a="http://schemas.openxmlformats.org/drawingml/2006/main" xmlns:r="http://schemas.openxmlformats.org/officeDocument/2006/relationships" xmlns:p="http://schemas.openxmlformats.org/presentationml/2006/main">
  <p:tag name="ANSWERBULLETS" val="3"/>
  <p:tag name="TEXTLENGTH" val="140"/>
  <p:tag name="FONTSIZE" val="32"/>
  <p:tag name="BULLETTYPE" val="ppBulletArabicPeriod"/>
  <p:tag name="ANSWERTEXT" val="Increase quantity supplied by 2.5%&#10;Decrease quantity supplied by 2.5%&#10;Increase the quantity supplied by 25%&#10;Not change the quantity supplied"/>
  <p:tag name="OLDNUMANSWERS" val="4"/>
</p:tagLst>
</file>

<file path=ppt/tags/tag15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60.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ANSWERSALIAS" val="Increase quantity supplied by 2.5%|smicln|Decrease quantity supplied by 2.5%|smicln|Increase the quantity supplied by 25%|smicln|Not change the quantity supplied"/>
  <p:tag name="QUESTIONALIAS" val="6. If Es = 2.5, then a 10% increase in price will:"/>
  <p:tag name="ANONYMOUSTEMP" val="False"/>
  <p:tag name="CHARTSTRINGREVPER" val="0 0.611111111111111 0.222222222222222 0.166666666666667"/>
  <p:tag name="CHARTSTRINGSTDPER" val="0.166666666666667 0.222222222222222 0.611111111111111 0"/>
  <p:tag name="CHARTSTRINGREV" val="0 11 4 3"/>
  <p:tag name="CHARTSTRINGSTD" val="3 4 11 0"/>
  <p:tag name="RESPONSES" val="3;3;3;1;2;3;1;3;3;2;2;3;3;1;3;-;3;2;3;-;"/>
  <p:tag name="SLICED" val="False"/>
  <p:tag name="RESPONSECOUNT" val="18"/>
  <p:tag name="TOTALRESPONSES" val="18"/>
  <p:tag name="RESPONSESGATHERED" val="False"/>
  <p:tag name="CORRECTPOINTVALUE" val="0"/>
  <p:tag name="SLIDEORDER" val="4"/>
  <p:tag name="SLIDEGUID" val="3255CAB0611B4720B39DE999BD7940BF"/>
  <p:tag name="VALUES" val="No Value|smicln|No Value|smicln|No Value|smicln|No Value"/>
</p:tagLst>
</file>

<file path=ppt/tags/tag161.xml><?xml version="1.0" encoding="utf-8"?>
<p:tagLst xmlns:a="http://schemas.openxmlformats.org/drawingml/2006/main" xmlns:r="http://schemas.openxmlformats.org/officeDocument/2006/relationships" xmlns:p="http://schemas.openxmlformats.org/presentationml/2006/main">
  <p:tag name="ANSWERBULLETS" val="3"/>
  <p:tag name="TEXTLENGTH" val="140"/>
  <p:tag name="FONTSIZE" val="32"/>
  <p:tag name="BULLETTYPE" val="ppBulletArabicPeriod"/>
  <p:tag name="ANSWERTEXT" val="Increase quantity supplied by 2.5%&#10;Decrease quantity supplied by 2.5%&#10;Increase the quantity supplied by 25%&#10;Not change the quantity supplied"/>
  <p:tag name="OLDNUMANSWERS" val="4"/>
</p:tagLst>
</file>

<file path=ppt/tags/tag162.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ANSWERSALIAS" val="Increase quantity supplied by 2.5%|smicln|Decrease quantity supplied by 2.5%|smicln|Increase the quantity supplied by 25%|smicln|Not change the quantity supplied"/>
  <p:tag name="CORRECTPOINTVALUE" val="1"/>
  <p:tag name="QUESTIONALIAS" val="6. If Es = 2.5, then a 10% increase in price will:"/>
  <p:tag name="ANONYMOUSTEMP" val="False"/>
  <p:tag name="CHARTSTRINGREVPER" val="0 0.611111111111111 0.222222222222222 0.166666666666667"/>
  <p:tag name="CHARTSTRINGSTDPER" val="0.166666666666667 0.222222222222222 0.611111111111111 0"/>
  <p:tag name="CHARTSTRINGREV" val="0 11 4 3"/>
  <p:tag name="CHARTSTRINGSTD" val="3 4 11 0"/>
  <p:tag name="RESPONSES" val="3;3;3;1;2;3;1;3;3;2;2;3;3;1;3;-;3;2;3;-;"/>
  <p:tag name="SLICED" val="False"/>
  <p:tag name="RESPONSECOUNT" val="18"/>
  <p:tag name="TOTALRESPONSES" val="18"/>
  <p:tag name="RESPONSESGATHERED" val="False"/>
  <p:tag name="SLIDEORDER" val="5"/>
  <p:tag name="SLIDEGUID" val="0B23BD3A737D4C5B9F8B62976DA4C5A9"/>
  <p:tag name="VALUES" val="Incorrect|smicln|Incorrect|smicln|Correct|smicln|Incorrect"/>
</p:tagLst>
</file>

<file path=ppt/tags/tag163.xml><?xml version="1.0" encoding="utf-8"?>
<p:tagLst xmlns:a="http://schemas.openxmlformats.org/drawingml/2006/main" xmlns:r="http://schemas.openxmlformats.org/officeDocument/2006/relationships" xmlns:p="http://schemas.openxmlformats.org/presentationml/2006/main">
  <p:tag name="ANSWERBULLETS" val="3"/>
  <p:tag name="TEXTLENGTH" val="140"/>
  <p:tag name="FONTSIZE" val="32"/>
  <p:tag name="BULLETTYPE" val="ppBulletArabicPeriod"/>
  <p:tag name="ANSWERTEXT" val="Increase quantity supplied by 2.5%&#10;Decrease quantity supplied by 2.5%&#10;Increase the quantity supplied by 25%&#10;Not change the quantity supplied"/>
  <p:tag name="OLDNUMANSWERS" val="4"/>
</p:tagLst>
</file>

<file path=ppt/tags/tag16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65.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ANSWERSALIAS" val="- 0.1|smicln|+ 0.1|smicln|- 0.5|smicln|+ 0.5|smicln|- 5.0|smicln|+ 5.0"/>
  <p:tag name="QUESTIONALIAS" val="11. If the price of almonds increases 10% causing the quantity of walnuts sold to increase 5%, then Eab= ? (What is the cross elasticity of demand?)"/>
  <p:tag name="ANONYMOUSTEMP" val="False"/>
  <p:tag name="CHARTSTRINGREVPER" val="0.117647058823529 0.0588235294117647 0.705882352941177 0.0588235294117647 0.0588235294117647 0"/>
  <p:tag name="CHARTSTRINGSTDPER" val="0 0.0588235294117647 0.0588235294117647 0.705882352941177 0.0588235294117647 0.117647058823529"/>
  <p:tag name="CHARTSTRINGREV" val="2 1 12 1 1 0"/>
  <p:tag name="CHARTSTRINGSTD" val="0 1 1 12 1 2"/>
  <p:tag name="RESPONSES" val="4;4;-;-;6;4;4;4;4;2;6;4;4;4;3;-;4;4;4;-;5;"/>
  <p:tag name="SLICED" val="False"/>
  <p:tag name="RESPONSECOUNT" val="17"/>
  <p:tag name="TOTALRESPONSES" val="17"/>
  <p:tag name="RESPONSESGATHERED" val="False"/>
  <p:tag name="CORRECTPOINTVALUE" val="0"/>
  <p:tag name="SLIDEORDER" val="4"/>
  <p:tag name="SLIDEGUID" val="3F4F1CABFEBD4CE785C2B44C5BC73723"/>
  <p:tag name="VALUES" val="No Value|smicln|No Value|smicln|No Value|smicln|No Value|smicln|No Value|smicln|No Value"/>
</p:tagLst>
</file>

<file path=ppt/tags/tag166.xml><?xml version="1.0" encoding="utf-8"?>
<p:tagLst xmlns:a="http://schemas.openxmlformats.org/drawingml/2006/main" xmlns:r="http://schemas.openxmlformats.org/officeDocument/2006/relationships" xmlns:p="http://schemas.openxmlformats.org/presentationml/2006/main">
  <p:tag name="ANSWERBULLETS" val="3"/>
  <p:tag name="TEXTLENGTH" val="35"/>
  <p:tag name="FONTSIZE" val="32"/>
  <p:tag name="BULLETTYPE" val="ppBulletArabicPeriod"/>
  <p:tag name="ANSWERTEXT" val="- 0.1&#10;+ 0.1&#10;- 0.5&#10;+ 0.5&#10;- 5.0&#10;+ 5.0"/>
  <p:tag name="OLDNUMANSWERS" val="6"/>
</p:tagLst>
</file>

<file path=ppt/tags/tag167.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 0.1|smicln|+ 0.1|smicln|- 0.5|smicln|+ 0.5|smicln|- 5.0|smicln|+ 5.0"/>
  <p:tag name="QUESTIONALIAS" val="11. If the price of almonds increases 10% causing the quantity of walnuts sold to increase 5%, then Eab= ? (What is the cross elasticity of demand?)"/>
  <p:tag name="ANONYMOUSTEMP" val="False"/>
  <p:tag name="CHARTSTRINGREVPER" val="0.117647058823529 0.0588235294117647 0.705882352941177 0.0588235294117647 0.0588235294117647 0"/>
  <p:tag name="CHARTSTRINGSTDPER" val="0 0.0588235294117647 0.0588235294117647 0.705882352941177 0.0588235294117647 0.117647058823529"/>
  <p:tag name="CHARTSTRINGREV" val="2 1 12 1 1 0"/>
  <p:tag name="CHARTSTRINGSTD" val="0 1 1 12 1 2"/>
  <p:tag name="RESPONSES" val="4;4;-;-;6;4;4;4;4;2;6;4;4;4;3;-;4;4;4;-;5;"/>
  <p:tag name="SLICED" val="False"/>
  <p:tag name="RESPONSECOUNT" val="17"/>
  <p:tag name="TOTALRESPONSES" val="17"/>
  <p:tag name="RESPONSESGATHERED" val="False"/>
  <p:tag name="SLIDEORDER" val="5"/>
  <p:tag name="SLIDEGUID" val="A199E45A1524444C857E0CB1E8E81555"/>
  <p:tag name="VALUES" val="Incorrect|smicln|Incorrect|smicln|Incorrect|smicln|Correct|smicln|Incorrect|smicln|Incorrect"/>
</p:tagLst>
</file>

<file path=ppt/tags/tag168.xml><?xml version="1.0" encoding="utf-8"?>
<p:tagLst xmlns:a="http://schemas.openxmlformats.org/drawingml/2006/main" xmlns:r="http://schemas.openxmlformats.org/officeDocument/2006/relationships" xmlns:p="http://schemas.openxmlformats.org/presentationml/2006/main">
  <p:tag name="ANSWERBULLETS" val="3"/>
  <p:tag name="TEXTLENGTH" val="35"/>
  <p:tag name="FONTSIZE" val="32"/>
  <p:tag name="BULLETTYPE" val="ppBulletArabicPeriod"/>
  <p:tag name="ANSWERTEXT" val="- 0.1&#10;+ 0.1&#10;- 0.5&#10;+ 0.5&#10;- 5.0&#10;+ 5.0"/>
  <p:tag name="OLDNUMANSWERS" val="6"/>
</p:tagLst>
</file>

<file path=ppt/tags/tag16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7.xml><?xml version="1.0" encoding="utf-8"?>
<p:tagLst xmlns:a="http://schemas.openxmlformats.org/drawingml/2006/main" xmlns:r="http://schemas.openxmlformats.org/officeDocument/2006/relationships" xmlns:p="http://schemas.openxmlformats.org/presentationml/2006/main">
  <p:tag name="ANSWERBULLETS" val="3"/>
  <p:tag name="TEXTLENGTH" val="34"/>
  <p:tag name="FONTSIZE" val="32"/>
  <p:tag name="BULLETTYPE" val="ppBulletArabicPeriod"/>
  <p:tag name="ANSWERTEXT" val="80 wheat&#10;78 wheat&#10;70 wheat&#10;2 wheat"/>
  <p:tag name="OLDNUMANSWERS" val="4"/>
</p:tagLst>
</file>

<file path=ppt/tags/tag170.xml><?xml version="1.0" encoding="utf-8"?>
<p:tagLst xmlns:a="http://schemas.openxmlformats.org/drawingml/2006/main" xmlns:r="http://schemas.openxmlformats.org/officeDocument/2006/relationships" xmlns:p="http://schemas.openxmlformats.org/presentationml/2006/main">
  <p:tag name="DELIMITERS" val="3.1"/>
</p:tagLst>
</file>

<file path=ppt/tags/tag171.xml><?xml version="1.0" encoding="utf-8"?>
<p:tagLst xmlns:a="http://schemas.openxmlformats.org/drawingml/2006/main" xmlns:r="http://schemas.openxmlformats.org/officeDocument/2006/relationships" xmlns:p="http://schemas.openxmlformats.org/presentationml/2006/main">
  <p:tag name="SLIDEID" val="6A7006873F4348BDAC2B6FD9D0C4C801"/>
  <p:tag name="SLIDETYPE" val="Q"/>
  <p:tag name="DEMOGRAPHIC" val="False"/>
  <p:tag name="TEAMASSIGN" val="False"/>
  <p:tag name="SPEEDSCORING" val="False"/>
  <p:tag name="INCORRECTPOINTVALUE" val="0"/>
  <p:tag name="ZEROBASED" val="False"/>
  <p:tag name="DELIMITERS" val="3.1"/>
  <p:tag name="VALUEFORMAT" val="0%"/>
  <p:tag name="ANSWERSALIAS" val="decrease the quantity of product B sold by 2%|smicln|increase the quantity of product B sold by 2%|smicln|decrease the quantity of product B sold by 20%|smicln|increase the quantity of product B sold by 20%"/>
  <p:tag name="QUESTIONALIAS" val="13. If the cross elasticity of demand for toys is - 2, this means a 10% increase in the price of product A will:"/>
  <p:tag name="ANONYMOUSTEMP" val="False"/>
  <p:tag name="CHARTSTRINGREVPER" val="0 0.705882352941177 0.0588235294117647 0.235294117647059"/>
  <p:tag name="CHARTSTRINGSTDPER" val="0.235294117647059 0.0588235294117647 0.705882352941177 0"/>
  <p:tag name="CHARTSTRINGREV" val="0 12 1 4"/>
  <p:tag name="CHARTSTRINGSTD" val="4 1 12 0"/>
  <p:tag name="RESPONSES" val="3;3;3;1;3;1;3;3;3;-;1;1;3;3;-;-;3;2;3;-;3;"/>
  <p:tag name="SLICED" val="False"/>
  <p:tag name="RESPONSECOUNT" val="17"/>
  <p:tag name="TOTALRESPONSES" val="17"/>
  <p:tag name="RESPONSESGATHERED" val="False"/>
  <p:tag name="CORRECTPOINTVALUE" val="0"/>
  <p:tag name="SLIDEORDER" val="4"/>
  <p:tag name="SLIDEGUID" val="92415B45992949B7B039F05BC30B1A76"/>
  <p:tag name="VALUES" val="No Value|smicln|No Value|smicln|No Value|smicln|No Value"/>
</p:tagLst>
</file>

<file path=ppt/tags/tag172.xml><?xml version="1.0" encoding="utf-8"?>
<p:tagLst xmlns:a="http://schemas.openxmlformats.org/drawingml/2006/main" xmlns:r="http://schemas.openxmlformats.org/officeDocument/2006/relationships" xmlns:p="http://schemas.openxmlformats.org/presentationml/2006/main">
  <p:tag name="ANSWERBULLETS" val="3"/>
  <p:tag name="TEXTLENGTH" val="185"/>
  <p:tag name="FONTSIZE" val="32"/>
  <p:tag name="BULLETTYPE" val="ppBulletArabicPeriod"/>
  <p:tag name="ANSWERTEXT" val="decrease the quantity of product B sold by 2%&#10;increase the quantity of product B sold by 2%&#10;decrease the quantity of product B sold by 20%&#10;increase the quantity of product B sold by 20%"/>
  <p:tag name="OLDNUMANSWERS" val="4"/>
</p:tagLst>
</file>

<file path=ppt/tags/tag173.xml><?xml version="1.0" encoding="utf-8"?>
<p:tagLst xmlns:a="http://schemas.openxmlformats.org/drawingml/2006/main" xmlns:r="http://schemas.openxmlformats.org/officeDocument/2006/relationships" xmlns:p="http://schemas.openxmlformats.org/presentationml/2006/main">
  <p:tag name="SLIDEID" val="6A7006873F4348BDAC2B6FD9D0C4C801"/>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decrease the quantity of product B sold by 2%|smicln|increase the quantity of product B sold by 2%|smicln|decrease the quantity of product B sold by 20%|smicln|increase the quantity of product B sold by 20%"/>
  <p:tag name="QUESTIONALIAS" val="13. If the cross elasticity of demand for toys is - 2, this means a 10% increase in the price of product A will:"/>
  <p:tag name="ANONYMOUSTEMP" val="False"/>
  <p:tag name="CHARTSTRINGREVPER" val="0 0.705882352941177 0.0588235294117647 0.235294117647059"/>
  <p:tag name="CHARTSTRINGSTDPER" val="0.235294117647059 0.0588235294117647 0.705882352941177 0"/>
  <p:tag name="CHARTSTRINGREV" val="0 12 1 4"/>
  <p:tag name="CHARTSTRINGSTD" val="4 1 12 0"/>
  <p:tag name="RESPONSES" val="3;3;3;1;3;1;3;3;3;-;1;1;3;3;-;-;3;2;3;-;3;"/>
  <p:tag name="SLICED" val="False"/>
  <p:tag name="RESPONSECOUNT" val="17"/>
  <p:tag name="TOTALRESPONSES" val="17"/>
  <p:tag name="RESPONSESGATHERED" val="False"/>
  <p:tag name="SLIDEORDER" val="5"/>
  <p:tag name="SLIDEGUID" val="F5C122C6BCDD4FF0917725EAA057130A"/>
  <p:tag name="VALUES" val="Incorrect|smicln|Incorrect|smicln|Correct|smicln|Incorrect"/>
</p:tagLst>
</file>

<file path=ppt/tags/tag17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75.xml><?xml version="1.0" encoding="utf-8"?>
<p:tagLst xmlns:a="http://schemas.openxmlformats.org/drawingml/2006/main" xmlns:r="http://schemas.openxmlformats.org/officeDocument/2006/relationships" xmlns:p="http://schemas.openxmlformats.org/presentationml/2006/main">
  <p:tag name="ANSWERBULLETS" val="3"/>
  <p:tag name="TEXTLENGTH" val="185"/>
  <p:tag name="FONTSIZE" val="32"/>
  <p:tag name="BULLETTYPE" val="ppBulletArabicPeriod"/>
  <p:tag name="ANSWERTEXT" val="decrease the quantity of product B sold by 2%&#10;increase the quantity of product B sold by 2%&#10;decrease the quantity of product B sold by 20%&#10;increase the quantity of product B sold by 20%"/>
  <p:tag name="OLDNUMANSWERS" val="4"/>
</p:tagLst>
</file>

<file path=ppt/tags/tag176.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QUESTIONALIAS" val="13. If the cross elasticity of demand is + 0.5, this means:"/>
  <p:tag name="ANSWERSALIAS" val="The demand is cross elastic|smicln|The demand is cross inelastic|smicln|The demand for toys is income elastic|smicln|The demand for toys is income inelastic"/>
  <p:tag name="ANONYMOUSTEMP" val="False"/>
  <p:tag name="CHARTSTRINGREVPER" val="0 0 0.941176470588235 0.0588235294117647"/>
  <p:tag name="CHARTSTRINGSTDPER" val="0.0588235294117647 0.941176470588235 0 0"/>
  <p:tag name="CHARTSTRINGREV" val="0 0 16 1"/>
  <p:tag name="CHARTSTRINGSTD" val="1 16 0 0"/>
  <p:tag name="RESPONSES" val="2;2;-;2;2;2;2;2;2;2;2;2;2;2;2;-;2;2;1;-;-;"/>
  <p:tag name="SLICED" val="False"/>
  <p:tag name="RESPONSECOUNT" val="17"/>
  <p:tag name="TOTALRESPONSES" val="17"/>
  <p:tag name="RESPONSESGATHERED" val="False"/>
  <p:tag name="CORRECTPOINTVALUE" val="0"/>
  <p:tag name="SLIDEORDER" val="5"/>
  <p:tag name="SLIDEGUID" val="1B55BE0AACF643C8A040820B43E29C0C"/>
  <p:tag name="VALUES" val="No Value|smicln|No Value|smicln|No Value|smicln|No Value"/>
</p:tagLst>
</file>

<file path=ppt/tags/tag177.xml><?xml version="1.0" encoding="utf-8"?>
<p:tagLst xmlns:a="http://schemas.openxmlformats.org/drawingml/2006/main" xmlns:r="http://schemas.openxmlformats.org/officeDocument/2006/relationships" xmlns:p="http://schemas.openxmlformats.org/presentationml/2006/main">
  <p:tag name="ANSWERBULLETS" val="3"/>
  <p:tag name="TEXTLENGTH" val="135"/>
  <p:tag name="FONTSIZE" val="32"/>
  <p:tag name="BULLETTYPE" val="ppBulletArabicPeriod"/>
  <p:tag name="ANSWERTEXT" val="The demand is cross elastic&#10;The demand is cross inelastic&#10;The demand for toys is income elastic&#10;The demand for toys is income inelastic"/>
  <p:tag name="OLDNUMANSWERS" val="4"/>
</p:tagLst>
</file>

<file path=ppt/tags/tag178.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13. If the cross elasticity of demand is + 0.5, this means:"/>
  <p:tag name="ANSWERSALIAS" val="The demand is cross elastic|smicln|The demand is cross inelastic|smicln|The demand for toys is income elastic|smicln|The demand for toys is income inelastic"/>
  <p:tag name="ANONYMOUSTEMP" val="False"/>
  <p:tag name="CHARTSTRINGREVPER" val="0 0 0.941176470588235 0.0588235294117647"/>
  <p:tag name="CHARTSTRINGSTDPER" val="0.0588235294117647 0.941176470588235 0 0"/>
  <p:tag name="CHARTSTRINGREV" val="0 0 16 1"/>
  <p:tag name="CHARTSTRINGSTD" val="1 16 0 0"/>
  <p:tag name="RESPONSES" val="2;2;-;2;2;2;2;2;2;2;2;2;2;2;2;-;2;2;1;-;-;"/>
  <p:tag name="SLICED" val="False"/>
  <p:tag name="RESPONSECOUNT" val="17"/>
  <p:tag name="TOTALRESPONSES" val="17"/>
  <p:tag name="RESPONSESGATHERED" val="False"/>
  <p:tag name="SLIDEORDER" val="6"/>
  <p:tag name="SLIDEGUID" val="7E118DC7819C4DF5ACE960F940D66760"/>
  <p:tag name="VALUES" val="Incorrect|smicln|Correct|smicln|Incorrect|smicln|Incorrect"/>
</p:tagLst>
</file>

<file path=ppt/tags/tag179.xml><?xml version="1.0" encoding="utf-8"?>
<p:tagLst xmlns:a="http://schemas.openxmlformats.org/drawingml/2006/main" xmlns:r="http://schemas.openxmlformats.org/officeDocument/2006/relationships" xmlns:p="http://schemas.openxmlformats.org/presentationml/2006/main">
  <p:tag name="ANSWERBULLETS" val="3"/>
  <p:tag name="TEXTLENGTH" val="135"/>
  <p:tag name="FONTSIZE" val="32"/>
  <p:tag name="BULLETTYPE" val="ppBulletArabicPeriod"/>
  <p:tag name="ANSWERTEXT" val="The demand is cross elastic&#10;The demand is cross inelastic&#10;The demand for toys is income elastic&#10;The demand for toys is income inelastic"/>
  <p:tag name="OLDNUMANSWERS" val="4"/>
</p:tagLst>
</file>

<file path=ppt/tags/tag18.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QUESTIONALIAS" val="6. Other things equal, this economy will achieve the most rapid rate of growth if: "/>
  <p:tag name="ANSWERSALIAS" val="it chooses point A.|smicln|it chooses point B.|smicln| it chooses point C.|smicln| it chooses point D."/>
  <p:tag name="RESPONSESGATHERED" val="False"/>
  <p:tag name="ANONYMOUSTEMP" val="False"/>
  <p:tag name="CORRECTPOINTVALUE" val="0"/>
  <p:tag name="SLIDEORDER" val="5"/>
  <p:tag name="SLIDEGUID" val="0C13E66DF106441A81F76143F7342978"/>
  <p:tag name="VALUES" val="No Value|smicln|No Value|smicln|No Value|smicln|No Value"/>
</p:tagLst>
</file>

<file path=ppt/tags/tag18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81.xml><?xml version="1.0" encoding="utf-8"?>
<p:tagLst xmlns:a="http://schemas.openxmlformats.org/drawingml/2006/main" xmlns:r="http://schemas.openxmlformats.org/officeDocument/2006/relationships" xmlns:p="http://schemas.openxmlformats.org/presentationml/2006/main">
  <p:tag name="DELIMITERS" val="3.1"/>
</p:tagLst>
</file>

<file path=ppt/tags/tag182.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ANSWERSALIAS" val="- 0.1|smicln|+ 0.1|smicln|- 0.5|smicln|+ 0.5|smicln|- 5.0|smicln|+ 5.0"/>
  <p:tag name="QUESTIONALIAS" val="14. If the incomes increases 10% causing the quantity of ramen noodles sold to decrease 5%, then Edy = ? (What is the income elasticity of demand?)"/>
  <p:tag name="ANONYMOUSTEMP" val="False"/>
  <p:tag name="CHARTSTRINGREVPER" val="0 0.153846153846154 0.153846153846154 0.692307692307692 0 0"/>
  <p:tag name="CHARTSTRINGSTDPER" val="0 0 0.692307692307692 0.153846153846154 0.153846153846154 0"/>
  <p:tag name="CHARTSTRINGREV" val="0 2 2 9 0 0"/>
  <p:tag name="CHARTSTRINGSTD" val="0 0 9 2 2 0"/>
  <p:tag name="RESPONSES" val="-;3;4;-;-;5;3;3;3;5;3;3;3;3;4;-;-;3;-;-;-;"/>
  <p:tag name="SLICED" val="False"/>
  <p:tag name="RESPONSECOUNT" val="13"/>
  <p:tag name="TOTALRESPONSES" val="13"/>
  <p:tag name="RESPONSESGATHERED" val="False"/>
  <p:tag name="CORRECTPOINTVALUE" val="0"/>
  <p:tag name="SLIDEORDER" val="5"/>
  <p:tag name="SLIDEGUID" val="B3F96D071CCB4DB5A706C397355BF5C7"/>
  <p:tag name="VALUES" val="No Value|smicln|No Value|smicln|No Value|smicln|No Value|smicln|No Value|smicln|No Value"/>
</p:tagLst>
</file>

<file path=ppt/tags/tag183.xml><?xml version="1.0" encoding="utf-8"?>
<p:tagLst xmlns:a="http://schemas.openxmlformats.org/drawingml/2006/main" xmlns:r="http://schemas.openxmlformats.org/officeDocument/2006/relationships" xmlns:p="http://schemas.openxmlformats.org/presentationml/2006/main">
  <p:tag name="ANSWERBULLETS" val="3"/>
  <p:tag name="TEXTLENGTH" val="35"/>
  <p:tag name="FONTSIZE" val="32"/>
  <p:tag name="BULLETTYPE" val="ppBulletArabicPeriod"/>
  <p:tag name="ANSWERTEXT" val="- 0.1&#10;+ 0.1&#10;- 0.5&#10;+ 0.5&#10;- 5.0&#10;+ 5.0"/>
  <p:tag name="OLDNUMANSWERS" val="6"/>
</p:tagLst>
</file>

<file path=ppt/tags/tag184.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 0.1|smicln|+ 0.1|smicln|- 0.5|smicln|+ 0.5|smicln|- 5.0|smicln|+ 5.0"/>
  <p:tag name="QUESTIONALIAS" val="14. If the incomes increases 10% causing the quantity of ramen noodles sold to decrease 5%, then Edy = ? (What is the income elasticity of demand?)"/>
  <p:tag name="ANONYMOUSTEMP" val="False"/>
  <p:tag name="CHARTSTRINGREVPER" val="0 0.153846153846154 0.153846153846154 0.692307692307692 0 0"/>
  <p:tag name="CHARTSTRINGSTDPER" val="0 0 0.692307692307692 0.153846153846154 0.153846153846154 0"/>
  <p:tag name="CHARTSTRINGREV" val="0 2 2 9 0 0"/>
  <p:tag name="CHARTSTRINGSTD" val="0 0 9 2 2 0"/>
  <p:tag name="RESPONSES" val="-;3;4;-;-;5;3;3;3;5;3;3;3;3;4;-;-;3;-;-;-;"/>
  <p:tag name="SLICED" val="False"/>
  <p:tag name="RESPONSECOUNT" val="13"/>
  <p:tag name="TOTALRESPONSES" val="13"/>
  <p:tag name="RESPONSESGATHERED" val="False"/>
  <p:tag name="SLIDEORDER" val="6"/>
  <p:tag name="SLIDEGUID" val="FE09E407299742BE87486E9318ABF92D"/>
  <p:tag name="VALUES" val="Incorrect|smicln|Incorrect|smicln|Correct|smicln|Incorrect|smicln|Incorrect|smicln|Incorrect"/>
</p:tagLst>
</file>

<file path=ppt/tags/tag185.xml><?xml version="1.0" encoding="utf-8"?>
<p:tagLst xmlns:a="http://schemas.openxmlformats.org/drawingml/2006/main" xmlns:r="http://schemas.openxmlformats.org/officeDocument/2006/relationships" xmlns:p="http://schemas.openxmlformats.org/presentationml/2006/main">
  <p:tag name="ANSWERBULLETS" val="3"/>
  <p:tag name="TEXTLENGTH" val="35"/>
  <p:tag name="FONTSIZE" val="32"/>
  <p:tag name="BULLETTYPE" val="ppBulletArabicPeriod"/>
  <p:tag name="ANSWERTEXT" val="- 0.1&#10;+ 0.1&#10;- 0.5&#10;+ 0.5&#10;- 5.0&#10;+ 5.0"/>
  <p:tag name="OLDNUMANSWERS" val="6"/>
</p:tagLst>
</file>

<file path=ppt/tags/tag18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87.xml><?xml version="1.0" encoding="utf-8"?>
<p:tagLst xmlns:a="http://schemas.openxmlformats.org/drawingml/2006/main" xmlns:r="http://schemas.openxmlformats.org/officeDocument/2006/relationships" xmlns:p="http://schemas.openxmlformats.org/presentationml/2006/main">
  <p:tag name="DELIMITERS" val="3.1"/>
</p:tagLst>
</file>

<file path=ppt/tags/tag188.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QUESTIONALIAS" val="11. If the income elasticity of demand for toys is + 0.5, this means:"/>
  <p:tag name="ANSWERSALIAS" val="Toys and candy are substitutes|smicln|Toys are normal goods|smicln|Toys are inferior goods|smicln|Toys are necessities"/>
  <p:tag name="ANONYMOUSTEMP" val="False"/>
  <p:tag name="CHARTSTRINGREVPER" val="0 0.153846153846154 0.846153846153846 0"/>
  <p:tag name="CHARTSTRINGSTDPER" val="0 0.846153846153846 0.153846153846154 0"/>
  <p:tag name="CHARTSTRINGREV" val="0 2 11 0"/>
  <p:tag name="CHARTSTRINGSTD" val="0 11 2 0"/>
  <p:tag name="RESPONSES" val="2;2;2;-;-;-;3;-;-;3;-;2;2;2;2;-;2;2;-;2;2;"/>
  <p:tag name="SLICED" val="False"/>
  <p:tag name="RESPONSECOUNT" val="13"/>
  <p:tag name="TOTALRESPONSES" val="13"/>
  <p:tag name="RESPONSESGATHERED" val="False"/>
  <p:tag name="CORRECTPOINTVALUE" val="0"/>
  <p:tag name="SLIDEORDER" val="3"/>
  <p:tag name="SLIDEGUID" val="FAABDDF8E8E74721BB003359268B06F4"/>
  <p:tag name="VALUES" val="No Value|smicln|No Value|smicln|No Value|smicln|No Value"/>
</p:tagLst>
</file>

<file path=ppt/tags/tag189.xml><?xml version="1.0" encoding="utf-8"?>
<p:tagLst xmlns:a="http://schemas.openxmlformats.org/drawingml/2006/main" xmlns:r="http://schemas.openxmlformats.org/officeDocument/2006/relationships" xmlns:p="http://schemas.openxmlformats.org/presentationml/2006/main">
  <p:tag name="ANSWERBULLETS" val="3"/>
  <p:tag name="TEXTLENGTH" val="97"/>
  <p:tag name="FONTSIZE" val="32"/>
  <p:tag name="BULLETTYPE" val="ppBulletArabicPeriod"/>
  <p:tag name="ANSWERTEXT" val="Toys and candy are substitutes&#10;Toys are normal goods&#10;Toys are inferior goods&#10;Toys are necessities"/>
  <p:tag name="OLDNUMANSWERS" val="4"/>
</p:tagLst>
</file>

<file path=ppt/tags/tag19.xml><?xml version="1.0" encoding="utf-8"?>
<p:tagLst xmlns:a="http://schemas.openxmlformats.org/drawingml/2006/main" xmlns:r="http://schemas.openxmlformats.org/officeDocument/2006/relationships" xmlns:p="http://schemas.openxmlformats.org/presentationml/2006/main">
  <p:tag name="ANSWERBULLETS" val="3"/>
  <p:tag name="TEXTLENGTH" val="81"/>
  <p:tag name="FONTSIZE" val="32"/>
  <p:tag name="BULLETTYPE" val="ppBulletArabicPeriod"/>
  <p:tag name="ANSWERTEXT" val="it chooses point A.&#10;it chooses point B.&#10; it chooses point C.&#10; it chooses point D."/>
  <p:tag name="OLDNUMANSWERS" val="4"/>
</p:tagLst>
</file>

<file path=ppt/tags/tag190.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11. If the income elasticity of demand for toys is + 0.5, this means:"/>
  <p:tag name="ANSWERSALIAS" val="Toys and candy are substitutes|smicln|Toys are normal goods|smicln|Toys are inferior goods|smicln|Toys are necessities"/>
  <p:tag name="ANONYMOUSTEMP" val="False"/>
  <p:tag name="CHARTSTRINGREVPER" val="0 0.153846153846154 0.846153846153846 0"/>
  <p:tag name="CHARTSTRINGSTDPER" val="0 0.846153846153846 0.153846153846154 0"/>
  <p:tag name="CHARTSTRINGREV" val="0 2 11 0"/>
  <p:tag name="CHARTSTRINGSTD" val="0 11 2 0"/>
  <p:tag name="RESPONSES" val="2;2;2;-;-;-;3;-;-;3;-;2;2;2;2;-;2;2;-;2;2;"/>
  <p:tag name="SLICED" val="False"/>
  <p:tag name="RESPONSECOUNT" val="13"/>
  <p:tag name="TOTALRESPONSES" val="13"/>
  <p:tag name="RESPONSESGATHERED" val="False"/>
  <p:tag name="SLIDEORDER" val="4"/>
  <p:tag name="SLIDEGUID" val="345FC30608DE481B8F0FE98DF2364A0D"/>
  <p:tag name="VALUES" val="Incorrect|smicln|Correct|smicln|Incorrect|smicln|Incorrect"/>
</p:tagLst>
</file>

<file path=ppt/tags/tag19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92.xml><?xml version="1.0" encoding="utf-8"?>
<p:tagLst xmlns:a="http://schemas.openxmlformats.org/drawingml/2006/main" xmlns:r="http://schemas.openxmlformats.org/officeDocument/2006/relationships" xmlns:p="http://schemas.openxmlformats.org/presentationml/2006/main">
  <p:tag name="ANSWERBULLETS" val="3"/>
  <p:tag name="TEXTLENGTH" val="97"/>
  <p:tag name="FONTSIZE" val="32"/>
  <p:tag name="BULLETTYPE" val="ppBulletArabicPeriod"/>
  <p:tag name="ANSWERTEXT" val="Toys and candy are substitutes&#10;Toys are normal goods&#10;Toys are inferior goods&#10;Toys are necessities"/>
  <p:tag name="OLDNUMANSWERS" val="4"/>
</p:tagLst>
</file>

<file path=ppt/tags/tag193.xml><?xml version="1.0" encoding="utf-8"?>
<p:tagLst xmlns:a="http://schemas.openxmlformats.org/drawingml/2006/main" xmlns:r="http://schemas.openxmlformats.org/officeDocument/2006/relationships" xmlns:p="http://schemas.openxmlformats.org/presentationml/2006/main">
  <p:tag name="DELIMITERS" val="3.1"/>
</p:tagLst>
</file>

<file path=ppt/tags/tag194.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ANSWERSALIAS" val="A|smicln|B|smicln|C"/>
  <p:tag name="TOTALRESPONSES" val="14"/>
  <p:tag name="RESPONSECOUNT" val="14"/>
  <p:tag name="SLICED" val="False"/>
  <p:tag name="RESPONSES" val="1;-;3;3;2;2;3;2;3;2;2;2;-;-;-;1;2;3;"/>
  <p:tag name="CHARTSTRINGSTD" val="2 7 5"/>
  <p:tag name="CHARTSTRINGREV" val="5 7 2"/>
  <p:tag name="CHARTSTRINGSTDPER" val="0.142857142857143 0.5 0.357142857142857"/>
  <p:tag name="CHARTSTRINGREVPER" val="0.357142857142857 0.5 0.142857142857143"/>
  <p:tag name="ANONYMOUSTEMP" val="False"/>
  <p:tag name="RESPONSESGATHERED" val="True"/>
  <p:tag name="QUESTIONALIAS" val="37.. "/>
  <p:tag name="CORRECTPOINTVALUE" val="0"/>
  <p:tag name="SLIDEORDER" val="4"/>
  <p:tag name="SLIDEGUID" val="D3F0E9363104415EAA19567FC34ABAC5"/>
  <p:tag name="VALUES" val="No Value|smicln|No Value|smicln|No Value"/>
</p:tagLst>
</file>

<file path=ppt/tags/tag195.xml><?xml version="1.0" encoding="utf-8"?>
<p:tagLst xmlns:a="http://schemas.openxmlformats.org/drawingml/2006/main" xmlns:r="http://schemas.openxmlformats.org/officeDocument/2006/relationships" xmlns:p="http://schemas.openxmlformats.org/presentationml/2006/main">
  <p:tag name="ANSWERBULLETS" val="3"/>
  <p:tag name="TEXTLENGTH" val="5"/>
  <p:tag name="FONTSIZE" val="32"/>
  <p:tag name="BULLETTYPE" val="ppBulletArabicPeriod"/>
  <p:tag name="ANSWERTEXT" val="A&#10;B&#10;C"/>
  <p:tag name="OLDNUMANSWERS" val="3"/>
</p:tagLst>
</file>

<file path=ppt/tags/tag196.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A|smicln|B|smicln|C"/>
  <p:tag name="TOTALRESPONSES" val="14"/>
  <p:tag name="RESPONSECOUNT" val="14"/>
  <p:tag name="SLICED" val="False"/>
  <p:tag name="RESPONSES" val="1;-;3;3;2;2;3;2;3;2;2;2;-;-;-;1;2;3;"/>
  <p:tag name="CHARTSTRINGSTD" val="2 7 5"/>
  <p:tag name="CHARTSTRINGREV" val="5 7 2"/>
  <p:tag name="CHARTSTRINGSTDPER" val="0.142857142857143 0.5 0.357142857142857"/>
  <p:tag name="CHARTSTRINGREVPER" val="0.357142857142857 0.5 0.142857142857143"/>
  <p:tag name="ANONYMOUSTEMP" val="False"/>
  <p:tag name="RESPONSESGATHERED" val="True"/>
  <p:tag name="QUESTIONALIAS" val="37.. "/>
  <p:tag name="SLIDEORDER" val="5"/>
  <p:tag name="SLIDEGUID" val="4F1B8F553D4A4B1ABBBBBC2FB43F3ED3"/>
  <p:tag name="VALUES" val="Incorrect|smicln|Correct|smicln|Incorrect"/>
</p:tagLst>
</file>

<file path=ppt/tags/tag197.xml><?xml version="1.0" encoding="utf-8"?>
<p:tagLst xmlns:a="http://schemas.openxmlformats.org/drawingml/2006/main" xmlns:r="http://schemas.openxmlformats.org/officeDocument/2006/relationships" xmlns:p="http://schemas.openxmlformats.org/presentationml/2006/main">
  <p:tag name="ANSWERBULLETS" val="3"/>
  <p:tag name="TEXTLENGTH" val="5"/>
  <p:tag name="FONTSIZE" val="32"/>
  <p:tag name="BULLETTYPE" val="ppBulletArabicPeriod"/>
  <p:tag name="ANSWERTEXT" val="A&#10;B&#10;C"/>
  <p:tag name="OLDNUMANSWERS" val="3"/>
</p:tagLst>
</file>

<file path=ppt/tags/tag19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9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QUESTIONALIAS" val="6. Other things equal, this economy will achieve the most rapid rate of growth if: "/>
  <p:tag name="ANSWERSALIAS" val="it chooses point A.|smicln|it chooses point B.|smicln| it chooses point C.|smicln| it chooses point D."/>
  <p:tag name="CORRECTPOINTVALUE" val="1"/>
  <p:tag name="RESPONSESGATHERED" val="False"/>
  <p:tag name="ANONYMOUSTEMP" val="False"/>
  <p:tag name="SLIDEORDER" val="6"/>
  <p:tag name="SLIDEGUID" val="22D9BF2B0DDF4F61A19E9991DCE6D84A"/>
  <p:tag name="VALUES" val="Correct|smicln|Incorrect|smicln|Incorrect|smicln|Incorrect"/>
</p:tagLst>
</file>

<file path=ppt/tags/tag200.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QUESTIONALIAS" val="5. To maximize utility a consumer should spend their money so that the:"/>
  <p:tag name="ANSWERSALIAS" val="Elasticity of demand on all products is the same|smicln|MU obtained from the last dollar spent on each product is the same|smicln|TU derived from each product consumed is the same|smicln|MU of the last unit of each product consumed is the same"/>
  <p:tag name="TOTALRESPONSES" val="12"/>
  <p:tag name="RESPONSECOUNT" val="12"/>
  <p:tag name="SLICED" val="False"/>
  <p:tag name="RESPONSES" val="2;-;2;4;-;2;4;3;3;4;4;2;-;-;3;-;-;2;"/>
  <p:tag name="CHARTSTRINGSTD" val="0 5 3 4"/>
  <p:tag name="CHARTSTRINGREV" val="4 3 5 0"/>
  <p:tag name="CHARTSTRINGSTDPER" val="0 0.416666666666667 0.25 0.333333333333333"/>
  <p:tag name="CHARTSTRINGREVPER" val="0.333333333333333 0.25 0.416666666666667 0"/>
  <p:tag name="ANONYMOUSTEMP" val="False"/>
  <p:tag name="RESPONSESGATHERED" val="True"/>
  <p:tag name="CORRECTPOINTVALUE" val="0"/>
  <p:tag name="SLIDEORDER" val="3"/>
  <p:tag name="SLIDEGUID" val="C5633F3723914123818F395B3D8BE60C"/>
  <p:tag name="VALUES" val="No Value|smicln|No Value|smicln|No Value|smicln|No Value"/>
</p:tagLst>
</file>

<file path=ppt/tags/tag201.xml><?xml version="1.0" encoding="utf-8"?>
<p:tagLst xmlns:a="http://schemas.openxmlformats.org/drawingml/2006/main" xmlns:r="http://schemas.openxmlformats.org/officeDocument/2006/relationships" xmlns:p="http://schemas.openxmlformats.org/presentationml/2006/main">
  <p:tag name="ANSWERBULLETS" val="3"/>
  <p:tag name="TEXTLENGTH" val="222"/>
  <p:tag name="FONTSIZE" val="32"/>
  <p:tag name="BULLETTYPE" val="ppBulletArabicPeriod"/>
  <p:tag name="ANSWERTEXT" val="Elasticity of demand on all products is the same&#10;MU obtained from the last dollar spent on each product is the same&#10;TU derived from each product consumed is the same&#10;MU of the last unit of each product consumed is the same"/>
  <p:tag name="OLDNUMANSWERS" val="4"/>
</p:tagLst>
</file>

<file path=ppt/tags/tag202.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QUESTIONALIAS" val="5. To maximize utility a consumer should spend their money so that the:"/>
  <p:tag name="ANSWERSALIAS" val="Elasticity of demand on all products is the same|smicln|MU obtained from the last dollar spent on each product is the same|smicln|TU derived from each product consumed is the same|smicln|MU of the last unit of each product consumed is the same"/>
  <p:tag name="CORRECTPOINTVALUE" val="1"/>
  <p:tag name="TOTALRESPONSES" val="12"/>
  <p:tag name="RESPONSECOUNT" val="12"/>
  <p:tag name="SLICED" val="False"/>
  <p:tag name="RESPONSES" val="2;-;2;4;-;2;4;3;3;4;4;2;-;-;3;-;-;2;"/>
  <p:tag name="CHARTSTRINGSTD" val="0 5 3 4"/>
  <p:tag name="CHARTSTRINGREV" val="4 3 5 0"/>
  <p:tag name="CHARTSTRINGSTDPER" val="0 0.416666666666667 0.25 0.333333333333333"/>
  <p:tag name="CHARTSTRINGREVPER" val="0.333333333333333 0.25 0.416666666666667 0"/>
  <p:tag name="ANONYMOUSTEMP" val="False"/>
  <p:tag name="RESPONSESGATHERED" val="True"/>
  <p:tag name="SLIDEORDER" val="4"/>
  <p:tag name="SLIDEGUID" val="D5396DC240FE46F283A0174E32EBF1C7"/>
  <p:tag name="VALUES" val="Incorrect|smicln|Correct|smicln|Incorrect|smicln|Incorrect"/>
</p:tagLst>
</file>

<file path=ppt/tags/tag20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04.xml><?xml version="1.0" encoding="utf-8"?>
<p:tagLst xmlns:a="http://schemas.openxmlformats.org/drawingml/2006/main" xmlns:r="http://schemas.openxmlformats.org/officeDocument/2006/relationships" xmlns:p="http://schemas.openxmlformats.org/presentationml/2006/main">
  <p:tag name="ANSWERBULLETS" val="3"/>
  <p:tag name="TEXTLENGTH" val="222"/>
  <p:tag name="FONTSIZE" val="32"/>
  <p:tag name="BULLETTYPE" val="ppBulletArabicPeriod"/>
  <p:tag name="ANSWERTEXT" val="Elasticity of demand on all products is the same&#10;MU obtained from the last dollar spent on each product is the same&#10;TU derived from each product consumed is the same&#10;MU of the last unit of each product consumed is the same"/>
  <p:tag name="OLDNUMANSWERS" val="4"/>
</p:tagLst>
</file>

<file path=ppt/tags/tag205.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ANSWERSALIAS" val="Less of X only if its price rises|smicln|More of Y only if its price rises|smicln|More Y and less X|smicln|More X and less Y"/>
  <p:tag name="QUESTIONALIAS" val="6. Suppose that  the MUx/Px &gt; MUy/Py, to maximize utility the consumer should buy:"/>
  <p:tag name="TOTALRESPONSES" val="14"/>
  <p:tag name="RESPONSECOUNT" val="14"/>
  <p:tag name="SLICED" val="False"/>
  <p:tag name="RESPONSES" val="3;-;4;4;3;3;3;3;3;1;4;4;-;-;3;2;-;3;"/>
  <p:tag name="CHARTSTRINGSTD" val="1 1 8 4"/>
  <p:tag name="CHARTSTRINGREV" val="4 8 1 1"/>
  <p:tag name="CHARTSTRINGSTDPER" val="0.0714285714285714 0.0714285714285714 0.571428571428571 0.285714285714286"/>
  <p:tag name="CHARTSTRINGREVPER" val="0.285714285714286 0.571428571428571 0.0714285714285714 0.0714285714285714"/>
  <p:tag name="ANONYMOUSTEMP" val="False"/>
  <p:tag name="RESPONSESGATHERED" val="True"/>
  <p:tag name="CORRECTPOINTVALUE" val="0"/>
  <p:tag name="SLIDEORDER" val="3"/>
  <p:tag name="SLIDEGUID" val="58D4BEA437594BD3952B439DE75DF8C8"/>
  <p:tag name="VALUES" val="No Value|smicln|No Value|smicln|No Value|smicln|No Value"/>
</p:tagLst>
</file>

<file path=ppt/tags/tag206.xml><?xml version="1.0" encoding="utf-8"?>
<p:tagLst xmlns:a="http://schemas.openxmlformats.org/drawingml/2006/main" xmlns:r="http://schemas.openxmlformats.org/officeDocument/2006/relationships" xmlns:p="http://schemas.openxmlformats.org/presentationml/2006/main">
  <p:tag name="ANSWERBULLETS" val="3"/>
  <p:tag name="TEXTLENGTH" val="103"/>
  <p:tag name="FONTSIZE" val="32"/>
  <p:tag name="BULLETTYPE" val="ppBulletArabicPeriod"/>
  <p:tag name="ANSWERTEXT" val="Less of X only if its price rises&#10;More of Y only if its price rises&#10;More Y and less X&#10;More X and less Y"/>
  <p:tag name="OLDNUMANSWERS" val="4"/>
</p:tagLst>
</file>

<file path=ppt/tags/tag207.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ANSWERSALIAS" val="Less of X only if its price rises|smicln|More of Y only if its price rises|smicln|More Y and less X|smicln|More X and less Y"/>
  <p:tag name="CORRECTPOINTVALUE" val="1"/>
  <p:tag name="QUESTIONALIAS" val="6. Suppose that  the MUx/Px &gt; MUy/Py, to maximize utility the consumer should buy:"/>
  <p:tag name="TOTALRESPONSES" val="14"/>
  <p:tag name="RESPONSECOUNT" val="14"/>
  <p:tag name="SLICED" val="False"/>
  <p:tag name="RESPONSES" val="3;-;4;4;3;3;3;3;3;1;4;4;-;-;3;2;-;3;"/>
  <p:tag name="CHARTSTRINGSTD" val="1 1 8 4"/>
  <p:tag name="CHARTSTRINGREV" val="4 8 1 1"/>
  <p:tag name="CHARTSTRINGSTDPER" val="0.0714285714285714 0.0714285714285714 0.571428571428571 0.285714285714286"/>
  <p:tag name="CHARTSTRINGREVPER" val="0.285714285714286 0.571428571428571 0.0714285714285714 0.0714285714285714"/>
  <p:tag name="ANONYMOUSTEMP" val="False"/>
  <p:tag name="RESPONSESGATHERED" val="True"/>
  <p:tag name="SLIDEORDER" val="4"/>
  <p:tag name="SLIDEGUID" val="0BCEE5897DAA437893DBBF3F0968332F"/>
  <p:tag name="VALUES" val="Incorrect|smicln|Incorrect|smicln|Incorrect|smicln|Correct"/>
</p:tagLst>
</file>

<file path=ppt/tags/tag208.xml><?xml version="1.0" encoding="utf-8"?>
<p:tagLst xmlns:a="http://schemas.openxmlformats.org/drawingml/2006/main" xmlns:r="http://schemas.openxmlformats.org/officeDocument/2006/relationships" xmlns:p="http://schemas.openxmlformats.org/presentationml/2006/main">
  <p:tag name="ANSWERBULLETS" val="3"/>
  <p:tag name="TEXTLENGTH" val="103"/>
  <p:tag name="FONTSIZE" val="32"/>
  <p:tag name="BULLETTYPE" val="ppBulletArabicPeriod"/>
  <p:tag name="ANSWERTEXT" val="Less of X only if its price rises&#10;More of Y only if its price rises&#10;More Y and less X&#10;More X and less Y"/>
  <p:tag name="OLDNUMANSWERS" val="4"/>
</p:tagLst>
</file>

<file path=ppt/tags/tag20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1.xml><?xml version="1.0" encoding="utf-8"?>
<p:tagLst xmlns:a="http://schemas.openxmlformats.org/drawingml/2006/main" xmlns:r="http://schemas.openxmlformats.org/officeDocument/2006/relationships" xmlns:p="http://schemas.openxmlformats.org/presentationml/2006/main">
  <p:tag name="ANSWERBULLETS" val="3"/>
  <p:tag name="TEXTLENGTH" val="81"/>
  <p:tag name="FONTSIZE" val="32"/>
  <p:tag name="BULLETTYPE" val="ppBulletArabicPeriod"/>
  <p:tag name="ANSWERTEXT" val="it chooses point A.&#10;it chooses point B.&#10; it chooses point C.&#10; it chooses point D."/>
  <p:tag name="OLDNUMANSWERS" val="4"/>
</p:tagLst>
</file>

<file path=ppt/tags/tag210.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ANSWERSALIAS" val="1X and 4Y|smicln|3X and 3Y|smicln|5X and 2Y|smicln|7X and 1Y"/>
  <p:tag name="QUESTIONALIAS" val="8. If: PX=$2,  PY=$4,  income=$18  How many of each will a rational  consumer buy?  YP 25, #4"/>
  <p:tag name="TOTALRESPONSES" val="13"/>
  <p:tag name="RESPONSECOUNT" val="13"/>
  <p:tag name="SLICED" val="False"/>
  <p:tag name="RESPONSES" val="2;-;2;2;2;2;2;2;2;2;2;2;-;-;2;-;-;2;"/>
  <p:tag name="CHARTSTRINGSTD" val="0 13 0 0"/>
  <p:tag name="CHARTSTRINGREV" val="0 0 13 0"/>
  <p:tag name="CHARTSTRINGSTDPER" val="0 1 0 0"/>
  <p:tag name="CHARTSTRINGREVPER" val="0 0 1 0"/>
  <p:tag name="ANONYMOUSTEMP" val="False"/>
  <p:tag name="RESPONSESGATHERED" val="True"/>
  <p:tag name="CORRECTPOINTVALUE" val="0"/>
  <p:tag name="SLIDEORDER" val="4"/>
  <p:tag name="SLIDEGUID" val="7059575940954E20B1EA8BAE5B81A4BE"/>
  <p:tag name="VALUES" val="No Value|smicln|No Value|smicln|No Value|smicln|No Value"/>
</p:tagLst>
</file>

<file path=ppt/tags/tag211.xml><?xml version="1.0" encoding="utf-8"?>
<p:tagLst xmlns:a="http://schemas.openxmlformats.org/drawingml/2006/main" xmlns:r="http://schemas.openxmlformats.org/officeDocument/2006/relationships" xmlns:p="http://schemas.openxmlformats.org/presentationml/2006/main">
  <p:tag name="ANSWERBULLETS" val="3"/>
  <p:tag name="TEXTLENGTH" val="39"/>
  <p:tag name="FONTSIZE" val="32"/>
  <p:tag name="BULLETTYPE" val="ppBulletArabicPeriod"/>
  <p:tag name="ANSWERTEXT" val="1X and 4Y&#10;3X and 3Y&#10;5X and 2Y&#10;7X and 1Y"/>
  <p:tag name="OLDNUMANSWERS" val="4"/>
</p:tagLst>
</file>

<file path=ppt/tags/tag212.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1X and 4Y|smicln|3X and 3Y|smicln|5X and 2Y|smicln|7X and 1Y"/>
  <p:tag name="QUESTIONALIAS" val="8. If: PX=$2,  PY=$4,  income=$18  How many of each will a rational  consumer buy?  YP 25, #4"/>
  <p:tag name="TOTALRESPONSES" val="13"/>
  <p:tag name="RESPONSECOUNT" val="13"/>
  <p:tag name="SLICED" val="False"/>
  <p:tag name="RESPONSES" val="2;-;2;2;2;2;2;2;2;2;2;2;-;-;2;-;-;2;"/>
  <p:tag name="CHARTSTRINGSTD" val="0 13 0 0"/>
  <p:tag name="CHARTSTRINGREV" val="0 0 13 0"/>
  <p:tag name="CHARTSTRINGSTDPER" val="0 1 0 0"/>
  <p:tag name="CHARTSTRINGREVPER" val="0 0 1 0"/>
  <p:tag name="ANONYMOUSTEMP" val="False"/>
  <p:tag name="RESPONSESGATHERED" val="True"/>
  <p:tag name="SLIDEORDER" val="3"/>
  <p:tag name="SLIDEGUID" val="C39EA16EB5F941B197A575725ECAA025"/>
  <p:tag name="VALUES" val="Incorrect|smicln|Correct|smicln|Incorrect|smicln|Incorrect"/>
</p:tagLst>
</file>

<file path=ppt/tags/tag21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14.xml><?xml version="1.0" encoding="utf-8"?>
<p:tagLst xmlns:a="http://schemas.openxmlformats.org/drawingml/2006/main" xmlns:r="http://schemas.openxmlformats.org/officeDocument/2006/relationships" xmlns:p="http://schemas.openxmlformats.org/presentationml/2006/main">
  <p:tag name="ANSWERBULLETS" val="3"/>
  <p:tag name="TEXTLENGTH" val="39"/>
  <p:tag name="FONTSIZE" val="32"/>
  <p:tag name="BULLETTYPE" val="ppBulletArabicPeriod"/>
  <p:tag name="ANSWERTEXT" val="1X and 4Y&#10;3X and 3Y&#10;5X and 2Y&#10;7X and 1Y"/>
  <p:tag name="OLDNUMANSWERS" val="4"/>
</p:tagLst>
</file>

<file path=ppt/tags/tag215.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ANSWERSALIAS" val="49 utils|smicln|50 utils|smicln|52 utils|smicln|55 utils"/>
  <p:tag name="QUESTIONALIAS" val="9. If: PX=$2, PY=$4,  income=$18 what is the maximum utility possible?  YP 25, #5"/>
  <p:tag name="TOTALRESPONSES" val="12"/>
  <p:tag name="RESPONSECOUNT" val="12"/>
  <p:tag name="SLICED" val="False"/>
  <p:tag name="RESPONSES" val="4;-;4;4;4;4;4;-;4;4;-;4;-;-;-;4;4;4;"/>
  <p:tag name="CHARTSTRINGSTD" val="0 0 0 12"/>
  <p:tag name="CHARTSTRINGREV" val="12 0 0 0"/>
  <p:tag name="CHARTSTRINGSTDPER" val="0 0 0 1"/>
  <p:tag name="CHARTSTRINGREVPER" val="1 0 0 0"/>
  <p:tag name="ANONYMOUSTEMP" val="False"/>
  <p:tag name="RESPONSESGATHERED" val="True"/>
  <p:tag name="CORRECTPOINTVALUE" val="0"/>
  <p:tag name="SLIDEORDER" val="4"/>
  <p:tag name="SLIDEGUID" val="803A7CE3307A4258B1ECD24CECA7FE6F"/>
  <p:tag name="VALUES" val="No Value|smicln|No Value|smicln|No Value|smicln|No Value"/>
</p:tagLst>
</file>

<file path=ppt/tags/tag216.xml><?xml version="1.0" encoding="utf-8"?>
<p:tagLst xmlns:a="http://schemas.openxmlformats.org/drawingml/2006/main" xmlns:r="http://schemas.openxmlformats.org/officeDocument/2006/relationships" xmlns:p="http://schemas.openxmlformats.org/presentationml/2006/main">
  <p:tag name="ANSWERBULLETS" val="3"/>
  <p:tag name="TEXTLENGTH" val="35"/>
  <p:tag name="FONTSIZE" val="32"/>
  <p:tag name="BULLETTYPE" val="ppBulletArabicPeriod"/>
  <p:tag name="ANSWERTEXT" val="49 utils&#10;50 utils&#10;52 utils&#10;55 utils"/>
  <p:tag name="OLDNUMANSWERS" val="4"/>
</p:tagLst>
</file>

<file path=ppt/tags/tag217.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49 utils|smicln|50 utils|smicln|52 utils|smicln|55 utils"/>
  <p:tag name="QUESTIONALIAS" val="9. If: PX=$2, PY=$4,  income=$18 what is the maximum utility possible?  YP 25, #5"/>
  <p:tag name="TOTALRESPONSES" val="12"/>
  <p:tag name="RESPONSECOUNT" val="12"/>
  <p:tag name="SLICED" val="False"/>
  <p:tag name="RESPONSES" val="4;-;4;4;4;4;4;-;4;4;-;4;-;-;-;4;4;4;"/>
  <p:tag name="CHARTSTRINGSTD" val="0 0 0 12"/>
  <p:tag name="CHARTSTRINGREV" val="12 0 0 0"/>
  <p:tag name="CHARTSTRINGSTDPER" val="0 0 0 1"/>
  <p:tag name="CHARTSTRINGREVPER" val="1 0 0 0"/>
  <p:tag name="ANONYMOUSTEMP" val="False"/>
  <p:tag name="RESPONSESGATHERED" val="True"/>
  <p:tag name="SLIDEORDER" val="5"/>
  <p:tag name="SLIDEGUID" val="F28FFB0B5F0E4D55A92D9172879A48D4"/>
  <p:tag name="VALUES" val="Incorrect|smicln|Incorrect|smicln|Incorrect|smicln|Correct"/>
</p:tagLst>
</file>

<file path=ppt/tags/tag218.xml><?xml version="1.0" encoding="utf-8"?>
<p:tagLst xmlns:a="http://schemas.openxmlformats.org/drawingml/2006/main" xmlns:r="http://schemas.openxmlformats.org/officeDocument/2006/relationships" xmlns:p="http://schemas.openxmlformats.org/presentationml/2006/main">
  <p:tag name="ANSWERBULLETS" val="3"/>
  <p:tag name="TEXTLENGTH" val="35"/>
  <p:tag name="FONTSIZE" val="32"/>
  <p:tag name="BULLETTYPE" val="ppBulletArabicPeriod"/>
  <p:tag name="ANSWERTEXT" val="49 utils&#10;50 utils&#10;52 utils&#10;55 utils"/>
  <p:tag name="OLDNUMANSWERS" val="4"/>
</p:tagLst>
</file>

<file path=ppt/tags/tag21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20.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QUESTIONALIAS" val="2. Pam runs her own plumbing business.  Last year she earned $100 in total revenue and paid $65 to her suppliers and employees. Last year she was offered $40 to work for another plumber. What is Pam’s accounting profit?"/>
  <p:tag name="ANSWERSALIAS" val="$ 0|smicln|$ 35|smicln|-$ 5|smicln|$ 40"/>
  <p:tag name="TOTALRESPONSES" val="12"/>
  <p:tag name="RESPONSECOUNT" val="12"/>
  <p:tag name="SLICED" val="False"/>
  <p:tag name="RESPONSES" val="2;-;3;2;-;4;-;3;3;2;2;2;2;2;2;-;"/>
  <p:tag name="CHARTSTRINGSTD" val="0 8 3 1"/>
  <p:tag name="CHARTSTRINGREV" val="1 3 8 0"/>
  <p:tag name="CHARTSTRINGSTDPER" val="0 0.666666666666667 0.25 0.0833333333333333"/>
  <p:tag name="CHARTSTRINGREVPER" val="0.0833333333333333 0.25 0.666666666666667 0"/>
  <p:tag name="RESPONSESGATHERED" val="False"/>
  <p:tag name="ANONYMOUSTEMP" val="False"/>
  <p:tag name="CORRECTPOINTVALUE" val="0"/>
  <p:tag name="SLIDEORDER" val="3"/>
  <p:tag name="SLIDEGUID" val="2591B428ABCA4AB8BD19C09E49695C15"/>
  <p:tag name="VALUES" val="No Value|smicln|No Value|smicln|No Value|smicln|No Value"/>
</p:tagLst>
</file>

<file path=ppt/tags/tag221.xml><?xml version="1.0" encoding="utf-8"?>
<p:tagLst xmlns:a="http://schemas.openxmlformats.org/drawingml/2006/main" xmlns:r="http://schemas.openxmlformats.org/officeDocument/2006/relationships" xmlns:p="http://schemas.openxmlformats.org/presentationml/2006/main">
  <p:tag name="ANSWERBULLETS" val="3"/>
  <p:tag name="TEXTLENGTH" val="18"/>
  <p:tag name="FONTSIZE" val="32"/>
  <p:tag name="BULLETTYPE" val="ppBulletArabicPeriod"/>
  <p:tag name="ANSWERTEXT" val="$ 0&#10;$ 35&#10;-$ 5&#10;$ 40"/>
  <p:tag name="OLDNUMANSWERS" val="4"/>
</p:tagLst>
</file>

<file path=ppt/tags/tag222.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QUESTIONALIAS" val="2. Pam runs her own plumbing business.  Last year she earned $100 in total revenue and paid $65 to her suppliers and employees. Last year she was offered $40 to work for another plumber. What is Pam’s accounting profit?"/>
  <p:tag name="ANSWERSALIAS" val="$ 0|smicln|$ 35|smicln|-$ 5|smicln|$ 40"/>
  <p:tag name="CORRECTPOINTVALUE" val="1"/>
  <p:tag name="TOTALRESPONSES" val="12"/>
  <p:tag name="RESPONSECOUNT" val="12"/>
  <p:tag name="SLICED" val="False"/>
  <p:tag name="RESPONSES" val="2;-;3;2;-;4;-;3;3;2;2;2;2;2;2;-;"/>
  <p:tag name="CHARTSTRINGSTD" val="0 8 3 1"/>
  <p:tag name="CHARTSTRINGREV" val="1 3 8 0"/>
  <p:tag name="CHARTSTRINGSTDPER" val="0 0.666666666666667 0.25 0.0833333333333333"/>
  <p:tag name="CHARTSTRINGREVPER" val="0.0833333333333333 0.25 0.666666666666667 0"/>
  <p:tag name="RESPONSESGATHERED" val="False"/>
  <p:tag name="ANONYMOUSTEMP" val="False"/>
  <p:tag name="SLIDEORDER" val="4"/>
  <p:tag name="SLIDEGUID" val="E397A98D8D064987B352C8287820061C"/>
  <p:tag name="VALUES" val="Incorrect|smicln|Correct|smicln|Incorrect|smicln|Incorrect"/>
</p:tagLst>
</file>

<file path=ppt/tags/tag22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24.xml><?xml version="1.0" encoding="utf-8"?>
<p:tagLst xmlns:a="http://schemas.openxmlformats.org/drawingml/2006/main" xmlns:r="http://schemas.openxmlformats.org/officeDocument/2006/relationships" xmlns:p="http://schemas.openxmlformats.org/presentationml/2006/main">
  <p:tag name="ANSWERBULLETS" val="3"/>
  <p:tag name="TEXTLENGTH" val="18"/>
  <p:tag name="FONTSIZE" val="32"/>
  <p:tag name="BULLETTYPE" val="ppBulletArabicPeriod"/>
  <p:tag name="ANSWERTEXT" val="$ 0&#10;$ 35&#10;-$ 5&#10;$ 40"/>
  <p:tag name="OLDNUMANSWERS" val="4"/>
</p:tagLst>
</file>

<file path=ppt/tags/tag225.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QUESTIONALIAS" val="3. Pam runs her own plumbing business.  Last year she earned $100 in total revenue and paid $65 to her suppliers and employees. Last year she was offered $40 to work for another plumber. What is Pam’s economic  profit? "/>
  <p:tag name="ANSWERSALIAS" val="$ 0|smicln|$ 35|smicln|- $ 5|smicln|$ 40"/>
  <p:tag name="TOTALRESPONSES" val="13"/>
  <p:tag name="RESPONSECOUNT" val="13"/>
  <p:tag name="SLICED" val="False"/>
  <p:tag name="RESPONSES" val="3;-;3;3;3;3;3;3;3;-;3;3;3;3;3;-;"/>
  <p:tag name="CHARTSTRINGSTD" val="0 0 13 0"/>
  <p:tag name="CHARTSTRINGREV" val="0 13 0 0"/>
  <p:tag name="CHARTSTRINGSTDPER" val="0 0 1 0"/>
  <p:tag name="CHARTSTRINGREVPER" val="0 1 0 0"/>
  <p:tag name="RESPONSESGATHERED" val="False"/>
  <p:tag name="ANONYMOUSTEMP" val="False"/>
  <p:tag name="CORRECTPOINTVALUE" val="0"/>
  <p:tag name="SLIDEORDER" val="3"/>
  <p:tag name="SLIDEGUID" val="4E4562D8B58446FCBF3CF76EE0A3DC9B"/>
  <p:tag name="VALUES" val="No Value|smicln|No Value|smicln|No Value|smicln|No Value"/>
</p:tagLst>
</file>

<file path=ppt/tags/tag226.xml><?xml version="1.0" encoding="utf-8"?>
<p:tagLst xmlns:a="http://schemas.openxmlformats.org/drawingml/2006/main" xmlns:r="http://schemas.openxmlformats.org/officeDocument/2006/relationships" xmlns:p="http://schemas.openxmlformats.org/presentationml/2006/main">
  <p:tag name="ANSWERBULLETS" val="3"/>
  <p:tag name="TEXTLENGTH" val="19"/>
  <p:tag name="FONTSIZE" val="32"/>
  <p:tag name="BULLETTYPE" val="ppBulletArabicPeriod"/>
  <p:tag name="ANSWERTEXT" val="$ 0&#10;$ 35&#10;- $ 5&#10;$ 40"/>
  <p:tag name="OLDNUMANSWERS" val="4"/>
</p:tagLst>
</file>

<file path=ppt/tags/tag227.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QUESTIONALIAS" val="3. Pam runs her own plumbing business.  Last year she earned $100 in total revenue and paid $65 to her suppliers and employees. Last year she was offered $40 to work for another plumber. What is Pam’s economic  profit? "/>
  <p:tag name="ANSWERSALIAS" val="$ 0|smicln|$ 35|smicln|- $ 5|smicln|$ 40"/>
  <p:tag name="CORRECTPOINTVALUE" val="1"/>
  <p:tag name="TOTALRESPONSES" val="13"/>
  <p:tag name="RESPONSECOUNT" val="13"/>
  <p:tag name="SLICED" val="False"/>
  <p:tag name="RESPONSES" val="3;-;3;3;3;3;3;3;3;-;3;3;3;3;3;-;"/>
  <p:tag name="CHARTSTRINGSTD" val="0 0 13 0"/>
  <p:tag name="CHARTSTRINGREV" val="0 13 0 0"/>
  <p:tag name="CHARTSTRINGSTDPER" val="0 0 1 0"/>
  <p:tag name="CHARTSTRINGREVPER" val="0 1 0 0"/>
  <p:tag name="RESPONSESGATHERED" val="False"/>
  <p:tag name="ANONYMOUSTEMP" val="False"/>
  <p:tag name="SLIDEORDER" val="4"/>
  <p:tag name="SLIDEGUID" val="34EB01F5513C425BB5C8559585D44AE7"/>
  <p:tag name="VALUES" val="Incorrect|smicln|Incorrect|smicln|Correct|smicln|Incorrect"/>
</p:tagLst>
</file>

<file path=ppt/tags/tag228.xml><?xml version="1.0" encoding="utf-8"?>
<p:tagLst xmlns:a="http://schemas.openxmlformats.org/drawingml/2006/main" xmlns:r="http://schemas.openxmlformats.org/officeDocument/2006/relationships" xmlns:p="http://schemas.openxmlformats.org/presentationml/2006/main">
  <p:tag name="ANSWERBULLETS" val="3"/>
  <p:tag name="TEXTLENGTH" val="19"/>
  <p:tag name="FONTSIZE" val="32"/>
  <p:tag name="BULLETTYPE" val="ppBulletArabicPeriod"/>
  <p:tag name="ANSWERTEXT" val="$ 0&#10;$ 35&#10;- $ 5&#10;$ 40"/>
  <p:tag name="OLDNUMANSWERS" val="4"/>
</p:tagLst>
</file>

<file path=ppt/tags/tag22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3.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QUESTIONALIAS" val="Answer the next question on the basis of the following information for four highway programs of increasing scope. All figures are in millions of dollars.  7. Which alternative should the government build?"/>
  <p:tag name="ANSWERSALIAS" val="A|smicln|B|smicln|C|smicln|D"/>
  <p:tag name="RESPONSESGATHERED" val="False"/>
  <p:tag name="ANONYMOUSTEMP" val="False"/>
  <p:tag name="CORRECTPOINTVALUE" val="0"/>
  <p:tag name="SLIDEORDER" val="6"/>
  <p:tag name="SLIDEGUID" val="8021C2BE424C4D78BE0AA812CE459DD9"/>
  <p:tag name="VALUES" val="No Value|smicln|No Value|smicln|No Value|smicln|No Value"/>
</p:tagLst>
</file>

<file path=ppt/tags/tag230.xml><?xml version="1.0" encoding="utf-8"?>
<p:tagLst xmlns:a="http://schemas.openxmlformats.org/drawingml/2006/main" xmlns:r="http://schemas.openxmlformats.org/officeDocument/2006/relationships" xmlns:p="http://schemas.openxmlformats.org/presentationml/2006/main">
  <p:tag name="DELIMITERS" val="3.1"/>
</p:tagLst>
</file>

<file path=ppt/tags/tag231.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QUESTIONALIAS" val="4. "/>
  <p:tag name="RESPONSECOUNT" val="11"/>
  <p:tag name="SLICED" val="False"/>
  <p:tag name="RESPONSES" val="-;-;2;2;2;1;2;2;-;2;2;2;2;2;"/>
  <p:tag name="CHARTSTRINGSTD" val="1 10 0"/>
  <p:tag name="CHARTSTRINGREV" val="0 10 1"/>
  <p:tag name="CHARTSTRINGSTDPER" val="0.0909090909090909 0.909090909090909 0"/>
  <p:tag name="CHARTSTRINGREVPER" val="0 0.909090909090909 0.0909090909090909"/>
  <p:tag name="TOTALRESPONSES" val="0"/>
  <p:tag name="RESPONSESGATHERED" val="False"/>
  <p:tag name="ANONYMOUSTEMP" val="False"/>
  <p:tag name="ANSWERSALIAS" val="A|smicln|B|smicln|C"/>
  <p:tag name="CORRECTPOINTVALUE" val="0"/>
  <p:tag name="SLIDEORDER" val="3"/>
  <p:tag name="SLIDEGUID" val="06A2D604093C4B18BA1971B1B90F7137"/>
  <p:tag name="VALUES" val="No Value|smicln|No Value|smicln|No Value"/>
</p:tagLst>
</file>

<file path=ppt/tags/tag232.xml><?xml version="1.0" encoding="utf-8"?>
<p:tagLst xmlns:a="http://schemas.openxmlformats.org/drawingml/2006/main" xmlns:r="http://schemas.openxmlformats.org/officeDocument/2006/relationships" xmlns:p="http://schemas.openxmlformats.org/presentationml/2006/main">
  <p:tag name="ANSWERBULLETS" val="3"/>
  <p:tag name="TEXTLENGTH" val="5"/>
  <p:tag name="FONTSIZE" val="28"/>
  <p:tag name="BULLETTYPE" val="ppBulletArabicPeriod"/>
  <p:tag name="ANSWERTEXT" val="A&#10;B&#10;C"/>
  <p:tag name="OLDNUMANSWERS" val="3"/>
</p:tagLst>
</file>

<file path=ppt/tags/tag233.xml><?xml version="1.0" encoding="utf-8"?>
<p:tagLst xmlns:a="http://schemas.openxmlformats.org/drawingml/2006/main" xmlns:r="http://schemas.openxmlformats.org/officeDocument/2006/relationships" xmlns:p="http://schemas.openxmlformats.org/presentationml/2006/main">
  <p:tag name="HIGHLIGHTER" val="false"/>
</p:tagLst>
</file>

<file path=ppt/tags/tag234.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QUESTIONALIAS" val="4. "/>
  <p:tag name="CORRECTPOINTVALUE" val="1"/>
  <p:tag name="RESPONSECOUNT" val="11"/>
  <p:tag name="SLICED" val="False"/>
  <p:tag name="RESPONSES" val="-;-;2;2;2;1;2;2;-;2;2;2;2;2;"/>
  <p:tag name="CHARTSTRINGSTD" val="1 10 0"/>
  <p:tag name="CHARTSTRINGREV" val="0 10 1"/>
  <p:tag name="CHARTSTRINGSTDPER" val="0.0909090909090909 0.909090909090909 0"/>
  <p:tag name="CHARTSTRINGREVPER" val="0 0.909090909090909 0.0909090909090909"/>
  <p:tag name="TOTALRESPONSES" val="0"/>
  <p:tag name="RESPONSESGATHERED" val="False"/>
  <p:tag name="ANONYMOUSTEMP" val="False"/>
  <p:tag name="ANSWERSALIAS" val="A|smicln|B|smicln|C"/>
  <p:tag name="SLIDEORDER" val="4"/>
  <p:tag name="SLIDEGUID" val="A3B3B5901411452CB25C785A27BD85AF"/>
  <p:tag name="VALUES" val="Incorrect|smicln|Correct|smicln|Incorrect"/>
</p:tagLst>
</file>

<file path=ppt/tags/tag235.xml><?xml version="1.0" encoding="utf-8"?>
<p:tagLst xmlns:a="http://schemas.openxmlformats.org/drawingml/2006/main" xmlns:r="http://schemas.openxmlformats.org/officeDocument/2006/relationships" xmlns:p="http://schemas.openxmlformats.org/presentationml/2006/main">
  <p:tag name="ANSWERBULLETS" val="3"/>
  <p:tag name="TEXTLENGTH" val="5"/>
  <p:tag name="FONTSIZE" val="28"/>
  <p:tag name="BULLETTYPE" val="ppBulletArabicPeriod"/>
  <p:tag name="ANSWERTEXT" val="A&#10;B&#10;C"/>
  <p:tag name="OLDNUMANSWERS" val="3"/>
</p:tagLst>
</file>

<file path=ppt/tags/tag23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37.xml><?xml version="1.0" encoding="utf-8"?>
<p:tagLst xmlns:a="http://schemas.openxmlformats.org/drawingml/2006/main" xmlns:r="http://schemas.openxmlformats.org/officeDocument/2006/relationships" xmlns:p="http://schemas.openxmlformats.org/presentationml/2006/main">
  <p:tag name="HIGHLIGHTER" val="false"/>
</p:tagLst>
</file>

<file path=ppt/tags/tag238.xml><?xml version="1.0" encoding="utf-8"?>
<p:tagLst xmlns:a="http://schemas.openxmlformats.org/drawingml/2006/main" xmlns:r="http://schemas.openxmlformats.org/officeDocument/2006/relationships" xmlns:p="http://schemas.openxmlformats.org/presentationml/2006/main">
  <p:tag name="DELIMITERS" val="3.1"/>
</p:tagLst>
</file>

<file path=ppt/tags/tag239.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QUESTIONALIAS" val="4. The production function (TP curve) shows how:"/>
  <p:tag name="ANSWERSALIAS" val="costs change with output|smicln|costs change with the number of inputs |smicln|output changes with the number of inputs|smicln|profits change with output"/>
  <p:tag name="TOTALRESPONSES" val="13"/>
  <p:tag name="RESPONSECOUNT" val="13"/>
  <p:tag name="SLICED" val="False"/>
  <p:tag name="RESPONSES" val="4;-;3;3;3;3;2;2;3;3;2;-;3;2;3;"/>
  <p:tag name="CHARTSTRINGSTD" val="0 4 8 1"/>
  <p:tag name="CHARTSTRINGREV" val="1 8 4 0"/>
  <p:tag name="CHARTSTRINGSTDPER" val="0 0.307692307692308 0.615384615384615 0.0769230769230769"/>
  <p:tag name="CHARTSTRINGREVPER" val="0.0769230769230769 0.615384615384615 0.307692307692308 0"/>
  <p:tag name="RESPONSESGATHERED" val="False"/>
  <p:tag name="ANONYMOUSTEMP" val="False"/>
  <p:tag name="CORRECTPOINTVALUE" val="0"/>
  <p:tag name="SLIDEORDER" val="4"/>
  <p:tag name="SLIDEGUID" val="94287A97CDBC40F1BE20683256C14E7A"/>
  <p:tag name="VALUES" val="No Value|smicln|No Value|smicln|No Value|smicln|No Value"/>
</p:tagLst>
</file>

<file path=ppt/tags/tag24.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27"/>
  <p:tag name="BULLETTYPE" val="ppBulletArabicPeriod"/>
  <p:tag name="ANSWERTEXT" val="A&#10;B&#10;C&#10;D"/>
  <p:tag name="OLDNUMANSWERS" val="4"/>
</p:tagLst>
</file>

<file path=ppt/tags/tag240.xml><?xml version="1.0" encoding="utf-8"?>
<p:tagLst xmlns:a="http://schemas.openxmlformats.org/drawingml/2006/main" xmlns:r="http://schemas.openxmlformats.org/officeDocument/2006/relationships" xmlns:p="http://schemas.openxmlformats.org/presentationml/2006/main">
  <p:tag name="ANSWERBULLETS" val="3"/>
  <p:tag name="TEXTLENGTH" val="132"/>
  <p:tag name="FONTSIZE" val="32"/>
  <p:tag name="BULLETTYPE" val="ppBulletArabicPeriod"/>
  <p:tag name="ANSWERTEXT" val="costs change with output&#10;costs change with the number of inputs &#10;output changes with the number of inputs&#10;profits change with output"/>
  <p:tag name="OLDNUMANSWERS" val="4"/>
</p:tagLst>
</file>

<file path=ppt/tags/tag241.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QUESTIONALIAS" val="4. The production function (TP curve) shows how:"/>
  <p:tag name="ANSWERSALIAS" val="costs change with output|smicln|costs change with the number of inputs |smicln|output changes with the number of inputs|smicln|profits change with output"/>
  <p:tag name="CORRECTPOINTVALUE" val="1"/>
  <p:tag name="TOTALRESPONSES" val="13"/>
  <p:tag name="RESPONSECOUNT" val="13"/>
  <p:tag name="SLICED" val="False"/>
  <p:tag name="RESPONSES" val="4;-;3;3;3;3;2;2;3;3;2;-;3;2;3;"/>
  <p:tag name="CHARTSTRINGSTD" val="0 4 8 1"/>
  <p:tag name="CHARTSTRINGREV" val="1 8 4 0"/>
  <p:tag name="CHARTSTRINGSTDPER" val="0 0.307692307692308 0.615384615384615 0.0769230769230769"/>
  <p:tag name="CHARTSTRINGREVPER" val="0.0769230769230769 0.615384615384615 0.307692307692308 0"/>
  <p:tag name="RESPONSESGATHERED" val="False"/>
  <p:tag name="ANONYMOUSTEMP" val="False"/>
  <p:tag name="SLIDEORDER" val="5"/>
  <p:tag name="SLIDEGUID" val="C6089D25D0C24A6AA256EFB27A807648"/>
  <p:tag name="VALUES" val="Incorrect|smicln|Incorrect|smicln|Correct|smicln|Incorrect"/>
</p:tagLst>
</file>

<file path=ppt/tags/tag24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43.xml><?xml version="1.0" encoding="utf-8"?>
<p:tagLst xmlns:a="http://schemas.openxmlformats.org/drawingml/2006/main" xmlns:r="http://schemas.openxmlformats.org/officeDocument/2006/relationships" xmlns:p="http://schemas.openxmlformats.org/presentationml/2006/main">
  <p:tag name="ANSWERBULLETS" val="3"/>
  <p:tag name="TEXTLENGTH" val="132"/>
  <p:tag name="FONTSIZE" val="32"/>
  <p:tag name="BULLETTYPE" val="ppBulletArabicPeriod"/>
  <p:tag name="ANSWERTEXT" val="costs change with output&#10;costs change with the number of inputs &#10;output changes with the number of inputs&#10;profits change with output"/>
  <p:tag name="OLDNUMANSWERS" val="4"/>
</p:tagLst>
</file>

<file path=ppt/tags/tag244.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QUESTIONALIAS" val="5. The slope of the TP curve equals zero with the _____ worker."/>
  <p:tag name="ANSWERSALIAS" val="1st|smicln|2nd|smicln|3rd|smicln|4th|smicln|5th|smicln|6th"/>
  <p:tag name="TOTALRESPONSES" val="12"/>
  <p:tag name="RESPONSECOUNT" val="12"/>
  <p:tag name="SLICED" val="False"/>
  <p:tag name="RESPONSES" val="6;-;5;6;5;5;-;1;5;5;-;2;5;6;5;"/>
  <p:tag name="CHARTSTRINGSTD" val="1 1 0 0 7 3"/>
  <p:tag name="CHARTSTRINGREV" val="3 7 0 0 1 1"/>
  <p:tag name="CHARTSTRINGSTDPER" val="0.0833333333333333 0.0833333333333333 0 0 0.583333333333333 0.25"/>
  <p:tag name="CHARTSTRINGREVPER" val="0.25 0.583333333333333 0 0 0.0833333333333333 0.0833333333333333"/>
  <p:tag name="RESPONSESGATHERED" val="False"/>
  <p:tag name="ANONYMOUSTEMP" val="False"/>
  <p:tag name="CORRECTPOINTVALUE" val="0"/>
  <p:tag name="SLIDEORDER" val="3"/>
  <p:tag name="SLIDEGUID" val="FDCF97104DE348C5B35133859B5E1E90"/>
  <p:tag name="VALUES" val="No Value|smicln|No Value|smicln|No Value|smicln|No Value|smicln|No Value|smicln|No Value"/>
</p:tagLst>
</file>

<file path=ppt/tags/tag245.xml><?xml version="1.0" encoding="utf-8"?>
<p:tagLst xmlns:a="http://schemas.openxmlformats.org/drawingml/2006/main" xmlns:r="http://schemas.openxmlformats.org/officeDocument/2006/relationships" xmlns:p="http://schemas.openxmlformats.org/presentationml/2006/main">
  <p:tag name="ANSWERBULLETS" val="3"/>
  <p:tag name="TEXTLENGTH" val="23"/>
  <p:tag name="FONTSIZE" val="32"/>
  <p:tag name="BULLETTYPE" val="ppBulletArabicPeriod"/>
  <p:tag name="ANSWERTEXT" val="1st&#10;2nd&#10;3rd&#10;4th&#10;5th&#10;6th"/>
  <p:tag name="OLDNUMANSWERS" val="6"/>
</p:tagLst>
</file>

<file path=ppt/tags/tag246.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QUESTIONALIAS" val="5. The slope of the TP curve equals zero with the _____ worker."/>
  <p:tag name="ANSWERSALIAS" val="1st|smicln|2nd|smicln|3rd|smicln|4th|smicln|5th|smicln|6th"/>
  <p:tag name="CORRECTPOINTVALUE" val="1"/>
  <p:tag name="TOTALRESPONSES" val="12"/>
  <p:tag name="RESPONSECOUNT" val="12"/>
  <p:tag name="SLICED" val="False"/>
  <p:tag name="RESPONSES" val="6;-;5;6;5;5;-;1;5;5;-;2;5;6;5;"/>
  <p:tag name="CHARTSTRINGSTD" val="1 1 0 0 7 3"/>
  <p:tag name="CHARTSTRINGREV" val="3 7 0 0 1 1"/>
  <p:tag name="CHARTSTRINGSTDPER" val="0.0833333333333333 0.0833333333333333 0 0 0.583333333333333 0.25"/>
  <p:tag name="CHARTSTRINGREVPER" val="0.25 0.583333333333333 0 0 0.0833333333333333 0.0833333333333333"/>
  <p:tag name="RESPONSESGATHERED" val="False"/>
  <p:tag name="ANONYMOUSTEMP" val="False"/>
  <p:tag name="SLIDEORDER" val="4"/>
  <p:tag name="SLIDEGUID" val="DEE2A8164BF74D6CA94387D8814EF5DF"/>
  <p:tag name="VALUES" val="Incorrect|smicln|Incorrect|smicln|Incorrect|smicln|Incorrect|smicln|Correct|smicln|Incorrect"/>
</p:tagLst>
</file>

<file path=ppt/tags/tag24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48.xml><?xml version="1.0" encoding="utf-8"?>
<p:tagLst xmlns:a="http://schemas.openxmlformats.org/drawingml/2006/main" xmlns:r="http://schemas.openxmlformats.org/officeDocument/2006/relationships" xmlns:p="http://schemas.openxmlformats.org/presentationml/2006/main">
  <p:tag name="ANSWERBULLETS" val="3"/>
  <p:tag name="TEXTLENGTH" val="23"/>
  <p:tag name="FONTSIZE" val="32"/>
  <p:tag name="BULLETTYPE" val="ppBulletArabicPeriod"/>
  <p:tag name="ANSWERTEXT" val="1st&#10;2nd&#10;3rd&#10;4th&#10;5th&#10;6th"/>
  <p:tag name="OLDNUMANSWERS" val="6"/>
</p:tagLst>
</file>

<file path=ppt/tags/tag249.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SLIDEID" val="C4712710A88B4165A390245CECE8F623"/>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4;4;4;1;2;4;4;4;4;4;4;2;4;4;2;2;4;4;4;4;4;4;2;4;4;4;4;4;4;"/>
  <p:tag name="CHARTSTRINGSTD" val="1 5 0 24"/>
  <p:tag name="CHARTSTRINGREV" val="24 0 5 1"/>
  <p:tag name="CHARTSTRINGSTDPER" val="0.0333333333333333 0.166666666666667 0 0.8"/>
  <p:tag name="CHARTSTRINGREVPER" val="0.8 0 0.166666666666667 0.0333333333333333"/>
  <p:tag name="QUESTIONALIAS" val="Answer the next question on the basis of the following information for four highway programs of increasing scope. All figures are in millions of dollars.  7. Which alternative should the government build?"/>
  <p:tag name="ANSWERSALIAS" val="A|smicln|B|smicln|C|smicln|D"/>
  <p:tag name="CORRECTPOINTVALUE" val="1"/>
  <p:tag name="RESPONSESGATHERED" val="False"/>
  <p:tag name="ANONYMOUSTEMP" val="False"/>
  <p:tag name="SLIDEORDER" val="7"/>
  <p:tag name="SLIDEGUID" val="34EA5F8398424BA99F5A37187B87267C"/>
  <p:tag name="VALUES" val="Incorrect|smicln|Correct|smicln|Incorrect|smicln|Incorrect"/>
</p:tagLst>
</file>

<file path=ppt/tags/tag250.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QUESTIONALIAS" val="7. Diminishing marginal returns begin with the _____ worker."/>
  <p:tag name="ANSWERSALIAS" val="1st|smicln|2nd|smicln|3rd|smicln|4th|smicln|5th|smicln|6th"/>
  <p:tag name="TOTALRESPONSES" val="13"/>
  <p:tag name="RESPONSECOUNT" val="13"/>
  <p:tag name="SLICED" val="False"/>
  <p:tag name="RESPONSES" val="6;-;3;4;2;6;6;6;4;-;6;6;4;6;6;"/>
  <p:tag name="CHARTSTRINGSTD" val="0 1 1 3 0 8"/>
  <p:tag name="CHARTSTRINGREV" val="8 0 3 1 1 0"/>
  <p:tag name="CHARTSTRINGSTDPER" val="0 0.0769230769230769 0.0769230769230769 0.230769230769231 0 0.615384615384615"/>
  <p:tag name="CHARTSTRINGREVPER" val="0.615384615384615 0 0.230769230769231 0.0769230769230769 0.0769230769230769 0"/>
  <p:tag name="RESPONSESGATHERED" val="False"/>
  <p:tag name="ANONYMOUSTEMP" val="False"/>
  <p:tag name="CORRECTPOINTVALUE" val="0"/>
  <p:tag name="SLIDEORDER" val="3"/>
  <p:tag name="SLIDEGUID" val="8012D86657D24BE18161E8EBCF15386B"/>
  <p:tag name="VALUES" val="No Value|smicln|No Value|smicln|No Value|smicln|No Value|smicln|No Value|smicln|No Value"/>
</p:tagLst>
</file>

<file path=ppt/tags/tag251.xml><?xml version="1.0" encoding="utf-8"?>
<p:tagLst xmlns:a="http://schemas.openxmlformats.org/drawingml/2006/main" xmlns:r="http://schemas.openxmlformats.org/officeDocument/2006/relationships" xmlns:p="http://schemas.openxmlformats.org/presentationml/2006/main">
  <p:tag name="ANSWERBULLETS" val="3"/>
  <p:tag name="TEXTLENGTH" val="23"/>
  <p:tag name="FONTSIZE" val="32"/>
  <p:tag name="BULLETTYPE" val="ppBulletArabicPeriod"/>
  <p:tag name="ANSWERTEXT" val="1st&#10;2nd&#10;3rd&#10;4th&#10;5th&#10;6th"/>
  <p:tag name="OLDNUMANSWERS" val="6"/>
</p:tagLst>
</file>

<file path=ppt/tags/tag252.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QUESTIONALIAS" val="7. Diminishing marginal returns begin with the _____ worker."/>
  <p:tag name="ANSWERSALIAS" val="1st|smicln|2nd|smicln|3rd|smicln|4th|smicln|5th|smicln|6th"/>
  <p:tag name="CORRECTPOINTVALUE" val="1"/>
  <p:tag name="TOTALRESPONSES" val="13"/>
  <p:tag name="RESPONSECOUNT" val="13"/>
  <p:tag name="SLICED" val="False"/>
  <p:tag name="RESPONSES" val="6;-;3;4;2;6;6;6;4;-;6;6;4;6;6;"/>
  <p:tag name="CHARTSTRINGSTD" val="0 1 1 3 0 8"/>
  <p:tag name="CHARTSTRINGREV" val="8 0 3 1 1 0"/>
  <p:tag name="CHARTSTRINGSTDPER" val="0 0.0769230769230769 0.0769230769230769 0.230769230769231 0 0.615384615384615"/>
  <p:tag name="CHARTSTRINGREVPER" val="0.615384615384615 0 0.230769230769231 0.0769230769230769 0.0769230769230769 0"/>
  <p:tag name="RESPONSESGATHERED" val="False"/>
  <p:tag name="ANONYMOUSTEMP" val="False"/>
  <p:tag name="SLIDEORDER" val="4"/>
  <p:tag name="SLIDEGUID" val="7F7D02FC522E4841A85EB25BDE232229"/>
  <p:tag name="VALUES" val="Incorrect|smicln|Incorrect|smicln|Correct|smicln|Incorrect|smicln|Incorrect|smicln|Incorrect"/>
</p:tagLst>
</file>

<file path=ppt/tags/tag25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54.xml><?xml version="1.0" encoding="utf-8"?>
<p:tagLst xmlns:a="http://schemas.openxmlformats.org/drawingml/2006/main" xmlns:r="http://schemas.openxmlformats.org/officeDocument/2006/relationships" xmlns:p="http://schemas.openxmlformats.org/presentationml/2006/main">
  <p:tag name="ANSWERBULLETS" val="3"/>
  <p:tag name="TEXTLENGTH" val="23"/>
  <p:tag name="FONTSIZE" val="32"/>
  <p:tag name="BULLETTYPE" val="ppBulletArabicPeriod"/>
  <p:tag name="ANSWERTEXT" val="1st&#10;2nd&#10;3rd&#10;4th&#10;5th&#10;6th"/>
  <p:tag name="OLDNUMANSWERS" val="6"/>
</p:tagLst>
</file>

<file path=ppt/tags/tag255.xml><?xml version="1.0" encoding="utf-8"?>
<p:tagLst xmlns:a="http://schemas.openxmlformats.org/drawingml/2006/main" xmlns:r="http://schemas.openxmlformats.org/officeDocument/2006/relationships" xmlns:p="http://schemas.openxmlformats.org/presentationml/2006/main">
  <p:tag name="DELIMITERS" val="3.1"/>
</p:tagLst>
</file>

<file path=ppt/tags/tag256.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ANSWERSALIAS" val="Increasing and positive|smicln|Increasing and negative|smicln|Decreasing and positive|smicln|Decreasing and negative"/>
  <p:tag name="QUESTIONALIAS" val="9. When the TP curve is increasing at a decreasing rate, then MP is"/>
  <p:tag name="TOTALRESPONSES" val="13"/>
  <p:tag name="RESPONSECOUNT" val="13"/>
  <p:tag name="SLICED" val="False"/>
  <p:tag name="RESPONSES" val="4;-;2;2;2;3;2;2;3;2;1;4;3;4;-;"/>
  <p:tag name="CHARTSTRINGSTD" val="1 6 3 3"/>
  <p:tag name="CHARTSTRINGREV" val="3 3 6 1"/>
  <p:tag name="CHARTSTRINGSTDPER" val="0.0769230769230769 0.461538461538462 0.230769230769231 0.230769230769231"/>
  <p:tag name="CHARTSTRINGREVPER" val="0.230769230769231 0.230769230769231 0.461538461538462 0.0769230769230769"/>
  <p:tag name="RESPONSESGATHERED" val="False"/>
  <p:tag name="ANONYMOUSTEMP" val="False"/>
  <p:tag name="CORRECTPOINTVALUE" val="0"/>
  <p:tag name="SLIDEORDER" val="3"/>
  <p:tag name="SLIDEGUID" val="E3A31F17FDBF4AC9A92D42AA36D3FD29"/>
  <p:tag name="VALUES" val="No Value|smicln|No Value|smicln|No Value|smicln|No Value"/>
</p:tagLst>
</file>

<file path=ppt/tags/tag257.xml><?xml version="1.0" encoding="utf-8"?>
<p:tagLst xmlns:a="http://schemas.openxmlformats.org/drawingml/2006/main" xmlns:r="http://schemas.openxmlformats.org/officeDocument/2006/relationships" xmlns:p="http://schemas.openxmlformats.org/presentationml/2006/main">
  <p:tag name="ANSWERBULLETS" val="3"/>
  <p:tag name="TEXTLENGTH" val="95"/>
  <p:tag name="FONTSIZE" val="32"/>
  <p:tag name="BULLETTYPE" val="ppBulletArabicPeriod"/>
  <p:tag name="ANSWERTEXT" val="Increasing and positive&#10;Increasing and negative&#10;Decreasing and positive&#10;Decreasing and negative"/>
  <p:tag name="OLDNUMANSWERS" val="4"/>
</p:tagLst>
</file>

<file path=ppt/tags/tag258.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ANSWERSALIAS" val="Increasing and positive|smicln|Increasing and negative|smicln|Decreasing and positive|smicln|Decreasing and negative"/>
  <p:tag name="QUESTIONALIAS" val="9. When the TP curve is increasing at a decreasing rate, then MP is"/>
  <p:tag name="CORRECTPOINTVALUE" val="1"/>
  <p:tag name="TOTALRESPONSES" val="13"/>
  <p:tag name="RESPONSECOUNT" val="13"/>
  <p:tag name="SLICED" val="False"/>
  <p:tag name="RESPONSES" val="4;-;2;2;2;3;2;2;3;2;1;4;3;4;-;"/>
  <p:tag name="CHARTSTRINGSTD" val="1 6 3 3"/>
  <p:tag name="CHARTSTRINGREV" val="3 3 6 1"/>
  <p:tag name="CHARTSTRINGSTDPER" val="0.0769230769230769 0.461538461538462 0.230769230769231 0.230769230769231"/>
  <p:tag name="CHARTSTRINGREVPER" val="0.230769230769231 0.230769230769231 0.461538461538462 0.0769230769230769"/>
  <p:tag name="RESPONSESGATHERED" val="False"/>
  <p:tag name="ANONYMOUSTEMP" val="False"/>
  <p:tag name="SLIDEORDER" val="4"/>
  <p:tag name="SLIDEGUID" val="0B15C61C2C304058900EF00E43654565"/>
  <p:tag name="VALUES" val="Incorrect|smicln|Incorrect|smicln|Correct|smicln|Incorrect"/>
</p:tagLst>
</file>

<file path=ppt/tags/tag25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60.xml><?xml version="1.0" encoding="utf-8"?>
<p:tagLst xmlns:a="http://schemas.openxmlformats.org/drawingml/2006/main" xmlns:r="http://schemas.openxmlformats.org/officeDocument/2006/relationships" xmlns:p="http://schemas.openxmlformats.org/presentationml/2006/main">
  <p:tag name="ANSWERBULLETS" val="3"/>
  <p:tag name="TEXTLENGTH" val="95"/>
  <p:tag name="FONTSIZE" val="32"/>
  <p:tag name="BULLETTYPE" val="ppBulletArabicPeriod"/>
  <p:tag name="ANSWERTEXT" val="Increasing and positive&#10;Increasing and negative&#10;Decreasing and positive&#10;Decreasing and negative"/>
  <p:tag name="OLDNUMANSWERS" val="4"/>
</p:tagLst>
</file>

<file path=ppt/tags/tag261.xml><?xml version="1.0" encoding="utf-8"?>
<p:tagLst xmlns:a="http://schemas.openxmlformats.org/drawingml/2006/main" xmlns:r="http://schemas.openxmlformats.org/officeDocument/2006/relationships" xmlns:p="http://schemas.openxmlformats.org/presentationml/2006/main">
  <p:tag name="DELIMITERS" val="3.1"/>
</p:tagLst>
</file>

<file path=ppt/tags/tag262.xml><?xml version="1.0" encoding="utf-8"?>
<p:tagLst xmlns:a="http://schemas.openxmlformats.org/drawingml/2006/main" xmlns:r="http://schemas.openxmlformats.org/officeDocument/2006/relationships" xmlns:p="http://schemas.openxmlformats.org/presentationml/2006/main">
  <p:tag name="SLIDEID" val="6A7006873F4348BDAC2B6FD9D0C4C801"/>
  <p:tag name="SLIDETYPE" val="Q"/>
  <p:tag name="DEMOGRAPHIC" val="False"/>
  <p:tag name="TEAMASSIGN" val="False"/>
  <p:tag name="SPEEDSCORING" val="False"/>
  <p:tag name="INCORRECTPOINTVALUE" val="0"/>
  <p:tag name="ZEROBASED" val="False"/>
  <p:tag name="DELIMITERS" val="3.1"/>
  <p:tag name="VALUEFORMAT" val="0%"/>
  <p:tag name="QUESTIONALIAS" val="10. Section A of the TP curve is explained by:"/>
  <p:tag name="ANSWERSALIAS" val="Teamwork and specialization|smicln|Problem of congestion|smicln|Overcrowded|smicln|Diminishing  marginal returns"/>
  <p:tag name="TOTALRESPONSES" val="14"/>
  <p:tag name="RESPONSECOUNT" val="14"/>
  <p:tag name="SLICED" val="False"/>
  <p:tag name="RESPONSES" val="1;-;1;1;1;1;1;1;1;1;1;1;1;1;1;"/>
  <p:tag name="CHARTSTRINGSTD" val="14 0 0 0"/>
  <p:tag name="CHARTSTRINGREV" val="0 0 0 14"/>
  <p:tag name="CHARTSTRINGSTDPER" val="1 0 0 0"/>
  <p:tag name="CHARTSTRINGREVPER" val="0 0 0 1"/>
  <p:tag name="RESPONSESGATHERED" val="False"/>
  <p:tag name="ANONYMOUSTEMP" val="False"/>
  <p:tag name="CORRECTPOINTVALUE" val="0"/>
  <p:tag name="SLIDEORDER" val="3"/>
  <p:tag name="SLIDEGUID" val="0F16AEA52006441384E8223A733E996B"/>
  <p:tag name="VALUES" val="No Value|smicln|No Value|smicln|No Value|smicln|No Value"/>
</p:tagLst>
</file>

<file path=ppt/tags/tag263.xml><?xml version="1.0" encoding="utf-8"?>
<p:tagLst xmlns:a="http://schemas.openxmlformats.org/drawingml/2006/main" xmlns:r="http://schemas.openxmlformats.org/officeDocument/2006/relationships" xmlns:p="http://schemas.openxmlformats.org/presentationml/2006/main">
  <p:tag name="ANSWERBULLETS" val="3"/>
  <p:tag name="TEXTLENGTH" val="91"/>
  <p:tag name="FONTSIZE" val="32"/>
  <p:tag name="BULLETTYPE" val="ppBulletArabicPeriod"/>
  <p:tag name="ANSWERTEXT" val="Teamwork and specialization&#10;Problem ofcongestion&#10;Overcrowded&#10;Diminishing marginal returns"/>
  <p:tag name="OLDNUMANSWERS" val="4"/>
</p:tagLst>
</file>

<file path=ppt/tags/tag264.xml><?xml version="1.0" encoding="utf-8"?>
<p:tagLst xmlns:a="http://schemas.openxmlformats.org/drawingml/2006/main" xmlns:r="http://schemas.openxmlformats.org/officeDocument/2006/relationships" xmlns:p="http://schemas.openxmlformats.org/presentationml/2006/main">
  <p:tag name="SLIDEID" val="6A7006873F4348BDAC2B6FD9D0C4C801"/>
  <p:tag name="SLIDETYPE" val="Q"/>
  <p:tag name="DEMOGRAPHIC" val="False"/>
  <p:tag name="TEAMASSIGN" val="False"/>
  <p:tag name="SPEEDSCORING" val="False"/>
  <p:tag name="INCORRECTPOINTVALUE" val="0"/>
  <p:tag name="ZEROBASED" val="False"/>
  <p:tag name="DELIMITERS" val="3.1"/>
  <p:tag name="VALUEFORMAT" val="0%"/>
  <p:tag name="QUESTIONALIAS" val="10. Section A of the TP curve is explained by:"/>
  <p:tag name="ANSWERSALIAS" val="Teamwork and specialization|smicln|Problem of congestion|smicln|Overcrowded|smicln|Diminishing  marginal returns"/>
  <p:tag name="CORRECTPOINTVALUE" val="1"/>
  <p:tag name="TOTALRESPONSES" val="14"/>
  <p:tag name="RESPONSECOUNT" val="14"/>
  <p:tag name="SLICED" val="False"/>
  <p:tag name="RESPONSES" val="1;-;1;1;1;1;1;1;1;1;1;1;1;1;1;"/>
  <p:tag name="CHARTSTRINGSTD" val="14 0 0 0"/>
  <p:tag name="CHARTSTRINGREV" val="0 0 0 14"/>
  <p:tag name="CHARTSTRINGSTDPER" val="1 0 0 0"/>
  <p:tag name="CHARTSTRINGREVPER" val="0 0 0 1"/>
  <p:tag name="RESPONSESGATHERED" val="False"/>
  <p:tag name="ANONYMOUSTEMP" val="False"/>
  <p:tag name="SLIDEORDER" val="4"/>
  <p:tag name="SLIDEGUID" val="5FEC3108364E4C0A96D7DDD8C95BB45C"/>
  <p:tag name="VALUES" val="Correct|smicln|Incorrect|smicln|Incorrect|smicln|Incorrect"/>
</p:tagLst>
</file>

<file path=ppt/tags/tag26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66.xml><?xml version="1.0" encoding="utf-8"?>
<p:tagLst xmlns:a="http://schemas.openxmlformats.org/drawingml/2006/main" xmlns:r="http://schemas.openxmlformats.org/officeDocument/2006/relationships" xmlns:p="http://schemas.openxmlformats.org/presentationml/2006/main">
  <p:tag name="ANSWERBULLETS" val="3"/>
  <p:tag name="TEXTLENGTH" val="91"/>
  <p:tag name="FONTSIZE" val="32"/>
  <p:tag name="BULLETTYPE" val="ppBulletArabicPeriod"/>
  <p:tag name="ANSWERTEXT" val="Teamwork and specialization&#10;Problem ofcongestion&#10;Overcrowded&#10;Diminishing marginal returns"/>
  <p:tag name="OLDNUMANSWERS" val="4"/>
</p:tagLst>
</file>

<file path=ppt/tags/tag267.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ANSWERSALIAS" val="A|smicln|B|smicln|C|smicln|Can’t tell"/>
  <p:tag name="TOTALRESPONSES" val="17"/>
  <p:tag name="RESPONSECOUNT" val="17"/>
  <p:tag name="SLICED" val="False"/>
  <p:tag name="RESPONSES" val="1;1;3;1;1;1;1;1;1;1;1;1;1;1;1;1;1;"/>
  <p:tag name="CHARTSTRINGSTD" val="16 0 1 0"/>
  <p:tag name="CHARTSTRINGREV" val="0 1 0 16"/>
  <p:tag name="CHARTSTRINGSTDPER" val="0.941176470588235 0 0.0588235294117647 0"/>
  <p:tag name="CHARTSTRINGREVPER" val="0 0.0588235294117647 0 0.941176470588235"/>
  <p:tag name="RESPONSESGATHERED" val="False"/>
  <p:tag name="ANONYMOUSTEMP" val="False"/>
  <p:tag name="QUESTIONALIAS" val="51. To produce  an output of 30 in the long run, what size factory should be used?  YP #50"/>
  <p:tag name="CORRECTPOINTVALUE" val="0"/>
  <p:tag name="SLIDEORDER" val="3"/>
  <p:tag name="SLIDEGUID" val="D188118B2AA742B581A3A3639C988469"/>
  <p:tag name="VALUES" val="No Value|smicln|No Value|smicln|No Value|smicln|No Value"/>
</p:tagLst>
</file>

<file path=ppt/tags/tag268.xml><?xml version="1.0" encoding="utf-8"?>
<p:tagLst xmlns:a="http://schemas.openxmlformats.org/drawingml/2006/main" xmlns:r="http://schemas.openxmlformats.org/officeDocument/2006/relationships" xmlns:p="http://schemas.openxmlformats.org/presentationml/2006/main">
  <p:tag name="ANSWERBULLETS" val="3"/>
  <p:tag name="TEXTLENGTH" val="16"/>
  <p:tag name="FONTSIZE" val="32"/>
  <p:tag name="BULLETTYPE" val="ppBulletArabicPeriod"/>
  <p:tag name="ANSWERTEXT" val="A&#10;B&#10;C&#10;Can’t tell"/>
  <p:tag name="OLDNUMANSWERS" val="4"/>
</p:tagLst>
</file>

<file path=ppt/tags/tag269.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ANSWERSALIAS" val="A|smicln|B|smicln|C|smicln|Can’t tell"/>
  <p:tag name="CORRECTPOINTVALUE" val="1"/>
  <p:tag name="TOTALRESPONSES" val="17"/>
  <p:tag name="RESPONSECOUNT" val="17"/>
  <p:tag name="SLICED" val="False"/>
  <p:tag name="RESPONSES" val="1;1;3;1;1;1;1;1;1;1;1;1;1;1;1;1;1;"/>
  <p:tag name="CHARTSTRINGSTD" val="16 0 1 0"/>
  <p:tag name="CHARTSTRINGREV" val="0 1 0 16"/>
  <p:tag name="CHARTSTRINGSTDPER" val="0.941176470588235 0 0.0588235294117647 0"/>
  <p:tag name="CHARTSTRINGREVPER" val="0 0.0588235294117647 0 0.941176470588235"/>
  <p:tag name="RESPONSESGATHERED" val="False"/>
  <p:tag name="ANONYMOUSTEMP" val="False"/>
  <p:tag name="QUESTIONALIAS" val="51. To produce  an output of 30 in the long run, what size factory should be used?  YP #50"/>
  <p:tag name="SLIDEORDER" val="4"/>
  <p:tag name="SLIDEGUID" val="BBFE16F2AEDC43418E3C63D2DE15817D"/>
  <p:tag name="VALUES" val="Correct|smicln|Incorrect|smicln|Incorrect|smicln|Incorrect"/>
</p:tagLst>
</file>

<file path=ppt/tags/tag27.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27"/>
  <p:tag name="BULLETTYPE" val="ppBulletArabicPeriod"/>
  <p:tag name="ANSWERTEXT" val="A&#10;B&#10;C&#10;D"/>
  <p:tag name="OLDNUMANSWERS" val="4"/>
</p:tagLst>
</file>

<file path=ppt/tags/tag27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71.xml><?xml version="1.0" encoding="utf-8"?>
<p:tagLst xmlns:a="http://schemas.openxmlformats.org/drawingml/2006/main" xmlns:r="http://schemas.openxmlformats.org/officeDocument/2006/relationships" xmlns:p="http://schemas.openxmlformats.org/presentationml/2006/main">
  <p:tag name="ANSWERBULLETS" val="3"/>
  <p:tag name="TEXTLENGTH" val="16"/>
  <p:tag name="FONTSIZE" val="32"/>
  <p:tag name="BULLETTYPE" val="ppBulletArabicPeriod"/>
  <p:tag name="ANSWERTEXT" val="A&#10;B&#10;C&#10;Can’t tell"/>
  <p:tag name="OLDNUMANSWERS" val="4"/>
</p:tagLst>
</file>

<file path=ppt/tags/tag272.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4"/>
  <p:tag name="RESPONSECOUNT" val="14"/>
  <p:tag name="SLICED" val="False"/>
  <p:tag name="RESPONSES" val="3;4;3;2;1;3;2;1;1;-;3;-;1;-;2;3;1;"/>
  <p:tag name="CHARTSTRINGSTD" val="5 3 5 1"/>
  <p:tag name="CHARTSTRINGREV" val="1 5 3 5"/>
  <p:tag name="CHARTSTRINGSTDPER" val="0.357142857142857 0.214285714285714 0.357142857142857 0.0714285714285714"/>
  <p:tag name="CHARTSTRINGREVPER" val="0.0714285714285714 0.357142857142857 0.214285714285714 0.357142857142857"/>
  <p:tag name="RESPONSESGATHERED" val="False"/>
  <p:tag name="ANONYMOUSTEMP" val="False"/>
  <p:tag name="QUESTIONALIAS" val="51. Economies of scale occur between ______; Diseconomies of scale occur between _____. YP #50"/>
  <p:tag name="ANSWERSALIAS" val="10-30; 30-100|smicln|10-40; 40-100|smicln|10-50; 50-100|smicln|10-70; 70-100"/>
  <p:tag name="CORRECTPOINTVALUE" val="0"/>
  <p:tag name="SLIDEORDER" val="3"/>
  <p:tag name="SLIDEGUID" val="54C077893FD244E4AF09C5945A6DFE42"/>
  <p:tag name="VALUES" val="No Value|smicln|No Value|smicln|No Value|smicln|No Value"/>
</p:tagLst>
</file>

<file path=ppt/tags/tag273.xml><?xml version="1.0" encoding="utf-8"?>
<p:tagLst xmlns:a="http://schemas.openxmlformats.org/drawingml/2006/main" xmlns:r="http://schemas.openxmlformats.org/officeDocument/2006/relationships" xmlns:p="http://schemas.openxmlformats.org/presentationml/2006/main">
  <p:tag name="ANSWERBULLETS" val="3"/>
  <p:tag name="TEXTLENGTH" val="55"/>
  <p:tag name="FONTSIZE" val="32"/>
  <p:tag name="BULLETTYPE" val="ppBulletArabicPeriod"/>
  <p:tag name="ANSWERTEXT" val="10-30; 30-100&#10;10-40; 40-100&#10;10-50; 50-100&#10;10-70; 70-100"/>
  <p:tag name="OLDNUMANSWERS" val="4"/>
</p:tagLst>
</file>

<file path=ppt/tags/tag274.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CORRECTPOINTVALUE" val="1"/>
  <p:tag name="TOTALRESPONSES" val="14"/>
  <p:tag name="RESPONSECOUNT" val="14"/>
  <p:tag name="SLICED" val="False"/>
  <p:tag name="RESPONSES" val="3;4;3;2;1;3;2;1;1;-;3;-;1;-;2;3;1;"/>
  <p:tag name="CHARTSTRINGSTD" val="5 3 5 1"/>
  <p:tag name="CHARTSTRINGREV" val="1 5 3 5"/>
  <p:tag name="CHARTSTRINGSTDPER" val="0.357142857142857 0.214285714285714 0.357142857142857 0.0714285714285714"/>
  <p:tag name="CHARTSTRINGREVPER" val="0.0714285714285714 0.357142857142857 0.214285714285714 0.357142857142857"/>
  <p:tag name="RESPONSESGATHERED" val="False"/>
  <p:tag name="ANONYMOUSTEMP" val="False"/>
  <p:tag name="QUESTIONALIAS" val="51. Economies of scale occur between ______; Diseconomies of scale occur between _____. YP #50"/>
  <p:tag name="ANSWERSALIAS" val="10-30; 30-100|smicln|10-40; 40-100|smicln|10-50; 50-100|smicln|10-70; 70-100"/>
  <p:tag name="SLIDEORDER" val="4"/>
  <p:tag name="SLIDEGUID" val="9FEE2DD451404131BD196B932EF63EB3"/>
  <p:tag name="VALUES" val="Incorrect|smicln|Incorrect|smicln|Correct|smicln|Incorrect"/>
</p:tagLst>
</file>

<file path=ppt/tags/tag27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76.xml><?xml version="1.0" encoding="utf-8"?>
<p:tagLst xmlns:a="http://schemas.openxmlformats.org/drawingml/2006/main" xmlns:r="http://schemas.openxmlformats.org/officeDocument/2006/relationships" xmlns:p="http://schemas.openxmlformats.org/presentationml/2006/main">
  <p:tag name="ANSWERBULLETS" val="3"/>
  <p:tag name="TEXTLENGTH" val="55"/>
  <p:tag name="FONTSIZE" val="32"/>
  <p:tag name="BULLETTYPE" val="ppBulletArabicPeriod"/>
  <p:tag name="ANSWERTEXT" val="10-30; 30-100&#10;10-40; 40-100&#10;10-50; 50-100&#10;10-70; 70-100"/>
  <p:tag name="OLDNUMANSWERS" val="4"/>
</p:tagLst>
</file>

<file path=ppt/tags/tag277.xml><?xml version="1.0" encoding="utf-8"?>
<p:tagLst xmlns:a="http://schemas.openxmlformats.org/drawingml/2006/main" xmlns:r="http://schemas.openxmlformats.org/officeDocument/2006/relationships" xmlns:p="http://schemas.openxmlformats.org/presentationml/2006/main">
  <p:tag name="DELIMITERS" val="3.1"/>
</p:tagLst>
</file>

<file path=ppt/tags/tag278.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ANSWERSALIAS" val="A|smicln|B|smicln|C"/>
  <p:tag name="QUESTIONALIAS" val="8. Which represents an industry with small and large firms?"/>
  <p:tag name="TOTALRESPONSES" val="14"/>
  <p:tag name="RESPONSECOUNT" val="14"/>
  <p:tag name="SLICED" val="False"/>
  <p:tag name="RESPONSES" val="3;2;3;3;3;3;3;3;3;3;2;-;3;-;-;2;3;"/>
  <p:tag name="CHARTSTRINGSTD" val="0 3 11"/>
  <p:tag name="CHARTSTRINGREV" val="11 3 0"/>
  <p:tag name="CHARTSTRINGSTDPER" val="0 0.214285714285714 0.785714285714286"/>
  <p:tag name="CHARTSTRINGREVPER" val="0.785714285714286 0.214285714285714 0"/>
  <p:tag name="RESPONSESGATHERED" val="False"/>
  <p:tag name="ANONYMOUSTEMP" val="False"/>
  <p:tag name="CORRECTPOINTVALUE" val="0"/>
  <p:tag name="SLIDEORDER" val="3"/>
  <p:tag name="SLIDEGUID" val="752FD8424D5948C1859D03C70CA5F06E"/>
  <p:tag name="VALUES" val="No Value|smicln|No Value|smicln|No Value"/>
</p:tagLst>
</file>

<file path=ppt/tags/tag279.xml><?xml version="1.0" encoding="utf-8"?>
<p:tagLst xmlns:a="http://schemas.openxmlformats.org/drawingml/2006/main" xmlns:r="http://schemas.openxmlformats.org/officeDocument/2006/relationships" xmlns:p="http://schemas.openxmlformats.org/presentationml/2006/main">
  <p:tag name="ANSWERBULLETS" val="3"/>
  <p:tag name="TEXTLENGTH" val="5"/>
  <p:tag name="FONTSIZE" val="30"/>
  <p:tag name="BULLETTYPE" val="ppBulletArabicPeriod"/>
  <p:tag name="ANSWERTEXT" val="A&#10;B&#10;C"/>
  <p:tag name="OLDNUMANSWERS" val="3"/>
</p:tagLst>
</file>

<file path=ppt/tags/tag28.xml><?xml version="1.0" encoding="utf-8"?>
<p:tagLst xmlns:a="http://schemas.openxmlformats.org/drawingml/2006/main" xmlns:r="http://schemas.openxmlformats.org/officeDocument/2006/relationships" xmlns:p="http://schemas.openxmlformats.org/presentationml/2006/main">
  <p:tag name="SLIDEID" val="75F03FBE759E4E24A6C1C26580F0F7A6"/>
  <p:tag name="SLIDETYPE" val="Q"/>
  <p:tag name="DEMOGRAPHIC" val="False"/>
  <p:tag name="TEAMASSIGN" val="False"/>
  <p:tag name="SPEEDSCORING" val="False"/>
  <p:tag name="INCORRECTPOINTVALUE" val="0"/>
  <p:tag name="ZEROBASED" val="False"/>
  <p:tag name="DELIMITERS" val="3.1"/>
  <p:tag name="VALUEFORMAT" val="0%"/>
  <p:tag name="QUESTIONALIAS" val="If the MB &gt; MC, then:"/>
  <p:tag name="ANSWERSALIAS" val="You should do more|smicln|You should do less|smicln|The result is optimal|smicln|The best choice was made"/>
  <p:tag name="TOTALRESPONSES" val="30"/>
  <p:tag name="RESPONSECOUNT" val="30"/>
  <p:tag name="SLICED" val="False"/>
  <p:tag name="RESPONSES" val="1;1;1;1;1;1;1;1;1;3;1;1;1;1;1;1;1;1;1;1;1;1;1;3;4;1;1;1;1;1;"/>
  <p:tag name="CHARTSTRINGSTD" val="27 0 2 1"/>
  <p:tag name="CHARTSTRINGREV" val="1 2 0 27"/>
  <p:tag name="CHARTSTRINGSTDPER" val="0.9 0 0.0666666666666667 0.0333333333333333"/>
  <p:tag name="CHARTSTRINGREVPER" val="0.0333333333333333 0.0666666666666667 0 0.9"/>
  <p:tag name="RESPONSESGATHERED" val="False"/>
  <p:tag name="ANONYMOUSTEMP" val="False"/>
  <p:tag name="CORRECTPOINTVALUE" val="0"/>
  <p:tag name="SLIDEORDER" val="4"/>
  <p:tag name="SLIDEGUID" val="AF68B0050FE6481AA757C5862337A581"/>
  <p:tag name="VALUES" val="No Value|smicln|No Value|smicln|No Value|smicln|No Value"/>
</p:tagLst>
</file>

<file path=ppt/tags/tag280.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ANSWERSALIAS" val="A|smicln|B|smicln|C"/>
  <p:tag name="QUESTIONALIAS" val="8. Which represents an industry with small and large firms?"/>
  <p:tag name="CORRECTPOINTVALUE" val="1"/>
  <p:tag name="TOTALRESPONSES" val="14"/>
  <p:tag name="RESPONSECOUNT" val="14"/>
  <p:tag name="SLICED" val="False"/>
  <p:tag name="RESPONSES" val="3;2;3;3;3;3;3;3;3;3;2;-;3;-;-;2;3;"/>
  <p:tag name="CHARTSTRINGSTD" val="0 3 11"/>
  <p:tag name="CHARTSTRINGREV" val="11 3 0"/>
  <p:tag name="CHARTSTRINGSTDPER" val="0 0.214285714285714 0.785714285714286"/>
  <p:tag name="CHARTSTRINGREVPER" val="0.785714285714286 0.214285714285714 0"/>
  <p:tag name="RESPONSESGATHERED" val="False"/>
  <p:tag name="ANONYMOUSTEMP" val="False"/>
  <p:tag name="SLIDEORDER" val="4"/>
  <p:tag name="SLIDEGUID" val="8A2C17C161C144D4B557CAA8CF89E343"/>
  <p:tag name="VALUES" val="Incorrect|smicln|Incorrect|smicln|Correct"/>
</p:tagLst>
</file>

<file path=ppt/tags/tag28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82.xml><?xml version="1.0" encoding="utf-8"?>
<p:tagLst xmlns:a="http://schemas.openxmlformats.org/drawingml/2006/main" xmlns:r="http://schemas.openxmlformats.org/officeDocument/2006/relationships" xmlns:p="http://schemas.openxmlformats.org/presentationml/2006/main">
  <p:tag name="ANSWERBULLETS" val="3"/>
  <p:tag name="TEXTLENGTH" val="5"/>
  <p:tag name="FONTSIZE" val="30"/>
  <p:tag name="BULLETTYPE" val="ppBulletArabicPeriod"/>
  <p:tag name="ANSWERTEXT" val="A&#10;B&#10;C"/>
  <p:tag name="OLDNUMANSWERS" val="3"/>
</p:tagLst>
</file>

<file path=ppt/tags/tag283.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QUESTIONALIAS" val="6. Please make your selection..."/>
  <p:tag name="ANSWERSALIAS" val="A|smicln|B|smicln|C"/>
  <p:tag name="TOTALRESPONSES" val="14"/>
  <p:tag name="RESPONSECOUNT" val="14"/>
  <p:tag name="SLICED" val="False"/>
  <p:tag name="RESPONSES" val="1;1;1;-;1;1;1;1;1;-;1;1;1;-;1;1;1;"/>
  <p:tag name="CHARTSTRINGSTD" val="14 0 0"/>
  <p:tag name="CHARTSTRINGREV" val="0 0 14"/>
  <p:tag name="CHARTSTRINGSTDPER" val="1 0 0"/>
  <p:tag name="CHARTSTRINGREVPER" val="0 0 1"/>
  <p:tag name="RESPONSESGATHERED" val="False"/>
  <p:tag name="ANONYMOUSTEMP" val="False"/>
  <p:tag name="CORRECTPOINTVALUE" val="0"/>
  <p:tag name="SLIDEORDER" val="3"/>
  <p:tag name="SLIDEGUID" val="6B0F942855CE4D09B28875C3893347C3"/>
  <p:tag name="VALUES" val="No Value|smicln|No Value|smicln|No Value"/>
</p:tagLst>
</file>

<file path=ppt/tags/tag284.xml><?xml version="1.0" encoding="utf-8"?>
<p:tagLst xmlns:a="http://schemas.openxmlformats.org/drawingml/2006/main" xmlns:r="http://schemas.openxmlformats.org/officeDocument/2006/relationships" xmlns:p="http://schemas.openxmlformats.org/presentationml/2006/main">
  <p:tag name="ANSWERBULLETS" val="3"/>
  <p:tag name="TEXTLENGTH" val="5"/>
  <p:tag name="FONTSIZE" val="32"/>
  <p:tag name="BULLETTYPE" val="ppBulletArabicPeriod"/>
  <p:tag name="ANSWERTEXT" val="A&#10;B&#10;C"/>
  <p:tag name="OLDNUMANSWERS" val="3"/>
</p:tagLst>
</file>

<file path=ppt/tags/tag285.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QUESTIONALIAS" val="6. Please make your selection..."/>
  <p:tag name="ANSWERSALIAS" val="A|smicln|B|smicln|C"/>
  <p:tag name="CORRECTPOINTVALUE" val="1"/>
  <p:tag name="TOTALRESPONSES" val="14"/>
  <p:tag name="RESPONSECOUNT" val="14"/>
  <p:tag name="SLICED" val="False"/>
  <p:tag name="RESPONSES" val="1;1;1;-;1;1;1;1;1;-;1;1;1;-;1;1;1;"/>
  <p:tag name="CHARTSTRINGSTD" val="14 0 0"/>
  <p:tag name="CHARTSTRINGREV" val="0 0 14"/>
  <p:tag name="CHARTSTRINGSTDPER" val="1 0 0"/>
  <p:tag name="CHARTSTRINGREVPER" val="0 0 1"/>
  <p:tag name="RESPONSESGATHERED" val="False"/>
  <p:tag name="ANONYMOUSTEMP" val="False"/>
  <p:tag name="SLIDEORDER" val="4"/>
  <p:tag name="SLIDEGUID" val="4070AEED2D6D4E1DA08CFAC3212AAB2B"/>
  <p:tag name="VALUES" val="Correct|smicln|Incorrect|smicln|Incorrect"/>
</p:tagLst>
</file>

<file path=ppt/tags/tag286.xml><?xml version="1.0" encoding="utf-8"?>
<p:tagLst xmlns:a="http://schemas.openxmlformats.org/drawingml/2006/main" xmlns:r="http://schemas.openxmlformats.org/officeDocument/2006/relationships" xmlns:p="http://schemas.openxmlformats.org/presentationml/2006/main">
  <p:tag name="ANSWERBULLETS" val="3"/>
  <p:tag name="TEXTLENGTH" val="5"/>
  <p:tag name="FONTSIZE" val="32"/>
  <p:tag name="BULLETTYPE" val="ppBulletArabicPeriod"/>
  <p:tag name="ANSWERTEXT" val="A&#10;B&#10;C"/>
  <p:tag name="OLDNUMANSWERS" val="3"/>
</p:tagLst>
</file>

<file path=ppt/tags/tag28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8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3;3;3;3;3;3;3;6;6;3;6;3;4;3;"/>
  <p:tag name="CHARTSTRINGSTD" val="0 0 11 1 0 3"/>
  <p:tag name="CHARTSTRINGREV" val="3 0 1 11 0 0"/>
  <p:tag name="CHARTSTRINGSTDPER" val="0 0 0.733333333333333 0.0666666666666667 0 0.2"/>
  <p:tag name="CHARTSTRINGREVPER" val="0.2 0 0.0666666666666667 0.733333333333333 0 0"/>
  <p:tag name="RESPONSESGATHERED" val="False"/>
  <p:tag name="ANONYMOUSTEMP" val="False"/>
  <p:tag name="ANSWERSALIAS" val="Very many firms|smicln|Price takers (no control over price)|smicln|Standardized product|smicln|High Herfindahl index|smicln|No barriers to entry|smicln|No non-price competition"/>
  <p:tag name="QUESTIONALIAS" val="54. Which is NOT a characteristic of pure competition?"/>
  <p:tag name="VALUES" val="No Value|smicln|No Value|smicln|No Value|smicln|No Value|smicln|No Value|smicln|No Value|smicln|No Value"/>
  <p:tag name="CORRECTPOINTVALUE" val="0"/>
  <p:tag name="SLIDEORDER" val="3"/>
  <p:tag name="SLIDEGUID" val="CD0154EEF2354CF685FC7375B6EC0E9B"/>
</p:tagLst>
</file>

<file path=ppt/tags/tag289.xml><?xml version="1.0" encoding="utf-8"?>
<p:tagLst xmlns:a="http://schemas.openxmlformats.org/drawingml/2006/main" xmlns:r="http://schemas.openxmlformats.org/officeDocument/2006/relationships" xmlns:p="http://schemas.openxmlformats.org/presentationml/2006/main">
  <p:tag name="ANSWERBULLETS" val="3"/>
  <p:tag name="TEXTLENGTH" val="141"/>
  <p:tag name="FONTSIZE" val="32"/>
  <p:tag name="BULLETTYPE" val="ppBulletArabicPeriod"/>
  <p:tag name="ANSWERTEXT" val="Very many firms&#10;Price takers (no control over price)&#10;Standardized product&#10;High Herfindahl index&#10;No barriers to entry&#10;No non-price competition"/>
  <p:tag name="OLDNUMANSWERS" val="6"/>
</p:tagLst>
</file>

<file path=ppt/tags/tag29.xml><?xml version="1.0" encoding="utf-8"?>
<p:tagLst xmlns:a="http://schemas.openxmlformats.org/drawingml/2006/main" xmlns:r="http://schemas.openxmlformats.org/officeDocument/2006/relationships" xmlns:p="http://schemas.openxmlformats.org/presentationml/2006/main">
  <p:tag name="ANSWERBULLETS" val="3"/>
  <p:tag name="TEXTLENGTH" val="84"/>
  <p:tag name="FONTSIZE" val="32"/>
  <p:tag name="BULLETTYPE" val="ppBulletArabicPeriod"/>
  <p:tag name="ANSWERTEXT" val="You should do more&#10;You should do less&#10;The result is optimal&#10;The best choice was made"/>
  <p:tag name="OLDNUMANSWERS" val="4"/>
</p:tagLst>
</file>

<file path=ppt/tags/tag29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3;3;3;3;3;3;3;6;6;3;6;3;4;3;"/>
  <p:tag name="CHARTSTRINGSTD" val="0 0 11 1 0 3"/>
  <p:tag name="CHARTSTRINGREV" val="3 0 1 11 0 0"/>
  <p:tag name="CHARTSTRINGSTDPER" val="0 0 0.733333333333333 0.0666666666666667 0 0.2"/>
  <p:tag name="CHARTSTRINGREVPER" val="0.2 0 0.0666666666666667 0.733333333333333 0 0"/>
  <p:tag name="RESPONSESGATHERED" val="False"/>
  <p:tag name="ANONYMOUSTEMP" val="False"/>
  <p:tag name="VALUES" val="Incorrect|smicln|Incorrect|smicln|Incorrect|smicln|Correct|smicln|Incorrect|smicln|Incorrect|smicln|No Value"/>
  <p:tag name="ANSWERSALIAS" val="Very many firms|smicln|Price takers (no control over price)|smicln|Standardized product|smicln|High Herfindahl index|smicln|No barriers to entry|smicln|No non-price competition"/>
  <p:tag name="CORRECTPOINTVALUE" val="1"/>
  <p:tag name="QUESTIONALIAS" val="54. Which is NOT a characteristic of pure competition?"/>
  <p:tag name="SLIDEORDER" val="4"/>
  <p:tag name="SLIDEGUID" val="6D4D680357E34EEA9AEC7D83F08E78F3"/>
</p:tagLst>
</file>

<file path=ppt/tags/tag29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92.xml><?xml version="1.0" encoding="utf-8"?>
<p:tagLst xmlns:a="http://schemas.openxmlformats.org/drawingml/2006/main" xmlns:r="http://schemas.openxmlformats.org/officeDocument/2006/relationships" xmlns:p="http://schemas.openxmlformats.org/presentationml/2006/main">
  <p:tag name="ANSWERBULLETS" val="3"/>
  <p:tag name="TEXTLENGTH" val="141"/>
  <p:tag name="FONTSIZE" val="32"/>
  <p:tag name="BULLETTYPE" val="ppBulletArabicPeriod"/>
  <p:tag name="ANSWERTEXT" val="Very many firms&#10;Price takers (no control over price)&#10;Standardized product&#10;High Herfindahl index&#10;No barriers to entry&#10;No non-price competition"/>
  <p:tag name="OLDNUMANSWERS" val="6"/>
</p:tagLst>
</file>

<file path=ppt/tags/tag29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3;3;3;3;3;3;3;6;6;3;6;3;4;3;"/>
  <p:tag name="CHARTSTRINGSTD" val="0 0 11 1 0 3"/>
  <p:tag name="CHARTSTRINGREV" val="3 0 1 11 0 0"/>
  <p:tag name="CHARTSTRINGSTDPER" val="0 0 0.733333333333333 0.0666666666666667 0 0.2"/>
  <p:tag name="CHARTSTRINGREVPER" val="0.2 0 0.0666666666666667 0.733333333333333 0 0"/>
  <p:tag name="RESPONSESGATHERED" val="False"/>
  <p:tag name="ANONYMOUSTEMP" val="False"/>
  <p:tag name="QUESTIONALIAS" val="2. Which is NOT a characteristic of monopolies?"/>
  <p:tag name="ANSWERSALIAS" val="Single firm|smicln|A lot of control over price|smicln|Mutual interdependence|smicln|Unique product|smicln|Blocked entry|smicln|Public relations non-price competition"/>
  <p:tag name="CORRECTPOINTVALUE" val="0"/>
  <p:tag name="SLIDEORDER" val="5"/>
  <p:tag name="SLIDEGUID" val="4D643A73F5454D8096567A528A70B7D4"/>
  <p:tag name="VALUES" val="No Value|smicln|No Value|smicln|No Value|smicln|No Value|smicln|No Value|smicln|No Value"/>
</p:tagLst>
</file>

<file path=ppt/tags/tag294.xml><?xml version="1.0" encoding="utf-8"?>
<p:tagLst xmlns:a="http://schemas.openxmlformats.org/drawingml/2006/main" xmlns:r="http://schemas.openxmlformats.org/officeDocument/2006/relationships" xmlns:p="http://schemas.openxmlformats.org/presentationml/2006/main">
  <p:tag name="ANSWERBULLETS" val="3"/>
  <p:tag name="TEXTLENGTH" val="130"/>
  <p:tag name="FONTSIZE" val="32"/>
  <p:tag name="BULLETTYPE" val="ppBulletArabicPeriod"/>
  <p:tag name="ANSWERTEXT" val="Single firm&#10;A lot of control over price&#10;Mutual interdependence&#10;Unique product&#10;Blocked entry&#10;Public relations non-price competition"/>
  <p:tag name="OLDNUMANSWERS" val="6"/>
</p:tagLst>
</file>

<file path=ppt/tags/tag29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3;3;3;3;3;3;3;6;6;3;6;3;4;3;"/>
  <p:tag name="CHARTSTRINGSTD" val="0 0 11 1 0 3"/>
  <p:tag name="CHARTSTRINGREV" val="3 0 1 11 0 0"/>
  <p:tag name="CHARTSTRINGSTDPER" val="0 0 0.733333333333333 0.0666666666666667 0 0.2"/>
  <p:tag name="CHARTSTRINGREVPER" val="0.2 0 0.0666666666666667 0.733333333333333 0 0"/>
  <p:tag name="RESPONSESGATHERED" val="False"/>
  <p:tag name="ANONYMOUSTEMP" val="False"/>
  <p:tag name="QUESTIONALIAS" val="2. Which is NOT a characteristic of monopolies?"/>
  <p:tag name="ANSWERSALIAS" val="Single firm|smicln|A lot of control over price|smicln|Mutual interdependence|smicln|Unique product|smicln|Blocked entry|smicln|Public relations non-price competition"/>
  <p:tag name="CORRECTPOINTVALUE" val="1"/>
  <p:tag name="SLIDEORDER" val="6"/>
  <p:tag name="SLIDEGUID" val="F18F17AF89DB44BE8AAB00D2E4E0ABDF"/>
  <p:tag name="VALUES" val="Incorrect|smicln|Incorrect|smicln|Correct|smicln|Incorrect|smicln|Incorrect|smicln|Incorrect"/>
</p:tagLst>
</file>

<file path=ppt/tags/tag29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97.xml><?xml version="1.0" encoding="utf-8"?>
<p:tagLst xmlns:a="http://schemas.openxmlformats.org/drawingml/2006/main" xmlns:r="http://schemas.openxmlformats.org/officeDocument/2006/relationships" xmlns:p="http://schemas.openxmlformats.org/presentationml/2006/main">
  <p:tag name="ANSWERBULLETS" val="3"/>
  <p:tag name="TEXTLENGTH" val="130"/>
  <p:tag name="FONTSIZE" val="32"/>
  <p:tag name="BULLETTYPE" val="ppBulletArabicPeriod"/>
  <p:tag name="ANSWERTEXT" val="Single firm&#10;A lot of control over price&#10;Mutual interdependence&#10;Unique product&#10;Blocked entry&#10;Public relations non-price competition"/>
  <p:tag name="OLDNUMANSWERS" val="6"/>
</p:tagLst>
</file>

<file path=ppt/tags/tag29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Many firms|smicln|Standardized product|smicln|Some control over price (market power)|smicln|Low barriers to entry|smicln|A lot of non-price competition"/>
  <p:tag name="TOTALRESPONSES" val="16"/>
  <p:tag name="RESPONSECOUNT" val="16"/>
  <p:tag name="SLICED" val="False"/>
  <p:tag name="RESPONSES" val="2;2;2;2;2;2;2;2;3;2;2;2;2;5;2;2;"/>
  <p:tag name="CHARTSTRINGSTD" val="0 14 1 0 1"/>
  <p:tag name="CHARTSTRINGREV" val="1 0 1 14 0"/>
  <p:tag name="CHARTSTRINGSTDPER" val="0 0.875 0.0625 0 0.0625"/>
  <p:tag name="CHARTSTRINGREVPER" val="0.0625 0 0.0625 0.875 0"/>
  <p:tag name="RESPONSESGATHERED" val="False"/>
  <p:tag name="ANONYMOUSTEMP" val="False"/>
  <p:tag name="QUESTIONALIAS" val="3. Which is not a characteristic of monopolistic competition?"/>
  <p:tag name="CORRECTPOINTVALUE" val="0"/>
  <p:tag name="SLIDEORDER" val="5"/>
  <p:tag name="SLIDEGUID" val="65F9927F52AD42A0934DF55BE4A52D37"/>
  <p:tag name="VALUES" val="No Value|smicln|No Value|smicln|No Value|smicln|No Value|smicln|No Value"/>
</p:tagLst>
</file>

<file path=ppt/tags/tag299.xml><?xml version="1.0" encoding="utf-8"?>
<p:tagLst xmlns:a="http://schemas.openxmlformats.org/drawingml/2006/main" xmlns:r="http://schemas.openxmlformats.org/officeDocument/2006/relationships" xmlns:p="http://schemas.openxmlformats.org/presentationml/2006/main">
  <p:tag name="ANSWERBULLETS" val="3"/>
  <p:tag name="TEXTLENGTH" val="123"/>
  <p:tag name="FONTSIZE" val="32"/>
  <p:tag name="BULLETTYPE" val="ppBulletArabicPeriod"/>
  <p:tag name="ANSWERTEXT" val="Many firms&#10;Standardized product&#10;Some control over price (market power)&#10;Low barriers to entry&#10;A lot of non-price competition"/>
  <p:tag name="OLDNUMANSWERS" val="5"/>
</p:tagLst>
</file>

<file path=ppt/tags/tag3.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28"/>
  <p:tag name="RESPONSECOUNT" val="28"/>
  <p:tag name="SLICED" val="False"/>
  <p:tag name="RESPONSES" val="2;3;4;3;2;3;3;4;3;3;3;3;3;3;4;3;3;2;3;2;2;3;4;3;3;2;2;3;"/>
  <p:tag name="CHARTSTRINGSTD" val="0 7 17 4"/>
  <p:tag name="CHARTSTRINGREV" val="4 17 7 0"/>
  <p:tag name="CHARTSTRINGSTDPER" val="0 0.25 0.607142857142857 0.142857142857143"/>
  <p:tag name="CHARTSTRINGREVPER" val="0.142857142857143 0.607142857142857 0.25 0"/>
  <p:tag name="QUESTIONALIAS" val="3. Suppose you have a money income of $10, all of which you spend on Coke and popcorn. The price of Coke is:"/>
  <p:tag name="ANSWERSALIAS" val="$.10|smicln|$.20|smicln|$.50|smicln|$1.00"/>
  <p:tag name="RESPONSESGATHERED" val="False"/>
  <p:tag name="ANONYMOUSTEMP" val="False"/>
  <p:tag name="CORRECTPOINTVALUE" val="0"/>
  <p:tag name="SLIDEORDER" val="5"/>
  <p:tag name="SLIDEGUID" val="B38BA0904B19403289BA08370BEC9405"/>
  <p:tag name="VALUES" val="No Value|smicln|No Value|smicln|No Value|smicln|No Value"/>
</p:tagLst>
</file>

<file path=ppt/tags/tag30.xml><?xml version="1.0" encoding="utf-8"?>
<p:tagLst xmlns:a="http://schemas.openxmlformats.org/drawingml/2006/main" xmlns:r="http://schemas.openxmlformats.org/officeDocument/2006/relationships" xmlns:p="http://schemas.openxmlformats.org/presentationml/2006/main">
  <p:tag name="SLIDEID" val="75F03FBE759E4E24A6C1C26580F0F7A6"/>
  <p:tag name="SLIDETYPE" val="Q"/>
  <p:tag name="DEMOGRAPHIC" val="False"/>
  <p:tag name="TEAMASSIGN" val="False"/>
  <p:tag name="SPEEDSCORING" val="False"/>
  <p:tag name="INCORRECTPOINTVALUE" val="0"/>
  <p:tag name="ZEROBASED" val="False"/>
  <p:tag name="DELIMITERS" val="3.1"/>
  <p:tag name="VALUEFORMAT" val="0%"/>
  <p:tag name="QUESTIONALIAS" val="If the MB &gt; MC, then:"/>
  <p:tag name="ANSWERSALIAS" val="You should do more|smicln|You should do less|smicln|The result is optimal|smicln|The best choice was made"/>
  <p:tag name="TOTALRESPONSES" val="30"/>
  <p:tag name="RESPONSECOUNT" val="30"/>
  <p:tag name="SLICED" val="False"/>
  <p:tag name="RESPONSES" val="1;1;1;1;1;1;1;1;1;3;1;1;1;1;1;1;1;1;1;1;1;1;1;3;4;1;1;1;1;1;"/>
  <p:tag name="CHARTSTRINGSTD" val="27 0 2 1"/>
  <p:tag name="CHARTSTRINGREV" val="1 2 0 27"/>
  <p:tag name="CHARTSTRINGSTDPER" val="0.9 0 0.0666666666666667 0.0333333333333333"/>
  <p:tag name="CHARTSTRINGREVPER" val="0.0333333333333333 0.0666666666666667 0 0.9"/>
  <p:tag name="CORRECTPOINTVALUE" val="1"/>
  <p:tag name="RESPONSESGATHERED" val="False"/>
  <p:tag name="ANONYMOUSTEMP" val="False"/>
  <p:tag name="SLIDEORDER" val="5"/>
  <p:tag name="SLIDEGUID" val="AAB5CB7D539641CAAE854D3D951B87A5"/>
  <p:tag name="VALUES" val="Incorrect|smicln|Correct|smicln|Incorrect|smicln|Incorrect"/>
</p:tagLst>
</file>

<file path=ppt/tags/tag30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Many firms|smicln|Standardized product|smicln|Some control over price (market power)|smicln|Low barriers to entry|smicln|A lot of non-price competition"/>
  <p:tag name="TOTALRESPONSES" val="16"/>
  <p:tag name="RESPONSECOUNT" val="16"/>
  <p:tag name="SLICED" val="False"/>
  <p:tag name="RESPONSES" val="2;2;2;2;2;2;2;2;3;2;2;2;2;5;2;2;"/>
  <p:tag name="CHARTSTRINGSTD" val="0 14 1 0 1"/>
  <p:tag name="CHARTSTRINGREV" val="1 0 1 14 0"/>
  <p:tag name="CHARTSTRINGSTDPER" val="0 0.875 0.0625 0 0.0625"/>
  <p:tag name="CHARTSTRINGREVPER" val="0.0625 0 0.0625 0.875 0"/>
  <p:tag name="RESPONSESGATHERED" val="False"/>
  <p:tag name="ANONYMOUSTEMP" val="False"/>
  <p:tag name="CORRECTPOINTVALUE" val="1"/>
  <p:tag name="QUESTIONALIAS" val="3. Which is not a characteristic of monopolistic competition?"/>
  <p:tag name="SLIDEORDER" val="4"/>
  <p:tag name="SLIDEGUID" val="3EF263409F454CCF9AA143A6886FAFAF"/>
  <p:tag name="VALUES" val="Incorrect|smicln|Correct|smicln|Incorrect|smicln|Incorrect|smicln|Incorrect"/>
</p:tagLst>
</file>

<file path=ppt/tags/tag30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02.xml><?xml version="1.0" encoding="utf-8"?>
<p:tagLst xmlns:a="http://schemas.openxmlformats.org/drawingml/2006/main" xmlns:r="http://schemas.openxmlformats.org/officeDocument/2006/relationships" xmlns:p="http://schemas.openxmlformats.org/presentationml/2006/main">
  <p:tag name="ANSWERBULLETS" val="3"/>
  <p:tag name="TEXTLENGTH" val="123"/>
  <p:tag name="FONTSIZE" val="32"/>
  <p:tag name="BULLETTYPE" val="ppBulletArabicPeriod"/>
  <p:tag name="ANSWERTEXT" val="Many firms&#10;Standardized product&#10;Some control over price (market power)&#10;Low barriers to entry&#10;A lot of non-price competition"/>
  <p:tag name="OLDNUMANSWERS" val="5"/>
</p:tagLst>
</file>

<file path=ppt/tags/tag303.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2;2;2;3;3;2;2;2;2;1;2;2;1;2;2;"/>
  <p:tag name="CHARTSTRINGSTD" val="2 11 2 0"/>
  <p:tag name="CHARTSTRINGREV" val="0 2 11 2"/>
  <p:tag name="CHARTSTRINGSTDPER" val="0.133333333333333 0.733333333333333 0.133333333333333 0"/>
  <p:tag name="CHARTSTRINGREVPER" val="0 0.133333333333333 0.733333333333333 0.133333333333333"/>
  <p:tag name="RESPONSESGATHERED" val="False"/>
  <p:tag name="ANONYMOUSTEMP" val="False"/>
  <p:tag name="ANSWERSALIAS" val="Few firms|smicln|Standardized or differentiated products|smicln|Blocked entry|smicln|Mutual interdependence|smicln|Collusion possible"/>
  <p:tag name="QUESTIONALIAS" val="8. Which is not a characteristic of oligopolies? "/>
  <p:tag name="CORRECTPOINTVALUE" val="0"/>
  <p:tag name="SLIDEORDER" val="4"/>
  <p:tag name="SLIDEGUID" val="C57247F3018C49AC98EF9F4BAFC83328"/>
  <p:tag name="VALUES" val="No Value|smicln|No Value|smicln|No Value|smicln|No Value|smicln|No Value"/>
</p:tagLst>
</file>

<file path=ppt/tags/tag304.xml><?xml version="1.0" encoding="utf-8"?>
<p:tagLst xmlns:a="http://schemas.openxmlformats.org/drawingml/2006/main" xmlns:r="http://schemas.openxmlformats.org/officeDocument/2006/relationships" xmlns:p="http://schemas.openxmlformats.org/presentationml/2006/main">
  <p:tag name="ANSWERBULLETS" val="3"/>
  <p:tag name="TEXTLENGTH" val="105"/>
  <p:tag name="FONTSIZE" val="32"/>
  <p:tag name="BULLETTYPE" val="ppBulletArabicPeriod"/>
  <p:tag name="ANSWERTEXT" val="Few firms&#10;Standardized or differentiated products&#10;Blocked entry&#10;Mutual interdependence&#10;Collusion possible"/>
  <p:tag name="OLDNUMANSWERS" val="5"/>
</p:tagLst>
</file>

<file path=ppt/tags/tag305.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2;2;2;3;3;2;2;2;2;1;2;2;1;2;2;"/>
  <p:tag name="CHARTSTRINGSTD" val="2 11 2 0"/>
  <p:tag name="CHARTSTRINGREV" val="0 2 11 2"/>
  <p:tag name="CHARTSTRINGSTDPER" val="0.133333333333333 0.733333333333333 0.133333333333333 0"/>
  <p:tag name="CHARTSTRINGREVPER" val="0 0.133333333333333 0.733333333333333 0.133333333333333"/>
  <p:tag name="RESPONSESGATHERED" val="False"/>
  <p:tag name="ANONYMOUSTEMP" val="False"/>
  <p:tag name="ANSWERSALIAS" val="Few firms|smicln|Standardized or differentiated products|smicln|Blocked entry|smicln|Mutual interdependence|smicln|Collusion possible"/>
  <p:tag name="CORRECTPOINTVALUE" val="1"/>
  <p:tag name="QUESTIONALIAS" val="8. Which is not a characteristic of oligopolies? "/>
  <p:tag name="SLIDEORDER" val="5"/>
  <p:tag name="SLIDEGUID" val="DAB742C9E4B046C197466D3FEA275B16"/>
  <p:tag name="VALUES" val="Incorrect|smicln|Incorrect|smicln|Correct|smicln|Incorrect|smicln|Incorrect"/>
</p:tagLst>
</file>

<file path=ppt/tags/tag30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07.xml><?xml version="1.0" encoding="utf-8"?>
<p:tagLst xmlns:a="http://schemas.openxmlformats.org/drawingml/2006/main" xmlns:r="http://schemas.openxmlformats.org/officeDocument/2006/relationships" xmlns:p="http://schemas.openxmlformats.org/presentationml/2006/main">
  <p:tag name="ANSWERBULLETS" val="3"/>
  <p:tag name="TEXTLENGTH" val="105"/>
  <p:tag name="FONTSIZE" val="32"/>
  <p:tag name="BULLETTYPE" val="ppBulletArabicPeriod"/>
  <p:tag name="ANSWERTEXT" val="Few firms&#10;Standardized or differentiated products&#10;Blocked entry&#10;Mutual interdependence&#10;Collusion possible"/>
  <p:tag name="OLDNUMANSWERS" val="5"/>
</p:tagLst>
</file>

<file path=ppt/tags/tag308.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RESPONSECOUNT" val="13"/>
  <p:tag name="SLICED" val="False"/>
  <p:tag name="RESPONSES" val="2;2;4;1;1;1;1;1;3;-;1;1;1;1;"/>
  <p:tag name="CHARTSTRINGSTD" val="9 2 1 1"/>
  <p:tag name="CHARTSTRINGREV" val="1 1 2 9"/>
  <p:tag name="CHARTSTRINGSTDPER" val="0.692307692307692 0.153846153846154 0.0769230769230769 0.0769230769230769"/>
  <p:tag name="CHARTSTRINGREVPER" val="0.0769230769230769 0.0769230769230769 0.153846153846154 0.692307692307692"/>
  <p:tag name="TOTALRESPONSES" val="0"/>
  <p:tag name="RESPONSESGATHERED" val="False"/>
  <p:tag name="ANONYMOUSTEMP" val="False"/>
  <p:tag name="QUESTIONALIAS" val="13. If P = $32, this competitive firm will produce:"/>
  <p:tag name="ANSWERSALIAS" val="6|smicln|7|smicln|8 |smicln|9"/>
  <p:tag name="CORRECTPOINTVALUE" val="0"/>
  <p:tag name="SLIDEORDER" val="4"/>
  <p:tag name="SLIDEGUID" val="0A785605FE4F4F4BAA53A2B549519E2F"/>
  <p:tag name="VALUES" val="No Value|smicln|No Value|smicln|No Value|smicln|No Value"/>
</p:tagLst>
</file>

<file path=ppt/tags/tag309.xml><?xml version="1.0" encoding="utf-8"?>
<p:tagLst xmlns:a="http://schemas.openxmlformats.org/drawingml/2006/main" xmlns:r="http://schemas.openxmlformats.org/officeDocument/2006/relationships" xmlns:p="http://schemas.openxmlformats.org/presentationml/2006/main">
  <p:tag name="ANSWERBULLETS" val="3"/>
  <p:tag name="TEXTLENGTH" val="8"/>
  <p:tag name="FONTSIZE" val="24"/>
  <p:tag name="BULLETTYPE" val="ppBulletArabicPeriod"/>
  <p:tag name="ANSWERTEXT" val="6&#10;7&#10;8 &#10;9"/>
  <p:tag name="OLDNUMANSWERS" val="4"/>
</p:tagLst>
</file>

<file path=ppt/tags/tag31.xml><?xml version="1.0" encoding="utf-8"?>
<p:tagLst xmlns:a="http://schemas.openxmlformats.org/drawingml/2006/main" xmlns:r="http://schemas.openxmlformats.org/officeDocument/2006/relationships" xmlns:p="http://schemas.openxmlformats.org/presentationml/2006/main">
  <p:tag name="ANSWERBULLETS" val="3"/>
  <p:tag name="TEXTLENGTH" val="84"/>
  <p:tag name="FONTSIZE" val="32"/>
  <p:tag name="BULLETTYPE" val="ppBulletArabicPeriod"/>
  <p:tag name="ANSWERTEXT" val="You should do more&#10;You should do less&#10;The result is optimal&#10;The best choice was made"/>
  <p:tag name="OLDNUMANSWERS" val="4"/>
</p:tagLst>
</file>

<file path=ppt/tags/tag310.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RESPONSECOUNT" val="13"/>
  <p:tag name="SLICED" val="False"/>
  <p:tag name="RESPONSES" val="2;2;4;1;1;1;1;1;3;-;1;1;1;1;"/>
  <p:tag name="CHARTSTRINGSTD" val="9 2 1 1"/>
  <p:tag name="CHARTSTRINGREV" val="1 1 2 9"/>
  <p:tag name="CHARTSTRINGSTDPER" val="0.692307692307692 0.153846153846154 0.0769230769230769 0.0769230769230769"/>
  <p:tag name="CHARTSTRINGREVPER" val="0.0769230769230769 0.0769230769230769 0.153846153846154 0.692307692307692"/>
  <p:tag name="TOTALRESPONSES" val="0"/>
  <p:tag name="RESPONSESGATHERED" val="False"/>
  <p:tag name="ANONYMOUSTEMP" val="False"/>
  <p:tag name="CORRECTPOINTVALUE" val="1"/>
  <p:tag name="QUESTIONALIAS" val="13. If P = $32, this competitive firm will produce:"/>
  <p:tag name="ANSWERSALIAS" val="6|smicln|7|smicln|8 |smicln|9"/>
  <p:tag name="SLIDEORDER" val="5"/>
  <p:tag name="SLIDEGUID" val="E040669155AF4FD2AB49D44CC37EB82E"/>
  <p:tag name="VALUES" val="Incorrect|smicln|Incorrect|smicln|Correct|smicln|Incorrect"/>
</p:tagLst>
</file>

<file path=ppt/tags/tag311.xml><?xml version="1.0" encoding="utf-8"?>
<p:tagLst xmlns:a="http://schemas.openxmlformats.org/drawingml/2006/main" xmlns:r="http://schemas.openxmlformats.org/officeDocument/2006/relationships" xmlns:p="http://schemas.openxmlformats.org/presentationml/2006/main">
  <p:tag name="ANSWERBULLETS" val="3"/>
  <p:tag name="TEXTLENGTH" val="8"/>
  <p:tag name="FONTSIZE" val="24"/>
  <p:tag name="BULLETTYPE" val="ppBulletArabicPeriod"/>
  <p:tag name="ANSWERTEXT" val="6&#10;7&#10;8 &#10;9"/>
  <p:tag name="OLDNUMANSWERS" val="4"/>
</p:tagLst>
</file>

<file path=ppt/tags/tag31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13.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3;4;4;4;4;4;4;4;3;-;4;4;4;4;"/>
  <p:tag name="CHARTSTRINGSTD" val="0 0 2 11"/>
  <p:tag name="CHARTSTRINGREV" val="11 2 0 0"/>
  <p:tag name="CHARTSTRINGSTDPER" val="0 0 0.153846153846154 0.846153846153846"/>
  <p:tag name="CHARTSTRINGREVPER" val="0.846153846153846 0.153846153846154 0 0"/>
  <p:tag name="RESPONSESGATHERED" val="False"/>
  <p:tag name="ANONYMOUSTEMP" val="False"/>
  <p:tag name="QUESTIONALIAS" val="14. If the market price for the firm's product is $13, the competitive firm will produce: "/>
  <p:tag name="ANSWERSALIAS" val="5, loss = $105|smicln|5, profit = $105|smicln|8, loss = $136|smicln|zero, loss = $100"/>
  <p:tag name="CORRECTPOINTVALUE" val="0"/>
  <p:tag name="SLIDEORDER" val="4"/>
  <p:tag name="SLIDEGUID" val="8BCB26217434435BA235640A69A78545"/>
  <p:tag name="VALUES" val="No Value|smicln|No Value|smicln|No Value|smicln|No Value"/>
</p:tagLst>
</file>

<file path=ppt/tags/tag314.xml><?xml version="1.0" encoding="utf-8"?>
<p:tagLst xmlns:a="http://schemas.openxmlformats.org/drawingml/2006/main" xmlns:r="http://schemas.openxmlformats.org/officeDocument/2006/relationships" xmlns:p="http://schemas.openxmlformats.org/presentationml/2006/main">
  <p:tag name="ANSWERBULLETS" val="3"/>
  <p:tag name="TEXTLENGTH" val="64"/>
  <p:tag name="FONTSIZE" val="32"/>
  <p:tag name="BULLETTYPE" val="ppBulletArabicPeriod"/>
  <p:tag name="ANSWERTEXT" val="5, loss = $105&#10;5, profit = $105&#10;8, loss = $136&#10;zero, loss = $100"/>
  <p:tag name="OLDNUMANSWERS" val="4"/>
</p:tagLst>
</file>

<file path=ppt/tags/tag315.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3;4;4;4;4;4;4;4;3;-;4;4;4;4;"/>
  <p:tag name="CHARTSTRINGSTD" val="0 0 2 11"/>
  <p:tag name="CHARTSTRINGREV" val="11 2 0 0"/>
  <p:tag name="CHARTSTRINGSTDPER" val="0 0 0.153846153846154 0.846153846153846"/>
  <p:tag name="CHARTSTRINGREVPER" val="0.846153846153846 0.153846153846154 0 0"/>
  <p:tag name="RESPONSESGATHERED" val="False"/>
  <p:tag name="ANONYMOUSTEMP" val="False"/>
  <p:tag name="CORRECTPOINTVALUE" val="1"/>
  <p:tag name="QUESTIONALIAS" val="14. If the market price for the firm's product is $13, the competitive firm will produce: "/>
  <p:tag name="ANSWERSALIAS" val="5, loss = $105|smicln|5, profit = $105|smicln|8, loss = $136|smicln|zero, loss = $100"/>
  <p:tag name="SLIDEORDER" val="5"/>
  <p:tag name="SLIDEGUID" val="C3D27466CA2446F893FD014E5E1AA6FE"/>
  <p:tag name="VALUES" val="Incorrect|smicln|Incorrect|smicln|Incorrect|smicln|Correct"/>
</p:tagLst>
</file>

<file path=ppt/tags/tag31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17.xml><?xml version="1.0" encoding="utf-8"?>
<p:tagLst xmlns:a="http://schemas.openxmlformats.org/drawingml/2006/main" xmlns:r="http://schemas.openxmlformats.org/officeDocument/2006/relationships" xmlns:p="http://schemas.openxmlformats.org/presentationml/2006/main">
  <p:tag name="ANSWERBULLETS" val="3"/>
  <p:tag name="TEXTLENGTH" val="64"/>
  <p:tag name="FONTSIZE" val="32"/>
  <p:tag name="BULLETTYPE" val="ppBulletArabicPeriod"/>
  <p:tag name="ANSWERTEXT" val="5, loss = $105&#10;5, profit = $105&#10;8, loss = $136&#10;zero, loss = $100"/>
  <p:tag name="OLDNUMANSWERS" val="4"/>
</p:tagLst>
</file>

<file path=ppt/tags/tag318.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RESPONSECOUNT" val="13"/>
  <p:tag name="SLICED" val="False"/>
  <p:tag name="RESPONSES" val="3;4;3;3;3;3;3;3;3;-;3;1;3;1;"/>
  <p:tag name="CHARTSTRINGSTD" val="2 0 10 1"/>
  <p:tag name="CHARTSTRINGREV" val="1 10 0 2"/>
  <p:tag name="CHARTSTRINGSTDPER" val="0.153846153846154 0 0.769230769230769 0.0769230769230769"/>
  <p:tag name="CHARTSTRINGREVPER" val="0.0769230769230769 0.769230769230769 0 0.153846153846154"/>
  <p:tag name="TOTALRESPONSES" val="0"/>
  <p:tag name="RESPONSESGATHERED" val="False"/>
  <p:tag name="ANONYMOUSTEMP" val="False"/>
  <p:tag name="ANSWERSALIAS" val="$65|smicln|$1500|smicln|$5000|smicln|$6500"/>
  <p:tag name="QUESTIONALIAS" val="15. What are this  firm’s economic profits?"/>
  <p:tag name="CORRECTPOINTVALUE" val="0"/>
  <p:tag name="SLIDEORDER" val="5"/>
  <p:tag name="SLIDEGUID" val="0E6E1D41C0B74DF09474991C6342B033"/>
  <p:tag name="VALUES" val="No Value|smicln|No Value|smicln|No Value|smicln|No Value"/>
</p:tagLst>
</file>

<file path=ppt/tags/tag319.xml><?xml version="1.0" encoding="utf-8"?>
<p:tagLst xmlns:a="http://schemas.openxmlformats.org/drawingml/2006/main" xmlns:r="http://schemas.openxmlformats.org/officeDocument/2006/relationships" xmlns:p="http://schemas.openxmlformats.org/presentationml/2006/main">
  <p:tag name="ANSWERBULLETS" val="3"/>
  <p:tag name="TEXTLENGTH" val="21"/>
  <p:tag name="FONTSIZE" val="32"/>
  <p:tag name="BULLETTYPE" val="ppBulletArabicPeriod"/>
  <p:tag name="ANSWERTEXT" val="$65&#10;$1500&#10;$5000&#10;$6500"/>
  <p:tag name="OLDNUMANSWERS" val="4"/>
</p:tagLst>
</file>

<file path=ppt/tags/tag3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20.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RESPONSECOUNT" val="13"/>
  <p:tag name="SLICED" val="False"/>
  <p:tag name="RESPONSES" val="3;4;3;3;3;3;3;3;3;-;3;1;3;1;"/>
  <p:tag name="CHARTSTRINGSTD" val="2 0 10 1"/>
  <p:tag name="CHARTSTRINGREV" val="1 10 0 2"/>
  <p:tag name="CHARTSTRINGSTDPER" val="0.153846153846154 0 0.769230769230769 0.0769230769230769"/>
  <p:tag name="CHARTSTRINGREVPER" val="0.0769230769230769 0.769230769230769 0 0.153846153846154"/>
  <p:tag name="TOTALRESPONSES" val="0"/>
  <p:tag name="RESPONSESGATHERED" val="False"/>
  <p:tag name="ANONYMOUSTEMP" val="False"/>
  <p:tag name="ANSWERSALIAS" val="$65|smicln|$1500|smicln|$5000|smicln|$6500"/>
  <p:tag name="CORRECTPOINTVALUE" val="1"/>
  <p:tag name="QUESTIONALIAS" val="15. What are this  firm’s economic profits?"/>
  <p:tag name="SLIDEORDER" val="6"/>
  <p:tag name="SLIDEGUID" val="ADE1DDB541424CF4A1242CF32FA9338B"/>
  <p:tag name="VALUES" val="Incorrect|smicln|Correct|smicln|Incorrect|smicln|Incorrect"/>
</p:tagLst>
</file>

<file path=ppt/tags/tag321.xml><?xml version="1.0" encoding="utf-8"?>
<p:tagLst xmlns:a="http://schemas.openxmlformats.org/drawingml/2006/main" xmlns:r="http://schemas.openxmlformats.org/officeDocument/2006/relationships" xmlns:p="http://schemas.openxmlformats.org/presentationml/2006/main">
  <p:tag name="ANSWERBULLETS" val="3"/>
  <p:tag name="TEXTLENGTH" val="21"/>
  <p:tag name="FONTSIZE" val="32"/>
  <p:tag name="BULLETTYPE" val="ppBulletArabicPeriod"/>
  <p:tag name="ANSWERTEXT" val="$65&#10;$1500&#10;$5000&#10;$6500"/>
  <p:tag name="OLDNUMANSWERS" val="4"/>
</p:tagLst>
</file>

<file path=ppt/tags/tag32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23.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ANSWERSALIAS" val="The firms must lower its price in order to sell more|smicln|When a firm lowers its price it must lower it on ALL that it sells|smicln|Because entry is blocked|smicln|The firm only sells a small fraction of the total sales in the industry "/>
  <p:tag name="QUESTIONALIAS" val="23. For a perfectly competitive FIRM, why is the demand curve perfectly elastic? "/>
  <p:tag name="CORRECTPOINTVALUE" val="0"/>
  <p:tag name="SLIDEORDER" val="14"/>
  <p:tag name="SLIDEGUID" val="605BA9A6D9014118A27FCC1FEE27F12C"/>
  <p:tag name="VALUES" val="No Value|smicln|No Value|smicln|No Value|smicln|No Value"/>
</p:tagLst>
</file>

<file path=ppt/tags/tag324.xml><?xml version="1.0" encoding="utf-8"?>
<p:tagLst xmlns:a="http://schemas.openxmlformats.org/drawingml/2006/main" xmlns:r="http://schemas.openxmlformats.org/officeDocument/2006/relationships" xmlns:p="http://schemas.openxmlformats.org/presentationml/2006/main">
  <p:tag name="ANSWERBULLETS" val="3"/>
  <p:tag name="TEXTLENGTH" val="217"/>
  <p:tag name="FONTSIZE" val="32"/>
  <p:tag name="BULLETTYPE" val="ppBulletArabicPeriod"/>
  <p:tag name="ANSWERTEXT" val="The firms must lower its price in order to sell more&#10;When a firm lowers its price it must lower it on ALL that it sells&#10;Because entry is blocked&#10;The firm only sells a small fraction of the total sales in the industry"/>
  <p:tag name="OLDNUMANSWERS" val="4"/>
</p:tagLst>
</file>

<file path=ppt/tags/tag325.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The firms must lower its price in order to sell more|smicln|When a firm lowers its price it must lower it on ALL that it sells|smicln|Because entry is blocked|smicln|The firm only sells a small fraction of the total sales in the industry "/>
  <p:tag name="QUESTIONALIAS" val="23. For a perfectly competitive FIRM, why is the demand curve perfectly elastic? "/>
  <p:tag name="SLIDEORDER" val="15"/>
  <p:tag name="SLIDEGUID" val="A2B51255C8454304BDFE641830C469D9"/>
  <p:tag name="VALUES" val="Incorrect|smicln|Incorrect|smicln|Incorrect|smicln|Correct"/>
</p:tagLst>
</file>

<file path=ppt/tags/tag32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27.xml><?xml version="1.0" encoding="utf-8"?>
<p:tagLst xmlns:a="http://schemas.openxmlformats.org/drawingml/2006/main" xmlns:r="http://schemas.openxmlformats.org/officeDocument/2006/relationships" xmlns:p="http://schemas.openxmlformats.org/presentationml/2006/main">
  <p:tag name="ANSWERBULLETS" val="3"/>
  <p:tag name="TEXTLENGTH" val="217"/>
  <p:tag name="FONTSIZE" val="32"/>
  <p:tag name="BULLETTYPE" val="ppBulletArabicPeriod"/>
  <p:tag name="ANSWERTEXT" val="The firms must lower its price in order to sell more&#10;When a firm lowers its price it must lower it on ALL that it sells&#10;Because entry is blocked&#10;The firm only sells a small fraction of the total sales in the industry"/>
  <p:tag name="OLDNUMANSWERS" val="4"/>
</p:tagLst>
</file>

<file path=ppt/tags/tag328.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4;2;3;-;3;3;4;4;4;2;3;2;1;4;1;"/>
  <p:tag name="CHARTSTRINGSTD" val="2 3 5 5"/>
  <p:tag name="CHARTSTRINGREV" val="5 5 3 2"/>
  <p:tag name="CHARTSTRINGSTDPER" val="0.133333333333333 0.2 0.333333333333333 0.333333333333333"/>
  <p:tag name="CHARTSTRINGREVPER" val="0.333333333333333 0.333333333333333 0.2 0.133333333333333"/>
  <p:tag name="RESPONSESGATHERED" val="False"/>
  <p:tag name="ANONYMOUSTEMP" val="False"/>
  <p:tag name="ANSWERSALIAS" val="Demand will increase|smicln|Demand  will decrease|smicln|Supply will increase|smicln|Supply will decrease"/>
  <p:tag name="QUESTIONALIAS" val="18. Assume pure competition. What will happen in the long run? "/>
  <p:tag name="CORRECTPOINTVALUE" val="0"/>
  <p:tag name="SLIDEORDER" val="4"/>
  <p:tag name="SLIDEGUID" val="CB6CD651A83C4D8E83AD6FF8813EFE0E"/>
  <p:tag name="VALUES" val="No Value|smicln|No Value|smicln|No Value|smicln|No Value"/>
</p:tagLst>
</file>

<file path=ppt/tags/tag329.xml><?xml version="1.0" encoding="utf-8"?>
<p:tagLst xmlns:a="http://schemas.openxmlformats.org/drawingml/2006/main" xmlns:r="http://schemas.openxmlformats.org/officeDocument/2006/relationships" xmlns:p="http://schemas.openxmlformats.org/presentationml/2006/main">
  <p:tag name="ANSWERBULLETS" val="3"/>
  <p:tag name="TEXTLENGTH" val="84"/>
  <p:tag name="FONTSIZE" val="32"/>
  <p:tag name="BULLETTYPE" val="ppBulletArabicPeriod"/>
  <p:tag name="ANSWERTEXT" val="Demand will increase&#10;Demand  will decrease&#10;Supply will increase&#10;Supply will decrease"/>
  <p:tag name="OLDNUMANSWERS" val="4"/>
</p:tagLst>
</file>

<file path=ppt/tags/tag33.xml><?xml version="1.0" encoding="utf-8"?>
<p:tagLst xmlns:a="http://schemas.openxmlformats.org/drawingml/2006/main" xmlns:r="http://schemas.openxmlformats.org/officeDocument/2006/relationships" xmlns:p="http://schemas.openxmlformats.org/presentationml/2006/main">
  <p:tag name="SLIDEID" val="3FCC2EE2ED5245DEA2CEA0519E2D3577"/>
  <p:tag name="SLIDETYPE" val="Q"/>
  <p:tag name="TEAMASSIGN" val="False"/>
  <p:tag name="SPEEDSCORING" val="False"/>
  <p:tag name="ZEROBASED" val="False"/>
  <p:tag name="DELIMITERS" val="3.1"/>
  <p:tag name="VALUEFORMAT" val="0%"/>
  <p:tag name="TOTALRESPONSES" val="28"/>
  <p:tag name="RESPONSECOUNT" val="28"/>
  <p:tag name="SLICED" val="False"/>
  <p:tag name="RESPONSES" val="4;2;3;1;2;2;4;2;2;2;4;4;1;2;2;1;3;4;4;1;2;2;2;3;-;4;1;4;3;"/>
  <p:tag name="DEMOGRAPHIC" val="False"/>
  <p:tag name="INCORRECTPOINTVALUE" val="0"/>
  <p:tag name="CHARTSTRINGREV" val="8 4 11 5"/>
  <p:tag name="CHARTSTRINGREVPER" val="0.285714285714286 0.142857142857143 0.392857142857143 0.178571428571429"/>
  <p:tag name="CHARTSTRINGSTD" val="5 11 4 8"/>
  <p:tag name="CHARTSTRINGSTDPER" val="0.178571428571429 0.392857142857143 0.142857142857143 0.285714285714286"/>
  <p:tag name="QUESTIONALIAS" val="10. Economic profits in an industry suggest the industry:"/>
  <p:tag name="ANSWERSALIAS" val="Can earn more profits by increasing the price|smicln|Should be larger to satisfy consumers|smicln|Has excess capacity|smicln|Is the correct size for consumers"/>
  <p:tag name="RESPONSESGATHERED" val="False"/>
  <p:tag name="ANONYMOUSTEMP" val="False"/>
  <p:tag name="CORRECTPOINTVALUE" val="0"/>
  <p:tag name="SLIDEORDER" val="4"/>
  <p:tag name="SLIDEGUID" val="01812974D2304890830A3CBDFDB6054E"/>
  <p:tag name="VALUES" val="No Value|smicln|No Value|smicln|No Value|smicln|No Value"/>
</p:tagLst>
</file>

<file path=ppt/tags/tag330.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4;2;3;-;3;3;4;4;4;2;3;2;1;4;1;"/>
  <p:tag name="CHARTSTRINGSTD" val="2 3 5 5"/>
  <p:tag name="CHARTSTRINGREV" val="5 5 3 2"/>
  <p:tag name="CHARTSTRINGSTDPER" val="0.133333333333333 0.2 0.333333333333333 0.333333333333333"/>
  <p:tag name="CHARTSTRINGREVPER" val="0.333333333333333 0.333333333333333 0.2 0.133333333333333"/>
  <p:tag name="RESPONSESGATHERED" val="False"/>
  <p:tag name="ANONYMOUSTEMP" val="False"/>
  <p:tag name="CORRECTPOINTVALUE" val="1"/>
  <p:tag name="ANSWERSALIAS" val="Demand will increase|smicln|Demand  will decrease|smicln|Supply will increase|smicln|Supply will decrease"/>
  <p:tag name="QUESTIONALIAS" val="18. Assume pure competition. What will happen in the long run? "/>
  <p:tag name="SLIDEORDER" val="5"/>
  <p:tag name="SLIDEGUID" val="721A2561A99643B58FA8D35EFD42E3C1"/>
  <p:tag name="VALUES" val="Incorrect|smicln|Incorrect|smicln|Correct|smicln|Incorrect"/>
</p:tagLst>
</file>

<file path=ppt/tags/tag33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32.xml><?xml version="1.0" encoding="utf-8"?>
<p:tagLst xmlns:a="http://schemas.openxmlformats.org/drawingml/2006/main" xmlns:r="http://schemas.openxmlformats.org/officeDocument/2006/relationships" xmlns:p="http://schemas.openxmlformats.org/presentationml/2006/main">
  <p:tag name="ANSWERBULLETS" val="3"/>
  <p:tag name="TEXTLENGTH" val="84"/>
  <p:tag name="FONTSIZE" val="32"/>
  <p:tag name="BULLETTYPE" val="ppBulletArabicPeriod"/>
  <p:tag name="ANSWERTEXT" val="Demand will increase&#10;Demand  will decrease&#10;Supply will increase&#10;Supply will decrease"/>
  <p:tag name="OLDNUMANSWERS" val="4"/>
</p:tagLst>
</file>

<file path=ppt/tags/tag33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2;2;2;2;2;2;2;2;2;2;2;2;2;2;2;"/>
  <p:tag name="CHARTSTRINGSTD" val="0 15 0 0"/>
  <p:tag name="CHARTSTRINGREV" val="0 0 15 0"/>
  <p:tag name="CHARTSTRINGSTDPER" val="0 1 0 0"/>
  <p:tag name="CHARTSTRINGREVPER" val="0 0 1 0"/>
  <p:tag name="RESPONSESGATHERED" val="False"/>
  <p:tag name="ANONYMOUSTEMP" val="False"/>
  <p:tag name="ANSWERSALIAS" val="A|smicln|B|smicln|C|smicln|D"/>
  <p:tag name="QUESTIONALIAS" val="63 .Which graph shows a perfectly competitive firm in long run equilibrium?"/>
  <p:tag name="CORRECTPOINTVALUE" val="0"/>
  <p:tag name="SLIDEORDER" val="4"/>
  <p:tag name="SLIDEGUID" val="F61CA1B5292545B28C7E867C45532B11"/>
  <p:tag name="VALUES" val="No Value|smicln|No Value|smicln|No Value|smicln|No Value"/>
</p:tagLst>
</file>

<file path=ppt/tags/tag334.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0"/>
  <p:tag name="BULLETTYPE" val="ppBulletArabicPeriod"/>
  <p:tag name="ANSWERTEXT" val="A&#10;B&#10;C&#10;D"/>
  <p:tag name="OLDNUMANSWERS" val="4"/>
</p:tagLst>
</file>

<file path=ppt/tags/tag33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2;2;2;2;2;2;2;2;2;2;2;2;2;2;2;"/>
  <p:tag name="CHARTSTRINGSTD" val="0 15 0 0"/>
  <p:tag name="CHARTSTRINGREV" val="0 0 15 0"/>
  <p:tag name="CHARTSTRINGSTDPER" val="0 1 0 0"/>
  <p:tag name="CHARTSTRINGREVPER" val="0 0 1 0"/>
  <p:tag name="RESPONSESGATHERED" val="False"/>
  <p:tag name="ANONYMOUSTEMP" val="False"/>
  <p:tag name="ANSWERSALIAS" val="A|smicln|B|smicln|C|smicln|D"/>
  <p:tag name="CORRECTPOINTVALUE" val="1"/>
  <p:tag name="QUESTIONALIAS" val="63 .Which graph shows a perfectly competitive firm in long run equilibrium?"/>
  <p:tag name="SLIDEORDER" val="5"/>
  <p:tag name="SLIDEGUID" val="CF9E2219A0B546D680BC58F53AFDA7F0"/>
  <p:tag name="VALUES" val="Incorrect|smicln|Correct|smicln|Incorrect|smicln|Incorrect"/>
</p:tagLst>
</file>

<file path=ppt/tags/tag336.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0"/>
  <p:tag name="BULLETTYPE" val="ppBulletArabicPeriod"/>
  <p:tag name="ANSWERTEXT" val="A&#10;B&#10;C&#10;D"/>
  <p:tag name="OLDNUMANSWERS" val="4"/>
</p:tagLst>
</file>

<file path=ppt/tags/tag33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38.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1;1;1;1;2;2;2;2;2;3;2;2;2;1;2;2;"/>
  <p:tag name="CHARTSTRINGSTD" val="5 10 1 0"/>
  <p:tag name="CHARTSTRINGREV" val="0 1 10 5"/>
  <p:tag name="CHARTSTRINGSTDPER" val="0.3125 0.625 0.0625 0"/>
  <p:tag name="CHARTSTRINGREVPER" val="0 0.0625 0.625 0.3125"/>
  <p:tag name="RESPONSESGATHERED" val="False"/>
  <p:tag name="ANONYMOUSTEMP" val="False"/>
  <p:tag name="ANSWERSALIAS" val="MR = MC|smicln|MC = ATC|smicln|P = MC|smicln|MSB = MSC"/>
  <p:tag name="QUESTIONALIAS" val="20. Productive efficiency: "/>
  <p:tag name="CORRECTPOINTVALUE" val="0"/>
  <p:tag name="SLIDEORDER" val="4"/>
  <p:tag name="SLIDEGUID" val="4EC3E9F592364D9795F67FCD59F481F7"/>
  <p:tag name="VALUES" val="No Value|smicln|No Value|smicln|No Value|smicln|No Value"/>
</p:tagLst>
</file>

<file path=ppt/tags/tag339.xml><?xml version="1.0" encoding="utf-8"?>
<p:tagLst xmlns:a="http://schemas.openxmlformats.org/drawingml/2006/main" xmlns:r="http://schemas.openxmlformats.org/officeDocument/2006/relationships" xmlns:p="http://schemas.openxmlformats.org/presentationml/2006/main">
  <p:tag name="ANSWERBULLETS" val="3"/>
  <p:tag name="TEXTLENGTH" val="33"/>
  <p:tag name="FONTSIZE" val="32"/>
  <p:tag name="BULLETTYPE" val="ppBulletArabicPeriod"/>
  <p:tag name="ANSWERTEXT" val="MR = MC&#10;MC = ATC&#10;P = MC&#10;MSB = MSC"/>
  <p:tag name="OLDNUMANSWERS" val="4"/>
</p:tagLst>
</file>

<file path=ppt/tags/tag34.xml><?xml version="1.0" encoding="utf-8"?>
<p:tagLst xmlns:a="http://schemas.openxmlformats.org/drawingml/2006/main" xmlns:r="http://schemas.openxmlformats.org/officeDocument/2006/relationships" xmlns:p="http://schemas.openxmlformats.org/presentationml/2006/main">
  <p:tag name="ANSWERBULLETS" val="3"/>
  <p:tag name="TEXTLENGTH" val="137"/>
  <p:tag name="FONTSIZE" val="32"/>
  <p:tag name="BULLETTYPE" val="ppBulletArabicPeriod"/>
  <p:tag name="ANSWERTEXT" val="Can earn more profits by increasing the price&#10;Should be larger to satisfy consumers&#10;Has excess capacity&#10;Is the correct size for consumers"/>
  <p:tag name="OLDNUMANSWERS" val="4"/>
</p:tagLst>
</file>

<file path=ppt/tags/tag340.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1;1;1;1;2;2;2;2;2;3;2;2;2;1;2;2;"/>
  <p:tag name="CHARTSTRINGSTD" val="5 10 1 0"/>
  <p:tag name="CHARTSTRINGREV" val="0 1 10 5"/>
  <p:tag name="CHARTSTRINGSTDPER" val="0.3125 0.625 0.0625 0"/>
  <p:tag name="CHARTSTRINGREVPER" val="0 0.0625 0.625 0.3125"/>
  <p:tag name="RESPONSESGATHERED" val="False"/>
  <p:tag name="ANONYMOUSTEMP" val="False"/>
  <p:tag name="ANSWERSALIAS" val="MR = MC|smicln|MC = ATC|smicln|P = MC|smicln|MSB = MSC"/>
  <p:tag name="CORRECTPOINTVALUE" val="1"/>
  <p:tag name="QUESTIONALIAS" val="20. Productive efficiency: "/>
  <p:tag name="SLIDEORDER" val="5"/>
  <p:tag name="SLIDEGUID" val="C163E6865BCC4E9CB446CF22745AA982"/>
  <p:tag name="VALUES" val="Incorrect|smicln|Correct|smicln|Incorrect|smicln|Incorrect"/>
</p:tagLst>
</file>

<file path=ppt/tags/tag341.xml><?xml version="1.0" encoding="utf-8"?>
<p:tagLst xmlns:a="http://schemas.openxmlformats.org/drawingml/2006/main" xmlns:r="http://schemas.openxmlformats.org/officeDocument/2006/relationships" xmlns:p="http://schemas.openxmlformats.org/presentationml/2006/main">
  <p:tag name="ANSWERBULLETS" val="3"/>
  <p:tag name="TEXTLENGTH" val="33"/>
  <p:tag name="FONTSIZE" val="32"/>
  <p:tag name="BULLETTYPE" val="ppBulletArabicPeriod"/>
  <p:tag name="ANSWERTEXT" val="MR = MC&#10;MC = ATC&#10;P = MC&#10;MSB = MSC"/>
  <p:tag name="OLDNUMANSWERS" val="4"/>
</p:tagLst>
</file>

<file path=ppt/tags/tag34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43.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4;4;1;4;4;4;4;4;4;4;2;4;1;2;4;1;"/>
  <p:tag name="CHARTSTRINGSTD" val="3 2 0 11"/>
  <p:tag name="CHARTSTRINGREV" val="11 0 2 3"/>
  <p:tag name="CHARTSTRINGSTDPER" val="0.1875 0.125 0 0.6875"/>
  <p:tag name="CHARTSTRINGREVPER" val="0.6875 0 0.125 0.1875"/>
  <p:tag name="RESPONSESGATHERED" val="False"/>
  <p:tag name="ANONYMOUSTEMP" val="False"/>
  <p:tag name="ANSWERSALIAS" val="Maximum consumer plus producer surplus|smicln|P = MC|smicln|MSB = MSC|smicln|Minimum ATC"/>
  <p:tag name="QUESTIONALIAS" val="21. Which is NOT allocative efficiency? "/>
  <p:tag name="CORRECTPOINTVALUE" val="0"/>
  <p:tag name="SLIDEORDER" val="4"/>
  <p:tag name="SLIDEGUID" val="0EC520F55F904B84A8CC77896348A8BA"/>
  <p:tag name="VALUES" val="No Value|smicln|No Value|smicln|No Value|smicln|No Value"/>
</p:tagLst>
</file>

<file path=ppt/tags/tag344.xml><?xml version="1.0" encoding="utf-8"?>
<p:tagLst xmlns:a="http://schemas.openxmlformats.org/drawingml/2006/main" xmlns:r="http://schemas.openxmlformats.org/officeDocument/2006/relationships" xmlns:p="http://schemas.openxmlformats.org/presentationml/2006/main">
  <p:tag name="ANSWERBULLETS" val="3"/>
  <p:tag name="TEXTLENGTH" val="67"/>
  <p:tag name="FONTSIZE" val="32"/>
  <p:tag name="BULLETTYPE" val="ppBulletArabicPeriod"/>
  <p:tag name="ANSWERTEXT" val="Maximum consumer plus producer surplus&#10;P = MC&#10;MSB = MSC&#10;Minimum ATC"/>
  <p:tag name="OLDNUMANSWERS" val="4"/>
</p:tagLst>
</file>

<file path=ppt/tags/tag345.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4;4;1;4;4;4;4;4;4;4;2;4;1;2;4;1;"/>
  <p:tag name="CHARTSTRINGSTD" val="3 2 0 11"/>
  <p:tag name="CHARTSTRINGREV" val="11 0 2 3"/>
  <p:tag name="CHARTSTRINGSTDPER" val="0.1875 0.125 0 0.6875"/>
  <p:tag name="CHARTSTRINGREVPER" val="0.6875 0 0.125 0.1875"/>
  <p:tag name="RESPONSESGATHERED" val="False"/>
  <p:tag name="ANONYMOUSTEMP" val="False"/>
  <p:tag name="ANSWERSALIAS" val="Maximum consumer plus producer surplus|smicln|P = MC|smicln|MSB = MSC|smicln|Minimum ATC"/>
  <p:tag name="CORRECTPOINTVALUE" val="1"/>
  <p:tag name="QUESTIONALIAS" val="21. Which is NOT allocative efficiency? "/>
  <p:tag name="SLIDEORDER" val="5"/>
  <p:tag name="SLIDEGUID" val="42A2F1A841A04240A80E82557C0FD667"/>
  <p:tag name="VALUES" val="Incorrect|smicln|Incorrect|smicln|Incorrect|smicln|Correct"/>
</p:tagLst>
</file>

<file path=ppt/tags/tag346.xml><?xml version="1.0" encoding="utf-8"?>
<p:tagLst xmlns:a="http://schemas.openxmlformats.org/drawingml/2006/main" xmlns:r="http://schemas.openxmlformats.org/officeDocument/2006/relationships" xmlns:p="http://schemas.openxmlformats.org/presentationml/2006/main">
  <p:tag name="ANSWERBULLETS" val="3"/>
  <p:tag name="TEXTLENGTH" val="67"/>
  <p:tag name="FONTSIZE" val="32"/>
  <p:tag name="BULLETTYPE" val="ppBulletArabicPeriod"/>
  <p:tag name="ANSWERTEXT" val="Maximum consumer plus producer surplus&#10;P = MC&#10;MSB = MSC&#10;Minimum ATC"/>
  <p:tag name="OLDNUMANSWERS" val="4"/>
</p:tagLst>
</file>

<file path=ppt/tags/tag34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48.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ANSWERSALIAS" val="MR only includes the EXTRA revenue|smicln|When a firm lowers its price it must lower it on ALL that it sells|smicln|Because there are few barriers to entry|smicln|A monopoly only sells a small fraction of the total sales in the industry "/>
  <p:tag name="QUESTIONALIAS" val="17. For a monopoly, why is the marginal revenue (MR) less than the price? "/>
  <p:tag name="CORRECTPOINTVALUE" val="0"/>
  <p:tag name="SLIDEORDER" val="12"/>
  <p:tag name="SLIDEGUID" val="270C47F733AA4F8884FE00ADD3BE84DD"/>
  <p:tag name="VALUES" val="No Value|smicln|No Value|smicln|No Value|smicln|No Value"/>
</p:tagLst>
</file>

<file path=ppt/tags/tag349.xml><?xml version="1.0" encoding="utf-8"?>
<p:tagLst xmlns:a="http://schemas.openxmlformats.org/drawingml/2006/main" xmlns:r="http://schemas.openxmlformats.org/officeDocument/2006/relationships" xmlns:p="http://schemas.openxmlformats.org/presentationml/2006/main">
  <p:tag name="ANSWERBULLETS" val="3"/>
  <p:tag name="TEXTLENGTH" val="216"/>
  <p:tag name="FONTSIZE" val="32"/>
  <p:tag name="BULLETTYPE" val="ppBulletArabicPeriod"/>
  <p:tag name="ANSWERTEXT" val="MR only includes the EXTRA revenue&#10;When a firm lowers its price it must lower it on ALL that it sells&#10;Because there are few barriers to entry&#10;A monopoly only sells a small fraction of the total sales in the industry"/>
  <p:tag name="OLDNUMANSWERS" val="4"/>
</p:tagLst>
</file>

<file path=ppt/tags/tag35.xml><?xml version="1.0" encoding="utf-8"?>
<p:tagLst xmlns:a="http://schemas.openxmlformats.org/drawingml/2006/main" xmlns:r="http://schemas.openxmlformats.org/officeDocument/2006/relationships" xmlns:p="http://schemas.openxmlformats.org/presentationml/2006/main">
  <p:tag name="SLIDEID" val="3FCC2EE2ED5245DEA2CEA0519E2D3577"/>
  <p:tag name="SLIDETYPE" val="Q"/>
  <p:tag name="TEAMASSIGN" val="False"/>
  <p:tag name="SPEEDSCORING" val="False"/>
  <p:tag name="ZEROBASED" val="False"/>
  <p:tag name="DELIMITERS" val="3.1"/>
  <p:tag name="VALUEFORMAT" val="0%"/>
  <p:tag name="TOTALRESPONSES" val="28"/>
  <p:tag name="RESPONSECOUNT" val="28"/>
  <p:tag name="SLICED" val="False"/>
  <p:tag name="RESPONSES" val="4;2;3;1;2;2;4;2;2;2;4;4;1;2;2;1;3;4;4;1;2;2;2;3;-;4;1;4;3;"/>
  <p:tag name="DEMOGRAPHIC" val="False"/>
  <p:tag name="INCORRECTPOINTVALUE" val="0"/>
  <p:tag name="CHARTSTRINGREV" val="8 4 11 5"/>
  <p:tag name="CHARTSTRINGREVPER" val="0.285714285714286 0.142857142857143 0.392857142857143 0.178571428571429"/>
  <p:tag name="CHARTSTRINGSTD" val="5 11 4 8"/>
  <p:tag name="CHARTSTRINGSTDPER" val="0.178571428571429 0.392857142857143 0.142857142857143 0.285714285714286"/>
  <p:tag name="QUESTIONALIAS" val="10. Economic profits in an industry suggest the industry:"/>
  <p:tag name="ANSWERSALIAS" val="Can earn more profits by increasing the price|smicln|Should be larger to satisfy consumers|smicln|Has excess capacity|smicln|Is the correct size for consumers"/>
  <p:tag name="CORRECTPOINTVALUE" val="1"/>
  <p:tag name="RESPONSESGATHERED" val="False"/>
  <p:tag name="ANONYMOUSTEMP" val="False"/>
  <p:tag name="SLIDEORDER" val="5"/>
  <p:tag name="SLIDEGUID" val="4755FA9A27B24C73852F50B176CA0642"/>
  <p:tag name="VALUES" val="Incorrect|smicln|Correct|smicln|Incorrect|smicln|Incorrect"/>
</p:tagLst>
</file>

<file path=ppt/tags/tag350.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MR only includes the EXTRA revenue|smicln|When a firm lowers its price it must lower it on ALL that it sells|smicln|Because there are few barriers to entry|smicln|A monopoly only sells a small fraction of the total sales in the industry "/>
  <p:tag name="QUESTIONALIAS" val="17. For a monopoly, why is the marginal revenue (MR) less than the price? "/>
  <p:tag name="SLIDEORDER" val="13"/>
  <p:tag name="SLIDEGUID" val="DEBC48D3BE734155BCD9DDE225EB1C04"/>
  <p:tag name="VALUES" val="Incorrect|smicln|Correct|smicln|Incorrect|smicln|Incorrect"/>
</p:tagLst>
</file>

<file path=ppt/tags/tag35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52.xml><?xml version="1.0" encoding="utf-8"?>
<p:tagLst xmlns:a="http://schemas.openxmlformats.org/drawingml/2006/main" xmlns:r="http://schemas.openxmlformats.org/officeDocument/2006/relationships" xmlns:p="http://schemas.openxmlformats.org/presentationml/2006/main">
  <p:tag name="ANSWERBULLETS" val="3"/>
  <p:tag name="TEXTLENGTH" val="216"/>
  <p:tag name="FONTSIZE" val="32"/>
  <p:tag name="BULLETTYPE" val="ppBulletArabicPeriod"/>
  <p:tag name="ANSWERTEXT" val="MR only includes the EXTRA revenue&#10;When a firm lowers its price it must lower it on ALL that it sells&#10;Because there are few barriers to entry&#10;A monopoly only sells a small fraction of the total sales in the industry"/>
  <p:tag name="OLDNUMANSWERS" val="4"/>
</p:tagLst>
</file>

<file path=ppt/tags/tag353.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ANSWERSALIAS" val="$1200|smicln|$900|smicln|$600|smicln|$400|smicln|$300"/>
  <p:tag name="TOTALRESPONSES" val="15"/>
  <p:tag name="RESPONSECOUNT" val="15"/>
  <p:tag name="SLICED" val="False"/>
  <p:tag name="RESPONSES" val="2;5;2;2;5;5;5;2;5;2;5;2;2;2;5;"/>
  <p:tag name="CHARTSTRINGSTD" val="0 8 0 0 7"/>
  <p:tag name="CHARTSTRINGREV" val="7 0 0 8 0"/>
  <p:tag name="CHARTSTRINGSTDPER" val="0 0.533333333333333 0 0 0.466666666666667"/>
  <p:tag name="CHARTSTRINGREVPER" val="0.466666666666667 0 0 0.533333333333333 0"/>
  <p:tag name="RESPONSESGATHERED" val="False"/>
  <p:tag name="ANONYMOUSTEMP" val="False"/>
  <p:tag name="QUESTIONALIAS" val="24. What would the profits be?"/>
  <p:tag name="CORRECTPOINTVALUE" val="0"/>
  <p:tag name="SLIDEORDER" val="4"/>
  <p:tag name="SLIDEGUID" val="F54B627C3B3D462F9D7403272F8CBD87"/>
  <p:tag name="VALUES" val="No Value|smicln|No Value|smicln|No Value|smicln|No Value|smicln|No Value"/>
</p:tagLst>
</file>

<file path=ppt/tags/tag354.xml><?xml version="1.0" encoding="utf-8"?>
<p:tagLst xmlns:a="http://schemas.openxmlformats.org/drawingml/2006/main" xmlns:r="http://schemas.openxmlformats.org/officeDocument/2006/relationships" xmlns:p="http://schemas.openxmlformats.org/presentationml/2006/main">
  <p:tag name="ANSWERBULLETS" val="3"/>
  <p:tag name="TEXTLENGTH" val="25"/>
  <p:tag name="FONTSIZE" val="32"/>
  <p:tag name="BULLETTYPE" val="ppBulletArabicPeriod"/>
  <p:tag name="ANSWERTEXT" val="$1200&#10;$900&#10;$600&#10;$400&#10;$300"/>
  <p:tag name="OLDNUMANSWERS" val="5"/>
</p:tagLst>
</file>

<file path=ppt/tags/tag355.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ANSWERSALIAS" val="$1200|smicln|$900|smicln|$600|smicln|$400|smicln|$300"/>
  <p:tag name="TOTALRESPONSES" val="15"/>
  <p:tag name="RESPONSECOUNT" val="15"/>
  <p:tag name="SLICED" val="False"/>
  <p:tag name="RESPONSES" val="2;5;2;2;5;5;5;2;5;2;5;2;2;2;5;"/>
  <p:tag name="CHARTSTRINGSTD" val="0 8 0 0 7"/>
  <p:tag name="CHARTSTRINGREV" val="7 0 0 8 0"/>
  <p:tag name="CHARTSTRINGSTDPER" val="0 0.533333333333333 0 0 0.466666666666667"/>
  <p:tag name="CHARTSTRINGREVPER" val="0.466666666666667 0 0 0.533333333333333 0"/>
  <p:tag name="RESPONSESGATHERED" val="False"/>
  <p:tag name="ANONYMOUSTEMP" val="False"/>
  <p:tag name="CORRECTPOINTVALUE" val="1"/>
  <p:tag name="QUESTIONALIAS" val="24. What would the profits be?"/>
  <p:tag name="SLIDEORDER" val="5"/>
  <p:tag name="SLIDEGUID" val="5CE5D0439A1D49D1A0BD28FED4C24A4D"/>
  <p:tag name="VALUES" val="Incorrect|smicln|Incorrect|smicln|Incorrect|smicln|Incorrect|smicln|Correct"/>
</p:tagLst>
</file>

<file path=ppt/tags/tag35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57.xml><?xml version="1.0" encoding="utf-8"?>
<p:tagLst xmlns:a="http://schemas.openxmlformats.org/drawingml/2006/main" xmlns:r="http://schemas.openxmlformats.org/officeDocument/2006/relationships" xmlns:p="http://schemas.openxmlformats.org/presentationml/2006/main">
  <p:tag name="ANSWERBULLETS" val="3"/>
  <p:tag name="TEXTLENGTH" val="25"/>
  <p:tag name="FONTSIZE" val="32"/>
  <p:tag name="BULLETTYPE" val="ppBulletArabicPeriod"/>
  <p:tag name="ANSWERTEXT" val="$1200&#10;$900&#10;$600&#10;$400&#10;$300"/>
  <p:tag name="OLDNUMANSWERS" val="5"/>
</p:tagLst>
</file>

<file path=ppt/tags/tag358.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11"/>
  <p:tag name="RESPONSECOUNT" val="11"/>
  <p:tag name="SLICED" val="False"/>
  <p:tag name="RESPONSES" val="1;1;1;1;1;1;1;1;1;4;1;"/>
  <p:tag name="CHARTSTRINGSTD" val="10 0 0 1"/>
  <p:tag name="CHARTSTRINGREV" val="1 0 0 10"/>
  <p:tag name="CHARTSTRINGSTDPER" val="0.909090909090909 0 0 0.0909090909090909"/>
  <p:tag name="CHARTSTRINGREVPER" val="0.0909090909090909 0 0 0.909090909090909"/>
  <p:tag name="RESPONSESGATHERED" val="False"/>
  <p:tag name="ANONYMOUSTEMP" val="False"/>
  <p:tag name="ANSWERSALIAS" val="M, N, R|smicln|N, Q, R|smicln|Q, M, N|smicln|M, N, Q"/>
  <p:tag name="QUESTIONALIAS" val="27. In the LR what is the:  - Profit Max Q ? - Prod Eff Q ?  - Alloc. Eff. Q ?"/>
  <p:tag name="CORRECTPOINTVALUE" val="0"/>
  <p:tag name="SLIDEORDER" val="5"/>
  <p:tag name="SLIDEGUID" val="9E1CDBF273C1452AA1B7C12AF1CDCA0D"/>
  <p:tag name="VALUES" val="No Value|smicln|No Value|smicln|No Value|smicln|No Value"/>
</p:tagLst>
</file>

<file path=ppt/tags/tag359.xml><?xml version="1.0" encoding="utf-8"?>
<p:tagLst xmlns:a="http://schemas.openxmlformats.org/drawingml/2006/main" xmlns:r="http://schemas.openxmlformats.org/officeDocument/2006/relationships" xmlns:p="http://schemas.openxmlformats.org/presentationml/2006/main">
  <p:tag name="ANSWERBULLETS" val="3"/>
  <p:tag name="TEXTLENGTH" val="31"/>
  <p:tag name="FONTSIZE" val="32"/>
  <p:tag name="BULLETTYPE" val="ppBulletArabicPeriod"/>
  <p:tag name="ANSWERTEXT" val="M, N, R&#10;N, Q, R&#10;Q, M, N&#10;M, N, Q"/>
  <p:tag name="OLDNUMANSWERS" val="4"/>
</p:tagLst>
</file>

<file path=ppt/tags/tag36.xml><?xml version="1.0" encoding="utf-8"?>
<p:tagLst xmlns:a="http://schemas.openxmlformats.org/drawingml/2006/main" xmlns:r="http://schemas.openxmlformats.org/officeDocument/2006/relationships" xmlns:p="http://schemas.openxmlformats.org/presentationml/2006/main">
  <p:tag name="ANSWERBULLETS" val="3"/>
  <p:tag name="TEXTLENGTH" val="137"/>
  <p:tag name="FONTSIZE" val="32"/>
  <p:tag name="BULLETTYPE" val="ppBulletArabicPeriod"/>
  <p:tag name="ANSWERTEXT" val="Can earn more profits by increasing the price&#10;Should be larger to satisfy consumers&#10;Has excess capacity&#10;Is the correct size for consumers"/>
  <p:tag name="OLDNUMANSWERS" val="4"/>
</p:tagLst>
</file>

<file path=ppt/tags/tag360.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11"/>
  <p:tag name="RESPONSECOUNT" val="11"/>
  <p:tag name="SLICED" val="False"/>
  <p:tag name="RESPONSES" val="1;1;1;1;1;1;1;1;1;4;1;"/>
  <p:tag name="CHARTSTRINGSTD" val="10 0 0 1"/>
  <p:tag name="CHARTSTRINGREV" val="1 0 0 10"/>
  <p:tag name="CHARTSTRINGSTDPER" val="0.909090909090909 0 0 0.0909090909090909"/>
  <p:tag name="CHARTSTRINGREVPER" val="0.0909090909090909 0 0 0.909090909090909"/>
  <p:tag name="RESPONSESGATHERED" val="False"/>
  <p:tag name="ANONYMOUSTEMP" val="False"/>
  <p:tag name="ANSWERSALIAS" val="M, N, R|smicln|N, Q, R|smicln|Q, M, N|smicln|M, N, Q"/>
  <p:tag name="CORRECTPOINTVALUE" val="1"/>
  <p:tag name="QUESTIONALIAS" val="27. In the LR what is the:  - Profit Max Q ? - Prod Eff Q ?  - Alloc. Eff. Q ?"/>
  <p:tag name="SLIDEORDER" val="6"/>
  <p:tag name="SLIDEGUID" val="E1E9FFEB4F1F48F6A7019F7DDF218AE4"/>
  <p:tag name="VALUES" val="Incorrect|smicln|Incorrect|smicln|Incorrect|smicln|Correct"/>
</p:tagLst>
</file>

<file path=ppt/tags/tag361.xml><?xml version="1.0" encoding="utf-8"?>
<p:tagLst xmlns:a="http://schemas.openxmlformats.org/drawingml/2006/main" xmlns:r="http://schemas.openxmlformats.org/officeDocument/2006/relationships" xmlns:p="http://schemas.openxmlformats.org/presentationml/2006/main">
  <p:tag name="ANSWERBULLETS" val="3"/>
  <p:tag name="TEXTLENGTH" val="31"/>
  <p:tag name="FONTSIZE" val="32"/>
  <p:tag name="BULLETTYPE" val="ppBulletArabicPeriod"/>
  <p:tag name="ANSWERTEXT" val="M, N, R&#10;N, Q, R&#10;Q, M, N&#10;M, N, Q"/>
  <p:tag name="OLDNUMANSWERS" val="4"/>
</p:tagLst>
</file>

<file path=ppt/tags/tag36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63.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ANSWERSALIAS" val="N|smicln|M|smicln|Q|smicln|R"/>
  <p:tag name="TOTALRESPONSES" val="11"/>
  <p:tag name="RESPONSECOUNT" val="11"/>
  <p:tag name="SLICED" val="False"/>
  <p:tag name="RESPONSES" val="3;3;2;3;1;3;3;3;2;1;3;"/>
  <p:tag name="CHARTSTRINGSTD" val="2 2 7 0"/>
  <p:tag name="CHARTSTRINGREV" val="0 7 2 2"/>
  <p:tag name="CHARTSTRINGSTDPER" val="0.181818181818182 0.181818181818182 0.636363636363636 0"/>
  <p:tag name="CHARTSTRINGREVPER" val="0 0.636363636363636 0.181818181818182 0.181818181818182"/>
  <p:tag name="RESPONSESGATHERED" val="False"/>
  <p:tag name="ANONYMOUSTEMP" val="False"/>
  <p:tag name="QUESTIONALIAS" val="28. If this firm were  a perfectly price discriminating monopolist, what quantity would be produced?"/>
  <p:tag name="CORRECTPOINTVALUE" val="0"/>
  <p:tag name="SLIDEORDER" val="7"/>
  <p:tag name="SLIDEGUID" val="6435260EF8F74F899A72F0FAAD05EF75"/>
  <p:tag name="VALUES" val="No Value|smicln|No Value|smicln|No Value|smicln|No Value"/>
</p:tagLst>
</file>

<file path=ppt/tags/tag364.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N&#10;M&#10;Q&#10;R"/>
  <p:tag name="OLDNUMANSWERS" val="4"/>
</p:tagLst>
</file>

<file path=ppt/tags/tag365.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ANSWERSALIAS" val="N|smicln|M|smicln|Q|smicln|R"/>
  <p:tag name="TOTALRESPONSES" val="11"/>
  <p:tag name="RESPONSECOUNT" val="11"/>
  <p:tag name="SLICED" val="False"/>
  <p:tag name="RESPONSES" val="3;3;2;3;1;3;3;3;2;1;3;"/>
  <p:tag name="CHARTSTRINGSTD" val="2 2 7 0"/>
  <p:tag name="CHARTSTRINGREV" val="0 7 2 2"/>
  <p:tag name="CHARTSTRINGSTDPER" val="0.181818181818182 0.181818181818182 0.636363636363636 0"/>
  <p:tag name="CHARTSTRINGREVPER" val="0 0.636363636363636 0.181818181818182 0.181818181818182"/>
  <p:tag name="RESPONSESGATHERED" val="False"/>
  <p:tag name="ANONYMOUSTEMP" val="False"/>
  <p:tag name="CORRECTPOINTVALUE" val="1"/>
  <p:tag name="QUESTIONALIAS" val="28. If this firm were  a perfectly price discriminating monopolist, what quantity would be produced?"/>
  <p:tag name="SLIDEORDER" val="8"/>
  <p:tag name="SLIDEGUID" val="A0599DA78EA8482D8B5C2ACA9224569D"/>
  <p:tag name="VALUES" val="Incorrect|smicln|Incorrect|smicln|Correct|smicln|Incorrect"/>
</p:tagLst>
</file>

<file path=ppt/tags/tag366.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N&#10;M&#10;Q&#10;R"/>
  <p:tag name="OLDNUMANSWERS" val="4"/>
</p:tagLst>
</file>

<file path=ppt/tags/tag36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68.xml><?xml version="1.0" encoding="utf-8"?>
<p:tagLst xmlns:a="http://schemas.openxmlformats.org/drawingml/2006/main" xmlns:r="http://schemas.openxmlformats.org/officeDocument/2006/relationships" xmlns:p="http://schemas.openxmlformats.org/presentationml/2006/main">
  <p:tag name="SLIDEID" val="6A7006873F4348BDAC2B6FD9D0C4C801"/>
  <p:tag name="SLIDETYPE" val="Q"/>
  <p:tag name="DEMOGRAPHIC" val="False"/>
  <p:tag name="TEAMASSIGN" val="False"/>
  <p:tag name="SPEEDSCORING" val="False"/>
  <p:tag name="INCORRECTPOINTVALUE" val="0"/>
  <p:tag name="ZEROBASED" val="False"/>
  <p:tag name="DELIMITERS" val="3.1"/>
  <p:tag name="VALUEFORMAT" val="0%"/>
  <p:tag name="ANSWERSALIAS" val="P1|smicln|P2|smicln|P3|smicln|P4"/>
  <p:tag name="TOTALRESPONSES" val="11"/>
  <p:tag name="RESPONSECOUNT" val="11"/>
  <p:tag name="SLICED" val="False"/>
  <p:tag name="RESPONSES" val="1;1;1;1;1;1;1;1;4;1;1;"/>
  <p:tag name="CHARTSTRINGSTD" val="10 0 0 1"/>
  <p:tag name="CHARTSTRINGREV" val="1 0 0 10"/>
  <p:tag name="CHARTSTRINGSTDPER" val="0.909090909090909 0 0 0.0909090909090909"/>
  <p:tag name="CHARTSTRINGREVPER" val="0.0909090909090909 0 0 0.909090909090909"/>
  <p:tag name="RESPONSESGATHERED" val="False"/>
  <p:tag name="ANONYMOUSTEMP" val="False"/>
  <p:tag name="QUESTIONALIAS" val="29. If the government uses AC pricing  (fair return pricing) they would put a price  ceiling at:"/>
  <p:tag name="CORRECTPOINTVALUE" val="0"/>
  <p:tag name="SLIDEORDER" val="6"/>
  <p:tag name="SLIDEGUID" val="F4CFD3EE08EF48CBB6A3082BB95B406F"/>
  <p:tag name="VALUES" val="No Value|smicln|No Value|smicln|No Value|smicln|No Value"/>
</p:tagLst>
</file>

<file path=ppt/tags/tag369.xml><?xml version="1.0" encoding="utf-8"?>
<p:tagLst xmlns:a="http://schemas.openxmlformats.org/drawingml/2006/main" xmlns:r="http://schemas.openxmlformats.org/officeDocument/2006/relationships" xmlns:p="http://schemas.openxmlformats.org/presentationml/2006/main">
  <p:tag name="ANSWERBULLETS" val="3"/>
  <p:tag name="TEXTLENGTH" val="11"/>
  <p:tag name="FONTSIZE" val="36"/>
  <p:tag name="BULLETTYPE" val="ppBulletArabicPeriod"/>
  <p:tag name="ANSWERTEXT" val="P1&#10;P2&#10;P3&#10;P4"/>
  <p:tag name="OLDNUMANSWERS" val="4"/>
</p:tagLst>
</file>

<file path=ppt/tags/tag3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70.xml><?xml version="1.0" encoding="utf-8"?>
<p:tagLst xmlns:a="http://schemas.openxmlformats.org/drawingml/2006/main" xmlns:r="http://schemas.openxmlformats.org/officeDocument/2006/relationships" xmlns:p="http://schemas.openxmlformats.org/presentationml/2006/main">
  <p:tag name="SLIDEID" val="6A7006873F4348BDAC2B6FD9D0C4C801"/>
  <p:tag name="SLIDETYPE" val="Q"/>
  <p:tag name="DEMOGRAPHIC" val="False"/>
  <p:tag name="TEAMASSIGN" val="False"/>
  <p:tag name="SPEEDSCORING" val="False"/>
  <p:tag name="INCORRECTPOINTVALUE" val="0"/>
  <p:tag name="ZEROBASED" val="False"/>
  <p:tag name="DELIMITERS" val="3.1"/>
  <p:tag name="VALUEFORMAT" val="0%"/>
  <p:tag name="ANSWERSALIAS" val="P1|smicln|P2|smicln|P3|smicln|P4"/>
  <p:tag name="TOTALRESPONSES" val="11"/>
  <p:tag name="RESPONSECOUNT" val="11"/>
  <p:tag name="SLICED" val="False"/>
  <p:tag name="RESPONSES" val="1;1;1;1;1;1;1;1;4;1;1;"/>
  <p:tag name="CHARTSTRINGSTD" val="10 0 0 1"/>
  <p:tag name="CHARTSTRINGREV" val="1 0 0 10"/>
  <p:tag name="CHARTSTRINGSTDPER" val="0.909090909090909 0 0 0.0909090909090909"/>
  <p:tag name="CHARTSTRINGREVPER" val="0.0909090909090909 0 0 0.909090909090909"/>
  <p:tag name="RESPONSESGATHERED" val="False"/>
  <p:tag name="ANONYMOUSTEMP" val="False"/>
  <p:tag name="CORRECTPOINTVALUE" val="1"/>
  <p:tag name="QUESTIONALIAS" val="29. If the government uses AC pricing  (fair return pricing) they would put a price  ceiling at:"/>
  <p:tag name="SLIDEORDER" val="7"/>
  <p:tag name="SLIDEGUID" val="BBBBFC6681ED4F0F947D0D18B43A3BB1"/>
  <p:tag name="VALUES" val="Incorrect|smicln|Incorrect|smicln|Correct|smicln|Incorrect"/>
</p:tagLst>
</file>

<file path=ppt/tags/tag371.xml><?xml version="1.0" encoding="utf-8"?>
<p:tagLst xmlns:a="http://schemas.openxmlformats.org/drawingml/2006/main" xmlns:r="http://schemas.openxmlformats.org/officeDocument/2006/relationships" xmlns:p="http://schemas.openxmlformats.org/presentationml/2006/main">
  <p:tag name="ANSWERBULLETS" val="3"/>
  <p:tag name="TEXTLENGTH" val="11"/>
  <p:tag name="FONTSIZE" val="36"/>
  <p:tag name="BULLETTYPE" val="ppBulletArabicPeriod"/>
  <p:tag name="ANSWERTEXT" val="P1&#10;P2&#10;P3&#10;P4"/>
  <p:tag name="OLDNUMANSWERS" val="4"/>
</p:tagLst>
</file>

<file path=ppt/tags/tag37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73.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3;2;2;2;2;2;2;2;2;4;2;2;2;3;3;"/>
  <p:tag name="CHARTSTRINGSTD" val="0 12 3 1"/>
  <p:tag name="CHARTSTRINGREV" val="1 3 12 0"/>
  <p:tag name="CHARTSTRINGSTDPER" val="0 0.75 0.1875 0.0625"/>
  <p:tag name="CHARTSTRINGREVPER" val="0.0625 0.1875 0.75 0"/>
  <p:tag name="RESPONSESGATHERED" val="False"/>
  <p:tag name="ANONYMOUSTEMP" val="False"/>
  <p:tag name="ANSWERSALIAS" val="P = 12; Q = 5|smicln|P = 14; Q = 4|smicln|P = 16; Q = 3|smicln|P = 18; Q = 2"/>
  <p:tag name="QUESTIONALIAS" val="71. What is the profit-maximizing output and price for this monopolistically competitive firm?  "/>
  <p:tag name="CORRECTPOINTVALUE" val="0"/>
  <p:tag name="SLIDEORDER" val="4"/>
  <p:tag name="SLIDEGUID" val="31268B4B45EC49BE9BBA5CDFEA5600C2"/>
  <p:tag name="VALUES" val="No Value|smicln|No Value|smicln|No Value|smicln|No Value"/>
</p:tagLst>
</file>

<file path=ppt/tags/tag374.xml><?xml version="1.0" encoding="utf-8"?>
<p:tagLst xmlns:a="http://schemas.openxmlformats.org/drawingml/2006/main" xmlns:r="http://schemas.openxmlformats.org/officeDocument/2006/relationships" xmlns:p="http://schemas.openxmlformats.org/presentationml/2006/main">
  <p:tag name="ANSWERBULLETS" val="3"/>
  <p:tag name="TEXTLENGTH" val="55"/>
  <p:tag name="FONTSIZE" val="32"/>
  <p:tag name="BULLETTYPE" val="ppBulletArabicPeriod"/>
  <p:tag name="ANSWERTEXT" val="P = 12; Q = 5&#10;P = 14; Q = 4&#10;P = 16; Q = 3&#10;P = 18; Q = 2"/>
  <p:tag name="OLDNUMANSWERS" val="4"/>
</p:tagLst>
</file>

<file path=ppt/tags/tag375.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3;2;2;2;2;2;2;2;2;4;2;2;2;3;3;"/>
  <p:tag name="CHARTSTRINGSTD" val="0 12 3 1"/>
  <p:tag name="CHARTSTRINGREV" val="1 3 12 0"/>
  <p:tag name="CHARTSTRINGSTDPER" val="0 0.75 0.1875 0.0625"/>
  <p:tag name="CHARTSTRINGREVPER" val="0.0625 0.1875 0.75 0"/>
  <p:tag name="RESPONSESGATHERED" val="False"/>
  <p:tag name="ANONYMOUSTEMP" val="False"/>
  <p:tag name="ANSWERSALIAS" val="P = 12; Q = 5|smicln|P = 14; Q = 4|smicln|P = 16; Q = 3|smicln|P = 18; Q = 2"/>
  <p:tag name="CORRECTPOINTVALUE" val="1"/>
  <p:tag name="QUESTIONALIAS" val="71. What is the profit-maximizing output and price for this monopolistically competitive firm?  "/>
  <p:tag name="SLIDEORDER" val="5"/>
  <p:tag name="SLIDEGUID" val="C9C95CE0AA4E4F979AAD4E74C8DD3D74"/>
  <p:tag name="VALUES" val="Incorrect|smicln|Correct|smicln|Incorrect|smicln|Incorrect"/>
</p:tagLst>
</file>

<file path=ppt/tags/tag376.xml><?xml version="1.0" encoding="utf-8"?>
<p:tagLst xmlns:a="http://schemas.openxmlformats.org/drawingml/2006/main" xmlns:r="http://schemas.openxmlformats.org/officeDocument/2006/relationships" xmlns:p="http://schemas.openxmlformats.org/presentationml/2006/main">
  <p:tag name="ANSWERBULLETS" val="3"/>
  <p:tag name="TEXTLENGTH" val="55"/>
  <p:tag name="FONTSIZE" val="32"/>
  <p:tag name="BULLETTYPE" val="ppBulletArabicPeriod"/>
  <p:tag name="ANSWERTEXT" val="P = 12; Q = 5&#10;P = 14; Q = 4&#10;P = 16; Q = 3&#10;P = 18; Q = 2"/>
  <p:tag name="OLDNUMANSWERS" val="4"/>
</p:tagLst>
</file>

<file path=ppt/tags/tag37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78.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3;2;2;2;3;3;2;2;2;2;2;2;2;2;2;2;"/>
  <p:tag name="CHARTSTRINGSTD" val="0 13 3 0"/>
  <p:tag name="CHARTSTRINGREV" val="0 3 13 0"/>
  <p:tag name="CHARTSTRINGSTDPER" val="0 0.8125 0.1875 0"/>
  <p:tag name="CHARTSTRINGREVPER" val="0 0.1875 0.8125 0"/>
  <p:tag name="RESPONSESGATHERED" val="False"/>
  <p:tag name="ANONYMOUSTEMP" val="False"/>
  <p:tag name="ANSWERSALIAS" val="Entry is blocked so there will be no change|smicln|Firms will enter and demand will decrease|smicln|Firms will leave and supply will decrease|smicln|Firms will enter and demand will increase"/>
  <p:tag name="QUESTIONALIAS" val="34. If the SR is (b), then in the LR for Monop. Comp. firms:"/>
  <p:tag name="CORRECTPOINTVALUE" val="0"/>
  <p:tag name="SLIDEORDER" val="5"/>
  <p:tag name="SLIDEGUID" val="71B390F10E794DC88C3533DB1DDBCBF4"/>
  <p:tag name="VALUES" val="No Value|smicln|No Value|smicln|No Value|smicln|No Value"/>
</p:tagLst>
</file>

<file path=ppt/tags/tag379.xml><?xml version="1.0" encoding="utf-8"?>
<p:tagLst xmlns:a="http://schemas.openxmlformats.org/drawingml/2006/main" xmlns:r="http://schemas.openxmlformats.org/officeDocument/2006/relationships" xmlns:p="http://schemas.openxmlformats.org/presentationml/2006/main">
  <p:tag name="ANSWERBULLETS" val="3"/>
  <p:tag name="TEXTLENGTH" val="169"/>
  <p:tag name="FONTSIZE" val="27"/>
  <p:tag name="BULLETTYPE" val="ppBulletArabicPeriod"/>
  <p:tag name="ANSWERTEXT" val="Entry is blocked so there will be no change&#10;Firms will enter and demand will decrease&#10;Firms will leave and supply will decrease&#10;Firms will enter and demand will increase"/>
  <p:tag name="OLDNUMANSWERS" val="4"/>
</p:tagLst>
</file>

<file path=ppt/tags/tag38.xml><?xml version="1.0" encoding="utf-8"?>
<p:tagLst xmlns:a="http://schemas.openxmlformats.org/drawingml/2006/main" xmlns:r="http://schemas.openxmlformats.org/officeDocument/2006/relationships" xmlns:p="http://schemas.openxmlformats.org/presentationml/2006/main">
  <p:tag name="SLIDEID" val="FFDC401A6D28478ABA6DF9724ADC686B"/>
  <p:tag name="SLIDETYPE" val="Q"/>
  <p:tag name="TEAMASSIGN" val="False"/>
  <p:tag name="SPEEDSCORING" val="False"/>
  <p:tag name="ZEROBASED" val="False"/>
  <p:tag name="DELIMITERS" val="3.1"/>
  <p:tag name="VALUEFORMAT" val="0%"/>
  <p:tag name="QUESTIONALIAS" val="5. The “invisible hand” promotes society’s interest because:"/>
  <p:tag name="ANSWERSALIAS" val="Individuals pursuing their self-interest will produce goods that people want|smicln|Individuals will produce goods for others out of concern for their fellow human beings|smicln|It makes sure that everybody wins from competition|smicln|Government regulation pushes businesses into producing the right mix of goods"/>
  <p:tag name="TOTALRESPONSES" val="28"/>
  <p:tag name="RESPONSECOUNT" val="28"/>
  <p:tag name="SLICED" val="False"/>
  <p:tag name="RESPONSES" val="1;1;1;1;3;1;1;1;3;1;4;1;1;1;1;4;1;1;1;1;1;4;1;4;-;4;4;3;2;"/>
  <p:tag name="DEMOGRAPHIC" val="False"/>
  <p:tag name="INCORRECTPOINTVALUE" val="0"/>
  <p:tag name="CHARTSTRINGREV" val="6 3 1 18"/>
  <p:tag name="CHARTSTRINGREVPER" val="0.214285714285714 0.107142857142857 0.0357142857142857 0.642857142857143"/>
  <p:tag name="CHARTSTRINGSTD" val="18 1 3 6"/>
  <p:tag name="CHARTSTRINGSTDPER" val="0.642857142857143 0.0357142857142857 0.107142857142857 0.214285714285714"/>
  <p:tag name="RESPONSESGATHERED" val="False"/>
  <p:tag name="ANONYMOUSTEMP" val="False"/>
  <p:tag name="CORRECTPOINTVALUE" val="0"/>
  <p:tag name="SLIDEORDER" val="4"/>
  <p:tag name="SLIDEGUID" val="A57561F80EBD4255BB03941178114C6A"/>
  <p:tag name="VALUES" val="No Value|smicln|No Value|smicln|No Value|smicln|No Value"/>
</p:tagLst>
</file>

<file path=ppt/tags/tag380.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3;2;2;2;3;3;2;2;2;2;2;2;2;2;2;2;"/>
  <p:tag name="CHARTSTRINGSTD" val="0 13 3 0"/>
  <p:tag name="CHARTSTRINGREV" val="0 3 13 0"/>
  <p:tag name="CHARTSTRINGSTDPER" val="0 0.8125 0.1875 0"/>
  <p:tag name="CHARTSTRINGREVPER" val="0 0.1875 0.8125 0"/>
  <p:tag name="RESPONSESGATHERED" val="False"/>
  <p:tag name="ANONYMOUSTEMP" val="False"/>
  <p:tag name="ANSWERSALIAS" val="Entry is blocked so there will be no change|smicln|Firms will enter and demand will decrease|smicln|Firms will leave and supply will decrease|smicln|Firms will enter and demand will increase"/>
  <p:tag name="CORRECTPOINTVALUE" val="1"/>
  <p:tag name="QUESTIONALIAS" val="34. If the SR is (b), then in the LR for Monop. Comp. firms:"/>
  <p:tag name="SLIDEORDER" val="6"/>
  <p:tag name="SLIDEGUID" val="FC4F94EA36C7412E80BFCAF05886E4FD"/>
  <p:tag name="VALUES" val="Incorrect|smicln|Correct|smicln|Incorrect|smicln|Incorrect"/>
</p:tagLst>
</file>

<file path=ppt/tags/tag38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82.xml><?xml version="1.0" encoding="utf-8"?>
<p:tagLst xmlns:a="http://schemas.openxmlformats.org/drawingml/2006/main" xmlns:r="http://schemas.openxmlformats.org/officeDocument/2006/relationships" xmlns:p="http://schemas.openxmlformats.org/presentationml/2006/main">
  <p:tag name="ANSWERBULLETS" val="3"/>
  <p:tag name="TEXTLENGTH" val="169"/>
  <p:tag name="FONTSIZE" val="27"/>
  <p:tag name="BULLETTYPE" val="ppBulletArabicPeriod"/>
  <p:tag name="ANSWERTEXT" val="Entry is blocked so there will be no change&#10;Firms will enter and demand will decrease&#10;Firms will leave and supply will decrease&#10;Firms will enter and demand will increase"/>
  <p:tag name="OLDNUMANSWERS" val="4"/>
</p:tagLst>
</file>

<file path=ppt/tags/tag38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4;4;4;4;4;4;4;4;4;4;1;4;4;3;1;4;"/>
  <p:tag name="CHARTSTRINGSTD" val="2 0 1 13"/>
  <p:tag name="CHARTSTRINGREV" val="13 1 0 2"/>
  <p:tag name="CHARTSTRINGSTDPER" val="0.125 0 0.0625 0.8125"/>
  <p:tag name="CHARTSTRINGREVPER" val="0.8125 0.0625 0 0.125"/>
  <p:tag name="RESPONSESGATHERED" val="False"/>
  <p:tag name="ANONYMOUSTEMP" val="False"/>
  <p:tag name="ANSWERSALIAS" val="A|smicln|B|smicln|C|smicln|D"/>
  <p:tag name="QUESTIONALIAS" val="73. Which graph shows a monopolistically competitive firm in long run equilibrium?"/>
  <p:tag name="CORRECTPOINTVALUE" val="0"/>
  <p:tag name="SLIDEORDER" val="5"/>
  <p:tag name="SLIDEGUID" val="8A8F25EB4A8A429DBC012C1914A92512"/>
  <p:tag name="VALUES" val="No Value|smicln|No Value|smicln|No Value|smicln|No Value"/>
</p:tagLst>
</file>

<file path=ppt/tags/tag384.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38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4;4;4;4;4;4;4;4;4;4;1;4;4;3;1;4;"/>
  <p:tag name="CHARTSTRINGSTD" val="2 0 1 13"/>
  <p:tag name="CHARTSTRINGREV" val="13 1 0 2"/>
  <p:tag name="CHARTSTRINGSTDPER" val="0.125 0 0.0625 0.8125"/>
  <p:tag name="CHARTSTRINGREVPER" val="0.8125 0.0625 0 0.125"/>
  <p:tag name="RESPONSESGATHERED" val="False"/>
  <p:tag name="ANONYMOUSTEMP" val="False"/>
  <p:tag name="QUESTIONALIAS" val="29. Which graph shows a monopolistically competitive firm in long run equilibrium?"/>
  <p:tag name="ANSWERSALIAS" val="A|smicln|B|smicln|C|smicln|D"/>
  <p:tag name="CORRECTPOINTVALUE" val="1"/>
  <p:tag name="SLIDEORDER" val="6"/>
  <p:tag name="SLIDEGUID" val="E61592B6AD29483280B615C65421A308"/>
  <p:tag name="VALUES" val="Incorrect|smicln|Incorrect|smicln|Incorrect|smicln|Correct"/>
</p:tagLst>
</file>

<file path=ppt/tags/tag386.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38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88.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1;1;3;1;1;1;1;1;1;1;1;2;1;1;1;"/>
  <p:tag name="CHARTSTRINGSTD" val="13 1 1 0"/>
  <p:tag name="CHARTSTRINGREV" val="0 1 1 13"/>
  <p:tag name="CHARTSTRINGSTDPER" val="0.866666666666667 0.0666666666666667 0.0666666666666667 0"/>
  <p:tag name="CHARTSTRINGREVPER" val="0 0.0666666666666667 0.0666666666666667 0.866666666666667"/>
  <p:tag name="RESPONSESGATHERED" val="False"/>
  <p:tag name="ANONYMOUSTEMP" val="False"/>
  <p:tag name="ANSWERSALIAS" val="Demand is more price elastic above the kink|smicln|Firms collude to restrict output and raise the price|smicln|Firms ignore price decreases of competitors|smicln|Marginal revenue is always positive"/>
  <p:tag name="QUESTIONALIAS" val="40. In the kinked demand model:"/>
  <p:tag name="CORRECTPOINTVALUE" val="0"/>
  <p:tag name="SLIDEORDER" val="4"/>
  <p:tag name="SLIDEGUID" val="279AEAA207F9412BAC5D3C7C8322A609"/>
  <p:tag name="VALUES" val="No Value|smicln|No Value|smicln|No Value|smicln|No Value"/>
</p:tagLst>
</file>

<file path=ppt/tags/tag389.xml><?xml version="1.0" encoding="utf-8"?>
<p:tagLst xmlns:a="http://schemas.openxmlformats.org/drawingml/2006/main" xmlns:r="http://schemas.openxmlformats.org/officeDocument/2006/relationships" xmlns:p="http://schemas.openxmlformats.org/presentationml/2006/main">
  <p:tag name="ANSWERBULLETS" val="3"/>
  <p:tag name="TEXTLENGTH" val="176"/>
  <p:tag name="FONTSIZE" val="32"/>
  <p:tag name="BULLETTYPE" val="ppBulletArabicPeriod"/>
  <p:tag name="ANSWERTEXT" val="Demand is more price elastic above the kink&#10;Firms collude to restrict output and raise the price&#10;Firms ignore price decreases of competitors&#10;Marginal revenue is always positive"/>
  <p:tag name="OLDNUMANSWERS" val="4"/>
</p:tagLst>
</file>

<file path=ppt/tags/tag39.xml><?xml version="1.0" encoding="utf-8"?>
<p:tagLst xmlns:a="http://schemas.openxmlformats.org/drawingml/2006/main" xmlns:r="http://schemas.openxmlformats.org/officeDocument/2006/relationships" xmlns:p="http://schemas.openxmlformats.org/presentationml/2006/main">
  <p:tag name="ANSWERBULLETS" val="3"/>
  <p:tag name="TEXTLENGTH" val="292"/>
  <p:tag name="FONTSIZE" val="32"/>
  <p:tag name="BULLETTYPE" val="ppBulletArabicPeriod"/>
  <p:tag name="ANSWERTEXT" val="Individuals pursuing their self-interest will produce goods that people want&#10;Individuals will produce goods for others out of concern for their fellow human beings&#10;It makes sure that everybody wins from competition&#10;Government regulation pushes businesses into producing the right mix of goods"/>
  <p:tag name="OLDNUMANSWERS" val="4"/>
</p:tagLst>
</file>

<file path=ppt/tags/tag390.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1;1;3;1;1;1;1;1;1;1;1;2;1;1;1;"/>
  <p:tag name="CHARTSTRINGSTD" val="13 1 1 0"/>
  <p:tag name="CHARTSTRINGREV" val="0 1 1 13"/>
  <p:tag name="CHARTSTRINGSTDPER" val="0.866666666666667 0.0666666666666667 0.0666666666666667 0"/>
  <p:tag name="CHARTSTRINGREVPER" val="0 0.0666666666666667 0.0666666666666667 0.866666666666667"/>
  <p:tag name="RESPONSESGATHERED" val="False"/>
  <p:tag name="ANONYMOUSTEMP" val="False"/>
  <p:tag name="CORRECTPOINTVALUE" val="1"/>
  <p:tag name="ANSWERSALIAS" val="Demand is more price elastic above the kink|smicln|Firms collude to restrict output and raise the price|smicln|Firms ignore price decreases of competitors|smicln|Marginal revenue is always positive"/>
  <p:tag name="QUESTIONALIAS" val="40. In the kinked demand model:"/>
  <p:tag name="SLIDEORDER" val="5"/>
  <p:tag name="SLIDEGUID" val="6613292631264985B6A891E20916A27B"/>
  <p:tag name="VALUES" val="Correct|smicln|Incorrect|smicln|Incorrect|smicln|Incorrect"/>
</p:tagLst>
</file>

<file path=ppt/tags/tag39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92.xml><?xml version="1.0" encoding="utf-8"?>
<p:tagLst xmlns:a="http://schemas.openxmlformats.org/drawingml/2006/main" xmlns:r="http://schemas.openxmlformats.org/officeDocument/2006/relationships" xmlns:p="http://schemas.openxmlformats.org/presentationml/2006/main">
  <p:tag name="ANSWERBULLETS" val="3"/>
  <p:tag name="TEXTLENGTH" val="176"/>
  <p:tag name="FONTSIZE" val="32"/>
  <p:tag name="BULLETTYPE" val="ppBulletArabicPeriod"/>
  <p:tag name="ANSWERTEXT" val="Demand is more price elastic above the kink&#10;Firms collude to restrict output and raise the price&#10;Firms ignore price decreases of competitors&#10;Marginal revenue is always positive"/>
  <p:tag name="OLDNUMANSWERS" val="4"/>
</p:tagLst>
</file>

<file path=ppt/tags/tag39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A only|smicln|C and D|smicln|C only|smicln|D only|smicln|A and C"/>
  <p:tag name="TOTALRESPONSES" val="15"/>
  <p:tag name="RESPONSECOUNT" val="15"/>
  <p:tag name="SLICED" val="False"/>
  <p:tag name="RESPONSES" val="3;2;5;5;5;5;5;5;5;5;1;5;5;3;2;"/>
  <p:tag name="CHARTSTRINGSTD" val="1 2 2 0 10"/>
  <p:tag name="CHARTSTRINGREV" val="10 0 2 2 1"/>
  <p:tag name="CHARTSTRINGSTDPER" val="0.0666666666666667 0.133333333333333 0.133333333333333 0 0.666666666666667"/>
  <p:tag name="CHARTSTRINGREVPER" val="0.666666666666667 0 0.133333333333333 0.133333333333333 0.0666666666666667"/>
  <p:tag name="RESPONSESGATHERED" val="False"/>
  <p:tag name="ANONYMOUSTEMP" val="False"/>
  <p:tag name="QUESTIONALIAS" val="42. Which graphs best represent oligopolies in long run equilibrium?"/>
  <p:tag name="CORRECTPOINTVALUE" val="0"/>
  <p:tag name="SLIDEORDER" val="4"/>
  <p:tag name="SLIDEGUID" val="5D0DD020911E4FBFB60F5A8147B4EA6F"/>
  <p:tag name="VALUES" val="No Value|smicln|No Value|smicln|No Value|smicln|No Value|smicln|No Value"/>
</p:tagLst>
</file>

<file path=ppt/tags/tag394.xml><?xml version="1.0" encoding="utf-8"?>
<p:tagLst xmlns:a="http://schemas.openxmlformats.org/drawingml/2006/main" xmlns:r="http://schemas.openxmlformats.org/officeDocument/2006/relationships" xmlns:p="http://schemas.openxmlformats.org/presentationml/2006/main">
  <p:tag name="ANSWERBULLETS" val="3"/>
  <p:tag name="TEXTLENGTH" val="36"/>
  <p:tag name="FONTSIZE" val="30"/>
  <p:tag name="BULLETTYPE" val="ppBulletArabicPeriod"/>
  <p:tag name="ANSWERTEXT" val="A only&#10;C and D&#10;C only&#10;D only&#10;A and C"/>
  <p:tag name="OLDNUMANSWERS" val="5"/>
</p:tagLst>
</file>

<file path=ppt/tags/tag39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A only|smicln|C and D|smicln|C only|smicln|D only|smicln|A and C"/>
  <p:tag name="TOTALRESPONSES" val="15"/>
  <p:tag name="RESPONSECOUNT" val="15"/>
  <p:tag name="SLICED" val="False"/>
  <p:tag name="RESPONSES" val="3;2;5;5;5;5;5;5;5;5;1;5;5;3;2;"/>
  <p:tag name="CHARTSTRINGSTD" val="1 2 2 0 10"/>
  <p:tag name="CHARTSTRINGREV" val="10 0 2 2 1"/>
  <p:tag name="CHARTSTRINGSTDPER" val="0.0666666666666667 0.133333333333333 0.133333333333333 0 0.666666666666667"/>
  <p:tag name="CHARTSTRINGREVPER" val="0.666666666666667 0 0.133333333333333 0.133333333333333 0.0666666666666667"/>
  <p:tag name="RESPONSESGATHERED" val="False"/>
  <p:tag name="ANONYMOUSTEMP" val="False"/>
  <p:tag name="CORRECTPOINTVALUE" val="1"/>
  <p:tag name="QUESTIONALIAS" val="42. Which graphs best represent oligopolies in long run equilibrium?"/>
  <p:tag name="SLIDEORDER" val="5"/>
  <p:tag name="SLIDEGUID" val="0EDCFDE9AA004D669B4CF08F94E3120A"/>
  <p:tag name="VALUES" val="Incorrect|smicln|Incorrect|smicln|Incorrect|smicln|Incorrect|smicln|Correct"/>
</p:tagLst>
</file>

<file path=ppt/tags/tag396.xml><?xml version="1.0" encoding="utf-8"?>
<p:tagLst xmlns:a="http://schemas.openxmlformats.org/drawingml/2006/main" xmlns:r="http://schemas.openxmlformats.org/officeDocument/2006/relationships" xmlns:p="http://schemas.openxmlformats.org/presentationml/2006/main">
  <p:tag name="ANSWERBULLETS" val="3"/>
  <p:tag name="TEXTLENGTH" val="36"/>
  <p:tag name="FONTSIZE" val="30"/>
  <p:tag name="BULLETTYPE" val="ppBulletArabicPeriod"/>
  <p:tag name="ANSWERTEXT" val="A only&#10;C and D&#10;C only&#10;D only&#10;A and C"/>
  <p:tag name="OLDNUMANSWERS" val="5"/>
</p:tagLst>
</file>

<file path=ppt/tags/tag39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98.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4;4;4;4;4;4;4;4;4;4;1;4;4;4;4;"/>
  <p:tag name="CHARTSTRINGSTD" val="1 0 0 14"/>
  <p:tag name="CHARTSTRINGREV" val="14 0 0 1"/>
  <p:tag name="CHARTSTRINGSTDPER" val="0.0666666666666667 0 0 0.933333333333333"/>
  <p:tag name="CHARTSTRINGREVPER" val="0.933333333333333 0 0 0.0666666666666667"/>
  <p:tag name="RESPONSESGATHERED" val="False"/>
  <p:tag name="ANONYMOUSTEMP" val="False"/>
  <p:tag name="ANSWERSALIAS" val="f, g, j|smicln|g, h, f|smicln|h, f, j|smicln|f, h, g|smicln|f, g, h"/>
  <p:tag name="QUESTIONALIAS" val="43 What is:  - prof max Q - prod eff Q  - alloc eff Q?"/>
  <p:tag name="CORRECTPOINTVALUE" val="0"/>
  <p:tag name="SLIDEORDER" val="4"/>
  <p:tag name="SLIDEGUID" val="8317C4708A2B4B16A0390A315F8B2BF2"/>
  <p:tag name="VALUES" val="No Value|smicln|No Value|smicln|No Value|smicln|No Value|smicln|No Value"/>
</p:tagLst>
</file>

<file path=ppt/tags/tag399.xml><?xml version="1.0" encoding="utf-8"?>
<p:tagLst xmlns:a="http://schemas.openxmlformats.org/drawingml/2006/main" xmlns:r="http://schemas.openxmlformats.org/officeDocument/2006/relationships" xmlns:p="http://schemas.openxmlformats.org/presentationml/2006/main">
  <p:tag name="ANSWERBULLETS" val="3"/>
  <p:tag name="TEXTLENGTH" val="39"/>
  <p:tag name="FONTSIZE" val="32"/>
  <p:tag name="BULLETTYPE" val="ppBulletArabicPeriod"/>
  <p:tag name="ANSWERTEXT" val="f, g, j&#10;g, h, f&#10;h, f, j&#10;f, h, g&#10;f, g, h"/>
  <p:tag name="OLDNUMANSWERS" val="5"/>
</p:tagLst>
</file>

<file path=ppt/tags/tag4.xml><?xml version="1.0" encoding="utf-8"?>
<p:tagLst xmlns:a="http://schemas.openxmlformats.org/drawingml/2006/main" xmlns:r="http://schemas.openxmlformats.org/officeDocument/2006/relationships" xmlns:p="http://schemas.openxmlformats.org/presentationml/2006/main">
  <p:tag name="ANSWERBULLETS" val="3"/>
  <p:tag name="TEXTLENGTH" val="20"/>
  <p:tag name="FONTSIZE" val="37"/>
  <p:tag name="BULLETTYPE" val="ppBulletArabicPeriod"/>
  <p:tag name="ANSWERTEXT" val="$.10&#10;$.20&#10;$.50&#10;$1.00"/>
  <p:tag name="OLDNUMANSWERS" val="4"/>
</p:tagLst>
</file>

<file path=ppt/tags/tag40.xml><?xml version="1.0" encoding="utf-8"?>
<p:tagLst xmlns:a="http://schemas.openxmlformats.org/drawingml/2006/main" xmlns:r="http://schemas.openxmlformats.org/officeDocument/2006/relationships" xmlns:p="http://schemas.openxmlformats.org/presentationml/2006/main">
  <p:tag name="SLIDEID" val="FFDC401A6D28478ABA6DF9724ADC686B"/>
  <p:tag name="SLIDETYPE" val="Q"/>
  <p:tag name="TEAMASSIGN" val="False"/>
  <p:tag name="SPEEDSCORING" val="False"/>
  <p:tag name="ZEROBASED" val="False"/>
  <p:tag name="DELIMITERS" val="3.1"/>
  <p:tag name="VALUEFORMAT" val="0%"/>
  <p:tag name="QUESTIONALIAS" val="5. The “invisible hand” promotes society’s interest because:"/>
  <p:tag name="ANSWERSALIAS" val="Individuals pursuing their self-interest will produce goods that people want|smicln|Individuals will produce goods for others out of concern for their fellow human beings|smicln|It makes sure that everybody wins from competition|smicln|Government regulation pushes businesses into producing the right mix of goods"/>
  <p:tag name="TOTALRESPONSES" val="28"/>
  <p:tag name="RESPONSECOUNT" val="28"/>
  <p:tag name="SLICED" val="False"/>
  <p:tag name="RESPONSES" val="1;1;1;1;3;1;1;1;3;1;4;1;1;1;1;4;1;1;1;1;1;4;1;4;-;4;4;3;2;"/>
  <p:tag name="DEMOGRAPHIC" val="False"/>
  <p:tag name="INCORRECTPOINTVALUE" val="0"/>
  <p:tag name="CHARTSTRINGREV" val="6 3 1 18"/>
  <p:tag name="CHARTSTRINGREVPER" val="0.214285714285714 0.107142857142857 0.0357142857142857 0.642857142857143"/>
  <p:tag name="CHARTSTRINGSTD" val="18 1 3 6"/>
  <p:tag name="CHARTSTRINGSTDPER" val="0.642857142857143 0.0357142857142857 0.107142857142857 0.214285714285714"/>
  <p:tag name="CORRECTPOINTVALUE" val="1"/>
  <p:tag name="RESPONSESGATHERED" val="False"/>
  <p:tag name="ANONYMOUSTEMP" val="False"/>
  <p:tag name="SLIDEORDER" val="5"/>
  <p:tag name="SLIDEGUID" val="FDAA153ADBD143F396886D0A1F716B9B"/>
  <p:tag name="VALUES" val="Correct|smicln|Incorrect|smicln|Incorrect|smicln|Incorrect"/>
</p:tagLst>
</file>

<file path=ppt/tags/tag400.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4;4;4;4;4;4;4;4;4;4;1;4;4;4;4;"/>
  <p:tag name="CHARTSTRINGSTD" val="1 0 0 14"/>
  <p:tag name="CHARTSTRINGREV" val="14 0 0 1"/>
  <p:tag name="CHARTSTRINGSTDPER" val="0.0666666666666667 0 0 0.933333333333333"/>
  <p:tag name="CHARTSTRINGREVPER" val="0.933333333333333 0 0 0.0666666666666667"/>
  <p:tag name="RESPONSESGATHERED" val="False"/>
  <p:tag name="ANONYMOUSTEMP" val="False"/>
  <p:tag name="ANSWERSALIAS" val="f, g, j|smicln|g, h, f|smicln|h, f, j|smicln|f, h, g|smicln|f, g, h"/>
  <p:tag name="CORRECTPOINTVALUE" val="1"/>
  <p:tag name="QUESTIONALIAS" val="43 What is:  - prof max Q - prod eff Q  - alloc eff Q?"/>
  <p:tag name="SLIDEORDER" val="5"/>
  <p:tag name="SLIDEGUID" val="5FB8D0B3E439493AAC10A48B11139868"/>
  <p:tag name="VALUES" val="Incorrect|smicln|Incorrect|smicln|Incorrect|smicln|Incorrect|smicln|Correct"/>
</p:tagLst>
</file>

<file path=ppt/tags/tag40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02.xml><?xml version="1.0" encoding="utf-8"?>
<p:tagLst xmlns:a="http://schemas.openxmlformats.org/drawingml/2006/main" xmlns:r="http://schemas.openxmlformats.org/officeDocument/2006/relationships" xmlns:p="http://schemas.openxmlformats.org/presentationml/2006/main">
  <p:tag name="ANSWERBULLETS" val="3"/>
  <p:tag name="TEXTLENGTH" val="39"/>
  <p:tag name="FONTSIZE" val="32"/>
  <p:tag name="BULLETTYPE" val="ppBulletArabicPeriod"/>
  <p:tag name="ANSWERTEXT" val="f, g, j&#10;g, h, f&#10;h, f, j&#10;f, h, g&#10;f, g, h"/>
  <p:tag name="OLDNUMANSWERS" val="5"/>
</p:tagLst>
</file>

<file path=ppt/tags/tag403.xml><?xml version="1.0" encoding="utf-8"?>
<p:tagLst xmlns:a="http://schemas.openxmlformats.org/drawingml/2006/main" xmlns:r="http://schemas.openxmlformats.org/officeDocument/2006/relationships" xmlns:p="http://schemas.openxmlformats.org/presentationml/2006/main">
  <p:tag name="DELIMITERS" val="3.1"/>
</p:tagLst>
</file>

<file path=ppt/tags/tag404.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ANSWERSALIAS" val="A|smicln|B|smicln|C|smicln|D"/>
  <p:tag name="QUESTIONALIAS" val="45. The Nash equilibrium will be cell:"/>
  <p:tag name="CORRECTPOINTVALUE" val="0"/>
  <p:tag name="SLIDEORDER" val="5"/>
  <p:tag name="SLIDEGUID" val="7C7741AF40D540ABA7AAF4DB0D10F167"/>
  <p:tag name="VALUES" val="No Value|smicln|No Value|smicln|No Value|smicln|No Value"/>
</p:tagLst>
</file>

<file path=ppt/tags/tag405.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406.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ANSWERSALIAS" val="A|smicln|B|smicln|C|smicln|D"/>
  <p:tag name="CORRECTPOINTVALUE" val="1"/>
  <p:tag name="QUESTIONALIAS" val="45. The Nash equilibrium will be cell:"/>
  <p:tag name="SLIDEORDER" val="6"/>
  <p:tag name="SLIDEGUID" val="24600E5058A14C109DD09AEDC0233F3D"/>
  <p:tag name="VALUES" val="Correct|smicln|Incorrect|smicln|Incorrect|smicln|Incorrect"/>
</p:tagLst>
</file>

<file path=ppt/tags/tag407.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40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09.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3;2;4;1;2;3;1;3;4;3;3;3;3;3;2;"/>
  <p:tag name="CHARTSTRINGSTD" val="2 4 8 2"/>
  <p:tag name="CHARTSTRINGREV" val="2 8 4 2"/>
  <p:tag name="CHARTSTRINGSTDPER" val="0.125 0.25 0.5 0.125"/>
  <p:tag name="CHARTSTRINGREVPER" val="0.125 0.5 0.25 0.125"/>
  <p:tag name="ANSWERSALIAS" val="3|smicln|4|smicln|5|smicln|6"/>
  <p:tag name="RESPONSESGATHERED" val="False"/>
  <p:tag name="ANONYMOUSTEMP" val="False"/>
  <p:tag name="QUESTIONALIAS" val="78. How many workers will the firm hire if the wage rate is $8 per day?  YP 23 "/>
  <p:tag name="CORRECTPOINTVALUE" val="0"/>
  <p:tag name="SLIDEORDER" val="5"/>
  <p:tag name="SLIDEGUID" val="53833C303C22456584A8302294AB551D"/>
  <p:tag name="VALUES" val="No Value|smicln|No Value|smicln|No Value|smicln|No Value"/>
</p:tagLst>
</file>

<file path=ppt/tags/tag4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10.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3&#10;4&#10;5&#10;6"/>
  <p:tag name="OLDNUMANSWERS" val="4"/>
</p:tagLst>
</file>

<file path=ppt/tags/tag411.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3;2;4;1;2;3;1;3;4;3;3;3;3;3;2;"/>
  <p:tag name="CHARTSTRINGSTD" val="2 4 8 2"/>
  <p:tag name="CHARTSTRINGREV" val="2 8 4 2"/>
  <p:tag name="CHARTSTRINGSTDPER" val="0.125 0.25 0.5 0.125"/>
  <p:tag name="CHARTSTRINGREVPER" val="0.125 0.5 0.25 0.125"/>
  <p:tag name="ANSWERSALIAS" val="3|smicln|4|smicln|5|smicln|6"/>
  <p:tag name="RESPONSESGATHERED" val="False"/>
  <p:tag name="ANONYMOUSTEMP" val="False"/>
  <p:tag name="QUESTIONALIAS" val="78. How many workers will the firm hire if the wage rate is $8 per day?  YP 23 "/>
  <p:tag name="CORRECTPOINTVALUE" val="1"/>
  <p:tag name="SLIDEORDER" val="5"/>
  <p:tag name="SLIDEGUID" val="EAB8282FFE284F49A46B15672770440E"/>
  <p:tag name="VALUES" val="Incorrect|smicln|Incorrect|smicln|Correct|smicln|Incorrect"/>
</p:tagLst>
</file>

<file path=ppt/tags/tag412.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3&#10;4&#10;5&#10;6"/>
  <p:tag name="OLDNUMANSWERS" val="4"/>
</p:tagLst>
</file>

<file path=ppt/tags/tag41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14.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4;4;2;4;4;3;4;1;1;4;2;1;4;1;"/>
  <p:tag name="CHARTSTRINGSTD" val="4 2 2 7"/>
  <p:tag name="CHARTSTRINGREV" val="7 2 2 4"/>
  <p:tag name="CHARTSTRINGSTDPER" val="0.266666666666667 0.133333333333333 0.133333333333333 0.466666666666667"/>
  <p:tag name="CHARTSTRINGREVPER" val="0.466666666666667 0.133333333333333 0.133333333333333 0.266666666666667"/>
  <p:tag name="RESPONSESGATHERED" val="False"/>
  <p:tag name="ANONYMOUSTEMP" val="False"/>
  <p:tag name="QUESTIONALIAS" val="9. Monopsony: what Q would be hired at what wage?"/>
  <p:tag name="ANSWERSALIAS" val="Q1 and W1|smicln|Q2 and W2|smicln|Q1 and W2 |smicln|Q1 and W3"/>
  <p:tag name="CORRECTPOINTVALUE" val="0"/>
  <p:tag name="SLIDEORDER" val="4"/>
  <p:tag name="SLIDEGUID" val="ADB2CFF6FAFC41D28468ED7DCAE655ED"/>
  <p:tag name="VALUES" val="No Value|smicln|No Value|smicln|No Value|smicln|No Value"/>
</p:tagLst>
</file>

<file path=ppt/tags/tag415.xml><?xml version="1.0" encoding="utf-8"?>
<p:tagLst xmlns:a="http://schemas.openxmlformats.org/drawingml/2006/main" xmlns:r="http://schemas.openxmlformats.org/officeDocument/2006/relationships" xmlns:p="http://schemas.openxmlformats.org/presentationml/2006/main">
  <p:tag name="ANSWERBULLETS" val="3"/>
  <p:tag name="TEXTLENGTH" val="40"/>
  <p:tag name="FONTSIZE" val="32"/>
  <p:tag name="BULLETTYPE" val="ppBulletArabicPeriod"/>
  <p:tag name="ANSWERTEXT" val="Q1 and W1&#10;Q2 and W2&#10;Q1 and W2 &#10;Q1 and W3"/>
  <p:tag name="OLDNUMANSWERS" val="4"/>
</p:tagLst>
</file>

<file path=ppt/tags/tag416.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4;4;2;4;4;3;4;1;1;4;2;1;4;1;"/>
  <p:tag name="CHARTSTRINGSTD" val="4 2 2 7"/>
  <p:tag name="CHARTSTRINGREV" val="7 2 2 4"/>
  <p:tag name="CHARTSTRINGSTDPER" val="0.266666666666667 0.133333333333333 0.133333333333333 0.466666666666667"/>
  <p:tag name="CHARTSTRINGREVPER" val="0.466666666666667 0.133333333333333 0.133333333333333 0.266666666666667"/>
  <p:tag name="RESPONSESGATHERED" val="False"/>
  <p:tag name="ANONYMOUSTEMP" val="False"/>
  <p:tag name="QUESTIONALIAS" val="9. Monopsony: what Q would be hired at what wage?"/>
  <p:tag name="ANSWERSALIAS" val="Q1 and W1|smicln|Q2 and W2|smicln|Q1 and W2 |smicln|Q1 and W3"/>
  <p:tag name="CORRECTPOINTVALUE" val="1"/>
  <p:tag name="SLIDEORDER" val="5"/>
  <p:tag name="SLIDEGUID" val="A6DEFAD9B36E4792B1BBC40819402B8F"/>
  <p:tag name="VALUES" val="Incorrect|smicln|Incorrect|smicln|Incorrect|smicln|Correct"/>
</p:tagLst>
</file>

<file path=ppt/tags/tag417.xml><?xml version="1.0" encoding="utf-8"?>
<p:tagLst xmlns:a="http://schemas.openxmlformats.org/drawingml/2006/main" xmlns:r="http://schemas.openxmlformats.org/officeDocument/2006/relationships" xmlns:p="http://schemas.openxmlformats.org/presentationml/2006/main">
  <p:tag name="ANSWERBULLETS" val="3"/>
  <p:tag name="TEXTLENGTH" val="40"/>
  <p:tag name="FONTSIZE" val="32"/>
  <p:tag name="BULLETTYPE" val="ppBulletArabicPeriod"/>
  <p:tag name="ANSWERTEXT" val="Q1 and W1&#10;Q2 and W2&#10;Q1 and W2 &#10;Q1 and W3"/>
  <p:tag name="OLDNUMANSWERS" val="4"/>
</p:tagLst>
</file>

<file path=ppt/tags/tag41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19.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QUESTIONALIAS" val="9. If this was pure competition in the labor market, what Q would be hired at what W?"/>
  <p:tag name="ANSWERSALIAS" val="W1 and Q1 |smicln|W2 and Q2|smicln|W2 and Q1 |smicln|W3 and Q1"/>
  <p:tag name="TOTALRESPONSES" val="15"/>
  <p:tag name="RESPONSECOUNT" val="15"/>
  <p:tag name="SLICED" val="False"/>
  <p:tag name="RESPONSES" val="2;1;1;2;3;1;2;1;1;2;2;1;2;1;1;"/>
  <p:tag name="CHARTSTRINGSTD" val="8 6 1 0"/>
  <p:tag name="CHARTSTRINGREV" val="0 1 6 8"/>
  <p:tag name="CHARTSTRINGSTDPER" val="0.533333333333333 0.4 0.0666666666666667 0"/>
  <p:tag name="CHARTSTRINGREVPER" val="0 0.0666666666666667 0.4 0.533333333333333"/>
  <p:tag name="RESPONSESGATHERED" val="False"/>
  <p:tag name="ANONYMOUSTEMP" val="False"/>
  <p:tag name="CORRECTPOINTVALUE" val="0"/>
  <p:tag name="SLIDEORDER" val="3"/>
  <p:tag name="SLIDEGUID" val="C14A0A1E3F5645C09CC35055B039FEFB"/>
  <p:tag name="VALUES" val="No Value|smicln|No Value|smicln|No Value|smicln|No Value"/>
</p:tagLst>
</file>

<file path=ppt/tags/tag42.xml><?xml version="1.0" encoding="utf-8"?>
<p:tagLst xmlns:a="http://schemas.openxmlformats.org/drawingml/2006/main" xmlns:r="http://schemas.openxmlformats.org/officeDocument/2006/relationships" xmlns:p="http://schemas.openxmlformats.org/presentationml/2006/main">
  <p:tag name="ANSWERBULLETS" val="3"/>
  <p:tag name="TEXTLENGTH" val="292"/>
  <p:tag name="FONTSIZE" val="32"/>
  <p:tag name="BULLETTYPE" val="ppBulletArabicPeriod"/>
  <p:tag name="ANSWERTEXT" val="Individuals pursuing their self-interest will produce goods that people want&#10;Individuals will produce goods for others out of concern for their fellow human beings&#10;It makes sure that everybody wins from competition&#10;Government regulation pushes businesses into producing the right mix of goods"/>
  <p:tag name="OLDNUMANSWERS" val="4"/>
</p:tagLst>
</file>

<file path=ppt/tags/tag420.xml><?xml version="1.0" encoding="utf-8"?>
<p:tagLst xmlns:a="http://schemas.openxmlformats.org/drawingml/2006/main" xmlns:r="http://schemas.openxmlformats.org/officeDocument/2006/relationships" xmlns:p="http://schemas.openxmlformats.org/presentationml/2006/main">
  <p:tag name="ANSWERBULLETS" val="3"/>
  <p:tag name="TEXTLENGTH" val="41"/>
  <p:tag name="FONTSIZE" val="32"/>
  <p:tag name="BULLETTYPE" val="ppBulletArabicPeriod"/>
  <p:tag name="ANSWERTEXT" val="W1 and Q1 &#10;W2 and Q2&#10;W2 and Q1 &#10;W3 and Q1"/>
  <p:tag name="OLDNUMANSWERS" val="4"/>
</p:tagLst>
</file>

<file path=ppt/tags/tag421.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9. If this was pure competition in the labor market, what Q would be hired at what W?"/>
  <p:tag name="ANSWERSALIAS" val="W1 and Q1 |smicln|W2 and Q2|smicln|W2 and Q1 |smicln|W3 and Q1"/>
  <p:tag name="TOTALRESPONSES" val="15"/>
  <p:tag name="RESPONSECOUNT" val="15"/>
  <p:tag name="SLICED" val="False"/>
  <p:tag name="RESPONSES" val="2;1;1;2;3;1;2;1;1;2;2;1;2;1;1;"/>
  <p:tag name="CHARTSTRINGSTD" val="8 6 1 0"/>
  <p:tag name="CHARTSTRINGREV" val="0 1 6 8"/>
  <p:tag name="CHARTSTRINGSTDPER" val="0.533333333333333 0.4 0.0666666666666667 0"/>
  <p:tag name="CHARTSTRINGREVPER" val="0 0.0666666666666667 0.4 0.533333333333333"/>
  <p:tag name="RESPONSESGATHERED" val="False"/>
  <p:tag name="ANONYMOUSTEMP" val="False"/>
  <p:tag name="SLIDEORDER" val="4"/>
  <p:tag name="SLIDEGUID" val="C8675128719D42F8A9573C1D3392C595"/>
  <p:tag name="VALUES" val="Correct|smicln|Incorrect|smicln|Incorrect|smicln|Incorrect"/>
</p:tagLst>
</file>

<file path=ppt/tags/tag422.xml><?xml version="1.0" encoding="utf-8"?>
<p:tagLst xmlns:a="http://schemas.openxmlformats.org/drawingml/2006/main" xmlns:r="http://schemas.openxmlformats.org/officeDocument/2006/relationships" xmlns:p="http://schemas.openxmlformats.org/presentationml/2006/main">
  <p:tag name="ANSWERBULLETS" val="3"/>
  <p:tag name="TEXTLENGTH" val="41"/>
  <p:tag name="FONTSIZE" val="32"/>
  <p:tag name="BULLETTYPE" val="ppBulletArabicPeriod"/>
  <p:tag name="ANSWERTEXT" val="W1 and Q1 &#10;W2 and Q2&#10;W2 and Q1 &#10;W3 and Q1"/>
  <p:tag name="OLDNUMANSWERS" val="4"/>
</p:tagLst>
</file>

<file path=ppt/tags/tag42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24.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6"/>
  <p:tag name="RESPONSECOUNT" val="6"/>
  <p:tag name="SLICED" val="False"/>
  <p:tag name="RESPONSES" val="3;3;2;-;3;4;4;"/>
  <p:tag name="CHARTSTRINGSTD" val="0 1 3 2"/>
  <p:tag name="CHARTSTRINGREV" val="2 3 1 0"/>
  <p:tag name="CHARTSTRINGSTDPER" val="0 0.166666666666667 0.5 0.333333333333333"/>
  <p:tag name="CHARTSTRINGREVPER" val="0.333333333333333 0.5 0.166666666666667 0"/>
  <p:tag name="ANSWERSALIAS" val="A|smicln|B|smicln|C|smicln|D"/>
  <p:tag name="QUESTIONALIAS" val="4. Which diagram below best explains how the Gini ratio is calculated?"/>
  <p:tag name="RESPONSESGATHERED" val="False"/>
  <p:tag name="ANONYMOUSTEMP" val="False"/>
  <p:tag name="CORRECTPOINTVALUE" val="0"/>
  <p:tag name="SLIDEORDER" val="4"/>
  <p:tag name="SLIDEGUID" val="435D94E3C55A454DACBD3D2DF15D097D"/>
  <p:tag name="VALUES" val="No Value|smicln|No Value|smicln|No Value|smicln|No Value"/>
</p:tagLst>
</file>

<file path=ppt/tags/tag425.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426.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CORRECTPOINTVALUE" val="1"/>
  <p:tag name="TOTALRESPONSES" val="6"/>
  <p:tag name="RESPONSECOUNT" val="6"/>
  <p:tag name="SLICED" val="False"/>
  <p:tag name="RESPONSES" val="3;3;2;-;3;4;4;"/>
  <p:tag name="CHARTSTRINGSTD" val="0 1 3 2"/>
  <p:tag name="CHARTSTRINGREV" val="2 3 1 0"/>
  <p:tag name="CHARTSTRINGSTDPER" val="0 0.166666666666667 0.5 0.333333333333333"/>
  <p:tag name="CHARTSTRINGREVPER" val="0.333333333333333 0.5 0.166666666666667 0"/>
  <p:tag name="ANSWERSALIAS" val="A|smicln|B|smicln|C|smicln|D"/>
  <p:tag name="QUESTIONALIAS" val="4. Which diagram below best explains how the Gini ratio is calculated?"/>
  <p:tag name="RESPONSESGATHERED" val="False"/>
  <p:tag name="ANONYMOUSTEMP" val="False"/>
  <p:tag name="SLIDEORDER" val="5"/>
  <p:tag name="SLIDEGUID" val="A88113A3E28C4140BC217F8573886984"/>
  <p:tag name="VALUES" val="Incorrect|smicln|Correct|smicln|Incorrect|smicln|Incorrect"/>
</p:tagLst>
</file>

<file path=ppt/tags/tag427.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42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2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Simple  Immigration Model YP 72-73 Alphania's domestic labor force is F and that of Betania is g.  1. As a result of migration:"/>
  <p:tag name="ANSWERSALIAS" val="World output will increase by mljh minus MLJH|smicln|Betania’s output will increase, Alphania’s decrease, but world output will stay the same |smicln|World output will increase by gjhf minus GJHF|smicln|World output will decrease by gjhf minus GJHF"/>
  <p:tag name="TOTALRESPONSES" val="9"/>
  <p:tag name="RESPONSECOUNT" val="9"/>
  <p:tag name="SLICED" val="False"/>
  <p:tag name="RESPONSES" val="2;3;3;2;3;4;3;3;2;"/>
  <p:tag name="CHARTSTRINGSTD" val="0 3 5 1"/>
  <p:tag name="CHARTSTRINGREV" val="1 5 3 0"/>
  <p:tag name="CHARTSTRINGSTDPER" val="0 0.333333333333333 0.555555555555556 0.111111111111111"/>
  <p:tag name="CHARTSTRINGREVPER" val="0.111111111111111 0.555555555555556 0.333333333333333 0"/>
  <p:tag name="RESPONSESGATHERED" val="False"/>
  <p:tag name="ANONYMOUSTEMP" val="False"/>
  <p:tag name="CORRECTPOINTVALUE" val="0"/>
  <p:tag name="SLIDEORDER" val="3"/>
  <p:tag name="SLIDEGUID" val="B81A9FF67870458D95B850D774B4D451"/>
  <p:tag name="VALUES" val="No Value|smicln|No Value|smicln|No Value|smicln|No Value"/>
</p:tagLst>
</file>

<file path=ppt/tags/tag43.xml><?xml version="1.0" encoding="utf-8"?>
<p:tagLst xmlns:a="http://schemas.openxmlformats.org/drawingml/2006/main" xmlns:r="http://schemas.openxmlformats.org/officeDocument/2006/relationships" xmlns:p="http://schemas.openxmlformats.org/presentationml/2006/main">
  <p:tag name="SLIDEID" val="91B7A01919574A939B4918C1EDA16A34"/>
  <p:tag name="SLIDETYPE" val="Q"/>
  <p:tag name="TEAMASSIGN" val="False"/>
  <p:tag name="SPEEDSCORING" val="False"/>
  <p:tag name="ZEROBASED" val="False"/>
  <p:tag name="NUMRESPONSES" val="1"/>
  <p:tag name="AUTOADVANCE" val="False"/>
  <p:tag name="DELIMITERS" val="3.1"/>
  <p:tag name="VALUEFORMAT" val="0%"/>
  <p:tag name="DEMOGRAPHIC" val="False"/>
  <p:tag name="INCORRECTPOINTVALUE" val="0"/>
  <p:tag name="ANSWERSALIAS" val="30 wheat |smicln|15 steel|smicln|60 steel and 60 wheat|smicln|60 steel and 20 wheat"/>
  <p:tag name="QUESTIONALIAS" val="8. Assume before specialization both countries were producing at “B”, If they specialize 100% according to their comparative advantage, then the gains will be:"/>
  <p:tag name="TOTALRESPONSES" val="7"/>
  <p:tag name="RESPONSECOUNT" val="7"/>
  <p:tag name="SLICED" val="False"/>
  <p:tag name="RESPONSES" val="1;4;1;3;1;2;1;"/>
  <p:tag name="CHARTSTRINGSTD" val="4 1 1 1"/>
  <p:tag name="CHARTSTRINGREV" val="1 1 1 4"/>
  <p:tag name="CHARTSTRINGSTDPER" val="0.571428571428571 0.142857142857143 0.142857142857143 0.142857142857143"/>
  <p:tag name="CHARTSTRINGREVPER" val="0.142857142857143 0.142857142857143 0.142857142857143 0.571428571428571"/>
  <p:tag name="RESPONSESGATHERED" val="False"/>
  <p:tag name="ANONYMOUSTEMP" val="False"/>
  <p:tag name="CORRECTPOINTVALUE" val="0"/>
  <p:tag name="SLIDEORDER" val="5"/>
  <p:tag name="SLIDEGUID" val="A08EF856D00C44C2B5D23FF40B24A907"/>
  <p:tag name="VALUES" val="No Value|smicln|No Value|smicln|No Value|smicln|No Value"/>
</p:tagLst>
</file>

<file path=ppt/tags/tag430.xml><?xml version="1.0" encoding="utf-8"?>
<p:tagLst xmlns:a="http://schemas.openxmlformats.org/drawingml/2006/main" xmlns:r="http://schemas.openxmlformats.org/officeDocument/2006/relationships" xmlns:p="http://schemas.openxmlformats.org/presentationml/2006/main">
  <p:tag name="ANSWERBULLETS" val="3"/>
  <p:tag name="TEXTLENGTH" val="227"/>
  <p:tag name="FONTSIZE" val="20"/>
  <p:tag name="BULLETTYPE" val="ppBulletArabicPeriod"/>
  <p:tag name="ANSWERTEXT" val="World output will increase by mljh minus MLJH&#10;Betania’s output will increase, Alphania’s decrease, but world output will stay the same &#10;World output will increase by gjhf minus GJHF&#10;World output will decrease by gjhf minus GJHF"/>
  <p:tag name="OLDNUMANSWERS" val="4"/>
</p:tagLst>
</file>

<file path=ppt/tags/tag43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TOTALRESPONSES" val="9"/>
  <p:tag name="RESPONSECOUNT" val="9"/>
  <p:tag name="SLICED" val="False"/>
  <p:tag name="RESPONSES" val="2;3;3;2;3;4;3;3;2;"/>
  <p:tag name="CHARTSTRINGSTD" val="0 3 5 1"/>
  <p:tag name="CHARTSTRINGREV" val="1 5 3 0"/>
  <p:tag name="CHARTSTRINGSTDPER" val="0 0.333333333333333 0.555555555555556 0.111111111111111"/>
  <p:tag name="CHARTSTRINGREVPER" val="0.111111111111111 0.555555555555556 0.333333333333333 0"/>
  <p:tag name="RESPONSESGATHERED" val="False"/>
  <p:tag name="ANONYMOUSTEMP" val="False"/>
  <p:tag name="SLIDEORDER" val="4"/>
  <p:tag name="SLIDEGUID" val="9B52E8F230F04EC6AA781AAD166FC7A7"/>
  <p:tag name="QUESTIONALIAS" val="Simple  Immigration Model YP 81 #5 Alphania's domestic labor force is F and that of Betania is g.  82. As a result of migration:"/>
  <p:tag name="ANSWERSALIAS" val="World output will increase by mljh minus MLJH|smicln|Betania’s output will increase, Alphania’s decrease, but world output will stay the same |smicln|World output will increase by gjhf minus GJHF|smicln|World output will decrease by gjhf minus GJHF"/>
  <p:tag name="VALUES" val="Incorrect|smicln|Incorrect|smicln|Correct|smicln|Incorrect"/>
</p:tagLst>
</file>

<file path=ppt/tags/tag43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33.xml><?xml version="1.0" encoding="utf-8"?>
<p:tagLst xmlns:a="http://schemas.openxmlformats.org/drawingml/2006/main" xmlns:r="http://schemas.openxmlformats.org/officeDocument/2006/relationships" xmlns:p="http://schemas.openxmlformats.org/presentationml/2006/main">
  <p:tag name="OLDNUMANSWERS" val="4"/>
  <p:tag name="ANSWERBULLETS" val="3"/>
  <p:tag name="TEXTLENGTH" val="227"/>
  <p:tag name="FONTSIZE" val="20"/>
  <p:tag name="BULLETTYPE" val="ppBulletArabicPeriod"/>
  <p:tag name="ANSWERTEXT" val="World output will increase by mljh minus MLJH&#10;Betania’s output will increase, Alphania’s decrease, but world output will stay the same &#10;World output will increase by gjhf minus GJHF&#10;World output will decrease by gjhf minus GJHF"/>
</p:tagLst>
</file>

<file path=ppt/tags/tag434.xml><?xml version="1.0" encoding="utf-8"?>
<p:tagLst xmlns:a="http://schemas.openxmlformats.org/drawingml/2006/main" xmlns:r="http://schemas.openxmlformats.org/officeDocument/2006/relationships" xmlns:p="http://schemas.openxmlformats.org/presentationml/2006/main">
  <p:tag name="DELIMITERS" val="3.1"/>
</p:tagLst>
</file>

<file path=ppt/tags/tag435.xml><?xml version="1.0" encoding="utf-8"?>
<p:tagLst xmlns:a="http://schemas.openxmlformats.org/drawingml/2006/main" xmlns:r="http://schemas.openxmlformats.org/officeDocument/2006/relationships" xmlns:p="http://schemas.openxmlformats.org/presentationml/2006/main">
  <p:tag name="HIGHLIGHTER" val="false"/>
</p:tagLst>
</file>

<file path=ppt/tags/tag436.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QUESTIONALIAS" val="8. If initially the gov’t cannot stop illegal immigration, but then finds a way to block it, then  ____ domestic workers gain jobs and ____ immigrants lose jobs. (YP58 #5)"/>
  <p:tag name="ANSWERSALIAS" val="100,000 gain jobs, 200,000 lose|smicln|200,000 gain jobs, 200,000 lose|smicln|100,000 gain jobs, 250,000 lose|smicln|100,000 gain jobs, 150,000 lose"/>
  <p:tag name="TOTALRESPONSES" val="9"/>
  <p:tag name="RESPONSECOUNT" val="9"/>
  <p:tag name="SLICED" val="False"/>
  <p:tag name="RESPONSES" val="3;4;3;3;1;1;1;1;-;1;"/>
  <p:tag name="CHARTSTRINGSTD" val="5 0 3 1"/>
  <p:tag name="CHARTSTRINGREV" val="1 3 0 5"/>
  <p:tag name="CHARTSTRINGSTDPER" val="0.555555555555556 0 0.333333333333333 0.111111111111111"/>
  <p:tag name="CHARTSTRINGREVPER" val="0.111111111111111 0.333333333333333 0 0.555555555555556"/>
  <p:tag name="RESPONSESGATHERED" val="False"/>
  <p:tag name="ANONYMOUSTEMP" val="False"/>
  <p:tag name="CORRECTPOINTVALUE" val="0"/>
  <p:tag name="SLIDEORDER" val="3"/>
  <p:tag name="SLIDEGUID" val="82050D99C0DE45F9B8C24F85DFD0AD20"/>
  <p:tag name="VALUES" val="No Value|smicln|No Value|smicln|No Value|smicln|No Value"/>
</p:tagLst>
</file>

<file path=ppt/tags/tag437.xml><?xml version="1.0" encoding="utf-8"?>
<p:tagLst xmlns:a="http://schemas.openxmlformats.org/drawingml/2006/main" xmlns:r="http://schemas.openxmlformats.org/officeDocument/2006/relationships" xmlns:p="http://schemas.openxmlformats.org/presentationml/2006/main">
  <p:tag name="ANSWERBULLETS" val="3"/>
  <p:tag name="TEXTLENGTH" val="127"/>
  <p:tag name="FONTSIZE" val="32"/>
  <p:tag name="BULLETTYPE" val="ppBulletArabicPeriod"/>
  <p:tag name="ANSWERTEXT" val="100,000 gain jobs, 200,000 lose&#10;200,000 gain jobs, 200,000 lose&#10;100,000 gain jobs, 250,000 lose&#10;100,000 gain jobs, 150,000 lose"/>
  <p:tag name="OLDNUMANSWERS" val="4"/>
</p:tagLst>
</file>

<file path=ppt/tags/tag438.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QUESTIONALIAS" val="8. If initially the gov’t cannot stop illegal immigration, but then finds a way to block it, then  ____ domestic workers gain jobs and ____ immigrants lose jobs. (YP58 #5)"/>
  <p:tag name="ANSWERSALIAS" val="100,000 gain jobs, 200,000 lose|smicln|200,000 gain jobs, 200,000 lose|smicln|100,000 gain jobs, 250,000 lose|smicln|100,000 gain jobs, 150,000 lose"/>
  <p:tag name="CORRECTPOINTVALUE" val="1"/>
  <p:tag name="TOTALRESPONSES" val="9"/>
  <p:tag name="RESPONSECOUNT" val="9"/>
  <p:tag name="SLICED" val="False"/>
  <p:tag name="RESPONSES" val="3;4;3;3;1;1;1;1;-;1;"/>
  <p:tag name="CHARTSTRINGSTD" val="5 0 3 1"/>
  <p:tag name="CHARTSTRINGREV" val="1 3 0 5"/>
  <p:tag name="CHARTSTRINGSTDPER" val="0.555555555555556 0 0.333333333333333 0.111111111111111"/>
  <p:tag name="CHARTSTRINGREVPER" val="0.111111111111111 0.333333333333333 0 0.555555555555556"/>
  <p:tag name="RESPONSESGATHERED" val="False"/>
  <p:tag name="ANONYMOUSTEMP" val="False"/>
  <p:tag name="SLIDEORDER" val="4"/>
  <p:tag name="SLIDEGUID" val="864AFD9F512B45F8872B6FF83EC0255C"/>
  <p:tag name="VALUES" val="Correct|smicln|Incorrect|smicln|Incorrect|smicln|Incorrect"/>
</p:tagLst>
</file>

<file path=ppt/tags/tag43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4.xml><?xml version="1.0" encoding="utf-8"?>
<p:tagLst xmlns:a="http://schemas.openxmlformats.org/drawingml/2006/main" xmlns:r="http://schemas.openxmlformats.org/officeDocument/2006/relationships" xmlns:p="http://schemas.openxmlformats.org/presentationml/2006/main">
  <p:tag name="ANSWERBULLETS" val="3"/>
  <p:tag name="TEXTLENGTH" val="62"/>
  <p:tag name="FONTSIZE" val="32"/>
  <p:tag name="BULLETTYPE" val="ppBulletArabicPeriod"/>
  <p:tag name="ANSWERTEXT" val="30 wheat &#10;15 steel&#10;60 steel and 60 wheat&#10;60 steel and 20 wheat"/>
  <p:tag name="OLDNUMANSWERS" val="4"/>
</p:tagLst>
</file>

<file path=ppt/tags/tag440.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27"/>
  <p:tag name="FONTSIZE" val="32"/>
  <p:tag name="BULLETTYPE" val="ppBulletArabicPeriod"/>
  <p:tag name="ANSWERTEXT" val="100,000 gain jobs, 200,000 lose&#10;200,000 gain jobs, 200,000 lose&#10;100,000 gain jobs, 250,000 lose&#10;100,000 gain jobs, 150,000 lose"/>
</p:tagLst>
</file>

<file path=ppt/tags/tag441.xml><?xml version="1.0" encoding="utf-8"?>
<p:tagLst xmlns:a="http://schemas.openxmlformats.org/drawingml/2006/main" xmlns:r="http://schemas.openxmlformats.org/officeDocument/2006/relationships" xmlns:p="http://schemas.openxmlformats.org/presentationml/2006/main">
  <p:tag name="DELIMITERS" val="3.1"/>
</p:tagLst>
</file>

<file path=ppt/tags/tag442.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SLIDEID" val="91B7A01919574A939B4918C1EDA16A34"/>
  <p:tag name="SLIDETYPE" val="Q"/>
  <p:tag name="TEAMASSIGN" val="False"/>
  <p:tag name="SPEEDSCORING" val="False"/>
  <p:tag name="ZEROBASED" val="False"/>
  <p:tag name="NUMRESPONSES" val="1"/>
  <p:tag name="AUTOADVANCE" val="False"/>
  <p:tag name="DELIMITERS" val="3.1"/>
  <p:tag name="VALUEFORMAT" val="0%"/>
  <p:tag name="DEMOGRAPHIC" val="False"/>
  <p:tag name="INCORRECTPOINTVALUE" val="0"/>
  <p:tag name="CORRECTPOINTVALUE" val="1"/>
  <p:tag name="ANSWERSALIAS" val="30 wheat |smicln|15 steel|smicln|60 steel and 60 wheat|smicln|60 steel and 20 wheat"/>
  <p:tag name="QUESTIONALIAS" val="8. Assume before specialization both countries were producing at “B”, If they specialize 100% according to their comparative advantage, then the gains will be:"/>
  <p:tag name="TOTALRESPONSES" val="7"/>
  <p:tag name="RESPONSECOUNT" val="7"/>
  <p:tag name="SLICED" val="False"/>
  <p:tag name="RESPONSES" val="1;4;1;3;1;2;1;"/>
  <p:tag name="CHARTSTRINGSTD" val="4 1 1 1"/>
  <p:tag name="CHARTSTRINGREV" val="1 1 1 4"/>
  <p:tag name="CHARTSTRINGSTDPER" val="0.571428571428571 0.142857142857143 0.142857142857143 0.142857142857143"/>
  <p:tag name="CHARTSTRINGREVPER" val="0.142857142857143 0.142857142857143 0.142857142857143 0.571428571428571"/>
  <p:tag name="RESPONSESGATHERED" val="False"/>
  <p:tag name="ANONYMOUSTEMP" val="False"/>
  <p:tag name="SLIDEORDER" val="6"/>
  <p:tag name="SLIDEGUID" val="B6BDCF18B5BC44FA8247B36542828819"/>
  <p:tag name="VALUES" val="Correct|smicln|Incorrect|smicln|Incorrect|smicln|Incorrect"/>
</p:tagLst>
</file>

<file path=ppt/tags/tag4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7.xml><?xml version="1.0" encoding="utf-8"?>
<p:tagLst xmlns:a="http://schemas.openxmlformats.org/drawingml/2006/main" xmlns:r="http://schemas.openxmlformats.org/officeDocument/2006/relationships" xmlns:p="http://schemas.openxmlformats.org/presentationml/2006/main">
  <p:tag name="ANSWERBULLETS" val="3"/>
  <p:tag name="TEXTLENGTH" val="62"/>
  <p:tag name="FONTSIZE" val="32"/>
  <p:tag name="BULLETTYPE" val="ppBulletArabicPeriod"/>
  <p:tag name="ANSWERTEXT" val="30 wheat &#10;15 steel&#10;60 steel and 60 wheat&#10;60 steel and 20 wheat"/>
  <p:tag name="OLDNUMANSWERS" val="4"/>
</p:tagLst>
</file>

<file path=ppt/tags/tag48.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18"/>
  <p:tag name="RESPONSECOUNT" val="18"/>
  <p:tag name="SLICED" val="False"/>
  <p:tag name="RESPONSES" val="3;3;3;3;3;3;3;3;3;3;3;3;3;3;3;3;3;3;-;"/>
  <p:tag name="CHARTSTRINGSTD" val="0 0 18 0"/>
  <p:tag name="CHARTSTRINGREV" val="0 18 0 0"/>
  <p:tag name="CHARTSTRINGSTDPER" val="0 0 1 0"/>
  <p:tag name="CHARTSTRINGREVPER" val="0 1 0 0"/>
  <p:tag name="QUESTIONALIAS" val="13. If the price in this market for wheat was $4:"/>
  <p:tag name="ANSWERSALIAS" val="The market would “clear”, Qd would equal Qs|smicln|Buyers would want to purchase more wheat than is currently being supplied|smicln|Farmers would not be able to sell all of their wheat|smicln|There would be a shortage of wheat"/>
  <p:tag name="RESPONSESGATHERED" val="False"/>
  <p:tag name="ANONYMOUSTEMP" val="False"/>
  <p:tag name="CORRECTPOINTVALUE" val="0"/>
  <p:tag name="SLIDEORDER" val="4"/>
  <p:tag name="SLIDEGUID" val="EF7773666E1F48ABA571D3EAF8E90285"/>
  <p:tag name="VALUES" val="No Value|smicln|No Value|smicln|No Value|smicln|No Value"/>
</p:tagLst>
</file>

<file path=ppt/tags/tag49.xml><?xml version="1.0" encoding="utf-8"?>
<p:tagLst xmlns:a="http://schemas.openxmlformats.org/drawingml/2006/main" xmlns:r="http://schemas.openxmlformats.org/officeDocument/2006/relationships" xmlns:p="http://schemas.openxmlformats.org/presentationml/2006/main">
  <p:tag name="ANSWERBULLETS" val="3"/>
  <p:tag name="TEXTLENGTH" val="205"/>
  <p:tag name="FONTSIZE" val="32"/>
  <p:tag name="BULLETTYPE" val="ppBulletArabicPeriod"/>
  <p:tag name="ANSWERTEXT" val="The market would “clear”, Qd would equal Qs&#10;Buyers would want to purchase more wheat than is currently being supplied&#10;Farmers would not be able to sell all of their wheat&#10;There would be a shortage of wheat"/>
  <p:tag name="OLDNUMANSWERS" val="4"/>
</p:tagLst>
</file>

<file path=ppt/tags/tag5.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28"/>
  <p:tag name="RESPONSECOUNT" val="28"/>
  <p:tag name="SLICED" val="False"/>
  <p:tag name="RESPONSES" val="2;3;4;3;2;3;3;4;3;3;3;3;3;3;4;3;3;2;3;2;2;3;4;3;3;2;2;3;"/>
  <p:tag name="CHARTSTRINGSTD" val="0 7 17 4"/>
  <p:tag name="CHARTSTRINGREV" val="4 17 7 0"/>
  <p:tag name="CHARTSTRINGSTDPER" val="0 0.25 0.607142857142857 0.142857142857143"/>
  <p:tag name="CHARTSTRINGREVPER" val="0.142857142857143 0.607142857142857 0.25 0"/>
  <p:tag name="QUESTIONALIAS" val="3. Suppose you have a money income of $10, all of which you spend on Coke and popcorn. The price of Coke is:"/>
  <p:tag name="ANSWERSALIAS" val="$.10|smicln|$.20|smicln|$.50|smicln|$1.00"/>
  <p:tag name="CORRECTPOINTVALUE" val="1"/>
  <p:tag name="RESPONSESGATHERED" val="False"/>
  <p:tag name="ANONYMOUSTEMP" val="False"/>
  <p:tag name="SLIDEORDER" val="6"/>
  <p:tag name="SLIDEGUID" val="4F4472ECB95740C8AA476732761547A6"/>
  <p:tag name="VALUES" val="Incorrect|smicln|Incorrect|smicln|Correct|smicln|Incorrect"/>
</p:tagLst>
</file>

<file path=ppt/tags/tag50.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18"/>
  <p:tag name="RESPONSECOUNT" val="18"/>
  <p:tag name="SLICED" val="False"/>
  <p:tag name="RESPONSES" val="3;3;3;3;3;3;3;3;3;3;3;3;3;3;3;3;3;3;-;"/>
  <p:tag name="CHARTSTRINGSTD" val="0 0 18 0"/>
  <p:tag name="CHARTSTRINGREV" val="0 18 0 0"/>
  <p:tag name="CHARTSTRINGSTDPER" val="0 0 1 0"/>
  <p:tag name="CHARTSTRINGREVPER" val="0 1 0 0"/>
  <p:tag name="QUESTIONALIAS" val="13. If the price in this market for wheat was $4:"/>
  <p:tag name="ANSWERSALIAS" val="The market would “clear”, Qd would equal Qs|smicln|Buyers would want to purchase more wheat than is currently being supplied|smicln|Farmers would not be able to sell all of their wheat|smicln|There would be a shortage of wheat"/>
  <p:tag name="CORRECTPOINTVALUE" val="1"/>
  <p:tag name="RESPONSESGATHERED" val="False"/>
  <p:tag name="ANONYMOUSTEMP" val="False"/>
  <p:tag name="SLIDEORDER" val="5"/>
  <p:tag name="SLIDEGUID" val="8922DF1497DC46CAB19F8C7B31BAEEC2"/>
  <p:tag name="VALUES" val="Incorrect|smicln|Incorrect|smicln|Correct|smicln|Incorrect"/>
</p:tagLst>
</file>

<file path=ppt/tags/tag5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2.xml><?xml version="1.0" encoding="utf-8"?>
<p:tagLst xmlns:a="http://schemas.openxmlformats.org/drawingml/2006/main" xmlns:r="http://schemas.openxmlformats.org/officeDocument/2006/relationships" xmlns:p="http://schemas.openxmlformats.org/presentationml/2006/main">
  <p:tag name="ANSWERBULLETS" val="3"/>
  <p:tag name="TEXTLENGTH" val="205"/>
  <p:tag name="FONTSIZE" val="32"/>
  <p:tag name="BULLETTYPE" val="ppBulletArabicPeriod"/>
  <p:tag name="ANSWERTEXT" val="The market would “clear”, Qd would equal Qs&#10;Buyers would want to purchase more wheat than is currently being supplied&#10;Farmers would not be able to sell all of their wheat&#10;There would be a shortage of wheat"/>
  <p:tag name="OLDNUMANSWERS" val="4"/>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4;4;3;4;4;4;4;4;3;3;3;4;1;4;4;2;4;4;"/>
  <p:tag name="CHARTSTRINGSTD" val="1 1 4 13"/>
  <p:tag name="CHARTSTRINGREV" val="13 4 1 1"/>
  <p:tag name="CHARTSTRINGSTDPER" val="0.0526315789473684 0.0526315789473684 0.210526315789474 0.684210526315789"/>
  <p:tag name="CHARTSTRINGREVPER" val="0.684210526315789 0.210526315789474 0.0526315789473684 0.0526315789473684"/>
  <p:tag name="QUESTIONALIAS" val="14. Which graph represents the effect of an increase in auto worker wages on the market for cars? "/>
  <p:tag name="ANSWERSALIAS" val="A|smicln|B|smicln|C|smicln|D"/>
  <p:tag name="RESPONSESGATHERED" val="False"/>
  <p:tag name="ANONYMOUSTEMP" val="False"/>
  <p:tag name="CORRECTPOINTVALUE" val="0"/>
  <p:tag name="SLIDEORDER" val="4"/>
  <p:tag name="SLIDEGUID" val="46686566FD184D22ABB6E858608D988F"/>
  <p:tag name="VALUES" val="No Value|smicln|No Value|smicln|No Value|smicln|No Value"/>
</p:tagLst>
</file>

<file path=ppt/tags/tag55.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56.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4;4;4;3;4;4;4;4;4;3;3;3;4;1;4;4;2;4;4;"/>
  <p:tag name="CHARTSTRINGSTD" val="1 1 4 13"/>
  <p:tag name="CHARTSTRINGREV" val="13 4 1 1"/>
  <p:tag name="CHARTSTRINGSTDPER" val="0.0526315789473684 0.0526315789473684 0.210526315789474 0.684210526315789"/>
  <p:tag name="CHARTSTRINGREVPER" val="0.684210526315789 0.210526315789474 0.0526315789473684 0.0526315789473684"/>
  <p:tag name="QUESTIONALIAS" val="14. Which graph represents the effect of an increase in auto worker wages on the market for cars? "/>
  <p:tag name="ANSWERSALIAS" val="A|smicln|B|smicln|C|smicln|D"/>
  <p:tag name="CORRECTPOINTVALUE" val="1"/>
  <p:tag name="RESPONSESGATHERED" val="False"/>
  <p:tag name="ANONYMOUSTEMP" val="False"/>
  <p:tag name="SLIDEORDER" val="5"/>
  <p:tag name="SLIDEGUID" val="9FD815C18F5D405CB86885387034A85B"/>
  <p:tag name="VALUES" val="Incorrect|smicln|Incorrect|smicln|Incorrect|smicln|Correct"/>
</p:tagLst>
</file>

<file path=ppt/tags/tag57.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5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9.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1;1;2;1;1;2;2;1;2;2;1;1;2;1;2;4;2;2;1;"/>
  <p:tag name="CHARTSTRINGSTD" val="9 9 0 1"/>
  <p:tag name="CHARTSTRINGREV" val="1 0 9 9"/>
  <p:tag name="CHARTSTRINGSTDPER" val="0.473684210526316 0.473684210526316 0 0.0526315789473684"/>
  <p:tag name="CHARTSTRINGREVPER" val="0.0526315789473684 0 0.473684210526316 0.473684210526316"/>
  <p:tag name="QUESTIONALIAS" val="15. Which graph represents the effect of an increase in incomes on the market for secondhand clothing? "/>
  <p:tag name="ANSWERSALIAS" val="A|smicln|B|smicln|C|smicln|D"/>
  <p:tag name="RESPONSESGATHERED" val="False"/>
  <p:tag name="ANONYMOUSTEMP" val="False"/>
  <p:tag name="CORRECTPOINTVALUE" val="0"/>
  <p:tag name="SLIDEORDER" val="4"/>
  <p:tag name="SLIDEGUID" val="51DF0EAAF3AE438AB6824F6341AD98FB"/>
  <p:tag name="VALUES" val="No Value|smicln|No Value|smicln|No Value|smicln|No Value"/>
</p:tagLst>
</file>

<file path=ppt/tags/tag6.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0"/>
  <p:tag name="FONTSIZE" val="37"/>
  <p:tag name="BULLETTYPE" val="ppBulletArabicPeriod"/>
  <p:tag name="ANSWERTEXT" val="$.10&#10;$.20&#10;$.50&#10;$1.00"/>
</p:tagLst>
</file>

<file path=ppt/tags/tag60.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61.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19"/>
  <p:tag name="RESPONSECOUNT" val="19"/>
  <p:tag name="SLICED" val="False"/>
  <p:tag name="RESPONSES" val="1;1;2;1;1;2;2;1;2;2;1;1;2;1;2;4;2;2;1;"/>
  <p:tag name="CHARTSTRINGSTD" val="9 9 0 1"/>
  <p:tag name="CHARTSTRINGREV" val="1 0 9 9"/>
  <p:tag name="CHARTSTRINGSTDPER" val="0.473684210526316 0.473684210526316 0 0.0526315789473684"/>
  <p:tag name="CHARTSTRINGREVPER" val="0.0526315789473684 0 0.473684210526316 0.473684210526316"/>
  <p:tag name="QUESTIONALIAS" val="15. Which graph represents the effect of an increase in incomes on the market for secondhand clothing? "/>
  <p:tag name="ANSWERSALIAS" val="A|smicln|B|smicln|C|smicln|D"/>
  <p:tag name="CORRECTPOINTVALUE" val="1"/>
  <p:tag name="RESPONSESGATHERED" val="False"/>
  <p:tag name="ANONYMOUSTEMP" val="False"/>
  <p:tag name="SLIDEORDER" val="5"/>
  <p:tag name="SLIDEGUID" val="A80A66FC7BF441E28B02131FFA6B2F57"/>
  <p:tag name="VALUES" val="Incorrect|smicln|Correct|smicln|Incorrect|smicln|Incorrect"/>
</p:tagLst>
</file>

<file path=ppt/tags/tag62.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6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4.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ANSWERSALIAS" val="S and D both increase|smicln|S increases and D decreases|smicln|S decreases and D increases|smicln|S and D both decrease"/>
  <p:tag name="QUESTIONALIAS" val="16. One can say for certainty that the equilibrium price will inctrease if:"/>
  <p:tag name="TOTALRESPONSES" val="7"/>
  <p:tag name="RESPONSECOUNT" val="7"/>
  <p:tag name="SLICED" val="False"/>
  <p:tag name="RESPONSES" val="3;3;3;3;1;3;3;"/>
  <p:tag name="CHARTSTRINGSTD" val="1 0 6 0"/>
  <p:tag name="CHARTSTRINGREV" val="0 6 0 1"/>
  <p:tag name="CHARTSTRINGSTDPER" val="0.142857142857143 0 0.857142857142857 0"/>
  <p:tag name="CHARTSTRINGREVPER" val="0 0.857142857142857 0 0.142857142857143"/>
  <p:tag name="RESPONSESGATHERED" val="False"/>
  <p:tag name="ANONYMOUSTEMP" val="False"/>
  <p:tag name="CORRECTPOINTVALUE" val="0"/>
  <p:tag name="SLIDEORDER" val="5"/>
  <p:tag name="SLIDEGUID" val="D43146733FC1457F89CFF8B37FAE857E"/>
  <p:tag name="VALUES" val="No Value|smicln|No Value|smicln|No Value|smicln|No Value"/>
</p:tagLst>
</file>

<file path=ppt/tags/tag65.xml><?xml version="1.0" encoding="utf-8"?>
<p:tagLst xmlns:a="http://schemas.openxmlformats.org/drawingml/2006/main" xmlns:r="http://schemas.openxmlformats.org/officeDocument/2006/relationships" xmlns:p="http://schemas.openxmlformats.org/presentationml/2006/main">
  <p:tag name="ANSWERBULLETS" val="3"/>
  <p:tag name="TEXTLENGTH" val="99"/>
  <p:tag name="FONTSIZE" val="32"/>
  <p:tag name="BULLETTYPE" val="ppBulletArabicPeriod"/>
  <p:tag name="ANSWERTEXT" val="S and D both increase&#10;S increases and D decreases&#10;S decreases and D increases&#10;S and D both decrease"/>
  <p:tag name="OLDNUMANSWERS" val="4"/>
</p:tagLst>
</file>

<file path=ppt/tags/tag66.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ANSWERSALIAS" val="S and D both increase|smicln|S increases and D decreases|smicln|S decreases and D increases|smicln|S and D both decrease"/>
  <p:tag name="QUESTIONALIAS" val="16. One can say for certainty that the equilibrium price will inctrease if:"/>
  <p:tag name="CORRECTPOINTVALUE" val="1"/>
  <p:tag name="TOTALRESPONSES" val="7"/>
  <p:tag name="RESPONSECOUNT" val="7"/>
  <p:tag name="SLICED" val="False"/>
  <p:tag name="RESPONSES" val="3;3;3;3;1;3;3;"/>
  <p:tag name="CHARTSTRINGSTD" val="1 0 6 0"/>
  <p:tag name="CHARTSTRINGREV" val="0 6 0 1"/>
  <p:tag name="CHARTSTRINGSTDPER" val="0.142857142857143 0 0.857142857142857 0"/>
  <p:tag name="CHARTSTRINGREVPER" val="0 0.857142857142857 0 0.142857142857143"/>
  <p:tag name="RESPONSESGATHERED" val="False"/>
  <p:tag name="ANONYMOUSTEMP" val="False"/>
  <p:tag name="SLIDEORDER" val="6"/>
  <p:tag name="SLIDEGUID" val="F7F9A1530ED24E12ABF9E899FDC44F73"/>
  <p:tag name="VALUES" val="Incorrect|smicln|Incorrect|smicln|Correct|smicln|Incorrect"/>
</p:tagLst>
</file>

<file path=ppt/tags/tag6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8.xml><?xml version="1.0" encoding="utf-8"?>
<p:tagLst xmlns:a="http://schemas.openxmlformats.org/drawingml/2006/main" xmlns:r="http://schemas.openxmlformats.org/officeDocument/2006/relationships" xmlns:p="http://schemas.openxmlformats.org/presentationml/2006/main">
  <p:tag name="ANSWERBULLETS" val="3"/>
  <p:tag name="TEXTLENGTH" val="99"/>
  <p:tag name="FONTSIZE" val="32"/>
  <p:tag name="BULLETTYPE" val="ppBulletArabicPeriod"/>
  <p:tag name="ANSWERTEXT" val="S and D both increase&#10;S increases and D decreases&#10;S decreases and D increases&#10;S and D both decrease"/>
  <p:tag name="OLDNUMANSWERS" val="4"/>
</p:tagLst>
</file>

<file path=ppt/tags/tag69.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1;4;1;1;4;4;4;2;4;2;4;4;4;1;4;2;4;4;4;4;1;3;4;"/>
  <p:tag name="CHARTSTRINGSTD" val="5 3 1 15"/>
  <p:tag name="CHARTSTRINGREV" val="15 1 3 5"/>
  <p:tag name="CHARTSTRINGSTDPER" val="0.208333333333333 0.125 0.0416666666666667 0.625"/>
  <p:tag name="CHARTSTRINGREVPER" val="0.625 0.0416666666666667 0.125 0.208333333333333"/>
  <p:tag name="QUESTIONALIAS" val="18. If a legal ceiling price is set above the equilibrium price: "/>
  <p:tag name="ANSWERSALIAS" val="A shortage of the product will occur|smicln|A surplus of the product will occur|smicln|A black market will evolve|smicln|Neither the price or quantity of the product will be affected"/>
  <p:tag name="RESPONSESGATHERED" val="False"/>
  <p:tag name="ANONYMOUSTEMP" val="False"/>
  <p:tag name="CORRECTPOINTVALUE" val="0"/>
  <p:tag name="SLIDEORDER" val="4"/>
  <p:tag name="SLIDEGUID" val="D8F3768952C64D6F8F87499DD5675009"/>
  <p:tag name="VALUES" val="No Value|smicln|No Value|smicln|No Value|smicln|No Value"/>
</p:tagLst>
</file>

<file path=ppt/tags/tag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0.xml><?xml version="1.0" encoding="utf-8"?>
<p:tagLst xmlns:a="http://schemas.openxmlformats.org/drawingml/2006/main" xmlns:r="http://schemas.openxmlformats.org/officeDocument/2006/relationships" xmlns:p="http://schemas.openxmlformats.org/presentationml/2006/main">
  <p:tag name="ANSWERBULLETS" val="3"/>
  <p:tag name="TEXTLENGTH" val="161"/>
  <p:tag name="FONTSIZE" val="32"/>
  <p:tag name="BULLETTYPE" val="ppBulletArabicPeriod"/>
  <p:tag name="ANSWERTEXT" val="A shortage of the product will occur&#10;A surplus of the product will occur&#10;A black market will evolve&#10;Neither the price or quantity of the product will be affected"/>
  <p:tag name="OLDNUMANSWERS" val="4"/>
</p:tagLst>
</file>

<file path=ppt/tags/tag71.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1;4;1;1;4;4;4;2;4;2;4;4;4;1;4;2;4;4;4;4;1;3;4;"/>
  <p:tag name="CHARTSTRINGSTD" val="5 3 1 15"/>
  <p:tag name="CHARTSTRINGREV" val="15 1 3 5"/>
  <p:tag name="CHARTSTRINGSTDPER" val="0.208333333333333 0.125 0.0416666666666667 0.625"/>
  <p:tag name="CHARTSTRINGREVPER" val="0.625 0.0416666666666667 0.125 0.208333333333333"/>
  <p:tag name="QUESTIONALIAS" val="18. If a legal ceiling price is set above the equilibrium price: "/>
  <p:tag name="ANSWERSALIAS" val="A shortage of the product will occur|smicln|A surplus of the product will occur|smicln|A black market will evolve|smicln|Neither the price or quantity of the product will be affected"/>
  <p:tag name="CORRECTPOINTVALUE" val="1"/>
  <p:tag name="RESPONSESGATHERED" val="False"/>
  <p:tag name="ANONYMOUSTEMP" val="False"/>
  <p:tag name="SLIDEORDER" val="5"/>
  <p:tag name="SLIDEGUID" val="7C0A5C2DFB7E4AC5A28BD5736FA53534"/>
  <p:tag name="VALUES" val="Incorrect|smicln|Incorrect|smicln|Incorrect|smicln|Correct"/>
</p:tagLst>
</file>

<file path=ppt/tags/tag7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3.xml><?xml version="1.0" encoding="utf-8"?>
<p:tagLst xmlns:a="http://schemas.openxmlformats.org/drawingml/2006/main" xmlns:r="http://schemas.openxmlformats.org/officeDocument/2006/relationships" xmlns:p="http://schemas.openxmlformats.org/presentationml/2006/main">
  <p:tag name="ANSWERBULLETS" val="3"/>
  <p:tag name="TEXTLENGTH" val="161"/>
  <p:tag name="FONTSIZE" val="32"/>
  <p:tag name="BULLETTYPE" val="ppBulletArabicPeriod"/>
  <p:tag name="ANSWERTEXT" val="A shortage of the product will occur&#10;A surplus of the product will occur&#10;A black market will evolve&#10;Neither the price or quantity of the product will be affected"/>
  <p:tag name="OLDNUMANSWERS" val="4"/>
</p:tagLst>
</file>

<file path=ppt/tags/tag74.xml><?xml version="1.0" encoding="utf-8"?>
<p:tagLst xmlns:a="http://schemas.openxmlformats.org/drawingml/2006/main" xmlns:r="http://schemas.openxmlformats.org/officeDocument/2006/relationships" xmlns:p="http://schemas.openxmlformats.org/presentationml/2006/main">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2;3;3;3;3;3;2;3;3;2;2;3;3;3;2;2;3;2;3;3;2;2;3;3;"/>
  <p:tag name="CHARTSTRINGSTD" val="0 9 15 0"/>
  <p:tag name="CHARTSTRINGREV" val="0 15 9 0"/>
  <p:tag name="CHARTSTRINGSTDPER" val="0 0.375 0.625 0"/>
  <p:tag name="CHARTSTRINGREVPER" val="0 0.625 0.375 0"/>
  <p:tag name="QUESTIONALIAS" val="20. The allocative inefficiency of an effective price ceiling can be seen in the fact that:"/>
  <p:tag name="ANSWERSALIAS" val="MSB = MSC|smicln|MSB &gt; MSC|smicln|MSB &lt; MSC|smicln|There is no dead weight loss"/>
  <p:tag name="RESPONSESGATHERED" val="False"/>
  <p:tag name="ANONYMOUSTEMP" val="False"/>
  <p:tag name="CORRECTPOINTVALUE" val="0"/>
  <p:tag name="SLIDEORDER" val="4"/>
  <p:tag name="SLIDEGUID" val="DD5543D377EF429D9D90A5E2C8E5F2F3"/>
  <p:tag name="VALUES" val="No Value|smicln|No Value|smicln|No Value|smicln|No Value"/>
</p:tagLst>
</file>

<file path=ppt/tags/tag76.xml><?xml version="1.0" encoding="utf-8"?>
<p:tagLst xmlns:a="http://schemas.openxmlformats.org/drawingml/2006/main" xmlns:r="http://schemas.openxmlformats.org/officeDocument/2006/relationships" xmlns:p="http://schemas.openxmlformats.org/presentationml/2006/main">
  <p:tag name="ANSWERBULLETS" val="3"/>
  <p:tag name="TEXTLENGTH" val="58"/>
  <p:tag name="FONTSIZE" val="32"/>
  <p:tag name="BULLETTYPE" val="ppBulletArabicPeriod"/>
  <p:tag name="ANSWERTEXT" val="MSB = MSC&#10;MSB &gt; MSC&#10;MSB &lt; MSC&#10;There is no dead weight loss"/>
  <p:tag name="OLDNUMANSWERS" val="4"/>
</p:tagLst>
</file>

<file path=ppt/tags/tag77.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2;3;3;3;3;3;2;3;3;2;2;3;3;3;2;2;3;2;3;3;2;2;3;3;"/>
  <p:tag name="CHARTSTRINGSTD" val="0 9 15 0"/>
  <p:tag name="CHARTSTRINGREV" val="0 15 9 0"/>
  <p:tag name="CHARTSTRINGSTDPER" val="0 0.375 0.625 0"/>
  <p:tag name="CHARTSTRINGREVPER" val="0 0.625 0.375 0"/>
  <p:tag name="QUESTIONALIAS" val="20. The allocative inefficiency of an effective price ceiling can be seen in the fact that:"/>
  <p:tag name="ANSWERSALIAS" val="MSB = MSC|smicln|MSB &gt; MSC|smicln|MSB &lt; MSC|smicln|There is no dead weight loss"/>
  <p:tag name="CORRECTPOINTVALUE" val="1"/>
  <p:tag name="RESPONSESGATHERED" val="False"/>
  <p:tag name="ANONYMOUSTEMP" val="False"/>
  <p:tag name="SLIDEORDER" val="5"/>
  <p:tag name="SLIDEGUID" val="D12034140BDC4AD2AB8C51A4E14FE3FD"/>
  <p:tag name="VALUES" val="Incorrect|smicln|Correct|smicln|Incorrect|smicln|Incorrect"/>
</p:tagLst>
</file>

<file path=ppt/tags/tag78.xml><?xml version="1.0" encoding="utf-8"?>
<p:tagLst xmlns:a="http://schemas.openxmlformats.org/drawingml/2006/main" xmlns:r="http://schemas.openxmlformats.org/officeDocument/2006/relationships" xmlns:p="http://schemas.openxmlformats.org/presentationml/2006/main">
  <p:tag name="ANSWERBULLETS" val="3"/>
  <p:tag name="TEXTLENGTH" val="58"/>
  <p:tag name="FONTSIZE" val="32"/>
  <p:tag name="BULLETTYPE" val="ppBulletArabicPeriod"/>
  <p:tag name="ANSWERTEXT" val="MSB = MSC&#10;MSB &gt; MSC&#10;MSB &lt; MSC&#10;There is no dead weight loss"/>
  <p:tag name="OLDNUMANSWERS" val="4"/>
</p:tagLst>
</file>

<file path=ppt/tags/tag7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xml><?xml version="1.0" encoding="utf-8"?>
<p:tagLst xmlns:a="http://schemas.openxmlformats.org/drawingml/2006/main" xmlns:r="http://schemas.openxmlformats.org/officeDocument/2006/relationships" xmlns:p="http://schemas.openxmlformats.org/presentationml/2006/main">
  <p:tag name="SLIDEID" val="4F6CE3F7D4E04C2EB77F9527E9BA124E"/>
  <p:tag name="SLIDETYPE" val="Q"/>
  <p:tag name="DEMOGRAPHIC" val="False"/>
  <p:tag name="TEAMASSIGN" val="False"/>
  <p:tag name="SPEEDSCORING" val="False"/>
  <p:tag name="INCORRECTPOINTVALUE" val="0"/>
  <p:tag name="ZEROBASED" val="False"/>
  <p:tag name="DELIMITERS" val="3.1"/>
  <p:tag name="VALUEFORMAT" val="0%"/>
  <p:tag name="TOTALRESPONSES" val="30"/>
  <p:tag name="RESPONSECOUNT" val="30"/>
  <p:tag name="SLICED" val="False"/>
  <p:tag name="RESPONSES" val="4;3;4;4;4;4;4;4;4;4;4;4;2;4;4;4;3;4;4;2;5;6;6;5;6;5;4;4;4;4;"/>
  <p:tag name="CHARTSTRINGSTD" val="0 2 2 20 3 3"/>
  <p:tag name="CHARTSTRINGREV" val="3 3 20 2 2 0"/>
  <p:tag name="CHARTSTRINGSTDPER" val="0 0.0666666666666667 0.0666666666666667 0.666666666666667 0.1 0.1"/>
  <p:tag name="CHARTSTRINGREVPER" val="0.1 0.1 0.666666666666667 0.0666666666666667 0.0666666666666667 0"/>
  <p:tag name="QUESTIONALIAS" val="4. Which of the following is NOT one of the assumptions behind the PPC?"/>
  <p:tag name="ANSWERSALIAS" val="Fixed resources|smicln|Fixed technology|smicln|Productive efficiency|smicln|Allocative efficiency|smicln|Full employment|smicln|Only two goods"/>
  <p:tag name="RESPONSESGATHERED" val="False"/>
  <p:tag name="ANONYMOUSTEMP" val="False"/>
  <p:tag name="CORRECTPOINTVALUE" val="0"/>
  <p:tag name="SLIDEORDER" val="4"/>
  <p:tag name="SLIDEGUID" val="C878059670B84DD08B56FFA6332264F0"/>
  <p:tag name="VALUES" val="No Value|smicln|No Value|smicln|No Value|smicln|No Value|smicln|No Value|smicln|No Value"/>
</p:tagLst>
</file>

<file path=ppt/tags/tag80.xml><?xml version="1.0" encoding="utf-8"?>
<p:tagLst xmlns:a="http://schemas.openxmlformats.org/drawingml/2006/main" xmlns:r="http://schemas.openxmlformats.org/officeDocument/2006/relationships" xmlns:p="http://schemas.openxmlformats.org/presentationml/2006/main">
  <p:tag name="DELIMITERS" val="3.1"/>
</p:tagLst>
</file>

<file path=ppt/tags/tag81.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SWERSALIAS" val="Less than 3|smicln|3|smicln|4|smicln|More than 4"/>
  <p:tag name="RESPONSESGATHERED" val="False"/>
  <p:tag name="ANONYMOUSTEMP" val="False"/>
  <p:tag name="QUESTIONALIAS" val="23. “S” is the supply with the negative externalities, How much will be produced?"/>
  <p:tag name="CORRECTPOINTVALUE" val="0"/>
  <p:tag name="SLIDEORDER" val="5"/>
  <p:tag name="SLIDEGUID" val="6022C0EDB48F4850B0F0B971536FE269"/>
  <p:tag name="VALUES" val="No Value|smicln|No Value|smicln|No Value|smicln|No Value"/>
</p:tagLst>
</file>

<file path=ppt/tags/tag82.xml><?xml version="1.0" encoding="utf-8"?>
<p:tagLst xmlns:a="http://schemas.openxmlformats.org/drawingml/2006/main" xmlns:r="http://schemas.openxmlformats.org/officeDocument/2006/relationships" xmlns:p="http://schemas.openxmlformats.org/presentationml/2006/main">
  <p:tag name="ANSWERBULLETS" val="3"/>
  <p:tag name="TEXTLENGTH" val="27"/>
  <p:tag name="FONTSIZE" val="32"/>
  <p:tag name="BULLETTYPE" val="ppBulletArabicPeriod"/>
  <p:tag name="ANSWERTEXT" val="Less than 3&#10;3&#10;4&#10;More than 4"/>
  <p:tag name="OLDNUMANSWERS" val="4"/>
</p:tagLst>
</file>

<file path=ppt/tags/tag83.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ANSWERSALIAS" val="Less than 3|smicln|3|smicln|4|smicln|More than 4"/>
  <p:tag name="CORRECTPOINTVALUE" val="1"/>
  <p:tag name="RESPONSESGATHERED" val="False"/>
  <p:tag name="ANONYMOUSTEMP" val="False"/>
  <p:tag name="QUESTIONALIAS" val="23. “S” is the supply with the negative externalities, How much will be produced?"/>
  <p:tag name="SLIDEORDER" val="6"/>
  <p:tag name="SLIDEGUID" val="AFC2C8EED212452EB317725F60A7EDF7"/>
  <p:tag name="VALUES" val="Incorrect|smicln|Incorrect|smicln|Correct|smicln|Incorrect"/>
</p:tagLst>
</file>

<file path=ppt/tags/tag84.xml><?xml version="1.0" encoding="utf-8"?>
<p:tagLst xmlns:a="http://schemas.openxmlformats.org/drawingml/2006/main" xmlns:r="http://schemas.openxmlformats.org/officeDocument/2006/relationships" xmlns:p="http://schemas.openxmlformats.org/presentationml/2006/main">
  <p:tag name="ANSWERBULLETS" val="3"/>
  <p:tag name="TEXTLENGTH" val="27"/>
  <p:tag name="FONTSIZE" val="32"/>
  <p:tag name="BULLETTYPE" val="ppBulletArabicPeriod"/>
  <p:tag name="ANSWERTEXT" val="Less than 3&#10;3&#10;4&#10;More than 4"/>
  <p:tag name="OLDNUMANSWERS" val="4"/>
</p:tagLst>
</file>

<file path=ppt/tags/tag8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6.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QUESTIONALIAS" val="24. What is the Alloc. Eff. Q?"/>
  <p:tag name="ANSWERSALIAS" val="Less than 3|smicln|3|smicln|4|smicln|More than 4"/>
  <p:tag name="RESPONSESGATHERED" val="False"/>
  <p:tag name="ANONYMOUSTEMP" val="False"/>
  <p:tag name="CORRECTPOINTVALUE" val="0"/>
  <p:tag name="SLIDEORDER" val="6"/>
  <p:tag name="SLIDEGUID" val="4BA06E6DE19B44548761C2EADD314306"/>
  <p:tag name="VALUES" val="No Value|smicln|No Value|smicln|No Value|smicln|No Value"/>
</p:tagLst>
</file>

<file path=ppt/tags/tag87.xml><?xml version="1.0" encoding="utf-8"?>
<p:tagLst xmlns:a="http://schemas.openxmlformats.org/drawingml/2006/main" xmlns:r="http://schemas.openxmlformats.org/officeDocument/2006/relationships" xmlns:p="http://schemas.openxmlformats.org/presentationml/2006/main">
  <p:tag name="ANSWERBULLETS" val="3"/>
  <p:tag name="TEXTLENGTH" val="27"/>
  <p:tag name="FONTSIZE" val="32"/>
  <p:tag name="BULLETTYPE" val="ppBulletArabicPeriod"/>
  <p:tag name="ANSWERTEXT" val="Less than 3&#10;3&#10;4&#10;More than 4"/>
  <p:tag name="OLDNUMANSWERS" val="4"/>
</p:tagLst>
</file>

<file path=ppt/tags/tag88.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QUESTIONALIAS" val="24. What is the Alloc. Eff. Q?"/>
  <p:tag name="ANSWERSALIAS" val="Less than 3|smicln|3|smicln|4|smicln|More than 4"/>
  <p:tag name="CORRECTPOINTVALUE" val="1"/>
  <p:tag name="RESPONSESGATHERED" val="False"/>
  <p:tag name="ANONYMOUSTEMP" val="False"/>
  <p:tag name="SLIDEORDER" val="7"/>
  <p:tag name="SLIDEGUID" val="5E75088C0FAE46BD807DBEE02ADAE51F"/>
  <p:tag name="VALUES" val="Incorrect|smicln|Correct|smicln|Incorrect|smicln|Incorrect"/>
</p:tagLst>
</file>

<file path=ppt/tags/tag89.xml><?xml version="1.0" encoding="utf-8"?>
<p:tagLst xmlns:a="http://schemas.openxmlformats.org/drawingml/2006/main" xmlns:r="http://schemas.openxmlformats.org/officeDocument/2006/relationships" xmlns:p="http://schemas.openxmlformats.org/presentationml/2006/main">
  <p:tag name="ANSWERBULLETS" val="3"/>
  <p:tag name="TEXTLENGTH" val="27"/>
  <p:tag name="FONTSIZE" val="32"/>
  <p:tag name="BULLETTYPE" val="ppBulletArabicPeriod"/>
  <p:tag name="ANSWERTEXT" val="Less than 3&#10;3&#10;4&#10;More than 4"/>
  <p:tag name="OLDNUMANSWERS" val="4"/>
</p:tagLst>
</file>

<file path=ppt/tags/tag9.xml><?xml version="1.0" encoding="utf-8"?>
<p:tagLst xmlns:a="http://schemas.openxmlformats.org/drawingml/2006/main" xmlns:r="http://schemas.openxmlformats.org/officeDocument/2006/relationships" xmlns:p="http://schemas.openxmlformats.org/presentationml/2006/main">
  <p:tag name="ANSWERBULLETS" val="3"/>
  <p:tag name="TEXTLENGTH" val="107"/>
  <p:tag name="FONTSIZE" val="32"/>
  <p:tag name="BULLETTYPE" val="ppBulletArabicPeriod"/>
  <p:tag name="ANSWERTEXT" val="Fixed resources&#10;Fixed technology&#10;Productive efficiency&#10;Allocative efficiency&#10;Full employment&#10;Only two goods"/>
  <p:tag name="OLDNUMANSWERS" val="6"/>
</p:tagLst>
</file>

<file path=ppt/tags/tag9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1.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QUESTIONALIAS" val="25.  Why is the S curve to the right of the MSC curve?"/>
  <p:tag name="ANSWERSALIAS" val="Firm’s costs are higher because of neg. ext.|smicln|Firm’s costs are lower because of neg. ext.|smicln|Firm’s costs are higher because of pos. ext.|smicln|Firm’s costs are lower because of pos. ext."/>
  <p:tag name="RESPONSESGATHERED" val="False"/>
  <p:tag name="ANONYMOUSTEMP" val="False"/>
  <p:tag name="CORRECTPOINTVALUE" val="0"/>
  <p:tag name="SLIDEORDER" val="7"/>
  <p:tag name="SLIDEGUID" val="D313027EE8C84E5EAACA0132B8F5347F"/>
  <p:tag name="VALUES" val="No Value|smicln|No Value|smicln|No Value|smicln|No Value"/>
</p:tagLst>
</file>

<file path=ppt/tags/tag92.xml><?xml version="1.0" encoding="utf-8"?>
<p:tagLst xmlns:a="http://schemas.openxmlformats.org/drawingml/2006/main" xmlns:r="http://schemas.openxmlformats.org/officeDocument/2006/relationships" xmlns:p="http://schemas.openxmlformats.org/presentationml/2006/main">
  <p:tag name="ANSWERBULLETS" val="3"/>
  <p:tag name="TEXTLENGTH" val="177"/>
  <p:tag name="FONTSIZE" val="30"/>
  <p:tag name="BULLETTYPE" val="ppBulletArabicPeriod"/>
  <p:tag name="ANSWERTEXT" val="Firm’s costs arehigher becauseof neg. ext.&#10;Firm’s costs are lower because of neg. ext.&#10;Firm’s costs are higher because of pos. ext.&#10;Firm’s costs are lower because of pos. ext."/>
  <p:tag name="OLDNUMANSWERS" val="4"/>
</p:tagLst>
</file>

<file path=ppt/tags/tag93.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24"/>
  <p:tag name="RESPONSECOUNT" val="24"/>
  <p:tag name="SLICED" val="False"/>
  <p:tag name="RESPONSES" val="4;4;3;4;4;4;4;1;4;4;4;4;4;4;4;4;4;4;3;1;1;4;4;2;"/>
  <p:tag name="CHARTSTRINGSTD" val="3 1 2 18"/>
  <p:tag name="CHARTSTRINGREV" val="18 2 1 3"/>
  <p:tag name="CHARTSTRINGSTDPER" val="0.125 0.0416666666666667 0.0833333333333333 0.75"/>
  <p:tag name="CHARTSTRINGREVPER" val="0.75 0.0833333333333333 0.0416666666666667 0.125"/>
  <p:tag name="QUESTIONALIAS" val="25.  Why is the S curve to the right of the MSC curve?"/>
  <p:tag name="ANSWERSALIAS" val="Firm’s costs are higher because of neg. ext.|smicln|Firm’s costs are lower because of neg. ext.|smicln|Firm’s costs are higher because of pos. ext.|smicln|Firm’s costs are lower because of pos. ext."/>
  <p:tag name="CORRECTPOINTVALUE" val="1"/>
  <p:tag name="RESPONSESGATHERED" val="False"/>
  <p:tag name="ANONYMOUSTEMP" val="False"/>
  <p:tag name="SLIDEORDER" val="8"/>
  <p:tag name="SLIDEGUID" val="F9D0F272F9B045E6BA956485405111BE"/>
  <p:tag name="VALUES" val="Incorrect|smicln|Correct|smicln|Incorrect|smicln|Incorrect"/>
</p:tagLst>
</file>

<file path=ppt/tags/tag9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5.xml><?xml version="1.0" encoding="utf-8"?>
<p:tagLst xmlns:a="http://schemas.openxmlformats.org/drawingml/2006/main" xmlns:r="http://schemas.openxmlformats.org/officeDocument/2006/relationships" xmlns:p="http://schemas.openxmlformats.org/presentationml/2006/main">
  <p:tag name="ANSWERBULLETS" val="3"/>
  <p:tag name="TEXTLENGTH" val="177"/>
  <p:tag name="FONTSIZE" val="30"/>
  <p:tag name="BULLETTYPE" val="ppBulletArabicPeriod"/>
  <p:tag name="ANSWERTEXT" val="Firm’s costs arehigher becauseof neg. ext.&#10;Firm’s costs are lower because of neg. ext.&#10;Firm’s costs are higher because of pos. ext.&#10;Firm’s costs are lower because of pos. ext."/>
  <p:tag name="OLDNUMANSWERS" val="4"/>
</p:tagLst>
</file>

<file path=ppt/tags/tag96.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ANSWERSALIAS" val="MSB = MSC|smicln|MSB &gt; MSC|smicln|MSB &lt; MSC|smicln|There is no dead weight loss"/>
  <p:tag name="QUESTIONALIAS" val="14. The allocative inefficiency caused by a negative externality can be seen in the fact that:"/>
  <p:tag name="TOTALRESPONSES" val="7"/>
  <p:tag name="RESPONSECOUNT" val="7"/>
  <p:tag name="SLICED" val="False"/>
  <p:tag name="RESPONSES" val="3;3;3;3;3;3;3;"/>
  <p:tag name="CHARTSTRINGSTD" val="0 0 7 0"/>
  <p:tag name="CHARTSTRINGREV" val="0 7 0 0"/>
  <p:tag name="CHARTSTRINGSTDPER" val="0 0 1 0"/>
  <p:tag name="CHARTSTRINGREVPER" val="0 1 0 0"/>
  <p:tag name="RESPONSESGATHERED" val="False"/>
  <p:tag name="ANONYMOUSTEMP" val="False"/>
  <p:tag name="CORRECTPOINTVALUE" val="0"/>
  <p:tag name="SLIDEORDER" val="6"/>
  <p:tag name="SLIDEGUID" val="DD860AA685274EE99DFCA1D501A9B87A"/>
  <p:tag name="VALUES" val="No Value|smicln|No Value|smicln|No Value|smicln|No Value"/>
</p:tagLst>
</file>

<file path=ppt/tags/tag97.xml><?xml version="1.0" encoding="utf-8"?>
<p:tagLst xmlns:a="http://schemas.openxmlformats.org/drawingml/2006/main" xmlns:r="http://schemas.openxmlformats.org/officeDocument/2006/relationships" xmlns:p="http://schemas.openxmlformats.org/presentationml/2006/main">
  <p:tag name="ANSWERBULLETS" val="3"/>
  <p:tag name="TEXTLENGTH" val="58"/>
  <p:tag name="FONTSIZE" val="32"/>
  <p:tag name="BULLETTYPE" val="ppBulletArabicPeriod"/>
  <p:tag name="ANSWERTEXT" val="MSB = MSC&#10;MSB &gt; MSC&#10;MSB &lt; MSC&#10;There is no dead weight loss"/>
  <p:tag name="OLDNUMANSWERS" val="4"/>
</p:tagLst>
</file>

<file path=ppt/tags/tag98.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ANSWERSALIAS" val="MSB = MSC|smicln|MSB &gt; MSC|smicln|MSB &lt; MSC|smicln|There is no dead weight loss"/>
  <p:tag name="CORRECTPOINTVALUE" val="1"/>
  <p:tag name="QUESTIONALIAS" val="14. The allocative inefficiency caused by a negative externality can be seen in the fact that:"/>
  <p:tag name="TOTALRESPONSES" val="7"/>
  <p:tag name="RESPONSECOUNT" val="7"/>
  <p:tag name="SLICED" val="False"/>
  <p:tag name="RESPONSES" val="3;3;3;3;3;3;3;"/>
  <p:tag name="CHARTSTRINGSTD" val="0 0 7 0"/>
  <p:tag name="CHARTSTRINGREV" val="0 7 0 0"/>
  <p:tag name="CHARTSTRINGSTDPER" val="0 0 1 0"/>
  <p:tag name="CHARTSTRINGREVPER" val="0 1 0 0"/>
  <p:tag name="RESPONSESGATHERED" val="False"/>
  <p:tag name="ANONYMOUSTEMP" val="False"/>
  <p:tag name="SLIDEORDER" val="7"/>
  <p:tag name="SLIDEGUID" val="6E895B3DD0C14DE18C6B59F85D133BDA"/>
  <p:tag name="VALUES" val="Incorrect|smicln|Incorrect|smicln|Correct|smicln|Incorrect"/>
</p:tagLst>
</file>

<file path=ppt/tags/tag99.xml><?xml version="1.0" encoding="utf-8"?>
<p:tagLst xmlns:a="http://schemas.openxmlformats.org/drawingml/2006/main" xmlns:r="http://schemas.openxmlformats.org/officeDocument/2006/relationships" xmlns:p="http://schemas.openxmlformats.org/presentationml/2006/main">
  <p:tag name="ANSWERBULLETS" val="3"/>
  <p:tag name="TEXTLENGTH" val="58"/>
  <p:tag name="FONTSIZE" val="32"/>
  <p:tag name="BULLETTYPE" val="ppBulletArabicPeriod"/>
  <p:tag name="ANSWERTEXT" val="MSB = MSC&#10;MSB &gt; MSC&#10;MSB &lt; MSC&#10;There is no dead weight loss"/>
  <p:tag name="OLDNUMANSWERS"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5727</Words>
  <Application>Microsoft Office PowerPoint</Application>
  <PresentationFormat>On-screen Show (4:3)</PresentationFormat>
  <Paragraphs>954</Paragraphs>
  <Slides>189</Slides>
  <Notes>0</Notes>
  <HiddenSlides>0</HiddenSlides>
  <MMClips>0</MMClips>
  <ScaleCrop>false</ScaleCrop>
  <HeadingPairs>
    <vt:vector size="4" baseType="variant">
      <vt:variant>
        <vt:lpstr>Theme</vt:lpstr>
      </vt:variant>
      <vt:variant>
        <vt:i4>1</vt:i4>
      </vt:variant>
      <vt:variant>
        <vt:lpstr>Slide Titles</vt:lpstr>
      </vt:variant>
      <vt:variant>
        <vt:i4>189</vt:i4>
      </vt:variant>
    </vt:vector>
  </HeadingPairs>
  <TitlesOfParts>
    <vt:vector size="190" baseType="lpstr">
      <vt:lpstr>Office Theme</vt:lpstr>
      <vt:lpstr>Final Exam Review – Long (83 Questions)</vt:lpstr>
      <vt:lpstr>1. Suppose you have a money income of $10, all of which you spend on Coke and popcorn. The price of Coke is:</vt:lpstr>
      <vt:lpstr>1. Suppose you have a money income of $10, all of which you spend on Coke and popcorn. The price of Coke is:</vt:lpstr>
      <vt:lpstr>2. Which of the following is NOT one of the assumptions behind the PPC?</vt:lpstr>
      <vt:lpstr>2. Which of the following is NOT one of the assumptions behind the PPC?</vt:lpstr>
      <vt:lpstr>3. What is the opportunity cost of the first 20 rice?</vt:lpstr>
      <vt:lpstr>3. What is the opportunity cost of the first 20 rice?</vt:lpstr>
      <vt:lpstr>4. Other things equal, this economy will achieve the most rapid rate of growth if: </vt:lpstr>
      <vt:lpstr>4. Other things equal, this economy will achieve the most rapid rate of growth if: </vt:lpstr>
      <vt:lpstr>Answer the next question on the basis of the above information for four highway programs of increasing scope. All figures are in millions of dollars.  5. Which alternative should the government build?</vt:lpstr>
      <vt:lpstr>Answer the next question on the basis of the above information for four highway programs of increasing scope. All figures are in millions of dollars.  5. Which alternative should the government build?</vt:lpstr>
      <vt:lpstr>6. If the MB &lt; MC, then:</vt:lpstr>
      <vt:lpstr>6. If the MB &lt; MC, then:</vt:lpstr>
      <vt:lpstr>7. Economic profits in an industry suggest the industry (Lesson 2a): </vt:lpstr>
      <vt:lpstr>7. Economic profits in an industry suggest the industry (Lesson 2a): </vt:lpstr>
      <vt:lpstr>8. The “invisible hand” promotes society’s interest because:</vt:lpstr>
      <vt:lpstr>8. The “invisible hand” promotes society’s interest because:</vt:lpstr>
      <vt:lpstr>9. Assume before specialization both countries were producing at “B”, If they specialize 100% according to their comparative advantage, then the gains will be:</vt:lpstr>
      <vt:lpstr>9. Assume before specialization both countries were producing at “B”, If they specialize 100% according to their comparative advantage, then the gains will be:</vt:lpstr>
      <vt:lpstr>10. If the price in this market for wheat was $4:</vt:lpstr>
      <vt:lpstr>10. If the price in this market for wheat was $4:</vt:lpstr>
      <vt:lpstr>11 and 12</vt:lpstr>
      <vt:lpstr>11. Which graph represents the effect of an increase in the price of oil on the market for gasoline? </vt:lpstr>
      <vt:lpstr>11. Which graph represents the effect of an increase in the price of oil on the market for gasoline? </vt:lpstr>
      <vt:lpstr>12. Which graph represents the effect of an increase in the smoking age on the market for cigarettes? </vt:lpstr>
      <vt:lpstr>12. Which graph represents the effect of an increase in the smoking age on the market for cigarettes? </vt:lpstr>
      <vt:lpstr>13. One can say for certainty that the equilibrium price will increase if:</vt:lpstr>
      <vt:lpstr>13. One can say for certainty that the equilibrium price will increase if:</vt:lpstr>
      <vt:lpstr>14. If a legal ceiling price is set above the equilibrium price: </vt:lpstr>
      <vt:lpstr>14. If a legal ceiling price is set above the equilibrium price: </vt:lpstr>
      <vt:lpstr>PowerPoint Presentation</vt:lpstr>
      <vt:lpstr>15. The allocative inefficiency of an effective price ceiling can be seen in the fact that:</vt:lpstr>
      <vt:lpstr>15. The allocative inefficiency of an effective price ceiling can be seen in the fact that:</vt:lpstr>
      <vt:lpstr>PowerPoint Presentation</vt:lpstr>
      <vt:lpstr>PowerPoint Presentation</vt:lpstr>
      <vt:lpstr>PowerPoint Presentation</vt:lpstr>
      <vt:lpstr>17. What is the Alloc. Eff. Q?</vt:lpstr>
      <vt:lpstr>17. What is the Alloc. Eff. Q?</vt:lpstr>
      <vt:lpstr>18.  Why is the S curve to the right of the MSC curve?</vt:lpstr>
      <vt:lpstr>18.  Why is the S curve to the right of the MSC curve?</vt:lpstr>
      <vt:lpstr>19. The allocative inefficiency caused by a negative externality can be seen in the fact that:</vt:lpstr>
      <vt:lpstr>19. The allocative inefficiency caused by a negative externality can be seen in the fact that:</vt:lpstr>
      <vt:lpstr>PowerPoint Presentation</vt:lpstr>
      <vt:lpstr>20. Which of the following is NOT a way to solve the efficiency problem of a negative externality?</vt:lpstr>
      <vt:lpstr>20. Which of the following is NOT a way to solve the efficiency problem of a negative externality?</vt:lpstr>
      <vt:lpstr>21. This graph shows the effect of a:</vt:lpstr>
      <vt:lpstr>21. This graph shows the effect of a:</vt:lpstr>
      <vt:lpstr>22. When positive externalities are in a market for a good, the market</vt:lpstr>
      <vt:lpstr>22. When positive externalities are in a market for a good, the market</vt:lpstr>
      <vt:lpstr>23. “D” is the demand when there are positive externalities.  How much will be produced?</vt:lpstr>
      <vt:lpstr>23. “D” is the demand when there are positive externalities.  How much will be produced?</vt:lpstr>
      <vt:lpstr>PowerPoint Presentation</vt:lpstr>
      <vt:lpstr>24. What is the Alloc. Eff. Q?</vt:lpstr>
      <vt:lpstr>24. What is the Alloc. Eff. Q?</vt:lpstr>
      <vt:lpstr>25. Which of the following is NOT a way to solve the efficiency problem of a positive externality?</vt:lpstr>
      <vt:lpstr>25. Which of the following is NOT a way to solve the efficiency problem of a positive externality?</vt:lpstr>
      <vt:lpstr>How to Correct for Positive Externalities</vt:lpstr>
      <vt:lpstr>26. A public good:</vt:lpstr>
      <vt:lpstr>26. A public good:</vt:lpstr>
      <vt:lpstr>27. The role of government concerning public goods is to:</vt:lpstr>
      <vt:lpstr>27. The role of government concerning public goods is to:</vt:lpstr>
      <vt:lpstr>28. Compared to the price elasticity of demand for gasoline, the elasticity of demand for Mobil gasoline is:</vt:lpstr>
      <vt:lpstr>28. Compared to the price elasticity of demand for gasoline, the elasticity of demand for Mobil gasoline is:</vt:lpstr>
      <vt:lpstr>29. What is the coefficient of price elasticity of supply between prices $2 and $10 (midpoints formula)?</vt:lpstr>
      <vt:lpstr>29. What is the coefficient of price elasticity of supply between prices $2 and $10 (midpoints formula)?</vt:lpstr>
      <vt:lpstr>Price Elasticity of Supply – Midpoint Formula</vt:lpstr>
      <vt:lpstr>30. If Es = 0.25, then a 10% increase in price will:</vt:lpstr>
      <vt:lpstr>30. If Es = 0.25, then a 10% increase in price will:</vt:lpstr>
      <vt:lpstr>31. If Es = 2.5, then a 10% increase in price will:</vt:lpstr>
      <vt:lpstr>31. If Es = 2.5, then a 10% increase in price will:</vt:lpstr>
      <vt:lpstr>32. If the price of almonds increases 10% causing the quantity of walnuts sold to increase 5%, then Eab= ? (What is the cross elasticity of demand?)</vt:lpstr>
      <vt:lpstr>32. If the price of almonds increases 10% causing the quantity of walnuts sold to increase 5%, then Eab= ? (What is the cross elasticity of demand?)</vt:lpstr>
      <vt:lpstr>Cross Elasticity of Demand</vt:lpstr>
      <vt:lpstr>33. If the cross elasticity of demand is - 2, this means a 10% increase in the price of product A will:</vt:lpstr>
      <vt:lpstr>33. If the cross elasticity of demand is - 2, this means a 10% increase in the price of product A will:</vt:lpstr>
      <vt:lpstr>34. If the cross elasticity of demand is + 0.5, this means:</vt:lpstr>
      <vt:lpstr>34. If the cross elasticity of demand is + 0.5, this means:</vt:lpstr>
      <vt:lpstr>Cross Elasticity of Demand</vt:lpstr>
      <vt:lpstr>35. If the incomes increases 10% causing the quantity of ramen noodles sold to decrease 5%, then Edy = ? (What is the income elasticity of demand?)</vt:lpstr>
      <vt:lpstr>35. If the incomes increases 10% causing the quantity of ramen noodles sold to decrease 5%, then Edy = ? (What is the income elasticity of demand?)</vt:lpstr>
      <vt:lpstr>Income Elasticity of Demand</vt:lpstr>
      <vt:lpstr>36. If the income elasticity of demand for toys is + 1.5, this means:</vt:lpstr>
      <vt:lpstr>36. If the income elasticity of demand for toys is + 1.5, this means:</vt:lpstr>
      <vt:lpstr>4 Types of Elasticity</vt:lpstr>
      <vt:lpstr>37. </vt:lpstr>
      <vt:lpstr>37. </vt:lpstr>
      <vt:lpstr>PowerPoint Presentation</vt:lpstr>
      <vt:lpstr>38. To maximize utility a consumer should spend their money so that the:</vt:lpstr>
      <vt:lpstr>38. To maximize utility a consumer should spend their money so that the:</vt:lpstr>
      <vt:lpstr>39. Suppose that  the MUx/Px &gt; MUy/Py, to maximize utility the consumer should buy:</vt:lpstr>
      <vt:lpstr>39. Suppose that  the MUx/Px &gt; MUy/Py, to maximize utility the consumer should buy:</vt:lpstr>
      <vt:lpstr>40. If: PX=$2,  PY=$4,  income=$18  How many of each will a rational  consumer buy?  YP 26, #4</vt:lpstr>
      <vt:lpstr>40. If: PX=$2,  PY=$4,  income=$18  How many of each will a rational  consumer buy?  YP 26, #4</vt:lpstr>
      <vt:lpstr>41. If: PX=$2, PY=$4,  income=$18 what is the maximum utility possible?  YP 26, #5</vt:lpstr>
      <vt:lpstr>41. If: PX=$2, PY=$4,  income=$18 what is the maximum utility possible?  YP 26, #5</vt:lpstr>
      <vt:lpstr>42. Pam runs her own plumbing business.  Last year she earned $100 in total revenue and paid $65 to her suppliers and employees. Last year she was offered $40 to work for another plumber. What is Pam’s accounting profit?</vt:lpstr>
      <vt:lpstr>42. Pam runs her own plumbing business.  Last year she earned $100 in total revenue and paid $65 to her suppliers and employees. Last year she was offered $40 to work for another plumber. What is Pam’s accounting profit?</vt:lpstr>
      <vt:lpstr>43. Pam runs her own plumbing business.  Last year she earned $100 in total revenue and paid $65 to her suppliers and employees. Last year she was offered $40 to work for another plumber. What is Pam’s economic  profit? </vt:lpstr>
      <vt:lpstr>43. Pam runs her own plumbing business.  Last year she earned $100 in total revenue and paid $65 to her suppliers and employees. Last year she was offered $40 to work for another plumber. What is Pam’s economic  profit? </vt:lpstr>
      <vt:lpstr>Pam runs her own plumbing business.  Last year she earned $100 in total revenue and paid $65 to her suppliers and employees. Last year she was offered $40 to work for another plumber.</vt:lpstr>
      <vt:lpstr>44. </vt:lpstr>
      <vt:lpstr>44. </vt:lpstr>
      <vt:lpstr>PowerPoint Presentation</vt:lpstr>
      <vt:lpstr>45. The production function (TP curve) shows how:</vt:lpstr>
      <vt:lpstr>45. The production function (TP curve) shows how:</vt:lpstr>
      <vt:lpstr>46. The slope of the TP curve equals zero with the _____ worker.</vt:lpstr>
      <vt:lpstr>46. The slope of the TP curve equals zero with the _____ worker.</vt:lpstr>
      <vt:lpstr>PowerPoint Presentation</vt:lpstr>
      <vt:lpstr>47. Diminishing marginal returns begin with the _____ worker.</vt:lpstr>
      <vt:lpstr>47. Diminishing marginal returns begin with the _____ worker.</vt:lpstr>
      <vt:lpstr>PowerPoint Presentation</vt:lpstr>
      <vt:lpstr>48. When the TP curve is increasing at a decreasing rate, then MP is:</vt:lpstr>
      <vt:lpstr>48. When the TP curve is increasing at a decreasing rate, then MP is:</vt:lpstr>
      <vt:lpstr>PowerPoint Presentation</vt:lpstr>
      <vt:lpstr>49. Section A of the TP curve is explained by:</vt:lpstr>
      <vt:lpstr>49. Section A of the TP curve is explained by:</vt:lpstr>
      <vt:lpstr>50. To produce  an output of 30 in the long run, what size factory should be used?  YP #50</vt:lpstr>
      <vt:lpstr>50. To produce  an output of 30 in the long run, what size factory should be used?  YP #50</vt:lpstr>
      <vt:lpstr>51. Economies of scale occur between ______; Diseconomies of scale occur between _____. YP #50</vt:lpstr>
      <vt:lpstr>51. Economies of scale occur between ______; Diseconomies of scale occur between _____. YP #50</vt:lpstr>
      <vt:lpstr>PowerPoint Presentation</vt:lpstr>
      <vt:lpstr>52. Which represents an industry with small and large firms?</vt:lpstr>
      <vt:lpstr>52. Which represents an industry with small and large firms?</vt:lpstr>
      <vt:lpstr>53. Which represents the car industry?</vt:lpstr>
      <vt:lpstr>53. Which represents the car industry?</vt:lpstr>
      <vt:lpstr>54. Which is NOT a characteristic of pure competition?</vt:lpstr>
      <vt:lpstr>54. Which is NOT a characteristic of pure competition?</vt:lpstr>
      <vt:lpstr>55. Which is NOT a characteristic of monopolies?</vt:lpstr>
      <vt:lpstr>55. Which is NOT a characteristic of monopolies?</vt:lpstr>
      <vt:lpstr>56. Which is not a characteristic of monopolistic competition?</vt:lpstr>
      <vt:lpstr>56. Which is not a characteristic of monopolistic competition?</vt:lpstr>
      <vt:lpstr>57. Which is not a characteristic of oligopolies? </vt:lpstr>
      <vt:lpstr>57. Which is not a characteristic of oligopolies? </vt:lpstr>
      <vt:lpstr>58. If P = $32, this competitive firm will produce:</vt:lpstr>
      <vt:lpstr>58. If P = $32, this competitive firm will produce:</vt:lpstr>
      <vt:lpstr>59. If the market price for the firm's product is $13, the competitive firm will produce: </vt:lpstr>
      <vt:lpstr>59. If the market price for the firm's product is $13, the competitive firm will produce: </vt:lpstr>
      <vt:lpstr>60. What are this  firm’s economic profits?</vt:lpstr>
      <vt:lpstr>60. What are this  firm’s economic profits?</vt:lpstr>
      <vt:lpstr>61. For a perfectly competitive FIRM, why is the demand curve perfectly elastic? </vt:lpstr>
      <vt:lpstr>61. For a perfectly competitive FIRM, why is the demand curve perfectly elastic? </vt:lpstr>
      <vt:lpstr>62. Assume pure competition. What will happen in the long run? </vt:lpstr>
      <vt:lpstr>62. Assume pure competition. What will happen in the long run? </vt:lpstr>
      <vt:lpstr>63. Which graph shows a perfectly competitive firm in long run equilibrium?</vt:lpstr>
      <vt:lpstr>63. Which graph shows a perfectly competitive firm in long run equilibrium?</vt:lpstr>
      <vt:lpstr>64. Productive efficiency: </vt:lpstr>
      <vt:lpstr>64. Productive efficiency: </vt:lpstr>
      <vt:lpstr>65. Which is NOT allocative efficiency? </vt:lpstr>
      <vt:lpstr>65. Which is NOT allocative efficiency? </vt:lpstr>
      <vt:lpstr>66. For a monopoly, why is the marginal revenue (MR) less than the price? </vt:lpstr>
      <vt:lpstr>66. For a monopoly, why is the marginal revenue (MR) less than the price? </vt:lpstr>
      <vt:lpstr>67. What would the profits be?</vt:lpstr>
      <vt:lpstr>67. What would the profits be?</vt:lpstr>
      <vt:lpstr>68. In the LR what is the:  - Profit Max Q ? - Prod Eff Q ?  - Alloc. Eff. Q ?</vt:lpstr>
      <vt:lpstr>68. In the LR what is the:  - Profit Max Q ? - Prod Eff Q ?  - Alloc. Eff. Q ?</vt:lpstr>
      <vt:lpstr>69. If this firm were  a perfectly price discriminating monopolist, what quantity would be produced?</vt:lpstr>
      <vt:lpstr>69. If this firm were  a perfectly price discriminating monopolist, what quantity would be produced?</vt:lpstr>
      <vt:lpstr>70. If the government uses AC pricing  (fair return pricing) they would put a price  ceiling at:</vt:lpstr>
      <vt:lpstr>70. If the government uses AC pricing  (fair return pricing) they would put a price  ceiling at:</vt:lpstr>
      <vt:lpstr>71. What is the profit-maximizing output and price for this monopolistically competitive firm?  </vt:lpstr>
      <vt:lpstr>71. What is the profit-maximizing output and price for this monopolistically competitive firm?  </vt:lpstr>
      <vt:lpstr>72. If the SR is (b), then in the LR for Monop. Comp. firms:</vt:lpstr>
      <vt:lpstr>72. If the SR is (b), then in the LR for Monop. Comp. firms:</vt:lpstr>
      <vt:lpstr>73. Which graph shows a monopolistically competitive firm in long run equilibrium?</vt:lpstr>
      <vt:lpstr>73. Which graph shows a monopolistically competitive firm in long run equilibrium?</vt:lpstr>
      <vt:lpstr>74. In the kinked demand model:</vt:lpstr>
      <vt:lpstr>74. In the kinked demand model:</vt:lpstr>
      <vt:lpstr>75. Which graphs best represent oligopolies in long run equilibrium?</vt:lpstr>
      <vt:lpstr>75. Which graphs best represent oligopolies in long run equilibrium?</vt:lpstr>
      <vt:lpstr>76. What is:  - prof max Q - prod eff Q  - alloc eff Q?</vt:lpstr>
      <vt:lpstr>76. What is:  - prof max Q - prod eff Q  - alloc eff Q?</vt:lpstr>
      <vt:lpstr>For the following questions refer to this game theory matrix where the numerical data show the profits resulting from alternative combinations of advertising strategies for Ajax and Acme. </vt:lpstr>
      <vt:lpstr>77. The Nash equilibrium will be cell:</vt:lpstr>
      <vt:lpstr>77. The Nash equilibrium will be cell:</vt:lpstr>
      <vt:lpstr>78. How many workers will the firm hire if the wage rate is $8 per day?  YP 23 </vt:lpstr>
      <vt:lpstr>78. How many workers will the firm hire if the wage rate is $8 per day?  YP 23 </vt:lpstr>
      <vt:lpstr>79. Monopsony: what Q would be hired at what wage?</vt:lpstr>
      <vt:lpstr>79. Monopsony: what Q would be hired at what wage?</vt:lpstr>
      <vt:lpstr>80. If this was pure competition in the labor market, what Q would be hired at what W?</vt:lpstr>
      <vt:lpstr>80. If this was pure competition in the labor market, what Q would be hired at what W?</vt:lpstr>
      <vt:lpstr>81. Which diagram below best explains how the Gini ratio is calculated?  YP 61 #5 </vt:lpstr>
      <vt:lpstr>81. Which diagram below best explains how the Gini ratio is calculated?  YP 61 #5 </vt:lpstr>
      <vt:lpstr>Simple  Immigration Model YP 81 #5 Alphania's domestic labor force is F and that of Betania is g.  82. As a result of migration:</vt:lpstr>
      <vt:lpstr>Simple  Immigration Model YP 81 #5 Alphania's domestic labor force is F and that of Betania is g.  82. As a result of migration:</vt:lpstr>
      <vt:lpstr>PowerPoint Presentation</vt:lpstr>
      <vt:lpstr>83. If initially the gov’t cannot stop illegal immigration, but then finds a way to block it, then  ____ domestic workers gain jobs and ____ immigrants lose jobs. (YP 84 #5)</vt:lpstr>
      <vt:lpstr>83. If initially the gov’t cannot stop illegal immigration, but then finds a way to block it, then  ____ domestic workers gain jobs and ____ immigrants lose jobs. (YP 84 #5)</vt:lpstr>
      <vt:lpstr>PowerPoint Presentation</vt:lpstr>
      <vt:lpstr>Study hard! </vt:lpstr>
    </vt:vector>
  </TitlesOfParts>
  <Company>Harper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1 Review</dc:title>
  <dc:creator>harper</dc:creator>
  <cp:lastModifiedBy>Mark Healy</cp:lastModifiedBy>
  <cp:revision>67</cp:revision>
  <dcterms:created xsi:type="dcterms:W3CDTF">2013-09-30T12:37:00Z</dcterms:created>
  <dcterms:modified xsi:type="dcterms:W3CDTF">2019-05-08T14:29:28Z</dcterms:modified>
</cp:coreProperties>
</file>