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0" r:id="rId2"/>
    <p:sldId id="304" r:id="rId3"/>
    <p:sldId id="305" r:id="rId4"/>
    <p:sldId id="306" r:id="rId5"/>
    <p:sldId id="308" r:id="rId6"/>
    <p:sldId id="307" r:id="rId7"/>
    <p:sldId id="262" r:id="rId8"/>
    <p:sldId id="309" r:id="rId9"/>
    <p:sldId id="303" r:id="rId10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826E5-5377-43E0-80DD-91F4C4AAF203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7E5AC-B8E5-414B-81DB-7931342C1E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826E5-5377-43E0-80DD-91F4C4AAF203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7E5AC-B8E5-414B-81DB-7931342C1E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826E5-5377-43E0-80DD-91F4C4AAF203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7E5AC-B8E5-414B-81DB-7931342C1E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826E5-5377-43E0-80DD-91F4C4AAF203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7E5AC-B8E5-414B-81DB-7931342C1E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826E5-5377-43E0-80DD-91F4C4AAF203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7E5AC-B8E5-414B-81DB-7931342C1E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826E5-5377-43E0-80DD-91F4C4AAF203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7E5AC-B8E5-414B-81DB-7931342C1E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826E5-5377-43E0-80DD-91F4C4AAF203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7E5AC-B8E5-414B-81DB-7931342C1E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826E5-5377-43E0-80DD-91F4C4AAF203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7E5AC-B8E5-414B-81DB-7931342C1E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826E5-5377-43E0-80DD-91F4C4AAF203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7E5AC-B8E5-414B-81DB-7931342C1E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826E5-5377-43E0-80DD-91F4C4AAF203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7E5AC-B8E5-414B-81DB-7931342C1E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826E5-5377-43E0-80DD-91F4C4AAF203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7E5AC-B8E5-414B-81DB-7931342C1E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826E5-5377-43E0-80DD-91F4C4AAF203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7E5AC-B8E5-414B-81DB-7931342C1E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905000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Unit 4 Review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3217" y="2743200"/>
            <a:ext cx="7772400" cy="32766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This web quiz may appear as two pages on tablets and laptops.</a:t>
            </a:r>
          </a:p>
          <a:p>
            <a:pPr algn="l"/>
            <a:endParaRPr lang="en-US" b="1" dirty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I recommend that you view it as one page by clicking on the open book icon        at the bottom of the page.</a:t>
            </a:r>
            <a:endParaRPr lang="en-US" b="1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5629" y="4953000"/>
            <a:ext cx="616272" cy="53067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2400"/>
            <a:ext cx="9144000" cy="167911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39771"/>
            <a:ext cx="9144000" cy="41822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51182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Unit 4 </a:t>
            </a:r>
            <a:r>
              <a:rPr lang="en-US" b="1" dirty="0" smtClean="0"/>
              <a:t>Review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447800"/>
            <a:ext cx="8153400" cy="419100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sz="4300" dirty="0" smtClean="0">
                <a:solidFill>
                  <a:schemeClr val="tx1"/>
                </a:solidFill>
              </a:rPr>
              <a:t>Unit 4 </a:t>
            </a:r>
            <a:r>
              <a:rPr lang="en-US" sz="4300" dirty="0" smtClean="0">
                <a:solidFill>
                  <a:schemeClr val="tx1"/>
                </a:solidFill>
              </a:rPr>
              <a:t>covers</a:t>
            </a:r>
            <a:r>
              <a:rPr lang="en-US" sz="4300" dirty="0" smtClean="0">
                <a:solidFill>
                  <a:schemeClr val="tx1"/>
                </a:solidFill>
              </a:rPr>
              <a:t>:</a:t>
            </a:r>
            <a:br>
              <a:rPr lang="en-US" sz="4300" dirty="0" smtClean="0">
                <a:solidFill>
                  <a:schemeClr val="tx1"/>
                </a:solidFill>
              </a:rPr>
            </a:br>
            <a:endParaRPr lang="en-US" sz="4300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4300" dirty="0" smtClean="0">
                <a:solidFill>
                  <a:schemeClr val="tx1"/>
                </a:solidFill>
              </a:rPr>
              <a:t>Chapter 12</a:t>
            </a:r>
            <a:endParaRPr lang="en-US" sz="4300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4300" dirty="0" smtClean="0">
                <a:solidFill>
                  <a:schemeClr val="tx1"/>
                </a:solidFill>
              </a:rPr>
              <a:t>Chapter </a:t>
            </a:r>
            <a:r>
              <a:rPr lang="en-US" sz="4300" dirty="0" smtClean="0">
                <a:solidFill>
                  <a:schemeClr val="tx1"/>
                </a:solidFill>
              </a:rPr>
              <a:t>13</a:t>
            </a:r>
            <a:endParaRPr lang="en-US" sz="4300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4300" dirty="0" smtClean="0">
                <a:solidFill>
                  <a:schemeClr val="tx1"/>
                </a:solidFill>
              </a:rPr>
              <a:t>Chapter </a:t>
            </a:r>
            <a:r>
              <a:rPr lang="en-US" sz="4300" dirty="0" smtClean="0">
                <a:solidFill>
                  <a:schemeClr val="tx1"/>
                </a:solidFill>
              </a:rPr>
              <a:t>20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4300" dirty="0" smtClean="0">
                <a:solidFill>
                  <a:schemeClr val="tx1"/>
                </a:solidFill>
              </a:rPr>
              <a:t>Chapter 22</a:t>
            </a:r>
            <a:endParaRPr lang="en-US" sz="4300" dirty="0" smtClean="0">
              <a:solidFill>
                <a:schemeClr val="tx1"/>
              </a:solidFill>
            </a:endParaRPr>
          </a:p>
          <a:p>
            <a:pPr marL="914400" lvl="1" indent="-457200" algn="l"/>
            <a:endParaRPr lang="en-US" dirty="0" smtClean="0">
              <a:solidFill>
                <a:schemeClr val="tx1"/>
              </a:solidFill>
            </a:endParaRPr>
          </a:p>
          <a:p>
            <a:r>
              <a:rPr lang="en-US" sz="4300" dirty="0" smtClean="0">
                <a:solidFill>
                  <a:schemeClr val="tx1"/>
                </a:solidFill>
              </a:rPr>
              <a:t>Be sure to see the exact textbook pages listed on our “LESSONS” page or App.</a:t>
            </a:r>
            <a:endParaRPr lang="en-US" sz="4300" dirty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b="1" dirty="0" smtClean="0"/>
              <a:t>Unit 4 </a:t>
            </a:r>
            <a:r>
              <a:rPr lang="en-US" b="1" dirty="0" smtClean="0"/>
              <a:t>Review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>
          <a:xfrm>
            <a:off x="457200" y="2057401"/>
            <a:ext cx="4038600" cy="2743200"/>
          </a:xfrm>
        </p:spPr>
        <p:txBody>
          <a:bodyPr>
            <a:normAutofit fontScale="85000" lnSpcReduction="20000"/>
          </a:bodyPr>
          <a:lstStyle/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/>
              <a:t>Labor is a derived demand </a:t>
            </a:r>
            <a:endParaRPr lang="en-US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Determinants of Labor demand</a:t>
            </a:r>
            <a:endParaRPr lang="en-US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Determinants of price elasticity of labor demand</a:t>
            </a:r>
            <a:endParaRPr lang="en-US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Competitive labor market</a:t>
            </a:r>
            <a:endParaRPr lang="en-US" dirty="0" smtClean="0">
              <a:solidFill>
                <a:schemeClr val="tx1"/>
              </a:solidFill>
            </a:endParaRPr>
          </a:p>
          <a:p>
            <a:pPr marL="914400" lvl="1" indent="-457200" algn="l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1685"/>
            <a:ext cx="4038600" cy="2444115"/>
          </a:xfrm>
        </p:spPr>
        <p:txBody>
          <a:bodyPr>
            <a:normAutofit fontScale="85000" lnSpcReduction="20000"/>
          </a:bodyPr>
          <a:lstStyle/>
          <a:p>
            <a:pPr marL="914400" lvl="1" indent="-457200">
              <a:buFont typeface="Arial" pitchFamily="34" charset="0"/>
              <a:buChar char="•"/>
            </a:pPr>
            <a:r>
              <a:rPr lang="en-US" dirty="0" smtClean="0"/>
              <a:t>Comp. labor market and imperfect comp. in product market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dirty="0" smtClean="0"/>
              <a:t>The profit maximizing Rule for employing labor (MRP = MRC)</a:t>
            </a:r>
            <a:endParaRPr lang="en-US" dirty="0" smtClean="0">
              <a:solidFill>
                <a:schemeClr val="tx1"/>
              </a:solidFill>
            </a:endParaRPr>
          </a:p>
          <a:p>
            <a:pPr marL="914400" lvl="1" indent="-45720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 err="1" smtClean="0">
                <a:solidFill>
                  <a:schemeClr val="tx1"/>
                </a:solidFill>
              </a:rPr>
              <a:t>alloc</a:t>
            </a:r>
            <a:r>
              <a:rPr lang="en-US" dirty="0" smtClean="0">
                <a:solidFill>
                  <a:schemeClr val="tx1"/>
                </a:solidFill>
              </a:rPr>
              <a:t>. efficient quantity of labor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(VMP = W)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5181600"/>
            <a:ext cx="868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Be sure to see the “</a:t>
            </a:r>
            <a:r>
              <a:rPr lang="en-US" sz="3200" u="sng" dirty="0" smtClean="0">
                <a:solidFill>
                  <a:schemeClr val="tx1"/>
                </a:solidFill>
              </a:rPr>
              <a:t>Outcomes – what you should learn</a:t>
            </a:r>
            <a:r>
              <a:rPr lang="en-US" sz="3200" dirty="0" smtClean="0">
                <a:solidFill>
                  <a:schemeClr val="tx1"/>
                </a:solidFill>
              </a:rPr>
              <a:t>” listed on our </a:t>
            </a:r>
            <a:r>
              <a:rPr lang="en-US" sz="3200" dirty="0"/>
              <a:t>LESSONS </a:t>
            </a:r>
            <a:r>
              <a:rPr lang="en-US" sz="3200" dirty="0" smtClean="0">
                <a:solidFill>
                  <a:schemeClr val="tx1"/>
                </a:solidFill>
              </a:rPr>
              <a:t>page and App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1066800"/>
            <a:ext cx="48006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Major topics :</a:t>
            </a:r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229600" cy="792162"/>
          </a:xfrm>
        </p:spPr>
        <p:txBody>
          <a:bodyPr>
            <a:normAutofit/>
          </a:bodyPr>
          <a:lstStyle/>
          <a:p>
            <a:r>
              <a:rPr lang="en-US" b="1" dirty="0" smtClean="0"/>
              <a:t>Exam </a:t>
            </a:r>
            <a:r>
              <a:rPr lang="en-US" b="1" dirty="0" smtClean="0"/>
              <a:t>4 </a:t>
            </a:r>
            <a:r>
              <a:rPr lang="en-US" b="1" dirty="0" smtClean="0"/>
              <a:t>Review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5638800"/>
            <a:ext cx="8915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Be sure to see the “</a:t>
            </a:r>
            <a:r>
              <a:rPr lang="en-US" sz="3200" u="sng" dirty="0"/>
              <a:t>Outcomes – what you should learn</a:t>
            </a:r>
            <a:r>
              <a:rPr lang="en-US" sz="3200" dirty="0"/>
              <a:t>” listed on our LESSONS page and App.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2559" y="838200"/>
            <a:ext cx="792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Study Ideas: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22159" y="1981200"/>
            <a:ext cx="6705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Learn the vocabulary – see </a:t>
            </a:r>
            <a:r>
              <a:rPr lang="en-US" sz="2800" dirty="0" smtClean="0"/>
              <a:t>flashcards on Lesson webpage or app</a:t>
            </a: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 smtClean="0"/>
              <a:t>Draw </a:t>
            </a:r>
            <a:r>
              <a:rPr lang="en-US" sz="2800" dirty="0" smtClean="0"/>
              <a:t>each graph </a:t>
            </a:r>
            <a:r>
              <a:rPr lang="en-US" sz="2800" dirty="0" smtClean="0"/>
              <a:t>and know examples that they represent</a:t>
            </a: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Learn each model – see Yellow Pages</a:t>
            </a:r>
            <a:endParaRPr lang="en-US" sz="2800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b="1" dirty="0" smtClean="0"/>
              <a:t>Unit 4 Review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5638800"/>
            <a:ext cx="8763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Be sure to see the “</a:t>
            </a:r>
            <a:r>
              <a:rPr lang="en-US" sz="3200" u="sng" dirty="0"/>
              <a:t>Outcomes – what you should learn</a:t>
            </a:r>
            <a:r>
              <a:rPr lang="en-US" sz="3200" dirty="0"/>
              <a:t>” listed on our LESSONS page and App.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1066801"/>
            <a:ext cx="79248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Study Ideas – DO PROBLEMS: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19200" y="1828800"/>
            <a:ext cx="6705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000" dirty="0"/>
              <a:t>Do the Yellow Page problems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/>
              <a:t>Do the Required </a:t>
            </a:r>
            <a:r>
              <a:rPr lang="en-US" sz="4000" dirty="0" smtClean="0"/>
              <a:t>Activities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/>
              <a:t>Do the Clicker Quizzes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smtClean="0"/>
              <a:t>Look at the Pre-quizzes</a:t>
            </a:r>
            <a:endParaRPr lang="en-US" sz="4000" dirty="0"/>
          </a:p>
          <a:p>
            <a:pPr>
              <a:buFont typeface="Arial" pitchFamily="34" charset="0"/>
              <a:buChar char="•"/>
            </a:pPr>
            <a:r>
              <a:rPr lang="en-US" sz="4000" dirty="0"/>
              <a:t>Do the Practice Exercises</a:t>
            </a:r>
            <a:br>
              <a:rPr lang="en-US" sz="4000" dirty="0"/>
            </a:br>
            <a:r>
              <a:rPr lang="en-US" sz="4000" dirty="0"/>
              <a:t>  (see link on Bb</a:t>
            </a:r>
            <a:r>
              <a:rPr lang="en-US" sz="4000" dirty="0" smtClean="0"/>
              <a:t>)</a:t>
            </a:r>
            <a:endParaRPr lang="en-US" sz="40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b="1" dirty="0" smtClean="0"/>
              <a:t>Unit 4 Review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1828800"/>
            <a:ext cx="81534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Do you understand</a:t>
            </a:r>
          </a:p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 each of the </a:t>
            </a:r>
          </a:p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“</a:t>
            </a:r>
            <a:r>
              <a:rPr lang="en-US" sz="5400" b="1" u="sng" dirty="0" smtClean="0">
                <a:solidFill>
                  <a:schemeClr val="tx1"/>
                </a:solidFill>
              </a:rPr>
              <a:t>Outcomes – what you </a:t>
            </a:r>
            <a:r>
              <a:rPr lang="en-US" sz="5400" b="1" u="sng" dirty="0" err="1" smtClean="0">
                <a:solidFill>
                  <a:schemeClr val="tx1"/>
                </a:solidFill>
              </a:rPr>
              <a:t>shuol</a:t>
            </a:r>
            <a:r>
              <a:rPr lang="en-US" sz="5400" b="1" u="sng" dirty="0" smtClean="0">
                <a:solidFill>
                  <a:schemeClr val="tx1"/>
                </a:solidFill>
              </a:rPr>
              <a:t> learn</a:t>
            </a:r>
            <a:r>
              <a:rPr lang="en-US" sz="5400" b="1" dirty="0" smtClean="0">
                <a:solidFill>
                  <a:schemeClr val="tx1"/>
                </a:solidFill>
              </a:rPr>
              <a:t>” listed on our </a:t>
            </a:r>
          </a:p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LESSONS page and App?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1066801"/>
            <a:ext cx="79248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Study Ideas:</a:t>
            </a:r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228600"/>
            <a:ext cx="8839200" cy="1676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 dirty="0" smtClean="0"/>
              <a:t>1. Which of the following is NOT one of the </a:t>
            </a:r>
            <a:r>
              <a:rPr lang="en-US" sz="4000" b="1" u="sng" dirty="0" smtClean="0"/>
              <a:t>three options </a:t>
            </a:r>
            <a:r>
              <a:rPr lang="en-US" sz="4000" b="1" dirty="0" smtClean="0"/>
              <a:t>that society has for dealing with scarcity? </a:t>
            </a:r>
            <a:endParaRPr lang="en-US" sz="40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2057400"/>
            <a:ext cx="8229600" cy="32305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Use existing resources wisely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err="1" smtClean="0"/>
              <a:t>Allocative</a:t>
            </a:r>
            <a:r>
              <a:rPr lang="en-US" sz="4000" dirty="0" smtClean="0"/>
              <a:t> Efficiency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Reduce wants or expectations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Economic growth</a:t>
            </a:r>
            <a:endParaRPr lang="en-US" sz="40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228600"/>
            <a:ext cx="8839200" cy="1676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 dirty="0" smtClean="0">
                <a:solidFill>
                  <a:srgbClr val="0070C0"/>
                </a:solidFill>
              </a:rPr>
              <a:t>1. Which of the following is NOT one of the </a:t>
            </a:r>
            <a:r>
              <a:rPr lang="en-US" sz="4000" b="1" u="sng" dirty="0" smtClean="0">
                <a:solidFill>
                  <a:srgbClr val="0070C0"/>
                </a:solidFill>
              </a:rPr>
              <a:t>three options </a:t>
            </a:r>
            <a:r>
              <a:rPr lang="en-US" sz="4000" b="1" dirty="0" smtClean="0">
                <a:solidFill>
                  <a:srgbClr val="0070C0"/>
                </a:solidFill>
              </a:rPr>
              <a:t>that society has for dealing with scarcity? 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2057400"/>
            <a:ext cx="8229600" cy="32305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Use existing resources wisely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err="1" smtClean="0"/>
              <a:t>Allocative</a:t>
            </a:r>
            <a:r>
              <a:rPr lang="en-US" sz="4000" dirty="0" smtClean="0"/>
              <a:t> Efficiency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Reduce wants or expectations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Economic growth</a:t>
            </a:r>
            <a:endParaRPr lang="en-US" sz="4000" dirty="0"/>
          </a:p>
        </p:txBody>
      </p:sp>
      <p:sp>
        <p:nvSpPr>
          <p:cNvPr id="5" name="CorShape1"/>
          <p:cNvSpPr/>
          <p:nvPr>
            <p:custDataLst>
              <p:tags r:id="rId3"/>
            </p:custDataLst>
          </p:nvPr>
        </p:nvSpPr>
        <p:spPr>
          <a:xfrm rot="10800000">
            <a:off x="152400" y="2895600"/>
            <a:ext cx="444500" cy="4445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3352800"/>
          </a:xfrm>
        </p:spPr>
        <p:txBody>
          <a:bodyPr>
            <a:normAutofit/>
          </a:bodyPr>
          <a:lstStyle/>
          <a:p>
            <a:r>
              <a:rPr lang="en-US" sz="9600" b="1" dirty="0" smtClean="0">
                <a:latin typeface="Bodoni MT Black" pitchFamily="18" charset="0"/>
                <a:cs typeface="Aparajita" pitchFamily="34" charset="0"/>
              </a:rPr>
              <a:t>Study hard!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2008"/>
  <p:tag name="PPVERSION" val="12.0"/>
  <p:tag name="DELIMITERS" val="3.1"/>
  <p:tag name="SHOWBARVISIBLE" val="True"/>
  <p:tag name="EXPANDSHOWBAR" val="True"/>
  <p:tag name="USESECONDARYMONITOR" val="True"/>
  <p:tag name="BULLETTYPE" val="3"/>
  <p:tag name="ANSWERNOWSTYLE" val="-1"/>
  <p:tag name="ANSWERNOWTEXT" val="Answer Now"/>
  <p:tag name="COUNTDOWNSTYLE" val="-1"/>
  <p:tag name="RESPCOUNTERSTYLE" val="-1"/>
  <p:tag name="RESPCOUNTERFORMAT" val="0"/>
  <p:tag name="RESPTABLESTYLE" val="-1"/>
  <p:tag name="COUNTDOWNSECONDS" val="10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2830136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True"/>
  <p:tag name="DISPLAYNAME" val="True"/>
  <p:tag name="DISPLAYDEVICENUMBER" val="True"/>
  <p:tag name="DISPLAYDEVICEID" val="True"/>
  <p:tag name="GRIDOPACITY" val="90"/>
  <p:tag name="GRIDROTATIONINTERVAL" val="2"/>
  <p:tag name="AUTOSIZEGRID" val="True"/>
  <p:tag name="GRIDSIZE" val="{Width=800, Height=600}"/>
  <p:tag name="GRIDPOSITION" val="1"/>
  <p:tag name="POLLINGCYCLE" val="2"/>
  <p:tag name="CHARTCOLORS" val="0"/>
  <p:tag name="CHARTLABELS" val="0"/>
  <p:tag name="RESETCHARTS" val="True"/>
  <p:tag name="INCLUDENONRESPONDERS" val="False"/>
  <p:tag name="MULTIRESPDIVISOR" val="1"/>
  <p:tag name="PARTLISTDEFAULT" val="0"/>
  <p:tag name="INCLUDEPPT" val="True"/>
  <p:tag name="ALLOWUSERFEEDBACK" val="True"/>
  <p:tag name="CORRECTPOINTVALUE" val="100"/>
  <p:tag name="INCORRECTPOINTVALUE" val="0"/>
  <p:tag name="REALTIMEBACKUP" val="False"/>
  <p:tag name="REALTIMEBACKUPPATH" val="(None)"/>
  <p:tag name="ZEROBASED" val="False"/>
  <p:tag name="AUTOADJUSTPARTRANGE" val="True"/>
  <p:tag name="CHARTSCALE" val="True"/>
  <p:tag name="ADVANCEDSETTINGSVIEW" val="False"/>
  <p:tag name="FIBDISPLAYRESULTS" val="True"/>
  <p:tag name="FIBNUMRESULTS" val="5"/>
  <p:tag name="FIBINCLUDEOTHER" val="True"/>
  <p:tag name="FIBDISPLAYKEYWORDS" val="True"/>
  <p:tag name="POWERPOINTVERSION" val="14.0"/>
  <p:tag name="TASKPANEKEY" val="4cf1c33f-11c8-44cc-9d86-9a86484481a1"/>
  <p:tag name="TPFULLVERSION" val="4.3.2.117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59D7855427E848BA8597AB56B0989843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TOTALRESPONSES" val="28"/>
  <p:tag name="RESPONSECOUNT" val="28"/>
  <p:tag name="SLICED" val="False"/>
  <p:tag name="RESPONSES" val="2;3;4;3;2;3;3;4;3;3;3;3;3;3;4;3;3;2;3;2;2;3;4;3;3;2;2;3;"/>
  <p:tag name="CHARTSTRINGSTD" val="0 7 17 4"/>
  <p:tag name="CHARTSTRINGREV" val="4 17 7 0"/>
  <p:tag name="CHARTSTRINGSTDPER" val="0 0.25 0.607142857142857 0.142857142857143"/>
  <p:tag name="CHARTSTRINGREVPER" val="0.142857142857143 0.607142857142857 0.25 0"/>
  <p:tag name="ANONYMOUSTEMP" val="False"/>
  <p:tag name="RESPONSESGATHERED" val="False"/>
  <p:tag name="QUESTIONALIAS" val="1. Which of the following is NOT one of the three options that society has for dealing with scarcity? "/>
  <p:tag name="ANSWERSALIAS" val="Use existing resources wisely|smicln|Allocative Efficiency|smicln|Reduce wants or expectations|smicln|Economic growth"/>
  <p:tag name="SLIDEORDER" val="3"/>
  <p:tag name="SLIDEGUID" val="3CFD51FD5FC34A1C9623F649D4C1BC3F"/>
  <p:tag name="CORRECTPOINTVALUE" val="1"/>
  <p:tag name="VALUES" val="Incorrect|smicln|Correct|smicln|Incorrect|smicln|Incorrect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96"/>
  <p:tag name="FONTSIZE" val="40"/>
  <p:tag name="BULLETTYPE" val="ppBulletArabicPeriod"/>
  <p:tag name="ANSWERTEXT" val="Use existing resources wisely&#10;Allocative Efficiency&#10;Reduce wants or expectations&#10;Economic growth"/>
  <p:tag name="OLDNUMANSWERS" val="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59D7855427E848BA8597AB56B0989843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TOTALRESPONSES" val="28"/>
  <p:tag name="RESPONSECOUNT" val="28"/>
  <p:tag name="SLICED" val="False"/>
  <p:tag name="RESPONSES" val="2;3;4;3;2;3;3;4;3;3;3;3;3;3;4;3;3;2;3;2;2;3;4;3;3;2;2;3;"/>
  <p:tag name="CHARTSTRINGSTD" val="0 7 17 4"/>
  <p:tag name="CHARTSTRINGREV" val="4 17 7 0"/>
  <p:tag name="CHARTSTRINGSTDPER" val="0 0.25 0.607142857142857 0.142857142857143"/>
  <p:tag name="CHARTSTRINGREVPER" val="0.142857142857143 0.607142857142857 0.25 0"/>
  <p:tag name="ANONYMOUSTEMP" val="False"/>
  <p:tag name="SLIDEORDER" val="2"/>
  <p:tag name="SLIDEGUID" val="AF38D037F8C64DE0AFAA963CF7B13793"/>
  <p:tag name="RESPONSESGATHERED" val="False"/>
  <p:tag name="QUESTIONALIAS" val="1. Which of the following is NOT one of the three options that society has for dealing with scarcity? "/>
  <p:tag name="ANSWERSALIAS" val="Use existing resources wisely|smicln|Allocative Efficiency|smicln|Reduce wants or expectations|smicln|Economic growth"/>
  <p:tag name="CORRECTPOINTVALUE" val="0"/>
  <p:tag name="VALUES" val="No Value|smicln|No Value|smicln|No Value|smicln|No Val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96"/>
  <p:tag name="FONTSIZE" val="40"/>
  <p:tag name="BULLETTYPE" val="ppBulletArabicPeriod"/>
  <p:tag name="ANSWERTEXT" val="Use existing resources wisely&#10;Allocative Efficiency&#10;Reduce wants or expectations&#10;Economic growth"/>
  <p:tag name="OLDNUMANSWERS" val="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327</Words>
  <Application>Microsoft Office PowerPoint</Application>
  <PresentationFormat>On-screen Show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Unit 4 Review</vt:lpstr>
      <vt:lpstr>Unit 4 Review</vt:lpstr>
      <vt:lpstr>Unit 4 Review</vt:lpstr>
      <vt:lpstr>Exam 4 Review</vt:lpstr>
      <vt:lpstr>Unit 4 Review</vt:lpstr>
      <vt:lpstr>Unit 4 Review</vt:lpstr>
      <vt:lpstr>1. Which of the following is NOT one of the three options that society has for dealing with scarcity? </vt:lpstr>
      <vt:lpstr>1. Which of the following is NOT one of the three options that society has for dealing with scarcity? </vt:lpstr>
      <vt:lpstr>Study hard! </vt:lpstr>
    </vt:vector>
  </TitlesOfParts>
  <Company>Harper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 1 Review</dc:title>
  <dc:creator>harper</dc:creator>
  <cp:lastModifiedBy>Harper</cp:lastModifiedBy>
  <cp:revision>63</cp:revision>
  <dcterms:created xsi:type="dcterms:W3CDTF">2013-09-30T12:37:00Z</dcterms:created>
  <dcterms:modified xsi:type="dcterms:W3CDTF">2017-05-09T14:51:52Z</dcterms:modified>
</cp:coreProperties>
</file>