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  <p:sldId id="304" r:id="rId3"/>
    <p:sldId id="305" r:id="rId4"/>
    <p:sldId id="306" r:id="rId5"/>
    <p:sldId id="308" r:id="rId6"/>
    <p:sldId id="307" r:id="rId7"/>
    <p:sldId id="262" r:id="rId8"/>
    <p:sldId id="309" r:id="rId9"/>
    <p:sldId id="30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Unit 4 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118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Unit 4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153400" cy="4191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4300" dirty="0" smtClean="0">
                <a:solidFill>
                  <a:schemeClr val="tx1"/>
                </a:solidFill>
              </a:rPr>
              <a:t>Unit 4 </a:t>
            </a:r>
            <a:r>
              <a:rPr lang="en-US" sz="4300" dirty="0" smtClean="0">
                <a:solidFill>
                  <a:schemeClr val="tx1"/>
                </a:solidFill>
              </a:rPr>
              <a:t>covers</a:t>
            </a:r>
            <a:r>
              <a:rPr lang="en-US" sz="4300" dirty="0" smtClean="0">
                <a:solidFill>
                  <a:schemeClr val="tx1"/>
                </a:solidFill>
              </a:rPr>
              <a:t>:</a:t>
            </a:r>
            <a:br>
              <a:rPr lang="en-US" sz="4300" dirty="0" smtClean="0">
                <a:solidFill>
                  <a:schemeClr val="tx1"/>
                </a:solidFill>
              </a:rPr>
            </a:b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12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</a:t>
            </a:r>
            <a:r>
              <a:rPr lang="en-US" sz="4300" dirty="0" smtClean="0">
                <a:solidFill>
                  <a:schemeClr val="tx1"/>
                </a:solidFill>
              </a:rPr>
              <a:t>13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</a:t>
            </a:r>
            <a:r>
              <a:rPr lang="en-US" sz="4300" dirty="0" smtClean="0">
                <a:solidFill>
                  <a:schemeClr val="tx1"/>
                </a:solidFill>
              </a:rPr>
              <a:t>20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22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/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4300" dirty="0" smtClean="0">
                <a:solidFill>
                  <a:schemeClr val="tx1"/>
                </a:solidFill>
              </a:rPr>
              <a:t>Be sure to see the exact textbook pages listed on our “LESSONS” page or App.</a:t>
            </a:r>
            <a:endParaRPr lang="en-US" sz="43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Unit 4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4038600" cy="2743200"/>
          </a:xfrm>
        </p:spPr>
        <p:txBody>
          <a:bodyPr>
            <a:normAutofit fontScale="85000" lnSpcReduction="20000"/>
          </a:bodyPr>
          <a:lstStyle/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Labor is a derived demand 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Determinants of Labor demand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Determinants of price elasticity of labor demand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Competitive labor market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1685"/>
            <a:ext cx="4038600" cy="2444115"/>
          </a:xfrm>
        </p:spPr>
        <p:txBody>
          <a:bodyPr>
            <a:normAutofit fontScale="85000" lnSpcReduction="20000"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Comp. labor market and imperfect comp. in product market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The profit maximizing Rule for employing labor (MRP = MRC)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alloc</a:t>
            </a:r>
            <a:r>
              <a:rPr lang="en-US" dirty="0" smtClean="0">
                <a:solidFill>
                  <a:schemeClr val="tx1"/>
                </a:solidFill>
              </a:rPr>
              <a:t>. efficient quantity of labor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(VMP = W)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5181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sure to see the “</a:t>
            </a:r>
            <a:r>
              <a:rPr lang="en-US" sz="3200" u="sng" dirty="0" smtClean="0">
                <a:solidFill>
                  <a:schemeClr val="tx1"/>
                </a:solidFill>
              </a:rPr>
              <a:t>Outcomes – what you should learn</a:t>
            </a:r>
            <a:r>
              <a:rPr lang="en-US" sz="3200" dirty="0" smtClean="0">
                <a:solidFill>
                  <a:schemeClr val="tx1"/>
                </a:solidFill>
              </a:rPr>
              <a:t>” listed on our </a:t>
            </a:r>
            <a:r>
              <a:rPr lang="en-US" sz="3200" dirty="0"/>
              <a:t>LESSONS </a:t>
            </a:r>
            <a:r>
              <a:rPr lang="en-US" sz="3200" dirty="0" smtClean="0">
                <a:solidFill>
                  <a:schemeClr val="tx1"/>
                </a:solidFill>
              </a:rPr>
              <a:t>page and App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066800"/>
            <a:ext cx="4800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Major topics :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4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6388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 sure to see the “</a:t>
            </a:r>
            <a:r>
              <a:rPr lang="en-US" sz="3200" u="sng" dirty="0"/>
              <a:t>Outcomes – what you should learn</a:t>
            </a:r>
            <a:r>
              <a:rPr lang="en-US" sz="3200" dirty="0"/>
              <a:t>” listed on our LESSONS page and App.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559" y="838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2159" y="1981200"/>
            <a:ext cx="670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Learn the vocabulary – see </a:t>
            </a:r>
            <a:r>
              <a:rPr lang="en-US" sz="2800" dirty="0" smtClean="0"/>
              <a:t>flashcards on Lesson webpage or app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Draw </a:t>
            </a:r>
            <a:r>
              <a:rPr lang="en-US" sz="2800" dirty="0" smtClean="0"/>
              <a:t>each graph </a:t>
            </a:r>
            <a:r>
              <a:rPr lang="en-US" sz="2800" dirty="0" smtClean="0"/>
              <a:t>and know examples that they represent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Learn each model – see Yellow Pages</a:t>
            </a: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Unit 4 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6388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 sure to see the “</a:t>
            </a:r>
            <a:r>
              <a:rPr lang="en-US" sz="3200" u="sng" dirty="0"/>
              <a:t>Outcomes – what you should learn</a:t>
            </a:r>
            <a:r>
              <a:rPr lang="en-US" sz="3200" dirty="0"/>
              <a:t>” listed on our LESSONS page and App.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066801"/>
            <a:ext cx="7924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 – DO PROBLEMS: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828800"/>
            <a:ext cx="670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/>
              <a:t>Do the Yellow Page problems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Required </a:t>
            </a:r>
            <a:r>
              <a:rPr lang="en-US" sz="4000" dirty="0" smtClean="0"/>
              <a:t>Activities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Clicker Quizzes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Look at the Pre-quizzes</a:t>
            </a:r>
            <a:endParaRPr lang="en-US" sz="4000" dirty="0"/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Practice Exercises</a:t>
            </a:r>
            <a:br>
              <a:rPr lang="en-US" sz="4000" dirty="0"/>
            </a:br>
            <a:r>
              <a:rPr lang="en-US" sz="4000" dirty="0"/>
              <a:t>  (see link on Bb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Unit 4 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Do you understand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 each of the 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“</a:t>
            </a:r>
            <a:r>
              <a:rPr lang="en-US" sz="5400" b="1" u="sng" dirty="0" smtClean="0">
                <a:solidFill>
                  <a:schemeClr val="tx1"/>
                </a:solidFill>
              </a:rPr>
              <a:t>Outcomes – what you </a:t>
            </a:r>
            <a:r>
              <a:rPr lang="en-US" sz="5400" b="1" u="sng" dirty="0" err="1" smtClean="0">
                <a:solidFill>
                  <a:schemeClr val="tx1"/>
                </a:solidFill>
              </a:rPr>
              <a:t>shuol</a:t>
            </a:r>
            <a:r>
              <a:rPr lang="en-US" sz="5400" b="1" u="sng" dirty="0" smtClean="0">
                <a:solidFill>
                  <a:schemeClr val="tx1"/>
                </a:solidFill>
              </a:rPr>
              <a:t> learn</a:t>
            </a:r>
            <a:r>
              <a:rPr lang="en-US" sz="5400" b="1" dirty="0" smtClean="0">
                <a:solidFill>
                  <a:schemeClr val="tx1"/>
                </a:solidFill>
              </a:rPr>
              <a:t>” listed on our 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LESSONS page and App?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066801"/>
            <a:ext cx="7924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Ideas: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1. Which of the following is NOT one of the </a:t>
            </a:r>
            <a:r>
              <a:rPr lang="en-US" sz="4000" b="1" u="sng" dirty="0" smtClean="0"/>
              <a:t>three options </a:t>
            </a:r>
            <a:r>
              <a:rPr lang="en-US" sz="4000" b="1" dirty="0" smtClean="0"/>
              <a:t>that society has for dealing with scarcity? 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1. Which of the following is NOT one of the </a:t>
            </a:r>
            <a:r>
              <a:rPr lang="en-US" sz="4000" b="1" u="sng" dirty="0" smtClean="0">
                <a:solidFill>
                  <a:srgbClr val="0070C0"/>
                </a:solidFill>
              </a:rPr>
              <a:t>three options </a:t>
            </a:r>
            <a:r>
              <a:rPr lang="en-US" sz="4000" b="1" dirty="0" smtClean="0">
                <a:solidFill>
                  <a:srgbClr val="0070C0"/>
                </a:solidFill>
              </a:rPr>
              <a:t>that society has for dealing with scarcity?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28956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3528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atin typeface="Bodoni MT Black" pitchFamily="18" charset="0"/>
                <a:cs typeface="Aparajita" pitchFamily="34" charset="0"/>
              </a:rPr>
              <a:t>Study hard!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4cf1c33f-11c8-44cc-9d86-9a86484481a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8"/>
  <p:tag name="RESPONSECOUNT" val="28"/>
  <p:tag name="SLICED" val="False"/>
  <p:tag name="RESPONSES" val="2;3;4;3;2;3;3;4;3;3;3;3;3;3;4;3;3;2;3;2;2;3;4;3;3;2;2;3;"/>
  <p:tag name="CHARTSTRINGSTD" val="0 7 17 4"/>
  <p:tag name="CHARTSTRINGREV" val="4 17 7 0"/>
  <p:tag name="CHARTSTRINGSTDPER" val="0 0.25 0.607142857142857 0.142857142857143"/>
  <p:tag name="CHARTSTRINGREVPER" val="0.142857142857143 0.607142857142857 0.25 0"/>
  <p:tag name="ANONYMOUSTEMP" val="False"/>
  <p:tag name="RESPONSESGATHERED" val="False"/>
  <p:tag name="QUESTIONALIAS" val="1. Which of the following is NOT one of the three options that society has for dealing with scarcity? "/>
  <p:tag name="ANSWERSALIAS" val="Use existing resources wisely|smicln|Allocative Efficiency|smicln|Reduce wants or expectations|smicln|Economic growth"/>
  <p:tag name="SLIDEORDER" val="3"/>
  <p:tag name="SLIDEGUID" val="3CFD51FD5FC34A1C9623F649D4C1BC3F"/>
  <p:tag name="CORRECTPOINTVALUE" val="1"/>
  <p:tag name="VALUES" val="Incorrect|smicln|Correct|smicln|Incorrect|smicln|Incorrec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8"/>
  <p:tag name="RESPONSECOUNT" val="28"/>
  <p:tag name="SLICED" val="False"/>
  <p:tag name="RESPONSES" val="2;3;4;3;2;3;3;4;3;3;3;3;3;3;4;3;3;2;3;2;2;3;4;3;3;2;2;3;"/>
  <p:tag name="CHARTSTRINGSTD" val="0 7 17 4"/>
  <p:tag name="CHARTSTRINGREV" val="4 17 7 0"/>
  <p:tag name="CHARTSTRINGSTDPER" val="0 0.25 0.607142857142857 0.142857142857143"/>
  <p:tag name="CHARTSTRINGREVPER" val="0.142857142857143 0.607142857142857 0.25 0"/>
  <p:tag name="ANONYMOUSTEMP" val="False"/>
  <p:tag name="SLIDEORDER" val="2"/>
  <p:tag name="SLIDEGUID" val="AF38D037F8C64DE0AFAA963CF7B13793"/>
  <p:tag name="RESPONSESGATHERED" val="False"/>
  <p:tag name="QUESTIONALIAS" val="1. Which of the following is NOT one of the three options that society has for dealing with scarcity? "/>
  <p:tag name="ANSWERSALIAS" val="Use existing resources wisely|smicln|Allocative Efficiency|smicln|Reduce wants or expectations|smicln|Economic growth"/>
  <p:tag name="CORRECTPOINTVALUE" val="0"/>
  <p:tag name="VALUES" val="No Value|smicln|No Value|smicln|No Value|smicln|No Val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327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Unit 4 Review</vt:lpstr>
      <vt:lpstr>Unit 4 Review</vt:lpstr>
      <vt:lpstr>Unit 4 Review</vt:lpstr>
      <vt:lpstr>Exam 4 Review</vt:lpstr>
      <vt:lpstr>Unit 4 Review</vt:lpstr>
      <vt:lpstr>Unit 4 Review</vt:lpstr>
      <vt:lpstr>1. Which of the following is NOT one of the three options that society has for dealing with scarcity? </vt:lpstr>
      <vt:lpstr>1. Which of the following is NOT one of the three options that society has for dealing with scarcity? </vt:lpstr>
      <vt:lpstr>Study hard! 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1 Review</dc:title>
  <dc:creator>harper</dc:creator>
  <cp:lastModifiedBy>Harper</cp:lastModifiedBy>
  <cp:revision>63</cp:revision>
  <dcterms:created xsi:type="dcterms:W3CDTF">2013-09-30T12:37:00Z</dcterms:created>
  <dcterms:modified xsi:type="dcterms:W3CDTF">2017-05-09T14:51:52Z</dcterms:modified>
</cp:coreProperties>
</file>