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83" r:id="rId2"/>
    <p:sldId id="414" r:id="rId3"/>
    <p:sldId id="420" r:id="rId4"/>
    <p:sldId id="415" r:id="rId5"/>
    <p:sldId id="416" r:id="rId6"/>
    <p:sldId id="417" r:id="rId7"/>
    <p:sldId id="418" r:id="rId8"/>
    <p:sldId id="419" r:id="rId9"/>
    <p:sldId id="421" r:id="rId10"/>
    <p:sldId id="406" r:id="rId11"/>
    <p:sldId id="405" r:id="rId12"/>
    <p:sldId id="434" r:id="rId13"/>
    <p:sldId id="423" r:id="rId14"/>
    <p:sldId id="407" r:id="rId15"/>
    <p:sldId id="422" r:id="rId16"/>
    <p:sldId id="408" r:id="rId17"/>
    <p:sldId id="435" r:id="rId18"/>
    <p:sldId id="409" r:id="rId19"/>
    <p:sldId id="410" r:id="rId20"/>
    <p:sldId id="436" r:id="rId21"/>
    <p:sldId id="411" r:id="rId22"/>
    <p:sldId id="412" r:id="rId23"/>
    <p:sldId id="437" r:id="rId24"/>
    <p:sldId id="413" r:id="rId25"/>
    <p:sldId id="362" r:id="rId26"/>
    <p:sldId id="438" r:id="rId27"/>
    <p:sldId id="363" r:id="rId28"/>
    <p:sldId id="439" r:id="rId29"/>
    <p:sldId id="364" r:id="rId30"/>
    <p:sldId id="440" r:id="rId31"/>
    <p:sldId id="365" r:id="rId32"/>
    <p:sldId id="441" r:id="rId33"/>
    <p:sldId id="366" r:id="rId34"/>
    <p:sldId id="442" r:id="rId35"/>
    <p:sldId id="367" r:id="rId36"/>
    <p:sldId id="443" r:id="rId37"/>
    <p:sldId id="368" r:id="rId38"/>
    <p:sldId id="444" r:id="rId39"/>
    <p:sldId id="369" r:id="rId40"/>
    <p:sldId id="445" r:id="rId41"/>
    <p:sldId id="370" r:id="rId42"/>
    <p:sldId id="446" r:id="rId43"/>
    <p:sldId id="371" r:id="rId44"/>
    <p:sldId id="447" r:id="rId45"/>
    <p:sldId id="372" r:id="rId46"/>
    <p:sldId id="448" r:id="rId47"/>
    <p:sldId id="373" r:id="rId48"/>
    <p:sldId id="449" r:id="rId49"/>
    <p:sldId id="431" r:id="rId50"/>
    <p:sldId id="450" r:id="rId51"/>
    <p:sldId id="374" r:id="rId52"/>
    <p:sldId id="451" r:id="rId53"/>
    <p:sldId id="375" r:id="rId54"/>
    <p:sldId id="452" r:id="rId55"/>
    <p:sldId id="376" r:id="rId56"/>
    <p:sldId id="453" r:id="rId57"/>
    <p:sldId id="377" r:id="rId58"/>
    <p:sldId id="454" r:id="rId59"/>
    <p:sldId id="378" r:id="rId60"/>
    <p:sldId id="455" r:id="rId61"/>
    <p:sldId id="432" r:id="rId62"/>
    <p:sldId id="456" r:id="rId63"/>
    <p:sldId id="379" r:id="rId64"/>
    <p:sldId id="457" r:id="rId65"/>
    <p:sldId id="380" r:id="rId66"/>
    <p:sldId id="458" r:id="rId67"/>
    <p:sldId id="381" r:id="rId68"/>
    <p:sldId id="459" r:id="rId69"/>
    <p:sldId id="382" r:id="rId70"/>
    <p:sldId id="460" r:id="rId71"/>
    <p:sldId id="383" r:id="rId72"/>
    <p:sldId id="461" r:id="rId73"/>
    <p:sldId id="384" r:id="rId74"/>
    <p:sldId id="462" r:id="rId75"/>
    <p:sldId id="352" r:id="rId76"/>
    <p:sldId id="385" r:id="rId77"/>
    <p:sldId id="463" r:id="rId78"/>
    <p:sldId id="386" r:id="rId79"/>
    <p:sldId id="464" r:id="rId80"/>
    <p:sldId id="387" r:id="rId81"/>
    <p:sldId id="465" r:id="rId82"/>
    <p:sldId id="388" r:id="rId83"/>
    <p:sldId id="466" r:id="rId84"/>
    <p:sldId id="390" r:id="rId85"/>
    <p:sldId id="467" r:id="rId86"/>
    <p:sldId id="391" r:id="rId87"/>
    <p:sldId id="468" r:id="rId88"/>
    <p:sldId id="392" r:id="rId89"/>
    <p:sldId id="469" r:id="rId90"/>
    <p:sldId id="338" r:id="rId91"/>
    <p:sldId id="393" r:id="rId92"/>
    <p:sldId id="470" r:id="rId93"/>
    <p:sldId id="394" r:id="rId94"/>
    <p:sldId id="471" r:id="rId95"/>
    <p:sldId id="395" r:id="rId96"/>
    <p:sldId id="472" r:id="rId97"/>
    <p:sldId id="396" r:id="rId98"/>
    <p:sldId id="473" r:id="rId99"/>
    <p:sldId id="397" r:id="rId100"/>
    <p:sldId id="474" r:id="rId101"/>
    <p:sldId id="398" r:id="rId102"/>
    <p:sldId id="475" r:id="rId103"/>
    <p:sldId id="399" r:id="rId104"/>
    <p:sldId id="476" r:id="rId105"/>
    <p:sldId id="353" r:id="rId106"/>
    <p:sldId id="400" r:id="rId107"/>
    <p:sldId id="477" r:id="rId108"/>
    <p:sldId id="401" r:id="rId109"/>
    <p:sldId id="478" r:id="rId110"/>
    <p:sldId id="402" r:id="rId111"/>
    <p:sldId id="479" r:id="rId112"/>
    <p:sldId id="359" r:id="rId113"/>
    <p:sldId id="425" r:id="rId114"/>
    <p:sldId id="480" r:id="rId115"/>
    <p:sldId id="429" r:id="rId116"/>
    <p:sldId id="481" r:id="rId117"/>
    <p:sldId id="428" r:id="rId118"/>
    <p:sldId id="482" r:id="rId119"/>
    <p:sldId id="303" r:id="rId120"/>
  </p:sldIdLst>
  <p:sldSz cx="9144000" cy="6858000" type="screen4x3"/>
  <p:notesSz cx="6858000" cy="9144000"/>
  <p:custDataLst>
    <p:tags r:id="rId1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3" d="100"/>
          <a:sy n="73" d="100"/>
        </p:scale>
        <p:origin x="-12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826E5-5377-43E0-80DD-91F4C4AAF203}"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826E5-5377-43E0-80DD-91F4C4AAF203}"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D826E5-5377-43E0-80DD-91F4C4AAF203}"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D826E5-5377-43E0-80DD-91F4C4AAF203}" type="datetimeFigureOut">
              <a:rPr lang="en-US" smtClean="0"/>
              <a:pPr/>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D826E5-5377-43E0-80DD-91F4C4AAF203}" type="datetimeFigureOut">
              <a:rPr lang="en-US" smtClean="0"/>
              <a:pPr/>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826E5-5377-43E0-80DD-91F4C4AAF203}" type="datetimeFigureOut">
              <a:rPr lang="en-US" smtClean="0"/>
              <a:pPr/>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826E5-5377-43E0-80DD-91F4C4AAF203}"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826E5-5377-43E0-80DD-91F4C4AAF203}"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7E5AC-B8E5-414B-81DB-7931342C1E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826E5-5377-43E0-80DD-91F4C4AAF203}" type="datetimeFigureOut">
              <a:rPr lang="en-US" smtClean="0"/>
              <a:pPr/>
              <a:t>5/9/2017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7E5AC-B8E5-414B-81DB-7931342C1E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image" Target="../media/image17.jpeg"/><Relationship Id="rId4"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image" Target="../media/image17.jpeg"/></Relationships>
</file>

<file path=ppt/slides/_rels/slide102.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5" Type="http://schemas.openxmlformats.org/officeDocument/2006/relationships/image" Target="../media/image17.jpeg"/><Relationship Id="rId4"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2.xml"/><Relationship Id="rId1" Type="http://schemas.openxmlformats.org/officeDocument/2006/relationships/tags" Target="../tags/tag231.xml"/><Relationship Id="rId4" Type="http://schemas.openxmlformats.org/officeDocument/2006/relationships/image" Target="../media/image32.png"/></Relationships>
</file>

<file path=ppt/slides/_rels/slide104.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image" Target="../media/image32.png"/><Relationship Id="rId4"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tags" Target="../tags/tag236.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image" Target="../media/image33.jpeg"/></Relationships>
</file>

<file path=ppt/slides/_rels/slide107.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5" Type="http://schemas.openxmlformats.org/officeDocument/2006/relationships/image" Target="../media/image33.jpeg"/><Relationship Id="rId4"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3.xml"/><Relationship Id="rId1" Type="http://schemas.openxmlformats.org/officeDocument/2006/relationships/tags" Target="../tags/tag242.xml"/><Relationship Id="rId4" Type="http://schemas.openxmlformats.org/officeDocument/2006/relationships/image" Target="../media/image33.jpeg"/></Relationships>
</file>

<file path=ppt/slides/_rels/slide109.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image" Target="../media/image33.jpeg"/><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image" Target="../media/image33.jpeg"/></Relationships>
</file>

<file path=ppt/slides/_rels/slide111.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5" Type="http://schemas.openxmlformats.org/officeDocument/2006/relationships/image" Target="../media/image33.jpeg"/><Relationship Id="rId4"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2.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image" Target="../media/image34.gif"/></Relationships>
</file>

<file path=ppt/slides/_rels/slide114.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image" Target="../media/image34.gif"/><Relationship Id="rId4"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image" Target="../media/image35.gif"/></Relationships>
</file>

<file path=ppt/slides/_rels/slide116.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5" Type="http://schemas.openxmlformats.org/officeDocument/2006/relationships/image" Target="../media/image35.gif"/><Relationship Id="rId4"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4.xml"/><Relationship Id="rId1" Type="http://schemas.openxmlformats.org/officeDocument/2006/relationships/tags" Target="../tags/tag263.xml"/><Relationship Id="rId4" Type="http://schemas.openxmlformats.org/officeDocument/2006/relationships/image" Target="../media/image36.png"/></Relationships>
</file>

<file path=ppt/slides/_rels/slide118.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image" Target="../media/image36.png"/><Relationship Id="rId4"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8.xml"/></Relationships>
</file>

<file path=ppt/slides/_rels/slide1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8.png"/><Relationship Id="rId4"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9.png"/><Relationship Id="rId4"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1.png"/><Relationship Id="rId4"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xml"/><Relationship Id="rId1" Type="http://schemas.openxmlformats.org/officeDocument/2006/relationships/tags" Target="../tags/tag38.xml"/></Relationships>
</file>

<file path=ppt/slides/_rels/slide2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4.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9.xml"/><Relationship Id="rId1" Type="http://schemas.openxmlformats.org/officeDocument/2006/relationships/tags" Target="../tags/tag4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4.xml"/><Relationship Id="rId1" Type="http://schemas.openxmlformats.org/officeDocument/2006/relationships/tags" Target="../tags/tag53.xml"/></Relationships>
</file>

<file path=ppt/slides/_rels/slide3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9.xml"/><Relationship Id="rId1" Type="http://schemas.openxmlformats.org/officeDocument/2006/relationships/tags" Target="../tags/tag58.xml"/></Relationships>
</file>

<file path=ppt/slides/_rels/slide3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0.xml"/><Relationship Id="rId1" Type="http://schemas.openxmlformats.org/officeDocument/2006/relationships/tags" Target="../tags/tag69.xml"/></Relationships>
</file>

<file path=ppt/slides/_rels/slide3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5.xml"/><Relationship Id="rId1" Type="http://schemas.openxmlformats.org/officeDocument/2006/relationships/tags" Target="../tags/tag7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3.jpeg"/><Relationship Id="rId4"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13.jpeg"/><Relationship Id="rId4"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14.png"/><Relationship Id="rId4"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15.jpeg"/><Relationship Id="rId4"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0.xml"/><Relationship Id="rId1" Type="http://schemas.openxmlformats.org/officeDocument/2006/relationships/tags" Target="../tags/tag9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image" Target="../media/image16.jpeg"/></Relationships>
</file>

<file path=ppt/slides/_rels/slide5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6.jpeg"/><Relationship Id="rId4"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17.jpeg"/><Relationship Id="rId4"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5.xml"/><Relationship Id="rId1" Type="http://schemas.openxmlformats.org/officeDocument/2006/relationships/tags" Target="../tags/tag114.xml"/></Relationships>
</file>

<file path=ppt/slides/_rels/slide56.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0.xml"/><Relationship Id="rId1" Type="http://schemas.openxmlformats.org/officeDocument/2006/relationships/tags" Target="../tags/tag119.xml"/></Relationships>
</file>

<file path=ppt/slides/_rels/slide58.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5.xml"/><Relationship Id="rId1" Type="http://schemas.openxmlformats.org/officeDocument/2006/relationships/tags" Target="../tags/tag12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0.xml"/><Relationship Id="rId1" Type="http://schemas.openxmlformats.org/officeDocument/2006/relationships/tags" Target="../tags/tag129.xml"/></Relationships>
</file>

<file path=ppt/slides/_rels/slide62.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18.png"/><Relationship Id="rId4"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19.png"/><Relationship Id="rId4"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5.xml"/><Relationship Id="rId1" Type="http://schemas.openxmlformats.org/officeDocument/2006/relationships/tags" Target="../tags/tag144.xml"/></Relationships>
</file>

<file path=ppt/slides/_rels/slide68.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image" Target="../media/image10.gif"/><Relationship Id="rId4"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image" Target="../media/image10.gif"/></Relationships>
</file>

<file path=ppt/slides/_rels/slide72.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10.gif"/><Relationship Id="rId4"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image" Target="../media/image20.wmf"/></Relationships>
</file>

<file path=ppt/slides/_rels/slide74.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20.wmf"/><Relationship Id="rId4"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64.xml"/><Relationship Id="rId4" Type="http://schemas.openxmlformats.org/officeDocument/2006/relationships/image" Target="../media/image22.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image" Target="../media/image22.png"/><Relationship Id="rId4" Type="http://schemas.openxmlformats.org/officeDocument/2006/relationships/image" Target="../media/image21.png"/></Relationships>
</file>

<file path=ppt/slides/_rels/slide77.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1.xml"/><Relationship Id="rId1" Type="http://schemas.openxmlformats.org/officeDocument/2006/relationships/tags" Target="../tags/tag170.xml"/></Relationships>
</file>

<file path=ppt/slides/_rels/slide79.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6.xml"/><Relationship Id="rId1" Type="http://schemas.openxmlformats.org/officeDocument/2006/relationships/tags" Target="../tags/tag175.xml"/></Relationships>
</file>

<file path=ppt/slides/_rels/slide81.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image" Target="../media/image23.jpeg"/></Relationships>
</file>

<file path=ppt/slides/_rels/slide83.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image" Target="../media/image23.jpeg"/><Relationship Id="rId4"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image" Target="../media/image24.jpeg"/></Relationships>
</file>

<file path=ppt/slides/_rels/slide85.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image" Target="../media/image24.jpeg"/><Relationship Id="rId4"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image" Target="../media/image17.jpeg"/></Relationships>
</file>

<file path=ppt/slides/_rels/slide87.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image" Target="../media/image17.jpeg"/><Relationship Id="rId4"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9.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27.jpe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tags" Target="../tags/tag200.xml"/><Relationship Id="rId5" Type="http://schemas.openxmlformats.org/officeDocument/2006/relationships/image" Target="../media/image30.jpeg"/><Relationship Id="rId4" Type="http://schemas.openxmlformats.org/officeDocument/2006/relationships/image" Target="../media/image29.jpe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image" Target="../media/image31.jpeg"/></Relationships>
</file>

<file path=ppt/slides/_rels/slide92.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31.jpeg"/><Relationship Id="rId4"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7.xml"/><Relationship Id="rId1" Type="http://schemas.openxmlformats.org/officeDocument/2006/relationships/tags" Target="../tags/tag206.xml"/></Relationships>
</file>

<file path=ppt/slides/_rels/slide94.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2.xml"/><Relationship Id="rId1" Type="http://schemas.openxmlformats.org/officeDocument/2006/relationships/tags" Target="../tags/tag211.xml"/></Relationships>
</file>

<file path=ppt/slides/_rels/slide96.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7.xml"/><Relationship Id="rId1" Type="http://schemas.openxmlformats.org/officeDocument/2006/relationships/tags" Target="../tags/tag216.xml"/></Relationships>
</file>

<file path=ppt/slides/_rels/slide98.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4"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2.xml"/><Relationship Id="rId1" Type="http://schemas.openxmlformats.org/officeDocument/2006/relationships/tags" Target="../tags/tag22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772400" cy="685799"/>
          </a:xfrm>
        </p:spPr>
        <p:txBody>
          <a:bodyPr>
            <a:normAutofit fontScale="90000"/>
          </a:bodyPr>
          <a:lstStyle/>
          <a:p>
            <a:r>
              <a:rPr lang="en-US" b="1" dirty="0" smtClean="0"/>
              <a:t>Exam 3 Review</a:t>
            </a:r>
            <a:endParaRPr lang="en-US" b="1" dirty="0"/>
          </a:p>
        </p:txBody>
      </p:sp>
      <p:sp>
        <p:nvSpPr>
          <p:cNvPr id="3" name="Subtitle 2"/>
          <p:cNvSpPr>
            <a:spLocks noGrp="1"/>
          </p:cNvSpPr>
          <p:nvPr>
            <p:ph type="subTitle" idx="1"/>
          </p:nvPr>
        </p:nvSpPr>
        <p:spPr>
          <a:xfrm>
            <a:off x="703217" y="2743200"/>
            <a:ext cx="7772400" cy="3276600"/>
          </a:xfrm>
        </p:spPr>
        <p:txBody>
          <a:bodyPr/>
          <a:lstStyle/>
          <a:p>
            <a:pPr algn="l"/>
            <a:r>
              <a:rPr lang="en-US" b="1" dirty="0" smtClean="0">
                <a:solidFill>
                  <a:schemeClr val="tx1"/>
                </a:solidFill>
              </a:rPr>
              <a:t>This web quiz may appear as two pages on tablets and laptops.</a:t>
            </a:r>
          </a:p>
          <a:p>
            <a:pPr algn="l"/>
            <a:endParaRPr lang="en-US" b="1" dirty="0">
              <a:solidFill>
                <a:schemeClr val="tx1"/>
              </a:solidFill>
            </a:endParaRPr>
          </a:p>
          <a:p>
            <a:pPr algn="l"/>
            <a:r>
              <a:rPr lang="en-US" b="1" dirty="0" smtClean="0">
                <a:solidFill>
                  <a:schemeClr val="tx1"/>
                </a:solidFill>
              </a:rPr>
              <a:t>I recommend that you view it as one page by clicking on the open book icon        at the bottom of the page.</a:t>
            </a:r>
            <a:endParaRPr lang="en-US" b="1" dirty="0" smtClean="0">
              <a:solidFill>
                <a:schemeClr val="tx1"/>
              </a:solidFill>
            </a:endParaRP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629" y="4953000"/>
            <a:ext cx="616272" cy="530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6791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39771"/>
            <a:ext cx="9144000" cy="418229"/>
          </a:xfrm>
          <a:prstGeom prst="rect">
            <a:avLst/>
          </a:prstGeom>
        </p:spPr>
      </p:pic>
    </p:spTree>
    <p:custDataLst>
      <p:tags r:id="rId1"/>
    </p:custDataLst>
    <p:extLst>
      <p:ext uri="{BB962C8B-B14F-4D97-AF65-F5344CB8AC3E}">
        <p14:creationId xmlns:p14="http://schemas.microsoft.com/office/powerpoint/2010/main" val="2776321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152400"/>
            <a:ext cx="7772400" cy="68579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BCA</a:t>
            </a:r>
            <a:endParaRPr lang="en-US" b="1" dirty="0"/>
          </a:p>
        </p:txBody>
      </p:sp>
      <p:sp>
        <p:nvSpPr>
          <p:cNvPr id="8" name="TextBox 7"/>
          <p:cNvSpPr txBox="1"/>
          <p:nvPr/>
        </p:nvSpPr>
        <p:spPr>
          <a:xfrm>
            <a:off x="1062892" y="838199"/>
            <a:ext cx="6179192" cy="646331"/>
          </a:xfrm>
          <a:prstGeom prst="rect">
            <a:avLst/>
          </a:prstGeom>
          <a:noFill/>
        </p:spPr>
        <p:txBody>
          <a:bodyPr wrap="none" rtlCol="0">
            <a:spAutoFit/>
          </a:bodyPr>
          <a:lstStyle/>
          <a:p>
            <a:r>
              <a:rPr lang="en-US" sz="3600" dirty="0" smtClean="0"/>
              <a:t>Benefit Cost Analysis (MB = MC)</a:t>
            </a:r>
            <a:endParaRPr lang="en-US" sz="3600" dirty="0"/>
          </a:p>
        </p:txBody>
      </p:sp>
      <p:sp>
        <p:nvSpPr>
          <p:cNvPr id="2" name="Rectangle 1"/>
          <p:cNvSpPr/>
          <p:nvPr/>
        </p:nvSpPr>
        <p:spPr>
          <a:xfrm>
            <a:off x="457200" y="1600200"/>
            <a:ext cx="8458200" cy="4801314"/>
          </a:xfrm>
          <a:prstGeom prst="rect">
            <a:avLst/>
          </a:prstGeom>
        </p:spPr>
        <p:txBody>
          <a:bodyPr wrap="square">
            <a:spAutoFit/>
          </a:bodyPr>
          <a:lstStyle/>
          <a:p>
            <a:pPr marL="571500" lvl="0" indent="-571500">
              <a:buFont typeface="Arial" panose="020B0604020202020204" pitchFamily="34" charset="0"/>
              <a:buChar char="•"/>
            </a:pPr>
            <a:r>
              <a:rPr lang="en-US" sz="3400" dirty="0"/>
              <a:t>Always ask: What are the extra benefits and what are the extra costs?</a:t>
            </a:r>
          </a:p>
          <a:p>
            <a:pPr marL="571500" lvl="0" indent="-571500">
              <a:buFont typeface="Arial" panose="020B0604020202020204" pitchFamily="34" charset="0"/>
              <a:buChar char="•"/>
            </a:pPr>
            <a:r>
              <a:rPr lang="en-US" sz="3400" dirty="0"/>
              <a:t>If the extra benefits (MB) are greater than the extra costs (MC) then you will gain by doing it.</a:t>
            </a:r>
          </a:p>
          <a:p>
            <a:pPr marL="571500" lvl="0" indent="-571500">
              <a:buFont typeface="Arial" panose="020B0604020202020204" pitchFamily="34" charset="0"/>
              <a:buChar char="•"/>
            </a:pPr>
            <a:r>
              <a:rPr lang="en-US" sz="3400" dirty="0"/>
              <a:t>Keep doing it as long as MB &gt; MC </a:t>
            </a:r>
          </a:p>
          <a:p>
            <a:pPr marL="571500" lvl="0" indent="-571500">
              <a:buFont typeface="Arial" panose="020B0604020202020204" pitchFamily="34" charset="0"/>
              <a:buChar char="•"/>
            </a:pPr>
            <a:r>
              <a:rPr lang="en-US" sz="3400" dirty="0"/>
              <a:t>up to where MB = MC</a:t>
            </a:r>
          </a:p>
          <a:p>
            <a:pPr marL="571500" lvl="0" indent="-571500">
              <a:buFont typeface="Arial" panose="020B0604020202020204" pitchFamily="34" charset="0"/>
              <a:buChar char="•"/>
            </a:pPr>
            <a:r>
              <a:rPr lang="en-US" sz="3400" dirty="0"/>
              <a:t>ignore fixed or sunk costs (ignore costs that do not change as a result of the decision)</a:t>
            </a:r>
          </a:p>
        </p:txBody>
      </p:sp>
    </p:spTree>
    <p:custDataLst>
      <p:tags r:id="rId1"/>
    </p:custDataLst>
    <p:extLst>
      <p:ext uri="{BB962C8B-B14F-4D97-AF65-F5344CB8AC3E}">
        <p14:creationId xmlns:p14="http://schemas.microsoft.com/office/powerpoint/2010/main" val="32514571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6391" y="2286000"/>
            <a:ext cx="8382000" cy="990600"/>
          </a:xfrm>
        </p:spPr>
        <p:txBody>
          <a:bodyPr>
            <a:normAutofit fontScale="90000"/>
          </a:bodyPr>
          <a:lstStyle/>
          <a:p>
            <a:pPr algn="l"/>
            <a:r>
              <a:rPr lang="en-US" b="1" dirty="0" smtClean="0">
                <a:solidFill>
                  <a:srgbClr val="0070C0"/>
                </a:solidFill>
              </a:rPr>
              <a:t>41. Which graph best shows a collusive oligopoly in long run </a:t>
            </a:r>
            <a:r>
              <a:rPr lang="en-US" b="1" dirty="0" err="1" smtClean="0">
                <a:solidFill>
                  <a:srgbClr val="0070C0"/>
                </a:solidFill>
              </a:rPr>
              <a:t>equil</a:t>
            </a:r>
            <a:r>
              <a:rPr lang="en-US" b="1" dirty="0" smtClean="0">
                <a:solidFill>
                  <a:srgbClr val="0070C0"/>
                </a:solidFill>
              </a:rPr>
              <a:t>.?</a:t>
            </a:r>
            <a:endParaRPr lang="en-US" b="1" dirty="0">
              <a:solidFill>
                <a:srgbClr val="0070C0"/>
              </a:solidFill>
            </a:endParaRPr>
          </a:p>
        </p:txBody>
      </p:sp>
      <p:pic>
        <p:nvPicPr>
          <p:cNvPr id="5" name="Picture 4" descr="4prodmktmodelslrequilhoriz.jpg"/>
          <p:cNvPicPr>
            <a:picLocks noChangeAspect="1"/>
          </p:cNvPicPr>
          <p:nvPr/>
        </p:nvPicPr>
        <p:blipFill>
          <a:blip r:embed="rId5" cstate="print"/>
          <a:stretch>
            <a:fillRect/>
          </a:stretch>
        </p:blipFill>
        <p:spPr>
          <a:xfrm>
            <a:off x="152398" y="26126"/>
            <a:ext cx="8497957" cy="2057400"/>
          </a:xfrm>
          <a:prstGeom prst="rect">
            <a:avLst/>
          </a:prstGeom>
        </p:spPr>
      </p:pic>
      <p:sp>
        <p:nvSpPr>
          <p:cNvPr id="3" name="TPAnswers"/>
          <p:cNvSpPr>
            <a:spLocks noGrp="1"/>
          </p:cNvSpPr>
          <p:nvPr>
            <p:ph type="body" idx="1"/>
            <p:custDataLst>
              <p:tags r:id="rId2"/>
            </p:custDataLst>
          </p:nvPr>
        </p:nvSpPr>
        <p:spPr>
          <a:xfrm>
            <a:off x="555170" y="3446938"/>
            <a:ext cx="1600200" cy="2087563"/>
          </a:xfrm>
        </p:spPr>
        <p:txBody>
          <a:bodyPr>
            <a:normAutofit fontScale="92500" lnSpcReduction="1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6" name="CorShape1"/>
          <p:cNvSpPr/>
          <p:nvPr>
            <p:custDataLst>
              <p:tags r:id="rId3"/>
            </p:custDataLst>
          </p:nvPr>
        </p:nvSpPr>
        <p:spPr>
          <a:xfrm rot="10800000">
            <a:off x="365759" y="350520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9538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73379" y="2079171"/>
            <a:ext cx="8305800" cy="1143000"/>
          </a:xfrm>
        </p:spPr>
        <p:txBody>
          <a:bodyPr>
            <a:normAutofit fontScale="90000"/>
          </a:bodyPr>
          <a:lstStyle/>
          <a:p>
            <a:pPr algn="l"/>
            <a:r>
              <a:rPr lang="en-US" b="1" dirty="0" smtClean="0"/>
              <a:t>42. Which graphs best represent oligopolies in long run equilibrium?</a:t>
            </a:r>
            <a:endParaRPr lang="en-US" b="1" dirty="0"/>
          </a:p>
        </p:txBody>
      </p:sp>
      <p:pic>
        <p:nvPicPr>
          <p:cNvPr id="5" name="Picture 4" descr="4prodmktmodelslrequilhoriz.jpg"/>
          <p:cNvPicPr>
            <a:picLocks noChangeAspect="1"/>
          </p:cNvPicPr>
          <p:nvPr/>
        </p:nvPicPr>
        <p:blipFill>
          <a:blip r:embed="rId4" cstate="print"/>
          <a:stretch>
            <a:fillRect/>
          </a:stretch>
        </p:blipFill>
        <p:spPr>
          <a:xfrm>
            <a:off x="152399" y="0"/>
            <a:ext cx="8497957" cy="2057400"/>
          </a:xfrm>
          <a:prstGeom prst="rect">
            <a:avLst/>
          </a:prstGeom>
        </p:spPr>
      </p:pic>
      <p:sp>
        <p:nvSpPr>
          <p:cNvPr id="3" name="TPAnswers"/>
          <p:cNvSpPr>
            <a:spLocks noGrp="1"/>
          </p:cNvSpPr>
          <p:nvPr>
            <p:ph type="body" idx="1"/>
            <p:custDataLst>
              <p:tags r:id="rId2"/>
            </p:custDataLst>
          </p:nvPr>
        </p:nvSpPr>
        <p:spPr>
          <a:xfrm>
            <a:off x="457200" y="3733800"/>
            <a:ext cx="8458200" cy="2392363"/>
          </a:xfrm>
        </p:spPr>
        <p:txBody>
          <a:bodyPr>
            <a:normAutofit fontScale="92500" lnSpcReduction="20000"/>
          </a:bodyPr>
          <a:lstStyle/>
          <a:p>
            <a:pPr marL="514350" indent="-514350">
              <a:buFont typeface="Arial" pitchFamily="34" charset="0"/>
              <a:buAutoNum type="arabicPeriod"/>
            </a:pPr>
            <a:r>
              <a:rPr lang="en-US" dirty="0" smtClean="0"/>
              <a:t>A only</a:t>
            </a:r>
          </a:p>
          <a:p>
            <a:pPr marL="514350" indent="-514350">
              <a:buFont typeface="Arial" pitchFamily="34" charset="0"/>
              <a:buAutoNum type="arabicPeriod"/>
            </a:pPr>
            <a:r>
              <a:rPr lang="en-US" dirty="0" smtClean="0"/>
              <a:t>C and D</a:t>
            </a:r>
          </a:p>
          <a:p>
            <a:pPr marL="514350" indent="-514350">
              <a:buFont typeface="Arial" pitchFamily="34" charset="0"/>
              <a:buAutoNum type="arabicPeriod"/>
            </a:pPr>
            <a:r>
              <a:rPr lang="en-US" dirty="0" smtClean="0"/>
              <a:t>C only</a:t>
            </a:r>
          </a:p>
          <a:p>
            <a:pPr marL="514350" indent="-514350">
              <a:buFont typeface="Arial" pitchFamily="34" charset="0"/>
              <a:buAutoNum type="arabicPeriod"/>
            </a:pPr>
            <a:r>
              <a:rPr lang="en-US" dirty="0" smtClean="0"/>
              <a:t>D only</a:t>
            </a:r>
          </a:p>
          <a:p>
            <a:pPr marL="514350" indent="-514350">
              <a:buFont typeface="Arial" pitchFamily="34" charset="0"/>
              <a:buAutoNum type="arabicPeriod"/>
            </a:pPr>
            <a:r>
              <a:rPr lang="en-US" dirty="0" smtClean="0"/>
              <a:t>A and C</a:t>
            </a:r>
            <a:endParaRPr lang="en-US" dirty="0"/>
          </a:p>
        </p:txBody>
      </p:sp>
    </p:spTree>
    <p:custDataLst>
      <p:tags r:id="rId1"/>
    </p:custDataLst>
    <p:extLst>
      <p:ext uri="{BB962C8B-B14F-4D97-AF65-F5344CB8AC3E}">
        <p14:creationId xmlns:p14="http://schemas.microsoft.com/office/powerpoint/2010/main" val="3949695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73379" y="2079171"/>
            <a:ext cx="8305800" cy="1143000"/>
          </a:xfrm>
        </p:spPr>
        <p:txBody>
          <a:bodyPr>
            <a:normAutofit fontScale="90000"/>
          </a:bodyPr>
          <a:lstStyle/>
          <a:p>
            <a:pPr algn="l"/>
            <a:r>
              <a:rPr lang="en-US" b="1" dirty="0" smtClean="0">
                <a:solidFill>
                  <a:srgbClr val="0070C0"/>
                </a:solidFill>
              </a:rPr>
              <a:t>42. Which graphs best represent oligopolies in long run equilibrium?</a:t>
            </a:r>
            <a:endParaRPr lang="en-US" b="1" dirty="0">
              <a:solidFill>
                <a:srgbClr val="0070C0"/>
              </a:solidFill>
            </a:endParaRPr>
          </a:p>
        </p:txBody>
      </p:sp>
      <p:pic>
        <p:nvPicPr>
          <p:cNvPr id="5" name="Picture 4" descr="4prodmktmodelslrequilhoriz.jpg"/>
          <p:cNvPicPr>
            <a:picLocks noChangeAspect="1"/>
          </p:cNvPicPr>
          <p:nvPr/>
        </p:nvPicPr>
        <p:blipFill>
          <a:blip r:embed="rId5" cstate="print"/>
          <a:stretch>
            <a:fillRect/>
          </a:stretch>
        </p:blipFill>
        <p:spPr>
          <a:xfrm>
            <a:off x="152399" y="0"/>
            <a:ext cx="8497957" cy="2057400"/>
          </a:xfrm>
          <a:prstGeom prst="rect">
            <a:avLst/>
          </a:prstGeom>
        </p:spPr>
      </p:pic>
      <p:sp>
        <p:nvSpPr>
          <p:cNvPr id="3" name="TPAnswers"/>
          <p:cNvSpPr>
            <a:spLocks noGrp="1"/>
          </p:cNvSpPr>
          <p:nvPr>
            <p:ph type="body" idx="1"/>
            <p:custDataLst>
              <p:tags r:id="rId2"/>
            </p:custDataLst>
          </p:nvPr>
        </p:nvSpPr>
        <p:spPr>
          <a:xfrm>
            <a:off x="457200" y="3733800"/>
            <a:ext cx="8458200" cy="2392363"/>
          </a:xfrm>
        </p:spPr>
        <p:txBody>
          <a:bodyPr>
            <a:normAutofit fontScale="92500" lnSpcReduction="20000"/>
          </a:bodyPr>
          <a:lstStyle/>
          <a:p>
            <a:pPr marL="514350" indent="-514350">
              <a:buFont typeface="Arial" pitchFamily="34" charset="0"/>
              <a:buAutoNum type="arabicPeriod"/>
            </a:pPr>
            <a:r>
              <a:rPr lang="en-US" dirty="0" smtClean="0"/>
              <a:t>A only</a:t>
            </a:r>
          </a:p>
          <a:p>
            <a:pPr marL="514350" indent="-514350">
              <a:buFont typeface="Arial" pitchFamily="34" charset="0"/>
              <a:buAutoNum type="arabicPeriod"/>
            </a:pPr>
            <a:r>
              <a:rPr lang="en-US" dirty="0" smtClean="0"/>
              <a:t>C and D</a:t>
            </a:r>
          </a:p>
          <a:p>
            <a:pPr marL="514350" indent="-514350">
              <a:buFont typeface="Arial" pitchFamily="34" charset="0"/>
              <a:buAutoNum type="arabicPeriod"/>
            </a:pPr>
            <a:r>
              <a:rPr lang="en-US" dirty="0" smtClean="0"/>
              <a:t>C only</a:t>
            </a:r>
          </a:p>
          <a:p>
            <a:pPr marL="514350" indent="-514350">
              <a:buFont typeface="Arial" pitchFamily="34" charset="0"/>
              <a:buAutoNum type="arabicPeriod"/>
            </a:pPr>
            <a:r>
              <a:rPr lang="en-US" dirty="0" smtClean="0"/>
              <a:t>D only</a:t>
            </a:r>
          </a:p>
          <a:p>
            <a:pPr marL="514350" indent="-514350">
              <a:buFont typeface="Arial" pitchFamily="34" charset="0"/>
              <a:buAutoNum type="arabicPeriod"/>
            </a:pPr>
            <a:r>
              <a:rPr lang="en-US" dirty="0" smtClean="0"/>
              <a:t>A and C</a:t>
            </a:r>
            <a:endParaRPr lang="en-US" dirty="0"/>
          </a:p>
        </p:txBody>
      </p:sp>
      <p:sp>
        <p:nvSpPr>
          <p:cNvPr id="6" name="CorShape1"/>
          <p:cNvSpPr/>
          <p:nvPr>
            <p:custDataLst>
              <p:tags r:id="rId3"/>
            </p:custDataLst>
          </p:nvPr>
        </p:nvSpPr>
        <p:spPr>
          <a:xfrm rot="10800000">
            <a:off x="233679" y="5610013"/>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0637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590800" cy="2590800"/>
          </a:xfrm>
        </p:spPr>
        <p:txBody>
          <a:bodyPr>
            <a:normAutofit fontScale="90000"/>
          </a:bodyPr>
          <a:lstStyle/>
          <a:p>
            <a:r>
              <a:rPr lang="en-US" sz="3600" b="1" dirty="0" smtClean="0"/>
              <a:t>43 What is:</a:t>
            </a:r>
            <a:br>
              <a:rPr lang="en-US" sz="3600" b="1" dirty="0" smtClean="0"/>
            </a:br>
            <a:r>
              <a:rPr lang="en-US" sz="3600" b="1" dirty="0" smtClean="0"/>
              <a:t> - prof max Q</a:t>
            </a:r>
            <a:br>
              <a:rPr lang="en-US" sz="3600" b="1" dirty="0" smtClean="0"/>
            </a:br>
            <a:r>
              <a:rPr lang="en-US" sz="3600" b="1" dirty="0" smtClean="0"/>
              <a:t>- prod </a:t>
            </a:r>
            <a:r>
              <a:rPr lang="en-US" sz="3600" b="1" dirty="0" err="1" smtClean="0"/>
              <a:t>eff</a:t>
            </a:r>
            <a:r>
              <a:rPr lang="en-US" sz="3600" b="1" dirty="0" smtClean="0"/>
              <a:t> Q</a:t>
            </a:r>
            <a:br>
              <a:rPr lang="en-US" sz="3600" b="1" dirty="0" smtClean="0"/>
            </a:br>
            <a:r>
              <a:rPr lang="en-US" sz="3600" b="1" dirty="0" smtClean="0"/>
              <a:t> - </a:t>
            </a:r>
            <a:r>
              <a:rPr lang="en-US" sz="3600" b="1" dirty="0" err="1" smtClean="0"/>
              <a:t>alloc</a:t>
            </a:r>
            <a:r>
              <a:rPr lang="en-US" sz="3600" b="1" dirty="0" smtClean="0"/>
              <a:t> </a:t>
            </a:r>
            <a:r>
              <a:rPr lang="en-US" sz="3600" b="1" dirty="0" err="1" smtClean="0"/>
              <a:t>eff</a:t>
            </a:r>
            <a:r>
              <a:rPr lang="en-US" sz="3600" b="1" dirty="0" smtClean="0"/>
              <a:t> Q?</a:t>
            </a:r>
            <a:endParaRPr lang="en-US" sz="3600" b="1" dirty="0"/>
          </a:p>
        </p:txBody>
      </p:sp>
      <p:pic>
        <p:nvPicPr>
          <p:cNvPr id="7" name="Picture 6" descr="oligprofletter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9908" y="-609600"/>
            <a:ext cx="6138041" cy="3962400"/>
          </a:xfrm>
          <a:prstGeom prst="rect">
            <a:avLst/>
          </a:prstGeom>
          <a:noFill/>
          <a:ln>
            <a:noFill/>
          </a:ln>
        </p:spPr>
      </p:pic>
      <p:sp>
        <p:nvSpPr>
          <p:cNvPr id="3" name="TPAnswers"/>
          <p:cNvSpPr>
            <a:spLocks noGrp="1"/>
          </p:cNvSpPr>
          <p:nvPr>
            <p:ph type="body" idx="1"/>
            <p:custDataLst>
              <p:tags r:id="rId2"/>
            </p:custDataLst>
          </p:nvPr>
        </p:nvSpPr>
        <p:spPr>
          <a:xfrm>
            <a:off x="457200" y="2819400"/>
            <a:ext cx="2819400" cy="3306763"/>
          </a:xfrm>
        </p:spPr>
        <p:txBody>
          <a:bodyPr>
            <a:normAutofit/>
          </a:bodyPr>
          <a:lstStyle/>
          <a:p>
            <a:pPr marL="514350" indent="-514350">
              <a:buFont typeface="Arial" pitchFamily="34" charset="0"/>
              <a:buAutoNum type="arabicPeriod"/>
            </a:pPr>
            <a:r>
              <a:rPr lang="en-US" dirty="0" smtClean="0"/>
              <a:t>f, g, j</a:t>
            </a:r>
          </a:p>
          <a:p>
            <a:pPr marL="514350" indent="-514350">
              <a:buFont typeface="Arial" pitchFamily="34" charset="0"/>
              <a:buAutoNum type="arabicPeriod"/>
            </a:pPr>
            <a:r>
              <a:rPr lang="en-US" dirty="0" smtClean="0"/>
              <a:t>g, h, f</a:t>
            </a:r>
          </a:p>
          <a:p>
            <a:pPr marL="514350" indent="-514350">
              <a:buFont typeface="Arial" pitchFamily="34" charset="0"/>
              <a:buAutoNum type="arabicPeriod"/>
            </a:pPr>
            <a:r>
              <a:rPr lang="en-US" dirty="0" smtClean="0"/>
              <a:t>h, f, j</a:t>
            </a:r>
          </a:p>
          <a:p>
            <a:pPr marL="514350" indent="-514350">
              <a:buFont typeface="Arial" pitchFamily="34" charset="0"/>
              <a:buAutoNum type="arabicPeriod"/>
            </a:pPr>
            <a:r>
              <a:rPr lang="en-US" dirty="0" smtClean="0"/>
              <a:t>f, h, g</a:t>
            </a:r>
          </a:p>
          <a:p>
            <a:pPr marL="514350" indent="-514350">
              <a:buFont typeface="Arial" pitchFamily="34" charset="0"/>
              <a:buAutoNum type="arabicPeriod"/>
            </a:pPr>
            <a:r>
              <a:rPr lang="en-US" dirty="0" smtClean="0"/>
              <a:t>f, g, h</a:t>
            </a:r>
            <a:endParaRPr lang="en-US" dirty="0"/>
          </a:p>
        </p:txBody>
      </p:sp>
    </p:spTree>
    <p:custDataLst>
      <p:tags r:id="rId1"/>
    </p:custDataLst>
    <p:extLst>
      <p:ext uri="{BB962C8B-B14F-4D97-AF65-F5344CB8AC3E}">
        <p14:creationId xmlns:p14="http://schemas.microsoft.com/office/powerpoint/2010/main" val="1955256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590800" cy="2590800"/>
          </a:xfrm>
        </p:spPr>
        <p:txBody>
          <a:bodyPr>
            <a:normAutofit fontScale="90000"/>
          </a:bodyPr>
          <a:lstStyle/>
          <a:p>
            <a:r>
              <a:rPr lang="en-US" sz="3600" b="1" dirty="0" smtClean="0">
                <a:solidFill>
                  <a:srgbClr val="0070C0"/>
                </a:solidFill>
              </a:rPr>
              <a:t>43 What is:</a:t>
            </a:r>
            <a:br>
              <a:rPr lang="en-US" sz="3600" b="1" dirty="0" smtClean="0">
                <a:solidFill>
                  <a:srgbClr val="0070C0"/>
                </a:solidFill>
              </a:rPr>
            </a:br>
            <a:r>
              <a:rPr lang="en-US" sz="3600" b="1" dirty="0" smtClean="0">
                <a:solidFill>
                  <a:srgbClr val="0070C0"/>
                </a:solidFill>
              </a:rPr>
              <a:t> - prof max Q</a:t>
            </a:r>
            <a:br>
              <a:rPr lang="en-US" sz="3600" b="1" dirty="0" smtClean="0">
                <a:solidFill>
                  <a:srgbClr val="0070C0"/>
                </a:solidFill>
              </a:rPr>
            </a:br>
            <a:r>
              <a:rPr lang="en-US" sz="3600" b="1" dirty="0" smtClean="0">
                <a:solidFill>
                  <a:srgbClr val="0070C0"/>
                </a:solidFill>
              </a:rPr>
              <a:t>- prod </a:t>
            </a:r>
            <a:r>
              <a:rPr lang="en-US" sz="3600" b="1" dirty="0" err="1" smtClean="0">
                <a:solidFill>
                  <a:srgbClr val="0070C0"/>
                </a:solidFill>
              </a:rPr>
              <a:t>eff</a:t>
            </a:r>
            <a:r>
              <a:rPr lang="en-US" sz="3600" b="1" dirty="0" smtClean="0">
                <a:solidFill>
                  <a:srgbClr val="0070C0"/>
                </a:solidFill>
              </a:rPr>
              <a:t> Q</a:t>
            </a:r>
            <a:br>
              <a:rPr lang="en-US" sz="3600" b="1" dirty="0" smtClean="0">
                <a:solidFill>
                  <a:srgbClr val="0070C0"/>
                </a:solidFill>
              </a:rPr>
            </a:br>
            <a:r>
              <a:rPr lang="en-US" sz="3600" b="1" dirty="0" smtClean="0">
                <a:solidFill>
                  <a:srgbClr val="0070C0"/>
                </a:solidFill>
              </a:rPr>
              <a:t> - </a:t>
            </a:r>
            <a:r>
              <a:rPr lang="en-US" sz="3600" b="1" dirty="0" err="1" smtClean="0">
                <a:solidFill>
                  <a:srgbClr val="0070C0"/>
                </a:solidFill>
              </a:rPr>
              <a:t>alloc</a:t>
            </a:r>
            <a:r>
              <a:rPr lang="en-US" sz="3600" b="1" dirty="0" smtClean="0">
                <a:solidFill>
                  <a:srgbClr val="0070C0"/>
                </a:solidFill>
              </a:rPr>
              <a:t> </a:t>
            </a:r>
            <a:r>
              <a:rPr lang="en-US" sz="3600" b="1" dirty="0" err="1" smtClean="0">
                <a:solidFill>
                  <a:srgbClr val="0070C0"/>
                </a:solidFill>
              </a:rPr>
              <a:t>eff</a:t>
            </a:r>
            <a:r>
              <a:rPr lang="en-US" sz="3600" b="1" dirty="0" smtClean="0">
                <a:solidFill>
                  <a:srgbClr val="0070C0"/>
                </a:solidFill>
              </a:rPr>
              <a:t> Q?</a:t>
            </a:r>
            <a:endParaRPr lang="en-US" sz="3600" b="1" dirty="0">
              <a:solidFill>
                <a:srgbClr val="0070C0"/>
              </a:solidFill>
            </a:endParaRPr>
          </a:p>
        </p:txBody>
      </p:sp>
      <p:pic>
        <p:nvPicPr>
          <p:cNvPr id="7" name="Picture 6" descr="oligprofletter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9908" y="-609600"/>
            <a:ext cx="6138041" cy="3962400"/>
          </a:xfrm>
          <a:prstGeom prst="rect">
            <a:avLst/>
          </a:prstGeom>
          <a:noFill/>
          <a:ln>
            <a:noFill/>
          </a:ln>
        </p:spPr>
      </p:pic>
      <p:sp>
        <p:nvSpPr>
          <p:cNvPr id="10" name="CorShape1"/>
          <p:cNvSpPr/>
          <p:nvPr>
            <p:custDataLst>
              <p:tags r:id="rId2"/>
            </p:custDataLst>
          </p:nvPr>
        </p:nvSpPr>
        <p:spPr>
          <a:xfrm rot="10800000">
            <a:off x="172720" y="5226981"/>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819400"/>
            <a:ext cx="2819400" cy="3306763"/>
          </a:xfrm>
        </p:spPr>
        <p:txBody>
          <a:bodyPr>
            <a:normAutofit/>
          </a:bodyPr>
          <a:lstStyle/>
          <a:p>
            <a:pPr marL="514350" indent="-514350">
              <a:buFont typeface="Arial" pitchFamily="34" charset="0"/>
              <a:buAutoNum type="arabicPeriod"/>
            </a:pPr>
            <a:r>
              <a:rPr lang="en-US" dirty="0" smtClean="0"/>
              <a:t>f, g, j</a:t>
            </a:r>
          </a:p>
          <a:p>
            <a:pPr marL="514350" indent="-514350">
              <a:buFont typeface="Arial" pitchFamily="34" charset="0"/>
              <a:buAutoNum type="arabicPeriod"/>
            </a:pPr>
            <a:r>
              <a:rPr lang="en-US" dirty="0" smtClean="0"/>
              <a:t>g, h, f</a:t>
            </a:r>
          </a:p>
          <a:p>
            <a:pPr marL="514350" indent="-514350">
              <a:buFont typeface="Arial" pitchFamily="34" charset="0"/>
              <a:buAutoNum type="arabicPeriod"/>
            </a:pPr>
            <a:r>
              <a:rPr lang="en-US" dirty="0" smtClean="0"/>
              <a:t>h, f, j</a:t>
            </a:r>
          </a:p>
          <a:p>
            <a:pPr marL="514350" indent="-514350">
              <a:buFont typeface="Arial" pitchFamily="34" charset="0"/>
              <a:buAutoNum type="arabicPeriod"/>
            </a:pPr>
            <a:r>
              <a:rPr lang="en-US" dirty="0" smtClean="0"/>
              <a:t>f, h, g</a:t>
            </a:r>
          </a:p>
          <a:p>
            <a:pPr marL="514350" indent="-514350">
              <a:buFont typeface="Arial" pitchFamily="34" charset="0"/>
              <a:buAutoNum type="arabicPeriod"/>
            </a:pPr>
            <a:r>
              <a:rPr lang="en-US" dirty="0" smtClean="0"/>
              <a:t>f, g, h</a:t>
            </a:r>
            <a:endParaRPr lang="en-US" dirty="0"/>
          </a:p>
        </p:txBody>
      </p:sp>
    </p:spTree>
    <p:custDataLst>
      <p:tags r:id="rId1"/>
    </p:custDataLst>
    <p:extLst>
      <p:ext uri="{BB962C8B-B14F-4D97-AF65-F5344CB8AC3E}">
        <p14:creationId xmlns:p14="http://schemas.microsoft.com/office/powerpoint/2010/main" val="26137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19400" cy="6202362"/>
          </a:xfrm>
        </p:spPr>
        <p:txBody>
          <a:bodyPr>
            <a:normAutofit/>
          </a:bodyPr>
          <a:lstStyle/>
          <a:p>
            <a:r>
              <a:rPr lang="en-US" sz="2800" b="1" dirty="0" smtClean="0"/>
              <a:t>For the following questions refer to this game theory matrix where the numerical data show the profits resulting from alternative combinations of advertising strategies for Ajax and Acme. </a:t>
            </a:r>
            <a:endParaRPr lang="en-US" sz="2800" b="1" dirty="0"/>
          </a:p>
        </p:txBody>
      </p:sp>
      <p:pic>
        <p:nvPicPr>
          <p:cNvPr id="3" name="Picture 2" descr="11bmatrixclicker.jpg"/>
          <p:cNvPicPr>
            <a:picLocks noChangeAspect="1"/>
          </p:cNvPicPr>
          <p:nvPr/>
        </p:nvPicPr>
        <p:blipFill>
          <a:blip r:embed="rId3" cstate="print"/>
          <a:stretch>
            <a:fillRect/>
          </a:stretch>
        </p:blipFill>
        <p:spPr>
          <a:xfrm>
            <a:off x="3778571" y="762000"/>
            <a:ext cx="5365429" cy="4419600"/>
          </a:xfrm>
          <a:prstGeom prst="rect">
            <a:avLst/>
          </a:prstGeom>
        </p:spPr>
      </p:pic>
    </p:spTree>
    <p:custDataLst>
      <p:tags r:id="rId1"/>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447" y="0"/>
            <a:ext cx="3962400" cy="1447800"/>
          </a:xfrm>
        </p:spPr>
        <p:txBody>
          <a:bodyPr>
            <a:normAutofit/>
          </a:bodyPr>
          <a:lstStyle/>
          <a:p>
            <a:pPr algn="l"/>
            <a:r>
              <a:rPr lang="en-US" sz="3600" b="1" dirty="0" smtClean="0"/>
              <a:t>44. The dominant strategy will be:</a:t>
            </a:r>
            <a:endParaRPr lang="en-US" sz="3600" b="1" dirty="0"/>
          </a:p>
        </p:txBody>
      </p:sp>
      <p:pic>
        <p:nvPicPr>
          <p:cNvPr id="5" name="Picture 4" descr="11bmatrixclicker.jpg"/>
          <p:cNvPicPr>
            <a:picLocks noChangeAspect="1"/>
          </p:cNvPicPr>
          <p:nvPr/>
        </p:nvPicPr>
        <p:blipFill>
          <a:blip r:embed="rId4" cstate="print"/>
          <a:stretch>
            <a:fillRect/>
          </a:stretch>
        </p:blipFill>
        <p:spPr>
          <a:xfrm>
            <a:off x="4190999" y="304800"/>
            <a:ext cx="5365429" cy="4419600"/>
          </a:xfrm>
          <a:prstGeom prst="rect">
            <a:avLst/>
          </a:prstGeom>
        </p:spPr>
      </p:pic>
      <p:sp>
        <p:nvSpPr>
          <p:cNvPr id="3" name="TPAnswers"/>
          <p:cNvSpPr>
            <a:spLocks noGrp="1"/>
          </p:cNvSpPr>
          <p:nvPr>
            <p:ph type="body" idx="1"/>
            <p:custDataLst>
              <p:tags r:id="rId2"/>
            </p:custDataLst>
          </p:nvPr>
        </p:nvSpPr>
        <p:spPr>
          <a:xfrm>
            <a:off x="457199" y="1447800"/>
            <a:ext cx="3733800" cy="4221163"/>
          </a:xfrm>
        </p:spPr>
        <p:txBody>
          <a:bodyPr>
            <a:normAutofit lnSpcReduction="10000"/>
          </a:bodyPr>
          <a:lstStyle/>
          <a:p>
            <a:pPr marL="514350" indent="-514350">
              <a:buFont typeface="Arial" pitchFamily="34" charset="0"/>
              <a:buAutoNum type="arabicPeriod"/>
            </a:pPr>
            <a:r>
              <a:rPr lang="en-US" dirty="0" smtClean="0"/>
              <a:t>Large for Ajax; small for Acme</a:t>
            </a:r>
          </a:p>
          <a:p>
            <a:pPr marL="514350" indent="-514350">
              <a:buFont typeface="Arial" pitchFamily="34" charset="0"/>
              <a:buAutoNum type="arabicPeriod"/>
            </a:pPr>
            <a:r>
              <a:rPr lang="en-US" dirty="0" smtClean="0"/>
              <a:t>Small for Ajax; large for Acme</a:t>
            </a:r>
          </a:p>
          <a:p>
            <a:pPr marL="514350" indent="-514350">
              <a:buFont typeface="Arial" pitchFamily="34" charset="0"/>
              <a:buAutoNum type="arabicPeriod"/>
            </a:pPr>
            <a:r>
              <a:rPr lang="en-US" dirty="0" smtClean="0"/>
              <a:t>Large budget for both</a:t>
            </a:r>
          </a:p>
          <a:p>
            <a:pPr marL="514350" indent="-514350">
              <a:buFont typeface="Arial" pitchFamily="34" charset="0"/>
              <a:buAutoNum type="arabicPeriod"/>
            </a:pPr>
            <a:r>
              <a:rPr lang="en-US" dirty="0" smtClean="0"/>
              <a:t>Small budget for both</a:t>
            </a:r>
            <a:endParaRPr lang="en-US" dirty="0"/>
          </a:p>
        </p:txBody>
      </p:sp>
    </p:spTree>
    <p:custDataLst>
      <p:tags r:id="rId1"/>
    </p:custDataLst>
    <p:extLst>
      <p:ext uri="{BB962C8B-B14F-4D97-AF65-F5344CB8AC3E}">
        <p14:creationId xmlns:p14="http://schemas.microsoft.com/office/powerpoint/2010/main" val="100553084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447" y="0"/>
            <a:ext cx="3962400" cy="1447800"/>
          </a:xfrm>
        </p:spPr>
        <p:txBody>
          <a:bodyPr>
            <a:normAutofit/>
          </a:bodyPr>
          <a:lstStyle/>
          <a:p>
            <a:pPr algn="l"/>
            <a:r>
              <a:rPr lang="en-US" sz="3600" b="1" dirty="0" smtClean="0">
                <a:solidFill>
                  <a:srgbClr val="0070C0"/>
                </a:solidFill>
              </a:rPr>
              <a:t>44. The dominant strategy will be:</a:t>
            </a:r>
            <a:endParaRPr lang="en-US" sz="3600" b="1" dirty="0">
              <a:solidFill>
                <a:srgbClr val="0070C0"/>
              </a:solidFill>
            </a:endParaRPr>
          </a:p>
        </p:txBody>
      </p:sp>
      <p:pic>
        <p:nvPicPr>
          <p:cNvPr id="5" name="Picture 4" descr="11bmatrixclicker.jpg"/>
          <p:cNvPicPr>
            <a:picLocks noChangeAspect="1"/>
          </p:cNvPicPr>
          <p:nvPr/>
        </p:nvPicPr>
        <p:blipFill>
          <a:blip r:embed="rId5" cstate="print"/>
          <a:stretch>
            <a:fillRect/>
          </a:stretch>
        </p:blipFill>
        <p:spPr>
          <a:xfrm>
            <a:off x="4190999" y="304800"/>
            <a:ext cx="5365429" cy="4419600"/>
          </a:xfrm>
          <a:prstGeom prst="rect">
            <a:avLst/>
          </a:prstGeom>
        </p:spPr>
      </p:pic>
      <p:sp>
        <p:nvSpPr>
          <p:cNvPr id="7" name="CorShape1"/>
          <p:cNvSpPr/>
          <p:nvPr>
            <p:custDataLst>
              <p:tags r:id="rId2"/>
            </p:custDataLst>
          </p:nvPr>
        </p:nvSpPr>
        <p:spPr>
          <a:xfrm rot="10800000">
            <a:off x="4482" y="3361774"/>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199" y="1447800"/>
            <a:ext cx="3733800" cy="4221163"/>
          </a:xfrm>
        </p:spPr>
        <p:txBody>
          <a:bodyPr>
            <a:normAutofit lnSpcReduction="10000"/>
          </a:bodyPr>
          <a:lstStyle/>
          <a:p>
            <a:pPr marL="514350" indent="-514350">
              <a:buFont typeface="Arial" pitchFamily="34" charset="0"/>
              <a:buAutoNum type="arabicPeriod"/>
            </a:pPr>
            <a:r>
              <a:rPr lang="en-US" dirty="0" smtClean="0"/>
              <a:t>Large for Ajax; small for Acme</a:t>
            </a:r>
          </a:p>
          <a:p>
            <a:pPr marL="514350" indent="-514350">
              <a:buFont typeface="Arial" pitchFamily="34" charset="0"/>
              <a:buAutoNum type="arabicPeriod"/>
            </a:pPr>
            <a:r>
              <a:rPr lang="en-US" dirty="0" smtClean="0"/>
              <a:t>Small for Ajax; large for Acme</a:t>
            </a:r>
          </a:p>
          <a:p>
            <a:pPr marL="514350" indent="-514350">
              <a:buFont typeface="Arial" pitchFamily="34" charset="0"/>
              <a:buAutoNum type="arabicPeriod"/>
            </a:pPr>
            <a:r>
              <a:rPr lang="en-US" dirty="0" smtClean="0"/>
              <a:t>Large budget for both</a:t>
            </a:r>
          </a:p>
          <a:p>
            <a:pPr marL="514350" indent="-514350">
              <a:buFont typeface="Arial" pitchFamily="34" charset="0"/>
              <a:buAutoNum type="arabicPeriod"/>
            </a:pPr>
            <a:r>
              <a:rPr lang="en-US" dirty="0" smtClean="0"/>
              <a:t>Small budget for both</a:t>
            </a:r>
            <a:endParaRPr lang="en-US" dirty="0"/>
          </a:p>
        </p:txBody>
      </p:sp>
    </p:spTree>
    <p:custDataLst>
      <p:tags r:id="rId1"/>
    </p:custDataLst>
    <p:extLst>
      <p:ext uri="{BB962C8B-B14F-4D97-AF65-F5344CB8AC3E}">
        <p14:creationId xmlns:p14="http://schemas.microsoft.com/office/powerpoint/2010/main" val="205889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5401"/>
            <a:ext cx="4267200" cy="1803400"/>
          </a:xfrm>
        </p:spPr>
        <p:txBody>
          <a:bodyPr>
            <a:normAutofit/>
          </a:bodyPr>
          <a:lstStyle/>
          <a:p>
            <a:pPr algn="l"/>
            <a:r>
              <a:rPr lang="en-US" sz="3600" b="1" dirty="0" smtClean="0"/>
              <a:t>45. The Nash equilibrium will be cell:</a:t>
            </a:r>
            <a:endParaRPr lang="en-US" sz="3600" b="1" dirty="0"/>
          </a:p>
        </p:txBody>
      </p:sp>
      <p:pic>
        <p:nvPicPr>
          <p:cNvPr id="5" name="Picture 4" descr="11bmatrixclicker.jpg"/>
          <p:cNvPicPr>
            <a:picLocks noChangeAspect="1"/>
          </p:cNvPicPr>
          <p:nvPr/>
        </p:nvPicPr>
        <p:blipFill>
          <a:blip r:embed="rId4" cstate="print"/>
          <a:stretch>
            <a:fillRect/>
          </a:stretch>
        </p:blipFill>
        <p:spPr>
          <a:xfrm>
            <a:off x="4289612" y="-152400"/>
            <a:ext cx="5365429" cy="4419600"/>
          </a:xfrm>
          <a:prstGeom prst="rect">
            <a:avLst/>
          </a:prstGeom>
        </p:spPr>
      </p:pic>
      <p:sp>
        <p:nvSpPr>
          <p:cNvPr id="3" name="TPAnswers"/>
          <p:cNvSpPr>
            <a:spLocks noGrp="1"/>
          </p:cNvSpPr>
          <p:nvPr>
            <p:ph type="body" idx="1"/>
            <p:custDataLst>
              <p:tags r:id="rId2"/>
            </p:custDataLst>
          </p:nvPr>
        </p:nvSpPr>
        <p:spPr>
          <a:xfrm>
            <a:off x="457200" y="1981200"/>
            <a:ext cx="1981200" cy="2773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Tree>
    <p:custDataLst>
      <p:tags r:id="rId1"/>
    </p:custDataLst>
    <p:extLst>
      <p:ext uri="{BB962C8B-B14F-4D97-AF65-F5344CB8AC3E}">
        <p14:creationId xmlns:p14="http://schemas.microsoft.com/office/powerpoint/2010/main" val="191205942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5401"/>
            <a:ext cx="4267200" cy="1803400"/>
          </a:xfrm>
        </p:spPr>
        <p:txBody>
          <a:bodyPr>
            <a:normAutofit/>
          </a:bodyPr>
          <a:lstStyle/>
          <a:p>
            <a:pPr algn="l"/>
            <a:r>
              <a:rPr lang="en-US" sz="3600" b="1" dirty="0" smtClean="0">
                <a:solidFill>
                  <a:srgbClr val="0070C0"/>
                </a:solidFill>
              </a:rPr>
              <a:t>45. The Nash equilibrium will be cell:</a:t>
            </a:r>
            <a:endParaRPr lang="en-US" sz="3600" b="1" dirty="0">
              <a:solidFill>
                <a:srgbClr val="0070C0"/>
              </a:solidFill>
            </a:endParaRPr>
          </a:p>
        </p:txBody>
      </p:sp>
      <p:pic>
        <p:nvPicPr>
          <p:cNvPr id="5" name="Picture 4" descr="11bmatrixclicker.jpg"/>
          <p:cNvPicPr>
            <a:picLocks noChangeAspect="1"/>
          </p:cNvPicPr>
          <p:nvPr/>
        </p:nvPicPr>
        <p:blipFill>
          <a:blip r:embed="rId5" cstate="print"/>
          <a:stretch>
            <a:fillRect/>
          </a:stretch>
        </p:blipFill>
        <p:spPr>
          <a:xfrm>
            <a:off x="4289612" y="-152400"/>
            <a:ext cx="5365429" cy="4419600"/>
          </a:xfrm>
          <a:prstGeom prst="rect">
            <a:avLst/>
          </a:prstGeom>
        </p:spPr>
      </p:pic>
      <p:sp>
        <p:nvSpPr>
          <p:cNvPr id="3" name="TPAnswers"/>
          <p:cNvSpPr>
            <a:spLocks noGrp="1"/>
          </p:cNvSpPr>
          <p:nvPr>
            <p:ph type="body" idx="1"/>
            <p:custDataLst>
              <p:tags r:id="rId2"/>
            </p:custDataLst>
          </p:nvPr>
        </p:nvSpPr>
        <p:spPr>
          <a:xfrm>
            <a:off x="457200" y="1981200"/>
            <a:ext cx="1981200" cy="27733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6" name="CorShape1"/>
          <p:cNvSpPr/>
          <p:nvPr>
            <p:custDataLst>
              <p:tags r:id="rId3"/>
            </p:custDataLst>
          </p:nvPr>
        </p:nvSpPr>
        <p:spPr>
          <a:xfrm rot="10800000">
            <a:off x="172720" y="2057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0759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399" y="152400"/>
            <a:ext cx="8786743" cy="868362"/>
          </a:xfrm>
        </p:spPr>
        <p:txBody>
          <a:bodyPr>
            <a:normAutofit/>
          </a:bodyPr>
          <a:lstStyle/>
          <a:p>
            <a:pPr algn="l"/>
            <a:r>
              <a:rPr lang="en-US" b="1" dirty="0" smtClean="0"/>
              <a:t>1. How many days to ski (using BCA):</a:t>
            </a:r>
            <a:endParaRPr lang="en-US" b="1" dirty="0"/>
          </a:p>
        </p:txBody>
      </p:sp>
      <p:sp>
        <p:nvSpPr>
          <p:cNvPr id="3" name="TPAnswers"/>
          <p:cNvSpPr>
            <a:spLocks noGrp="1"/>
          </p:cNvSpPr>
          <p:nvPr>
            <p:ph type="body" idx="1"/>
            <p:custDataLst>
              <p:tags r:id="rId2"/>
            </p:custDataLst>
          </p:nvPr>
        </p:nvSpPr>
        <p:spPr>
          <a:xfrm>
            <a:off x="762000" y="3143504"/>
            <a:ext cx="1981200" cy="2895600"/>
          </a:xfrm>
        </p:spPr>
        <p:txBody>
          <a:bodyPr>
            <a:noAutofit/>
          </a:bodyPr>
          <a:lstStyle/>
          <a:p>
            <a:pPr marL="514350" indent="-514350">
              <a:buFont typeface="Arial" pitchFamily="34" charset="0"/>
              <a:buAutoNum type="arabicPeriod"/>
            </a:pPr>
            <a:r>
              <a:rPr lang="en-US" sz="2800" dirty="0" smtClean="0"/>
              <a:t>1</a:t>
            </a:r>
          </a:p>
          <a:p>
            <a:pPr marL="514350" indent="-514350">
              <a:buFont typeface="Arial" pitchFamily="34" charset="0"/>
              <a:buAutoNum type="arabicPeriod"/>
            </a:pPr>
            <a:r>
              <a:rPr lang="en-US" sz="2800" dirty="0" smtClean="0"/>
              <a:t>2</a:t>
            </a:r>
          </a:p>
          <a:p>
            <a:pPr marL="514350" indent="-514350">
              <a:buFont typeface="Arial" pitchFamily="34" charset="0"/>
              <a:buAutoNum type="arabicPeriod"/>
            </a:pPr>
            <a:r>
              <a:rPr lang="en-US" sz="2800" dirty="0" smtClean="0"/>
              <a:t>3</a:t>
            </a:r>
          </a:p>
          <a:p>
            <a:pPr marL="514350" indent="-514350">
              <a:buFont typeface="Arial" pitchFamily="34" charset="0"/>
              <a:buAutoNum type="arabicPeriod"/>
            </a:pPr>
            <a:r>
              <a:rPr lang="en-US" sz="2800" dirty="0" smtClean="0"/>
              <a:t>4</a:t>
            </a:r>
          </a:p>
          <a:p>
            <a:pPr marL="514350" indent="-514350">
              <a:buFont typeface="Arial" pitchFamily="34" charset="0"/>
              <a:buAutoNum type="arabicPeriod"/>
            </a:pPr>
            <a:r>
              <a:rPr lang="en-US" sz="2800" dirty="0"/>
              <a:t>5</a:t>
            </a:r>
          </a:p>
        </p:txBody>
      </p:sp>
      <p:pic>
        <p:nvPicPr>
          <p:cNvPr id="167957"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877412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936964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56093" cy="2057400"/>
          </a:xfrm>
        </p:spPr>
        <p:txBody>
          <a:bodyPr>
            <a:normAutofit fontScale="90000"/>
          </a:bodyPr>
          <a:lstStyle/>
          <a:p>
            <a:pPr algn="l"/>
            <a:r>
              <a:rPr lang="en-US" sz="3600" b="1" dirty="0" smtClean="0"/>
              <a:t>46. With collusion and no cheating, the outcome of the game is cell: </a:t>
            </a:r>
            <a:endParaRPr lang="en-US" sz="3600" b="1" dirty="0"/>
          </a:p>
        </p:txBody>
      </p:sp>
      <p:pic>
        <p:nvPicPr>
          <p:cNvPr id="5" name="Picture 4" descr="11bmatrixclicker.jpg"/>
          <p:cNvPicPr>
            <a:picLocks noChangeAspect="1"/>
          </p:cNvPicPr>
          <p:nvPr/>
        </p:nvPicPr>
        <p:blipFill>
          <a:blip r:embed="rId4" cstate="print"/>
          <a:stretch>
            <a:fillRect/>
          </a:stretch>
        </p:blipFill>
        <p:spPr>
          <a:xfrm>
            <a:off x="4191000" y="-28388"/>
            <a:ext cx="5087907" cy="4191000"/>
          </a:xfrm>
          <a:prstGeom prst="rect">
            <a:avLst/>
          </a:prstGeom>
        </p:spPr>
      </p:pic>
      <p:sp>
        <p:nvSpPr>
          <p:cNvPr id="3" name="TPAnswers"/>
          <p:cNvSpPr>
            <a:spLocks noGrp="1"/>
          </p:cNvSpPr>
          <p:nvPr>
            <p:ph type="body" idx="1"/>
            <p:custDataLst>
              <p:tags r:id="rId2"/>
            </p:custDataLst>
          </p:nvPr>
        </p:nvSpPr>
        <p:spPr>
          <a:xfrm>
            <a:off x="527868" y="2133600"/>
            <a:ext cx="1981200" cy="32305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Tree>
    <p:custDataLst>
      <p:tags r:id="rId1"/>
    </p:custDataLst>
    <p:extLst>
      <p:ext uri="{BB962C8B-B14F-4D97-AF65-F5344CB8AC3E}">
        <p14:creationId xmlns:p14="http://schemas.microsoft.com/office/powerpoint/2010/main" val="41922708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4056093" cy="2057400"/>
          </a:xfrm>
        </p:spPr>
        <p:txBody>
          <a:bodyPr>
            <a:normAutofit fontScale="90000"/>
          </a:bodyPr>
          <a:lstStyle/>
          <a:p>
            <a:pPr algn="l"/>
            <a:r>
              <a:rPr lang="en-US" sz="3600" b="1" dirty="0" smtClean="0">
                <a:solidFill>
                  <a:srgbClr val="0070C0"/>
                </a:solidFill>
              </a:rPr>
              <a:t>46. With collusion and no cheating, the outcome of the game is cell: </a:t>
            </a:r>
            <a:endParaRPr lang="en-US" sz="3600" b="1" dirty="0">
              <a:solidFill>
                <a:srgbClr val="0070C0"/>
              </a:solidFill>
            </a:endParaRPr>
          </a:p>
        </p:txBody>
      </p:sp>
      <p:pic>
        <p:nvPicPr>
          <p:cNvPr id="5" name="Picture 4" descr="11bmatrixclicker.jpg"/>
          <p:cNvPicPr>
            <a:picLocks noChangeAspect="1"/>
          </p:cNvPicPr>
          <p:nvPr/>
        </p:nvPicPr>
        <p:blipFill>
          <a:blip r:embed="rId5" cstate="print"/>
          <a:stretch>
            <a:fillRect/>
          </a:stretch>
        </p:blipFill>
        <p:spPr>
          <a:xfrm>
            <a:off x="4191000" y="-28388"/>
            <a:ext cx="5087907" cy="4191000"/>
          </a:xfrm>
          <a:prstGeom prst="rect">
            <a:avLst/>
          </a:prstGeom>
        </p:spPr>
      </p:pic>
      <p:sp>
        <p:nvSpPr>
          <p:cNvPr id="3" name="TPAnswers"/>
          <p:cNvSpPr>
            <a:spLocks noGrp="1"/>
          </p:cNvSpPr>
          <p:nvPr>
            <p:ph type="body" idx="1"/>
            <p:custDataLst>
              <p:tags r:id="rId2"/>
            </p:custDataLst>
          </p:nvPr>
        </p:nvSpPr>
        <p:spPr>
          <a:xfrm>
            <a:off x="527868" y="2133600"/>
            <a:ext cx="1981200" cy="3230563"/>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
        <p:nvSpPr>
          <p:cNvPr id="7" name="CorShape1"/>
          <p:cNvSpPr/>
          <p:nvPr>
            <p:custDataLst>
              <p:tags r:id="rId3"/>
            </p:custDataLst>
          </p:nvPr>
        </p:nvSpPr>
        <p:spPr>
          <a:xfrm rot="10800000">
            <a:off x="203644" y="3962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770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3 Review: Game Theory</a:t>
            </a:r>
            <a:endParaRPr lang="en-US" dirty="0"/>
          </a:p>
        </p:txBody>
      </p:sp>
      <p:sp>
        <p:nvSpPr>
          <p:cNvPr id="3" name="Text Placeholder 2"/>
          <p:cNvSpPr>
            <a:spLocks noGrp="1"/>
          </p:cNvSpPr>
          <p:nvPr>
            <p:ph type="body" idx="1"/>
          </p:nvPr>
        </p:nvSpPr>
        <p:spPr/>
        <p:txBody>
          <a:bodyPr/>
          <a:lstStyle/>
          <a:p>
            <a:r>
              <a:rPr lang="en-US" b="1" dirty="0" smtClean="0"/>
              <a:t>Dominant Strategy: </a:t>
            </a:r>
            <a:r>
              <a:rPr lang="en-US" dirty="0" smtClean="0"/>
              <a:t>a choice for a player that maximizes her satisfaction no matter what her rivals are doing </a:t>
            </a:r>
          </a:p>
          <a:p>
            <a:r>
              <a:rPr lang="en-US" b="1" dirty="0" smtClean="0"/>
              <a:t>Nash Equilibrium: </a:t>
            </a:r>
            <a:r>
              <a:rPr lang="en-US" dirty="0" smtClean="0"/>
              <a:t>the outcome when each player is doing the best they can given what all other players are doing; No one can gain by changing strategies if nobody else does.</a:t>
            </a:r>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96964" y="2362200"/>
            <a:ext cx="8610600" cy="1143000"/>
          </a:xfrm>
        </p:spPr>
        <p:txBody>
          <a:bodyPr>
            <a:normAutofit fontScale="90000"/>
          </a:bodyPr>
          <a:lstStyle/>
          <a:p>
            <a:pPr algn="l"/>
            <a:r>
              <a:rPr lang="en-US" sz="3600" b="1" dirty="0" smtClean="0"/>
              <a:t>47. </a:t>
            </a:r>
            <a:r>
              <a:rPr lang="en-US" sz="3200" b="1" dirty="0" smtClean="0"/>
              <a:t>Which graph shows the changes for cars if improved technology lowers the costs of production?</a:t>
            </a:r>
            <a:r>
              <a:rPr lang="en-US" sz="3600" b="1" dirty="0" smtClean="0"/>
              <a:t> </a:t>
            </a:r>
            <a:endParaRPr lang="en-US" sz="36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64" y="304800"/>
            <a:ext cx="9013687" cy="2133600"/>
          </a:xfrm>
          <a:prstGeom prst="rect">
            <a:avLst/>
          </a:prstGeom>
        </p:spPr>
      </p:pic>
      <p:sp>
        <p:nvSpPr>
          <p:cNvPr id="3" name="TPAnswers"/>
          <p:cNvSpPr>
            <a:spLocks noGrp="1"/>
          </p:cNvSpPr>
          <p:nvPr>
            <p:ph type="body" idx="1"/>
            <p:custDataLst>
              <p:tags r:id="rId2"/>
            </p:custDataLst>
          </p:nvPr>
        </p:nvSpPr>
        <p:spPr>
          <a:xfrm>
            <a:off x="274764" y="3629615"/>
            <a:ext cx="1630236" cy="2618786"/>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r>
              <a:rPr lang="en-US" dirty="0"/>
              <a:t/>
            </a:r>
            <a:br>
              <a:rPr lang="en-US" dirty="0"/>
            </a:br>
            <a:endParaRPr lang="en-US" dirty="0"/>
          </a:p>
        </p:txBody>
      </p:sp>
    </p:spTree>
    <p:custDataLst>
      <p:tags r:id="rId1"/>
    </p:custDataLst>
    <p:extLst>
      <p:ext uri="{BB962C8B-B14F-4D97-AF65-F5344CB8AC3E}">
        <p14:creationId xmlns:p14="http://schemas.microsoft.com/office/powerpoint/2010/main" val="258906167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96964" y="2362200"/>
            <a:ext cx="8610600" cy="1143000"/>
          </a:xfrm>
        </p:spPr>
        <p:txBody>
          <a:bodyPr>
            <a:normAutofit fontScale="90000"/>
          </a:bodyPr>
          <a:lstStyle/>
          <a:p>
            <a:pPr algn="l"/>
            <a:r>
              <a:rPr lang="en-US" sz="3600" b="1" dirty="0" smtClean="0">
                <a:solidFill>
                  <a:srgbClr val="0070C0"/>
                </a:solidFill>
              </a:rPr>
              <a:t>47. </a:t>
            </a:r>
            <a:r>
              <a:rPr lang="en-US" sz="3200" b="1" dirty="0" smtClean="0">
                <a:solidFill>
                  <a:srgbClr val="0070C0"/>
                </a:solidFill>
              </a:rPr>
              <a:t>Which graph shows the changes for cars if improved technology lowers the costs of production?</a:t>
            </a:r>
            <a:r>
              <a:rPr lang="en-US" sz="3600" b="1" dirty="0" smtClean="0">
                <a:solidFill>
                  <a:srgbClr val="0070C0"/>
                </a:solidFill>
              </a:rPr>
              <a:t> </a:t>
            </a:r>
            <a:endParaRPr lang="en-US" sz="3600" b="1" dirty="0">
              <a:solidFill>
                <a:srgbClr val="0070C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64" y="304800"/>
            <a:ext cx="9013687" cy="2133600"/>
          </a:xfrm>
          <a:prstGeom prst="rect">
            <a:avLst/>
          </a:prstGeom>
        </p:spPr>
      </p:pic>
      <p:sp>
        <p:nvSpPr>
          <p:cNvPr id="3" name="TPAnswers"/>
          <p:cNvSpPr>
            <a:spLocks noGrp="1"/>
          </p:cNvSpPr>
          <p:nvPr>
            <p:ph type="body" idx="1"/>
            <p:custDataLst>
              <p:tags r:id="rId2"/>
            </p:custDataLst>
          </p:nvPr>
        </p:nvSpPr>
        <p:spPr>
          <a:xfrm>
            <a:off x="274764" y="3629615"/>
            <a:ext cx="1630236" cy="2618786"/>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r>
              <a:rPr lang="en-US" dirty="0"/>
              <a:t/>
            </a:r>
            <a:br>
              <a:rPr lang="en-US" dirty="0"/>
            </a:br>
            <a:endParaRPr lang="en-US" dirty="0"/>
          </a:p>
        </p:txBody>
      </p:sp>
      <p:sp>
        <p:nvSpPr>
          <p:cNvPr id="7" name="CorShape1"/>
          <p:cNvSpPr/>
          <p:nvPr>
            <p:custDataLst>
              <p:tags r:id="rId3"/>
            </p:custDataLst>
          </p:nvPr>
        </p:nvSpPr>
        <p:spPr>
          <a:xfrm rot="10800000">
            <a:off x="-9716" y="48667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6337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96964" y="228600"/>
            <a:ext cx="2951036" cy="2057400"/>
          </a:xfrm>
        </p:spPr>
        <p:txBody>
          <a:bodyPr>
            <a:normAutofit fontScale="90000"/>
          </a:bodyPr>
          <a:lstStyle/>
          <a:p>
            <a:pPr algn="l"/>
            <a:r>
              <a:rPr lang="en-US" sz="3600" b="1" dirty="0" smtClean="0"/>
              <a:t>48. </a:t>
            </a:r>
            <a:r>
              <a:rPr lang="en-US" sz="3200" b="1" dirty="0" smtClean="0"/>
              <a:t>What explains the shape of the graphs in Section 2?</a:t>
            </a:r>
            <a:endParaRPr lang="en-US" sz="36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799" y="304800"/>
            <a:ext cx="6083239" cy="5410200"/>
          </a:xfrm>
          <a:prstGeom prst="rect">
            <a:avLst/>
          </a:prstGeom>
        </p:spPr>
      </p:pic>
      <p:sp>
        <p:nvSpPr>
          <p:cNvPr id="3" name="TPAnswers"/>
          <p:cNvSpPr>
            <a:spLocks noGrp="1"/>
          </p:cNvSpPr>
          <p:nvPr>
            <p:ph type="body" idx="1"/>
            <p:custDataLst>
              <p:tags r:id="rId2"/>
            </p:custDataLst>
          </p:nvPr>
        </p:nvSpPr>
        <p:spPr>
          <a:xfrm>
            <a:off x="274763" y="2362200"/>
            <a:ext cx="3001837" cy="3886201"/>
          </a:xfrm>
        </p:spPr>
        <p:txBody>
          <a:bodyPr>
            <a:noAutofit/>
          </a:bodyPr>
          <a:lstStyle/>
          <a:p>
            <a:pPr marL="514350" indent="-514350">
              <a:buFont typeface="Arial" pitchFamily="34" charset="0"/>
              <a:buAutoNum type="arabicPeriod"/>
            </a:pPr>
            <a:r>
              <a:rPr lang="en-US" sz="2800" dirty="0" smtClean="0"/>
              <a:t>Specialization and teamwork</a:t>
            </a:r>
          </a:p>
          <a:p>
            <a:pPr marL="514350" indent="-514350">
              <a:buFont typeface="Arial" pitchFamily="34" charset="0"/>
              <a:buAutoNum type="arabicPeriod"/>
            </a:pPr>
            <a:r>
              <a:rPr lang="en-US" sz="2800" dirty="0" smtClean="0"/>
              <a:t>Getting crowded</a:t>
            </a:r>
          </a:p>
          <a:p>
            <a:pPr marL="514350" indent="-514350">
              <a:buFont typeface="Arial" pitchFamily="34" charset="0"/>
              <a:buAutoNum type="arabicPeriod"/>
            </a:pPr>
            <a:r>
              <a:rPr lang="en-US" sz="2800" dirty="0" smtClean="0"/>
              <a:t>Overcrowded</a:t>
            </a:r>
          </a:p>
          <a:p>
            <a:pPr marL="0" indent="0">
              <a:buNone/>
            </a:pPr>
            <a:r>
              <a:rPr lang="en-US" dirty="0"/>
              <a:t/>
            </a:r>
            <a:br>
              <a:rPr lang="en-US" dirty="0"/>
            </a:br>
            <a:endParaRPr lang="en-US" dirty="0"/>
          </a:p>
        </p:txBody>
      </p:sp>
    </p:spTree>
    <p:custDataLst>
      <p:tags r:id="rId1"/>
    </p:custDataLst>
    <p:extLst>
      <p:ext uri="{BB962C8B-B14F-4D97-AF65-F5344CB8AC3E}">
        <p14:creationId xmlns:p14="http://schemas.microsoft.com/office/powerpoint/2010/main" val="96210652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96964" y="228600"/>
            <a:ext cx="2951036" cy="2057400"/>
          </a:xfrm>
        </p:spPr>
        <p:txBody>
          <a:bodyPr>
            <a:normAutofit fontScale="90000"/>
          </a:bodyPr>
          <a:lstStyle/>
          <a:p>
            <a:pPr algn="l"/>
            <a:r>
              <a:rPr lang="en-US" sz="3600" b="1" dirty="0" smtClean="0">
                <a:solidFill>
                  <a:srgbClr val="0070C0"/>
                </a:solidFill>
              </a:rPr>
              <a:t>48. </a:t>
            </a:r>
            <a:r>
              <a:rPr lang="en-US" sz="3200" b="1" dirty="0" smtClean="0">
                <a:solidFill>
                  <a:srgbClr val="0070C0"/>
                </a:solidFill>
              </a:rPr>
              <a:t>What explains the shape of the graphs in Section 2?</a:t>
            </a:r>
            <a:endParaRPr lang="en-US" sz="3600" b="1" dirty="0">
              <a:solidFill>
                <a:srgbClr val="0070C0"/>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799" y="304800"/>
            <a:ext cx="6083239" cy="5410200"/>
          </a:xfrm>
          <a:prstGeom prst="rect">
            <a:avLst/>
          </a:prstGeom>
        </p:spPr>
      </p:pic>
      <p:sp>
        <p:nvSpPr>
          <p:cNvPr id="10" name="CorShape1"/>
          <p:cNvSpPr/>
          <p:nvPr>
            <p:custDataLst>
              <p:tags r:id="rId2"/>
            </p:custDataLst>
          </p:nvPr>
        </p:nvSpPr>
        <p:spPr>
          <a:xfrm rot="10800000">
            <a:off x="80453" y="32766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274763" y="2362200"/>
            <a:ext cx="3001837" cy="3886201"/>
          </a:xfrm>
        </p:spPr>
        <p:txBody>
          <a:bodyPr>
            <a:noAutofit/>
          </a:bodyPr>
          <a:lstStyle/>
          <a:p>
            <a:pPr marL="514350" indent="-514350">
              <a:buFont typeface="Arial" pitchFamily="34" charset="0"/>
              <a:buAutoNum type="arabicPeriod"/>
            </a:pPr>
            <a:r>
              <a:rPr lang="en-US" sz="2800" dirty="0" smtClean="0"/>
              <a:t>Specialization and teamwork</a:t>
            </a:r>
          </a:p>
          <a:p>
            <a:pPr marL="514350" indent="-514350">
              <a:buFont typeface="Arial" pitchFamily="34" charset="0"/>
              <a:buAutoNum type="arabicPeriod"/>
            </a:pPr>
            <a:r>
              <a:rPr lang="en-US" sz="2800" dirty="0" smtClean="0"/>
              <a:t>Getting crowded</a:t>
            </a:r>
          </a:p>
          <a:p>
            <a:pPr marL="514350" indent="-514350">
              <a:buFont typeface="Arial" pitchFamily="34" charset="0"/>
              <a:buAutoNum type="arabicPeriod"/>
            </a:pPr>
            <a:r>
              <a:rPr lang="en-US" sz="2800" dirty="0" smtClean="0"/>
              <a:t>Overcrowded</a:t>
            </a:r>
          </a:p>
          <a:p>
            <a:pPr marL="0" indent="0">
              <a:buNone/>
            </a:pPr>
            <a:r>
              <a:rPr lang="en-US" dirty="0"/>
              <a:t/>
            </a:r>
            <a:br>
              <a:rPr lang="en-US" dirty="0"/>
            </a:br>
            <a:endParaRPr lang="en-US" dirty="0"/>
          </a:p>
        </p:txBody>
      </p:sp>
    </p:spTree>
    <p:custDataLst>
      <p:tags r:id="rId1"/>
    </p:custDataLst>
    <p:extLst>
      <p:ext uri="{BB962C8B-B14F-4D97-AF65-F5344CB8AC3E}">
        <p14:creationId xmlns:p14="http://schemas.microsoft.com/office/powerpoint/2010/main" val="20057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3644" y="1600200"/>
            <a:ext cx="8610600" cy="1143000"/>
          </a:xfrm>
        </p:spPr>
        <p:txBody>
          <a:bodyPr>
            <a:normAutofit fontScale="90000"/>
          </a:bodyPr>
          <a:lstStyle/>
          <a:p>
            <a:pPr algn="l"/>
            <a:r>
              <a:rPr lang="en-US" sz="3600" b="1" dirty="0" smtClean="0"/>
              <a:t>49. </a:t>
            </a:r>
            <a:r>
              <a:rPr lang="en-US" sz="3200" b="1" dirty="0"/>
              <a:t>Refer to the above data. If Alpha and Omega each were producing at alternatives B before trade, the gain from specialization and trade would be:</a:t>
            </a:r>
            <a:r>
              <a:rPr lang="en-US" sz="3200" dirty="0"/>
              <a:t> </a:t>
            </a:r>
            <a:r>
              <a:rPr lang="en-US" sz="3600" b="1" dirty="0" smtClean="0"/>
              <a:t> </a:t>
            </a:r>
            <a:endParaRPr lang="en-US" sz="3600" b="1" dirty="0"/>
          </a:p>
        </p:txBody>
      </p:sp>
      <p:pic>
        <p:nvPicPr>
          <p:cNvPr id="172034" name="Picture 15" descr="alphaome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44" y="152400"/>
            <a:ext cx="851974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PAnswers"/>
          <p:cNvSpPr>
            <a:spLocks noGrp="1"/>
          </p:cNvSpPr>
          <p:nvPr>
            <p:ph type="body" idx="1"/>
            <p:custDataLst>
              <p:tags r:id="rId2"/>
            </p:custDataLst>
          </p:nvPr>
        </p:nvSpPr>
        <p:spPr>
          <a:xfrm>
            <a:off x="203644" y="2971800"/>
            <a:ext cx="5663756" cy="3611563"/>
          </a:xfrm>
        </p:spPr>
        <p:txBody>
          <a:bodyPr>
            <a:noAutofit/>
          </a:bodyPr>
          <a:lstStyle/>
          <a:p>
            <a:pPr marL="514350" indent="-514350">
              <a:buFont typeface="Arial" pitchFamily="34" charset="0"/>
              <a:buAutoNum type="arabicPeriod"/>
            </a:pPr>
            <a:r>
              <a:rPr lang="en-US" dirty="0" smtClean="0"/>
              <a:t>30 </a:t>
            </a:r>
            <a:r>
              <a:rPr lang="en-US" dirty="0"/>
              <a:t>tons of wheat</a:t>
            </a:r>
            <a:r>
              <a:rPr lang="en-US" dirty="0" smtClean="0"/>
              <a:t>.</a:t>
            </a:r>
          </a:p>
          <a:p>
            <a:pPr marL="514350" indent="-514350">
              <a:buFont typeface="Arial" pitchFamily="34" charset="0"/>
              <a:buAutoNum type="arabicPeriod"/>
            </a:pPr>
            <a:r>
              <a:rPr lang="en-US" dirty="0"/>
              <a:t>15 tons of steel. </a:t>
            </a:r>
            <a:endParaRPr lang="en-US" dirty="0" smtClean="0"/>
          </a:p>
          <a:p>
            <a:pPr marL="514350" indent="-514350">
              <a:buFont typeface="Arial" pitchFamily="34" charset="0"/>
              <a:buAutoNum type="arabicPeriod"/>
            </a:pPr>
            <a:r>
              <a:rPr lang="en-US" dirty="0" smtClean="0"/>
              <a:t>30 </a:t>
            </a:r>
            <a:r>
              <a:rPr lang="en-US" dirty="0"/>
              <a:t>tons of steel and 30 tons of wheat</a:t>
            </a:r>
            <a:r>
              <a:rPr lang="en-US" dirty="0" smtClean="0"/>
              <a:t>.</a:t>
            </a:r>
          </a:p>
          <a:p>
            <a:pPr marL="514350" indent="-514350">
              <a:buFont typeface="Arial" pitchFamily="34" charset="0"/>
              <a:buAutoNum type="arabicPeriod"/>
            </a:pPr>
            <a:r>
              <a:rPr lang="en-US" dirty="0"/>
              <a:t>60 tons of wheat and 60 tons of steel</a:t>
            </a:r>
            <a:r>
              <a:rPr lang="en-US" dirty="0" smtClean="0"/>
              <a:t>.</a:t>
            </a:r>
            <a:r>
              <a:rPr lang="en-US" dirty="0"/>
              <a:t/>
            </a:r>
            <a:br>
              <a:rPr lang="en-US" dirty="0"/>
            </a:br>
            <a:endParaRPr lang="en-US" dirty="0"/>
          </a:p>
        </p:txBody>
      </p:sp>
    </p:spTree>
    <p:custDataLst>
      <p:tags r:id="rId1"/>
    </p:custDataLst>
    <p:extLst>
      <p:ext uri="{BB962C8B-B14F-4D97-AF65-F5344CB8AC3E}">
        <p14:creationId xmlns:p14="http://schemas.microsoft.com/office/powerpoint/2010/main" val="209909361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3644" y="1600200"/>
            <a:ext cx="8610600" cy="1143000"/>
          </a:xfrm>
        </p:spPr>
        <p:txBody>
          <a:bodyPr>
            <a:normAutofit fontScale="90000"/>
          </a:bodyPr>
          <a:lstStyle/>
          <a:p>
            <a:pPr algn="l"/>
            <a:r>
              <a:rPr lang="en-US" sz="3600" b="1" dirty="0" smtClean="0">
                <a:solidFill>
                  <a:srgbClr val="0070C0"/>
                </a:solidFill>
              </a:rPr>
              <a:t>49. </a:t>
            </a:r>
            <a:r>
              <a:rPr lang="en-US" sz="3200" b="1" dirty="0">
                <a:solidFill>
                  <a:srgbClr val="0070C0"/>
                </a:solidFill>
              </a:rPr>
              <a:t>Refer to the above data. If Alpha and Omega each were producing at alternatives B before trade, the gain from specialization and trade would be:</a:t>
            </a:r>
            <a:r>
              <a:rPr lang="en-US" sz="3200" dirty="0">
                <a:solidFill>
                  <a:srgbClr val="0070C0"/>
                </a:solidFill>
              </a:rPr>
              <a:t> </a:t>
            </a:r>
            <a:r>
              <a:rPr lang="en-US" sz="3600" b="1" dirty="0" smtClean="0">
                <a:solidFill>
                  <a:srgbClr val="0070C0"/>
                </a:solidFill>
              </a:rPr>
              <a:t> </a:t>
            </a:r>
            <a:endParaRPr lang="en-US" sz="3600" b="1" dirty="0">
              <a:solidFill>
                <a:srgbClr val="0070C0"/>
              </a:solidFill>
            </a:endParaRPr>
          </a:p>
        </p:txBody>
      </p:sp>
      <p:pic>
        <p:nvPicPr>
          <p:cNvPr id="172034" name="Picture 15" descr="alphaome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44" y="152400"/>
            <a:ext cx="851974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PAnswers"/>
          <p:cNvSpPr>
            <a:spLocks noGrp="1"/>
          </p:cNvSpPr>
          <p:nvPr>
            <p:ph type="body" idx="1"/>
            <p:custDataLst>
              <p:tags r:id="rId2"/>
            </p:custDataLst>
          </p:nvPr>
        </p:nvSpPr>
        <p:spPr>
          <a:xfrm>
            <a:off x="203644" y="2971800"/>
            <a:ext cx="5663756" cy="3611563"/>
          </a:xfrm>
        </p:spPr>
        <p:txBody>
          <a:bodyPr>
            <a:noAutofit/>
          </a:bodyPr>
          <a:lstStyle/>
          <a:p>
            <a:pPr marL="514350" indent="-514350">
              <a:buFont typeface="Arial" pitchFamily="34" charset="0"/>
              <a:buAutoNum type="arabicPeriod"/>
            </a:pPr>
            <a:r>
              <a:rPr lang="en-US" dirty="0" smtClean="0"/>
              <a:t>30 </a:t>
            </a:r>
            <a:r>
              <a:rPr lang="en-US" dirty="0"/>
              <a:t>tons of wheat</a:t>
            </a:r>
            <a:r>
              <a:rPr lang="en-US" dirty="0" smtClean="0"/>
              <a:t>.</a:t>
            </a:r>
          </a:p>
          <a:p>
            <a:pPr marL="514350" indent="-514350">
              <a:buFont typeface="Arial" pitchFamily="34" charset="0"/>
              <a:buAutoNum type="arabicPeriod"/>
            </a:pPr>
            <a:r>
              <a:rPr lang="en-US" dirty="0"/>
              <a:t>15 tons of steel. </a:t>
            </a:r>
            <a:endParaRPr lang="en-US" dirty="0" smtClean="0"/>
          </a:p>
          <a:p>
            <a:pPr marL="514350" indent="-514350">
              <a:buFont typeface="Arial" pitchFamily="34" charset="0"/>
              <a:buAutoNum type="arabicPeriod"/>
            </a:pPr>
            <a:r>
              <a:rPr lang="en-US" dirty="0" smtClean="0"/>
              <a:t>30 </a:t>
            </a:r>
            <a:r>
              <a:rPr lang="en-US" dirty="0"/>
              <a:t>tons of steel and 30 tons of wheat</a:t>
            </a:r>
            <a:r>
              <a:rPr lang="en-US" dirty="0" smtClean="0"/>
              <a:t>.</a:t>
            </a:r>
          </a:p>
          <a:p>
            <a:pPr marL="514350" indent="-514350">
              <a:buFont typeface="Arial" pitchFamily="34" charset="0"/>
              <a:buAutoNum type="arabicPeriod"/>
            </a:pPr>
            <a:r>
              <a:rPr lang="en-US" dirty="0"/>
              <a:t>60 tons of wheat and 60 tons of steel</a:t>
            </a:r>
            <a:r>
              <a:rPr lang="en-US" dirty="0" smtClean="0"/>
              <a:t>.</a:t>
            </a:r>
            <a:r>
              <a:rPr lang="en-US" dirty="0"/>
              <a:t/>
            </a:r>
            <a:br>
              <a:rPr lang="en-US" dirty="0"/>
            </a:br>
            <a:endParaRPr lang="en-US" dirty="0"/>
          </a:p>
        </p:txBody>
      </p:sp>
      <p:sp>
        <p:nvSpPr>
          <p:cNvPr id="6" name="CorShape1"/>
          <p:cNvSpPr/>
          <p:nvPr>
            <p:custDataLst>
              <p:tags r:id="rId3"/>
            </p:custDataLst>
          </p:nvPr>
        </p:nvSpPr>
        <p:spPr>
          <a:xfrm rot="10800000">
            <a:off x="25844" y="3048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7444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352800"/>
          </a:xfrm>
        </p:spPr>
        <p:txBody>
          <a:bodyPr>
            <a:normAutofit/>
          </a:bodyPr>
          <a:lstStyle/>
          <a:p>
            <a:r>
              <a:rPr lang="en-US" sz="9600" b="1" dirty="0" smtClean="0">
                <a:latin typeface="Bodoni MT Black" pitchFamily="18" charset="0"/>
                <a:cs typeface="Aparajita" pitchFamily="34" charset="0"/>
              </a:rPr>
              <a:t>Study hard!</a:t>
            </a:r>
            <a:r>
              <a:rPr lang="en-US" dirty="0" smtClean="0"/>
              <a:t/>
            </a:r>
            <a:br>
              <a:rPr lang="en-US" dirty="0" smtClean="0"/>
            </a:br>
            <a:endParaRPr lang="en-US"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399" y="152400"/>
            <a:ext cx="8786743" cy="868362"/>
          </a:xfrm>
        </p:spPr>
        <p:txBody>
          <a:bodyPr>
            <a:normAutofit/>
          </a:bodyPr>
          <a:lstStyle/>
          <a:p>
            <a:pPr algn="l"/>
            <a:r>
              <a:rPr lang="en-US" b="1" dirty="0" smtClean="0">
                <a:solidFill>
                  <a:srgbClr val="0070C0"/>
                </a:solidFill>
              </a:rPr>
              <a:t>1. How many days to ski (using BCA):</a:t>
            </a:r>
            <a:endParaRPr lang="en-US" b="1" dirty="0">
              <a:solidFill>
                <a:srgbClr val="0070C0"/>
              </a:solidFill>
            </a:endParaRPr>
          </a:p>
        </p:txBody>
      </p:sp>
      <p:sp>
        <p:nvSpPr>
          <p:cNvPr id="3" name="TPAnswers"/>
          <p:cNvSpPr>
            <a:spLocks noGrp="1"/>
          </p:cNvSpPr>
          <p:nvPr>
            <p:ph type="body" idx="1"/>
            <p:custDataLst>
              <p:tags r:id="rId2"/>
            </p:custDataLst>
          </p:nvPr>
        </p:nvSpPr>
        <p:spPr>
          <a:xfrm>
            <a:off x="762000" y="3143504"/>
            <a:ext cx="1981200" cy="2895600"/>
          </a:xfrm>
        </p:spPr>
        <p:txBody>
          <a:bodyPr>
            <a:noAutofit/>
          </a:bodyPr>
          <a:lstStyle/>
          <a:p>
            <a:pPr marL="514350" indent="-514350">
              <a:buFont typeface="Arial" pitchFamily="34" charset="0"/>
              <a:buAutoNum type="arabicPeriod"/>
            </a:pPr>
            <a:r>
              <a:rPr lang="en-US" sz="2800" dirty="0" smtClean="0"/>
              <a:t>1</a:t>
            </a:r>
          </a:p>
          <a:p>
            <a:pPr marL="514350" indent="-514350">
              <a:buFont typeface="Arial" pitchFamily="34" charset="0"/>
              <a:buAutoNum type="arabicPeriod"/>
            </a:pPr>
            <a:r>
              <a:rPr lang="en-US" sz="2800" dirty="0" smtClean="0"/>
              <a:t>2</a:t>
            </a:r>
          </a:p>
          <a:p>
            <a:pPr marL="514350" indent="-514350">
              <a:buFont typeface="Arial" pitchFamily="34" charset="0"/>
              <a:buAutoNum type="arabicPeriod"/>
            </a:pPr>
            <a:r>
              <a:rPr lang="en-US" sz="2800" dirty="0" smtClean="0"/>
              <a:t>3</a:t>
            </a:r>
          </a:p>
          <a:p>
            <a:pPr marL="514350" indent="-514350">
              <a:buFont typeface="Arial" pitchFamily="34" charset="0"/>
              <a:buAutoNum type="arabicPeriod"/>
            </a:pPr>
            <a:r>
              <a:rPr lang="en-US" sz="2800" dirty="0" smtClean="0"/>
              <a:t>4</a:t>
            </a:r>
          </a:p>
          <a:p>
            <a:pPr marL="514350" indent="-514350">
              <a:buFont typeface="Arial" pitchFamily="34" charset="0"/>
              <a:buAutoNum type="arabicPeriod"/>
            </a:pPr>
            <a:r>
              <a:rPr lang="en-US" sz="2800" dirty="0"/>
              <a:t>5</a:t>
            </a:r>
          </a:p>
        </p:txBody>
      </p:sp>
      <p:sp>
        <p:nvSpPr>
          <p:cNvPr id="5" name="CorShape1"/>
          <p:cNvSpPr/>
          <p:nvPr>
            <p:custDataLst>
              <p:tags r:id="rId3"/>
            </p:custDataLst>
          </p:nvPr>
        </p:nvSpPr>
        <p:spPr>
          <a:xfrm rot="10800000">
            <a:off x="457200" y="4284037"/>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7957"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19200"/>
            <a:ext cx="877412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4257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143000" y="1676400"/>
            <a:ext cx="6236393" cy="4876800"/>
          </a:xfrm>
          <a:prstGeom prst="rect">
            <a:avLst/>
          </a:prstGeom>
        </p:spPr>
      </p:pic>
      <p:sp>
        <p:nvSpPr>
          <p:cNvPr id="7" name="Title 1"/>
          <p:cNvSpPr txBox="1">
            <a:spLocks/>
          </p:cNvSpPr>
          <p:nvPr/>
        </p:nvSpPr>
        <p:spPr>
          <a:xfrm>
            <a:off x="685800" y="152400"/>
            <a:ext cx="7772400" cy="68579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BCA</a:t>
            </a:r>
            <a:endParaRPr lang="en-US" b="1" dirty="0"/>
          </a:p>
        </p:txBody>
      </p:sp>
      <p:sp>
        <p:nvSpPr>
          <p:cNvPr id="8" name="TextBox 7"/>
          <p:cNvSpPr txBox="1"/>
          <p:nvPr/>
        </p:nvSpPr>
        <p:spPr>
          <a:xfrm>
            <a:off x="1062892" y="838199"/>
            <a:ext cx="6179192" cy="646331"/>
          </a:xfrm>
          <a:prstGeom prst="rect">
            <a:avLst/>
          </a:prstGeom>
          <a:noFill/>
        </p:spPr>
        <p:txBody>
          <a:bodyPr wrap="none" rtlCol="0">
            <a:spAutoFit/>
          </a:bodyPr>
          <a:lstStyle/>
          <a:p>
            <a:r>
              <a:rPr lang="en-US" sz="3600" dirty="0" smtClean="0"/>
              <a:t>Benefit Cost Analysis (MB = MC)</a:t>
            </a:r>
            <a:endParaRPr lang="en-US" sz="3600" dirty="0"/>
          </a:p>
        </p:txBody>
      </p:sp>
    </p:spTree>
    <p:custDataLst>
      <p:tags r:id="rId1"/>
    </p:custDataLst>
    <p:extLst>
      <p:ext uri="{BB962C8B-B14F-4D97-AF65-F5344CB8AC3E}">
        <p14:creationId xmlns:p14="http://schemas.microsoft.com/office/powerpoint/2010/main" val="50237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0"/>
            <a:ext cx="7772400" cy="68579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BCA</a:t>
            </a:r>
            <a:endParaRPr lang="en-US" b="1" dirty="0"/>
          </a:p>
        </p:txBody>
      </p:sp>
      <p:sp>
        <p:nvSpPr>
          <p:cNvPr id="8" name="TextBox 7"/>
          <p:cNvSpPr txBox="1"/>
          <p:nvPr/>
        </p:nvSpPr>
        <p:spPr>
          <a:xfrm>
            <a:off x="407895" y="590561"/>
            <a:ext cx="8156230" cy="2246769"/>
          </a:xfrm>
          <a:prstGeom prst="rect">
            <a:avLst/>
          </a:prstGeom>
          <a:noFill/>
        </p:spPr>
        <p:txBody>
          <a:bodyPr wrap="square" rtlCol="0">
            <a:spAutoFit/>
          </a:bodyPr>
          <a:lstStyle/>
          <a:p>
            <a:pPr algn="ctr"/>
            <a:r>
              <a:rPr lang="en-US" sz="3600" dirty="0" err="1" smtClean="0"/>
              <a:t>Allocative</a:t>
            </a:r>
            <a:r>
              <a:rPr lang="en-US" sz="3600" dirty="0" smtClean="0"/>
              <a:t> Efficiency Using BCA</a:t>
            </a:r>
            <a:br>
              <a:rPr lang="en-US" sz="3600" dirty="0" smtClean="0"/>
            </a:br>
            <a:endParaRPr lang="en-US" sz="1600" dirty="0" smtClean="0"/>
          </a:p>
          <a:p>
            <a:pPr algn="ctr"/>
            <a:r>
              <a:rPr lang="en-US" sz="3600" dirty="0"/>
              <a:t>To find the best quantity for society</a:t>
            </a:r>
            <a:r>
              <a:rPr lang="en-US" sz="3600" dirty="0" smtClean="0"/>
              <a:t>:</a:t>
            </a:r>
          </a:p>
          <a:p>
            <a:endParaRPr lang="en-US" sz="1600" dirty="0" smtClean="0"/>
          </a:p>
          <a:p>
            <a:pPr algn="ctr"/>
            <a:r>
              <a:rPr lang="en-US" sz="3600" b="1" dirty="0" smtClean="0"/>
              <a:t>MSB = MSC</a:t>
            </a:r>
            <a:endParaRPr lang="en-US" sz="1000" b="1" dirty="0" smtClean="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158191" y="2837330"/>
            <a:ext cx="4827618" cy="3639670"/>
          </a:xfrm>
          <a:prstGeom prst="rect">
            <a:avLst/>
          </a:prstGeom>
        </p:spPr>
      </p:pic>
    </p:spTree>
    <p:custDataLst>
      <p:tags r:id="rId1"/>
    </p:custDataLst>
    <p:extLst>
      <p:ext uri="{BB962C8B-B14F-4D97-AF65-F5344CB8AC3E}">
        <p14:creationId xmlns:p14="http://schemas.microsoft.com/office/powerpoint/2010/main" val="1882726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152400"/>
            <a:ext cx="7772400" cy="68579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BCA</a:t>
            </a:r>
            <a:endParaRPr lang="en-US" b="1" dirty="0"/>
          </a:p>
        </p:txBody>
      </p:sp>
      <p:sp>
        <p:nvSpPr>
          <p:cNvPr id="8" name="TextBox 7"/>
          <p:cNvSpPr txBox="1"/>
          <p:nvPr/>
        </p:nvSpPr>
        <p:spPr>
          <a:xfrm>
            <a:off x="457200" y="838199"/>
            <a:ext cx="8534400" cy="4616648"/>
          </a:xfrm>
          <a:prstGeom prst="rect">
            <a:avLst/>
          </a:prstGeom>
          <a:noFill/>
        </p:spPr>
        <p:txBody>
          <a:bodyPr wrap="square" rtlCol="0">
            <a:spAutoFit/>
          </a:bodyPr>
          <a:lstStyle/>
          <a:p>
            <a:r>
              <a:rPr lang="en-US" sz="3600" dirty="0" smtClean="0"/>
              <a:t>Three ways to find the </a:t>
            </a:r>
            <a:r>
              <a:rPr lang="en-US" sz="3600" dirty="0" err="1" smtClean="0"/>
              <a:t>Allocatively</a:t>
            </a:r>
            <a:r>
              <a:rPr lang="en-US" sz="3600" dirty="0" smtClean="0"/>
              <a:t> Efficiency Quantity:</a:t>
            </a:r>
          </a:p>
          <a:p>
            <a:endParaRPr lang="en-US" sz="1000" dirty="0" smtClean="0"/>
          </a:p>
          <a:p>
            <a:r>
              <a:rPr lang="en-US" sz="3200" dirty="0" smtClean="0"/>
              <a:t>(Three ways to find the best quantity for society)</a:t>
            </a:r>
          </a:p>
          <a:p>
            <a:endParaRPr lang="en-US" sz="3600" dirty="0"/>
          </a:p>
          <a:p>
            <a:pPr marL="571500" indent="-571500">
              <a:buFont typeface="Arial" panose="020B0604020202020204" pitchFamily="34" charset="0"/>
              <a:buChar char="•"/>
            </a:pPr>
            <a:r>
              <a:rPr lang="en-US" sz="3600" dirty="0"/>
              <a:t>P = MC</a:t>
            </a:r>
          </a:p>
          <a:p>
            <a:pPr marL="571500" indent="-571500">
              <a:buFont typeface="Arial" panose="020B0604020202020204" pitchFamily="34" charset="0"/>
              <a:buChar char="•"/>
            </a:pPr>
            <a:r>
              <a:rPr lang="en-US" sz="3600" dirty="0" smtClean="0"/>
              <a:t>MSB </a:t>
            </a:r>
            <a:r>
              <a:rPr lang="en-US" sz="3600" dirty="0"/>
              <a:t>= </a:t>
            </a:r>
            <a:r>
              <a:rPr lang="en-US" sz="3600" dirty="0" smtClean="0"/>
              <a:t>MSC</a:t>
            </a:r>
          </a:p>
          <a:p>
            <a:pPr marL="571500" indent="-571500">
              <a:buFont typeface="Arial" panose="020B0604020202020204" pitchFamily="34" charset="0"/>
              <a:buChar char="•"/>
            </a:pPr>
            <a:r>
              <a:rPr lang="en-US" sz="3600" dirty="0" smtClean="0"/>
              <a:t>Maximum producer plus consumer surplus</a:t>
            </a:r>
          </a:p>
        </p:txBody>
      </p:sp>
    </p:spTree>
    <p:custDataLst>
      <p:tags r:id="rId1"/>
    </p:custDataLst>
    <p:extLst>
      <p:ext uri="{BB962C8B-B14F-4D97-AF65-F5344CB8AC3E}">
        <p14:creationId xmlns:p14="http://schemas.microsoft.com/office/powerpoint/2010/main" val="349627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5260" y="0"/>
            <a:ext cx="8534400" cy="533400"/>
          </a:xfrm>
        </p:spPr>
        <p:txBody>
          <a:bodyPr>
            <a:normAutofit fontScale="90000"/>
          </a:bodyPr>
          <a:lstStyle/>
          <a:p>
            <a:pPr algn="l"/>
            <a:r>
              <a:rPr lang="en-US" sz="3600" b="1" dirty="0" smtClean="0"/>
              <a:t>2. How many to buy (using BCA):</a:t>
            </a:r>
            <a:endParaRPr lang="en-US" sz="3600" b="1" dirty="0"/>
          </a:p>
        </p:txBody>
      </p:sp>
      <p:sp>
        <p:nvSpPr>
          <p:cNvPr id="3" name="TPAnswers"/>
          <p:cNvSpPr>
            <a:spLocks noGrp="1"/>
          </p:cNvSpPr>
          <p:nvPr>
            <p:ph type="body" idx="1"/>
            <p:custDataLst>
              <p:tags r:id="rId2"/>
            </p:custDataLst>
          </p:nvPr>
        </p:nvSpPr>
        <p:spPr>
          <a:xfrm>
            <a:off x="541020" y="3581400"/>
            <a:ext cx="3810000" cy="2181787"/>
          </a:xfrm>
        </p:spPr>
        <p:txBody>
          <a:bodyPr>
            <a:noAutofit/>
          </a:bodyPr>
          <a:lstStyle/>
          <a:p>
            <a:pPr marL="514350" indent="-514350">
              <a:buFont typeface="Arial" pitchFamily="34" charset="0"/>
              <a:buAutoNum type="arabicPeriod"/>
            </a:pPr>
            <a:r>
              <a:rPr lang="en-US" sz="2800" dirty="0" smtClean="0"/>
              <a:t>2 skiing and 6 movies</a:t>
            </a:r>
          </a:p>
          <a:p>
            <a:pPr marL="514350" indent="-514350">
              <a:buFont typeface="Arial" pitchFamily="34" charset="0"/>
              <a:buAutoNum type="arabicPeriod"/>
            </a:pPr>
            <a:r>
              <a:rPr lang="en-US" sz="2800" dirty="0" smtClean="0"/>
              <a:t>3 </a:t>
            </a:r>
            <a:r>
              <a:rPr lang="en-US" sz="2800" dirty="0"/>
              <a:t>skiing and </a:t>
            </a:r>
            <a:r>
              <a:rPr lang="en-US" sz="2800" dirty="0" smtClean="0"/>
              <a:t>4 </a:t>
            </a:r>
            <a:r>
              <a:rPr lang="en-US" sz="2800" dirty="0"/>
              <a:t>movies</a:t>
            </a:r>
          </a:p>
          <a:p>
            <a:pPr marL="514350" indent="-514350">
              <a:buFont typeface="Arial" pitchFamily="34" charset="0"/>
              <a:buAutoNum type="arabicPeriod"/>
            </a:pPr>
            <a:r>
              <a:rPr lang="en-US" sz="2800" dirty="0" smtClean="0"/>
              <a:t>4 </a:t>
            </a:r>
            <a:r>
              <a:rPr lang="en-US" sz="2800" dirty="0"/>
              <a:t>skiing and </a:t>
            </a:r>
            <a:r>
              <a:rPr lang="en-US" sz="2800" dirty="0" smtClean="0"/>
              <a:t>2 </a:t>
            </a:r>
            <a:r>
              <a:rPr lang="en-US" sz="2800" dirty="0"/>
              <a:t>movies</a:t>
            </a:r>
          </a:p>
          <a:p>
            <a:pPr marL="514350" indent="-514350">
              <a:buFont typeface="Arial" pitchFamily="34" charset="0"/>
              <a:buAutoNum type="arabicPeriod"/>
            </a:pPr>
            <a:r>
              <a:rPr lang="en-US" sz="2800" dirty="0" smtClean="0"/>
              <a:t>5 </a:t>
            </a:r>
            <a:r>
              <a:rPr lang="en-US" sz="2800" dirty="0"/>
              <a:t>skiing and </a:t>
            </a:r>
            <a:r>
              <a:rPr lang="en-US" sz="2800" dirty="0" smtClean="0"/>
              <a:t>0 </a:t>
            </a:r>
            <a:r>
              <a:rPr lang="en-US" sz="2800" dirty="0"/>
              <a:t>movies</a:t>
            </a:r>
          </a:p>
        </p:txBody>
      </p:sp>
      <p:sp>
        <p:nvSpPr>
          <p:cNvPr id="9" name="TextBox 8"/>
          <p:cNvSpPr txBox="1"/>
          <p:nvPr/>
        </p:nvSpPr>
        <p:spPr>
          <a:xfrm>
            <a:off x="4495800" y="3511399"/>
            <a:ext cx="3591432" cy="1569660"/>
          </a:xfrm>
          <a:prstGeom prst="rect">
            <a:avLst/>
          </a:prstGeom>
          <a:noFill/>
        </p:spPr>
        <p:txBody>
          <a:bodyPr wrap="none" rtlCol="0">
            <a:spAutoFit/>
          </a:bodyPr>
          <a:lstStyle/>
          <a:p>
            <a:r>
              <a:rPr lang="en-US" sz="3200" b="1" dirty="0"/>
              <a:t>Price of skiing = $2</a:t>
            </a:r>
            <a:br>
              <a:rPr lang="en-US" sz="3200" b="1" dirty="0"/>
            </a:br>
            <a:r>
              <a:rPr lang="en-US" sz="3200" b="1" dirty="0"/>
              <a:t>Price of movies = $1</a:t>
            </a:r>
            <a:br>
              <a:rPr lang="en-US" sz="3200" b="1" dirty="0"/>
            </a:br>
            <a:r>
              <a:rPr lang="en-US" sz="3200" b="1" dirty="0"/>
              <a:t>Income = $10</a:t>
            </a:r>
            <a:endParaRPr lang="en-US" sz="3200" dirty="0"/>
          </a:p>
        </p:txBody>
      </p:sp>
      <p:pic>
        <p:nvPicPr>
          <p:cNvPr id="16898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19" y="533400"/>
            <a:ext cx="8495772" cy="292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04595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5260" y="0"/>
            <a:ext cx="8534400" cy="533400"/>
          </a:xfrm>
        </p:spPr>
        <p:txBody>
          <a:bodyPr>
            <a:normAutofit fontScale="90000"/>
          </a:bodyPr>
          <a:lstStyle/>
          <a:p>
            <a:pPr algn="l"/>
            <a:r>
              <a:rPr lang="en-US" sz="3600" b="1" dirty="0" smtClean="0">
                <a:solidFill>
                  <a:srgbClr val="0070C0"/>
                </a:solidFill>
              </a:rPr>
              <a:t>2. How many to buy (using BCA):</a:t>
            </a:r>
            <a:endParaRPr lang="en-US" sz="3600" b="1" dirty="0">
              <a:solidFill>
                <a:srgbClr val="0070C0"/>
              </a:solidFill>
            </a:endParaRPr>
          </a:p>
        </p:txBody>
      </p:sp>
      <p:sp>
        <p:nvSpPr>
          <p:cNvPr id="3" name="TPAnswers"/>
          <p:cNvSpPr>
            <a:spLocks noGrp="1"/>
          </p:cNvSpPr>
          <p:nvPr>
            <p:ph type="body" idx="1"/>
            <p:custDataLst>
              <p:tags r:id="rId2"/>
            </p:custDataLst>
          </p:nvPr>
        </p:nvSpPr>
        <p:spPr>
          <a:xfrm>
            <a:off x="541020" y="3581400"/>
            <a:ext cx="3810000" cy="2181787"/>
          </a:xfrm>
        </p:spPr>
        <p:txBody>
          <a:bodyPr>
            <a:noAutofit/>
          </a:bodyPr>
          <a:lstStyle/>
          <a:p>
            <a:pPr marL="514350" indent="-514350">
              <a:buFont typeface="Arial" pitchFamily="34" charset="0"/>
              <a:buAutoNum type="arabicPeriod"/>
            </a:pPr>
            <a:r>
              <a:rPr lang="en-US" sz="2800" dirty="0" smtClean="0"/>
              <a:t>2 skiing and 6 movies</a:t>
            </a:r>
          </a:p>
          <a:p>
            <a:pPr marL="514350" indent="-514350">
              <a:buFont typeface="Arial" pitchFamily="34" charset="0"/>
              <a:buAutoNum type="arabicPeriod"/>
            </a:pPr>
            <a:r>
              <a:rPr lang="en-US" sz="2800" dirty="0" smtClean="0"/>
              <a:t>3 </a:t>
            </a:r>
            <a:r>
              <a:rPr lang="en-US" sz="2800" dirty="0"/>
              <a:t>skiing and </a:t>
            </a:r>
            <a:r>
              <a:rPr lang="en-US" sz="2800" dirty="0" smtClean="0"/>
              <a:t>4 </a:t>
            </a:r>
            <a:r>
              <a:rPr lang="en-US" sz="2800" dirty="0"/>
              <a:t>movies</a:t>
            </a:r>
          </a:p>
          <a:p>
            <a:pPr marL="514350" indent="-514350">
              <a:buFont typeface="Arial" pitchFamily="34" charset="0"/>
              <a:buAutoNum type="arabicPeriod"/>
            </a:pPr>
            <a:r>
              <a:rPr lang="en-US" sz="2800" dirty="0" smtClean="0"/>
              <a:t>4 </a:t>
            </a:r>
            <a:r>
              <a:rPr lang="en-US" sz="2800" dirty="0"/>
              <a:t>skiing and </a:t>
            </a:r>
            <a:r>
              <a:rPr lang="en-US" sz="2800" dirty="0" smtClean="0"/>
              <a:t>2 </a:t>
            </a:r>
            <a:r>
              <a:rPr lang="en-US" sz="2800" dirty="0"/>
              <a:t>movies</a:t>
            </a:r>
          </a:p>
          <a:p>
            <a:pPr marL="514350" indent="-514350">
              <a:buFont typeface="Arial" pitchFamily="34" charset="0"/>
              <a:buAutoNum type="arabicPeriod"/>
            </a:pPr>
            <a:r>
              <a:rPr lang="en-US" sz="2800" dirty="0" smtClean="0"/>
              <a:t>5 </a:t>
            </a:r>
            <a:r>
              <a:rPr lang="en-US" sz="2800" dirty="0"/>
              <a:t>skiing and </a:t>
            </a:r>
            <a:r>
              <a:rPr lang="en-US" sz="2800" dirty="0" smtClean="0"/>
              <a:t>0 </a:t>
            </a:r>
            <a:r>
              <a:rPr lang="en-US" sz="2800" dirty="0"/>
              <a:t>movies</a:t>
            </a:r>
          </a:p>
        </p:txBody>
      </p:sp>
      <p:sp>
        <p:nvSpPr>
          <p:cNvPr id="8" name="CorShape1"/>
          <p:cNvSpPr/>
          <p:nvPr>
            <p:custDataLst>
              <p:tags r:id="rId3"/>
            </p:custDataLst>
          </p:nvPr>
        </p:nvSpPr>
        <p:spPr>
          <a:xfrm rot="10800000">
            <a:off x="236220" y="4143829"/>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95800" y="3511399"/>
            <a:ext cx="3591432" cy="1569660"/>
          </a:xfrm>
          <a:prstGeom prst="rect">
            <a:avLst/>
          </a:prstGeom>
          <a:noFill/>
        </p:spPr>
        <p:txBody>
          <a:bodyPr wrap="none" rtlCol="0">
            <a:spAutoFit/>
          </a:bodyPr>
          <a:lstStyle/>
          <a:p>
            <a:r>
              <a:rPr lang="en-US" sz="3200" b="1" dirty="0"/>
              <a:t>Price of skiing = $2</a:t>
            </a:r>
            <a:br>
              <a:rPr lang="en-US" sz="3200" b="1" dirty="0"/>
            </a:br>
            <a:r>
              <a:rPr lang="en-US" sz="3200" b="1" dirty="0"/>
              <a:t>Price of movies = $1</a:t>
            </a:r>
            <a:br>
              <a:rPr lang="en-US" sz="3200" b="1" dirty="0"/>
            </a:br>
            <a:r>
              <a:rPr lang="en-US" sz="3200" b="1" dirty="0"/>
              <a:t>Income = $10</a:t>
            </a:r>
            <a:endParaRPr lang="en-US" sz="3200" dirty="0"/>
          </a:p>
        </p:txBody>
      </p:sp>
      <p:pic>
        <p:nvPicPr>
          <p:cNvPr id="168983"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19" y="533400"/>
            <a:ext cx="8495772" cy="292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2999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0743" y="6531"/>
            <a:ext cx="7772400" cy="68579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BCA</a:t>
            </a:r>
            <a:endParaRPr lang="en-US" b="1" dirty="0"/>
          </a:p>
        </p:txBody>
      </p:sp>
      <p:sp>
        <p:nvSpPr>
          <p:cNvPr id="2" name="TextBox 1"/>
          <p:cNvSpPr txBox="1"/>
          <p:nvPr/>
        </p:nvSpPr>
        <p:spPr>
          <a:xfrm>
            <a:off x="10886" y="687976"/>
            <a:ext cx="8991600" cy="6247864"/>
          </a:xfrm>
          <a:prstGeom prst="rect">
            <a:avLst/>
          </a:prstGeom>
          <a:noFill/>
        </p:spPr>
        <p:txBody>
          <a:bodyPr wrap="square" rtlCol="0">
            <a:spAutoFit/>
          </a:bodyPr>
          <a:lstStyle/>
          <a:p>
            <a:r>
              <a:rPr lang="en-US" sz="3600" dirty="0" smtClean="0"/>
              <a:t>How many to buy?   </a:t>
            </a:r>
            <a:br>
              <a:rPr lang="en-US" sz="3600" dirty="0" smtClean="0"/>
            </a:br>
            <a:r>
              <a:rPr lang="en-US" sz="3600" dirty="0" smtClean="0"/>
              <a:t>       MB = MC</a:t>
            </a:r>
          </a:p>
          <a:p>
            <a:r>
              <a:rPr lang="en-US" sz="3600" b="1" dirty="0" smtClean="0"/>
              <a:t>       </a:t>
            </a:r>
            <a:r>
              <a:rPr lang="en-US" sz="3600" b="1" dirty="0" err="1" smtClean="0"/>
              <a:t>MUa</a:t>
            </a:r>
            <a:r>
              <a:rPr lang="en-US" sz="3600" b="1" dirty="0" smtClean="0"/>
              <a:t>/Pa </a:t>
            </a:r>
            <a:r>
              <a:rPr lang="en-US" sz="3600" b="1" dirty="0"/>
              <a:t>= </a:t>
            </a:r>
            <a:r>
              <a:rPr lang="en-US" sz="3600" b="1" dirty="0" err="1" smtClean="0"/>
              <a:t>MUb</a:t>
            </a:r>
            <a:r>
              <a:rPr lang="en-US" sz="3600" b="1" dirty="0" smtClean="0"/>
              <a:t>/</a:t>
            </a:r>
            <a:r>
              <a:rPr lang="en-US" sz="3600" b="1" dirty="0" err="1" smtClean="0"/>
              <a:t>Pb</a:t>
            </a:r>
            <a:r>
              <a:rPr lang="en-US" sz="3600" b="1" dirty="0" smtClean="0"/>
              <a:t> </a:t>
            </a:r>
            <a:r>
              <a:rPr lang="en-US" sz="3600" b="1" dirty="0"/>
              <a:t>= </a:t>
            </a:r>
            <a:r>
              <a:rPr lang="en-US" sz="3600" b="1" dirty="0" err="1" smtClean="0"/>
              <a:t>MUc</a:t>
            </a:r>
            <a:r>
              <a:rPr lang="en-US" sz="3600" b="1" dirty="0" smtClean="0"/>
              <a:t>/Pc </a:t>
            </a:r>
            <a:r>
              <a:rPr lang="en-US" sz="3600" b="1" dirty="0"/>
              <a:t>= . . . </a:t>
            </a:r>
            <a:endParaRPr lang="en-US" sz="3600" dirty="0" smtClean="0"/>
          </a:p>
          <a:p>
            <a:r>
              <a:rPr lang="en-US" sz="3600" dirty="0" smtClean="0"/>
              <a:t>       MB skiing = MC skiing</a:t>
            </a:r>
          </a:p>
          <a:p>
            <a:endParaRPr lang="en-US" sz="1400" dirty="0"/>
          </a:p>
          <a:p>
            <a:r>
              <a:rPr lang="en-US" sz="3600" dirty="0" smtClean="0"/>
              <a:t>MB skiing is the MU skiing</a:t>
            </a:r>
          </a:p>
          <a:p>
            <a:r>
              <a:rPr lang="en-US" sz="3600" dirty="0" smtClean="0"/>
              <a:t>MC skiing is the MU missed from not going to movies</a:t>
            </a:r>
          </a:p>
          <a:p>
            <a:endParaRPr lang="en-US" sz="1400" dirty="0" smtClean="0"/>
          </a:p>
          <a:p>
            <a:r>
              <a:rPr lang="en-US" sz="3600" dirty="0" smtClean="0"/>
              <a:t>BUT: Price skiing = $2 and Price movies = $1</a:t>
            </a:r>
          </a:p>
          <a:p>
            <a:r>
              <a:rPr lang="en-US" sz="3600" dirty="0" smtClean="0"/>
              <a:t>We can’t compare a $2 skiing with a $1 movie</a:t>
            </a:r>
          </a:p>
          <a:p>
            <a:pPr algn="ctr"/>
            <a:endParaRPr lang="en-US" sz="4800" b="1" dirty="0" smtClean="0"/>
          </a:p>
        </p:txBody>
      </p:sp>
    </p:spTree>
    <p:custDataLst>
      <p:tags r:id="rId1"/>
    </p:custDataLst>
    <p:extLst>
      <p:ext uri="{BB962C8B-B14F-4D97-AF65-F5344CB8AC3E}">
        <p14:creationId xmlns:p14="http://schemas.microsoft.com/office/powerpoint/2010/main" val="58914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534400" cy="868362"/>
          </a:xfrm>
        </p:spPr>
        <p:txBody>
          <a:bodyPr>
            <a:normAutofit fontScale="90000"/>
          </a:bodyPr>
          <a:lstStyle/>
          <a:p>
            <a:pPr algn="l"/>
            <a:r>
              <a:rPr lang="en-US" b="1" dirty="0" smtClean="0"/>
              <a:t>3. How many to produce (using BCA):</a:t>
            </a:r>
            <a:endParaRPr lang="en-US" b="1" dirty="0"/>
          </a:p>
        </p:txBody>
      </p:sp>
      <p:sp>
        <p:nvSpPr>
          <p:cNvPr id="3" name="TPAnswers"/>
          <p:cNvSpPr>
            <a:spLocks noGrp="1"/>
          </p:cNvSpPr>
          <p:nvPr>
            <p:ph type="body" idx="1"/>
            <p:custDataLst>
              <p:tags r:id="rId2"/>
            </p:custDataLst>
          </p:nvPr>
        </p:nvSpPr>
        <p:spPr>
          <a:xfrm>
            <a:off x="609600" y="3429000"/>
            <a:ext cx="1981200" cy="2895600"/>
          </a:xfrm>
        </p:spPr>
        <p:txBody>
          <a:bodyPr>
            <a:noAutofit/>
          </a:bodyPr>
          <a:lstStyle/>
          <a:p>
            <a:pPr marL="514350" indent="-514350">
              <a:buFont typeface="Arial" pitchFamily="34" charset="0"/>
              <a:buAutoNum type="arabicPeriod"/>
            </a:pPr>
            <a:r>
              <a:rPr lang="en-US" sz="2800" dirty="0" smtClean="0"/>
              <a:t>1</a:t>
            </a:r>
          </a:p>
          <a:p>
            <a:pPr marL="514350" indent="-514350">
              <a:buFont typeface="Arial" pitchFamily="34" charset="0"/>
              <a:buAutoNum type="arabicPeriod"/>
            </a:pPr>
            <a:r>
              <a:rPr lang="en-US" sz="2800" dirty="0" smtClean="0"/>
              <a:t>2</a:t>
            </a:r>
          </a:p>
          <a:p>
            <a:pPr marL="514350" indent="-514350">
              <a:buFont typeface="Arial" pitchFamily="34" charset="0"/>
              <a:buAutoNum type="arabicPeriod"/>
            </a:pPr>
            <a:r>
              <a:rPr lang="en-US" sz="2800" dirty="0" smtClean="0"/>
              <a:t>3</a:t>
            </a:r>
          </a:p>
          <a:p>
            <a:pPr marL="514350" indent="-514350">
              <a:buFont typeface="Arial" pitchFamily="34" charset="0"/>
              <a:buAutoNum type="arabicPeriod"/>
            </a:pPr>
            <a:r>
              <a:rPr lang="en-US" sz="2800" dirty="0" smtClean="0"/>
              <a:t>4</a:t>
            </a:r>
          </a:p>
          <a:p>
            <a:pPr marL="514350" indent="-514350">
              <a:buFont typeface="Arial" pitchFamily="34" charset="0"/>
              <a:buAutoNum type="arabicPeriod"/>
            </a:pPr>
            <a:r>
              <a:rPr lang="en-US" sz="2800" dirty="0"/>
              <a:t>5</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88106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35852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531"/>
            <a:ext cx="7772400" cy="685799"/>
          </a:xfrm>
        </p:spPr>
        <p:txBody>
          <a:bodyPr>
            <a:normAutofit fontScale="90000"/>
          </a:bodyPr>
          <a:lstStyle/>
          <a:p>
            <a:r>
              <a:rPr lang="en-US" b="1" u="sng" dirty="0" smtClean="0"/>
              <a:t>Exam 3 Covers:</a:t>
            </a:r>
            <a:endParaRPr lang="en-US" b="1" u="sng" dirty="0"/>
          </a:p>
        </p:txBody>
      </p:sp>
      <p:sp>
        <p:nvSpPr>
          <p:cNvPr id="3" name="Subtitle 2"/>
          <p:cNvSpPr>
            <a:spLocks noGrp="1"/>
          </p:cNvSpPr>
          <p:nvPr>
            <p:ph type="subTitle" idx="1"/>
          </p:nvPr>
        </p:nvSpPr>
        <p:spPr>
          <a:xfrm>
            <a:off x="381000" y="838200"/>
            <a:ext cx="8153400" cy="5638800"/>
          </a:xfrm>
        </p:spPr>
        <p:txBody>
          <a:bodyPr>
            <a:normAutofit/>
          </a:bodyPr>
          <a:lstStyle/>
          <a:p>
            <a:pPr algn="l"/>
            <a:r>
              <a:rPr lang="en-US" sz="2800" b="1" dirty="0" smtClean="0">
                <a:solidFill>
                  <a:schemeClr val="tx1"/>
                </a:solidFill>
              </a:rPr>
              <a:t>The Four Product Market Models:</a:t>
            </a:r>
          </a:p>
          <a:p>
            <a:pPr marL="914400" lvl="1" indent="-457200" algn="l">
              <a:buFont typeface="Arial" pitchFamily="34" charset="0"/>
              <a:buChar char="•"/>
            </a:pPr>
            <a:r>
              <a:rPr lang="en-US" b="1" dirty="0" smtClean="0">
                <a:solidFill>
                  <a:schemeClr val="tx1"/>
                </a:solidFill>
              </a:rPr>
              <a:t>Pure Competition - Chapters 8 and 9</a:t>
            </a:r>
          </a:p>
          <a:p>
            <a:pPr marL="914400" lvl="1" indent="-457200" algn="l">
              <a:buFont typeface="Arial" pitchFamily="34" charset="0"/>
              <a:buChar char="•"/>
            </a:pPr>
            <a:r>
              <a:rPr lang="en-US" b="1" dirty="0" smtClean="0">
                <a:solidFill>
                  <a:schemeClr val="tx1"/>
                </a:solidFill>
              </a:rPr>
              <a:t>Monopoly - Chapter 10</a:t>
            </a:r>
          </a:p>
          <a:p>
            <a:pPr marL="914400" lvl="1" indent="-457200" algn="l">
              <a:buFont typeface="Arial" pitchFamily="34" charset="0"/>
              <a:buChar char="•"/>
            </a:pPr>
            <a:r>
              <a:rPr lang="en-US" b="1" dirty="0" smtClean="0">
                <a:solidFill>
                  <a:schemeClr val="tx1"/>
                </a:solidFill>
              </a:rPr>
              <a:t>Monopolistic Competition - Chapter 11</a:t>
            </a:r>
          </a:p>
          <a:p>
            <a:pPr marL="914400" lvl="1" indent="-457200" algn="l">
              <a:buFont typeface="Arial" pitchFamily="34" charset="0"/>
              <a:buChar char="•"/>
            </a:pPr>
            <a:r>
              <a:rPr lang="en-US" b="1" dirty="0" smtClean="0">
                <a:solidFill>
                  <a:schemeClr val="tx1"/>
                </a:solidFill>
              </a:rPr>
              <a:t>Oligopoly - Chapter 11</a:t>
            </a:r>
          </a:p>
          <a:p>
            <a:pPr marL="914400" lvl="1" indent="-457200" algn="l"/>
            <a:endParaRPr lang="en-US" sz="1000" dirty="0" smtClean="0">
              <a:solidFill>
                <a:schemeClr val="tx1"/>
              </a:solidFill>
            </a:endParaRPr>
          </a:p>
          <a:p>
            <a:pPr marL="914400" lvl="1" indent="-457200" algn="l"/>
            <a:r>
              <a:rPr lang="en-US" dirty="0" smtClean="0">
                <a:solidFill>
                  <a:schemeClr val="tx1"/>
                </a:solidFill>
              </a:rPr>
              <a:t>Be sure to see the exact textbook pages listed on our “LESSONS” page.</a:t>
            </a:r>
          </a:p>
          <a:p>
            <a:pPr marL="457200" indent="-457200" algn="l"/>
            <a:r>
              <a:rPr lang="en-US" b="1" dirty="0" smtClean="0">
                <a:solidFill>
                  <a:schemeClr val="tx1"/>
                </a:solidFill>
              </a:rPr>
              <a:t>PLUS:</a:t>
            </a:r>
          </a:p>
          <a:p>
            <a:pPr marL="914400" lvl="1" indent="-457200" algn="l">
              <a:buFont typeface="Arial" panose="020B0604020202020204" pitchFamily="34" charset="0"/>
              <a:buChar char="•"/>
            </a:pPr>
            <a:r>
              <a:rPr lang="en-US" dirty="0" smtClean="0">
                <a:solidFill>
                  <a:schemeClr val="tx1"/>
                </a:solidFill>
              </a:rPr>
              <a:t>5 questions from unit 1</a:t>
            </a:r>
          </a:p>
          <a:p>
            <a:pPr marL="914400" lvl="1" indent="-457200" algn="l">
              <a:buFont typeface="Arial" panose="020B0604020202020204" pitchFamily="34" charset="0"/>
              <a:buChar char="•"/>
            </a:pPr>
            <a:r>
              <a:rPr lang="en-US" dirty="0" smtClean="0">
                <a:solidFill>
                  <a:schemeClr val="tx1"/>
                </a:solidFill>
              </a:rPr>
              <a:t>5 questions from unit 2</a:t>
            </a:r>
          </a:p>
        </p:txBody>
      </p:sp>
    </p:spTree>
    <p:custDataLst>
      <p:tags r:id="rId1"/>
    </p:custDataLst>
    <p:extLst>
      <p:ext uri="{BB962C8B-B14F-4D97-AF65-F5344CB8AC3E}">
        <p14:creationId xmlns:p14="http://schemas.microsoft.com/office/powerpoint/2010/main" val="77653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534400" cy="868362"/>
          </a:xfrm>
        </p:spPr>
        <p:txBody>
          <a:bodyPr>
            <a:normAutofit fontScale="90000"/>
          </a:bodyPr>
          <a:lstStyle/>
          <a:p>
            <a:pPr algn="l"/>
            <a:r>
              <a:rPr lang="en-US" b="1" dirty="0" smtClean="0">
                <a:solidFill>
                  <a:srgbClr val="0070C0"/>
                </a:solidFill>
              </a:rPr>
              <a:t>3. How many to produce (using BCA):</a:t>
            </a:r>
            <a:endParaRPr lang="en-US" b="1" dirty="0">
              <a:solidFill>
                <a:srgbClr val="0070C0"/>
              </a:solidFill>
            </a:endParaRPr>
          </a:p>
        </p:txBody>
      </p:sp>
      <p:sp>
        <p:nvSpPr>
          <p:cNvPr id="3" name="TPAnswers"/>
          <p:cNvSpPr>
            <a:spLocks noGrp="1"/>
          </p:cNvSpPr>
          <p:nvPr>
            <p:ph type="body" idx="1"/>
            <p:custDataLst>
              <p:tags r:id="rId2"/>
            </p:custDataLst>
          </p:nvPr>
        </p:nvSpPr>
        <p:spPr>
          <a:xfrm>
            <a:off x="609600" y="3429000"/>
            <a:ext cx="1981200" cy="2895600"/>
          </a:xfrm>
        </p:spPr>
        <p:txBody>
          <a:bodyPr>
            <a:noAutofit/>
          </a:bodyPr>
          <a:lstStyle/>
          <a:p>
            <a:pPr marL="514350" indent="-514350">
              <a:buFont typeface="Arial" pitchFamily="34" charset="0"/>
              <a:buAutoNum type="arabicPeriod"/>
            </a:pPr>
            <a:r>
              <a:rPr lang="en-US" sz="2800" dirty="0" smtClean="0"/>
              <a:t>1</a:t>
            </a:r>
          </a:p>
          <a:p>
            <a:pPr marL="514350" indent="-514350">
              <a:buFont typeface="Arial" pitchFamily="34" charset="0"/>
              <a:buAutoNum type="arabicPeriod"/>
            </a:pPr>
            <a:r>
              <a:rPr lang="en-US" sz="2800" dirty="0" smtClean="0"/>
              <a:t>2</a:t>
            </a:r>
          </a:p>
          <a:p>
            <a:pPr marL="514350" indent="-514350">
              <a:buFont typeface="Arial" pitchFamily="34" charset="0"/>
              <a:buAutoNum type="arabicPeriod"/>
            </a:pPr>
            <a:r>
              <a:rPr lang="en-US" sz="2800" dirty="0" smtClean="0"/>
              <a:t>3</a:t>
            </a:r>
          </a:p>
          <a:p>
            <a:pPr marL="514350" indent="-514350">
              <a:buFont typeface="Arial" pitchFamily="34" charset="0"/>
              <a:buAutoNum type="arabicPeriod"/>
            </a:pPr>
            <a:r>
              <a:rPr lang="en-US" sz="2800" dirty="0" smtClean="0"/>
              <a:t>4</a:t>
            </a:r>
          </a:p>
          <a:p>
            <a:pPr marL="514350" indent="-514350">
              <a:buFont typeface="Arial" pitchFamily="34" charset="0"/>
              <a:buAutoNum type="arabicPeriod"/>
            </a:pPr>
            <a:r>
              <a:rPr lang="en-US" sz="2800" dirty="0"/>
              <a:t>5</a:t>
            </a: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19200"/>
            <a:ext cx="88106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rShape1"/>
          <p:cNvSpPr/>
          <p:nvPr>
            <p:custDataLst>
              <p:tags r:id="rId3"/>
            </p:custDataLst>
          </p:nvPr>
        </p:nvSpPr>
        <p:spPr>
          <a:xfrm rot="10800000">
            <a:off x="365760" y="400304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8562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0743" y="6531"/>
            <a:ext cx="7772400" cy="68579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BCA</a:t>
            </a:r>
            <a:endParaRPr lang="en-US" b="1"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866900" y="1600200"/>
            <a:ext cx="5105400" cy="4544367"/>
          </a:xfrm>
          <a:prstGeom prst="rect">
            <a:avLst/>
          </a:prstGeom>
        </p:spPr>
      </p:pic>
      <p:sp>
        <p:nvSpPr>
          <p:cNvPr id="2" name="TextBox 1"/>
          <p:cNvSpPr txBox="1"/>
          <p:nvPr/>
        </p:nvSpPr>
        <p:spPr>
          <a:xfrm>
            <a:off x="1062892" y="692330"/>
            <a:ext cx="6648102" cy="646331"/>
          </a:xfrm>
          <a:prstGeom prst="rect">
            <a:avLst/>
          </a:prstGeom>
          <a:noFill/>
        </p:spPr>
        <p:txBody>
          <a:bodyPr wrap="none" rtlCol="0">
            <a:spAutoFit/>
          </a:bodyPr>
          <a:lstStyle/>
          <a:p>
            <a:r>
              <a:rPr lang="en-US" sz="3600" dirty="0" smtClean="0"/>
              <a:t>How many to produce? (MR = MC)</a:t>
            </a:r>
            <a:endParaRPr lang="en-US" sz="3600" dirty="0"/>
          </a:p>
        </p:txBody>
      </p:sp>
    </p:spTree>
    <p:custDataLst>
      <p:tags r:id="rId1"/>
    </p:custDataLst>
    <p:extLst>
      <p:ext uri="{BB962C8B-B14F-4D97-AF65-F5344CB8AC3E}">
        <p14:creationId xmlns:p14="http://schemas.microsoft.com/office/powerpoint/2010/main" val="326011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8686800" cy="609600"/>
          </a:xfrm>
        </p:spPr>
        <p:txBody>
          <a:bodyPr>
            <a:normAutofit fontScale="90000"/>
          </a:bodyPr>
          <a:lstStyle/>
          <a:p>
            <a:pPr algn="l"/>
            <a:r>
              <a:rPr lang="en-US" b="1" dirty="0" smtClean="0"/>
              <a:t>4. How many to hire (using BCA):</a:t>
            </a:r>
            <a:endParaRPr lang="en-US" b="1" dirty="0"/>
          </a:p>
        </p:txBody>
      </p:sp>
      <p:sp>
        <p:nvSpPr>
          <p:cNvPr id="3" name="TPAnswers"/>
          <p:cNvSpPr>
            <a:spLocks noGrp="1"/>
          </p:cNvSpPr>
          <p:nvPr>
            <p:ph type="body" idx="1"/>
            <p:custDataLst>
              <p:tags r:id="rId2"/>
            </p:custDataLst>
          </p:nvPr>
        </p:nvSpPr>
        <p:spPr>
          <a:xfrm>
            <a:off x="670560" y="3505200"/>
            <a:ext cx="1981200" cy="2895600"/>
          </a:xfrm>
        </p:spPr>
        <p:txBody>
          <a:bodyPr>
            <a:noAutofit/>
          </a:bodyPr>
          <a:lstStyle/>
          <a:p>
            <a:pPr marL="514350" indent="-514350">
              <a:buFont typeface="Arial" pitchFamily="34" charset="0"/>
              <a:buAutoNum type="arabicPeriod"/>
            </a:pPr>
            <a:r>
              <a:rPr lang="en-US" sz="2800" dirty="0" smtClean="0"/>
              <a:t>1</a:t>
            </a:r>
          </a:p>
          <a:p>
            <a:pPr marL="514350" indent="-514350">
              <a:buFont typeface="Arial" pitchFamily="34" charset="0"/>
              <a:buAutoNum type="arabicPeriod"/>
            </a:pPr>
            <a:r>
              <a:rPr lang="en-US" sz="2800" dirty="0" smtClean="0"/>
              <a:t>2</a:t>
            </a:r>
          </a:p>
          <a:p>
            <a:pPr marL="514350" indent="-514350">
              <a:buFont typeface="Arial" pitchFamily="34" charset="0"/>
              <a:buAutoNum type="arabicPeriod"/>
            </a:pPr>
            <a:r>
              <a:rPr lang="en-US" sz="2800" dirty="0" smtClean="0"/>
              <a:t>3</a:t>
            </a:r>
          </a:p>
          <a:p>
            <a:pPr marL="514350" indent="-514350">
              <a:buFont typeface="Arial" pitchFamily="34" charset="0"/>
              <a:buAutoNum type="arabicPeriod"/>
            </a:pPr>
            <a:r>
              <a:rPr lang="en-US" sz="2800" dirty="0" smtClean="0"/>
              <a:t>4</a:t>
            </a:r>
          </a:p>
          <a:p>
            <a:pPr marL="514350" indent="-514350">
              <a:buFont typeface="Arial" pitchFamily="34" charset="0"/>
              <a:buAutoNum type="arabicPeriod"/>
            </a:pPr>
            <a:r>
              <a:rPr lang="en-US" sz="2800" dirty="0"/>
              <a:t>5</a:t>
            </a:r>
          </a:p>
        </p:txBody>
      </p:sp>
      <p:sp>
        <p:nvSpPr>
          <p:cNvPr id="6" name="TextBox 5"/>
          <p:cNvSpPr txBox="1"/>
          <p:nvPr/>
        </p:nvSpPr>
        <p:spPr>
          <a:xfrm>
            <a:off x="2285999" y="3581400"/>
            <a:ext cx="4151265" cy="1200329"/>
          </a:xfrm>
          <a:prstGeom prst="rect">
            <a:avLst/>
          </a:prstGeom>
          <a:noFill/>
        </p:spPr>
        <p:txBody>
          <a:bodyPr wrap="none" rtlCol="0">
            <a:spAutoFit/>
          </a:bodyPr>
          <a:lstStyle/>
          <a:p>
            <a:r>
              <a:rPr lang="en-US" sz="3600" b="1" dirty="0"/>
              <a:t>wage = $12</a:t>
            </a:r>
            <a:br>
              <a:rPr lang="en-US" sz="3600" b="1" dirty="0"/>
            </a:br>
            <a:r>
              <a:rPr lang="en-US" sz="3600" b="1" dirty="0"/>
              <a:t>price of product = $2</a:t>
            </a:r>
            <a:endParaRPr lang="en-US" sz="3600" dirty="0"/>
          </a:p>
        </p:txBody>
      </p:sp>
      <p:pic>
        <p:nvPicPr>
          <p:cNvPr id="17103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878901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29879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8686800" cy="609600"/>
          </a:xfrm>
        </p:spPr>
        <p:txBody>
          <a:bodyPr>
            <a:normAutofit fontScale="90000"/>
          </a:bodyPr>
          <a:lstStyle/>
          <a:p>
            <a:pPr algn="l"/>
            <a:r>
              <a:rPr lang="en-US" b="1" dirty="0" smtClean="0">
                <a:solidFill>
                  <a:srgbClr val="0070C0"/>
                </a:solidFill>
              </a:rPr>
              <a:t>4. How many to hire (using BCA):</a:t>
            </a:r>
            <a:endParaRPr lang="en-US" b="1" dirty="0">
              <a:solidFill>
                <a:srgbClr val="0070C0"/>
              </a:solidFill>
            </a:endParaRPr>
          </a:p>
        </p:txBody>
      </p:sp>
      <p:sp>
        <p:nvSpPr>
          <p:cNvPr id="3" name="TPAnswers"/>
          <p:cNvSpPr>
            <a:spLocks noGrp="1"/>
          </p:cNvSpPr>
          <p:nvPr>
            <p:ph type="body" idx="1"/>
            <p:custDataLst>
              <p:tags r:id="rId2"/>
            </p:custDataLst>
          </p:nvPr>
        </p:nvSpPr>
        <p:spPr>
          <a:xfrm>
            <a:off x="670560" y="3505200"/>
            <a:ext cx="1981200" cy="2895600"/>
          </a:xfrm>
        </p:spPr>
        <p:txBody>
          <a:bodyPr>
            <a:noAutofit/>
          </a:bodyPr>
          <a:lstStyle/>
          <a:p>
            <a:pPr marL="514350" indent="-514350">
              <a:buFont typeface="Arial" pitchFamily="34" charset="0"/>
              <a:buAutoNum type="arabicPeriod"/>
            </a:pPr>
            <a:r>
              <a:rPr lang="en-US" sz="2800" dirty="0" smtClean="0"/>
              <a:t>1</a:t>
            </a:r>
          </a:p>
          <a:p>
            <a:pPr marL="514350" indent="-514350">
              <a:buFont typeface="Arial" pitchFamily="34" charset="0"/>
              <a:buAutoNum type="arabicPeriod"/>
            </a:pPr>
            <a:r>
              <a:rPr lang="en-US" sz="2800" dirty="0" smtClean="0"/>
              <a:t>2</a:t>
            </a:r>
          </a:p>
          <a:p>
            <a:pPr marL="514350" indent="-514350">
              <a:buFont typeface="Arial" pitchFamily="34" charset="0"/>
              <a:buAutoNum type="arabicPeriod"/>
            </a:pPr>
            <a:r>
              <a:rPr lang="en-US" sz="2800" dirty="0" smtClean="0"/>
              <a:t>3</a:t>
            </a:r>
          </a:p>
          <a:p>
            <a:pPr marL="514350" indent="-514350">
              <a:buFont typeface="Arial" pitchFamily="34" charset="0"/>
              <a:buAutoNum type="arabicPeriod"/>
            </a:pPr>
            <a:r>
              <a:rPr lang="en-US" sz="2800" dirty="0" smtClean="0"/>
              <a:t>4</a:t>
            </a:r>
          </a:p>
          <a:p>
            <a:pPr marL="514350" indent="-514350">
              <a:buFont typeface="Arial" pitchFamily="34" charset="0"/>
              <a:buAutoNum type="arabicPeriod"/>
            </a:pPr>
            <a:r>
              <a:rPr lang="en-US" sz="2800" dirty="0"/>
              <a:t>5</a:t>
            </a:r>
          </a:p>
        </p:txBody>
      </p:sp>
      <p:sp>
        <p:nvSpPr>
          <p:cNvPr id="5" name="CorShape1"/>
          <p:cNvSpPr/>
          <p:nvPr>
            <p:custDataLst>
              <p:tags r:id="rId3"/>
            </p:custDataLst>
          </p:nvPr>
        </p:nvSpPr>
        <p:spPr>
          <a:xfrm rot="10800000">
            <a:off x="518160" y="5027168"/>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5999" y="3581400"/>
            <a:ext cx="4151265" cy="1200329"/>
          </a:xfrm>
          <a:prstGeom prst="rect">
            <a:avLst/>
          </a:prstGeom>
          <a:noFill/>
        </p:spPr>
        <p:txBody>
          <a:bodyPr wrap="none" rtlCol="0">
            <a:spAutoFit/>
          </a:bodyPr>
          <a:lstStyle/>
          <a:p>
            <a:r>
              <a:rPr lang="en-US" sz="3600" b="1" dirty="0"/>
              <a:t>wage = $12</a:t>
            </a:r>
            <a:br>
              <a:rPr lang="en-US" sz="3600" b="1" dirty="0"/>
            </a:br>
            <a:r>
              <a:rPr lang="en-US" sz="3600" b="1" dirty="0"/>
              <a:t>price of product = $2</a:t>
            </a:r>
            <a:endParaRPr lang="en-US" sz="3600" dirty="0"/>
          </a:p>
        </p:txBody>
      </p:sp>
      <p:pic>
        <p:nvPicPr>
          <p:cNvPr id="171032"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38200"/>
            <a:ext cx="878901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82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59526" y="76200"/>
            <a:ext cx="7772400" cy="68579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BCA</a:t>
            </a:r>
            <a:endParaRPr lang="en-US" b="1" dirty="0"/>
          </a:p>
        </p:txBody>
      </p:sp>
      <p:sp>
        <p:nvSpPr>
          <p:cNvPr id="5" name="TextBox 4"/>
          <p:cNvSpPr txBox="1"/>
          <p:nvPr/>
        </p:nvSpPr>
        <p:spPr>
          <a:xfrm>
            <a:off x="457200" y="609600"/>
            <a:ext cx="8274060" cy="1200329"/>
          </a:xfrm>
          <a:prstGeom prst="rect">
            <a:avLst/>
          </a:prstGeom>
          <a:noFill/>
        </p:spPr>
        <p:txBody>
          <a:bodyPr wrap="none" rtlCol="0">
            <a:spAutoFit/>
          </a:bodyPr>
          <a:lstStyle/>
          <a:p>
            <a:r>
              <a:rPr lang="en-US" sz="3600" dirty="0" smtClean="0"/>
              <a:t>PREVIEW: How many to hire? (MRP = MRC)</a:t>
            </a:r>
          </a:p>
          <a:p>
            <a:r>
              <a:rPr lang="en-US" sz="3600" dirty="0"/>
              <a:t> </a:t>
            </a:r>
            <a:r>
              <a:rPr lang="en-US" sz="3600" dirty="0" smtClean="0"/>
              <a:t>                                                       (MB = MC)</a:t>
            </a:r>
            <a:endParaRPr lang="en-US" sz="36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595691" y="1809928"/>
            <a:ext cx="5700069" cy="4331155"/>
          </a:xfrm>
          <a:prstGeom prst="rect">
            <a:avLst/>
          </a:prstGeom>
        </p:spPr>
      </p:pic>
    </p:spTree>
    <p:custDataLst>
      <p:tags r:id="rId1"/>
    </p:custDataLst>
    <p:extLst>
      <p:ext uri="{BB962C8B-B14F-4D97-AF65-F5344CB8AC3E}">
        <p14:creationId xmlns:p14="http://schemas.microsoft.com/office/powerpoint/2010/main" val="3591036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520" y="152400"/>
            <a:ext cx="8488680" cy="1371600"/>
          </a:xfrm>
        </p:spPr>
        <p:txBody>
          <a:bodyPr>
            <a:normAutofit fontScale="90000"/>
          </a:bodyPr>
          <a:lstStyle/>
          <a:p>
            <a:pPr algn="l"/>
            <a:r>
              <a:rPr lang="en-US" b="1" dirty="0" smtClean="0"/>
              <a:t>5. Which is NOT a characteristic of pure competition?</a:t>
            </a:r>
            <a:endParaRPr lang="en-US" b="1" dirty="0"/>
          </a:p>
        </p:txBody>
      </p:sp>
      <p:sp>
        <p:nvSpPr>
          <p:cNvPr id="3" name="TPAnswers"/>
          <p:cNvSpPr>
            <a:spLocks noGrp="1"/>
          </p:cNvSpPr>
          <p:nvPr>
            <p:ph type="body" idx="1"/>
            <p:custDataLst>
              <p:tags r:id="rId2"/>
            </p:custDataLst>
          </p:nvPr>
        </p:nvSpPr>
        <p:spPr>
          <a:xfrm>
            <a:off x="457200" y="1752600"/>
            <a:ext cx="6705600" cy="4373563"/>
          </a:xfrm>
        </p:spPr>
        <p:txBody>
          <a:bodyPr>
            <a:normAutofit/>
          </a:bodyPr>
          <a:lstStyle/>
          <a:p>
            <a:pPr marL="514350" indent="-514350">
              <a:buFont typeface="Arial" pitchFamily="34" charset="0"/>
              <a:buAutoNum type="arabicPeriod"/>
            </a:pPr>
            <a:r>
              <a:rPr lang="en-US" dirty="0" smtClean="0"/>
              <a:t>Very many firms</a:t>
            </a:r>
          </a:p>
          <a:p>
            <a:pPr marL="514350" indent="-514350">
              <a:buFont typeface="Arial" pitchFamily="34" charset="0"/>
              <a:buAutoNum type="arabicPeriod"/>
            </a:pPr>
            <a:r>
              <a:rPr lang="en-US" dirty="0" smtClean="0"/>
              <a:t>Price takers (no control over price)</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High </a:t>
            </a:r>
            <a:r>
              <a:rPr lang="en-US" dirty="0" err="1" smtClean="0"/>
              <a:t>Herfindahl</a:t>
            </a:r>
            <a:r>
              <a:rPr lang="en-US" dirty="0" smtClean="0"/>
              <a:t> index</a:t>
            </a:r>
          </a:p>
          <a:p>
            <a:pPr marL="514350" indent="-514350">
              <a:buFont typeface="Arial" pitchFamily="34" charset="0"/>
              <a:buAutoNum type="arabicPeriod"/>
            </a:pPr>
            <a:r>
              <a:rPr lang="en-US" dirty="0" smtClean="0"/>
              <a:t>No barriers to entry</a:t>
            </a:r>
          </a:p>
          <a:p>
            <a:pPr marL="514350" indent="-514350">
              <a:buFont typeface="Arial" pitchFamily="34" charset="0"/>
              <a:buAutoNum type="arabicPeriod"/>
            </a:pPr>
            <a:r>
              <a:rPr lang="en-US" dirty="0" smtClean="0"/>
              <a:t>No non-price competition</a:t>
            </a:r>
          </a:p>
        </p:txBody>
      </p:sp>
    </p:spTree>
    <p:custDataLst>
      <p:tags r:id="rId1"/>
    </p:custDataLst>
    <p:extLst>
      <p:ext uri="{BB962C8B-B14F-4D97-AF65-F5344CB8AC3E}">
        <p14:creationId xmlns:p14="http://schemas.microsoft.com/office/powerpoint/2010/main" val="2476606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520" y="152400"/>
            <a:ext cx="8488680" cy="1371600"/>
          </a:xfrm>
        </p:spPr>
        <p:txBody>
          <a:bodyPr>
            <a:normAutofit fontScale="90000"/>
          </a:bodyPr>
          <a:lstStyle/>
          <a:p>
            <a:pPr algn="l"/>
            <a:r>
              <a:rPr lang="en-US" b="1" dirty="0" smtClean="0">
                <a:solidFill>
                  <a:srgbClr val="0070C0"/>
                </a:solidFill>
              </a:rPr>
              <a:t>5. Which is NOT a characteristic of pure competition?</a:t>
            </a:r>
            <a:endParaRPr lang="en-US" b="1" dirty="0">
              <a:solidFill>
                <a:srgbClr val="0070C0"/>
              </a:solidFill>
            </a:endParaRPr>
          </a:p>
        </p:txBody>
      </p:sp>
      <p:sp>
        <p:nvSpPr>
          <p:cNvPr id="8" name="CorShape1"/>
          <p:cNvSpPr/>
          <p:nvPr>
            <p:custDataLst>
              <p:tags r:id="rId2"/>
            </p:custDataLst>
          </p:nvPr>
        </p:nvSpPr>
        <p:spPr>
          <a:xfrm rot="10800000">
            <a:off x="172720" y="35749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752600"/>
            <a:ext cx="6705600" cy="4373563"/>
          </a:xfrm>
        </p:spPr>
        <p:txBody>
          <a:bodyPr>
            <a:normAutofit/>
          </a:bodyPr>
          <a:lstStyle/>
          <a:p>
            <a:pPr marL="514350" indent="-514350">
              <a:buFont typeface="Arial" pitchFamily="34" charset="0"/>
              <a:buAutoNum type="arabicPeriod"/>
            </a:pPr>
            <a:r>
              <a:rPr lang="en-US" dirty="0" smtClean="0"/>
              <a:t>Very many firms</a:t>
            </a:r>
          </a:p>
          <a:p>
            <a:pPr marL="514350" indent="-514350">
              <a:buFont typeface="Arial" pitchFamily="34" charset="0"/>
              <a:buAutoNum type="arabicPeriod"/>
            </a:pPr>
            <a:r>
              <a:rPr lang="en-US" dirty="0" smtClean="0"/>
              <a:t>Price takers (no control over price)</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High </a:t>
            </a:r>
            <a:r>
              <a:rPr lang="en-US" dirty="0" err="1" smtClean="0"/>
              <a:t>Herfindahl</a:t>
            </a:r>
            <a:r>
              <a:rPr lang="en-US" dirty="0" smtClean="0"/>
              <a:t> index</a:t>
            </a:r>
          </a:p>
          <a:p>
            <a:pPr marL="514350" indent="-514350">
              <a:buFont typeface="Arial" pitchFamily="34" charset="0"/>
              <a:buAutoNum type="arabicPeriod"/>
            </a:pPr>
            <a:r>
              <a:rPr lang="en-US" dirty="0" smtClean="0"/>
              <a:t>No barriers to entry</a:t>
            </a:r>
          </a:p>
          <a:p>
            <a:pPr marL="514350" indent="-514350">
              <a:buFont typeface="Arial" pitchFamily="34" charset="0"/>
              <a:buAutoNum type="arabicPeriod"/>
            </a:pPr>
            <a:r>
              <a:rPr lang="en-US" dirty="0" smtClean="0"/>
              <a:t>No non-price competition</a:t>
            </a:r>
          </a:p>
        </p:txBody>
      </p:sp>
    </p:spTree>
    <p:custDataLst>
      <p:tags r:id="rId1"/>
    </p:custDataLst>
    <p:extLst>
      <p:ext uri="{BB962C8B-B14F-4D97-AF65-F5344CB8AC3E}">
        <p14:creationId xmlns:p14="http://schemas.microsoft.com/office/powerpoint/2010/main" val="204333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001000" cy="1143000"/>
          </a:xfrm>
        </p:spPr>
        <p:txBody>
          <a:bodyPr>
            <a:normAutofit fontScale="90000"/>
          </a:bodyPr>
          <a:lstStyle/>
          <a:p>
            <a:pPr algn="l"/>
            <a:r>
              <a:rPr lang="en-US" b="1" dirty="0" smtClean="0"/>
              <a:t>6. Which is NOT a characteristic of monopolies?</a:t>
            </a:r>
            <a:endParaRPr lang="en-US" b="1" dirty="0"/>
          </a:p>
        </p:txBody>
      </p:sp>
      <p:sp>
        <p:nvSpPr>
          <p:cNvPr id="3" name="TPAnswers"/>
          <p:cNvSpPr>
            <a:spLocks noGrp="1"/>
          </p:cNvSpPr>
          <p:nvPr>
            <p:ph type="body" idx="1"/>
            <p:custDataLst>
              <p:tags r:id="rId2"/>
            </p:custDataLst>
          </p:nvPr>
        </p:nvSpPr>
        <p:spPr>
          <a:xfrm>
            <a:off x="457200" y="1752600"/>
            <a:ext cx="6934200" cy="4373563"/>
          </a:xfrm>
        </p:spPr>
        <p:txBody>
          <a:bodyPr>
            <a:normAutofit/>
          </a:bodyPr>
          <a:lstStyle/>
          <a:p>
            <a:pPr marL="514350" indent="-514350">
              <a:buFont typeface="Arial" pitchFamily="34" charset="0"/>
              <a:buAutoNum type="arabicPeriod"/>
            </a:pPr>
            <a:r>
              <a:rPr lang="en-US" dirty="0" smtClean="0"/>
              <a:t>Single firm</a:t>
            </a:r>
          </a:p>
          <a:p>
            <a:pPr marL="514350" indent="-514350">
              <a:buFont typeface="Arial" pitchFamily="34" charset="0"/>
              <a:buAutoNum type="arabicPeriod"/>
            </a:pPr>
            <a:r>
              <a:rPr lang="en-US" dirty="0" smtClean="0"/>
              <a:t>A lot of control over price</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Unique product</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Public relations non-price competition</a:t>
            </a:r>
          </a:p>
        </p:txBody>
      </p:sp>
    </p:spTree>
    <p:custDataLst>
      <p:tags r:id="rId1"/>
    </p:custDataLst>
    <p:extLst>
      <p:ext uri="{BB962C8B-B14F-4D97-AF65-F5344CB8AC3E}">
        <p14:creationId xmlns:p14="http://schemas.microsoft.com/office/powerpoint/2010/main" val="3711911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001000" cy="1143000"/>
          </a:xfrm>
        </p:spPr>
        <p:txBody>
          <a:bodyPr>
            <a:normAutofit fontScale="90000"/>
          </a:bodyPr>
          <a:lstStyle/>
          <a:p>
            <a:pPr algn="l"/>
            <a:r>
              <a:rPr lang="en-US" b="1" dirty="0" smtClean="0">
                <a:solidFill>
                  <a:srgbClr val="0070C0"/>
                </a:solidFill>
              </a:rPr>
              <a:t>6. Which is NOT a characteristic of monopolies?</a:t>
            </a:r>
            <a:endParaRPr lang="en-US" b="1" dirty="0">
              <a:solidFill>
                <a:srgbClr val="0070C0"/>
              </a:solidFill>
            </a:endParaRPr>
          </a:p>
        </p:txBody>
      </p:sp>
      <p:sp>
        <p:nvSpPr>
          <p:cNvPr id="6" name="CorShape1"/>
          <p:cNvSpPr/>
          <p:nvPr>
            <p:custDataLst>
              <p:tags r:id="rId2"/>
            </p:custDataLst>
          </p:nvPr>
        </p:nvSpPr>
        <p:spPr>
          <a:xfrm rot="10800000">
            <a:off x="172720" y="29897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752600"/>
            <a:ext cx="6934200" cy="4373563"/>
          </a:xfrm>
        </p:spPr>
        <p:txBody>
          <a:bodyPr>
            <a:normAutofit/>
          </a:bodyPr>
          <a:lstStyle/>
          <a:p>
            <a:pPr marL="514350" indent="-514350">
              <a:buFont typeface="Arial" pitchFamily="34" charset="0"/>
              <a:buAutoNum type="arabicPeriod"/>
            </a:pPr>
            <a:r>
              <a:rPr lang="en-US" dirty="0" smtClean="0"/>
              <a:t>Single firm</a:t>
            </a:r>
          </a:p>
          <a:p>
            <a:pPr marL="514350" indent="-514350">
              <a:buFont typeface="Arial" pitchFamily="34" charset="0"/>
              <a:buAutoNum type="arabicPeriod"/>
            </a:pPr>
            <a:r>
              <a:rPr lang="en-US" dirty="0" smtClean="0"/>
              <a:t>A lot of control over price</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Unique product</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Public relations non-price competition</a:t>
            </a:r>
          </a:p>
        </p:txBody>
      </p:sp>
    </p:spTree>
    <p:custDataLst>
      <p:tags r:id="rId1"/>
    </p:custDataLst>
    <p:extLst>
      <p:ext uri="{BB962C8B-B14F-4D97-AF65-F5344CB8AC3E}">
        <p14:creationId xmlns:p14="http://schemas.microsoft.com/office/powerpoint/2010/main" val="3631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534400" cy="1066800"/>
          </a:xfrm>
        </p:spPr>
        <p:txBody>
          <a:bodyPr>
            <a:normAutofit fontScale="90000"/>
          </a:bodyPr>
          <a:lstStyle/>
          <a:p>
            <a:pPr algn="l"/>
            <a:r>
              <a:rPr lang="en-US" b="1" dirty="0" smtClean="0"/>
              <a:t>7. Which is </a:t>
            </a:r>
            <a:r>
              <a:rPr lang="en-US" b="1" u="sng" dirty="0" smtClean="0"/>
              <a:t>not</a:t>
            </a:r>
            <a:r>
              <a:rPr lang="en-US" b="1" dirty="0" smtClean="0"/>
              <a:t> a characteristic of monopolistic competition?</a:t>
            </a:r>
            <a:endParaRPr lang="en-US" b="1" dirty="0"/>
          </a:p>
        </p:txBody>
      </p:sp>
      <p:sp>
        <p:nvSpPr>
          <p:cNvPr id="3" name="TPAnswers"/>
          <p:cNvSpPr>
            <a:spLocks noGrp="1"/>
          </p:cNvSpPr>
          <p:nvPr>
            <p:ph type="body" idx="1"/>
            <p:custDataLst>
              <p:tags r:id="rId2"/>
            </p:custDataLst>
          </p:nvPr>
        </p:nvSpPr>
        <p:spPr>
          <a:xfrm>
            <a:off x="528320" y="1524000"/>
            <a:ext cx="6477000" cy="4068763"/>
          </a:xfrm>
        </p:spPr>
        <p:txBody>
          <a:bodyPr>
            <a:normAutofit/>
          </a:bodyPr>
          <a:lstStyle/>
          <a:p>
            <a:pPr marL="514350" indent="-514350">
              <a:buFont typeface="Arial" pitchFamily="34" charset="0"/>
              <a:buAutoNum type="arabicPeriod"/>
            </a:pPr>
            <a:r>
              <a:rPr lang="en-US" dirty="0" smtClean="0"/>
              <a:t>Many firms</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Some control over price (market power)</a:t>
            </a:r>
          </a:p>
          <a:p>
            <a:pPr marL="514350" indent="-514350">
              <a:buFont typeface="Arial" pitchFamily="34" charset="0"/>
              <a:buAutoNum type="arabicPeriod"/>
            </a:pPr>
            <a:r>
              <a:rPr lang="en-US" dirty="0" smtClean="0"/>
              <a:t>Low barriers to entry</a:t>
            </a:r>
          </a:p>
          <a:p>
            <a:pPr marL="514350" indent="-514350">
              <a:buFont typeface="Arial" pitchFamily="34" charset="0"/>
              <a:buAutoNum type="arabicPeriod"/>
            </a:pPr>
            <a:r>
              <a:rPr lang="en-US" dirty="0" smtClean="0"/>
              <a:t>A lot of non-price competition</a:t>
            </a:r>
            <a:endParaRPr lang="en-US" dirty="0"/>
          </a:p>
        </p:txBody>
      </p:sp>
    </p:spTree>
    <p:custDataLst>
      <p:tags r:id="rId1"/>
    </p:custDataLst>
    <p:extLst>
      <p:ext uri="{BB962C8B-B14F-4D97-AF65-F5344CB8AC3E}">
        <p14:creationId xmlns:p14="http://schemas.microsoft.com/office/powerpoint/2010/main" val="3901871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531"/>
            <a:ext cx="7772400" cy="685799"/>
          </a:xfrm>
        </p:spPr>
        <p:txBody>
          <a:bodyPr>
            <a:normAutofit fontScale="90000"/>
          </a:bodyPr>
          <a:lstStyle/>
          <a:p>
            <a:r>
              <a:rPr lang="en-US" b="1" u="sng" dirty="0" smtClean="0"/>
              <a:t>Exam 3 Covers:</a:t>
            </a:r>
            <a:endParaRPr lang="en-US" b="1" u="sng" dirty="0"/>
          </a:p>
        </p:txBody>
      </p:sp>
      <p:sp>
        <p:nvSpPr>
          <p:cNvPr id="3" name="Subtitle 2"/>
          <p:cNvSpPr>
            <a:spLocks noGrp="1"/>
          </p:cNvSpPr>
          <p:nvPr>
            <p:ph type="subTitle" idx="1"/>
          </p:nvPr>
        </p:nvSpPr>
        <p:spPr>
          <a:xfrm>
            <a:off x="381000" y="838200"/>
            <a:ext cx="8153400" cy="5638800"/>
          </a:xfrm>
        </p:spPr>
        <p:txBody>
          <a:bodyPr>
            <a:normAutofit/>
          </a:bodyPr>
          <a:lstStyle/>
          <a:p>
            <a:pPr marL="457200" indent="-457200" algn="l"/>
            <a:r>
              <a:rPr lang="en-US" b="1" dirty="0" smtClean="0">
                <a:solidFill>
                  <a:schemeClr val="tx1"/>
                </a:solidFill>
              </a:rPr>
              <a:t>Plus:</a:t>
            </a:r>
          </a:p>
          <a:p>
            <a:pPr marL="914400" lvl="1" indent="-457200" algn="l">
              <a:buFont typeface="Arial" panose="020B0604020202020204" pitchFamily="34" charset="0"/>
              <a:buChar char="•"/>
            </a:pPr>
            <a:r>
              <a:rPr lang="en-US" dirty="0" smtClean="0">
                <a:solidFill>
                  <a:schemeClr val="tx1"/>
                </a:solidFill>
              </a:rPr>
              <a:t>5 questions from unit 1</a:t>
            </a:r>
          </a:p>
          <a:p>
            <a:pPr lvl="2" algn="l"/>
            <a:r>
              <a:rPr lang="en-US" dirty="0" smtClean="0">
                <a:solidFill>
                  <a:schemeClr val="tx1"/>
                </a:solidFill>
              </a:rPr>
              <a:t>Probable topics: 5Es, Benefit Cost Analysis, PPC, gains from trade, determinants of demand and supply, negative or positive externalities, public goods</a:t>
            </a:r>
          </a:p>
          <a:p>
            <a:pPr marL="914400" lvl="1" indent="-457200" algn="l">
              <a:buFont typeface="Arial" panose="020B0604020202020204" pitchFamily="34" charset="0"/>
              <a:buChar char="•"/>
            </a:pPr>
            <a:r>
              <a:rPr lang="en-US" dirty="0" smtClean="0">
                <a:solidFill>
                  <a:schemeClr val="tx1"/>
                </a:solidFill>
              </a:rPr>
              <a:t>5 questions from unit 2</a:t>
            </a:r>
          </a:p>
          <a:p>
            <a:pPr lvl="2" algn="l"/>
            <a:r>
              <a:rPr lang="en-US" dirty="0" smtClean="0">
                <a:solidFill>
                  <a:schemeClr val="tx1"/>
                </a:solidFill>
              </a:rPr>
              <a:t>Probable topics: price elasticity of demand, price elasticity of supply, determinants of price elasticity of demand, price elasticity and total revenue, graph TU and MU, utility maximizing rule, graph TP, MP, and AP, long-run  ATC</a:t>
            </a:r>
          </a:p>
          <a:p>
            <a:pPr algn="l"/>
            <a:endParaRPr lang="en-US" sz="1000" dirty="0" smtClean="0">
              <a:solidFill>
                <a:schemeClr val="tx1"/>
              </a:solidFill>
            </a:endParaRPr>
          </a:p>
          <a:p>
            <a:pPr algn="l"/>
            <a:r>
              <a:rPr lang="en-US" dirty="0" smtClean="0">
                <a:solidFill>
                  <a:schemeClr val="tx1"/>
                </a:solidFill>
              </a:rPr>
              <a:t>For ALL graphs: Define, Draw, Describe Shape</a:t>
            </a:r>
          </a:p>
        </p:txBody>
      </p:sp>
    </p:spTree>
    <p:custDataLst>
      <p:tags r:id="rId1"/>
    </p:custDataLst>
    <p:extLst>
      <p:ext uri="{BB962C8B-B14F-4D97-AF65-F5344CB8AC3E}">
        <p14:creationId xmlns:p14="http://schemas.microsoft.com/office/powerpoint/2010/main" val="378576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152400"/>
            <a:ext cx="8534400" cy="1066800"/>
          </a:xfrm>
        </p:spPr>
        <p:txBody>
          <a:bodyPr>
            <a:normAutofit fontScale="90000"/>
          </a:bodyPr>
          <a:lstStyle/>
          <a:p>
            <a:pPr algn="l"/>
            <a:r>
              <a:rPr lang="en-US" b="1" dirty="0" smtClean="0">
                <a:solidFill>
                  <a:srgbClr val="0070C0"/>
                </a:solidFill>
              </a:rPr>
              <a:t>7. Which is </a:t>
            </a:r>
            <a:r>
              <a:rPr lang="en-US" b="1" u="sng" dirty="0" smtClean="0">
                <a:solidFill>
                  <a:srgbClr val="0070C0"/>
                </a:solidFill>
              </a:rPr>
              <a:t>not</a:t>
            </a:r>
            <a:r>
              <a:rPr lang="en-US" b="1" dirty="0" smtClean="0">
                <a:solidFill>
                  <a:srgbClr val="0070C0"/>
                </a:solidFill>
              </a:rPr>
              <a:t> a characteristic of monopolistic competition?</a:t>
            </a:r>
            <a:endParaRPr lang="en-US" b="1" dirty="0">
              <a:solidFill>
                <a:srgbClr val="0070C0"/>
              </a:solidFill>
            </a:endParaRPr>
          </a:p>
        </p:txBody>
      </p:sp>
      <p:sp>
        <p:nvSpPr>
          <p:cNvPr id="6" name="CorShape1"/>
          <p:cNvSpPr/>
          <p:nvPr>
            <p:custDataLst>
              <p:tags r:id="rId2"/>
            </p:custDataLst>
          </p:nvPr>
        </p:nvSpPr>
        <p:spPr>
          <a:xfrm rot="10800000">
            <a:off x="350520" y="2209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28320" y="1524000"/>
            <a:ext cx="6477000" cy="4068763"/>
          </a:xfrm>
        </p:spPr>
        <p:txBody>
          <a:bodyPr>
            <a:normAutofit/>
          </a:bodyPr>
          <a:lstStyle/>
          <a:p>
            <a:pPr marL="514350" indent="-514350">
              <a:buFont typeface="Arial" pitchFamily="34" charset="0"/>
              <a:buAutoNum type="arabicPeriod"/>
            </a:pPr>
            <a:r>
              <a:rPr lang="en-US" dirty="0" smtClean="0"/>
              <a:t>Many firms</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Some control over price (market power)</a:t>
            </a:r>
          </a:p>
          <a:p>
            <a:pPr marL="514350" indent="-514350">
              <a:buFont typeface="Arial" pitchFamily="34" charset="0"/>
              <a:buAutoNum type="arabicPeriod"/>
            </a:pPr>
            <a:r>
              <a:rPr lang="en-US" dirty="0" smtClean="0"/>
              <a:t>Low barriers to entry</a:t>
            </a:r>
          </a:p>
          <a:p>
            <a:pPr marL="514350" indent="-514350">
              <a:buFont typeface="Arial" pitchFamily="34" charset="0"/>
              <a:buAutoNum type="arabicPeriod"/>
            </a:pPr>
            <a:r>
              <a:rPr lang="en-US" dirty="0" smtClean="0"/>
              <a:t>A lot of non-price competition</a:t>
            </a:r>
            <a:endParaRPr lang="en-US" dirty="0"/>
          </a:p>
        </p:txBody>
      </p:sp>
    </p:spTree>
    <p:custDataLst>
      <p:tags r:id="rId1"/>
    </p:custDataLst>
    <p:extLst>
      <p:ext uri="{BB962C8B-B14F-4D97-AF65-F5344CB8AC3E}">
        <p14:creationId xmlns:p14="http://schemas.microsoft.com/office/powerpoint/2010/main" val="38500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28321" y="152400"/>
            <a:ext cx="8382000" cy="990600"/>
          </a:xfrm>
        </p:spPr>
        <p:txBody>
          <a:bodyPr>
            <a:normAutofit fontScale="90000"/>
          </a:bodyPr>
          <a:lstStyle/>
          <a:p>
            <a:pPr algn="l"/>
            <a:r>
              <a:rPr lang="en-US" b="1" dirty="0" smtClean="0"/>
              <a:t>8. Which is not a characteristic of oligopolies? </a:t>
            </a:r>
            <a:endParaRPr lang="en-US" b="1" dirty="0"/>
          </a:p>
        </p:txBody>
      </p:sp>
      <p:sp>
        <p:nvSpPr>
          <p:cNvPr id="3" name="TPAnswers"/>
          <p:cNvSpPr>
            <a:spLocks noGrp="1"/>
          </p:cNvSpPr>
          <p:nvPr>
            <p:ph type="body" idx="1"/>
            <p:custDataLst>
              <p:tags r:id="rId2"/>
            </p:custDataLst>
          </p:nvPr>
        </p:nvSpPr>
        <p:spPr>
          <a:xfrm>
            <a:off x="497841" y="1295400"/>
            <a:ext cx="8458200" cy="4373563"/>
          </a:xfrm>
        </p:spPr>
        <p:txBody>
          <a:bodyPr>
            <a:normAutofit/>
          </a:bodyPr>
          <a:lstStyle/>
          <a:p>
            <a:pPr marL="514350" indent="-514350">
              <a:buFont typeface="Arial" pitchFamily="34" charset="0"/>
              <a:buAutoNum type="arabicPeriod"/>
            </a:pPr>
            <a:r>
              <a:rPr lang="en-US" dirty="0" smtClean="0"/>
              <a:t>Few firms</a:t>
            </a:r>
          </a:p>
          <a:p>
            <a:pPr marL="514350" indent="-514350">
              <a:buFont typeface="Arial" pitchFamily="34" charset="0"/>
              <a:buAutoNum type="arabicPeriod"/>
            </a:pPr>
            <a:r>
              <a:rPr lang="en-US" dirty="0" smtClean="0"/>
              <a:t>Standardized or differentiated products</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Collusion possible</a:t>
            </a:r>
          </a:p>
        </p:txBody>
      </p:sp>
    </p:spTree>
    <p:custDataLst>
      <p:tags r:id="rId1"/>
    </p:custDataLst>
    <p:extLst>
      <p:ext uri="{BB962C8B-B14F-4D97-AF65-F5344CB8AC3E}">
        <p14:creationId xmlns:p14="http://schemas.microsoft.com/office/powerpoint/2010/main" val="2646609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28321" y="152400"/>
            <a:ext cx="8382000" cy="990600"/>
          </a:xfrm>
        </p:spPr>
        <p:txBody>
          <a:bodyPr>
            <a:normAutofit fontScale="90000"/>
          </a:bodyPr>
          <a:lstStyle/>
          <a:p>
            <a:pPr algn="l"/>
            <a:r>
              <a:rPr lang="en-US" b="1" dirty="0" smtClean="0">
                <a:solidFill>
                  <a:srgbClr val="0070C0"/>
                </a:solidFill>
              </a:rPr>
              <a:t>8. Which is not a characteristic of oligopolies? </a:t>
            </a:r>
            <a:endParaRPr lang="en-US" b="1" dirty="0">
              <a:solidFill>
                <a:srgbClr val="0070C0"/>
              </a:solidFill>
            </a:endParaRPr>
          </a:p>
        </p:txBody>
      </p:sp>
      <p:sp>
        <p:nvSpPr>
          <p:cNvPr id="8" name="CorShape1"/>
          <p:cNvSpPr/>
          <p:nvPr>
            <p:custDataLst>
              <p:tags r:id="rId2"/>
            </p:custDataLst>
          </p:nvPr>
        </p:nvSpPr>
        <p:spPr>
          <a:xfrm rot="10800000">
            <a:off x="172721" y="2514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97841" y="1295400"/>
            <a:ext cx="8458200" cy="4373563"/>
          </a:xfrm>
        </p:spPr>
        <p:txBody>
          <a:bodyPr>
            <a:normAutofit/>
          </a:bodyPr>
          <a:lstStyle/>
          <a:p>
            <a:pPr marL="514350" indent="-514350">
              <a:buFont typeface="Arial" pitchFamily="34" charset="0"/>
              <a:buAutoNum type="arabicPeriod"/>
            </a:pPr>
            <a:r>
              <a:rPr lang="en-US" dirty="0" smtClean="0"/>
              <a:t>Few firms</a:t>
            </a:r>
          </a:p>
          <a:p>
            <a:pPr marL="514350" indent="-514350">
              <a:buFont typeface="Arial" pitchFamily="34" charset="0"/>
              <a:buAutoNum type="arabicPeriod"/>
            </a:pPr>
            <a:r>
              <a:rPr lang="en-US" dirty="0" smtClean="0"/>
              <a:t>Standardized or differentiated products</a:t>
            </a:r>
          </a:p>
          <a:p>
            <a:pPr marL="514350" indent="-514350">
              <a:buFont typeface="Arial" pitchFamily="34" charset="0"/>
              <a:buAutoNum type="arabicPeriod"/>
            </a:pPr>
            <a:r>
              <a:rPr lang="en-US" dirty="0" smtClean="0"/>
              <a:t>Blocked entry</a:t>
            </a:r>
          </a:p>
          <a:p>
            <a:pPr marL="514350" indent="-514350">
              <a:buFont typeface="Arial" pitchFamily="34" charset="0"/>
              <a:buAutoNum type="arabicPeriod"/>
            </a:pPr>
            <a:r>
              <a:rPr lang="en-US" dirty="0" smtClean="0"/>
              <a:t>Mutual interdependence</a:t>
            </a:r>
          </a:p>
          <a:p>
            <a:pPr marL="514350" indent="-514350">
              <a:buFont typeface="Arial" pitchFamily="34" charset="0"/>
              <a:buAutoNum type="arabicPeriod"/>
            </a:pPr>
            <a:r>
              <a:rPr lang="en-US" dirty="0" smtClean="0"/>
              <a:t>Collusion possible</a:t>
            </a:r>
          </a:p>
        </p:txBody>
      </p:sp>
    </p:spTree>
    <p:custDataLst>
      <p:tags r:id="rId1"/>
    </p:custDataLst>
    <p:extLst>
      <p:ext uri="{BB962C8B-B14F-4D97-AF65-F5344CB8AC3E}">
        <p14:creationId xmlns:p14="http://schemas.microsoft.com/office/powerpoint/2010/main" val="184776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152400"/>
            <a:ext cx="8809447" cy="1219200"/>
          </a:xfrm>
        </p:spPr>
        <p:txBody>
          <a:bodyPr>
            <a:normAutofit/>
          </a:bodyPr>
          <a:lstStyle/>
          <a:p>
            <a:pPr algn="l"/>
            <a:r>
              <a:rPr lang="en-US" sz="3600" b="1" dirty="0" smtClean="0"/>
              <a:t>9. Which of the following is a good example of a purely competitive industry? </a:t>
            </a:r>
            <a:endParaRPr lang="en-US" sz="3600" b="1" dirty="0"/>
          </a:p>
        </p:txBody>
      </p:sp>
      <p:sp>
        <p:nvSpPr>
          <p:cNvPr id="3" name="TPAnswers"/>
          <p:cNvSpPr>
            <a:spLocks noGrp="1"/>
          </p:cNvSpPr>
          <p:nvPr>
            <p:ph type="body" idx="1"/>
            <p:custDataLst>
              <p:tags r:id="rId2"/>
            </p:custDataLst>
          </p:nvPr>
        </p:nvSpPr>
        <p:spPr>
          <a:xfrm>
            <a:off x="762000" y="1600200"/>
            <a:ext cx="5181600" cy="3687763"/>
          </a:xfrm>
        </p:spPr>
        <p:txBody>
          <a:bodyPr>
            <a:normAutofit/>
          </a:bodyPr>
          <a:lstStyle/>
          <a:p>
            <a:pPr marL="514350" indent="-514350">
              <a:buFont typeface="Arial" pitchFamily="34" charset="0"/>
              <a:buAutoNum type="arabicPeriod"/>
            </a:pPr>
            <a:r>
              <a:rPr lang="en-US" dirty="0" smtClean="0"/>
              <a:t>A fast-food restaurant</a:t>
            </a:r>
          </a:p>
          <a:p>
            <a:pPr marL="514350" indent="-514350">
              <a:buFont typeface="Arial" pitchFamily="34" charset="0"/>
              <a:buAutoNum type="arabicPeriod"/>
            </a:pPr>
            <a:r>
              <a:rPr lang="en-US" dirty="0" smtClean="0"/>
              <a:t>A soft drink company</a:t>
            </a:r>
          </a:p>
          <a:p>
            <a:pPr marL="514350" indent="-514350">
              <a:buFont typeface="Arial" pitchFamily="34" charset="0"/>
              <a:buAutoNum type="arabicPeriod"/>
            </a:pPr>
            <a:r>
              <a:rPr lang="en-US" dirty="0" smtClean="0"/>
              <a:t>A local electric company</a:t>
            </a:r>
          </a:p>
          <a:p>
            <a:pPr marL="514350" indent="-514350">
              <a:buFont typeface="Arial" pitchFamily="34" charset="0"/>
              <a:buAutoNum type="arabicPeriod"/>
            </a:pPr>
            <a:r>
              <a:rPr lang="en-US" dirty="0" smtClean="0"/>
              <a:t>A construction firm</a:t>
            </a:r>
          </a:p>
          <a:p>
            <a:pPr marL="514350" indent="-514350">
              <a:buFont typeface="Arial" pitchFamily="34" charset="0"/>
              <a:buAutoNum type="arabicPeriod"/>
            </a:pPr>
            <a:r>
              <a:rPr lang="en-US" dirty="0" smtClean="0"/>
              <a:t>Agriculture</a:t>
            </a:r>
            <a:endParaRPr lang="en-US" dirty="0"/>
          </a:p>
        </p:txBody>
      </p:sp>
    </p:spTree>
    <p:custDataLst>
      <p:tags r:id="rId1"/>
    </p:custDataLst>
    <p:extLst>
      <p:ext uri="{BB962C8B-B14F-4D97-AF65-F5344CB8AC3E}">
        <p14:creationId xmlns:p14="http://schemas.microsoft.com/office/powerpoint/2010/main" val="1237206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152400"/>
            <a:ext cx="8809447" cy="1219200"/>
          </a:xfrm>
        </p:spPr>
        <p:txBody>
          <a:bodyPr>
            <a:normAutofit/>
          </a:bodyPr>
          <a:lstStyle/>
          <a:p>
            <a:pPr algn="l"/>
            <a:r>
              <a:rPr lang="en-US" sz="3600" b="1" dirty="0" smtClean="0">
                <a:solidFill>
                  <a:srgbClr val="0070C0"/>
                </a:solidFill>
              </a:rPr>
              <a:t>9. Which of the following is a good example of a purely competitive industry? </a:t>
            </a:r>
            <a:endParaRPr lang="en-US" sz="3600" b="1" dirty="0">
              <a:solidFill>
                <a:srgbClr val="0070C0"/>
              </a:solidFill>
            </a:endParaRPr>
          </a:p>
        </p:txBody>
      </p:sp>
      <p:sp>
        <p:nvSpPr>
          <p:cNvPr id="7" name="CorShape1"/>
          <p:cNvSpPr/>
          <p:nvPr>
            <p:custDataLst>
              <p:tags r:id="rId2"/>
            </p:custDataLst>
          </p:nvPr>
        </p:nvSpPr>
        <p:spPr>
          <a:xfrm rot="10800000">
            <a:off x="330199" y="4038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762000" y="1600200"/>
            <a:ext cx="5181600" cy="3687763"/>
          </a:xfrm>
        </p:spPr>
        <p:txBody>
          <a:bodyPr>
            <a:normAutofit/>
          </a:bodyPr>
          <a:lstStyle/>
          <a:p>
            <a:pPr marL="514350" indent="-514350">
              <a:buFont typeface="Arial" pitchFamily="34" charset="0"/>
              <a:buAutoNum type="arabicPeriod"/>
            </a:pPr>
            <a:r>
              <a:rPr lang="en-US" dirty="0" smtClean="0"/>
              <a:t>A fast-food restaurant</a:t>
            </a:r>
          </a:p>
          <a:p>
            <a:pPr marL="514350" indent="-514350">
              <a:buFont typeface="Arial" pitchFamily="34" charset="0"/>
              <a:buAutoNum type="arabicPeriod"/>
            </a:pPr>
            <a:r>
              <a:rPr lang="en-US" dirty="0" smtClean="0"/>
              <a:t>A soft drink company</a:t>
            </a:r>
          </a:p>
          <a:p>
            <a:pPr marL="514350" indent="-514350">
              <a:buFont typeface="Arial" pitchFamily="34" charset="0"/>
              <a:buAutoNum type="arabicPeriod"/>
            </a:pPr>
            <a:r>
              <a:rPr lang="en-US" dirty="0" smtClean="0"/>
              <a:t>A local electric company</a:t>
            </a:r>
          </a:p>
          <a:p>
            <a:pPr marL="514350" indent="-514350">
              <a:buFont typeface="Arial" pitchFamily="34" charset="0"/>
              <a:buAutoNum type="arabicPeriod"/>
            </a:pPr>
            <a:r>
              <a:rPr lang="en-US" dirty="0" smtClean="0"/>
              <a:t>A construction firm</a:t>
            </a:r>
          </a:p>
          <a:p>
            <a:pPr marL="514350" indent="-514350">
              <a:buFont typeface="Arial" pitchFamily="34" charset="0"/>
              <a:buAutoNum type="arabicPeriod"/>
            </a:pPr>
            <a:r>
              <a:rPr lang="en-US" dirty="0" smtClean="0"/>
              <a:t>Agriculture</a:t>
            </a:r>
            <a:endParaRPr lang="en-US" dirty="0"/>
          </a:p>
        </p:txBody>
      </p:sp>
    </p:spTree>
    <p:custDataLst>
      <p:tags r:id="rId1"/>
    </p:custDataLst>
    <p:extLst>
      <p:ext uri="{BB962C8B-B14F-4D97-AF65-F5344CB8AC3E}">
        <p14:creationId xmlns:p14="http://schemas.microsoft.com/office/powerpoint/2010/main" val="364950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3644" y="152400"/>
            <a:ext cx="8711755" cy="990600"/>
          </a:xfrm>
        </p:spPr>
        <p:txBody>
          <a:bodyPr>
            <a:normAutofit fontScale="90000"/>
          </a:bodyPr>
          <a:lstStyle/>
          <a:p>
            <a:pPr algn="l"/>
            <a:r>
              <a:rPr lang="en-US" b="1" dirty="0" smtClean="0"/>
              <a:t>10. Which of the following is a good example of a monopoly? </a:t>
            </a:r>
            <a:endParaRPr lang="en-US" b="1" dirty="0"/>
          </a:p>
        </p:txBody>
      </p:sp>
      <p:sp>
        <p:nvSpPr>
          <p:cNvPr id="3" name="TPAnswers"/>
          <p:cNvSpPr>
            <a:spLocks noGrp="1"/>
          </p:cNvSpPr>
          <p:nvPr>
            <p:ph type="body" idx="1"/>
            <p:custDataLst>
              <p:tags r:id="rId2"/>
            </p:custDataLst>
          </p:nvPr>
        </p:nvSpPr>
        <p:spPr>
          <a:xfrm>
            <a:off x="457200" y="1676401"/>
            <a:ext cx="5410200" cy="2743200"/>
          </a:xfrm>
        </p:spPr>
        <p:txBody>
          <a:bodyPr>
            <a:normAutofit/>
          </a:bodyPr>
          <a:lstStyle/>
          <a:p>
            <a:pPr marL="514350" indent="-514350">
              <a:buFont typeface="Arial" pitchFamily="34" charset="0"/>
              <a:buAutoNum type="arabicPeriod"/>
            </a:pPr>
            <a:r>
              <a:rPr lang="en-US" dirty="0" smtClean="0"/>
              <a:t>A fast-food restaurant</a:t>
            </a:r>
          </a:p>
          <a:p>
            <a:pPr marL="514350" indent="-514350">
              <a:buFont typeface="Arial" pitchFamily="34" charset="0"/>
              <a:buAutoNum type="arabicPeriod"/>
            </a:pPr>
            <a:r>
              <a:rPr lang="en-US" dirty="0" smtClean="0"/>
              <a:t>A soft drink company</a:t>
            </a:r>
          </a:p>
          <a:p>
            <a:pPr marL="514350" indent="-514350">
              <a:buFont typeface="Arial" pitchFamily="34" charset="0"/>
              <a:buAutoNum type="arabicPeriod"/>
            </a:pPr>
            <a:r>
              <a:rPr lang="en-US" dirty="0" smtClean="0"/>
              <a:t>A local electric company</a:t>
            </a:r>
          </a:p>
          <a:p>
            <a:pPr marL="514350" indent="-514350">
              <a:buFont typeface="Arial" pitchFamily="34" charset="0"/>
              <a:buAutoNum type="arabicPeriod"/>
            </a:pPr>
            <a:r>
              <a:rPr lang="en-US" dirty="0" smtClean="0"/>
              <a:t>A construction firm</a:t>
            </a:r>
            <a:endParaRPr lang="en-US" dirty="0"/>
          </a:p>
        </p:txBody>
      </p:sp>
      <p:sp>
        <p:nvSpPr>
          <p:cNvPr id="5" name="CorShape1"/>
          <p:cNvSpPr/>
          <p:nvPr>
            <p:custDataLst>
              <p:tags r:id="rId3"/>
            </p:custDataLst>
          </p:nvPr>
        </p:nvSpPr>
        <p:spPr>
          <a:xfrm rot="10800000">
            <a:off x="203645" y="2945907"/>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8591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3644" y="152400"/>
            <a:ext cx="8711755" cy="990600"/>
          </a:xfrm>
        </p:spPr>
        <p:txBody>
          <a:bodyPr>
            <a:normAutofit fontScale="90000"/>
          </a:bodyPr>
          <a:lstStyle/>
          <a:p>
            <a:pPr algn="l"/>
            <a:r>
              <a:rPr lang="en-US" b="1" dirty="0" smtClean="0">
                <a:solidFill>
                  <a:srgbClr val="0070C0"/>
                </a:solidFill>
              </a:rPr>
              <a:t>10. Which of the following is a good example of a monopoly? </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676401"/>
            <a:ext cx="5410200" cy="2743200"/>
          </a:xfrm>
        </p:spPr>
        <p:txBody>
          <a:bodyPr>
            <a:normAutofit/>
          </a:bodyPr>
          <a:lstStyle/>
          <a:p>
            <a:pPr marL="514350" indent="-514350">
              <a:buFont typeface="Arial" pitchFamily="34" charset="0"/>
              <a:buAutoNum type="arabicPeriod"/>
            </a:pPr>
            <a:r>
              <a:rPr lang="en-US" dirty="0" smtClean="0"/>
              <a:t>A fast-food restaurant</a:t>
            </a:r>
          </a:p>
          <a:p>
            <a:pPr marL="514350" indent="-514350">
              <a:buFont typeface="Arial" pitchFamily="34" charset="0"/>
              <a:buAutoNum type="arabicPeriod"/>
            </a:pPr>
            <a:r>
              <a:rPr lang="en-US" dirty="0" smtClean="0"/>
              <a:t>A soft drink company</a:t>
            </a:r>
          </a:p>
          <a:p>
            <a:pPr marL="514350" indent="-514350">
              <a:buFont typeface="Arial" pitchFamily="34" charset="0"/>
              <a:buAutoNum type="arabicPeriod"/>
            </a:pPr>
            <a:r>
              <a:rPr lang="en-US" dirty="0" smtClean="0"/>
              <a:t>A local electric company</a:t>
            </a:r>
          </a:p>
          <a:p>
            <a:pPr marL="514350" indent="-514350">
              <a:buFont typeface="Arial" pitchFamily="34" charset="0"/>
              <a:buAutoNum type="arabicPeriod"/>
            </a:pPr>
            <a:r>
              <a:rPr lang="en-US" dirty="0" smtClean="0"/>
              <a:t>A construction firm</a:t>
            </a:r>
            <a:endParaRPr lang="en-US" dirty="0"/>
          </a:p>
        </p:txBody>
      </p:sp>
      <p:sp>
        <p:nvSpPr>
          <p:cNvPr id="5" name="CorShape1"/>
          <p:cNvSpPr/>
          <p:nvPr>
            <p:custDataLst>
              <p:tags r:id="rId3"/>
            </p:custDataLst>
          </p:nvPr>
        </p:nvSpPr>
        <p:spPr>
          <a:xfrm rot="10800000">
            <a:off x="203645" y="2945907"/>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484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05800" cy="1676400"/>
          </a:xfrm>
        </p:spPr>
        <p:txBody>
          <a:bodyPr>
            <a:normAutofit fontScale="90000"/>
          </a:bodyPr>
          <a:lstStyle/>
          <a:p>
            <a:pPr algn="l"/>
            <a:r>
              <a:rPr lang="en-US" b="1" dirty="0" smtClean="0"/>
              <a:t>11. Which of the following is an example of a monopolistically competitive industry?</a:t>
            </a:r>
            <a:endParaRPr lang="en-US" b="1" dirty="0"/>
          </a:p>
        </p:txBody>
      </p:sp>
      <p:sp>
        <p:nvSpPr>
          <p:cNvPr id="3" name="TPAnswers"/>
          <p:cNvSpPr>
            <a:spLocks noGrp="1"/>
          </p:cNvSpPr>
          <p:nvPr>
            <p:ph type="body" idx="1"/>
            <p:custDataLst>
              <p:tags r:id="rId2"/>
            </p:custDataLst>
          </p:nvPr>
        </p:nvSpPr>
        <p:spPr>
          <a:xfrm>
            <a:off x="457200" y="2057400"/>
            <a:ext cx="5257800" cy="4068763"/>
          </a:xfrm>
        </p:spPr>
        <p:txBody>
          <a:bodyPr>
            <a:normAutofit/>
          </a:bodyPr>
          <a:lstStyle/>
          <a:p>
            <a:pPr marL="514350" indent="-514350">
              <a:buFont typeface="Arial" pitchFamily="34" charset="0"/>
              <a:buAutoNum type="arabicPeriod"/>
            </a:pPr>
            <a:r>
              <a:rPr lang="en-US" dirty="0" smtClean="0"/>
              <a:t>Wheat farming</a:t>
            </a:r>
          </a:p>
          <a:p>
            <a:pPr marL="514350" indent="-514350">
              <a:buFont typeface="Arial" pitchFamily="34" charset="0"/>
              <a:buAutoNum type="arabicPeriod"/>
            </a:pPr>
            <a:r>
              <a:rPr lang="en-US" dirty="0" smtClean="0"/>
              <a:t>Cable TV</a:t>
            </a:r>
          </a:p>
          <a:p>
            <a:pPr marL="514350" indent="-514350">
              <a:buFont typeface="Arial" pitchFamily="34" charset="0"/>
              <a:buAutoNum type="arabicPeriod"/>
            </a:pPr>
            <a:r>
              <a:rPr lang="en-US" dirty="0" smtClean="0"/>
              <a:t>Automobiles</a:t>
            </a:r>
          </a:p>
          <a:p>
            <a:pPr marL="514350" indent="-514350">
              <a:buFont typeface="Arial" pitchFamily="34" charset="0"/>
              <a:buAutoNum type="arabicPeriod"/>
            </a:pPr>
            <a:r>
              <a:rPr lang="en-US" dirty="0" smtClean="0"/>
              <a:t>Restaurants</a:t>
            </a:r>
            <a:endParaRPr lang="en-US" dirty="0"/>
          </a:p>
        </p:txBody>
      </p:sp>
    </p:spTree>
    <p:custDataLst>
      <p:tags r:id="rId1"/>
    </p:custDataLst>
    <p:extLst>
      <p:ext uri="{BB962C8B-B14F-4D97-AF65-F5344CB8AC3E}">
        <p14:creationId xmlns:p14="http://schemas.microsoft.com/office/powerpoint/2010/main" val="3520018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05800" cy="1676400"/>
          </a:xfrm>
        </p:spPr>
        <p:txBody>
          <a:bodyPr>
            <a:normAutofit fontScale="90000"/>
          </a:bodyPr>
          <a:lstStyle/>
          <a:p>
            <a:pPr algn="l"/>
            <a:r>
              <a:rPr lang="en-US" b="1" dirty="0" smtClean="0">
                <a:solidFill>
                  <a:srgbClr val="0070C0"/>
                </a:solidFill>
              </a:rPr>
              <a:t>11. Which of the following is an example of a monopolistically competitive industry?</a:t>
            </a:r>
            <a:endParaRPr lang="en-US" b="1" dirty="0">
              <a:solidFill>
                <a:srgbClr val="0070C0"/>
              </a:solidFill>
            </a:endParaRPr>
          </a:p>
        </p:txBody>
      </p:sp>
      <p:sp>
        <p:nvSpPr>
          <p:cNvPr id="6" name="CorShape1"/>
          <p:cNvSpPr/>
          <p:nvPr>
            <p:custDataLst>
              <p:tags r:id="rId2"/>
            </p:custDataLst>
          </p:nvPr>
        </p:nvSpPr>
        <p:spPr>
          <a:xfrm rot="10800000">
            <a:off x="228600" y="3886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057400"/>
            <a:ext cx="5257800" cy="4068763"/>
          </a:xfrm>
        </p:spPr>
        <p:txBody>
          <a:bodyPr>
            <a:normAutofit/>
          </a:bodyPr>
          <a:lstStyle/>
          <a:p>
            <a:pPr marL="514350" indent="-514350">
              <a:buFont typeface="Arial" pitchFamily="34" charset="0"/>
              <a:buAutoNum type="arabicPeriod"/>
            </a:pPr>
            <a:r>
              <a:rPr lang="en-US" dirty="0" smtClean="0"/>
              <a:t>Wheat farming</a:t>
            </a:r>
          </a:p>
          <a:p>
            <a:pPr marL="514350" indent="-514350">
              <a:buFont typeface="Arial" pitchFamily="34" charset="0"/>
              <a:buAutoNum type="arabicPeriod"/>
            </a:pPr>
            <a:r>
              <a:rPr lang="en-US" dirty="0" smtClean="0"/>
              <a:t>Cable TV</a:t>
            </a:r>
          </a:p>
          <a:p>
            <a:pPr marL="514350" indent="-514350">
              <a:buFont typeface="Arial" pitchFamily="34" charset="0"/>
              <a:buAutoNum type="arabicPeriod"/>
            </a:pPr>
            <a:r>
              <a:rPr lang="en-US" dirty="0" smtClean="0"/>
              <a:t>Automobiles</a:t>
            </a:r>
          </a:p>
          <a:p>
            <a:pPr marL="514350" indent="-514350">
              <a:buFont typeface="Arial" pitchFamily="34" charset="0"/>
              <a:buAutoNum type="arabicPeriod"/>
            </a:pPr>
            <a:r>
              <a:rPr lang="en-US" dirty="0" smtClean="0"/>
              <a:t>Restaurants</a:t>
            </a:r>
            <a:endParaRPr lang="en-US" dirty="0"/>
          </a:p>
        </p:txBody>
      </p:sp>
    </p:spTree>
    <p:custDataLst>
      <p:tags r:id="rId1"/>
    </p:custDataLst>
    <p:extLst>
      <p:ext uri="{BB962C8B-B14F-4D97-AF65-F5344CB8AC3E}">
        <p14:creationId xmlns:p14="http://schemas.microsoft.com/office/powerpoint/2010/main" val="287526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82000" cy="1143000"/>
          </a:xfrm>
        </p:spPr>
        <p:txBody>
          <a:bodyPr>
            <a:normAutofit fontScale="90000"/>
          </a:bodyPr>
          <a:lstStyle/>
          <a:p>
            <a:pPr algn="l"/>
            <a:r>
              <a:rPr lang="en-US" b="1" dirty="0" smtClean="0"/>
              <a:t>12. Which of the following is an example of an oligopolistic industry?</a:t>
            </a:r>
            <a:endParaRPr lang="en-US" b="1" dirty="0"/>
          </a:p>
        </p:txBody>
      </p:sp>
      <p:sp>
        <p:nvSpPr>
          <p:cNvPr id="3" name="TPAnswers"/>
          <p:cNvSpPr>
            <a:spLocks noGrp="1"/>
          </p:cNvSpPr>
          <p:nvPr>
            <p:ph type="body" idx="1"/>
            <p:custDataLst>
              <p:tags r:id="rId2"/>
            </p:custDataLst>
          </p:nvPr>
        </p:nvSpPr>
        <p:spPr>
          <a:xfrm>
            <a:off x="457200" y="1828801"/>
            <a:ext cx="3657600" cy="2438400"/>
          </a:xfrm>
        </p:spPr>
        <p:txBody>
          <a:bodyPr>
            <a:noAutofit/>
          </a:bodyPr>
          <a:lstStyle/>
          <a:p>
            <a:pPr marL="514350" indent="-514350">
              <a:buFont typeface="Arial" pitchFamily="34" charset="0"/>
              <a:buAutoNum type="arabicPeriod"/>
            </a:pPr>
            <a:r>
              <a:rPr lang="en-US" dirty="0" smtClean="0"/>
              <a:t>Wheat farming</a:t>
            </a:r>
          </a:p>
          <a:p>
            <a:pPr marL="514350" indent="-514350">
              <a:buFont typeface="Arial" pitchFamily="34" charset="0"/>
              <a:buAutoNum type="arabicPeriod"/>
            </a:pPr>
            <a:r>
              <a:rPr lang="en-US" dirty="0" smtClean="0"/>
              <a:t>Electric utility</a:t>
            </a:r>
          </a:p>
          <a:p>
            <a:pPr marL="514350" indent="-514350">
              <a:buFont typeface="Arial" pitchFamily="34" charset="0"/>
              <a:buAutoNum type="arabicPeriod"/>
            </a:pPr>
            <a:r>
              <a:rPr lang="en-US" dirty="0" smtClean="0"/>
              <a:t>Automobiles</a:t>
            </a:r>
          </a:p>
          <a:p>
            <a:pPr marL="514350" indent="-514350">
              <a:buFont typeface="Arial" pitchFamily="34" charset="0"/>
              <a:buAutoNum type="arabicPeriod"/>
            </a:pPr>
            <a:r>
              <a:rPr lang="en-US" dirty="0" smtClean="0"/>
              <a:t>Restaurants</a:t>
            </a:r>
            <a:endParaRPr lang="en-US" dirty="0"/>
          </a:p>
        </p:txBody>
      </p:sp>
    </p:spTree>
    <p:custDataLst>
      <p:tags r:id="rId1"/>
    </p:custDataLst>
    <p:extLst>
      <p:ext uri="{BB962C8B-B14F-4D97-AF65-F5344CB8AC3E}">
        <p14:creationId xmlns:p14="http://schemas.microsoft.com/office/powerpoint/2010/main" val="2596854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harper.blackboard.com/bbcswebdav/pid-4207519-dt-content-rid-12127803_1/xid-12127803_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762000"/>
            <a:ext cx="6250835" cy="5721531"/>
          </a:xfrm>
          <a:prstGeom prst="rect">
            <a:avLst/>
          </a:prstGeom>
        </p:spPr>
      </p:pic>
      <p:sp>
        <p:nvSpPr>
          <p:cNvPr id="4" name="Title 1"/>
          <p:cNvSpPr>
            <a:spLocks noGrp="1"/>
          </p:cNvSpPr>
          <p:nvPr>
            <p:ph type="ctrTitle"/>
          </p:nvPr>
        </p:nvSpPr>
        <p:spPr>
          <a:xfrm>
            <a:off x="533400" y="6531"/>
            <a:ext cx="7772400" cy="685799"/>
          </a:xfrm>
        </p:spPr>
        <p:txBody>
          <a:bodyPr>
            <a:normAutofit fontScale="90000"/>
          </a:bodyPr>
          <a:lstStyle/>
          <a:p>
            <a:r>
              <a:rPr lang="en-US" b="1" u="sng" dirty="0" smtClean="0"/>
              <a:t>Exam 3 Covers: Product Markets</a:t>
            </a:r>
            <a:endParaRPr lang="en-US" b="1" u="sng" dirty="0"/>
          </a:p>
        </p:txBody>
      </p:sp>
    </p:spTree>
    <p:custDataLst>
      <p:tags r:id="rId1"/>
    </p:custDataLst>
    <p:extLst>
      <p:ext uri="{BB962C8B-B14F-4D97-AF65-F5344CB8AC3E}">
        <p14:creationId xmlns:p14="http://schemas.microsoft.com/office/powerpoint/2010/main" val="2480388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28600"/>
            <a:ext cx="8382000" cy="1143000"/>
          </a:xfrm>
        </p:spPr>
        <p:txBody>
          <a:bodyPr>
            <a:normAutofit fontScale="90000"/>
          </a:bodyPr>
          <a:lstStyle/>
          <a:p>
            <a:pPr algn="l"/>
            <a:r>
              <a:rPr lang="en-US" b="1" dirty="0" smtClean="0">
                <a:solidFill>
                  <a:srgbClr val="0070C0"/>
                </a:solidFill>
              </a:rPr>
              <a:t>12. Which of the following is an example of an oligopolistic industry?</a:t>
            </a:r>
            <a:endParaRPr lang="en-US" b="1" dirty="0">
              <a:solidFill>
                <a:srgbClr val="0070C0"/>
              </a:solidFill>
            </a:endParaRPr>
          </a:p>
        </p:txBody>
      </p:sp>
      <p:sp>
        <p:nvSpPr>
          <p:cNvPr id="5" name="CorShape1"/>
          <p:cNvSpPr/>
          <p:nvPr>
            <p:custDataLst>
              <p:tags r:id="rId2"/>
            </p:custDataLst>
          </p:nvPr>
        </p:nvSpPr>
        <p:spPr>
          <a:xfrm rot="10800000">
            <a:off x="172720" y="306595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828801"/>
            <a:ext cx="3657600" cy="2438400"/>
          </a:xfrm>
        </p:spPr>
        <p:txBody>
          <a:bodyPr>
            <a:noAutofit/>
          </a:bodyPr>
          <a:lstStyle/>
          <a:p>
            <a:pPr marL="514350" indent="-514350">
              <a:buFont typeface="Arial" pitchFamily="34" charset="0"/>
              <a:buAutoNum type="arabicPeriod"/>
            </a:pPr>
            <a:r>
              <a:rPr lang="en-US" dirty="0" smtClean="0"/>
              <a:t>Wheat farming</a:t>
            </a:r>
          </a:p>
          <a:p>
            <a:pPr marL="514350" indent="-514350">
              <a:buFont typeface="Arial" pitchFamily="34" charset="0"/>
              <a:buAutoNum type="arabicPeriod"/>
            </a:pPr>
            <a:r>
              <a:rPr lang="en-US" dirty="0" smtClean="0"/>
              <a:t>Electric utility</a:t>
            </a:r>
          </a:p>
          <a:p>
            <a:pPr marL="514350" indent="-514350">
              <a:buFont typeface="Arial" pitchFamily="34" charset="0"/>
              <a:buAutoNum type="arabicPeriod"/>
            </a:pPr>
            <a:r>
              <a:rPr lang="en-US" dirty="0" smtClean="0"/>
              <a:t>Automobiles</a:t>
            </a:r>
          </a:p>
          <a:p>
            <a:pPr marL="514350" indent="-514350">
              <a:buFont typeface="Arial" pitchFamily="34" charset="0"/>
              <a:buAutoNum type="arabicPeriod"/>
            </a:pPr>
            <a:r>
              <a:rPr lang="en-US" dirty="0" smtClean="0"/>
              <a:t>Restaurants</a:t>
            </a:r>
            <a:endParaRPr lang="en-US" dirty="0"/>
          </a:p>
        </p:txBody>
      </p:sp>
    </p:spTree>
    <p:custDataLst>
      <p:tags r:id="rId1"/>
    </p:custDataLst>
    <p:extLst>
      <p:ext uri="{BB962C8B-B14F-4D97-AF65-F5344CB8AC3E}">
        <p14:creationId xmlns:p14="http://schemas.microsoft.com/office/powerpoint/2010/main" val="356587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76200"/>
            <a:ext cx="3581400" cy="1524000"/>
          </a:xfrm>
        </p:spPr>
        <p:txBody>
          <a:bodyPr>
            <a:normAutofit fontScale="90000"/>
          </a:bodyPr>
          <a:lstStyle/>
          <a:p>
            <a:pPr algn="l"/>
            <a:r>
              <a:rPr lang="en-US" sz="3200" b="1" dirty="0" smtClean="0"/>
              <a:t>13. If P = $32, this competitive firm will produce:</a:t>
            </a:r>
            <a:endParaRPr lang="en-US" sz="3200" b="1" dirty="0"/>
          </a:p>
        </p:txBody>
      </p:sp>
      <p:pic>
        <p:nvPicPr>
          <p:cNvPr id="5" name="Picture 4" descr="8apctabltb.jpg"/>
          <p:cNvPicPr>
            <a:picLocks noChangeAspect="1"/>
          </p:cNvPicPr>
          <p:nvPr/>
        </p:nvPicPr>
        <p:blipFill>
          <a:blip r:embed="rId4" cstate="print"/>
          <a:stretch>
            <a:fillRect/>
          </a:stretch>
        </p:blipFill>
        <p:spPr>
          <a:xfrm>
            <a:off x="3733800" y="0"/>
            <a:ext cx="5410200" cy="3928151"/>
          </a:xfrm>
          <a:prstGeom prst="rect">
            <a:avLst/>
          </a:prstGeom>
        </p:spPr>
      </p:pic>
      <p:sp>
        <p:nvSpPr>
          <p:cNvPr id="3" name="TPAnswers"/>
          <p:cNvSpPr>
            <a:spLocks noGrp="1"/>
          </p:cNvSpPr>
          <p:nvPr>
            <p:ph type="body" idx="1"/>
            <p:custDataLst>
              <p:tags r:id="rId2"/>
            </p:custDataLst>
          </p:nvPr>
        </p:nvSpPr>
        <p:spPr>
          <a:xfrm>
            <a:off x="510540" y="1600201"/>
            <a:ext cx="1371600" cy="2133600"/>
          </a:xfrm>
        </p:spPr>
        <p:txBody>
          <a:bodyPr>
            <a:noAutofit/>
          </a:bodyPr>
          <a:lstStyle/>
          <a:p>
            <a:pPr marL="514350" indent="-514350">
              <a:buFont typeface="Arial" pitchFamily="34" charset="0"/>
              <a:buAutoNum type="arabicPeriod"/>
            </a:pPr>
            <a:r>
              <a:rPr lang="en-US" sz="2400" dirty="0" smtClean="0"/>
              <a:t>6</a:t>
            </a:r>
          </a:p>
          <a:p>
            <a:pPr marL="514350" indent="-514350">
              <a:buFont typeface="Arial" pitchFamily="34" charset="0"/>
              <a:buAutoNum type="arabicPeriod"/>
            </a:pPr>
            <a:r>
              <a:rPr lang="en-US" sz="2400" dirty="0" smtClean="0"/>
              <a:t>7</a:t>
            </a:r>
          </a:p>
          <a:p>
            <a:pPr marL="514350" indent="-514350">
              <a:buFont typeface="Arial" pitchFamily="34" charset="0"/>
              <a:buAutoNum type="arabicPeriod"/>
            </a:pPr>
            <a:r>
              <a:rPr lang="en-US" sz="2400" dirty="0" smtClean="0"/>
              <a:t>8 </a:t>
            </a:r>
          </a:p>
          <a:p>
            <a:pPr marL="514350" indent="-514350">
              <a:buFont typeface="Arial" pitchFamily="34" charset="0"/>
              <a:buAutoNum type="arabicPeriod"/>
            </a:pPr>
            <a:r>
              <a:rPr lang="en-US" sz="2400" dirty="0" smtClean="0"/>
              <a:t>9</a:t>
            </a:r>
            <a:endParaRPr lang="en-US" sz="2400" dirty="0"/>
          </a:p>
        </p:txBody>
      </p:sp>
    </p:spTree>
    <p:custDataLst>
      <p:tags r:id="rId1"/>
    </p:custDataLst>
    <p:extLst>
      <p:ext uri="{BB962C8B-B14F-4D97-AF65-F5344CB8AC3E}">
        <p14:creationId xmlns:p14="http://schemas.microsoft.com/office/powerpoint/2010/main" val="28854034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76200"/>
            <a:ext cx="3581400" cy="1524000"/>
          </a:xfrm>
        </p:spPr>
        <p:txBody>
          <a:bodyPr>
            <a:normAutofit fontScale="90000"/>
          </a:bodyPr>
          <a:lstStyle/>
          <a:p>
            <a:pPr algn="l"/>
            <a:r>
              <a:rPr lang="en-US" sz="3200" b="1" dirty="0" smtClean="0">
                <a:solidFill>
                  <a:srgbClr val="0070C0"/>
                </a:solidFill>
              </a:rPr>
              <a:t>13. If P = $32, this competitive firm will produce:</a:t>
            </a:r>
            <a:endParaRPr lang="en-US" sz="3200" b="1" dirty="0">
              <a:solidFill>
                <a:srgbClr val="0070C0"/>
              </a:solidFill>
            </a:endParaRPr>
          </a:p>
        </p:txBody>
      </p:sp>
      <p:pic>
        <p:nvPicPr>
          <p:cNvPr id="5" name="Picture 4" descr="8apctabltb.jpg"/>
          <p:cNvPicPr>
            <a:picLocks noChangeAspect="1"/>
          </p:cNvPicPr>
          <p:nvPr/>
        </p:nvPicPr>
        <p:blipFill>
          <a:blip r:embed="rId5" cstate="print"/>
          <a:stretch>
            <a:fillRect/>
          </a:stretch>
        </p:blipFill>
        <p:spPr>
          <a:xfrm>
            <a:off x="3733800" y="0"/>
            <a:ext cx="5410200" cy="3928151"/>
          </a:xfrm>
          <a:prstGeom prst="rect">
            <a:avLst/>
          </a:prstGeom>
        </p:spPr>
      </p:pic>
      <p:sp>
        <p:nvSpPr>
          <p:cNvPr id="3" name="TPAnswers"/>
          <p:cNvSpPr>
            <a:spLocks noGrp="1"/>
          </p:cNvSpPr>
          <p:nvPr>
            <p:ph type="body" idx="1"/>
            <p:custDataLst>
              <p:tags r:id="rId2"/>
            </p:custDataLst>
          </p:nvPr>
        </p:nvSpPr>
        <p:spPr>
          <a:xfrm>
            <a:off x="510540" y="1600201"/>
            <a:ext cx="1371600" cy="2133600"/>
          </a:xfrm>
        </p:spPr>
        <p:txBody>
          <a:bodyPr>
            <a:noAutofit/>
          </a:bodyPr>
          <a:lstStyle/>
          <a:p>
            <a:pPr marL="514350" indent="-514350">
              <a:buFont typeface="Arial" pitchFamily="34" charset="0"/>
              <a:buAutoNum type="arabicPeriod"/>
            </a:pPr>
            <a:r>
              <a:rPr lang="en-US" sz="2400" dirty="0" smtClean="0"/>
              <a:t>6</a:t>
            </a:r>
          </a:p>
          <a:p>
            <a:pPr marL="514350" indent="-514350">
              <a:buFont typeface="Arial" pitchFamily="34" charset="0"/>
              <a:buAutoNum type="arabicPeriod"/>
            </a:pPr>
            <a:r>
              <a:rPr lang="en-US" sz="2400" dirty="0" smtClean="0"/>
              <a:t>7</a:t>
            </a:r>
          </a:p>
          <a:p>
            <a:pPr marL="514350" indent="-514350">
              <a:buFont typeface="Arial" pitchFamily="34" charset="0"/>
              <a:buAutoNum type="arabicPeriod"/>
            </a:pPr>
            <a:r>
              <a:rPr lang="en-US" sz="2400" dirty="0" smtClean="0"/>
              <a:t>8 </a:t>
            </a:r>
          </a:p>
          <a:p>
            <a:pPr marL="514350" indent="-514350">
              <a:buFont typeface="Arial" pitchFamily="34" charset="0"/>
              <a:buAutoNum type="arabicPeriod"/>
            </a:pPr>
            <a:r>
              <a:rPr lang="en-US" sz="2400" dirty="0" smtClean="0"/>
              <a:t>9</a:t>
            </a:r>
            <a:endParaRPr lang="en-US" sz="2400" dirty="0"/>
          </a:p>
        </p:txBody>
      </p:sp>
      <p:sp>
        <p:nvSpPr>
          <p:cNvPr id="9" name="CorShape1"/>
          <p:cNvSpPr/>
          <p:nvPr>
            <p:custDataLst>
              <p:tags r:id="rId3"/>
            </p:custDataLst>
          </p:nvPr>
        </p:nvSpPr>
        <p:spPr>
          <a:xfrm rot="10800000">
            <a:off x="228600" y="2438400"/>
            <a:ext cx="464820" cy="46482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2216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76200"/>
            <a:ext cx="3962400" cy="2057400"/>
          </a:xfrm>
        </p:spPr>
        <p:txBody>
          <a:bodyPr>
            <a:normAutofit/>
          </a:bodyPr>
          <a:lstStyle/>
          <a:p>
            <a:pPr algn="l"/>
            <a:r>
              <a:rPr lang="en-US" sz="3100" b="1" dirty="0" smtClean="0"/>
              <a:t>14. If the market price for the firm's product is $13, the competitive firm will produce: </a:t>
            </a:r>
            <a:endParaRPr lang="en-US" b="1" dirty="0"/>
          </a:p>
        </p:txBody>
      </p:sp>
      <p:pic>
        <p:nvPicPr>
          <p:cNvPr id="5" name="Picture 4" descr="8apctabltb.jpg"/>
          <p:cNvPicPr>
            <a:picLocks noChangeAspect="1"/>
          </p:cNvPicPr>
          <p:nvPr/>
        </p:nvPicPr>
        <p:blipFill>
          <a:blip r:embed="rId4" cstate="print"/>
          <a:stretch>
            <a:fillRect/>
          </a:stretch>
        </p:blipFill>
        <p:spPr>
          <a:xfrm>
            <a:off x="3964577" y="152400"/>
            <a:ext cx="5037574" cy="3657600"/>
          </a:xfrm>
          <a:prstGeom prst="rect">
            <a:avLst/>
          </a:prstGeom>
        </p:spPr>
      </p:pic>
      <p:sp>
        <p:nvSpPr>
          <p:cNvPr id="3" name="TPAnswers"/>
          <p:cNvSpPr>
            <a:spLocks noGrp="1"/>
          </p:cNvSpPr>
          <p:nvPr>
            <p:ph type="body" idx="1"/>
            <p:custDataLst>
              <p:tags r:id="rId2"/>
            </p:custDataLst>
          </p:nvPr>
        </p:nvSpPr>
        <p:spPr>
          <a:xfrm>
            <a:off x="440734" y="2362200"/>
            <a:ext cx="3733800" cy="3306763"/>
          </a:xfrm>
        </p:spPr>
        <p:txBody>
          <a:bodyPr>
            <a:normAutofit/>
          </a:bodyPr>
          <a:lstStyle/>
          <a:p>
            <a:pPr marL="514350" indent="-514350">
              <a:buFont typeface="Arial" pitchFamily="34" charset="0"/>
              <a:buAutoNum type="arabicPeriod"/>
            </a:pPr>
            <a:r>
              <a:rPr lang="en-US" dirty="0" smtClean="0"/>
              <a:t>5, loss = $105</a:t>
            </a:r>
          </a:p>
          <a:p>
            <a:pPr marL="514350" indent="-514350">
              <a:buFont typeface="Arial" pitchFamily="34" charset="0"/>
              <a:buAutoNum type="arabicPeriod"/>
            </a:pPr>
            <a:r>
              <a:rPr lang="en-US" dirty="0" smtClean="0"/>
              <a:t>5, profit = $105</a:t>
            </a:r>
          </a:p>
          <a:p>
            <a:pPr marL="514350" indent="-514350">
              <a:buFont typeface="Arial" pitchFamily="34" charset="0"/>
              <a:buAutoNum type="arabicPeriod"/>
            </a:pPr>
            <a:r>
              <a:rPr lang="en-US" dirty="0" smtClean="0"/>
              <a:t>8, loss = $136</a:t>
            </a:r>
          </a:p>
          <a:p>
            <a:pPr marL="514350" indent="-514350">
              <a:buFont typeface="Arial" pitchFamily="34" charset="0"/>
              <a:buAutoNum type="arabicPeriod"/>
            </a:pPr>
            <a:r>
              <a:rPr lang="en-US" dirty="0" smtClean="0"/>
              <a:t>zero, loss = $100</a:t>
            </a:r>
            <a:endParaRPr lang="en-US" dirty="0"/>
          </a:p>
        </p:txBody>
      </p:sp>
    </p:spTree>
    <p:custDataLst>
      <p:tags r:id="rId1"/>
    </p:custDataLst>
    <p:extLst>
      <p:ext uri="{BB962C8B-B14F-4D97-AF65-F5344CB8AC3E}">
        <p14:creationId xmlns:p14="http://schemas.microsoft.com/office/powerpoint/2010/main" val="605854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76200"/>
            <a:ext cx="3962400" cy="2057400"/>
          </a:xfrm>
        </p:spPr>
        <p:txBody>
          <a:bodyPr>
            <a:normAutofit/>
          </a:bodyPr>
          <a:lstStyle/>
          <a:p>
            <a:pPr algn="l"/>
            <a:r>
              <a:rPr lang="en-US" sz="3100" b="1" dirty="0" smtClean="0">
                <a:solidFill>
                  <a:srgbClr val="0070C0"/>
                </a:solidFill>
              </a:rPr>
              <a:t>14. If the market price for the firm's product is $13, the competitive firm will produce:</a:t>
            </a:r>
            <a:r>
              <a:rPr lang="en-US" sz="3100" b="1" dirty="0" smtClean="0"/>
              <a:t> </a:t>
            </a:r>
            <a:endParaRPr lang="en-US" b="1" dirty="0"/>
          </a:p>
        </p:txBody>
      </p:sp>
      <p:pic>
        <p:nvPicPr>
          <p:cNvPr id="5" name="Picture 4" descr="8apctabltb.jpg"/>
          <p:cNvPicPr>
            <a:picLocks noChangeAspect="1"/>
          </p:cNvPicPr>
          <p:nvPr/>
        </p:nvPicPr>
        <p:blipFill>
          <a:blip r:embed="rId5" cstate="print"/>
          <a:stretch>
            <a:fillRect/>
          </a:stretch>
        </p:blipFill>
        <p:spPr>
          <a:xfrm>
            <a:off x="3964577" y="152400"/>
            <a:ext cx="5037574" cy="3657600"/>
          </a:xfrm>
          <a:prstGeom prst="rect">
            <a:avLst/>
          </a:prstGeom>
        </p:spPr>
      </p:pic>
      <p:sp>
        <p:nvSpPr>
          <p:cNvPr id="7" name="CorShape1"/>
          <p:cNvSpPr/>
          <p:nvPr>
            <p:custDataLst>
              <p:tags r:id="rId2"/>
            </p:custDataLst>
          </p:nvPr>
        </p:nvSpPr>
        <p:spPr>
          <a:xfrm rot="10800000">
            <a:off x="230277" y="4191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40734" y="2362200"/>
            <a:ext cx="3733800" cy="3306763"/>
          </a:xfrm>
        </p:spPr>
        <p:txBody>
          <a:bodyPr>
            <a:normAutofit/>
          </a:bodyPr>
          <a:lstStyle/>
          <a:p>
            <a:pPr marL="514350" indent="-514350">
              <a:buFont typeface="Arial" pitchFamily="34" charset="0"/>
              <a:buAutoNum type="arabicPeriod"/>
            </a:pPr>
            <a:r>
              <a:rPr lang="en-US" dirty="0" smtClean="0"/>
              <a:t>5, loss = $105</a:t>
            </a:r>
          </a:p>
          <a:p>
            <a:pPr marL="514350" indent="-514350">
              <a:buFont typeface="Arial" pitchFamily="34" charset="0"/>
              <a:buAutoNum type="arabicPeriod"/>
            </a:pPr>
            <a:r>
              <a:rPr lang="en-US" dirty="0" smtClean="0"/>
              <a:t>5, profit = $105</a:t>
            </a:r>
          </a:p>
          <a:p>
            <a:pPr marL="514350" indent="-514350">
              <a:buFont typeface="Arial" pitchFamily="34" charset="0"/>
              <a:buAutoNum type="arabicPeriod"/>
            </a:pPr>
            <a:r>
              <a:rPr lang="en-US" dirty="0" smtClean="0"/>
              <a:t>8, loss = $136</a:t>
            </a:r>
          </a:p>
          <a:p>
            <a:pPr marL="514350" indent="-514350">
              <a:buFont typeface="Arial" pitchFamily="34" charset="0"/>
              <a:buAutoNum type="arabicPeriod"/>
            </a:pPr>
            <a:r>
              <a:rPr lang="en-US" dirty="0" smtClean="0"/>
              <a:t>zero, loss = $100</a:t>
            </a:r>
            <a:endParaRPr lang="en-US" dirty="0"/>
          </a:p>
        </p:txBody>
      </p:sp>
    </p:spTree>
    <p:custDataLst>
      <p:tags r:id="rId1"/>
    </p:custDataLst>
    <p:extLst>
      <p:ext uri="{BB962C8B-B14F-4D97-AF65-F5344CB8AC3E}">
        <p14:creationId xmlns:p14="http://schemas.microsoft.com/office/powerpoint/2010/main" val="302669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209" y="0"/>
            <a:ext cx="2199591" cy="3124200"/>
          </a:xfrm>
        </p:spPr>
        <p:txBody>
          <a:bodyPr>
            <a:normAutofit/>
          </a:bodyPr>
          <a:lstStyle/>
          <a:p>
            <a:pPr algn="l"/>
            <a:r>
              <a:rPr lang="en-US" sz="3200" b="1" dirty="0" smtClean="0"/>
              <a:t>15. What</a:t>
            </a:r>
            <a:br>
              <a:rPr lang="en-US" sz="3200" b="1" dirty="0" smtClean="0"/>
            </a:br>
            <a:r>
              <a:rPr lang="en-US" sz="3200" b="1" dirty="0" smtClean="0"/>
              <a:t>are this </a:t>
            </a:r>
            <a:br>
              <a:rPr lang="en-US" sz="3200" b="1" dirty="0" smtClean="0"/>
            </a:br>
            <a:r>
              <a:rPr lang="en-US" sz="3200" b="1" dirty="0" smtClean="0"/>
              <a:t>firm’s economic profits?</a:t>
            </a:r>
            <a:endParaRPr lang="en-US" sz="3200" b="1" dirty="0"/>
          </a:p>
        </p:txBody>
      </p:sp>
      <p:sp>
        <p:nvSpPr>
          <p:cNvPr id="3" name="TPAnswers"/>
          <p:cNvSpPr>
            <a:spLocks noGrp="1"/>
          </p:cNvSpPr>
          <p:nvPr>
            <p:ph type="body" idx="1"/>
            <p:custDataLst>
              <p:tags r:id="rId2"/>
            </p:custDataLst>
          </p:nvPr>
        </p:nvSpPr>
        <p:spPr>
          <a:xfrm>
            <a:off x="152400" y="3276600"/>
            <a:ext cx="2667000" cy="2849563"/>
          </a:xfrm>
        </p:spPr>
        <p:txBody>
          <a:bodyPr>
            <a:normAutofit/>
          </a:bodyPr>
          <a:lstStyle/>
          <a:p>
            <a:pPr marL="514350" indent="-514350">
              <a:buFont typeface="Arial" pitchFamily="34" charset="0"/>
              <a:buAutoNum type="arabicPeriod"/>
            </a:pPr>
            <a:r>
              <a:rPr lang="en-US" dirty="0" smtClean="0"/>
              <a:t>$65</a:t>
            </a:r>
          </a:p>
          <a:p>
            <a:pPr marL="514350" indent="-514350">
              <a:buFont typeface="Arial" pitchFamily="34" charset="0"/>
              <a:buAutoNum type="arabicPeriod"/>
            </a:pPr>
            <a:r>
              <a:rPr lang="en-US" dirty="0" smtClean="0"/>
              <a:t>$1500</a:t>
            </a:r>
          </a:p>
          <a:p>
            <a:pPr marL="514350" indent="-514350">
              <a:buFont typeface="Arial" pitchFamily="34" charset="0"/>
              <a:buAutoNum type="arabicPeriod"/>
            </a:pPr>
            <a:r>
              <a:rPr lang="en-US" dirty="0" smtClean="0"/>
              <a:t>$5000</a:t>
            </a:r>
          </a:p>
          <a:p>
            <a:pPr marL="514350" indent="-514350">
              <a:buFont typeface="Arial" pitchFamily="34" charset="0"/>
              <a:buAutoNum type="arabicPeriod"/>
            </a:pPr>
            <a:r>
              <a:rPr lang="en-US" dirty="0" smtClean="0"/>
              <a:t>$6500</a:t>
            </a:r>
            <a:endParaRPr lang="en-US" dirty="0"/>
          </a:p>
        </p:txBody>
      </p:sp>
      <p:pic>
        <p:nvPicPr>
          <p:cNvPr id="2324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52400"/>
            <a:ext cx="70485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55543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209" y="0"/>
            <a:ext cx="2199591" cy="3124200"/>
          </a:xfrm>
        </p:spPr>
        <p:txBody>
          <a:bodyPr>
            <a:normAutofit/>
          </a:bodyPr>
          <a:lstStyle/>
          <a:p>
            <a:pPr algn="l"/>
            <a:r>
              <a:rPr lang="en-US" sz="3200" b="1" dirty="0" smtClean="0">
                <a:solidFill>
                  <a:srgbClr val="0070C0"/>
                </a:solidFill>
              </a:rPr>
              <a:t>15. What</a:t>
            </a:r>
            <a:br>
              <a:rPr lang="en-US" sz="3200" b="1" dirty="0" smtClean="0">
                <a:solidFill>
                  <a:srgbClr val="0070C0"/>
                </a:solidFill>
              </a:rPr>
            </a:br>
            <a:r>
              <a:rPr lang="en-US" sz="3200" b="1" dirty="0" smtClean="0">
                <a:solidFill>
                  <a:srgbClr val="0070C0"/>
                </a:solidFill>
              </a:rPr>
              <a:t>are this </a:t>
            </a:r>
            <a:br>
              <a:rPr lang="en-US" sz="3200" b="1" dirty="0" smtClean="0">
                <a:solidFill>
                  <a:srgbClr val="0070C0"/>
                </a:solidFill>
              </a:rPr>
            </a:br>
            <a:r>
              <a:rPr lang="en-US" sz="3200" b="1" dirty="0" smtClean="0">
                <a:solidFill>
                  <a:srgbClr val="0070C0"/>
                </a:solidFill>
              </a:rPr>
              <a:t>firm’s economic profits?</a:t>
            </a:r>
            <a:endParaRPr lang="en-US" sz="3200" b="1" dirty="0">
              <a:solidFill>
                <a:srgbClr val="0070C0"/>
              </a:solidFill>
            </a:endParaRPr>
          </a:p>
        </p:txBody>
      </p:sp>
      <p:sp>
        <p:nvSpPr>
          <p:cNvPr id="3" name="TPAnswers"/>
          <p:cNvSpPr>
            <a:spLocks noGrp="1"/>
          </p:cNvSpPr>
          <p:nvPr>
            <p:ph type="body" idx="1"/>
            <p:custDataLst>
              <p:tags r:id="rId2"/>
            </p:custDataLst>
          </p:nvPr>
        </p:nvSpPr>
        <p:spPr>
          <a:xfrm>
            <a:off x="152400" y="3276600"/>
            <a:ext cx="2667000" cy="2849563"/>
          </a:xfrm>
        </p:spPr>
        <p:txBody>
          <a:bodyPr>
            <a:normAutofit/>
          </a:bodyPr>
          <a:lstStyle/>
          <a:p>
            <a:pPr marL="514350" indent="-514350">
              <a:buFont typeface="Arial" pitchFamily="34" charset="0"/>
              <a:buAutoNum type="arabicPeriod"/>
            </a:pPr>
            <a:r>
              <a:rPr lang="en-US" dirty="0" smtClean="0"/>
              <a:t>$65</a:t>
            </a:r>
          </a:p>
          <a:p>
            <a:pPr marL="514350" indent="-514350">
              <a:buFont typeface="Arial" pitchFamily="34" charset="0"/>
              <a:buAutoNum type="arabicPeriod"/>
            </a:pPr>
            <a:r>
              <a:rPr lang="en-US" dirty="0" smtClean="0"/>
              <a:t>$1500</a:t>
            </a:r>
          </a:p>
          <a:p>
            <a:pPr marL="514350" indent="-514350">
              <a:buFont typeface="Arial" pitchFamily="34" charset="0"/>
              <a:buAutoNum type="arabicPeriod"/>
            </a:pPr>
            <a:r>
              <a:rPr lang="en-US" dirty="0" smtClean="0"/>
              <a:t>$5000</a:t>
            </a:r>
          </a:p>
          <a:p>
            <a:pPr marL="514350" indent="-514350">
              <a:buFont typeface="Arial" pitchFamily="34" charset="0"/>
              <a:buAutoNum type="arabicPeriod"/>
            </a:pPr>
            <a:r>
              <a:rPr lang="en-US" dirty="0" smtClean="0"/>
              <a:t>$6500</a:t>
            </a:r>
            <a:endParaRPr lang="en-US" dirty="0"/>
          </a:p>
        </p:txBody>
      </p:sp>
      <p:sp>
        <p:nvSpPr>
          <p:cNvPr id="6" name="CorShape1"/>
          <p:cNvSpPr/>
          <p:nvPr>
            <p:custDataLst>
              <p:tags r:id="rId3"/>
            </p:custDataLst>
          </p:nvPr>
        </p:nvSpPr>
        <p:spPr>
          <a:xfrm rot="10800000">
            <a:off x="10210" y="3886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6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3088" y="152400"/>
            <a:ext cx="70485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7466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12522" y="274638"/>
            <a:ext cx="3445078" cy="2163762"/>
          </a:xfrm>
        </p:spPr>
        <p:txBody>
          <a:bodyPr>
            <a:normAutofit fontScale="90000"/>
          </a:bodyPr>
          <a:lstStyle/>
          <a:p>
            <a:pPr algn="l"/>
            <a:r>
              <a:rPr lang="en-US" b="1" dirty="0" smtClean="0"/>
              <a:t>16. What are the max. profits possible?</a:t>
            </a:r>
            <a:endParaRPr lang="en-US" b="1" dirty="0"/>
          </a:p>
        </p:txBody>
      </p:sp>
      <p:pic>
        <p:nvPicPr>
          <p:cNvPr id="5" name="Picture 4" descr="8apctbgrapphabc.jpg"/>
          <p:cNvPicPr>
            <a:picLocks noChangeAspect="1"/>
          </p:cNvPicPr>
          <p:nvPr/>
        </p:nvPicPr>
        <p:blipFill>
          <a:blip r:embed="rId4" cstate="print"/>
          <a:stretch>
            <a:fillRect/>
          </a:stretch>
        </p:blipFill>
        <p:spPr>
          <a:xfrm>
            <a:off x="3581400" y="0"/>
            <a:ext cx="5334000" cy="3952876"/>
          </a:xfrm>
          <a:prstGeom prst="rect">
            <a:avLst/>
          </a:prstGeom>
        </p:spPr>
      </p:pic>
      <p:sp>
        <p:nvSpPr>
          <p:cNvPr id="3" name="TPAnswers"/>
          <p:cNvSpPr>
            <a:spLocks noGrp="1"/>
          </p:cNvSpPr>
          <p:nvPr>
            <p:ph type="body" idx="1"/>
            <p:custDataLst>
              <p:tags r:id="rId2"/>
            </p:custDataLst>
          </p:nvPr>
        </p:nvSpPr>
        <p:spPr>
          <a:xfrm>
            <a:off x="457200" y="2514600"/>
            <a:ext cx="4191000" cy="3611563"/>
          </a:xfrm>
        </p:spPr>
        <p:txBody>
          <a:bodyPr>
            <a:normAutofit/>
          </a:bodyPr>
          <a:lstStyle/>
          <a:p>
            <a:pPr marL="514350" indent="-514350">
              <a:buFont typeface="Arial" pitchFamily="34" charset="0"/>
              <a:buAutoNum type="arabicPeriod"/>
            </a:pPr>
            <a:r>
              <a:rPr lang="en-US" dirty="0" err="1" smtClean="0"/>
              <a:t>fecb</a:t>
            </a:r>
            <a:endParaRPr lang="en-US" dirty="0" smtClean="0"/>
          </a:p>
          <a:p>
            <a:pPr marL="514350" indent="-514350">
              <a:buFont typeface="Arial" pitchFamily="34" charset="0"/>
              <a:buAutoNum type="arabicPeriod"/>
            </a:pPr>
            <a:r>
              <a:rPr lang="en-US" dirty="0" err="1" smtClean="0"/>
              <a:t>fbag</a:t>
            </a:r>
            <a:endParaRPr lang="en-US" dirty="0" smtClean="0"/>
          </a:p>
          <a:p>
            <a:pPr marL="514350" indent="-514350">
              <a:buFont typeface="Arial" pitchFamily="34" charset="0"/>
              <a:buAutoNum type="arabicPeriod"/>
            </a:pPr>
            <a:r>
              <a:rPr lang="en-US" dirty="0" smtClean="0"/>
              <a:t>0ecn</a:t>
            </a:r>
          </a:p>
          <a:p>
            <a:pPr marL="514350" indent="-514350">
              <a:buFont typeface="Arial" pitchFamily="34" charset="0"/>
              <a:buAutoNum type="arabicPeriod"/>
            </a:pPr>
            <a:r>
              <a:rPr lang="en-US" dirty="0" smtClean="0"/>
              <a:t>0fbn</a:t>
            </a:r>
            <a:endParaRPr lang="en-US" dirty="0"/>
          </a:p>
        </p:txBody>
      </p:sp>
    </p:spTree>
    <p:custDataLst>
      <p:tags r:id="rId1"/>
    </p:custDataLst>
    <p:extLst>
      <p:ext uri="{BB962C8B-B14F-4D97-AF65-F5344CB8AC3E}">
        <p14:creationId xmlns:p14="http://schemas.microsoft.com/office/powerpoint/2010/main" val="4351740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12522" y="274638"/>
            <a:ext cx="3445078" cy="2163762"/>
          </a:xfrm>
        </p:spPr>
        <p:txBody>
          <a:bodyPr>
            <a:normAutofit fontScale="90000"/>
          </a:bodyPr>
          <a:lstStyle/>
          <a:p>
            <a:pPr algn="l"/>
            <a:r>
              <a:rPr lang="en-US" b="1" dirty="0" smtClean="0">
                <a:solidFill>
                  <a:srgbClr val="0070C0"/>
                </a:solidFill>
              </a:rPr>
              <a:t>16. What are the max. profits possible?</a:t>
            </a:r>
            <a:endParaRPr lang="en-US" b="1" dirty="0">
              <a:solidFill>
                <a:srgbClr val="0070C0"/>
              </a:solidFill>
            </a:endParaRPr>
          </a:p>
        </p:txBody>
      </p:sp>
      <p:pic>
        <p:nvPicPr>
          <p:cNvPr id="5" name="Picture 4" descr="8apctbgrapphabc.jpg"/>
          <p:cNvPicPr>
            <a:picLocks noChangeAspect="1"/>
          </p:cNvPicPr>
          <p:nvPr/>
        </p:nvPicPr>
        <p:blipFill>
          <a:blip r:embed="rId5" cstate="print"/>
          <a:stretch>
            <a:fillRect/>
          </a:stretch>
        </p:blipFill>
        <p:spPr>
          <a:xfrm>
            <a:off x="3581400" y="0"/>
            <a:ext cx="5334000" cy="3952876"/>
          </a:xfrm>
          <a:prstGeom prst="rect">
            <a:avLst/>
          </a:prstGeom>
        </p:spPr>
      </p:pic>
      <p:sp>
        <p:nvSpPr>
          <p:cNvPr id="7" name="CorShape1"/>
          <p:cNvSpPr/>
          <p:nvPr>
            <p:custDataLst>
              <p:tags r:id="rId2"/>
            </p:custDataLst>
          </p:nvPr>
        </p:nvSpPr>
        <p:spPr>
          <a:xfrm rot="10800000">
            <a:off x="212522" y="2667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514600"/>
            <a:ext cx="4191000" cy="3611563"/>
          </a:xfrm>
        </p:spPr>
        <p:txBody>
          <a:bodyPr>
            <a:normAutofit/>
          </a:bodyPr>
          <a:lstStyle/>
          <a:p>
            <a:pPr marL="514350" indent="-514350">
              <a:buFont typeface="Arial" pitchFamily="34" charset="0"/>
              <a:buAutoNum type="arabicPeriod"/>
            </a:pPr>
            <a:r>
              <a:rPr lang="en-US" dirty="0" err="1" smtClean="0"/>
              <a:t>fecb</a:t>
            </a:r>
            <a:endParaRPr lang="en-US" dirty="0" smtClean="0"/>
          </a:p>
          <a:p>
            <a:pPr marL="514350" indent="-514350">
              <a:buFont typeface="Arial" pitchFamily="34" charset="0"/>
              <a:buAutoNum type="arabicPeriod"/>
            </a:pPr>
            <a:r>
              <a:rPr lang="en-US" dirty="0" err="1" smtClean="0"/>
              <a:t>fbag</a:t>
            </a:r>
            <a:endParaRPr lang="en-US" dirty="0" smtClean="0"/>
          </a:p>
          <a:p>
            <a:pPr marL="514350" indent="-514350">
              <a:buFont typeface="Arial" pitchFamily="34" charset="0"/>
              <a:buAutoNum type="arabicPeriod"/>
            </a:pPr>
            <a:r>
              <a:rPr lang="en-US" dirty="0" smtClean="0"/>
              <a:t>0ecn</a:t>
            </a:r>
          </a:p>
          <a:p>
            <a:pPr marL="514350" indent="-514350">
              <a:buFont typeface="Arial" pitchFamily="34" charset="0"/>
              <a:buAutoNum type="arabicPeriod"/>
            </a:pPr>
            <a:r>
              <a:rPr lang="en-US" dirty="0" smtClean="0"/>
              <a:t>0fbn</a:t>
            </a:r>
            <a:endParaRPr lang="en-US" dirty="0"/>
          </a:p>
        </p:txBody>
      </p:sp>
    </p:spTree>
    <p:custDataLst>
      <p:tags r:id="rId1"/>
    </p:custDataLst>
    <p:extLst>
      <p:ext uri="{BB962C8B-B14F-4D97-AF65-F5344CB8AC3E}">
        <p14:creationId xmlns:p14="http://schemas.microsoft.com/office/powerpoint/2010/main" val="323144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92660" y="32657"/>
            <a:ext cx="8610600" cy="1143000"/>
          </a:xfrm>
        </p:spPr>
        <p:txBody>
          <a:bodyPr>
            <a:noAutofit/>
          </a:bodyPr>
          <a:lstStyle/>
          <a:p>
            <a:pPr algn="l"/>
            <a:r>
              <a:rPr lang="en-US" sz="3600" b="1" dirty="0" smtClean="0"/>
              <a:t>17. For a perfectly competitive FIRM, why is the demand curve perfectly elastic? </a:t>
            </a:r>
            <a:endParaRPr lang="en-US" sz="3600" b="1" dirty="0"/>
          </a:p>
        </p:txBody>
      </p:sp>
      <p:sp>
        <p:nvSpPr>
          <p:cNvPr id="3" name="TPAnswers"/>
          <p:cNvSpPr>
            <a:spLocks noGrp="1"/>
          </p:cNvSpPr>
          <p:nvPr>
            <p:ph type="body" idx="1"/>
            <p:custDataLst>
              <p:tags r:id="rId2"/>
            </p:custDataLst>
          </p:nvPr>
        </p:nvSpPr>
        <p:spPr>
          <a:xfrm>
            <a:off x="386970" y="1447800"/>
            <a:ext cx="8711756" cy="3733800"/>
          </a:xfrm>
        </p:spPr>
        <p:txBody>
          <a:bodyPr>
            <a:noAutofit/>
          </a:bodyPr>
          <a:lstStyle/>
          <a:p>
            <a:pPr marL="514350" indent="-514350">
              <a:buFont typeface="Arial" pitchFamily="34" charset="0"/>
              <a:buAutoNum type="arabicPeriod"/>
            </a:pPr>
            <a:r>
              <a:rPr lang="en-US" dirty="0" smtClean="0"/>
              <a:t>The firms must lower its price in order to sell more</a:t>
            </a:r>
          </a:p>
          <a:p>
            <a:pPr marL="514350" indent="-514350">
              <a:buFont typeface="Arial" pitchFamily="34" charset="0"/>
              <a:buAutoNum type="arabicPeriod"/>
            </a:pPr>
            <a:r>
              <a:rPr lang="en-US" dirty="0" smtClean="0"/>
              <a:t>When a firm lowers its price it must lower it on ALL that it sells</a:t>
            </a:r>
          </a:p>
          <a:p>
            <a:pPr marL="514350" indent="-514350">
              <a:buFont typeface="Arial" pitchFamily="34" charset="0"/>
              <a:buAutoNum type="arabicPeriod"/>
            </a:pPr>
            <a:r>
              <a:rPr lang="en-US" dirty="0" smtClean="0"/>
              <a:t>Because entry is blocked</a:t>
            </a:r>
          </a:p>
          <a:p>
            <a:pPr marL="514350" indent="-514350">
              <a:buFont typeface="Arial" pitchFamily="34" charset="0"/>
              <a:buAutoNum type="arabicPeriod"/>
            </a:pPr>
            <a:r>
              <a:rPr lang="en-US" dirty="0" smtClean="0"/>
              <a:t>The firm only sells a small fraction of the total sales in the industry</a:t>
            </a:r>
            <a:r>
              <a:rPr lang="en-US" dirty="0"/>
              <a:t/>
            </a:r>
            <a:br>
              <a:rPr lang="en-US" dirty="0"/>
            </a:br>
            <a:endParaRPr lang="en-US" dirty="0"/>
          </a:p>
        </p:txBody>
      </p:sp>
    </p:spTree>
    <p:custDataLst>
      <p:tags r:id="rId1"/>
    </p:custDataLst>
    <p:extLst>
      <p:ext uri="{BB962C8B-B14F-4D97-AF65-F5344CB8AC3E}">
        <p14:creationId xmlns:p14="http://schemas.microsoft.com/office/powerpoint/2010/main" val="591282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u="sng" dirty="0" smtClean="0"/>
              <a:t>Exam 3 Review</a:t>
            </a:r>
            <a:endParaRPr lang="en-US" b="1" u="sng" dirty="0"/>
          </a:p>
        </p:txBody>
      </p:sp>
      <p:sp>
        <p:nvSpPr>
          <p:cNvPr id="7" name="TextBox 6"/>
          <p:cNvSpPr txBox="1"/>
          <p:nvPr/>
        </p:nvSpPr>
        <p:spPr>
          <a:xfrm>
            <a:off x="457200" y="1066801"/>
            <a:ext cx="7239000" cy="984885"/>
          </a:xfrm>
          <a:prstGeom prst="rect">
            <a:avLst/>
          </a:prstGeom>
          <a:noFill/>
        </p:spPr>
        <p:txBody>
          <a:bodyPr wrap="square" rtlCol="0">
            <a:spAutoFit/>
          </a:bodyPr>
          <a:lstStyle/>
          <a:p>
            <a:r>
              <a:rPr lang="en-US" sz="4000" b="1" dirty="0" smtClean="0"/>
              <a:t>For Each Market Model Know:</a:t>
            </a:r>
            <a:r>
              <a:rPr lang="en-US" sz="4000" dirty="0" smtClean="0"/>
              <a:t> </a:t>
            </a:r>
          </a:p>
          <a:p>
            <a:endParaRPr lang="en-US" dirty="0"/>
          </a:p>
        </p:txBody>
      </p:sp>
      <p:sp>
        <p:nvSpPr>
          <p:cNvPr id="8" name="Content Placeholder 7"/>
          <p:cNvSpPr>
            <a:spLocks noGrp="1"/>
          </p:cNvSpPr>
          <p:nvPr>
            <p:ph sz="half" idx="1"/>
          </p:nvPr>
        </p:nvSpPr>
        <p:spPr>
          <a:xfrm>
            <a:off x="990600" y="1905000"/>
            <a:ext cx="7696200" cy="4419600"/>
          </a:xfrm>
        </p:spPr>
        <p:txBody>
          <a:bodyPr>
            <a:normAutofit/>
          </a:bodyPr>
          <a:lstStyle/>
          <a:p>
            <a:pPr marL="514350" indent="-514350">
              <a:buAutoNum type="arabicPeriod"/>
            </a:pPr>
            <a:r>
              <a:rPr lang="en-US" b="1" dirty="0" smtClean="0"/>
              <a:t>Characteristics and Examples</a:t>
            </a:r>
          </a:p>
          <a:p>
            <a:pPr marL="514350" indent="-514350">
              <a:buAutoNum type="arabicPeriod"/>
            </a:pPr>
            <a:r>
              <a:rPr lang="en-US" b="1" dirty="0" smtClean="0"/>
              <a:t>Nature of the Demand Curve</a:t>
            </a:r>
          </a:p>
          <a:p>
            <a:pPr marL="514350" indent="-514350">
              <a:buAutoNum type="arabicPeriod"/>
            </a:pPr>
            <a:r>
              <a:rPr lang="en-US" b="1" dirty="0" smtClean="0"/>
              <a:t>Short Run Equilibrium (3 graphs and 3 ways)</a:t>
            </a:r>
            <a:br>
              <a:rPr lang="en-US" b="1" dirty="0" smtClean="0"/>
            </a:br>
            <a:r>
              <a:rPr lang="en-US" b="1" dirty="0" smtClean="0"/>
              <a:t>[Don’t forget the TR and TC graphs]</a:t>
            </a:r>
          </a:p>
          <a:p>
            <a:pPr marL="514350" indent="-514350">
              <a:buAutoNum type="arabicPeriod"/>
            </a:pPr>
            <a:r>
              <a:rPr lang="en-US" b="1" dirty="0" smtClean="0"/>
              <a:t>Long Run Equilibrium and Efficiency</a:t>
            </a:r>
          </a:p>
          <a:p>
            <a:pPr lvl="1"/>
            <a:r>
              <a:rPr lang="en-US" b="1" dirty="0" smtClean="0"/>
              <a:t>Find profit max Q</a:t>
            </a:r>
          </a:p>
          <a:p>
            <a:pPr lvl="1"/>
            <a:r>
              <a:rPr lang="en-US" b="1" dirty="0" smtClean="0"/>
              <a:t>Find </a:t>
            </a:r>
            <a:r>
              <a:rPr lang="en-US" b="1" dirty="0" err="1" smtClean="0"/>
              <a:t>alloc</a:t>
            </a:r>
            <a:r>
              <a:rPr lang="en-US" b="1" dirty="0" smtClean="0"/>
              <a:t>. Eff. Q</a:t>
            </a:r>
          </a:p>
          <a:p>
            <a:pPr lvl="1"/>
            <a:r>
              <a:rPr lang="en-US" b="1" dirty="0" smtClean="0"/>
              <a:t>Find prod. Eff. Q</a:t>
            </a:r>
          </a:p>
          <a:p>
            <a:pPr marL="514350" indent="-514350">
              <a:buAutoNum type="arabicPeriod"/>
            </a:pPr>
            <a:r>
              <a:rPr lang="en-US" b="1" dirty="0" smtClean="0"/>
              <a:t>Other Issues</a:t>
            </a:r>
            <a:endParaRPr lang="en-US" dirty="0"/>
          </a:p>
        </p:txBody>
      </p:sp>
      <p:sp>
        <p:nvSpPr>
          <p:cNvPr id="9" name="TextBox 8"/>
          <p:cNvSpPr txBox="1"/>
          <p:nvPr/>
        </p:nvSpPr>
        <p:spPr>
          <a:xfrm>
            <a:off x="304800" y="4724400"/>
            <a:ext cx="8153400" cy="369332"/>
          </a:xfrm>
          <a:prstGeom prst="rect">
            <a:avLst/>
          </a:prstGeom>
          <a:noFill/>
        </p:spPr>
        <p:txBody>
          <a:bodyPr wrap="square" rtlCol="0">
            <a:spAutoFit/>
          </a:bodyPr>
          <a:lstStyle/>
          <a:p>
            <a:pPr algn="ctr"/>
            <a:r>
              <a:rPr lang="en-US" dirty="0" smtClean="0">
                <a:solidFill>
                  <a:schemeClr val="tx1"/>
                </a:solidFill>
              </a:rPr>
              <a:t>.</a:t>
            </a:r>
            <a:endParaRPr lang="en-US" dirty="0">
              <a:solidFill>
                <a:schemeClr val="tx1"/>
              </a:solidFill>
            </a:endParaRPr>
          </a:p>
        </p:txBody>
      </p:sp>
    </p:spTree>
    <p:custDataLst>
      <p:tags r:id="rId1"/>
    </p:custDataLst>
    <p:extLst>
      <p:ext uri="{BB962C8B-B14F-4D97-AF65-F5344CB8AC3E}">
        <p14:creationId xmlns:p14="http://schemas.microsoft.com/office/powerpoint/2010/main" val="34779798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92660" y="32657"/>
            <a:ext cx="8610600" cy="1143000"/>
          </a:xfrm>
        </p:spPr>
        <p:txBody>
          <a:bodyPr>
            <a:noAutofit/>
          </a:bodyPr>
          <a:lstStyle/>
          <a:p>
            <a:pPr algn="l"/>
            <a:r>
              <a:rPr lang="en-US" sz="3600" b="1" dirty="0" smtClean="0">
                <a:solidFill>
                  <a:srgbClr val="0070C0"/>
                </a:solidFill>
              </a:rPr>
              <a:t>17. For a perfectly competitive FIRM, why is the demand curve perfectly elastic?</a:t>
            </a:r>
            <a:r>
              <a:rPr lang="en-US" sz="3600" b="1" dirty="0" smtClean="0"/>
              <a:t> </a:t>
            </a:r>
            <a:endParaRPr lang="en-US" sz="3600" b="1" dirty="0"/>
          </a:p>
        </p:txBody>
      </p:sp>
      <p:sp>
        <p:nvSpPr>
          <p:cNvPr id="6" name="CorShape1"/>
          <p:cNvSpPr/>
          <p:nvPr>
            <p:custDataLst>
              <p:tags r:id="rId2"/>
            </p:custDataLst>
          </p:nvPr>
        </p:nvSpPr>
        <p:spPr>
          <a:xfrm rot="10800000">
            <a:off x="-131190" y="4342892"/>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6970" y="1447800"/>
            <a:ext cx="8711756" cy="3733800"/>
          </a:xfrm>
        </p:spPr>
        <p:txBody>
          <a:bodyPr>
            <a:noAutofit/>
          </a:bodyPr>
          <a:lstStyle/>
          <a:p>
            <a:pPr marL="514350" indent="-514350">
              <a:buFont typeface="Arial" pitchFamily="34" charset="0"/>
              <a:buAutoNum type="arabicPeriod"/>
            </a:pPr>
            <a:r>
              <a:rPr lang="en-US" dirty="0" smtClean="0"/>
              <a:t>The firms must lower its price in order to sell more</a:t>
            </a:r>
          </a:p>
          <a:p>
            <a:pPr marL="514350" indent="-514350">
              <a:buFont typeface="Arial" pitchFamily="34" charset="0"/>
              <a:buAutoNum type="arabicPeriod"/>
            </a:pPr>
            <a:r>
              <a:rPr lang="en-US" dirty="0" smtClean="0"/>
              <a:t>When a firm lowers its price it must lower it on ALL that it sells</a:t>
            </a:r>
          </a:p>
          <a:p>
            <a:pPr marL="514350" indent="-514350">
              <a:buFont typeface="Arial" pitchFamily="34" charset="0"/>
              <a:buAutoNum type="arabicPeriod"/>
            </a:pPr>
            <a:r>
              <a:rPr lang="en-US" dirty="0" smtClean="0"/>
              <a:t>Because entry is blocked</a:t>
            </a:r>
          </a:p>
          <a:p>
            <a:pPr marL="514350" indent="-514350">
              <a:buFont typeface="Arial" pitchFamily="34" charset="0"/>
              <a:buAutoNum type="arabicPeriod"/>
            </a:pPr>
            <a:r>
              <a:rPr lang="en-US" dirty="0" smtClean="0"/>
              <a:t>The firm only sells a small fraction of the total sales in the industry</a:t>
            </a:r>
            <a:r>
              <a:rPr lang="en-US" dirty="0"/>
              <a:t/>
            </a:r>
            <a:br>
              <a:rPr lang="en-US" dirty="0"/>
            </a:br>
            <a:endParaRPr lang="en-US" dirty="0"/>
          </a:p>
        </p:txBody>
      </p:sp>
    </p:spTree>
    <p:custDataLst>
      <p:tags r:id="rId1"/>
    </p:custDataLst>
    <p:extLst>
      <p:ext uri="{BB962C8B-B14F-4D97-AF65-F5344CB8AC3E}">
        <p14:creationId xmlns:p14="http://schemas.microsoft.com/office/powerpoint/2010/main" val="388563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929" y="13447"/>
            <a:ext cx="3352800" cy="1905000"/>
          </a:xfrm>
        </p:spPr>
        <p:txBody>
          <a:bodyPr>
            <a:normAutofit fontScale="90000"/>
          </a:bodyPr>
          <a:lstStyle/>
          <a:p>
            <a:pPr algn="l"/>
            <a:r>
              <a:rPr lang="en-US" sz="3600" b="1" dirty="0" smtClean="0"/>
              <a:t>18. Assume pure competition.</a:t>
            </a:r>
            <a:br>
              <a:rPr lang="en-US" sz="3600" b="1" dirty="0" smtClean="0"/>
            </a:br>
            <a:r>
              <a:rPr lang="en-US" sz="3600" b="1" dirty="0" smtClean="0"/>
              <a:t>What will happen in the long run? </a:t>
            </a:r>
            <a:endParaRPr lang="en-US" sz="3600" b="1" dirty="0"/>
          </a:p>
        </p:txBody>
      </p:sp>
      <p:pic>
        <p:nvPicPr>
          <p:cNvPr id="7" name="Picture 6" descr="8blradjustprofit.jpg"/>
          <p:cNvPicPr>
            <a:picLocks noChangeAspect="1"/>
          </p:cNvPicPr>
          <p:nvPr/>
        </p:nvPicPr>
        <p:blipFill>
          <a:blip r:embed="rId4" cstate="print"/>
          <a:stretch>
            <a:fillRect/>
          </a:stretch>
        </p:blipFill>
        <p:spPr>
          <a:xfrm>
            <a:off x="3352800" y="381000"/>
            <a:ext cx="5658224" cy="2667000"/>
          </a:xfrm>
          <a:prstGeom prst="rect">
            <a:avLst/>
          </a:prstGeom>
        </p:spPr>
      </p:pic>
      <p:sp>
        <p:nvSpPr>
          <p:cNvPr id="3" name="TPAnswers"/>
          <p:cNvSpPr>
            <a:spLocks noGrp="1"/>
          </p:cNvSpPr>
          <p:nvPr>
            <p:ph type="body" idx="1"/>
            <p:custDataLst>
              <p:tags r:id="rId2"/>
            </p:custDataLst>
          </p:nvPr>
        </p:nvSpPr>
        <p:spPr>
          <a:xfrm>
            <a:off x="457200" y="2971800"/>
            <a:ext cx="4648200" cy="3154363"/>
          </a:xfrm>
        </p:spPr>
        <p:txBody>
          <a:bodyPr>
            <a:normAutofit/>
          </a:bodyPr>
          <a:lstStyle/>
          <a:p>
            <a:pPr marL="514350" indent="-514350">
              <a:buFont typeface="Arial" pitchFamily="34" charset="0"/>
              <a:buAutoNum type="arabicPeriod"/>
            </a:pPr>
            <a:r>
              <a:rPr lang="en-US" dirty="0" smtClean="0"/>
              <a:t>Demand will increase</a:t>
            </a:r>
          </a:p>
          <a:p>
            <a:pPr marL="514350" indent="-514350">
              <a:buFont typeface="Arial" pitchFamily="34" charset="0"/>
              <a:buAutoNum type="arabicPeriod"/>
            </a:pPr>
            <a:r>
              <a:rPr lang="en-US" dirty="0" smtClean="0"/>
              <a:t>Demand  will decrease</a:t>
            </a:r>
          </a:p>
          <a:p>
            <a:pPr marL="514350" indent="-514350">
              <a:buFont typeface="Arial" pitchFamily="34" charset="0"/>
              <a:buAutoNum type="arabicPeriod"/>
            </a:pPr>
            <a:r>
              <a:rPr lang="en-US" dirty="0" smtClean="0"/>
              <a:t>Supply will increase</a:t>
            </a:r>
          </a:p>
          <a:p>
            <a:pPr marL="514350" indent="-514350">
              <a:buFont typeface="Arial" pitchFamily="34" charset="0"/>
              <a:buAutoNum type="arabicPeriod"/>
            </a:pPr>
            <a:r>
              <a:rPr lang="en-US" dirty="0" smtClean="0"/>
              <a:t>Supply will decrease</a:t>
            </a:r>
            <a:endParaRPr lang="en-US" dirty="0"/>
          </a:p>
        </p:txBody>
      </p:sp>
    </p:spTree>
    <p:custDataLst>
      <p:tags r:id="rId1"/>
    </p:custDataLst>
    <p:extLst>
      <p:ext uri="{BB962C8B-B14F-4D97-AF65-F5344CB8AC3E}">
        <p14:creationId xmlns:p14="http://schemas.microsoft.com/office/powerpoint/2010/main" val="9216039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929" y="13447"/>
            <a:ext cx="3352800" cy="1905000"/>
          </a:xfrm>
        </p:spPr>
        <p:txBody>
          <a:bodyPr>
            <a:normAutofit fontScale="90000"/>
          </a:bodyPr>
          <a:lstStyle/>
          <a:p>
            <a:pPr algn="l"/>
            <a:r>
              <a:rPr lang="en-US" sz="3600" b="1" dirty="0" smtClean="0">
                <a:solidFill>
                  <a:srgbClr val="0070C0"/>
                </a:solidFill>
              </a:rPr>
              <a:t>18. Assume pure competition.</a:t>
            </a:r>
            <a:br>
              <a:rPr lang="en-US" sz="3600" b="1" dirty="0" smtClean="0">
                <a:solidFill>
                  <a:srgbClr val="0070C0"/>
                </a:solidFill>
              </a:rPr>
            </a:br>
            <a:r>
              <a:rPr lang="en-US" sz="3600" b="1" dirty="0" smtClean="0">
                <a:solidFill>
                  <a:srgbClr val="0070C0"/>
                </a:solidFill>
              </a:rPr>
              <a:t>What will happen in the long run? </a:t>
            </a:r>
            <a:endParaRPr lang="en-US" sz="3600" b="1" dirty="0">
              <a:solidFill>
                <a:srgbClr val="0070C0"/>
              </a:solidFill>
            </a:endParaRPr>
          </a:p>
        </p:txBody>
      </p:sp>
      <p:pic>
        <p:nvPicPr>
          <p:cNvPr id="7" name="Picture 6" descr="8blradjustprofit.jpg"/>
          <p:cNvPicPr>
            <a:picLocks noChangeAspect="1"/>
          </p:cNvPicPr>
          <p:nvPr/>
        </p:nvPicPr>
        <p:blipFill>
          <a:blip r:embed="rId5" cstate="print"/>
          <a:stretch>
            <a:fillRect/>
          </a:stretch>
        </p:blipFill>
        <p:spPr>
          <a:xfrm>
            <a:off x="3352800" y="381000"/>
            <a:ext cx="5658224" cy="2667000"/>
          </a:xfrm>
          <a:prstGeom prst="rect">
            <a:avLst/>
          </a:prstGeom>
        </p:spPr>
      </p:pic>
      <p:sp>
        <p:nvSpPr>
          <p:cNvPr id="9" name="CorShape1"/>
          <p:cNvSpPr/>
          <p:nvPr>
            <p:custDataLst>
              <p:tags r:id="rId2"/>
            </p:custDataLst>
          </p:nvPr>
        </p:nvSpPr>
        <p:spPr>
          <a:xfrm rot="10800000">
            <a:off x="172720" y="42089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971800"/>
            <a:ext cx="4648200" cy="3154363"/>
          </a:xfrm>
        </p:spPr>
        <p:txBody>
          <a:bodyPr>
            <a:normAutofit/>
          </a:bodyPr>
          <a:lstStyle/>
          <a:p>
            <a:pPr marL="514350" indent="-514350">
              <a:buFont typeface="Arial" pitchFamily="34" charset="0"/>
              <a:buAutoNum type="arabicPeriod"/>
            </a:pPr>
            <a:r>
              <a:rPr lang="en-US" dirty="0" smtClean="0"/>
              <a:t>Demand will increase</a:t>
            </a:r>
          </a:p>
          <a:p>
            <a:pPr marL="514350" indent="-514350">
              <a:buFont typeface="Arial" pitchFamily="34" charset="0"/>
              <a:buAutoNum type="arabicPeriod"/>
            </a:pPr>
            <a:r>
              <a:rPr lang="en-US" dirty="0" smtClean="0"/>
              <a:t>Demand  will decrease</a:t>
            </a:r>
          </a:p>
          <a:p>
            <a:pPr marL="514350" indent="-514350">
              <a:buFont typeface="Arial" pitchFamily="34" charset="0"/>
              <a:buAutoNum type="arabicPeriod"/>
            </a:pPr>
            <a:r>
              <a:rPr lang="en-US" dirty="0" smtClean="0"/>
              <a:t>Supply will increase</a:t>
            </a:r>
          </a:p>
          <a:p>
            <a:pPr marL="514350" indent="-514350">
              <a:buFont typeface="Arial" pitchFamily="34" charset="0"/>
              <a:buAutoNum type="arabicPeriod"/>
            </a:pPr>
            <a:r>
              <a:rPr lang="en-US" dirty="0" smtClean="0"/>
              <a:t>Supply will decrease</a:t>
            </a:r>
            <a:endParaRPr lang="en-US" dirty="0"/>
          </a:p>
        </p:txBody>
      </p:sp>
    </p:spTree>
    <p:custDataLst>
      <p:tags r:id="rId1"/>
    </p:custDataLst>
    <p:extLst>
      <p:ext uri="{BB962C8B-B14F-4D97-AF65-F5344CB8AC3E}">
        <p14:creationId xmlns:p14="http://schemas.microsoft.com/office/powerpoint/2010/main" val="333161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09800"/>
            <a:ext cx="9144000" cy="1371600"/>
          </a:xfrm>
        </p:spPr>
        <p:txBody>
          <a:bodyPr>
            <a:normAutofit fontScale="90000"/>
          </a:bodyPr>
          <a:lstStyle/>
          <a:p>
            <a:pPr algn="l"/>
            <a:r>
              <a:rPr lang="en-US" b="1" dirty="0" smtClean="0"/>
              <a:t>19 .Which graph shows a perfectly competitive firm in long run equilibrium?</a:t>
            </a:r>
            <a:endParaRPr lang="en-US" b="1" dirty="0"/>
          </a:p>
        </p:txBody>
      </p:sp>
      <p:sp>
        <p:nvSpPr>
          <p:cNvPr id="3" name="TPAnswers"/>
          <p:cNvSpPr>
            <a:spLocks noGrp="1"/>
          </p:cNvSpPr>
          <p:nvPr>
            <p:ph type="body" idx="1"/>
            <p:custDataLst>
              <p:tags r:id="rId2"/>
            </p:custDataLst>
          </p:nvPr>
        </p:nvSpPr>
        <p:spPr>
          <a:xfrm>
            <a:off x="501982" y="3959013"/>
            <a:ext cx="1371600" cy="1905000"/>
          </a:xfrm>
        </p:spPr>
        <p:txBody>
          <a:bodyPr>
            <a:normAutofit fontScale="92500" lnSpcReduction="2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5" descr="4prodmktmodelslrequilhoriz.jpg"/>
          <p:cNvPicPr>
            <a:picLocks noChangeAspect="1"/>
          </p:cNvPicPr>
          <p:nvPr/>
        </p:nvPicPr>
        <p:blipFill>
          <a:blip r:embed="rId4" cstate="print"/>
          <a:stretch>
            <a:fillRect/>
          </a:stretch>
        </p:blipFill>
        <p:spPr>
          <a:xfrm>
            <a:off x="291353" y="0"/>
            <a:ext cx="8497956" cy="2057400"/>
          </a:xfrm>
          <a:prstGeom prst="rect">
            <a:avLst/>
          </a:prstGeom>
        </p:spPr>
      </p:pic>
    </p:spTree>
    <p:custDataLst>
      <p:tags r:id="rId1"/>
    </p:custDataLst>
    <p:extLst>
      <p:ext uri="{BB962C8B-B14F-4D97-AF65-F5344CB8AC3E}">
        <p14:creationId xmlns:p14="http://schemas.microsoft.com/office/powerpoint/2010/main" val="31312289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209800"/>
            <a:ext cx="9144000" cy="1371600"/>
          </a:xfrm>
        </p:spPr>
        <p:txBody>
          <a:bodyPr>
            <a:normAutofit fontScale="90000"/>
          </a:bodyPr>
          <a:lstStyle/>
          <a:p>
            <a:pPr algn="l"/>
            <a:r>
              <a:rPr lang="en-US" b="1" dirty="0" smtClean="0">
                <a:solidFill>
                  <a:srgbClr val="0070C0"/>
                </a:solidFill>
              </a:rPr>
              <a:t>19 .Which graph shows a perfectly competitive firm in long run equilibrium?</a:t>
            </a:r>
            <a:endParaRPr lang="en-US" b="1" dirty="0">
              <a:solidFill>
                <a:srgbClr val="0070C0"/>
              </a:solidFill>
            </a:endParaRPr>
          </a:p>
        </p:txBody>
      </p:sp>
      <p:sp>
        <p:nvSpPr>
          <p:cNvPr id="3" name="TPAnswers"/>
          <p:cNvSpPr>
            <a:spLocks noGrp="1"/>
          </p:cNvSpPr>
          <p:nvPr>
            <p:ph type="body" idx="1"/>
            <p:custDataLst>
              <p:tags r:id="rId2"/>
            </p:custDataLst>
          </p:nvPr>
        </p:nvSpPr>
        <p:spPr>
          <a:xfrm>
            <a:off x="501982" y="3959013"/>
            <a:ext cx="1371600" cy="1905000"/>
          </a:xfrm>
        </p:spPr>
        <p:txBody>
          <a:bodyPr>
            <a:normAutofit fontScale="92500" lnSpcReduction="2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5" descr="4prodmktmodelslrequilhoriz.jpg"/>
          <p:cNvPicPr>
            <a:picLocks noChangeAspect="1"/>
          </p:cNvPicPr>
          <p:nvPr/>
        </p:nvPicPr>
        <p:blipFill>
          <a:blip r:embed="rId5" cstate="print"/>
          <a:stretch>
            <a:fillRect/>
          </a:stretch>
        </p:blipFill>
        <p:spPr>
          <a:xfrm>
            <a:off x="291353" y="0"/>
            <a:ext cx="8497956" cy="2057400"/>
          </a:xfrm>
          <a:prstGeom prst="rect">
            <a:avLst/>
          </a:prstGeom>
        </p:spPr>
      </p:pic>
      <p:sp>
        <p:nvSpPr>
          <p:cNvPr id="7" name="CorShape1"/>
          <p:cNvSpPr/>
          <p:nvPr>
            <p:custDataLst>
              <p:tags r:id="rId3"/>
            </p:custDataLst>
          </p:nvPr>
        </p:nvSpPr>
        <p:spPr>
          <a:xfrm rot="10800000">
            <a:off x="304800" y="44196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3445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1023" y="76200"/>
            <a:ext cx="6380480" cy="868362"/>
          </a:xfrm>
        </p:spPr>
        <p:txBody>
          <a:bodyPr>
            <a:normAutofit/>
          </a:bodyPr>
          <a:lstStyle/>
          <a:p>
            <a:pPr algn="l"/>
            <a:r>
              <a:rPr lang="en-US" b="1" dirty="0" smtClean="0"/>
              <a:t>20. Productive efficiency: </a:t>
            </a:r>
            <a:endParaRPr lang="en-US" b="1" dirty="0"/>
          </a:p>
        </p:txBody>
      </p:sp>
      <p:sp>
        <p:nvSpPr>
          <p:cNvPr id="3" name="TPAnswers"/>
          <p:cNvSpPr>
            <a:spLocks noGrp="1"/>
          </p:cNvSpPr>
          <p:nvPr>
            <p:ph type="body" idx="1"/>
            <p:custDataLst>
              <p:tags r:id="rId2"/>
            </p:custDataLst>
          </p:nvPr>
        </p:nvSpPr>
        <p:spPr>
          <a:xfrm>
            <a:off x="350520" y="1143000"/>
            <a:ext cx="3611880" cy="3840163"/>
          </a:xfrm>
        </p:spPr>
        <p:txBody>
          <a:bodyPr>
            <a:normAutofit/>
          </a:bodyPr>
          <a:lstStyle/>
          <a:p>
            <a:pPr marL="514350" indent="-514350">
              <a:buFont typeface="Arial" pitchFamily="34" charset="0"/>
              <a:buAutoNum type="arabicPeriod"/>
            </a:pPr>
            <a:r>
              <a:rPr lang="en-US" dirty="0" smtClean="0"/>
              <a:t>MR = MC</a:t>
            </a:r>
          </a:p>
          <a:p>
            <a:pPr marL="514350" indent="-514350">
              <a:buFont typeface="Arial" pitchFamily="34" charset="0"/>
              <a:buAutoNum type="arabicPeriod"/>
            </a:pPr>
            <a:r>
              <a:rPr lang="en-US" dirty="0" smtClean="0"/>
              <a:t>MC = ATC</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p:txBody>
      </p:sp>
    </p:spTree>
    <p:custDataLst>
      <p:tags r:id="rId1"/>
    </p:custDataLst>
    <p:extLst>
      <p:ext uri="{BB962C8B-B14F-4D97-AF65-F5344CB8AC3E}">
        <p14:creationId xmlns:p14="http://schemas.microsoft.com/office/powerpoint/2010/main" val="10768523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01023" y="76200"/>
            <a:ext cx="6380480" cy="868362"/>
          </a:xfrm>
        </p:spPr>
        <p:txBody>
          <a:bodyPr>
            <a:normAutofit/>
          </a:bodyPr>
          <a:lstStyle/>
          <a:p>
            <a:pPr algn="l"/>
            <a:r>
              <a:rPr lang="en-US" b="1" dirty="0" smtClean="0">
                <a:solidFill>
                  <a:srgbClr val="0070C0"/>
                </a:solidFill>
              </a:rPr>
              <a:t>20. Productive efficiency: </a:t>
            </a:r>
            <a:endParaRPr lang="en-US" b="1" dirty="0">
              <a:solidFill>
                <a:srgbClr val="0070C0"/>
              </a:solidFill>
            </a:endParaRPr>
          </a:p>
        </p:txBody>
      </p:sp>
      <p:sp>
        <p:nvSpPr>
          <p:cNvPr id="3" name="TPAnswers"/>
          <p:cNvSpPr>
            <a:spLocks noGrp="1"/>
          </p:cNvSpPr>
          <p:nvPr>
            <p:ph type="body" idx="1"/>
            <p:custDataLst>
              <p:tags r:id="rId2"/>
            </p:custDataLst>
          </p:nvPr>
        </p:nvSpPr>
        <p:spPr>
          <a:xfrm>
            <a:off x="350520" y="1143000"/>
            <a:ext cx="3611880" cy="3840163"/>
          </a:xfrm>
        </p:spPr>
        <p:txBody>
          <a:bodyPr>
            <a:normAutofit/>
          </a:bodyPr>
          <a:lstStyle/>
          <a:p>
            <a:pPr marL="514350" indent="-514350">
              <a:buFont typeface="Arial" pitchFamily="34" charset="0"/>
              <a:buAutoNum type="arabicPeriod"/>
            </a:pPr>
            <a:r>
              <a:rPr lang="en-US" dirty="0" smtClean="0"/>
              <a:t>MR = MC</a:t>
            </a:r>
          </a:p>
          <a:p>
            <a:pPr marL="514350" indent="-514350">
              <a:buFont typeface="Arial" pitchFamily="34" charset="0"/>
              <a:buAutoNum type="arabicPeriod"/>
            </a:pPr>
            <a:r>
              <a:rPr lang="en-US" dirty="0" smtClean="0"/>
              <a:t>MC = ATC</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p:txBody>
      </p:sp>
      <p:sp>
        <p:nvSpPr>
          <p:cNvPr id="5" name="CorShape1"/>
          <p:cNvSpPr/>
          <p:nvPr>
            <p:custDataLst>
              <p:tags r:id="rId3"/>
            </p:custDataLst>
          </p:nvPr>
        </p:nvSpPr>
        <p:spPr>
          <a:xfrm rot="10800000">
            <a:off x="172720" y="1828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4550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152400"/>
            <a:ext cx="8818881" cy="762000"/>
          </a:xfrm>
        </p:spPr>
        <p:txBody>
          <a:bodyPr>
            <a:normAutofit fontScale="90000"/>
          </a:bodyPr>
          <a:lstStyle/>
          <a:p>
            <a:pPr algn="l"/>
            <a:r>
              <a:rPr lang="en-US" b="1" dirty="0" smtClean="0"/>
              <a:t>21. Which is NOT </a:t>
            </a:r>
            <a:r>
              <a:rPr lang="en-US" b="1" dirty="0" err="1" smtClean="0"/>
              <a:t>allocative</a:t>
            </a:r>
            <a:r>
              <a:rPr lang="en-US" b="1" dirty="0" smtClean="0"/>
              <a:t> efficiency? </a:t>
            </a:r>
            <a:endParaRPr lang="en-US" b="1" dirty="0"/>
          </a:p>
        </p:txBody>
      </p:sp>
      <p:sp>
        <p:nvSpPr>
          <p:cNvPr id="3" name="TPAnswers"/>
          <p:cNvSpPr>
            <a:spLocks noGrp="1"/>
          </p:cNvSpPr>
          <p:nvPr>
            <p:ph type="body" idx="1"/>
            <p:custDataLst>
              <p:tags r:id="rId2"/>
            </p:custDataLst>
          </p:nvPr>
        </p:nvSpPr>
        <p:spPr>
          <a:xfrm>
            <a:off x="457200" y="1143000"/>
            <a:ext cx="8153400" cy="3505201"/>
          </a:xfrm>
        </p:spPr>
        <p:txBody>
          <a:bodyPr>
            <a:normAutofit/>
          </a:bodyPr>
          <a:lstStyle/>
          <a:p>
            <a:pPr marL="514350" indent="-514350">
              <a:buFont typeface="Arial" pitchFamily="34" charset="0"/>
              <a:buAutoNum type="arabicPeriod"/>
            </a:pPr>
            <a:r>
              <a:rPr lang="en-US" dirty="0" smtClean="0"/>
              <a:t>Maximum consumer plus producer surplus</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Minimum ATC</a:t>
            </a:r>
            <a:endParaRPr lang="en-US" dirty="0"/>
          </a:p>
        </p:txBody>
      </p:sp>
    </p:spTree>
    <p:custDataLst>
      <p:tags r:id="rId1"/>
    </p:custDataLst>
    <p:extLst>
      <p:ext uri="{BB962C8B-B14F-4D97-AF65-F5344CB8AC3E}">
        <p14:creationId xmlns:p14="http://schemas.microsoft.com/office/powerpoint/2010/main" val="9125689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152400"/>
            <a:ext cx="8818881" cy="762000"/>
          </a:xfrm>
        </p:spPr>
        <p:txBody>
          <a:bodyPr>
            <a:normAutofit fontScale="90000"/>
          </a:bodyPr>
          <a:lstStyle/>
          <a:p>
            <a:pPr algn="l"/>
            <a:r>
              <a:rPr lang="en-US" b="1" dirty="0" smtClean="0">
                <a:solidFill>
                  <a:srgbClr val="0070C0"/>
                </a:solidFill>
              </a:rPr>
              <a:t>21. Which is NOT </a:t>
            </a:r>
            <a:r>
              <a:rPr lang="en-US" b="1" dirty="0" err="1" smtClean="0">
                <a:solidFill>
                  <a:srgbClr val="0070C0"/>
                </a:solidFill>
              </a:rPr>
              <a:t>allocative</a:t>
            </a:r>
            <a:r>
              <a:rPr lang="en-US" b="1" dirty="0" smtClean="0">
                <a:solidFill>
                  <a:srgbClr val="0070C0"/>
                </a:solidFill>
              </a:rPr>
              <a:t> efficiency? </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1143000"/>
            <a:ext cx="8153400" cy="3505201"/>
          </a:xfrm>
        </p:spPr>
        <p:txBody>
          <a:bodyPr>
            <a:normAutofit/>
          </a:bodyPr>
          <a:lstStyle/>
          <a:p>
            <a:pPr marL="514350" indent="-514350">
              <a:buFont typeface="Arial" pitchFamily="34" charset="0"/>
              <a:buAutoNum type="arabicPeriod"/>
            </a:pPr>
            <a:r>
              <a:rPr lang="en-US" dirty="0" smtClean="0"/>
              <a:t>Maximum consumer plus producer surplus</a:t>
            </a:r>
          </a:p>
          <a:p>
            <a:pPr marL="514350" indent="-514350">
              <a:buFont typeface="Arial" pitchFamily="34" charset="0"/>
              <a:buAutoNum type="arabicPeriod"/>
            </a:pPr>
            <a:r>
              <a:rPr lang="en-US" dirty="0" smtClean="0"/>
              <a:t>P = MC</a:t>
            </a:r>
          </a:p>
          <a:p>
            <a:pPr marL="514350" indent="-514350">
              <a:buFont typeface="Arial" pitchFamily="34" charset="0"/>
              <a:buAutoNum type="arabicPeriod"/>
            </a:pPr>
            <a:r>
              <a:rPr lang="en-US" dirty="0" smtClean="0"/>
              <a:t>MSB = MSC</a:t>
            </a:r>
          </a:p>
          <a:p>
            <a:pPr marL="514350" indent="-514350">
              <a:buFont typeface="Arial" pitchFamily="34" charset="0"/>
              <a:buAutoNum type="arabicPeriod"/>
            </a:pPr>
            <a:r>
              <a:rPr lang="en-US" dirty="0" smtClean="0"/>
              <a:t>Minimum ATC</a:t>
            </a:r>
            <a:endParaRPr lang="en-US" dirty="0"/>
          </a:p>
        </p:txBody>
      </p:sp>
      <p:sp>
        <p:nvSpPr>
          <p:cNvPr id="5" name="CorShape1"/>
          <p:cNvSpPr/>
          <p:nvPr>
            <p:custDataLst>
              <p:tags r:id="rId3"/>
            </p:custDataLst>
          </p:nvPr>
        </p:nvSpPr>
        <p:spPr>
          <a:xfrm rot="10800000">
            <a:off x="172720" y="2965365"/>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8148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96669" y="152400"/>
            <a:ext cx="8458200" cy="1905000"/>
          </a:xfrm>
        </p:spPr>
        <p:txBody>
          <a:bodyPr>
            <a:noAutofit/>
          </a:bodyPr>
          <a:lstStyle/>
          <a:p>
            <a:pPr algn="l"/>
            <a:r>
              <a:rPr lang="en-US" sz="3600" b="1" dirty="0" smtClean="0"/>
              <a:t>22. A monopolist can sell 1 widget for $5. In order to sell 2 widgets, the firm must lower the price to $4.  What is the MR of the second widget?</a:t>
            </a:r>
            <a:endParaRPr lang="en-US" sz="3600" b="1" dirty="0"/>
          </a:p>
        </p:txBody>
      </p:sp>
      <p:sp>
        <p:nvSpPr>
          <p:cNvPr id="3" name="TPAnswers"/>
          <p:cNvSpPr>
            <a:spLocks noGrp="1"/>
          </p:cNvSpPr>
          <p:nvPr>
            <p:ph type="body" idx="1"/>
            <p:custDataLst>
              <p:tags r:id="rId2"/>
            </p:custDataLst>
          </p:nvPr>
        </p:nvSpPr>
        <p:spPr>
          <a:xfrm>
            <a:off x="528320" y="2415867"/>
            <a:ext cx="2667000" cy="3535363"/>
          </a:xfrm>
        </p:spPr>
        <p:txBody>
          <a:bodyPr>
            <a:normAutofit/>
          </a:bodyPr>
          <a:lstStyle/>
          <a:p>
            <a:pPr marL="514350" indent="-514350">
              <a:buFont typeface="Arial" pitchFamily="34" charset="0"/>
              <a:buAutoNum type="arabicPeriod"/>
            </a:pPr>
            <a:r>
              <a:rPr lang="en-US" dirty="0" smtClean="0"/>
              <a:t>MR = $1</a:t>
            </a:r>
          </a:p>
          <a:p>
            <a:pPr marL="514350" indent="-514350">
              <a:buFont typeface="Arial" pitchFamily="34" charset="0"/>
              <a:buAutoNum type="arabicPeriod"/>
            </a:pPr>
            <a:r>
              <a:rPr lang="en-US" dirty="0" smtClean="0"/>
              <a:t>MR = $2</a:t>
            </a:r>
          </a:p>
          <a:p>
            <a:pPr marL="514350" indent="-514350">
              <a:buFont typeface="Arial" pitchFamily="34" charset="0"/>
              <a:buAutoNum type="arabicPeriod"/>
            </a:pPr>
            <a:r>
              <a:rPr lang="en-US" dirty="0" smtClean="0"/>
              <a:t>MR = $3</a:t>
            </a:r>
          </a:p>
          <a:p>
            <a:pPr marL="514350" indent="-514350">
              <a:buFont typeface="Arial" pitchFamily="34" charset="0"/>
              <a:buAutoNum type="arabicPeriod"/>
            </a:pPr>
            <a:r>
              <a:rPr lang="en-US" dirty="0" smtClean="0"/>
              <a:t>MR = $4</a:t>
            </a:r>
          </a:p>
          <a:p>
            <a:pPr marL="514350" indent="-514350">
              <a:buFont typeface="Arial" pitchFamily="34" charset="0"/>
              <a:buAutoNum type="arabicPeriod"/>
            </a:pPr>
            <a:r>
              <a:rPr lang="en-US" dirty="0" smtClean="0"/>
              <a:t>MR = $5</a:t>
            </a:r>
            <a:endParaRPr lang="en-US" dirty="0"/>
          </a:p>
        </p:txBody>
      </p:sp>
    </p:spTree>
    <p:custDataLst>
      <p:tags r:id="rId1"/>
    </p:custDataLst>
    <p:extLst>
      <p:ext uri="{BB962C8B-B14F-4D97-AF65-F5344CB8AC3E}">
        <p14:creationId xmlns:p14="http://schemas.microsoft.com/office/powerpoint/2010/main" val="3876430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u="sng" dirty="0" smtClean="0"/>
              <a:t>Exam 3 Review</a:t>
            </a:r>
            <a:endParaRPr lang="en-US" b="1" u="sng" dirty="0"/>
          </a:p>
        </p:txBody>
      </p:sp>
      <p:sp>
        <p:nvSpPr>
          <p:cNvPr id="7" name="TextBox 6"/>
          <p:cNvSpPr txBox="1"/>
          <p:nvPr/>
        </p:nvSpPr>
        <p:spPr>
          <a:xfrm>
            <a:off x="152400" y="622256"/>
            <a:ext cx="8382000" cy="707886"/>
          </a:xfrm>
          <a:prstGeom prst="rect">
            <a:avLst/>
          </a:prstGeom>
          <a:noFill/>
        </p:spPr>
        <p:txBody>
          <a:bodyPr wrap="square" rtlCol="0">
            <a:spAutoFit/>
          </a:bodyPr>
          <a:lstStyle/>
          <a:p>
            <a:r>
              <a:rPr lang="en-US" sz="4000" dirty="0" smtClean="0">
                <a:solidFill>
                  <a:schemeClr val="tx1"/>
                </a:solidFill>
              </a:rPr>
              <a:t>Study Ideas:</a:t>
            </a:r>
          </a:p>
        </p:txBody>
      </p:sp>
      <p:sp>
        <p:nvSpPr>
          <p:cNvPr id="8" name="TextBox 7"/>
          <p:cNvSpPr txBox="1"/>
          <p:nvPr/>
        </p:nvSpPr>
        <p:spPr>
          <a:xfrm>
            <a:off x="152400" y="1447800"/>
            <a:ext cx="8915400" cy="3539430"/>
          </a:xfrm>
          <a:prstGeom prst="rect">
            <a:avLst/>
          </a:prstGeom>
          <a:noFill/>
        </p:spPr>
        <p:txBody>
          <a:bodyPr wrap="square" rtlCol="0">
            <a:spAutoFit/>
          </a:bodyPr>
          <a:lstStyle/>
          <a:p>
            <a:pPr>
              <a:buFont typeface="Arial" pitchFamily="34" charset="0"/>
              <a:buChar char="•"/>
            </a:pPr>
            <a:r>
              <a:rPr lang="en-US" sz="2800" dirty="0" smtClean="0"/>
              <a:t> Learn the vocabulary – see the </a:t>
            </a:r>
            <a:r>
              <a:rPr lang="en-US" sz="2800" dirty="0" err="1" smtClean="0"/>
              <a:t>Quizlet</a:t>
            </a:r>
            <a:r>
              <a:rPr lang="en-US" sz="2800" dirty="0" smtClean="0"/>
              <a:t> Flashcards</a:t>
            </a:r>
          </a:p>
          <a:p>
            <a:pPr>
              <a:buFont typeface="Arial" pitchFamily="34" charset="0"/>
              <a:buChar char="•"/>
            </a:pPr>
            <a:r>
              <a:rPr lang="en-US" sz="2800" dirty="0" smtClean="0"/>
              <a:t> For each graph (each line on a graph):</a:t>
            </a:r>
            <a:endParaRPr lang="en-US" sz="2800" dirty="0"/>
          </a:p>
          <a:p>
            <a:pPr lvl="1">
              <a:buFont typeface="Arial" pitchFamily="34" charset="0"/>
              <a:buChar char="•"/>
            </a:pPr>
            <a:r>
              <a:rPr lang="en-US" sz="2800" dirty="0" smtClean="0"/>
              <a:t> Define</a:t>
            </a:r>
          </a:p>
          <a:p>
            <a:pPr lvl="1">
              <a:buFont typeface="Arial" pitchFamily="34" charset="0"/>
              <a:buChar char="•"/>
            </a:pPr>
            <a:r>
              <a:rPr lang="en-US" sz="2800" dirty="0" smtClean="0"/>
              <a:t> Draw </a:t>
            </a:r>
          </a:p>
          <a:p>
            <a:pPr lvl="1">
              <a:buFont typeface="Arial" pitchFamily="34" charset="0"/>
              <a:buChar char="•"/>
            </a:pPr>
            <a:r>
              <a:rPr lang="en-US" sz="2800" dirty="0" smtClean="0"/>
              <a:t> Describe the shape</a:t>
            </a:r>
          </a:p>
          <a:p>
            <a:pPr>
              <a:buFont typeface="Arial" pitchFamily="34" charset="0"/>
              <a:buChar char="•"/>
            </a:pPr>
            <a:r>
              <a:rPr lang="en-US" sz="2800" dirty="0" smtClean="0"/>
              <a:t> Draw graphs – don’t just look at them</a:t>
            </a:r>
          </a:p>
          <a:p>
            <a:pPr>
              <a:buFont typeface="Arial" pitchFamily="34" charset="0"/>
              <a:buChar char="•"/>
            </a:pPr>
            <a:r>
              <a:rPr lang="en-US" sz="2800" dirty="0" smtClean="0"/>
              <a:t> Know well the “Three Rules and Four Models” handout</a:t>
            </a:r>
          </a:p>
          <a:p>
            <a:pPr>
              <a:buFont typeface="Arial" pitchFamily="34" charset="0"/>
              <a:buChar char="•"/>
            </a:pPr>
            <a:r>
              <a:rPr lang="en-US" sz="2800" dirty="0" smtClean="0"/>
              <a:t> Don’t just memorize; try to understand examples</a:t>
            </a:r>
          </a:p>
        </p:txBody>
      </p:sp>
    </p:spTree>
    <p:custDataLst>
      <p:tags r:id="rId1"/>
    </p:custDataLst>
    <p:extLst>
      <p:ext uri="{BB962C8B-B14F-4D97-AF65-F5344CB8AC3E}">
        <p14:creationId xmlns:p14="http://schemas.microsoft.com/office/powerpoint/2010/main" val="42495528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96669" y="152400"/>
            <a:ext cx="8458200" cy="1905000"/>
          </a:xfrm>
        </p:spPr>
        <p:txBody>
          <a:bodyPr>
            <a:noAutofit/>
          </a:bodyPr>
          <a:lstStyle/>
          <a:p>
            <a:pPr algn="l"/>
            <a:r>
              <a:rPr lang="en-US" sz="3600" b="1" dirty="0" smtClean="0">
                <a:solidFill>
                  <a:srgbClr val="0070C0"/>
                </a:solidFill>
              </a:rPr>
              <a:t>22. A monopolist can sell 1 widget for $5. In order to sell 2 widgets, the firm must lower the price to $4.  What is the MR of the second widget?</a:t>
            </a:r>
            <a:endParaRPr lang="en-US" sz="3600" b="1" dirty="0">
              <a:solidFill>
                <a:srgbClr val="0070C0"/>
              </a:solidFill>
            </a:endParaRPr>
          </a:p>
        </p:txBody>
      </p:sp>
      <p:sp>
        <p:nvSpPr>
          <p:cNvPr id="3" name="TPAnswers"/>
          <p:cNvSpPr>
            <a:spLocks noGrp="1"/>
          </p:cNvSpPr>
          <p:nvPr>
            <p:ph type="body" idx="1"/>
            <p:custDataLst>
              <p:tags r:id="rId2"/>
            </p:custDataLst>
          </p:nvPr>
        </p:nvSpPr>
        <p:spPr>
          <a:xfrm>
            <a:off x="528320" y="2415867"/>
            <a:ext cx="2667000" cy="3535363"/>
          </a:xfrm>
        </p:spPr>
        <p:txBody>
          <a:bodyPr>
            <a:normAutofit/>
          </a:bodyPr>
          <a:lstStyle/>
          <a:p>
            <a:pPr marL="514350" indent="-514350">
              <a:buFont typeface="Arial" pitchFamily="34" charset="0"/>
              <a:buAutoNum type="arabicPeriod"/>
            </a:pPr>
            <a:r>
              <a:rPr lang="en-US" dirty="0" smtClean="0"/>
              <a:t>MR = $1</a:t>
            </a:r>
          </a:p>
          <a:p>
            <a:pPr marL="514350" indent="-514350">
              <a:buFont typeface="Arial" pitchFamily="34" charset="0"/>
              <a:buAutoNum type="arabicPeriod"/>
            </a:pPr>
            <a:r>
              <a:rPr lang="en-US" dirty="0" smtClean="0"/>
              <a:t>MR = $2</a:t>
            </a:r>
          </a:p>
          <a:p>
            <a:pPr marL="514350" indent="-514350">
              <a:buFont typeface="Arial" pitchFamily="34" charset="0"/>
              <a:buAutoNum type="arabicPeriod"/>
            </a:pPr>
            <a:r>
              <a:rPr lang="en-US" dirty="0" smtClean="0"/>
              <a:t>MR = $3</a:t>
            </a:r>
          </a:p>
          <a:p>
            <a:pPr marL="514350" indent="-514350">
              <a:buFont typeface="Arial" pitchFamily="34" charset="0"/>
              <a:buAutoNum type="arabicPeriod"/>
            </a:pPr>
            <a:r>
              <a:rPr lang="en-US" dirty="0" smtClean="0"/>
              <a:t>MR = $4</a:t>
            </a:r>
          </a:p>
          <a:p>
            <a:pPr marL="514350" indent="-514350">
              <a:buFont typeface="Arial" pitchFamily="34" charset="0"/>
              <a:buAutoNum type="arabicPeriod"/>
            </a:pPr>
            <a:r>
              <a:rPr lang="en-US" dirty="0" smtClean="0"/>
              <a:t>MR = $5</a:t>
            </a:r>
            <a:endParaRPr lang="en-US" dirty="0"/>
          </a:p>
        </p:txBody>
      </p:sp>
      <p:sp>
        <p:nvSpPr>
          <p:cNvPr id="5" name="CorShape1"/>
          <p:cNvSpPr/>
          <p:nvPr>
            <p:custDataLst>
              <p:tags r:id="rId3"/>
            </p:custDataLst>
          </p:nvPr>
        </p:nvSpPr>
        <p:spPr>
          <a:xfrm rot="10800000">
            <a:off x="183606" y="36501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3437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152400"/>
            <a:ext cx="8610600" cy="1143000"/>
          </a:xfrm>
        </p:spPr>
        <p:txBody>
          <a:bodyPr>
            <a:normAutofit fontScale="90000"/>
          </a:bodyPr>
          <a:lstStyle/>
          <a:p>
            <a:pPr algn="l"/>
            <a:r>
              <a:rPr lang="en-US" sz="3600" b="1" smtClean="0"/>
              <a:t>23. </a:t>
            </a:r>
            <a:r>
              <a:rPr lang="en-US" sz="3200" b="1" dirty="0" smtClean="0"/>
              <a:t>For a monopoly, why is the marginal revenue (MR) less than the price?</a:t>
            </a:r>
            <a:r>
              <a:rPr lang="en-US" sz="3600" b="1" dirty="0" smtClean="0"/>
              <a:t> </a:t>
            </a:r>
            <a:endParaRPr lang="en-US" sz="3600" b="1" dirty="0"/>
          </a:p>
        </p:txBody>
      </p:sp>
      <p:sp>
        <p:nvSpPr>
          <p:cNvPr id="3" name="TPAnswers"/>
          <p:cNvSpPr>
            <a:spLocks noGrp="1"/>
          </p:cNvSpPr>
          <p:nvPr>
            <p:ph type="body" idx="1"/>
            <p:custDataLst>
              <p:tags r:id="rId2"/>
            </p:custDataLst>
          </p:nvPr>
        </p:nvSpPr>
        <p:spPr>
          <a:xfrm>
            <a:off x="386970" y="1447800"/>
            <a:ext cx="8711756" cy="3733800"/>
          </a:xfrm>
        </p:spPr>
        <p:txBody>
          <a:bodyPr>
            <a:noAutofit/>
          </a:bodyPr>
          <a:lstStyle/>
          <a:p>
            <a:pPr marL="514350" indent="-514350">
              <a:buFont typeface="Arial" pitchFamily="34" charset="0"/>
              <a:buAutoNum type="arabicPeriod"/>
            </a:pPr>
            <a:r>
              <a:rPr lang="en-US" dirty="0" smtClean="0"/>
              <a:t>MR only includes the EXTRA revenue</a:t>
            </a:r>
          </a:p>
          <a:p>
            <a:pPr marL="514350" indent="-514350">
              <a:buFont typeface="Arial" pitchFamily="34" charset="0"/>
              <a:buAutoNum type="arabicPeriod"/>
            </a:pPr>
            <a:r>
              <a:rPr lang="en-US" dirty="0" smtClean="0"/>
              <a:t>When a firm lowers its price it must lower it on ALL that it sells</a:t>
            </a:r>
          </a:p>
          <a:p>
            <a:pPr marL="514350" indent="-514350">
              <a:buFont typeface="Arial" pitchFamily="34" charset="0"/>
              <a:buAutoNum type="arabicPeriod"/>
            </a:pPr>
            <a:r>
              <a:rPr lang="en-US" dirty="0" smtClean="0"/>
              <a:t>Because there are few barriers to entry</a:t>
            </a:r>
          </a:p>
          <a:p>
            <a:pPr marL="514350" indent="-514350">
              <a:buFont typeface="Arial" pitchFamily="34" charset="0"/>
              <a:buAutoNum type="arabicPeriod"/>
            </a:pPr>
            <a:r>
              <a:rPr lang="en-US" dirty="0" smtClean="0"/>
              <a:t>A monopoly only sells a small fraction of the total sales in the industry</a:t>
            </a:r>
            <a:r>
              <a:rPr lang="en-US" dirty="0"/>
              <a:t/>
            </a:r>
            <a:br>
              <a:rPr lang="en-US" dirty="0"/>
            </a:br>
            <a:endParaRPr lang="en-US" dirty="0"/>
          </a:p>
        </p:txBody>
      </p:sp>
    </p:spTree>
    <p:custDataLst>
      <p:tags r:id="rId1"/>
    </p:custDataLst>
    <p:extLst>
      <p:ext uri="{BB962C8B-B14F-4D97-AF65-F5344CB8AC3E}">
        <p14:creationId xmlns:p14="http://schemas.microsoft.com/office/powerpoint/2010/main" val="34223513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152400"/>
            <a:ext cx="8610600" cy="1143000"/>
          </a:xfrm>
        </p:spPr>
        <p:txBody>
          <a:bodyPr>
            <a:normAutofit fontScale="90000"/>
          </a:bodyPr>
          <a:lstStyle/>
          <a:p>
            <a:pPr algn="l"/>
            <a:r>
              <a:rPr lang="en-US" sz="3600" b="1" dirty="0" smtClean="0">
                <a:solidFill>
                  <a:srgbClr val="0070C0"/>
                </a:solidFill>
              </a:rPr>
              <a:t>23. </a:t>
            </a:r>
            <a:r>
              <a:rPr lang="en-US" sz="3200" b="1" dirty="0" smtClean="0">
                <a:solidFill>
                  <a:srgbClr val="0070C0"/>
                </a:solidFill>
              </a:rPr>
              <a:t>For a monopoly, why is the marginal revenue (MR) less than the price?</a:t>
            </a:r>
            <a:r>
              <a:rPr lang="en-US" sz="3600" b="1" dirty="0" smtClean="0">
                <a:solidFill>
                  <a:srgbClr val="0070C0"/>
                </a:solidFill>
              </a:rPr>
              <a:t> </a:t>
            </a:r>
            <a:endParaRPr lang="en-US" sz="3600" b="1" dirty="0">
              <a:solidFill>
                <a:srgbClr val="0070C0"/>
              </a:solidFill>
            </a:endParaRPr>
          </a:p>
        </p:txBody>
      </p:sp>
      <p:sp>
        <p:nvSpPr>
          <p:cNvPr id="11" name="CorShape1"/>
          <p:cNvSpPr/>
          <p:nvPr>
            <p:custDataLst>
              <p:tags r:id="rId2"/>
            </p:custDataLst>
          </p:nvPr>
        </p:nvSpPr>
        <p:spPr>
          <a:xfrm rot="10800000">
            <a:off x="-131190" y="2197100"/>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6970" y="1447800"/>
            <a:ext cx="8711756" cy="3733800"/>
          </a:xfrm>
        </p:spPr>
        <p:txBody>
          <a:bodyPr>
            <a:noAutofit/>
          </a:bodyPr>
          <a:lstStyle/>
          <a:p>
            <a:pPr marL="514350" indent="-514350">
              <a:buFont typeface="Arial" pitchFamily="34" charset="0"/>
              <a:buAutoNum type="arabicPeriod"/>
            </a:pPr>
            <a:r>
              <a:rPr lang="en-US" dirty="0" smtClean="0"/>
              <a:t>MR only includes the EXTRA revenue</a:t>
            </a:r>
          </a:p>
          <a:p>
            <a:pPr marL="514350" indent="-514350">
              <a:buFont typeface="Arial" pitchFamily="34" charset="0"/>
              <a:buAutoNum type="arabicPeriod"/>
            </a:pPr>
            <a:r>
              <a:rPr lang="en-US" dirty="0" smtClean="0"/>
              <a:t>When a firm lowers its price it must lower it on ALL that it sells</a:t>
            </a:r>
          </a:p>
          <a:p>
            <a:pPr marL="514350" indent="-514350">
              <a:buFont typeface="Arial" pitchFamily="34" charset="0"/>
              <a:buAutoNum type="arabicPeriod"/>
            </a:pPr>
            <a:r>
              <a:rPr lang="en-US" dirty="0" smtClean="0"/>
              <a:t>Because there are few barriers to entry</a:t>
            </a:r>
          </a:p>
          <a:p>
            <a:pPr marL="514350" indent="-514350">
              <a:buFont typeface="Arial" pitchFamily="34" charset="0"/>
              <a:buAutoNum type="arabicPeriod"/>
            </a:pPr>
            <a:r>
              <a:rPr lang="en-US" dirty="0" smtClean="0"/>
              <a:t>A monopoly only sells a small fraction of the total sales in the industry</a:t>
            </a:r>
            <a:r>
              <a:rPr lang="en-US" dirty="0"/>
              <a:t/>
            </a:r>
            <a:br>
              <a:rPr lang="en-US" dirty="0"/>
            </a:br>
            <a:endParaRPr lang="en-US" dirty="0"/>
          </a:p>
        </p:txBody>
      </p:sp>
    </p:spTree>
    <p:custDataLst>
      <p:tags r:id="rId1"/>
    </p:custDataLst>
    <p:extLst>
      <p:ext uri="{BB962C8B-B14F-4D97-AF65-F5344CB8AC3E}">
        <p14:creationId xmlns:p14="http://schemas.microsoft.com/office/powerpoint/2010/main" val="6300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44417" y="76200"/>
            <a:ext cx="2895600" cy="2087562"/>
          </a:xfrm>
        </p:spPr>
        <p:txBody>
          <a:bodyPr>
            <a:normAutofit fontScale="90000"/>
          </a:bodyPr>
          <a:lstStyle/>
          <a:p>
            <a:pPr algn="l"/>
            <a:r>
              <a:rPr lang="en-US" b="1" dirty="0" smtClean="0"/>
              <a:t>24. What would the profits be?</a:t>
            </a:r>
            <a:endParaRPr lang="en-US" b="1" dirty="0"/>
          </a:p>
        </p:txBody>
      </p:sp>
      <p:sp>
        <p:nvSpPr>
          <p:cNvPr id="3" name="TPAnswers"/>
          <p:cNvSpPr>
            <a:spLocks noGrp="1"/>
          </p:cNvSpPr>
          <p:nvPr>
            <p:ph type="body" idx="1"/>
            <p:custDataLst>
              <p:tags r:id="rId2"/>
            </p:custDataLst>
          </p:nvPr>
        </p:nvSpPr>
        <p:spPr>
          <a:xfrm>
            <a:off x="526143" y="2225018"/>
            <a:ext cx="3352800" cy="3154363"/>
          </a:xfrm>
        </p:spPr>
        <p:txBody>
          <a:bodyPr>
            <a:normAutofit/>
          </a:bodyPr>
          <a:lstStyle/>
          <a:p>
            <a:pPr marL="514350" indent="-514350">
              <a:buFont typeface="Arial" pitchFamily="34" charset="0"/>
              <a:buAutoNum type="arabicPeriod"/>
            </a:pPr>
            <a:r>
              <a:rPr lang="en-US" dirty="0" smtClean="0"/>
              <a:t>$1200</a:t>
            </a:r>
          </a:p>
          <a:p>
            <a:pPr marL="514350" indent="-514350">
              <a:buFont typeface="Arial" pitchFamily="34" charset="0"/>
              <a:buAutoNum type="arabicPeriod"/>
            </a:pPr>
            <a:r>
              <a:rPr lang="en-US" dirty="0" smtClean="0"/>
              <a:t>$900</a:t>
            </a:r>
          </a:p>
          <a:p>
            <a:pPr marL="514350" indent="-514350">
              <a:buFont typeface="Arial" pitchFamily="34" charset="0"/>
              <a:buAutoNum type="arabicPeriod"/>
            </a:pPr>
            <a:r>
              <a:rPr lang="en-US" dirty="0" smtClean="0"/>
              <a:t>$600</a:t>
            </a:r>
          </a:p>
          <a:p>
            <a:pPr marL="514350" indent="-514350">
              <a:buFont typeface="Arial" pitchFamily="34" charset="0"/>
              <a:buAutoNum type="arabicPeriod"/>
            </a:pPr>
            <a:r>
              <a:rPr lang="en-US" dirty="0" smtClean="0"/>
              <a:t>$400</a:t>
            </a:r>
          </a:p>
          <a:p>
            <a:pPr marL="514350" indent="-514350">
              <a:buFont typeface="Arial" pitchFamily="34" charset="0"/>
              <a:buAutoNum type="arabicPeriod"/>
            </a:pPr>
            <a:r>
              <a:rPr lang="en-US" dirty="0" smtClean="0"/>
              <a:t>$300</a:t>
            </a:r>
            <a:endParaRPr lang="en-US" dirty="0"/>
          </a:p>
        </p:txBody>
      </p:sp>
      <p:pic>
        <p:nvPicPr>
          <p:cNvPr id="7" name="Picture 2"/>
          <p:cNvPicPr>
            <a:picLocks noChangeAspect="1" noChangeArrowheads="1"/>
          </p:cNvPicPr>
          <p:nvPr/>
        </p:nvPicPr>
        <p:blipFill>
          <a:blip r:embed="rId4" cstate="print"/>
          <a:srcRect/>
          <a:stretch>
            <a:fillRect/>
          </a:stretch>
        </p:blipFill>
        <p:spPr bwMode="auto">
          <a:xfrm>
            <a:off x="3352800" y="533400"/>
            <a:ext cx="5305425" cy="41624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716318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44417" y="76200"/>
            <a:ext cx="2895600" cy="2087562"/>
          </a:xfrm>
        </p:spPr>
        <p:txBody>
          <a:bodyPr>
            <a:normAutofit fontScale="90000"/>
          </a:bodyPr>
          <a:lstStyle/>
          <a:p>
            <a:pPr algn="l"/>
            <a:r>
              <a:rPr lang="en-US" b="1" dirty="0" smtClean="0">
                <a:solidFill>
                  <a:srgbClr val="0070C0"/>
                </a:solidFill>
              </a:rPr>
              <a:t>24. What would the profits be?</a:t>
            </a:r>
            <a:endParaRPr lang="en-US" b="1" dirty="0">
              <a:solidFill>
                <a:srgbClr val="0070C0"/>
              </a:solidFill>
            </a:endParaRPr>
          </a:p>
        </p:txBody>
      </p:sp>
      <p:sp>
        <p:nvSpPr>
          <p:cNvPr id="8" name="CorShape1"/>
          <p:cNvSpPr/>
          <p:nvPr>
            <p:custDataLst>
              <p:tags r:id="rId2"/>
            </p:custDataLst>
          </p:nvPr>
        </p:nvSpPr>
        <p:spPr>
          <a:xfrm rot="10800000">
            <a:off x="350520" y="466210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26143" y="2225018"/>
            <a:ext cx="3352800" cy="3154363"/>
          </a:xfrm>
        </p:spPr>
        <p:txBody>
          <a:bodyPr>
            <a:normAutofit/>
          </a:bodyPr>
          <a:lstStyle/>
          <a:p>
            <a:pPr marL="514350" indent="-514350">
              <a:buFont typeface="Arial" pitchFamily="34" charset="0"/>
              <a:buAutoNum type="arabicPeriod"/>
            </a:pPr>
            <a:r>
              <a:rPr lang="en-US" dirty="0" smtClean="0"/>
              <a:t>$1200</a:t>
            </a:r>
          </a:p>
          <a:p>
            <a:pPr marL="514350" indent="-514350">
              <a:buFont typeface="Arial" pitchFamily="34" charset="0"/>
              <a:buAutoNum type="arabicPeriod"/>
            </a:pPr>
            <a:r>
              <a:rPr lang="en-US" dirty="0" smtClean="0"/>
              <a:t>$900</a:t>
            </a:r>
          </a:p>
          <a:p>
            <a:pPr marL="514350" indent="-514350">
              <a:buFont typeface="Arial" pitchFamily="34" charset="0"/>
              <a:buAutoNum type="arabicPeriod"/>
            </a:pPr>
            <a:r>
              <a:rPr lang="en-US" dirty="0" smtClean="0"/>
              <a:t>$600</a:t>
            </a:r>
          </a:p>
          <a:p>
            <a:pPr marL="514350" indent="-514350">
              <a:buFont typeface="Arial" pitchFamily="34" charset="0"/>
              <a:buAutoNum type="arabicPeriod"/>
            </a:pPr>
            <a:r>
              <a:rPr lang="en-US" dirty="0" smtClean="0"/>
              <a:t>$400</a:t>
            </a:r>
          </a:p>
          <a:p>
            <a:pPr marL="514350" indent="-514350">
              <a:buFont typeface="Arial" pitchFamily="34" charset="0"/>
              <a:buAutoNum type="arabicPeriod"/>
            </a:pPr>
            <a:r>
              <a:rPr lang="en-US" dirty="0" smtClean="0"/>
              <a:t>$300</a:t>
            </a:r>
            <a:endParaRPr lang="en-US" dirty="0"/>
          </a:p>
        </p:txBody>
      </p:sp>
      <p:pic>
        <p:nvPicPr>
          <p:cNvPr id="7" name="Picture 2"/>
          <p:cNvPicPr>
            <a:picLocks noChangeAspect="1" noChangeArrowheads="1"/>
          </p:cNvPicPr>
          <p:nvPr/>
        </p:nvPicPr>
        <p:blipFill>
          <a:blip r:embed="rId5" cstate="print"/>
          <a:srcRect/>
          <a:stretch>
            <a:fillRect/>
          </a:stretch>
        </p:blipFill>
        <p:spPr bwMode="auto">
          <a:xfrm>
            <a:off x="3352800" y="533400"/>
            <a:ext cx="5305425" cy="41624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992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19400" cy="2743200"/>
          </a:xfrm>
        </p:spPr>
        <p:txBody>
          <a:bodyPr>
            <a:normAutofit fontScale="90000"/>
          </a:bodyPr>
          <a:lstStyle/>
          <a:p>
            <a:pPr algn="l"/>
            <a:r>
              <a:rPr lang="en-US" b="1" dirty="0" smtClean="0"/>
              <a:t>25. What are the profits or losses?</a:t>
            </a:r>
            <a:endParaRPr lang="en-US" b="1" dirty="0"/>
          </a:p>
        </p:txBody>
      </p:sp>
      <p:sp>
        <p:nvSpPr>
          <p:cNvPr id="3" name="TPAnswers"/>
          <p:cNvSpPr>
            <a:spLocks noGrp="1"/>
          </p:cNvSpPr>
          <p:nvPr>
            <p:ph type="body" idx="1"/>
            <p:custDataLst>
              <p:tags r:id="rId2"/>
            </p:custDataLst>
          </p:nvPr>
        </p:nvSpPr>
        <p:spPr>
          <a:xfrm>
            <a:off x="457200" y="3200400"/>
            <a:ext cx="2286000" cy="2925763"/>
          </a:xfrm>
        </p:spPr>
        <p:txBody>
          <a:bodyPr>
            <a:normAutofit/>
          </a:bodyPr>
          <a:lstStyle/>
          <a:p>
            <a:pPr marL="514350" indent="-514350">
              <a:buFont typeface="Arial" pitchFamily="34" charset="0"/>
              <a:buAutoNum type="arabicPeriod"/>
            </a:pPr>
            <a:r>
              <a:rPr lang="en-US" dirty="0" smtClean="0"/>
              <a:t>0AEI</a:t>
            </a:r>
          </a:p>
          <a:p>
            <a:pPr marL="514350" indent="-514350">
              <a:buFont typeface="Arial" pitchFamily="34" charset="0"/>
              <a:buAutoNum type="arabicPeriod"/>
            </a:pPr>
            <a:r>
              <a:rPr lang="en-US" dirty="0" smtClean="0"/>
              <a:t>0BFI</a:t>
            </a:r>
          </a:p>
          <a:p>
            <a:pPr marL="514350" indent="-514350">
              <a:buFont typeface="Arial" pitchFamily="34" charset="0"/>
              <a:buAutoNum type="arabicPeriod"/>
            </a:pPr>
            <a:r>
              <a:rPr lang="en-US" dirty="0" smtClean="0"/>
              <a:t>BAEF</a:t>
            </a:r>
          </a:p>
          <a:p>
            <a:pPr marL="514350" indent="-514350">
              <a:buFont typeface="Arial" pitchFamily="34" charset="0"/>
              <a:buAutoNum type="arabicPeriod"/>
            </a:pPr>
            <a:r>
              <a:rPr lang="en-US" dirty="0" smtClean="0"/>
              <a:t>CBFG</a:t>
            </a:r>
            <a:endParaRPr lang="en-US" dirty="0"/>
          </a:p>
        </p:txBody>
      </p:sp>
      <p:pic>
        <p:nvPicPr>
          <p:cNvPr id="7" name="Picture 15"/>
          <p:cNvPicPr>
            <a:picLocks noChangeAspect="1" noChangeArrowheads="1"/>
          </p:cNvPicPr>
          <p:nvPr/>
        </p:nvPicPr>
        <p:blipFill>
          <a:blip r:embed="rId4" cstate="print"/>
          <a:srcRect/>
          <a:stretch>
            <a:fillRect/>
          </a:stretch>
        </p:blipFill>
        <p:spPr bwMode="auto">
          <a:xfrm>
            <a:off x="3279401" y="129241"/>
            <a:ext cx="5895975" cy="46863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110699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2819400" cy="2743200"/>
          </a:xfrm>
        </p:spPr>
        <p:txBody>
          <a:bodyPr>
            <a:normAutofit fontScale="90000"/>
          </a:bodyPr>
          <a:lstStyle/>
          <a:p>
            <a:pPr algn="l"/>
            <a:r>
              <a:rPr lang="en-US" b="1" dirty="0" smtClean="0">
                <a:solidFill>
                  <a:srgbClr val="0070C0"/>
                </a:solidFill>
              </a:rPr>
              <a:t>25. What are the profits or losses?</a:t>
            </a:r>
            <a:endParaRPr lang="en-US" b="1" dirty="0">
              <a:solidFill>
                <a:srgbClr val="0070C0"/>
              </a:solidFill>
            </a:endParaRPr>
          </a:p>
        </p:txBody>
      </p:sp>
      <p:sp>
        <p:nvSpPr>
          <p:cNvPr id="9" name="CorShape1"/>
          <p:cNvSpPr/>
          <p:nvPr>
            <p:custDataLst>
              <p:tags r:id="rId2"/>
            </p:custDataLst>
          </p:nvPr>
        </p:nvSpPr>
        <p:spPr>
          <a:xfrm rot="10800000">
            <a:off x="172720" y="4495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200400"/>
            <a:ext cx="2286000" cy="2925763"/>
          </a:xfrm>
        </p:spPr>
        <p:txBody>
          <a:bodyPr>
            <a:normAutofit/>
          </a:bodyPr>
          <a:lstStyle/>
          <a:p>
            <a:pPr marL="514350" indent="-514350">
              <a:buFont typeface="Arial" pitchFamily="34" charset="0"/>
              <a:buAutoNum type="arabicPeriod"/>
            </a:pPr>
            <a:r>
              <a:rPr lang="en-US" dirty="0" smtClean="0"/>
              <a:t>0AEI</a:t>
            </a:r>
          </a:p>
          <a:p>
            <a:pPr marL="514350" indent="-514350">
              <a:buFont typeface="Arial" pitchFamily="34" charset="0"/>
              <a:buAutoNum type="arabicPeriod"/>
            </a:pPr>
            <a:r>
              <a:rPr lang="en-US" dirty="0" smtClean="0"/>
              <a:t>0BFI</a:t>
            </a:r>
          </a:p>
          <a:p>
            <a:pPr marL="514350" indent="-514350">
              <a:buFont typeface="Arial" pitchFamily="34" charset="0"/>
              <a:buAutoNum type="arabicPeriod"/>
            </a:pPr>
            <a:r>
              <a:rPr lang="en-US" dirty="0" smtClean="0"/>
              <a:t>BAEF</a:t>
            </a:r>
          </a:p>
          <a:p>
            <a:pPr marL="514350" indent="-514350">
              <a:buFont typeface="Arial" pitchFamily="34" charset="0"/>
              <a:buAutoNum type="arabicPeriod"/>
            </a:pPr>
            <a:r>
              <a:rPr lang="en-US" dirty="0" smtClean="0"/>
              <a:t>CBFG</a:t>
            </a:r>
            <a:endParaRPr lang="en-US" dirty="0"/>
          </a:p>
        </p:txBody>
      </p:sp>
      <p:pic>
        <p:nvPicPr>
          <p:cNvPr id="7" name="Picture 15"/>
          <p:cNvPicPr>
            <a:picLocks noChangeAspect="1" noChangeArrowheads="1"/>
          </p:cNvPicPr>
          <p:nvPr/>
        </p:nvPicPr>
        <p:blipFill>
          <a:blip r:embed="rId5" cstate="print"/>
          <a:srcRect/>
          <a:stretch>
            <a:fillRect/>
          </a:stretch>
        </p:blipFill>
        <p:spPr bwMode="auto">
          <a:xfrm>
            <a:off x="3279401" y="129241"/>
            <a:ext cx="5895975" cy="46863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1799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152400"/>
            <a:ext cx="6532880" cy="1219200"/>
          </a:xfrm>
        </p:spPr>
        <p:txBody>
          <a:bodyPr>
            <a:normAutofit fontScale="90000"/>
          </a:bodyPr>
          <a:lstStyle/>
          <a:p>
            <a:pPr algn="l"/>
            <a:r>
              <a:rPr lang="en-US" b="1" dirty="0" smtClean="0"/>
              <a:t>26. Monopolies can earn long run profits because:</a:t>
            </a:r>
            <a:endParaRPr lang="en-US" b="1" dirty="0"/>
          </a:p>
        </p:txBody>
      </p:sp>
      <p:sp>
        <p:nvSpPr>
          <p:cNvPr id="3" name="TPAnswers"/>
          <p:cNvSpPr>
            <a:spLocks noGrp="1"/>
          </p:cNvSpPr>
          <p:nvPr>
            <p:ph type="body" idx="1"/>
            <p:custDataLst>
              <p:tags r:id="rId2"/>
            </p:custDataLst>
          </p:nvPr>
        </p:nvSpPr>
        <p:spPr>
          <a:xfrm>
            <a:off x="517434" y="1524001"/>
            <a:ext cx="8458200" cy="2362200"/>
          </a:xfrm>
        </p:spPr>
        <p:txBody>
          <a:bodyPr>
            <a:normAutofit/>
          </a:bodyPr>
          <a:lstStyle/>
          <a:p>
            <a:pPr marL="514350" indent="-514350">
              <a:buFont typeface="Arial" pitchFamily="34" charset="0"/>
              <a:buAutoNum type="arabicPeriod"/>
            </a:pPr>
            <a:r>
              <a:rPr lang="en-US" dirty="0" smtClean="0"/>
              <a:t>They produce a unique product</a:t>
            </a:r>
          </a:p>
          <a:p>
            <a:pPr marL="514350" indent="-514350">
              <a:buFont typeface="Arial" pitchFamily="34" charset="0"/>
              <a:buAutoNum type="arabicPeriod"/>
            </a:pPr>
            <a:r>
              <a:rPr lang="en-US" dirty="0" smtClean="0"/>
              <a:t>They face a downward sloping demand</a:t>
            </a:r>
          </a:p>
          <a:p>
            <a:pPr marL="514350" indent="-514350">
              <a:buFont typeface="Arial" pitchFamily="34" charset="0"/>
              <a:buAutoNum type="arabicPeriod"/>
            </a:pPr>
            <a:r>
              <a:rPr lang="en-US" dirty="0" smtClean="0"/>
              <a:t>They are price makers (have market power)</a:t>
            </a:r>
          </a:p>
          <a:p>
            <a:pPr marL="514350" indent="-514350">
              <a:buFont typeface="Arial" pitchFamily="34" charset="0"/>
              <a:buAutoNum type="arabicPeriod"/>
            </a:pPr>
            <a:r>
              <a:rPr lang="en-US" dirty="0" smtClean="0"/>
              <a:t>Barriers to entry</a:t>
            </a:r>
            <a:endParaRPr lang="en-US" dirty="0"/>
          </a:p>
        </p:txBody>
      </p:sp>
    </p:spTree>
    <p:custDataLst>
      <p:tags r:id="rId1"/>
    </p:custDataLst>
    <p:extLst>
      <p:ext uri="{BB962C8B-B14F-4D97-AF65-F5344CB8AC3E}">
        <p14:creationId xmlns:p14="http://schemas.microsoft.com/office/powerpoint/2010/main" val="11616090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152400"/>
            <a:ext cx="6532880" cy="1219200"/>
          </a:xfrm>
        </p:spPr>
        <p:txBody>
          <a:bodyPr>
            <a:normAutofit fontScale="90000"/>
          </a:bodyPr>
          <a:lstStyle/>
          <a:p>
            <a:pPr algn="l"/>
            <a:r>
              <a:rPr lang="en-US" b="1" dirty="0" smtClean="0">
                <a:solidFill>
                  <a:srgbClr val="0070C0"/>
                </a:solidFill>
              </a:rPr>
              <a:t>26. Monopolies can earn long run profits because:</a:t>
            </a:r>
            <a:endParaRPr lang="en-US" b="1" dirty="0">
              <a:solidFill>
                <a:srgbClr val="0070C0"/>
              </a:solidFill>
            </a:endParaRPr>
          </a:p>
        </p:txBody>
      </p:sp>
      <p:sp>
        <p:nvSpPr>
          <p:cNvPr id="7" name="CorShape1"/>
          <p:cNvSpPr/>
          <p:nvPr>
            <p:custDataLst>
              <p:tags r:id="rId2"/>
            </p:custDataLst>
          </p:nvPr>
        </p:nvSpPr>
        <p:spPr>
          <a:xfrm rot="10800000">
            <a:off x="283029" y="3429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17434" y="1524001"/>
            <a:ext cx="8458200" cy="2362200"/>
          </a:xfrm>
        </p:spPr>
        <p:txBody>
          <a:bodyPr>
            <a:normAutofit/>
          </a:bodyPr>
          <a:lstStyle/>
          <a:p>
            <a:pPr marL="514350" indent="-514350">
              <a:buFont typeface="Arial" pitchFamily="34" charset="0"/>
              <a:buAutoNum type="arabicPeriod"/>
            </a:pPr>
            <a:r>
              <a:rPr lang="en-US" dirty="0" smtClean="0"/>
              <a:t>They produce a unique product</a:t>
            </a:r>
          </a:p>
          <a:p>
            <a:pPr marL="514350" indent="-514350">
              <a:buFont typeface="Arial" pitchFamily="34" charset="0"/>
              <a:buAutoNum type="arabicPeriod"/>
            </a:pPr>
            <a:r>
              <a:rPr lang="en-US" dirty="0" smtClean="0"/>
              <a:t>They face a downward sloping demand</a:t>
            </a:r>
          </a:p>
          <a:p>
            <a:pPr marL="514350" indent="-514350">
              <a:buFont typeface="Arial" pitchFamily="34" charset="0"/>
              <a:buAutoNum type="arabicPeriod"/>
            </a:pPr>
            <a:r>
              <a:rPr lang="en-US" dirty="0" smtClean="0"/>
              <a:t>They are price makers (have market power)</a:t>
            </a:r>
          </a:p>
          <a:p>
            <a:pPr marL="514350" indent="-514350">
              <a:buFont typeface="Arial" pitchFamily="34" charset="0"/>
              <a:buAutoNum type="arabicPeriod"/>
            </a:pPr>
            <a:r>
              <a:rPr lang="en-US" dirty="0" smtClean="0"/>
              <a:t>Barriers to entry</a:t>
            </a:r>
            <a:endParaRPr lang="en-US" dirty="0"/>
          </a:p>
        </p:txBody>
      </p:sp>
    </p:spTree>
    <p:custDataLst>
      <p:tags r:id="rId1"/>
    </p:custDataLst>
    <p:extLst>
      <p:ext uri="{BB962C8B-B14F-4D97-AF65-F5344CB8AC3E}">
        <p14:creationId xmlns:p14="http://schemas.microsoft.com/office/powerpoint/2010/main" val="253683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76200"/>
            <a:ext cx="3276600" cy="2667000"/>
          </a:xfrm>
        </p:spPr>
        <p:txBody>
          <a:bodyPr>
            <a:noAutofit/>
          </a:bodyPr>
          <a:lstStyle/>
          <a:p>
            <a:pPr algn="l"/>
            <a:r>
              <a:rPr lang="en-US" sz="3200" b="1" dirty="0" smtClean="0"/>
              <a:t>27. In the LR what is the: </a:t>
            </a:r>
            <a:br>
              <a:rPr lang="en-US" sz="3200" b="1" dirty="0" smtClean="0"/>
            </a:br>
            <a:r>
              <a:rPr lang="en-US" sz="3200" b="1" dirty="0" smtClean="0"/>
              <a:t>- Profit Max Q ?</a:t>
            </a:r>
            <a:br>
              <a:rPr lang="en-US" sz="3200" b="1" dirty="0" smtClean="0"/>
            </a:br>
            <a:r>
              <a:rPr lang="en-US" sz="3200" b="1" dirty="0" smtClean="0"/>
              <a:t>- Prod </a:t>
            </a:r>
            <a:r>
              <a:rPr lang="en-US" sz="3200" b="1" dirty="0" err="1" smtClean="0"/>
              <a:t>Eff</a:t>
            </a:r>
            <a:r>
              <a:rPr lang="en-US" sz="3200" b="1" dirty="0" smtClean="0"/>
              <a:t> Q ? </a:t>
            </a:r>
            <a:br>
              <a:rPr lang="en-US" sz="3200" b="1" dirty="0" smtClean="0"/>
            </a:br>
            <a:r>
              <a:rPr lang="en-US" sz="3200" b="1" dirty="0" smtClean="0"/>
              <a:t>- </a:t>
            </a:r>
            <a:r>
              <a:rPr lang="en-US" sz="3200" b="1" dirty="0" err="1" smtClean="0"/>
              <a:t>Alloc</a:t>
            </a:r>
            <a:r>
              <a:rPr lang="en-US" sz="3200" b="1" dirty="0" smtClean="0"/>
              <a:t>. Eff. Q ?</a:t>
            </a:r>
            <a:endParaRPr lang="en-US" sz="3200" b="1" dirty="0"/>
          </a:p>
        </p:txBody>
      </p:sp>
      <p:pic>
        <p:nvPicPr>
          <p:cNvPr id="2051" name="Picture 3" descr="C:\web\ecogif\monopoly\lrequil.gif"/>
          <p:cNvPicPr>
            <a:picLocks noChangeAspect="1" noChangeArrowheads="1"/>
          </p:cNvPicPr>
          <p:nvPr/>
        </p:nvPicPr>
        <p:blipFill>
          <a:blip r:embed="rId4" cstate="print"/>
          <a:srcRect/>
          <a:stretch>
            <a:fillRect/>
          </a:stretch>
        </p:blipFill>
        <p:spPr bwMode="auto">
          <a:xfrm>
            <a:off x="4114800" y="152400"/>
            <a:ext cx="4280978" cy="3810000"/>
          </a:xfrm>
          <a:prstGeom prst="rect">
            <a:avLst/>
          </a:prstGeom>
          <a:noFill/>
        </p:spPr>
      </p:pic>
      <p:sp>
        <p:nvSpPr>
          <p:cNvPr id="3" name="TPAnswers"/>
          <p:cNvSpPr>
            <a:spLocks noGrp="1"/>
          </p:cNvSpPr>
          <p:nvPr>
            <p:ph type="body" idx="1"/>
            <p:custDataLst>
              <p:tags r:id="rId2"/>
            </p:custDataLst>
          </p:nvPr>
        </p:nvSpPr>
        <p:spPr>
          <a:xfrm>
            <a:off x="554447" y="2743200"/>
            <a:ext cx="2362200" cy="2971800"/>
          </a:xfrm>
        </p:spPr>
        <p:txBody>
          <a:bodyPr>
            <a:normAutofit/>
          </a:bodyPr>
          <a:lstStyle/>
          <a:p>
            <a:pPr marL="514350" indent="-514350">
              <a:buFont typeface="Arial" pitchFamily="34" charset="0"/>
              <a:buAutoNum type="arabicPeriod"/>
            </a:pPr>
            <a:r>
              <a:rPr lang="en-US" dirty="0" smtClean="0"/>
              <a:t>M, N, R</a:t>
            </a:r>
          </a:p>
          <a:p>
            <a:pPr marL="514350" indent="-514350">
              <a:buFont typeface="Arial" pitchFamily="34" charset="0"/>
              <a:buAutoNum type="arabicPeriod"/>
            </a:pPr>
            <a:r>
              <a:rPr lang="en-US" dirty="0" smtClean="0"/>
              <a:t>N, Q, R</a:t>
            </a:r>
          </a:p>
          <a:p>
            <a:pPr marL="514350" indent="-514350">
              <a:buFont typeface="Arial" pitchFamily="34" charset="0"/>
              <a:buAutoNum type="arabicPeriod"/>
            </a:pPr>
            <a:r>
              <a:rPr lang="en-US" dirty="0" smtClean="0"/>
              <a:t>Q, M, N</a:t>
            </a:r>
          </a:p>
          <a:p>
            <a:pPr marL="514350" indent="-514350">
              <a:buFont typeface="Arial" pitchFamily="34" charset="0"/>
              <a:buAutoNum type="arabicPeriod"/>
            </a:pPr>
            <a:r>
              <a:rPr lang="en-US" dirty="0" smtClean="0"/>
              <a:t>M, N, Q</a:t>
            </a:r>
          </a:p>
        </p:txBody>
      </p:sp>
    </p:spTree>
    <p:custDataLst>
      <p:tags r:id="rId1"/>
    </p:custDataLst>
    <p:extLst>
      <p:ext uri="{BB962C8B-B14F-4D97-AF65-F5344CB8AC3E}">
        <p14:creationId xmlns:p14="http://schemas.microsoft.com/office/powerpoint/2010/main" val="3885902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06" y="21771"/>
            <a:ext cx="8229600" cy="792162"/>
          </a:xfrm>
        </p:spPr>
        <p:txBody>
          <a:bodyPr>
            <a:normAutofit/>
          </a:bodyPr>
          <a:lstStyle/>
          <a:p>
            <a:r>
              <a:rPr lang="en-US" b="1" u="sng" dirty="0" smtClean="0"/>
              <a:t>Exam 3 Review</a:t>
            </a:r>
            <a:endParaRPr lang="en-US" b="1" u="sng" dirty="0"/>
          </a:p>
        </p:txBody>
      </p:sp>
      <p:sp>
        <p:nvSpPr>
          <p:cNvPr id="7" name="TextBox 6"/>
          <p:cNvSpPr txBox="1"/>
          <p:nvPr/>
        </p:nvSpPr>
        <p:spPr>
          <a:xfrm>
            <a:off x="-19594" y="914400"/>
            <a:ext cx="8686800" cy="984885"/>
          </a:xfrm>
          <a:prstGeom prst="rect">
            <a:avLst/>
          </a:prstGeom>
          <a:noFill/>
        </p:spPr>
        <p:txBody>
          <a:bodyPr wrap="square" rtlCol="0">
            <a:spAutoFit/>
          </a:bodyPr>
          <a:lstStyle/>
          <a:p>
            <a:r>
              <a:rPr lang="en-US" sz="4000" dirty="0" smtClean="0">
                <a:solidFill>
                  <a:schemeClr val="tx1"/>
                </a:solidFill>
              </a:rPr>
              <a:t>Study Ideas – DO PROBLEMS/ See Bb:</a:t>
            </a:r>
          </a:p>
          <a:p>
            <a:endParaRPr lang="en-US" dirty="0"/>
          </a:p>
        </p:txBody>
      </p:sp>
      <p:sp>
        <p:nvSpPr>
          <p:cNvPr id="8" name="TextBox 7"/>
          <p:cNvSpPr txBox="1"/>
          <p:nvPr/>
        </p:nvSpPr>
        <p:spPr>
          <a:xfrm>
            <a:off x="152400" y="1828800"/>
            <a:ext cx="8991600" cy="4216539"/>
          </a:xfrm>
          <a:prstGeom prst="rect">
            <a:avLst/>
          </a:prstGeom>
          <a:noFill/>
        </p:spPr>
        <p:txBody>
          <a:bodyPr wrap="square" rtlCol="0">
            <a:spAutoFit/>
          </a:bodyPr>
          <a:lstStyle/>
          <a:p>
            <a:pPr>
              <a:buFont typeface="Arial" pitchFamily="34" charset="0"/>
              <a:buChar char="•"/>
            </a:pPr>
            <a:r>
              <a:rPr lang="en-US" sz="4000" dirty="0" smtClean="0"/>
              <a:t>Yellow Pages (answers on Bb)</a:t>
            </a:r>
          </a:p>
          <a:p>
            <a:pPr>
              <a:buFont typeface="Arial" pitchFamily="34" charset="0"/>
              <a:buChar char="•"/>
            </a:pPr>
            <a:r>
              <a:rPr lang="en-US" sz="4000" dirty="0" smtClean="0"/>
              <a:t>Required Activities (always click “submit”)</a:t>
            </a:r>
          </a:p>
          <a:p>
            <a:pPr>
              <a:buFont typeface="Arial" pitchFamily="34" charset="0"/>
              <a:buChar char="•"/>
            </a:pPr>
            <a:r>
              <a:rPr lang="en-US" sz="4000" dirty="0" smtClean="0"/>
              <a:t>Pre-Quizzes (again, via </a:t>
            </a:r>
            <a:r>
              <a:rPr lang="en-US" sz="4000" dirty="0" err="1" smtClean="0"/>
              <a:t>gradebook</a:t>
            </a:r>
            <a:r>
              <a:rPr lang="en-US" sz="4000" dirty="0" smtClean="0"/>
              <a:t>)</a:t>
            </a:r>
          </a:p>
          <a:p>
            <a:pPr>
              <a:buFont typeface="Arial" pitchFamily="34" charset="0"/>
              <a:buChar char="•"/>
            </a:pPr>
            <a:r>
              <a:rPr lang="en-US" sz="4000" dirty="0" smtClean="0"/>
              <a:t>Clicker Quizzes (again)</a:t>
            </a:r>
          </a:p>
          <a:p>
            <a:pPr>
              <a:buFont typeface="Arial" pitchFamily="34" charset="0"/>
              <a:buChar char="•"/>
            </a:pPr>
            <a:r>
              <a:rPr lang="en-US" sz="4000" dirty="0" smtClean="0"/>
              <a:t>Other Review (online quizzes)</a:t>
            </a:r>
          </a:p>
          <a:p>
            <a:pPr>
              <a:buFont typeface="Arial" pitchFamily="34" charset="0"/>
              <a:buChar char="•"/>
            </a:pPr>
            <a:r>
              <a:rPr lang="en-US" sz="4000" dirty="0"/>
              <a:t>Practice </a:t>
            </a:r>
            <a:r>
              <a:rPr lang="en-US" sz="4000" dirty="0" smtClean="0"/>
              <a:t>Exercises</a:t>
            </a:r>
          </a:p>
          <a:p>
            <a:pPr>
              <a:buFont typeface="Arial" pitchFamily="34" charset="0"/>
              <a:buChar char="•"/>
            </a:pPr>
            <a:endParaRPr lang="en-US" sz="2800" dirty="0"/>
          </a:p>
        </p:txBody>
      </p:sp>
    </p:spTree>
    <p:custDataLst>
      <p:tags r:id="rId1"/>
    </p:custDataLst>
    <p:extLst>
      <p:ext uri="{BB962C8B-B14F-4D97-AF65-F5344CB8AC3E}">
        <p14:creationId xmlns:p14="http://schemas.microsoft.com/office/powerpoint/2010/main" val="16441758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72720" y="76200"/>
            <a:ext cx="3276600" cy="2667000"/>
          </a:xfrm>
        </p:spPr>
        <p:txBody>
          <a:bodyPr>
            <a:noAutofit/>
          </a:bodyPr>
          <a:lstStyle/>
          <a:p>
            <a:pPr algn="l"/>
            <a:r>
              <a:rPr lang="en-US" sz="3200" b="1" dirty="0" smtClean="0">
                <a:solidFill>
                  <a:srgbClr val="0070C0"/>
                </a:solidFill>
              </a:rPr>
              <a:t>27. In the LR what is the: </a:t>
            </a:r>
            <a:br>
              <a:rPr lang="en-US" sz="3200" b="1" dirty="0" smtClean="0">
                <a:solidFill>
                  <a:srgbClr val="0070C0"/>
                </a:solidFill>
              </a:rPr>
            </a:br>
            <a:r>
              <a:rPr lang="en-US" sz="3200" b="1" dirty="0" smtClean="0">
                <a:solidFill>
                  <a:srgbClr val="0070C0"/>
                </a:solidFill>
              </a:rPr>
              <a:t>- Profit Max Q ?</a:t>
            </a:r>
            <a:br>
              <a:rPr lang="en-US" sz="3200" b="1" dirty="0" smtClean="0">
                <a:solidFill>
                  <a:srgbClr val="0070C0"/>
                </a:solidFill>
              </a:rPr>
            </a:br>
            <a:r>
              <a:rPr lang="en-US" sz="3200" b="1" dirty="0" smtClean="0">
                <a:solidFill>
                  <a:srgbClr val="0070C0"/>
                </a:solidFill>
              </a:rPr>
              <a:t>- Prod </a:t>
            </a:r>
            <a:r>
              <a:rPr lang="en-US" sz="3200" b="1" dirty="0" err="1" smtClean="0">
                <a:solidFill>
                  <a:srgbClr val="0070C0"/>
                </a:solidFill>
              </a:rPr>
              <a:t>Eff</a:t>
            </a:r>
            <a:r>
              <a:rPr lang="en-US" sz="3200" b="1" dirty="0" smtClean="0">
                <a:solidFill>
                  <a:srgbClr val="0070C0"/>
                </a:solidFill>
              </a:rPr>
              <a:t> Q ? </a:t>
            </a:r>
            <a:br>
              <a:rPr lang="en-US" sz="3200" b="1" dirty="0" smtClean="0">
                <a:solidFill>
                  <a:srgbClr val="0070C0"/>
                </a:solidFill>
              </a:rPr>
            </a:br>
            <a:r>
              <a:rPr lang="en-US" sz="3200" b="1" dirty="0" smtClean="0">
                <a:solidFill>
                  <a:srgbClr val="0070C0"/>
                </a:solidFill>
              </a:rPr>
              <a:t>- </a:t>
            </a:r>
            <a:r>
              <a:rPr lang="en-US" sz="3200" b="1" dirty="0" err="1" smtClean="0">
                <a:solidFill>
                  <a:srgbClr val="0070C0"/>
                </a:solidFill>
              </a:rPr>
              <a:t>Alloc</a:t>
            </a:r>
            <a:r>
              <a:rPr lang="en-US" sz="3200" b="1" dirty="0" smtClean="0">
                <a:solidFill>
                  <a:srgbClr val="0070C0"/>
                </a:solidFill>
              </a:rPr>
              <a:t>. Eff. Q ?</a:t>
            </a:r>
            <a:endParaRPr lang="en-US" sz="3200" b="1" dirty="0">
              <a:solidFill>
                <a:srgbClr val="0070C0"/>
              </a:solidFill>
            </a:endParaRPr>
          </a:p>
        </p:txBody>
      </p:sp>
      <p:pic>
        <p:nvPicPr>
          <p:cNvPr id="2051" name="Picture 3" descr="C:\web\ecogif\monopoly\lrequil.gif"/>
          <p:cNvPicPr>
            <a:picLocks noChangeAspect="1" noChangeArrowheads="1"/>
          </p:cNvPicPr>
          <p:nvPr/>
        </p:nvPicPr>
        <p:blipFill>
          <a:blip r:embed="rId5" cstate="print"/>
          <a:srcRect/>
          <a:stretch>
            <a:fillRect/>
          </a:stretch>
        </p:blipFill>
        <p:spPr bwMode="auto">
          <a:xfrm>
            <a:off x="4114800" y="152400"/>
            <a:ext cx="4280978" cy="3810000"/>
          </a:xfrm>
          <a:prstGeom prst="rect">
            <a:avLst/>
          </a:prstGeom>
          <a:noFill/>
        </p:spPr>
      </p:pic>
      <p:sp>
        <p:nvSpPr>
          <p:cNvPr id="3" name="TPAnswers"/>
          <p:cNvSpPr>
            <a:spLocks noGrp="1"/>
          </p:cNvSpPr>
          <p:nvPr>
            <p:ph type="body" idx="1"/>
            <p:custDataLst>
              <p:tags r:id="rId2"/>
            </p:custDataLst>
          </p:nvPr>
        </p:nvSpPr>
        <p:spPr>
          <a:xfrm>
            <a:off x="554447" y="2743200"/>
            <a:ext cx="2362200" cy="2971800"/>
          </a:xfrm>
        </p:spPr>
        <p:txBody>
          <a:bodyPr>
            <a:normAutofit/>
          </a:bodyPr>
          <a:lstStyle/>
          <a:p>
            <a:pPr marL="514350" indent="-514350">
              <a:buFont typeface="Arial" pitchFamily="34" charset="0"/>
              <a:buAutoNum type="arabicPeriod"/>
            </a:pPr>
            <a:r>
              <a:rPr lang="en-US" dirty="0" smtClean="0"/>
              <a:t>M, N, R</a:t>
            </a:r>
          </a:p>
          <a:p>
            <a:pPr marL="514350" indent="-514350">
              <a:buFont typeface="Arial" pitchFamily="34" charset="0"/>
              <a:buAutoNum type="arabicPeriod"/>
            </a:pPr>
            <a:r>
              <a:rPr lang="en-US" dirty="0" smtClean="0"/>
              <a:t>N, Q, R</a:t>
            </a:r>
          </a:p>
          <a:p>
            <a:pPr marL="514350" indent="-514350">
              <a:buFont typeface="Arial" pitchFamily="34" charset="0"/>
              <a:buAutoNum type="arabicPeriod"/>
            </a:pPr>
            <a:r>
              <a:rPr lang="en-US" dirty="0" smtClean="0"/>
              <a:t>Q, M, N</a:t>
            </a:r>
          </a:p>
          <a:p>
            <a:pPr marL="514350" indent="-514350">
              <a:buFont typeface="Arial" pitchFamily="34" charset="0"/>
              <a:buAutoNum type="arabicPeriod"/>
            </a:pPr>
            <a:r>
              <a:rPr lang="en-US" dirty="0" smtClean="0"/>
              <a:t>M, N, Q</a:t>
            </a:r>
          </a:p>
        </p:txBody>
      </p:sp>
      <p:sp>
        <p:nvSpPr>
          <p:cNvPr id="4" name="CorShape1"/>
          <p:cNvSpPr/>
          <p:nvPr>
            <p:custDataLst>
              <p:tags r:id="rId3"/>
            </p:custDataLst>
          </p:nvPr>
        </p:nvSpPr>
        <p:spPr>
          <a:xfrm rot="10800000">
            <a:off x="350520" y="4603847"/>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1933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0480"/>
            <a:ext cx="3581400" cy="3200400"/>
          </a:xfrm>
        </p:spPr>
        <p:txBody>
          <a:bodyPr>
            <a:noAutofit/>
          </a:bodyPr>
          <a:lstStyle/>
          <a:p>
            <a:pPr algn="l"/>
            <a:r>
              <a:rPr lang="en-US" sz="3200" b="1" dirty="0" smtClean="0"/>
              <a:t>28. If this firm were</a:t>
            </a:r>
            <a:br>
              <a:rPr lang="en-US" sz="3200" b="1" dirty="0" smtClean="0"/>
            </a:br>
            <a:r>
              <a:rPr lang="en-US" sz="3200" b="1" dirty="0" smtClean="0"/>
              <a:t> a perfectly price discriminating monopolist, what quantity would be produced?</a:t>
            </a:r>
            <a:endParaRPr lang="en-US" sz="3200" b="1" dirty="0"/>
          </a:p>
        </p:txBody>
      </p:sp>
      <p:pic>
        <p:nvPicPr>
          <p:cNvPr id="2051" name="Picture 3" descr="C:\web\ecogif\monopoly\lrequil.gif"/>
          <p:cNvPicPr>
            <a:picLocks noChangeAspect="1" noChangeArrowheads="1"/>
          </p:cNvPicPr>
          <p:nvPr/>
        </p:nvPicPr>
        <p:blipFill>
          <a:blip r:embed="rId4" cstate="print"/>
          <a:srcRect/>
          <a:stretch>
            <a:fillRect/>
          </a:stretch>
        </p:blipFill>
        <p:spPr bwMode="auto">
          <a:xfrm>
            <a:off x="4267200" y="-152400"/>
            <a:ext cx="4724400" cy="4204639"/>
          </a:xfrm>
          <a:prstGeom prst="rect">
            <a:avLst/>
          </a:prstGeom>
          <a:noFill/>
        </p:spPr>
      </p:pic>
      <p:sp>
        <p:nvSpPr>
          <p:cNvPr id="3" name="TPAnswers"/>
          <p:cNvSpPr>
            <a:spLocks noGrp="1"/>
          </p:cNvSpPr>
          <p:nvPr>
            <p:ph type="body" idx="1"/>
            <p:custDataLst>
              <p:tags r:id="rId2"/>
            </p:custDataLst>
          </p:nvPr>
        </p:nvSpPr>
        <p:spPr>
          <a:xfrm>
            <a:off x="457200" y="3505200"/>
            <a:ext cx="1295400" cy="3124200"/>
          </a:xfrm>
        </p:spPr>
        <p:txBody>
          <a:bodyPr>
            <a:normAutofit/>
          </a:bodyPr>
          <a:lstStyle/>
          <a:p>
            <a:pPr marL="514350" indent="-514350">
              <a:buFont typeface="Arial" pitchFamily="34" charset="0"/>
              <a:buAutoNum type="arabicPeriod"/>
            </a:pPr>
            <a:r>
              <a:rPr lang="en-US" dirty="0" smtClean="0"/>
              <a:t>N</a:t>
            </a:r>
          </a:p>
          <a:p>
            <a:pPr marL="514350" indent="-514350">
              <a:buFont typeface="Arial" pitchFamily="34" charset="0"/>
              <a:buAutoNum type="arabicPeriod"/>
            </a:pPr>
            <a:r>
              <a:rPr lang="en-US" dirty="0" smtClean="0"/>
              <a:t>M</a:t>
            </a:r>
          </a:p>
          <a:p>
            <a:pPr marL="514350" indent="-514350">
              <a:buFont typeface="Arial" pitchFamily="34" charset="0"/>
              <a:buAutoNum type="arabicPeriod"/>
            </a:pPr>
            <a:r>
              <a:rPr lang="en-US" dirty="0" smtClean="0"/>
              <a:t>Q</a:t>
            </a:r>
          </a:p>
          <a:p>
            <a:pPr marL="514350" indent="-514350">
              <a:buFont typeface="Arial" pitchFamily="34" charset="0"/>
              <a:buAutoNum type="arabicPeriod"/>
            </a:pPr>
            <a:r>
              <a:rPr lang="en-US" dirty="0" smtClean="0"/>
              <a:t>R</a:t>
            </a:r>
            <a:endParaRPr lang="en-US" dirty="0"/>
          </a:p>
        </p:txBody>
      </p:sp>
    </p:spTree>
    <p:custDataLst>
      <p:tags r:id="rId1"/>
    </p:custDataLst>
    <p:extLst>
      <p:ext uri="{BB962C8B-B14F-4D97-AF65-F5344CB8AC3E}">
        <p14:creationId xmlns:p14="http://schemas.microsoft.com/office/powerpoint/2010/main" val="7611511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30480"/>
            <a:ext cx="3581400" cy="3200400"/>
          </a:xfrm>
        </p:spPr>
        <p:txBody>
          <a:bodyPr>
            <a:noAutofit/>
          </a:bodyPr>
          <a:lstStyle/>
          <a:p>
            <a:pPr algn="l"/>
            <a:r>
              <a:rPr lang="en-US" sz="3200" b="1" dirty="0" smtClean="0">
                <a:solidFill>
                  <a:srgbClr val="0070C0"/>
                </a:solidFill>
              </a:rPr>
              <a:t>28. If this firm were</a:t>
            </a:r>
            <a:br>
              <a:rPr lang="en-US" sz="3200" b="1" dirty="0" smtClean="0">
                <a:solidFill>
                  <a:srgbClr val="0070C0"/>
                </a:solidFill>
              </a:rPr>
            </a:br>
            <a:r>
              <a:rPr lang="en-US" sz="3200" b="1" dirty="0" smtClean="0">
                <a:solidFill>
                  <a:srgbClr val="0070C0"/>
                </a:solidFill>
              </a:rPr>
              <a:t> a perfectly price discriminating monopolist, what quantity would be produced?</a:t>
            </a:r>
            <a:endParaRPr lang="en-US" sz="3200" b="1" dirty="0">
              <a:solidFill>
                <a:srgbClr val="0070C0"/>
              </a:solidFill>
            </a:endParaRPr>
          </a:p>
        </p:txBody>
      </p:sp>
      <p:pic>
        <p:nvPicPr>
          <p:cNvPr id="2051" name="Picture 3" descr="C:\web\ecogif\monopoly\lrequil.gif"/>
          <p:cNvPicPr>
            <a:picLocks noChangeAspect="1" noChangeArrowheads="1"/>
          </p:cNvPicPr>
          <p:nvPr/>
        </p:nvPicPr>
        <p:blipFill>
          <a:blip r:embed="rId5" cstate="print"/>
          <a:srcRect/>
          <a:stretch>
            <a:fillRect/>
          </a:stretch>
        </p:blipFill>
        <p:spPr bwMode="auto">
          <a:xfrm>
            <a:off x="4267200" y="-152400"/>
            <a:ext cx="4724400" cy="4204639"/>
          </a:xfrm>
          <a:prstGeom prst="rect">
            <a:avLst/>
          </a:prstGeom>
          <a:noFill/>
        </p:spPr>
      </p:pic>
      <p:sp>
        <p:nvSpPr>
          <p:cNvPr id="3" name="TPAnswers"/>
          <p:cNvSpPr>
            <a:spLocks noGrp="1"/>
          </p:cNvSpPr>
          <p:nvPr>
            <p:ph type="body" idx="1"/>
            <p:custDataLst>
              <p:tags r:id="rId2"/>
            </p:custDataLst>
          </p:nvPr>
        </p:nvSpPr>
        <p:spPr>
          <a:xfrm>
            <a:off x="457200" y="3505200"/>
            <a:ext cx="1295400" cy="3124200"/>
          </a:xfrm>
        </p:spPr>
        <p:txBody>
          <a:bodyPr>
            <a:normAutofit/>
          </a:bodyPr>
          <a:lstStyle/>
          <a:p>
            <a:pPr marL="514350" indent="-514350">
              <a:buFont typeface="Arial" pitchFamily="34" charset="0"/>
              <a:buAutoNum type="arabicPeriod"/>
            </a:pPr>
            <a:r>
              <a:rPr lang="en-US" dirty="0" smtClean="0"/>
              <a:t>N</a:t>
            </a:r>
          </a:p>
          <a:p>
            <a:pPr marL="514350" indent="-514350">
              <a:buFont typeface="Arial" pitchFamily="34" charset="0"/>
              <a:buAutoNum type="arabicPeriod"/>
            </a:pPr>
            <a:r>
              <a:rPr lang="en-US" dirty="0" smtClean="0"/>
              <a:t>M</a:t>
            </a:r>
          </a:p>
          <a:p>
            <a:pPr marL="514350" indent="-514350">
              <a:buFont typeface="Arial" pitchFamily="34" charset="0"/>
              <a:buAutoNum type="arabicPeriod"/>
            </a:pPr>
            <a:r>
              <a:rPr lang="en-US" dirty="0" smtClean="0"/>
              <a:t>Q</a:t>
            </a:r>
          </a:p>
          <a:p>
            <a:pPr marL="514350" indent="-514350">
              <a:buFont typeface="Arial" pitchFamily="34" charset="0"/>
              <a:buAutoNum type="arabicPeriod"/>
            </a:pPr>
            <a:r>
              <a:rPr lang="en-US" dirty="0" smtClean="0"/>
              <a:t>R</a:t>
            </a:r>
            <a:endParaRPr lang="en-US" dirty="0"/>
          </a:p>
        </p:txBody>
      </p:sp>
      <p:sp>
        <p:nvSpPr>
          <p:cNvPr id="7" name="CorShape1"/>
          <p:cNvSpPr/>
          <p:nvPr>
            <p:custDataLst>
              <p:tags r:id="rId3"/>
            </p:custDataLst>
          </p:nvPr>
        </p:nvSpPr>
        <p:spPr>
          <a:xfrm rot="10800000">
            <a:off x="228600" y="4800600"/>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5038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962400" cy="2590800"/>
          </a:xfrm>
        </p:spPr>
        <p:txBody>
          <a:bodyPr>
            <a:noAutofit/>
          </a:bodyPr>
          <a:lstStyle/>
          <a:p>
            <a:pPr algn="l"/>
            <a:r>
              <a:rPr lang="en-US" sz="3200" b="1" dirty="0" smtClean="0"/>
              <a:t>29. If the government uses AC pricing  (fair return pricing) they would put a price </a:t>
            </a:r>
            <a:br>
              <a:rPr lang="en-US" sz="3200" b="1" dirty="0" smtClean="0"/>
            </a:br>
            <a:r>
              <a:rPr lang="en-US" sz="3200" b="1" dirty="0" smtClean="0"/>
              <a:t>ceiling at:</a:t>
            </a:r>
            <a:endParaRPr lang="en-US" sz="3200" b="1" dirty="0"/>
          </a:p>
        </p:txBody>
      </p:sp>
      <p:sp>
        <p:nvSpPr>
          <p:cNvPr id="3" name="TPAnswers"/>
          <p:cNvSpPr>
            <a:spLocks noGrp="1"/>
          </p:cNvSpPr>
          <p:nvPr>
            <p:ph type="body" idx="1"/>
            <p:custDataLst>
              <p:tags r:id="rId2"/>
            </p:custDataLst>
          </p:nvPr>
        </p:nvSpPr>
        <p:spPr>
          <a:xfrm>
            <a:off x="457200" y="2895600"/>
            <a:ext cx="2971800" cy="3230563"/>
          </a:xfrm>
        </p:spPr>
        <p:txBody>
          <a:bodyPr>
            <a:normAutofit/>
          </a:bodyPr>
          <a:lstStyle/>
          <a:p>
            <a:pPr marL="514350" indent="-514350">
              <a:buFont typeface="Arial" pitchFamily="34" charset="0"/>
              <a:buAutoNum type="arabicPeriod"/>
            </a:pPr>
            <a:r>
              <a:rPr lang="en-US" sz="3600" dirty="0" smtClean="0"/>
              <a:t>P</a:t>
            </a:r>
            <a:r>
              <a:rPr lang="en-US" sz="2800" dirty="0" smtClean="0"/>
              <a:t>1</a:t>
            </a:r>
          </a:p>
          <a:p>
            <a:pPr marL="514350" indent="-514350">
              <a:buFont typeface="Arial" pitchFamily="34" charset="0"/>
              <a:buAutoNum type="arabicPeriod"/>
            </a:pPr>
            <a:r>
              <a:rPr lang="en-US" sz="3600" dirty="0" smtClean="0"/>
              <a:t>P</a:t>
            </a:r>
            <a:r>
              <a:rPr lang="en-US" sz="2800" dirty="0" smtClean="0"/>
              <a:t>2</a:t>
            </a:r>
          </a:p>
          <a:p>
            <a:pPr marL="514350" indent="-514350">
              <a:buFont typeface="Arial" pitchFamily="34" charset="0"/>
              <a:buAutoNum type="arabicPeriod"/>
            </a:pPr>
            <a:r>
              <a:rPr lang="en-US" sz="3600" dirty="0" smtClean="0"/>
              <a:t>P</a:t>
            </a:r>
            <a:r>
              <a:rPr lang="en-US" sz="2800" dirty="0" smtClean="0"/>
              <a:t>3</a:t>
            </a:r>
          </a:p>
          <a:p>
            <a:pPr marL="514350" indent="-514350">
              <a:buFont typeface="Arial" pitchFamily="34" charset="0"/>
              <a:buAutoNum type="arabicPeriod"/>
            </a:pPr>
            <a:r>
              <a:rPr lang="en-US" sz="3600" dirty="0" smtClean="0"/>
              <a:t>P</a:t>
            </a:r>
            <a:r>
              <a:rPr lang="en-US" sz="2800" dirty="0" smtClean="0"/>
              <a:t>4</a:t>
            </a:r>
            <a:endParaRPr lang="en-US" sz="2800" dirty="0"/>
          </a:p>
        </p:txBody>
      </p:sp>
      <p:pic>
        <p:nvPicPr>
          <p:cNvPr id="75779" name="Picture 3"/>
          <p:cNvPicPr>
            <a:picLocks noChangeAspect="1" noChangeArrowheads="1"/>
          </p:cNvPicPr>
          <p:nvPr/>
        </p:nvPicPr>
        <p:blipFill>
          <a:blip r:embed="rId4" cstate="print"/>
          <a:srcRect/>
          <a:stretch>
            <a:fillRect/>
          </a:stretch>
        </p:blipFill>
        <p:spPr bwMode="auto">
          <a:xfrm>
            <a:off x="3962399" y="31798"/>
            <a:ext cx="4981207" cy="44196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808773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3962400" cy="2590800"/>
          </a:xfrm>
        </p:spPr>
        <p:txBody>
          <a:bodyPr>
            <a:noAutofit/>
          </a:bodyPr>
          <a:lstStyle/>
          <a:p>
            <a:pPr algn="l"/>
            <a:r>
              <a:rPr lang="en-US" sz="3200" b="1" dirty="0" smtClean="0">
                <a:solidFill>
                  <a:srgbClr val="0070C0"/>
                </a:solidFill>
              </a:rPr>
              <a:t>29. If the government uses AC pricing  (fair return pricing) they would put a price </a:t>
            </a:r>
            <a:br>
              <a:rPr lang="en-US" sz="3200" b="1" dirty="0" smtClean="0">
                <a:solidFill>
                  <a:srgbClr val="0070C0"/>
                </a:solidFill>
              </a:rPr>
            </a:br>
            <a:r>
              <a:rPr lang="en-US" sz="3200" b="1" dirty="0" smtClean="0">
                <a:solidFill>
                  <a:srgbClr val="0070C0"/>
                </a:solidFill>
              </a:rPr>
              <a:t>ceiling at:</a:t>
            </a:r>
            <a:endParaRPr lang="en-US" sz="3200" b="1" dirty="0">
              <a:solidFill>
                <a:srgbClr val="0070C0"/>
              </a:solidFill>
            </a:endParaRPr>
          </a:p>
        </p:txBody>
      </p:sp>
      <p:sp>
        <p:nvSpPr>
          <p:cNvPr id="3" name="TPAnswers"/>
          <p:cNvSpPr>
            <a:spLocks noGrp="1"/>
          </p:cNvSpPr>
          <p:nvPr>
            <p:ph type="body" idx="1"/>
            <p:custDataLst>
              <p:tags r:id="rId2"/>
            </p:custDataLst>
          </p:nvPr>
        </p:nvSpPr>
        <p:spPr>
          <a:xfrm>
            <a:off x="457200" y="2895600"/>
            <a:ext cx="2971800" cy="3230563"/>
          </a:xfrm>
        </p:spPr>
        <p:txBody>
          <a:bodyPr>
            <a:normAutofit/>
          </a:bodyPr>
          <a:lstStyle/>
          <a:p>
            <a:pPr marL="514350" indent="-514350">
              <a:buFont typeface="Arial" pitchFamily="34" charset="0"/>
              <a:buAutoNum type="arabicPeriod"/>
            </a:pPr>
            <a:r>
              <a:rPr lang="en-US" sz="3600" dirty="0" smtClean="0"/>
              <a:t>P</a:t>
            </a:r>
            <a:r>
              <a:rPr lang="en-US" sz="2800" dirty="0" smtClean="0"/>
              <a:t>1</a:t>
            </a:r>
          </a:p>
          <a:p>
            <a:pPr marL="514350" indent="-514350">
              <a:buFont typeface="Arial" pitchFamily="34" charset="0"/>
              <a:buAutoNum type="arabicPeriod"/>
            </a:pPr>
            <a:r>
              <a:rPr lang="en-US" sz="3600" dirty="0" smtClean="0"/>
              <a:t>P</a:t>
            </a:r>
            <a:r>
              <a:rPr lang="en-US" sz="2800" dirty="0" smtClean="0"/>
              <a:t>2</a:t>
            </a:r>
          </a:p>
          <a:p>
            <a:pPr marL="514350" indent="-514350">
              <a:buFont typeface="Arial" pitchFamily="34" charset="0"/>
              <a:buAutoNum type="arabicPeriod"/>
            </a:pPr>
            <a:r>
              <a:rPr lang="en-US" sz="3600" dirty="0" smtClean="0"/>
              <a:t>P</a:t>
            </a:r>
            <a:r>
              <a:rPr lang="en-US" sz="2800" dirty="0" smtClean="0"/>
              <a:t>3</a:t>
            </a:r>
          </a:p>
          <a:p>
            <a:pPr marL="514350" indent="-514350">
              <a:buFont typeface="Arial" pitchFamily="34" charset="0"/>
              <a:buAutoNum type="arabicPeriod"/>
            </a:pPr>
            <a:r>
              <a:rPr lang="en-US" sz="3600" dirty="0" smtClean="0"/>
              <a:t>P</a:t>
            </a:r>
            <a:r>
              <a:rPr lang="en-US" sz="2800" dirty="0" smtClean="0"/>
              <a:t>4</a:t>
            </a:r>
            <a:endParaRPr lang="en-US" sz="2800" dirty="0"/>
          </a:p>
        </p:txBody>
      </p:sp>
      <p:pic>
        <p:nvPicPr>
          <p:cNvPr id="75779" name="Picture 3"/>
          <p:cNvPicPr>
            <a:picLocks noChangeAspect="1" noChangeArrowheads="1"/>
          </p:cNvPicPr>
          <p:nvPr/>
        </p:nvPicPr>
        <p:blipFill>
          <a:blip r:embed="rId5" cstate="print"/>
          <a:srcRect/>
          <a:stretch>
            <a:fillRect/>
          </a:stretch>
        </p:blipFill>
        <p:spPr bwMode="auto">
          <a:xfrm>
            <a:off x="3962399" y="31798"/>
            <a:ext cx="4981207" cy="4419600"/>
          </a:xfrm>
          <a:prstGeom prst="rect">
            <a:avLst/>
          </a:prstGeom>
          <a:noFill/>
          <a:ln w="9525">
            <a:noFill/>
            <a:miter lim="800000"/>
            <a:headEnd/>
            <a:tailEnd/>
          </a:ln>
        </p:spPr>
      </p:pic>
      <p:sp>
        <p:nvSpPr>
          <p:cNvPr id="8" name="CorShape1"/>
          <p:cNvSpPr/>
          <p:nvPr>
            <p:custDataLst>
              <p:tags r:id="rId3"/>
            </p:custDataLst>
          </p:nvPr>
        </p:nvSpPr>
        <p:spPr>
          <a:xfrm rot="10800000">
            <a:off x="142239" y="4279561"/>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8937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3" cstate="print"/>
          <a:srcRect/>
          <a:stretch>
            <a:fillRect/>
          </a:stretch>
        </p:blipFill>
        <p:spPr bwMode="auto">
          <a:xfrm>
            <a:off x="381000" y="381000"/>
            <a:ext cx="4038600" cy="4958386"/>
          </a:xfrm>
          <a:prstGeom prst="rect">
            <a:avLst/>
          </a:prstGeom>
          <a:noFill/>
          <a:ln w="9525">
            <a:noFill/>
            <a:miter lim="800000"/>
            <a:headEnd/>
            <a:tailEnd/>
          </a:ln>
        </p:spPr>
      </p:pic>
      <p:pic>
        <p:nvPicPr>
          <p:cNvPr id="118787" name="Picture 3"/>
          <p:cNvPicPr>
            <a:picLocks noChangeAspect="1" noChangeArrowheads="1"/>
          </p:cNvPicPr>
          <p:nvPr/>
        </p:nvPicPr>
        <p:blipFill>
          <a:blip r:embed="rId4" cstate="print"/>
          <a:srcRect/>
          <a:stretch>
            <a:fillRect/>
          </a:stretch>
        </p:blipFill>
        <p:spPr bwMode="auto">
          <a:xfrm>
            <a:off x="4648200" y="457200"/>
            <a:ext cx="3962400" cy="4895346"/>
          </a:xfrm>
          <a:prstGeom prst="rect">
            <a:avLst/>
          </a:prstGeom>
          <a:noFill/>
          <a:ln w="9525">
            <a:noFill/>
            <a:miter lim="800000"/>
            <a:headEnd/>
            <a:tailEnd/>
          </a:ln>
        </p:spPr>
      </p:pic>
      <p:sp>
        <p:nvSpPr>
          <p:cNvPr id="4" name="TPQuestion"/>
          <p:cNvSpPr txBox="1">
            <a:spLocks/>
          </p:cNvSpPr>
          <p:nvPr/>
        </p:nvSpPr>
        <p:spPr>
          <a:xfrm>
            <a:off x="381000" y="4953000"/>
            <a:ext cx="8305800" cy="16002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                A                             B</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See next question</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886200"/>
            <a:ext cx="8305800" cy="609600"/>
          </a:xfrm>
        </p:spPr>
        <p:txBody>
          <a:bodyPr>
            <a:normAutofit/>
          </a:bodyPr>
          <a:lstStyle/>
          <a:p>
            <a:pPr algn="l"/>
            <a:r>
              <a:rPr lang="en-US" sz="2400" b="1" dirty="0" smtClean="0"/>
              <a:t>30.  Which of the following is correct?</a:t>
            </a:r>
            <a:endParaRPr lang="en-US" sz="2400" b="1" dirty="0"/>
          </a:p>
        </p:txBody>
      </p:sp>
      <p:pic>
        <p:nvPicPr>
          <p:cNvPr id="117763" name="Picture 3"/>
          <p:cNvPicPr>
            <a:picLocks noChangeAspect="1" noChangeArrowheads="1"/>
          </p:cNvPicPr>
          <p:nvPr/>
        </p:nvPicPr>
        <p:blipFill>
          <a:blip r:embed="rId4" cstate="print"/>
          <a:srcRect/>
          <a:stretch>
            <a:fillRect/>
          </a:stretch>
        </p:blipFill>
        <p:spPr bwMode="auto">
          <a:xfrm>
            <a:off x="533400" y="0"/>
            <a:ext cx="3048000" cy="3742178"/>
          </a:xfrm>
          <a:prstGeom prst="rect">
            <a:avLst/>
          </a:prstGeom>
          <a:noFill/>
          <a:ln w="9525">
            <a:noFill/>
            <a:miter lim="800000"/>
            <a:headEnd/>
            <a:tailEnd/>
          </a:ln>
        </p:spPr>
      </p:pic>
      <p:pic>
        <p:nvPicPr>
          <p:cNvPr id="117764" name="Picture 4"/>
          <p:cNvPicPr>
            <a:picLocks noChangeAspect="1" noChangeArrowheads="1"/>
          </p:cNvPicPr>
          <p:nvPr/>
        </p:nvPicPr>
        <p:blipFill>
          <a:blip r:embed="rId5" cstate="print"/>
          <a:srcRect/>
          <a:stretch>
            <a:fillRect/>
          </a:stretch>
        </p:blipFill>
        <p:spPr bwMode="auto">
          <a:xfrm>
            <a:off x="5486400" y="0"/>
            <a:ext cx="3124200" cy="3859792"/>
          </a:xfrm>
          <a:prstGeom prst="rect">
            <a:avLst/>
          </a:prstGeom>
          <a:noFill/>
          <a:ln w="9525">
            <a:noFill/>
            <a:miter lim="800000"/>
            <a:headEnd/>
            <a:tailEnd/>
          </a:ln>
        </p:spPr>
      </p:pic>
      <p:sp>
        <p:nvSpPr>
          <p:cNvPr id="8" name="TPQuestion"/>
          <p:cNvSpPr txBox="1">
            <a:spLocks/>
          </p:cNvSpPr>
          <p:nvPr/>
        </p:nvSpPr>
        <p:spPr>
          <a:xfrm>
            <a:off x="533400" y="3657600"/>
            <a:ext cx="8305800" cy="457200"/>
          </a:xfrm>
          <a:prstGeom prst="rect">
            <a:avLst/>
          </a:prstGeom>
        </p:spPr>
        <p:txBody>
          <a:bodyPr vert="horz" lIns="91440" tIns="45720" rIns="91440" bIns="45720" rtlCol="0" anchor="ctr">
            <a:normAutofit fontScale="6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              A                                                               B</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PAnswers"/>
          <p:cNvSpPr>
            <a:spLocks noGrp="1"/>
          </p:cNvSpPr>
          <p:nvPr>
            <p:ph type="body" idx="1"/>
            <p:custDataLst>
              <p:tags r:id="rId2"/>
            </p:custDataLst>
          </p:nvPr>
        </p:nvSpPr>
        <p:spPr>
          <a:xfrm>
            <a:off x="457200" y="4572000"/>
            <a:ext cx="5791200" cy="1828800"/>
          </a:xfrm>
        </p:spPr>
        <p:txBody>
          <a:bodyPr>
            <a:noAutofit/>
          </a:bodyPr>
          <a:lstStyle/>
          <a:p>
            <a:pPr marL="514350" indent="-514350">
              <a:buFont typeface="Arial" pitchFamily="34" charset="0"/>
              <a:buAutoNum type="arabicPeriod"/>
            </a:pPr>
            <a:r>
              <a:rPr lang="en-US" sz="2400" dirty="0" smtClean="0"/>
              <a:t>A = monopoly;  B = pure competition</a:t>
            </a:r>
          </a:p>
          <a:p>
            <a:pPr marL="514350" indent="-514350">
              <a:buFont typeface="Arial" pitchFamily="34" charset="0"/>
              <a:buAutoNum type="arabicPeriod"/>
            </a:pPr>
            <a:r>
              <a:rPr lang="en-US" sz="2400" dirty="0" smtClean="0"/>
              <a:t>Both A and B are pure competition</a:t>
            </a:r>
          </a:p>
          <a:p>
            <a:pPr marL="514350" indent="-514350">
              <a:buFont typeface="Arial" pitchFamily="34" charset="0"/>
              <a:buAutoNum type="arabicPeriod"/>
            </a:pPr>
            <a:r>
              <a:rPr lang="en-US" sz="2400" dirty="0" smtClean="0"/>
              <a:t>Both A and B are monopolies</a:t>
            </a:r>
          </a:p>
          <a:p>
            <a:pPr marL="514350" indent="-514350">
              <a:buFont typeface="Arial" pitchFamily="34" charset="0"/>
              <a:buAutoNum type="arabicPeriod"/>
            </a:pPr>
            <a:r>
              <a:rPr lang="en-US" sz="2400" dirty="0" smtClean="0"/>
              <a:t>A = pure comp; B = Monopoly</a:t>
            </a:r>
            <a:endParaRPr lang="en-US" sz="2400" dirty="0"/>
          </a:p>
        </p:txBody>
      </p:sp>
    </p:spTree>
    <p:custDataLst>
      <p:tags r:id="rId1"/>
    </p:custDataLst>
    <p:extLst>
      <p:ext uri="{BB962C8B-B14F-4D97-AF65-F5344CB8AC3E}">
        <p14:creationId xmlns:p14="http://schemas.microsoft.com/office/powerpoint/2010/main" val="11808185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886200"/>
            <a:ext cx="8305800" cy="609600"/>
          </a:xfrm>
        </p:spPr>
        <p:txBody>
          <a:bodyPr>
            <a:normAutofit/>
          </a:bodyPr>
          <a:lstStyle/>
          <a:p>
            <a:pPr algn="l"/>
            <a:r>
              <a:rPr lang="en-US" sz="2400" b="1" dirty="0" smtClean="0">
                <a:solidFill>
                  <a:srgbClr val="0070C0"/>
                </a:solidFill>
              </a:rPr>
              <a:t>30.  Which of the following is correct?</a:t>
            </a:r>
            <a:endParaRPr lang="en-US" sz="2400" b="1" dirty="0">
              <a:solidFill>
                <a:srgbClr val="0070C0"/>
              </a:solidFill>
            </a:endParaRPr>
          </a:p>
        </p:txBody>
      </p:sp>
      <p:pic>
        <p:nvPicPr>
          <p:cNvPr id="117763" name="Picture 3"/>
          <p:cNvPicPr>
            <a:picLocks noChangeAspect="1" noChangeArrowheads="1"/>
          </p:cNvPicPr>
          <p:nvPr/>
        </p:nvPicPr>
        <p:blipFill>
          <a:blip r:embed="rId5" cstate="print"/>
          <a:srcRect/>
          <a:stretch>
            <a:fillRect/>
          </a:stretch>
        </p:blipFill>
        <p:spPr bwMode="auto">
          <a:xfrm>
            <a:off x="533400" y="0"/>
            <a:ext cx="3048000" cy="3742178"/>
          </a:xfrm>
          <a:prstGeom prst="rect">
            <a:avLst/>
          </a:prstGeom>
          <a:noFill/>
          <a:ln w="9525">
            <a:noFill/>
            <a:miter lim="800000"/>
            <a:headEnd/>
            <a:tailEnd/>
          </a:ln>
        </p:spPr>
      </p:pic>
      <p:pic>
        <p:nvPicPr>
          <p:cNvPr id="117764" name="Picture 4"/>
          <p:cNvPicPr>
            <a:picLocks noChangeAspect="1" noChangeArrowheads="1"/>
          </p:cNvPicPr>
          <p:nvPr/>
        </p:nvPicPr>
        <p:blipFill>
          <a:blip r:embed="rId6" cstate="print"/>
          <a:srcRect/>
          <a:stretch>
            <a:fillRect/>
          </a:stretch>
        </p:blipFill>
        <p:spPr bwMode="auto">
          <a:xfrm>
            <a:off x="5486400" y="0"/>
            <a:ext cx="3124200" cy="3859792"/>
          </a:xfrm>
          <a:prstGeom prst="rect">
            <a:avLst/>
          </a:prstGeom>
          <a:noFill/>
          <a:ln w="9525">
            <a:noFill/>
            <a:miter lim="800000"/>
            <a:headEnd/>
            <a:tailEnd/>
          </a:ln>
        </p:spPr>
      </p:pic>
      <p:sp>
        <p:nvSpPr>
          <p:cNvPr id="8" name="TPQuestion"/>
          <p:cNvSpPr txBox="1">
            <a:spLocks/>
          </p:cNvSpPr>
          <p:nvPr/>
        </p:nvSpPr>
        <p:spPr>
          <a:xfrm>
            <a:off x="533400" y="3657600"/>
            <a:ext cx="8305800" cy="457200"/>
          </a:xfrm>
          <a:prstGeom prst="rect">
            <a:avLst/>
          </a:prstGeom>
        </p:spPr>
        <p:txBody>
          <a:bodyPr vert="horz" lIns="91440" tIns="45720" rIns="91440" bIns="45720" rtlCol="0" anchor="ctr">
            <a:normAutofit fontScale="6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              A                                                               B</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PAnswers"/>
          <p:cNvSpPr>
            <a:spLocks noGrp="1"/>
          </p:cNvSpPr>
          <p:nvPr>
            <p:ph type="body" idx="1"/>
            <p:custDataLst>
              <p:tags r:id="rId2"/>
            </p:custDataLst>
          </p:nvPr>
        </p:nvSpPr>
        <p:spPr>
          <a:xfrm>
            <a:off x="457200" y="4572000"/>
            <a:ext cx="5791200" cy="1828800"/>
          </a:xfrm>
        </p:spPr>
        <p:txBody>
          <a:bodyPr>
            <a:noAutofit/>
          </a:bodyPr>
          <a:lstStyle/>
          <a:p>
            <a:pPr marL="514350" indent="-514350">
              <a:buFont typeface="Arial" pitchFamily="34" charset="0"/>
              <a:buAutoNum type="arabicPeriod"/>
            </a:pPr>
            <a:r>
              <a:rPr lang="en-US" sz="2400" dirty="0" smtClean="0"/>
              <a:t>A = monopoly;  B = pure competition</a:t>
            </a:r>
          </a:p>
          <a:p>
            <a:pPr marL="514350" indent="-514350">
              <a:buFont typeface="Arial" pitchFamily="34" charset="0"/>
              <a:buAutoNum type="arabicPeriod"/>
            </a:pPr>
            <a:r>
              <a:rPr lang="en-US" sz="2400" dirty="0" smtClean="0"/>
              <a:t>Both A and B are pure competition</a:t>
            </a:r>
          </a:p>
          <a:p>
            <a:pPr marL="514350" indent="-514350">
              <a:buFont typeface="Arial" pitchFamily="34" charset="0"/>
              <a:buAutoNum type="arabicPeriod"/>
            </a:pPr>
            <a:r>
              <a:rPr lang="en-US" sz="2400" dirty="0" smtClean="0"/>
              <a:t>Both A and B are monopolies</a:t>
            </a:r>
          </a:p>
          <a:p>
            <a:pPr marL="514350" indent="-514350">
              <a:buFont typeface="Arial" pitchFamily="34" charset="0"/>
              <a:buAutoNum type="arabicPeriod"/>
            </a:pPr>
            <a:r>
              <a:rPr lang="en-US" sz="2400" dirty="0" smtClean="0"/>
              <a:t>A=pure comp; B = Monopoly</a:t>
            </a:r>
            <a:endParaRPr lang="en-US" sz="2400" dirty="0"/>
          </a:p>
        </p:txBody>
      </p:sp>
      <p:sp>
        <p:nvSpPr>
          <p:cNvPr id="5" name="CorShape1"/>
          <p:cNvSpPr/>
          <p:nvPr>
            <p:custDataLst>
              <p:tags r:id="rId3"/>
            </p:custDataLst>
          </p:nvPr>
        </p:nvSpPr>
        <p:spPr>
          <a:xfrm rot="10800000">
            <a:off x="243840" y="5950204"/>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6505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4097" y="30480"/>
            <a:ext cx="8991600" cy="1264920"/>
          </a:xfrm>
        </p:spPr>
        <p:txBody>
          <a:bodyPr>
            <a:normAutofit fontScale="90000"/>
          </a:bodyPr>
          <a:lstStyle/>
          <a:p>
            <a:pPr algn="l"/>
            <a:r>
              <a:rPr lang="en-US" b="1" dirty="0" smtClean="0"/>
              <a:t>31. Which of the following is probably not a method of product differentiation?</a:t>
            </a:r>
            <a:endParaRPr lang="en-US" b="1" dirty="0"/>
          </a:p>
        </p:txBody>
      </p:sp>
      <p:sp>
        <p:nvSpPr>
          <p:cNvPr id="3" name="TPAnswers"/>
          <p:cNvSpPr>
            <a:spLocks noGrp="1"/>
          </p:cNvSpPr>
          <p:nvPr>
            <p:ph type="body" idx="1"/>
            <p:custDataLst>
              <p:tags r:id="rId2"/>
            </p:custDataLst>
          </p:nvPr>
        </p:nvSpPr>
        <p:spPr>
          <a:xfrm>
            <a:off x="557236" y="1371600"/>
            <a:ext cx="5181600" cy="3992563"/>
          </a:xfrm>
        </p:spPr>
        <p:txBody>
          <a:bodyPr>
            <a:normAutofit/>
          </a:bodyPr>
          <a:lstStyle/>
          <a:p>
            <a:pPr marL="514350" indent="-514350">
              <a:buFont typeface="Arial" pitchFamily="34" charset="0"/>
              <a:buAutoNum type="arabicPeriod"/>
            </a:pPr>
            <a:r>
              <a:rPr lang="en-US" dirty="0" smtClean="0"/>
              <a:t>Product packaging</a:t>
            </a:r>
          </a:p>
          <a:p>
            <a:pPr marL="514350" indent="-514350">
              <a:buFont typeface="Arial" pitchFamily="34" charset="0"/>
              <a:buAutoNum type="arabicPeriod"/>
            </a:pPr>
            <a:r>
              <a:rPr lang="en-US" dirty="0" smtClean="0"/>
              <a:t>Large number of sellers</a:t>
            </a:r>
          </a:p>
          <a:p>
            <a:pPr marL="514350" indent="-514350">
              <a:buFont typeface="Arial" pitchFamily="34" charset="0"/>
              <a:buAutoNum type="arabicPeriod"/>
            </a:pPr>
            <a:r>
              <a:rPr lang="en-US" dirty="0" smtClean="0"/>
              <a:t>Brand name loyalty</a:t>
            </a:r>
          </a:p>
          <a:p>
            <a:pPr marL="514350" indent="-514350">
              <a:buFont typeface="Arial" pitchFamily="34" charset="0"/>
              <a:buAutoNum type="arabicPeriod"/>
            </a:pPr>
            <a:r>
              <a:rPr lang="en-US" dirty="0" smtClean="0"/>
              <a:t>Advertising</a:t>
            </a:r>
            <a:endParaRPr lang="en-US" dirty="0"/>
          </a:p>
        </p:txBody>
      </p:sp>
    </p:spTree>
    <p:custDataLst>
      <p:tags r:id="rId1"/>
    </p:custDataLst>
    <p:extLst>
      <p:ext uri="{BB962C8B-B14F-4D97-AF65-F5344CB8AC3E}">
        <p14:creationId xmlns:p14="http://schemas.microsoft.com/office/powerpoint/2010/main" val="22841258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24097" y="30480"/>
            <a:ext cx="8991600" cy="1264920"/>
          </a:xfrm>
        </p:spPr>
        <p:txBody>
          <a:bodyPr>
            <a:normAutofit fontScale="90000"/>
          </a:bodyPr>
          <a:lstStyle/>
          <a:p>
            <a:pPr algn="l"/>
            <a:r>
              <a:rPr lang="en-US" b="1" dirty="0" smtClean="0">
                <a:solidFill>
                  <a:srgbClr val="0070C0"/>
                </a:solidFill>
              </a:rPr>
              <a:t>31. Which of the following is probably not a method of product differentiation?</a:t>
            </a:r>
            <a:endParaRPr lang="en-US" b="1" dirty="0">
              <a:solidFill>
                <a:srgbClr val="0070C0"/>
              </a:solidFill>
            </a:endParaRPr>
          </a:p>
        </p:txBody>
      </p:sp>
      <p:sp>
        <p:nvSpPr>
          <p:cNvPr id="7" name="CorShape1"/>
          <p:cNvSpPr/>
          <p:nvPr>
            <p:custDataLst>
              <p:tags r:id="rId2"/>
            </p:custDataLst>
          </p:nvPr>
        </p:nvSpPr>
        <p:spPr>
          <a:xfrm rot="10800000">
            <a:off x="212522" y="2133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557236" y="1371600"/>
            <a:ext cx="5181600" cy="3992563"/>
          </a:xfrm>
        </p:spPr>
        <p:txBody>
          <a:bodyPr>
            <a:normAutofit/>
          </a:bodyPr>
          <a:lstStyle/>
          <a:p>
            <a:pPr marL="514350" indent="-514350">
              <a:buFont typeface="Arial" pitchFamily="34" charset="0"/>
              <a:buAutoNum type="arabicPeriod"/>
            </a:pPr>
            <a:r>
              <a:rPr lang="en-US" dirty="0" smtClean="0"/>
              <a:t>Product packaging</a:t>
            </a:r>
          </a:p>
          <a:p>
            <a:pPr marL="514350" indent="-514350">
              <a:buFont typeface="Arial" pitchFamily="34" charset="0"/>
              <a:buAutoNum type="arabicPeriod"/>
            </a:pPr>
            <a:r>
              <a:rPr lang="en-US" dirty="0" smtClean="0"/>
              <a:t>Large number of sellers</a:t>
            </a:r>
          </a:p>
          <a:p>
            <a:pPr marL="514350" indent="-514350">
              <a:buFont typeface="Arial" pitchFamily="34" charset="0"/>
              <a:buAutoNum type="arabicPeriod"/>
            </a:pPr>
            <a:r>
              <a:rPr lang="en-US" dirty="0" smtClean="0"/>
              <a:t>Brand name loyalty</a:t>
            </a:r>
          </a:p>
          <a:p>
            <a:pPr marL="514350" indent="-514350">
              <a:buFont typeface="Arial" pitchFamily="34" charset="0"/>
              <a:buAutoNum type="arabicPeriod"/>
            </a:pPr>
            <a:r>
              <a:rPr lang="en-US" dirty="0" smtClean="0"/>
              <a:t>Advertising</a:t>
            </a:r>
            <a:endParaRPr lang="en-US" dirty="0"/>
          </a:p>
        </p:txBody>
      </p:sp>
    </p:spTree>
    <p:custDataLst>
      <p:tags r:id="rId1"/>
    </p:custDataLst>
    <p:extLst>
      <p:ext uri="{BB962C8B-B14F-4D97-AF65-F5344CB8AC3E}">
        <p14:creationId xmlns:p14="http://schemas.microsoft.com/office/powerpoint/2010/main" val="173638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u="sng" dirty="0" smtClean="0"/>
              <a:t>Exam 3 Review</a:t>
            </a:r>
            <a:endParaRPr lang="en-US" b="1" u="sng" dirty="0"/>
          </a:p>
        </p:txBody>
      </p:sp>
      <p:sp>
        <p:nvSpPr>
          <p:cNvPr id="5" name="TextBox 4"/>
          <p:cNvSpPr txBox="1"/>
          <p:nvPr/>
        </p:nvSpPr>
        <p:spPr>
          <a:xfrm>
            <a:off x="762000" y="1828800"/>
            <a:ext cx="8153400" cy="3416320"/>
          </a:xfrm>
          <a:prstGeom prst="rect">
            <a:avLst/>
          </a:prstGeom>
          <a:noFill/>
        </p:spPr>
        <p:txBody>
          <a:bodyPr wrap="square" rtlCol="0">
            <a:spAutoFit/>
          </a:bodyPr>
          <a:lstStyle/>
          <a:p>
            <a:pPr algn="ctr"/>
            <a:r>
              <a:rPr lang="en-US" sz="5400" b="1" dirty="0" smtClean="0">
                <a:solidFill>
                  <a:schemeClr val="tx1"/>
                </a:solidFill>
              </a:rPr>
              <a:t>Do you understand</a:t>
            </a:r>
          </a:p>
          <a:p>
            <a:pPr algn="ctr"/>
            <a:r>
              <a:rPr lang="en-US" sz="5400" b="1" dirty="0" smtClean="0">
                <a:solidFill>
                  <a:schemeClr val="tx1"/>
                </a:solidFill>
              </a:rPr>
              <a:t> each of the </a:t>
            </a:r>
          </a:p>
          <a:p>
            <a:pPr algn="ctr"/>
            <a:r>
              <a:rPr lang="en-US" sz="5400" b="1" u="sng" smtClean="0">
                <a:solidFill>
                  <a:schemeClr val="tx1"/>
                </a:solidFill>
              </a:rPr>
              <a:t>Outcomes </a:t>
            </a:r>
            <a:r>
              <a:rPr lang="en-US" sz="5400" b="1" dirty="0" smtClean="0">
                <a:solidFill>
                  <a:schemeClr val="tx1"/>
                </a:solidFill>
              </a:rPr>
              <a:t>listed on our </a:t>
            </a:r>
          </a:p>
          <a:p>
            <a:pPr algn="ctr"/>
            <a:r>
              <a:rPr lang="en-US" sz="5400" b="1" dirty="0" smtClean="0">
                <a:solidFill>
                  <a:schemeClr val="tx1"/>
                </a:solidFill>
              </a:rPr>
              <a:t>LESSONS page?</a:t>
            </a:r>
            <a:endParaRPr lang="en-US" sz="5400" b="1" dirty="0">
              <a:solidFill>
                <a:schemeClr val="tx1"/>
              </a:solidFill>
            </a:endParaRPr>
          </a:p>
        </p:txBody>
      </p:sp>
      <p:sp>
        <p:nvSpPr>
          <p:cNvPr id="7" name="TextBox 6"/>
          <p:cNvSpPr txBox="1"/>
          <p:nvPr/>
        </p:nvSpPr>
        <p:spPr>
          <a:xfrm>
            <a:off x="762000" y="1066801"/>
            <a:ext cx="7924800" cy="984885"/>
          </a:xfrm>
          <a:prstGeom prst="rect">
            <a:avLst/>
          </a:prstGeom>
          <a:noFill/>
        </p:spPr>
        <p:txBody>
          <a:bodyPr wrap="square" rtlCol="0">
            <a:spAutoFit/>
          </a:bodyPr>
          <a:lstStyle/>
          <a:p>
            <a:r>
              <a:rPr lang="en-US" sz="4000" dirty="0" smtClean="0">
                <a:solidFill>
                  <a:schemeClr val="tx1"/>
                </a:solidFill>
              </a:rPr>
              <a:t>Study Ideas:</a:t>
            </a:r>
          </a:p>
          <a:p>
            <a:endParaRPr lang="en-US" dirty="0"/>
          </a:p>
        </p:txBody>
      </p:sp>
    </p:spTree>
    <p:custDataLst>
      <p:tags r:id="rId1"/>
    </p:custDataLst>
    <p:extLst>
      <p:ext uri="{BB962C8B-B14F-4D97-AF65-F5344CB8AC3E}">
        <p14:creationId xmlns:p14="http://schemas.microsoft.com/office/powerpoint/2010/main" val="18643167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6858000" cy="2057400"/>
          </a:xfrm>
        </p:spPr>
        <p:txBody>
          <a:bodyPr>
            <a:normAutofit fontScale="90000"/>
          </a:bodyPr>
          <a:lstStyle/>
          <a:p>
            <a:pPr algn="l"/>
            <a:r>
              <a:rPr lang="en-US" b="1" dirty="0" smtClean="0"/>
              <a:t>32. Product differentiation matters for monopolistically competitive firms because :</a:t>
            </a:r>
            <a:endParaRPr lang="en-US" b="1" dirty="0"/>
          </a:p>
        </p:txBody>
      </p:sp>
      <p:sp>
        <p:nvSpPr>
          <p:cNvPr id="3" name="TPAnswers"/>
          <p:cNvSpPr>
            <a:spLocks noGrp="1"/>
          </p:cNvSpPr>
          <p:nvPr>
            <p:ph type="body" idx="1"/>
            <p:custDataLst>
              <p:tags r:id="rId2"/>
            </p:custDataLst>
          </p:nvPr>
        </p:nvSpPr>
        <p:spPr>
          <a:xfrm>
            <a:off x="457200" y="2209800"/>
            <a:ext cx="8382000" cy="3916363"/>
          </a:xfrm>
        </p:spPr>
        <p:txBody>
          <a:bodyPr>
            <a:normAutofit/>
          </a:bodyPr>
          <a:lstStyle/>
          <a:p>
            <a:pPr marL="514350" indent="-514350">
              <a:buFont typeface="Arial" pitchFamily="34" charset="0"/>
              <a:buAutoNum type="arabicPeriod"/>
            </a:pPr>
            <a:r>
              <a:rPr lang="en-US" dirty="0" smtClean="0"/>
              <a:t>It makes their demand downward sloping</a:t>
            </a:r>
          </a:p>
          <a:p>
            <a:pPr marL="514350" indent="-514350">
              <a:buFont typeface="Arial" pitchFamily="34" charset="0"/>
              <a:buAutoNum type="arabicPeriod"/>
            </a:pPr>
            <a:r>
              <a:rPr lang="en-US" dirty="0" smtClean="0"/>
              <a:t>Makes their demand perfectly elastic</a:t>
            </a:r>
          </a:p>
          <a:p>
            <a:pPr marL="514350" indent="-514350">
              <a:buFont typeface="Arial" pitchFamily="34" charset="0"/>
              <a:buAutoNum type="arabicPeriod"/>
            </a:pPr>
            <a:r>
              <a:rPr lang="en-US" dirty="0" smtClean="0"/>
              <a:t>It forces them to accept the market price for their product</a:t>
            </a:r>
          </a:p>
          <a:p>
            <a:pPr marL="514350" indent="-514350">
              <a:buFont typeface="Arial" pitchFamily="34" charset="0"/>
              <a:buAutoNum type="arabicPeriod"/>
            </a:pPr>
            <a:r>
              <a:rPr lang="en-US" dirty="0" smtClean="0"/>
              <a:t>It makes the demand for </a:t>
            </a:r>
            <a:r>
              <a:rPr lang="en-US" u="sng" dirty="0" smtClean="0"/>
              <a:t>their</a:t>
            </a:r>
            <a:r>
              <a:rPr lang="en-US" dirty="0" smtClean="0"/>
              <a:t> products more elastic</a:t>
            </a:r>
            <a:endParaRPr lang="en-US" dirty="0"/>
          </a:p>
        </p:txBody>
      </p:sp>
    </p:spTree>
    <p:custDataLst>
      <p:tags r:id="rId1"/>
    </p:custDataLst>
    <p:extLst>
      <p:ext uri="{BB962C8B-B14F-4D97-AF65-F5344CB8AC3E}">
        <p14:creationId xmlns:p14="http://schemas.microsoft.com/office/powerpoint/2010/main" val="34558870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6858000" cy="2057400"/>
          </a:xfrm>
        </p:spPr>
        <p:txBody>
          <a:bodyPr>
            <a:normAutofit fontScale="90000"/>
          </a:bodyPr>
          <a:lstStyle/>
          <a:p>
            <a:pPr algn="l"/>
            <a:r>
              <a:rPr lang="en-US" b="1" dirty="0" smtClean="0">
                <a:solidFill>
                  <a:srgbClr val="0070C0"/>
                </a:solidFill>
              </a:rPr>
              <a:t>32. Product differentiation matters for monopolistically competitive firms because :</a:t>
            </a:r>
            <a:endParaRPr lang="en-US" b="1" dirty="0">
              <a:solidFill>
                <a:srgbClr val="0070C0"/>
              </a:solidFill>
            </a:endParaRPr>
          </a:p>
        </p:txBody>
      </p:sp>
      <p:sp>
        <p:nvSpPr>
          <p:cNvPr id="7" name="CorShape1"/>
          <p:cNvSpPr/>
          <p:nvPr>
            <p:custDataLst>
              <p:tags r:id="rId2"/>
            </p:custDataLst>
          </p:nvPr>
        </p:nvSpPr>
        <p:spPr>
          <a:xfrm rot="10800000">
            <a:off x="194766" y="2286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209800"/>
            <a:ext cx="8382000" cy="3916363"/>
          </a:xfrm>
        </p:spPr>
        <p:txBody>
          <a:bodyPr>
            <a:normAutofit/>
          </a:bodyPr>
          <a:lstStyle/>
          <a:p>
            <a:pPr marL="514350" indent="-514350">
              <a:buFont typeface="Arial" pitchFamily="34" charset="0"/>
              <a:buAutoNum type="arabicPeriod"/>
            </a:pPr>
            <a:r>
              <a:rPr lang="en-US" dirty="0" smtClean="0"/>
              <a:t>It makes their demand downward sloping</a:t>
            </a:r>
          </a:p>
          <a:p>
            <a:pPr marL="514350" indent="-514350">
              <a:buFont typeface="Arial" pitchFamily="34" charset="0"/>
              <a:buAutoNum type="arabicPeriod"/>
            </a:pPr>
            <a:r>
              <a:rPr lang="en-US" dirty="0" smtClean="0"/>
              <a:t>Makes their demand perfectly elastic</a:t>
            </a:r>
          </a:p>
          <a:p>
            <a:pPr marL="514350" indent="-514350">
              <a:buFont typeface="Arial" pitchFamily="34" charset="0"/>
              <a:buAutoNum type="arabicPeriod"/>
            </a:pPr>
            <a:r>
              <a:rPr lang="en-US" dirty="0" smtClean="0"/>
              <a:t>It forces them to accept the market price for their product</a:t>
            </a:r>
          </a:p>
          <a:p>
            <a:pPr marL="514350" indent="-514350">
              <a:buFont typeface="Arial" pitchFamily="34" charset="0"/>
              <a:buAutoNum type="arabicPeriod"/>
            </a:pPr>
            <a:r>
              <a:rPr lang="en-US" dirty="0" smtClean="0"/>
              <a:t>It makes the demand for </a:t>
            </a:r>
            <a:r>
              <a:rPr lang="en-US" u="sng" dirty="0" smtClean="0"/>
              <a:t>their</a:t>
            </a:r>
            <a:r>
              <a:rPr lang="en-US" dirty="0" smtClean="0"/>
              <a:t> products more elastic</a:t>
            </a:r>
            <a:endParaRPr lang="en-US" dirty="0"/>
          </a:p>
        </p:txBody>
      </p:sp>
    </p:spTree>
    <p:custDataLst>
      <p:tags r:id="rId1"/>
    </p:custDataLst>
    <p:extLst>
      <p:ext uri="{BB962C8B-B14F-4D97-AF65-F5344CB8AC3E}">
        <p14:creationId xmlns:p14="http://schemas.microsoft.com/office/powerpoint/2010/main" val="115297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4572000" cy="2971800"/>
          </a:xfrm>
        </p:spPr>
        <p:txBody>
          <a:bodyPr>
            <a:normAutofit fontScale="90000"/>
          </a:bodyPr>
          <a:lstStyle/>
          <a:p>
            <a:pPr algn="l"/>
            <a:r>
              <a:rPr lang="en-US" sz="3600" b="1" dirty="0" smtClean="0"/>
              <a:t>33. What is the profit-maximizing output and price for this monopolistically competitive firm?</a:t>
            </a:r>
            <a:r>
              <a:rPr lang="en-US" dirty="0" smtClean="0"/>
              <a:t/>
            </a:r>
            <a:br>
              <a:rPr lang="en-US" dirty="0" smtClean="0"/>
            </a:br>
            <a:r>
              <a:rPr lang="en-US" b="1" dirty="0" smtClean="0"/>
              <a:t> </a:t>
            </a:r>
            <a:endParaRPr lang="en-US" b="1" dirty="0"/>
          </a:p>
        </p:txBody>
      </p:sp>
      <p:pic>
        <p:nvPicPr>
          <p:cNvPr id="5" name="Picture 4" descr="11asrtable.jpg"/>
          <p:cNvPicPr>
            <a:picLocks noChangeAspect="1"/>
          </p:cNvPicPr>
          <p:nvPr/>
        </p:nvPicPr>
        <p:blipFill>
          <a:blip r:embed="rId4" cstate="print"/>
          <a:stretch>
            <a:fillRect/>
          </a:stretch>
        </p:blipFill>
        <p:spPr>
          <a:xfrm>
            <a:off x="4572000" y="381000"/>
            <a:ext cx="5080000" cy="3200400"/>
          </a:xfrm>
          <a:prstGeom prst="rect">
            <a:avLst/>
          </a:prstGeom>
        </p:spPr>
      </p:pic>
      <p:sp>
        <p:nvSpPr>
          <p:cNvPr id="3" name="TPAnswers"/>
          <p:cNvSpPr>
            <a:spLocks noGrp="1"/>
          </p:cNvSpPr>
          <p:nvPr>
            <p:ph type="body" idx="1"/>
            <p:custDataLst>
              <p:tags r:id="rId2"/>
            </p:custDataLst>
          </p:nvPr>
        </p:nvSpPr>
        <p:spPr>
          <a:xfrm>
            <a:off x="457200" y="3200400"/>
            <a:ext cx="5334000" cy="3276600"/>
          </a:xfrm>
        </p:spPr>
        <p:txBody>
          <a:bodyPr>
            <a:normAutofit/>
          </a:bodyPr>
          <a:lstStyle/>
          <a:p>
            <a:pPr marL="514350" indent="-514350">
              <a:buFont typeface="Arial" pitchFamily="34" charset="0"/>
              <a:buAutoNum type="arabicPeriod"/>
            </a:pPr>
            <a:r>
              <a:rPr lang="en-US" dirty="0" smtClean="0"/>
              <a:t>P = 12; Q = 5</a:t>
            </a:r>
          </a:p>
          <a:p>
            <a:pPr marL="514350" indent="-514350">
              <a:buFont typeface="Arial" pitchFamily="34" charset="0"/>
              <a:buAutoNum type="arabicPeriod"/>
            </a:pPr>
            <a:r>
              <a:rPr lang="en-US" dirty="0" smtClean="0"/>
              <a:t>P = 14; Q = 4</a:t>
            </a:r>
          </a:p>
          <a:p>
            <a:pPr marL="514350" indent="-514350">
              <a:buFont typeface="Arial" pitchFamily="34" charset="0"/>
              <a:buAutoNum type="arabicPeriod"/>
            </a:pPr>
            <a:r>
              <a:rPr lang="en-US" dirty="0" smtClean="0"/>
              <a:t>P = 16; Q = 3</a:t>
            </a:r>
          </a:p>
          <a:p>
            <a:pPr marL="514350" indent="-514350">
              <a:buFont typeface="Arial" pitchFamily="34" charset="0"/>
              <a:buAutoNum type="arabicPeriod"/>
            </a:pPr>
            <a:r>
              <a:rPr lang="en-US" dirty="0" smtClean="0"/>
              <a:t>P = 18; Q = 2</a:t>
            </a:r>
          </a:p>
        </p:txBody>
      </p:sp>
    </p:spTree>
    <p:custDataLst>
      <p:tags r:id="rId1"/>
    </p:custDataLst>
    <p:extLst>
      <p:ext uri="{BB962C8B-B14F-4D97-AF65-F5344CB8AC3E}">
        <p14:creationId xmlns:p14="http://schemas.microsoft.com/office/powerpoint/2010/main" val="12537608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76200"/>
            <a:ext cx="4572000" cy="2971800"/>
          </a:xfrm>
        </p:spPr>
        <p:txBody>
          <a:bodyPr>
            <a:normAutofit fontScale="90000"/>
          </a:bodyPr>
          <a:lstStyle/>
          <a:p>
            <a:pPr algn="l"/>
            <a:r>
              <a:rPr lang="en-US" sz="3600" b="1" dirty="0" smtClean="0">
                <a:solidFill>
                  <a:srgbClr val="0070C0"/>
                </a:solidFill>
              </a:rPr>
              <a:t>33. What is the profit-maximizing output and price for this monopolistically competitive firm?</a:t>
            </a:r>
            <a:r>
              <a:rPr lang="en-US" dirty="0" smtClean="0"/>
              <a:t/>
            </a:r>
            <a:br>
              <a:rPr lang="en-US" dirty="0" smtClean="0"/>
            </a:br>
            <a:r>
              <a:rPr lang="en-US" b="1" dirty="0" smtClean="0"/>
              <a:t> </a:t>
            </a:r>
            <a:endParaRPr lang="en-US" b="1" dirty="0"/>
          </a:p>
        </p:txBody>
      </p:sp>
      <p:pic>
        <p:nvPicPr>
          <p:cNvPr id="5" name="Picture 4" descr="11asrtable.jpg"/>
          <p:cNvPicPr>
            <a:picLocks noChangeAspect="1"/>
          </p:cNvPicPr>
          <p:nvPr/>
        </p:nvPicPr>
        <p:blipFill>
          <a:blip r:embed="rId5" cstate="print"/>
          <a:stretch>
            <a:fillRect/>
          </a:stretch>
        </p:blipFill>
        <p:spPr>
          <a:xfrm>
            <a:off x="4572000" y="381000"/>
            <a:ext cx="5080000" cy="3200400"/>
          </a:xfrm>
          <a:prstGeom prst="rect">
            <a:avLst/>
          </a:prstGeom>
        </p:spPr>
      </p:pic>
      <p:sp>
        <p:nvSpPr>
          <p:cNvPr id="3" name="TPAnswers"/>
          <p:cNvSpPr>
            <a:spLocks noGrp="1"/>
          </p:cNvSpPr>
          <p:nvPr>
            <p:ph type="body" idx="1"/>
            <p:custDataLst>
              <p:tags r:id="rId2"/>
            </p:custDataLst>
          </p:nvPr>
        </p:nvSpPr>
        <p:spPr>
          <a:xfrm>
            <a:off x="457200" y="3200400"/>
            <a:ext cx="5334000" cy="3276600"/>
          </a:xfrm>
        </p:spPr>
        <p:txBody>
          <a:bodyPr>
            <a:normAutofit/>
          </a:bodyPr>
          <a:lstStyle/>
          <a:p>
            <a:pPr marL="514350" indent="-514350">
              <a:buFont typeface="Arial" pitchFamily="34" charset="0"/>
              <a:buAutoNum type="arabicPeriod"/>
            </a:pPr>
            <a:r>
              <a:rPr lang="en-US" dirty="0" smtClean="0"/>
              <a:t>P = 12; Q = 5</a:t>
            </a:r>
          </a:p>
          <a:p>
            <a:pPr marL="514350" indent="-514350">
              <a:buFont typeface="Arial" pitchFamily="34" charset="0"/>
              <a:buAutoNum type="arabicPeriod"/>
            </a:pPr>
            <a:r>
              <a:rPr lang="en-US" dirty="0" smtClean="0"/>
              <a:t>P = 14; Q = 4</a:t>
            </a:r>
          </a:p>
          <a:p>
            <a:pPr marL="514350" indent="-514350">
              <a:buFont typeface="Arial" pitchFamily="34" charset="0"/>
              <a:buAutoNum type="arabicPeriod"/>
            </a:pPr>
            <a:r>
              <a:rPr lang="en-US" dirty="0" smtClean="0"/>
              <a:t>P = 16; Q = 3</a:t>
            </a:r>
          </a:p>
          <a:p>
            <a:pPr marL="514350" indent="-514350">
              <a:buFont typeface="Arial" pitchFamily="34" charset="0"/>
              <a:buAutoNum type="arabicPeriod"/>
            </a:pPr>
            <a:r>
              <a:rPr lang="en-US" dirty="0" smtClean="0"/>
              <a:t>P = 18; Q = 2</a:t>
            </a:r>
          </a:p>
        </p:txBody>
      </p:sp>
      <p:sp>
        <p:nvSpPr>
          <p:cNvPr id="6" name="CorShape1"/>
          <p:cNvSpPr/>
          <p:nvPr>
            <p:custDataLst>
              <p:tags r:id="rId3"/>
            </p:custDataLst>
          </p:nvPr>
        </p:nvSpPr>
        <p:spPr>
          <a:xfrm rot="10800000">
            <a:off x="220955" y="3851529"/>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1440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304800"/>
            <a:ext cx="2819400" cy="2590800"/>
          </a:xfrm>
        </p:spPr>
        <p:txBody>
          <a:bodyPr>
            <a:normAutofit fontScale="90000"/>
          </a:bodyPr>
          <a:lstStyle/>
          <a:p>
            <a:pPr algn="l"/>
            <a:r>
              <a:rPr lang="en-US" sz="3600" b="1" dirty="0"/>
              <a:t>3</a:t>
            </a:r>
            <a:r>
              <a:rPr lang="en-US" sz="3600" b="1" dirty="0" smtClean="0"/>
              <a:t>4. If the SR is (b), then in the LR for </a:t>
            </a:r>
            <a:r>
              <a:rPr lang="en-US" sz="3600" b="1" dirty="0" err="1" smtClean="0"/>
              <a:t>Monop</a:t>
            </a:r>
            <a:r>
              <a:rPr lang="en-US" sz="3600" b="1" dirty="0" smtClean="0"/>
              <a:t>. Comp. firms:</a:t>
            </a:r>
            <a:endParaRPr lang="en-US" sz="3600" b="1" dirty="0"/>
          </a:p>
        </p:txBody>
      </p:sp>
      <p:pic>
        <p:nvPicPr>
          <p:cNvPr id="5" name="Picture 4" descr="11asrtext.jpg"/>
          <p:cNvPicPr>
            <a:picLocks noChangeAspect="1"/>
          </p:cNvPicPr>
          <p:nvPr/>
        </p:nvPicPr>
        <p:blipFill>
          <a:blip r:embed="rId4" cstate="print"/>
          <a:stretch>
            <a:fillRect/>
          </a:stretch>
        </p:blipFill>
        <p:spPr>
          <a:xfrm>
            <a:off x="2895600" y="304800"/>
            <a:ext cx="6248400" cy="2130461"/>
          </a:xfrm>
          <a:prstGeom prst="rect">
            <a:avLst/>
          </a:prstGeom>
        </p:spPr>
      </p:pic>
      <p:sp>
        <p:nvSpPr>
          <p:cNvPr id="3" name="TPAnswers"/>
          <p:cNvSpPr>
            <a:spLocks noGrp="1"/>
          </p:cNvSpPr>
          <p:nvPr>
            <p:ph type="body" idx="1"/>
            <p:custDataLst>
              <p:tags r:id="rId2"/>
            </p:custDataLst>
          </p:nvPr>
        </p:nvSpPr>
        <p:spPr>
          <a:xfrm>
            <a:off x="914400" y="2719916"/>
            <a:ext cx="5334000" cy="3179233"/>
          </a:xfrm>
        </p:spPr>
        <p:txBody>
          <a:bodyPr>
            <a:normAutofit fontScale="85000" lnSpcReduction="20000"/>
          </a:bodyPr>
          <a:lstStyle/>
          <a:p>
            <a:pPr marL="514350" indent="-514350">
              <a:buFont typeface="Arial" pitchFamily="34" charset="0"/>
              <a:buAutoNum type="arabicPeriod"/>
            </a:pPr>
            <a:r>
              <a:rPr lang="en-US" dirty="0" smtClean="0"/>
              <a:t>Entry is blocked so there will be no change</a:t>
            </a:r>
          </a:p>
          <a:p>
            <a:pPr marL="514350" indent="-514350">
              <a:buFont typeface="Arial" pitchFamily="34" charset="0"/>
              <a:buAutoNum type="arabicPeriod"/>
            </a:pPr>
            <a:r>
              <a:rPr lang="en-US" dirty="0" smtClean="0"/>
              <a:t>Firms will enter and demand will decrease</a:t>
            </a:r>
          </a:p>
          <a:p>
            <a:pPr marL="514350" indent="-514350">
              <a:buFont typeface="Arial" pitchFamily="34" charset="0"/>
              <a:buAutoNum type="arabicPeriod"/>
            </a:pPr>
            <a:r>
              <a:rPr lang="en-US" dirty="0" smtClean="0"/>
              <a:t>Firms will leave and supply will decrease</a:t>
            </a:r>
          </a:p>
          <a:p>
            <a:pPr marL="514350" indent="-514350">
              <a:buFont typeface="Arial" pitchFamily="34" charset="0"/>
              <a:buAutoNum type="arabicPeriod"/>
            </a:pPr>
            <a:r>
              <a:rPr lang="en-US" dirty="0" smtClean="0"/>
              <a:t>Firms will enter and demand will increase</a:t>
            </a:r>
            <a:endParaRPr lang="en-US" dirty="0"/>
          </a:p>
        </p:txBody>
      </p:sp>
    </p:spTree>
    <p:custDataLst>
      <p:tags r:id="rId1"/>
    </p:custDataLst>
    <p:extLst>
      <p:ext uri="{BB962C8B-B14F-4D97-AF65-F5344CB8AC3E}">
        <p14:creationId xmlns:p14="http://schemas.microsoft.com/office/powerpoint/2010/main" val="19638807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304800"/>
            <a:ext cx="2819400" cy="2590800"/>
          </a:xfrm>
        </p:spPr>
        <p:txBody>
          <a:bodyPr>
            <a:normAutofit fontScale="90000"/>
          </a:bodyPr>
          <a:lstStyle/>
          <a:p>
            <a:pPr algn="l"/>
            <a:r>
              <a:rPr lang="en-US" sz="3600" b="1" dirty="0">
                <a:solidFill>
                  <a:srgbClr val="0070C0"/>
                </a:solidFill>
              </a:rPr>
              <a:t>3</a:t>
            </a:r>
            <a:r>
              <a:rPr lang="en-US" sz="3600" b="1" dirty="0" smtClean="0">
                <a:solidFill>
                  <a:srgbClr val="0070C0"/>
                </a:solidFill>
              </a:rPr>
              <a:t>4. If the SR is (b), then in the LR for </a:t>
            </a:r>
            <a:r>
              <a:rPr lang="en-US" sz="3600" b="1" dirty="0" err="1" smtClean="0">
                <a:solidFill>
                  <a:srgbClr val="0070C0"/>
                </a:solidFill>
              </a:rPr>
              <a:t>Monop</a:t>
            </a:r>
            <a:r>
              <a:rPr lang="en-US" sz="3600" b="1" dirty="0" smtClean="0">
                <a:solidFill>
                  <a:srgbClr val="0070C0"/>
                </a:solidFill>
              </a:rPr>
              <a:t>. Comp. firms:</a:t>
            </a:r>
            <a:endParaRPr lang="en-US" sz="3600" b="1" dirty="0">
              <a:solidFill>
                <a:srgbClr val="0070C0"/>
              </a:solidFill>
            </a:endParaRPr>
          </a:p>
        </p:txBody>
      </p:sp>
      <p:pic>
        <p:nvPicPr>
          <p:cNvPr id="5" name="Picture 4" descr="11asrtext.jpg"/>
          <p:cNvPicPr>
            <a:picLocks noChangeAspect="1"/>
          </p:cNvPicPr>
          <p:nvPr/>
        </p:nvPicPr>
        <p:blipFill>
          <a:blip r:embed="rId5" cstate="print"/>
          <a:stretch>
            <a:fillRect/>
          </a:stretch>
        </p:blipFill>
        <p:spPr>
          <a:xfrm>
            <a:off x="2895600" y="304800"/>
            <a:ext cx="6248400" cy="2130461"/>
          </a:xfrm>
          <a:prstGeom prst="rect">
            <a:avLst/>
          </a:prstGeom>
        </p:spPr>
      </p:pic>
      <p:sp>
        <p:nvSpPr>
          <p:cNvPr id="8" name="CorShape1"/>
          <p:cNvSpPr/>
          <p:nvPr>
            <p:custDataLst>
              <p:tags r:id="rId2"/>
            </p:custDataLst>
          </p:nvPr>
        </p:nvSpPr>
        <p:spPr>
          <a:xfrm rot="10800000">
            <a:off x="559243" y="35052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914400" y="2719916"/>
            <a:ext cx="5334000" cy="3179233"/>
          </a:xfrm>
        </p:spPr>
        <p:txBody>
          <a:bodyPr>
            <a:normAutofit fontScale="85000" lnSpcReduction="20000"/>
          </a:bodyPr>
          <a:lstStyle/>
          <a:p>
            <a:pPr marL="514350" indent="-514350">
              <a:buFont typeface="Arial" pitchFamily="34" charset="0"/>
              <a:buAutoNum type="arabicPeriod"/>
            </a:pPr>
            <a:r>
              <a:rPr lang="en-US" dirty="0" smtClean="0"/>
              <a:t>Entry is blocked so there will be no change</a:t>
            </a:r>
          </a:p>
          <a:p>
            <a:pPr marL="514350" indent="-514350">
              <a:buFont typeface="Arial" pitchFamily="34" charset="0"/>
              <a:buAutoNum type="arabicPeriod"/>
            </a:pPr>
            <a:r>
              <a:rPr lang="en-US" dirty="0" smtClean="0"/>
              <a:t>Firms will enter and demand will decrease</a:t>
            </a:r>
          </a:p>
          <a:p>
            <a:pPr marL="514350" indent="-514350">
              <a:buFont typeface="Arial" pitchFamily="34" charset="0"/>
              <a:buAutoNum type="arabicPeriod"/>
            </a:pPr>
            <a:r>
              <a:rPr lang="en-US" dirty="0" smtClean="0"/>
              <a:t>Firms will leave and supply will decrease</a:t>
            </a:r>
          </a:p>
          <a:p>
            <a:pPr marL="514350" indent="-514350">
              <a:buFont typeface="Arial" pitchFamily="34" charset="0"/>
              <a:buAutoNum type="arabicPeriod"/>
            </a:pPr>
            <a:r>
              <a:rPr lang="en-US" dirty="0" smtClean="0"/>
              <a:t>Firms will enter and demand will increase</a:t>
            </a:r>
            <a:endParaRPr lang="en-US" dirty="0"/>
          </a:p>
        </p:txBody>
      </p:sp>
    </p:spTree>
    <p:custDataLst>
      <p:tags r:id="rId1"/>
    </p:custDataLst>
    <p:extLst>
      <p:ext uri="{BB962C8B-B14F-4D97-AF65-F5344CB8AC3E}">
        <p14:creationId xmlns:p14="http://schemas.microsoft.com/office/powerpoint/2010/main" val="583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438400"/>
            <a:ext cx="9144000" cy="1600200"/>
          </a:xfrm>
        </p:spPr>
        <p:txBody>
          <a:bodyPr>
            <a:normAutofit fontScale="90000"/>
          </a:bodyPr>
          <a:lstStyle/>
          <a:p>
            <a:pPr algn="l"/>
            <a:r>
              <a:rPr lang="en-US" b="1" dirty="0" smtClean="0"/>
              <a:t>35. Which graph shows a monopolistically competitive firm in long run equilibrium?</a:t>
            </a:r>
            <a:endParaRPr lang="en-US" b="1" dirty="0"/>
          </a:p>
        </p:txBody>
      </p:sp>
      <p:sp>
        <p:nvSpPr>
          <p:cNvPr id="3" name="TPAnswers"/>
          <p:cNvSpPr>
            <a:spLocks noGrp="1"/>
          </p:cNvSpPr>
          <p:nvPr>
            <p:ph type="body" idx="1"/>
            <p:custDataLst>
              <p:tags r:id="rId2"/>
            </p:custDataLst>
          </p:nvPr>
        </p:nvSpPr>
        <p:spPr>
          <a:xfrm>
            <a:off x="457200" y="3962400"/>
            <a:ext cx="1371600" cy="2209800"/>
          </a:xfrm>
        </p:spPr>
        <p:txBody>
          <a:bodyPr>
            <a:normAutofit lnSpcReduction="1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5" descr="4prodmktmodelslrequilhoriz.jpg"/>
          <p:cNvPicPr>
            <a:picLocks noChangeAspect="1"/>
          </p:cNvPicPr>
          <p:nvPr/>
        </p:nvPicPr>
        <p:blipFill>
          <a:blip r:embed="rId4" cstate="print"/>
          <a:stretch>
            <a:fillRect/>
          </a:stretch>
        </p:blipFill>
        <p:spPr>
          <a:xfrm>
            <a:off x="304800" y="457200"/>
            <a:ext cx="8497956" cy="2057400"/>
          </a:xfrm>
          <a:prstGeom prst="rect">
            <a:avLst/>
          </a:prstGeom>
        </p:spPr>
      </p:pic>
    </p:spTree>
    <p:custDataLst>
      <p:tags r:id="rId1"/>
    </p:custDataLst>
    <p:extLst>
      <p:ext uri="{BB962C8B-B14F-4D97-AF65-F5344CB8AC3E}">
        <p14:creationId xmlns:p14="http://schemas.microsoft.com/office/powerpoint/2010/main" val="36110326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438400"/>
            <a:ext cx="9144000" cy="1600200"/>
          </a:xfrm>
        </p:spPr>
        <p:txBody>
          <a:bodyPr>
            <a:normAutofit fontScale="90000"/>
          </a:bodyPr>
          <a:lstStyle/>
          <a:p>
            <a:pPr algn="l"/>
            <a:r>
              <a:rPr lang="en-US" b="1" dirty="0" smtClean="0">
                <a:solidFill>
                  <a:srgbClr val="0070C0"/>
                </a:solidFill>
              </a:rPr>
              <a:t>35. Which graph shows a monopolistically competitive firm in long run equilibrium?</a:t>
            </a:r>
            <a:endParaRPr lang="en-US" b="1" dirty="0">
              <a:solidFill>
                <a:srgbClr val="0070C0"/>
              </a:solidFill>
            </a:endParaRPr>
          </a:p>
        </p:txBody>
      </p:sp>
      <p:sp>
        <p:nvSpPr>
          <p:cNvPr id="3" name="TPAnswers"/>
          <p:cNvSpPr>
            <a:spLocks noGrp="1"/>
          </p:cNvSpPr>
          <p:nvPr>
            <p:ph type="body" idx="1"/>
            <p:custDataLst>
              <p:tags r:id="rId2"/>
            </p:custDataLst>
          </p:nvPr>
        </p:nvSpPr>
        <p:spPr>
          <a:xfrm>
            <a:off x="457200" y="3962400"/>
            <a:ext cx="1371600" cy="2209800"/>
          </a:xfrm>
        </p:spPr>
        <p:txBody>
          <a:bodyPr>
            <a:normAutofit lnSpcReduction="1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5" descr="4prodmktmodelslrequilhoriz.jpg"/>
          <p:cNvPicPr>
            <a:picLocks noChangeAspect="1"/>
          </p:cNvPicPr>
          <p:nvPr/>
        </p:nvPicPr>
        <p:blipFill>
          <a:blip r:embed="rId5" cstate="print"/>
          <a:stretch>
            <a:fillRect/>
          </a:stretch>
        </p:blipFill>
        <p:spPr>
          <a:xfrm>
            <a:off x="304800" y="457200"/>
            <a:ext cx="8497956" cy="2057400"/>
          </a:xfrm>
          <a:prstGeom prst="rect">
            <a:avLst/>
          </a:prstGeom>
        </p:spPr>
      </p:pic>
      <p:sp>
        <p:nvSpPr>
          <p:cNvPr id="7" name="CorShape1"/>
          <p:cNvSpPr/>
          <p:nvPr>
            <p:custDataLst>
              <p:tags r:id="rId3"/>
            </p:custDataLst>
          </p:nvPr>
        </p:nvSpPr>
        <p:spPr>
          <a:xfrm rot="10800000">
            <a:off x="282482" y="557530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9283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895600"/>
            <a:ext cx="8839200" cy="1295400"/>
          </a:xfrm>
        </p:spPr>
        <p:txBody>
          <a:bodyPr>
            <a:normAutofit fontScale="90000"/>
          </a:bodyPr>
          <a:lstStyle/>
          <a:p>
            <a:pPr algn="l"/>
            <a:r>
              <a:rPr lang="en-US" b="1" dirty="0" smtClean="0"/>
              <a:t>36. Which graph is drawn is correctly?</a:t>
            </a:r>
            <a:endParaRPr lang="en-US" b="1" dirty="0"/>
          </a:p>
        </p:txBody>
      </p:sp>
      <p:pic>
        <p:nvPicPr>
          <p:cNvPr id="5" name="Picture 4" descr="11alrerror3A.jpg"/>
          <p:cNvPicPr>
            <a:picLocks noChangeAspect="1"/>
          </p:cNvPicPr>
          <p:nvPr/>
        </p:nvPicPr>
        <p:blipFill>
          <a:blip r:embed="rId4" cstate="print"/>
          <a:stretch>
            <a:fillRect/>
          </a:stretch>
        </p:blipFill>
        <p:spPr>
          <a:xfrm>
            <a:off x="228600" y="381000"/>
            <a:ext cx="2667000" cy="2438400"/>
          </a:xfrm>
          <a:prstGeom prst="rect">
            <a:avLst/>
          </a:prstGeom>
        </p:spPr>
      </p:pic>
      <p:pic>
        <p:nvPicPr>
          <p:cNvPr id="6" name="Picture 5" descr="11alrerror2B.jpg"/>
          <p:cNvPicPr>
            <a:picLocks noChangeAspect="1"/>
          </p:cNvPicPr>
          <p:nvPr/>
        </p:nvPicPr>
        <p:blipFill>
          <a:blip r:embed="rId5" cstate="print"/>
          <a:stretch>
            <a:fillRect/>
          </a:stretch>
        </p:blipFill>
        <p:spPr>
          <a:xfrm>
            <a:off x="3200400" y="381000"/>
            <a:ext cx="2667000" cy="2438400"/>
          </a:xfrm>
          <a:prstGeom prst="rect">
            <a:avLst/>
          </a:prstGeom>
        </p:spPr>
      </p:pic>
      <p:pic>
        <p:nvPicPr>
          <p:cNvPr id="8" name="Picture 7" descr="11alrerror1C.jpg"/>
          <p:cNvPicPr>
            <a:picLocks noChangeAspect="1"/>
          </p:cNvPicPr>
          <p:nvPr/>
        </p:nvPicPr>
        <p:blipFill>
          <a:blip r:embed="rId6" cstate="print"/>
          <a:stretch>
            <a:fillRect/>
          </a:stretch>
        </p:blipFill>
        <p:spPr>
          <a:xfrm>
            <a:off x="6096000" y="457200"/>
            <a:ext cx="2667000" cy="2438400"/>
          </a:xfrm>
          <a:prstGeom prst="rect">
            <a:avLst/>
          </a:prstGeom>
        </p:spPr>
      </p:pic>
      <p:sp>
        <p:nvSpPr>
          <p:cNvPr id="3" name="TPAnswers"/>
          <p:cNvSpPr>
            <a:spLocks noGrp="1"/>
          </p:cNvSpPr>
          <p:nvPr>
            <p:ph type="body" idx="1"/>
            <p:custDataLst>
              <p:tags r:id="rId2"/>
            </p:custDataLst>
          </p:nvPr>
        </p:nvSpPr>
        <p:spPr>
          <a:xfrm>
            <a:off x="457200" y="4114800"/>
            <a:ext cx="4267200" cy="22860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p:txBody>
      </p:sp>
    </p:spTree>
    <p:custDataLst>
      <p:tags r:id="rId1"/>
    </p:custDataLst>
    <p:extLst>
      <p:ext uri="{BB962C8B-B14F-4D97-AF65-F5344CB8AC3E}">
        <p14:creationId xmlns:p14="http://schemas.microsoft.com/office/powerpoint/2010/main" val="10987862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895600"/>
            <a:ext cx="8839200" cy="1295400"/>
          </a:xfrm>
        </p:spPr>
        <p:txBody>
          <a:bodyPr>
            <a:normAutofit fontScale="90000"/>
          </a:bodyPr>
          <a:lstStyle/>
          <a:p>
            <a:pPr algn="l"/>
            <a:r>
              <a:rPr lang="en-US" b="1" dirty="0" smtClean="0">
                <a:solidFill>
                  <a:srgbClr val="0070C0"/>
                </a:solidFill>
              </a:rPr>
              <a:t>36. Which graph is drawn is correctly?</a:t>
            </a:r>
            <a:endParaRPr lang="en-US" b="1" dirty="0">
              <a:solidFill>
                <a:srgbClr val="0070C0"/>
              </a:solidFill>
            </a:endParaRPr>
          </a:p>
        </p:txBody>
      </p:sp>
      <p:pic>
        <p:nvPicPr>
          <p:cNvPr id="5" name="Picture 4" descr="11alrerror3A.jpg"/>
          <p:cNvPicPr>
            <a:picLocks noChangeAspect="1"/>
          </p:cNvPicPr>
          <p:nvPr/>
        </p:nvPicPr>
        <p:blipFill>
          <a:blip r:embed="rId5" cstate="print"/>
          <a:stretch>
            <a:fillRect/>
          </a:stretch>
        </p:blipFill>
        <p:spPr>
          <a:xfrm>
            <a:off x="228600" y="381000"/>
            <a:ext cx="2667000" cy="2438400"/>
          </a:xfrm>
          <a:prstGeom prst="rect">
            <a:avLst/>
          </a:prstGeom>
        </p:spPr>
      </p:pic>
      <p:pic>
        <p:nvPicPr>
          <p:cNvPr id="6" name="Picture 5" descr="11alrerror2B.jpg"/>
          <p:cNvPicPr>
            <a:picLocks noChangeAspect="1"/>
          </p:cNvPicPr>
          <p:nvPr/>
        </p:nvPicPr>
        <p:blipFill>
          <a:blip r:embed="rId6" cstate="print"/>
          <a:stretch>
            <a:fillRect/>
          </a:stretch>
        </p:blipFill>
        <p:spPr>
          <a:xfrm>
            <a:off x="3200400" y="381000"/>
            <a:ext cx="2667000" cy="2438400"/>
          </a:xfrm>
          <a:prstGeom prst="rect">
            <a:avLst/>
          </a:prstGeom>
        </p:spPr>
      </p:pic>
      <p:pic>
        <p:nvPicPr>
          <p:cNvPr id="8" name="Picture 7" descr="11alrerror1C.jpg"/>
          <p:cNvPicPr>
            <a:picLocks noChangeAspect="1"/>
          </p:cNvPicPr>
          <p:nvPr/>
        </p:nvPicPr>
        <p:blipFill>
          <a:blip r:embed="rId7" cstate="print"/>
          <a:stretch>
            <a:fillRect/>
          </a:stretch>
        </p:blipFill>
        <p:spPr>
          <a:xfrm>
            <a:off x="6096000" y="457200"/>
            <a:ext cx="2667000" cy="2438400"/>
          </a:xfrm>
          <a:prstGeom prst="rect">
            <a:avLst/>
          </a:prstGeom>
        </p:spPr>
      </p:pic>
      <p:sp>
        <p:nvSpPr>
          <p:cNvPr id="3" name="TPAnswers"/>
          <p:cNvSpPr>
            <a:spLocks noGrp="1"/>
          </p:cNvSpPr>
          <p:nvPr>
            <p:ph type="body" idx="1"/>
            <p:custDataLst>
              <p:tags r:id="rId2"/>
            </p:custDataLst>
          </p:nvPr>
        </p:nvSpPr>
        <p:spPr>
          <a:xfrm>
            <a:off x="457200" y="4114800"/>
            <a:ext cx="4267200" cy="22860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p:txBody>
      </p:sp>
      <p:sp>
        <p:nvSpPr>
          <p:cNvPr id="9" name="CorShape1"/>
          <p:cNvSpPr/>
          <p:nvPr>
            <p:custDataLst>
              <p:tags r:id="rId3"/>
            </p:custDataLst>
          </p:nvPr>
        </p:nvSpPr>
        <p:spPr>
          <a:xfrm rot="10800000">
            <a:off x="172720" y="53519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638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152400"/>
            <a:ext cx="7772400" cy="685799"/>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REVIEW: BCA</a:t>
            </a:r>
            <a:endParaRPr lang="en-US" b="1" dirty="0"/>
          </a:p>
        </p:txBody>
      </p:sp>
      <p:sp>
        <p:nvSpPr>
          <p:cNvPr id="8" name="TextBox 7"/>
          <p:cNvSpPr txBox="1"/>
          <p:nvPr/>
        </p:nvSpPr>
        <p:spPr>
          <a:xfrm>
            <a:off x="1482404" y="838199"/>
            <a:ext cx="6179192" cy="646331"/>
          </a:xfrm>
          <a:prstGeom prst="rect">
            <a:avLst/>
          </a:prstGeom>
          <a:noFill/>
        </p:spPr>
        <p:txBody>
          <a:bodyPr wrap="none" rtlCol="0">
            <a:spAutoFit/>
          </a:bodyPr>
          <a:lstStyle/>
          <a:p>
            <a:r>
              <a:rPr lang="en-US" sz="3600" dirty="0" smtClean="0"/>
              <a:t>Benefit Cost Analysis (MB = MC)</a:t>
            </a:r>
            <a:endParaRPr lang="en-US" sz="3600" dirty="0"/>
          </a:p>
        </p:txBody>
      </p:sp>
      <p:sp>
        <p:nvSpPr>
          <p:cNvPr id="2" name="Rectangle 1"/>
          <p:cNvSpPr/>
          <p:nvPr/>
        </p:nvSpPr>
        <p:spPr>
          <a:xfrm>
            <a:off x="914400" y="1484528"/>
            <a:ext cx="7924800" cy="4647426"/>
          </a:xfrm>
          <a:prstGeom prst="rect">
            <a:avLst/>
          </a:prstGeom>
        </p:spPr>
        <p:txBody>
          <a:bodyPr wrap="square">
            <a:spAutoFit/>
          </a:bodyPr>
          <a:lstStyle/>
          <a:p>
            <a:r>
              <a:rPr lang="en-US" sz="2400" dirty="0" smtClean="0"/>
              <a:t>To make the best decision:  </a:t>
            </a:r>
          </a:p>
          <a:p>
            <a:endParaRPr lang="en-US" sz="2400" dirty="0"/>
          </a:p>
          <a:p>
            <a:pPr lvl="1"/>
            <a:r>
              <a:rPr lang="en-US" sz="2400" dirty="0" smtClean="0"/>
              <a:t>Select all </a:t>
            </a:r>
            <a:r>
              <a:rPr lang="en-US" sz="2400" dirty="0"/>
              <a:t>possible alternatives where the </a:t>
            </a:r>
            <a:r>
              <a:rPr lang="en-US" sz="2400" dirty="0" smtClean="0"/>
              <a:t>marginal benefits are </a:t>
            </a:r>
            <a:r>
              <a:rPr lang="en-US" sz="2400" dirty="0"/>
              <a:t>greater than the marginal costs.</a:t>
            </a:r>
          </a:p>
          <a:p>
            <a:pPr lvl="1"/>
            <a:r>
              <a:rPr lang="en-US" sz="2400" dirty="0"/>
              <a:t> </a:t>
            </a:r>
          </a:p>
          <a:p>
            <a:pPr lvl="1"/>
            <a:r>
              <a:rPr lang="en-US" sz="2400" dirty="0" smtClean="0"/>
              <a:t>select  </a:t>
            </a:r>
            <a:r>
              <a:rPr lang="en-US" sz="2400" u="sng" dirty="0"/>
              <a:t>ALL</a:t>
            </a:r>
            <a:r>
              <a:rPr lang="en-US" sz="2400" dirty="0"/>
              <a:t> possible options up to where MB = MC</a:t>
            </a:r>
          </a:p>
          <a:p>
            <a:pPr lvl="1"/>
            <a:r>
              <a:rPr lang="en-US" sz="2400" dirty="0"/>
              <a:t> </a:t>
            </a:r>
          </a:p>
          <a:p>
            <a:pPr lvl="1"/>
            <a:r>
              <a:rPr lang="en-US" sz="2400" dirty="0" smtClean="0"/>
              <a:t>this </a:t>
            </a:r>
            <a:r>
              <a:rPr lang="en-US" sz="2400" dirty="0"/>
              <a:t>implies ignoring sunk (fixed) </a:t>
            </a:r>
            <a:r>
              <a:rPr lang="en-US" sz="2400" dirty="0" smtClean="0"/>
              <a:t>costs</a:t>
            </a:r>
          </a:p>
          <a:p>
            <a:endParaRPr lang="en-US" sz="2400" dirty="0"/>
          </a:p>
          <a:p>
            <a:pPr algn="ctr"/>
            <a:r>
              <a:rPr lang="en-US" sz="2400" b="1" dirty="0"/>
              <a:t>select all where: MB &gt; MC</a:t>
            </a:r>
            <a:br>
              <a:rPr lang="en-US" sz="2400" b="1" dirty="0"/>
            </a:br>
            <a:r>
              <a:rPr lang="en-US" sz="3200" b="1" dirty="0"/>
              <a:t>up to where: MB = MC</a:t>
            </a:r>
            <a:r>
              <a:rPr lang="en-US" sz="2400" b="1" dirty="0"/>
              <a:t/>
            </a:r>
            <a:br>
              <a:rPr lang="en-US" sz="2400" b="1" dirty="0"/>
            </a:br>
            <a:r>
              <a:rPr lang="en-US" sz="2400" b="1" dirty="0"/>
              <a:t>but never where: MB &lt; MC</a:t>
            </a:r>
            <a:endParaRPr lang="en-US" sz="2400" dirty="0"/>
          </a:p>
        </p:txBody>
      </p:sp>
    </p:spTree>
    <p:custDataLst>
      <p:tags r:id="rId1"/>
    </p:custDataLst>
    <p:extLst>
      <p:ext uri="{BB962C8B-B14F-4D97-AF65-F5344CB8AC3E}">
        <p14:creationId xmlns:p14="http://schemas.microsoft.com/office/powerpoint/2010/main" val="15267088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alrerror3Ax.jpg"/>
          <p:cNvPicPr>
            <a:picLocks noChangeAspect="1"/>
          </p:cNvPicPr>
          <p:nvPr/>
        </p:nvPicPr>
        <p:blipFill>
          <a:blip r:embed="rId3" cstate="print"/>
          <a:stretch>
            <a:fillRect/>
          </a:stretch>
        </p:blipFill>
        <p:spPr>
          <a:xfrm>
            <a:off x="304800" y="381000"/>
            <a:ext cx="2667000" cy="2438400"/>
          </a:xfrm>
          <a:prstGeom prst="rect">
            <a:avLst/>
          </a:prstGeom>
        </p:spPr>
      </p:pic>
      <p:pic>
        <p:nvPicPr>
          <p:cNvPr id="5" name="Picture 4" descr="11alrerror2Bx.jpg"/>
          <p:cNvPicPr>
            <a:picLocks noChangeAspect="1"/>
          </p:cNvPicPr>
          <p:nvPr/>
        </p:nvPicPr>
        <p:blipFill>
          <a:blip r:embed="rId4" cstate="print"/>
          <a:stretch>
            <a:fillRect/>
          </a:stretch>
        </p:blipFill>
        <p:spPr>
          <a:xfrm>
            <a:off x="3200400" y="381000"/>
            <a:ext cx="2667000" cy="2438400"/>
          </a:xfrm>
          <a:prstGeom prst="rect">
            <a:avLst/>
          </a:prstGeom>
        </p:spPr>
      </p:pic>
      <p:pic>
        <p:nvPicPr>
          <p:cNvPr id="6" name="Picture 5" descr="11alrerror1Cx.jpg"/>
          <p:cNvPicPr>
            <a:picLocks noChangeAspect="1"/>
          </p:cNvPicPr>
          <p:nvPr/>
        </p:nvPicPr>
        <p:blipFill>
          <a:blip r:embed="rId5" cstate="print"/>
          <a:stretch>
            <a:fillRect/>
          </a:stretch>
        </p:blipFill>
        <p:spPr>
          <a:xfrm>
            <a:off x="5943600" y="457200"/>
            <a:ext cx="2667000" cy="2438400"/>
          </a:xfrm>
          <a:prstGeom prst="rect">
            <a:avLst/>
          </a:prstGeom>
        </p:spPr>
      </p:pic>
    </p:spTree>
    <p:custDataLst>
      <p:tags r:id="rId1"/>
    </p:custData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74638"/>
            <a:ext cx="3962400" cy="2925762"/>
          </a:xfrm>
        </p:spPr>
        <p:txBody>
          <a:bodyPr>
            <a:normAutofit/>
          </a:bodyPr>
          <a:lstStyle/>
          <a:p>
            <a:pPr algn="l"/>
            <a:r>
              <a:rPr lang="en-US" b="1" dirty="0" smtClean="0"/>
              <a:t>37. What is the:</a:t>
            </a:r>
            <a:br>
              <a:rPr lang="en-US" b="1" dirty="0" smtClean="0"/>
            </a:br>
            <a:r>
              <a:rPr lang="en-US" b="1" dirty="0" smtClean="0"/>
              <a:t>- profit max Q?</a:t>
            </a:r>
            <a:br>
              <a:rPr lang="en-US" b="1" dirty="0" smtClean="0"/>
            </a:br>
            <a:r>
              <a:rPr lang="en-US" b="1" dirty="0" smtClean="0"/>
              <a:t>- prod. Eff. Q?</a:t>
            </a:r>
            <a:br>
              <a:rPr lang="en-US" b="1" dirty="0" smtClean="0"/>
            </a:br>
            <a:r>
              <a:rPr lang="en-US" b="1" dirty="0" smtClean="0"/>
              <a:t>- </a:t>
            </a:r>
            <a:r>
              <a:rPr lang="en-US" b="1" dirty="0" err="1" smtClean="0"/>
              <a:t>alloc</a:t>
            </a:r>
            <a:r>
              <a:rPr lang="en-US" b="1" dirty="0" smtClean="0"/>
              <a:t>. Eff. Q?</a:t>
            </a:r>
            <a:endParaRPr lang="en-US" b="1" dirty="0"/>
          </a:p>
        </p:txBody>
      </p:sp>
      <p:pic>
        <p:nvPicPr>
          <p:cNvPr id="5" name="Picture 4" descr="11alrtext.jpg"/>
          <p:cNvPicPr>
            <a:picLocks noChangeAspect="1"/>
          </p:cNvPicPr>
          <p:nvPr/>
        </p:nvPicPr>
        <p:blipFill>
          <a:blip r:embed="rId4" cstate="print"/>
          <a:stretch>
            <a:fillRect/>
          </a:stretch>
        </p:blipFill>
        <p:spPr>
          <a:xfrm>
            <a:off x="4393406" y="381000"/>
            <a:ext cx="4750594" cy="4343400"/>
          </a:xfrm>
          <a:prstGeom prst="rect">
            <a:avLst/>
          </a:prstGeom>
        </p:spPr>
      </p:pic>
      <p:sp>
        <p:nvSpPr>
          <p:cNvPr id="3" name="TPAnswers"/>
          <p:cNvSpPr>
            <a:spLocks noGrp="1"/>
          </p:cNvSpPr>
          <p:nvPr>
            <p:ph type="body" idx="1"/>
            <p:custDataLst>
              <p:tags r:id="rId2"/>
            </p:custDataLst>
          </p:nvPr>
        </p:nvSpPr>
        <p:spPr>
          <a:xfrm>
            <a:off x="443389" y="3200400"/>
            <a:ext cx="3048000" cy="2849563"/>
          </a:xfrm>
        </p:spPr>
        <p:txBody>
          <a:bodyPr>
            <a:normAutofit/>
          </a:bodyPr>
          <a:lstStyle/>
          <a:p>
            <a:pPr marL="514350" indent="-514350">
              <a:buFont typeface="Arial" pitchFamily="34" charset="0"/>
              <a:buAutoNum type="arabicPeriod"/>
            </a:pPr>
            <a:r>
              <a:rPr lang="en-US" dirty="0" smtClean="0"/>
              <a:t>a, b, c,</a:t>
            </a:r>
          </a:p>
          <a:p>
            <a:pPr marL="514350" indent="-514350">
              <a:buFont typeface="Arial" pitchFamily="34" charset="0"/>
              <a:buAutoNum type="arabicPeriod"/>
            </a:pPr>
            <a:r>
              <a:rPr lang="en-US" dirty="0" smtClean="0"/>
              <a:t>a, c, b </a:t>
            </a:r>
          </a:p>
          <a:p>
            <a:pPr marL="514350" indent="-514350">
              <a:buFont typeface="Arial" pitchFamily="34" charset="0"/>
              <a:buAutoNum type="arabicPeriod"/>
            </a:pPr>
            <a:r>
              <a:rPr lang="en-US" dirty="0" smtClean="0"/>
              <a:t>b, a, c </a:t>
            </a:r>
          </a:p>
          <a:p>
            <a:pPr marL="514350" indent="-514350">
              <a:buFont typeface="Arial" pitchFamily="34" charset="0"/>
              <a:buAutoNum type="arabicPeriod"/>
            </a:pPr>
            <a:r>
              <a:rPr lang="en-US" dirty="0" smtClean="0"/>
              <a:t>b, c, a</a:t>
            </a:r>
            <a:endParaRPr lang="en-US" dirty="0"/>
          </a:p>
        </p:txBody>
      </p:sp>
    </p:spTree>
    <p:custDataLst>
      <p:tags r:id="rId1"/>
    </p:custDataLst>
    <p:extLst>
      <p:ext uri="{BB962C8B-B14F-4D97-AF65-F5344CB8AC3E}">
        <p14:creationId xmlns:p14="http://schemas.microsoft.com/office/powerpoint/2010/main" val="5401418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74638"/>
            <a:ext cx="3962400" cy="2925762"/>
          </a:xfrm>
        </p:spPr>
        <p:txBody>
          <a:bodyPr>
            <a:normAutofit/>
          </a:bodyPr>
          <a:lstStyle/>
          <a:p>
            <a:pPr algn="l"/>
            <a:r>
              <a:rPr lang="en-US" b="1" dirty="0" smtClean="0">
                <a:solidFill>
                  <a:srgbClr val="0070C0"/>
                </a:solidFill>
              </a:rPr>
              <a:t>37. What is the:</a:t>
            </a:r>
            <a:br>
              <a:rPr lang="en-US" b="1" dirty="0" smtClean="0">
                <a:solidFill>
                  <a:srgbClr val="0070C0"/>
                </a:solidFill>
              </a:rPr>
            </a:br>
            <a:r>
              <a:rPr lang="en-US" b="1" dirty="0" smtClean="0">
                <a:solidFill>
                  <a:srgbClr val="0070C0"/>
                </a:solidFill>
              </a:rPr>
              <a:t>- profit max Q?</a:t>
            </a:r>
            <a:br>
              <a:rPr lang="en-US" b="1" dirty="0" smtClean="0">
                <a:solidFill>
                  <a:srgbClr val="0070C0"/>
                </a:solidFill>
              </a:rPr>
            </a:br>
            <a:r>
              <a:rPr lang="en-US" b="1" dirty="0" smtClean="0">
                <a:solidFill>
                  <a:srgbClr val="0070C0"/>
                </a:solidFill>
              </a:rPr>
              <a:t>- prod. Eff. Q?</a:t>
            </a:r>
            <a:br>
              <a:rPr lang="en-US" b="1" dirty="0" smtClean="0">
                <a:solidFill>
                  <a:srgbClr val="0070C0"/>
                </a:solidFill>
              </a:rPr>
            </a:br>
            <a:r>
              <a:rPr lang="en-US" b="1" dirty="0" smtClean="0">
                <a:solidFill>
                  <a:srgbClr val="0070C0"/>
                </a:solidFill>
              </a:rPr>
              <a:t>- </a:t>
            </a:r>
            <a:r>
              <a:rPr lang="en-US" b="1" dirty="0" err="1" smtClean="0">
                <a:solidFill>
                  <a:srgbClr val="0070C0"/>
                </a:solidFill>
              </a:rPr>
              <a:t>alloc</a:t>
            </a:r>
            <a:r>
              <a:rPr lang="en-US" b="1" dirty="0" smtClean="0">
                <a:solidFill>
                  <a:srgbClr val="0070C0"/>
                </a:solidFill>
              </a:rPr>
              <a:t>. Eff. Q?</a:t>
            </a:r>
            <a:endParaRPr lang="en-US" b="1" dirty="0">
              <a:solidFill>
                <a:srgbClr val="0070C0"/>
              </a:solidFill>
            </a:endParaRPr>
          </a:p>
        </p:txBody>
      </p:sp>
      <p:pic>
        <p:nvPicPr>
          <p:cNvPr id="5" name="Picture 4" descr="11alrtext.jpg"/>
          <p:cNvPicPr>
            <a:picLocks noChangeAspect="1"/>
          </p:cNvPicPr>
          <p:nvPr/>
        </p:nvPicPr>
        <p:blipFill>
          <a:blip r:embed="rId5" cstate="print"/>
          <a:stretch>
            <a:fillRect/>
          </a:stretch>
        </p:blipFill>
        <p:spPr>
          <a:xfrm>
            <a:off x="4393406" y="381000"/>
            <a:ext cx="4750594" cy="4343400"/>
          </a:xfrm>
          <a:prstGeom prst="rect">
            <a:avLst/>
          </a:prstGeom>
        </p:spPr>
      </p:pic>
      <p:sp>
        <p:nvSpPr>
          <p:cNvPr id="7" name="CorShape1"/>
          <p:cNvSpPr/>
          <p:nvPr>
            <p:custDataLst>
              <p:tags r:id="rId2"/>
            </p:custDataLst>
          </p:nvPr>
        </p:nvSpPr>
        <p:spPr>
          <a:xfrm rot="10800000">
            <a:off x="228600" y="3922532"/>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43389" y="3200400"/>
            <a:ext cx="3048000" cy="2849563"/>
          </a:xfrm>
        </p:spPr>
        <p:txBody>
          <a:bodyPr>
            <a:normAutofit/>
          </a:bodyPr>
          <a:lstStyle/>
          <a:p>
            <a:pPr marL="514350" indent="-514350">
              <a:buFont typeface="Arial" pitchFamily="34" charset="0"/>
              <a:buAutoNum type="arabicPeriod"/>
            </a:pPr>
            <a:r>
              <a:rPr lang="en-US" dirty="0" smtClean="0"/>
              <a:t>a, b, c,</a:t>
            </a:r>
          </a:p>
          <a:p>
            <a:pPr marL="514350" indent="-514350">
              <a:buFont typeface="Arial" pitchFamily="34" charset="0"/>
              <a:buAutoNum type="arabicPeriod"/>
            </a:pPr>
            <a:r>
              <a:rPr lang="en-US" dirty="0" smtClean="0"/>
              <a:t>a, c, b </a:t>
            </a:r>
          </a:p>
          <a:p>
            <a:pPr marL="514350" indent="-514350">
              <a:buFont typeface="Arial" pitchFamily="34" charset="0"/>
              <a:buAutoNum type="arabicPeriod"/>
            </a:pPr>
            <a:r>
              <a:rPr lang="en-US" dirty="0" smtClean="0"/>
              <a:t>b, a, c </a:t>
            </a:r>
          </a:p>
          <a:p>
            <a:pPr marL="514350" indent="-514350">
              <a:buFont typeface="Arial" pitchFamily="34" charset="0"/>
              <a:buAutoNum type="arabicPeriod"/>
            </a:pPr>
            <a:r>
              <a:rPr lang="en-US" dirty="0" smtClean="0"/>
              <a:t>b, c, a</a:t>
            </a:r>
            <a:endParaRPr lang="en-US" dirty="0"/>
          </a:p>
        </p:txBody>
      </p:sp>
    </p:spTree>
    <p:custDataLst>
      <p:tags r:id="rId1"/>
    </p:custDataLst>
    <p:extLst>
      <p:ext uri="{BB962C8B-B14F-4D97-AF65-F5344CB8AC3E}">
        <p14:creationId xmlns:p14="http://schemas.microsoft.com/office/powerpoint/2010/main" val="80454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152400"/>
            <a:ext cx="8915400" cy="1524000"/>
          </a:xfrm>
        </p:spPr>
        <p:txBody>
          <a:bodyPr>
            <a:normAutofit fontScale="90000"/>
          </a:bodyPr>
          <a:lstStyle/>
          <a:p>
            <a:pPr algn="l"/>
            <a:r>
              <a:rPr lang="en-US" sz="3600" b="1" dirty="0" smtClean="0"/>
              <a:t>38. We know that monopolistically competitive firms are </a:t>
            </a:r>
            <a:r>
              <a:rPr lang="en-US" sz="3600" b="1" dirty="0" err="1" smtClean="0"/>
              <a:t>allocatively</a:t>
            </a:r>
            <a:r>
              <a:rPr lang="en-US" sz="3600" b="1" dirty="0" smtClean="0"/>
              <a:t> inefficient, but why isn’t that so bad?</a:t>
            </a:r>
            <a:endParaRPr lang="en-US" sz="3600" b="1" dirty="0"/>
          </a:p>
        </p:txBody>
      </p:sp>
      <p:sp>
        <p:nvSpPr>
          <p:cNvPr id="3" name="TPAnswers"/>
          <p:cNvSpPr>
            <a:spLocks noGrp="1"/>
          </p:cNvSpPr>
          <p:nvPr>
            <p:ph type="body" idx="1"/>
            <p:custDataLst>
              <p:tags r:id="rId2"/>
            </p:custDataLst>
          </p:nvPr>
        </p:nvSpPr>
        <p:spPr>
          <a:xfrm>
            <a:off x="457200" y="2286000"/>
            <a:ext cx="8458200" cy="4038600"/>
          </a:xfrm>
        </p:spPr>
        <p:txBody>
          <a:bodyPr>
            <a:noAutofit/>
          </a:bodyPr>
          <a:lstStyle/>
          <a:p>
            <a:pPr marL="514350" indent="-514350">
              <a:buFont typeface="Arial" pitchFamily="34" charset="0"/>
              <a:buAutoNum type="arabicPeriod"/>
            </a:pPr>
            <a:r>
              <a:rPr lang="en-US" dirty="0" smtClean="0"/>
              <a:t>They earn long run profits</a:t>
            </a:r>
          </a:p>
          <a:p>
            <a:pPr marL="514350" indent="-514350">
              <a:buFont typeface="Arial" pitchFamily="34" charset="0"/>
              <a:buAutoNum type="arabicPeriod"/>
            </a:pPr>
            <a:r>
              <a:rPr lang="en-US" dirty="0" smtClean="0"/>
              <a:t>They donate to charities</a:t>
            </a:r>
          </a:p>
          <a:p>
            <a:pPr marL="514350" indent="-514350">
              <a:buFont typeface="Arial" pitchFamily="34" charset="0"/>
              <a:buAutoNum type="arabicPeriod"/>
            </a:pPr>
            <a:r>
              <a:rPr lang="en-US" dirty="0" smtClean="0"/>
              <a:t>There is no mutual interdependence</a:t>
            </a:r>
          </a:p>
          <a:p>
            <a:pPr marL="514350" indent="-514350">
              <a:buFont typeface="Arial" pitchFamily="34" charset="0"/>
              <a:buAutoNum type="arabicPeriod"/>
            </a:pPr>
            <a:r>
              <a:rPr lang="en-US" dirty="0" smtClean="0"/>
              <a:t>There is product differentiation</a:t>
            </a:r>
            <a:endParaRPr lang="en-US" dirty="0"/>
          </a:p>
        </p:txBody>
      </p:sp>
    </p:spTree>
    <p:custDataLst>
      <p:tags r:id="rId1"/>
    </p:custDataLst>
    <p:extLst>
      <p:ext uri="{BB962C8B-B14F-4D97-AF65-F5344CB8AC3E}">
        <p14:creationId xmlns:p14="http://schemas.microsoft.com/office/powerpoint/2010/main" val="31844510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152400"/>
            <a:ext cx="8915400" cy="1524000"/>
          </a:xfrm>
        </p:spPr>
        <p:txBody>
          <a:bodyPr>
            <a:normAutofit fontScale="90000"/>
          </a:bodyPr>
          <a:lstStyle/>
          <a:p>
            <a:pPr algn="l"/>
            <a:r>
              <a:rPr lang="en-US" sz="3600" b="1" dirty="0" smtClean="0">
                <a:solidFill>
                  <a:srgbClr val="0070C0"/>
                </a:solidFill>
              </a:rPr>
              <a:t>38. We know that monopolistically competitive firms are </a:t>
            </a:r>
            <a:r>
              <a:rPr lang="en-US" sz="3600" b="1" dirty="0" err="1" smtClean="0">
                <a:solidFill>
                  <a:srgbClr val="0070C0"/>
                </a:solidFill>
              </a:rPr>
              <a:t>allocatively</a:t>
            </a:r>
            <a:r>
              <a:rPr lang="en-US" sz="3600" b="1" dirty="0" smtClean="0">
                <a:solidFill>
                  <a:srgbClr val="0070C0"/>
                </a:solidFill>
              </a:rPr>
              <a:t> inefficient, but why isn’t that so bad?</a:t>
            </a:r>
            <a:endParaRPr lang="en-US" sz="3600" b="1" dirty="0">
              <a:solidFill>
                <a:srgbClr val="0070C0"/>
              </a:solidFill>
            </a:endParaRPr>
          </a:p>
        </p:txBody>
      </p:sp>
      <p:sp>
        <p:nvSpPr>
          <p:cNvPr id="5" name="CorShape1"/>
          <p:cNvSpPr/>
          <p:nvPr>
            <p:custDataLst>
              <p:tags r:id="rId2"/>
            </p:custDataLst>
          </p:nvPr>
        </p:nvSpPr>
        <p:spPr>
          <a:xfrm rot="10800000">
            <a:off x="172720" y="410836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2286000"/>
            <a:ext cx="8458200" cy="4038600"/>
          </a:xfrm>
        </p:spPr>
        <p:txBody>
          <a:bodyPr>
            <a:noAutofit/>
          </a:bodyPr>
          <a:lstStyle/>
          <a:p>
            <a:pPr marL="514350" indent="-514350">
              <a:buFont typeface="Arial" pitchFamily="34" charset="0"/>
              <a:buAutoNum type="arabicPeriod"/>
            </a:pPr>
            <a:r>
              <a:rPr lang="en-US" dirty="0" smtClean="0"/>
              <a:t>They earn long run profits</a:t>
            </a:r>
          </a:p>
          <a:p>
            <a:pPr marL="514350" indent="-514350">
              <a:buFont typeface="Arial" pitchFamily="34" charset="0"/>
              <a:buAutoNum type="arabicPeriod"/>
            </a:pPr>
            <a:r>
              <a:rPr lang="en-US" dirty="0" smtClean="0"/>
              <a:t>They donate to charities</a:t>
            </a:r>
          </a:p>
          <a:p>
            <a:pPr marL="514350" indent="-514350">
              <a:buFont typeface="Arial" pitchFamily="34" charset="0"/>
              <a:buAutoNum type="arabicPeriod"/>
            </a:pPr>
            <a:r>
              <a:rPr lang="en-US" dirty="0" smtClean="0"/>
              <a:t>There is no mutual interdependence</a:t>
            </a:r>
          </a:p>
          <a:p>
            <a:pPr marL="514350" indent="-514350">
              <a:buFont typeface="Arial" pitchFamily="34" charset="0"/>
              <a:buAutoNum type="arabicPeriod"/>
            </a:pPr>
            <a:r>
              <a:rPr lang="en-US" dirty="0" smtClean="0"/>
              <a:t>There is product differentiation</a:t>
            </a:r>
            <a:endParaRPr lang="en-US" dirty="0"/>
          </a:p>
        </p:txBody>
      </p:sp>
    </p:spTree>
    <p:custDataLst>
      <p:tags r:id="rId1"/>
    </p:custDataLst>
    <p:extLst>
      <p:ext uri="{BB962C8B-B14F-4D97-AF65-F5344CB8AC3E}">
        <p14:creationId xmlns:p14="http://schemas.microsoft.com/office/powerpoint/2010/main" val="106363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76200"/>
            <a:ext cx="8610600" cy="1447800"/>
          </a:xfrm>
        </p:spPr>
        <p:txBody>
          <a:bodyPr>
            <a:normAutofit fontScale="90000"/>
          </a:bodyPr>
          <a:lstStyle/>
          <a:p>
            <a:pPr algn="l"/>
            <a:r>
              <a:rPr lang="en-US" b="1" dirty="0" smtClean="0"/>
              <a:t>39. Which of the following is not one of the three oligopoly pricing models?</a:t>
            </a:r>
            <a:endParaRPr lang="en-US" b="1" dirty="0"/>
          </a:p>
        </p:txBody>
      </p:sp>
      <p:sp>
        <p:nvSpPr>
          <p:cNvPr id="3" name="TPAnswers"/>
          <p:cNvSpPr>
            <a:spLocks noGrp="1"/>
          </p:cNvSpPr>
          <p:nvPr>
            <p:ph type="body" idx="1"/>
            <p:custDataLst>
              <p:tags r:id="rId2"/>
            </p:custDataLst>
          </p:nvPr>
        </p:nvSpPr>
        <p:spPr>
          <a:xfrm>
            <a:off x="457200" y="1752600"/>
            <a:ext cx="6400800" cy="3352801"/>
          </a:xfrm>
        </p:spPr>
        <p:txBody>
          <a:bodyPr>
            <a:normAutofit/>
          </a:bodyPr>
          <a:lstStyle/>
          <a:p>
            <a:pPr marL="514350" indent="-514350">
              <a:buFont typeface="Arial" pitchFamily="34" charset="0"/>
              <a:buAutoNum type="arabicPeriod"/>
            </a:pPr>
            <a:r>
              <a:rPr lang="en-US" dirty="0" smtClean="0"/>
              <a:t>Collusive pricing</a:t>
            </a:r>
          </a:p>
          <a:p>
            <a:pPr marL="514350" indent="-514350">
              <a:buFont typeface="Arial" pitchFamily="34" charset="0"/>
              <a:buAutoNum type="arabicPeriod"/>
            </a:pPr>
            <a:r>
              <a:rPr lang="en-US" dirty="0" smtClean="0"/>
              <a:t>Price leadership</a:t>
            </a:r>
          </a:p>
          <a:p>
            <a:pPr marL="514350" indent="-514350">
              <a:buFont typeface="Arial" pitchFamily="34" charset="0"/>
              <a:buAutoNum type="arabicPeriod"/>
            </a:pPr>
            <a:r>
              <a:rPr lang="en-US" dirty="0" smtClean="0"/>
              <a:t>Differentiated oligopoly</a:t>
            </a:r>
          </a:p>
          <a:p>
            <a:pPr marL="514350" indent="-514350">
              <a:buFont typeface="Arial" pitchFamily="34" charset="0"/>
              <a:buAutoNum type="arabicPeriod"/>
            </a:pPr>
            <a:r>
              <a:rPr lang="en-US" dirty="0" smtClean="0"/>
              <a:t>Kinked demand</a:t>
            </a:r>
            <a:endParaRPr lang="en-US" dirty="0"/>
          </a:p>
        </p:txBody>
      </p:sp>
    </p:spTree>
    <p:custDataLst>
      <p:tags r:id="rId1"/>
    </p:custDataLst>
    <p:extLst>
      <p:ext uri="{BB962C8B-B14F-4D97-AF65-F5344CB8AC3E}">
        <p14:creationId xmlns:p14="http://schemas.microsoft.com/office/powerpoint/2010/main" val="8887154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76200"/>
            <a:ext cx="8610600" cy="1447800"/>
          </a:xfrm>
        </p:spPr>
        <p:txBody>
          <a:bodyPr>
            <a:normAutofit fontScale="90000"/>
          </a:bodyPr>
          <a:lstStyle/>
          <a:p>
            <a:pPr algn="l"/>
            <a:r>
              <a:rPr lang="en-US" b="1" dirty="0" smtClean="0">
                <a:solidFill>
                  <a:srgbClr val="0070C0"/>
                </a:solidFill>
              </a:rPr>
              <a:t>39. Which of the following is not one of the three oligopoly pricing models?</a:t>
            </a:r>
            <a:endParaRPr lang="en-US" b="1" dirty="0">
              <a:solidFill>
                <a:srgbClr val="0070C0"/>
              </a:solidFill>
            </a:endParaRPr>
          </a:p>
        </p:txBody>
      </p:sp>
      <p:sp>
        <p:nvSpPr>
          <p:cNvPr id="6" name="CorShape1"/>
          <p:cNvSpPr/>
          <p:nvPr>
            <p:custDataLst>
              <p:tags r:id="rId2"/>
            </p:custDataLst>
          </p:nvPr>
        </p:nvSpPr>
        <p:spPr>
          <a:xfrm rot="10800000">
            <a:off x="304800" y="29718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752600"/>
            <a:ext cx="6400800" cy="3352801"/>
          </a:xfrm>
        </p:spPr>
        <p:txBody>
          <a:bodyPr>
            <a:normAutofit/>
          </a:bodyPr>
          <a:lstStyle/>
          <a:p>
            <a:pPr marL="514350" indent="-514350">
              <a:buFont typeface="Arial" pitchFamily="34" charset="0"/>
              <a:buAutoNum type="arabicPeriod"/>
            </a:pPr>
            <a:r>
              <a:rPr lang="en-US" dirty="0" smtClean="0"/>
              <a:t>Collusive pricing</a:t>
            </a:r>
          </a:p>
          <a:p>
            <a:pPr marL="514350" indent="-514350">
              <a:buFont typeface="Arial" pitchFamily="34" charset="0"/>
              <a:buAutoNum type="arabicPeriod"/>
            </a:pPr>
            <a:r>
              <a:rPr lang="en-US" dirty="0" smtClean="0"/>
              <a:t>Price leadership</a:t>
            </a:r>
          </a:p>
          <a:p>
            <a:pPr marL="514350" indent="-514350">
              <a:buFont typeface="Arial" pitchFamily="34" charset="0"/>
              <a:buAutoNum type="arabicPeriod"/>
            </a:pPr>
            <a:r>
              <a:rPr lang="en-US" dirty="0" smtClean="0"/>
              <a:t>Differentiated oligopoly</a:t>
            </a:r>
          </a:p>
          <a:p>
            <a:pPr marL="514350" indent="-514350">
              <a:buFont typeface="Arial" pitchFamily="34" charset="0"/>
              <a:buAutoNum type="arabicPeriod"/>
            </a:pPr>
            <a:r>
              <a:rPr lang="en-US" dirty="0" smtClean="0"/>
              <a:t>Kinked demand</a:t>
            </a:r>
            <a:endParaRPr lang="en-US" dirty="0"/>
          </a:p>
        </p:txBody>
      </p:sp>
    </p:spTree>
    <p:custDataLst>
      <p:tags r:id="rId1"/>
    </p:custDataLst>
    <p:extLst>
      <p:ext uri="{BB962C8B-B14F-4D97-AF65-F5344CB8AC3E}">
        <p14:creationId xmlns:p14="http://schemas.microsoft.com/office/powerpoint/2010/main" val="67320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9912" y="152400"/>
            <a:ext cx="8382000" cy="792162"/>
          </a:xfrm>
        </p:spPr>
        <p:txBody>
          <a:bodyPr>
            <a:normAutofit/>
          </a:bodyPr>
          <a:lstStyle/>
          <a:p>
            <a:pPr algn="l"/>
            <a:r>
              <a:rPr lang="en-US" b="1" dirty="0" smtClean="0"/>
              <a:t>40. In the kinked demand model:</a:t>
            </a:r>
            <a:endParaRPr lang="en-US" b="1" dirty="0"/>
          </a:p>
        </p:txBody>
      </p:sp>
      <p:sp>
        <p:nvSpPr>
          <p:cNvPr id="3" name="TPAnswers"/>
          <p:cNvSpPr>
            <a:spLocks noGrp="1"/>
          </p:cNvSpPr>
          <p:nvPr>
            <p:ph type="body" idx="1"/>
            <p:custDataLst>
              <p:tags r:id="rId2"/>
            </p:custDataLst>
          </p:nvPr>
        </p:nvSpPr>
        <p:spPr>
          <a:xfrm>
            <a:off x="389709" y="1143000"/>
            <a:ext cx="8763000" cy="3306763"/>
          </a:xfrm>
        </p:spPr>
        <p:txBody>
          <a:bodyPr>
            <a:noAutofit/>
          </a:bodyPr>
          <a:lstStyle/>
          <a:p>
            <a:pPr marL="514350" indent="-514350">
              <a:buFont typeface="Arial" pitchFamily="34" charset="0"/>
              <a:buAutoNum type="arabicPeriod"/>
            </a:pPr>
            <a:r>
              <a:rPr lang="en-US" dirty="0" smtClean="0"/>
              <a:t>Demand is more price elastic above the kink</a:t>
            </a:r>
          </a:p>
          <a:p>
            <a:pPr marL="514350" indent="-514350">
              <a:buFont typeface="Arial" pitchFamily="34" charset="0"/>
              <a:buAutoNum type="arabicPeriod"/>
            </a:pPr>
            <a:r>
              <a:rPr lang="en-US" dirty="0" smtClean="0"/>
              <a:t>Firms collude to restrict output and raise the price</a:t>
            </a:r>
          </a:p>
          <a:p>
            <a:pPr marL="514350" indent="-514350">
              <a:buFont typeface="Arial" pitchFamily="34" charset="0"/>
              <a:buAutoNum type="arabicPeriod"/>
            </a:pPr>
            <a:r>
              <a:rPr lang="en-US" dirty="0" smtClean="0"/>
              <a:t>Firms ignore price decreases of competitors</a:t>
            </a:r>
          </a:p>
          <a:p>
            <a:pPr marL="514350" indent="-514350">
              <a:buFont typeface="Arial" pitchFamily="34" charset="0"/>
              <a:buAutoNum type="arabicPeriod"/>
            </a:pPr>
            <a:r>
              <a:rPr lang="en-US" dirty="0" smtClean="0"/>
              <a:t>Marginal revenue is always positive</a:t>
            </a:r>
            <a:endParaRPr lang="en-US" dirty="0"/>
          </a:p>
        </p:txBody>
      </p:sp>
    </p:spTree>
    <p:custDataLst>
      <p:tags r:id="rId1"/>
    </p:custDataLst>
    <p:extLst>
      <p:ext uri="{BB962C8B-B14F-4D97-AF65-F5344CB8AC3E}">
        <p14:creationId xmlns:p14="http://schemas.microsoft.com/office/powerpoint/2010/main" val="39144903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9912" y="152400"/>
            <a:ext cx="8382000" cy="792162"/>
          </a:xfrm>
        </p:spPr>
        <p:txBody>
          <a:bodyPr>
            <a:normAutofit/>
          </a:bodyPr>
          <a:lstStyle/>
          <a:p>
            <a:pPr algn="l"/>
            <a:r>
              <a:rPr lang="en-US" b="1" dirty="0" smtClean="0">
                <a:solidFill>
                  <a:srgbClr val="0070C0"/>
                </a:solidFill>
              </a:rPr>
              <a:t>40. In the kinked demand model:</a:t>
            </a:r>
            <a:endParaRPr lang="en-US" b="1" dirty="0">
              <a:solidFill>
                <a:srgbClr val="0070C0"/>
              </a:solidFill>
            </a:endParaRPr>
          </a:p>
        </p:txBody>
      </p:sp>
      <p:sp>
        <p:nvSpPr>
          <p:cNvPr id="5" name="CorShape1"/>
          <p:cNvSpPr/>
          <p:nvPr>
            <p:custDataLst>
              <p:tags r:id="rId2"/>
            </p:custDataLst>
          </p:nvPr>
        </p:nvSpPr>
        <p:spPr>
          <a:xfrm rot="10800000">
            <a:off x="75911" y="1143000"/>
            <a:ext cx="647700" cy="533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89709" y="1143000"/>
            <a:ext cx="8763000" cy="3306763"/>
          </a:xfrm>
        </p:spPr>
        <p:txBody>
          <a:bodyPr>
            <a:noAutofit/>
          </a:bodyPr>
          <a:lstStyle/>
          <a:p>
            <a:pPr marL="514350" indent="-514350">
              <a:buFont typeface="Arial" pitchFamily="34" charset="0"/>
              <a:buAutoNum type="arabicPeriod"/>
            </a:pPr>
            <a:r>
              <a:rPr lang="en-US" dirty="0" smtClean="0"/>
              <a:t>Demand is more price elastic above the kink</a:t>
            </a:r>
          </a:p>
          <a:p>
            <a:pPr marL="514350" indent="-514350">
              <a:buFont typeface="Arial" pitchFamily="34" charset="0"/>
              <a:buAutoNum type="arabicPeriod"/>
            </a:pPr>
            <a:r>
              <a:rPr lang="en-US" dirty="0" smtClean="0"/>
              <a:t>Firms collude to restrict output and raise the price</a:t>
            </a:r>
          </a:p>
          <a:p>
            <a:pPr marL="514350" indent="-514350">
              <a:buFont typeface="Arial" pitchFamily="34" charset="0"/>
              <a:buAutoNum type="arabicPeriod"/>
            </a:pPr>
            <a:r>
              <a:rPr lang="en-US" dirty="0" smtClean="0"/>
              <a:t>Firms ignore price decreases of competitors</a:t>
            </a:r>
          </a:p>
          <a:p>
            <a:pPr marL="514350" indent="-514350">
              <a:buFont typeface="Arial" pitchFamily="34" charset="0"/>
              <a:buAutoNum type="arabicPeriod"/>
            </a:pPr>
            <a:r>
              <a:rPr lang="en-US" dirty="0" smtClean="0"/>
              <a:t>Marginal revenue is always positive</a:t>
            </a:r>
            <a:endParaRPr lang="en-US" dirty="0"/>
          </a:p>
        </p:txBody>
      </p:sp>
    </p:spTree>
    <p:custDataLst>
      <p:tags r:id="rId1"/>
    </p:custDataLst>
    <p:extLst>
      <p:ext uri="{BB962C8B-B14F-4D97-AF65-F5344CB8AC3E}">
        <p14:creationId xmlns:p14="http://schemas.microsoft.com/office/powerpoint/2010/main" val="90528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6391" y="2286000"/>
            <a:ext cx="8382000" cy="990600"/>
          </a:xfrm>
        </p:spPr>
        <p:txBody>
          <a:bodyPr>
            <a:normAutofit fontScale="90000"/>
          </a:bodyPr>
          <a:lstStyle/>
          <a:p>
            <a:pPr algn="l"/>
            <a:r>
              <a:rPr lang="en-US" b="1" dirty="0" smtClean="0"/>
              <a:t>41. Which graph best shows a collusive oligopoly in long run </a:t>
            </a:r>
            <a:r>
              <a:rPr lang="en-US" b="1" dirty="0" err="1" smtClean="0"/>
              <a:t>equil</a:t>
            </a:r>
            <a:r>
              <a:rPr lang="en-US" b="1" dirty="0" smtClean="0"/>
              <a:t>.?</a:t>
            </a:r>
            <a:endParaRPr lang="en-US" b="1" dirty="0"/>
          </a:p>
        </p:txBody>
      </p:sp>
      <p:pic>
        <p:nvPicPr>
          <p:cNvPr id="5" name="Picture 4" descr="4prodmktmodelslrequilhoriz.jpg"/>
          <p:cNvPicPr>
            <a:picLocks noChangeAspect="1"/>
          </p:cNvPicPr>
          <p:nvPr/>
        </p:nvPicPr>
        <p:blipFill>
          <a:blip r:embed="rId4" cstate="print"/>
          <a:stretch>
            <a:fillRect/>
          </a:stretch>
        </p:blipFill>
        <p:spPr>
          <a:xfrm>
            <a:off x="152398" y="26126"/>
            <a:ext cx="8497957" cy="2057400"/>
          </a:xfrm>
          <a:prstGeom prst="rect">
            <a:avLst/>
          </a:prstGeom>
        </p:spPr>
      </p:pic>
      <p:sp>
        <p:nvSpPr>
          <p:cNvPr id="3" name="TPAnswers"/>
          <p:cNvSpPr>
            <a:spLocks noGrp="1"/>
          </p:cNvSpPr>
          <p:nvPr>
            <p:ph type="body" idx="1"/>
            <p:custDataLst>
              <p:tags r:id="rId2"/>
            </p:custDataLst>
          </p:nvPr>
        </p:nvSpPr>
        <p:spPr>
          <a:xfrm>
            <a:off x="555170" y="3446938"/>
            <a:ext cx="1600200" cy="2087563"/>
          </a:xfrm>
        </p:spPr>
        <p:txBody>
          <a:bodyPr>
            <a:normAutofit fontScale="92500" lnSpcReduction="1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spTree>
    <p:custDataLst>
      <p:tags r:id="rId1"/>
    </p:custDataLst>
    <p:extLst>
      <p:ext uri="{BB962C8B-B14F-4D97-AF65-F5344CB8AC3E}">
        <p14:creationId xmlns:p14="http://schemas.microsoft.com/office/powerpoint/2010/main" val="41263039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OWERPOINTVERSION" val="14.0"/>
  <p:tag name="EXPANDSHOWBAR" val="True"/>
  <p:tag name="LUIDIAENABLED" val="False"/>
  <p:tag name="TASKPANEKEY" val="debb772f-dc93-4e36-bba6-4e911eb33dcd"/>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00.xml><?xml version="1.0" encoding="utf-8"?>
<p:tagLst xmlns:a="http://schemas.openxmlformats.org/drawingml/2006/main" xmlns:r="http://schemas.openxmlformats.org/officeDocument/2006/relationships" xmlns:p="http://schemas.openxmlformats.org/presentationml/2006/main">
  <p:tag name="ANSWERBULLETS" val="3"/>
  <p:tag name="TEXTLENGTH" val="217"/>
  <p:tag name="FONTSIZE" val="32"/>
  <p:tag name="BULLETTYPE" val="ppBulletArabicPeriod"/>
  <p:tag name="ANSWERTEXT" val="The firms must lower its price in order to sell more&#10;When a firm lowers its price it must lower it on ALL that it sells&#10;Because entry is blocked&#10;The firm only sells a small fraction of the total sales in the industry"/>
  <p:tag name="OLDNUMANSWERS" val="4"/>
</p:tagLst>
</file>

<file path=ppt/tags/tag101.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The firms must lower its price in order to sell more|smicln|When a firm lowers its price it must lower it on ALL that it sells|smicln|Because entry is blocked|smicln|The firm only sells a small fraction of the total sales in the industry "/>
  <p:tag name="QUESTIONALIAS" val="23. For a perfectly competitive FIRM, why is the demand curve perfectly elastic? "/>
  <p:tag name="SLIDEORDER" val="14"/>
  <p:tag name="SLIDEGUID" val="2060E70C04CA4021B70E341DC6ADF87A"/>
  <p:tag name="VALUES" val="Incorrect|smicln|Incorrect|smicln|Incorrect|smicln|Correct"/>
</p:tagLst>
</file>

<file path=ppt/tags/tag10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3.xml><?xml version="1.0" encoding="utf-8"?>
<p:tagLst xmlns:a="http://schemas.openxmlformats.org/drawingml/2006/main" xmlns:r="http://schemas.openxmlformats.org/officeDocument/2006/relationships" xmlns:p="http://schemas.openxmlformats.org/presentationml/2006/main">
  <p:tag name="ANSWERBULLETS" val="3"/>
  <p:tag name="TEXTLENGTH" val="217"/>
  <p:tag name="FONTSIZE" val="32"/>
  <p:tag name="BULLETTYPE" val="ppBulletArabicPeriod"/>
  <p:tag name="ANSWERTEXT" val="The firms must lower its price in order to sell more&#10;When a firm lowers its price it must lower it on ALL that it sells&#10;Because entry is blocked&#10;The firm only sells a small fraction of the total sales in the industry"/>
  <p:tag name="OLDNUMANSWERS" val="4"/>
</p:tagLst>
</file>

<file path=ppt/tags/tag104.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2;3;-;3;3;4;4;4;2;3;2;1;4;1;"/>
  <p:tag name="CHARTSTRINGSTD" val="2 3 5 5"/>
  <p:tag name="CHARTSTRINGREV" val="5 5 3 2"/>
  <p:tag name="CHARTSTRINGSTDPER" val="0.133333333333333 0.2 0.333333333333333 0.333333333333333"/>
  <p:tag name="CHARTSTRINGREVPER" val="0.333333333333333 0.333333333333333 0.2 0.133333333333333"/>
  <p:tag name="RESPONSESGATHERED" val="False"/>
  <p:tag name="ANONYMOUSTEMP" val="False"/>
  <p:tag name="SLIDEORDER" val="3"/>
  <p:tag name="SLIDEGUID" val="F249AB1D89C94AC38E9E0AF5E081A7C2"/>
  <p:tag name="ANSWERSALIAS" val="Demand will increase|smicln|Demand  will decrease|smicln|Supply will increase|smicln|Supply will decrease"/>
  <p:tag name="QUESTIONALIAS" val="18. Assume pure competition. What will happen in the long run? "/>
  <p:tag name="CORRECTPOINTVALUE" val="0"/>
  <p:tag name="VALUES" val="No Value|smicln|No Value|smicln|No Value|smicln|No Value"/>
</p:tagLst>
</file>

<file path=ppt/tags/tag105.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Demand will increase&#10;Demand  will decrease&#10;Supply will increase&#10;Supply will decrease"/>
  <p:tag name="OLDNUMANSWERS" val="4"/>
</p:tagLst>
</file>

<file path=ppt/tags/tag106.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4;2;3;-;3;3;4;4;4;2;3;2;1;4;1;"/>
  <p:tag name="CHARTSTRINGSTD" val="2 3 5 5"/>
  <p:tag name="CHARTSTRINGREV" val="5 5 3 2"/>
  <p:tag name="CHARTSTRINGSTDPER" val="0.133333333333333 0.2 0.333333333333333 0.333333333333333"/>
  <p:tag name="CHARTSTRINGREVPER" val="0.333333333333333 0.333333333333333 0.2 0.133333333333333"/>
  <p:tag name="RESPONSESGATHERED" val="False"/>
  <p:tag name="ANONYMOUSTEMP" val="False"/>
  <p:tag name="CORRECTPOINTVALUE" val="1"/>
  <p:tag name="ANSWERSALIAS" val="Demand will increase|smicln|Demand  will decrease|smicln|Supply will increase|smicln|Supply will decrease"/>
  <p:tag name="QUESTIONALIAS" val="18. Assume pure competition. What will happen in the long run? "/>
  <p:tag name="SLIDEORDER" val="4"/>
  <p:tag name="SLIDEGUID" val="C9BB3F183BA6451FB6AC590998EFA89C"/>
  <p:tag name="VALUES" val="Incorrect|smicln|Incorrect|smicln|Correct|smicln|Incorrect"/>
</p:tagLst>
</file>

<file path=ppt/tags/tag10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8.xml><?xml version="1.0" encoding="utf-8"?>
<p:tagLst xmlns:a="http://schemas.openxmlformats.org/drawingml/2006/main" xmlns:r="http://schemas.openxmlformats.org/officeDocument/2006/relationships" xmlns:p="http://schemas.openxmlformats.org/presentationml/2006/main">
  <p:tag name="ANSWERBULLETS" val="3"/>
  <p:tag name="TEXTLENGTH" val="84"/>
  <p:tag name="FONTSIZE" val="32"/>
  <p:tag name="BULLETTYPE" val="ppBulletArabicPeriod"/>
  <p:tag name="ANSWERTEXT" val="Demand will increase&#10;Demand  will decrease&#10;Supply will increase&#10;Supply will decrease"/>
  <p:tag name="OLDNUMANSWERS" val="4"/>
</p:tagLst>
</file>

<file path=ppt/tags/tag10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2;2;2;2;2;2;2;2;2;2;2;2;"/>
  <p:tag name="CHARTSTRINGSTD" val="0 15 0 0"/>
  <p:tag name="CHARTSTRINGREV" val="0 0 15 0"/>
  <p:tag name="CHARTSTRINGSTDPER" val="0 1 0 0"/>
  <p:tag name="CHARTSTRINGREVPER" val="0 0 1 0"/>
  <p:tag name="RESPONSESGATHERED" val="False"/>
  <p:tag name="ANONYMOUSTEMP" val="False"/>
  <p:tag name="ANSWERSALIAS" val="A|smicln|B|smicln|C|smicln|D"/>
  <p:tag name="SLIDEORDER" val="3"/>
  <p:tag name="SLIDEGUID" val="72E628BCF6B34BDC93C910E3F83CD6D6"/>
  <p:tag name="QUESTIONALIAS" val="19 .Which graph shows a perfectly competitive firm in long run equilibrium?"/>
  <p:tag name="CORRECTPOINTVALUE" val="0"/>
  <p:tag name="VALUES" val="No Value|smicln|No Value|smicln|No Value|smicln|No Value"/>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10.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0"/>
  <p:tag name="BULLETTYPE" val="ppBulletArabicPeriod"/>
  <p:tag name="ANSWERTEXT" val="A&#10;B&#10;C&#10;D"/>
  <p:tag name="OLDNUMANSWERS" val="4"/>
</p:tagLst>
</file>

<file path=ppt/tags/tag11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2;2;2;2;2;2;2;2;2;2;2;2;"/>
  <p:tag name="CHARTSTRINGSTD" val="0 15 0 0"/>
  <p:tag name="CHARTSTRINGREV" val="0 0 15 0"/>
  <p:tag name="CHARTSTRINGSTDPER" val="0 1 0 0"/>
  <p:tag name="CHARTSTRINGREVPER" val="0 0 1 0"/>
  <p:tag name="RESPONSESGATHERED" val="False"/>
  <p:tag name="ANONYMOUSTEMP" val="False"/>
  <p:tag name="QUESTIONALIAS" val="14 .Which graph shows a perfectly competitive firm in long run equilibrium?"/>
  <p:tag name="ANSWERSALIAS" val="A|smicln|B|smicln|C|smicln|D"/>
  <p:tag name="CORRECTPOINTVALUE" val="1"/>
  <p:tag name="SLIDEORDER" val="4"/>
  <p:tag name="SLIDEGUID" val="1D06C72A5F124299A083415029C16968"/>
  <p:tag name="VALUES" val="Incorrect|smicln|Correct|smicln|Incorrect|smicln|Incorrect"/>
</p:tagLst>
</file>

<file path=ppt/tags/tag112.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0"/>
  <p:tag name="BULLETTYPE" val="ppBulletArabicPeriod"/>
  <p:tag name="ANSWERTEXT" val="A&#10;B&#10;C&#10;D"/>
  <p:tag name="OLDNUMANSWERS" val="4"/>
</p:tagLst>
</file>

<file path=ppt/tags/tag11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4.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1;1;1;2;2;2;2;2;3;2;2;2;1;2;2;"/>
  <p:tag name="CHARTSTRINGSTD" val="5 10 1 0"/>
  <p:tag name="CHARTSTRINGREV" val="0 1 10 5"/>
  <p:tag name="CHARTSTRINGSTDPER" val="0.3125 0.625 0.0625 0"/>
  <p:tag name="CHARTSTRINGREVPER" val="0 0.0625 0.625 0.3125"/>
  <p:tag name="RESPONSESGATHERED" val="False"/>
  <p:tag name="ANONYMOUSTEMP" val="False"/>
  <p:tag name="ANSWERSALIAS" val="MR = MC|smicln|MC = ATC|smicln|P = MC|smicln|MSB = MSC"/>
  <p:tag name="SLIDEORDER" val="3"/>
  <p:tag name="SLIDEGUID" val="9DB19D718A8A42769C5350363264A498"/>
  <p:tag name="QUESTIONALIAS" val="20. Productive efficiency: "/>
  <p:tag name="CORRECTPOINTVALUE" val="0"/>
  <p:tag name="VALUES" val="No Value|smicln|No Value|smicln|No Value|smicln|No Value"/>
</p:tagLst>
</file>

<file path=ppt/tags/tag115.xml><?xml version="1.0" encoding="utf-8"?>
<p:tagLst xmlns:a="http://schemas.openxmlformats.org/drawingml/2006/main" xmlns:r="http://schemas.openxmlformats.org/officeDocument/2006/relationships" xmlns:p="http://schemas.openxmlformats.org/presentationml/2006/main">
  <p:tag name="ANSWERBULLETS" val="3"/>
  <p:tag name="TEXTLENGTH" val="33"/>
  <p:tag name="FONTSIZE" val="32"/>
  <p:tag name="BULLETTYPE" val="ppBulletArabicPeriod"/>
  <p:tag name="ANSWERTEXT" val="MR = MC&#10;MC = ATC&#10;P = MC&#10;MSB = MSC"/>
  <p:tag name="OLDNUMANSWERS" val="4"/>
</p:tagLst>
</file>

<file path=ppt/tags/tag116.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1;1;1;2;2;2;2;2;3;2;2;2;1;2;2;"/>
  <p:tag name="CHARTSTRINGSTD" val="5 10 1 0"/>
  <p:tag name="CHARTSTRINGREV" val="0 1 10 5"/>
  <p:tag name="CHARTSTRINGSTDPER" val="0.3125 0.625 0.0625 0"/>
  <p:tag name="CHARTSTRINGREVPER" val="0 0.0625 0.625 0.3125"/>
  <p:tag name="RESPONSESGATHERED" val="False"/>
  <p:tag name="ANONYMOUSTEMP" val="False"/>
  <p:tag name="ANSWERSALIAS" val="MR = MC|smicln|MC = ATC|smicln|P = MC|smicln|MSB = MSC"/>
  <p:tag name="CORRECTPOINTVALUE" val="1"/>
  <p:tag name="QUESTIONALIAS" val="20. Productive efficiency: "/>
  <p:tag name="SLIDEORDER" val="4"/>
  <p:tag name="SLIDEGUID" val="1075D0BD01484F448F057124A89EA036"/>
  <p:tag name="VALUES" val="Incorrect|smicln|Correct|smicln|Incorrect|smicln|Incorrect"/>
</p:tagLst>
</file>

<file path=ppt/tags/tag117.xml><?xml version="1.0" encoding="utf-8"?>
<p:tagLst xmlns:a="http://schemas.openxmlformats.org/drawingml/2006/main" xmlns:r="http://schemas.openxmlformats.org/officeDocument/2006/relationships" xmlns:p="http://schemas.openxmlformats.org/presentationml/2006/main">
  <p:tag name="ANSWERBULLETS" val="3"/>
  <p:tag name="TEXTLENGTH" val="33"/>
  <p:tag name="FONTSIZE" val="32"/>
  <p:tag name="BULLETTYPE" val="ppBulletArabicPeriod"/>
  <p:tag name="ANSWERTEXT" val="MR = MC&#10;MC = ATC&#10;P = MC&#10;MSB = MSC"/>
  <p:tag name="OLDNUMANSWERS" val="4"/>
</p:tagLst>
</file>

<file path=ppt/tags/tag11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9.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1;4;4;4;4;4;4;4;2;4;1;2;4;1;"/>
  <p:tag name="CHARTSTRINGSTD" val="3 2 0 11"/>
  <p:tag name="CHARTSTRINGREV" val="11 0 2 3"/>
  <p:tag name="CHARTSTRINGSTDPER" val="0.1875 0.125 0 0.6875"/>
  <p:tag name="CHARTSTRINGREVPER" val="0.6875 0 0.125 0.1875"/>
  <p:tag name="RESPONSESGATHERED" val="False"/>
  <p:tag name="ANONYMOUSTEMP" val="False"/>
  <p:tag name="ANSWERSALIAS" val="Maximum consumer plus producer surplus|smicln|P = MC|smicln|MSB = MSC|smicln|Minimum ATC"/>
  <p:tag name="SLIDEORDER" val="3"/>
  <p:tag name="SLIDEGUID" val="EE8B5820E84A45438A108F46025911D2"/>
  <p:tag name="QUESTIONALIAS" val="21. Which is NOT allocative efficiency? "/>
  <p:tag name="CORRECTPOINTVALUE" val="0"/>
  <p:tag name="VALUES" val="No Value|smicln|No Value|smicln|No Value|smicln|No Value"/>
</p:tagLst>
</file>

<file path=ppt/tags/tag1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1|smicln|2|smicln|3|smicln|4|smicln|5"/>
  <p:tag name="SLIDEORDER" val="2"/>
  <p:tag name="SLIDEGUID" val="845CDB0336D64EA5A52DA374D4E22E4D"/>
  <p:tag name="QUESTIONALIAS" val="1. How many days to ski using BCA?"/>
  <p:tag name="CORRECTPOINTVALUE" val="0"/>
  <p:tag name="VALUES" val="No Value|smicln|No Value|smicln|No Value|smicln|No Value|smicln|No Value"/>
</p:tagLst>
</file>

<file path=ppt/tags/tag120.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Maximum consumer plus producer surplus&#10;P = MC&#10;MSB = MSC&#10;Minimum ATC"/>
  <p:tag name="OLDNUMANSWERS" val="4"/>
</p:tagLst>
</file>

<file path=ppt/tags/tag121.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1;4;4;4;4;4;4;4;2;4;1;2;4;1;"/>
  <p:tag name="CHARTSTRINGSTD" val="3 2 0 11"/>
  <p:tag name="CHARTSTRINGREV" val="11 0 2 3"/>
  <p:tag name="CHARTSTRINGSTDPER" val="0.1875 0.125 0 0.6875"/>
  <p:tag name="CHARTSTRINGREVPER" val="0.6875 0 0.125 0.1875"/>
  <p:tag name="RESPONSESGATHERED" val="False"/>
  <p:tag name="ANONYMOUSTEMP" val="False"/>
  <p:tag name="ANSWERSALIAS" val="Maximum consumer plus producer surplus|smicln|P = MC|smicln|MSB = MSC|smicln|Minimum ATC"/>
  <p:tag name="CORRECTPOINTVALUE" val="1"/>
  <p:tag name="QUESTIONALIAS" val="21. Which is NOT allocative efficiency? "/>
  <p:tag name="SLIDEORDER" val="4"/>
  <p:tag name="SLIDEGUID" val="D4517E84317C45CE9270A381E934F443"/>
  <p:tag name="VALUES" val="Incorrect|smicln|Incorrect|smicln|Incorrect|smicln|Correct"/>
</p:tagLst>
</file>

<file path=ppt/tags/tag122.xml><?xml version="1.0" encoding="utf-8"?>
<p:tagLst xmlns:a="http://schemas.openxmlformats.org/drawingml/2006/main" xmlns:r="http://schemas.openxmlformats.org/officeDocument/2006/relationships" xmlns:p="http://schemas.openxmlformats.org/presentationml/2006/main">
  <p:tag name="ANSWERBULLETS" val="3"/>
  <p:tag name="TEXTLENGTH" val="67"/>
  <p:tag name="FONTSIZE" val="32"/>
  <p:tag name="BULLETTYPE" val="ppBulletArabicPeriod"/>
  <p:tag name="ANSWERTEXT" val="Maximum consumer plus producer surplus&#10;P = MC&#10;MSB = MSC&#10;Minimum ATC"/>
  <p:tag name="OLDNUMANSWERS" val="4"/>
</p:tagLst>
</file>

<file path=ppt/tags/tag12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4.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QUESTIONALIAS" val="2. A monopolist can sell 1 widget for $5. In order to sell 2 widgets, the firm must lower the price to $4.  What happens to MR?"/>
  <p:tag name="ANSWERSALIAS" val="MR = $1|smicln|MR = $2|smicln|MR = $3|smicln|MR = $4|smicln|MR = $5"/>
  <p:tag name="TOTALRESPONSES" val="15"/>
  <p:tag name="RESPONSECOUNT" val="15"/>
  <p:tag name="SLICED" val="False"/>
  <p:tag name="RESPONSES" val="4;4;4;3;3;3;4;1;3;1;3;2;3;2;3;"/>
  <p:tag name="CHARTSTRINGSTD" val="2 2 7 4 0"/>
  <p:tag name="CHARTSTRINGREV" val="0 4 7 2 2"/>
  <p:tag name="CHARTSTRINGSTDPER" val="0.133333333333333 0.133333333333333 0.466666666666667 0.266666666666667 0"/>
  <p:tag name="CHARTSTRINGREVPER" val="0 0.266666666666667 0.466666666666667 0.133333333333333 0.133333333333333"/>
  <p:tag name="RESPONSESGATHERED" val="False"/>
  <p:tag name="ANONYMOUSTEMP" val="False"/>
  <p:tag name="SLIDEORDER" val="3"/>
  <p:tag name="SLIDEGUID" val="F0F4DD68BB754A9C8A4D53C9644663FE"/>
  <p:tag name="CORRECTPOINTVALUE" val="0"/>
  <p:tag name="VALUES" val="No Value|smicln|No Value|smicln|No Value|smicln|No Value|smicln|No Value"/>
</p:tagLst>
</file>

<file path=ppt/tags/tag125.xml><?xml version="1.0" encoding="utf-8"?>
<p:tagLst xmlns:a="http://schemas.openxmlformats.org/drawingml/2006/main" xmlns:r="http://schemas.openxmlformats.org/officeDocument/2006/relationships" xmlns:p="http://schemas.openxmlformats.org/presentationml/2006/main">
  <p:tag name="ANSWERBULLETS" val="3"/>
  <p:tag name="TEXTLENGTH" val="39"/>
  <p:tag name="FONTSIZE" val="32"/>
  <p:tag name="BULLETTYPE" val="ppBulletArabicPeriod"/>
  <p:tag name="ANSWERTEXT" val="MR = $1&#10;MR = $2&#10;MR = $3&#10;MR = $4&#10;MR = $5"/>
  <p:tag name="OLDNUMANSWERS" val="5"/>
</p:tagLst>
</file>

<file path=ppt/tags/tag126.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QUESTIONALIAS" val="2. A monopolist can sell 1 widget for $5. In order to sell 2 widgets, the firm must lower the price to $4.  What happens to MR?"/>
  <p:tag name="ANSWERSALIAS" val="MR = $1|smicln|MR = $2|smicln|MR = $3|smicln|MR = $4|smicln|MR = $5"/>
  <p:tag name="TOTALRESPONSES" val="15"/>
  <p:tag name="RESPONSECOUNT" val="15"/>
  <p:tag name="SLICED" val="False"/>
  <p:tag name="RESPONSES" val="4;4;4;3;3;3;4;1;3;1;3;2;3;2;3;"/>
  <p:tag name="CHARTSTRINGSTD" val="2 2 7 4 0"/>
  <p:tag name="CHARTSTRINGREV" val="0 4 7 2 2"/>
  <p:tag name="CHARTSTRINGSTDPER" val="0.133333333333333 0.133333333333333 0.466666666666667 0.266666666666667 0"/>
  <p:tag name="CHARTSTRINGREVPER" val="0 0.266666666666667 0.466666666666667 0.133333333333333 0.133333333333333"/>
  <p:tag name="RESPONSESGATHERED" val="False"/>
  <p:tag name="ANONYMOUSTEMP" val="False"/>
  <p:tag name="CORRECTPOINTVALUE" val="1"/>
  <p:tag name="SLIDEORDER" val="4"/>
  <p:tag name="SLIDEGUID" val="016B4A35A30F4B97B932BDE2A82A837B"/>
  <p:tag name="VALUES" val="Incorrect|smicln|Incorrect|smicln|Correct|smicln|Incorrect|smicln|Incorrect"/>
</p:tagLst>
</file>

<file path=ppt/tags/tag127.xml><?xml version="1.0" encoding="utf-8"?>
<p:tagLst xmlns:a="http://schemas.openxmlformats.org/drawingml/2006/main" xmlns:r="http://schemas.openxmlformats.org/officeDocument/2006/relationships" xmlns:p="http://schemas.openxmlformats.org/presentationml/2006/main">
  <p:tag name="ANSWERBULLETS" val="3"/>
  <p:tag name="TEXTLENGTH" val="39"/>
  <p:tag name="FONTSIZE" val="32"/>
  <p:tag name="BULLETTYPE" val="ppBulletArabicPeriod"/>
  <p:tag name="ANSWERTEXT" val="MR = $1&#10;MR = $2&#10;MR = $3&#10;MR = $4&#10;MR = $5"/>
  <p:tag name="OLDNUMANSWERS" val="5"/>
</p:tagLst>
</file>

<file path=ppt/tags/tag12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9.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MR only includes the EXTRA revenue|smicln|When a firm lowers its price it must lower it on ALL that it sells|smicln|Because there are few barriers to entry|smicln|A monopoly only sells a small fraction of the total sales in the industry "/>
  <p:tag name="QUESTIONALIAS" val="17. For a monopoly, why is the marginal revenue (MR) less than the price? "/>
  <p:tag name="SLIDEORDER" val="11"/>
  <p:tag name="SLIDEGUID" val="D7647A553B944D3ABEAD109D9B943369"/>
  <p:tag name="CORRECTPOINTVALUE" val="0"/>
  <p:tag name="VALUES" val="No Value|smicln|No Value|smicln|No Value|smicln|No Value"/>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28"/>
  <p:tag name="BULLETTYPE" val="ppBulletArabicPeriod"/>
  <p:tag name="ANSWERTEXT" val="1&#10;2&#10;3&#10;4&#10;5"/>
  <p:tag name="OLDNUMANSWERS" val="5"/>
</p:tagLst>
</file>

<file path=ppt/tags/tag130.xml><?xml version="1.0" encoding="utf-8"?>
<p:tagLst xmlns:a="http://schemas.openxmlformats.org/drawingml/2006/main" xmlns:r="http://schemas.openxmlformats.org/officeDocument/2006/relationships" xmlns:p="http://schemas.openxmlformats.org/presentationml/2006/main">
  <p:tag name="ANSWERBULLETS" val="3"/>
  <p:tag name="TEXTLENGTH" val="216"/>
  <p:tag name="FONTSIZE" val="32"/>
  <p:tag name="BULLETTYPE" val="ppBulletArabicPeriod"/>
  <p:tag name="ANSWERTEXT" val="MR only includes the EXTRA revenue&#10;When a firm lowers its price it must lower it on ALL that it sells&#10;Because there are few barriers to entry&#10;A monopoly only sells a small fraction of the total sales in the industry"/>
  <p:tag name="OLDNUMANSWERS" val="4"/>
</p:tagLst>
</file>

<file path=ppt/tags/tag131.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MR only includes the EXTRA revenue|smicln|When a firm lowers its price it must lower it on ALL that it sells|smicln|Because there are few barriers to entry|smicln|A monopoly only sells a small fraction of the total sales in the industry "/>
  <p:tag name="QUESTIONALIAS" val="17. For a monopoly, why is the marginal revenue (MR) less than the price? "/>
  <p:tag name="SLIDEORDER" val="12"/>
  <p:tag name="SLIDEGUID" val="DF3253CDA51445C3928891AD94459C74"/>
  <p:tag name="VALUES" val="Incorrect|smicln|Correct|smicln|Incorrect|smicln|Incorrect"/>
</p:tagLst>
</file>

<file path=ppt/tags/tag13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3.xml><?xml version="1.0" encoding="utf-8"?>
<p:tagLst xmlns:a="http://schemas.openxmlformats.org/drawingml/2006/main" xmlns:r="http://schemas.openxmlformats.org/officeDocument/2006/relationships" xmlns:p="http://schemas.openxmlformats.org/presentationml/2006/main">
  <p:tag name="ANSWERBULLETS" val="3"/>
  <p:tag name="TEXTLENGTH" val="216"/>
  <p:tag name="FONTSIZE" val="32"/>
  <p:tag name="BULLETTYPE" val="ppBulletArabicPeriod"/>
  <p:tag name="ANSWERTEXT" val="MR only includes the EXTRA revenue&#10;When a firm lowers its price it must lower it on ALL that it sells&#10;Because there are few barriers to entry&#10;A monopoly only sells a small fraction of the total sales in the industry"/>
  <p:tag name="OLDNUMANSWERS" val="4"/>
</p:tagLst>
</file>

<file path=ppt/tags/tag134.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1200|smicln|$900|smicln|$600|smicln|$400|smicln|$300"/>
  <p:tag name="TOTALRESPONSES" val="15"/>
  <p:tag name="RESPONSECOUNT" val="15"/>
  <p:tag name="SLICED" val="False"/>
  <p:tag name="RESPONSES" val="2;5;2;2;5;5;5;2;5;2;5;2;2;2;5;"/>
  <p:tag name="CHARTSTRINGSTD" val="0 8 0 0 7"/>
  <p:tag name="CHARTSTRINGREV" val="7 0 0 8 0"/>
  <p:tag name="CHARTSTRINGSTDPER" val="0 0.533333333333333 0 0 0.466666666666667"/>
  <p:tag name="CHARTSTRINGREVPER" val="0.466666666666667 0 0 0.533333333333333 0"/>
  <p:tag name="RESPONSESGATHERED" val="False"/>
  <p:tag name="ANONYMOUSTEMP" val="False"/>
  <p:tag name="SLIDEORDER" val="3"/>
  <p:tag name="SLIDEGUID" val="E0594935EB794792AE2B01976CA7D91C"/>
  <p:tag name="QUESTIONALIAS" val="24. What would the profits be?"/>
  <p:tag name="CORRECTPOINTVALUE" val="0"/>
  <p:tag name="VALUES" val="No Value|smicln|No Value|smicln|No Value|smicln|No Value|smicln|No Value"/>
</p:tagLst>
</file>

<file path=ppt/tags/tag135.xml><?xml version="1.0" encoding="utf-8"?>
<p:tagLst xmlns:a="http://schemas.openxmlformats.org/drawingml/2006/main" xmlns:r="http://schemas.openxmlformats.org/officeDocument/2006/relationships" xmlns:p="http://schemas.openxmlformats.org/presentationml/2006/main">
  <p:tag name="ANSWERBULLETS" val="3"/>
  <p:tag name="TEXTLENGTH" val="25"/>
  <p:tag name="FONTSIZE" val="32"/>
  <p:tag name="BULLETTYPE" val="ppBulletArabicPeriod"/>
  <p:tag name="ANSWERTEXT" val="$1200&#10;$900&#10;$600&#10;$400&#10;$300"/>
  <p:tag name="OLDNUMANSWERS" val="5"/>
</p:tagLst>
</file>

<file path=ppt/tags/tag136.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1200|smicln|$900|smicln|$600|smicln|$400|smicln|$300"/>
  <p:tag name="TOTALRESPONSES" val="15"/>
  <p:tag name="RESPONSECOUNT" val="15"/>
  <p:tag name="SLICED" val="False"/>
  <p:tag name="RESPONSES" val="2;5;2;2;5;5;5;2;5;2;5;2;2;2;5;"/>
  <p:tag name="CHARTSTRINGSTD" val="0 8 0 0 7"/>
  <p:tag name="CHARTSTRINGREV" val="7 0 0 8 0"/>
  <p:tag name="CHARTSTRINGSTDPER" val="0 0.533333333333333 0 0 0.466666666666667"/>
  <p:tag name="CHARTSTRINGREVPER" val="0.466666666666667 0 0 0.533333333333333 0"/>
  <p:tag name="RESPONSESGATHERED" val="False"/>
  <p:tag name="ANONYMOUSTEMP" val="False"/>
  <p:tag name="CORRECTPOINTVALUE" val="1"/>
  <p:tag name="QUESTIONALIAS" val="24. What would the profits be?"/>
  <p:tag name="SLIDEORDER" val="4"/>
  <p:tag name="SLIDEGUID" val="C79785E2ACAE4761B8F0565C5D90A12B"/>
  <p:tag name="VALUES" val="Incorrect|smicln|Incorrect|smicln|Incorrect|smicln|Incorrect|smicln|Correct"/>
</p:tagLst>
</file>

<file path=ppt/tags/tag13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38.xml><?xml version="1.0" encoding="utf-8"?>
<p:tagLst xmlns:a="http://schemas.openxmlformats.org/drawingml/2006/main" xmlns:r="http://schemas.openxmlformats.org/officeDocument/2006/relationships" xmlns:p="http://schemas.openxmlformats.org/presentationml/2006/main">
  <p:tag name="ANSWERBULLETS" val="3"/>
  <p:tag name="TEXTLENGTH" val="25"/>
  <p:tag name="FONTSIZE" val="32"/>
  <p:tag name="BULLETTYPE" val="ppBulletArabicPeriod"/>
  <p:tag name="ANSWERTEXT" val="$1200&#10;$900&#10;$600&#10;$400&#10;$300"/>
  <p:tag name="OLDNUMANSWERS" val="5"/>
</p:tagLst>
</file>

<file path=ppt/tags/tag139.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ANSWERSALIAS" val="0AEI|smicln|0BFI|smicln|BAEF|smicln|CBFG"/>
  <p:tag name="TOTALRESPONSES" val="15"/>
  <p:tag name="RESPONSECOUNT" val="15"/>
  <p:tag name="SLICED" val="False"/>
  <p:tag name="RESPONSES" val="4;3;4;4;3;3;3;4;3;2;4;2;4;2;4;"/>
  <p:tag name="CHARTSTRINGSTD" val="0 3 5 7"/>
  <p:tag name="CHARTSTRINGREV" val="7 5 3 0"/>
  <p:tag name="CHARTSTRINGSTDPER" val="0 0.2 0.333333333333333 0.466666666666667"/>
  <p:tag name="CHARTSTRINGREVPER" val="0.466666666666667 0.333333333333333 0.2 0"/>
  <p:tag name="RESPONSESGATHERED" val="False"/>
  <p:tag name="ANONYMOUSTEMP" val="False"/>
  <p:tag name="SLIDEORDER" val="3"/>
  <p:tag name="SLIDEGUID" val="2A17BD4852D84B098312B1F2D9CAAF35"/>
  <p:tag name="QUESTIONALIAS" val="25. What are the profits or losses?"/>
  <p:tag name="CORRECTPOINTVALUE" val="0"/>
  <p:tag name="VALUES" val="No Value|smicln|No Value|smicln|No Value|smicln|No Value"/>
</p:tagLst>
</file>

<file path=ppt/tags/tag1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1|smicln|2|smicln|3|smicln|4|smicln|5"/>
  <p:tag name="SLIDEORDER" val="3"/>
  <p:tag name="SLIDEGUID" val="676C17E2FA944337B49F3A6D6462A256"/>
  <p:tag name="CORRECTPOINTVALUE" val="1"/>
  <p:tag name="QUESTIONALIAS" val="1. How many days to ski using BCA?"/>
  <p:tag name="VALUES" val="Incorrect|smicln|Incorrect|smicln|Correct|smicln|Incorrect|smicln|Incorrect"/>
</p:tagLst>
</file>

<file path=ppt/tags/tag140.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0AEI&#10;0BFI&#10;BAEF&#10;CBFG"/>
  <p:tag name="OLDNUMANSWERS" val="4"/>
</p:tagLst>
</file>

<file path=ppt/tags/tag141.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ANSWERSALIAS" val="0AEI|smicln|0BFI|smicln|BAEF|smicln|CBFG"/>
  <p:tag name="TOTALRESPONSES" val="15"/>
  <p:tag name="RESPONSECOUNT" val="15"/>
  <p:tag name="SLICED" val="False"/>
  <p:tag name="RESPONSES" val="4;3;4;4;3;3;3;4;3;2;4;2;4;2;4;"/>
  <p:tag name="CHARTSTRINGSTD" val="0 3 5 7"/>
  <p:tag name="CHARTSTRINGREV" val="7 5 3 0"/>
  <p:tag name="CHARTSTRINGSTDPER" val="0 0.2 0.333333333333333 0.466666666666667"/>
  <p:tag name="CHARTSTRINGREVPER" val="0.466666666666667 0.333333333333333 0.2 0"/>
  <p:tag name="RESPONSESGATHERED" val="False"/>
  <p:tag name="ANONYMOUSTEMP" val="False"/>
  <p:tag name="CORRECTPOINTVALUE" val="1"/>
  <p:tag name="QUESTIONALIAS" val="25. What are the profits or losses?"/>
  <p:tag name="SLIDEORDER" val="4"/>
  <p:tag name="SLIDEGUID" val="94DC1CDD76BD4905A1B505DB4152292D"/>
  <p:tag name="VALUES" val="Incorrect|smicln|Incorrect|smicln|Correct|smicln|Incorrect"/>
</p:tagLst>
</file>

<file path=ppt/tags/tag14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3.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0AEI&#10;0BFI&#10;BAEF&#10;CBFG"/>
  <p:tag name="OLDNUMANSWERS" val="4"/>
</p:tagLst>
</file>

<file path=ppt/tags/tag14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1"/>
  <p:tag name="RESPONSECOUNT" val="11"/>
  <p:tag name="SLICED" val="False"/>
  <p:tag name="RESPONSES" val="4;4;4;4;1;4;4;2;1;3;3;"/>
  <p:tag name="CHARTSTRINGSTD" val="2 1 2 6"/>
  <p:tag name="CHARTSTRINGREV" val="6 2 1 2"/>
  <p:tag name="CHARTSTRINGSTDPER" val="0.181818181818182 0.0909090909090909 0.181818181818182 0.545454545454545"/>
  <p:tag name="CHARTSTRINGREVPER" val="0.545454545454545 0.181818181818182 0.0909090909090909 0.181818181818182"/>
  <p:tag name="RESPONSESGATHERED" val="False"/>
  <p:tag name="ANONYMOUSTEMP" val="False"/>
  <p:tag name="ANSWERSALIAS" val="They produce a unique product|smicln|They face a downward sloping demand|smicln|They are price makers (have market power)|smicln|Barriers to entry"/>
  <p:tag name="SLIDEORDER" val="4"/>
  <p:tag name="SLIDEGUID" val="627AC2B6351644ACB0DD7FBC1F3AFF09"/>
  <p:tag name="QUESTIONALIAS" val="26. Monopolies can earn long run profits because:"/>
  <p:tag name="CORRECTPOINTVALUE" val="0"/>
  <p:tag name="VALUES" val="No Value|smicln|No Value|smicln|No Value|smicln|No Value"/>
</p:tagLst>
</file>

<file path=ppt/tags/tag145.xml><?xml version="1.0" encoding="utf-8"?>
<p:tagLst xmlns:a="http://schemas.openxmlformats.org/drawingml/2006/main" xmlns:r="http://schemas.openxmlformats.org/officeDocument/2006/relationships" xmlns:p="http://schemas.openxmlformats.org/presentationml/2006/main">
  <p:tag name="ANSWERBULLETS" val="3"/>
  <p:tag name="TEXTLENGTH" val="125"/>
  <p:tag name="FONTSIZE" val="32"/>
  <p:tag name="BULLETTYPE" val="ppBulletArabicPeriod"/>
  <p:tag name="ANSWERTEXT" val="They produce a unique product&#10;They face a downward sloping demand&#10;They are price makers (have market power)&#10;Barriers to entry"/>
  <p:tag name="OLDNUMANSWERS" val="4"/>
</p:tagLst>
</file>

<file path=ppt/tags/tag14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1"/>
  <p:tag name="RESPONSECOUNT" val="11"/>
  <p:tag name="SLICED" val="False"/>
  <p:tag name="RESPONSES" val="4;4;4;4;1;4;4;2;1;3;3;"/>
  <p:tag name="CHARTSTRINGSTD" val="2 1 2 6"/>
  <p:tag name="CHARTSTRINGREV" val="6 2 1 2"/>
  <p:tag name="CHARTSTRINGSTDPER" val="0.181818181818182 0.0909090909090909 0.181818181818182 0.545454545454545"/>
  <p:tag name="CHARTSTRINGREVPER" val="0.545454545454545 0.181818181818182 0.0909090909090909 0.181818181818182"/>
  <p:tag name="RESPONSESGATHERED" val="False"/>
  <p:tag name="ANONYMOUSTEMP" val="False"/>
  <p:tag name="ANSWERSALIAS" val="They produce a unique product|smicln|They face a downward sloping demand|smicln|They are price makers (have market power)|smicln|Barriers to entry"/>
  <p:tag name="CORRECTPOINTVALUE" val="1"/>
  <p:tag name="QUESTIONALIAS" val="26. Monopolies can earn long run profits because:"/>
  <p:tag name="SLIDEORDER" val="5"/>
  <p:tag name="SLIDEGUID" val="8A3A9BFF093F4EC5B0A15E67CDD9BD0D"/>
  <p:tag name="VALUES" val="Incorrect|smicln|Incorrect|smicln|Incorrect|smicln|Correct"/>
</p:tagLst>
</file>

<file path=ppt/tags/tag14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48.xml><?xml version="1.0" encoding="utf-8"?>
<p:tagLst xmlns:a="http://schemas.openxmlformats.org/drawingml/2006/main" xmlns:r="http://schemas.openxmlformats.org/officeDocument/2006/relationships" xmlns:p="http://schemas.openxmlformats.org/presentationml/2006/main">
  <p:tag name="ANSWERBULLETS" val="3"/>
  <p:tag name="TEXTLENGTH" val="125"/>
  <p:tag name="FONTSIZE" val="32"/>
  <p:tag name="BULLETTYPE" val="ppBulletArabicPeriod"/>
  <p:tag name="ANSWERTEXT" val="They produce a unique product&#10;They face a downward sloping demand&#10;They are price makers (have market power)&#10;Barriers to entry"/>
  <p:tag name="OLDNUMANSWERS" val="4"/>
</p:tagLst>
</file>

<file path=ppt/tags/tag149.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1"/>
  <p:tag name="RESPONSECOUNT" val="11"/>
  <p:tag name="SLICED" val="False"/>
  <p:tag name="RESPONSES" val="1;1;1;1;1;1;1;1;1;4;1;"/>
  <p:tag name="CHARTSTRINGSTD" val="10 0 0 1"/>
  <p:tag name="CHARTSTRINGREV" val="1 0 0 10"/>
  <p:tag name="CHARTSTRINGSTDPER" val="0.909090909090909 0 0 0.0909090909090909"/>
  <p:tag name="CHARTSTRINGREVPER" val="0.0909090909090909 0 0 0.909090909090909"/>
  <p:tag name="RESPONSESGATHERED" val="False"/>
  <p:tag name="ANONYMOUSTEMP" val="False"/>
  <p:tag name="ANSWERSALIAS" val="M, N, R|smicln|N, Q, R|smicln|Q, M, N|smicln|M, N, Q"/>
  <p:tag name="SLIDEORDER" val="4"/>
  <p:tag name="SLIDEGUID" val="63AE1C9102F8419F9BCC87532D95BCBB"/>
  <p:tag name="QUESTIONALIAS" val="27. In the LR what is the:  - Profit Max Q ? - Prod Eff Q ?  - Alloc. Eff. Q ?"/>
  <p:tag name="CORRECTPOINTVALUE" val="0"/>
  <p:tag name="VALUES" val="No Value|smicln|No Value|smicln|No Value|smicln|No Value"/>
</p:tagLst>
</file>

<file path=ppt/tags/tag15.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28"/>
  <p:tag name="BULLETTYPE" val="ppBulletArabicPeriod"/>
  <p:tag name="ANSWERTEXT" val="1&#10;2&#10;3&#10;4&#10;5"/>
</p:tagLst>
</file>

<file path=ppt/tags/tag150.xml><?xml version="1.0" encoding="utf-8"?>
<p:tagLst xmlns:a="http://schemas.openxmlformats.org/drawingml/2006/main" xmlns:r="http://schemas.openxmlformats.org/officeDocument/2006/relationships" xmlns:p="http://schemas.openxmlformats.org/presentationml/2006/main">
  <p:tag name="ANSWERBULLETS" val="3"/>
  <p:tag name="TEXTLENGTH" val="31"/>
  <p:tag name="FONTSIZE" val="32"/>
  <p:tag name="BULLETTYPE" val="ppBulletArabicPeriod"/>
  <p:tag name="ANSWERTEXT" val="M, N, R&#10;N, Q, R&#10;Q, M, N&#10;M, N, Q"/>
  <p:tag name="OLDNUMANSWERS" val="4"/>
</p:tagLst>
</file>

<file path=ppt/tags/tag151.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1"/>
  <p:tag name="RESPONSECOUNT" val="11"/>
  <p:tag name="SLICED" val="False"/>
  <p:tag name="RESPONSES" val="1;1;1;1;1;1;1;1;1;4;1;"/>
  <p:tag name="CHARTSTRINGSTD" val="10 0 0 1"/>
  <p:tag name="CHARTSTRINGREV" val="1 0 0 10"/>
  <p:tag name="CHARTSTRINGSTDPER" val="0.909090909090909 0 0 0.0909090909090909"/>
  <p:tag name="CHARTSTRINGREVPER" val="0.0909090909090909 0 0 0.909090909090909"/>
  <p:tag name="RESPONSESGATHERED" val="False"/>
  <p:tag name="ANONYMOUSTEMP" val="False"/>
  <p:tag name="ANSWERSALIAS" val="M, N, R|smicln|N, Q, R|smicln|Q, M, N|smicln|M, N, Q"/>
  <p:tag name="CORRECTPOINTVALUE" val="1"/>
  <p:tag name="QUESTIONALIAS" val="27. In the LR what is the:  - Profit Max Q ? - Prod Eff Q ?  - Alloc. Eff. Q ?"/>
  <p:tag name="SLIDEORDER" val="5"/>
  <p:tag name="SLIDEGUID" val="1FB39A137C5E4C17B1B96F051B950568"/>
  <p:tag name="VALUES" val="Incorrect|smicln|Incorrect|smicln|Incorrect|smicln|Correct"/>
</p:tagLst>
</file>

<file path=ppt/tags/tag152.xml><?xml version="1.0" encoding="utf-8"?>
<p:tagLst xmlns:a="http://schemas.openxmlformats.org/drawingml/2006/main" xmlns:r="http://schemas.openxmlformats.org/officeDocument/2006/relationships" xmlns:p="http://schemas.openxmlformats.org/presentationml/2006/main">
  <p:tag name="ANSWERBULLETS" val="3"/>
  <p:tag name="TEXTLENGTH" val="31"/>
  <p:tag name="FONTSIZE" val="32"/>
  <p:tag name="BULLETTYPE" val="ppBulletArabicPeriod"/>
  <p:tag name="ANSWERTEXT" val="M, N, R&#10;N, Q, R&#10;Q, M, N&#10;M, N, Q"/>
  <p:tag name="OLDNUMANSWERS" val="4"/>
</p:tagLst>
</file>

<file path=ppt/tags/tag15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4.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ANSWERSALIAS" val="N|smicln|M|smicln|Q|smicln|R"/>
  <p:tag name="TOTALRESPONSES" val="11"/>
  <p:tag name="RESPONSECOUNT" val="11"/>
  <p:tag name="SLICED" val="False"/>
  <p:tag name="RESPONSES" val="3;3;2;3;1;3;3;3;2;1;3;"/>
  <p:tag name="CHARTSTRINGSTD" val="2 2 7 0"/>
  <p:tag name="CHARTSTRINGREV" val="0 7 2 2"/>
  <p:tag name="CHARTSTRINGSTDPER" val="0.181818181818182 0.181818181818182 0.636363636363636 0"/>
  <p:tag name="CHARTSTRINGREVPER" val="0 0.636363636363636 0.181818181818182 0.181818181818182"/>
  <p:tag name="RESPONSESGATHERED" val="False"/>
  <p:tag name="ANONYMOUSTEMP" val="False"/>
  <p:tag name="SLIDEORDER" val="6"/>
  <p:tag name="SLIDEGUID" val="3ED08FC6426F429CAC0945931DD420F2"/>
  <p:tag name="QUESTIONALIAS" val="28. If this firm were  a perfectly price discriminating monopolist, what quantity would be produced?"/>
  <p:tag name="CORRECTPOINTVALUE" val="0"/>
  <p:tag name="VALUES" val="No Value|smicln|No Value|smicln|No Value|smicln|No Value"/>
</p:tagLst>
</file>

<file path=ppt/tags/tag155.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N&#10;M&#10;Q&#10;R"/>
  <p:tag name="OLDNUMANSWERS" val="4"/>
</p:tagLst>
</file>

<file path=ppt/tags/tag156.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ANSWERSALIAS" val="N|smicln|M|smicln|Q|smicln|R"/>
  <p:tag name="TOTALRESPONSES" val="11"/>
  <p:tag name="RESPONSECOUNT" val="11"/>
  <p:tag name="SLICED" val="False"/>
  <p:tag name="RESPONSES" val="3;3;2;3;1;3;3;3;2;1;3;"/>
  <p:tag name="CHARTSTRINGSTD" val="2 2 7 0"/>
  <p:tag name="CHARTSTRINGREV" val="0 7 2 2"/>
  <p:tag name="CHARTSTRINGSTDPER" val="0.181818181818182 0.181818181818182 0.636363636363636 0"/>
  <p:tag name="CHARTSTRINGREVPER" val="0 0.636363636363636 0.181818181818182 0.181818181818182"/>
  <p:tag name="RESPONSESGATHERED" val="False"/>
  <p:tag name="ANONYMOUSTEMP" val="False"/>
  <p:tag name="CORRECTPOINTVALUE" val="1"/>
  <p:tag name="QUESTIONALIAS" val="28. If this firm were  a perfectly price discriminating monopolist, what quantity would be produced?"/>
  <p:tag name="SLIDEORDER" val="7"/>
  <p:tag name="SLIDEGUID" val="44781072106B4697906C4F9B97362E1F"/>
  <p:tag name="VALUES" val="Incorrect|smicln|Incorrect|smicln|Correct|smicln|Incorrect"/>
</p:tagLst>
</file>

<file path=ppt/tags/tag157.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N&#10;M&#10;Q&#10;R"/>
  <p:tag name="OLDNUMANSWERS" val="4"/>
</p:tagLst>
</file>

<file path=ppt/tags/tag15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9.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ANSWERSALIAS" val="P1|smicln|P2|smicln|P3|smicln|P4"/>
  <p:tag name="TOTALRESPONSES" val="11"/>
  <p:tag name="RESPONSECOUNT" val="11"/>
  <p:tag name="SLICED" val="False"/>
  <p:tag name="RESPONSES" val="1;1;1;1;1;1;1;1;4;1;1;"/>
  <p:tag name="CHARTSTRINGSTD" val="10 0 0 1"/>
  <p:tag name="CHARTSTRINGREV" val="1 0 0 10"/>
  <p:tag name="CHARTSTRINGSTDPER" val="0.909090909090909 0 0 0.0909090909090909"/>
  <p:tag name="CHARTSTRINGREVPER" val="0.0909090909090909 0 0 0.909090909090909"/>
  <p:tag name="RESPONSESGATHERED" val="False"/>
  <p:tag name="ANONYMOUSTEMP" val="False"/>
  <p:tag name="SLIDEORDER" val="5"/>
  <p:tag name="SLIDEGUID" val="9A48D5937AC54FE0AE145668F2663AB5"/>
  <p:tag name="QUESTIONALIAS" val="29. If the government uses AC pricing  (fair return pricing) they would put a price  ceiling at:"/>
  <p:tag name="CORRECTPOINTVALUE" val="0"/>
  <p:tag name="VALUES" val="No Value|smicln|No Value|smicln|No Value|smicln|No Value"/>
</p:tagLst>
</file>

<file path=ppt/tags/tag1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0.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6"/>
  <p:tag name="BULLETTYPE" val="ppBulletArabicPeriod"/>
  <p:tag name="ANSWERTEXT" val="P1&#10;P2&#10;P3&#10;P4"/>
  <p:tag name="OLDNUMANSWERS" val="4"/>
</p:tagLst>
</file>

<file path=ppt/tags/tag161.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ANSWERSALIAS" val="P1|smicln|P2|smicln|P3|smicln|P4"/>
  <p:tag name="TOTALRESPONSES" val="11"/>
  <p:tag name="RESPONSECOUNT" val="11"/>
  <p:tag name="SLICED" val="False"/>
  <p:tag name="RESPONSES" val="1;1;1;1;1;1;1;1;4;1;1;"/>
  <p:tag name="CHARTSTRINGSTD" val="10 0 0 1"/>
  <p:tag name="CHARTSTRINGREV" val="1 0 0 10"/>
  <p:tag name="CHARTSTRINGSTDPER" val="0.909090909090909 0 0 0.0909090909090909"/>
  <p:tag name="CHARTSTRINGREVPER" val="0.0909090909090909 0 0 0.909090909090909"/>
  <p:tag name="RESPONSESGATHERED" val="False"/>
  <p:tag name="ANONYMOUSTEMP" val="False"/>
  <p:tag name="CORRECTPOINTVALUE" val="1"/>
  <p:tag name="QUESTIONALIAS" val="29. If the government uses AC pricing  (fair return pricing) they would put a price  ceiling at:"/>
  <p:tag name="SLIDEORDER" val="6"/>
  <p:tag name="SLIDEGUID" val="CE1C453CD7D841EFA6EA87607E8873B8"/>
  <p:tag name="VALUES" val="Incorrect|smicln|Incorrect|smicln|Correct|smicln|Incorrect"/>
</p:tagLst>
</file>

<file path=ppt/tags/tag162.xml><?xml version="1.0" encoding="utf-8"?>
<p:tagLst xmlns:a="http://schemas.openxmlformats.org/drawingml/2006/main" xmlns:r="http://schemas.openxmlformats.org/officeDocument/2006/relationships" xmlns:p="http://schemas.openxmlformats.org/presentationml/2006/main">
  <p:tag name="ANSWERBULLETS" val="3"/>
  <p:tag name="TEXTLENGTH" val="11"/>
  <p:tag name="FONTSIZE" val="36"/>
  <p:tag name="BULLETTYPE" val="ppBulletArabicPeriod"/>
  <p:tag name="ANSWERTEXT" val="P1&#10;P2&#10;P3&#10;P4"/>
  <p:tag name="OLDNUMANSWERS" val="4"/>
</p:tagLst>
</file>

<file path=ppt/tags/tag16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64.xml><?xml version="1.0" encoding="utf-8"?>
<p:tagLst xmlns:a="http://schemas.openxmlformats.org/drawingml/2006/main" xmlns:r="http://schemas.openxmlformats.org/officeDocument/2006/relationships" xmlns:p="http://schemas.openxmlformats.org/presentationml/2006/main">
  <p:tag name="DELIMITERS" val="3.1"/>
</p:tagLst>
</file>

<file path=ppt/tags/tag165.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2;2;1;2;4;2;2;2;2;2;2;2;2;4;2;"/>
  <p:tag name="CHARTSTRINGSTD" val="2 12 0 2"/>
  <p:tag name="CHARTSTRINGREV" val="2 0 12 2"/>
  <p:tag name="CHARTSTRINGSTDPER" val="0.125 0.75 0 0.125"/>
  <p:tag name="CHARTSTRINGREVPER" val="0.125 0 0.75 0.125"/>
  <p:tag name="RESPONSESGATHERED" val="False"/>
  <p:tag name="ANONYMOUSTEMP" val="False"/>
  <p:tag name="SLIDEORDER" val="4"/>
  <p:tag name="SLIDEGUID" val="B811453DEBB9455BA751D75BB0A918DD"/>
  <p:tag name="QUESTIONALIAS" val="30.  Which of the following is correct?"/>
  <p:tag name="CORRECTPOINTVALUE" val="0"/>
  <p:tag name="ANSWERSALIAS" val="A = monopoly;  B = pure competition|smicln|Both A and B are pure competition|smicln|Both A and B are monopolies|smicln|A = pure comp; B = Monopoly"/>
  <p:tag name="VALUES" val="No Value|smicln|No Value|smicln|No Value|smicln|No Value"/>
</p:tagLst>
</file>

<file path=ppt/tags/tag166.xml><?xml version="1.0" encoding="utf-8"?>
<p:tagLst xmlns:a="http://schemas.openxmlformats.org/drawingml/2006/main" xmlns:r="http://schemas.openxmlformats.org/officeDocument/2006/relationships" xmlns:p="http://schemas.openxmlformats.org/presentationml/2006/main">
  <p:tag name="ANSWERBULLETS" val="3"/>
  <p:tag name="TEXTLENGTH" val="123"/>
  <p:tag name="FONTSIZE" val="24"/>
  <p:tag name="BULLETTYPE" val="ppBulletArabicPeriod"/>
  <p:tag name="ANSWERTEXT" val="A = monopoly;  B = pure competition&#10;Both A and B are pure competition&#10;Both A and B are monopolies&#10;A=pure comp; B = Monopoly"/>
  <p:tag name="OLDNUMANSWERS" val="4"/>
</p:tagLst>
</file>

<file path=ppt/tags/tag167.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2;2;1;2;4;2;2;2;2;2;2;2;2;4;2;"/>
  <p:tag name="CHARTSTRINGSTD" val="2 12 0 2"/>
  <p:tag name="CHARTSTRINGREV" val="2 0 12 2"/>
  <p:tag name="CHARTSTRINGSTDPER" val="0.125 0.75 0 0.125"/>
  <p:tag name="CHARTSTRINGREVPER" val="0.125 0 0.75 0.125"/>
  <p:tag name="RESPONSESGATHERED" val="False"/>
  <p:tag name="ANONYMOUSTEMP" val="False"/>
  <p:tag name="ANSWERSALIAS" val="A = monopoly;  B = pure competition|smicln|Both A and B are pure competition|smicln|Both A and B are monopolies|smicln|A=pure comp; B = Monopoly"/>
  <p:tag name="CORRECTPOINTVALUE" val="1"/>
  <p:tag name="QUESTIONALIAS" val="30.  Which of the following is correct?"/>
  <p:tag name="SLIDEORDER" val="5"/>
  <p:tag name="SLIDEGUID" val="D56939DD063C498DA0C43E2C3D7C27CB"/>
  <p:tag name="VALUES" val="Incorrect|smicln|Incorrect|smicln|Incorrect|smicln|Correct"/>
</p:tagLst>
</file>

<file path=ppt/tags/tag168.xml><?xml version="1.0" encoding="utf-8"?>
<p:tagLst xmlns:a="http://schemas.openxmlformats.org/drawingml/2006/main" xmlns:r="http://schemas.openxmlformats.org/officeDocument/2006/relationships" xmlns:p="http://schemas.openxmlformats.org/presentationml/2006/main">
  <p:tag name="ANSWERBULLETS" val="3"/>
  <p:tag name="TEXTLENGTH" val="123"/>
  <p:tag name="FONTSIZE" val="24"/>
  <p:tag name="BULLETTYPE" val="ppBulletArabicPeriod"/>
  <p:tag name="ANSWERTEXT" val="A = monopoly;  B = pure competition&#10;Both A and B are pure competition&#10;Both A and B are monopolies&#10;A=pure comp; B = Monopoly"/>
  <p:tag name="OLDNUMANSWERS" val="4"/>
</p:tagLst>
</file>

<file path=ppt/tags/tag16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70.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2;2;1;2;4;2;2;2;2;2;2;2;2;4;2;"/>
  <p:tag name="CHARTSTRINGSTD" val="2 12 0 2"/>
  <p:tag name="CHARTSTRINGREV" val="2 0 12 2"/>
  <p:tag name="CHARTSTRINGSTDPER" val="0.125 0.75 0 0.125"/>
  <p:tag name="CHARTSTRINGREVPER" val="0.125 0 0.75 0.125"/>
  <p:tag name="RESPONSESGATHERED" val="False"/>
  <p:tag name="ANONYMOUSTEMP" val="False"/>
  <p:tag name="QUESTIONALIAS" val="25. Which of the following is probably not a method of product differentiation?"/>
  <p:tag name="SLIDEORDER" val="3"/>
  <p:tag name="SLIDEGUID" val="781B296BA209479F9B73090F79799551"/>
  <p:tag name="ANSWERSALIAS" val="Product packaging|smicln|Large number of sellers|smicln|Brand name loyalty|smicln|Advertising"/>
  <p:tag name="CORRECTPOINTVALUE" val="0"/>
  <p:tag name="VALUES" val="No Value|smicln|No Value|smicln|No Value|smicln|No Value"/>
</p:tagLst>
</file>

<file path=ppt/tags/tag171.xml><?xml version="1.0" encoding="utf-8"?>
<p:tagLst xmlns:a="http://schemas.openxmlformats.org/drawingml/2006/main" xmlns:r="http://schemas.openxmlformats.org/officeDocument/2006/relationships" xmlns:p="http://schemas.openxmlformats.org/presentationml/2006/main">
  <p:tag name="ANSWERBULLETS" val="3"/>
  <p:tag name="TEXTLENGTH" val="72"/>
  <p:tag name="FONTSIZE" val="32"/>
  <p:tag name="BULLETTYPE" val="ppBulletArabicPeriod"/>
  <p:tag name="ANSWERTEXT" val="Product packaging&#10;Large number of sellers&#10;Brand name loyalty&#10;Advertising"/>
  <p:tag name="OLDNUMANSWERS" val="4"/>
</p:tagLst>
</file>

<file path=ppt/tags/tag172.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2;2;1;2;4;2;2;2;2;2;2;2;2;4;2;"/>
  <p:tag name="CHARTSTRINGSTD" val="2 12 0 2"/>
  <p:tag name="CHARTSTRINGREV" val="2 0 12 2"/>
  <p:tag name="CHARTSTRINGSTDPER" val="0.125 0.75 0 0.125"/>
  <p:tag name="CHARTSTRINGREVPER" val="0.125 0 0.75 0.125"/>
  <p:tag name="RESPONSESGATHERED" val="False"/>
  <p:tag name="ANONYMOUSTEMP" val="False"/>
  <p:tag name="QUESTIONALIAS" val="25. Which of the following is probably not a method of product differentiation?"/>
  <p:tag name="CORRECTPOINTVALUE" val="1"/>
  <p:tag name="ANSWERSALIAS" val="Product packaging|smicln|Large number of sellers|smicln|Brand name loyalty|smicln|Advertising"/>
  <p:tag name="SLIDEORDER" val="4"/>
  <p:tag name="SLIDEGUID" val="0EC7B2FDBAED41EBB7E76AAF0EA8C6C7"/>
  <p:tag name="VALUES" val="Incorrect|smicln|Correct|smicln|Incorrect|smicln|Incorrect"/>
</p:tagLst>
</file>

<file path=ppt/tags/tag17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4.xml><?xml version="1.0" encoding="utf-8"?>
<p:tagLst xmlns:a="http://schemas.openxmlformats.org/drawingml/2006/main" xmlns:r="http://schemas.openxmlformats.org/officeDocument/2006/relationships" xmlns:p="http://schemas.openxmlformats.org/presentationml/2006/main">
  <p:tag name="ANSWERBULLETS" val="3"/>
  <p:tag name="TEXTLENGTH" val="72"/>
  <p:tag name="FONTSIZE" val="32"/>
  <p:tag name="BULLETTYPE" val="ppBulletArabicPeriod"/>
  <p:tag name="ANSWERTEXT" val="Product packaging&#10;Large number of sellers&#10;Brand name loyalty&#10;Advertising"/>
  <p:tag name="OLDNUMANSWERS" val="4"/>
</p:tagLst>
</file>

<file path=ppt/tags/tag175.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1;1;1;1;1;1;1;1;1;1;1;1;1;1;1;"/>
  <p:tag name="CHARTSTRINGSTD" val="16 0 0 0"/>
  <p:tag name="CHARTSTRINGREV" val="0 0 0 16"/>
  <p:tag name="CHARTSTRINGSTDPER" val="1 0 0 0"/>
  <p:tag name="CHARTSTRINGREVPER" val="0 0 0 1"/>
  <p:tag name="RESPONSESGATHERED" val="False"/>
  <p:tag name="ANONYMOUSTEMP" val="False"/>
  <p:tag name="ANSWERSALIAS" val="It makes their demand downward sloping|smicln|Makes their demand perfectly elastic|smicln|It forces them to accept the market price for their product|smicln|It makes the demand for their products more elastic"/>
  <p:tag name="SLIDEORDER" val="3"/>
  <p:tag name="SLIDEGUID" val="B3F44FA68AAE4533AA5442F85E59F3DC"/>
  <p:tag name="QUESTIONALIAS" val="32. Product differentiation matters for monopolistically competitive firms because :"/>
  <p:tag name="CORRECTPOINTVALUE" val="0"/>
  <p:tag name="VALUES" val="No Value|smicln|No Value|smicln|No Value|smicln|No Value"/>
</p:tagLst>
</file>

<file path=ppt/tags/tag176.xml><?xml version="1.0" encoding="utf-8"?>
<p:tagLst xmlns:a="http://schemas.openxmlformats.org/drawingml/2006/main" xmlns:r="http://schemas.openxmlformats.org/officeDocument/2006/relationships" xmlns:p="http://schemas.openxmlformats.org/presentationml/2006/main">
  <p:tag name="ANSWERBULLETS" val="3"/>
  <p:tag name="TEXTLENGTH" val="187"/>
  <p:tag name="FONTSIZE" val="32"/>
  <p:tag name="BULLETTYPE" val="ppBulletArabicPeriod"/>
  <p:tag name="ANSWERTEXT" val="It makes their demand downward sloping&#10;Makes their demand perfectly elastic&#10;It forces them to accept the market price for their product&#10;It makes the demand for their products more elastic"/>
  <p:tag name="OLDNUMANSWERS" val="4"/>
</p:tagLst>
</file>

<file path=ppt/tags/tag177.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1;1;1;1;1;1;1;1;1;1;1;1;1;1;1;"/>
  <p:tag name="CHARTSTRINGSTD" val="16 0 0 0"/>
  <p:tag name="CHARTSTRINGREV" val="0 0 0 16"/>
  <p:tag name="CHARTSTRINGSTDPER" val="1 0 0 0"/>
  <p:tag name="CHARTSTRINGREVPER" val="0 0 0 1"/>
  <p:tag name="RESPONSESGATHERED" val="False"/>
  <p:tag name="ANONYMOUSTEMP" val="False"/>
  <p:tag name="ANSWERSALIAS" val="It makes their demand downward sloping|smicln|Makes their demand perfectly elastic|smicln|It forces them to accept the market price for their product|smicln|It makes the demand for their products more elastic"/>
  <p:tag name="CORRECTPOINTVALUE" val="1"/>
  <p:tag name="QUESTIONALIAS" val="32. Product differentiation matters for monopolistically competitive firms because :"/>
  <p:tag name="SLIDEORDER" val="4"/>
  <p:tag name="SLIDEGUID" val="99A779B61DBE4AB29B5D35B432A60C39"/>
  <p:tag name="VALUES" val="Correct|smicln|Incorrect|smicln|Incorrect|smicln|Incorrect"/>
</p:tagLst>
</file>

<file path=ppt/tags/tag17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79.xml><?xml version="1.0" encoding="utf-8"?>
<p:tagLst xmlns:a="http://schemas.openxmlformats.org/drawingml/2006/main" xmlns:r="http://schemas.openxmlformats.org/officeDocument/2006/relationships" xmlns:p="http://schemas.openxmlformats.org/presentationml/2006/main">
  <p:tag name="ANSWERBULLETS" val="3"/>
  <p:tag name="TEXTLENGTH" val="187"/>
  <p:tag name="FONTSIZE" val="32"/>
  <p:tag name="BULLETTYPE" val="ppBulletArabicPeriod"/>
  <p:tag name="ANSWERTEXT" val="It makes their demand downward sloping&#10;Makes their demand perfectly elastic&#10;It forces them to accept the market price for their product&#10;It makes the demand for their products more elastic"/>
  <p:tag name="OLDNUMANSWERS" val="4"/>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80.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2;2;2;2;2;2;2;4;2;2;2;3;3;"/>
  <p:tag name="CHARTSTRINGSTD" val="0 12 3 1"/>
  <p:tag name="CHARTSTRINGREV" val="1 3 12 0"/>
  <p:tag name="CHARTSTRINGSTDPER" val="0 0.75 0.1875 0.0625"/>
  <p:tag name="CHARTSTRINGREVPER" val="0.0625 0.1875 0.75 0"/>
  <p:tag name="RESPONSESGATHERED" val="False"/>
  <p:tag name="ANONYMOUSTEMP" val="False"/>
  <p:tag name="ANSWERSALIAS" val="P = 12; Q = 5|smicln|P = 14; Q = 4|smicln|P = 16; Q = 3|smicln|P = 18; Q = 2"/>
  <p:tag name="SLIDEORDER" val="3"/>
  <p:tag name="SLIDEGUID" val="A57C233A94A047E29C74FCAEAAA8F09D"/>
  <p:tag name="QUESTIONALIAS" val="33. What is the profit-maximizing output and price for this monopolistically competitive firm?  "/>
  <p:tag name="CORRECTPOINTVALUE" val="0"/>
  <p:tag name="VALUES" val="No Value|smicln|No Value|smicln|No Value|smicln|No Value"/>
</p:tagLst>
</file>

<file path=ppt/tags/tag181.xml><?xml version="1.0" encoding="utf-8"?>
<p:tagLst xmlns:a="http://schemas.openxmlformats.org/drawingml/2006/main" xmlns:r="http://schemas.openxmlformats.org/officeDocument/2006/relationships" xmlns:p="http://schemas.openxmlformats.org/presentationml/2006/main">
  <p:tag name="ANSWERBULLETS" val="3"/>
  <p:tag name="TEXTLENGTH" val="55"/>
  <p:tag name="FONTSIZE" val="32"/>
  <p:tag name="BULLETTYPE" val="ppBulletArabicPeriod"/>
  <p:tag name="ANSWERTEXT" val="P = 12; Q = 5&#10;P = 14; Q = 4&#10;P = 16; Q = 3&#10;P = 18; Q = 2"/>
  <p:tag name="OLDNUMANSWERS" val="4"/>
</p:tagLst>
</file>

<file path=ppt/tags/tag182.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2;2;2;2;2;2;2;4;2;2;2;3;3;"/>
  <p:tag name="CHARTSTRINGSTD" val="0 12 3 1"/>
  <p:tag name="CHARTSTRINGREV" val="1 3 12 0"/>
  <p:tag name="CHARTSTRINGSTDPER" val="0 0.75 0.1875 0.0625"/>
  <p:tag name="CHARTSTRINGREVPER" val="0.0625 0.1875 0.75 0"/>
  <p:tag name="RESPONSESGATHERED" val="False"/>
  <p:tag name="ANONYMOUSTEMP" val="False"/>
  <p:tag name="ANSWERSALIAS" val="P = 12; Q = 5|smicln|P = 14; Q = 4|smicln|P = 16; Q = 3|smicln|P = 18; Q = 2"/>
  <p:tag name="CORRECTPOINTVALUE" val="1"/>
  <p:tag name="QUESTIONALIAS" val="33. What is the profit-maximizing output and price for this monopolistically competitive firm?  "/>
  <p:tag name="SLIDEORDER" val="4"/>
  <p:tag name="SLIDEGUID" val="4054037AE2E84CF7AD6C196A4732D7A3"/>
  <p:tag name="VALUES" val="Incorrect|smicln|Correct|smicln|Incorrect|smicln|Incorrect"/>
</p:tagLst>
</file>

<file path=ppt/tags/tag183.xml><?xml version="1.0" encoding="utf-8"?>
<p:tagLst xmlns:a="http://schemas.openxmlformats.org/drawingml/2006/main" xmlns:r="http://schemas.openxmlformats.org/officeDocument/2006/relationships" xmlns:p="http://schemas.openxmlformats.org/presentationml/2006/main">
  <p:tag name="ANSWERBULLETS" val="3"/>
  <p:tag name="TEXTLENGTH" val="55"/>
  <p:tag name="FONTSIZE" val="32"/>
  <p:tag name="BULLETTYPE" val="ppBulletArabicPeriod"/>
  <p:tag name="ANSWERTEXT" val="P = 12; Q = 5&#10;P = 14; Q = 4&#10;P = 16; Q = 3&#10;P = 18; Q = 2"/>
  <p:tag name="OLDNUMANSWERS" val="4"/>
</p:tagLst>
</file>

<file path=ppt/tags/tag18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5.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2;2;2;3;3;2;2;2;2;2;2;2;2;2;2;"/>
  <p:tag name="CHARTSTRINGSTD" val="0 13 3 0"/>
  <p:tag name="CHARTSTRINGREV" val="0 3 13 0"/>
  <p:tag name="CHARTSTRINGSTDPER" val="0 0.8125 0.1875 0"/>
  <p:tag name="CHARTSTRINGREVPER" val="0 0.1875 0.8125 0"/>
  <p:tag name="RESPONSESGATHERED" val="False"/>
  <p:tag name="ANONYMOUSTEMP" val="False"/>
  <p:tag name="ANSWERSALIAS" val="Entry is blocked so there will be no change|smicln|Firms will enter and demand will decrease|smicln|Firms will leave and supply will decrease|smicln|Firms will enter and demand will increase"/>
  <p:tag name="SLIDEORDER" val="4"/>
  <p:tag name="SLIDEGUID" val="73CAC0AF2298495F88541A3626FFF6E6"/>
  <p:tag name="QUESTIONALIAS" val="34. If the SR is (b), then in the LR for Monop. Comp. firms:"/>
  <p:tag name="CORRECTPOINTVALUE" val="0"/>
  <p:tag name="VALUES" val="No Value|smicln|No Value|smicln|No Value|smicln|No Value"/>
</p:tagLst>
</file>

<file path=ppt/tags/tag186.xml><?xml version="1.0" encoding="utf-8"?>
<p:tagLst xmlns:a="http://schemas.openxmlformats.org/drawingml/2006/main" xmlns:r="http://schemas.openxmlformats.org/officeDocument/2006/relationships" xmlns:p="http://schemas.openxmlformats.org/presentationml/2006/main">
  <p:tag name="ANSWERBULLETS" val="3"/>
  <p:tag name="TEXTLENGTH" val="169"/>
  <p:tag name="FONTSIZE" val="27"/>
  <p:tag name="BULLETTYPE" val="ppBulletArabicPeriod"/>
  <p:tag name="ANSWERTEXT" val="Entry is blocked so there will be no change&#10;Firms will enter and demand will decrease&#10;Firms will leave and supply will decrease&#10;Firms will enter and demand will increase"/>
  <p:tag name="OLDNUMANSWERS" val="4"/>
</p:tagLst>
</file>

<file path=ppt/tags/tag187.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2;2;2;3;3;2;2;2;2;2;2;2;2;2;2;"/>
  <p:tag name="CHARTSTRINGSTD" val="0 13 3 0"/>
  <p:tag name="CHARTSTRINGREV" val="0 3 13 0"/>
  <p:tag name="CHARTSTRINGSTDPER" val="0 0.8125 0.1875 0"/>
  <p:tag name="CHARTSTRINGREVPER" val="0 0.1875 0.8125 0"/>
  <p:tag name="RESPONSESGATHERED" val="False"/>
  <p:tag name="ANONYMOUSTEMP" val="False"/>
  <p:tag name="ANSWERSALIAS" val="Entry is blocked so there will be no change|smicln|Firms will enter and demand will decrease|smicln|Firms will leave and supply will decrease|smicln|Firms will enter and demand will increase"/>
  <p:tag name="CORRECTPOINTVALUE" val="1"/>
  <p:tag name="QUESTIONALIAS" val="34. If the SR is (b), then in the LR for Monop. Comp. firms:"/>
  <p:tag name="SLIDEORDER" val="5"/>
  <p:tag name="SLIDEGUID" val="070041EE35624DC4A0A7A2C5F369DE9E"/>
  <p:tag name="VALUES" val="Incorrect|smicln|Correct|smicln|Incorrect|smicln|Incorrect"/>
</p:tagLst>
</file>

<file path=ppt/tags/tag18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89.xml><?xml version="1.0" encoding="utf-8"?>
<p:tagLst xmlns:a="http://schemas.openxmlformats.org/drawingml/2006/main" xmlns:r="http://schemas.openxmlformats.org/officeDocument/2006/relationships" xmlns:p="http://schemas.openxmlformats.org/presentationml/2006/main">
  <p:tag name="ANSWERBULLETS" val="3"/>
  <p:tag name="TEXTLENGTH" val="169"/>
  <p:tag name="FONTSIZE" val="27"/>
  <p:tag name="BULLETTYPE" val="ppBulletArabicPeriod"/>
  <p:tag name="ANSWERTEXT" val="Entry is blocked so there will be no change&#10;Firms will enter and demand will decrease&#10;Firms will leave and supply will decrease&#10;Firms will enter and demand will increase"/>
  <p:tag name="OLDNUMANSWERS" val="4"/>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19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4;4;4;4;4;4;4;4;1;4;4;3;1;4;"/>
  <p:tag name="CHARTSTRINGSTD" val="2 0 1 13"/>
  <p:tag name="CHARTSTRINGREV" val="13 1 0 2"/>
  <p:tag name="CHARTSTRINGSTDPER" val="0.125 0 0.0625 0.8125"/>
  <p:tag name="CHARTSTRINGREVPER" val="0.8125 0.0625 0 0.125"/>
  <p:tag name="RESPONSESGATHERED" val="False"/>
  <p:tag name="ANONYMOUSTEMP" val="False"/>
  <p:tag name="SLIDEORDER" val="4"/>
  <p:tag name="SLIDEGUID" val="FD15BABF8650411A913F6A0AC421487A"/>
  <p:tag name="QUESTIONALIAS" val="29. Which graph shows a monopolistically competitive firm in long run equilibrium?"/>
  <p:tag name="ANSWERSALIAS" val="A|smicln|B|smicln|C|smicln|D"/>
  <p:tag name="CORRECTPOINTVALUE" val="0"/>
  <p:tag name="VALUES" val="No Value|smicln|No Value|smicln|No Value|smicln|No Value"/>
</p:tagLst>
</file>

<file path=ppt/tags/tag191.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19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4;4;4;4;4;4;4;4;1;4;4;3;1;4;"/>
  <p:tag name="CHARTSTRINGSTD" val="2 0 1 13"/>
  <p:tag name="CHARTSTRINGREV" val="13 1 0 2"/>
  <p:tag name="CHARTSTRINGSTDPER" val="0.125 0 0.0625 0.8125"/>
  <p:tag name="CHARTSTRINGREVPER" val="0.8125 0.0625 0 0.125"/>
  <p:tag name="RESPONSESGATHERED" val="False"/>
  <p:tag name="ANONYMOUSTEMP" val="False"/>
  <p:tag name="QUESTIONALIAS" val="29. Which graph shows a monopolistically competitive firm in long run equilibrium?"/>
  <p:tag name="ANSWERSALIAS" val="A|smicln|B|smicln|C|smicln|D"/>
  <p:tag name="CORRECTPOINTVALUE" val="1"/>
  <p:tag name="SLIDEORDER" val="5"/>
  <p:tag name="SLIDEGUID" val="7ADB7DFC4A254F03BE84FF52BB32C18E"/>
  <p:tag name="VALUES" val="Incorrect|smicln|Incorrect|smicln|Incorrect|smicln|Correct"/>
</p:tagLst>
</file>

<file path=ppt/tags/tag193.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19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5.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ANSWERSALIAS" val="A|smicln|B|smicln|C"/>
  <p:tag name="TOTALRESPONSES" val="16"/>
  <p:tag name="RESPONSECOUNT" val="16"/>
  <p:tag name="SLICED" val="False"/>
  <p:tag name="RESPONSES" val="3;3;3;3;3;3;1;3;3;3;1;2;3;2;2;3;"/>
  <p:tag name="CHARTSTRINGSTD" val="2 3 11"/>
  <p:tag name="CHARTSTRINGREV" val="11 3 2"/>
  <p:tag name="CHARTSTRINGSTDPER" val="0.125 0.1875 0.6875"/>
  <p:tag name="CHARTSTRINGREVPER" val="0.6875 0.1875 0.125"/>
  <p:tag name="RESPONSESGATHERED" val="False"/>
  <p:tag name="ANONYMOUSTEMP" val="False"/>
  <p:tag name="QUESTIONALIAS" val="30. Which is correct?"/>
  <p:tag name="SLIDEORDER" val="3"/>
  <p:tag name="SLIDEGUID" val="77A6CCCFCA054A4592DBA93A8204AD76"/>
  <p:tag name="CORRECTPOINTVALUE" val="0"/>
  <p:tag name="VALUES" val="No Value|smicln|No Value|smicln|No Value"/>
</p:tagLst>
</file>

<file path=ppt/tags/tag196.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2"/>
  <p:tag name="BULLETTYPE" val="ppBulletArabicPeriod"/>
  <p:tag name="ANSWERTEXT" val="A&#10;B&#10;C"/>
  <p:tag name="OLDNUMANSWERS" val="3"/>
</p:tagLst>
</file>

<file path=ppt/tags/tag197.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ANSWERSALIAS" val="A|smicln|B|smicln|C"/>
  <p:tag name="TOTALRESPONSES" val="16"/>
  <p:tag name="RESPONSECOUNT" val="16"/>
  <p:tag name="SLICED" val="False"/>
  <p:tag name="RESPONSES" val="3;3;3;3;3;3;1;3;3;3;1;2;3;2;2;3;"/>
  <p:tag name="CHARTSTRINGSTD" val="2 3 11"/>
  <p:tag name="CHARTSTRINGREV" val="11 3 2"/>
  <p:tag name="CHARTSTRINGSTDPER" val="0.125 0.1875 0.6875"/>
  <p:tag name="CHARTSTRINGREVPER" val="0.6875 0.1875 0.125"/>
  <p:tag name="RESPONSESGATHERED" val="False"/>
  <p:tag name="ANONYMOUSTEMP" val="False"/>
  <p:tag name="QUESTIONALIAS" val="30. Which is correct?"/>
  <p:tag name="CORRECTPOINTVALUE" val="1"/>
  <p:tag name="SLIDEORDER" val="4"/>
  <p:tag name="SLIDEGUID" val="22A431005E7B48CA96445B99913A8F86"/>
  <p:tag name="VALUES" val="Incorrect|smicln|Incorrect|smicln|Correct"/>
</p:tagLst>
</file>

<file path=ppt/tags/tag198.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2"/>
  <p:tag name="BULLETTYPE" val="ppBulletArabicPeriod"/>
  <p:tag name="ANSWERTEXT" val="A&#10;B&#10;C"/>
  <p:tag name="OLDNUMANSWERS" val="3"/>
</p:tagLst>
</file>

<file path=ppt/tags/tag19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SLIDEORDER" val="3"/>
  <p:tag name="SLIDEGUID" val="DC14909ED42E403CB9C0AD7B7DED1AF1"/>
  <p:tag name="QUESTIONALIAS" val="2. How many to buy (using BCA):"/>
  <p:tag name="ANSWERSALIAS" val="2 skiing and 6 movies|smicln|3 skiing and 4 movies|smicln|4 skiing and 2 movies|smicln|5 skiing and 0 movies"/>
  <p:tag name="CORRECTPOINTVALUE" val="0"/>
  <p:tag name="VALUES" val="No Value|smicln|No Value|smicln|No Value|smicln|No Value"/>
</p:tagLst>
</file>

<file path=ppt/tags/tag200.xml><?xml version="1.0" encoding="utf-8"?>
<p:tagLst xmlns:a="http://schemas.openxmlformats.org/drawingml/2006/main" xmlns:r="http://schemas.openxmlformats.org/officeDocument/2006/relationships" xmlns:p="http://schemas.openxmlformats.org/presentationml/2006/main">
  <p:tag name="DELIMITERS" val="3.1"/>
</p:tagLst>
</file>

<file path=ppt/tags/tag201.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QUESTIONALIAS" val="8. What is the: - profit max Q? - prod. Eff. Q? - alloc. Eff. Q?"/>
  <p:tag name="ANSWERSALIAS" val="a, b, c,|smicln|a, c, b |smicln|b, a, c |smicln|b, c, a"/>
  <p:tag name="TOTALRESPONSES" val="16"/>
  <p:tag name="RESPONSECOUNT" val="16"/>
  <p:tag name="SLICED" val="False"/>
  <p:tag name="RESPONSES" val="2;2;2;1;2;1;2;2;2;2;2;2;2;1;1;2;"/>
  <p:tag name="CHARTSTRINGSTD" val="4 12 0 0"/>
  <p:tag name="CHARTSTRINGREV" val="0 0 12 4"/>
  <p:tag name="CHARTSTRINGSTDPER" val="0.25 0.75 0 0"/>
  <p:tag name="CHARTSTRINGREVPER" val="0 0 0.75 0.25"/>
  <p:tag name="RESPONSESGATHERED" val="False"/>
  <p:tag name="ANONYMOUSTEMP" val="False"/>
  <p:tag name="SLIDEORDER" val="3"/>
  <p:tag name="SLIDEGUID" val="88E1BE0272F14FF494ABF5FE8A043073"/>
  <p:tag name="CORRECTPOINTVALUE" val="0"/>
  <p:tag name="VALUES" val="No Value|smicln|No Value|smicln|No Value|smicln|No Value"/>
</p:tagLst>
</file>

<file path=ppt/tags/tag202.xml><?xml version="1.0" encoding="utf-8"?>
<p:tagLst xmlns:a="http://schemas.openxmlformats.org/drawingml/2006/main" xmlns:r="http://schemas.openxmlformats.org/officeDocument/2006/relationships" xmlns:p="http://schemas.openxmlformats.org/presentationml/2006/main">
  <p:tag name="ANSWERBULLETS" val="3"/>
  <p:tag name="TEXTLENGTH" val="34"/>
  <p:tag name="FONTSIZE" val="32"/>
  <p:tag name="BULLETTYPE" val="ppBulletArabicPeriod"/>
  <p:tag name="ANSWERTEXT" val="a, b, c,&#10;a, c, b &#10;b, a, c &#10;b, c, a"/>
  <p:tag name="OLDNUMANSWERS" val="4"/>
</p:tagLst>
</file>

<file path=ppt/tags/tag203.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ANSWERSALIAS" val="a, b, c,|smicln|a, c, b |smicln|b, a, c |smicln|b, c, a"/>
  <p:tag name="TOTALRESPONSES" val="16"/>
  <p:tag name="RESPONSECOUNT" val="16"/>
  <p:tag name="SLICED" val="False"/>
  <p:tag name="RESPONSES" val="2;2;2;1;2;1;2;2;2;2;2;2;2;1;1;2;"/>
  <p:tag name="CHARTSTRINGSTD" val="4 12 0 0"/>
  <p:tag name="CHARTSTRINGREV" val="0 0 12 4"/>
  <p:tag name="CHARTSTRINGSTDPER" val="0.25 0.75 0 0"/>
  <p:tag name="CHARTSTRINGREVPER" val="0 0 0.75 0.25"/>
  <p:tag name="RESPONSESGATHERED" val="False"/>
  <p:tag name="ANONYMOUSTEMP" val="False"/>
  <p:tag name="CORRECTPOINTVALUE" val="1"/>
  <p:tag name="SLIDEORDER" val="4"/>
  <p:tag name="SLIDEGUID" val="EE51B7F2A47C4131A30F4D428978FD3E"/>
  <p:tag name="QUESTIONALIAS" val="37. What is the: - profit max Q? - prod. Eff. Q? - alloc. Eff. Q?"/>
  <p:tag name="VALUES" val="Incorrect|smicln|Correct|smicln|Incorrect|smicln|Incorrect"/>
</p:tagLst>
</file>

<file path=ppt/tags/tag20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05.xml><?xml version="1.0" encoding="utf-8"?>
<p:tagLst xmlns:a="http://schemas.openxmlformats.org/drawingml/2006/main" xmlns:r="http://schemas.openxmlformats.org/officeDocument/2006/relationships" xmlns:p="http://schemas.openxmlformats.org/presentationml/2006/main">
  <p:tag name="ANSWERBULLETS" val="3"/>
  <p:tag name="TEXTLENGTH" val="34"/>
  <p:tag name="FONTSIZE" val="32"/>
  <p:tag name="BULLETTYPE" val="ppBulletArabicPeriod"/>
  <p:tag name="ANSWERTEXT" val="a, b, c,&#10;a, c, b &#10;b, a, c &#10;b, c, a"/>
  <p:tag name="OLDNUMANSWERS" val="4"/>
</p:tagLst>
</file>

<file path=ppt/tags/tag206.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3;4;4;4;4;4;4;4;4;4;4;4;1;2;3;"/>
  <p:tag name="CHARTSTRINGSTD" val="1 1 2 12"/>
  <p:tag name="CHARTSTRINGREV" val="12 2 1 1"/>
  <p:tag name="CHARTSTRINGSTDPER" val="0.0625 0.0625 0.125 0.75"/>
  <p:tag name="CHARTSTRINGREVPER" val="0.75 0.125 0.0625 0.0625"/>
  <p:tag name="RESPONSESGATHERED" val="False"/>
  <p:tag name="ANONYMOUSTEMP" val="False"/>
  <p:tag name="SLIDEORDER" val="3"/>
  <p:tag name="SLIDEGUID" val="637692AC10644E39ACB0CB11DBCEC75B"/>
  <p:tag name="QUESTIONALIAS" val="32. We know that monopolistically competitive firms are allocatively inefficient, but why isn’t that so bad?"/>
  <p:tag name="ANSWERSALIAS" val="They earn long run profits|smicln|They donate to charities|smicln|There is no mutual interdependence|smicln|There is product differentiation"/>
  <p:tag name="CORRECTPOINTVALUE" val="0"/>
  <p:tag name="VALUES" val="No Value|smicln|No Value|smicln|No Value|smicln|No Value"/>
</p:tagLst>
</file>

<file path=ppt/tags/tag207.xml><?xml version="1.0" encoding="utf-8"?>
<p:tagLst xmlns:a="http://schemas.openxmlformats.org/drawingml/2006/main" xmlns:r="http://schemas.openxmlformats.org/officeDocument/2006/relationships" xmlns:p="http://schemas.openxmlformats.org/presentationml/2006/main">
  <p:tag name="ANSWERBULLETS" val="3"/>
  <p:tag name="TEXTLENGTH" val="119"/>
  <p:tag name="FONTSIZE" val="32"/>
  <p:tag name="BULLETTYPE" val="ppBulletArabicPeriod"/>
  <p:tag name="ANSWERTEXT" val="They earn long run profits&#10;They donate to charities&#10;There is no mutual interdependence&#10;There is product differentiation"/>
  <p:tag name="OLDNUMANSWERS" val="4"/>
</p:tagLst>
</file>

<file path=ppt/tags/tag208.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3;4;4;4;4;4;4;4;4;4;4;4;1;2;3;"/>
  <p:tag name="CHARTSTRINGSTD" val="1 1 2 12"/>
  <p:tag name="CHARTSTRINGREV" val="12 2 1 1"/>
  <p:tag name="CHARTSTRINGSTDPER" val="0.0625 0.0625 0.125 0.75"/>
  <p:tag name="CHARTSTRINGREVPER" val="0.75 0.125 0.0625 0.0625"/>
  <p:tag name="RESPONSESGATHERED" val="False"/>
  <p:tag name="ANONYMOUSTEMP" val="False"/>
  <p:tag name="CORRECTPOINTVALUE" val="1"/>
  <p:tag name="QUESTIONALIAS" val="32. We know that monopolistically competitive firms are allocatively inefficient, but why isn’t that so bad?"/>
  <p:tag name="ANSWERSALIAS" val="They earn long run profits|smicln|They donate to charities|smicln|There is no mutual interdependence|smicln|There is product differentiation"/>
  <p:tag name="SLIDEORDER" val="4"/>
  <p:tag name="SLIDEGUID" val="26BD679A723E42A587579DD5CC7B1177"/>
  <p:tag name="VALUES" val="Incorrect|smicln|Incorrect|smicln|Incorrect|smicln|Correct"/>
</p:tagLst>
</file>

<file path=ppt/tags/tag20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TEXTLENGTH" val="87"/>
  <p:tag name="FONTSIZE" val="28"/>
  <p:tag name="BULLETTYPE" val="ppBulletArabicPeriod"/>
  <p:tag name="ANSWERTEXT" val="2 skiing and 6 movies&#10;3 skiing and 4 movies&#10;4 skiing and 2 movies&#10;5 skiing and 0 movies"/>
  <p:tag name="OLDNUMANSWERS" val="4"/>
</p:tagLst>
</file>

<file path=ppt/tags/tag210.xml><?xml version="1.0" encoding="utf-8"?>
<p:tagLst xmlns:a="http://schemas.openxmlformats.org/drawingml/2006/main" xmlns:r="http://schemas.openxmlformats.org/officeDocument/2006/relationships" xmlns:p="http://schemas.openxmlformats.org/presentationml/2006/main">
  <p:tag name="ANSWERBULLETS" val="3"/>
  <p:tag name="TEXTLENGTH" val="119"/>
  <p:tag name="FONTSIZE" val="32"/>
  <p:tag name="BULLETTYPE" val="ppBulletArabicPeriod"/>
  <p:tag name="ANSWERTEXT" val="They earn long run profits&#10;They donate to charities&#10;There is no mutual interdependence&#10;There is product differentiation"/>
  <p:tag name="OLDNUMANSWERS" val="4"/>
</p:tagLst>
</file>

<file path=ppt/tags/tag211.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2;3;3;3;1;3;1;1;2;3;4;"/>
  <p:tag name="CHARTSTRINGSTD" val="3 2 9 1"/>
  <p:tag name="CHARTSTRINGREV" val="1 9 2 3"/>
  <p:tag name="CHARTSTRINGSTDPER" val="0.2 0.133333333333333 0.6 0.0666666666666667"/>
  <p:tag name="CHARTSTRINGREVPER" val="0.0666666666666667 0.6 0.133333333333333 0.2"/>
  <p:tag name="RESPONSESGATHERED" val="False"/>
  <p:tag name="ANONYMOUSTEMP" val="False"/>
  <p:tag name="ANSWERSALIAS" val="Collusive pricing|smicln|Price leadership|smicln|Differentiated oligopoly|smicln|Kinked demand"/>
  <p:tag name="SLIDEORDER" val="3"/>
  <p:tag name="SLIDEGUID" val="FD2DF3FD7E7B40CEA48CE5D69C9C3877"/>
  <p:tag name="QUESTIONALIAS" val="39. Which of the following is not one of the three oligopoly pricing models?"/>
  <p:tag name="CORRECTPOINTVALUE" val="0"/>
  <p:tag name="VALUES" val="No Value|smicln|No Value|smicln|No Value|smicln|No Value"/>
</p:tagLst>
</file>

<file path=ppt/tags/tag212.xml><?xml version="1.0" encoding="utf-8"?>
<p:tagLst xmlns:a="http://schemas.openxmlformats.org/drawingml/2006/main" xmlns:r="http://schemas.openxmlformats.org/officeDocument/2006/relationships" xmlns:p="http://schemas.openxmlformats.org/presentationml/2006/main">
  <p:tag name="ANSWERBULLETS" val="3"/>
  <p:tag name="TEXTLENGTH" val="73"/>
  <p:tag name="FONTSIZE" val="32"/>
  <p:tag name="BULLETTYPE" val="ppBulletArabicPeriod"/>
  <p:tag name="ANSWERTEXT" val="Collusive pricing&#10;Price leadership&#10;Differentiated oligopoly&#10;Kinked demand"/>
  <p:tag name="OLDNUMANSWERS" val="4"/>
</p:tagLst>
</file>

<file path=ppt/tags/tag213.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2;3;3;3;1;3;1;1;2;3;4;"/>
  <p:tag name="CHARTSTRINGSTD" val="3 2 9 1"/>
  <p:tag name="CHARTSTRINGREV" val="1 9 2 3"/>
  <p:tag name="CHARTSTRINGSTDPER" val="0.2 0.133333333333333 0.6 0.0666666666666667"/>
  <p:tag name="CHARTSTRINGREVPER" val="0.0666666666666667 0.6 0.133333333333333 0.2"/>
  <p:tag name="RESPONSESGATHERED" val="False"/>
  <p:tag name="ANONYMOUSTEMP" val="False"/>
  <p:tag name="ANSWERSALIAS" val="Collusive pricing|smicln|Price leadership|smicln|Differentiated oligopoly|smicln|Kinked demand"/>
  <p:tag name="CORRECTPOINTVALUE" val="1"/>
  <p:tag name="QUESTIONALIAS" val="39. Which of the following is not one of the three oligopoly pricing models?"/>
  <p:tag name="SLIDEORDER" val="4"/>
  <p:tag name="SLIDEGUID" val="C5CE829384D2410D85725FF3F3F0CAFF"/>
  <p:tag name="VALUES" val="Incorrect|smicln|Incorrect|smicln|Correct|smicln|Incorrect"/>
</p:tagLst>
</file>

<file path=ppt/tags/tag21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15.xml><?xml version="1.0" encoding="utf-8"?>
<p:tagLst xmlns:a="http://schemas.openxmlformats.org/drawingml/2006/main" xmlns:r="http://schemas.openxmlformats.org/officeDocument/2006/relationships" xmlns:p="http://schemas.openxmlformats.org/presentationml/2006/main">
  <p:tag name="ANSWERBULLETS" val="3"/>
  <p:tag name="TEXTLENGTH" val="73"/>
  <p:tag name="FONTSIZE" val="32"/>
  <p:tag name="BULLETTYPE" val="ppBulletArabicPeriod"/>
  <p:tag name="ANSWERTEXT" val="Collusive pricing&#10;Price leadership&#10;Differentiated oligopoly&#10;Kinked demand"/>
  <p:tag name="OLDNUMANSWERS" val="4"/>
</p:tagLst>
</file>

<file path=ppt/tags/tag216.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1;1;3;1;1;1;1;1;1;1;1;2;1;1;1;"/>
  <p:tag name="CHARTSTRINGSTD" val="13 1 1 0"/>
  <p:tag name="CHARTSTRINGREV" val="0 1 1 13"/>
  <p:tag name="CHARTSTRINGSTDPER" val="0.866666666666667 0.0666666666666667 0.0666666666666667 0"/>
  <p:tag name="CHARTSTRINGREVPER" val="0 0.0666666666666667 0.0666666666666667 0.866666666666667"/>
  <p:tag name="RESPONSESGATHERED" val="False"/>
  <p:tag name="ANONYMOUSTEMP" val="False"/>
  <p:tag name="SLIDEORDER" val="3"/>
  <p:tag name="SLIDEGUID" val="C4FB14DFC26649E79B3F99F83409917A"/>
  <p:tag name="ANSWERSALIAS" val="Demand is more price elastic above the kink|smicln|Firms collude to restrict output and raise the price|smicln|Firms ignore price decreases of competitors|smicln|Marginal revenue is always positive"/>
  <p:tag name="QUESTIONALIAS" val="40. In the kinked demand model:"/>
  <p:tag name="CORRECTPOINTVALUE" val="0"/>
  <p:tag name="VALUES" val="No Value|smicln|No Value|smicln|No Value|smicln|No Value"/>
</p:tagLst>
</file>

<file path=ppt/tags/tag217.xml><?xml version="1.0" encoding="utf-8"?>
<p:tagLst xmlns:a="http://schemas.openxmlformats.org/drawingml/2006/main" xmlns:r="http://schemas.openxmlformats.org/officeDocument/2006/relationships" xmlns:p="http://schemas.openxmlformats.org/presentationml/2006/main">
  <p:tag name="ANSWERBULLETS" val="3"/>
  <p:tag name="TEXTLENGTH" val="176"/>
  <p:tag name="FONTSIZE" val="32"/>
  <p:tag name="BULLETTYPE" val="ppBulletArabicPeriod"/>
  <p:tag name="ANSWERTEXT" val="Demand is more price elastic above the kink&#10;Firms collude to restrict output and raise the price&#10;Firms ignore price decreases of competitors&#10;Marginal revenue is always positive"/>
  <p:tag name="OLDNUMANSWERS" val="4"/>
</p:tagLst>
</file>

<file path=ppt/tags/tag218.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1;1;3;1;1;1;1;1;1;1;1;2;1;1;1;"/>
  <p:tag name="CHARTSTRINGSTD" val="13 1 1 0"/>
  <p:tag name="CHARTSTRINGREV" val="0 1 1 13"/>
  <p:tag name="CHARTSTRINGSTDPER" val="0.866666666666667 0.0666666666666667 0.0666666666666667 0"/>
  <p:tag name="CHARTSTRINGREVPER" val="0 0.0666666666666667 0.0666666666666667 0.866666666666667"/>
  <p:tag name="RESPONSESGATHERED" val="False"/>
  <p:tag name="ANONYMOUSTEMP" val="False"/>
  <p:tag name="CORRECTPOINTVALUE" val="1"/>
  <p:tag name="ANSWERSALIAS" val="Demand is more price elastic above the kink|smicln|Firms collude to restrict output and raise the price|smicln|Firms ignore price decreases of competitors|smicln|Marginal revenue is always positive"/>
  <p:tag name="QUESTIONALIAS" val="40. In the kinked demand model:"/>
  <p:tag name="SLIDEORDER" val="4"/>
  <p:tag name="SLIDEGUID" val="607187B0B5574B68B56976D9C5FEDD28"/>
  <p:tag name="VALUES" val="Correct|smicln|Incorrect|smicln|Incorrect|smicln|Incorrect"/>
</p:tagLst>
</file>

<file path=ppt/tags/tag21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2. How many to buy (using BCA):"/>
  <p:tag name="ANSWERSALIAS" val="2 skiing and 6 movies|smicln|3 skiing and 4 movies|smicln|4 skiing and 2 movies|smicln|5 skiing and 0 movies"/>
  <p:tag name="SLIDEORDER" val="4"/>
  <p:tag name="SLIDEGUID" val="08FC1A2831C2438880358DE461E9167C"/>
  <p:tag name="VALUES" val="Incorrect|smicln|Correct|smicln|Incorrect|smicln|Incorrect"/>
</p:tagLst>
</file>

<file path=ppt/tags/tag220.xml><?xml version="1.0" encoding="utf-8"?>
<p:tagLst xmlns:a="http://schemas.openxmlformats.org/drawingml/2006/main" xmlns:r="http://schemas.openxmlformats.org/officeDocument/2006/relationships" xmlns:p="http://schemas.openxmlformats.org/presentationml/2006/main">
  <p:tag name="ANSWERBULLETS" val="3"/>
  <p:tag name="TEXTLENGTH" val="176"/>
  <p:tag name="FONTSIZE" val="32"/>
  <p:tag name="BULLETTYPE" val="ppBulletArabicPeriod"/>
  <p:tag name="ANSWERTEXT" val="Demand is more price elastic above the kink&#10;Firms collude to restrict output and raise the price&#10;Firms ignore price decreases of competitors&#10;Marginal revenue is always positive"/>
  <p:tag name="OLDNUMANSWERS" val="4"/>
</p:tagLst>
</file>

<file path=ppt/tags/tag221.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4;2;1;4;1;1;3;3;1;1;2;3;1;1;3;"/>
  <p:tag name="CHARTSTRINGSTD" val="7 2 4 2"/>
  <p:tag name="CHARTSTRINGREV" val="2 4 2 7"/>
  <p:tag name="CHARTSTRINGSTDPER" val="0.466666666666667 0.133333333333333 0.266666666666667 0.133333333333333"/>
  <p:tag name="CHARTSTRINGREVPER" val="0.133333333333333 0.266666666666667 0.133333333333333 0.466666666666667"/>
  <p:tag name="RESPONSESGATHERED" val="False"/>
  <p:tag name="ANONYMOUSTEMP" val="False"/>
  <p:tag name="SLIDEORDER" val="3"/>
  <p:tag name="SLIDEGUID" val="9B47C5BBC70141B289313396937A22DF"/>
  <p:tag name="QUESTIONALIAS" val="41. Which graph best shows a collusive oligopoly in long run equil.?"/>
  <p:tag name="ANSWERSALIAS" val="A|smicln|B|smicln|C|smicln|D"/>
  <p:tag name="CORRECTPOINTVALUE" val="0"/>
  <p:tag name="VALUES" val="No Value|smicln|No Value|smicln|No Value|smicln|No Value"/>
</p:tagLst>
</file>

<file path=ppt/tags/tag222.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0"/>
  <p:tag name="BULLETTYPE" val="ppBulletArabicPeriod"/>
  <p:tag name="ANSWERTEXT" val="A&#10;B&#10;C&#10;D"/>
  <p:tag name="OLDNUMANSWERS" val="4"/>
</p:tagLst>
</file>

<file path=ppt/tags/tag223.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4;2;1;4;1;1;3;3;1;1;2;3;1;1;3;"/>
  <p:tag name="CHARTSTRINGSTD" val="7 2 4 2"/>
  <p:tag name="CHARTSTRINGREV" val="2 4 2 7"/>
  <p:tag name="CHARTSTRINGSTDPER" val="0.466666666666667 0.133333333333333 0.266666666666667 0.133333333333333"/>
  <p:tag name="CHARTSTRINGREVPER" val="0.133333333333333 0.266666666666667 0.133333333333333 0.466666666666667"/>
  <p:tag name="RESPONSESGATHERED" val="False"/>
  <p:tag name="ANONYMOUSTEMP" val="False"/>
  <p:tag name="CORRECTPOINTVALUE" val="1"/>
  <p:tag name="QUESTIONALIAS" val="41. Which graph best shows a collusive oligopoly in long run equil.?"/>
  <p:tag name="ANSWERSALIAS" val="A|smicln|B|smicln|C|smicln|D"/>
  <p:tag name="SLIDEORDER" val="4"/>
  <p:tag name="SLIDEGUID" val="A896B73317A445AC86B0BEC0424743DB"/>
  <p:tag name="VALUES" val="Correct|smicln|Incorrect|smicln|Incorrect|smicln|Incorrect"/>
</p:tagLst>
</file>

<file path=ppt/tags/tag224.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0"/>
  <p:tag name="BULLETTYPE" val="ppBulletArabicPeriod"/>
  <p:tag name="ANSWERTEXT" val="A&#10;B&#10;C&#10;D"/>
  <p:tag name="OLDNUMANSWERS" val="4"/>
</p:tagLst>
</file>

<file path=ppt/tags/tag22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2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A only|smicln|C and D|smicln|C only|smicln|D only|smicln|A and C"/>
  <p:tag name="TOTALRESPONSES" val="15"/>
  <p:tag name="RESPONSECOUNT" val="15"/>
  <p:tag name="SLICED" val="False"/>
  <p:tag name="RESPONSES" val="3;2;5;5;5;5;5;5;5;5;1;5;5;3;2;"/>
  <p:tag name="CHARTSTRINGSTD" val="1 2 2 0 10"/>
  <p:tag name="CHARTSTRINGREV" val="10 0 2 2 1"/>
  <p:tag name="CHARTSTRINGSTDPER" val="0.0666666666666667 0.133333333333333 0.133333333333333 0 0.666666666666667"/>
  <p:tag name="CHARTSTRINGREVPER" val="0.666666666666667 0 0.133333333333333 0.133333333333333 0.0666666666666667"/>
  <p:tag name="RESPONSESGATHERED" val="False"/>
  <p:tag name="ANONYMOUSTEMP" val="False"/>
  <p:tag name="SLIDEORDER" val="3"/>
  <p:tag name="SLIDEGUID" val="FE4485F027804AF3B07AB8C21062094B"/>
  <p:tag name="QUESTIONALIAS" val="42. Which graphs best represent oligopolies in long run equilibrium?"/>
  <p:tag name="CORRECTPOINTVALUE" val="0"/>
  <p:tag name="VALUES" val="No Value|smicln|No Value|smicln|No Value|smicln|No Value|smicln|No Value"/>
</p:tagLst>
</file>

<file path=ppt/tags/tag227.xml><?xml version="1.0" encoding="utf-8"?>
<p:tagLst xmlns:a="http://schemas.openxmlformats.org/drawingml/2006/main" xmlns:r="http://schemas.openxmlformats.org/officeDocument/2006/relationships" xmlns:p="http://schemas.openxmlformats.org/presentationml/2006/main">
  <p:tag name="ANSWERBULLETS" val="3"/>
  <p:tag name="TEXTLENGTH" val="36"/>
  <p:tag name="FONTSIZE" val="30"/>
  <p:tag name="BULLETTYPE" val="ppBulletArabicPeriod"/>
  <p:tag name="ANSWERTEXT" val="A only&#10;C and D&#10;C only&#10;D only&#10;A and C"/>
  <p:tag name="OLDNUMANSWERS" val="5"/>
</p:tagLst>
</file>

<file path=ppt/tags/tag22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A only|smicln|C and D|smicln|C only|smicln|D only|smicln|A and C"/>
  <p:tag name="TOTALRESPONSES" val="15"/>
  <p:tag name="RESPONSECOUNT" val="15"/>
  <p:tag name="SLICED" val="False"/>
  <p:tag name="RESPONSES" val="3;2;5;5;5;5;5;5;5;5;1;5;5;3;2;"/>
  <p:tag name="CHARTSTRINGSTD" val="1 2 2 0 10"/>
  <p:tag name="CHARTSTRINGREV" val="10 0 2 2 1"/>
  <p:tag name="CHARTSTRINGSTDPER" val="0.0666666666666667 0.133333333333333 0.133333333333333 0 0.666666666666667"/>
  <p:tag name="CHARTSTRINGREVPER" val="0.666666666666667 0 0.133333333333333 0.133333333333333 0.0666666666666667"/>
  <p:tag name="RESPONSESGATHERED" val="False"/>
  <p:tag name="ANONYMOUSTEMP" val="False"/>
  <p:tag name="CORRECTPOINTVALUE" val="1"/>
  <p:tag name="QUESTIONALIAS" val="42. Which graphs best represent oligopolies in long run equilibrium?"/>
  <p:tag name="SLIDEORDER" val="4"/>
  <p:tag name="SLIDEGUID" val="4580505FFF7C4A7AA7892E10F39CD07C"/>
  <p:tag name="VALUES" val="Incorrect|smicln|Incorrect|smicln|Incorrect|smicln|Incorrect|smicln|Correct"/>
</p:tagLst>
</file>

<file path=ppt/tags/tag229.xml><?xml version="1.0" encoding="utf-8"?>
<p:tagLst xmlns:a="http://schemas.openxmlformats.org/drawingml/2006/main" xmlns:r="http://schemas.openxmlformats.org/officeDocument/2006/relationships" xmlns:p="http://schemas.openxmlformats.org/presentationml/2006/main">
  <p:tag name="ANSWERBULLETS" val="3"/>
  <p:tag name="TEXTLENGTH" val="36"/>
  <p:tag name="FONTSIZE" val="30"/>
  <p:tag name="BULLETTYPE" val="ppBulletArabicPeriod"/>
  <p:tag name="ANSWERTEXT" val="A only&#10;C and D&#10;C only&#10;D only&#10;A and C"/>
  <p:tag name="OLDNUMANSWERS" val="5"/>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TEXTLENGTH" val="87"/>
  <p:tag name="FONTSIZE" val="28"/>
  <p:tag name="BULLETTYPE" val="ppBulletArabicPeriod"/>
  <p:tag name="ANSWERTEXT" val="2 skiing and 6 movies&#10;3 skiing and 4 movies&#10;4 skiing and 2 movies&#10;5 skiing and 0 movies"/>
  <p:tag name="OLDNUMANSWERS" val="4"/>
</p:tagLst>
</file>

<file path=ppt/tags/tag23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31.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4;4;4;4;4;4;4;4;4;4;1;4;4;4;4;"/>
  <p:tag name="CHARTSTRINGSTD" val="1 0 0 14"/>
  <p:tag name="CHARTSTRINGREV" val="14 0 0 1"/>
  <p:tag name="CHARTSTRINGSTDPER" val="0.0666666666666667 0 0 0.933333333333333"/>
  <p:tag name="CHARTSTRINGREVPER" val="0.933333333333333 0 0 0.0666666666666667"/>
  <p:tag name="RESPONSESGATHERED" val="False"/>
  <p:tag name="ANONYMOUSTEMP" val="False"/>
  <p:tag name="ANSWERSALIAS" val="f, g, j|smicln|g, h, f|smicln|h, f, j|smicln|f, h, g|smicln|f, g, h"/>
  <p:tag name="SLIDEORDER" val="3"/>
  <p:tag name="SLIDEGUID" val="F4E8952E67324426A9449C56E0E313AF"/>
  <p:tag name="QUESTIONALIAS" val="43 What is:  - prof max Q - prod eff Q  - alloc eff Q?"/>
  <p:tag name="CORRECTPOINTVALUE" val="0"/>
  <p:tag name="VALUES" val="No Value|smicln|No Value|smicln|No Value|smicln|No Value|smicln|No Value"/>
</p:tagLst>
</file>

<file path=ppt/tags/tag232.xml><?xml version="1.0" encoding="utf-8"?>
<p:tagLst xmlns:a="http://schemas.openxmlformats.org/drawingml/2006/main" xmlns:r="http://schemas.openxmlformats.org/officeDocument/2006/relationships" xmlns:p="http://schemas.openxmlformats.org/presentationml/2006/main">
  <p:tag name="ANSWERBULLETS" val="3"/>
  <p:tag name="TEXTLENGTH" val="39"/>
  <p:tag name="FONTSIZE" val="32"/>
  <p:tag name="BULLETTYPE" val="ppBulletArabicPeriod"/>
  <p:tag name="ANSWERTEXT" val="f, g, j&#10;g, h, f&#10;h, f, j&#10;f, h, g&#10;f, g, h"/>
  <p:tag name="OLDNUMANSWERS" val="5"/>
</p:tagLst>
</file>

<file path=ppt/tags/tag233.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4;4;4;4;4;4;4;4;4;4;1;4;4;4;4;"/>
  <p:tag name="CHARTSTRINGSTD" val="1 0 0 14"/>
  <p:tag name="CHARTSTRINGREV" val="14 0 0 1"/>
  <p:tag name="CHARTSTRINGSTDPER" val="0.0666666666666667 0 0 0.933333333333333"/>
  <p:tag name="CHARTSTRINGREVPER" val="0.933333333333333 0 0 0.0666666666666667"/>
  <p:tag name="RESPONSESGATHERED" val="False"/>
  <p:tag name="ANONYMOUSTEMP" val="False"/>
  <p:tag name="ANSWERSALIAS" val="f, g, j|smicln|g, h, f|smicln|h, f, j|smicln|f, h, g|smicln|f, g, h"/>
  <p:tag name="CORRECTPOINTVALUE" val="1"/>
  <p:tag name="QUESTIONALIAS" val="43 What is:  - prof max Q - prod eff Q  - alloc eff Q?"/>
  <p:tag name="SLIDEORDER" val="4"/>
  <p:tag name="SLIDEGUID" val="E98FBF87131F442F8EC4BD34C64D2E92"/>
  <p:tag name="VALUES" val="Incorrect|smicln|Incorrect|smicln|Incorrect|smicln|Incorrect|smicln|Correct"/>
</p:tagLst>
</file>

<file path=ppt/tags/tag23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35.xml><?xml version="1.0" encoding="utf-8"?>
<p:tagLst xmlns:a="http://schemas.openxmlformats.org/drawingml/2006/main" xmlns:r="http://schemas.openxmlformats.org/officeDocument/2006/relationships" xmlns:p="http://schemas.openxmlformats.org/presentationml/2006/main">
  <p:tag name="ANSWERBULLETS" val="3"/>
  <p:tag name="TEXTLENGTH" val="39"/>
  <p:tag name="FONTSIZE" val="32"/>
  <p:tag name="BULLETTYPE" val="ppBulletArabicPeriod"/>
  <p:tag name="ANSWERTEXT" val="f, g, j&#10;g, h, f&#10;h, f, j&#10;f, h, g&#10;f, g, h"/>
  <p:tag name="OLDNUMANSWERS" val="5"/>
</p:tagLst>
</file>

<file path=ppt/tags/tag236.xml><?xml version="1.0" encoding="utf-8"?>
<p:tagLst xmlns:a="http://schemas.openxmlformats.org/drawingml/2006/main" xmlns:r="http://schemas.openxmlformats.org/officeDocument/2006/relationships" xmlns:p="http://schemas.openxmlformats.org/presentationml/2006/main">
  <p:tag name="DELIMITERS" val="3.1"/>
</p:tagLst>
</file>

<file path=ppt/tags/tag237.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SLIDEORDER" val="5"/>
  <p:tag name="SLIDEGUID" val="85DF4FBEB00E47BBA7BADEFA8F1C9368"/>
  <p:tag name="QUESTIONALIAS" val="44. The dominant strategy will be:"/>
  <p:tag name="ANSWERSALIAS" val="Large for Ajax; small for Acme|smicln|Small for Ajax; large for Acme|smicln|Large budget for both|smicln|Small budget for both"/>
  <p:tag name="CORRECTPOINTVALUE" val="0"/>
  <p:tag name="VALUES" val="No Value|smicln|No Value|smicln|No Value|smicln|No Value"/>
</p:tagLst>
</file>

<file path=ppt/tags/tag238.xml><?xml version="1.0" encoding="utf-8"?>
<p:tagLst xmlns:a="http://schemas.openxmlformats.org/drawingml/2006/main" xmlns:r="http://schemas.openxmlformats.org/officeDocument/2006/relationships" xmlns:p="http://schemas.openxmlformats.org/presentationml/2006/main">
  <p:tag name="ANSWERBULLETS" val="3"/>
  <p:tag name="TEXTLENGTH" val="105"/>
  <p:tag name="FONTSIZE" val="32"/>
  <p:tag name="BULLETTYPE" val="ppBulletArabicPeriod"/>
  <p:tag name="ANSWERTEXT" val="Large for Ajax; small for Acme&#10;Small for Ajax; large for Acme&#10;Large budget for both&#10;Small budget for both"/>
  <p:tag name="OLDNUMANSWERS" val="4"/>
</p:tagLst>
</file>

<file path=ppt/tags/tag239.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44. The dominant strategy will be:"/>
  <p:tag name="ANSWERSALIAS" val="Large for Ajax; small for Acme|smicln|Small for Ajax; large for Acme|smicln|Large budget for both|smicln|Small budget for both"/>
  <p:tag name="SLIDEORDER" val="6"/>
  <p:tag name="SLIDEGUID" val="6861540E79F14DA5BC696C694DB1A85A"/>
  <p:tag name="VALUES" val="Incorrect|smicln|Incorrect|smicln|Correct|smicln|Incorrect"/>
</p:tagLst>
</file>

<file path=ppt/tags/tag2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4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41.xml><?xml version="1.0" encoding="utf-8"?>
<p:tagLst xmlns:a="http://schemas.openxmlformats.org/drawingml/2006/main" xmlns:r="http://schemas.openxmlformats.org/officeDocument/2006/relationships" xmlns:p="http://schemas.openxmlformats.org/presentationml/2006/main">
  <p:tag name="ANSWERBULLETS" val="3"/>
  <p:tag name="TEXTLENGTH" val="105"/>
  <p:tag name="FONTSIZE" val="32"/>
  <p:tag name="BULLETTYPE" val="ppBulletArabicPeriod"/>
  <p:tag name="ANSWERTEXT" val="Large for Ajax; small for Acme&#10;Small for Ajax; large for Acme&#10;Large budget for both&#10;Small budget for both"/>
  <p:tag name="OLDNUMANSWERS" val="4"/>
</p:tagLst>
</file>

<file path=ppt/tags/tag242.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A|smicln|B|smicln|C|smicln|D"/>
  <p:tag name="SLIDEORDER" val="4"/>
  <p:tag name="SLIDEGUID" val="D79850BD794D4B69BEC2CCDC561BAB9E"/>
  <p:tag name="QUESTIONALIAS" val="45. The Nash equilibrium will be cell:"/>
  <p:tag name="CORRECTPOINTVALUE" val="0"/>
  <p:tag name="VALUES" val="No Value|smicln|No Value|smicln|No Value|smicln|No Value"/>
</p:tagLst>
</file>

<file path=ppt/tags/tag243.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244.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A|smicln|B|smicln|C|smicln|D"/>
  <p:tag name="CORRECTPOINTVALUE" val="1"/>
  <p:tag name="QUESTIONALIAS" val="45. The Nash equilibrium will be cell:"/>
  <p:tag name="SLIDEORDER" val="5"/>
  <p:tag name="SLIDEGUID" val="DE9ACDF16E7243F9A877EB41116516A9"/>
  <p:tag name="VALUES" val="Correct|smicln|Incorrect|smicln|Incorrect|smicln|Incorrect"/>
</p:tagLst>
</file>

<file path=ppt/tags/tag245.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24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47.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SLIDEORDER" val="8"/>
  <p:tag name="SLIDEGUID" val="73D1B4A78ACF416C98D45979E673E17C"/>
  <p:tag name="QUESTIONALIAS" val="44. With collusion and no cheating, the outcome of the game is cell: "/>
  <p:tag name="ANSWERSALIAS" val="A|smicln|B|smicln|C|smicln|D"/>
  <p:tag name="CORRECTPOINTVALUE" val="0"/>
  <p:tag name="VALUES" val="No Value|smicln|No Value|smicln|No Value|smicln|No Value"/>
</p:tagLst>
</file>

<file path=ppt/tags/tag248.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249.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44. With collusion and no cheating, the outcome of the game is cell: "/>
  <p:tag name="ANSWERSALIAS" val="A|smicln|B|smicln|C|smicln|D"/>
  <p:tag name="SLIDEORDER" val="9"/>
  <p:tag name="SLIDEGUID" val="1771300FB41B4D5EA7E378A2ECA3BB95"/>
  <p:tag name="VALUES" val="Incorrect|smicln|Incorrect|smicln|Incorrect|smicln|Correct"/>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50.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25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52.xml><?xml version="1.0" encoding="utf-8"?>
<p:tagLst xmlns:a="http://schemas.openxmlformats.org/drawingml/2006/main" xmlns:r="http://schemas.openxmlformats.org/officeDocument/2006/relationships" xmlns:p="http://schemas.openxmlformats.org/presentationml/2006/main">
  <p:tag name="DELIMITERS" val="3.1"/>
</p:tagLst>
</file>

<file path=ppt/tags/tag253.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SLIDEORDER" val="10"/>
  <p:tag name="SLIDEGUID" val="9ED6AED2C9384DFD9355316FE0F1CCF3"/>
  <p:tag name="QUESTIONALIAS" val="46. Which graph shows the changes for cars if improved technology lowers the costs of production? "/>
  <p:tag name="ANSWERSALIAS" val="A.|smicln|B|smicln|C|smicln|D "/>
  <p:tag name="CORRECTPOINTVALUE" val="0"/>
  <p:tag name="VALUES" val="No Value|smicln|No Value|smicln|No Value|smicln|No Value"/>
</p:tagLst>
</file>

<file path=ppt/tags/tag254.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32"/>
  <p:tag name="BULLETTYPE" val="ppBulletArabicPeriod"/>
  <p:tag name="ANSWERTEXT" val="A.&#10;B&#10;C&#10;D"/>
  <p:tag name="OLDNUMANSWERS" val="4"/>
</p:tagLst>
</file>

<file path=ppt/tags/tag255.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A.|smicln|B|smicln|C|smicln|D "/>
  <p:tag name="SLIDEORDER" val="11"/>
  <p:tag name="SLIDEGUID" val="318FF1548BCC4B62934DFB78C542BBB7"/>
  <p:tag name="QUESTIONALIAS" val="47. Which graph shows the changes for cars if improved technology lowers the costs of production? "/>
  <p:tag name="VALUES" val="Incorrect|smicln|Incorrect|smicln|Correct|smicln|Incorrect"/>
</p:tagLst>
</file>

<file path=ppt/tags/tag256.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32"/>
  <p:tag name="BULLETTYPE" val="ppBulletArabicPeriod"/>
  <p:tag name="ANSWERTEXT" val="A.&#10;B&#10;C&#10;D"/>
  <p:tag name="OLDNUMANSWERS" val="4"/>
</p:tagLst>
</file>

<file path=ppt/tags/tag25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58.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SLIDEORDER" val="11"/>
  <p:tag name="SLIDEGUID" val="C45C9E09898D4C1F959BF33556C9F369"/>
  <p:tag name="QUESTIONALIAS" val="47. What explains the shape of the graphs in Section 2?"/>
  <p:tag name="ANSWERSALIAS" val="Specialization and teamwork|smicln|Getting crowded|smicln|Overcrowded|smicln| "/>
  <p:tag name="CORRECTPOINTVALUE" val="0"/>
  <p:tag name="VALUES" val="No Value|smicln|No Value|smicln|No Value|smicln|No Value"/>
</p:tagLst>
</file>

<file path=ppt/tags/tag259.xml><?xml version="1.0" encoding="utf-8"?>
<p:tagLst xmlns:a="http://schemas.openxmlformats.org/drawingml/2006/main" xmlns:r="http://schemas.openxmlformats.org/officeDocument/2006/relationships" xmlns:p="http://schemas.openxmlformats.org/presentationml/2006/main">
  <p:tag name="ANSWERBULLETS" val="3"/>
  <p:tag name="TEXTLENGTH" val="57"/>
  <p:tag name="FONTSIZE" val="28"/>
  <p:tag name="BULLETTYPE" val="ppBulletArabicPeriod"/>
  <p:tag name="ANSWERTEXT" val="Specialization and teamwork&#10;Getting crowded&#10;Overcrowded&#10;"/>
  <p:tag name="OLDNUMANSWERS" val="4"/>
</p:tagLst>
</file>

<file path=ppt/tags/tag26.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1|smicln|2|smicln|3|smicln|4|smicln|5"/>
  <p:tag name="SLIDEORDER" val="4"/>
  <p:tag name="SLIDEGUID" val="B495F087DEE24FD59C0007AA13677022"/>
  <p:tag name="QUESTIONALIAS" val="3. How many to produce (using BCA):"/>
  <p:tag name="CORRECTPOINTVALUE" val="0"/>
  <p:tag name="VALUES" val="No Value|smicln|No Value|smicln|No Value|smicln|No Value|smicln|No Value"/>
</p:tagLst>
</file>

<file path=ppt/tags/tag260.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CORRECTPOINTVALUE" val="1"/>
  <p:tag name="SLIDEORDER" val="12"/>
  <p:tag name="SLIDEGUID" val="D1B2259D5F62454BBC376DAEBAF003B8"/>
  <p:tag name="QUESTIONALIAS" val="48. What explains the shape of the graphs in Section 2?"/>
  <p:tag name="ANSWERSALIAS" val="Specialization and teamwork|smicln|Getting crowded|smicln|Overcrowded|smicln| "/>
  <p:tag name="VALUES" val="Incorrect|smicln|Correct|smicln|Incorrect|smicln|Incorrect"/>
</p:tagLst>
</file>

<file path=ppt/tags/tag26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62.xml><?xml version="1.0" encoding="utf-8"?>
<p:tagLst xmlns:a="http://schemas.openxmlformats.org/drawingml/2006/main" xmlns:r="http://schemas.openxmlformats.org/officeDocument/2006/relationships" xmlns:p="http://schemas.openxmlformats.org/presentationml/2006/main">
  <p:tag name="OLDNUMANSWERS" val="4"/>
  <p:tag name="ANSWERBULLETS" val="3"/>
  <p:tag name="TEXTLENGTH" val="57"/>
  <p:tag name="FONTSIZE" val="28"/>
  <p:tag name="BULLETTYPE" val="ppBulletArabicPeriod"/>
  <p:tag name="ANSWERTEXT" val="Specialization and teamwork&#10;Getting crowded&#10;Overcrowded&#10;"/>
</p:tagLst>
</file>

<file path=ppt/tags/tag263.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SLIDEORDER" val="12"/>
  <p:tag name="SLIDEGUID" val="F08042F2DE4C43C6801613EDB5B648E4"/>
  <p:tag name="QUESTIONALIAS" val="49. Refer to the above data. If Alpha and Omega each were producing at alternatives B before trade, the gain from specialization and trade would be:  "/>
  <p:tag name="ANSWERSALIAS" val="30 tons of wheat.|smicln|15 tons of steel. |smicln|30 tons of steel and 30 tons of wheat.|smicln|60 tons of wheat and 60 tons of steel. "/>
  <p:tag name="CORRECTPOINTVALUE" val="0"/>
  <p:tag name="VALUES" val="No Value|smicln|No Value|smicln|No Value|smicln|No Value"/>
</p:tagLst>
</file>

<file path=ppt/tags/tag264.xml><?xml version="1.0" encoding="utf-8"?>
<p:tagLst xmlns:a="http://schemas.openxmlformats.org/drawingml/2006/main" xmlns:r="http://schemas.openxmlformats.org/officeDocument/2006/relationships" xmlns:p="http://schemas.openxmlformats.org/presentationml/2006/main">
  <p:tag name="ANSWERBULLETS" val="3"/>
  <p:tag name="TEXTLENGTH" val="115"/>
  <p:tag name="FONTSIZE" val="32"/>
  <p:tag name="BULLETTYPE" val="ppBulletArabicPeriod"/>
  <p:tag name="ANSWERTEXT" val="30 tons of wheat.&#10;15 tons of steel. &#10;30 tons of steel and 30 tons of wheat.&#10;60 tons of wheat and 60 tons of steel."/>
  <p:tag name="OLDNUMANSWERS" val="4"/>
</p:tagLst>
</file>

<file path=ppt/tags/tag265.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CORRECTPOINTVALUE" val="1"/>
  <p:tag name="QUESTIONALIAS" val="49. Refer to the above data. If Alpha and Omega each were producing at alternatives B before trade, the gain from specialization and trade would be:  "/>
  <p:tag name="ANSWERSALIAS" val="30 tons of wheat.|smicln|15 tons of steel. |smicln|30 tons of steel and 30 tons of wheat.|smicln|60 tons of wheat and 60 tons of steel. "/>
  <p:tag name="SLIDEORDER" val="13"/>
  <p:tag name="SLIDEGUID" val="05F6231C41D8452E86310841B6D09E3D"/>
  <p:tag name="VALUES" val="Correct|smicln|Incorrect|smicln|Incorrect|smicln|Incorrect"/>
</p:tagLst>
</file>

<file path=ppt/tags/tag266.xml><?xml version="1.0" encoding="utf-8"?>
<p:tagLst xmlns:a="http://schemas.openxmlformats.org/drawingml/2006/main" xmlns:r="http://schemas.openxmlformats.org/officeDocument/2006/relationships" xmlns:p="http://schemas.openxmlformats.org/presentationml/2006/main">
  <p:tag name="ANSWERBULLETS" val="3"/>
  <p:tag name="TEXTLENGTH" val="115"/>
  <p:tag name="FONTSIZE" val="32"/>
  <p:tag name="BULLETTYPE" val="ppBulletArabicPeriod"/>
  <p:tag name="ANSWERTEXT" val="30 tons of wheat.&#10;15 tons of steel. &#10;30 tons of steel and 30 tons of wheat.&#10;60 tons of wheat and 60 tons of steel."/>
  <p:tag name="OLDNUMANSWERS" val="4"/>
</p:tagLst>
</file>

<file path=ppt/tags/tag26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68.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28"/>
  <p:tag name="BULLETTYPE" val="ppBulletArabicPeriod"/>
  <p:tag name="ANSWERTEXT" val="1&#10;2&#10;3&#10;4&#10;5"/>
  <p:tag name="OLDNUMANSWERS" val="5"/>
</p:tagLst>
</file>

<file path=ppt/tags/tag2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1|smicln|2|smicln|3|smicln|4|smicln|5"/>
  <p:tag name="CORRECTPOINTVALUE" val="1"/>
  <p:tag name="QUESTIONALIAS" val="3. How many to produce (using BCA):"/>
  <p:tag name="SLIDEORDER" val="5"/>
  <p:tag name="SLIDEGUID" val="83DA5766EAE84B049EF70CD3E10D7B44"/>
  <p:tag name="VALUES" val="Incorrect|smicln|Correct|smicln|Incorrect|smicln|Incorrect|smicln|Incorrect"/>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28"/>
  <p:tag name="BULLETTYPE" val="ppBulletArabicPeriod"/>
  <p:tag name="ANSWERTEXT" val="1&#10;2&#10;3&#10;4&#10;5"/>
  <p:tag name="OLDNUMANSWERS" val="5"/>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1|smicln|2|smicln|3|smicln|4|smicln|5"/>
  <p:tag name="SLIDEORDER" val="5"/>
  <p:tag name="SLIDEGUID" val="68D26E8A79DC441C8B2B58E4171C65CB"/>
  <p:tag name="QUESTIONALIAS" val="4. How many to hire (using BCA):"/>
  <p:tag name="CORRECTPOINTVALUE" val="0"/>
  <p:tag name="VALUES" val="No Value|smicln|No Value|smicln|No Value|smicln|No Value|smicln|No Value"/>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28"/>
  <p:tag name="BULLETTYPE" val="ppBulletArabicPeriod"/>
  <p:tag name="ANSWERTEXT" val="1&#10;2&#10;3&#10;4&#10;5"/>
  <p:tag name="OLDNUMANSWERS" val="5"/>
</p:tagLst>
</file>

<file path=ppt/tags/tag34.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1|smicln|2|smicln|3|smicln|4|smicln|5"/>
  <p:tag name="CORRECTPOINTVALUE" val="1"/>
  <p:tag name="QUESTIONALIAS" val="4. How many to hire (using BCA):"/>
  <p:tag name="SLIDEORDER" val="6"/>
  <p:tag name="SLIDEGUID" val="7F567E1CA4CF43FCADF11D1E4FB31966"/>
  <p:tag name="VALUES" val="Incorrect|smicln|Incorrect|smicln|Incorrect|smicln|Correct|smicln|Incorrect"/>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TEXTLENGTH" val="9"/>
  <p:tag name="FONTSIZE" val="28"/>
  <p:tag name="BULLETTYPE" val="ppBulletArabicPeriod"/>
  <p:tag name="ANSWERTEXT" val="1&#10;2&#10;3&#10;4&#10;5"/>
  <p:tag name="OLDNUMANSWERS" val="5"/>
</p:tagLst>
</file>

<file path=ppt/tags/tag3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SLIDEORDER" val="2"/>
  <p:tag name="SLIDEGUID" val="40ECD50DDB0843DCA14F1F9E75074368"/>
  <p:tag name="QUESTIONALIAS" val="1. Which is NOT a characteristic of pure competition?"/>
  <p:tag name="ANSWERSALIAS" val="Very many firms|smicln|Price takers (no control over price)|smicln|Standardized product|smicln|High Herfindahl index|smicln|No barriers to entry|smicln|No non-price competition"/>
  <p:tag name="VALUES" val="No Value|smicln|No Value|smicln|No Value|smicln|No Value|smicln|No Value|smicln|No Value|smicln|No Value"/>
  <p:tag name="CORRECTPOINTVALUE" val="0"/>
</p:tagLst>
</file>

<file path=ppt/tags/tag39.xml><?xml version="1.0" encoding="utf-8"?>
<p:tagLst xmlns:a="http://schemas.openxmlformats.org/drawingml/2006/main" xmlns:r="http://schemas.openxmlformats.org/officeDocument/2006/relationships" xmlns:p="http://schemas.openxmlformats.org/presentationml/2006/main">
  <p:tag name="ANSWERBULLETS" val="3"/>
  <p:tag name="TEXTLENGTH" val="141"/>
  <p:tag name="FONTSIZE" val="32"/>
  <p:tag name="BULLETTYPE" val="ppBulletArabicPeriod"/>
  <p:tag name="ANSWERTEXT" val="Very many firms&#10;Price takers (no control over price)&#10;Standardized product&#10;High Herfindahl index&#10;No barriers to entry&#10;No non-price competition"/>
  <p:tag name="OLDNUMANSWERS" val="6"/>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VALUES" val="Incorrect|smicln|Incorrect|smicln|Incorrect|smicln|Correct|smicln|Incorrect|smicln|Incorrect|smicln|No Value"/>
  <p:tag name="QUESTIONALIAS" val="1. Which is NOT a characteristic of pure competition?"/>
  <p:tag name="ANSWERSALIAS" val="Very many firms|smicln|Price takers (no control over price)|smicln|Standardized product|smicln|High Herfindahl index|smicln|No barriers to entry|smicln|No non-price competition"/>
  <p:tag name="CORRECTPOINTVALUE" val="1"/>
  <p:tag name="SLIDEORDER" val="3"/>
  <p:tag name="SLIDEGUID" val="345D9C2A6BC7462F9D59458E273F2447"/>
</p:tagLst>
</file>

<file path=ppt/tags/tag4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2.xml><?xml version="1.0" encoding="utf-8"?>
<p:tagLst xmlns:a="http://schemas.openxmlformats.org/drawingml/2006/main" xmlns:r="http://schemas.openxmlformats.org/officeDocument/2006/relationships" xmlns:p="http://schemas.openxmlformats.org/presentationml/2006/main">
  <p:tag name="ANSWERBULLETS" val="3"/>
  <p:tag name="TEXTLENGTH" val="141"/>
  <p:tag name="FONTSIZE" val="32"/>
  <p:tag name="BULLETTYPE" val="ppBulletArabicPeriod"/>
  <p:tag name="ANSWERTEXT" val="Very many firms&#10;Price takers (no control over price)&#10;Standardized product&#10;High Herfindahl index&#10;No barriers to entry&#10;No non-price competition"/>
  <p:tag name="OLDNUMANSWERS" val="6"/>
</p:tagLst>
</file>

<file path=ppt/tags/tag4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QUESTIONALIAS" val="2. Which is NOT a characteristic of monopolies?"/>
  <p:tag name="ANSWERSALIAS" val="Single firm|smicln|A lot of control over price|smicln|Mutual interdependence|smicln|Unique product|smicln|Blocked entry|smicln|Public relations non-price competition"/>
  <p:tag name="SLIDEORDER" val="4"/>
  <p:tag name="SLIDEGUID" val="CA29FAE83ECE492AA04E1235EFCB3348"/>
  <p:tag name="CORRECTPOINTVALUE" val="0"/>
  <p:tag name="VALUES" val="No Value|smicln|No Value|smicln|No Value|smicln|No Value|smicln|No Value|smicln|No Value"/>
</p:tagLst>
</file>

<file path=ppt/tags/tag44.xml><?xml version="1.0" encoding="utf-8"?>
<p:tagLst xmlns:a="http://schemas.openxmlformats.org/drawingml/2006/main" xmlns:r="http://schemas.openxmlformats.org/officeDocument/2006/relationships" xmlns:p="http://schemas.openxmlformats.org/presentationml/2006/main">
  <p:tag name="ANSWERBULLETS" val="3"/>
  <p:tag name="TEXTLENGTH" val="130"/>
  <p:tag name="FONTSIZE" val="32"/>
  <p:tag name="BULLETTYPE" val="ppBulletArabicPeriod"/>
  <p:tag name="ANSWERTEXT" val="Single firm&#10;A lot of control over price&#10;Mutual interdependence&#10;Unique product&#10;Blocked entry&#10;Public relations non-price competition"/>
  <p:tag name="OLDNUMANSWERS" val="6"/>
</p:tagLst>
</file>

<file path=ppt/tags/tag45.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6;6;3;6;3;4;3;"/>
  <p:tag name="CHARTSTRINGSTD" val="0 0 11 1 0 3"/>
  <p:tag name="CHARTSTRINGREV" val="3 0 1 11 0 0"/>
  <p:tag name="CHARTSTRINGSTDPER" val="0 0 0.733333333333333 0.0666666666666667 0 0.2"/>
  <p:tag name="CHARTSTRINGREVPER" val="0.2 0 0.0666666666666667 0.733333333333333 0 0"/>
  <p:tag name="RESPONSESGATHERED" val="False"/>
  <p:tag name="ANONYMOUSTEMP" val="False"/>
  <p:tag name="ANSWERSALIAS" val="Single firm|smicln|A lot of control over price|smicln|Mutual interdependence|smicln|Unique product|smicln|Blocked entry|smicln|Public relations non-price competition"/>
  <p:tag name="CORRECTPOINTVALUE" val="1"/>
  <p:tag name="SLIDEORDER" val="5"/>
  <p:tag name="SLIDEGUID" val="A6AAD6553B684E74A0E9D4F9F47129B1"/>
  <p:tag name="QUESTIONALIAS" val="6. Which is NOT a characteristic of monopolies?"/>
  <p:tag name="VALUES" val="Incorrect|smicln|Incorrect|smicln|Correct|smicln|Incorrect|smicln|Incorrect|smicln|Incorrect"/>
</p:tagLst>
</file>

<file path=ppt/tags/tag4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7.xml><?xml version="1.0" encoding="utf-8"?>
<p:tagLst xmlns:a="http://schemas.openxmlformats.org/drawingml/2006/main" xmlns:r="http://schemas.openxmlformats.org/officeDocument/2006/relationships" xmlns:p="http://schemas.openxmlformats.org/presentationml/2006/main">
  <p:tag name="ANSWERBULLETS" val="3"/>
  <p:tag name="TEXTLENGTH" val="130"/>
  <p:tag name="FONTSIZE" val="32"/>
  <p:tag name="BULLETTYPE" val="ppBulletArabicPeriod"/>
  <p:tag name="ANSWERTEXT" val="Single firm&#10;A lot of control over price&#10;Mutual interdependence&#10;Unique product&#10;Blocked entry&#10;Public relations non-price competition"/>
  <p:tag name="OLDNUMANSWERS" val="6"/>
</p:tagLst>
</file>

<file path=ppt/tags/tag48.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Many firms|smicln|Standardized product|smicln|Some control over price (market power)|smicln|Low barriers to entry|smicln|A lot of non-price competition"/>
  <p:tag name="TOTALRESPONSES" val="16"/>
  <p:tag name="RESPONSECOUNT" val="16"/>
  <p:tag name="SLICED" val="False"/>
  <p:tag name="RESPONSES" val="2;2;2;2;2;2;2;2;3;2;2;2;2;5;2;2;"/>
  <p:tag name="CHARTSTRINGSTD" val="0 14 1 0 1"/>
  <p:tag name="CHARTSTRINGREV" val="1 0 1 14 0"/>
  <p:tag name="CHARTSTRINGSTDPER" val="0 0.875 0.0625 0 0.0625"/>
  <p:tag name="CHARTSTRINGREVPER" val="0.0625 0 0.0625 0.875 0"/>
  <p:tag name="RESPONSESGATHERED" val="False"/>
  <p:tag name="ANONYMOUSTEMP" val="False"/>
  <p:tag name="SLIDEORDER" val="3"/>
  <p:tag name="SLIDEGUID" val="6C586641A8F74073B71E78BE13D36019"/>
  <p:tag name="QUESTIONALIAS" val="3. Which is not a characteristic of monopolistic competition?"/>
  <p:tag name="CORRECTPOINTVALUE" val="0"/>
  <p:tag name="VALUES" val="No Value|smicln|No Value|smicln|No Value|smicln|No Value|smicln|No Value"/>
</p:tagLst>
</file>

<file path=ppt/tags/tag49.xml><?xml version="1.0" encoding="utf-8"?>
<p:tagLst xmlns:a="http://schemas.openxmlformats.org/drawingml/2006/main" xmlns:r="http://schemas.openxmlformats.org/officeDocument/2006/relationships" xmlns:p="http://schemas.openxmlformats.org/presentationml/2006/main">
  <p:tag name="ANSWERBULLETS" val="3"/>
  <p:tag name="TEXTLENGTH" val="123"/>
  <p:tag name="FONTSIZE" val="32"/>
  <p:tag name="BULLETTYPE" val="ppBulletArabicPeriod"/>
  <p:tag name="ANSWERTEXT" val="Many firms&#10;Standardized product&#10;Some control over price (market power)&#10;Low barriers to entry&#10;A lot of non-price competition"/>
  <p:tag name="OLDNUMANSWERS" val="5"/>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Many firms|smicln|Standardized product|smicln|Some control over price (market power)|smicln|Low barriers to entry|smicln|A lot of non-price competition"/>
  <p:tag name="TOTALRESPONSES" val="16"/>
  <p:tag name="RESPONSECOUNT" val="16"/>
  <p:tag name="SLICED" val="False"/>
  <p:tag name="RESPONSES" val="2;2;2;2;2;2;2;2;3;2;2;2;2;5;2;2;"/>
  <p:tag name="CHARTSTRINGSTD" val="0 14 1 0 1"/>
  <p:tag name="CHARTSTRINGREV" val="1 0 1 14 0"/>
  <p:tag name="CHARTSTRINGSTDPER" val="0 0.875 0.0625 0 0.0625"/>
  <p:tag name="CHARTSTRINGREVPER" val="0.0625 0 0.0625 0.875 0"/>
  <p:tag name="RESPONSESGATHERED" val="False"/>
  <p:tag name="ANONYMOUSTEMP" val="False"/>
  <p:tag name="CORRECTPOINTVALUE" val="1"/>
  <p:tag name="SLIDEORDER" val="4"/>
  <p:tag name="SLIDEGUID" val="41A17A642BC34E738406B0D4E68646FD"/>
  <p:tag name="QUESTIONALIAS" val="7. Which is not a characteristic of monopolistic competition?"/>
  <p:tag name="VALUES" val="Incorrect|smicln|Correct|smicln|Incorrect|smicln|Incorrect|smicln|Incorrect"/>
</p:tagLst>
</file>

<file path=ppt/tags/tag5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TEXTLENGTH" val="123"/>
  <p:tag name="FONTSIZE" val="32"/>
  <p:tag name="BULLETTYPE" val="ppBulletArabicPeriod"/>
  <p:tag name="ANSWERTEXT" val="Many firms&#10;Standardized product&#10;Some control over price (market power)&#10;Low barriers to entry&#10;A lot of non-price competition"/>
  <p:tag name="OLDNUMANSWERS" val="5"/>
</p:tagLst>
</file>

<file path=ppt/tags/tag53.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3;3;2;2;2;2;1;2;2;1;2;2;"/>
  <p:tag name="CHARTSTRINGSTD" val="2 11 2 0"/>
  <p:tag name="CHARTSTRINGREV" val="0 2 11 2"/>
  <p:tag name="CHARTSTRINGSTDPER" val="0.133333333333333 0.733333333333333 0.133333333333333 0"/>
  <p:tag name="CHARTSTRINGREVPER" val="0 0.133333333333333 0.733333333333333 0.133333333333333"/>
  <p:tag name="RESPONSESGATHERED" val="False"/>
  <p:tag name="ANONYMOUSTEMP" val="False"/>
  <p:tag name="ANSWERSALIAS" val="Few firms|smicln|Standardized or differentiated products|smicln|Blocked entry|smicln|Mutual interdependence|smicln|Collusion possible"/>
  <p:tag name="SLIDEORDER" val="3"/>
  <p:tag name="SLIDEGUID" val="0961A41BF8464547A5E008379A0A0B0E"/>
  <p:tag name="QUESTIONALIAS" val="8. Which is not a characteristic of oligopolies? "/>
  <p:tag name="CORRECTPOINTVALUE" val="0"/>
  <p:tag name="VALUES" val="No Value|smicln|No Value|smicln|No Value|smicln|No Value|smicln|No Value"/>
</p:tagLst>
</file>

<file path=ppt/tags/tag54.xml><?xml version="1.0" encoding="utf-8"?>
<p:tagLst xmlns:a="http://schemas.openxmlformats.org/drawingml/2006/main" xmlns:r="http://schemas.openxmlformats.org/officeDocument/2006/relationships" xmlns:p="http://schemas.openxmlformats.org/presentationml/2006/main">
  <p:tag name="ANSWERBULLETS" val="3"/>
  <p:tag name="TEXTLENGTH" val="105"/>
  <p:tag name="FONTSIZE" val="32"/>
  <p:tag name="BULLETTYPE" val="ppBulletArabicPeriod"/>
  <p:tag name="ANSWERTEXT" val="Few firms&#10;Standardized or differentiated products&#10;Blocked entry&#10;Mutual interdependence&#10;Collusion possible"/>
  <p:tag name="OLDNUMANSWERS" val="5"/>
</p:tagLst>
</file>

<file path=ppt/tags/tag55.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2;2;2;3;3;2;2;2;2;1;2;2;1;2;2;"/>
  <p:tag name="CHARTSTRINGSTD" val="2 11 2 0"/>
  <p:tag name="CHARTSTRINGREV" val="0 2 11 2"/>
  <p:tag name="CHARTSTRINGSTDPER" val="0.133333333333333 0.733333333333333 0.133333333333333 0"/>
  <p:tag name="CHARTSTRINGREVPER" val="0 0.133333333333333 0.733333333333333 0.133333333333333"/>
  <p:tag name="RESPONSESGATHERED" val="False"/>
  <p:tag name="ANONYMOUSTEMP" val="False"/>
  <p:tag name="ANSWERSALIAS" val="Few firms|smicln|Standardized or differentiated products|smicln|Blocked entry|smicln|Mutual interdependence|smicln|Collusion possible"/>
  <p:tag name="CORRECTPOINTVALUE" val="1"/>
  <p:tag name="QUESTIONALIAS" val="8. Which is not a characteristic of oligopolies? "/>
  <p:tag name="SLIDEORDER" val="4"/>
  <p:tag name="SLIDEGUID" val="F436053BC45144D79054F012DEE68244"/>
  <p:tag name="VALUES" val="Incorrect|smicln|Incorrect|smicln|Correct|smicln|Incorrect|smicln|Incorrect"/>
</p:tagLst>
</file>

<file path=ppt/tags/tag5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7.xml><?xml version="1.0" encoding="utf-8"?>
<p:tagLst xmlns:a="http://schemas.openxmlformats.org/drawingml/2006/main" xmlns:r="http://schemas.openxmlformats.org/officeDocument/2006/relationships" xmlns:p="http://schemas.openxmlformats.org/presentationml/2006/main">
  <p:tag name="ANSWERBULLETS" val="3"/>
  <p:tag name="TEXTLENGTH" val="105"/>
  <p:tag name="FONTSIZE" val="32"/>
  <p:tag name="BULLETTYPE" val="ppBulletArabicPeriod"/>
  <p:tag name="ANSWERTEXT" val="Few firms&#10;Standardized or differentiated products&#10;Blocked entry&#10;Mutual interdependence&#10;Collusion possible"/>
  <p:tag name="OLDNUMANSWERS" val="5"/>
</p:tagLst>
</file>

<file path=ppt/tags/tag58.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ANSWERSALIAS" val="A fast-food restaurant|smicln|A soft drink company|smicln|A local electric company|smicln|A construction firm|smicln|Agriculture"/>
  <p:tag name="QUESTIONALIAS" val="5. Which of the following is a good example of a purely competitive industry? "/>
  <p:tag name="SLIDEORDER" val="3"/>
  <p:tag name="SLIDEGUID" val="32148C3B7C36417D8252371E695D9BDE"/>
  <p:tag name="CORRECTPOINTVALUE" val="0"/>
  <p:tag name="VALUES" val="No Value|smicln|No Value|smicln|No Value|smicln|No Value|smicln|No Value"/>
</p:tagLst>
</file>

<file path=ppt/tags/tag59.xml><?xml version="1.0" encoding="utf-8"?>
<p:tagLst xmlns:a="http://schemas.openxmlformats.org/drawingml/2006/main" xmlns:r="http://schemas.openxmlformats.org/officeDocument/2006/relationships" xmlns:p="http://schemas.openxmlformats.org/presentationml/2006/main">
  <p:tag name="ANSWERBULLETS" val="3"/>
  <p:tag name="TEXTLENGTH" val="100"/>
  <p:tag name="FONTSIZE" val="32"/>
  <p:tag name="BULLETTYPE" val="ppBulletArabicPeriod"/>
  <p:tag name="ANSWERTEXT" val="A fast-food restaurant&#10;A soft drink company&#10;A local electric company&#10;A construction firm&#10;Agriculture"/>
  <p:tag name="OLDNUMANSWERS" val="5"/>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ANSWERSALIAS" val="A fast-food restaurant|smicln|A soft drink company|smicln|A local electric company|smicln|A construction firm|smicln|Agriculture"/>
  <p:tag name="QUESTIONALIAS" val="5. Which of the following is a good example of a purely competitive industry? "/>
  <p:tag name="CORRECTPOINTVALUE" val="1"/>
  <p:tag name="SLIDEORDER" val="4"/>
  <p:tag name="SLIDEGUID" val="E956CEAFF98B4EFDB8637CB0CC12D7C6"/>
  <p:tag name="VALUES" val="Incorrect|smicln|Incorrect|smicln|Incorrect|smicln|Incorrect|smicln|Correct"/>
</p:tagLst>
</file>

<file path=ppt/tags/tag6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TEXTLENGTH" val="100"/>
  <p:tag name="FONTSIZE" val="32"/>
  <p:tag name="BULLETTYPE" val="ppBulletArabicPeriod"/>
  <p:tag name="ANSWERTEXT" val="A fast-food restaurant&#10;A soft drink company&#10;A local electric company&#10;A construction firm&#10;Agriculture"/>
  <p:tag name="OLDNUMANSWERS" val="5"/>
</p:tagLst>
</file>

<file path=ppt/tags/tag63.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ANSWERSALIAS" val="A fast-food restaurant|smicln|A soft drink company|smicln|A local electric company|smicln|A construction firm"/>
  <p:tag name="SLIDEORDER" val="4"/>
  <p:tag name="SLIDEGUID" val="120FE0D95B2349EEABAABA077321D720"/>
  <p:tag name="CORRECTPOINTVALUE" val="1"/>
  <p:tag name="QUESTIONALIAS" val="10. Which of the following is a good example of a monopoly? "/>
  <p:tag name="VALUES" val="Incorrect|smicln|Incorrect|smicln|Correct|smicln|Incorrect"/>
</p:tagLst>
</file>

<file path=ppt/tags/tag64.xml><?xml version="1.0" encoding="utf-8"?>
<p:tagLst xmlns:a="http://schemas.openxmlformats.org/drawingml/2006/main" xmlns:r="http://schemas.openxmlformats.org/officeDocument/2006/relationships" xmlns:p="http://schemas.openxmlformats.org/presentationml/2006/main">
  <p:tag name="ANSWERBULLETS" val="3"/>
  <p:tag name="TEXTLENGTH" val="88"/>
  <p:tag name="FONTSIZE" val="32"/>
  <p:tag name="BULLETTYPE" val="ppBulletArabicPeriod"/>
  <p:tag name="ANSWERTEXT" val="A fast-food restaurant&#10;A soft drink company&#10;A local electric company&#10;A construction firm"/>
  <p:tag name="OLDNUMANSWERS" val="4"/>
</p:tagLst>
</file>

<file path=ppt/tags/tag6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6.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5"/>
  <p:tag name="RESPONSECOUNT" val="15"/>
  <p:tag name="SLICED" val="False"/>
  <p:tag name="RESPONSES" val="3;3;3;3;3;3;3;3;3;3;3;3;3;3;3;"/>
  <p:tag name="CHARTSTRINGSTD" val="0 0 15 0"/>
  <p:tag name="CHARTSTRINGREV" val="0 15 0 0"/>
  <p:tag name="CHARTSTRINGSTDPER" val="0 0 1 0"/>
  <p:tag name="CHARTSTRINGREVPER" val="0 1 0 0"/>
  <p:tag name="RESPONSESGATHERED" val="False"/>
  <p:tag name="ANONYMOUSTEMP" val="False"/>
  <p:tag name="ANSWERSALIAS" val="A fast-food restaurant|smicln|A soft drink company|smicln|A local electric company|smicln|A construction firm"/>
  <p:tag name="CORRECTPOINTVALUE" val="1"/>
  <p:tag name="QUESTIONALIAS" val="10. Which of the following is a good example of a monopoly? "/>
  <p:tag name="SLIDEORDER" val="5"/>
  <p:tag name="SLIDEGUID" val="7A935EF0D86D4773A877F13583383020"/>
  <p:tag name="VALUES" val="Incorrect|smicln|Incorrect|smicln|Correct|smicln|Incorrect"/>
</p:tagLst>
</file>

<file path=ppt/tags/tag67.xml><?xml version="1.0" encoding="utf-8"?>
<p:tagLst xmlns:a="http://schemas.openxmlformats.org/drawingml/2006/main" xmlns:r="http://schemas.openxmlformats.org/officeDocument/2006/relationships" xmlns:p="http://schemas.openxmlformats.org/presentationml/2006/main">
  <p:tag name="ANSWERBULLETS" val="3"/>
  <p:tag name="TEXTLENGTH" val="88"/>
  <p:tag name="FONTSIZE" val="32"/>
  <p:tag name="BULLETTYPE" val="ppBulletArabicPeriod"/>
  <p:tag name="ANSWERTEXT" val="A fast-food restaurant&#10;A soft drink company&#10;A local electric company&#10;A construction firm"/>
  <p:tag name="OLDNUMANSWERS" val="4"/>
</p:tagLst>
</file>

<file path=ppt/tags/tag6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9.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4;4;4;4;4;4;4;4;1;4;4;4;4;4;"/>
  <p:tag name="CHARTSTRINGSTD" val="1 0 0 15"/>
  <p:tag name="CHARTSTRINGREV" val="15 0 0 1"/>
  <p:tag name="CHARTSTRINGSTDPER" val="0.0625 0 0 0.9375"/>
  <p:tag name="CHARTSTRINGREVPER" val="0.9375 0 0 0.0625"/>
  <p:tag name="RESPONSESGATHERED" val="False"/>
  <p:tag name="ANONYMOUSTEMP" val="False"/>
  <p:tag name="QUESTIONALIAS" val="7. Which of the following is an example of a monopolistically competitive industry?"/>
  <p:tag name="ANSWERSALIAS" val="Wheat farming|smicln|Cable TV|smicln|Automobiles|smicln|Restaurants"/>
  <p:tag name="SLIDEORDER" val="3"/>
  <p:tag name="SLIDEGUID" val="AFEAE52D7AE64982802872FAAB5265E1"/>
  <p:tag name="CORRECTPOINTVALUE" val="0"/>
  <p:tag name="VALUES" val="No Value|smicln|No Value|smicln|No Value|smicln|No Valu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ANSWERBULLETS" val="3"/>
  <p:tag name="TEXTLENGTH" val="46"/>
  <p:tag name="FONTSIZE" val="32"/>
  <p:tag name="BULLETTYPE" val="ppBulletArabicPeriod"/>
  <p:tag name="ANSWERTEXT" val="Wheat farming&#10;Cable TV&#10;Automobiles&#10;Restaurants"/>
  <p:tag name="OLDNUMANSWERS" val="4"/>
</p:tagLst>
</file>

<file path=ppt/tags/tag71.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4;4;4;4;4;4;4;4;1;4;4;4;4;4;"/>
  <p:tag name="CHARTSTRINGSTD" val="1 0 0 15"/>
  <p:tag name="CHARTSTRINGREV" val="15 0 0 1"/>
  <p:tag name="CHARTSTRINGSTDPER" val="0.0625 0 0 0.9375"/>
  <p:tag name="CHARTSTRINGREVPER" val="0.9375 0 0 0.0625"/>
  <p:tag name="RESPONSESGATHERED" val="False"/>
  <p:tag name="ANONYMOUSTEMP" val="False"/>
  <p:tag name="QUESTIONALIAS" val="7. Which of the following is an example of a monopolistically competitive industry?"/>
  <p:tag name="ANSWERSALIAS" val="Wheat farming|smicln|Cable TV|smicln|Automobiles|smicln|Restaurants"/>
  <p:tag name="CORRECTPOINTVALUE" val="1"/>
  <p:tag name="SLIDEORDER" val="4"/>
  <p:tag name="SLIDEGUID" val="7AD773663617484C9C170AC79195429B"/>
  <p:tag name="VALUES" val="Incorrect|smicln|Incorrect|smicln|Incorrect|smicln|Correct"/>
</p:tagLst>
</file>

<file path=ppt/tags/tag7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3.xml><?xml version="1.0" encoding="utf-8"?>
<p:tagLst xmlns:a="http://schemas.openxmlformats.org/drawingml/2006/main" xmlns:r="http://schemas.openxmlformats.org/officeDocument/2006/relationships" xmlns:p="http://schemas.openxmlformats.org/presentationml/2006/main">
  <p:tag name="ANSWERBULLETS" val="3"/>
  <p:tag name="TEXTLENGTH" val="46"/>
  <p:tag name="FONTSIZE" val="32"/>
  <p:tag name="BULLETTYPE" val="ppBulletArabicPeriod"/>
  <p:tag name="ANSWERTEXT" val="Wheat farming&#10;Cable TV&#10;Automobiles&#10;Restaurants"/>
  <p:tag name="OLDNUMANSWERS" val="4"/>
</p:tagLst>
</file>

<file path=ppt/tags/tag74.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4;4;4;4;4;4;4;4;1;4;4;4;4;4;"/>
  <p:tag name="CHARTSTRINGSTD" val="1 0 0 15"/>
  <p:tag name="CHARTSTRINGREV" val="15 0 0 1"/>
  <p:tag name="CHARTSTRINGSTDPER" val="0.0625 0 0 0.9375"/>
  <p:tag name="CHARTSTRINGREVPER" val="0.9375 0 0 0.0625"/>
  <p:tag name="RESPONSESGATHERED" val="False"/>
  <p:tag name="ANONYMOUSTEMP" val="False"/>
  <p:tag name="SLIDEORDER" val="4"/>
  <p:tag name="SLIDEGUID" val="ED93C86EEC604FF696B015880ABB6F03"/>
  <p:tag name="QUESTIONALIAS" val="12. Which of the following is an example of an oligopolistic industry?"/>
  <p:tag name="ANSWERSALIAS" val="Wheat farming|smicln|Electric utility|smicln|Automobiles|smicln|Restaurants"/>
  <p:tag name="CORRECTPOINTVALUE" val="0"/>
  <p:tag name="VALUES" val="No Value|smicln|No Value|smicln|No Value|smicln|No Value"/>
</p:tagLst>
</file>

<file path=ppt/tags/tag75.xml><?xml version="1.0" encoding="utf-8"?>
<p:tagLst xmlns:a="http://schemas.openxmlformats.org/drawingml/2006/main" xmlns:r="http://schemas.openxmlformats.org/officeDocument/2006/relationships" xmlns:p="http://schemas.openxmlformats.org/presentationml/2006/main">
  <p:tag name="ANSWERBULLETS" val="3"/>
  <p:tag name="TEXTLENGTH" val="54"/>
  <p:tag name="FONTSIZE" val="32"/>
  <p:tag name="BULLETTYPE" val="ppBulletArabicPeriod"/>
  <p:tag name="ANSWERTEXT" val="Wheat farming&#10;Electric utility&#10;Automobiles&#10;Restaurants"/>
  <p:tag name="OLDNUMANSWERS" val="4"/>
</p:tagLst>
</file>

<file path=ppt/tags/tag76.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4;4;4;4;4;4;4;4;1;4;4;4;4;4;"/>
  <p:tag name="CHARTSTRINGSTD" val="1 0 0 15"/>
  <p:tag name="CHARTSTRINGREV" val="15 0 0 1"/>
  <p:tag name="CHARTSTRINGSTDPER" val="0.0625 0 0 0.9375"/>
  <p:tag name="CHARTSTRINGREVPER" val="0.9375 0 0 0.0625"/>
  <p:tag name="RESPONSESGATHERED" val="False"/>
  <p:tag name="ANONYMOUSTEMP" val="False"/>
  <p:tag name="CORRECTPOINTVALUE" val="1"/>
  <p:tag name="QUESTIONALIAS" val="12. Which of the following is an example of an oligopolistic industry?"/>
  <p:tag name="ANSWERSALIAS" val="Wheat farming|smicln|Electric utility|smicln|Automobiles|smicln|Restaurants"/>
  <p:tag name="SLIDEORDER" val="5"/>
  <p:tag name="SLIDEGUID" val="CEAF441C6DCA48789F57A9DB81EEF79F"/>
  <p:tag name="VALUES" val="Incorrect|smicln|Incorrect|smicln|Correct|smicln|Incorrect"/>
</p:tagLst>
</file>

<file path=ppt/tags/tag7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8.xml><?xml version="1.0" encoding="utf-8"?>
<p:tagLst xmlns:a="http://schemas.openxmlformats.org/drawingml/2006/main" xmlns:r="http://schemas.openxmlformats.org/officeDocument/2006/relationships" xmlns:p="http://schemas.openxmlformats.org/presentationml/2006/main">
  <p:tag name="ANSWERBULLETS" val="3"/>
  <p:tag name="TEXTLENGTH" val="54"/>
  <p:tag name="FONTSIZE" val="32"/>
  <p:tag name="BULLETTYPE" val="ppBulletArabicPeriod"/>
  <p:tag name="ANSWERTEXT" val="Wheat farming&#10;Electric utility&#10;Automobiles&#10;Restaurants"/>
  <p:tag name="OLDNUMANSWERS" val="4"/>
</p:tagLst>
</file>

<file path=ppt/tags/tag79.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RESPONSECOUNT" val="13"/>
  <p:tag name="SLICED" val="False"/>
  <p:tag name="RESPONSES" val="2;2;4;1;1;1;1;1;3;-;1;1;1;1;"/>
  <p:tag name="CHARTSTRINGSTD" val="9 2 1 1"/>
  <p:tag name="CHARTSTRINGREV" val="1 1 2 9"/>
  <p:tag name="CHARTSTRINGSTDPER" val="0.692307692307692 0.153846153846154 0.0769230769230769 0.0769230769230769"/>
  <p:tag name="CHARTSTRINGREVPER" val="0.0769230769230769 0.0769230769230769 0.153846153846154 0.692307692307692"/>
  <p:tag name="TOTALRESPONSES" val="0"/>
  <p:tag name="RESPONSESGATHERED" val="False"/>
  <p:tag name="ANONYMOUSTEMP" val="False"/>
  <p:tag name="SLIDEORDER" val="3"/>
  <p:tag name="SLIDEGUID" val="4390999139CE4D3C83231C0264BC66AD"/>
  <p:tag name="QUESTIONALIAS" val="13. If P = $32, this competitive firm will produce:"/>
  <p:tag name="ANSWERSALIAS" val="6|smicln|7|smicln|8 |smicln|9"/>
  <p:tag name="CORRECTPOINTVALUE" val="0"/>
  <p:tag name="VALUES" val="No Value|smicln|No Value|smicln|No Value|smicln|No Value"/>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ANSWERBULLETS" val="3"/>
  <p:tag name="TEXTLENGTH" val="8"/>
  <p:tag name="FONTSIZE" val="24"/>
  <p:tag name="BULLETTYPE" val="ppBulletArabicPeriod"/>
  <p:tag name="ANSWERTEXT" val="6&#10;7&#10;8 &#10;9"/>
  <p:tag name="OLDNUMANSWERS" val="4"/>
</p:tagLst>
</file>

<file path=ppt/tags/tag81.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RESPONSECOUNT" val="13"/>
  <p:tag name="SLICED" val="False"/>
  <p:tag name="RESPONSES" val="2;2;4;1;1;1;1;1;3;-;1;1;1;1;"/>
  <p:tag name="CHARTSTRINGSTD" val="9 2 1 1"/>
  <p:tag name="CHARTSTRINGREV" val="1 1 2 9"/>
  <p:tag name="CHARTSTRINGSTDPER" val="0.692307692307692 0.153846153846154 0.0769230769230769 0.0769230769230769"/>
  <p:tag name="CHARTSTRINGREVPER" val="0.0769230769230769 0.0769230769230769 0.153846153846154 0.692307692307692"/>
  <p:tag name="TOTALRESPONSES" val="0"/>
  <p:tag name="RESPONSESGATHERED" val="False"/>
  <p:tag name="ANONYMOUSTEMP" val="False"/>
  <p:tag name="CORRECTPOINTVALUE" val="1"/>
  <p:tag name="QUESTIONALIAS" val="13. If P = $32, this competitive firm will produce:"/>
  <p:tag name="ANSWERSALIAS" val="6|smicln|7|smicln|8 |smicln|9"/>
  <p:tag name="SLIDEORDER" val="4"/>
  <p:tag name="SLIDEGUID" val="FD31F535F9634D019CCEB669504D5D05"/>
  <p:tag name="VALUES" val="Incorrect|smicln|Incorrect|smicln|Correct|smicln|Incorrect"/>
</p:tagLst>
</file>

<file path=ppt/tags/tag82.xml><?xml version="1.0" encoding="utf-8"?>
<p:tagLst xmlns:a="http://schemas.openxmlformats.org/drawingml/2006/main" xmlns:r="http://schemas.openxmlformats.org/officeDocument/2006/relationships" xmlns:p="http://schemas.openxmlformats.org/presentationml/2006/main">
  <p:tag name="ANSWERBULLETS" val="3"/>
  <p:tag name="TEXTLENGTH" val="8"/>
  <p:tag name="FONTSIZE" val="24"/>
  <p:tag name="BULLETTYPE" val="ppBulletArabicPeriod"/>
  <p:tag name="ANSWERTEXT" val="6&#10;7&#10;8 &#10;9"/>
  <p:tag name="OLDNUMANSWERS" val="4"/>
</p:tagLst>
</file>

<file path=ppt/tags/tag8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4.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4;4;4;4;4;4;4;3;-;4;4;4;4;"/>
  <p:tag name="CHARTSTRINGSTD" val="0 0 2 11"/>
  <p:tag name="CHARTSTRINGREV" val="11 2 0 0"/>
  <p:tag name="CHARTSTRINGSTDPER" val="0 0 0.153846153846154 0.846153846153846"/>
  <p:tag name="CHARTSTRINGREVPER" val="0.846153846153846 0.153846153846154 0 0"/>
  <p:tag name="RESPONSESGATHERED" val="False"/>
  <p:tag name="ANONYMOUSTEMP" val="False"/>
  <p:tag name="SLIDEORDER" val="3"/>
  <p:tag name="SLIDEGUID" val="FA7ED9E3356C4AC6B8BA0EE1FEBAAA15"/>
  <p:tag name="QUESTIONALIAS" val="14. If the market price for the firm's product is $13, the competitive firm will produce: "/>
  <p:tag name="ANSWERSALIAS" val="5, loss = $105|smicln|5, profit = $105|smicln|8, loss = $136|smicln|zero, loss = $100"/>
  <p:tag name="CORRECTPOINTVALUE" val="0"/>
  <p:tag name="VALUES" val="No Value|smicln|No Value|smicln|No Value|smicln|No Value"/>
</p:tagLst>
</file>

<file path=ppt/tags/tag85.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5, loss = $105&#10;5, profit = $105&#10;8, loss = $136&#10;zero, loss = $100"/>
  <p:tag name="OLDNUMANSWERS" val="4"/>
</p:tagLst>
</file>

<file path=ppt/tags/tag86.xml><?xml version="1.0" encoding="utf-8"?>
<p:tagLst xmlns:a="http://schemas.openxmlformats.org/drawingml/2006/main" xmlns:r="http://schemas.openxmlformats.org/officeDocument/2006/relationships" xmlns:p="http://schemas.openxmlformats.org/presentationml/2006/main">
  <p:tag name="SLIDEID" val="BBB0B258BC084DF6840BFFC528DD784C"/>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3;4;4;4;4;4;4;4;3;-;4;4;4;4;"/>
  <p:tag name="CHARTSTRINGSTD" val="0 0 2 11"/>
  <p:tag name="CHARTSTRINGREV" val="11 2 0 0"/>
  <p:tag name="CHARTSTRINGSTDPER" val="0 0 0.153846153846154 0.846153846153846"/>
  <p:tag name="CHARTSTRINGREVPER" val="0.846153846153846 0.153846153846154 0 0"/>
  <p:tag name="RESPONSESGATHERED" val="False"/>
  <p:tag name="ANONYMOUSTEMP" val="False"/>
  <p:tag name="CORRECTPOINTVALUE" val="1"/>
  <p:tag name="QUESTIONALIAS" val="14. If the market price for the firm's product is $13, the competitive firm will produce: "/>
  <p:tag name="ANSWERSALIAS" val="5, loss = $105|smicln|5, profit = $105|smicln|8, loss = $136|smicln|zero, loss = $100"/>
  <p:tag name="SLIDEORDER" val="4"/>
  <p:tag name="SLIDEGUID" val="F9C3DAD1E57745A7A5C5C0C6F8FCDF28"/>
  <p:tag name="VALUES" val="Incorrect|smicln|Incorrect|smicln|Incorrect|smicln|Correct"/>
</p:tagLst>
</file>

<file path=ppt/tags/tag8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8.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5, loss = $105&#10;5, profit = $105&#10;8, loss = $136&#10;zero, loss = $100"/>
  <p:tag name="OLDNUMANSWERS" val="4"/>
</p:tagLst>
</file>

<file path=ppt/tags/tag89.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RESPONSECOUNT" val="13"/>
  <p:tag name="SLICED" val="False"/>
  <p:tag name="RESPONSES" val="3;4;3;3;3;3;3;3;3;-;3;1;3;1;"/>
  <p:tag name="CHARTSTRINGSTD" val="2 0 10 1"/>
  <p:tag name="CHARTSTRINGREV" val="1 10 0 2"/>
  <p:tag name="CHARTSTRINGSTDPER" val="0.153846153846154 0 0.769230769230769 0.0769230769230769"/>
  <p:tag name="CHARTSTRINGREVPER" val="0.0769230769230769 0.769230769230769 0 0.153846153846154"/>
  <p:tag name="TOTALRESPONSES" val="0"/>
  <p:tag name="RESPONSESGATHERED" val="False"/>
  <p:tag name="ANONYMOUSTEMP" val="False"/>
  <p:tag name="ANSWERSALIAS" val="$65|smicln|$1500|smicln|$5000|smicln|$6500"/>
  <p:tag name="SLIDEORDER" val="4"/>
  <p:tag name="SLIDEGUID" val="FFBECDB1997741F9A636BC6F43E88E96"/>
  <p:tag name="QUESTIONALIAS" val="15. What are this  firm’s economic profits?"/>
  <p:tag name="CORRECTPOINTVALUE" val="0"/>
  <p:tag name="VALUES" val="No Value|smicln|No Value|smicln|No Value|smicln|No Value"/>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ANSWERBULLETS" val="3"/>
  <p:tag name="TEXTLENGTH" val="21"/>
  <p:tag name="FONTSIZE" val="32"/>
  <p:tag name="BULLETTYPE" val="ppBulletArabicPeriod"/>
  <p:tag name="ANSWERTEXT" val="$65&#10;$1500&#10;$5000&#10;$6500"/>
  <p:tag name="OLDNUMANSWERS" val="4"/>
</p:tagLst>
</file>

<file path=ppt/tags/tag91.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RESPONSECOUNT" val="13"/>
  <p:tag name="SLICED" val="False"/>
  <p:tag name="RESPONSES" val="3;4;3;3;3;3;3;3;3;-;3;1;3;1;"/>
  <p:tag name="CHARTSTRINGSTD" val="2 0 10 1"/>
  <p:tag name="CHARTSTRINGREV" val="1 10 0 2"/>
  <p:tag name="CHARTSTRINGSTDPER" val="0.153846153846154 0 0.769230769230769 0.0769230769230769"/>
  <p:tag name="CHARTSTRINGREVPER" val="0.0769230769230769 0.769230769230769 0 0.153846153846154"/>
  <p:tag name="TOTALRESPONSES" val="0"/>
  <p:tag name="RESPONSESGATHERED" val="False"/>
  <p:tag name="ANONYMOUSTEMP" val="False"/>
  <p:tag name="ANSWERSALIAS" val="$65|smicln|$1500|smicln|$5000|smicln|$6500"/>
  <p:tag name="CORRECTPOINTVALUE" val="1"/>
  <p:tag name="QUESTIONALIAS" val="15. What are this  firm’s economic profits?"/>
  <p:tag name="SLIDEORDER" val="5"/>
  <p:tag name="SLIDEGUID" val="F96326A7A2C1440D83E24DAC1EEECAD3"/>
  <p:tag name="VALUES" val="Incorrect|smicln|Correct|smicln|Incorrect|smicln|Incorrect"/>
</p:tagLst>
</file>

<file path=ppt/tags/tag92.xml><?xml version="1.0" encoding="utf-8"?>
<p:tagLst xmlns:a="http://schemas.openxmlformats.org/drawingml/2006/main" xmlns:r="http://schemas.openxmlformats.org/officeDocument/2006/relationships" xmlns:p="http://schemas.openxmlformats.org/presentationml/2006/main">
  <p:tag name="ANSWERBULLETS" val="3"/>
  <p:tag name="TEXTLENGTH" val="21"/>
  <p:tag name="FONTSIZE" val="32"/>
  <p:tag name="BULLETTYPE" val="ppBulletArabicPeriod"/>
  <p:tag name="ANSWERTEXT" val="$65&#10;$1500&#10;$5000&#10;$6500"/>
  <p:tag name="OLDNUMANSWERS" val="4"/>
</p:tagLst>
</file>

<file path=ppt/tags/tag9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4.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2;1;1;1;1;3;1;1;1;-;1;3;1;1;"/>
  <p:tag name="CHARTSTRINGSTD" val="10 1 2 0"/>
  <p:tag name="CHARTSTRINGREV" val="0 2 1 10"/>
  <p:tag name="CHARTSTRINGSTDPER" val="0.769230769230769 0.0769230769230769 0.153846153846154 0"/>
  <p:tag name="CHARTSTRINGREVPER" val="0 0.153846153846154 0.0769230769230769 0.769230769230769"/>
  <p:tag name="RESPONSESGATHERED" val="False"/>
  <p:tag name="ANONYMOUSTEMP" val="False"/>
  <p:tag name="QUESTIONALIAS" val="12. What are the max. profits possible?"/>
  <p:tag name="ANSWERSALIAS" val="fecb|smicln|fbag|smicln|0ecn|smicln|0fbn"/>
  <p:tag name="SLIDEORDER" val="3"/>
  <p:tag name="SLIDEGUID" val="C705492260F649E496445582901D2E27"/>
  <p:tag name="CORRECTPOINTVALUE" val="0"/>
  <p:tag name="VALUES" val="No Value|smicln|No Value|smicln|No Value|smicln|No Value"/>
</p:tagLst>
</file>

<file path=ppt/tags/tag95.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fecb&#10;fbag&#10;0ecn&#10;0fbn"/>
  <p:tag name="OLDNUMANSWERS" val="4"/>
</p:tagLst>
</file>

<file path=ppt/tags/tag96.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2;1;1;1;1;3;1;1;1;-;1;3;1;1;"/>
  <p:tag name="CHARTSTRINGSTD" val="10 1 2 0"/>
  <p:tag name="CHARTSTRINGREV" val="0 2 1 10"/>
  <p:tag name="CHARTSTRINGSTDPER" val="0.769230769230769 0.0769230769230769 0.153846153846154 0"/>
  <p:tag name="CHARTSTRINGREVPER" val="0 0.153846153846154 0.0769230769230769 0.769230769230769"/>
  <p:tag name="RESPONSESGATHERED" val="False"/>
  <p:tag name="ANONYMOUSTEMP" val="False"/>
  <p:tag name="QUESTIONALIAS" val="12. What are the max. profits possible?"/>
  <p:tag name="ANSWERSALIAS" val="fecb|smicln|fbag|smicln|0ecn|smicln|0fbn"/>
  <p:tag name="CORRECTPOINTVALUE" val="1"/>
  <p:tag name="SLIDEORDER" val="4"/>
  <p:tag name="SLIDEGUID" val="AA46C30A483E4C049F852B325BEA926B"/>
  <p:tag name="VALUES" val="Correct|smicln|Incorrect|smicln|Incorrect|smicln|Incorrect"/>
</p:tagLst>
</file>

<file path=ppt/tags/tag97.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8.xml><?xml version="1.0" encoding="utf-8"?>
<p:tagLst xmlns:a="http://schemas.openxmlformats.org/drawingml/2006/main" xmlns:r="http://schemas.openxmlformats.org/officeDocument/2006/relationships" xmlns:p="http://schemas.openxmlformats.org/presentationml/2006/main">
  <p:tag name="ANSWERBULLETS" val="3"/>
  <p:tag name="TEXTLENGTH" val="19"/>
  <p:tag name="FONTSIZE" val="32"/>
  <p:tag name="BULLETTYPE" val="ppBulletArabicPeriod"/>
  <p:tag name="ANSWERTEXT" val="fecb&#10;fbag&#10;0ecn&#10;0fbn"/>
  <p:tag name="OLDNUMANSWERS" val="4"/>
</p:tagLst>
</file>

<file path=ppt/tags/tag99.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ANSWERSALIAS" val="The firms must lower its price in order to sell more|smicln|When a firm lowers its price it must lower it on ALL that it sells|smicln|Because entry is blocked|smicln|The firm only sells a small fraction of the total sales in the industry "/>
  <p:tag name="QUESTIONALIAS" val="23. For a perfectly competitive FIRM, why is the demand curve perfectly elastic? "/>
  <p:tag name="SLIDEORDER" val="13"/>
  <p:tag name="SLIDEGUID" val="E5723D5C0AC449F197CD2C09607B5E20"/>
  <p:tag name="CORRECTPOINTVALUE" val="0"/>
  <p:tag name="VALUES" val="No Value|smicln|No Value|smicln|No Value|smicln|No Val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4277</TotalTime>
  <Words>3382</Words>
  <Application>Microsoft Office PowerPoint</Application>
  <PresentationFormat>On-screen Show (4:3)</PresentationFormat>
  <Paragraphs>636</Paragraphs>
  <Slides>119</Slides>
  <Notes>0</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Exam 3 Review</vt:lpstr>
      <vt:lpstr>Exam 3 Covers:</vt:lpstr>
      <vt:lpstr>Exam 3 Covers:</vt:lpstr>
      <vt:lpstr>Exam 3 Covers: Product Markets</vt:lpstr>
      <vt:lpstr>Exam 3 Review</vt:lpstr>
      <vt:lpstr>Exam 3 Review</vt:lpstr>
      <vt:lpstr>Exam 3 Review</vt:lpstr>
      <vt:lpstr>Exam 3 Review</vt:lpstr>
      <vt:lpstr>PowerPoint Presentation</vt:lpstr>
      <vt:lpstr>PowerPoint Presentation</vt:lpstr>
      <vt:lpstr>1. How many days to ski (using BCA):</vt:lpstr>
      <vt:lpstr>1. How many days to ski (using BCA):</vt:lpstr>
      <vt:lpstr>PowerPoint Presentation</vt:lpstr>
      <vt:lpstr>PowerPoint Presentation</vt:lpstr>
      <vt:lpstr>PowerPoint Presentation</vt:lpstr>
      <vt:lpstr>2. How many to buy (using BCA):</vt:lpstr>
      <vt:lpstr>2. How many to buy (using BCA):</vt:lpstr>
      <vt:lpstr>PowerPoint Presentation</vt:lpstr>
      <vt:lpstr>3. How many to produce (using BCA):</vt:lpstr>
      <vt:lpstr>3. How many to produce (using BCA):</vt:lpstr>
      <vt:lpstr>PowerPoint Presentation</vt:lpstr>
      <vt:lpstr>4. How many to hire (using BCA):</vt:lpstr>
      <vt:lpstr>4. How many to hire (using BCA):</vt:lpstr>
      <vt:lpstr>PowerPoint Presentation</vt:lpstr>
      <vt:lpstr>5. Which is NOT a characteristic of pure competition?</vt:lpstr>
      <vt:lpstr>5. Which is NOT a characteristic of pure competition?</vt:lpstr>
      <vt:lpstr>6. Which is NOT a characteristic of monopolies?</vt:lpstr>
      <vt:lpstr>6. Which is NOT a characteristic of monopolies?</vt:lpstr>
      <vt:lpstr>7. Which is not a characteristic of monopolistic competition?</vt:lpstr>
      <vt:lpstr>7. Which is not a characteristic of monopolistic competition?</vt:lpstr>
      <vt:lpstr>8. Which is not a characteristic of oligopolies? </vt:lpstr>
      <vt:lpstr>8. Which is not a characteristic of oligopolies? </vt:lpstr>
      <vt:lpstr>9. Which of the following is a good example of a purely competitive industry? </vt:lpstr>
      <vt:lpstr>9. Which of the following is a good example of a purely competitive industry? </vt:lpstr>
      <vt:lpstr>10. Which of the following is a good example of a monopoly? </vt:lpstr>
      <vt:lpstr>10. Which of the following is a good example of a monopoly? </vt:lpstr>
      <vt:lpstr>11. Which of the following is an example of a monopolistically competitive industry?</vt:lpstr>
      <vt:lpstr>11. Which of the following is an example of a monopolistically competitive industry?</vt:lpstr>
      <vt:lpstr>12. Which of the following is an example of an oligopolistic industry?</vt:lpstr>
      <vt:lpstr>12. Which of the following is an example of an oligopolistic industry?</vt:lpstr>
      <vt:lpstr>13. If P = $32, this competitive firm will produce:</vt:lpstr>
      <vt:lpstr>13. If P = $32, this competitive firm will produce:</vt:lpstr>
      <vt:lpstr>14. If the market price for the firm's product is $13, the competitive firm will produce: </vt:lpstr>
      <vt:lpstr>14. If the market price for the firm's product is $13, the competitive firm will produce: </vt:lpstr>
      <vt:lpstr>15. What are this  firm’s economic profits?</vt:lpstr>
      <vt:lpstr>15. What are this  firm’s economic profits?</vt:lpstr>
      <vt:lpstr>16. What are the max. profits possible?</vt:lpstr>
      <vt:lpstr>16. What are the max. profits possible?</vt:lpstr>
      <vt:lpstr>17. For a perfectly competitive FIRM, why is the demand curve perfectly elastic? </vt:lpstr>
      <vt:lpstr>17. For a perfectly competitive FIRM, why is the demand curve perfectly elastic? </vt:lpstr>
      <vt:lpstr>18. Assume pure competition. What will happen in the long run? </vt:lpstr>
      <vt:lpstr>18. Assume pure competition. What will happen in the long run? </vt:lpstr>
      <vt:lpstr>19 .Which graph shows a perfectly competitive firm in long run equilibrium?</vt:lpstr>
      <vt:lpstr>19 .Which graph shows a perfectly competitive firm in long run equilibrium?</vt:lpstr>
      <vt:lpstr>20. Productive efficiency: </vt:lpstr>
      <vt:lpstr>20. Productive efficiency: </vt:lpstr>
      <vt:lpstr>21. Which is NOT allocative efficiency? </vt:lpstr>
      <vt:lpstr>21. Which is NOT allocative efficiency? </vt:lpstr>
      <vt:lpstr>22. A monopolist can sell 1 widget for $5. In order to sell 2 widgets, the firm must lower the price to $4.  What is the MR of the second widget?</vt:lpstr>
      <vt:lpstr>22. A monopolist can sell 1 widget for $5. In order to sell 2 widgets, the firm must lower the price to $4.  What is the MR of the second widget?</vt:lpstr>
      <vt:lpstr>23. For a monopoly, why is the marginal revenue (MR) less than the price? </vt:lpstr>
      <vt:lpstr>23. For a monopoly, why is the marginal revenue (MR) less than the price? </vt:lpstr>
      <vt:lpstr>24. What would the profits be?</vt:lpstr>
      <vt:lpstr>24. What would the profits be?</vt:lpstr>
      <vt:lpstr>25. What are the profits or losses?</vt:lpstr>
      <vt:lpstr>25. What are the profits or losses?</vt:lpstr>
      <vt:lpstr>26. Monopolies can earn long run profits because:</vt:lpstr>
      <vt:lpstr>26. Monopolies can earn long run profits because:</vt:lpstr>
      <vt:lpstr>27. In the LR what is the:  - Profit Max Q ? - Prod Eff Q ?  - Alloc. Eff. Q ?</vt:lpstr>
      <vt:lpstr>27. In the LR what is the:  - Profit Max Q ? - Prod Eff Q ?  - Alloc. Eff. Q ?</vt:lpstr>
      <vt:lpstr>28. If this firm were  a perfectly price discriminating monopolist, what quantity would be produced?</vt:lpstr>
      <vt:lpstr>28. If this firm were  a perfectly price discriminating monopolist, what quantity would be produced?</vt:lpstr>
      <vt:lpstr>29. If the government uses AC pricing  (fair return pricing) they would put a price  ceiling at:</vt:lpstr>
      <vt:lpstr>29. If the government uses AC pricing  (fair return pricing) they would put a price  ceiling at:</vt:lpstr>
      <vt:lpstr>PowerPoint Presentation</vt:lpstr>
      <vt:lpstr>30.  Which of the following is correct?</vt:lpstr>
      <vt:lpstr>30.  Which of the following is correct?</vt:lpstr>
      <vt:lpstr>31. Which of the following is probably not a method of product differentiation?</vt:lpstr>
      <vt:lpstr>31. Which of the following is probably not a method of product differentiation?</vt:lpstr>
      <vt:lpstr>32. Product differentiation matters for monopolistically competitive firms because :</vt:lpstr>
      <vt:lpstr>32. Product differentiation matters for monopolistically competitive firms because :</vt:lpstr>
      <vt:lpstr>33. What is the profit-maximizing output and price for this monopolistically competitive firm?  </vt:lpstr>
      <vt:lpstr>33. What is the profit-maximizing output and price for this monopolistically competitive firm?  </vt:lpstr>
      <vt:lpstr>34. If the SR is (b), then in the LR for Monop. Comp. firms:</vt:lpstr>
      <vt:lpstr>34. If the SR is (b), then in the LR for Monop. Comp. firms:</vt:lpstr>
      <vt:lpstr>35. Which graph shows a monopolistically competitive firm in long run equilibrium?</vt:lpstr>
      <vt:lpstr>35. Which graph shows a monopolistically competitive firm in long run equilibrium?</vt:lpstr>
      <vt:lpstr>36. Which graph is drawn is correctly?</vt:lpstr>
      <vt:lpstr>36. Which graph is drawn is correctly?</vt:lpstr>
      <vt:lpstr>PowerPoint Presentation</vt:lpstr>
      <vt:lpstr>37. What is the: - profit max Q? - prod. Eff. Q? - alloc. Eff. Q?</vt:lpstr>
      <vt:lpstr>37. What is the: - profit max Q? - prod. Eff. Q? - alloc. Eff. Q?</vt:lpstr>
      <vt:lpstr>38. We know that monopolistically competitive firms are allocatively inefficient, but why isn’t that so bad?</vt:lpstr>
      <vt:lpstr>38. We know that monopolistically competitive firms are allocatively inefficient, but why isn’t that so bad?</vt:lpstr>
      <vt:lpstr>39. Which of the following is not one of the three oligopoly pricing models?</vt:lpstr>
      <vt:lpstr>39. Which of the following is not one of the three oligopoly pricing models?</vt:lpstr>
      <vt:lpstr>40. In the kinked demand model:</vt:lpstr>
      <vt:lpstr>40. In the kinked demand model:</vt:lpstr>
      <vt:lpstr>41. Which graph best shows a collusive oligopoly in long run equil.?</vt:lpstr>
      <vt:lpstr>41. Which graph best shows a collusive oligopoly in long run equil.?</vt:lpstr>
      <vt:lpstr>42. Which graphs best represent oligopolies in long run equilibrium?</vt:lpstr>
      <vt:lpstr>42. Which graphs best represent oligopolies in long run equilibrium?</vt:lpstr>
      <vt:lpstr>43 What is:  - prof max Q - prod eff Q  - alloc eff Q?</vt:lpstr>
      <vt:lpstr>43 What is:  - prof max Q - prod eff Q  - alloc eff Q?</vt:lpstr>
      <vt:lpstr>For the following questions refer to this game theory matrix where the numerical data show the profits resulting from alternative combinations of advertising strategies for Ajax and Acme. </vt:lpstr>
      <vt:lpstr>44. The dominant strategy will be:</vt:lpstr>
      <vt:lpstr>44. The dominant strategy will be:</vt:lpstr>
      <vt:lpstr>45. The Nash equilibrium will be cell:</vt:lpstr>
      <vt:lpstr>45. The Nash equilibrium will be cell:</vt:lpstr>
      <vt:lpstr>46. With collusion and no cheating, the outcome of the game is cell: </vt:lpstr>
      <vt:lpstr>46. With collusion and no cheating, the outcome of the game is cell: </vt:lpstr>
      <vt:lpstr>Exam 3 Review: Game Theory</vt:lpstr>
      <vt:lpstr>47. Which graph shows the changes for cars if improved technology lowers the costs of production? </vt:lpstr>
      <vt:lpstr>47. Which graph shows the changes for cars if improved technology lowers the costs of production? </vt:lpstr>
      <vt:lpstr>48. What explains the shape of the graphs in Section 2?</vt:lpstr>
      <vt:lpstr>48. What explains the shape of the graphs in Section 2?</vt:lpstr>
      <vt:lpstr>49. Refer to the above data. If Alpha and Omega each were producing at alternatives B before trade, the gain from specialization and trade would be:  </vt:lpstr>
      <vt:lpstr>49. Refer to the above data. If Alpha and Omega each were producing at alternatives B before trade, the gain from specialization and trade would be:  </vt:lpstr>
      <vt:lpstr>Study hard! </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1 Review</dc:title>
  <dc:creator>harper</dc:creator>
  <cp:lastModifiedBy>Harper</cp:lastModifiedBy>
  <cp:revision>156</cp:revision>
  <dcterms:created xsi:type="dcterms:W3CDTF">2013-09-30T12:37:00Z</dcterms:created>
  <dcterms:modified xsi:type="dcterms:W3CDTF">2017-05-09T15:33:34Z</dcterms:modified>
</cp:coreProperties>
</file>