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0" r:id="rId2"/>
    <p:sldId id="304" r:id="rId3"/>
    <p:sldId id="305" r:id="rId4"/>
    <p:sldId id="306" r:id="rId5"/>
    <p:sldId id="308" r:id="rId6"/>
    <p:sldId id="307" r:id="rId7"/>
    <p:sldId id="262" r:id="rId8"/>
    <p:sldId id="309" r:id="rId9"/>
    <p:sldId id="303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826E5-5377-43E0-80DD-91F4C4AAF20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7E5AC-B8E5-414B-81DB-7931342C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Exam 2 Review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3217" y="27432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953000"/>
            <a:ext cx="616272" cy="530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16791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71"/>
            <a:ext cx="9144000" cy="4182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5118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Exam </a:t>
            </a:r>
            <a:r>
              <a:rPr lang="en-US" b="1" dirty="0" smtClean="0"/>
              <a:t>2 </a:t>
            </a:r>
            <a:r>
              <a:rPr lang="en-US" b="1" dirty="0" smtClean="0"/>
              <a:t>Review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153400" cy="41910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4300" dirty="0" smtClean="0">
                <a:solidFill>
                  <a:schemeClr val="tx1"/>
                </a:solidFill>
              </a:rPr>
              <a:t>Exam 1 covers</a:t>
            </a:r>
            <a:r>
              <a:rPr lang="en-US" sz="4300" dirty="0" smtClean="0">
                <a:solidFill>
                  <a:schemeClr val="tx1"/>
                </a:solidFill>
              </a:rPr>
              <a:t>:</a:t>
            </a:r>
            <a:br>
              <a:rPr lang="en-US" sz="4300" dirty="0" smtClean="0">
                <a:solidFill>
                  <a:schemeClr val="tx1"/>
                </a:solidFill>
              </a:rPr>
            </a:br>
            <a:endParaRPr lang="en-US" sz="43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4300" dirty="0" smtClean="0">
                <a:solidFill>
                  <a:schemeClr val="tx1"/>
                </a:solidFill>
              </a:rPr>
              <a:t>Chapter 4</a:t>
            </a:r>
            <a:endParaRPr lang="en-US" sz="43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4300" dirty="0" smtClean="0">
                <a:solidFill>
                  <a:schemeClr val="tx1"/>
                </a:solidFill>
              </a:rPr>
              <a:t>Chapter </a:t>
            </a:r>
            <a:r>
              <a:rPr lang="en-US" sz="4300" dirty="0" smtClean="0">
                <a:solidFill>
                  <a:schemeClr val="tx1"/>
                </a:solidFill>
              </a:rPr>
              <a:t>6</a:t>
            </a:r>
            <a:endParaRPr lang="en-US" sz="43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4300" dirty="0" smtClean="0">
                <a:solidFill>
                  <a:schemeClr val="tx1"/>
                </a:solidFill>
              </a:rPr>
              <a:t>Chapter </a:t>
            </a:r>
            <a:r>
              <a:rPr lang="en-US" sz="4300" dirty="0" smtClean="0">
                <a:solidFill>
                  <a:schemeClr val="tx1"/>
                </a:solidFill>
              </a:rPr>
              <a:t>7</a:t>
            </a:r>
            <a:endParaRPr lang="en-US" sz="4300" dirty="0" smtClean="0">
              <a:solidFill>
                <a:schemeClr val="tx1"/>
              </a:solidFill>
            </a:endParaRPr>
          </a:p>
          <a:p>
            <a:pPr marL="914400" lvl="1" indent="-457200" algn="l"/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4300" dirty="0" smtClean="0">
                <a:solidFill>
                  <a:schemeClr val="tx1"/>
                </a:solidFill>
              </a:rPr>
              <a:t>Be sure to see the exact textbook pages listed on our “LESSONS” page or App.</a:t>
            </a:r>
            <a:endParaRPr lang="en-US" sz="43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Exam </a:t>
            </a:r>
            <a:r>
              <a:rPr lang="en-US" b="1" dirty="0" smtClean="0"/>
              <a:t>2 </a:t>
            </a:r>
            <a:r>
              <a:rPr lang="en-US" b="1" dirty="0" smtClean="0"/>
              <a:t>Review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4038600" cy="2743200"/>
          </a:xfrm>
        </p:spPr>
        <p:txBody>
          <a:bodyPr>
            <a:normAutofit fontScale="92500"/>
          </a:bodyPr>
          <a:lstStyle/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Price Elasticity of Demand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Elasticity and Tax Incidence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Price Elasticity of Supply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Income and Cross Elasticity of Demand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1685"/>
            <a:ext cx="4038600" cy="2444115"/>
          </a:xfrm>
        </p:spPr>
        <p:txBody>
          <a:bodyPr>
            <a:normAutofit fontScale="92500"/>
          </a:bodyPr>
          <a:lstStyle/>
          <a:p>
            <a:pPr marL="914400" lvl="1" indent="-457200">
              <a:buFont typeface="Arial" pitchFamily="34" charset="0"/>
              <a:buChar char="•"/>
            </a:pPr>
            <a:r>
              <a:rPr lang="en-US" dirty="0"/>
              <a:t>The Utility Maximizing </a:t>
            </a:r>
            <a:r>
              <a:rPr lang="en-US" dirty="0" smtClean="0"/>
              <a:t>Rule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Production Function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Short Run Cost Curves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Long Run ATC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51816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Be sure to see the “</a:t>
            </a:r>
            <a:r>
              <a:rPr lang="en-US" sz="3200" u="sng" dirty="0" smtClean="0">
                <a:solidFill>
                  <a:schemeClr val="tx1"/>
                </a:solidFill>
              </a:rPr>
              <a:t>Outcomes – what you should learn</a:t>
            </a:r>
            <a:r>
              <a:rPr lang="en-US" sz="3200" dirty="0" smtClean="0">
                <a:solidFill>
                  <a:schemeClr val="tx1"/>
                </a:solidFill>
              </a:rPr>
              <a:t>” listed on our </a:t>
            </a:r>
            <a:r>
              <a:rPr lang="en-US" sz="3200" dirty="0"/>
              <a:t>LESSONS </a:t>
            </a:r>
            <a:r>
              <a:rPr lang="en-US" sz="3200" dirty="0" smtClean="0">
                <a:solidFill>
                  <a:schemeClr val="tx1"/>
                </a:solidFill>
              </a:rPr>
              <a:t>page and App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066800"/>
            <a:ext cx="4800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Major topics :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Exam </a:t>
            </a:r>
            <a:r>
              <a:rPr lang="en-US" b="1" dirty="0" smtClean="0"/>
              <a:t>2 </a:t>
            </a:r>
            <a:r>
              <a:rPr lang="en-US" b="1" dirty="0" smtClean="0"/>
              <a:t>Review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638800"/>
            <a:ext cx="891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Be sure to see the “</a:t>
            </a:r>
            <a:r>
              <a:rPr lang="en-US" sz="3200" u="sng" dirty="0"/>
              <a:t>Outcomes – what you should learn</a:t>
            </a:r>
            <a:r>
              <a:rPr lang="en-US" sz="3200" dirty="0"/>
              <a:t>” listed on our LESSONS page and App.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559" y="8382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Study Ideas: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22159" y="1981200"/>
            <a:ext cx="670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Learn the vocabulary – see the list of concepts at the end of each chapter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Define each graph – know what a point on the graph means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Draw graphs – be able to correctly draw and label all of the graphs we have studied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Describe the shapes of all </a:t>
            </a:r>
            <a:r>
              <a:rPr lang="en-US" sz="2800" dirty="0" smtClean="0"/>
              <a:t>graphs</a:t>
            </a:r>
            <a:endParaRPr lang="en-US" sz="2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Exam </a:t>
            </a:r>
            <a:r>
              <a:rPr lang="en-US" b="1" dirty="0" smtClean="0"/>
              <a:t>2 </a:t>
            </a:r>
            <a:r>
              <a:rPr lang="en-US" b="1" dirty="0" smtClean="0"/>
              <a:t>Review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6388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Be sure to see the “</a:t>
            </a:r>
            <a:r>
              <a:rPr lang="en-US" sz="3200" u="sng" dirty="0"/>
              <a:t>Outcomes – what you should learn</a:t>
            </a:r>
            <a:r>
              <a:rPr lang="en-US" sz="3200" dirty="0"/>
              <a:t>” listed on our LESSONS page and App.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1066801"/>
            <a:ext cx="7924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Study Ideas – DO PROBLEMS: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1828800"/>
            <a:ext cx="6705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/>
              <a:t>Do the Yellow Page problems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/>
              <a:t>Do the Required </a:t>
            </a:r>
            <a:r>
              <a:rPr lang="en-US" sz="4000" dirty="0" smtClean="0"/>
              <a:t>Activities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/>
              <a:t>Do the Clicker Quizzes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Look at the Pre-quizzes</a:t>
            </a:r>
            <a:endParaRPr lang="en-US" sz="4000" dirty="0"/>
          </a:p>
          <a:p>
            <a:pPr>
              <a:buFont typeface="Arial" pitchFamily="34" charset="0"/>
              <a:buChar char="•"/>
            </a:pPr>
            <a:r>
              <a:rPr lang="en-US" sz="4000" dirty="0"/>
              <a:t>Do the Practice Exercises</a:t>
            </a:r>
            <a:br>
              <a:rPr lang="en-US" sz="4000" dirty="0"/>
            </a:br>
            <a:r>
              <a:rPr lang="en-US" sz="4000" dirty="0"/>
              <a:t>  (see link on Bb</a:t>
            </a:r>
            <a:r>
              <a:rPr lang="en-US" sz="4000" dirty="0" smtClean="0"/>
              <a:t>)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Exam </a:t>
            </a:r>
            <a:r>
              <a:rPr lang="en-US" b="1" dirty="0" smtClean="0"/>
              <a:t>2 </a:t>
            </a:r>
            <a:r>
              <a:rPr lang="en-US" b="1" dirty="0" smtClean="0"/>
              <a:t>Review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8288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Do you understand</a:t>
            </a:r>
          </a:p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 each of the </a:t>
            </a:r>
          </a:p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“</a:t>
            </a:r>
            <a:r>
              <a:rPr lang="en-US" sz="5400" b="1" u="sng" dirty="0" smtClean="0">
                <a:solidFill>
                  <a:schemeClr val="tx1"/>
                </a:solidFill>
              </a:rPr>
              <a:t>Outcomes – what you </a:t>
            </a:r>
            <a:r>
              <a:rPr lang="en-US" sz="5400" b="1" u="sng" dirty="0" err="1" smtClean="0">
                <a:solidFill>
                  <a:schemeClr val="tx1"/>
                </a:solidFill>
              </a:rPr>
              <a:t>shuol</a:t>
            </a:r>
            <a:r>
              <a:rPr lang="en-US" sz="5400" b="1" u="sng" dirty="0" smtClean="0">
                <a:solidFill>
                  <a:schemeClr val="tx1"/>
                </a:solidFill>
              </a:rPr>
              <a:t> learn</a:t>
            </a:r>
            <a:r>
              <a:rPr lang="en-US" sz="5400" b="1" dirty="0" smtClean="0">
                <a:solidFill>
                  <a:schemeClr val="tx1"/>
                </a:solidFill>
              </a:rPr>
              <a:t>” listed on our </a:t>
            </a:r>
          </a:p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LESSONS page and App?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066801"/>
            <a:ext cx="7924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Study Ideas: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/>
              <a:t>1. Which of the following is NOT one of the </a:t>
            </a:r>
            <a:r>
              <a:rPr lang="en-US" sz="4000" b="1" u="sng" dirty="0" smtClean="0"/>
              <a:t>three options </a:t>
            </a:r>
            <a:r>
              <a:rPr lang="en-US" sz="4000" b="1" dirty="0" smtClean="0"/>
              <a:t>that society has for dealing with scarcity? 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0"/>
            <a:ext cx="8229600" cy="3230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Use existing resources wisely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err="1" smtClean="0"/>
              <a:t>Allocative</a:t>
            </a:r>
            <a:r>
              <a:rPr lang="en-US" sz="4000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Reduce wants or expectations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Economic growth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0070C0"/>
                </a:solidFill>
              </a:rPr>
              <a:t>1. Which of the following is NOT one of the </a:t>
            </a:r>
            <a:r>
              <a:rPr lang="en-US" sz="4000" b="1" u="sng" dirty="0" smtClean="0">
                <a:solidFill>
                  <a:srgbClr val="0070C0"/>
                </a:solidFill>
              </a:rPr>
              <a:t>three options </a:t>
            </a:r>
            <a:r>
              <a:rPr lang="en-US" sz="4000" b="1" dirty="0" smtClean="0">
                <a:solidFill>
                  <a:srgbClr val="0070C0"/>
                </a:solidFill>
              </a:rPr>
              <a:t>that society has for dealing with scarcity? 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0"/>
            <a:ext cx="8229600" cy="3230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Use existing resources wisely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err="1" smtClean="0"/>
              <a:t>Allocative</a:t>
            </a:r>
            <a:r>
              <a:rPr lang="en-US" sz="4000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Reduce wants or expectations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Economic growth</a:t>
            </a:r>
            <a:endParaRPr lang="en-US" sz="4000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52400" y="2895600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352800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latin typeface="Bodoni MT Black" pitchFamily="18" charset="0"/>
                <a:cs typeface="Aparajita" pitchFamily="34" charset="0"/>
              </a:rPr>
              <a:t>Study hard!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OWERPOINTVERSION" val="14.0"/>
  <p:tag name="TASKPANEKEY" val="4cf1c33f-11c8-44cc-9d86-9a86484481a1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8"/>
  <p:tag name="RESPONSECOUNT" val="28"/>
  <p:tag name="SLICED" val="False"/>
  <p:tag name="RESPONSES" val="2;3;4;3;2;3;3;4;3;3;3;3;3;3;4;3;3;2;3;2;2;3;4;3;3;2;2;3;"/>
  <p:tag name="CHARTSTRINGSTD" val="0 7 17 4"/>
  <p:tag name="CHARTSTRINGREV" val="4 17 7 0"/>
  <p:tag name="CHARTSTRINGSTDPER" val="0 0.25 0.607142857142857 0.142857142857143"/>
  <p:tag name="CHARTSTRINGREVPER" val="0.142857142857143 0.607142857142857 0.25 0"/>
  <p:tag name="ANONYMOUSTEMP" val="False"/>
  <p:tag name="RESPONSESGATHERED" val="False"/>
  <p:tag name="QUESTIONALIAS" val="1. Which of the following is NOT one of the three options that society has for dealing with scarcity? "/>
  <p:tag name="ANSWERSALIAS" val="Use existing resources wisely|smicln|Allocative Efficiency|smicln|Reduce wants or expectations|smicln|Economic growth"/>
  <p:tag name="SLIDEORDER" val="3"/>
  <p:tag name="SLIDEGUID" val="3CFD51FD5FC34A1C9623F649D4C1BC3F"/>
  <p:tag name="CORRECTPOINTVALUE" val="1"/>
  <p:tag name="VALUES" val="Incorrect|smicln|Correct|smicln|Incorrect|smicln|Incorrec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6"/>
  <p:tag name="FONTSIZE" val="40"/>
  <p:tag name="BULLETTYPE" val="ppBulletArabicPeriod"/>
  <p:tag name="ANSWERTEXT" val="Use existing resources wisely&#10;Allocative Efficiency&#10;Reduce wants or expectations&#10;Economic growth"/>
  <p:tag name="OLDNUMANSWERS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8"/>
  <p:tag name="RESPONSECOUNT" val="28"/>
  <p:tag name="SLICED" val="False"/>
  <p:tag name="RESPONSES" val="2;3;4;3;2;3;3;4;3;3;3;3;3;3;4;3;3;2;3;2;2;3;4;3;3;2;2;3;"/>
  <p:tag name="CHARTSTRINGSTD" val="0 7 17 4"/>
  <p:tag name="CHARTSTRINGREV" val="4 17 7 0"/>
  <p:tag name="CHARTSTRINGSTDPER" val="0 0.25 0.607142857142857 0.142857142857143"/>
  <p:tag name="CHARTSTRINGREVPER" val="0.142857142857143 0.607142857142857 0.25 0"/>
  <p:tag name="ANONYMOUSTEMP" val="False"/>
  <p:tag name="SLIDEORDER" val="2"/>
  <p:tag name="SLIDEGUID" val="AF38D037F8C64DE0AFAA963CF7B13793"/>
  <p:tag name="RESPONSESGATHERED" val="False"/>
  <p:tag name="QUESTIONALIAS" val="1. Which of the following is NOT one of the three options that society has for dealing with scarcity? "/>
  <p:tag name="ANSWERSALIAS" val="Use existing resources wisely|smicln|Allocative Efficiency|smicln|Reduce wants or expectations|smicln|Economic growth"/>
  <p:tag name="CORRECTPOINTVALUE" val="0"/>
  <p:tag name="VALUES" val="No Value|smicln|No Value|smicln|No Value|smicln|No Val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6"/>
  <p:tag name="FONTSIZE" val="40"/>
  <p:tag name="BULLETTYPE" val="ppBulletArabicPeriod"/>
  <p:tag name="ANSWERTEXT" val="Use existing resources wisely&#10;Allocative Efficiency&#10;Reduce wants or expectations&#10;Economic growth"/>
  <p:tag name="OLDNUMANSWERS" val="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332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Exam 2 Review</vt:lpstr>
      <vt:lpstr>Exam 2 Review</vt:lpstr>
      <vt:lpstr>Exam 2 Review</vt:lpstr>
      <vt:lpstr>Exam 2 Review</vt:lpstr>
      <vt:lpstr>Exam 2 Review</vt:lpstr>
      <vt:lpstr>Exam 2 Review</vt:lpstr>
      <vt:lpstr>1. Which of the following is NOT one of the three options that society has for dealing with scarcity? </vt:lpstr>
      <vt:lpstr>1. Which of the following is NOT one of the three options that society has for dealing with scarcity? </vt:lpstr>
      <vt:lpstr>Study hard! 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1 Review</dc:title>
  <dc:creator>harper</dc:creator>
  <cp:lastModifiedBy>Harper</cp:lastModifiedBy>
  <cp:revision>60</cp:revision>
  <dcterms:created xsi:type="dcterms:W3CDTF">2013-09-30T12:37:00Z</dcterms:created>
  <dcterms:modified xsi:type="dcterms:W3CDTF">2017-05-09T12:41:05Z</dcterms:modified>
</cp:coreProperties>
</file>