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353" r:id="rId3"/>
    <p:sldId id="354" r:id="rId4"/>
    <p:sldId id="355" r:id="rId5"/>
    <p:sldId id="356" r:id="rId6"/>
    <p:sldId id="357" r:id="rId7"/>
    <p:sldId id="358" r:id="rId8"/>
    <p:sldId id="262" r:id="rId9"/>
    <p:sldId id="309" r:id="rId10"/>
    <p:sldId id="263" r:id="rId11"/>
    <p:sldId id="310" r:id="rId12"/>
    <p:sldId id="267" r:id="rId13"/>
    <p:sldId id="311" r:id="rId14"/>
    <p:sldId id="268" r:id="rId15"/>
    <p:sldId id="312" r:id="rId16"/>
    <p:sldId id="269" r:id="rId17"/>
    <p:sldId id="313" r:id="rId18"/>
    <p:sldId id="270" r:id="rId19"/>
    <p:sldId id="314" r:id="rId20"/>
    <p:sldId id="271" r:id="rId21"/>
    <p:sldId id="315" r:id="rId22"/>
    <p:sldId id="272" r:id="rId23"/>
    <p:sldId id="316" r:id="rId24"/>
    <p:sldId id="275" r:id="rId25"/>
    <p:sldId id="317" r:id="rId26"/>
    <p:sldId id="273" r:id="rId27"/>
    <p:sldId id="318" r:id="rId28"/>
    <p:sldId id="274" r:id="rId29"/>
    <p:sldId id="319" r:id="rId30"/>
    <p:sldId id="360" r:id="rId31"/>
    <p:sldId id="359" r:id="rId32"/>
    <p:sldId id="277" r:id="rId33"/>
    <p:sldId id="321" r:id="rId34"/>
    <p:sldId id="278" r:id="rId35"/>
    <p:sldId id="351" r:id="rId36"/>
    <p:sldId id="352" r:id="rId37"/>
    <p:sldId id="279" r:id="rId38"/>
    <p:sldId id="322" r:id="rId39"/>
    <p:sldId id="280" r:id="rId40"/>
    <p:sldId id="323" r:id="rId41"/>
    <p:sldId id="361" r:id="rId42"/>
    <p:sldId id="362" r:id="rId43"/>
    <p:sldId id="324" r:id="rId44"/>
    <p:sldId id="282" r:id="rId45"/>
    <p:sldId id="325" r:id="rId46"/>
    <p:sldId id="344" r:id="rId47"/>
    <p:sldId id="283" r:id="rId48"/>
    <p:sldId id="326" r:id="rId49"/>
    <p:sldId id="363" r:id="rId50"/>
    <p:sldId id="284" r:id="rId51"/>
    <p:sldId id="327" r:id="rId52"/>
    <p:sldId id="285" r:id="rId53"/>
    <p:sldId id="328" r:id="rId54"/>
    <p:sldId id="364" r:id="rId55"/>
    <p:sldId id="260" r:id="rId56"/>
    <p:sldId id="287" r:id="rId57"/>
    <p:sldId id="329" r:id="rId58"/>
    <p:sldId id="286" r:id="rId59"/>
    <p:sldId id="330" r:id="rId60"/>
    <p:sldId id="289" r:id="rId61"/>
    <p:sldId id="331" r:id="rId62"/>
    <p:sldId id="290" r:id="rId63"/>
    <p:sldId id="332" r:id="rId64"/>
    <p:sldId id="291" r:id="rId65"/>
    <p:sldId id="333" r:id="rId66"/>
    <p:sldId id="365" r:id="rId67"/>
    <p:sldId id="366" r:id="rId68"/>
    <p:sldId id="367" r:id="rId69"/>
    <p:sldId id="298" r:id="rId70"/>
    <p:sldId id="334" r:id="rId71"/>
    <p:sldId id="295" r:id="rId72"/>
    <p:sldId id="335" r:id="rId73"/>
    <p:sldId id="292" r:id="rId74"/>
    <p:sldId id="336" r:id="rId75"/>
    <p:sldId id="294" r:id="rId76"/>
    <p:sldId id="337" r:id="rId77"/>
    <p:sldId id="368" r:id="rId78"/>
    <p:sldId id="296" r:id="rId79"/>
    <p:sldId id="338" r:id="rId80"/>
    <p:sldId id="297" r:id="rId81"/>
    <p:sldId id="339" r:id="rId82"/>
    <p:sldId id="299" r:id="rId83"/>
    <p:sldId id="340" r:id="rId84"/>
    <p:sldId id="369" r:id="rId85"/>
    <p:sldId id="300" r:id="rId86"/>
    <p:sldId id="341" r:id="rId87"/>
    <p:sldId id="301" r:id="rId88"/>
    <p:sldId id="342" r:id="rId89"/>
    <p:sldId id="302" r:id="rId90"/>
    <p:sldId id="343" r:id="rId91"/>
    <p:sldId id="303" r:id="rId92"/>
  </p:sldIdLst>
  <p:sldSz cx="9144000" cy="6858000" type="screen4x3"/>
  <p:notesSz cx="6858000" cy="9144000"/>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19" autoAdjust="0"/>
    <p:restoredTop sz="94660"/>
  </p:normalViewPr>
  <p:slideViewPr>
    <p:cSldViewPr>
      <p:cViewPr varScale="1">
        <p:scale>
          <a:sx n="54" d="100"/>
          <a:sy n="54" d="100"/>
        </p:scale>
        <p:origin x="-22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826E5-5377-43E0-80DD-91F4C4AAF203}" type="datetimeFigureOut">
              <a:rPr lang="en-US" smtClean="0"/>
              <a:pPr/>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826E5-5377-43E0-80DD-91F4C4AAF203}" type="datetimeFigureOut">
              <a:rPr lang="en-US" smtClean="0"/>
              <a:pPr/>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826E5-5377-43E0-80DD-91F4C4AAF203}" type="datetimeFigureOut">
              <a:rPr lang="en-US" smtClean="0"/>
              <a:pPr/>
              <a:t>9/30/2018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826E5-5377-43E0-80DD-91F4C4AAF203}" type="datetimeFigureOut">
              <a:rPr lang="en-US" smtClean="0"/>
              <a:pPr/>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826E5-5377-43E0-80DD-91F4C4AAF203}" type="datetimeFigureOut">
              <a:rPr lang="en-US" smtClean="0"/>
              <a:pPr/>
              <a:t>9/30/2018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826E5-5377-43E0-80DD-91F4C4AAF203}" type="datetimeFigureOut">
              <a:rPr lang="en-US" smtClean="0"/>
              <a:pPr/>
              <a:t>9/30/2018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7E5AC-B8E5-414B-81DB-7931342C1E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4.wmf"/><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jpeg"/><Relationship Id="rId4"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6.wmf"/><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7.emf"/><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s>
</file>

<file path=ppt/slides/_rels/slide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s>
</file>

<file path=ppt/slides/_rels/slide2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0.xml"/><Relationship Id="rId1" Type="http://schemas.openxmlformats.org/officeDocument/2006/relationships/tags" Target="../tags/tag59.xml"/></Relationships>
</file>

<file path=ppt/slides/_rels/slide2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67.xml"/><Relationship Id="rId7" Type="http://schemas.openxmlformats.org/officeDocument/2006/relationships/oleObject" Target="../embeddings/oleObject1.bin"/><Relationship Id="rId2" Type="http://schemas.openxmlformats.org/officeDocument/2006/relationships/tags" Target="../tags/tag66.xml"/><Relationship Id="rId1"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10.wmf"/></Relationships>
</file>

<file path=ppt/slides/_rels/slide3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0.wmf"/><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7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1.png"/><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1.png"/><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89.xml"/><Relationship Id="rId7" Type="http://schemas.openxmlformats.org/officeDocument/2006/relationships/oleObject" Target="../embeddings/oleObject2.bin"/><Relationship Id="rId2" Type="http://schemas.openxmlformats.org/officeDocument/2006/relationships/tags" Target="../tags/tag88.xml"/><Relationship Id="rId1"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tags" Target="../tags/tag91.xml"/><Relationship Id="rId4" Type="http://schemas.openxmlformats.org/officeDocument/2006/relationships/tags" Target="../tags/tag9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3.xml"/><Relationship Id="rId1" Type="http://schemas.openxmlformats.org/officeDocument/2006/relationships/tags" Target="../tags/tag92.xml"/></Relationships>
</file>

<file path=ppt/slides/_rels/slide43.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8.xml"/><Relationship Id="rId1" Type="http://schemas.openxmlformats.org/officeDocument/2006/relationships/tags" Target="../tags/tag97.xml"/></Relationships>
</file>

<file path=ppt/slides/_rels/slide4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2.xml"/><Relationship Id="rId1" Type="http://schemas.openxmlformats.org/officeDocument/2006/relationships/tags" Target="../tags/tag10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4.xml"/><Relationship Id="rId1" Type="http://schemas.openxmlformats.org/officeDocument/2006/relationships/tags" Target="../tags/tag103.xml"/></Relationships>
</file>

<file path=ppt/slides/_rels/slide48.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2.xml"/><Relationship Id="rId1" Type="http://schemas.openxmlformats.org/officeDocument/2006/relationships/tags" Target="../tags/tag10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5.png"/><Relationship Id="rId4"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5.xml"/><Relationship Id="rId1" Type="http://schemas.openxmlformats.org/officeDocument/2006/relationships/tags" Target="../tags/tag114.xml"/></Relationships>
</file>

<file path=ppt/slides/_rels/slide5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119.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7.xml"/><Relationship Id="rId1" Type="http://schemas.openxmlformats.org/officeDocument/2006/relationships/tags" Target="../tags/tag126.xml"/></Relationships>
</file>

<file path=ppt/slides/_rels/slide59.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7.xml"/><Relationship Id="rId1" Type="http://schemas.openxmlformats.org/officeDocument/2006/relationships/tags" Target="../tags/tag146.xml"/></Relationships>
</file>

<file path=ppt/slides/_rels/slide6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49.xml"/><Relationship Id="rId7" Type="http://schemas.openxmlformats.org/officeDocument/2006/relationships/oleObject" Target="../embeddings/oleObject3.bin"/><Relationship Id="rId2" Type="http://schemas.openxmlformats.org/officeDocument/2006/relationships/tags" Target="../tags/tag148.xml"/><Relationship Id="rId1" Type="http://schemas.openxmlformats.org/officeDocument/2006/relationships/vmlDrawing" Target="../drawings/vmlDrawing3.vml"/><Relationship Id="rId6" Type="http://schemas.openxmlformats.org/officeDocument/2006/relationships/slideLayout" Target="../slideLayouts/slideLayout12.xml"/><Relationship Id="rId5" Type="http://schemas.openxmlformats.org/officeDocument/2006/relationships/tags" Target="../tags/tag151.xml"/><Relationship Id="rId4" Type="http://schemas.openxmlformats.org/officeDocument/2006/relationships/tags" Target="../tags/tag150.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5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4.xml"/><Relationship Id="rId1" Type="http://schemas.openxmlformats.org/officeDocument/2006/relationships/tags" Target="../tags/tag15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4.xml"/><Relationship Id="rId1" Type="http://schemas.openxmlformats.org/officeDocument/2006/relationships/tags" Target="../tags/tag163.xml"/></Relationships>
</file>

<file path=ppt/slides/_rels/slide74.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173.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image" Target="../media/image20.png"/></Relationships>
</file>

<file path=ppt/slides/_rels/slide79.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image" Target="../media/image20.png"/><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0.xml"/><Relationship Id="rId1" Type="http://schemas.openxmlformats.org/officeDocument/2006/relationships/tags" Target="../tags/tag179.xml"/></Relationships>
</file>

<file path=ppt/slides/_rels/slide81.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5.xml"/><Relationship Id="rId1" Type="http://schemas.openxmlformats.org/officeDocument/2006/relationships/tags" Target="../tags/tag184.xml"/></Relationships>
</file>

<file path=ppt/slides/_rels/slide83.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189.xml"/><Relationship Id="rId4" Type="http://schemas.openxmlformats.org/officeDocument/2006/relationships/image" Target="../media/image23.jpe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1.xml"/><Relationship Id="rId1" Type="http://schemas.openxmlformats.org/officeDocument/2006/relationships/tags" Target="../tags/tag190.xml"/></Relationships>
</file>

<file path=ppt/slides/_rels/slide8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6.xml"/><Relationship Id="rId1" Type="http://schemas.openxmlformats.org/officeDocument/2006/relationships/tags" Target="../tags/tag195.xml"/></Relationships>
</file>

<file path=ppt/slides/_rels/slide88.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1.xml"/><Relationship Id="rId1" Type="http://schemas.openxmlformats.org/officeDocument/2006/relationships/tags" Target="../tags/tag200.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772400" cy="685799"/>
          </a:xfrm>
        </p:spPr>
        <p:txBody>
          <a:bodyPr>
            <a:normAutofit fontScale="90000"/>
          </a:bodyPr>
          <a:lstStyle/>
          <a:p>
            <a:r>
              <a:rPr lang="en-US" b="1" dirty="0" smtClean="0"/>
              <a:t>Exam 1 Review</a:t>
            </a:r>
            <a:endParaRPr lang="en-US" b="1" dirty="0"/>
          </a:p>
        </p:txBody>
      </p:sp>
      <p:sp>
        <p:nvSpPr>
          <p:cNvPr id="3" name="Subtitle 2"/>
          <p:cNvSpPr>
            <a:spLocks noGrp="1"/>
          </p:cNvSpPr>
          <p:nvPr>
            <p:ph type="subTitle" idx="1"/>
          </p:nvPr>
        </p:nvSpPr>
        <p:spPr>
          <a:xfrm>
            <a:off x="703217" y="2743200"/>
            <a:ext cx="7772400" cy="3276600"/>
          </a:xfrm>
        </p:spPr>
        <p:txBody>
          <a:bodyPr/>
          <a:lstStyle/>
          <a:p>
            <a:pPr algn="l"/>
            <a:r>
              <a:rPr lang="en-US" b="1" dirty="0" smtClean="0">
                <a:solidFill>
                  <a:schemeClr val="tx1"/>
                </a:solidFill>
              </a:rPr>
              <a:t>This web quiz may appear as two pages on tablets and laptops.</a:t>
            </a:r>
          </a:p>
          <a:p>
            <a:pPr algn="l"/>
            <a:endParaRPr lang="en-US"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9" y="49530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335118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8763000" cy="1295400"/>
          </a:xfrm>
        </p:spPr>
        <p:txBody>
          <a:bodyPr>
            <a:normAutofit fontScale="90000"/>
          </a:bodyPr>
          <a:lstStyle/>
          <a:p>
            <a:pPr algn="l"/>
            <a:r>
              <a:rPr lang="en-US" b="1" dirty="0" smtClean="0"/>
              <a:t>2. Which of the 5Es BEST explains why the price of gasoline may be too low?</a:t>
            </a:r>
            <a:endParaRPr lang="en-US" b="1" dirty="0"/>
          </a:p>
        </p:txBody>
      </p:sp>
      <p:sp>
        <p:nvSpPr>
          <p:cNvPr id="3" name="TPAnswers"/>
          <p:cNvSpPr>
            <a:spLocks noGrp="1"/>
          </p:cNvSpPr>
          <p:nvPr>
            <p:ph type="body" idx="1"/>
            <p:custDataLst>
              <p:tags r:id="rId2"/>
            </p:custDataLst>
          </p:nvPr>
        </p:nvSpPr>
        <p:spPr>
          <a:xfrm>
            <a:off x="457200" y="1676400"/>
            <a:ext cx="4724400" cy="3078163"/>
          </a:xfrm>
        </p:spPr>
        <p:txBody>
          <a:bodyPr>
            <a:normAutofit/>
          </a:bodyPr>
          <a:lstStyle/>
          <a:p>
            <a:pPr marL="514350" indent="-514350">
              <a:buFont typeface="Arial" pitchFamily="34" charset="0"/>
              <a:buAutoNum type="arabicPeriod"/>
            </a:pPr>
            <a:r>
              <a:rPr lang="en-US" dirty="0" smtClean="0"/>
              <a:t>Economic Growth</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Equity</a:t>
            </a:r>
          </a:p>
          <a:p>
            <a:pPr marL="514350" indent="-514350">
              <a:buFont typeface="Arial" pitchFamily="34" charset="0"/>
              <a:buAutoNum type="arabicPeriod"/>
            </a:pPr>
            <a:r>
              <a:rPr lang="en-US" dirty="0" smtClean="0"/>
              <a:t>Full employment</a:t>
            </a:r>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8763000" cy="1295400"/>
          </a:xfrm>
        </p:spPr>
        <p:txBody>
          <a:bodyPr>
            <a:normAutofit fontScale="90000"/>
          </a:bodyPr>
          <a:lstStyle/>
          <a:p>
            <a:pPr algn="l"/>
            <a:r>
              <a:rPr lang="en-US" b="1" dirty="0" smtClean="0">
                <a:solidFill>
                  <a:srgbClr val="0070C0"/>
                </a:solidFill>
              </a:rPr>
              <a:t>2. Which of the 5Es BEST explains why the price of gasoline may be too low?</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676400"/>
            <a:ext cx="4724400" cy="3078163"/>
          </a:xfrm>
        </p:spPr>
        <p:txBody>
          <a:bodyPr>
            <a:normAutofit/>
          </a:bodyPr>
          <a:lstStyle/>
          <a:p>
            <a:pPr marL="514350" indent="-514350">
              <a:buFont typeface="Arial" pitchFamily="34" charset="0"/>
              <a:buAutoNum type="arabicPeriod"/>
            </a:pPr>
            <a:r>
              <a:rPr lang="en-US" dirty="0" smtClean="0"/>
              <a:t>Economic Growth</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Equity</a:t>
            </a:r>
          </a:p>
          <a:p>
            <a:pPr marL="514350" indent="-514350">
              <a:buFont typeface="Arial" pitchFamily="34" charset="0"/>
              <a:buAutoNum type="arabicPeriod"/>
            </a:pPr>
            <a:r>
              <a:rPr lang="en-US" dirty="0" smtClean="0"/>
              <a:t>Full employment</a:t>
            </a:r>
            <a:endParaRPr lang="en-US" dirty="0"/>
          </a:p>
        </p:txBody>
      </p:sp>
      <p:sp>
        <p:nvSpPr>
          <p:cNvPr id="6" name="CorShape1"/>
          <p:cNvSpPr/>
          <p:nvPr>
            <p:custDataLst>
              <p:tags r:id="rId3"/>
            </p:custDataLst>
          </p:nvPr>
        </p:nvSpPr>
        <p:spPr>
          <a:xfrm rot="10800000">
            <a:off x="304800" y="2895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724400" cy="3200400"/>
          </a:xfrm>
        </p:spPr>
        <p:txBody>
          <a:bodyPr>
            <a:normAutofit fontScale="90000"/>
          </a:bodyPr>
          <a:lstStyle/>
          <a:p>
            <a:pPr algn="l"/>
            <a:r>
              <a:rPr lang="en-US" sz="4000" b="1" dirty="0" smtClean="0"/>
              <a:t>3. </a:t>
            </a:r>
            <a:r>
              <a:rPr lang="en-US" sz="4000" b="1" dirty="0"/>
              <a:t>Suppose you have a money income of $10, all of which you spend on Coke and popcorn. </a:t>
            </a:r>
            <a:r>
              <a:rPr lang="en-US" sz="4000" b="1" dirty="0" smtClean="0"/>
              <a:t>The price </a:t>
            </a:r>
            <a:r>
              <a:rPr lang="en-US" sz="4000" b="1" dirty="0"/>
              <a:t>of Coke </a:t>
            </a:r>
            <a:r>
              <a:rPr lang="en-US" sz="4000" b="1" dirty="0" smtClean="0"/>
              <a:t>is:</a:t>
            </a:r>
            <a:endParaRPr lang="en-US" sz="4000" b="1" dirty="0"/>
          </a:p>
        </p:txBody>
      </p:sp>
      <p:pic>
        <p:nvPicPr>
          <p:cNvPr id="7" name="Picture 7"/>
          <p:cNvPicPr>
            <a:picLocks noChangeAspect="1" noChangeArrowheads="1"/>
          </p:cNvPicPr>
          <p:nvPr/>
        </p:nvPicPr>
        <p:blipFill>
          <a:blip r:embed="rId4" cstate="print"/>
          <a:srcRect/>
          <a:stretch>
            <a:fillRect/>
          </a:stretch>
        </p:blipFill>
        <p:spPr bwMode="auto">
          <a:xfrm>
            <a:off x="4800600" y="0"/>
            <a:ext cx="5943600" cy="5897703"/>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048000"/>
            <a:ext cx="2362200" cy="2239963"/>
          </a:xfrm>
        </p:spPr>
        <p:txBody>
          <a:bodyPr>
            <a:normAutofit fontScale="92500" lnSpcReduction="20000"/>
          </a:bodyPr>
          <a:lstStyle/>
          <a:p>
            <a:pPr marL="514350" indent="-514350">
              <a:buFont typeface="Arial" pitchFamily="34" charset="0"/>
              <a:buAutoNum type="arabicPeriod"/>
            </a:pPr>
            <a:r>
              <a:rPr lang="en-US" sz="4000" dirty="0" smtClean="0"/>
              <a:t>$.10</a:t>
            </a:r>
          </a:p>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$.50</a:t>
            </a:r>
          </a:p>
          <a:p>
            <a:pPr marL="514350" indent="-514350">
              <a:buFont typeface="Arial" pitchFamily="34" charset="0"/>
              <a:buAutoNum type="arabicPeriod"/>
            </a:pPr>
            <a:r>
              <a:rPr lang="en-US" sz="4000" dirty="0" smtClean="0"/>
              <a:t>$1.00</a:t>
            </a:r>
            <a:endParaRPr lang="en-US" sz="400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724400" cy="3200400"/>
          </a:xfrm>
        </p:spPr>
        <p:txBody>
          <a:bodyPr>
            <a:normAutofit fontScale="90000"/>
          </a:bodyPr>
          <a:lstStyle/>
          <a:p>
            <a:pPr algn="l"/>
            <a:r>
              <a:rPr lang="en-US" sz="4000" b="1" dirty="0" smtClean="0">
                <a:solidFill>
                  <a:srgbClr val="0070C0"/>
                </a:solidFill>
              </a:rPr>
              <a:t>3. </a:t>
            </a:r>
            <a:r>
              <a:rPr lang="en-US" sz="4000" b="1" dirty="0">
                <a:solidFill>
                  <a:srgbClr val="0070C0"/>
                </a:solidFill>
              </a:rPr>
              <a:t>Suppose you have a money income of $10, all of which you spend on Coke and popcorn. </a:t>
            </a:r>
            <a:r>
              <a:rPr lang="en-US" sz="4000" b="1" dirty="0" smtClean="0">
                <a:solidFill>
                  <a:srgbClr val="0070C0"/>
                </a:solidFill>
              </a:rPr>
              <a:t>The price </a:t>
            </a:r>
            <a:r>
              <a:rPr lang="en-US" sz="4000" b="1" dirty="0">
                <a:solidFill>
                  <a:srgbClr val="0070C0"/>
                </a:solidFill>
              </a:rPr>
              <a:t>of Coke </a:t>
            </a:r>
            <a:r>
              <a:rPr lang="en-US" sz="4000" b="1" dirty="0" smtClean="0">
                <a:solidFill>
                  <a:srgbClr val="0070C0"/>
                </a:solidFill>
              </a:rPr>
              <a:t>is:</a:t>
            </a:r>
            <a:endParaRPr lang="en-US" sz="4000" b="1" dirty="0">
              <a:solidFill>
                <a:srgbClr val="0070C0"/>
              </a:solidFill>
            </a:endParaRPr>
          </a:p>
        </p:txBody>
      </p:sp>
      <p:pic>
        <p:nvPicPr>
          <p:cNvPr id="7" name="Picture 7"/>
          <p:cNvPicPr>
            <a:picLocks noChangeAspect="1" noChangeArrowheads="1"/>
          </p:cNvPicPr>
          <p:nvPr/>
        </p:nvPicPr>
        <p:blipFill>
          <a:blip r:embed="rId5" cstate="print"/>
          <a:srcRect/>
          <a:stretch>
            <a:fillRect/>
          </a:stretch>
        </p:blipFill>
        <p:spPr bwMode="auto">
          <a:xfrm>
            <a:off x="4800600" y="0"/>
            <a:ext cx="5836268" cy="57912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048000"/>
            <a:ext cx="2362200" cy="2239963"/>
          </a:xfrm>
        </p:spPr>
        <p:txBody>
          <a:bodyPr>
            <a:normAutofit fontScale="92500" lnSpcReduction="20000"/>
          </a:bodyPr>
          <a:lstStyle/>
          <a:p>
            <a:pPr marL="514350" indent="-514350">
              <a:buFont typeface="Arial" pitchFamily="34" charset="0"/>
              <a:buAutoNum type="arabicPeriod"/>
            </a:pPr>
            <a:r>
              <a:rPr lang="en-US" sz="4000" dirty="0" smtClean="0"/>
              <a:t>$.10</a:t>
            </a:r>
          </a:p>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$.50</a:t>
            </a:r>
          </a:p>
          <a:p>
            <a:pPr marL="514350" indent="-514350">
              <a:buFont typeface="Arial" pitchFamily="34" charset="0"/>
              <a:buAutoNum type="arabicPeriod"/>
            </a:pPr>
            <a:r>
              <a:rPr lang="en-US" sz="4000" dirty="0" smtClean="0"/>
              <a:t>$1.00</a:t>
            </a:r>
            <a:endParaRPr lang="en-US" sz="4000" dirty="0"/>
          </a:p>
        </p:txBody>
      </p:sp>
      <p:sp>
        <p:nvSpPr>
          <p:cNvPr id="9" name="CorShape1"/>
          <p:cNvSpPr/>
          <p:nvPr>
            <p:custDataLst>
              <p:tags r:id="rId3"/>
            </p:custDataLst>
          </p:nvPr>
        </p:nvSpPr>
        <p:spPr>
          <a:xfrm rot="10800000">
            <a:off x="304800" y="4267200"/>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228600"/>
            <a:ext cx="8229600" cy="1066800"/>
          </a:xfrm>
        </p:spPr>
        <p:txBody>
          <a:bodyPr>
            <a:normAutofit fontScale="90000"/>
          </a:bodyPr>
          <a:lstStyle/>
          <a:p>
            <a:pPr algn="l"/>
            <a:r>
              <a:rPr lang="en-US" b="1" dirty="0" smtClean="0"/>
              <a:t>4. Which of the following is </a:t>
            </a:r>
            <a:r>
              <a:rPr lang="en-US" b="1" u="sng" dirty="0" smtClean="0"/>
              <a:t>NOT</a:t>
            </a:r>
            <a:r>
              <a:rPr lang="en-US" b="1" dirty="0" smtClean="0"/>
              <a:t> one of the assumptions behind the PPC?</a:t>
            </a:r>
            <a:endParaRPr lang="en-US" b="1" dirty="0"/>
          </a:p>
        </p:txBody>
      </p:sp>
      <p:sp>
        <p:nvSpPr>
          <p:cNvPr id="3" name="TPAnswers"/>
          <p:cNvSpPr>
            <a:spLocks noGrp="1"/>
          </p:cNvSpPr>
          <p:nvPr>
            <p:ph type="body" idx="1"/>
            <p:custDataLst>
              <p:tags r:id="rId2"/>
            </p:custDataLst>
          </p:nvPr>
        </p:nvSpPr>
        <p:spPr>
          <a:xfrm>
            <a:off x="457200" y="1447800"/>
            <a:ext cx="6096000" cy="4144963"/>
          </a:xfrm>
        </p:spPr>
        <p:txBody>
          <a:bodyPr>
            <a:normAutofit/>
          </a:bodyPr>
          <a:lstStyle/>
          <a:p>
            <a:pPr marL="514350" indent="-514350">
              <a:buFont typeface="Arial" pitchFamily="34" charset="0"/>
              <a:buAutoNum type="arabicPeriod"/>
            </a:pPr>
            <a:r>
              <a:rPr lang="en-US" dirty="0" smtClean="0"/>
              <a:t>Fixed resources</a:t>
            </a:r>
          </a:p>
          <a:p>
            <a:pPr marL="514350" indent="-514350">
              <a:buFont typeface="Arial" pitchFamily="34" charset="0"/>
              <a:buAutoNum type="arabicPeriod"/>
            </a:pPr>
            <a:r>
              <a:rPr lang="en-US" dirty="0" smtClean="0"/>
              <a:t>Fixed technology</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Full employment</a:t>
            </a:r>
          </a:p>
          <a:p>
            <a:pPr marL="514350" indent="-514350">
              <a:buFont typeface="Arial" pitchFamily="34" charset="0"/>
              <a:buAutoNum type="arabicPeriod"/>
            </a:pPr>
            <a:r>
              <a:rPr lang="en-US" dirty="0" smtClean="0"/>
              <a:t>Only two goods</a:t>
            </a:r>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228600"/>
            <a:ext cx="8229600" cy="1066800"/>
          </a:xfrm>
        </p:spPr>
        <p:txBody>
          <a:bodyPr>
            <a:normAutofit fontScale="90000"/>
          </a:bodyPr>
          <a:lstStyle/>
          <a:p>
            <a:pPr algn="l"/>
            <a:r>
              <a:rPr lang="en-US" b="1" dirty="0" smtClean="0">
                <a:solidFill>
                  <a:srgbClr val="0070C0"/>
                </a:solidFill>
              </a:rPr>
              <a:t>4. Which of the following is </a:t>
            </a:r>
            <a:r>
              <a:rPr lang="en-US" b="1" u="sng" dirty="0" smtClean="0">
                <a:solidFill>
                  <a:srgbClr val="0070C0"/>
                </a:solidFill>
              </a:rPr>
              <a:t>NOT</a:t>
            </a:r>
            <a:r>
              <a:rPr lang="en-US" b="1" dirty="0" smtClean="0">
                <a:solidFill>
                  <a:srgbClr val="0070C0"/>
                </a:solidFill>
              </a:rPr>
              <a:t> one of the assumptions behind the PPC?</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447800"/>
            <a:ext cx="6096000" cy="4144963"/>
          </a:xfrm>
        </p:spPr>
        <p:txBody>
          <a:bodyPr>
            <a:normAutofit/>
          </a:bodyPr>
          <a:lstStyle/>
          <a:p>
            <a:pPr marL="514350" indent="-514350">
              <a:buFont typeface="Arial" pitchFamily="34" charset="0"/>
              <a:buAutoNum type="arabicPeriod"/>
            </a:pPr>
            <a:r>
              <a:rPr lang="en-US" dirty="0" smtClean="0"/>
              <a:t>Fixed resources</a:t>
            </a:r>
          </a:p>
          <a:p>
            <a:pPr marL="514350" indent="-514350">
              <a:buFont typeface="Arial" pitchFamily="34" charset="0"/>
              <a:buAutoNum type="arabicPeriod"/>
            </a:pPr>
            <a:r>
              <a:rPr lang="en-US" dirty="0" smtClean="0"/>
              <a:t>Fixed technology</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Full employment</a:t>
            </a:r>
          </a:p>
          <a:p>
            <a:pPr marL="514350" indent="-514350">
              <a:buFont typeface="Arial" pitchFamily="34" charset="0"/>
              <a:buAutoNum type="arabicPeriod"/>
            </a:pPr>
            <a:r>
              <a:rPr lang="en-US" dirty="0" smtClean="0"/>
              <a:t>Only two goods</a:t>
            </a:r>
            <a:endParaRPr lang="en-US" dirty="0"/>
          </a:p>
        </p:txBody>
      </p:sp>
      <p:sp>
        <p:nvSpPr>
          <p:cNvPr id="5" name="CorShape1"/>
          <p:cNvSpPr/>
          <p:nvPr>
            <p:custDataLst>
              <p:tags r:id="rId3"/>
            </p:custDataLst>
          </p:nvPr>
        </p:nvSpPr>
        <p:spPr>
          <a:xfrm rot="10800000">
            <a:off x="228600" y="3276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200400" cy="2743200"/>
          </a:xfrm>
        </p:spPr>
        <p:txBody>
          <a:bodyPr>
            <a:normAutofit fontScale="90000"/>
          </a:bodyPr>
          <a:lstStyle/>
          <a:p>
            <a:pPr algn="l"/>
            <a:r>
              <a:rPr lang="en-US" b="1" dirty="0" smtClean="0"/>
              <a:t>5. What is the opportunity cost of the first 20 rice?</a:t>
            </a:r>
            <a:endParaRPr lang="en-US" b="1" dirty="0"/>
          </a:p>
        </p:txBody>
      </p:sp>
      <p:pic>
        <p:nvPicPr>
          <p:cNvPr id="5" name="Picture 4" descr="ppc.JPG"/>
          <p:cNvPicPr>
            <a:picLocks noChangeAspect="1"/>
          </p:cNvPicPr>
          <p:nvPr/>
        </p:nvPicPr>
        <p:blipFill>
          <a:blip r:embed="rId4" cstate="print"/>
          <a:stretch>
            <a:fillRect/>
          </a:stretch>
        </p:blipFill>
        <p:spPr>
          <a:xfrm>
            <a:off x="3276600" y="228600"/>
            <a:ext cx="5752599" cy="3810000"/>
          </a:xfrm>
          <a:prstGeom prst="rect">
            <a:avLst/>
          </a:prstGeom>
        </p:spPr>
      </p:pic>
      <p:sp>
        <p:nvSpPr>
          <p:cNvPr id="3" name="TPAnswers"/>
          <p:cNvSpPr>
            <a:spLocks noGrp="1"/>
          </p:cNvSpPr>
          <p:nvPr>
            <p:ph type="body" idx="1"/>
            <p:custDataLst>
              <p:tags r:id="rId2"/>
            </p:custDataLst>
          </p:nvPr>
        </p:nvSpPr>
        <p:spPr>
          <a:xfrm>
            <a:off x="533400" y="3352800"/>
            <a:ext cx="2743200" cy="2666999"/>
          </a:xfrm>
        </p:spPr>
        <p:txBody>
          <a:bodyPr>
            <a:normAutofit/>
          </a:bodyPr>
          <a:lstStyle/>
          <a:p>
            <a:pPr marL="514350" indent="-514350">
              <a:buFont typeface="Arial" pitchFamily="34" charset="0"/>
              <a:buAutoNum type="arabicPeriod"/>
            </a:pPr>
            <a:r>
              <a:rPr lang="en-US" dirty="0" smtClean="0"/>
              <a:t>80 wheat</a:t>
            </a:r>
          </a:p>
          <a:p>
            <a:pPr marL="514350" indent="-514350">
              <a:buFont typeface="Arial" pitchFamily="34" charset="0"/>
              <a:buAutoNum type="arabicPeriod"/>
            </a:pPr>
            <a:r>
              <a:rPr lang="en-US" dirty="0" smtClean="0"/>
              <a:t>78 wheat</a:t>
            </a:r>
          </a:p>
          <a:p>
            <a:pPr marL="514350" indent="-514350">
              <a:buFont typeface="Arial" pitchFamily="34" charset="0"/>
              <a:buAutoNum type="arabicPeriod"/>
            </a:pPr>
            <a:r>
              <a:rPr lang="en-US" dirty="0" smtClean="0"/>
              <a:t>70 wheat</a:t>
            </a:r>
          </a:p>
          <a:p>
            <a:pPr marL="514350" indent="-514350">
              <a:buFont typeface="Arial" pitchFamily="34" charset="0"/>
              <a:buAutoNum type="arabicPeriod"/>
            </a:pPr>
            <a:r>
              <a:rPr lang="en-US" dirty="0" smtClean="0"/>
              <a:t>2 wheat</a:t>
            </a:r>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200400" cy="2743200"/>
          </a:xfrm>
        </p:spPr>
        <p:txBody>
          <a:bodyPr>
            <a:normAutofit fontScale="90000"/>
          </a:bodyPr>
          <a:lstStyle/>
          <a:p>
            <a:pPr algn="l"/>
            <a:r>
              <a:rPr lang="en-US" b="1" dirty="0" smtClean="0">
                <a:solidFill>
                  <a:srgbClr val="0070C0"/>
                </a:solidFill>
              </a:rPr>
              <a:t>5. What is the opportunity cost of the first 20 rice?</a:t>
            </a:r>
            <a:endParaRPr lang="en-US" b="1" dirty="0">
              <a:solidFill>
                <a:srgbClr val="0070C0"/>
              </a:solidFill>
            </a:endParaRPr>
          </a:p>
        </p:txBody>
      </p:sp>
      <p:pic>
        <p:nvPicPr>
          <p:cNvPr id="5" name="Picture 4" descr="ppc.JPG"/>
          <p:cNvPicPr>
            <a:picLocks noChangeAspect="1"/>
          </p:cNvPicPr>
          <p:nvPr/>
        </p:nvPicPr>
        <p:blipFill>
          <a:blip r:embed="rId5" cstate="print"/>
          <a:stretch>
            <a:fillRect/>
          </a:stretch>
        </p:blipFill>
        <p:spPr>
          <a:xfrm>
            <a:off x="3315494" y="228600"/>
            <a:ext cx="5752599" cy="3810000"/>
          </a:xfrm>
          <a:prstGeom prst="rect">
            <a:avLst/>
          </a:prstGeom>
        </p:spPr>
      </p:pic>
      <p:sp>
        <p:nvSpPr>
          <p:cNvPr id="7" name="CorShape1"/>
          <p:cNvSpPr/>
          <p:nvPr>
            <p:custDataLst>
              <p:tags r:id="rId2"/>
            </p:custDataLst>
          </p:nvPr>
        </p:nvSpPr>
        <p:spPr>
          <a:xfrm rot="10800000">
            <a:off x="228600" y="4953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3048000"/>
            <a:ext cx="2743200" cy="2971799"/>
          </a:xfrm>
        </p:spPr>
        <p:txBody>
          <a:bodyPr>
            <a:normAutofit/>
          </a:bodyPr>
          <a:lstStyle/>
          <a:p>
            <a:pPr marL="514350" indent="-514350">
              <a:buFont typeface="Arial" pitchFamily="34" charset="0"/>
              <a:buAutoNum type="arabicPeriod"/>
            </a:pPr>
            <a:r>
              <a:rPr lang="en-US" dirty="0" smtClean="0"/>
              <a:t>80 wheat</a:t>
            </a:r>
          </a:p>
          <a:p>
            <a:pPr marL="514350" indent="-514350">
              <a:buFont typeface="Arial" pitchFamily="34" charset="0"/>
              <a:buAutoNum type="arabicPeriod"/>
            </a:pPr>
            <a:r>
              <a:rPr lang="en-US" dirty="0" smtClean="0"/>
              <a:t>78 wheat</a:t>
            </a:r>
          </a:p>
          <a:p>
            <a:pPr marL="514350" indent="-514350">
              <a:buFont typeface="Arial" pitchFamily="34" charset="0"/>
              <a:buAutoNum type="arabicPeriod"/>
            </a:pPr>
            <a:r>
              <a:rPr lang="en-US" dirty="0" smtClean="0"/>
              <a:t>70 wheat</a:t>
            </a:r>
          </a:p>
          <a:p>
            <a:pPr marL="514350" indent="-514350">
              <a:buFont typeface="Arial" pitchFamily="34" charset="0"/>
              <a:buAutoNum type="arabicPeriod"/>
            </a:pPr>
            <a:r>
              <a:rPr lang="en-US" dirty="0" smtClean="0"/>
              <a:t>2 wheat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4800600" cy="2667000"/>
          </a:xfrm>
        </p:spPr>
        <p:txBody>
          <a:bodyPr>
            <a:normAutofit fontScale="90000"/>
          </a:bodyPr>
          <a:lstStyle/>
          <a:p>
            <a:pPr algn="l"/>
            <a:r>
              <a:rPr lang="en-US" b="1" dirty="0" smtClean="0"/>
              <a:t>6. </a:t>
            </a:r>
            <a:r>
              <a:rPr lang="en-US" sz="4000" b="1" dirty="0"/>
              <a:t>Other things equal, this economy will achieve the most rapid rate of growth if:</a:t>
            </a:r>
            <a:r>
              <a:rPr lang="en-US" sz="4000" dirty="0"/>
              <a:t> </a:t>
            </a:r>
          </a:p>
        </p:txBody>
      </p:sp>
      <p:pic>
        <p:nvPicPr>
          <p:cNvPr id="8195" name="Picture 11"/>
          <p:cNvPicPr>
            <a:picLocks noChangeAspect="1" noChangeArrowheads="1"/>
          </p:cNvPicPr>
          <p:nvPr/>
        </p:nvPicPr>
        <p:blipFill>
          <a:blip r:embed="rId4" cstate="print"/>
          <a:srcRect/>
          <a:stretch>
            <a:fillRect/>
          </a:stretch>
        </p:blipFill>
        <p:spPr bwMode="auto">
          <a:xfrm>
            <a:off x="4876800" y="-1"/>
            <a:ext cx="4876800" cy="4852293"/>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667000"/>
            <a:ext cx="4114800" cy="2590800"/>
          </a:xfrm>
        </p:spPr>
        <p:txBody>
          <a:bodyPr>
            <a:normAutofit/>
          </a:bodyPr>
          <a:lstStyle/>
          <a:p>
            <a:pPr marL="514350" indent="-514350">
              <a:buFont typeface="Arial" pitchFamily="34" charset="0"/>
              <a:buAutoNum type="arabicPeriod"/>
            </a:pPr>
            <a:r>
              <a:rPr lang="en-US" dirty="0" smtClean="0"/>
              <a:t>it </a:t>
            </a:r>
            <a:r>
              <a:rPr lang="en-US" dirty="0"/>
              <a:t>chooses point </a:t>
            </a:r>
            <a:r>
              <a:rPr lang="en-US" i="1" dirty="0" smtClean="0"/>
              <a:t>A</a:t>
            </a:r>
            <a:r>
              <a:rPr lang="en-US" dirty="0" smtClean="0"/>
              <a:t>.</a:t>
            </a:r>
          </a:p>
          <a:p>
            <a:pPr marL="514350" indent="-514350">
              <a:buFont typeface="Arial" pitchFamily="34" charset="0"/>
              <a:buAutoNum type="arabicPeriod"/>
            </a:pPr>
            <a:r>
              <a:rPr lang="en-US" dirty="0" smtClean="0"/>
              <a:t>it </a:t>
            </a:r>
            <a:r>
              <a:rPr lang="en-US" dirty="0"/>
              <a:t>chooses point </a:t>
            </a:r>
            <a:r>
              <a:rPr lang="en-US" i="1" dirty="0"/>
              <a:t>B</a:t>
            </a:r>
            <a:r>
              <a:rPr lang="en-US" dirty="0" smtClean="0"/>
              <a:t>.</a:t>
            </a:r>
          </a:p>
          <a:p>
            <a:pPr marL="514350" indent="-514350">
              <a:buFont typeface="Arial" pitchFamily="34" charset="0"/>
              <a:buAutoNum type="arabicPeriod"/>
            </a:pPr>
            <a:r>
              <a:rPr lang="en-US" dirty="0"/>
              <a:t> it chooses point </a:t>
            </a:r>
            <a:r>
              <a:rPr lang="en-US" i="1" dirty="0"/>
              <a:t>C</a:t>
            </a:r>
            <a:r>
              <a:rPr lang="en-US" dirty="0" smtClean="0"/>
              <a:t>.</a:t>
            </a:r>
          </a:p>
          <a:p>
            <a:pPr marL="514350" indent="-514350">
              <a:buFont typeface="Arial" pitchFamily="34" charset="0"/>
              <a:buAutoNum type="arabicPeriod"/>
            </a:pPr>
            <a:r>
              <a:rPr lang="en-US" dirty="0"/>
              <a:t> it chooses point </a:t>
            </a:r>
            <a:r>
              <a:rPr lang="en-US" i="1" dirty="0"/>
              <a:t>D</a:t>
            </a:r>
            <a:r>
              <a:rPr lang="en-US" dirty="0"/>
              <a:t>.</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4800600" cy="2667000"/>
          </a:xfrm>
        </p:spPr>
        <p:txBody>
          <a:bodyPr>
            <a:normAutofit fontScale="90000"/>
          </a:bodyPr>
          <a:lstStyle/>
          <a:p>
            <a:pPr algn="l"/>
            <a:r>
              <a:rPr lang="en-US" b="1" dirty="0" smtClean="0">
                <a:solidFill>
                  <a:srgbClr val="0070C0"/>
                </a:solidFill>
              </a:rPr>
              <a:t>6. </a:t>
            </a:r>
            <a:r>
              <a:rPr lang="en-US" sz="4000" b="1" dirty="0">
                <a:solidFill>
                  <a:srgbClr val="0070C0"/>
                </a:solidFill>
              </a:rPr>
              <a:t>Other things equal, this economy will achieve the most rapid rate of growth if:</a:t>
            </a:r>
            <a:r>
              <a:rPr lang="en-US" sz="4000" dirty="0">
                <a:solidFill>
                  <a:srgbClr val="0070C0"/>
                </a:solidFill>
              </a:rPr>
              <a:t> </a:t>
            </a:r>
          </a:p>
        </p:txBody>
      </p:sp>
      <p:pic>
        <p:nvPicPr>
          <p:cNvPr id="8195" name="Picture 11"/>
          <p:cNvPicPr>
            <a:picLocks noChangeAspect="1" noChangeArrowheads="1"/>
          </p:cNvPicPr>
          <p:nvPr/>
        </p:nvPicPr>
        <p:blipFill>
          <a:blip r:embed="rId5" cstate="print"/>
          <a:srcRect/>
          <a:stretch>
            <a:fillRect/>
          </a:stretch>
        </p:blipFill>
        <p:spPr bwMode="auto">
          <a:xfrm>
            <a:off x="4876800" y="-1"/>
            <a:ext cx="4876800" cy="4852293"/>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667000"/>
            <a:ext cx="4114800" cy="2590800"/>
          </a:xfrm>
        </p:spPr>
        <p:txBody>
          <a:bodyPr>
            <a:normAutofit/>
          </a:bodyPr>
          <a:lstStyle/>
          <a:p>
            <a:pPr marL="514350" indent="-514350">
              <a:buFont typeface="Arial" pitchFamily="34" charset="0"/>
              <a:buAutoNum type="arabicPeriod"/>
            </a:pPr>
            <a:r>
              <a:rPr lang="en-US" dirty="0" smtClean="0"/>
              <a:t>it </a:t>
            </a:r>
            <a:r>
              <a:rPr lang="en-US" dirty="0"/>
              <a:t>chooses point </a:t>
            </a:r>
            <a:r>
              <a:rPr lang="en-US" i="1" dirty="0" smtClean="0"/>
              <a:t>A</a:t>
            </a:r>
            <a:r>
              <a:rPr lang="en-US" dirty="0" smtClean="0"/>
              <a:t>.</a:t>
            </a:r>
          </a:p>
          <a:p>
            <a:pPr marL="514350" indent="-514350">
              <a:buFont typeface="Arial" pitchFamily="34" charset="0"/>
              <a:buAutoNum type="arabicPeriod"/>
            </a:pPr>
            <a:r>
              <a:rPr lang="en-US" dirty="0" smtClean="0"/>
              <a:t>it </a:t>
            </a:r>
            <a:r>
              <a:rPr lang="en-US" dirty="0"/>
              <a:t>chooses point </a:t>
            </a:r>
            <a:r>
              <a:rPr lang="en-US" i="1" dirty="0"/>
              <a:t>B</a:t>
            </a:r>
            <a:r>
              <a:rPr lang="en-US" dirty="0" smtClean="0"/>
              <a:t>.</a:t>
            </a:r>
          </a:p>
          <a:p>
            <a:pPr marL="514350" indent="-514350">
              <a:buFont typeface="Arial" pitchFamily="34" charset="0"/>
              <a:buAutoNum type="arabicPeriod"/>
            </a:pPr>
            <a:r>
              <a:rPr lang="en-US" dirty="0"/>
              <a:t> it chooses point </a:t>
            </a:r>
            <a:r>
              <a:rPr lang="en-US" i="1" dirty="0"/>
              <a:t>C</a:t>
            </a:r>
            <a:r>
              <a:rPr lang="en-US" dirty="0" smtClean="0"/>
              <a:t>.</a:t>
            </a:r>
          </a:p>
          <a:p>
            <a:pPr marL="514350" indent="-514350">
              <a:buFont typeface="Arial" pitchFamily="34" charset="0"/>
              <a:buAutoNum type="arabicPeriod"/>
            </a:pPr>
            <a:r>
              <a:rPr lang="en-US" dirty="0"/>
              <a:t> it chooses point </a:t>
            </a:r>
            <a:r>
              <a:rPr lang="en-US" i="1" dirty="0"/>
              <a:t>D</a:t>
            </a:r>
            <a:r>
              <a:rPr lang="en-US" dirty="0"/>
              <a:t>.</a:t>
            </a:r>
          </a:p>
        </p:txBody>
      </p:sp>
      <p:sp>
        <p:nvSpPr>
          <p:cNvPr id="9" name="CorShape1"/>
          <p:cNvSpPr/>
          <p:nvPr>
            <p:custDataLst>
              <p:tags r:id="rId3"/>
            </p:custDataLst>
          </p:nvPr>
        </p:nvSpPr>
        <p:spPr>
          <a:xfrm rot="10800000">
            <a:off x="228600" y="2743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685799"/>
          </a:xfrm>
        </p:spPr>
        <p:txBody>
          <a:bodyPr>
            <a:normAutofit fontScale="90000"/>
          </a:bodyPr>
          <a:lstStyle/>
          <a:p>
            <a:r>
              <a:rPr lang="en-US" b="1" dirty="0" smtClean="0"/>
              <a:t>Exam 1 Review</a:t>
            </a:r>
            <a:endParaRPr lang="en-US" b="1" dirty="0"/>
          </a:p>
        </p:txBody>
      </p:sp>
      <p:sp>
        <p:nvSpPr>
          <p:cNvPr id="3" name="Subtitle 2"/>
          <p:cNvSpPr>
            <a:spLocks noGrp="1"/>
          </p:cNvSpPr>
          <p:nvPr>
            <p:ph type="subTitle" idx="1"/>
          </p:nvPr>
        </p:nvSpPr>
        <p:spPr>
          <a:xfrm>
            <a:off x="381000" y="1447800"/>
            <a:ext cx="8153400" cy="4191000"/>
          </a:xfrm>
        </p:spPr>
        <p:txBody>
          <a:bodyPr>
            <a:normAutofit fontScale="85000" lnSpcReduction="20000"/>
          </a:bodyPr>
          <a:lstStyle/>
          <a:p>
            <a:pPr algn="l"/>
            <a:r>
              <a:rPr lang="en-US" dirty="0" smtClean="0">
                <a:solidFill>
                  <a:schemeClr val="tx1"/>
                </a:solidFill>
              </a:rPr>
              <a:t>Exam 1 covers:</a:t>
            </a:r>
          </a:p>
          <a:p>
            <a:pPr marL="914400" lvl="1" indent="-457200" algn="l">
              <a:buFont typeface="Arial" pitchFamily="34" charset="0"/>
              <a:buChar char="•"/>
            </a:pPr>
            <a:r>
              <a:rPr lang="en-US" dirty="0" smtClean="0">
                <a:solidFill>
                  <a:schemeClr val="tx1"/>
                </a:solidFill>
              </a:rPr>
              <a:t>5Es</a:t>
            </a:r>
          </a:p>
          <a:p>
            <a:pPr marL="914400" lvl="1" indent="-457200" algn="l">
              <a:buFont typeface="Arial" pitchFamily="34" charset="0"/>
              <a:buChar char="•"/>
            </a:pPr>
            <a:r>
              <a:rPr lang="en-US" dirty="0" smtClean="0">
                <a:solidFill>
                  <a:schemeClr val="tx1"/>
                </a:solidFill>
              </a:rPr>
              <a:t>Lessons 1a, 1b, 1c, 1d</a:t>
            </a:r>
          </a:p>
          <a:p>
            <a:pPr marL="914400" lvl="1" indent="-457200" algn="l">
              <a:buFont typeface="Arial" pitchFamily="34" charset="0"/>
              <a:buChar char="•"/>
            </a:pPr>
            <a:r>
              <a:rPr lang="en-US" dirty="0" smtClean="0">
                <a:solidFill>
                  <a:schemeClr val="tx1"/>
                </a:solidFill>
              </a:rPr>
              <a:t>Lesson 2a</a:t>
            </a:r>
          </a:p>
          <a:p>
            <a:pPr marL="914400" lvl="1" indent="-457200" algn="l">
              <a:buFont typeface="Arial" pitchFamily="34" charset="0"/>
              <a:buChar char="•"/>
            </a:pPr>
            <a:r>
              <a:rPr lang="en-US" dirty="0" smtClean="0">
                <a:solidFill>
                  <a:schemeClr val="tx1"/>
                </a:solidFill>
              </a:rPr>
              <a:t>Lessons 3a, 3b, 3c</a:t>
            </a:r>
          </a:p>
          <a:p>
            <a:pPr marL="914400" lvl="1" indent="-457200" algn="l">
              <a:buFont typeface="Arial" pitchFamily="34" charset="0"/>
              <a:buChar char="•"/>
            </a:pPr>
            <a:r>
              <a:rPr lang="en-US" dirty="0" smtClean="0">
                <a:solidFill>
                  <a:schemeClr val="tx1"/>
                </a:solidFill>
              </a:rPr>
              <a:t>Lessons 5a, 5b</a:t>
            </a:r>
          </a:p>
          <a:p>
            <a:pPr marL="914400" lvl="1" indent="-457200" algn="l"/>
            <a:endParaRPr lang="en-US" dirty="0" smtClean="0">
              <a:solidFill>
                <a:schemeClr val="tx1"/>
              </a:solidFill>
            </a:endParaRPr>
          </a:p>
          <a:p>
            <a:r>
              <a:rPr lang="en-US" sz="4300" dirty="0" smtClean="0">
                <a:solidFill>
                  <a:schemeClr val="tx1"/>
                </a:solidFill>
              </a:rPr>
              <a:t>Be sure to see the exact textbook pages listed on our “LESSONS” page or MICWEBAPP.</a:t>
            </a:r>
            <a:endParaRPr lang="en-US" sz="4300" dirty="0">
              <a:solidFill>
                <a:schemeClr val="tx1"/>
              </a:solidFill>
            </a:endParaRPr>
          </a:p>
        </p:txBody>
      </p:sp>
    </p:spTree>
    <p:custDataLst>
      <p:tags r:id="rId1"/>
    </p:custDataLst>
    <p:extLst>
      <p:ext uri="{BB962C8B-B14F-4D97-AF65-F5344CB8AC3E}">
        <p14:creationId xmlns:p14="http://schemas.microsoft.com/office/powerpoint/2010/main" val="1833029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1905000"/>
            <a:ext cx="8305800" cy="2133600"/>
          </a:xfrm>
        </p:spPr>
        <p:txBody>
          <a:bodyPr>
            <a:normAutofit/>
          </a:bodyPr>
          <a:lstStyle/>
          <a:p>
            <a:pPr algn="l"/>
            <a:r>
              <a:rPr lang="en-US" sz="2400" b="1" dirty="0">
                <a:latin typeface="Arial" pitchFamily="34" charset="0"/>
                <a:cs typeface="Arial" pitchFamily="34" charset="0"/>
              </a:rPr>
              <a:t>Answer the next </a:t>
            </a:r>
            <a:r>
              <a:rPr lang="en-US" sz="2400" b="1" dirty="0" smtClean="0">
                <a:latin typeface="Arial" pitchFamily="34" charset="0"/>
                <a:cs typeface="Arial" pitchFamily="34" charset="0"/>
              </a:rPr>
              <a:t>question on </a:t>
            </a:r>
            <a:r>
              <a:rPr lang="en-US" sz="2400" b="1" dirty="0">
                <a:latin typeface="Arial" pitchFamily="34" charset="0"/>
                <a:cs typeface="Arial" pitchFamily="34" charset="0"/>
              </a:rPr>
              <a:t>the basis of the </a:t>
            </a:r>
            <a:r>
              <a:rPr lang="en-US" sz="2400" b="1" dirty="0" smtClean="0">
                <a:latin typeface="Arial" pitchFamily="34" charset="0"/>
                <a:cs typeface="Arial" pitchFamily="34" charset="0"/>
              </a:rPr>
              <a:t>above </a:t>
            </a:r>
            <a:r>
              <a:rPr lang="en-US" sz="2400" b="1" dirty="0">
                <a:latin typeface="Arial" pitchFamily="34" charset="0"/>
                <a:cs typeface="Arial" pitchFamily="34" charset="0"/>
              </a:rPr>
              <a:t>information for four highway programs of increasing scope. All figures are in millions of dollars</a:t>
            </a:r>
            <a:r>
              <a:rPr lang="en-US" sz="2400" b="1" dirty="0" smtClean="0">
                <a:latin typeface="Arial" pitchFamily="34" charset="0"/>
                <a:cs typeface="Arial" pitchFamily="34" charset="0"/>
              </a:rPr>
              <a:t>.</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7. Which alternative should the government build?</a:t>
            </a:r>
            <a:endParaRPr lang="en-US" sz="2400" dirty="0">
              <a:latin typeface="Arial" pitchFamily="34" charset="0"/>
              <a:cs typeface="Arial" pitchFamily="34" charset="0"/>
            </a:endParaRPr>
          </a:p>
        </p:txBody>
      </p:sp>
      <p:pic>
        <p:nvPicPr>
          <p:cNvPr id="9219" name="Picture 295"/>
          <p:cNvPicPr>
            <a:picLocks noChangeAspect="1" noChangeArrowheads="1"/>
          </p:cNvPicPr>
          <p:nvPr/>
        </p:nvPicPr>
        <p:blipFill>
          <a:blip r:embed="rId4" cstate="print"/>
          <a:srcRect/>
          <a:stretch>
            <a:fillRect/>
          </a:stretch>
        </p:blipFill>
        <p:spPr bwMode="auto">
          <a:xfrm>
            <a:off x="0" y="0"/>
            <a:ext cx="8516470"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4038600"/>
            <a:ext cx="2057400" cy="1752600"/>
          </a:xfrm>
        </p:spPr>
        <p:txBody>
          <a:bodyPr>
            <a:normAutofit fontScale="85000" lnSpcReduction="20000"/>
          </a:bodyPr>
          <a:lstStyle/>
          <a:p>
            <a:pPr marL="514350" indent="-514350">
              <a:buFont typeface="Arial" pitchFamily="34" charset="0"/>
              <a:buAutoNum type="arabicPeriod"/>
            </a:pPr>
            <a:r>
              <a:rPr lang="en-US" i="1" dirty="0" smtClean="0"/>
              <a:t>A</a:t>
            </a:r>
            <a:endParaRPr lang="en-US" dirty="0" smtClean="0"/>
          </a:p>
          <a:p>
            <a:pPr marL="514350" indent="-514350">
              <a:buFont typeface="Arial" pitchFamily="34" charset="0"/>
              <a:buAutoNum type="arabicPeriod"/>
            </a:pPr>
            <a:r>
              <a:rPr lang="en-US" i="1" dirty="0" smtClean="0"/>
              <a:t>B</a:t>
            </a:r>
            <a:endParaRPr lang="en-US" dirty="0" smtClean="0"/>
          </a:p>
          <a:p>
            <a:pPr marL="514350" indent="-514350">
              <a:buFont typeface="Arial" pitchFamily="34" charset="0"/>
              <a:buAutoNum type="arabicPeriod"/>
            </a:pPr>
            <a:r>
              <a:rPr lang="en-US" i="1" dirty="0" smtClean="0"/>
              <a:t>C</a:t>
            </a:r>
            <a:endParaRPr lang="en-US" dirty="0" smtClean="0"/>
          </a:p>
          <a:p>
            <a:pPr marL="514350" indent="-514350">
              <a:buFont typeface="Arial" pitchFamily="34" charset="0"/>
              <a:buAutoNum type="arabicPeriod"/>
            </a:pPr>
            <a:r>
              <a:rPr lang="en-US" i="1" dirty="0" smtClean="0"/>
              <a:t>D</a:t>
            </a:r>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1905000"/>
            <a:ext cx="8305800" cy="2133600"/>
          </a:xfrm>
        </p:spPr>
        <p:txBody>
          <a:bodyPr>
            <a:normAutofit/>
          </a:bodyPr>
          <a:lstStyle/>
          <a:p>
            <a:pPr algn="l"/>
            <a:r>
              <a:rPr lang="en-US" sz="2400" b="1" dirty="0">
                <a:solidFill>
                  <a:srgbClr val="0070C0"/>
                </a:solidFill>
                <a:latin typeface="Arial" pitchFamily="34" charset="0"/>
                <a:cs typeface="Arial" pitchFamily="34" charset="0"/>
              </a:rPr>
              <a:t>Answer the next </a:t>
            </a:r>
            <a:r>
              <a:rPr lang="en-US" sz="2400" b="1" dirty="0" smtClean="0">
                <a:solidFill>
                  <a:srgbClr val="0070C0"/>
                </a:solidFill>
                <a:latin typeface="Arial" pitchFamily="34" charset="0"/>
                <a:cs typeface="Arial" pitchFamily="34" charset="0"/>
              </a:rPr>
              <a:t>question on </a:t>
            </a:r>
            <a:r>
              <a:rPr lang="en-US" sz="2400" b="1" dirty="0">
                <a:solidFill>
                  <a:srgbClr val="0070C0"/>
                </a:solidFill>
                <a:latin typeface="Arial" pitchFamily="34" charset="0"/>
                <a:cs typeface="Arial" pitchFamily="34" charset="0"/>
              </a:rPr>
              <a:t>the basis of </a:t>
            </a:r>
            <a:r>
              <a:rPr lang="en-US" sz="2400" b="1" dirty="0" smtClean="0">
                <a:solidFill>
                  <a:srgbClr val="0070C0"/>
                </a:solidFill>
                <a:latin typeface="Arial" pitchFamily="34" charset="0"/>
                <a:cs typeface="Arial" pitchFamily="34" charset="0"/>
              </a:rPr>
              <a:t>the above information </a:t>
            </a:r>
            <a:r>
              <a:rPr lang="en-US" sz="2400" b="1" dirty="0">
                <a:solidFill>
                  <a:srgbClr val="0070C0"/>
                </a:solidFill>
                <a:latin typeface="Arial" pitchFamily="34" charset="0"/>
                <a:cs typeface="Arial" pitchFamily="34" charset="0"/>
              </a:rPr>
              <a:t>for four highway programs of increasing scope. All figures are in millions of dollars</a:t>
            </a:r>
            <a:r>
              <a:rPr lang="en-US" sz="2400" b="1" dirty="0" smtClean="0">
                <a:solidFill>
                  <a:srgbClr val="0070C0"/>
                </a:solidFill>
                <a:latin typeface="Arial" pitchFamily="34" charset="0"/>
                <a:cs typeface="Arial" pitchFamily="34" charset="0"/>
              </a:rPr>
              <a:t>.</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7. Which alternative should the government build?</a:t>
            </a:r>
            <a:endParaRPr lang="en-US" sz="2400" dirty="0">
              <a:solidFill>
                <a:srgbClr val="0070C0"/>
              </a:solidFill>
              <a:latin typeface="Arial" pitchFamily="34" charset="0"/>
              <a:cs typeface="Arial" pitchFamily="34" charset="0"/>
            </a:endParaRPr>
          </a:p>
        </p:txBody>
      </p:sp>
      <p:pic>
        <p:nvPicPr>
          <p:cNvPr id="9219" name="Picture 295"/>
          <p:cNvPicPr>
            <a:picLocks noChangeAspect="1" noChangeArrowheads="1"/>
          </p:cNvPicPr>
          <p:nvPr/>
        </p:nvPicPr>
        <p:blipFill>
          <a:blip r:embed="rId5" cstate="print"/>
          <a:srcRect/>
          <a:stretch>
            <a:fillRect/>
          </a:stretch>
        </p:blipFill>
        <p:spPr bwMode="auto">
          <a:xfrm>
            <a:off x="0" y="0"/>
            <a:ext cx="8516470" cy="1905000"/>
          </a:xfrm>
          <a:prstGeom prst="rect">
            <a:avLst/>
          </a:prstGeom>
          <a:noFill/>
          <a:ln w="9525">
            <a:noFill/>
            <a:miter lim="800000"/>
            <a:headEnd/>
            <a:tailEnd/>
          </a:ln>
        </p:spPr>
      </p:pic>
      <p:sp>
        <p:nvSpPr>
          <p:cNvPr id="7" name="CorShape1"/>
          <p:cNvSpPr/>
          <p:nvPr>
            <p:custDataLst>
              <p:tags r:id="rId2"/>
            </p:custDataLst>
          </p:nvPr>
        </p:nvSpPr>
        <p:spPr>
          <a:xfrm rot="10800000">
            <a:off x="381000" y="4419600"/>
            <a:ext cx="241300" cy="241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4038600"/>
            <a:ext cx="2057400" cy="1752600"/>
          </a:xfrm>
        </p:spPr>
        <p:txBody>
          <a:bodyPr>
            <a:normAutofit fontScale="85000" lnSpcReduction="20000"/>
          </a:bodyPr>
          <a:lstStyle/>
          <a:p>
            <a:pPr marL="514350" indent="-514350">
              <a:buFont typeface="Arial" pitchFamily="34" charset="0"/>
              <a:buAutoNum type="arabicPeriod"/>
            </a:pPr>
            <a:r>
              <a:rPr lang="en-US" i="1" dirty="0" smtClean="0"/>
              <a:t>A</a:t>
            </a:r>
            <a:endParaRPr lang="en-US" dirty="0" smtClean="0"/>
          </a:p>
          <a:p>
            <a:pPr marL="514350" indent="-514350">
              <a:buFont typeface="Arial" pitchFamily="34" charset="0"/>
              <a:buAutoNum type="arabicPeriod"/>
            </a:pPr>
            <a:r>
              <a:rPr lang="en-US" i="1" dirty="0" smtClean="0"/>
              <a:t>B</a:t>
            </a:r>
            <a:endParaRPr lang="en-US" dirty="0" smtClean="0"/>
          </a:p>
          <a:p>
            <a:pPr marL="514350" indent="-514350">
              <a:buFont typeface="Arial" pitchFamily="34" charset="0"/>
              <a:buAutoNum type="arabicPeriod"/>
            </a:pPr>
            <a:r>
              <a:rPr lang="en-US" i="1" dirty="0" smtClean="0"/>
              <a:t>C</a:t>
            </a:r>
            <a:endParaRPr lang="en-US" dirty="0" smtClean="0"/>
          </a:p>
          <a:p>
            <a:pPr marL="514350" indent="-514350">
              <a:buFont typeface="Arial" pitchFamily="34" charset="0"/>
              <a:buAutoNum type="arabicPeriod"/>
            </a:pPr>
            <a:r>
              <a:rPr lang="en-US" i="1" dirty="0" smtClean="0"/>
              <a:t>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1143000"/>
          </a:xfrm>
        </p:spPr>
        <p:txBody>
          <a:bodyPr/>
          <a:lstStyle/>
          <a:p>
            <a:pPr algn="l"/>
            <a:r>
              <a:rPr lang="en-US" b="1" dirty="0" smtClean="0"/>
              <a:t>8. If the MB &lt; MC, then:</a:t>
            </a:r>
            <a:endParaRPr lang="en-US" b="1" dirty="0"/>
          </a:p>
        </p:txBody>
      </p:sp>
      <p:sp>
        <p:nvSpPr>
          <p:cNvPr id="3" name="TPAnswers"/>
          <p:cNvSpPr>
            <a:spLocks noGrp="1"/>
          </p:cNvSpPr>
          <p:nvPr>
            <p:ph type="body" idx="1"/>
            <p:custDataLst>
              <p:tags r:id="rId2"/>
            </p:custDataLst>
          </p:nvPr>
        </p:nvSpPr>
        <p:spPr>
          <a:xfrm>
            <a:off x="533400" y="1066800"/>
            <a:ext cx="4114800" cy="4525963"/>
          </a:xfrm>
        </p:spPr>
        <p:txBody>
          <a:bodyPr>
            <a:normAutofit/>
          </a:bodyPr>
          <a:lstStyle/>
          <a:p>
            <a:pPr marL="514350" indent="-514350">
              <a:buFont typeface="Arial" pitchFamily="34" charset="0"/>
              <a:buAutoNum type="arabicPeriod"/>
            </a:pPr>
            <a:r>
              <a:rPr lang="en-US" dirty="0" smtClean="0"/>
              <a:t>You should do more</a:t>
            </a:r>
          </a:p>
          <a:p>
            <a:pPr marL="514350" indent="-514350">
              <a:buFont typeface="Arial" pitchFamily="34" charset="0"/>
              <a:buAutoNum type="arabicPeriod"/>
            </a:pPr>
            <a:r>
              <a:rPr lang="en-US" dirty="0" smtClean="0"/>
              <a:t>You should do less</a:t>
            </a:r>
          </a:p>
          <a:p>
            <a:pPr marL="514350" indent="-514350">
              <a:buFont typeface="Arial" pitchFamily="34" charset="0"/>
              <a:buAutoNum type="arabicPeriod"/>
            </a:pPr>
            <a:r>
              <a:rPr lang="en-US" dirty="0" smtClean="0"/>
              <a:t>The result is optimal</a:t>
            </a:r>
          </a:p>
          <a:p>
            <a:pPr marL="514350" indent="-514350">
              <a:buFont typeface="Arial" pitchFamily="34" charset="0"/>
              <a:buAutoNum type="arabicPeriod"/>
            </a:pPr>
            <a:r>
              <a:rPr lang="en-US" dirty="0" smtClean="0"/>
              <a:t>The best choice was made</a:t>
            </a:r>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1143000"/>
          </a:xfrm>
        </p:spPr>
        <p:txBody>
          <a:bodyPr/>
          <a:lstStyle/>
          <a:p>
            <a:pPr algn="l"/>
            <a:r>
              <a:rPr lang="en-US" b="1" dirty="0" smtClean="0">
                <a:solidFill>
                  <a:srgbClr val="0070C0"/>
                </a:solidFill>
              </a:rPr>
              <a:t>8. If the MB &lt; MC, then:</a:t>
            </a:r>
            <a:endParaRPr lang="en-US" b="1" dirty="0">
              <a:solidFill>
                <a:srgbClr val="0070C0"/>
              </a:solidFill>
            </a:endParaRPr>
          </a:p>
        </p:txBody>
      </p:sp>
      <p:sp>
        <p:nvSpPr>
          <p:cNvPr id="3" name="TPAnswers"/>
          <p:cNvSpPr>
            <a:spLocks noGrp="1"/>
          </p:cNvSpPr>
          <p:nvPr>
            <p:ph type="body" idx="1"/>
            <p:custDataLst>
              <p:tags r:id="rId2"/>
            </p:custDataLst>
          </p:nvPr>
        </p:nvSpPr>
        <p:spPr>
          <a:xfrm>
            <a:off x="533400" y="1066800"/>
            <a:ext cx="4114800" cy="4525963"/>
          </a:xfrm>
        </p:spPr>
        <p:txBody>
          <a:bodyPr>
            <a:normAutofit/>
          </a:bodyPr>
          <a:lstStyle/>
          <a:p>
            <a:pPr marL="514350" indent="-514350">
              <a:buFont typeface="Arial" pitchFamily="34" charset="0"/>
              <a:buAutoNum type="arabicPeriod"/>
            </a:pPr>
            <a:r>
              <a:rPr lang="en-US" dirty="0" smtClean="0"/>
              <a:t>You should do more</a:t>
            </a:r>
          </a:p>
          <a:p>
            <a:pPr marL="514350" indent="-514350">
              <a:buFont typeface="Arial" pitchFamily="34" charset="0"/>
              <a:buAutoNum type="arabicPeriod"/>
            </a:pPr>
            <a:r>
              <a:rPr lang="en-US" dirty="0" smtClean="0"/>
              <a:t>You should do less</a:t>
            </a:r>
          </a:p>
          <a:p>
            <a:pPr marL="514350" indent="-514350">
              <a:buFont typeface="Arial" pitchFamily="34" charset="0"/>
              <a:buAutoNum type="arabicPeriod"/>
            </a:pPr>
            <a:r>
              <a:rPr lang="en-US" dirty="0" smtClean="0"/>
              <a:t>The result is optimal</a:t>
            </a:r>
          </a:p>
          <a:p>
            <a:pPr marL="514350" indent="-514350">
              <a:buFont typeface="Arial" pitchFamily="34" charset="0"/>
              <a:buAutoNum type="arabicPeriod"/>
            </a:pPr>
            <a:r>
              <a:rPr lang="en-US" dirty="0" smtClean="0"/>
              <a:t>The best choice was made</a:t>
            </a:r>
            <a:endParaRPr lang="en-US" dirty="0"/>
          </a:p>
        </p:txBody>
      </p:sp>
      <p:sp>
        <p:nvSpPr>
          <p:cNvPr id="7" name="CorShape1"/>
          <p:cNvSpPr/>
          <p:nvPr>
            <p:custDataLst>
              <p:tags r:id="rId3"/>
            </p:custDataLst>
          </p:nvPr>
        </p:nvSpPr>
        <p:spPr>
          <a:xfrm rot="10800000">
            <a:off x="228600" y="1752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8686800" cy="1600200"/>
          </a:xfrm>
        </p:spPr>
        <p:txBody>
          <a:bodyPr>
            <a:normAutofit/>
          </a:bodyPr>
          <a:lstStyle/>
          <a:p>
            <a:pPr algn="l"/>
            <a:r>
              <a:rPr lang="en-US" sz="3200" b="1" dirty="0" smtClean="0"/>
              <a:t>9. Which of the following is a distinguishing feature of the command system?</a:t>
            </a:r>
            <a:endParaRPr lang="en-US" sz="3200" b="1" dirty="0"/>
          </a:p>
        </p:txBody>
      </p:sp>
      <p:sp>
        <p:nvSpPr>
          <p:cNvPr id="3" name="TPAnswers"/>
          <p:cNvSpPr>
            <a:spLocks noGrp="1"/>
          </p:cNvSpPr>
          <p:nvPr>
            <p:ph type="body" idx="1"/>
            <p:custDataLst>
              <p:tags r:id="rId2"/>
            </p:custDataLst>
          </p:nvPr>
        </p:nvSpPr>
        <p:spPr>
          <a:xfrm>
            <a:off x="457200" y="1676400"/>
            <a:ext cx="6629400" cy="4038601"/>
          </a:xfrm>
        </p:spPr>
        <p:txBody>
          <a:bodyPr>
            <a:normAutofit/>
          </a:bodyPr>
          <a:lstStyle/>
          <a:p>
            <a:pPr marL="514350" indent="-514350">
              <a:buFont typeface="Arial" pitchFamily="34" charset="0"/>
              <a:buAutoNum type="arabicPeriod"/>
            </a:pPr>
            <a:r>
              <a:rPr lang="en-US" dirty="0" smtClean="0"/>
              <a:t>Private ownership of capital</a:t>
            </a:r>
          </a:p>
          <a:p>
            <a:pPr marL="514350" indent="-514350">
              <a:buFont typeface="Arial" pitchFamily="34" charset="0"/>
              <a:buAutoNum type="arabicPeriod"/>
            </a:pPr>
            <a:r>
              <a:rPr lang="en-US" dirty="0" smtClean="0"/>
              <a:t>Central planning</a:t>
            </a:r>
          </a:p>
          <a:p>
            <a:pPr marL="514350" indent="-514350">
              <a:buFont typeface="Arial" pitchFamily="34" charset="0"/>
              <a:buAutoNum type="arabicPeriod"/>
            </a:pPr>
            <a:r>
              <a:rPr lang="en-US" dirty="0" smtClean="0"/>
              <a:t>Heavy reliance on markets</a:t>
            </a:r>
          </a:p>
          <a:p>
            <a:pPr marL="514350" indent="-514350">
              <a:buFont typeface="Arial" pitchFamily="34" charset="0"/>
              <a:buAutoNum type="arabicPeriod"/>
            </a:pPr>
            <a:r>
              <a:rPr lang="en-US" dirty="0" smtClean="0"/>
              <a:t>Widespread dispersion of economic power</a:t>
            </a:r>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8686800" cy="1600200"/>
          </a:xfrm>
        </p:spPr>
        <p:txBody>
          <a:bodyPr>
            <a:normAutofit/>
          </a:bodyPr>
          <a:lstStyle/>
          <a:p>
            <a:pPr algn="l"/>
            <a:r>
              <a:rPr lang="en-US" sz="3200" b="1" dirty="0" smtClean="0">
                <a:solidFill>
                  <a:srgbClr val="0070C0"/>
                </a:solidFill>
              </a:rPr>
              <a:t>9. Which of the following is a distinguishing feature of the command system?</a:t>
            </a:r>
            <a:endParaRPr lang="en-US" sz="3200" b="1" dirty="0">
              <a:solidFill>
                <a:srgbClr val="0070C0"/>
              </a:solidFill>
            </a:endParaRPr>
          </a:p>
        </p:txBody>
      </p:sp>
      <p:sp>
        <p:nvSpPr>
          <p:cNvPr id="3" name="TPAnswers"/>
          <p:cNvSpPr>
            <a:spLocks noGrp="1"/>
          </p:cNvSpPr>
          <p:nvPr>
            <p:ph type="body" idx="1"/>
            <p:custDataLst>
              <p:tags r:id="rId2"/>
            </p:custDataLst>
          </p:nvPr>
        </p:nvSpPr>
        <p:spPr>
          <a:xfrm>
            <a:off x="457200" y="1676400"/>
            <a:ext cx="6629400" cy="4038601"/>
          </a:xfrm>
        </p:spPr>
        <p:txBody>
          <a:bodyPr>
            <a:normAutofit/>
          </a:bodyPr>
          <a:lstStyle/>
          <a:p>
            <a:pPr marL="514350" indent="-514350">
              <a:buFont typeface="Arial" pitchFamily="34" charset="0"/>
              <a:buAutoNum type="arabicPeriod"/>
            </a:pPr>
            <a:r>
              <a:rPr lang="en-US" dirty="0" smtClean="0"/>
              <a:t>Private ownership of capital</a:t>
            </a:r>
          </a:p>
          <a:p>
            <a:pPr marL="514350" indent="-514350">
              <a:buFont typeface="Arial" pitchFamily="34" charset="0"/>
              <a:buAutoNum type="arabicPeriod"/>
            </a:pPr>
            <a:r>
              <a:rPr lang="en-US" dirty="0" smtClean="0"/>
              <a:t>Central planning</a:t>
            </a:r>
          </a:p>
          <a:p>
            <a:pPr marL="514350" indent="-514350">
              <a:buFont typeface="Arial" pitchFamily="34" charset="0"/>
              <a:buAutoNum type="arabicPeriod"/>
            </a:pPr>
            <a:r>
              <a:rPr lang="en-US" dirty="0" smtClean="0"/>
              <a:t>Heavy reliance on markets</a:t>
            </a:r>
          </a:p>
          <a:p>
            <a:pPr marL="514350" indent="-514350">
              <a:buFont typeface="Arial" pitchFamily="34" charset="0"/>
              <a:buAutoNum type="arabicPeriod"/>
            </a:pPr>
            <a:r>
              <a:rPr lang="en-US" dirty="0" smtClean="0"/>
              <a:t>Widespread dispersion of economic power</a:t>
            </a:r>
            <a:endParaRPr lang="en-US" dirty="0"/>
          </a:p>
        </p:txBody>
      </p:sp>
      <p:sp>
        <p:nvSpPr>
          <p:cNvPr id="5" name="CorShape1"/>
          <p:cNvSpPr/>
          <p:nvPr>
            <p:custDataLst>
              <p:tags r:id="rId3"/>
            </p:custDataLst>
          </p:nvPr>
        </p:nvSpPr>
        <p:spPr>
          <a:xfrm rot="10800000">
            <a:off x="233679" y="24384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229600" cy="1066800"/>
          </a:xfrm>
        </p:spPr>
        <p:txBody>
          <a:bodyPr>
            <a:normAutofit fontScale="90000"/>
          </a:bodyPr>
          <a:lstStyle/>
          <a:p>
            <a:pPr algn="l"/>
            <a:r>
              <a:rPr lang="en-US" b="1" dirty="0" smtClean="0"/>
              <a:t>10. Economic profits in an industry suggest the </a:t>
            </a:r>
            <a:r>
              <a:rPr lang="en-US" b="1" dirty="0"/>
              <a:t>industry (Lesson 2a):</a:t>
            </a:r>
            <a:endParaRPr lang="en-US" b="1" dirty="0"/>
          </a:p>
        </p:txBody>
      </p:sp>
      <p:sp>
        <p:nvSpPr>
          <p:cNvPr id="3" name="TPAnswers"/>
          <p:cNvSpPr>
            <a:spLocks noGrp="1"/>
          </p:cNvSpPr>
          <p:nvPr>
            <p:ph type="body" idx="1"/>
            <p:custDataLst>
              <p:tags r:id="rId2"/>
            </p:custDataLst>
          </p:nvPr>
        </p:nvSpPr>
        <p:spPr>
          <a:xfrm>
            <a:off x="457200" y="1524000"/>
            <a:ext cx="6172200" cy="3810000"/>
          </a:xfrm>
        </p:spPr>
        <p:txBody>
          <a:bodyPr>
            <a:normAutofit/>
          </a:bodyPr>
          <a:lstStyle/>
          <a:p>
            <a:pPr marL="514350" indent="-514350">
              <a:buFont typeface="Arial" pitchFamily="34" charset="0"/>
              <a:buAutoNum type="arabicPeriod"/>
            </a:pPr>
            <a:r>
              <a:rPr lang="en-US" dirty="0" smtClean="0"/>
              <a:t>Can earn more profits by increasing the price</a:t>
            </a:r>
          </a:p>
          <a:p>
            <a:pPr marL="514350" indent="-514350">
              <a:buFont typeface="Arial" pitchFamily="34" charset="0"/>
              <a:buAutoNum type="arabicPeriod"/>
            </a:pPr>
            <a:r>
              <a:rPr lang="en-US" dirty="0" smtClean="0"/>
              <a:t>Should be larger to satisfy consumers</a:t>
            </a:r>
          </a:p>
          <a:p>
            <a:pPr marL="514350" indent="-514350">
              <a:buFont typeface="Arial" pitchFamily="34" charset="0"/>
              <a:buAutoNum type="arabicPeriod"/>
            </a:pPr>
            <a:r>
              <a:rPr lang="en-US" dirty="0" smtClean="0"/>
              <a:t>Has excess capacity</a:t>
            </a:r>
          </a:p>
          <a:p>
            <a:pPr marL="514350" indent="-514350">
              <a:buFont typeface="Arial" pitchFamily="34" charset="0"/>
              <a:buAutoNum type="arabicPeriod"/>
            </a:pPr>
            <a:r>
              <a:rPr lang="en-US" dirty="0" smtClean="0"/>
              <a:t>Is the correct size for consumers</a:t>
            </a: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229600" cy="1066800"/>
          </a:xfrm>
        </p:spPr>
        <p:txBody>
          <a:bodyPr>
            <a:normAutofit fontScale="90000"/>
          </a:bodyPr>
          <a:lstStyle/>
          <a:p>
            <a:pPr algn="l"/>
            <a:r>
              <a:rPr lang="en-US" b="1" dirty="0" smtClean="0">
                <a:solidFill>
                  <a:srgbClr val="0070C0"/>
                </a:solidFill>
              </a:rPr>
              <a:t>10. Economic profits in an industry suggest the industry:</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524000"/>
            <a:ext cx="6172200" cy="3810000"/>
          </a:xfrm>
        </p:spPr>
        <p:txBody>
          <a:bodyPr>
            <a:normAutofit/>
          </a:bodyPr>
          <a:lstStyle/>
          <a:p>
            <a:pPr marL="514350" indent="-514350">
              <a:buFont typeface="Arial" pitchFamily="34" charset="0"/>
              <a:buAutoNum type="arabicPeriod"/>
            </a:pPr>
            <a:r>
              <a:rPr lang="en-US" dirty="0" smtClean="0"/>
              <a:t>Can earn more profits by increasing the price</a:t>
            </a:r>
          </a:p>
          <a:p>
            <a:pPr marL="514350" indent="-514350">
              <a:buFont typeface="Arial" pitchFamily="34" charset="0"/>
              <a:buAutoNum type="arabicPeriod"/>
            </a:pPr>
            <a:r>
              <a:rPr lang="en-US" dirty="0" smtClean="0"/>
              <a:t>Should be larger to satisfy consumers</a:t>
            </a:r>
          </a:p>
          <a:p>
            <a:pPr marL="514350" indent="-514350">
              <a:buFont typeface="Arial" pitchFamily="34" charset="0"/>
              <a:buAutoNum type="arabicPeriod"/>
            </a:pPr>
            <a:r>
              <a:rPr lang="en-US" dirty="0" smtClean="0"/>
              <a:t>Has excess capacity</a:t>
            </a:r>
          </a:p>
          <a:p>
            <a:pPr marL="514350" indent="-514350">
              <a:buFont typeface="Arial" pitchFamily="34" charset="0"/>
              <a:buAutoNum type="arabicPeriod"/>
            </a:pPr>
            <a:r>
              <a:rPr lang="en-US" dirty="0" smtClean="0"/>
              <a:t>Is the correct size for consumers</a:t>
            </a:r>
            <a:endParaRPr lang="en-US" dirty="0"/>
          </a:p>
        </p:txBody>
      </p:sp>
      <p:sp>
        <p:nvSpPr>
          <p:cNvPr id="5" name="CorShape1"/>
          <p:cNvSpPr/>
          <p:nvPr>
            <p:custDataLst>
              <p:tags r:id="rId3"/>
            </p:custDataLst>
          </p:nvPr>
        </p:nvSpPr>
        <p:spPr>
          <a:xfrm rot="10800000">
            <a:off x="152400" y="2590800"/>
            <a:ext cx="518160" cy="32385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7467600" cy="1295400"/>
          </a:xfrm>
        </p:spPr>
        <p:txBody>
          <a:bodyPr>
            <a:normAutofit fontScale="90000"/>
          </a:bodyPr>
          <a:lstStyle/>
          <a:p>
            <a:pPr algn="l"/>
            <a:r>
              <a:rPr lang="en-US" b="1" dirty="0" smtClean="0"/>
              <a:t>11. The “invisible hand” promotes society’s interest because:</a:t>
            </a:r>
            <a:endParaRPr lang="en-US" b="1" dirty="0"/>
          </a:p>
        </p:txBody>
      </p:sp>
      <p:sp>
        <p:nvSpPr>
          <p:cNvPr id="3" name="TPAnswers"/>
          <p:cNvSpPr>
            <a:spLocks noGrp="1"/>
          </p:cNvSpPr>
          <p:nvPr>
            <p:ph type="body" idx="1"/>
            <p:custDataLst>
              <p:tags r:id="rId2"/>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7467600" cy="1295400"/>
          </a:xfrm>
        </p:spPr>
        <p:txBody>
          <a:bodyPr>
            <a:normAutofit fontScale="90000"/>
          </a:bodyPr>
          <a:lstStyle/>
          <a:p>
            <a:pPr algn="l"/>
            <a:r>
              <a:rPr lang="en-US" b="1" dirty="0" smtClean="0">
                <a:solidFill>
                  <a:srgbClr val="0070C0"/>
                </a:solidFill>
              </a:rPr>
              <a:t>11. The “invisible hand” promotes society’s interest because:</a:t>
            </a:r>
            <a:endParaRPr lang="en-US" b="1" dirty="0">
              <a:solidFill>
                <a:srgbClr val="0070C0"/>
              </a:solidFill>
            </a:endParaRPr>
          </a:p>
        </p:txBody>
      </p:sp>
      <p:sp>
        <p:nvSpPr>
          <p:cNvPr id="5" name="CorShape1"/>
          <p:cNvSpPr/>
          <p:nvPr>
            <p:custDataLst>
              <p:tags r:id="rId2"/>
            </p:custDataLst>
          </p:nvPr>
        </p:nvSpPr>
        <p:spPr>
          <a:xfrm rot="10800000">
            <a:off x="15240" y="216662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Exam 1 Review</a:t>
            </a:r>
            <a:endParaRPr lang="en-US" b="1" dirty="0"/>
          </a:p>
        </p:txBody>
      </p:sp>
      <p:sp>
        <p:nvSpPr>
          <p:cNvPr id="3" name="Subtitle 2"/>
          <p:cNvSpPr>
            <a:spLocks noGrp="1"/>
          </p:cNvSpPr>
          <p:nvPr>
            <p:ph sz="half" idx="1"/>
          </p:nvPr>
        </p:nvSpPr>
        <p:spPr>
          <a:xfrm>
            <a:off x="457200" y="2057401"/>
            <a:ext cx="4038600" cy="2743200"/>
          </a:xfrm>
        </p:spPr>
        <p:txBody>
          <a:bodyPr>
            <a:normAutofit/>
          </a:bodyPr>
          <a:lstStyle/>
          <a:p>
            <a:pPr marL="914400" lvl="1" indent="-457200" algn="l">
              <a:buFont typeface="Arial" pitchFamily="34" charset="0"/>
              <a:buChar char="•"/>
            </a:pPr>
            <a:r>
              <a:rPr lang="en-US" dirty="0" smtClean="0">
                <a:solidFill>
                  <a:schemeClr val="tx1"/>
                </a:solidFill>
              </a:rPr>
              <a:t>5Es</a:t>
            </a:r>
          </a:p>
          <a:p>
            <a:pPr marL="914400" lvl="1" indent="-457200" algn="l">
              <a:buFont typeface="Arial" pitchFamily="34" charset="0"/>
              <a:buChar char="•"/>
            </a:pPr>
            <a:r>
              <a:rPr lang="en-US" dirty="0" smtClean="0">
                <a:solidFill>
                  <a:schemeClr val="tx1"/>
                </a:solidFill>
              </a:rPr>
              <a:t>PPC</a:t>
            </a:r>
          </a:p>
          <a:p>
            <a:pPr marL="914400" lvl="1" indent="-457200" algn="l">
              <a:buFont typeface="Arial" pitchFamily="34" charset="0"/>
              <a:buChar char="•"/>
            </a:pPr>
            <a:r>
              <a:rPr lang="en-US" dirty="0" smtClean="0">
                <a:solidFill>
                  <a:schemeClr val="tx1"/>
                </a:solidFill>
              </a:rPr>
              <a:t>Market and Command Economies</a:t>
            </a:r>
          </a:p>
          <a:p>
            <a:pPr marL="914400" lvl="1" indent="-457200" algn="l">
              <a:buFont typeface="Arial" pitchFamily="34" charset="0"/>
              <a:buChar char="•"/>
            </a:pPr>
            <a:r>
              <a:rPr lang="en-US" dirty="0" smtClean="0">
                <a:solidFill>
                  <a:schemeClr val="tx1"/>
                </a:solidFill>
              </a:rPr>
              <a:t>Gains from trade</a:t>
            </a:r>
          </a:p>
          <a:p>
            <a:pPr marL="914400" lvl="1" indent="-457200" algn="l">
              <a:buFont typeface="Arial" pitchFamily="34" charset="0"/>
              <a:buChar char="•"/>
            </a:pPr>
            <a:r>
              <a:rPr lang="en-US" dirty="0" smtClean="0">
                <a:solidFill>
                  <a:schemeClr val="tx1"/>
                </a:solidFill>
              </a:rPr>
              <a:t>S, D, and Efficiency</a:t>
            </a:r>
          </a:p>
          <a:p>
            <a:pPr marL="914400" lvl="1" indent="-457200" algn="l"/>
            <a:endParaRPr lang="en-US" dirty="0" smtClean="0">
              <a:solidFill>
                <a:schemeClr val="tx1"/>
              </a:solidFill>
            </a:endParaRPr>
          </a:p>
        </p:txBody>
      </p:sp>
      <p:sp>
        <p:nvSpPr>
          <p:cNvPr id="4" name="Content Placeholder 3"/>
          <p:cNvSpPr>
            <a:spLocks noGrp="1"/>
          </p:cNvSpPr>
          <p:nvPr>
            <p:ph sz="half" idx="2"/>
          </p:nvPr>
        </p:nvSpPr>
        <p:spPr>
          <a:xfrm>
            <a:off x="4648200" y="1981200"/>
            <a:ext cx="4038600" cy="3048001"/>
          </a:xfrm>
        </p:spPr>
        <p:txBody>
          <a:bodyPr>
            <a:normAutofit/>
          </a:bodyPr>
          <a:lstStyle/>
          <a:p>
            <a:pPr marL="914400" lvl="1" indent="-457200">
              <a:buFont typeface="Arial" pitchFamily="34" charset="0"/>
              <a:buChar char="•"/>
            </a:pPr>
            <a:r>
              <a:rPr lang="en-US" dirty="0" smtClean="0">
                <a:solidFill>
                  <a:schemeClr val="tx1"/>
                </a:solidFill>
              </a:rPr>
              <a:t>BCA</a:t>
            </a:r>
          </a:p>
          <a:p>
            <a:pPr marL="914400" lvl="1" indent="-457200">
              <a:buFont typeface="Arial" pitchFamily="34" charset="0"/>
              <a:buChar char="•"/>
            </a:pPr>
            <a:r>
              <a:rPr lang="en-US" dirty="0" smtClean="0">
                <a:solidFill>
                  <a:schemeClr val="tx1"/>
                </a:solidFill>
              </a:rPr>
              <a:t>Consumer and producer surplus</a:t>
            </a:r>
          </a:p>
          <a:p>
            <a:pPr marL="914400" lvl="1" indent="-457200">
              <a:buFont typeface="Arial" pitchFamily="34" charset="0"/>
              <a:buChar char="•"/>
            </a:pPr>
            <a:r>
              <a:rPr lang="en-US" dirty="0" smtClean="0">
                <a:solidFill>
                  <a:schemeClr val="tx1"/>
                </a:solidFill>
              </a:rPr>
              <a:t>Negative Externalities</a:t>
            </a:r>
          </a:p>
          <a:p>
            <a:pPr marL="914400" lvl="1" indent="-457200">
              <a:buFont typeface="Arial" pitchFamily="34" charset="0"/>
              <a:buChar char="•"/>
            </a:pPr>
            <a:r>
              <a:rPr lang="en-US" dirty="0" smtClean="0">
                <a:solidFill>
                  <a:schemeClr val="tx1"/>
                </a:solidFill>
              </a:rPr>
              <a:t>Positive Externalities</a:t>
            </a:r>
          </a:p>
          <a:p>
            <a:pPr marL="914400" lvl="1" indent="-457200">
              <a:buFont typeface="Arial" pitchFamily="34" charset="0"/>
              <a:buChar char="•"/>
            </a:pPr>
            <a:r>
              <a:rPr lang="en-US" dirty="0" smtClean="0">
                <a:solidFill>
                  <a:schemeClr val="tx1"/>
                </a:solidFill>
              </a:rPr>
              <a:t>Public goods</a:t>
            </a:r>
          </a:p>
        </p:txBody>
      </p:sp>
      <p:sp>
        <p:nvSpPr>
          <p:cNvPr id="5" name="TextBox 4"/>
          <p:cNvSpPr txBox="1"/>
          <p:nvPr/>
        </p:nvSpPr>
        <p:spPr>
          <a:xfrm>
            <a:off x="609600" y="5181600"/>
            <a:ext cx="8153400" cy="1077218"/>
          </a:xfrm>
          <a:prstGeom prst="rect">
            <a:avLst/>
          </a:prstGeom>
          <a:noFill/>
        </p:spPr>
        <p:txBody>
          <a:bodyPr wrap="square" rtlCol="0">
            <a:spAutoFit/>
          </a:bodyPr>
          <a:lstStyle/>
          <a:p>
            <a:pPr algn="ctr"/>
            <a:r>
              <a:rPr lang="en-US" sz="3200" dirty="0" smtClean="0">
                <a:solidFill>
                  <a:schemeClr val="tx1"/>
                </a:solidFill>
              </a:rPr>
              <a:t>Be sure to see the “</a:t>
            </a:r>
            <a:r>
              <a:rPr lang="en-US" sz="3200" u="sng" dirty="0" smtClean="0">
                <a:solidFill>
                  <a:schemeClr val="tx1"/>
                </a:solidFill>
              </a:rPr>
              <a:t>Must Know/Outcomes</a:t>
            </a:r>
            <a:r>
              <a:rPr lang="en-US" sz="3200" dirty="0" smtClean="0">
                <a:solidFill>
                  <a:schemeClr val="tx1"/>
                </a:solidFill>
              </a:rPr>
              <a:t>” listed on our LESSONS page or MICWEBAPP</a:t>
            </a:r>
            <a:r>
              <a:rPr lang="en-US" dirty="0" smtClean="0">
                <a:solidFill>
                  <a:schemeClr val="tx1"/>
                </a:solidFill>
              </a:rPr>
              <a:t>.</a:t>
            </a:r>
            <a:endParaRPr lang="en-US" dirty="0">
              <a:solidFill>
                <a:schemeClr val="tx1"/>
              </a:solidFill>
            </a:endParaRPr>
          </a:p>
        </p:txBody>
      </p:sp>
      <p:sp>
        <p:nvSpPr>
          <p:cNvPr id="7" name="TextBox 6"/>
          <p:cNvSpPr txBox="1"/>
          <p:nvPr/>
        </p:nvSpPr>
        <p:spPr>
          <a:xfrm>
            <a:off x="762000" y="1066800"/>
            <a:ext cx="4800600" cy="984885"/>
          </a:xfrm>
          <a:prstGeom prst="rect">
            <a:avLst/>
          </a:prstGeom>
          <a:noFill/>
        </p:spPr>
        <p:txBody>
          <a:bodyPr wrap="square" rtlCol="0">
            <a:spAutoFit/>
          </a:bodyPr>
          <a:lstStyle/>
          <a:p>
            <a:r>
              <a:rPr lang="en-US" sz="4000" dirty="0" smtClean="0">
                <a:solidFill>
                  <a:schemeClr val="tx1"/>
                </a:solidFill>
              </a:rPr>
              <a:t>Major topics :</a:t>
            </a:r>
          </a:p>
          <a:p>
            <a:endParaRPr lang="en-US" dirty="0"/>
          </a:p>
        </p:txBody>
      </p:sp>
    </p:spTree>
    <p:custDataLst>
      <p:tags r:id="rId1"/>
    </p:custDataLst>
    <p:extLst>
      <p:ext uri="{BB962C8B-B14F-4D97-AF65-F5344CB8AC3E}">
        <p14:creationId xmlns:p14="http://schemas.microsoft.com/office/powerpoint/2010/main" val="508081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1529" y="1524000"/>
            <a:ext cx="8878937" cy="1828800"/>
          </a:xfrm>
        </p:spPr>
        <p:txBody>
          <a:bodyPr>
            <a:normAutofit fontScale="90000"/>
          </a:bodyPr>
          <a:lstStyle/>
          <a:p>
            <a:pPr algn="l"/>
            <a:r>
              <a:rPr lang="en-US" sz="3200" b="1" dirty="0" smtClean="0"/>
              <a:t>12. </a:t>
            </a:r>
            <a:r>
              <a:rPr lang="en-US" sz="3200" b="1" dirty="0"/>
              <a:t>Assume before </a:t>
            </a:r>
            <a:r>
              <a:rPr lang="en-US" sz="3200" b="1" dirty="0" smtClean="0"/>
              <a:t>specialization both countries were producing at “B”, If </a:t>
            </a:r>
            <a:r>
              <a:rPr lang="en-US" sz="3200" b="1" dirty="0"/>
              <a:t>they specialize 100</a:t>
            </a:r>
            <a:r>
              <a:rPr lang="en-US" sz="3200" b="1" dirty="0" smtClean="0"/>
              <a:t>% according to their comparative advantage, </a:t>
            </a:r>
            <a:r>
              <a:rPr lang="en-US" sz="3200" b="1" dirty="0"/>
              <a:t>then the </a:t>
            </a:r>
            <a:r>
              <a:rPr lang="en-US" sz="3200" b="1" u="sng" dirty="0"/>
              <a:t>gains</a:t>
            </a:r>
            <a:r>
              <a:rPr lang="en-US" sz="3200" b="1" dirty="0"/>
              <a:t> will be:</a:t>
            </a:r>
            <a:endParaRPr lang="en-US" sz="3200" dirty="0"/>
          </a:p>
        </p:txBody>
      </p:sp>
      <p:pic>
        <p:nvPicPr>
          <p:cNvPr id="14384" name="Picture 15" descr="alphaom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99419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PAnswers"/>
          <p:cNvSpPr>
            <a:spLocks noGrp="1"/>
          </p:cNvSpPr>
          <p:nvPr>
            <p:ph type="body" idx="1"/>
            <p:custDataLst>
              <p:tags r:id="rId2"/>
            </p:custDataLst>
          </p:nvPr>
        </p:nvSpPr>
        <p:spPr>
          <a:xfrm>
            <a:off x="1295400" y="3352800"/>
            <a:ext cx="4343400" cy="2667000"/>
          </a:xfrm>
        </p:spPr>
        <p:txBody>
          <a:bodyPr>
            <a:noAutofit/>
          </a:bodyPr>
          <a:lstStyle/>
          <a:p>
            <a:pPr marL="514350" indent="-514350">
              <a:buFont typeface="Arial" pitchFamily="34" charset="0"/>
              <a:buAutoNum type="arabicPeriod"/>
            </a:pPr>
            <a:r>
              <a:rPr lang="en-US" dirty="0" smtClean="0"/>
              <a:t>30 wheat </a:t>
            </a:r>
          </a:p>
          <a:p>
            <a:pPr marL="514350" indent="-514350">
              <a:buFont typeface="Arial" pitchFamily="34" charset="0"/>
              <a:buAutoNum type="arabicPeriod"/>
            </a:pPr>
            <a:r>
              <a:rPr lang="en-US" dirty="0" smtClean="0"/>
              <a:t>15 steel</a:t>
            </a:r>
          </a:p>
          <a:p>
            <a:pPr marL="514350" indent="-514350">
              <a:buFont typeface="Arial" pitchFamily="34" charset="0"/>
              <a:buAutoNum type="arabicPeriod"/>
            </a:pPr>
            <a:r>
              <a:rPr lang="en-US" dirty="0" smtClean="0"/>
              <a:t>60 steel and 60 wheat</a:t>
            </a:r>
          </a:p>
          <a:p>
            <a:pPr marL="514350" indent="-514350">
              <a:buFont typeface="Arial" pitchFamily="34" charset="0"/>
              <a:buAutoNum type="arabicPeriod"/>
            </a:pPr>
            <a:r>
              <a:rPr lang="en-US" dirty="0" smtClean="0"/>
              <a:t>60 steel and 20 wheat</a:t>
            </a:r>
            <a:endParaRPr lang="en-US" dirty="0"/>
          </a:p>
        </p:txBody>
      </p:sp>
      <p:sp>
        <p:nvSpPr>
          <p:cNvPr id="11" name="TextBox 10"/>
          <p:cNvSpPr txBox="1"/>
          <p:nvPr/>
        </p:nvSpPr>
        <p:spPr>
          <a:xfrm>
            <a:off x="152400" y="5867400"/>
            <a:ext cx="1451038" cy="769441"/>
          </a:xfrm>
          <a:prstGeom prst="rect">
            <a:avLst/>
          </a:prstGeom>
          <a:noFill/>
        </p:spPr>
        <p:txBody>
          <a:bodyPr wrap="none" rtlCol="0">
            <a:spAutoFit/>
          </a:bodyPr>
          <a:lstStyle/>
          <a:p>
            <a:r>
              <a:rPr lang="en-US" sz="4400" dirty="0" smtClean="0"/>
              <a:t>YP 36</a:t>
            </a:r>
            <a:endParaRPr lang="en-US" sz="4400" dirty="0"/>
          </a:p>
        </p:txBody>
      </p:sp>
    </p:spTree>
    <p:custDataLst>
      <p:tags r:id="rId1"/>
    </p:custDataLst>
    <p:extLst>
      <p:ext uri="{BB962C8B-B14F-4D97-AF65-F5344CB8AC3E}">
        <p14:creationId xmlns:p14="http://schemas.microsoft.com/office/powerpoint/2010/main" val="4142048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1529" y="1524000"/>
            <a:ext cx="8878937" cy="1828800"/>
          </a:xfrm>
        </p:spPr>
        <p:txBody>
          <a:bodyPr>
            <a:normAutofit fontScale="90000"/>
          </a:bodyPr>
          <a:lstStyle/>
          <a:p>
            <a:pPr algn="l"/>
            <a:r>
              <a:rPr lang="en-US" sz="3200" b="1" dirty="0" smtClean="0">
                <a:solidFill>
                  <a:srgbClr val="0070C0"/>
                </a:solidFill>
              </a:rPr>
              <a:t>12. </a:t>
            </a:r>
            <a:r>
              <a:rPr lang="en-US" sz="3200" b="1" dirty="0">
                <a:solidFill>
                  <a:srgbClr val="0070C0"/>
                </a:solidFill>
              </a:rPr>
              <a:t>Assume before </a:t>
            </a:r>
            <a:r>
              <a:rPr lang="en-US" sz="3200" b="1" dirty="0" smtClean="0">
                <a:solidFill>
                  <a:srgbClr val="0070C0"/>
                </a:solidFill>
              </a:rPr>
              <a:t>specialization both countries were producing at “B”, If </a:t>
            </a:r>
            <a:r>
              <a:rPr lang="en-US" sz="3200" b="1" dirty="0">
                <a:solidFill>
                  <a:srgbClr val="0070C0"/>
                </a:solidFill>
              </a:rPr>
              <a:t>they specialize 100</a:t>
            </a:r>
            <a:r>
              <a:rPr lang="en-US" sz="3200" b="1" dirty="0" smtClean="0">
                <a:solidFill>
                  <a:srgbClr val="0070C0"/>
                </a:solidFill>
              </a:rPr>
              <a:t>% according to their comparative advantage, </a:t>
            </a:r>
            <a:r>
              <a:rPr lang="en-US" sz="3200" b="1" dirty="0">
                <a:solidFill>
                  <a:srgbClr val="0070C0"/>
                </a:solidFill>
              </a:rPr>
              <a:t>then the </a:t>
            </a:r>
            <a:r>
              <a:rPr lang="en-US" sz="3200" b="1" u="sng" dirty="0">
                <a:solidFill>
                  <a:srgbClr val="0070C0"/>
                </a:solidFill>
              </a:rPr>
              <a:t>gains</a:t>
            </a:r>
            <a:r>
              <a:rPr lang="en-US" sz="3200" b="1" dirty="0">
                <a:solidFill>
                  <a:srgbClr val="0070C0"/>
                </a:solidFill>
              </a:rPr>
              <a:t> will be:</a:t>
            </a:r>
            <a:endParaRPr lang="en-US" sz="3200" dirty="0">
              <a:solidFill>
                <a:srgbClr val="0070C0"/>
              </a:solidFill>
            </a:endParaRPr>
          </a:p>
        </p:txBody>
      </p:sp>
      <p:graphicFrame>
        <p:nvGraphicFramePr>
          <p:cNvPr id="9" name="TPChart"/>
          <p:cNvGraphicFramePr>
            <a:graphicFrameLocks noChangeAspect="1"/>
          </p:cNvGraphicFramePr>
          <p:nvPr>
            <p:custDataLst>
              <p:tags r:id="rId3"/>
            </p:custDataLst>
            <p:extLst>
              <p:ext uri="{D42A27DB-BD31-4B8C-83A1-F6EECF244321}">
                <p14:modId xmlns:p14="http://schemas.microsoft.com/office/powerpoint/2010/main" val="4122475846"/>
              </p:ext>
            </p:extLst>
          </p:nvPr>
        </p:nvGraphicFramePr>
        <p:xfrm>
          <a:off x="7010400" y="4572000"/>
          <a:ext cx="1917700" cy="2157413"/>
        </p:xfrm>
        <a:graphic>
          <a:graphicData uri="http://schemas.openxmlformats.org/presentationml/2006/ole">
            <mc:AlternateContent xmlns:mc="http://schemas.openxmlformats.org/markup-compatibility/2006">
              <mc:Choice xmlns:v="urn:schemas-microsoft-com:vml" Requires="v">
                <p:oleObj spid="_x0000_s1028" name="Chart" r:id="rId7" imgW="4572108" imgH="5143554" progId="MSGraph.Chart.8">
                  <p:embed followColorScheme="full"/>
                </p:oleObj>
              </mc:Choice>
              <mc:Fallback>
                <p:oleObj name="Chart" r:id="rId7" imgW="4572108" imgH="5143554" progId="MSGraph.Chart.8">
                  <p:embed followColorScheme="full"/>
                  <p:pic>
                    <p:nvPicPr>
                      <p:cNvPr id="0" name=""/>
                      <p:cNvPicPr>
                        <a:picLocks noChangeAspect="1" noChangeArrowheads="1"/>
                      </p:cNvPicPr>
                      <p:nvPr/>
                    </p:nvPicPr>
                    <p:blipFill>
                      <a:blip r:embed="rId8"/>
                      <a:srcRect/>
                      <a:stretch>
                        <a:fillRect/>
                      </a:stretch>
                    </p:blipFill>
                    <p:spPr bwMode="auto">
                      <a:xfrm>
                        <a:off x="7010400" y="4572000"/>
                        <a:ext cx="1917700" cy="215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84" name="Picture 15" descr="alphaomeg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99419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rShape1"/>
          <p:cNvSpPr/>
          <p:nvPr>
            <p:custDataLst>
              <p:tags r:id="rId4"/>
            </p:custDataLst>
          </p:nvPr>
        </p:nvSpPr>
        <p:spPr>
          <a:xfrm rot="10800000">
            <a:off x="1010920" y="351705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5"/>
            </p:custDataLst>
          </p:nvPr>
        </p:nvSpPr>
        <p:spPr>
          <a:xfrm>
            <a:off x="1295400" y="3352800"/>
            <a:ext cx="4343400" cy="2667000"/>
          </a:xfrm>
        </p:spPr>
        <p:txBody>
          <a:bodyPr>
            <a:noAutofit/>
          </a:bodyPr>
          <a:lstStyle/>
          <a:p>
            <a:pPr marL="514350" indent="-514350">
              <a:buFont typeface="Arial" pitchFamily="34" charset="0"/>
              <a:buAutoNum type="arabicPeriod"/>
            </a:pPr>
            <a:r>
              <a:rPr lang="en-US" dirty="0" smtClean="0"/>
              <a:t>30 wheat </a:t>
            </a:r>
          </a:p>
          <a:p>
            <a:pPr marL="514350" indent="-514350">
              <a:buFont typeface="Arial" pitchFamily="34" charset="0"/>
              <a:buAutoNum type="arabicPeriod"/>
            </a:pPr>
            <a:r>
              <a:rPr lang="en-US" dirty="0" smtClean="0"/>
              <a:t>15 steel</a:t>
            </a:r>
          </a:p>
          <a:p>
            <a:pPr marL="514350" indent="-514350">
              <a:buFont typeface="Arial" pitchFamily="34" charset="0"/>
              <a:buAutoNum type="arabicPeriod"/>
            </a:pPr>
            <a:r>
              <a:rPr lang="en-US" dirty="0" smtClean="0"/>
              <a:t>60 steel and 60 wheat</a:t>
            </a:r>
          </a:p>
          <a:p>
            <a:pPr marL="514350" indent="-514350">
              <a:buFont typeface="Arial" pitchFamily="34" charset="0"/>
              <a:buAutoNum type="arabicPeriod"/>
            </a:pPr>
            <a:r>
              <a:rPr lang="en-US" dirty="0" smtClean="0"/>
              <a:t>60 steel and 20 wheat</a:t>
            </a:r>
            <a:endParaRPr lang="en-US" dirty="0"/>
          </a:p>
        </p:txBody>
      </p:sp>
      <p:sp>
        <p:nvSpPr>
          <p:cNvPr id="11" name="TextBox 10"/>
          <p:cNvSpPr txBox="1"/>
          <p:nvPr/>
        </p:nvSpPr>
        <p:spPr>
          <a:xfrm>
            <a:off x="152400" y="5867400"/>
            <a:ext cx="1451038" cy="769441"/>
          </a:xfrm>
          <a:prstGeom prst="rect">
            <a:avLst/>
          </a:prstGeom>
          <a:noFill/>
        </p:spPr>
        <p:txBody>
          <a:bodyPr wrap="none" rtlCol="0">
            <a:spAutoFit/>
          </a:bodyPr>
          <a:lstStyle/>
          <a:p>
            <a:r>
              <a:rPr lang="en-US" sz="4400" dirty="0" smtClean="0"/>
              <a:t>YP 36</a:t>
            </a:r>
            <a:endParaRPr lang="en-US" sz="4400" dirty="0"/>
          </a:p>
        </p:txBody>
      </p:sp>
    </p:spTree>
    <p:custDataLst>
      <p:tags r:id="rId2"/>
    </p:custDataLst>
    <p:extLst>
      <p:ext uri="{BB962C8B-B14F-4D97-AF65-F5344CB8AC3E}">
        <p14:creationId xmlns:p14="http://schemas.microsoft.com/office/powerpoint/2010/main" val="414204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repeatDur="0" restart="never"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133600"/>
            <a:ext cx="8686800" cy="838200"/>
          </a:xfrm>
        </p:spPr>
        <p:txBody>
          <a:bodyPr>
            <a:normAutofit/>
          </a:bodyPr>
          <a:lstStyle/>
          <a:p>
            <a:pPr algn="l"/>
            <a:r>
              <a:rPr lang="en-US" sz="3200" b="1" dirty="0" smtClean="0"/>
              <a:t>13. If the price in this market for wheat was $4:</a:t>
            </a:r>
            <a:endParaRPr lang="en-US" sz="3200" b="1"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0"/>
            <a:ext cx="8604858" cy="2133600"/>
          </a:xfrm>
          <a:prstGeom prst="rect">
            <a:avLst/>
          </a:prstGeom>
          <a:noFill/>
          <a:ln>
            <a:noFill/>
          </a:ln>
        </p:spPr>
      </p:pic>
      <p:sp>
        <p:nvSpPr>
          <p:cNvPr id="3" name="TPAnswers"/>
          <p:cNvSpPr>
            <a:spLocks noGrp="1"/>
          </p:cNvSpPr>
          <p:nvPr>
            <p:ph type="body" idx="1"/>
            <p:custDataLst>
              <p:tags r:id="rId2"/>
            </p:custDataLst>
          </p:nvPr>
        </p:nvSpPr>
        <p:spPr>
          <a:xfrm>
            <a:off x="457200" y="2971800"/>
            <a:ext cx="8382000" cy="3154363"/>
          </a:xfrm>
        </p:spPr>
        <p:txBody>
          <a:bodyPr>
            <a:normAutofit lnSpcReduction="10000"/>
          </a:bodyPr>
          <a:lstStyle/>
          <a:p>
            <a:pPr marL="514350" indent="-514350">
              <a:buFont typeface="Arial" pitchFamily="34" charset="0"/>
              <a:buAutoNum type="arabicPeriod"/>
            </a:pPr>
            <a:r>
              <a:rPr lang="en-US" dirty="0" smtClean="0"/>
              <a:t>The market </a:t>
            </a:r>
            <a:r>
              <a:rPr lang="en-US" smtClean="0"/>
              <a:t>would “clear”, </a:t>
            </a:r>
            <a:r>
              <a:rPr lang="en-US" dirty="0" err="1" smtClean="0"/>
              <a:t>Qd</a:t>
            </a:r>
            <a:r>
              <a:rPr lang="en-US" dirty="0" smtClean="0"/>
              <a:t> would equal Qs</a:t>
            </a:r>
          </a:p>
          <a:p>
            <a:pPr marL="514350" indent="-514350">
              <a:buFont typeface="Arial" pitchFamily="34" charset="0"/>
              <a:buAutoNum type="arabicPeriod"/>
            </a:pPr>
            <a:r>
              <a:rPr lang="en-US" dirty="0" smtClean="0"/>
              <a:t>Buyers would want to purchase more wheat than is currently being supplied</a:t>
            </a:r>
          </a:p>
          <a:p>
            <a:pPr marL="514350" indent="-514350">
              <a:buFont typeface="Arial" pitchFamily="34" charset="0"/>
              <a:buAutoNum type="arabicPeriod"/>
            </a:pPr>
            <a:r>
              <a:rPr lang="en-US" dirty="0" smtClean="0"/>
              <a:t>Farmers would not be able to sell all of their wheat</a:t>
            </a:r>
          </a:p>
          <a:p>
            <a:pPr marL="514350" indent="-514350">
              <a:buFont typeface="Arial" pitchFamily="34" charset="0"/>
              <a:buAutoNum type="arabicPeriod"/>
            </a:pPr>
            <a:r>
              <a:rPr lang="en-US" dirty="0" smtClean="0"/>
              <a:t>There would be a shortage of wheat</a:t>
            </a: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133600"/>
            <a:ext cx="8686800" cy="838200"/>
          </a:xfrm>
        </p:spPr>
        <p:txBody>
          <a:bodyPr>
            <a:normAutofit/>
          </a:bodyPr>
          <a:lstStyle/>
          <a:p>
            <a:pPr algn="l"/>
            <a:r>
              <a:rPr lang="en-US" sz="3200" b="1" dirty="0" smtClean="0">
                <a:solidFill>
                  <a:srgbClr val="0070C0"/>
                </a:solidFill>
              </a:rPr>
              <a:t>13. If the price in this market for wheat was $4:</a:t>
            </a:r>
            <a:endParaRPr lang="en-US" sz="3200" b="1" dirty="0">
              <a:solidFill>
                <a:srgbClr val="0070C0"/>
              </a:solidFill>
            </a:endParaRPr>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0"/>
            <a:ext cx="8604858" cy="2133600"/>
          </a:xfrm>
          <a:prstGeom prst="rect">
            <a:avLst/>
          </a:prstGeom>
          <a:noFill/>
          <a:ln>
            <a:noFill/>
          </a:ln>
        </p:spPr>
      </p:pic>
      <p:sp>
        <p:nvSpPr>
          <p:cNvPr id="7" name="CorShape1"/>
          <p:cNvSpPr/>
          <p:nvPr>
            <p:custDataLst>
              <p:tags r:id="rId2"/>
            </p:custDataLst>
          </p:nvPr>
        </p:nvSpPr>
        <p:spPr>
          <a:xfrm rot="10800000">
            <a:off x="-10160" y="4626525"/>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8382000" cy="3154363"/>
          </a:xfrm>
        </p:spPr>
        <p:txBody>
          <a:bodyPr>
            <a:normAutofit lnSpcReduction="10000"/>
          </a:bodyPr>
          <a:lstStyle/>
          <a:p>
            <a:pPr marL="514350" indent="-514350">
              <a:buFont typeface="Arial" pitchFamily="34" charset="0"/>
              <a:buAutoNum type="arabicPeriod"/>
            </a:pPr>
            <a:r>
              <a:rPr lang="en-US" dirty="0" smtClean="0"/>
              <a:t>The market would “clear”, </a:t>
            </a:r>
            <a:r>
              <a:rPr lang="en-US" dirty="0" err="1" smtClean="0"/>
              <a:t>Qd</a:t>
            </a:r>
            <a:r>
              <a:rPr lang="en-US" dirty="0" smtClean="0"/>
              <a:t> would equal Qs</a:t>
            </a:r>
          </a:p>
          <a:p>
            <a:pPr marL="514350" indent="-514350">
              <a:buFont typeface="Arial" pitchFamily="34" charset="0"/>
              <a:buAutoNum type="arabicPeriod"/>
            </a:pPr>
            <a:r>
              <a:rPr lang="en-US" dirty="0" smtClean="0"/>
              <a:t>Buyers would want to purchase more wheat than is currently being supplied</a:t>
            </a:r>
          </a:p>
          <a:p>
            <a:pPr marL="514350" indent="-514350">
              <a:buFont typeface="Arial" pitchFamily="34" charset="0"/>
              <a:buAutoNum type="arabicPeriod"/>
            </a:pPr>
            <a:r>
              <a:rPr lang="en-US" dirty="0" smtClean="0"/>
              <a:t>Farmers would not be able to sell all of their wheat</a:t>
            </a:r>
          </a:p>
          <a:p>
            <a:pPr marL="514350" indent="-514350">
              <a:buFont typeface="Arial" pitchFamily="34" charset="0"/>
              <a:buAutoNum type="arabicPeriod"/>
            </a:pPr>
            <a:r>
              <a:rPr lang="en-US" dirty="0" smtClean="0"/>
              <a:t>There would be a shortage of wheat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t>14 and 15</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3276600" y="533400"/>
            <a:ext cx="5582498" cy="53006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8229600" cy="715962"/>
          </a:xfrm>
        </p:spPr>
        <p:txBody>
          <a:bodyPr>
            <a:normAutofit fontScale="90000"/>
          </a:bodyPr>
          <a:lstStyle/>
          <a:p>
            <a:pPr algn="l"/>
            <a:r>
              <a:rPr lang="en-US" dirty="0" smtClean="0"/>
              <a:t>14 and 15</a:t>
            </a:r>
            <a:endParaRPr lang="en-US" dirty="0"/>
          </a:p>
        </p:txBody>
      </p:sp>
      <p:sp>
        <p:nvSpPr>
          <p:cNvPr id="3" name="TextBox 2"/>
          <p:cNvSpPr txBox="1"/>
          <p:nvPr/>
        </p:nvSpPr>
        <p:spPr>
          <a:xfrm>
            <a:off x="381000" y="762000"/>
            <a:ext cx="7391400" cy="5601533"/>
          </a:xfrm>
          <a:prstGeom prst="rect">
            <a:avLst/>
          </a:prstGeom>
          <a:noFill/>
        </p:spPr>
        <p:txBody>
          <a:bodyPr wrap="square" rtlCol="0">
            <a:spAutoFit/>
          </a:bodyPr>
          <a:lstStyle/>
          <a:p>
            <a:r>
              <a:rPr lang="en-US" sz="2800" b="1" u="sng" dirty="0"/>
              <a:t>Non-Price Determinants of Demand (PPINT) </a:t>
            </a:r>
            <a:r>
              <a:rPr lang="en-US" sz="2800" b="1" u="sng" dirty="0" smtClean="0"/>
              <a:t> </a:t>
            </a:r>
          </a:p>
          <a:p>
            <a:endParaRPr lang="en-US" sz="1000" dirty="0"/>
          </a:p>
          <a:p>
            <a:r>
              <a:rPr lang="en-US" sz="2800" dirty="0" err="1"/>
              <a:t>Pe</a:t>
            </a:r>
            <a:r>
              <a:rPr lang="en-US" sz="2800" dirty="0"/>
              <a:t> -- expected </a:t>
            </a:r>
            <a:r>
              <a:rPr lang="en-US" sz="2800" dirty="0" smtClean="0"/>
              <a:t>price</a:t>
            </a:r>
          </a:p>
          <a:p>
            <a:r>
              <a:rPr lang="en-US" sz="1000" dirty="0"/>
              <a:t/>
            </a:r>
            <a:br>
              <a:rPr lang="en-US" sz="1000" dirty="0"/>
            </a:br>
            <a:r>
              <a:rPr lang="en-US" sz="2800" dirty="0" err="1"/>
              <a:t>Pog</a:t>
            </a:r>
            <a:r>
              <a:rPr lang="en-US" sz="2800" dirty="0"/>
              <a:t> -- price of other goods </a:t>
            </a:r>
            <a:r>
              <a:rPr lang="en-US" sz="2800" dirty="0" smtClean="0"/>
              <a:t/>
            </a:r>
            <a:br>
              <a:rPr lang="en-US" sz="2800" dirty="0" smtClean="0"/>
            </a:br>
            <a:r>
              <a:rPr lang="en-US" sz="2800" dirty="0" smtClean="0"/>
              <a:t>    1</a:t>
            </a:r>
            <a:r>
              <a:rPr lang="en-US" sz="2800" dirty="0"/>
              <a:t>) substitute goods</a:t>
            </a:r>
            <a:br>
              <a:rPr lang="en-US" sz="2800" dirty="0"/>
            </a:br>
            <a:r>
              <a:rPr lang="en-US" sz="2800" dirty="0" smtClean="0"/>
              <a:t>    2</a:t>
            </a:r>
            <a:r>
              <a:rPr lang="en-US" sz="2800" dirty="0"/>
              <a:t>) complementary goods</a:t>
            </a:r>
            <a:br>
              <a:rPr lang="en-US" sz="2800" dirty="0"/>
            </a:br>
            <a:r>
              <a:rPr lang="en-US" sz="2800" dirty="0" smtClean="0"/>
              <a:t>    3</a:t>
            </a:r>
            <a:r>
              <a:rPr lang="en-US" sz="2800" dirty="0"/>
              <a:t>) independent goods </a:t>
            </a:r>
            <a:r>
              <a:rPr lang="en-US" sz="2800" dirty="0" smtClean="0"/>
              <a:t/>
            </a:r>
            <a:br>
              <a:rPr lang="en-US" sz="2800" dirty="0" smtClean="0"/>
            </a:br>
            <a:endParaRPr lang="en-US" sz="1000" dirty="0" smtClean="0"/>
          </a:p>
          <a:p>
            <a:r>
              <a:rPr lang="en-US" sz="2800" dirty="0" smtClean="0"/>
              <a:t>I </a:t>
            </a:r>
            <a:r>
              <a:rPr lang="en-US" sz="2800" dirty="0"/>
              <a:t>-- income</a:t>
            </a:r>
          </a:p>
          <a:p>
            <a:r>
              <a:rPr lang="en-US" sz="2800" dirty="0" smtClean="0"/>
              <a:t>    1) normal </a:t>
            </a:r>
            <a:r>
              <a:rPr lang="en-US" sz="2800" dirty="0"/>
              <a:t>goods</a:t>
            </a:r>
            <a:br>
              <a:rPr lang="en-US" sz="2800" dirty="0"/>
            </a:br>
            <a:r>
              <a:rPr lang="en-US" sz="2800" dirty="0" smtClean="0"/>
              <a:t>    2</a:t>
            </a:r>
            <a:r>
              <a:rPr lang="en-US" sz="2800" dirty="0"/>
              <a:t>) inferior goods </a:t>
            </a:r>
            <a:endParaRPr lang="en-US" sz="2800" dirty="0" smtClean="0"/>
          </a:p>
          <a:p>
            <a:endParaRPr lang="en-US" sz="1000" dirty="0"/>
          </a:p>
          <a:p>
            <a:r>
              <a:rPr lang="en-US" sz="2800" dirty="0" smtClean="0"/>
              <a:t>N </a:t>
            </a:r>
            <a:r>
              <a:rPr lang="en-US" sz="2800" dirty="0"/>
              <a:t>-- number of POTENTIAL </a:t>
            </a:r>
            <a:r>
              <a:rPr lang="en-US" sz="2800" dirty="0" smtClean="0"/>
              <a:t>consumers</a:t>
            </a:r>
          </a:p>
          <a:p>
            <a:r>
              <a:rPr lang="en-US" sz="1000" dirty="0"/>
              <a:t/>
            </a:r>
            <a:br>
              <a:rPr lang="en-US" sz="1000" dirty="0"/>
            </a:br>
            <a:r>
              <a:rPr lang="en-US" sz="2800" dirty="0"/>
              <a:t>T -- tastes and </a:t>
            </a:r>
            <a:r>
              <a:rPr lang="en-US" sz="2800" dirty="0" smtClean="0"/>
              <a:t>preferences</a:t>
            </a:r>
          </a:p>
        </p:txBody>
      </p:sp>
    </p:spTree>
    <p:custDataLst>
      <p:tags r:id="rId1"/>
    </p:custDataLst>
    <p:extLst>
      <p:ext uri="{BB962C8B-B14F-4D97-AF65-F5344CB8AC3E}">
        <p14:creationId xmlns:p14="http://schemas.microsoft.com/office/powerpoint/2010/main" val="2654681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8229600" cy="715962"/>
          </a:xfrm>
        </p:spPr>
        <p:txBody>
          <a:bodyPr>
            <a:normAutofit fontScale="90000"/>
          </a:bodyPr>
          <a:lstStyle/>
          <a:p>
            <a:pPr algn="l"/>
            <a:r>
              <a:rPr lang="en-US" dirty="0" smtClean="0"/>
              <a:t>14 and 15</a:t>
            </a:r>
            <a:endParaRPr lang="en-US" dirty="0"/>
          </a:p>
        </p:txBody>
      </p:sp>
      <p:sp>
        <p:nvSpPr>
          <p:cNvPr id="3" name="TextBox 2"/>
          <p:cNvSpPr txBox="1"/>
          <p:nvPr/>
        </p:nvSpPr>
        <p:spPr>
          <a:xfrm>
            <a:off x="381000" y="762000"/>
            <a:ext cx="8382000" cy="4031873"/>
          </a:xfrm>
          <a:prstGeom prst="rect">
            <a:avLst/>
          </a:prstGeom>
          <a:noFill/>
        </p:spPr>
        <p:txBody>
          <a:bodyPr wrap="square" rtlCol="0">
            <a:spAutoFit/>
          </a:bodyPr>
          <a:lstStyle/>
          <a:p>
            <a:r>
              <a:rPr lang="en-US" sz="2800" b="1" u="sng" dirty="0"/>
              <a:t>Non-Price Determinants of Supply (PPPTTN</a:t>
            </a:r>
            <a:r>
              <a:rPr lang="en-US" sz="2800" b="1" u="sng" dirty="0" smtClean="0"/>
              <a:t>)</a:t>
            </a:r>
          </a:p>
          <a:p>
            <a:endParaRPr lang="en-US" sz="1000" b="1" dirty="0"/>
          </a:p>
          <a:p>
            <a:r>
              <a:rPr lang="en-US" sz="2800" dirty="0" err="1"/>
              <a:t>Pe</a:t>
            </a:r>
            <a:r>
              <a:rPr lang="en-US" sz="2800" dirty="0"/>
              <a:t> -- expected </a:t>
            </a:r>
            <a:r>
              <a:rPr lang="en-US" sz="2800" dirty="0" smtClean="0"/>
              <a:t>price</a:t>
            </a:r>
          </a:p>
          <a:p>
            <a:r>
              <a:rPr lang="en-US" sz="1000" dirty="0"/>
              <a:t/>
            </a:r>
            <a:br>
              <a:rPr lang="en-US" sz="1000" dirty="0"/>
            </a:br>
            <a:r>
              <a:rPr lang="en-US" sz="2800" dirty="0" err="1"/>
              <a:t>Pog</a:t>
            </a:r>
            <a:r>
              <a:rPr lang="en-US" sz="2800" dirty="0"/>
              <a:t> -- price of other goods produced by same </a:t>
            </a:r>
            <a:r>
              <a:rPr lang="en-US" sz="2800" dirty="0" smtClean="0"/>
              <a:t>firm</a:t>
            </a:r>
          </a:p>
          <a:p>
            <a:r>
              <a:rPr lang="en-US" sz="1000" dirty="0"/>
              <a:t/>
            </a:r>
            <a:br>
              <a:rPr lang="en-US" sz="1000" dirty="0"/>
            </a:br>
            <a:r>
              <a:rPr lang="en-US" sz="2800" dirty="0" err="1"/>
              <a:t>Pres</a:t>
            </a:r>
            <a:r>
              <a:rPr lang="en-US" sz="2800" dirty="0"/>
              <a:t> -- price of </a:t>
            </a:r>
            <a:r>
              <a:rPr lang="en-US" sz="2800" dirty="0" smtClean="0"/>
              <a:t>resources</a:t>
            </a:r>
          </a:p>
          <a:p>
            <a:r>
              <a:rPr lang="en-US" sz="1000" dirty="0"/>
              <a:t/>
            </a:r>
            <a:br>
              <a:rPr lang="en-US" sz="1000" dirty="0"/>
            </a:br>
            <a:r>
              <a:rPr lang="en-US" sz="2800" dirty="0"/>
              <a:t>T --</a:t>
            </a:r>
            <a:r>
              <a:rPr lang="en-US" sz="2800" dirty="0" smtClean="0"/>
              <a:t> technology</a:t>
            </a:r>
          </a:p>
          <a:p>
            <a:r>
              <a:rPr lang="en-US" sz="1000" dirty="0"/>
              <a:t/>
            </a:r>
            <a:br>
              <a:rPr lang="en-US" sz="1000" dirty="0"/>
            </a:br>
            <a:r>
              <a:rPr lang="en-US" sz="2800" dirty="0"/>
              <a:t>T --taxes and </a:t>
            </a:r>
            <a:r>
              <a:rPr lang="en-US" sz="2800" dirty="0" smtClean="0"/>
              <a:t>subsidies</a:t>
            </a:r>
          </a:p>
          <a:p>
            <a:r>
              <a:rPr lang="en-US" sz="1000" dirty="0"/>
              <a:t/>
            </a:r>
            <a:br>
              <a:rPr lang="en-US" sz="1000" dirty="0"/>
            </a:br>
            <a:r>
              <a:rPr lang="en-US" sz="2800" dirty="0"/>
              <a:t>N -- number of producers/sellers</a:t>
            </a:r>
          </a:p>
        </p:txBody>
      </p:sp>
    </p:spTree>
    <p:custDataLst>
      <p:tags r:id="rId1"/>
    </p:custDataLst>
    <p:extLst>
      <p:ext uri="{BB962C8B-B14F-4D97-AF65-F5344CB8AC3E}">
        <p14:creationId xmlns:p14="http://schemas.microsoft.com/office/powerpoint/2010/main" val="617172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4724400" cy="2849562"/>
          </a:xfrm>
        </p:spPr>
        <p:txBody>
          <a:bodyPr>
            <a:normAutofit fontScale="90000"/>
          </a:bodyPr>
          <a:lstStyle/>
          <a:p>
            <a:pPr algn="l"/>
            <a:r>
              <a:rPr lang="en-US" b="1" dirty="0"/>
              <a:t>14. Which graph represents the effect of an increase in the price of oil on the market for gasoline? </a:t>
            </a:r>
          </a:p>
        </p:txBody>
      </p:sp>
      <p:pic>
        <p:nvPicPr>
          <p:cNvPr id="7171" name="Picture 3"/>
          <p:cNvPicPr>
            <a:picLocks noChangeAspect="1" noChangeArrowheads="1"/>
          </p:cNvPicPr>
          <p:nvPr/>
        </p:nvPicPr>
        <p:blipFill>
          <a:blip r:embed="rId4" cstate="print"/>
          <a:srcRect/>
          <a:stretch>
            <a:fillRect/>
          </a:stretch>
        </p:blipFill>
        <p:spPr bwMode="auto">
          <a:xfrm>
            <a:off x="5105400" y="457200"/>
            <a:ext cx="3824288" cy="3631217"/>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685800" y="3276600"/>
            <a:ext cx="1143000" cy="25146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4" name="TextBox 3"/>
          <p:cNvSpPr txBox="1"/>
          <p:nvPr/>
        </p:nvSpPr>
        <p:spPr>
          <a:xfrm>
            <a:off x="2116584" y="5715000"/>
            <a:ext cx="5629426" cy="523220"/>
          </a:xfrm>
          <a:prstGeom prst="rect">
            <a:avLst/>
          </a:prstGeom>
          <a:noFill/>
        </p:spPr>
        <p:txBody>
          <a:bodyPr wrap="none" rtlCol="0">
            <a:spAutoFit/>
          </a:bodyPr>
          <a:lstStyle/>
          <a:p>
            <a:r>
              <a:rPr lang="en-US" sz="2800" b="1" dirty="0" smtClean="0"/>
              <a:t>Which DETERMINANT has changed? </a:t>
            </a:r>
            <a:endParaRPr lang="en-US" sz="2800" b="1"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4724400" cy="2849562"/>
          </a:xfrm>
        </p:spPr>
        <p:txBody>
          <a:bodyPr>
            <a:normAutofit fontScale="90000"/>
          </a:bodyPr>
          <a:lstStyle/>
          <a:p>
            <a:pPr algn="l"/>
            <a:r>
              <a:rPr lang="en-US" b="1" dirty="0">
                <a:solidFill>
                  <a:srgbClr val="0070C0"/>
                </a:solidFill>
              </a:rPr>
              <a:t>14. Which graph represents the effect of an increase in the price of oil on the market for gasoline? </a:t>
            </a:r>
          </a:p>
        </p:txBody>
      </p:sp>
      <p:pic>
        <p:nvPicPr>
          <p:cNvPr id="7171" name="Picture 3"/>
          <p:cNvPicPr>
            <a:picLocks noChangeAspect="1" noChangeArrowheads="1"/>
          </p:cNvPicPr>
          <p:nvPr/>
        </p:nvPicPr>
        <p:blipFill>
          <a:blip r:embed="rId5" cstate="print"/>
          <a:srcRect/>
          <a:stretch>
            <a:fillRect/>
          </a:stretch>
        </p:blipFill>
        <p:spPr bwMode="auto">
          <a:xfrm>
            <a:off x="5105400" y="457200"/>
            <a:ext cx="3824288" cy="3631217"/>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685800" y="3276600"/>
            <a:ext cx="1143000" cy="25146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381000" y="5105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5400" y="5715000"/>
            <a:ext cx="5629426" cy="523220"/>
          </a:xfrm>
          <a:prstGeom prst="rect">
            <a:avLst/>
          </a:prstGeom>
          <a:noFill/>
        </p:spPr>
        <p:txBody>
          <a:bodyPr wrap="none" rtlCol="0">
            <a:spAutoFit/>
          </a:bodyPr>
          <a:lstStyle/>
          <a:p>
            <a:r>
              <a:rPr lang="en-US" sz="2800" b="1" dirty="0" smtClean="0"/>
              <a:t>Which DETERMINANT has changed? </a:t>
            </a:r>
            <a:endParaRPr lang="en-US" sz="28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0"/>
            <a:ext cx="4800600" cy="2743200"/>
          </a:xfrm>
        </p:spPr>
        <p:txBody>
          <a:bodyPr>
            <a:normAutofit fontScale="90000"/>
          </a:bodyPr>
          <a:lstStyle/>
          <a:p>
            <a:pPr algn="l"/>
            <a:r>
              <a:rPr lang="en-US" sz="3600" b="1" dirty="0"/>
              <a:t>15. Which graph represents the effect of an increase in the smoking age on the market for cigarettes? </a:t>
            </a:r>
          </a:p>
        </p:txBody>
      </p:sp>
      <p:sp>
        <p:nvSpPr>
          <p:cNvPr id="3" name="TPAnswers"/>
          <p:cNvSpPr>
            <a:spLocks noGrp="1"/>
          </p:cNvSpPr>
          <p:nvPr>
            <p:ph type="body" idx="1"/>
            <p:custDataLst>
              <p:tags r:id="rId2"/>
            </p:custDataLst>
          </p:nvPr>
        </p:nvSpPr>
        <p:spPr>
          <a:xfrm>
            <a:off x="533400" y="26670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4" cstate="print"/>
          <a:srcRect/>
          <a:stretch>
            <a:fillRect/>
          </a:stretch>
        </p:blipFill>
        <p:spPr bwMode="auto">
          <a:xfrm>
            <a:off x="5105400" y="457200"/>
            <a:ext cx="3824288" cy="3631217"/>
          </a:xfrm>
          <a:prstGeom prst="rect">
            <a:avLst/>
          </a:prstGeom>
          <a:noFill/>
          <a:ln w="9525">
            <a:noFill/>
            <a:miter lim="800000"/>
            <a:headEnd/>
            <a:tailEnd/>
          </a:ln>
        </p:spPr>
      </p:pic>
      <p:sp>
        <p:nvSpPr>
          <p:cNvPr id="5" name="TextBox 4"/>
          <p:cNvSpPr txBox="1"/>
          <p:nvPr/>
        </p:nvSpPr>
        <p:spPr>
          <a:xfrm>
            <a:off x="2116584" y="5715000"/>
            <a:ext cx="5629426" cy="523220"/>
          </a:xfrm>
          <a:prstGeom prst="rect">
            <a:avLst/>
          </a:prstGeom>
          <a:noFill/>
        </p:spPr>
        <p:txBody>
          <a:bodyPr wrap="none" rtlCol="0">
            <a:spAutoFit/>
          </a:bodyPr>
          <a:lstStyle/>
          <a:p>
            <a:r>
              <a:rPr lang="en-US" sz="2800" b="1" dirty="0" smtClean="0"/>
              <a:t>Which DETERMINANT has changed? </a:t>
            </a:r>
            <a:endParaRPr lang="en-US" sz="2800" b="1"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28"/>
            <a:ext cx="8229600" cy="652072"/>
          </a:xfrm>
        </p:spPr>
        <p:txBody>
          <a:bodyPr>
            <a:normAutofit fontScale="90000"/>
          </a:bodyPr>
          <a:lstStyle/>
          <a:p>
            <a:r>
              <a:rPr lang="en-US" b="1" dirty="0" smtClean="0"/>
              <a:t>Exam 1 Review</a:t>
            </a:r>
            <a:endParaRPr lang="en-US" b="1" dirty="0"/>
          </a:p>
        </p:txBody>
      </p:sp>
      <p:sp>
        <p:nvSpPr>
          <p:cNvPr id="5" name="TextBox 4"/>
          <p:cNvSpPr txBox="1"/>
          <p:nvPr/>
        </p:nvSpPr>
        <p:spPr>
          <a:xfrm>
            <a:off x="609600" y="5638800"/>
            <a:ext cx="8153400" cy="1077218"/>
          </a:xfrm>
          <a:prstGeom prst="rect">
            <a:avLst/>
          </a:prstGeom>
          <a:noFill/>
        </p:spPr>
        <p:txBody>
          <a:bodyPr wrap="square" rtlCol="0">
            <a:spAutoFit/>
          </a:bodyPr>
          <a:lstStyle/>
          <a:p>
            <a:pPr algn="ctr"/>
            <a:r>
              <a:rPr lang="en-US" sz="3200" dirty="0" smtClean="0">
                <a:solidFill>
                  <a:schemeClr val="tx1"/>
                </a:solidFill>
              </a:rPr>
              <a:t>Be sure to see the “</a:t>
            </a:r>
            <a:r>
              <a:rPr lang="en-US" sz="3200" u="sng" dirty="0" smtClean="0">
                <a:solidFill>
                  <a:schemeClr val="tx1"/>
                </a:solidFill>
              </a:rPr>
              <a:t>Must Know/Outcomes</a:t>
            </a:r>
            <a:r>
              <a:rPr lang="en-US" sz="3200" dirty="0" smtClean="0">
                <a:solidFill>
                  <a:schemeClr val="tx1"/>
                </a:solidFill>
              </a:rPr>
              <a:t>” listed on our LESSONS page</a:t>
            </a:r>
            <a:r>
              <a:rPr lang="en-US" dirty="0" smtClean="0">
                <a:solidFill>
                  <a:schemeClr val="tx1"/>
                </a:solidFill>
              </a:rPr>
              <a:t>.</a:t>
            </a:r>
            <a:endParaRPr lang="en-US" dirty="0">
              <a:solidFill>
                <a:schemeClr val="tx1"/>
              </a:solidFill>
            </a:endParaRPr>
          </a:p>
        </p:txBody>
      </p:sp>
      <p:sp>
        <p:nvSpPr>
          <p:cNvPr id="7" name="TextBox 6"/>
          <p:cNvSpPr txBox="1"/>
          <p:nvPr/>
        </p:nvSpPr>
        <p:spPr>
          <a:xfrm>
            <a:off x="0" y="381000"/>
            <a:ext cx="8610600" cy="707886"/>
          </a:xfrm>
          <a:prstGeom prst="rect">
            <a:avLst/>
          </a:prstGeom>
          <a:noFill/>
        </p:spPr>
        <p:txBody>
          <a:bodyPr wrap="square" rtlCol="0">
            <a:spAutoFit/>
          </a:bodyPr>
          <a:lstStyle/>
          <a:p>
            <a:r>
              <a:rPr lang="en-US" sz="4000" dirty="0" smtClean="0">
                <a:solidFill>
                  <a:schemeClr val="tx1"/>
                </a:solidFill>
              </a:rPr>
              <a:t>Study Ideas:</a:t>
            </a:r>
          </a:p>
        </p:txBody>
      </p:sp>
      <p:sp>
        <p:nvSpPr>
          <p:cNvPr id="8" name="TextBox 7"/>
          <p:cNvSpPr txBox="1"/>
          <p:nvPr/>
        </p:nvSpPr>
        <p:spPr>
          <a:xfrm>
            <a:off x="762000" y="1088886"/>
            <a:ext cx="800100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Learn the vocabulary – see “Key Terms”</a:t>
            </a:r>
          </a:p>
          <a:p>
            <a:pPr marL="457200" indent="-457200">
              <a:buFont typeface="Arial" panose="020B0604020202020204" pitchFamily="34" charset="0"/>
              <a:buChar char="•"/>
            </a:pPr>
            <a:r>
              <a:rPr lang="en-US" sz="2800" dirty="0" smtClean="0"/>
              <a:t>Graphs: </a:t>
            </a:r>
            <a:br>
              <a:rPr lang="en-US" sz="2800" dirty="0" smtClean="0"/>
            </a:br>
            <a:r>
              <a:rPr lang="en-US" sz="2800" dirty="0" smtClean="0"/>
              <a:t>(budget line, PPC, D, S, Neg. Ext., Pos. Ext</a:t>
            </a:r>
          </a:p>
          <a:p>
            <a:pPr marL="914400" lvl="1" indent="-457200">
              <a:buFont typeface="Arial" panose="020B0604020202020204" pitchFamily="34" charset="0"/>
              <a:buChar char="•"/>
            </a:pPr>
            <a:r>
              <a:rPr lang="en-US" sz="2800" dirty="0" smtClean="0"/>
              <a:t>Define – know what a point on the graph</a:t>
            </a:r>
            <a:r>
              <a:rPr lang="en-US" sz="2800" dirty="0"/>
              <a:t> </a:t>
            </a:r>
            <a:r>
              <a:rPr lang="en-US" sz="2800" dirty="0" smtClean="0"/>
              <a:t>means</a:t>
            </a:r>
          </a:p>
          <a:p>
            <a:pPr marL="914400" lvl="1" indent="-457200">
              <a:buFont typeface="Arial" panose="020B0604020202020204" pitchFamily="34" charset="0"/>
              <a:buChar char="•"/>
            </a:pPr>
            <a:r>
              <a:rPr lang="en-US" sz="2800" dirty="0" smtClean="0"/>
              <a:t>Draw – be able to correctly draw and label all</a:t>
            </a:r>
            <a:r>
              <a:rPr lang="en-US" sz="2800" dirty="0"/>
              <a:t> </a:t>
            </a:r>
            <a:r>
              <a:rPr lang="en-US" sz="2800" dirty="0" smtClean="0"/>
              <a:t>of the graphs we have studied</a:t>
            </a:r>
          </a:p>
          <a:p>
            <a:pPr marL="914400" lvl="1" indent="-457200">
              <a:buFont typeface="Arial" panose="020B0604020202020204" pitchFamily="34" charset="0"/>
              <a:buChar char="•"/>
            </a:pPr>
            <a:r>
              <a:rPr lang="en-US" sz="2800" dirty="0" smtClean="0"/>
              <a:t>Describe shapes of graphs</a:t>
            </a:r>
            <a:endParaRPr lang="en-US" sz="2800" dirty="0"/>
          </a:p>
          <a:p>
            <a:pPr marL="457200" indent="-457200">
              <a:buFont typeface="Arial" panose="020B0604020202020204" pitchFamily="34" charset="0"/>
              <a:buChar char="•"/>
            </a:pPr>
            <a:r>
              <a:rPr lang="en-US" sz="2800" dirty="0" smtClean="0"/>
              <a:t>S and D determinants – know how they shift the</a:t>
            </a:r>
            <a:br>
              <a:rPr lang="en-US" sz="2800" dirty="0" smtClean="0"/>
            </a:br>
            <a:r>
              <a:rPr lang="en-US" sz="2800" dirty="0" smtClean="0"/>
              <a:t>curves</a:t>
            </a:r>
            <a:endParaRPr lang="en-US" sz="2800" dirty="0"/>
          </a:p>
        </p:txBody>
      </p:sp>
    </p:spTree>
    <p:custDataLst>
      <p:tags r:id="rId1"/>
    </p:custDataLst>
    <p:extLst>
      <p:ext uri="{BB962C8B-B14F-4D97-AF65-F5344CB8AC3E}">
        <p14:creationId xmlns:p14="http://schemas.microsoft.com/office/powerpoint/2010/main" val="411321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0"/>
            <a:ext cx="4800600" cy="2743200"/>
          </a:xfrm>
        </p:spPr>
        <p:txBody>
          <a:bodyPr>
            <a:normAutofit fontScale="90000"/>
          </a:bodyPr>
          <a:lstStyle/>
          <a:p>
            <a:pPr algn="l"/>
            <a:r>
              <a:rPr lang="en-US" sz="3600" b="1" dirty="0">
                <a:solidFill>
                  <a:srgbClr val="0070C0"/>
                </a:solidFill>
              </a:rPr>
              <a:t>15. Which graph represents the effect of an increase in the smoking age on the market for cigarettes? </a:t>
            </a:r>
          </a:p>
        </p:txBody>
      </p:sp>
      <p:sp>
        <p:nvSpPr>
          <p:cNvPr id="3" name="TPAnswers"/>
          <p:cNvSpPr>
            <a:spLocks noGrp="1"/>
          </p:cNvSpPr>
          <p:nvPr>
            <p:ph type="body" idx="1"/>
            <p:custDataLst>
              <p:tags r:id="rId2"/>
            </p:custDataLst>
          </p:nvPr>
        </p:nvSpPr>
        <p:spPr>
          <a:xfrm>
            <a:off x="533400" y="26670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5" cstate="print"/>
          <a:srcRect/>
          <a:stretch>
            <a:fillRect/>
          </a:stretch>
        </p:blipFill>
        <p:spPr bwMode="auto">
          <a:xfrm>
            <a:off x="5105400" y="457200"/>
            <a:ext cx="3824288" cy="3631217"/>
          </a:xfrm>
          <a:prstGeom prst="rect">
            <a:avLst/>
          </a:prstGeom>
          <a:noFill/>
          <a:ln w="9525">
            <a:noFill/>
            <a:miter lim="800000"/>
            <a:headEnd/>
            <a:tailEnd/>
          </a:ln>
        </p:spPr>
      </p:pic>
      <p:sp>
        <p:nvSpPr>
          <p:cNvPr id="7" name="CorShape1"/>
          <p:cNvSpPr/>
          <p:nvPr>
            <p:custDataLst>
              <p:tags r:id="rId3"/>
            </p:custDataLst>
          </p:nvPr>
        </p:nvSpPr>
        <p:spPr>
          <a:xfrm rot="10800000">
            <a:off x="304800" y="33528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5410200"/>
            <a:ext cx="5629426" cy="523220"/>
          </a:xfrm>
          <a:prstGeom prst="rect">
            <a:avLst/>
          </a:prstGeom>
          <a:noFill/>
        </p:spPr>
        <p:txBody>
          <a:bodyPr wrap="none" rtlCol="0">
            <a:spAutoFit/>
          </a:bodyPr>
          <a:lstStyle/>
          <a:p>
            <a:r>
              <a:rPr lang="en-US" sz="2800" b="1" dirty="0" smtClean="0"/>
              <a:t>Which DETERMINANT has changed? </a:t>
            </a:r>
            <a:endParaRPr lang="en-US" sz="28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096962"/>
          </a:xfrm>
        </p:spPr>
        <p:txBody>
          <a:bodyPr>
            <a:normAutofit fontScale="90000"/>
          </a:bodyPr>
          <a:lstStyle/>
          <a:p>
            <a:pPr algn="l"/>
            <a:r>
              <a:rPr lang="en-US" b="1" dirty="0" smtClean="0">
                <a:solidFill>
                  <a:srgbClr val="0070C0"/>
                </a:solidFill>
              </a:rPr>
              <a:t>16. </a:t>
            </a:r>
            <a:r>
              <a:rPr lang="en-US" b="1" dirty="0" smtClean="0">
                <a:solidFill>
                  <a:srgbClr val="0070C0"/>
                </a:solidFill>
              </a:rPr>
              <a:t>One can say for certainty that the equilibrium price will increase if:</a:t>
            </a:r>
            <a:endParaRPr lang="en-US" b="1" dirty="0">
              <a:solidFill>
                <a:srgbClr val="0070C0"/>
              </a:solidFill>
            </a:endParaRPr>
          </a:p>
        </p:txBody>
      </p:sp>
      <p:graphicFrame>
        <p:nvGraphicFramePr>
          <p:cNvPr id="5" name="TPChart"/>
          <p:cNvGraphicFramePr>
            <a:graphicFrameLocks noChangeAspect="1"/>
          </p:cNvGraphicFramePr>
          <p:nvPr>
            <p:custDataLst>
              <p:tags r:id="rId3"/>
            </p:custDataLst>
            <p:extLst>
              <p:ext uri="{D42A27DB-BD31-4B8C-83A1-F6EECF244321}">
                <p14:modId xmlns:p14="http://schemas.microsoft.com/office/powerpoint/2010/main" val="3261791373"/>
              </p:ext>
            </p:extLst>
          </p:nvPr>
        </p:nvGraphicFramePr>
        <p:xfrm>
          <a:off x="3429000" y="4038600"/>
          <a:ext cx="2122311" cy="2387600"/>
        </p:xfrm>
        <a:graphic>
          <a:graphicData uri="http://schemas.openxmlformats.org/presentationml/2006/ole">
            <mc:AlternateContent xmlns:mc="http://schemas.openxmlformats.org/markup-compatibility/2006">
              <mc:Choice xmlns:v="urn:schemas-microsoft-com:vml" Requires="v">
                <p:oleObj spid="_x0000_s2052" name="Chart" r:id="rId7" imgW="4572108" imgH="5143554" progId="MSGraph.Chart.8">
                  <p:embed followColorScheme="full"/>
                </p:oleObj>
              </mc:Choice>
              <mc:Fallback>
                <p:oleObj name="Chart" r:id="rId7" imgW="4572108" imgH="5143554" progId="MSGraph.Chart.8">
                  <p:embed followColorScheme="full"/>
                  <p:pic>
                    <p:nvPicPr>
                      <p:cNvPr id="0" name=""/>
                      <p:cNvPicPr/>
                      <p:nvPr/>
                    </p:nvPicPr>
                    <p:blipFill>
                      <a:blip r:embed="rId8"/>
                      <a:stretch>
                        <a:fillRect/>
                      </a:stretch>
                    </p:blipFill>
                    <p:spPr>
                      <a:xfrm>
                        <a:off x="3429000" y="4038600"/>
                        <a:ext cx="2122311" cy="23876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457200" y="1524001"/>
            <a:ext cx="5562600" cy="2438400"/>
          </a:xfrm>
        </p:spPr>
        <p:txBody>
          <a:bodyPr>
            <a:noAutofit/>
          </a:bodyPr>
          <a:lstStyle/>
          <a:p>
            <a:pPr marL="514350" indent="-514350">
              <a:buFont typeface="Arial" pitchFamily="34" charset="0"/>
              <a:buAutoNum type="arabicPeriod"/>
            </a:pPr>
            <a:r>
              <a:rPr lang="en-US" dirty="0" smtClean="0"/>
              <a:t>S and D both increase</a:t>
            </a:r>
          </a:p>
          <a:p>
            <a:pPr marL="514350" indent="-514350">
              <a:buFont typeface="Arial" pitchFamily="34" charset="0"/>
              <a:buAutoNum type="arabicPeriod"/>
            </a:pPr>
            <a:r>
              <a:rPr lang="en-US" dirty="0" smtClean="0"/>
              <a:t>S increases and D decreases</a:t>
            </a:r>
          </a:p>
          <a:p>
            <a:pPr marL="514350" indent="-514350">
              <a:buFont typeface="Arial" pitchFamily="34" charset="0"/>
              <a:buAutoNum type="arabicPeriod"/>
            </a:pPr>
            <a:r>
              <a:rPr lang="en-US" dirty="0" smtClean="0"/>
              <a:t>S decreases and D increases</a:t>
            </a:r>
          </a:p>
          <a:p>
            <a:pPr marL="514350" indent="-514350">
              <a:buFont typeface="Arial" pitchFamily="34" charset="0"/>
              <a:buAutoNum type="arabicPeriod"/>
            </a:pPr>
            <a:r>
              <a:rPr lang="en-US" dirty="0" smtClean="0"/>
              <a:t>S and D both decrease</a:t>
            </a:r>
            <a:endParaRPr lang="en-US" dirty="0"/>
          </a:p>
        </p:txBody>
      </p:sp>
      <p:sp>
        <p:nvSpPr>
          <p:cNvPr id="7" name="CorShape1"/>
          <p:cNvSpPr/>
          <p:nvPr>
            <p:custDataLst>
              <p:tags r:id="rId5"/>
            </p:custDataLst>
          </p:nvPr>
        </p:nvSpPr>
        <p:spPr>
          <a:xfrm rot="10800000">
            <a:off x="172720" y="276115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21393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096962"/>
          </a:xfrm>
        </p:spPr>
        <p:txBody>
          <a:bodyPr>
            <a:normAutofit fontScale="90000"/>
          </a:bodyPr>
          <a:lstStyle/>
          <a:p>
            <a:pPr algn="l"/>
            <a:r>
              <a:rPr lang="en-US" b="1" dirty="0" smtClean="0"/>
              <a:t>16. </a:t>
            </a:r>
            <a:r>
              <a:rPr lang="en-US" b="1" dirty="0" smtClean="0"/>
              <a:t>One can say for certainty that the equilibrium price will increase if:</a:t>
            </a:r>
            <a:endParaRPr lang="en-US" b="1" dirty="0"/>
          </a:p>
        </p:txBody>
      </p:sp>
      <p:sp>
        <p:nvSpPr>
          <p:cNvPr id="3" name="TPAnswers"/>
          <p:cNvSpPr>
            <a:spLocks noGrp="1"/>
          </p:cNvSpPr>
          <p:nvPr>
            <p:ph type="body" idx="1"/>
            <p:custDataLst>
              <p:tags r:id="rId2"/>
            </p:custDataLst>
          </p:nvPr>
        </p:nvSpPr>
        <p:spPr>
          <a:xfrm>
            <a:off x="457200" y="1524001"/>
            <a:ext cx="5562600" cy="2438400"/>
          </a:xfrm>
        </p:spPr>
        <p:txBody>
          <a:bodyPr>
            <a:noAutofit/>
          </a:bodyPr>
          <a:lstStyle/>
          <a:p>
            <a:pPr marL="514350" indent="-514350">
              <a:buFont typeface="Arial" pitchFamily="34" charset="0"/>
              <a:buAutoNum type="arabicPeriod"/>
            </a:pPr>
            <a:r>
              <a:rPr lang="en-US" dirty="0" smtClean="0"/>
              <a:t>S and D both increase</a:t>
            </a:r>
          </a:p>
          <a:p>
            <a:pPr marL="514350" indent="-514350">
              <a:buFont typeface="Arial" pitchFamily="34" charset="0"/>
              <a:buAutoNum type="arabicPeriod"/>
            </a:pPr>
            <a:r>
              <a:rPr lang="en-US" dirty="0" smtClean="0"/>
              <a:t>S increases and D decreases</a:t>
            </a:r>
          </a:p>
          <a:p>
            <a:pPr marL="514350" indent="-514350">
              <a:buFont typeface="Arial" pitchFamily="34" charset="0"/>
              <a:buAutoNum type="arabicPeriod"/>
            </a:pPr>
            <a:r>
              <a:rPr lang="en-US" dirty="0" smtClean="0"/>
              <a:t>S decreases and D increases</a:t>
            </a:r>
          </a:p>
          <a:p>
            <a:pPr marL="514350" indent="-514350">
              <a:buFont typeface="Arial" pitchFamily="34" charset="0"/>
              <a:buAutoNum type="arabicPeriod"/>
            </a:pPr>
            <a:r>
              <a:rPr lang="en-US" dirty="0" smtClean="0"/>
              <a:t>S and D both decrease</a:t>
            </a:r>
            <a:endParaRPr lang="en-US" dirty="0"/>
          </a:p>
        </p:txBody>
      </p:sp>
    </p:spTree>
    <p:custDataLst>
      <p:tags r:id="rId1"/>
    </p:custDataLst>
    <p:extLst>
      <p:ext uri="{BB962C8B-B14F-4D97-AF65-F5344CB8AC3E}">
        <p14:creationId xmlns:p14="http://schemas.microsoft.com/office/powerpoint/2010/main" val="537913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096962"/>
          </a:xfrm>
        </p:spPr>
        <p:txBody>
          <a:bodyPr>
            <a:normAutofit fontScale="90000"/>
          </a:bodyPr>
          <a:lstStyle/>
          <a:p>
            <a:pPr algn="l"/>
            <a:r>
              <a:rPr lang="en-US" b="1" dirty="0" smtClean="0">
                <a:solidFill>
                  <a:srgbClr val="0070C0"/>
                </a:solidFill>
              </a:rPr>
              <a:t>16. One can say for certainty that the equilibrium price will decline if:</a:t>
            </a:r>
            <a:endParaRPr lang="en-US" b="1" dirty="0">
              <a:solidFill>
                <a:srgbClr val="0070C0"/>
              </a:solidFill>
            </a:endParaRPr>
          </a:p>
        </p:txBody>
      </p:sp>
      <p:sp>
        <p:nvSpPr>
          <p:cNvPr id="5" name="CorShape1"/>
          <p:cNvSpPr/>
          <p:nvPr>
            <p:custDataLst>
              <p:tags r:id="rId2"/>
            </p:custDataLst>
          </p:nvPr>
        </p:nvSpPr>
        <p:spPr>
          <a:xfrm rot="10800000">
            <a:off x="172720" y="217593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524001"/>
            <a:ext cx="5562600" cy="2438400"/>
          </a:xfrm>
        </p:spPr>
        <p:txBody>
          <a:bodyPr>
            <a:noAutofit/>
          </a:bodyPr>
          <a:lstStyle/>
          <a:p>
            <a:pPr marL="514350" indent="-514350">
              <a:buFont typeface="Arial" pitchFamily="34" charset="0"/>
              <a:buAutoNum type="arabicPeriod"/>
            </a:pPr>
            <a:r>
              <a:rPr lang="en-US" dirty="0" smtClean="0"/>
              <a:t>S and D both increase</a:t>
            </a:r>
          </a:p>
          <a:p>
            <a:pPr marL="514350" indent="-514350">
              <a:buFont typeface="Arial" pitchFamily="34" charset="0"/>
              <a:buAutoNum type="arabicPeriod"/>
            </a:pPr>
            <a:r>
              <a:rPr lang="en-US" dirty="0" smtClean="0"/>
              <a:t>S increases and D decreases</a:t>
            </a:r>
          </a:p>
          <a:p>
            <a:pPr marL="514350" indent="-514350">
              <a:buFont typeface="Arial" pitchFamily="34" charset="0"/>
              <a:buAutoNum type="arabicPeriod"/>
            </a:pPr>
            <a:r>
              <a:rPr lang="en-US" dirty="0" smtClean="0"/>
              <a:t>S decreases and D increases</a:t>
            </a:r>
          </a:p>
          <a:p>
            <a:pPr marL="514350" indent="-514350">
              <a:buFont typeface="Arial" pitchFamily="34" charset="0"/>
              <a:buAutoNum type="arabicPeriod"/>
            </a:pPr>
            <a:r>
              <a:rPr lang="en-US" dirty="0" smtClean="0"/>
              <a:t>S and D both decrease</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792162"/>
          </a:xfrm>
        </p:spPr>
        <p:txBody>
          <a:bodyPr>
            <a:normAutofit/>
          </a:bodyPr>
          <a:lstStyle/>
          <a:p>
            <a:pPr algn="l"/>
            <a:r>
              <a:rPr lang="en-US" b="1" dirty="0" smtClean="0"/>
              <a:t>17. An effective Price Floor will:</a:t>
            </a:r>
            <a:endParaRPr lang="en-US" b="1" dirty="0"/>
          </a:p>
        </p:txBody>
      </p:sp>
      <p:sp>
        <p:nvSpPr>
          <p:cNvPr id="3" name="TPAnswers"/>
          <p:cNvSpPr>
            <a:spLocks noGrp="1"/>
          </p:cNvSpPr>
          <p:nvPr>
            <p:ph type="body" idx="1"/>
            <p:custDataLst>
              <p:tags r:id="rId2"/>
            </p:custDataLst>
          </p:nvPr>
        </p:nvSpPr>
        <p:spPr>
          <a:xfrm>
            <a:off x="381000" y="1295400"/>
            <a:ext cx="8458200" cy="2514600"/>
          </a:xfrm>
        </p:spPr>
        <p:txBody>
          <a:bodyPr>
            <a:normAutofit/>
          </a:bodyPr>
          <a:lstStyle/>
          <a:p>
            <a:pPr marL="514350" indent="-514350">
              <a:buFont typeface="Arial" pitchFamily="34" charset="0"/>
              <a:buAutoNum type="arabicPeriod"/>
            </a:pPr>
            <a:r>
              <a:rPr lang="en-US" dirty="0" smtClean="0"/>
              <a:t>Induce firms to leave the industry</a:t>
            </a:r>
          </a:p>
          <a:p>
            <a:pPr marL="514350" indent="-514350">
              <a:buFont typeface="Arial" pitchFamily="34" charset="0"/>
              <a:buAutoNum type="arabicPeriod"/>
            </a:pPr>
            <a:r>
              <a:rPr lang="en-US" dirty="0" smtClean="0"/>
              <a:t>Result in a product surplus</a:t>
            </a:r>
          </a:p>
          <a:p>
            <a:pPr marL="514350" indent="-514350">
              <a:buFont typeface="Arial" pitchFamily="34" charset="0"/>
              <a:buAutoNum type="arabicPeriod"/>
            </a:pPr>
            <a:r>
              <a:rPr lang="en-US" dirty="0" smtClean="0"/>
              <a:t>Result in a product shortage</a:t>
            </a:r>
          </a:p>
          <a:p>
            <a:pPr marL="514350" indent="-514350">
              <a:buFont typeface="Arial" pitchFamily="34" charset="0"/>
              <a:buAutoNum type="arabicPeriod"/>
            </a:pPr>
            <a:r>
              <a:rPr lang="en-US" dirty="0" smtClean="0"/>
              <a:t>Clear the market</a:t>
            </a:r>
            <a:endParaRPr lang="en-US"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792162"/>
          </a:xfrm>
        </p:spPr>
        <p:txBody>
          <a:bodyPr>
            <a:normAutofit/>
          </a:bodyPr>
          <a:lstStyle/>
          <a:p>
            <a:pPr algn="l"/>
            <a:r>
              <a:rPr lang="en-US" b="1" dirty="0" smtClean="0">
                <a:solidFill>
                  <a:srgbClr val="0070C0"/>
                </a:solidFill>
              </a:rPr>
              <a:t>17. An effective Price Floor will:</a:t>
            </a:r>
            <a:endParaRPr lang="en-US" b="1" dirty="0">
              <a:solidFill>
                <a:srgbClr val="0070C0"/>
              </a:solidFill>
            </a:endParaRPr>
          </a:p>
        </p:txBody>
      </p:sp>
      <p:sp>
        <p:nvSpPr>
          <p:cNvPr id="7" name="CorShape1"/>
          <p:cNvSpPr/>
          <p:nvPr>
            <p:custDataLst>
              <p:tags r:id="rId2"/>
            </p:custDataLst>
          </p:nvPr>
        </p:nvSpPr>
        <p:spPr>
          <a:xfrm rot="10800000">
            <a:off x="228600" y="1981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1295400"/>
            <a:ext cx="8458200" cy="2514600"/>
          </a:xfrm>
        </p:spPr>
        <p:txBody>
          <a:bodyPr>
            <a:normAutofit/>
          </a:bodyPr>
          <a:lstStyle/>
          <a:p>
            <a:pPr marL="514350" indent="-514350">
              <a:buFont typeface="Arial" pitchFamily="34" charset="0"/>
              <a:buAutoNum type="arabicPeriod"/>
            </a:pPr>
            <a:r>
              <a:rPr lang="en-US" dirty="0" smtClean="0"/>
              <a:t>Induce firms to leave the industry</a:t>
            </a:r>
          </a:p>
          <a:p>
            <a:pPr marL="514350" indent="-514350">
              <a:buFont typeface="Arial" pitchFamily="34" charset="0"/>
              <a:buAutoNum type="arabicPeriod"/>
            </a:pPr>
            <a:r>
              <a:rPr lang="en-US" dirty="0" smtClean="0"/>
              <a:t>Result in a product surplus</a:t>
            </a:r>
          </a:p>
          <a:p>
            <a:pPr marL="514350" indent="-514350">
              <a:buFont typeface="Arial" pitchFamily="34" charset="0"/>
              <a:buAutoNum type="arabicPeriod"/>
            </a:pPr>
            <a:r>
              <a:rPr lang="en-US" dirty="0" smtClean="0"/>
              <a:t>Result in a product shortage</a:t>
            </a:r>
          </a:p>
          <a:p>
            <a:pPr marL="514350" indent="-514350">
              <a:buFont typeface="Arial" pitchFamily="34" charset="0"/>
              <a:buAutoNum type="arabicPeriod"/>
            </a:pPr>
            <a:r>
              <a:rPr lang="en-US" dirty="0" smtClean="0"/>
              <a:t>Clear the market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9234534" cy="5486400"/>
          </a:xfrm>
          <a:prstGeom prst="rect">
            <a:avLst/>
          </a:prstGeom>
        </p:spPr>
      </p:pic>
    </p:spTree>
    <p:custDataLst>
      <p:tags r:id="rId1"/>
    </p:custDataLst>
    <p:extLst>
      <p:ext uri="{BB962C8B-B14F-4D97-AF65-F5344CB8AC3E}">
        <p14:creationId xmlns:p14="http://schemas.microsoft.com/office/powerpoint/2010/main" val="153816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304800"/>
            <a:ext cx="8991600" cy="1219200"/>
          </a:xfrm>
        </p:spPr>
        <p:txBody>
          <a:bodyPr>
            <a:normAutofit fontScale="90000"/>
          </a:bodyPr>
          <a:lstStyle/>
          <a:p>
            <a:pPr algn="l"/>
            <a:r>
              <a:rPr lang="en-US" b="1" dirty="0" smtClean="0"/>
              <a:t>18. If a legal ceiling price is set above the equilibrium price:</a:t>
            </a:r>
            <a:r>
              <a:rPr lang="en-US" dirty="0" smtClean="0"/>
              <a:t> </a:t>
            </a:r>
            <a:endParaRPr lang="en-US" b="1" dirty="0"/>
          </a:p>
        </p:txBody>
      </p:sp>
      <p:sp>
        <p:nvSpPr>
          <p:cNvPr id="3" name="TPAnswers"/>
          <p:cNvSpPr>
            <a:spLocks noGrp="1"/>
          </p:cNvSpPr>
          <p:nvPr>
            <p:ph type="body" idx="1"/>
            <p:custDataLst>
              <p:tags r:id="rId2"/>
            </p:custDataLst>
          </p:nvPr>
        </p:nvSpPr>
        <p:spPr>
          <a:xfrm>
            <a:off x="457200" y="1676401"/>
            <a:ext cx="8229600" cy="2819400"/>
          </a:xfrm>
        </p:spPr>
        <p:txBody>
          <a:bodyPr>
            <a:normAutofit lnSpcReduction="10000"/>
          </a:bodyPr>
          <a:lstStyle/>
          <a:p>
            <a:pPr marL="514350" indent="-514350">
              <a:buFont typeface="Arial" pitchFamily="34" charset="0"/>
              <a:buAutoNum type="arabicPeriod"/>
            </a:pPr>
            <a:r>
              <a:rPr lang="en-US" dirty="0" smtClean="0"/>
              <a:t>A shortage of the product will occur</a:t>
            </a:r>
          </a:p>
          <a:p>
            <a:pPr marL="514350" indent="-514350">
              <a:buFont typeface="Arial" pitchFamily="34" charset="0"/>
              <a:buAutoNum type="arabicPeriod"/>
            </a:pPr>
            <a:r>
              <a:rPr lang="en-US" dirty="0" smtClean="0"/>
              <a:t>A surplus of the product will occur</a:t>
            </a:r>
          </a:p>
          <a:p>
            <a:pPr marL="514350" indent="-514350">
              <a:buFont typeface="Arial" pitchFamily="34" charset="0"/>
              <a:buAutoNum type="arabicPeriod"/>
            </a:pPr>
            <a:r>
              <a:rPr lang="en-US" dirty="0" smtClean="0"/>
              <a:t>A black market will evolve</a:t>
            </a:r>
          </a:p>
          <a:p>
            <a:pPr marL="514350" indent="-514350">
              <a:buFont typeface="Arial" pitchFamily="34" charset="0"/>
              <a:buAutoNum type="arabicPeriod"/>
            </a:pPr>
            <a:r>
              <a:rPr lang="en-US" dirty="0" smtClean="0"/>
              <a:t>Neither the price or quantity of the product will be affected</a:t>
            </a:r>
            <a:endParaRPr lang="en-US"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304800"/>
            <a:ext cx="8991600" cy="1219200"/>
          </a:xfrm>
        </p:spPr>
        <p:txBody>
          <a:bodyPr>
            <a:normAutofit fontScale="90000"/>
          </a:bodyPr>
          <a:lstStyle/>
          <a:p>
            <a:pPr algn="l"/>
            <a:r>
              <a:rPr lang="en-US" b="1" dirty="0" smtClean="0">
                <a:solidFill>
                  <a:srgbClr val="0070C0"/>
                </a:solidFill>
              </a:rPr>
              <a:t>18. If a legal ceiling price is set above the equilibrium price:</a:t>
            </a:r>
            <a:r>
              <a:rPr lang="en-US" dirty="0" smtClean="0">
                <a:solidFill>
                  <a:srgbClr val="0070C0"/>
                </a:solidFill>
              </a:rPr>
              <a:t> </a:t>
            </a:r>
            <a:endParaRPr lang="en-US" b="1" dirty="0">
              <a:solidFill>
                <a:srgbClr val="0070C0"/>
              </a:solidFill>
            </a:endParaRPr>
          </a:p>
        </p:txBody>
      </p:sp>
      <p:sp>
        <p:nvSpPr>
          <p:cNvPr id="6" name="CorShape1"/>
          <p:cNvSpPr/>
          <p:nvPr>
            <p:custDataLst>
              <p:tags r:id="rId2"/>
            </p:custDataLst>
          </p:nvPr>
        </p:nvSpPr>
        <p:spPr>
          <a:xfrm rot="10800000">
            <a:off x="0" y="34290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76401"/>
            <a:ext cx="8229600" cy="2819400"/>
          </a:xfrm>
        </p:spPr>
        <p:txBody>
          <a:bodyPr>
            <a:normAutofit lnSpcReduction="10000"/>
          </a:bodyPr>
          <a:lstStyle/>
          <a:p>
            <a:pPr marL="514350" indent="-514350">
              <a:buFont typeface="Arial" pitchFamily="34" charset="0"/>
              <a:buAutoNum type="arabicPeriod"/>
            </a:pPr>
            <a:r>
              <a:rPr lang="en-US" dirty="0" smtClean="0"/>
              <a:t>A shortage of the product will occur</a:t>
            </a:r>
          </a:p>
          <a:p>
            <a:pPr marL="514350" indent="-514350">
              <a:buFont typeface="Arial" pitchFamily="34" charset="0"/>
              <a:buAutoNum type="arabicPeriod"/>
            </a:pPr>
            <a:r>
              <a:rPr lang="en-US" dirty="0" smtClean="0"/>
              <a:t>A surplus of the product will occur</a:t>
            </a:r>
          </a:p>
          <a:p>
            <a:pPr marL="514350" indent="-514350">
              <a:buFont typeface="Arial" pitchFamily="34" charset="0"/>
              <a:buAutoNum type="arabicPeriod"/>
            </a:pPr>
            <a:r>
              <a:rPr lang="en-US" dirty="0" smtClean="0"/>
              <a:t>A black market will evolve</a:t>
            </a:r>
          </a:p>
          <a:p>
            <a:pPr marL="514350" indent="-514350">
              <a:buFont typeface="Arial" pitchFamily="34" charset="0"/>
              <a:buAutoNum type="arabicPeriod"/>
            </a:pPr>
            <a:r>
              <a:rPr lang="en-US" dirty="0" smtClean="0"/>
              <a:t>Neither the price or quantity of the product will be affected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1985159"/>
          </a:xfrm>
          <a:prstGeom prst="rect">
            <a:avLst/>
          </a:prstGeom>
          <a:noFill/>
        </p:spPr>
        <p:txBody>
          <a:bodyPr wrap="square" rtlCol="0">
            <a:spAutoFit/>
          </a:bodyPr>
          <a:lstStyle/>
          <a:p>
            <a:r>
              <a:rPr lang="en-US" sz="2300" dirty="0" smtClean="0"/>
              <a:t>A price ceiling set below the equilibrium price will cause a shortage,</a:t>
            </a:r>
          </a:p>
          <a:p>
            <a:r>
              <a:rPr lang="en-US" sz="2300" dirty="0" smtClean="0"/>
              <a:t>but a price ceiling set above the equilibrium price will have no effect.</a:t>
            </a:r>
          </a:p>
          <a:p>
            <a:endParaRPr lang="en-US" sz="800" dirty="0"/>
          </a:p>
          <a:p>
            <a:r>
              <a:rPr lang="en-US" sz="2300" dirty="0" smtClean="0"/>
              <a:t>Price ceilings are legally imposed maximum prices. </a:t>
            </a:r>
            <a:r>
              <a:rPr lang="en-US" sz="2300" dirty="0"/>
              <a:t>They are used to decrease </a:t>
            </a:r>
            <a:r>
              <a:rPr lang="en-US" sz="2300" dirty="0" smtClean="0"/>
              <a:t>prices.  Businesses can charge less than the price </a:t>
            </a:r>
            <a:r>
              <a:rPr lang="en-US" sz="2300" dirty="0"/>
              <a:t>ceiling , but not more. </a:t>
            </a:r>
            <a:r>
              <a:rPr lang="en-US" sz="2300" dirty="0" smtClean="0"/>
              <a:t> Where is the profit maximizing price and quantity? ($12 and 150)</a:t>
            </a:r>
            <a:endParaRPr lang="en-US" sz="23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43273"/>
            <a:ext cx="7391400" cy="4905202"/>
          </a:xfrm>
          <a:prstGeom prst="rect">
            <a:avLst/>
          </a:prstGeom>
        </p:spPr>
      </p:pic>
    </p:spTree>
    <p:custDataLst>
      <p:tags r:id="rId1"/>
    </p:custDataLst>
    <p:extLst>
      <p:ext uri="{BB962C8B-B14F-4D97-AF65-F5344CB8AC3E}">
        <p14:creationId xmlns:p14="http://schemas.microsoft.com/office/powerpoint/2010/main" val="2307979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b="1" dirty="0" smtClean="0"/>
              <a:t>Exam 1 Review</a:t>
            </a:r>
            <a:endParaRPr lang="en-US" b="1" dirty="0"/>
          </a:p>
        </p:txBody>
      </p:sp>
      <p:sp>
        <p:nvSpPr>
          <p:cNvPr id="7" name="TextBox 6"/>
          <p:cNvSpPr txBox="1"/>
          <p:nvPr/>
        </p:nvSpPr>
        <p:spPr>
          <a:xfrm>
            <a:off x="0" y="712858"/>
            <a:ext cx="8686800" cy="707886"/>
          </a:xfrm>
          <a:prstGeom prst="rect">
            <a:avLst/>
          </a:prstGeom>
          <a:noFill/>
        </p:spPr>
        <p:txBody>
          <a:bodyPr wrap="square" rtlCol="0">
            <a:spAutoFit/>
          </a:bodyPr>
          <a:lstStyle/>
          <a:p>
            <a:r>
              <a:rPr lang="en-US" sz="4000" dirty="0" smtClean="0">
                <a:solidFill>
                  <a:schemeClr val="tx1"/>
                </a:solidFill>
              </a:rPr>
              <a:t>Study Ideas – DO PROBLEMS:</a:t>
            </a:r>
          </a:p>
        </p:txBody>
      </p:sp>
      <p:sp>
        <p:nvSpPr>
          <p:cNvPr id="8" name="TextBox 7"/>
          <p:cNvSpPr txBox="1"/>
          <p:nvPr/>
        </p:nvSpPr>
        <p:spPr>
          <a:xfrm>
            <a:off x="630702" y="1420744"/>
            <a:ext cx="8534400" cy="4401205"/>
          </a:xfrm>
          <a:prstGeom prst="rect">
            <a:avLst/>
          </a:prstGeom>
          <a:noFill/>
        </p:spPr>
        <p:txBody>
          <a:bodyPr wrap="square" rtlCol="0">
            <a:spAutoFit/>
          </a:bodyPr>
          <a:lstStyle/>
          <a:p>
            <a:pPr>
              <a:buFont typeface="Arial" pitchFamily="34" charset="0"/>
              <a:buChar char="•"/>
            </a:pPr>
            <a:r>
              <a:rPr lang="en-US" sz="4000" dirty="0" smtClean="0"/>
              <a:t>Yellow Page problems – check answers</a:t>
            </a:r>
          </a:p>
          <a:p>
            <a:pPr>
              <a:buFont typeface="Arial" pitchFamily="34" charset="0"/>
              <a:buChar char="•"/>
            </a:pPr>
            <a:r>
              <a:rPr lang="en-US" sz="4000" dirty="0" smtClean="0"/>
              <a:t>Required Activities</a:t>
            </a:r>
          </a:p>
          <a:p>
            <a:pPr>
              <a:buFont typeface="Arial" pitchFamily="34" charset="0"/>
              <a:buChar char="•"/>
            </a:pPr>
            <a:r>
              <a:rPr lang="en-US" sz="4000" dirty="0" smtClean="0"/>
              <a:t>Watch the Key Problem videos</a:t>
            </a:r>
          </a:p>
          <a:p>
            <a:pPr>
              <a:buFont typeface="Arial" pitchFamily="34" charset="0"/>
              <a:buChar char="•"/>
            </a:pPr>
            <a:r>
              <a:rPr lang="en-US" sz="4000" dirty="0" smtClean="0"/>
              <a:t>Web Quizzes</a:t>
            </a:r>
          </a:p>
          <a:p>
            <a:pPr>
              <a:buFont typeface="Arial" pitchFamily="34" charset="0"/>
              <a:buChar char="•"/>
            </a:pPr>
            <a:r>
              <a:rPr lang="en-US" sz="4000" dirty="0" smtClean="0"/>
              <a:t>Clicker Quizzes</a:t>
            </a:r>
          </a:p>
          <a:p>
            <a:pPr>
              <a:buFont typeface="Arial" pitchFamily="34" charset="0"/>
              <a:buChar char="•"/>
            </a:pPr>
            <a:r>
              <a:rPr lang="en-US" sz="4000" dirty="0" smtClean="0"/>
              <a:t>Pre-Quizzes </a:t>
            </a:r>
            <a:r>
              <a:rPr lang="en-US" sz="3600" dirty="0" smtClean="0"/>
              <a:t>(click on score in </a:t>
            </a:r>
            <a:r>
              <a:rPr lang="en-US" sz="3600" dirty="0" err="1" smtClean="0"/>
              <a:t>gradebook</a:t>
            </a:r>
            <a:r>
              <a:rPr lang="en-US" sz="3600" dirty="0" smtClean="0"/>
              <a:t>)</a:t>
            </a:r>
          </a:p>
          <a:p>
            <a:pPr>
              <a:buFont typeface="Arial" pitchFamily="34" charset="0"/>
              <a:buChar char="•"/>
            </a:pPr>
            <a:r>
              <a:rPr lang="en-US" sz="4000" dirty="0" smtClean="0"/>
              <a:t>Review Quizzes</a:t>
            </a:r>
          </a:p>
        </p:txBody>
      </p:sp>
      <p:sp>
        <p:nvSpPr>
          <p:cNvPr id="5" name="TextBox 4"/>
          <p:cNvSpPr txBox="1"/>
          <p:nvPr/>
        </p:nvSpPr>
        <p:spPr>
          <a:xfrm>
            <a:off x="0" y="6139934"/>
            <a:ext cx="9144000" cy="507831"/>
          </a:xfrm>
          <a:prstGeom prst="rect">
            <a:avLst/>
          </a:prstGeom>
          <a:noFill/>
        </p:spPr>
        <p:txBody>
          <a:bodyPr wrap="square" rtlCol="0">
            <a:spAutoFit/>
          </a:bodyPr>
          <a:lstStyle/>
          <a:p>
            <a:r>
              <a:rPr lang="en-US" sz="2700" b="1" dirty="0" smtClean="0"/>
              <a:t>IF YOU GET A QUESTION WRONG GO BACK AND STUDY MORE.</a:t>
            </a:r>
            <a:endParaRPr lang="en-US" sz="2700" b="1" dirty="0"/>
          </a:p>
        </p:txBody>
      </p:sp>
    </p:spTree>
    <p:custDataLst>
      <p:tags r:id="rId1"/>
    </p:custDataLst>
    <p:extLst>
      <p:ext uri="{BB962C8B-B14F-4D97-AF65-F5344CB8AC3E}">
        <p14:creationId xmlns:p14="http://schemas.microsoft.com/office/powerpoint/2010/main" val="38270713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648200" cy="2971800"/>
          </a:xfrm>
        </p:spPr>
        <p:txBody>
          <a:bodyPr>
            <a:normAutofit fontScale="90000"/>
          </a:bodyPr>
          <a:lstStyle/>
          <a:p>
            <a:pPr algn="l"/>
            <a:r>
              <a:rPr lang="en-US" b="1" dirty="0" smtClean="0"/>
              <a:t>19. Which area represents the consumer surplus when there is price ceiling at Pc ?</a:t>
            </a:r>
            <a:endParaRPr lang="en-US" b="1" dirty="0"/>
          </a:p>
        </p:txBody>
      </p:sp>
      <p:pic>
        <p:nvPicPr>
          <p:cNvPr id="7" name="Picture 2"/>
          <p:cNvPicPr>
            <a:picLocks noChangeAspect="1" noChangeArrowheads="1"/>
          </p:cNvPicPr>
          <p:nvPr/>
        </p:nvPicPr>
        <p:blipFill>
          <a:blip r:embed="rId4" cstate="print"/>
          <a:srcRect/>
          <a:stretch>
            <a:fillRect/>
          </a:stretch>
        </p:blipFill>
        <p:spPr bwMode="auto">
          <a:xfrm>
            <a:off x="4190999" y="228600"/>
            <a:ext cx="5407323" cy="46482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124200"/>
            <a:ext cx="2819400" cy="2468563"/>
          </a:xfrm>
        </p:spPr>
        <p:txBody>
          <a:bodyPr>
            <a:norm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1 plus 3</a:t>
            </a:r>
            <a:endParaRPr lang="en-US" dirty="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648200" cy="2971800"/>
          </a:xfrm>
        </p:spPr>
        <p:txBody>
          <a:bodyPr>
            <a:normAutofit fontScale="90000"/>
          </a:bodyPr>
          <a:lstStyle/>
          <a:p>
            <a:pPr algn="l"/>
            <a:r>
              <a:rPr lang="en-US" b="1" dirty="0" smtClean="0">
                <a:solidFill>
                  <a:srgbClr val="0070C0"/>
                </a:solidFill>
              </a:rPr>
              <a:t>19. Which area represents the consumer surplus when there is price ceiling at Pc ?</a:t>
            </a:r>
            <a:endParaRPr lang="en-US" b="1" dirty="0">
              <a:solidFill>
                <a:srgbClr val="0070C0"/>
              </a:solidFill>
            </a:endParaRPr>
          </a:p>
        </p:txBody>
      </p:sp>
      <p:pic>
        <p:nvPicPr>
          <p:cNvPr id="7" name="Picture 2"/>
          <p:cNvPicPr>
            <a:picLocks noChangeAspect="1" noChangeArrowheads="1"/>
          </p:cNvPicPr>
          <p:nvPr/>
        </p:nvPicPr>
        <p:blipFill>
          <a:blip r:embed="rId5" cstate="print"/>
          <a:srcRect/>
          <a:stretch>
            <a:fillRect/>
          </a:stretch>
        </p:blipFill>
        <p:spPr bwMode="auto">
          <a:xfrm>
            <a:off x="4190999" y="228600"/>
            <a:ext cx="5407323" cy="4648200"/>
          </a:xfrm>
          <a:prstGeom prst="rect">
            <a:avLst/>
          </a:prstGeom>
          <a:noFill/>
          <a:ln w="9525">
            <a:noFill/>
            <a:miter lim="800000"/>
            <a:headEnd/>
            <a:tailEnd/>
          </a:ln>
        </p:spPr>
      </p:pic>
      <p:sp>
        <p:nvSpPr>
          <p:cNvPr id="8" name="CorShape1"/>
          <p:cNvSpPr/>
          <p:nvPr>
            <p:custDataLst>
              <p:tags r:id="rId2"/>
            </p:custDataLst>
          </p:nvPr>
        </p:nvSpPr>
        <p:spPr>
          <a:xfrm rot="10800000">
            <a:off x="228600" y="3200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124200"/>
            <a:ext cx="2819400" cy="2468563"/>
          </a:xfrm>
        </p:spPr>
        <p:txBody>
          <a:bodyPr>
            <a:norm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1 plus 3</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915400" cy="1706562"/>
          </a:xfrm>
        </p:spPr>
        <p:txBody>
          <a:bodyPr>
            <a:normAutofit fontScale="90000"/>
          </a:bodyPr>
          <a:lstStyle/>
          <a:p>
            <a:pPr algn="l"/>
            <a:r>
              <a:rPr lang="en-US" b="1" dirty="0" smtClean="0"/>
              <a:t>20. The </a:t>
            </a:r>
            <a:r>
              <a:rPr lang="en-US" b="1" dirty="0" err="1" smtClean="0"/>
              <a:t>allocative</a:t>
            </a:r>
            <a:r>
              <a:rPr lang="en-US" b="1" dirty="0" smtClean="0"/>
              <a:t> inefficiency of an effective price ceiling can be seen in the fact that:</a:t>
            </a:r>
            <a:endParaRPr lang="en-US" b="1" dirty="0"/>
          </a:p>
        </p:txBody>
      </p:sp>
      <p:sp>
        <p:nvSpPr>
          <p:cNvPr id="3" name="TPAnswers"/>
          <p:cNvSpPr>
            <a:spLocks noGrp="1"/>
          </p:cNvSpPr>
          <p:nvPr>
            <p:ph type="body" idx="1"/>
            <p:custDataLst>
              <p:tags r:id="rId2"/>
            </p:custDataLst>
          </p:nvPr>
        </p:nvSpPr>
        <p:spPr>
          <a:xfrm>
            <a:off x="533400" y="2133600"/>
            <a:ext cx="63246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915400" cy="1706562"/>
          </a:xfrm>
        </p:spPr>
        <p:txBody>
          <a:bodyPr>
            <a:normAutofit fontScale="90000"/>
          </a:bodyPr>
          <a:lstStyle/>
          <a:p>
            <a:pPr algn="l"/>
            <a:r>
              <a:rPr lang="en-US" b="1" dirty="0" smtClean="0">
                <a:solidFill>
                  <a:srgbClr val="0070C0"/>
                </a:solidFill>
              </a:rPr>
              <a:t>20. The </a:t>
            </a:r>
            <a:r>
              <a:rPr lang="en-US" b="1" dirty="0" err="1" smtClean="0">
                <a:solidFill>
                  <a:srgbClr val="0070C0"/>
                </a:solidFill>
              </a:rPr>
              <a:t>allocative</a:t>
            </a:r>
            <a:r>
              <a:rPr lang="en-US" b="1" dirty="0" smtClean="0">
                <a:solidFill>
                  <a:srgbClr val="0070C0"/>
                </a:solidFill>
              </a:rPr>
              <a:t> inefficiency of an effective price ceiling can be seen in the fact that:</a:t>
            </a:r>
            <a:endParaRPr lang="en-US" b="1" dirty="0">
              <a:solidFill>
                <a:srgbClr val="0070C0"/>
              </a:solidFill>
            </a:endParaRPr>
          </a:p>
        </p:txBody>
      </p:sp>
      <p:sp>
        <p:nvSpPr>
          <p:cNvPr id="3" name="TPAnswers"/>
          <p:cNvSpPr>
            <a:spLocks noGrp="1"/>
          </p:cNvSpPr>
          <p:nvPr>
            <p:ph type="body" idx="1"/>
            <p:custDataLst>
              <p:tags r:id="rId2"/>
            </p:custDataLst>
          </p:nvPr>
        </p:nvSpPr>
        <p:spPr>
          <a:xfrm>
            <a:off x="533400" y="2133600"/>
            <a:ext cx="63246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
        <p:nvSpPr>
          <p:cNvPr id="6" name="CorShape1"/>
          <p:cNvSpPr/>
          <p:nvPr>
            <p:custDataLst>
              <p:tags r:id="rId3"/>
            </p:custDataLst>
          </p:nvPr>
        </p:nvSpPr>
        <p:spPr>
          <a:xfrm rot="10800000">
            <a:off x="304800" y="2819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2163763"/>
          </a:xfrm>
        </p:spPr>
        <p:txBody>
          <a:bodyPr>
            <a:normAutofit fontScale="92500"/>
          </a:bodyPr>
          <a:lstStyle/>
          <a:p>
            <a:pPr marL="0" indent="0">
              <a:buNone/>
            </a:pPr>
            <a:r>
              <a:rPr lang="en-US" dirty="0" smtClean="0"/>
              <a:t>If there is an effective price ceiling set at $8, then businesses will produce 100.  When quantity is 100 the MSB (red line) are greater then the MSC (blue line).  </a:t>
            </a:r>
          </a:p>
          <a:p>
            <a:pPr marL="0" indent="0">
              <a:buNone/>
            </a:pPr>
            <a:r>
              <a:rPr lang="en-US" sz="3000" dirty="0" smtClean="0"/>
              <a:t>At </a:t>
            </a:r>
            <a:r>
              <a:rPr lang="en-US" sz="3000" dirty="0"/>
              <a:t>Q = </a:t>
            </a:r>
            <a:r>
              <a:rPr lang="en-US" sz="3000" dirty="0" smtClean="0"/>
              <a:t>100: MSB&gt;MSC (MSB = 18, MSC = 8) We want more.</a:t>
            </a:r>
            <a:endParaRPr lang="en-US" sz="3000" dirty="0"/>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92520"/>
            <a:ext cx="72771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685322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304800" y="533399"/>
            <a:ext cx="7162800" cy="5859299"/>
          </a:xfrm>
          <a:prstGeom prst="rect">
            <a:avLst/>
          </a:prstGeom>
          <a:noFill/>
          <a:ln w="9525">
            <a:noFill/>
            <a:miter lim="800000"/>
            <a:headEnd/>
            <a:tailEnd/>
          </a:ln>
        </p:spPr>
      </p:pic>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2316162"/>
          </a:xfrm>
        </p:spPr>
        <p:txBody>
          <a:bodyPr>
            <a:normAutofit/>
          </a:bodyPr>
          <a:lstStyle/>
          <a:p>
            <a:pPr algn="l"/>
            <a:r>
              <a:rPr lang="en-US" b="1" dirty="0" smtClean="0"/>
              <a:t>21. This graph shows the effect of a:</a:t>
            </a:r>
            <a:endParaRPr lang="en-US" b="1" dirty="0"/>
          </a:p>
        </p:txBody>
      </p:sp>
      <p:pic>
        <p:nvPicPr>
          <p:cNvPr id="26628" name="Picture 4"/>
          <p:cNvPicPr>
            <a:picLocks noChangeAspect="1" noChangeArrowheads="1"/>
          </p:cNvPicPr>
          <p:nvPr/>
        </p:nvPicPr>
        <p:blipFill>
          <a:blip r:embed="rId4"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819400"/>
            <a:ext cx="4724400" cy="3306763"/>
          </a:xfrm>
        </p:spPr>
        <p:txBody>
          <a:bodyPr>
            <a:normAutofit/>
          </a:bodyPr>
          <a:lstStyle/>
          <a:p>
            <a:pPr marL="514350" indent="-514350">
              <a:buFont typeface="Arial" pitchFamily="34" charset="0"/>
              <a:buAutoNum type="arabicPeriod"/>
            </a:pPr>
            <a:r>
              <a:rPr lang="en-US" dirty="0" smtClean="0"/>
              <a:t>Price ceiling</a:t>
            </a:r>
          </a:p>
          <a:p>
            <a:pPr marL="514350" indent="-514350">
              <a:buFont typeface="Arial" pitchFamily="34" charset="0"/>
              <a:buAutoNum type="arabicPeriod"/>
            </a:pPr>
            <a:r>
              <a:rPr lang="en-US" dirty="0" smtClean="0"/>
              <a:t>Price floor</a:t>
            </a:r>
          </a:p>
          <a:p>
            <a:pPr marL="514350" indent="-514350">
              <a:buFont typeface="Arial" pitchFamily="34" charset="0"/>
              <a:buAutoNum type="arabicPeriod"/>
            </a:pPr>
            <a:r>
              <a:rPr lang="en-US" dirty="0" smtClean="0"/>
              <a:t>Positive externality</a:t>
            </a:r>
          </a:p>
          <a:p>
            <a:pPr marL="514350" indent="-514350">
              <a:buFont typeface="Arial" pitchFamily="34" charset="0"/>
              <a:buAutoNum type="arabicPeriod"/>
            </a:pPr>
            <a:r>
              <a:rPr lang="en-US" dirty="0" smtClean="0"/>
              <a:t>Negative externality</a:t>
            </a:r>
            <a:endParaRPr lang="en-US" dirty="0"/>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2316162"/>
          </a:xfrm>
        </p:spPr>
        <p:txBody>
          <a:bodyPr>
            <a:normAutofit/>
          </a:bodyPr>
          <a:lstStyle/>
          <a:p>
            <a:pPr algn="l"/>
            <a:r>
              <a:rPr lang="en-US" b="1" dirty="0" smtClean="0">
                <a:solidFill>
                  <a:srgbClr val="0070C0"/>
                </a:solidFill>
              </a:rPr>
              <a:t>21. This graph shows the effect of a:</a:t>
            </a:r>
            <a:endParaRPr lang="en-US" b="1" dirty="0">
              <a:solidFill>
                <a:srgbClr val="0070C0"/>
              </a:solidFill>
            </a:endParaRPr>
          </a:p>
        </p:txBody>
      </p:sp>
      <p:pic>
        <p:nvPicPr>
          <p:cNvPr id="26628" name="Picture 4"/>
          <p:cNvPicPr>
            <a:picLocks noChangeAspect="1" noChangeArrowheads="1"/>
          </p:cNvPicPr>
          <p:nvPr/>
        </p:nvPicPr>
        <p:blipFill>
          <a:blip r:embed="rId5" cstate="print"/>
          <a:srcRect/>
          <a:stretch>
            <a:fillRect/>
          </a:stretch>
        </p:blipFill>
        <p:spPr bwMode="auto">
          <a:xfrm>
            <a:off x="3962400" y="304799"/>
            <a:ext cx="5181600" cy="3834841"/>
          </a:xfrm>
          <a:prstGeom prst="rect">
            <a:avLst/>
          </a:prstGeom>
          <a:noFill/>
          <a:ln w="9525">
            <a:noFill/>
            <a:miter lim="800000"/>
            <a:headEnd/>
            <a:tailEnd/>
          </a:ln>
        </p:spPr>
      </p:pic>
      <p:sp>
        <p:nvSpPr>
          <p:cNvPr id="10" name="CorShape1"/>
          <p:cNvSpPr/>
          <p:nvPr>
            <p:custDataLst>
              <p:tags r:id="rId2"/>
            </p:custDataLst>
          </p:nvPr>
        </p:nvSpPr>
        <p:spPr>
          <a:xfrm rot="10800000">
            <a:off x="172720" y="46417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819400"/>
            <a:ext cx="4724400" cy="3306763"/>
          </a:xfrm>
        </p:spPr>
        <p:txBody>
          <a:bodyPr>
            <a:normAutofit/>
          </a:bodyPr>
          <a:lstStyle/>
          <a:p>
            <a:pPr marL="514350" indent="-514350">
              <a:buFont typeface="Arial" pitchFamily="34" charset="0"/>
              <a:buAutoNum type="arabicPeriod"/>
            </a:pPr>
            <a:r>
              <a:rPr lang="en-US" dirty="0" smtClean="0"/>
              <a:t>Price ceiling</a:t>
            </a:r>
          </a:p>
          <a:p>
            <a:pPr marL="514350" indent="-514350">
              <a:buFont typeface="Arial" pitchFamily="34" charset="0"/>
              <a:buAutoNum type="arabicPeriod"/>
            </a:pPr>
            <a:r>
              <a:rPr lang="en-US" dirty="0" smtClean="0"/>
              <a:t>Price floor</a:t>
            </a:r>
          </a:p>
          <a:p>
            <a:pPr marL="514350" indent="-514350">
              <a:buFont typeface="Arial" pitchFamily="34" charset="0"/>
              <a:buAutoNum type="arabicPeriod"/>
            </a:pPr>
            <a:r>
              <a:rPr lang="en-US" dirty="0" smtClean="0"/>
              <a:t>Positive externality</a:t>
            </a:r>
          </a:p>
          <a:p>
            <a:pPr marL="514350" indent="-514350">
              <a:buFont typeface="Arial" pitchFamily="34" charset="0"/>
              <a:buAutoNum type="arabicPeriod"/>
            </a:pPr>
            <a:r>
              <a:rPr lang="en-US" dirty="0" smtClean="0"/>
              <a:t>Negative externality</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686800" cy="1401762"/>
          </a:xfrm>
        </p:spPr>
        <p:txBody>
          <a:bodyPr>
            <a:normAutofit fontScale="90000"/>
          </a:bodyPr>
          <a:lstStyle/>
          <a:p>
            <a:pPr algn="l"/>
            <a:r>
              <a:rPr lang="en-US" b="1" dirty="0" smtClean="0"/>
              <a:t>22. If the production of a good results in negative externalities (external costs or spillover costs), then</a:t>
            </a:r>
            <a:endParaRPr lang="en-US" b="1" dirty="0"/>
          </a:p>
        </p:txBody>
      </p:sp>
      <p:sp>
        <p:nvSpPr>
          <p:cNvPr id="3" name="TPAnswers"/>
          <p:cNvSpPr>
            <a:spLocks noGrp="1"/>
          </p:cNvSpPr>
          <p:nvPr>
            <p:ph type="body" idx="1"/>
            <p:custDataLst>
              <p:tags r:id="rId2"/>
            </p:custDataLst>
          </p:nvPr>
        </p:nvSpPr>
        <p:spPr>
          <a:xfrm>
            <a:off x="457200" y="2057400"/>
            <a:ext cx="8382000" cy="3611563"/>
          </a:xfrm>
        </p:spPr>
        <p:txBody>
          <a:bodyPr>
            <a:normAutofit/>
          </a:bodyPr>
          <a:lstStyle/>
          <a:p>
            <a:pPr marL="514350" indent="-514350">
              <a:buFont typeface="Arial" pitchFamily="34" charset="0"/>
              <a:buAutoNum type="arabicPeriod"/>
            </a:pPr>
            <a:r>
              <a:rPr lang="en-US" dirty="0" smtClean="0"/>
              <a:t>The socially optimum (</a:t>
            </a:r>
            <a:r>
              <a:rPr lang="en-US" dirty="0" err="1" smtClean="0"/>
              <a:t>alloc</a:t>
            </a:r>
            <a:r>
              <a:rPr lang="en-US" dirty="0" smtClean="0"/>
              <a:t>. eff.) quantity will be produced</a:t>
            </a:r>
          </a:p>
          <a:p>
            <a:pPr marL="514350" indent="-514350">
              <a:buFont typeface="Arial" pitchFamily="34" charset="0"/>
              <a:buAutoNum type="arabicPeriod"/>
            </a:pPr>
            <a:r>
              <a:rPr lang="en-US" dirty="0" smtClean="0"/>
              <a:t>More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Less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There will be a shortage of the good</a:t>
            </a:r>
            <a:endParaRPr lang="en-US" dirty="0"/>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686800" cy="1401762"/>
          </a:xfrm>
        </p:spPr>
        <p:txBody>
          <a:bodyPr>
            <a:normAutofit fontScale="90000"/>
          </a:bodyPr>
          <a:lstStyle/>
          <a:p>
            <a:pPr algn="l"/>
            <a:r>
              <a:rPr lang="en-US" b="1" dirty="0" smtClean="0">
                <a:solidFill>
                  <a:srgbClr val="0070C0"/>
                </a:solidFill>
              </a:rPr>
              <a:t>22. If the production of a good results in negative externalities (external costs or spillover costs), then</a:t>
            </a:r>
            <a:endParaRPr lang="en-US" b="1" dirty="0">
              <a:solidFill>
                <a:srgbClr val="0070C0"/>
              </a:solidFill>
            </a:endParaRPr>
          </a:p>
        </p:txBody>
      </p:sp>
      <p:sp>
        <p:nvSpPr>
          <p:cNvPr id="6" name="CorShape1"/>
          <p:cNvSpPr/>
          <p:nvPr>
            <p:custDataLst>
              <p:tags r:id="rId2"/>
            </p:custDataLst>
          </p:nvPr>
        </p:nvSpPr>
        <p:spPr>
          <a:xfrm rot="10800000">
            <a:off x="228600" y="3200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057400"/>
            <a:ext cx="8382000" cy="3611563"/>
          </a:xfrm>
        </p:spPr>
        <p:txBody>
          <a:bodyPr>
            <a:normAutofit/>
          </a:bodyPr>
          <a:lstStyle/>
          <a:p>
            <a:pPr marL="514350" indent="-514350">
              <a:buFont typeface="Arial" pitchFamily="34" charset="0"/>
              <a:buAutoNum type="arabicPeriod"/>
            </a:pPr>
            <a:r>
              <a:rPr lang="en-US" dirty="0" smtClean="0"/>
              <a:t>The socially optimum (</a:t>
            </a:r>
            <a:r>
              <a:rPr lang="en-US" dirty="0" err="1" smtClean="0"/>
              <a:t>alloc</a:t>
            </a:r>
            <a:r>
              <a:rPr lang="en-US" dirty="0" smtClean="0"/>
              <a:t>. eff.) quantity will be produced</a:t>
            </a:r>
          </a:p>
          <a:p>
            <a:pPr marL="514350" indent="-514350">
              <a:buFont typeface="Arial" pitchFamily="34" charset="0"/>
              <a:buAutoNum type="arabicPeriod"/>
            </a:pPr>
            <a:r>
              <a:rPr lang="en-US" dirty="0" smtClean="0"/>
              <a:t>More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Less than the </a:t>
            </a:r>
            <a:r>
              <a:rPr lang="en-US" dirty="0" err="1" smtClean="0"/>
              <a:t>alloc</a:t>
            </a:r>
            <a:r>
              <a:rPr lang="en-US" dirty="0" smtClean="0"/>
              <a:t>. eff. Q will be produced</a:t>
            </a:r>
          </a:p>
          <a:p>
            <a:pPr marL="514350" indent="-514350">
              <a:buFont typeface="Arial" pitchFamily="34" charset="0"/>
              <a:buAutoNum type="arabicPeriod"/>
            </a:pPr>
            <a:r>
              <a:rPr lang="en-US" dirty="0" smtClean="0"/>
              <a:t>There will be a shortage of the good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b="1" dirty="0" smtClean="0"/>
              <a:t>Exam 1 Review</a:t>
            </a:r>
            <a:endParaRPr lang="en-US" b="1" dirty="0"/>
          </a:p>
        </p:txBody>
      </p:sp>
      <p:sp>
        <p:nvSpPr>
          <p:cNvPr id="7" name="TextBox 6"/>
          <p:cNvSpPr txBox="1"/>
          <p:nvPr/>
        </p:nvSpPr>
        <p:spPr>
          <a:xfrm>
            <a:off x="0" y="712858"/>
            <a:ext cx="8686800" cy="707886"/>
          </a:xfrm>
          <a:prstGeom prst="rect">
            <a:avLst/>
          </a:prstGeom>
          <a:noFill/>
        </p:spPr>
        <p:txBody>
          <a:bodyPr wrap="square" rtlCol="0">
            <a:spAutoFit/>
          </a:bodyPr>
          <a:lstStyle/>
          <a:p>
            <a:r>
              <a:rPr lang="en-US" sz="4000" dirty="0" smtClean="0">
                <a:solidFill>
                  <a:schemeClr val="tx1"/>
                </a:solidFill>
              </a:rPr>
              <a:t>Study Ideas – DO </a:t>
            </a:r>
            <a:r>
              <a:rPr lang="en-US" sz="4000" b="1" dirty="0" smtClean="0">
                <a:solidFill>
                  <a:schemeClr val="tx1"/>
                </a:solidFill>
              </a:rPr>
              <a:t>MORE</a:t>
            </a:r>
            <a:r>
              <a:rPr lang="en-US" sz="4000" dirty="0" smtClean="0">
                <a:solidFill>
                  <a:schemeClr val="tx1"/>
                </a:solidFill>
              </a:rPr>
              <a:t> PROBLEMS:</a:t>
            </a:r>
          </a:p>
        </p:txBody>
      </p:sp>
      <p:sp>
        <p:nvSpPr>
          <p:cNvPr id="8" name="TextBox 7"/>
          <p:cNvSpPr txBox="1"/>
          <p:nvPr/>
        </p:nvSpPr>
        <p:spPr>
          <a:xfrm>
            <a:off x="630702" y="1420744"/>
            <a:ext cx="8534400" cy="4401205"/>
          </a:xfrm>
          <a:prstGeom prst="rect">
            <a:avLst/>
          </a:prstGeom>
          <a:noFill/>
        </p:spPr>
        <p:txBody>
          <a:bodyPr wrap="square" rtlCol="0">
            <a:spAutoFit/>
          </a:bodyPr>
          <a:lstStyle/>
          <a:p>
            <a:pPr>
              <a:buFont typeface="Arial" pitchFamily="34" charset="0"/>
              <a:buChar char="•"/>
            </a:pPr>
            <a:r>
              <a:rPr lang="en-US" sz="4000" dirty="0" smtClean="0"/>
              <a:t>Yellow Page problems – check answers</a:t>
            </a:r>
          </a:p>
          <a:p>
            <a:pPr>
              <a:buFont typeface="Arial" pitchFamily="34" charset="0"/>
              <a:buChar char="•"/>
            </a:pPr>
            <a:r>
              <a:rPr lang="en-US" sz="4000" dirty="0" smtClean="0"/>
              <a:t>Required Activities</a:t>
            </a:r>
          </a:p>
          <a:p>
            <a:pPr>
              <a:buFont typeface="Arial" pitchFamily="34" charset="0"/>
              <a:buChar char="•"/>
            </a:pPr>
            <a:r>
              <a:rPr lang="en-US" sz="4000" dirty="0" smtClean="0"/>
              <a:t>Watch the Key Problem videos</a:t>
            </a:r>
          </a:p>
          <a:p>
            <a:pPr>
              <a:buFont typeface="Arial" pitchFamily="34" charset="0"/>
              <a:buChar char="•"/>
            </a:pPr>
            <a:r>
              <a:rPr lang="en-US" sz="4000" dirty="0" smtClean="0"/>
              <a:t>Web Quizzes</a:t>
            </a:r>
          </a:p>
          <a:p>
            <a:pPr>
              <a:buFont typeface="Arial" pitchFamily="34" charset="0"/>
              <a:buChar char="•"/>
            </a:pPr>
            <a:r>
              <a:rPr lang="en-US" sz="4000" dirty="0" smtClean="0"/>
              <a:t>Clicker Quizzes</a:t>
            </a:r>
          </a:p>
          <a:p>
            <a:pPr>
              <a:buFont typeface="Arial" pitchFamily="34" charset="0"/>
              <a:buChar char="•"/>
            </a:pPr>
            <a:r>
              <a:rPr lang="en-US" sz="4000" dirty="0" smtClean="0"/>
              <a:t>Pre-Quizzes </a:t>
            </a:r>
            <a:r>
              <a:rPr lang="en-US" sz="3600" dirty="0" smtClean="0"/>
              <a:t>(click on score in </a:t>
            </a:r>
            <a:r>
              <a:rPr lang="en-US" sz="3600" dirty="0" err="1" smtClean="0"/>
              <a:t>gradebook</a:t>
            </a:r>
            <a:r>
              <a:rPr lang="en-US" sz="3600" dirty="0" smtClean="0"/>
              <a:t>)</a:t>
            </a:r>
          </a:p>
          <a:p>
            <a:pPr>
              <a:buFont typeface="Arial" pitchFamily="34" charset="0"/>
              <a:buChar char="•"/>
            </a:pPr>
            <a:r>
              <a:rPr lang="en-US" sz="4000" dirty="0" smtClean="0"/>
              <a:t>Review Quizzes</a:t>
            </a:r>
          </a:p>
        </p:txBody>
      </p:sp>
      <p:sp>
        <p:nvSpPr>
          <p:cNvPr id="5" name="TextBox 4"/>
          <p:cNvSpPr txBox="1"/>
          <p:nvPr/>
        </p:nvSpPr>
        <p:spPr>
          <a:xfrm>
            <a:off x="0" y="6139934"/>
            <a:ext cx="9144000" cy="507831"/>
          </a:xfrm>
          <a:prstGeom prst="rect">
            <a:avLst/>
          </a:prstGeom>
          <a:noFill/>
        </p:spPr>
        <p:txBody>
          <a:bodyPr wrap="square" rtlCol="0">
            <a:spAutoFit/>
          </a:bodyPr>
          <a:lstStyle/>
          <a:p>
            <a:r>
              <a:rPr lang="en-US" sz="2700" b="1" dirty="0" smtClean="0"/>
              <a:t>IF YOU GET A QUESTION WRONG GO BACK AND STUDY MORE.</a:t>
            </a:r>
            <a:endParaRPr lang="en-US" sz="2700" b="1" dirty="0"/>
          </a:p>
        </p:txBody>
      </p:sp>
    </p:spTree>
    <p:custDataLst>
      <p:tags r:id="rId1"/>
    </p:custDataLst>
    <p:extLst>
      <p:ext uri="{BB962C8B-B14F-4D97-AF65-F5344CB8AC3E}">
        <p14:creationId xmlns:p14="http://schemas.microsoft.com/office/powerpoint/2010/main" val="9008140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4"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381000" y="4419600"/>
            <a:ext cx="3352800" cy="2316163"/>
          </a:xfrm>
        </p:spPr>
        <p:txBody>
          <a:bodyPr>
            <a:normAutofit lnSpcReduction="10000"/>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sp>
        <p:nvSpPr>
          <p:cNvPr id="6" name="TPQuestion"/>
          <p:cNvSpPr>
            <a:spLocks noGrp="1"/>
          </p:cNvSpPr>
          <p:nvPr>
            <p:ph type="title"/>
          </p:nvPr>
        </p:nvSpPr>
        <p:spPr>
          <a:xfrm>
            <a:off x="0" y="0"/>
            <a:ext cx="3657600" cy="4139640"/>
          </a:xfrm>
        </p:spPr>
        <p:txBody>
          <a:bodyPr>
            <a:normAutofit/>
          </a:bodyPr>
          <a:lstStyle/>
          <a:p>
            <a:pPr algn="l"/>
            <a:r>
              <a:rPr lang="en-US" b="1" dirty="0" smtClean="0"/>
              <a:t>23. </a:t>
            </a:r>
            <a:r>
              <a:rPr lang="en-US" b="1" dirty="0" smtClean="0"/>
              <a:t>“S” is the supply with the negative externalities, How much will be produced?</a:t>
            </a:r>
            <a:endParaRPr lang="en-US" b="1" dirty="0"/>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5"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387350" y="4267200"/>
            <a:ext cx="3352800" cy="2316163"/>
          </a:xfrm>
        </p:spPr>
        <p:txBody>
          <a:bodyPr>
            <a:normAutofit lnSpcReduction="10000"/>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sp>
        <p:nvSpPr>
          <p:cNvPr id="10" name="CorShape1"/>
          <p:cNvSpPr/>
          <p:nvPr>
            <p:custDataLst>
              <p:tags r:id="rId3"/>
            </p:custDataLst>
          </p:nvPr>
        </p:nvSpPr>
        <p:spPr>
          <a:xfrm rot="10800000">
            <a:off x="222055" y="5334000"/>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PQuestion"/>
          <p:cNvSpPr txBox="1">
            <a:spLocks/>
          </p:cNvSpPr>
          <p:nvPr/>
        </p:nvSpPr>
        <p:spPr>
          <a:xfrm>
            <a:off x="0" y="0"/>
            <a:ext cx="3657600" cy="41396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70C0"/>
                </a:solidFill>
              </a:rPr>
              <a:t>23. “S” is the supply with the negative externalities, How much will be produced?</a:t>
            </a:r>
            <a:endParaRPr lang="en-US" b="1" dirty="0">
              <a:solidFill>
                <a:srgbClr val="0070C0"/>
              </a:solidFill>
            </a:endParaRPr>
          </a:p>
        </p:txBody>
      </p:sp>
      <p:sp>
        <p:nvSpPr>
          <p:cNvPr id="8" name="TextBox 7"/>
          <p:cNvSpPr txBox="1"/>
          <p:nvPr/>
        </p:nvSpPr>
        <p:spPr>
          <a:xfrm>
            <a:off x="5867400" y="4343400"/>
            <a:ext cx="3200400" cy="2062103"/>
          </a:xfrm>
          <a:prstGeom prst="rect">
            <a:avLst/>
          </a:prstGeom>
          <a:noFill/>
        </p:spPr>
        <p:txBody>
          <a:bodyPr wrap="square" rtlCol="0">
            <a:spAutoFit/>
          </a:bodyPr>
          <a:lstStyle/>
          <a:p>
            <a:r>
              <a:rPr lang="en-US" sz="3200" dirty="0" smtClean="0"/>
              <a:t>What is the </a:t>
            </a:r>
            <a:r>
              <a:rPr lang="en-US" sz="3200" dirty="0" err="1" smtClean="0"/>
              <a:t>allocatively</a:t>
            </a:r>
            <a:r>
              <a:rPr lang="en-US" sz="3200" dirty="0" smtClean="0"/>
              <a:t> efficient quantity?</a:t>
            </a:r>
          </a:p>
          <a:p>
            <a:r>
              <a:rPr lang="en-US" sz="3200" dirty="0" smtClean="0"/>
              <a:t>WHAT WE WANT</a:t>
            </a:r>
            <a:endParaRPr 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1401762"/>
          </a:xfrm>
        </p:spPr>
        <p:txBody>
          <a:bodyPr>
            <a:normAutofit fontScale="90000"/>
          </a:bodyPr>
          <a:lstStyle/>
          <a:p>
            <a:pPr algn="l"/>
            <a:r>
              <a:rPr lang="en-US" sz="4800" b="1" dirty="0" smtClean="0"/>
              <a:t>24. What is the </a:t>
            </a:r>
            <a:r>
              <a:rPr lang="en-US" sz="4800" b="1" dirty="0" err="1" smtClean="0"/>
              <a:t>Alloc</a:t>
            </a:r>
            <a:r>
              <a:rPr lang="en-US" sz="4800" b="1" dirty="0" smtClean="0"/>
              <a:t>. Eff. Q?</a:t>
            </a:r>
            <a:endParaRPr lang="en-US" sz="4800" b="1" dirty="0"/>
          </a:p>
        </p:txBody>
      </p:sp>
      <p:pic>
        <p:nvPicPr>
          <p:cNvPr id="26628" name="Picture 4"/>
          <p:cNvPicPr>
            <a:picLocks noChangeAspect="1" noChangeArrowheads="1"/>
          </p:cNvPicPr>
          <p:nvPr/>
        </p:nvPicPr>
        <p:blipFill>
          <a:blip r:embed="rId4"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381000" y="1828800"/>
            <a:ext cx="3352800" cy="3535363"/>
          </a:xfrm>
        </p:spPr>
        <p:txBody>
          <a:bodyPr>
            <a:normAutofit/>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1401762"/>
          </a:xfrm>
        </p:spPr>
        <p:txBody>
          <a:bodyPr>
            <a:normAutofit fontScale="90000"/>
          </a:bodyPr>
          <a:lstStyle/>
          <a:p>
            <a:pPr algn="l"/>
            <a:r>
              <a:rPr lang="en-US" sz="4800" b="1" dirty="0" smtClean="0">
                <a:solidFill>
                  <a:srgbClr val="0070C0"/>
                </a:solidFill>
              </a:rPr>
              <a:t>24. What is the </a:t>
            </a:r>
            <a:r>
              <a:rPr lang="en-US" sz="4800" b="1" dirty="0" err="1" smtClean="0">
                <a:solidFill>
                  <a:srgbClr val="0070C0"/>
                </a:solidFill>
              </a:rPr>
              <a:t>Alloc</a:t>
            </a:r>
            <a:r>
              <a:rPr lang="en-US" sz="4800" b="1" dirty="0" smtClean="0">
                <a:solidFill>
                  <a:srgbClr val="0070C0"/>
                </a:solidFill>
              </a:rPr>
              <a:t>. Eff. Q?</a:t>
            </a:r>
            <a:endParaRPr lang="en-US" sz="4800" b="1" dirty="0">
              <a:solidFill>
                <a:srgbClr val="0070C0"/>
              </a:solidFill>
            </a:endParaRPr>
          </a:p>
        </p:txBody>
      </p:sp>
      <p:pic>
        <p:nvPicPr>
          <p:cNvPr id="26628" name="Picture 4"/>
          <p:cNvPicPr>
            <a:picLocks noChangeAspect="1" noChangeArrowheads="1"/>
          </p:cNvPicPr>
          <p:nvPr/>
        </p:nvPicPr>
        <p:blipFill>
          <a:blip r:embed="rId5"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381000" y="1828800"/>
            <a:ext cx="3352800" cy="3535363"/>
          </a:xfrm>
        </p:spPr>
        <p:txBody>
          <a:bodyPr>
            <a:normAutofit/>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sp>
        <p:nvSpPr>
          <p:cNvPr id="9" name="CorShape1"/>
          <p:cNvSpPr/>
          <p:nvPr>
            <p:custDataLst>
              <p:tags r:id="rId3"/>
            </p:custDataLst>
          </p:nvPr>
        </p:nvSpPr>
        <p:spPr>
          <a:xfrm rot="10800000">
            <a:off x="152400" y="2514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2286000"/>
          </a:xfrm>
        </p:spPr>
        <p:txBody>
          <a:bodyPr>
            <a:normAutofit/>
          </a:bodyPr>
          <a:lstStyle/>
          <a:p>
            <a:pPr algn="l"/>
            <a:r>
              <a:rPr lang="en-US" sz="3600" b="1" dirty="0" smtClean="0"/>
              <a:t>25.  Why is the S curve to the right of the MSC curve?</a:t>
            </a:r>
            <a:endParaRPr lang="en-US" sz="3600" b="1" dirty="0"/>
          </a:p>
        </p:txBody>
      </p:sp>
      <p:pic>
        <p:nvPicPr>
          <p:cNvPr id="26628" name="Picture 4"/>
          <p:cNvPicPr>
            <a:picLocks noChangeAspect="1" noChangeArrowheads="1"/>
          </p:cNvPicPr>
          <p:nvPr/>
        </p:nvPicPr>
        <p:blipFill>
          <a:blip r:embed="rId4" cstate="print"/>
          <a:srcRect/>
          <a:stretch>
            <a:fillRect/>
          </a:stretch>
        </p:blipFill>
        <p:spPr bwMode="auto">
          <a:xfrm>
            <a:off x="3962400" y="228600"/>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76200" y="2514600"/>
            <a:ext cx="7848600" cy="3687763"/>
          </a:xfrm>
        </p:spPr>
        <p:txBody>
          <a:bodyPr>
            <a:normAutofit/>
          </a:bodyPr>
          <a:lstStyle/>
          <a:p>
            <a:pPr marL="514350" indent="-514350">
              <a:buFont typeface="Arial" pitchFamily="34" charset="0"/>
              <a:buAutoNum type="arabicPeriod"/>
            </a:pPr>
            <a:r>
              <a:rPr lang="en-US" dirty="0" smtClean="0"/>
              <a:t>Firm’s costs are</a:t>
            </a:r>
            <a:br>
              <a:rPr lang="en-US" dirty="0" smtClean="0"/>
            </a:br>
            <a:r>
              <a:rPr lang="en-US" dirty="0" smtClean="0"/>
              <a:t>higher because</a:t>
            </a:r>
            <a:br>
              <a:rPr lang="en-US" dirty="0" smtClean="0"/>
            </a:br>
            <a:r>
              <a:rPr lang="en-US" dirty="0" smtClean="0"/>
              <a:t>of neg. ext.</a:t>
            </a:r>
          </a:p>
          <a:p>
            <a:pPr marL="514350" indent="-514350">
              <a:buFont typeface="Arial" pitchFamily="34" charset="0"/>
              <a:buAutoNum type="arabicPeriod"/>
            </a:pPr>
            <a:r>
              <a:rPr lang="en-US" dirty="0" smtClean="0"/>
              <a:t>Firm’s costs are lower because of neg. ext.</a:t>
            </a:r>
          </a:p>
          <a:p>
            <a:pPr marL="514350" indent="-514350">
              <a:buFont typeface="Arial" pitchFamily="34" charset="0"/>
              <a:buAutoNum type="arabicPeriod"/>
            </a:pPr>
            <a:r>
              <a:rPr lang="en-US" dirty="0" smtClean="0"/>
              <a:t>Firm’s costs are higher because of pos. ext.</a:t>
            </a:r>
          </a:p>
          <a:p>
            <a:pPr marL="514350" indent="-514350">
              <a:buFont typeface="Arial" pitchFamily="34" charset="0"/>
              <a:buAutoNum type="arabicPeriod"/>
            </a:pPr>
            <a:r>
              <a:rPr lang="en-US" dirty="0" smtClean="0"/>
              <a:t>Firm’s costs are lower because of pos. ext.</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2286000"/>
          </a:xfrm>
        </p:spPr>
        <p:txBody>
          <a:bodyPr>
            <a:normAutofit/>
          </a:bodyPr>
          <a:lstStyle/>
          <a:p>
            <a:pPr algn="l"/>
            <a:r>
              <a:rPr lang="en-US" sz="3600" b="1" dirty="0" smtClean="0">
                <a:solidFill>
                  <a:srgbClr val="0070C0"/>
                </a:solidFill>
              </a:rPr>
              <a:t>25.  Why is the S curve to the right of the MSC curve?</a:t>
            </a:r>
            <a:endParaRPr lang="en-US" sz="3600" b="1" dirty="0">
              <a:solidFill>
                <a:srgbClr val="0070C0"/>
              </a:solidFill>
            </a:endParaRPr>
          </a:p>
        </p:txBody>
      </p:sp>
      <p:pic>
        <p:nvPicPr>
          <p:cNvPr id="26628" name="Picture 4"/>
          <p:cNvPicPr>
            <a:picLocks noChangeAspect="1" noChangeArrowheads="1"/>
          </p:cNvPicPr>
          <p:nvPr/>
        </p:nvPicPr>
        <p:blipFill>
          <a:blip r:embed="rId5" cstate="print"/>
          <a:srcRect/>
          <a:stretch>
            <a:fillRect/>
          </a:stretch>
        </p:blipFill>
        <p:spPr bwMode="auto">
          <a:xfrm>
            <a:off x="3962400" y="228600"/>
            <a:ext cx="5181600" cy="3834841"/>
          </a:xfrm>
          <a:prstGeom prst="rect">
            <a:avLst/>
          </a:prstGeom>
          <a:noFill/>
          <a:ln w="9525">
            <a:noFill/>
            <a:miter lim="800000"/>
            <a:headEnd/>
            <a:tailEnd/>
          </a:ln>
        </p:spPr>
      </p:pic>
      <p:sp>
        <p:nvSpPr>
          <p:cNvPr id="8" name="CorShape1"/>
          <p:cNvSpPr/>
          <p:nvPr>
            <p:custDataLst>
              <p:tags r:id="rId2"/>
            </p:custDataLst>
          </p:nvPr>
        </p:nvSpPr>
        <p:spPr>
          <a:xfrm rot="10800000">
            <a:off x="27938" y="4027001"/>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193038" y="2514600"/>
            <a:ext cx="7731762" cy="3687763"/>
          </a:xfrm>
        </p:spPr>
        <p:txBody>
          <a:bodyPr>
            <a:normAutofit lnSpcReduction="10000"/>
          </a:bodyPr>
          <a:lstStyle/>
          <a:p>
            <a:pPr marL="514350" indent="-514350">
              <a:buFont typeface="Arial" pitchFamily="34" charset="0"/>
              <a:buAutoNum type="arabicPeriod"/>
            </a:pPr>
            <a:r>
              <a:rPr lang="en-US" dirty="0" smtClean="0"/>
              <a:t>Firm’s costs are</a:t>
            </a:r>
            <a:br>
              <a:rPr lang="en-US" dirty="0" smtClean="0"/>
            </a:br>
            <a:r>
              <a:rPr lang="en-US" dirty="0" smtClean="0"/>
              <a:t>higher because</a:t>
            </a:r>
            <a:br>
              <a:rPr lang="en-US" dirty="0" smtClean="0"/>
            </a:br>
            <a:r>
              <a:rPr lang="en-US" dirty="0" smtClean="0"/>
              <a:t>of neg. ext.</a:t>
            </a:r>
          </a:p>
          <a:p>
            <a:pPr marL="514350" indent="-514350">
              <a:buFont typeface="Arial" pitchFamily="34" charset="0"/>
              <a:buAutoNum type="arabicPeriod"/>
            </a:pPr>
            <a:r>
              <a:rPr lang="en-US" dirty="0" smtClean="0"/>
              <a:t>Firm’s costs are lower because of neg. ext.</a:t>
            </a:r>
          </a:p>
          <a:p>
            <a:pPr marL="514350" indent="-514350">
              <a:buFont typeface="Arial" pitchFamily="34" charset="0"/>
              <a:buAutoNum type="arabicPeriod"/>
            </a:pPr>
            <a:r>
              <a:rPr lang="en-US" dirty="0" smtClean="0"/>
              <a:t>Firm’s costs are higher because of pos. ext.</a:t>
            </a:r>
          </a:p>
          <a:p>
            <a:pPr marL="514350" indent="-514350">
              <a:buFont typeface="Arial" pitchFamily="34" charset="0"/>
              <a:buAutoNum type="arabicPeriod"/>
            </a:pPr>
            <a:r>
              <a:rPr lang="en-US" dirty="0" smtClean="0"/>
              <a:t>Firm’s costs are lower because of pos. ext.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915400" cy="1706562"/>
          </a:xfrm>
        </p:spPr>
        <p:txBody>
          <a:bodyPr>
            <a:normAutofit fontScale="90000"/>
          </a:bodyPr>
          <a:lstStyle/>
          <a:p>
            <a:pPr algn="l"/>
            <a:r>
              <a:rPr lang="en-US" b="1" dirty="0" smtClean="0"/>
              <a:t>26. </a:t>
            </a:r>
            <a:r>
              <a:rPr lang="en-US" b="1" dirty="0" smtClean="0"/>
              <a:t>The </a:t>
            </a:r>
            <a:r>
              <a:rPr lang="en-US" b="1" dirty="0" err="1" smtClean="0"/>
              <a:t>allocative</a:t>
            </a:r>
            <a:r>
              <a:rPr lang="en-US" b="1" dirty="0" smtClean="0"/>
              <a:t> inefficiency caused by a negative externality can be seen in the fact that:</a:t>
            </a:r>
            <a:endParaRPr lang="en-US" b="1" dirty="0"/>
          </a:p>
        </p:txBody>
      </p:sp>
      <p:sp>
        <p:nvSpPr>
          <p:cNvPr id="3" name="TPAnswers"/>
          <p:cNvSpPr>
            <a:spLocks noGrp="1"/>
          </p:cNvSpPr>
          <p:nvPr>
            <p:ph type="body" idx="1"/>
            <p:custDataLst>
              <p:tags r:id="rId2"/>
            </p:custDataLst>
          </p:nvPr>
        </p:nvSpPr>
        <p:spPr>
          <a:xfrm>
            <a:off x="533400" y="2133600"/>
            <a:ext cx="63246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Tree>
    <p:custDataLst>
      <p:tags r:id="rId1"/>
    </p:custDataLst>
    <p:extLst>
      <p:ext uri="{BB962C8B-B14F-4D97-AF65-F5344CB8AC3E}">
        <p14:creationId xmlns:p14="http://schemas.microsoft.com/office/powerpoint/2010/main" val="1818354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915400" cy="1706562"/>
          </a:xfrm>
        </p:spPr>
        <p:txBody>
          <a:bodyPr>
            <a:normAutofit fontScale="90000"/>
          </a:bodyPr>
          <a:lstStyle/>
          <a:p>
            <a:pPr algn="l"/>
            <a:r>
              <a:rPr lang="en-US" b="1" dirty="0" smtClean="0">
                <a:solidFill>
                  <a:srgbClr val="0070C0"/>
                </a:solidFill>
              </a:rPr>
              <a:t>26. </a:t>
            </a:r>
            <a:r>
              <a:rPr lang="en-US" b="1" dirty="0" smtClean="0">
                <a:solidFill>
                  <a:srgbClr val="0070C0"/>
                </a:solidFill>
              </a:rPr>
              <a:t>The </a:t>
            </a:r>
            <a:r>
              <a:rPr lang="en-US" b="1" dirty="0" err="1" smtClean="0">
                <a:solidFill>
                  <a:srgbClr val="0070C0"/>
                </a:solidFill>
              </a:rPr>
              <a:t>allocative</a:t>
            </a:r>
            <a:r>
              <a:rPr lang="en-US" b="1" dirty="0" smtClean="0">
                <a:solidFill>
                  <a:srgbClr val="0070C0"/>
                </a:solidFill>
              </a:rPr>
              <a:t> inefficiency caused by a negative externality can be seen in the fact that:</a:t>
            </a:r>
            <a:endParaRPr lang="en-US" b="1" dirty="0">
              <a:solidFill>
                <a:srgbClr val="0070C0"/>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552223450"/>
              </p:ext>
            </p:extLst>
          </p:nvPr>
        </p:nvGraphicFramePr>
        <p:xfrm>
          <a:off x="6019800" y="3581400"/>
          <a:ext cx="2667000" cy="3000376"/>
        </p:xfrm>
        <a:graphic>
          <a:graphicData uri="http://schemas.openxmlformats.org/presentationml/2006/ole">
            <mc:AlternateContent xmlns:mc="http://schemas.openxmlformats.org/markup-compatibility/2006">
              <mc:Choice xmlns:v="urn:schemas-microsoft-com:vml" Requires="v">
                <p:oleObj spid="_x0000_s3076" name="Chart" r:id="rId7" imgW="4572108" imgH="5143554" progId="MSGraph.Chart.8">
                  <p:embed followColorScheme="full"/>
                </p:oleObj>
              </mc:Choice>
              <mc:Fallback>
                <p:oleObj name="Chart" r:id="rId7" imgW="4572108" imgH="5143554" progId="MSGraph.Chart.8">
                  <p:embed followColorScheme="full"/>
                  <p:pic>
                    <p:nvPicPr>
                      <p:cNvPr id="0" name=""/>
                      <p:cNvPicPr>
                        <a:picLocks noChangeAspect="1" noChangeArrowheads="1"/>
                      </p:cNvPicPr>
                      <p:nvPr/>
                    </p:nvPicPr>
                    <p:blipFill>
                      <a:blip r:embed="rId8"/>
                      <a:srcRect/>
                      <a:stretch>
                        <a:fillRect/>
                      </a:stretch>
                    </p:blipFill>
                    <p:spPr bwMode="auto">
                      <a:xfrm>
                        <a:off x="6019800" y="3581400"/>
                        <a:ext cx="2667000" cy="3000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533400" y="2133600"/>
            <a:ext cx="63246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
        <p:nvSpPr>
          <p:cNvPr id="6" name="CorShape1"/>
          <p:cNvSpPr/>
          <p:nvPr>
            <p:custDataLst>
              <p:tags r:id="rId5"/>
            </p:custDataLst>
          </p:nvPr>
        </p:nvSpPr>
        <p:spPr>
          <a:xfrm rot="10800000">
            <a:off x="248920" y="33707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8183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repeatDur="0" restart="never"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76200"/>
            <a:ext cx="8991600" cy="2438400"/>
          </a:xfrm>
        </p:spPr>
        <p:txBody>
          <a:bodyPr>
            <a:normAutofit/>
          </a:bodyPr>
          <a:lstStyle/>
          <a:p>
            <a:pPr marL="0" indent="0">
              <a:buNone/>
            </a:pPr>
            <a:r>
              <a:rPr lang="en-US" dirty="0" smtClean="0"/>
              <a:t>If there are neg. externalities then 4 will be produced </a:t>
            </a:r>
            <a:br>
              <a:rPr lang="en-US" dirty="0" smtClean="0"/>
            </a:br>
            <a:r>
              <a:rPr lang="en-US" dirty="0" smtClean="0"/>
              <a:t>(where Qs=</a:t>
            </a:r>
            <a:r>
              <a:rPr lang="en-US" dirty="0" err="1" smtClean="0"/>
              <a:t>Qd</a:t>
            </a:r>
            <a:r>
              <a:rPr lang="en-US" dirty="0" smtClean="0"/>
              <a:t>, the </a:t>
            </a:r>
            <a:r>
              <a:rPr lang="en-US" dirty="0"/>
              <a:t>profit max. </a:t>
            </a:r>
            <a:r>
              <a:rPr lang="en-US" dirty="0" smtClean="0"/>
              <a:t>Q, WHAT WE GET). </a:t>
            </a:r>
          </a:p>
          <a:p>
            <a:pPr marL="0" indent="0" algn="ctr">
              <a:buNone/>
            </a:pPr>
            <a:r>
              <a:rPr lang="en-US" dirty="0" smtClean="0"/>
              <a:t>At a quantity of 4: MSB &lt; MSC</a:t>
            </a:r>
          </a:p>
          <a:p>
            <a:pPr marL="0" indent="0" algn="ctr">
              <a:buNone/>
            </a:pPr>
            <a:r>
              <a:rPr lang="en-US" dirty="0" smtClean="0"/>
              <a:t>indicating that too much is being produced.</a:t>
            </a:r>
            <a:endParaRPr lang="en-US"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565733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833682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782762"/>
          </a:xfrm>
        </p:spPr>
        <p:txBody>
          <a:bodyPr>
            <a:normAutofit fontScale="90000"/>
          </a:bodyPr>
          <a:lstStyle/>
          <a:p>
            <a:pPr algn="l"/>
            <a:r>
              <a:rPr lang="en-US" b="1" dirty="0" smtClean="0"/>
              <a:t>27. </a:t>
            </a:r>
            <a:r>
              <a:rPr lang="en-US" b="1" dirty="0" smtClean="0"/>
              <a:t>Which of the following is NOT a way to solve the efficiency problem of a negative externality?</a:t>
            </a:r>
            <a:endParaRPr lang="en-US" b="1" dirty="0"/>
          </a:p>
        </p:txBody>
      </p:sp>
      <p:sp>
        <p:nvSpPr>
          <p:cNvPr id="3" name="TPAnswers"/>
          <p:cNvSpPr>
            <a:spLocks noGrp="1"/>
          </p:cNvSpPr>
          <p:nvPr>
            <p:ph type="body" idx="1"/>
            <p:custDataLst>
              <p:tags r:id="rId2"/>
            </p:custDataLst>
          </p:nvPr>
        </p:nvSpPr>
        <p:spPr>
          <a:xfrm>
            <a:off x="457200" y="2362200"/>
            <a:ext cx="5562600" cy="3459163"/>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Government regulations</a:t>
            </a:r>
          </a:p>
          <a:p>
            <a:pPr marL="514350" indent="-514350">
              <a:buFont typeface="Arial" pitchFamily="34" charset="0"/>
              <a:buAutoNum type="arabicPeriod"/>
            </a:pPr>
            <a:r>
              <a:rPr lang="en-US" dirty="0" err="1" smtClean="0"/>
              <a:t>Coase</a:t>
            </a:r>
            <a:r>
              <a:rPr lang="en-US" dirty="0" smtClean="0"/>
              <a:t> theorem</a:t>
            </a:r>
          </a:p>
          <a:p>
            <a:pPr marL="514350" indent="-514350">
              <a:buFont typeface="Arial" pitchFamily="34" charset="0"/>
              <a:buAutoNum type="arabicPeriod"/>
            </a:pPr>
            <a:r>
              <a:rPr lang="en-US" dirty="0" smtClean="0"/>
              <a:t>Subsidize the product</a:t>
            </a:r>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792162"/>
          </a:xfrm>
        </p:spPr>
        <p:txBody>
          <a:bodyPr>
            <a:normAutofit/>
          </a:bodyPr>
          <a:lstStyle/>
          <a:p>
            <a:r>
              <a:rPr lang="en-US" b="1" dirty="0" smtClean="0"/>
              <a:t>Exam 1 Review</a:t>
            </a:r>
            <a:endParaRPr lang="en-US" b="1" dirty="0"/>
          </a:p>
        </p:txBody>
      </p:sp>
      <p:sp>
        <p:nvSpPr>
          <p:cNvPr id="5" name="TextBox 4"/>
          <p:cNvSpPr txBox="1"/>
          <p:nvPr/>
        </p:nvSpPr>
        <p:spPr>
          <a:xfrm>
            <a:off x="762000" y="1320344"/>
            <a:ext cx="8153400" cy="5078313"/>
          </a:xfrm>
          <a:prstGeom prst="rect">
            <a:avLst/>
          </a:prstGeom>
          <a:noFill/>
        </p:spPr>
        <p:txBody>
          <a:bodyPr wrap="square" rtlCol="0">
            <a:spAutoFit/>
          </a:bodyPr>
          <a:lstStyle/>
          <a:p>
            <a:pPr algn="ctr"/>
            <a:r>
              <a:rPr lang="en-US" sz="5400" b="1" dirty="0" smtClean="0">
                <a:solidFill>
                  <a:schemeClr val="tx1"/>
                </a:solidFill>
              </a:rPr>
              <a:t>Do you understand</a:t>
            </a:r>
          </a:p>
          <a:p>
            <a:pPr algn="ctr"/>
            <a:r>
              <a:rPr lang="en-US" sz="5400" b="1" dirty="0" smtClean="0">
                <a:solidFill>
                  <a:schemeClr val="tx1"/>
                </a:solidFill>
              </a:rPr>
              <a:t> each of the </a:t>
            </a:r>
          </a:p>
          <a:p>
            <a:pPr algn="ctr"/>
            <a:r>
              <a:rPr lang="en-US" sz="5400" b="1" dirty="0" smtClean="0">
                <a:solidFill>
                  <a:schemeClr val="tx1"/>
                </a:solidFill>
              </a:rPr>
              <a:t>“</a:t>
            </a:r>
            <a:r>
              <a:rPr lang="en-US" sz="5400" b="1" u="sng" dirty="0" smtClean="0">
                <a:solidFill>
                  <a:schemeClr val="tx1"/>
                </a:solidFill>
              </a:rPr>
              <a:t>Must Know/Outcomes</a:t>
            </a:r>
            <a:r>
              <a:rPr lang="en-US" sz="5400" b="1" dirty="0" smtClean="0">
                <a:solidFill>
                  <a:schemeClr val="tx1"/>
                </a:solidFill>
              </a:rPr>
              <a:t>” listed on our </a:t>
            </a:r>
          </a:p>
          <a:p>
            <a:pPr algn="ctr"/>
            <a:r>
              <a:rPr lang="en-US" sz="5400" b="1" dirty="0" smtClean="0">
                <a:solidFill>
                  <a:schemeClr val="tx1"/>
                </a:solidFill>
              </a:rPr>
              <a:t>LESSONS page / </a:t>
            </a:r>
            <a:r>
              <a:rPr lang="en-US" sz="5400" b="1" dirty="0" err="1" smtClean="0">
                <a:solidFill>
                  <a:schemeClr val="tx1"/>
                </a:solidFill>
              </a:rPr>
              <a:t>MicWebApp</a:t>
            </a:r>
            <a:r>
              <a:rPr lang="en-US" sz="5400" b="1" dirty="0" smtClean="0">
                <a:solidFill>
                  <a:schemeClr val="tx1"/>
                </a:solidFill>
              </a:rPr>
              <a:t>?</a:t>
            </a:r>
            <a:endParaRPr lang="en-US" sz="5400" b="1" dirty="0">
              <a:solidFill>
                <a:schemeClr val="tx1"/>
              </a:solidFill>
            </a:endParaRPr>
          </a:p>
        </p:txBody>
      </p:sp>
      <p:sp>
        <p:nvSpPr>
          <p:cNvPr id="7" name="TextBox 6"/>
          <p:cNvSpPr txBox="1"/>
          <p:nvPr/>
        </p:nvSpPr>
        <p:spPr>
          <a:xfrm>
            <a:off x="781050" y="598171"/>
            <a:ext cx="7924800" cy="707886"/>
          </a:xfrm>
          <a:prstGeom prst="rect">
            <a:avLst/>
          </a:prstGeom>
          <a:noFill/>
        </p:spPr>
        <p:txBody>
          <a:bodyPr wrap="square" rtlCol="0">
            <a:spAutoFit/>
          </a:bodyPr>
          <a:lstStyle/>
          <a:p>
            <a:r>
              <a:rPr lang="en-US" sz="4000" dirty="0" smtClean="0">
                <a:solidFill>
                  <a:schemeClr val="tx1"/>
                </a:solidFill>
              </a:rPr>
              <a:t>Study Ideas:</a:t>
            </a:r>
          </a:p>
        </p:txBody>
      </p:sp>
    </p:spTree>
    <p:custDataLst>
      <p:tags r:id="rId1"/>
    </p:custDataLst>
    <p:extLst>
      <p:ext uri="{BB962C8B-B14F-4D97-AF65-F5344CB8AC3E}">
        <p14:creationId xmlns:p14="http://schemas.microsoft.com/office/powerpoint/2010/main" val="32183456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782762"/>
          </a:xfrm>
        </p:spPr>
        <p:txBody>
          <a:bodyPr>
            <a:normAutofit fontScale="90000"/>
          </a:bodyPr>
          <a:lstStyle/>
          <a:p>
            <a:pPr algn="l"/>
            <a:r>
              <a:rPr lang="en-US" b="1" dirty="0" smtClean="0">
                <a:solidFill>
                  <a:srgbClr val="0070C0"/>
                </a:solidFill>
              </a:rPr>
              <a:t>27. </a:t>
            </a:r>
            <a:r>
              <a:rPr lang="en-US" b="1" dirty="0" smtClean="0">
                <a:solidFill>
                  <a:srgbClr val="0070C0"/>
                </a:solidFill>
              </a:rPr>
              <a:t>Which of the following is NOT a way to solve the efficiency problem of a negative externality?</a:t>
            </a:r>
            <a:endParaRPr lang="en-US" b="1" dirty="0">
              <a:solidFill>
                <a:srgbClr val="0070C0"/>
              </a:solidFill>
            </a:endParaRPr>
          </a:p>
        </p:txBody>
      </p:sp>
      <p:sp>
        <p:nvSpPr>
          <p:cNvPr id="6" name="CorShape1"/>
          <p:cNvSpPr/>
          <p:nvPr>
            <p:custDataLst>
              <p:tags r:id="rId2"/>
            </p:custDataLst>
          </p:nvPr>
        </p:nvSpPr>
        <p:spPr>
          <a:xfrm rot="10800000">
            <a:off x="228600" y="4191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362200"/>
            <a:ext cx="5562600" cy="3459163"/>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Government regulations</a:t>
            </a:r>
          </a:p>
          <a:p>
            <a:pPr marL="514350" indent="-514350">
              <a:buFont typeface="Arial" pitchFamily="34" charset="0"/>
              <a:buAutoNum type="arabicPeriod"/>
            </a:pPr>
            <a:r>
              <a:rPr lang="en-US" dirty="0" err="1" smtClean="0"/>
              <a:t>Coase</a:t>
            </a:r>
            <a:r>
              <a:rPr lang="en-US" dirty="0" smtClean="0"/>
              <a:t> theorem</a:t>
            </a:r>
          </a:p>
          <a:p>
            <a:pPr marL="514350" indent="-514350">
              <a:buFont typeface="Arial" pitchFamily="34" charset="0"/>
              <a:buAutoNum type="arabicPeriod"/>
            </a:pPr>
            <a:r>
              <a:rPr lang="en-US" dirty="0" smtClean="0"/>
              <a:t>Subsidize the product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2163762"/>
          </a:xfrm>
        </p:spPr>
        <p:txBody>
          <a:bodyPr>
            <a:normAutofit/>
          </a:bodyPr>
          <a:lstStyle/>
          <a:p>
            <a:pPr algn="l"/>
            <a:r>
              <a:rPr lang="en-US" b="1" dirty="0" smtClean="0"/>
              <a:t>28. </a:t>
            </a:r>
            <a:r>
              <a:rPr lang="en-US" b="1" dirty="0" smtClean="0"/>
              <a:t>This graph shows the effect of a:</a:t>
            </a:r>
            <a:endParaRPr lang="en-US" b="1" dirty="0"/>
          </a:p>
        </p:txBody>
      </p:sp>
      <p:pic>
        <p:nvPicPr>
          <p:cNvPr id="7" name="Picture 3"/>
          <p:cNvPicPr>
            <a:picLocks noChangeAspect="1" noChangeArrowheads="1"/>
          </p:cNvPicPr>
          <p:nvPr/>
        </p:nvPicPr>
        <p:blipFill>
          <a:blip r:embed="rId4" cstate="print"/>
          <a:srcRect/>
          <a:stretch>
            <a:fillRect/>
          </a:stretch>
        </p:blipFill>
        <p:spPr bwMode="auto">
          <a:xfrm>
            <a:off x="4267200" y="381000"/>
            <a:ext cx="4876800" cy="4098458"/>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228600" y="2667000"/>
            <a:ext cx="4191000" cy="2316163"/>
          </a:xfrm>
        </p:spPr>
        <p:txBody>
          <a:bodyPr>
            <a:normAutofit lnSpcReduction="10000"/>
          </a:bodyPr>
          <a:lstStyle/>
          <a:p>
            <a:pPr marL="514350" indent="-514350">
              <a:buFont typeface="Arial" pitchFamily="34" charset="0"/>
              <a:buAutoNum type="arabicPeriod"/>
            </a:pPr>
            <a:r>
              <a:rPr lang="en-US" dirty="0" smtClean="0"/>
              <a:t>Price ceiling</a:t>
            </a:r>
          </a:p>
          <a:p>
            <a:pPr marL="514350" indent="-514350">
              <a:buFont typeface="Arial" pitchFamily="34" charset="0"/>
              <a:buAutoNum type="arabicPeriod"/>
            </a:pPr>
            <a:r>
              <a:rPr lang="en-US" dirty="0" smtClean="0"/>
              <a:t>Price floor</a:t>
            </a:r>
          </a:p>
          <a:p>
            <a:pPr marL="514350" indent="-514350">
              <a:buFont typeface="Arial" pitchFamily="34" charset="0"/>
              <a:buAutoNum type="arabicPeriod"/>
            </a:pPr>
            <a:r>
              <a:rPr lang="en-US" dirty="0" smtClean="0"/>
              <a:t>Positive externality</a:t>
            </a:r>
          </a:p>
          <a:p>
            <a:pPr marL="514350" indent="-514350">
              <a:buFont typeface="Arial" pitchFamily="34" charset="0"/>
              <a:buAutoNum type="arabicPeriod"/>
            </a:pPr>
            <a:r>
              <a:rPr lang="en-US" dirty="0" smtClean="0"/>
              <a:t>Negative externality</a:t>
            </a:r>
            <a:endParaRPr lang="en-US" dirty="0"/>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2163762"/>
          </a:xfrm>
        </p:spPr>
        <p:txBody>
          <a:bodyPr>
            <a:normAutofit/>
          </a:bodyPr>
          <a:lstStyle/>
          <a:p>
            <a:pPr algn="l"/>
            <a:r>
              <a:rPr lang="en-US" b="1" dirty="0" smtClean="0">
                <a:solidFill>
                  <a:srgbClr val="0070C0"/>
                </a:solidFill>
              </a:rPr>
              <a:t>28. </a:t>
            </a:r>
            <a:r>
              <a:rPr lang="en-US" b="1" dirty="0" smtClean="0">
                <a:solidFill>
                  <a:srgbClr val="0070C0"/>
                </a:solidFill>
              </a:rPr>
              <a:t>This graph shows the effect of a:</a:t>
            </a:r>
            <a:endParaRPr lang="en-US" b="1" dirty="0">
              <a:solidFill>
                <a:srgbClr val="0070C0"/>
              </a:solidFill>
            </a:endParaRPr>
          </a:p>
        </p:txBody>
      </p:sp>
      <p:pic>
        <p:nvPicPr>
          <p:cNvPr id="7" name="Picture 3"/>
          <p:cNvPicPr>
            <a:picLocks noChangeAspect="1" noChangeArrowheads="1"/>
          </p:cNvPicPr>
          <p:nvPr/>
        </p:nvPicPr>
        <p:blipFill>
          <a:blip r:embed="rId5" cstate="print"/>
          <a:srcRect/>
          <a:stretch>
            <a:fillRect/>
          </a:stretch>
        </p:blipFill>
        <p:spPr bwMode="auto">
          <a:xfrm>
            <a:off x="4267200" y="381000"/>
            <a:ext cx="4876800" cy="4098458"/>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228600" y="2667000"/>
            <a:ext cx="4191000" cy="2316163"/>
          </a:xfrm>
        </p:spPr>
        <p:txBody>
          <a:bodyPr>
            <a:normAutofit lnSpcReduction="10000"/>
          </a:bodyPr>
          <a:lstStyle/>
          <a:p>
            <a:pPr marL="514350" indent="-514350">
              <a:buFont typeface="Arial" pitchFamily="34" charset="0"/>
              <a:buAutoNum type="arabicPeriod"/>
            </a:pPr>
            <a:r>
              <a:rPr lang="en-US" dirty="0" smtClean="0"/>
              <a:t>Price ceiling</a:t>
            </a:r>
          </a:p>
          <a:p>
            <a:pPr marL="514350" indent="-514350">
              <a:buFont typeface="Arial" pitchFamily="34" charset="0"/>
              <a:buAutoNum type="arabicPeriod"/>
            </a:pPr>
            <a:r>
              <a:rPr lang="en-US" dirty="0" smtClean="0"/>
              <a:t>Price floor</a:t>
            </a:r>
          </a:p>
          <a:p>
            <a:pPr marL="514350" indent="-514350">
              <a:buFont typeface="Arial" pitchFamily="34" charset="0"/>
              <a:buAutoNum type="arabicPeriod"/>
            </a:pPr>
            <a:r>
              <a:rPr lang="en-US" dirty="0" smtClean="0"/>
              <a:t>Positive externality</a:t>
            </a:r>
          </a:p>
          <a:p>
            <a:pPr marL="514350" indent="-514350">
              <a:buFont typeface="Arial" pitchFamily="34" charset="0"/>
              <a:buAutoNum type="arabicPeriod"/>
            </a:pPr>
            <a:r>
              <a:rPr lang="en-US" dirty="0" smtClean="0"/>
              <a:t>Negative externality</a:t>
            </a:r>
            <a:endParaRPr lang="en-US" dirty="0"/>
          </a:p>
        </p:txBody>
      </p:sp>
      <p:sp>
        <p:nvSpPr>
          <p:cNvPr id="6" name="CorShape1"/>
          <p:cNvSpPr/>
          <p:nvPr>
            <p:custDataLst>
              <p:tags r:id="rId3"/>
            </p:custDataLst>
          </p:nvPr>
        </p:nvSpPr>
        <p:spPr>
          <a:xfrm rot="10800000">
            <a:off x="-25400" y="3793913"/>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8686800" cy="1249362"/>
          </a:xfrm>
        </p:spPr>
        <p:txBody>
          <a:bodyPr>
            <a:normAutofit fontScale="90000"/>
          </a:bodyPr>
          <a:lstStyle/>
          <a:p>
            <a:pPr algn="l"/>
            <a:r>
              <a:rPr lang="en-US" b="1" dirty="0" smtClean="0"/>
              <a:t>29. </a:t>
            </a:r>
            <a:r>
              <a:rPr lang="en-US" b="1" dirty="0" smtClean="0"/>
              <a:t>When positive externalities are in a market for a good, the market</a:t>
            </a:r>
            <a:endParaRPr lang="en-US" b="1" dirty="0"/>
          </a:p>
        </p:txBody>
      </p:sp>
      <p:sp>
        <p:nvSpPr>
          <p:cNvPr id="3" name="TPAnswers"/>
          <p:cNvSpPr>
            <a:spLocks noGrp="1"/>
          </p:cNvSpPr>
          <p:nvPr>
            <p:ph type="body" idx="1"/>
            <p:custDataLst>
              <p:tags r:id="rId2"/>
            </p:custDataLst>
          </p:nvPr>
        </p:nvSpPr>
        <p:spPr>
          <a:xfrm>
            <a:off x="457200" y="1600200"/>
            <a:ext cx="8458200" cy="2971800"/>
          </a:xfrm>
        </p:spPr>
        <p:txBody>
          <a:bodyPr>
            <a:normAutofit/>
          </a:bodyPr>
          <a:lstStyle/>
          <a:p>
            <a:pPr marL="514350" indent="-514350">
              <a:buFont typeface="Arial" pitchFamily="34" charset="0"/>
              <a:buAutoNum type="arabicPeriod"/>
            </a:pPr>
            <a:r>
              <a:rPr lang="en-US" dirty="0" smtClean="0"/>
              <a:t>Succeeds, because it is producing the socially optimal (</a:t>
            </a:r>
            <a:r>
              <a:rPr lang="en-US" dirty="0" err="1" smtClean="0"/>
              <a:t>alloc</a:t>
            </a:r>
            <a:r>
              <a:rPr lang="en-US" dirty="0" smtClean="0"/>
              <a:t>. eff.) output</a:t>
            </a:r>
          </a:p>
          <a:p>
            <a:pPr marL="514350" indent="-514350">
              <a:buFont typeface="Arial" pitchFamily="34" charset="0"/>
              <a:buAutoNum type="arabicPeriod"/>
            </a:pPr>
            <a:r>
              <a:rPr lang="en-US" dirty="0" smtClean="0"/>
              <a:t>Fails, because it overproduces the good</a:t>
            </a:r>
          </a:p>
          <a:p>
            <a:pPr marL="514350" indent="-514350">
              <a:buFont typeface="Arial" pitchFamily="34" charset="0"/>
              <a:buAutoNum type="arabicPeriod"/>
            </a:pPr>
            <a:r>
              <a:rPr lang="en-US" dirty="0" smtClean="0"/>
              <a:t>Succeeds, because it overproduces the good</a:t>
            </a:r>
          </a:p>
          <a:p>
            <a:pPr marL="514350" indent="-514350">
              <a:buFont typeface="Arial" pitchFamily="34" charset="0"/>
              <a:buAutoNum type="arabicPeriod"/>
            </a:pPr>
            <a:r>
              <a:rPr lang="en-US" dirty="0" smtClean="0"/>
              <a:t>Fails, because it </a:t>
            </a:r>
            <a:r>
              <a:rPr lang="en-US" dirty="0" err="1" smtClean="0"/>
              <a:t>underproduces</a:t>
            </a:r>
            <a:r>
              <a:rPr lang="en-US" dirty="0" smtClean="0"/>
              <a:t> the good</a:t>
            </a:r>
            <a:endParaRPr lang="en-US" dirty="0"/>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8686800" cy="1249362"/>
          </a:xfrm>
        </p:spPr>
        <p:txBody>
          <a:bodyPr>
            <a:normAutofit fontScale="90000"/>
          </a:bodyPr>
          <a:lstStyle/>
          <a:p>
            <a:pPr algn="l"/>
            <a:r>
              <a:rPr lang="en-US" b="1" dirty="0" smtClean="0">
                <a:solidFill>
                  <a:srgbClr val="0070C0"/>
                </a:solidFill>
              </a:rPr>
              <a:t>29. </a:t>
            </a:r>
            <a:r>
              <a:rPr lang="en-US" b="1" dirty="0" smtClean="0">
                <a:solidFill>
                  <a:srgbClr val="0070C0"/>
                </a:solidFill>
              </a:rPr>
              <a:t>When positive externalities are in a market for a good, the market</a:t>
            </a:r>
            <a:endParaRPr lang="en-US" b="1" dirty="0">
              <a:solidFill>
                <a:srgbClr val="0070C0"/>
              </a:solidFill>
            </a:endParaRPr>
          </a:p>
        </p:txBody>
      </p:sp>
      <p:sp>
        <p:nvSpPr>
          <p:cNvPr id="6" name="CorShape1"/>
          <p:cNvSpPr/>
          <p:nvPr>
            <p:custDataLst>
              <p:tags r:id="rId2"/>
            </p:custDataLst>
          </p:nvPr>
        </p:nvSpPr>
        <p:spPr>
          <a:xfrm rot="10800000">
            <a:off x="228600" y="3886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00200"/>
            <a:ext cx="8458200" cy="2971800"/>
          </a:xfrm>
        </p:spPr>
        <p:txBody>
          <a:bodyPr>
            <a:normAutofit/>
          </a:bodyPr>
          <a:lstStyle/>
          <a:p>
            <a:pPr marL="514350" indent="-514350">
              <a:buFont typeface="Arial" pitchFamily="34" charset="0"/>
              <a:buAutoNum type="arabicPeriod"/>
            </a:pPr>
            <a:r>
              <a:rPr lang="en-US" dirty="0" smtClean="0"/>
              <a:t>Succeeds, because it is producing the socially optimal (</a:t>
            </a:r>
            <a:r>
              <a:rPr lang="en-US" dirty="0" err="1" smtClean="0"/>
              <a:t>alloc</a:t>
            </a:r>
            <a:r>
              <a:rPr lang="en-US" dirty="0" smtClean="0"/>
              <a:t>. eff.) output</a:t>
            </a:r>
          </a:p>
          <a:p>
            <a:pPr marL="514350" indent="-514350">
              <a:buFont typeface="Arial" pitchFamily="34" charset="0"/>
              <a:buAutoNum type="arabicPeriod"/>
            </a:pPr>
            <a:r>
              <a:rPr lang="en-US" dirty="0" smtClean="0"/>
              <a:t>Fails, because it overproduces the good</a:t>
            </a:r>
          </a:p>
          <a:p>
            <a:pPr marL="514350" indent="-514350">
              <a:buFont typeface="Arial" pitchFamily="34" charset="0"/>
              <a:buAutoNum type="arabicPeriod"/>
            </a:pPr>
            <a:r>
              <a:rPr lang="en-US" dirty="0" smtClean="0"/>
              <a:t>Succeeds, because it overproduces the good</a:t>
            </a:r>
          </a:p>
          <a:p>
            <a:pPr marL="514350" indent="-514350">
              <a:buFont typeface="Arial" pitchFamily="34" charset="0"/>
              <a:buAutoNum type="arabicPeriod"/>
            </a:pPr>
            <a:r>
              <a:rPr lang="en-US" dirty="0" smtClean="0"/>
              <a:t>Fails, because it </a:t>
            </a:r>
            <a:r>
              <a:rPr lang="en-US" dirty="0" err="1" smtClean="0"/>
              <a:t>underproduces</a:t>
            </a:r>
            <a:r>
              <a:rPr lang="en-US" dirty="0" smtClean="0"/>
              <a:t> the good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1"/>
            <p:custDataLst>
              <p:tags r:id="rId2"/>
            </p:custDataLst>
          </p:nvPr>
        </p:nvSpPr>
        <p:spPr>
          <a:xfrm>
            <a:off x="457200" y="3886200"/>
            <a:ext cx="4724400" cy="2316163"/>
          </a:xfrm>
        </p:spPr>
        <p:txBody>
          <a:bodyPr>
            <a:normAutofit lnSpcReduction="10000"/>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pic>
        <p:nvPicPr>
          <p:cNvPr id="7" name="Picture 3"/>
          <p:cNvPicPr>
            <a:picLocks noChangeAspect="1" noChangeArrowheads="1"/>
          </p:cNvPicPr>
          <p:nvPr/>
        </p:nvPicPr>
        <p:blipFill>
          <a:blip r:embed="rId4" cstate="print"/>
          <a:srcRect/>
          <a:stretch>
            <a:fillRect/>
          </a:stretch>
        </p:blipFill>
        <p:spPr bwMode="auto">
          <a:xfrm>
            <a:off x="3581400" y="152400"/>
            <a:ext cx="4876800" cy="4098458"/>
          </a:xfrm>
          <a:prstGeom prst="rect">
            <a:avLst/>
          </a:prstGeom>
          <a:noFill/>
          <a:ln w="9525">
            <a:noFill/>
            <a:miter lim="800000"/>
            <a:headEnd/>
            <a:tailEnd/>
          </a:ln>
        </p:spPr>
      </p:pic>
      <p:sp>
        <p:nvSpPr>
          <p:cNvPr id="6" name="TPQuestion"/>
          <p:cNvSpPr>
            <a:spLocks noGrp="1"/>
          </p:cNvSpPr>
          <p:nvPr>
            <p:ph type="title"/>
          </p:nvPr>
        </p:nvSpPr>
        <p:spPr>
          <a:xfrm>
            <a:off x="21236" y="64957"/>
            <a:ext cx="3560164" cy="3459162"/>
          </a:xfrm>
        </p:spPr>
        <p:txBody>
          <a:bodyPr>
            <a:normAutofit/>
          </a:bodyPr>
          <a:lstStyle/>
          <a:p>
            <a:pPr algn="l"/>
            <a:r>
              <a:rPr lang="en-US" sz="3600" b="1" dirty="0" smtClean="0"/>
              <a:t>22. “D” is the demand when there are positive externalities. </a:t>
            </a:r>
            <a:br>
              <a:rPr lang="en-US" sz="3600" b="1" dirty="0" smtClean="0"/>
            </a:br>
            <a:r>
              <a:rPr lang="en-US" sz="3600" b="1" dirty="0" smtClean="0"/>
              <a:t>How much will be produced?</a:t>
            </a:r>
            <a:endParaRPr lang="en-US" sz="3600" b="1" dirty="0"/>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1"/>
            <p:custDataLst>
              <p:tags r:id="rId2"/>
            </p:custDataLst>
          </p:nvPr>
        </p:nvSpPr>
        <p:spPr>
          <a:xfrm>
            <a:off x="457200" y="3886200"/>
            <a:ext cx="4724400" cy="2316163"/>
          </a:xfrm>
        </p:spPr>
        <p:txBody>
          <a:bodyPr>
            <a:normAutofit lnSpcReduction="10000"/>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pic>
        <p:nvPicPr>
          <p:cNvPr id="7" name="Picture 3"/>
          <p:cNvPicPr>
            <a:picLocks noChangeAspect="1" noChangeArrowheads="1"/>
          </p:cNvPicPr>
          <p:nvPr/>
        </p:nvPicPr>
        <p:blipFill>
          <a:blip r:embed="rId5" cstate="print"/>
          <a:srcRect/>
          <a:stretch>
            <a:fillRect/>
          </a:stretch>
        </p:blipFill>
        <p:spPr bwMode="auto">
          <a:xfrm>
            <a:off x="3581400" y="152400"/>
            <a:ext cx="4876800" cy="4098458"/>
          </a:xfrm>
          <a:prstGeom prst="rect">
            <a:avLst/>
          </a:prstGeom>
          <a:noFill/>
          <a:ln w="9525">
            <a:noFill/>
            <a:miter lim="800000"/>
            <a:headEnd/>
            <a:tailEnd/>
          </a:ln>
        </p:spPr>
      </p:pic>
      <p:sp>
        <p:nvSpPr>
          <p:cNvPr id="8" name="CorShape1"/>
          <p:cNvSpPr/>
          <p:nvPr>
            <p:custDataLst>
              <p:tags r:id="rId3"/>
            </p:custDataLst>
          </p:nvPr>
        </p:nvSpPr>
        <p:spPr>
          <a:xfrm rot="10800000">
            <a:off x="203200" y="4476665"/>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PQuestion"/>
          <p:cNvSpPr>
            <a:spLocks noGrp="1"/>
          </p:cNvSpPr>
          <p:nvPr>
            <p:ph type="title"/>
          </p:nvPr>
        </p:nvSpPr>
        <p:spPr>
          <a:xfrm>
            <a:off x="21236" y="64957"/>
            <a:ext cx="3560164" cy="3459162"/>
          </a:xfrm>
        </p:spPr>
        <p:txBody>
          <a:bodyPr>
            <a:normAutofit/>
          </a:bodyPr>
          <a:lstStyle/>
          <a:p>
            <a:pPr algn="l"/>
            <a:r>
              <a:rPr lang="en-US" sz="3600" b="1" dirty="0" smtClean="0">
                <a:solidFill>
                  <a:srgbClr val="0070C0"/>
                </a:solidFill>
              </a:rPr>
              <a:t>22. “D” is the demand when there are positive externalities. </a:t>
            </a:r>
            <a:br>
              <a:rPr lang="en-US" sz="3600" b="1" dirty="0" smtClean="0">
                <a:solidFill>
                  <a:srgbClr val="0070C0"/>
                </a:solidFill>
              </a:rPr>
            </a:br>
            <a:r>
              <a:rPr lang="en-US" sz="3600" b="1" dirty="0" smtClean="0">
                <a:solidFill>
                  <a:srgbClr val="0070C0"/>
                </a:solidFill>
              </a:rPr>
              <a:t>How much will be produced?</a:t>
            </a:r>
            <a:endParaRPr lang="en-US" sz="3600" b="1" dirty="0">
              <a:solidFill>
                <a:srgbClr val="0070C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6200"/>
            <a:ext cx="8991600" cy="2316163"/>
          </a:xfrm>
        </p:spPr>
        <p:txBody>
          <a:bodyPr>
            <a:normAutofit/>
          </a:bodyPr>
          <a:lstStyle/>
          <a:p>
            <a:pPr marL="0" indent="0">
              <a:buNone/>
            </a:pPr>
            <a:r>
              <a:rPr lang="en-US" dirty="0" smtClean="0"/>
              <a:t>If there are pos. externalities then 3 will be produced </a:t>
            </a:r>
            <a:br>
              <a:rPr lang="en-US" dirty="0" smtClean="0"/>
            </a:br>
            <a:r>
              <a:rPr lang="en-US" dirty="0" smtClean="0"/>
              <a:t>(where Qs=</a:t>
            </a:r>
            <a:r>
              <a:rPr lang="en-US" dirty="0" err="1" smtClean="0"/>
              <a:t>Qd</a:t>
            </a:r>
            <a:r>
              <a:rPr lang="en-US" dirty="0" smtClean="0"/>
              <a:t>, the profit max. Q, WHAT WE GET).  </a:t>
            </a:r>
          </a:p>
          <a:p>
            <a:pPr marL="0" indent="0" algn="ctr">
              <a:buNone/>
            </a:pPr>
            <a:r>
              <a:rPr lang="en-US" dirty="0" smtClean="0"/>
              <a:t>At a quantity of 3: MSB &gt; MSC</a:t>
            </a:r>
          </a:p>
          <a:p>
            <a:pPr marL="0" indent="0" algn="ctr">
              <a:buNone/>
            </a:pPr>
            <a:r>
              <a:rPr lang="en-US" dirty="0" smtClean="0"/>
              <a:t>indicating that too little is being produced.</a:t>
            </a:r>
            <a:endParaRPr lang="en-US"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2357437"/>
            <a:ext cx="5334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480261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1477962"/>
          </a:xfrm>
        </p:spPr>
        <p:txBody>
          <a:bodyPr>
            <a:normAutofit fontScale="90000"/>
          </a:bodyPr>
          <a:lstStyle/>
          <a:p>
            <a:pPr algn="l"/>
            <a:r>
              <a:rPr lang="en-US" sz="4800" b="1" dirty="0" smtClean="0"/>
              <a:t>31. </a:t>
            </a:r>
            <a:r>
              <a:rPr lang="en-US" sz="4800" b="1" dirty="0" smtClean="0"/>
              <a:t>What is the </a:t>
            </a:r>
            <a:r>
              <a:rPr lang="en-US" sz="4800" b="1" dirty="0" err="1" smtClean="0"/>
              <a:t>Alloc</a:t>
            </a:r>
            <a:r>
              <a:rPr lang="en-US" sz="4800" b="1" dirty="0" smtClean="0"/>
              <a:t>. Eff. Q?</a:t>
            </a:r>
            <a:endParaRPr lang="en-US" sz="4800" b="1" dirty="0"/>
          </a:p>
        </p:txBody>
      </p:sp>
      <p:sp>
        <p:nvSpPr>
          <p:cNvPr id="3" name="TPAnswers"/>
          <p:cNvSpPr>
            <a:spLocks noGrp="1"/>
          </p:cNvSpPr>
          <p:nvPr>
            <p:ph type="body" idx="1"/>
            <p:custDataLst>
              <p:tags r:id="rId2"/>
            </p:custDataLst>
          </p:nvPr>
        </p:nvSpPr>
        <p:spPr>
          <a:xfrm>
            <a:off x="457200" y="1524000"/>
            <a:ext cx="3352800" cy="3535363"/>
          </a:xfrm>
        </p:spPr>
        <p:txBody>
          <a:bodyPr>
            <a:normAutofit/>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pic>
        <p:nvPicPr>
          <p:cNvPr id="7" name="Picture 3"/>
          <p:cNvPicPr>
            <a:picLocks noChangeAspect="1" noChangeArrowheads="1"/>
          </p:cNvPicPr>
          <p:nvPr/>
        </p:nvPicPr>
        <p:blipFill>
          <a:blip r:embed="rId4" cstate="print"/>
          <a:srcRect/>
          <a:stretch>
            <a:fillRect/>
          </a:stretch>
        </p:blipFill>
        <p:spPr bwMode="auto">
          <a:xfrm>
            <a:off x="4038600" y="304800"/>
            <a:ext cx="4876800" cy="409845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1477962"/>
          </a:xfrm>
        </p:spPr>
        <p:txBody>
          <a:bodyPr>
            <a:normAutofit fontScale="90000"/>
          </a:bodyPr>
          <a:lstStyle/>
          <a:p>
            <a:pPr algn="l"/>
            <a:r>
              <a:rPr lang="en-US" sz="4800" b="1" dirty="0" smtClean="0">
                <a:solidFill>
                  <a:srgbClr val="0070C0"/>
                </a:solidFill>
              </a:rPr>
              <a:t>31. </a:t>
            </a:r>
            <a:r>
              <a:rPr lang="en-US" sz="4800" b="1" dirty="0" smtClean="0">
                <a:solidFill>
                  <a:srgbClr val="0070C0"/>
                </a:solidFill>
              </a:rPr>
              <a:t>What is the </a:t>
            </a:r>
            <a:r>
              <a:rPr lang="en-US" sz="4800" b="1" dirty="0" err="1" smtClean="0">
                <a:solidFill>
                  <a:srgbClr val="0070C0"/>
                </a:solidFill>
              </a:rPr>
              <a:t>Alloc</a:t>
            </a:r>
            <a:r>
              <a:rPr lang="en-US" sz="4800" b="1" dirty="0" smtClean="0">
                <a:solidFill>
                  <a:srgbClr val="0070C0"/>
                </a:solidFill>
              </a:rPr>
              <a:t>. Eff. Q?</a:t>
            </a:r>
            <a:endParaRPr lang="en-US" sz="4800" b="1" dirty="0">
              <a:solidFill>
                <a:srgbClr val="0070C0"/>
              </a:solidFill>
            </a:endParaRPr>
          </a:p>
        </p:txBody>
      </p:sp>
      <p:sp>
        <p:nvSpPr>
          <p:cNvPr id="3" name="TPAnswers"/>
          <p:cNvSpPr>
            <a:spLocks noGrp="1"/>
          </p:cNvSpPr>
          <p:nvPr>
            <p:ph type="body" idx="1"/>
            <p:custDataLst>
              <p:tags r:id="rId2"/>
            </p:custDataLst>
          </p:nvPr>
        </p:nvSpPr>
        <p:spPr>
          <a:xfrm>
            <a:off x="457200" y="1524000"/>
            <a:ext cx="3352800" cy="3535363"/>
          </a:xfrm>
        </p:spPr>
        <p:txBody>
          <a:bodyPr>
            <a:normAutofit/>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pic>
        <p:nvPicPr>
          <p:cNvPr id="7" name="Picture 3"/>
          <p:cNvPicPr>
            <a:picLocks noChangeAspect="1" noChangeArrowheads="1"/>
          </p:cNvPicPr>
          <p:nvPr/>
        </p:nvPicPr>
        <p:blipFill>
          <a:blip r:embed="rId5" cstate="print"/>
          <a:srcRect/>
          <a:stretch>
            <a:fillRect/>
          </a:stretch>
        </p:blipFill>
        <p:spPr bwMode="auto">
          <a:xfrm>
            <a:off x="4038600" y="304800"/>
            <a:ext cx="4876800" cy="4098458"/>
          </a:xfrm>
          <a:prstGeom prst="rect">
            <a:avLst/>
          </a:prstGeom>
          <a:noFill/>
          <a:ln w="9525">
            <a:noFill/>
            <a:miter lim="800000"/>
            <a:headEnd/>
            <a:tailEnd/>
          </a:ln>
        </p:spPr>
      </p:pic>
      <p:sp>
        <p:nvSpPr>
          <p:cNvPr id="8" name="CorShape1"/>
          <p:cNvSpPr/>
          <p:nvPr>
            <p:custDataLst>
              <p:tags r:id="rId3"/>
            </p:custDataLst>
          </p:nvPr>
        </p:nvSpPr>
        <p:spPr>
          <a:xfrm rot="10800000">
            <a:off x="304800" y="2743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8839200" cy="1676400"/>
          </a:xfrm>
        </p:spPr>
        <p:txBody>
          <a:bodyPr>
            <a:normAutofit fontScale="90000"/>
          </a:bodyPr>
          <a:lstStyle/>
          <a:p>
            <a:pPr algn="l"/>
            <a:r>
              <a:rPr lang="en-US" sz="4000" b="1" dirty="0" smtClean="0"/>
              <a:t>1. Which of the following is NOT one of the </a:t>
            </a:r>
            <a:r>
              <a:rPr lang="en-US" sz="4000" b="1" u="sng" dirty="0" smtClean="0"/>
              <a:t>three options </a:t>
            </a:r>
            <a:r>
              <a:rPr lang="en-US" sz="4000" b="1" dirty="0" smtClean="0"/>
              <a:t>that society has for dealing with scarcity? </a:t>
            </a:r>
            <a:endParaRPr lang="en-US" sz="4000" b="1" dirty="0"/>
          </a:p>
        </p:txBody>
      </p:sp>
      <p:sp>
        <p:nvSpPr>
          <p:cNvPr id="3" name="TPAnswers"/>
          <p:cNvSpPr>
            <a:spLocks noGrp="1"/>
          </p:cNvSpPr>
          <p:nvPr>
            <p:ph type="body" idx="1"/>
            <p:custDataLst>
              <p:tags r:id="rId2"/>
            </p:custDataLst>
          </p:nvPr>
        </p:nvSpPr>
        <p:spPr>
          <a:xfrm>
            <a:off x="457200" y="2057400"/>
            <a:ext cx="8229600" cy="3230563"/>
          </a:xfrm>
        </p:spPr>
        <p:txBody>
          <a:bodyPr>
            <a:normAutofit/>
          </a:bodyPr>
          <a:lstStyle/>
          <a:p>
            <a:pPr marL="514350" indent="-514350">
              <a:buFont typeface="Arial" pitchFamily="34" charset="0"/>
              <a:buAutoNum type="arabicPeriod"/>
            </a:pPr>
            <a:r>
              <a:rPr lang="en-US" sz="4000" dirty="0" smtClean="0"/>
              <a:t>Use existing resources wisely</a:t>
            </a:r>
          </a:p>
          <a:p>
            <a:pPr marL="514350" indent="-514350">
              <a:buFont typeface="Arial" pitchFamily="34" charset="0"/>
              <a:buAutoNum type="arabicPeriod"/>
            </a:pPr>
            <a:r>
              <a:rPr lang="en-US" sz="4000" dirty="0" err="1" smtClean="0"/>
              <a:t>Allocative</a:t>
            </a:r>
            <a:r>
              <a:rPr lang="en-US" sz="4000" dirty="0" smtClean="0"/>
              <a:t> Efficiency</a:t>
            </a:r>
          </a:p>
          <a:p>
            <a:pPr marL="514350" indent="-514350">
              <a:buFont typeface="Arial" pitchFamily="34" charset="0"/>
              <a:buAutoNum type="arabicPeriod"/>
            </a:pPr>
            <a:r>
              <a:rPr lang="en-US" sz="4000" dirty="0" smtClean="0"/>
              <a:t>Reduce wants or expectations</a:t>
            </a:r>
          </a:p>
          <a:p>
            <a:pPr marL="514350" indent="-514350">
              <a:buFont typeface="Arial" pitchFamily="34" charset="0"/>
              <a:buAutoNum type="arabicPeriod"/>
            </a:pPr>
            <a:r>
              <a:rPr lang="en-US" sz="4000" dirty="0" smtClean="0"/>
              <a:t>Economic growth</a:t>
            </a:r>
            <a:endParaRPr lang="en-US" sz="4000" dirty="0"/>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458200" cy="1676400"/>
          </a:xfrm>
        </p:spPr>
        <p:txBody>
          <a:bodyPr>
            <a:normAutofit fontScale="90000"/>
          </a:bodyPr>
          <a:lstStyle/>
          <a:p>
            <a:pPr algn="l"/>
            <a:r>
              <a:rPr lang="en-US" b="1" dirty="0" smtClean="0"/>
              <a:t>32. </a:t>
            </a:r>
            <a:r>
              <a:rPr lang="en-US" b="1" dirty="0" smtClean="0"/>
              <a:t>Which of the following would be done to correct for (internalize) a positive externality? </a:t>
            </a:r>
            <a:endParaRPr lang="en-US" b="1" dirty="0"/>
          </a:p>
        </p:txBody>
      </p:sp>
      <p:sp>
        <p:nvSpPr>
          <p:cNvPr id="3" name="TPAnswers"/>
          <p:cNvSpPr>
            <a:spLocks noGrp="1"/>
          </p:cNvSpPr>
          <p:nvPr>
            <p:ph type="body" idx="1"/>
            <p:custDataLst>
              <p:tags r:id="rId2"/>
            </p:custDataLst>
          </p:nvPr>
        </p:nvSpPr>
        <p:spPr>
          <a:xfrm>
            <a:off x="381000" y="1981200"/>
            <a:ext cx="8458200" cy="3382963"/>
          </a:xfrm>
        </p:spPr>
        <p:txBody>
          <a:bodyPr>
            <a:normAutofit/>
          </a:bodyPr>
          <a:lstStyle/>
          <a:p>
            <a:pPr marL="514350" indent="-514350">
              <a:buFont typeface="Arial" pitchFamily="34" charset="0"/>
              <a:buAutoNum type="arabicPeriod"/>
            </a:pPr>
            <a:r>
              <a:rPr lang="en-US" dirty="0" smtClean="0"/>
              <a:t>Government regulations on production</a:t>
            </a:r>
          </a:p>
          <a:p>
            <a:pPr marL="514350" indent="-514350">
              <a:buFont typeface="Arial" pitchFamily="34" charset="0"/>
              <a:buAutoNum type="arabicPeriod"/>
            </a:pPr>
            <a:r>
              <a:rPr lang="en-US" dirty="0" smtClean="0"/>
              <a:t>Excise tax</a:t>
            </a:r>
          </a:p>
          <a:p>
            <a:pPr marL="514350" indent="-514350">
              <a:buFont typeface="Arial" pitchFamily="34" charset="0"/>
              <a:buAutoNum type="arabicPeriod"/>
            </a:pPr>
            <a:r>
              <a:rPr lang="en-US" dirty="0" smtClean="0"/>
              <a:t>Privatization</a:t>
            </a:r>
          </a:p>
          <a:p>
            <a:pPr marL="514350" indent="-514350">
              <a:buFont typeface="Arial" pitchFamily="34" charset="0"/>
              <a:buAutoNum type="arabicPeriod"/>
            </a:pPr>
            <a:r>
              <a:rPr lang="en-US" dirty="0" smtClean="0"/>
              <a:t>Subsidy</a:t>
            </a:r>
            <a:endParaRPr lang="en-US" dirty="0"/>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458200" cy="1676400"/>
          </a:xfrm>
        </p:spPr>
        <p:txBody>
          <a:bodyPr>
            <a:normAutofit fontScale="90000"/>
          </a:bodyPr>
          <a:lstStyle/>
          <a:p>
            <a:pPr algn="l"/>
            <a:r>
              <a:rPr lang="en-US" b="1" dirty="0" smtClean="0">
                <a:solidFill>
                  <a:srgbClr val="0070C0"/>
                </a:solidFill>
              </a:rPr>
              <a:t>32. </a:t>
            </a:r>
            <a:r>
              <a:rPr lang="en-US" b="1" dirty="0" smtClean="0">
                <a:solidFill>
                  <a:srgbClr val="0070C0"/>
                </a:solidFill>
              </a:rPr>
              <a:t>Which of the following would be done to correct for (internalize) a positive externality? </a:t>
            </a:r>
            <a:endParaRPr lang="en-US" b="1" dirty="0">
              <a:solidFill>
                <a:srgbClr val="0070C0"/>
              </a:solidFill>
            </a:endParaRPr>
          </a:p>
        </p:txBody>
      </p:sp>
      <p:sp>
        <p:nvSpPr>
          <p:cNvPr id="6" name="CorShape1"/>
          <p:cNvSpPr/>
          <p:nvPr>
            <p:custDataLst>
              <p:tags r:id="rId2"/>
            </p:custDataLst>
          </p:nvPr>
        </p:nvSpPr>
        <p:spPr>
          <a:xfrm rot="10800000">
            <a:off x="152400" y="3810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1981200"/>
            <a:ext cx="8458200" cy="3382963"/>
          </a:xfrm>
        </p:spPr>
        <p:txBody>
          <a:bodyPr>
            <a:normAutofit/>
          </a:bodyPr>
          <a:lstStyle/>
          <a:p>
            <a:pPr marL="514350" indent="-514350">
              <a:buFont typeface="Arial" pitchFamily="34" charset="0"/>
              <a:buAutoNum type="arabicPeriod"/>
            </a:pPr>
            <a:r>
              <a:rPr lang="en-US" dirty="0" smtClean="0"/>
              <a:t>Government regulations on production</a:t>
            </a:r>
          </a:p>
          <a:p>
            <a:pPr marL="514350" indent="-514350">
              <a:buFont typeface="Arial" pitchFamily="34" charset="0"/>
              <a:buAutoNum type="arabicPeriod"/>
            </a:pPr>
            <a:r>
              <a:rPr lang="en-US" dirty="0" smtClean="0"/>
              <a:t>Excise tax</a:t>
            </a:r>
          </a:p>
          <a:p>
            <a:pPr marL="514350" indent="-514350">
              <a:buFont typeface="Arial" pitchFamily="34" charset="0"/>
              <a:buAutoNum type="arabicPeriod"/>
            </a:pPr>
            <a:r>
              <a:rPr lang="en-US" dirty="0" smtClean="0"/>
              <a:t>Privatization</a:t>
            </a:r>
          </a:p>
          <a:p>
            <a:pPr marL="514350" indent="-514350">
              <a:buFont typeface="Arial" pitchFamily="34" charset="0"/>
              <a:buAutoNum type="arabicPeriod"/>
            </a:pPr>
            <a:r>
              <a:rPr lang="en-US" dirty="0" smtClean="0"/>
              <a:t>Subsidy</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686800" cy="1706562"/>
          </a:xfrm>
        </p:spPr>
        <p:txBody>
          <a:bodyPr>
            <a:normAutofit fontScale="90000"/>
          </a:bodyPr>
          <a:lstStyle/>
          <a:p>
            <a:pPr algn="l"/>
            <a:r>
              <a:rPr lang="en-US" b="1" dirty="0" smtClean="0"/>
              <a:t>33. </a:t>
            </a:r>
            <a:r>
              <a:rPr lang="en-US" b="1" dirty="0" smtClean="0"/>
              <a:t>Which of the following is NOT a way to solve the efficiency problem of a positive externality?</a:t>
            </a:r>
            <a:endParaRPr lang="en-US" b="1" dirty="0"/>
          </a:p>
        </p:txBody>
      </p:sp>
      <p:sp>
        <p:nvSpPr>
          <p:cNvPr id="3" name="TPAnswers"/>
          <p:cNvSpPr>
            <a:spLocks noGrp="1"/>
          </p:cNvSpPr>
          <p:nvPr>
            <p:ph type="body" idx="1"/>
            <p:custDataLst>
              <p:tags r:id="rId2"/>
            </p:custDataLst>
          </p:nvPr>
        </p:nvSpPr>
        <p:spPr>
          <a:xfrm>
            <a:off x="457200" y="2286000"/>
            <a:ext cx="8382000" cy="3459163"/>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Government produces the product itself</a:t>
            </a:r>
          </a:p>
          <a:p>
            <a:pPr marL="514350" indent="-514350">
              <a:buFont typeface="Arial" pitchFamily="34" charset="0"/>
              <a:buAutoNum type="arabicPeriod"/>
            </a:pPr>
            <a:r>
              <a:rPr lang="en-US" dirty="0" smtClean="0"/>
              <a:t>Increase demand for the product</a:t>
            </a:r>
          </a:p>
          <a:p>
            <a:pPr marL="514350" indent="-514350">
              <a:buFont typeface="Arial" pitchFamily="34" charset="0"/>
              <a:buAutoNum type="arabicPeriod"/>
            </a:pPr>
            <a:r>
              <a:rPr lang="en-US" dirty="0" smtClean="0"/>
              <a:t>Subsidize the product</a:t>
            </a:r>
            <a:endParaRPr lang="en-US" dirty="0"/>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686800" cy="1706562"/>
          </a:xfrm>
        </p:spPr>
        <p:txBody>
          <a:bodyPr>
            <a:normAutofit fontScale="90000"/>
          </a:bodyPr>
          <a:lstStyle/>
          <a:p>
            <a:pPr algn="l"/>
            <a:r>
              <a:rPr lang="en-US" b="1" dirty="0" smtClean="0">
                <a:solidFill>
                  <a:srgbClr val="0070C0"/>
                </a:solidFill>
              </a:rPr>
              <a:t>33. </a:t>
            </a:r>
            <a:r>
              <a:rPr lang="en-US" b="1" dirty="0" smtClean="0">
                <a:solidFill>
                  <a:srgbClr val="0070C0"/>
                </a:solidFill>
              </a:rPr>
              <a:t>Which of the following is NOT a way to solve the efficiency problem of a positive externality?</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2286000"/>
            <a:ext cx="8382000" cy="3459163"/>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Government produces the product itself</a:t>
            </a:r>
          </a:p>
          <a:p>
            <a:pPr marL="514350" indent="-514350">
              <a:buFont typeface="Arial" pitchFamily="34" charset="0"/>
              <a:buAutoNum type="arabicPeriod"/>
            </a:pPr>
            <a:r>
              <a:rPr lang="en-US" dirty="0" smtClean="0"/>
              <a:t>Increase demand for the product</a:t>
            </a:r>
          </a:p>
          <a:p>
            <a:pPr marL="514350" indent="-514350">
              <a:buFont typeface="Arial" pitchFamily="34" charset="0"/>
              <a:buAutoNum type="arabicPeriod"/>
            </a:pPr>
            <a:r>
              <a:rPr lang="en-US" dirty="0" smtClean="0"/>
              <a:t>Subsidize the product</a:t>
            </a:r>
            <a:endParaRPr lang="en-US" dirty="0"/>
          </a:p>
        </p:txBody>
      </p:sp>
      <p:sp>
        <p:nvSpPr>
          <p:cNvPr id="8" name="CorShape1"/>
          <p:cNvSpPr/>
          <p:nvPr>
            <p:custDataLst>
              <p:tags r:id="rId3"/>
            </p:custDataLst>
          </p:nvPr>
        </p:nvSpPr>
        <p:spPr>
          <a:xfrm rot="10800000">
            <a:off x="228600" y="2362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609600"/>
          </a:xfrm>
        </p:spPr>
        <p:txBody>
          <a:bodyPr>
            <a:normAutofit fontScale="90000"/>
          </a:bodyPr>
          <a:lstStyle/>
          <a:p>
            <a:r>
              <a:rPr lang="en-US" b="1" u="sng" dirty="0" smtClean="0"/>
              <a:t>How to Correct for Positive Externalities</a:t>
            </a:r>
            <a:endParaRPr lang="en-US" b="1" u="sng" dirty="0"/>
          </a:p>
        </p:txBody>
      </p:sp>
      <p:sp>
        <p:nvSpPr>
          <p:cNvPr id="5" name="TextBox 4"/>
          <p:cNvSpPr txBox="1"/>
          <p:nvPr/>
        </p:nvSpPr>
        <p:spPr>
          <a:xfrm>
            <a:off x="410308" y="986135"/>
            <a:ext cx="8229600" cy="461665"/>
          </a:xfrm>
          <a:prstGeom prst="rect">
            <a:avLst/>
          </a:prstGeom>
          <a:noFill/>
        </p:spPr>
        <p:txBody>
          <a:bodyPr wrap="square" rtlCol="0">
            <a:spAutoFit/>
          </a:bodyPr>
          <a:lstStyle/>
          <a:p>
            <a:r>
              <a:rPr lang="en-US" sz="2400" b="1" dirty="0" smtClean="0"/>
              <a:t>Increase Supply:                                   Increase Demand:</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97" y="1603717"/>
            <a:ext cx="4609083" cy="25519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742" y="1600200"/>
            <a:ext cx="4493258" cy="2465890"/>
          </a:xfrm>
          <a:prstGeom prst="rect">
            <a:avLst/>
          </a:prstGeom>
        </p:spPr>
      </p:pic>
      <p:sp>
        <p:nvSpPr>
          <p:cNvPr id="3" name="TextBox 2"/>
          <p:cNvSpPr txBox="1"/>
          <p:nvPr/>
        </p:nvSpPr>
        <p:spPr>
          <a:xfrm>
            <a:off x="410308" y="4167362"/>
            <a:ext cx="8302273" cy="2308324"/>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Increase Supply:                           Increase Demand: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subsidize producers                  - subsidize consumers</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example: solar panels               </a:t>
            </a:r>
            <a:r>
              <a:rPr lang="en-US" sz="2400" dirty="0">
                <a:latin typeface="Arial" panose="020B0604020202020204" pitchFamily="34" charset="0"/>
                <a:cs typeface="Arial" panose="020B0604020202020204" pitchFamily="34" charset="0"/>
              </a:rPr>
              <a:t>- example: financial </a:t>
            </a:r>
            <a:r>
              <a:rPr lang="en-US" sz="2400" dirty="0" smtClean="0">
                <a:latin typeface="Arial" panose="020B0604020202020204" pitchFamily="34" charset="0"/>
                <a:cs typeface="Arial" panose="020B0604020202020204" pitchFamily="34" charset="0"/>
              </a:rPr>
              <a:t>aid</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 gov’t produces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example: public schools, parks</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273137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686800" cy="1249362"/>
          </a:xfrm>
        </p:spPr>
        <p:txBody>
          <a:bodyPr>
            <a:normAutofit fontScale="90000"/>
          </a:bodyPr>
          <a:lstStyle/>
          <a:p>
            <a:pPr algn="l"/>
            <a:r>
              <a:rPr lang="en-US" b="1" dirty="0" smtClean="0"/>
              <a:t>34. </a:t>
            </a:r>
            <a:r>
              <a:rPr lang="en-US" b="1" dirty="0" smtClean="0"/>
              <a:t>Which of the following is the best example of a public good?</a:t>
            </a:r>
            <a:endParaRPr lang="en-US" b="1" dirty="0"/>
          </a:p>
        </p:txBody>
      </p:sp>
      <p:sp>
        <p:nvSpPr>
          <p:cNvPr id="3" name="TPAnswers"/>
          <p:cNvSpPr>
            <a:spLocks noGrp="1"/>
          </p:cNvSpPr>
          <p:nvPr>
            <p:ph type="body" idx="1"/>
            <p:custDataLst>
              <p:tags r:id="rId2"/>
            </p:custDataLst>
          </p:nvPr>
        </p:nvSpPr>
        <p:spPr>
          <a:xfrm>
            <a:off x="457200" y="1752600"/>
            <a:ext cx="5257800" cy="2590800"/>
          </a:xfrm>
        </p:spPr>
        <p:txBody>
          <a:bodyPr>
            <a:normAutofit/>
          </a:bodyPr>
          <a:lstStyle/>
          <a:p>
            <a:pPr marL="514350" indent="-514350">
              <a:buFont typeface="Arial" pitchFamily="34" charset="0"/>
              <a:buAutoNum type="arabicPeriod"/>
            </a:pPr>
            <a:r>
              <a:rPr lang="en-US" dirty="0" smtClean="0"/>
              <a:t>A hamburger</a:t>
            </a:r>
          </a:p>
          <a:p>
            <a:pPr marL="514350" indent="-514350">
              <a:buFont typeface="Arial" pitchFamily="34" charset="0"/>
              <a:buAutoNum type="arabicPeriod"/>
            </a:pPr>
            <a:r>
              <a:rPr lang="en-US" dirty="0" smtClean="0"/>
              <a:t>A music download</a:t>
            </a:r>
          </a:p>
          <a:p>
            <a:pPr marL="514350" indent="-514350">
              <a:buFont typeface="Arial" pitchFamily="34" charset="0"/>
              <a:buAutoNum type="arabicPeriod"/>
            </a:pPr>
            <a:r>
              <a:rPr lang="en-US" dirty="0" smtClean="0"/>
              <a:t>A public park</a:t>
            </a:r>
          </a:p>
          <a:p>
            <a:pPr marL="514350" indent="-514350">
              <a:buFont typeface="Arial" pitchFamily="34" charset="0"/>
              <a:buAutoNum type="arabicPeriod"/>
            </a:pPr>
            <a:r>
              <a:rPr lang="en-US" dirty="0" smtClean="0"/>
              <a:t>Light from a streetlight</a:t>
            </a:r>
            <a:endParaRPr lang="en-US" dirty="0"/>
          </a:p>
        </p:txBody>
      </p:sp>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686800" cy="1249362"/>
          </a:xfrm>
        </p:spPr>
        <p:txBody>
          <a:bodyPr>
            <a:normAutofit fontScale="90000"/>
          </a:bodyPr>
          <a:lstStyle/>
          <a:p>
            <a:pPr algn="l"/>
            <a:r>
              <a:rPr lang="en-US" b="1" dirty="0" smtClean="0">
                <a:solidFill>
                  <a:srgbClr val="0070C0"/>
                </a:solidFill>
              </a:rPr>
              <a:t>34. </a:t>
            </a:r>
            <a:r>
              <a:rPr lang="en-US" b="1" dirty="0" smtClean="0">
                <a:solidFill>
                  <a:srgbClr val="0070C0"/>
                </a:solidFill>
              </a:rPr>
              <a:t>Which of the following is the best example of a public good?</a:t>
            </a:r>
            <a:endParaRPr lang="en-US" b="1" dirty="0">
              <a:solidFill>
                <a:srgbClr val="0070C0"/>
              </a:solidFill>
            </a:endParaRPr>
          </a:p>
        </p:txBody>
      </p:sp>
      <p:sp>
        <p:nvSpPr>
          <p:cNvPr id="6" name="CorShape1"/>
          <p:cNvSpPr/>
          <p:nvPr>
            <p:custDataLst>
              <p:tags r:id="rId2"/>
            </p:custDataLst>
          </p:nvPr>
        </p:nvSpPr>
        <p:spPr>
          <a:xfrm rot="10800000">
            <a:off x="228600" y="3581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5257800" cy="2590800"/>
          </a:xfrm>
        </p:spPr>
        <p:txBody>
          <a:bodyPr>
            <a:normAutofit/>
          </a:bodyPr>
          <a:lstStyle/>
          <a:p>
            <a:pPr marL="514350" indent="-514350">
              <a:buFont typeface="Arial" pitchFamily="34" charset="0"/>
              <a:buAutoNum type="arabicPeriod"/>
            </a:pPr>
            <a:r>
              <a:rPr lang="en-US" dirty="0" smtClean="0"/>
              <a:t>A hamburger</a:t>
            </a:r>
          </a:p>
          <a:p>
            <a:pPr marL="514350" indent="-514350">
              <a:buFont typeface="Arial" pitchFamily="34" charset="0"/>
              <a:buAutoNum type="arabicPeriod"/>
            </a:pPr>
            <a:r>
              <a:rPr lang="en-US" dirty="0" smtClean="0"/>
              <a:t>A music download</a:t>
            </a:r>
          </a:p>
          <a:p>
            <a:pPr marL="514350" indent="-514350">
              <a:buFont typeface="Arial" pitchFamily="34" charset="0"/>
              <a:buAutoNum type="arabicPeriod"/>
            </a:pPr>
            <a:r>
              <a:rPr lang="en-US" dirty="0" smtClean="0"/>
              <a:t>A public park</a:t>
            </a:r>
          </a:p>
          <a:p>
            <a:pPr marL="514350" indent="-514350">
              <a:buFont typeface="Arial" pitchFamily="34" charset="0"/>
              <a:buAutoNum type="arabicPeriod"/>
            </a:pPr>
            <a:r>
              <a:rPr lang="en-US" dirty="0" smtClean="0"/>
              <a:t>Light from a streetlight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6400800" cy="1143000"/>
          </a:xfrm>
        </p:spPr>
        <p:txBody>
          <a:bodyPr>
            <a:normAutofit/>
          </a:bodyPr>
          <a:lstStyle/>
          <a:p>
            <a:pPr algn="l"/>
            <a:r>
              <a:rPr lang="en-US" b="1" dirty="0" smtClean="0"/>
              <a:t>35. </a:t>
            </a:r>
            <a:r>
              <a:rPr lang="en-US" b="1" dirty="0" smtClean="0"/>
              <a:t>A public good:</a:t>
            </a:r>
            <a:endParaRPr lang="en-US" b="1" dirty="0"/>
          </a:p>
        </p:txBody>
      </p:sp>
      <p:sp>
        <p:nvSpPr>
          <p:cNvPr id="3" name="TPAnswers"/>
          <p:cNvSpPr>
            <a:spLocks noGrp="1"/>
          </p:cNvSpPr>
          <p:nvPr>
            <p:ph type="body" idx="1"/>
            <p:custDataLst>
              <p:tags r:id="rId2"/>
            </p:custDataLst>
          </p:nvPr>
        </p:nvSpPr>
        <p:spPr>
          <a:xfrm>
            <a:off x="457200" y="1143001"/>
            <a:ext cx="7239000" cy="2590800"/>
          </a:xfrm>
        </p:spPr>
        <p:txBody>
          <a:bodyPr>
            <a:normAutofit/>
          </a:bodyPr>
          <a:lstStyle/>
          <a:p>
            <a:pPr marL="514350" indent="-514350">
              <a:buFont typeface="Arial" pitchFamily="34" charset="0"/>
              <a:buAutoNum type="arabicPeriod"/>
            </a:pPr>
            <a:r>
              <a:rPr lang="en-US" dirty="0" smtClean="0"/>
              <a:t>Is a rival, exclusive good</a:t>
            </a:r>
          </a:p>
          <a:p>
            <a:pPr marL="514350" indent="-514350">
              <a:buFont typeface="Arial" pitchFamily="34" charset="0"/>
              <a:buAutoNum type="arabicPeriod"/>
            </a:pPr>
            <a:r>
              <a:rPr lang="en-US" dirty="0" smtClean="0"/>
              <a:t>Is a non-rival, exclusive good</a:t>
            </a:r>
          </a:p>
          <a:p>
            <a:pPr marL="514350" indent="-514350">
              <a:buFont typeface="Arial" pitchFamily="34" charset="0"/>
              <a:buAutoNum type="arabicPeriod"/>
            </a:pPr>
            <a:r>
              <a:rPr lang="en-US" dirty="0" smtClean="0"/>
              <a:t>Is a non-rival, non-exclusive good</a:t>
            </a:r>
          </a:p>
          <a:p>
            <a:pPr marL="514350" indent="-514350">
              <a:buFont typeface="Arial" pitchFamily="34" charset="0"/>
              <a:buAutoNum type="arabicPeriod"/>
            </a:pPr>
            <a:r>
              <a:rPr lang="en-US" dirty="0" smtClean="0"/>
              <a:t>Does not have the free rider problem</a:t>
            </a:r>
            <a:endParaRPr lang="en-US" dirty="0"/>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6400800" cy="1143000"/>
          </a:xfrm>
        </p:spPr>
        <p:txBody>
          <a:bodyPr>
            <a:normAutofit/>
          </a:bodyPr>
          <a:lstStyle/>
          <a:p>
            <a:pPr algn="l"/>
            <a:r>
              <a:rPr lang="en-US" b="1" dirty="0" smtClean="0">
                <a:solidFill>
                  <a:srgbClr val="0070C0"/>
                </a:solidFill>
              </a:rPr>
              <a:t>35. </a:t>
            </a:r>
            <a:r>
              <a:rPr lang="en-US" b="1" dirty="0" smtClean="0">
                <a:solidFill>
                  <a:srgbClr val="0070C0"/>
                </a:solidFill>
              </a:rPr>
              <a:t>A public good:</a:t>
            </a:r>
            <a:endParaRPr lang="en-US" b="1" dirty="0">
              <a:solidFill>
                <a:srgbClr val="0070C0"/>
              </a:solidFill>
            </a:endParaRPr>
          </a:p>
        </p:txBody>
      </p:sp>
      <p:sp>
        <p:nvSpPr>
          <p:cNvPr id="8" name="CorShape1"/>
          <p:cNvSpPr/>
          <p:nvPr>
            <p:custDataLst>
              <p:tags r:id="rId2"/>
            </p:custDataLst>
          </p:nvPr>
        </p:nvSpPr>
        <p:spPr>
          <a:xfrm rot="10800000">
            <a:off x="228600" y="2438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143001"/>
            <a:ext cx="7239000" cy="2590800"/>
          </a:xfrm>
        </p:spPr>
        <p:txBody>
          <a:bodyPr>
            <a:normAutofit/>
          </a:bodyPr>
          <a:lstStyle/>
          <a:p>
            <a:pPr marL="514350" indent="-514350">
              <a:buFont typeface="Arial" pitchFamily="34" charset="0"/>
              <a:buAutoNum type="arabicPeriod"/>
            </a:pPr>
            <a:r>
              <a:rPr lang="en-US" dirty="0" smtClean="0"/>
              <a:t>Is a rival, exclusive good</a:t>
            </a:r>
          </a:p>
          <a:p>
            <a:pPr marL="514350" indent="-514350">
              <a:buFont typeface="Arial" pitchFamily="34" charset="0"/>
              <a:buAutoNum type="arabicPeriod"/>
            </a:pPr>
            <a:r>
              <a:rPr lang="en-US" dirty="0" smtClean="0"/>
              <a:t>Is a non-rival, exclusive good</a:t>
            </a:r>
          </a:p>
          <a:p>
            <a:pPr marL="514350" indent="-514350">
              <a:buFont typeface="Arial" pitchFamily="34" charset="0"/>
              <a:buAutoNum type="arabicPeriod"/>
            </a:pPr>
            <a:r>
              <a:rPr lang="en-US" dirty="0" smtClean="0"/>
              <a:t>Is a non-rival, non-exclusive good</a:t>
            </a:r>
          </a:p>
          <a:p>
            <a:pPr marL="514350" indent="-514350">
              <a:buFont typeface="Arial" pitchFamily="34" charset="0"/>
              <a:buAutoNum type="arabicPeriod"/>
            </a:pPr>
            <a:r>
              <a:rPr lang="en-US" dirty="0" smtClean="0"/>
              <a:t>Does not have the free rider problem</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b="1" dirty="0" smtClean="0"/>
              <a:t>36. </a:t>
            </a:r>
            <a:r>
              <a:rPr lang="en-US" b="1" dirty="0" smtClean="0"/>
              <a:t>The role of government concerning public goods is to:</a:t>
            </a:r>
            <a:endParaRPr lang="en-US" b="1" dirty="0"/>
          </a:p>
        </p:txBody>
      </p:sp>
      <p:sp>
        <p:nvSpPr>
          <p:cNvPr id="3" name="TPAnswers"/>
          <p:cNvSpPr>
            <a:spLocks noGrp="1"/>
          </p:cNvSpPr>
          <p:nvPr>
            <p:ph type="body" idx="1"/>
            <p:custDataLst>
              <p:tags r:id="rId2"/>
            </p:custDataLst>
          </p:nvPr>
        </p:nvSpPr>
        <p:spPr>
          <a:xfrm>
            <a:off x="381000" y="1676401"/>
            <a:ext cx="5486400" cy="2667000"/>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Regulate the product</a:t>
            </a:r>
          </a:p>
          <a:p>
            <a:pPr marL="514350" indent="-514350">
              <a:buFont typeface="Arial" pitchFamily="34" charset="0"/>
              <a:buAutoNum type="arabicPeriod"/>
            </a:pPr>
            <a:r>
              <a:rPr lang="en-US" dirty="0" smtClean="0"/>
              <a:t>Produce the product</a:t>
            </a:r>
          </a:p>
          <a:p>
            <a:pPr marL="514350" indent="-514350">
              <a:buFont typeface="Arial" pitchFamily="34" charset="0"/>
              <a:buAutoNum type="arabicPeriod"/>
            </a:pPr>
            <a:r>
              <a:rPr lang="en-US" dirty="0" smtClean="0"/>
              <a:t>Apply the </a:t>
            </a:r>
            <a:r>
              <a:rPr lang="en-US" dirty="0" err="1" smtClean="0"/>
              <a:t>Coase</a:t>
            </a:r>
            <a:r>
              <a:rPr lang="en-US" dirty="0" smtClean="0"/>
              <a:t> theorem</a:t>
            </a:r>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8839200" cy="1676400"/>
          </a:xfrm>
        </p:spPr>
        <p:txBody>
          <a:bodyPr>
            <a:normAutofit fontScale="90000"/>
          </a:bodyPr>
          <a:lstStyle/>
          <a:p>
            <a:pPr algn="l"/>
            <a:r>
              <a:rPr lang="en-US" sz="4000" b="1" dirty="0" smtClean="0">
                <a:solidFill>
                  <a:srgbClr val="0070C0"/>
                </a:solidFill>
              </a:rPr>
              <a:t>1. Which of the following is NOT one of the </a:t>
            </a:r>
            <a:r>
              <a:rPr lang="en-US" sz="4000" b="1" u="sng" dirty="0" smtClean="0">
                <a:solidFill>
                  <a:srgbClr val="0070C0"/>
                </a:solidFill>
              </a:rPr>
              <a:t>three options </a:t>
            </a:r>
            <a:r>
              <a:rPr lang="en-US" sz="4000" b="1" dirty="0" smtClean="0">
                <a:solidFill>
                  <a:srgbClr val="0070C0"/>
                </a:solidFill>
              </a:rPr>
              <a:t>that society has for dealing with scarcity? </a:t>
            </a:r>
            <a:endParaRPr lang="en-US" sz="4000" b="1" dirty="0">
              <a:solidFill>
                <a:srgbClr val="0070C0"/>
              </a:solidFill>
            </a:endParaRPr>
          </a:p>
        </p:txBody>
      </p:sp>
      <p:sp>
        <p:nvSpPr>
          <p:cNvPr id="3" name="TPAnswers"/>
          <p:cNvSpPr>
            <a:spLocks noGrp="1"/>
          </p:cNvSpPr>
          <p:nvPr>
            <p:ph type="body" idx="1"/>
            <p:custDataLst>
              <p:tags r:id="rId2"/>
            </p:custDataLst>
          </p:nvPr>
        </p:nvSpPr>
        <p:spPr>
          <a:xfrm>
            <a:off x="457200" y="2057400"/>
            <a:ext cx="8229600" cy="3230563"/>
          </a:xfrm>
        </p:spPr>
        <p:txBody>
          <a:bodyPr>
            <a:normAutofit/>
          </a:bodyPr>
          <a:lstStyle/>
          <a:p>
            <a:pPr marL="514350" indent="-514350">
              <a:buFont typeface="Arial" pitchFamily="34" charset="0"/>
              <a:buAutoNum type="arabicPeriod"/>
            </a:pPr>
            <a:r>
              <a:rPr lang="en-US" sz="4000" dirty="0" smtClean="0"/>
              <a:t>Use existing resources wisely</a:t>
            </a:r>
          </a:p>
          <a:p>
            <a:pPr marL="514350" indent="-514350">
              <a:buFont typeface="Arial" pitchFamily="34" charset="0"/>
              <a:buAutoNum type="arabicPeriod"/>
            </a:pPr>
            <a:r>
              <a:rPr lang="en-US" sz="4000" dirty="0" err="1" smtClean="0"/>
              <a:t>Allocative</a:t>
            </a:r>
            <a:r>
              <a:rPr lang="en-US" sz="4000" dirty="0" smtClean="0"/>
              <a:t> Efficiency</a:t>
            </a:r>
          </a:p>
          <a:p>
            <a:pPr marL="514350" indent="-514350">
              <a:buFont typeface="Arial" pitchFamily="34" charset="0"/>
              <a:buAutoNum type="arabicPeriod"/>
            </a:pPr>
            <a:r>
              <a:rPr lang="en-US" sz="4000" dirty="0" smtClean="0"/>
              <a:t>Reduce wants or expectations</a:t>
            </a:r>
          </a:p>
          <a:p>
            <a:pPr marL="514350" indent="-514350">
              <a:buFont typeface="Arial" pitchFamily="34" charset="0"/>
              <a:buAutoNum type="arabicPeriod"/>
            </a:pPr>
            <a:r>
              <a:rPr lang="en-US" sz="4000" dirty="0" smtClean="0"/>
              <a:t>Economic growth</a:t>
            </a:r>
            <a:endParaRPr lang="en-US" sz="4000" dirty="0"/>
          </a:p>
        </p:txBody>
      </p:sp>
      <p:sp>
        <p:nvSpPr>
          <p:cNvPr id="5" name="CorShape1"/>
          <p:cNvSpPr/>
          <p:nvPr>
            <p:custDataLst>
              <p:tags r:id="rId3"/>
            </p:custDataLst>
          </p:nvPr>
        </p:nvSpPr>
        <p:spPr>
          <a:xfrm rot="10800000">
            <a:off x="152400" y="2895600"/>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b="1" dirty="0" smtClean="0">
                <a:solidFill>
                  <a:srgbClr val="0070C0"/>
                </a:solidFill>
              </a:rPr>
              <a:t>36. </a:t>
            </a:r>
            <a:r>
              <a:rPr lang="en-US" b="1" dirty="0" smtClean="0">
                <a:solidFill>
                  <a:srgbClr val="0070C0"/>
                </a:solidFill>
              </a:rPr>
              <a:t>The role of government concerning public goods is to:</a:t>
            </a:r>
            <a:endParaRPr lang="en-US" b="1" dirty="0">
              <a:solidFill>
                <a:srgbClr val="0070C0"/>
              </a:solidFill>
            </a:endParaRPr>
          </a:p>
        </p:txBody>
      </p:sp>
      <p:sp>
        <p:nvSpPr>
          <p:cNvPr id="6" name="CorShape1"/>
          <p:cNvSpPr/>
          <p:nvPr>
            <p:custDataLst>
              <p:tags r:id="rId2"/>
            </p:custDataLst>
          </p:nvPr>
        </p:nvSpPr>
        <p:spPr>
          <a:xfrm rot="10800000">
            <a:off x="228600" y="2895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1676401"/>
            <a:ext cx="5486400" cy="2667000"/>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Regulate the product</a:t>
            </a:r>
          </a:p>
          <a:p>
            <a:pPr marL="514350" indent="-514350">
              <a:buFont typeface="Arial" pitchFamily="34" charset="0"/>
              <a:buAutoNum type="arabicPeriod"/>
            </a:pPr>
            <a:r>
              <a:rPr lang="en-US" dirty="0" smtClean="0"/>
              <a:t>Produce the product</a:t>
            </a:r>
          </a:p>
          <a:p>
            <a:pPr marL="514350" indent="-514350">
              <a:buFont typeface="Arial" pitchFamily="34" charset="0"/>
              <a:buAutoNum type="arabicPeriod"/>
            </a:pPr>
            <a:r>
              <a:rPr lang="en-US" dirty="0" smtClean="0"/>
              <a:t>Apply the </a:t>
            </a:r>
            <a:r>
              <a:rPr lang="en-US" dirty="0" err="1" smtClean="0"/>
              <a:t>Coase</a:t>
            </a:r>
            <a:r>
              <a:rPr lang="en-US" dirty="0" smtClean="0"/>
              <a:t> theorem</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352800"/>
          </a:xfrm>
        </p:spPr>
        <p:txBody>
          <a:bodyPr>
            <a:normAutofit/>
          </a:bodyPr>
          <a:lstStyle/>
          <a:p>
            <a:r>
              <a:rPr lang="en-US" sz="9600" b="1" dirty="0" smtClean="0">
                <a:latin typeface="Bodoni MT Black" pitchFamily="18" charset="0"/>
                <a:cs typeface="Aparajita" pitchFamily="34" charset="0"/>
              </a:rPr>
              <a:t>Study hard!</a:t>
            </a:r>
            <a:r>
              <a:rPr lang="en-US" dirty="0" smtClean="0"/>
              <a:t/>
            </a:r>
            <a:br>
              <a:rPr lang="en-US" dirty="0" smtClean="0"/>
            </a:br>
            <a:endParaRPr 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TASKPANEKEY" val="009bc014-d53f-49b3-abc7-897b9f944fc4"/>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ANSWERBULLETS" val="3"/>
  <p:tag name="TEXTLENGTH" val="96"/>
  <p:tag name="FONTSIZE" val="40"/>
  <p:tag name="BULLETTYPE" val="ppBulletArabicPeriod"/>
  <p:tag name="ANSWERTEXT" val="Use existing resources wisely&#10;Allocative Efficiency&#10;Reduce wants or expectations&#10;Economic growth"/>
  <p:tag name="OLDNUMANSWERS" val="4"/>
</p:tagLst>
</file>

<file path=ppt/tags/tag10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1.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Induce firms to leave the industry&#10;Result in a product surplus&#10;Result in a product shortage&#10;Clear the market"/>
  <p:tag name="OLDNUMANSWERS" val="4"/>
</p:tagLst>
</file>

<file path=ppt/tags/tag102.xml><?xml version="1.0" encoding="utf-8"?>
<p:tagLst xmlns:a="http://schemas.openxmlformats.org/drawingml/2006/main" xmlns:r="http://schemas.openxmlformats.org/officeDocument/2006/relationships" xmlns:p="http://schemas.openxmlformats.org/presentationml/2006/main">
  <p:tag name="DELIMITERS" val="3.1"/>
</p:tagLst>
</file>

<file path=ppt/tags/tag103.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1;4;1;1;4;4;4;2;4;2;4;4;4;1;4;2;4;4;4;4;1;3;4;"/>
  <p:tag name="CHARTSTRINGSTD" val="5 3 1 15"/>
  <p:tag name="CHARTSTRINGREV" val="15 1 3 5"/>
  <p:tag name="CHARTSTRINGSTDPER" val="0.208333333333333 0.125 0.0416666666666667 0.625"/>
  <p:tag name="CHARTSTRINGREVPER" val="0.625 0.0416666666666667 0.125 0.208333333333333"/>
  <p:tag name="ANONYMOUSTEMP" val="False"/>
  <p:tag name="SLIDEORDER" val="2"/>
  <p:tag name="SLIDEGUID" val="0DB0005551A24CA7AA2F8D7E2EE19B25"/>
  <p:tag name="RESPONSESGATHERED" val="False"/>
  <p:tag name="QUESTIONALIAS" val="18. If a legal ceiling price is set above the equilibrium price: "/>
  <p:tag name="ANSWERSALIAS" val="A shortage of the product will occur|smicln|A surplus of the product will occur|smicln|A black market will evolve|smicln|Neither the price or quantity of the product will be affected"/>
  <p:tag name="CORRECTPOINTVALUE" val="0"/>
  <p:tag name="VALUES" val="No Value|smicln|No Value|smicln|No Value|smicln|No Value"/>
</p:tagLst>
</file>

<file path=ppt/tags/tag104.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A shortage of the product will occur&#10;A surplus of the product will occur&#10;A black market will evolve&#10;Neither the price or quantity of the product will be affected"/>
  <p:tag name="OLDNUMANSWERS" val="4"/>
</p:tagLst>
</file>

<file path=ppt/tags/tag105.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1;4;1;1;4;4;4;2;4;2;4;4;4;1;4;2;4;4;4;4;1;3;4;"/>
  <p:tag name="CHARTSTRINGSTD" val="5 3 1 15"/>
  <p:tag name="CHARTSTRINGREV" val="15 1 3 5"/>
  <p:tag name="CHARTSTRINGSTDPER" val="0.208333333333333 0.125 0.0416666666666667 0.625"/>
  <p:tag name="CHARTSTRINGREVPER" val="0.625 0.0416666666666667 0.125 0.208333333333333"/>
  <p:tag name="ANONYMOUSTEMP" val="False"/>
  <p:tag name="RESPONSESGATHERED" val="False"/>
  <p:tag name="QUESTIONALIAS" val="18. If a legal ceiling price is set above the equilibrium price: "/>
  <p:tag name="ANSWERSALIAS" val="A shortage of the product will occur|smicln|A surplus of the product will occur|smicln|A black market will evolve|smicln|Neither the price or quantity of the product will be affected"/>
  <p:tag name="SLIDEORDER" val="3"/>
  <p:tag name="SLIDEGUID" val="5CE20015FECE4797AEE8BAE41047A977"/>
  <p:tag name="CORRECTPOINTVALUE" val="1"/>
  <p:tag name="VALUES" val="Incorrect|smicln|Incorrect|smicln|Incorrect|smicln|Correct"/>
</p:tagLst>
</file>

<file path=ppt/tags/tag10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7.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A shortage of the product will occur&#10;A surplus of the product will occur&#10;A black market will evolve&#10;Neither the price or quantity of the product will be affected"/>
  <p:tag name="OLDNUMANSWERS" val="4"/>
</p:tagLst>
</file>

<file path=ppt/tags/tag108.xml><?xml version="1.0" encoding="utf-8"?>
<p:tagLst xmlns:a="http://schemas.openxmlformats.org/drawingml/2006/main" xmlns:r="http://schemas.openxmlformats.org/officeDocument/2006/relationships" xmlns:p="http://schemas.openxmlformats.org/presentationml/2006/main">
  <p:tag name="DELIMITERS" val="3.1"/>
</p:tagLst>
</file>

<file path=ppt/tags/tag109.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1;4;2;3;4;4;2;1;2;1;1;1;1;1;1;1;1;1;1;3;3;3;3;1;"/>
  <p:tag name="CHARTSTRINGSTD" val="13 3 5 3"/>
  <p:tag name="CHARTSTRINGREV" val="3 5 3 13"/>
  <p:tag name="CHARTSTRINGSTDPER" val="0.541666666666667 0.125 0.208333333333333 0.125"/>
  <p:tag name="CHARTSTRINGREVPER" val="0.125 0.208333333333333 0.125 0.541666666666667"/>
  <p:tag name="ANONYMOUSTEMP" val="False"/>
  <p:tag name="SLIDEORDER" val="2"/>
  <p:tag name="SLIDEGUID" val="2AFDC01A76EC4E0F88AA4BC5D87BA3D8"/>
  <p:tag name="RESPONSESGATHERED" val="False"/>
  <p:tag name="QUESTIONALIAS" val="19. Which area represents the consumer surplus when there is price ceiling at Pc ?"/>
  <p:tag name="ANSWERSALIAS" val="1|smicln|2|smicln|3|smicln|1 plus 3"/>
  <p:tag name="CORRECTPOINTVALUE" val="0"/>
  <p:tag name="VALUES" val="No Value|smicln|No Value|smicln|No Value|smicln|No Value"/>
</p:tagLst>
</file>

<file path=ppt/tags/tag11.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RESPONSESGATHERED" val="False"/>
  <p:tag name="QUESTIONALIAS" val="1. Which of the following is NOT one of the three options that society has for dealing with scarcity? "/>
  <p:tag name="ANSWERSALIAS" val="Use existing resources wisely|smicln|Allocative Efficiency|smicln|Reduce wants or expectations|smicln|Economic growth"/>
  <p:tag name="SLIDEORDER" val="3"/>
  <p:tag name="SLIDEGUID" val="3CFD51FD5FC34A1C9623F649D4C1BC3F"/>
  <p:tag name="CORRECTPOINTVALUE" val="1"/>
  <p:tag name="VALUES" val="Incorrect|smicln|Correct|smicln|Incorrect|smicln|Incorrect"/>
</p:tagLst>
</file>

<file path=ppt/tags/tag110.xml><?xml version="1.0" encoding="utf-8"?>
<p:tagLst xmlns:a="http://schemas.openxmlformats.org/drawingml/2006/main" xmlns:r="http://schemas.openxmlformats.org/officeDocument/2006/relationships" xmlns:p="http://schemas.openxmlformats.org/presentationml/2006/main">
  <p:tag name="ANSWERBULLETS" val="3"/>
  <p:tag name="TEXTLENGTH" val="14"/>
  <p:tag name="FONTSIZE" val="32"/>
  <p:tag name="BULLETTYPE" val="ppBulletArabicPeriod"/>
  <p:tag name="ANSWERTEXT" val="1&#10;2&#10;3&#10;1 plus 3"/>
  <p:tag name="OLDNUMANSWERS" val="4"/>
</p:tagLst>
</file>

<file path=ppt/tags/tag111.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1;4;2;3;4;4;2;1;2;1;1;1;1;1;1;1;1;1;1;3;3;3;3;1;"/>
  <p:tag name="CHARTSTRINGSTD" val="13 3 5 3"/>
  <p:tag name="CHARTSTRINGREV" val="3 5 3 13"/>
  <p:tag name="CHARTSTRINGSTDPER" val="0.541666666666667 0.125 0.208333333333333 0.125"/>
  <p:tag name="CHARTSTRINGREVPER" val="0.125 0.208333333333333 0.125 0.541666666666667"/>
  <p:tag name="ANONYMOUSTEMP" val="False"/>
  <p:tag name="RESPONSESGATHERED" val="False"/>
  <p:tag name="QUESTIONALIAS" val="19. Which area represents the consumer surplus when there is price ceiling at Pc ?"/>
  <p:tag name="ANSWERSALIAS" val="1|smicln|2|smicln|3|smicln|1 plus 3"/>
  <p:tag name="SLIDEORDER" val="3"/>
  <p:tag name="SLIDEGUID" val="4257087D1A6C463D9A3C90520B1C16FF"/>
  <p:tag name="CORRECTPOINTVALUE" val="1"/>
  <p:tag name="VALUES" val="Correct|smicln|Incorrect|smicln|Incorrect|smicln|Incorrect"/>
</p:tagLst>
</file>

<file path=ppt/tags/tag11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3.xml><?xml version="1.0" encoding="utf-8"?>
<p:tagLst xmlns:a="http://schemas.openxmlformats.org/drawingml/2006/main" xmlns:r="http://schemas.openxmlformats.org/officeDocument/2006/relationships" xmlns:p="http://schemas.openxmlformats.org/presentationml/2006/main">
  <p:tag name="ANSWERBULLETS" val="3"/>
  <p:tag name="TEXTLENGTH" val="14"/>
  <p:tag name="FONTSIZE" val="32"/>
  <p:tag name="BULLETTYPE" val="ppBulletArabicPeriod"/>
  <p:tag name="ANSWERTEXT" val="1&#10;2&#10;3&#10;1 plus 3"/>
  <p:tag name="OLDNUMANSWERS" val="4"/>
</p:tagLst>
</file>

<file path=ppt/tags/tag114.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3;3;3;3;3;2;3;3;2;2;3;3;3;2;2;3;2;3;3;2;2;3;3;"/>
  <p:tag name="CHARTSTRINGSTD" val="0 9 15 0"/>
  <p:tag name="CHARTSTRINGREV" val="0 15 9 0"/>
  <p:tag name="CHARTSTRINGSTDPER" val="0 0.375 0.625 0"/>
  <p:tag name="CHARTSTRINGREVPER" val="0 0.625 0.375 0"/>
  <p:tag name="ANONYMOUSTEMP" val="False"/>
  <p:tag name="SLIDEORDER" val="2"/>
  <p:tag name="SLIDEGUID" val="DCAF8675079F4FDDAE99CD5817C7E908"/>
  <p:tag name="RESPONSESGATHERED" val="False"/>
  <p:tag name="QUESTIONALIAS" val="20. The allocative inefficiency of an effective price ceiling can be seen in the fact that:"/>
  <p:tag name="ANSWERSALIAS" val="MSB = MSC|smicln|MSB &gt; MSC|smicln|MSB &lt; MSC|smicln|There is no dead weight loss"/>
  <p:tag name="CORRECTPOINTVALUE" val="0"/>
  <p:tag name="VALUES" val="No Value|smicln|No Value|smicln|No Value|smicln|No Value"/>
</p:tagLst>
</file>

<file path=ppt/tags/tag115.xml><?xml version="1.0" encoding="utf-8"?>
<p:tagLst xmlns:a="http://schemas.openxmlformats.org/drawingml/2006/main" xmlns:r="http://schemas.openxmlformats.org/officeDocument/2006/relationships" xmlns:p="http://schemas.openxmlformats.org/presentationml/2006/main">
  <p:tag name="ANSWERBULLETS" val="3"/>
  <p:tag name="TEXTLENGTH" val="58"/>
  <p:tag name="FONTSIZE" val="32"/>
  <p:tag name="BULLETTYPE" val="ppBulletArabicPeriod"/>
  <p:tag name="ANSWERTEXT" val="MSB = MSC&#10;MSB &gt; MSC&#10;MSB &lt; MSC&#10;There is no dead weight loss"/>
  <p:tag name="OLDNUMANSWERS" val="4"/>
</p:tagLst>
</file>

<file path=ppt/tags/tag116.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3;3;3;3;3;2;3;3;2;2;3;3;3;2;2;3;2;3;3;2;2;3;3;"/>
  <p:tag name="CHARTSTRINGSTD" val="0 9 15 0"/>
  <p:tag name="CHARTSTRINGREV" val="0 15 9 0"/>
  <p:tag name="CHARTSTRINGSTDPER" val="0 0.375 0.625 0"/>
  <p:tag name="CHARTSTRINGREVPER" val="0 0.625 0.375 0"/>
  <p:tag name="ANONYMOUSTEMP" val="False"/>
  <p:tag name="RESPONSESGATHERED" val="False"/>
  <p:tag name="QUESTIONALIAS" val="20. The allocative inefficiency of an effective price ceiling can be seen in the fact that:"/>
  <p:tag name="ANSWERSALIAS" val="MSB = MSC|smicln|MSB &gt; MSC|smicln|MSB &lt; MSC|smicln|There is no dead weight loss"/>
  <p:tag name="SLIDEORDER" val="3"/>
  <p:tag name="SLIDEGUID" val="F8B806500F5F413194A62D1BAD588EEC"/>
  <p:tag name="CORRECTPOINTVALUE" val="1"/>
  <p:tag name="VALUES" val="Incorrect|smicln|Correct|smicln|Incorrect|smicln|Incorrect"/>
</p:tagLst>
</file>

<file path=ppt/tags/tag117.xml><?xml version="1.0" encoding="utf-8"?>
<p:tagLst xmlns:a="http://schemas.openxmlformats.org/drawingml/2006/main" xmlns:r="http://schemas.openxmlformats.org/officeDocument/2006/relationships" xmlns:p="http://schemas.openxmlformats.org/presentationml/2006/main">
  <p:tag name="ANSWERBULLETS" val="3"/>
  <p:tag name="TEXTLENGTH" val="58"/>
  <p:tag name="FONTSIZE" val="32"/>
  <p:tag name="BULLETTYPE" val="ppBulletArabicPeriod"/>
  <p:tag name="ANSWERTEXT" val="MSB = MSC&#10;MSB &gt; MSC&#10;MSB &lt; MSC&#10;There is no dead weight loss"/>
  <p:tag name="OLDNUMANSWERS" val="4"/>
</p:tagLst>
</file>

<file path=ppt/tags/tag11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9.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ANSWERBULLETS" val="3"/>
  <p:tag name="TEXTLENGTH" val="96"/>
  <p:tag name="FONTSIZE" val="40"/>
  <p:tag name="BULLETTYPE" val="ppBulletArabicPeriod"/>
  <p:tag name="ANSWERTEXT" val="Use existing resources wisely&#10;Allocative Efficiency&#10;Reduce wants or expectations&#10;Economic growth"/>
  <p:tag name="OLDNUMANSWERS" val="4"/>
</p:tagLst>
</file>

<file path=ppt/tags/tag120.xml><?xml version="1.0" encoding="utf-8"?>
<p:tagLst xmlns:a="http://schemas.openxmlformats.org/drawingml/2006/main" xmlns:r="http://schemas.openxmlformats.org/officeDocument/2006/relationships" xmlns:p="http://schemas.openxmlformats.org/presentationml/2006/main">
  <p:tag name="DELIMITERS" val="3.1"/>
</p:tagLst>
</file>

<file path=ppt/tags/tag12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SLIDEORDER" val="2"/>
  <p:tag name="SLIDEGUID" val="70E2586C17D44CCE8EDE1FEC7FD3AF19"/>
  <p:tag name="QUESTIONALIAS" val="10. This graph shows the effect of a:"/>
  <p:tag name="ANSWERSALIAS" val="Price ceiling|smicln|Price floor|smicln|Positive externality|smicln|Negative externality"/>
  <p:tag name="RESPONSESGATHERED" val="False"/>
  <p:tag name="CORRECTPOINTVALUE" val="0"/>
  <p:tag name="VALUES" val="No Value|smicln|No Value|smicln|No Value|smicln|No Value"/>
</p:tagLst>
</file>

<file path=ppt/tags/tag122.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Price ceiling&#10;Price floor&#10;Positive externality&#10;Negative externality"/>
  <p:tag name="OLDNUMANSWERS" val="4"/>
</p:tagLst>
</file>

<file path=ppt/tags/tag12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QUESTIONALIAS" val="10. This graph shows the effect of a:"/>
  <p:tag name="ANSWERSALIAS" val="Price ceiling|smicln|Price floor|smicln|Positive externality|smicln|Negative externality"/>
  <p:tag name="RESPONSESGATHERED" val="False"/>
  <p:tag name="SLIDEORDER" val="3"/>
  <p:tag name="SLIDEGUID" val="D0D978F617DB41FCA85FC1F8E7735FB0"/>
  <p:tag name="CORRECTPOINTVALUE" val="1"/>
  <p:tag name="VALUES" val="Incorrect|smicln|Incorrect|smicln|Incorrect|smicln|Correct"/>
</p:tagLst>
</file>

<file path=ppt/tags/tag12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5.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Price ceiling&#10;Price floor&#10;Positive externality&#10;Negative externality"/>
  <p:tag name="OLDNUMANSWERS" val="4"/>
</p:tagLst>
</file>

<file path=ppt/tags/tag126.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2;3;2;2;1;2;2;2;2;1;2;2;2;2;2;1;3;3;4;2;1;2;3;"/>
  <p:tag name="CHARTSTRINGSTD" val="4 15 4 1"/>
  <p:tag name="CHARTSTRINGREV" val="1 4 15 4"/>
  <p:tag name="CHARTSTRINGSTDPER" val="0.166666666666667 0.625 0.166666666666667 0.0416666666666667"/>
  <p:tag name="CHARTSTRINGREVPER" val="0.0416666666666667 0.166666666666667 0.625 0.166666666666667"/>
  <p:tag name="ANONYMOUSTEMP" val="False"/>
  <p:tag name="SLIDEORDER" val="2"/>
  <p:tag name="SLIDEGUID" val="6845AED3100C46BA92A5409649140500"/>
  <p:tag name="RESPONSESGATHERED" val="False"/>
  <p:tag name="QUESTIONALIAS" val="22. If the production of a good results in negative externalities (external costs or spillover costs), then"/>
  <p:tag name="ANSWERSALIAS" val="The socially optimum (alloc. eff.) quantity will be produced|smicln|More than the alloc. eff. Q will be produced|smicln|Less than the alloc. eff. Q will be produced|smicln|There will be a shortage of the good"/>
  <p:tag name="CORRECTPOINTVALUE" val="0"/>
  <p:tag name="VALUES" val="No Value|smicln|No Value|smicln|No Value|smicln|No Value"/>
</p:tagLst>
</file>

<file path=ppt/tags/tag127.xml><?xml version="1.0" encoding="utf-8"?>
<p:tagLst xmlns:a="http://schemas.openxmlformats.org/drawingml/2006/main" xmlns:r="http://schemas.openxmlformats.org/officeDocument/2006/relationships" xmlns:p="http://schemas.openxmlformats.org/presentationml/2006/main">
  <p:tag name="ANSWERBULLETS" val="3"/>
  <p:tag name="TEXTLENGTH" val="187"/>
  <p:tag name="FONTSIZE" val="32"/>
  <p:tag name="BULLETTYPE" val="ppBulletArabicPeriod"/>
  <p:tag name="ANSWERTEXT" val="The socially optimum (alloc. eff.) quantity will be produced&#10;More than the alloc. eff. Q will be produced&#10;Less than the alloc. eff. Q will be produced&#10;There will be a shortage of the good"/>
  <p:tag name="OLDNUMANSWERS" val="4"/>
</p:tagLst>
</file>

<file path=ppt/tags/tag128.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2;3;2;2;1;2;2;2;2;1;2;2;2;2;2;1;3;3;4;2;1;2;3;"/>
  <p:tag name="CHARTSTRINGSTD" val="4 15 4 1"/>
  <p:tag name="CHARTSTRINGREV" val="1 4 15 4"/>
  <p:tag name="CHARTSTRINGSTDPER" val="0.166666666666667 0.625 0.166666666666667 0.0416666666666667"/>
  <p:tag name="CHARTSTRINGREVPER" val="0.0416666666666667 0.166666666666667 0.625 0.166666666666667"/>
  <p:tag name="ANONYMOUSTEMP" val="False"/>
  <p:tag name="RESPONSESGATHERED" val="False"/>
  <p:tag name="QUESTIONALIAS" val="22. If the production of a good results in negative externalities (external costs or spillover costs), then"/>
  <p:tag name="ANSWERSALIAS" val="The socially optimum (alloc. eff.) quantity will be produced|smicln|More than the alloc. eff. Q will be produced|smicln|Less than the alloc. eff. Q will be produced|smicln|There will be a shortage of the good"/>
  <p:tag name="SLIDEORDER" val="3"/>
  <p:tag name="SLIDEGUID" val="56F69E66BD7E4573A6DBCF82C668A6D1"/>
  <p:tag name="CORRECTPOINTVALUE" val="1"/>
  <p:tag name="VALUES" val="Incorrect|smicln|Correct|smicln|Incorrect|smicln|Incorrect"/>
</p:tagLst>
</file>

<file path=ppt/tags/tag12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0.xml><?xml version="1.0" encoding="utf-8"?>
<p:tagLst xmlns:a="http://schemas.openxmlformats.org/drawingml/2006/main" xmlns:r="http://schemas.openxmlformats.org/officeDocument/2006/relationships" xmlns:p="http://schemas.openxmlformats.org/presentationml/2006/main">
  <p:tag name="ANSWERBULLETS" val="3"/>
  <p:tag name="TEXTLENGTH" val="187"/>
  <p:tag name="FONTSIZE" val="32"/>
  <p:tag name="BULLETTYPE" val="ppBulletArabicPeriod"/>
  <p:tag name="ANSWERTEXT" val="The socially optimum (alloc. eff.) quantity will be produced&#10;More than the alloc. eff. Q will be produced&#10;Less than the alloc. eff. Q will be produced&#10;There will be a shortage of the good"/>
  <p:tag name="OLDNUMANSWERS" val="4"/>
</p:tagLst>
</file>

<file path=ppt/tags/tag13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SLIDEORDER" val="3"/>
  <p:tag name="SLIDEGUID" val="F312112DE89C456D88E2B46FA5B1AAE9"/>
  <p:tag name="RESPONSESGATHERED" val="False"/>
  <p:tag name="QUESTIONALIAS" val="23. With the spillover cost, How much will be produced?"/>
  <p:tag name="CORRECTPOINTVALUE" val="0"/>
  <p:tag name="ANSWERSALIAS" val="Less than 3|smicln|3|smicln|4|smicln|More than 4"/>
  <p:tag name="VALUES" val="No Value|smicln|No Value|smicln|No Value|smicln|No Value"/>
</p:tagLst>
</file>

<file path=ppt/tags/tag132.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3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RESPONSESGATHERED" val="False"/>
  <p:tag name="SLIDEORDER" val="4"/>
  <p:tag name="SLIDEGUID" val="8AFC8A2DAB954C27B4C4964C955D02F1"/>
  <p:tag name="CORRECTPOINTVALUE" val="1"/>
  <p:tag name="ANSWERSALIAS" val="Less than 3|smicln|3|smicln|4|smicln|More than 4"/>
  <p:tag name="QUESTIONALIAS" val="23. “S” is the supply with the negative externalities, How much will be produced?"/>
  <p:tag name="VALUES" val="Incorrect|smicln|Incorrect|smicln|Correct|smicln|Incorrect"/>
</p:tagLst>
</file>

<file path=ppt/tags/tag134.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3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SLIDEORDER" val="4"/>
  <p:tag name="SLIDEGUID" val="5000BB4E04B3422DA6CB86F0CD407CB4"/>
  <p:tag name="RESPONSESGATHERED" val="False"/>
  <p:tag name="QUESTIONALIAS" val="24. What is the Alloc. Eff. Q?"/>
  <p:tag name="ANSWERSALIAS" val="Less than 3|smicln|3|smicln|4|smicln|More than 4"/>
  <p:tag name="CORRECTPOINTVALUE" val="0"/>
  <p:tag name="VALUES" val="No Value|smicln|No Value|smicln|No Value|smicln|No Value"/>
</p:tagLst>
</file>

<file path=ppt/tags/tag137.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3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RESPONSESGATHERED" val="False"/>
  <p:tag name="QUESTIONALIAS" val="24. What is the Alloc. Eff. Q?"/>
  <p:tag name="ANSWERSALIAS" val="Less than 3|smicln|3|smicln|4|smicln|More than 4"/>
  <p:tag name="SLIDEORDER" val="5"/>
  <p:tag name="SLIDEGUID" val="44D69485E9C2448B8B35A61BB005115F"/>
  <p:tag name="CORRECTPOINTVALUE" val="1"/>
  <p:tag name="VALUES" val="Incorrect|smicln|Correct|smicln|Incorrect|smicln|Incorrect"/>
</p:tagLst>
</file>

<file path=ppt/tags/tag139.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4.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3;3;3;3;3;3;3;3;3;4;3;3;3;3;3;3;3;3;2;3;3;3;3;2;-;3;3;3;3;"/>
  <p:tag name="CHARTSTRINGSTD" val="0 2 25 1 0"/>
  <p:tag name="CHARTSTRINGREV" val="0 1 25 2 0"/>
  <p:tag name="CHARTSTRINGSTDPER" val="0 0.0714285714285714 0.892857142857143 0.0357142857142857 0"/>
  <p:tag name="CHARTSTRINGREVPER" val="0 0.0357142857142857 0.892857142857143 0.0714285714285714 0"/>
  <p:tag name="ANONYMOUSTEMP" val="False"/>
  <p:tag name="SLIDEORDER" val="6"/>
  <p:tag name="SLIDEGUID" val="2E0702FF14F24E279F8C8667FF7F1D0C"/>
  <p:tag name="RESPONSESGATHERED" val="False"/>
  <p:tag name="QUESTIONALIAS" val="2. Which of the 5Es BEST explains why the price of gasoline may be too low?"/>
  <p:tag name="ANSWERSALIAS" val="Economic Growth|smicln|Productive Efficiency|smicln|Allocative Efficiency|smicln|Equity|smicln|Full employment"/>
  <p:tag name="CORRECTPOINTVALUE" val="0"/>
  <p:tag name="VALUES" val="No Value|smicln|No Value|smicln|No Value|smicln|No Value|smicln|No Value"/>
</p:tagLst>
</file>

<file path=ppt/tags/tag14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SLIDEORDER" val="5"/>
  <p:tag name="SLIDEGUID" val="2D060EC0E06D4CF489E4CA442EA7A5E2"/>
  <p:tag name="RESPONSESGATHERED" val="False"/>
  <p:tag name="QUESTIONALIAS" val="25.  Why is the S curve to the right of the MSC curve?"/>
  <p:tag name="CORRECTPOINTVALUE" val="0"/>
  <p:tag name="ANSWERSALIAS" val="Firm’s costs are higher because of neg. ext.|smicln|Firm’s costs are lower because of neg. ext.|smicln|Firm’s costs are higher because of pos. ext.|smicln|Firm’s costs are lower because of pos. ext."/>
  <p:tag name="VALUES" val="No Value|smicln|No Value|smicln|No Value|smicln|No Value"/>
</p:tagLst>
</file>

<file path=ppt/tags/tag142.xml><?xml version="1.0" encoding="utf-8"?>
<p:tagLst xmlns:a="http://schemas.openxmlformats.org/drawingml/2006/main" xmlns:r="http://schemas.openxmlformats.org/officeDocument/2006/relationships" xmlns:p="http://schemas.openxmlformats.org/presentationml/2006/main">
  <p:tag name="ANSWERBULLETS" val="3"/>
  <p:tag name="TEXTLENGTH" val="177"/>
  <p:tag name="FONTSIZE" val="30"/>
  <p:tag name="BULLETTYPE" val="ppBulletArabicPeriod"/>
  <p:tag name="ANSWERTEXT" val="Firm’s costs arehigher becauseof neg. ext.&#10;Firm’s costs are lower because of neg. ext.&#10;Firm’s costs are higher because of pos. ext.&#10;Firm’s costs are lower because of pos. ext."/>
  <p:tag name="OLDNUMANSWERS" val="4"/>
</p:tagLst>
</file>

<file path=ppt/tags/tag14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RESPONSESGATHERED" val="False"/>
  <p:tag name="QUESTIONALIAS" val="25.  Why is the S curve to the right of the MSC curve?"/>
  <p:tag name="ANSWERSALIAS" val="Firm’s costs are higher because of neg. ext.|smicln|Firm’s costs are lower because of neg. ext.|smicln|Firm’s costs are higher because of pos. ext.|smicln|Firm’s costs are lower because of pos. ext."/>
  <p:tag name="SLIDEORDER" val="6"/>
  <p:tag name="SLIDEGUID" val="9D4ED0B8CD9546C797A2F2E3332CB12B"/>
  <p:tag name="CORRECTPOINTVALUE" val="1"/>
  <p:tag name="VALUES" val="Incorrect|smicln|Correct|smicln|Incorrect|smicln|Incorrect"/>
</p:tagLst>
</file>

<file path=ppt/tags/tag14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5.xml><?xml version="1.0" encoding="utf-8"?>
<p:tagLst xmlns:a="http://schemas.openxmlformats.org/drawingml/2006/main" xmlns:r="http://schemas.openxmlformats.org/officeDocument/2006/relationships" xmlns:p="http://schemas.openxmlformats.org/presentationml/2006/main">
  <p:tag name="ANSWERBULLETS" val="3"/>
  <p:tag name="TEXTLENGTH" val="177"/>
  <p:tag name="FONTSIZE" val="32"/>
  <p:tag name="BULLETTYPE" val="ppBulletArabicPeriod"/>
  <p:tag name="ANSWERTEXT" val="Firm’s costs arehigher becauseof neg. ext.&#10;Firm’s costs are lower because of neg. ext.&#10;Firm’s costs are higher because of pos. ext.&#10;Firm’s costs are lower because of pos. ext."/>
  <p:tag name="OLDNUMANSWERS" val="4"/>
</p:tagLst>
</file>

<file path=ppt/tags/tag146.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MSB = MSC|smicln|MSB &gt; MSC|smicln|MSB &lt; MSC|smicln|There is no dead weight loss"/>
  <p:tag name="TOTALRESPONSES" val="7"/>
  <p:tag name="RESPONSECOUNT" val="7"/>
  <p:tag name="SLICED" val="False"/>
  <p:tag name="RESPONSES" val="3;3;3;3;3;3;3;"/>
  <p:tag name="CHARTSTRINGSTD" val="0 0 7 0"/>
  <p:tag name="CHARTSTRINGREV" val="0 7 0 0"/>
  <p:tag name="CHARTSTRINGSTDPER" val="0 0 1 0"/>
  <p:tag name="CHARTSTRINGREVPER" val="0 1 0 0"/>
  <p:tag name="RESPONSESGATHERED" val="False"/>
  <p:tag name="ANONYMOUSTEMP" val="False"/>
  <p:tag name="SLIDEORDER" val="4"/>
  <p:tag name="SLIDEGUID" val="31AA6DCB3F8A4A4EAA23AE3630467722"/>
  <p:tag name="QUESTIONALIAS" val="26. The allocative inefficiency caused by a negative externality can be seen in the fact that:"/>
  <p:tag name="CORRECTPOINTVALUE" val="0"/>
  <p:tag name="VALUES" val="Incorrect|smicln|Incorrect|smicln|Correct|smicln|Incorrect"/>
</p:tagLst>
</file>

<file path=ppt/tags/tag14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8"/>
  <p:tag name="FONTSIZE" val="32"/>
  <p:tag name="BULLETTYPE" val="ppBulletArabicPeriod"/>
  <p:tag name="ANSWERTEXT" val="MSB = MSC&#10;MSB &gt; MSC&#10;MSB &lt; MSC&#10;There is no dead weight loss"/>
</p:tagLst>
</file>

<file path=ppt/tags/tag148.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MSB = MSC|smicln|MSB &gt; MSC|smicln|MSB &lt; MSC|smicln|There is no dead weight loss"/>
  <p:tag name="CORRECTPOINTVALUE" val="1"/>
  <p:tag name="QUESTIONALIAS" val="14. The allocative inefficiency caused by a negative externality can be seen in the fact that:"/>
  <p:tag name="TOTALRESPONSES" val="7"/>
  <p:tag name="RESPONSECOUNT" val="7"/>
  <p:tag name="SLICED" val="False"/>
  <p:tag name="RESPONSES" val="3;3;3;3;3;3;3;"/>
  <p:tag name="CHARTSTRINGSTD" val="0 0 7 0"/>
  <p:tag name="CHARTSTRINGREV" val="0 7 0 0"/>
  <p:tag name="CHARTSTRINGSTDPER" val="0 0 1 0"/>
  <p:tag name="CHARTSTRINGREVPER" val="0 1 0 0"/>
  <p:tag name="RESPONSESGATHERED" val="False"/>
  <p:tag name="ANONYMOUSTEMP" val="False"/>
  <p:tag name="SLIDEORDER" val="4"/>
  <p:tag name="SLIDEGUID" val="4AF0FA685B7E4883A6777B4ABFF1260D"/>
  <p:tag name="VALUES" val="Incorrect|smicln|Incorrect|smicln|Correct|smicln|Incorrect"/>
</p:tagLst>
</file>

<file path=ppt/tags/tag149.xml><?xml version="1.0" encoding="utf-8"?>
<p:tagLst xmlns:a="http://schemas.openxmlformats.org/drawingml/2006/main" xmlns:r="http://schemas.openxmlformats.org/officeDocument/2006/relationships" xmlns:p="http://schemas.openxmlformats.org/presentationml/2006/main">
  <p:tag name="CHARTTYPE" val="0"/>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2"/>
  <p:tag name="BULLETTYPE" val="ppBulletArabicPeriod"/>
  <p:tag name="ANSWERTEXT" val="Economic Growth&#10;Productive Efficiency&#10;Allocative Efficiency&#10;Equity&#10;Full employment"/>
  <p:tag name="OLDNUMANSWERS" val="5"/>
</p:tagLst>
</file>

<file path=ppt/tags/tag15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8"/>
  <p:tag name="FONTSIZE" val="32"/>
  <p:tag name="BULLETTYPE" val="ppBulletArabicPeriod"/>
  <p:tag name="ANSWERTEXT" val="MSB = MSC&#10;MSB &gt; MSC&#10;MSB &lt; MSC&#10;There is no dead weight loss"/>
</p:tagLst>
</file>

<file path=ppt/tags/tag15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2.xml><?xml version="1.0" encoding="utf-8"?>
<p:tagLst xmlns:a="http://schemas.openxmlformats.org/drawingml/2006/main" xmlns:r="http://schemas.openxmlformats.org/officeDocument/2006/relationships" xmlns:p="http://schemas.openxmlformats.org/presentationml/2006/main">
  <p:tag name="DELIMITERS" val="3.1"/>
</p:tagLst>
</file>

<file path=ppt/tags/tag153.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3;3;3;3;3;3;3;3;4;3;3;3;3;3;3;4;3;3;3;4;3;3;3;-;"/>
  <p:tag name="CHARTSTRINGSTD" val="0 0 20 3"/>
  <p:tag name="CHARTSTRINGREV" val="3 20 0 0"/>
  <p:tag name="CHARTSTRINGSTDPER" val="0 0 0.869565217391304 0.130434782608696"/>
  <p:tag name="CHARTSTRINGREVPER" val="0.130434782608696 0.869565217391304 0 0"/>
  <p:tag name="ANONYMOUSTEMP" val="False"/>
  <p:tag name="SLIDEORDER" val="2"/>
  <p:tag name="SLIDEGUID" val="B66DD59E93EC42A5B547901FC37258AD"/>
  <p:tag name="RESPONSESGATHERED" val="False"/>
  <p:tag name="QUESTIONALIAS" val="26. Which of the following is NOT a way to solve the efficiency problem of a negative externality?"/>
  <p:tag name="ANSWERSALIAS" val="Tax the product|smicln|Government regulations|smicln|Coase theorem|smicln|Subsidize the product"/>
  <p:tag name="CORRECTPOINTVALUE" val="0"/>
  <p:tag name="VALUES" val="No Value|smicln|No Value|smicln|No Value|smicln|No Value"/>
</p:tagLst>
</file>

<file path=ppt/tags/tag154.xml><?xml version="1.0" encoding="utf-8"?>
<p:tagLst xmlns:a="http://schemas.openxmlformats.org/drawingml/2006/main" xmlns:r="http://schemas.openxmlformats.org/officeDocument/2006/relationships" xmlns:p="http://schemas.openxmlformats.org/presentationml/2006/main">
  <p:tag name="ANSWERBULLETS" val="3"/>
  <p:tag name="TEXTLENGTH" val="74"/>
  <p:tag name="FONTSIZE" val="32"/>
  <p:tag name="BULLETTYPE" val="ppBulletArabicPeriod"/>
  <p:tag name="ANSWERTEXT" val="Tax the product&#10;Government regulations&#10;Coase theorem&#10;Subsidize the product"/>
  <p:tag name="OLDNUMANSWERS" val="4"/>
</p:tagLst>
</file>

<file path=ppt/tags/tag155.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3;3;3;3;3;3;3;3;4;3;3;3;3;3;3;4;3;3;3;4;3;3;3;-;"/>
  <p:tag name="CHARTSTRINGSTD" val="0 0 20 3"/>
  <p:tag name="CHARTSTRINGREV" val="3 20 0 0"/>
  <p:tag name="CHARTSTRINGSTDPER" val="0 0 0.869565217391304 0.130434782608696"/>
  <p:tag name="CHARTSTRINGREVPER" val="0.130434782608696 0.869565217391304 0 0"/>
  <p:tag name="ANONYMOUSTEMP" val="False"/>
  <p:tag name="RESPONSESGATHERED" val="False"/>
  <p:tag name="QUESTIONALIAS" val="26. Which of the following is NOT a way to solve the efficiency problem of a negative externality?"/>
  <p:tag name="ANSWERSALIAS" val="Tax the product|smicln|Government regulations|smicln|Coase theorem|smicln|Subsidize the product"/>
  <p:tag name="SLIDEORDER" val="3"/>
  <p:tag name="SLIDEGUID" val="5FF2CA7B780E4B55A5C776C3FE616E77"/>
  <p:tag name="CORRECTPOINTVALUE" val="1"/>
  <p:tag name="VALUES" val="Incorrect|smicln|Incorrect|smicln|Incorrect|smicln|Correct"/>
</p:tagLst>
</file>

<file path=ppt/tags/tag15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7.xml><?xml version="1.0" encoding="utf-8"?>
<p:tagLst xmlns:a="http://schemas.openxmlformats.org/drawingml/2006/main" xmlns:r="http://schemas.openxmlformats.org/officeDocument/2006/relationships" xmlns:p="http://schemas.openxmlformats.org/presentationml/2006/main">
  <p:tag name="ANSWERBULLETS" val="3"/>
  <p:tag name="TEXTLENGTH" val="74"/>
  <p:tag name="FONTSIZE" val="32"/>
  <p:tag name="BULLETTYPE" val="ppBulletArabicPeriod"/>
  <p:tag name="ANSWERTEXT" val="Tax the product&#10;Government regulations&#10;Coase theorem&#10;Subsidize the product"/>
  <p:tag name="OLDNUMANSWERS" val="4"/>
</p:tagLst>
</file>

<file path=ppt/tags/tag15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SLIDEORDER" val="5"/>
  <p:tag name="SLIDEGUID" val="82DAFD37ECA9475E901B4199B5F8A6FC"/>
  <p:tag name="QUESTIONALIAS" val="10. This graph shows the effect of a:"/>
  <p:tag name="ANSWERSALIAS" val="Price ceiling|smicln|Price floor|smicln|Positive externality|smicln|Negative externality"/>
  <p:tag name="RESPONSESGATHERED" val="False"/>
  <p:tag name="CORRECTPOINTVALUE" val="0"/>
  <p:tag name="VALUES" val="No Value|smicln|No Value|smicln|No Value|smicln|No Value"/>
</p:tagLst>
</file>

<file path=ppt/tags/tag159.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Price ceiling&#10;Price floor&#10;Positive externality&#10;Negative externality"/>
  <p:tag name="OLDNUMANSWERS" val="4"/>
</p:tagLst>
</file>

<file path=ppt/tags/tag16.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3;3;3;3;3;3;3;3;3;4;3;3;3;3;3;3;3;3;2;3;3;3;3;2;-;3;3;3;3;"/>
  <p:tag name="CHARTSTRINGSTD" val="0 2 25 1 0"/>
  <p:tag name="CHARTSTRINGREV" val="0 1 25 2 0"/>
  <p:tag name="CHARTSTRINGSTDPER" val="0 0.0714285714285714 0.892857142857143 0.0357142857142857 0"/>
  <p:tag name="CHARTSTRINGREVPER" val="0 0.0357142857142857 0.892857142857143 0.0714285714285714 0"/>
  <p:tag name="ANONYMOUSTEMP" val="False"/>
  <p:tag name="RESPONSESGATHERED" val="False"/>
  <p:tag name="QUESTIONALIAS" val="2. Which of the 5Es BEST explains why the price of gasoline may be too low?"/>
  <p:tag name="ANSWERSALIAS" val="Economic Growth|smicln|Productive Efficiency|smicln|Allocative Efficiency|smicln|Equity|smicln|Full employment"/>
  <p:tag name="SLIDEORDER" val="7"/>
  <p:tag name="SLIDEGUID" val="01A6B174F8894517852900DFA11703B4"/>
  <p:tag name="CORRECTPOINTVALUE" val="1"/>
  <p:tag name="VALUES" val="Incorrect|smicln|Incorrect|smicln|Correct|smicln|Incorrect|smicln|Incorrect"/>
</p:tagLst>
</file>

<file path=ppt/tags/tag16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QUESTIONALIAS" val="10. This graph shows the effect of a:"/>
  <p:tag name="ANSWERSALIAS" val="Price ceiling|smicln|Price floor|smicln|Positive externality|smicln|Negative externality"/>
  <p:tag name="RESPONSESGATHERED" val="False"/>
  <p:tag name="SLIDEORDER" val="6"/>
  <p:tag name="SLIDEGUID" val="CA6B8523D73146ADAD7F26DA958D4103"/>
  <p:tag name="CORRECTPOINTVALUE" val="1"/>
  <p:tag name="VALUES" val="Incorrect|smicln|Incorrect|smicln|Correct|smicln|Incorrect"/>
</p:tagLst>
</file>

<file path=ppt/tags/tag161.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Price ceiling&#10;Price floor&#10;Positive externality&#10;Negative externality"/>
  <p:tag name="OLDNUMANSWERS" val="4"/>
</p:tagLst>
</file>

<file path=ppt/tags/tag16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2;4;4;4;4;2;1;2;1;4;4;4;1;2;4;"/>
  <p:tag name="CHARTSTRINGSTD" val="3 4 1 11"/>
  <p:tag name="CHARTSTRINGREV" val="11 1 4 3"/>
  <p:tag name="CHARTSTRINGSTDPER" val="0.157894736842105 0.210526315789474 0.0526315789473684 0.578947368421053"/>
  <p:tag name="CHARTSTRINGREVPER" val="0.578947368421053 0.0526315789473684 0.210526315789474 0.157894736842105"/>
  <p:tag name="ANONYMOUSTEMP" val="False"/>
  <p:tag name="SLIDEORDER" val="2"/>
  <p:tag name="SLIDEGUID" val="7EAD52B8C63F406687207AE524F1BCA4"/>
  <p:tag name="RESPONSESGATHERED" val="False"/>
  <p:tag name="QUESTIONALIAS" val="28. When positive externalities are in a market for a good, the market"/>
  <p:tag name="ANSWERSALIAS" val="Succeeds, because it is producing the socially optimal (alloc. eff.) output|smicln|Fails, because it overproduces the good|smicln|Succeeds, because it overproduces the good|smicln|Fails, because it underproduces the good"/>
  <p:tag name="CORRECTPOINTVALUE" val="0"/>
  <p:tag name="VALUES" val="No Value|smicln|No Value|smicln|No Value|smicln|No Value"/>
</p:tagLst>
</file>

<file path=ppt/tags/tag164.xml><?xml version="1.0" encoding="utf-8"?>
<p:tagLst xmlns:a="http://schemas.openxmlformats.org/drawingml/2006/main" xmlns:r="http://schemas.openxmlformats.org/officeDocument/2006/relationships" xmlns:p="http://schemas.openxmlformats.org/presentationml/2006/main">
  <p:tag name="ANSWERBULLETS" val="3"/>
  <p:tag name="TEXTLENGTH" val="199"/>
  <p:tag name="FONTSIZE" val="32"/>
  <p:tag name="BULLETTYPE" val="ppBulletArabicPeriod"/>
  <p:tag name="ANSWERTEXT" val="Succeeds, because it is producing the socially optimal (alloc. eff.) output&#10;Fails, because it overproduces the good&#10;Succeeds, because it overproduces the good&#10;Fails, because it underproduces the good"/>
  <p:tag name="OLDNUMANSWERS" val="4"/>
</p:tagLst>
</file>

<file path=ppt/tags/tag16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2;4;4;4;4;2;1;2;1;4;4;4;1;2;4;"/>
  <p:tag name="CHARTSTRINGSTD" val="3 4 1 11"/>
  <p:tag name="CHARTSTRINGREV" val="11 1 4 3"/>
  <p:tag name="CHARTSTRINGSTDPER" val="0.157894736842105 0.210526315789474 0.0526315789473684 0.578947368421053"/>
  <p:tag name="CHARTSTRINGREVPER" val="0.578947368421053 0.0526315789473684 0.210526315789474 0.157894736842105"/>
  <p:tag name="ANONYMOUSTEMP" val="False"/>
  <p:tag name="RESPONSESGATHERED" val="False"/>
  <p:tag name="QUESTIONALIAS" val="28. When positive externalities are in a market for a good, the market"/>
  <p:tag name="ANSWERSALIAS" val="Succeeds, because it is producing the socially optimal (alloc. eff.) output|smicln|Fails, because it overproduces the good|smicln|Succeeds, because it overproduces the good|smicln|Fails, because it underproduces the good"/>
  <p:tag name="SLIDEORDER" val="3"/>
  <p:tag name="SLIDEGUID" val="48B98BCFB48A4A1EA4B8164CA9E3C71B"/>
  <p:tag name="CORRECTPOINTVALUE" val="1"/>
  <p:tag name="VALUES" val="Incorrect|smicln|Incorrect|smicln|Incorrect|smicln|Correct"/>
</p:tagLst>
</file>

<file path=ppt/tags/tag16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7.xml><?xml version="1.0" encoding="utf-8"?>
<p:tagLst xmlns:a="http://schemas.openxmlformats.org/drawingml/2006/main" xmlns:r="http://schemas.openxmlformats.org/officeDocument/2006/relationships" xmlns:p="http://schemas.openxmlformats.org/presentationml/2006/main">
  <p:tag name="ANSWERBULLETS" val="3"/>
  <p:tag name="TEXTLENGTH" val="199"/>
  <p:tag name="FONTSIZE" val="32"/>
  <p:tag name="BULLETTYPE" val="ppBulletArabicPeriod"/>
  <p:tag name="ANSWERTEXT" val="Succeeds, because it is producing the socially optimal (alloc. eff.) output&#10;Fails, because it overproduces the good&#10;Succeeds, because it overproduces the good&#10;Fails, because it underproduces the good"/>
  <p:tag name="OLDNUMANSWERS" val="4"/>
</p:tagLst>
</file>

<file path=ppt/tags/tag16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ANSWERSALIAS" val="Less than 3|smicln|3|smicln|4|smicln|More than 4"/>
  <p:tag name="SLIDEORDER" val="4"/>
  <p:tag name="SLIDEGUID" val="FA17B1705EC243909E813F7DD0450BFD"/>
  <p:tag name="RESPONSESGATHERED" val="False"/>
  <p:tag name="CORRECTPOINTVALUE" val="0"/>
  <p:tag name="VALUES" val="No Value|smicln|No Value|smicln|No Value|smicln|No Value"/>
  <p:tag name="QUESTIONALIAS" val="30. With the spillover benefit, How much will be produced?"/>
</p:tagLst>
</file>

<file path=ppt/tags/tag169.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2"/>
  <p:tag name="BULLETTYPE" val="ppBulletArabicPeriod"/>
  <p:tag name="ANSWERTEXT" val="Economic Growth&#10;Productive Efficiency&#10;Allocative Efficiency&#10;Equity&#10;Full employment"/>
  <p:tag name="OLDNUMANSWERS" val="5"/>
</p:tagLst>
</file>

<file path=ppt/tags/tag17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ANSWERSALIAS" val="Less than 3|smicln|3|smicln|4|smicln|More than 4"/>
  <p:tag name="RESPONSESGATHERED" val="False"/>
  <p:tag name="SLIDEORDER" val="5"/>
  <p:tag name="SLIDEGUID" val="BFC9B5E1CBD145FCAA70759BC3AFE9F1"/>
  <p:tag name="CORRECTPOINTVALUE" val="1"/>
  <p:tag name="QUESTIONALIAS" val="30. With the spillover benefit, How much will be produced?"/>
  <p:tag name="VALUES" val="Incorrect|smicln|Correct|smicln|Incorrect|smicln|Incorrect"/>
</p:tagLst>
</file>

<file path=ppt/tags/tag171.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7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3.xml><?xml version="1.0" encoding="utf-8"?>
<p:tagLst xmlns:a="http://schemas.openxmlformats.org/drawingml/2006/main" xmlns:r="http://schemas.openxmlformats.org/officeDocument/2006/relationships" xmlns:p="http://schemas.openxmlformats.org/presentationml/2006/main">
  <p:tag name="DELIMITERS" val="3.1"/>
</p:tagLst>
</file>

<file path=ppt/tags/tag17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QUESTIONALIAS" val="10. What is the Alloc. Eff. Q?"/>
  <p:tag name="ANSWERSALIAS" val="Less than 3|smicln|3|smicln|4|smicln|More than 4"/>
  <p:tag name="SLIDEORDER" val="5"/>
  <p:tag name="SLIDEGUID" val="493803F337234755918362B9A3E376B5"/>
  <p:tag name="RESPONSESGATHERED" val="False"/>
  <p:tag name="CORRECTPOINTVALUE" val="0"/>
  <p:tag name="VALUES" val="No Value|smicln|No Value|smicln|No Value|smicln|No Value"/>
</p:tagLst>
</file>

<file path=ppt/tags/tag175.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7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ONYMOUSTEMP" val="False"/>
  <p:tag name="QUESTIONALIAS" val="10. What is the Alloc. Eff. Q?"/>
  <p:tag name="ANSWERSALIAS" val="Less than 3|smicln|3|smicln|4|smicln|More than 4"/>
  <p:tag name="RESPONSESGATHERED" val="False"/>
  <p:tag name="SLIDEORDER" val="6"/>
  <p:tag name="SLIDEGUID" val="6CC47C92C84F4AA7BEFFA7ECFD7D3FE6"/>
  <p:tag name="CORRECTPOINTVALUE" val="1"/>
  <p:tag name="VALUES" val="Incorrect|smicln|Incorrect|smicln|Correct|smicln|Incorrect"/>
</p:tagLst>
</file>

<file path=ppt/tags/tag177.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7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9.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1;4;4;4;4;4;4;4;4;4;1;2;4;4;4;2;4;4;"/>
  <p:tag name="CHARTSTRINGSTD" val="2 2 0 15"/>
  <p:tag name="CHARTSTRINGREV" val="15 0 2 2"/>
  <p:tag name="CHARTSTRINGSTDPER" val="0.105263157894737 0.105263157894737 0 0.789473684210526"/>
  <p:tag name="CHARTSTRINGREVPER" val="0.789473684210526 0 0.105263157894737 0.105263157894737"/>
  <p:tag name="ANONYMOUSTEMP" val="False"/>
  <p:tag name="SLIDEORDER" val="2"/>
  <p:tag name="SLIDEGUID" val="77F21736446B421FB98DF46B2B98CF3B"/>
  <p:tag name="RESPONSESGATHERED" val="False"/>
  <p:tag name="QUESTIONALIAS" val="31. Which of the following would be done to correct for (internalize) a positive externality? "/>
  <p:tag name="ANSWERSALIAS" val="Government regulations on production|smicln|Excise tax|smicln|Privatization|smicln|Subsidy"/>
  <p:tag name="CORRECTPOINTVALUE" val="0"/>
  <p:tag name="VALUES" val="No Value|smicln|No Value|smicln|No Value|smicln|No Value"/>
</p:tagLst>
</file>

<file path=ppt/tags/tag1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0.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Government regulations on production&#10;Excise tax&#10;Privatization&#10;Subsidy"/>
  <p:tag name="OLDNUMANSWERS" val="4"/>
</p:tagLst>
</file>

<file path=ppt/tags/tag181.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1;4;4;4;4;4;4;4;4;4;1;2;4;4;4;2;4;4;"/>
  <p:tag name="CHARTSTRINGSTD" val="2 2 0 15"/>
  <p:tag name="CHARTSTRINGREV" val="15 0 2 2"/>
  <p:tag name="CHARTSTRINGSTDPER" val="0.105263157894737 0.105263157894737 0 0.789473684210526"/>
  <p:tag name="CHARTSTRINGREVPER" val="0.789473684210526 0 0.105263157894737 0.105263157894737"/>
  <p:tag name="ANONYMOUSTEMP" val="False"/>
  <p:tag name="RESPONSESGATHERED" val="False"/>
  <p:tag name="QUESTIONALIAS" val="31. Which of the following would be done to correct for (internalize) a positive externality? "/>
  <p:tag name="ANSWERSALIAS" val="Government regulations on production|smicln|Excise tax|smicln|Privatization|smicln|Subsidy"/>
  <p:tag name="SLIDEORDER" val="3"/>
  <p:tag name="SLIDEGUID" val="13BAB6C0599643C18AB98C6BFC951727"/>
  <p:tag name="CORRECTPOINTVALUE" val="1"/>
  <p:tag name="VALUES" val="Incorrect|smicln|Incorrect|smicln|Incorrect|smicln|Correct"/>
</p:tagLst>
</file>

<file path=ppt/tags/tag18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3.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Government regulations on production&#10;Excise tax&#10;Privatization&#10;Subsidy"/>
  <p:tag name="OLDNUMANSWERS" val="4"/>
</p:tagLst>
</file>

<file path=ppt/tags/tag184.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3;3;3;3;3;3;3;3;4;3;3;3;3;3;3;4;3;3;3;4;3;3;3;-;"/>
  <p:tag name="CHARTSTRINGSTD" val="0 0 20 3"/>
  <p:tag name="CHARTSTRINGREV" val="3 20 0 0"/>
  <p:tag name="CHARTSTRINGSTDPER" val="0 0 0.869565217391304 0.130434782608696"/>
  <p:tag name="CHARTSTRINGREVPER" val="0.130434782608696 0.869565217391304 0 0"/>
  <p:tag name="ANONYMOUSTEMP" val="False"/>
  <p:tag name="SLIDEORDER" val="2"/>
  <p:tag name="SLIDEGUID" val="7B4FD5CD248C4EBBBAF92BC9290B40CC"/>
  <p:tag name="RESPONSESGATHERED" val="False"/>
  <p:tag name="QUESTIONALIAS" val="32. Which of the following is NOT a way to solve the efficiency problem of a positive externality?"/>
  <p:tag name="ANSWERSALIAS" val="Tax the product|smicln|Government produces the product itself|smicln|Increase demand for the product|smicln|Subsidize the product"/>
  <p:tag name="CORRECTPOINTVALUE" val="0"/>
  <p:tag name="VALUES" val="No Value|smicln|No Value|smicln|No Value|smicln|No Value"/>
</p:tagLst>
</file>

<file path=ppt/tags/tag185.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Tax the product&#10;Government produces the product itself&#10;Increase demand for the product&#10;Subsidize the product"/>
  <p:tag name="OLDNUMANSWERS" val="4"/>
</p:tagLst>
</file>

<file path=ppt/tags/tag186.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3;3;3;3;3;3;3;3;4;3;3;3;3;3;3;4;3;3;3;4;3;3;3;-;"/>
  <p:tag name="CHARTSTRINGSTD" val="0 0 20 3"/>
  <p:tag name="CHARTSTRINGREV" val="3 20 0 0"/>
  <p:tag name="CHARTSTRINGSTDPER" val="0 0 0.869565217391304 0.130434782608696"/>
  <p:tag name="CHARTSTRINGREVPER" val="0.130434782608696 0.869565217391304 0 0"/>
  <p:tag name="ANONYMOUSTEMP" val="False"/>
  <p:tag name="RESPONSESGATHERED" val="False"/>
  <p:tag name="QUESTIONALIAS" val="32. Which of the following is NOT a way to solve the efficiency problem of a positive externality?"/>
  <p:tag name="ANSWERSALIAS" val="Tax the product|smicln|Government produces the product itself|smicln|Increase demand for the product|smicln|Subsidize the product"/>
  <p:tag name="SLIDEORDER" val="3"/>
  <p:tag name="SLIDEGUID" val="B47E97C7B88C488E8ED4600356E94CD4"/>
  <p:tag name="CORRECTPOINTVALUE" val="1"/>
  <p:tag name="VALUES" val="Correct|smicln|Incorrect|smicln|Incorrect|smicln|Incorrect"/>
</p:tagLst>
</file>

<file path=ppt/tags/tag187.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Tax the product&#10;Government produces the product itself&#10;Increase demand for the product&#10;Subsidize the product"/>
  <p:tag name="OLDNUMANSWERS" val="4"/>
</p:tagLst>
</file>

<file path=ppt/tags/tag18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9.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SLIDEORDER" val="3"/>
  <p:tag name="SLIDEGUID" val="1B4B6473AC17426EAA75DDD0E5015645"/>
  <p:tag name="RESPONSESGATHERED" val="False"/>
  <p:tag name="QUESTIONALIAS" val="3. Suppose you have a money income of $10, all of which you spend on Coke and popcorn. The price of Coke is:"/>
  <p:tag name="ANSWERSALIAS" val="$.10|smicln|$.20|smicln|$.50|smicln|$1.00"/>
  <p:tag name="CORRECTPOINTVALUE" val="0"/>
  <p:tag name="VALUES" val="No Value|smicln|No Value|smicln|No Value|smicln|No Value"/>
</p:tagLst>
</file>

<file path=ppt/tags/tag190.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3;4;3;4;4;3;4;4;4;4;4;4;4;4;4;4;4;4;"/>
  <p:tag name="CHARTSTRINGSTD" val="0 0 3 16"/>
  <p:tag name="CHARTSTRINGREV" val="16 3 0 0"/>
  <p:tag name="CHARTSTRINGSTDPER" val="0 0 0.157894736842105 0.842105263157895"/>
  <p:tag name="CHARTSTRINGREVPER" val="0.842105263157895 0.157894736842105 0 0"/>
  <p:tag name="ANONYMOUSTEMP" val="False"/>
  <p:tag name="SLIDEORDER" val="2"/>
  <p:tag name="SLIDEGUID" val="356206D4507F411CA8CF4EE42FD008CA"/>
  <p:tag name="RESPONSESGATHERED" val="False"/>
  <p:tag name="QUESTIONALIAS" val="33. Which of the following is the best example of a public good?"/>
  <p:tag name="ANSWERSALIAS" val="A hamburger|smicln|A music download|smicln|A public park|smicln|Light from a streetlight"/>
  <p:tag name="CORRECTPOINTVALUE" val="0"/>
  <p:tag name="VALUES" val="No Value|smicln|No Value|smicln|No Value|smicln|No Value"/>
</p:tagLst>
</file>

<file path=ppt/tags/tag191.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A hamburger&#10;A music download&#10;A public park&#10;Light from a streetlight"/>
  <p:tag name="OLDNUMANSWERS" val="4"/>
</p:tagLst>
</file>

<file path=ppt/tags/tag192.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3;4;3;4;4;3;4;4;4;4;4;4;4;4;4;4;4;4;"/>
  <p:tag name="CHARTSTRINGSTD" val="0 0 3 16"/>
  <p:tag name="CHARTSTRINGREV" val="16 3 0 0"/>
  <p:tag name="CHARTSTRINGSTDPER" val="0 0 0.157894736842105 0.842105263157895"/>
  <p:tag name="CHARTSTRINGREVPER" val="0.842105263157895 0.157894736842105 0 0"/>
  <p:tag name="ANONYMOUSTEMP" val="False"/>
  <p:tag name="RESPONSESGATHERED" val="False"/>
  <p:tag name="QUESTIONALIAS" val="33. Which of the following is the best example of a public good?"/>
  <p:tag name="ANSWERSALIAS" val="A hamburger|smicln|A music download|smicln|A public park|smicln|Light from a streetlight"/>
  <p:tag name="SLIDEORDER" val="3"/>
  <p:tag name="SLIDEGUID" val="A4E6D27566E8447BBD42156219D6A4AB"/>
  <p:tag name="CORRECTPOINTVALUE" val="1"/>
  <p:tag name="VALUES" val="Incorrect|smicln|Incorrect|smicln|Incorrect|smicln|Correct"/>
</p:tagLst>
</file>

<file path=ppt/tags/tag19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4.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A hamburger&#10;A music download&#10;A public park&#10;Light from a streetlight"/>
  <p:tag name="OLDNUMANSWERS" val="4"/>
</p:tagLst>
</file>

<file path=ppt/tags/tag195.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3;3;3;3;3;3;3;3;3;3;3;3;3;3;3;3;3;3;"/>
  <p:tag name="CHARTSTRINGSTD" val="0 0 19 0"/>
  <p:tag name="CHARTSTRINGREV" val="0 19 0 0"/>
  <p:tag name="CHARTSTRINGSTDPER" val="0 0 1 0"/>
  <p:tag name="CHARTSTRINGREVPER" val="0 1 0 0"/>
  <p:tag name="ANONYMOUSTEMP" val="False"/>
  <p:tag name="SLIDEORDER" val="2"/>
  <p:tag name="SLIDEGUID" val="0E8254E508E640BCAF09D35D393B5EEB"/>
  <p:tag name="RESPONSESGATHERED" val="False"/>
  <p:tag name="QUESTIONALIAS" val="34. A public good:"/>
  <p:tag name="ANSWERSALIAS" val="Is a rival, exclusive good|smicln|Is a non-rival, exclusive good|smicln|Is a non-rival, non-exclusive good|smicln|Does not have the free rider problem"/>
  <p:tag name="CORRECTPOINTVALUE" val="0"/>
  <p:tag name="VALUES" val="No Value|smicln|No Value|smicln|No Value|smicln|No Value"/>
</p:tagLst>
</file>

<file path=ppt/tags/tag196.xml><?xml version="1.0" encoding="utf-8"?>
<p:tagLst xmlns:a="http://schemas.openxmlformats.org/drawingml/2006/main" xmlns:r="http://schemas.openxmlformats.org/officeDocument/2006/relationships" xmlns:p="http://schemas.openxmlformats.org/presentationml/2006/main">
  <p:tag name="ANSWERBULLETS" val="3"/>
  <p:tag name="TEXTLENGTH" val="129"/>
  <p:tag name="FONTSIZE" val="32"/>
  <p:tag name="BULLETTYPE" val="ppBulletArabicPeriod"/>
  <p:tag name="ANSWERTEXT" val="Is a rival, exclusive good&#10;Is a non-rival, exclusive good&#10;Is a non-rival, non-exclusive good&#10;Does not have the free rider problem"/>
  <p:tag name="OLDNUMANSWERS" val="4"/>
</p:tagLst>
</file>

<file path=ppt/tags/tag197.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3;3;3;3;3;3;3;3;3;3;3;3;3;3;3;3;3;3;"/>
  <p:tag name="CHARTSTRINGSTD" val="0 0 19 0"/>
  <p:tag name="CHARTSTRINGREV" val="0 19 0 0"/>
  <p:tag name="CHARTSTRINGSTDPER" val="0 0 1 0"/>
  <p:tag name="CHARTSTRINGREVPER" val="0 1 0 0"/>
  <p:tag name="ANONYMOUSTEMP" val="False"/>
  <p:tag name="RESPONSESGATHERED" val="False"/>
  <p:tag name="QUESTIONALIAS" val="34. A public good:"/>
  <p:tag name="ANSWERSALIAS" val="Is a rival, exclusive good|smicln|Is a non-rival, exclusive good|smicln|Is a non-rival, non-exclusive good|smicln|Does not have the free rider problem"/>
  <p:tag name="SLIDEORDER" val="3"/>
  <p:tag name="SLIDEGUID" val="A72D290EA72C4360A905748E263BB19E"/>
  <p:tag name="CORRECTPOINTVALUE" val="1"/>
  <p:tag name="VALUES" val="Incorrect|smicln|Incorrect|smicln|Correct|smicln|Incorrect"/>
</p:tagLst>
</file>

<file path=ppt/tags/tag19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9.xml><?xml version="1.0" encoding="utf-8"?>
<p:tagLst xmlns:a="http://schemas.openxmlformats.org/drawingml/2006/main" xmlns:r="http://schemas.openxmlformats.org/officeDocument/2006/relationships" xmlns:p="http://schemas.openxmlformats.org/presentationml/2006/main">
  <p:tag name="ANSWERBULLETS" val="3"/>
  <p:tag name="TEXTLENGTH" val="129"/>
  <p:tag name="FONTSIZE" val="32"/>
  <p:tag name="BULLETTYPE" val="ppBulletArabicPeriod"/>
  <p:tag name="ANSWERTEXT" val="Is a rival, exclusive good&#10;Is a non-rival, exclusive good&#10;Is a non-rival, non-exclusive good&#10;Does not have the free rider problem"/>
  <p:tag name="OLDNUMANSWERS" val="4"/>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TEXTLENGTH" val="20"/>
  <p:tag name="FONTSIZE" val="37"/>
  <p:tag name="BULLETTYPE" val="ppBulletArabicPeriod"/>
  <p:tag name="ANSWERTEXT" val="$.10&#10;$.20&#10;$.50&#10;$1.00"/>
  <p:tag name="OLDNUMANSWERS" val="4"/>
</p:tagLst>
</file>

<file path=ppt/tags/tag20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SLIDEORDER" val="2"/>
  <p:tag name="SLIDEGUID" val="E74BD9797770411782298A303DB653BD"/>
  <p:tag name="RESPONSESGATHERED" val="False"/>
  <p:tag name="QUESTIONALIAS" val="35. The role of government concerning public goods is to:"/>
  <p:tag name="ANSWERSALIAS" val="Tax the product|smicln|Regulate the product|smicln|Produce the product|smicln|Apply the Coase theorem"/>
  <p:tag name="CORRECTPOINTVALUE" val="0"/>
  <p:tag name="VALUES" val="No Value|smicln|No Value|smicln|No Value|smicln|No Value"/>
</p:tagLst>
</file>

<file path=ppt/tags/tag201.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2"/>
  <p:tag name="BULLETTYPE" val="ppBulletArabicPeriod"/>
  <p:tag name="ANSWERTEXT" val="Tax the product&#10;Regulate the product&#10;Produce the product&#10;Apply the Coase theorem"/>
  <p:tag name="OLDNUMANSWERS" val="4"/>
</p:tagLst>
</file>

<file path=ppt/tags/tag20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ANONYMOUSTEMP" val="False"/>
  <p:tag name="RESPONSESGATHERED" val="False"/>
  <p:tag name="QUESTIONALIAS" val="35. The role of government concerning public goods is to:"/>
  <p:tag name="ANSWERSALIAS" val="Tax the product|smicln|Regulate the product|smicln|Produce the product|smicln|Apply the Coase theorem"/>
  <p:tag name="SLIDEORDER" val="3"/>
  <p:tag name="SLIDEGUID" val="72ACF75133D2464FA43B161554C03155"/>
  <p:tag name="CORRECTPOINTVALUE" val="1"/>
  <p:tag name="VALUES" val="Incorrect|smicln|Incorrect|smicln|Correct|smicln|Incorrect"/>
</p:tagLst>
</file>

<file path=ppt/tags/tag20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4.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2"/>
  <p:tag name="BULLETTYPE" val="ppBulletArabicPeriod"/>
  <p:tag name="ANSWERTEXT" val="Tax the product&#10;Regulate the product&#10;Produce the product&#10;Apply the Coase theorem"/>
  <p:tag name="OLDNUMANSWERS" val="4"/>
</p:tagLst>
</file>

<file path=ppt/tags/tag205.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RESPONSESGATHERED" val="False"/>
  <p:tag name="QUESTIONALIAS" val="3. Suppose you have a money income of $10, all of which you spend on Coke and popcorn. The price of Coke is:"/>
  <p:tag name="ANSWERSALIAS" val="$.10|smicln|$.20|smicln|$.50|smicln|$1.00"/>
  <p:tag name="SLIDEORDER" val="4"/>
  <p:tag name="SLIDEGUID" val="CB69146B48744DBD850E52DFE1A7BBEE"/>
  <p:tag name="CORRECTPOINTVALUE" val="1"/>
  <p:tag name="VALUES" val="Incorrect|smicln|Incorrect|smicln|Correct|smicln|Incorrect"/>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TEXTLENGTH" val="20"/>
  <p:tag name="FONTSIZE" val="37"/>
  <p:tag name="BULLETTYPE" val="ppBulletArabicPeriod"/>
  <p:tag name="ANSWERTEXT" val="$.10&#10;$.20&#10;$.50&#10;$1.00"/>
  <p:tag name="OLDNUMANSWERS" val="4"/>
</p:tagLst>
</file>

<file path=ppt/tags/tag2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xml><?xml version="1.0" encoding="utf-8"?>
<p:tagLst xmlns:a="http://schemas.openxmlformats.org/drawingml/2006/main" xmlns:r="http://schemas.openxmlformats.org/officeDocument/2006/relationships" xmlns:p="http://schemas.openxmlformats.org/presentationml/2006/main">
  <p:tag name="SLIDEID" val="4F6CE3F7D4E04C2EB77F9527E9BA124E"/>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3;4;4;4;4;4;4;4;4;4;4;2;4;4;4;3;4;4;2;5;6;6;5;6;5;4;4;4;4;"/>
  <p:tag name="CHARTSTRINGSTD" val="0 2 2 20 3 3"/>
  <p:tag name="CHARTSTRINGREV" val="3 3 20 2 2 0"/>
  <p:tag name="CHARTSTRINGSTDPER" val="0 0.0666666666666667 0.0666666666666667 0.666666666666667 0.1 0.1"/>
  <p:tag name="CHARTSTRINGREVPER" val="0.1 0.1 0.666666666666667 0.0666666666666667 0.0666666666666667 0"/>
  <p:tag name="ANONYMOUSTEMP" val="False"/>
  <p:tag name="SLIDEORDER" val="2"/>
  <p:tag name="SLIDEGUID" val="35619EF743694DC89E7680A51B296734"/>
  <p:tag name="RESPONSESGATHERED" val="False"/>
  <p:tag name="QUESTIONALIAS" val="4. Which of the following is NOT one of the assumptions behind the PPC?"/>
  <p:tag name="ANSWERSALIAS" val="Fixed resources|smicln|Fixed technology|smicln|Productive efficiency|smicln|Allocative efficiency|smicln|Full employment|smicln|Only two goods"/>
  <p:tag name="CORRECTPOINTVALUE" val="0"/>
  <p:tag name="VALUES" val="No Value|smicln|No Value|smicln|No Value|smicln|No Value|smicln|No Value|smicln|No Value"/>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TEXTLENGTH" val="107"/>
  <p:tag name="FONTSIZE" val="32"/>
  <p:tag name="BULLETTYPE" val="ppBulletArabicPeriod"/>
  <p:tag name="ANSWERTEXT" val="Fixed resources&#10;Fixed technology&#10;Productive efficiency&#10;Allocative efficiency&#10;Full employment&#10;Only two goods"/>
  <p:tag name="OLDNUMANSWERS" val="6"/>
</p:tagLst>
</file>

<file path=ppt/tags/tag26.xml><?xml version="1.0" encoding="utf-8"?>
<p:tagLst xmlns:a="http://schemas.openxmlformats.org/drawingml/2006/main" xmlns:r="http://schemas.openxmlformats.org/officeDocument/2006/relationships" xmlns:p="http://schemas.openxmlformats.org/presentationml/2006/main">
  <p:tag name="SLIDEID" val="4F6CE3F7D4E04C2EB77F9527E9BA124E"/>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3;4;4;4;4;4;4;4;4;4;4;2;4;4;4;3;4;4;2;5;6;6;5;6;5;4;4;4;4;"/>
  <p:tag name="CHARTSTRINGSTD" val="0 2 2 20 3 3"/>
  <p:tag name="CHARTSTRINGREV" val="3 3 20 2 2 0"/>
  <p:tag name="CHARTSTRINGSTDPER" val="0 0.0666666666666667 0.0666666666666667 0.666666666666667 0.1 0.1"/>
  <p:tag name="CHARTSTRINGREVPER" val="0.1 0.1 0.666666666666667 0.0666666666666667 0.0666666666666667 0"/>
  <p:tag name="ANONYMOUSTEMP" val="False"/>
  <p:tag name="RESPONSESGATHERED" val="False"/>
  <p:tag name="QUESTIONALIAS" val="4. Which of the following is NOT one of the assumptions behind the PPC?"/>
  <p:tag name="ANSWERSALIAS" val="Fixed resources|smicln|Fixed technology|smicln|Productive efficiency|smicln|Allocative efficiency|smicln|Full employment|smicln|Only two goods"/>
  <p:tag name="SLIDEORDER" val="3"/>
  <p:tag name="SLIDEGUID" val="E4DCA618F7344077AD046EFEA6D45CC2"/>
  <p:tag name="CORRECTPOINTVALUE" val="1"/>
  <p:tag name="VALUES" val="Incorrect|smicln|Incorrect|smicln|Incorrect|smicln|Correct|smicln|Incorrect|smicln|Incorrect"/>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TEXTLENGTH" val="107"/>
  <p:tag name="FONTSIZE" val="32"/>
  <p:tag name="BULLETTYPE" val="ppBulletArabicPeriod"/>
  <p:tag name="ANSWERTEXT" val="Fixed resources&#10;Fixed technology&#10;Productive efficiency&#10;Allocative efficiency&#10;Full employment&#10;Only two goods"/>
  <p:tag name="OLDNUMANSWERS" val="6"/>
</p:tagLst>
</file>

<file path=ppt/tags/tag2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9.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SLIDEORDER" val="2"/>
  <p:tag name="SLIDEGUID" val="95AE01B9EE6B49F6970981D5C841A465"/>
  <p:tag name="RESPONSESGATHERED" val="False"/>
  <p:tag name="QUESTIONALIAS" val="5. What is the opportunity cost of the first 20 rice?"/>
  <p:tag name="CORRECTPOINTVALUE" val="0"/>
  <p:tag name="ANSWERSALIAS" val="80 wheat|smicln|78 wheat|smicln|70 wheat|smicln|2 wheat"/>
  <p:tag name="VALUES" val="No Value|smicln|No Value|smicln|No Value|smicln|No Valu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TEXTLENGTH" val="34"/>
  <p:tag name="FONTSIZE" val="32"/>
  <p:tag name="BULLETTYPE" val="ppBulletArabicPeriod"/>
  <p:tag name="ANSWERTEXT" val="80 wheat&#10;78 wheat&#10;70 wheat&#10;2 wheat"/>
  <p:tag name="OLDNUMANSWERS" val="4"/>
</p:tagLst>
</file>

<file path=ppt/tags/tag31.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QUESTIONALIAS" val="5. What is the opportunity cost of the first 20 rice?"/>
  <p:tag name="SLIDEORDER" val="3"/>
  <p:tag name="SLIDEGUID" val="EA665C2A3C1742FFA694A6794BCED0EF"/>
  <p:tag name="CORRECTPOINTVALUE" val="1"/>
  <p:tag name="ANSWERSALIAS" val="80 wheat|smicln|78 wheat|smicln|70 wheat|smicln|2 wheat"/>
  <p:tag name="VALUES" val="Incorrect|smicln|Incorrect|smicln|Incorrect|smicln|Correct"/>
</p:tagLst>
</file>

<file path=ppt/tags/tag3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TEXTLENGTH" val="34"/>
  <p:tag name="FONTSIZE" val="32"/>
  <p:tag name="BULLETTYPE" val="ppBulletArabicPeriod"/>
  <p:tag name="ANSWERTEXT" val="80 wheat&#10;78 wheat&#10;70 wheat&#10;2 wheat"/>
  <p:tag name="OLDNUMANSWERS" val="4"/>
</p:tagLst>
</file>

<file path=ppt/tags/tag34.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SLIDEORDER" val="3"/>
  <p:tag name="SLIDEGUID" val="E796FDA621DD4BE5A2F64899A20EEFBD"/>
  <p:tag name="RESPONSESGATHERED" val="False"/>
  <p:tag name="QUESTIONALIAS" val="6. Other things equal, this economy will achieve the most rapid rate of growth if: "/>
  <p:tag name="ANSWERSALIAS" val="it chooses point A.|smicln|it chooses point B.|smicln| it chooses point C.|smicln| it chooses point D."/>
  <p:tag name="CORRECTPOINTVALUE" val="0"/>
  <p:tag name="VALUES" val="No Value|smicln|No Value|smicln|No Value|smicln|No Value"/>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81"/>
  <p:tag name="FONTSIZE" val="32"/>
  <p:tag name="BULLETTYPE" val="ppBulletArabicPeriod"/>
  <p:tag name="ANSWERTEXT" val="it chooses point A.&#10;it chooses point B.&#10; it chooses point C.&#10; it chooses point D."/>
  <p:tag name="OLDNUMANSWERS" val="4"/>
</p:tagLst>
</file>

<file path=ppt/tags/tag36.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QUESTIONALIAS" val="6. Other things equal, this economy will achieve the most rapid rate of growth if: "/>
  <p:tag name="ANSWERSALIAS" val="it chooses point A.|smicln|it chooses point B.|smicln| it chooses point C.|smicln| it chooses point D."/>
  <p:tag name="SLIDEORDER" val="4"/>
  <p:tag name="SLIDEGUID" val="B3898583DF694A48A678ACE3248E80D9"/>
  <p:tag name="CORRECTPOINTVALUE" val="1"/>
  <p:tag name="VALUES" val="Correct|smicln|Incorrect|smicln|Incorrect|smicln|Incorrect"/>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TEXTLENGTH" val="81"/>
  <p:tag name="FONTSIZE" val="32"/>
  <p:tag name="BULLETTYPE" val="ppBulletArabicPeriod"/>
  <p:tag name="ANSWERTEXT" val="it chooses point A.&#10;it chooses point B.&#10; it chooses point C.&#10; it chooses point D."/>
  <p:tag name="OLDNUMANSWERS" val="4"/>
</p:tagLst>
</file>

<file path=ppt/tags/tag3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9.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SLIDEORDER" val="4"/>
  <p:tag name="SLIDEGUID" val="4F30F6480E7D4AE084CC00E04A4E09CF"/>
  <p:tag name="RESPONSESGATHERED" val="False"/>
  <p:tag name="QUESTIONALIAS" val="Answer the next question on the basis of the following information for four highway programs of increasing scope. All figures are in millions of dollars.  7. Which alternative should the government build?"/>
  <p:tag name="ANSWERSALIAS" val="A|smicln|B|smicln|C|smicln|D"/>
  <p:tag name="CORRECTPOINTVALUE" val="0"/>
  <p:tag name="VALUES" val="No Value|smicln|No Value|smicln|No Value|smicln|No Value"/>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27"/>
  <p:tag name="BULLETTYPE" val="ppBulletArabicPeriod"/>
  <p:tag name="ANSWERTEXT" val="A&#10;B&#10;C&#10;D"/>
  <p:tag name="OLDNUMANSWERS" val="4"/>
</p:tagLst>
</file>

<file path=ppt/tags/tag41.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ANONYMOUSTEMP" val="False"/>
  <p:tag name="RESPONSESGATHERED" val="False"/>
  <p:tag name="QUESTIONALIAS" val="Answer the next question on the basis of the following information for four highway programs of increasing scope. All figures are in millions of dollars.  7. Which alternative should the government build?"/>
  <p:tag name="ANSWERSALIAS" val="A|smicln|B|smicln|C|smicln|D"/>
  <p:tag name="SLIDEORDER" val="5"/>
  <p:tag name="SLIDEGUID" val="D55F4DCE3DA9426691C7500995F8A1BF"/>
  <p:tag name="CORRECTPOINTVALUE" val="1"/>
  <p:tag name="VALUES" val="Incorrect|smicln|Correct|smicln|Incorrect|smicln|Incorrect"/>
</p:tagLst>
</file>

<file path=ppt/tags/tag4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3.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27"/>
  <p:tag name="BULLETTYPE" val="ppBulletArabicPeriod"/>
  <p:tag name="ANSWERTEXT" val="A&#10;B&#10;C&#10;D"/>
  <p:tag name="OLDNUMANSWERS" val="4"/>
</p:tagLst>
</file>

<file path=ppt/tags/tag44.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QUESTIONALIAS" val="If the MB &gt; MC, then:"/>
  <p:tag name="ANSWERSALIAS" val="You should do more|smicln|You should do less|smicln|The result is optimal|smicln|The best choice was made"/>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ANONYMOUSTEMP" val="False"/>
  <p:tag name="SLIDEORDER" val="2"/>
  <p:tag name="SLIDEGUID" val="AECDF35D5ACD47869BAF76956ADB8071"/>
  <p:tag name="RESPONSESGATHERED" val="False"/>
  <p:tag name="CORRECTPOINTVALUE" val="0"/>
  <p:tag name="VALUES" val="No Value|smicln|No Value|smicln|No Value|smicln|No Value"/>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You should do more&#10;You should do less&#10;The result is optimal&#10;The best choice was made"/>
  <p:tag name="OLDNUMANSWERS" val="4"/>
</p:tagLst>
</file>

<file path=ppt/tags/tag46.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QUESTIONALIAS" val="If the MB &gt; MC, then:"/>
  <p:tag name="ANSWERSALIAS" val="You should do more|smicln|You should do less|smicln|The result is optimal|smicln|The best choice was made"/>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ANONYMOUSTEMP" val="False"/>
  <p:tag name="RESPONSESGATHERED" val="False"/>
  <p:tag name="SLIDEORDER" val="3"/>
  <p:tag name="SLIDEGUID" val="C7287051F64C491295D6EC8699450101"/>
  <p:tag name="CORRECTPOINTVALUE" val="1"/>
  <p:tag name="VALUES" val="Incorrect|smicln|Correct|smicln|Incorrect|smicln|Incorrect"/>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You should do more&#10;You should do less&#10;The result is optimal&#10;The best choice was made"/>
  <p:tag name="OLDNUMANSWERS" val="4"/>
</p:tagLst>
</file>

<file path=ppt/tags/tag4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9.xml><?xml version="1.0" encoding="utf-8"?>
<p:tagLst xmlns:a="http://schemas.openxmlformats.org/drawingml/2006/main" xmlns:r="http://schemas.openxmlformats.org/officeDocument/2006/relationships" xmlns:p="http://schemas.openxmlformats.org/presentationml/2006/main">
  <p:tag name="SLIDEID" val="8D4B0746F1FC48A787943B445AD51763"/>
  <p:tag name="SLIDETYPE" val="Q"/>
  <p:tag name="TEAMASSIGN" val="False"/>
  <p:tag name="SPEEDSCORING" val="False"/>
  <p:tag name="ZEROBASED" val="False"/>
  <p:tag name="DELIMITERS" val="3.1"/>
  <p:tag name="VALUEFORMAT" val="0%"/>
  <p:tag name="QUESTIONALIAS" val="1. Which of the following is a distinguishing feature of the command system?"/>
  <p:tag name="ANSWERSALIAS" val="Private ownership of capital|smicln|Central planning|smicln|Heavy reliance on markets|smicln|Widespread dispersion of economic power"/>
  <p:tag name="TOTALRESPONSES" val="28"/>
  <p:tag name="RESPONSECOUNT" val="28"/>
  <p:tag name="SLICED" val="False"/>
  <p:tag name="RESPONSES" val="4;2;2;2;2;2;4;2;2;4;2;2;3;1;2;2;2;2;1;1;4;2;4;4;1;3;1;1;"/>
  <p:tag name="ANONYMOUSTEMP" val="False"/>
  <p:tag name="DEMOGRAPHIC" val="False"/>
  <p:tag name="INCORRECTPOINTVALUE" val="0"/>
  <p:tag name="CHARTSTRINGREV" val="6 2 14 6"/>
  <p:tag name="CHARTSTRINGREVPER" val="0.214285714285714 0.0714285714285714 0.5 0.214285714285714"/>
  <p:tag name="CHARTSTRINGSTD" val="6 14 2 6"/>
  <p:tag name="CHARTSTRINGSTDPER" val="0.214285714285714 0.5 0.0714285714285714 0.214285714285714"/>
  <p:tag name="SLIDEORDER" val="2"/>
  <p:tag name="SLIDEGUID" val="6D84054C2FF04226B6EC64D92EF49E26"/>
  <p:tag name="RESPONSESGATHERED" val="False"/>
  <p:tag name="CORRECTPOINTVALUE" val="0"/>
  <p:tag name="VALUES" val="No Value|smicln|No Value|smicln|No Value|smicln|No Valu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Private ownership of capital&#10;Central planning&#10;Heavy reliance on markets&#10;Widespread dispersion of economic power"/>
  <p:tag name="OLDNUMANSWERS" val="4"/>
</p:tagLst>
</file>

<file path=ppt/tags/tag51.xml><?xml version="1.0" encoding="utf-8"?>
<p:tagLst xmlns:a="http://schemas.openxmlformats.org/drawingml/2006/main" xmlns:r="http://schemas.openxmlformats.org/officeDocument/2006/relationships" xmlns:p="http://schemas.openxmlformats.org/presentationml/2006/main">
  <p:tag name="SLIDEID" val="8D4B0746F1FC48A787943B445AD51763"/>
  <p:tag name="SLIDETYPE" val="Q"/>
  <p:tag name="TEAMASSIGN" val="False"/>
  <p:tag name="SPEEDSCORING" val="False"/>
  <p:tag name="ZEROBASED" val="False"/>
  <p:tag name="DELIMITERS" val="3.1"/>
  <p:tag name="VALUEFORMAT" val="0%"/>
  <p:tag name="QUESTIONALIAS" val="1. Which of the following is a distinguishing feature of the command system?"/>
  <p:tag name="ANSWERSALIAS" val="Private ownership of capital|smicln|Central planning|smicln|Heavy reliance on markets|smicln|Widespread dispersion of economic power"/>
  <p:tag name="TOTALRESPONSES" val="28"/>
  <p:tag name="RESPONSECOUNT" val="28"/>
  <p:tag name="SLICED" val="False"/>
  <p:tag name="RESPONSES" val="4;2;2;2;2;2;4;2;2;4;2;2;3;1;2;2;2;2;1;1;4;2;4;4;1;3;1;1;"/>
  <p:tag name="ANONYMOUSTEMP" val="False"/>
  <p:tag name="DEMOGRAPHIC" val="False"/>
  <p:tag name="INCORRECTPOINTVALUE" val="0"/>
  <p:tag name="CHARTSTRINGREV" val="6 2 14 6"/>
  <p:tag name="CHARTSTRINGREVPER" val="0.214285714285714 0.0714285714285714 0.5 0.214285714285714"/>
  <p:tag name="CHARTSTRINGSTD" val="6 14 2 6"/>
  <p:tag name="CHARTSTRINGSTDPER" val="0.214285714285714 0.5 0.0714285714285714 0.214285714285714"/>
  <p:tag name="RESPONSESGATHERED" val="False"/>
  <p:tag name="SLIDEORDER" val="3"/>
  <p:tag name="SLIDEGUID" val="F95984AB8BFD47C78E4B4C5D2CE8DB4C"/>
  <p:tag name="CORRECTPOINTVALUE" val="1"/>
  <p:tag name="VALUES" val="Incorrect|smicln|Correct|smicln|Incorrect|smicln|Incorrect"/>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Private ownership of capital&#10;Central planning&#10;Heavy reliance on markets&#10;Widespread dispersion of economic power"/>
  <p:tag name="OLDNUMANSWERS" val="4"/>
</p:tagLst>
</file>

<file path=ppt/tags/tag5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4.xml><?xml version="1.0" encoding="utf-8"?>
<p:tagLst xmlns:a="http://schemas.openxmlformats.org/drawingml/2006/main" xmlns:r="http://schemas.openxmlformats.org/officeDocument/2006/relationships" xmlns:p="http://schemas.openxmlformats.org/presentationml/2006/main">
  <p:tag name="SLIDEID" val="3FCC2EE2ED5245DEA2CEA0519E2D3577"/>
  <p:tag name="SLIDETYPE" val="Q"/>
  <p:tag name="TEAMASSIGN" val="False"/>
  <p:tag name="SPEEDSCORING" val="False"/>
  <p:tag name="ZEROBASED" val="False"/>
  <p:tag name="DELIMITERS" val="3.1"/>
  <p:tag name="VALUEFORMAT" val="0%"/>
  <p:tag name="TOTALRESPONSES" val="28"/>
  <p:tag name="RESPONSECOUNT" val="28"/>
  <p:tag name="SLICED" val="False"/>
  <p:tag name="RESPONSES" val="4;2;3;1;2;2;4;2;2;2;4;4;1;2;2;1;3;4;4;1;2;2;2;3;-;4;1;4;3;"/>
  <p:tag name="ANONYMOUSTEMP" val="False"/>
  <p:tag name="DEMOGRAPHIC" val="False"/>
  <p:tag name="INCORRECTPOINTVALUE" val="0"/>
  <p:tag name="CHARTSTRINGREV" val="8 4 11 5"/>
  <p:tag name="CHARTSTRINGREVPER" val="0.285714285714286 0.142857142857143 0.392857142857143 0.178571428571429"/>
  <p:tag name="CHARTSTRINGSTD" val="5 11 4 8"/>
  <p:tag name="CHARTSTRINGSTDPER" val="0.178571428571429 0.392857142857143 0.142857142857143 0.285714285714286"/>
  <p:tag name="SLIDEORDER" val="2"/>
  <p:tag name="SLIDEGUID" val="977857F7FB684B5295A07EB27C16C0DF"/>
  <p:tag name="RESPONSESGATHERED" val="False"/>
  <p:tag name="QUESTIONALIAS" val="10. Economic profits in an industry suggest the industry:"/>
  <p:tag name="ANSWERSALIAS" val="Can earn more profits by increasing the price|smicln|Should be larger to satisfy consumers|smicln|Has excess capacity|smicln|Is the correct size for consumers"/>
  <p:tag name="CORRECTPOINTVALUE" val="0"/>
  <p:tag name="VALUES" val="No Value|smicln|No Value|smicln|No Value|smicln|No Value"/>
</p:tagLst>
</file>

<file path=ppt/tags/tag55.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Can earn more profits by increasing the price&#10;Should be larger to satisfy consumers&#10;Has excess capacity&#10;Is the correct size for consumers"/>
  <p:tag name="OLDNUMANSWERS" val="4"/>
</p:tagLst>
</file>

<file path=ppt/tags/tag56.xml><?xml version="1.0" encoding="utf-8"?>
<p:tagLst xmlns:a="http://schemas.openxmlformats.org/drawingml/2006/main" xmlns:r="http://schemas.openxmlformats.org/officeDocument/2006/relationships" xmlns:p="http://schemas.openxmlformats.org/presentationml/2006/main">
  <p:tag name="SLIDEID" val="3FCC2EE2ED5245DEA2CEA0519E2D3577"/>
  <p:tag name="SLIDETYPE" val="Q"/>
  <p:tag name="TEAMASSIGN" val="False"/>
  <p:tag name="SPEEDSCORING" val="False"/>
  <p:tag name="ZEROBASED" val="False"/>
  <p:tag name="DELIMITERS" val="3.1"/>
  <p:tag name="VALUEFORMAT" val="0%"/>
  <p:tag name="TOTALRESPONSES" val="28"/>
  <p:tag name="RESPONSECOUNT" val="28"/>
  <p:tag name="SLICED" val="False"/>
  <p:tag name="RESPONSES" val="4;2;3;1;2;2;4;2;2;2;4;4;1;2;2;1;3;4;4;1;2;2;2;3;-;4;1;4;3;"/>
  <p:tag name="ANONYMOUSTEMP" val="False"/>
  <p:tag name="DEMOGRAPHIC" val="False"/>
  <p:tag name="INCORRECTPOINTVALUE" val="0"/>
  <p:tag name="CHARTSTRINGREV" val="8 4 11 5"/>
  <p:tag name="CHARTSTRINGREVPER" val="0.285714285714286 0.142857142857143 0.392857142857143 0.178571428571429"/>
  <p:tag name="CHARTSTRINGSTD" val="5 11 4 8"/>
  <p:tag name="CHARTSTRINGSTDPER" val="0.178571428571429 0.392857142857143 0.142857142857143 0.285714285714286"/>
  <p:tag name="RESPONSESGATHERED" val="False"/>
  <p:tag name="QUESTIONALIAS" val="10. Economic profits in an industry suggest the industry:"/>
  <p:tag name="ANSWERSALIAS" val="Can earn more profits by increasing the price|smicln|Should be larger to satisfy consumers|smicln|Has excess capacity|smicln|Is the correct size for consumers"/>
  <p:tag name="SLIDEORDER" val="3"/>
  <p:tag name="SLIDEGUID" val="167B461809E74D4BAA652BD21B90293F"/>
  <p:tag name="CORRECTPOINTVALUE" val="1"/>
  <p:tag name="VALUES" val="Incorrect|smicln|Correct|smicln|Incorrect|smicln|Incorrect"/>
</p:tagLst>
</file>

<file path=ppt/tags/tag57.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Can earn more profits by increasing the price&#10;Should be larger to satisfy consumers&#10;Has excess capacity&#10;Is the correct size for consumers"/>
  <p:tag name="OLDNUMANSWERS" val="4"/>
</p:tagLst>
</file>

<file path=ppt/tags/tag5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9.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ANONYMOUSTEMP" val="False"/>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SLIDEORDER" val="2"/>
  <p:tag name="SLIDEGUID" val="00D5CA38E25F44279304F813B6012F3C"/>
  <p:tag name="RESPONSESGATHERED" val="False"/>
  <p:tag name="CORRECTPOINTVALUE" val="0"/>
  <p:tag name="VALUES" val="No Value|smicln|No Value|smicln|No Value|smicln|No Value"/>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ANSWERBULLETS" val="3"/>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 name="OLDNUMANSWERS" val="4"/>
</p:tagLst>
</file>

<file path=ppt/tags/tag61.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ANONYMOUSTEMP" val="False"/>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RESPONSESGATHERED" val="False"/>
  <p:tag name="SLIDEORDER" val="3"/>
  <p:tag name="SLIDEGUID" val="B4E300D9D98745DF93CF8B56EE5B40BB"/>
  <p:tag name="CORRECTPOINTVALUE" val="1"/>
  <p:tag name="VALUES" val="Correct|smicln|Incorrect|smicln|Incorrect|smicln|Incorrect"/>
</p:tagLst>
</file>

<file path=ppt/tags/tag6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3.xml><?xml version="1.0" encoding="utf-8"?>
<p:tagLst xmlns:a="http://schemas.openxmlformats.org/drawingml/2006/main" xmlns:r="http://schemas.openxmlformats.org/officeDocument/2006/relationships" xmlns:p="http://schemas.openxmlformats.org/presentationml/2006/main">
  <p:tag name="ANSWERBULLETS" val="3"/>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 name="OLDNUMANSWERS" val="4"/>
</p:tagLst>
</file>

<file path=ppt/tags/tag64.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DEMOGRAPHIC" val="False"/>
  <p:tag name="INCORRECTPOINTVALUE" val="0"/>
  <p:tag name="ANSWERSALIAS" val="30 wheat |smicln|15 steel|smicln|60 steel and 60 wheat|smicln|60 steel and 20 wheat"/>
  <p:tag name="QUESTIONALIAS" val="8. Assume before specialization both countries were producing at “B”, If they specialize 100% according to their comparative advantage, then the gains will be:"/>
  <p:tag name="TOTALRESPONSES" val="7"/>
  <p:tag name="RESPONSECOUNT" val="7"/>
  <p:tag name="SLICED" val="False"/>
  <p:tag name="RESPONSES" val="1;4;1;3;1;2;1;"/>
  <p:tag name="CHARTSTRINGSTD" val="4 1 1 1"/>
  <p:tag name="CHARTSTRINGREV" val="1 1 1 4"/>
  <p:tag name="CHARTSTRINGSTDPER" val="0.571428571428571 0.142857142857143 0.142857142857143 0.142857142857143"/>
  <p:tag name="CHARTSTRINGREVPER" val="0.142857142857143 0.142857142857143 0.142857142857143 0.571428571428571"/>
  <p:tag name="RESPONSESGATHERED" val="False"/>
  <p:tag name="ANONYMOUSTEMP" val="False"/>
  <p:tag name="SLIDEORDER" val="3"/>
  <p:tag name="SLIDEGUID" val="C7F5949C200A452A8639CD2A09965EC0"/>
  <p:tag name="CORRECTPOINTVALUE" val="0"/>
  <p:tag name="VALUES" val="Correct|smicln|Incorrect|smicln|Incorrect|smicln|Incorrect"/>
</p:tagLst>
</file>

<file path=ppt/tags/tag6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2"/>
  <p:tag name="FONTSIZE" val="32"/>
  <p:tag name="BULLETTYPE" val="ppBulletArabicPeriod"/>
  <p:tag name="ANSWERTEXT" val="30 wheat &#10;15 steel&#10;60 steel and 60 wheat&#10;60 steel and 20 wheat"/>
</p:tagLst>
</file>

<file path=ppt/tags/tag66.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DEMOGRAPHIC" val="False"/>
  <p:tag name="INCORRECTPOINTVALUE" val="0"/>
  <p:tag name="CORRECTPOINTVALUE" val="1"/>
  <p:tag name="ANSWERSALIAS" val="30 wheat |smicln|15 steel|smicln|60 steel and 60 wheat|smicln|60 steel and 20 wheat"/>
  <p:tag name="QUESTIONALIAS" val="8. Assume before specialization both countries were producing at “B”, If they specialize 100% according to their comparative advantage, then the gains will be:"/>
  <p:tag name="TOTALRESPONSES" val="7"/>
  <p:tag name="RESPONSECOUNT" val="7"/>
  <p:tag name="SLICED" val="False"/>
  <p:tag name="RESPONSES" val="1;4;1;3;1;2;1;"/>
  <p:tag name="CHARTSTRINGSTD" val="4 1 1 1"/>
  <p:tag name="CHARTSTRINGREV" val="1 1 1 4"/>
  <p:tag name="CHARTSTRINGSTDPER" val="0.571428571428571 0.142857142857143 0.142857142857143 0.142857142857143"/>
  <p:tag name="CHARTSTRINGREVPER" val="0.142857142857143 0.142857142857143 0.142857142857143 0.571428571428571"/>
  <p:tag name="RESPONSESGATHERED" val="False"/>
  <p:tag name="ANONYMOUSTEMP" val="False"/>
  <p:tag name="SLIDEORDER" val="3"/>
  <p:tag name="SLIDEGUID" val="31CFDC656AD94BCF99F861330FF4ED0A"/>
  <p:tag name="VALUES" val="Correct|smicln|Incorrect|smicln|Incorrect|smicln|Incorrect"/>
</p:tagLst>
</file>

<file path=ppt/tags/tag67.xml><?xml version="1.0" encoding="utf-8"?>
<p:tagLst xmlns:a="http://schemas.openxmlformats.org/drawingml/2006/main" xmlns:r="http://schemas.openxmlformats.org/officeDocument/2006/relationships" xmlns:p="http://schemas.openxmlformats.org/presentationml/2006/main">
  <p:tag name="CHARTTYPE" val="0"/>
</p:tagLst>
</file>

<file path=ppt/tags/tag6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2"/>
  <p:tag name="FONTSIZE" val="32"/>
  <p:tag name="BULLETTYPE" val="ppBulletArabicPeriod"/>
  <p:tag name="ANSWERTEXT" val="30 wheat &#10;15 steel&#10;60 steel and 60 wheat&#10;60 steel and 20 wheat"/>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8"/>
  <p:tag name="RESPONSECOUNT" val="18"/>
  <p:tag name="SLICED" val="False"/>
  <p:tag name="RESPONSES" val="3;3;3;3;3;3;3;3;3;3;3;3;3;3;3;3;3;3;-;"/>
  <p:tag name="CHARTSTRINGSTD" val="0 0 18 0"/>
  <p:tag name="CHARTSTRINGREV" val="0 18 0 0"/>
  <p:tag name="CHARTSTRINGSTDPER" val="0 0 1 0"/>
  <p:tag name="CHARTSTRINGREVPER" val="0 1 0 0"/>
  <p:tag name="ANONYMOUSTEMP" val="False"/>
  <p:tag name="SLIDEORDER" val="2"/>
  <p:tag name="SLIDEGUID" val="44D9AE444C424AB098A4121FF3BC6906"/>
  <p:tag name="RESPONSESGATHERED" val="False"/>
  <p:tag name="QUESTIONALIAS" val="13. If the price in this market for wheat was $4:"/>
  <p:tag name="ANSWERSALIAS" val="The market would “clear”, Qd would equal Qs|smicln|Buyers would want to purchase more wheat than is currently being supplied|smicln|Farmers would not be able to sell all of their wheat|smicln|There would be a shortage of wheat"/>
  <p:tag name="CORRECTPOINTVALUE" val="0"/>
  <p:tag name="VALUES" val="No Value|smicln|No Value|smicln|No Value|smicln|No Value"/>
</p:tagLst>
</file>

<file path=ppt/tags/tag71.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2"/>
  <p:tag name="BULLETTYPE" val="ppBulletArabicPeriod"/>
  <p:tag name="ANSWERTEXT" val="The market would “clear”, Qd would equal Qs&#10;Buyers would want to purchase more wheat than is currently being supplied&#10;Farmers would not be able to sell all of their wheat&#10;There would be a shortage of wheat"/>
  <p:tag name="OLDNUMANSWERS" val="4"/>
</p:tagLst>
</file>

<file path=ppt/tags/tag72.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8"/>
  <p:tag name="RESPONSECOUNT" val="18"/>
  <p:tag name="SLICED" val="False"/>
  <p:tag name="RESPONSES" val="3;3;3;3;3;3;3;3;3;3;3;3;3;3;3;3;3;3;-;"/>
  <p:tag name="CHARTSTRINGSTD" val="0 0 18 0"/>
  <p:tag name="CHARTSTRINGREV" val="0 18 0 0"/>
  <p:tag name="CHARTSTRINGSTDPER" val="0 0 1 0"/>
  <p:tag name="CHARTSTRINGREVPER" val="0 1 0 0"/>
  <p:tag name="ANONYMOUSTEMP" val="False"/>
  <p:tag name="RESPONSESGATHERED" val="False"/>
  <p:tag name="QUESTIONALIAS" val="13. If the price in this market for wheat was $4:"/>
  <p:tag name="SLIDEORDER" val="3"/>
  <p:tag name="SLIDEGUID" val="208600EB83554F9BBBBEB4756254B91E"/>
  <p:tag name="CORRECTPOINTVALUE" val="1"/>
  <p:tag name="ANSWERSALIAS" val="The market would “clear”, Qd would equal Qs|smicln|Buyers would want to purchase more wheat than is currently being supplied|smicln|Farmers would not be able to sell all of their wheat|smicln|There would be a shortage of wheat"/>
  <p:tag name="VALUES" val="Incorrect|smicln|Incorrect|smicln|Correct|smicln|Incorrect"/>
</p:tagLst>
</file>

<file path=ppt/tags/tag7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4.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2"/>
  <p:tag name="BULLETTYPE" val="ppBulletArabicPeriod"/>
  <p:tag name="ANSWERTEXT" val="The market would “clear”, Qd would equal Qs&#10;Buyers would want to purchase more wheat than is currently being supplied&#10;Farmers would not be able to sell all of their wheat&#10;There would be a shortage of wheat"/>
  <p:tag name="OLDNUMANSWERS" val="4"/>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4;4;4;4;4;3;3;3;4;1;4;4;2;4;4;"/>
  <p:tag name="CHARTSTRINGSTD" val="1 1 4 13"/>
  <p:tag name="CHARTSTRINGREV" val="13 4 1 1"/>
  <p:tag name="CHARTSTRINGSTDPER" val="0.0526315789473684 0.0526315789473684 0.210526315789474 0.684210526315789"/>
  <p:tag name="CHARTSTRINGREVPER" val="0.684210526315789 0.210526315789474 0.0526315789473684 0.0526315789473684"/>
  <p:tag name="ANONYMOUSTEMP" val="False"/>
  <p:tag name="SLIDEORDER" val="2"/>
  <p:tag name="SLIDEGUID" val="2B432F9B0C8D4BACA9347A36D334F99B"/>
  <p:tag name="RESPONSESGATHERED" val="False"/>
  <p:tag name="QUESTIONALIAS" val="14. Which graph represents the effect of an increase in auto worker wages on the market for cars? "/>
  <p:tag name="ANSWERSALIAS" val="A|smicln|B|smicln|C|smicln|D"/>
  <p:tag name="CORRECTPOINTVALUE" val="0"/>
  <p:tag name="VALUES" val="No Value|smicln|No Value|smicln|No Value|smicln|No Value"/>
</p:tagLst>
</file>

<file path=ppt/tags/tag79.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4;4;4;4;4;3;3;3;4;1;4;4;2;4;4;"/>
  <p:tag name="CHARTSTRINGSTD" val="1 1 4 13"/>
  <p:tag name="CHARTSTRINGREV" val="13 4 1 1"/>
  <p:tag name="CHARTSTRINGSTDPER" val="0.0526315789473684 0.0526315789473684 0.210526315789474 0.684210526315789"/>
  <p:tag name="CHARTSTRINGREVPER" val="0.684210526315789 0.210526315789474 0.0526315789473684 0.0526315789473684"/>
  <p:tag name="ANONYMOUSTEMP" val="False"/>
  <p:tag name="RESPONSESGATHERED" val="False"/>
  <p:tag name="ANSWERSALIAS" val="A|smicln|B|smicln|C|smicln|D"/>
  <p:tag name="SLIDEORDER" val="3"/>
  <p:tag name="SLIDEGUID" val="8094658D79A8433A910C3DD09EB6F87D"/>
  <p:tag name="QUESTIONALIAS" val="14. Which graph represents the effect of an increase in the price of oil on the market for gasoline? "/>
  <p:tag name="CORRECTPOINTVALUE" val="1"/>
  <p:tag name="VALUES" val="Incorrect|smicln|Incorrect|smicln|Incorrect|smicln|Correct"/>
</p:tagLst>
</file>

<file path=ppt/tags/tag81.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3.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ANONYMOUSTEMP" val="False"/>
  <p:tag name="SLIDEORDER" val="2"/>
  <p:tag name="SLIDEGUID" val="5251DEB41483410796EF77F781E382E0"/>
  <p:tag name="RESPONSESGATHERED" val="False"/>
  <p:tag name="QUESTIONALIAS" val="15. Which graph represents the effect of an increase in incomes on the market for secondhand clothing? "/>
  <p:tag name="ANSWERSALIAS" val="A|smicln|B|smicln|C|smicln|D"/>
  <p:tag name="CORRECTPOINTVALUE" val="0"/>
  <p:tag name="VALUES" val="No Value|smicln|No Value|smicln|No Value|smicln|No Value"/>
</p:tagLst>
</file>

<file path=ppt/tags/tag84.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5.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ANONYMOUSTEMP" val="False"/>
  <p:tag name="RESPONSESGATHERED" val="False"/>
  <p:tag name="QUESTIONALIAS" val="15. Which graph represents the effect of an increase in incomes on the market for secondhand clothing? "/>
  <p:tag name="ANSWERSALIAS" val="A|smicln|B|smicln|C|smicln|D"/>
  <p:tag name="SLIDEORDER" val="3"/>
  <p:tag name="SLIDEGUID" val="150900A541BA4497A981EEA61032DD87"/>
  <p:tag name="CORRECTPOINTVALUE" val="1"/>
  <p:tag name="VALUES" val="Incorrect|smicln|Correct|smicln|Incorrect|smicln|Incorrect"/>
</p:tagLst>
</file>

<file path=ppt/tags/tag86.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8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ANSWERSALIAS" val="S and D both increase|smicln|S increases and D decreases|smicln|S decreases and D increases|smicln|S and D both decrease"/>
  <p:tag name="TOTALRESPONSES" val="7"/>
  <p:tag name="RESPONSECOUNT" val="7"/>
  <p:tag name="SLICED" val="False"/>
  <p:tag name="RESPONSES" val="3;3;3;3;1;3;3;"/>
  <p:tag name="CHARTSTRINGSTD" val="1 0 6 0"/>
  <p:tag name="CHARTSTRINGREV" val="0 6 0 1"/>
  <p:tag name="CHARTSTRINGSTDPER" val="0.142857142857143 0 0.857142857142857 0"/>
  <p:tag name="CHARTSTRINGREVPER" val="0 0.857142857142857 0 0.142857142857143"/>
  <p:tag name="RESPONSESGATHERED" val="False"/>
  <p:tag name="ANONYMOUSTEMP" val="False"/>
  <p:tag name="SLIDEORDER" val="3"/>
  <p:tag name="SLIDEGUID" val="B9E4D60FE21A44C7828D45528C805268"/>
  <p:tag name="QUESTIONALIAS" val="16. One can say for certainty that the equilibrium price will increase if:"/>
  <p:tag name="CORRECTPOINTVALUE" val="1"/>
  <p:tag name="VALUES" val="Incorrect|smicln|Incorrect|smicln|Correct|smicln|Incorrect"/>
</p:tagLst>
</file>

<file path=ppt/tags/tag89.xml><?xml version="1.0" encoding="utf-8"?>
<p:tagLst xmlns:a="http://schemas.openxmlformats.org/drawingml/2006/main" xmlns:r="http://schemas.openxmlformats.org/officeDocument/2006/relationships" xmlns:p="http://schemas.openxmlformats.org/presentationml/2006/main">
  <p:tag name="CHARTTYPE" val="0"/>
</p:tagLst>
</file>

<file path=ppt/tags/tag9.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ANONYMOUSTEMP" val="False"/>
  <p:tag name="SLIDEORDER" val="2"/>
  <p:tag name="SLIDEGUID" val="AF38D037F8C64DE0AFAA963CF7B13793"/>
  <p:tag name="RESPONSESGATHERED" val="False"/>
  <p:tag name="QUESTIONALIAS" val="1. Which of the following is NOT one of the three options that society has for dealing with scarcity? "/>
  <p:tag name="ANSWERSALIAS" val="Use existing resources wisely|smicln|Allocative Efficiency|smicln|Reduce wants or expectations|smicln|Economic growth"/>
  <p:tag name="CORRECTPOINTVALUE" val="0"/>
  <p:tag name="VALUES" val="No Value|smicln|No Value|smicln|No Value|smicln|No Value"/>
</p:tagLst>
</file>

<file path=ppt/tags/tag9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9"/>
  <p:tag name="FONTSIZE" val="32"/>
  <p:tag name="BULLETTYPE" val="ppBulletArabicPeriod"/>
  <p:tag name="ANSWERTEXT" val="S and D both increase&#10;S increases and D decreases&#10;S decreases and D increases&#10;S and D both decrease"/>
</p:tagLst>
</file>

<file path=ppt/tags/tag9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ANSWERSALIAS" val="S and D both increase|smicln|S increases and D decreases|smicln|S decreases and D increases|smicln|S and D both decrease"/>
  <p:tag name="TOTALRESPONSES" val="7"/>
  <p:tag name="RESPONSECOUNT" val="7"/>
  <p:tag name="SLICED" val="False"/>
  <p:tag name="RESPONSES" val="3;3;3;3;1;3;3;"/>
  <p:tag name="CHARTSTRINGSTD" val="1 0 6 0"/>
  <p:tag name="CHARTSTRINGREV" val="0 6 0 1"/>
  <p:tag name="CHARTSTRINGSTDPER" val="0.142857142857143 0 0.857142857142857 0"/>
  <p:tag name="CHARTSTRINGREVPER" val="0 0.857142857142857 0 0.142857142857143"/>
  <p:tag name="RESPONSESGATHERED" val="False"/>
  <p:tag name="ANONYMOUSTEMP" val="False"/>
  <p:tag name="QUESTIONALIAS" val="16. One can say for certainty that the equilibrium price will increase if:"/>
  <p:tag name="SLIDEORDER" val="4"/>
  <p:tag name="SLIDEGUID" val="FD55267722E546AD94CEC162073593A3"/>
  <p:tag name="CORRECTPOINTVALUE" val="0"/>
  <p:tag name="VALUES" val="No Value|smicln|No Value|smicln|No Value|smicln|No Value"/>
</p:tagLst>
</file>

<file path=ppt/tags/tag9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9"/>
  <p:tag name="FONTSIZE" val="32"/>
  <p:tag name="BULLETTYPE" val="ppBulletArabicPeriod"/>
  <p:tag name="ANSWERTEXT" val="S and D both increase&#10;S increases and D decreases&#10;S decreases and D increases&#10;S and D both decrease"/>
</p:tagLst>
</file>

<file path=ppt/tags/tag9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10. One can say for certainty that the equilibrium price will decline if:"/>
  <p:tag name="TOTALRESPONSES" val="19"/>
  <p:tag name="RESPONSECOUNT" val="19"/>
  <p:tag name="SLICED" val="False"/>
  <p:tag name="RESPONSES" val="2;2;2;2;2;2;4;3;2;2;2;3;2;2;2;2;2;2;2;"/>
  <p:tag name="CHARTSTRINGSTD" val="0 16 2 1"/>
  <p:tag name="CHARTSTRINGREV" val="1 2 16 0"/>
  <p:tag name="CHARTSTRINGSTDPER" val="0 0.842105263157895 0.105263157894737 0.0526315789473684"/>
  <p:tag name="CHARTSTRINGREVPER" val="0.0526315789473684 0.105263157894737 0.842105263157895 0"/>
  <p:tag name="ANONYMOUSTEMP" val="False"/>
  <p:tag name="ANSWERSALIAS" val="S and D both increase|smicln|S increases and D decreases|smicln|S decreases and D increases|smicln|S and D both decrease"/>
  <p:tag name="RESPONSESGATHERED" val="False"/>
  <p:tag name="SLIDEORDER" val="3"/>
  <p:tag name="SLIDEGUID" val="CB3CDB56C32E421F82FDAD8B59317998"/>
  <p:tag name="CORRECTPOINTVALUE" val="1"/>
  <p:tag name="VALUES" val="Incorrect|smicln|Correct|smicln|Incorrect|smicln|Incorrect"/>
</p:tagLst>
</file>

<file path=ppt/tags/tag9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6.xml><?xml version="1.0" encoding="utf-8"?>
<p:tagLst xmlns:a="http://schemas.openxmlformats.org/drawingml/2006/main" xmlns:r="http://schemas.openxmlformats.org/officeDocument/2006/relationships" xmlns:p="http://schemas.openxmlformats.org/presentationml/2006/main">
  <p:tag name="TEXTLENGTH" val="99"/>
  <p:tag name="FONTSIZE" val="32"/>
  <p:tag name="BULLETTYPE" val="ppBulletArabicPeriod"/>
  <p:tag name="ANSWERTEXT" val="S and D both increase&#10;S increases and D decreases&#10;S decreases and D increases&#10;S and D both decrease"/>
  <p:tag name="ANSWERBULLETS" val="3"/>
  <p:tag name="OLDNUMANSWERS" val="4"/>
</p:tagLst>
</file>

<file path=ppt/tags/tag9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2;2;4;2;4;2;4;3;2;2;4;2;2;3;2;2;3;2;3;2;3;2;1;"/>
  <p:tag name="CHARTSTRINGSTD" val="1 13 5 5"/>
  <p:tag name="CHARTSTRINGREV" val="5 5 13 1"/>
  <p:tag name="CHARTSTRINGSTDPER" val="0.0416666666666667 0.541666666666667 0.208333333333333 0.208333333333333"/>
  <p:tag name="CHARTSTRINGREVPER" val="0.208333333333333 0.208333333333333 0.541666666666667 0.0416666666666667"/>
  <p:tag name="ANONYMOUSTEMP" val="False"/>
  <p:tag name="SLIDEORDER" val="2"/>
  <p:tag name="SLIDEGUID" val="EBD10BC71D714D66B575544F1DF73AE6"/>
  <p:tag name="RESPONSESGATHERED" val="False"/>
  <p:tag name="QUESTIONALIAS" val="17. An effective Price Floor will:"/>
  <p:tag name="ANSWERSALIAS" val="Induce firms to leave the industry|smicln|Result in a product surplus|smicln|Result in a product shortage|smicln|Clear the market"/>
  <p:tag name="CORRECTPOINTVALUE" val="0"/>
  <p:tag name="VALUES" val="No Value|smicln|No Value|smicln|No Value|smicln|No Value"/>
</p:tagLst>
</file>

<file path=ppt/tags/tag98.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Induce firms to leave the industry&#10;Result in a product surplus&#10;Result in a product shortage&#10;Clear the market"/>
  <p:tag name="OLDNUMANSWERS" val="4"/>
</p:tagLst>
</file>

<file path=ppt/tags/tag9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2;2;4;2;4;2;4;3;2;2;4;2;2;3;2;2;3;2;3;2;3;2;1;"/>
  <p:tag name="CHARTSTRINGSTD" val="1 13 5 5"/>
  <p:tag name="CHARTSTRINGREV" val="5 5 13 1"/>
  <p:tag name="CHARTSTRINGSTDPER" val="0.0416666666666667 0.541666666666667 0.208333333333333 0.208333333333333"/>
  <p:tag name="CHARTSTRINGREVPER" val="0.208333333333333 0.208333333333333 0.541666666666667 0.0416666666666667"/>
  <p:tag name="ANONYMOUSTEMP" val="False"/>
  <p:tag name="RESPONSESGATHERED" val="False"/>
  <p:tag name="QUESTIONALIAS" val="17. An effective Price Floor will:"/>
  <p:tag name="ANSWERSALIAS" val="Induce firms to leave the industry|smicln|Result in a product surplus|smicln|Result in a product shortage|smicln|Clear the market"/>
  <p:tag name="SLIDEORDER" val="3"/>
  <p:tag name="SLIDEGUID" val="8F7500A5D7244597964E36DDCFAD6652"/>
  <p:tag name="CORRECTPOINTVALUE" val="1"/>
  <p:tag name="VALUES" val="Incorrect|smicln|Correct|smicln|Incorrect|smicln|Incorrec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2833</Words>
  <Application>Microsoft Office PowerPoint</Application>
  <PresentationFormat>On-screen Show (4:3)</PresentationFormat>
  <Paragraphs>481</Paragraphs>
  <Slides>91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94" baseType="lpstr">
      <vt:lpstr>Office Theme</vt:lpstr>
      <vt:lpstr>Chart</vt:lpstr>
      <vt:lpstr>Microsoft Graph Chart</vt:lpstr>
      <vt:lpstr>Exam 1 Review</vt:lpstr>
      <vt:lpstr>Exam 1 Review</vt:lpstr>
      <vt:lpstr>Exam 1 Review</vt:lpstr>
      <vt:lpstr>Exam 1 Review</vt:lpstr>
      <vt:lpstr>Exam 1 Review</vt:lpstr>
      <vt:lpstr>Exam 1 Review</vt:lpstr>
      <vt:lpstr>Exam 1 Review</vt:lpstr>
      <vt:lpstr>1. Which of the following is NOT one of the three options that society has for dealing with scarcity? </vt:lpstr>
      <vt:lpstr>1. Which of the following is NOT one of the three options that society has for dealing with scarcity? </vt:lpstr>
      <vt:lpstr>2. Which of the 5Es BEST explains why the price of gasoline may be too low?</vt:lpstr>
      <vt:lpstr>2. Which of the 5Es BEST explains why the price of gasoline may be too low?</vt:lpstr>
      <vt:lpstr>3. Suppose you have a money income of $10, all of which you spend on Coke and popcorn. The price of Coke is:</vt:lpstr>
      <vt:lpstr>3. Suppose you have a money income of $10, all of which you spend on Coke and popcorn. The price of Coke is:</vt:lpstr>
      <vt:lpstr>4. Which of the following is NOT one of the assumptions behind the PPC?</vt:lpstr>
      <vt:lpstr>4. Which of the following is NOT one of the assumptions behind the PPC?</vt:lpstr>
      <vt:lpstr>5. What is the opportunity cost of the first 20 rice?</vt:lpstr>
      <vt:lpstr>5. What is the opportunity cost of the first 20 rice?</vt:lpstr>
      <vt:lpstr>6. Other things equal, this economy will achieve the most rapid rate of growth if: </vt:lpstr>
      <vt:lpstr>6. Other things equal, this economy will achieve the most rapid rate of growth if: </vt:lpstr>
      <vt:lpstr>Answer the next question on the basis of the above information for four highway programs of increasing scope. All figures are in millions of dollars.  7. Which alternative should the government build?</vt:lpstr>
      <vt:lpstr>Answer the next question on the basis of the above information for four highway programs of increasing scope. All figures are in millions of dollars.  7. Which alternative should the government build?</vt:lpstr>
      <vt:lpstr>8. If the MB &lt; MC, then:</vt:lpstr>
      <vt:lpstr>8. If the MB &lt; MC, then:</vt:lpstr>
      <vt:lpstr>9. Which of the following is a distinguishing feature of the command system?</vt:lpstr>
      <vt:lpstr>9. Which of the following is a distinguishing feature of the command system?</vt:lpstr>
      <vt:lpstr>10. Economic profits in an industry suggest the industry (Lesson 2a):</vt:lpstr>
      <vt:lpstr>10. Economic profits in an industry suggest the industry:</vt:lpstr>
      <vt:lpstr>11. The “invisible hand” promotes society’s interest because:</vt:lpstr>
      <vt:lpstr>11. The “invisible hand” promotes society’s interest because:</vt:lpstr>
      <vt:lpstr>12. Assume before specialization both countries were producing at “B”, If they specialize 100% according to their comparative advantage, then the gains will be:</vt:lpstr>
      <vt:lpstr>12. Assume before specialization both countries were producing at “B”, If they specialize 100% according to their comparative advantage, then the gains will be:</vt:lpstr>
      <vt:lpstr>13. If the price in this market for wheat was $4:</vt:lpstr>
      <vt:lpstr>13. If the price in this market for wheat was $4:</vt:lpstr>
      <vt:lpstr>14 and 15</vt:lpstr>
      <vt:lpstr>14 and 15</vt:lpstr>
      <vt:lpstr>14 and 15</vt:lpstr>
      <vt:lpstr>14. Which graph represents the effect of an increase in the price of oil on the market for gasoline? </vt:lpstr>
      <vt:lpstr>14. Which graph represents the effect of an increase in the price of oil on the market for gasoline? </vt:lpstr>
      <vt:lpstr>15. Which graph represents the effect of an increase in the smoking age on the market for cigarettes? </vt:lpstr>
      <vt:lpstr>15. Which graph represents the effect of an increase in the smoking age on the market for cigarettes? </vt:lpstr>
      <vt:lpstr>16. One can say for certainty that the equilibrium price will increase if:</vt:lpstr>
      <vt:lpstr>16. One can say for certainty that the equilibrium price will increase if:</vt:lpstr>
      <vt:lpstr>16. One can say for certainty that the equilibrium price will decline if:</vt:lpstr>
      <vt:lpstr>17. An effective Price Floor will:</vt:lpstr>
      <vt:lpstr>17. An effective Price Floor will:</vt:lpstr>
      <vt:lpstr>PowerPoint Presentation</vt:lpstr>
      <vt:lpstr>18. If a legal ceiling price is set above the equilibrium price: </vt:lpstr>
      <vt:lpstr>18. If a legal ceiling price is set above the equilibrium price: </vt:lpstr>
      <vt:lpstr>PowerPoint Presentation</vt:lpstr>
      <vt:lpstr>19. Which area represents the consumer surplus when there is price ceiling at Pc ?</vt:lpstr>
      <vt:lpstr>19. Which area represents the consumer surplus when there is price ceiling at Pc ?</vt:lpstr>
      <vt:lpstr>20. The allocative inefficiency of an effective price ceiling can be seen in the fact that:</vt:lpstr>
      <vt:lpstr>20. The allocative inefficiency of an effective price ceiling can be seen in the fact that:</vt:lpstr>
      <vt:lpstr>PowerPoint Presentation</vt:lpstr>
      <vt:lpstr>PowerPoint Presentation</vt:lpstr>
      <vt:lpstr>21. This graph shows the effect of a:</vt:lpstr>
      <vt:lpstr>21. This graph shows the effect of a:</vt:lpstr>
      <vt:lpstr>22. If the production of a good results in negative externalities (external costs or spillover costs), then</vt:lpstr>
      <vt:lpstr>22. If the production of a good results in negative externalities (external costs or spillover costs), then</vt:lpstr>
      <vt:lpstr>23. “S” is the supply with the negative externalities, How much will be produced?</vt:lpstr>
      <vt:lpstr>PowerPoint Presentation</vt:lpstr>
      <vt:lpstr>24. What is the Alloc. Eff. Q?</vt:lpstr>
      <vt:lpstr>24. What is the Alloc. Eff. Q?</vt:lpstr>
      <vt:lpstr>25.  Why is the S curve to the right of the MSC curve?</vt:lpstr>
      <vt:lpstr>25.  Why is the S curve to the right of the MSC curve?</vt:lpstr>
      <vt:lpstr>26. The allocative inefficiency caused by a negative externality can be seen in the fact that:</vt:lpstr>
      <vt:lpstr>26. The allocative inefficiency caused by a negative externality can be seen in the fact that:</vt:lpstr>
      <vt:lpstr>PowerPoint Presentation</vt:lpstr>
      <vt:lpstr>27. Which of the following is NOT a way to solve the efficiency problem of a negative externality?</vt:lpstr>
      <vt:lpstr>27. Which of the following is NOT a way to solve the efficiency problem of a negative externality?</vt:lpstr>
      <vt:lpstr>28. This graph shows the effect of a:</vt:lpstr>
      <vt:lpstr>28. This graph shows the effect of a:</vt:lpstr>
      <vt:lpstr>29. When positive externalities are in a market for a good, the market</vt:lpstr>
      <vt:lpstr>29. When positive externalities are in a market for a good, the market</vt:lpstr>
      <vt:lpstr>22. “D” is the demand when there are positive externalities.  How much will be produced?</vt:lpstr>
      <vt:lpstr>22. “D” is the demand when there are positive externalities.  How much will be produced?</vt:lpstr>
      <vt:lpstr>PowerPoint Presentation</vt:lpstr>
      <vt:lpstr>31. What is the Alloc. Eff. Q?</vt:lpstr>
      <vt:lpstr>31. What is the Alloc. Eff. Q?</vt:lpstr>
      <vt:lpstr>32. Which of the following would be done to correct for (internalize) a positive externality? </vt:lpstr>
      <vt:lpstr>32. Which of the following would be done to correct for (internalize) a positive externality? </vt:lpstr>
      <vt:lpstr>33. Which of the following is NOT a way to solve the efficiency problem of a positive externality?</vt:lpstr>
      <vt:lpstr>33. Which of the following is NOT a way to solve the efficiency problem of a positive externality?</vt:lpstr>
      <vt:lpstr>How to Correct for Positive Externalities</vt:lpstr>
      <vt:lpstr>34. Which of the following is the best example of a public good?</vt:lpstr>
      <vt:lpstr>34. Which of the following is the best example of a public good?</vt:lpstr>
      <vt:lpstr>35. A public good:</vt:lpstr>
      <vt:lpstr>35. A public good:</vt:lpstr>
      <vt:lpstr>36. The role of government concerning public goods is to:</vt:lpstr>
      <vt:lpstr>36. The role of government concerning public goods is to:</vt:lpstr>
      <vt:lpstr>Study hard! </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1 Review</dc:title>
  <dc:creator>harper</dc:creator>
  <cp:lastModifiedBy>Harper</cp:lastModifiedBy>
  <cp:revision>66</cp:revision>
  <dcterms:created xsi:type="dcterms:W3CDTF">2013-09-30T12:37:00Z</dcterms:created>
  <dcterms:modified xsi:type="dcterms:W3CDTF">2018-09-30T15:44:56Z</dcterms:modified>
</cp:coreProperties>
</file>