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293" r:id="rId3"/>
    <p:sldId id="294" r:id="rId4"/>
    <p:sldId id="295"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6" r:id="rId25"/>
    <p:sldId id="317" r:id="rId26"/>
    <p:sldId id="318" r:id="rId27"/>
    <p:sldId id="319" r:id="rId28"/>
    <p:sldId id="320" r:id="rId29"/>
    <p:sldId id="321" r:id="rId30"/>
    <p:sldId id="322" r:id="rId31"/>
    <p:sldId id="323" r:id="rId32"/>
    <p:sldId id="324" r:id="rId33"/>
    <p:sldId id="325" r:id="rId34"/>
    <p:sldId id="326" r:id="rId35"/>
    <p:sldId id="327" r:id="rId36"/>
    <p:sldId id="328" r:id="rId37"/>
    <p:sldId id="329" r:id="rId38"/>
    <p:sldId id="330" r:id="rId39"/>
    <p:sldId id="331" r:id="rId40"/>
    <p:sldId id="332" r:id="rId41"/>
    <p:sldId id="333" r:id="rId42"/>
    <p:sldId id="334" r:id="rId43"/>
    <p:sldId id="259" r:id="rId44"/>
    <p:sldId id="278" r:id="rId45"/>
    <p:sldId id="261" r:id="rId46"/>
    <p:sldId id="279" r:id="rId47"/>
    <p:sldId id="260" r:id="rId48"/>
    <p:sldId id="280" r:id="rId49"/>
    <p:sldId id="271" r:id="rId50"/>
    <p:sldId id="272" r:id="rId51"/>
    <p:sldId id="273" r:id="rId52"/>
    <p:sldId id="276" r:id="rId53"/>
    <p:sldId id="267" r:id="rId54"/>
    <p:sldId id="281" r:id="rId55"/>
    <p:sldId id="274" r:id="rId56"/>
    <p:sldId id="268" r:id="rId57"/>
    <p:sldId id="282" r:id="rId58"/>
    <p:sldId id="291" r:id="rId59"/>
    <p:sldId id="262" r:id="rId60"/>
    <p:sldId id="283" r:id="rId61"/>
    <p:sldId id="263" r:id="rId62"/>
    <p:sldId id="284" r:id="rId63"/>
    <p:sldId id="266" r:id="rId64"/>
    <p:sldId id="285" r:id="rId65"/>
    <p:sldId id="290" r:id="rId66"/>
    <p:sldId id="264" r:id="rId67"/>
    <p:sldId id="286" r:id="rId68"/>
    <p:sldId id="265" r:id="rId69"/>
    <p:sldId id="287" r:id="rId70"/>
    <p:sldId id="269" r:id="rId71"/>
  </p:sldIdLst>
  <p:sldSz cx="9144000" cy="6858000" type="screen4x3"/>
  <p:notesSz cx="6858000" cy="9144000"/>
  <p:custDataLst>
    <p:tags r:id="rId7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96" autoAdjust="0"/>
    <p:restoredTop sz="94660"/>
  </p:normalViewPr>
  <p:slideViewPr>
    <p:cSldViewPr>
      <p:cViewPr varScale="1">
        <p:scale>
          <a:sx n="83" d="100"/>
          <a:sy n="83" d="100"/>
        </p:scale>
        <p:origin x="-754"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3/28/2020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3/28/2020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3/28/2020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3/28/2020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3/28/2020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746EAF-A769-436D-9698-E3130BACC578}" type="datetimeFigureOut">
              <a:rPr lang="en-US" smtClean="0"/>
              <a:pPr/>
              <a:t>3/28/2020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746EAF-A769-436D-9698-E3130BACC578}" type="datetimeFigureOut">
              <a:rPr lang="en-US" smtClean="0"/>
              <a:pPr/>
              <a:t>3/28/2020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746EAF-A769-436D-9698-E3130BACC578}" type="datetimeFigureOut">
              <a:rPr lang="en-US" smtClean="0"/>
              <a:pPr/>
              <a:t>3/28/2020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746EAF-A769-436D-9698-E3130BACC578}" type="datetimeFigureOut">
              <a:rPr lang="en-US" smtClean="0"/>
              <a:pPr/>
              <a:t>3/28/2020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746EAF-A769-436D-9698-E3130BACC578}" type="datetimeFigureOut">
              <a:rPr lang="en-US" smtClean="0"/>
              <a:pPr/>
              <a:t>3/28/2020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746EAF-A769-436D-9698-E3130BACC578}" type="datetimeFigureOut">
              <a:rPr lang="en-US" smtClean="0"/>
              <a:pPr/>
              <a:t>3/28/2020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746EAF-A769-436D-9698-E3130BACC578}" type="datetimeFigureOut">
              <a:rPr lang="en-US" smtClean="0"/>
              <a:pPr/>
              <a:t>3/28/2020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746EAF-A769-436D-9698-E3130BACC578}" type="datetimeFigureOut">
              <a:rPr lang="en-US" smtClean="0"/>
              <a:pPr/>
              <a:t>3/28/2020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69D441-B69F-49EC-8203-F85001B0A1C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7.gif"/></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image" Target="../media/image17.jpeg"/></Relationships>
</file>

<file path=ppt/slides/_rels/slide44.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17.jpeg"/><Relationship Id="rId4"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0.xml"/><Relationship Id="rId1" Type="http://schemas.openxmlformats.org/officeDocument/2006/relationships/tags" Target="../tags/tag49.xml"/></Relationships>
</file>

<file path=ppt/slides/_rels/slide46.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image" Target="../media/image18.png"/></Relationships>
</file>

<file path=ppt/slides/_rels/slide48.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image" Target="../media/image18.png"/><Relationship Id="rId4"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tags" Target="../tags/tag59.xml"/><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tags" Target="../tags/tag60.xml"/><Relationship Id="rId4" Type="http://schemas.openxmlformats.org/officeDocument/2006/relationships/image" Target="../media/image22.jpeg"/></Relationships>
</file>

<file path=ppt/slides/_rels/slide5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tags" Target="../tags/tag61.xml"/></Relationships>
</file>

<file path=ppt/slides/_rels/slide5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7.xml"/><Relationship Id="rId1" Type="http://schemas.openxmlformats.org/officeDocument/2006/relationships/tags" Target="../tags/tag6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image" Target="../media/image25.jpeg"/></Relationships>
</file>

<file path=ppt/slides/_rels/slide54.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25.jpeg"/><Relationship Id="rId4"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8.xml"/></Relationships>
</file>

<file path=ppt/slides/_rels/slide56.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7.xml"/><Relationship Id="rId1" Type="http://schemas.openxmlformats.org/officeDocument/2006/relationships/tags" Target="../tags/tag75.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7.xml"/><Relationship Id="rId1" Type="http://schemas.openxmlformats.org/officeDocument/2006/relationships/tags" Target="../tags/tag7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4"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2.xml"/><Relationship Id="rId1" Type="http://schemas.openxmlformats.org/officeDocument/2006/relationships/tags" Target="../tags/tag81.xml"/></Relationships>
</file>

<file path=ppt/slides/_rels/slide62.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4"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7.xml"/><Relationship Id="rId1" Type="http://schemas.openxmlformats.org/officeDocument/2006/relationships/tags" Target="../tags/tag86.xml"/><Relationship Id="rId4" Type="http://schemas.openxmlformats.org/officeDocument/2006/relationships/image" Target="../media/image26.jpeg"/></Relationships>
</file>

<file path=ppt/slides/_rels/slide64.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image" Target="../media/image26.jpeg"/><Relationship Id="rId4"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ags" Target="../tags/tag91.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3.xml"/><Relationship Id="rId1" Type="http://schemas.openxmlformats.org/officeDocument/2006/relationships/tags" Target="../tags/tag92.xml"/></Relationships>
</file>

<file path=ppt/slides/_rels/slide67.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8.xml"/><Relationship Id="rId1" Type="http://schemas.openxmlformats.org/officeDocument/2006/relationships/tags" Target="../tags/tag97.xml"/></Relationships>
</file>

<file path=ppt/slides/_rels/slide69.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4"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7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6.xml"/><Relationship Id="rId1" Type="http://schemas.openxmlformats.org/officeDocument/2006/relationships/tags" Target="../tags/tag10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05000"/>
            <a:ext cx="7772400" cy="1371600"/>
          </a:xfrm>
        </p:spPr>
        <p:txBody>
          <a:bodyPr>
            <a:normAutofit fontScale="90000"/>
          </a:bodyPr>
          <a:lstStyle/>
          <a:p>
            <a:r>
              <a:rPr lang="en-US" b="1" dirty="0" smtClean="0"/>
              <a:t>8/9b - ARE BUSINESSES EFFICIENT?</a:t>
            </a:r>
            <a:br>
              <a:rPr lang="en-US" b="1" dirty="0" smtClean="0"/>
            </a:br>
            <a:r>
              <a:rPr lang="en-US" b="1" dirty="0" smtClean="0"/>
              <a:t>Pure Competition in the Long Run</a:t>
            </a:r>
            <a:endParaRPr lang="en-US" b="1" dirty="0"/>
          </a:p>
        </p:txBody>
      </p:sp>
      <p:sp>
        <p:nvSpPr>
          <p:cNvPr id="3" name="Subtitle 2"/>
          <p:cNvSpPr>
            <a:spLocks noGrp="1"/>
          </p:cNvSpPr>
          <p:nvPr>
            <p:ph type="subTitle" idx="1"/>
          </p:nvPr>
        </p:nvSpPr>
        <p:spPr>
          <a:xfrm>
            <a:off x="609600" y="3581400"/>
            <a:ext cx="7772400" cy="2743200"/>
          </a:xfrm>
        </p:spPr>
        <p:txBody>
          <a:bodyPr>
            <a:normAutofit lnSpcReduction="10000"/>
          </a:bodyPr>
          <a:lstStyle/>
          <a:p>
            <a:pPr algn="l"/>
            <a:r>
              <a:rPr lang="en-US" b="1" dirty="0" smtClean="0">
                <a:solidFill>
                  <a:schemeClr val="tx1"/>
                </a:solidFill>
              </a:rPr>
              <a:t>This web quiz may appear as two pages on tablets and laptops.</a:t>
            </a:r>
          </a:p>
          <a:p>
            <a:pPr algn="l"/>
            <a:endParaRPr lang="en-US" sz="800" b="1" dirty="0">
              <a:solidFill>
                <a:schemeClr val="tx1"/>
              </a:solidFill>
            </a:endParaRPr>
          </a:p>
          <a:p>
            <a:pPr algn="l"/>
            <a:r>
              <a:rPr lang="en-US" b="1" dirty="0" smtClean="0">
                <a:solidFill>
                  <a:schemeClr val="tx1"/>
                </a:solidFill>
              </a:rPr>
              <a:t>I recommend that you view it as one page by clicking on the open book icon        at the bottom of the page.</a:t>
            </a:r>
          </a:p>
          <a:p>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5348" y="5105400"/>
            <a:ext cx="616272" cy="53067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2400"/>
            <a:ext cx="9144000" cy="167911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439771"/>
            <a:ext cx="9144000" cy="418229"/>
          </a:xfrm>
          <a:prstGeom prst="rect">
            <a:avLst/>
          </a:prstGeom>
        </p:spPr>
      </p:pic>
    </p:spTree>
    <p:custDataLst>
      <p:tags r:id="rId1"/>
    </p:custDataLst>
    <p:extLst>
      <p:ext uri="{BB962C8B-B14F-4D97-AF65-F5344CB8AC3E}">
        <p14:creationId xmlns:p14="http://schemas.microsoft.com/office/powerpoint/2010/main" val="2373442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76200"/>
            <a:ext cx="8176968"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 y="76200"/>
            <a:ext cx="670376" cy="1200329"/>
          </a:xfrm>
          <a:prstGeom prst="rect">
            <a:avLst/>
          </a:prstGeom>
          <a:noFill/>
        </p:spPr>
        <p:txBody>
          <a:bodyPr wrap="none" rtlCol="0">
            <a:spAutoFit/>
          </a:bodyPr>
          <a:lstStyle/>
          <a:p>
            <a:r>
              <a:rPr lang="en-US" sz="3600" b="1" dirty="0" smtClean="0"/>
              <a:t>YP</a:t>
            </a:r>
          </a:p>
          <a:p>
            <a:r>
              <a:rPr lang="en-US" sz="3600" b="1" dirty="0" smtClean="0"/>
              <a:t>16</a:t>
            </a:r>
            <a:endParaRPr lang="en-US" sz="3600" b="1" dirty="0"/>
          </a:p>
        </p:txBody>
      </p:sp>
    </p:spTree>
    <p:custDataLst>
      <p:tags r:id="rId1"/>
    </p:custDataLst>
    <p:extLst>
      <p:ext uri="{BB962C8B-B14F-4D97-AF65-F5344CB8AC3E}">
        <p14:creationId xmlns:p14="http://schemas.microsoft.com/office/powerpoint/2010/main" val="31793520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2057400"/>
            <a:ext cx="2286000" cy="2514600"/>
          </a:xfrm>
        </p:spPr>
        <p:txBody>
          <a:bodyPr>
            <a:normAutofit fontScale="92500" lnSpcReduction="10000"/>
          </a:bodyPr>
          <a:lstStyle/>
          <a:p>
            <a:pPr algn="ctr">
              <a:buNone/>
            </a:pPr>
            <a:r>
              <a:rPr lang="en-US" sz="3200" dirty="0" smtClean="0"/>
              <a:t>Pure</a:t>
            </a:r>
          </a:p>
          <a:p>
            <a:pPr algn="ctr">
              <a:buNone/>
            </a:pPr>
            <a:r>
              <a:rPr lang="en-US" sz="3200" dirty="0" smtClean="0"/>
              <a:t>Competition</a:t>
            </a:r>
          </a:p>
          <a:p>
            <a:pPr algn="ctr">
              <a:buNone/>
            </a:pPr>
            <a:r>
              <a:rPr lang="en-US" sz="3200" dirty="0" smtClean="0"/>
              <a:t>Short Run</a:t>
            </a:r>
          </a:p>
          <a:p>
            <a:pPr algn="ctr">
              <a:buNone/>
            </a:pPr>
            <a:r>
              <a:rPr lang="en-US" sz="3200" dirty="0" smtClean="0"/>
              <a:t>Earning </a:t>
            </a:r>
          </a:p>
          <a:p>
            <a:pPr algn="ctr">
              <a:buNone/>
            </a:pPr>
            <a:r>
              <a:rPr lang="en-US" sz="3200" dirty="0" smtClean="0"/>
              <a:t>Profits</a:t>
            </a:r>
          </a:p>
        </p:txBody>
      </p:sp>
      <p:sp>
        <p:nvSpPr>
          <p:cNvPr id="5" name="TextBox 4"/>
          <p:cNvSpPr txBox="1"/>
          <p:nvPr/>
        </p:nvSpPr>
        <p:spPr>
          <a:xfrm>
            <a:off x="332232" y="6019800"/>
            <a:ext cx="8610600" cy="707886"/>
          </a:xfrm>
          <a:prstGeom prst="rect">
            <a:avLst/>
          </a:prstGeom>
          <a:noFill/>
          <a:ln w="38100">
            <a:solidFill>
              <a:srgbClr val="00B0F0"/>
            </a:solidFill>
          </a:ln>
        </p:spPr>
        <p:txBody>
          <a:bodyPr wrap="square" rtlCol="0">
            <a:spAutoFit/>
          </a:bodyPr>
          <a:lstStyle/>
          <a:p>
            <a:r>
              <a:rPr lang="en-US" sz="4000" b="1" dirty="0"/>
              <a:t>8/9b Pure Competition </a:t>
            </a:r>
            <a:r>
              <a:rPr lang="en-US" sz="4000" b="1" dirty="0" smtClean="0"/>
              <a:t>in the Long </a:t>
            </a:r>
            <a:r>
              <a:rPr lang="en-US" sz="4000" b="1" dirty="0"/>
              <a:t>Run</a:t>
            </a:r>
            <a:endParaRPr lang="en-US" sz="4000" dirty="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51" y="304800"/>
            <a:ext cx="9090249"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a:spLocks noGrp="1"/>
          </p:cNvSpPr>
          <p:nvPr>
            <p:ph sz="half" idx="1"/>
          </p:nvPr>
        </p:nvSpPr>
        <p:spPr>
          <a:xfrm>
            <a:off x="3657600" y="2084832"/>
            <a:ext cx="2286000" cy="2514600"/>
          </a:xfrm>
        </p:spPr>
        <p:txBody>
          <a:bodyPr>
            <a:normAutofit fontScale="92500" lnSpcReduction="10000"/>
          </a:bodyPr>
          <a:lstStyle/>
          <a:p>
            <a:pPr algn="ctr">
              <a:buNone/>
            </a:pPr>
            <a:r>
              <a:rPr lang="en-US" sz="3200" dirty="0" smtClean="0"/>
              <a:t>Pure</a:t>
            </a:r>
          </a:p>
          <a:p>
            <a:pPr algn="ctr">
              <a:buNone/>
            </a:pPr>
            <a:r>
              <a:rPr lang="en-US" sz="3200" dirty="0" smtClean="0"/>
              <a:t>Competition</a:t>
            </a:r>
          </a:p>
          <a:p>
            <a:pPr algn="ctr">
              <a:buNone/>
            </a:pPr>
            <a:r>
              <a:rPr lang="en-US" sz="3200" dirty="0" smtClean="0"/>
              <a:t>Short Run</a:t>
            </a:r>
          </a:p>
          <a:p>
            <a:pPr algn="ctr">
              <a:buNone/>
            </a:pPr>
            <a:r>
              <a:rPr lang="en-US" sz="3200" dirty="0" smtClean="0"/>
              <a:t>Earning </a:t>
            </a:r>
          </a:p>
          <a:p>
            <a:pPr algn="ctr">
              <a:buNone/>
            </a:pPr>
            <a:r>
              <a:rPr lang="en-US" sz="3200" dirty="0" smtClean="0"/>
              <a:t>Losses</a:t>
            </a:r>
          </a:p>
        </p:txBody>
      </p:sp>
      <p:sp>
        <p:nvSpPr>
          <p:cNvPr id="7" name="Content Placeholder 2"/>
          <p:cNvSpPr>
            <a:spLocks noGrp="1"/>
          </p:cNvSpPr>
          <p:nvPr>
            <p:ph sz="half" idx="1"/>
          </p:nvPr>
        </p:nvSpPr>
        <p:spPr>
          <a:xfrm>
            <a:off x="6656832" y="2093976"/>
            <a:ext cx="2286000" cy="2514600"/>
          </a:xfrm>
        </p:spPr>
        <p:txBody>
          <a:bodyPr>
            <a:normAutofit fontScale="92500" lnSpcReduction="10000"/>
          </a:bodyPr>
          <a:lstStyle/>
          <a:p>
            <a:pPr algn="ctr">
              <a:buNone/>
            </a:pPr>
            <a:r>
              <a:rPr lang="en-US" sz="3200" dirty="0" smtClean="0"/>
              <a:t>Pure</a:t>
            </a:r>
          </a:p>
          <a:p>
            <a:pPr algn="ctr">
              <a:buNone/>
            </a:pPr>
            <a:r>
              <a:rPr lang="en-US" sz="3200" dirty="0" smtClean="0"/>
              <a:t>Competition</a:t>
            </a:r>
          </a:p>
          <a:p>
            <a:pPr algn="ctr">
              <a:buNone/>
            </a:pPr>
            <a:r>
              <a:rPr lang="en-US" sz="3200" dirty="0" smtClean="0"/>
              <a:t>Short Run</a:t>
            </a:r>
          </a:p>
          <a:p>
            <a:pPr algn="ctr">
              <a:buNone/>
            </a:pPr>
            <a:r>
              <a:rPr lang="en-US" sz="3200" dirty="0" smtClean="0"/>
              <a:t>Shut Down </a:t>
            </a:r>
          </a:p>
          <a:p>
            <a:pPr algn="ctr">
              <a:buNone/>
            </a:pPr>
            <a:r>
              <a:rPr lang="en-US" sz="3200" dirty="0" smtClean="0"/>
              <a:t>Losses = TFC</a:t>
            </a:r>
          </a:p>
        </p:txBody>
      </p:sp>
    </p:spTree>
    <p:custDataLst>
      <p:tags r:id="rId1"/>
    </p:custDataLst>
    <p:extLst>
      <p:ext uri="{BB962C8B-B14F-4D97-AF65-F5344CB8AC3E}">
        <p14:creationId xmlns:p14="http://schemas.microsoft.com/office/powerpoint/2010/main" val="17383567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8288"/>
            <a:ext cx="8610600" cy="563832"/>
          </a:xfrm>
        </p:spPr>
        <p:txBody>
          <a:bodyPr>
            <a:normAutofit lnSpcReduction="10000"/>
          </a:bodyPr>
          <a:lstStyle/>
          <a:p>
            <a:pPr algn="ctr">
              <a:buNone/>
            </a:pPr>
            <a:r>
              <a:rPr lang="en-US" sz="3200" b="1" dirty="0" smtClean="0"/>
              <a:t>So what would happen in the long Run if:</a:t>
            </a:r>
          </a:p>
          <a:p>
            <a:pPr>
              <a:buNone/>
            </a:pPr>
            <a:endParaRPr lang="en-US" sz="3200"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1741932" y="582120"/>
            <a:ext cx="5791200" cy="2667048"/>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2066557" y="3581400"/>
            <a:ext cx="5141949" cy="2362200"/>
          </a:xfrm>
          <a:prstGeom prst="rect">
            <a:avLst/>
          </a:prstGeom>
        </p:spPr>
      </p:pic>
      <p:sp>
        <p:nvSpPr>
          <p:cNvPr id="2" name="TextBox 1"/>
          <p:cNvSpPr txBox="1"/>
          <p:nvPr/>
        </p:nvSpPr>
        <p:spPr>
          <a:xfrm>
            <a:off x="609600" y="6248400"/>
            <a:ext cx="8305800" cy="954107"/>
          </a:xfrm>
          <a:prstGeom prst="rect">
            <a:avLst/>
          </a:prstGeom>
          <a:noFill/>
        </p:spPr>
        <p:txBody>
          <a:bodyPr wrap="square" rtlCol="0">
            <a:spAutoFit/>
          </a:bodyPr>
          <a:lstStyle/>
          <a:p>
            <a:r>
              <a:rPr lang="en-US" sz="2800" b="1" dirty="0"/>
              <a:t>YP 17: The Long Run Adjustment Process – Pure Comp.</a:t>
            </a:r>
          </a:p>
          <a:p>
            <a:endParaRPr lang="en-US" sz="2800" dirty="0"/>
          </a:p>
        </p:txBody>
      </p:sp>
      <p:sp>
        <p:nvSpPr>
          <p:cNvPr id="7" name="TextBox 6"/>
          <p:cNvSpPr txBox="1"/>
          <p:nvPr/>
        </p:nvSpPr>
        <p:spPr>
          <a:xfrm>
            <a:off x="149352" y="603456"/>
            <a:ext cx="1589532" cy="4616648"/>
          </a:xfrm>
          <a:prstGeom prst="rect">
            <a:avLst/>
          </a:prstGeom>
          <a:noFill/>
        </p:spPr>
        <p:txBody>
          <a:bodyPr wrap="square" rtlCol="0">
            <a:spAutoFit/>
          </a:bodyPr>
          <a:lstStyle/>
          <a:p>
            <a:r>
              <a:rPr lang="en-US" sz="2800" dirty="0" smtClean="0"/>
              <a:t>Firms are earning short run profits:</a:t>
            </a:r>
          </a:p>
          <a:p>
            <a:endParaRPr lang="en-US" sz="2800" dirty="0"/>
          </a:p>
          <a:p>
            <a:endParaRPr lang="en-US" sz="2800" dirty="0" smtClean="0"/>
          </a:p>
          <a:p>
            <a:r>
              <a:rPr lang="en-US" sz="1400" dirty="0" smtClean="0"/>
              <a:t>  </a:t>
            </a:r>
            <a:endParaRPr lang="en-US" sz="1400" dirty="0"/>
          </a:p>
          <a:p>
            <a:r>
              <a:rPr lang="en-US" sz="2800" dirty="0" smtClean="0"/>
              <a:t>Firms are learning short run losses:</a:t>
            </a:r>
          </a:p>
        </p:txBody>
      </p:sp>
      <p:cxnSp>
        <p:nvCxnSpPr>
          <p:cNvPr id="9" name="Straight Connector 8"/>
          <p:cNvCxnSpPr/>
          <p:nvPr/>
        </p:nvCxnSpPr>
        <p:spPr>
          <a:xfrm>
            <a:off x="609600" y="3249168"/>
            <a:ext cx="7543800" cy="0"/>
          </a:xfrm>
          <a:prstGeom prst="line">
            <a:avLst/>
          </a:prstGeom>
          <a:ln w="5715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746347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8288"/>
            <a:ext cx="8610600" cy="563832"/>
          </a:xfrm>
        </p:spPr>
        <p:txBody>
          <a:bodyPr>
            <a:normAutofit fontScale="92500"/>
          </a:bodyPr>
          <a:lstStyle/>
          <a:p>
            <a:pPr>
              <a:buNone/>
            </a:pPr>
            <a:r>
              <a:rPr lang="en-US" sz="3200" b="1" dirty="0" smtClean="0"/>
              <a:t>YP 17: The Long Run Adjustment Process – SR Profits</a:t>
            </a:r>
          </a:p>
          <a:p>
            <a:pPr>
              <a:buNone/>
            </a:pPr>
            <a:endParaRPr lang="en-US" sz="3200" dirty="0"/>
          </a:p>
        </p:txBody>
      </p:sp>
      <p:pic>
        <p:nvPicPr>
          <p:cNvPr id="7" name="Picture 2" descr="C:\Users\mhealy\OneDrive for Business\web\ecogif\purecomp\pclradjusprofitadjus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124200"/>
            <a:ext cx="7773580" cy="3581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7666" y="685799"/>
            <a:ext cx="8232648" cy="2246769"/>
          </a:xfrm>
          <a:prstGeom prst="rect">
            <a:avLst/>
          </a:prstGeom>
          <a:noFill/>
        </p:spPr>
        <p:txBody>
          <a:bodyPr wrap="square" rtlCol="0">
            <a:spAutoFit/>
          </a:bodyPr>
          <a:lstStyle/>
          <a:p>
            <a:r>
              <a:rPr lang="en-US" sz="2800" dirty="0" smtClean="0"/>
              <a:t>If firms are earning short run profits then new firms will enter the industry (remember there are no barriers to entry).  New firms would cause the supply to increase (number of producers goes up) and cause the price to go down eliminating the profits</a:t>
            </a:r>
          </a:p>
        </p:txBody>
      </p:sp>
    </p:spTree>
    <p:custDataLst>
      <p:tags r:id="rId1"/>
    </p:custDataLst>
    <p:extLst>
      <p:ext uri="{BB962C8B-B14F-4D97-AF65-F5344CB8AC3E}">
        <p14:creationId xmlns:p14="http://schemas.microsoft.com/office/powerpoint/2010/main" val="31460655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8288"/>
            <a:ext cx="8610600" cy="563832"/>
          </a:xfrm>
        </p:spPr>
        <p:txBody>
          <a:bodyPr>
            <a:normAutofit fontScale="92500"/>
          </a:bodyPr>
          <a:lstStyle/>
          <a:p>
            <a:pPr>
              <a:buNone/>
            </a:pPr>
            <a:r>
              <a:rPr lang="en-US" sz="3200" b="1" dirty="0" smtClean="0"/>
              <a:t>YP 17: The Long Run Adjustment Process – SR Losses</a:t>
            </a:r>
          </a:p>
          <a:p>
            <a:pPr>
              <a:buNone/>
            </a:pPr>
            <a:endParaRPr lang="en-US" sz="3200" dirty="0"/>
          </a:p>
        </p:txBody>
      </p:sp>
      <p:pic>
        <p:nvPicPr>
          <p:cNvPr id="16386" name="Picture 2" descr="C:\Users\mhealy\OneDrive for Business\web\ecogif\purecomp\pclradjuslossadjus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714" y="2667000"/>
            <a:ext cx="8311920" cy="38195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7666" y="685799"/>
            <a:ext cx="8232648" cy="1815882"/>
          </a:xfrm>
          <a:prstGeom prst="rect">
            <a:avLst/>
          </a:prstGeom>
          <a:noFill/>
        </p:spPr>
        <p:txBody>
          <a:bodyPr wrap="square" rtlCol="0">
            <a:spAutoFit/>
          </a:bodyPr>
          <a:lstStyle/>
          <a:p>
            <a:r>
              <a:rPr lang="en-US" sz="2800" dirty="0" smtClean="0"/>
              <a:t>If firms are earning short run losses then firms will leave the industry  The decrease in the number of producers would cause the supply to and cause the price to go up eliminating the </a:t>
            </a:r>
            <a:r>
              <a:rPr lang="en-US" sz="2800" dirty="0" err="1" smtClean="0"/>
              <a:t>lossess</a:t>
            </a:r>
            <a:endParaRPr lang="en-US" sz="2800" dirty="0" smtClean="0"/>
          </a:p>
        </p:txBody>
      </p:sp>
    </p:spTree>
    <p:custDataLst>
      <p:tags r:id="rId1"/>
    </p:custDataLst>
    <p:extLst>
      <p:ext uri="{BB962C8B-B14F-4D97-AF65-F5344CB8AC3E}">
        <p14:creationId xmlns:p14="http://schemas.microsoft.com/office/powerpoint/2010/main" val="13157215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mhealy\OneDrive for Business\web\ecogif\purecomp\pclradjusbothlin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2191"/>
            <a:ext cx="6019800" cy="6707777"/>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sz="half" idx="1"/>
          </p:nvPr>
        </p:nvSpPr>
        <p:spPr>
          <a:xfrm>
            <a:off x="152400" y="304800"/>
            <a:ext cx="2438400" cy="5821363"/>
          </a:xfrm>
        </p:spPr>
        <p:txBody>
          <a:bodyPr/>
          <a:lstStyle/>
          <a:p>
            <a:pPr marL="0" indent="0">
              <a:buNone/>
            </a:pPr>
            <a:r>
              <a:rPr lang="en-US" b="1" dirty="0" smtClean="0"/>
              <a:t>The Long run Adjustment Process:</a:t>
            </a:r>
          </a:p>
          <a:p>
            <a:pPr marL="0" indent="0">
              <a:buNone/>
            </a:pPr>
            <a:r>
              <a:rPr lang="en-US" dirty="0" smtClean="0"/>
              <a:t>Pure</a:t>
            </a:r>
          </a:p>
          <a:p>
            <a:pPr marL="0" indent="0">
              <a:buNone/>
            </a:pPr>
            <a:r>
              <a:rPr lang="en-US" dirty="0" smtClean="0"/>
              <a:t>Competition</a:t>
            </a:r>
          </a:p>
          <a:p>
            <a:pPr marL="0" indent="0">
              <a:buNone/>
            </a:pPr>
            <a:endParaRPr lang="en-US" dirty="0"/>
          </a:p>
        </p:txBody>
      </p:sp>
    </p:spTree>
    <p:custDataLst>
      <p:tags r:id="rId1"/>
    </p:custDataLst>
    <p:extLst>
      <p:ext uri="{BB962C8B-B14F-4D97-AF65-F5344CB8AC3E}">
        <p14:creationId xmlns:p14="http://schemas.microsoft.com/office/powerpoint/2010/main" val="19926853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8288"/>
            <a:ext cx="8610600" cy="1124712"/>
          </a:xfrm>
        </p:spPr>
        <p:txBody>
          <a:bodyPr>
            <a:normAutofit fontScale="77500" lnSpcReduction="20000"/>
          </a:bodyPr>
          <a:lstStyle/>
          <a:p>
            <a:pPr algn="ctr">
              <a:buNone/>
            </a:pPr>
            <a:r>
              <a:rPr lang="en-US" sz="3200" b="1" dirty="0"/>
              <a:t>This long run adjustment process will stop when there are no profits or no losses</a:t>
            </a:r>
            <a:r>
              <a:rPr lang="en-US" sz="3200" b="1" dirty="0" smtClean="0"/>
              <a:t>.</a:t>
            </a:r>
          </a:p>
          <a:p>
            <a:pPr algn="ctr">
              <a:buNone/>
            </a:pPr>
            <a:r>
              <a:rPr lang="en-US" sz="3200" dirty="0" smtClean="0"/>
              <a:t>YP 18 # 5 or YP 70</a:t>
            </a:r>
            <a:endParaRPr lang="en-US" sz="3200" b="1" dirty="0" smtClean="0"/>
          </a:p>
        </p:txBody>
      </p:sp>
      <p:sp>
        <p:nvSpPr>
          <p:cNvPr id="5" name="TextBox 4"/>
          <p:cNvSpPr txBox="1"/>
          <p:nvPr/>
        </p:nvSpPr>
        <p:spPr>
          <a:xfrm>
            <a:off x="332232" y="6019800"/>
            <a:ext cx="8610600" cy="707886"/>
          </a:xfrm>
          <a:prstGeom prst="rect">
            <a:avLst/>
          </a:prstGeom>
          <a:noFill/>
          <a:ln w="38100">
            <a:solidFill>
              <a:srgbClr val="00B0F0"/>
            </a:solidFill>
          </a:ln>
        </p:spPr>
        <p:txBody>
          <a:bodyPr wrap="square" rtlCol="0">
            <a:spAutoFit/>
          </a:bodyPr>
          <a:lstStyle/>
          <a:p>
            <a:r>
              <a:rPr lang="en-US" sz="4000" b="1" dirty="0"/>
              <a:t>8/9b Pure Competition </a:t>
            </a:r>
            <a:r>
              <a:rPr lang="en-US" sz="4000" b="1" dirty="0" smtClean="0"/>
              <a:t>in the Long </a:t>
            </a:r>
            <a:r>
              <a:rPr lang="en-US" sz="4000" b="1" dirty="0"/>
              <a:t>Run</a:t>
            </a:r>
            <a:endParaRPr lang="en-US" sz="4000" dirty="0"/>
          </a:p>
        </p:txBody>
      </p:sp>
      <p:pic>
        <p:nvPicPr>
          <p:cNvPr id="12290" name="Picture 2" descr="http://www2.harpercollege.edu/mhealy/ecogif/purecomp/pclrequi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24000"/>
            <a:ext cx="5970961" cy="4191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494892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8288"/>
            <a:ext cx="8610600" cy="5696712"/>
          </a:xfrm>
        </p:spPr>
        <p:txBody>
          <a:bodyPr>
            <a:normAutofit/>
          </a:bodyPr>
          <a:lstStyle/>
          <a:p>
            <a:pPr algn="ctr">
              <a:buNone/>
            </a:pPr>
            <a:r>
              <a:rPr lang="en-US" sz="3200" b="1" u="sng" dirty="0" smtClean="0"/>
              <a:t>Pure Competition and Efficiency</a:t>
            </a:r>
          </a:p>
          <a:p>
            <a:pPr>
              <a:buNone/>
            </a:pPr>
            <a:r>
              <a:rPr lang="en-US" sz="3200" b="1" dirty="0" err="1" smtClean="0"/>
              <a:t>Alloc</a:t>
            </a:r>
            <a:r>
              <a:rPr lang="en-US" sz="3200" b="1" dirty="0" smtClean="0"/>
              <a:t>. Efficiency – YES – see next slide</a:t>
            </a:r>
          </a:p>
          <a:p>
            <a:pPr>
              <a:buNone/>
            </a:pPr>
            <a:r>
              <a:rPr lang="en-US" sz="3200" b="1" dirty="0" smtClean="0"/>
              <a:t>Prod Efficiency – YES – see next slide</a:t>
            </a:r>
          </a:p>
          <a:p>
            <a:pPr>
              <a:buNone/>
            </a:pPr>
            <a:r>
              <a:rPr lang="en-US" sz="3200" dirty="0" smtClean="0"/>
              <a:t>X-Efficiency – YES</a:t>
            </a:r>
          </a:p>
          <a:p>
            <a:pPr>
              <a:buNone/>
            </a:pPr>
            <a:r>
              <a:rPr lang="en-US" sz="3200" dirty="0"/>
              <a:t>Dynamic Efficiency - NO</a:t>
            </a:r>
          </a:p>
          <a:p>
            <a:pPr>
              <a:buNone/>
            </a:pPr>
            <a:endParaRPr lang="en-US" sz="3200" b="1" dirty="0" smtClean="0"/>
          </a:p>
          <a:p>
            <a:pPr>
              <a:buNone/>
            </a:pPr>
            <a:endParaRPr lang="en-US" sz="3200" b="1" dirty="0" smtClean="0"/>
          </a:p>
          <a:p>
            <a:pPr>
              <a:buNone/>
            </a:pPr>
            <a:endParaRPr lang="en-US" sz="3200" dirty="0"/>
          </a:p>
        </p:txBody>
      </p:sp>
      <p:sp>
        <p:nvSpPr>
          <p:cNvPr id="5" name="TextBox 4"/>
          <p:cNvSpPr txBox="1"/>
          <p:nvPr/>
        </p:nvSpPr>
        <p:spPr>
          <a:xfrm>
            <a:off x="332232" y="6019800"/>
            <a:ext cx="8610600" cy="707886"/>
          </a:xfrm>
          <a:prstGeom prst="rect">
            <a:avLst/>
          </a:prstGeom>
          <a:noFill/>
          <a:ln w="38100">
            <a:solidFill>
              <a:srgbClr val="00B0F0"/>
            </a:solidFill>
          </a:ln>
        </p:spPr>
        <p:txBody>
          <a:bodyPr wrap="square" rtlCol="0">
            <a:spAutoFit/>
          </a:bodyPr>
          <a:lstStyle/>
          <a:p>
            <a:r>
              <a:rPr lang="en-US" sz="4000" b="1" dirty="0"/>
              <a:t>8/9b Pure Competition </a:t>
            </a:r>
            <a:r>
              <a:rPr lang="en-US" sz="4000" b="1" dirty="0" smtClean="0"/>
              <a:t>in the Long </a:t>
            </a:r>
            <a:r>
              <a:rPr lang="en-US" sz="4000" b="1" dirty="0"/>
              <a:t>Run</a:t>
            </a:r>
            <a:endParaRPr lang="en-US" sz="4000" dirty="0"/>
          </a:p>
        </p:txBody>
      </p:sp>
    </p:spTree>
    <p:custDataLst>
      <p:tags r:id="rId1"/>
    </p:custDataLst>
    <p:extLst>
      <p:ext uri="{BB962C8B-B14F-4D97-AF65-F5344CB8AC3E}">
        <p14:creationId xmlns:p14="http://schemas.microsoft.com/office/powerpoint/2010/main" val="31012334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8288"/>
            <a:ext cx="8610600" cy="1124712"/>
          </a:xfrm>
        </p:spPr>
        <p:txBody>
          <a:bodyPr>
            <a:normAutofit lnSpcReduction="10000"/>
          </a:bodyPr>
          <a:lstStyle/>
          <a:p>
            <a:pPr algn="ctr">
              <a:buNone/>
            </a:pPr>
            <a:r>
              <a:rPr lang="en-US" sz="3200" b="1" dirty="0" smtClean="0"/>
              <a:t>The Long Run Equilibrium – Pure Comp.</a:t>
            </a:r>
          </a:p>
          <a:p>
            <a:pPr algn="ctr">
              <a:buNone/>
            </a:pPr>
            <a:r>
              <a:rPr lang="en-US" sz="3200" dirty="0" smtClean="0"/>
              <a:t>YP 18 # 5 or YP 70</a:t>
            </a:r>
            <a:endParaRPr lang="en-US" sz="3200" b="1" dirty="0" smtClean="0"/>
          </a:p>
        </p:txBody>
      </p:sp>
      <p:sp>
        <p:nvSpPr>
          <p:cNvPr id="5" name="TextBox 4"/>
          <p:cNvSpPr txBox="1"/>
          <p:nvPr/>
        </p:nvSpPr>
        <p:spPr>
          <a:xfrm>
            <a:off x="332232" y="6019800"/>
            <a:ext cx="8610600" cy="707886"/>
          </a:xfrm>
          <a:prstGeom prst="rect">
            <a:avLst/>
          </a:prstGeom>
          <a:noFill/>
          <a:ln w="38100">
            <a:solidFill>
              <a:srgbClr val="00B0F0"/>
            </a:solidFill>
          </a:ln>
        </p:spPr>
        <p:txBody>
          <a:bodyPr wrap="square" rtlCol="0">
            <a:spAutoFit/>
          </a:bodyPr>
          <a:lstStyle/>
          <a:p>
            <a:r>
              <a:rPr lang="en-US" sz="4000" b="1" dirty="0"/>
              <a:t>8/9b Pure Competition </a:t>
            </a:r>
            <a:r>
              <a:rPr lang="en-US" sz="4000" b="1" dirty="0" smtClean="0"/>
              <a:t>in the Long </a:t>
            </a:r>
            <a:r>
              <a:rPr lang="en-US" sz="4000" b="1" dirty="0"/>
              <a:t>Run</a:t>
            </a:r>
            <a:endParaRPr lang="en-US" sz="4000" dirty="0"/>
          </a:p>
        </p:txBody>
      </p:sp>
      <p:pic>
        <p:nvPicPr>
          <p:cNvPr id="12290" name="Picture 2" descr="http://www2.harpercollege.edu/mhealy/ecogif/purecomp/pclrequi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71" y="1219200"/>
            <a:ext cx="5970961" cy="4191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914400"/>
            <a:ext cx="2209800" cy="5016758"/>
          </a:xfrm>
          <a:prstGeom prst="rect">
            <a:avLst/>
          </a:prstGeom>
          <a:noFill/>
        </p:spPr>
        <p:txBody>
          <a:bodyPr wrap="square" rtlCol="0">
            <a:spAutoFit/>
          </a:bodyPr>
          <a:lstStyle/>
          <a:p>
            <a:r>
              <a:rPr lang="en-US" sz="2000" b="1" dirty="0" smtClean="0"/>
              <a:t>Find on the graph:</a:t>
            </a:r>
            <a:r>
              <a:rPr lang="en-US" sz="2000" dirty="0" smtClean="0"/>
              <a:t/>
            </a:r>
            <a:br>
              <a:rPr lang="en-US" sz="2000" dirty="0" smtClean="0"/>
            </a:br>
            <a:r>
              <a:rPr lang="en-US" sz="1000" dirty="0" smtClean="0"/>
              <a:t>   </a:t>
            </a:r>
          </a:p>
          <a:p>
            <a:pPr marL="342900" indent="-342900">
              <a:buAutoNum type="arabicParenBoth"/>
            </a:pPr>
            <a:r>
              <a:rPr lang="en-US" sz="2000" dirty="0" smtClean="0"/>
              <a:t>profit maximizing quantity, </a:t>
            </a:r>
          </a:p>
          <a:p>
            <a:pPr marL="342900" indent="-342900">
              <a:buAutoNum type="arabicParenBoth"/>
            </a:pPr>
            <a:r>
              <a:rPr lang="en-US" sz="2000" dirty="0" err="1" smtClean="0"/>
              <a:t>allocatively</a:t>
            </a:r>
            <a:r>
              <a:rPr lang="en-US" sz="2000" dirty="0" smtClean="0"/>
              <a:t> </a:t>
            </a:r>
            <a:r>
              <a:rPr lang="en-US" sz="2000" dirty="0"/>
              <a:t>efficient quantity, and the </a:t>
            </a:r>
            <a:endParaRPr lang="en-US" sz="2000" dirty="0" smtClean="0"/>
          </a:p>
          <a:p>
            <a:pPr marL="342900" indent="-342900">
              <a:buAutoNum type="arabicParenBoth"/>
            </a:pPr>
            <a:r>
              <a:rPr lang="en-US" sz="2000" dirty="0" smtClean="0"/>
              <a:t>productively </a:t>
            </a:r>
            <a:r>
              <a:rPr lang="en-US" sz="2000" dirty="0"/>
              <a:t>efficient quantity </a:t>
            </a:r>
            <a:endParaRPr lang="en-US" sz="2000" dirty="0" smtClean="0"/>
          </a:p>
          <a:p>
            <a:r>
              <a:rPr lang="en-US" sz="1000" dirty="0" smtClean="0"/>
              <a:t>    </a:t>
            </a:r>
            <a:endParaRPr lang="en-US" sz="1000" dirty="0"/>
          </a:p>
          <a:p>
            <a:r>
              <a:rPr lang="en-US" sz="2000" dirty="0" smtClean="0"/>
              <a:t>Write </a:t>
            </a:r>
            <a:r>
              <a:rPr lang="en-US" sz="2000" dirty="0"/>
              <a:t>the rules (formulas) that you used to find </a:t>
            </a:r>
            <a:r>
              <a:rPr lang="en-US" sz="2000" dirty="0" smtClean="0"/>
              <a:t>each (YP 16 – next slide)</a:t>
            </a:r>
            <a:endParaRPr lang="en-US" sz="2000" dirty="0"/>
          </a:p>
        </p:txBody>
      </p:sp>
    </p:spTree>
    <p:custDataLst>
      <p:tags r:id="rId1"/>
    </p:custDataLst>
    <p:extLst>
      <p:ext uri="{BB962C8B-B14F-4D97-AF65-F5344CB8AC3E}">
        <p14:creationId xmlns:p14="http://schemas.microsoft.com/office/powerpoint/2010/main" val="9169743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76200"/>
            <a:ext cx="8176968"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 y="76200"/>
            <a:ext cx="670376" cy="1200329"/>
          </a:xfrm>
          <a:prstGeom prst="rect">
            <a:avLst/>
          </a:prstGeom>
          <a:noFill/>
        </p:spPr>
        <p:txBody>
          <a:bodyPr wrap="none" rtlCol="0">
            <a:spAutoFit/>
          </a:bodyPr>
          <a:lstStyle/>
          <a:p>
            <a:r>
              <a:rPr lang="en-US" sz="3600" b="1" dirty="0" smtClean="0"/>
              <a:t>YP</a:t>
            </a:r>
          </a:p>
          <a:p>
            <a:r>
              <a:rPr lang="en-US" sz="3600" b="1" dirty="0" smtClean="0"/>
              <a:t>16</a:t>
            </a:r>
            <a:endParaRPr lang="en-US" sz="3600" b="1" dirty="0"/>
          </a:p>
        </p:txBody>
      </p:sp>
    </p:spTree>
    <p:custDataLst>
      <p:tags r:id="rId1"/>
    </p:custDataLst>
    <p:extLst>
      <p:ext uri="{BB962C8B-B14F-4D97-AF65-F5344CB8AC3E}">
        <p14:creationId xmlns:p14="http://schemas.microsoft.com/office/powerpoint/2010/main" val="1181758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676400"/>
            <a:ext cx="8305800" cy="3962400"/>
          </a:xfrm>
        </p:spPr>
        <p:txBody>
          <a:bodyPr>
            <a:normAutofit/>
          </a:bodyPr>
          <a:lstStyle/>
          <a:p>
            <a:pPr lvl="1" algn="l">
              <a:buFont typeface="Arial" pitchFamily="34" charset="0"/>
              <a:buChar char="•"/>
            </a:pPr>
            <a:r>
              <a:rPr lang="en-US" sz="4000" dirty="0" smtClean="0">
                <a:solidFill>
                  <a:schemeClr val="tx1"/>
                </a:solidFill>
              </a:rPr>
              <a:t> Long Run Equilibrium</a:t>
            </a:r>
          </a:p>
          <a:p>
            <a:pPr lvl="1" algn="l">
              <a:buFont typeface="Arial" pitchFamily="34" charset="0"/>
              <a:buChar char="•"/>
            </a:pPr>
            <a:r>
              <a:rPr lang="en-US" sz="4000" dirty="0" smtClean="0">
                <a:solidFill>
                  <a:schemeClr val="tx1"/>
                </a:solidFill>
              </a:rPr>
              <a:t> Pure Competition and Efficiency</a:t>
            </a:r>
          </a:p>
          <a:p>
            <a:pPr lvl="1" algn="l">
              <a:buFont typeface="Arial" pitchFamily="34" charset="0"/>
              <a:buChar char="•"/>
            </a:pPr>
            <a:r>
              <a:rPr lang="en-US" sz="4000" dirty="0" smtClean="0">
                <a:solidFill>
                  <a:schemeClr val="tx1"/>
                </a:solidFill>
              </a:rPr>
              <a:t> Marginal Cost Pricing</a:t>
            </a:r>
            <a:endParaRPr lang="en-US" sz="4000" dirty="0">
              <a:solidFill>
                <a:schemeClr val="tx1"/>
              </a:solidFill>
            </a:endParaRPr>
          </a:p>
        </p:txBody>
      </p:sp>
      <p:sp>
        <p:nvSpPr>
          <p:cNvPr id="5" name="Title 1"/>
          <p:cNvSpPr txBox="1">
            <a:spLocks/>
          </p:cNvSpPr>
          <p:nvPr/>
        </p:nvSpPr>
        <p:spPr>
          <a:xfrm>
            <a:off x="685800" y="990600"/>
            <a:ext cx="7772400" cy="762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ARE BUSINESSES EFFICIENT?</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Box 3"/>
          <p:cNvSpPr txBox="1"/>
          <p:nvPr/>
        </p:nvSpPr>
        <p:spPr>
          <a:xfrm>
            <a:off x="266700" y="152400"/>
            <a:ext cx="8610600" cy="707886"/>
          </a:xfrm>
          <a:prstGeom prst="rect">
            <a:avLst/>
          </a:prstGeom>
          <a:noFill/>
          <a:ln w="38100">
            <a:solidFill>
              <a:srgbClr val="00B0F0"/>
            </a:solidFill>
          </a:ln>
        </p:spPr>
        <p:txBody>
          <a:bodyPr wrap="square" rtlCol="0">
            <a:spAutoFit/>
          </a:bodyPr>
          <a:lstStyle/>
          <a:p>
            <a:r>
              <a:rPr lang="en-US" sz="4000" b="1" dirty="0"/>
              <a:t>8/9b Pure Competition </a:t>
            </a:r>
            <a:r>
              <a:rPr lang="en-US" sz="4000" b="1" dirty="0" smtClean="0"/>
              <a:t>in the Long </a:t>
            </a:r>
            <a:r>
              <a:rPr lang="en-US" sz="4000" b="1" dirty="0"/>
              <a:t>Run</a:t>
            </a:r>
            <a:endParaRPr lang="en-US" sz="4000" dirty="0"/>
          </a:p>
        </p:txBody>
      </p:sp>
    </p:spTree>
    <p:custDataLst>
      <p:tags r:id="rId1"/>
    </p:custDataLst>
    <p:extLst>
      <p:ext uri="{BB962C8B-B14F-4D97-AF65-F5344CB8AC3E}">
        <p14:creationId xmlns:p14="http://schemas.microsoft.com/office/powerpoint/2010/main" val="11030958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8288"/>
            <a:ext cx="8610600" cy="5696712"/>
          </a:xfrm>
        </p:spPr>
        <p:txBody>
          <a:bodyPr>
            <a:normAutofit fontScale="85000" lnSpcReduction="10000"/>
          </a:bodyPr>
          <a:lstStyle/>
          <a:p>
            <a:pPr>
              <a:buNone/>
            </a:pPr>
            <a:r>
              <a:rPr lang="en-US" sz="3200" b="1" dirty="0" smtClean="0"/>
              <a:t>The </a:t>
            </a:r>
            <a:r>
              <a:rPr lang="en-US" sz="3200" b="1" dirty="0"/>
              <a:t>Long Run Adjustment Process – Pure Comp.</a:t>
            </a:r>
          </a:p>
          <a:p>
            <a:pPr>
              <a:buNone/>
            </a:pPr>
            <a:endParaRPr lang="en-US" sz="3200" b="1" dirty="0" smtClean="0"/>
          </a:p>
          <a:p>
            <a:pPr>
              <a:buNone/>
            </a:pPr>
            <a:r>
              <a:rPr lang="en-US" sz="3200" b="1" dirty="0" err="1" smtClean="0"/>
              <a:t>MicWebApp</a:t>
            </a:r>
            <a:r>
              <a:rPr lang="en-US" sz="3200" b="1" dirty="0" smtClean="0"/>
              <a:t> 8/9b - SOMETHING INTERESTING</a:t>
            </a:r>
          </a:p>
          <a:p>
            <a:pPr>
              <a:buNone/>
            </a:pPr>
            <a:endParaRPr lang="en-US" sz="3200" b="1" dirty="0"/>
          </a:p>
          <a:p>
            <a:pPr algn="just">
              <a:buNone/>
            </a:pPr>
            <a:r>
              <a:rPr lang="en-US" sz="3200" dirty="0"/>
              <a:t> Why will purely competitive firms always earn </a:t>
            </a:r>
            <a:r>
              <a:rPr lang="en-US" sz="3200" dirty="0" smtClean="0"/>
              <a:t>zero economic </a:t>
            </a:r>
            <a:r>
              <a:rPr lang="en-US" sz="3200" dirty="0"/>
              <a:t>profits (called normal profits) in the long run?</a:t>
            </a:r>
          </a:p>
          <a:p>
            <a:pPr algn="just">
              <a:buFontTx/>
              <a:buChar char="-"/>
            </a:pPr>
            <a:r>
              <a:rPr lang="en-US" sz="3200" dirty="0" smtClean="0"/>
              <a:t>ANSWER</a:t>
            </a:r>
            <a:r>
              <a:rPr lang="en-US" sz="3200" dirty="0"/>
              <a:t>: because there are no barriers to </a:t>
            </a:r>
            <a:r>
              <a:rPr lang="en-US" sz="3200" dirty="0" smtClean="0"/>
              <a:t>entry</a:t>
            </a:r>
          </a:p>
          <a:p>
            <a:pPr algn="just">
              <a:buFontTx/>
              <a:buChar char="-"/>
            </a:pPr>
            <a:endParaRPr lang="en-US" sz="3200" dirty="0"/>
          </a:p>
          <a:p>
            <a:pPr algn="just">
              <a:buNone/>
            </a:pPr>
            <a:r>
              <a:rPr lang="en-US" sz="3200" dirty="0"/>
              <a:t>Why are zero economic profits good (or at least OK)?</a:t>
            </a:r>
          </a:p>
          <a:p>
            <a:pPr algn="just">
              <a:buNone/>
            </a:pPr>
            <a:r>
              <a:rPr lang="en-US" sz="3200" dirty="0" smtClean="0"/>
              <a:t>- </a:t>
            </a:r>
            <a:r>
              <a:rPr lang="en-US" sz="3200" dirty="0"/>
              <a:t>ANSWER: because economists include </a:t>
            </a:r>
            <a:r>
              <a:rPr lang="en-US" sz="3200" dirty="0" smtClean="0"/>
              <a:t>implicit </a:t>
            </a:r>
            <a:r>
              <a:rPr lang="en-US" sz="3200" dirty="0"/>
              <a:t>costs when they calculate total costs (i.e. you pay yourself as much as you could have made in your next best opportunity).</a:t>
            </a:r>
          </a:p>
        </p:txBody>
      </p:sp>
      <p:sp>
        <p:nvSpPr>
          <p:cNvPr id="5" name="TextBox 4"/>
          <p:cNvSpPr txBox="1"/>
          <p:nvPr/>
        </p:nvSpPr>
        <p:spPr>
          <a:xfrm>
            <a:off x="332232" y="6019800"/>
            <a:ext cx="8610600" cy="707886"/>
          </a:xfrm>
          <a:prstGeom prst="rect">
            <a:avLst/>
          </a:prstGeom>
          <a:noFill/>
          <a:ln w="38100">
            <a:solidFill>
              <a:srgbClr val="00B0F0"/>
            </a:solidFill>
          </a:ln>
        </p:spPr>
        <p:txBody>
          <a:bodyPr wrap="square" rtlCol="0">
            <a:spAutoFit/>
          </a:bodyPr>
          <a:lstStyle/>
          <a:p>
            <a:r>
              <a:rPr lang="en-US" sz="4000" b="1" dirty="0"/>
              <a:t>8/9b Pure Competition </a:t>
            </a:r>
            <a:r>
              <a:rPr lang="en-US" sz="4000" b="1" dirty="0" smtClean="0"/>
              <a:t>in the Long </a:t>
            </a:r>
            <a:r>
              <a:rPr lang="en-US" sz="4000" b="1" dirty="0"/>
              <a:t>Run</a:t>
            </a:r>
            <a:endParaRPr lang="en-US" sz="4000" dirty="0"/>
          </a:p>
        </p:txBody>
      </p:sp>
    </p:spTree>
    <p:custDataLst>
      <p:tags r:id="rId1"/>
    </p:custDataLst>
    <p:extLst>
      <p:ext uri="{BB962C8B-B14F-4D97-AF65-F5344CB8AC3E}">
        <p14:creationId xmlns:p14="http://schemas.microsoft.com/office/powerpoint/2010/main" val="12765270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8288"/>
            <a:ext cx="4114800" cy="6001512"/>
          </a:xfrm>
        </p:spPr>
        <p:txBody>
          <a:bodyPr>
            <a:normAutofit/>
          </a:bodyPr>
          <a:lstStyle/>
          <a:p>
            <a:pPr marL="0" indent="0">
              <a:buNone/>
            </a:pPr>
            <a:r>
              <a:rPr lang="en-US" sz="3200" b="1" dirty="0" err="1" smtClean="0"/>
              <a:t>INefficiency</a:t>
            </a:r>
            <a:r>
              <a:rPr lang="en-US" sz="3200" b="1" dirty="0" smtClean="0"/>
              <a:t> occurs at:</a:t>
            </a:r>
          </a:p>
          <a:p>
            <a:pPr marL="0" indent="0">
              <a:buNone/>
            </a:pPr>
            <a:r>
              <a:rPr lang="en-US" sz="1800" b="1" dirty="0" smtClean="0"/>
              <a:t>Q1</a:t>
            </a:r>
            <a:r>
              <a:rPr lang="en-US" sz="1800" dirty="0" smtClean="0"/>
              <a:t/>
            </a:r>
            <a:br>
              <a:rPr lang="en-US" sz="1800" dirty="0" smtClean="0"/>
            </a:br>
            <a:r>
              <a:rPr lang="en-US" sz="1800" dirty="0" smtClean="0"/>
              <a:t>P &gt; MC </a:t>
            </a:r>
          </a:p>
          <a:p>
            <a:pPr marL="0" indent="0">
              <a:buNone/>
            </a:pPr>
            <a:r>
              <a:rPr lang="en-US" sz="1800" dirty="0" smtClean="0"/>
              <a:t>MSB &gt; MSC</a:t>
            </a:r>
          </a:p>
          <a:p>
            <a:pPr marL="0" indent="0">
              <a:buNone/>
            </a:pPr>
            <a:r>
              <a:rPr lang="en-US" sz="1800" dirty="0" err="1"/>
              <a:t>underallocation</a:t>
            </a:r>
            <a:r>
              <a:rPr lang="en-US" sz="1800" dirty="0"/>
              <a:t> of resources</a:t>
            </a:r>
            <a:endParaRPr lang="en-US" sz="1800" dirty="0" smtClean="0"/>
          </a:p>
          <a:p>
            <a:pPr marL="0" indent="0">
              <a:buNone/>
            </a:pPr>
            <a:r>
              <a:rPr lang="en-US" sz="1800" dirty="0" smtClean="0"/>
              <a:t>too little is being produced</a:t>
            </a:r>
          </a:p>
          <a:p>
            <a:pPr marL="0" indent="0">
              <a:buNone/>
            </a:pPr>
            <a:r>
              <a:rPr lang="en-US" sz="1800" dirty="0" smtClean="0"/>
              <a:t>we would get more utility from more of this product than we would from our next best alternative</a:t>
            </a:r>
          </a:p>
          <a:p>
            <a:pPr marL="0" indent="0">
              <a:buNone/>
            </a:pPr>
            <a:endParaRPr lang="en-US" sz="1800" dirty="0" smtClean="0"/>
          </a:p>
          <a:p>
            <a:pPr marL="0" indent="0">
              <a:buNone/>
            </a:pPr>
            <a:r>
              <a:rPr lang="en-US" sz="1800" b="1" dirty="0" smtClean="0"/>
              <a:t>Q2</a:t>
            </a:r>
          </a:p>
          <a:p>
            <a:pPr marL="0" indent="0">
              <a:buNone/>
            </a:pPr>
            <a:r>
              <a:rPr lang="en-US" sz="1800" dirty="0" smtClean="0"/>
              <a:t>P &lt; MC</a:t>
            </a:r>
          </a:p>
          <a:p>
            <a:pPr marL="0" indent="0">
              <a:buNone/>
            </a:pPr>
            <a:r>
              <a:rPr lang="en-US" sz="1800" dirty="0" smtClean="0"/>
              <a:t>MSB &lt; MSC</a:t>
            </a:r>
          </a:p>
          <a:p>
            <a:pPr marL="0" indent="0">
              <a:buNone/>
            </a:pPr>
            <a:r>
              <a:rPr lang="en-US" sz="1800" dirty="0" err="1"/>
              <a:t>overallocation</a:t>
            </a:r>
            <a:r>
              <a:rPr lang="en-US" sz="1800" dirty="0"/>
              <a:t> of </a:t>
            </a:r>
            <a:r>
              <a:rPr lang="en-US" sz="1800" dirty="0" smtClean="0"/>
              <a:t>resources</a:t>
            </a:r>
          </a:p>
          <a:p>
            <a:pPr marL="0" indent="0">
              <a:buNone/>
            </a:pPr>
            <a:r>
              <a:rPr lang="en-US" sz="1800" dirty="0" smtClean="0"/>
              <a:t>too much is being produced</a:t>
            </a:r>
          </a:p>
          <a:p>
            <a:pPr marL="0" indent="0">
              <a:buNone/>
            </a:pPr>
            <a:r>
              <a:rPr lang="en-US" sz="1800" dirty="0" smtClean="0"/>
              <a:t>we would get less utility from more of this product than we would from our next best alternative</a:t>
            </a:r>
          </a:p>
        </p:txBody>
      </p:sp>
      <p:sp>
        <p:nvSpPr>
          <p:cNvPr id="5" name="TextBox 4"/>
          <p:cNvSpPr txBox="1"/>
          <p:nvPr/>
        </p:nvSpPr>
        <p:spPr>
          <a:xfrm>
            <a:off x="332232" y="6019800"/>
            <a:ext cx="8610600" cy="707886"/>
          </a:xfrm>
          <a:prstGeom prst="rect">
            <a:avLst/>
          </a:prstGeom>
          <a:noFill/>
          <a:ln w="38100">
            <a:solidFill>
              <a:srgbClr val="00B0F0"/>
            </a:solidFill>
          </a:ln>
        </p:spPr>
        <p:txBody>
          <a:bodyPr wrap="square" rtlCol="0">
            <a:spAutoFit/>
          </a:bodyPr>
          <a:lstStyle/>
          <a:p>
            <a:r>
              <a:rPr lang="en-US" sz="4000" b="1" dirty="0"/>
              <a:t>8/9b Pure Competition </a:t>
            </a:r>
            <a:r>
              <a:rPr lang="en-US" sz="4000" b="1" dirty="0" smtClean="0"/>
              <a:t>in the Long </a:t>
            </a:r>
            <a:r>
              <a:rPr lang="en-US" sz="4000" b="1" dirty="0"/>
              <a:t>Run</a:t>
            </a:r>
            <a:endParaRPr lang="en-US" sz="4000"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8600"/>
            <a:ext cx="41148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8954065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8288"/>
            <a:ext cx="8610600" cy="5696712"/>
          </a:xfrm>
        </p:spPr>
        <p:txBody>
          <a:bodyPr>
            <a:normAutofit/>
          </a:bodyPr>
          <a:lstStyle/>
          <a:p>
            <a:pPr algn="ctr">
              <a:buNone/>
            </a:pPr>
            <a:r>
              <a:rPr lang="en-US" sz="3200" b="1" u="sng" dirty="0" smtClean="0"/>
              <a:t>Pure Competition and Efficiency</a:t>
            </a:r>
          </a:p>
          <a:p>
            <a:pPr>
              <a:buNone/>
            </a:pPr>
            <a:r>
              <a:rPr lang="en-US" sz="3200" dirty="0" err="1" smtClean="0"/>
              <a:t>Alloc</a:t>
            </a:r>
            <a:r>
              <a:rPr lang="en-US" sz="3200" dirty="0" smtClean="0"/>
              <a:t>. Efficiency - YES</a:t>
            </a:r>
          </a:p>
          <a:p>
            <a:pPr>
              <a:buNone/>
            </a:pPr>
            <a:r>
              <a:rPr lang="en-US" sz="3200" dirty="0" smtClean="0"/>
              <a:t>Prod Efficiency - YES</a:t>
            </a:r>
          </a:p>
          <a:p>
            <a:pPr>
              <a:buNone/>
            </a:pPr>
            <a:r>
              <a:rPr lang="en-US" sz="3200" b="1" dirty="0" smtClean="0"/>
              <a:t>X-Efficiency – YES</a:t>
            </a:r>
          </a:p>
          <a:p>
            <a:pPr>
              <a:buNone/>
            </a:pPr>
            <a:r>
              <a:rPr lang="en-US" sz="3200" dirty="0"/>
              <a:t>Dynamic Efficiency - NO</a:t>
            </a:r>
          </a:p>
          <a:p>
            <a:pPr>
              <a:buNone/>
            </a:pPr>
            <a:endParaRPr lang="en-US" sz="3200" b="1" dirty="0" smtClean="0"/>
          </a:p>
          <a:p>
            <a:pPr>
              <a:buNone/>
            </a:pPr>
            <a:endParaRPr lang="en-US" sz="3200" b="1" dirty="0" smtClean="0"/>
          </a:p>
          <a:p>
            <a:pPr>
              <a:buNone/>
            </a:pPr>
            <a:endParaRPr lang="en-US" sz="3200" dirty="0"/>
          </a:p>
        </p:txBody>
      </p:sp>
      <p:sp>
        <p:nvSpPr>
          <p:cNvPr id="5" name="TextBox 4"/>
          <p:cNvSpPr txBox="1"/>
          <p:nvPr/>
        </p:nvSpPr>
        <p:spPr>
          <a:xfrm>
            <a:off x="332232" y="6019800"/>
            <a:ext cx="8610600" cy="707886"/>
          </a:xfrm>
          <a:prstGeom prst="rect">
            <a:avLst/>
          </a:prstGeom>
          <a:noFill/>
          <a:ln w="38100">
            <a:solidFill>
              <a:srgbClr val="00B0F0"/>
            </a:solidFill>
          </a:ln>
        </p:spPr>
        <p:txBody>
          <a:bodyPr wrap="square" rtlCol="0">
            <a:spAutoFit/>
          </a:bodyPr>
          <a:lstStyle/>
          <a:p>
            <a:r>
              <a:rPr lang="en-US" sz="4000" b="1" dirty="0"/>
              <a:t>8/9b Pure Competition </a:t>
            </a:r>
            <a:r>
              <a:rPr lang="en-US" sz="4000" b="1" dirty="0" smtClean="0"/>
              <a:t>in the Long </a:t>
            </a:r>
            <a:r>
              <a:rPr lang="en-US" sz="4000" b="1" dirty="0"/>
              <a:t>Run</a:t>
            </a:r>
            <a:endParaRPr lang="en-US" sz="4000" dirty="0"/>
          </a:p>
        </p:txBody>
      </p:sp>
    </p:spTree>
    <p:custDataLst>
      <p:tags r:id="rId1"/>
    </p:custDataLst>
    <p:extLst>
      <p:ext uri="{BB962C8B-B14F-4D97-AF65-F5344CB8AC3E}">
        <p14:creationId xmlns:p14="http://schemas.microsoft.com/office/powerpoint/2010/main" val="6591687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8288"/>
            <a:ext cx="8610600" cy="591312"/>
          </a:xfrm>
        </p:spPr>
        <p:txBody>
          <a:bodyPr>
            <a:normAutofit/>
          </a:bodyPr>
          <a:lstStyle/>
          <a:p>
            <a:pPr algn="ctr">
              <a:buNone/>
            </a:pPr>
            <a:r>
              <a:rPr lang="en-US" sz="3200" b="1" u="sng" dirty="0" smtClean="0"/>
              <a:t>Pure Competition and Efficiency</a:t>
            </a:r>
          </a:p>
        </p:txBody>
      </p:sp>
      <p:sp>
        <p:nvSpPr>
          <p:cNvPr id="5" name="TextBox 4"/>
          <p:cNvSpPr txBox="1"/>
          <p:nvPr/>
        </p:nvSpPr>
        <p:spPr>
          <a:xfrm>
            <a:off x="332232" y="6019800"/>
            <a:ext cx="8610600" cy="707886"/>
          </a:xfrm>
          <a:prstGeom prst="rect">
            <a:avLst/>
          </a:prstGeom>
          <a:noFill/>
          <a:ln w="38100">
            <a:solidFill>
              <a:srgbClr val="00B0F0"/>
            </a:solidFill>
          </a:ln>
        </p:spPr>
        <p:txBody>
          <a:bodyPr wrap="square" rtlCol="0">
            <a:spAutoFit/>
          </a:bodyPr>
          <a:lstStyle/>
          <a:p>
            <a:r>
              <a:rPr lang="en-US" sz="4000" b="1" dirty="0"/>
              <a:t>8/9b Pure Competition </a:t>
            </a:r>
            <a:r>
              <a:rPr lang="en-US" sz="4000" b="1" dirty="0" smtClean="0"/>
              <a:t>in the Long </a:t>
            </a:r>
            <a:r>
              <a:rPr lang="en-US" sz="4000" b="1" dirty="0"/>
              <a:t>Run</a:t>
            </a:r>
            <a:endParaRPr lang="en-US" sz="4000" dirty="0"/>
          </a:p>
        </p:txBody>
      </p:sp>
      <p:pic>
        <p:nvPicPr>
          <p:cNvPr id="20482" name="Picture 2" descr="http://www2.harpercollege.edu/mhealy/ecogif/purecomp/pclrequileineff.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3862" y="772998"/>
            <a:ext cx="5305425" cy="29051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762000"/>
            <a:ext cx="8430705" cy="5078313"/>
          </a:xfrm>
          <a:prstGeom prst="rect">
            <a:avLst/>
          </a:prstGeom>
          <a:noFill/>
        </p:spPr>
        <p:txBody>
          <a:bodyPr wrap="square" rtlCol="0">
            <a:spAutoFit/>
          </a:bodyPr>
          <a:lstStyle/>
          <a:p>
            <a:r>
              <a:rPr lang="en-US" sz="3200" b="1" dirty="0" smtClean="0"/>
              <a:t>X-Efficiency – YES</a:t>
            </a:r>
          </a:p>
          <a:p>
            <a:r>
              <a:rPr lang="en-US" dirty="0" smtClean="0"/>
              <a:t>  </a:t>
            </a:r>
          </a:p>
          <a:p>
            <a:r>
              <a:rPr lang="en-US" sz="3200" dirty="0" smtClean="0"/>
              <a:t>X-</a:t>
            </a:r>
            <a:r>
              <a:rPr lang="en-US" sz="3200" u="sng" dirty="0" smtClean="0"/>
              <a:t>in</a:t>
            </a:r>
            <a:r>
              <a:rPr lang="en-US" sz="3200" dirty="0" smtClean="0"/>
              <a:t>efficiency occurs </a:t>
            </a:r>
          </a:p>
          <a:p>
            <a:r>
              <a:rPr lang="en-US" sz="3200" dirty="0" smtClean="0"/>
              <a:t>when the ATC curve </a:t>
            </a:r>
          </a:p>
          <a:p>
            <a:r>
              <a:rPr lang="en-US" sz="3200" dirty="0" smtClean="0"/>
              <a:t>is higher than it </a:t>
            </a:r>
          </a:p>
          <a:p>
            <a:r>
              <a:rPr lang="en-US" sz="3200" dirty="0" smtClean="0"/>
              <a:t>could be.  </a:t>
            </a:r>
          </a:p>
          <a:p>
            <a:r>
              <a:rPr lang="en-US" dirty="0" smtClean="0"/>
              <a:t>  </a:t>
            </a:r>
            <a:endParaRPr lang="en-US" dirty="0"/>
          </a:p>
          <a:p>
            <a:r>
              <a:rPr lang="en-US" sz="3200" dirty="0" smtClean="0"/>
              <a:t>If a competitive firm in long run equilibrium is X-inefficient, it would earn losses (P &lt; ATC), and it would go out of business. They must be X-efficient to make at least a normal profit.</a:t>
            </a:r>
            <a:endParaRPr lang="en-US" sz="3200" dirty="0"/>
          </a:p>
        </p:txBody>
      </p:sp>
    </p:spTree>
    <p:custDataLst>
      <p:tags r:id="rId1"/>
    </p:custDataLst>
    <p:extLst>
      <p:ext uri="{BB962C8B-B14F-4D97-AF65-F5344CB8AC3E}">
        <p14:creationId xmlns:p14="http://schemas.microsoft.com/office/powerpoint/2010/main" val="18168795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8288"/>
            <a:ext cx="8915400" cy="5849112"/>
          </a:xfrm>
        </p:spPr>
        <p:txBody>
          <a:bodyPr>
            <a:normAutofit fontScale="92500" lnSpcReduction="20000"/>
          </a:bodyPr>
          <a:lstStyle/>
          <a:p>
            <a:pPr algn="ctr">
              <a:buNone/>
            </a:pPr>
            <a:r>
              <a:rPr lang="en-US" sz="3200" b="1" u="sng" dirty="0" smtClean="0"/>
              <a:t>Pure Competition and Efficiency</a:t>
            </a:r>
          </a:p>
          <a:p>
            <a:pPr>
              <a:buNone/>
            </a:pPr>
            <a:r>
              <a:rPr lang="en-US" sz="3200" dirty="0" err="1"/>
              <a:t>Alloc</a:t>
            </a:r>
            <a:r>
              <a:rPr lang="en-US" sz="3200" dirty="0"/>
              <a:t>. Efficiency - YES</a:t>
            </a:r>
          </a:p>
          <a:p>
            <a:pPr>
              <a:buNone/>
            </a:pPr>
            <a:r>
              <a:rPr lang="en-US" sz="3200" dirty="0"/>
              <a:t>Prod Efficiency - YES</a:t>
            </a:r>
          </a:p>
          <a:p>
            <a:pPr>
              <a:buNone/>
            </a:pPr>
            <a:r>
              <a:rPr lang="en-US" sz="3200" dirty="0"/>
              <a:t>X-Efficiency – YES</a:t>
            </a:r>
          </a:p>
          <a:p>
            <a:pPr>
              <a:buNone/>
            </a:pPr>
            <a:r>
              <a:rPr lang="en-US" sz="3200" b="1" dirty="0"/>
              <a:t>Dynamic Efficiency - NO</a:t>
            </a:r>
          </a:p>
          <a:p>
            <a:pPr>
              <a:buNone/>
            </a:pPr>
            <a:r>
              <a:rPr lang="en-US" sz="1300" b="1" dirty="0" smtClean="0"/>
              <a:t>  </a:t>
            </a:r>
            <a:endParaRPr lang="en-US" sz="1300" b="1" dirty="0"/>
          </a:p>
          <a:p>
            <a:pPr>
              <a:buNone/>
            </a:pPr>
            <a:r>
              <a:rPr lang="en-US" b="1" dirty="0" smtClean="0"/>
              <a:t>Dynamic Efficiency is concerned with:</a:t>
            </a:r>
          </a:p>
          <a:p>
            <a:pPr marL="400050" lvl="1" indent="0">
              <a:buNone/>
            </a:pPr>
            <a:r>
              <a:rPr lang="en-US" sz="3000" dirty="0"/>
              <a:t> -  Investing in research and development to invent new and better products.</a:t>
            </a:r>
          </a:p>
          <a:p>
            <a:pPr marL="400050" lvl="1" indent="0">
              <a:buNone/>
            </a:pPr>
            <a:r>
              <a:rPr lang="en-US" sz="3000" dirty="0"/>
              <a:t>- Also, investing in the development of new production technology to lower ATC.</a:t>
            </a:r>
          </a:p>
          <a:p>
            <a:pPr>
              <a:buNone/>
            </a:pPr>
            <a:r>
              <a:rPr lang="en-US" dirty="0"/>
              <a:t/>
            </a:r>
            <a:br>
              <a:rPr lang="en-US" dirty="0"/>
            </a:br>
            <a:r>
              <a:rPr lang="en-US" dirty="0"/>
              <a:t/>
            </a:r>
            <a:br>
              <a:rPr lang="en-US" dirty="0"/>
            </a:br>
            <a:endParaRPr lang="en-US" sz="3200" dirty="0"/>
          </a:p>
        </p:txBody>
      </p:sp>
      <p:sp>
        <p:nvSpPr>
          <p:cNvPr id="5" name="TextBox 4"/>
          <p:cNvSpPr txBox="1"/>
          <p:nvPr/>
        </p:nvSpPr>
        <p:spPr>
          <a:xfrm>
            <a:off x="332232" y="6019800"/>
            <a:ext cx="8610600" cy="707886"/>
          </a:xfrm>
          <a:prstGeom prst="rect">
            <a:avLst/>
          </a:prstGeom>
          <a:noFill/>
          <a:ln w="38100">
            <a:solidFill>
              <a:srgbClr val="00B0F0"/>
            </a:solidFill>
          </a:ln>
        </p:spPr>
        <p:txBody>
          <a:bodyPr wrap="square" rtlCol="0">
            <a:spAutoFit/>
          </a:bodyPr>
          <a:lstStyle/>
          <a:p>
            <a:r>
              <a:rPr lang="en-US" sz="4000" b="1" dirty="0"/>
              <a:t>8/9b Pure Competition </a:t>
            </a:r>
            <a:r>
              <a:rPr lang="en-US" sz="4000" b="1" dirty="0" smtClean="0"/>
              <a:t>in the Long </a:t>
            </a:r>
            <a:r>
              <a:rPr lang="en-US" sz="4000" b="1" dirty="0"/>
              <a:t>Run</a:t>
            </a:r>
            <a:endParaRPr lang="en-US" sz="4000" dirty="0"/>
          </a:p>
        </p:txBody>
      </p:sp>
    </p:spTree>
    <p:custDataLst>
      <p:tags r:id="rId1"/>
    </p:custDataLst>
    <p:extLst>
      <p:ext uri="{BB962C8B-B14F-4D97-AF65-F5344CB8AC3E}">
        <p14:creationId xmlns:p14="http://schemas.microsoft.com/office/powerpoint/2010/main" val="37166542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8288"/>
            <a:ext cx="8686800" cy="5849112"/>
          </a:xfrm>
        </p:spPr>
        <p:txBody>
          <a:bodyPr>
            <a:normAutofit fontScale="92500"/>
          </a:bodyPr>
          <a:lstStyle/>
          <a:p>
            <a:pPr algn="ctr">
              <a:buNone/>
            </a:pPr>
            <a:r>
              <a:rPr lang="en-US" sz="3200" b="1" dirty="0" smtClean="0"/>
              <a:t>Pure Competition is NOT Dynamically Efficient</a:t>
            </a:r>
          </a:p>
          <a:p>
            <a:pPr marL="0" indent="0" algn="ctr">
              <a:buNone/>
            </a:pPr>
            <a:r>
              <a:rPr lang="en-US" sz="900" b="1" dirty="0" smtClean="0"/>
              <a:t>  </a:t>
            </a:r>
          </a:p>
          <a:p>
            <a:pPr marL="0" indent="0">
              <a:buNone/>
            </a:pPr>
            <a:r>
              <a:rPr lang="en-US" dirty="0" smtClean="0"/>
              <a:t>In the </a:t>
            </a:r>
            <a:r>
              <a:rPr lang="en-US" dirty="0"/>
              <a:t>long run </a:t>
            </a:r>
            <a:r>
              <a:rPr lang="en-US" dirty="0" smtClean="0"/>
              <a:t>competitive firms earn only a </a:t>
            </a:r>
            <a:r>
              <a:rPr lang="en-US" dirty="0"/>
              <a:t>normal </a:t>
            </a:r>
            <a:r>
              <a:rPr lang="en-US" dirty="0" smtClean="0"/>
              <a:t>profit.</a:t>
            </a:r>
            <a:endParaRPr lang="en-US" dirty="0"/>
          </a:p>
          <a:p>
            <a:pPr marL="0" indent="0">
              <a:buNone/>
            </a:pPr>
            <a:r>
              <a:rPr lang="en-US" dirty="0"/>
              <a:t>But firms want a higher than normal </a:t>
            </a:r>
            <a:r>
              <a:rPr lang="en-US" dirty="0" smtClean="0"/>
              <a:t>profits </a:t>
            </a:r>
            <a:r>
              <a:rPr lang="en-US" dirty="0"/>
              <a:t>- they want an economic </a:t>
            </a:r>
            <a:r>
              <a:rPr lang="en-US" dirty="0" smtClean="0"/>
              <a:t>profit.</a:t>
            </a:r>
          </a:p>
          <a:p>
            <a:pPr marL="0" indent="0">
              <a:buNone/>
            </a:pPr>
            <a:r>
              <a:rPr lang="en-US" sz="900" dirty="0" smtClean="0"/>
              <a:t>  </a:t>
            </a:r>
            <a:endParaRPr lang="en-US" sz="900" dirty="0"/>
          </a:p>
          <a:p>
            <a:pPr marL="0" indent="0">
              <a:buNone/>
            </a:pPr>
            <a:r>
              <a:rPr lang="en-US" dirty="0" smtClean="0"/>
              <a:t>Firms </a:t>
            </a:r>
            <a:r>
              <a:rPr lang="en-US" dirty="0"/>
              <a:t>can earn </a:t>
            </a:r>
            <a:r>
              <a:rPr lang="en-US" dirty="0" smtClean="0"/>
              <a:t>higher than </a:t>
            </a:r>
            <a:r>
              <a:rPr lang="en-US" dirty="0"/>
              <a:t>normal profits by </a:t>
            </a:r>
            <a:r>
              <a:rPr lang="en-US" dirty="0" smtClean="0"/>
              <a:t>inventing </a:t>
            </a:r>
            <a:r>
              <a:rPr lang="en-US" dirty="0"/>
              <a:t>new production technologies to lower costs. </a:t>
            </a:r>
          </a:p>
          <a:p>
            <a:pPr marL="0" indent="0">
              <a:buNone/>
            </a:pPr>
            <a:r>
              <a:rPr lang="en-US" sz="800" dirty="0"/>
              <a:t> </a:t>
            </a:r>
            <a:r>
              <a:rPr lang="en-US" sz="800" dirty="0" smtClean="0"/>
              <a:t>  </a:t>
            </a:r>
            <a:endParaRPr lang="en-US" sz="800" dirty="0"/>
          </a:p>
          <a:p>
            <a:pPr marL="0" indent="0">
              <a:buNone/>
            </a:pPr>
            <a:r>
              <a:rPr lang="en-US" b="1" dirty="0" smtClean="0"/>
              <a:t>BUT competitive firms will NOT do this because they</a:t>
            </a:r>
            <a:endParaRPr lang="en-US" dirty="0"/>
          </a:p>
          <a:p>
            <a:pPr marL="457200" lvl="1" indent="0">
              <a:buNone/>
            </a:pPr>
            <a:r>
              <a:rPr lang="en-US" sz="2800" dirty="0"/>
              <a:t>LACK </a:t>
            </a:r>
            <a:r>
              <a:rPr lang="en-US" sz="2800" dirty="0" smtClean="0"/>
              <a:t>INCENTIVES: No </a:t>
            </a:r>
            <a:r>
              <a:rPr lang="en-US" sz="2800" dirty="0"/>
              <a:t>matter how the firm manages to increase his profits, usually these are temporary profits, because new firms can enter and copy what they are doing.</a:t>
            </a:r>
          </a:p>
          <a:p>
            <a:pPr marL="457200" lvl="1" indent="0">
              <a:buNone/>
            </a:pPr>
            <a:r>
              <a:rPr lang="en-US" sz="2800" dirty="0"/>
              <a:t>LACK MEANS: Also, with only normal profits, they </a:t>
            </a:r>
            <a:r>
              <a:rPr lang="en-US" sz="2800" dirty="0" smtClean="0"/>
              <a:t>will </a:t>
            </a:r>
            <a:r>
              <a:rPr lang="en-US" sz="2800" dirty="0"/>
              <a:t>not have the funds to conduct the necessary research</a:t>
            </a:r>
          </a:p>
          <a:p>
            <a:pPr>
              <a:buNone/>
            </a:pPr>
            <a:endParaRPr lang="en-US" sz="3200" b="1" dirty="0" smtClean="0"/>
          </a:p>
          <a:p>
            <a:pPr>
              <a:buNone/>
            </a:pPr>
            <a:endParaRPr lang="en-US" sz="3200" dirty="0"/>
          </a:p>
        </p:txBody>
      </p:sp>
      <p:sp>
        <p:nvSpPr>
          <p:cNvPr id="5" name="TextBox 4"/>
          <p:cNvSpPr txBox="1"/>
          <p:nvPr/>
        </p:nvSpPr>
        <p:spPr>
          <a:xfrm>
            <a:off x="332232" y="6019800"/>
            <a:ext cx="8610600" cy="707886"/>
          </a:xfrm>
          <a:prstGeom prst="rect">
            <a:avLst/>
          </a:prstGeom>
          <a:noFill/>
          <a:ln w="38100">
            <a:solidFill>
              <a:srgbClr val="00B0F0"/>
            </a:solidFill>
          </a:ln>
        </p:spPr>
        <p:txBody>
          <a:bodyPr wrap="square" rtlCol="0">
            <a:spAutoFit/>
          </a:bodyPr>
          <a:lstStyle/>
          <a:p>
            <a:r>
              <a:rPr lang="en-US" sz="4000" b="1" dirty="0"/>
              <a:t>8/9b Pure Competition </a:t>
            </a:r>
            <a:r>
              <a:rPr lang="en-US" sz="4000" b="1" dirty="0" smtClean="0"/>
              <a:t>in the Long </a:t>
            </a:r>
            <a:r>
              <a:rPr lang="en-US" sz="4000" b="1" dirty="0"/>
              <a:t>Run</a:t>
            </a:r>
            <a:endParaRPr lang="en-US" sz="4000" dirty="0"/>
          </a:p>
        </p:txBody>
      </p:sp>
    </p:spTree>
    <p:custDataLst>
      <p:tags r:id="rId1"/>
    </p:custDataLst>
    <p:extLst>
      <p:ext uri="{BB962C8B-B14F-4D97-AF65-F5344CB8AC3E}">
        <p14:creationId xmlns:p14="http://schemas.microsoft.com/office/powerpoint/2010/main" val="2273602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8288"/>
            <a:ext cx="8610600" cy="5696712"/>
          </a:xfrm>
        </p:spPr>
        <p:txBody>
          <a:bodyPr>
            <a:normAutofit fontScale="92500" lnSpcReduction="10000"/>
          </a:bodyPr>
          <a:lstStyle/>
          <a:p>
            <a:pPr algn="ctr">
              <a:buNone/>
            </a:pPr>
            <a:r>
              <a:rPr lang="en-US" sz="3200" b="1" u="sng" dirty="0" smtClean="0"/>
              <a:t>Pure </a:t>
            </a:r>
            <a:r>
              <a:rPr lang="en-US" sz="3200" b="1" u="sng" dirty="0"/>
              <a:t>Competition and Efficiency</a:t>
            </a:r>
          </a:p>
          <a:p>
            <a:pPr marL="0" indent="0" algn="ctr">
              <a:buNone/>
            </a:pPr>
            <a:r>
              <a:rPr lang="en-US" sz="3200" b="1" dirty="0" smtClean="0"/>
              <a:t>Competitive </a:t>
            </a:r>
            <a:r>
              <a:rPr lang="en-US" sz="3200" b="1" dirty="0"/>
              <a:t>Markets Used as Standard of Efficiency </a:t>
            </a:r>
            <a:r>
              <a:rPr lang="en-US" sz="3200" b="1" dirty="0" smtClean="0"/>
              <a:t> </a:t>
            </a:r>
          </a:p>
          <a:p>
            <a:pPr marL="0" indent="0">
              <a:buNone/>
            </a:pPr>
            <a:r>
              <a:rPr lang="en-US" sz="1300" b="1" dirty="0" smtClean="0"/>
              <a:t>   </a:t>
            </a:r>
            <a:endParaRPr lang="en-US" sz="1300" b="1" dirty="0"/>
          </a:p>
          <a:p>
            <a:pPr marL="0" indent="0">
              <a:buNone/>
            </a:pPr>
            <a:r>
              <a:rPr lang="en-US" sz="3200" dirty="0" smtClean="0"/>
              <a:t>"</a:t>
            </a:r>
            <a:r>
              <a:rPr lang="en-US" sz="3200" dirty="0"/>
              <a:t>The invisible hand" (introduced in Lesson 2a) works in a competitive market </a:t>
            </a:r>
            <a:r>
              <a:rPr lang="en-US" sz="3200" dirty="0" smtClean="0"/>
              <a:t>system. </a:t>
            </a:r>
          </a:p>
          <a:p>
            <a:pPr marL="0" indent="0">
              <a:buNone/>
            </a:pPr>
            <a:r>
              <a:rPr lang="en-US" sz="1300" dirty="0"/>
              <a:t> </a:t>
            </a:r>
            <a:r>
              <a:rPr lang="en-US" sz="1300" dirty="0" smtClean="0"/>
              <a:t>  </a:t>
            </a:r>
          </a:p>
          <a:p>
            <a:pPr marL="0" indent="0">
              <a:buNone/>
            </a:pPr>
            <a:r>
              <a:rPr lang="en-US" sz="3200" dirty="0"/>
              <a:t>B</a:t>
            </a:r>
            <a:r>
              <a:rPr lang="en-US" sz="3200" dirty="0" smtClean="0"/>
              <a:t>usinesses </a:t>
            </a:r>
            <a:r>
              <a:rPr lang="en-US" sz="3200" dirty="0"/>
              <a:t>are just trying to maximize their profits</a:t>
            </a:r>
          </a:p>
          <a:p>
            <a:pPr marL="0" indent="0">
              <a:buNone/>
            </a:pPr>
            <a:r>
              <a:rPr lang="en-US" sz="3200" dirty="0"/>
              <a:t>but the result </a:t>
            </a:r>
            <a:r>
              <a:rPr lang="en-US" sz="3200" dirty="0" smtClean="0"/>
              <a:t>is:</a:t>
            </a:r>
          </a:p>
          <a:p>
            <a:pPr marL="0" indent="0">
              <a:buNone/>
            </a:pPr>
            <a:r>
              <a:rPr lang="en-US" sz="1300" dirty="0"/>
              <a:t> </a:t>
            </a:r>
            <a:r>
              <a:rPr lang="en-US" sz="1300" dirty="0" smtClean="0"/>
              <a:t>  </a:t>
            </a:r>
          </a:p>
          <a:p>
            <a:pPr marL="0" indent="0">
              <a:buNone/>
            </a:pPr>
            <a:r>
              <a:rPr lang="en-US" sz="3200" dirty="0" smtClean="0"/>
              <a:t>1</a:t>
            </a:r>
            <a:r>
              <a:rPr lang="en-US" sz="3200" dirty="0"/>
              <a:t>. Pure competition </a:t>
            </a:r>
            <a:r>
              <a:rPr lang="en-US" sz="3200" dirty="0" smtClean="0"/>
              <a:t>achieves </a:t>
            </a:r>
            <a:r>
              <a:rPr lang="en-US" sz="3200" dirty="0" err="1" smtClean="0"/>
              <a:t>Allocative</a:t>
            </a:r>
            <a:r>
              <a:rPr lang="en-US" sz="3200" dirty="0" smtClean="0"/>
              <a:t> </a:t>
            </a:r>
            <a:r>
              <a:rPr lang="en-US" sz="3200" dirty="0"/>
              <a:t>Efficiency</a:t>
            </a:r>
            <a:br>
              <a:rPr lang="en-US" sz="3200" dirty="0"/>
            </a:br>
            <a:r>
              <a:rPr lang="en-US" sz="3200" dirty="0"/>
              <a:t>2. Pure competition achieves </a:t>
            </a:r>
            <a:r>
              <a:rPr lang="en-US" sz="3200" dirty="0" smtClean="0"/>
              <a:t>Productive </a:t>
            </a:r>
            <a:r>
              <a:rPr lang="en-US" sz="3200" dirty="0"/>
              <a:t>Efficiency</a:t>
            </a:r>
            <a:br>
              <a:rPr lang="en-US" sz="3200" dirty="0"/>
            </a:br>
            <a:r>
              <a:rPr lang="en-US" sz="3200" dirty="0"/>
              <a:t>3. Purely competitive firms will be X-efficient</a:t>
            </a:r>
            <a:br>
              <a:rPr lang="en-US" sz="3200" dirty="0"/>
            </a:br>
            <a:r>
              <a:rPr lang="en-US" sz="3200" dirty="0"/>
              <a:t>4. </a:t>
            </a:r>
            <a:r>
              <a:rPr lang="en-US" sz="3200" dirty="0" smtClean="0"/>
              <a:t>But purely </a:t>
            </a:r>
            <a:r>
              <a:rPr lang="en-US" sz="3200" dirty="0"/>
              <a:t>competitive firms are not </a:t>
            </a:r>
            <a:r>
              <a:rPr lang="en-US" sz="3200" dirty="0" smtClean="0"/>
              <a:t>Dynamically</a:t>
            </a:r>
            <a:br>
              <a:rPr lang="en-US" sz="3200" dirty="0" smtClean="0"/>
            </a:br>
            <a:r>
              <a:rPr lang="en-US" sz="3200" dirty="0" smtClean="0"/>
              <a:t>    Efficient</a:t>
            </a:r>
            <a:endParaRPr lang="en-US" sz="3200" dirty="0"/>
          </a:p>
          <a:p>
            <a:pPr>
              <a:buNone/>
            </a:pPr>
            <a:endParaRPr lang="en-US" sz="3200" b="1" dirty="0" smtClean="0"/>
          </a:p>
          <a:p>
            <a:pPr>
              <a:buNone/>
            </a:pPr>
            <a:endParaRPr lang="en-US" sz="3200" dirty="0"/>
          </a:p>
        </p:txBody>
      </p:sp>
      <p:sp>
        <p:nvSpPr>
          <p:cNvPr id="5" name="TextBox 4"/>
          <p:cNvSpPr txBox="1"/>
          <p:nvPr/>
        </p:nvSpPr>
        <p:spPr>
          <a:xfrm>
            <a:off x="332232" y="6281410"/>
            <a:ext cx="8610600" cy="523220"/>
          </a:xfrm>
          <a:prstGeom prst="rect">
            <a:avLst/>
          </a:prstGeom>
          <a:noFill/>
          <a:ln w="38100">
            <a:solidFill>
              <a:srgbClr val="00B0F0"/>
            </a:solidFill>
          </a:ln>
        </p:spPr>
        <p:txBody>
          <a:bodyPr wrap="square" rtlCol="0">
            <a:spAutoFit/>
          </a:bodyPr>
          <a:lstStyle/>
          <a:p>
            <a:pPr algn="ctr"/>
            <a:r>
              <a:rPr lang="en-US" sz="2800" b="1" dirty="0"/>
              <a:t>8/9b Pure Competition </a:t>
            </a:r>
            <a:r>
              <a:rPr lang="en-US" sz="2800" b="1" dirty="0" smtClean="0"/>
              <a:t>in the Long </a:t>
            </a:r>
            <a:r>
              <a:rPr lang="en-US" sz="2800" b="1" dirty="0"/>
              <a:t>Run</a:t>
            </a:r>
            <a:endParaRPr lang="en-US" sz="2800" dirty="0"/>
          </a:p>
        </p:txBody>
      </p:sp>
    </p:spTree>
    <p:custDataLst>
      <p:tags r:id="rId1"/>
    </p:custDataLst>
    <p:extLst>
      <p:ext uri="{BB962C8B-B14F-4D97-AF65-F5344CB8AC3E}">
        <p14:creationId xmlns:p14="http://schemas.microsoft.com/office/powerpoint/2010/main" val="5227603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8288"/>
            <a:ext cx="8610600" cy="5696712"/>
          </a:xfrm>
        </p:spPr>
        <p:txBody>
          <a:bodyPr>
            <a:normAutofit fontScale="92500" lnSpcReduction="10000"/>
          </a:bodyPr>
          <a:lstStyle/>
          <a:p>
            <a:pPr marL="0" indent="0">
              <a:buNone/>
            </a:pPr>
            <a:r>
              <a:rPr lang="en-US" b="1" dirty="0" smtClean="0"/>
              <a:t>Creative </a:t>
            </a:r>
            <a:r>
              <a:rPr lang="en-US" b="1" dirty="0"/>
              <a:t>Destruction</a:t>
            </a:r>
            <a:r>
              <a:rPr lang="en-US" dirty="0"/>
              <a:t> </a:t>
            </a:r>
          </a:p>
          <a:p>
            <a:pPr lvl="1"/>
            <a:r>
              <a:rPr lang="en-US" dirty="0" smtClean="0"/>
              <a:t>Creative destruction occurs when the creation </a:t>
            </a:r>
            <a:r>
              <a:rPr lang="en-US" dirty="0"/>
              <a:t>of new goods and production techniques destroys market shares of firms committed to old goods and old business methods.</a:t>
            </a:r>
          </a:p>
          <a:p>
            <a:pPr lvl="1"/>
            <a:r>
              <a:rPr lang="en-US" dirty="0"/>
              <a:t>Even the mere threat of new goods and technologies can cause existing firms to abandon their old ways.</a:t>
            </a:r>
          </a:p>
          <a:p>
            <a:pPr lvl="1"/>
            <a:r>
              <a:rPr lang="en-US" dirty="0"/>
              <a:t>There are many examples of creative destruction in transportation, entertainment, music, postal service, and retail industries. </a:t>
            </a:r>
          </a:p>
          <a:p>
            <a:pPr lvl="2"/>
            <a:r>
              <a:rPr lang="en-US" dirty="0"/>
              <a:t>in the 1800s railroads put horse drawn wagons out of business, later trucks took business from the trains</a:t>
            </a:r>
          </a:p>
          <a:p>
            <a:pPr lvl="2"/>
            <a:r>
              <a:rPr lang="en-US" dirty="0"/>
              <a:t>movies challenged live theater, television challenged movie theaters, the internet is challenging television</a:t>
            </a:r>
          </a:p>
          <a:p>
            <a:pPr lvl="2"/>
            <a:r>
              <a:rPr lang="en-US" dirty="0"/>
              <a:t>cassettes challenged records, CDs challenged cassettes, music downloads challenged CDs</a:t>
            </a:r>
          </a:p>
          <a:p>
            <a:pPr lvl="1"/>
            <a:r>
              <a:rPr lang="en-US" dirty="0"/>
              <a:t>As creative destruction evolves an industry, individuals will likely become unemployed (at least temporarily) so there are costs even though the benefits are greater.</a:t>
            </a:r>
          </a:p>
          <a:p>
            <a:pPr>
              <a:buNone/>
            </a:pPr>
            <a:endParaRPr lang="en-US" sz="3200" b="1" dirty="0" smtClean="0"/>
          </a:p>
          <a:p>
            <a:pPr>
              <a:buNone/>
            </a:pPr>
            <a:endParaRPr lang="en-US" sz="3200" dirty="0"/>
          </a:p>
        </p:txBody>
      </p:sp>
      <p:sp>
        <p:nvSpPr>
          <p:cNvPr id="5" name="TextBox 4"/>
          <p:cNvSpPr txBox="1"/>
          <p:nvPr/>
        </p:nvSpPr>
        <p:spPr>
          <a:xfrm>
            <a:off x="332232" y="6019800"/>
            <a:ext cx="8610600" cy="707886"/>
          </a:xfrm>
          <a:prstGeom prst="rect">
            <a:avLst/>
          </a:prstGeom>
          <a:noFill/>
          <a:ln w="38100">
            <a:solidFill>
              <a:srgbClr val="00B0F0"/>
            </a:solidFill>
          </a:ln>
        </p:spPr>
        <p:txBody>
          <a:bodyPr wrap="square" rtlCol="0">
            <a:spAutoFit/>
          </a:bodyPr>
          <a:lstStyle/>
          <a:p>
            <a:r>
              <a:rPr lang="en-US" sz="4000" b="1" dirty="0"/>
              <a:t>8/9b Pure Competition </a:t>
            </a:r>
            <a:r>
              <a:rPr lang="en-US" sz="4000" b="1" dirty="0" smtClean="0"/>
              <a:t>in the Long </a:t>
            </a:r>
            <a:r>
              <a:rPr lang="en-US" sz="4000" b="1" dirty="0"/>
              <a:t>Run</a:t>
            </a:r>
            <a:endParaRPr lang="en-US" sz="4000" dirty="0"/>
          </a:p>
        </p:txBody>
      </p:sp>
    </p:spTree>
    <p:custDataLst>
      <p:tags r:id="rId1"/>
    </p:custDataLst>
    <p:extLst>
      <p:ext uri="{BB962C8B-B14F-4D97-AF65-F5344CB8AC3E}">
        <p14:creationId xmlns:p14="http://schemas.microsoft.com/office/powerpoint/2010/main" val="28319473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8288"/>
            <a:ext cx="8610600" cy="667512"/>
          </a:xfrm>
        </p:spPr>
        <p:txBody>
          <a:bodyPr>
            <a:normAutofit/>
          </a:bodyPr>
          <a:lstStyle/>
          <a:p>
            <a:pPr algn="ctr">
              <a:buNone/>
            </a:pPr>
            <a:r>
              <a:rPr lang="en-US" sz="3200" b="1" dirty="0" smtClean="0"/>
              <a:t>Long Run Supply: </a:t>
            </a:r>
            <a:r>
              <a:rPr lang="en-US" sz="3200" b="1" u="sng" dirty="0" smtClean="0"/>
              <a:t>Constant Cost Industry</a:t>
            </a:r>
          </a:p>
          <a:p>
            <a:pPr>
              <a:buNone/>
            </a:pPr>
            <a:endParaRPr lang="en-US" sz="3200" dirty="0"/>
          </a:p>
        </p:txBody>
      </p:sp>
      <p:sp>
        <p:nvSpPr>
          <p:cNvPr id="4" name="Rectangle 1"/>
          <p:cNvSpPr>
            <a:spLocks noChangeArrowheads="1"/>
          </p:cNvSpPr>
          <p:nvPr/>
        </p:nvSpPr>
        <p:spPr bwMode="auto">
          <a:xfrm>
            <a:off x="76200" y="4142602"/>
            <a:ext cx="8766048"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000" dirty="0" smtClean="0"/>
              <a:t>In constant cost industries, if demand goes up and creates profits, then new industries will enter increasing supply, </a:t>
            </a:r>
            <a:r>
              <a:rPr lang="en-US" sz="2000" b="1" dirty="0" smtClean="0"/>
              <a:t>but ATC do not change.</a:t>
            </a:r>
          </a:p>
          <a:p>
            <a:r>
              <a:rPr lang="en-US" sz="800" dirty="0" smtClean="0"/>
              <a:t>   </a:t>
            </a:r>
            <a:endParaRPr lang="en-US" sz="800" dirty="0"/>
          </a:p>
          <a:p>
            <a:r>
              <a:rPr lang="en-US" sz="2000" dirty="0" smtClean="0"/>
              <a:t>An </a:t>
            </a:r>
            <a:r>
              <a:rPr lang="en-US" sz="2000" dirty="0"/>
              <a:t>industry in which expansion or contraction will not affect resource prices and therefore production </a:t>
            </a:r>
            <a:r>
              <a:rPr lang="en-US" sz="2000" dirty="0" smtClean="0"/>
              <a:t>costs. </a:t>
            </a:r>
            <a:r>
              <a:rPr lang="en-US" sz="2000" dirty="0"/>
              <a:t>Graphically, it means the entry or exit of firms does not shift the </a:t>
            </a:r>
            <a:r>
              <a:rPr lang="en-US" sz="2000" dirty="0" smtClean="0"/>
              <a:t>ATC </a:t>
            </a:r>
            <a:r>
              <a:rPr lang="en-US" sz="2000" dirty="0"/>
              <a:t>curves of individual </a:t>
            </a:r>
            <a:r>
              <a:rPr lang="en-US" sz="2000" dirty="0" smtClean="0"/>
              <a:t>firms</a:t>
            </a:r>
          </a:p>
          <a:p>
            <a:r>
              <a:rPr lang="en-US" sz="800" dirty="0" smtClean="0"/>
              <a:t>   </a:t>
            </a:r>
            <a:endParaRPr lang="en-US" sz="800" dirty="0"/>
          </a:p>
          <a:p>
            <a:r>
              <a:rPr lang="en-US" sz="2000" dirty="0"/>
              <a:t>Occurs when the industry's demand for resources is small in relation to the total demand for those resource</a:t>
            </a:r>
          </a:p>
        </p:txBody>
      </p:sp>
      <p:pic>
        <p:nvPicPr>
          <p:cNvPr id="133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732903"/>
            <a:ext cx="7162800" cy="3300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3476317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8288"/>
            <a:ext cx="8610600" cy="667512"/>
          </a:xfrm>
        </p:spPr>
        <p:txBody>
          <a:bodyPr>
            <a:normAutofit/>
          </a:bodyPr>
          <a:lstStyle/>
          <a:p>
            <a:pPr algn="ctr">
              <a:buNone/>
            </a:pPr>
            <a:r>
              <a:rPr lang="en-US" sz="3200" b="1" dirty="0" smtClean="0"/>
              <a:t>Long Run Supply: </a:t>
            </a:r>
            <a:r>
              <a:rPr lang="en-US" sz="3200" b="1" u="sng" dirty="0" smtClean="0"/>
              <a:t>Increasing Cost Industry</a:t>
            </a:r>
          </a:p>
          <a:p>
            <a:pPr>
              <a:buNone/>
            </a:pPr>
            <a:endParaRPr lang="en-US" sz="3200" dirty="0"/>
          </a:p>
        </p:txBody>
      </p:sp>
      <p:sp>
        <p:nvSpPr>
          <p:cNvPr id="5" name="TextBox 4"/>
          <p:cNvSpPr txBox="1"/>
          <p:nvPr/>
        </p:nvSpPr>
        <p:spPr>
          <a:xfrm>
            <a:off x="332232" y="6019800"/>
            <a:ext cx="8610600" cy="707886"/>
          </a:xfrm>
          <a:prstGeom prst="rect">
            <a:avLst/>
          </a:prstGeom>
          <a:noFill/>
          <a:ln w="38100">
            <a:solidFill>
              <a:srgbClr val="00B0F0"/>
            </a:solidFill>
          </a:ln>
        </p:spPr>
        <p:txBody>
          <a:bodyPr wrap="square" rtlCol="0">
            <a:spAutoFit/>
          </a:bodyPr>
          <a:lstStyle/>
          <a:p>
            <a:r>
              <a:rPr lang="en-US" sz="4000" b="1" dirty="0"/>
              <a:t>8/9b Pure Competition </a:t>
            </a:r>
            <a:r>
              <a:rPr lang="en-US" sz="4000" b="1" dirty="0" smtClean="0"/>
              <a:t>in the Long </a:t>
            </a:r>
            <a:r>
              <a:rPr lang="en-US" sz="4000" b="1" dirty="0"/>
              <a:t>Run</a:t>
            </a:r>
            <a:endParaRPr lang="en-US" sz="4000" dirty="0"/>
          </a:p>
        </p:txBody>
      </p:sp>
      <p:sp>
        <p:nvSpPr>
          <p:cNvPr id="4" name="Rectangle 1"/>
          <p:cNvSpPr>
            <a:spLocks noChangeArrowheads="1"/>
          </p:cNvSpPr>
          <p:nvPr/>
        </p:nvSpPr>
        <p:spPr bwMode="auto">
          <a:xfrm>
            <a:off x="222504" y="762000"/>
            <a:ext cx="3927954"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dirty="0"/>
              <a:t>In </a:t>
            </a:r>
            <a:r>
              <a:rPr lang="en-US" dirty="0" smtClean="0"/>
              <a:t>increasing cost </a:t>
            </a:r>
            <a:r>
              <a:rPr lang="en-US" dirty="0"/>
              <a:t>industries, if demand goes up and creates profits, then new industries will enter increasing supply, </a:t>
            </a:r>
            <a:r>
              <a:rPr lang="en-US" b="1" dirty="0" smtClean="0"/>
              <a:t>and </a:t>
            </a:r>
            <a:r>
              <a:rPr lang="en-US" b="1" dirty="0"/>
              <a:t>ATC </a:t>
            </a:r>
            <a:r>
              <a:rPr lang="en-US" b="1" dirty="0" smtClean="0"/>
              <a:t>will increase.</a:t>
            </a:r>
            <a:endParaRPr lang="en-US" b="1"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cs typeface="Arial" pitchFamily="34" charset="0"/>
              </a:rPr>
              <a:t>An industry in which expansion through the entry of new firms, because of an increase in demand, increases the prices firms in the industry must pay for resources and therefore increases their production costs</a:t>
            </a:r>
            <a:r>
              <a:rPr lang="en-US" dirty="0">
                <a:solidFill>
                  <a:srgbClr val="000000"/>
                </a:solidFill>
                <a:latin typeface="Arial" pitchFamily="34" charset="0"/>
                <a:cs typeface="Arial" pitchFamily="34" charset="0"/>
              </a:rPr>
              <a:t> </a:t>
            </a:r>
            <a:r>
              <a:rPr lang="en-US" dirty="0" smtClean="0">
                <a:solidFill>
                  <a:srgbClr val="000000"/>
                </a:solidFill>
                <a:latin typeface="Arial" pitchFamily="34" charset="0"/>
                <a:cs typeface="Arial" pitchFamily="34" charset="0"/>
              </a:rPr>
              <a:t>(ATC rise).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cs typeface="Arial" pitchFamily="34" charset="0"/>
              </a:rPr>
              <a:t>Occurs when the industry's demand for resources is large in relation to the total demand for those</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13315" name="Picture 3" descr="http://www2.harpercollege.edu/mhealy/ecogif/purecomp/lrsupinccost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6554" y="838200"/>
            <a:ext cx="4657725" cy="29432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40892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76200"/>
            <a:ext cx="8305800" cy="5943600"/>
          </a:xfrm>
        </p:spPr>
        <p:txBody>
          <a:bodyPr>
            <a:normAutofit fontScale="92500" lnSpcReduction="10000"/>
          </a:bodyPr>
          <a:lstStyle/>
          <a:p>
            <a:pPr>
              <a:buNone/>
            </a:pPr>
            <a:r>
              <a:rPr lang="en-US" b="1" dirty="0" smtClean="0"/>
              <a:t>Must Know / Outcomes:</a:t>
            </a:r>
            <a:endParaRPr lang="en-US" dirty="0" smtClean="0"/>
          </a:p>
          <a:p>
            <a:r>
              <a:rPr lang="en-US" sz="2000" dirty="0"/>
              <a:t>Explain the difference between the short run and the long run..</a:t>
            </a:r>
          </a:p>
          <a:p>
            <a:r>
              <a:rPr lang="en-US" sz="2000" dirty="0"/>
              <a:t>Explain the shape of long run industry supply curves in constant cost and increasing cost industries.</a:t>
            </a:r>
          </a:p>
          <a:p>
            <a:r>
              <a:rPr lang="en-US" sz="2000" dirty="0"/>
              <a:t>Differentiate between productive and </a:t>
            </a:r>
            <a:r>
              <a:rPr lang="en-US" sz="2000" dirty="0" err="1"/>
              <a:t>allocative</a:t>
            </a:r>
            <a:r>
              <a:rPr lang="en-US" sz="2000" dirty="0"/>
              <a:t> efficiency.</a:t>
            </a:r>
          </a:p>
          <a:p>
            <a:r>
              <a:rPr lang="en-US" sz="2000" dirty="0"/>
              <a:t>Explain why </a:t>
            </a:r>
            <a:r>
              <a:rPr lang="en-US" sz="2000" dirty="0" err="1"/>
              <a:t>allocative</a:t>
            </a:r>
            <a:r>
              <a:rPr lang="en-US" sz="2000" dirty="0"/>
              <a:t> efficiency and productive efficiency are achieved where P = minimum ATC = MC.</a:t>
            </a:r>
          </a:p>
          <a:p>
            <a:r>
              <a:rPr lang="en-US" sz="2000" dirty="0"/>
              <a:t>Understand the adjustment process from the short run to the long run caused by the entry and exit of firms. Explain the role of barriers to entry and profits.</a:t>
            </a:r>
          </a:p>
          <a:p>
            <a:r>
              <a:rPr lang="en-US" sz="2000" dirty="0"/>
              <a:t>Why do competitive firms earn zero economic profits in the long run?</a:t>
            </a:r>
          </a:p>
          <a:p>
            <a:r>
              <a:rPr lang="en-US" sz="2000" dirty="0"/>
              <a:t>Draw the long run equilibrium graph for a purely competitive firm and indicate the profit maximizing quantity, the </a:t>
            </a:r>
            <a:r>
              <a:rPr lang="en-US" sz="2000" dirty="0" err="1"/>
              <a:t>allocatively</a:t>
            </a:r>
            <a:r>
              <a:rPr lang="en-US" sz="2000" dirty="0"/>
              <a:t> efficient quantity, and the productively efficient quantity.</a:t>
            </a:r>
          </a:p>
          <a:p>
            <a:r>
              <a:rPr lang="en-US" sz="2000" dirty="0"/>
              <a:t>How do you find the profit maximizing quantity?</a:t>
            </a:r>
          </a:p>
          <a:p>
            <a:r>
              <a:rPr lang="en-US" sz="2000" dirty="0"/>
              <a:t>How do you find the </a:t>
            </a:r>
            <a:r>
              <a:rPr lang="en-US" sz="2000" dirty="0" err="1"/>
              <a:t>allocatively</a:t>
            </a:r>
            <a:r>
              <a:rPr lang="en-US" sz="2000" dirty="0"/>
              <a:t> efficient quantity?</a:t>
            </a:r>
          </a:p>
          <a:p>
            <a:r>
              <a:rPr lang="en-US" sz="2000" dirty="0"/>
              <a:t>How do you find the productively efficient quantity?</a:t>
            </a:r>
          </a:p>
          <a:p>
            <a:r>
              <a:rPr lang="en-US" sz="2000" dirty="0"/>
              <a:t>Explain why </a:t>
            </a:r>
            <a:r>
              <a:rPr lang="en-US" sz="2000" dirty="0" err="1"/>
              <a:t>allocative</a:t>
            </a:r>
            <a:r>
              <a:rPr lang="en-US" sz="2000" dirty="0"/>
              <a:t> efficiency occurs where MSB=MSC and when consumer plus producer surplus is maximized</a:t>
            </a:r>
          </a:p>
          <a:p>
            <a:r>
              <a:rPr lang="en-US" sz="2000" dirty="0"/>
              <a:t>What is creative </a:t>
            </a:r>
            <a:r>
              <a:rPr lang="en-US" sz="2000" dirty="0" smtClean="0"/>
              <a:t>destruction?</a:t>
            </a:r>
          </a:p>
          <a:p>
            <a:endParaRPr lang="en-US" sz="2000" dirty="0"/>
          </a:p>
        </p:txBody>
      </p:sp>
      <p:sp>
        <p:nvSpPr>
          <p:cNvPr id="5" name="TextBox 4"/>
          <p:cNvSpPr txBox="1"/>
          <p:nvPr/>
        </p:nvSpPr>
        <p:spPr>
          <a:xfrm>
            <a:off x="332232" y="6019800"/>
            <a:ext cx="8610600" cy="707886"/>
          </a:xfrm>
          <a:prstGeom prst="rect">
            <a:avLst/>
          </a:prstGeom>
          <a:noFill/>
          <a:ln w="38100">
            <a:solidFill>
              <a:srgbClr val="00B0F0"/>
            </a:solidFill>
          </a:ln>
        </p:spPr>
        <p:txBody>
          <a:bodyPr wrap="square" rtlCol="0">
            <a:spAutoFit/>
          </a:bodyPr>
          <a:lstStyle/>
          <a:p>
            <a:r>
              <a:rPr lang="en-US" sz="4000" b="1" dirty="0"/>
              <a:t>8/9b Pure Competition </a:t>
            </a:r>
            <a:r>
              <a:rPr lang="en-US" sz="4000" b="1" dirty="0" smtClean="0"/>
              <a:t>in the Long </a:t>
            </a:r>
            <a:r>
              <a:rPr lang="en-US" sz="4000" b="1" dirty="0"/>
              <a:t>Run</a:t>
            </a:r>
            <a:endParaRPr lang="en-US" sz="4000" dirty="0"/>
          </a:p>
        </p:txBody>
      </p:sp>
    </p:spTree>
    <p:custDataLst>
      <p:tags r:id="rId1"/>
    </p:custDataLst>
    <p:extLst>
      <p:ext uri="{BB962C8B-B14F-4D97-AF65-F5344CB8AC3E}">
        <p14:creationId xmlns:p14="http://schemas.microsoft.com/office/powerpoint/2010/main" val="4412067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8288"/>
            <a:ext cx="8610600" cy="667512"/>
          </a:xfrm>
        </p:spPr>
        <p:txBody>
          <a:bodyPr>
            <a:normAutofit/>
          </a:bodyPr>
          <a:lstStyle/>
          <a:p>
            <a:pPr algn="ctr">
              <a:buNone/>
            </a:pPr>
            <a:r>
              <a:rPr lang="en-US" sz="3200" b="1" dirty="0" smtClean="0"/>
              <a:t>Long Run Supply: </a:t>
            </a:r>
            <a:r>
              <a:rPr lang="en-US" sz="3200" b="1" u="sng" dirty="0" smtClean="0"/>
              <a:t>Decreasing Cost Industry</a:t>
            </a:r>
          </a:p>
          <a:p>
            <a:pPr>
              <a:buNone/>
            </a:pPr>
            <a:endParaRPr lang="en-US" sz="3200" dirty="0"/>
          </a:p>
        </p:txBody>
      </p:sp>
      <p:sp>
        <p:nvSpPr>
          <p:cNvPr id="5" name="TextBox 4"/>
          <p:cNvSpPr txBox="1"/>
          <p:nvPr/>
        </p:nvSpPr>
        <p:spPr>
          <a:xfrm>
            <a:off x="332232" y="6019800"/>
            <a:ext cx="8610600" cy="707886"/>
          </a:xfrm>
          <a:prstGeom prst="rect">
            <a:avLst/>
          </a:prstGeom>
          <a:noFill/>
          <a:ln w="38100">
            <a:solidFill>
              <a:srgbClr val="00B0F0"/>
            </a:solidFill>
          </a:ln>
        </p:spPr>
        <p:txBody>
          <a:bodyPr wrap="square" rtlCol="0">
            <a:spAutoFit/>
          </a:bodyPr>
          <a:lstStyle/>
          <a:p>
            <a:r>
              <a:rPr lang="en-US" sz="4000" b="1" dirty="0"/>
              <a:t>8/9b Pure Competition </a:t>
            </a:r>
            <a:r>
              <a:rPr lang="en-US" sz="4000" b="1" dirty="0" smtClean="0"/>
              <a:t>in the Long </a:t>
            </a:r>
            <a:r>
              <a:rPr lang="en-US" sz="4000" b="1" dirty="0"/>
              <a:t>Run</a:t>
            </a:r>
            <a:endParaRPr lang="en-US" sz="4000" dirty="0"/>
          </a:p>
        </p:txBody>
      </p:sp>
      <p:sp>
        <p:nvSpPr>
          <p:cNvPr id="4" name="Rectangle 1"/>
          <p:cNvSpPr>
            <a:spLocks noChangeArrowheads="1"/>
          </p:cNvSpPr>
          <p:nvPr/>
        </p:nvSpPr>
        <p:spPr bwMode="auto">
          <a:xfrm>
            <a:off x="228600" y="609600"/>
            <a:ext cx="3927954"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000" dirty="0"/>
              <a:t>In </a:t>
            </a:r>
            <a:r>
              <a:rPr lang="en-US" sz="2000" dirty="0" smtClean="0"/>
              <a:t>decreasing </a:t>
            </a:r>
            <a:r>
              <a:rPr lang="en-US" sz="2000" dirty="0"/>
              <a:t>cost industries, if demand goes up and creates profits, then new industries will enter increasing supply, </a:t>
            </a:r>
            <a:r>
              <a:rPr lang="en-US" sz="2000" b="1" dirty="0"/>
              <a:t>and ATC will </a:t>
            </a:r>
            <a:r>
              <a:rPr lang="en-US" sz="2000" b="1" dirty="0" smtClean="0"/>
              <a:t>decrease</a:t>
            </a:r>
            <a:r>
              <a:rPr lang="en-US" sz="2000" b="1" dirty="0"/>
              <a:t>.</a:t>
            </a:r>
          </a:p>
          <a:p>
            <a:r>
              <a:rPr lang="en-US" sz="800" dirty="0" smtClean="0"/>
              <a:t>   </a:t>
            </a:r>
          </a:p>
          <a:p>
            <a:r>
              <a:rPr lang="en-US" sz="2000" dirty="0" smtClean="0"/>
              <a:t>An </a:t>
            </a:r>
            <a:r>
              <a:rPr lang="en-US" sz="2000" dirty="0"/>
              <a:t>industry in which expansion through the entry of firms, because of an increase in demand, decreases the prices firms in the industry must pay for resources and therefore decreases their production costs. </a:t>
            </a:r>
            <a:endParaRPr lang="en-US" sz="2000" dirty="0" smtClean="0"/>
          </a:p>
          <a:p>
            <a:r>
              <a:rPr lang="en-US" sz="800" dirty="0" smtClean="0"/>
              <a:t>   </a:t>
            </a:r>
          </a:p>
          <a:p>
            <a:r>
              <a:rPr lang="en-US" sz="2000" dirty="0" smtClean="0"/>
              <a:t>Occurs </a:t>
            </a:r>
            <a:r>
              <a:rPr lang="en-US" sz="2000" dirty="0"/>
              <a:t>when the industry's demand for resources allows its resource providers to take advantage of </a:t>
            </a:r>
            <a:r>
              <a:rPr lang="en-US" sz="2000" dirty="0" smtClean="0"/>
              <a:t>economies </a:t>
            </a:r>
            <a:r>
              <a:rPr lang="en-US" sz="2000" dirty="0"/>
              <a:t>of </a:t>
            </a:r>
            <a:r>
              <a:rPr lang="en-US" sz="2000" dirty="0" smtClean="0"/>
              <a:t>scale</a:t>
            </a:r>
            <a:endParaRPr lang="en-US" sz="2000" dirty="0"/>
          </a:p>
        </p:txBody>
      </p:sp>
      <p:pic>
        <p:nvPicPr>
          <p:cNvPr id="14338" name="Picture 2" descr="http://www2.harpercollege.edu/mhealy/ecogif/purecomp/lrsupdeccost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990600"/>
            <a:ext cx="5105400" cy="352425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503372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8288"/>
            <a:ext cx="8610600" cy="667512"/>
          </a:xfrm>
        </p:spPr>
        <p:txBody>
          <a:bodyPr>
            <a:normAutofit fontScale="92500"/>
          </a:bodyPr>
          <a:lstStyle/>
          <a:p>
            <a:pPr algn="ctr">
              <a:buNone/>
            </a:pPr>
            <a:r>
              <a:rPr lang="en-US" sz="3200" b="1" dirty="0" smtClean="0"/>
              <a:t>Pure Competition – Advantages and Disadvantages</a:t>
            </a:r>
            <a:endParaRPr lang="en-US" sz="3200" b="1" u="sng" dirty="0" smtClean="0"/>
          </a:p>
          <a:p>
            <a:pPr>
              <a:buNone/>
            </a:pPr>
            <a:endParaRPr lang="en-US" sz="3200" dirty="0"/>
          </a:p>
        </p:txBody>
      </p:sp>
      <p:sp>
        <p:nvSpPr>
          <p:cNvPr id="5" name="TextBox 4"/>
          <p:cNvSpPr txBox="1"/>
          <p:nvPr/>
        </p:nvSpPr>
        <p:spPr>
          <a:xfrm>
            <a:off x="332232" y="6019800"/>
            <a:ext cx="8610600" cy="707886"/>
          </a:xfrm>
          <a:prstGeom prst="rect">
            <a:avLst/>
          </a:prstGeom>
          <a:noFill/>
          <a:ln w="38100">
            <a:solidFill>
              <a:srgbClr val="00B0F0"/>
            </a:solidFill>
          </a:ln>
        </p:spPr>
        <p:txBody>
          <a:bodyPr wrap="square" rtlCol="0">
            <a:spAutoFit/>
          </a:bodyPr>
          <a:lstStyle/>
          <a:p>
            <a:r>
              <a:rPr lang="en-US" sz="4000" b="1" dirty="0"/>
              <a:t>8/9b Pure Competition </a:t>
            </a:r>
            <a:r>
              <a:rPr lang="en-US" sz="4000" b="1" dirty="0" smtClean="0"/>
              <a:t>in the Long </a:t>
            </a:r>
            <a:r>
              <a:rPr lang="en-US" sz="4000" b="1" dirty="0"/>
              <a:t>Run</a:t>
            </a:r>
            <a:endParaRPr lang="en-US" sz="4000" dirty="0"/>
          </a:p>
        </p:txBody>
      </p:sp>
      <p:sp>
        <p:nvSpPr>
          <p:cNvPr id="4" name="Rectangle 1"/>
          <p:cNvSpPr>
            <a:spLocks noChangeArrowheads="1"/>
          </p:cNvSpPr>
          <p:nvPr/>
        </p:nvSpPr>
        <p:spPr bwMode="auto">
          <a:xfrm>
            <a:off x="33528" y="685800"/>
            <a:ext cx="8714232" cy="4985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800" b="1" dirty="0" smtClean="0"/>
              <a:t>ADVANTAGES</a:t>
            </a:r>
            <a:endParaRPr lang="en-US" sz="2800" dirty="0" smtClean="0"/>
          </a:p>
          <a:p>
            <a:pPr marL="457200" indent="-457200">
              <a:buFont typeface="+mj-lt"/>
              <a:buAutoNum type="arabicPeriod"/>
            </a:pPr>
            <a:r>
              <a:rPr lang="en-US" sz="2800" dirty="0" err="1" smtClean="0"/>
              <a:t>Allocatively</a:t>
            </a:r>
            <a:r>
              <a:rPr lang="en-US" sz="2800" dirty="0" smtClean="0"/>
              <a:t> Efficient. This is because P = MC </a:t>
            </a:r>
          </a:p>
          <a:p>
            <a:pPr marL="457200" indent="-457200">
              <a:buFont typeface="+mj-lt"/>
              <a:buAutoNum type="arabicPeriod"/>
            </a:pPr>
            <a:r>
              <a:rPr lang="en-US" sz="2800" dirty="0" smtClean="0"/>
              <a:t>Productively Efficient. This is because firms produce at the lowest point on the AC</a:t>
            </a:r>
          </a:p>
          <a:p>
            <a:pPr marL="457200" indent="-457200">
              <a:buFont typeface="+mj-lt"/>
              <a:buAutoNum type="arabicPeriod"/>
            </a:pPr>
            <a:r>
              <a:rPr lang="en-US" sz="2800" dirty="0" smtClean="0"/>
              <a:t>X </a:t>
            </a:r>
            <a:r>
              <a:rPr lang="en-US" sz="2800" dirty="0"/>
              <a:t>- Efficient. Competition between firms will keep their ATC as low as possible.</a:t>
            </a:r>
          </a:p>
          <a:p>
            <a:pPr marL="457200" indent="-457200">
              <a:buFont typeface="+mj-lt"/>
              <a:buAutoNum type="arabicPeriod"/>
            </a:pPr>
            <a:r>
              <a:rPr lang="en-US" sz="2800" dirty="0" smtClean="0"/>
              <a:t>Resources </a:t>
            </a:r>
            <a:r>
              <a:rPr lang="en-US" sz="2800" dirty="0"/>
              <a:t>will not be wasted through advertising because products are homogenous</a:t>
            </a:r>
          </a:p>
          <a:p>
            <a:pPr marL="457200" indent="-457200">
              <a:buFont typeface="+mj-lt"/>
              <a:buAutoNum type="arabicPeriod"/>
            </a:pPr>
            <a:r>
              <a:rPr lang="en-US" sz="2800" dirty="0" smtClean="0"/>
              <a:t>Normal </a:t>
            </a:r>
            <a:r>
              <a:rPr lang="en-US" sz="2800" dirty="0"/>
              <a:t>profit means consumers are getting the lowest price. This also leads to greater equality (or equity) in </a:t>
            </a:r>
            <a:r>
              <a:rPr lang="en-US" sz="2800" dirty="0" smtClean="0"/>
              <a:t>society. </a:t>
            </a:r>
          </a:p>
          <a:p>
            <a:endParaRPr lang="en-US" sz="1000" dirty="0"/>
          </a:p>
        </p:txBody>
      </p:sp>
    </p:spTree>
    <p:custDataLst>
      <p:tags r:id="rId1"/>
    </p:custDataLst>
    <p:extLst>
      <p:ext uri="{BB962C8B-B14F-4D97-AF65-F5344CB8AC3E}">
        <p14:creationId xmlns:p14="http://schemas.microsoft.com/office/powerpoint/2010/main" val="18144503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8288"/>
            <a:ext cx="8610600" cy="667512"/>
          </a:xfrm>
        </p:spPr>
        <p:txBody>
          <a:bodyPr>
            <a:normAutofit fontScale="92500"/>
          </a:bodyPr>
          <a:lstStyle/>
          <a:p>
            <a:pPr algn="ctr">
              <a:buNone/>
            </a:pPr>
            <a:r>
              <a:rPr lang="en-US" sz="3200" b="1" dirty="0" smtClean="0"/>
              <a:t>Pure Competition – Advantages and Disadvantages</a:t>
            </a:r>
            <a:endParaRPr lang="en-US" sz="3200" b="1" u="sng" dirty="0" smtClean="0"/>
          </a:p>
          <a:p>
            <a:pPr>
              <a:buNone/>
            </a:pPr>
            <a:endParaRPr lang="en-US" sz="3200" dirty="0"/>
          </a:p>
        </p:txBody>
      </p:sp>
      <p:sp>
        <p:nvSpPr>
          <p:cNvPr id="5" name="TextBox 4"/>
          <p:cNvSpPr txBox="1"/>
          <p:nvPr/>
        </p:nvSpPr>
        <p:spPr>
          <a:xfrm>
            <a:off x="332232" y="6019800"/>
            <a:ext cx="8610600" cy="707886"/>
          </a:xfrm>
          <a:prstGeom prst="rect">
            <a:avLst/>
          </a:prstGeom>
          <a:noFill/>
          <a:ln w="38100">
            <a:solidFill>
              <a:srgbClr val="00B0F0"/>
            </a:solidFill>
          </a:ln>
        </p:spPr>
        <p:txBody>
          <a:bodyPr wrap="square" rtlCol="0">
            <a:spAutoFit/>
          </a:bodyPr>
          <a:lstStyle/>
          <a:p>
            <a:r>
              <a:rPr lang="en-US" sz="4000" b="1" dirty="0"/>
              <a:t>8/9b Pure Competition </a:t>
            </a:r>
            <a:r>
              <a:rPr lang="en-US" sz="4000" b="1" dirty="0" smtClean="0"/>
              <a:t>in the Long </a:t>
            </a:r>
            <a:r>
              <a:rPr lang="en-US" sz="4000" b="1" dirty="0"/>
              <a:t>Run</a:t>
            </a:r>
            <a:endParaRPr lang="en-US" sz="4000" dirty="0"/>
          </a:p>
        </p:txBody>
      </p:sp>
      <p:sp>
        <p:nvSpPr>
          <p:cNvPr id="4" name="Rectangle 1"/>
          <p:cNvSpPr>
            <a:spLocks noChangeArrowheads="1"/>
          </p:cNvSpPr>
          <p:nvPr/>
        </p:nvSpPr>
        <p:spPr bwMode="auto">
          <a:xfrm>
            <a:off x="201168" y="665494"/>
            <a:ext cx="8714232"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1000" dirty="0"/>
          </a:p>
          <a:p>
            <a:r>
              <a:rPr lang="en-US" sz="2000" b="1" dirty="0" smtClean="0"/>
              <a:t>DISADVANTAGES</a:t>
            </a:r>
            <a:endParaRPr lang="en-US" sz="2000" dirty="0"/>
          </a:p>
          <a:p>
            <a:pPr marL="457200" indent="-457200">
              <a:buAutoNum type="arabicPeriod"/>
            </a:pPr>
            <a:r>
              <a:rPr lang="en-US" sz="2000" dirty="0" smtClean="0"/>
              <a:t>No </a:t>
            </a:r>
            <a:r>
              <a:rPr lang="en-US" sz="2000" dirty="0"/>
              <a:t>scope for economies of scale, this is because there are many small firms producing relatively small amounts. Industries with high fixed costs would be particularly unsuitable to perfect competition (like natural monopolies). This is one reason why pure competition is unlikely in the real world </a:t>
            </a:r>
            <a:endParaRPr lang="en-US" sz="2000" dirty="0" smtClean="0"/>
          </a:p>
          <a:p>
            <a:pPr marL="457200" indent="-457200">
              <a:buAutoNum type="arabicPeriod"/>
            </a:pPr>
            <a:r>
              <a:rPr lang="en-US" sz="2000" dirty="0" smtClean="0"/>
              <a:t>Undifferentiated </a:t>
            </a:r>
            <a:r>
              <a:rPr lang="en-US" sz="2000" dirty="0"/>
              <a:t>products are boring, giving little choice to </a:t>
            </a:r>
            <a:r>
              <a:rPr lang="en-US" sz="2000" dirty="0" smtClean="0"/>
              <a:t>consumers </a:t>
            </a:r>
            <a:r>
              <a:rPr lang="en-US" sz="2000" dirty="0"/>
              <a:t>= narrow range of Consumer Choice</a:t>
            </a:r>
            <a:r>
              <a:rPr lang="en-US" sz="2000" dirty="0" smtClean="0"/>
              <a:t>..</a:t>
            </a:r>
          </a:p>
          <a:p>
            <a:pPr marL="457200" indent="-457200">
              <a:buFont typeface="+mj-lt"/>
              <a:buAutoNum type="arabicPeriod"/>
            </a:pPr>
            <a:r>
              <a:rPr lang="en-US" sz="2000" dirty="0" smtClean="0"/>
              <a:t>Dynamically </a:t>
            </a:r>
            <a:r>
              <a:rPr lang="en-US" sz="2000" dirty="0" err="1" smtClean="0"/>
              <a:t>INefficient</a:t>
            </a:r>
            <a:r>
              <a:rPr lang="en-US" sz="2000" dirty="0" smtClean="0"/>
              <a:t>: </a:t>
            </a:r>
          </a:p>
          <a:p>
            <a:pPr marL="685800" lvl="1" indent="-228600">
              <a:buAutoNum type="alphaLcPeriod"/>
            </a:pPr>
            <a:r>
              <a:rPr lang="en-US" sz="2000" dirty="0" smtClean="0"/>
              <a:t>LACK </a:t>
            </a:r>
            <a:r>
              <a:rPr lang="en-US" sz="2000" dirty="0"/>
              <a:t>MEANS: Lack of supernormal profit may make investment in R&amp;D unlikely this would be important in an industry such as pharmaceuticals which require significant investment. </a:t>
            </a:r>
            <a:endParaRPr lang="en-US" sz="2000" dirty="0" smtClean="0"/>
          </a:p>
          <a:p>
            <a:pPr marL="685800" lvl="1" indent="-228600">
              <a:buAutoNum type="alphaLcPeriod"/>
            </a:pPr>
            <a:r>
              <a:rPr lang="en-US" sz="2000" dirty="0" smtClean="0"/>
              <a:t>. </a:t>
            </a:r>
            <a:r>
              <a:rPr lang="en-US" sz="2000" dirty="0"/>
              <a:t>LACK INCENTIVE: With perfect knowledge there is no incentive to develop new technology because it would be shared with other companies</a:t>
            </a:r>
          </a:p>
          <a:p>
            <a:pPr marL="457200" indent="-457200">
              <a:buFont typeface="+mj-lt"/>
              <a:buAutoNum type="arabicPeriod"/>
            </a:pPr>
            <a:r>
              <a:rPr lang="en-US" sz="2000" dirty="0" smtClean="0"/>
              <a:t>With </a:t>
            </a:r>
            <a:r>
              <a:rPr lang="en-US" sz="2000" dirty="0"/>
              <a:t>public goods, or if there are externalities in production or consumption, there is likely to be market failure without government intervention and </a:t>
            </a:r>
            <a:r>
              <a:rPr lang="en-US" sz="2000" dirty="0" err="1"/>
              <a:t>allocative</a:t>
            </a:r>
            <a:r>
              <a:rPr lang="en-US" sz="2000" dirty="0"/>
              <a:t> inefficiency will result</a:t>
            </a:r>
          </a:p>
        </p:txBody>
      </p:sp>
    </p:spTree>
    <p:custDataLst>
      <p:tags r:id="rId1"/>
    </p:custDataLst>
    <p:extLst>
      <p:ext uri="{BB962C8B-B14F-4D97-AF65-F5344CB8AC3E}">
        <p14:creationId xmlns:p14="http://schemas.microsoft.com/office/powerpoint/2010/main" val="38846072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8288"/>
            <a:ext cx="8610600" cy="667512"/>
          </a:xfrm>
        </p:spPr>
        <p:txBody>
          <a:bodyPr>
            <a:normAutofit/>
          </a:bodyPr>
          <a:lstStyle/>
          <a:p>
            <a:pPr algn="ctr">
              <a:buNone/>
            </a:pPr>
            <a:r>
              <a:rPr lang="en-US" sz="3200" b="1" u="sng" dirty="0" smtClean="0"/>
              <a:t>MC Pricing</a:t>
            </a:r>
          </a:p>
          <a:p>
            <a:pPr>
              <a:buNone/>
            </a:pPr>
            <a:endParaRPr lang="en-US" sz="3200" dirty="0"/>
          </a:p>
        </p:txBody>
      </p:sp>
      <p:sp>
        <p:nvSpPr>
          <p:cNvPr id="5" name="TextBox 4"/>
          <p:cNvSpPr txBox="1"/>
          <p:nvPr/>
        </p:nvSpPr>
        <p:spPr>
          <a:xfrm>
            <a:off x="332232" y="6019800"/>
            <a:ext cx="8610600" cy="707886"/>
          </a:xfrm>
          <a:prstGeom prst="rect">
            <a:avLst/>
          </a:prstGeom>
          <a:noFill/>
          <a:ln w="38100">
            <a:solidFill>
              <a:srgbClr val="00B0F0"/>
            </a:solidFill>
          </a:ln>
        </p:spPr>
        <p:txBody>
          <a:bodyPr wrap="square" rtlCol="0">
            <a:spAutoFit/>
          </a:bodyPr>
          <a:lstStyle/>
          <a:p>
            <a:r>
              <a:rPr lang="en-US" sz="4000" b="1" dirty="0"/>
              <a:t>8/9b Pure Competition </a:t>
            </a:r>
            <a:r>
              <a:rPr lang="en-US" sz="4000" b="1" dirty="0" smtClean="0"/>
              <a:t>in the Long </a:t>
            </a:r>
            <a:r>
              <a:rPr lang="en-US" sz="4000" b="1" dirty="0"/>
              <a:t>Run</a:t>
            </a:r>
            <a:endParaRPr lang="en-US" sz="4000" dirty="0"/>
          </a:p>
        </p:txBody>
      </p:sp>
      <p:sp>
        <p:nvSpPr>
          <p:cNvPr id="4" name="Rectangle 1"/>
          <p:cNvSpPr>
            <a:spLocks noChangeArrowheads="1"/>
          </p:cNvSpPr>
          <p:nvPr/>
        </p:nvSpPr>
        <p:spPr bwMode="auto">
          <a:xfrm>
            <a:off x="44196" y="684311"/>
            <a:ext cx="8915400" cy="513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800" dirty="0"/>
              <a:t>To achieve </a:t>
            </a:r>
            <a:r>
              <a:rPr lang="en-US" sz="2800" dirty="0" err="1"/>
              <a:t>allocative</a:t>
            </a:r>
            <a:r>
              <a:rPr lang="en-US" sz="2800" dirty="0"/>
              <a:t> efficiency: MSB should equal </a:t>
            </a:r>
            <a:r>
              <a:rPr lang="en-US" sz="2800" dirty="0" smtClean="0"/>
              <a:t>MSC.</a:t>
            </a:r>
          </a:p>
          <a:p>
            <a:r>
              <a:rPr lang="en-US" sz="1200" dirty="0" smtClean="0"/>
              <a:t>   </a:t>
            </a:r>
            <a:endParaRPr lang="en-US" sz="1200" dirty="0"/>
          </a:p>
          <a:p>
            <a:r>
              <a:rPr lang="en-US" sz="2800" dirty="0" smtClean="0"/>
              <a:t> </a:t>
            </a:r>
            <a:r>
              <a:rPr lang="en-US" sz="2800" dirty="0"/>
              <a:t>If P measures </a:t>
            </a:r>
            <a:r>
              <a:rPr lang="en-US" sz="2800" dirty="0" smtClean="0"/>
              <a:t>MSB (no pos. ext.)  </a:t>
            </a:r>
            <a:r>
              <a:rPr lang="en-US" sz="2800" dirty="0"/>
              <a:t>and MC measure </a:t>
            </a:r>
            <a:r>
              <a:rPr lang="en-US" sz="2800" dirty="0" smtClean="0"/>
              <a:t>MSC (no neg. ext.) </a:t>
            </a:r>
            <a:r>
              <a:rPr lang="en-US" sz="2800" dirty="0"/>
              <a:t>then to achieve </a:t>
            </a:r>
            <a:r>
              <a:rPr lang="en-US" sz="2800" dirty="0" err="1"/>
              <a:t>allocative</a:t>
            </a:r>
            <a:r>
              <a:rPr lang="en-US" sz="2800" dirty="0"/>
              <a:t> </a:t>
            </a:r>
            <a:r>
              <a:rPr lang="en-US" sz="2800" dirty="0" smtClean="0"/>
              <a:t>efficiency: P </a:t>
            </a:r>
            <a:r>
              <a:rPr lang="en-US" sz="2800" dirty="0"/>
              <a:t>should equal </a:t>
            </a:r>
            <a:r>
              <a:rPr lang="en-US" sz="2800" dirty="0" smtClean="0"/>
              <a:t>MC.</a:t>
            </a:r>
          </a:p>
          <a:p>
            <a:r>
              <a:rPr lang="en-US" sz="1200" dirty="0" smtClean="0"/>
              <a:t>   </a:t>
            </a:r>
            <a:endParaRPr lang="en-US" sz="1200" dirty="0"/>
          </a:p>
          <a:p>
            <a:r>
              <a:rPr lang="en-US" sz="2800" dirty="0" err="1" smtClean="0"/>
              <a:t>Allocative</a:t>
            </a:r>
            <a:r>
              <a:rPr lang="en-US" sz="2800" dirty="0" smtClean="0"/>
              <a:t> </a:t>
            </a:r>
            <a:r>
              <a:rPr lang="en-US" sz="2800" dirty="0" err="1" smtClean="0"/>
              <a:t>INefficiency</a:t>
            </a:r>
            <a:r>
              <a:rPr lang="en-US" sz="2800" dirty="0" smtClean="0"/>
              <a:t> occurs when price does NOT equal MC.</a:t>
            </a:r>
          </a:p>
          <a:p>
            <a:r>
              <a:rPr lang="en-US" sz="1200" dirty="0" smtClean="0"/>
              <a:t>   </a:t>
            </a:r>
            <a:endParaRPr lang="en-US" sz="1200" dirty="0"/>
          </a:p>
          <a:p>
            <a:r>
              <a:rPr lang="en-US" sz="2800" dirty="0" smtClean="0"/>
              <a:t>If </a:t>
            </a:r>
            <a:r>
              <a:rPr lang="en-US" sz="2800" b="1" dirty="0" smtClean="0"/>
              <a:t>P&gt;MC</a:t>
            </a:r>
            <a:r>
              <a:rPr lang="en-US" sz="2800" dirty="0" smtClean="0"/>
              <a:t> then we want more – </a:t>
            </a:r>
            <a:r>
              <a:rPr lang="en-US" sz="2800" b="1" dirty="0" smtClean="0"/>
              <a:t>too little </a:t>
            </a:r>
            <a:r>
              <a:rPr lang="en-US" sz="2800" dirty="0" smtClean="0"/>
              <a:t>is being produced or consumed (</a:t>
            </a:r>
            <a:r>
              <a:rPr lang="en-US" sz="2800" dirty="0" err="1" smtClean="0"/>
              <a:t>underallocation</a:t>
            </a:r>
            <a:r>
              <a:rPr lang="en-US" sz="2800" dirty="0" smtClean="0"/>
              <a:t> of resources).</a:t>
            </a:r>
          </a:p>
          <a:p>
            <a:r>
              <a:rPr lang="en-US" sz="1200" dirty="0" smtClean="0"/>
              <a:t>   </a:t>
            </a:r>
          </a:p>
          <a:p>
            <a:r>
              <a:rPr lang="en-US" sz="2800" dirty="0" smtClean="0"/>
              <a:t>If </a:t>
            </a:r>
            <a:r>
              <a:rPr lang="en-US" sz="2800" b="1" dirty="0" smtClean="0"/>
              <a:t>P &lt; MC </a:t>
            </a:r>
            <a:r>
              <a:rPr lang="en-US" sz="2800" dirty="0" smtClean="0"/>
              <a:t>then </a:t>
            </a:r>
            <a:r>
              <a:rPr lang="en-US" sz="2800" b="1" dirty="0" smtClean="0"/>
              <a:t>too much </a:t>
            </a:r>
            <a:r>
              <a:rPr lang="en-US" sz="2800" dirty="0" smtClean="0"/>
              <a:t>is being produced and consumed (</a:t>
            </a:r>
            <a:r>
              <a:rPr lang="en-US" sz="2800" dirty="0" err="1" smtClean="0"/>
              <a:t>overallocation</a:t>
            </a:r>
            <a:r>
              <a:rPr lang="en-US" sz="2800" dirty="0" smtClean="0"/>
              <a:t> of resources).</a:t>
            </a:r>
            <a:endParaRPr lang="en-US" sz="2800" dirty="0"/>
          </a:p>
        </p:txBody>
      </p:sp>
    </p:spTree>
    <p:custDataLst>
      <p:tags r:id="rId1"/>
    </p:custDataLst>
    <p:extLst>
      <p:ext uri="{BB962C8B-B14F-4D97-AF65-F5344CB8AC3E}">
        <p14:creationId xmlns:p14="http://schemas.microsoft.com/office/powerpoint/2010/main" val="14587686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8288"/>
            <a:ext cx="8839200" cy="5925312"/>
          </a:xfrm>
        </p:spPr>
        <p:txBody>
          <a:bodyPr>
            <a:normAutofit/>
          </a:bodyPr>
          <a:lstStyle/>
          <a:p>
            <a:pPr algn="ctr">
              <a:buNone/>
            </a:pPr>
            <a:r>
              <a:rPr lang="en-US" sz="3200" b="1" dirty="0" smtClean="0"/>
              <a:t>MC Pricing</a:t>
            </a:r>
          </a:p>
          <a:p>
            <a:pPr>
              <a:buNone/>
            </a:pPr>
            <a:r>
              <a:rPr lang="en-US" b="1" dirty="0" smtClean="0"/>
              <a:t>EXAMPLE of Inefficiency - When P does not equal MC</a:t>
            </a:r>
          </a:p>
          <a:p>
            <a:pPr>
              <a:buNone/>
            </a:pPr>
            <a:r>
              <a:rPr lang="en-US" sz="3200" b="1" dirty="0"/>
              <a:t>A</a:t>
            </a:r>
            <a:r>
              <a:rPr lang="en-US" sz="3200" b="1" dirty="0" smtClean="0"/>
              <a:t>ll </a:t>
            </a:r>
            <a:r>
              <a:rPr lang="en-US" sz="3200" b="1" dirty="0"/>
              <a:t>you can eat / free refills </a:t>
            </a:r>
            <a:endParaRPr lang="en-US" sz="3200" dirty="0"/>
          </a:p>
          <a:p>
            <a:pPr lvl="1"/>
            <a:r>
              <a:rPr lang="en-US" b="1" dirty="0"/>
              <a:t>what are the MSC to society (MC to the firm) of having one more?</a:t>
            </a:r>
            <a:endParaRPr lang="en-US" dirty="0"/>
          </a:p>
          <a:p>
            <a:pPr lvl="1"/>
            <a:r>
              <a:rPr lang="en-US" b="1" dirty="0"/>
              <a:t>what is the price (P) to the consumer of having one more?</a:t>
            </a:r>
            <a:endParaRPr lang="en-US" dirty="0"/>
          </a:p>
          <a:p>
            <a:pPr lvl="1"/>
            <a:r>
              <a:rPr lang="en-US" b="1" dirty="0"/>
              <a:t>does P=MC (or MSB=MSC) ?</a:t>
            </a:r>
            <a:endParaRPr lang="en-US" dirty="0"/>
          </a:p>
          <a:p>
            <a:pPr lvl="1"/>
            <a:r>
              <a:rPr lang="en-US" b="1" dirty="0"/>
              <a:t>if not, is </a:t>
            </a:r>
            <a:r>
              <a:rPr lang="en-US" b="1" dirty="0" smtClean="0"/>
              <a:t>P&gt;MC (too little) </a:t>
            </a:r>
            <a:r>
              <a:rPr lang="en-US" b="1" dirty="0"/>
              <a:t>or is P&lt; </a:t>
            </a:r>
            <a:r>
              <a:rPr lang="en-US" b="1" dirty="0" smtClean="0"/>
              <a:t>MC (too much) </a:t>
            </a:r>
            <a:r>
              <a:rPr lang="en-US" b="1" dirty="0"/>
              <a:t>?</a:t>
            </a:r>
            <a:endParaRPr lang="en-US" dirty="0"/>
          </a:p>
          <a:p>
            <a:pPr lvl="1"/>
            <a:r>
              <a:rPr lang="en-US" b="1" dirty="0"/>
              <a:t>is </a:t>
            </a:r>
            <a:r>
              <a:rPr lang="en-US" b="1" dirty="0" err="1"/>
              <a:t>allocative</a:t>
            </a:r>
            <a:r>
              <a:rPr lang="en-US" b="1" dirty="0"/>
              <a:t> efficiency achieved? - or is there an OVER- or UNDER-allocation of resources?</a:t>
            </a:r>
            <a:endParaRPr lang="en-US" dirty="0"/>
          </a:p>
          <a:p>
            <a:pPr>
              <a:buNone/>
            </a:pPr>
            <a:endParaRPr lang="en-US" sz="3200" dirty="0"/>
          </a:p>
        </p:txBody>
      </p:sp>
      <p:sp>
        <p:nvSpPr>
          <p:cNvPr id="5" name="TextBox 4"/>
          <p:cNvSpPr txBox="1"/>
          <p:nvPr/>
        </p:nvSpPr>
        <p:spPr>
          <a:xfrm>
            <a:off x="332232" y="6019800"/>
            <a:ext cx="8610600" cy="707886"/>
          </a:xfrm>
          <a:prstGeom prst="rect">
            <a:avLst/>
          </a:prstGeom>
          <a:noFill/>
          <a:ln w="38100">
            <a:solidFill>
              <a:srgbClr val="00B0F0"/>
            </a:solidFill>
          </a:ln>
        </p:spPr>
        <p:txBody>
          <a:bodyPr wrap="square" rtlCol="0">
            <a:spAutoFit/>
          </a:bodyPr>
          <a:lstStyle/>
          <a:p>
            <a:r>
              <a:rPr lang="en-US" sz="4000" b="1" dirty="0"/>
              <a:t>8/9b Pure Competition </a:t>
            </a:r>
            <a:r>
              <a:rPr lang="en-US" sz="4000" b="1" dirty="0" smtClean="0"/>
              <a:t>in the Long </a:t>
            </a:r>
            <a:r>
              <a:rPr lang="en-US" sz="4000" b="1" dirty="0"/>
              <a:t>Run</a:t>
            </a:r>
            <a:endParaRPr lang="en-US" sz="4000" dirty="0"/>
          </a:p>
        </p:txBody>
      </p:sp>
      <p:cxnSp>
        <p:nvCxnSpPr>
          <p:cNvPr id="6" name="Straight Connector 5"/>
          <p:cNvCxnSpPr/>
          <p:nvPr/>
        </p:nvCxnSpPr>
        <p:spPr>
          <a:xfrm>
            <a:off x="76200" y="1143000"/>
            <a:ext cx="8839200" cy="0"/>
          </a:xfrm>
          <a:prstGeom prst="line">
            <a:avLst/>
          </a:prstGeom>
          <a:ln w="5715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893855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8288"/>
            <a:ext cx="8839200" cy="5925312"/>
          </a:xfrm>
        </p:spPr>
        <p:txBody>
          <a:bodyPr>
            <a:normAutofit/>
          </a:bodyPr>
          <a:lstStyle/>
          <a:p>
            <a:pPr algn="ctr">
              <a:buNone/>
            </a:pPr>
            <a:r>
              <a:rPr lang="en-US" sz="3200" b="1" dirty="0" smtClean="0"/>
              <a:t>MC Pricing</a:t>
            </a:r>
          </a:p>
          <a:p>
            <a:pPr>
              <a:buNone/>
            </a:pPr>
            <a:r>
              <a:rPr lang="en-US" b="1" dirty="0" smtClean="0"/>
              <a:t>EXAMPLES of Inefficiency - When P does not equal MC</a:t>
            </a:r>
          </a:p>
          <a:p>
            <a:pPr marL="0" indent="0">
              <a:buNone/>
            </a:pPr>
            <a:r>
              <a:rPr lang="en-US" sz="3200" b="1" dirty="0"/>
              <a:t>rent with utilities included</a:t>
            </a:r>
            <a:endParaRPr lang="en-US" sz="3200" dirty="0"/>
          </a:p>
          <a:p>
            <a:pPr lvl="1"/>
            <a:r>
              <a:rPr lang="en-US" sz="2000" b="1" dirty="0"/>
              <a:t>what are the MSC to society (MC to the firm) of turning the heat up in the winter?</a:t>
            </a:r>
            <a:endParaRPr lang="en-US" sz="2000" dirty="0"/>
          </a:p>
          <a:p>
            <a:pPr lvl="1"/>
            <a:r>
              <a:rPr lang="en-US" sz="2000" b="1" dirty="0"/>
              <a:t>what is the price (P) to the consumer of turning the heat up in the winter?</a:t>
            </a:r>
            <a:endParaRPr lang="en-US" sz="2000" dirty="0"/>
          </a:p>
          <a:p>
            <a:pPr lvl="1"/>
            <a:r>
              <a:rPr lang="en-US" sz="2000" b="1" dirty="0"/>
              <a:t>does P=MC (or MSB=MSC) ?</a:t>
            </a:r>
            <a:endParaRPr lang="en-US" sz="2000" dirty="0"/>
          </a:p>
          <a:p>
            <a:pPr lvl="1"/>
            <a:r>
              <a:rPr lang="en-US" sz="2000" b="1" dirty="0"/>
              <a:t>if not, is P&gt;MC or is P&lt; MC ?</a:t>
            </a:r>
            <a:endParaRPr lang="en-US" sz="2000" dirty="0"/>
          </a:p>
          <a:p>
            <a:pPr lvl="1"/>
            <a:r>
              <a:rPr lang="en-US" sz="2000" b="1" dirty="0"/>
              <a:t>is </a:t>
            </a:r>
            <a:r>
              <a:rPr lang="en-US" sz="2000" b="1" dirty="0" err="1"/>
              <a:t>allocative</a:t>
            </a:r>
            <a:r>
              <a:rPr lang="en-US" sz="2000" b="1" dirty="0"/>
              <a:t> efficiency achieved or is there an OVER- or UNDER-allocation of resources?</a:t>
            </a:r>
            <a:endParaRPr lang="en-US" sz="2000" dirty="0"/>
          </a:p>
          <a:p>
            <a:pPr>
              <a:buNone/>
            </a:pPr>
            <a:endParaRPr lang="en-US" sz="3200" dirty="0"/>
          </a:p>
        </p:txBody>
      </p:sp>
      <p:sp>
        <p:nvSpPr>
          <p:cNvPr id="5" name="TextBox 4"/>
          <p:cNvSpPr txBox="1"/>
          <p:nvPr/>
        </p:nvSpPr>
        <p:spPr>
          <a:xfrm>
            <a:off x="332232" y="6019800"/>
            <a:ext cx="8610600" cy="707886"/>
          </a:xfrm>
          <a:prstGeom prst="rect">
            <a:avLst/>
          </a:prstGeom>
          <a:noFill/>
          <a:ln w="38100">
            <a:solidFill>
              <a:srgbClr val="00B0F0"/>
            </a:solidFill>
          </a:ln>
        </p:spPr>
        <p:txBody>
          <a:bodyPr wrap="square" rtlCol="0">
            <a:spAutoFit/>
          </a:bodyPr>
          <a:lstStyle/>
          <a:p>
            <a:r>
              <a:rPr lang="en-US" sz="4000" b="1" dirty="0"/>
              <a:t>8/9b Pure Competition </a:t>
            </a:r>
            <a:r>
              <a:rPr lang="en-US" sz="4000" b="1" dirty="0" smtClean="0"/>
              <a:t>in the Long </a:t>
            </a:r>
            <a:r>
              <a:rPr lang="en-US" sz="4000" b="1" dirty="0"/>
              <a:t>Run</a:t>
            </a:r>
            <a:endParaRPr lang="en-US" sz="4000" dirty="0"/>
          </a:p>
        </p:txBody>
      </p:sp>
      <p:cxnSp>
        <p:nvCxnSpPr>
          <p:cNvPr id="6" name="Straight Connector 5"/>
          <p:cNvCxnSpPr/>
          <p:nvPr/>
        </p:nvCxnSpPr>
        <p:spPr>
          <a:xfrm>
            <a:off x="76200" y="1143000"/>
            <a:ext cx="8839200" cy="0"/>
          </a:xfrm>
          <a:prstGeom prst="line">
            <a:avLst/>
          </a:prstGeom>
          <a:ln w="5715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210519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8288"/>
            <a:ext cx="8839200" cy="5925312"/>
          </a:xfrm>
        </p:spPr>
        <p:txBody>
          <a:bodyPr>
            <a:normAutofit/>
          </a:bodyPr>
          <a:lstStyle/>
          <a:p>
            <a:pPr algn="ctr">
              <a:buNone/>
            </a:pPr>
            <a:r>
              <a:rPr lang="en-US" sz="3200" b="1" dirty="0" smtClean="0"/>
              <a:t>MC Pricing</a:t>
            </a:r>
          </a:p>
          <a:p>
            <a:pPr>
              <a:buNone/>
            </a:pPr>
            <a:r>
              <a:rPr lang="en-US" b="1" dirty="0" smtClean="0"/>
              <a:t>EXAMPLES of Inefficiency - When P does not equal MC</a:t>
            </a:r>
          </a:p>
          <a:p>
            <a:pPr marL="0" indent="0">
              <a:buNone/>
            </a:pPr>
            <a:endParaRPr lang="en-US" b="1" dirty="0" smtClean="0"/>
          </a:p>
          <a:p>
            <a:pPr marL="0" indent="0">
              <a:buNone/>
            </a:pPr>
            <a:r>
              <a:rPr lang="en-US" b="1" dirty="0" smtClean="0"/>
              <a:t>electricity rates</a:t>
            </a:r>
            <a:r>
              <a:rPr lang="en-US" dirty="0" smtClean="0"/>
              <a:t>: </a:t>
            </a:r>
            <a:r>
              <a:rPr lang="en-US" b="1" dirty="0" smtClean="0"/>
              <a:t>summer </a:t>
            </a:r>
            <a:r>
              <a:rPr lang="en-US" b="1" dirty="0"/>
              <a:t>vs. winter</a:t>
            </a:r>
            <a:r>
              <a:rPr lang="en-US" dirty="0"/>
              <a:t> </a:t>
            </a:r>
          </a:p>
          <a:p>
            <a:pPr lvl="1"/>
            <a:r>
              <a:rPr lang="en-US" b="1" dirty="0" smtClean="0"/>
              <a:t>in Illinois the price of electricity is the same in summer and winter</a:t>
            </a:r>
          </a:p>
          <a:p>
            <a:pPr lvl="1"/>
            <a:r>
              <a:rPr lang="en-US" b="1" dirty="0" smtClean="0"/>
              <a:t>when </a:t>
            </a:r>
            <a:r>
              <a:rPr lang="en-US" b="1" dirty="0"/>
              <a:t>is the MC higher?</a:t>
            </a:r>
            <a:endParaRPr lang="en-US" dirty="0"/>
          </a:p>
          <a:p>
            <a:pPr lvl="1"/>
            <a:r>
              <a:rPr lang="en-US" b="1" dirty="0"/>
              <a:t>therefore, to achieve </a:t>
            </a:r>
            <a:r>
              <a:rPr lang="en-US" b="1" dirty="0" err="1"/>
              <a:t>allocative</a:t>
            </a:r>
            <a:r>
              <a:rPr lang="en-US" b="1" dirty="0"/>
              <a:t> efficiency, when should the price be higher?</a:t>
            </a:r>
            <a:endParaRPr lang="en-US" dirty="0"/>
          </a:p>
          <a:p>
            <a:pPr lvl="1"/>
            <a:r>
              <a:rPr lang="en-US" b="1" dirty="0"/>
              <a:t>if the price is not higher what might happen?</a:t>
            </a:r>
            <a:endParaRPr lang="en-US" dirty="0"/>
          </a:p>
          <a:p>
            <a:pPr>
              <a:buNone/>
            </a:pPr>
            <a:endParaRPr lang="en-US" sz="3200" dirty="0"/>
          </a:p>
        </p:txBody>
      </p:sp>
      <p:sp>
        <p:nvSpPr>
          <p:cNvPr id="5" name="TextBox 4"/>
          <p:cNvSpPr txBox="1"/>
          <p:nvPr/>
        </p:nvSpPr>
        <p:spPr>
          <a:xfrm>
            <a:off x="332232" y="6019800"/>
            <a:ext cx="8610600" cy="707886"/>
          </a:xfrm>
          <a:prstGeom prst="rect">
            <a:avLst/>
          </a:prstGeom>
          <a:noFill/>
          <a:ln w="38100">
            <a:solidFill>
              <a:srgbClr val="00B0F0"/>
            </a:solidFill>
          </a:ln>
        </p:spPr>
        <p:txBody>
          <a:bodyPr wrap="square" rtlCol="0">
            <a:spAutoFit/>
          </a:bodyPr>
          <a:lstStyle/>
          <a:p>
            <a:r>
              <a:rPr lang="en-US" sz="4000" b="1" dirty="0"/>
              <a:t>8/9b Pure Competition </a:t>
            </a:r>
            <a:r>
              <a:rPr lang="en-US" sz="4000" b="1" dirty="0" smtClean="0"/>
              <a:t>in the Long </a:t>
            </a:r>
            <a:r>
              <a:rPr lang="en-US" sz="4000" b="1" dirty="0"/>
              <a:t>Run</a:t>
            </a:r>
            <a:endParaRPr lang="en-US" sz="4000" dirty="0"/>
          </a:p>
        </p:txBody>
      </p:sp>
      <p:cxnSp>
        <p:nvCxnSpPr>
          <p:cNvPr id="6" name="Straight Connector 5"/>
          <p:cNvCxnSpPr/>
          <p:nvPr/>
        </p:nvCxnSpPr>
        <p:spPr>
          <a:xfrm>
            <a:off x="76200" y="1143000"/>
            <a:ext cx="8839200" cy="0"/>
          </a:xfrm>
          <a:prstGeom prst="line">
            <a:avLst/>
          </a:prstGeom>
          <a:ln w="5715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071793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8288"/>
            <a:ext cx="8839200" cy="5925312"/>
          </a:xfrm>
        </p:spPr>
        <p:txBody>
          <a:bodyPr>
            <a:normAutofit/>
          </a:bodyPr>
          <a:lstStyle/>
          <a:p>
            <a:pPr algn="ctr">
              <a:buNone/>
            </a:pPr>
            <a:r>
              <a:rPr lang="en-US" sz="3200" b="1" dirty="0" smtClean="0"/>
              <a:t>MC Pricing</a:t>
            </a:r>
          </a:p>
          <a:p>
            <a:pPr>
              <a:buNone/>
            </a:pPr>
            <a:r>
              <a:rPr lang="en-US" b="1" dirty="0" smtClean="0"/>
              <a:t>EXAMPLES of Inefficiency - When P does not equal MC</a:t>
            </a:r>
          </a:p>
          <a:p>
            <a:pPr marL="0" indent="0">
              <a:buNone/>
            </a:pPr>
            <a:endParaRPr lang="en-US" b="1" dirty="0" smtClean="0"/>
          </a:p>
          <a:p>
            <a:pPr marL="0" indent="0">
              <a:buNone/>
            </a:pPr>
            <a:r>
              <a:rPr lang="en-US" b="1" dirty="0"/>
              <a:t>bus </a:t>
            </a:r>
            <a:r>
              <a:rPr lang="en-US" b="1" dirty="0" smtClean="0"/>
              <a:t>fares – rush hour vs. noon hour/midnight</a:t>
            </a:r>
            <a:endParaRPr lang="en-US" dirty="0"/>
          </a:p>
          <a:p>
            <a:pPr lvl="1"/>
            <a:r>
              <a:rPr lang="en-US" b="1" dirty="0"/>
              <a:t>when is the cost (MC) to the bus company, or the cost to society (MSC), greater?</a:t>
            </a:r>
            <a:r>
              <a:rPr lang="en-US" dirty="0"/>
              <a:t> </a:t>
            </a:r>
          </a:p>
          <a:p>
            <a:pPr lvl="2"/>
            <a:r>
              <a:rPr lang="en-US" b="1" dirty="0"/>
              <a:t>at rush hour ?</a:t>
            </a:r>
            <a:endParaRPr lang="en-US" dirty="0"/>
          </a:p>
          <a:p>
            <a:pPr lvl="2"/>
            <a:r>
              <a:rPr lang="en-US" b="1" dirty="0"/>
              <a:t>or at noon hour ?</a:t>
            </a:r>
            <a:endParaRPr lang="en-US" dirty="0"/>
          </a:p>
          <a:p>
            <a:pPr lvl="1"/>
            <a:r>
              <a:rPr lang="en-US" b="1" dirty="0"/>
              <a:t>when should the price be higher to achieve </a:t>
            </a:r>
            <a:r>
              <a:rPr lang="en-US" b="1" dirty="0" err="1"/>
              <a:t>allocative</a:t>
            </a:r>
            <a:r>
              <a:rPr lang="en-US" b="1" dirty="0"/>
              <a:t> efficiency?</a:t>
            </a:r>
            <a:endParaRPr lang="en-US" dirty="0"/>
          </a:p>
          <a:p>
            <a:pPr>
              <a:buNone/>
            </a:pPr>
            <a:endParaRPr lang="en-US" sz="3200" dirty="0"/>
          </a:p>
        </p:txBody>
      </p:sp>
      <p:sp>
        <p:nvSpPr>
          <p:cNvPr id="5" name="TextBox 4"/>
          <p:cNvSpPr txBox="1"/>
          <p:nvPr/>
        </p:nvSpPr>
        <p:spPr>
          <a:xfrm>
            <a:off x="332232" y="6019800"/>
            <a:ext cx="8610600" cy="707886"/>
          </a:xfrm>
          <a:prstGeom prst="rect">
            <a:avLst/>
          </a:prstGeom>
          <a:noFill/>
          <a:ln w="38100">
            <a:solidFill>
              <a:srgbClr val="00B0F0"/>
            </a:solidFill>
          </a:ln>
        </p:spPr>
        <p:txBody>
          <a:bodyPr wrap="square" rtlCol="0">
            <a:spAutoFit/>
          </a:bodyPr>
          <a:lstStyle/>
          <a:p>
            <a:r>
              <a:rPr lang="en-US" sz="4000" b="1" dirty="0"/>
              <a:t>8/9b Pure Competition </a:t>
            </a:r>
            <a:r>
              <a:rPr lang="en-US" sz="4000" b="1" dirty="0" smtClean="0"/>
              <a:t>in the Long </a:t>
            </a:r>
            <a:r>
              <a:rPr lang="en-US" sz="4000" b="1" dirty="0"/>
              <a:t>Run</a:t>
            </a:r>
            <a:endParaRPr lang="en-US" sz="4000" dirty="0"/>
          </a:p>
        </p:txBody>
      </p:sp>
      <p:cxnSp>
        <p:nvCxnSpPr>
          <p:cNvPr id="6" name="Straight Connector 5"/>
          <p:cNvCxnSpPr/>
          <p:nvPr/>
        </p:nvCxnSpPr>
        <p:spPr>
          <a:xfrm>
            <a:off x="76200" y="1143000"/>
            <a:ext cx="8839200" cy="0"/>
          </a:xfrm>
          <a:prstGeom prst="line">
            <a:avLst/>
          </a:prstGeom>
          <a:ln w="5715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436608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8288"/>
            <a:ext cx="8839200" cy="5925312"/>
          </a:xfrm>
        </p:spPr>
        <p:txBody>
          <a:bodyPr>
            <a:normAutofit/>
          </a:bodyPr>
          <a:lstStyle/>
          <a:p>
            <a:pPr algn="ctr">
              <a:buNone/>
            </a:pPr>
            <a:r>
              <a:rPr lang="en-US" sz="3200" b="1" dirty="0" smtClean="0"/>
              <a:t>MC Pricing</a:t>
            </a:r>
          </a:p>
          <a:p>
            <a:pPr>
              <a:buNone/>
            </a:pPr>
            <a:r>
              <a:rPr lang="en-US" b="1" dirty="0" smtClean="0"/>
              <a:t>EXAMPLES of Inefficiency - When P does not equal MC</a:t>
            </a:r>
          </a:p>
          <a:p>
            <a:pPr marL="0" indent="0">
              <a:buNone/>
            </a:pPr>
            <a:endParaRPr lang="en-US" b="1" dirty="0" smtClean="0"/>
          </a:p>
          <a:p>
            <a:pPr marL="0" indent="0">
              <a:buNone/>
            </a:pPr>
            <a:r>
              <a:rPr lang="en-US" b="1" dirty="0" err="1"/>
              <a:t>tollway</a:t>
            </a:r>
            <a:r>
              <a:rPr lang="en-US" b="1" dirty="0"/>
              <a:t> fares</a:t>
            </a:r>
            <a:endParaRPr lang="en-US" dirty="0"/>
          </a:p>
          <a:p>
            <a:pPr lvl="1"/>
            <a:r>
              <a:rPr lang="en-US" b="1" dirty="0"/>
              <a:t>when is the cost to society (MSC) of allowing one more car on the </a:t>
            </a:r>
            <a:r>
              <a:rPr lang="en-US" b="1" dirty="0" err="1"/>
              <a:t>tollway</a:t>
            </a:r>
            <a:r>
              <a:rPr lang="en-US" b="1" dirty="0"/>
              <a:t> greater?</a:t>
            </a:r>
            <a:r>
              <a:rPr lang="en-US" dirty="0"/>
              <a:t> </a:t>
            </a:r>
          </a:p>
          <a:p>
            <a:pPr lvl="2"/>
            <a:r>
              <a:rPr lang="en-US" b="1" dirty="0"/>
              <a:t>rush hour when there is a lot of traffic?</a:t>
            </a:r>
            <a:endParaRPr lang="en-US" dirty="0"/>
          </a:p>
          <a:p>
            <a:pPr lvl="2"/>
            <a:r>
              <a:rPr lang="en-US" b="1" dirty="0"/>
              <a:t>noon hour when there is very little traffic?</a:t>
            </a:r>
            <a:endParaRPr lang="en-US" dirty="0"/>
          </a:p>
          <a:p>
            <a:pPr lvl="1"/>
            <a:r>
              <a:rPr lang="en-US" b="1" dirty="0"/>
              <a:t>when should the price be higher to achieve </a:t>
            </a:r>
            <a:r>
              <a:rPr lang="en-US" b="1" dirty="0" err="1"/>
              <a:t>allocative</a:t>
            </a:r>
            <a:r>
              <a:rPr lang="en-US" b="1" dirty="0"/>
              <a:t> efficiency?</a:t>
            </a:r>
            <a:endParaRPr lang="en-US" dirty="0"/>
          </a:p>
          <a:p>
            <a:pPr lvl="1"/>
            <a:r>
              <a:rPr lang="en-US" b="1" dirty="0"/>
              <a:t>how does this save resources?</a:t>
            </a:r>
            <a:endParaRPr lang="en-US" dirty="0"/>
          </a:p>
          <a:p>
            <a:pPr>
              <a:buNone/>
            </a:pPr>
            <a:endParaRPr lang="en-US" sz="3200" dirty="0"/>
          </a:p>
        </p:txBody>
      </p:sp>
      <p:sp>
        <p:nvSpPr>
          <p:cNvPr id="5" name="TextBox 4"/>
          <p:cNvSpPr txBox="1"/>
          <p:nvPr/>
        </p:nvSpPr>
        <p:spPr>
          <a:xfrm>
            <a:off x="332232" y="6019800"/>
            <a:ext cx="8610600" cy="707886"/>
          </a:xfrm>
          <a:prstGeom prst="rect">
            <a:avLst/>
          </a:prstGeom>
          <a:noFill/>
          <a:ln w="38100">
            <a:solidFill>
              <a:srgbClr val="00B0F0"/>
            </a:solidFill>
          </a:ln>
        </p:spPr>
        <p:txBody>
          <a:bodyPr wrap="square" rtlCol="0">
            <a:spAutoFit/>
          </a:bodyPr>
          <a:lstStyle/>
          <a:p>
            <a:r>
              <a:rPr lang="en-US" sz="4000" b="1" dirty="0"/>
              <a:t>8/9b Pure Competition </a:t>
            </a:r>
            <a:r>
              <a:rPr lang="en-US" sz="4000" b="1" dirty="0" smtClean="0"/>
              <a:t>in the Long </a:t>
            </a:r>
            <a:r>
              <a:rPr lang="en-US" sz="4000" b="1" dirty="0"/>
              <a:t>Run</a:t>
            </a:r>
            <a:endParaRPr lang="en-US" sz="4000" dirty="0"/>
          </a:p>
        </p:txBody>
      </p:sp>
      <p:cxnSp>
        <p:nvCxnSpPr>
          <p:cNvPr id="6" name="Straight Connector 5"/>
          <p:cNvCxnSpPr/>
          <p:nvPr/>
        </p:nvCxnSpPr>
        <p:spPr>
          <a:xfrm>
            <a:off x="76200" y="1143000"/>
            <a:ext cx="8839200" cy="0"/>
          </a:xfrm>
          <a:prstGeom prst="line">
            <a:avLst/>
          </a:prstGeom>
          <a:ln w="5715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5571770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8288"/>
            <a:ext cx="8839200" cy="5925312"/>
          </a:xfrm>
        </p:spPr>
        <p:txBody>
          <a:bodyPr>
            <a:normAutofit/>
          </a:bodyPr>
          <a:lstStyle/>
          <a:p>
            <a:pPr algn="ctr">
              <a:buNone/>
            </a:pPr>
            <a:r>
              <a:rPr lang="en-US" sz="3200" b="1" dirty="0" smtClean="0"/>
              <a:t>MC Pricing</a:t>
            </a:r>
          </a:p>
          <a:p>
            <a:pPr>
              <a:buNone/>
            </a:pPr>
            <a:r>
              <a:rPr lang="en-US" b="1" dirty="0" smtClean="0"/>
              <a:t>EXAMPLES of Efficiency - When P does equal MC</a:t>
            </a:r>
          </a:p>
          <a:p>
            <a:pPr marL="0" indent="0">
              <a:buNone/>
            </a:pPr>
            <a:endParaRPr lang="en-US" b="1" dirty="0" smtClean="0"/>
          </a:p>
          <a:p>
            <a:pPr marL="0" indent="0">
              <a:buNone/>
            </a:pPr>
            <a:r>
              <a:rPr lang="en-US" b="1" dirty="0" smtClean="0"/>
              <a:t>electricity rates</a:t>
            </a:r>
            <a:r>
              <a:rPr lang="en-US" dirty="0" smtClean="0"/>
              <a:t>: </a:t>
            </a:r>
            <a:r>
              <a:rPr lang="en-US" b="1" dirty="0" smtClean="0"/>
              <a:t>days </a:t>
            </a:r>
            <a:r>
              <a:rPr lang="en-US" b="1" dirty="0"/>
              <a:t>vs. evening </a:t>
            </a:r>
            <a:endParaRPr lang="en-US" b="1" dirty="0" smtClean="0"/>
          </a:p>
          <a:p>
            <a:pPr lvl="1"/>
            <a:r>
              <a:rPr lang="en-US" b="1" dirty="0" smtClean="0"/>
              <a:t>Some ski areas only make snow at night because they can buy electricity for less – Why?</a:t>
            </a:r>
            <a:endParaRPr lang="en-US" dirty="0"/>
          </a:p>
          <a:p>
            <a:pPr lvl="1"/>
            <a:r>
              <a:rPr lang="en-US" b="1" dirty="0"/>
              <a:t>when is the MC lower?</a:t>
            </a:r>
            <a:endParaRPr lang="en-US" dirty="0"/>
          </a:p>
          <a:p>
            <a:pPr lvl="1"/>
            <a:r>
              <a:rPr lang="en-US" b="1" dirty="0"/>
              <a:t>therefore, to achieve </a:t>
            </a:r>
            <a:r>
              <a:rPr lang="en-US" b="1" dirty="0" err="1"/>
              <a:t>allocative</a:t>
            </a:r>
            <a:r>
              <a:rPr lang="en-US" b="1" dirty="0"/>
              <a:t> efficiency, when should the price be lower?</a:t>
            </a:r>
            <a:endParaRPr lang="en-US" dirty="0"/>
          </a:p>
          <a:p>
            <a:pPr>
              <a:buNone/>
            </a:pPr>
            <a:endParaRPr lang="en-US" sz="3200" dirty="0"/>
          </a:p>
        </p:txBody>
      </p:sp>
      <p:sp>
        <p:nvSpPr>
          <p:cNvPr id="5" name="TextBox 4"/>
          <p:cNvSpPr txBox="1"/>
          <p:nvPr/>
        </p:nvSpPr>
        <p:spPr>
          <a:xfrm>
            <a:off x="332232" y="6019800"/>
            <a:ext cx="8610600" cy="707886"/>
          </a:xfrm>
          <a:prstGeom prst="rect">
            <a:avLst/>
          </a:prstGeom>
          <a:noFill/>
          <a:ln w="38100">
            <a:solidFill>
              <a:srgbClr val="00B0F0"/>
            </a:solidFill>
          </a:ln>
        </p:spPr>
        <p:txBody>
          <a:bodyPr wrap="square" rtlCol="0">
            <a:spAutoFit/>
          </a:bodyPr>
          <a:lstStyle/>
          <a:p>
            <a:r>
              <a:rPr lang="en-US" sz="4000" b="1" dirty="0"/>
              <a:t>8/9b Pure Competition </a:t>
            </a:r>
            <a:r>
              <a:rPr lang="en-US" sz="4000" b="1" dirty="0" smtClean="0"/>
              <a:t>in the Long </a:t>
            </a:r>
            <a:r>
              <a:rPr lang="en-US" sz="4000" b="1" dirty="0"/>
              <a:t>Run</a:t>
            </a:r>
            <a:endParaRPr lang="en-US" sz="4000" dirty="0"/>
          </a:p>
        </p:txBody>
      </p:sp>
      <p:cxnSp>
        <p:nvCxnSpPr>
          <p:cNvPr id="6" name="Straight Connector 5"/>
          <p:cNvCxnSpPr/>
          <p:nvPr/>
        </p:nvCxnSpPr>
        <p:spPr>
          <a:xfrm>
            <a:off x="76200" y="1143000"/>
            <a:ext cx="8839200" cy="0"/>
          </a:xfrm>
          <a:prstGeom prst="line">
            <a:avLst/>
          </a:prstGeom>
          <a:ln w="5715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292861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8288"/>
            <a:ext cx="8610600" cy="5486400"/>
          </a:xfrm>
        </p:spPr>
        <p:txBody>
          <a:bodyPr>
            <a:normAutofit/>
          </a:bodyPr>
          <a:lstStyle/>
          <a:p>
            <a:pPr>
              <a:buNone/>
            </a:pPr>
            <a:r>
              <a:rPr lang="en-US" sz="3200" b="1" dirty="0" smtClean="0"/>
              <a:t>KEY TERMS: </a:t>
            </a:r>
            <a:r>
              <a:rPr lang="en-US" sz="3200" dirty="0" smtClean="0"/>
              <a:t/>
            </a:r>
            <a:br>
              <a:rPr lang="en-US" sz="3200" dirty="0" smtClean="0"/>
            </a:br>
            <a:r>
              <a:rPr lang="en-US" sz="3200" dirty="0"/>
              <a:t>long-run equilibrium, long-run supply curve, constant-cost industry, increasing-cost industry, decreasing-cost industry, productive efficiency, </a:t>
            </a:r>
            <a:r>
              <a:rPr lang="en-US" sz="3200" dirty="0" err="1"/>
              <a:t>allocative</a:t>
            </a:r>
            <a:r>
              <a:rPr lang="en-US" sz="3200" dirty="0"/>
              <a:t> efficiency, consumer surplus, producer surplus, invisible hand of capitalism, creative destruction, marginal cost pricing, dynamic efficiency, X-efficiency, normal profit</a:t>
            </a:r>
          </a:p>
        </p:txBody>
      </p:sp>
      <p:sp>
        <p:nvSpPr>
          <p:cNvPr id="5" name="TextBox 4"/>
          <p:cNvSpPr txBox="1"/>
          <p:nvPr/>
        </p:nvSpPr>
        <p:spPr>
          <a:xfrm>
            <a:off x="332232" y="6019800"/>
            <a:ext cx="8610600" cy="707886"/>
          </a:xfrm>
          <a:prstGeom prst="rect">
            <a:avLst/>
          </a:prstGeom>
          <a:noFill/>
          <a:ln w="38100">
            <a:solidFill>
              <a:srgbClr val="00B0F0"/>
            </a:solidFill>
          </a:ln>
        </p:spPr>
        <p:txBody>
          <a:bodyPr wrap="square" rtlCol="0">
            <a:spAutoFit/>
          </a:bodyPr>
          <a:lstStyle/>
          <a:p>
            <a:r>
              <a:rPr lang="en-US" sz="4000" b="1" dirty="0"/>
              <a:t>8/9b Pure Competition </a:t>
            </a:r>
            <a:r>
              <a:rPr lang="en-US" sz="4000" b="1" dirty="0" smtClean="0"/>
              <a:t>in the Long </a:t>
            </a:r>
            <a:r>
              <a:rPr lang="en-US" sz="4000" b="1" dirty="0"/>
              <a:t>Run</a:t>
            </a:r>
            <a:endParaRPr lang="en-US" sz="4000" dirty="0"/>
          </a:p>
        </p:txBody>
      </p:sp>
    </p:spTree>
    <p:custDataLst>
      <p:tags r:id="rId1"/>
    </p:custDataLst>
    <p:extLst>
      <p:ext uri="{BB962C8B-B14F-4D97-AF65-F5344CB8AC3E}">
        <p14:creationId xmlns:p14="http://schemas.microsoft.com/office/powerpoint/2010/main" val="24529264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8288"/>
            <a:ext cx="8839200" cy="5925312"/>
          </a:xfrm>
        </p:spPr>
        <p:txBody>
          <a:bodyPr>
            <a:normAutofit/>
          </a:bodyPr>
          <a:lstStyle/>
          <a:p>
            <a:pPr algn="ctr">
              <a:buNone/>
            </a:pPr>
            <a:r>
              <a:rPr lang="en-US" sz="3200" b="1" dirty="0" smtClean="0"/>
              <a:t>MC Pricing</a:t>
            </a:r>
          </a:p>
          <a:p>
            <a:pPr>
              <a:buNone/>
            </a:pPr>
            <a:r>
              <a:rPr lang="en-US" b="1" dirty="0" smtClean="0"/>
              <a:t>EXAMPLES of Efficiency - When P does equal MC</a:t>
            </a:r>
          </a:p>
          <a:p>
            <a:pPr marL="0" indent="0">
              <a:buNone/>
            </a:pPr>
            <a:endParaRPr lang="en-US" b="1" dirty="0" smtClean="0"/>
          </a:p>
          <a:p>
            <a:pPr marL="0" indent="0">
              <a:buNone/>
            </a:pPr>
            <a:r>
              <a:rPr lang="en-US" b="1" dirty="0"/>
              <a:t>plane fares</a:t>
            </a:r>
            <a:endParaRPr lang="en-US" dirty="0"/>
          </a:p>
          <a:p>
            <a:pPr lvl="1"/>
            <a:r>
              <a:rPr lang="en-US" b="1" dirty="0"/>
              <a:t>what is the MC of adding one more traveler to a plane that is half full?</a:t>
            </a:r>
            <a:endParaRPr lang="en-US" dirty="0"/>
          </a:p>
          <a:p>
            <a:pPr lvl="1"/>
            <a:r>
              <a:rPr lang="en-US" b="1" dirty="0"/>
              <a:t>what is the MC of adding one more traveler to a plane is </a:t>
            </a:r>
            <a:r>
              <a:rPr lang="en-US" b="1" dirty="0" err="1"/>
              <a:t>is</a:t>
            </a:r>
            <a:r>
              <a:rPr lang="en-US" b="1" dirty="0"/>
              <a:t> full</a:t>
            </a:r>
            <a:r>
              <a:rPr lang="en-US" b="1" dirty="0" smtClean="0"/>
              <a:t>?</a:t>
            </a:r>
            <a:endParaRPr lang="en-US" dirty="0"/>
          </a:p>
          <a:p>
            <a:pPr lvl="1"/>
            <a:r>
              <a:rPr lang="en-US" b="1" dirty="0"/>
              <a:t>Why do they charge less for "standby"?</a:t>
            </a:r>
            <a:endParaRPr lang="en-US" dirty="0"/>
          </a:p>
          <a:p>
            <a:pPr lvl="1"/>
            <a:r>
              <a:rPr lang="en-US" b="1" dirty="0"/>
              <a:t>Is this efficient?</a:t>
            </a:r>
            <a:endParaRPr lang="en-US" dirty="0"/>
          </a:p>
          <a:p>
            <a:pPr>
              <a:buNone/>
            </a:pPr>
            <a:endParaRPr lang="en-US" sz="3200" dirty="0"/>
          </a:p>
        </p:txBody>
      </p:sp>
      <p:sp>
        <p:nvSpPr>
          <p:cNvPr id="5" name="TextBox 4"/>
          <p:cNvSpPr txBox="1"/>
          <p:nvPr/>
        </p:nvSpPr>
        <p:spPr>
          <a:xfrm>
            <a:off x="332232" y="6019800"/>
            <a:ext cx="8610600" cy="707886"/>
          </a:xfrm>
          <a:prstGeom prst="rect">
            <a:avLst/>
          </a:prstGeom>
          <a:noFill/>
          <a:ln w="38100">
            <a:solidFill>
              <a:srgbClr val="00B0F0"/>
            </a:solidFill>
          </a:ln>
        </p:spPr>
        <p:txBody>
          <a:bodyPr wrap="square" rtlCol="0">
            <a:spAutoFit/>
          </a:bodyPr>
          <a:lstStyle/>
          <a:p>
            <a:r>
              <a:rPr lang="en-US" sz="4000" b="1" dirty="0"/>
              <a:t>8/9b Pure Competition </a:t>
            </a:r>
            <a:r>
              <a:rPr lang="en-US" sz="4000" b="1" dirty="0" smtClean="0"/>
              <a:t>in the Long </a:t>
            </a:r>
            <a:r>
              <a:rPr lang="en-US" sz="4000" b="1" dirty="0"/>
              <a:t>Run</a:t>
            </a:r>
            <a:endParaRPr lang="en-US" sz="4000" dirty="0"/>
          </a:p>
        </p:txBody>
      </p:sp>
      <p:cxnSp>
        <p:nvCxnSpPr>
          <p:cNvPr id="6" name="Straight Connector 5"/>
          <p:cNvCxnSpPr/>
          <p:nvPr/>
        </p:nvCxnSpPr>
        <p:spPr>
          <a:xfrm>
            <a:off x="76200" y="1143000"/>
            <a:ext cx="8839200" cy="0"/>
          </a:xfrm>
          <a:prstGeom prst="line">
            <a:avLst/>
          </a:prstGeom>
          <a:ln w="5715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055072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8288"/>
            <a:ext cx="8839200" cy="5925312"/>
          </a:xfrm>
        </p:spPr>
        <p:txBody>
          <a:bodyPr>
            <a:normAutofit/>
          </a:bodyPr>
          <a:lstStyle/>
          <a:p>
            <a:pPr algn="ctr">
              <a:buNone/>
            </a:pPr>
            <a:r>
              <a:rPr lang="en-US" sz="3200" b="1" dirty="0" smtClean="0"/>
              <a:t>MC Pricing</a:t>
            </a:r>
          </a:p>
          <a:p>
            <a:pPr>
              <a:buNone/>
            </a:pPr>
            <a:r>
              <a:rPr lang="en-US" b="1" dirty="0" smtClean="0"/>
              <a:t>EXAMPLE of Efficiency - When P does equal MC</a:t>
            </a:r>
          </a:p>
          <a:p>
            <a:pPr marL="0" indent="0">
              <a:buNone/>
            </a:pPr>
            <a:endParaRPr lang="en-US" b="1" dirty="0" smtClean="0"/>
          </a:p>
          <a:p>
            <a:pPr marL="0" indent="0">
              <a:buNone/>
            </a:pPr>
            <a:r>
              <a:rPr lang="en-US" b="1" dirty="0"/>
              <a:t>congestion tolls for London and New </a:t>
            </a:r>
            <a:r>
              <a:rPr lang="en-US" b="1" dirty="0" smtClean="0"/>
              <a:t>York</a:t>
            </a:r>
          </a:p>
          <a:p>
            <a:pPr lvl="1"/>
            <a:r>
              <a:rPr lang="en-US" b="1" dirty="0" smtClean="0"/>
              <a:t>when </a:t>
            </a:r>
            <a:r>
              <a:rPr lang="en-US" b="1" dirty="0"/>
              <a:t>is the cost to society (MSC) of allowing one more person </a:t>
            </a:r>
            <a:r>
              <a:rPr lang="en-US" b="1" dirty="0" smtClean="0"/>
              <a:t>into London?</a:t>
            </a:r>
            <a:r>
              <a:rPr lang="en-US" dirty="0" smtClean="0"/>
              <a:t> </a:t>
            </a:r>
            <a:endParaRPr lang="en-US" dirty="0"/>
          </a:p>
          <a:p>
            <a:pPr lvl="2"/>
            <a:r>
              <a:rPr lang="en-US" b="1" dirty="0" smtClean="0"/>
              <a:t>During the day when many are there?</a:t>
            </a:r>
            <a:endParaRPr lang="en-US" dirty="0"/>
          </a:p>
          <a:p>
            <a:pPr lvl="2"/>
            <a:r>
              <a:rPr lang="en-US" b="1" dirty="0" smtClean="0"/>
              <a:t>At night when few are there?</a:t>
            </a:r>
            <a:endParaRPr lang="en-US" dirty="0"/>
          </a:p>
          <a:p>
            <a:pPr lvl="1"/>
            <a:r>
              <a:rPr lang="en-US" b="1" dirty="0"/>
              <a:t>when should the price be higher to achieve </a:t>
            </a:r>
            <a:r>
              <a:rPr lang="en-US" b="1" dirty="0" err="1"/>
              <a:t>allocative</a:t>
            </a:r>
            <a:r>
              <a:rPr lang="en-US" b="1" dirty="0"/>
              <a:t> efficiency?</a:t>
            </a:r>
            <a:endParaRPr lang="en-US" dirty="0"/>
          </a:p>
          <a:p>
            <a:pPr lvl="1"/>
            <a:r>
              <a:rPr lang="en-US" b="1" dirty="0"/>
              <a:t>what should the price be on weekends to be </a:t>
            </a:r>
            <a:r>
              <a:rPr lang="en-US" b="1" dirty="0" err="1"/>
              <a:t>allocatively</a:t>
            </a:r>
            <a:r>
              <a:rPr lang="en-US" b="1" dirty="0"/>
              <a:t> efficient assuming that there are very many empty parking spaces available?</a:t>
            </a:r>
            <a:endParaRPr lang="en-US" dirty="0"/>
          </a:p>
          <a:p>
            <a:pPr>
              <a:buNone/>
            </a:pPr>
            <a:endParaRPr lang="en-US" sz="3200" dirty="0"/>
          </a:p>
        </p:txBody>
      </p:sp>
      <p:sp>
        <p:nvSpPr>
          <p:cNvPr id="5" name="TextBox 4"/>
          <p:cNvSpPr txBox="1"/>
          <p:nvPr/>
        </p:nvSpPr>
        <p:spPr>
          <a:xfrm>
            <a:off x="332232" y="6019800"/>
            <a:ext cx="8610600" cy="707886"/>
          </a:xfrm>
          <a:prstGeom prst="rect">
            <a:avLst/>
          </a:prstGeom>
          <a:noFill/>
          <a:ln w="38100">
            <a:solidFill>
              <a:srgbClr val="00B0F0"/>
            </a:solidFill>
          </a:ln>
        </p:spPr>
        <p:txBody>
          <a:bodyPr wrap="square" rtlCol="0">
            <a:spAutoFit/>
          </a:bodyPr>
          <a:lstStyle/>
          <a:p>
            <a:r>
              <a:rPr lang="en-US" sz="4000" b="1" dirty="0"/>
              <a:t>8/9b Pure Competition </a:t>
            </a:r>
            <a:r>
              <a:rPr lang="en-US" sz="4000" b="1" dirty="0" smtClean="0"/>
              <a:t>in the Long </a:t>
            </a:r>
            <a:r>
              <a:rPr lang="en-US" sz="4000" b="1" dirty="0"/>
              <a:t>Run</a:t>
            </a:r>
            <a:endParaRPr lang="en-US" sz="4000" dirty="0"/>
          </a:p>
        </p:txBody>
      </p:sp>
      <p:cxnSp>
        <p:nvCxnSpPr>
          <p:cNvPr id="6" name="Straight Connector 5"/>
          <p:cNvCxnSpPr/>
          <p:nvPr/>
        </p:nvCxnSpPr>
        <p:spPr>
          <a:xfrm>
            <a:off x="76200" y="1143000"/>
            <a:ext cx="8839200" cy="0"/>
          </a:xfrm>
          <a:prstGeom prst="line">
            <a:avLst/>
          </a:prstGeom>
          <a:ln w="5715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442249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8288"/>
            <a:ext cx="8839200" cy="5925312"/>
          </a:xfrm>
        </p:spPr>
        <p:txBody>
          <a:bodyPr>
            <a:normAutofit/>
          </a:bodyPr>
          <a:lstStyle/>
          <a:p>
            <a:pPr algn="ctr">
              <a:buNone/>
            </a:pPr>
            <a:r>
              <a:rPr lang="en-US" sz="3200" b="1" dirty="0" smtClean="0"/>
              <a:t>MC Pricing</a:t>
            </a:r>
          </a:p>
          <a:p>
            <a:pPr>
              <a:buNone/>
            </a:pPr>
            <a:r>
              <a:rPr lang="en-US" b="1" dirty="0" smtClean="0"/>
              <a:t>Other Examples</a:t>
            </a:r>
          </a:p>
          <a:p>
            <a:pPr marL="0" indent="0">
              <a:buNone/>
            </a:pPr>
            <a:endParaRPr lang="en-US" b="1" dirty="0" smtClean="0"/>
          </a:p>
          <a:p>
            <a:r>
              <a:rPr lang="en-US" sz="3200" dirty="0" smtClean="0"/>
              <a:t>Negative and Positive Externalities</a:t>
            </a:r>
          </a:p>
          <a:p>
            <a:r>
              <a:rPr lang="en-US" sz="3200" dirty="0" smtClean="0"/>
              <a:t>Peak Pricing: Instructor’s childhood home – fuel oil heat AND electric heat</a:t>
            </a:r>
          </a:p>
          <a:p>
            <a:r>
              <a:rPr lang="en-US" sz="3200" dirty="0" err="1" smtClean="0"/>
              <a:t>ComEd</a:t>
            </a:r>
            <a:r>
              <a:rPr lang="en-US" sz="3200" dirty="0" smtClean="0"/>
              <a:t> program to turn off air conditioning when power loads are high</a:t>
            </a:r>
            <a:endParaRPr lang="en-US" sz="3200" dirty="0"/>
          </a:p>
        </p:txBody>
      </p:sp>
      <p:sp>
        <p:nvSpPr>
          <p:cNvPr id="5" name="TextBox 4"/>
          <p:cNvSpPr txBox="1"/>
          <p:nvPr/>
        </p:nvSpPr>
        <p:spPr>
          <a:xfrm>
            <a:off x="332232" y="6019800"/>
            <a:ext cx="8610600" cy="707886"/>
          </a:xfrm>
          <a:prstGeom prst="rect">
            <a:avLst/>
          </a:prstGeom>
          <a:noFill/>
          <a:ln w="38100">
            <a:solidFill>
              <a:srgbClr val="00B0F0"/>
            </a:solidFill>
          </a:ln>
        </p:spPr>
        <p:txBody>
          <a:bodyPr wrap="square" rtlCol="0">
            <a:spAutoFit/>
          </a:bodyPr>
          <a:lstStyle/>
          <a:p>
            <a:r>
              <a:rPr lang="en-US" sz="4000" b="1" dirty="0"/>
              <a:t>8/9b Pure Competition </a:t>
            </a:r>
            <a:r>
              <a:rPr lang="en-US" sz="4000" b="1" dirty="0" smtClean="0"/>
              <a:t>in the Long </a:t>
            </a:r>
            <a:r>
              <a:rPr lang="en-US" sz="4000" b="1" dirty="0"/>
              <a:t>Run</a:t>
            </a:r>
            <a:endParaRPr lang="en-US" sz="4000" dirty="0"/>
          </a:p>
        </p:txBody>
      </p:sp>
      <p:cxnSp>
        <p:nvCxnSpPr>
          <p:cNvPr id="6" name="Straight Connector 5"/>
          <p:cNvCxnSpPr/>
          <p:nvPr/>
        </p:nvCxnSpPr>
        <p:spPr>
          <a:xfrm>
            <a:off x="76200" y="1143000"/>
            <a:ext cx="8839200" cy="0"/>
          </a:xfrm>
          <a:prstGeom prst="line">
            <a:avLst/>
          </a:prstGeom>
          <a:ln w="5715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444412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2438400"/>
            <a:ext cx="9144000" cy="1600200"/>
          </a:xfrm>
        </p:spPr>
        <p:txBody>
          <a:bodyPr>
            <a:normAutofit fontScale="90000"/>
          </a:bodyPr>
          <a:lstStyle/>
          <a:p>
            <a:pPr algn="l"/>
            <a:r>
              <a:rPr lang="en-US" b="1" dirty="0" smtClean="0"/>
              <a:t>1.Which graph shows a perfectly competitive firm in long run equilibrium?</a:t>
            </a:r>
            <a:endParaRPr lang="en-US" b="1" dirty="0"/>
          </a:p>
        </p:txBody>
      </p:sp>
      <p:sp>
        <p:nvSpPr>
          <p:cNvPr id="3" name="TPAnswers"/>
          <p:cNvSpPr>
            <a:spLocks noGrp="1"/>
          </p:cNvSpPr>
          <p:nvPr>
            <p:ph type="body" idx="1"/>
            <p:custDataLst>
              <p:tags r:id="rId2"/>
            </p:custDataLst>
          </p:nvPr>
        </p:nvSpPr>
        <p:spPr>
          <a:xfrm>
            <a:off x="457200" y="4267200"/>
            <a:ext cx="1371600" cy="1905000"/>
          </a:xfrm>
        </p:spPr>
        <p:txBody>
          <a:bodyPr>
            <a:normAutofit fontScale="92500" lnSpcReduction="20000"/>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endParaRPr lang="en-US" dirty="0"/>
          </a:p>
        </p:txBody>
      </p:sp>
      <p:pic>
        <p:nvPicPr>
          <p:cNvPr id="6" name="Picture 5" descr="4prodmktmodelslrequilhoriz.jpg"/>
          <p:cNvPicPr>
            <a:picLocks noChangeAspect="1"/>
          </p:cNvPicPr>
          <p:nvPr/>
        </p:nvPicPr>
        <p:blipFill>
          <a:blip r:embed="rId4" cstate="print"/>
          <a:stretch>
            <a:fillRect/>
          </a:stretch>
        </p:blipFill>
        <p:spPr>
          <a:xfrm>
            <a:off x="304800" y="457200"/>
            <a:ext cx="8497956" cy="2057400"/>
          </a:xfrm>
          <a:prstGeom prst="rect">
            <a:avLst/>
          </a:prstGeom>
        </p:spPr>
      </p:pic>
    </p:spTree>
    <p:custDataLst>
      <p:tags r:id="rId1"/>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2438400"/>
            <a:ext cx="9144000" cy="1600200"/>
          </a:xfrm>
        </p:spPr>
        <p:txBody>
          <a:bodyPr>
            <a:normAutofit fontScale="90000"/>
          </a:bodyPr>
          <a:lstStyle/>
          <a:p>
            <a:pPr algn="l"/>
            <a:r>
              <a:rPr lang="en-US" b="1" dirty="0" smtClean="0">
                <a:solidFill>
                  <a:srgbClr val="0070C0"/>
                </a:solidFill>
              </a:rPr>
              <a:t>1.Which graph shows a perfectly competitive firm in long run equilibrium?</a:t>
            </a:r>
            <a:endParaRPr lang="en-US" b="1" dirty="0">
              <a:solidFill>
                <a:srgbClr val="0070C0"/>
              </a:solidFill>
            </a:endParaRPr>
          </a:p>
        </p:txBody>
      </p:sp>
      <p:sp>
        <p:nvSpPr>
          <p:cNvPr id="3" name="TPAnswers"/>
          <p:cNvSpPr>
            <a:spLocks noGrp="1"/>
          </p:cNvSpPr>
          <p:nvPr>
            <p:ph type="body" idx="1"/>
            <p:custDataLst>
              <p:tags r:id="rId2"/>
            </p:custDataLst>
          </p:nvPr>
        </p:nvSpPr>
        <p:spPr>
          <a:xfrm>
            <a:off x="457200" y="4267200"/>
            <a:ext cx="1371600" cy="1905000"/>
          </a:xfrm>
        </p:spPr>
        <p:txBody>
          <a:bodyPr>
            <a:normAutofit fontScale="92500" lnSpcReduction="20000"/>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endParaRPr lang="en-US" dirty="0"/>
          </a:p>
        </p:txBody>
      </p:sp>
      <p:pic>
        <p:nvPicPr>
          <p:cNvPr id="6" name="Picture 5" descr="4prodmktmodelslrequilhoriz.jpg"/>
          <p:cNvPicPr>
            <a:picLocks noChangeAspect="1"/>
          </p:cNvPicPr>
          <p:nvPr/>
        </p:nvPicPr>
        <p:blipFill>
          <a:blip r:embed="rId5" cstate="print"/>
          <a:stretch>
            <a:fillRect/>
          </a:stretch>
        </p:blipFill>
        <p:spPr>
          <a:xfrm>
            <a:off x="304800" y="457200"/>
            <a:ext cx="8497956" cy="2057400"/>
          </a:xfrm>
          <a:prstGeom prst="rect">
            <a:avLst/>
          </a:prstGeom>
        </p:spPr>
      </p:pic>
      <p:sp>
        <p:nvSpPr>
          <p:cNvPr id="7" name="CorShape1"/>
          <p:cNvSpPr/>
          <p:nvPr>
            <p:custDataLst>
              <p:tags r:id="rId3"/>
            </p:custDataLst>
          </p:nvPr>
        </p:nvSpPr>
        <p:spPr>
          <a:xfrm rot="10800000">
            <a:off x="233679" y="4771813"/>
            <a:ext cx="279400" cy="2794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28600"/>
            <a:ext cx="8382000" cy="1752600"/>
          </a:xfrm>
        </p:spPr>
        <p:txBody>
          <a:bodyPr>
            <a:normAutofit/>
          </a:bodyPr>
          <a:lstStyle/>
          <a:p>
            <a:pPr algn="l"/>
            <a:r>
              <a:rPr lang="en-US" sz="3200" b="1" dirty="0" smtClean="0"/>
              <a:t>2. Which characteristic of perfectly competitive firms best explains why they earn normal profits in the long run? </a:t>
            </a:r>
            <a:endParaRPr lang="en-US" sz="3200" b="1" dirty="0"/>
          </a:p>
        </p:txBody>
      </p:sp>
      <p:sp>
        <p:nvSpPr>
          <p:cNvPr id="3" name="TPAnswers"/>
          <p:cNvSpPr>
            <a:spLocks noGrp="1"/>
          </p:cNvSpPr>
          <p:nvPr>
            <p:ph type="body" idx="1"/>
            <p:custDataLst>
              <p:tags r:id="rId2"/>
            </p:custDataLst>
          </p:nvPr>
        </p:nvSpPr>
        <p:spPr>
          <a:xfrm>
            <a:off x="457200" y="1905000"/>
            <a:ext cx="8458200" cy="4221163"/>
          </a:xfrm>
        </p:spPr>
        <p:txBody>
          <a:bodyPr>
            <a:normAutofit/>
          </a:bodyPr>
          <a:lstStyle/>
          <a:p>
            <a:pPr marL="514350" indent="-514350">
              <a:buFont typeface="Arial" pitchFamily="34" charset="0"/>
              <a:buAutoNum type="arabicPeriod"/>
            </a:pPr>
            <a:r>
              <a:rPr lang="en-US" dirty="0" smtClean="0"/>
              <a:t>Very many firms</a:t>
            </a:r>
          </a:p>
          <a:p>
            <a:pPr marL="514350" indent="-514350">
              <a:buFont typeface="Arial" pitchFamily="34" charset="0"/>
              <a:buAutoNum type="arabicPeriod"/>
            </a:pPr>
            <a:r>
              <a:rPr lang="en-US" dirty="0" smtClean="0"/>
              <a:t>Produce standardized product</a:t>
            </a:r>
          </a:p>
          <a:p>
            <a:pPr marL="514350" indent="-514350">
              <a:buFont typeface="Arial" pitchFamily="34" charset="0"/>
              <a:buAutoNum type="arabicPeriod"/>
            </a:pPr>
            <a:r>
              <a:rPr lang="en-US" dirty="0" smtClean="0"/>
              <a:t>No non-price competition</a:t>
            </a:r>
          </a:p>
          <a:p>
            <a:pPr marL="514350" indent="-514350">
              <a:buFont typeface="Arial" pitchFamily="34" charset="0"/>
              <a:buAutoNum type="arabicPeriod"/>
            </a:pPr>
            <a:r>
              <a:rPr lang="en-US" dirty="0" smtClean="0"/>
              <a:t>No barriers to entry</a:t>
            </a:r>
            <a:endParaRPr lang="en-US" dirty="0"/>
          </a:p>
        </p:txBody>
      </p:sp>
    </p:spTree>
    <p:custDataLst>
      <p:tags r:id="rId1"/>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28600"/>
            <a:ext cx="8382000" cy="1752600"/>
          </a:xfrm>
        </p:spPr>
        <p:txBody>
          <a:bodyPr>
            <a:normAutofit/>
          </a:bodyPr>
          <a:lstStyle/>
          <a:p>
            <a:pPr algn="l"/>
            <a:r>
              <a:rPr lang="en-US" sz="3200" b="1" dirty="0" smtClean="0">
                <a:solidFill>
                  <a:srgbClr val="0070C0"/>
                </a:solidFill>
              </a:rPr>
              <a:t>2. Which characteristic of perfectly competitive firms best explains why they earn normal profits in the long run? </a:t>
            </a:r>
            <a:endParaRPr lang="en-US" sz="3200" b="1" dirty="0">
              <a:solidFill>
                <a:srgbClr val="0070C0"/>
              </a:solidFill>
            </a:endParaRPr>
          </a:p>
        </p:txBody>
      </p:sp>
      <p:sp>
        <p:nvSpPr>
          <p:cNvPr id="6" name="CorShape1"/>
          <p:cNvSpPr/>
          <p:nvPr>
            <p:custDataLst>
              <p:tags r:id="rId2"/>
            </p:custDataLst>
          </p:nvPr>
        </p:nvSpPr>
        <p:spPr>
          <a:xfrm rot="10800000">
            <a:off x="172720" y="3727365"/>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905000"/>
            <a:ext cx="8458200" cy="4221163"/>
          </a:xfrm>
        </p:spPr>
        <p:txBody>
          <a:bodyPr>
            <a:normAutofit/>
          </a:bodyPr>
          <a:lstStyle/>
          <a:p>
            <a:pPr marL="514350" indent="-514350">
              <a:buFont typeface="Arial" pitchFamily="34" charset="0"/>
              <a:buAutoNum type="arabicPeriod"/>
            </a:pPr>
            <a:r>
              <a:rPr lang="en-US" dirty="0" smtClean="0"/>
              <a:t>Very many firms</a:t>
            </a:r>
          </a:p>
          <a:p>
            <a:pPr marL="514350" indent="-514350">
              <a:buFont typeface="Arial" pitchFamily="34" charset="0"/>
              <a:buAutoNum type="arabicPeriod"/>
            </a:pPr>
            <a:r>
              <a:rPr lang="en-US" dirty="0" smtClean="0"/>
              <a:t>Produce standardized product</a:t>
            </a:r>
          </a:p>
          <a:p>
            <a:pPr marL="514350" indent="-514350">
              <a:buFont typeface="Arial" pitchFamily="34" charset="0"/>
              <a:buAutoNum type="arabicPeriod"/>
            </a:pPr>
            <a:r>
              <a:rPr lang="en-US" dirty="0" smtClean="0"/>
              <a:t>No non-price competition</a:t>
            </a:r>
          </a:p>
          <a:p>
            <a:pPr marL="514350" indent="-514350">
              <a:buFont typeface="Arial" pitchFamily="34" charset="0"/>
              <a:buAutoNum type="arabicPeriod"/>
            </a:pPr>
            <a:r>
              <a:rPr lang="en-US" dirty="0" smtClean="0"/>
              <a:t>No barriers to entry</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228600"/>
            <a:ext cx="3352800" cy="2438400"/>
          </a:xfrm>
        </p:spPr>
        <p:txBody>
          <a:bodyPr>
            <a:normAutofit/>
          </a:bodyPr>
          <a:lstStyle/>
          <a:p>
            <a:pPr algn="l"/>
            <a:r>
              <a:rPr lang="en-US" sz="3600" b="1" dirty="0" smtClean="0"/>
              <a:t>3. What will happen in the </a:t>
            </a:r>
            <a:br>
              <a:rPr lang="en-US" sz="3600" b="1" dirty="0" smtClean="0"/>
            </a:br>
            <a:r>
              <a:rPr lang="en-US" sz="3600" b="1" dirty="0" smtClean="0"/>
              <a:t>long run? </a:t>
            </a:r>
            <a:endParaRPr lang="en-US" sz="3600" b="1" dirty="0"/>
          </a:p>
        </p:txBody>
      </p:sp>
      <p:sp>
        <p:nvSpPr>
          <p:cNvPr id="3" name="TPAnswers"/>
          <p:cNvSpPr>
            <a:spLocks noGrp="1"/>
          </p:cNvSpPr>
          <p:nvPr>
            <p:ph type="body" idx="1"/>
            <p:custDataLst>
              <p:tags r:id="rId2"/>
            </p:custDataLst>
          </p:nvPr>
        </p:nvSpPr>
        <p:spPr>
          <a:xfrm>
            <a:off x="457200" y="2971800"/>
            <a:ext cx="8229600" cy="3154363"/>
          </a:xfrm>
        </p:spPr>
        <p:txBody>
          <a:bodyPr>
            <a:normAutofit/>
          </a:bodyPr>
          <a:lstStyle/>
          <a:p>
            <a:pPr marL="514350" indent="-514350">
              <a:buFont typeface="Arial" pitchFamily="34" charset="0"/>
              <a:buAutoNum type="arabicPeriod"/>
            </a:pPr>
            <a:r>
              <a:rPr lang="en-US" dirty="0" smtClean="0"/>
              <a:t>Demand will increase</a:t>
            </a:r>
          </a:p>
          <a:p>
            <a:pPr marL="514350" indent="-514350">
              <a:buFont typeface="Arial" pitchFamily="34" charset="0"/>
              <a:buAutoNum type="arabicPeriod"/>
            </a:pPr>
            <a:r>
              <a:rPr lang="en-US" dirty="0" smtClean="0"/>
              <a:t>Demand  will decrease</a:t>
            </a:r>
          </a:p>
          <a:p>
            <a:pPr marL="514350" indent="-514350">
              <a:buFont typeface="Arial" pitchFamily="34" charset="0"/>
              <a:buAutoNum type="arabicPeriod"/>
            </a:pPr>
            <a:r>
              <a:rPr lang="en-US" dirty="0" smtClean="0"/>
              <a:t>Supply will increase</a:t>
            </a:r>
          </a:p>
          <a:p>
            <a:pPr marL="514350" indent="-514350">
              <a:buFont typeface="Arial" pitchFamily="34" charset="0"/>
              <a:buAutoNum type="arabicPeriod"/>
            </a:pPr>
            <a:r>
              <a:rPr lang="en-US" dirty="0" smtClean="0"/>
              <a:t>Supply will decrease</a:t>
            </a:r>
            <a:endParaRPr lang="en-US" dirty="0"/>
          </a:p>
        </p:txBody>
      </p:sp>
      <p:pic>
        <p:nvPicPr>
          <p:cNvPr id="5" name="Picture 3"/>
          <p:cNvPicPr>
            <a:picLocks noChangeAspect="1" noChangeArrowheads="1"/>
          </p:cNvPicPr>
          <p:nvPr/>
        </p:nvPicPr>
        <p:blipFill>
          <a:blip r:embed="rId4" cstate="print"/>
          <a:srcRect/>
          <a:stretch>
            <a:fillRect/>
          </a:stretch>
        </p:blipFill>
        <p:spPr bwMode="auto">
          <a:xfrm>
            <a:off x="2743199" y="304800"/>
            <a:ext cx="6212025" cy="26670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228600"/>
            <a:ext cx="3352800" cy="2438400"/>
          </a:xfrm>
        </p:spPr>
        <p:txBody>
          <a:bodyPr>
            <a:normAutofit/>
          </a:bodyPr>
          <a:lstStyle/>
          <a:p>
            <a:pPr algn="l"/>
            <a:r>
              <a:rPr lang="en-US" sz="3600" b="1" dirty="0" smtClean="0">
                <a:solidFill>
                  <a:srgbClr val="0070C0"/>
                </a:solidFill>
              </a:rPr>
              <a:t>3. What will happen in the </a:t>
            </a:r>
            <a:br>
              <a:rPr lang="en-US" sz="3600" b="1" dirty="0" smtClean="0">
                <a:solidFill>
                  <a:srgbClr val="0070C0"/>
                </a:solidFill>
              </a:rPr>
            </a:br>
            <a:r>
              <a:rPr lang="en-US" sz="3600" b="1" dirty="0" smtClean="0">
                <a:solidFill>
                  <a:srgbClr val="0070C0"/>
                </a:solidFill>
              </a:rPr>
              <a:t>long run? </a:t>
            </a:r>
            <a:endParaRPr lang="en-US" sz="3600" b="1" dirty="0">
              <a:solidFill>
                <a:srgbClr val="0070C0"/>
              </a:solidFill>
            </a:endParaRPr>
          </a:p>
        </p:txBody>
      </p:sp>
      <p:sp>
        <p:nvSpPr>
          <p:cNvPr id="9" name="CorShape1"/>
          <p:cNvSpPr/>
          <p:nvPr>
            <p:custDataLst>
              <p:tags r:id="rId2"/>
            </p:custDataLst>
          </p:nvPr>
        </p:nvSpPr>
        <p:spPr>
          <a:xfrm rot="10800000">
            <a:off x="172720" y="4208949"/>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2971800"/>
            <a:ext cx="8229600" cy="3154363"/>
          </a:xfrm>
        </p:spPr>
        <p:txBody>
          <a:bodyPr>
            <a:normAutofit/>
          </a:bodyPr>
          <a:lstStyle/>
          <a:p>
            <a:pPr marL="514350" indent="-514350">
              <a:buFont typeface="Arial" pitchFamily="34" charset="0"/>
              <a:buAutoNum type="arabicPeriod"/>
            </a:pPr>
            <a:r>
              <a:rPr lang="en-US" dirty="0" smtClean="0"/>
              <a:t>Demand will increase</a:t>
            </a:r>
          </a:p>
          <a:p>
            <a:pPr marL="514350" indent="-514350">
              <a:buFont typeface="Arial" pitchFamily="34" charset="0"/>
              <a:buAutoNum type="arabicPeriod"/>
            </a:pPr>
            <a:r>
              <a:rPr lang="en-US" dirty="0" smtClean="0"/>
              <a:t>Demand  will decrease</a:t>
            </a:r>
          </a:p>
          <a:p>
            <a:pPr marL="514350" indent="-514350">
              <a:buFont typeface="Arial" pitchFamily="34" charset="0"/>
              <a:buAutoNum type="arabicPeriod"/>
            </a:pPr>
            <a:r>
              <a:rPr lang="en-US" dirty="0" smtClean="0"/>
              <a:t>Supply will increase</a:t>
            </a:r>
          </a:p>
          <a:p>
            <a:pPr marL="514350" indent="-514350">
              <a:buFont typeface="Arial" pitchFamily="34" charset="0"/>
              <a:buAutoNum type="arabicPeriod"/>
            </a:pPr>
            <a:r>
              <a:rPr lang="en-US" dirty="0" smtClean="0"/>
              <a:t>Supply will decrease</a:t>
            </a:r>
            <a:endParaRPr lang="en-US" dirty="0"/>
          </a:p>
        </p:txBody>
      </p:sp>
      <p:pic>
        <p:nvPicPr>
          <p:cNvPr id="8" name="Picture 3"/>
          <p:cNvPicPr>
            <a:picLocks noChangeAspect="1" noChangeArrowheads="1"/>
          </p:cNvPicPr>
          <p:nvPr/>
        </p:nvPicPr>
        <p:blipFill>
          <a:blip r:embed="rId5" cstate="print"/>
          <a:srcRect/>
          <a:stretch>
            <a:fillRect/>
          </a:stretch>
        </p:blipFill>
        <p:spPr bwMode="auto">
          <a:xfrm>
            <a:off x="2743199" y="304800"/>
            <a:ext cx="6212025" cy="26670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8b3profits.jpg"/>
          <p:cNvPicPr>
            <a:picLocks noChangeAspect="1"/>
          </p:cNvPicPr>
          <p:nvPr/>
        </p:nvPicPr>
        <p:blipFill>
          <a:blip r:embed="rId3" cstate="print"/>
          <a:stretch>
            <a:fillRect/>
          </a:stretch>
        </p:blipFill>
        <p:spPr>
          <a:xfrm>
            <a:off x="2590800" y="304800"/>
            <a:ext cx="6524586" cy="2590800"/>
          </a:xfrm>
          <a:prstGeom prst="rect">
            <a:avLst/>
          </a:prstGeom>
        </p:spPr>
      </p:pic>
      <p:pic>
        <p:nvPicPr>
          <p:cNvPr id="3" name="Picture 2" descr="8b4entry.jpg"/>
          <p:cNvPicPr>
            <a:picLocks noChangeAspect="1"/>
          </p:cNvPicPr>
          <p:nvPr/>
        </p:nvPicPr>
        <p:blipFill>
          <a:blip r:embed="rId4" cstate="print"/>
          <a:stretch>
            <a:fillRect/>
          </a:stretch>
        </p:blipFill>
        <p:spPr>
          <a:xfrm>
            <a:off x="2590799" y="3048000"/>
            <a:ext cx="6584479" cy="2590800"/>
          </a:xfrm>
          <a:prstGeom prst="rect">
            <a:avLst/>
          </a:prstGeom>
        </p:spPr>
      </p:pic>
      <p:sp>
        <p:nvSpPr>
          <p:cNvPr id="5" name="TextBox 4"/>
          <p:cNvSpPr txBox="1"/>
          <p:nvPr/>
        </p:nvSpPr>
        <p:spPr>
          <a:xfrm>
            <a:off x="0" y="0"/>
            <a:ext cx="2438400" cy="7417415"/>
          </a:xfrm>
          <a:prstGeom prst="rect">
            <a:avLst/>
          </a:prstGeom>
          <a:noFill/>
        </p:spPr>
        <p:txBody>
          <a:bodyPr wrap="square" rtlCol="0">
            <a:spAutoFit/>
          </a:bodyPr>
          <a:lstStyle/>
          <a:p>
            <a:r>
              <a:rPr lang="en-US" sz="2800" b="1" dirty="0" smtClean="0"/>
              <a:t>Entry</a:t>
            </a:r>
          </a:p>
          <a:p>
            <a:r>
              <a:rPr lang="en-US" sz="2800" b="1" dirty="0" smtClean="0"/>
              <a:t>Eliminates </a:t>
            </a:r>
          </a:p>
          <a:p>
            <a:r>
              <a:rPr lang="en-US" sz="2800" b="1" dirty="0" smtClean="0"/>
              <a:t>Profits</a:t>
            </a:r>
          </a:p>
          <a:p>
            <a:endParaRPr lang="en-US" sz="1200" dirty="0" smtClean="0"/>
          </a:p>
          <a:p>
            <a:r>
              <a:rPr lang="en-US" sz="2000" dirty="0" smtClean="0"/>
              <a:t>What happen if firms initially are in long run equilibrium and then demand increases?</a:t>
            </a:r>
          </a:p>
          <a:p>
            <a:endParaRPr lang="en-US" sz="2000" dirty="0" smtClean="0"/>
          </a:p>
          <a:p>
            <a:pPr marL="457200" indent="-457200">
              <a:buAutoNum type="arabicPeriod"/>
            </a:pPr>
            <a:r>
              <a:rPr lang="en-US" sz="2000" dirty="0" smtClean="0"/>
              <a:t>D increases which raises the price creating profits</a:t>
            </a:r>
          </a:p>
          <a:p>
            <a:pPr marL="457200" indent="-457200">
              <a:buAutoNum type="arabicPeriod"/>
            </a:pPr>
            <a:r>
              <a:rPr lang="en-US" sz="2000" dirty="0" smtClean="0"/>
              <a:t>2. Profits attract new producers which will increase supply and decrease the price and back to zero profits</a:t>
            </a:r>
          </a:p>
          <a:p>
            <a:endParaRPr lang="en-US" sz="4000" dirty="0"/>
          </a:p>
        </p:txBody>
      </p:sp>
      <p:sp>
        <p:nvSpPr>
          <p:cNvPr id="6" name="TextBox 5"/>
          <p:cNvSpPr txBox="1"/>
          <p:nvPr/>
        </p:nvSpPr>
        <p:spPr>
          <a:xfrm>
            <a:off x="2514600" y="5791200"/>
            <a:ext cx="6427785" cy="461665"/>
          </a:xfrm>
          <a:prstGeom prst="rect">
            <a:avLst/>
          </a:prstGeom>
          <a:noFill/>
        </p:spPr>
        <p:txBody>
          <a:bodyPr wrap="none" rtlCol="0">
            <a:spAutoFit/>
          </a:bodyPr>
          <a:lstStyle/>
          <a:p>
            <a:r>
              <a:rPr lang="en-US" sz="2400" dirty="0" smtClean="0"/>
              <a:t>Remember: there are no barriers to entry and exit</a:t>
            </a:r>
            <a:endParaRPr lang="en-US" sz="2400" dirty="0"/>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8288"/>
            <a:ext cx="8610600" cy="5486400"/>
          </a:xfrm>
        </p:spPr>
        <p:txBody>
          <a:bodyPr>
            <a:normAutofit/>
          </a:bodyPr>
          <a:lstStyle/>
          <a:p>
            <a:pPr algn="ctr">
              <a:buNone/>
            </a:pPr>
            <a:r>
              <a:rPr lang="en-US" sz="3200" b="1" dirty="0" smtClean="0"/>
              <a:t>Review of Lesson 8/9a</a:t>
            </a:r>
          </a:p>
          <a:p>
            <a:pPr algn="ctr">
              <a:buNone/>
            </a:pPr>
            <a:r>
              <a:rPr lang="en-US" sz="3200" b="1" dirty="0" smtClean="0"/>
              <a:t>Pure Competition in the </a:t>
            </a:r>
            <a:r>
              <a:rPr lang="en-US" sz="3200" b="1" u="sng" dirty="0" smtClean="0"/>
              <a:t>Short Run</a:t>
            </a:r>
            <a:r>
              <a:rPr lang="en-US" sz="3200" dirty="0" smtClean="0"/>
              <a:t/>
            </a:r>
            <a:br>
              <a:rPr lang="en-US" sz="3200" dirty="0" smtClean="0"/>
            </a:br>
            <a:endParaRPr lang="en-US" sz="3200" dirty="0"/>
          </a:p>
          <a:p>
            <a:pPr>
              <a:buNone/>
            </a:pPr>
            <a:r>
              <a:rPr lang="en-US" sz="3200" dirty="0" smtClean="0"/>
              <a:t>YP 11 - Draw the 3 graphs from Memory</a:t>
            </a:r>
          </a:p>
          <a:p>
            <a:pPr>
              <a:buNone/>
            </a:pPr>
            <a:r>
              <a:rPr lang="en-US" sz="3200" dirty="0" smtClean="0"/>
              <a:t>YP 12 – 13 Short Run Equilibrium – Table of data</a:t>
            </a:r>
          </a:p>
          <a:p>
            <a:pPr>
              <a:buNone/>
            </a:pPr>
            <a:r>
              <a:rPr lang="en-US" sz="3200" dirty="0" smtClean="0"/>
              <a:t>YP 13 #20 – MC above AVC = Short Run Supply</a:t>
            </a:r>
          </a:p>
        </p:txBody>
      </p:sp>
      <p:sp>
        <p:nvSpPr>
          <p:cNvPr id="5" name="TextBox 4"/>
          <p:cNvSpPr txBox="1"/>
          <p:nvPr/>
        </p:nvSpPr>
        <p:spPr>
          <a:xfrm>
            <a:off x="332232" y="6019800"/>
            <a:ext cx="8610600" cy="707886"/>
          </a:xfrm>
          <a:prstGeom prst="rect">
            <a:avLst/>
          </a:prstGeom>
          <a:noFill/>
          <a:ln w="38100">
            <a:solidFill>
              <a:srgbClr val="00B0F0"/>
            </a:solidFill>
          </a:ln>
        </p:spPr>
        <p:txBody>
          <a:bodyPr wrap="square" rtlCol="0">
            <a:spAutoFit/>
          </a:bodyPr>
          <a:lstStyle/>
          <a:p>
            <a:r>
              <a:rPr lang="en-US" sz="4000" b="1" dirty="0"/>
              <a:t>8/9b Pure Competition </a:t>
            </a:r>
            <a:r>
              <a:rPr lang="en-US" sz="4000" b="1" dirty="0" smtClean="0"/>
              <a:t>in the Long </a:t>
            </a:r>
            <a:r>
              <a:rPr lang="en-US" sz="4000" b="1" dirty="0"/>
              <a:t>Run</a:t>
            </a:r>
            <a:endParaRPr lang="en-US" sz="4000" dirty="0"/>
          </a:p>
        </p:txBody>
      </p:sp>
    </p:spTree>
    <p:custDataLst>
      <p:tags r:id="rId1"/>
    </p:custDataLst>
    <p:extLst>
      <p:ext uri="{BB962C8B-B14F-4D97-AF65-F5344CB8AC3E}">
        <p14:creationId xmlns:p14="http://schemas.microsoft.com/office/powerpoint/2010/main" val="25019586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b5losses.jpg"/>
          <p:cNvPicPr>
            <a:picLocks noChangeAspect="1"/>
          </p:cNvPicPr>
          <p:nvPr/>
        </p:nvPicPr>
        <p:blipFill>
          <a:blip r:embed="rId3" cstate="print"/>
          <a:stretch>
            <a:fillRect/>
          </a:stretch>
        </p:blipFill>
        <p:spPr>
          <a:xfrm>
            <a:off x="2514600" y="381000"/>
            <a:ext cx="6639098" cy="2438400"/>
          </a:xfrm>
          <a:prstGeom prst="rect">
            <a:avLst/>
          </a:prstGeom>
        </p:spPr>
      </p:pic>
      <p:pic>
        <p:nvPicPr>
          <p:cNvPr id="4" name="Picture 3" descr="8b6exit.jpg"/>
          <p:cNvPicPr>
            <a:picLocks noChangeAspect="1"/>
          </p:cNvPicPr>
          <p:nvPr/>
        </p:nvPicPr>
        <p:blipFill>
          <a:blip r:embed="rId4" cstate="print"/>
          <a:stretch>
            <a:fillRect/>
          </a:stretch>
        </p:blipFill>
        <p:spPr>
          <a:xfrm>
            <a:off x="2590800" y="3048000"/>
            <a:ext cx="6377299" cy="2286000"/>
          </a:xfrm>
          <a:prstGeom prst="rect">
            <a:avLst/>
          </a:prstGeom>
        </p:spPr>
      </p:pic>
      <p:sp>
        <p:nvSpPr>
          <p:cNvPr id="5" name="TextBox 4"/>
          <p:cNvSpPr txBox="1"/>
          <p:nvPr/>
        </p:nvSpPr>
        <p:spPr>
          <a:xfrm>
            <a:off x="0" y="0"/>
            <a:ext cx="2438400" cy="7417415"/>
          </a:xfrm>
          <a:prstGeom prst="rect">
            <a:avLst/>
          </a:prstGeom>
          <a:noFill/>
        </p:spPr>
        <p:txBody>
          <a:bodyPr wrap="square" rtlCol="0">
            <a:spAutoFit/>
          </a:bodyPr>
          <a:lstStyle/>
          <a:p>
            <a:r>
              <a:rPr lang="en-US" sz="2800" b="1" dirty="0" smtClean="0"/>
              <a:t>Exit</a:t>
            </a:r>
          </a:p>
          <a:p>
            <a:r>
              <a:rPr lang="en-US" sz="2800" b="1" dirty="0" smtClean="0"/>
              <a:t>Eliminates </a:t>
            </a:r>
          </a:p>
          <a:p>
            <a:r>
              <a:rPr lang="en-US" sz="2800" b="1" dirty="0" smtClean="0"/>
              <a:t>Losses</a:t>
            </a:r>
          </a:p>
          <a:p>
            <a:endParaRPr lang="en-US" sz="1200" dirty="0" smtClean="0"/>
          </a:p>
          <a:p>
            <a:r>
              <a:rPr lang="en-US" sz="2000" dirty="0" smtClean="0"/>
              <a:t>What happen if firms initially are in long run equilibrium and then demand decreases?</a:t>
            </a:r>
          </a:p>
          <a:p>
            <a:endParaRPr lang="en-US" sz="2000" dirty="0" smtClean="0"/>
          </a:p>
          <a:p>
            <a:pPr marL="457200" indent="-457200">
              <a:buAutoNum type="arabicPeriod"/>
            </a:pPr>
            <a:r>
              <a:rPr lang="en-US" sz="2000" dirty="0" smtClean="0"/>
              <a:t>D decreases which lowers the price creating losses</a:t>
            </a:r>
          </a:p>
          <a:p>
            <a:pPr marL="457200" indent="-457200">
              <a:buAutoNum type="arabicPeriod"/>
            </a:pPr>
            <a:r>
              <a:rPr lang="en-US" sz="2000" dirty="0" smtClean="0"/>
              <a:t>2. Losses cause producers to leave which will decrease supply and increase the price and back to zero profits</a:t>
            </a:r>
          </a:p>
          <a:p>
            <a:endParaRPr lang="en-US" sz="4000" dirty="0"/>
          </a:p>
        </p:txBody>
      </p:sp>
      <p:sp>
        <p:nvSpPr>
          <p:cNvPr id="6" name="TextBox 5"/>
          <p:cNvSpPr txBox="1"/>
          <p:nvPr/>
        </p:nvSpPr>
        <p:spPr>
          <a:xfrm>
            <a:off x="2514600" y="5638800"/>
            <a:ext cx="6427785" cy="461665"/>
          </a:xfrm>
          <a:prstGeom prst="rect">
            <a:avLst/>
          </a:prstGeom>
          <a:noFill/>
        </p:spPr>
        <p:txBody>
          <a:bodyPr wrap="none" rtlCol="0">
            <a:spAutoFit/>
          </a:bodyPr>
          <a:lstStyle/>
          <a:p>
            <a:r>
              <a:rPr lang="en-US" sz="2400" dirty="0" smtClean="0"/>
              <a:t>Remember: there are no barriers to entry and exit</a:t>
            </a:r>
            <a:endParaRPr lang="en-US" sz="2400" dirty="0"/>
          </a:p>
        </p:txBody>
      </p:sp>
    </p:spTree>
    <p:custDataLst>
      <p:tags r:id="rId1"/>
    </p:custData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2895600" cy="6247864"/>
          </a:xfrm>
          <a:prstGeom prst="rect">
            <a:avLst/>
          </a:prstGeom>
          <a:noFill/>
        </p:spPr>
        <p:txBody>
          <a:bodyPr wrap="square" rtlCol="0">
            <a:spAutoFit/>
          </a:bodyPr>
          <a:lstStyle/>
          <a:p>
            <a:r>
              <a:rPr lang="en-US" sz="4000" b="1" dirty="0" smtClean="0"/>
              <a:t>In the long </a:t>
            </a:r>
          </a:p>
          <a:p>
            <a:r>
              <a:rPr lang="en-US" sz="4000" b="1" dirty="0" smtClean="0"/>
              <a:t>run in a </a:t>
            </a:r>
          </a:p>
          <a:p>
            <a:r>
              <a:rPr lang="en-US" sz="4000" b="1" dirty="0" smtClean="0"/>
              <a:t>perfectly </a:t>
            </a:r>
          </a:p>
          <a:p>
            <a:r>
              <a:rPr lang="en-US" sz="4000" b="1" dirty="0" smtClean="0"/>
              <a:t>competitive </a:t>
            </a:r>
          </a:p>
          <a:p>
            <a:r>
              <a:rPr lang="en-US" sz="4000" b="1" dirty="0" smtClean="0"/>
              <a:t>market </a:t>
            </a:r>
          </a:p>
          <a:p>
            <a:r>
              <a:rPr lang="en-US" sz="4000" b="1" dirty="0" smtClean="0"/>
              <a:t>we will </a:t>
            </a:r>
          </a:p>
          <a:p>
            <a:r>
              <a:rPr lang="en-US" sz="4000" b="1" dirty="0" smtClean="0"/>
              <a:t>always get</a:t>
            </a:r>
          </a:p>
          <a:p>
            <a:r>
              <a:rPr lang="en-US" sz="4000" b="1" dirty="0" smtClean="0"/>
              <a:t>ZERO (normal) profits</a:t>
            </a:r>
            <a:endParaRPr lang="en-US" sz="4000" dirty="0"/>
          </a:p>
        </p:txBody>
      </p:sp>
      <p:pic>
        <p:nvPicPr>
          <p:cNvPr id="4" name="Picture 3" descr="8b1.jpg"/>
          <p:cNvPicPr>
            <a:picLocks noChangeAspect="1"/>
          </p:cNvPicPr>
          <p:nvPr/>
        </p:nvPicPr>
        <p:blipFill>
          <a:blip r:embed="rId3" cstate="print"/>
          <a:stretch>
            <a:fillRect/>
          </a:stretch>
        </p:blipFill>
        <p:spPr>
          <a:xfrm>
            <a:off x="2819400" y="685799"/>
            <a:ext cx="6096000" cy="2612571"/>
          </a:xfrm>
          <a:prstGeom prst="rect">
            <a:avLst/>
          </a:prstGeom>
        </p:spPr>
      </p:pic>
      <p:sp>
        <p:nvSpPr>
          <p:cNvPr id="5" name="TextBox 4"/>
          <p:cNvSpPr txBox="1"/>
          <p:nvPr/>
        </p:nvSpPr>
        <p:spPr>
          <a:xfrm>
            <a:off x="2514600" y="4572000"/>
            <a:ext cx="6427785" cy="461665"/>
          </a:xfrm>
          <a:prstGeom prst="rect">
            <a:avLst/>
          </a:prstGeom>
          <a:noFill/>
        </p:spPr>
        <p:txBody>
          <a:bodyPr wrap="none" rtlCol="0">
            <a:spAutoFit/>
          </a:bodyPr>
          <a:lstStyle/>
          <a:p>
            <a:r>
              <a:rPr lang="en-US" sz="2400" dirty="0" smtClean="0"/>
              <a:t>Remember: there are no barriers to entry and exit</a:t>
            </a:r>
            <a:endParaRPr lang="en-US" sz="2400" dirty="0"/>
          </a:p>
        </p:txBody>
      </p:sp>
    </p:spTree>
    <p:custDataLst>
      <p:tags r:id="rId1"/>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8byplrequil.jpg"/>
          <p:cNvPicPr>
            <a:picLocks noChangeAspect="1"/>
          </p:cNvPicPr>
          <p:nvPr/>
        </p:nvPicPr>
        <p:blipFill>
          <a:blip r:embed="rId3" cstate="print"/>
          <a:stretch>
            <a:fillRect/>
          </a:stretch>
        </p:blipFill>
        <p:spPr>
          <a:xfrm>
            <a:off x="0" y="304800"/>
            <a:ext cx="8686800" cy="6109071"/>
          </a:xfrm>
          <a:prstGeom prst="rect">
            <a:avLst/>
          </a:prstGeom>
        </p:spPr>
      </p:pic>
    </p:spTree>
    <p:custDataLst>
      <p:tags r:id="rId1"/>
    </p:custData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04800" y="228600"/>
            <a:ext cx="1905000" cy="2544762"/>
          </a:xfrm>
        </p:spPr>
        <p:txBody>
          <a:bodyPr>
            <a:normAutofit/>
          </a:bodyPr>
          <a:lstStyle/>
          <a:p>
            <a:pPr algn="l"/>
            <a:r>
              <a:rPr lang="en-US" b="1" dirty="0" smtClean="0"/>
              <a:t>4. This</a:t>
            </a:r>
            <a:br>
              <a:rPr lang="en-US" b="1" dirty="0" smtClean="0"/>
            </a:br>
            <a:r>
              <a:rPr lang="en-US" b="1" dirty="0" smtClean="0"/>
              <a:t>graph</a:t>
            </a:r>
            <a:br>
              <a:rPr lang="en-US" b="1" dirty="0" smtClean="0"/>
            </a:br>
            <a:r>
              <a:rPr lang="en-US" b="1" dirty="0" smtClean="0"/>
              <a:t>shows: </a:t>
            </a:r>
            <a:endParaRPr lang="en-US" b="1" dirty="0"/>
          </a:p>
        </p:txBody>
      </p:sp>
      <p:pic>
        <p:nvPicPr>
          <p:cNvPr id="5" name="Picture 4" descr="8bsrequil.jpg"/>
          <p:cNvPicPr>
            <a:picLocks noChangeAspect="1"/>
          </p:cNvPicPr>
          <p:nvPr/>
        </p:nvPicPr>
        <p:blipFill>
          <a:blip r:embed="rId4" cstate="print"/>
          <a:stretch>
            <a:fillRect/>
          </a:stretch>
        </p:blipFill>
        <p:spPr>
          <a:xfrm>
            <a:off x="2209799" y="-304800"/>
            <a:ext cx="7212169" cy="3657600"/>
          </a:xfrm>
          <a:prstGeom prst="rect">
            <a:avLst/>
          </a:prstGeom>
        </p:spPr>
      </p:pic>
      <p:sp>
        <p:nvSpPr>
          <p:cNvPr id="3" name="TPAnswers"/>
          <p:cNvSpPr>
            <a:spLocks noGrp="1"/>
          </p:cNvSpPr>
          <p:nvPr>
            <p:ph type="body" idx="1"/>
            <p:custDataLst>
              <p:tags r:id="rId2"/>
            </p:custDataLst>
          </p:nvPr>
        </p:nvSpPr>
        <p:spPr>
          <a:xfrm>
            <a:off x="457200" y="3276600"/>
            <a:ext cx="4572000" cy="2849563"/>
          </a:xfrm>
        </p:spPr>
        <p:txBody>
          <a:bodyPr>
            <a:normAutofit/>
          </a:bodyPr>
          <a:lstStyle/>
          <a:p>
            <a:pPr marL="514350" indent="-514350">
              <a:buFont typeface="Arial" pitchFamily="34" charset="0"/>
              <a:buAutoNum type="arabicPeriod"/>
            </a:pPr>
            <a:r>
              <a:rPr lang="en-US" dirty="0" smtClean="0"/>
              <a:t>Short run equilibrium</a:t>
            </a:r>
          </a:p>
          <a:p>
            <a:pPr marL="514350" indent="-514350">
              <a:buFont typeface="Arial" pitchFamily="34" charset="0"/>
              <a:buAutoNum type="arabicPeriod"/>
            </a:pPr>
            <a:r>
              <a:rPr lang="en-US" dirty="0" smtClean="0"/>
              <a:t>Long run equilibrium</a:t>
            </a:r>
          </a:p>
          <a:p>
            <a:pPr marL="514350" indent="-514350">
              <a:buFont typeface="Arial" pitchFamily="34" charset="0"/>
              <a:buAutoNum type="arabicPeriod"/>
            </a:pPr>
            <a:r>
              <a:rPr lang="en-US" dirty="0" smtClean="0"/>
              <a:t>Both LR and SR </a:t>
            </a:r>
            <a:r>
              <a:rPr lang="en-US" dirty="0" err="1" smtClean="0"/>
              <a:t>equil</a:t>
            </a:r>
            <a:r>
              <a:rPr lang="en-US" dirty="0" smtClean="0"/>
              <a:t>.</a:t>
            </a:r>
          </a:p>
          <a:p>
            <a:pPr marL="514350" indent="-514350">
              <a:buFont typeface="Arial" pitchFamily="34" charset="0"/>
              <a:buAutoNum type="arabicPeriod"/>
            </a:pPr>
            <a:r>
              <a:rPr lang="en-US" dirty="0" smtClean="0"/>
              <a:t>Neither LR or SR </a:t>
            </a:r>
            <a:r>
              <a:rPr lang="en-US" dirty="0" err="1" smtClean="0"/>
              <a:t>equil</a:t>
            </a:r>
            <a:r>
              <a:rPr lang="en-US" dirty="0" smtClean="0"/>
              <a:t>.</a:t>
            </a:r>
            <a:endParaRPr lang="en-US" dirty="0"/>
          </a:p>
        </p:txBody>
      </p:sp>
    </p:spTree>
    <p:custDataLst>
      <p:tags r:id="rId1"/>
    </p:custData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28600"/>
            <a:ext cx="1905000" cy="2468562"/>
          </a:xfrm>
        </p:spPr>
        <p:txBody>
          <a:bodyPr>
            <a:normAutofit/>
          </a:bodyPr>
          <a:lstStyle/>
          <a:p>
            <a:pPr algn="l"/>
            <a:r>
              <a:rPr lang="en-US" b="1" dirty="0" smtClean="0">
                <a:solidFill>
                  <a:srgbClr val="0070C0"/>
                </a:solidFill>
              </a:rPr>
              <a:t>4. This</a:t>
            </a:r>
            <a:br>
              <a:rPr lang="en-US" b="1" dirty="0" smtClean="0">
                <a:solidFill>
                  <a:srgbClr val="0070C0"/>
                </a:solidFill>
              </a:rPr>
            </a:br>
            <a:r>
              <a:rPr lang="en-US" b="1" dirty="0" smtClean="0">
                <a:solidFill>
                  <a:srgbClr val="0070C0"/>
                </a:solidFill>
              </a:rPr>
              <a:t>graph</a:t>
            </a:r>
            <a:br>
              <a:rPr lang="en-US" b="1" dirty="0" smtClean="0">
                <a:solidFill>
                  <a:srgbClr val="0070C0"/>
                </a:solidFill>
              </a:rPr>
            </a:br>
            <a:r>
              <a:rPr lang="en-US" b="1" dirty="0" smtClean="0">
                <a:solidFill>
                  <a:srgbClr val="0070C0"/>
                </a:solidFill>
              </a:rPr>
              <a:t>shows: </a:t>
            </a:r>
            <a:endParaRPr lang="en-US" b="1" dirty="0">
              <a:solidFill>
                <a:srgbClr val="0070C0"/>
              </a:solidFill>
            </a:endParaRPr>
          </a:p>
        </p:txBody>
      </p:sp>
      <p:pic>
        <p:nvPicPr>
          <p:cNvPr id="5" name="Picture 4" descr="8bsrequil.jpg"/>
          <p:cNvPicPr>
            <a:picLocks noChangeAspect="1"/>
          </p:cNvPicPr>
          <p:nvPr/>
        </p:nvPicPr>
        <p:blipFill>
          <a:blip r:embed="rId5" cstate="print"/>
          <a:stretch>
            <a:fillRect/>
          </a:stretch>
        </p:blipFill>
        <p:spPr>
          <a:xfrm>
            <a:off x="2514600" y="-228600"/>
            <a:ext cx="6761408" cy="3429000"/>
          </a:xfrm>
          <a:prstGeom prst="rect">
            <a:avLst/>
          </a:prstGeom>
        </p:spPr>
      </p:pic>
      <p:sp>
        <p:nvSpPr>
          <p:cNvPr id="3" name="TPAnswers"/>
          <p:cNvSpPr>
            <a:spLocks noGrp="1"/>
          </p:cNvSpPr>
          <p:nvPr>
            <p:ph type="body" idx="1"/>
            <p:custDataLst>
              <p:tags r:id="rId2"/>
            </p:custDataLst>
          </p:nvPr>
        </p:nvSpPr>
        <p:spPr>
          <a:xfrm>
            <a:off x="457200" y="3276600"/>
            <a:ext cx="4572000" cy="2849563"/>
          </a:xfrm>
        </p:spPr>
        <p:txBody>
          <a:bodyPr>
            <a:normAutofit/>
          </a:bodyPr>
          <a:lstStyle/>
          <a:p>
            <a:pPr marL="514350" indent="-514350">
              <a:buFont typeface="Arial" pitchFamily="34" charset="0"/>
              <a:buAutoNum type="arabicPeriod"/>
            </a:pPr>
            <a:r>
              <a:rPr lang="en-US" dirty="0" smtClean="0"/>
              <a:t>Short run equilibrium</a:t>
            </a:r>
          </a:p>
          <a:p>
            <a:pPr marL="514350" indent="-514350">
              <a:buFont typeface="Arial" pitchFamily="34" charset="0"/>
              <a:buAutoNum type="arabicPeriod"/>
            </a:pPr>
            <a:r>
              <a:rPr lang="en-US" dirty="0" smtClean="0"/>
              <a:t>Long run equilibrium</a:t>
            </a:r>
          </a:p>
          <a:p>
            <a:pPr marL="514350" indent="-514350">
              <a:buFont typeface="Arial" pitchFamily="34" charset="0"/>
              <a:buAutoNum type="arabicPeriod"/>
            </a:pPr>
            <a:r>
              <a:rPr lang="en-US" dirty="0" smtClean="0"/>
              <a:t>Both LR and SR </a:t>
            </a:r>
            <a:r>
              <a:rPr lang="en-US" dirty="0" err="1" smtClean="0"/>
              <a:t>equil</a:t>
            </a:r>
            <a:r>
              <a:rPr lang="en-US" dirty="0" smtClean="0"/>
              <a:t>.</a:t>
            </a:r>
          </a:p>
          <a:p>
            <a:pPr marL="514350" indent="-514350">
              <a:buFont typeface="Arial" pitchFamily="34" charset="0"/>
              <a:buAutoNum type="arabicPeriod"/>
            </a:pPr>
            <a:r>
              <a:rPr lang="en-US" dirty="0" smtClean="0"/>
              <a:t>Neither LR or SR </a:t>
            </a:r>
            <a:r>
              <a:rPr lang="en-US" dirty="0" err="1" smtClean="0"/>
              <a:t>equil</a:t>
            </a:r>
            <a:r>
              <a:rPr lang="en-US" dirty="0" smtClean="0"/>
              <a:t>.</a:t>
            </a:r>
            <a:endParaRPr lang="en-US" dirty="0"/>
          </a:p>
        </p:txBody>
      </p:sp>
      <p:sp>
        <p:nvSpPr>
          <p:cNvPr id="6" name="CorShape1"/>
          <p:cNvSpPr/>
          <p:nvPr>
            <p:custDataLst>
              <p:tags r:id="rId3"/>
            </p:custDataLst>
          </p:nvPr>
        </p:nvSpPr>
        <p:spPr>
          <a:xfrm rot="10800000">
            <a:off x="172720" y="3440853"/>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066800"/>
            <a:ext cx="8478178" cy="3139321"/>
          </a:xfrm>
          <a:prstGeom prst="rect">
            <a:avLst/>
          </a:prstGeom>
          <a:noFill/>
        </p:spPr>
        <p:txBody>
          <a:bodyPr wrap="square" rtlCol="0">
            <a:spAutoFit/>
          </a:bodyPr>
          <a:lstStyle/>
          <a:p>
            <a:r>
              <a:rPr lang="en-US" sz="6600" dirty="0" smtClean="0"/>
              <a:t>What is:</a:t>
            </a:r>
          </a:p>
          <a:p>
            <a:pPr lvl="1">
              <a:buFont typeface="Arial" pitchFamily="34" charset="0"/>
              <a:buChar char="•"/>
            </a:pPr>
            <a:r>
              <a:rPr lang="en-US" sz="6600" dirty="0" smtClean="0"/>
              <a:t>Productive efficiency?</a:t>
            </a:r>
          </a:p>
          <a:p>
            <a:pPr lvl="1">
              <a:buFont typeface="Arial" pitchFamily="34" charset="0"/>
              <a:buChar char="•"/>
            </a:pPr>
            <a:r>
              <a:rPr lang="en-US" sz="6600" dirty="0" err="1" smtClean="0"/>
              <a:t>Allocative</a:t>
            </a:r>
            <a:r>
              <a:rPr lang="en-US" sz="6600" dirty="0" smtClean="0"/>
              <a:t> efficiency?</a:t>
            </a:r>
            <a:endParaRPr lang="en-US" sz="6600" dirty="0"/>
          </a:p>
        </p:txBody>
      </p:sp>
    </p:spTree>
    <p:custDataLst>
      <p:tags r:id="rId1"/>
    </p:custData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6096000" cy="944562"/>
          </a:xfrm>
        </p:spPr>
        <p:txBody>
          <a:bodyPr>
            <a:normAutofit/>
          </a:bodyPr>
          <a:lstStyle/>
          <a:p>
            <a:pPr algn="l"/>
            <a:r>
              <a:rPr lang="en-US" b="1" dirty="0" smtClean="0"/>
              <a:t>5. Productive efficiency: </a:t>
            </a:r>
            <a:endParaRPr lang="en-US" b="1" dirty="0"/>
          </a:p>
        </p:txBody>
      </p:sp>
      <p:sp>
        <p:nvSpPr>
          <p:cNvPr id="3" name="TPAnswers"/>
          <p:cNvSpPr>
            <a:spLocks noGrp="1"/>
          </p:cNvSpPr>
          <p:nvPr>
            <p:ph type="body" idx="1"/>
            <p:custDataLst>
              <p:tags r:id="rId2"/>
            </p:custDataLst>
          </p:nvPr>
        </p:nvSpPr>
        <p:spPr>
          <a:xfrm>
            <a:off x="381000" y="1371600"/>
            <a:ext cx="3352800" cy="3840163"/>
          </a:xfrm>
        </p:spPr>
        <p:txBody>
          <a:bodyPr>
            <a:normAutofit/>
          </a:bodyPr>
          <a:lstStyle/>
          <a:p>
            <a:pPr marL="514350" indent="-514350">
              <a:buFont typeface="Arial" pitchFamily="34" charset="0"/>
              <a:buAutoNum type="arabicPeriod"/>
            </a:pPr>
            <a:r>
              <a:rPr lang="en-US" dirty="0" smtClean="0"/>
              <a:t>MR = MC</a:t>
            </a:r>
          </a:p>
          <a:p>
            <a:pPr marL="514350" indent="-514350">
              <a:buFont typeface="Arial" pitchFamily="34" charset="0"/>
              <a:buAutoNum type="arabicPeriod"/>
            </a:pPr>
            <a:r>
              <a:rPr lang="en-US" dirty="0" smtClean="0"/>
              <a:t>MC = ATC</a:t>
            </a:r>
          </a:p>
          <a:p>
            <a:pPr marL="514350" indent="-514350">
              <a:buFont typeface="Arial" pitchFamily="34" charset="0"/>
              <a:buAutoNum type="arabicPeriod"/>
            </a:pPr>
            <a:r>
              <a:rPr lang="en-US" dirty="0" smtClean="0"/>
              <a:t>P = MC</a:t>
            </a:r>
          </a:p>
          <a:p>
            <a:pPr marL="514350" indent="-514350">
              <a:buFont typeface="Arial" pitchFamily="34" charset="0"/>
              <a:buAutoNum type="arabicPeriod"/>
            </a:pPr>
            <a:r>
              <a:rPr lang="en-US" dirty="0" smtClean="0"/>
              <a:t>MSB = MSC</a:t>
            </a:r>
          </a:p>
        </p:txBody>
      </p:sp>
      <p:sp>
        <p:nvSpPr>
          <p:cNvPr id="4" name="CorShape1"/>
          <p:cNvSpPr/>
          <p:nvPr>
            <p:custDataLst>
              <p:tags r:id="rId3"/>
            </p:custDataLst>
          </p:nvPr>
        </p:nvSpPr>
        <p:spPr>
          <a:xfrm rot="10800000">
            <a:off x="172720" y="1794933"/>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par>
    </p:tnLst>
    <p:bldLst>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6096000" cy="1020762"/>
          </a:xfrm>
        </p:spPr>
        <p:txBody>
          <a:bodyPr>
            <a:normAutofit/>
          </a:bodyPr>
          <a:lstStyle/>
          <a:p>
            <a:pPr algn="l"/>
            <a:r>
              <a:rPr lang="en-US" b="1" dirty="0" smtClean="0">
                <a:solidFill>
                  <a:srgbClr val="0070C0"/>
                </a:solidFill>
              </a:rPr>
              <a:t>5. Productive efficiency: </a:t>
            </a:r>
            <a:endParaRPr lang="en-US" b="1" dirty="0">
              <a:solidFill>
                <a:srgbClr val="0070C0"/>
              </a:solidFill>
            </a:endParaRPr>
          </a:p>
        </p:txBody>
      </p:sp>
      <p:sp>
        <p:nvSpPr>
          <p:cNvPr id="3" name="TPAnswers"/>
          <p:cNvSpPr>
            <a:spLocks noGrp="1"/>
          </p:cNvSpPr>
          <p:nvPr>
            <p:ph type="body" idx="1"/>
            <p:custDataLst>
              <p:tags r:id="rId2"/>
            </p:custDataLst>
          </p:nvPr>
        </p:nvSpPr>
        <p:spPr>
          <a:xfrm>
            <a:off x="457200" y="1447800"/>
            <a:ext cx="2743200" cy="3840163"/>
          </a:xfrm>
        </p:spPr>
        <p:txBody>
          <a:bodyPr>
            <a:normAutofit/>
          </a:bodyPr>
          <a:lstStyle/>
          <a:p>
            <a:pPr marL="514350" indent="-514350">
              <a:buFont typeface="Arial" pitchFamily="34" charset="0"/>
              <a:buAutoNum type="arabicPeriod"/>
            </a:pPr>
            <a:r>
              <a:rPr lang="en-US" dirty="0" smtClean="0"/>
              <a:t>MR = MC</a:t>
            </a:r>
          </a:p>
          <a:p>
            <a:pPr marL="514350" indent="-514350">
              <a:buFont typeface="Arial" pitchFamily="34" charset="0"/>
              <a:buAutoNum type="arabicPeriod"/>
            </a:pPr>
            <a:r>
              <a:rPr lang="en-US" dirty="0" smtClean="0"/>
              <a:t>MC = ATC</a:t>
            </a:r>
          </a:p>
          <a:p>
            <a:pPr marL="514350" indent="-514350">
              <a:buFont typeface="Arial" pitchFamily="34" charset="0"/>
              <a:buAutoNum type="arabicPeriod"/>
            </a:pPr>
            <a:r>
              <a:rPr lang="en-US" dirty="0" smtClean="0"/>
              <a:t>P = MC</a:t>
            </a:r>
          </a:p>
          <a:p>
            <a:pPr marL="514350" indent="-514350">
              <a:buFont typeface="Arial" pitchFamily="34" charset="0"/>
              <a:buAutoNum type="arabicPeriod"/>
            </a:pPr>
            <a:r>
              <a:rPr lang="en-US" dirty="0" smtClean="0"/>
              <a:t>MSB = MSC</a:t>
            </a:r>
          </a:p>
        </p:txBody>
      </p:sp>
      <p:sp>
        <p:nvSpPr>
          <p:cNvPr id="5" name="CorShape1"/>
          <p:cNvSpPr/>
          <p:nvPr>
            <p:custDataLst>
              <p:tags r:id="rId3"/>
            </p:custDataLst>
          </p:nvPr>
        </p:nvSpPr>
        <p:spPr>
          <a:xfrm rot="10800000">
            <a:off x="152400" y="21336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8byplrequil.jpg"/>
          <p:cNvPicPr>
            <a:picLocks noChangeAspect="1"/>
          </p:cNvPicPr>
          <p:nvPr/>
        </p:nvPicPr>
        <p:blipFill>
          <a:blip r:embed="rId3" cstate="print"/>
          <a:stretch>
            <a:fillRect/>
          </a:stretch>
        </p:blipFill>
        <p:spPr>
          <a:xfrm>
            <a:off x="1447800" y="0"/>
            <a:ext cx="5715000" cy="4019125"/>
          </a:xfrm>
          <a:prstGeom prst="rect">
            <a:avLst/>
          </a:prstGeom>
        </p:spPr>
      </p:pic>
      <p:sp>
        <p:nvSpPr>
          <p:cNvPr id="5" name="TextBox 4"/>
          <p:cNvSpPr txBox="1"/>
          <p:nvPr/>
        </p:nvSpPr>
        <p:spPr>
          <a:xfrm>
            <a:off x="304800" y="4114800"/>
            <a:ext cx="8839200" cy="2246769"/>
          </a:xfrm>
          <a:prstGeom prst="rect">
            <a:avLst/>
          </a:prstGeom>
          <a:noFill/>
        </p:spPr>
        <p:txBody>
          <a:bodyPr wrap="square" rtlCol="0">
            <a:spAutoFit/>
          </a:bodyPr>
          <a:lstStyle/>
          <a:p>
            <a:pPr algn="ctr"/>
            <a:r>
              <a:rPr lang="en-US" sz="2800" b="1" dirty="0" smtClean="0"/>
              <a:t>At the equilibrium (profit maximizing) quantity </a:t>
            </a:r>
          </a:p>
          <a:p>
            <a:pPr algn="ctr"/>
            <a:r>
              <a:rPr lang="en-US" sz="2800" b="1" dirty="0" smtClean="0"/>
              <a:t>purely competitive firms achieve productive efficiency:</a:t>
            </a:r>
          </a:p>
          <a:p>
            <a:pPr algn="ctr"/>
            <a:endParaRPr lang="en-US" sz="2800" b="1" dirty="0" smtClean="0"/>
          </a:p>
          <a:p>
            <a:pPr>
              <a:buFont typeface="Arial" pitchFamily="34" charset="0"/>
              <a:buChar char="•"/>
            </a:pPr>
            <a:r>
              <a:rPr lang="en-US" sz="2800" dirty="0" smtClean="0"/>
              <a:t>They produce the quantity where ATC is at a </a:t>
            </a:r>
            <a:r>
              <a:rPr lang="en-US" sz="2800" dirty="0" err="1" smtClean="0"/>
              <a:t>mimimum</a:t>
            </a:r>
            <a:endParaRPr lang="en-US" sz="2800" dirty="0" smtClean="0"/>
          </a:p>
          <a:p>
            <a:pPr>
              <a:buFont typeface="Arial" pitchFamily="34" charset="0"/>
              <a:buChar char="•"/>
            </a:pPr>
            <a:r>
              <a:rPr lang="en-US" sz="2800" dirty="0" smtClean="0"/>
              <a:t>They produce the quantity where MC = ATC</a:t>
            </a:r>
            <a:endParaRPr lang="en-US" sz="2800" dirty="0"/>
          </a:p>
        </p:txBody>
      </p:sp>
    </p:spTree>
    <p:custDataLst>
      <p:tags r:id="rId1"/>
    </p:custData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305800" cy="1782762"/>
          </a:xfrm>
        </p:spPr>
        <p:txBody>
          <a:bodyPr>
            <a:normAutofit/>
          </a:bodyPr>
          <a:lstStyle/>
          <a:p>
            <a:pPr algn="l"/>
            <a:r>
              <a:rPr lang="en-US" b="1" dirty="0" smtClean="0"/>
              <a:t>6. Which is NOT </a:t>
            </a:r>
            <a:r>
              <a:rPr lang="en-US" b="1" dirty="0" err="1" smtClean="0"/>
              <a:t>allocative</a:t>
            </a:r>
            <a:r>
              <a:rPr lang="en-US" b="1" dirty="0" smtClean="0"/>
              <a:t> efficiency? </a:t>
            </a:r>
            <a:endParaRPr lang="en-US" b="1" dirty="0"/>
          </a:p>
        </p:txBody>
      </p:sp>
      <p:sp>
        <p:nvSpPr>
          <p:cNvPr id="3" name="TPAnswers"/>
          <p:cNvSpPr>
            <a:spLocks noGrp="1"/>
          </p:cNvSpPr>
          <p:nvPr>
            <p:ph type="body" idx="1"/>
            <p:custDataLst>
              <p:tags r:id="rId2"/>
            </p:custDataLst>
          </p:nvPr>
        </p:nvSpPr>
        <p:spPr>
          <a:xfrm>
            <a:off x="457200" y="2133601"/>
            <a:ext cx="8153400" cy="2514600"/>
          </a:xfrm>
        </p:spPr>
        <p:txBody>
          <a:bodyPr>
            <a:normAutofit/>
          </a:bodyPr>
          <a:lstStyle/>
          <a:p>
            <a:pPr marL="514350" indent="-514350">
              <a:buFont typeface="Arial" pitchFamily="34" charset="0"/>
              <a:buAutoNum type="arabicPeriod"/>
            </a:pPr>
            <a:r>
              <a:rPr lang="en-US" dirty="0" smtClean="0"/>
              <a:t>Maximum consumer plus producer surplus</a:t>
            </a:r>
          </a:p>
          <a:p>
            <a:pPr marL="514350" indent="-514350">
              <a:buFont typeface="Arial" pitchFamily="34" charset="0"/>
              <a:buAutoNum type="arabicPeriod"/>
            </a:pPr>
            <a:r>
              <a:rPr lang="en-US" dirty="0" smtClean="0"/>
              <a:t>P = MC</a:t>
            </a:r>
          </a:p>
          <a:p>
            <a:pPr marL="514350" indent="-514350">
              <a:buFont typeface="Arial" pitchFamily="34" charset="0"/>
              <a:buAutoNum type="arabicPeriod"/>
            </a:pPr>
            <a:r>
              <a:rPr lang="en-US" dirty="0" smtClean="0"/>
              <a:t>MSB = MSC</a:t>
            </a:r>
          </a:p>
          <a:p>
            <a:pPr marL="514350" indent="-514350">
              <a:buFont typeface="Arial" pitchFamily="34" charset="0"/>
              <a:buAutoNum type="arabicPeriod"/>
            </a:pPr>
            <a:r>
              <a:rPr lang="en-US" dirty="0" smtClean="0"/>
              <a:t>Minimum ATC</a:t>
            </a:r>
            <a:endParaRPr lang="en-US" dirty="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990600"/>
            <a:ext cx="8610600" cy="4514088"/>
          </a:xfrm>
        </p:spPr>
        <p:txBody>
          <a:bodyPr>
            <a:normAutofit/>
          </a:bodyPr>
          <a:lstStyle/>
          <a:p>
            <a:pPr>
              <a:buNone/>
            </a:pPr>
            <a:r>
              <a:rPr lang="en-US" sz="3200" dirty="0" smtClean="0"/>
              <a:t>WHAT IS THE “</a:t>
            </a:r>
            <a:r>
              <a:rPr lang="en-US" sz="3200" u="sng" dirty="0" smtClean="0"/>
              <a:t>LONG RUN</a:t>
            </a:r>
            <a:r>
              <a:rPr lang="en-US" sz="3200" dirty="0" smtClean="0"/>
              <a:t>”?</a:t>
            </a:r>
            <a:endParaRPr lang="en-US" sz="3200" dirty="0"/>
          </a:p>
        </p:txBody>
      </p:sp>
      <p:sp>
        <p:nvSpPr>
          <p:cNvPr id="5" name="TextBox 4"/>
          <p:cNvSpPr txBox="1"/>
          <p:nvPr/>
        </p:nvSpPr>
        <p:spPr>
          <a:xfrm>
            <a:off x="152400" y="152400"/>
            <a:ext cx="8610600" cy="707886"/>
          </a:xfrm>
          <a:prstGeom prst="rect">
            <a:avLst/>
          </a:prstGeom>
          <a:noFill/>
          <a:ln w="38100">
            <a:solidFill>
              <a:srgbClr val="00B0F0"/>
            </a:solidFill>
          </a:ln>
        </p:spPr>
        <p:txBody>
          <a:bodyPr wrap="square" rtlCol="0">
            <a:spAutoFit/>
          </a:bodyPr>
          <a:lstStyle/>
          <a:p>
            <a:r>
              <a:rPr lang="en-US" sz="4000" b="1" dirty="0"/>
              <a:t>8/9b Pure Competition </a:t>
            </a:r>
            <a:r>
              <a:rPr lang="en-US" sz="4000" b="1" dirty="0" smtClean="0"/>
              <a:t>in the Long </a:t>
            </a:r>
            <a:r>
              <a:rPr lang="en-US" sz="4000" b="1" dirty="0"/>
              <a:t>Run</a:t>
            </a:r>
            <a:endParaRPr lang="en-US" sz="4000" dirty="0"/>
          </a:p>
        </p:txBody>
      </p:sp>
    </p:spTree>
    <p:custDataLst>
      <p:tags r:id="rId1"/>
    </p:custDataLst>
    <p:extLst>
      <p:ext uri="{BB962C8B-B14F-4D97-AF65-F5344CB8AC3E}">
        <p14:creationId xmlns:p14="http://schemas.microsoft.com/office/powerpoint/2010/main" val="274699419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305800" cy="1782762"/>
          </a:xfrm>
        </p:spPr>
        <p:txBody>
          <a:bodyPr>
            <a:normAutofit/>
          </a:bodyPr>
          <a:lstStyle/>
          <a:p>
            <a:pPr algn="l"/>
            <a:r>
              <a:rPr lang="en-US" b="1" dirty="0" smtClean="0">
                <a:solidFill>
                  <a:srgbClr val="0070C0"/>
                </a:solidFill>
              </a:rPr>
              <a:t>6. Which is NOT </a:t>
            </a:r>
            <a:r>
              <a:rPr lang="en-US" b="1" dirty="0" err="1" smtClean="0">
                <a:solidFill>
                  <a:srgbClr val="0070C0"/>
                </a:solidFill>
              </a:rPr>
              <a:t>allocative</a:t>
            </a:r>
            <a:r>
              <a:rPr lang="en-US" b="1" dirty="0" smtClean="0">
                <a:solidFill>
                  <a:srgbClr val="0070C0"/>
                </a:solidFill>
              </a:rPr>
              <a:t> efficiency? </a:t>
            </a:r>
            <a:endParaRPr lang="en-US" b="1" dirty="0">
              <a:solidFill>
                <a:srgbClr val="0070C0"/>
              </a:solidFill>
            </a:endParaRPr>
          </a:p>
        </p:txBody>
      </p:sp>
      <p:sp>
        <p:nvSpPr>
          <p:cNvPr id="6" name="CorShape1"/>
          <p:cNvSpPr/>
          <p:nvPr>
            <p:custDataLst>
              <p:tags r:id="rId2"/>
            </p:custDataLst>
          </p:nvPr>
        </p:nvSpPr>
        <p:spPr>
          <a:xfrm rot="10800000">
            <a:off x="172720" y="3955966"/>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2133601"/>
            <a:ext cx="8153400" cy="2514600"/>
          </a:xfrm>
        </p:spPr>
        <p:txBody>
          <a:bodyPr>
            <a:normAutofit/>
          </a:bodyPr>
          <a:lstStyle/>
          <a:p>
            <a:pPr marL="514350" indent="-514350">
              <a:buFont typeface="Arial" pitchFamily="34" charset="0"/>
              <a:buAutoNum type="arabicPeriod"/>
            </a:pPr>
            <a:r>
              <a:rPr lang="en-US" dirty="0" smtClean="0"/>
              <a:t>Maximum consumer plus producer surplus</a:t>
            </a:r>
          </a:p>
          <a:p>
            <a:pPr marL="514350" indent="-514350">
              <a:buFont typeface="Arial" pitchFamily="34" charset="0"/>
              <a:buAutoNum type="arabicPeriod"/>
            </a:pPr>
            <a:r>
              <a:rPr lang="en-US" dirty="0" smtClean="0"/>
              <a:t>P = MC</a:t>
            </a:r>
          </a:p>
          <a:p>
            <a:pPr marL="514350" indent="-514350">
              <a:buFont typeface="Arial" pitchFamily="34" charset="0"/>
              <a:buAutoNum type="arabicPeriod"/>
            </a:pPr>
            <a:r>
              <a:rPr lang="en-US" dirty="0" smtClean="0"/>
              <a:t>MSB = MSC</a:t>
            </a:r>
          </a:p>
          <a:p>
            <a:pPr marL="514350" indent="-514350">
              <a:buFont typeface="Arial" pitchFamily="34" charset="0"/>
              <a:buAutoNum type="arabicPeriod"/>
            </a:pPr>
            <a:r>
              <a:rPr lang="en-US" dirty="0" smtClean="0"/>
              <a:t>Minimum ATC</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382000" cy="1401763"/>
          </a:xfrm>
        </p:spPr>
        <p:txBody>
          <a:bodyPr>
            <a:normAutofit fontScale="90000"/>
          </a:bodyPr>
          <a:lstStyle/>
          <a:p>
            <a:pPr algn="l"/>
            <a:r>
              <a:rPr lang="en-US" b="1" dirty="0" smtClean="0"/>
              <a:t>7.  Perfectly competitive firms are most concerned with achieving:</a:t>
            </a:r>
            <a:endParaRPr lang="en-US" b="1" dirty="0"/>
          </a:p>
        </p:txBody>
      </p:sp>
      <p:sp>
        <p:nvSpPr>
          <p:cNvPr id="3" name="TPAnswers"/>
          <p:cNvSpPr>
            <a:spLocks noGrp="1"/>
          </p:cNvSpPr>
          <p:nvPr>
            <p:ph type="body" idx="1"/>
            <p:custDataLst>
              <p:tags r:id="rId2"/>
            </p:custDataLst>
          </p:nvPr>
        </p:nvSpPr>
        <p:spPr>
          <a:xfrm>
            <a:off x="533400" y="1828800"/>
            <a:ext cx="7924800" cy="3962400"/>
          </a:xfrm>
        </p:spPr>
        <p:txBody>
          <a:bodyPr>
            <a:noAutofit/>
          </a:bodyPr>
          <a:lstStyle/>
          <a:p>
            <a:pPr marL="514350" indent="-514350">
              <a:buFont typeface="Arial" pitchFamily="34" charset="0"/>
              <a:buAutoNum type="arabicPeriod"/>
            </a:pPr>
            <a:r>
              <a:rPr lang="en-US" dirty="0" err="1" smtClean="0"/>
              <a:t>Allocative</a:t>
            </a:r>
            <a:r>
              <a:rPr lang="en-US" dirty="0" smtClean="0"/>
              <a:t> efficiency (P = MC)</a:t>
            </a:r>
          </a:p>
          <a:p>
            <a:pPr marL="514350" indent="-514350">
              <a:buFont typeface="Arial" pitchFamily="34" charset="0"/>
              <a:buAutoNum type="arabicPeriod"/>
            </a:pPr>
            <a:r>
              <a:rPr lang="en-US" dirty="0" smtClean="0"/>
              <a:t>Productive efficiency (MC = ATC)</a:t>
            </a:r>
          </a:p>
          <a:p>
            <a:pPr marL="514350" indent="-514350">
              <a:buFont typeface="Arial" pitchFamily="34" charset="0"/>
              <a:buAutoNum type="arabicPeriod"/>
            </a:pPr>
            <a:r>
              <a:rPr lang="en-US" dirty="0" smtClean="0"/>
              <a:t>Maximum profit (MR = MC)</a:t>
            </a:r>
          </a:p>
          <a:p>
            <a:pPr marL="514350" indent="-514350">
              <a:buFont typeface="Arial" pitchFamily="34" charset="0"/>
              <a:buAutoNum type="arabicPeriod"/>
            </a:pPr>
            <a:r>
              <a:rPr lang="en-US" dirty="0" smtClean="0"/>
              <a:t>Maximum Consumer surplus</a:t>
            </a:r>
          </a:p>
        </p:txBody>
      </p:sp>
    </p:spTree>
    <p:custDataLst>
      <p:tags r:id="rId1"/>
    </p:custData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382000" cy="1325563"/>
          </a:xfrm>
        </p:spPr>
        <p:txBody>
          <a:bodyPr>
            <a:normAutofit fontScale="90000"/>
          </a:bodyPr>
          <a:lstStyle/>
          <a:p>
            <a:pPr algn="l"/>
            <a:r>
              <a:rPr lang="en-US" b="1" dirty="0" smtClean="0">
                <a:solidFill>
                  <a:srgbClr val="0070C0"/>
                </a:solidFill>
              </a:rPr>
              <a:t>7.  Perfectly competitive firms are most concerned with achieving:</a:t>
            </a:r>
            <a:endParaRPr lang="en-US" b="1" dirty="0">
              <a:solidFill>
                <a:srgbClr val="0070C0"/>
              </a:solidFill>
            </a:endParaRPr>
          </a:p>
        </p:txBody>
      </p:sp>
      <p:sp>
        <p:nvSpPr>
          <p:cNvPr id="3" name="TPAnswers"/>
          <p:cNvSpPr>
            <a:spLocks noGrp="1"/>
          </p:cNvSpPr>
          <p:nvPr>
            <p:ph type="body" idx="1"/>
            <p:custDataLst>
              <p:tags r:id="rId2"/>
            </p:custDataLst>
          </p:nvPr>
        </p:nvSpPr>
        <p:spPr>
          <a:xfrm>
            <a:off x="533400" y="1676400"/>
            <a:ext cx="7924800" cy="3962400"/>
          </a:xfrm>
        </p:spPr>
        <p:txBody>
          <a:bodyPr>
            <a:normAutofit/>
          </a:bodyPr>
          <a:lstStyle/>
          <a:p>
            <a:pPr marL="514350" indent="-514350">
              <a:buFont typeface="Arial" pitchFamily="34" charset="0"/>
              <a:buAutoNum type="arabicPeriod"/>
            </a:pPr>
            <a:r>
              <a:rPr lang="en-US" dirty="0" err="1" smtClean="0"/>
              <a:t>Allocative</a:t>
            </a:r>
            <a:r>
              <a:rPr lang="en-US" dirty="0" smtClean="0"/>
              <a:t> efficiency (P = MC)</a:t>
            </a:r>
          </a:p>
          <a:p>
            <a:pPr marL="514350" indent="-514350">
              <a:buFont typeface="Arial" pitchFamily="34" charset="0"/>
              <a:buAutoNum type="arabicPeriod"/>
            </a:pPr>
            <a:r>
              <a:rPr lang="en-US" dirty="0" smtClean="0"/>
              <a:t>Productive efficiency (MC = ATC)</a:t>
            </a:r>
          </a:p>
          <a:p>
            <a:pPr marL="514350" indent="-514350">
              <a:buFont typeface="Arial" pitchFamily="34" charset="0"/>
              <a:buAutoNum type="arabicPeriod"/>
            </a:pPr>
            <a:r>
              <a:rPr lang="en-US" dirty="0" smtClean="0"/>
              <a:t>Maximum profit (MR = MC)</a:t>
            </a:r>
          </a:p>
          <a:p>
            <a:pPr marL="514350" indent="-514350">
              <a:buFont typeface="Arial" pitchFamily="34" charset="0"/>
              <a:buAutoNum type="arabicPeriod"/>
            </a:pPr>
            <a:r>
              <a:rPr lang="en-US" dirty="0" smtClean="0"/>
              <a:t>Maximum Consumer surplus</a:t>
            </a:r>
          </a:p>
        </p:txBody>
      </p:sp>
      <p:sp>
        <p:nvSpPr>
          <p:cNvPr id="4" name="CorShape1"/>
          <p:cNvSpPr/>
          <p:nvPr>
            <p:custDataLst>
              <p:tags r:id="rId3"/>
            </p:custDataLst>
          </p:nvPr>
        </p:nvSpPr>
        <p:spPr>
          <a:xfrm rot="10800000">
            <a:off x="248920" y="2913549"/>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274638"/>
            <a:ext cx="4876800" cy="1020762"/>
          </a:xfrm>
        </p:spPr>
        <p:txBody>
          <a:bodyPr>
            <a:normAutofit/>
          </a:bodyPr>
          <a:lstStyle/>
          <a:p>
            <a:pPr algn="l"/>
            <a:r>
              <a:rPr lang="en-US" b="1" dirty="0" smtClean="0"/>
              <a:t> 8. “PS” stands for: </a:t>
            </a:r>
            <a:endParaRPr lang="en-US" b="1" dirty="0"/>
          </a:p>
        </p:txBody>
      </p:sp>
      <p:pic>
        <p:nvPicPr>
          <p:cNvPr id="6" name="Picture 5" descr="8b8csps.jpg"/>
          <p:cNvPicPr>
            <a:picLocks noChangeAspect="1"/>
          </p:cNvPicPr>
          <p:nvPr/>
        </p:nvPicPr>
        <p:blipFill>
          <a:blip r:embed="rId4" cstate="print"/>
          <a:stretch>
            <a:fillRect/>
          </a:stretch>
        </p:blipFill>
        <p:spPr>
          <a:xfrm>
            <a:off x="4953000" y="457200"/>
            <a:ext cx="3867150" cy="2809875"/>
          </a:xfrm>
          <a:prstGeom prst="rect">
            <a:avLst/>
          </a:prstGeom>
        </p:spPr>
      </p:pic>
      <p:sp>
        <p:nvSpPr>
          <p:cNvPr id="3" name="TPAnswers"/>
          <p:cNvSpPr>
            <a:spLocks noGrp="1"/>
          </p:cNvSpPr>
          <p:nvPr>
            <p:ph type="body" idx="1"/>
            <p:custDataLst>
              <p:tags r:id="rId2"/>
            </p:custDataLst>
          </p:nvPr>
        </p:nvSpPr>
        <p:spPr>
          <a:xfrm>
            <a:off x="457200" y="1295400"/>
            <a:ext cx="4191000" cy="3916363"/>
          </a:xfrm>
        </p:spPr>
        <p:txBody>
          <a:bodyPr>
            <a:normAutofit/>
          </a:bodyPr>
          <a:lstStyle/>
          <a:p>
            <a:pPr marL="514350" indent="-514350">
              <a:buFont typeface="Arial" pitchFamily="34" charset="0"/>
              <a:buAutoNum type="arabicPeriod"/>
            </a:pPr>
            <a:r>
              <a:rPr lang="en-US" dirty="0" smtClean="0"/>
              <a:t>Product Supplied</a:t>
            </a:r>
          </a:p>
          <a:p>
            <a:pPr marL="514350" indent="-514350">
              <a:buFont typeface="Arial" pitchFamily="34" charset="0"/>
              <a:buAutoNum type="arabicPeriod"/>
            </a:pPr>
            <a:r>
              <a:rPr lang="en-US" dirty="0" smtClean="0"/>
              <a:t>Producer Surplus</a:t>
            </a:r>
          </a:p>
          <a:p>
            <a:pPr marL="514350" indent="-514350">
              <a:buFont typeface="Arial" pitchFamily="34" charset="0"/>
              <a:buAutoNum type="arabicPeriod"/>
            </a:pPr>
            <a:r>
              <a:rPr lang="en-US" dirty="0" smtClean="0"/>
              <a:t>Productive Surplus</a:t>
            </a:r>
          </a:p>
          <a:p>
            <a:pPr marL="514350" indent="-514350">
              <a:buFont typeface="Arial" pitchFamily="34" charset="0"/>
              <a:buAutoNum type="arabicPeriod"/>
            </a:pPr>
            <a:r>
              <a:rPr lang="en-US" dirty="0" smtClean="0"/>
              <a:t>Perfect Short run</a:t>
            </a:r>
            <a:endParaRPr lang="en-US" dirty="0"/>
          </a:p>
        </p:txBody>
      </p:sp>
    </p:spTree>
    <p:custDataLst>
      <p:tags r:id="rId1"/>
    </p:custData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274638"/>
            <a:ext cx="4876800" cy="868362"/>
          </a:xfrm>
        </p:spPr>
        <p:txBody>
          <a:bodyPr>
            <a:normAutofit/>
          </a:bodyPr>
          <a:lstStyle/>
          <a:p>
            <a:pPr algn="l"/>
            <a:r>
              <a:rPr lang="en-US" b="1" dirty="0" smtClean="0">
                <a:solidFill>
                  <a:srgbClr val="0070C0"/>
                </a:solidFill>
              </a:rPr>
              <a:t> 8. “PS” stands for: </a:t>
            </a:r>
            <a:endParaRPr lang="en-US" b="1" dirty="0">
              <a:solidFill>
                <a:srgbClr val="0070C0"/>
              </a:solidFill>
            </a:endParaRPr>
          </a:p>
        </p:txBody>
      </p:sp>
      <p:pic>
        <p:nvPicPr>
          <p:cNvPr id="6" name="Picture 5" descr="8b8csps.jpg"/>
          <p:cNvPicPr>
            <a:picLocks noChangeAspect="1"/>
          </p:cNvPicPr>
          <p:nvPr/>
        </p:nvPicPr>
        <p:blipFill>
          <a:blip r:embed="rId5" cstate="print"/>
          <a:stretch>
            <a:fillRect/>
          </a:stretch>
        </p:blipFill>
        <p:spPr>
          <a:xfrm>
            <a:off x="4953000" y="457200"/>
            <a:ext cx="3867150" cy="2809875"/>
          </a:xfrm>
          <a:prstGeom prst="rect">
            <a:avLst/>
          </a:prstGeom>
        </p:spPr>
      </p:pic>
      <p:sp>
        <p:nvSpPr>
          <p:cNvPr id="8" name="CorShape1"/>
          <p:cNvSpPr/>
          <p:nvPr>
            <p:custDataLst>
              <p:tags r:id="rId2"/>
            </p:custDataLst>
          </p:nvPr>
        </p:nvSpPr>
        <p:spPr>
          <a:xfrm rot="10800000">
            <a:off x="228600" y="19050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219200"/>
            <a:ext cx="3962400" cy="3916363"/>
          </a:xfrm>
        </p:spPr>
        <p:txBody>
          <a:bodyPr>
            <a:normAutofit/>
          </a:bodyPr>
          <a:lstStyle/>
          <a:p>
            <a:pPr marL="514350" indent="-514350">
              <a:buFont typeface="Arial" pitchFamily="34" charset="0"/>
              <a:buAutoNum type="arabicPeriod"/>
            </a:pPr>
            <a:r>
              <a:rPr lang="en-US" dirty="0" smtClean="0"/>
              <a:t>Product Supplied</a:t>
            </a:r>
          </a:p>
          <a:p>
            <a:pPr marL="514350" indent="-514350">
              <a:buFont typeface="Arial" pitchFamily="34" charset="0"/>
              <a:buAutoNum type="arabicPeriod"/>
            </a:pPr>
            <a:r>
              <a:rPr lang="en-US" dirty="0" smtClean="0"/>
              <a:t>Producer Surplus</a:t>
            </a:r>
          </a:p>
          <a:p>
            <a:pPr marL="514350" indent="-514350">
              <a:buFont typeface="Arial" pitchFamily="34" charset="0"/>
              <a:buAutoNum type="arabicPeriod"/>
            </a:pPr>
            <a:r>
              <a:rPr lang="en-US" dirty="0" smtClean="0"/>
              <a:t>Productive Surplus</a:t>
            </a:r>
          </a:p>
          <a:p>
            <a:pPr marL="514350" indent="-514350">
              <a:buFont typeface="Arial" pitchFamily="34" charset="0"/>
              <a:buAutoNum type="arabicPeriod"/>
            </a:pPr>
            <a:r>
              <a:rPr lang="en-US" dirty="0" smtClean="0"/>
              <a:t>Perfect Short run</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962400"/>
            <a:ext cx="8839200" cy="2677656"/>
          </a:xfrm>
          <a:prstGeom prst="rect">
            <a:avLst/>
          </a:prstGeom>
          <a:noFill/>
        </p:spPr>
        <p:txBody>
          <a:bodyPr wrap="square" rtlCol="0">
            <a:spAutoFit/>
          </a:bodyPr>
          <a:lstStyle/>
          <a:p>
            <a:pPr algn="ctr"/>
            <a:r>
              <a:rPr lang="en-US" sz="2800" b="1" dirty="0" smtClean="0"/>
              <a:t>At the equilibrium (profit maximizing) quantity </a:t>
            </a:r>
          </a:p>
          <a:p>
            <a:pPr algn="ctr"/>
            <a:r>
              <a:rPr lang="en-US" sz="2800" b="1" dirty="0" smtClean="0"/>
              <a:t>purely competitive firms achieve </a:t>
            </a:r>
            <a:r>
              <a:rPr lang="en-US" sz="2800" b="1" dirty="0" err="1" smtClean="0"/>
              <a:t>allocative</a:t>
            </a:r>
            <a:r>
              <a:rPr lang="en-US" sz="2800" b="1" dirty="0" smtClean="0"/>
              <a:t> efficiency:</a:t>
            </a:r>
          </a:p>
          <a:p>
            <a:pPr algn="ctr"/>
            <a:endParaRPr lang="en-US" sz="2800" b="1" dirty="0" smtClean="0"/>
          </a:p>
          <a:p>
            <a:pPr>
              <a:buFont typeface="Arial" pitchFamily="34" charset="0"/>
              <a:buChar char="•"/>
            </a:pPr>
            <a:r>
              <a:rPr lang="en-US" sz="2800" dirty="0" smtClean="0"/>
              <a:t>They produce the quantity where P </a:t>
            </a:r>
            <a:r>
              <a:rPr lang="en-US" sz="2800" smtClean="0"/>
              <a:t>= MC (MSB = MSC)</a:t>
            </a:r>
            <a:endParaRPr lang="en-US" sz="2800" dirty="0" smtClean="0"/>
          </a:p>
          <a:p>
            <a:pPr>
              <a:buFont typeface="Arial" pitchFamily="34" charset="0"/>
              <a:buChar char="•"/>
            </a:pPr>
            <a:r>
              <a:rPr lang="en-US" sz="2800" dirty="0" smtClean="0"/>
              <a:t>They maximize consumer plus producer surplus</a:t>
            </a:r>
          </a:p>
          <a:p>
            <a:pPr>
              <a:buFont typeface="Arial" pitchFamily="34" charset="0"/>
              <a:buChar char="•"/>
            </a:pPr>
            <a:r>
              <a:rPr lang="en-US" sz="2800" dirty="0" smtClean="0"/>
              <a:t>They produce the quantity where MSB = MSC</a:t>
            </a:r>
            <a:endParaRPr lang="en-US" sz="2800" dirty="0"/>
          </a:p>
        </p:txBody>
      </p:sp>
      <p:pic>
        <p:nvPicPr>
          <p:cNvPr id="32769" name="Picture 1"/>
          <p:cNvPicPr>
            <a:picLocks noChangeAspect="1" noChangeArrowheads="1"/>
          </p:cNvPicPr>
          <p:nvPr/>
        </p:nvPicPr>
        <p:blipFill>
          <a:blip r:embed="rId3" cstate="print"/>
          <a:srcRect/>
          <a:stretch>
            <a:fillRect/>
          </a:stretch>
        </p:blipFill>
        <p:spPr bwMode="auto">
          <a:xfrm>
            <a:off x="0" y="0"/>
            <a:ext cx="9744075" cy="37528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868362"/>
          </a:xfrm>
        </p:spPr>
        <p:txBody>
          <a:bodyPr>
            <a:normAutofit/>
          </a:bodyPr>
          <a:lstStyle/>
          <a:p>
            <a:pPr algn="l"/>
            <a:r>
              <a:rPr lang="en-US" sz="4000" b="1" dirty="0" smtClean="0"/>
              <a:t>9.  “Socially optimal quantity” means:</a:t>
            </a:r>
            <a:endParaRPr lang="en-US" sz="4000" b="1" dirty="0"/>
          </a:p>
        </p:txBody>
      </p:sp>
      <p:sp>
        <p:nvSpPr>
          <p:cNvPr id="3" name="TPAnswers"/>
          <p:cNvSpPr>
            <a:spLocks noGrp="1"/>
          </p:cNvSpPr>
          <p:nvPr>
            <p:ph type="body" idx="1"/>
            <p:custDataLst>
              <p:tags r:id="rId2"/>
            </p:custDataLst>
          </p:nvPr>
        </p:nvSpPr>
        <p:spPr>
          <a:xfrm>
            <a:off x="457200" y="1371600"/>
            <a:ext cx="4800600" cy="3611563"/>
          </a:xfrm>
        </p:spPr>
        <p:txBody>
          <a:bodyPr>
            <a:normAutofit/>
          </a:bodyPr>
          <a:lstStyle/>
          <a:p>
            <a:pPr marL="514350" indent="-514350">
              <a:buFont typeface="Arial" pitchFamily="34" charset="0"/>
              <a:buAutoNum type="arabicPeriod"/>
            </a:pPr>
            <a:r>
              <a:rPr lang="en-US" dirty="0" err="1" smtClean="0"/>
              <a:t>Allocative</a:t>
            </a:r>
            <a:r>
              <a:rPr lang="en-US" dirty="0" smtClean="0"/>
              <a:t> efficiency</a:t>
            </a:r>
          </a:p>
          <a:p>
            <a:pPr marL="514350" indent="-514350">
              <a:buFont typeface="Arial" pitchFamily="34" charset="0"/>
              <a:buAutoNum type="arabicPeriod"/>
            </a:pPr>
            <a:r>
              <a:rPr lang="en-US" dirty="0" smtClean="0"/>
              <a:t>Productive efficiency</a:t>
            </a:r>
          </a:p>
          <a:p>
            <a:pPr marL="514350" indent="-514350">
              <a:buFont typeface="Arial" pitchFamily="34" charset="0"/>
              <a:buAutoNum type="arabicPeriod"/>
            </a:pPr>
            <a:r>
              <a:rPr lang="en-US" dirty="0" smtClean="0"/>
              <a:t>Profit maximizing</a:t>
            </a:r>
          </a:p>
          <a:p>
            <a:pPr marL="514350" indent="-514350">
              <a:buFont typeface="Arial" pitchFamily="34" charset="0"/>
              <a:buAutoNum type="arabicPeriod"/>
            </a:pPr>
            <a:r>
              <a:rPr lang="en-US" dirty="0" smtClean="0"/>
              <a:t>Consumer surplus</a:t>
            </a:r>
          </a:p>
        </p:txBody>
      </p:sp>
    </p:spTree>
    <p:custDataLst>
      <p:tags r:id="rId1"/>
    </p:custData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944562"/>
          </a:xfrm>
        </p:spPr>
        <p:txBody>
          <a:bodyPr>
            <a:normAutofit/>
          </a:bodyPr>
          <a:lstStyle/>
          <a:p>
            <a:pPr algn="l"/>
            <a:r>
              <a:rPr lang="en-US" sz="4000" b="1" dirty="0" smtClean="0">
                <a:solidFill>
                  <a:srgbClr val="0070C0"/>
                </a:solidFill>
              </a:rPr>
              <a:t>9.  “Socially optimal quantity” means:</a:t>
            </a:r>
            <a:endParaRPr lang="en-US" sz="4000" b="1" dirty="0">
              <a:solidFill>
                <a:srgbClr val="0070C0"/>
              </a:solidFill>
            </a:endParaRPr>
          </a:p>
        </p:txBody>
      </p:sp>
      <p:sp>
        <p:nvSpPr>
          <p:cNvPr id="6" name="CorShape1"/>
          <p:cNvSpPr/>
          <p:nvPr>
            <p:custDataLst>
              <p:tags r:id="rId2"/>
            </p:custDataLst>
          </p:nvPr>
        </p:nvSpPr>
        <p:spPr>
          <a:xfrm rot="10800000">
            <a:off x="304800" y="12954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295400"/>
            <a:ext cx="4495800" cy="3611563"/>
          </a:xfrm>
        </p:spPr>
        <p:txBody>
          <a:bodyPr>
            <a:normAutofit/>
          </a:bodyPr>
          <a:lstStyle/>
          <a:p>
            <a:pPr marL="514350" indent="-514350">
              <a:buFont typeface="Arial" pitchFamily="34" charset="0"/>
              <a:buAutoNum type="arabicPeriod"/>
            </a:pPr>
            <a:r>
              <a:rPr lang="en-US" dirty="0" err="1" smtClean="0"/>
              <a:t>Allocative</a:t>
            </a:r>
            <a:r>
              <a:rPr lang="en-US" dirty="0" smtClean="0"/>
              <a:t> efficiency</a:t>
            </a:r>
          </a:p>
          <a:p>
            <a:pPr marL="514350" indent="-514350">
              <a:buFont typeface="Arial" pitchFamily="34" charset="0"/>
              <a:buAutoNum type="arabicPeriod"/>
            </a:pPr>
            <a:r>
              <a:rPr lang="en-US" dirty="0" smtClean="0"/>
              <a:t>Productive efficiency</a:t>
            </a:r>
          </a:p>
          <a:p>
            <a:pPr marL="514350" indent="-514350">
              <a:buFont typeface="Arial" pitchFamily="34" charset="0"/>
              <a:buAutoNum type="arabicPeriod"/>
            </a:pPr>
            <a:r>
              <a:rPr lang="en-US" dirty="0" smtClean="0"/>
              <a:t>Profit maximizing</a:t>
            </a:r>
          </a:p>
          <a:p>
            <a:pPr marL="514350" indent="-514350">
              <a:buFont typeface="Arial" pitchFamily="34" charset="0"/>
              <a:buAutoNum type="arabicPeriod"/>
            </a:pPr>
            <a:r>
              <a:rPr lang="en-US" dirty="0" smtClean="0"/>
              <a:t>Consumer surplus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305800" cy="1096962"/>
          </a:xfrm>
        </p:spPr>
        <p:txBody>
          <a:bodyPr>
            <a:normAutofit/>
          </a:bodyPr>
          <a:lstStyle/>
          <a:p>
            <a:pPr algn="l"/>
            <a:r>
              <a:rPr lang="en-US" b="1" dirty="0" smtClean="0"/>
              <a:t>10. If </a:t>
            </a:r>
            <a:r>
              <a:rPr lang="en-US" b="1" dirty="0" err="1" smtClean="0"/>
              <a:t>Py</a:t>
            </a:r>
            <a:r>
              <a:rPr lang="en-US" b="1" dirty="0" smtClean="0"/>
              <a:t> = $25 and the </a:t>
            </a:r>
            <a:r>
              <a:rPr lang="en-US" b="1" dirty="0" err="1" smtClean="0"/>
              <a:t>MCy</a:t>
            </a:r>
            <a:r>
              <a:rPr lang="en-US" b="1" dirty="0" smtClean="0"/>
              <a:t> = $18:</a:t>
            </a:r>
            <a:endParaRPr lang="en-US" b="1" dirty="0"/>
          </a:p>
        </p:txBody>
      </p:sp>
      <p:sp>
        <p:nvSpPr>
          <p:cNvPr id="3" name="TPAnswers"/>
          <p:cNvSpPr>
            <a:spLocks noGrp="1"/>
          </p:cNvSpPr>
          <p:nvPr>
            <p:ph type="body" idx="1"/>
            <p:custDataLst>
              <p:tags r:id="rId2"/>
            </p:custDataLst>
          </p:nvPr>
        </p:nvSpPr>
        <p:spPr>
          <a:xfrm>
            <a:off x="457200" y="1295400"/>
            <a:ext cx="8382000" cy="4830763"/>
          </a:xfrm>
        </p:spPr>
        <p:txBody>
          <a:bodyPr>
            <a:normAutofit/>
          </a:bodyPr>
          <a:lstStyle/>
          <a:p>
            <a:pPr marL="514350" indent="-514350">
              <a:buFont typeface="Arial" pitchFamily="34" charset="0"/>
              <a:buAutoNum type="arabicPeriod"/>
            </a:pPr>
            <a:r>
              <a:rPr lang="en-US" dirty="0" smtClean="0"/>
              <a:t>Y is being produced with the fewest resources possible</a:t>
            </a:r>
          </a:p>
          <a:p>
            <a:pPr marL="514350" indent="-514350">
              <a:buFont typeface="Arial" pitchFamily="34" charset="0"/>
              <a:buAutoNum type="arabicPeriod"/>
            </a:pPr>
            <a:r>
              <a:rPr lang="en-US" dirty="0" smtClean="0"/>
              <a:t>Society will gain if less of y is produced</a:t>
            </a:r>
          </a:p>
          <a:p>
            <a:pPr marL="514350" indent="-514350">
              <a:buFont typeface="Arial" pitchFamily="34" charset="0"/>
              <a:buAutoNum type="arabicPeriod"/>
            </a:pPr>
            <a:r>
              <a:rPr lang="en-US" dirty="0" smtClean="0"/>
              <a:t>Resources are being </a:t>
            </a:r>
            <a:r>
              <a:rPr lang="en-US" dirty="0" err="1" smtClean="0"/>
              <a:t>underallocated</a:t>
            </a:r>
            <a:r>
              <a:rPr lang="en-US" dirty="0" smtClean="0"/>
              <a:t> to Y</a:t>
            </a:r>
          </a:p>
          <a:p>
            <a:pPr marL="514350" indent="-514350">
              <a:buFont typeface="Arial" pitchFamily="34" charset="0"/>
              <a:buAutoNum type="arabicPeriod"/>
            </a:pPr>
            <a:r>
              <a:rPr lang="en-US" dirty="0" smtClean="0"/>
              <a:t>Too much Y is being produced</a:t>
            </a:r>
            <a:endParaRPr lang="en-US" dirty="0"/>
          </a:p>
        </p:txBody>
      </p:sp>
    </p:spTree>
    <p:custDataLst>
      <p:tags r:id="rId1"/>
    </p:custData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305800" cy="1096962"/>
          </a:xfrm>
        </p:spPr>
        <p:txBody>
          <a:bodyPr>
            <a:normAutofit/>
          </a:bodyPr>
          <a:lstStyle/>
          <a:p>
            <a:pPr algn="l"/>
            <a:r>
              <a:rPr lang="en-US" b="1" dirty="0" smtClean="0">
                <a:solidFill>
                  <a:srgbClr val="0070C0"/>
                </a:solidFill>
              </a:rPr>
              <a:t>10. If </a:t>
            </a:r>
            <a:r>
              <a:rPr lang="en-US" b="1" dirty="0" err="1" smtClean="0">
                <a:solidFill>
                  <a:srgbClr val="0070C0"/>
                </a:solidFill>
              </a:rPr>
              <a:t>Py</a:t>
            </a:r>
            <a:r>
              <a:rPr lang="en-US" b="1" dirty="0" smtClean="0">
                <a:solidFill>
                  <a:srgbClr val="0070C0"/>
                </a:solidFill>
              </a:rPr>
              <a:t> = $25 and the </a:t>
            </a:r>
            <a:r>
              <a:rPr lang="en-US" b="1" dirty="0" err="1" smtClean="0">
                <a:solidFill>
                  <a:srgbClr val="0070C0"/>
                </a:solidFill>
              </a:rPr>
              <a:t>MCy</a:t>
            </a:r>
            <a:r>
              <a:rPr lang="en-US" b="1" dirty="0" smtClean="0">
                <a:solidFill>
                  <a:srgbClr val="0070C0"/>
                </a:solidFill>
              </a:rPr>
              <a:t> = $18:</a:t>
            </a:r>
            <a:endParaRPr lang="en-US" b="1" dirty="0">
              <a:solidFill>
                <a:srgbClr val="0070C0"/>
              </a:solidFill>
            </a:endParaRPr>
          </a:p>
        </p:txBody>
      </p:sp>
      <p:sp>
        <p:nvSpPr>
          <p:cNvPr id="6" name="CorShape1"/>
          <p:cNvSpPr/>
          <p:nvPr>
            <p:custDataLst>
              <p:tags r:id="rId2"/>
            </p:custDataLst>
          </p:nvPr>
        </p:nvSpPr>
        <p:spPr>
          <a:xfrm rot="10800000">
            <a:off x="0" y="2971800"/>
            <a:ext cx="647700" cy="647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295400"/>
            <a:ext cx="8382000" cy="4830763"/>
          </a:xfrm>
        </p:spPr>
        <p:txBody>
          <a:bodyPr>
            <a:normAutofit/>
          </a:bodyPr>
          <a:lstStyle/>
          <a:p>
            <a:pPr marL="514350" indent="-514350">
              <a:buFont typeface="Arial" pitchFamily="34" charset="0"/>
              <a:buAutoNum type="arabicPeriod"/>
            </a:pPr>
            <a:r>
              <a:rPr lang="en-US" dirty="0" smtClean="0"/>
              <a:t>Y is being produced with the fewest resources possible</a:t>
            </a:r>
          </a:p>
          <a:p>
            <a:pPr marL="514350" indent="-514350">
              <a:buFont typeface="Arial" pitchFamily="34" charset="0"/>
              <a:buAutoNum type="arabicPeriod"/>
            </a:pPr>
            <a:r>
              <a:rPr lang="en-US" dirty="0" smtClean="0"/>
              <a:t>Society will gain if less of y is produced</a:t>
            </a:r>
          </a:p>
          <a:p>
            <a:pPr marL="514350" indent="-514350">
              <a:buFont typeface="Arial" pitchFamily="34" charset="0"/>
              <a:buAutoNum type="arabicPeriod"/>
            </a:pPr>
            <a:r>
              <a:rPr lang="en-US" dirty="0" smtClean="0"/>
              <a:t>Resources are being </a:t>
            </a:r>
            <a:r>
              <a:rPr lang="en-US" dirty="0" err="1" smtClean="0"/>
              <a:t>underallocated</a:t>
            </a:r>
            <a:r>
              <a:rPr lang="en-US" dirty="0" smtClean="0"/>
              <a:t> to Y</a:t>
            </a:r>
          </a:p>
          <a:p>
            <a:pPr marL="514350" indent="-514350">
              <a:buFont typeface="Arial" pitchFamily="34" charset="0"/>
              <a:buAutoNum type="arabicPeriod"/>
            </a:pPr>
            <a:r>
              <a:rPr lang="en-US" dirty="0" smtClean="0"/>
              <a:t>Too much Y is being produced</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686800" cy="6571030"/>
          </a:xfrm>
          <a:prstGeom prst="rect">
            <a:avLst/>
          </a:prstGeom>
          <a:noFill/>
        </p:spPr>
        <p:txBody>
          <a:bodyPr wrap="square" rtlCol="0">
            <a:spAutoFit/>
          </a:bodyPr>
          <a:lstStyle/>
          <a:p>
            <a:pPr algn="ctr">
              <a:buNone/>
            </a:pPr>
            <a:r>
              <a:rPr lang="en-US" sz="2400" b="1" dirty="0"/>
              <a:t>LESSON 8/9b INTRODUCTION  1 -- ARE BUSINESSES EFFICIENT?</a:t>
            </a:r>
          </a:p>
          <a:p>
            <a:pPr>
              <a:buNone/>
            </a:pPr>
            <a:r>
              <a:rPr lang="en-US" sz="700" b="1" dirty="0"/>
              <a:t>  </a:t>
            </a:r>
          </a:p>
          <a:p>
            <a:pPr>
              <a:buNone/>
            </a:pPr>
            <a:r>
              <a:rPr lang="en-US" sz="2000" dirty="0"/>
              <a:t>Again, we return to the central issue of economics: </a:t>
            </a:r>
            <a:r>
              <a:rPr lang="en-US" sz="2000" u="sng" dirty="0"/>
              <a:t>reducing scarcity </a:t>
            </a:r>
            <a:r>
              <a:rPr lang="en-US" sz="2000" dirty="0"/>
              <a:t>(the 5Es). </a:t>
            </a:r>
          </a:p>
          <a:p>
            <a:pPr>
              <a:buNone/>
            </a:pPr>
            <a:r>
              <a:rPr lang="en-US" sz="2000" dirty="0"/>
              <a:t>In lessons 8/9, 10, and 11 we will see if industries are:  </a:t>
            </a:r>
            <a:r>
              <a:rPr lang="en-US" sz="2000" dirty="0" err="1" smtClean="0"/>
              <a:t>allocatively</a:t>
            </a:r>
            <a:r>
              <a:rPr lang="en-US" sz="2000" dirty="0" smtClean="0"/>
              <a:t> </a:t>
            </a:r>
            <a:r>
              <a:rPr lang="en-US" sz="2000" dirty="0"/>
              <a:t>efficient, </a:t>
            </a:r>
            <a:r>
              <a:rPr lang="en-US" sz="2000" dirty="0" smtClean="0"/>
              <a:t>and (2</a:t>
            </a:r>
            <a:r>
              <a:rPr lang="en-US" sz="2000" dirty="0"/>
              <a:t>) productively efficient, in the long run</a:t>
            </a:r>
            <a:r>
              <a:rPr lang="en-US" sz="2000" dirty="0" smtClean="0"/>
              <a:t>.</a:t>
            </a:r>
          </a:p>
          <a:p>
            <a:r>
              <a:rPr lang="en-US" sz="800" dirty="0" smtClean="0"/>
              <a:t>  </a:t>
            </a:r>
            <a:endParaRPr lang="en-US" sz="800" dirty="0"/>
          </a:p>
          <a:p>
            <a:pPr>
              <a:buNone/>
            </a:pPr>
            <a:r>
              <a:rPr lang="en-US" sz="2000" dirty="0"/>
              <a:t>Here, we will learn that since there are no barriers to entry in the long run the competitive markets will produce the </a:t>
            </a:r>
            <a:r>
              <a:rPr lang="en-US" sz="2000" dirty="0" err="1"/>
              <a:t>allocatively</a:t>
            </a:r>
            <a:r>
              <a:rPr lang="en-US" sz="2000" dirty="0"/>
              <a:t> efficient quantity that people want at the lowest possible cost (productive efficiency; where MC = ATC). </a:t>
            </a:r>
            <a:endParaRPr lang="en-US" sz="2000" dirty="0" smtClean="0"/>
          </a:p>
          <a:p>
            <a:pPr>
              <a:buNone/>
            </a:pPr>
            <a:r>
              <a:rPr lang="en-US" sz="800" dirty="0" smtClean="0"/>
              <a:t>  </a:t>
            </a:r>
            <a:endParaRPr lang="en-US" sz="800" dirty="0"/>
          </a:p>
          <a:p>
            <a:pPr>
              <a:buNone/>
            </a:pPr>
            <a:r>
              <a:rPr lang="en-US" sz="2000" dirty="0" smtClean="0"/>
              <a:t>Be </a:t>
            </a:r>
            <a:r>
              <a:rPr lang="en-US" sz="2000" dirty="0"/>
              <a:t>sure to see the last 13 pages of the Unit 3 Yellow Pages ("3 Rules and 4 Models").</a:t>
            </a:r>
          </a:p>
          <a:p>
            <a:pPr>
              <a:buNone/>
            </a:pPr>
            <a:r>
              <a:rPr lang="en-US" sz="2000" dirty="0"/>
              <a:t>  </a:t>
            </a:r>
          </a:p>
          <a:p>
            <a:pPr>
              <a:buNone/>
            </a:pPr>
            <a:r>
              <a:rPr lang="en-US" sz="2000" b="1" dirty="0"/>
              <a:t>What do we already know? </a:t>
            </a:r>
            <a:endParaRPr lang="en-US" sz="2000" b="1" dirty="0" smtClean="0"/>
          </a:p>
          <a:p>
            <a:pPr>
              <a:buNone/>
            </a:pPr>
            <a:r>
              <a:rPr lang="en-US" sz="800" b="1" dirty="0"/>
              <a:t> </a:t>
            </a:r>
            <a:r>
              <a:rPr lang="en-US" sz="800" b="1" dirty="0" smtClean="0"/>
              <a:t> </a:t>
            </a:r>
            <a:endParaRPr lang="en-US" sz="800" dirty="0"/>
          </a:p>
          <a:p>
            <a:pPr>
              <a:buNone/>
            </a:pPr>
            <a:r>
              <a:rPr lang="en-US" sz="2000" dirty="0"/>
              <a:t>This would be a good time to review the 5Es online reading from lesson 1b and reacquaint yourself with the definitions and examples of </a:t>
            </a:r>
            <a:r>
              <a:rPr lang="en-US" sz="2000" dirty="0" err="1"/>
              <a:t>allocative</a:t>
            </a:r>
            <a:r>
              <a:rPr lang="en-US" sz="2000" dirty="0"/>
              <a:t> and productive efficiency. </a:t>
            </a:r>
            <a:endParaRPr lang="en-US" sz="2000" dirty="0" smtClean="0"/>
          </a:p>
          <a:p>
            <a:pPr>
              <a:buNone/>
            </a:pPr>
            <a:r>
              <a:rPr lang="en-US" sz="800" dirty="0"/>
              <a:t> </a:t>
            </a:r>
            <a:r>
              <a:rPr lang="en-US" sz="800" dirty="0" smtClean="0"/>
              <a:t>  </a:t>
            </a:r>
          </a:p>
          <a:p>
            <a:pPr>
              <a:buNone/>
            </a:pPr>
            <a:r>
              <a:rPr lang="en-US" sz="2000" dirty="0" err="1" smtClean="0"/>
              <a:t>Allocative</a:t>
            </a:r>
            <a:r>
              <a:rPr lang="en-US" sz="2000" dirty="0" smtClean="0"/>
              <a:t> </a:t>
            </a:r>
            <a:r>
              <a:rPr lang="en-US" sz="2000" dirty="0"/>
              <a:t>efficiency means producing the mix of goods and services that maximize society's satisfaction </a:t>
            </a:r>
            <a:endParaRPr lang="en-US" sz="2000" dirty="0" smtClean="0"/>
          </a:p>
          <a:p>
            <a:pPr>
              <a:buNone/>
            </a:pPr>
            <a:r>
              <a:rPr lang="en-US" sz="800" dirty="0" smtClean="0"/>
              <a:t>   </a:t>
            </a:r>
            <a:endParaRPr lang="en-US" sz="800" dirty="0"/>
          </a:p>
          <a:p>
            <a:pPr>
              <a:buNone/>
            </a:pPr>
            <a:r>
              <a:rPr lang="en-US" sz="2000" dirty="0" smtClean="0"/>
              <a:t>Productive efficiency </a:t>
            </a:r>
            <a:r>
              <a:rPr lang="en-US" sz="2000" dirty="0"/>
              <a:t>means producing at a minimum cost.</a:t>
            </a:r>
          </a:p>
          <a:p>
            <a:endParaRPr lang="en-US" dirty="0"/>
          </a:p>
        </p:txBody>
      </p:sp>
    </p:spTree>
    <p:custDataLst>
      <p:tags r:id="rId1"/>
    </p:custDataLst>
    <p:extLst>
      <p:ext uri="{BB962C8B-B14F-4D97-AF65-F5344CB8AC3E}">
        <p14:creationId xmlns:p14="http://schemas.microsoft.com/office/powerpoint/2010/main" val="25392522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u="sng" dirty="0" smtClean="0"/>
              <a:t>Pure Comp. – Long Run Equilibrium</a:t>
            </a:r>
            <a:endParaRPr lang="en-US" u="sng" dirty="0"/>
          </a:p>
        </p:txBody>
      </p:sp>
      <p:pic>
        <p:nvPicPr>
          <p:cNvPr id="3" name="Picture 2" descr="8byplrequil.jpg"/>
          <p:cNvPicPr>
            <a:picLocks noChangeAspect="1"/>
          </p:cNvPicPr>
          <p:nvPr/>
        </p:nvPicPr>
        <p:blipFill>
          <a:blip r:embed="rId3" cstate="print"/>
          <a:stretch>
            <a:fillRect/>
          </a:stretch>
        </p:blipFill>
        <p:spPr>
          <a:xfrm>
            <a:off x="1371600" y="2667000"/>
            <a:ext cx="5553075" cy="3905250"/>
          </a:xfrm>
          <a:prstGeom prst="rect">
            <a:avLst/>
          </a:prstGeom>
        </p:spPr>
      </p:pic>
      <p:sp>
        <p:nvSpPr>
          <p:cNvPr id="5" name="TextBox 4"/>
          <p:cNvSpPr txBox="1"/>
          <p:nvPr/>
        </p:nvSpPr>
        <p:spPr>
          <a:xfrm>
            <a:off x="228599" y="1066800"/>
            <a:ext cx="8601075" cy="1261884"/>
          </a:xfrm>
          <a:prstGeom prst="rect">
            <a:avLst/>
          </a:prstGeom>
          <a:noFill/>
        </p:spPr>
        <p:txBody>
          <a:bodyPr wrap="square" rtlCol="0">
            <a:spAutoFit/>
          </a:bodyPr>
          <a:lstStyle/>
          <a:p>
            <a:r>
              <a:rPr lang="en-US" sz="2800" dirty="0" smtClean="0"/>
              <a:t>At the profit maximizing level of output of Q (MR = MC):</a:t>
            </a:r>
          </a:p>
          <a:p>
            <a:pPr marL="914400" lvl="1" indent="-457200">
              <a:buFont typeface="Arial" pitchFamily="34" charset="0"/>
              <a:buChar char="•"/>
            </a:pPr>
            <a:r>
              <a:rPr lang="en-US" sz="2400" dirty="0" err="1" smtClean="0"/>
              <a:t>Allocative</a:t>
            </a:r>
            <a:r>
              <a:rPr lang="en-US" sz="2400" dirty="0" smtClean="0"/>
              <a:t> efficiency is achieved: </a:t>
            </a:r>
            <a:r>
              <a:rPr lang="en-US" sz="2400" b="1" dirty="0" smtClean="0"/>
              <a:t>P = MC</a:t>
            </a:r>
          </a:p>
          <a:p>
            <a:pPr marL="914400" lvl="1" indent="-457200">
              <a:buFont typeface="Arial" pitchFamily="34" charset="0"/>
              <a:buChar char="•"/>
            </a:pPr>
            <a:r>
              <a:rPr lang="en-US" sz="2400" dirty="0" smtClean="0"/>
              <a:t>Productive efficiency is achieved:</a:t>
            </a:r>
            <a:r>
              <a:rPr lang="en-US" sz="2400" b="1" dirty="0" smtClean="0"/>
              <a:t> minimum ATC  (MC=ATC)</a:t>
            </a:r>
            <a:endParaRPr lang="en-US" sz="2400" b="1" dirty="0"/>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8288"/>
            <a:ext cx="8790432" cy="6763512"/>
          </a:xfrm>
        </p:spPr>
        <p:txBody>
          <a:bodyPr>
            <a:noAutofit/>
          </a:bodyPr>
          <a:lstStyle/>
          <a:p>
            <a:pPr algn="ctr">
              <a:buNone/>
            </a:pPr>
            <a:r>
              <a:rPr lang="en-US" sz="2600" b="1" dirty="0" smtClean="0"/>
              <a:t>LESSON 8/9b INTRODUCTION 2 -- ARE </a:t>
            </a:r>
            <a:r>
              <a:rPr lang="en-US" sz="2600" b="1" dirty="0"/>
              <a:t>BUSINESSES EFFICIENT?</a:t>
            </a:r>
          </a:p>
          <a:p>
            <a:pPr>
              <a:buNone/>
            </a:pPr>
            <a:r>
              <a:rPr lang="en-US" sz="800" dirty="0" smtClean="0"/>
              <a:t>  </a:t>
            </a:r>
          </a:p>
          <a:p>
            <a:pPr>
              <a:buNone/>
            </a:pPr>
            <a:r>
              <a:rPr lang="en-US" sz="2000" b="1" dirty="0"/>
              <a:t>What </a:t>
            </a:r>
            <a:r>
              <a:rPr lang="en-US" sz="2000" b="1" dirty="0" smtClean="0"/>
              <a:t>do </a:t>
            </a:r>
            <a:r>
              <a:rPr lang="en-US" sz="2000" b="1" dirty="0"/>
              <a:t>we </a:t>
            </a:r>
            <a:r>
              <a:rPr lang="en-US" sz="2000" b="1" dirty="0" smtClean="0"/>
              <a:t>already know </a:t>
            </a:r>
            <a:r>
              <a:rPr lang="en-US" sz="2000" b="1" dirty="0"/>
              <a:t>(continued)? </a:t>
            </a:r>
            <a:endParaRPr lang="en-US" sz="2000" b="1" dirty="0" smtClean="0"/>
          </a:p>
          <a:p>
            <a:pPr>
              <a:buNone/>
            </a:pPr>
            <a:r>
              <a:rPr lang="en-US" sz="800" b="1" dirty="0"/>
              <a:t> </a:t>
            </a:r>
            <a:r>
              <a:rPr lang="en-US" sz="800" b="1" dirty="0" smtClean="0"/>
              <a:t>  </a:t>
            </a:r>
            <a:endParaRPr lang="en-US" sz="800" dirty="0" smtClean="0"/>
          </a:p>
          <a:p>
            <a:pPr>
              <a:buNone/>
            </a:pPr>
            <a:r>
              <a:rPr lang="en-US" sz="1800" dirty="0"/>
              <a:t>In lesson 1d we learned about benefit-cost analysis (marginal analysis). From lessons 3 and 5 we know that we find the </a:t>
            </a:r>
            <a:r>
              <a:rPr lang="en-US" sz="1800" dirty="0" err="1"/>
              <a:t>allocatively</a:t>
            </a:r>
            <a:r>
              <a:rPr lang="en-US" sz="1800" dirty="0"/>
              <a:t> efficient quantity where MSB = MSC and where consumer plus producer surplus are maximized. In lesson 4b we learned the definitions of short run and long run.</a:t>
            </a:r>
          </a:p>
          <a:p>
            <a:pPr>
              <a:buNone/>
            </a:pPr>
            <a:r>
              <a:rPr lang="en-US" sz="1800" dirty="0"/>
              <a:t>In lesson 2a we learned that competitive markets are efficient.</a:t>
            </a:r>
          </a:p>
          <a:p>
            <a:pPr>
              <a:buNone/>
            </a:pPr>
            <a:r>
              <a:rPr lang="en-US" sz="1800" dirty="0"/>
              <a:t>In lessons 5a and 5b we learned that sometimes markets fail to achieve efficiency. One of the market failures occurs when the markets are not competitive. We will explore imperfectly competitive markets in lessons 10a, 10b, 11a, and 11b.</a:t>
            </a:r>
          </a:p>
          <a:p>
            <a:pPr>
              <a:buNone/>
            </a:pPr>
            <a:r>
              <a:rPr lang="en-US" sz="1800" dirty="0" smtClean="0"/>
              <a:t>In </a:t>
            </a:r>
            <a:r>
              <a:rPr lang="en-US" sz="1800" dirty="0"/>
              <a:t>lesson 8/9a we learned the characteristics of competitive markets and how competitive businesses find the profit maximizing quantity to produce (where MR=MC or WHAT WE GET). </a:t>
            </a:r>
            <a:endParaRPr lang="en-US" sz="1800" dirty="0" smtClean="0"/>
          </a:p>
          <a:p>
            <a:pPr>
              <a:buNone/>
            </a:pPr>
            <a:r>
              <a:rPr lang="en-US" sz="1800" dirty="0" smtClean="0"/>
              <a:t>In </a:t>
            </a:r>
            <a:r>
              <a:rPr lang="en-US" sz="1800" dirty="0"/>
              <a:t>lessons 8/9, 10, and 11 we will put all of this together to see if businesses are efficient. Of course we do not have time to study every individual business or industry, so we will examine the efficiency of four groups of industries or the four product market models.</a:t>
            </a:r>
          </a:p>
          <a:p>
            <a:pPr>
              <a:buNone/>
            </a:pPr>
            <a:r>
              <a:rPr lang="en-US" sz="1800" dirty="0"/>
              <a:t>In this lesson (8/9b) we again learn that competitive markets achieve </a:t>
            </a:r>
            <a:r>
              <a:rPr lang="en-US" sz="1800" dirty="0" err="1"/>
              <a:t>allocative</a:t>
            </a:r>
            <a:r>
              <a:rPr lang="en-US" sz="1800" dirty="0"/>
              <a:t> and productive efficiency. Finally in this lesson, once we learn that the </a:t>
            </a:r>
            <a:r>
              <a:rPr lang="en-US" sz="1800" dirty="0" err="1"/>
              <a:t>allocatively</a:t>
            </a:r>
            <a:r>
              <a:rPr lang="en-US" sz="1800" dirty="0"/>
              <a:t> efficient quantity occurs where P = MC, we will look at ways this might be used to improve the allocation of resources and reduce scarcity. (MC Pricing</a:t>
            </a:r>
            <a:r>
              <a:rPr lang="en-US" sz="1800" dirty="0" smtClean="0"/>
              <a:t>).</a:t>
            </a:r>
            <a:endParaRPr lang="en-US" sz="1800" dirty="0"/>
          </a:p>
        </p:txBody>
      </p:sp>
    </p:spTree>
    <p:custDataLst>
      <p:tags r:id="rId1"/>
    </p:custDataLst>
    <p:extLst>
      <p:ext uri="{BB962C8B-B14F-4D97-AF65-F5344CB8AC3E}">
        <p14:creationId xmlns:p14="http://schemas.microsoft.com/office/powerpoint/2010/main" val="13127793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8288"/>
            <a:ext cx="8790432" cy="6763512"/>
          </a:xfrm>
        </p:spPr>
        <p:txBody>
          <a:bodyPr>
            <a:noAutofit/>
          </a:bodyPr>
          <a:lstStyle/>
          <a:p>
            <a:pPr algn="ctr">
              <a:buNone/>
            </a:pPr>
            <a:r>
              <a:rPr lang="en-US" sz="2600" b="1" dirty="0" smtClean="0"/>
              <a:t>LESSON 8/9b INTRODUCTION 3 -- ARE </a:t>
            </a:r>
            <a:r>
              <a:rPr lang="en-US" sz="2600" b="1" dirty="0"/>
              <a:t>BUSINESSES EFFICIENT?</a:t>
            </a:r>
          </a:p>
          <a:p>
            <a:pPr>
              <a:buNone/>
            </a:pPr>
            <a:r>
              <a:rPr lang="en-US" sz="800" dirty="0" smtClean="0"/>
              <a:t>  </a:t>
            </a:r>
          </a:p>
          <a:p>
            <a:pPr>
              <a:buNone/>
            </a:pPr>
            <a:r>
              <a:rPr lang="en-US" sz="2600" b="1" dirty="0"/>
              <a:t>What </a:t>
            </a:r>
            <a:r>
              <a:rPr lang="en-US" sz="2600" b="1" dirty="0" smtClean="0"/>
              <a:t>do </a:t>
            </a:r>
            <a:r>
              <a:rPr lang="en-US" sz="2600" b="1" dirty="0"/>
              <a:t>we </a:t>
            </a:r>
            <a:r>
              <a:rPr lang="en-US" sz="2600" b="1" dirty="0" smtClean="0"/>
              <a:t>already know </a:t>
            </a:r>
            <a:r>
              <a:rPr lang="en-US" sz="2600" b="1" dirty="0"/>
              <a:t>(continued)? </a:t>
            </a:r>
            <a:endParaRPr lang="en-US" sz="2600" b="1" dirty="0" smtClean="0"/>
          </a:p>
          <a:p>
            <a:pPr>
              <a:buNone/>
            </a:pPr>
            <a:r>
              <a:rPr lang="en-US" sz="1200" b="1" dirty="0" smtClean="0"/>
              <a:t>  </a:t>
            </a:r>
            <a:endParaRPr lang="en-US" sz="1200" b="1" dirty="0"/>
          </a:p>
          <a:p>
            <a:pPr algn="ctr">
              <a:buNone/>
            </a:pPr>
            <a:r>
              <a:rPr lang="en-US" sz="1200" b="1" dirty="0" smtClean="0"/>
              <a:t>   </a:t>
            </a:r>
          </a:p>
          <a:p>
            <a:pPr algn="ctr">
              <a:buNone/>
            </a:pPr>
            <a:r>
              <a:rPr lang="en-US" sz="3600" b="1" dirty="0" smtClean="0"/>
              <a:t>To  maximize profits, businesses will produce the quantity where:</a:t>
            </a:r>
          </a:p>
          <a:p>
            <a:pPr algn="ctr">
              <a:buNone/>
            </a:pPr>
            <a:r>
              <a:rPr lang="en-US" sz="1200" b="1" dirty="0" smtClean="0"/>
              <a:t>  </a:t>
            </a:r>
            <a:r>
              <a:rPr lang="en-US" sz="3600" b="1" dirty="0" smtClean="0"/>
              <a:t> </a:t>
            </a:r>
            <a:endParaRPr lang="en-US" sz="3600" b="1" dirty="0"/>
          </a:p>
          <a:p>
            <a:pPr algn="ctr">
              <a:buNone/>
            </a:pPr>
            <a:r>
              <a:rPr lang="en-US" sz="11000" b="1" dirty="0" smtClean="0">
                <a:solidFill>
                  <a:srgbClr val="FF0000"/>
                </a:solidFill>
              </a:rPr>
              <a:t>MR = MC</a:t>
            </a:r>
          </a:p>
          <a:p>
            <a:pPr algn="ctr">
              <a:buNone/>
            </a:pPr>
            <a:r>
              <a:rPr lang="en-US" sz="3600" b="1" dirty="0"/>
              <a:t>   Never forget </a:t>
            </a:r>
            <a:r>
              <a:rPr lang="en-US" sz="3600" b="1" dirty="0" smtClean="0"/>
              <a:t>this.</a:t>
            </a:r>
            <a:endParaRPr lang="en-US" sz="3600" b="1" dirty="0"/>
          </a:p>
          <a:p>
            <a:pPr>
              <a:buNone/>
            </a:pPr>
            <a:endParaRPr lang="en-US" sz="800" dirty="0" smtClean="0"/>
          </a:p>
        </p:txBody>
      </p:sp>
    </p:spTree>
    <p:custDataLst>
      <p:tags r:id="rId1"/>
    </p:custDataLst>
    <p:extLst>
      <p:ext uri="{BB962C8B-B14F-4D97-AF65-F5344CB8AC3E}">
        <p14:creationId xmlns:p14="http://schemas.microsoft.com/office/powerpoint/2010/main" val="116259108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2.0"/>
  <p:tag name="DELIMITERS" val="3.1"/>
  <p:tag name="SHOWBARVISIBLE" val="True"/>
  <p:tag name="USESECONDARYMONITOR" val="True"/>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0"/>
  <p:tag name="RESETCHARTS" val="True"/>
  <p:tag name="INCLUDENONRESPONDERS" val="False"/>
  <p:tag name="MULTIRESPDIVISOR" val="1"/>
  <p:tag name="PARTLISTDEFAULT" val="0"/>
  <p:tag name="INCLUDEPPT" val="True"/>
  <p:tag name="ALLOWUSERFEEDBACK" val="True"/>
  <p:tag name="INCORRECTPOINTVALUE" val="0"/>
  <p:tag name="REALTIMEBACKUP" val="False"/>
  <p:tag name="REALTIMEBACKUPPATH" val="(None)"/>
  <p:tag name="ZEROBASED" val="False"/>
  <p:tag name="AUTOADJUSTPARTRANGE" val="True"/>
  <p:tag name="CHARTSCALE" val="True"/>
  <p:tag name="ADVANCEDSETTINGSVIEW" val="False"/>
  <p:tag name="FIBDISPLAYRESULTS" val="True"/>
  <p:tag name="FIBNUMRESULTS" val="5"/>
  <p:tag name="FIBINCLUDEOTHER" val="True"/>
  <p:tag name="FIBDISPLAYKEYWORDS" val="True"/>
  <p:tag name="EXPANDSHOWBAR" val="True"/>
  <p:tag name="CORRECTPOINTVALUE" val="10"/>
  <p:tag name="POWERPOINTVERSION" val="14.0"/>
  <p:tag name="TASKPANEKEY" val="1788576d-aff0-4bd2-8652-9fb46f0385da"/>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00.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01.xml><?xml version="1.0" encoding="utf-8"?>
<p:tagLst xmlns:a="http://schemas.openxmlformats.org/drawingml/2006/main" xmlns:r="http://schemas.openxmlformats.org/officeDocument/2006/relationships" xmlns:p="http://schemas.openxmlformats.org/presentationml/2006/main">
  <p:tag name="ANSWERBULLETS" val="3"/>
  <p:tag name="TEXTLENGTH" val="166"/>
  <p:tag name="FONTSIZE" val="32"/>
  <p:tag name="BULLETTYPE" val="ppBulletArabicPeriod"/>
  <p:tag name="ANSWERTEXT" val="Y is being produced with the fewest resources possible&#10;Society will gain if less of y is produced&#10;Resources are being underallocated to Y&#10;Too much Y is being produced"/>
  <p:tag name="OLDNUMANSWERS" val="4"/>
</p:tagLst>
</file>

<file path=ppt/tags/tag102.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DELIMITERS" val="3.1"/>
</p:tagLst>
</file>

<file path=ppt/tags/tag38.xml><?xml version="1.0" encoding="utf-8"?>
<p:tagLst xmlns:a="http://schemas.openxmlformats.org/drawingml/2006/main" xmlns:r="http://schemas.openxmlformats.org/officeDocument/2006/relationships" xmlns:p="http://schemas.openxmlformats.org/presentationml/2006/main">
  <p:tag name="DELIMITERS" val="3.1"/>
</p:tagLst>
</file>

<file path=ppt/tags/tag39.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DELIMITERS" val="3.1"/>
</p:tagLst>
</file>

<file path=ppt/tags/tag41.xml><?xml version="1.0" encoding="utf-8"?>
<p:tagLst xmlns:a="http://schemas.openxmlformats.org/drawingml/2006/main" xmlns:r="http://schemas.openxmlformats.org/officeDocument/2006/relationships" xmlns:p="http://schemas.openxmlformats.org/presentationml/2006/main">
  <p:tag name="DELIMITERS" val="3.1"/>
</p:tagLst>
</file>

<file path=ppt/tags/tag42.xml><?xml version="1.0" encoding="utf-8"?>
<p:tagLst xmlns:a="http://schemas.openxmlformats.org/drawingml/2006/main" xmlns:r="http://schemas.openxmlformats.org/officeDocument/2006/relationships" xmlns:p="http://schemas.openxmlformats.org/presentationml/2006/main">
  <p:tag name="DELIMITERS" val="3.1"/>
</p:tagLst>
</file>

<file path=ppt/tags/tag43.xml><?xml version="1.0" encoding="utf-8"?>
<p:tagLst xmlns:a="http://schemas.openxmlformats.org/drawingml/2006/main" xmlns:r="http://schemas.openxmlformats.org/officeDocument/2006/relationships" xmlns:p="http://schemas.openxmlformats.org/presentationml/2006/main">
  <p:tag name="DELIMITERS" val="3.1"/>
</p:tagLst>
</file>

<file path=ppt/tags/tag44.xml><?xml version="1.0" encoding="utf-8"?>
<p:tagLst xmlns:a="http://schemas.openxmlformats.org/drawingml/2006/main" xmlns:r="http://schemas.openxmlformats.org/officeDocument/2006/relationships" xmlns:p="http://schemas.openxmlformats.org/presentationml/2006/main">
  <p:tag name="SLIDEGUID" val="AA1E3F8EDF7E4BD0A01C91DE8D9840C2"/>
  <p:tag name="SLIDEID" val="AA1E3F8EDF7E4BD0A01C91DE8D9840C2"/>
  <p:tag name="SLIDEORDER" val="1"/>
  <p:tag name="SLIDETYPE" val="Q"/>
  <p:tag name="DEMOGRAPHIC" val="False"/>
  <p:tag name="TEAMASSIGN" val="False"/>
  <p:tag name="SPEEDSCORING" val="False"/>
  <p:tag name="INCORRECTPOINTVALUE" val="0"/>
  <p:tag name="ZEROBASED" val="False"/>
  <p:tag name="DELIMITERS" val="3.1"/>
  <p:tag name="VALUEFORMAT" val="0%"/>
  <p:tag name="QUESTIONALIAS" val="1.Which graph show "/>
  <p:tag name="ANSWERSALIAS" val="A|smicln|B|smicln|C|smicln|D"/>
  <p:tag name="TOTALRESPONSES" val="15"/>
  <p:tag name="RESPONSECOUNT" val="15"/>
  <p:tag name="SLICED" val="False"/>
  <p:tag name="RESPONSES" val="2;2;2;2;2;2;2;2;2;2;2;2;2;2;2;"/>
  <p:tag name="CHARTSTRINGSTD" val="0 15 0 0"/>
  <p:tag name="CHARTSTRINGREV" val="0 0 15 0"/>
  <p:tag name="CHARTSTRINGSTDPER" val="0 1 0 0"/>
  <p:tag name="CHARTSTRINGREVPER" val="0 0 1 0"/>
  <p:tag name="RESPONSESGATHERED" val="False"/>
  <p:tag name="ANONYMOUSTEMP" val="False"/>
  <p:tag name="CORRECTPOINTVALUE" val="0"/>
  <p:tag name="VALUES" val="No Value|smicln|No Value|smicln|No Value|smicln|No Value"/>
</p:tagLst>
</file>

<file path=ppt/tags/tag45.xml><?xml version="1.0" encoding="utf-8"?>
<p:tagLst xmlns:a="http://schemas.openxmlformats.org/drawingml/2006/main" xmlns:r="http://schemas.openxmlformats.org/officeDocument/2006/relationships" xmlns:p="http://schemas.openxmlformats.org/presentationml/2006/main">
  <p:tag name="ANSWERBULLETS" val="3"/>
  <p:tag name="TEXTLENGTH" val="7"/>
  <p:tag name="FONTSIZE" val="30"/>
  <p:tag name="BULLETTYPE" val="ppBulletArabicPeriod"/>
  <p:tag name="ANSWERTEXT" val="A&#10;B&#10;C&#10;D"/>
  <p:tag name="OLDNUMANSWERS" val="4"/>
</p:tagLst>
</file>

<file path=ppt/tags/tag46.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QUESTIONALIAS" val="1.Which graph show "/>
  <p:tag name="ANSWERSALIAS" val="A|smicln|B|smicln|C|smicln|D"/>
  <p:tag name="TOTALRESPONSES" val="15"/>
  <p:tag name="RESPONSECOUNT" val="15"/>
  <p:tag name="SLICED" val="False"/>
  <p:tag name="RESPONSES" val="2;2;2;2;2;2;2;2;2;2;2;2;2;2;2;"/>
  <p:tag name="CHARTSTRINGSTD" val="0 15 0 0"/>
  <p:tag name="CHARTSTRINGREV" val="0 0 15 0"/>
  <p:tag name="CHARTSTRINGSTDPER" val="0 1 0 0"/>
  <p:tag name="CHARTSTRINGREVPER" val="0 0 1 0"/>
  <p:tag name="RESPONSESGATHERED" val="False"/>
  <p:tag name="ANONYMOUSTEMP" val="False"/>
  <p:tag name="SLIDEORDER" val="2"/>
  <p:tag name="SLIDEGUID" val="4F58D875948445B18BB7760249BE9213"/>
  <p:tag name="CORRECTPOINTVALUE" val="1"/>
  <p:tag name="VALUES" val="Incorrect|smicln|Correct|smicln|Incorrect|smicln|Incorrect"/>
</p:tagLst>
</file>

<file path=ppt/tags/tag47.xml><?xml version="1.0" encoding="utf-8"?>
<p:tagLst xmlns:a="http://schemas.openxmlformats.org/drawingml/2006/main" xmlns:r="http://schemas.openxmlformats.org/officeDocument/2006/relationships" xmlns:p="http://schemas.openxmlformats.org/presentationml/2006/main">
  <p:tag name="ANSWERBULLETS" val="3"/>
  <p:tag name="TEXTLENGTH" val="7"/>
  <p:tag name="FONTSIZE" val="30"/>
  <p:tag name="BULLETTYPE" val="ppBulletArabicPeriod"/>
  <p:tag name="ANSWERTEXT" val="A&#10;B&#10;C&#10;D"/>
  <p:tag name="OLDNUMANSWERS" val="4"/>
</p:tagLst>
</file>

<file path=ppt/tags/tag4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49.xml><?xml version="1.0" encoding="utf-8"?>
<p:tagLst xmlns:a="http://schemas.openxmlformats.org/drawingml/2006/main" xmlns:r="http://schemas.openxmlformats.org/officeDocument/2006/relationships" xmlns:p="http://schemas.openxmlformats.org/presentationml/2006/main">
  <p:tag name="SLIDEGUID" val="519BFF3EE7814C40A75E652EE23FC473"/>
  <p:tag name="SLIDEID" val="519BFF3EE7814C40A75E652EE23FC473"/>
  <p:tag name="SLIDEORDER" val="1"/>
  <p:tag name="SLIDETYPE" val="Q"/>
  <p:tag name="DEMOGRAPHIC" val="False"/>
  <p:tag name="TEAMASSIGN" val="False"/>
  <p:tag name="SPEEDSCORING" val="False"/>
  <p:tag name="INCORRECTPOINTVALUE" val="0"/>
  <p:tag name="ZEROBASED" val="False"/>
  <p:tag name="DELIMITERS" val="3.1"/>
  <p:tag name="VALUEFORMAT" val="0%"/>
  <p:tag name="QUESTIONALIAS" val="3. Which characteristic of perfectly competitive firms best explains why they earn normal profits in the long run? "/>
  <p:tag name="ANSWERSALIAS" val="Very many firms|smicln|Produce standardized product|smicln|No non-price competition|smicln|No barriers to entry"/>
  <p:tag name="TOTALRESPONSES" val="16"/>
  <p:tag name="RESPONSECOUNT" val="16"/>
  <p:tag name="SLICED" val="False"/>
  <p:tag name="RESPONSES" val="4;4;4;4;4;4;3;3;4;4;3;1;1;3;4;2;"/>
  <p:tag name="CHARTSTRINGSTD" val="2 1 4 9"/>
  <p:tag name="CHARTSTRINGREV" val="9 4 1 2"/>
  <p:tag name="CHARTSTRINGSTDPER" val="0.125 0.0625 0.25 0.5625"/>
  <p:tag name="CHARTSTRINGREVPER" val="0.5625 0.25 0.0625 0.125"/>
  <p:tag name="RESPONSESGATHERED" val="False"/>
  <p:tag name="ANONYMOUSTEMP" val="False"/>
  <p:tag name="CORRECTPOINTVALUE" val="0"/>
  <p:tag name="VALUES" val="No Value|smicln|No Value|smicln|No Value|smicln|No Value"/>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ANSWERBULLETS" val="3"/>
  <p:tag name="TEXTLENGTH" val="90"/>
  <p:tag name="FONTSIZE" val="32"/>
  <p:tag name="BULLETTYPE" val="ppBulletArabicPeriod"/>
  <p:tag name="ANSWERTEXT" val="Very many firms&#10;Produce standardized product&#10;No non-price competition&#10;No barriers to entry"/>
  <p:tag name="OLDNUMANSWERS" val="4"/>
</p:tagLst>
</file>

<file path=ppt/tags/tag51.xml><?xml version="1.0" encoding="utf-8"?>
<p:tagLst xmlns:a="http://schemas.openxmlformats.org/drawingml/2006/main" xmlns:r="http://schemas.openxmlformats.org/officeDocument/2006/relationships" xmlns:p="http://schemas.openxmlformats.org/presentationml/2006/main">
  <p:tag name="SLIDEID" val="519BFF3EE7814C40A75E652EE23FC473"/>
  <p:tag name="SLIDETYPE" val="Q"/>
  <p:tag name="DEMOGRAPHIC" val="False"/>
  <p:tag name="TEAMASSIGN" val="False"/>
  <p:tag name="SPEEDSCORING" val="False"/>
  <p:tag name="INCORRECTPOINTVALUE" val="0"/>
  <p:tag name="ZEROBASED" val="False"/>
  <p:tag name="DELIMITERS" val="3.1"/>
  <p:tag name="VALUEFORMAT" val="0%"/>
  <p:tag name="QUESTIONALIAS" val="3. Which characteristic of perfectly competitive firms best explains why they earn normal profits in the long run? "/>
  <p:tag name="ANSWERSALIAS" val="Very many firms|smicln|Produce standardized product|smicln|No non-price competition|smicln|No barriers to entry"/>
  <p:tag name="TOTALRESPONSES" val="16"/>
  <p:tag name="RESPONSECOUNT" val="16"/>
  <p:tag name="SLICED" val="False"/>
  <p:tag name="RESPONSES" val="4;4;4;4;4;4;3;3;4;4;3;1;1;3;4;2;"/>
  <p:tag name="CHARTSTRINGSTD" val="2 1 4 9"/>
  <p:tag name="CHARTSTRINGREV" val="9 4 1 2"/>
  <p:tag name="CHARTSTRINGSTDPER" val="0.125 0.0625 0.25 0.5625"/>
  <p:tag name="CHARTSTRINGREVPER" val="0.5625 0.25 0.0625 0.125"/>
  <p:tag name="RESPONSESGATHERED" val="False"/>
  <p:tag name="ANONYMOUSTEMP" val="False"/>
  <p:tag name="SLIDEORDER" val="2"/>
  <p:tag name="SLIDEGUID" val="C85ED087B88E49BE9A87500C00F21B37"/>
  <p:tag name="CORRECTPOINTVALUE" val="1"/>
  <p:tag name="VALUES" val="Incorrect|smicln|Incorrect|smicln|Incorrect|smicln|Correct"/>
</p:tagLst>
</file>

<file path=ppt/tags/tag5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53.xml><?xml version="1.0" encoding="utf-8"?>
<p:tagLst xmlns:a="http://schemas.openxmlformats.org/drawingml/2006/main" xmlns:r="http://schemas.openxmlformats.org/officeDocument/2006/relationships" xmlns:p="http://schemas.openxmlformats.org/presentationml/2006/main">
  <p:tag name="ANSWERBULLETS" val="3"/>
  <p:tag name="TEXTLENGTH" val="90"/>
  <p:tag name="FONTSIZE" val="32"/>
  <p:tag name="BULLETTYPE" val="ppBulletArabicPeriod"/>
  <p:tag name="ANSWERTEXT" val="Very many firms&#10;Produce standardized product&#10;No non-price competition&#10;No barriers to entry"/>
  <p:tag name="OLDNUMANSWERS" val="4"/>
</p:tagLst>
</file>

<file path=ppt/tags/tag54.xml><?xml version="1.0" encoding="utf-8"?>
<p:tagLst xmlns:a="http://schemas.openxmlformats.org/drawingml/2006/main" xmlns:r="http://schemas.openxmlformats.org/officeDocument/2006/relationships" xmlns:p="http://schemas.openxmlformats.org/presentationml/2006/main">
  <p:tag name="SLIDEGUID" val="59D7855427E848BA8597AB56B0989843"/>
  <p:tag name="SLIDEID" val="59D7855427E848BA8597AB56B0989843"/>
  <p:tag name="SLIDEORDER" val="1"/>
  <p:tag name="SLIDETYPE" val="Q"/>
  <p:tag name="DEMOGRAPHIC" val="False"/>
  <p:tag name="TEAMASSIGN" val="False"/>
  <p:tag name="SPEEDSCORING" val="False"/>
  <p:tag name="INCORRECTPOINTVALUE" val="0"/>
  <p:tag name="ZEROBASED" val="False"/>
  <p:tag name="DELIMITERS" val="3.1"/>
  <p:tag name="VALUEFORMAT" val="0%"/>
  <p:tag name="QUESTIONALIAS" val="2. What will happen in the  long run? "/>
  <p:tag name="ANSWERSALIAS" val="Demand will increase|smicln|Demand  will decrease|smicln|Supply will increase|smicln|Supply will decrease"/>
  <p:tag name="TOTALRESPONSES" val="15"/>
  <p:tag name="RESPONSECOUNT" val="15"/>
  <p:tag name="SLICED" val="False"/>
  <p:tag name="RESPONSES" val="3;4;2;3;-;3;3;4;4;4;2;3;2;1;4;1;"/>
  <p:tag name="CHARTSTRINGSTD" val="2 3 5 5"/>
  <p:tag name="CHARTSTRINGREV" val="5 5 3 2"/>
  <p:tag name="CHARTSTRINGSTDPER" val="0.133333333333333 0.2 0.333333333333333 0.333333333333333"/>
  <p:tag name="CHARTSTRINGREVPER" val="0.333333333333333 0.333333333333333 0.2 0.133333333333333"/>
  <p:tag name="RESPONSESGATHERED" val="False"/>
  <p:tag name="ANONYMOUSTEMP" val="False"/>
  <p:tag name="CORRECTPOINTVALUE" val="0"/>
  <p:tag name="VALUES" val="No Value|smicln|No Value|smicln|No Value|smicln|No Value"/>
</p:tagLst>
</file>

<file path=ppt/tags/tag55.xml><?xml version="1.0" encoding="utf-8"?>
<p:tagLst xmlns:a="http://schemas.openxmlformats.org/drawingml/2006/main" xmlns:r="http://schemas.openxmlformats.org/officeDocument/2006/relationships" xmlns:p="http://schemas.openxmlformats.org/presentationml/2006/main">
  <p:tag name="ANSWERBULLETS" val="3"/>
  <p:tag name="TEXTLENGTH" val="84"/>
  <p:tag name="FONTSIZE" val="32"/>
  <p:tag name="BULLETTYPE" val="ppBulletArabicPeriod"/>
  <p:tag name="ANSWERTEXT" val="Demand will increase&#10;Demand  will decrease&#10;Supply will increase&#10;Supply will decrease"/>
  <p:tag name="OLDNUMANSWERS" val="4"/>
</p:tagLst>
</file>

<file path=ppt/tags/tag56.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QUESTIONALIAS" val="2. What will happen in the  long run? "/>
  <p:tag name="ANSWERSALIAS" val="Demand will increase|smicln|Demand  will decrease|smicln|Supply will increase|smicln|Supply will decrease"/>
  <p:tag name="TOTALRESPONSES" val="15"/>
  <p:tag name="RESPONSECOUNT" val="15"/>
  <p:tag name="SLICED" val="False"/>
  <p:tag name="RESPONSES" val="3;4;2;3;-;3;3;4;4;4;2;3;2;1;4;1;"/>
  <p:tag name="CHARTSTRINGSTD" val="2 3 5 5"/>
  <p:tag name="CHARTSTRINGREV" val="5 5 3 2"/>
  <p:tag name="CHARTSTRINGSTDPER" val="0.133333333333333 0.2 0.333333333333333 0.333333333333333"/>
  <p:tag name="CHARTSTRINGREVPER" val="0.333333333333333 0.333333333333333 0.2 0.133333333333333"/>
  <p:tag name="RESPONSESGATHERED" val="False"/>
  <p:tag name="ANONYMOUSTEMP" val="False"/>
  <p:tag name="SLIDEORDER" val="2"/>
  <p:tag name="SLIDEGUID" val="FD8C5A618C7D43A897D8C7093FE12FF1"/>
  <p:tag name="CORRECTPOINTVALUE" val="1"/>
  <p:tag name="VALUES" val="Incorrect|smicln|Incorrect|smicln|Correct|smicln|Incorrect"/>
</p:tagLst>
</file>

<file path=ppt/tags/tag5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58.xml><?xml version="1.0" encoding="utf-8"?>
<p:tagLst xmlns:a="http://schemas.openxmlformats.org/drawingml/2006/main" xmlns:r="http://schemas.openxmlformats.org/officeDocument/2006/relationships" xmlns:p="http://schemas.openxmlformats.org/presentationml/2006/main">
  <p:tag name="ANSWERBULLETS" val="3"/>
  <p:tag name="TEXTLENGTH" val="84"/>
  <p:tag name="FONTSIZE" val="32"/>
  <p:tag name="BULLETTYPE" val="ppBulletArabicPeriod"/>
  <p:tag name="ANSWERTEXT" val="Demand will increase&#10;Demand  will decrease&#10;Supply will increase&#10;Supply will decrease"/>
  <p:tag name="OLDNUMANSWERS" val="4"/>
</p:tagLst>
</file>

<file path=ppt/tags/tag59.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60.xml><?xml version="1.0" encoding="utf-8"?>
<p:tagLst xmlns:a="http://schemas.openxmlformats.org/drawingml/2006/main" xmlns:r="http://schemas.openxmlformats.org/officeDocument/2006/relationships" xmlns:p="http://schemas.openxmlformats.org/presentationml/2006/main">
  <p:tag name="DELIMITERS" val="3.1"/>
</p:tagLst>
</file>

<file path=ppt/tags/tag61.xml><?xml version="1.0" encoding="utf-8"?>
<p:tagLst xmlns:a="http://schemas.openxmlformats.org/drawingml/2006/main" xmlns:r="http://schemas.openxmlformats.org/officeDocument/2006/relationships" xmlns:p="http://schemas.openxmlformats.org/presentationml/2006/main">
  <p:tag name="DELIMITERS" val="3.1"/>
</p:tagLst>
</file>

<file path=ppt/tags/tag62.xml><?xml version="1.0" encoding="utf-8"?>
<p:tagLst xmlns:a="http://schemas.openxmlformats.org/drawingml/2006/main" xmlns:r="http://schemas.openxmlformats.org/officeDocument/2006/relationships" xmlns:p="http://schemas.openxmlformats.org/presentationml/2006/main">
  <p:tag name="DELIMITERS" val="3.1"/>
</p:tagLst>
</file>

<file path=ppt/tags/tag63.xml><?xml version="1.0" encoding="utf-8"?>
<p:tagLst xmlns:a="http://schemas.openxmlformats.org/drawingml/2006/main" xmlns:r="http://schemas.openxmlformats.org/officeDocument/2006/relationships" xmlns:p="http://schemas.openxmlformats.org/presentationml/2006/main">
  <p:tag name="SLIDEGUID" val="6A7006873F4348BDAC2B6FD9D0C4C801"/>
  <p:tag name="SLIDEID" val="6A7006873F4348BDAC2B6FD9D0C4C801"/>
  <p:tag name="SLIDEORDER" val="1"/>
  <p:tag name="SLIDETYPE" val="Q"/>
  <p:tag name="DEMOGRAPHIC" val="False"/>
  <p:tag name="TEAMASSIGN" val="False"/>
  <p:tag name="SPEEDSCORING" val="False"/>
  <p:tag name="INCORRECTPOINTVALUE" val="0"/>
  <p:tag name="ZEROBASED" val="False"/>
  <p:tag name="DELIMITERS" val="3.1"/>
  <p:tag name="VALUEFORMAT" val="0%"/>
  <p:tag name="QUESTIONALIAS" val="4. This graph shows: "/>
  <p:tag name="ANSWERSALIAS" val="Short run equilibrium|smicln|Long run equilibrium|smicln|Both LR and SR equil.|smicln|Neither LR or SR equil."/>
  <p:tag name="TOTALRESPONSES" val="16"/>
  <p:tag name="RESPONSECOUNT" val="16"/>
  <p:tag name="SLICED" val="False"/>
  <p:tag name="RESPONSES" val="1;1;4;1;1;3;2;2;2;2;3;1;3;1;1;4;"/>
  <p:tag name="CHARTSTRINGSTD" val="7 4 3 2"/>
  <p:tag name="CHARTSTRINGREV" val="2 3 4 7"/>
  <p:tag name="CHARTSTRINGSTDPER" val="0.4375 0.25 0.1875 0.125"/>
  <p:tag name="CHARTSTRINGREVPER" val="0.125 0.1875 0.25 0.4375"/>
  <p:tag name="RESPONSESGATHERED" val="False"/>
  <p:tag name="ANONYMOUSTEMP" val="False"/>
  <p:tag name="CORRECTPOINTVALUE" val="0"/>
  <p:tag name="VALUES" val="No Value|smicln|No Value|smicln|No Value|smicln|No Value"/>
</p:tagLst>
</file>

<file path=ppt/tags/tag64.xml><?xml version="1.0" encoding="utf-8"?>
<p:tagLst xmlns:a="http://schemas.openxmlformats.org/drawingml/2006/main" xmlns:r="http://schemas.openxmlformats.org/officeDocument/2006/relationships" xmlns:p="http://schemas.openxmlformats.org/presentationml/2006/main">
  <p:tag name="ANSWERBULLETS" val="3"/>
  <p:tag name="TEXTLENGTH" val="88"/>
  <p:tag name="FONTSIZE" val="32"/>
  <p:tag name="BULLETTYPE" val="ppBulletArabicPeriod"/>
  <p:tag name="ANSWERTEXT" val="Short run equilibrium&#10;Long run equilibrium&#10;Both LR and SR equil.&#10;Neither LR or SR equil."/>
  <p:tag name="OLDNUMANSWERS" val="4"/>
</p:tagLst>
</file>

<file path=ppt/tags/tag65.xml><?xml version="1.0" encoding="utf-8"?>
<p:tagLst xmlns:a="http://schemas.openxmlformats.org/drawingml/2006/main" xmlns:r="http://schemas.openxmlformats.org/officeDocument/2006/relationships" xmlns:p="http://schemas.openxmlformats.org/presentationml/2006/main">
  <p:tag name="SLIDEID" val="6A7006873F4348BDAC2B6FD9D0C4C801"/>
  <p:tag name="SLIDETYPE" val="Q"/>
  <p:tag name="DEMOGRAPHIC" val="False"/>
  <p:tag name="TEAMASSIGN" val="False"/>
  <p:tag name="SPEEDSCORING" val="False"/>
  <p:tag name="INCORRECTPOINTVALUE" val="0"/>
  <p:tag name="ZEROBASED" val="False"/>
  <p:tag name="DELIMITERS" val="3.1"/>
  <p:tag name="VALUEFORMAT" val="0%"/>
  <p:tag name="QUESTIONALIAS" val="4. This graph shows: "/>
  <p:tag name="ANSWERSALIAS" val="Short run equilibrium|smicln|Long run equilibrium|smicln|Both LR and SR equil.|smicln|Neither LR or SR equil."/>
  <p:tag name="TOTALRESPONSES" val="16"/>
  <p:tag name="RESPONSECOUNT" val="16"/>
  <p:tag name="SLICED" val="False"/>
  <p:tag name="RESPONSES" val="1;1;4;1;1;3;2;2;2;2;3;1;3;1;1;4;"/>
  <p:tag name="CHARTSTRINGSTD" val="7 4 3 2"/>
  <p:tag name="CHARTSTRINGREV" val="2 3 4 7"/>
  <p:tag name="CHARTSTRINGSTDPER" val="0.4375 0.25 0.1875 0.125"/>
  <p:tag name="CHARTSTRINGREVPER" val="0.125 0.1875 0.25 0.4375"/>
  <p:tag name="RESPONSESGATHERED" val="False"/>
  <p:tag name="ANONYMOUSTEMP" val="False"/>
  <p:tag name="SLIDEORDER" val="2"/>
  <p:tag name="SLIDEGUID" val="70358BB911B947F1AB3046EC5D3AFBBA"/>
  <p:tag name="CORRECTPOINTVALUE" val="1"/>
  <p:tag name="VALUES" val="Correct|smicln|Incorrect|smicln|Incorrect|smicln|Incorrect"/>
</p:tagLst>
</file>

<file path=ppt/tags/tag66.xml><?xml version="1.0" encoding="utf-8"?>
<p:tagLst xmlns:a="http://schemas.openxmlformats.org/drawingml/2006/main" xmlns:r="http://schemas.openxmlformats.org/officeDocument/2006/relationships" xmlns:p="http://schemas.openxmlformats.org/presentationml/2006/main">
  <p:tag name="ANSWERBULLETS" val="3"/>
  <p:tag name="TEXTLENGTH" val="88"/>
  <p:tag name="FONTSIZE" val="32"/>
  <p:tag name="BULLETTYPE" val="ppBulletArabicPeriod"/>
  <p:tag name="ANSWERTEXT" val="Short run equilibrium&#10;Long run equilibrium&#10;Both LR and SR equil.&#10;Neither LR or SR equil."/>
  <p:tag name="OLDNUMANSWERS" val="4"/>
</p:tagLst>
</file>

<file path=ppt/tags/tag6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68.xml><?xml version="1.0" encoding="utf-8"?>
<p:tagLst xmlns:a="http://schemas.openxmlformats.org/drawingml/2006/main" xmlns:r="http://schemas.openxmlformats.org/officeDocument/2006/relationships" xmlns:p="http://schemas.openxmlformats.org/presentationml/2006/main">
  <p:tag name="DELIMITERS" val="3.1"/>
</p:tagLst>
</file>

<file path=ppt/tags/tag69.xml><?xml version="1.0" encoding="utf-8"?>
<p:tagLst xmlns:a="http://schemas.openxmlformats.org/drawingml/2006/main" xmlns:r="http://schemas.openxmlformats.org/officeDocument/2006/relationships" xmlns:p="http://schemas.openxmlformats.org/presentationml/2006/main">
  <p:tag name="SLIDEGUID" val="BBB0B258BC084DF6840BFFC528DD784C"/>
  <p:tag name="SLIDEID" val="BBB0B258BC084DF6840BFFC528DD784C"/>
  <p:tag name="SLIDEORDER" val="1"/>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1;1;1;1;2;2;2;2;2;3;2;2;2;1;2;2;"/>
  <p:tag name="CHARTSTRINGSTD" val="5 10 1 0"/>
  <p:tag name="CHARTSTRINGREV" val="0 1 10 5"/>
  <p:tag name="CHARTSTRINGSTDPER" val="0.3125 0.625 0.0625 0"/>
  <p:tag name="CHARTSTRINGREVPER" val="0 0.0625 0.625 0.3125"/>
  <p:tag name="RESPONSESGATHERED" val="False"/>
  <p:tag name="ANONYMOUSTEMP" val="False"/>
  <p:tag name="CORRECTPOINTVALUE" val="0"/>
  <p:tag name="QUESTIONALIAS" val="5. Productive efficiency: "/>
  <p:tag name="ANSWERSALIAS" val="MR = MC|smicln|MC = ATC|smicln|P = MC|smicln|MSB = MSC"/>
  <p:tag name="VALUES" val="No Value|smicln|No Value|smicln|No Value|smicln|No Value"/>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70.xml><?xml version="1.0" encoding="utf-8"?>
<p:tagLst xmlns:a="http://schemas.openxmlformats.org/drawingml/2006/main" xmlns:r="http://schemas.openxmlformats.org/officeDocument/2006/relationships" xmlns:p="http://schemas.openxmlformats.org/presentationml/2006/main">
  <p:tag name="ANSWERBULLETS" val="3"/>
  <p:tag name="TEXTLENGTH" val="33"/>
  <p:tag name="FONTSIZE" val="32"/>
  <p:tag name="BULLETTYPE" val="ppBulletArabicPeriod"/>
  <p:tag name="ANSWERTEXT" val="MR = MC&#10;MC = ATC&#10;P = MC&#10;MSB = MSC"/>
  <p:tag name="OLDNUMANSWERS" val="4"/>
</p:tagLst>
</file>

<file path=ppt/tags/tag71.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72.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QUESTIONALIAS" val="4.Productive efficiency: "/>
  <p:tag name="ANSWERSALIAS" val="MR = MC|smicln|MC = ATC|smicln|P = MC|smicln|MSB = MSC"/>
  <p:tag name="TOTALRESPONSES" val="16"/>
  <p:tag name="RESPONSECOUNT" val="16"/>
  <p:tag name="SLICED" val="False"/>
  <p:tag name="RESPONSES" val="1;1;1;1;2;2;2;2;2;3;2;2;2;1;2;2;"/>
  <p:tag name="CHARTSTRINGSTD" val="5 10 1 0"/>
  <p:tag name="CHARTSTRINGREV" val="0 1 10 5"/>
  <p:tag name="CHARTSTRINGSTDPER" val="0.3125 0.625 0.0625 0"/>
  <p:tag name="CHARTSTRINGREVPER" val="0 0.0625 0.625 0.3125"/>
  <p:tag name="RESPONSESGATHERED" val="False"/>
  <p:tag name="ANONYMOUSTEMP" val="False"/>
  <p:tag name="SLIDEORDER" val="2"/>
  <p:tag name="SLIDEGUID" val="2BDD3D34E3104846BFC36324ED73D3E2"/>
  <p:tag name="CORRECTPOINTVALUE" val="1"/>
  <p:tag name="VALUES" val="Incorrect|smicln|Correct|smicln|Incorrect|smicln|Incorrect"/>
</p:tagLst>
</file>

<file path=ppt/tags/tag73.xml><?xml version="1.0" encoding="utf-8"?>
<p:tagLst xmlns:a="http://schemas.openxmlformats.org/drawingml/2006/main" xmlns:r="http://schemas.openxmlformats.org/officeDocument/2006/relationships" xmlns:p="http://schemas.openxmlformats.org/presentationml/2006/main">
  <p:tag name="ANSWERBULLETS" val="3"/>
  <p:tag name="TEXTLENGTH" val="33"/>
  <p:tag name="FONTSIZE" val="32"/>
  <p:tag name="BULLETTYPE" val="ppBulletArabicPeriod"/>
  <p:tag name="ANSWERTEXT" val="MR = MC&#10;MC = ATC&#10;P = MC&#10;MSB = MSC"/>
  <p:tag name="OLDNUMANSWERS" val="4"/>
</p:tagLst>
</file>

<file path=ppt/tags/tag7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75.xml><?xml version="1.0" encoding="utf-8"?>
<p:tagLst xmlns:a="http://schemas.openxmlformats.org/drawingml/2006/main" xmlns:r="http://schemas.openxmlformats.org/officeDocument/2006/relationships" xmlns:p="http://schemas.openxmlformats.org/presentationml/2006/main">
  <p:tag name="DELIMITERS" val="3.1"/>
</p:tagLst>
</file>

<file path=ppt/tags/tag76.xml><?xml version="1.0" encoding="utf-8"?>
<p:tagLst xmlns:a="http://schemas.openxmlformats.org/drawingml/2006/main" xmlns:r="http://schemas.openxmlformats.org/officeDocument/2006/relationships" xmlns:p="http://schemas.openxmlformats.org/presentationml/2006/main">
  <p:tag name="SLIDEGUID" val="5945E7A62CBC47768EBDE38FFCD1322B"/>
  <p:tag name="SLIDEID" val="5945E7A62CBC47768EBDE38FFCD1322B"/>
  <p:tag name="SLIDEORDER" val="1"/>
  <p:tag name="SLIDETYPE" val="Q"/>
  <p:tag name="DEMOGRAPHIC" val="False"/>
  <p:tag name="TEAMASSIGN" val="False"/>
  <p:tag name="SPEEDSCORING" val="False"/>
  <p:tag name="INCORRECTPOINTVALUE" val="0"/>
  <p:tag name="ZEROBASED" val="False"/>
  <p:tag name="DELIMITERS" val="3.1"/>
  <p:tag name="VALUEFORMAT" val="0%"/>
  <p:tag name="QUESTIONALIAS" val="5. Which is NOT allocative efficiency? "/>
  <p:tag name="ANSWERSALIAS" val="Maximum consumer plus producer surplus|smicln|P = MC|smicln|MSB = MSC|smicln|Minimum ATC"/>
  <p:tag name="TOTALRESPONSES" val="16"/>
  <p:tag name="RESPONSECOUNT" val="16"/>
  <p:tag name="SLICED" val="False"/>
  <p:tag name="RESPONSES" val="4;4;1;4;4;4;4;4;4;4;2;4;1;2;4;1;"/>
  <p:tag name="CHARTSTRINGSTD" val="3 2 0 11"/>
  <p:tag name="CHARTSTRINGREV" val="11 0 2 3"/>
  <p:tag name="CHARTSTRINGSTDPER" val="0.1875 0.125 0 0.6875"/>
  <p:tag name="CHARTSTRINGREVPER" val="0.6875 0 0.125 0.1875"/>
  <p:tag name="RESPONSESGATHERED" val="False"/>
  <p:tag name="ANONYMOUSTEMP" val="False"/>
  <p:tag name="CORRECTPOINTVALUE" val="0"/>
  <p:tag name="VALUES" val="No Value|smicln|No Value|smicln|No Value|smicln|No Value"/>
</p:tagLst>
</file>

<file path=ppt/tags/tag77.xml><?xml version="1.0" encoding="utf-8"?>
<p:tagLst xmlns:a="http://schemas.openxmlformats.org/drawingml/2006/main" xmlns:r="http://schemas.openxmlformats.org/officeDocument/2006/relationships" xmlns:p="http://schemas.openxmlformats.org/presentationml/2006/main">
  <p:tag name="ANSWERBULLETS" val="3"/>
  <p:tag name="TEXTLENGTH" val="67"/>
  <p:tag name="FONTSIZE" val="32"/>
  <p:tag name="BULLETTYPE" val="ppBulletArabicPeriod"/>
  <p:tag name="ANSWERTEXT" val="Maximum consumer plus producer surplus&#10;P = MC&#10;MSB = MSC&#10;Minimum ATC"/>
  <p:tag name="OLDNUMANSWERS" val="4"/>
</p:tagLst>
</file>

<file path=ppt/tags/tag78.xml><?xml version="1.0" encoding="utf-8"?>
<p:tagLst xmlns:a="http://schemas.openxmlformats.org/drawingml/2006/main" xmlns:r="http://schemas.openxmlformats.org/officeDocument/2006/relationships" xmlns:p="http://schemas.openxmlformats.org/presentationml/2006/main">
  <p:tag name="SLIDEID" val="5945E7A62CBC47768EBDE38FFCD1322B"/>
  <p:tag name="SLIDETYPE" val="Q"/>
  <p:tag name="DEMOGRAPHIC" val="False"/>
  <p:tag name="TEAMASSIGN" val="False"/>
  <p:tag name="SPEEDSCORING" val="False"/>
  <p:tag name="INCORRECTPOINTVALUE" val="0"/>
  <p:tag name="ZEROBASED" val="False"/>
  <p:tag name="DELIMITERS" val="3.1"/>
  <p:tag name="VALUEFORMAT" val="0%"/>
  <p:tag name="QUESTIONALIAS" val="5. Which is NOT allocative efficiency? "/>
  <p:tag name="ANSWERSALIAS" val="Maximum consumer plus producer surplus|smicln|P = MC|smicln|MSB = MSC|smicln|Minimum ATC"/>
  <p:tag name="TOTALRESPONSES" val="16"/>
  <p:tag name="RESPONSECOUNT" val="16"/>
  <p:tag name="SLICED" val="False"/>
  <p:tag name="RESPONSES" val="4;4;1;4;4;4;4;4;4;4;2;4;1;2;4;1;"/>
  <p:tag name="CHARTSTRINGSTD" val="3 2 0 11"/>
  <p:tag name="CHARTSTRINGREV" val="11 0 2 3"/>
  <p:tag name="CHARTSTRINGSTDPER" val="0.1875 0.125 0 0.6875"/>
  <p:tag name="CHARTSTRINGREVPER" val="0.6875 0 0.125 0.1875"/>
  <p:tag name="RESPONSESGATHERED" val="False"/>
  <p:tag name="ANONYMOUSTEMP" val="False"/>
  <p:tag name="SLIDEORDER" val="2"/>
  <p:tag name="SLIDEGUID" val="C2A585D9F3A349BA8B10E04DF204F801"/>
  <p:tag name="CORRECTPOINTVALUE" val="1"/>
  <p:tag name="VALUES" val="Incorrect|smicln|Incorrect|smicln|Incorrect|smicln|Correct"/>
</p:tagLst>
</file>

<file path=ppt/tags/tag7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80.xml><?xml version="1.0" encoding="utf-8"?>
<p:tagLst xmlns:a="http://schemas.openxmlformats.org/drawingml/2006/main" xmlns:r="http://schemas.openxmlformats.org/officeDocument/2006/relationships" xmlns:p="http://schemas.openxmlformats.org/presentationml/2006/main">
  <p:tag name="ANSWERBULLETS" val="3"/>
  <p:tag name="TEXTLENGTH" val="67"/>
  <p:tag name="FONTSIZE" val="32"/>
  <p:tag name="BULLETTYPE" val="ppBulletArabicPeriod"/>
  <p:tag name="ANSWERTEXT" val="Maximum consumer plus producer surplus&#10;P = MC&#10;MSB = MSC&#10;Minimum ATC"/>
  <p:tag name="OLDNUMANSWERS" val="4"/>
</p:tagLst>
</file>

<file path=ppt/tags/tag81.xml><?xml version="1.0" encoding="utf-8"?>
<p:tagLst xmlns:a="http://schemas.openxmlformats.org/drawingml/2006/main" xmlns:r="http://schemas.openxmlformats.org/officeDocument/2006/relationships" xmlns:p="http://schemas.openxmlformats.org/presentationml/2006/main">
  <p:tag name="SLIDEGUID" val="387755D6CCD24FAA9E39AF86C2116800"/>
  <p:tag name="SLIDEID" val="387755D6CCD24FAA9E39AF86C2116800"/>
  <p:tag name="SLIDEORDER" val="1"/>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3;2;3;3;3;3;1;2;3;3;2;3;3;3;3;3;"/>
  <p:tag name="CHARTSTRINGSTD" val="1 3 12 0"/>
  <p:tag name="CHARTSTRINGREV" val="0 12 3 1"/>
  <p:tag name="CHARTSTRINGSTDPER" val="0.0625 0.1875 0.75 0"/>
  <p:tag name="CHARTSTRINGREVPER" val="0 0.75 0.1875 0.0625"/>
  <p:tag name="RESPONSESGATHERED" val="False"/>
  <p:tag name="ANONYMOUSTEMP" val="False"/>
  <p:tag name="CORRECTPOINTVALUE" val="0"/>
  <p:tag name="QUESTIONALIAS" val="7.  Perfectly competitive firms are most concerned with achieving:"/>
  <p:tag name="ANSWERSALIAS" val="Allocative efficiency (P = MC)|smicln|Productive efficiency (MC = ATC)|smicln|Maximum profit (MR = MC)|smicln|Maximum Consumer surplus"/>
  <p:tag name="VALUES" val="No Value|smicln|No Value|smicln|No Value|smicln|No Value"/>
</p:tagLst>
</file>

<file path=ppt/tags/tag82.xml><?xml version="1.0" encoding="utf-8"?>
<p:tagLst xmlns:a="http://schemas.openxmlformats.org/drawingml/2006/main" xmlns:r="http://schemas.openxmlformats.org/officeDocument/2006/relationships" xmlns:p="http://schemas.openxmlformats.org/presentationml/2006/main">
  <p:tag name="ANSWERBULLETS" val="3"/>
  <p:tag name="TEXTLENGTH" val="105"/>
  <p:tag name="FONTSIZE" val="32"/>
  <p:tag name="BULLETTYPE" val="ppBulletArabicPeriod"/>
  <p:tag name="ANSWERTEXT" val="Allocative efficiency (P = MC)&#10;Productive efficiency (MC = ATC)&#10;Maximum profit (MR = MC)&#10;Consumer surplus"/>
  <p:tag name="OLDNUMANSWERS" val="4"/>
</p:tagLst>
</file>

<file path=ppt/tags/tag83.xml><?xml version="1.0" encoding="utf-8"?>
<p:tagLst xmlns:a="http://schemas.openxmlformats.org/drawingml/2006/main" xmlns:r="http://schemas.openxmlformats.org/officeDocument/2006/relationships" xmlns:p="http://schemas.openxmlformats.org/presentationml/2006/main">
  <p:tag name="SLIDEID" val="387755D6CCD24FAA9E39AF86C2116800"/>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3;2;3;3;3;3;1;2;3;3;2;3;3;3;3;3;"/>
  <p:tag name="CHARTSTRINGSTD" val="1 3 12 0"/>
  <p:tag name="CHARTSTRINGREV" val="0 12 3 1"/>
  <p:tag name="CHARTSTRINGSTDPER" val="0.0625 0.1875 0.75 0"/>
  <p:tag name="CHARTSTRINGREVPER" val="0 0.75 0.1875 0.0625"/>
  <p:tag name="RESPONSESGATHERED" val="False"/>
  <p:tag name="ANONYMOUSTEMP" val="False"/>
  <p:tag name="SLIDEORDER" val="2"/>
  <p:tag name="SLIDEGUID" val="4599CF531BBA4E559147F63D3FA29009"/>
  <p:tag name="QUESTIONALIAS" val="7.  Perfectly competitive firms are most concerned with achieving:"/>
  <p:tag name="ANSWERSALIAS" val="Allocative efficiency (P = MC)|smicln|Productive efficiency (MC = ATC)|smicln|Maximum profit (MR = MC)|smicln|Maximum Consumer surplus"/>
  <p:tag name="CORRECTPOINTVALUE" val="1"/>
  <p:tag name="VALUES" val="Incorrect|smicln|Incorrect|smicln|Correct|smicln|Incorrect"/>
</p:tagLst>
</file>

<file path=ppt/tags/tag84.xml><?xml version="1.0" encoding="utf-8"?>
<p:tagLst xmlns:a="http://schemas.openxmlformats.org/drawingml/2006/main" xmlns:r="http://schemas.openxmlformats.org/officeDocument/2006/relationships" xmlns:p="http://schemas.openxmlformats.org/presentationml/2006/main">
  <p:tag name="ANSWERBULLETS" val="3"/>
  <p:tag name="TEXTLENGTH" val="113"/>
  <p:tag name="FONTSIZE" val="32"/>
  <p:tag name="BULLETTYPE" val="ppBulletArabicPeriod"/>
  <p:tag name="ANSWERTEXT" val="Allocative efficiency (P = MC)&#10;Productive efficiency (MC = ATC)&#10;Maximum profit (MR = MC)&#10;Maximum Consumer surplus"/>
  <p:tag name="OLDNUMANSWERS" val="4"/>
</p:tagLst>
</file>

<file path=ppt/tags/tag85.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86.xml><?xml version="1.0" encoding="utf-8"?>
<p:tagLst xmlns:a="http://schemas.openxmlformats.org/drawingml/2006/main" xmlns:r="http://schemas.openxmlformats.org/officeDocument/2006/relationships" xmlns:p="http://schemas.openxmlformats.org/presentationml/2006/main">
  <p:tag name="SLIDEGUID" val="B854C85F964F4DBBB1CA015ACCA0E2C5"/>
  <p:tag name="SLIDEID" val="B854C85F964F4DBBB1CA015ACCA0E2C5"/>
  <p:tag name="SLIDEORDER" val="1"/>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2;2;2;2;2;2;2;3;2;2;3;2;2;2;2;2;"/>
  <p:tag name="CHARTSTRINGSTD" val="0 14 2 0"/>
  <p:tag name="CHARTSTRINGREV" val="0 2 14 0"/>
  <p:tag name="CHARTSTRINGSTDPER" val="0 0.875 0.125 0"/>
  <p:tag name="CHARTSTRINGREVPER" val="0 0.125 0.875 0"/>
  <p:tag name="RESPONSESGATHERED" val="False"/>
  <p:tag name="ANONYMOUSTEMP" val="False"/>
  <p:tag name="CORRECTPOINTVALUE" val="0"/>
  <p:tag name="QUESTIONALIAS" val=" 8. “PS” stands for: "/>
  <p:tag name="ANSWERSALIAS" val="Product Supplied|smicln|Producer Surplus|smicln|Productive Surplus|smicln|Perfect Short run"/>
  <p:tag name="VALUES" val="No Value|smicln|No Value|smicln|No Value|smicln|No Value"/>
</p:tagLst>
</file>

<file path=ppt/tags/tag87.xml><?xml version="1.0" encoding="utf-8"?>
<p:tagLst xmlns:a="http://schemas.openxmlformats.org/drawingml/2006/main" xmlns:r="http://schemas.openxmlformats.org/officeDocument/2006/relationships" xmlns:p="http://schemas.openxmlformats.org/presentationml/2006/main">
  <p:tag name="ANSWERBULLETS" val="3"/>
  <p:tag name="TEXTLENGTH" val="69"/>
  <p:tag name="FONTSIZE" val="32"/>
  <p:tag name="BULLETTYPE" val="ppBulletArabicPeriod"/>
  <p:tag name="ANSWERTEXT" val="Product Supplied&#10;Producer Surplus&#10;Productive Surplus&#10;Perfect Shortrun"/>
  <p:tag name="OLDNUMANSWERS" val="4"/>
</p:tagLst>
</file>

<file path=ppt/tags/tag88.xml><?xml version="1.0" encoding="utf-8"?>
<p:tagLst xmlns:a="http://schemas.openxmlformats.org/drawingml/2006/main" xmlns:r="http://schemas.openxmlformats.org/officeDocument/2006/relationships" xmlns:p="http://schemas.openxmlformats.org/presentationml/2006/main">
  <p:tag name="SLIDEID" val="B854C85F964F4DBBB1CA015ACCA0E2C5"/>
  <p:tag name="SLIDETYPE" val="Q"/>
  <p:tag name="DEMOGRAPHIC" val="False"/>
  <p:tag name="TEAMASSIGN" val="False"/>
  <p:tag name="SPEEDSCORING" val="False"/>
  <p:tag name="INCORRECTPOINTVALUE" val="0"/>
  <p:tag name="ZEROBASED" val="False"/>
  <p:tag name="DELIMITERS" val="3.1"/>
  <p:tag name="VALUEFORMAT" val="0%"/>
  <p:tag name="QUESTIONALIAS" val=" 8. “PS” stands for: "/>
  <p:tag name="TOTALRESPONSES" val="16"/>
  <p:tag name="RESPONSECOUNT" val="16"/>
  <p:tag name="SLICED" val="False"/>
  <p:tag name="RESPONSES" val="2;2;2;2;2;2;2;3;2;2;3;2;2;2;2;2;"/>
  <p:tag name="CHARTSTRINGSTD" val="0 14 2 0"/>
  <p:tag name="CHARTSTRINGREV" val="0 2 14 0"/>
  <p:tag name="CHARTSTRINGSTDPER" val="0 0.875 0.125 0"/>
  <p:tag name="CHARTSTRINGREVPER" val="0 0.125 0.875 0"/>
  <p:tag name="RESPONSESGATHERED" val="False"/>
  <p:tag name="ANONYMOUSTEMP" val="False"/>
  <p:tag name="SLIDEORDER" val="2"/>
  <p:tag name="SLIDEGUID" val="62E08EA482ED486C8DA2A079578A3E10"/>
  <p:tag name="CORRECTPOINTVALUE" val="1"/>
  <p:tag name="ANSWERSALIAS" val="Product Supplied|smicln|Producer Surplus|smicln|Productive Surplus|smicln|Perfect Short run"/>
  <p:tag name="VALUES" val="Incorrect|smicln|Correct|smicln|Incorrect|smicln|Incorrect"/>
</p:tagLst>
</file>

<file path=ppt/tags/tag8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ags/tag90.xml><?xml version="1.0" encoding="utf-8"?>
<p:tagLst xmlns:a="http://schemas.openxmlformats.org/drawingml/2006/main" xmlns:r="http://schemas.openxmlformats.org/officeDocument/2006/relationships" xmlns:p="http://schemas.openxmlformats.org/presentationml/2006/main">
  <p:tag name="ANSWERBULLETS" val="3"/>
  <p:tag name="TEXTLENGTH" val="69"/>
  <p:tag name="FONTSIZE" val="32"/>
  <p:tag name="BULLETTYPE" val="ppBulletArabicPeriod"/>
  <p:tag name="ANSWERTEXT" val="Product Supplied&#10;Producer Surplus&#10;Productive Surplus&#10;Perfect Shortrun"/>
  <p:tag name="OLDNUMANSWERS" val="4"/>
</p:tagLst>
</file>

<file path=ppt/tags/tag91.xml><?xml version="1.0" encoding="utf-8"?>
<p:tagLst xmlns:a="http://schemas.openxmlformats.org/drawingml/2006/main" xmlns:r="http://schemas.openxmlformats.org/officeDocument/2006/relationships" xmlns:p="http://schemas.openxmlformats.org/presentationml/2006/main">
  <p:tag name="DELIMITERS" val="3.1"/>
</p:tagLst>
</file>

<file path=ppt/tags/tag92.xml><?xml version="1.0" encoding="utf-8"?>
<p:tagLst xmlns:a="http://schemas.openxmlformats.org/drawingml/2006/main" xmlns:r="http://schemas.openxmlformats.org/officeDocument/2006/relationships" xmlns:p="http://schemas.openxmlformats.org/presentationml/2006/main">
  <p:tag name="SLIDEGUID" val="13A7EEA095B24F5B94666BBB3ABBAC6A"/>
  <p:tag name="SLIDEID" val="13A7EEA095B24F5B94666BBB3ABBAC6A"/>
  <p:tag name="SLIDEORDER" val="1"/>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1;1;1;1;1;1;1;1;1;1;1;1;2;2;1;-;"/>
  <p:tag name="CHARTSTRINGSTD" val="13 2 0 0"/>
  <p:tag name="CHARTSTRINGREV" val="0 0 2 13"/>
  <p:tag name="CHARTSTRINGSTDPER" val="0.866666666666667 0.133333333333333 0 0"/>
  <p:tag name="CHARTSTRINGREVPER" val="0 0 0.133333333333333 0.866666666666667"/>
  <p:tag name="RESPONSESGATHERED" val="False"/>
  <p:tag name="ANONYMOUSTEMP" val="False"/>
  <p:tag name="VALUES" val="No Value|smicln|No Value|smicln|No Value|smicln|No Value|smicln|No Value|smicln|No Value"/>
  <p:tag name="CORRECTPOINTVALUE" val="0"/>
  <p:tag name="QUESTIONALIAS" val="9.  “Socially optimal quantity” means:"/>
  <p:tag name="ANSWERSALIAS" val="Allocative efficiency|smicln|Productive efficiency|smicln|Profit maximizing|smicln|Consumer surplus"/>
</p:tagLst>
</file>

<file path=ppt/tags/tag93.xml><?xml version="1.0" encoding="utf-8"?>
<p:tagLst xmlns:a="http://schemas.openxmlformats.org/drawingml/2006/main" xmlns:r="http://schemas.openxmlformats.org/officeDocument/2006/relationships" xmlns:p="http://schemas.openxmlformats.org/presentationml/2006/main">
  <p:tag name="ANSWERBULLETS" val="3"/>
  <p:tag name="TEXTLENGTH" val="78"/>
  <p:tag name="FONTSIZE" val="32"/>
  <p:tag name="BULLETTYPE" val="ppBulletArabicPeriod"/>
  <p:tag name="ANSWERTEXT" val="Allocative efficiency&#10;Productive efficiency&#10;Profit maximizing&#10;Consumer surplus"/>
  <p:tag name="OLDNUMANSWERS" val="4"/>
</p:tagLst>
</file>

<file path=ppt/tags/tag94.xml><?xml version="1.0" encoding="utf-8"?>
<p:tagLst xmlns:a="http://schemas.openxmlformats.org/drawingml/2006/main" xmlns:r="http://schemas.openxmlformats.org/officeDocument/2006/relationships" xmlns:p="http://schemas.openxmlformats.org/presentationml/2006/main">
  <p:tag name="SLIDEID" val="13A7EEA095B24F5B94666BBB3ABBAC6A"/>
  <p:tag name="SLIDETYPE" val="Q"/>
  <p:tag name="DEMOGRAPHIC" val="False"/>
  <p:tag name="TEAMASSIGN" val="False"/>
  <p:tag name="SPEEDSCORING" val="False"/>
  <p:tag name="INCORRECTPOINTVALUE" val="0"/>
  <p:tag name="ZEROBASED" val="False"/>
  <p:tag name="DELIMITERS" val="3.1"/>
  <p:tag name="VALUEFORMAT" val="0%"/>
  <p:tag name="VALUES" val="Correct|smicln|Incorrect|smicln|Incorrect|smicln|Incorrect|smicln|No Value|smicln|No Value"/>
  <p:tag name="QUESTIONALIAS" val="7.  “Socially optimal quantity” means:"/>
  <p:tag name="ANSWERSALIAS" val="Allocative efficiency|smicln|Productive efficiency|smicln|Profit maximizing|smicln|Consumer surplus"/>
  <p:tag name="TOTALRESPONSES" val="15"/>
  <p:tag name="RESPONSECOUNT" val="15"/>
  <p:tag name="SLICED" val="False"/>
  <p:tag name="RESPONSES" val="1;1;1;1;1;1;1;1;1;1;1;1;2;2;1;-;"/>
  <p:tag name="CHARTSTRINGSTD" val="13 2 0 0"/>
  <p:tag name="CHARTSTRINGREV" val="0 0 2 13"/>
  <p:tag name="CHARTSTRINGSTDPER" val="0.866666666666667 0.133333333333333 0 0"/>
  <p:tag name="CHARTSTRINGREVPER" val="0 0 0.133333333333333 0.866666666666667"/>
  <p:tag name="RESPONSESGATHERED" val="False"/>
  <p:tag name="ANONYMOUSTEMP" val="False"/>
  <p:tag name="SLIDEORDER" val="2"/>
  <p:tag name="SLIDEGUID" val="14C4CC30906748079852EF9DA1CCE2D0"/>
  <p:tag name="CORRECTPOINTVALUE" val="1"/>
</p:tagLst>
</file>

<file path=ppt/tags/tag95.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96.xml><?xml version="1.0" encoding="utf-8"?>
<p:tagLst xmlns:a="http://schemas.openxmlformats.org/drawingml/2006/main" xmlns:r="http://schemas.openxmlformats.org/officeDocument/2006/relationships" xmlns:p="http://schemas.openxmlformats.org/presentationml/2006/main">
  <p:tag name="ANSWERBULLETS" val="3"/>
  <p:tag name="TEXTLENGTH" val="78"/>
  <p:tag name="FONTSIZE" val="32"/>
  <p:tag name="BULLETTYPE" val="ppBulletArabicPeriod"/>
  <p:tag name="ANSWERTEXT" val="Allocative efficiency&#10;Productive efficiency&#10;Profit maximizing&#10;Consumer surplus"/>
  <p:tag name="OLDNUMANSWERS" val="4"/>
</p:tagLst>
</file>

<file path=ppt/tags/tag97.xml><?xml version="1.0" encoding="utf-8"?>
<p:tagLst xmlns:a="http://schemas.openxmlformats.org/drawingml/2006/main" xmlns:r="http://schemas.openxmlformats.org/officeDocument/2006/relationships" xmlns:p="http://schemas.openxmlformats.org/presentationml/2006/main">
  <p:tag name="SLIDEGUID" val="13C7D09B03074090A6E4548D54FC3BD3"/>
  <p:tag name="SLIDEID" val="13C7D09B03074090A6E4548D54FC3BD3"/>
  <p:tag name="SLIDEORDER" val="1"/>
  <p:tag name="SLIDETYPE" val="Q"/>
  <p:tag name="DEMOGRAPHIC" val="False"/>
  <p:tag name="TEAMASSIGN" val="False"/>
  <p:tag name="SPEEDSCORING" val="False"/>
  <p:tag name="INCORRECTPOINTVALUE" val="0"/>
  <p:tag name="ZEROBASED" val="False"/>
  <p:tag name="DELIMITERS" val="3.1"/>
  <p:tag name="VALUEFORMAT" val="0%"/>
  <p:tag name="QUESTIONALIAS" val="8. If Py = $25 and the MCy = $18:"/>
  <p:tag name="ANSWERSALIAS" val="Y is being produced with the fewest resources possible|smicln|Society will gain if less of y is produced|smicln|Resources are being underallocated to Y|smicln|Too much Y is being produced"/>
  <p:tag name="TOTALRESPONSES" val="16"/>
  <p:tag name="RESPONSECOUNT" val="16"/>
  <p:tag name="SLICED" val="False"/>
  <p:tag name="RESPONSES" val="3;3;3;3;2;3;2;1;4;3;3;1;4;1;4;4;"/>
  <p:tag name="CHARTSTRINGSTD" val="3 2 7 4"/>
  <p:tag name="CHARTSTRINGREV" val="4 7 2 3"/>
  <p:tag name="CHARTSTRINGSTDPER" val="0.1875 0.125 0.4375 0.25"/>
  <p:tag name="CHARTSTRINGREVPER" val="0.25 0.4375 0.125 0.1875"/>
  <p:tag name="RESPONSESGATHERED" val="False"/>
  <p:tag name="ANONYMOUSTEMP" val="False"/>
  <p:tag name="CORRECTPOINTVALUE" val="0"/>
  <p:tag name="VALUES" val="No Value|smicln|No Value|smicln|No Value|smicln|No Value"/>
</p:tagLst>
</file>

<file path=ppt/tags/tag98.xml><?xml version="1.0" encoding="utf-8"?>
<p:tagLst xmlns:a="http://schemas.openxmlformats.org/drawingml/2006/main" xmlns:r="http://schemas.openxmlformats.org/officeDocument/2006/relationships" xmlns:p="http://schemas.openxmlformats.org/presentationml/2006/main">
  <p:tag name="ANSWERBULLETS" val="3"/>
  <p:tag name="TEXTLENGTH" val="166"/>
  <p:tag name="FONTSIZE" val="32"/>
  <p:tag name="BULLETTYPE" val="ppBulletArabicPeriod"/>
  <p:tag name="ANSWERTEXT" val="Y is being produced with the fewest resources possible&#10;Society will gain if less of y is produced&#10;Resources are being underallocated to Y&#10;Too much Y is being produced"/>
  <p:tag name="OLDNUMANSWERS" val="4"/>
</p:tagLst>
</file>

<file path=ppt/tags/tag99.xml><?xml version="1.0" encoding="utf-8"?>
<p:tagLst xmlns:a="http://schemas.openxmlformats.org/drawingml/2006/main" xmlns:r="http://schemas.openxmlformats.org/officeDocument/2006/relationships" xmlns:p="http://schemas.openxmlformats.org/presentationml/2006/main">
  <p:tag name="SLIDEID" val="13C7D09B03074090A6E4548D54FC3BD3"/>
  <p:tag name="SLIDETYPE" val="Q"/>
  <p:tag name="DEMOGRAPHIC" val="False"/>
  <p:tag name="TEAMASSIGN" val="False"/>
  <p:tag name="SPEEDSCORING" val="False"/>
  <p:tag name="INCORRECTPOINTVALUE" val="0"/>
  <p:tag name="ZEROBASED" val="False"/>
  <p:tag name="DELIMITERS" val="3.1"/>
  <p:tag name="VALUEFORMAT" val="0%"/>
  <p:tag name="QUESTIONALIAS" val="8. If Py = $25 and the MCy = $18:"/>
  <p:tag name="ANSWERSALIAS" val="Y is being produced with the fewest resources possible|smicln|Society will gain if less of y is produced|smicln|Resources are being underallocated to Y|smicln|Too much Y is being produced"/>
  <p:tag name="TOTALRESPONSES" val="16"/>
  <p:tag name="RESPONSECOUNT" val="16"/>
  <p:tag name="SLICED" val="False"/>
  <p:tag name="RESPONSES" val="3;3;3;3;2;3;2;1;4;3;3;1;4;1;4;4;"/>
  <p:tag name="CHARTSTRINGSTD" val="3 2 7 4"/>
  <p:tag name="CHARTSTRINGREV" val="4 7 2 3"/>
  <p:tag name="CHARTSTRINGSTDPER" val="0.1875 0.125 0.4375 0.25"/>
  <p:tag name="CHARTSTRINGREVPER" val="0.25 0.4375 0.125 0.1875"/>
  <p:tag name="RESPONSESGATHERED" val="False"/>
  <p:tag name="ANONYMOUSTEMP" val="False"/>
  <p:tag name="SLIDEORDER" val="2"/>
  <p:tag name="SLIDEGUID" val="C5F8A39F50F34419A863B514E43BCC02"/>
  <p:tag name="CORRECTPOINTVALUE" val="1"/>
  <p:tag name="VALUES" val="Incorrect|smicln|Incorrect|smicln|Correct|smicln|Incorrec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2563</TotalTime>
  <Words>3607</Words>
  <Application>Microsoft Office PowerPoint</Application>
  <PresentationFormat>On-screen Show (4:3)</PresentationFormat>
  <Paragraphs>477</Paragraphs>
  <Slides>70</Slides>
  <Notes>0</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Office Theme</vt:lpstr>
      <vt:lpstr>8/9b - ARE BUSINESSES EFFICIENT? Pure Competition in the Long Run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1.Which graph shows a perfectly competitive firm in long run equilibrium?</vt:lpstr>
      <vt:lpstr>1.Which graph shows a perfectly competitive firm in long run equilibrium?</vt:lpstr>
      <vt:lpstr>2. Which characteristic of perfectly competitive firms best explains why they earn normal profits in the long run? </vt:lpstr>
      <vt:lpstr>2. Which characteristic of perfectly competitive firms best explains why they earn normal profits in the long run? </vt:lpstr>
      <vt:lpstr>3. What will happen in the  long run? </vt:lpstr>
      <vt:lpstr>3. What will happen in the  long run? </vt:lpstr>
      <vt:lpstr>PowerPoint Presentation</vt:lpstr>
      <vt:lpstr>PowerPoint Presentation</vt:lpstr>
      <vt:lpstr>PowerPoint Presentation</vt:lpstr>
      <vt:lpstr>PowerPoint Presentation</vt:lpstr>
      <vt:lpstr>4. This graph shows: </vt:lpstr>
      <vt:lpstr>4. This graph shows: </vt:lpstr>
      <vt:lpstr>PowerPoint Presentation</vt:lpstr>
      <vt:lpstr>5. Productive efficiency: </vt:lpstr>
      <vt:lpstr>5. Productive efficiency: </vt:lpstr>
      <vt:lpstr>PowerPoint Presentation</vt:lpstr>
      <vt:lpstr>6. Which is NOT allocative efficiency? </vt:lpstr>
      <vt:lpstr>6. Which is NOT allocative efficiency? </vt:lpstr>
      <vt:lpstr>7.  Perfectly competitive firms are most concerned with achieving:</vt:lpstr>
      <vt:lpstr>7.  Perfectly competitive firms are most concerned with achieving:</vt:lpstr>
      <vt:lpstr> 8. “PS” stands for: </vt:lpstr>
      <vt:lpstr> 8. “PS” stands for: </vt:lpstr>
      <vt:lpstr>PowerPoint Presentation</vt:lpstr>
      <vt:lpstr>9.  “Socially optimal quantity” means:</vt:lpstr>
      <vt:lpstr>9.  “Socially optimal quantity” means:</vt:lpstr>
      <vt:lpstr>10. If Py = $25 and the MCy = $18:</vt:lpstr>
      <vt:lpstr>10. If Py = $25 and the MCy = $18:</vt:lpstr>
      <vt:lpstr>Pure Comp. – Long Run Equilibrium</vt:lpstr>
    </vt:vector>
  </TitlesOfParts>
  <Company>Harper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harper</dc:creator>
  <cp:lastModifiedBy>Mark Healy</cp:lastModifiedBy>
  <cp:revision>253</cp:revision>
  <dcterms:created xsi:type="dcterms:W3CDTF">2013-02-04T18:55:14Z</dcterms:created>
  <dcterms:modified xsi:type="dcterms:W3CDTF">2020-03-28T15:12:12Z</dcterms:modified>
</cp:coreProperties>
</file>