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2"/>
  </p:handout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Lst>
  <p:sldSz cx="9144000" cy="6858000" type="screen4x3"/>
  <p:notesSz cx="9296400" cy="7010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3" d="100"/>
          <a:sy n="83" d="100"/>
        </p:scale>
        <p:origin x="-75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89FDB76-9B75-4463-B8A8-A25C32BF25C1}" type="datetimeFigureOut">
              <a:rPr lang="en-US" smtClean="0"/>
              <a:pPr/>
              <a:t>3/17/2020</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59169AD9-1147-4D86-8EBE-5E6F0A3131BA}" type="slidenum">
              <a:rPr lang="en-US" smtClean="0"/>
              <a:pPr/>
              <a:t>‹#›</a:t>
            </a:fld>
            <a:endParaRPr lang="en-US"/>
          </a:p>
        </p:txBody>
      </p:sp>
    </p:spTree>
    <p:extLst>
      <p:ext uri="{BB962C8B-B14F-4D97-AF65-F5344CB8AC3E}">
        <p14:creationId xmlns:p14="http://schemas.microsoft.com/office/powerpoint/2010/main" val="1068288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0.jpeg"/><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0.jpeg"/><Relationship Id="rId4"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21.png"/><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6.xml"/><Relationship Id="rId1" Type="http://schemas.openxmlformats.org/officeDocument/2006/relationships/tags" Target="../tags/tag75.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23.wmf"/></Relationships>
</file>

<file path=ppt/slides/_rels/slide5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24.jpeg"/><Relationship Id="rId4"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25.png"/><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88.xm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0.xml"/><Relationship Id="rId1" Type="http://schemas.openxmlformats.org/officeDocument/2006/relationships/tags" Target="../tags/tag89.xml"/></Relationships>
</file>

<file path=ppt/slides/_rels/slide5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772400" cy="1371600"/>
          </a:xfrm>
        </p:spPr>
        <p:txBody>
          <a:bodyPr>
            <a:normAutofit fontScale="90000"/>
          </a:bodyPr>
          <a:lstStyle/>
          <a:p>
            <a:r>
              <a:rPr lang="en-US" b="1" dirty="0" smtClean="0"/>
              <a:t>8/9a - ARE BUSINESSES EFFICIENT?</a:t>
            </a:r>
            <a:br>
              <a:rPr lang="en-US" b="1" dirty="0" smtClean="0"/>
            </a:br>
            <a:r>
              <a:rPr lang="en-US" b="1" dirty="0" smtClean="0"/>
              <a:t>Pure Competition in the Short Run</a:t>
            </a:r>
            <a:endParaRPr lang="en-US" b="1" dirty="0"/>
          </a:p>
        </p:txBody>
      </p:sp>
      <p:sp>
        <p:nvSpPr>
          <p:cNvPr id="3" name="Subtitle 2"/>
          <p:cNvSpPr>
            <a:spLocks noGrp="1"/>
          </p:cNvSpPr>
          <p:nvPr>
            <p:ph type="subTitle" idx="1"/>
          </p:nvPr>
        </p:nvSpPr>
        <p:spPr>
          <a:xfrm>
            <a:off x="609600" y="3581400"/>
            <a:ext cx="7772400" cy="2743200"/>
          </a:xfrm>
        </p:spPr>
        <p:txBody>
          <a:bodyPr>
            <a:normAutofit lnSpcReduction="10000"/>
          </a:bodyPr>
          <a:lstStyle/>
          <a:p>
            <a:pPr algn="l"/>
            <a:r>
              <a:rPr lang="en-US" b="1" dirty="0" smtClean="0">
                <a:solidFill>
                  <a:schemeClr val="tx1"/>
                </a:solidFill>
              </a:rPr>
              <a:t>This web quiz may appear as two pages on tablets and laptops.</a:t>
            </a:r>
          </a:p>
          <a:p>
            <a:pPr algn="l"/>
            <a:endParaRPr lang="en-US" sz="8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348" y="51054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50862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_001aweb\ecogif\purecomp\modelscontin.jpg"/>
          <p:cNvPicPr>
            <a:picLocks noChangeAspect="1" noChangeArrowheads="1"/>
          </p:cNvPicPr>
          <p:nvPr/>
        </p:nvPicPr>
        <p:blipFill>
          <a:blip r:embed="rId3" cstate="print"/>
          <a:srcRect/>
          <a:stretch>
            <a:fillRect/>
          </a:stretch>
        </p:blipFill>
        <p:spPr bwMode="auto">
          <a:xfrm>
            <a:off x="-11319" y="914400"/>
            <a:ext cx="9144000" cy="914400"/>
          </a:xfrm>
          <a:prstGeom prst="rect">
            <a:avLst/>
          </a:prstGeom>
          <a:noFill/>
        </p:spPr>
      </p:pic>
      <p:sp>
        <p:nvSpPr>
          <p:cNvPr id="4" name="TextBox 3"/>
          <p:cNvSpPr txBox="1"/>
          <p:nvPr/>
        </p:nvSpPr>
        <p:spPr>
          <a:xfrm>
            <a:off x="359664" y="0"/>
            <a:ext cx="8328883" cy="830997"/>
          </a:xfrm>
          <a:prstGeom prst="rect">
            <a:avLst/>
          </a:prstGeom>
          <a:noFill/>
        </p:spPr>
        <p:txBody>
          <a:bodyPr wrap="none" rtlCol="0">
            <a:spAutoFit/>
          </a:bodyPr>
          <a:lstStyle/>
          <a:p>
            <a:r>
              <a:rPr lang="en-US" sz="4800" u="sng" dirty="0" smtClean="0"/>
              <a:t>A Continuum of Product Markets</a:t>
            </a:r>
            <a:endParaRPr lang="en-US" sz="4800" u="sng" dirty="0"/>
          </a:p>
        </p:txBody>
      </p:sp>
      <p:sp>
        <p:nvSpPr>
          <p:cNvPr id="5" name="TextBox 4"/>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ARE BUSINESSES EFFICIENT?</a:t>
            </a:r>
          </a:p>
        </p:txBody>
      </p:sp>
      <p:sp>
        <p:nvSpPr>
          <p:cNvPr id="2" name="TextBox 1"/>
          <p:cNvSpPr txBox="1"/>
          <p:nvPr/>
        </p:nvSpPr>
        <p:spPr>
          <a:xfrm>
            <a:off x="170037" y="1981200"/>
            <a:ext cx="8763000" cy="3724096"/>
          </a:xfrm>
          <a:prstGeom prst="rect">
            <a:avLst/>
          </a:prstGeom>
          <a:noFill/>
        </p:spPr>
        <p:txBody>
          <a:bodyPr wrap="square" rtlCol="0">
            <a:spAutoFit/>
          </a:bodyPr>
          <a:lstStyle/>
          <a:p>
            <a:r>
              <a:rPr lang="en-US" sz="3200" dirty="0" smtClean="0"/>
              <a:t>We can not study all businesses, </a:t>
            </a:r>
            <a:br>
              <a:rPr lang="en-US" sz="3200" dirty="0" smtClean="0"/>
            </a:br>
            <a:r>
              <a:rPr lang="en-US" sz="3200" dirty="0" smtClean="0"/>
              <a:t>so we will study four categories of businesses:</a:t>
            </a:r>
          </a:p>
          <a:p>
            <a:pPr marL="971550" lvl="1" indent="-514350">
              <a:buAutoNum type="arabicPeriod"/>
            </a:pPr>
            <a:r>
              <a:rPr lang="en-US" sz="3200" dirty="0" smtClean="0"/>
              <a:t>Pure </a:t>
            </a:r>
            <a:r>
              <a:rPr lang="en-US" sz="3200" dirty="0" smtClean="0"/>
              <a:t>Competition</a:t>
            </a:r>
            <a:endParaRPr lang="en-US" sz="3200" dirty="0" smtClean="0"/>
          </a:p>
          <a:p>
            <a:pPr marL="971550" lvl="1" indent="-514350">
              <a:buAutoNum type="arabicPeriod"/>
            </a:pPr>
            <a:r>
              <a:rPr lang="en-US" sz="3200" dirty="0" smtClean="0"/>
              <a:t>Monopoly</a:t>
            </a:r>
          </a:p>
          <a:p>
            <a:pPr marL="971550" lvl="1" indent="-514350">
              <a:buAutoNum type="arabicPeriod"/>
            </a:pPr>
            <a:r>
              <a:rPr lang="en-US" sz="3200" dirty="0" smtClean="0"/>
              <a:t>Monopolistic </a:t>
            </a:r>
            <a:r>
              <a:rPr lang="en-US" sz="3200" dirty="0" smtClean="0"/>
              <a:t>Competition</a:t>
            </a:r>
            <a:endParaRPr lang="en-US" sz="3200" dirty="0" smtClean="0"/>
          </a:p>
          <a:p>
            <a:pPr marL="971550" lvl="1" indent="-514350">
              <a:buAutoNum type="arabicPeriod"/>
            </a:pPr>
            <a:r>
              <a:rPr lang="en-US" sz="3200" dirty="0" smtClean="0"/>
              <a:t>Oligopoly</a:t>
            </a:r>
          </a:p>
          <a:p>
            <a:pPr lvl="1"/>
            <a:r>
              <a:rPr lang="en-US" sz="1200" dirty="0"/>
              <a:t> </a:t>
            </a:r>
            <a:r>
              <a:rPr lang="en-US" sz="1200" dirty="0" smtClean="0"/>
              <a:t> </a:t>
            </a:r>
            <a:endParaRPr lang="en-US" sz="1200" dirty="0" smtClean="0"/>
          </a:p>
          <a:p>
            <a:pPr algn="ctr"/>
            <a:r>
              <a:rPr lang="en-US" sz="3200" b="1" dirty="0" smtClean="0"/>
              <a:t>These are the 4 Product Market Models</a:t>
            </a:r>
            <a:endParaRPr lang="en-US" sz="3200" b="1" dirty="0" smtClean="0"/>
          </a:p>
        </p:txBody>
      </p:sp>
    </p:spTree>
    <p:custDataLst>
      <p:tags r:id="rId1"/>
    </p:custDataLst>
    <p:extLst>
      <p:ext uri="{BB962C8B-B14F-4D97-AF65-F5344CB8AC3E}">
        <p14:creationId xmlns:p14="http://schemas.microsoft.com/office/powerpoint/2010/main" val="304658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1066800" y="0"/>
            <a:ext cx="7315200" cy="672395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4600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
            <a:ext cx="9144000" cy="585216"/>
          </a:xfrm>
        </p:spPr>
        <p:txBody>
          <a:bodyPr>
            <a:normAutofit/>
          </a:bodyPr>
          <a:lstStyle/>
          <a:p>
            <a:r>
              <a:rPr lang="en-US" sz="3000" b="1" u="sng" dirty="0" smtClean="0"/>
              <a:t>ARE BUSINESSES EFFICIENT?</a:t>
            </a:r>
            <a:r>
              <a:rPr lang="en-US" sz="3000" b="1" dirty="0" smtClean="0"/>
              <a:t> -  4 Product Market Models</a:t>
            </a:r>
            <a:endParaRPr lang="en-US" sz="3000" b="1" dirty="0"/>
          </a:p>
        </p:txBody>
      </p:sp>
      <p:sp>
        <p:nvSpPr>
          <p:cNvPr id="3" name="Subtitle 2"/>
          <p:cNvSpPr>
            <a:spLocks noGrp="1"/>
          </p:cNvSpPr>
          <p:nvPr>
            <p:ph type="subTitle" idx="1"/>
          </p:nvPr>
        </p:nvSpPr>
        <p:spPr>
          <a:xfrm>
            <a:off x="80772" y="1600200"/>
            <a:ext cx="8915400" cy="4191000"/>
          </a:xfrm>
        </p:spPr>
        <p:txBody>
          <a:bodyPr>
            <a:normAutofit fontScale="77500" lnSpcReduction="20000"/>
          </a:bodyPr>
          <a:lstStyle/>
          <a:p>
            <a:pPr algn="l"/>
            <a:r>
              <a:rPr lang="en-US" sz="3800" u="sng" dirty="0" smtClean="0">
                <a:solidFill>
                  <a:schemeClr val="tx1"/>
                </a:solidFill>
              </a:rPr>
              <a:t>General Outline for Each Model:</a:t>
            </a:r>
            <a:r>
              <a:rPr lang="en-US" sz="3800" dirty="0" smtClean="0">
                <a:solidFill>
                  <a:schemeClr val="tx1"/>
                </a:solidFill>
              </a:rPr>
              <a:t> </a:t>
            </a:r>
          </a:p>
          <a:p>
            <a:pPr algn="l"/>
            <a:r>
              <a:rPr lang="en-US" sz="3800" dirty="0" smtClean="0">
                <a:solidFill>
                  <a:schemeClr val="tx1"/>
                </a:solidFill>
              </a:rPr>
              <a:t>   1. Characteristics and Examples</a:t>
            </a:r>
            <a:br>
              <a:rPr lang="en-US" sz="3800" dirty="0" smtClean="0">
                <a:solidFill>
                  <a:schemeClr val="tx1"/>
                </a:solidFill>
              </a:rPr>
            </a:br>
            <a:r>
              <a:rPr lang="en-US" sz="3800" dirty="0" smtClean="0">
                <a:solidFill>
                  <a:schemeClr val="tx1"/>
                </a:solidFill>
              </a:rPr>
              <a:t>   2. Nature of the Demand Curve</a:t>
            </a:r>
            <a:br>
              <a:rPr lang="en-US" sz="3800" dirty="0" smtClean="0">
                <a:solidFill>
                  <a:schemeClr val="tx1"/>
                </a:solidFill>
              </a:rPr>
            </a:br>
            <a:r>
              <a:rPr lang="en-US" sz="3800" dirty="0" smtClean="0">
                <a:solidFill>
                  <a:schemeClr val="tx1"/>
                </a:solidFill>
              </a:rPr>
              <a:t>   3. Short Run Equilibrium (Profit Max.)</a:t>
            </a:r>
            <a:br>
              <a:rPr lang="en-US" sz="3800" dirty="0" smtClean="0">
                <a:solidFill>
                  <a:schemeClr val="tx1"/>
                </a:solidFill>
              </a:rPr>
            </a:br>
            <a:r>
              <a:rPr lang="en-US" sz="3800" dirty="0" smtClean="0">
                <a:solidFill>
                  <a:schemeClr val="tx1"/>
                </a:solidFill>
              </a:rPr>
              <a:t>   4. Long Run Equilibrium and Efficiency</a:t>
            </a:r>
            <a:br>
              <a:rPr lang="en-US" sz="3800" dirty="0" smtClean="0">
                <a:solidFill>
                  <a:schemeClr val="tx1"/>
                </a:solidFill>
              </a:rPr>
            </a:br>
            <a:r>
              <a:rPr lang="en-US" sz="3800" dirty="0" smtClean="0">
                <a:solidFill>
                  <a:schemeClr val="tx1"/>
                </a:solidFill>
              </a:rPr>
              <a:t>   5. Other Issues</a:t>
            </a:r>
          </a:p>
          <a:p>
            <a:pPr algn="l"/>
            <a:r>
              <a:rPr lang="en-US" sz="1000" dirty="0" smtClean="0">
                <a:solidFill>
                  <a:schemeClr val="tx1"/>
                </a:solidFill>
              </a:rPr>
              <a:t>  </a:t>
            </a:r>
            <a:endParaRPr lang="en-US" sz="1000" dirty="0">
              <a:solidFill>
                <a:schemeClr val="tx1"/>
              </a:solidFill>
            </a:endParaRPr>
          </a:p>
          <a:p>
            <a:pPr algn="l"/>
            <a:r>
              <a:rPr lang="en-US" sz="3800" u="sng" dirty="0" smtClean="0">
                <a:solidFill>
                  <a:schemeClr val="tx1"/>
                </a:solidFill>
              </a:rPr>
              <a:t>Characteristics and Examples:</a:t>
            </a:r>
          </a:p>
          <a:p>
            <a:pPr marL="1028700" lvl="1" indent="-571500" algn="l">
              <a:buFont typeface="Arial" pitchFamily="34" charset="0"/>
              <a:buChar char="•"/>
            </a:pPr>
            <a:r>
              <a:rPr lang="en-US" sz="3800" b="1" dirty="0" smtClean="0">
                <a:solidFill>
                  <a:schemeClr val="tx1"/>
                </a:solidFill>
              </a:rPr>
              <a:t>See YP 2</a:t>
            </a:r>
          </a:p>
          <a:p>
            <a:pPr marL="1028700" lvl="1" indent="-571500" algn="l">
              <a:buFont typeface="Arial" pitchFamily="34" charset="0"/>
              <a:buChar char="•"/>
            </a:pPr>
            <a:r>
              <a:rPr lang="en-US" sz="3800" dirty="0" smtClean="0">
                <a:solidFill>
                  <a:schemeClr val="tx1"/>
                </a:solidFill>
              </a:rPr>
              <a:t>See Practice Quiz on Blackboard</a:t>
            </a:r>
          </a:p>
          <a:p>
            <a:pPr marL="1028700" lvl="1" indent="-571500" algn="l">
              <a:buFont typeface="Arial" pitchFamily="34" charset="0"/>
              <a:buChar char="•"/>
            </a:pPr>
            <a:r>
              <a:rPr lang="en-US" sz="3800" dirty="0" smtClean="0">
                <a:solidFill>
                  <a:schemeClr val="tx1"/>
                </a:solidFill>
              </a:rPr>
              <a:t>See Table in Textbook</a:t>
            </a:r>
          </a:p>
        </p:txBody>
      </p:sp>
      <p:sp>
        <p:nvSpPr>
          <p:cNvPr id="4" name="TextBox 3"/>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pic>
        <p:nvPicPr>
          <p:cNvPr id="5" name="Picture 2" descr="C:\_001aweb\ecogif\purecomp\modelscontin.jpg"/>
          <p:cNvPicPr>
            <a:picLocks noChangeAspect="1" noChangeArrowheads="1"/>
          </p:cNvPicPr>
          <p:nvPr/>
        </p:nvPicPr>
        <p:blipFill>
          <a:blip r:embed="rId3" cstate="print"/>
          <a:srcRect/>
          <a:stretch>
            <a:fillRect/>
          </a:stretch>
        </p:blipFill>
        <p:spPr bwMode="auto">
          <a:xfrm>
            <a:off x="-11319" y="533400"/>
            <a:ext cx="9144000" cy="914400"/>
          </a:xfrm>
          <a:prstGeom prst="rect">
            <a:avLst/>
          </a:prstGeom>
          <a:noFill/>
        </p:spPr>
      </p:pic>
    </p:spTree>
    <p:custDataLst>
      <p:tags r:id="rId1"/>
    </p:custDataLst>
    <p:extLst>
      <p:ext uri="{BB962C8B-B14F-4D97-AF65-F5344CB8AC3E}">
        <p14:creationId xmlns:p14="http://schemas.microsoft.com/office/powerpoint/2010/main" val="2311986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169"/>
            <a:ext cx="7772400" cy="685799"/>
          </a:xfrm>
        </p:spPr>
        <p:txBody>
          <a:bodyPr>
            <a:normAutofit fontScale="90000"/>
          </a:bodyPr>
          <a:lstStyle/>
          <a:p>
            <a:r>
              <a:rPr lang="en-US" b="1" dirty="0" smtClean="0"/>
              <a:t>8a – Four Market Models</a:t>
            </a:r>
            <a:endParaRPr lang="en-US" b="1"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423494"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11733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Autofit/>
          </a:bodyPr>
          <a:lstStyle/>
          <a:p>
            <a:r>
              <a:rPr lang="en-US" sz="2800" b="1" u="sng" dirty="0" smtClean="0"/>
              <a:t>4 Product Market Models – ARE BUSINESSES EFFICIENT?</a:t>
            </a:r>
            <a:endParaRPr lang="en-US" sz="2800" b="1" u="sng" dirty="0"/>
          </a:p>
        </p:txBody>
      </p:sp>
      <p:sp>
        <p:nvSpPr>
          <p:cNvPr id="3" name="Subtitle 2"/>
          <p:cNvSpPr>
            <a:spLocks noGrp="1"/>
          </p:cNvSpPr>
          <p:nvPr>
            <p:ph type="subTitle" idx="1"/>
          </p:nvPr>
        </p:nvSpPr>
        <p:spPr>
          <a:xfrm>
            <a:off x="0" y="762000"/>
            <a:ext cx="9144000" cy="5791200"/>
          </a:xfrm>
        </p:spPr>
        <p:txBody>
          <a:bodyPr>
            <a:normAutofit fontScale="92500" lnSpcReduction="20000"/>
          </a:bodyPr>
          <a:lstStyle/>
          <a:p>
            <a:pPr algn="l"/>
            <a:r>
              <a:rPr lang="en-US" b="1" u="sng" dirty="0" smtClean="0">
                <a:solidFill>
                  <a:schemeClr val="tx1"/>
                </a:solidFill>
              </a:rPr>
              <a:t>General Outline for Each Model:</a:t>
            </a:r>
            <a:r>
              <a:rPr lang="en-US" b="1" dirty="0" smtClean="0">
                <a:solidFill>
                  <a:schemeClr val="tx1"/>
                </a:solidFill>
              </a:rPr>
              <a:t> </a:t>
            </a:r>
          </a:p>
          <a:p>
            <a:pPr algn="l">
              <a:buFont typeface="Arial" pitchFamily="34" charset="0"/>
              <a:buChar char="•"/>
            </a:pPr>
            <a:r>
              <a:rPr lang="en-US" dirty="0" smtClean="0">
                <a:solidFill>
                  <a:schemeClr val="tx1"/>
                </a:solidFill>
              </a:rPr>
              <a:t>Know the model's </a:t>
            </a:r>
            <a:r>
              <a:rPr lang="en-US" u="sng" dirty="0" smtClean="0">
                <a:solidFill>
                  <a:schemeClr val="tx1"/>
                </a:solidFill>
              </a:rPr>
              <a:t>characteristics and examples </a:t>
            </a:r>
            <a:r>
              <a:rPr lang="en-US" dirty="0" smtClean="0">
                <a:solidFill>
                  <a:schemeClr val="tx1"/>
                </a:solidFill>
              </a:rPr>
              <a:t/>
            </a:r>
            <a:br>
              <a:rPr lang="en-US" dirty="0" smtClean="0">
                <a:solidFill>
                  <a:schemeClr val="tx1"/>
                </a:solidFill>
              </a:rPr>
            </a:br>
            <a:r>
              <a:rPr lang="en-US" dirty="0" smtClean="0">
                <a:solidFill>
                  <a:schemeClr val="tx1"/>
                </a:solidFill>
              </a:rPr>
              <a:t>(8/9a Practice Quiz on Blackboard; YP 2)</a:t>
            </a:r>
          </a:p>
          <a:p>
            <a:pPr algn="l">
              <a:buFont typeface="Arial" pitchFamily="34" charset="0"/>
              <a:buChar char="•"/>
            </a:pPr>
            <a:r>
              <a:rPr lang="en-US" dirty="0" smtClean="0">
                <a:solidFill>
                  <a:schemeClr val="tx1"/>
                </a:solidFill>
              </a:rPr>
              <a:t>Be able to explain the shape of the demand curve</a:t>
            </a:r>
          </a:p>
          <a:p>
            <a:pPr algn="l">
              <a:buFont typeface="Arial" pitchFamily="34" charset="0"/>
              <a:buChar char="•"/>
            </a:pPr>
            <a:r>
              <a:rPr lang="en-US" dirty="0" smtClean="0">
                <a:solidFill>
                  <a:schemeClr val="tx1"/>
                </a:solidFill>
              </a:rPr>
              <a:t>Find </a:t>
            </a:r>
            <a:r>
              <a:rPr lang="en-US" u="sng" dirty="0" smtClean="0">
                <a:solidFill>
                  <a:schemeClr val="tx1"/>
                </a:solidFill>
              </a:rPr>
              <a:t>short run equilibrium </a:t>
            </a:r>
            <a:r>
              <a:rPr lang="en-US" dirty="0" smtClean="0">
                <a:solidFill>
                  <a:schemeClr val="tx1"/>
                </a:solidFill>
              </a:rPr>
              <a:t>quantity (3 ways: table, graph, graph with letters) and draw graphs for: </a:t>
            </a:r>
            <a:br>
              <a:rPr lang="en-US" dirty="0" smtClean="0">
                <a:solidFill>
                  <a:schemeClr val="tx1"/>
                </a:solidFill>
              </a:rPr>
            </a:br>
            <a:r>
              <a:rPr lang="en-US" dirty="0" smtClean="0">
                <a:solidFill>
                  <a:schemeClr val="tx1"/>
                </a:solidFill>
              </a:rPr>
              <a:t>  (a) profit maximizing firms, </a:t>
            </a:r>
            <a:br>
              <a:rPr lang="en-US" dirty="0" smtClean="0">
                <a:solidFill>
                  <a:schemeClr val="tx1"/>
                </a:solidFill>
              </a:rPr>
            </a:br>
            <a:r>
              <a:rPr lang="en-US" dirty="0" smtClean="0">
                <a:solidFill>
                  <a:schemeClr val="tx1"/>
                </a:solidFill>
              </a:rPr>
              <a:t>  (b) loss minimizing firms, and </a:t>
            </a:r>
            <a:br>
              <a:rPr lang="en-US" dirty="0" smtClean="0">
                <a:solidFill>
                  <a:schemeClr val="tx1"/>
                </a:solidFill>
              </a:rPr>
            </a:br>
            <a:r>
              <a:rPr lang="en-US" dirty="0" smtClean="0">
                <a:solidFill>
                  <a:schemeClr val="tx1"/>
                </a:solidFill>
              </a:rPr>
              <a:t>  (c) firms that will shut down</a:t>
            </a:r>
          </a:p>
          <a:p>
            <a:pPr algn="l">
              <a:buFont typeface="Arial" pitchFamily="34" charset="0"/>
              <a:buChar char="•"/>
            </a:pPr>
            <a:r>
              <a:rPr lang="en-US" dirty="0" smtClean="0">
                <a:solidFill>
                  <a:schemeClr val="tx1"/>
                </a:solidFill>
              </a:rPr>
              <a:t>Draw the </a:t>
            </a:r>
            <a:r>
              <a:rPr lang="en-US" u="sng" dirty="0" smtClean="0">
                <a:solidFill>
                  <a:schemeClr val="tx1"/>
                </a:solidFill>
              </a:rPr>
              <a:t>long run equilibrium</a:t>
            </a:r>
            <a:r>
              <a:rPr lang="en-US" dirty="0" smtClean="0">
                <a:solidFill>
                  <a:schemeClr val="tx1"/>
                </a:solidFill>
              </a:rPr>
              <a:t> graph and find the profit maximizing quantity (WHAT WE GET), </a:t>
            </a:r>
            <a:r>
              <a:rPr lang="en-US" dirty="0" err="1" smtClean="0">
                <a:solidFill>
                  <a:schemeClr val="tx1"/>
                </a:solidFill>
              </a:rPr>
              <a:t>allocatively</a:t>
            </a:r>
            <a:r>
              <a:rPr lang="en-US" dirty="0" smtClean="0">
                <a:solidFill>
                  <a:schemeClr val="tx1"/>
                </a:solidFill>
              </a:rPr>
              <a:t> efficient quantity (WHAT WE WANT), and the productively efficient quantity.  (See </a:t>
            </a:r>
            <a:r>
              <a:rPr lang="en-US" dirty="0">
                <a:solidFill>
                  <a:schemeClr val="tx1"/>
                </a:solidFill>
              </a:rPr>
              <a:t>the last 13 pages </a:t>
            </a:r>
            <a:r>
              <a:rPr lang="en-US" dirty="0" smtClean="0">
                <a:solidFill>
                  <a:schemeClr val="tx1"/>
                </a:solidFill>
              </a:rPr>
              <a:t>of the Yellow </a:t>
            </a:r>
            <a:r>
              <a:rPr lang="en-US" dirty="0" smtClean="0">
                <a:solidFill>
                  <a:schemeClr val="tx1"/>
                </a:solidFill>
              </a:rPr>
              <a:t>Pages)</a:t>
            </a:r>
            <a:endParaRPr lang="en-US" dirty="0" smtClean="0">
              <a:solidFill>
                <a:schemeClr val="tx1"/>
              </a:solidFill>
            </a:endParaRPr>
          </a:p>
          <a:p>
            <a:pPr algn="l">
              <a:buFont typeface="Arial" pitchFamily="34" charset="0"/>
              <a:buChar char="•"/>
            </a:pPr>
            <a:r>
              <a:rPr lang="en-US" dirty="0" smtClean="0">
                <a:solidFill>
                  <a:schemeClr val="tx1"/>
                </a:solidFill>
              </a:rPr>
              <a:t>Understand any </a:t>
            </a:r>
            <a:r>
              <a:rPr lang="en-US" u="sng" dirty="0" smtClean="0">
                <a:solidFill>
                  <a:schemeClr val="tx1"/>
                </a:solidFill>
              </a:rPr>
              <a:t>other issues</a:t>
            </a:r>
            <a:r>
              <a:rPr lang="en-US" dirty="0" smtClean="0">
                <a:solidFill>
                  <a:schemeClr val="tx1"/>
                </a:solidFill>
              </a:rPr>
              <a:t> associated with the model</a:t>
            </a:r>
          </a:p>
          <a:p>
            <a:endParaRPr lang="en-US" dirty="0"/>
          </a:p>
        </p:txBody>
      </p:sp>
    </p:spTree>
    <p:custDataLst>
      <p:tags r:id="rId1"/>
    </p:custDataLst>
    <p:extLst>
      <p:ext uri="{BB962C8B-B14F-4D97-AF65-F5344CB8AC3E}">
        <p14:creationId xmlns:p14="http://schemas.microsoft.com/office/powerpoint/2010/main" val="1745495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
            <a:ext cx="8610600" cy="6629400"/>
          </a:xfrm>
        </p:spPr>
        <p:txBody>
          <a:bodyPr>
            <a:normAutofit fontScale="62500" lnSpcReduction="20000"/>
          </a:bodyPr>
          <a:lstStyle/>
          <a:p>
            <a:pPr algn="l"/>
            <a:r>
              <a:rPr lang="en-US" b="1" dirty="0" smtClean="0">
                <a:solidFill>
                  <a:schemeClr val="tx1"/>
                </a:solidFill>
              </a:rPr>
              <a:t>Lesson 8/9a Outcomes /Must Know:</a:t>
            </a:r>
          </a:p>
          <a:p>
            <a:pPr algn="l">
              <a:buFont typeface="Arial" pitchFamily="34" charset="0"/>
              <a:buChar char="•"/>
            </a:pPr>
            <a:r>
              <a:rPr lang="en-US" dirty="0" smtClean="0">
                <a:solidFill>
                  <a:schemeClr val="tx1"/>
                </a:solidFill>
              </a:rPr>
              <a:t>List the four basic market models and know characteristics and examples of each. (YP 2)</a:t>
            </a:r>
          </a:p>
          <a:p>
            <a:pPr algn="l">
              <a:buFont typeface="Arial" pitchFamily="34" charset="0"/>
              <a:buChar char="•"/>
            </a:pPr>
            <a:r>
              <a:rPr lang="en-US" dirty="0" smtClean="0">
                <a:solidFill>
                  <a:schemeClr val="tx1"/>
                </a:solidFill>
              </a:rPr>
              <a:t>Describe characteristics and examples of a purely competitive firms and industries.</a:t>
            </a:r>
          </a:p>
          <a:p>
            <a:pPr algn="l">
              <a:buFont typeface="Arial" pitchFamily="34" charset="0"/>
              <a:buChar char="•"/>
            </a:pPr>
            <a:r>
              <a:rPr lang="en-US" dirty="0" smtClean="0">
                <a:solidFill>
                  <a:schemeClr val="tx1"/>
                </a:solidFill>
              </a:rPr>
              <a:t>Explain how a purely competitive firm views demand for its product and marginal revenue from each additional unit sold.</a:t>
            </a:r>
          </a:p>
          <a:p>
            <a:pPr algn="l">
              <a:buFont typeface="Arial" pitchFamily="34" charset="0"/>
              <a:buChar char="•"/>
            </a:pPr>
            <a:r>
              <a:rPr lang="en-US" dirty="0" smtClean="0">
                <a:solidFill>
                  <a:schemeClr val="tx1"/>
                </a:solidFill>
              </a:rPr>
              <a:t>Compute and graph price (also called demand or average revenue), total revenue, and marginal revenue when given a demand schedule for a purely competitive firm.</a:t>
            </a:r>
          </a:p>
          <a:p>
            <a:pPr algn="l">
              <a:buFont typeface="Arial" pitchFamily="34" charset="0"/>
              <a:buChar char="•"/>
            </a:pPr>
            <a:r>
              <a:rPr lang="en-US" dirty="0" smtClean="0">
                <a:solidFill>
                  <a:schemeClr val="tx1"/>
                </a:solidFill>
              </a:rPr>
              <a:t>Use both the total revenue minus total cost approach and the marginal revenue = marginal cost approach to determine the short run price and output that maximizes profits (or minimizes losses) for a competitive firm. </a:t>
            </a:r>
          </a:p>
          <a:p>
            <a:pPr lvl="1" algn="l">
              <a:buFont typeface="Arial" pitchFamily="34" charset="0"/>
              <a:buChar char="•"/>
            </a:pPr>
            <a:r>
              <a:rPr lang="en-US" dirty="0" smtClean="0">
                <a:solidFill>
                  <a:schemeClr val="tx1"/>
                </a:solidFill>
              </a:rPr>
              <a:t>with a table of data</a:t>
            </a:r>
          </a:p>
          <a:p>
            <a:pPr lvl="1" algn="l">
              <a:buFont typeface="Arial" pitchFamily="34" charset="0"/>
              <a:buChar char="•"/>
            </a:pPr>
            <a:r>
              <a:rPr lang="en-US" dirty="0" smtClean="0">
                <a:solidFill>
                  <a:schemeClr val="tx1"/>
                </a:solidFill>
              </a:rPr>
              <a:t>on a graph with numbers</a:t>
            </a:r>
          </a:p>
          <a:p>
            <a:pPr lvl="1" algn="l">
              <a:buFont typeface="Arial" pitchFamily="34" charset="0"/>
              <a:buChar char="•"/>
            </a:pPr>
            <a:r>
              <a:rPr lang="en-US" dirty="0" smtClean="0">
                <a:solidFill>
                  <a:schemeClr val="tx1"/>
                </a:solidFill>
              </a:rPr>
              <a:t>on a graph using geometry (graph with letters)</a:t>
            </a:r>
          </a:p>
          <a:p>
            <a:pPr algn="l">
              <a:buFont typeface="Arial" pitchFamily="34" charset="0"/>
              <a:buChar char="•"/>
            </a:pPr>
            <a:r>
              <a:rPr lang="en-US" dirty="0" smtClean="0">
                <a:solidFill>
                  <a:schemeClr val="tx1"/>
                </a:solidFill>
              </a:rPr>
              <a:t>Draw the short run equilibrium graphs for a purely competitive firm that </a:t>
            </a:r>
          </a:p>
          <a:p>
            <a:pPr lvl="1" algn="l">
              <a:buFont typeface="Arial" pitchFamily="34" charset="0"/>
              <a:buChar char="•"/>
            </a:pPr>
            <a:r>
              <a:rPr lang="en-US" dirty="0" smtClean="0">
                <a:solidFill>
                  <a:schemeClr val="tx1"/>
                </a:solidFill>
              </a:rPr>
              <a:t> maximizes profit, </a:t>
            </a:r>
          </a:p>
          <a:p>
            <a:pPr lvl="1" algn="l">
              <a:buFont typeface="Arial" pitchFamily="34" charset="0"/>
              <a:buChar char="•"/>
            </a:pPr>
            <a:r>
              <a:rPr lang="en-US" dirty="0" smtClean="0">
                <a:solidFill>
                  <a:schemeClr val="tx1"/>
                </a:solidFill>
              </a:rPr>
              <a:t> minimizes loss, and </a:t>
            </a:r>
          </a:p>
          <a:p>
            <a:pPr lvl="1" algn="l">
              <a:buFont typeface="Arial" pitchFamily="34" charset="0"/>
              <a:buChar char="•"/>
            </a:pPr>
            <a:r>
              <a:rPr lang="en-US" dirty="0" smtClean="0">
                <a:solidFill>
                  <a:schemeClr val="tx1"/>
                </a:solidFill>
              </a:rPr>
              <a:t> shuts down</a:t>
            </a:r>
          </a:p>
          <a:p>
            <a:pPr algn="l">
              <a:buFont typeface="Arial" pitchFamily="34" charset="0"/>
              <a:buChar char="•"/>
            </a:pPr>
            <a:r>
              <a:rPr lang="en-US" dirty="0" smtClean="0">
                <a:solidFill>
                  <a:schemeClr val="tx1"/>
                </a:solidFill>
              </a:rPr>
              <a:t>Find the short run supply curve when given short run cost schedules for a competitive firm.</a:t>
            </a:r>
          </a:p>
        </p:txBody>
      </p:sp>
      <p:sp>
        <p:nvSpPr>
          <p:cNvPr id="5" name="TextBox 4"/>
          <p:cNvSpPr txBox="1"/>
          <p:nvPr/>
        </p:nvSpPr>
        <p:spPr>
          <a:xfrm>
            <a:off x="381000" y="6211669"/>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spTree>
    <p:custDataLst>
      <p:tags r:id="rId1"/>
    </p:custDataLst>
    <p:extLst>
      <p:ext uri="{BB962C8B-B14F-4D97-AF65-F5344CB8AC3E}">
        <p14:creationId xmlns:p14="http://schemas.microsoft.com/office/powerpoint/2010/main" val="3532494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
            <a:ext cx="8458200" cy="5562600"/>
          </a:xfrm>
        </p:spPr>
        <p:txBody>
          <a:bodyPr>
            <a:normAutofit/>
          </a:bodyPr>
          <a:lstStyle/>
          <a:p>
            <a:pPr algn="l"/>
            <a:r>
              <a:rPr lang="en-US" b="1" dirty="0" smtClean="0">
                <a:solidFill>
                  <a:schemeClr val="tx1"/>
                </a:solidFill>
              </a:rPr>
              <a:t>KEY TERMS:</a:t>
            </a:r>
          </a:p>
          <a:p>
            <a:pPr algn="l"/>
            <a:r>
              <a:rPr lang="en-US" dirty="0" smtClean="0">
                <a:solidFill>
                  <a:schemeClr val="tx1"/>
                </a:solidFill>
              </a:rPr>
              <a:t>pure competition, pure monopoly, </a:t>
            </a:r>
            <a:br>
              <a:rPr lang="en-US" dirty="0" smtClean="0">
                <a:solidFill>
                  <a:schemeClr val="tx1"/>
                </a:solidFill>
              </a:rPr>
            </a:br>
            <a:r>
              <a:rPr lang="en-US" dirty="0" smtClean="0">
                <a:solidFill>
                  <a:schemeClr val="tx1"/>
                </a:solidFill>
              </a:rPr>
              <a:t>monopolistic competition, oligopoly, </a:t>
            </a:r>
            <a:br>
              <a:rPr lang="en-US" dirty="0" smtClean="0">
                <a:solidFill>
                  <a:schemeClr val="tx1"/>
                </a:solidFill>
              </a:rPr>
            </a:br>
            <a:r>
              <a:rPr lang="en-US" dirty="0" smtClean="0">
                <a:solidFill>
                  <a:schemeClr val="tx1"/>
                </a:solidFill>
              </a:rPr>
              <a:t>imperfect competition, </a:t>
            </a:r>
            <a:br>
              <a:rPr lang="en-US" dirty="0" smtClean="0">
                <a:solidFill>
                  <a:schemeClr val="tx1"/>
                </a:solidFill>
              </a:rPr>
            </a:br>
            <a:r>
              <a:rPr lang="en-US" dirty="0" smtClean="0">
                <a:solidFill>
                  <a:schemeClr val="tx1"/>
                </a:solidFill>
              </a:rPr>
              <a:t>standardized (homogenous) product, </a:t>
            </a:r>
            <a:br>
              <a:rPr lang="en-US" dirty="0" smtClean="0">
                <a:solidFill>
                  <a:schemeClr val="tx1"/>
                </a:solidFill>
              </a:rPr>
            </a:br>
            <a:r>
              <a:rPr lang="en-US" dirty="0" smtClean="0">
                <a:solidFill>
                  <a:schemeClr val="tx1"/>
                </a:solidFill>
              </a:rPr>
              <a:t>perfectly elastic demand, market power, </a:t>
            </a:r>
            <a:br>
              <a:rPr lang="en-US" dirty="0" smtClean="0">
                <a:solidFill>
                  <a:schemeClr val="tx1"/>
                </a:solidFill>
              </a:rPr>
            </a:br>
            <a:r>
              <a:rPr lang="en-US" dirty="0" smtClean="0">
                <a:solidFill>
                  <a:schemeClr val="tx1"/>
                </a:solidFill>
              </a:rPr>
              <a:t>price taker, average revenue (usually price), marginal revenue, total revenue, </a:t>
            </a:r>
            <a:br>
              <a:rPr lang="en-US" dirty="0" smtClean="0">
                <a:solidFill>
                  <a:schemeClr val="tx1"/>
                </a:solidFill>
              </a:rPr>
            </a:br>
            <a:r>
              <a:rPr lang="en-US" dirty="0" smtClean="0">
                <a:solidFill>
                  <a:schemeClr val="tx1"/>
                </a:solidFill>
              </a:rPr>
              <a:t>MR=MC rule (profit maximization rule), </a:t>
            </a:r>
            <a:br>
              <a:rPr lang="en-US" dirty="0" smtClean="0">
                <a:solidFill>
                  <a:schemeClr val="tx1"/>
                </a:solidFill>
              </a:rPr>
            </a:br>
            <a:r>
              <a:rPr lang="en-US" dirty="0" smtClean="0">
                <a:solidFill>
                  <a:schemeClr val="tx1"/>
                </a:solidFill>
              </a:rPr>
              <a:t>short-run equilibrium, short-run supply curve</a:t>
            </a:r>
            <a:endParaRPr lang="en-US" dirty="0">
              <a:solidFill>
                <a:schemeClr val="tx1"/>
              </a:solidFill>
            </a:endParaRPr>
          </a:p>
        </p:txBody>
      </p:sp>
      <p:sp>
        <p:nvSpPr>
          <p:cNvPr id="5" name="TextBox 4"/>
          <p:cNvSpPr txBox="1"/>
          <p:nvPr/>
        </p:nvSpPr>
        <p:spPr>
          <a:xfrm>
            <a:off x="228600" y="6095999"/>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spTree>
    <p:custDataLst>
      <p:tags r:id="rId1"/>
    </p:custDataLst>
    <p:extLst>
      <p:ext uri="{BB962C8B-B14F-4D97-AF65-F5344CB8AC3E}">
        <p14:creationId xmlns:p14="http://schemas.microsoft.com/office/powerpoint/2010/main" val="1159128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
            <a:ext cx="9144000" cy="585216"/>
          </a:xfrm>
        </p:spPr>
        <p:txBody>
          <a:bodyPr>
            <a:normAutofit/>
          </a:bodyPr>
          <a:lstStyle/>
          <a:p>
            <a:r>
              <a:rPr lang="en-US" sz="3000" b="1" u="sng" dirty="0" smtClean="0"/>
              <a:t>ARE BUSINESSES EFFICIENT? - </a:t>
            </a:r>
            <a:r>
              <a:rPr lang="en-US" sz="3000" b="1" dirty="0" smtClean="0"/>
              <a:t> 4 Product Market Models</a:t>
            </a:r>
            <a:endParaRPr lang="en-US" sz="3000" b="1" dirty="0"/>
          </a:p>
        </p:txBody>
      </p:sp>
      <p:sp>
        <p:nvSpPr>
          <p:cNvPr id="3" name="Subtitle 2"/>
          <p:cNvSpPr>
            <a:spLocks noGrp="1"/>
          </p:cNvSpPr>
          <p:nvPr>
            <p:ph type="subTitle" idx="1"/>
          </p:nvPr>
        </p:nvSpPr>
        <p:spPr>
          <a:xfrm>
            <a:off x="80772" y="1600200"/>
            <a:ext cx="8915400" cy="4191000"/>
          </a:xfrm>
        </p:spPr>
        <p:txBody>
          <a:bodyPr>
            <a:normAutofit lnSpcReduction="10000"/>
          </a:bodyPr>
          <a:lstStyle/>
          <a:p>
            <a:pPr algn="l"/>
            <a:r>
              <a:rPr lang="en-US" sz="3800" u="sng" dirty="0" smtClean="0">
                <a:solidFill>
                  <a:schemeClr val="tx1"/>
                </a:solidFill>
              </a:rPr>
              <a:t>General Outline for Each Model:</a:t>
            </a:r>
            <a:r>
              <a:rPr lang="en-US" sz="3800" dirty="0" smtClean="0">
                <a:solidFill>
                  <a:schemeClr val="tx1"/>
                </a:solidFill>
              </a:rPr>
              <a:t> </a:t>
            </a:r>
          </a:p>
          <a:p>
            <a:pPr algn="l"/>
            <a:r>
              <a:rPr lang="en-US" sz="3800" dirty="0" smtClean="0">
                <a:solidFill>
                  <a:schemeClr val="tx1"/>
                </a:solidFill>
              </a:rPr>
              <a:t>   1. </a:t>
            </a:r>
            <a:r>
              <a:rPr lang="en-US" sz="3800" b="1" u="sng" dirty="0" smtClean="0">
                <a:solidFill>
                  <a:schemeClr val="tx1"/>
                </a:solidFill>
              </a:rPr>
              <a:t>Characteristics and Examples</a:t>
            </a:r>
            <a:r>
              <a:rPr lang="en-US" sz="3800" dirty="0" smtClean="0">
                <a:solidFill>
                  <a:schemeClr val="tx1"/>
                </a:solidFill>
              </a:rPr>
              <a:t/>
            </a:r>
            <a:br>
              <a:rPr lang="en-US" sz="3800" dirty="0" smtClean="0">
                <a:solidFill>
                  <a:schemeClr val="tx1"/>
                </a:solidFill>
              </a:rPr>
            </a:br>
            <a:r>
              <a:rPr lang="en-US" sz="3800" dirty="0" smtClean="0">
                <a:solidFill>
                  <a:schemeClr val="tx1"/>
                </a:solidFill>
              </a:rPr>
              <a:t>   2. Nature of the Demand Curve</a:t>
            </a:r>
            <a:br>
              <a:rPr lang="en-US" sz="3800" dirty="0" smtClean="0">
                <a:solidFill>
                  <a:schemeClr val="tx1"/>
                </a:solidFill>
              </a:rPr>
            </a:br>
            <a:r>
              <a:rPr lang="en-US" sz="3800" dirty="0" smtClean="0">
                <a:solidFill>
                  <a:schemeClr val="tx1"/>
                </a:solidFill>
              </a:rPr>
              <a:t>   3. Short Run Equilibrium (Profit Max.)</a:t>
            </a:r>
            <a:br>
              <a:rPr lang="en-US" sz="3800" dirty="0" smtClean="0">
                <a:solidFill>
                  <a:schemeClr val="tx1"/>
                </a:solidFill>
              </a:rPr>
            </a:br>
            <a:r>
              <a:rPr lang="en-US" sz="3800" dirty="0" smtClean="0">
                <a:solidFill>
                  <a:schemeClr val="tx1"/>
                </a:solidFill>
              </a:rPr>
              <a:t>   4. Long Run Equilibrium and Efficiency</a:t>
            </a:r>
            <a:br>
              <a:rPr lang="en-US" sz="3800" dirty="0" smtClean="0">
                <a:solidFill>
                  <a:schemeClr val="tx1"/>
                </a:solidFill>
              </a:rPr>
            </a:br>
            <a:r>
              <a:rPr lang="en-US" sz="3800" dirty="0" smtClean="0">
                <a:solidFill>
                  <a:schemeClr val="tx1"/>
                </a:solidFill>
              </a:rPr>
              <a:t>       (lesson 8/9b)</a:t>
            </a:r>
            <a:br>
              <a:rPr lang="en-US" sz="3800" dirty="0" smtClean="0">
                <a:solidFill>
                  <a:schemeClr val="tx1"/>
                </a:solidFill>
              </a:rPr>
            </a:br>
            <a:r>
              <a:rPr lang="en-US" sz="3800" dirty="0" smtClean="0">
                <a:solidFill>
                  <a:schemeClr val="tx1"/>
                </a:solidFill>
              </a:rPr>
              <a:t>   5. Other Issues</a:t>
            </a:r>
          </a:p>
          <a:p>
            <a:pPr algn="l"/>
            <a:r>
              <a:rPr lang="en-US" sz="1000" dirty="0" smtClean="0">
                <a:solidFill>
                  <a:schemeClr val="tx1"/>
                </a:solidFill>
              </a:rPr>
              <a:t>  </a:t>
            </a:r>
            <a:endParaRPr lang="en-US" sz="1000" dirty="0">
              <a:solidFill>
                <a:schemeClr val="tx1"/>
              </a:solidFill>
            </a:endParaRPr>
          </a:p>
        </p:txBody>
      </p:sp>
      <p:sp>
        <p:nvSpPr>
          <p:cNvPr id="4" name="TextBox 3"/>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pic>
        <p:nvPicPr>
          <p:cNvPr id="5" name="Picture 2" descr="C:\_001aweb\ecogif\purecomp\modelscontin.jpg"/>
          <p:cNvPicPr>
            <a:picLocks noChangeAspect="1" noChangeArrowheads="1"/>
          </p:cNvPicPr>
          <p:nvPr/>
        </p:nvPicPr>
        <p:blipFill>
          <a:blip r:embed="rId3" cstate="print"/>
          <a:srcRect/>
          <a:stretch>
            <a:fillRect/>
          </a:stretch>
        </p:blipFill>
        <p:spPr bwMode="auto">
          <a:xfrm>
            <a:off x="-11319" y="533400"/>
            <a:ext cx="9144000" cy="914400"/>
          </a:xfrm>
          <a:prstGeom prst="rect">
            <a:avLst/>
          </a:prstGeom>
          <a:noFill/>
        </p:spPr>
      </p:pic>
    </p:spTree>
    <p:custDataLst>
      <p:tags r:id="rId1"/>
    </p:custDataLst>
    <p:extLst>
      <p:ext uri="{BB962C8B-B14F-4D97-AF65-F5344CB8AC3E}">
        <p14:creationId xmlns:p14="http://schemas.microsoft.com/office/powerpoint/2010/main" val="455482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772400" cy="1325562"/>
          </a:xfrm>
        </p:spPr>
        <p:txBody>
          <a:bodyPr>
            <a:normAutofit fontScale="90000"/>
          </a:bodyPr>
          <a:lstStyle/>
          <a:p>
            <a:pPr algn="l"/>
            <a:r>
              <a:rPr lang="en-US" b="1" dirty="0" smtClean="0"/>
              <a:t>1. Pure Competition is an industry structure in which:</a:t>
            </a:r>
            <a:endParaRPr lang="en-US" b="1" dirty="0"/>
          </a:p>
        </p:txBody>
      </p:sp>
      <p:sp>
        <p:nvSpPr>
          <p:cNvPr id="3" name="TPAnswers"/>
          <p:cNvSpPr>
            <a:spLocks noGrp="1"/>
          </p:cNvSpPr>
          <p:nvPr>
            <p:ph type="body" idx="1"/>
            <p:custDataLst>
              <p:tags r:id="rId2"/>
            </p:custDataLst>
          </p:nvPr>
        </p:nvSpPr>
        <p:spPr>
          <a:xfrm>
            <a:off x="457200" y="1600200"/>
            <a:ext cx="8458200" cy="4038601"/>
          </a:xfrm>
        </p:spPr>
        <p:txBody>
          <a:bodyPr>
            <a:normAutofit/>
          </a:bodyPr>
          <a:lstStyle/>
          <a:p>
            <a:pPr marL="514350" indent="-514350">
              <a:buFont typeface="Arial" pitchFamily="34" charset="0"/>
              <a:buAutoNum type="arabicPeriod"/>
            </a:pPr>
            <a:r>
              <a:rPr lang="en-US" dirty="0" smtClean="0"/>
              <a:t>All firms sell an identical (standardized) product</a:t>
            </a:r>
          </a:p>
          <a:p>
            <a:pPr marL="514350" indent="-514350">
              <a:buFont typeface="Arial" pitchFamily="34" charset="0"/>
              <a:buAutoNum type="arabicPeriod"/>
            </a:pPr>
            <a:r>
              <a:rPr lang="en-US" dirty="0" smtClean="0"/>
              <a:t>Each firm reacts to what the others do (mutual interdependence)</a:t>
            </a:r>
          </a:p>
          <a:p>
            <a:pPr marL="514350" indent="-514350">
              <a:buFont typeface="Arial" pitchFamily="34" charset="0"/>
              <a:buAutoNum type="arabicPeriod"/>
            </a:pPr>
            <a:r>
              <a:rPr lang="en-US" dirty="0" smtClean="0"/>
              <a:t>Each firm tries to gain market power by product differentiation</a:t>
            </a:r>
          </a:p>
          <a:p>
            <a:pPr marL="514350" indent="-514350">
              <a:buFont typeface="Arial" pitchFamily="34" charset="0"/>
              <a:buAutoNum type="arabicPeriod"/>
            </a:pPr>
            <a:r>
              <a:rPr lang="en-US" dirty="0" smtClean="0"/>
              <a:t>The market has significant barriers to entry</a:t>
            </a:r>
            <a:endParaRPr lang="en-US" dirty="0"/>
          </a:p>
        </p:txBody>
      </p:sp>
    </p:spTree>
    <p:custDataLst>
      <p:tags r:id="rId1"/>
    </p:custDataLst>
    <p:extLst>
      <p:ext uri="{BB962C8B-B14F-4D97-AF65-F5344CB8AC3E}">
        <p14:creationId xmlns:p14="http://schemas.microsoft.com/office/powerpoint/2010/main" val="386590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772400" cy="1325562"/>
          </a:xfrm>
        </p:spPr>
        <p:txBody>
          <a:bodyPr>
            <a:normAutofit fontScale="90000"/>
          </a:bodyPr>
          <a:lstStyle/>
          <a:p>
            <a:pPr algn="l"/>
            <a:r>
              <a:rPr lang="en-US" b="1" dirty="0" smtClean="0">
                <a:solidFill>
                  <a:srgbClr val="0070C0"/>
                </a:solidFill>
              </a:rPr>
              <a:t>1. Pure Competition is an industry structure in which:</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00200"/>
            <a:ext cx="8458200" cy="4038601"/>
          </a:xfrm>
        </p:spPr>
        <p:txBody>
          <a:bodyPr>
            <a:normAutofit/>
          </a:bodyPr>
          <a:lstStyle/>
          <a:p>
            <a:pPr marL="514350" indent="-514350">
              <a:buFont typeface="Arial" pitchFamily="34" charset="0"/>
              <a:buAutoNum type="arabicPeriod"/>
            </a:pPr>
            <a:r>
              <a:rPr lang="en-US" dirty="0" smtClean="0"/>
              <a:t>All firms sell an identical (standardized) product</a:t>
            </a:r>
          </a:p>
          <a:p>
            <a:pPr marL="514350" indent="-514350">
              <a:buFont typeface="Arial" pitchFamily="34" charset="0"/>
              <a:buAutoNum type="arabicPeriod"/>
            </a:pPr>
            <a:r>
              <a:rPr lang="en-US" dirty="0" smtClean="0"/>
              <a:t>Each firm reacts to what the others do (mutual interdependence)</a:t>
            </a:r>
          </a:p>
          <a:p>
            <a:pPr marL="514350" indent="-514350">
              <a:buFont typeface="Arial" pitchFamily="34" charset="0"/>
              <a:buAutoNum type="arabicPeriod"/>
            </a:pPr>
            <a:r>
              <a:rPr lang="en-US" dirty="0" smtClean="0"/>
              <a:t>Each firm tries to gain market power by product differentiation</a:t>
            </a:r>
          </a:p>
          <a:p>
            <a:pPr marL="514350" indent="-514350">
              <a:buFont typeface="Arial" pitchFamily="34" charset="0"/>
              <a:buAutoNum type="arabicPeriod"/>
            </a:pPr>
            <a:r>
              <a:rPr lang="en-US" dirty="0" smtClean="0"/>
              <a:t>The market has significant barriers to entry</a:t>
            </a:r>
            <a:endParaRPr lang="en-US" dirty="0"/>
          </a:p>
        </p:txBody>
      </p:sp>
      <p:sp>
        <p:nvSpPr>
          <p:cNvPr id="5" name="CorShape1"/>
          <p:cNvSpPr/>
          <p:nvPr>
            <p:custDataLst>
              <p:tags r:id="rId3"/>
            </p:custDataLst>
          </p:nvPr>
        </p:nvSpPr>
        <p:spPr>
          <a:xfrm rot="10800000">
            <a:off x="0" y="1610027"/>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325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762000"/>
          </a:xfrm>
        </p:spPr>
        <p:txBody>
          <a:bodyPr>
            <a:normAutofit/>
          </a:bodyPr>
          <a:lstStyle/>
          <a:p>
            <a:r>
              <a:rPr lang="en-US" b="1" dirty="0" smtClean="0"/>
              <a:t>ARE BUSINESSES EFFICIENT?</a:t>
            </a:r>
            <a:endParaRPr lang="en-US" b="1" dirty="0"/>
          </a:p>
        </p:txBody>
      </p:sp>
      <p:sp>
        <p:nvSpPr>
          <p:cNvPr id="3" name="Subtitle 2"/>
          <p:cNvSpPr>
            <a:spLocks noGrp="1"/>
          </p:cNvSpPr>
          <p:nvPr>
            <p:ph type="subTitle" idx="1"/>
          </p:nvPr>
        </p:nvSpPr>
        <p:spPr>
          <a:xfrm>
            <a:off x="685800" y="1600200"/>
            <a:ext cx="8001000" cy="4648200"/>
          </a:xfrm>
        </p:spPr>
        <p:txBody>
          <a:bodyPr>
            <a:normAutofit/>
          </a:bodyPr>
          <a:lstStyle/>
          <a:p>
            <a:pPr lvl="1" algn="l">
              <a:buFont typeface="Arial" pitchFamily="34" charset="0"/>
              <a:buChar char="•"/>
            </a:pPr>
            <a:r>
              <a:rPr lang="en-US" sz="3600" dirty="0" smtClean="0">
                <a:solidFill>
                  <a:schemeClr val="tx1"/>
                </a:solidFill>
              </a:rPr>
              <a:t>Four Product Market Models</a:t>
            </a:r>
          </a:p>
          <a:p>
            <a:pPr lvl="1" algn="l">
              <a:buFont typeface="Arial" pitchFamily="34" charset="0"/>
              <a:buChar char="•"/>
            </a:pPr>
            <a:r>
              <a:rPr lang="en-US" sz="3600" dirty="0" smtClean="0">
                <a:solidFill>
                  <a:schemeClr val="tx1"/>
                </a:solidFill>
              </a:rPr>
              <a:t>Pure Competition</a:t>
            </a:r>
          </a:p>
          <a:p>
            <a:pPr lvl="2" algn="l">
              <a:buFont typeface="Arial" pitchFamily="34" charset="0"/>
              <a:buChar char="•"/>
            </a:pPr>
            <a:r>
              <a:rPr lang="en-US" sz="3200" dirty="0" smtClean="0">
                <a:solidFill>
                  <a:schemeClr val="tx1"/>
                </a:solidFill>
              </a:rPr>
              <a:t>Characteristics and Examples</a:t>
            </a:r>
          </a:p>
          <a:p>
            <a:pPr lvl="2" algn="l">
              <a:buFont typeface="Arial" pitchFamily="34" charset="0"/>
              <a:buChar char="•"/>
            </a:pPr>
            <a:r>
              <a:rPr lang="en-US" sz="3200" dirty="0" smtClean="0">
                <a:solidFill>
                  <a:schemeClr val="tx1"/>
                </a:solidFill>
              </a:rPr>
              <a:t>Short Run Equilibrium</a:t>
            </a:r>
          </a:p>
          <a:p>
            <a:pPr lvl="3" algn="l">
              <a:buFont typeface="Arial" pitchFamily="34" charset="0"/>
              <a:buChar char="•"/>
            </a:pPr>
            <a:r>
              <a:rPr lang="en-US" sz="2800" dirty="0" smtClean="0">
                <a:solidFill>
                  <a:schemeClr val="tx1"/>
                </a:solidFill>
              </a:rPr>
              <a:t>Profit maximizing case</a:t>
            </a:r>
          </a:p>
          <a:p>
            <a:pPr lvl="3" algn="l">
              <a:buFont typeface="Arial" pitchFamily="34" charset="0"/>
              <a:buChar char="•"/>
            </a:pPr>
            <a:r>
              <a:rPr lang="en-US" sz="2800" dirty="0" smtClean="0">
                <a:solidFill>
                  <a:schemeClr val="tx1"/>
                </a:solidFill>
              </a:rPr>
              <a:t>Loss minimizing case</a:t>
            </a:r>
          </a:p>
          <a:p>
            <a:pPr lvl="3" algn="l">
              <a:buFont typeface="Arial" pitchFamily="34" charset="0"/>
              <a:buChar char="•"/>
            </a:pPr>
            <a:r>
              <a:rPr lang="en-US" sz="2800" dirty="0" smtClean="0">
                <a:solidFill>
                  <a:schemeClr val="tx1"/>
                </a:solidFill>
              </a:rPr>
              <a:t>Shut down case</a:t>
            </a:r>
          </a:p>
        </p:txBody>
      </p:sp>
      <p:sp>
        <p:nvSpPr>
          <p:cNvPr id="4" name="TextBox 3"/>
          <p:cNvSpPr txBox="1"/>
          <p:nvPr/>
        </p:nvSpPr>
        <p:spPr>
          <a:xfrm>
            <a:off x="228600" y="761999"/>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spTree>
    <p:custDataLst>
      <p:tags r:id="rId1"/>
    </p:custDataLst>
    <p:extLst>
      <p:ext uri="{BB962C8B-B14F-4D97-AF65-F5344CB8AC3E}">
        <p14:creationId xmlns:p14="http://schemas.microsoft.com/office/powerpoint/2010/main" val="3393843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6019800" cy="2209800"/>
          </a:xfrm>
        </p:spPr>
        <p:txBody>
          <a:bodyPr>
            <a:normAutofit fontScale="90000"/>
          </a:bodyPr>
          <a:lstStyle/>
          <a:p>
            <a:pPr algn="l"/>
            <a:r>
              <a:rPr lang="en-US" b="1" dirty="0" smtClean="0"/>
              <a:t>2. Which of the following is not an assumption (characteristic) of perfectly competitive markets?</a:t>
            </a:r>
            <a:endParaRPr lang="en-US" b="1" dirty="0"/>
          </a:p>
        </p:txBody>
      </p:sp>
      <p:sp>
        <p:nvSpPr>
          <p:cNvPr id="3" name="TPAnswers"/>
          <p:cNvSpPr>
            <a:spLocks noGrp="1"/>
          </p:cNvSpPr>
          <p:nvPr>
            <p:ph type="body" idx="1"/>
            <p:custDataLst>
              <p:tags r:id="rId2"/>
            </p:custDataLst>
          </p:nvPr>
        </p:nvSpPr>
        <p:spPr>
          <a:xfrm>
            <a:off x="457200" y="2971800"/>
            <a:ext cx="8229600" cy="3154363"/>
          </a:xfrm>
        </p:spPr>
        <p:txBody>
          <a:bodyPr>
            <a:normAutofit/>
          </a:bodyPr>
          <a:lstStyle/>
          <a:p>
            <a:pPr marL="514350" indent="-514350">
              <a:buFont typeface="Arial" pitchFamily="34" charset="0"/>
              <a:buAutoNum type="arabicPeriod"/>
            </a:pPr>
            <a:r>
              <a:rPr lang="en-US" dirty="0" smtClean="0"/>
              <a:t>Barriers to entry</a:t>
            </a:r>
          </a:p>
          <a:p>
            <a:pPr marL="514350" indent="-514350">
              <a:buFont typeface="Arial" pitchFamily="34" charset="0"/>
              <a:buAutoNum type="arabicPeriod"/>
            </a:pPr>
            <a:r>
              <a:rPr lang="en-US" dirty="0" smtClean="0"/>
              <a:t>Standardized (homogeneous) products</a:t>
            </a:r>
          </a:p>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Firms face a horizontal demand (perfectly elastic)</a:t>
            </a:r>
            <a:endParaRPr lang="en-US" dirty="0"/>
          </a:p>
        </p:txBody>
      </p:sp>
    </p:spTree>
    <p:custDataLst>
      <p:tags r:id="rId1"/>
    </p:custDataLst>
    <p:extLst>
      <p:ext uri="{BB962C8B-B14F-4D97-AF65-F5344CB8AC3E}">
        <p14:creationId xmlns:p14="http://schemas.microsoft.com/office/powerpoint/2010/main" val="2082321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6019800" cy="2209800"/>
          </a:xfrm>
        </p:spPr>
        <p:txBody>
          <a:bodyPr>
            <a:normAutofit fontScale="90000"/>
          </a:bodyPr>
          <a:lstStyle/>
          <a:p>
            <a:pPr algn="l"/>
            <a:r>
              <a:rPr lang="en-US" b="1" dirty="0" smtClean="0">
                <a:solidFill>
                  <a:srgbClr val="0070C0"/>
                </a:solidFill>
              </a:rPr>
              <a:t>2. Which of the following is not an assumption (characteristic) of perfectly competitive markets?</a:t>
            </a:r>
            <a:endParaRPr lang="en-US" b="1" dirty="0">
              <a:solidFill>
                <a:srgbClr val="0070C0"/>
              </a:solidFill>
            </a:endParaRPr>
          </a:p>
        </p:txBody>
      </p:sp>
      <p:sp>
        <p:nvSpPr>
          <p:cNvPr id="6" name="CorShape1"/>
          <p:cNvSpPr/>
          <p:nvPr>
            <p:custDataLst>
              <p:tags r:id="rId2"/>
            </p:custDataLst>
          </p:nvPr>
        </p:nvSpPr>
        <p:spPr>
          <a:xfrm rot="10800000">
            <a:off x="152400" y="3124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8229600" cy="3154363"/>
          </a:xfrm>
        </p:spPr>
        <p:txBody>
          <a:bodyPr>
            <a:normAutofit/>
          </a:bodyPr>
          <a:lstStyle/>
          <a:p>
            <a:pPr marL="514350" indent="-514350">
              <a:buFont typeface="Arial" pitchFamily="34" charset="0"/>
              <a:buAutoNum type="arabicPeriod"/>
            </a:pPr>
            <a:r>
              <a:rPr lang="en-US" dirty="0" smtClean="0"/>
              <a:t>Barriers to entry</a:t>
            </a:r>
          </a:p>
          <a:p>
            <a:pPr marL="514350" indent="-514350">
              <a:buFont typeface="Arial" pitchFamily="34" charset="0"/>
              <a:buAutoNum type="arabicPeriod"/>
            </a:pPr>
            <a:r>
              <a:rPr lang="en-US" dirty="0" smtClean="0"/>
              <a:t>Standardized (homogeneous) products</a:t>
            </a:r>
          </a:p>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Firms face a horizontal demand (perfectly elastic)</a:t>
            </a:r>
            <a:endParaRPr lang="en-US" dirty="0"/>
          </a:p>
        </p:txBody>
      </p:sp>
    </p:spTree>
    <p:custDataLst>
      <p:tags r:id="rId1"/>
    </p:custDataLst>
    <p:extLst>
      <p:ext uri="{BB962C8B-B14F-4D97-AF65-F5344CB8AC3E}">
        <p14:creationId xmlns:p14="http://schemas.microsoft.com/office/powerpoint/2010/main" val="43712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apcchartext.jpg"/>
          <p:cNvPicPr>
            <a:picLocks noChangeAspect="1"/>
          </p:cNvPicPr>
          <p:nvPr/>
        </p:nvPicPr>
        <p:blipFill>
          <a:blip r:embed="rId3" cstate="print"/>
          <a:stretch>
            <a:fillRect/>
          </a:stretch>
        </p:blipFill>
        <p:spPr>
          <a:xfrm>
            <a:off x="1143000" y="152400"/>
            <a:ext cx="6646729" cy="6096000"/>
          </a:xfrm>
          <a:prstGeom prst="rect">
            <a:avLst/>
          </a:prstGeom>
        </p:spPr>
      </p:pic>
    </p:spTree>
    <p:custDataLst>
      <p:tags r:id="rId1"/>
    </p:custDataLst>
    <p:extLst>
      <p:ext uri="{BB962C8B-B14F-4D97-AF65-F5344CB8AC3E}">
        <p14:creationId xmlns:p14="http://schemas.microsoft.com/office/powerpoint/2010/main" val="2038529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
            <a:ext cx="9144000" cy="585216"/>
          </a:xfrm>
        </p:spPr>
        <p:txBody>
          <a:bodyPr>
            <a:normAutofit/>
          </a:bodyPr>
          <a:lstStyle/>
          <a:p>
            <a:r>
              <a:rPr lang="en-US" sz="3000" b="1" u="sng" dirty="0" smtClean="0"/>
              <a:t>ARE BUSINESSES EFFICIENT? - </a:t>
            </a:r>
            <a:r>
              <a:rPr lang="en-US" sz="3000" b="1" dirty="0" smtClean="0"/>
              <a:t> 4 Product Market Models</a:t>
            </a:r>
            <a:endParaRPr lang="en-US" sz="3000" b="1" dirty="0"/>
          </a:p>
        </p:txBody>
      </p:sp>
      <p:sp>
        <p:nvSpPr>
          <p:cNvPr id="3" name="Subtitle 2"/>
          <p:cNvSpPr>
            <a:spLocks noGrp="1"/>
          </p:cNvSpPr>
          <p:nvPr>
            <p:ph type="subTitle" idx="1"/>
          </p:nvPr>
        </p:nvSpPr>
        <p:spPr>
          <a:xfrm>
            <a:off x="80772" y="1600200"/>
            <a:ext cx="8915400" cy="4191000"/>
          </a:xfrm>
        </p:spPr>
        <p:txBody>
          <a:bodyPr>
            <a:normAutofit lnSpcReduction="10000"/>
          </a:bodyPr>
          <a:lstStyle/>
          <a:p>
            <a:pPr algn="l"/>
            <a:r>
              <a:rPr lang="en-US" sz="3800" u="sng" dirty="0" smtClean="0">
                <a:solidFill>
                  <a:schemeClr val="tx1"/>
                </a:solidFill>
              </a:rPr>
              <a:t>General Outline for Each Model:</a:t>
            </a:r>
            <a:r>
              <a:rPr lang="en-US" sz="3800" dirty="0" smtClean="0">
                <a:solidFill>
                  <a:schemeClr val="tx1"/>
                </a:solidFill>
              </a:rPr>
              <a:t> </a:t>
            </a:r>
          </a:p>
          <a:p>
            <a:pPr algn="l"/>
            <a:r>
              <a:rPr lang="en-US" sz="3800" dirty="0" smtClean="0">
                <a:solidFill>
                  <a:schemeClr val="tx1"/>
                </a:solidFill>
              </a:rPr>
              <a:t>   1. Characteristics and Examples</a:t>
            </a:r>
            <a:br>
              <a:rPr lang="en-US" sz="3800" dirty="0" smtClean="0">
                <a:solidFill>
                  <a:schemeClr val="tx1"/>
                </a:solidFill>
              </a:rPr>
            </a:br>
            <a:r>
              <a:rPr lang="en-US" sz="3800" dirty="0" smtClean="0">
                <a:solidFill>
                  <a:schemeClr val="tx1"/>
                </a:solidFill>
              </a:rPr>
              <a:t>   2. </a:t>
            </a:r>
            <a:r>
              <a:rPr lang="en-US" sz="3800" b="1" u="sng" dirty="0" smtClean="0">
                <a:solidFill>
                  <a:schemeClr val="tx1"/>
                </a:solidFill>
              </a:rPr>
              <a:t>Nature of the Demand Curve</a:t>
            </a:r>
            <a:r>
              <a:rPr lang="en-US" sz="3800" dirty="0" smtClean="0">
                <a:solidFill>
                  <a:schemeClr val="tx1"/>
                </a:solidFill>
              </a:rPr>
              <a:t/>
            </a:r>
            <a:br>
              <a:rPr lang="en-US" sz="3800" dirty="0" smtClean="0">
                <a:solidFill>
                  <a:schemeClr val="tx1"/>
                </a:solidFill>
              </a:rPr>
            </a:br>
            <a:r>
              <a:rPr lang="en-US" sz="3800" dirty="0" smtClean="0">
                <a:solidFill>
                  <a:schemeClr val="tx1"/>
                </a:solidFill>
              </a:rPr>
              <a:t>   3. Short Run Equilibrium (Profit Max.)</a:t>
            </a:r>
            <a:br>
              <a:rPr lang="en-US" sz="3800" dirty="0" smtClean="0">
                <a:solidFill>
                  <a:schemeClr val="tx1"/>
                </a:solidFill>
              </a:rPr>
            </a:br>
            <a:r>
              <a:rPr lang="en-US" sz="3800" dirty="0" smtClean="0">
                <a:solidFill>
                  <a:schemeClr val="tx1"/>
                </a:solidFill>
              </a:rPr>
              <a:t>   4. Long Run Equilibrium and Efficiency</a:t>
            </a:r>
            <a:br>
              <a:rPr lang="en-US" sz="3800" dirty="0" smtClean="0">
                <a:solidFill>
                  <a:schemeClr val="tx1"/>
                </a:solidFill>
              </a:rPr>
            </a:br>
            <a:r>
              <a:rPr lang="en-US" sz="3800" dirty="0" smtClean="0">
                <a:solidFill>
                  <a:schemeClr val="tx1"/>
                </a:solidFill>
              </a:rPr>
              <a:t>       (lesson 8/9b)</a:t>
            </a:r>
            <a:br>
              <a:rPr lang="en-US" sz="3800" dirty="0" smtClean="0">
                <a:solidFill>
                  <a:schemeClr val="tx1"/>
                </a:solidFill>
              </a:rPr>
            </a:br>
            <a:r>
              <a:rPr lang="en-US" sz="3800" dirty="0" smtClean="0">
                <a:solidFill>
                  <a:schemeClr val="tx1"/>
                </a:solidFill>
              </a:rPr>
              <a:t>   5. Other Issues</a:t>
            </a:r>
          </a:p>
          <a:p>
            <a:pPr algn="l"/>
            <a:r>
              <a:rPr lang="en-US" sz="1000" dirty="0" smtClean="0">
                <a:solidFill>
                  <a:schemeClr val="tx1"/>
                </a:solidFill>
              </a:rPr>
              <a:t>  </a:t>
            </a:r>
            <a:endParaRPr lang="en-US" sz="1000" dirty="0">
              <a:solidFill>
                <a:schemeClr val="tx1"/>
              </a:solidFill>
            </a:endParaRPr>
          </a:p>
        </p:txBody>
      </p:sp>
      <p:sp>
        <p:nvSpPr>
          <p:cNvPr id="4" name="TextBox 3"/>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pic>
        <p:nvPicPr>
          <p:cNvPr id="5" name="Picture 2" descr="C:\_001aweb\ecogif\purecomp\modelscontin.jpg"/>
          <p:cNvPicPr>
            <a:picLocks noChangeAspect="1" noChangeArrowheads="1"/>
          </p:cNvPicPr>
          <p:nvPr/>
        </p:nvPicPr>
        <p:blipFill>
          <a:blip r:embed="rId3" cstate="print"/>
          <a:srcRect/>
          <a:stretch>
            <a:fillRect/>
          </a:stretch>
        </p:blipFill>
        <p:spPr bwMode="auto">
          <a:xfrm>
            <a:off x="-11319" y="533400"/>
            <a:ext cx="9144000" cy="914400"/>
          </a:xfrm>
          <a:prstGeom prst="rect">
            <a:avLst/>
          </a:prstGeom>
          <a:noFill/>
        </p:spPr>
      </p:pic>
    </p:spTree>
    <p:custDataLst>
      <p:tags r:id="rId1"/>
    </p:custDataLst>
    <p:extLst>
      <p:ext uri="{BB962C8B-B14F-4D97-AF65-F5344CB8AC3E}">
        <p14:creationId xmlns:p14="http://schemas.microsoft.com/office/powerpoint/2010/main" val="942806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324600" cy="1477962"/>
          </a:xfrm>
        </p:spPr>
        <p:txBody>
          <a:bodyPr>
            <a:normAutofit/>
          </a:bodyPr>
          <a:lstStyle/>
          <a:p>
            <a:pPr algn="l"/>
            <a:r>
              <a:rPr lang="en-US" b="1" dirty="0" smtClean="0"/>
              <a:t>3. For purely competitive </a:t>
            </a:r>
            <a:r>
              <a:rPr lang="en-US" b="1" dirty="0" smtClean="0"/>
              <a:t>firms, Demand is:</a:t>
            </a:r>
            <a:endParaRPr lang="en-US" b="1" dirty="0"/>
          </a:p>
        </p:txBody>
      </p:sp>
      <p:sp>
        <p:nvSpPr>
          <p:cNvPr id="11" name="Rectangle 10"/>
          <p:cNvSpPr/>
          <p:nvPr/>
        </p:nvSpPr>
        <p:spPr>
          <a:xfrm>
            <a:off x="4453217" y="3244334"/>
            <a:ext cx="237566" cy="369332"/>
          </a:xfrm>
          <a:prstGeom prst="rect">
            <a:avLst/>
          </a:prstGeom>
        </p:spPr>
        <p:txBody>
          <a:bodyPr wrap="none">
            <a:spAutoFit/>
          </a:bodyPr>
          <a:lstStyle/>
          <a:p>
            <a:r>
              <a:rPr lang="en-US" dirty="0" smtClean="0"/>
              <a:t> </a:t>
            </a:r>
            <a:endParaRPr lang="en-US" dirty="0"/>
          </a:p>
        </p:txBody>
      </p:sp>
      <p:sp>
        <p:nvSpPr>
          <p:cNvPr id="3" name="TPAnswers"/>
          <p:cNvSpPr>
            <a:spLocks noGrp="1"/>
          </p:cNvSpPr>
          <p:nvPr>
            <p:ph type="body" idx="1"/>
            <p:custDataLst>
              <p:tags r:id="rId2"/>
            </p:custDataLst>
          </p:nvPr>
        </p:nvSpPr>
        <p:spPr>
          <a:xfrm>
            <a:off x="381000" y="1960284"/>
            <a:ext cx="8229600" cy="3306763"/>
          </a:xfrm>
        </p:spPr>
        <p:txBody>
          <a:bodyPr>
            <a:noAutofit/>
          </a:bodyPr>
          <a:lstStyle/>
          <a:p>
            <a:pPr marL="514350" indent="-514350">
              <a:buFont typeface="Arial" pitchFamily="34" charset="0"/>
              <a:buAutoNum type="arabicPeriod"/>
            </a:pPr>
            <a:r>
              <a:rPr lang="en-US" dirty="0" smtClean="0"/>
              <a:t>Downward </a:t>
            </a:r>
            <a:r>
              <a:rPr lang="en-US" dirty="0"/>
              <a:t>sloping and elastic </a:t>
            </a:r>
            <a:endParaRPr lang="en-US" dirty="0" smtClean="0"/>
          </a:p>
          <a:p>
            <a:pPr marL="514350" indent="-514350">
              <a:buFont typeface="Arial" pitchFamily="34" charset="0"/>
              <a:buAutoNum type="arabicPeriod"/>
            </a:pPr>
            <a:r>
              <a:rPr lang="en-US" dirty="0" smtClean="0"/>
              <a:t>Downward </a:t>
            </a:r>
            <a:r>
              <a:rPr lang="en-US" dirty="0"/>
              <a:t>sloping and </a:t>
            </a:r>
            <a:r>
              <a:rPr lang="en-US" dirty="0" smtClean="0"/>
              <a:t>inelastic</a:t>
            </a:r>
          </a:p>
          <a:p>
            <a:pPr marL="514350" indent="-514350">
              <a:buFont typeface="Arial" pitchFamily="34" charset="0"/>
              <a:buAutoNum type="arabicPeriod"/>
            </a:pPr>
            <a:r>
              <a:rPr lang="en-US" dirty="0" smtClean="0"/>
              <a:t>Horizontal </a:t>
            </a:r>
            <a:r>
              <a:rPr lang="en-US" dirty="0"/>
              <a:t>and perfectly price elastic	 </a:t>
            </a:r>
            <a:endParaRPr lang="en-US" dirty="0" smtClean="0"/>
          </a:p>
          <a:p>
            <a:pPr marL="514350" indent="-514350">
              <a:buFont typeface="Arial" pitchFamily="34" charset="0"/>
              <a:buAutoNum type="arabicPeriod"/>
            </a:pPr>
            <a:r>
              <a:rPr lang="en-US" dirty="0" smtClean="0"/>
              <a:t>Upward sloping and perfectly price elastic</a:t>
            </a:r>
            <a:endParaRPr lang="en-US" dirty="0"/>
          </a:p>
        </p:txBody>
      </p:sp>
    </p:spTree>
    <p:custDataLst>
      <p:tags r:id="rId1"/>
    </p:custDataLst>
    <p:extLst>
      <p:ext uri="{BB962C8B-B14F-4D97-AF65-F5344CB8AC3E}">
        <p14:creationId xmlns:p14="http://schemas.microsoft.com/office/powerpoint/2010/main" val="3303715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324600" cy="1477962"/>
          </a:xfrm>
        </p:spPr>
        <p:txBody>
          <a:bodyPr>
            <a:normAutofit/>
          </a:bodyPr>
          <a:lstStyle/>
          <a:p>
            <a:pPr algn="l"/>
            <a:r>
              <a:rPr lang="en-US" b="1" dirty="0" smtClean="0">
                <a:solidFill>
                  <a:srgbClr val="0070C0"/>
                </a:solidFill>
              </a:rPr>
              <a:t>3. For purely competitive </a:t>
            </a:r>
            <a:r>
              <a:rPr lang="en-US" b="1" dirty="0" smtClean="0">
                <a:solidFill>
                  <a:srgbClr val="0070C0"/>
                </a:solidFill>
              </a:rPr>
              <a:t>firms, Demand is:</a:t>
            </a:r>
            <a:endParaRPr lang="en-US" b="1" dirty="0">
              <a:solidFill>
                <a:srgbClr val="0070C0"/>
              </a:solidFill>
            </a:endParaRPr>
          </a:p>
        </p:txBody>
      </p:sp>
      <p:sp>
        <p:nvSpPr>
          <p:cNvPr id="11" name="Rectangle 10"/>
          <p:cNvSpPr/>
          <p:nvPr/>
        </p:nvSpPr>
        <p:spPr>
          <a:xfrm>
            <a:off x="4453217" y="3244334"/>
            <a:ext cx="237566" cy="369332"/>
          </a:xfrm>
          <a:prstGeom prst="rect">
            <a:avLst/>
          </a:prstGeom>
        </p:spPr>
        <p:txBody>
          <a:bodyPr wrap="none">
            <a:spAutoFit/>
          </a:bodyPr>
          <a:lstStyle/>
          <a:p>
            <a:r>
              <a:rPr lang="en-US" dirty="0" smtClean="0"/>
              <a:t> </a:t>
            </a:r>
            <a:endParaRPr lang="en-US" dirty="0"/>
          </a:p>
        </p:txBody>
      </p:sp>
      <p:sp>
        <p:nvSpPr>
          <p:cNvPr id="14" name="CorShape1"/>
          <p:cNvSpPr/>
          <p:nvPr>
            <p:custDataLst>
              <p:tags r:id="rId2"/>
            </p:custDataLst>
          </p:nvPr>
        </p:nvSpPr>
        <p:spPr>
          <a:xfrm rot="10800000">
            <a:off x="96520" y="31974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960284"/>
            <a:ext cx="7772400" cy="3306763"/>
          </a:xfrm>
        </p:spPr>
        <p:txBody>
          <a:bodyPr>
            <a:noAutofit/>
          </a:bodyPr>
          <a:lstStyle/>
          <a:p>
            <a:pPr marL="514350" indent="-514350">
              <a:buFont typeface="Arial" pitchFamily="34" charset="0"/>
              <a:buAutoNum type="arabicPeriod"/>
            </a:pPr>
            <a:r>
              <a:rPr lang="en-US" dirty="0" smtClean="0"/>
              <a:t>Downward sloping and elastic </a:t>
            </a:r>
            <a:endParaRPr lang="en-US" dirty="0"/>
          </a:p>
          <a:p>
            <a:pPr marL="514350" indent="-514350">
              <a:buFont typeface="Arial" pitchFamily="34" charset="0"/>
              <a:buAutoNum type="arabicPeriod"/>
            </a:pPr>
            <a:r>
              <a:rPr lang="en-US" dirty="0" smtClean="0"/>
              <a:t>Downward sloping and inelastic</a:t>
            </a:r>
            <a:endParaRPr lang="en-US" dirty="0"/>
          </a:p>
          <a:p>
            <a:pPr marL="514350" indent="-514350">
              <a:buFont typeface="Arial" pitchFamily="34" charset="0"/>
              <a:buAutoNum type="arabicPeriod"/>
            </a:pPr>
            <a:r>
              <a:rPr lang="en-US" dirty="0" smtClean="0"/>
              <a:t>Horizontal and perfectly price elastic</a:t>
            </a:r>
          </a:p>
          <a:p>
            <a:pPr marL="514350" indent="-514350">
              <a:buFont typeface="Arial" pitchFamily="34" charset="0"/>
              <a:buAutoNum type="arabicPeriod"/>
            </a:pPr>
            <a:r>
              <a:rPr lang="en-US" dirty="0" smtClean="0"/>
              <a:t>Upward sloping and perfectly price elastic</a:t>
            </a:r>
            <a:endParaRPr lang="en-US" dirty="0"/>
          </a:p>
        </p:txBody>
      </p:sp>
    </p:spTree>
    <p:custDataLst>
      <p:tags r:id="rId1"/>
    </p:custDataLst>
    <p:extLst>
      <p:ext uri="{BB962C8B-B14F-4D97-AF65-F5344CB8AC3E}">
        <p14:creationId xmlns:p14="http://schemas.microsoft.com/office/powerpoint/2010/main" val="32403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324600" cy="1477962"/>
          </a:xfrm>
        </p:spPr>
        <p:txBody>
          <a:bodyPr>
            <a:normAutofit/>
          </a:bodyPr>
          <a:lstStyle/>
          <a:p>
            <a:pPr algn="l"/>
            <a:r>
              <a:rPr lang="en-US" b="1" dirty="0" smtClean="0"/>
              <a:t>4. </a:t>
            </a:r>
            <a:r>
              <a:rPr lang="en-US" b="1" dirty="0" smtClean="0"/>
              <a:t>For purely competitive firms:</a:t>
            </a:r>
            <a:endParaRPr lang="en-US" b="1" dirty="0"/>
          </a:p>
        </p:txBody>
      </p:sp>
      <p:sp>
        <p:nvSpPr>
          <p:cNvPr id="11" name="Rectangle 10"/>
          <p:cNvSpPr/>
          <p:nvPr/>
        </p:nvSpPr>
        <p:spPr>
          <a:xfrm>
            <a:off x="4453217" y="3244334"/>
            <a:ext cx="237566" cy="369332"/>
          </a:xfrm>
          <a:prstGeom prst="rect">
            <a:avLst/>
          </a:prstGeom>
        </p:spPr>
        <p:txBody>
          <a:bodyPr wrap="none">
            <a:spAutoFit/>
          </a:bodyPr>
          <a:lstStyle/>
          <a:p>
            <a:r>
              <a:rPr lang="en-US" dirty="0" smtClean="0"/>
              <a:t> </a:t>
            </a:r>
            <a:endParaRPr lang="en-US" dirty="0"/>
          </a:p>
        </p:txBody>
      </p:sp>
      <p:sp>
        <p:nvSpPr>
          <p:cNvPr id="3" name="TPAnswers"/>
          <p:cNvSpPr>
            <a:spLocks noGrp="1"/>
          </p:cNvSpPr>
          <p:nvPr>
            <p:ph type="body" idx="1"/>
            <p:custDataLst>
              <p:tags r:id="rId2"/>
            </p:custDataLst>
          </p:nvPr>
        </p:nvSpPr>
        <p:spPr>
          <a:xfrm>
            <a:off x="380999" y="1960284"/>
            <a:ext cx="4072217" cy="3306763"/>
          </a:xfrm>
        </p:spPr>
        <p:txBody>
          <a:bodyPr>
            <a:noAutofit/>
          </a:bodyPr>
          <a:lstStyle/>
          <a:p>
            <a:pPr marL="514350" indent="-514350">
              <a:buFont typeface="Arial" pitchFamily="34" charset="0"/>
              <a:buAutoNum type="arabicPeriod"/>
            </a:pPr>
            <a:r>
              <a:rPr lang="en-US" dirty="0" smtClean="0"/>
              <a:t>AR = ATC</a:t>
            </a:r>
            <a:endParaRPr lang="en-US" dirty="0"/>
          </a:p>
          <a:p>
            <a:pPr marL="514350" indent="-514350">
              <a:buFont typeface="Arial" pitchFamily="34" charset="0"/>
              <a:buAutoNum type="arabicPeriod"/>
            </a:pPr>
            <a:r>
              <a:rPr lang="en-US" dirty="0" smtClean="0"/>
              <a:t>P = </a:t>
            </a:r>
            <a:r>
              <a:rPr lang="en-US" dirty="0" smtClean="0"/>
              <a:t>MR (D = MR)</a:t>
            </a:r>
            <a:endParaRPr lang="en-US" dirty="0"/>
          </a:p>
          <a:p>
            <a:pPr marL="514350" indent="-514350">
              <a:buFont typeface="Arial" pitchFamily="34" charset="0"/>
              <a:buAutoNum type="arabicPeriod"/>
            </a:pPr>
            <a:r>
              <a:rPr lang="en-US" dirty="0"/>
              <a:t>MC </a:t>
            </a:r>
            <a:r>
              <a:rPr lang="en-US" dirty="0" smtClean="0"/>
              <a:t>= ATC</a:t>
            </a:r>
            <a:endParaRPr lang="en-US" dirty="0"/>
          </a:p>
          <a:p>
            <a:pPr marL="514350" indent="-514350">
              <a:buFont typeface="Arial" pitchFamily="34" charset="0"/>
              <a:buAutoNum type="arabicPeriod"/>
            </a:pPr>
            <a:r>
              <a:rPr lang="en-US" dirty="0" smtClean="0"/>
              <a:t>AVC = AFC</a:t>
            </a:r>
            <a:endParaRPr lang="en-US" dirty="0"/>
          </a:p>
        </p:txBody>
      </p:sp>
    </p:spTree>
    <p:custDataLst>
      <p:tags r:id="rId1"/>
    </p:custDataLst>
    <p:extLst>
      <p:ext uri="{BB962C8B-B14F-4D97-AF65-F5344CB8AC3E}">
        <p14:creationId xmlns:p14="http://schemas.microsoft.com/office/powerpoint/2010/main" val="198335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324600" cy="1477962"/>
          </a:xfrm>
        </p:spPr>
        <p:txBody>
          <a:bodyPr>
            <a:normAutofit/>
          </a:bodyPr>
          <a:lstStyle/>
          <a:p>
            <a:pPr algn="l"/>
            <a:r>
              <a:rPr lang="en-US" b="1" dirty="0" smtClean="0">
                <a:solidFill>
                  <a:srgbClr val="0070C0"/>
                </a:solidFill>
              </a:rPr>
              <a:t>4. </a:t>
            </a:r>
            <a:r>
              <a:rPr lang="en-US" b="1" dirty="0" smtClean="0">
                <a:solidFill>
                  <a:srgbClr val="0070C0"/>
                </a:solidFill>
              </a:rPr>
              <a:t>For purely competitive firms:</a:t>
            </a:r>
            <a:endParaRPr lang="en-US" b="1" dirty="0">
              <a:solidFill>
                <a:srgbClr val="0070C0"/>
              </a:solidFill>
            </a:endParaRPr>
          </a:p>
        </p:txBody>
      </p:sp>
      <p:sp>
        <p:nvSpPr>
          <p:cNvPr id="11" name="Rectangle 10"/>
          <p:cNvSpPr/>
          <p:nvPr/>
        </p:nvSpPr>
        <p:spPr>
          <a:xfrm>
            <a:off x="4453217" y="3244334"/>
            <a:ext cx="237566" cy="369332"/>
          </a:xfrm>
          <a:prstGeom prst="rect">
            <a:avLst/>
          </a:prstGeom>
        </p:spPr>
        <p:txBody>
          <a:bodyPr wrap="none">
            <a:spAutoFit/>
          </a:bodyPr>
          <a:lstStyle/>
          <a:p>
            <a:r>
              <a:rPr lang="en-US" dirty="0" smtClean="0"/>
              <a:t> </a:t>
            </a:r>
            <a:endParaRPr lang="en-US" dirty="0"/>
          </a:p>
        </p:txBody>
      </p:sp>
      <p:sp>
        <p:nvSpPr>
          <p:cNvPr id="5" name="CorShape1"/>
          <p:cNvSpPr/>
          <p:nvPr>
            <p:custDataLst>
              <p:tags r:id="rId2"/>
            </p:custDataLst>
          </p:nvPr>
        </p:nvSpPr>
        <p:spPr>
          <a:xfrm rot="10800000">
            <a:off x="96520" y="2612217"/>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960284"/>
            <a:ext cx="5181600" cy="3306763"/>
          </a:xfrm>
        </p:spPr>
        <p:txBody>
          <a:bodyPr>
            <a:noAutofit/>
          </a:bodyPr>
          <a:lstStyle/>
          <a:p>
            <a:pPr marL="514350" indent="-514350">
              <a:buFont typeface="Arial" pitchFamily="34" charset="0"/>
              <a:buAutoNum type="arabicPeriod"/>
            </a:pPr>
            <a:r>
              <a:rPr lang="en-US" dirty="0" smtClean="0"/>
              <a:t>AR = ATC</a:t>
            </a:r>
            <a:endParaRPr lang="en-US" dirty="0"/>
          </a:p>
          <a:p>
            <a:pPr marL="514350" indent="-514350">
              <a:buFont typeface="Arial" pitchFamily="34" charset="0"/>
              <a:buAutoNum type="arabicPeriod"/>
            </a:pPr>
            <a:r>
              <a:rPr lang="en-US" dirty="0" smtClean="0"/>
              <a:t>P = </a:t>
            </a:r>
            <a:r>
              <a:rPr lang="en-US" dirty="0" smtClean="0"/>
              <a:t>MR (D = MR)</a:t>
            </a:r>
            <a:endParaRPr lang="en-US" dirty="0"/>
          </a:p>
          <a:p>
            <a:pPr marL="514350" indent="-514350">
              <a:buFont typeface="Arial" pitchFamily="34" charset="0"/>
              <a:buAutoNum type="arabicPeriod"/>
            </a:pPr>
            <a:r>
              <a:rPr lang="en-US" dirty="0"/>
              <a:t>MC </a:t>
            </a:r>
            <a:r>
              <a:rPr lang="en-US" dirty="0" smtClean="0"/>
              <a:t>= ATC</a:t>
            </a:r>
            <a:endParaRPr lang="en-US" dirty="0"/>
          </a:p>
          <a:p>
            <a:pPr marL="514350" indent="-514350">
              <a:buFont typeface="Arial" pitchFamily="34" charset="0"/>
              <a:buAutoNum type="arabicPeriod"/>
            </a:pPr>
            <a:r>
              <a:rPr lang="en-US" dirty="0" smtClean="0"/>
              <a:t>AVC = AFC</a:t>
            </a:r>
            <a:endParaRPr lang="en-US" dirty="0"/>
          </a:p>
        </p:txBody>
      </p:sp>
    </p:spTree>
    <p:custDataLst>
      <p:tags r:id="rId1"/>
    </p:custDataLst>
    <p:extLst>
      <p:ext uri="{BB962C8B-B14F-4D97-AF65-F5344CB8AC3E}">
        <p14:creationId xmlns:p14="http://schemas.microsoft.com/office/powerpoint/2010/main" val="19056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smtClean="0"/>
              <a:t>Pure Competition</a:t>
            </a:r>
            <a:endParaRPr lang="en-US" u="sng" dirty="0"/>
          </a:p>
        </p:txBody>
      </p:sp>
      <p:sp>
        <p:nvSpPr>
          <p:cNvPr id="3" name="Text Placeholder 2"/>
          <p:cNvSpPr>
            <a:spLocks noGrp="1"/>
          </p:cNvSpPr>
          <p:nvPr>
            <p:ph type="body" idx="1"/>
          </p:nvPr>
        </p:nvSpPr>
        <p:spPr>
          <a:xfrm>
            <a:off x="457200" y="5257800"/>
            <a:ext cx="8229600" cy="868363"/>
          </a:xfrm>
        </p:spPr>
        <p:txBody>
          <a:bodyPr>
            <a:normAutofit fontScale="77500" lnSpcReduction="20000"/>
          </a:bodyPr>
          <a:lstStyle/>
          <a:p>
            <a:r>
              <a:rPr lang="en-US" dirty="0" smtClean="0"/>
              <a:t>Price is determined by the market</a:t>
            </a:r>
          </a:p>
          <a:p>
            <a:r>
              <a:rPr lang="en-US" dirty="0" smtClean="0"/>
              <a:t>Demand is perfectly elastic for the individual firm – WHY?</a:t>
            </a:r>
            <a:endParaRPr lang="en-US" dirty="0"/>
          </a:p>
        </p:txBody>
      </p:sp>
      <p:pic>
        <p:nvPicPr>
          <p:cNvPr id="35843" name="Picture 3"/>
          <p:cNvPicPr>
            <a:picLocks noChangeAspect="1" noChangeArrowheads="1"/>
          </p:cNvPicPr>
          <p:nvPr/>
        </p:nvPicPr>
        <p:blipFill>
          <a:blip r:embed="rId3" cstate="print"/>
          <a:srcRect/>
          <a:stretch>
            <a:fillRect/>
          </a:stretch>
        </p:blipFill>
        <p:spPr bwMode="auto">
          <a:xfrm>
            <a:off x="304800" y="1143000"/>
            <a:ext cx="8458200" cy="363134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9683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2276475" y="228600"/>
            <a:ext cx="6867525" cy="6210300"/>
          </a:xfrm>
          <a:prstGeom prst="rect">
            <a:avLst/>
          </a:prstGeom>
          <a:noFill/>
          <a:ln w="9525">
            <a:noFill/>
            <a:miter lim="800000"/>
            <a:headEnd/>
            <a:tailEnd/>
          </a:ln>
        </p:spPr>
      </p:pic>
      <p:sp>
        <p:nvSpPr>
          <p:cNvPr id="3" name="TextBox 2"/>
          <p:cNvSpPr txBox="1"/>
          <p:nvPr/>
        </p:nvSpPr>
        <p:spPr>
          <a:xfrm>
            <a:off x="228600" y="304800"/>
            <a:ext cx="1981200" cy="4832092"/>
          </a:xfrm>
          <a:prstGeom prst="rect">
            <a:avLst/>
          </a:prstGeom>
          <a:noFill/>
        </p:spPr>
        <p:txBody>
          <a:bodyPr wrap="square" rtlCol="0">
            <a:spAutoFit/>
          </a:bodyPr>
          <a:lstStyle/>
          <a:p>
            <a:r>
              <a:rPr lang="en-US" sz="2800" dirty="0" smtClean="0"/>
              <a:t>Why is the demand perfectly price elastic? </a:t>
            </a:r>
          </a:p>
          <a:p>
            <a:endParaRPr lang="en-US" sz="2800" dirty="0" smtClean="0"/>
          </a:p>
          <a:p>
            <a:r>
              <a:rPr lang="en-US" sz="2800" dirty="0" smtClean="0"/>
              <a:t>OR, why are purely competitive firms price takers?</a:t>
            </a:r>
            <a:endParaRPr lang="en-US" sz="2800" dirty="0"/>
          </a:p>
        </p:txBody>
      </p:sp>
    </p:spTree>
    <p:custDataLst>
      <p:tags r:id="rId1"/>
    </p:custDataLst>
    <p:extLst>
      <p:ext uri="{BB962C8B-B14F-4D97-AF65-F5344CB8AC3E}">
        <p14:creationId xmlns:p14="http://schemas.microsoft.com/office/powerpoint/2010/main" val="1829055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28600"/>
            <a:ext cx="8991600" cy="6477000"/>
          </a:xfrm>
        </p:spPr>
        <p:txBody>
          <a:bodyPr>
            <a:normAutofit/>
          </a:bodyPr>
          <a:lstStyle/>
          <a:p>
            <a:pPr algn="l"/>
            <a:r>
              <a:rPr lang="en-US" b="1" dirty="0" smtClean="0">
                <a:solidFill>
                  <a:schemeClr val="tx1"/>
                </a:solidFill>
              </a:rPr>
              <a:t>Goal for the rest of the Semester:</a:t>
            </a:r>
          </a:p>
          <a:p>
            <a:r>
              <a:rPr lang="en-US" sz="3200" b="1" dirty="0" smtClean="0">
                <a:solidFill>
                  <a:schemeClr val="tx1"/>
                </a:solidFill>
              </a:rPr>
              <a:t>ARE BUSINESSES EFFICIENT?</a:t>
            </a:r>
          </a:p>
          <a:p>
            <a:r>
              <a:rPr lang="en-US" sz="1000" b="1" dirty="0">
                <a:solidFill>
                  <a:schemeClr val="tx1"/>
                </a:solidFill>
              </a:rPr>
              <a:t> </a:t>
            </a:r>
            <a:endParaRPr lang="en-US" sz="1000" b="1" dirty="0" smtClean="0">
              <a:solidFill>
                <a:schemeClr val="tx1"/>
              </a:solidFill>
            </a:endParaRPr>
          </a:p>
          <a:p>
            <a:pPr algn="l"/>
            <a:r>
              <a:rPr lang="en-US" sz="2800" b="1" dirty="0" smtClean="0">
                <a:solidFill>
                  <a:schemeClr val="tx1"/>
                </a:solidFill>
              </a:rPr>
              <a:t>Lessons 1-3 we said YES, competitive markets are efficient</a:t>
            </a:r>
          </a:p>
          <a:p>
            <a:pPr algn="l"/>
            <a:r>
              <a:rPr lang="en-US" sz="2800" b="1" dirty="0" smtClean="0">
                <a:solidFill>
                  <a:schemeClr val="tx1"/>
                </a:solidFill>
              </a:rPr>
              <a:t>Lesson 5 we discussed exceptions (Failures):</a:t>
            </a:r>
          </a:p>
          <a:p>
            <a:pPr lvl="1" algn="l"/>
            <a:r>
              <a:rPr lang="en-US" sz="2600" dirty="0">
                <a:solidFill>
                  <a:schemeClr val="tx1"/>
                </a:solidFill>
              </a:rPr>
              <a:t>Markets </a:t>
            </a:r>
            <a:r>
              <a:rPr lang="en-US" sz="2600" u="sng" dirty="0">
                <a:solidFill>
                  <a:schemeClr val="tx1"/>
                </a:solidFill>
              </a:rPr>
              <a:t>fail</a:t>
            </a:r>
            <a:r>
              <a:rPr lang="en-US" sz="2600" dirty="0">
                <a:solidFill>
                  <a:schemeClr val="tx1"/>
                </a:solidFill>
              </a:rPr>
              <a:t> to Achieve </a:t>
            </a:r>
            <a:r>
              <a:rPr lang="en-US" sz="2600" dirty="0" err="1">
                <a:solidFill>
                  <a:schemeClr val="tx1"/>
                </a:solidFill>
              </a:rPr>
              <a:t>Alloc</a:t>
            </a:r>
            <a:r>
              <a:rPr lang="en-US" sz="2600" dirty="0">
                <a:solidFill>
                  <a:schemeClr val="tx1"/>
                </a:solidFill>
              </a:rPr>
              <a:t>. </a:t>
            </a:r>
            <a:r>
              <a:rPr lang="en-US" sz="2600" dirty="0" smtClean="0">
                <a:solidFill>
                  <a:schemeClr val="tx1"/>
                </a:solidFill>
              </a:rPr>
              <a:t>Eff. when</a:t>
            </a:r>
            <a:r>
              <a:rPr lang="en-US" sz="2600" dirty="0">
                <a:solidFill>
                  <a:schemeClr val="tx1"/>
                </a:solidFill>
              </a:rPr>
              <a:t>:</a:t>
            </a:r>
          </a:p>
          <a:p>
            <a:pPr lvl="2" algn="l">
              <a:buFont typeface="Arial" pitchFamily="34" charset="0"/>
              <a:buChar char="•"/>
            </a:pPr>
            <a:r>
              <a:rPr lang="en-US" sz="2600" dirty="0">
                <a:solidFill>
                  <a:schemeClr val="tx1"/>
                </a:solidFill>
              </a:rPr>
              <a:t> There are price ceilings and price floors</a:t>
            </a:r>
          </a:p>
          <a:p>
            <a:pPr lvl="2" algn="l">
              <a:buFont typeface="Arial" pitchFamily="34" charset="0"/>
              <a:buChar char="•"/>
            </a:pPr>
            <a:r>
              <a:rPr lang="en-US" sz="2600" dirty="0">
                <a:solidFill>
                  <a:schemeClr val="tx1"/>
                </a:solidFill>
              </a:rPr>
              <a:t> Negative Externalities exist (5a)</a:t>
            </a:r>
          </a:p>
          <a:p>
            <a:pPr lvl="2" algn="l">
              <a:buFont typeface="Arial" pitchFamily="34" charset="0"/>
              <a:buChar char="•"/>
            </a:pPr>
            <a:r>
              <a:rPr lang="en-US" sz="2600" dirty="0">
                <a:solidFill>
                  <a:schemeClr val="tx1"/>
                </a:solidFill>
              </a:rPr>
              <a:t> Positive Externalities exist (5b)</a:t>
            </a:r>
          </a:p>
          <a:p>
            <a:pPr lvl="2" algn="l">
              <a:buFont typeface="Arial" pitchFamily="34" charset="0"/>
              <a:buChar char="•"/>
            </a:pPr>
            <a:r>
              <a:rPr lang="en-US" sz="2600" dirty="0">
                <a:solidFill>
                  <a:schemeClr val="tx1"/>
                </a:solidFill>
              </a:rPr>
              <a:t> There are Public Goods (5b)</a:t>
            </a:r>
          </a:p>
          <a:p>
            <a:pPr lvl="2" algn="l">
              <a:buFont typeface="Arial" pitchFamily="34" charset="0"/>
              <a:buChar char="•"/>
            </a:pPr>
            <a:r>
              <a:rPr lang="en-US" sz="2600" dirty="0">
                <a:solidFill>
                  <a:schemeClr val="tx1"/>
                </a:solidFill>
              </a:rPr>
              <a:t> There is a Tragedy of the Commons (5b)</a:t>
            </a:r>
          </a:p>
          <a:p>
            <a:pPr lvl="2" algn="l">
              <a:buFont typeface="Arial" pitchFamily="34" charset="0"/>
              <a:buChar char="•"/>
            </a:pPr>
            <a:r>
              <a:rPr lang="en-US" sz="2600" dirty="0">
                <a:solidFill>
                  <a:schemeClr val="tx1"/>
                </a:solidFill>
              </a:rPr>
              <a:t> </a:t>
            </a:r>
            <a:r>
              <a:rPr lang="en-US" sz="2600" b="1" dirty="0">
                <a:solidFill>
                  <a:schemeClr val="tx1"/>
                </a:solidFill>
              </a:rPr>
              <a:t>They Lack Competition (10b, 11a, 11b )</a:t>
            </a:r>
          </a:p>
          <a:p>
            <a:pPr algn="l"/>
            <a:endParaRPr lang="en-US" sz="2800" dirty="0" smtClean="0">
              <a:solidFill>
                <a:schemeClr val="tx1"/>
              </a:solidFill>
            </a:endParaRPr>
          </a:p>
          <a:p>
            <a:pPr marL="1028700" lvl="1" indent="-571500" algn="l">
              <a:buFont typeface="Arial" pitchFamily="34" charset="0"/>
              <a:buChar char="•"/>
            </a:pPr>
            <a:endParaRPr lang="en-US" sz="3600" dirty="0">
              <a:solidFill>
                <a:schemeClr val="tx1"/>
              </a:solidFill>
            </a:endParaRPr>
          </a:p>
        </p:txBody>
      </p:sp>
    </p:spTree>
    <p:custDataLst>
      <p:tags r:id="rId1"/>
    </p:custDataLst>
    <p:extLst>
      <p:ext uri="{BB962C8B-B14F-4D97-AF65-F5344CB8AC3E}">
        <p14:creationId xmlns:p14="http://schemas.microsoft.com/office/powerpoint/2010/main" val="1831134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
            <a:ext cx="9144000" cy="585216"/>
          </a:xfrm>
        </p:spPr>
        <p:txBody>
          <a:bodyPr>
            <a:normAutofit/>
          </a:bodyPr>
          <a:lstStyle/>
          <a:p>
            <a:r>
              <a:rPr lang="en-US" sz="3000" b="1" u="sng" dirty="0" smtClean="0"/>
              <a:t>ARE BUSINESSES EFFICIENT? - </a:t>
            </a:r>
            <a:r>
              <a:rPr lang="en-US" sz="3000" b="1" dirty="0" smtClean="0"/>
              <a:t> 4 Product Market Models</a:t>
            </a:r>
            <a:endParaRPr lang="en-US" sz="3000" b="1" dirty="0"/>
          </a:p>
        </p:txBody>
      </p:sp>
      <p:sp>
        <p:nvSpPr>
          <p:cNvPr id="3" name="Subtitle 2"/>
          <p:cNvSpPr>
            <a:spLocks noGrp="1"/>
          </p:cNvSpPr>
          <p:nvPr>
            <p:ph type="subTitle" idx="1"/>
          </p:nvPr>
        </p:nvSpPr>
        <p:spPr>
          <a:xfrm>
            <a:off x="80772" y="1600200"/>
            <a:ext cx="8915400" cy="4191000"/>
          </a:xfrm>
        </p:spPr>
        <p:txBody>
          <a:bodyPr>
            <a:normAutofit/>
          </a:bodyPr>
          <a:lstStyle/>
          <a:p>
            <a:pPr algn="l"/>
            <a:r>
              <a:rPr lang="en-US" u="sng" dirty="0" smtClean="0">
                <a:solidFill>
                  <a:schemeClr val="tx1"/>
                </a:solidFill>
              </a:rPr>
              <a:t>General Outline for Each Model:</a:t>
            </a:r>
            <a:r>
              <a:rPr lang="en-US" dirty="0" smtClean="0">
                <a:solidFill>
                  <a:schemeClr val="tx1"/>
                </a:solidFill>
              </a:rPr>
              <a:t> </a:t>
            </a:r>
          </a:p>
          <a:p>
            <a:pPr algn="l"/>
            <a:r>
              <a:rPr lang="en-US" dirty="0" smtClean="0">
                <a:solidFill>
                  <a:schemeClr val="tx1"/>
                </a:solidFill>
              </a:rPr>
              <a:t>  1. Characteristics </a:t>
            </a:r>
            <a:r>
              <a:rPr lang="en-US" dirty="0" smtClean="0">
                <a:solidFill>
                  <a:schemeClr val="tx1"/>
                </a:solidFill>
              </a:rPr>
              <a:t>and Examples</a:t>
            </a:r>
            <a:br>
              <a:rPr lang="en-US" dirty="0" smtClean="0">
                <a:solidFill>
                  <a:schemeClr val="tx1"/>
                </a:solidFill>
              </a:rPr>
            </a:br>
            <a:r>
              <a:rPr lang="en-US" dirty="0" smtClean="0">
                <a:solidFill>
                  <a:schemeClr val="tx1"/>
                </a:solidFill>
              </a:rPr>
              <a:t>  2</a:t>
            </a:r>
            <a:r>
              <a:rPr lang="en-US" dirty="0" smtClean="0">
                <a:solidFill>
                  <a:schemeClr val="tx1"/>
                </a:solidFill>
              </a:rPr>
              <a:t>. Nature of the Demand Curve</a:t>
            </a:r>
            <a:br>
              <a:rPr lang="en-US" dirty="0" smtClean="0">
                <a:solidFill>
                  <a:schemeClr val="tx1"/>
                </a:solidFill>
              </a:rPr>
            </a:br>
            <a:r>
              <a:rPr lang="en-US" dirty="0" smtClean="0">
                <a:solidFill>
                  <a:schemeClr val="tx1"/>
                </a:solidFill>
              </a:rPr>
              <a:t>  3</a:t>
            </a:r>
            <a:r>
              <a:rPr lang="en-US" dirty="0" smtClean="0">
                <a:solidFill>
                  <a:schemeClr val="tx1"/>
                </a:solidFill>
              </a:rPr>
              <a:t>. </a:t>
            </a:r>
            <a:r>
              <a:rPr lang="en-US" b="1" u="sng" dirty="0" smtClean="0">
                <a:solidFill>
                  <a:schemeClr val="tx1"/>
                </a:solidFill>
              </a:rPr>
              <a:t>Short Run Equilibrium (Profit Max</a:t>
            </a:r>
            <a:r>
              <a:rPr lang="en-US" b="1" u="sng" dirty="0" smtClean="0">
                <a:solidFill>
                  <a:schemeClr val="tx1"/>
                </a:solidFill>
              </a:rPr>
              <a:t>.)</a:t>
            </a:r>
            <a:r>
              <a:rPr lang="en-US" sz="3000" dirty="0" smtClean="0">
                <a:solidFill>
                  <a:schemeClr val="tx1"/>
                </a:solidFill>
              </a:rPr>
              <a:t/>
            </a:r>
            <a:br>
              <a:rPr lang="en-US" sz="3000" dirty="0" smtClean="0">
                <a:solidFill>
                  <a:schemeClr val="tx1"/>
                </a:solidFill>
              </a:rPr>
            </a:br>
            <a:r>
              <a:rPr lang="en-US" sz="3000" dirty="0" smtClean="0">
                <a:solidFill>
                  <a:schemeClr val="tx1"/>
                </a:solidFill>
              </a:rPr>
              <a:t>  4</a:t>
            </a:r>
            <a:r>
              <a:rPr lang="en-US" sz="3000" dirty="0" smtClean="0">
                <a:solidFill>
                  <a:schemeClr val="tx1"/>
                </a:solidFill>
              </a:rPr>
              <a:t>. Long Run Equilibrium and </a:t>
            </a:r>
            <a:r>
              <a:rPr lang="en-US" sz="3000" dirty="0" smtClean="0">
                <a:solidFill>
                  <a:schemeClr val="tx1"/>
                </a:solidFill>
              </a:rPr>
              <a:t>Efficiency (lesson </a:t>
            </a:r>
            <a:r>
              <a:rPr lang="en-US" sz="3000" dirty="0" smtClean="0">
                <a:solidFill>
                  <a:schemeClr val="tx1"/>
                </a:solidFill>
              </a:rPr>
              <a:t>8/9b)</a:t>
            </a:r>
            <a:br>
              <a:rPr lang="en-US" sz="3000" dirty="0" smtClean="0">
                <a:solidFill>
                  <a:schemeClr val="tx1"/>
                </a:solidFill>
              </a:rPr>
            </a:br>
            <a:r>
              <a:rPr lang="en-US" sz="3000" dirty="0" smtClean="0">
                <a:solidFill>
                  <a:schemeClr val="tx1"/>
                </a:solidFill>
              </a:rPr>
              <a:t>  5</a:t>
            </a:r>
            <a:r>
              <a:rPr lang="en-US" sz="3000" dirty="0" smtClean="0">
                <a:solidFill>
                  <a:schemeClr val="tx1"/>
                </a:solidFill>
              </a:rPr>
              <a:t>. Other Issues</a:t>
            </a:r>
          </a:p>
          <a:p>
            <a:pPr algn="l"/>
            <a:r>
              <a:rPr lang="en-US" sz="1000" dirty="0" smtClean="0">
                <a:solidFill>
                  <a:schemeClr val="tx1"/>
                </a:solidFill>
              </a:rPr>
              <a:t>  </a:t>
            </a:r>
            <a:endParaRPr lang="en-US" sz="1000" dirty="0">
              <a:solidFill>
                <a:schemeClr val="tx1"/>
              </a:solidFill>
            </a:endParaRPr>
          </a:p>
        </p:txBody>
      </p:sp>
      <p:sp>
        <p:nvSpPr>
          <p:cNvPr id="4" name="TextBox 3"/>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pic>
        <p:nvPicPr>
          <p:cNvPr id="5" name="Picture 2" descr="C:\_001aweb\ecogif\purecomp\modelscontin.jpg"/>
          <p:cNvPicPr>
            <a:picLocks noChangeAspect="1" noChangeArrowheads="1"/>
          </p:cNvPicPr>
          <p:nvPr/>
        </p:nvPicPr>
        <p:blipFill>
          <a:blip r:embed="rId3" cstate="print"/>
          <a:srcRect/>
          <a:stretch>
            <a:fillRect/>
          </a:stretch>
        </p:blipFill>
        <p:spPr bwMode="auto">
          <a:xfrm>
            <a:off x="-11319" y="533400"/>
            <a:ext cx="9144000" cy="914400"/>
          </a:xfrm>
          <a:prstGeom prst="rect">
            <a:avLst/>
          </a:prstGeom>
          <a:noFill/>
        </p:spPr>
      </p:pic>
    </p:spTree>
    <p:custDataLst>
      <p:tags r:id="rId1"/>
    </p:custDataLst>
    <p:extLst>
      <p:ext uri="{BB962C8B-B14F-4D97-AF65-F5344CB8AC3E}">
        <p14:creationId xmlns:p14="http://schemas.microsoft.com/office/powerpoint/2010/main" val="1413305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6781800" cy="2362200"/>
          </a:xfrm>
        </p:spPr>
        <p:txBody>
          <a:bodyPr>
            <a:normAutofit/>
          </a:bodyPr>
          <a:lstStyle/>
          <a:p>
            <a:pPr algn="l"/>
            <a:r>
              <a:rPr lang="en-US" b="1" dirty="0" smtClean="0"/>
              <a:t>5. </a:t>
            </a:r>
            <a:r>
              <a:rPr lang="en-US" b="1" dirty="0" smtClean="0"/>
              <a:t>A firm in a competitive industry will try to produce the output level for which: </a:t>
            </a:r>
            <a:endParaRPr lang="en-US" b="1" dirty="0"/>
          </a:p>
        </p:txBody>
      </p:sp>
      <p:sp>
        <p:nvSpPr>
          <p:cNvPr id="3" name="TPAnswers"/>
          <p:cNvSpPr>
            <a:spLocks noGrp="1"/>
          </p:cNvSpPr>
          <p:nvPr>
            <p:ph type="body" idx="1"/>
            <p:custDataLst>
              <p:tags r:id="rId2"/>
            </p:custDataLst>
          </p:nvPr>
        </p:nvSpPr>
        <p:spPr>
          <a:xfrm>
            <a:off x="457200" y="2971800"/>
            <a:ext cx="8458200" cy="3154363"/>
          </a:xfrm>
        </p:spPr>
        <p:txBody>
          <a:bodyPr>
            <a:normAutofit/>
          </a:bodyPr>
          <a:lstStyle/>
          <a:p>
            <a:pPr marL="514350" indent="-514350">
              <a:buFont typeface="Arial" pitchFamily="34" charset="0"/>
              <a:buAutoNum type="arabicPeriod"/>
            </a:pPr>
            <a:r>
              <a:rPr lang="en-US" dirty="0" smtClean="0"/>
              <a:t>TR is at a maximum</a:t>
            </a:r>
          </a:p>
          <a:p>
            <a:pPr marL="514350" indent="-514350">
              <a:buFont typeface="Arial" pitchFamily="34" charset="0"/>
              <a:buAutoNum type="arabicPeriod"/>
            </a:pPr>
            <a:r>
              <a:rPr lang="en-US" dirty="0" smtClean="0"/>
              <a:t>ATC is at a minimum</a:t>
            </a:r>
          </a:p>
          <a:p>
            <a:pPr marL="514350" indent="-514350">
              <a:buFont typeface="Arial" pitchFamily="34" charset="0"/>
              <a:buAutoNum type="arabicPeriod"/>
            </a:pPr>
            <a:r>
              <a:rPr lang="en-US" dirty="0" smtClean="0"/>
              <a:t>TC = TR</a:t>
            </a:r>
          </a:p>
          <a:p>
            <a:pPr marL="514350" indent="-514350">
              <a:buFont typeface="Arial" pitchFamily="34" charset="0"/>
              <a:buAutoNum type="arabicPeriod"/>
            </a:pPr>
            <a:r>
              <a:rPr lang="en-US" dirty="0" smtClean="0"/>
              <a:t>MC = MR</a:t>
            </a:r>
            <a:endParaRPr lang="en-US" dirty="0"/>
          </a:p>
        </p:txBody>
      </p:sp>
    </p:spTree>
    <p:custDataLst>
      <p:tags r:id="rId1"/>
    </p:custDataLst>
    <p:extLst>
      <p:ext uri="{BB962C8B-B14F-4D97-AF65-F5344CB8AC3E}">
        <p14:creationId xmlns:p14="http://schemas.microsoft.com/office/powerpoint/2010/main" val="334236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6781800" cy="2362200"/>
          </a:xfrm>
        </p:spPr>
        <p:txBody>
          <a:bodyPr>
            <a:normAutofit/>
          </a:bodyPr>
          <a:lstStyle/>
          <a:p>
            <a:pPr algn="l"/>
            <a:r>
              <a:rPr lang="en-US" b="1" dirty="0" smtClean="0">
                <a:solidFill>
                  <a:srgbClr val="0070C0"/>
                </a:solidFill>
              </a:rPr>
              <a:t>5. </a:t>
            </a:r>
            <a:r>
              <a:rPr lang="en-US" b="1" dirty="0" smtClean="0">
                <a:solidFill>
                  <a:srgbClr val="0070C0"/>
                </a:solidFill>
              </a:rPr>
              <a:t>A firm in a competitive industry will try to produce the output level for which: </a:t>
            </a:r>
            <a:endParaRPr lang="en-US" b="1" dirty="0">
              <a:solidFill>
                <a:srgbClr val="0070C0"/>
              </a:solidFill>
            </a:endParaRPr>
          </a:p>
        </p:txBody>
      </p:sp>
      <p:sp>
        <p:nvSpPr>
          <p:cNvPr id="6" name="CorShape1"/>
          <p:cNvSpPr/>
          <p:nvPr>
            <p:custDataLst>
              <p:tags r:id="rId2"/>
            </p:custDataLst>
          </p:nvPr>
        </p:nvSpPr>
        <p:spPr>
          <a:xfrm rot="10800000">
            <a:off x="172720" y="47941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8458200" cy="3154363"/>
          </a:xfrm>
        </p:spPr>
        <p:txBody>
          <a:bodyPr>
            <a:normAutofit/>
          </a:bodyPr>
          <a:lstStyle/>
          <a:p>
            <a:pPr marL="514350" indent="-514350">
              <a:buFont typeface="Arial" pitchFamily="34" charset="0"/>
              <a:buAutoNum type="arabicPeriod"/>
            </a:pPr>
            <a:r>
              <a:rPr lang="en-US" dirty="0" smtClean="0"/>
              <a:t>TR is at a maximum</a:t>
            </a:r>
          </a:p>
          <a:p>
            <a:pPr marL="514350" indent="-514350">
              <a:buFont typeface="Arial" pitchFamily="34" charset="0"/>
              <a:buAutoNum type="arabicPeriod"/>
            </a:pPr>
            <a:r>
              <a:rPr lang="en-US" dirty="0" smtClean="0"/>
              <a:t>ATC is at a minimum</a:t>
            </a:r>
          </a:p>
          <a:p>
            <a:pPr marL="514350" indent="-514350">
              <a:buFont typeface="Arial" pitchFamily="34" charset="0"/>
              <a:buAutoNum type="arabicPeriod"/>
            </a:pPr>
            <a:r>
              <a:rPr lang="en-US" dirty="0" smtClean="0"/>
              <a:t>TC = TR</a:t>
            </a:r>
          </a:p>
          <a:p>
            <a:pPr marL="514350" indent="-514350">
              <a:buFont typeface="Arial" pitchFamily="34" charset="0"/>
              <a:buAutoNum type="arabicPeriod"/>
            </a:pPr>
            <a:r>
              <a:rPr lang="en-US" dirty="0" smtClean="0"/>
              <a:t>MC = MR</a:t>
            </a:r>
            <a:endParaRPr lang="en-US" dirty="0"/>
          </a:p>
        </p:txBody>
      </p:sp>
    </p:spTree>
    <p:custDataLst>
      <p:tags r:id="rId1"/>
    </p:custDataLst>
    <p:extLst>
      <p:ext uri="{BB962C8B-B14F-4D97-AF65-F5344CB8AC3E}">
        <p14:creationId xmlns:p14="http://schemas.microsoft.com/office/powerpoint/2010/main" val="18352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To maximize profits all firms will produce the quantity where:</a:t>
            </a:r>
            <a:endParaRPr lang="en-US" b="1" dirty="0"/>
          </a:p>
        </p:txBody>
      </p:sp>
      <p:sp>
        <p:nvSpPr>
          <p:cNvPr id="3" name="Text Placeholder 2"/>
          <p:cNvSpPr>
            <a:spLocks noGrp="1"/>
          </p:cNvSpPr>
          <p:nvPr>
            <p:ph type="body" idx="1"/>
          </p:nvPr>
        </p:nvSpPr>
        <p:spPr>
          <a:xfrm>
            <a:off x="457200" y="1600201"/>
            <a:ext cx="8229600" cy="2209800"/>
          </a:xfrm>
        </p:spPr>
        <p:txBody>
          <a:bodyPr>
            <a:normAutofit lnSpcReduction="10000"/>
          </a:bodyPr>
          <a:lstStyle/>
          <a:p>
            <a:pPr algn="ctr">
              <a:buNone/>
            </a:pPr>
            <a:r>
              <a:rPr lang="en-US" sz="15000" b="1" dirty="0" smtClean="0">
                <a:solidFill>
                  <a:srgbClr val="C00000"/>
                </a:solidFill>
              </a:rPr>
              <a:t>MR = MC</a:t>
            </a:r>
            <a:endParaRPr lang="en-US" sz="15000" b="1" dirty="0">
              <a:solidFill>
                <a:srgbClr val="C00000"/>
              </a:solidFill>
            </a:endParaRPr>
          </a:p>
        </p:txBody>
      </p:sp>
      <p:sp>
        <p:nvSpPr>
          <p:cNvPr id="4" name="TextBox 3"/>
          <p:cNvSpPr txBox="1"/>
          <p:nvPr/>
        </p:nvSpPr>
        <p:spPr>
          <a:xfrm>
            <a:off x="2286000" y="3657600"/>
            <a:ext cx="6705600" cy="1323439"/>
          </a:xfrm>
          <a:prstGeom prst="rect">
            <a:avLst/>
          </a:prstGeom>
          <a:noFill/>
        </p:spPr>
        <p:txBody>
          <a:bodyPr wrap="square" rtlCol="0">
            <a:spAutoFit/>
          </a:bodyPr>
          <a:lstStyle/>
          <a:p>
            <a:r>
              <a:rPr lang="en-US" sz="4000" b="1" dirty="0" smtClean="0"/>
              <a:t>as long as MC is </a:t>
            </a:r>
            <a:r>
              <a:rPr lang="en-US" sz="4000" b="1" dirty="0" smtClean="0"/>
              <a:t>increasing</a:t>
            </a:r>
          </a:p>
          <a:p>
            <a:r>
              <a:rPr lang="en-US" sz="4000" b="1" dirty="0" smtClean="0"/>
              <a:t>and price is greater than AVC</a:t>
            </a:r>
            <a:r>
              <a:rPr lang="en-US" sz="4000" b="1" dirty="0" smtClean="0"/>
              <a:t>.</a:t>
            </a:r>
            <a:endParaRPr lang="en-US" sz="4000" b="1" dirty="0"/>
          </a:p>
        </p:txBody>
      </p:sp>
    </p:spTree>
    <p:custDataLst>
      <p:tags r:id="rId1"/>
    </p:custDataLst>
    <p:extLst>
      <p:ext uri="{BB962C8B-B14F-4D97-AF65-F5344CB8AC3E}">
        <p14:creationId xmlns:p14="http://schemas.microsoft.com/office/powerpoint/2010/main" val="1337207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52400"/>
            <a:ext cx="8229600" cy="6172200"/>
          </a:xfrm>
        </p:spPr>
        <p:txBody>
          <a:bodyPr>
            <a:normAutofit/>
          </a:bodyPr>
          <a:lstStyle/>
          <a:p>
            <a:pPr marL="0" indent="0">
              <a:buNone/>
            </a:pPr>
            <a:r>
              <a:rPr lang="en-US" b="1" u="sng" dirty="0"/>
              <a:t>How to find the profit maximizing quantity</a:t>
            </a:r>
            <a:r>
              <a:rPr lang="en-US" b="1" dirty="0"/>
              <a:t>:</a:t>
            </a:r>
            <a:endParaRPr lang="en-US" dirty="0"/>
          </a:p>
          <a:p>
            <a:pPr marL="0" indent="0">
              <a:buNone/>
            </a:pPr>
            <a:r>
              <a:rPr lang="en-US" dirty="0"/>
              <a:t>A firm will maximize its profit (or minimize its losses) by producing that output at which marginal revenue and marginal cost are equal provided product price is equal to or greater than average variable cost. </a:t>
            </a:r>
          </a:p>
          <a:p>
            <a:pPr marL="0" indent="0">
              <a:buNone/>
            </a:pPr>
            <a:r>
              <a:rPr lang="en-US" dirty="0" smtClean="0"/>
              <a:t>     (</a:t>
            </a:r>
            <a:r>
              <a:rPr lang="en-US" dirty="0"/>
              <a:t>1) Find the quantity where: </a:t>
            </a:r>
            <a:r>
              <a:rPr lang="en-US" b="1" dirty="0"/>
              <a:t>MR = MC </a:t>
            </a:r>
            <a:r>
              <a:rPr lang="en-US" b="1" dirty="0" smtClean="0"/>
              <a:t/>
            </a:r>
            <a:br>
              <a:rPr lang="en-US" b="1" dirty="0" smtClean="0"/>
            </a:br>
            <a:r>
              <a:rPr lang="en-US" b="1" dirty="0" smtClean="0"/>
              <a:t>           </a:t>
            </a:r>
            <a:r>
              <a:rPr lang="en-US" dirty="0" smtClean="0"/>
              <a:t>(</a:t>
            </a:r>
            <a:r>
              <a:rPr lang="en-US" dirty="0"/>
              <a:t>as </a:t>
            </a:r>
            <a:r>
              <a:rPr lang="en-US" dirty="0" smtClean="0"/>
              <a:t>long </a:t>
            </a:r>
            <a:r>
              <a:rPr lang="en-US" dirty="0"/>
              <a:t>as MC is upward sloping)</a:t>
            </a:r>
          </a:p>
          <a:p>
            <a:pPr marL="0" indent="0">
              <a:buNone/>
            </a:pPr>
            <a:r>
              <a:rPr lang="en-US" dirty="0" smtClean="0"/>
              <a:t>     (</a:t>
            </a:r>
            <a:r>
              <a:rPr lang="en-US" dirty="0"/>
              <a:t>2) produce this quantity </a:t>
            </a:r>
            <a:r>
              <a:rPr lang="en-US" u="sng" dirty="0"/>
              <a:t>only if</a:t>
            </a:r>
            <a:r>
              <a:rPr lang="en-US" dirty="0"/>
              <a:t>: </a:t>
            </a:r>
            <a:r>
              <a:rPr lang="en-US" b="1" dirty="0"/>
              <a:t>P &gt; AVC </a:t>
            </a:r>
            <a:r>
              <a:rPr lang="en-US" b="1" dirty="0" smtClean="0"/>
              <a:t/>
            </a:r>
            <a:br>
              <a:rPr lang="en-US" b="1" dirty="0" smtClean="0"/>
            </a:br>
            <a:r>
              <a:rPr lang="en-US" b="1" dirty="0" smtClean="0"/>
              <a:t>           </a:t>
            </a:r>
            <a:r>
              <a:rPr lang="en-US" dirty="0" smtClean="0"/>
              <a:t>or</a:t>
            </a:r>
            <a:r>
              <a:rPr lang="en-US" b="1" dirty="0" smtClean="0"/>
              <a:t> </a:t>
            </a:r>
            <a:r>
              <a:rPr lang="en-US" dirty="0" smtClean="0"/>
              <a:t>AR </a:t>
            </a:r>
            <a:r>
              <a:rPr lang="en-US" dirty="0"/>
              <a:t>&gt; AVC </a:t>
            </a:r>
          </a:p>
          <a:p>
            <a:pPr marL="0" indent="0" algn="ctr">
              <a:buNone/>
            </a:pPr>
            <a:r>
              <a:rPr lang="en-US" dirty="0"/>
              <a:t>This is WHAT WE GET</a:t>
            </a:r>
          </a:p>
        </p:txBody>
      </p:sp>
    </p:spTree>
    <p:custDataLst>
      <p:tags r:id="rId1"/>
    </p:custDataLst>
    <p:extLst>
      <p:ext uri="{BB962C8B-B14F-4D97-AF65-F5344CB8AC3E}">
        <p14:creationId xmlns:p14="http://schemas.microsoft.com/office/powerpoint/2010/main" val="2264284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
            <a:ext cx="9144000" cy="585216"/>
          </a:xfrm>
        </p:spPr>
        <p:txBody>
          <a:bodyPr>
            <a:normAutofit/>
          </a:bodyPr>
          <a:lstStyle/>
          <a:p>
            <a:r>
              <a:rPr lang="en-US" sz="3000" b="1" u="sng" dirty="0" smtClean="0"/>
              <a:t>ARE BUSINESSES EFFICIENT? - </a:t>
            </a:r>
            <a:r>
              <a:rPr lang="en-US" sz="3000" b="1" dirty="0" smtClean="0"/>
              <a:t> 4 Product Market Models</a:t>
            </a:r>
            <a:endParaRPr lang="en-US" sz="3000" b="1" dirty="0"/>
          </a:p>
        </p:txBody>
      </p:sp>
      <p:sp>
        <p:nvSpPr>
          <p:cNvPr id="3" name="Subtitle 2"/>
          <p:cNvSpPr>
            <a:spLocks noGrp="1"/>
          </p:cNvSpPr>
          <p:nvPr>
            <p:ph type="subTitle" idx="1"/>
          </p:nvPr>
        </p:nvSpPr>
        <p:spPr>
          <a:xfrm>
            <a:off x="80772" y="1600200"/>
            <a:ext cx="8915400" cy="4191000"/>
          </a:xfrm>
        </p:spPr>
        <p:txBody>
          <a:bodyPr>
            <a:normAutofit fontScale="92500" lnSpcReduction="10000"/>
          </a:bodyPr>
          <a:lstStyle/>
          <a:p>
            <a:pPr algn="l"/>
            <a:r>
              <a:rPr lang="en-US" u="sng" dirty="0" smtClean="0">
                <a:solidFill>
                  <a:schemeClr val="tx1"/>
                </a:solidFill>
              </a:rPr>
              <a:t>General Outline for Each Model:</a:t>
            </a:r>
            <a:r>
              <a:rPr lang="en-US" dirty="0" smtClean="0">
                <a:solidFill>
                  <a:schemeClr val="tx1"/>
                </a:solidFill>
              </a:rPr>
              <a:t> </a:t>
            </a:r>
          </a:p>
          <a:p>
            <a:pPr algn="l"/>
            <a:r>
              <a:rPr lang="en-US" dirty="0" smtClean="0">
                <a:solidFill>
                  <a:schemeClr val="tx1"/>
                </a:solidFill>
              </a:rPr>
              <a:t>  1. Characteristics </a:t>
            </a:r>
            <a:r>
              <a:rPr lang="en-US" dirty="0" smtClean="0">
                <a:solidFill>
                  <a:schemeClr val="tx1"/>
                </a:solidFill>
              </a:rPr>
              <a:t>and Examples</a:t>
            </a:r>
            <a:br>
              <a:rPr lang="en-US" dirty="0" smtClean="0">
                <a:solidFill>
                  <a:schemeClr val="tx1"/>
                </a:solidFill>
              </a:rPr>
            </a:br>
            <a:r>
              <a:rPr lang="en-US" dirty="0" smtClean="0">
                <a:solidFill>
                  <a:schemeClr val="tx1"/>
                </a:solidFill>
              </a:rPr>
              <a:t>  2</a:t>
            </a:r>
            <a:r>
              <a:rPr lang="en-US" dirty="0" smtClean="0">
                <a:solidFill>
                  <a:schemeClr val="tx1"/>
                </a:solidFill>
              </a:rPr>
              <a:t>. Nature of the Demand Curve</a:t>
            </a:r>
            <a:br>
              <a:rPr lang="en-US" dirty="0" smtClean="0">
                <a:solidFill>
                  <a:schemeClr val="tx1"/>
                </a:solidFill>
              </a:rPr>
            </a:br>
            <a:r>
              <a:rPr lang="en-US" dirty="0" smtClean="0">
                <a:solidFill>
                  <a:schemeClr val="tx1"/>
                </a:solidFill>
              </a:rPr>
              <a:t>  3</a:t>
            </a:r>
            <a:r>
              <a:rPr lang="en-US" dirty="0" smtClean="0">
                <a:solidFill>
                  <a:schemeClr val="tx1"/>
                </a:solidFill>
              </a:rPr>
              <a:t>. </a:t>
            </a:r>
            <a:r>
              <a:rPr lang="en-US" b="1" u="sng" dirty="0" smtClean="0">
                <a:solidFill>
                  <a:schemeClr val="tx1"/>
                </a:solidFill>
              </a:rPr>
              <a:t>Short Run </a:t>
            </a:r>
            <a:r>
              <a:rPr lang="en-US" b="1" u="sng" dirty="0" smtClean="0">
                <a:solidFill>
                  <a:schemeClr val="tx1"/>
                </a:solidFill>
              </a:rPr>
              <a:t>Equilibrium</a:t>
            </a:r>
            <a:r>
              <a:rPr lang="en-US" b="1" dirty="0" smtClean="0">
                <a:solidFill>
                  <a:schemeClr val="tx1"/>
                </a:solidFill>
              </a:rPr>
              <a:t>                      </a:t>
            </a:r>
            <a:r>
              <a:rPr lang="en-US" sz="4800" b="1" dirty="0" smtClean="0">
                <a:solidFill>
                  <a:schemeClr val="tx1"/>
                </a:solidFill>
              </a:rPr>
              <a:t>YP 6-10</a:t>
            </a:r>
            <a:r>
              <a:rPr lang="en-US" b="1" u="sng" dirty="0" smtClean="0">
                <a:solidFill>
                  <a:schemeClr val="tx1"/>
                </a:solidFill>
              </a:rPr>
              <a:t/>
            </a:r>
            <a:br>
              <a:rPr lang="en-US" b="1" u="sng" dirty="0" smtClean="0">
                <a:solidFill>
                  <a:schemeClr val="tx1"/>
                </a:solidFill>
              </a:rPr>
            </a:br>
            <a:r>
              <a:rPr lang="en-US" dirty="0" smtClean="0">
                <a:solidFill>
                  <a:schemeClr val="tx1"/>
                </a:solidFill>
              </a:rPr>
              <a:t>        - earning a profit</a:t>
            </a:r>
            <a:br>
              <a:rPr lang="en-US" dirty="0" smtClean="0">
                <a:solidFill>
                  <a:schemeClr val="tx1"/>
                </a:solidFill>
              </a:rPr>
            </a:br>
            <a:r>
              <a:rPr lang="en-US" dirty="0" smtClean="0">
                <a:solidFill>
                  <a:schemeClr val="tx1"/>
                </a:solidFill>
              </a:rPr>
              <a:t>        - earning a loss but continues to produce</a:t>
            </a:r>
            <a:br>
              <a:rPr lang="en-US" dirty="0" smtClean="0">
                <a:solidFill>
                  <a:schemeClr val="tx1"/>
                </a:solidFill>
              </a:rPr>
            </a:br>
            <a:r>
              <a:rPr lang="en-US" dirty="0" smtClean="0">
                <a:solidFill>
                  <a:schemeClr val="tx1"/>
                </a:solidFill>
              </a:rPr>
              <a:t>        - shut down case (losses = TFC)</a:t>
            </a:r>
            <a:r>
              <a:rPr lang="en-US" sz="3000" dirty="0" smtClean="0">
                <a:solidFill>
                  <a:schemeClr val="tx1"/>
                </a:solidFill>
              </a:rPr>
              <a:t/>
            </a:r>
            <a:br>
              <a:rPr lang="en-US" sz="3000" dirty="0" smtClean="0">
                <a:solidFill>
                  <a:schemeClr val="tx1"/>
                </a:solidFill>
              </a:rPr>
            </a:br>
            <a:r>
              <a:rPr lang="en-US" sz="3000" dirty="0" smtClean="0">
                <a:solidFill>
                  <a:schemeClr val="tx1"/>
                </a:solidFill>
              </a:rPr>
              <a:t>  4</a:t>
            </a:r>
            <a:r>
              <a:rPr lang="en-US" sz="3000" dirty="0" smtClean="0">
                <a:solidFill>
                  <a:schemeClr val="tx1"/>
                </a:solidFill>
              </a:rPr>
              <a:t>. Long Run Equilibrium and </a:t>
            </a:r>
            <a:r>
              <a:rPr lang="en-US" sz="3000" dirty="0" smtClean="0">
                <a:solidFill>
                  <a:schemeClr val="tx1"/>
                </a:solidFill>
              </a:rPr>
              <a:t>Efficiency (lesson </a:t>
            </a:r>
            <a:r>
              <a:rPr lang="en-US" sz="3000" dirty="0" smtClean="0">
                <a:solidFill>
                  <a:schemeClr val="tx1"/>
                </a:solidFill>
              </a:rPr>
              <a:t>8/9b)</a:t>
            </a:r>
            <a:br>
              <a:rPr lang="en-US" sz="3000" dirty="0" smtClean="0">
                <a:solidFill>
                  <a:schemeClr val="tx1"/>
                </a:solidFill>
              </a:rPr>
            </a:br>
            <a:r>
              <a:rPr lang="en-US" sz="3000" dirty="0" smtClean="0">
                <a:solidFill>
                  <a:schemeClr val="tx1"/>
                </a:solidFill>
              </a:rPr>
              <a:t>  5</a:t>
            </a:r>
            <a:r>
              <a:rPr lang="en-US" sz="3000" dirty="0" smtClean="0">
                <a:solidFill>
                  <a:schemeClr val="tx1"/>
                </a:solidFill>
              </a:rPr>
              <a:t>. Other Issues</a:t>
            </a:r>
          </a:p>
          <a:p>
            <a:pPr algn="l"/>
            <a:r>
              <a:rPr lang="en-US" sz="1000" dirty="0" smtClean="0">
                <a:solidFill>
                  <a:schemeClr val="tx1"/>
                </a:solidFill>
              </a:rPr>
              <a:t>  </a:t>
            </a:r>
            <a:endParaRPr lang="en-US" sz="1000" dirty="0">
              <a:solidFill>
                <a:schemeClr val="tx1"/>
              </a:solidFill>
            </a:endParaRPr>
          </a:p>
        </p:txBody>
      </p:sp>
      <p:sp>
        <p:nvSpPr>
          <p:cNvPr id="4" name="TextBox 3"/>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pic>
        <p:nvPicPr>
          <p:cNvPr id="5" name="Picture 2" descr="C:\_001aweb\ecogif\purecomp\modelscontin.jpg"/>
          <p:cNvPicPr>
            <a:picLocks noChangeAspect="1" noChangeArrowheads="1"/>
          </p:cNvPicPr>
          <p:nvPr/>
        </p:nvPicPr>
        <p:blipFill>
          <a:blip r:embed="rId3" cstate="print"/>
          <a:srcRect/>
          <a:stretch>
            <a:fillRect/>
          </a:stretch>
        </p:blipFill>
        <p:spPr bwMode="auto">
          <a:xfrm>
            <a:off x="-11319" y="533400"/>
            <a:ext cx="9144000" cy="914400"/>
          </a:xfrm>
          <a:prstGeom prst="rect">
            <a:avLst/>
          </a:prstGeom>
          <a:noFill/>
        </p:spPr>
      </p:pic>
    </p:spTree>
    <p:custDataLst>
      <p:tags r:id="rId1"/>
    </p:custDataLst>
    <p:extLst>
      <p:ext uri="{BB962C8B-B14F-4D97-AF65-F5344CB8AC3E}">
        <p14:creationId xmlns:p14="http://schemas.microsoft.com/office/powerpoint/2010/main" val="2419633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apcprofitgraphonly.jpg"/>
          <p:cNvPicPr>
            <a:picLocks noChangeAspect="1"/>
          </p:cNvPicPr>
          <p:nvPr/>
        </p:nvPicPr>
        <p:blipFill>
          <a:blip r:embed="rId3" cstate="print"/>
          <a:stretch>
            <a:fillRect/>
          </a:stretch>
        </p:blipFill>
        <p:spPr>
          <a:xfrm>
            <a:off x="502920" y="-76200"/>
            <a:ext cx="7162801" cy="6210302"/>
          </a:xfrm>
          <a:prstGeom prst="rect">
            <a:avLst/>
          </a:prstGeom>
        </p:spPr>
      </p:pic>
      <p:sp>
        <p:nvSpPr>
          <p:cNvPr id="3" name="TextBox 2"/>
          <p:cNvSpPr txBox="1"/>
          <p:nvPr/>
        </p:nvSpPr>
        <p:spPr>
          <a:xfrm>
            <a:off x="222504" y="6134102"/>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spTree>
    <p:custDataLst>
      <p:tags r:id="rId1"/>
    </p:custDataLst>
    <p:extLst>
      <p:ext uri="{BB962C8B-B14F-4D97-AF65-F5344CB8AC3E}">
        <p14:creationId xmlns:p14="http://schemas.microsoft.com/office/powerpoint/2010/main" val="1544763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ayppctrtcprof.jpg"/>
          <p:cNvPicPr>
            <a:picLocks noChangeAspect="1"/>
          </p:cNvPicPr>
          <p:nvPr/>
        </p:nvPicPr>
        <p:blipFill>
          <a:blip r:embed="rId3" cstate="print"/>
          <a:stretch>
            <a:fillRect/>
          </a:stretch>
        </p:blipFill>
        <p:spPr>
          <a:xfrm>
            <a:off x="4724399" y="0"/>
            <a:ext cx="4131269" cy="5486400"/>
          </a:xfrm>
          <a:prstGeom prst="rect">
            <a:avLst/>
          </a:prstGeom>
        </p:spPr>
      </p:pic>
      <p:sp>
        <p:nvSpPr>
          <p:cNvPr id="4" name="TextBox 3"/>
          <p:cNvSpPr txBox="1"/>
          <p:nvPr/>
        </p:nvSpPr>
        <p:spPr>
          <a:xfrm>
            <a:off x="228600" y="6095999"/>
            <a:ext cx="8610600" cy="523220"/>
          </a:xfrm>
          <a:prstGeom prst="rect">
            <a:avLst/>
          </a:prstGeom>
          <a:noFill/>
          <a:ln w="38100">
            <a:solidFill>
              <a:srgbClr val="00B0F0"/>
            </a:solidFill>
          </a:ln>
        </p:spPr>
        <p:txBody>
          <a:bodyPr wrap="square" rtlCol="0">
            <a:spAutoFit/>
          </a:bodyPr>
          <a:lstStyle/>
          <a:p>
            <a:pPr algn="ctr"/>
            <a:r>
              <a:rPr lang="en-US" sz="2800" b="1" dirty="0"/>
              <a:t>8/9a – Pure </a:t>
            </a:r>
            <a:r>
              <a:rPr lang="en-US" sz="2800" b="1" dirty="0" smtClean="0"/>
              <a:t>Competition earning PROFITS</a:t>
            </a:r>
            <a:endParaRPr lang="en-US" sz="2800"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4267200" cy="553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91295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5999"/>
            <a:ext cx="8610600" cy="523220"/>
          </a:xfrm>
          <a:prstGeom prst="rect">
            <a:avLst/>
          </a:prstGeom>
          <a:noFill/>
          <a:ln w="38100">
            <a:solidFill>
              <a:srgbClr val="00B0F0"/>
            </a:solidFill>
          </a:ln>
        </p:spPr>
        <p:txBody>
          <a:bodyPr wrap="square" rtlCol="0">
            <a:spAutoFit/>
          </a:bodyPr>
          <a:lstStyle/>
          <a:p>
            <a:pPr algn="ctr"/>
            <a:r>
              <a:rPr lang="en-US" sz="2800" b="1" dirty="0"/>
              <a:t>8/9a – Pure </a:t>
            </a:r>
            <a:r>
              <a:rPr lang="en-US" sz="2800" b="1" dirty="0" smtClean="0"/>
              <a:t>Competition earning LOSSES</a:t>
            </a:r>
            <a:endParaRPr lang="en-US" sz="2800" dirty="0"/>
          </a:p>
        </p:txBody>
      </p:sp>
      <p:pic>
        <p:nvPicPr>
          <p:cNvPr id="12291" name="Picture 3" descr="yelpctctrptstfc5loss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704" y="33528"/>
            <a:ext cx="4224496" cy="562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9624"/>
            <a:ext cx="4343400" cy="57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8365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5999"/>
            <a:ext cx="8610600" cy="523220"/>
          </a:xfrm>
          <a:prstGeom prst="rect">
            <a:avLst/>
          </a:prstGeom>
          <a:noFill/>
          <a:ln w="38100">
            <a:solidFill>
              <a:srgbClr val="00B0F0"/>
            </a:solidFill>
          </a:ln>
        </p:spPr>
        <p:txBody>
          <a:bodyPr wrap="square" rtlCol="0">
            <a:spAutoFit/>
          </a:bodyPr>
          <a:lstStyle/>
          <a:p>
            <a:pPr algn="ctr"/>
            <a:r>
              <a:rPr lang="en-US" sz="2800" b="1" dirty="0"/>
              <a:t>8/9a – Pure </a:t>
            </a:r>
            <a:r>
              <a:rPr lang="en-US" sz="2800" b="1" dirty="0" smtClean="0"/>
              <a:t>Competition SHUTTING DOWN </a:t>
            </a:r>
            <a:endParaRPr lang="en-US" sz="2800" dirty="0"/>
          </a:p>
        </p:txBody>
      </p:sp>
      <p:pic>
        <p:nvPicPr>
          <p:cNvPr id="13315" name="Picture 3" descr="yelpctctrptstfc2shutdown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104" y="76200"/>
            <a:ext cx="4197096" cy="559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0"/>
            <a:ext cx="436533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46564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63579"/>
            <a:ext cx="8637994" cy="5847755"/>
          </a:xfrm>
          <a:prstGeom prst="rect">
            <a:avLst/>
          </a:prstGeom>
          <a:noFill/>
        </p:spPr>
        <p:txBody>
          <a:bodyPr wrap="square" rtlCol="0">
            <a:spAutoFit/>
          </a:bodyPr>
          <a:lstStyle/>
          <a:p>
            <a:r>
              <a:rPr lang="en-US" sz="3200" b="1" dirty="0" smtClean="0"/>
              <a:t>Lessons 7-11: ARE </a:t>
            </a:r>
            <a:r>
              <a:rPr lang="en-US" sz="3200" b="1" dirty="0" smtClean="0"/>
              <a:t>BUSINESSES EFFICIENT</a:t>
            </a:r>
            <a:r>
              <a:rPr lang="en-US" sz="3200" b="1" dirty="0" smtClean="0"/>
              <a:t>?</a:t>
            </a:r>
          </a:p>
          <a:p>
            <a:r>
              <a:rPr lang="en-US" sz="1000" b="1" dirty="0" smtClean="0"/>
              <a:t> </a:t>
            </a:r>
          </a:p>
          <a:p>
            <a:pPr algn="ctr"/>
            <a:r>
              <a:rPr lang="en-US" sz="3200" b="1" dirty="0" smtClean="0">
                <a:solidFill>
                  <a:srgbClr val="FF0000"/>
                </a:solidFill>
              </a:rPr>
              <a:t>DO BUSINESSES PRODUCE THE ALLOC. EFF. Q?</a:t>
            </a:r>
          </a:p>
          <a:p>
            <a:pPr algn="ctr"/>
            <a:r>
              <a:rPr lang="en-US" sz="1000" b="1" dirty="0">
                <a:solidFill>
                  <a:srgbClr val="FF0000"/>
                </a:solidFill>
              </a:rPr>
              <a:t> </a:t>
            </a:r>
            <a:endParaRPr lang="en-US" sz="1000" b="1" dirty="0" smtClean="0">
              <a:solidFill>
                <a:srgbClr val="FF0000"/>
              </a:solidFill>
            </a:endParaRPr>
          </a:p>
          <a:p>
            <a:r>
              <a:rPr lang="en-US" sz="3200" b="1" dirty="0"/>
              <a:t> </a:t>
            </a:r>
            <a:r>
              <a:rPr lang="en-US" sz="3200" b="1" dirty="0" smtClean="0"/>
              <a:t>       </a:t>
            </a:r>
            <a:r>
              <a:rPr lang="en-US" sz="3200" dirty="0" smtClean="0"/>
              <a:t>Does WHAT WE GET = WHAT WE WANT?</a:t>
            </a:r>
          </a:p>
          <a:p>
            <a:r>
              <a:rPr lang="en-US" sz="1000" b="1" dirty="0" smtClean="0"/>
              <a:t> </a:t>
            </a:r>
          </a:p>
          <a:p>
            <a:r>
              <a:rPr lang="en-US" sz="800" dirty="0" smtClean="0"/>
              <a:t> </a:t>
            </a:r>
          </a:p>
          <a:p>
            <a:r>
              <a:rPr lang="en-US" sz="3500" dirty="0" smtClean="0"/>
              <a:t>    </a:t>
            </a:r>
            <a:r>
              <a:rPr lang="en-US" sz="3600" b="1" dirty="0" smtClean="0"/>
              <a:t>What we get: </a:t>
            </a:r>
            <a:r>
              <a:rPr lang="en-US" sz="3600" dirty="0" smtClean="0"/>
              <a:t>Profit Maximizing Q</a:t>
            </a:r>
          </a:p>
          <a:p>
            <a:r>
              <a:rPr lang="en-US" sz="3600" dirty="0"/>
              <a:t> </a:t>
            </a:r>
            <a:r>
              <a:rPr lang="en-US" sz="3600" dirty="0" smtClean="0"/>
              <a:t>                            Where Qs = </a:t>
            </a:r>
            <a:r>
              <a:rPr lang="en-US" sz="3600" dirty="0" err="1" smtClean="0"/>
              <a:t>Qd</a:t>
            </a:r>
            <a:endParaRPr lang="en-US" sz="3600" dirty="0" smtClean="0"/>
          </a:p>
          <a:p>
            <a:r>
              <a:rPr lang="en-US" sz="3600" dirty="0" smtClean="0"/>
              <a:t>                             Q where MR=MC</a:t>
            </a:r>
          </a:p>
          <a:p>
            <a:r>
              <a:rPr lang="en-US" sz="1200" dirty="0" smtClean="0"/>
              <a:t> </a:t>
            </a:r>
            <a:endParaRPr lang="en-US" sz="1200" dirty="0"/>
          </a:p>
          <a:p>
            <a:r>
              <a:rPr lang="en-US" sz="3600" b="1" dirty="0" smtClean="0"/>
              <a:t>What we want: </a:t>
            </a:r>
            <a:r>
              <a:rPr lang="en-US" sz="3600" dirty="0" err="1" smtClean="0"/>
              <a:t>Allocatively</a:t>
            </a:r>
            <a:r>
              <a:rPr lang="en-US" sz="3600" dirty="0" smtClean="0"/>
              <a:t> Efficient Q</a:t>
            </a:r>
          </a:p>
          <a:p>
            <a:r>
              <a:rPr lang="en-US" sz="3600" dirty="0"/>
              <a:t> </a:t>
            </a:r>
            <a:r>
              <a:rPr lang="en-US" sz="3600" dirty="0" smtClean="0"/>
              <a:t>                            Q where MSB = MSC</a:t>
            </a:r>
          </a:p>
          <a:p>
            <a:r>
              <a:rPr lang="en-US" sz="3600" dirty="0"/>
              <a:t> </a:t>
            </a:r>
            <a:r>
              <a:rPr lang="en-US" sz="3600" dirty="0" smtClean="0"/>
              <a:t>                            Q where P = MC</a:t>
            </a:r>
          </a:p>
          <a:p>
            <a:r>
              <a:rPr lang="en-US" sz="1200" dirty="0" smtClean="0"/>
              <a:t> </a:t>
            </a:r>
            <a:endParaRPr lang="en-US" sz="1200" dirty="0"/>
          </a:p>
        </p:txBody>
      </p:sp>
      <p:sp>
        <p:nvSpPr>
          <p:cNvPr id="5" name="TextBox 4"/>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cxnSp>
        <p:nvCxnSpPr>
          <p:cNvPr id="3" name="Straight Connector 2"/>
          <p:cNvCxnSpPr/>
          <p:nvPr/>
        </p:nvCxnSpPr>
        <p:spPr>
          <a:xfrm>
            <a:off x="1075944" y="2057400"/>
            <a:ext cx="6629400"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78226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5999"/>
            <a:ext cx="8610600" cy="523220"/>
          </a:xfrm>
          <a:prstGeom prst="rect">
            <a:avLst/>
          </a:prstGeom>
          <a:noFill/>
          <a:ln w="38100">
            <a:solidFill>
              <a:srgbClr val="00B0F0"/>
            </a:solidFill>
          </a:ln>
        </p:spPr>
        <p:txBody>
          <a:bodyPr wrap="square" rtlCol="0">
            <a:spAutoFit/>
          </a:bodyPr>
          <a:lstStyle/>
          <a:p>
            <a:pPr algn="ctr"/>
            <a:r>
              <a:rPr lang="en-US" sz="2800" b="1" dirty="0"/>
              <a:t>8/9a – Pure </a:t>
            </a:r>
            <a:r>
              <a:rPr lang="en-US" sz="2800" b="1" dirty="0" smtClean="0"/>
              <a:t>Competition earning PROFITS</a:t>
            </a:r>
            <a:endParaRPr lang="en-US" sz="2800" dirty="0"/>
          </a:p>
        </p:txBody>
      </p:sp>
      <p:pic>
        <p:nvPicPr>
          <p:cNvPr id="14338" name="Picture 2" descr="C:\Users\mhealy\OneDrive for Business\web\ecogif\purecomp\pcgraphnumbersprprofitge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41" y="457200"/>
            <a:ext cx="8571451" cy="464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1305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5999"/>
            <a:ext cx="8610600" cy="523220"/>
          </a:xfrm>
          <a:prstGeom prst="rect">
            <a:avLst/>
          </a:prstGeom>
          <a:noFill/>
          <a:ln w="38100">
            <a:solidFill>
              <a:srgbClr val="00B0F0"/>
            </a:solidFill>
          </a:ln>
        </p:spPr>
        <p:txBody>
          <a:bodyPr wrap="square" rtlCol="0">
            <a:spAutoFit/>
          </a:bodyPr>
          <a:lstStyle/>
          <a:p>
            <a:pPr algn="ctr"/>
            <a:r>
              <a:rPr lang="en-US" sz="2800" b="1" dirty="0"/>
              <a:t>8/9a – Pure </a:t>
            </a:r>
            <a:r>
              <a:rPr lang="en-US" sz="2800" b="1" dirty="0" smtClean="0"/>
              <a:t>Competition earning LOSSES</a:t>
            </a:r>
            <a:endParaRPr lang="en-US" sz="2800" dirty="0"/>
          </a:p>
        </p:txBody>
      </p:sp>
      <p:pic>
        <p:nvPicPr>
          <p:cNvPr id="15362" name="Picture 2" descr="C:\Users\mhealy\OneDrive for Business\web\ecogif\purecomp\pcgraphnumbersprlossge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1" y="457200"/>
            <a:ext cx="8852483" cy="4800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4538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5999"/>
            <a:ext cx="8610600" cy="523220"/>
          </a:xfrm>
          <a:prstGeom prst="rect">
            <a:avLst/>
          </a:prstGeom>
          <a:noFill/>
          <a:ln w="38100">
            <a:solidFill>
              <a:srgbClr val="00B0F0"/>
            </a:solidFill>
          </a:ln>
        </p:spPr>
        <p:txBody>
          <a:bodyPr wrap="square" rtlCol="0">
            <a:spAutoFit/>
          </a:bodyPr>
          <a:lstStyle/>
          <a:p>
            <a:pPr algn="ctr"/>
            <a:r>
              <a:rPr lang="en-US" sz="2800" b="1" dirty="0"/>
              <a:t>8/9a – Pure </a:t>
            </a:r>
            <a:r>
              <a:rPr lang="en-US" sz="2800" b="1" dirty="0" smtClean="0"/>
              <a:t>Competition SHUTTING DOWN </a:t>
            </a:r>
            <a:endParaRPr lang="en-US" sz="2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34" y="304800"/>
            <a:ext cx="784619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4173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04800"/>
            <a:ext cx="3276600" cy="1905000"/>
          </a:xfrm>
        </p:spPr>
        <p:txBody>
          <a:bodyPr>
            <a:normAutofit fontScale="90000"/>
          </a:bodyPr>
          <a:lstStyle/>
          <a:p>
            <a:pPr algn="l"/>
            <a:r>
              <a:rPr lang="en-US" sz="3200" b="1" dirty="0" smtClean="0"/>
              <a:t>6. </a:t>
            </a:r>
            <a:r>
              <a:rPr lang="en-US" sz="3200" b="1" dirty="0" smtClean="0"/>
              <a:t>If P = $32, this competitive firm will produce</a:t>
            </a:r>
            <a:r>
              <a:rPr lang="en-US" sz="3200" b="1" dirty="0"/>
              <a:t>: </a:t>
            </a:r>
            <a:r>
              <a:rPr lang="en-US" sz="3200" b="1" dirty="0" smtClean="0"/>
              <a:t>YP 14</a:t>
            </a:r>
            <a:endParaRPr lang="en-US" sz="3200" b="1" dirty="0"/>
          </a:p>
        </p:txBody>
      </p:sp>
      <p:sp>
        <p:nvSpPr>
          <p:cNvPr id="3" name="TPAnswers"/>
          <p:cNvSpPr>
            <a:spLocks noGrp="1"/>
          </p:cNvSpPr>
          <p:nvPr>
            <p:ph type="body" idx="1"/>
            <p:custDataLst>
              <p:tags r:id="rId2"/>
            </p:custDataLst>
          </p:nvPr>
        </p:nvSpPr>
        <p:spPr>
          <a:xfrm>
            <a:off x="457200" y="2133600"/>
            <a:ext cx="4419600" cy="3992563"/>
          </a:xfrm>
        </p:spPr>
        <p:txBody>
          <a:bodyPr>
            <a:normAutofit/>
          </a:bodyPr>
          <a:lstStyle/>
          <a:p>
            <a:pPr marL="514350" indent="-514350">
              <a:buFont typeface="Arial" pitchFamily="34" charset="0"/>
              <a:buAutoNum type="arabicPeriod"/>
            </a:pPr>
            <a:r>
              <a:rPr lang="en-US" sz="2400" dirty="0" smtClean="0"/>
              <a:t>8 at a profit of $16</a:t>
            </a:r>
          </a:p>
          <a:p>
            <a:pPr marL="514350" indent="-514350">
              <a:buFont typeface="Arial" pitchFamily="34" charset="0"/>
              <a:buAutoNum type="arabicPeriod"/>
            </a:pPr>
            <a:r>
              <a:rPr lang="en-US" sz="2400" dirty="0" smtClean="0"/>
              <a:t>6 at a profit of $12.50</a:t>
            </a:r>
          </a:p>
          <a:p>
            <a:pPr marL="514350" indent="-514350">
              <a:buFont typeface="Arial" pitchFamily="34" charset="0"/>
              <a:buAutoNum type="arabicPeriod"/>
            </a:pPr>
            <a:r>
              <a:rPr lang="en-US" sz="2400" dirty="0" smtClean="0"/>
              <a:t>10 at a profit of $4</a:t>
            </a:r>
          </a:p>
          <a:p>
            <a:pPr marL="514350" indent="-514350">
              <a:buFont typeface="Arial" pitchFamily="34" charset="0"/>
              <a:buAutoNum type="arabicPeriod"/>
            </a:pPr>
            <a:r>
              <a:rPr lang="en-US" sz="2400" dirty="0" smtClean="0"/>
              <a:t>7 at a profit of $41.50</a:t>
            </a:r>
            <a:endParaRPr lang="en-US" sz="2400" dirty="0"/>
          </a:p>
        </p:txBody>
      </p:sp>
      <p:pic>
        <p:nvPicPr>
          <p:cNvPr id="5" name="Picture 4" descr="8apctabltb.jpg"/>
          <p:cNvPicPr>
            <a:picLocks noChangeAspect="1"/>
          </p:cNvPicPr>
          <p:nvPr/>
        </p:nvPicPr>
        <p:blipFill>
          <a:blip r:embed="rId4" cstate="print"/>
          <a:stretch>
            <a:fillRect/>
          </a:stretch>
        </p:blipFill>
        <p:spPr>
          <a:xfrm>
            <a:off x="3733800" y="228600"/>
            <a:ext cx="5410200" cy="3928151"/>
          </a:xfrm>
          <a:prstGeom prst="rect">
            <a:avLst/>
          </a:prstGeom>
        </p:spPr>
      </p:pic>
    </p:spTree>
    <p:custDataLst>
      <p:tags r:id="rId1"/>
    </p:custDataLst>
    <p:extLst>
      <p:ext uri="{BB962C8B-B14F-4D97-AF65-F5344CB8AC3E}">
        <p14:creationId xmlns:p14="http://schemas.microsoft.com/office/powerpoint/2010/main" val="1616828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04800"/>
            <a:ext cx="3276600" cy="1905000"/>
          </a:xfrm>
        </p:spPr>
        <p:txBody>
          <a:bodyPr>
            <a:normAutofit fontScale="90000"/>
          </a:bodyPr>
          <a:lstStyle/>
          <a:p>
            <a:pPr algn="l"/>
            <a:r>
              <a:rPr lang="en-US" sz="3200" b="1" dirty="0" smtClean="0">
                <a:solidFill>
                  <a:srgbClr val="0070C0"/>
                </a:solidFill>
              </a:rPr>
              <a:t>6. </a:t>
            </a:r>
            <a:r>
              <a:rPr lang="en-US" sz="3200" b="1" dirty="0" smtClean="0">
                <a:solidFill>
                  <a:srgbClr val="0070C0"/>
                </a:solidFill>
              </a:rPr>
              <a:t>If P = $32, this competitive firm will produce: </a:t>
            </a:r>
            <a:r>
              <a:rPr lang="en-US" sz="3200" b="1" dirty="0">
                <a:solidFill>
                  <a:srgbClr val="0070C0"/>
                </a:solidFill>
              </a:rPr>
              <a:t>YP14</a:t>
            </a:r>
          </a:p>
        </p:txBody>
      </p:sp>
      <p:sp>
        <p:nvSpPr>
          <p:cNvPr id="3" name="TPAnswers"/>
          <p:cNvSpPr>
            <a:spLocks noGrp="1"/>
          </p:cNvSpPr>
          <p:nvPr>
            <p:ph type="body" idx="1"/>
            <p:custDataLst>
              <p:tags r:id="rId2"/>
            </p:custDataLst>
          </p:nvPr>
        </p:nvSpPr>
        <p:spPr>
          <a:xfrm>
            <a:off x="457200" y="2133600"/>
            <a:ext cx="4419600" cy="3992563"/>
          </a:xfrm>
        </p:spPr>
        <p:txBody>
          <a:bodyPr>
            <a:normAutofit/>
          </a:bodyPr>
          <a:lstStyle/>
          <a:p>
            <a:pPr marL="514350" indent="-514350">
              <a:buFont typeface="Arial" pitchFamily="34" charset="0"/>
              <a:buAutoNum type="arabicPeriod"/>
            </a:pPr>
            <a:r>
              <a:rPr lang="en-US" sz="2400" dirty="0" smtClean="0"/>
              <a:t>8 at a profit of $16</a:t>
            </a:r>
          </a:p>
          <a:p>
            <a:pPr marL="514350" indent="-514350">
              <a:buFont typeface="Arial" pitchFamily="34" charset="0"/>
              <a:buAutoNum type="arabicPeriod"/>
            </a:pPr>
            <a:r>
              <a:rPr lang="en-US" sz="2400" dirty="0" smtClean="0"/>
              <a:t>6 at a profit of $12.50</a:t>
            </a:r>
          </a:p>
          <a:p>
            <a:pPr marL="514350" indent="-514350">
              <a:buFont typeface="Arial" pitchFamily="34" charset="0"/>
              <a:buAutoNum type="arabicPeriod"/>
            </a:pPr>
            <a:r>
              <a:rPr lang="en-US" sz="2400" dirty="0" smtClean="0"/>
              <a:t>10 at a profit of $4</a:t>
            </a:r>
          </a:p>
          <a:p>
            <a:pPr marL="514350" indent="-514350">
              <a:buFont typeface="Arial" pitchFamily="34" charset="0"/>
              <a:buAutoNum type="arabicPeriod"/>
            </a:pPr>
            <a:r>
              <a:rPr lang="en-US" sz="2400" dirty="0" smtClean="0"/>
              <a:t>7 at a profit of $41.50</a:t>
            </a:r>
            <a:endParaRPr lang="en-US" sz="2400" dirty="0"/>
          </a:p>
        </p:txBody>
      </p:sp>
      <p:pic>
        <p:nvPicPr>
          <p:cNvPr id="5" name="Picture 4" descr="8apctabltb.jpg"/>
          <p:cNvPicPr>
            <a:picLocks noChangeAspect="1"/>
          </p:cNvPicPr>
          <p:nvPr/>
        </p:nvPicPr>
        <p:blipFill>
          <a:blip r:embed="rId5" cstate="print"/>
          <a:stretch>
            <a:fillRect/>
          </a:stretch>
        </p:blipFill>
        <p:spPr>
          <a:xfrm>
            <a:off x="3733800" y="228600"/>
            <a:ext cx="5410200" cy="3928151"/>
          </a:xfrm>
          <a:prstGeom prst="rect">
            <a:avLst/>
          </a:prstGeom>
        </p:spPr>
      </p:pic>
      <p:sp>
        <p:nvSpPr>
          <p:cNvPr id="6" name="CorShape1"/>
          <p:cNvSpPr/>
          <p:nvPr>
            <p:custDataLst>
              <p:tags r:id="rId3"/>
            </p:custDataLst>
          </p:nvPr>
        </p:nvSpPr>
        <p:spPr>
          <a:xfrm rot="10800000">
            <a:off x="243840" y="2268220"/>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3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2743200" cy="3581400"/>
          </a:xfrm>
        </p:spPr>
        <p:txBody>
          <a:bodyPr>
            <a:normAutofit fontScale="90000"/>
          </a:bodyPr>
          <a:lstStyle/>
          <a:p>
            <a:pPr algn="l"/>
            <a:r>
              <a:rPr lang="en-US" sz="3100" b="1" dirty="0" smtClean="0"/>
              <a:t>7. </a:t>
            </a:r>
            <a:r>
              <a:rPr lang="en-US" sz="3100" b="1" dirty="0" smtClean="0"/>
              <a:t>If the market price for the firm's product is $13, the competitive firm will produce: </a:t>
            </a:r>
            <a:r>
              <a:rPr lang="en-US" dirty="0" smtClean="0"/>
              <a:t/>
            </a:r>
            <a:br>
              <a:rPr lang="en-US" dirty="0" smtClean="0"/>
            </a:br>
            <a:endParaRPr lang="en-US" b="1" dirty="0"/>
          </a:p>
        </p:txBody>
      </p:sp>
      <p:pic>
        <p:nvPicPr>
          <p:cNvPr id="5" name="Picture 4" descr="8apctabltb.jpg"/>
          <p:cNvPicPr>
            <a:picLocks noChangeAspect="1"/>
          </p:cNvPicPr>
          <p:nvPr/>
        </p:nvPicPr>
        <p:blipFill>
          <a:blip r:embed="rId4" cstate="print"/>
          <a:stretch>
            <a:fillRect/>
          </a:stretch>
        </p:blipFill>
        <p:spPr>
          <a:xfrm>
            <a:off x="2971799" y="28574"/>
            <a:ext cx="5942763" cy="4314825"/>
          </a:xfrm>
          <a:prstGeom prst="rect">
            <a:avLst/>
          </a:prstGeom>
        </p:spPr>
      </p:pic>
      <p:sp>
        <p:nvSpPr>
          <p:cNvPr id="3" name="TPAnswers"/>
          <p:cNvSpPr>
            <a:spLocks noGrp="1"/>
          </p:cNvSpPr>
          <p:nvPr>
            <p:ph type="body" idx="1"/>
            <p:custDataLst>
              <p:tags r:id="rId2"/>
            </p:custDataLst>
          </p:nvPr>
        </p:nvSpPr>
        <p:spPr>
          <a:xfrm>
            <a:off x="351274" y="3733800"/>
            <a:ext cx="3915926" cy="2773363"/>
          </a:xfrm>
        </p:spPr>
        <p:txBody>
          <a:bodyPr>
            <a:normAutofit/>
          </a:bodyPr>
          <a:lstStyle/>
          <a:p>
            <a:pPr marL="514350" indent="-514350">
              <a:buFont typeface="Arial" pitchFamily="34" charset="0"/>
              <a:buAutoNum type="arabicPeriod"/>
            </a:pPr>
            <a:r>
              <a:rPr lang="en-US" dirty="0" smtClean="0"/>
              <a:t>5, loss = $105</a:t>
            </a:r>
          </a:p>
          <a:p>
            <a:pPr marL="514350" indent="-514350">
              <a:buFont typeface="Arial" pitchFamily="34" charset="0"/>
              <a:buAutoNum type="arabicPeriod"/>
            </a:pPr>
            <a:r>
              <a:rPr lang="en-US" dirty="0" smtClean="0"/>
              <a:t>5, profit = $105</a:t>
            </a:r>
          </a:p>
          <a:p>
            <a:pPr marL="514350" indent="-514350">
              <a:buFont typeface="Arial" pitchFamily="34" charset="0"/>
              <a:buAutoNum type="arabicPeriod"/>
            </a:pPr>
            <a:r>
              <a:rPr lang="en-US" dirty="0" smtClean="0"/>
              <a:t>8, loss = $136</a:t>
            </a:r>
          </a:p>
          <a:p>
            <a:pPr marL="514350" indent="-514350">
              <a:buFont typeface="Arial" pitchFamily="34" charset="0"/>
              <a:buAutoNum type="arabicPeriod"/>
            </a:pPr>
            <a:r>
              <a:rPr lang="en-US" dirty="0" smtClean="0"/>
              <a:t>zero, loss = $100</a:t>
            </a:r>
            <a:endParaRPr lang="en-US" dirty="0"/>
          </a:p>
        </p:txBody>
      </p:sp>
      <p:sp>
        <p:nvSpPr>
          <p:cNvPr id="6" name="TextBox 5"/>
          <p:cNvSpPr txBox="1"/>
          <p:nvPr/>
        </p:nvSpPr>
        <p:spPr>
          <a:xfrm>
            <a:off x="5410200" y="4669850"/>
            <a:ext cx="1522148"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YP #14</a:t>
            </a:r>
            <a:endParaRPr lang="en-US" sz="3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8588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0"/>
            <a:ext cx="2341880" cy="3581400"/>
          </a:xfrm>
        </p:spPr>
        <p:txBody>
          <a:bodyPr>
            <a:normAutofit fontScale="90000"/>
          </a:bodyPr>
          <a:lstStyle/>
          <a:p>
            <a:pPr algn="l"/>
            <a:r>
              <a:rPr lang="en-US" sz="3100" b="1" dirty="0" smtClean="0">
                <a:solidFill>
                  <a:srgbClr val="0070C0"/>
                </a:solidFill>
              </a:rPr>
              <a:t>7. </a:t>
            </a:r>
            <a:r>
              <a:rPr lang="en-US" sz="3100" b="1" dirty="0" smtClean="0">
                <a:solidFill>
                  <a:srgbClr val="0070C0"/>
                </a:solidFill>
              </a:rPr>
              <a:t>If the market price for the firm's product is $13, the competitive firm will produce:</a:t>
            </a:r>
            <a:r>
              <a:rPr lang="en-US" sz="3100" b="1" dirty="0" smtClean="0"/>
              <a:t> </a:t>
            </a:r>
            <a:endParaRPr lang="en-US" b="1" dirty="0"/>
          </a:p>
        </p:txBody>
      </p:sp>
      <p:pic>
        <p:nvPicPr>
          <p:cNvPr id="5" name="Picture 4" descr="8apctabltb.jpg"/>
          <p:cNvPicPr>
            <a:picLocks noChangeAspect="1"/>
          </p:cNvPicPr>
          <p:nvPr/>
        </p:nvPicPr>
        <p:blipFill>
          <a:blip r:embed="rId5" cstate="print"/>
          <a:stretch>
            <a:fillRect/>
          </a:stretch>
        </p:blipFill>
        <p:spPr>
          <a:xfrm>
            <a:off x="2895600" y="0"/>
            <a:ext cx="5867400" cy="4260107"/>
          </a:xfrm>
          <a:prstGeom prst="rect">
            <a:avLst/>
          </a:prstGeom>
        </p:spPr>
      </p:pic>
      <p:sp>
        <p:nvSpPr>
          <p:cNvPr id="7" name="CorShape1"/>
          <p:cNvSpPr/>
          <p:nvPr>
            <p:custDataLst>
              <p:tags r:id="rId2"/>
            </p:custDataLst>
          </p:nvPr>
        </p:nvSpPr>
        <p:spPr>
          <a:xfrm rot="10800000">
            <a:off x="251777" y="5867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8320" y="4084637"/>
            <a:ext cx="8305800" cy="2773363"/>
          </a:xfrm>
        </p:spPr>
        <p:txBody>
          <a:bodyPr>
            <a:normAutofit/>
          </a:bodyPr>
          <a:lstStyle/>
          <a:p>
            <a:pPr marL="514350" indent="-514350">
              <a:buFont typeface="Arial" pitchFamily="34" charset="0"/>
              <a:buAutoNum type="arabicPeriod"/>
            </a:pPr>
            <a:r>
              <a:rPr lang="en-US" dirty="0" smtClean="0"/>
              <a:t>5, loss = $105</a:t>
            </a:r>
          </a:p>
          <a:p>
            <a:pPr marL="514350" indent="-514350">
              <a:buFont typeface="Arial" pitchFamily="34" charset="0"/>
              <a:buAutoNum type="arabicPeriod"/>
            </a:pPr>
            <a:r>
              <a:rPr lang="en-US" dirty="0" smtClean="0"/>
              <a:t>5, profit = $105</a:t>
            </a:r>
          </a:p>
          <a:p>
            <a:pPr marL="514350" indent="-514350">
              <a:buFont typeface="Arial" pitchFamily="34" charset="0"/>
              <a:buAutoNum type="arabicPeriod"/>
            </a:pPr>
            <a:r>
              <a:rPr lang="en-US" dirty="0" smtClean="0"/>
              <a:t>8, loss = $136</a:t>
            </a:r>
          </a:p>
          <a:p>
            <a:pPr marL="514350" indent="-514350">
              <a:buFont typeface="Arial" pitchFamily="34" charset="0"/>
              <a:buAutoNum type="arabicPeriod"/>
            </a:pPr>
            <a:r>
              <a:rPr lang="en-US" dirty="0" smtClean="0"/>
              <a:t>zero, loss = $100</a:t>
            </a:r>
            <a:endParaRPr lang="en-US" dirty="0"/>
          </a:p>
        </p:txBody>
      </p:sp>
      <p:sp>
        <p:nvSpPr>
          <p:cNvPr id="8" name="TextBox 7"/>
          <p:cNvSpPr txBox="1"/>
          <p:nvPr/>
        </p:nvSpPr>
        <p:spPr>
          <a:xfrm>
            <a:off x="4114800" y="4389587"/>
            <a:ext cx="1522148"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YP #14</a:t>
            </a:r>
            <a:endParaRPr lang="en-US" sz="3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172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81000"/>
            <a:ext cx="8229600" cy="6172200"/>
          </a:xfrm>
        </p:spPr>
        <p:txBody>
          <a:bodyPr>
            <a:normAutofit/>
          </a:bodyPr>
          <a:lstStyle/>
          <a:p>
            <a:pPr marL="0" indent="0">
              <a:buNone/>
            </a:pPr>
            <a:r>
              <a:rPr lang="en-US" b="1" u="sng" dirty="0"/>
              <a:t>How to find the profit maximizing quantity</a:t>
            </a:r>
            <a:r>
              <a:rPr lang="en-US" b="1" dirty="0"/>
              <a:t>:</a:t>
            </a:r>
            <a:endParaRPr lang="en-US" dirty="0"/>
          </a:p>
          <a:p>
            <a:pPr marL="0" indent="0">
              <a:buNone/>
            </a:pPr>
            <a:r>
              <a:rPr lang="en-US" dirty="0"/>
              <a:t>A firm will maximize its profit (or minimize its losses) by producing that output at which marginal revenue and marginal cost are equal provided product price is equal to or greater than average variable cost. </a:t>
            </a:r>
          </a:p>
          <a:p>
            <a:pPr marL="0" indent="0">
              <a:buNone/>
            </a:pPr>
            <a:r>
              <a:rPr lang="en-US" dirty="0" smtClean="0"/>
              <a:t>     (</a:t>
            </a:r>
            <a:r>
              <a:rPr lang="en-US" dirty="0"/>
              <a:t>1) Find the quantity where: </a:t>
            </a:r>
            <a:r>
              <a:rPr lang="en-US" b="1" dirty="0"/>
              <a:t>MR = MC </a:t>
            </a:r>
            <a:r>
              <a:rPr lang="en-US" b="1" dirty="0" smtClean="0"/>
              <a:t/>
            </a:r>
            <a:br>
              <a:rPr lang="en-US" b="1" dirty="0" smtClean="0"/>
            </a:br>
            <a:r>
              <a:rPr lang="en-US" b="1" dirty="0" smtClean="0"/>
              <a:t>           </a:t>
            </a:r>
            <a:r>
              <a:rPr lang="en-US" dirty="0" smtClean="0"/>
              <a:t>(</a:t>
            </a:r>
            <a:r>
              <a:rPr lang="en-US" dirty="0"/>
              <a:t>as </a:t>
            </a:r>
            <a:r>
              <a:rPr lang="en-US" dirty="0" smtClean="0"/>
              <a:t>long </a:t>
            </a:r>
            <a:r>
              <a:rPr lang="en-US" dirty="0"/>
              <a:t>as MC is upward sloping)</a:t>
            </a:r>
          </a:p>
          <a:p>
            <a:pPr marL="0" indent="0">
              <a:buNone/>
            </a:pPr>
            <a:r>
              <a:rPr lang="en-US" dirty="0" smtClean="0"/>
              <a:t>     (</a:t>
            </a:r>
            <a:r>
              <a:rPr lang="en-US" dirty="0"/>
              <a:t>2) produce this quantity </a:t>
            </a:r>
            <a:r>
              <a:rPr lang="en-US" u="sng" dirty="0"/>
              <a:t>only if</a:t>
            </a:r>
            <a:r>
              <a:rPr lang="en-US" dirty="0"/>
              <a:t>: </a:t>
            </a:r>
            <a:r>
              <a:rPr lang="en-US" b="1" dirty="0"/>
              <a:t>P &gt; AVC </a:t>
            </a:r>
            <a:r>
              <a:rPr lang="en-US" b="1" dirty="0" smtClean="0"/>
              <a:t/>
            </a:r>
            <a:br>
              <a:rPr lang="en-US" b="1" dirty="0" smtClean="0"/>
            </a:br>
            <a:r>
              <a:rPr lang="en-US" b="1" dirty="0" smtClean="0"/>
              <a:t>           </a:t>
            </a:r>
            <a:r>
              <a:rPr lang="en-US" dirty="0" smtClean="0"/>
              <a:t>or</a:t>
            </a:r>
            <a:r>
              <a:rPr lang="en-US" b="1" dirty="0" smtClean="0"/>
              <a:t> </a:t>
            </a:r>
            <a:r>
              <a:rPr lang="en-US" dirty="0" smtClean="0"/>
              <a:t>AR </a:t>
            </a:r>
            <a:r>
              <a:rPr lang="en-US" dirty="0"/>
              <a:t>&gt; AVC </a:t>
            </a:r>
          </a:p>
          <a:p>
            <a:pPr marL="0" indent="0" algn="ctr">
              <a:buNone/>
            </a:pPr>
            <a:r>
              <a:rPr lang="en-US" dirty="0"/>
              <a:t>This is WHAT WE GET</a:t>
            </a:r>
          </a:p>
        </p:txBody>
      </p:sp>
    </p:spTree>
    <p:custDataLst>
      <p:tags r:id="rId1"/>
    </p:custDataLst>
    <p:extLst>
      <p:ext uri="{BB962C8B-B14F-4D97-AF65-F5344CB8AC3E}">
        <p14:creationId xmlns:p14="http://schemas.microsoft.com/office/powerpoint/2010/main" val="4268027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3733800" cy="3306762"/>
          </a:xfrm>
        </p:spPr>
        <p:txBody>
          <a:bodyPr>
            <a:normAutofit fontScale="90000"/>
          </a:bodyPr>
          <a:lstStyle/>
          <a:p>
            <a:pPr algn="l"/>
            <a:r>
              <a:rPr lang="en-US" b="1" dirty="0" smtClean="0"/>
              <a:t>8. </a:t>
            </a:r>
            <a:r>
              <a:rPr lang="en-US" b="1" dirty="0" smtClean="0"/>
              <a:t>If P=$40, this profit max. competitive firm’s TR will equal:</a:t>
            </a:r>
            <a:endParaRPr lang="en-US" b="1" dirty="0"/>
          </a:p>
        </p:txBody>
      </p:sp>
      <p:sp>
        <p:nvSpPr>
          <p:cNvPr id="3" name="TPAnswers"/>
          <p:cNvSpPr>
            <a:spLocks noGrp="1"/>
          </p:cNvSpPr>
          <p:nvPr>
            <p:ph type="body" idx="1"/>
            <p:custDataLst>
              <p:tags r:id="rId2"/>
            </p:custDataLst>
          </p:nvPr>
        </p:nvSpPr>
        <p:spPr>
          <a:xfrm>
            <a:off x="457200" y="3733800"/>
            <a:ext cx="8382000" cy="2392363"/>
          </a:xfrm>
        </p:spPr>
        <p:txBody>
          <a:bodyPr>
            <a:normAutofit/>
          </a:bodyPr>
          <a:lstStyle/>
          <a:p>
            <a:pPr marL="514350" indent="-514350">
              <a:buFont typeface="Arial" pitchFamily="34" charset="0"/>
              <a:buAutoNum type="arabicPeriod"/>
            </a:pPr>
            <a:r>
              <a:rPr lang="en-US" dirty="0" smtClean="0"/>
              <a:t>$3,750</a:t>
            </a:r>
          </a:p>
          <a:p>
            <a:pPr marL="514350" indent="-514350">
              <a:buFont typeface="Arial" pitchFamily="34" charset="0"/>
              <a:buAutoNum type="arabicPeriod"/>
            </a:pPr>
            <a:r>
              <a:rPr lang="en-US" dirty="0" smtClean="0"/>
              <a:t>$2,000</a:t>
            </a:r>
          </a:p>
          <a:p>
            <a:pPr marL="514350" indent="-514350">
              <a:buFont typeface="Arial" pitchFamily="34" charset="0"/>
              <a:buAutoNum type="arabicPeriod"/>
            </a:pPr>
            <a:r>
              <a:rPr lang="en-US" dirty="0" smtClean="0"/>
              <a:t>$6,000</a:t>
            </a:r>
          </a:p>
          <a:p>
            <a:pPr marL="514350" indent="-514350">
              <a:buFont typeface="Arial" pitchFamily="34" charset="0"/>
              <a:buAutoNum type="arabicPeriod"/>
            </a:pPr>
            <a:r>
              <a:rPr lang="en-US" dirty="0" smtClean="0"/>
              <a:t>$10,000</a:t>
            </a:r>
            <a:endParaRPr lang="en-US" dirty="0"/>
          </a:p>
        </p:txBody>
      </p:sp>
      <p:pic>
        <p:nvPicPr>
          <p:cNvPr id="616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4035" y="457200"/>
            <a:ext cx="45624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4965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3733800" cy="3306762"/>
          </a:xfrm>
        </p:spPr>
        <p:txBody>
          <a:bodyPr>
            <a:normAutofit fontScale="90000"/>
          </a:bodyPr>
          <a:lstStyle/>
          <a:p>
            <a:pPr algn="l"/>
            <a:r>
              <a:rPr lang="en-US" b="1" dirty="0" smtClean="0">
                <a:solidFill>
                  <a:srgbClr val="0070C0"/>
                </a:solidFill>
              </a:rPr>
              <a:t>8. </a:t>
            </a:r>
            <a:r>
              <a:rPr lang="en-US" b="1" dirty="0" smtClean="0">
                <a:solidFill>
                  <a:srgbClr val="0070C0"/>
                </a:solidFill>
              </a:rPr>
              <a:t>If P=$40, this profit max. competitive firm’s TR will equal:</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3733800"/>
            <a:ext cx="8382000" cy="2392363"/>
          </a:xfrm>
        </p:spPr>
        <p:txBody>
          <a:bodyPr>
            <a:normAutofit/>
          </a:bodyPr>
          <a:lstStyle/>
          <a:p>
            <a:pPr marL="514350" indent="-514350">
              <a:buFont typeface="Arial" pitchFamily="34" charset="0"/>
              <a:buAutoNum type="arabicPeriod"/>
            </a:pPr>
            <a:r>
              <a:rPr lang="en-US" dirty="0" smtClean="0"/>
              <a:t>$3,750</a:t>
            </a:r>
          </a:p>
          <a:p>
            <a:pPr marL="514350" indent="-514350">
              <a:buFont typeface="Arial" pitchFamily="34" charset="0"/>
              <a:buAutoNum type="arabicPeriod"/>
            </a:pPr>
            <a:r>
              <a:rPr lang="en-US" dirty="0" smtClean="0"/>
              <a:t>$2,000</a:t>
            </a:r>
          </a:p>
          <a:p>
            <a:pPr marL="514350" indent="-514350">
              <a:buFont typeface="Arial" pitchFamily="34" charset="0"/>
              <a:buAutoNum type="arabicPeriod"/>
            </a:pPr>
            <a:r>
              <a:rPr lang="en-US" dirty="0" smtClean="0"/>
              <a:t>$6,000</a:t>
            </a:r>
          </a:p>
          <a:p>
            <a:pPr marL="514350" indent="-514350">
              <a:buFont typeface="Arial" pitchFamily="34" charset="0"/>
              <a:buAutoNum type="arabicPeriod"/>
            </a:pPr>
            <a:r>
              <a:rPr lang="en-US" dirty="0" smtClean="0"/>
              <a:t>$10,000</a:t>
            </a:r>
            <a:endParaRPr lang="en-US" dirty="0"/>
          </a:p>
        </p:txBody>
      </p:sp>
      <p:sp>
        <p:nvSpPr>
          <p:cNvPr id="6" name="CorShape1"/>
          <p:cNvSpPr/>
          <p:nvPr>
            <p:custDataLst>
              <p:tags r:id="rId3"/>
            </p:custDataLst>
          </p:nvPr>
        </p:nvSpPr>
        <p:spPr>
          <a:xfrm rot="10800000">
            <a:off x="172720" y="4970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66"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4035" y="457200"/>
            <a:ext cx="45624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195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228600"/>
            <a:ext cx="8991600" cy="6063198"/>
          </a:xfrm>
          <a:prstGeom prst="rect">
            <a:avLst/>
          </a:prstGeom>
          <a:noFill/>
        </p:spPr>
        <p:txBody>
          <a:bodyPr wrap="square" rtlCol="0">
            <a:spAutoFit/>
          </a:bodyPr>
          <a:lstStyle/>
          <a:p>
            <a:r>
              <a:rPr lang="en-US" sz="3200" b="1" dirty="0" smtClean="0"/>
              <a:t>Lessons 12-13 (Unit 4): ARE </a:t>
            </a:r>
            <a:r>
              <a:rPr lang="en-US" sz="3200" b="1" dirty="0" smtClean="0"/>
              <a:t>BUSINESSES EFFICIENT</a:t>
            </a:r>
            <a:r>
              <a:rPr lang="en-US" sz="3200" b="1" dirty="0" smtClean="0"/>
              <a:t>?</a:t>
            </a:r>
          </a:p>
          <a:p>
            <a:r>
              <a:rPr lang="en-US" sz="1000" b="1" dirty="0"/>
              <a:t> </a:t>
            </a:r>
            <a:r>
              <a:rPr lang="en-US" sz="1000" b="1" dirty="0" smtClean="0"/>
              <a:t> </a:t>
            </a:r>
            <a:endParaRPr lang="en-US" sz="1000" b="1" dirty="0" smtClean="0"/>
          </a:p>
          <a:p>
            <a:pPr algn="ctr"/>
            <a:r>
              <a:rPr lang="en-US" sz="3200" b="1" dirty="0" smtClean="0">
                <a:solidFill>
                  <a:srgbClr val="FF0000"/>
                </a:solidFill>
              </a:rPr>
              <a:t>DO BUSINESSES HIRE THE EFFICIENT Q OF WORKERS?</a:t>
            </a:r>
          </a:p>
          <a:p>
            <a:pPr algn="ctr"/>
            <a:r>
              <a:rPr lang="en-US" sz="3200" dirty="0"/>
              <a:t>Does WHAT WE GET = </a:t>
            </a:r>
            <a:r>
              <a:rPr lang="en-US" sz="3200" dirty="0" smtClean="0"/>
              <a:t>WHAT WE WANT?</a:t>
            </a:r>
          </a:p>
          <a:p>
            <a:pPr algn="ctr"/>
            <a:r>
              <a:rPr lang="en-US" sz="1000" b="1" dirty="0" smtClean="0">
                <a:solidFill>
                  <a:srgbClr val="FF0000"/>
                </a:solidFill>
              </a:rPr>
              <a:t>  </a:t>
            </a:r>
          </a:p>
          <a:p>
            <a:pPr algn="ctr"/>
            <a:r>
              <a:rPr lang="en-US" sz="3600" b="1" dirty="0" smtClean="0"/>
              <a:t>What </a:t>
            </a:r>
            <a:r>
              <a:rPr lang="en-US" sz="3600" b="1" dirty="0" smtClean="0"/>
              <a:t>we get: </a:t>
            </a:r>
            <a:r>
              <a:rPr lang="en-US" sz="3600" dirty="0" smtClean="0"/>
              <a:t>Profit </a:t>
            </a:r>
            <a:r>
              <a:rPr lang="en-US" sz="3600" dirty="0" smtClean="0"/>
              <a:t>Maximizing </a:t>
            </a:r>
            <a:r>
              <a:rPr lang="en-US" sz="3600" dirty="0" smtClean="0"/>
              <a:t>Q of workers</a:t>
            </a:r>
            <a:endParaRPr lang="en-US" sz="3600" dirty="0" smtClean="0"/>
          </a:p>
          <a:p>
            <a:r>
              <a:rPr lang="en-US" sz="3600" dirty="0"/>
              <a:t>                            </a:t>
            </a:r>
            <a:r>
              <a:rPr lang="en-US" sz="3600" dirty="0" smtClean="0"/>
              <a:t>Where </a:t>
            </a:r>
            <a:r>
              <a:rPr lang="en-US" sz="3600" dirty="0"/>
              <a:t>Qs = </a:t>
            </a:r>
            <a:r>
              <a:rPr lang="en-US" sz="3600" dirty="0" err="1" smtClean="0"/>
              <a:t>Qd</a:t>
            </a:r>
            <a:endParaRPr lang="en-US" sz="3600" dirty="0" smtClean="0"/>
          </a:p>
          <a:p>
            <a:r>
              <a:rPr lang="en-US" sz="3600" dirty="0"/>
              <a:t> </a:t>
            </a:r>
            <a:r>
              <a:rPr lang="en-US" sz="3600" dirty="0" smtClean="0"/>
              <a:t>                            </a:t>
            </a:r>
            <a:r>
              <a:rPr lang="en-US" sz="3600" dirty="0" smtClean="0"/>
              <a:t>Q </a:t>
            </a:r>
            <a:r>
              <a:rPr lang="en-US" sz="3600" dirty="0" smtClean="0"/>
              <a:t>where </a:t>
            </a:r>
            <a:r>
              <a:rPr lang="en-US" sz="3600" dirty="0" smtClean="0"/>
              <a:t>MRP=MRC</a:t>
            </a:r>
            <a:endParaRPr lang="en-US" sz="3600" dirty="0" smtClean="0"/>
          </a:p>
          <a:p>
            <a:r>
              <a:rPr lang="en-US" sz="1200" dirty="0" smtClean="0"/>
              <a:t> </a:t>
            </a:r>
            <a:endParaRPr lang="en-US" sz="1200" dirty="0"/>
          </a:p>
          <a:p>
            <a:r>
              <a:rPr lang="en-US" sz="3600" b="1" dirty="0" smtClean="0"/>
              <a:t>What we want: </a:t>
            </a:r>
            <a:r>
              <a:rPr lang="en-US" sz="3600" dirty="0" err="1" smtClean="0"/>
              <a:t>Alloc</a:t>
            </a:r>
            <a:r>
              <a:rPr lang="en-US" sz="3600" dirty="0" smtClean="0"/>
              <a:t>. </a:t>
            </a:r>
            <a:r>
              <a:rPr lang="en-US" sz="3600" dirty="0" smtClean="0"/>
              <a:t>Efficient </a:t>
            </a:r>
            <a:r>
              <a:rPr lang="en-US" sz="3600" dirty="0" smtClean="0"/>
              <a:t>Q of workers</a:t>
            </a:r>
            <a:endParaRPr lang="en-US" sz="3600" dirty="0" smtClean="0"/>
          </a:p>
          <a:p>
            <a:r>
              <a:rPr lang="en-US" sz="3600" dirty="0"/>
              <a:t> </a:t>
            </a:r>
            <a:r>
              <a:rPr lang="en-US" sz="3600" dirty="0" smtClean="0"/>
              <a:t>                            Q where MSB = MSC</a:t>
            </a:r>
          </a:p>
          <a:p>
            <a:r>
              <a:rPr lang="en-US" sz="3600" dirty="0"/>
              <a:t> </a:t>
            </a:r>
            <a:r>
              <a:rPr lang="en-US" sz="3600" dirty="0" smtClean="0"/>
              <a:t>                            Q where </a:t>
            </a:r>
            <a:r>
              <a:rPr lang="en-US" sz="3600" dirty="0" smtClean="0"/>
              <a:t>VMP </a:t>
            </a:r>
            <a:r>
              <a:rPr lang="en-US" sz="3600" dirty="0" smtClean="0"/>
              <a:t>= </a:t>
            </a:r>
            <a:r>
              <a:rPr lang="en-US" sz="3600" dirty="0" smtClean="0"/>
              <a:t>W</a:t>
            </a:r>
            <a:endParaRPr lang="en-US" sz="3600" dirty="0" smtClean="0"/>
          </a:p>
          <a:p>
            <a:r>
              <a:rPr lang="en-US" sz="1200" dirty="0" smtClean="0"/>
              <a:t> </a:t>
            </a:r>
            <a:endParaRPr lang="en-US" sz="1200" dirty="0"/>
          </a:p>
        </p:txBody>
      </p:sp>
      <p:sp>
        <p:nvSpPr>
          <p:cNvPr id="5" name="TextBox 4"/>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cxnSp>
        <p:nvCxnSpPr>
          <p:cNvPr id="3" name="Straight Connector 2"/>
          <p:cNvCxnSpPr/>
          <p:nvPr/>
        </p:nvCxnSpPr>
        <p:spPr>
          <a:xfrm>
            <a:off x="1066800" y="2438400"/>
            <a:ext cx="6629400"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03624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error on the graph?</a:t>
            </a:r>
            <a:endParaRPr lang="en-US" dirty="0"/>
          </a:p>
        </p:txBody>
      </p:sp>
      <p:pic>
        <p:nvPicPr>
          <p:cNvPr id="4" name="Picture 3" descr="7baveragecosts.gif"/>
          <p:cNvPicPr>
            <a:picLocks noChangeAspect="1"/>
          </p:cNvPicPr>
          <p:nvPr/>
        </p:nvPicPr>
        <p:blipFill>
          <a:blip r:embed="rId3" cstate="print"/>
          <a:stretch>
            <a:fillRect/>
          </a:stretch>
        </p:blipFill>
        <p:spPr>
          <a:xfrm>
            <a:off x="4495800" y="1524000"/>
            <a:ext cx="4161785" cy="3200400"/>
          </a:xfrm>
          <a:prstGeom prst="rect">
            <a:avLst/>
          </a:prstGeom>
        </p:spPr>
      </p:pic>
      <p:sp>
        <p:nvSpPr>
          <p:cNvPr id="5" name="TextBox 4"/>
          <p:cNvSpPr txBox="1"/>
          <p:nvPr/>
        </p:nvSpPr>
        <p:spPr>
          <a:xfrm>
            <a:off x="1066800" y="4800600"/>
            <a:ext cx="7162800" cy="646331"/>
          </a:xfrm>
          <a:prstGeom prst="rect">
            <a:avLst/>
          </a:prstGeom>
          <a:noFill/>
        </p:spPr>
        <p:txBody>
          <a:bodyPr wrap="square" rtlCol="0">
            <a:spAutoFit/>
          </a:bodyPr>
          <a:lstStyle/>
          <a:p>
            <a:r>
              <a:rPr lang="en-US" sz="3600" dirty="0" smtClean="0">
                <a:latin typeface="+mj-lt"/>
              </a:rPr>
              <a:t>WRONG                                   </a:t>
            </a:r>
            <a:r>
              <a:rPr lang="en-US" sz="3600" dirty="0" smtClean="0"/>
              <a:t>CORRECT</a:t>
            </a:r>
            <a:endParaRPr lang="en-US" sz="3600" dirty="0">
              <a:latin typeface="+mj-lt"/>
            </a:endParaRP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90" y="1524001"/>
            <a:ext cx="3302337" cy="302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28441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2895600" cy="3276600"/>
          </a:xfrm>
        </p:spPr>
        <p:txBody>
          <a:bodyPr>
            <a:normAutofit/>
          </a:bodyPr>
          <a:lstStyle/>
          <a:p>
            <a:pPr algn="l"/>
            <a:r>
              <a:rPr lang="en-US" b="1" dirty="0" smtClean="0"/>
              <a:t>9. </a:t>
            </a:r>
            <a:r>
              <a:rPr lang="en-US" b="1" dirty="0" smtClean="0"/>
              <a:t>What are the max. profits</a:t>
            </a:r>
            <a:r>
              <a:rPr lang="en-US" b="1" dirty="0" smtClean="0"/>
              <a:t>?</a:t>
            </a:r>
            <a:br>
              <a:rPr lang="en-US" b="1" dirty="0" smtClean="0"/>
            </a:br>
            <a:r>
              <a:rPr lang="en-US" b="1" dirty="0" smtClean="0"/>
              <a:t>(YP 15)</a:t>
            </a:r>
            <a:endParaRPr lang="en-US" b="1" dirty="0"/>
          </a:p>
        </p:txBody>
      </p:sp>
      <p:sp>
        <p:nvSpPr>
          <p:cNvPr id="3" name="TPAnswers"/>
          <p:cNvSpPr>
            <a:spLocks noGrp="1"/>
          </p:cNvSpPr>
          <p:nvPr>
            <p:ph type="body" idx="1"/>
            <p:custDataLst>
              <p:tags r:id="rId2"/>
            </p:custDataLst>
          </p:nvPr>
        </p:nvSpPr>
        <p:spPr>
          <a:xfrm>
            <a:off x="457200" y="3048000"/>
            <a:ext cx="4191000" cy="3078163"/>
          </a:xfrm>
        </p:spPr>
        <p:txBody>
          <a:bodyPr>
            <a:normAutofit/>
          </a:bodyPr>
          <a:lstStyle/>
          <a:p>
            <a:pPr marL="514350" indent="-514350">
              <a:buFont typeface="Arial" pitchFamily="34" charset="0"/>
              <a:buAutoNum type="arabicPeriod"/>
            </a:pPr>
            <a:r>
              <a:rPr lang="en-US" dirty="0" smtClean="0"/>
              <a:t>0AHE</a:t>
            </a:r>
            <a:endParaRPr lang="en-US" dirty="0" smtClean="0"/>
          </a:p>
          <a:p>
            <a:pPr marL="514350" indent="-514350">
              <a:buFont typeface="Arial" pitchFamily="34" charset="0"/>
              <a:buAutoNum type="arabicPeriod"/>
            </a:pPr>
            <a:r>
              <a:rPr lang="en-US" dirty="0" smtClean="0"/>
              <a:t>0BGE</a:t>
            </a:r>
            <a:endParaRPr lang="en-US" dirty="0" smtClean="0"/>
          </a:p>
          <a:p>
            <a:pPr marL="514350" indent="-514350">
              <a:buFont typeface="Arial" pitchFamily="34" charset="0"/>
              <a:buAutoNum type="arabicPeriod"/>
            </a:pPr>
            <a:r>
              <a:rPr lang="en-US" dirty="0" smtClean="0"/>
              <a:t>BAHG</a:t>
            </a:r>
            <a:endParaRPr lang="en-US" dirty="0" smtClean="0"/>
          </a:p>
          <a:p>
            <a:pPr marL="514350" indent="-514350">
              <a:buFont typeface="Arial" pitchFamily="34" charset="0"/>
              <a:buAutoNum type="arabicPeriod"/>
            </a:pPr>
            <a:r>
              <a:rPr lang="en-US" dirty="0" smtClean="0"/>
              <a:t>CBGF</a:t>
            </a:r>
            <a:endParaRPr lang="en-US" dirty="0"/>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381000"/>
            <a:ext cx="561864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318334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2875280" cy="3124200"/>
          </a:xfrm>
        </p:spPr>
        <p:txBody>
          <a:bodyPr>
            <a:normAutofit fontScale="90000"/>
          </a:bodyPr>
          <a:lstStyle/>
          <a:p>
            <a:pPr algn="l"/>
            <a:r>
              <a:rPr lang="en-US" b="1" dirty="0" smtClean="0">
                <a:solidFill>
                  <a:srgbClr val="0070C0"/>
                </a:solidFill>
              </a:rPr>
              <a:t>9. </a:t>
            </a:r>
            <a:r>
              <a:rPr lang="en-US" b="1" dirty="0" smtClean="0">
                <a:solidFill>
                  <a:srgbClr val="0070C0"/>
                </a:solidFill>
              </a:rPr>
              <a:t>What are the max. profits</a:t>
            </a:r>
            <a:r>
              <a:rPr lang="en-US" b="1" dirty="0" smtClean="0">
                <a:solidFill>
                  <a:srgbClr val="0070C0"/>
                </a:solidFill>
              </a:rPr>
              <a:t>?</a:t>
            </a:r>
            <a:br>
              <a:rPr lang="en-US" b="1" dirty="0" smtClean="0">
                <a:solidFill>
                  <a:srgbClr val="0070C0"/>
                </a:solidFill>
              </a:rPr>
            </a:br>
            <a:r>
              <a:rPr lang="en-US" b="1" dirty="0" smtClean="0">
                <a:solidFill>
                  <a:srgbClr val="0070C0"/>
                </a:solidFill>
              </a:rPr>
              <a:t>(YP 15)</a:t>
            </a:r>
            <a:endParaRPr lang="en-US" b="1" dirty="0">
              <a:solidFill>
                <a:srgbClr val="0070C0"/>
              </a:solidFill>
            </a:endParaRPr>
          </a:p>
        </p:txBody>
      </p:sp>
      <p:pic>
        <p:nvPicPr>
          <p:cNvPr id="5" name="Picture 4" descr="8apctbgrapphabc.jpg"/>
          <p:cNvPicPr>
            <a:picLocks noChangeAspect="1"/>
          </p:cNvPicPr>
          <p:nvPr/>
        </p:nvPicPr>
        <p:blipFill>
          <a:blip r:embed="rId5" cstate="print"/>
          <a:stretch>
            <a:fillRect/>
          </a:stretch>
        </p:blipFill>
        <p:spPr>
          <a:xfrm>
            <a:off x="2514600" y="0"/>
            <a:ext cx="6534758" cy="4842723"/>
          </a:xfrm>
          <a:prstGeom prst="rect">
            <a:avLst/>
          </a:prstGeom>
        </p:spPr>
      </p:pic>
      <p:sp>
        <p:nvSpPr>
          <p:cNvPr id="3" name="TPAnswers"/>
          <p:cNvSpPr>
            <a:spLocks noGrp="1"/>
          </p:cNvSpPr>
          <p:nvPr>
            <p:ph type="body" idx="1"/>
            <p:custDataLst>
              <p:tags r:id="rId2"/>
            </p:custDataLst>
          </p:nvPr>
        </p:nvSpPr>
        <p:spPr>
          <a:xfrm>
            <a:off x="457200" y="3048000"/>
            <a:ext cx="4191000" cy="3078163"/>
          </a:xfrm>
        </p:spPr>
        <p:txBody>
          <a:bodyPr>
            <a:noAutofit/>
          </a:bodyPr>
          <a:lstStyle/>
          <a:p>
            <a:pPr marL="514350" indent="-514350">
              <a:buFont typeface="Arial" pitchFamily="34" charset="0"/>
              <a:buAutoNum type="arabicPeriod"/>
            </a:pPr>
            <a:r>
              <a:rPr lang="en-US" dirty="0"/>
              <a:t>0AHE</a:t>
            </a:r>
          </a:p>
          <a:p>
            <a:pPr marL="514350" indent="-514350">
              <a:buFont typeface="Arial" pitchFamily="34" charset="0"/>
              <a:buAutoNum type="arabicPeriod"/>
            </a:pPr>
            <a:r>
              <a:rPr lang="en-US" dirty="0"/>
              <a:t>0BGE</a:t>
            </a:r>
          </a:p>
          <a:p>
            <a:pPr marL="514350" indent="-514350">
              <a:buFont typeface="Arial" pitchFamily="34" charset="0"/>
              <a:buAutoNum type="arabicPeriod"/>
            </a:pPr>
            <a:r>
              <a:rPr lang="en-US" dirty="0"/>
              <a:t>BAHG</a:t>
            </a:r>
          </a:p>
          <a:p>
            <a:pPr marL="514350" indent="-514350">
              <a:buFont typeface="Arial" pitchFamily="34" charset="0"/>
              <a:buAutoNum type="arabicPeriod"/>
            </a:pPr>
            <a:r>
              <a:rPr lang="en-US" dirty="0"/>
              <a:t>CBGF</a:t>
            </a:r>
            <a:endParaRPr lang="en-US" dirty="0"/>
          </a:p>
        </p:txBody>
      </p:sp>
      <p:sp>
        <p:nvSpPr>
          <p:cNvPr id="8" name="CorShape1"/>
          <p:cNvSpPr/>
          <p:nvPr>
            <p:custDataLst>
              <p:tags r:id="rId3"/>
            </p:custDataLst>
          </p:nvPr>
        </p:nvSpPr>
        <p:spPr>
          <a:xfrm rot="10800000">
            <a:off x="172720" y="42851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34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3429000" cy="2392362"/>
          </a:xfrm>
        </p:spPr>
        <p:txBody>
          <a:bodyPr>
            <a:normAutofit/>
          </a:bodyPr>
          <a:lstStyle/>
          <a:p>
            <a:pPr algn="l"/>
            <a:r>
              <a:rPr lang="en-US" sz="3600" b="1" dirty="0" smtClean="0"/>
              <a:t>10. </a:t>
            </a:r>
            <a:r>
              <a:rPr lang="en-US" sz="3600" b="1" dirty="0" smtClean="0"/>
              <a:t>If Price is </a:t>
            </a:r>
            <a:r>
              <a:rPr lang="en-US" sz="3600" b="1" dirty="0" smtClean="0"/>
              <a:t>P1, </a:t>
            </a:r>
            <a:r>
              <a:rPr lang="en-US" sz="3600" b="1" dirty="0" smtClean="0"/>
              <a:t>then what area represents profits?</a:t>
            </a:r>
            <a:endParaRPr lang="en-US" sz="3600" b="1" dirty="0"/>
          </a:p>
        </p:txBody>
      </p:sp>
      <p:sp>
        <p:nvSpPr>
          <p:cNvPr id="3" name="TPAnswers"/>
          <p:cNvSpPr>
            <a:spLocks noGrp="1"/>
          </p:cNvSpPr>
          <p:nvPr>
            <p:ph type="body" idx="1"/>
            <p:custDataLst>
              <p:tags r:id="rId2"/>
            </p:custDataLst>
          </p:nvPr>
        </p:nvSpPr>
        <p:spPr>
          <a:xfrm>
            <a:off x="457200" y="2971800"/>
            <a:ext cx="1981200" cy="3154363"/>
          </a:xfrm>
        </p:spPr>
        <p:txBody>
          <a:bodyPr>
            <a:normAutofit/>
          </a:bodyPr>
          <a:lstStyle/>
          <a:p>
            <a:pPr marL="514350" indent="-514350">
              <a:buFont typeface="Arial" pitchFamily="34" charset="0"/>
              <a:buAutoNum type="arabicPeriod"/>
            </a:pPr>
            <a:r>
              <a:rPr lang="en-US" dirty="0" smtClean="0"/>
              <a:t>R</a:t>
            </a:r>
          </a:p>
          <a:p>
            <a:pPr marL="514350" indent="-514350">
              <a:buFont typeface="Arial" pitchFamily="34" charset="0"/>
              <a:buAutoNum type="arabicPeriod"/>
            </a:pPr>
            <a:r>
              <a:rPr lang="en-US" dirty="0" smtClean="0"/>
              <a:t>S</a:t>
            </a:r>
          </a:p>
          <a:p>
            <a:pPr marL="514350" indent="-514350">
              <a:buFont typeface="Arial" pitchFamily="34" charset="0"/>
              <a:buAutoNum type="arabicPeriod"/>
            </a:pPr>
            <a:r>
              <a:rPr lang="en-US" dirty="0" smtClean="0"/>
              <a:t>T</a:t>
            </a:r>
          </a:p>
          <a:p>
            <a:pPr marL="514350" indent="-514350">
              <a:buFont typeface="Arial" pitchFamily="34" charset="0"/>
              <a:buAutoNum type="arabicPeriod"/>
            </a:pPr>
            <a:r>
              <a:rPr lang="en-US" dirty="0" smtClean="0"/>
              <a:t>R + S</a:t>
            </a:r>
            <a:endParaRPr lang="en-US" dirty="0"/>
          </a:p>
        </p:txBody>
      </p:sp>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1000"/>
            <a:ext cx="46767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00279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3429000" cy="2392362"/>
          </a:xfrm>
        </p:spPr>
        <p:txBody>
          <a:bodyPr>
            <a:normAutofit/>
          </a:bodyPr>
          <a:lstStyle/>
          <a:p>
            <a:pPr algn="l"/>
            <a:r>
              <a:rPr lang="en-US" sz="3600" b="1" dirty="0" smtClean="0">
                <a:solidFill>
                  <a:srgbClr val="0070C0"/>
                </a:solidFill>
              </a:rPr>
              <a:t>10. </a:t>
            </a:r>
            <a:r>
              <a:rPr lang="en-US" sz="3600" b="1" dirty="0" smtClean="0">
                <a:solidFill>
                  <a:srgbClr val="0070C0"/>
                </a:solidFill>
              </a:rPr>
              <a:t>If Price is </a:t>
            </a:r>
            <a:r>
              <a:rPr lang="en-US" sz="3600" b="1" dirty="0" smtClean="0">
                <a:solidFill>
                  <a:srgbClr val="0070C0"/>
                </a:solidFill>
              </a:rPr>
              <a:t>P1, </a:t>
            </a:r>
            <a:r>
              <a:rPr lang="en-US" sz="3600" b="1" dirty="0" smtClean="0">
                <a:solidFill>
                  <a:srgbClr val="0070C0"/>
                </a:solidFill>
              </a:rPr>
              <a:t>then what area represents profits?</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971800"/>
            <a:ext cx="1981200" cy="3154363"/>
          </a:xfrm>
        </p:spPr>
        <p:txBody>
          <a:bodyPr>
            <a:normAutofit/>
          </a:bodyPr>
          <a:lstStyle/>
          <a:p>
            <a:pPr marL="514350" indent="-514350">
              <a:buFont typeface="Arial" pitchFamily="34" charset="0"/>
              <a:buAutoNum type="arabicPeriod"/>
            </a:pPr>
            <a:r>
              <a:rPr lang="en-US" dirty="0" smtClean="0"/>
              <a:t>R</a:t>
            </a:r>
          </a:p>
          <a:p>
            <a:pPr marL="514350" indent="-514350">
              <a:buFont typeface="Arial" pitchFamily="34" charset="0"/>
              <a:buAutoNum type="arabicPeriod"/>
            </a:pPr>
            <a:r>
              <a:rPr lang="en-US" dirty="0" smtClean="0"/>
              <a:t>S</a:t>
            </a:r>
          </a:p>
          <a:p>
            <a:pPr marL="514350" indent="-514350">
              <a:buFont typeface="Arial" pitchFamily="34" charset="0"/>
              <a:buAutoNum type="arabicPeriod"/>
            </a:pPr>
            <a:r>
              <a:rPr lang="en-US" dirty="0" smtClean="0"/>
              <a:t>T</a:t>
            </a:r>
          </a:p>
          <a:p>
            <a:pPr marL="514350" indent="-514350">
              <a:buFont typeface="Arial" pitchFamily="34" charset="0"/>
              <a:buAutoNum type="arabicPeriod"/>
            </a:pPr>
            <a:r>
              <a:rPr lang="en-US" dirty="0" smtClean="0"/>
              <a:t>R + S</a:t>
            </a:r>
            <a:endParaRPr lang="en-US" dirty="0"/>
          </a:p>
        </p:txBody>
      </p:sp>
      <p:pic>
        <p:nvPicPr>
          <p:cNvPr id="317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
            <a:ext cx="46767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rShape1"/>
          <p:cNvSpPr/>
          <p:nvPr>
            <p:custDataLst>
              <p:tags r:id="rId3"/>
            </p:custDataLst>
          </p:nvPr>
        </p:nvSpPr>
        <p:spPr>
          <a:xfrm rot="10800000">
            <a:off x="172720" y="36237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015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904" y="5181600"/>
            <a:ext cx="8836714" cy="1292662"/>
          </a:xfrm>
          <a:prstGeom prst="rect">
            <a:avLst/>
          </a:prstGeom>
          <a:noFill/>
        </p:spPr>
        <p:txBody>
          <a:bodyPr wrap="none" rtlCol="0">
            <a:spAutoFit/>
          </a:bodyPr>
          <a:lstStyle/>
          <a:p>
            <a:pPr>
              <a:buFont typeface="Arial" pitchFamily="34" charset="0"/>
              <a:buChar char="•"/>
            </a:pPr>
            <a:r>
              <a:rPr lang="en-US" sz="2600" dirty="0" smtClean="0"/>
              <a:t>If the price is below the AVC curve then the firm will shut down</a:t>
            </a:r>
          </a:p>
          <a:p>
            <a:pPr>
              <a:buFont typeface="Arial" pitchFamily="34" charset="0"/>
              <a:buChar char="•"/>
            </a:pPr>
            <a:r>
              <a:rPr lang="en-US" sz="2600" dirty="0" smtClean="0"/>
              <a:t>Q = 0</a:t>
            </a:r>
          </a:p>
          <a:p>
            <a:pPr>
              <a:buFont typeface="Arial" pitchFamily="34" charset="0"/>
              <a:buChar char="•"/>
            </a:pPr>
            <a:r>
              <a:rPr lang="en-US" sz="2600" dirty="0" smtClean="0"/>
              <a:t>Losses will be equal to TFC</a:t>
            </a:r>
            <a:endParaRPr lang="en-US" sz="2600"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528"/>
            <a:ext cx="5334000" cy="504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74775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81000"/>
            <a:ext cx="8229600" cy="6172200"/>
          </a:xfrm>
        </p:spPr>
        <p:txBody>
          <a:bodyPr>
            <a:normAutofit/>
          </a:bodyPr>
          <a:lstStyle/>
          <a:p>
            <a:pPr marL="0" indent="0">
              <a:buNone/>
            </a:pPr>
            <a:r>
              <a:rPr lang="en-US" b="1" u="sng" dirty="0"/>
              <a:t>How to find the profit maximizing quantity</a:t>
            </a:r>
            <a:r>
              <a:rPr lang="en-US" b="1" dirty="0"/>
              <a:t>:</a:t>
            </a:r>
            <a:endParaRPr lang="en-US" dirty="0"/>
          </a:p>
          <a:p>
            <a:pPr marL="0" indent="0">
              <a:buNone/>
            </a:pPr>
            <a:r>
              <a:rPr lang="en-US" dirty="0"/>
              <a:t>A firm will maximize its profit (or minimize its losses) by producing that output at which marginal revenue and marginal cost are equal provided product price is equal to or greater than average variable cost. </a:t>
            </a:r>
          </a:p>
          <a:p>
            <a:pPr marL="0" indent="0">
              <a:buNone/>
            </a:pPr>
            <a:r>
              <a:rPr lang="en-US" dirty="0" smtClean="0"/>
              <a:t>     (</a:t>
            </a:r>
            <a:r>
              <a:rPr lang="en-US" dirty="0"/>
              <a:t>1) Find the quantity where: </a:t>
            </a:r>
            <a:r>
              <a:rPr lang="en-US" b="1" dirty="0"/>
              <a:t>MR = MC </a:t>
            </a:r>
            <a:r>
              <a:rPr lang="en-US" b="1" dirty="0" smtClean="0"/>
              <a:t/>
            </a:r>
            <a:br>
              <a:rPr lang="en-US" b="1" dirty="0" smtClean="0"/>
            </a:br>
            <a:r>
              <a:rPr lang="en-US" b="1" dirty="0" smtClean="0"/>
              <a:t>           </a:t>
            </a:r>
            <a:r>
              <a:rPr lang="en-US" dirty="0" smtClean="0"/>
              <a:t>(</a:t>
            </a:r>
            <a:r>
              <a:rPr lang="en-US" dirty="0"/>
              <a:t>as </a:t>
            </a:r>
            <a:r>
              <a:rPr lang="en-US" dirty="0" smtClean="0"/>
              <a:t>long </a:t>
            </a:r>
            <a:r>
              <a:rPr lang="en-US" dirty="0"/>
              <a:t>as MC is upward sloping)</a:t>
            </a:r>
          </a:p>
          <a:p>
            <a:pPr marL="0" indent="0">
              <a:buNone/>
            </a:pPr>
            <a:r>
              <a:rPr lang="en-US" dirty="0" smtClean="0"/>
              <a:t>     (</a:t>
            </a:r>
            <a:r>
              <a:rPr lang="en-US" dirty="0"/>
              <a:t>2) produce this quantity </a:t>
            </a:r>
            <a:r>
              <a:rPr lang="en-US" u="sng" dirty="0"/>
              <a:t>only if</a:t>
            </a:r>
            <a:r>
              <a:rPr lang="en-US" dirty="0"/>
              <a:t>: </a:t>
            </a:r>
            <a:r>
              <a:rPr lang="en-US" b="1" dirty="0"/>
              <a:t>P &gt; AVC </a:t>
            </a:r>
            <a:r>
              <a:rPr lang="en-US" b="1" dirty="0" smtClean="0"/>
              <a:t/>
            </a:r>
            <a:br>
              <a:rPr lang="en-US" b="1" dirty="0" smtClean="0"/>
            </a:br>
            <a:r>
              <a:rPr lang="en-US" b="1" dirty="0" smtClean="0"/>
              <a:t>           </a:t>
            </a:r>
            <a:r>
              <a:rPr lang="en-US" dirty="0" smtClean="0"/>
              <a:t>or</a:t>
            </a:r>
            <a:r>
              <a:rPr lang="en-US" b="1" dirty="0" smtClean="0"/>
              <a:t> </a:t>
            </a:r>
            <a:r>
              <a:rPr lang="en-US" dirty="0" smtClean="0"/>
              <a:t>AR </a:t>
            </a:r>
            <a:r>
              <a:rPr lang="en-US" dirty="0"/>
              <a:t>&gt; AVC </a:t>
            </a:r>
          </a:p>
          <a:p>
            <a:pPr marL="0" indent="0" algn="ctr">
              <a:buNone/>
            </a:pPr>
            <a:r>
              <a:rPr lang="en-US" dirty="0"/>
              <a:t>This is WHAT WE GET</a:t>
            </a:r>
          </a:p>
        </p:txBody>
      </p:sp>
    </p:spTree>
    <p:custDataLst>
      <p:tags r:id="rId1"/>
    </p:custDataLst>
    <p:extLst>
      <p:ext uri="{BB962C8B-B14F-4D97-AF65-F5344CB8AC3E}">
        <p14:creationId xmlns:p14="http://schemas.microsoft.com/office/powerpoint/2010/main" val="39212434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904" y="5105400"/>
            <a:ext cx="8836714" cy="1292662"/>
          </a:xfrm>
          <a:prstGeom prst="rect">
            <a:avLst/>
          </a:prstGeom>
          <a:noFill/>
        </p:spPr>
        <p:txBody>
          <a:bodyPr wrap="none" rtlCol="0">
            <a:spAutoFit/>
          </a:bodyPr>
          <a:lstStyle/>
          <a:p>
            <a:pPr>
              <a:buFont typeface="Arial" pitchFamily="34" charset="0"/>
              <a:buChar char="•"/>
            </a:pPr>
            <a:r>
              <a:rPr lang="en-US" sz="2600" dirty="0" smtClean="0"/>
              <a:t>If the price is below the AVC curve then the firm will shut down</a:t>
            </a:r>
          </a:p>
          <a:p>
            <a:pPr>
              <a:buFont typeface="Arial" pitchFamily="34" charset="0"/>
              <a:buChar char="•"/>
            </a:pPr>
            <a:r>
              <a:rPr lang="en-US" sz="2600" dirty="0" smtClean="0"/>
              <a:t>Q = 0</a:t>
            </a:r>
          </a:p>
          <a:p>
            <a:pPr>
              <a:buFont typeface="Arial" pitchFamily="34" charset="0"/>
              <a:buChar char="•"/>
            </a:pPr>
            <a:r>
              <a:rPr lang="en-US" sz="2600" dirty="0" smtClean="0"/>
              <a:t>Losses will be equal to TFC</a:t>
            </a:r>
            <a:endParaRPr lang="en-US" sz="2600" dirty="0"/>
          </a:p>
        </p:txBody>
      </p:sp>
      <p:pic>
        <p:nvPicPr>
          <p:cNvPr id="11266" name="Picture 2" descr="yelpcmargans2shutdown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364966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yelpctctrptstfc2shutdown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357" y="76200"/>
            <a:ext cx="364966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53679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553200" cy="1706562"/>
          </a:xfrm>
        </p:spPr>
        <p:txBody>
          <a:bodyPr>
            <a:normAutofit fontScale="90000"/>
          </a:bodyPr>
          <a:lstStyle/>
          <a:p>
            <a:pPr algn="l"/>
            <a:r>
              <a:rPr lang="en-US" b="1" dirty="0" smtClean="0"/>
              <a:t>11. </a:t>
            </a:r>
            <a:r>
              <a:rPr lang="en-US" b="1" dirty="0" smtClean="0"/>
              <a:t>Many recreation parks shut down in the off-season because in the off-season:</a:t>
            </a:r>
            <a:endParaRPr lang="en-US" b="1" dirty="0"/>
          </a:p>
        </p:txBody>
      </p:sp>
      <p:sp>
        <p:nvSpPr>
          <p:cNvPr id="3" name="TPAnswers"/>
          <p:cNvSpPr>
            <a:spLocks noGrp="1"/>
          </p:cNvSpPr>
          <p:nvPr>
            <p:ph type="body" idx="1"/>
            <p:custDataLst>
              <p:tags r:id="rId2"/>
            </p:custDataLst>
          </p:nvPr>
        </p:nvSpPr>
        <p:spPr>
          <a:xfrm>
            <a:off x="457200" y="2286000"/>
            <a:ext cx="8458200" cy="3840163"/>
          </a:xfrm>
        </p:spPr>
        <p:txBody>
          <a:bodyPr>
            <a:normAutofit/>
          </a:bodyPr>
          <a:lstStyle/>
          <a:p>
            <a:pPr marL="514350" indent="-514350">
              <a:buFont typeface="Arial" pitchFamily="34" charset="0"/>
              <a:buAutoNum type="arabicPeriod"/>
            </a:pPr>
            <a:r>
              <a:rPr lang="en-US" dirty="0" smtClean="0"/>
              <a:t>Prices are below the average total costs</a:t>
            </a:r>
          </a:p>
          <a:p>
            <a:pPr marL="514350" indent="-514350">
              <a:buFont typeface="Arial" pitchFamily="34" charset="0"/>
              <a:buAutoNum type="arabicPeriod"/>
            </a:pPr>
            <a:r>
              <a:rPr lang="en-US" dirty="0" smtClean="0"/>
              <a:t>costs increase dramatically</a:t>
            </a:r>
          </a:p>
          <a:p>
            <a:pPr marL="514350" indent="-514350">
              <a:buFont typeface="Arial" pitchFamily="34" charset="0"/>
              <a:buAutoNum type="arabicPeriod"/>
            </a:pPr>
            <a:r>
              <a:rPr lang="en-US" dirty="0" smtClean="0"/>
              <a:t>revenue cannot cover variable costs</a:t>
            </a:r>
          </a:p>
          <a:p>
            <a:pPr marL="514350" indent="-514350">
              <a:buFont typeface="Arial" pitchFamily="34" charset="0"/>
              <a:buAutoNum type="arabicPeriod"/>
            </a:pPr>
            <a:r>
              <a:rPr lang="en-US" dirty="0" smtClean="0"/>
              <a:t>revenue cannot cover total costs</a:t>
            </a:r>
            <a:endParaRPr lang="en-US" dirty="0"/>
          </a:p>
        </p:txBody>
      </p:sp>
    </p:spTree>
    <p:custDataLst>
      <p:tags r:id="rId1"/>
    </p:custDataLst>
    <p:extLst>
      <p:ext uri="{BB962C8B-B14F-4D97-AF65-F5344CB8AC3E}">
        <p14:creationId xmlns:p14="http://schemas.microsoft.com/office/powerpoint/2010/main" val="2079205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553200" cy="1706562"/>
          </a:xfrm>
        </p:spPr>
        <p:txBody>
          <a:bodyPr>
            <a:normAutofit fontScale="90000"/>
          </a:bodyPr>
          <a:lstStyle/>
          <a:p>
            <a:pPr algn="l"/>
            <a:r>
              <a:rPr lang="en-US" b="1" dirty="0" smtClean="0">
                <a:solidFill>
                  <a:srgbClr val="0070C0"/>
                </a:solidFill>
              </a:rPr>
              <a:t>11. </a:t>
            </a:r>
            <a:r>
              <a:rPr lang="en-US" b="1" dirty="0" smtClean="0">
                <a:solidFill>
                  <a:srgbClr val="0070C0"/>
                </a:solidFill>
              </a:rPr>
              <a:t>Many recreation parks shut down in the off-season because in the off-season:</a:t>
            </a:r>
            <a:endParaRPr lang="en-US" b="1" dirty="0">
              <a:solidFill>
                <a:srgbClr val="0070C0"/>
              </a:solidFill>
            </a:endParaRPr>
          </a:p>
        </p:txBody>
      </p:sp>
      <p:sp>
        <p:nvSpPr>
          <p:cNvPr id="6" name="CorShape1"/>
          <p:cNvSpPr/>
          <p:nvPr>
            <p:custDataLst>
              <p:tags r:id="rId2"/>
            </p:custDataLst>
          </p:nvPr>
        </p:nvSpPr>
        <p:spPr>
          <a:xfrm rot="10800000">
            <a:off x="172720" y="35231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0"/>
            <a:ext cx="8458200" cy="3840163"/>
          </a:xfrm>
        </p:spPr>
        <p:txBody>
          <a:bodyPr>
            <a:normAutofit/>
          </a:bodyPr>
          <a:lstStyle/>
          <a:p>
            <a:pPr marL="514350" indent="-514350">
              <a:buFont typeface="Arial" pitchFamily="34" charset="0"/>
              <a:buAutoNum type="arabicPeriod"/>
            </a:pPr>
            <a:r>
              <a:rPr lang="en-US" dirty="0" smtClean="0"/>
              <a:t>Prices are below the average total costs</a:t>
            </a:r>
          </a:p>
          <a:p>
            <a:pPr marL="514350" indent="-514350">
              <a:buFont typeface="Arial" pitchFamily="34" charset="0"/>
              <a:buAutoNum type="arabicPeriod"/>
            </a:pPr>
            <a:r>
              <a:rPr lang="en-US" dirty="0" smtClean="0"/>
              <a:t>costs increase dramatically</a:t>
            </a:r>
          </a:p>
          <a:p>
            <a:pPr marL="514350" indent="-514350">
              <a:buFont typeface="Arial" pitchFamily="34" charset="0"/>
              <a:buAutoNum type="arabicPeriod"/>
            </a:pPr>
            <a:r>
              <a:rPr lang="en-US" dirty="0" smtClean="0"/>
              <a:t>revenue cannot cover variable costs</a:t>
            </a:r>
          </a:p>
          <a:p>
            <a:pPr marL="514350" indent="-514350">
              <a:buFont typeface="Arial" pitchFamily="34" charset="0"/>
              <a:buAutoNum type="arabicPeriod"/>
            </a:pPr>
            <a:r>
              <a:rPr lang="en-US" dirty="0" smtClean="0"/>
              <a:t>revenue cannot cover total costs</a:t>
            </a:r>
            <a:endParaRPr lang="en-US" dirty="0"/>
          </a:p>
        </p:txBody>
      </p:sp>
    </p:spTree>
    <p:custDataLst>
      <p:tags r:id="rId1"/>
    </p:custDataLst>
    <p:extLst>
      <p:ext uri="{BB962C8B-B14F-4D97-AF65-F5344CB8AC3E}">
        <p14:creationId xmlns:p14="http://schemas.microsoft.com/office/powerpoint/2010/main" val="264378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52400"/>
            <a:ext cx="9040368" cy="6019800"/>
          </a:xfrm>
        </p:spPr>
        <p:txBody>
          <a:bodyPr>
            <a:normAutofit lnSpcReduction="10000"/>
          </a:bodyPr>
          <a:lstStyle/>
          <a:p>
            <a:pPr algn="l"/>
            <a:r>
              <a:rPr lang="en-US" sz="3600" b="1" dirty="0" smtClean="0">
                <a:solidFill>
                  <a:schemeClr val="tx1"/>
                </a:solidFill>
              </a:rPr>
              <a:t>Lessons 7-11: </a:t>
            </a:r>
            <a:r>
              <a:rPr lang="en-US" sz="3600" b="1" i="1" dirty="0" smtClean="0">
                <a:solidFill>
                  <a:schemeClr val="tx1"/>
                </a:solidFill>
              </a:rPr>
              <a:t>What </a:t>
            </a:r>
            <a:r>
              <a:rPr lang="en-US" sz="3600" b="1" i="1" dirty="0" smtClean="0">
                <a:solidFill>
                  <a:schemeClr val="tx1"/>
                </a:solidFill>
              </a:rPr>
              <a:t>quantity to produce?</a:t>
            </a:r>
            <a:r>
              <a:rPr lang="en-US" sz="3600" dirty="0" smtClean="0">
                <a:solidFill>
                  <a:schemeClr val="tx1"/>
                </a:solidFill>
              </a:rPr>
              <a:t/>
            </a:r>
            <a:br>
              <a:rPr lang="en-US" sz="3600" dirty="0" smtClean="0">
                <a:solidFill>
                  <a:schemeClr val="tx1"/>
                </a:solidFill>
              </a:rPr>
            </a:br>
            <a:r>
              <a:rPr lang="en-US" sz="3600" dirty="0" smtClean="0">
                <a:solidFill>
                  <a:schemeClr val="tx1"/>
                </a:solidFill>
              </a:rPr>
              <a:t>Goal of Businesses: </a:t>
            </a:r>
            <a:r>
              <a:rPr lang="en-US" sz="3600" dirty="0" smtClean="0">
                <a:solidFill>
                  <a:schemeClr val="tx1"/>
                </a:solidFill>
              </a:rPr>
              <a:t>Maximize profits</a:t>
            </a:r>
            <a:br>
              <a:rPr lang="en-US" sz="3600" dirty="0" smtClean="0">
                <a:solidFill>
                  <a:schemeClr val="tx1"/>
                </a:solidFill>
              </a:rPr>
            </a:br>
            <a:r>
              <a:rPr lang="en-US" sz="3600" dirty="0" smtClean="0">
                <a:solidFill>
                  <a:schemeClr val="tx1"/>
                </a:solidFill>
              </a:rPr>
              <a:t>                                    </a:t>
            </a:r>
            <a:r>
              <a:rPr lang="en-US" sz="3600" dirty="0" smtClean="0">
                <a:solidFill>
                  <a:srgbClr val="FF0000"/>
                </a:solidFill>
              </a:rPr>
              <a:t>MR=MC</a:t>
            </a:r>
          </a:p>
          <a:p>
            <a:pPr algn="l"/>
            <a:r>
              <a:rPr lang="en-US" sz="3600" dirty="0" smtClean="0">
                <a:solidFill>
                  <a:schemeClr val="tx1"/>
                </a:solidFill>
              </a:rPr>
              <a:t>       Goal of Society: </a:t>
            </a:r>
            <a:r>
              <a:rPr lang="en-US" sz="3600" dirty="0" err="1" smtClean="0">
                <a:solidFill>
                  <a:schemeClr val="tx1"/>
                </a:solidFill>
              </a:rPr>
              <a:t>Allocative</a:t>
            </a:r>
            <a:r>
              <a:rPr lang="en-US" sz="3600" dirty="0" smtClean="0">
                <a:solidFill>
                  <a:schemeClr val="tx1"/>
                </a:solidFill>
              </a:rPr>
              <a:t> Efficiency</a:t>
            </a:r>
          </a:p>
          <a:p>
            <a:pPr algn="l"/>
            <a:r>
              <a:rPr lang="en-US" sz="3600" dirty="0">
                <a:solidFill>
                  <a:schemeClr val="tx1"/>
                </a:solidFill>
              </a:rPr>
              <a:t> </a:t>
            </a:r>
            <a:r>
              <a:rPr lang="en-US" sz="3600" dirty="0" smtClean="0">
                <a:solidFill>
                  <a:schemeClr val="tx1"/>
                </a:solidFill>
              </a:rPr>
              <a:t>                                   </a:t>
            </a:r>
            <a:r>
              <a:rPr lang="en-US" sz="3600" dirty="0" smtClean="0">
                <a:solidFill>
                  <a:srgbClr val="FF0000"/>
                </a:solidFill>
              </a:rPr>
              <a:t>P=MC </a:t>
            </a:r>
            <a:r>
              <a:rPr lang="en-US" sz="3600" dirty="0" smtClean="0">
                <a:solidFill>
                  <a:schemeClr val="tx1"/>
                </a:solidFill>
              </a:rPr>
              <a:t> </a:t>
            </a:r>
            <a:endParaRPr lang="en-US" sz="3600" dirty="0" smtClean="0">
              <a:solidFill>
                <a:schemeClr val="tx1"/>
              </a:solidFill>
            </a:endParaRPr>
          </a:p>
          <a:p>
            <a:pPr algn="l"/>
            <a:r>
              <a:rPr lang="en-US" sz="3600" b="1" dirty="0" smtClean="0">
                <a:solidFill>
                  <a:schemeClr val="tx1"/>
                </a:solidFill>
              </a:rPr>
              <a:t>Lessons 12a and </a:t>
            </a:r>
            <a:r>
              <a:rPr lang="en-US" sz="3600" b="1" dirty="0" smtClean="0">
                <a:solidFill>
                  <a:schemeClr val="tx1"/>
                </a:solidFill>
              </a:rPr>
              <a:t>13a: </a:t>
            </a:r>
            <a:r>
              <a:rPr lang="en-US" sz="3600" b="1" i="1" dirty="0" smtClean="0">
                <a:solidFill>
                  <a:schemeClr val="tx1"/>
                </a:solidFill>
              </a:rPr>
              <a:t>What </a:t>
            </a:r>
            <a:r>
              <a:rPr lang="en-US" sz="3600" b="1" i="1" dirty="0" smtClean="0">
                <a:solidFill>
                  <a:schemeClr val="tx1"/>
                </a:solidFill>
              </a:rPr>
              <a:t>quantity to hire?</a:t>
            </a:r>
            <a:r>
              <a:rPr lang="en-US" sz="3600" dirty="0" smtClean="0">
                <a:solidFill>
                  <a:schemeClr val="tx1"/>
                </a:solidFill>
              </a:rPr>
              <a:t/>
            </a:r>
            <a:br>
              <a:rPr lang="en-US" sz="3600" dirty="0" smtClean="0">
                <a:solidFill>
                  <a:schemeClr val="tx1"/>
                </a:solidFill>
              </a:rPr>
            </a:br>
            <a:r>
              <a:rPr lang="en-US" sz="3600" dirty="0" smtClean="0">
                <a:solidFill>
                  <a:schemeClr val="tx1"/>
                </a:solidFill>
              </a:rPr>
              <a:t>Goal of Businesses: </a:t>
            </a:r>
            <a:r>
              <a:rPr lang="en-US" sz="3600" dirty="0" smtClean="0">
                <a:solidFill>
                  <a:schemeClr val="tx1"/>
                </a:solidFill>
              </a:rPr>
              <a:t>maximize profits</a:t>
            </a:r>
          </a:p>
          <a:p>
            <a:pPr algn="l"/>
            <a:r>
              <a:rPr lang="en-US" sz="3600" dirty="0" smtClean="0">
                <a:solidFill>
                  <a:schemeClr val="tx1"/>
                </a:solidFill>
              </a:rPr>
              <a:t>        </a:t>
            </a:r>
            <a:r>
              <a:rPr lang="en-US" sz="3600" dirty="0" smtClean="0">
                <a:solidFill>
                  <a:schemeClr val="tx1"/>
                </a:solidFill>
              </a:rPr>
              <a:t>                            </a:t>
            </a:r>
            <a:r>
              <a:rPr lang="en-US" sz="3600" dirty="0" smtClean="0">
                <a:solidFill>
                  <a:srgbClr val="FF0000"/>
                </a:solidFill>
              </a:rPr>
              <a:t>MRP </a:t>
            </a:r>
            <a:r>
              <a:rPr lang="en-US" sz="3600" dirty="0" smtClean="0">
                <a:solidFill>
                  <a:srgbClr val="FF0000"/>
                </a:solidFill>
              </a:rPr>
              <a:t>= </a:t>
            </a:r>
            <a:r>
              <a:rPr lang="en-US" sz="3600" dirty="0" smtClean="0">
                <a:solidFill>
                  <a:srgbClr val="FF0000"/>
                </a:solidFill>
              </a:rPr>
              <a:t>MRC</a:t>
            </a:r>
          </a:p>
          <a:p>
            <a:pPr algn="l"/>
            <a:r>
              <a:rPr lang="en-US" sz="3600" dirty="0" smtClean="0">
                <a:solidFill>
                  <a:schemeClr val="tx1"/>
                </a:solidFill>
              </a:rPr>
              <a:t>       Goal of Society: </a:t>
            </a:r>
            <a:r>
              <a:rPr lang="en-US" sz="3600" dirty="0" err="1" smtClean="0">
                <a:solidFill>
                  <a:schemeClr val="tx1"/>
                </a:solidFill>
              </a:rPr>
              <a:t>Allocative</a:t>
            </a:r>
            <a:r>
              <a:rPr lang="en-US" sz="3600" dirty="0" smtClean="0">
                <a:solidFill>
                  <a:schemeClr val="tx1"/>
                </a:solidFill>
              </a:rPr>
              <a:t> Efficiency</a:t>
            </a:r>
          </a:p>
          <a:p>
            <a:pPr algn="l"/>
            <a:r>
              <a:rPr lang="en-US" sz="3600" dirty="0">
                <a:solidFill>
                  <a:srgbClr val="FF0000"/>
                </a:solidFill>
              </a:rPr>
              <a:t> </a:t>
            </a:r>
            <a:r>
              <a:rPr lang="en-US" sz="3600" dirty="0" smtClean="0">
                <a:solidFill>
                  <a:srgbClr val="FF0000"/>
                </a:solidFill>
              </a:rPr>
              <a:t>                                   VMP = W</a:t>
            </a:r>
            <a:endParaRPr lang="en-US" sz="3600" dirty="0" smtClean="0">
              <a:solidFill>
                <a:srgbClr val="FF0000"/>
              </a:solidFill>
            </a:endParaRPr>
          </a:p>
          <a:p>
            <a:pPr marL="1028700" lvl="1" indent="-571500" algn="l">
              <a:buFont typeface="Arial" pitchFamily="34" charset="0"/>
              <a:buChar char="•"/>
            </a:pPr>
            <a:endParaRPr lang="en-US" sz="3600" dirty="0">
              <a:solidFill>
                <a:schemeClr val="tx1"/>
              </a:solidFill>
            </a:endParaRPr>
          </a:p>
        </p:txBody>
      </p:sp>
      <p:sp>
        <p:nvSpPr>
          <p:cNvPr id="6" name="Title 1"/>
          <p:cNvSpPr txBox="1">
            <a:spLocks/>
          </p:cNvSpPr>
          <p:nvPr/>
        </p:nvSpPr>
        <p:spPr>
          <a:xfrm>
            <a:off x="167640" y="6248400"/>
            <a:ext cx="8915400" cy="533400"/>
          </a:xfrm>
          <a:prstGeom prst="rect">
            <a:avLst/>
          </a:prstGeom>
          <a:ln w="38100">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7a – Economic Profit and the Production Function</a:t>
            </a:r>
            <a:endParaRPr lang="en-US" sz="3200" b="1" dirty="0"/>
          </a:p>
        </p:txBody>
      </p:sp>
    </p:spTree>
    <p:custDataLst>
      <p:tags r:id="rId1"/>
    </p:custDataLst>
    <p:extLst>
      <p:ext uri="{BB962C8B-B14F-4D97-AF65-F5344CB8AC3E}">
        <p14:creationId xmlns:p14="http://schemas.microsoft.com/office/powerpoint/2010/main" val="42670318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Autofit/>
          </a:bodyPr>
          <a:lstStyle/>
          <a:p>
            <a:pPr algn="l"/>
            <a:r>
              <a:rPr lang="en-US" sz="3200" b="1" dirty="0" smtClean="0"/>
              <a:t>BE ABLE TO:</a:t>
            </a:r>
            <a:endParaRPr lang="en-US" sz="3200" b="1" dirty="0"/>
          </a:p>
        </p:txBody>
      </p:sp>
      <p:sp>
        <p:nvSpPr>
          <p:cNvPr id="3" name="Subtitle 2"/>
          <p:cNvSpPr>
            <a:spLocks noGrp="1"/>
          </p:cNvSpPr>
          <p:nvPr>
            <p:ph type="subTitle" idx="1"/>
          </p:nvPr>
        </p:nvSpPr>
        <p:spPr>
          <a:xfrm>
            <a:off x="381000" y="533400"/>
            <a:ext cx="8763000" cy="6248400"/>
          </a:xfrm>
        </p:spPr>
        <p:txBody>
          <a:bodyPr>
            <a:normAutofit lnSpcReduction="10000"/>
          </a:bodyPr>
          <a:lstStyle/>
          <a:p>
            <a:pPr algn="l"/>
            <a:r>
              <a:rPr lang="en-US" b="1" u="sng" dirty="0">
                <a:solidFill>
                  <a:schemeClr val="tx1"/>
                </a:solidFill>
              </a:rPr>
              <a:t>Find Short Run Price, Quantity, and Profits/Losses Three ways</a:t>
            </a:r>
            <a:r>
              <a:rPr lang="en-US" dirty="0">
                <a:solidFill>
                  <a:schemeClr val="tx1"/>
                </a:solidFill>
              </a:rPr>
              <a:t>:</a:t>
            </a:r>
          </a:p>
          <a:p>
            <a:pPr lvl="1" algn="l">
              <a:buFont typeface="Arial" pitchFamily="34" charset="0"/>
              <a:buChar char="•"/>
            </a:pPr>
            <a:r>
              <a:rPr lang="en-US" dirty="0">
                <a:solidFill>
                  <a:schemeClr val="tx1"/>
                </a:solidFill>
              </a:rPr>
              <a:t> Table of </a:t>
            </a:r>
            <a:r>
              <a:rPr lang="en-US" dirty="0" smtClean="0">
                <a:solidFill>
                  <a:schemeClr val="tx1"/>
                </a:solidFill>
              </a:rPr>
              <a:t>data (YP 7)</a:t>
            </a:r>
            <a:endParaRPr lang="en-US" dirty="0">
              <a:solidFill>
                <a:schemeClr val="tx1"/>
              </a:solidFill>
            </a:endParaRPr>
          </a:p>
          <a:p>
            <a:pPr lvl="1" algn="l">
              <a:buFont typeface="Arial" pitchFamily="34" charset="0"/>
              <a:buChar char="•"/>
            </a:pPr>
            <a:r>
              <a:rPr lang="en-US" dirty="0">
                <a:solidFill>
                  <a:schemeClr val="tx1"/>
                </a:solidFill>
              </a:rPr>
              <a:t> Graph with </a:t>
            </a:r>
            <a:r>
              <a:rPr lang="en-US" dirty="0" smtClean="0">
                <a:solidFill>
                  <a:schemeClr val="tx1"/>
                </a:solidFill>
              </a:rPr>
              <a:t>numbers (YP 12-13)</a:t>
            </a:r>
            <a:endParaRPr lang="en-US" dirty="0">
              <a:solidFill>
                <a:schemeClr val="tx1"/>
              </a:solidFill>
            </a:endParaRPr>
          </a:p>
          <a:p>
            <a:pPr lvl="1" algn="l">
              <a:buFont typeface="Arial" pitchFamily="34" charset="0"/>
              <a:buChar char="•"/>
            </a:pPr>
            <a:r>
              <a:rPr lang="en-US" dirty="0">
                <a:solidFill>
                  <a:schemeClr val="tx1"/>
                </a:solidFill>
              </a:rPr>
              <a:t> Graph with </a:t>
            </a:r>
            <a:r>
              <a:rPr lang="en-US" dirty="0" smtClean="0">
                <a:solidFill>
                  <a:schemeClr val="tx1"/>
                </a:solidFill>
              </a:rPr>
              <a:t>letters (YP 15)</a:t>
            </a:r>
            <a:endParaRPr lang="en-US" dirty="0">
              <a:solidFill>
                <a:schemeClr val="tx1"/>
              </a:solidFill>
            </a:endParaRPr>
          </a:p>
          <a:p>
            <a:pPr algn="l"/>
            <a:endParaRPr lang="en-US" b="1" u="sng" dirty="0" smtClean="0">
              <a:solidFill>
                <a:schemeClr val="tx1"/>
              </a:solidFill>
            </a:endParaRPr>
          </a:p>
          <a:p>
            <a:pPr algn="l"/>
            <a:r>
              <a:rPr lang="en-US" b="1" u="sng" dirty="0" smtClean="0">
                <a:solidFill>
                  <a:schemeClr val="tx1"/>
                </a:solidFill>
              </a:rPr>
              <a:t>Draw the Graph showing Short </a:t>
            </a:r>
            <a:r>
              <a:rPr lang="en-US" b="1" u="sng" dirty="0">
                <a:solidFill>
                  <a:schemeClr val="tx1"/>
                </a:solidFill>
              </a:rPr>
              <a:t>Run Price, Quantity, and Profits/Losses </a:t>
            </a:r>
            <a:r>
              <a:rPr lang="en-US" b="1" u="sng" dirty="0" smtClean="0">
                <a:solidFill>
                  <a:schemeClr val="tx1"/>
                </a:solidFill>
              </a:rPr>
              <a:t>for firms earning</a:t>
            </a:r>
            <a:r>
              <a:rPr lang="en-US" b="1" dirty="0" smtClean="0">
                <a:solidFill>
                  <a:schemeClr val="tx1"/>
                </a:solidFill>
              </a:rPr>
              <a:t>: </a:t>
            </a:r>
          </a:p>
          <a:p>
            <a:pPr lvl="1" algn="l">
              <a:buFont typeface="Arial" pitchFamily="34" charset="0"/>
              <a:buChar char="•"/>
            </a:pPr>
            <a:r>
              <a:rPr lang="en-US" dirty="0" smtClean="0">
                <a:solidFill>
                  <a:schemeClr val="tx1"/>
                </a:solidFill>
              </a:rPr>
              <a:t> profits, (YP 8)</a:t>
            </a:r>
          </a:p>
          <a:p>
            <a:pPr lvl="1" algn="l">
              <a:buFont typeface="Arial" pitchFamily="34" charset="0"/>
              <a:buChar char="•"/>
            </a:pPr>
            <a:r>
              <a:rPr lang="en-US" dirty="0" smtClean="0">
                <a:solidFill>
                  <a:schemeClr val="tx1"/>
                </a:solidFill>
              </a:rPr>
              <a:t> losses, (YP 9)</a:t>
            </a:r>
          </a:p>
          <a:p>
            <a:pPr lvl="1" algn="l">
              <a:buFont typeface="Arial" pitchFamily="34" charset="0"/>
              <a:buChar char="•"/>
            </a:pPr>
            <a:r>
              <a:rPr lang="en-US" dirty="0" smtClean="0">
                <a:solidFill>
                  <a:schemeClr val="tx1"/>
                </a:solidFill>
              </a:rPr>
              <a:t> and shutting down (YP 10)</a:t>
            </a:r>
          </a:p>
          <a:p>
            <a:r>
              <a:rPr lang="en-US" sz="800" dirty="0" smtClean="0"/>
              <a:t> </a:t>
            </a:r>
          </a:p>
          <a:p>
            <a:r>
              <a:rPr lang="en-US" dirty="0" smtClean="0">
                <a:solidFill>
                  <a:schemeClr val="tx1"/>
                </a:solidFill>
              </a:rPr>
              <a:t>DO THE YELLOW PAGES AND ASK QUESTIONS!</a:t>
            </a:r>
            <a:endParaRPr lang="en-US" dirty="0">
              <a:solidFill>
                <a:schemeClr val="tx1"/>
              </a:solidFill>
            </a:endParaRPr>
          </a:p>
        </p:txBody>
      </p:sp>
    </p:spTree>
    <p:custDataLst>
      <p:tags r:id="rId1"/>
    </p:custDataLst>
    <p:extLst>
      <p:ext uri="{BB962C8B-B14F-4D97-AF65-F5344CB8AC3E}">
        <p14:creationId xmlns:p14="http://schemas.microsoft.com/office/powerpoint/2010/main" val="128592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09600"/>
          </a:xfrm>
        </p:spPr>
        <p:txBody>
          <a:bodyPr>
            <a:normAutofit fontScale="90000"/>
          </a:bodyPr>
          <a:lstStyle/>
          <a:p>
            <a:r>
              <a:rPr lang="en-US" b="1" u="sng" dirty="0" smtClean="0"/>
              <a:t>PRODUCT MARKETS </a:t>
            </a:r>
            <a:endParaRPr lang="en-US" b="1" dirty="0"/>
          </a:p>
        </p:txBody>
      </p:sp>
      <p:sp>
        <p:nvSpPr>
          <p:cNvPr id="3" name="Subtitle 2"/>
          <p:cNvSpPr>
            <a:spLocks noGrp="1"/>
          </p:cNvSpPr>
          <p:nvPr>
            <p:ph type="subTitle" idx="1"/>
          </p:nvPr>
        </p:nvSpPr>
        <p:spPr>
          <a:xfrm>
            <a:off x="457200" y="685800"/>
            <a:ext cx="8534400" cy="5257800"/>
          </a:xfrm>
        </p:spPr>
        <p:txBody>
          <a:bodyPr>
            <a:normAutofit fontScale="92500" lnSpcReduction="20000"/>
          </a:bodyPr>
          <a:lstStyle/>
          <a:p>
            <a:r>
              <a:rPr lang="en-US" sz="4300" b="1" dirty="0" smtClean="0">
                <a:solidFill>
                  <a:schemeClr val="tx1"/>
                </a:solidFill>
              </a:rPr>
              <a:t>WHAT </a:t>
            </a:r>
            <a:r>
              <a:rPr lang="en-US" sz="4300" b="1" dirty="0">
                <a:solidFill>
                  <a:schemeClr val="tx1"/>
                </a:solidFill>
              </a:rPr>
              <a:t>WE </a:t>
            </a:r>
            <a:r>
              <a:rPr lang="en-US" sz="4300" b="1" dirty="0" smtClean="0">
                <a:solidFill>
                  <a:schemeClr val="tx1"/>
                </a:solidFill>
              </a:rPr>
              <a:t>GET (lesson 8/9a):</a:t>
            </a:r>
            <a:endParaRPr lang="en-US" sz="4300" dirty="0" smtClean="0">
              <a:solidFill>
                <a:schemeClr val="tx1"/>
              </a:solidFill>
            </a:endParaRPr>
          </a:p>
          <a:p>
            <a:pPr algn="l"/>
            <a:r>
              <a:rPr lang="en-US" sz="1100" b="1" dirty="0" smtClean="0">
                <a:solidFill>
                  <a:schemeClr val="tx1"/>
                </a:solidFill>
              </a:rPr>
              <a:t>  </a:t>
            </a:r>
          </a:p>
          <a:p>
            <a:pPr algn="l"/>
            <a:r>
              <a:rPr lang="en-US" b="1" dirty="0" smtClean="0">
                <a:solidFill>
                  <a:schemeClr val="tx1"/>
                </a:solidFill>
              </a:rPr>
              <a:t>Benefit-Cost </a:t>
            </a:r>
            <a:r>
              <a:rPr lang="en-US" b="1" dirty="0">
                <a:solidFill>
                  <a:schemeClr val="tx1"/>
                </a:solidFill>
              </a:rPr>
              <a:t>Analysis and Producer Decisions</a:t>
            </a:r>
            <a:endParaRPr lang="en-US" dirty="0">
              <a:solidFill>
                <a:schemeClr val="tx1"/>
              </a:solidFill>
            </a:endParaRPr>
          </a:p>
          <a:p>
            <a:pPr lvl="1" algn="l"/>
            <a:r>
              <a:rPr lang="en-US" b="1" dirty="0" smtClean="0">
                <a:solidFill>
                  <a:schemeClr val="tx1"/>
                </a:solidFill>
              </a:rPr>
              <a:t>- Decision</a:t>
            </a:r>
            <a:r>
              <a:rPr lang="en-US" b="1" dirty="0">
                <a:solidFill>
                  <a:schemeClr val="tx1"/>
                </a:solidFill>
              </a:rPr>
              <a:t>: How Many to Produce:</a:t>
            </a:r>
            <a:br>
              <a:rPr lang="en-US" b="1" dirty="0">
                <a:solidFill>
                  <a:schemeClr val="tx1"/>
                </a:solidFill>
              </a:rPr>
            </a:br>
            <a:r>
              <a:rPr lang="en-US" b="1" dirty="0" smtClean="0">
                <a:solidFill>
                  <a:schemeClr val="tx1"/>
                </a:solidFill>
              </a:rPr>
              <a:t>- Goal</a:t>
            </a:r>
            <a:r>
              <a:rPr lang="en-US" b="1" dirty="0">
                <a:solidFill>
                  <a:schemeClr val="tx1"/>
                </a:solidFill>
              </a:rPr>
              <a:t>: Maximize Profits</a:t>
            </a:r>
            <a:br>
              <a:rPr lang="en-US" b="1" dirty="0">
                <a:solidFill>
                  <a:schemeClr val="tx1"/>
                </a:solidFill>
              </a:rPr>
            </a:br>
            <a:r>
              <a:rPr lang="en-US" b="1" dirty="0" smtClean="0">
                <a:solidFill>
                  <a:schemeClr val="tx1"/>
                </a:solidFill>
              </a:rPr>
              <a:t>- Benefit </a:t>
            </a:r>
            <a:r>
              <a:rPr lang="en-US" b="1" dirty="0">
                <a:solidFill>
                  <a:schemeClr val="tx1"/>
                </a:solidFill>
              </a:rPr>
              <a:t>Cost Analysis: </a:t>
            </a:r>
            <a:endParaRPr lang="en-US" b="1" dirty="0" smtClean="0">
              <a:solidFill>
                <a:schemeClr val="tx1"/>
              </a:solidFill>
            </a:endParaRPr>
          </a:p>
          <a:p>
            <a:pPr marL="1257300" lvl="2" indent="-342900" algn="l">
              <a:buFont typeface="Arial" panose="020B0604020202020204" pitchFamily="34" charset="0"/>
              <a:buChar char="•"/>
            </a:pPr>
            <a:r>
              <a:rPr lang="en-US" b="1" dirty="0" smtClean="0">
                <a:solidFill>
                  <a:schemeClr val="tx1"/>
                </a:solidFill>
              </a:rPr>
              <a:t>Produce all </a:t>
            </a:r>
            <a:r>
              <a:rPr lang="en-US" b="1" dirty="0">
                <a:solidFill>
                  <a:schemeClr val="tx1"/>
                </a:solidFill>
              </a:rPr>
              <a:t>where: MB &gt; </a:t>
            </a:r>
            <a:r>
              <a:rPr lang="en-US" b="1" dirty="0" smtClean="0">
                <a:solidFill>
                  <a:schemeClr val="tx1"/>
                </a:solidFill>
              </a:rPr>
              <a:t>MC</a:t>
            </a:r>
          </a:p>
          <a:p>
            <a:pPr marL="1257300" lvl="2" indent="-342900" algn="l">
              <a:buFont typeface="Arial" panose="020B0604020202020204" pitchFamily="34" charset="0"/>
              <a:buChar char="•"/>
            </a:pPr>
            <a:r>
              <a:rPr lang="en-US" b="1" dirty="0" smtClean="0">
                <a:solidFill>
                  <a:schemeClr val="tx1"/>
                </a:solidFill>
              </a:rPr>
              <a:t>up </a:t>
            </a:r>
            <a:r>
              <a:rPr lang="en-US" b="1" dirty="0">
                <a:solidFill>
                  <a:schemeClr val="tx1"/>
                </a:solidFill>
              </a:rPr>
              <a:t>to where: </a:t>
            </a:r>
            <a:r>
              <a:rPr lang="en-US" b="1" dirty="0" smtClean="0">
                <a:solidFill>
                  <a:schemeClr val="tx1"/>
                </a:solidFill>
              </a:rPr>
              <a:t>MB=MC</a:t>
            </a:r>
          </a:p>
          <a:p>
            <a:pPr marL="1257300" lvl="2" indent="-342900" algn="l">
              <a:buFont typeface="Arial" panose="020B0604020202020204" pitchFamily="34" charset="0"/>
              <a:buChar char="•"/>
            </a:pPr>
            <a:r>
              <a:rPr lang="en-US" b="1" dirty="0" smtClean="0">
                <a:solidFill>
                  <a:schemeClr val="tx1"/>
                </a:solidFill>
              </a:rPr>
              <a:t>but </a:t>
            </a:r>
            <a:r>
              <a:rPr lang="en-US" b="1" dirty="0">
                <a:solidFill>
                  <a:schemeClr val="tx1"/>
                </a:solidFill>
              </a:rPr>
              <a:t>never where: </a:t>
            </a:r>
            <a:r>
              <a:rPr lang="en-US" b="1" dirty="0" smtClean="0">
                <a:solidFill>
                  <a:schemeClr val="tx1"/>
                </a:solidFill>
              </a:rPr>
              <a:t>MB&lt;MC</a:t>
            </a:r>
            <a:endParaRPr lang="en-US" b="1" dirty="0">
              <a:solidFill>
                <a:schemeClr val="tx1"/>
              </a:solidFill>
            </a:endParaRPr>
          </a:p>
          <a:p>
            <a:pPr algn="l"/>
            <a:r>
              <a:rPr lang="en-US" b="1" dirty="0" smtClean="0">
                <a:solidFill>
                  <a:schemeClr val="tx1"/>
                </a:solidFill>
              </a:rPr>
              <a:t>To maximize profits a business will produce the </a:t>
            </a:r>
            <a:r>
              <a:rPr lang="en-US" b="1" u="sng" dirty="0" smtClean="0">
                <a:solidFill>
                  <a:schemeClr val="tx1"/>
                </a:solidFill>
              </a:rPr>
              <a:t>quantity</a:t>
            </a:r>
            <a:r>
              <a:rPr lang="en-US" b="1" dirty="0" smtClean="0">
                <a:solidFill>
                  <a:schemeClr val="tx1"/>
                </a:solidFill>
              </a:rPr>
              <a:t> where:</a:t>
            </a:r>
          </a:p>
          <a:p>
            <a:r>
              <a:rPr lang="en-US" sz="4800" b="1" dirty="0" smtClean="0">
                <a:solidFill>
                  <a:srgbClr val="FF0000"/>
                </a:solidFill>
              </a:rPr>
              <a:t>MR = MC </a:t>
            </a:r>
          </a:p>
          <a:p>
            <a:r>
              <a:rPr lang="en-US" sz="3500" b="1" dirty="0" smtClean="0">
                <a:solidFill>
                  <a:schemeClr val="tx1"/>
                </a:solidFill>
              </a:rPr>
              <a:t>[WHAT WE GET] </a:t>
            </a:r>
            <a:endParaRPr lang="en-US" sz="3500" dirty="0">
              <a:solidFill>
                <a:schemeClr val="tx1"/>
              </a:solidFill>
            </a:endParaRPr>
          </a:p>
        </p:txBody>
      </p:sp>
      <p:sp>
        <p:nvSpPr>
          <p:cNvPr id="4" name="TextBox 3"/>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spTree>
    <p:custDataLst>
      <p:tags r:id="rId1"/>
    </p:custDataLst>
    <p:extLst>
      <p:ext uri="{BB962C8B-B14F-4D97-AF65-F5344CB8AC3E}">
        <p14:creationId xmlns:p14="http://schemas.microsoft.com/office/powerpoint/2010/main" val="1774371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rmAutofit fontScale="90000"/>
          </a:bodyPr>
          <a:lstStyle/>
          <a:p>
            <a:r>
              <a:rPr lang="en-US" b="1" u="sng" dirty="0"/>
              <a:t>PRODUCT MARKETS </a:t>
            </a:r>
            <a:endParaRPr lang="en-US" b="1" dirty="0"/>
          </a:p>
        </p:txBody>
      </p:sp>
      <p:sp>
        <p:nvSpPr>
          <p:cNvPr id="3" name="Subtitle 2"/>
          <p:cNvSpPr>
            <a:spLocks noGrp="1"/>
          </p:cNvSpPr>
          <p:nvPr>
            <p:ph type="subTitle" idx="1"/>
          </p:nvPr>
        </p:nvSpPr>
        <p:spPr>
          <a:xfrm>
            <a:off x="457200" y="685800"/>
            <a:ext cx="8534400" cy="5562600"/>
          </a:xfrm>
        </p:spPr>
        <p:txBody>
          <a:bodyPr>
            <a:normAutofit fontScale="77500" lnSpcReduction="20000"/>
          </a:bodyPr>
          <a:lstStyle/>
          <a:p>
            <a:r>
              <a:rPr lang="en-US" sz="5200" b="1" dirty="0" smtClean="0">
                <a:solidFill>
                  <a:schemeClr val="tx1"/>
                </a:solidFill>
              </a:rPr>
              <a:t>WHAT </a:t>
            </a:r>
            <a:r>
              <a:rPr lang="en-US" sz="5200" b="1" dirty="0">
                <a:solidFill>
                  <a:schemeClr val="tx1"/>
                </a:solidFill>
              </a:rPr>
              <a:t>WE </a:t>
            </a:r>
            <a:r>
              <a:rPr lang="en-US" sz="5200" b="1" dirty="0" smtClean="0">
                <a:solidFill>
                  <a:schemeClr val="tx1"/>
                </a:solidFill>
              </a:rPr>
              <a:t>WANT (Lesson 8/9b): </a:t>
            </a:r>
            <a:endParaRPr lang="en-US" sz="5200" dirty="0">
              <a:solidFill>
                <a:schemeClr val="tx1"/>
              </a:solidFill>
            </a:endParaRPr>
          </a:p>
          <a:p>
            <a:pPr algn="l"/>
            <a:r>
              <a:rPr lang="en-US" sz="1300" b="1" dirty="0" smtClean="0">
                <a:solidFill>
                  <a:schemeClr val="tx1"/>
                </a:solidFill>
              </a:rPr>
              <a:t>  </a:t>
            </a:r>
          </a:p>
          <a:p>
            <a:pPr algn="l"/>
            <a:r>
              <a:rPr lang="en-US" b="1" dirty="0" smtClean="0">
                <a:solidFill>
                  <a:schemeClr val="tx1"/>
                </a:solidFill>
              </a:rPr>
              <a:t>Benefit-Cost Analysis and </a:t>
            </a:r>
            <a:r>
              <a:rPr lang="en-US" b="1" dirty="0" err="1" smtClean="0">
                <a:solidFill>
                  <a:schemeClr val="tx1"/>
                </a:solidFill>
              </a:rPr>
              <a:t>Allocative</a:t>
            </a:r>
            <a:r>
              <a:rPr lang="en-US" b="1" dirty="0" smtClean="0">
                <a:solidFill>
                  <a:schemeClr val="tx1"/>
                </a:solidFill>
              </a:rPr>
              <a:t> Efficiency</a:t>
            </a:r>
            <a:endParaRPr lang="en-US" dirty="0" smtClean="0">
              <a:solidFill>
                <a:schemeClr val="tx1"/>
              </a:solidFill>
            </a:endParaRPr>
          </a:p>
          <a:p>
            <a:pPr lvl="1" algn="l"/>
            <a:r>
              <a:rPr lang="en-US" b="1" dirty="0" smtClean="0">
                <a:solidFill>
                  <a:schemeClr val="tx1"/>
                </a:solidFill>
              </a:rPr>
              <a:t>- What does society’s want?</a:t>
            </a:r>
            <a:br>
              <a:rPr lang="en-US" b="1" dirty="0" smtClean="0">
                <a:solidFill>
                  <a:schemeClr val="tx1"/>
                </a:solidFill>
              </a:rPr>
            </a:br>
            <a:r>
              <a:rPr lang="en-US" b="1" dirty="0" smtClean="0">
                <a:solidFill>
                  <a:schemeClr val="tx1"/>
                </a:solidFill>
              </a:rPr>
              <a:t>- Goal: Maximize </a:t>
            </a:r>
            <a:r>
              <a:rPr lang="en-US" b="1" dirty="0" smtClean="0">
                <a:solidFill>
                  <a:schemeClr val="tx1"/>
                </a:solidFill>
              </a:rPr>
              <a:t>Satisfaction (</a:t>
            </a:r>
            <a:r>
              <a:rPr lang="en-US" b="1" dirty="0" err="1" smtClean="0">
                <a:solidFill>
                  <a:schemeClr val="tx1"/>
                </a:solidFill>
              </a:rPr>
              <a:t>Allocative</a:t>
            </a:r>
            <a:r>
              <a:rPr lang="en-US" b="1" dirty="0" smtClean="0">
                <a:solidFill>
                  <a:schemeClr val="tx1"/>
                </a:solidFill>
              </a:rPr>
              <a:t> Efficiency)</a:t>
            </a:r>
            <a:r>
              <a:rPr lang="en-US" b="1" dirty="0" smtClean="0">
                <a:solidFill>
                  <a:schemeClr val="tx1"/>
                </a:solidFill>
              </a:rPr>
              <a:t/>
            </a:r>
            <a:br>
              <a:rPr lang="en-US" b="1" dirty="0" smtClean="0">
                <a:solidFill>
                  <a:schemeClr val="tx1"/>
                </a:solidFill>
              </a:rPr>
            </a:br>
            <a:r>
              <a:rPr lang="en-US" b="1" dirty="0" smtClean="0">
                <a:solidFill>
                  <a:schemeClr val="tx1"/>
                </a:solidFill>
              </a:rPr>
              <a:t>- Benefit Cost Analysis: </a:t>
            </a:r>
          </a:p>
          <a:p>
            <a:pPr marL="1257300" lvl="2" indent="-342900" algn="l">
              <a:buFont typeface="Arial" panose="020B0604020202020204" pitchFamily="34" charset="0"/>
              <a:buChar char="•"/>
            </a:pPr>
            <a:r>
              <a:rPr lang="en-US" b="1" dirty="0" smtClean="0">
                <a:solidFill>
                  <a:schemeClr val="tx1"/>
                </a:solidFill>
              </a:rPr>
              <a:t>all where: MB &gt; MC</a:t>
            </a:r>
          </a:p>
          <a:p>
            <a:pPr marL="1257300" lvl="2" indent="-342900" algn="l">
              <a:buFont typeface="Arial" panose="020B0604020202020204" pitchFamily="34" charset="0"/>
              <a:buChar char="•"/>
            </a:pPr>
            <a:r>
              <a:rPr lang="en-US" b="1" dirty="0" smtClean="0">
                <a:solidFill>
                  <a:schemeClr val="tx1"/>
                </a:solidFill>
              </a:rPr>
              <a:t>up to where: MB=MC</a:t>
            </a:r>
          </a:p>
          <a:p>
            <a:pPr marL="1257300" lvl="2" indent="-342900" algn="l">
              <a:buFont typeface="Arial" panose="020B0604020202020204" pitchFamily="34" charset="0"/>
              <a:buChar char="•"/>
            </a:pPr>
            <a:r>
              <a:rPr lang="en-US" b="1" dirty="0" smtClean="0">
                <a:solidFill>
                  <a:schemeClr val="tx1"/>
                </a:solidFill>
              </a:rPr>
              <a:t>but never where: MB&lt;MC</a:t>
            </a:r>
          </a:p>
          <a:p>
            <a:r>
              <a:rPr lang="en-US" b="1" dirty="0" smtClean="0">
                <a:solidFill>
                  <a:schemeClr val="tx1"/>
                </a:solidFill>
              </a:rPr>
              <a:t>To maximize satisfaction society wants the quantity where:                       </a:t>
            </a:r>
            <a:r>
              <a:rPr lang="en-US" sz="3900" b="1" dirty="0" smtClean="0">
                <a:solidFill>
                  <a:srgbClr val="FF0000"/>
                </a:solidFill>
              </a:rPr>
              <a:t>MSB = MSC</a:t>
            </a:r>
          </a:p>
          <a:p>
            <a:r>
              <a:rPr lang="en-US" sz="2200" b="1" dirty="0" smtClean="0">
                <a:solidFill>
                  <a:schemeClr val="tx1"/>
                </a:solidFill>
              </a:rPr>
              <a:t>OR</a:t>
            </a:r>
          </a:p>
          <a:p>
            <a:r>
              <a:rPr lang="en-US" sz="3600" b="1" dirty="0" smtClean="0">
                <a:solidFill>
                  <a:srgbClr val="FF0000"/>
                </a:solidFill>
              </a:rPr>
              <a:t>Maximum Consumer Plus Producer Surplus</a:t>
            </a:r>
          </a:p>
          <a:p>
            <a:r>
              <a:rPr lang="en-US" sz="2200" b="1" dirty="0" smtClean="0">
                <a:solidFill>
                  <a:schemeClr val="tx1"/>
                </a:solidFill>
              </a:rPr>
              <a:t>OR</a:t>
            </a:r>
          </a:p>
          <a:p>
            <a:r>
              <a:rPr lang="en-US" sz="3900" b="1" dirty="0" smtClean="0">
                <a:solidFill>
                  <a:srgbClr val="FF0000"/>
                </a:solidFill>
              </a:rPr>
              <a:t>P = MC  </a:t>
            </a:r>
            <a:endParaRPr lang="en-US" sz="1600" b="1" dirty="0" smtClean="0">
              <a:solidFill>
                <a:srgbClr val="FF0000"/>
              </a:solidFill>
            </a:endParaRPr>
          </a:p>
          <a:p>
            <a:r>
              <a:rPr lang="en-US" sz="3500" b="1" dirty="0" smtClean="0">
                <a:solidFill>
                  <a:schemeClr val="tx1"/>
                </a:solidFill>
              </a:rPr>
              <a:t>[WHAT WE WANT] </a:t>
            </a:r>
            <a:endParaRPr lang="en-US" sz="3500" dirty="0">
              <a:solidFill>
                <a:schemeClr val="tx1"/>
              </a:solidFill>
            </a:endParaRPr>
          </a:p>
        </p:txBody>
      </p:sp>
      <p:sp>
        <p:nvSpPr>
          <p:cNvPr id="4" name="TextBox 3"/>
          <p:cNvSpPr txBox="1"/>
          <p:nvPr/>
        </p:nvSpPr>
        <p:spPr>
          <a:xfrm>
            <a:off x="304800" y="6248400"/>
            <a:ext cx="8610600" cy="523220"/>
          </a:xfrm>
          <a:prstGeom prst="rect">
            <a:avLst/>
          </a:prstGeom>
          <a:noFill/>
          <a:ln w="38100">
            <a:solidFill>
              <a:srgbClr val="00B0F0"/>
            </a:solidFill>
          </a:ln>
        </p:spPr>
        <p:txBody>
          <a:bodyPr wrap="square" rtlCol="0">
            <a:spAutoFit/>
          </a:bodyPr>
          <a:lstStyle/>
          <a:p>
            <a:pPr algn="ctr"/>
            <a:r>
              <a:rPr lang="en-US" sz="2800" b="1" dirty="0"/>
              <a:t>8/9a – Pure </a:t>
            </a:r>
            <a:r>
              <a:rPr lang="en-US" sz="2800" b="1" dirty="0" smtClean="0"/>
              <a:t>Competition in the Short-Run</a:t>
            </a:r>
            <a:endParaRPr lang="en-US" sz="2800" dirty="0"/>
          </a:p>
        </p:txBody>
      </p:sp>
    </p:spTree>
    <p:custDataLst>
      <p:tags r:id="rId1"/>
    </p:custDataLst>
    <p:extLst>
      <p:ext uri="{BB962C8B-B14F-4D97-AF65-F5344CB8AC3E}">
        <p14:creationId xmlns:p14="http://schemas.microsoft.com/office/powerpoint/2010/main" val="310284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rmAutofit fontScale="90000"/>
          </a:bodyPr>
          <a:lstStyle/>
          <a:p>
            <a:r>
              <a:rPr lang="en-US" b="1" u="sng" dirty="0" smtClean="0"/>
              <a:t>ARE BUSINESSES EFFICIENT?</a:t>
            </a:r>
            <a:endParaRPr lang="en-US" b="1" dirty="0"/>
          </a:p>
        </p:txBody>
      </p:sp>
      <p:sp>
        <p:nvSpPr>
          <p:cNvPr id="3" name="Subtitle 2"/>
          <p:cNvSpPr>
            <a:spLocks noGrp="1"/>
          </p:cNvSpPr>
          <p:nvPr>
            <p:ph type="subTitle" idx="1"/>
          </p:nvPr>
        </p:nvSpPr>
        <p:spPr>
          <a:xfrm>
            <a:off x="457200" y="685800"/>
            <a:ext cx="8534400" cy="6096000"/>
          </a:xfrm>
        </p:spPr>
        <p:txBody>
          <a:bodyPr>
            <a:normAutofit/>
          </a:bodyPr>
          <a:lstStyle/>
          <a:p>
            <a:pPr algn="l"/>
            <a:r>
              <a:rPr lang="en-US" b="1" dirty="0" smtClean="0">
                <a:solidFill>
                  <a:schemeClr val="tx1"/>
                </a:solidFill>
              </a:rPr>
              <a:t>If: </a:t>
            </a:r>
          </a:p>
          <a:p>
            <a:r>
              <a:rPr lang="en-US" b="1" dirty="0" smtClean="0">
                <a:solidFill>
                  <a:schemeClr val="tx1"/>
                </a:solidFill>
              </a:rPr>
              <a:t>WHAT WE GET: Q where </a:t>
            </a:r>
            <a:r>
              <a:rPr lang="en-US" b="1" dirty="0" smtClean="0">
                <a:solidFill>
                  <a:srgbClr val="FF0000"/>
                </a:solidFill>
              </a:rPr>
              <a:t>MR = MC</a:t>
            </a:r>
          </a:p>
          <a:p>
            <a:pPr algn="l"/>
            <a:r>
              <a:rPr lang="en-US" b="1" dirty="0" smtClean="0">
                <a:solidFill>
                  <a:schemeClr val="tx1"/>
                </a:solidFill>
              </a:rPr>
              <a:t>Equals: </a:t>
            </a:r>
          </a:p>
          <a:p>
            <a:r>
              <a:rPr lang="en-US" b="1" dirty="0" smtClean="0">
                <a:solidFill>
                  <a:schemeClr val="tx1"/>
                </a:solidFill>
              </a:rPr>
              <a:t>WHAT WE WANT: Q where </a:t>
            </a:r>
            <a:r>
              <a:rPr lang="en-US" b="1" dirty="0" smtClean="0">
                <a:solidFill>
                  <a:srgbClr val="FF0000"/>
                </a:solidFill>
              </a:rPr>
              <a:t>P=MC</a:t>
            </a:r>
            <a:endParaRPr lang="en-US" b="1" dirty="0">
              <a:solidFill>
                <a:srgbClr val="FF0000"/>
              </a:solidFill>
            </a:endParaRPr>
          </a:p>
          <a:p>
            <a:pPr algn="l"/>
            <a:r>
              <a:rPr lang="en-US" b="1" dirty="0" smtClean="0">
                <a:solidFill>
                  <a:schemeClr val="tx1"/>
                </a:solidFill>
              </a:rPr>
              <a:t>Then:</a:t>
            </a:r>
          </a:p>
          <a:p>
            <a:r>
              <a:rPr lang="en-US" b="1" dirty="0" smtClean="0">
                <a:solidFill>
                  <a:schemeClr val="tx1"/>
                </a:solidFill>
              </a:rPr>
              <a:t>Businesses are </a:t>
            </a:r>
            <a:r>
              <a:rPr lang="en-US" b="1" dirty="0" smtClean="0">
                <a:solidFill>
                  <a:schemeClr val="tx1"/>
                </a:solidFill>
              </a:rPr>
              <a:t>Producing the </a:t>
            </a:r>
            <a:r>
              <a:rPr lang="en-US" b="1" dirty="0" err="1" smtClean="0">
                <a:solidFill>
                  <a:schemeClr val="tx1"/>
                </a:solidFill>
              </a:rPr>
              <a:t>Allocatively</a:t>
            </a:r>
            <a:r>
              <a:rPr lang="en-US" b="1" dirty="0" smtClean="0">
                <a:solidFill>
                  <a:schemeClr val="tx1"/>
                </a:solidFill>
              </a:rPr>
              <a:t> Efficient Quantity</a:t>
            </a:r>
            <a:endParaRPr lang="en-US" sz="3600" dirty="0">
              <a:solidFill>
                <a:schemeClr val="tx1"/>
              </a:solidFill>
            </a:endParaRPr>
          </a:p>
          <a:p>
            <a:endParaRPr lang="en-US" sz="3600" dirty="0">
              <a:solidFill>
                <a:srgbClr val="FF0000"/>
              </a:solidFill>
            </a:endParaRPr>
          </a:p>
        </p:txBody>
      </p:sp>
      <p:sp>
        <p:nvSpPr>
          <p:cNvPr id="4" name="TextBox 3"/>
          <p:cNvSpPr txBox="1"/>
          <p:nvPr/>
        </p:nvSpPr>
        <p:spPr>
          <a:xfrm>
            <a:off x="381000" y="6096000"/>
            <a:ext cx="8610600" cy="646331"/>
          </a:xfrm>
          <a:prstGeom prst="rect">
            <a:avLst/>
          </a:prstGeom>
          <a:noFill/>
          <a:ln w="38100">
            <a:solidFill>
              <a:srgbClr val="00B0F0"/>
            </a:solidFill>
          </a:ln>
        </p:spPr>
        <p:txBody>
          <a:bodyPr wrap="square" rtlCol="0">
            <a:spAutoFit/>
          </a:bodyPr>
          <a:lstStyle/>
          <a:p>
            <a:pPr algn="ctr"/>
            <a:r>
              <a:rPr lang="en-US" sz="3600" b="1" dirty="0"/>
              <a:t>8/9a – Pure </a:t>
            </a:r>
            <a:r>
              <a:rPr lang="en-US" sz="3600" b="1" dirty="0" smtClean="0"/>
              <a:t>Competition in the Short-Run</a:t>
            </a:r>
            <a:endParaRPr lang="en-US" sz="3600" dirty="0"/>
          </a:p>
        </p:txBody>
      </p:sp>
    </p:spTree>
    <p:custDataLst>
      <p:tags r:id="rId1"/>
    </p:custDataLst>
    <p:extLst>
      <p:ext uri="{BB962C8B-B14F-4D97-AF65-F5344CB8AC3E}">
        <p14:creationId xmlns:p14="http://schemas.microsoft.com/office/powerpoint/2010/main" val="27270880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EXPANDSHOWBAR" val="True"/>
  <p:tag name="CORRECTPOINTVALUE" val="10"/>
  <p:tag name="POWERPOINTVERSION" val="14.0"/>
  <p:tag name="TASKPANEKEY" val="c109b42d-b6df-43b8-b869-635bf7987662"/>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ll firms sell an identical (standardized) product|smicln|Each firm reacts to what the others do (mutual interdependence)|smicln|Each firm tries to gain market power by product differentiation|smicln|The market has significant barriers to entry"/>
  <p:tag name="QUESTIONALIAS" val="1. Pure Competition is an industry structure in which:"/>
  <p:tag name="TOTALRESPONSES" val="9"/>
  <p:tag name="RESPONSECOUNT" val="9"/>
  <p:tag name="SLICED" val="False"/>
  <p:tag name="RESPONSES" val="1;-;1;1;1;1;-;1;4;-;-;-;1;-;-;3;-;"/>
  <p:tag name="CHARTSTRINGSTD" val="7 0 1 1"/>
  <p:tag name="CHARTSTRINGREV" val="1 1 0 7"/>
  <p:tag name="CHARTSTRINGSTDPER" val="0.777777777777778 0 0.111111111111111 0.111111111111111"/>
  <p:tag name="CHARTSTRINGREVPER" val="0.111111111111111 0.111111111111111 0 0.777777777777778"/>
  <p:tag name="ANONYMOUSTEMP" val="False"/>
  <p:tag name="RESPONSESGATHERED" val="False"/>
  <p:tag name="CORRECTPOINTVALUE" val="0"/>
  <p:tag name="SLIDEORDER" val="3"/>
  <p:tag name="SLIDEGUID" val="7718D1A597C048999CB32015394F8C09"/>
  <p:tag name="VALUES" val="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223"/>
  <p:tag name="FONTSIZE" val="32"/>
  <p:tag name="BULLETTYPE" val="ppBulletArabicPeriod"/>
  <p:tag name="ANSWERTEXT" val="All firms sell an identical (standardized) product&#10;Each firm reacts to what the others do (mutual interdependence)&#10;Each firm tries to gain market power by product differentiation&#10;The market has significant barriers to entry"/>
  <p:tag name="OLDNUMANSWERS" val="4"/>
</p:tagLst>
</file>

<file path=ppt/tags/tag2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ll firms sell an identical (standardized) product|smicln|Each firm reacts to what the others do (mutual interdependence)|smicln|Each firm tries to gain market power by product differentiation|smicln|The market has significant barriers to entry"/>
  <p:tag name="CORRECTPOINTVALUE" val="1"/>
  <p:tag name="QUESTIONALIAS" val="1. Pure Competition is an industry structure in which:"/>
  <p:tag name="TOTALRESPONSES" val="9"/>
  <p:tag name="RESPONSECOUNT" val="9"/>
  <p:tag name="SLICED" val="False"/>
  <p:tag name="RESPONSES" val="1;-;1;1;1;1;-;1;4;-;-;-;1;-;-;3;-;"/>
  <p:tag name="CHARTSTRINGSTD" val="7 0 1 1"/>
  <p:tag name="CHARTSTRINGREV" val="1 1 0 7"/>
  <p:tag name="CHARTSTRINGSTDPER" val="0.777777777777778 0 0.111111111111111 0.111111111111111"/>
  <p:tag name="CHARTSTRINGREVPER" val="0.111111111111111 0.111111111111111 0 0.777777777777778"/>
  <p:tag name="ANONYMOUSTEMP" val="False"/>
  <p:tag name="RESPONSESGATHERED" val="False"/>
  <p:tag name="SLIDEORDER" val="4"/>
  <p:tag name="SLIDEGUID" val="0ADC534944D347FCB8DA714565F30618"/>
  <p:tag name="VALUES" val="Correct|smicln|Incorrect|smicln|Incorrect|smicln|Incorrect"/>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23"/>
  <p:tag name="FONTSIZE" val="32"/>
  <p:tag name="BULLETTYPE" val="ppBulletArabicPeriod"/>
  <p:tag name="ANSWERTEXT" val="All firms sell an identical (standardized) product&#10;Each firm reacts to what the others do (mutual interdependence)&#10;Each firm tries to gain market power by product differentiation&#10;The market has significant barriers to entry"/>
</p:tagLst>
</file>

<file path=ppt/tags/tag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2;1;1;1;1;1;1;1;-;2;1;1;1;"/>
  <p:tag name="CHARTSTRINGSTD" val="10 3 0 0"/>
  <p:tag name="CHARTSTRINGREV" val="0 0 3 10"/>
  <p:tag name="CHARTSTRINGSTDPER" val="0.769230769230769 0.230769230769231 0 0"/>
  <p:tag name="CHARTSTRINGREVPER" val="0 0 0.230769230769231 0.769230769230769"/>
  <p:tag name="RESPONSESGATHERED" val="False"/>
  <p:tag name="ANONYMOUSTEMP" val="False"/>
  <p:tag name="QUESTIONALIAS" val="2. Which of the following is not an assumption (characteristic) of perfectly competitive markets?"/>
  <p:tag name="ANSWERSALIAS" val="Barriers to entry|smicln|Standardized (homogeneous) products|smicln|Many firms|smicln|Firms face a horizontal demand (perfectly elastic)"/>
  <p:tag name="CORRECTPOINTVALUE" val="0"/>
  <p:tag name="SLIDEORDER" val="2"/>
  <p:tag name="SLIDEGUID" val="01C0C89A8A5E4F29B978117B97698F55"/>
  <p:tag name="VALUES" val="No Value|smicln|No Value|smicln|No Value|smicln|No Value"/>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TEXTLENGTH" val="115"/>
  <p:tag name="FONTSIZE" val="32"/>
  <p:tag name="BULLETTYPE" val="ppBulletArabicPeriod"/>
  <p:tag name="ANSWERTEXT" val="Barriers to entry&#10;Standardized (homogeneous) products&#10;Many firms&#10;Firms face a horizontal demand (perfectly elastic)"/>
  <p:tag name="OLDNUMANSWERS" val="4"/>
</p:tagLst>
</file>

<file path=ppt/tags/tag26.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2;1;1;1;1;1;1;1;-;2;1;1;1;"/>
  <p:tag name="CHARTSTRINGSTD" val="10 3 0 0"/>
  <p:tag name="CHARTSTRINGREV" val="0 0 3 10"/>
  <p:tag name="CHARTSTRINGSTDPER" val="0.769230769230769 0.230769230769231 0 0"/>
  <p:tag name="CHARTSTRINGREVPER" val="0 0 0.230769230769231 0.769230769230769"/>
  <p:tag name="RESPONSESGATHERED" val="False"/>
  <p:tag name="ANONYMOUSTEMP" val="False"/>
  <p:tag name="QUESTIONALIAS" val="2. Which of the following is not an assumption (characteristic) of perfectly competitive markets?"/>
  <p:tag name="ANSWERSALIAS" val="Barriers to entry|smicln|Standardized (homogeneous) products|smicln|Many firms|smicln|Firms face a horizontal demand (perfectly elastic)"/>
  <p:tag name="CORRECTPOINTVALUE" val="1"/>
  <p:tag name="SLIDEORDER" val="3"/>
  <p:tag name="SLIDEGUID" val="A8FDA4B3E13E4AF8A31FEC81DECEB496"/>
  <p:tag name="VALUES" val="Correct|smicln|Incorrect|smicln|Incorrect|smicln|Incorrect"/>
</p:tagLst>
</file>

<file path=ppt/tags/tag2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15"/>
  <p:tag name="FONTSIZE" val="32"/>
  <p:tag name="BULLETTYPE" val="ppBulletArabicPeriod"/>
  <p:tag name="ANSWERTEXT" val="Barriers to entry&#10;Standardized (homogeneous) products&#10;Many firms&#10;Firms face a horizontal demand (perfectly elastic)"/>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2;2;2;2;2;2;2;1;-;2;2;2;2;"/>
  <p:tag name="CHARTSTRINGSTD" val="1 12 0 0"/>
  <p:tag name="CHARTSTRINGREV" val="0 0 12 1"/>
  <p:tag name="CHARTSTRINGSTDPER" val="0.0769230769230769 0.923076923076923 0 0"/>
  <p:tag name="CHARTSTRINGREVPER" val="0 0 0.923076923076923 0.0769230769230769"/>
  <p:tag name="RESPONSESGATHERED" val="False"/>
  <p:tag name="ANONYMOUSTEMP" val="False"/>
  <p:tag name="CORRECTPOINTVALUE" val="0"/>
  <p:tag name="QUESTIONALIAS" val="3. For purely competitive firms, Demand is:"/>
  <p:tag name="SLIDEORDER" val="2"/>
  <p:tag name="SLIDEGUID" val="A26E585CBA2F4E77A2A3FAE8D324F8BB"/>
  <p:tag name="ANSWERSALIAS" val="Downward sloping and elastic |smicln|Downward sloping and inelastic|smicln|Horizontal and perfectly price elastic  |smicln|Upward sloping and perfectly price elastic"/>
  <p:tag name="VALUES" val="No Value|smicln|No Value|smicln|No Value|smicln|No Value"/>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32"/>
  <p:tag name="BULLETTYPE" val="ppBulletArabicPeriod"/>
  <p:tag name="ANSWERTEXT" val="AR = ATC&#10;P = MR&#10;MC = ATC&#10;AVC = AFC"/>
  <p:tag name="OLDNUMANSWERS" val="4"/>
</p:tagLst>
</file>

<file path=ppt/tags/tag33.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2;2;2;2;2;2;2;1;-;2;2;2;2;"/>
  <p:tag name="CHARTSTRINGSTD" val="1 12 0 0"/>
  <p:tag name="CHARTSTRINGREV" val="0 0 12 1"/>
  <p:tag name="CHARTSTRINGSTDPER" val="0.0769230769230769 0.923076923076923 0 0"/>
  <p:tag name="CHARTSTRINGREVPER" val="0 0 0.923076923076923 0.0769230769230769"/>
  <p:tag name="RESPONSESGATHERED" val="False"/>
  <p:tag name="ANONYMOUSTEMP" val="False"/>
  <p:tag name="CORRECTPOINTVALUE" val="1"/>
  <p:tag name="QUESTIONALIAS" val="3. For purely competitive firms, Demand is:"/>
  <p:tag name="ANSWERSALIAS" val="Downward sloping and elastic |smicln|Downward sloping and inelastic|smicln|Horizontal and perfectly price elastic|smicln|Upward sloping and perfectly price elastic"/>
  <p:tag name="SLIDEORDER" val="3"/>
  <p:tag name="SLIDEGUID" val="FBD38B0436284345B81826B970BEBE26"/>
  <p:tag name="VALUES" val="Incorrect|smicln|Incorrect|smicln|Correct|smicln|Incorrect"/>
</p:tagLst>
</file>

<file path=ppt/tags/tag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42"/>
  <p:tag name="FONTSIZE" val="32"/>
  <p:tag name="BULLETTYPE" val="ppBulletArabicPeriod"/>
  <p:tag name="ANSWERTEXT" val="Downward sloping and elastic &#10;Downward sloping and inelastic&#10;Horizontal and perfectly price elastic&#10;Upward sloping and perfectly price elastic"/>
</p:tagLst>
</file>

<file path=ppt/tags/tag3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2;2;2;2;2;2;2;1;-;2;2;2;2;"/>
  <p:tag name="CHARTSTRINGSTD" val="1 12 0 0"/>
  <p:tag name="CHARTSTRINGREV" val="0 0 12 1"/>
  <p:tag name="CHARTSTRINGSTDPER" val="0.0769230769230769 0.923076923076923 0 0"/>
  <p:tag name="CHARTSTRINGREVPER" val="0 0 0.923076923076923 0.0769230769230769"/>
  <p:tag name="RESPONSESGATHERED" val="False"/>
  <p:tag name="ANONYMOUSTEMP" val="False"/>
  <p:tag name="CORRECTPOINTVALUE" val="0"/>
  <p:tag name="QUESTIONALIAS" val="4. For purely competitive firms:"/>
  <p:tag name="SLIDEORDER" val="3"/>
  <p:tag name="SLIDEGUID" val="834ECEBF8AE5451595E767E5A1223706"/>
  <p:tag name="ANSWERSALIAS" val="AR = ATC|smicln|P = MR (D = MR)|smicln|MC = ATC|smicln|AVC = AFC"/>
  <p:tag name="VALUES" val="No Value|smicln|No Value|smicln|No Value|smicln|No Value"/>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32"/>
  <p:tag name="BULLETTYPE" val="ppBulletArabicPeriod"/>
  <p:tag name="ANSWERTEXT" val="AR = ATC&#10;P = MR&#10;MC = ATC&#10;AVC = AFC"/>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2;2;2;2;2;2;2;1;-;2;2;2;2;"/>
  <p:tag name="CHARTSTRINGSTD" val="1 12 0 0"/>
  <p:tag name="CHARTSTRINGREV" val="0 0 12 1"/>
  <p:tag name="CHARTSTRINGSTDPER" val="0.0769230769230769 0.923076923076923 0 0"/>
  <p:tag name="CHARTSTRINGREVPER" val="0 0 0.923076923076923 0.0769230769230769"/>
  <p:tag name="RESPONSESGATHERED" val="False"/>
  <p:tag name="ANONYMOUSTEMP" val="False"/>
  <p:tag name="CORRECTPOINTVALUE" val="1"/>
  <p:tag name="QUESTIONALIAS" val="4. For purely competitive firms:"/>
  <p:tag name="ANSWERSALIAS" val="AR = ATC|smicln|P = MR (D = MR)|smicln|MC = ATC|smicln|AVC = AFC"/>
  <p:tag name="SLIDEORDER" val="4"/>
  <p:tag name="SLIDEGUID" val="83645BED996C431A8EA5DA2DEC8FAB66"/>
  <p:tag name="VALUES" val="Incorrect|smicln|Correct|smicln|Incorrect|smicln|Incorrect"/>
</p:tagLst>
</file>

<file path=ppt/tags/tag3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3"/>
  <p:tag name="FONTSIZE" val="32"/>
  <p:tag name="BULLETTYPE" val="ppBulletArabicPeriod"/>
  <p:tag name="ANSWERTEXT" val="AR = ATC&#10;P = MR (D = MR)&#10;MC = ATC&#10;AVC = AFC"/>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3. A firm in a competitive industry will try to produce the output level for which: "/>
  <p:tag name="ANSWERSALIAS" val="TR is at a maximum|smicln|ATC is at a minimum|smicln|TC = TR|smicln|MC = MR"/>
  <p:tag name="TOTALRESPONSES" val="13"/>
  <p:tag name="RESPONSECOUNT" val="13"/>
  <p:tag name="SLICED" val="False"/>
  <p:tag name="RESPONSES" val="4;4;4;4;4;4;4;4;1;-;4;4;4;2;"/>
  <p:tag name="CHARTSTRINGSTD" val="1 1 0 11"/>
  <p:tag name="CHARTSTRINGREV" val="11 0 1 1"/>
  <p:tag name="CHARTSTRINGSTDPER" val="0.0769230769230769 0.0769230769230769 0 0.846153846153846"/>
  <p:tag name="CHARTSTRINGREVPER" val="0.846153846153846 0 0.0769230769230769 0.0769230769230769"/>
  <p:tag name="RESPONSESGATHERED" val="False"/>
  <p:tag name="ANONYMOUSTEMP" val="False"/>
  <p:tag name="CORRECTPOINTVALUE" val="0"/>
  <p:tag name="SLIDEORDER" val="2"/>
  <p:tag name="SLIDEGUID" val="A2A1E30C3C9048FE86A0F1A5F75A002D"/>
  <p:tag name="VALUES" val="No Value|smicln|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54"/>
  <p:tag name="FONTSIZE" val="32"/>
  <p:tag name="BULLETTYPE" val="ppBulletArabicPeriod"/>
  <p:tag name="ANSWERTEXT" val="TR is at a maximum&#10;ATC is at a minimum&#10;TC = TR&#10;MC = MR"/>
  <p:tag name="OLDNUMANSWERS" val="4"/>
</p:tagLst>
</file>

<file path=ppt/tags/tag46.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ANSWERSALIAS" val="TR is at a maximum|smicln|ATC is at a minimum|smicln|TC = TR|smicln|MC = MR"/>
  <p:tag name="TOTALRESPONSES" val="13"/>
  <p:tag name="RESPONSECOUNT" val="13"/>
  <p:tag name="SLICED" val="False"/>
  <p:tag name="RESPONSES" val="4;4;4;4;4;4;4;4;1;-;4;4;4;2;"/>
  <p:tag name="CHARTSTRINGSTD" val="1 1 0 11"/>
  <p:tag name="CHARTSTRINGREV" val="11 0 1 1"/>
  <p:tag name="CHARTSTRINGSTDPER" val="0.0769230769230769 0.0769230769230769 0 0.846153846153846"/>
  <p:tag name="CHARTSTRINGREVPER" val="0.846153846153846 0 0.0769230769230769 0.0769230769230769"/>
  <p:tag name="RESPONSESGATHERED" val="False"/>
  <p:tag name="ANONYMOUSTEMP" val="False"/>
  <p:tag name="CORRECTPOINTVALUE" val="1"/>
  <p:tag name="QUESTIONALIAS" val="5. A firm in a competitive industry will try to produce the output level for which: "/>
  <p:tag name="SLIDEORDER" val="3"/>
  <p:tag name="SLIDEGUID" val="382019DD10BC473DA184F4EE927D092D"/>
  <p:tag name="VALUES" val="Incorrect|smicln|Incorrect|smicln|Incorrect|smicln|Correct"/>
</p:tagLst>
</file>

<file path=ppt/tags/tag4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4"/>
  <p:tag name="FONTSIZE" val="32"/>
  <p:tag name="BULLETTYPE" val="ppBulletArabicPeriod"/>
  <p:tag name="ANSWERTEXT" val="TR is at a maximum&#10;ATC is at a minimum&#10;TC = TR&#10;MC = MR"/>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QUESTIONALIAS" val="5. If P = $32, this competitive firm will produce:"/>
  <p:tag name="ANSWERSALIAS" val="8 at a profit of $16|smicln|6 at a profit of $12.50|smicln|10 at a profit of $4|smicln|7 at a profit of $41.50"/>
  <p:tag name="TOTALRESPONSES" val="13"/>
  <p:tag name="RESPONSECOUNT" val="13"/>
  <p:tag name="SLICED" val="False"/>
  <p:tag name="RESPONSES" val="2;2;4;1;1;1;1;1;3;-;1;1;1;1;"/>
  <p:tag name="CHARTSTRINGSTD" val="9 2 1 1"/>
  <p:tag name="CHARTSTRINGREV" val="1 1 2 9"/>
  <p:tag name="CHARTSTRINGSTDPER" val="0.692307692307692 0.153846153846154 0.0769230769230769 0.0769230769230769"/>
  <p:tag name="CHARTSTRINGREVPER" val="0.0769230769230769 0.0769230769230769 0.153846153846154 0.692307692307692"/>
  <p:tag name="RESPONSESGATHERED" val="False"/>
  <p:tag name="ANONYMOUSTEMP" val="False"/>
  <p:tag name="CORRECTPOINTVALUE" val="0"/>
  <p:tag name="SLIDEORDER" val="2"/>
  <p:tag name="SLIDEGUID" val="5D49079EBCEE445BBECF3F1A54C55A3D"/>
  <p:tag name="VALUES" val="No Value|smicln|No Value|smicln|No Value|smicln|No Valu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TEXTLENGTH" val="89"/>
  <p:tag name="FONTSIZE" val="24"/>
  <p:tag name="BULLETTYPE" val="ppBulletArabicPeriod"/>
  <p:tag name="ANSWERTEXT" val="8 at a profit of $16&#10;6 at a profit of $12.50&#10;10 at a profit of $4&#10;7 at a profit of $41.50"/>
  <p:tag name="OLDNUMANSWERS" val="4"/>
</p:tagLst>
</file>

<file path=ppt/tags/tag61.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QUESTIONALIAS" val="5. If P = $32, this competitive firm will produce:"/>
  <p:tag name="ANSWERSALIAS" val="8 at a profit of $16|smicln|6 at a profit of $12.50|smicln|10 at a profit of $4|smicln|7 at a profit of $41.50"/>
  <p:tag name="TOTALRESPONSES" val="13"/>
  <p:tag name="RESPONSECOUNT" val="13"/>
  <p:tag name="SLICED" val="False"/>
  <p:tag name="RESPONSES" val="2;2;4;1;1;1;1;1;3;-;1;1;1;1;"/>
  <p:tag name="CHARTSTRINGSTD" val="9 2 1 1"/>
  <p:tag name="CHARTSTRINGREV" val="1 1 2 9"/>
  <p:tag name="CHARTSTRINGSTDPER" val="0.692307692307692 0.153846153846154 0.0769230769230769 0.0769230769230769"/>
  <p:tag name="CHARTSTRINGREVPER" val="0.0769230769230769 0.0769230769230769 0.153846153846154 0.692307692307692"/>
  <p:tag name="RESPONSESGATHERED" val="False"/>
  <p:tag name="ANONYMOUSTEMP" val="False"/>
  <p:tag name="CORRECTPOINTVALUE" val="1"/>
  <p:tag name="SLIDEORDER" val="3"/>
  <p:tag name="SLIDEGUID" val="F3B6A9D5DF2945E3A07E3716D85FBA74"/>
  <p:tag name="VALUES" val="Correct|smicln|Incorrect|smicln|Incorrect|smicln|Incorrect"/>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9"/>
  <p:tag name="FONTSIZE" val="24"/>
  <p:tag name="BULLETTYPE" val="ppBulletArabicPeriod"/>
  <p:tag name="ANSWERTEXT" val="8 at a profit of $16&#10;6 at a profit of $12.50&#10;10 at a profit of $4&#10;7 at a profit of $41.50"/>
</p:tagLst>
</file>

<file path=ppt/tags/tag6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4;4;4;4;4;4;4;3;-;4;4;4;4;"/>
  <p:tag name="CHARTSTRINGSTD" val="0 0 2 11"/>
  <p:tag name="CHARTSTRINGREV" val="11 2 0 0"/>
  <p:tag name="CHARTSTRINGSTDPER" val="0 0 0.153846153846154 0.846153846153846"/>
  <p:tag name="CHARTSTRINGREVPER" val="0.846153846153846 0.153846153846154 0 0"/>
  <p:tag name="RESPONSESGATHERED" val="False"/>
  <p:tag name="ANONYMOUSTEMP" val="False"/>
  <p:tag name="CORRECTPOINTVALUE" val="0"/>
  <p:tag name="ANSWERSALIAS" val="5, loss = $105|smicln|5, profit = $105|smicln|8, loss = $136|smicln|zero, loss = $100"/>
  <p:tag name="QUESTIONALIAS" val="7. If the market price for the firm's product is $13, the competitive firm will produce:  "/>
  <p:tag name="SLIDEORDER" val="3"/>
  <p:tag name="SLIDEGUID" val="079AD1D2B26848BE8D4428ADF715328D"/>
  <p:tag name="VALUES" val="No Value|smicln|No Value|smicln|No Value|smicln|No Value"/>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5, loss = $105&#10;5, profit = $105&#10;8, loss = $136&#10;zero, loss = $100"/>
  <p:tag name="OLDNUMANSWERS" val="4"/>
</p:tagLst>
</file>

<file path=ppt/tags/tag6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4;4;4;4;4;4;4;3;-;4;4;4;4;"/>
  <p:tag name="CHARTSTRINGSTD" val="0 0 2 11"/>
  <p:tag name="CHARTSTRINGREV" val="11 2 0 0"/>
  <p:tag name="CHARTSTRINGSTDPER" val="0 0 0.153846153846154 0.846153846153846"/>
  <p:tag name="CHARTSTRINGREVPER" val="0.846153846153846 0.153846153846154 0 0"/>
  <p:tag name="RESPONSESGATHERED" val="False"/>
  <p:tag name="ANONYMOUSTEMP" val="False"/>
  <p:tag name="CORRECTPOINTVALUE" val="1"/>
  <p:tag name="ANSWERSALIAS" val="5, loss = $105|smicln|5, profit = $105|smicln|8, loss = $136|smicln|zero, loss = $100"/>
  <p:tag name="QUESTIONALIAS" val="7. If the market price for the firm's product is $13, the competitive firm will produce: "/>
  <p:tag name="SLIDEORDER" val="4"/>
  <p:tag name="SLIDEGUID" val="F83CBB98DE5B4D12BF9AF0D2C11B68A0"/>
  <p:tag name="VALUES" val="Incorrect|smicln|Incorrect|smicln|Incorrect|smicln|Correct"/>
</p:tagLst>
</file>

<file path=ppt/tags/tag6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4"/>
  <p:tag name="FONTSIZE" val="32"/>
  <p:tag name="BULLETTYPE" val="ppBulletArabicPeriod"/>
  <p:tag name="ANSWERTEXT" val="5, loss = $105&#10;5, profit = $105&#10;8, loss = $136&#10;zero, loss = $100"/>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6. If P=$40, this profit max. competitive firms TR will equal"/>
  <p:tag name="ANSWERSALIAS" val="$3,750|smicln|$2,000|smicln|$6,000|smicln|$10,000"/>
  <p:tag name="TOTALRESPONSES" val="13"/>
  <p:tag name="RESPONSECOUNT" val="13"/>
  <p:tag name="SLICED" val="False"/>
  <p:tag name="RESPONSES" val="3;4;3;3;3;3;3;3;3;-;3;1;3;1;"/>
  <p:tag name="CHARTSTRINGSTD" val="2 0 10 1"/>
  <p:tag name="CHARTSTRINGREV" val="1 10 0 2"/>
  <p:tag name="CHARTSTRINGSTDPER" val="0.153846153846154 0 0.769230769230769 0.0769230769230769"/>
  <p:tag name="CHARTSTRINGREVPER" val="0.0769230769230769 0.769230769230769 0 0.153846153846154"/>
  <p:tag name="RESPONSESGATHERED" val="False"/>
  <p:tag name="ANONYMOUSTEMP" val="False"/>
  <p:tag name="CORRECTPOINTVALUE" val="0"/>
  <p:tag name="SLIDEORDER" val="2"/>
  <p:tag name="SLIDEGUID" val="D197B7A97FAB4006830E2528C85D9D65"/>
  <p:tag name="VALUES" val="No Value|smicln|No Value|smicln|No Value|smicln|No Value"/>
</p:tagLst>
</file>

<file path=ppt/tags/tag71.xml><?xml version="1.0" encoding="utf-8"?>
<p:tagLst xmlns:a="http://schemas.openxmlformats.org/drawingml/2006/main" xmlns:r="http://schemas.openxmlformats.org/officeDocument/2006/relationships" xmlns:p="http://schemas.openxmlformats.org/presentationml/2006/main">
  <p:tag name="ANSWERBULLETS" val="3"/>
  <p:tag name="TEXTLENGTH" val="28"/>
  <p:tag name="FONTSIZE" val="32"/>
  <p:tag name="BULLETTYPE" val="ppBulletArabicPeriod"/>
  <p:tag name="ANSWERTEXT" val="$3,750&#10;$2,000&#10;$6,000&#10;$10,000"/>
  <p:tag name="OLDNUMANSWERS" val="4"/>
</p:tagLst>
</file>

<file path=ppt/tags/tag72.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ANSWERSALIAS" val="$3,750|smicln|$2,000|smicln|$6,000|smicln|$10,000"/>
  <p:tag name="TOTALRESPONSES" val="13"/>
  <p:tag name="RESPONSECOUNT" val="13"/>
  <p:tag name="SLICED" val="False"/>
  <p:tag name="RESPONSES" val="3;4;3;3;3;3;3;3;3;-;3;1;3;1;"/>
  <p:tag name="CHARTSTRINGSTD" val="2 0 10 1"/>
  <p:tag name="CHARTSTRINGREV" val="1 10 0 2"/>
  <p:tag name="CHARTSTRINGSTDPER" val="0.153846153846154 0 0.769230769230769 0.0769230769230769"/>
  <p:tag name="CHARTSTRINGREVPER" val="0.0769230769230769 0.769230769230769 0 0.153846153846154"/>
  <p:tag name="RESPONSESGATHERED" val="False"/>
  <p:tag name="ANONYMOUSTEMP" val="False"/>
  <p:tag name="CORRECTPOINTVALUE" val="1"/>
  <p:tag name="QUESTIONALIAS" val="8. If P=$40, this profit max. competitive firm’s TR will equal:"/>
  <p:tag name="SLIDEORDER" val="3"/>
  <p:tag name="SLIDEGUID" val="644F3585B9704EE7886ED8CC928ADF2F"/>
  <p:tag name="VALUES" val="Incorrect|smicln|Incorrect|smicln|Correct|smicln|Incorrect"/>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8"/>
  <p:tag name="FONTSIZE" val="32"/>
  <p:tag name="BULLETTYPE" val="ppBulletArabicPeriod"/>
  <p:tag name="ANSWERTEXT" val="$3,750&#10;$2,000&#10;$6,000&#10;$10,000"/>
</p:tagLst>
</file>

<file path=ppt/tags/tag7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1;1;1;1;3;1;1;1;-;1;3;1;1;"/>
  <p:tag name="CHARTSTRINGSTD" val="10 1 2 0"/>
  <p:tag name="CHARTSTRINGREV" val="0 2 1 10"/>
  <p:tag name="CHARTSTRINGSTDPER" val="0.769230769230769 0.0769230769230769 0.153846153846154 0"/>
  <p:tag name="CHARTSTRINGREVPER" val="0 0.153846153846154 0.0769230769230769 0.769230769230769"/>
  <p:tag name="RESPONSESGATHERED" val="False"/>
  <p:tag name="ANONYMOUSTEMP" val="False"/>
  <p:tag name="CORRECTPOINTVALUE" val="0"/>
  <p:tag name="SLIDEORDER" val="3"/>
  <p:tag name="SLIDEGUID" val="B969B3E9A1D64477A8B961414158BDB4"/>
  <p:tag name="QUESTIONALIAS" val="9. What are the max. profits? (YP 15)"/>
  <p:tag name="ANSWERSALIAS" val="0AHE|smicln|0BGE|smicln|BAHG|smicln|CBGF"/>
  <p:tag name="VALUES" val="No Value|smicln|No Value|smicln|No Value|smicln|No Value"/>
</p:tagLst>
</file>

<file path=ppt/tags/tag77.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fecb&#10;fbag&#10;0ecn&#10;0fbn"/>
  <p:tag name="OLDNUMANSWERS" val="4"/>
</p:tagLst>
</file>

<file path=ppt/tags/tag78.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1;1;1;1;3;1;1;1;-;1;3;1;1;"/>
  <p:tag name="CHARTSTRINGSTD" val="10 1 2 0"/>
  <p:tag name="CHARTSTRINGREV" val="0 2 1 10"/>
  <p:tag name="CHARTSTRINGSTDPER" val="0.769230769230769 0.0769230769230769 0.153846153846154 0"/>
  <p:tag name="CHARTSTRINGREVPER" val="0 0.153846153846154 0.0769230769230769 0.769230769230769"/>
  <p:tag name="RESPONSESGATHERED" val="False"/>
  <p:tag name="ANONYMOUSTEMP" val="False"/>
  <p:tag name="CORRECTPOINTVALUE" val="1"/>
  <p:tag name="ANSWERSALIAS" val="0AHE|smicln|0BGE|smicln|BAHG|smicln|CBGF"/>
  <p:tag name="QUESTIONALIAS" val="9. What are the max. profits? (YP 15)"/>
  <p:tag name="SLIDEORDER" val="4"/>
  <p:tag name="SLIDEGUID" val="E57718ED13304836A7548BFDAA8A264B"/>
  <p:tag name="VALUES" val="Incorrect|smicln|Incorrect|smicln|Correct|smicln|Incorrect"/>
</p:tagLst>
</file>

<file path=ppt/tags/tag7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
  <p:tag name="FONTSIZE" val="32"/>
  <p:tag name="BULLETTYPE" val="ppBulletArabicPeriod"/>
  <p:tag name="ANSWERTEXT" val="0AHE&#10;0BGE&#10;BAHG&#10;CBGF"/>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1.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ANSWERSALIAS" val="R|smicln|S|smicln|T|smicln|R + S"/>
  <p:tag name="TOTALRESPONSES" val="13"/>
  <p:tag name="RESPONSECOUNT" val="13"/>
  <p:tag name="SLICED" val="False"/>
  <p:tag name="RESPONSES" val="3;3;3;3;3;2;3;1;3;-;4;3;3;2;"/>
  <p:tag name="CHARTSTRINGSTD" val="1 2 9 1"/>
  <p:tag name="CHARTSTRINGREV" val="1 9 2 1"/>
  <p:tag name="CHARTSTRINGSTDPER" val="0.0769230769230769 0.153846153846154 0.692307692307692 0.0769230769230769"/>
  <p:tag name="CHARTSTRINGREVPER" val="0.0769230769230769 0.692307692307692 0.153846153846154 0.0769230769230769"/>
  <p:tag name="RESPONSESGATHERED" val="False"/>
  <p:tag name="ANONYMOUSTEMP" val="False"/>
  <p:tag name="CORRECTPOINTVALUE" val="0"/>
  <p:tag name="QUESTIONALIAS" val="10. If Price is P1, then what area represents profits?"/>
  <p:tag name="SLIDEORDER" val="3"/>
  <p:tag name="SLIDEGUID" val="745FD6E4F30E49CAA25789123C6BD145"/>
  <p:tag name="VALUES" val="No Value|smicln|No Value|smicln|No Value|smicln|No Value"/>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R&#10;S&#10;T&#10;R + S"/>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ANSWERSALIAS" val="R|smicln|S|smicln|T|smicln|R + S"/>
  <p:tag name="TOTALRESPONSES" val="13"/>
  <p:tag name="RESPONSECOUNT" val="13"/>
  <p:tag name="SLICED" val="False"/>
  <p:tag name="RESPONSES" val="3;3;3;3;3;2;3;1;3;-;4;3;3;2;"/>
  <p:tag name="CHARTSTRINGSTD" val="1 2 9 1"/>
  <p:tag name="CHARTSTRINGREV" val="1 9 2 1"/>
  <p:tag name="CHARTSTRINGSTDPER" val="0.0769230769230769 0.153846153846154 0.692307692307692 0.0769230769230769"/>
  <p:tag name="CHARTSTRINGREVPER" val="0.0769230769230769 0.692307692307692 0.153846153846154 0.0769230769230769"/>
  <p:tag name="RESPONSESGATHERED" val="False"/>
  <p:tag name="ANONYMOUSTEMP" val="False"/>
  <p:tag name="CORRECTPOINTVALUE" val="1"/>
  <p:tag name="QUESTIONALIAS" val="10. If Price is P1, then what area represents profits?"/>
  <p:tag name="SLIDEORDER" val="4"/>
  <p:tag name="SLIDEGUID" val="0AF1144CDCEA40C3A5CCC6574A5E56DF"/>
  <p:tag name="VALUES" val="Incorrect|smicln|Correct|smicln|Incorrect|smicln|Incorrect"/>
</p:tagLst>
</file>

<file path=ppt/tags/tag8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1"/>
  <p:tag name="FONTSIZE" val="32"/>
  <p:tag name="BULLETTYPE" val="ppBulletArabicPeriod"/>
  <p:tag name="ANSWERTEXT" val="R&#10;S&#10;T&#10;R + S"/>
</p:tagLst>
</file>

<file path=ppt/tags/tag8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QUESTIONALIAS" val="9. Many recreation parks shut down in the off-season because in the off-season:"/>
  <p:tag name="ANSWERSALIAS" val="Prices are below the average total costs|smicln|costs increase dramatically|smicln|revenue cannot cover variable costs|smicln|revenue cannot cover total costs"/>
  <p:tag name="TOTALRESPONSES" val="13"/>
  <p:tag name="RESPONSECOUNT" val="13"/>
  <p:tag name="SLICED" val="False"/>
  <p:tag name="RESPONSES" val="3;3;3;3;3;1;3;3;3;-;3;3;3;3;"/>
  <p:tag name="CHARTSTRINGSTD" val="1 0 12 0"/>
  <p:tag name="CHARTSTRINGREV" val="0 12 0 1"/>
  <p:tag name="CHARTSTRINGSTDPER" val="0.0769230769230769 0 0.923076923076923 0"/>
  <p:tag name="CHARTSTRINGREVPER" val="0 0.923076923076923 0 0.0769230769230769"/>
  <p:tag name="RESPONSESGATHERED" val="False"/>
  <p:tag name="ANONYMOUSTEMP" val="False"/>
  <p:tag name="CORRECTPOINTVALUE" val="0"/>
  <p:tag name="SLIDEORDER" val="2"/>
  <p:tag name="SLIDEGUID" val="E9F05CF0DB7D4D869E7EB6B2D56C274C"/>
  <p:tag name="VALUES" val="No Value|smicln|No Value|smicln|No Value|smicln|No Value"/>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Prices are below the average total costs&#10;costs increase dramatically&#10;revenue cannot cover variable costs&#10;revenue cannot cover total costs"/>
  <p:tag name="OLDNUMANSWERS" val="4"/>
</p:tagLst>
</file>

<file path=ppt/tags/tag91.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Prices are below the average total costs|smicln|costs increase dramatically|smicln|revenue cannot cover variable costs|smicln|revenue cannot cover total costs"/>
  <p:tag name="TOTALRESPONSES" val="13"/>
  <p:tag name="RESPONSECOUNT" val="13"/>
  <p:tag name="SLICED" val="False"/>
  <p:tag name="RESPONSES" val="3;3;3;3;3;1;3;3;3;-;3;3;3;3;"/>
  <p:tag name="CHARTSTRINGSTD" val="1 0 12 0"/>
  <p:tag name="CHARTSTRINGREV" val="0 12 0 1"/>
  <p:tag name="CHARTSTRINGSTDPER" val="0.0769230769230769 0 0.923076923076923 0"/>
  <p:tag name="CHARTSTRINGREVPER" val="0 0.923076923076923 0 0.0769230769230769"/>
  <p:tag name="RESPONSESGATHERED" val="False"/>
  <p:tag name="ANONYMOUSTEMP" val="False"/>
  <p:tag name="CORRECTPOINTVALUE" val="1"/>
  <p:tag name="QUESTIONALIAS" val="11. Many recreation parks shut down in the off-season because in the off-season:"/>
  <p:tag name="SLIDEORDER" val="3"/>
  <p:tag name="SLIDEGUID" val="5F73521DAB9B49F4A8EE71621E0DA41E"/>
  <p:tag name="VALUES" val="Incorrect|smicln|Incorrect|smicln|Correct|smicln|Incorrect"/>
</p:tagLst>
</file>

<file path=ppt/tags/tag9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37"/>
  <p:tag name="FONTSIZE" val="32"/>
  <p:tag name="BULLETTYPE" val="ppBulletArabicPeriod"/>
  <p:tag name="ANSWERTEXT" val="Prices are below the average total costs&#10;costs increase dramatically&#10;revenue cannot cover variable costs&#10;revenue cannot cover total costs"/>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1959</Words>
  <Application>Microsoft Office PowerPoint</Application>
  <PresentationFormat>On-screen Show (4:3)</PresentationFormat>
  <Paragraphs>330</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8/9a - ARE BUSINESSES EFFICIENT? Pure Competition in the Short Run</vt:lpstr>
      <vt:lpstr>ARE BUSINESSES EFFICIENT?</vt:lpstr>
      <vt:lpstr>PowerPoint Presentation</vt:lpstr>
      <vt:lpstr>PowerPoint Presentation</vt:lpstr>
      <vt:lpstr>PowerPoint Presentation</vt:lpstr>
      <vt:lpstr>PowerPoint Presentation</vt:lpstr>
      <vt:lpstr>PRODUCT MARKETS </vt:lpstr>
      <vt:lpstr>PRODUCT MARKETS </vt:lpstr>
      <vt:lpstr>ARE BUSINESSES EFFICIENT?</vt:lpstr>
      <vt:lpstr>PowerPoint Presentation</vt:lpstr>
      <vt:lpstr>PowerPoint Presentation</vt:lpstr>
      <vt:lpstr>ARE BUSINESSES EFFICIENT? -  4 Product Market Models</vt:lpstr>
      <vt:lpstr>8a – Four Market Models</vt:lpstr>
      <vt:lpstr>4 Product Market Models – ARE BUSINESSES EFFICIENT?</vt:lpstr>
      <vt:lpstr>PowerPoint Presentation</vt:lpstr>
      <vt:lpstr>PowerPoint Presentation</vt:lpstr>
      <vt:lpstr>ARE BUSINESSES EFFICIENT? -  4 Product Market Models</vt:lpstr>
      <vt:lpstr>1. Pure Competition is an industry structure in which:</vt:lpstr>
      <vt:lpstr>1. Pure Competition is an industry structure in which:</vt:lpstr>
      <vt:lpstr>2. Which of the following is not an assumption (characteristic) of perfectly competitive markets?</vt:lpstr>
      <vt:lpstr>2. Which of the following is not an assumption (characteristic) of perfectly competitive markets?</vt:lpstr>
      <vt:lpstr>PowerPoint Presentation</vt:lpstr>
      <vt:lpstr>ARE BUSINESSES EFFICIENT? -  4 Product Market Models</vt:lpstr>
      <vt:lpstr>3. For purely competitive firms, Demand is:</vt:lpstr>
      <vt:lpstr>3. For purely competitive firms, Demand is:</vt:lpstr>
      <vt:lpstr>4. For purely competitive firms:</vt:lpstr>
      <vt:lpstr>4. For purely competitive firms:</vt:lpstr>
      <vt:lpstr>Pure Competition</vt:lpstr>
      <vt:lpstr>PowerPoint Presentation</vt:lpstr>
      <vt:lpstr>ARE BUSINESSES EFFICIENT? -  4 Product Market Models</vt:lpstr>
      <vt:lpstr>5. A firm in a competitive industry will try to produce the output level for which: </vt:lpstr>
      <vt:lpstr>5. A firm in a competitive industry will try to produce the output level for which: </vt:lpstr>
      <vt:lpstr>To maximize profits all firms will produce the quantity where:</vt:lpstr>
      <vt:lpstr>PowerPoint Presentation</vt:lpstr>
      <vt:lpstr>ARE BUSINESSES EFFICIENT? -  4 Product Market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If P = $32, this competitive firm will produce: YP 14</vt:lpstr>
      <vt:lpstr>6. If P = $32, this competitive firm will produce: YP14</vt:lpstr>
      <vt:lpstr>7. If the market price for the firm's product is $13, the competitive firm will produce:  </vt:lpstr>
      <vt:lpstr>7. If the market price for the firm's product is $13, the competitive firm will produce: </vt:lpstr>
      <vt:lpstr>PowerPoint Presentation</vt:lpstr>
      <vt:lpstr>8. If P=$40, this profit max. competitive firm’s TR will equal:</vt:lpstr>
      <vt:lpstr>8. If P=$40, this profit max. competitive firm’s TR will equal:</vt:lpstr>
      <vt:lpstr>What is the error on the graph?</vt:lpstr>
      <vt:lpstr>9. What are the max. profits? (YP 15)</vt:lpstr>
      <vt:lpstr>9. What are the max. profits? (YP 15)</vt:lpstr>
      <vt:lpstr>10. If Price is P1, then what area represents profits?</vt:lpstr>
      <vt:lpstr>10. If Price is P1, then what area represents profits?</vt:lpstr>
      <vt:lpstr>PowerPoint Presentation</vt:lpstr>
      <vt:lpstr>PowerPoint Presentation</vt:lpstr>
      <vt:lpstr>PowerPoint Presentation</vt:lpstr>
      <vt:lpstr>11. Many recreation parks shut down in the off-season because in the off-season:</vt:lpstr>
      <vt:lpstr>11. Many recreation parks shut down in the off-season because in the off-season:</vt:lpstr>
      <vt:lpstr>BE ABLE TO:</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89</cp:revision>
  <cp:lastPrinted>2013-03-21T13:49:15Z</cp:lastPrinted>
  <dcterms:created xsi:type="dcterms:W3CDTF">2013-02-04T18:55:14Z</dcterms:created>
  <dcterms:modified xsi:type="dcterms:W3CDTF">2020-03-17T16:17:06Z</dcterms:modified>
</cp:coreProperties>
</file>