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2"/>
  </p:handoutMasterIdLst>
  <p:sldIdLst>
    <p:sldId id="286" r:id="rId2"/>
    <p:sldId id="292" r:id="rId3"/>
    <p:sldId id="293" r:id="rId4"/>
    <p:sldId id="294" r:id="rId5"/>
    <p:sldId id="295" r:id="rId6"/>
    <p:sldId id="296" r:id="rId7"/>
    <p:sldId id="297" r:id="rId8"/>
    <p:sldId id="298" r:id="rId9"/>
    <p:sldId id="299" r:id="rId10"/>
    <p:sldId id="300" r:id="rId11"/>
    <p:sldId id="259" r:id="rId12"/>
    <p:sldId id="274" r:id="rId13"/>
    <p:sldId id="265" r:id="rId14"/>
    <p:sldId id="275" r:id="rId15"/>
    <p:sldId id="260" r:id="rId16"/>
    <p:sldId id="276" r:id="rId17"/>
    <p:sldId id="301" r:id="rId18"/>
    <p:sldId id="302" r:id="rId19"/>
    <p:sldId id="303" r:id="rId20"/>
    <p:sldId id="304" r:id="rId21"/>
    <p:sldId id="261" r:id="rId22"/>
    <p:sldId id="277" r:id="rId23"/>
    <p:sldId id="305" r:id="rId24"/>
    <p:sldId id="306" r:id="rId25"/>
    <p:sldId id="307" r:id="rId26"/>
    <p:sldId id="308" r:id="rId27"/>
    <p:sldId id="262" r:id="rId28"/>
    <p:sldId id="278" r:id="rId29"/>
    <p:sldId id="266" r:id="rId30"/>
    <p:sldId id="279" r:id="rId31"/>
    <p:sldId id="267" r:id="rId32"/>
    <p:sldId id="280" r:id="rId33"/>
    <p:sldId id="309" r:id="rId34"/>
    <p:sldId id="263" r:id="rId35"/>
    <p:sldId id="281" r:id="rId36"/>
    <p:sldId id="264" r:id="rId37"/>
    <p:sldId id="282" r:id="rId38"/>
    <p:sldId id="268" r:id="rId39"/>
    <p:sldId id="283" r:id="rId40"/>
    <p:sldId id="310" r:id="rId41"/>
  </p:sldIdLst>
  <p:sldSz cx="9144000" cy="6858000" type="screen4x3"/>
  <p:notesSz cx="9296400" cy="7010400"/>
  <p:custDataLst>
    <p:tags r:id="rId4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94576" autoAdjust="0"/>
  </p:normalViewPr>
  <p:slideViewPr>
    <p:cSldViewPr>
      <p:cViewPr varScale="1">
        <p:scale>
          <a:sx n="83" d="100"/>
          <a:sy n="83" d="100"/>
        </p:scale>
        <p:origin x="-979" y="-77"/>
      </p:cViewPr>
      <p:guideLst>
        <p:guide orient="horz" pos="2160"/>
        <p:guide pos="2880"/>
      </p:guideLst>
    </p:cSldViewPr>
  </p:slideViewPr>
  <p:outlineViewPr>
    <p:cViewPr>
      <p:scale>
        <a:sx n="33" d="100"/>
        <a:sy n="33" d="100"/>
      </p:scale>
      <p:origin x="0" y="378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gs" Target="tags/tag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17883AE9-60EA-4ABF-B192-3638D2DED870}" type="datetimeFigureOut">
              <a:rPr lang="en-US" smtClean="0"/>
              <a:pPr/>
              <a:t>3/16/2020</a:t>
            </a:fld>
            <a:endParaRPr lang="en-US"/>
          </a:p>
        </p:txBody>
      </p:sp>
      <p:sp>
        <p:nvSpPr>
          <p:cNvPr id="4" name="Footer Placeholder 3"/>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4DEDDCD0-6FD3-46E3-A93B-1B289D7C5100}" type="slidenum">
              <a:rPr lang="en-US" smtClean="0"/>
              <a:pPr/>
              <a:t>‹#›</a:t>
            </a:fld>
            <a:endParaRPr lang="en-US"/>
          </a:p>
        </p:txBody>
      </p:sp>
    </p:spTree>
    <p:extLst>
      <p:ext uri="{BB962C8B-B14F-4D97-AF65-F5344CB8AC3E}">
        <p14:creationId xmlns:p14="http://schemas.microsoft.com/office/powerpoint/2010/main" val="199404761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746EAF-A769-436D-9698-E3130BACC578}"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746EAF-A769-436D-9698-E3130BACC578}"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746EAF-A769-436D-9698-E3130BACC578}" type="datetimeFigureOut">
              <a:rPr lang="en-US" smtClean="0"/>
              <a:pPr/>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746EAF-A769-436D-9698-E3130BACC578}" type="datetimeFigureOut">
              <a:rPr lang="en-US" smtClean="0"/>
              <a:pPr/>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746EAF-A769-436D-9698-E3130BACC578}" type="datetimeFigureOut">
              <a:rPr lang="en-US" smtClean="0"/>
              <a:pPr/>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746EAF-A769-436D-9698-E3130BACC578}" type="datetimeFigureOut">
              <a:rPr lang="en-US" smtClean="0"/>
              <a:pPr/>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746EAF-A769-436D-9698-E3130BACC578}" type="datetimeFigureOut">
              <a:rPr lang="en-US" smtClean="0"/>
              <a:pPr/>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746EAF-A769-436D-9698-E3130BACC578}" type="datetimeFigureOut">
              <a:rPr lang="en-US" smtClean="0"/>
              <a:pPr/>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69D441-B69F-49EC-8203-F85001B0A1C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746EAF-A769-436D-9698-E3130BACC578}" type="datetimeFigureOut">
              <a:rPr lang="en-US" smtClean="0"/>
              <a:pPr/>
              <a:t>3/16/2020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69D441-B69F-49EC-8203-F85001B0A1C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3.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8.xml"/><Relationship Id="rId1" Type="http://schemas.openxmlformats.org/officeDocument/2006/relationships/tags" Target="../tags/tag17.xml"/></Relationships>
</file>

<file path=ppt/slides/_rels/slide14.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image" Target="../media/image8.jpeg"/></Relationships>
</file>

<file path=ppt/slides/_rels/slide16.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image" Target="../media/image8.jpeg"/><Relationship Id="rId4"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7.xml"/><Relationship Id="rId1" Type="http://schemas.openxmlformats.org/officeDocument/2006/relationships/tags" Target="../tags/tag27.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7.xml"/><Relationship Id="rId1" Type="http://schemas.openxmlformats.org/officeDocument/2006/relationships/tags" Target="../tags/tag28.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7.xml"/><Relationship Id="rId1" Type="http://schemas.openxmlformats.org/officeDocument/2006/relationships/tags" Target="../tags/tag2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7.xml"/><Relationship Id="rId1" Type="http://schemas.openxmlformats.org/officeDocument/2006/relationships/tags" Target="../tags/tag30.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image" Target="../media/image13.png"/></Relationships>
</file>

<file path=ppt/slides/_rels/slide22.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5" Type="http://schemas.openxmlformats.org/officeDocument/2006/relationships/image" Target="../media/image13.png"/><Relationship Id="rId4"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slideLayout" Target="../slideLayouts/slideLayout12.xml"/><Relationship Id="rId1" Type="http://schemas.openxmlformats.org/officeDocument/2006/relationships/tags" Target="../tags/tag36.xml"/></Relationships>
</file>

<file path=ppt/slides/_rels/slide24.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slideLayout" Target="../slideLayouts/slideLayout1.xml"/><Relationship Id="rId1" Type="http://schemas.openxmlformats.org/officeDocument/2006/relationships/tags" Target="../tags/tag37.xml"/></Relationships>
</file>

<file path=ppt/slides/_rels/slide25.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slideLayout" Target="../slideLayouts/slideLayout1.xml"/><Relationship Id="rId1" Type="http://schemas.openxmlformats.org/officeDocument/2006/relationships/tags" Target="../tags/tag38.xml"/></Relationships>
</file>

<file path=ppt/slides/_rels/slide26.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slideLayout" Target="../slideLayouts/slideLayout1.xml"/><Relationship Id="rId1" Type="http://schemas.openxmlformats.org/officeDocument/2006/relationships/tags" Target="../tags/tag39.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1.xml"/><Relationship Id="rId1" Type="http://schemas.openxmlformats.org/officeDocument/2006/relationships/tags" Target="../tags/tag40.xml"/></Relationships>
</file>

<file path=ppt/slides/_rels/slide28.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tags" Target="../tags/tag42.xml"/><Relationship Id="rId4"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46.xml"/><Relationship Id="rId1" Type="http://schemas.openxmlformats.org/officeDocument/2006/relationships/tags" Target="../tags/tag45.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4"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1.xml"/><Relationship Id="rId1" Type="http://schemas.openxmlformats.org/officeDocument/2006/relationships/tags" Target="../tags/tag50.xml"/><Relationship Id="rId4" Type="http://schemas.openxmlformats.org/officeDocument/2006/relationships/image" Target="../media/image16.gif"/></Relationships>
</file>

<file path=ppt/slides/_rels/slide32.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 Id="rId5" Type="http://schemas.openxmlformats.org/officeDocument/2006/relationships/image" Target="../media/image16.gif"/><Relationship Id="rId4"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1.xml"/><Relationship Id="rId1" Type="http://schemas.openxmlformats.org/officeDocument/2006/relationships/tags" Target="../tags/tag55.xml"/></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57.xml"/><Relationship Id="rId1" Type="http://schemas.openxmlformats.org/officeDocument/2006/relationships/tags" Target="../tags/tag56.xml"/><Relationship Id="rId4" Type="http://schemas.openxmlformats.org/officeDocument/2006/relationships/image" Target="../media/image18.jpeg"/></Relationships>
</file>

<file path=ppt/slides/_rels/slide35.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5" Type="http://schemas.openxmlformats.org/officeDocument/2006/relationships/image" Target="../media/image18.jpeg"/><Relationship Id="rId4"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2.xml"/><Relationship Id="rId1" Type="http://schemas.openxmlformats.org/officeDocument/2006/relationships/tags" Target="../tags/tag61.xml"/><Relationship Id="rId4" Type="http://schemas.openxmlformats.org/officeDocument/2006/relationships/image" Target="../media/image18.jpeg"/></Relationships>
</file>

<file path=ppt/slides/_rels/slide37.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5" Type="http://schemas.openxmlformats.org/officeDocument/2006/relationships/image" Target="../media/image18.jpeg"/><Relationship Id="rId4"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67.xml"/><Relationship Id="rId1" Type="http://schemas.openxmlformats.org/officeDocument/2006/relationships/tags" Target="../tags/tag66.xml"/></Relationships>
</file>

<file path=ppt/slides/_rels/slide39.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4"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1.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slideLayout" Target="../slideLayouts/slideLayout4.xml"/><Relationship Id="rId1" Type="http://schemas.openxmlformats.org/officeDocument/2006/relationships/tags" Target="../tags/tag6.xml"/><Relationship Id="rId4" Type="http://schemas.openxmlformats.org/officeDocument/2006/relationships/image" Target="../media/image5.gif"/></Relationships>
</file>

<file path=ppt/slides/_rels/slide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905000"/>
            <a:ext cx="7772400" cy="685799"/>
          </a:xfrm>
        </p:spPr>
        <p:txBody>
          <a:bodyPr>
            <a:normAutofit fontScale="90000"/>
          </a:bodyPr>
          <a:lstStyle/>
          <a:p>
            <a:r>
              <a:rPr lang="en-US" b="1" smtClean="0"/>
              <a:t>7c </a:t>
            </a:r>
            <a:r>
              <a:rPr lang="en-US" b="1" dirty="0" smtClean="0"/>
              <a:t>– Long Run Cost Curves</a:t>
            </a:r>
            <a:endParaRPr lang="en-US" b="1" dirty="0"/>
          </a:p>
        </p:txBody>
      </p:sp>
      <p:sp>
        <p:nvSpPr>
          <p:cNvPr id="3" name="Subtitle 2"/>
          <p:cNvSpPr>
            <a:spLocks noGrp="1"/>
          </p:cNvSpPr>
          <p:nvPr>
            <p:ph type="subTitle" idx="1"/>
          </p:nvPr>
        </p:nvSpPr>
        <p:spPr>
          <a:xfrm>
            <a:off x="703217" y="2743200"/>
            <a:ext cx="7772400" cy="3276600"/>
          </a:xfrm>
        </p:spPr>
        <p:txBody>
          <a:bodyPr/>
          <a:lstStyle/>
          <a:p>
            <a:pPr algn="l"/>
            <a:r>
              <a:rPr lang="en-US" b="1" dirty="0" smtClean="0">
                <a:solidFill>
                  <a:schemeClr val="tx1"/>
                </a:solidFill>
              </a:rPr>
              <a:t>This web quiz may appear as two pages on tablets and laptops.</a:t>
            </a:r>
          </a:p>
          <a:p>
            <a:pPr algn="l"/>
            <a:endParaRPr lang="en-US" b="1" dirty="0">
              <a:solidFill>
                <a:schemeClr val="tx1"/>
              </a:solidFill>
            </a:endParaRPr>
          </a:p>
          <a:p>
            <a:pPr algn="l"/>
            <a:r>
              <a:rPr lang="en-US" b="1" dirty="0" smtClean="0">
                <a:solidFill>
                  <a:schemeClr val="tx1"/>
                </a:solidFill>
              </a:rPr>
              <a:t>I recommend that you view it as one page by clicking on the open book icon        at the bottom of the page.</a:t>
            </a:r>
          </a:p>
          <a:p>
            <a:endParaRPr lang="en-US"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00663" y="4953000"/>
            <a:ext cx="616272" cy="530679"/>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52400"/>
            <a:ext cx="9144000" cy="1679119"/>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6439771"/>
            <a:ext cx="9144000" cy="418229"/>
          </a:xfrm>
          <a:prstGeom prst="rect">
            <a:avLst/>
          </a:prstGeom>
        </p:spPr>
      </p:pic>
    </p:spTree>
    <p:custDataLst>
      <p:tags r:id="rId1"/>
    </p:custDataLst>
    <p:extLst>
      <p:ext uri="{BB962C8B-B14F-4D97-AF65-F5344CB8AC3E}">
        <p14:creationId xmlns:p14="http://schemas.microsoft.com/office/powerpoint/2010/main" val="2224524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pPr algn="l"/>
            <a:r>
              <a:rPr lang="en-US" b="1" dirty="0" smtClean="0"/>
              <a:t>Something Interesting – Why are we studying this?</a:t>
            </a:r>
            <a:endParaRPr lang="en-US" b="1" dirty="0"/>
          </a:p>
        </p:txBody>
      </p:sp>
      <p:sp>
        <p:nvSpPr>
          <p:cNvPr id="3" name="Content Placeholder 2"/>
          <p:cNvSpPr>
            <a:spLocks noGrp="1"/>
          </p:cNvSpPr>
          <p:nvPr>
            <p:ph idx="1"/>
          </p:nvPr>
        </p:nvSpPr>
        <p:spPr>
          <a:xfrm>
            <a:off x="457200" y="1371600"/>
            <a:ext cx="3886200" cy="4419600"/>
          </a:xfrm>
        </p:spPr>
        <p:txBody>
          <a:bodyPr>
            <a:normAutofit fontScale="85000" lnSpcReduction="10000"/>
          </a:bodyPr>
          <a:lstStyle/>
          <a:p>
            <a:r>
              <a:rPr lang="en-US" dirty="0"/>
              <a:t>Why are there many hardware stores in Illinois but only two automobile production plants?</a:t>
            </a:r>
          </a:p>
          <a:p>
            <a:r>
              <a:rPr lang="en-US" dirty="0"/>
              <a:t>ANSWER: The answer has to do with the different shapes of the long run ATC curve for retail stores and for automobile production.</a:t>
            </a:r>
          </a:p>
        </p:txBody>
      </p:sp>
      <p:sp>
        <p:nvSpPr>
          <p:cNvPr id="4" name="Title 1"/>
          <p:cNvSpPr txBox="1">
            <a:spLocks/>
          </p:cNvSpPr>
          <p:nvPr/>
        </p:nvSpPr>
        <p:spPr>
          <a:xfrm>
            <a:off x="228600" y="5998464"/>
            <a:ext cx="3962400" cy="685799"/>
          </a:xfrm>
          <a:prstGeom prst="rect">
            <a:avLst/>
          </a:prstGeom>
          <a:ln w="38100">
            <a:solidFill>
              <a:srgbClr val="00B0F0"/>
            </a:solidFill>
          </a:ln>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smtClean="0"/>
              <a:t>7c – Long Run Costs</a:t>
            </a:r>
            <a:endParaRPr lang="en-US" b="1" dirty="0"/>
          </a:p>
        </p:txBody>
      </p:sp>
      <p:pic>
        <p:nvPicPr>
          <p:cNvPr id="11266" name="Picture 2" descr="http://www2.harpercollege.edu/mhealy/ecogif/costs/lr3vertautoretail.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158965"/>
            <a:ext cx="3352800" cy="558245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385320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248400" cy="1630362"/>
          </a:xfrm>
        </p:spPr>
        <p:txBody>
          <a:bodyPr>
            <a:normAutofit/>
          </a:bodyPr>
          <a:lstStyle/>
          <a:p>
            <a:pPr algn="l"/>
            <a:r>
              <a:rPr lang="en-US" b="1" dirty="0" smtClean="0"/>
              <a:t>1. In the long run, which is NOT true?</a:t>
            </a:r>
            <a:endParaRPr lang="en-US" b="1" dirty="0"/>
          </a:p>
        </p:txBody>
      </p:sp>
      <p:sp>
        <p:nvSpPr>
          <p:cNvPr id="3" name="TPAnswers"/>
          <p:cNvSpPr>
            <a:spLocks noGrp="1"/>
          </p:cNvSpPr>
          <p:nvPr>
            <p:ph type="body" idx="1"/>
            <p:custDataLst>
              <p:tags r:id="rId2"/>
            </p:custDataLst>
          </p:nvPr>
        </p:nvSpPr>
        <p:spPr>
          <a:xfrm>
            <a:off x="457200" y="2667000"/>
            <a:ext cx="8458200" cy="3459163"/>
          </a:xfrm>
        </p:spPr>
        <p:txBody>
          <a:bodyPr>
            <a:normAutofit/>
          </a:bodyPr>
          <a:lstStyle/>
          <a:p>
            <a:pPr marL="514350" indent="-514350">
              <a:buFont typeface="Arial" pitchFamily="34" charset="0"/>
              <a:buAutoNum type="arabicPeriod"/>
            </a:pPr>
            <a:r>
              <a:rPr lang="en-US" dirty="0" smtClean="0"/>
              <a:t>All inputs are variable</a:t>
            </a:r>
          </a:p>
          <a:p>
            <a:pPr marL="514350" indent="-514350">
              <a:buFont typeface="Arial" pitchFamily="34" charset="0"/>
              <a:buAutoNum type="arabicPeriod"/>
            </a:pPr>
            <a:r>
              <a:rPr lang="en-US" dirty="0" smtClean="0"/>
              <a:t>There are no fixed costs</a:t>
            </a:r>
          </a:p>
          <a:p>
            <a:pPr marL="514350" indent="-514350">
              <a:buFont typeface="Arial" pitchFamily="34" charset="0"/>
              <a:buAutoNum type="arabicPeriod"/>
            </a:pPr>
            <a:r>
              <a:rPr lang="en-US" dirty="0" smtClean="0"/>
              <a:t>The firm can change the size of its factory</a:t>
            </a:r>
          </a:p>
          <a:p>
            <a:pPr marL="514350" indent="-514350">
              <a:buFont typeface="Arial" pitchFamily="34" charset="0"/>
              <a:buAutoNum type="arabicPeriod"/>
            </a:pPr>
            <a:r>
              <a:rPr lang="en-US" dirty="0" smtClean="0"/>
              <a:t>The only fixed costs are from long term leases</a:t>
            </a:r>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248400" cy="1630362"/>
          </a:xfrm>
        </p:spPr>
        <p:txBody>
          <a:bodyPr>
            <a:normAutofit/>
          </a:bodyPr>
          <a:lstStyle/>
          <a:p>
            <a:pPr algn="l"/>
            <a:r>
              <a:rPr lang="en-US" b="1" dirty="0" smtClean="0">
                <a:solidFill>
                  <a:srgbClr val="0070C0"/>
                </a:solidFill>
              </a:rPr>
              <a:t>1. In the long run, which is NOT true?</a:t>
            </a:r>
            <a:endParaRPr lang="en-US" b="1" dirty="0">
              <a:solidFill>
                <a:srgbClr val="0070C0"/>
              </a:solidFill>
            </a:endParaRPr>
          </a:p>
        </p:txBody>
      </p:sp>
      <p:sp>
        <p:nvSpPr>
          <p:cNvPr id="6" name="CorShape1"/>
          <p:cNvSpPr/>
          <p:nvPr>
            <p:custDataLst>
              <p:tags r:id="rId2"/>
            </p:custDataLst>
          </p:nvPr>
        </p:nvSpPr>
        <p:spPr>
          <a:xfrm rot="10800000">
            <a:off x="172720" y="4489365"/>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2667000"/>
            <a:ext cx="8458200" cy="3459163"/>
          </a:xfrm>
        </p:spPr>
        <p:txBody>
          <a:bodyPr>
            <a:normAutofit/>
          </a:bodyPr>
          <a:lstStyle/>
          <a:p>
            <a:pPr marL="514350" indent="-514350">
              <a:buFont typeface="Arial" pitchFamily="34" charset="0"/>
              <a:buAutoNum type="arabicPeriod"/>
            </a:pPr>
            <a:r>
              <a:rPr lang="en-US" dirty="0" smtClean="0"/>
              <a:t>All inputs are variable</a:t>
            </a:r>
          </a:p>
          <a:p>
            <a:pPr marL="514350" indent="-514350">
              <a:buFont typeface="Arial" pitchFamily="34" charset="0"/>
              <a:buAutoNum type="arabicPeriod"/>
            </a:pPr>
            <a:r>
              <a:rPr lang="en-US" dirty="0" smtClean="0"/>
              <a:t>There are no fixed costs</a:t>
            </a:r>
          </a:p>
          <a:p>
            <a:pPr marL="514350" indent="-514350">
              <a:buFont typeface="Arial" pitchFamily="34" charset="0"/>
              <a:buAutoNum type="arabicPeriod"/>
            </a:pPr>
            <a:r>
              <a:rPr lang="en-US" dirty="0" smtClean="0"/>
              <a:t>The firm can change the size of its factory</a:t>
            </a:r>
          </a:p>
          <a:p>
            <a:pPr marL="514350" indent="-514350">
              <a:buFont typeface="Arial" pitchFamily="34" charset="0"/>
              <a:buAutoNum type="arabicPeriod"/>
            </a:pPr>
            <a:r>
              <a:rPr lang="en-US" dirty="0" smtClean="0"/>
              <a:t>The only fixed costs are from long term leases</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400800" cy="1143000"/>
          </a:xfrm>
        </p:spPr>
        <p:txBody>
          <a:bodyPr>
            <a:normAutofit fontScale="90000"/>
          </a:bodyPr>
          <a:lstStyle/>
          <a:p>
            <a:pPr algn="l"/>
            <a:r>
              <a:rPr lang="en-US" b="1" dirty="0" smtClean="0"/>
              <a:t>2. Which is a long run change?</a:t>
            </a:r>
            <a:endParaRPr lang="en-US" b="1" dirty="0"/>
          </a:p>
        </p:txBody>
      </p:sp>
      <p:sp>
        <p:nvSpPr>
          <p:cNvPr id="3" name="TPAnswers"/>
          <p:cNvSpPr>
            <a:spLocks noGrp="1"/>
          </p:cNvSpPr>
          <p:nvPr>
            <p:ph type="body" idx="1"/>
            <p:custDataLst>
              <p:tags r:id="rId2"/>
            </p:custDataLst>
          </p:nvPr>
        </p:nvSpPr>
        <p:spPr>
          <a:xfrm>
            <a:off x="457200" y="1752600"/>
            <a:ext cx="8305800" cy="4373563"/>
          </a:xfrm>
        </p:spPr>
        <p:txBody>
          <a:bodyPr>
            <a:normAutofit/>
          </a:bodyPr>
          <a:lstStyle/>
          <a:p>
            <a:pPr marL="514350" indent="-514350">
              <a:buFont typeface="Arial" pitchFamily="34" charset="0"/>
              <a:buAutoNum type="arabicPeriod"/>
            </a:pPr>
            <a:r>
              <a:rPr lang="en-US" dirty="0" smtClean="0"/>
              <a:t>Hiring more workers</a:t>
            </a:r>
          </a:p>
          <a:p>
            <a:pPr marL="514350" indent="-514350">
              <a:buFont typeface="Arial" pitchFamily="34" charset="0"/>
              <a:buAutoNum type="arabicPeriod"/>
            </a:pPr>
            <a:r>
              <a:rPr lang="en-US" dirty="0" smtClean="0"/>
              <a:t>Shutting down for three weeks</a:t>
            </a:r>
          </a:p>
          <a:p>
            <a:pPr marL="514350" indent="-514350">
              <a:buFont typeface="Arial" pitchFamily="34" charset="0"/>
              <a:buAutoNum type="arabicPeriod"/>
            </a:pPr>
            <a:r>
              <a:rPr lang="en-US" dirty="0" smtClean="0"/>
              <a:t>Going out of business</a:t>
            </a:r>
          </a:p>
          <a:p>
            <a:pPr marL="514350" indent="-514350">
              <a:buFont typeface="Arial" pitchFamily="34" charset="0"/>
              <a:buAutoNum type="arabicPeriod"/>
            </a:pPr>
            <a:r>
              <a:rPr lang="en-US" dirty="0" smtClean="0"/>
              <a:t>Increasing advertising</a:t>
            </a:r>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400800" cy="1143000"/>
          </a:xfrm>
        </p:spPr>
        <p:txBody>
          <a:bodyPr>
            <a:normAutofit fontScale="90000"/>
          </a:bodyPr>
          <a:lstStyle/>
          <a:p>
            <a:pPr algn="l"/>
            <a:r>
              <a:rPr lang="en-US" b="1" dirty="0" smtClean="0">
                <a:solidFill>
                  <a:srgbClr val="0070C0"/>
                </a:solidFill>
              </a:rPr>
              <a:t>2. Which is a long run change?</a:t>
            </a:r>
            <a:endParaRPr lang="en-US" b="1" dirty="0">
              <a:solidFill>
                <a:srgbClr val="0070C0"/>
              </a:solidFill>
            </a:endParaRPr>
          </a:p>
        </p:txBody>
      </p:sp>
      <p:sp>
        <p:nvSpPr>
          <p:cNvPr id="3" name="TPAnswers"/>
          <p:cNvSpPr>
            <a:spLocks noGrp="1"/>
          </p:cNvSpPr>
          <p:nvPr>
            <p:ph type="body" idx="1"/>
            <p:custDataLst>
              <p:tags r:id="rId2"/>
            </p:custDataLst>
          </p:nvPr>
        </p:nvSpPr>
        <p:spPr>
          <a:xfrm>
            <a:off x="457200" y="1752600"/>
            <a:ext cx="8305800" cy="4373563"/>
          </a:xfrm>
        </p:spPr>
        <p:txBody>
          <a:bodyPr>
            <a:normAutofit/>
          </a:bodyPr>
          <a:lstStyle/>
          <a:p>
            <a:pPr marL="514350" indent="-514350">
              <a:buFont typeface="Arial" pitchFamily="34" charset="0"/>
              <a:buAutoNum type="arabicPeriod"/>
            </a:pPr>
            <a:r>
              <a:rPr lang="en-US" dirty="0" smtClean="0"/>
              <a:t>Hiring more workers</a:t>
            </a:r>
          </a:p>
          <a:p>
            <a:pPr marL="514350" indent="-514350">
              <a:buFont typeface="Arial" pitchFamily="34" charset="0"/>
              <a:buAutoNum type="arabicPeriod"/>
            </a:pPr>
            <a:r>
              <a:rPr lang="en-US" dirty="0" smtClean="0"/>
              <a:t>Shutting down for three weeks</a:t>
            </a:r>
          </a:p>
          <a:p>
            <a:pPr marL="514350" indent="-514350">
              <a:buFont typeface="Arial" pitchFamily="34" charset="0"/>
              <a:buAutoNum type="arabicPeriod"/>
            </a:pPr>
            <a:r>
              <a:rPr lang="en-US" dirty="0" smtClean="0"/>
              <a:t>Going out of business</a:t>
            </a:r>
          </a:p>
          <a:p>
            <a:pPr marL="514350" indent="-514350">
              <a:buFont typeface="Arial" pitchFamily="34" charset="0"/>
              <a:buAutoNum type="arabicPeriod"/>
            </a:pPr>
            <a:r>
              <a:rPr lang="en-US" dirty="0" smtClean="0"/>
              <a:t>Increasing advertising</a:t>
            </a:r>
            <a:endParaRPr lang="en-US" dirty="0"/>
          </a:p>
        </p:txBody>
      </p:sp>
      <p:sp>
        <p:nvSpPr>
          <p:cNvPr id="5" name="CorShape1"/>
          <p:cNvSpPr/>
          <p:nvPr>
            <p:custDataLst>
              <p:tags r:id="rId3"/>
            </p:custDataLst>
          </p:nvPr>
        </p:nvSpPr>
        <p:spPr>
          <a:xfrm rot="10800000">
            <a:off x="172720" y="2989749"/>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152400"/>
            <a:ext cx="2667000" cy="3581400"/>
          </a:xfrm>
        </p:spPr>
        <p:txBody>
          <a:bodyPr>
            <a:normAutofit fontScale="90000"/>
          </a:bodyPr>
          <a:lstStyle/>
          <a:p>
            <a:pPr algn="l"/>
            <a:r>
              <a:rPr lang="en-US" sz="3200" b="1" dirty="0" smtClean="0"/>
              <a:t>3. To produce  an output of 30 in the long run, what size factory should be used?</a:t>
            </a:r>
            <a:br>
              <a:rPr lang="en-US" sz="3200" b="1" dirty="0" smtClean="0"/>
            </a:br>
            <a:r>
              <a:rPr lang="en-US" sz="3200" b="1" dirty="0"/>
              <a:t/>
            </a:r>
            <a:br>
              <a:rPr lang="en-US" sz="3200" b="1" dirty="0"/>
            </a:br>
            <a:r>
              <a:rPr lang="en-US" sz="3200" b="1" dirty="0" smtClean="0"/>
              <a:t>YP 50</a:t>
            </a:r>
            <a:endParaRPr lang="en-US" sz="3200" b="1" dirty="0"/>
          </a:p>
        </p:txBody>
      </p:sp>
      <p:pic>
        <p:nvPicPr>
          <p:cNvPr id="5" name="Picture 4" descr="7ctabletb.jpg"/>
          <p:cNvPicPr>
            <a:picLocks noChangeAspect="1"/>
          </p:cNvPicPr>
          <p:nvPr/>
        </p:nvPicPr>
        <p:blipFill>
          <a:blip r:embed="rId4" cstate="print"/>
          <a:stretch>
            <a:fillRect/>
          </a:stretch>
        </p:blipFill>
        <p:spPr>
          <a:xfrm>
            <a:off x="2666999" y="152400"/>
            <a:ext cx="6416883" cy="4343400"/>
          </a:xfrm>
          <a:prstGeom prst="rect">
            <a:avLst/>
          </a:prstGeom>
        </p:spPr>
      </p:pic>
      <p:sp>
        <p:nvSpPr>
          <p:cNvPr id="3" name="TPAnswers"/>
          <p:cNvSpPr>
            <a:spLocks noGrp="1"/>
          </p:cNvSpPr>
          <p:nvPr>
            <p:ph type="body" idx="1"/>
            <p:custDataLst>
              <p:tags r:id="rId2"/>
            </p:custDataLst>
          </p:nvPr>
        </p:nvSpPr>
        <p:spPr>
          <a:xfrm>
            <a:off x="457200" y="3657600"/>
            <a:ext cx="3048000" cy="2925763"/>
          </a:xfrm>
        </p:spPr>
        <p:txBody>
          <a:bodyPr>
            <a:normAutofit/>
          </a:bodyPr>
          <a:lstStyle/>
          <a:p>
            <a:pPr marL="514350" indent="-514350">
              <a:buFont typeface="Arial" pitchFamily="34" charset="0"/>
              <a:buAutoNum type="arabicPeriod"/>
            </a:pPr>
            <a:r>
              <a:rPr lang="en-US" dirty="0" smtClean="0"/>
              <a:t>A</a:t>
            </a:r>
          </a:p>
          <a:p>
            <a:pPr marL="514350" indent="-514350">
              <a:buFont typeface="Arial" pitchFamily="34" charset="0"/>
              <a:buAutoNum type="arabicPeriod"/>
            </a:pPr>
            <a:r>
              <a:rPr lang="en-US" dirty="0" smtClean="0"/>
              <a:t>B</a:t>
            </a:r>
          </a:p>
          <a:p>
            <a:pPr marL="514350" indent="-514350">
              <a:buFont typeface="Arial" pitchFamily="34" charset="0"/>
              <a:buAutoNum type="arabicPeriod"/>
            </a:pPr>
            <a:r>
              <a:rPr lang="en-US" dirty="0" smtClean="0"/>
              <a:t>C</a:t>
            </a:r>
          </a:p>
          <a:p>
            <a:pPr marL="514350" indent="-514350">
              <a:buFont typeface="Arial" pitchFamily="34" charset="0"/>
              <a:buAutoNum type="arabicPeriod"/>
            </a:pPr>
            <a:r>
              <a:rPr lang="en-US" dirty="0" smtClean="0"/>
              <a:t>Can’t tell</a:t>
            </a:r>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72720" y="152400"/>
            <a:ext cx="2799080" cy="3429000"/>
          </a:xfrm>
        </p:spPr>
        <p:txBody>
          <a:bodyPr>
            <a:normAutofit fontScale="90000"/>
          </a:bodyPr>
          <a:lstStyle/>
          <a:p>
            <a:pPr algn="l"/>
            <a:r>
              <a:rPr lang="en-US" sz="3200" b="1" dirty="0" smtClean="0">
                <a:solidFill>
                  <a:srgbClr val="0070C0"/>
                </a:solidFill>
              </a:rPr>
              <a:t>3. To produce  an output of 30 in the long run, what size factory should be used?</a:t>
            </a:r>
            <a:br>
              <a:rPr lang="en-US" sz="3200" b="1" dirty="0" smtClean="0">
                <a:solidFill>
                  <a:srgbClr val="0070C0"/>
                </a:solidFill>
              </a:rPr>
            </a:br>
            <a:r>
              <a:rPr lang="en-US" sz="3200" b="1" dirty="0">
                <a:solidFill>
                  <a:srgbClr val="0070C0"/>
                </a:solidFill>
              </a:rPr>
              <a:t/>
            </a:r>
            <a:br>
              <a:rPr lang="en-US" sz="3200" b="1" dirty="0">
                <a:solidFill>
                  <a:srgbClr val="0070C0"/>
                </a:solidFill>
              </a:rPr>
            </a:br>
            <a:r>
              <a:rPr lang="en-US" sz="3200" b="1" dirty="0" smtClean="0">
                <a:solidFill>
                  <a:srgbClr val="0070C0"/>
                </a:solidFill>
              </a:rPr>
              <a:t>YP 50</a:t>
            </a:r>
            <a:endParaRPr lang="en-US" sz="3200" b="1" dirty="0">
              <a:solidFill>
                <a:srgbClr val="0070C0"/>
              </a:solidFill>
            </a:endParaRPr>
          </a:p>
        </p:txBody>
      </p:sp>
      <p:pic>
        <p:nvPicPr>
          <p:cNvPr id="5" name="Picture 4" descr="7ctabletb.jpg"/>
          <p:cNvPicPr>
            <a:picLocks noChangeAspect="1"/>
          </p:cNvPicPr>
          <p:nvPr/>
        </p:nvPicPr>
        <p:blipFill>
          <a:blip r:embed="rId5" cstate="print"/>
          <a:stretch>
            <a:fillRect/>
          </a:stretch>
        </p:blipFill>
        <p:spPr>
          <a:xfrm>
            <a:off x="3047999" y="0"/>
            <a:ext cx="6119741" cy="4142273"/>
          </a:xfrm>
          <a:prstGeom prst="rect">
            <a:avLst/>
          </a:prstGeom>
        </p:spPr>
      </p:pic>
      <p:sp>
        <p:nvSpPr>
          <p:cNvPr id="7" name="CorShape1"/>
          <p:cNvSpPr/>
          <p:nvPr>
            <p:custDataLst>
              <p:tags r:id="rId2"/>
            </p:custDataLst>
          </p:nvPr>
        </p:nvSpPr>
        <p:spPr>
          <a:xfrm rot="10800000">
            <a:off x="227818" y="378667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528320" y="3693290"/>
            <a:ext cx="3048000" cy="2925763"/>
          </a:xfrm>
        </p:spPr>
        <p:txBody>
          <a:bodyPr>
            <a:normAutofit/>
          </a:bodyPr>
          <a:lstStyle/>
          <a:p>
            <a:pPr marL="514350" indent="-514350">
              <a:buFont typeface="Arial" pitchFamily="34" charset="0"/>
              <a:buAutoNum type="arabicPeriod"/>
            </a:pPr>
            <a:r>
              <a:rPr lang="en-US" dirty="0" smtClean="0"/>
              <a:t>A</a:t>
            </a:r>
          </a:p>
          <a:p>
            <a:pPr marL="514350" indent="-514350">
              <a:buFont typeface="Arial" pitchFamily="34" charset="0"/>
              <a:buAutoNum type="arabicPeriod"/>
            </a:pPr>
            <a:r>
              <a:rPr lang="en-US" dirty="0" smtClean="0"/>
              <a:t>B</a:t>
            </a:r>
          </a:p>
          <a:p>
            <a:pPr marL="514350" indent="-514350">
              <a:buFont typeface="Arial" pitchFamily="34" charset="0"/>
              <a:buAutoNum type="arabicPeriod"/>
            </a:pPr>
            <a:r>
              <a:rPr lang="en-US" dirty="0" smtClean="0"/>
              <a:t>C</a:t>
            </a:r>
          </a:p>
          <a:p>
            <a:pPr marL="514350" indent="-514350">
              <a:buFont typeface="Arial" pitchFamily="34" charset="0"/>
              <a:buAutoNum type="arabicPeriod"/>
            </a:pPr>
            <a:r>
              <a:rPr lang="en-US" dirty="0" smtClean="0"/>
              <a:t>Can’t tell</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7clratc5factoriestb.jpg"/>
          <p:cNvPicPr>
            <a:picLocks noChangeAspect="1"/>
          </p:cNvPicPr>
          <p:nvPr/>
        </p:nvPicPr>
        <p:blipFill>
          <a:blip r:embed="rId3" cstate="print"/>
          <a:stretch>
            <a:fillRect/>
          </a:stretch>
        </p:blipFill>
        <p:spPr>
          <a:xfrm>
            <a:off x="228600" y="-533400"/>
            <a:ext cx="8773264" cy="6248400"/>
          </a:xfrm>
          <a:prstGeom prst="rect">
            <a:avLst/>
          </a:prstGeom>
        </p:spPr>
      </p:pic>
      <p:sp>
        <p:nvSpPr>
          <p:cNvPr id="3" name="Title 1"/>
          <p:cNvSpPr txBox="1">
            <a:spLocks/>
          </p:cNvSpPr>
          <p:nvPr/>
        </p:nvSpPr>
        <p:spPr>
          <a:xfrm>
            <a:off x="685800" y="5943600"/>
            <a:ext cx="7772400" cy="685799"/>
          </a:xfrm>
          <a:prstGeom prst="rect">
            <a:avLst/>
          </a:prstGeom>
          <a:ln w="38100">
            <a:solidFill>
              <a:srgbClr val="00B0F0"/>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smtClean="0"/>
              <a:t>7c – Long Run Costs</a:t>
            </a:r>
            <a:endParaRPr lang="en-US" b="1" dirty="0"/>
          </a:p>
        </p:txBody>
      </p:sp>
    </p:spTree>
    <p:custDataLst>
      <p:tags r:id="rId1"/>
    </p:custDataLst>
    <p:extLst>
      <p:ext uri="{BB962C8B-B14F-4D97-AF65-F5344CB8AC3E}">
        <p14:creationId xmlns:p14="http://schemas.microsoft.com/office/powerpoint/2010/main" val="124418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7c7.4-3a-lratc.JPG"/>
          <p:cNvPicPr>
            <a:picLocks noChangeAspect="1"/>
          </p:cNvPicPr>
          <p:nvPr/>
        </p:nvPicPr>
        <p:blipFill>
          <a:blip r:embed="rId3" cstate="print"/>
          <a:stretch>
            <a:fillRect/>
          </a:stretch>
        </p:blipFill>
        <p:spPr>
          <a:xfrm>
            <a:off x="228600" y="76199"/>
            <a:ext cx="7467600" cy="5945767"/>
          </a:xfrm>
          <a:prstGeom prst="rect">
            <a:avLst/>
          </a:prstGeom>
        </p:spPr>
      </p:pic>
    </p:spTree>
    <p:custDataLst>
      <p:tags r:id="rId1"/>
    </p:custDataLst>
    <p:extLst>
      <p:ext uri="{BB962C8B-B14F-4D97-AF65-F5344CB8AC3E}">
        <p14:creationId xmlns:p14="http://schemas.microsoft.com/office/powerpoint/2010/main" val="36001722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7clratcmanyfactories.jpg"/>
          <p:cNvPicPr>
            <a:picLocks noChangeAspect="1"/>
          </p:cNvPicPr>
          <p:nvPr/>
        </p:nvPicPr>
        <p:blipFill>
          <a:blip r:embed="rId3" cstate="print"/>
          <a:stretch>
            <a:fillRect/>
          </a:stretch>
        </p:blipFill>
        <p:spPr>
          <a:xfrm>
            <a:off x="228600" y="381000"/>
            <a:ext cx="8398694" cy="4267200"/>
          </a:xfrm>
          <a:prstGeom prst="rect">
            <a:avLst/>
          </a:prstGeom>
        </p:spPr>
      </p:pic>
      <p:sp>
        <p:nvSpPr>
          <p:cNvPr id="3" name="Title 1"/>
          <p:cNvSpPr txBox="1">
            <a:spLocks/>
          </p:cNvSpPr>
          <p:nvPr/>
        </p:nvSpPr>
        <p:spPr>
          <a:xfrm>
            <a:off x="685800" y="5943600"/>
            <a:ext cx="7772400" cy="685799"/>
          </a:xfrm>
          <a:prstGeom prst="rect">
            <a:avLst/>
          </a:prstGeom>
          <a:ln w="38100">
            <a:solidFill>
              <a:srgbClr val="00B0F0"/>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smtClean="0"/>
              <a:t>7c – Long Run Costs</a:t>
            </a:r>
            <a:endParaRPr lang="en-US" b="1" dirty="0"/>
          </a:p>
        </p:txBody>
      </p:sp>
    </p:spTree>
    <p:custDataLst>
      <p:tags r:id="rId1"/>
    </p:custDataLst>
    <p:extLst>
      <p:ext uri="{BB962C8B-B14F-4D97-AF65-F5344CB8AC3E}">
        <p14:creationId xmlns:p14="http://schemas.microsoft.com/office/powerpoint/2010/main" val="2639090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838200"/>
            <a:ext cx="8610600" cy="5715000"/>
          </a:xfrm>
        </p:spPr>
        <p:txBody>
          <a:bodyPr>
            <a:normAutofit/>
          </a:bodyPr>
          <a:lstStyle/>
          <a:p>
            <a:pPr algn="l"/>
            <a:r>
              <a:rPr lang="en-US" b="1" dirty="0" smtClean="0">
                <a:solidFill>
                  <a:schemeClr val="tx1"/>
                </a:solidFill>
              </a:rPr>
              <a:t>Lesson 7a – The Production Function</a:t>
            </a:r>
          </a:p>
          <a:p>
            <a:pPr algn="l"/>
            <a:r>
              <a:rPr lang="en-US" sz="2800" dirty="0" smtClean="0">
                <a:solidFill>
                  <a:schemeClr val="tx1"/>
                </a:solidFill>
              </a:rPr>
              <a:t>How output changes as we add more resources (workers)</a:t>
            </a:r>
          </a:p>
          <a:p>
            <a:pPr algn="l"/>
            <a:r>
              <a:rPr lang="en-US" sz="1000" dirty="0" smtClean="0">
                <a:solidFill>
                  <a:schemeClr val="tx1"/>
                </a:solidFill>
              </a:rPr>
              <a:t> </a:t>
            </a:r>
          </a:p>
          <a:p>
            <a:pPr algn="l"/>
            <a:r>
              <a:rPr lang="en-US" b="1" dirty="0">
                <a:solidFill>
                  <a:schemeClr val="tx1"/>
                </a:solidFill>
              </a:rPr>
              <a:t>Lesson </a:t>
            </a:r>
            <a:r>
              <a:rPr lang="en-US" b="1" dirty="0" smtClean="0">
                <a:solidFill>
                  <a:schemeClr val="tx1"/>
                </a:solidFill>
              </a:rPr>
              <a:t>7b </a:t>
            </a:r>
            <a:r>
              <a:rPr lang="en-US" b="1" dirty="0">
                <a:solidFill>
                  <a:schemeClr val="tx1"/>
                </a:solidFill>
              </a:rPr>
              <a:t>– </a:t>
            </a:r>
            <a:r>
              <a:rPr lang="en-US" b="1" dirty="0" smtClean="0">
                <a:solidFill>
                  <a:schemeClr val="tx1"/>
                </a:solidFill>
              </a:rPr>
              <a:t>Short Run </a:t>
            </a:r>
            <a:r>
              <a:rPr lang="en-US" b="1" dirty="0">
                <a:solidFill>
                  <a:schemeClr val="tx1"/>
                </a:solidFill>
              </a:rPr>
              <a:t>C</a:t>
            </a:r>
            <a:r>
              <a:rPr lang="en-US" b="1" dirty="0" smtClean="0">
                <a:solidFill>
                  <a:schemeClr val="tx1"/>
                </a:solidFill>
              </a:rPr>
              <a:t>osts</a:t>
            </a:r>
            <a:endParaRPr lang="en-US" b="1" dirty="0">
              <a:solidFill>
                <a:schemeClr val="tx1"/>
              </a:solidFill>
            </a:endParaRPr>
          </a:p>
          <a:p>
            <a:pPr algn="l"/>
            <a:r>
              <a:rPr lang="en-US" sz="2800" dirty="0">
                <a:solidFill>
                  <a:schemeClr val="tx1"/>
                </a:solidFill>
              </a:rPr>
              <a:t>How </a:t>
            </a:r>
            <a:r>
              <a:rPr lang="en-US" sz="2800" dirty="0" smtClean="0">
                <a:solidFill>
                  <a:schemeClr val="tx1"/>
                </a:solidFill>
              </a:rPr>
              <a:t>costs change </a:t>
            </a:r>
            <a:r>
              <a:rPr lang="en-US" sz="2800" dirty="0">
                <a:solidFill>
                  <a:schemeClr val="tx1"/>
                </a:solidFill>
              </a:rPr>
              <a:t>as we </a:t>
            </a:r>
            <a:r>
              <a:rPr lang="en-US" sz="2800" dirty="0" smtClean="0">
                <a:solidFill>
                  <a:schemeClr val="tx1"/>
                </a:solidFill>
              </a:rPr>
              <a:t>produce more output in the same factory</a:t>
            </a:r>
          </a:p>
          <a:p>
            <a:pPr algn="l"/>
            <a:r>
              <a:rPr lang="en-US" sz="1000" dirty="0">
                <a:solidFill>
                  <a:schemeClr val="tx1"/>
                </a:solidFill>
              </a:rPr>
              <a:t> </a:t>
            </a:r>
          </a:p>
          <a:p>
            <a:pPr algn="l"/>
            <a:r>
              <a:rPr lang="en-US" b="1" dirty="0">
                <a:solidFill>
                  <a:schemeClr val="tx1"/>
                </a:solidFill>
              </a:rPr>
              <a:t>Lesson </a:t>
            </a:r>
            <a:r>
              <a:rPr lang="en-US" b="1" dirty="0" smtClean="0">
                <a:solidFill>
                  <a:schemeClr val="tx1"/>
                </a:solidFill>
              </a:rPr>
              <a:t>7c </a:t>
            </a:r>
            <a:r>
              <a:rPr lang="en-US" b="1" dirty="0">
                <a:solidFill>
                  <a:schemeClr val="tx1"/>
                </a:solidFill>
              </a:rPr>
              <a:t>– </a:t>
            </a:r>
            <a:r>
              <a:rPr lang="en-US" b="1" dirty="0" smtClean="0">
                <a:solidFill>
                  <a:schemeClr val="tx1"/>
                </a:solidFill>
              </a:rPr>
              <a:t>Long Run Costs</a:t>
            </a:r>
            <a:endParaRPr lang="en-US" b="1" dirty="0">
              <a:solidFill>
                <a:schemeClr val="tx1"/>
              </a:solidFill>
            </a:endParaRPr>
          </a:p>
          <a:p>
            <a:pPr algn="l"/>
            <a:r>
              <a:rPr lang="en-US" sz="2800" dirty="0">
                <a:solidFill>
                  <a:schemeClr val="tx1"/>
                </a:solidFill>
              </a:rPr>
              <a:t>How costs change </a:t>
            </a:r>
            <a:r>
              <a:rPr lang="en-US" sz="2800" dirty="0" smtClean="0">
                <a:solidFill>
                  <a:schemeClr val="tx1"/>
                </a:solidFill>
              </a:rPr>
              <a:t>in the long run as </a:t>
            </a:r>
            <a:r>
              <a:rPr lang="en-US" sz="2800" dirty="0">
                <a:solidFill>
                  <a:schemeClr val="tx1"/>
                </a:solidFill>
              </a:rPr>
              <a:t>we produce more </a:t>
            </a:r>
            <a:r>
              <a:rPr lang="en-US" sz="2800" dirty="0" smtClean="0">
                <a:solidFill>
                  <a:schemeClr val="tx1"/>
                </a:solidFill>
              </a:rPr>
              <a:t>output in larger factories</a:t>
            </a:r>
            <a:endParaRPr lang="en-US" sz="2800" dirty="0">
              <a:solidFill>
                <a:schemeClr val="tx1"/>
              </a:solidFill>
            </a:endParaRPr>
          </a:p>
          <a:p>
            <a:pPr algn="l"/>
            <a:endParaRPr lang="en-US" b="1" dirty="0" smtClean="0">
              <a:solidFill>
                <a:schemeClr val="tx1"/>
              </a:solidFill>
            </a:endParaRPr>
          </a:p>
          <a:p>
            <a:pPr algn="l"/>
            <a:endParaRPr lang="en-US" sz="3600" dirty="0" smtClean="0">
              <a:solidFill>
                <a:schemeClr val="tx1"/>
              </a:solidFill>
            </a:endParaRPr>
          </a:p>
        </p:txBody>
      </p:sp>
      <p:sp>
        <p:nvSpPr>
          <p:cNvPr id="5" name="Title 1"/>
          <p:cNvSpPr>
            <a:spLocks noGrp="1"/>
          </p:cNvSpPr>
          <p:nvPr>
            <p:ph type="ctrTitle"/>
          </p:nvPr>
        </p:nvSpPr>
        <p:spPr>
          <a:xfrm>
            <a:off x="609600" y="76200"/>
            <a:ext cx="7772400" cy="685799"/>
          </a:xfrm>
          <a:ln w="38100">
            <a:solidFill>
              <a:srgbClr val="00B0F0"/>
            </a:solidFill>
          </a:ln>
        </p:spPr>
        <p:txBody>
          <a:bodyPr>
            <a:normAutofit fontScale="90000"/>
          </a:bodyPr>
          <a:lstStyle/>
          <a:p>
            <a:r>
              <a:rPr lang="en-US" b="1" dirty="0" smtClean="0"/>
              <a:t>7b Review – Short Run Costs</a:t>
            </a:r>
            <a:endParaRPr lang="en-US" b="1" dirty="0"/>
          </a:p>
        </p:txBody>
      </p:sp>
    </p:spTree>
    <p:custDataLst>
      <p:tags r:id="rId1"/>
    </p:custDataLst>
    <p:extLst>
      <p:ext uri="{BB962C8B-B14F-4D97-AF65-F5344CB8AC3E}">
        <p14:creationId xmlns:p14="http://schemas.microsoft.com/office/powerpoint/2010/main" val="29657722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685800" y="6324600"/>
            <a:ext cx="7772400" cy="457199"/>
          </a:xfrm>
          <a:prstGeom prst="rect">
            <a:avLst/>
          </a:prstGeom>
          <a:ln w="38100">
            <a:solidFill>
              <a:srgbClr val="00B0F0"/>
            </a:solidFill>
          </a:ln>
        </p:spPr>
        <p:txBody>
          <a:bodyPr vert="horz" lIns="91440" tIns="45720" rIns="91440" bIns="45720" rtlCol="0" anchor="ctr">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7c – Long Run Costs</a:t>
            </a:r>
            <a:endParaRPr lang="en-US" b="1" dirty="0"/>
          </a:p>
        </p:txBody>
      </p:sp>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76200"/>
            <a:ext cx="8836136"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914400" y="3657600"/>
            <a:ext cx="7696200" cy="2062103"/>
          </a:xfrm>
          <a:prstGeom prst="rect">
            <a:avLst/>
          </a:prstGeom>
          <a:noFill/>
        </p:spPr>
        <p:txBody>
          <a:bodyPr wrap="square" rtlCol="0">
            <a:spAutoFit/>
          </a:bodyPr>
          <a:lstStyle/>
          <a:p>
            <a:r>
              <a:rPr lang="en-US" sz="3200" dirty="0" smtClean="0"/>
              <a:t>For ALL graphs:</a:t>
            </a:r>
          </a:p>
          <a:p>
            <a:pPr marL="914400" lvl="1" indent="-457200">
              <a:buFont typeface="Arial" pitchFamily="34" charset="0"/>
              <a:buChar char="•"/>
            </a:pPr>
            <a:r>
              <a:rPr lang="en-US" sz="3200" dirty="0" smtClean="0"/>
              <a:t>Define</a:t>
            </a:r>
          </a:p>
          <a:p>
            <a:pPr marL="914400" lvl="1" indent="-457200">
              <a:buFont typeface="Arial" pitchFamily="34" charset="0"/>
              <a:buChar char="•"/>
            </a:pPr>
            <a:r>
              <a:rPr lang="en-US" sz="3200" dirty="0" smtClean="0"/>
              <a:t>Draw</a:t>
            </a:r>
          </a:p>
          <a:p>
            <a:pPr marL="914400" lvl="1" indent="-457200">
              <a:buFont typeface="Arial" pitchFamily="34" charset="0"/>
              <a:buChar char="•"/>
            </a:pPr>
            <a:r>
              <a:rPr lang="en-US" sz="3200" b="1" dirty="0" smtClean="0"/>
              <a:t>Describe the shape</a:t>
            </a:r>
            <a:endParaRPr lang="en-US" sz="3200" b="1" dirty="0"/>
          </a:p>
        </p:txBody>
      </p:sp>
    </p:spTree>
    <p:custDataLst>
      <p:tags r:id="rId1"/>
    </p:custDataLst>
    <p:extLst>
      <p:ext uri="{BB962C8B-B14F-4D97-AF65-F5344CB8AC3E}">
        <p14:creationId xmlns:p14="http://schemas.microsoft.com/office/powerpoint/2010/main" val="34523845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0"/>
            <a:ext cx="2819400" cy="4343400"/>
          </a:xfrm>
        </p:spPr>
        <p:txBody>
          <a:bodyPr>
            <a:noAutofit/>
          </a:bodyPr>
          <a:lstStyle/>
          <a:p>
            <a:pPr algn="l"/>
            <a:r>
              <a:rPr lang="en-US" sz="3600" b="1" dirty="0" smtClean="0"/>
              <a:t>4. Economies of scale occur between ______; </a:t>
            </a:r>
            <a:r>
              <a:rPr lang="en-US" sz="3600" b="1" dirty="0" err="1" smtClean="0"/>
              <a:t>Disecon</a:t>
            </a:r>
            <a:r>
              <a:rPr lang="en-US" sz="3600" b="1" dirty="0" smtClean="0"/>
              <a:t>. Of scale occur between _____. YP 50</a:t>
            </a:r>
            <a:endParaRPr lang="en-US" sz="3600" b="1" dirty="0"/>
          </a:p>
        </p:txBody>
      </p:sp>
      <p:sp>
        <p:nvSpPr>
          <p:cNvPr id="3" name="TPAnswers"/>
          <p:cNvSpPr>
            <a:spLocks noGrp="1"/>
          </p:cNvSpPr>
          <p:nvPr>
            <p:ph type="body" idx="1"/>
            <p:custDataLst>
              <p:tags r:id="rId2"/>
            </p:custDataLst>
          </p:nvPr>
        </p:nvSpPr>
        <p:spPr>
          <a:xfrm>
            <a:off x="457200" y="4419600"/>
            <a:ext cx="8458200" cy="2057400"/>
          </a:xfrm>
        </p:spPr>
        <p:txBody>
          <a:bodyPr>
            <a:normAutofit fontScale="92500" lnSpcReduction="10000"/>
          </a:bodyPr>
          <a:lstStyle/>
          <a:p>
            <a:pPr marL="514350" indent="-514350">
              <a:buFont typeface="Arial" pitchFamily="34" charset="0"/>
              <a:buAutoNum type="arabicPeriod"/>
            </a:pPr>
            <a:r>
              <a:rPr lang="en-US" dirty="0" smtClean="0"/>
              <a:t>10-30; 30-100</a:t>
            </a:r>
          </a:p>
          <a:p>
            <a:pPr marL="514350" indent="-514350">
              <a:buFont typeface="Arial" pitchFamily="34" charset="0"/>
              <a:buAutoNum type="arabicPeriod"/>
            </a:pPr>
            <a:r>
              <a:rPr lang="en-US" dirty="0" smtClean="0"/>
              <a:t>10-40; 40-100</a:t>
            </a:r>
          </a:p>
          <a:p>
            <a:pPr marL="514350" indent="-514350">
              <a:buFont typeface="Arial" pitchFamily="34" charset="0"/>
              <a:buAutoNum type="arabicPeriod"/>
            </a:pPr>
            <a:r>
              <a:rPr lang="en-US" dirty="0" smtClean="0"/>
              <a:t>10-50; 50-100</a:t>
            </a:r>
          </a:p>
          <a:p>
            <a:pPr marL="514350" indent="-514350">
              <a:buFont typeface="Arial" pitchFamily="34" charset="0"/>
              <a:buAutoNum type="arabicPeriod"/>
            </a:pPr>
            <a:r>
              <a:rPr lang="en-US" dirty="0" smtClean="0"/>
              <a:t>10-70; 70-100</a:t>
            </a:r>
            <a:endParaRPr lang="en-US" dirty="0"/>
          </a:p>
        </p:txBody>
      </p:sp>
      <p:pic>
        <p:nvPicPr>
          <p:cNvPr id="4198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1800" y="0"/>
            <a:ext cx="6160896"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72720" y="0"/>
            <a:ext cx="2951480" cy="4419600"/>
          </a:xfrm>
        </p:spPr>
        <p:txBody>
          <a:bodyPr>
            <a:noAutofit/>
          </a:bodyPr>
          <a:lstStyle/>
          <a:p>
            <a:pPr algn="l"/>
            <a:r>
              <a:rPr lang="en-US" sz="3600" b="1" dirty="0" smtClean="0">
                <a:solidFill>
                  <a:srgbClr val="0070C0"/>
                </a:solidFill>
              </a:rPr>
              <a:t>4. Economies of scale occur between ______; </a:t>
            </a:r>
            <a:r>
              <a:rPr lang="en-US" sz="3600" b="1" dirty="0" err="1" smtClean="0">
                <a:solidFill>
                  <a:srgbClr val="0070C0"/>
                </a:solidFill>
              </a:rPr>
              <a:t>Disecon</a:t>
            </a:r>
            <a:r>
              <a:rPr lang="en-US" sz="3600" b="1" dirty="0" smtClean="0">
                <a:solidFill>
                  <a:srgbClr val="0070C0"/>
                </a:solidFill>
              </a:rPr>
              <a:t>. Of scale occur between _____. YP 50</a:t>
            </a:r>
            <a:endParaRPr lang="en-US" sz="3600" b="1" dirty="0">
              <a:solidFill>
                <a:srgbClr val="0070C0"/>
              </a:solidFill>
            </a:endParaRPr>
          </a:p>
        </p:txBody>
      </p:sp>
      <p:pic>
        <p:nvPicPr>
          <p:cNvPr id="34822"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1800" y="0"/>
            <a:ext cx="6160896"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orShape1"/>
          <p:cNvSpPr/>
          <p:nvPr>
            <p:custDataLst>
              <p:tags r:id="rId2"/>
            </p:custDataLst>
          </p:nvPr>
        </p:nvSpPr>
        <p:spPr>
          <a:xfrm rot="10800000">
            <a:off x="172720" y="5732949"/>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4495800"/>
            <a:ext cx="8458200" cy="2057400"/>
          </a:xfrm>
        </p:spPr>
        <p:txBody>
          <a:bodyPr>
            <a:noAutofit/>
          </a:bodyPr>
          <a:lstStyle/>
          <a:p>
            <a:pPr marL="514350" indent="-514350">
              <a:buFont typeface="Arial" pitchFamily="34" charset="0"/>
              <a:buAutoNum type="arabicPeriod"/>
            </a:pPr>
            <a:r>
              <a:rPr lang="en-US" dirty="0" smtClean="0"/>
              <a:t>10-30; 30-100</a:t>
            </a:r>
          </a:p>
          <a:p>
            <a:pPr marL="514350" indent="-514350">
              <a:buFont typeface="Arial" pitchFamily="34" charset="0"/>
              <a:buAutoNum type="arabicPeriod"/>
            </a:pPr>
            <a:r>
              <a:rPr lang="en-US" dirty="0" smtClean="0"/>
              <a:t>10-40; 40-100</a:t>
            </a:r>
          </a:p>
          <a:p>
            <a:pPr marL="514350" indent="-514350">
              <a:buFont typeface="Arial" pitchFamily="34" charset="0"/>
              <a:buAutoNum type="arabicPeriod"/>
            </a:pPr>
            <a:r>
              <a:rPr lang="en-US" dirty="0" smtClean="0"/>
              <a:t>10-50; 50-100</a:t>
            </a:r>
          </a:p>
          <a:p>
            <a:pPr marL="514350" indent="-514350">
              <a:buFont typeface="Arial" pitchFamily="34" charset="0"/>
              <a:buAutoNum type="arabicPeriod"/>
            </a:pPr>
            <a:r>
              <a:rPr lang="en-US" dirty="0" smtClean="0"/>
              <a:t>10-70; 70-100</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80851" y="4838075"/>
            <a:ext cx="8382000" cy="1446550"/>
          </a:xfrm>
          <a:prstGeom prst="rect">
            <a:avLst/>
          </a:prstGeom>
          <a:noFill/>
        </p:spPr>
        <p:txBody>
          <a:bodyPr wrap="square" rtlCol="0">
            <a:spAutoFit/>
          </a:bodyPr>
          <a:lstStyle/>
          <a:p>
            <a:r>
              <a:rPr lang="en-US" sz="3200" dirty="0" smtClean="0"/>
              <a:t>NOTE - in the video lectures:</a:t>
            </a:r>
          </a:p>
          <a:p>
            <a:pPr lvl="1">
              <a:buFont typeface="Arial" pitchFamily="34" charset="0"/>
              <a:buChar char="•"/>
            </a:pPr>
            <a:r>
              <a:rPr lang="en-US" sz="2800" dirty="0" smtClean="0"/>
              <a:t>Economies of scale = increasing returns to scale</a:t>
            </a:r>
          </a:p>
          <a:p>
            <a:pPr lvl="1">
              <a:buFont typeface="Arial" pitchFamily="34" charset="0"/>
              <a:buChar char="•"/>
            </a:pPr>
            <a:r>
              <a:rPr lang="en-US" sz="2800" dirty="0" smtClean="0"/>
              <a:t>Diseconomies of scale = decreasing returns to scale </a:t>
            </a:r>
            <a:endParaRPr lang="en-US" sz="2800" dirty="0"/>
          </a:p>
        </p:txBody>
      </p:sp>
      <p:pic>
        <p:nvPicPr>
          <p:cNvPr id="14338" name="Picture 2" descr="C:\Users\mhealy\OneDrive for Business\web\ecogif\costs\lrcost2econdiseconlab.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0851" y="406337"/>
            <a:ext cx="8630446" cy="3784663"/>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8053736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52400"/>
            <a:ext cx="8610600" cy="5715000"/>
          </a:xfrm>
        </p:spPr>
        <p:txBody>
          <a:bodyPr>
            <a:normAutofit/>
          </a:bodyPr>
          <a:lstStyle/>
          <a:p>
            <a:r>
              <a:rPr lang="en-US" sz="3000" b="1" dirty="0" smtClean="0">
                <a:solidFill>
                  <a:schemeClr val="tx1"/>
                </a:solidFill>
              </a:rPr>
              <a:t>ECONOMIES OF SCALE</a:t>
            </a:r>
          </a:p>
          <a:p>
            <a:pPr algn="l"/>
            <a:r>
              <a:rPr lang="en-US" sz="2400" b="1" dirty="0" smtClean="0">
                <a:solidFill>
                  <a:schemeClr val="tx1"/>
                </a:solidFill>
              </a:rPr>
              <a:t>Explanation: </a:t>
            </a:r>
            <a:r>
              <a:rPr lang="en-US" sz="2400" dirty="0" smtClean="0">
                <a:solidFill>
                  <a:schemeClr val="tx1"/>
                </a:solidFill>
              </a:rPr>
              <a:t>Reductions </a:t>
            </a:r>
            <a:r>
              <a:rPr lang="en-US" sz="2400" dirty="0">
                <a:solidFill>
                  <a:schemeClr val="tx1"/>
                </a:solidFill>
              </a:rPr>
              <a:t>in the average total cost of producing a product as the firm expands the size of plant (its output) in the long run; the economies of mass production</a:t>
            </a:r>
            <a:r>
              <a:rPr lang="en-US" sz="2400" dirty="0" smtClean="0">
                <a:solidFill>
                  <a:schemeClr val="tx1"/>
                </a:solidFill>
              </a:rPr>
              <a:t>.</a:t>
            </a:r>
          </a:p>
          <a:p>
            <a:pPr algn="l"/>
            <a:r>
              <a:rPr lang="en-US" sz="2400" b="1" dirty="0" smtClean="0">
                <a:solidFill>
                  <a:schemeClr val="tx1"/>
                </a:solidFill>
              </a:rPr>
              <a:t>Rationale:</a:t>
            </a:r>
            <a:endParaRPr lang="en-US" sz="2400" b="1" dirty="0">
              <a:solidFill>
                <a:schemeClr val="tx1"/>
              </a:solidFill>
            </a:endParaRPr>
          </a:p>
          <a:p>
            <a:pPr algn="l"/>
            <a:r>
              <a:rPr lang="en-US" sz="2400" dirty="0">
                <a:solidFill>
                  <a:schemeClr val="tx1"/>
                </a:solidFill>
              </a:rPr>
              <a:t>(1) labor specialization</a:t>
            </a:r>
            <a:br>
              <a:rPr lang="en-US" sz="2400" dirty="0">
                <a:solidFill>
                  <a:schemeClr val="tx1"/>
                </a:solidFill>
              </a:rPr>
            </a:br>
            <a:r>
              <a:rPr lang="en-US" sz="2400" dirty="0">
                <a:solidFill>
                  <a:schemeClr val="tx1"/>
                </a:solidFill>
              </a:rPr>
              <a:t>(2) managerial specialization</a:t>
            </a:r>
            <a:br>
              <a:rPr lang="en-US" sz="2400" dirty="0">
                <a:solidFill>
                  <a:schemeClr val="tx1"/>
                </a:solidFill>
              </a:rPr>
            </a:br>
            <a:r>
              <a:rPr lang="en-US" sz="2400" dirty="0">
                <a:solidFill>
                  <a:schemeClr val="tx1"/>
                </a:solidFill>
              </a:rPr>
              <a:t>(3) productively efficient use of capital</a:t>
            </a:r>
            <a:br>
              <a:rPr lang="en-US" sz="2400" dirty="0">
                <a:solidFill>
                  <a:schemeClr val="tx1"/>
                </a:solidFill>
              </a:rPr>
            </a:br>
            <a:r>
              <a:rPr lang="en-US" sz="2400" dirty="0">
                <a:solidFill>
                  <a:schemeClr val="tx1"/>
                </a:solidFill>
              </a:rPr>
              <a:t>(4) other factors: such as design, development, or other "start up" costs such as advertising and "learning by doing."</a:t>
            </a:r>
          </a:p>
          <a:p>
            <a:pPr algn="l"/>
            <a:endParaRPr lang="en-US" sz="3600" dirty="0" smtClean="0">
              <a:solidFill>
                <a:schemeClr val="tx1"/>
              </a:solidFill>
            </a:endParaRPr>
          </a:p>
        </p:txBody>
      </p:sp>
      <p:sp>
        <p:nvSpPr>
          <p:cNvPr id="5" name="Title 1"/>
          <p:cNvSpPr>
            <a:spLocks noGrp="1"/>
          </p:cNvSpPr>
          <p:nvPr>
            <p:ph type="ctrTitle"/>
          </p:nvPr>
        </p:nvSpPr>
        <p:spPr>
          <a:xfrm>
            <a:off x="533400" y="6400800"/>
            <a:ext cx="7772400" cy="402336"/>
          </a:xfrm>
          <a:ln w="38100">
            <a:solidFill>
              <a:srgbClr val="00B0F0"/>
            </a:solidFill>
          </a:ln>
        </p:spPr>
        <p:txBody>
          <a:bodyPr>
            <a:noAutofit/>
          </a:bodyPr>
          <a:lstStyle/>
          <a:p>
            <a:r>
              <a:rPr lang="en-US" sz="3200" b="1" dirty="0" smtClean="0"/>
              <a:t>7c – Long Run Costs</a:t>
            </a:r>
            <a:endParaRPr lang="en-US" sz="3200" b="1" dirty="0"/>
          </a:p>
        </p:txBody>
      </p:sp>
      <p:pic>
        <p:nvPicPr>
          <p:cNvPr id="14338" name="Picture 2" descr="C:\Users\mhealy\OneDrive for Business\web\ecogif\costs\lrcost2econdiseconlab.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4191000"/>
            <a:ext cx="4876265" cy="2138362"/>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1054150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152400"/>
            <a:ext cx="8610600" cy="2743200"/>
          </a:xfrm>
        </p:spPr>
        <p:txBody>
          <a:bodyPr>
            <a:normAutofit/>
          </a:bodyPr>
          <a:lstStyle/>
          <a:p>
            <a:r>
              <a:rPr lang="en-US" sz="3000" b="1" dirty="0" smtClean="0">
                <a:solidFill>
                  <a:schemeClr val="tx1"/>
                </a:solidFill>
              </a:rPr>
              <a:t>DISECONOMIES OF SCALE</a:t>
            </a:r>
          </a:p>
          <a:p>
            <a:pPr algn="l"/>
            <a:r>
              <a:rPr lang="en-US" sz="2400" b="1" dirty="0" smtClean="0">
                <a:solidFill>
                  <a:schemeClr val="tx1"/>
                </a:solidFill>
              </a:rPr>
              <a:t>Explanation: </a:t>
            </a:r>
            <a:r>
              <a:rPr lang="en-US" sz="2400" dirty="0">
                <a:solidFill>
                  <a:schemeClr val="tx1"/>
                </a:solidFill>
              </a:rPr>
              <a:t>Increase in the average total cost of producing a product as the firm expands the size of its plant (its output) in the long run</a:t>
            </a:r>
            <a:r>
              <a:rPr lang="en-US" sz="2400">
                <a:solidFill>
                  <a:schemeClr val="tx1"/>
                </a:solidFill>
              </a:rPr>
              <a:t>. </a:t>
            </a:r>
            <a:endParaRPr lang="en-US" sz="2400" smtClean="0">
              <a:solidFill>
                <a:schemeClr val="tx1"/>
              </a:solidFill>
            </a:endParaRPr>
          </a:p>
          <a:p>
            <a:pPr algn="l"/>
            <a:r>
              <a:rPr lang="en-US" sz="2400" b="1" smtClean="0">
                <a:solidFill>
                  <a:schemeClr val="tx1"/>
                </a:solidFill>
              </a:rPr>
              <a:t>Rationale</a:t>
            </a:r>
            <a:r>
              <a:rPr lang="en-US" sz="2400" b="1" dirty="0">
                <a:solidFill>
                  <a:schemeClr val="tx1"/>
                </a:solidFill>
              </a:rPr>
              <a:t>:</a:t>
            </a:r>
            <a:r>
              <a:rPr lang="en-US" sz="2400" dirty="0">
                <a:solidFill>
                  <a:schemeClr val="tx1"/>
                </a:solidFill>
              </a:rPr>
              <a:t> some reasons include distant management, worker alienation, and problems with communication and coordination.</a:t>
            </a:r>
          </a:p>
          <a:p>
            <a:pPr algn="l"/>
            <a:endParaRPr lang="en-US" sz="3600" dirty="0" smtClean="0">
              <a:solidFill>
                <a:schemeClr val="tx1"/>
              </a:solidFill>
            </a:endParaRPr>
          </a:p>
        </p:txBody>
      </p:sp>
      <p:sp>
        <p:nvSpPr>
          <p:cNvPr id="5" name="Title 1"/>
          <p:cNvSpPr>
            <a:spLocks noGrp="1"/>
          </p:cNvSpPr>
          <p:nvPr>
            <p:ph type="ctrTitle"/>
          </p:nvPr>
        </p:nvSpPr>
        <p:spPr>
          <a:xfrm>
            <a:off x="533400" y="6400800"/>
            <a:ext cx="7772400" cy="402336"/>
          </a:xfrm>
          <a:ln w="38100">
            <a:solidFill>
              <a:srgbClr val="00B0F0"/>
            </a:solidFill>
          </a:ln>
        </p:spPr>
        <p:txBody>
          <a:bodyPr>
            <a:noAutofit/>
          </a:bodyPr>
          <a:lstStyle/>
          <a:p>
            <a:r>
              <a:rPr lang="en-US" sz="3200" b="1" dirty="0" smtClean="0"/>
              <a:t>7c – Long Run Costs</a:t>
            </a:r>
            <a:endParaRPr lang="en-US" sz="3200" b="1" dirty="0"/>
          </a:p>
        </p:txBody>
      </p:sp>
      <p:pic>
        <p:nvPicPr>
          <p:cNvPr id="13314" name="Picture 2" descr="C:\Users\mhealy\OneDrive for Business\web\ecogif\costs\lrcost2econdiseconlab.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160" y="3124200"/>
            <a:ext cx="6972300" cy="305752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5074750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631" y="33528"/>
            <a:ext cx="8991600" cy="2785872"/>
          </a:xfrm>
        </p:spPr>
        <p:txBody>
          <a:bodyPr>
            <a:normAutofit lnSpcReduction="10000"/>
          </a:bodyPr>
          <a:lstStyle/>
          <a:p>
            <a:r>
              <a:rPr lang="en-US" sz="3000" b="1" dirty="0" smtClean="0">
                <a:solidFill>
                  <a:schemeClr val="tx1"/>
                </a:solidFill>
              </a:rPr>
              <a:t>CONSTANT RETURNS TO SCALE</a:t>
            </a:r>
          </a:p>
          <a:p>
            <a:pPr algn="l"/>
            <a:r>
              <a:rPr lang="en-US" sz="2800" b="1" dirty="0" smtClean="0">
                <a:solidFill>
                  <a:schemeClr val="tx1"/>
                </a:solidFill>
              </a:rPr>
              <a:t>Explanation: </a:t>
            </a:r>
            <a:r>
              <a:rPr lang="en-US" sz="2800" dirty="0" smtClean="0">
                <a:solidFill>
                  <a:schemeClr val="tx1"/>
                </a:solidFill>
              </a:rPr>
              <a:t>A </a:t>
            </a:r>
            <a:r>
              <a:rPr lang="en-US" sz="2800" dirty="0">
                <a:solidFill>
                  <a:schemeClr val="tx1"/>
                </a:solidFill>
              </a:rPr>
              <a:t>situation wherein long-run average cost does not change. A given percentage increase in </a:t>
            </a:r>
            <a:r>
              <a:rPr lang="en-US" sz="2800" i="1" dirty="0">
                <a:solidFill>
                  <a:schemeClr val="tx1"/>
                </a:solidFill>
              </a:rPr>
              <a:t>all</a:t>
            </a:r>
            <a:r>
              <a:rPr lang="en-US" sz="2800" dirty="0">
                <a:solidFill>
                  <a:schemeClr val="tx1"/>
                </a:solidFill>
              </a:rPr>
              <a:t> outputs will cause a proportionate percentage increase in output. </a:t>
            </a:r>
          </a:p>
          <a:p>
            <a:pPr algn="l"/>
            <a:r>
              <a:rPr lang="en-US" sz="2800" dirty="0">
                <a:solidFill>
                  <a:schemeClr val="tx1"/>
                </a:solidFill>
              </a:rPr>
              <a:t>In this range, ATC remains constant</a:t>
            </a:r>
            <a:r>
              <a:rPr lang="en-US" sz="2800" dirty="0" smtClean="0">
                <a:solidFill>
                  <a:schemeClr val="tx1"/>
                </a:solidFill>
              </a:rPr>
              <a:t>. (Between Q1 and Q3 below)</a:t>
            </a:r>
            <a:endParaRPr lang="en-US" sz="2800" dirty="0">
              <a:solidFill>
                <a:schemeClr val="tx1"/>
              </a:solidFill>
            </a:endParaRPr>
          </a:p>
          <a:p>
            <a:pPr algn="l"/>
            <a:endParaRPr lang="en-US" sz="3600" dirty="0" smtClean="0">
              <a:solidFill>
                <a:schemeClr val="tx1"/>
              </a:solidFill>
            </a:endParaRPr>
          </a:p>
        </p:txBody>
      </p:sp>
      <p:sp>
        <p:nvSpPr>
          <p:cNvPr id="5" name="Title 1"/>
          <p:cNvSpPr>
            <a:spLocks noGrp="1"/>
          </p:cNvSpPr>
          <p:nvPr>
            <p:ph type="ctrTitle"/>
          </p:nvPr>
        </p:nvSpPr>
        <p:spPr>
          <a:xfrm>
            <a:off x="533400" y="6400800"/>
            <a:ext cx="7772400" cy="402336"/>
          </a:xfrm>
          <a:ln w="38100">
            <a:solidFill>
              <a:srgbClr val="00B0F0"/>
            </a:solidFill>
          </a:ln>
        </p:spPr>
        <p:txBody>
          <a:bodyPr>
            <a:noAutofit/>
          </a:bodyPr>
          <a:lstStyle/>
          <a:p>
            <a:r>
              <a:rPr lang="en-US" sz="3200" b="1" dirty="0" smtClean="0"/>
              <a:t>7c – Long Run Costs</a:t>
            </a:r>
            <a:endParaRPr lang="en-US" sz="3200" b="1" dirty="0"/>
          </a:p>
        </p:txBody>
      </p:sp>
      <p:pic>
        <p:nvPicPr>
          <p:cNvPr id="2" name="Picture 2" descr="C:\Users\mhealy\OneDrive for Business\web\ecogif\costs\lrdefine3lab.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2819400"/>
            <a:ext cx="7463754" cy="35052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1403261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324600" cy="1477962"/>
          </a:xfrm>
        </p:spPr>
        <p:txBody>
          <a:bodyPr>
            <a:normAutofit/>
          </a:bodyPr>
          <a:lstStyle/>
          <a:p>
            <a:pPr algn="l"/>
            <a:r>
              <a:rPr lang="en-US" b="1" dirty="0" smtClean="0"/>
              <a:t>5. What causes diseconomies of scale?</a:t>
            </a:r>
            <a:endParaRPr lang="en-US" b="1" dirty="0"/>
          </a:p>
        </p:txBody>
      </p:sp>
      <p:sp>
        <p:nvSpPr>
          <p:cNvPr id="3" name="TPAnswers"/>
          <p:cNvSpPr>
            <a:spLocks noGrp="1"/>
          </p:cNvSpPr>
          <p:nvPr>
            <p:ph type="body" idx="1"/>
            <p:custDataLst>
              <p:tags r:id="rId2"/>
            </p:custDataLst>
          </p:nvPr>
        </p:nvSpPr>
        <p:spPr>
          <a:xfrm>
            <a:off x="457200" y="2209801"/>
            <a:ext cx="8458200" cy="2438400"/>
          </a:xfrm>
        </p:spPr>
        <p:txBody>
          <a:bodyPr>
            <a:normAutofit/>
          </a:bodyPr>
          <a:lstStyle/>
          <a:p>
            <a:pPr marL="514350" indent="-514350">
              <a:buFont typeface="Arial" pitchFamily="34" charset="0"/>
              <a:buAutoNum type="arabicPeriod"/>
            </a:pPr>
            <a:r>
              <a:rPr lang="en-US" dirty="0" smtClean="0"/>
              <a:t>Specialization of labor</a:t>
            </a:r>
          </a:p>
          <a:p>
            <a:pPr marL="514350" indent="-514350">
              <a:buFont typeface="Arial" pitchFamily="34" charset="0"/>
              <a:buAutoNum type="arabicPeriod"/>
            </a:pPr>
            <a:r>
              <a:rPr lang="en-US" dirty="0" smtClean="0"/>
              <a:t>Teamwork</a:t>
            </a:r>
          </a:p>
          <a:p>
            <a:pPr marL="514350" indent="-514350">
              <a:buFont typeface="Arial" pitchFamily="34" charset="0"/>
              <a:buAutoNum type="arabicPeriod"/>
            </a:pPr>
            <a:r>
              <a:rPr lang="en-US" dirty="0" smtClean="0"/>
              <a:t>Management problems</a:t>
            </a:r>
          </a:p>
          <a:p>
            <a:pPr marL="514350" indent="-514350">
              <a:buFont typeface="Arial" pitchFamily="34" charset="0"/>
              <a:buAutoNum type="arabicPeriod"/>
            </a:pPr>
            <a:r>
              <a:rPr lang="en-US" dirty="0" smtClean="0"/>
              <a:t>More efficient use of capital</a:t>
            </a:r>
            <a:endParaRPr lang="en-US" dirty="0"/>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324600" cy="1477962"/>
          </a:xfrm>
        </p:spPr>
        <p:txBody>
          <a:bodyPr>
            <a:normAutofit/>
          </a:bodyPr>
          <a:lstStyle/>
          <a:p>
            <a:pPr algn="l"/>
            <a:r>
              <a:rPr lang="en-US" b="1" dirty="0" smtClean="0">
                <a:solidFill>
                  <a:srgbClr val="0070C0"/>
                </a:solidFill>
              </a:rPr>
              <a:t>5. What causes diseconomies of scale?</a:t>
            </a:r>
            <a:endParaRPr lang="en-US" b="1" dirty="0">
              <a:solidFill>
                <a:srgbClr val="0070C0"/>
              </a:solidFill>
            </a:endParaRPr>
          </a:p>
        </p:txBody>
      </p:sp>
      <p:sp>
        <p:nvSpPr>
          <p:cNvPr id="7" name="CorShape1"/>
          <p:cNvSpPr/>
          <p:nvPr>
            <p:custDataLst>
              <p:tags r:id="rId2"/>
            </p:custDataLst>
          </p:nvPr>
        </p:nvSpPr>
        <p:spPr>
          <a:xfrm rot="10800000">
            <a:off x="172720" y="3446949"/>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2209801"/>
            <a:ext cx="8458200" cy="2438400"/>
          </a:xfrm>
        </p:spPr>
        <p:txBody>
          <a:bodyPr>
            <a:normAutofit/>
          </a:bodyPr>
          <a:lstStyle/>
          <a:p>
            <a:pPr marL="514350" indent="-514350">
              <a:buFont typeface="Arial" pitchFamily="34" charset="0"/>
              <a:buAutoNum type="arabicPeriod"/>
            </a:pPr>
            <a:r>
              <a:rPr lang="en-US" dirty="0" smtClean="0"/>
              <a:t>Specialization of labor</a:t>
            </a:r>
          </a:p>
          <a:p>
            <a:pPr marL="514350" indent="-514350">
              <a:buFont typeface="Arial" pitchFamily="34" charset="0"/>
              <a:buAutoNum type="arabicPeriod"/>
            </a:pPr>
            <a:r>
              <a:rPr lang="en-US" dirty="0" smtClean="0"/>
              <a:t>Teamwork</a:t>
            </a:r>
          </a:p>
          <a:p>
            <a:pPr marL="514350" indent="-514350">
              <a:buFont typeface="Arial" pitchFamily="34" charset="0"/>
              <a:buAutoNum type="arabicPeriod"/>
            </a:pPr>
            <a:r>
              <a:rPr lang="en-US" dirty="0" smtClean="0"/>
              <a:t>Management problems</a:t>
            </a:r>
          </a:p>
          <a:p>
            <a:pPr marL="514350" indent="-514350">
              <a:buFont typeface="Arial" pitchFamily="34" charset="0"/>
              <a:buAutoNum type="arabicPeriod"/>
            </a:pPr>
            <a:r>
              <a:rPr lang="en-US" dirty="0" smtClean="0"/>
              <a:t>More efficient use of capital</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858000" cy="2316162"/>
          </a:xfrm>
        </p:spPr>
        <p:txBody>
          <a:bodyPr>
            <a:normAutofit fontScale="90000"/>
          </a:bodyPr>
          <a:lstStyle/>
          <a:p>
            <a:pPr algn="l"/>
            <a:r>
              <a:rPr lang="en-US" b="1" dirty="0" smtClean="0"/>
              <a:t>6. If output increases from 10 to 15 when a firm doubles all of its inputs then this firm has:</a:t>
            </a:r>
            <a:endParaRPr lang="en-US" b="1" dirty="0"/>
          </a:p>
        </p:txBody>
      </p:sp>
      <p:sp>
        <p:nvSpPr>
          <p:cNvPr id="3" name="TPAnswers"/>
          <p:cNvSpPr>
            <a:spLocks noGrp="1"/>
          </p:cNvSpPr>
          <p:nvPr>
            <p:ph type="body" idx="1"/>
            <p:custDataLst>
              <p:tags r:id="rId2"/>
            </p:custDataLst>
          </p:nvPr>
        </p:nvSpPr>
        <p:spPr>
          <a:xfrm>
            <a:off x="457200" y="2514600"/>
            <a:ext cx="8382000" cy="3611563"/>
          </a:xfrm>
        </p:spPr>
        <p:txBody>
          <a:bodyPr>
            <a:noAutofit/>
          </a:bodyPr>
          <a:lstStyle/>
          <a:p>
            <a:pPr marL="514350" indent="-514350">
              <a:buFont typeface="Arial" pitchFamily="34" charset="0"/>
              <a:buAutoNum type="arabicPeriod"/>
            </a:pPr>
            <a:r>
              <a:rPr lang="en-US" dirty="0" smtClean="0"/>
              <a:t>Economies of (increasing returns to) scale</a:t>
            </a:r>
          </a:p>
          <a:p>
            <a:pPr marL="514350" indent="-514350">
              <a:buFont typeface="Arial" pitchFamily="34" charset="0"/>
              <a:buAutoNum type="arabicPeriod"/>
            </a:pPr>
            <a:r>
              <a:rPr lang="en-US" dirty="0" smtClean="0"/>
              <a:t>Diseconomies of (decreasing returns to) scale</a:t>
            </a:r>
          </a:p>
          <a:p>
            <a:pPr marL="514350" indent="-514350">
              <a:buFont typeface="Arial" pitchFamily="34" charset="0"/>
              <a:buAutoNum type="arabicPeriod"/>
            </a:pPr>
            <a:r>
              <a:rPr lang="en-US" dirty="0" smtClean="0"/>
              <a:t>Constant returns to scale</a:t>
            </a:r>
          </a:p>
          <a:p>
            <a:pPr marL="514350" indent="-514350">
              <a:buFont typeface="Arial" pitchFamily="34" charset="0"/>
              <a:buAutoNum type="arabicPeriod"/>
            </a:pPr>
            <a:r>
              <a:rPr lang="en-US" smtClean="0"/>
              <a:t>A downward sloping </a:t>
            </a:r>
            <a:r>
              <a:rPr lang="en-US" dirty="0" smtClean="0"/>
              <a:t>long run ATC curve</a:t>
            </a:r>
            <a:endParaRPr lang="en-US"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40537" y="1066800"/>
            <a:ext cx="2438400" cy="4139595"/>
          </a:xfrm>
          <a:prstGeom prst="rect">
            <a:avLst/>
          </a:prstGeom>
          <a:noFill/>
        </p:spPr>
        <p:txBody>
          <a:bodyPr wrap="square" rtlCol="0">
            <a:spAutoFit/>
          </a:bodyPr>
          <a:lstStyle/>
          <a:p>
            <a:pPr lvl="1">
              <a:buFont typeface="Arial" pitchFamily="34" charset="0"/>
              <a:buChar char="•"/>
            </a:pPr>
            <a:r>
              <a:rPr lang="en-US" sz="3500" dirty="0" smtClean="0"/>
              <a:t> TC</a:t>
            </a:r>
          </a:p>
          <a:p>
            <a:pPr lvl="1">
              <a:buFont typeface="Arial" pitchFamily="34" charset="0"/>
              <a:buChar char="•"/>
            </a:pPr>
            <a:r>
              <a:rPr lang="en-US" sz="3500" dirty="0" smtClean="0"/>
              <a:t> TVC</a:t>
            </a:r>
          </a:p>
          <a:p>
            <a:pPr lvl="1">
              <a:buFont typeface="Arial" pitchFamily="34" charset="0"/>
              <a:buChar char="•"/>
            </a:pPr>
            <a:r>
              <a:rPr lang="en-US" sz="3500" dirty="0" smtClean="0"/>
              <a:t> TFC</a:t>
            </a:r>
          </a:p>
          <a:p>
            <a:pPr lvl="1">
              <a:buFont typeface="Arial" pitchFamily="34" charset="0"/>
              <a:buChar char="•"/>
            </a:pPr>
            <a:r>
              <a:rPr lang="en-US" sz="3500" dirty="0" smtClean="0"/>
              <a:t> ATC</a:t>
            </a:r>
          </a:p>
          <a:p>
            <a:pPr lvl="1">
              <a:buFont typeface="Arial" pitchFamily="34" charset="0"/>
              <a:buChar char="•"/>
            </a:pPr>
            <a:r>
              <a:rPr lang="en-US" sz="3500" dirty="0" smtClean="0"/>
              <a:t> AVC</a:t>
            </a:r>
          </a:p>
          <a:p>
            <a:pPr lvl="1">
              <a:buFont typeface="Arial" pitchFamily="34" charset="0"/>
              <a:buChar char="•"/>
            </a:pPr>
            <a:r>
              <a:rPr lang="en-US" sz="3500" dirty="0" smtClean="0"/>
              <a:t> AFC</a:t>
            </a:r>
          </a:p>
          <a:p>
            <a:pPr lvl="1">
              <a:buFont typeface="Arial" pitchFamily="34" charset="0"/>
              <a:buChar char="•"/>
            </a:pPr>
            <a:r>
              <a:rPr lang="en-US" sz="3500" dirty="0" smtClean="0"/>
              <a:t> and MC</a:t>
            </a:r>
          </a:p>
          <a:p>
            <a:endParaRPr lang="en-US" dirty="0"/>
          </a:p>
        </p:txBody>
      </p:sp>
      <p:sp>
        <p:nvSpPr>
          <p:cNvPr id="8" name="TextBox 7"/>
          <p:cNvSpPr txBox="1"/>
          <p:nvPr/>
        </p:nvSpPr>
        <p:spPr>
          <a:xfrm>
            <a:off x="3810000" y="1066800"/>
            <a:ext cx="5056594" cy="3323987"/>
          </a:xfrm>
          <a:prstGeom prst="rect">
            <a:avLst/>
          </a:prstGeom>
          <a:noFill/>
        </p:spPr>
        <p:txBody>
          <a:bodyPr wrap="square" rtlCol="0">
            <a:spAutoFit/>
          </a:bodyPr>
          <a:lstStyle/>
          <a:p>
            <a:r>
              <a:rPr lang="en-US" sz="3500" b="1" dirty="0" smtClean="0"/>
              <a:t>Be able to:</a:t>
            </a:r>
          </a:p>
          <a:p>
            <a:pPr lvl="1">
              <a:buFont typeface="Arial" pitchFamily="34" charset="0"/>
              <a:buChar char="•"/>
            </a:pPr>
            <a:r>
              <a:rPr lang="en-US" sz="3500" dirty="0" smtClean="0"/>
              <a:t> Calculate</a:t>
            </a:r>
          </a:p>
          <a:p>
            <a:pPr lvl="1">
              <a:buFont typeface="Arial" pitchFamily="34" charset="0"/>
              <a:buChar char="•"/>
            </a:pPr>
            <a:r>
              <a:rPr lang="en-US" sz="3500" dirty="0"/>
              <a:t> </a:t>
            </a:r>
            <a:r>
              <a:rPr lang="en-US" sz="3500" dirty="0" smtClean="0"/>
              <a:t>Define </a:t>
            </a:r>
          </a:p>
          <a:p>
            <a:pPr lvl="1">
              <a:buFont typeface="Arial" pitchFamily="34" charset="0"/>
              <a:buChar char="•"/>
            </a:pPr>
            <a:r>
              <a:rPr lang="en-US" sz="3500" dirty="0" smtClean="0"/>
              <a:t> </a:t>
            </a:r>
            <a:r>
              <a:rPr lang="en-US" sz="3500" dirty="0"/>
              <a:t>Draw </a:t>
            </a:r>
            <a:endParaRPr lang="en-US" sz="3500" dirty="0" smtClean="0"/>
          </a:p>
          <a:p>
            <a:pPr lvl="1">
              <a:buFont typeface="Arial" pitchFamily="34" charset="0"/>
              <a:buChar char="•"/>
            </a:pPr>
            <a:r>
              <a:rPr lang="en-US" sz="3500" dirty="0" smtClean="0"/>
              <a:t> Describe graph shapes</a:t>
            </a:r>
          </a:p>
          <a:p>
            <a:pPr lvl="1">
              <a:buFont typeface="Arial" pitchFamily="34" charset="0"/>
              <a:buChar char="•"/>
            </a:pPr>
            <a:r>
              <a:rPr lang="en-US" sz="3500" dirty="0" smtClean="0"/>
              <a:t> Give Examples</a:t>
            </a:r>
          </a:p>
        </p:txBody>
      </p:sp>
      <p:sp>
        <p:nvSpPr>
          <p:cNvPr id="9" name="Title 1"/>
          <p:cNvSpPr>
            <a:spLocks noGrp="1"/>
          </p:cNvSpPr>
          <p:nvPr>
            <p:ph type="ctrTitle"/>
          </p:nvPr>
        </p:nvSpPr>
        <p:spPr>
          <a:xfrm>
            <a:off x="762000" y="6019800"/>
            <a:ext cx="7772400" cy="685799"/>
          </a:xfrm>
          <a:ln w="38100">
            <a:solidFill>
              <a:srgbClr val="00B0F0"/>
            </a:solidFill>
          </a:ln>
        </p:spPr>
        <p:txBody>
          <a:bodyPr>
            <a:normAutofit fontScale="90000"/>
          </a:bodyPr>
          <a:lstStyle/>
          <a:p>
            <a:r>
              <a:rPr lang="en-US" b="1" dirty="0" smtClean="0"/>
              <a:t>7b Review - Short Run Cost Curves</a:t>
            </a:r>
            <a:endParaRPr lang="en-US" b="1" dirty="0"/>
          </a:p>
        </p:txBody>
      </p:sp>
      <p:sp>
        <p:nvSpPr>
          <p:cNvPr id="2" name="TextBox 1"/>
          <p:cNvSpPr txBox="1"/>
          <p:nvPr/>
        </p:nvSpPr>
        <p:spPr>
          <a:xfrm>
            <a:off x="2133600" y="228599"/>
            <a:ext cx="4419600" cy="646331"/>
          </a:xfrm>
          <a:prstGeom prst="rect">
            <a:avLst/>
          </a:prstGeom>
          <a:noFill/>
        </p:spPr>
        <p:txBody>
          <a:bodyPr wrap="square" rtlCol="0">
            <a:spAutoFit/>
          </a:bodyPr>
          <a:lstStyle/>
          <a:p>
            <a:r>
              <a:rPr lang="en-US" sz="3600" b="1" u="sng" dirty="0" smtClean="0"/>
              <a:t>Short Run Cost Curves</a:t>
            </a:r>
            <a:endParaRPr lang="en-US" sz="3600" b="1" u="sng" dirty="0"/>
          </a:p>
        </p:txBody>
      </p:sp>
    </p:spTree>
    <p:custDataLst>
      <p:tags r:id="rId1"/>
    </p:custDataLst>
    <p:extLst>
      <p:ext uri="{BB962C8B-B14F-4D97-AF65-F5344CB8AC3E}">
        <p14:creationId xmlns:p14="http://schemas.microsoft.com/office/powerpoint/2010/main" val="29751824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858000" cy="2316162"/>
          </a:xfrm>
        </p:spPr>
        <p:txBody>
          <a:bodyPr>
            <a:normAutofit fontScale="90000"/>
          </a:bodyPr>
          <a:lstStyle/>
          <a:p>
            <a:pPr algn="l"/>
            <a:r>
              <a:rPr lang="en-US" b="1" dirty="0" smtClean="0">
                <a:solidFill>
                  <a:srgbClr val="0070C0"/>
                </a:solidFill>
              </a:rPr>
              <a:t>6. If output increases from 10 to 15 when a firm doubles all of its inputs then this firm has:</a:t>
            </a:r>
            <a:endParaRPr lang="en-US" b="1" dirty="0">
              <a:solidFill>
                <a:srgbClr val="0070C0"/>
              </a:solidFill>
            </a:endParaRPr>
          </a:p>
        </p:txBody>
      </p:sp>
      <p:sp>
        <p:nvSpPr>
          <p:cNvPr id="5" name="CorShape1"/>
          <p:cNvSpPr/>
          <p:nvPr>
            <p:custDataLst>
              <p:tags r:id="rId2"/>
            </p:custDataLst>
          </p:nvPr>
        </p:nvSpPr>
        <p:spPr>
          <a:xfrm rot="10800000">
            <a:off x="172720" y="316653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w="25400" cap="flat" cmpd="sng" algn="ctr">
            <a:noFill/>
            <a:prstDash val="solid"/>
          </a:ln>
          <a:effectLst>
            <a:prstShdw prst="shdw14" dist="35921" dir="2700000">
              <a:scrgbClr r="0" g="0" b="0">
                <a:alpha val="50000"/>
              </a:scrgbClr>
            </a:prstShdw>
          </a:effectLst>
          <a:extLst>
            <a:ext uri="{91240B29-F687-4F45-9708-019B960494DF}">
              <a14:hiddenLine xmlns:a14="http://schemas.microsoft.com/office/drawing/2010/main" w="25400" cap="flat" cmpd="sng" algn="ctr">
                <a:solidFill>
                  <a:srgbClr val="00000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2514600"/>
            <a:ext cx="8382000" cy="3611563"/>
          </a:xfrm>
        </p:spPr>
        <p:txBody>
          <a:bodyPr>
            <a:noAutofit/>
          </a:bodyPr>
          <a:lstStyle/>
          <a:p>
            <a:pPr marL="514350" indent="-514350">
              <a:buFont typeface="Arial" pitchFamily="34" charset="0"/>
              <a:buAutoNum type="arabicPeriod"/>
            </a:pPr>
            <a:r>
              <a:rPr lang="en-US" dirty="0" smtClean="0"/>
              <a:t>Economies of (increasing returns to) scale</a:t>
            </a:r>
          </a:p>
          <a:p>
            <a:pPr marL="514350" indent="-514350">
              <a:buFont typeface="Arial" pitchFamily="34" charset="0"/>
              <a:buAutoNum type="arabicPeriod"/>
            </a:pPr>
            <a:r>
              <a:rPr lang="en-US" dirty="0" smtClean="0"/>
              <a:t>Diseconomies of (decreasing returns to) scale</a:t>
            </a:r>
          </a:p>
          <a:p>
            <a:pPr marL="514350" indent="-514350">
              <a:buFont typeface="Arial" pitchFamily="34" charset="0"/>
              <a:buAutoNum type="arabicPeriod"/>
            </a:pPr>
            <a:r>
              <a:rPr lang="en-US" dirty="0" smtClean="0"/>
              <a:t>Constant returns to scale</a:t>
            </a:r>
          </a:p>
          <a:p>
            <a:pPr marL="514350" indent="-514350">
              <a:buFont typeface="Arial" pitchFamily="34" charset="0"/>
              <a:buAutoNum type="arabicPeriod"/>
            </a:pPr>
            <a:r>
              <a:rPr lang="en-US" smtClean="0"/>
              <a:t>A downward sloping </a:t>
            </a:r>
            <a:r>
              <a:rPr lang="en-US" dirty="0" smtClean="0"/>
              <a:t>long run ATC curve</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0"/>
            <a:ext cx="2819400" cy="2895600"/>
          </a:xfrm>
        </p:spPr>
        <p:txBody>
          <a:bodyPr>
            <a:normAutofit/>
          </a:bodyPr>
          <a:lstStyle/>
          <a:p>
            <a:pPr algn="l"/>
            <a:r>
              <a:rPr lang="en-US" sz="3600" b="1" dirty="0" smtClean="0"/>
              <a:t>7. Minimum efficient scale occurs at:</a:t>
            </a:r>
            <a:endParaRPr lang="en-US" sz="3600" b="1" dirty="0"/>
          </a:p>
        </p:txBody>
      </p:sp>
      <p:sp>
        <p:nvSpPr>
          <p:cNvPr id="3" name="TPAnswers"/>
          <p:cNvSpPr>
            <a:spLocks noGrp="1"/>
          </p:cNvSpPr>
          <p:nvPr>
            <p:ph type="body" idx="1"/>
            <p:custDataLst>
              <p:tags r:id="rId2"/>
            </p:custDataLst>
          </p:nvPr>
        </p:nvSpPr>
        <p:spPr>
          <a:xfrm>
            <a:off x="457200" y="2895600"/>
            <a:ext cx="4191000" cy="3230563"/>
          </a:xfrm>
        </p:spPr>
        <p:txBody>
          <a:bodyPr>
            <a:normAutofit/>
          </a:bodyPr>
          <a:lstStyle/>
          <a:p>
            <a:pPr marL="514350" indent="-514350">
              <a:buFont typeface="Arial" pitchFamily="34" charset="0"/>
              <a:buAutoNum type="arabicPeriod"/>
            </a:pPr>
            <a:r>
              <a:rPr lang="en-US" dirty="0" smtClean="0"/>
              <a:t>Q1</a:t>
            </a:r>
          </a:p>
          <a:p>
            <a:pPr marL="514350" indent="-514350">
              <a:buFont typeface="Arial" pitchFamily="34" charset="0"/>
              <a:buAutoNum type="arabicPeriod"/>
            </a:pPr>
            <a:r>
              <a:rPr lang="en-US" dirty="0" smtClean="0"/>
              <a:t>Q2</a:t>
            </a:r>
          </a:p>
          <a:p>
            <a:pPr marL="514350" indent="-514350">
              <a:buFont typeface="Arial" pitchFamily="34" charset="0"/>
              <a:buAutoNum type="arabicPeriod"/>
            </a:pPr>
            <a:r>
              <a:rPr lang="en-US" dirty="0" smtClean="0"/>
              <a:t>Q3</a:t>
            </a:r>
          </a:p>
          <a:p>
            <a:pPr marL="514350" indent="-514350">
              <a:buFont typeface="Arial" pitchFamily="34" charset="0"/>
              <a:buAutoNum type="arabicPeriod"/>
            </a:pPr>
            <a:r>
              <a:rPr lang="en-US" dirty="0" smtClean="0"/>
              <a:t>Can’t tell</a:t>
            </a:r>
            <a:endParaRPr lang="en-US" dirty="0"/>
          </a:p>
        </p:txBody>
      </p:sp>
      <p:pic>
        <p:nvPicPr>
          <p:cNvPr id="7" name="Picture 6" descr="mccmineffscale.gif"/>
          <p:cNvPicPr>
            <a:picLocks noChangeAspect="1"/>
          </p:cNvPicPr>
          <p:nvPr/>
        </p:nvPicPr>
        <p:blipFill>
          <a:blip r:embed="rId4" cstate="print"/>
          <a:stretch>
            <a:fillRect/>
          </a:stretch>
        </p:blipFill>
        <p:spPr>
          <a:xfrm>
            <a:off x="2714625" y="533400"/>
            <a:ext cx="6429375" cy="2676525"/>
          </a:xfrm>
          <a:prstGeom prst="rect">
            <a:avLst/>
          </a:prstGeom>
        </p:spPr>
      </p:pic>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0"/>
            <a:ext cx="2819400" cy="2895600"/>
          </a:xfrm>
        </p:spPr>
        <p:txBody>
          <a:bodyPr>
            <a:normAutofit/>
          </a:bodyPr>
          <a:lstStyle/>
          <a:p>
            <a:pPr algn="l"/>
            <a:r>
              <a:rPr lang="en-US" sz="3600" b="1" dirty="0" smtClean="0">
                <a:solidFill>
                  <a:srgbClr val="0070C0"/>
                </a:solidFill>
              </a:rPr>
              <a:t>7. Minimum efficient scale occurs at:</a:t>
            </a:r>
            <a:endParaRPr lang="en-US" sz="3600" b="1" dirty="0">
              <a:solidFill>
                <a:srgbClr val="0070C0"/>
              </a:solidFill>
            </a:endParaRPr>
          </a:p>
        </p:txBody>
      </p:sp>
      <p:sp>
        <p:nvSpPr>
          <p:cNvPr id="3" name="TPAnswers"/>
          <p:cNvSpPr>
            <a:spLocks noGrp="1"/>
          </p:cNvSpPr>
          <p:nvPr>
            <p:ph type="body" idx="1"/>
            <p:custDataLst>
              <p:tags r:id="rId2"/>
            </p:custDataLst>
          </p:nvPr>
        </p:nvSpPr>
        <p:spPr>
          <a:xfrm>
            <a:off x="457200" y="2895600"/>
            <a:ext cx="4191000" cy="3230563"/>
          </a:xfrm>
        </p:spPr>
        <p:txBody>
          <a:bodyPr>
            <a:normAutofit/>
          </a:bodyPr>
          <a:lstStyle/>
          <a:p>
            <a:pPr marL="514350" indent="-514350">
              <a:buFont typeface="Arial" pitchFamily="34" charset="0"/>
              <a:buAutoNum type="arabicPeriod"/>
            </a:pPr>
            <a:r>
              <a:rPr lang="en-US" dirty="0" smtClean="0"/>
              <a:t>Q1</a:t>
            </a:r>
          </a:p>
          <a:p>
            <a:pPr marL="514350" indent="-514350">
              <a:buFont typeface="Arial" pitchFamily="34" charset="0"/>
              <a:buAutoNum type="arabicPeriod"/>
            </a:pPr>
            <a:r>
              <a:rPr lang="en-US" dirty="0" smtClean="0"/>
              <a:t>Q2</a:t>
            </a:r>
          </a:p>
          <a:p>
            <a:pPr marL="514350" indent="-514350">
              <a:buFont typeface="Arial" pitchFamily="34" charset="0"/>
              <a:buAutoNum type="arabicPeriod"/>
            </a:pPr>
            <a:r>
              <a:rPr lang="en-US" dirty="0" smtClean="0"/>
              <a:t>Q3</a:t>
            </a:r>
          </a:p>
          <a:p>
            <a:pPr marL="514350" indent="-514350">
              <a:buFont typeface="Arial" pitchFamily="34" charset="0"/>
              <a:buAutoNum type="arabicPeriod"/>
            </a:pPr>
            <a:r>
              <a:rPr lang="en-US" dirty="0" smtClean="0"/>
              <a:t>Can’t tell</a:t>
            </a:r>
            <a:endParaRPr lang="en-US" dirty="0"/>
          </a:p>
        </p:txBody>
      </p:sp>
      <p:pic>
        <p:nvPicPr>
          <p:cNvPr id="7" name="Picture 6" descr="mccmineffscale.gif"/>
          <p:cNvPicPr>
            <a:picLocks noChangeAspect="1"/>
          </p:cNvPicPr>
          <p:nvPr/>
        </p:nvPicPr>
        <p:blipFill>
          <a:blip r:embed="rId5" cstate="print"/>
          <a:stretch>
            <a:fillRect/>
          </a:stretch>
        </p:blipFill>
        <p:spPr>
          <a:xfrm>
            <a:off x="2714625" y="533400"/>
            <a:ext cx="6429375" cy="2676525"/>
          </a:xfrm>
          <a:prstGeom prst="rect">
            <a:avLst/>
          </a:prstGeom>
        </p:spPr>
      </p:pic>
      <p:sp>
        <p:nvSpPr>
          <p:cNvPr id="8" name="CorShape1"/>
          <p:cNvSpPr/>
          <p:nvPr>
            <p:custDataLst>
              <p:tags r:id="rId3"/>
            </p:custDataLst>
          </p:nvPr>
        </p:nvSpPr>
        <p:spPr>
          <a:xfrm rot="10800000">
            <a:off x="172720" y="305985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838200"/>
            <a:ext cx="8610600" cy="5715000"/>
          </a:xfrm>
        </p:spPr>
        <p:txBody>
          <a:bodyPr>
            <a:normAutofit/>
          </a:bodyPr>
          <a:lstStyle/>
          <a:p>
            <a:pPr algn="l"/>
            <a:r>
              <a:rPr lang="en-US" sz="4400" b="1" dirty="0" smtClean="0">
                <a:solidFill>
                  <a:schemeClr val="tx1"/>
                </a:solidFill>
              </a:rPr>
              <a:t>Do YP 48</a:t>
            </a:r>
          </a:p>
          <a:p>
            <a:pPr algn="l"/>
            <a:endParaRPr lang="en-US" sz="3600" dirty="0" smtClean="0">
              <a:solidFill>
                <a:schemeClr val="tx1"/>
              </a:solidFill>
            </a:endParaRPr>
          </a:p>
        </p:txBody>
      </p:sp>
      <p:sp>
        <p:nvSpPr>
          <p:cNvPr id="5" name="Title 1"/>
          <p:cNvSpPr>
            <a:spLocks noGrp="1"/>
          </p:cNvSpPr>
          <p:nvPr>
            <p:ph type="ctrTitle"/>
          </p:nvPr>
        </p:nvSpPr>
        <p:spPr>
          <a:xfrm>
            <a:off x="609600" y="76200"/>
            <a:ext cx="7772400" cy="685799"/>
          </a:xfrm>
          <a:ln w="38100">
            <a:solidFill>
              <a:srgbClr val="00B0F0"/>
            </a:solidFill>
          </a:ln>
        </p:spPr>
        <p:txBody>
          <a:bodyPr>
            <a:normAutofit fontScale="90000"/>
          </a:bodyPr>
          <a:lstStyle/>
          <a:p>
            <a:r>
              <a:rPr lang="en-US" b="1" dirty="0" smtClean="0"/>
              <a:t>7c – Long Run Costs</a:t>
            </a:r>
            <a:endParaRPr lang="en-US" b="1" dirty="0"/>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3657600" y="893064"/>
            <a:ext cx="4129088" cy="5505450"/>
          </a:xfrm>
          <a:prstGeom prst="rect">
            <a:avLst/>
          </a:prstGeom>
          <a:noFill/>
          <a:ln>
            <a:noFill/>
          </a:ln>
        </p:spPr>
      </p:pic>
    </p:spTree>
    <p:custDataLst>
      <p:tags r:id="rId1"/>
    </p:custDataLst>
    <p:extLst>
      <p:ext uri="{BB962C8B-B14F-4D97-AF65-F5344CB8AC3E}">
        <p14:creationId xmlns:p14="http://schemas.microsoft.com/office/powerpoint/2010/main" val="384289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685800" y="2514600"/>
            <a:ext cx="8229600" cy="2057400"/>
          </a:xfrm>
        </p:spPr>
        <p:txBody>
          <a:bodyPr>
            <a:normAutofit/>
          </a:bodyPr>
          <a:lstStyle/>
          <a:p>
            <a:pPr algn="l"/>
            <a:r>
              <a:rPr lang="en-US" b="1" dirty="0" smtClean="0"/>
              <a:t>8. Which represents an industry with small and large firms?</a:t>
            </a:r>
            <a:endParaRPr lang="en-US" b="1" dirty="0"/>
          </a:p>
        </p:txBody>
      </p:sp>
      <p:pic>
        <p:nvPicPr>
          <p:cNvPr id="5" name="Picture 4" descr="7cstructure.jpg"/>
          <p:cNvPicPr>
            <a:picLocks noChangeAspect="1"/>
          </p:cNvPicPr>
          <p:nvPr/>
        </p:nvPicPr>
        <p:blipFill>
          <a:blip r:embed="rId4" cstate="print"/>
          <a:stretch>
            <a:fillRect/>
          </a:stretch>
        </p:blipFill>
        <p:spPr>
          <a:xfrm>
            <a:off x="762000" y="381000"/>
            <a:ext cx="7912916" cy="2514600"/>
          </a:xfrm>
          <a:prstGeom prst="rect">
            <a:avLst/>
          </a:prstGeom>
        </p:spPr>
      </p:pic>
      <p:sp>
        <p:nvSpPr>
          <p:cNvPr id="3" name="TPAnswers"/>
          <p:cNvSpPr>
            <a:spLocks noGrp="1"/>
          </p:cNvSpPr>
          <p:nvPr>
            <p:ph type="body" idx="1"/>
            <p:custDataLst>
              <p:tags r:id="rId2"/>
            </p:custDataLst>
          </p:nvPr>
        </p:nvSpPr>
        <p:spPr>
          <a:xfrm>
            <a:off x="457200" y="4724400"/>
            <a:ext cx="8382000" cy="1401763"/>
          </a:xfrm>
        </p:spPr>
        <p:txBody>
          <a:bodyPr>
            <a:normAutofit fontScale="92500" lnSpcReduction="20000"/>
          </a:bodyPr>
          <a:lstStyle/>
          <a:p>
            <a:pPr marL="514350" indent="-514350">
              <a:buFont typeface="Arial" pitchFamily="34" charset="0"/>
              <a:buAutoNum type="arabicPeriod"/>
            </a:pPr>
            <a:r>
              <a:rPr lang="en-US" dirty="0" smtClean="0"/>
              <a:t>A</a:t>
            </a:r>
          </a:p>
          <a:p>
            <a:pPr marL="514350" indent="-514350">
              <a:buFont typeface="Arial" pitchFamily="34" charset="0"/>
              <a:buAutoNum type="arabicPeriod"/>
            </a:pPr>
            <a:r>
              <a:rPr lang="en-US" dirty="0" smtClean="0"/>
              <a:t>B</a:t>
            </a:r>
          </a:p>
          <a:p>
            <a:pPr marL="514350" indent="-514350">
              <a:buFont typeface="Arial" pitchFamily="34" charset="0"/>
              <a:buAutoNum type="arabicPeriod"/>
            </a:pPr>
            <a:r>
              <a:rPr lang="en-US" dirty="0" smtClean="0"/>
              <a:t>C</a:t>
            </a:r>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685800" y="2514600"/>
            <a:ext cx="8229600" cy="2057400"/>
          </a:xfrm>
        </p:spPr>
        <p:txBody>
          <a:bodyPr>
            <a:normAutofit/>
          </a:bodyPr>
          <a:lstStyle/>
          <a:p>
            <a:pPr algn="l"/>
            <a:r>
              <a:rPr lang="en-US" b="1" dirty="0" smtClean="0">
                <a:solidFill>
                  <a:srgbClr val="0070C0"/>
                </a:solidFill>
              </a:rPr>
              <a:t>8. Which represents an industry with small and large firms?</a:t>
            </a:r>
            <a:endParaRPr lang="en-US" b="1" dirty="0">
              <a:solidFill>
                <a:srgbClr val="0070C0"/>
              </a:solidFill>
            </a:endParaRPr>
          </a:p>
        </p:txBody>
      </p:sp>
      <p:pic>
        <p:nvPicPr>
          <p:cNvPr id="5" name="Picture 4" descr="7cstructure.jpg"/>
          <p:cNvPicPr>
            <a:picLocks noChangeAspect="1"/>
          </p:cNvPicPr>
          <p:nvPr/>
        </p:nvPicPr>
        <p:blipFill>
          <a:blip r:embed="rId5" cstate="print"/>
          <a:stretch>
            <a:fillRect/>
          </a:stretch>
        </p:blipFill>
        <p:spPr>
          <a:xfrm>
            <a:off x="762000" y="381000"/>
            <a:ext cx="7912916" cy="2514600"/>
          </a:xfrm>
          <a:prstGeom prst="rect">
            <a:avLst/>
          </a:prstGeom>
        </p:spPr>
      </p:pic>
      <p:sp>
        <p:nvSpPr>
          <p:cNvPr id="7" name="CorShape1"/>
          <p:cNvSpPr/>
          <p:nvPr>
            <p:custDataLst>
              <p:tags r:id="rId2"/>
            </p:custDataLst>
          </p:nvPr>
        </p:nvSpPr>
        <p:spPr>
          <a:xfrm rot="10800000">
            <a:off x="233679" y="5686213"/>
            <a:ext cx="279400" cy="2794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4724400"/>
            <a:ext cx="8382000" cy="1401763"/>
          </a:xfrm>
        </p:spPr>
        <p:txBody>
          <a:bodyPr>
            <a:normAutofit fontScale="92500" lnSpcReduction="20000"/>
          </a:bodyPr>
          <a:lstStyle/>
          <a:p>
            <a:pPr marL="514350" indent="-514350">
              <a:buFont typeface="Arial" pitchFamily="34" charset="0"/>
              <a:buAutoNum type="arabicPeriod"/>
            </a:pPr>
            <a:r>
              <a:rPr lang="en-US" dirty="0" smtClean="0"/>
              <a:t>A</a:t>
            </a:r>
          </a:p>
          <a:p>
            <a:pPr marL="514350" indent="-514350">
              <a:buFont typeface="Arial" pitchFamily="34" charset="0"/>
              <a:buAutoNum type="arabicPeriod"/>
            </a:pPr>
            <a:r>
              <a:rPr lang="en-US" dirty="0" smtClean="0"/>
              <a:t>B</a:t>
            </a:r>
          </a:p>
          <a:p>
            <a:pPr marL="514350" indent="-514350">
              <a:buFont typeface="Arial" pitchFamily="34" charset="0"/>
              <a:buAutoNum type="arabicPeriod"/>
            </a:pPr>
            <a:r>
              <a:rPr lang="en-US" dirty="0" smtClean="0"/>
              <a:t>C</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2971800"/>
            <a:ext cx="8458200" cy="914400"/>
          </a:xfrm>
        </p:spPr>
        <p:txBody>
          <a:bodyPr>
            <a:normAutofit fontScale="90000"/>
          </a:bodyPr>
          <a:lstStyle/>
          <a:p>
            <a:pPr algn="l"/>
            <a:r>
              <a:rPr lang="en-US" b="1" dirty="0" smtClean="0"/>
              <a:t>9. Which represents the car industry?</a:t>
            </a:r>
            <a:endParaRPr lang="en-US" b="1" dirty="0"/>
          </a:p>
        </p:txBody>
      </p:sp>
      <p:sp>
        <p:nvSpPr>
          <p:cNvPr id="3" name="TPAnswers"/>
          <p:cNvSpPr>
            <a:spLocks noGrp="1"/>
          </p:cNvSpPr>
          <p:nvPr>
            <p:ph type="body" idx="1"/>
            <p:custDataLst>
              <p:tags r:id="rId2"/>
            </p:custDataLst>
          </p:nvPr>
        </p:nvSpPr>
        <p:spPr>
          <a:xfrm>
            <a:off x="457200" y="4114800"/>
            <a:ext cx="2438400" cy="2011363"/>
          </a:xfrm>
        </p:spPr>
        <p:txBody>
          <a:bodyPr>
            <a:normAutofit/>
          </a:bodyPr>
          <a:lstStyle/>
          <a:p>
            <a:pPr marL="514350" indent="-514350">
              <a:buFont typeface="Arial" pitchFamily="34" charset="0"/>
              <a:buAutoNum type="arabicPeriod"/>
            </a:pPr>
            <a:r>
              <a:rPr lang="en-US" dirty="0" smtClean="0"/>
              <a:t>A</a:t>
            </a:r>
          </a:p>
          <a:p>
            <a:pPr marL="514350" indent="-514350">
              <a:buFont typeface="Arial" pitchFamily="34" charset="0"/>
              <a:buAutoNum type="arabicPeriod"/>
            </a:pPr>
            <a:r>
              <a:rPr lang="en-US" dirty="0" smtClean="0"/>
              <a:t>B</a:t>
            </a:r>
          </a:p>
          <a:p>
            <a:pPr marL="514350" indent="-514350">
              <a:buFont typeface="Arial" pitchFamily="34" charset="0"/>
              <a:buAutoNum type="arabicPeriod"/>
            </a:pPr>
            <a:r>
              <a:rPr lang="en-US" dirty="0" smtClean="0"/>
              <a:t>C</a:t>
            </a:r>
          </a:p>
        </p:txBody>
      </p:sp>
      <p:pic>
        <p:nvPicPr>
          <p:cNvPr id="6" name="Picture 5" descr="7cstructure.jpg"/>
          <p:cNvPicPr>
            <a:picLocks noChangeAspect="1"/>
          </p:cNvPicPr>
          <p:nvPr/>
        </p:nvPicPr>
        <p:blipFill>
          <a:blip r:embed="rId4" cstate="print"/>
          <a:stretch>
            <a:fillRect/>
          </a:stretch>
        </p:blipFill>
        <p:spPr>
          <a:xfrm>
            <a:off x="381000" y="533400"/>
            <a:ext cx="8001000" cy="2542592"/>
          </a:xfrm>
          <a:prstGeom prst="rect">
            <a:avLst/>
          </a:prstGeom>
        </p:spPr>
      </p:pic>
    </p:spTree>
    <p:custDataLst>
      <p:tags r:id="rId1"/>
    </p:custData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228600" y="2971800"/>
            <a:ext cx="8458200" cy="914400"/>
          </a:xfrm>
        </p:spPr>
        <p:txBody>
          <a:bodyPr>
            <a:normAutofit fontScale="90000"/>
          </a:bodyPr>
          <a:lstStyle/>
          <a:p>
            <a:pPr algn="l"/>
            <a:r>
              <a:rPr lang="en-US" b="1" dirty="0" smtClean="0">
                <a:solidFill>
                  <a:srgbClr val="0070C0"/>
                </a:solidFill>
              </a:rPr>
              <a:t>9. Which represents the car industry?</a:t>
            </a:r>
            <a:endParaRPr lang="en-US" b="1" dirty="0">
              <a:solidFill>
                <a:srgbClr val="0070C0"/>
              </a:solidFill>
            </a:endParaRPr>
          </a:p>
        </p:txBody>
      </p:sp>
      <p:sp>
        <p:nvSpPr>
          <p:cNvPr id="3" name="TPAnswers"/>
          <p:cNvSpPr>
            <a:spLocks noGrp="1"/>
          </p:cNvSpPr>
          <p:nvPr>
            <p:ph type="body" idx="1"/>
            <p:custDataLst>
              <p:tags r:id="rId2"/>
            </p:custDataLst>
          </p:nvPr>
        </p:nvSpPr>
        <p:spPr>
          <a:xfrm>
            <a:off x="457200" y="4114800"/>
            <a:ext cx="2438400" cy="2011363"/>
          </a:xfrm>
        </p:spPr>
        <p:txBody>
          <a:bodyPr>
            <a:normAutofit/>
          </a:bodyPr>
          <a:lstStyle/>
          <a:p>
            <a:pPr marL="514350" indent="-514350">
              <a:buFont typeface="Arial" pitchFamily="34" charset="0"/>
              <a:buAutoNum type="arabicPeriod"/>
            </a:pPr>
            <a:r>
              <a:rPr lang="en-US" dirty="0" smtClean="0"/>
              <a:t>A</a:t>
            </a:r>
          </a:p>
          <a:p>
            <a:pPr marL="514350" indent="-514350">
              <a:buFont typeface="Arial" pitchFamily="34" charset="0"/>
              <a:buAutoNum type="arabicPeriod"/>
            </a:pPr>
            <a:r>
              <a:rPr lang="en-US" dirty="0" smtClean="0"/>
              <a:t>B</a:t>
            </a:r>
          </a:p>
          <a:p>
            <a:pPr marL="514350" indent="-514350">
              <a:buFont typeface="Arial" pitchFamily="34" charset="0"/>
              <a:buAutoNum type="arabicPeriod"/>
            </a:pPr>
            <a:r>
              <a:rPr lang="en-US" dirty="0" smtClean="0"/>
              <a:t>C</a:t>
            </a:r>
          </a:p>
        </p:txBody>
      </p:sp>
      <p:pic>
        <p:nvPicPr>
          <p:cNvPr id="6" name="Picture 5" descr="7cstructure.jpg"/>
          <p:cNvPicPr>
            <a:picLocks noChangeAspect="1"/>
          </p:cNvPicPr>
          <p:nvPr/>
        </p:nvPicPr>
        <p:blipFill>
          <a:blip r:embed="rId5" cstate="print"/>
          <a:stretch>
            <a:fillRect/>
          </a:stretch>
        </p:blipFill>
        <p:spPr>
          <a:xfrm>
            <a:off x="381000" y="533400"/>
            <a:ext cx="8001000" cy="2542592"/>
          </a:xfrm>
          <a:prstGeom prst="rect">
            <a:avLst/>
          </a:prstGeom>
        </p:spPr>
      </p:pic>
      <p:sp>
        <p:nvSpPr>
          <p:cNvPr id="7" name="CorShape1"/>
          <p:cNvSpPr/>
          <p:nvPr>
            <p:custDataLst>
              <p:tags r:id="rId3"/>
            </p:custDataLst>
          </p:nvPr>
        </p:nvSpPr>
        <p:spPr>
          <a:xfrm rot="10800000">
            <a:off x="172720" y="4279053"/>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096000" cy="2011362"/>
          </a:xfrm>
        </p:spPr>
        <p:txBody>
          <a:bodyPr>
            <a:normAutofit fontScale="90000"/>
          </a:bodyPr>
          <a:lstStyle/>
          <a:p>
            <a:pPr algn="l"/>
            <a:r>
              <a:rPr lang="en-US" b="1" dirty="0" smtClean="0"/>
              <a:t>10. To maximize profits, firms will produce the quantity where:</a:t>
            </a:r>
            <a:endParaRPr lang="en-US" b="1" dirty="0"/>
          </a:p>
        </p:txBody>
      </p:sp>
      <p:sp>
        <p:nvSpPr>
          <p:cNvPr id="3" name="TPAnswers"/>
          <p:cNvSpPr>
            <a:spLocks noGrp="1"/>
          </p:cNvSpPr>
          <p:nvPr>
            <p:ph type="body" idx="1"/>
            <p:custDataLst>
              <p:tags r:id="rId2"/>
            </p:custDataLst>
          </p:nvPr>
        </p:nvSpPr>
        <p:spPr>
          <a:xfrm>
            <a:off x="457200" y="2895600"/>
            <a:ext cx="8305800" cy="3230563"/>
          </a:xfrm>
        </p:spPr>
        <p:txBody>
          <a:bodyPr>
            <a:normAutofit/>
          </a:bodyPr>
          <a:lstStyle/>
          <a:p>
            <a:pPr marL="514350" indent="-514350">
              <a:buFont typeface="Arial" pitchFamily="34" charset="0"/>
              <a:buAutoNum type="arabicPeriod"/>
            </a:pPr>
            <a:r>
              <a:rPr lang="en-US" dirty="0" smtClean="0"/>
              <a:t>MSB=MSC</a:t>
            </a:r>
          </a:p>
          <a:p>
            <a:pPr marL="514350" indent="-514350">
              <a:buFont typeface="Arial" pitchFamily="34" charset="0"/>
              <a:buAutoNum type="arabicPeriod"/>
            </a:pPr>
            <a:r>
              <a:rPr lang="en-US" dirty="0" smtClean="0"/>
              <a:t>LR-ATC is at a minimum</a:t>
            </a:r>
          </a:p>
          <a:p>
            <a:pPr marL="514350" indent="-514350">
              <a:buFont typeface="Arial" pitchFamily="34" charset="0"/>
              <a:buAutoNum type="arabicPeriod"/>
            </a:pPr>
            <a:r>
              <a:rPr lang="en-US" dirty="0" smtClean="0"/>
              <a:t>TR is at a maximum</a:t>
            </a:r>
          </a:p>
          <a:p>
            <a:pPr marL="514350" indent="-514350">
              <a:buFont typeface="Arial" pitchFamily="34" charset="0"/>
              <a:buAutoNum type="arabicPeriod"/>
            </a:pPr>
            <a:r>
              <a:rPr lang="en-US" dirty="0" smtClean="0"/>
              <a:t>MR = MC</a:t>
            </a:r>
            <a:endParaRPr lang="en-US" dirty="0"/>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6096000" cy="2011362"/>
          </a:xfrm>
        </p:spPr>
        <p:txBody>
          <a:bodyPr>
            <a:normAutofit fontScale="90000"/>
          </a:bodyPr>
          <a:lstStyle/>
          <a:p>
            <a:pPr algn="l"/>
            <a:r>
              <a:rPr lang="en-US" b="1" dirty="0" smtClean="0">
                <a:solidFill>
                  <a:srgbClr val="0070C0"/>
                </a:solidFill>
              </a:rPr>
              <a:t>10. To maximize profits, firms will produce the quantity where:</a:t>
            </a:r>
            <a:endParaRPr lang="en-US" b="1" dirty="0">
              <a:solidFill>
                <a:srgbClr val="0070C0"/>
              </a:solidFill>
            </a:endParaRPr>
          </a:p>
        </p:txBody>
      </p:sp>
      <p:sp>
        <p:nvSpPr>
          <p:cNvPr id="6" name="CorShape1"/>
          <p:cNvSpPr/>
          <p:nvPr>
            <p:custDataLst>
              <p:tags r:id="rId2"/>
            </p:custDataLst>
          </p:nvPr>
        </p:nvSpPr>
        <p:spPr>
          <a:xfrm rot="10800000">
            <a:off x="172720" y="4717965"/>
            <a:ext cx="355600" cy="355600"/>
          </a:xfrm>
          <a:custGeom>
            <a:avLst/>
            <a:gdLst/>
            <a:ahLst/>
            <a:cxnLst/>
            <a:rect l="0" t="0" r="0" b="0"/>
            <a:pathLst>
              <a:path w="1524001" h="1752601">
                <a:moveTo>
                  <a:pt x="1295400" y="1066800"/>
                </a:moveTo>
                <a:lnTo>
                  <a:pt x="1524000" y="533400"/>
                </a:lnTo>
                <a:lnTo>
                  <a:pt x="914400" y="0"/>
                </a:lnTo>
                <a:lnTo>
                  <a:pt x="0" y="1447800"/>
                </a:lnTo>
                <a:lnTo>
                  <a:pt x="0" y="1752600"/>
                </a:lnTo>
                <a:lnTo>
                  <a:pt x="990600" y="533400"/>
                </a:lnTo>
                <a:close/>
              </a:path>
            </a:pathLst>
          </a:custGeom>
          <a:solidFill>
            <a:srgbClr val="00C800"/>
          </a:solidFill>
          <a:ln>
            <a:noFill/>
          </a:ln>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PAnswers"/>
          <p:cNvSpPr>
            <a:spLocks noGrp="1"/>
          </p:cNvSpPr>
          <p:nvPr>
            <p:ph type="body" idx="1"/>
            <p:custDataLst>
              <p:tags r:id="rId3"/>
            </p:custDataLst>
          </p:nvPr>
        </p:nvSpPr>
        <p:spPr>
          <a:xfrm>
            <a:off x="457200" y="2895600"/>
            <a:ext cx="8305800" cy="3230563"/>
          </a:xfrm>
        </p:spPr>
        <p:txBody>
          <a:bodyPr>
            <a:normAutofit/>
          </a:bodyPr>
          <a:lstStyle/>
          <a:p>
            <a:pPr marL="514350" indent="-514350">
              <a:buFont typeface="Arial" pitchFamily="34" charset="0"/>
              <a:buAutoNum type="arabicPeriod"/>
            </a:pPr>
            <a:r>
              <a:rPr lang="en-US" dirty="0" smtClean="0"/>
              <a:t>MSB=MSC</a:t>
            </a:r>
          </a:p>
          <a:p>
            <a:pPr marL="514350" indent="-514350">
              <a:buFont typeface="Arial" pitchFamily="34" charset="0"/>
              <a:buAutoNum type="arabicPeriod"/>
            </a:pPr>
            <a:r>
              <a:rPr lang="en-US" dirty="0" smtClean="0"/>
              <a:t>LR-ATC is at a minimum</a:t>
            </a:r>
          </a:p>
          <a:p>
            <a:pPr marL="514350" indent="-514350">
              <a:buFont typeface="Arial" pitchFamily="34" charset="0"/>
              <a:buAutoNum type="arabicPeriod"/>
            </a:pPr>
            <a:r>
              <a:rPr lang="en-US" dirty="0" smtClean="0"/>
              <a:t>TR is at a maximum</a:t>
            </a:r>
          </a:p>
          <a:p>
            <a:pPr marL="514350" indent="-514350">
              <a:buFont typeface="Arial" pitchFamily="34" charset="0"/>
              <a:buAutoNum type="arabicPeriod"/>
            </a:pPr>
            <a:r>
              <a:rPr lang="en-US" dirty="0" smtClean="0"/>
              <a:t>MR = MC</a:t>
            </a:r>
            <a:endParaRPr lang="en-US" dirty="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repeatDur="0" restart="never"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77368" y="76200"/>
            <a:ext cx="3352800" cy="4401205"/>
          </a:xfrm>
          <a:prstGeom prst="rect">
            <a:avLst/>
          </a:prstGeom>
          <a:noFill/>
        </p:spPr>
        <p:txBody>
          <a:bodyPr wrap="square" rtlCol="0">
            <a:spAutoFit/>
          </a:bodyPr>
          <a:lstStyle/>
          <a:p>
            <a:r>
              <a:rPr lang="en-US" sz="3500" b="1" dirty="0" smtClean="0"/>
              <a:t>Be able to find:</a:t>
            </a:r>
          </a:p>
          <a:p>
            <a:pPr lvl="1">
              <a:buFont typeface="Arial" pitchFamily="34" charset="0"/>
              <a:buChar char="•"/>
            </a:pPr>
            <a:r>
              <a:rPr lang="en-US" sz="3500" dirty="0"/>
              <a:t>TC</a:t>
            </a:r>
          </a:p>
          <a:p>
            <a:pPr lvl="1">
              <a:buFont typeface="Arial" pitchFamily="34" charset="0"/>
              <a:buChar char="•"/>
            </a:pPr>
            <a:r>
              <a:rPr lang="en-US" sz="3500" dirty="0"/>
              <a:t>TVC</a:t>
            </a:r>
          </a:p>
          <a:p>
            <a:pPr lvl="1">
              <a:buFont typeface="Arial" pitchFamily="34" charset="0"/>
              <a:buChar char="•"/>
            </a:pPr>
            <a:r>
              <a:rPr lang="en-US" sz="3500" dirty="0"/>
              <a:t>TFC</a:t>
            </a:r>
          </a:p>
          <a:p>
            <a:pPr lvl="1">
              <a:buFont typeface="Arial" pitchFamily="34" charset="0"/>
              <a:buChar char="•"/>
            </a:pPr>
            <a:r>
              <a:rPr lang="en-US" sz="3500" dirty="0"/>
              <a:t>ATC</a:t>
            </a:r>
          </a:p>
          <a:p>
            <a:pPr lvl="1">
              <a:buFont typeface="Arial" pitchFamily="34" charset="0"/>
              <a:buChar char="•"/>
            </a:pPr>
            <a:r>
              <a:rPr lang="en-US" sz="3500" dirty="0"/>
              <a:t>AVC</a:t>
            </a:r>
          </a:p>
          <a:p>
            <a:pPr lvl="1">
              <a:buFont typeface="Arial" pitchFamily="34" charset="0"/>
              <a:buChar char="•"/>
            </a:pPr>
            <a:r>
              <a:rPr lang="en-US" sz="3500" dirty="0"/>
              <a:t>AFC</a:t>
            </a:r>
          </a:p>
          <a:p>
            <a:pPr lvl="1">
              <a:buFont typeface="Arial" pitchFamily="34" charset="0"/>
              <a:buChar char="•"/>
            </a:pPr>
            <a:r>
              <a:rPr lang="en-US" sz="3500" dirty="0"/>
              <a:t>MC</a:t>
            </a:r>
          </a:p>
        </p:txBody>
      </p:sp>
      <p:sp>
        <p:nvSpPr>
          <p:cNvPr id="6" name="TextBox 5"/>
          <p:cNvSpPr txBox="1"/>
          <p:nvPr/>
        </p:nvSpPr>
        <p:spPr>
          <a:xfrm>
            <a:off x="3569208" y="76200"/>
            <a:ext cx="5334000" cy="5693866"/>
          </a:xfrm>
          <a:prstGeom prst="rect">
            <a:avLst/>
          </a:prstGeom>
          <a:noFill/>
        </p:spPr>
        <p:txBody>
          <a:bodyPr wrap="square" rtlCol="0">
            <a:spAutoFit/>
          </a:bodyPr>
          <a:lstStyle/>
          <a:p>
            <a:r>
              <a:rPr lang="en-US" sz="3500" b="1" dirty="0" smtClean="0"/>
              <a:t>On a:</a:t>
            </a:r>
          </a:p>
          <a:p>
            <a:pPr lvl="1">
              <a:buFont typeface="Arial" pitchFamily="34" charset="0"/>
              <a:buChar char="•"/>
            </a:pPr>
            <a:r>
              <a:rPr lang="en-US" sz="3500" dirty="0" smtClean="0"/>
              <a:t>Table of data (YP 35, 45)</a:t>
            </a:r>
            <a:endParaRPr lang="en-US" sz="3500" dirty="0"/>
          </a:p>
          <a:p>
            <a:pPr lvl="1">
              <a:buFont typeface="Arial" pitchFamily="34" charset="0"/>
              <a:buChar char="•"/>
            </a:pPr>
            <a:r>
              <a:rPr lang="en-US" sz="3500" dirty="0" smtClean="0"/>
              <a:t>Graph with numbers </a:t>
            </a:r>
            <a:br>
              <a:rPr lang="en-US" sz="3500" dirty="0" smtClean="0"/>
            </a:br>
            <a:r>
              <a:rPr lang="en-US" sz="3500" dirty="0" smtClean="0"/>
              <a:t>(YP 38-39)</a:t>
            </a:r>
            <a:endParaRPr lang="en-US" sz="3500" dirty="0"/>
          </a:p>
          <a:p>
            <a:pPr lvl="1">
              <a:buFont typeface="Arial" pitchFamily="34" charset="0"/>
              <a:buChar char="•"/>
            </a:pPr>
            <a:r>
              <a:rPr lang="en-US" sz="3500" dirty="0" smtClean="0"/>
              <a:t>Graph with letters using geometry (YP 44)</a:t>
            </a:r>
          </a:p>
          <a:p>
            <a:endParaRPr lang="en-US" sz="3500" dirty="0" smtClean="0"/>
          </a:p>
          <a:p>
            <a:r>
              <a:rPr lang="en-US" sz="3500" b="1" dirty="0" smtClean="0"/>
              <a:t>Do:</a:t>
            </a:r>
          </a:p>
          <a:p>
            <a:pPr marL="457200" indent="-457200">
              <a:buFontTx/>
              <a:buChar char="-"/>
            </a:pPr>
            <a:r>
              <a:rPr lang="en-US" sz="2800" b="1" dirty="0" smtClean="0"/>
              <a:t>7b Yellow Pages</a:t>
            </a:r>
          </a:p>
          <a:p>
            <a:pPr marL="457200" indent="-457200">
              <a:buFontTx/>
              <a:buChar char="-"/>
            </a:pPr>
            <a:r>
              <a:rPr lang="en-US" sz="2800" b="1" dirty="0" smtClean="0"/>
              <a:t>7b Web Quiz</a:t>
            </a:r>
          </a:p>
          <a:p>
            <a:pPr marL="457200" indent="-457200">
              <a:buFontTx/>
              <a:buChar char="-"/>
            </a:pPr>
            <a:r>
              <a:rPr lang="en-US" sz="2800" b="1" dirty="0" smtClean="0"/>
              <a:t>7b Clicker quiz</a:t>
            </a:r>
            <a:endParaRPr lang="en-US" sz="2800" b="1" dirty="0"/>
          </a:p>
        </p:txBody>
      </p:sp>
      <p:sp>
        <p:nvSpPr>
          <p:cNvPr id="7" name="Title 1"/>
          <p:cNvSpPr txBox="1">
            <a:spLocks/>
          </p:cNvSpPr>
          <p:nvPr/>
        </p:nvSpPr>
        <p:spPr>
          <a:xfrm>
            <a:off x="685800" y="5867400"/>
            <a:ext cx="7772400" cy="685799"/>
          </a:xfrm>
          <a:prstGeom prst="rect">
            <a:avLst/>
          </a:prstGeom>
          <a:ln w="38100">
            <a:solidFill>
              <a:srgbClr val="00B0F0"/>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7b Review - Short Run Cost Curves</a:t>
            </a:r>
            <a:endParaRPr lang="en-US" b="1" dirty="0"/>
          </a:p>
        </p:txBody>
      </p:sp>
    </p:spTree>
    <p:custDataLst>
      <p:tags r:id="rId1"/>
    </p:custDataLst>
    <p:extLst>
      <p:ext uri="{BB962C8B-B14F-4D97-AF65-F5344CB8AC3E}">
        <p14:creationId xmlns:p14="http://schemas.microsoft.com/office/powerpoint/2010/main" val="10816624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76200"/>
            <a:ext cx="8610600" cy="6477000"/>
          </a:xfrm>
        </p:spPr>
        <p:txBody>
          <a:bodyPr>
            <a:normAutofit/>
          </a:bodyPr>
          <a:lstStyle/>
          <a:p>
            <a:pPr algn="l"/>
            <a:r>
              <a:rPr lang="en-US" sz="4400" b="1" dirty="0" smtClean="0">
                <a:solidFill>
                  <a:schemeClr val="tx1"/>
                </a:solidFill>
              </a:rPr>
              <a:t>To </a:t>
            </a:r>
            <a:r>
              <a:rPr lang="en-US" sz="4400" b="1" u="sng" dirty="0" smtClean="0">
                <a:solidFill>
                  <a:schemeClr val="tx1"/>
                </a:solidFill>
              </a:rPr>
              <a:t>maximize profits</a:t>
            </a:r>
            <a:r>
              <a:rPr lang="en-US" sz="4400" b="1" dirty="0" smtClean="0">
                <a:solidFill>
                  <a:schemeClr val="tx1"/>
                </a:solidFill>
              </a:rPr>
              <a:t> businesses will produce the quantity where:</a:t>
            </a:r>
          </a:p>
          <a:p>
            <a:r>
              <a:rPr lang="en-US" sz="9600" b="1" dirty="0" smtClean="0">
                <a:solidFill>
                  <a:srgbClr val="FF0000"/>
                </a:solidFill>
              </a:rPr>
              <a:t>MR = MC</a:t>
            </a:r>
          </a:p>
          <a:p>
            <a:pPr algn="l"/>
            <a:r>
              <a:rPr lang="en-US" sz="4400" b="1" dirty="0" smtClean="0">
                <a:solidFill>
                  <a:schemeClr val="tx1"/>
                </a:solidFill>
              </a:rPr>
              <a:t>This means they will produce: </a:t>
            </a:r>
          </a:p>
          <a:p>
            <a:pPr marL="1028700" lvl="1" indent="-571500" algn="l">
              <a:buFont typeface="Arial" pitchFamily="34" charset="0"/>
              <a:buChar char="•"/>
            </a:pPr>
            <a:r>
              <a:rPr lang="en-US" sz="4000" b="1" u="sng" dirty="0" smtClean="0">
                <a:solidFill>
                  <a:schemeClr val="tx1"/>
                </a:solidFill>
              </a:rPr>
              <a:t>All</a:t>
            </a:r>
            <a:r>
              <a:rPr lang="en-US" sz="4000" b="1" dirty="0" smtClean="0">
                <a:solidFill>
                  <a:schemeClr val="tx1"/>
                </a:solidFill>
              </a:rPr>
              <a:t> where MR &gt; MC</a:t>
            </a:r>
          </a:p>
          <a:p>
            <a:pPr marL="1028700" lvl="1" indent="-571500" algn="l">
              <a:buFont typeface="Arial" pitchFamily="34" charset="0"/>
              <a:buChar char="•"/>
            </a:pPr>
            <a:r>
              <a:rPr lang="en-US" sz="4000" b="1" dirty="0" smtClean="0">
                <a:solidFill>
                  <a:schemeClr val="tx1"/>
                </a:solidFill>
              </a:rPr>
              <a:t>Up to where MR = MC</a:t>
            </a:r>
          </a:p>
          <a:p>
            <a:pPr algn="l"/>
            <a:endParaRPr lang="en-US" sz="3600" dirty="0" smtClean="0">
              <a:solidFill>
                <a:schemeClr val="tx1"/>
              </a:solidFill>
            </a:endParaRPr>
          </a:p>
        </p:txBody>
      </p:sp>
    </p:spTree>
    <p:custDataLst>
      <p:tags r:id="rId1"/>
    </p:custDataLst>
    <p:extLst>
      <p:ext uri="{BB962C8B-B14F-4D97-AF65-F5344CB8AC3E}">
        <p14:creationId xmlns:p14="http://schemas.microsoft.com/office/powerpoint/2010/main" val="1254359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7baveragecosts.gif"/>
          <p:cNvPicPr>
            <a:picLocks noGrp="1" noChangeAspect="1"/>
          </p:cNvPicPr>
          <p:nvPr>
            <p:ph sz="half" idx="2"/>
          </p:nvPr>
        </p:nvPicPr>
        <p:blipFill>
          <a:blip r:embed="rId3" cstate="print"/>
          <a:stretch>
            <a:fillRect/>
          </a:stretch>
        </p:blipFill>
        <p:spPr>
          <a:xfrm>
            <a:off x="4448868" y="609600"/>
            <a:ext cx="4558145" cy="3505200"/>
          </a:xfrm>
        </p:spPr>
      </p:pic>
      <p:pic>
        <p:nvPicPr>
          <p:cNvPr id="8" name="Content Placeholder 7" descr="7btotalcostslg.gif"/>
          <p:cNvPicPr>
            <a:picLocks noGrp="1" noChangeAspect="1"/>
          </p:cNvPicPr>
          <p:nvPr>
            <p:ph sz="half" idx="1"/>
          </p:nvPr>
        </p:nvPicPr>
        <p:blipFill>
          <a:blip r:embed="rId4" cstate="print"/>
          <a:stretch>
            <a:fillRect/>
          </a:stretch>
        </p:blipFill>
        <p:spPr>
          <a:xfrm>
            <a:off x="304800" y="533400"/>
            <a:ext cx="4038600" cy="3604342"/>
          </a:xfrm>
        </p:spPr>
      </p:pic>
      <p:sp>
        <p:nvSpPr>
          <p:cNvPr id="5" name="TextBox 4"/>
          <p:cNvSpPr txBox="1"/>
          <p:nvPr/>
        </p:nvSpPr>
        <p:spPr>
          <a:xfrm>
            <a:off x="762000" y="4572000"/>
            <a:ext cx="8245014" cy="954107"/>
          </a:xfrm>
          <a:prstGeom prst="rect">
            <a:avLst/>
          </a:prstGeom>
          <a:noFill/>
        </p:spPr>
        <p:txBody>
          <a:bodyPr wrap="none" rtlCol="0">
            <a:spAutoFit/>
          </a:bodyPr>
          <a:lstStyle/>
          <a:p>
            <a:r>
              <a:rPr lang="en-US" sz="2800" dirty="0" smtClean="0"/>
              <a:t>   Total Cost Curves                         Average Cost Curves </a:t>
            </a:r>
          </a:p>
          <a:p>
            <a:r>
              <a:rPr lang="en-US" sz="2800" dirty="0"/>
              <a:t> </a:t>
            </a:r>
            <a:r>
              <a:rPr lang="en-US" sz="2800" dirty="0" smtClean="0"/>
              <a:t>                                                                    and MC</a:t>
            </a:r>
            <a:endParaRPr lang="en-US" sz="2800" dirty="0"/>
          </a:p>
        </p:txBody>
      </p:sp>
      <p:sp>
        <p:nvSpPr>
          <p:cNvPr id="9" name="Title 1"/>
          <p:cNvSpPr txBox="1">
            <a:spLocks/>
          </p:cNvSpPr>
          <p:nvPr/>
        </p:nvSpPr>
        <p:spPr>
          <a:xfrm>
            <a:off x="762000" y="6019800"/>
            <a:ext cx="7772400" cy="685799"/>
          </a:xfrm>
          <a:prstGeom prst="rect">
            <a:avLst/>
          </a:prstGeom>
          <a:ln w="38100">
            <a:solidFill>
              <a:srgbClr val="00B0F0"/>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smtClean="0"/>
              <a:t>7b Review - Short Run Cost Curves</a:t>
            </a:r>
            <a:endParaRPr lang="en-US" b="1" dirty="0"/>
          </a:p>
        </p:txBody>
      </p:sp>
    </p:spTree>
    <p:custDataLst>
      <p:tags r:id="rId1"/>
    </p:custDataLst>
    <p:extLst>
      <p:ext uri="{BB962C8B-B14F-4D97-AF65-F5344CB8AC3E}">
        <p14:creationId xmlns:p14="http://schemas.microsoft.com/office/powerpoint/2010/main" val="2014259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4942703"/>
          </a:xfrm>
          <a:prstGeom prst="rect">
            <a:avLst/>
          </a:prstGeom>
        </p:spPr>
      </p:pic>
      <p:sp>
        <p:nvSpPr>
          <p:cNvPr id="5" name="TextBox 4"/>
          <p:cNvSpPr txBox="1"/>
          <p:nvPr/>
        </p:nvSpPr>
        <p:spPr>
          <a:xfrm>
            <a:off x="381000" y="5017591"/>
            <a:ext cx="8077200" cy="1200329"/>
          </a:xfrm>
          <a:prstGeom prst="rect">
            <a:avLst/>
          </a:prstGeom>
          <a:noFill/>
        </p:spPr>
        <p:txBody>
          <a:bodyPr wrap="square" rtlCol="0">
            <a:spAutoFit/>
          </a:bodyPr>
          <a:lstStyle/>
          <a:p>
            <a:r>
              <a:rPr lang="en-US" sz="2400" b="1" dirty="0" smtClean="0"/>
              <a:t>The profit max. Q is where MR = MC, therefore the rent </a:t>
            </a:r>
            <a:r>
              <a:rPr lang="en-US" sz="2400" b="1" dirty="0"/>
              <a:t>paid is irrelevant to the question "should we produce more</a:t>
            </a:r>
            <a:r>
              <a:rPr lang="en-US" sz="2400" b="1" dirty="0" smtClean="0"/>
              <a:t>?“. Higher </a:t>
            </a:r>
            <a:r>
              <a:rPr lang="en-US" sz="2400" b="1" dirty="0"/>
              <a:t>rent does not change the MC</a:t>
            </a:r>
            <a:r>
              <a:rPr lang="en-US" sz="2400" b="1" dirty="0" smtClean="0"/>
              <a:t>.      “Ignore fixed costs”.</a:t>
            </a:r>
            <a:endParaRPr lang="en-US" sz="2400" dirty="0"/>
          </a:p>
        </p:txBody>
      </p:sp>
      <p:sp>
        <p:nvSpPr>
          <p:cNvPr id="6" name="Title 1"/>
          <p:cNvSpPr txBox="1">
            <a:spLocks/>
          </p:cNvSpPr>
          <p:nvPr/>
        </p:nvSpPr>
        <p:spPr>
          <a:xfrm>
            <a:off x="762000" y="6362698"/>
            <a:ext cx="7772400" cy="419101"/>
          </a:xfrm>
          <a:prstGeom prst="rect">
            <a:avLst/>
          </a:prstGeom>
          <a:ln w="38100">
            <a:solidFill>
              <a:srgbClr val="00B0F0"/>
            </a:solidFill>
          </a:ln>
        </p:spPr>
        <p:txBody>
          <a:bodyPr>
            <a:normAutofit fontScale="8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t>7b Review - Short Run Cost Curves</a:t>
            </a:r>
            <a:endParaRPr lang="en-US" sz="3200" b="1" dirty="0"/>
          </a:p>
        </p:txBody>
      </p:sp>
    </p:spTree>
    <p:custDataLst>
      <p:tags r:id="rId1"/>
    </p:custDataLst>
    <p:extLst>
      <p:ext uri="{BB962C8B-B14F-4D97-AF65-F5344CB8AC3E}">
        <p14:creationId xmlns:p14="http://schemas.microsoft.com/office/powerpoint/2010/main" val="25678952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838200"/>
            <a:ext cx="8610600" cy="5715000"/>
          </a:xfrm>
        </p:spPr>
        <p:txBody>
          <a:bodyPr>
            <a:normAutofit fontScale="92500" lnSpcReduction="10000"/>
          </a:bodyPr>
          <a:lstStyle/>
          <a:p>
            <a:pPr algn="l"/>
            <a:r>
              <a:rPr lang="en-US" b="1" dirty="0" smtClean="0">
                <a:solidFill>
                  <a:schemeClr val="tx1"/>
                </a:solidFill>
              </a:rPr>
              <a:t>Outcomes / What you should know:</a:t>
            </a:r>
          </a:p>
          <a:p>
            <a:pPr marL="457200" indent="-457200" algn="l">
              <a:buFont typeface="Arial" panose="020B0604020202020204" pitchFamily="34" charset="0"/>
              <a:buChar char="•"/>
            </a:pPr>
            <a:r>
              <a:rPr lang="en-US" dirty="0" smtClean="0">
                <a:solidFill>
                  <a:schemeClr val="tx1"/>
                </a:solidFill>
              </a:rPr>
              <a:t>Explain </a:t>
            </a:r>
            <a:r>
              <a:rPr lang="en-US" dirty="0">
                <a:solidFill>
                  <a:schemeClr val="tx1"/>
                </a:solidFill>
              </a:rPr>
              <a:t>the difference between short run and long run costs</a:t>
            </a:r>
          </a:p>
          <a:p>
            <a:pPr marL="457200" indent="-457200" algn="l">
              <a:buFont typeface="Arial" panose="020B0604020202020204" pitchFamily="34" charset="0"/>
              <a:buChar char="•"/>
            </a:pPr>
            <a:r>
              <a:rPr lang="en-US" dirty="0">
                <a:solidFill>
                  <a:schemeClr val="tx1"/>
                </a:solidFill>
              </a:rPr>
              <a:t>State why the long run average cost is expected to be U shaped</a:t>
            </a:r>
          </a:p>
          <a:p>
            <a:pPr marL="457200" indent="-457200" algn="l">
              <a:buFont typeface="Arial" panose="020B0604020202020204" pitchFamily="34" charset="0"/>
              <a:buChar char="•"/>
            </a:pPr>
            <a:r>
              <a:rPr lang="en-US" dirty="0">
                <a:solidFill>
                  <a:schemeClr val="tx1"/>
                </a:solidFill>
              </a:rPr>
              <a:t>List and explain the causes of economies and diseconomies of scale</a:t>
            </a:r>
          </a:p>
          <a:p>
            <a:pPr marL="457200" indent="-457200" algn="l">
              <a:buFont typeface="Arial" panose="020B0604020202020204" pitchFamily="34" charset="0"/>
              <a:buChar char="•"/>
            </a:pPr>
            <a:r>
              <a:rPr lang="en-US" dirty="0">
                <a:solidFill>
                  <a:schemeClr val="tx1"/>
                </a:solidFill>
              </a:rPr>
              <a:t>Indicate the relationship between economies of scale and number of firms in an industry and their sizes</a:t>
            </a:r>
          </a:p>
          <a:p>
            <a:pPr marL="457200" indent="-457200" algn="l">
              <a:buFont typeface="Arial" panose="020B0604020202020204" pitchFamily="34" charset="0"/>
              <a:buChar char="•"/>
            </a:pPr>
            <a:r>
              <a:rPr lang="en-US" dirty="0">
                <a:solidFill>
                  <a:schemeClr val="tx1"/>
                </a:solidFill>
              </a:rPr>
              <a:t>Why are there many hardware stores in Illinois but only two automobile production plants?</a:t>
            </a:r>
          </a:p>
          <a:p>
            <a:pPr algn="l"/>
            <a:endParaRPr lang="en-US" sz="3600" dirty="0" smtClean="0">
              <a:solidFill>
                <a:schemeClr val="tx1"/>
              </a:solidFill>
            </a:endParaRPr>
          </a:p>
        </p:txBody>
      </p:sp>
      <p:sp>
        <p:nvSpPr>
          <p:cNvPr id="5" name="Title 1"/>
          <p:cNvSpPr>
            <a:spLocks noGrp="1"/>
          </p:cNvSpPr>
          <p:nvPr>
            <p:ph type="ctrTitle"/>
          </p:nvPr>
        </p:nvSpPr>
        <p:spPr>
          <a:xfrm>
            <a:off x="609600" y="76200"/>
            <a:ext cx="7772400" cy="685799"/>
          </a:xfrm>
          <a:ln w="38100">
            <a:solidFill>
              <a:srgbClr val="00B0F0"/>
            </a:solidFill>
          </a:ln>
        </p:spPr>
        <p:txBody>
          <a:bodyPr>
            <a:normAutofit fontScale="90000"/>
          </a:bodyPr>
          <a:lstStyle/>
          <a:p>
            <a:r>
              <a:rPr lang="en-US" b="1" dirty="0" smtClean="0"/>
              <a:t>7c – Long Run Costs</a:t>
            </a:r>
            <a:endParaRPr lang="en-US" b="1" dirty="0"/>
          </a:p>
        </p:txBody>
      </p:sp>
    </p:spTree>
    <p:custDataLst>
      <p:tags r:id="rId1"/>
    </p:custDataLst>
    <p:extLst>
      <p:ext uri="{BB962C8B-B14F-4D97-AF65-F5344CB8AC3E}">
        <p14:creationId xmlns:p14="http://schemas.microsoft.com/office/powerpoint/2010/main" val="2716419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pPr algn="l"/>
            <a:r>
              <a:rPr lang="en-US" b="1" dirty="0" smtClean="0"/>
              <a:t>Key Terms</a:t>
            </a:r>
            <a:endParaRPr lang="en-US" b="1" dirty="0"/>
          </a:p>
        </p:txBody>
      </p:sp>
      <p:sp>
        <p:nvSpPr>
          <p:cNvPr id="3" name="Content Placeholder 2"/>
          <p:cNvSpPr>
            <a:spLocks noGrp="1"/>
          </p:cNvSpPr>
          <p:nvPr>
            <p:ph idx="1"/>
          </p:nvPr>
        </p:nvSpPr>
        <p:spPr>
          <a:xfrm>
            <a:off x="762000" y="838200"/>
            <a:ext cx="7010400" cy="3810000"/>
          </a:xfrm>
        </p:spPr>
        <p:txBody>
          <a:bodyPr/>
          <a:lstStyle/>
          <a:p>
            <a:pPr marL="0" indent="0">
              <a:buNone/>
            </a:pPr>
            <a:r>
              <a:rPr lang="en-US" dirty="0" smtClean="0"/>
              <a:t>short </a:t>
            </a:r>
            <a:r>
              <a:rPr lang="en-US" dirty="0"/>
              <a:t>run, </a:t>
            </a:r>
            <a:r>
              <a:rPr lang="en-US" dirty="0" smtClean="0"/>
              <a:t/>
            </a:r>
            <a:br>
              <a:rPr lang="en-US" dirty="0" smtClean="0"/>
            </a:br>
            <a:r>
              <a:rPr lang="en-US" dirty="0" smtClean="0"/>
              <a:t>long </a:t>
            </a:r>
            <a:r>
              <a:rPr lang="en-US" dirty="0"/>
              <a:t>run, </a:t>
            </a:r>
            <a:r>
              <a:rPr lang="en-US" dirty="0" smtClean="0"/>
              <a:t/>
            </a:r>
            <a:br>
              <a:rPr lang="en-US" dirty="0" smtClean="0"/>
            </a:br>
            <a:r>
              <a:rPr lang="en-US" dirty="0" smtClean="0"/>
              <a:t>economies </a:t>
            </a:r>
            <a:r>
              <a:rPr lang="en-US" dirty="0"/>
              <a:t>of scale, </a:t>
            </a:r>
            <a:r>
              <a:rPr lang="en-US" dirty="0" smtClean="0"/>
              <a:t/>
            </a:r>
            <a:br>
              <a:rPr lang="en-US" dirty="0" smtClean="0"/>
            </a:br>
            <a:r>
              <a:rPr lang="en-US" dirty="0" smtClean="0"/>
              <a:t>diseconomies </a:t>
            </a:r>
            <a:r>
              <a:rPr lang="en-US" dirty="0"/>
              <a:t>of scale, </a:t>
            </a:r>
            <a:r>
              <a:rPr lang="en-US" dirty="0" smtClean="0"/>
              <a:t/>
            </a:r>
            <a:br>
              <a:rPr lang="en-US" dirty="0" smtClean="0"/>
            </a:br>
            <a:r>
              <a:rPr lang="en-US" dirty="0" smtClean="0"/>
              <a:t>constant </a:t>
            </a:r>
            <a:r>
              <a:rPr lang="en-US" dirty="0"/>
              <a:t>returns to scale, </a:t>
            </a:r>
            <a:r>
              <a:rPr lang="en-US" dirty="0" smtClean="0"/>
              <a:t/>
            </a:r>
            <a:br>
              <a:rPr lang="en-US" dirty="0" smtClean="0"/>
            </a:br>
            <a:r>
              <a:rPr lang="en-US" dirty="0" smtClean="0"/>
              <a:t>minimum </a:t>
            </a:r>
            <a:r>
              <a:rPr lang="en-US" dirty="0"/>
              <a:t>efficient scale, </a:t>
            </a:r>
            <a:r>
              <a:rPr lang="en-US" dirty="0" smtClean="0"/>
              <a:t/>
            </a:r>
            <a:br>
              <a:rPr lang="en-US" dirty="0" smtClean="0"/>
            </a:br>
            <a:r>
              <a:rPr lang="en-US" dirty="0" smtClean="0"/>
              <a:t>natural </a:t>
            </a:r>
            <a:r>
              <a:rPr lang="en-US" dirty="0"/>
              <a:t>monopoly</a:t>
            </a:r>
          </a:p>
        </p:txBody>
      </p:sp>
      <p:sp>
        <p:nvSpPr>
          <p:cNvPr id="4" name="Title 1"/>
          <p:cNvSpPr txBox="1">
            <a:spLocks/>
          </p:cNvSpPr>
          <p:nvPr/>
        </p:nvSpPr>
        <p:spPr>
          <a:xfrm>
            <a:off x="685800" y="5943600"/>
            <a:ext cx="7772400" cy="685799"/>
          </a:xfrm>
          <a:prstGeom prst="rect">
            <a:avLst/>
          </a:prstGeom>
          <a:ln w="38100">
            <a:solidFill>
              <a:srgbClr val="00B0F0"/>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smtClean="0"/>
              <a:t>7c – Long Run Costs</a:t>
            </a:r>
            <a:endParaRPr lang="en-US" b="1" dirty="0"/>
          </a:p>
        </p:txBody>
      </p:sp>
    </p:spTree>
    <p:custDataLst>
      <p:tags r:id="rId1"/>
    </p:custDataLst>
    <p:extLst>
      <p:ext uri="{BB962C8B-B14F-4D97-AF65-F5344CB8AC3E}">
        <p14:creationId xmlns:p14="http://schemas.microsoft.com/office/powerpoint/2010/main" val="1792618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pPr algn="l"/>
            <a:r>
              <a:rPr lang="en-US" b="1" dirty="0" smtClean="0"/>
              <a:t>Introduction</a:t>
            </a:r>
            <a:endParaRPr lang="en-US" b="1" dirty="0"/>
          </a:p>
        </p:txBody>
      </p:sp>
      <p:sp>
        <p:nvSpPr>
          <p:cNvPr id="3" name="Content Placeholder 2"/>
          <p:cNvSpPr>
            <a:spLocks noGrp="1"/>
          </p:cNvSpPr>
          <p:nvPr>
            <p:ph idx="1"/>
          </p:nvPr>
        </p:nvSpPr>
        <p:spPr>
          <a:xfrm>
            <a:off x="762000" y="838200"/>
            <a:ext cx="7010400" cy="4953000"/>
          </a:xfrm>
        </p:spPr>
        <p:txBody>
          <a:bodyPr>
            <a:normAutofit fontScale="77500" lnSpcReduction="20000"/>
          </a:bodyPr>
          <a:lstStyle/>
          <a:p>
            <a:r>
              <a:rPr lang="en-US" dirty="0"/>
              <a:t>In lesson 7b we calculated and graphed SHORT RUN costs when the size of the factory was fixed (did not change). Here we will learn how costs change in the LONG RUN. </a:t>
            </a:r>
            <a:r>
              <a:rPr lang="en-US" b="1" dirty="0"/>
              <a:t>In the long run we can change the size of the factory. Only in the long run can new firms enter an industry and only in the long run can firms leave the industry (go out of business).</a:t>
            </a:r>
            <a:r>
              <a:rPr lang="en-US" dirty="0"/>
              <a:t> Be sure that you can define "short run" and "long run".</a:t>
            </a:r>
          </a:p>
          <a:p>
            <a:r>
              <a:rPr lang="en-US" dirty="0"/>
              <a:t>As always, be sure you know why the long run ATC curve has the shape it does; For all graphs: DEFINE, DRAW, DESCRIBE the shape.</a:t>
            </a:r>
          </a:p>
          <a:p>
            <a:r>
              <a:rPr lang="en-US" dirty="0"/>
              <a:t>Note that in the next unit (unit 3) we will use long run graphs to find the </a:t>
            </a:r>
            <a:r>
              <a:rPr lang="en-US" dirty="0" err="1"/>
              <a:t>allocatively</a:t>
            </a:r>
            <a:r>
              <a:rPr lang="en-US" dirty="0"/>
              <a:t> efficient quantity and the productively efficient quantity.</a:t>
            </a:r>
          </a:p>
        </p:txBody>
      </p:sp>
      <p:sp>
        <p:nvSpPr>
          <p:cNvPr id="4" name="Title 1"/>
          <p:cNvSpPr txBox="1">
            <a:spLocks/>
          </p:cNvSpPr>
          <p:nvPr/>
        </p:nvSpPr>
        <p:spPr>
          <a:xfrm>
            <a:off x="685800" y="5943600"/>
            <a:ext cx="7772400" cy="685799"/>
          </a:xfrm>
          <a:prstGeom prst="rect">
            <a:avLst/>
          </a:prstGeom>
          <a:ln w="38100">
            <a:solidFill>
              <a:srgbClr val="00B0F0"/>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smtClean="0"/>
              <a:t>7c – Long Run Costs</a:t>
            </a:r>
            <a:endParaRPr lang="en-US" b="1" dirty="0"/>
          </a:p>
        </p:txBody>
      </p:sp>
    </p:spTree>
    <p:custDataLst>
      <p:tags r:id="rId1"/>
    </p:custDataLst>
    <p:extLst>
      <p:ext uri="{BB962C8B-B14F-4D97-AF65-F5344CB8AC3E}">
        <p14:creationId xmlns:p14="http://schemas.microsoft.com/office/powerpoint/2010/main" val="363990075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2008"/>
  <p:tag name="PPVERSION" val="12.0"/>
  <p:tag name="DELIMITERS" val="3.1"/>
  <p:tag name="SHOWBARVISIBLE" val="True"/>
  <p:tag name="USESECONDARYMONITOR" val="True"/>
  <p:tag name="BULLETTYPE" val="3"/>
  <p:tag name="ANSWERNOWSTYLE" val="-1"/>
  <p:tag name="ANSWERNOWTEXT" val="Answer Now"/>
  <p:tag name="COUNTDOWNSTYLE" val="-1"/>
  <p:tag name="RESPCOUNTERSTYLE" val="-1"/>
  <p:tag name="RESPCOUNTERFORMAT" val="0"/>
  <p:tag name="RESPTABLESTYLE" val="-1"/>
  <p:tag name="COUNTDOWNSECONDS" val="10"/>
  <p:tag name="INPUTSOURCE" val="1"/>
  <p:tag name="NUMRESPONSES" val="1"/>
  <p:tag name="ALLOWDUPLICATES" val="False"/>
  <p:tag name="BACKUPSESSIONS" val="True"/>
  <p:tag name="BACKUPMAINTENANCE" val="7"/>
  <p:tag name="CHARTVALUEFORMAT" val="0%"/>
  <p:tag name="AUTOADVANCE" val="False"/>
  <p:tag name="REVIEWONLY" val="False"/>
  <p:tag name="ROTATIONINTERVAL" val="2"/>
  <p:tag name="AUTOUPDATEALIASES" val="True"/>
  <p:tag name="STDCHART" val="1"/>
  <p:tag name="PARTICIPANTSINLEADERBOARD" val="5"/>
  <p:tag name="TEAMSINLEADERBOARD" val="5"/>
  <p:tag name="MAXRESPONDERS" val="5"/>
  <p:tag name="BUBBLENAMEVISIBLE" val="True"/>
  <p:tag name="BUBBLESIZEVISIBLE" val="True"/>
  <p:tag name="BUBBLEVALUEFORMAT" val="0.0"/>
  <p:tag name="BUBBLEGROUPING" val="3"/>
  <p:tag name="DEFAULTNUMTEAMS" val="5"/>
  <p:tag name="CUSTOMGRIDBACKCOLOR" val="-2830136"/>
  <p:tag name="CUSTOMCELLFORECOLOR" val="-16777216"/>
  <p:tag name="CUSTOMCELLBACKCOLOR1" val="-657956"/>
  <p:tag name="CUSTOMCELLBACKCOLOR2" val="-13395457"/>
  <p:tag name="CUSTOMCELLBACKCOLOR3" val="-268652"/>
  <p:tag name="CUSTOMCELLBACKCOLOR4" val="-8355712"/>
  <p:tag name="USESCHEMECOLORS" val="True"/>
  <p:tag name="DISPLAYNAME" val="True"/>
  <p:tag name="DISPLAYDEVICENUMBER" val="True"/>
  <p:tag name="DISPLAYDEVICEID" val="True"/>
  <p:tag name="GRIDOPACITY" val="90"/>
  <p:tag name="GRIDROTATIONINTERVAL" val="2"/>
  <p:tag name="AUTOSIZEGRID" val="True"/>
  <p:tag name="GRIDSIZE" val="{Width=800, Height=600}"/>
  <p:tag name="GRIDPOSITION" val="1"/>
  <p:tag name="POLLINGCYCLE" val="2"/>
  <p:tag name="CHARTCOLORS" val="0"/>
  <p:tag name="CHARTLABELS" val="0"/>
  <p:tag name="RESETCHARTS" val="True"/>
  <p:tag name="INCLUDENONRESPONDERS" val="False"/>
  <p:tag name="MULTIRESPDIVISOR" val="1"/>
  <p:tag name="PARTLISTDEFAULT" val="0"/>
  <p:tag name="INCLUDEPPT" val="True"/>
  <p:tag name="ALLOWUSERFEEDBACK" val="True"/>
  <p:tag name="INCORRECTPOINTVALUE" val="0"/>
  <p:tag name="REALTIMEBACKUP" val="False"/>
  <p:tag name="REALTIMEBACKUPPATH" val="(None)"/>
  <p:tag name="ZEROBASED" val="False"/>
  <p:tag name="AUTOADJUSTPARTRANGE" val="True"/>
  <p:tag name="CHARTSCALE" val="True"/>
  <p:tag name="ADVANCEDSETTINGSVIEW" val="False"/>
  <p:tag name="FIBDISPLAYRESULTS" val="True"/>
  <p:tag name="FIBNUMRESULTS" val="5"/>
  <p:tag name="FIBINCLUDEOTHER" val="True"/>
  <p:tag name="FIBDISPLAYKEYWORDS" val="True"/>
  <p:tag name="EXPANDSHOWBAR" val="True"/>
  <p:tag name="CORRECTPOINTVALUE" val="10"/>
  <p:tag name="POWERPOINTVERSION" val="14.0"/>
  <p:tag name="TASKPANEKEY" val="e5d1c120-1ed0-457e-a4d6-671e018a3eb9"/>
  <p:tag name="TPFULLVERSION" val="4.3.2.1178"/>
</p:tagLst>
</file>

<file path=ppt/tags/tag10.xml><?xml version="1.0" encoding="utf-8"?>
<p:tagLst xmlns:a="http://schemas.openxmlformats.org/drawingml/2006/main" xmlns:r="http://schemas.openxmlformats.org/officeDocument/2006/relationships" xmlns:p="http://schemas.openxmlformats.org/presentationml/2006/main">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SLIDEGUID" val="AA1E3F8EDF7E4BD0A01C91DE8D9840C2"/>
  <p:tag name="SLIDEID" val="AA1E3F8EDF7E4BD0A01C91DE8D9840C2"/>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1. The long which is NOT true?"/>
  <p:tag name="ANSWERSALIAS" val="All inputs are variable|smicln|There are no fixed costs|smicln|The firm can change the size of its factory|smicln|The only fixed costs are from long term leases"/>
  <p:tag name="TOTALRESPONSES" val="14"/>
  <p:tag name="RESPONSECOUNT" val="14"/>
  <p:tag name="SLICED" val="False"/>
  <p:tag name="RESPONSES" val="2;4;4;4;4;4;4;4;4;4;4;4;4;4;"/>
  <p:tag name="CHARTSTRINGSTD" val="0 1 0 13"/>
  <p:tag name="CHARTSTRINGREV" val="13 0 1 0"/>
  <p:tag name="CHARTSTRINGSTDPER" val="0 0.0714285714285714 0 0.928571428571429"/>
  <p:tag name="CHARTSTRINGREVPER" val="0.928571428571429 0 0.0714285714285714 0"/>
  <p:tag name="RESPONSESGATHERED" val="False"/>
  <p:tag name="ANONYMOUSTEMP" val="False"/>
  <p:tag name="CORRECTPOINTVALUE" val="0"/>
  <p:tag name="VALUES" val="No Value|smicln|No Value|smicln|No Value|smicln|No Value"/>
</p:tagLst>
</file>

<file path=ppt/tags/tag13.xml><?xml version="1.0" encoding="utf-8"?>
<p:tagLst xmlns:a="http://schemas.openxmlformats.org/drawingml/2006/main" xmlns:r="http://schemas.openxmlformats.org/officeDocument/2006/relationships" xmlns:p="http://schemas.openxmlformats.org/presentationml/2006/main">
  <p:tag name="ANSWERBULLETS" val="3"/>
  <p:tag name="TEXTLENGTH" val="139"/>
  <p:tag name="FONTSIZE" val="32"/>
  <p:tag name="BULLETTYPE" val="ppBulletArabicPeriod"/>
  <p:tag name="ANSWERTEXT" val="All inputs are variable&#10;There are no fixed costs&#10;The firm can change the size of its factory&#10;The only fixed costs are from long term leases"/>
  <p:tag name="OLDNUMANSWERS" val="4"/>
</p:tagLst>
</file>

<file path=ppt/tags/tag14.xml><?xml version="1.0" encoding="utf-8"?>
<p:tagLst xmlns:a="http://schemas.openxmlformats.org/drawingml/2006/main" xmlns:r="http://schemas.openxmlformats.org/officeDocument/2006/relationships" xmlns:p="http://schemas.openxmlformats.org/presentationml/2006/main">
  <p:tag name="SLIDEID" val="AA1E3F8EDF7E4BD0A01C91DE8D9840C2"/>
  <p:tag name="SLIDETYPE" val="Q"/>
  <p:tag name="DEMOGRAPHIC" val="False"/>
  <p:tag name="TEAMASSIGN" val="False"/>
  <p:tag name="SPEEDSCORING" val="False"/>
  <p:tag name="INCORRECTPOINTVALUE" val="0"/>
  <p:tag name="ZEROBASED" val="False"/>
  <p:tag name="DELIMITERS" val="3.1"/>
  <p:tag name="VALUEFORMAT" val="0%"/>
  <p:tag name="QUESTIONALIAS" val="1. The long which is NOT true?"/>
  <p:tag name="ANSWERSALIAS" val="All inputs are variable|smicln|There are no fixed costs|smicln|The firm can change the size of its factory|smicln|The only fixed costs are from long term leases"/>
  <p:tag name="TOTALRESPONSES" val="14"/>
  <p:tag name="RESPONSECOUNT" val="14"/>
  <p:tag name="SLICED" val="False"/>
  <p:tag name="RESPONSES" val="2;4;4;4;4;4;4;4;4;4;4;4;4;4;"/>
  <p:tag name="CHARTSTRINGSTD" val="0 1 0 13"/>
  <p:tag name="CHARTSTRINGREV" val="13 0 1 0"/>
  <p:tag name="CHARTSTRINGSTDPER" val="0 0.0714285714285714 0 0.928571428571429"/>
  <p:tag name="CHARTSTRINGREVPER" val="0.928571428571429 0 0.0714285714285714 0"/>
  <p:tag name="RESPONSESGATHERED" val="False"/>
  <p:tag name="ANONYMOUSTEMP" val="False"/>
  <p:tag name="SLIDEORDER" val="2"/>
  <p:tag name="SLIDEGUID" val="BCD3D55DF304417AAEFBE3DA69BA5EC2"/>
  <p:tag name="CORRECTPOINTVALUE" val="1"/>
  <p:tag name="VALUES" val="Incorrect|smicln|Incorrect|smicln|Incorrect|smicln|Correct"/>
</p:tagLst>
</file>

<file path=ppt/tags/tag15.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16.xml><?xml version="1.0" encoding="utf-8"?>
<p:tagLst xmlns:a="http://schemas.openxmlformats.org/drawingml/2006/main" xmlns:r="http://schemas.openxmlformats.org/officeDocument/2006/relationships" xmlns:p="http://schemas.openxmlformats.org/presentationml/2006/main">
  <p:tag name="ANSWERBULLETS" val="3"/>
  <p:tag name="TEXTLENGTH" val="139"/>
  <p:tag name="FONTSIZE" val="32"/>
  <p:tag name="BULLETTYPE" val="ppBulletArabicPeriod"/>
  <p:tag name="ANSWERTEXT" val="All inputs are variable&#10;There are no fixed costs&#10;The firm can change the size of its factory&#10;The only fixed costs are from long term leases"/>
  <p:tag name="OLDNUMANSWERS" val="4"/>
</p:tagLst>
</file>

<file path=ppt/tags/tag17.xml><?xml version="1.0" encoding="utf-8"?>
<p:tagLst xmlns:a="http://schemas.openxmlformats.org/drawingml/2006/main" xmlns:r="http://schemas.openxmlformats.org/officeDocument/2006/relationships" xmlns:p="http://schemas.openxmlformats.org/presentationml/2006/main">
  <p:tag name="SLIDEGUID" val="13C7D09B03074090A6E4548D54FC3BD3"/>
  <p:tag name="SLIDEID" val="13C7D09B03074090A6E4548D54FC3BD3"/>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7. Which is a long run change?"/>
  <p:tag name="ANSWERSALIAS" val="Hiring more workers|smicln|Shutting down for three weeks|smicln|Going out of business|smicln|Increasing advertising"/>
  <p:tag name="TOTALRESPONSES" val="14"/>
  <p:tag name="RESPONSECOUNT" val="14"/>
  <p:tag name="SLICED" val="False"/>
  <p:tag name="RESPONSES" val="1;3;3;3;4;1;4;3;1;1;1;3;3;2;"/>
  <p:tag name="CHARTSTRINGSTD" val="5 1 6 2"/>
  <p:tag name="CHARTSTRINGREV" val="2 6 1 5"/>
  <p:tag name="CHARTSTRINGSTDPER" val="0.357142857142857 0.0714285714285714 0.428571428571429 0.142857142857143"/>
  <p:tag name="CHARTSTRINGREVPER" val="0.142857142857143 0.428571428571429 0.0714285714285714 0.357142857142857"/>
  <p:tag name="RESPONSESGATHERED" val="False"/>
  <p:tag name="ANONYMOUSTEMP" val="False"/>
  <p:tag name="CORRECTPOINTVALUE" val="0"/>
  <p:tag name="VALUES" val="No Value|smicln|No Value|smicln|No Value|smicln|No Value"/>
</p:tagLst>
</file>

<file path=ppt/tags/tag18.xml><?xml version="1.0" encoding="utf-8"?>
<p:tagLst xmlns:a="http://schemas.openxmlformats.org/drawingml/2006/main" xmlns:r="http://schemas.openxmlformats.org/officeDocument/2006/relationships" xmlns:p="http://schemas.openxmlformats.org/presentationml/2006/main">
  <p:tag name="ANSWERBULLETS" val="3"/>
  <p:tag name="TEXTLENGTH" val="94"/>
  <p:tag name="FONTSIZE" val="32"/>
  <p:tag name="BULLETTYPE" val="ppBulletArabicPeriod"/>
  <p:tag name="ANSWERTEXT" val="Hiring more workers&#10;Shutting down for three weeks&#10;Going out of business&#10;Increasing advertising"/>
  <p:tag name="OLDNUMANSWERS" val="4"/>
</p:tagLst>
</file>

<file path=ppt/tags/tag19.xml><?xml version="1.0" encoding="utf-8"?>
<p:tagLst xmlns:a="http://schemas.openxmlformats.org/drawingml/2006/main" xmlns:r="http://schemas.openxmlformats.org/officeDocument/2006/relationships" xmlns:p="http://schemas.openxmlformats.org/presentationml/2006/main">
  <p:tag name="SLIDEID" val="13C7D09B03074090A6E4548D54FC3BD3"/>
  <p:tag name="SLIDETYPE" val="Q"/>
  <p:tag name="DEMOGRAPHIC" val="False"/>
  <p:tag name="TEAMASSIGN" val="False"/>
  <p:tag name="SPEEDSCORING" val="False"/>
  <p:tag name="INCORRECTPOINTVALUE" val="0"/>
  <p:tag name="ZEROBASED" val="False"/>
  <p:tag name="DELIMITERS" val="3.1"/>
  <p:tag name="VALUEFORMAT" val="0%"/>
  <p:tag name="QUESTIONALIAS" val="7. Which is a long run change?"/>
  <p:tag name="ANSWERSALIAS" val="Hiring more workers|smicln|Shutting down for three weeks|smicln|Going out of business|smicln|Increasing advertising"/>
  <p:tag name="TOTALRESPONSES" val="14"/>
  <p:tag name="RESPONSECOUNT" val="14"/>
  <p:tag name="SLICED" val="False"/>
  <p:tag name="RESPONSES" val="1;3;3;3;4;1;4;3;1;1;1;3;3;2;"/>
  <p:tag name="CHARTSTRINGSTD" val="5 1 6 2"/>
  <p:tag name="CHARTSTRINGREV" val="2 6 1 5"/>
  <p:tag name="CHARTSTRINGSTDPER" val="0.357142857142857 0.0714285714285714 0.428571428571429 0.142857142857143"/>
  <p:tag name="CHARTSTRINGREVPER" val="0.142857142857143 0.428571428571429 0.0714285714285714 0.357142857142857"/>
  <p:tag name="RESPONSESGATHERED" val="False"/>
  <p:tag name="ANONYMOUSTEMP" val="False"/>
  <p:tag name="SLIDEORDER" val="2"/>
  <p:tag name="SLIDEGUID" val="D76C2F6997EB467885B006E7EEA58581"/>
  <p:tag name="CORRECTPOINTVALUE" val="1"/>
  <p:tag name="VALUES" val="Incorrect|smicln|Incorrect|smicln|Correct|smicln|Incorrect"/>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ANSWERBULLETS" val="3"/>
  <p:tag name="TEXTLENGTH" val="94"/>
  <p:tag name="FONTSIZE" val="32"/>
  <p:tag name="BULLETTYPE" val="ppBulletArabicPeriod"/>
  <p:tag name="ANSWERTEXT" val="Hiring more workers&#10;Shutting down for three weeks&#10;Going out of business&#10;Increasing advertising"/>
  <p:tag name="OLDNUMANSWERS" val="4"/>
</p:tagLst>
</file>

<file path=ppt/tags/tag21.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22.xml><?xml version="1.0" encoding="utf-8"?>
<p:tagLst xmlns:a="http://schemas.openxmlformats.org/drawingml/2006/main" xmlns:r="http://schemas.openxmlformats.org/officeDocument/2006/relationships" xmlns:p="http://schemas.openxmlformats.org/presentationml/2006/main">
  <p:tag name="SLIDEGUID" val="59D7855427E848BA8597AB56B0989843"/>
  <p:tag name="SLIDEID" val="59D7855427E848BA8597AB56B0989843"/>
  <p:tag name="SLIDEORDER" val="1"/>
  <p:tag name="SLIDETYPE" val="Q"/>
  <p:tag name="DEMOGRAPHIC" val="False"/>
  <p:tag name="TEAMASSIGN" val="False"/>
  <p:tag name="SPEEDSCORING" val="False"/>
  <p:tag name="INCORRECTPOINTVALUE" val="0"/>
  <p:tag name="ZEROBASED" val="False"/>
  <p:tag name="DELIMITERS" val="3.1"/>
  <p:tag name="VALUEFORMAT" val="0%"/>
  <p:tag name="TOTALRESPONSES" val="14"/>
  <p:tag name="RESPONSECOUNT" val="14"/>
  <p:tag name="SLICED" val="False"/>
  <p:tag name="RESPONSES" val="1;1;1;1;1;1;1;1;1;1;1;1;1;1;"/>
  <p:tag name="CHARTSTRINGSTD" val="14 0 0 0"/>
  <p:tag name="CHARTSTRINGREV" val="0 0 0 14"/>
  <p:tag name="CHARTSTRINGSTDPER" val="1 0 0 0"/>
  <p:tag name="CHARTSTRINGREVPER" val="0 0 0 1"/>
  <p:tag name="RESPONSESGATHERED" val="False"/>
  <p:tag name="ANONYMOUSTEMP" val="False"/>
  <p:tag name="CORRECTPOINTVALUE" val="0"/>
  <p:tag name="QUESTIONALIAS" val="3. To produce  an output of 30 in the long run, what size factory should be used?"/>
  <p:tag name="ANSWERSALIAS" val="A|smicln|B|smicln|C|smicln|Can’t tell"/>
  <p:tag name="VALUES" val="No Value|smicln|No Value|smicln|No Value|smicln|No Value"/>
</p:tagLst>
</file>

<file path=ppt/tags/tag23.xml><?xml version="1.0" encoding="utf-8"?>
<p:tagLst xmlns:a="http://schemas.openxmlformats.org/drawingml/2006/main" xmlns:r="http://schemas.openxmlformats.org/officeDocument/2006/relationships" xmlns:p="http://schemas.openxmlformats.org/presentationml/2006/main">
  <p:tag name="ANSWERBULLETS" val="3"/>
  <p:tag name="TEXTLENGTH" val="16"/>
  <p:tag name="FONTSIZE" val="32"/>
  <p:tag name="BULLETTYPE" val="ppBulletArabicPeriod"/>
  <p:tag name="ANSWERTEXT" val="A&#10;B&#10;C&#10;Can’t tell"/>
  <p:tag name="OLDNUMANSWERS" val="4"/>
</p:tagLst>
</file>

<file path=ppt/tags/tag24.xml><?xml version="1.0" encoding="utf-8"?>
<p:tagLst xmlns:a="http://schemas.openxmlformats.org/drawingml/2006/main" xmlns:r="http://schemas.openxmlformats.org/officeDocument/2006/relationships" xmlns:p="http://schemas.openxmlformats.org/presentationml/2006/main">
  <p:tag name="SLIDEID" val="59D7855427E848BA8597AB56B0989843"/>
  <p:tag name="SLIDETYPE" val="Q"/>
  <p:tag name="DEMOGRAPHIC" val="False"/>
  <p:tag name="TEAMASSIGN" val="False"/>
  <p:tag name="SPEEDSCORING" val="False"/>
  <p:tag name="INCORRECTPOINTVALUE" val="0"/>
  <p:tag name="ZEROBASED" val="False"/>
  <p:tag name="DELIMITERS" val="3.1"/>
  <p:tag name="VALUEFORMAT" val="0%"/>
  <p:tag name="TOTALRESPONSES" val="14"/>
  <p:tag name="RESPONSECOUNT" val="14"/>
  <p:tag name="SLICED" val="False"/>
  <p:tag name="RESPONSES" val="1;1;1;1;1;1;1;1;1;1;1;1;1;1;"/>
  <p:tag name="CHARTSTRINGSTD" val="14 0 0 0"/>
  <p:tag name="CHARTSTRINGREV" val="0 0 0 14"/>
  <p:tag name="CHARTSTRINGSTDPER" val="1 0 0 0"/>
  <p:tag name="CHARTSTRINGREVPER" val="0 0 0 1"/>
  <p:tag name="RESPONSESGATHERED" val="False"/>
  <p:tag name="ANONYMOUSTEMP" val="False"/>
  <p:tag name="SLIDEORDER" val="2"/>
  <p:tag name="SLIDEGUID" val="81215BB274864677B87E1C37741945C8"/>
  <p:tag name="CORRECTPOINTVALUE" val="1"/>
  <p:tag name="QUESTIONALIAS" val="3. To produce  an output of 30 in the long run, what size factory should be used?"/>
  <p:tag name="ANSWERSALIAS" val="A|smicln|B|smicln|C|smicln|Can’t tell"/>
  <p:tag name="VALUES" val="Correct|smicln|Incorrect|smicln|Incorrect|smicln|Incorrect"/>
</p:tagLst>
</file>

<file path=ppt/tags/tag25.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26.xml><?xml version="1.0" encoding="utf-8"?>
<p:tagLst xmlns:a="http://schemas.openxmlformats.org/drawingml/2006/main" xmlns:r="http://schemas.openxmlformats.org/officeDocument/2006/relationships" xmlns:p="http://schemas.openxmlformats.org/presentationml/2006/main">
  <p:tag name="ANSWERBULLETS" val="3"/>
  <p:tag name="TEXTLENGTH" val="16"/>
  <p:tag name="FONTSIZE" val="32"/>
  <p:tag name="BULLETTYPE" val="ppBulletArabicPeriod"/>
  <p:tag name="ANSWERTEXT" val="A&#10;B&#10;C&#10;Can’t tell"/>
  <p:tag name="OLDNUMANSWERS" val="4"/>
</p:tagLst>
</file>

<file path=ppt/tags/tag27.xml><?xml version="1.0" encoding="utf-8"?>
<p:tagLst xmlns:a="http://schemas.openxmlformats.org/drawingml/2006/main" xmlns:r="http://schemas.openxmlformats.org/officeDocument/2006/relationships" xmlns:p="http://schemas.openxmlformats.org/presentationml/2006/main">
  <p:tag name="DELIMITERS" val="3.1"/>
</p:tagLst>
</file>

<file path=ppt/tags/tag28.xml><?xml version="1.0" encoding="utf-8"?>
<p:tagLst xmlns:a="http://schemas.openxmlformats.org/drawingml/2006/main" xmlns:r="http://schemas.openxmlformats.org/officeDocument/2006/relationships" xmlns:p="http://schemas.openxmlformats.org/presentationml/2006/main">
  <p:tag name="DELIMITERS" val="3.1"/>
</p:tagLst>
</file>

<file path=ppt/tags/tag29.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30.xml><?xml version="1.0" encoding="utf-8"?>
<p:tagLst xmlns:a="http://schemas.openxmlformats.org/drawingml/2006/main" xmlns:r="http://schemas.openxmlformats.org/officeDocument/2006/relationships" xmlns:p="http://schemas.openxmlformats.org/presentationml/2006/main">
  <p:tag name="DELIMITERS" val="3.1"/>
</p:tagLst>
</file>

<file path=ppt/tags/tag31.xml><?xml version="1.0" encoding="utf-8"?>
<p:tagLst xmlns:a="http://schemas.openxmlformats.org/drawingml/2006/main" xmlns:r="http://schemas.openxmlformats.org/officeDocument/2006/relationships" xmlns:p="http://schemas.openxmlformats.org/presentationml/2006/main">
  <p:tag name="SLIDEGUID" val="519BFF3EE7814C40A75E652EE23FC473"/>
  <p:tag name="SLIDEID" val="519BFF3EE7814C40A75E652EE23FC473"/>
  <p:tag name="SLIDEORDER" val="1"/>
  <p:tag name="SLIDETYPE" val="Q"/>
  <p:tag name="DEMOGRAPHIC" val="False"/>
  <p:tag name="TEAMASSIGN" val="False"/>
  <p:tag name="SPEEDSCORING" val="False"/>
  <p:tag name="INCORRECTPOINTVALUE" val="0"/>
  <p:tag name="ZEROBASED" val="False"/>
  <p:tag name="DELIMITERS" val="3.1"/>
  <p:tag name="VALUEFORMAT" val="0%"/>
  <p:tag name="TOTALRESPONSES" val="14"/>
  <p:tag name="RESPONSECOUNT" val="14"/>
  <p:tag name="SLICED" val="False"/>
  <p:tag name="RESPONSES" val="3;3;3;3;3;3;3;3;3;3;3;3;3;3;"/>
  <p:tag name="CHARTSTRINGSTD" val="0 0 14 0"/>
  <p:tag name="CHARTSTRINGREV" val="0 14 0 0"/>
  <p:tag name="CHARTSTRINGSTDPER" val="0 0 1 0"/>
  <p:tag name="CHARTSTRINGREVPER" val="0 1 0 0"/>
  <p:tag name="RESPONSESGATHERED" val="False"/>
  <p:tag name="ANONYMOUSTEMP" val="False"/>
  <p:tag name="CORRECTPOINTVALUE" val="0"/>
  <p:tag name="QUESTIONALIAS" val="4. Economies of scale occur between ______; Disecon. Of scale occur between _____. YP 50"/>
  <p:tag name="ANSWERSALIAS" val="10-30; 30-100|smicln|10-40; 40-100|smicln|10-50; 50-100|smicln|10-70; 70-100"/>
  <p:tag name="VALUES" val="No Value|smicln|No Value|smicln|No Value|smicln|No Value"/>
</p:tagLst>
</file>

<file path=ppt/tags/tag32.xml><?xml version="1.0" encoding="utf-8"?>
<p:tagLst xmlns:a="http://schemas.openxmlformats.org/drawingml/2006/main" xmlns:r="http://schemas.openxmlformats.org/officeDocument/2006/relationships" xmlns:p="http://schemas.openxmlformats.org/presentationml/2006/main">
  <p:tag name="ANSWERBULLETS" val="3"/>
  <p:tag name="TEXTLENGTH" val="55"/>
  <p:tag name="FONTSIZE" val="30"/>
  <p:tag name="BULLETTYPE" val="ppBulletArabicPeriod"/>
  <p:tag name="ANSWERTEXT" val="10-30; 40-100&#10;10-40; 80-100&#10;10-50; 60-100&#10;10-70; 80-100"/>
  <p:tag name="OLDNUMANSWERS" val="4"/>
</p:tagLst>
</file>

<file path=ppt/tags/tag33.xml><?xml version="1.0" encoding="utf-8"?>
<p:tagLst xmlns:a="http://schemas.openxmlformats.org/drawingml/2006/main" xmlns:r="http://schemas.openxmlformats.org/officeDocument/2006/relationships" xmlns:p="http://schemas.openxmlformats.org/presentationml/2006/main">
  <p:tag name="SLIDEID" val="519BFF3EE7814C40A75E652EE23FC473"/>
  <p:tag name="SLIDETYPE" val="Q"/>
  <p:tag name="DEMOGRAPHIC" val="False"/>
  <p:tag name="TEAMASSIGN" val="False"/>
  <p:tag name="SPEEDSCORING" val="False"/>
  <p:tag name="INCORRECTPOINTVALUE" val="0"/>
  <p:tag name="ZEROBASED" val="False"/>
  <p:tag name="DELIMITERS" val="3.1"/>
  <p:tag name="VALUEFORMAT" val="0%"/>
  <p:tag name="TOTALRESPONSES" val="14"/>
  <p:tag name="RESPONSECOUNT" val="14"/>
  <p:tag name="SLICED" val="False"/>
  <p:tag name="RESPONSES" val="3;3;3;3;3;3;3;3;3;3;3;3;3;3;"/>
  <p:tag name="CHARTSTRINGSTD" val="0 0 14 0"/>
  <p:tag name="CHARTSTRINGREV" val="0 14 0 0"/>
  <p:tag name="CHARTSTRINGSTDPER" val="0 0 1 0"/>
  <p:tag name="CHARTSTRINGREVPER" val="0 1 0 0"/>
  <p:tag name="RESPONSESGATHERED" val="False"/>
  <p:tag name="ANONYMOUSTEMP" val="False"/>
  <p:tag name="SLIDEORDER" val="2"/>
  <p:tag name="SLIDEGUID" val="4F2807E95ABC406F9FCC27B150F19FD1"/>
  <p:tag name="QUESTIONALIAS" val="4. Economies of scale occur between ______; Disecon. Of scale occur between _____."/>
  <p:tag name="ANSWERSALIAS" val="10-30; 30-100|smicln|10-40; 40-100|smicln|10-50; 50-100|smicln|10-70; 70-100"/>
  <p:tag name="CORRECTPOINTVALUE" val="1"/>
  <p:tag name="VALUES" val="Incorrect|smicln|Incorrect|smicln|Correct|smicln|Incorrect"/>
</p:tagLst>
</file>

<file path=ppt/tags/tag34.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35.xml><?xml version="1.0" encoding="utf-8"?>
<p:tagLst xmlns:a="http://schemas.openxmlformats.org/drawingml/2006/main" xmlns:r="http://schemas.openxmlformats.org/officeDocument/2006/relationships" xmlns:p="http://schemas.openxmlformats.org/presentationml/2006/main">
  <p:tag name="ANSWERBULLETS" val="3"/>
  <p:tag name="TEXTLENGTH" val="55"/>
  <p:tag name="FONTSIZE" val="32"/>
  <p:tag name="BULLETTYPE" val="ppBulletArabicPeriod"/>
  <p:tag name="ANSWERTEXT" val="10-30; 30-100&#10;10-40; 40-100&#10;10-50; 50-100&#10;10-70; 70-100"/>
  <p:tag name="OLDNUMANSWERS" val="4"/>
</p:tagLst>
</file>

<file path=ppt/tags/tag36.xml><?xml version="1.0" encoding="utf-8"?>
<p:tagLst xmlns:a="http://schemas.openxmlformats.org/drawingml/2006/main" xmlns:r="http://schemas.openxmlformats.org/officeDocument/2006/relationships" xmlns:p="http://schemas.openxmlformats.org/presentationml/2006/main">
  <p:tag name="DELIMITERS" val="3.1"/>
</p:tagLst>
</file>

<file path=ppt/tags/tag37.xml><?xml version="1.0" encoding="utf-8"?>
<p:tagLst xmlns:a="http://schemas.openxmlformats.org/drawingml/2006/main" xmlns:r="http://schemas.openxmlformats.org/officeDocument/2006/relationships" xmlns:p="http://schemas.openxmlformats.org/presentationml/2006/main">
  <p:tag name="DELIMITERS" val="3.1"/>
</p:tagLst>
</file>

<file path=ppt/tags/tag38.xml><?xml version="1.0" encoding="utf-8"?>
<p:tagLst xmlns:a="http://schemas.openxmlformats.org/drawingml/2006/main" xmlns:r="http://schemas.openxmlformats.org/officeDocument/2006/relationships" xmlns:p="http://schemas.openxmlformats.org/presentationml/2006/main">
  <p:tag name="DELIMITERS" val="3.1"/>
</p:tagLst>
</file>

<file path=ppt/tags/tag39.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40.xml><?xml version="1.0" encoding="utf-8"?>
<p:tagLst xmlns:a="http://schemas.openxmlformats.org/drawingml/2006/main" xmlns:r="http://schemas.openxmlformats.org/officeDocument/2006/relationships" xmlns:p="http://schemas.openxmlformats.org/presentationml/2006/main">
  <p:tag name="SLIDEGUID" val="5945E7A62CBC47768EBDE38FFCD1322B"/>
  <p:tag name="SLIDEID" val="5945E7A62CBC47768EBDE38FFCD1322B"/>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4. What causes diseconomies of scale?"/>
  <p:tag name="ANSWERSALIAS" val="Specialization of labor|smicln|Teamwork|smicln|Management problems|smicln|More efficient use of capital"/>
  <p:tag name="TOTALRESPONSES" val="14"/>
  <p:tag name="RESPONSECOUNT" val="14"/>
  <p:tag name="SLICED" val="False"/>
  <p:tag name="RESPONSES" val="4;3;3;3;3;3;3;3;3;3;3;3;3;3;"/>
  <p:tag name="CHARTSTRINGSTD" val="0 0 13 1"/>
  <p:tag name="CHARTSTRINGREV" val="1 13 0 0"/>
  <p:tag name="CHARTSTRINGSTDPER" val="0 0 0.928571428571429 0.0714285714285714"/>
  <p:tag name="CHARTSTRINGREVPER" val="0.0714285714285714 0.928571428571429 0 0"/>
  <p:tag name="RESPONSESGATHERED" val="False"/>
  <p:tag name="ANONYMOUSTEMP" val="False"/>
  <p:tag name="CORRECTPOINTVALUE" val="0"/>
  <p:tag name="VALUES" val="No Value|smicln|No Value|smicln|No Value|smicln|No Value"/>
</p:tagLst>
</file>

<file path=ppt/tags/tag41.xml><?xml version="1.0" encoding="utf-8"?>
<p:tagLst xmlns:a="http://schemas.openxmlformats.org/drawingml/2006/main" xmlns:r="http://schemas.openxmlformats.org/officeDocument/2006/relationships" xmlns:p="http://schemas.openxmlformats.org/presentationml/2006/main">
  <p:tag name="ANSWERBULLETS" val="3"/>
  <p:tag name="TEXTLENGTH" val="82"/>
  <p:tag name="FONTSIZE" val="32"/>
  <p:tag name="BULLETTYPE" val="ppBulletArabicPeriod"/>
  <p:tag name="ANSWERTEXT" val="Specialization of labor&#10;Teamwork&#10;Management problems&#10;More efficient use of capital"/>
  <p:tag name="OLDNUMANSWERS" val="4"/>
</p:tagLst>
</file>

<file path=ppt/tags/tag42.xml><?xml version="1.0" encoding="utf-8"?>
<p:tagLst xmlns:a="http://schemas.openxmlformats.org/drawingml/2006/main" xmlns:r="http://schemas.openxmlformats.org/officeDocument/2006/relationships" xmlns:p="http://schemas.openxmlformats.org/presentationml/2006/main">
  <p:tag name="SLIDEID" val="5945E7A62CBC47768EBDE38FFCD1322B"/>
  <p:tag name="SLIDETYPE" val="Q"/>
  <p:tag name="DEMOGRAPHIC" val="False"/>
  <p:tag name="TEAMASSIGN" val="False"/>
  <p:tag name="SPEEDSCORING" val="False"/>
  <p:tag name="INCORRECTPOINTVALUE" val="0"/>
  <p:tag name="ZEROBASED" val="False"/>
  <p:tag name="DELIMITERS" val="3.1"/>
  <p:tag name="VALUEFORMAT" val="0%"/>
  <p:tag name="QUESTIONALIAS" val="4. What causes diseconomies of scale?"/>
  <p:tag name="ANSWERSALIAS" val="Specialization of labor|smicln|Teamwork|smicln|Management problems|smicln|More efficient use of capital"/>
  <p:tag name="TOTALRESPONSES" val="14"/>
  <p:tag name="RESPONSECOUNT" val="14"/>
  <p:tag name="SLICED" val="False"/>
  <p:tag name="RESPONSES" val="4;3;3;3;3;3;3;3;3;3;3;3;3;3;"/>
  <p:tag name="CHARTSTRINGSTD" val="0 0 13 1"/>
  <p:tag name="CHARTSTRINGREV" val="1 13 0 0"/>
  <p:tag name="CHARTSTRINGSTDPER" val="0 0 0.928571428571429 0.0714285714285714"/>
  <p:tag name="CHARTSTRINGREVPER" val="0.0714285714285714 0.928571428571429 0 0"/>
  <p:tag name="RESPONSESGATHERED" val="False"/>
  <p:tag name="ANONYMOUSTEMP" val="False"/>
  <p:tag name="SLIDEORDER" val="2"/>
  <p:tag name="SLIDEGUID" val="5091C29C4BFC4F1B91D581957E52BAE9"/>
  <p:tag name="CORRECTPOINTVALUE" val="1"/>
  <p:tag name="VALUES" val="Incorrect|smicln|Incorrect|smicln|Correct|smicln|Incorrect"/>
</p:tagLst>
</file>

<file path=ppt/tags/tag43.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44.xml><?xml version="1.0" encoding="utf-8"?>
<p:tagLst xmlns:a="http://schemas.openxmlformats.org/drawingml/2006/main" xmlns:r="http://schemas.openxmlformats.org/officeDocument/2006/relationships" xmlns:p="http://schemas.openxmlformats.org/presentationml/2006/main">
  <p:tag name="ANSWERBULLETS" val="3"/>
  <p:tag name="TEXTLENGTH" val="82"/>
  <p:tag name="FONTSIZE" val="32"/>
  <p:tag name="BULLETTYPE" val="ppBulletArabicPeriod"/>
  <p:tag name="ANSWERTEXT" val="Specialization of labor&#10;Teamwork&#10;Management problems&#10;More efficient use of capital"/>
  <p:tag name="OLDNUMANSWERS" val="4"/>
</p:tagLst>
</file>

<file path=ppt/tags/tag45.xml><?xml version="1.0" encoding="utf-8"?>
<p:tagLst xmlns:a="http://schemas.openxmlformats.org/drawingml/2006/main" xmlns:r="http://schemas.openxmlformats.org/officeDocument/2006/relationships" xmlns:p="http://schemas.openxmlformats.org/presentationml/2006/main">
  <p:tag name="SLIDEGUID" val="B854C85F964F4DBBB1CA015ACCA0E2C5"/>
  <p:tag name="SLIDEID" val="B854C85F964F4DBBB1CA015ACCA0E2C5"/>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6. If output increases from 10 to 15 when a firm doubles all of its inputs then this firm has:"/>
  <p:tag name="ANSWERSALIAS" val="Economies of (increasing returns to) scale|smicln|Diseconomies of (decreasing returns to) scale|smicln|Constant returns to scale|smicln|A downward sloping long run ATC curve"/>
  <p:tag name="TOTALRESPONSES" val="14"/>
  <p:tag name="RESPONSECOUNT" val="14"/>
  <p:tag name="SLICED" val="False"/>
  <p:tag name="RESPONSES" val="2;2;2;2;2;2;2;2;1;1;1;2;2;2;"/>
  <p:tag name="CHARTSTRINGSTD" val="3 11 0 0"/>
  <p:tag name="CHARTSTRINGREV" val="0 0 11 3"/>
  <p:tag name="CHARTSTRINGSTDPER" val="0.214285714285714 0.785714285714286 0 0"/>
  <p:tag name="CHARTSTRINGREVPER" val="0 0 0.785714285714286 0.214285714285714"/>
  <p:tag name="RESPONSESGATHERED" val="False"/>
  <p:tag name="ANONYMOUSTEMP" val="False"/>
  <p:tag name="CORRECTPOINTVALUE" val="0"/>
  <p:tag name="VALUES" val="No Value|smicln|No Value|smicln|No Value|smicln|No Value"/>
</p:tagLst>
</file>

<file path=ppt/tags/tag46.xml><?xml version="1.0" encoding="utf-8"?>
<p:tagLst xmlns:a="http://schemas.openxmlformats.org/drawingml/2006/main" xmlns:r="http://schemas.openxmlformats.org/officeDocument/2006/relationships" xmlns:p="http://schemas.openxmlformats.org/presentationml/2006/main">
  <p:tag name="ANSWERBULLETS" val="3"/>
  <p:tag name="TEXTLENGTH" val="152"/>
  <p:tag name="FONTSIZE" val="32"/>
  <p:tag name="BULLETTYPE" val="ppBulletArabicPeriod"/>
  <p:tag name="ANSWERTEXT" val="Economies of (increasing returns to) scale&#10;Diseconomies of (decreasing returns to) scale&#10;Constant returns to scale&#10;A downward sloping long run ATC curve"/>
  <p:tag name="OLDNUMANSWERS" val="4"/>
</p:tagLst>
</file>

<file path=ppt/tags/tag47.xml><?xml version="1.0" encoding="utf-8"?>
<p:tagLst xmlns:a="http://schemas.openxmlformats.org/drawingml/2006/main" xmlns:r="http://schemas.openxmlformats.org/officeDocument/2006/relationships" xmlns:p="http://schemas.openxmlformats.org/presentationml/2006/main">
  <p:tag name="SLIDEID" val="B854C85F964F4DBBB1CA015ACCA0E2C5"/>
  <p:tag name="SLIDETYPE" val="Q"/>
  <p:tag name="DEMOGRAPHIC" val="False"/>
  <p:tag name="TEAMASSIGN" val="False"/>
  <p:tag name="SPEEDSCORING" val="False"/>
  <p:tag name="INCORRECTPOINTVALUE" val="0"/>
  <p:tag name="ZEROBASED" val="False"/>
  <p:tag name="DELIMITERS" val="3.1"/>
  <p:tag name="VALUEFORMAT" val="0%"/>
  <p:tag name="QUESTIONALIAS" val="6. If output increases from 10 to 15 when a firm doubles all of its inputs then this firm has:"/>
  <p:tag name="ANSWERSALIAS" val="Economies of (increasing returns to) scale|smicln|Diseconomies of (decreasing returns to) scale|smicln|Constant returns to scale|smicln|A downward sloping long run ATC curve"/>
  <p:tag name="TOTALRESPONSES" val="14"/>
  <p:tag name="RESPONSECOUNT" val="14"/>
  <p:tag name="SLICED" val="False"/>
  <p:tag name="RESPONSES" val="2;2;2;2;2;2;2;2;1;1;1;2;2;2;"/>
  <p:tag name="CHARTSTRINGSTD" val="3 11 0 0"/>
  <p:tag name="CHARTSTRINGREV" val="0 0 11 3"/>
  <p:tag name="CHARTSTRINGSTDPER" val="0.214285714285714 0.785714285714286 0 0"/>
  <p:tag name="CHARTSTRINGREVPER" val="0 0 0.785714285714286 0.214285714285714"/>
  <p:tag name="RESPONSESGATHERED" val="False"/>
  <p:tag name="ANONYMOUSTEMP" val="False"/>
  <p:tag name="SLIDEORDER" val="2"/>
  <p:tag name="SLIDEGUID" val="E0121D5365AA459DB30F1A4FA95FC3E8"/>
  <p:tag name="CORRECTPOINTVALUE" val="1"/>
  <p:tag name="VALUES" val="Incorrect|smicln|Correct|smicln|Incorrect|smicln|Incorrect"/>
</p:tagLst>
</file>

<file path=ppt/tags/tag48.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49.xml><?xml version="1.0" encoding="utf-8"?>
<p:tagLst xmlns:a="http://schemas.openxmlformats.org/drawingml/2006/main" xmlns:r="http://schemas.openxmlformats.org/officeDocument/2006/relationships" xmlns:p="http://schemas.openxmlformats.org/presentationml/2006/main">
  <p:tag name="ANSWERBULLETS" val="3"/>
  <p:tag name="TEXTLENGTH" val="152"/>
  <p:tag name="FONTSIZE" val="32"/>
  <p:tag name="BULLETTYPE" val="ppBulletArabicPeriod"/>
  <p:tag name="ANSWERTEXT" val="Economies of (increasing returns to) scale&#10;Diseconomies of (decreasing returns to) scale&#10;Constant returns to scale&#10;A downward sloping long run ATC curve"/>
  <p:tag name="OLDNUMANSWERS" val="4"/>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50.xml><?xml version="1.0" encoding="utf-8"?>
<p:tagLst xmlns:a="http://schemas.openxmlformats.org/drawingml/2006/main" xmlns:r="http://schemas.openxmlformats.org/officeDocument/2006/relationships" xmlns:p="http://schemas.openxmlformats.org/presentationml/2006/main">
  <p:tag name="SLIDEGUID" val="6A7006873F4348BDAC2B6FD9D0C4C801"/>
  <p:tag name="SLIDEID" val="6A7006873F4348BDAC2B6FD9D0C4C801"/>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9. Please make your selection..."/>
  <p:tag name="ANSWERSALIAS" val="Q1|smicln|Q2|smicln|Q3|smicln|Can’t tell"/>
  <p:tag name="TOTALRESPONSES" val="14"/>
  <p:tag name="RESPONSECOUNT" val="14"/>
  <p:tag name="SLICED" val="False"/>
  <p:tag name="RESPONSES" val="1;4;1;1;1;4;1;1;3;1;2;4;1;1;"/>
  <p:tag name="CHARTSTRINGSTD" val="9 1 1 3"/>
  <p:tag name="CHARTSTRINGREV" val="3 1 1 9"/>
  <p:tag name="CHARTSTRINGSTDPER" val="0.642857142857143 0.0714285714285714 0.0714285714285714 0.214285714285714"/>
  <p:tag name="CHARTSTRINGREVPER" val="0.214285714285714 0.0714285714285714 0.0714285714285714 0.642857142857143"/>
  <p:tag name="RESPONSESGATHERED" val="False"/>
  <p:tag name="ANONYMOUSTEMP" val="False"/>
  <p:tag name="CORRECTPOINTVALUE" val="0"/>
  <p:tag name="VALUES" val="No Value|smicln|No Value|smicln|No Value|smicln|No Value"/>
</p:tagLst>
</file>

<file path=ppt/tags/tag51.xml><?xml version="1.0" encoding="utf-8"?>
<p:tagLst xmlns:a="http://schemas.openxmlformats.org/drawingml/2006/main" xmlns:r="http://schemas.openxmlformats.org/officeDocument/2006/relationships" xmlns:p="http://schemas.openxmlformats.org/presentationml/2006/main">
  <p:tag name="ANSWERBULLETS" val="3"/>
  <p:tag name="TEXTLENGTH" val="19"/>
  <p:tag name="FONTSIZE" val="32"/>
  <p:tag name="BULLETTYPE" val="ppBulletArabicPeriod"/>
  <p:tag name="ANSWERTEXT" val="Q1&#10;Q2&#10;Q3&#10;Can’t tell"/>
  <p:tag name="OLDNUMANSWERS" val="4"/>
</p:tagLst>
</file>

<file path=ppt/tags/tag52.xml><?xml version="1.0" encoding="utf-8"?>
<p:tagLst xmlns:a="http://schemas.openxmlformats.org/drawingml/2006/main" xmlns:r="http://schemas.openxmlformats.org/officeDocument/2006/relationships" xmlns:p="http://schemas.openxmlformats.org/presentationml/2006/main">
  <p:tag name="SLIDEID" val="6A7006873F4348BDAC2B6FD9D0C4C801"/>
  <p:tag name="SLIDETYPE" val="Q"/>
  <p:tag name="DEMOGRAPHIC" val="False"/>
  <p:tag name="TEAMASSIGN" val="False"/>
  <p:tag name="SPEEDSCORING" val="False"/>
  <p:tag name="INCORRECTPOINTVALUE" val="0"/>
  <p:tag name="ZEROBASED" val="False"/>
  <p:tag name="DELIMITERS" val="3.1"/>
  <p:tag name="VALUEFORMAT" val="0%"/>
  <p:tag name="QUESTIONALIAS" val="9. Please make your selection..."/>
  <p:tag name="ANSWERSALIAS" val="Q1|smicln|Q2|smicln|Q3|smicln|Can’t tell"/>
  <p:tag name="TOTALRESPONSES" val="14"/>
  <p:tag name="RESPONSECOUNT" val="14"/>
  <p:tag name="SLICED" val="False"/>
  <p:tag name="RESPONSES" val="1;4;1;1;1;4;1;1;3;1;2;4;1;1;"/>
  <p:tag name="CHARTSTRINGSTD" val="9 1 1 3"/>
  <p:tag name="CHARTSTRINGREV" val="3 1 1 9"/>
  <p:tag name="CHARTSTRINGSTDPER" val="0.642857142857143 0.0714285714285714 0.0714285714285714 0.214285714285714"/>
  <p:tag name="CHARTSTRINGREVPER" val="0.214285714285714 0.0714285714285714 0.0714285714285714 0.642857142857143"/>
  <p:tag name="RESPONSESGATHERED" val="False"/>
  <p:tag name="ANONYMOUSTEMP" val="False"/>
  <p:tag name="SLIDEORDER" val="2"/>
  <p:tag name="SLIDEGUID" val="574E3A4D54754C8683AC539F42750AAC"/>
  <p:tag name="CORRECTPOINTVALUE" val="1"/>
  <p:tag name="VALUES" val="Correct|smicln|Incorrect|smicln|Incorrect|smicln|Incorrect"/>
</p:tagLst>
</file>

<file path=ppt/tags/tag53.xml><?xml version="1.0" encoding="utf-8"?>
<p:tagLst xmlns:a="http://schemas.openxmlformats.org/drawingml/2006/main" xmlns:r="http://schemas.openxmlformats.org/officeDocument/2006/relationships" xmlns:p="http://schemas.openxmlformats.org/presentationml/2006/main">
  <p:tag name="ANSWERBULLETS" val="3"/>
  <p:tag name="TEXTLENGTH" val="19"/>
  <p:tag name="FONTSIZE" val="32"/>
  <p:tag name="BULLETTYPE" val="ppBulletArabicPeriod"/>
  <p:tag name="ANSWERTEXT" val="Q1&#10;Q2&#10;Q3&#10;Can’t tell"/>
  <p:tag name="OLDNUMANSWERS" val="4"/>
</p:tagLst>
</file>

<file path=ppt/tags/tag54.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55.xml><?xml version="1.0" encoding="utf-8"?>
<p:tagLst xmlns:a="http://schemas.openxmlformats.org/drawingml/2006/main" xmlns:r="http://schemas.openxmlformats.org/officeDocument/2006/relationships" xmlns:p="http://schemas.openxmlformats.org/presentationml/2006/main">
  <p:tag name="DELIMITERS" val="3.1"/>
</p:tagLst>
</file>

<file path=ppt/tags/tag56.xml><?xml version="1.0" encoding="utf-8"?>
<p:tagLst xmlns:a="http://schemas.openxmlformats.org/drawingml/2006/main" xmlns:r="http://schemas.openxmlformats.org/officeDocument/2006/relationships" xmlns:p="http://schemas.openxmlformats.org/presentationml/2006/main">
  <p:tag name="SLIDEGUID" val="387755D6CCD24FAA9E39AF86C2116800"/>
  <p:tag name="SLIDEID" val="387755D6CCD24FAA9E39AF86C2116800"/>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5. Which represents an industry with small and large firms?"/>
  <p:tag name="ANSWERSALIAS" val="A|smicln|B|smicln|C"/>
  <p:tag name="TOTALRESPONSES" val="14"/>
  <p:tag name="RESPONSECOUNT" val="14"/>
  <p:tag name="SLICED" val="False"/>
  <p:tag name="RESPONSES" val="3;3;3;3;3;3;3;3;3;3;3;3;3;3;"/>
  <p:tag name="CHARTSTRINGSTD" val="0 0 14"/>
  <p:tag name="CHARTSTRINGREV" val="14 0 0"/>
  <p:tag name="CHARTSTRINGSTDPER" val="0 0 1"/>
  <p:tag name="CHARTSTRINGREVPER" val="1 0 0"/>
  <p:tag name="RESPONSESGATHERED" val="False"/>
  <p:tag name="ANONYMOUSTEMP" val="False"/>
  <p:tag name="CORRECTPOINTVALUE" val="0"/>
  <p:tag name="VALUES" val="No Value|smicln|No Value|smicln|No Value"/>
</p:tagLst>
</file>

<file path=ppt/tags/tag57.xml><?xml version="1.0" encoding="utf-8"?>
<p:tagLst xmlns:a="http://schemas.openxmlformats.org/drawingml/2006/main" xmlns:r="http://schemas.openxmlformats.org/officeDocument/2006/relationships" xmlns:p="http://schemas.openxmlformats.org/presentationml/2006/main">
  <p:tag name="ANSWERBULLETS" val="3"/>
  <p:tag name="TEXTLENGTH" val="5"/>
  <p:tag name="FONTSIZE" val="30"/>
  <p:tag name="BULLETTYPE" val="ppBulletArabicPeriod"/>
  <p:tag name="ANSWERTEXT" val="A&#10;B&#10;C"/>
  <p:tag name="OLDNUMANSWERS" val="3"/>
</p:tagLst>
</file>

<file path=ppt/tags/tag58.xml><?xml version="1.0" encoding="utf-8"?>
<p:tagLst xmlns:a="http://schemas.openxmlformats.org/drawingml/2006/main" xmlns:r="http://schemas.openxmlformats.org/officeDocument/2006/relationships" xmlns:p="http://schemas.openxmlformats.org/presentationml/2006/main">
  <p:tag name="SLIDEID" val="387755D6CCD24FAA9E39AF86C2116800"/>
  <p:tag name="SLIDETYPE" val="Q"/>
  <p:tag name="DEMOGRAPHIC" val="False"/>
  <p:tag name="TEAMASSIGN" val="False"/>
  <p:tag name="SPEEDSCORING" val="False"/>
  <p:tag name="INCORRECTPOINTVALUE" val="0"/>
  <p:tag name="ZEROBASED" val="False"/>
  <p:tag name="DELIMITERS" val="3.1"/>
  <p:tag name="VALUEFORMAT" val="0%"/>
  <p:tag name="QUESTIONALIAS" val="5. Which represents an industry with small and large firms?"/>
  <p:tag name="ANSWERSALIAS" val="A|smicln|B|smicln|C"/>
  <p:tag name="TOTALRESPONSES" val="14"/>
  <p:tag name="RESPONSECOUNT" val="14"/>
  <p:tag name="SLICED" val="False"/>
  <p:tag name="RESPONSES" val="3;3;3;3;3;3;3;3;3;3;3;3;3;3;"/>
  <p:tag name="CHARTSTRINGSTD" val="0 0 14"/>
  <p:tag name="CHARTSTRINGREV" val="14 0 0"/>
  <p:tag name="CHARTSTRINGSTDPER" val="0 0 1"/>
  <p:tag name="CHARTSTRINGREVPER" val="1 0 0"/>
  <p:tag name="RESPONSESGATHERED" val="False"/>
  <p:tag name="ANONYMOUSTEMP" val="False"/>
  <p:tag name="SLIDEORDER" val="2"/>
  <p:tag name="SLIDEGUID" val="4CE533704A854EBAA25483C22C660BBC"/>
  <p:tag name="CORRECTPOINTVALUE" val="1"/>
  <p:tag name="VALUES" val="Incorrect|smicln|Incorrect|smicln|Correct"/>
</p:tagLst>
</file>

<file path=ppt/tags/tag59.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ags/tag60.xml><?xml version="1.0" encoding="utf-8"?>
<p:tagLst xmlns:a="http://schemas.openxmlformats.org/drawingml/2006/main" xmlns:r="http://schemas.openxmlformats.org/officeDocument/2006/relationships" xmlns:p="http://schemas.openxmlformats.org/presentationml/2006/main">
  <p:tag name="ANSWERBULLETS" val="3"/>
  <p:tag name="TEXTLENGTH" val="5"/>
  <p:tag name="FONTSIZE" val="30"/>
  <p:tag name="BULLETTYPE" val="ppBulletArabicPeriod"/>
  <p:tag name="ANSWERTEXT" val="A&#10;B&#10;C"/>
  <p:tag name="OLDNUMANSWERS" val="3"/>
</p:tagLst>
</file>

<file path=ppt/tags/tag61.xml><?xml version="1.0" encoding="utf-8"?>
<p:tagLst xmlns:a="http://schemas.openxmlformats.org/drawingml/2006/main" xmlns:r="http://schemas.openxmlformats.org/officeDocument/2006/relationships" xmlns:p="http://schemas.openxmlformats.org/presentationml/2006/main">
  <p:tag name="SLIDEGUID" val="13A7EEA095B24F5B94666BBB3ABBAC6A"/>
  <p:tag name="SLIDEID" val="13A7EEA095B24F5B94666BBB3ABBAC6A"/>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6. Please make your selection..."/>
  <p:tag name="ANSWERSALIAS" val="A|smicln|B|smicln|C"/>
  <p:tag name="TOTALRESPONSES" val="14"/>
  <p:tag name="RESPONSECOUNT" val="14"/>
  <p:tag name="SLICED" val="False"/>
  <p:tag name="RESPONSES" val="2;2;1;1;2;1;1;1;1;1;1;1;1;1;"/>
  <p:tag name="CHARTSTRINGSTD" val="11 3 0"/>
  <p:tag name="CHARTSTRINGREV" val="0 3 11"/>
  <p:tag name="CHARTSTRINGSTDPER" val="0.785714285714286 0.214285714285714 0"/>
  <p:tag name="CHARTSTRINGREVPER" val="0 0.214285714285714 0.785714285714286"/>
  <p:tag name="RESPONSESGATHERED" val="False"/>
  <p:tag name="ANONYMOUSTEMP" val="False"/>
  <p:tag name="CORRECTPOINTVALUE" val="0"/>
  <p:tag name="VALUES" val="No Value|smicln|No Value|smicln|No Value"/>
</p:tagLst>
</file>

<file path=ppt/tags/tag62.xml><?xml version="1.0" encoding="utf-8"?>
<p:tagLst xmlns:a="http://schemas.openxmlformats.org/drawingml/2006/main" xmlns:r="http://schemas.openxmlformats.org/officeDocument/2006/relationships" xmlns:p="http://schemas.openxmlformats.org/presentationml/2006/main">
  <p:tag name="ANSWERBULLETS" val="3"/>
  <p:tag name="TEXTLENGTH" val="5"/>
  <p:tag name="FONTSIZE" val="32"/>
  <p:tag name="BULLETTYPE" val="ppBulletArabicPeriod"/>
  <p:tag name="ANSWERTEXT" val="A&#10;B&#10;C"/>
  <p:tag name="OLDNUMANSWERS" val="3"/>
</p:tagLst>
</file>

<file path=ppt/tags/tag63.xml><?xml version="1.0" encoding="utf-8"?>
<p:tagLst xmlns:a="http://schemas.openxmlformats.org/drawingml/2006/main" xmlns:r="http://schemas.openxmlformats.org/officeDocument/2006/relationships" xmlns:p="http://schemas.openxmlformats.org/presentationml/2006/main">
  <p:tag name="SLIDEID" val="13A7EEA095B24F5B94666BBB3ABBAC6A"/>
  <p:tag name="SLIDETYPE" val="Q"/>
  <p:tag name="DEMOGRAPHIC" val="False"/>
  <p:tag name="TEAMASSIGN" val="False"/>
  <p:tag name="SPEEDSCORING" val="False"/>
  <p:tag name="INCORRECTPOINTVALUE" val="0"/>
  <p:tag name="ZEROBASED" val="False"/>
  <p:tag name="DELIMITERS" val="3.1"/>
  <p:tag name="VALUEFORMAT" val="0%"/>
  <p:tag name="QUESTIONALIAS" val="6. Please make your selection..."/>
  <p:tag name="ANSWERSALIAS" val="A|smicln|B|smicln|C"/>
  <p:tag name="TOTALRESPONSES" val="14"/>
  <p:tag name="RESPONSECOUNT" val="14"/>
  <p:tag name="SLICED" val="False"/>
  <p:tag name="RESPONSES" val="2;2;1;1;2;1;1;1;1;1;1;1;1;1;"/>
  <p:tag name="CHARTSTRINGSTD" val="11 3 0"/>
  <p:tag name="CHARTSTRINGREV" val="0 3 11"/>
  <p:tag name="CHARTSTRINGSTDPER" val="0.785714285714286 0.214285714285714 0"/>
  <p:tag name="CHARTSTRINGREVPER" val="0 0.214285714285714 0.785714285714286"/>
  <p:tag name="RESPONSESGATHERED" val="False"/>
  <p:tag name="ANONYMOUSTEMP" val="False"/>
  <p:tag name="SLIDEORDER" val="2"/>
  <p:tag name="SLIDEGUID" val="26F301B9715A4AE0A00E8B39B9AA8F53"/>
  <p:tag name="CORRECTPOINTVALUE" val="1"/>
  <p:tag name="VALUES" val="Correct|smicln|Incorrect|smicln|Incorrect"/>
</p:tagLst>
</file>

<file path=ppt/tags/tag64.xml><?xml version="1.0" encoding="utf-8"?>
<p:tagLst xmlns:a="http://schemas.openxmlformats.org/drawingml/2006/main" xmlns:r="http://schemas.openxmlformats.org/officeDocument/2006/relationships" xmlns:p="http://schemas.openxmlformats.org/presentationml/2006/main">
  <p:tag name="ANSWERBULLETS" val="3"/>
  <p:tag name="TEXTLENGTH" val="5"/>
  <p:tag name="FONTSIZE" val="32"/>
  <p:tag name="BULLETTYPE" val="ppBulletArabicPeriod"/>
  <p:tag name="ANSWERTEXT" val="A&#10;B&#10;C"/>
  <p:tag name="OLDNUMANSWERS" val="3"/>
</p:tagLst>
</file>

<file path=ppt/tags/tag65.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66.xml><?xml version="1.0" encoding="utf-8"?>
<p:tagLst xmlns:a="http://schemas.openxmlformats.org/drawingml/2006/main" xmlns:r="http://schemas.openxmlformats.org/officeDocument/2006/relationships" xmlns:p="http://schemas.openxmlformats.org/presentationml/2006/main">
  <p:tag name="SLIDEGUID" val="BBB0B258BC084DF6840BFFC528DD784C"/>
  <p:tag name="SLIDEID" val="BBB0B258BC084DF6840BFFC528DD784C"/>
  <p:tag name="SLIDEORDER" val="1"/>
  <p:tag name="SLIDETYPE" val="Q"/>
  <p:tag name="DEMOGRAPHIC" val="False"/>
  <p:tag name="TEAMASSIGN" val="False"/>
  <p:tag name="SPEEDSCORING" val="False"/>
  <p:tag name="INCORRECTPOINTVALUE" val="0"/>
  <p:tag name="ZEROBASED" val="False"/>
  <p:tag name="DELIMITERS" val="3.1"/>
  <p:tag name="VALUEFORMAT" val="0%"/>
  <p:tag name="QUESTIONALIAS" val="10. To maximize profits, firms will produce the quantity where:"/>
  <p:tag name="ANSWERSALIAS" val="MSB=MSC|smicln|LR-ATC is at a minimum|smicln|TR is at a maximum|smicln|MR = MC"/>
  <p:tag name="TOTALRESPONSES" val="14"/>
  <p:tag name="RESPONSECOUNT" val="14"/>
  <p:tag name="SLICED" val="False"/>
  <p:tag name="RESPONSES" val="4;2;4;4;4;4;4;4;1;1;4;4;4;4;"/>
  <p:tag name="CHARTSTRINGSTD" val="2 1 0 11"/>
  <p:tag name="CHARTSTRINGREV" val="11 0 1 2"/>
  <p:tag name="CHARTSTRINGSTDPER" val="0.142857142857143 0.0714285714285714 0 0.785714285714286"/>
  <p:tag name="CHARTSTRINGREVPER" val="0.785714285714286 0 0.0714285714285714 0.142857142857143"/>
  <p:tag name="RESPONSESGATHERED" val="False"/>
  <p:tag name="ANONYMOUSTEMP" val="False"/>
  <p:tag name="CORRECTPOINTVALUE" val="0"/>
  <p:tag name="VALUES" val="No Value|smicln|No Value|smicln|No Value|smicln|No Value"/>
</p:tagLst>
</file>

<file path=ppt/tags/tag67.xml><?xml version="1.0" encoding="utf-8"?>
<p:tagLst xmlns:a="http://schemas.openxmlformats.org/drawingml/2006/main" xmlns:r="http://schemas.openxmlformats.org/officeDocument/2006/relationships" xmlns:p="http://schemas.openxmlformats.org/presentationml/2006/main">
  <p:tag name="ANSWERBULLETS" val="3"/>
  <p:tag name="TEXTLENGTH" val="57"/>
  <p:tag name="FONTSIZE" val="32"/>
  <p:tag name="BULLETTYPE" val="ppBulletArabicPeriod"/>
  <p:tag name="ANSWERTEXT" val="MSB=MSC&#10;LR-ATC is at a minimum&#10;TR is at a maximum&#10;MR = MC"/>
  <p:tag name="OLDNUMANSWERS" val="4"/>
</p:tagLst>
</file>

<file path=ppt/tags/tag68.xml><?xml version="1.0" encoding="utf-8"?>
<p:tagLst xmlns:a="http://schemas.openxmlformats.org/drawingml/2006/main" xmlns:r="http://schemas.openxmlformats.org/officeDocument/2006/relationships" xmlns:p="http://schemas.openxmlformats.org/presentationml/2006/main">
  <p:tag name="SLIDEID" val="BBB0B258BC084DF6840BFFC528DD784C"/>
  <p:tag name="SLIDETYPE" val="Q"/>
  <p:tag name="DEMOGRAPHIC" val="False"/>
  <p:tag name="TEAMASSIGN" val="False"/>
  <p:tag name="SPEEDSCORING" val="False"/>
  <p:tag name="INCORRECTPOINTVALUE" val="0"/>
  <p:tag name="ZEROBASED" val="False"/>
  <p:tag name="DELIMITERS" val="3.1"/>
  <p:tag name="VALUEFORMAT" val="0%"/>
  <p:tag name="QUESTIONALIAS" val="10. To maximize profits, firms will produce the quantity where:"/>
  <p:tag name="ANSWERSALIAS" val="MSB=MSC|smicln|LR-ATC is at a minimum|smicln|TR is at a maximum|smicln|MR = MC"/>
  <p:tag name="TOTALRESPONSES" val="14"/>
  <p:tag name="RESPONSECOUNT" val="14"/>
  <p:tag name="SLICED" val="False"/>
  <p:tag name="RESPONSES" val="4;2;4;4;4;4;4;4;1;1;4;4;4;4;"/>
  <p:tag name="CHARTSTRINGSTD" val="2 1 0 11"/>
  <p:tag name="CHARTSTRINGREV" val="11 0 1 2"/>
  <p:tag name="CHARTSTRINGSTDPER" val="0.142857142857143 0.0714285714285714 0 0.785714285714286"/>
  <p:tag name="CHARTSTRINGREVPER" val="0.785714285714286 0 0.0714285714285714 0.142857142857143"/>
  <p:tag name="RESPONSESGATHERED" val="False"/>
  <p:tag name="ANONYMOUSTEMP" val="False"/>
  <p:tag name="SLIDEORDER" val="2"/>
  <p:tag name="SLIDEGUID" val="36175F7907174EB5B3E046FA93E78CE8"/>
  <p:tag name="CORRECTPOINTVALUE" val="1"/>
  <p:tag name="VALUES" val="Incorrect|smicln|Incorrect|smicln|Incorrect|smicln|Correct"/>
</p:tagLst>
</file>

<file path=ppt/tags/tag69.xml><?xml version="1.0" encoding="utf-8"?>
<p:tagLst xmlns:a="http://schemas.openxmlformats.org/drawingml/2006/main" xmlns:r="http://schemas.openxmlformats.org/officeDocument/2006/relationships" xmlns:p="http://schemas.openxmlformats.org/presentationml/2006/main">
  <p:tag name="CORSHAPE" val="True"/>
  <p:tag name="SHAPETYPE" val="2"/>
</p:tagLst>
</file>

<file path=ppt/tags/tag7.xml><?xml version="1.0" encoding="utf-8"?>
<p:tagLst xmlns:a="http://schemas.openxmlformats.org/drawingml/2006/main" xmlns:r="http://schemas.openxmlformats.org/officeDocument/2006/relationships" xmlns:p="http://schemas.openxmlformats.org/presentationml/2006/main">
  <p:tag name="DELIMITERS" val="3.1"/>
</p:tagLst>
</file>

<file path=ppt/tags/tag70.xml><?xml version="1.0" encoding="utf-8"?>
<p:tagLst xmlns:a="http://schemas.openxmlformats.org/drawingml/2006/main" xmlns:r="http://schemas.openxmlformats.org/officeDocument/2006/relationships" xmlns:p="http://schemas.openxmlformats.org/presentationml/2006/main">
  <p:tag name="ANSWERBULLETS" val="3"/>
  <p:tag name="TEXTLENGTH" val="57"/>
  <p:tag name="FONTSIZE" val="32"/>
  <p:tag name="BULLETTYPE" val="ppBulletArabicPeriod"/>
  <p:tag name="ANSWERTEXT" val="MSB=MSC&#10;LR-ATC is at a minimum&#10;TR is at a maximum&#10;MR = MC"/>
  <p:tag name="OLDNUMANSWERS" val="4"/>
</p:tagLst>
</file>

<file path=ppt/tags/tag71.xml><?xml version="1.0" encoding="utf-8"?>
<p:tagLst xmlns:a="http://schemas.openxmlformats.org/drawingml/2006/main" xmlns:r="http://schemas.openxmlformats.org/officeDocument/2006/relationships" xmlns:p="http://schemas.openxmlformats.org/presentationml/2006/main">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1896</TotalTime>
  <Words>1287</Words>
  <Application>Microsoft Office PowerPoint</Application>
  <PresentationFormat>On-screen Show (4:3)</PresentationFormat>
  <Paragraphs>196</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7c – Long Run Cost Curves</vt:lpstr>
      <vt:lpstr>7b Review – Short Run Costs</vt:lpstr>
      <vt:lpstr>7b Review - Short Run Cost Curves</vt:lpstr>
      <vt:lpstr>PowerPoint Presentation</vt:lpstr>
      <vt:lpstr>PowerPoint Presentation</vt:lpstr>
      <vt:lpstr>PowerPoint Presentation</vt:lpstr>
      <vt:lpstr>7c – Long Run Costs</vt:lpstr>
      <vt:lpstr>Key Terms</vt:lpstr>
      <vt:lpstr>Introduction</vt:lpstr>
      <vt:lpstr>Something Interesting – Why are we studying this?</vt:lpstr>
      <vt:lpstr>1. In the long run, which is NOT true?</vt:lpstr>
      <vt:lpstr>1. In the long run, which is NOT true?</vt:lpstr>
      <vt:lpstr>2. Which is a long run change?</vt:lpstr>
      <vt:lpstr>2. Which is a long run change?</vt:lpstr>
      <vt:lpstr>3. To produce  an output of 30 in the long run, what size factory should be used?  YP 50</vt:lpstr>
      <vt:lpstr>3. To produce  an output of 30 in the long run, what size factory should be used?  YP 50</vt:lpstr>
      <vt:lpstr>PowerPoint Presentation</vt:lpstr>
      <vt:lpstr>PowerPoint Presentation</vt:lpstr>
      <vt:lpstr>PowerPoint Presentation</vt:lpstr>
      <vt:lpstr>PowerPoint Presentation</vt:lpstr>
      <vt:lpstr>4. Economies of scale occur between ______; Disecon. Of scale occur between _____. YP 50</vt:lpstr>
      <vt:lpstr>4. Economies of scale occur between ______; Disecon. Of scale occur between _____. YP 50</vt:lpstr>
      <vt:lpstr>PowerPoint Presentation</vt:lpstr>
      <vt:lpstr>7c – Long Run Costs</vt:lpstr>
      <vt:lpstr>7c – Long Run Costs</vt:lpstr>
      <vt:lpstr>7c – Long Run Costs</vt:lpstr>
      <vt:lpstr>5. What causes diseconomies of scale?</vt:lpstr>
      <vt:lpstr>5. What causes diseconomies of scale?</vt:lpstr>
      <vt:lpstr>6. If output increases from 10 to 15 when a firm doubles all of its inputs then this firm has:</vt:lpstr>
      <vt:lpstr>6. If output increases from 10 to 15 when a firm doubles all of its inputs then this firm has:</vt:lpstr>
      <vt:lpstr>7. Minimum efficient scale occurs at:</vt:lpstr>
      <vt:lpstr>7. Minimum efficient scale occurs at:</vt:lpstr>
      <vt:lpstr>7c – Long Run Costs</vt:lpstr>
      <vt:lpstr>8. Which represents an industry with small and large firms?</vt:lpstr>
      <vt:lpstr>8. Which represents an industry with small and large firms?</vt:lpstr>
      <vt:lpstr>9. Which represents the car industry?</vt:lpstr>
      <vt:lpstr>9. Which represents the car industry?</vt:lpstr>
      <vt:lpstr>10. To maximize profits, firms will produce the quantity where:</vt:lpstr>
      <vt:lpstr>10. To maximize profits, firms will produce the quantity where:</vt:lpstr>
      <vt:lpstr>PowerPoint Presentation</vt:lpstr>
    </vt:vector>
  </TitlesOfParts>
  <Company>Harper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harper</dc:creator>
  <cp:lastModifiedBy>Mark Healy</cp:lastModifiedBy>
  <cp:revision>82</cp:revision>
  <cp:lastPrinted>2013-03-21T13:48:44Z</cp:lastPrinted>
  <dcterms:created xsi:type="dcterms:W3CDTF">2013-02-04T18:55:14Z</dcterms:created>
  <dcterms:modified xsi:type="dcterms:W3CDTF">2020-03-16T13:19:49Z</dcterms:modified>
</cp:coreProperties>
</file>