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2"/>
  </p:handoutMasterIdLst>
  <p:sldIdLst>
    <p:sldId id="378" r:id="rId2"/>
    <p:sldId id="258" r:id="rId3"/>
    <p:sldId id="377" r:id="rId4"/>
    <p:sldId id="269" r:id="rId5"/>
    <p:sldId id="311" r:id="rId6"/>
    <p:sldId id="349" r:id="rId7"/>
    <p:sldId id="316" r:id="rId8"/>
    <p:sldId id="350" r:id="rId9"/>
    <p:sldId id="317" r:id="rId10"/>
    <p:sldId id="351" r:id="rId11"/>
    <p:sldId id="318" r:id="rId12"/>
    <p:sldId id="352" r:id="rId13"/>
    <p:sldId id="320" r:id="rId14"/>
    <p:sldId id="353" r:id="rId15"/>
    <p:sldId id="321" r:id="rId16"/>
    <p:sldId id="354" r:id="rId17"/>
    <p:sldId id="322" r:id="rId18"/>
    <p:sldId id="355" r:id="rId19"/>
    <p:sldId id="323" r:id="rId20"/>
    <p:sldId id="356" r:id="rId21"/>
    <p:sldId id="376" r:id="rId22"/>
    <p:sldId id="327" r:id="rId23"/>
    <p:sldId id="357" r:id="rId24"/>
    <p:sldId id="374" r:id="rId25"/>
    <p:sldId id="328" r:id="rId26"/>
    <p:sldId id="358" r:id="rId27"/>
    <p:sldId id="336" r:id="rId28"/>
    <p:sldId id="329" r:id="rId29"/>
    <p:sldId id="359" r:id="rId30"/>
    <p:sldId id="338" r:id="rId31"/>
    <p:sldId id="330" r:id="rId32"/>
    <p:sldId id="360" r:id="rId33"/>
    <p:sldId id="339" r:id="rId34"/>
    <p:sldId id="331" r:id="rId35"/>
    <p:sldId id="361" r:id="rId36"/>
    <p:sldId id="337" r:id="rId37"/>
    <p:sldId id="332" r:id="rId38"/>
    <p:sldId id="362" r:id="rId39"/>
    <p:sldId id="372" r:id="rId40"/>
    <p:sldId id="259" r:id="rId41"/>
    <p:sldId id="363" r:id="rId42"/>
    <p:sldId id="341" r:id="rId43"/>
    <p:sldId id="301" r:id="rId44"/>
    <p:sldId id="364" r:id="rId45"/>
    <p:sldId id="342" r:id="rId46"/>
    <p:sldId id="302" r:id="rId47"/>
    <p:sldId id="365" r:id="rId48"/>
    <p:sldId id="343" r:id="rId49"/>
    <p:sldId id="303" r:id="rId50"/>
    <p:sldId id="366" r:id="rId51"/>
    <p:sldId id="344" r:id="rId52"/>
    <p:sldId id="304" r:id="rId53"/>
    <p:sldId id="367" r:id="rId54"/>
    <p:sldId id="345" r:id="rId55"/>
    <p:sldId id="309" r:id="rId56"/>
    <p:sldId id="368" r:id="rId57"/>
    <p:sldId id="346" r:id="rId58"/>
    <p:sldId id="333" r:id="rId59"/>
    <p:sldId id="369" r:id="rId60"/>
    <p:sldId id="347" r:id="rId61"/>
  </p:sldIdLst>
  <p:sldSz cx="9144000" cy="6858000" type="screen4x3"/>
  <p:notesSz cx="9296400" cy="7010400"/>
  <p:custDataLst>
    <p:tags r:id="rId6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576" autoAdjust="0"/>
  </p:normalViewPr>
  <p:slideViewPr>
    <p:cSldViewPr>
      <p:cViewPr varScale="1">
        <p:scale>
          <a:sx n="53" d="100"/>
          <a:sy n="53" d="100"/>
        </p:scale>
        <p:origin x="-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D8FC0-E202-4F63-ADC0-7B2B4C874DBD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86879-D0F2-442B-A719-7209E6DB6C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97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6EAF-A769-436D-9698-E3130BACC578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5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4" Type="http://schemas.openxmlformats.org/officeDocument/2006/relationships/image" Target="../media/image15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image" Target="../media/image15.wmf"/><Relationship Id="rId4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4" Type="http://schemas.openxmlformats.org/officeDocument/2006/relationships/image" Target="../media/image15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image" Target="../media/image15.wmf"/><Relationship Id="rId4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4" Type="http://schemas.openxmlformats.org/officeDocument/2006/relationships/image" Target="../media/image15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image" Target="../media/image15.wmf"/><Relationship Id="rId4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5" Type="http://schemas.openxmlformats.org/officeDocument/2006/relationships/image" Target="../media/image15.wmf"/><Relationship Id="rId4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4" Type="http://schemas.openxmlformats.org/officeDocument/2006/relationships/image" Target="../media/image15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5" Type="http://schemas.openxmlformats.org/officeDocument/2006/relationships/image" Target="../media/image15.wmf"/><Relationship Id="rId4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4" Type="http://schemas.openxmlformats.org/officeDocument/2006/relationships/image" Target="../media/image15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5" Type="http://schemas.openxmlformats.org/officeDocument/2006/relationships/image" Target="../media/image15.wmf"/><Relationship Id="rId4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4" Type="http://schemas.openxmlformats.org/officeDocument/2006/relationships/image" Target="../media/image15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5" Type="http://schemas.openxmlformats.org/officeDocument/2006/relationships/image" Target="../media/image15.wmf"/><Relationship Id="rId4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7772400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7b – Short Run Cost Curves</a:t>
            </a:r>
            <a:br>
              <a:rPr lang="en-US" b="1" dirty="0" smtClean="0"/>
            </a:br>
            <a:r>
              <a:rPr lang="en-US" b="1" dirty="0" smtClean="0"/>
              <a:t>PRACTICE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9400"/>
            <a:ext cx="7772400" cy="32766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This web quiz may appear as two pages on tablets and laptops.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I recommend that you view it as one page by clicking on the open book icon        at the bottom of the page.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056" y="5050336"/>
            <a:ext cx="616272" cy="5306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16791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9771"/>
            <a:ext cx="9144000" cy="4182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94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04800" y="3124200"/>
            <a:ext cx="8153400" cy="762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3. If quantity = 3, what is TVC?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04800"/>
            <a:ext cx="859573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rShape1"/>
          <p:cNvSpPr/>
          <p:nvPr>
            <p:custDataLst>
              <p:tags r:id="rId2"/>
            </p:custDataLst>
          </p:nvPr>
        </p:nvSpPr>
        <p:spPr>
          <a:xfrm rot="10800000">
            <a:off x="172720" y="4126654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3962400"/>
            <a:ext cx="3886200" cy="21637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$ 24	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$ 48	 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$ 72 	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$ 144	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Cannot be found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04800" y="3124200"/>
            <a:ext cx="8153400" cy="6858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4. If quantity = 3, what is ATC?</a:t>
            </a:r>
            <a:endParaRPr lang="en-US" sz="3600" b="1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0"/>
            <a:ext cx="859573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3886200"/>
            <a:ext cx="8077200" cy="2239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$ 12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$ 16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$ 48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Cannot be found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04800" y="3124200"/>
            <a:ext cx="8153400" cy="6858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4. If quantity = 3, what is ATC?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04800"/>
            <a:ext cx="859573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rShape1"/>
          <p:cNvSpPr/>
          <p:nvPr>
            <p:custDataLst>
              <p:tags r:id="rId2"/>
            </p:custDataLst>
          </p:nvPr>
        </p:nvSpPr>
        <p:spPr>
          <a:xfrm rot="10800000">
            <a:off x="264159" y="4753017"/>
            <a:ext cx="241300" cy="241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3886200"/>
            <a:ext cx="8077200" cy="2239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$ 12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$ 16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$ 48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Cannot be found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04800" y="3048000"/>
            <a:ext cx="8153400" cy="762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5. If quantity = 3, what is AFC?</a:t>
            </a:r>
            <a:endParaRPr lang="en-US" sz="3600" b="1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0"/>
            <a:ext cx="859573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3886200"/>
            <a:ext cx="8077200" cy="2239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$ 6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$ 8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$ 12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04800" y="3048000"/>
            <a:ext cx="8153400" cy="762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5. If quantity = 3, what is AFC?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04800"/>
            <a:ext cx="859573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3886200"/>
            <a:ext cx="8077200" cy="2239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$ 6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$ 8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$ 12</a:t>
            </a:r>
            <a:endParaRPr lang="en-US" dirty="0"/>
          </a:p>
        </p:txBody>
      </p:sp>
      <p:sp>
        <p:nvSpPr>
          <p:cNvPr id="6" name="CorShape1"/>
          <p:cNvSpPr/>
          <p:nvPr>
            <p:custDataLst>
              <p:tags r:id="rId3"/>
            </p:custDataLst>
          </p:nvPr>
        </p:nvSpPr>
        <p:spPr>
          <a:xfrm rot="10800000">
            <a:off x="203200" y="5013113"/>
            <a:ext cx="317500" cy="3175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04800" y="3352800"/>
            <a:ext cx="81534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6. If quantity = 3, what is AVC?</a:t>
            </a:r>
            <a:endParaRPr lang="en-US" sz="3600" b="1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0"/>
            <a:ext cx="859573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4191000"/>
            <a:ext cx="8077200" cy="19351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$ 0	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$ 6	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$ 8	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$ 12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04800" y="3352800"/>
            <a:ext cx="81534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6. If quantity = 3, what is AVC?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04800"/>
            <a:ext cx="859573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rShape1"/>
          <p:cNvSpPr/>
          <p:nvPr>
            <p:custDataLst>
              <p:tags r:id="rId2"/>
            </p:custDataLst>
          </p:nvPr>
        </p:nvSpPr>
        <p:spPr>
          <a:xfrm rot="10800000">
            <a:off x="172720" y="5428149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4191000"/>
            <a:ext cx="8077200" cy="19351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$ 0	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$ 6	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$ 8	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$ 12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04800" y="3352800"/>
            <a:ext cx="81534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7. If quantity = 3, what is MC?</a:t>
            </a:r>
            <a:endParaRPr lang="en-US" sz="3600" b="1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0"/>
            <a:ext cx="859573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4191000"/>
            <a:ext cx="8077200" cy="19351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$ 7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$ 48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$ 144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04800" y="3352800"/>
            <a:ext cx="81534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7. If quantity = 3, what is MC?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04800"/>
            <a:ext cx="859573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4191000"/>
            <a:ext cx="8077200" cy="19351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$ 7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$ 48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$ 144</a:t>
            </a:r>
            <a:endParaRPr lang="en-US" dirty="0"/>
          </a:p>
        </p:txBody>
      </p:sp>
      <p:sp>
        <p:nvSpPr>
          <p:cNvPr id="4" name="CorShape1"/>
          <p:cNvSpPr/>
          <p:nvPr>
            <p:custDataLst>
              <p:tags r:id="rId3"/>
            </p:custDataLst>
          </p:nvPr>
        </p:nvSpPr>
        <p:spPr>
          <a:xfrm rot="10800000">
            <a:off x="233680" y="4695613"/>
            <a:ext cx="279400" cy="279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04800" y="0"/>
            <a:ext cx="2362200" cy="1981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8. Q = 250, what is ATC?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981200"/>
            <a:ext cx="1981200" cy="34591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$0.15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$0.30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$0.47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$0.50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$0.65</a:t>
            </a:r>
            <a:endParaRPr lang="en-US" dirty="0"/>
          </a:p>
        </p:txBody>
      </p:sp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8957" y="431442"/>
            <a:ext cx="596826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7b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838200"/>
            <a:ext cx="6400800" cy="762000"/>
          </a:xfrm>
        </p:spPr>
        <p:txBody>
          <a:bodyPr>
            <a:normAutofit/>
          </a:bodyPr>
          <a:lstStyle/>
          <a:p>
            <a:pPr algn="l"/>
            <a:r>
              <a:rPr lang="en-US" sz="4000" b="1" u="sng" dirty="0" smtClean="0">
                <a:solidFill>
                  <a:schemeClr val="tx1"/>
                </a:solidFill>
              </a:rPr>
              <a:t>Short Run Cost Curves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1" y="1664594"/>
            <a:ext cx="2438400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3500" dirty="0" smtClean="0"/>
              <a:t> TC</a:t>
            </a:r>
          </a:p>
          <a:p>
            <a:pPr lvl="1">
              <a:buFont typeface="Arial" pitchFamily="34" charset="0"/>
              <a:buChar char="•"/>
            </a:pPr>
            <a:r>
              <a:rPr lang="en-US" sz="3500" dirty="0" smtClean="0"/>
              <a:t> TVC</a:t>
            </a:r>
          </a:p>
          <a:p>
            <a:pPr lvl="1">
              <a:buFont typeface="Arial" pitchFamily="34" charset="0"/>
              <a:buChar char="•"/>
            </a:pPr>
            <a:r>
              <a:rPr lang="en-US" sz="3500" dirty="0" smtClean="0"/>
              <a:t> TFC</a:t>
            </a:r>
          </a:p>
          <a:p>
            <a:pPr lvl="1">
              <a:buFont typeface="Arial" pitchFamily="34" charset="0"/>
              <a:buChar char="•"/>
            </a:pPr>
            <a:r>
              <a:rPr lang="en-US" sz="3500" dirty="0" smtClean="0"/>
              <a:t> ATC</a:t>
            </a:r>
          </a:p>
          <a:p>
            <a:pPr lvl="1">
              <a:buFont typeface="Arial" pitchFamily="34" charset="0"/>
              <a:buChar char="•"/>
            </a:pPr>
            <a:r>
              <a:rPr lang="en-US" sz="3500" dirty="0" smtClean="0"/>
              <a:t> AVC</a:t>
            </a:r>
          </a:p>
          <a:p>
            <a:pPr lvl="1">
              <a:buFont typeface="Arial" pitchFamily="34" charset="0"/>
              <a:buChar char="•"/>
            </a:pPr>
            <a:r>
              <a:rPr lang="en-US" sz="3500" dirty="0" smtClean="0"/>
              <a:t> AFC</a:t>
            </a:r>
          </a:p>
          <a:p>
            <a:pPr lvl="1">
              <a:buFont typeface="Arial" pitchFamily="34" charset="0"/>
              <a:buChar char="•"/>
            </a:pPr>
            <a:r>
              <a:rPr lang="en-US" sz="3500" dirty="0" smtClean="0"/>
              <a:t> and MC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6439" y="1676400"/>
            <a:ext cx="5056594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 Be able to:</a:t>
            </a:r>
          </a:p>
          <a:p>
            <a:pPr lvl="1">
              <a:buFont typeface="Arial" pitchFamily="34" charset="0"/>
              <a:buChar char="•"/>
            </a:pPr>
            <a:r>
              <a:rPr lang="en-US" sz="3500" dirty="0" smtClean="0"/>
              <a:t> Calculate </a:t>
            </a:r>
          </a:p>
          <a:p>
            <a:pPr lvl="1">
              <a:buFont typeface="Arial" pitchFamily="34" charset="0"/>
              <a:buChar char="•"/>
            </a:pPr>
            <a:r>
              <a:rPr lang="en-US" sz="3500" dirty="0" smtClean="0"/>
              <a:t> Define</a:t>
            </a:r>
          </a:p>
          <a:p>
            <a:pPr lvl="1">
              <a:buFont typeface="Arial" pitchFamily="34" charset="0"/>
              <a:buChar char="•"/>
            </a:pPr>
            <a:r>
              <a:rPr lang="en-US" sz="3500" dirty="0" smtClean="0"/>
              <a:t> Draw</a:t>
            </a:r>
          </a:p>
          <a:p>
            <a:pPr lvl="1">
              <a:buFont typeface="Arial" pitchFamily="34" charset="0"/>
              <a:buChar char="•"/>
            </a:pPr>
            <a:r>
              <a:rPr lang="en-US" sz="3500" dirty="0" smtClean="0"/>
              <a:t> Describe graph shapes</a:t>
            </a:r>
          </a:p>
          <a:p>
            <a:pPr lvl="1">
              <a:buFont typeface="Arial" pitchFamily="34" charset="0"/>
              <a:buChar char="•"/>
            </a:pPr>
            <a:r>
              <a:rPr lang="en-US" sz="3500" dirty="0" smtClean="0"/>
              <a:t> Give Examples</a:t>
            </a:r>
            <a:endParaRPr lang="en-US" sz="3500" dirty="0"/>
          </a:p>
          <a:p>
            <a:pPr lvl="1"/>
            <a:endParaRPr lang="en-US" sz="35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92038" y="152400"/>
            <a:ext cx="2362200" cy="18589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8. Q = 250, what is ATC?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0" name="CorShape1"/>
          <p:cNvSpPr/>
          <p:nvPr>
            <p:custDataLst>
              <p:tags r:id="rId2"/>
            </p:custDataLst>
          </p:nvPr>
        </p:nvSpPr>
        <p:spPr>
          <a:xfrm rot="10800000">
            <a:off x="239905" y="3886200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19734" y="2057400"/>
            <a:ext cx="1981200" cy="34591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$0.15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$0.30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$0.47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$0.50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$0.65</a:t>
            </a:r>
            <a:endParaRPr lang="en-US" dirty="0"/>
          </a:p>
        </p:txBody>
      </p:sp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199" y="457200"/>
            <a:ext cx="596826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94052"/>
            <a:ext cx="597217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PQuestion"/>
          <p:cNvSpPr>
            <a:spLocks noGrp="1"/>
          </p:cNvSpPr>
          <p:nvPr>
            <p:ph type="title"/>
          </p:nvPr>
        </p:nvSpPr>
        <p:spPr>
          <a:xfrm>
            <a:off x="304800" y="152400"/>
            <a:ext cx="2362200" cy="17827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Q = 250, what is ATC?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6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06855" y="2057400"/>
            <a:ext cx="1981200" cy="34591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$0.15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$0.30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$0.47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$0.50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$0.65</a:t>
            </a:r>
            <a:endParaRPr lang="en-US" dirty="0"/>
          </a:p>
        </p:txBody>
      </p:sp>
      <p:sp>
        <p:nvSpPr>
          <p:cNvPr id="7" name="CorShape1"/>
          <p:cNvSpPr/>
          <p:nvPr>
            <p:custDataLst>
              <p:tags r:id="rId3"/>
            </p:custDataLst>
          </p:nvPr>
        </p:nvSpPr>
        <p:spPr>
          <a:xfrm rot="10800000">
            <a:off x="301795" y="3886200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056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04800" y="0"/>
            <a:ext cx="2362200" cy="1905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9. Q = 250, what is AVC?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905000"/>
            <a:ext cx="1981200" cy="34591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$0.15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$0.30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$0.47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$0.50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$0.65</a:t>
            </a:r>
            <a:endParaRPr lang="en-US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199" y="457200"/>
            <a:ext cx="596826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04800" y="0"/>
            <a:ext cx="2362200" cy="1981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9. Q = 250, what is AVC?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 rot="10800000">
            <a:off x="214147" y="2628900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93976" y="1944951"/>
            <a:ext cx="1981200" cy="34591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$0.15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$0.30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$0.47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$0.50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$0.65</a:t>
            </a:r>
            <a:endParaRPr lang="en-US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199" y="228600"/>
            <a:ext cx="596826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76200"/>
            <a:ext cx="597217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PQuestion"/>
          <p:cNvSpPr>
            <a:spLocks noGrp="1"/>
          </p:cNvSpPr>
          <p:nvPr>
            <p:ph type="title"/>
          </p:nvPr>
        </p:nvSpPr>
        <p:spPr>
          <a:xfrm>
            <a:off x="304800" y="76200"/>
            <a:ext cx="2362200" cy="1905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Q = 250, what is AVC?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6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28320" y="1944951"/>
            <a:ext cx="1981200" cy="34591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$0.15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$0.30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$0.47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$0.50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$0.65</a:t>
            </a:r>
            <a:endParaRPr lang="en-US" dirty="0"/>
          </a:p>
        </p:txBody>
      </p:sp>
      <p:sp>
        <p:nvSpPr>
          <p:cNvPr id="7" name="CorShape1"/>
          <p:cNvSpPr/>
          <p:nvPr>
            <p:custDataLst>
              <p:tags r:id="rId3"/>
            </p:custDataLst>
          </p:nvPr>
        </p:nvSpPr>
        <p:spPr>
          <a:xfrm rot="10800000">
            <a:off x="350520" y="2590800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183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04800" y="0"/>
            <a:ext cx="2362200" cy="17526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10. Q= 250, what is AFC?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828800"/>
            <a:ext cx="1981200" cy="34591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$ 0.60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$ 0.50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$ 0.30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$ 0.20</a:t>
            </a:r>
            <a:endParaRPr 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199" y="228600"/>
            <a:ext cx="596826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04800" y="76200"/>
            <a:ext cx="2362200" cy="18288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10. Q= 250, what is AFC?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8" name="CorShape1"/>
          <p:cNvSpPr/>
          <p:nvPr>
            <p:custDataLst>
              <p:tags r:id="rId2"/>
            </p:custDataLst>
          </p:nvPr>
        </p:nvSpPr>
        <p:spPr>
          <a:xfrm rot="10800000">
            <a:off x="278541" y="3810000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16514" y="1981200"/>
            <a:ext cx="1981200" cy="34591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$ 0.60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$ 0.50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$ 0.30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$ 0.20</a:t>
            </a:r>
            <a:endParaRPr 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199" y="457200"/>
            <a:ext cx="596826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52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At Q = 250: </a:t>
            </a: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ATC - AVC = AFC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.50 - .30 = .20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981200"/>
            <a:ext cx="6019800" cy="438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76200"/>
            <a:ext cx="2667000" cy="16303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11. Q = 250, what is TC?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752600"/>
            <a:ext cx="1981200" cy="41449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$ 125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$ 150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$ 200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$ 250</a:t>
            </a:r>
            <a:endParaRPr 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199" y="457200"/>
            <a:ext cx="596826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16565"/>
            <a:ext cx="2667000" cy="16303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11. Q = 250, what is TC?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8" name="CorShape1"/>
          <p:cNvSpPr/>
          <p:nvPr>
            <p:custDataLst>
              <p:tags r:id="rId2"/>
            </p:custDataLst>
          </p:nvPr>
        </p:nvSpPr>
        <p:spPr>
          <a:xfrm rot="10800000">
            <a:off x="244943" y="1740967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18381" y="1600200"/>
            <a:ext cx="1981200" cy="41449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$ 125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$ 150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$ 200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$ 250</a:t>
            </a:r>
            <a:endParaRPr 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199" y="457200"/>
            <a:ext cx="596826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7b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838200"/>
            <a:ext cx="6400800" cy="762000"/>
          </a:xfrm>
        </p:spPr>
        <p:txBody>
          <a:bodyPr>
            <a:normAutofit/>
          </a:bodyPr>
          <a:lstStyle/>
          <a:p>
            <a:pPr algn="l"/>
            <a:r>
              <a:rPr lang="en-US" sz="4000" b="1" u="sng" dirty="0" smtClean="0">
                <a:solidFill>
                  <a:schemeClr val="tx1"/>
                </a:solidFill>
              </a:rPr>
              <a:t>Short Run Cost Curves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1" y="1664594"/>
            <a:ext cx="2438400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3500" dirty="0" smtClean="0"/>
              <a:t> TC</a:t>
            </a:r>
          </a:p>
          <a:p>
            <a:pPr lvl="1">
              <a:buFont typeface="Arial" pitchFamily="34" charset="0"/>
              <a:buChar char="•"/>
            </a:pPr>
            <a:r>
              <a:rPr lang="en-US" sz="3500" dirty="0" smtClean="0"/>
              <a:t> TVC</a:t>
            </a:r>
          </a:p>
          <a:p>
            <a:pPr lvl="1">
              <a:buFont typeface="Arial" pitchFamily="34" charset="0"/>
              <a:buChar char="•"/>
            </a:pPr>
            <a:r>
              <a:rPr lang="en-US" sz="3500" dirty="0" smtClean="0"/>
              <a:t> TFC</a:t>
            </a:r>
          </a:p>
          <a:p>
            <a:pPr lvl="1">
              <a:buFont typeface="Arial" pitchFamily="34" charset="0"/>
              <a:buChar char="•"/>
            </a:pPr>
            <a:r>
              <a:rPr lang="en-US" sz="3500" dirty="0" smtClean="0"/>
              <a:t> ATC</a:t>
            </a:r>
          </a:p>
          <a:p>
            <a:pPr lvl="1">
              <a:buFont typeface="Arial" pitchFamily="34" charset="0"/>
              <a:buChar char="•"/>
            </a:pPr>
            <a:r>
              <a:rPr lang="en-US" sz="3500" dirty="0" smtClean="0"/>
              <a:t> AVC</a:t>
            </a:r>
          </a:p>
          <a:p>
            <a:pPr lvl="1">
              <a:buFont typeface="Arial" pitchFamily="34" charset="0"/>
              <a:buChar char="•"/>
            </a:pPr>
            <a:r>
              <a:rPr lang="en-US" sz="3500" dirty="0" smtClean="0"/>
              <a:t> AFC</a:t>
            </a:r>
          </a:p>
          <a:p>
            <a:pPr lvl="1">
              <a:buFont typeface="Arial" pitchFamily="34" charset="0"/>
              <a:buChar char="•"/>
            </a:pPr>
            <a:r>
              <a:rPr lang="en-US" sz="3500" dirty="0" smtClean="0"/>
              <a:t> and MC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6439" y="1676400"/>
            <a:ext cx="505659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Be able to find on a:</a:t>
            </a:r>
          </a:p>
          <a:p>
            <a:pPr lvl="1">
              <a:buFont typeface="Arial" pitchFamily="34" charset="0"/>
              <a:buChar char="•"/>
            </a:pPr>
            <a:r>
              <a:rPr lang="en-US" sz="3500" dirty="0" smtClean="0"/>
              <a:t> Table</a:t>
            </a:r>
          </a:p>
          <a:p>
            <a:pPr lvl="1">
              <a:buFont typeface="Arial" pitchFamily="34" charset="0"/>
              <a:buChar char="•"/>
            </a:pPr>
            <a:r>
              <a:rPr lang="en-US" sz="3500" dirty="0" smtClean="0"/>
              <a:t> Graph with numbers</a:t>
            </a:r>
          </a:p>
          <a:p>
            <a:pPr lvl="1">
              <a:buFont typeface="Arial" pitchFamily="34" charset="0"/>
              <a:buChar char="•"/>
            </a:pPr>
            <a:r>
              <a:rPr lang="en-US" sz="3500" dirty="0" smtClean="0"/>
              <a:t> Graph with letters   using geometry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95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52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At Q = 250: </a:t>
            </a: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ATC x Q = TC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$ 0.50 x 250 = $ 125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597217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2667000" cy="13716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12. Q = 250, what is TVC?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447800"/>
            <a:ext cx="1981200" cy="39925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$30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$ 75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$ 150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$ 250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199" y="457200"/>
            <a:ext cx="596826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152400"/>
            <a:ext cx="2667000" cy="13255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12. Q = 250, what is TVC?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98503" y="1524000"/>
            <a:ext cx="1981200" cy="39925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$30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$ 75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$ 150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$ 250</a:t>
            </a:r>
            <a:endParaRPr lang="en-US" dirty="0"/>
          </a:p>
        </p:txBody>
      </p:sp>
      <p:sp>
        <p:nvSpPr>
          <p:cNvPr id="7" name="CorShape1"/>
          <p:cNvSpPr/>
          <p:nvPr>
            <p:custDataLst>
              <p:tags r:id="rId3"/>
            </p:custDataLst>
          </p:nvPr>
        </p:nvSpPr>
        <p:spPr>
          <a:xfrm rot="10800000">
            <a:off x="218440" y="2209800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199" y="457200"/>
            <a:ext cx="596826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52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At Q = 250: </a:t>
            </a: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AVC x Q = TVC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$ 0.30 x 250 = $ 75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14600"/>
            <a:ext cx="597217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2895600" cy="12954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13. Q =250, what is TFC?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371600"/>
            <a:ext cx="1981200" cy="39925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$ 30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$ 50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$ 75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$ 150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$ 250</a:t>
            </a:r>
            <a:endParaRPr 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199" y="457200"/>
            <a:ext cx="596826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2895600" cy="12954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13. Q =250, what is TFC?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8" name="CorShape1"/>
          <p:cNvSpPr/>
          <p:nvPr>
            <p:custDataLst>
              <p:tags r:id="rId2"/>
            </p:custDataLst>
          </p:nvPr>
        </p:nvSpPr>
        <p:spPr>
          <a:xfrm rot="10800000">
            <a:off x="191936" y="2133600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28320" y="1524000"/>
            <a:ext cx="1981200" cy="39925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$ 30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$ 50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$ 75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$ 150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$ 250</a:t>
            </a:r>
            <a:endParaRPr 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199" y="457200"/>
            <a:ext cx="596826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1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At Q = 250: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AFC x Q = TFC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.20 x 250 = $ 50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199826"/>
            <a:ext cx="6400800" cy="465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80999" y="34344"/>
            <a:ext cx="2362200" cy="1794456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14. Q=250, what is MC?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0999" y="1905000"/>
            <a:ext cx="2362200" cy="34591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$ 0.30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$ 0.50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$ 0.65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$ 162.50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$ 250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199" y="457200"/>
            <a:ext cx="596826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04800" y="0"/>
            <a:ext cx="2362200" cy="1981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14. Q=250, what is MC?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28320" y="1981200"/>
            <a:ext cx="2362200" cy="34591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$ 0.30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$ 0.50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$ 0.65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$ 162.50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$ 250</a:t>
            </a:r>
            <a:endParaRPr lang="en-US" dirty="0"/>
          </a:p>
        </p:txBody>
      </p:sp>
      <p:sp>
        <p:nvSpPr>
          <p:cNvPr id="7" name="CorShape1"/>
          <p:cNvSpPr/>
          <p:nvPr>
            <p:custDataLst>
              <p:tags r:id="rId3"/>
            </p:custDataLst>
          </p:nvPr>
        </p:nvSpPr>
        <p:spPr>
          <a:xfrm rot="10800000">
            <a:off x="350520" y="3200400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199" y="457200"/>
            <a:ext cx="596826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04800" y="0"/>
            <a:ext cx="2362200" cy="1905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14. Q=250, what is MC?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28320" y="1752600"/>
            <a:ext cx="2362200" cy="34591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$ 0.30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$ 0.50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$ 0.65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$ 162.50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$ 250</a:t>
            </a:r>
            <a:endParaRPr lang="en-US" dirty="0"/>
          </a:p>
        </p:txBody>
      </p:sp>
      <p:sp>
        <p:nvSpPr>
          <p:cNvPr id="7" name="CorShape1"/>
          <p:cNvSpPr/>
          <p:nvPr>
            <p:custDataLst>
              <p:tags r:id="rId3"/>
            </p:custDataLst>
          </p:nvPr>
        </p:nvSpPr>
        <p:spPr>
          <a:xfrm rot="10800000">
            <a:off x="214147" y="3048000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09600"/>
            <a:ext cx="597217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80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7b</a:t>
            </a:r>
            <a:endParaRPr lang="en-US" b="1" dirty="0"/>
          </a:p>
        </p:txBody>
      </p:sp>
      <p:pic>
        <p:nvPicPr>
          <p:cNvPr id="6" name="Content Placeholder 5" descr="7baveragecosts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19600" y="1371600"/>
            <a:ext cx="4558145" cy="3505200"/>
          </a:xfrm>
        </p:spPr>
      </p:pic>
      <p:pic>
        <p:nvPicPr>
          <p:cNvPr id="8" name="Content Placeholder 7" descr="7btotalcostslg.gif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28600" y="1371600"/>
            <a:ext cx="4038600" cy="3604342"/>
          </a:xfrm>
        </p:spPr>
      </p:pic>
      <p:sp>
        <p:nvSpPr>
          <p:cNvPr id="5" name="TextBox 4"/>
          <p:cNvSpPr txBox="1"/>
          <p:nvPr/>
        </p:nvSpPr>
        <p:spPr>
          <a:xfrm>
            <a:off x="761999" y="4887426"/>
            <a:ext cx="82450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   Total Cost Curves                         Average Cost Curves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                                               and MC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04800" y="76200"/>
            <a:ext cx="3200400" cy="12954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15. If quantity = Q, what is ATC?</a:t>
            </a:r>
            <a:endParaRPr lang="en-US" sz="3600" b="1" dirty="0"/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81000"/>
            <a:ext cx="515038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3400" y="1447800"/>
            <a:ext cx="3124200" cy="42211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0A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0B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0C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BC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04800" y="0"/>
            <a:ext cx="3200400" cy="1371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15. If quantity = Q, what is ATC?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381000"/>
            <a:ext cx="515038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rShape1"/>
          <p:cNvSpPr/>
          <p:nvPr>
            <p:custDataLst>
              <p:tags r:id="rId2"/>
            </p:custDataLst>
          </p:nvPr>
        </p:nvSpPr>
        <p:spPr>
          <a:xfrm rot="10800000">
            <a:off x="172720" y="2590800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69838" y="1387167"/>
            <a:ext cx="3124200" cy="42211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0A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0B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0C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BC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35148"/>
            <a:ext cx="678180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0373"/>
            <a:ext cx="28805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At quantity = Q: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04800" y="76200"/>
            <a:ext cx="3200400" cy="1447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16. If quantity = Q, what is AVC?</a:t>
            </a:r>
            <a:endParaRPr lang="en-US" sz="3600" b="1" dirty="0"/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81000"/>
            <a:ext cx="515038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24000"/>
            <a:ext cx="3124200" cy="46021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0A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0B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0C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BC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04800" y="76200"/>
            <a:ext cx="3200400" cy="1371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16. If quantity = Q, what is AVC?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381000"/>
            <a:ext cx="515038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rShape1"/>
          <p:cNvSpPr/>
          <p:nvPr>
            <p:custDataLst>
              <p:tags r:id="rId2"/>
            </p:custDataLst>
          </p:nvPr>
        </p:nvSpPr>
        <p:spPr>
          <a:xfrm rot="10800000">
            <a:off x="113620" y="2146300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50520" y="1447800"/>
            <a:ext cx="3124200" cy="42211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0A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0B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0C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BC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25" y="737175"/>
            <a:ext cx="7086600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152400"/>
            <a:ext cx="28805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At quantity = Q: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04800" y="76200"/>
            <a:ext cx="3200400" cy="1371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17. If quantity = Q, what is AFC?</a:t>
            </a:r>
            <a:endParaRPr lang="en-US" sz="3600" b="1" dirty="0"/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81000"/>
            <a:ext cx="515038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447800"/>
            <a:ext cx="3124200" cy="42211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AB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OB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OC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BC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04800" y="76200"/>
            <a:ext cx="3200400" cy="1524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17. If quantity = Q, what is AFC?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381000"/>
            <a:ext cx="515038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rShape1"/>
          <p:cNvSpPr/>
          <p:nvPr>
            <p:custDataLst>
              <p:tags r:id="rId2"/>
            </p:custDataLst>
          </p:nvPr>
        </p:nvSpPr>
        <p:spPr>
          <a:xfrm rot="10800000">
            <a:off x="188389" y="3371766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12221" y="1616784"/>
            <a:ext cx="3124200" cy="42211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AB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OB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OC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BC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610600" cy="1752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</a:rPr>
              <a:t>At quantity = Q: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ATC – AVC = AFC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0C – 0B = BC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2957" y="1600200"/>
            <a:ext cx="6324600" cy="477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04800" y="76200"/>
            <a:ext cx="3200400" cy="1447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18. If quantity = Q, what is TFC?</a:t>
            </a:r>
            <a:endParaRPr lang="en-US" sz="3600" b="1" dirty="0"/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81000"/>
            <a:ext cx="515038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24000"/>
            <a:ext cx="3124200" cy="42211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0CDQ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0BEQ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BCDE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0A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04800" y="2971800"/>
            <a:ext cx="8153400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1. If quantity = 3, what is TC?</a:t>
            </a:r>
            <a:endParaRPr lang="en-US" sz="3600" b="1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0"/>
            <a:ext cx="859573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3810000"/>
            <a:ext cx="4114800" cy="27432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$ 24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$ 48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$ 72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$ 144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Cannot be found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04800" y="0"/>
            <a:ext cx="3200400" cy="1371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18. If quantity = Q, what is TFC?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381000"/>
            <a:ext cx="515038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rShape1"/>
          <p:cNvSpPr/>
          <p:nvPr>
            <p:custDataLst>
              <p:tags r:id="rId2"/>
            </p:custDataLst>
          </p:nvPr>
        </p:nvSpPr>
        <p:spPr>
          <a:xfrm rot="10800000">
            <a:off x="265663" y="2590800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28321" y="1387167"/>
            <a:ext cx="3124200" cy="42211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0CDQ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0BEQ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BCDE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0A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57600" cy="16002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</a:rPr>
              <a:t>At quantity = Q: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TFC  = AFC x Q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TFC = BCDE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4722" y="1676400"/>
            <a:ext cx="6629400" cy="500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04800" y="0"/>
            <a:ext cx="3200400" cy="1447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19. If quantity = Q, what is TVC?</a:t>
            </a:r>
            <a:endParaRPr lang="en-US" sz="3600" b="1" dirty="0"/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81000"/>
            <a:ext cx="515038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371600"/>
            <a:ext cx="3124200" cy="42211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0CDQ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0BEQ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0AFQ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BCDE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04800" y="0"/>
            <a:ext cx="3200400" cy="1524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19. If quantity = Q, what is TVC?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381000"/>
            <a:ext cx="515038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rShape1"/>
          <p:cNvSpPr/>
          <p:nvPr>
            <p:custDataLst>
              <p:tags r:id="rId2"/>
            </p:custDataLst>
          </p:nvPr>
        </p:nvSpPr>
        <p:spPr>
          <a:xfrm rot="10800000">
            <a:off x="172720" y="2201333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9002" y="1524000"/>
            <a:ext cx="3124200" cy="42211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0CDQ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0BEQ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0AFQ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BCDE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581400" cy="1752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</a:rPr>
              <a:t>At quantity = Q: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TVC = AVC x Q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TVC </a:t>
            </a:r>
            <a:r>
              <a:rPr lang="en-US" b="1" smtClean="0">
                <a:solidFill>
                  <a:schemeClr val="tx2"/>
                </a:solidFill>
              </a:rPr>
              <a:t>= 0BEQ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5740" y="1524000"/>
            <a:ext cx="635786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04800" y="0"/>
            <a:ext cx="3200400" cy="1371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20. If quantity = Q, what is TC?</a:t>
            </a:r>
            <a:endParaRPr lang="en-US" sz="3600" b="1" dirty="0"/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81000"/>
            <a:ext cx="515038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3400" y="1447800"/>
            <a:ext cx="3124200" cy="42211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0CDQ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OBEQ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BCDE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0AFQ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04800" y="0"/>
            <a:ext cx="3200400" cy="1371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20. If quantity = Q, what is TC?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381000"/>
            <a:ext cx="515038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rShape1"/>
          <p:cNvSpPr/>
          <p:nvPr>
            <p:custDataLst>
              <p:tags r:id="rId2"/>
            </p:custDataLst>
          </p:nvPr>
        </p:nvSpPr>
        <p:spPr>
          <a:xfrm rot="10800000">
            <a:off x="314672" y="1469717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82769" y="1371600"/>
            <a:ext cx="3124200" cy="42211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0CDQ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OBEQ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BCDE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0AFQ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3657600" cy="20574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</a:rPr>
              <a:t>At quantity = Q: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TC = ATC x Q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TC = 0CDQ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371600"/>
            <a:ext cx="635786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04800" y="76200"/>
            <a:ext cx="3200400" cy="1371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21. If quantity = Q, what is MC?</a:t>
            </a:r>
            <a:endParaRPr lang="en-US" sz="3600" b="1" dirty="0"/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81000"/>
            <a:ext cx="515038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447800"/>
            <a:ext cx="3124200" cy="42211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0CDQ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0BEQ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BCDE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0B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04800" y="76200"/>
            <a:ext cx="3200400" cy="1219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21. If quantity = Q, what is MC?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381000"/>
            <a:ext cx="515038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rShape1"/>
          <p:cNvSpPr/>
          <p:nvPr>
            <p:custDataLst>
              <p:tags r:id="rId2"/>
            </p:custDataLst>
          </p:nvPr>
        </p:nvSpPr>
        <p:spPr>
          <a:xfrm rot="10800000">
            <a:off x="317178" y="3200400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28320" y="1371600"/>
            <a:ext cx="3124200" cy="42211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0CDQ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0BEQ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BCDE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0B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04800" y="2971800"/>
            <a:ext cx="8153400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1. If quantity = 3, what is TC?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04800"/>
            <a:ext cx="859573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rShape1"/>
          <p:cNvSpPr/>
          <p:nvPr>
            <p:custDataLst>
              <p:tags r:id="rId2"/>
            </p:custDataLst>
          </p:nvPr>
        </p:nvSpPr>
        <p:spPr>
          <a:xfrm rot="10800000">
            <a:off x="203200" y="4400465"/>
            <a:ext cx="317500" cy="3175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3810000"/>
            <a:ext cx="4114800" cy="27432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$ 24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$ 48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$ 72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$ 144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Cannot be found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7389"/>
            <a:ext cx="6858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04800" y="3048000"/>
            <a:ext cx="8153400" cy="6858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2. If quantity = 3, what is TFC?</a:t>
            </a:r>
            <a:endParaRPr lang="en-US" sz="3600" b="1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0"/>
            <a:ext cx="859573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3810000"/>
            <a:ext cx="4191000" cy="23161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 $ 24	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 $ 48	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 $ 72	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$ 144	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 Cannot be found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04800" y="3048000"/>
            <a:ext cx="8153400" cy="6858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2. If quantity = 3, what is TFC?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04800"/>
            <a:ext cx="859573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rShape1"/>
          <p:cNvSpPr/>
          <p:nvPr>
            <p:custDataLst>
              <p:tags r:id="rId2"/>
            </p:custDataLst>
          </p:nvPr>
        </p:nvSpPr>
        <p:spPr>
          <a:xfrm rot="10800000">
            <a:off x="172720" y="3974254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3810000"/>
            <a:ext cx="4191000" cy="23161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 $ 24	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 $ 48	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 $ 72	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$ 144	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 Cannot be found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04800" y="3124200"/>
            <a:ext cx="8153400" cy="762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3. If quantity = 3, what is TVC?</a:t>
            </a:r>
            <a:endParaRPr lang="en-US" sz="3600" b="1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0"/>
            <a:ext cx="859573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3962400"/>
            <a:ext cx="3886200" cy="21637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$ 24	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$ 48	 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$ 72 	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$ 144	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Cannot be found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2.0"/>
  <p:tag name="DELIMITERS" val="3.1"/>
  <p:tag name="SHOWBARVISIBLE" val="True"/>
  <p:tag name="USESECONDARYMONITOR" val="Tru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EXPANDSHOWBAR" val="True"/>
  <p:tag name="DEFAULTNUMTEAMS" val="7"/>
  <p:tag name="CORRECTPOINTVALUE" val="1"/>
  <p:tag name="POWERPOINTVERSION" val="14.0"/>
  <p:tag name="TASKPANEKEY" val="0747095b-8168-4f81-b3ce-2c989afbdd83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6"/>
  <p:tag name="FONTSIZE" val="32"/>
  <p:tag name="BULLETTYPE" val="ppBulletArabicPeriod"/>
  <p:tag name="ANSWERTEXT" val="$ 24&#10;$ 48&#10;$ 72&#10;$ 144&#10;Cannot be found"/>
  <p:tag name="OLDNUMANSWERS" val="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6"/>
  <p:tag name="RESPONSECOUNT" val="16"/>
  <p:tag name="SLICED" val="False"/>
  <p:tag name="RESPONSES" val="4;4;4;4;4;4;4;4;4;4;4;4;4;4;4;4;"/>
  <p:tag name="CHARTSTRINGSTD" val="0 0 0 16"/>
  <p:tag name="CHARTSTRINGREV" val="16 0 0 0"/>
  <p:tag name="CHARTSTRINGSTDPER" val="0 0 0 1"/>
  <p:tag name="CHARTSTRINGREVPER" val="1 0 0 0"/>
  <p:tag name="ANONYMOUSTEMP" val="False"/>
  <p:tag name="SLIDEORDER" val="3"/>
  <p:tag name="SLIDEGUID" val="3255678E19DB4B9FB3FB1E239C621BFB"/>
  <p:tag name="QUESTIONALIAS" val="17. If quantity = Q, what is AFC?"/>
  <p:tag name="RESPONSESGATHERED" val="False"/>
  <p:tag name="CORRECTPOINTVALUE" val="0"/>
  <p:tag name="ANSWERSALIAS" val="AB|smicln|OB|smicln|OC|smicln|BC"/>
  <p:tag name="VALUES" val="No Value|smicln|No Value|smicln|No Value|smicln|No Val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1"/>
  <p:tag name="FONTSIZE" val="32"/>
  <p:tag name="BULLETTYPE" val="ppBulletArabicPeriod"/>
  <p:tag name="ANSWERTEXT" val="0A&#10;OB&#10;OC&#10;BC"/>
  <p:tag name="OLDNUMANSWERS" val="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6"/>
  <p:tag name="RESPONSECOUNT" val="16"/>
  <p:tag name="SLICED" val="False"/>
  <p:tag name="RESPONSES" val="4;4;4;4;4;4;4;4;4;4;4;4;4;4;4;4;"/>
  <p:tag name="CHARTSTRINGSTD" val="0 0 0 16"/>
  <p:tag name="CHARTSTRINGREV" val="16 0 0 0"/>
  <p:tag name="CHARTSTRINGSTDPER" val="0 0 0 1"/>
  <p:tag name="CHARTSTRINGREVPER" val="1 0 0 0"/>
  <p:tag name="ANONYMOUSTEMP" val="False"/>
  <p:tag name="QUESTIONALIAS" val="17. If quantity = Q, what is AFC?"/>
  <p:tag name="CORRECTPOINTVALUE" val="1"/>
  <p:tag name="RESPONSESGATHERED" val="False"/>
  <p:tag name="SLIDEORDER" val="4"/>
  <p:tag name="SLIDEGUID" val="F902CD9C1FE840FF8EB42072D0F8CAE0"/>
  <p:tag name="ANSWERSALIAS" val="AB|smicln|OB|smicln|OC|smicln|BC"/>
  <p:tag name="VALUES" val="Incorrect|smicln|Incorrect|smicln|Incorrect|smicln|Correct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1"/>
  <p:tag name="FONTSIZE" val="32"/>
  <p:tag name="BULLETTYPE" val="ppBulletArabicPeriod"/>
  <p:tag name="ANSWERTEXT" val="AB&#10;OB&#10;OC&#10;BC"/>
  <p:tag name="OLDNUMANSWERS" val="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6"/>
  <p:tag name="RESPONSECOUNT" val="16"/>
  <p:tag name="SLICED" val="False"/>
  <p:tag name="RESPONSES" val="4;4;4;4;4;4;4;4;4;4;4;4;4;4;4;4;"/>
  <p:tag name="CHARTSTRINGSTD" val="0 0 0 16"/>
  <p:tag name="CHARTSTRINGREV" val="16 0 0 0"/>
  <p:tag name="CHARTSTRINGSTDPER" val="0 0 0 1"/>
  <p:tag name="CHARTSTRINGREVPER" val="1 0 0 0"/>
  <p:tag name="ANONYMOUSTEMP" val="False"/>
  <p:tag name="SLIDEORDER" val="4"/>
  <p:tag name="SLIDEGUID" val="C7422411D7A34405B9F98216BC7D3020"/>
  <p:tag name="QUESTIONALIAS" val="18. If quantity = Q, what is TFC?"/>
  <p:tag name="RESPONSESGATHERED" val="False"/>
  <p:tag name="CORRECTPOINTVALUE" val="0"/>
  <p:tag name="ANSWERSALIAS" val="0CDQ|smicln|0BEQ|smicln|BCDE|smicln|0A"/>
  <p:tag name="VALUES" val="No Value|smicln|No Value|smicln|No Value|smicln|No Val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7"/>
  <p:tag name="FONTSIZE" val="32"/>
  <p:tag name="BULLETTYPE" val="ppBulletArabicPeriod"/>
  <p:tag name="ANSWERTEXT" val="0CDQ&#10;0BEQ&#10;BCDE&#10;0A"/>
  <p:tag name="OLDNUMANSWERS" val="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6"/>
  <p:tag name="RESPONSECOUNT" val="16"/>
  <p:tag name="SLICED" val="False"/>
  <p:tag name="RESPONSES" val="4;4;4;4;4;4;4;4;4;4;4;4;4;4;4;4;"/>
  <p:tag name="CHARTSTRINGSTD" val="0 0 0 16"/>
  <p:tag name="CHARTSTRINGREV" val="16 0 0 0"/>
  <p:tag name="CHARTSTRINGSTDPER" val="0 0 0 1"/>
  <p:tag name="CHARTSTRINGREVPER" val="1 0 0 0"/>
  <p:tag name="ANONYMOUSTEMP" val="False"/>
  <p:tag name="QUESTIONALIAS" val="18. If quantity = Q, what is TFC?"/>
  <p:tag name="CORRECTPOINTVALUE" val="1"/>
  <p:tag name="RESPONSESGATHERED" val="False"/>
  <p:tag name="SLIDEORDER" val="5"/>
  <p:tag name="SLIDEGUID" val="048D3730EC09443A8057696B0816838E"/>
  <p:tag name="ANSWERSALIAS" val="0CDQ|smicln|0BEQ|smicln|BCDE|smicln|0A"/>
  <p:tag name="VALUES" val="Incorrect|smicln|Incorrect|smicln|Correct|smicln|Incorrec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6"/>
  <p:tag name="RESPONSECOUNT" val="16"/>
  <p:tag name="SLICED" val="False"/>
  <p:tag name="RESPONSES" val="4;4;4;4;4;4;4;4;4;4;4;4;4;4;4;4;"/>
  <p:tag name="CHARTSTRINGSTD" val="0 0 0 16"/>
  <p:tag name="CHARTSTRINGREV" val="16 0 0 0"/>
  <p:tag name="CHARTSTRINGSTDPER" val="0 0 0 1"/>
  <p:tag name="CHARTSTRINGREVPER" val="1 0 0 0"/>
  <p:tag name="ANONYMOUSTEMP" val="False"/>
  <p:tag name="SLIDEORDER" val="5"/>
  <p:tag name="SLIDEGUID" val="1CBA4578F5D8415BAC4C10D876E8290B"/>
  <p:tag name="QUESTIONALIAS" val="2. If quantity = 3, what is TFC?"/>
  <p:tag name="RESPONSESGATHERED" val="False"/>
  <p:tag name="CORRECTPOINTVALUE" val="0"/>
  <p:tag name="ANSWERSALIAS" val=" $ 24 |smicln| $ 48 |smicln| $ 72  |smicln|$ 144 |smicln| Cannot be found"/>
  <p:tag name="VALUES" val="No Value|smicln|No Value|smicln|No Value|smicln|No Value|smicln|No Valu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7"/>
  <p:tag name="FONTSIZE" val="32"/>
  <p:tag name="BULLETTYPE" val="ppBulletArabicPeriod"/>
  <p:tag name="ANSWERTEXT" val="0CDQ&#10;0BEQ&#10;BCDE&#10;0A"/>
  <p:tag name="OLDNUMANSWERS" val="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6"/>
  <p:tag name="RESPONSECOUNT" val="16"/>
  <p:tag name="SLICED" val="False"/>
  <p:tag name="RESPONSES" val="4;4;4;4;4;4;4;4;4;4;4;4;4;4;4;4;"/>
  <p:tag name="CHARTSTRINGSTD" val="0 0 0 16"/>
  <p:tag name="CHARTSTRINGREV" val="16 0 0 0"/>
  <p:tag name="CHARTSTRINGSTDPER" val="0 0 0 1"/>
  <p:tag name="CHARTSTRINGREVPER" val="1 0 0 0"/>
  <p:tag name="ANONYMOUSTEMP" val="False"/>
  <p:tag name="SLIDEORDER" val="5"/>
  <p:tag name="SLIDEGUID" val="DD79FF6360A34588998D11B74349D7DF"/>
  <p:tag name="QUESTIONALIAS" val="19. If quantity = Q, what is TVC?"/>
  <p:tag name="RESPONSESGATHERED" val="False"/>
  <p:tag name="CORRECTPOINTVALUE" val="0"/>
  <p:tag name="ANSWERSALIAS" val="0CDQ|smicln|0BEQ|smicln|0AFQ|smicln|BCDE"/>
  <p:tag name="VALUES" val="No Value|smicln|No Value|smicln|No Value|smicln|No Val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9"/>
  <p:tag name="FONTSIZE" val="32"/>
  <p:tag name="BULLETTYPE" val="ppBulletArabicPeriod"/>
  <p:tag name="ANSWERTEXT" val="0CDQ&#10;0BEQ&#10;0AFQ&#10;BCDE"/>
  <p:tag name="OLDNUMANSWERS" val="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6"/>
  <p:tag name="RESPONSECOUNT" val="16"/>
  <p:tag name="SLICED" val="False"/>
  <p:tag name="RESPONSES" val="4;4;4;4;4;4;4;4;4;4;4;4;4;4;4;4;"/>
  <p:tag name="CHARTSTRINGSTD" val="0 0 0 16"/>
  <p:tag name="CHARTSTRINGREV" val="16 0 0 0"/>
  <p:tag name="CHARTSTRINGSTDPER" val="0 0 0 1"/>
  <p:tag name="CHARTSTRINGREVPER" val="1 0 0 0"/>
  <p:tag name="ANONYMOUSTEMP" val="False"/>
  <p:tag name="QUESTIONALIAS" val="19. If quantity = Q, what is TVC?"/>
  <p:tag name="CORRECTPOINTVALUE" val="1"/>
  <p:tag name="RESPONSESGATHERED" val="False"/>
  <p:tag name="SLIDEORDER" val="6"/>
  <p:tag name="SLIDEGUID" val="0B3504A6DF0E4C85ACF4025CFF9D4C66"/>
  <p:tag name="ANSWERSALIAS" val="0CDQ|smicln|0BEQ|smicln|0AFQ|smicln|BCDE"/>
  <p:tag name="VALUES" val="Incorrect|smicln|Correct|smicln|Incorrect|smicln|Incorrect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9"/>
  <p:tag name="FONTSIZE" val="32"/>
  <p:tag name="BULLETTYPE" val="ppBulletArabicPeriod"/>
  <p:tag name="ANSWERTEXT" val="0CDQ&#10;0BEQ&#10;0AFQ&#10;BCDE"/>
  <p:tag name="OLDNUMANSWERS" val="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6"/>
  <p:tag name="RESPONSECOUNT" val="16"/>
  <p:tag name="SLICED" val="False"/>
  <p:tag name="RESPONSES" val="4;4;4;4;4;4;4;4;4;4;4;4;4;4;4;4;"/>
  <p:tag name="CHARTSTRINGSTD" val="0 0 0 16"/>
  <p:tag name="CHARTSTRINGREV" val="16 0 0 0"/>
  <p:tag name="CHARTSTRINGSTDPER" val="0 0 0 1"/>
  <p:tag name="CHARTSTRINGREVPER" val="1 0 0 0"/>
  <p:tag name="ANONYMOUSTEMP" val="False"/>
  <p:tag name="SLIDEORDER" val="2"/>
  <p:tag name="SLIDEGUID" val="D334FB660ECF4BC6843B69657BA4080A"/>
  <p:tag name="QUESTIONALIAS" val="20. If quantity = Q, what is TC?"/>
  <p:tag name="RESPONSESGATHERED" val="False"/>
  <p:tag name="CORRECTPOINTVALUE" val="0"/>
  <p:tag name="ANSWERSALIAS" val="0CDQ|smicln|OBEQ|smicln|BCDE|smicln|0AFQ"/>
  <p:tag name="VALUES" val="No Value|smicln|No Value|smicln|No Value|smicln|No Val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45"/>
  <p:tag name="FONTSIZE" val="30"/>
  <p:tag name="BULLETTYPE" val="ppBulletArabicPeriod"/>
  <p:tag name="ANSWERTEXT" val=" $ 24 &#10; $ 48 &#10; $ 72  &#10;$ 144 &#10; Cannot be found"/>
  <p:tag name="OLDNUMANSWERS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9"/>
  <p:tag name="FONTSIZE" val="32"/>
  <p:tag name="BULLETTYPE" val="ppBulletArabicPeriod"/>
  <p:tag name="ANSWERTEXT" val="0CDQ&#10;OBEQ&#10;BCDE&#10;0AFQ"/>
  <p:tag name="OLDNUMANSWERS" val="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6"/>
  <p:tag name="RESPONSECOUNT" val="16"/>
  <p:tag name="SLICED" val="False"/>
  <p:tag name="RESPONSES" val="4;4;4;4;4;4;4;4;4;4;4;4;4;4;4;4;"/>
  <p:tag name="CHARTSTRINGSTD" val="0 0 0 16"/>
  <p:tag name="CHARTSTRINGREV" val="16 0 0 0"/>
  <p:tag name="CHARTSTRINGSTDPER" val="0 0 0 1"/>
  <p:tag name="CHARTSTRINGREVPER" val="1 0 0 0"/>
  <p:tag name="ANONYMOUSTEMP" val="False"/>
  <p:tag name="QUESTIONALIAS" val="20. If quantity = Q, what is TC?"/>
  <p:tag name="CORRECTPOINTVALUE" val="1"/>
  <p:tag name="RESPONSESGATHERED" val="False"/>
  <p:tag name="SLIDEORDER" val="3"/>
  <p:tag name="SLIDEGUID" val="B867D9A1DF3F491BA8D29B9CD2FA7DF7"/>
  <p:tag name="ANSWERSALIAS" val="0CDQ|smicln|OBEQ|smicln|BCDE|smicln|0AFQ"/>
  <p:tag name="VALUES" val="Correct|smicln|Incorrect|smicln|Incorrect|smicln|Incorrect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9"/>
  <p:tag name="FONTSIZE" val="32"/>
  <p:tag name="BULLETTYPE" val="ppBulletArabicPeriod"/>
  <p:tag name="ANSWERTEXT" val="0CDQ&#10;OBEQ&#10;BCDE&#10;0AFQ"/>
  <p:tag name="OLDNUMANSWERS" val="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6"/>
  <p:tag name="RESPONSECOUNT" val="16"/>
  <p:tag name="SLICED" val="False"/>
  <p:tag name="RESPONSES" val="4;4;4;4;4;4;4;4;4;4;4;4;4;4;4;4;"/>
  <p:tag name="CHARTSTRINGSTD" val="0 0 0 16"/>
  <p:tag name="CHARTSTRINGREV" val="16 0 0 0"/>
  <p:tag name="CHARTSTRINGSTDPER" val="0 0 0 1"/>
  <p:tag name="CHARTSTRINGREVPER" val="1 0 0 0"/>
  <p:tag name="ANONYMOUSTEMP" val="False"/>
  <p:tag name="SLIDEORDER" val="3"/>
  <p:tag name="SLIDEGUID" val="3A3BE8FC572340BD92C03DDA1B7A113B"/>
  <p:tag name="QUESTIONALIAS" val="21. If quantity = Q, what is MC?"/>
  <p:tag name="RESPONSESGATHERED" val="False"/>
  <p:tag name="CORRECTPOINTVALUE" val="0"/>
  <p:tag name="ANSWERSALIAS" val="0CDQ|smicln|0BEQ|smicln|BCDE|smicln|0B"/>
  <p:tag name="VALUES" val="No Value|smicln|No Value|smicln|No Value|smicln|No Val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7"/>
  <p:tag name="FONTSIZE" val="32"/>
  <p:tag name="BULLETTYPE" val="ppBulletArabicPeriod"/>
  <p:tag name="ANSWERTEXT" val="0CDQ&#10;0BEQ&#10;BCDE&#10;0B"/>
  <p:tag name="OLDNUMANSWERS" val="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6"/>
  <p:tag name="RESPONSECOUNT" val="16"/>
  <p:tag name="SLICED" val="False"/>
  <p:tag name="RESPONSES" val="4;4;4;4;4;4;4;4;4;4;4;4;4;4;4;4;"/>
  <p:tag name="CHARTSTRINGSTD" val="0 0 0 16"/>
  <p:tag name="CHARTSTRINGREV" val="16 0 0 0"/>
  <p:tag name="CHARTSTRINGSTDPER" val="0 0 0 1"/>
  <p:tag name="CHARTSTRINGREVPER" val="1 0 0 0"/>
  <p:tag name="ANONYMOUSTEMP" val="False"/>
  <p:tag name="QUESTIONALIAS" val="21. If quantity = Q, what is MC?"/>
  <p:tag name="CORRECTPOINTVALUE" val="1"/>
  <p:tag name="RESPONSESGATHERED" val="False"/>
  <p:tag name="SLIDEORDER" val="4"/>
  <p:tag name="SLIDEGUID" val="1EF7641AF1904A5885F7F61F1FB05C23"/>
  <p:tag name="ANSWERSALIAS" val="0CDQ|smicln|0BEQ|smicln|BCDE|smicln|0B"/>
  <p:tag name="VALUES" val="Incorrect|smicln|Incorrect|smicln|Incorrect|smicln|Correct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7"/>
  <p:tag name="FONTSIZE" val="32"/>
  <p:tag name="BULLETTYPE" val="ppBulletArabicPeriod"/>
  <p:tag name="ANSWERTEXT" val="0CDQ&#10;0BEQ&#10;BCDE&#10;0B"/>
  <p:tag name="OLDNUMANSWERS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6"/>
  <p:tag name="RESPONSECOUNT" val="16"/>
  <p:tag name="SLICED" val="False"/>
  <p:tag name="RESPONSES" val="4;4;4;4;4;4;4;4;4;4;4;4;4;4;4;4;"/>
  <p:tag name="CHARTSTRINGSTD" val="0 0 0 16"/>
  <p:tag name="CHARTSTRINGREV" val="16 0 0 0"/>
  <p:tag name="CHARTSTRINGSTDPER" val="0 0 0 1"/>
  <p:tag name="CHARTSTRINGREVPER" val="1 0 0 0"/>
  <p:tag name="ANONYMOUSTEMP" val="False"/>
  <p:tag name="QUESTIONALIAS" val="2. If quantity = 3, what is TFC?"/>
  <p:tag name="CORRECTPOINTVALUE" val="1"/>
  <p:tag name="RESPONSESGATHERED" val="False"/>
  <p:tag name="SLIDEORDER" val="6"/>
  <p:tag name="SLIDEGUID" val="8B5BE88EE05F43F09761A1F22243E282"/>
  <p:tag name="ANSWERSALIAS" val=" $ 24 |smicln| $ 48 |smicln| $ 72  |smicln|$ 144 |smicln| Cannot be found"/>
  <p:tag name="VALUES" val="Correct|smicln|Incorrect|smicln|Incorrect|smicln|Incorrect|smicln|Incorrect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45"/>
  <p:tag name="FONTSIZE" val="32"/>
  <p:tag name="BULLETTYPE" val="ppBulletArabicPeriod"/>
  <p:tag name="ANSWERTEXT" val=" $ 24 &#10; $ 48 &#10; $ 72  &#10;$ 144 &#10; Cannot be found"/>
  <p:tag name="OLDNUMANSWERS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6"/>
  <p:tag name="RESPONSECOUNT" val="16"/>
  <p:tag name="SLICED" val="False"/>
  <p:tag name="RESPONSES" val="4;4;4;4;4;4;4;4;4;4;4;4;4;4;4;4;"/>
  <p:tag name="CHARTSTRINGSTD" val="0 0 0 16"/>
  <p:tag name="CHARTSTRINGREV" val="16 0 0 0"/>
  <p:tag name="CHARTSTRINGSTDPER" val="0 0 0 1"/>
  <p:tag name="CHARTSTRINGREVPER" val="1 0 0 0"/>
  <p:tag name="ANONYMOUSTEMP" val="False"/>
  <p:tag name="SLIDEORDER" val="6"/>
  <p:tag name="SLIDEGUID" val="4816D5D1A47E4E29ABE4620D1AFF5CB5"/>
  <p:tag name="QUESTIONALIAS" val="3. If quantity = 3, what is TVC?"/>
  <p:tag name="RESPONSESGATHERED" val="False"/>
  <p:tag name="CORRECTPOINTVALUE" val="0"/>
  <p:tag name="ANSWERSALIAS" val="$ 24  |smicln|$ 48   |smicln|$ 72  |smicln|$ 144  |smicln|Cannot be found"/>
  <p:tag name="VALUES" val="No Value|smicln|No Value|smicln|No Value|smicln|No Value|smicln|No Val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45"/>
  <p:tag name="FONTSIZE" val="27"/>
  <p:tag name="BULLETTYPE" val="ppBulletArabicPeriod"/>
  <p:tag name="ANSWERTEXT" val="$ 24  &#10;$ 48   &#10;$ 72  &#10;$ 144  &#10;Cannot be found"/>
  <p:tag name="OLDNUMANSWERS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6"/>
  <p:tag name="RESPONSECOUNT" val="16"/>
  <p:tag name="SLICED" val="False"/>
  <p:tag name="RESPONSES" val="4;4;4;4;4;4;4;4;4;4;4;4;4;4;4;4;"/>
  <p:tag name="CHARTSTRINGSTD" val="0 0 0 16"/>
  <p:tag name="CHARTSTRINGREV" val="16 0 0 0"/>
  <p:tag name="CHARTSTRINGSTDPER" val="0 0 0 1"/>
  <p:tag name="CHARTSTRINGREVPER" val="1 0 0 0"/>
  <p:tag name="ANONYMOUSTEMP" val="False"/>
  <p:tag name="QUESTIONALIAS" val="3. If quantity = 3, what is TVC?"/>
  <p:tag name="CORRECTPOINTVALUE" val="1"/>
  <p:tag name="RESPONSESGATHERED" val="False"/>
  <p:tag name="SLIDEORDER" val="7"/>
  <p:tag name="SLIDEGUID" val="E2FFACD0CB7C41579916534A31A9FD50"/>
  <p:tag name="ANSWERSALIAS" val="$ 24  |smicln|$ 48   |smicln|$ 72  |smicln|$ 144  |smicln|Cannot be found"/>
  <p:tag name="VALUES" val="Correct|smicln|Incorrect|smicln|Incorrect|smicln|Incorrect|smicln|Incorrec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45"/>
  <p:tag name="FONTSIZE" val="32"/>
  <p:tag name="BULLETTYPE" val="ppBulletArabicPeriod"/>
  <p:tag name="ANSWERTEXT" val="$ 24  &#10;$ 48   &#10;$ 72  &#10;$ 144  &#10;Cannot be found"/>
  <p:tag name="OLDNUMANSWERS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6"/>
  <p:tag name="RESPONSECOUNT" val="16"/>
  <p:tag name="SLICED" val="False"/>
  <p:tag name="RESPONSES" val="4;4;4;4;4;4;4;4;4;4;4;4;4;4;4;4;"/>
  <p:tag name="CHARTSTRINGSTD" val="0 0 0 16"/>
  <p:tag name="CHARTSTRINGREV" val="16 0 0 0"/>
  <p:tag name="CHARTSTRINGSTDPER" val="0 0 0 1"/>
  <p:tag name="CHARTSTRINGREVPER" val="1 0 0 0"/>
  <p:tag name="ANONYMOUSTEMP" val="False"/>
  <p:tag name="SLIDEORDER" val="7"/>
  <p:tag name="SLIDEGUID" val="64E68C7D62C64972B475A069DC01594D"/>
  <p:tag name="QUESTIONALIAS" val="4. If quantity = 3, what is ATC?"/>
  <p:tag name="ANSWERSALIAS" val="$ 0|smicln|$ 12|smicln|$ 16|smicln|$ 48|smicln|Cannot be found"/>
  <p:tag name="RESPONSESGATHERED" val="False"/>
  <p:tag name="CORRECTPOINTVALUE" val="0"/>
  <p:tag name="VALUES" val="No Value|smicln|No Value|smicln|No Value|smicln|No Value|smicln|No Val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4"/>
  <p:tag name="FONTSIZE" val="27"/>
  <p:tag name="BULLETTYPE" val="ppBulletArabicPeriod"/>
  <p:tag name="ANSWERTEXT" val="$ 0&#10;$ 12&#10;$ 16&#10;$ 48&#10;Cannot be found"/>
  <p:tag name="OLDNUMANSWERS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6"/>
  <p:tag name="RESPONSECOUNT" val="16"/>
  <p:tag name="SLICED" val="False"/>
  <p:tag name="RESPONSES" val="4;4;4;4;4;4;4;4;4;4;4;4;4;4;4;4;"/>
  <p:tag name="CHARTSTRINGSTD" val="0 0 0 16"/>
  <p:tag name="CHARTSTRINGREV" val="16 0 0 0"/>
  <p:tag name="CHARTSTRINGSTDPER" val="0 0 0 1"/>
  <p:tag name="CHARTSTRINGREVPER" val="1 0 0 0"/>
  <p:tag name="ANONYMOUSTEMP" val="False"/>
  <p:tag name="QUESTIONALIAS" val="4. If quantity = 3, what is ATC?"/>
  <p:tag name="ANSWERSALIAS" val="$ 0|smicln|$ 12|smicln|$ 16|smicln|$ 48|smicln|Cannot be found"/>
  <p:tag name="CORRECTPOINTVALUE" val="1"/>
  <p:tag name="RESPONSESGATHERED" val="False"/>
  <p:tag name="SLIDEORDER" val="8"/>
  <p:tag name="SLIDEGUID" val="ED349B3364C44383B1E9B6DC4367E852"/>
  <p:tag name="VALUES" val="Incorrect|smicln|Incorrect|smicln|Correct|smicln|Incorrect|smicln|Incorrec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4"/>
  <p:tag name="FONTSIZE" val="27"/>
  <p:tag name="BULLETTYPE" val="ppBulletArabicPeriod"/>
  <p:tag name="ANSWERTEXT" val="$ 0&#10;$ 12&#10;$ 16&#10;$ 48&#10;Cannot be found"/>
  <p:tag name="OLDNUMANSWERS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6"/>
  <p:tag name="RESPONSECOUNT" val="16"/>
  <p:tag name="SLICED" val="False"/>
  <p:tag name="RESPONSES" val="4;4;4;4;4;4;4;4;4;4;4;4;4;4;4;4;"/>
  <p:tag name="CHARTSTRINGSTD" val="0 0 0 16"/>
  <p:tag name="CHARTSTRINGREV" val="16 0 0 0"/>
  <p:tag name="CHARTSTRINGSTDPER" val="0 0 0 1"/>
  <p:tag name="CHARTSTRINGREVPER" val="1 0 0 0"/>
  <p:tag name="ANONYMOUSTEMP" val="False"/>
  <p:tag name="SLIDEORDER" val="8"/>
  <p:tag name="SLIDEGUID" val="8A63F9D1E7694BB2B1EB7D471F6599AA"/>
  <p:tag name="QUESTIONALIAS" val="5. If quantity = 3, what is AFC?"/>
  <p:tag name="ANSWERSALIAS" val="$ 0|smicln|$ 6|smicln|$ 8|smicln|$ 12"/>
  <p:tag name="RESPONSESGATHERED" val="False"/>
  <p:tag name="CORRECTPOINTVALUE" val="0"/>
  <p:tag name="VALUES" val="No Value|smicln|No Value|smicln|No Value|smicln|No Val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6"/>
  <p:tag name="FONTSIZE" val="32"/>
  <p:tag name="BULLETTYPE" val="ppBulletArabicPeriod"/>
  <p:tag name="ANSWERTEXT" val="$ 0&#10;$ 6&#10;$ 8&#10;$ 12"/>
  <p:tag name="OLDNUMANSWERS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6"/>
  <p:tag name="RESPONSECOUNT" val="16"/>
  <p:tag name="SLICED" val="False"/>
  <p:tag name="RESPONSES" val="4;4;4;4;4;4;4;4;4;4;4;4;4;4;4;4;"/>
  <p:tag name="CHARTSTRINGSTD" val="0 0 0 16"/>
  <p:tag name="CHARTSTRINGREV" val="16 0 0 0"/>
  <p:tag name="CHARTSTRINGSTDPER" val="0 0 0 1"/>
  <p:tag name="CHARTSTRINGREVPER" val="1 0 0 0"/>
  <p:tag name="ANONYMOUSTEMP" val="False"/>
  <p:tag name="QUESTIONALIAS" val="5. If quantity = 3, what is AFC?"/>
  <p:tag name="ANSWERSALIAS" val="$ 0|smicln|$ 6|smicln|$ 8|smicln|$ 12"/>
  <p:tag name="CORRECTPOINTVALUE" val="1"/>
  <p:tag name="RESPONSESGATHERED" val="False"/>
  <p:tag name="SLIDEORDER" val="9"/>
  <p:tag name="SLIDEGUID" val="982AA2F1C4D74407AEF055EDBA7E298B"/>
  <p:tag name="VALUES" val="Incorrect|smicln|Incorrect|smicln|Correct|smicln|Incorrec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6"/>
  <p:tag name="FONTSIZE" val="32"/>
  <p:tag name="BULLETTYPE" val="ppBulletArabicPeriod"/>
  <p:tag name="ANSWERTEXT" val="$ 0&#10;$ 6&#10;$ 8&#10;$ 12"/>
  <p:tag name="OLDNUMANSWERS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6"/>
  <p:tag name="RESPONSECOUNT" val="16"/>
  <p:tag name="SLICED" val="False"/>
  <p:tag name="RESPONSES" val="4;4;4;4;4;4;4;4;4;4;4;4;4;4;4;4;"/>
  <p:tag name="CHARTSTRINGSTD" val="0 0 0 16"/>
  <p:tag name="CHARTSTRINGREV" val="16 0 0 0"/>
  <p:tag name="CHARTSTRINGSTDPER" val="0 0 0 1"/>
  <p:tag name="CHARTSTRINGREVPER" val="1 0 0 0"/>
  <p:tag name="ANONYMOUSTEMP" val="False"/>
  <p:tag name="SLIDEORDER" val="9"/>
  <p:tag name="SLIDEGUID" val="A17A39894F684324A524CF33E121F6C0"/>
  <p:tag name="QUESTIONALIAS" val="6. If quantity = 3, what is AVC?"/>
  <p:tag name="RESPONSESGATHERED" val="False"/>
  <p:tag name="CORRECTPOINTVALUE" val="0"/>
  <p:tag name="ANSWERSALIAS" val="$ 0  |smicln|$ 6 |smicln|$ 8  |smicln|$ 12"/>
  <p:tag name="VALUES" val="No Value|smicln|No Value|smicln|No Value|smicln|No Val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1"/>
  <p:tag name="FONTSIZE" val="30"/>
  <p:tag name="BULLETTYPE" val="ppBulletArabicPeriod"/>
  <p:tag name="ANSWERTEXT" val="$ 0  &#10;$ 6 &#10;$ 8  &#10;$ 12"/>
  <p:tag name="OLDNUMANSWERS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6"/>
  <p:tag name="RESPONSECOUNT" val="16"/>
  <p:tag name="SLICED" val="False"/>
  <p:tag name="RESPONSES" val="4;4;4;4;4;4;4;4;4;4;4;4;4;4;4;4;"/>
  <p:tag name="CHARTSTRINGSTD" val="0 0 0 16"/>
  <p:tag name="CHARTSTRINGREV" val="16 0 0 0"/>
  <p:tag name="CHARTSTRINGSTDPER" val="0 0 0 1"/>
  <p:tag name="CHARTSTRINGREVPER" val="1 0 0 0"/>
  <p:tag name="ANONYMOUSTEMP" val="False"/>
  <p:tag name="QUESTIONALIAS" val="6. If quantity = 3, what is AVC?"/>
  <p:tag name="RESPONSESGATHERED" val="False"/>
  <p:tag name="SLIDEORDER" val="10"/>
  <p:tag name="SLIDEGUID" val="5D970AFB670649A2BDAD7B83AB461069"/>
  <p:tag name="CORRECTPOINTVALUE" val="1"/>
  <p:tag name="ANSWERSALIAS" val="$ 0  |smicln|$ 6 |smicln|$ 8  |smicln|$ 12"/>
  <p:tag name="VALUES" val="Incorrect|smicln|Incorrect|smicln|Correct|smicln|Incorrect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1"/>
  <p:tag name="FONTSIZE" val="32"/>
  <p:tag name="BULLETTYPE" val="ppBulletArabicPeriod"/>
  <p:tag name="ANSWERTEXT" val="$ 0  &#10;$ 6 &#10;$ 8  &#10;$ 12"/>
  <p:tag name="OLDNUMANSWERS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6"/>
  <p:tag name="RESPONSECOUNT" val="16"/>
  <p:tag name="SLICED" val="False"/>
  <p:tag name="RESPONSES" val="4;4;4;4;4;4;4;4;4;4;4;4;4;4;4;4;"/>
  <p:tag name="CHARTSTRINGSTD" val="0 0 0 16"/>
  <p:tag name="CHARTSTRINGREV" val="16 0 0 0"/>
  <p:tag name="CHARTSTRINGSTDPER" val="0 0 0 1"/>
  <p:tag name="CHARTSTRINGREVPER" val="1 0 0 0"/>
  <p:tag name="ANONYMOUSTEMP" val="False"/>
  <p:tag name="SLIDEORDER" val="10"/>
  <p:tag name="SLIDEGUID" val="DA998FA8BE4B4B41A94186D23D5CB620"/>
  <p:tag name="QUESTIONALIAS" val="7. If quantity = 3, what is MC?"/>
  <p:tag name="ANSWERSALIAS" val="$ 0|smicln|$ 7|smicln|$ 48|smicln|$ 144"/>
  <p:tag name="RESPONSESGATHERED" val="False"/>
  <p:tag name="CORRECTPOINTVALUE" val="0"/>
  <p:tag name="VALUES" val="No Value|smicln|No Value|smicln|No Value|smicln|No Val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8"/>
  <p:tag name="FONTSIZE" val="30"/>
  <p:tag name="BULLETTYPE" val="ppBulletArabicPeriod"/>
  <p:tag name="ANSWERTEXT" val="$ 0&#10;$ 7&#10;$ 48&#10;$ 144"/>
  <p:tag name="OLDNUMANSWERS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6"/>
  <p:tag name="RESPONSECOUNT" val="16"/>
  <p:tag name="SLICED" val="False"/>
  <p:tag name="RESPONSES" val="4;4;4;4;4;4;4;4;4;4;4;4;4;4;4;4;"/>
  <p:tag name="CHARTSTRINGSTD" val="0 0 0 16"/>
  <p:tag name="CHARTSTRINGREV" val="16 0 0 0"/>
  <p:tag name="CHARTSTRINGSTDPER" val="0 0 0 1"/>
  <p:tag name="CHARTSTRINGREVPER" val="1 0 0 0"/>
  <p:tag name="ANONYMOUSTEMP" val="False"/>
  <p:tag name="QUESTIONALIAS" val="7. If quantity = 3, what is MC?"/>
  <p:tag name="ANSWERSALIAS" val="$ 0|smicln|$ 7|smicln|$ 48|smicln|$ 144"/>
  <p:tag name="CORRECTPOINTVALUE" val="1"/>
  <p:tag name="RESPONSESGATHERED" val="False"/>
  <p:tag name="SLIDEORDER" val="11"/>
  <p:tag name="SLIDEGUID" val="87A5EB2E891D45E0ABFF8E62F87CD21D"/>
  <p:tag name="VALUES" val="Incorrect|smicln|Correct|smicln|Incorrect|smicln|Incorrect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8"/>
  <p:tag name="FONTSIZE" val="30"/>
  <p:tag name="BULLETTYPE" val="ppBulletArabicPeriod"/>
  <p:tag name="ANSWERTEXT" val="$ 0&#10;$ 7&#10;$ 48&#10;$ 144"/>
  <p:tag name="OLDNUMANSWERS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6"/>
  <p:tag name="RESPONSECOUNT" val="16"/>
  <p:tag name="SLICED" val="False"/>
  <p:tag name="RESPONSES" val="4;4;4;4;4;4;4;4;4;4;4;4;4;4;4;4;"/>
  <p:tag name="CHARTSTRINGSTD" val="0 0 0 16"/>
  <p:tag name="CHARTSTRINGREV" val="16 0 0 0"/>
  <p:tag name="CHARTSTRINGSTDPER" val="0 0 0 1"/>
  <p:tag name="CHARTSTRINGREVPER" val="1 0 0 0"/>
  <p:tag name="ANONYMOUSTEMP" val="False"/>
  <p:tag name="SLIDEORDER" val="3"/>
  <p:tag name="SLIDEGUID" val="F6646A620D98410B84F81CBF10E7C2DC"/>
  <p:tag name="QUESTIONALIAS" val="8. Q = 250, what is ATC?"/>
  <p:tag name="RESPONSESGATHERED" val="False"/>
  <p:tag name="CORRECTPOINTVALUE" val="0"/>
  <p:tag name="ANSWERSALIAS" val="$0.15|smicln|$0.30|smicln|$0.47|smicln|$0.50|smicln|$0.65"/>
  <p:tag name="VALUES" val="No Value|smicln|No Value|smicln|No Value|smicln|No Value|smicln|No Val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9"/>
  <p:tag name="FONTSIZE" val="32"/>
  <p:tag name="BULLETTYPE" val="ppBulletArabicPeriod"/>
  <p:tag name="ANSWERTEXT" val="$0.15&#10;$0.30&#10;$0.47&#10;$0.50&#10;$0.65"/>
  <p:tag name="OLDNUMANSWERS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6"/>
  <p:tag name="RESPONSECOUNT" val="16"/>
  <p:tag name="SLICED" val="False"/>
  <p:tag name="RESPONSES" val="4;4;4;4;4;4;4;4;4;4;4;4;4;4;4;4;"/>
  <p:tag name="CHARTSTRINGSTD" val="0 0 0 16"/>
  <p:tag name="CHARTSTRINGREV" val="16 0 0 0"/>
  <p:tag name="CHARTSTRINGSTDPER" val="0 0 0 1"/>
  <p:tag name="CHARTSTRINGREVPER" val="1 0 0 0"/>
  <p:tag name="ANONYMOUSTEMP" val="False"/>
  <p:tag name="QUESTIONALIAS" val="8. Q = 250, what is ATC?"/>
  <p:tag name="CORRECTPOINTVALUE" val="1"/>
  <p:tag name="RESPONSESGATHERED" val="False"/>
  <p:tag name="SLIDEORDER" val="4"/>
  <p:tag name="SLIDEGUID" val="D2CA722DA18B41E899EA5DF6C944EBD2"/>
  <p:tag name="ANSWERSALIAS" val="$0.15|smicln|$0.30|smicln|$0.47|smicln|$0.50|smicln|$0.65"/>
  <p:tag name="VALUES" val="Incorrect|smicln|Incorrect|smicln|Incorrect|smicln|Correct|smicln|Incorrect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9"/>
  <p:tag name="FONTSIZE" val="32"/>
  <p:tag name="BULLETTYPE" val="ppBulletArabicPeriod"/>
  <p:tag name="ANSWERTEXT" val="$0.15&#10;$0.30&#10;$0.47&#10;$0.50&#10;$0.65"/>
  <p:tag name="OLDNUMANSWERS" val="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VALUES" val="No Value|smicln|No Value|smicln|No Value|smicln|No Value|smicln|No Val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29"/>
  <p:tag name="FONTSIZE" val="32"/>
  <p:tag name="BULLETTYPE" val="ppBulletArabicPeriod"/>
  <p:tag name="ANSWERTEXT" val="$0.15&#10;$0.30&#10;$0.47&#10;$0.50&#10;$0.6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6"/>
  <p:tag name="RESPONSECOUNT" val="16"/>
  <p:tag name="SLICED" val="False"/>
  <p:tag name="RESPONSES" val="4;4;4;4;4;4;4;4;4;4;4;4;4;4;4;4;"/>
  <p:tag name="CHARTSTRINGSTD" val="0 0 0 16"/>
  <p:tag name="CHARTSTRINGREV" val="16 0 0 0"/>
  <p:tag name="CHARTSTRINGSTDPER" val="0 0 0 1"/>
  <p:tag name="CHARTSTRINGREVPER" val="1 0 0 0"/>
  <p:tag name="ANONYMOUSTEMP" val="False"/>
  <p:tag name="SLIDEORDER" val="4"/>
  <p:tag name="SLIDEGUID" val="1CFAF345C2AE4E4B8EBB4E82DFD69044"/>
  <p:tag name="RESPONSESGATHERED" val="False"/>
  <p:tag name="QUESTIONALIAS" val="9. Q = 250, what is AVC?"/>
  <p:tag name="CORRECTPOINTVALUE" val="0"/>
  <p:tag name="ANSWERSALIAS" val="$0.15|smicln|$0.30|smicln|$0.47|smicln|$0.50|smicln|$0.65"/>
  <p:tag name="VALUES" val="No Value|smicln|No Value|smicln|No Value|smicln|No Value|smicln|No Val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9"/>
  <p:tag name="FONTSIZE" val="32"/>
  <p:tag name="BULLETTYPE" val="ppBulletArabicPeriod"/>
  <p:tag name="ANSWERTEXT" val="$0.15&#10;$0.30&#10;$0.47&#10;$0.50&#10;$0.65"/>
  <p:tag name="OLDNUMANSWERS" val="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6"/>
  <p:tag name="RESPONSECOUNT" val="16"/>
  <p:tag name="SLICED" val="False"/>
  <p:tag name="RESPONSES" val="4;4;4;4;4;4;4;4;4;4;4;4;4;4;4;4;"/>
  <p:tag name="CHARTSTRINGSTD" val="0 0 0 16"/>
  <p:tag name="CHARTSTRINGREV" val="16 0 0 0"/>
  <p:tag name="CHARTSTRINGSTDPER" val="0 0 0 1"/>
  <p:tag name="CHARTSTRINGREVPER" val="1 0 0 0"/>
  <p:tag name="ANONYMOUSTEMP" val="False"/>
  <p:tag name="CORRECTPOINTVALUE" val="1"/>
  <p:tag name="RESPONSESGATHERED" val="False"/>
  <p:tag name="QUESTIONALIAS" val="9. Q = 250, what is AVC?"/>
  <p:tag name="SLIDEORDER" val="5"/>
  <p:tag name="SLIDEGUID" val="F2449229648B4D0C94180CA5141CD0D7"/>
  <p:tag name="ANSWERSALIAS" val="$0.15|smicln|$0.30|smicln|$0.47|smicln|$0.50|smicln|$0.65"/>
  <p:tag name="VALUES" val="Incorrect|smicln|Correct|smicln|Incorrect|smicln|Incorrect|smicln|Incorrect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9"/>
  <p:tag name="FONTSIZE" val="32"/>
  <p:tag name="BULLETTYPE" val="ppBulletArabicPeriod"/>
  <p:tag name="ANSWERTEXT" val="$0.15&#10;$0.30&#10;$0.47&#10;$0.50&#10;$0.65"/>
  <p:tag name="OLDNUMANSWERS" val="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VALUES" val="No Value|smicln|No Value|smicln|No Value|smicln|No Value|smicln|No Val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9"/>
  <p:tag name="FONTSIZE" val="32"/>
  <p:tag name="BULLETTYPE" val="ppBulletArabicPeriod"/>
  <p:tag name="ANSWERTEXT" val="$0.15&#10;$0.30&#10;$0.47&#10;$0.50&#10;$0.65"/>
  <p:tag name="OLDNUMANSWERS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6"/>
  <p:tag name="RESPONSECOUNT" val="16"/>
  <p:tag name="SLICED" val="False"/>
  <p:tag name="RESPONSES" val="4;4;4;4;4;4;4;4;4;4;4;4;4;4;4;4;"/>
  <p:tag name="CHARTSTRINGSTD" val="0 0 0 16"/>
  <p:tag name="CHARTSTRINGREV" val="16 0 0 0"/>
  <p:tag name="CHARTSTRINGSTDPER" val="0 0 0 1"/>
  <p:tag name="CHARTSTRINGREVPER" val="1 0 0 0"/>
  <p:tag name="ANONYMOUSTEMP" val="False"/>
  <p:tag name="SLIDEORDER" val="5"/>
  <p:tag name="SLIDEGUID" val="7525988F883943E58F14B0EBFDA251CF"/>
  <p:tag name="QUESTIONALIAS" val="10. Q= 250, what is AFC?"/>
  <p:tag name="RESPONSESGATHERED" val="False"/>
  <p:tag name="CORRECTPOINTVALUE" val="0"/>
  <p:tag name="ANSWERSALIAS" val="$ 0.60|smicln|$ 0.50|smicln|$ 0.30|smicln|$ 0.20"/>
  <p:tag name="VALUES" val="No Value|smicln|No Value|smicln|No Value|smicln|No Val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7"/>
  <p:tag name="FONTSIZE" val="32"/>
  <p:tag name="BULLETTYPE" val="ppBulletArabicPeriod"/>
  <p:tag name="ANSWERTEXT" val="$ 0.60&#10;$ 0.50&#10;$ 0.30&#10;$ 0.20"/>
  <p:tag name="OLDNUMANSWERS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6"/>
  <p:tag name="RESPONSECOUNT" val="16"/>
  <p:tag name="SLICED" val="False"/>
  <p:tag name="RESPONSES" val="4;4;4;4;4;4;4;4;4;4;4;4;4;4;4;4;"/>
  <p:tag name="CHARTSTRINGSTD" val="0 0 0 16"/>
  <p:tag name="CHARTSTRINGREV" val="16 0 0 0"/>
  <p:tag name="CHARTSTRINGSTDPER" val="0 0 0 1"/>
  <p:tag name="CHARTSTRINGREVPER" val="1 0 0 0"/>
  <p:tag name="ANONYMOUSTEMP" val="False"/>
  <p:tag name="QUESTIONALIAS" val="10. Q= 250, what is AFC?"/>
  <p:tag name="CORRECTPOINTVALUE" val="1"/>
  <p:tag name="RESPONSESGATHERED" val="False"/>
  <p:tag name="SLIDEORDER" val="6"/>
  <p:tag name="SLIDEGUID" val="051D02596279412EA635C4F05187FCDC"/>
  <p:tag name="ANSWERSALIAS" val="$ 0.60|smicln|$ 0.50|smicln|$ 0.30|smicln|$ 0.20"/>
  <p:tag name="VALUES" val="Incorrect|smicln|Incorrect|smicln|Incorrect|smicln|Correc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6"/>
  <p:tag name="RESPONSECOUNT" val="16"/>
  <p:tag name="SLICED" val="False"/>
  <p:tag name="RESPONSES" val="4;4;4;4;4;4;4;4;4;4;4;4;4;4;4;4;"/>
  <p:tag name="CHARTSTRINGSTD" val="0 0 0 16"/>
  <p:tag name="CHARTSTRINGREV" val="16 0 0 0"/>
  <p:tag name="CHARTSTRINGSTDPER" val="0 0 0 1"/>
  <p:tag name="CHARTSTRINGREVPER" val="1 0 0 0"/>
  <p:tag name="ANONYMOUSTEMP" val="False"/>
  <p:tag name="SLIDEORDER" val="4"/>
  <p:tag name="SLIDEGUID" val="87988D99D9F240719F2A0344BA2883CF"/>
  <p:tag name="QUESTIONALIAS" val="1. If quantity = 3, what is TC?"/>
  <p:tag name="ANSWERSALIAS" val="$ 24|smicln|$ 48|smicln|$ 72|smicln|$ 144|smicln|Cannot be found"/>
  <p:tag name="CORRECTPOINTVALUE" val="0"/>
  <p:tag name="RESPONSESGATHERED" val="False"/>
  <p:tag name="VALUES" val="No Value|smicln|No Value|smicln|No Value|smicln|No Value|smicln|No Val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7"/>
  <p:tag name="FONTSIZE" val="32"/>
  <p:tag name="BULLETTYPE" val="ppBulletArabicPeriod"/>
  <p:tag name="ANSWERTEXT" val="$ 0.60&#10;$ 0.50&#10;$ 0.30&#10;$ 0.20"/>
  <p:tag name="OLDNUMANSWERS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6"/>
  <p:tag name="RESPONSECOUNT" val="16"/>
  <p:tag name="SLICED" val="False"/>
  <p:tag name="RESPONSES" val="4;4;4;4;4;4;4;4;4;4;4;4;4;4;4;4;"/>
  <p:tag name="CHARTSTRINGSTD" val="0 0 0 16"/>
  <p:tag name="CHARTSTRINGREV" val="16 0 0 0"/>
  <p:tag name="CHARTSTRINGSTDPER" val="0 0 0 1"/>
  <p:tag name="CHARTSTRINGREVPER" val="1 0 0 0"/>
  <p:tag name="ANONYMOUSTEMP" val="False"/>
  <p:tag name="SLIDEORDER" val="6"/>
  <p:tag name="SLIDEGUID" val="7A08E1AAE70740809256170383E432ED"/>
  <p:tag name="QUESTIONALIAS" val="11. Q = 250, what is TC?"/>
  <p:tag name="RESPONSESGATHERED" val="False"/>
  <p:tag name="CORRECTPOINTVALUE" val="0"/>
  <p:tag name="ANSWERSALIAS" val="$ 125|smicln|$ 150|smicln|$ 200|smicln|$ 250"/>
  <p:tag name="VALUES" val="No Value|smicln|No Value|smicln|No Value|smicln|No Val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3"/>
  <p:tag name="FONTSIZE" val="32"/>
  <p:tag name="BULLETTYPE" val="ppBulletArabicPeriod"/>
  <p:tag name="ANSWERTEXT" val="$ 125&#10;$ 150&#10;$ 200&#10;$ 250"/>
  <p:tag name="OLDNUMANSWERS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6"/>
  <p:tag name="RESPONSECOUNT" val="16"/>
  <p:tag name="SLICED" val="False"/>
  <p:tag name="RESPONSES" val="4;4;4;4;4;4;4;4;4;4;4;4;4;4;4;4;"/>
  <p:tag name="CHARTSTRINGSTD" val="0 0 0 16"/>
  <p:tag name="CHARTSTRINGREV" val="16 0 0 0"/>
  <p:tag name="CHARTSTRINGSTDPER" val="0 0 0 1"/>
  <p:tag name="CHARTSTRINGREVPER" val="1 0 0 0"/>
  <p:tag name="ANONYMOUSTEMP" val="False"/>
  <p:tag name="QUESTIONALIAS" val="11. Q = 250, what is TC?"/>
  <p:tag name="CORRECTPOINTVALUE" val="1"/>
  <p:tag name="RESPONSESGATHERED" val="False"/>
  <p:tag name="SLIDEORDER" val="7"/>
  <p:tag name="SLIDEGUID" val="EF2E09CAEC6C41698763B760E493AE4F"/>
  <p:tag name="ANSWERSALIAS" val="$ 125|smicln|$ 150|smicln|$ 200|smicln|$ 250"/>
  <p:tag name="VALUES" val="Correct|smicln|Incorrect|smicln|Incorrect|smicln|Incorrect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3"/>
  <p:tag name="FONTSIZE" val="32"/>
  <p:tag name="BULLETTYPE" val="ppBulletArabicPeriod"/>
  <p:tag name="ANSWERTEXT" val="$ 125&#10;$ 150&#10;$ 200&#10;$ 250"/>
  <p:tag name="OLDNUMANSWERS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6"/>
  <p:tag name="RESPONSECOUNT" val="16"/>
  <p:tag name="SLICED" val="False"/>
  <p:tag name="RESPONSES" val="4;4;4;4;4;4;4;4;4;4;4;4;4;4;4;4;"/>
  <p:tag name="CHARTSTRINGSTD" val="0 0 0 16"/>
  <p:tag name="CHARTSTRINGREV" val="16 0 0 0"/>
  <p:tag name="CHARTSTRINGSTDPER" val="0 0 0 1"/>
  <p:tag name="CHARTSTRINGREVPER" val="1 0 0 0"/>
  <p:tag name="ANONYMOUSTEMP" val="False"/>
  <p:tag name="SLIDEORDER" val="7"/>
  <p:tag name="SLIDEGUID" val="967D918C534B454DA1E0DCB706966C84"/>
  <p:tag name="QUESTIONALIAS" val="12. Q = 250, what is TVC?"/>
  <p:tag name="RESPONSESGATHERED" val="False"/>
  <p:tag name="CORRECTPOINTVALUE" val="0"/>
  <p:tag name="ANSWERSALIAS" val="$30|smicln|$ 75|smicln|$ 150|smicln|$ 250"/>
  <p:tag name="VALUES" val="No Value|smicln|No Value|smicln|No Value|smicln|No Val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6"/>
  <p:tag name="FONTSIZE" val="32"/>
  <p:tag name="BULLETTYPE" val="ppBulletArabicPeriod"/>
  <p:tag name="ANSWERTEXT" val="$ 24&#10;$ 48&#10;$ 72&#10;$ 144&#10;Cannot be found"/>
  <p:tag name="OLDNUMANSWERS" val="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0"/>
  <p:tag name="FONTSIZE" val="32"/>
  <p:tag name="BULLETTYPE" val="ppBulletArabicPeriod"/>
  <p:tag name="ANSWERTEXT" val="$30&#10;$ 75&#10;$ 150&#10;$ 250"/>
  <p:tag name="OLDNUMANSWERS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6"/>
  <p:tag name="RESPONSECOUNT" val="16"/>
  <p:tag name="SLICED" val="False"/>
  <p:tag name="RESPONSES" val="4;4;4;4;4;4;4;4;4;4;4;4;4;4;4;4;"/>
  <p:tag name="CHARTSTRINGSTD" val="0 0 0 16"/>
  <p:tag name="CHARTSTRINGREV" val="16 0 0 0"/>
  <p:tag name="CHARTSTRINGSTDPER" val="0 0 0 1"/>
  <p:tag name="CHARTSTRINGREVPER" val="1 0 0 0"/>
  <p:tag name="ANONYMOUSTEMP" val="False"/>
  <p:tag name="QUESTIONALIAS" val="12. Q = 250, what is TVC?"/>
  <p:tag name="CORRECTPOINTVALUE" val="1"/>
  <p:tag name="RESPONSESGATHERED" val="False"/>
  <p:tag name="SLIDEORDER" val="8"/>
  <p:tag name="SLIDEGUID" val="42066AEFE0584253975B09A4CA4D20B4"/>
  <p:tag name="ANSWERSALIAS" val="$30|smicln|$ 75|smicln|$ 150|smicln|$ 250"/>
  <p:tag name="VALUES" val="Incorrect|smicln|Correct|smicln|Incorrect|smicln|Incorrect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0"/>
  <p:tag name="FONTSIZE" val="32"/>
  <p:tag name="BULLETTYPE" val="ppBulletArabicPeriod"/>
  <p:tag name="ANSWERTEXT" val="$30&#10;$ 75&#10;$ 150&#10;$ 250"/>
  <p:tag name="OLDNUMANSWERS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6"/>
  <p:tag name="RESPONSECOUNT" val="16"/>
  <p:tag name="SLICED" val="False"/>
  <p:tag name="RESPONSES" val="4;4;4;4;4;4;4;4;4;4;4;4;4;4;4;4;"/>
  <p:tag name="CHARTSTRINGSTD" val="0 0 0 16"/>
  <p:tag name="CHARTSTRINGREV" val="16 0 0 0"/>
  <p:tag name="CHARTSTRINGSTDPER" val="0 0 0 1"/>
  <p:tag name="CHARTSTRINGREVPER" val="1 0 0 0"/>
  <p:tag name="ANONYMOUSTEMP" val="False"/>
  <p:tag name="SLIDEORDER" val="8"/>
  <p:tag name="SLIDEGUID" val="C41AAC0421514834AC55497DE30F2897"/>
  <p:tag name="QUESTIONALIAS" val="13. Q =250, what is TFC?"/>
  <p:tag name="RESPONSESGATHERED" val="False"/>
  <p:tag name="CORRECTPOINTVALUE" val="0"/>
  <p:tag name="ANSWERSALIAS" val="$ 30|smicln|$ 50|smicln|$ 75|smicln|$ 150|smicln|$ 250"/>
  <p:tag name="VALUES" val="No Value|smicln|No Value|smicln|No Value|smicln|No Value|smicln|No Val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6"/>
  <p:tag name="FONTSIZE" val="32"/>
  <p:tag name="BULLETTYPE" val="ppBulletArabicPeriod"/>
  <p:tag name="ANSWERTEXT" val="$ 30&#10;$ 50&#10;$ 75&#10;$ 150&#10;$ 250"/>
  <p:tag name="OLDNUMANSWERS" val="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6"/>
  <p:tag name="RESPONSECOUNT" val="16"/>
  <p:tag name="SLICED" val="False"/>
  <p:tag name="RESPONSES" val="4;4;4;4;4;4;4;4;4;4;4;4;4;4;4;4;"/>
  <p:tag name="CHARTSTRINGSTD" val="0 0 0 16"/>
  <p:tag name="CHARTSTRINGREV" val="16 0 0 0"/>
  <p:tag name="CHARTSTRINGSTDPER" val="0 0 0 1"/>
  <p:tag name="CHARTSTRINGREVPER" val="1 0 0 0"/>
  <p:tag name="ANONYMOUSTEMP" val="False"/>
  <p:tag name="QUESTIONALIAS" val="13. Q =250, what is TFC?"/>
  <p:tag name="CORRECTPOINTVALUE" val="1"/>
  <p:tag name="RESPONSESGATHERED" val="False"/>
  <p:tag name="SLIDEORDER" val="9"/>
  <p:tag name="SLIDEGUID" val="01F3FD6A7DA84EACBDE51D4EFEE2A3CB"/>
  <p:tag name="ANSWERSALIAS" val="$ 30|smicln|$ 50|smicln|$ 75|smicln|$ 150|smicln|$ 250"/>
  <p:tag name="VALUES" val="Incorrect|smicln|Correct|smicln|Incorrect|smicln|Incorrect|smicln|Incorrect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6"/>
  <p:tag name="FONTSIZE" val="32"/>
  <p:tag name="BULLETTYPE" val="ppBulletArabicPeriod"/>
  <p:tag name="ANSWERTEXT" val="$ 30&#10;$ 50&#10;$ 75&#10;$ 150&#10;$ 250"/>
  <p:tag name="OLDNUMANSWERS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6"/>
  <p:tag name="RESPONSECOUNT" val="16"/>
  <p:tag name="SLICED" val="False"/>
  <p:tag name="RESPONSES" val="4;4;4;4;4;4;4;4;4;4;4;4;4;4;4;4;"/>
  <p:tag name="CHARTSTRINGSTD" val="0 0 0 16"/>
  <p:tag name="CHARTSTRINGREV" val="16 0 0 0"/>
  <p:tag name="CHARTSTRINGSTDPER" val="0 0 0 1"/>
  <p:tag name="CHARTSTRINGREVPER" val="1 0 0 0"/>
  <p:tag name="ANONYMOUSTEMP" val="False"/>
  <p:tag name="QUESTIONALIAS" val="1. If quantity = 3, what is TC?"/>
  <p:tag name="ANSWERSALIAS" val="$ 24|smicln|$ 48|smicln|$ 72|smicln|$ 144|smicln|Cannot be found"/>
  <p:tag name="CORRECTPOINTVALUE" val="1"/>
  <p:tag name="SLIDEORDER" val="5"/>
  <p:tag name="SLIDEGUID" val="43ECDF57E21741C790254B8AF42B4118"/>
  <p:tag name="RESPONSESGATHERED" val="False"/>
  <p:tag name="VALUES" val="Incorrect|smicln|Correct|smicln|Incorrect|smicln|Incorrect|smicln|Incorrect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6"/>
  <p:tag name="RESPONSECOUNT" val="16"/>
  <p:tag name="SLICED" val="False"/>
  <p:tag name="RESPONSES" val="4;4;4;4;4;4;4;4;4;4;4;4;4;4;4;4;"/>
  <p:tag name="CHARTSTRINGSTD" val="0 0 0 16"/>
  <p:tag name="CHARTSTRINGREV" val="16 0 0 0"/>
  <p:tag name="CHARTSTRINGSTDPER" val="0 0 0 1"/>
  <p:tag name="CHARTSTRINGREVPER" val="1 0 0 0"/>
  <p:tag name="ANONYMOUSTEMP" val="False"/>
  <p:tag name="SLIDEORDER" val="9"/>
  <p:tag name="SLIDEGUID" val="C7555D4D853F49759A0B5E6C79DF394A"/>
  <p:tag name="QUESTIONALIAS" val="14. Q=250, what is MC?"/>
  <p:tag name="RESPONSESGATHERED" val="False"/>
  <p:tag name="CORRECTPOINTVALUE" val="0"/>
  <p:tag name="ANSWERSALIAS" val="$ 0.30|smicln|$ 0.50|smicln|$ 0.65|smicln|$ 162.50|smicln|$ 250"/>
  <p:tag name="VALUES" val="No Value|smicln|No Value|smicln|No Value|smicln|No Value|smicln|No Val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5"/>
  <p:tag name="FONTSIZE" val="32"/>
  <p:tag name="BULLETTYPE" val="ppBulletArabicPeriod"/>
  <p:tag name="ANSWERTEXT" val="$ 0.30&#10;$ 0.50&#10;$ 0.65&#10;$ 162.50&#10;$ 250"/>
  <p:tag name="OLDNUMANSWERS" val="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6"/>
  <p:tag name="RESPONSECOUNT" val="16"/>
  <p:tag name="SLICED" val="False"/>
  <p:tag name="RESPONSES" val="4;4;4;4;4;4;4;4;4;4;4;4;4;4;4;4;"/>
  <p:tag name="CHARTSTRINGSTD" val="0 0 0 16"/>
  <p:tag name="CHARTSTRINGREV" val="16 0 0 0"/>
  <p:tag name="CHARTSTRINGSTDPER" val="0 0 0 1"/>
  <p:tag name="CHARTSTRINGREVPER" val="1 0 0 0"/>
  <p:tag name="ANONYMOUSTEMP" val="False"/>
  <p:tag name="QUESTIONALIAS" val="14. Q=250, what is MC?"/>
  <p:tag name="CORRECTPOINTVALUE" val="1"/>
  <p:tag name="RESPONSESGATHERED" val="False"/>
  <p:tag name="SLIDEORDER" val="10"/>
  <p:tag name="SLIDEGUID" val="5B09DB1214064330A920AA0142A999F0"/>
  <p:tag name="ANSWERSALIAS" val="$ 0.30|smicln|$ 0.50|smicln|$ 0.65|smicln|$ 162.50|smicln|$ 250"/>
  <p:tag name="VALUES" val="Incorrect|smicln|Incorrect|smicln|Correct|smicln|Incorrect|smicln|Incorrect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5"/>
  <p:tag name="FONTSIZE" val="32"/>
  <p:tag name="BULLETTYPE" val="ppBulletArabicPeriod"/>
  <p:tag name="ANSWERTEXT" val="$ 0.30&#10;$ 0.50&#10;$ 0.65&#10;$ 162.50&#10;$ 250"/>
  <p:tag name="OLDNUMANSWERS" val="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6"/>
  <p:tag name="RESPONSECOUNT" val="16"/>
  <p:tag name="SLICED" val="False"/>
  <p:tag name="RESPONSES" val="4;4;4;4;4;4;4;4;4;4;4;4;4;4;4;4;"/>
  <p:tag name="CHARTSTRINGSTD" val="0 0 0 16"/>
  <p:tag name="CHARTSTRINGREV" val="16 0 0 0"/>
  <p:tag name="CHARTSTRINGSTDPER" val="0 0 0 1"/>
  <p:tag name="CHARTSTRINGREVPER" val="1 0 0 0"/>
  <p:tag name="ANONYMOUSTEMP" val="False"/>
  <p:tag name="QUESTIONALIAS" val="14. Q=250, what is MC?"/>
  <p:tag name="RESPONSESGATHERED" val="False"/>
  <p:tag name="SLIDEORDER" val="11"/>
  <p:tag name="SLIDEGUID" val="D4D78983773E40DDB05731BD0E60F945"/>
  <p:tag name="CORRECTPOINTVALUE" val="0"/>
  <p:tag name="ANSWERSALIAS" val="$ 0.30|smicln|$ 0.50|smicln|$ 0.65|smicln|$ 162.50|smicln|$ 250"/>
  <p:tag name="VALUES" val="Incorrect|smicln|Incorrect|smicln|Correct|smicln|Incorrect|smicln|Incorrect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5"/>
  <p:tag name="FONTSIZE" val="32"/>
  <p:tag name="BULLETTYPE" val="ppBulletArabicPeriod"/>
  <p:tag name="ANSWERTEXT" val="$ 0.30&#10;$ 0.50&#10;$ 0.65&#10;$ 162.50&#10;$ 250"/>
  <p:tag name="OLDNUMANSWERS" val="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A1E3F8EDF7E4BD0A01C91DE8D9840C2"/>
  <p:tag name="SLIDEID" val="AA1E3F8EDF7E4BD0A01C91DE8D9840C2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6"/>
  <p:tag name="RESPONSECOUNT" val="16"/>
  <p:tag name="SLICED" val="False"/>
  <p:tag name="RESPONSES" val="4;4;4;4;4;4;4;4;4;4;4;4;4;4;4;4;"/>
  <p:tag name="CHARTSTRINGSTD" val="0 0 0 16"/>
  <p:tag name="CHARTSTRINGREV" val="16 0 0 0"/>
  <p:tag name="CHARTSTRINGSTDPER" val="0 0 0 1"/>
  <p:tag name="CHARTSTRINGREVPER" val="1 0 0 0"/>
  <p:tag name="ANONYMOUSTEMP" val="False"/>
  <p:tag name="QUESTIONALIAS" val="15. If quantity = Q, what is ATC?"/>
  <p:tag name="RESPONSESGATHERED" val="False"/>
  <p:tag name="CORRECTPOINTVALUE" val="0"/>
  <p:tag name="ANSWERSALIAS" val="0A|smicln|0B|smicln|0C|smicln|BC"/>
  <p:tag name="VALUES" val="No Value|smicln|No Value|smicln|No Value|smicln|No Val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1"/>
  <p:tag name="FONTSIZE" val="32"/>
  <p:tag name="BULLETTYPE" val="ppBulletArabicPeriod"/>
  <p:tag name="ANSWERTEXT" val="0A&#10;0B&#10;0C&#10;BC"/>
  <p:tag name="OLDNUMANSWERS" val="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6"/>
  <p:tag name="RESPONSECOUNT" val="16"/>
  <p:tag name="SLICED" val="False"/>
  <p:tag name="RESPONSES" val="4;4;4;4;4;4;4;4;4;4;4;4;4;4;4;4;"/>
  <p:tag name="CHARTSTRINGSTD" val="0 0 0 16"/>
  <p:tag name="CHARTSTRINGREV" val="16 0 0 0"/>
  <p:tag name="CHARTSTRINGSTDPER" val="0 0 0 1"/>
  <p:tag name="CHARTSTRINGREVPER" val="1 0 0 0"/>
  <p:tag name="ANONYMOUSTEMP" val="False"/>
  <p:tag name="QUESTIONALIAS" val="15. If quantity = Q, what is ATC?"/>
  <p:tag name="CORRECTPOINTVALUE" val="1"/>
  <p:tag name="RESPONSESGATHERED" val="False"/>
  <p:tag name="SLIDEORDER" val="2"/>
  <p:tag name="SLIDEGUID" val="A7F9043DE9A741C0AFC22AE7DA6D8057"/>
  <p:tag name="ANSWERSALIAS" val="0A|smicln|0B|smicln|0C|smicln|BC"/>
  <p:tag name="VALUES" val="Incorrect|smicln|Incorrect|smicln|Correct|smicln|Incorrect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1"/>
  <p:tag name="FONTSIZE" val="32"/>
  <p:tag name="BULLETTYPE" val="ppBulletArabicPeriod"/>
  <p:tag name="ANSWERTEXT" val="0A&#10;0B&#10;0C&#10;BC"/>
  <p:tag name="OLDNUMANSWERS" val="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6"/>
  <p:tag name="RESPONSECOUNT" val="16"/>
  <p:tag name="SLICED" val="False"/>
  <p:tag name="RESPONSES" val="4;4;4;4;4;4;4;4;4;4;4;4;4;4;4;4;"/>
  <p:tag name="CHARTSTRINGSTD" val="0 0 0 16"/>
  <p:tag name="CHARTSTRINGREV" val="16 0 0 0"/>
  <p:tag name="CHARTSTRINGSTDPER" val="0 0 0 1"/>
  <p:tag name="CHARTSTRINGREVPER" val="1 0 0 0"/>
  <p:tag name="ANONYMOUSTEMP" val="False"/>
  <p:tag name="SLIDEORDER" val="2"/>
  <p:tag name="SLIDEGUID" val="2A1B16CF17794CF1B5688CBCB7D4A326"/>
  <p:tag name="QUESTIONALIAS" val="16. If quantity = Q, what is AVC?"/>
  <p:tag name="RESPONSESGATHERED" val="False"/>
  <p:tag name="CORRECTPOINTVALUE" val="0"/>
  <p:tag name="ANSWERSALIAS" val="0A|smicln|0B|smicln|0C|smicln|BC"/>
  <p:tag name="VALUES" val="No Value|smicln|No Value|smicln|No Value|smicln|No Val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1"/>
  <p:tag name="FONTSIZE" val="32"/>
  <p:tag name="BULLETTYPE" val="ppBulletArabicPeriod"/>
  <p:tag name="ANSWERTEXT" val="0A&#10;0B&#10;0C&#10;BC"/>
  <p:tag name="OLDNUMANSWERS" val="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6"/>
  <p:tag name="RESPONSECOUNT" val="16"/>
  <p:tag name="SLICED" val="False"/>
  <p:tag name="RESPONSES" val="4;4;4;4;4;4;4;4;4;4;4;4;4;4;4;4;"/>
  <p:tag name="CHARTSTRINGSTD" val="0 0 0 16"/>
  <p:tag name="CHARTSTRINGREV" val="16 0 0 0"/>
  <p:tag name="CHARTSTRINGSTDPER" val="0 0 0 1"/>
  <p:tag name="CHARTSTRINGREVPER" val="1 0 0 0"/>
  <p:tag name="ANONYMOUSTEMP" val="False"/>
  <p:tag name="QUESTIONALIAS" val="16. If quantity = Q, what is AVC?"/>
  <p:tag name="CORRECTPOINTVALUE" val="1"/>
  <p:tag name="RESPONSESGATHERED" val="False"/>
  <p:tag name="SLIDEORDER" val="3"/>
  <p:tag name="SLIDEGUID" val="677A4E8E1C58423DB1B906DC0955FC68"/>
  <p:tag name="ANSWERSALIAS" val="0A|smicln|0B|smicln|0C|smicln|BC"/>
  <p:tag name="VALUES" val="Incorrect|smicln|Correct|smicln|Incorrect|smicln|Incorrec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1"/>
  <p:tag name="FONTSIZE" val="32"/>
  <p:tag name="BULLETTYPE" val="ppBulletArabicPeriod"/>
  <p:tag name="ANSWERTEXT" val="0A&#10;0B&#10;0C&#10;BC"/>
  <p:tag name="OLDNUMANSWERS" val="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952</Words>
  <Application>Microsoft Office PowerPoint</Application>
  <PresentationFormat>On-screen Show (4:3)</PresentationFormat>
  <Paragraphs>289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7b – Short Run Cost Curves PRACTICE</vt:lpstr>
      <vt:lpstr>7b</vt:lpstr>
      <vt:lpstr>7b</vt:lpstr>
      <vt:lpstr>7b</vt:lpstr>
      <vt:lpstr>1. If quantity = 3, what is TC?</vt:lpstr>
      <vt:lpstr>1. If quantity = 3, what is TC?</vt:lpstr>
      <vt:lpstr>2. If quantity = 3, what is TFC?</vt:lpstr>
      <vt:lpstr>2. If quantity = 3, what is TFC?</vt:lpstr>
      <vt:lpstr>3. If quantity = 3, what is TVC?</vt:lpstr>
      <vt:lpstr>3. If quantity = 3, what is TVC?</vt:lpstr>
      <vt:lpstr>4. If quantity = 3, what is ATC?</vt:lpstr>
      <vt:lpstr>4. If quantity = 3, what is ATC?</vt:lpstr>
      <vt:lpstr>5. If quantity = 3, what is AFC?</vt:lpstr>
      <vt:lpstr>5. If quantity = 3, what is AFC?</vt:lpstr>
      <vt:lpstr>6. If quantity = 3, what is AVC?</vt:lpstr>
      <vt:lpstr>6. If quantity = 3, what is AVC?</vt:lpstr>
      <vt:lpstr>7. If quantity = 3, what is MC?</vt:lpstr>
      <vt:lpstr>7. If quantity = 3, what is MC?</vt:lpstr>
      <vt:lpstr>8. Q = 250, what is ATC?</vt:lpstr>
      <vt:lpstr>8. Q = 250, what is ATC?</vt:lpstr>
      <vt:lpstr>Q = 250, what is ATC?</vt:lpstr>
      <vt:lpstr>9. Q = 250, what is AVC?</vt:lpstr>
      <vt:lpstr>9. Q = 250, what is AVC?</vt:lpstr>
      <vt:lpstr>Q = 250, what is AVC?</vt:lpstr>
      <vt:lpstr>10. Q= 250, what is AFC?</vt:lpstr>
      <vt:lpstr>10. Q= 250, what is AFC?</vt:lpstr>
      <vt:lpstr>At Q = 250:  ATC - AVC = AFC .50 - .30 = .20</vt:lpstr>
      <vt:lpstr>11. Q = 250, what is TC?</vt:lpstr>
      <vt:lpstr>11. Q = 250, what is TC?</vt:lpstr>
      <vt:lpstr>At Q = 250:  ATC x Q = TC $ 0.50 x 250 = $ 125</vt:lpstr>
      <vt:lpstr>12. Q = 250, what is TVC?</vt:lpstr>
      <vt:lpstr>12. Q = 250, what is TVC?</vt:lpstr>
      <vt:lpstr>At Q = 250:  AVC x Q = TVC $ 0.30 x 250 = $ 75</vt:lpstr>
      <vt:lpstr>13. Q =250, what is TFC?</vt:lpstr>
      <vt:lpstr>13. Q =250, what is TFC?</vt:lpstr>
      <vt:lpstr>At Q = 250: AFC x Q = TFC .20 x 250 = $ 50</vt:lpstr>
      <vt:lpstr>14. Q=250, what is MC?</vt:lpstr>
      <vt:lpstr>14. Q=250, what is MC?</vt:lpstr>
      <vt:lpstr>14. Q=250, what is MC?</vt:lpstr>
      <vt:lpstr>15. If quantity = Q, what is ATC?</vt:lpstr>
      <vt:lpstr>15. If quantity = Q, what is ATC?</vt:lpstr>
      <vt:lpstr>PowerPoint Presentation</vt:lpstr>
      <vt:lpstr>16. If quantity = Q, what is AVC?</vt:lpstr>
      <vt:lpstr>16. If quantity = Q, what is AVC?</vt:lpstr>
      <vt:lpstr>PowerPoint Presentation</vt:lpstr>
      <vt:lpstr>17. If quantity = Q, what is AFC?</vt:lpstr>
      <vt:lpstr>17. If quantity = Q, what is AFC?</vt:lpstr>
      <vt:lpstr>At quantity = Q: ATC – AVC = AFC 0C – 0B = BC</vt:lpstr>
      <vt:lpstr>18. If quantity = Q, what is TFC?</vt:lpstr>
      <vt:lpstr>18. If quantity = Q, what is TFC?</vt:lpstr>
      <vt:lpstr>At quantity = Q: TFC  = AFC x Q TFC = BCDE</vt:lpstr>
      <vt:lpstr>19. If quantity = Q, what is TVC?</vt:lpstr>
      <vt:lpstr>19. If quantity = Q, what is TVC?</vt:lpstr>
      <vt:lpstr>At quantity = Q: TVC = AVC x Q TVC = 0BEQ</vt:lpstr>
      <vt:lpstr>20. If quantity = Q, what is TC?</vt:lpstr>
      <vt:lpstr>20. If quantity = Q, what is TC?</vt:lpstr>
      <vt:lpstr>At quantity = Q: TC = ATC x Q TC = 0CDQ</vt:lpstr>
      <vt:lpstr>21. If quantity = Q, what is MC?</vt:lpstr>
      <vt:lpstr>21. If quantity = Q, what is MC?</vt:lpstr>
      <vt:lpstr>PowerPoint Presentation</vt:lpstr>
    </vt:vector>
  </TitlesOfParts>
  <Company>Harper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harper</dc:creator>
  <cp:lastModifiedBy>Harper</cp:lastModifiedBy>
  <cp:revision>207</cp:revision>
  <cp:lastPrinted>2013-03-21T13:48:26Z</cp:lastPrinted>
  <dcterms:created xsi:type="dcterms:W3CDTF">2013-02-04T18:55:14Z</dcterms:created>
  <dcterms:modified xsi:type="dcterms:W3CDTF">2018-04-01T12:34:26Z</dcterms:modified>
</cp:coreProperties>
</file>