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7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259" r:id="rId10"/>
    <p:sldId id="275" r:id="rId11"/>
    <p:sldId id="326" r:id="rId12"/>
    <p:sldId id="260" r:id="rId13"/>
    <p:sldId id="285" r:id="rId14"/>
    <p:sldId id="304" r:id="rId15"/>
    <p:sldId id="305" r:id="rId16"/>
    <p:sldId id="262" r:id="rId17"/>
    <p:sldId id="286" r:id="rId18"/>
    <p:sldId id="327" r:id="rId19"/>
    <p:sldId id="266" r:id="rId20"/>
    <p:sldId id="284" r:id="rId21"/>
    <p:sldId id="328" r:id="rId22"/>
    <p:sldId id="329" r:id="rId23"/>
    <p:sldId id="295" r:id="rId24"/>
    <p:sldId id="296" r:id="rId25"/>
    <p:sldId id="330" r:id="rId26"/>
    <p:sldId id="331" r:id="rId27"/>
    <p:sldId id="332" r:id="rId28"/>
    <p:sldId id="333" r:id="rId29"/>
    <p:sldId id="334" r:id="rId30"/>
    <p:sldId id="261" r:id="rId31"/>
    <p:sldId id="276" r:id="rId32"/>
    <p:sldId id="308" r:id="rId33"/>
    <p:sldId id="309" r:id="rId34"/>
    <p:sldId id="263" r:id="rId35"/>
    <p:sldId id="277" r:id="rId36"/>
    <p:sldId id="298" r:id="rId37"/>
    <p:sldId id="299" r:id="rId38"/>
    <p:sldId id="300" r:id="rId39"/>
    <p:sldId id="301" r:id="rId40"/>
    <p:sldId id="267" r:id="rId41"/>
    <p:sldId id="280" r:id="rId42"/>
    <p:sldId id="268" r:id="rId43"/>
    <p:sldId id="281" r:id="rId44"/>
    <p:sldId id="270" r:id="rId45"/>
    <p:sldId id="317" r:id="rId46"/>
    <p:sldId id="318" r:id="rId47"/>
  </p:sldIdLst>
  <p:sldSz cx="9144000" cy="6858000" type="screen4x3"/>
  <p:notesSz cx="9296400" cy="70104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DC14E-C60F-4FB2-B3EB-9666ACC2128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5AC5E-07AD-4399-AFFB-1B32C0CDA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85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E521-7BFE-46E3-A594-542EEF675D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DEDE9-0CD5-43EB-AB98-1495F1753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2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6EAF-A769-436D-9698-E3130BACC57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39.xml"/><Relationship Id="rId7" Type="http://schemas.openxmlformats.org/officeDocument/2006/relationships/oleObject" Target="../embeddings/oleObject1.bin"/><Relationship Id="rId2" Type="http://schemas.openxmlformats.org/officeDocument/2006/relationships/tags" Target="../tags/tag38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1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15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6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4" Type="http://schemas.openxmlformats.org/officeDocument/2006/relationships/image" Target="../media/image18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6a – Consumer Decisions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217" y="2743200"/>
            <a:ext cx="7772400" cy="3276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This web quiz may appear as two pages on tablets and laptops.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 recommend that you view it as one page by clicking on the open book icon        at the bottom of the page.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63" y="4953000"/>
            <a:ext cx="616272" cy="530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1679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771"/>
            <a:ext cx="9144000" cy="418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97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6303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1. The utility of a good or service: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33189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667000"/>
            <a:ext cx="8458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 synonymous with usefulness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 the satisfaction one gets from consuming it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 easy to measure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rarely varies from person to person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" y="79248"/>
            <a:ext cx="244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YP 18</a:t>
            </a:r>
            <a:endParaRPr lang="en-US" sz="4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6362698"/>
            <a:ext cx="7772400" cy="49530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6a – Consumer Decisions</a:t>
            </a:r>
            <a:endParaRPr lang="en-US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63182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6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198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2. Marginal Utility (MU) is the: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Sensitivity of consumer purchases of a good to changes in the price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Change in TU divided by the price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TU divided by the quantity consumed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Change in TU obtained from consuming one more unit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198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2. Marginal Utility (MU) is the: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-60960" y="4769611"/>
            <a:ext cx="647700" cy="647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Sensitivity of consumer purchases of a good to changes in the price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Change in TU divided by the price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TU divided by the quantity consumed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Change in TU obtained from consuming one more unit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Whenever we calculate a “marginal” it is always: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Change in Total / Change in </a:t>
            </a:r>
            <a:r>
              <a:rPr lang="en-US" sz="4000" dirty="0" smtClean="0">
                <a:solidFill>
                  <a:schemeClr val="tx1"/>
                </a:solidFill>
              </a:rPr>
              <a:t>Q</a:t>
            </a: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MB =Change in TB / Change in Q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MC = Change in TC / Change in Q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MU = Change in TU / Change in Q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6a – Consumer Decisions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1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432" y="152400"/>
            <a:ext cx="9296400" cy="6477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Marginal = Change in Total / Change in Q</a:t>
            </a:r>
          </a:p>
          <a:p>
            <a:pPr algn="l"/>
            <a:r>
              <a:rPr lang="en-US" sz="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MU = Change in TU / Change in Q </a:t>
            </a:r>
            <a:r>
              <a:rPr lang="en-US" dirty="0" smtClean="0">
                <a:solidFill>
                  <a:schemeClr val="tx1"/>
                </a:solidFill>
              </a:rPr>
              <a:t>consumed (6a)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MP = Change in TP / Change in Q of resources (7a)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MC = Change in TC / Change in Q produced (7b)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MR = Change in TR / Change in Q sold (lessons 8-11)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MRP = Change in TR / Change in Q of resources (12-13)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MRC = Change in TC / Change in Q of resources (12-13)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5867400"/>
            <a:ext cx="7772400" cy="685799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6a – Consumer Decisions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8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25447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3. What is the MU of the fourth unit of product L?</a:t>
            </a:r>
            <a:endParaRPr lang="en-US" b="1" dirty="0"/>
          </a:p>
        </p:txBody>
      </p:sp>
      <p:pic>
        <p:nvPicPr>
          <p:cNvPr id="5" name="Picture 4" descr="6acalc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04800"/>
            <a:ext cx="2537460" cy="29718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819400"/>
            <a:ext cx="8458200" cy="3306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25447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3. What is the MU of the fourth unit of product L?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6acalc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04800"/>
            <a:ext cx="2537460" cy="2971800"/>
          </a:xfrm>
          <a:prstGeom prst="rect">
            <a:avLst/>
          </a:prstGeom>
        </p:spPr>
      </p:pic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464176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819400"/>
            <a:ext cx="8458200" cy="3306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" y="79248"/>
            <a:ext cx="244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YP 18</a:t>
            </a:r>
            <a:endParaRPr lang="en-US" sz="4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6362698"/>
            <a:ext cx="7772400" cy="49530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6a – Consumer Decisions</a:t>
            </a:r>
            <a:endParaRPr lang="en-US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63182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 The law of diminishing MU states that: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382000" cy="46021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TU is </a:t>
            </a:r>
            <a:r>
              <a:rPr lang="en-US" dirty="0" err="1" smtClean="0"/>
              <a:t>max’ed</a:t>
            </a:r>
            <a:r>
              <a:rPr lang="en-US" dirty="0" smtClean="0"/>
              <a:t> when consumers obtain the same amount of utility per unit for each unit consumed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Beyond some point additional units of a product will yield less and less extra satisfaction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Prices must be decreased to induce firms to supply more of a product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When TU is at its max then MU is also at its max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295400"/>
            <a:ext cx="7391400" cy="4343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Law of Diminishing Marginal Utility (the graphs)</a:t>
            </a:r>
            <a:endParaRPr lang="en-US" sz="4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Theory of Consumer Behavior (the utility maximizing rule)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6a – Consumer Decisions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3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4. The law of diminishing MU states that: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 rot="10800000">
            <a:off x="0" y="3200400"/>
            <a:ext cx="463974" cy="463974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524000"/>
            <a:ext cx="8382000" cy="46021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TU is </a:t>
            </a:r>
            <a:r>
              <a:rPr lang="en-US" dirty="0" err="1" smtClean="0"/>
              <a:t>max’ed</a:t>
            </a:r>
            <a:r>
              <a:rPr lang="en-US" dirty="0" smtClean="0"/>
              <a:t> when consumers obtain the same amount of utility per unit for each unit consumed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Beyond some point additional units of a product will yield less and less extra satisfaction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Prices must be decreased to induce firms to supply more of a product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When TU is at its max then MU is also at its max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5029200" cy="990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Yellow Page 18 – DESCRIBE SHAPE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                               #4 and 5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utilityan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984" y="-24384"/>
            <a:ext cx="4191000" cy="669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3581400" cy="50770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6096000"/>
            <a:ext cx="4648200" cy="615632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6a – Consumer Decisions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2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MARGINALS – Review a few concepts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Marginal = change in total / change in quantity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Marginal = slope of total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Total = sum of the </a:t>
            </a:r>
            <a:r>
              <a:rPr lang="en-US" sz="3600" dirty="0" err="1" smtClean="0">
                <a:solidFill>
                  <a:schemeClr val="tx1"/>
                </a:solidFill>
              </a:rPr>
              <a:t>marginals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Total = area under the marginal 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762000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6a – Consumer Decisions: Introduction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5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31986" y="152400"/>
            <a:ext cx="682414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5. 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191000"/>
            <a:ext cx="1447800" cy="19351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762000"/>
            <a:ext cx="8991600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4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31986" y="152400"/>
            <a:ext cx="682414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5. </a:t>
            </a:r>
            <a:endParaRPr lang="en-US" sz="3600" b="1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05758356"/>
              </p:ext>
            </p:extLst>
          </p:nvPr>
        </p:nvGraphicFramePr>
        <p:xfrm>
          <a:off x="6019800" y="3962400"/>
          <a:ext cx="2298700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hart" r:id="rId7" imgW="4572108" imgH="5143554" progId="MSGraph.Chart.8">
                  <p:embed followColorScheme="full"/>
                </p:oleObj>
              </mc:Choice>
              <mc:Fallback>
                <p:oleObj name="Chart" r:id="rId7" imgW="4572108" imgH="514355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962400"/>
                        <a:ext cx="2298700" cy="258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4191000"/>
            <a:ext cx="1447800" cy="19351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762000"/>
            <a:ext cx="8991600" cy="3086100"/>
          </a:xfrm>
          <a:prstGeom prst="rect">
            <a:avLst/>
          </a:prstGeom>
        </p:spPr>
      </p:pic>
      <p:sp>
        <p:nvSpPr>
          <p:cNvPr id="5" name="CorShape1"/>
          <p:cNvSpPr/>
          <p:nvPr>
            <p:custDataLst>
              <p:tags r:id="rId5"/>
            </p:custDataLst>
          </p:nvPr>
        </p:nvSpPr>
        <p:spPr>
          <a:xfrm rot="10800000">
            <a:off x="172720" y="48429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79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9" y="31652"/>
            <a:ext cx="89916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572" y="3048000"/>
            <a:ext cx="880561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is drawn correctly.   MU is the slope of TU.</a:t>
            </a: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Initially the slope of TU is positive, but declining.  So, MU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positive and declining.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Then, at its peak the slope of TU is zero.  And MU is zero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that quantity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that the slope is negative. So, MU is negative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7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4572000" cy="1219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Yellow Page 18 – DESCRIBE SHAPE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                               #4 and 5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6096000"/>
            <a:ext cx="4648200" cy="615632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>6a – Consumer Decisions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3581400" cy="5077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27432"/>
            <a:ext cx="4111752" cy="6569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7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915400" cy="556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Making Decisions Using Benefit Cost Analysis MB = MC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6a – Consumer Decisions: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What quantity to buy?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Goal: Maximize utility (satisfaction)</a:t>
            </a:r>
          </a:p>
          <a:p>
            <a:pPr algn="l"/>
            <a:r>
              <a:rPr lang="en-US" sz="4000" dirty="0" err="1" smtClean="0">
                <a:solidFill>
                  <a:schemeClr val="tx1"/>
                </a:solidFill>
              </a:rPr>
              <a:t>MUa</a:t>
            </a:r>
            <a:r>
              <a:rPr lang="en-US" sz="4000" dirty="0" smtClean="0">
                <a:solidFill>
                  <a:schemeClr val="tx1"/>
                </a:solidFill>
              </a:rPr>
              <a:t>/Pa = </a:t>
            </a:r>
            <a:r>
              <a:rPr lang="en-US" sz="4000" dirty="0" err="1" smtClean="0">
                <a:solidFill>
                  <a:schemeClr val="tx1"/>
                </a:solidFill>
              </a:rPr>
              <a:t>MUb</a:t>
            </a:r>
            <a:r>
              <a:rPr lang="en-US" sz="4000" dirty="0" smtClean="0">
                <a:solidFill>
                  <a:schemeClr val="tx1"/>
                </a:solidFill>
              </a:rPr>
              <a:t>/</a:t>
            </a:r>
            <a:r>
              <a:rPr lang="en-US" sz="4000" dirty="0" err="1" smtClean="0">
                <a:solidFill>
                  <a:schemeClr val="tx1"/>
                </a:solidFill>
              </a:rPr>
              <a:t>Pb</a:t>
            </a:r>
            <a:r>
              <a:rPr lang="en-US" sz="4000" dirty="0" smtClean="0">
                <a:solidFill>
                  <a:schemeClr val="tx1"/>
                </a:solidFill>
              </a:rPr>
              <a:t> = </a:t>
            </a:r>
            <a:r>
              <a:rPr lang="en-US" sz="4000" dirty="0" err="1" smtClean="0">
                <a:solidFill>
                  <a:schemeClr val="tx1"/>
                </a:solidFill>
              </a:rPr>
              <a:t>MUc</a:t>
            </a:r>
            <a:r>
              <a:rPr lang="en-US" sz="4000" dirty="0" smtClean="0">
                <a:solidFill>
                  <a:schemeClr val="tx1"/>
                </a:solidFill>
              </a:rPr>
              <a:t>/Pc  . . . .</a:t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762000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6a – Consumer Decisions: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8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9154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Making Decisions Using Benefit Cost Analysis 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Should I go skiing today?</a:t>
            </a:r>
          </a:p>
          <a:p>
            <a:r>
              <a:rPr lang="en-US" sz="4800" b="1" dirty="0" err="1">
                <a:solidFill>
                  <a:srgbClr val="FF0000"/>
                </a:solidFill>
              </a:rPr>
              <a:t>MB</a:t>
            </a:r>
            <a:r>
              <a:rPr lang="en-US" sz="4000" b="1" dirty="0" err="1">
                <a:solidFill>
                  <a:srgbClr val="FF0000"/>
                </a:solidFill>
              </a:rPr>
              <a:t>skiing</a:t>
            </a:r>
            <a:r>
              <a:rPr lang="en-US" sz="4800" b="1" dirty="0">
                <a:solidFill>
                  <a:srgbClr val="FF0000"/>
                </a:solidFill>
              </a:rPr>
              <a:t> = </a:t>
            </a:r>
            <a:r>
              <a:rPr lang="en-US" sz="4800" b="1" dirty="0" err="1">
                <a:solidFill>
                  <a:srgbClr val="FF0000"/>
                </a:solidFill>
              </a:rPr>
              <a:t>MC</a:t>
            </a:r>
            <a:r>
              <a:rPr lang="en-US" sz="4000" b="1" dirty="0" err="1">
                <a:solidFill>
                  <a:srgbClr val="FF0000"/>
                </a:solidFill>
              </a:rPr>
              <a:t>skiing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                 </a:t>
            </a:r>
            <a:r>
              <a:rPr lang="en-US" sz="4000" dirty="0" err="1" smtClean="0">
                <a:solidFill>
                  <a:schemeClr val="tx1"/>
                </a:solidFill>
              </a:rPr>
              <a:t>MB</a:t>
            </a:r>
            <a:r>
              <a:rPr lang="en-US" dirty="0" err="1" smtClean="0">
                <a:solidFill>
                  <a:schemeClr val="tx1"/>
                </a:solidFill>
              </a:rPr>
              <a:t>skiing</a:t>
            </a:r>
            <a:r>
              <a:rPr lang="en-US" sz="4000" dirty="0" smtClean="0">
                <a:solidFill>
                  <a:schemeClr val="tx1"/>
                </a:solidFill>
              </a:rPr>
              <a:t> = </a:t>
            </a:r>
            <a:r>
              <a:rPr lang="en-US" sz="4000" dirty="0" err="1" smtClean="0">
                <a:solidFill>
                  <a:schemeClr val="tx1"/>
                </a:solidFill>
              </a:rPr>
              <a:t>MU</a:t>
            </a:r>
            <a:r>
              <a:rPr lang="en-US" dirty="0" err="1" smtClean="0">
                <a:solidFill>
                  <a:schemeClr val="tx1"/>
                </a:solidFill>
              </a:rPr>
              <a:t>skiing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              MC</a:t>
            </a:r>
            <a:r>
              <a:rPr lang="en-US" dirty="0" smtClean="0">
                <a:solidFill>
                  <a:schemeClr val="tx1"/>
                </a:solidFill>
              </a:rPr>
              <a:t> skiing = </a:t>
            </a:r>
            <a:r>
              <a:rPr lang="en-US" sz="4000" dirty="0" smtClean="0">
                <a:solidFill>
                  <a:schemeClr val="tx1"/>
                </a:solidFill>
              </a:rPr>
              <a:t>MU</a:t>
            </a:r>
            <a:r>
              <a:rPr lang="en-US" dirty="0" smtClean="0">
                <a:solidFill>
                  <a:schemeClr val="tx1"/>
                </a:solidFill>
              </a:rPr>
              <a:t> movie (Opportunity Cost)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               </a:t>
            </a:r>
            <a:r>
              <a:rPr lang="en-US" sz="4000" dirty="0" err="1" smtClean="0">
                <a:solidFill>
                  <a:schemeClr val="tx1"/>
                </a:solidFill>
              </a:rPr>
              <a:t>MB</a:t>
            </a:r>
            <a:r>
              <a:rPr lang="en-US" dirty="0" err="1" smtClean="0">
                <a:solidFill>
                  <a:schemeClr val="tx1"/>
                </a:solidFill>
              </a:rPr>
              <a:t>skiing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sz="4000" dirty="0" err="1" smtClean="0">
                <a:solidFill>
                  <a:schemeClr val="tx1"/>
                </a:solidFill>
              </a:rPr>
              <a:t>MC</a:t>
            </a:r>
            <a:r>
              <a:rPr lang="en-US" dirty="0" err="1" smtClean="0">
                <a:solidFill>
                  <a:schemeClr val="tx1"/>
                </a:solidFill>
              </a:rPr>
              <a:t>skiing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              </a:t>
            </a:r>
            <a:r>
              <a:rPr lang="en-US" sz="4000" dirty="0" err="1" smtClean="0">
                <a:solidFill>
                  <a:schemeClr val="tx1"/>
                </a:solidFill>
              </a:rPr>
              <a:t>MU</a:t>
            </a:r>
            <a:r>
              <a:rPr lang="en-US" dirty="0" err="1" smtClean="0">
                <a:solidFill>
                  <a:schemeClr val="tx1"/>
                </a:solidFill>
              </a:rPr>
              <a:t>skiing</a:t>
            </a:r>
            <a:r>
              <a:rPr lang="en-US" sz="4000" dirty="0" smtClean="0">
                <a:solidFill>
                  <a:schemeClr val="tx1"/>
                </a:solidFill>
              </a:rPr>
              <a:t> = </a:t>
            </a:r>
            <a:r>
              <a:rPr lang="en-US" sz="4000" dirty="0" err="1" smtClean="0">
                <a:solidFill>
                  <a:schemeClr val="tx1"/>
                </a:solidFill>
              </a:rPr>
              <a:t>MU</a:t>
            </a:r>
            <a:r>
              <a:rPr lang="en-US" dirty="0" err="1" smtClean="0">
                <a:solidFill>
                  <a:schemeClr val="tx1"/>
                </a:solidFill>
              </a:rPr>
              <a:t>movie</a:t>
            </a:r>
            <a:r>
              <a:rPr lang="en-US" sz="4000" dirty="0" smtClean="0">
                <a:solidFill>
                  <a:schemeClr val="tx1"/>
                </a:solidFill>
              </a:rPr>
              <a:t>.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               </a:t>
            </a:r>
            <a:r>
              <a:rPr lang="en-US" dirty="0" smtClean="0">
                <a:solidFill>
                  <a:srgbClr val="FF0000"/>
                </a:solidFill>
              </a:rPr>
              <a:t>But they have different prices.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</a:rPr>
              <a:t>MU</a:t>
            </a:r>
            <a:r>
              <a:rPr lang="en-US" sz="3500" dirty="0" err="1" smtClean="0">
                <a:solidFill>
                  <a:schemeClr val="tx1"/>
                </a:solidFill>
              </a:rPr>
              <a:t>skiing</a:t>
            </a:r>
            <a:r>
              <a:rPr lang="en-US" sz="4000" dirty="0" smtClean="0">
                <a:solidFill>
                  <a:schemeClr val="tx1"/>
                </a:solidFill>
              </a:rPr>
              <a:t>/</a:t>
            </a:r>
            <a:r>
              <a:rPr lang="en-US" sz="4000" dirty="0" err="1" smtClean="0">
                <a:solidFill>
                  <a:schemeClr val="tx1"/>
                </a:solidFill>
              </a:rPr>
              <a:t>P</a:t>
            </a:r>
            <a:r>
              <a:rPr lang="en-US" sz="3500" dirty="0" err="1" smtClean="0">
                <a:solidFill>
                  <a:schemeClr val="tx1"/>
                </a:solidFill>
              </a:rPr>
              <a:t>skiing</a:t>
            </a:r>
            <a:r>
              <a:rPr lang="en-US" sz="4000" dirty="0" smtClean="0">
                <a:solidFill>
                  <a:schemeClr val="tx1"/>
                </a:solidFill>
              </a:rPr>
              <a:t> = </a:t>
            </a:r>
            <a:r>
              <a:rPr lang="en-US" sz="4000" dirty="0" err="1" smtClean="0">
                <a:solidFill>
                  <a:schemeClr val="tx1"/>
                </a:solidFill>
              </a:rPr>
              <a:t>MU</a:t>
            </a:r>
            <a:r>
              <a:rPr lang="en-US" sz="3500" dirty="0" err="1" smtClean="0">
                <a:solidFill>
                  <a:schemeClr val="tx1"/>
                </a:solidFill>
              </a:rPr>
              <a:t>movie</a:t>
            </a:r>
            <a:r>
              <a:rPr lang="en-US" sz="4000" dirty="0" smtClean="0">
                <a:solidFill>
                  <a:schemeClr val="tx1"/>
                </a:solidFill>
              </a:rPr>
              <a:t>/</a:t>
            </a:r>
            <a:r>
              <a:rPr lang="en-US" sz="4000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movie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915400" cy="533399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6a – Consumer Decisions: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6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915400" cy="5867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Making Decisions Using Benefit Cost Analysis 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Should I go skiing today?</a:t>
            </a:r>
          </a:p>
          <a:p>
            <a:pPr algn="l"/>
            <a:r>
              <a:rPr lang="en-US" sz="4800" b="1" dirty="0" smtClean="0">
                <a:solidFill>
                  <a:srgbClr val="FF0000"/>
                </a:solidFill>
              </a:rPr>
              <a:t>             </a:t>
            </a:r>
            <a:r>
              <a:rPr lang="en-US" sz="4800" b="1" dirty="0" err="1" smtClean="0">
                <a:solidFill>
                  <a:srgbClr val="FF0000"/>
                </a:solidFill>
              </a:rPr>
              <a:t>MB</a:t>
            </a:r>
            <a:r>
              <a:rPr lang="en-US" sz="4000" b="1" dirty="0" err="1" smtClean="0">
                <a:solidFill>
                  <a:srgbClr val="FF0000"/>
                </a:solidFill>
              </a:rPr>
              <a:t>skiing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= </a:t>
            </a:r>
            <a:r>
              <a:rPr lang="en-US" sz="4800" b="1" dirty="0" err="1">
                <a:solidFill>
                  <a:srgbClr val="FF0000"/>
                </a:solidFill>
              </a:rPr>
              <a:t>MC</a:t>
            </a:r>
            <a:r>
              <a:rPr lang="en-US" sz="4000" b="1" dirty="0" err="1">
                <a:solidFill>
                  <a:srgbClr val="FF0000"/>
                </a:solidFill>
              </a:rPr>
              <a:t>skiing</a:t>
            </a:r>
            <a:endParaRPr lang="en-US" sz="4000" b="1" dirty="0">
              <a:solidFill>
                <a:srgbClr val="FF0000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     </a:t>
            </a:r>
            <a:r>
              <a:rPr lang="en-US" sz="4000" dirty="0" err="1" smtClean="0">
                <a:solidFill>
                  <a:schemeClr val="tx1"/>
                </a:solidFill>
              </a:rPr>
              <a:t>MU</a:t>
            </a:r>
            <a:r>
              <a:rPr lang="en-US" dirty="0" err="1" smtClean="0">
                <a:solidFill>
                  <a:schemeClr val="tx1"/>
                </a:solidFill>
              </a:rPr>
              <a:t>skiing</a:t>
            </a:r>
            <a:r>
              <a:rPr lang="en-US" sz="4000" dirty="0" smtClean="0">
                <a:solidFill>
                  <a:schemeClr val="tx1"/>
                </a:solidFill>
              </a:rPr>
              <a:t>/</a:t>
            </a:r>
            <a:r>
              <a:rPr lang="en-US" sz="4000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skiing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</a:rPr>
              <a:t>MU</a:t>
            </a:r>
            <a:r>
              <a:rPr lang="en-US" dirty="0" err="1" smtClean="0">
                <a:solidFill>
                  <a:schemeClr val="tx1"/>
                </a:solidFill>
              </a:rPr>
              <a:t>movie</a:t>
            </a:r>
            <a:r>
              <a:rPr lang="en-US" sz="4000" dirty="0" smtClean="0">
                <a:solidFill>
                  <a:schemeClr val="tx1"/>
                </a:solidFill>
              </a:rPr>
              <a:t>/</a:t>
            </a:r>
            <a:r>
              <a:rPr lang="en-US" sz="4000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movie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                  </a:t>
            </a:r>
            <a:r>
              <a:rPr lang="en-US" sz="4000" dirty="0" err="1" smtClean="0">
                <a:solidFill>
                  <a:schemeClr val="tx1"/>
                </a:solidFill>
              </a:rPr>
              <a:t>MUa</a:t>
            </a:r>
            <a:r>
              <a:rPr lang="en-US" sz="4000" dirty="0" smtClean="0">
                <a:solidFill>
                  <a:schemeClr val="tx1"/>
                </a:solidFill>
              </a:rPr>
              <a:t>/Pa </a:t>
            </a:r>
            <a:r>
              <a:rPr lang="en-US" sz="4000" dirty="0">
                <a:solidFill>
                  <a:schemeClr val="tx1"/>
                </a:solidFill>
              </a:rPr>
              <a:t>= </a:t>
            </a:r>
            <a:r>
              <a:rPr lang="en-US" sz="4000" dirty="0" err="1">
                <a:solidFill>
                  <a:schemeClr val="tx1"/>
                </a:solidFill>
              </a:rPr>
              <a:t>MUb</a:t>
            </a:r>
            <a:r>
              <a:rPr lang="en-US" sz="4000" dirty="0">
                <a:solidFill>
                  <a:schemeClr val="tx1"/>
                </a:solidFill>
              </a:rPr>
              <a:t>/</a:t>
            </a:r>
            <a:r>
              <a:rPr lang="en-US" sz="4000" dirty="0" err="1">
                <a:solidFill>
                  <a:schemeClr val="tx1"/>
                </a:solidFill>
              </a:rPr>
              <a:t>Pb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Utility Maximizing Rule:</a:t>
            </a: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MUa</a:t>
            </a:r>
            <a:r>
              <a:rPr lang="en-US" sz="4000" b="1" dirty="0" smtClean="0">
                <a:solidFill>
                  <a:schemeClr val="tx1"/>
                </a:solidFill>
              </a:rPr>
              <a:t>/Pa = </a:t>
            </a:r>
            <a:r>
              <a:rPr lang="en-US" sz="4000" b="1" dirty="0" err="1" smtClean="0">
                <a:solidFill>
                  <a:schemeClr val="tx1"/>
                </a:solidFill>
              </a:rPr>
              <a:t>MUb</a:t>
            </a:r>
            <a:r>
              <a:rPr lang="en-US" sz="4000" b="1" dirty="0" smtClean="0">
                <a:solidFill>
                  <a:schemeClr val="tx1"/>
                </a:solidFill>
              </a:rPr>
              <a:t>/</a:t>
            </a:r>
            <a:r>
              <a:rPr lang="en-US" sz="4000" b="1" dirty="0" err="1" smtClean="0">
                <a:solidFill>
                  <a:schemeClr val="tx1"/>
                </a:solidFill>
              </a:rPr>
              <a:t>Pb</a:t>
            </a:r>
            <a:r>
              <a:rPr lang="en-US" sz="4000" b="1" dirty="0" smtClean="0">
                <a:solidFill>
                  <a:schemeClr val="tx1"/>
                </a:solidFill>
              </a:rPr>
              <a:t> = </a:t>
            </a:r>
            <a:r>
              <a:rPr lang="en-US" sz="4000" b="1" dirty="0" err="1" smtClean="0">
                <a:solidFill>
                  <a:schemeClr val="tx1"/>
                </a:solidFill>
              </a:rPr>
              <a:t>MUc</a:t>
            </a:r>
            <a:r>
              <a:rPr lang="en-US" sz="4000" b="1" dirty="0" smtClean="0">
                <a:solidFill>
                  <a:schemeClr val="tx1"/>
                </a:solidFill>
              </a:rPr>
              <a:t>/Pc  . . . .</a:t>
            </a:r>
          </a:p>
          <a:p>
            <a:pPr algn="l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915400" cy="533399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6a – Consumer Decisions: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8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610600" cy="5562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Yellow Page 17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REVIEW: Benefit-Cost Analysis </a:t>
            </a:r>
          </a:p>
          <a:p>
            <a:r>
              <a:rPr lang="en-US" sz="800" dirty="0"/>
              <a:t> 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Definition:  The selection of all possible alternatives where the marginal benefits </a:t>
            </a: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chemeClr val="tx1"/>
                </a:solidFill>
              </a:rPr>
              <a:t>greater than the marginal costs.</a:t>
            </a:r>
          </a:p>
          <a:p>
            <a:pPr algn="l"/>
            <a:r>
              <a:rPr lang="en-US" sz="1100" dirty="0">
                <a:solidFill>
                  <a:schemeClr val="tx1"/>
                </a:solidFill>
              </a:rPr>
              <a:t> </a:t>
            </a:r>
            <a:r>
              <a:rPr lang="en-US" sz="1100" dirty="0" smtClean="0">
                <a:solidFill>
                  <a:schemeClr val="tx1"/>
                </a:solidFill>
              </a:rPr>
              <a:t>  </a:t>
            </a:r>
            <a:endParaRPr lang="en-US" sz="11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select </a:t>
            </a:r>
            <a:r>
              <a:rPr lang="en-US" b="1" dirty="0">
                <a:solidFill>
                  <a:schemeClr val="tx1"/>
                </a:solidFill>
              </a:rPr>
              <a:t>all where: MB &gt; </a:t>
            </a:r>
            <a:r>
              <a:rPr lang="en-US" b="1" dirty="0" smtClean="0">
                <a:solidFill>
                  <a:schemeClr val="tx1"/>
                </a:solidFill>
              </a:rPr>
              <a:t>MC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up </a:t>
            </a:r>
            <a:r>
              <a:rPr lang="en-US" b="1" dirty="0">
                <a:solidFill>
                  <a:schemeClr val="tx1"/>
                </a:solidFill>
              </a:rPr>
              <a:t>to where: MB = </a:t>
            </a:r>
            <a:r>
              <a:rPr lang="en-US" b="1" dirty="0" smtClean="0">
                <a:solidFill>
                  <a:schemeClr val="tx1"/>
                </a:solidFill>
              </a:rPr>
              <a:t>MC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but </a:t>
            </a:r>
            <a:r>
              <a:rPr lang="en-US" b="1" dirty="0">
                <a:solidFill>
                  <a:schemeClr val="tx1"/>
                </a:solidFill>
              </a:rPr>
              <a:t>never where: MB &lt; MC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Purpose:  to </a:t>
            </a:r>
            <a:r>
              <a:rPr lang="en-US" dirty="0">
                <a:solidFill>
                  <a:schemeClr val="tx1"/>
                </a:solidFill>
              </a:rPr>
              <a:t>make the best decision possible</a:t>
            </a: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762000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6a – Consumer Decisions: Introduction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2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4800" y="228600"/>
            <a:ext cx="67818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6. To maximize utility a consumer should spend their money so that the: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438400"/>
            <a:ext cx="8458200" cy="36877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Elasticity of demand on all products is the same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 obtained from the last dollar spent on each product is the same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TU derived from each product consumed is the same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 of the last unit of each product consumed is the same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86921" y="228600"/>
            <a:ext cx="67818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6. To maximize utility a consumer should spend their money so that the: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rShape1"/>
          <p:cNvSpPr/>
          <p:nvPr>
            <p:custDataLst>
              <p:tags r:id="rId2"/>
            </p:custDataLst>
          </p:nvPr>
        </p:nvSpPr>
        <p:spPr>
          <a:xfrm rot="10800000">
            <a:off x="-60960" y="3675380"/>
            <a:ext cx="647700" cy="647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438400"/>
            <a:ext cx="8458200" cy="36877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Elasticity of demand on all products is the same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 obtained from the last dollar spent on each product is the same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TU derived from each product consumed is the same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 of the last unit of each product consumed is the same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3200400" cy="533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Yellow Page 23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5943600"/>
            <a:ext cx="8839200" cy="768032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6a – Consumer Decisions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849398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408" y="37338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have $10</a:t>
            </a:r>
          </a:p>
          <a:p>
            <a:r>
              <a:rPr lang="en-US" dirty="0"/>
              <a:t>The price of beer is $1 per bottle</a:t>
            </a:r>
          </a:p>
          <a:p>
            <a:r>
              <a:rPr lang="en-US" dirty="0"/>
              <a:t>The price of a steak sandwich is $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/>
              <a:t>The utility received from consuming beer and steak is given </a:t>
            </a:r>
            <a:r>
              <a:rPr lang="en-US" dirty="0" smtClean="0"/>
              <a:t>above.</a:t>
            </a:r>
            <a:endParaRPr lang="en-US" dirty="0"/>
          </a:p>
          <a:p>
            <a:r>
              <a:rPr lang="en-US" dirty="0"/>
              <a:t>PROBLEM:  How many beers and steak sandwiches should be bought to maximize utility?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5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3200400" cy="533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Yellow Page 23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5186" y="6248400"/>
            <a:ext cx="8839200" cy="533400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6a – Consumer Decisions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609600"/>
            <a:ext cx="8341179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087" y="41910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have $10</a:t>
            </a:r>
          </a:p>
          <a:p>
            <a:r>
              <a:rPr lang="en-US" dirty="0"/>
              <a:t>The price of beer is $1 per bottle</a:t>
            </a:r>
          </a:p>
          <a:p>
            <a:r>
              <a:rPr lang="en-US" dirty="0"/>
              <a:t>The price of a steak sandwich is $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/>
              <a:t>The utility received from consuming beer and steak is given </a:t>
            </a:r>
            <a:r>
              <a:rPr lang="en-US" dirty="0" smtClean="0"/>
              <a:t>above.</a:t>
            </a:r>
            <a:endParaRPr lang="en-US" dirty="0"/>
          </a:p>
          <a:p>
            <a:r>
              <a:rPr lang="en-US" dirty="0"/>
              <a:t>PROBLEM:  How many beers and steak sandwiches should be bought to maximize utility</a:t>
            </a:r>
            <a:r>
              <a:rPr lang="en-US" dirty="0" smtClean="0"/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8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81600" cy="2286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7. Suppose that  the </a:t>
            </a:r>
            <a:r>
              <a:rPr lang="en-US" b="1" dirty="0" err="1" smtClean="0"/>
              <a:t>MUx</a:t>
            </a:r>
            <a:r>
              <a:rPr lang="en-US" b="1" dirty="0" smtClean="0"/>
              <a:t>/</a:t>
            </a:r>
            <a:r>
              <a:rPr lang="en-US" b="1" dirty="0" err="1" smtClean="0"/>
              <a:t>Px</a:t>
            </a:r>
            <a:r>
              <a:rPr lang="en-US" b="1" dirty="0" smtClean="0"/>
              <a:t> &gt; </a:t>
            </a:r>
            <a:r>
              <a:rPr lang="en-US" b="1" dirty="0" err="1" smtClean="0"/>
              <a:t>MUy</a:t>
            </a:r>
            <a:r>
              <a:rPr lang="en-US" b="1" dirty="0" smtClean="0"/>
              <a:t>/</a:t>
            </a:r>
            <a:r>
              <a:rPr lang="en-US" b="1" dirty="0" err="1" smtClean="0"/>
              <a:t>Py</a:t>
            </a:r>
            <a:r>
              <a:rPr lang="en-US" b="1" dirty="0" smtClean="0"/>
              <a:t>, to maximize utility the consumer should buy: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71800"/>
            <a:ext cx="8382000" cy="3154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Less of X only if its price rises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More of Y only if its price rises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More Y and less 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More X and less 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81600" cy="2286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7. Suppose that  the </a:t>
            </a:r>
            <a:r>
              <a:rPr lang="en-US" b="1" dirty="0" err="1" smtClean="0">
                <a:solidFill>
                  <a:srgbClr val="0070C0"/>
                </a:solidFill>
              </a:rPr>
              <a:t>MUx</a:t>
            </a:r>
            <a:r>
              <a:rPr lang="en-US" b="1" dirty="0" smtClean="0">
                <a:solidFill>
                  <a:srgbClr val="0070C0"/>
                </a:solidFill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</a:rPr>
              <a:t>Px</a:t>
            </a:r>
            <a:r>
              <a:rPr lang="en-US" b="1" dirty="0" smtClean="0">
                <a:solidFill>
                  <a:srgbClr val="0070C0"/>
                </a:solidFill>
              </a:rPr>
              <a:t> &gt; </a:t>
            </a:r>
            <a:r>
              <a:rPr lang="en-US" b="1" dirty="0" err="1" smtClean="0">
                <a:solidFill>
                  <a:srgbClr val="0070C0"/>
                </a:solidFill>
              </a:rPr>
              <a:t>MUy</a:t>
            </a:r>
            <a:r>
              <a:rPr lang="en-US" b="1" dirty="0" smtClean="0">
                <a:solidFill>
                  <a:srgbClr val="0070C0"/>
                </a:solidFill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</a:rPr>
              <a:t>Py</a:t>
            </a:r>
            <a:r>
              <a:rPr lang="en-US" b="1" dirty="0" smtClean="0">
                <a:solidFill>
                  <a:srgbClr val="0070C0"/>
                </a:solidFill>
              </a:rPr>
              <a:t>, to maximize utility the consumer should buy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71800"/>
            <a:ext cx="8382000" cy="3154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Less of X only if its price rises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More of Y only if its price rises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More Y and less X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More X and less Y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479416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-18757" y="0"/>
            <a:ext cx="2743200" cy="5105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8. If P</a:t>
            </a:r>
            <a:r>
              <a:rPr lang="en-US" sz="2400" b="1" dirty="0" smtClean="0"/>
              <a:t>X</a:t>
            </a:r>
            <a:r>
              <a:rPr lang="en-US" sz="3200" b="1" dirty="0" smtClean="0"/>
              <a:t>=$2, P</a:t>
            </a:r>
            <a:r>
              <a:rPr lang="en-US" sz="2400" b="1" dirty="0" smtClean="0"/>
              <a:t>Y</a:t>
            </a:r>
            <a:r>
              <a:rPr lang="en-US" sz="3200" b="1" dirty="0" smtClean="0"/>
              <a:t>=$4, </a:t>
            </a:r>
            <a:br>
              <a:rPr lang="en-US" sz="3200" b="1" dirty="0" smtClean="0"/>
            </a:br>
            <a:r>
              <a:rPr lang="en-US" sz="3200" b="1" dirty="0" smtClean="0"/>
              <a:t>income = $18, </a:t>
            </a:r>
            <a:br>
              <a:rPr lang="en-US" sz="3200" b="1" dirty="0" smtClean="0"/>
            </a:br>
            <a:r>
              <a:rPr lang="en-US" sz="3200" b="1" dirty="0" smtClean="0"/>
              <a:t>how many of each will a rational </a:t>
            </a:r>
            <a:br>
              <a:rPr lang="en-US" sz="3200" b="1" dirty="0" smtClean="0"/>
            </a:br>
            <a:r>
              <a:rPr lang="en-US" sz="3200" b="1" dirty="0" smtClean="0"/>
              <a:t>consumer buy?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YP 25, #3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71800" y="2440671"/>
            <a:ext cx="3505200" cy="2620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1X and 4Y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3X and 3Y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5X and 2Y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7X and 1Y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6579080" cy="198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6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-18757" y="0"/>
            <a:ext cx="2743200" cy="5105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8. If P</a:t>
            </a:r>
            <a:r>
              <a:rPr lang="en-US" sz="2400" b="1" dirty="0" smtClean="0">
                <a:solidFill>
                  <a:srgbClr val="0070C0"/>
                </a:solidFill>
              </a:rPr>
              <a:t>X</a:t>
            </a:r>
            <a:r>
              <a:rPr lang="en-US" sz="3200" b="1" dirty="0" smtClean="0">
                <a:solidFill>
                  <a:srgbClr val="0070C0"/>
                </a:solidFill>
              </a:rPr>
              <a:t>=$2, P</a:t>
            </a:r>
            <a:r>
              <a:rPr lang="en-US" sz="2400" b="1" dirty="0" smtClean="0">
                <a:solidFill>
                  <a:srgbClr val="0070C0"/>
                </a:solidFill>
              </a:rPr>
              <a:t>Y</a:t>
            </a:r>
            <a:r>
              <a:rPr lang="en-US" sz="3200" b="1" dirty="0" smtClean="0">
                <a:solidFill>
                  <a:srgbClr val="0070C0"/>
                </a:solidFill>
              </a:rPr>
              <a:t>=$4,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income = $18,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how many of each will a rational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consumer buy?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YP 25, #4</a:t>
            </a:r>
            <a:endParaRPr lang="en-US" sz="3200" b="1" dirty="0"/>
          </a:p>
        </p:txBody>
      </p:sp>
      <p:sp>
        <p:nvSpPr>
          <p:cNvPr id="5" name="CorShape1"/>
          <p:cNvSpPr/>
          <p:nvPr>
            <p:custDataLst>
              <p:tags r:id="rId2"/>
            </p:custDataLst>
          </p:nvPr>
        </p:nvSpPr>
        <p:spPr>
          <a:xfrm rot="10800000">
            <a:off x="2667000" y="31242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971800" y="2440671"/>
            <a:ext cx="3505200" cy="2620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1X and 4Y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3X and 3Y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5X and 2Y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7X and 1Y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6579080" cy="198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1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-18757" y="0"/>
            <a:ext cx="2743200" cy="5105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9. If P</a:t>
            </a:r>
            <a:r>
              <a:rPr lang="en-US" sz="2400" b="1" dirty="0" smtClean="0"/>
              <a:t>X</a:t>
            </a:r>
            <a:r>
              <a:rPr lang="en-US" sz="3200" b="1" dirty="0" smtClean="0"/>
              <a:t>=$2, P</a:t>
            </a:r>
            <a:r>
              <a:rPr lang="en-US" sz="2400" b="1" dirty="0" smtClean="0"/>
              <a:t>Y</a:t>
            </a:r>
            <a:r>
              <a:rPr lang="en-US" sz="3200" b="1" dirty="0" smtClean="0"/>
              <a:t>=$4, </a:t>
            </a:r>
            <a:br>
              <a:rPr lang="en-US" sz="3200" b="1" dirty="0" smtClean="0"/>
            </a:br>
            <a:r>
              <a:rPr lang="en-US" sz="3200" b="1" dirty="0" smtClean="0"/>
              <a:t>income = $18, </a:t>
            </a:r>
            <a:br>
              <a:rPr lang="en-US" sz="3200" b="1" dirty="0" smtClean="0"/>
            </a:br>
            <a:r>
              <a:rPr lang="en-US" sz="3200" b="1" dirty="0" smtClean="0"/>
              <a:t>what is the maximum utility possible?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YP 25, #5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6579080" cy="1981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71800" y="2440671"/>
            <a:ext cx="3505200" cy="2620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49 </a:t>
            </a:r>
            <a:r>
              <a:rPr lang="en-US" dirty="0" err="1" smtClean="0"/>
              <a:t>utils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50 </a:t>
            </a:r>
            <a:r>
              <a:rPr lang="en-US" dirty="0" err="1" smtClean="0"/>
              <a:t>utils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52 </a:t>
            </a:r>
            <a:r>
              <a:rPr lang="en-US" dirty="0" err="1" smtClean="0"/>
              <a:t>utils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55 </a:t>
            </a:r>
            <a:r>
              <a:rPr lang="en-US" dirty="0" err="1" smtClean="0"/>
              <a:t>utils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6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-18757" y="0"/>
            <a:ext cx="2743200" cy="5105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9. If P</a:t>
            </a:r>
            <a:r>
              <a:rPr lang="en-US" sz="2400" b="1" dirty="0" smtClean="0">
                <a:solidFill>
                  <a:srgbClr val="0070C0"/>
                </a:solidFill>
              </a:rPr>
              <a:t>X</a:t>
            </a:r>
            <a:r>
              <a:rPr lang="en-US" sz="3200" b="1" dirty="0" smtClean="0">
                <a:solidFill>
                  <a:srgbClr val="0070C0"/>
                </a:solidFill>
              </a:rPr>
              <a:t>=$2, P</a:t>
            </a:r>
            <a:r>
              <a:rPr lang="en-US" sz="2400" b="1" dirty="0" smtClean="0">
                <a:solidFill>
                  <a:srgbClr val="0070C0"/>
                </a:solidFill>
              </a:rPr>
              <a:t>Y</a:t>
            </a:r>
            <a:r>
              <a:rPr lang="en-US" sz="3200" b="1" dirty="0" smtClean="0">
                <a:solidFill>
                  <a:srgbClr val="0070C0"/>
                </a:solidFill>
              </a:rPr>
              <a:t>=$4,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income = $18,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what is the maximum utility possible?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YP 25, #5</a:t>
            </a:r>
            <a:endParaRPr lang="en-US" sz="3200" b="1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57804894"/>
              </p:ext>
            </p:extLst>
          </p:nvPr>
        </p:nvGraphicFramePr>
        <p:xfrm>
          <a:off x="6553200" y="4191000"/>
          <a:ext cx="237490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art" r:id="rId7" imgW="4572108" imgH="5143554" progId="MSGraph.Chart.8">
                  <p:embed followColorScheme="full"/>
                </p:oleObj>
              </mc:Choice>
              <mc:Fallback>
                <p:oleObj name="Chart" r:id="rId7" imgW="4572108" imgH="514355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91000"/>
                        <a:ext cx="2374900" cy="267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6579080" cy="198120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971800" y="2440671"/>
            <a:ext cx="3505200" cy="2620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49 </a:t>
            </a:r>
            <a:r>
              <a:rPr lang="en-US" dirty="0" err="1" smtClean="0"/>
              <a:t>utils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50 </a:t>
            </a:r>
            <a:r>
              <a:rPr lang="en-US" dirty="0" err="1" smtClean="0"/>
              <a:t>utils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52 </a:t>
            </a:r>
            <a:r>
              <a:rPr lang="en-US" dirty="0" err="1" smtClean="0"/>
              <a:t>utils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55 </a:t>
            </a:r>
            <a:r>
              <a:rPr lang="en-US" dirty="0" err="1" smtClean="0"/>
              <a:t>utils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5"/>
            </p:custDataLst>
          </p:nvPr>
        </p:nvSpPr>
        <p:spPr>
          <a:xfrm rot="10800000">
            <a:off x="2687320" y="4263036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76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915400" cy="5791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Making Decisions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Lessons/</a:t>
            </a:r>
            <a:r>
              <a:rPr lang="en-US" sz="4000" b="1" dirty="0" err="1" smtClean="0">
                <a:solidFill>
                  <a:schemeClr val="tx1"/>
                </a:solidFill>
              </a:rPr>
              <a:t>MicWebApp</a:t>
            </a:r>
            <a:r>
              <a:rPr lang="en-US" sz="4000" b="1" dirty="0" smtClean="0">
                <a:solidFill>
                  <a:schemeClr val="tx1"/>
                </a:solidFill>
              </a:rPr>
              <a:t>: “Introduction”: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Why do we buy what we buy?</a:t>
            </a:r>
          </a:p>
          <a:p>
            <a:pPr lvl="1" algn="l"/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When I go into the grocery store why do I buy 12 cans of pop, 3 frozen pizzas, and 1 pound of hamburger? Why don't I buy 12 pounds of hamburger and 1 can of pop?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this lesson we will use benefit-cost analysis to understand why we buy what we do. We will calculate the marginal benefits (MB) of consuming something and the marginal costs (MC) of consuming something. (Remember: all costs in economics are opportunity costs.)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If our goal is to maximize our satisfaction we will consume the quantity of goods and services where MB = MC.</a:t>
            </a:r>
          </a:p>
          <a:p>
            <a:pPr lvl="1" algn="l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609599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6a – Consumer Decisions: Introduction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10. TU can be determined by: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8458200" cy="4144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Change in TU </a:t>
            </a:r>
            <a:r>
              <a:rPr lang="en-US" b="1" dirty="0" smtClean="0"/>
              <a:t>/</a:t>
            </a:r>
            <a:r>
              <a:rPr lang="en-US" dirty="0" smtClean="0"/>
              <a:t> change in 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Summing the MU of each unit consumed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Multiplying the MU of the last unit consumed by its price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Dividing the MU of the last unit consumed by its price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10. TU can be determined by: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26331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1200"/>
            <a:ext cx="8458200" cy="4144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Change in TU </a:t>
            </a:r>
            <a:r>
              <a:rPr lang="en-US" b="1" dirty="0" smtClean="0"/>
              <a:t>/</a:t>
            </a:r>
            <a:r>
              <a:rPr lang="en-US" dirty="0" smtClean="0"/>
              <a:t> change in Q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Summing the MU of each unit consumed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Multiplying the MU of the last unit consumed by its price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Dividing the MU of the last unit consumed by its price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11. When TU is at its maximum, MU is: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305800" cy="4602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zero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negative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positive and increasing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positive but decreasing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11. When TU is at its maximum, MU is: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52400" y="17526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zero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negative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positive and increasing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positive but decreasing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mutu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599"/>
            <a:ext cx="3810000" cy="5849155"/>
          </a:xfrm>
          <a:prstGeom prst="rect">
            <a:avLst/>
          </a:prstGeom>
        </p:spPr>
      </p:pic>
      <p:pic>
        <p:nvPicPr>
          <p:cNvPr id="3" name="Picture 2" descr="tum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28600"/>
            <a:ext cx="4484398" cy="3276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8979408" cy="533400"/>
          </a:xfrm>
        </p:spPr>
        <p:txBody>
          <a:bodyPr>
            <a:normAutofit fontScale="92500" lnSpcReduction="20000"/>
          </a:bodyPr>
          <a:lstStyle/>
          <a:p>
            <a:r>
              <a:rPr lang="en-US" sz="3800" b="1" u="sng" dirty="0" smtClean="0">
                <a:solidFill>
                  <a:schemeClr val="tx1"/>
                </a:solidFill>
              </a:rPr>
              <a:t>Yellow Page 26 -  </a:t>
            </a:r>
            <a:r>
              <a:rPr lang="en-US" sz="3800" b="1" u="sng" smtClean="0">
                <a:solidFill>
                  <a:schemeClr val="tx1"/>
                </a:solidFill>
              </a:rPr>
              <a:t>Compare # 2 and # 4</a:t>
            </a:r>
            <a:endParaRPr lang="en-US" sz="3800" u="sng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5943600"/>
            <a:ext cx="8839200" cy="768032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6a – Consumer Decisions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9878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#2</a:t>
            </a:r>
            <a:endParaRPr lang="en-US" sz="4800" dirty="0"/>
          </a:p>
          <a:p>
            <a:endParaRPr lang="en-US" sz="4800" dirty="0" smtClean="0"/>
          </a:p>
          <a:p>
            <a:endParaRPr lang="en-US" sz="4800" dirty="0"/>
          </a:p>
          <a:p>
            <a:r>
              <a:rPr lang="en-US" sz="3200" dirty="0" smtClean="0"/>
              <a:t> </a:t>
            </a:r>
          </a:p>
          <a:p>
            <a:r>
              <a:rPr lang="en-US" sz="4800" dirty="0" smtClean="0"/>
              <a:t>#4</a:t>
            </a:r>
            <a:endParaRPr lang="en-US" sz="4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79704"/>
            <a:ext cx="7467600" cy="28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80722"/>
            <a:ext cx="9429750" cy="1828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6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MARGINALS – Review a few concepts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Marginal = change in total / change in quantity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Marginal = slope of total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Total = sum of the </a:t>
            </a:r>
            <a:r>
              <a:rPr lang="en-US" sz="3600" dirty="0" err="1" smtClean="0">
                <a:solidFill>
                  <a:schemeClr val="tx1"/>
                </a:solidFill>
              </a:rPr>
              <a:t>marginals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Total = area under the marginal 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762000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6a – Consumer Decisions: Introduction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4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915400" cy="55626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Making Decisions Using Benefit Cost Analysis MB = MC</a:t>
            </a: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6a – Consumer Decisions: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What quantity to buy?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Goal: Maximize utility (satisfaction)</a:t>
            </a:r>
          </a:p>
          <a:p>
            <a:pPr lvl="2" algn="l"/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</a:rPr>
              <a:t>MUa</a:t>
            </a:r>
            <a:r>
              <a:rPr lang="en-US" sz="3200" dirty="0" smtClean="0">
                <a:solidFill>
                  <a:schemeClr val="tx1"/>
                </a:solidFill>
              </a:rPr>
              <a:t>/Pa = </a:t>
            </a:r>
            <a:r>
              <a:rPr lang="en-US" sz="3200" dirty="0" err="1" smtClean="0">
                <a:solidFill>
                  <a:schemeClr val="tx1"/>
                </a:solidFill>
              </a:rPr>
              <a:t>MUb</a:t>
            </a:r>
            <a:r>
              <a:rPr lang="en-US" sz="3200" dirty="0" smtClean="0">
                <a:solidFill>
                  <a:schemeClr val="tx1"/>
                </a:solidFill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</a:rPr>
              <a:t>Pb</a:t>
            </a:r>
            <a:r>
              <a:rPr lang="en-US" sz="3200" dirty="0" smtClean="0">
                <a:solidFill>
                  <a:schemeClr val="tx1"/>
                </a:solidFill>
              </a:rPr>
              <a:t> = </a:t>
            </a:r>
            <a:r>
              <a:rPr lang="en-US" sz="3200" dirty="0" err="1" smtClean="0">
                <a:solidFill>
                  <a:schemeClr val="tx1"/>
                </a:solidFill>
              </a:rPr>
              <a:t>MUc</a:t>
            </a:r>
            <a:r>
              <a:rPr lang="en-US" sz="3200" dirty="0" smtClean="0">
                <a:solidFill>
                  <a:schemeClr val="tx1"/>
                </a:solidFill>
              </a:rPr>
              <a:t>/Pc  . . . 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pPr marL="1485900" lvl="2" indent="-571500" algn="l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Lessons 7-11 – Producer Decisions: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What quantity to produce?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Goal: Maximize profits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MR=MC</a:t>
            </a:r>
          </a:p>
          <a:p>
            <a:pPr marL="1028700" lvl="1" indent="-571500" algn="l">
              <a:buFont typeface="Arial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762000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6a – Consumer Decisions: Introduction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5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SOMETHING NEW: Spring Skiing (YP 17)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Lessons/</a:t>
            </a:r>
            <a:r>
              <a:rPr lang="en-US" sz="3600" dirty="0" err="1" smtClean="0">
                <a:solidFill>
                  <a:schemeClr val="tx1"/>
                </a:solidFill>
              </a:rPr>
              <a:t>MicWebApp</a:t>
            </a:r>
            <a:r>
              <a:rPr lang="en-US" sz="3600" dirty="0" smtClean="0">
                <a:solidFill>
                  <a:schemeClr val="tx1"/>
                </a:solidFill>
              </a:rPr>
              <a:t>: “Something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Interesting”:</a:t>
            </a:r>
          </a:p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In October and November ski resorts in the west begin to open with just a few runs open and large crowds of skiers and snowboarders. In late April most western ski areas have a lot of snow and are mostly 100% open but few skiers and snowboarders come. Why?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endParaRPr lang="en-US" sz="3600" dirty="0">
              <a:solidFill>
                <a:schemeClr val="tx1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Why </a:t>
            </a:r>
            <a:r>
              <a:rPr lang="en-US" sz="3600" dirty="0">
                <a:solidFill>
                  <a:schemeClr val="tx1"/>
                </a:solidFill>
              </a:rPr>
              <a:t>are there so many customers when the snow is bad in the fall and so few when the snow is good in the spring?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915400" cy="762000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6a – Consumer Decisions: Introduction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0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0"/>
            <a:ext cx="8382000" cy="54218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Define, Draw, and Describe the total utility and marginal utility graphs</a:t>
            </a:r>
          </a:p>
          <a:p>
            <a:r>
              <a:rPr lang="en-US" dirty="0"/>
              <a:t>Understand the relationship between the total utility and marginal utility graphs</a:t>
            </a:r>
          </a:p>
          <a:p>
            <a:r>
              <a:rPr lang="en-US" dirty="0"/>
              <a:t>Understand the law of diminishing marginal utility.</a:t>
            </a:r>
          </a:p>
          <a:p>
            <a:r>
              <a:rPr lang="en-US" dirty="0"/>
              <a:t>Describe how rational consumers maximize utility by using benefit-cost-analysis. (Utility maximizing rule; </a:t>
            </a:r>
            <a:r>
              <a:rPr lang="en-US" dirty="0" err="1"/>
              <a:t>MUx</a:t>
            </a:r>
            <a:r>
              <a:rPr lang="en-US" dirty="0"/>
              <a:t>/</a:t>
            </a:r>
            <a:r>
              <a:rPr lang="en-US" dirty="0" err="1"/>
              <a:t>Px</a:t>
            </a:r>
            <a:r>
              <a:rPr lang="en-US" dirty="0"/>
              <a:t> = </a:t>
            </a:r>
            <a:r>
              <a:rPr lang="en-US" dirty="0" err="1"/>
              <a:t>MUy</a:t>
            </a:r>
            <a:r>
              <a:rPr lang="en-US" dirty="0"/>
              <a:t>/</a:t>
            </a:r>
            <a:r>
              <a:rPr lang="en-US" dirty="0" err="1"/>
              <a:t>Py</a:t>
            </a:r>
            <a:r>
              <a:rPr lang="en-US" dirty="0"/>
              <a:t> = </a:t>
            </a:r>
            <a:r>
              <a:rPr lang="en-US" dirty="0" err="1"/>
              <a:t>MUz</a:t>
            </a:r>
            <a:r>
              <a:rPr lang="en-US" dirty="0"/>
              <a:t>/</a:t>
            </a:r>
            <a:r>
              <a:rPr lang="en-US" dirty="0" err="1"/>
              <a:t>Pz</a:t>
            </a:r>
            <a:r>
              <a:rPr lang="en-US" b="1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Explain how a demand curve can be derived by observing the outcomes of price changes in the utility-maximization model</a:t>
            </a:r>
          </a:p>
          <a:p>
            <a:r>
              <a:rPr lang="en-US" dirty="0"/>
              <a:t>If lobster was free and if lobster was your favorite food, would you eat lobster for every meal everyday? Why or why not?</a:t>
            </a:r>
          </a:p>
          <a:p>
            <a:r>
              <a:rPr lang="en-US" dirty="0"/>
              <a:t>Why do pop vending machines allow you to only get one can at a time while newspaper vending machines allow you to take as many as you want when you only pay for one?</a:t>
            </a:r>
          </a:p>
          <a:p>
            <a:r>
              <a:rPr lang="en-US" dirty="0"/>
              <a:t>Why do we have to divide by price in the utility maximizing rule? </a:t>
            </a:r>
          </a:p>
          <a:p>
            <a:pPr lvl="1"/>
            <a:r>
              <a:rPr lang="en-US" dirty="0"/>
              <a:t>Benefit Cost Analysis: MB = MC</a:t>
            </a:r>
          </a:p>
          <a:p>
            <a:pPr lvl="1"/>
            <a:r>
              <a:rPr lang="en-US" dirty="0"/>
              <a:t>Utility Maximizing Rule: </a:t>
            </a:r>
            <a:r>
              <a:rPr lang="en-US" dirty="0" err="1"/>
              <a:t>MUa</a:t>
            </a:r>
            <a:r>
              <a:rPr lang="en-US" dirty="0"/>
              <a:t>/Pa = </a:t>
            </a:r>
            <a:r>
              <a:rPr lang="en-US" dirty="0" err="1" smtClean="0"/>
              <a:t>MUb</a:t>
            </a:r>
            <a:r>
              <a:rPr lang="en-US" dirty="0" smtClean="0"/>
              <a:t>/</a:t>
            </a:r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Must Know / Outcomes</a:t>
            </a:r>
            <a:endParaRPr lang="en-US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6019800"/>
            <a:ext cx="7772400" cy="685799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6a – Consumer Decisions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7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244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Key Terms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60975"/>
            <a:ext cx="62103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utility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total </a:t>
            </a:r>
            <a:r>
              <a:rPr lang="en-US" sz="2400" dirty="0"/>
              <a:t>utility (TU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marginal utility (MU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law </a:t>
            </a:r>
            <a:r>
              <a:rPr lang="en-US" sz="2400" dirty="0"/>
              <a:t>of diminishing marginal </a:t>
            </a:r>
            <a:r>
              <a:rPr lang="en-US" sz="2400" dirty="0" smtClean="0"/>
              <a:t>utility</a:t>
            </a:r>
          </a:p>
          <a:p>
            <a:r>
              <a:rPr lang="en-US" sz="2400" dirty="0" smtClean="0"/>
              <a:t>rational behavior</a:t>
            </a:r>
          </a:p>
          <a:p>
            <a:r>
              <a:rPr lang="en-US" sz="2400" dirty="0" smtClean="0"/>
              <a:t>benefit-cost analysis</a:t>
            </a:r>
          </a:p>
          <a:p>
            <a:r>
              <a:rPr lang="en-US" sz="2400" dirty="0" smtClean="0"/>
              <a:t>budget constraint</a:t>
            </a:r>
          </a:p>
          <a:p>
            <a:r>
              <a:rPr lang="en-US" sz="2400" dirty="0" smtClean="0"/>
              <a:t>utility-maximizing rule</a:t>
            </a:r>
          </a:p>
          <a:p>
            <a:r>
              <a:rPr lang="en-US" sz="2400" dirty="0" smtClean="0"/>
              <a:t>marginal </a:t>
            </a:r>
            <a:r>
              <a:rPr lang="en-US" sz="2400" dirty="0"/>
              <a:t>utility per dollar (MU/P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"</a:t>
            </a:r>
            <a:r>
              <a:rPr lang="en-US" sz="2400" dirty="0" err="1" smtClean="0"/>
              <a:t>util</a:t>
            </a:r>
            <a:r>
              <a:rPr lang="en-US" sz="2400" dirty="0" smtClean="0"/>
              <a:t>“</a:t>
            </a:r>
          </a:p>
          <a:p>
            <a:r>
              <a:rPr lang="en-US" sz="2400" dirty="0" smtClean="0"/>
              <a:t>income effect</a:t>
            </a:r>
          </a:p>
          <a:p>
            <a:r>
              <a:rPr lang="en-US" sz="2400" dirty="0" smtClean="0"/>
              <a:t>substitution effect</a:t>
            </a:r>
          </a:p>
          <a:p>
            <a:r>
              <a:rPr lang="en-US" sz="2400" dirty="0" smtClean="0"/>
              <a:t>diamond-water </a:t>
            </a:r>
            <a:r>
              <a:rPr lang="en-US" sz="2400" dirty="0"/>
              <a:t>paradox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6019800"/>
            <a:ext cx="7772400" cy="685799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6a – Consumer Decisions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4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6303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1. The utility of a good or service: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667000"/>
            <a:ext cx="84582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 synonymous with usefulness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 the satisfaction one gets from consuming it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 easy to measure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rarely varies from person to person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2.0"/>
  <p:tag name="DELIMITERS" val="3.1"/>
  <p:tag name="SHOWBARVISIBLE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EXPANDSHOWBAR" val="True"/>
  <p:tag name="CORRECTPOINTVALUE" val="10"/>
  <p:tag name="POWERPOINTVERSION" val="14.0"/>
  <p:tag name="TASKPANEKEY" val="dcc89823-7fc8-43f9-acdd-d7c5550822c7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A1E3F8EDF7E4BD0A01C91DE8D9840C2"/>
  <p:tag name="SLIDEID" val="AA1E3F8EDF7E4BD0A01C91DE8D9840C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. The utility of a good or service:"/>
  <p:tag name="ANSWERSALIAS" val="is synonymous with usefulness|smicln|is the satisfaction one gets from consuming it|smicln|is easy to measure|smicln|rarely varies from person to person"/>
  <p:tag name="TOTALRESPONSES" val="17"/>
  <p:tag name="RESPONSECOUNT" val="17"/>
  <p:tag name="SLICED" val="False"/>
  <p:tag name="RESPONSES" val="2;-;2;2;2;1;2;2;2;2;2;2;2;1;2;2;-;2;2;"/>
  <p:tag name="CHARTSTRINGSTD" val="2 15 0 0"/>
  <p:tag name="CHARTSTRINGREV" val="0 0 15 2"/>
  <p:tag name="CHARTSTRINGSTDPER" val="0.117647058823529 0.882352941176471 0 0"/>
  <p:tag name="CHARTSTRINGREVPER" val="0 0 0.882352941176471 0.117647058823529"/>
  <p:tag name="RESPONSESGATHERED" val="False"/>
  <p:tag name="ANONYMOUSTEMP" val="False"/>
  <p:tag name="CORRECTPOINTVALUE" val="0"/>
  <p:tag name="VALUES" val="No Value|smicln|No Value|smicln|No Value|smicln|No Val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1"/>
  <p:tag name="FONTSIZE" val="32"/>
  <p:tag name="BULLETTYPE" val="ppBulletArabicPeriod"/>
  <p:tag name="ANSWERTEXT" val="is synonymous with usefulness&#10;is the satisfaction one gets from consuming it&#10;is easy to measure&#10;rarely varies from person to person"/>
  <p:tag name="OLDNUMANSWERS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. The utility of a good or service:"/>
  <p:tag name="ANSWERSALIAS" val="is synonymous with usefulness|smicln|is the satisfaction one gets from consuming it|smicln|is easy to measure|smicln|rarely varies from person to person"/>
  <p:tag name="TOTALRESPONSES" val="17"/>
  <p:tag name="RESPONSECOUNT" val="17"/>
  <p:tag name="SLICED" val="False"/>
  <p:tag name="RESPONSES" val="2;-;2;2;2;1;2;2;2;2;2;2;2;1;2;2;-;2;2;"/>
  <p:tag name="CHARTSTRINGSTD" val="2 15 0 0"/>
  <p:tag name="CHARTSTRINGREV" val="0 0 15 2"/>
  <p:tag name="CHARTSTRINGSTDPER" val="0.117647058823529 0.882352941176471 0 0"/>
  <p:tag name="CHARTSTRINGREVPER" val="0 0 0.882352941176471 0.117647058823529"/>
  <p:tag name="RESPONSESGATHERED" val="False"/>
  <p:tag name="ANONYMOUSTEMP" val="False"/>
  <p:tag name="SLIDEORDER" val="2"/>
  <p:tag name="SLIDEGUID" val="55AC0B849D0F4C28A238D60EB889925E"/>
  <p:tag name="CORRECTPOINTVALUE" val="1"/>
  <p:tag name="VALUES" val="Incorrect|smicln|Correct|smicln|Incorrect|smicln|In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1"/>
  <p:tag name="FONTSIZE" val="32"/>
  <p:tag name="BULLETTYPE" val="ppBulletArabicPeriod"/>
  <p:tag name="ANSWERTEXT" val="is synonymous with usefulness&#10;is the satisfaction one gets from consuming it&#10;is easy to measure&#10;rarely varies from person to person"/>
  <p:tag name="OLDNUMANSWERS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9D7855427E848BA8597AB56B0989843"/>
  <p:tag name="SLIDEID" val="59D7855427E848BA8597AB56B098984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2. MU is the:"/>
  <p:tag name="ANSWERSALIAS" val="Sensitivity of consumer purchases of a good to changes in the price|smicln|Change in TU divided by the price|smicln|TU divided by the quantity consumed|smicln|Change in TU obtained from consuming one more unit"/>
  <p:tag name="TOTALRESPONSES" val="17"/>
  <p:tag name="RESPONSECOUNT" val="17"/>
  <p:tag name="SLICED" val="False"/>
  <p:tag name="RESPONSES" val="3;-;4;4;3;2;4;4;4;4;4;4;4;4;4;4;-;4;4;"/>
  <p:tag name="CHARTSTRINGSTD" val="0 1 2 14"/>
  <p:tag name="CHARTSTRINGREV" val="14 2 1 0"/>
  <p:tag name="CHARTSTRINGSTDPER" val="0 0.0588235294117647 0.117647058823529 0.823529411764706"/>
  <p:tag name="CHARTSTRINGREVPER" val="0.823529411764706 0.117647058823529 0.0588235294117647 0"/>
  <p:tag name="RESPONSESGATHERED" val="False"/>
  <p:tag name="ANONYMOUSTEMP" val="False"/>
  <p:tag name="CORRECTPOINTVALUE" val="0"/>
  <p:tag name="VALUES" val="No Value|smicln|No Value|smicln|No Value|smicln|No Val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8"/>
  <p:tag name="FONTSIZE" val="32"/>
  <p:tag name="BULLETTYPE" val="ppBulletArabicPeriod"/>
  <p:tag name="ANSWERTEXT" val="Sensitivity of consumer purchases of a good to changes in the price&#10;Change in TU divided by the price&#10;TU divided by the quantity consumed&#10;Change in TU obtained from consuming one more unit"/>
  <p:tag name="OLDNUMANSWERS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D7855427E848BA8597AB56B0989843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2. MU is the:"/>
  <p:tag name="ANSWERSALIAS" val="Sensitivity of consumer purchases of a good to changes in the price|smicln|Change in TU divided by the price|smicln|TU divided by the quantity consumed|smicln|Change in TU obtained from consuming one more unit"/>
  <p:tag name="TOTALRESPONSES" val="17"/>
  <p:tag name="RESPONSECOUNT" val="17"/>
  <p:tag name="SLICED" val="False"/>
  <p:tag name="RESPONSES" val="3;-;4;4;3;2;4;4;4;4;4;4;4;4;4;4;-;4;4;"/>
  <p:tag name="CHARTSTRINGSTD" val="0 1 2 14"/>
  <p:tag name="CHARTSTRINGREV" val="14 2 1 0"/>
  <p:tag name="CHARTSTRINGSTDPER" val="0 0.0588235294117647 0.117647058823529 0.823529411764706"/>
  <p:tag name="CHARTSTRINGREVPER" val="0.823529411764706 0.117647058823529 0.0588235294117647 0"/>
  <p:tag name="RESPONSESGATHERED" val="False"/>
  <p:tag name="ANONYMOUSTEMP" val="False"/>
  <p:tag name="SLIDEORDER" val="2"/>
  <p:tag name="SLIDEGUID" val="D879A2F5475F48FEAACFF4B6D2A30D89"/>
  <p:tag name="CORRECTPOINTVALUE" val="1"/>
  <p:tag name="VALUES" val="Incorrect|smicln|Incorrect|smicln|Incorrect|smicln|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8"/>
  <p:tag name="FONTSIZE" val="32"/>
  <p:tag name="BULLETTYPE" val="ppBulletArabicPeriod"/>
  <p:tag name="ANSWERTEXT" val="Sensitivity of consumer purchases of a good to changes in the price&#10;Change in TU divided by the price&#10;TU divided by the quantity consumed&#10;Change in TU obtained from consuming one more unit"/>
  <p:tag name="OLDNUMANSWERS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945E7A62CBC47768EBDE38FFCD1322B"/>
  <p:tag name="SLIDEID" val="5945E7A62CBC47768EBDE38FFCD1322B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3. What is the MU of the fourth unit of product L?"/>
  <p:tag name="ANSWERSALIAS" val="20|smicln|18|smicln|4|smicln|2"/>
  <p:tag name="TOTALRESPONSES" val="17"/>
  <p:tag name="RESPONSECOUNT" val="17"/>
  <p:tag name="SLICED" val="False"/>
  <p:tag name="RESPONSES" val="4;-;4;4;4;2;4;4;2;4;4;4;4;1;4;4;-;4;4;"/>
  <p:tag name="CHARTSTRINGSTD" val="1 2 0 14"/>
  <p:tag name="CHARTSTRINGREV" val="14 0 2 1"/>
  <p:tag name="CHARTSTRINGSTDPER" val="0.0588235294117647 0.117647058823529 0 0.823529411764706"/>
  <p:tag name="CHARTSTRINGREVPER" val="0.823529411764706 0 0.117647058823529 0.0588235294117647"/>
  <p:tag name="RESPONSESGATHERED" val="False"/>
  <p:tag name="ANONYMOUSTEMP" val="False"/>
  <p:tag name="CORRECTPOINTVALUE" val="0"/>
  <p:tag name="VALUES" val="No Value|smicln|No Value|smicln|No Value|smicln|No Val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"/>
  <p:tag name="FONTSIZE" val="32"/>
  <p:tag name="BULLETTYPE" val="ppBulletArabicPeriod"/>
  <p:tag name="ANSWERTEXT" val="20&#10;18&#10;4&#10;2"/>
  <p:tag name="OLDNUMANSWERS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45E7A62CBC47768EBDE38FFCD1322B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3. What is the MU of the fourth unit of product L?"/>
  <p:tag name="ANSWERSALIAS" val="20|smicln|18|smicln|4|smicln|2"/>
  <p:tag name="TOTALRESPONSES" val="17"/>
  <p:tag name="RESPONSECOUNT" val="17"/>
  <p:tag name="SLICED" val="False"/>
  <p:tag name="RESPONSES" val="4;-;4;4;4;2;4;4;2;4;4;4;4;1;4;4;-;4;4;"/>
  <p:tag name="CHARTSTRINGSTD" val="1 2 0 14"/>
  <p:tag name="CHARTSTRINGREV" val="14 0 2 1"/>
  <p:tag name="CHARTSTRINGSTDPER" val="0.0588235294117647 0.117647058823529 0 0.823529411764706"/>
  <p:tag name="CHARTSTRINGREVPER" val="0.823529411764706 0 0.117647058823529 0.0588235294117647"/>
  <p:tag name="RESPONSESGATHERED" val="False"/>
  <p:tag name="ANONYMOUSTEMP" val="False"/>
  <p:tag name="SLIDEORDER" val="2"/>
  <p:tag name="SLIDEGUID" val="1CDF6C5BDB7949A2B7CFAF7B348A4427"/>
  <p:tag name="CORRECTPOINTVALUE" val="1"/>
  <p:tag name="VALUES" val="Incorrect|smicln|Incorrect|smicln|Incorrect|smicln|Corre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"/>
  <p:tag name="FONTSIZE" val="32"/>
  <p:tag name="BULLETTYPE" val="ppBulletArabicPeriod"/>
  <p:tag name="ANSWERTEXT" val="20&#10;18&#10;4&#10;2"/>
  <p:tag name="OLDNUMANSWERS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854C85F964F4DBBB1CA015ACCA0E2C5"/>
  <p:tag name="SLIDEID" val="B854C85F964F4DBBB1CA015ACCA0E2C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4. The law of diminishing MU states that"/>
  <p:tag name="ANSWERSALIAS" val="TU is max’ed when consumers obtain the same amount of utility per unit for each unit consumed|smicln|Beyond some point additional units of a product will yield less and less extra satisfaction|smicln|Prices must be decreased to induce firms to supply more of a product|smicln|When TU is at its max then MU is also at its max"/>
  <p:tag name="TOTALRESPONSES" val="17"/>
  <p:tag name="RESPONSECOUNT" val="17"/>
  <p:tag name="SLICED" val="False"/>
  <p:tag name="RESPONSES" val="2;-;2;2;2;2;2;2;2;2;2;2;2;2;2;2;-;2;2;"/>
  <p:tag name="CHARTSTRINGSTD" val="0 17 0 0"/>
  <p:tag name="CHARTSTRINGREV" val="0 0 17 0"/>
  <p:tag name="CHARTSTRINGSTDPER" val="0 1 0 0"/>
  <p:tag name="CHARTSTRINGREVPER" val="0 0 1 0"/>
  <p:tag name="RESPONSESGATHERED" val="False"/>
  <p:tag name="ANONYMOUSTEMP" val="False"/>
  <p:tag name="CORRECTPOINTVALUE" val="0"/>
  <p:tag name="VALUES" val="No Value|smicln|No Value|smicln|No Value|smicln|No Val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3"/>
  <p:tag name="FONTSIZE" val="32"/>
  <p:tag name="BULLETTYPE" val="ppBulletArabicPeriod"/>
  <p:tag name="ANSWERTEXT" val="TU is max’ed when consumers obtain the same amount of utility per unit for each unit consumed&#10;Beyond some point additional units of a product will yield less and less extra satisfaction&#10;Prices must be decreased to induce firms to supply more of a product&#10;When TU is at its max then MU is also at its max"/>
  <p:tag name="OLDNUMANSWERS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854C85F964F4DBBB1CA015ACCA0E2C5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4. The law of diminishing MU states that"/>
  <p:tag name="ANSWERSALIAS" val="TU is max’ed when consumers obtain the same amount of utility per unit for each unit consumed|smicln|Beyond some point additional units of a product will yield less and less extra satisfaction|smicln|Prices must be decreased to induce firms to supply more of a product|smicln|When TU is at its max then MU is also at its max"/>
  <p:tag name="TOTALRESPONSES" val="17"/>
  <p:tag name="RESPONSECOUNT" val="17"/>
  <p:tag name="SLICED" val="False"/>
  <p:tag name="RESPONSES" val="2;-;2;2;2;2;2;2;2;2;2;2;2;2;2;2;-;2;2;"/>
  <p:tag name="CHARTSTRINGSTD" val="0 17 0 0"/>
  <p:tag name="CHARTSTRINGREV" val="0 0 17 0"/>
  <p:tag name="CHARTSTRINGSTDPER" val="0 1 0 0"/>
  <p:tag name="CHARTSTRINGREVPER" val="0 0 1 0"/>
  <p:tag name="RESPONSESGATHERED" val="False"/>
  <p:tag name="ANONYMOUSTEMP" val="False"/>
  <p:tag name="SLIDEORDER" val="2"/>
  <p:tag name="SLIDEGUID" val="791DF62E9DEB4C399FA246C4D728E9BF"/>
  <p:tag name="CORRECTPOINTVALUE" val="1"/>
  <p:tag name="VALUES" val="Incorrect|smicln|Correct|smicln|Incorrect|smicln|Incorrec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3"/>
  <p:tag name="FONTSIZE" val="32"/>
  <p:tag name="BULLETTYPE" val="ppBulletArabicPeriod"/>
  <p:tag name="ANSWERTEXT" val="TU is max’ed when consumers obtain the same amount of utility per unit for each unit consumed&#10;Beyond some point additional units of a product will yield less and less extra satisfaction&#10;Prices must be decreased to induce firms to supply more of a product&#10;When TU is at its max then MU is also at its max"/>
  <p:tag name="OLDNUMANSWERS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854C85F964F4DBBB1CA015ACCA0E2C5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7"/>
  <p:tag name="RESPONSECOUNT" val="17"/>
  <p:tag name="SLICED" val="False"/>
  <p:tag name="RESPONSES" val="2;-;2;2;2;2;2;2;2;2;2;2;2;2;2;2;-;2;2;"/>
  <p:tag name="CHARTSTRINGSTD" val="0 17 0 0"/>
  <p:tag name="CHARTSTRINGREV" val="0 0 17 0"/>
  <p:tag name="CHARTSTRINGSTDPER" val="0 1 0 0"/>
  <p:tag name="CHARTSTRINGREVPER" val="0 0 1 0"/>
  <p:tag name="RESPONSESGATHERED" val="False"/>
  <p:tag name="ANONYMOUSTEMP" val="False"/>
  <p:tag name="ANSWERSALIAS" val="A|smicln|B|smicln|C"/>
  <p:tag name="QUESTIONALIAS" val="5. "/>
  <p:tag name="CORRECTPOINTVALUE" val="0"/>
  <p:tag name="SLIDEORDER" val="4"/>
  <p:tag name="SLIDEGUID" val="B986232FB8A04E8080148A76395239C1"/>
  <p:tag name="VALUES" val="Incorrect|smicln|Correct|smicln|Incorrec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5"/>
  <p:tag name="FONTSIZE" val="32"/>
  <p:tag name="BULLETTYPE" val="ppBulletArabicPeriod"/>
  <p:tag name="ANSWERTEXT" val="A&#10;B&#10;C"/>
  <p:tag name="OLDNUMANSWERS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854C85F964F4DBBB1CA015ACCA0E2C5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7"/>
  <p:tag name="RESPONSECOUNT" val="17"/>
  <p:tag name="SLICED" val="False"/>
  <p:tag name="RESPONSES" val="2;-;2;2;2;2;2;2;2;2;2;2;2;2;2;2;-;2;2;"/>
  <p:tag name="CHARTSTRINGSTD" val="0 17 0 0"/>
  <p:tag name="CHARTSTRINGREV" val="0 0 17 0"/>
  <p:tag name="CHARTSTRINGSTDPER" val="0 1 0 0"/>
  <p:tag name="CHARTSTRINGREVPER" val="0 0 1 0"/>
  <p:tag name="RESPONSESGATHERED" val="False"/>
  <p:tag name="ANONYMOUSTEMP" val="False"/>
  <p:tag name="CORRECTPOINTVALUE" val="1"/>
  <p:tag name="ANSWERSALIAS" val="A|smicln|B|smicln|C"/>
  <p:tag name="QUESTIONALIAS" val="5. "/>
  <p:tag name="SLIDEORDER" val="5"/>
  <p:tag name="SLIDEGUID" val="FD833613CD4E41A5844E0CB0CF191212"/>
  <p:tag name="VALUES" val="Incorrect|smicln|Correct|smicln|Incorrec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"/>
  <p:tag name="FONTSIZE" val="32"/>
  <p:tag name="BULLETTYPE" val="ppBulletArabicPeriod"/>
  <p:tag name="ANSWERTEXT" val="A&#10;B&#10;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19BFF3EE7814C40A75E652EE23FC473"/>
  <p:tag name="SLIDEID" val="519BFF3EE7814C40A75E652EE23FC47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5. To maximize utility a consumer should spend their money so that the:"/>
  <p:tag name="ANSWERSALIAS" val="Elasticity of demand on all products is the same|smicln|MU obtained from the last dollar spent on each product is the same|smicln|TU derived from each product consumed is the same|smicln|MU of the last unit of each product consumed is the same"/>
  <p:tag name="TOTALRESPONSES" val="17"/>
  <p:tag name="RESPONSECOUNT" val="17"/>
  <p:tag name="SLICED" val="False"/>
  <p:tag name="RESPONSES" val="2;-;2;2;3;4;3;2;2;1;4;2;2;4;2;2;-;3;2;"/>
  <p:tag name="CHARTSTRINGSTD" val="1 10 3 3"/>
  <p:tag name="CHARTSTRINGREV" val="3 3 10 1"/>
  <p:tag name="CHARTSTRINGSTDPER" val="0.0588235294117647 0.588235294117647 0.176470588235294 0.176470588235294"/>
  <p:tag name="CHARTSTRINGREVPER" val="0.176470588235294 0.176470588235294 0.588235294117647 0.0588235294117647"/>
  <p:tag name="RESPONSESGATHERED" val="False"/>
  <p:tag name="ANONYMOUSTEMP" val="False"/>
  <p:tag name="CORRECTPOINTVALUE" val="0"/>
  <p:tag name="VALUES" val="No Value|smicln|No Value|smicln|No Value|smicln|No Val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22"/>
  <p:tag name="FONTSIZE" val="32"/>
  <p:tag name="BULLETTYPE" val="ppBulletArabicPeriod"/>
  <p:tag name="ANSWERTEXT" val="Elasticity of demand on all products is the same&#10;MU obtained from the last dollar spent on each product is the same&#10;TU derived from each product consumed is the same&#10;MU of the last unit of each product consumed is the same"/>
  <p:tag name="OLDNUMANSWERS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19BFF3EE7814C40A75E652EE23FC473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5. To maximize utility a consumer should spend their money so that the:"/>
  <p:tag name="ANSWERSALIAS" val="Elasticity of demand on all products is the same|smicln|MU obtained from the last dollar spent on each product is the same|smicln|TU derived from each product consumed is the same|smicln|MU of the last unit of each product consumed is the same"/>
  <p:tag name="TOTALRESPONSES" val="17"/>
  <p:tag name="RESPONSECOUNT" val="17"/>
  <p:tag name="SLICED" val="False"/>
  <p:tag name="RESPONSES" val="2;-;2;2;3;4;3;2;2;1;4;2;2;4;2;2;-;3;2;"/>
  <p:tag name="CHARTSTRINGSTD" val="1 10 3 3"/>
  <p:tag name="CHARTSTRINGREV" val="3 3 10 1"/>
  <p:tag name="CHARTSTRINGSTDPER" val="0.0588235294117647 0.588235294117647 0.176470588235294 0.176470588235294"/>
  <p:tag name="CHARTSTRINGREVPER" val="0.176470588235294 0.176470588235294 0.588235294117647 0.0588235294117647"/>
  <p:tag name="RESPONSESGATHERED" val="False"/>
  <p:tag name="ANONYMOUSTEMP" val="False"/>
  <p:tag name="SLIDEORDER" val="2"/>
  <p:tag name="SLIDEGUID" val="33B80C31CE454D1984ADDACF1A9C574C"/>
  <p:tag name="CORRECTPOINTVALUE" val="1"/>
  <p:tag name="VALUES" val="Incorrect|smicln|Correct|smicln|Incorrect|smicln|Incorre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22"/>
  <p:tag name="FONTSIZE" val="32"/>
  <p:tag name="BULLETTYPE" val="ppBulletArabicPeriod"/>
  <p:tag name="ANSWERTEXT" val="Elasticity of demand on all products is the same&#10;MU obtained from the last dollar spent on each product is the same&#10;TU derived from each product consumed is the same&#10;MU of the last unit of each product consumed is the same"/>
  <p:tag name="OLDNUMANSWERS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87755D6CCD24FAA9E39AF86C2116800"/>
  <p:tag name="SLIDEID" val="387755D6CCD24FAA9E39AF86C211680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5. Suppose that  the Mux/Px &gt; MUy/Py, to maximize utility the consumer should buy:"/>
  <p:tag name="ANSWERSALIAS" val="Less of X only if its price rises|smicln|More of Y only if its price rises|smicln|More Y and less X|smicln|More X and less Y"/>
  <p:tag name="TOTALRESPONSES" val="17"/>
  <p:tag name="RESPONSECOUNT" val="17"/>
  <p:tag name="SLICED" val="False"/>
  <p:tag name="RESPONSES" val="3;-;3;4;4;4;4;3;4;4;4;4;4;4;4;4;-;4;2;"/>
  <p:tag name="CHARTSTRINGSTD" val="0 1 3 13"/>
  <p:tag name="CHARTSTRINGREV" val="13 3 1 0"/>
  <p:tag name="CHARTSTRINGSTDPER" val="0 0.0588235294117647 0.176470588235294 0.764705882352941"/>
  <p:tag name="CHARTSTRINGREVPER" val="0.764705882352941 0.176470588235294 0.0588235294117647 0"/>
  <p:tag name="RESPONSESGATHERED" val="False"/>
  <p:tag name="ANONYMOUSTEMP" val="False"/>
  <p:tag name="CORRECTPOINTVALUE" val="0"/>
  <p:tag name="VALUES" val="No Value|smicln|No Value|smicln|No Value|smicln|No Val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3"/>
  <p:tag name="FONTSIZE" val="32"/>
  <p:tag name="BULLETTYPE" val="ppBulletArabicPeriod"/>
  <p:tag name="ANSWERTEXT" val="Less of X only if its price rises&#10;More of Y only if its price rises&#10;More Y and less X&#10;More X and less Y"/>
  <p:tag name="OLDNUMANSWERS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87755D6CCD24FAA9E39AF86C2116800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5. Suppose that  the Mux/Px &gt; MUy/Py, to maximize utility the consumer should buy:"/>
  <p:tag name="ANSWERSALIAS" val="Less of X only if its price rises|smicln|More of Y only if its price rises|smicln|More Y and less X|smicln|More X and less Y"/>
  <p:tag name="TOTALRESPONSES" val="17"/>
  <p:tag name="RESPONSECOUNT" val="17"/>
  <p:tag name="SLICED" val="False"/>
  <p:tag name="RESPONSES" val="3;-;3;4;4;4;4;3;4;4;4;4;4;4;4;4;-;4;2;"/>
  <p:tag name="CHARTSTRINGSTD" val="0 1 3 13"/>
  <p:tag name="CHARTSTRINGREV" val="13 3 1 0"/>
  <p:tag name="CHARTSTRINGSTDPER" val="0 0.0588235294117647 0.176470588235294 0.764705882352941"/>
  <p:tag name="CHARTSTRINGREVPER" val="0.764705882352941 0.176470588235294 0.0588235294117647 0"/>
  <p:tag name="RESPONSESGATHERED" val="False"/>
  <p:tag name="ANONYMOUSTEMP" val="False"/>
  <p:tag name="SLIDEORDER" val="2"/>
  <p:tag name="SLIDEGUID" val="BACA8A6939DA4FA5875C8DE51E029A9F"/>
  <p:tag name="CORRECTPOINTVALUE" val="1"/>
  <p:tag name="VALUES" val="Incorrect|smicln|Incorrect|smicln|Incorrect|smicln|Correc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3"/>
  <p:tag name="FONTSIZE" val="32"/>
  <p:tag name="BULLETTYPE" val="ppBulletArabicPeriod"/>
  <p:tag name="ANSWERTEXT" val="Less of X only if its price rises&#10;More of Y only if its price rises&#10;More Y and less X&#10;More X and less Y"/>
  <p:tag name="OLDNUMANSWERS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A7EEA095B24F5B94666BBB3ABBAC6A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7"/>
  <p:tag name="RESPONSECOUNT" val="17"/>
  <p:tag name="SLICED" val="False"/>
  <p:tag name="RESPONSES" val="3;-;3;3;3;3;3;3;3;3;3;3;2;3;3;3;-;3;3;"/>
  <p:tag name="CHARTSTRINGSTD" val="0 1 16 0"/>
  <p:tag name="CHARTSTRINGREV" val="0 16 1 0"/>
  <p:tag name="CHARTSTRINGSTDPER" val="0 0.0588235294117647 0.941176470588235 0"/>
  <p:tag name="CHARTSTRINGREVPER" val="0 0.941176470588235 0.0588235294117647 0"/>
  <p:tag name="RESPONSESGATHERED" val="False"/>
  <p:tag name="ANONYMOUSTEMP" val="False"/>
  <p:tag name="ANSWERSALIAS" val="1X and 4Y|smicln|3X and 3Y|smicln|5X and 2Y|smicln|7X and 1Y"/>
  <p:tag name="QUESTIONALIAS" val="8. If PX=$2, PY=$4,  income = $18,  how many of each will a rational  consumer buy?  YP 25, #3"/>
  <p:tag name="CORRECTPOINTVALUE" val="0"/>
  <p:tag name="SLIDEORDER" val="3"/>
  <p:tag name="SLIDEGUID" val="E5D498AB2B0C4AC1842C477951D6D03A"/>
  <p:tag name="VALUES" val="Incorrect|smicln|Correct|smicln|Incorrect|smicln|In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9"/>
  <p:tag name="FONTSIZE" val="32"/>
  <p:tag name="BULLETTYPE" val="ppBulletArabicPeriod"/>
  <p:tag name="ANSWERTEXT" val="1X and 4Y&#10;3X and 3Y&#10;5X and 2Y&#10;7X and 1Y"/>
  <p:tag name="OLDNUMANSWERS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A7EEA095B24F5B94666BBB3ABBAC6A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7"/>
  <p:tag name="RESPONSECOUNT" val="17"/>
  <p:tag name="SLICED" val="False"/>
  <p:tag name="RESPONSES" val="3;-;3;3;3;3;3;3;3;3;3;3;2;3;3;3;-;3;3;"/>
  <p:tag name="CHARTSTRINGSTD" val="0 1 16 0"/>
  <p:tag name="CHARTSTRINGREV" val="0 16 1 0"/>
  <p:tag name="CHARTSTRINGSTDPER" val="0 0.0588235294117647 0.941176470588235 0"/>
  <p:tag name="CHARTSTRINGREVPER" val="0 0.941176470588235 0.0588235294117647 0"/>
  <p:tag name="RESPONSESGATHERED" val="False"/>
  <p:tag name="ANONYMOUSTEMP" val="False"/>
  <p:tag name="ANSWERSALIAS" val="1X and 4Y|smicln|3X and 3Y|smicln|5X and 2Y|smicln|7X and 1Y"/>
  <p:tag name="CORRECTPOINTVALUE" val="1"/>
  <p:tag name="SLIDEORDER" val="4"/>
  <p:tag name="SLIDEGUID" val="251BB3F9722A40859B043F7832E22465"/>
  <p:tag name="QUESTIONALIAS" val="8. If PX=$2, PY=$4,  income = $18,  how many of each will a rational  consumer buy?  YP 25, #4"/>
  <p:tag name="VALUES" val="Incorrect|smicln|Correct|smicln|Incorrect|smicln|Incorrec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9"/>
  <p:tag name="FONTSIZE" val="32"/>
  <p:tag name="BULLETTYPE" val="ppBulletArabicPeriod"/>
  <p:tag name="ANSWERTEXT" val="1X and 4Y&#10;3X and 3Y&#10;5X and 2Y&#10;7X and 1Y"/>
  <p:tag name="OLDNUMANSWERS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A7EEA095B24F5B94666BBB3ABBAC6A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7"/>
  <p:tag name="RESPONSECOUNT" val="17"/>
  <p:tag name="SLICED" val="False"/>
  <p:tag name="RESPONSES" val="3;-;3;3;3;3;3;3;3;3;3;3;2;3;3;3;-;3;3;"/>
  <p:tag name="CHARTSTRINGSTD" val="0 1 16 0"/>
  <p:tag name="CHARTSTRINGREV" val="0 16 1 0"/>
  <p:tag name="CHARTSTRINGSTDPER" val="0 0.0588235294117647 0.941176470588235 0"/>
  <p:tag name="CHARTSTRINGREVPER" val="0 0.941176470588235 0.0588235294117647 0"/>
  <p:tag name="RESPONSESGATHERED" val="False"/>
  <p:tag name="ANONYMOUSTEMP" val="False"/>
  <p:tag name="QUESTIONALIAS" val="9. If PX=$2, PY=$4,  income = $18,  what is the maximum utility possible?  YP 25, #5"/>
  <p:tag name="ANSWERSALIAS" val="49 utils|smicln|50 utils|smicln|52 utils|smicln|55 utils"/>
  <p:tag name="CORRECTPOINTVALUE" val="0"/>
  <p:tag name="SLIDEORDER" val="4"/>
  <p:tag name="SLIDEGUID" val="C9918BA550C24181B89D4AF69E547FB3"/>
  <p:tag name="VALUES" val="Incorrect|smicln|Incorrect|smicln|Incorrect|smicln|Correc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32"/>
  <p:tag name="BULLETTYPE" val="ppBulletArabicPeriod"/>
  <p:tag name="ANSWERTEXT" val="49 utils&#10;50 utils&#10;52 utils&#10;55 utils"/>
  <p:tag name="OLDNUMANSWERS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3A7EEA095B24F5B94666BBB3ABBAC6A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TOTALRESPONSES" val="17"/>
  <p:tag name="RESPONSECOUNT" val="17"/>
  <p:tag name="SLICED" val="False"/>
  <p:tag name="RESPONSES" val="3;-;3;3;3;3;3;3;3;3;3;3;2;3;3;3;-;3;3;"/>
  <p:tag name="CHARTSTRINGSTD" val="0 1 16 0"/>
  <p:tag name="CHARTSTRINGREV" val="0 16 1 0"/>
  <p:tag name="CHARTSTRINGSTDPER" val="0 0.0588235294117647 0.941176470588235 0"/>
  <p:tag name="CHARTSTRINGREVPER" val="0 0.941176470588235 0.0588235294117647 0"/>
  <p:tag name="RESPONSESGATHERED" val="False"/>
  <p:tag name="ANONYMOUSTEMP" val="False"/>
  <p:tag name="CORRECTPOINTVALUE" val="1"/>
  <p:tag name="QUESTIONALIAS" val="9. If PX=$2, PY=$4,  income = $18,  what is the maximum utility possible?  YP 25, #5"/>
  <p:tag name="ANSWERSALIAS" val="49 utils|smicln|50 utils|smicln|52 utils|smicln|55 utils"/>
  <p:tag name="SLIDEORDER" val="5"/>
  <p:tag name="SLIDEGUID" val="718A6353647E49998959872881924231"/>
  <p:tag name="VALUES" val="Incorrect|smicln|Incorrect|smicln|Incorrect|smicln|Correc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5"/>
  <p:tag name="FONTSIZE" val="32"/>
  <p:tag name="BULLETTYPE" val="ppBulletArabicPeriod"/>
  <p:tag name="ANSWERTEXT" val="49 utils&#10;50 utils&#10;52 utils&#10;55 utils"/>
  <p:tag name="OLDNUMANSWERS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A7006873F4348BDAC2B6FD9D0C4C801"/>
  <p:tag name="SLIDEID" val="6A7006873F4348BDAC2B6FD9D0C4C80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9. TU can be determined by:"/>
  <p:tag name="ANSWERSALIAS" val="Change in TU / change in Q|smicln|Summing the MU of each unit consumed|smicln|Multiplying the MU of the last unit consumed by its price|smicln|Dividing the MU of the last unit consumed by its price"/>
  <p:tag name="TOTALRESPONSES" val="17"/>
  <p:tag name="RESPONSECOUNT" val="17"/>
  <p:tag name="SLICED" val="False"/>
  <p:tag name="RESPONSES" val="3;-;3;2;2;1;2;2;4;4;2;2;2;1;2;2;-;2;1;"/>
  <p:tag name="CHARTSTRINGSTD" val="3 10 2 2"/>
  <p:tag name="CHARTSTRINGREV" val="2 2 10 3"/>
  <p:tag name="CHARTSTRINGSTDPER" val="0.176470588235294 0.588235294117647 0.117647058823529 0.117647058823529"/>
  <p:tag name="CHARTSTRINGREVPER" val="0.117647058823529 0.117647058823529 0.588235294117647 0.176470588235294"/>
  <p:tag name="RESPONSESGATHERED" val="False"/>
  <p:tag name="ANONYMOUSTEMP" val="False"/>
  <p:tag name="CORRECTPOINTVALUE" val="0"/>
  <p:tag name="VALUES" val="No Value|smicln|No Value|smicln|No Value|smicln|No Val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6"/>
  <p:tag name="FONTSIZE" val="32"/>
  <p:tag name="BULLETTYPE" val="ppBulletArabicPeriod"/>
  <p:tag name="ANSWERTEXT" val="Change in TU / change in Q&#10;Summing the MU of each unit consumed&#10;Multiplying the MU of the last unit consumed by its price&#10;Dividing the MU of the last unit consumed by its price"/>
  <p:tag name="OLDNUMANSWERS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A7006873F4348BDAC2B6FD9D0C4C80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9. TU can be determined by:"/>
  <p:tag name="ANSWERSALIAS" val="Change in TU / change in Q|smicln|Summing the MU of each unit consumed|smicln|Multiplying the MU of the last unit consumed by its price|smicln|Dividing the MU of the last unit consumed by its price"/>
  <p:tag name="TOTALRESPONSES" val="17"/>
  <p:tag name="RESPONSECOUNT" val="17"/>
  <p:tag name="SLICED" val="False"/>
  <p:tag name="RESPONSES" val="3;-;3;2;2;1;2;2;4;4;2;2;2;1;2;2;-;2;1;"/>
  <p:tag name="CHARTSTRINGSTD" val="3 10 2 2"/>
  <p:tag name="CHARTSTRINGREV" val="2 2 10 3"/>
  <p:tag name="CHARTSTRINGSTDPER" val="0.176470588235294 0.588235294117647 0.117647058823529 0.117647058823529"/>
  <p:tag name="CHARTSTRINGREVPER" val="0.117647058823529 0.117647058823529 0.588235294117647 0.176470588235294"/>
  <p:tag name="RESPONSESGATHERED" val="False"/>
  <p:tag name="ANONYMOUSTEMP" val="False"/>
  <p:tag name="SLIDEORDER" val="2"/>
  <p:tag name="SLIDEGUID" val="577AE93A6A68487E90EEE2F99A891AAA"/>
  <p:tag name="CORRECTPOINTVALUE" val="1"/>
  <p:tag name="VALUES" val="Incorrect|smicln|Correct|smicln|Incorrect|smicln|Incorrec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6"/>
  <p:tag name="FONTSIZE" val="32"/>
  <p:tag name="BULLETTYPE" val="ppBulletArabicPeriod"/>
  <p:tag name="ANSWERTEXT" val="Change in TU / change in Q&#10;Summing the MU of each unit consumed&#10;Multiplying the MU of the last unit consumed by its price&#10;Dividing the MU of the last unit consumed by its price"/>
  <p:tag name="OLDNUMANSWERS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BB0B258BC084DF6840BFFC528DD784C"/>
  <p:tag name="SLIDEID" val="BBB0B258BC084DF6840BFFC528DD784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0. When TU is at its maximum, MU is:"/>
  <p:tag name="ANSWERSALIAS" val="zero|smicln|negative|smicln|positive and increasing|smicln|positive but decreasing"/>
  <p:tag name="TOTALRESPONSES" val="17"/>
  <p:tag name="RESPONSECOUNT" val="17"/>
  <p:tag name="SLICED" val="False"/>
  <p:tag name="RESPONSES" val="1;-;1;1;1;4;1;1;1;1;1;1;1;4;1;1;-;1;3;"/>
  <p:tag name="CHARTSTRINGSTD" val="14 0 1 2"/>
  <p:tag name="CHARTSTRINGREV" val="2 1 0 14"/>
  <p:tag name="CHARTSTRINGSTDPER" val="0.823529411764706 0 0.0588235294117647 0.117647058823529"/>
  <p:tag name="CHARTSTRINGREVPER" val="0.117647058823529 0.0588235294117647 0 0.823529411764706"/>
  <p:tag name="RESPONSESGATHERED" val="False"/>
  <p:tag name="ANONYMOUSTEMP" val="False"/>
  <p:tag name="CORRECTPOINTVALUE" val="0"/>
  <p:tag name="VALUES" val="No Value|smicln|No Value|smicln|No Value|smicln|No Val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1"/>
  <p:tag name="FONTSIZE" val="32"/>
  <p:tag name="BULLETTYPE" val="ppBulletArabicPeriod"/>
  <p:tag name="ANSWERTEXT" val="zero&#10;negative&#10;positive and increasing&#10;positive but decreasing"/>
  <p:tag name="OLDNUMANSWERS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BB0B258BC084DF6840BFFC528DD784C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0. When TU is at its maximum, MU is:"/>
  <p:tag name="ANSWERSALIAS" val="zero|smicln|negative|smicln|positive and increasing|smicln|positive but decreasing"/>
  <p:tag name="TOTALRESPONSES" val="17"/>
  <p:tag name="RESPONSECOUNT" val="17"/>
  <p:tag name="SLICED" val="False"/>
  <p:tag name="RESPONSES" val="1;-;1;1;1;4;1;1;1;1;1;1;1;4;1;1;-;1;3;"/>
  <p:tag name="CHARTSTRINGSTD" val="14 0 1 2"/>
  <p:tag name="CHARTSTRINGREV" val="2 1 0 14"/>
  <p:tag name="CHARTSTRINGSTDPER" val="0.823529411764706 0 0.0588235294117647 0.117647058823529"/>
  <p:tag name="CHARTSTRINGREVPER" val="0.117647058823529 0.0588235294117647 0 0.823529411764706"/>
  <p:tag name="RESPONSESGATHERED" val="False"/>
  <p:tag name="ANONYMOUSTEMP" val="False"/>
  <p:tag name="SLIDEORDER" val="2"/>
  <p:tag name="SLIDEGUID" val="D85BDC76D65D41B5A1175E0ED3DF9218"/>
  <p:tag name="CORRECTPOINTVALUE" val="1"/>
  <p:tag name="VALUES" val="Correct|smicln|Incorrect|smicln|Incorrect|smicln|Incorrec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1"/>
  <p:tag name="FONTSIZE" val="32"/>
  <p:tag name="BULLETTYPE" val="ppBulletArabicPeriod"/>
  <p:tag name="ANSWERTEXT" val="zero&#10;negative&#10;positive and increasing&#10;positive but decreasing"/>
  <p:tag name="OLDNUMANSWERS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1583</Words>
  <Application>Microsoft Office PowerPoint</Application>
  <PresentationFormat>On-screen Show (4:3)</PresentationFormat>
  <Paragraphs>270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Chart</vt:lpstr>
      <vt:lpstr>6a – Consumer Decisions</vt:lpstr>
      <vt:lpstr>6a – Consumer Decisions</vt:lpstr>
      <vt:lpstr>6a – Consumer Decisions: Introduction</vt:lpstr>
      <vt:lpstr>6a – Consumer Decisions: Introduction</vt:lpstr>
      <vt:lpstr>6a – Consumer Decisions: Introduction</vt:lpstr>
      <vt:lpstr>6a – Consumer Decisions: Introduction</vt:lpstr>
      <vt:lpstr>PowerPoint Presentation</vt:lpstr>
      <vt:lpstr>PowerPoint Presentation</vt:lpstr>
      <vt:lpstr>1. The utility of a good or service:</vt:lpstr>
      <vt:lpstr>1. The utility of a good or service:</vt:lpstr>
      <vt:lpstr>PowerPoint Presentation</vt:lpstr>
      <vt:lpstr>2. Marginal Utility (MU) is the:</vt:lpstr>
      <vt:lpstr>2. Marginal Utility (MU) is the:</vt:lpstr>
      <vt:lpstr>6a – Consumer Decisions</vt:lpstr>
      <vt:lpstr>6a – Consumer Decisions</vt:lpstr>
      <vt:lpstr>3. What is the MU of the fourth unit of product L?</vt:lpstr>
      <vt:lpstr>3. What is the MU of the fourth unit of product L?</vt:lpstr>
      <vt:lpstr>PowerPoint Presentation</vt:lpstr>
      <vt:lpstr>4. The law of diminishing MU states that:</vt:lpstr>
      <vt:lpstr>4. The law of diminishing MU states that:</vt:lpstr>
      <vt:lpstr>PowerPoint Presentation</vt:lpstr>
      <vt:lpstr>6a – Consumer Decisions: Introduction</vt:lpstr>
      <vt:lpstr>5. </vt:lpstr>
      <vt:lpstr>5. </vt:lpstr>
      <vt:lpstr>PowerPoint Presentation</vt:lpstr>
      <vt:lpstr>6a – Consumer Decisions</vt:lpstr>
      <vt:lpstr>6a – Consumer Decisions:</vt:lpstr>
      <vt:lpstr>6a – Consumer Decisions:</vt:lpstr>
      <vt:lpstr>6a – Consumer Decisions:</vt:lpstr>
      <vt:lpstr>6. To maximize utility a consumer should spend their money so that the:</vt:lpstr>
      <vt:lpstr>6. To maximize utility a consumer should spend their money so that the:</vt:lpstr>
      <vt:lpstr>6a – Consumer Decisions</vt:lpstr>
      <vt:lpstr>6a – Consumer Decisions</vt:lpstr>
      <vt:lpstr>7. Suppose that  the MUx/Px &gt; MUy/Py, to maximize utility the consumer should buy:</vt:lpstr>
      <vt:lpstr>7. Suppose that  the MUx/Px &gt; MUy/Py, to maximize utility the consumer should buy:</vt:lpstr>
      <vt:lpstr>8. If PX=$2, PY=$4,  income = $18,  how many of each will a rational  consumer buy?  YP 25, #3</vt:lpstr>
      <vt:lpstr>8. If PX=$2, PY=$4,  income = $18,  how many of each will a rational  consumer buy?  YP 25, #4</vt:lpstr>
      <vt:lpstr>9. If PX=$2, PY=$4,  income = $18,  what is the maximum utility possible?  YP 25, #5</vt:lpstr>
      <vt:lpstr>9. If PX=$2, PY=$4,  income = $18,  what is the maximum utility possible?  YP 25, #5</vt:lpstr>
      <vt:lpstr>10. TU can be determined by:</vt:lpstr>
      <vt:lpstr>10. TU can be determined by:</vt:lpstr>
      <vt:lpstr>11. When TU is at its maximum, MU is:</vt:lpstr>
      <vt:lpstr>11. When TU is at its maximum, MU is:</vt:lpstr>
      <vt:lpstr>PowerPoint Presentation</vt:lpstr>
      <vt:lpstr>6a – Consumer Decisions</vt:lpstr>
      <vt:lpstr>6a – Consumer Decisions: Introduction</vt:lpstr>
    </vt:vector>
  </TitlesOfParts>
  <Company>Harper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harper</dc:creator>
  <cp:lastModifiedBy>Mark Healy</cp:lastModifiedBy>
  <cp:revision>79</cp:revision>
  <cp:lastPrinted>2013-03-21T13:47:44Z</cp:lastPrinted>
  <dcterms:created xsi:type="dcterms:W3CDTF">2013-02-04T18:55:14Z</dcterms:created>
  <dcterms:modified xsi:type="dcterms:W3CDTF">2020-03-04T18:49:49Z</dcterms:modified>
</cp:coreProperties>
</file>