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7"/>
  </p:handoutMasterIdLst>
  <p:sldIdLst>
    <p:sldId id="308" r:id="rId2"/>
    <p:sldId id="258" r:id="rId3"/>
    <p:sldId id="312" r:id="rId4"/>
    <p:sldId id="311" r:id="rId5"/>
    <p:sldId id="313" r:id="rId6"/>
    <p:sldId id="314" r:id="rId7"/>
    <p:sldId id="315" r:id="rId8"/>
    <p:sldId id="316" r:id="rId9"/>
    <p:sldId id="317" r:id="rId10"/>
    <p:sldId id="262" r:id="rId11"/>
    <p:sldId id="274" r:id="rId12"/>
    <p:sldId id="260" r:id="rId13"/>
    <p:sldId id="275" r:id="rId14"/>
    <p:sldId id="287" r:id="rId15"/>
    <p:sldId id="259" r:id="rId16"/>
    <p:sldId id="276" r:id="rId17"/>
    <p:sldId id="271" r:id="rId18"/>
    <p:sldId id="261" r:id="rId19"/>
    <p:sldId id="277" r:id="rId20"/>
    <p:sldId id="318" r:id="rId21"/>
    <p:sldId id="272" r:id="rId22"/>
    <p:sldId id="263" r:id="rId23"/>
    <p:sldId id="278" r:id="rId24"/>
    <p:sldId id="264" r:id="rId25"/>
    <p:sldId id="279" r:id="rId26"/>
    <p:sldId id="265" r:id="rId27"/>
    <p:sldId id="280" r:id="rId28"/>
    <p:sldId id="319" r:id="rId29"/>
    <p:sldId id="266" r:id="rId30"/>
    <p:sldId id="281" r:id="rId31"/>
    <p:sldId id="267" r:id="rId32"/>
    <p:sldId id="282" r:id="rId33"/>
    <p:sldId id="268" r:id="rId34"/>
    <p:sldId id="283" r:id="rId35"/>
    <p:sldId id="300" r:id="rId36"/>
    <p:sldId id="301" r:id="rId37"/>
    <p:sldId id="321" r:id="rId38"/>
    <p:sldId id="322" r:id="rId39"/>
    <p:sldId id="288" r:id="rId40"/>
    <p:sldId id="292" r:id="rId41"/>
    <p:sldId id="320" r:id="rId42"/>
    <p:sldId id="290" r:id="rId43"/>
    <p:sldId id="293" r:id="rId44"/>
    <p:sldId id="291" r:id="rId45"/>
    <p:sldId id="294" r:id="rId46"/>
  </p:sldIdLst>
  <p:sldSz cx="9144000" cy="6858000" type="screen4x3"/>
  <p:notesSz cx="9296400" cy="7010400"/>
  <p:custDataLst>
    <p:tags r:id="rId4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7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8DD15-0553-4E83-B642-CEEC26DBE9C8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D20F22-9587-41A9-A31F-D3F55B389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11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46EAF-A769-436D-9698-E3130BACC578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4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4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4.xml"/><Relationship Id="rId4" Type="http://schemas.openxmlformats.org/officeDocument/2006/relationships/image" Target="../media/image6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4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1.xml"/><Relationship Id="rId1" Type="http://schemas.openxmlformats.org/officeDocument/2006/relationships/tags" Target="../tags/tag4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4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6.xml"/><Relationship Id="rId1" Type="http://schemas.openxmlformats.org/officeDocument/2006/relationships/tags" Target="../tags/tag4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4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2.xml"/><Relationship Id="rId1" Type="http://schemas.openxmlformats.org/officeDocument/2006/relationships/tags" Target="../tags/tag5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4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7.xml"/><Relationship Id="rId1" Type="http://schemas.openxmlformats.org/officeDocument/2006/relationships/tags" Target="../tags/tag5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4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2.xml"/><Relationship Id="rId1" Type="http://schemas.openxmlformats.org/officeDocument/2006/relationships/tags" Target="../tags/tag6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4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7.xml"/><Relationship Id="rId1" Type="http://schemas.openxmlformats.org/officeDocument/2006/relationships/tags" Target="../tags/tag6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4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4.xml"/><Relationship Id="rId1" Type="http://schemas.openxmlformats.org/officeDocument/2006/relationships/tags" Target="../tags/tag7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tags" Target="../tags/tag77.xml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4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8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0.xml"/><Relationship Id="rId1" Type="http://schemas.openxmlformats.org/officeDocument/2006/relationships/tags" Target="../tags/tag79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4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5.xml"/><Relationship Id="rId1" Type="http://schemas.openxmlformats.org/officeDocument/2006/relationships/tags" Target="../tags/tag8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tags" Target="../tags/tag88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FBjFDtH-iZM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676400"/>
            <a:ext cx="7772400" cy="20574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5b – Positive Externalities, Public Goods, and Tragedy of the Commons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16056"/>
            <a:ext cx="7772400" cy="2932829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This web quiz may appear as two pages on tablets and laptops.</a:t>
            </a:r>
          </a:p>
          <a:p>
            <a:pPr algn="l"/>
            <a:endParaRPr lang="en-US" sz="1000" b="1" dirty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I recommend that you view it as one page by clicking on the open book icon        at the bottom of the page.</a:t>
            </a:r>
          </a:p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629" y="5481773"/>
            <a:ext cx="616272" cy="53067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2400"/>
            <a:ext cx="9144000" cy="16791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39771"/>
            <a:ext cx="9144000" cy="4182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03975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6303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1. A positive externality (external benefit or spillover benefit) occurs when: (YP 80)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133601"/>
            <a:ext cx="8458200" cy="35814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Product differentiation increases the variety of products available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benefits associated with a product exceed those that the buyers receive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firm does not pay all of the costs of producing a good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Firms earn positive economic profits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6303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1. A positive externality (external benefit or spillover benefit) occurs when: (YP 80)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20320" y="3558843"/>
            <a:ext cx="546100" cy="5461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514600"/>
            <a:ext cx="8458200" cy="36115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Product differentiation increases the variety of products available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benefits associated with a product exceed those that the buyers receive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firm does not pay all of the costs of producing a good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Firms earn positive economic profits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533400"/>
            <a:ext cx="8458200" cy="12954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2. Which is the BEST example of an activity with a positive externality? YP 80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905000"/>
            <a:ext cx="8229600" cy="42211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Smoking in a restaurant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Eating a hamburger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Planting a flower garden along a street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Selling a candy bar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2. Which is the BEST example of an activity with a positive externality? YP 80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7315200" cy="4525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Smoking in a restaurant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Eating a hamburger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Planting a flower garden along a street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Selling a candy bar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29718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Examples of Products with </a:t>
            </a:r>
            <a:br>
              <a:rPr lang="en-US" b="1" dirty="0" smtClean="0"/>
            </a:br>
            <a:r>
              <a:rPr lang="en-US" b="1" dirty="0" smtClean="0"/>
              <a:t>Positive Externalities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Education</a:t>
            </a:r>
          </a:p>
          <a:p>
            <a:r>
              <a:rPr lang="en-US" b="1" dirty="0"/>
              <a:t>Vaccinations</a:t>
            </a:r>
          </a:p>
          <a:p>
            <a:r>
              <a:rPr lang="en-US" b="1" dirty="0"/>
              <a:t>Parks</a:t>
            </a:r>
          </a:p>
          <a:p>
            <a:r>
              <a:rPr lang="en-US" b="1" dirty="0"/>
              <a:t>Libraries</a:t>
            </a:r>
          </a:p>
          <a:p>
            <a:r>
              <a:rPr lang="en-US" b="1" dirty="0"/>
              <a:t>Ski Areas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1850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76200"/>
            <a:ext cx="8610600" cy="18288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3. When positive externalities are in a market for a good, the market: (YP 80)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057401"/>
            <a:ext cx="8458200" cy="3124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Succeeds, because it is producing the socially optimal (</a:t>
            </a:r>
            <a:r>
              <a:rPr lang="en-US" dirty="0" err="1" smtClean="0"/>
              <a:t>alloc</a:t>
            </a:r>
            <a:r>
              <a:rPr lang="en-US" dirty="0" smtClean="0"/>
              <a:t>. eff.) output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Fails, because it overproduces the good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Succeeds, because it overproduces the good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Fails, because it </a:t>
            </a:r>
            <a:r>
              <a:rPr lang="en-US" dirty="0" err="1" smtClean="0"/>
              <a:t>underproduces</a:t>
            </a:r>
            <a:r>
              <a:rPr lang="en-US" dirty="0" smtClean="0"/>
              <a:t> the good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6303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3. When positive externalities are in a market for a good, the market: (YP 80)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44958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133600"/>
            <a:ext cx="8458200" cy="3992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Succeeds, because it is producing the socially optimal (</a:t>
            </a:r>
            <a:r>
              <a:rPr lang="en-US" dirty="0" err="1" smtClean="0"/>
              <a:t>alloc</a:t>
            </a:r>
            <a:r>
              <a:rPr lang="en-US" dirty="0" smtClean="0"/>
              <a:t>. eff.) output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Fails, because it overproduces the good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Succeeds, because it overproduces the good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Fails, because it </a:t>
            </a:r>
            <a:r>
              <a:rPr lang="en-US" dirty="0" err="1" smtClean="0"/>
              <a:t>underproduces</a:t>
            </a:r>
            <a:r>
              <a:rPr lang="en-US" dirty="0" smtClean="0"/>
              <a:t> the good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Effects of a Positive </a:t>
            </a:r>
            <a:r>
              <a:rPr lang="en-US" b="1" dirty="0"/>
              <a:t>Externality YP 80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204" y="4724400"/>
            <a:ext cx="920797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Q1 is what we get (without gov’t), 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Q2 is what we want (MSB=MSC)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At Q1, MSB &gt; MSC; too little is produced,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underalloc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of resources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Goal of Gov’t: To increase the quantity produced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762000"/>
            <a:ext cx="6705600" cy="375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305800" cy="1524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4. Which of the following would be done to correct for (internalize) a positive externality</a:t>
            </a:r>
            <a:r>
              <a:rPr lang="en-US" b="1" dirty="0"/>
              <a:t>? </a:t>
            </a:r>
            <a:r>
              <a:rPr lang="en-US" b="1" dirty="0" smtClean="0"/>
              <a:t>      YP </a:t>
            </a:r>
            <a:r>
              <a:rPr lang="en-US" b="1" dirty="0"/>
              <a:t>80 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209800"/>
            <a:ext cx="8458200" cy="39163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Government regulations on production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Excise tax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Privatization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Subsidy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382000" cy="14478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4. Which of the following would be done to correct for (internalize) a positive externality?       YP </a:t>
            </a:r>
            <a:r>
              <a:rPr lang="en-US" b="1" dirty="0">
                <a:solidFill>
                  <a:srgbClr val="0070C0"/>
                </a:solidFill>
              </a:rPr>
              <a:t>80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40386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209800"/>
            <a:ext cx="7162800" cy="39163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Government regulations on production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Excise tax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Privatization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Subsidy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95400"/>
            <a:ext cx="6400800" cy="43434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Market Failures (continued)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Positive Externalities</a:t>
            </a:r>
            <a:endParaRPr lang="en-US" sz="3600" dirty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Public Goods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Tragedy of the Commons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6200" y="76200"/>
            <a:ext cx="8991600" cy="1066800"/>
          </a:xfrm>
          <a:ln w="38100">
            <a:solidFill>
              <a:srgbClr val="00B0F0"/>
            </a:solidFill>
          </a:ln>
        </p:spPr>
        <p:txBody>
          <a:bodyPr>
            <a:noAutofit/>
          </a:bodyPr>
          <a:lstStyle/>
          <a:p>
            <a:r>
              <a:rPr lang="en-US" sz="3600" b="1" dirty="0" smtClean="0"/>
              <a:t>5b – Market Failures - continued</a:t>
            </a:r>
            <a:br>
              <a:rPr lang="en-US" sz="3600" b="1" dirty="0" smtClean="0"/>
            </a:br>
            <a:r>
              <a:rPr lang="en-US" sz="2400" b="1" dirty="0" smtClean="0"/>
              <a:t>Positive Externalities, Public Goods, and Tragedy of the Commons</a:t>
            </a:r>
            <a:endParaRPr lang="en-US" sz="2400" b="1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How to Correct a</a:t>
            </a:r>
            <a:r>
              <a:rPr lang="en-US" b="1" u="sng" dirty="0"/>
              <a:t> </a:t>
            </a:r>
            <a:r>
              <a:rPr lang="en-US" b="1" u="sng" dirty="0" smtClean="0"/>
              <a:t>Positive Externality</a:t>
            </a:r>
            <a:r>
              <a:rPr lang="en-US" b="1" dirty="0"/>
              <a:t>:</a:t>
            </a:r>
            <a:br>
              <a:rPr lang="en-US" b="1" dirty="0"/>
            </a:br>
            <a:r>
              <a:rPr lang="en-US" b="1" dirty="0"/>
              <a:t>YP 80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524000"/>
            <a:ext cx="7772400" cy="3916363"/>
          </a:xfrm>
        </p:spPr>
        <p:txBody>
          <a:bodyPr/>
          <a:lstStyle/>
          <a:p>
            <a:r>
              <a:rPr lang="en-US" b="1" dirty="0" smtClean="0"/>
              <a:t>Subsidize  producers (increase supply)</a:t>
            </a:r>
          </a:p>
          <a:p>
            <a:r>
              <a:rPr lang="en-US" b="1" dirty="0" smtClean="0"/>
              <a:t>Subsidize consumers (increase demand)</a:t>
            </a:r>
          </a:p>
          <a:p>
            <a:r>
              <a:rPr lang="en-US" b="1" dirty="0" smtClean="0"/>
              <a:t>Government produces the product  </a:t>
            </a:r>
            <a:br>
              <a:rPr lang="en-US" b="1" dirty="0" smtClean="0"/>
            </a:br>
            <a:r>
              <a:rPr lang="en-US" b="1" dirty="0" smtClean="0"/>
              <a:t>(increase supply)</a:t>
            </a:r>
            <a:endParaRPr lang="en-US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200" y="5715000"/>
            <a:ext cx="8991600" cy="1066800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smtClean="0"/>
              <a:t>5b – Market Failures  - continued</a:t>
            </a:r>
            <a:br>
              <a:rPr lang="en-US" sz="3600" b="1" smtClean="0"/>
            </a:br>
            <a:r>
              <a:rPr lang="en-US" sz="2400" b="1" smtClean="0"/>
              <a:t>Positive Externalities, Public Goods, and Tragedy of the Commons</a:t>
            </a:r>
            <a:endParaRPr lang="en-US" sz="2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725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154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How to Correct for Positive Externalities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4858" y="986135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Increase Supply:                                   Increase Demand:</a:t>
            </a:r>
            <a:endParaRPr lang="en-US" sz="24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29" y="1432977"/>
            <a:ext cx="4174272" cy="231117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717" y="1447800"/>
            <a:ext cx="4157333" cy="22815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8898" y="3785187"/>
            <a:ext cx="813556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Increase Supply:                           Increase Demand:       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- subsidize producers                  - subsidize consumers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- example: solar panels               - example: financial aid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- gov’t produces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- example: public schools, parks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382000" cy="25908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5. Government subsidies of day care can be explained by government’s attempt to internalize a ______ associated with ________.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200400"/>
            <a:ext cx="8382000" cy="29257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Cost, crime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Benefit, crime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Cost, education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Benefit, education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382000" cy="25908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5. Government subsidies of day care can be explained by government’s attempt to internalize a ______ associated with ________.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200400"/>
            <a:ext cx="8382000" cy="29257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Cost, crime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Benefit, crime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Cost, education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Benefit, education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5022765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6. A public good</a:t>
            </a:r>
            <a:r>
              <a:rPr lang="en-US" b="1" dirty="0"/>
              <a:t>: </a:t>
            </a:r>
            <a:r>
              <a:rPr lang="en-US" b="1" dirty="0" smtClean="0"/>
              <a:t>                  YP </a:t>
            </a:r>
            <a:r>
              <a:rPr lang="en-US" b="1" dirty="0"/>
              <a:t>81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295401"/>
            <a:ext cx="7086600" cy="2895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Is a rival, exclusive good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Is a non-rival, exclusive good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Is a non-rival, non-exclusive good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Does not have the free rider problem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6. A public good:                    YP 81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8" name="CorShape1"/>
          <p:cNvSpPr/>
          <p:nvPr>
            <p:custDataLst>
              <p:tags r:id="rId2"/>
            </p:custDataLst>
          </p:nvPr>
        </p:nvSpPr>
        <p:spPr>
          <a:xfrm rot="10800000">
            <a:off x="76200" y="25908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83811" y="1219201"/>
            <a:ext cx="6858000" cy="24384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Is a rival, exclusive good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Is a non-rival, exclusive good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Is a non-rival, non-exclusive good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Does not have the free rider problem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228600"/>
            <a:ext cx="8763000" cy="1905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7. Which of the following is the best example of a public good</a:t>
            </a:r>
            <a:r>
              <a:rPr lang="en-US" b="1" dirty="0"/>
              <a:t>? </a:t>
            </a:r>
            <a:r>
              <a:rPr lang="en-US" b="1" dirty="0" smtClean="0"/>
              <a:t>      YP </a:t>
            </a:r>
            <a:r>
              <a:rPr lang="en-US" b="1" dirty="0"/>
              <a:t>81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438400"/>
            <a:ext cx="8305800" cy="36877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hamburger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music download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public park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Light from a streetlight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2719" y="152400"/>
            <a:ext cx="8742681" cy="19812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7. Which of the following is the best example of a public good?        YP </a:t>
            </a:r>
            <a:r>
              <a:rPr lang="en-US" b="1" dirty="0">
                <a:solidFill>
                  <a:srgbClr val="0070C0"/>
                </a:solidFill>
              </a:rPr>
              <a:t>81</a:t>
            </a: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4260765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438400"/>
            <a:ext cx="8305800" cy="36877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hamburger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music download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public park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Light from a streetlight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Examples </a:t>
            </a:r>
            <a:r>
              <a:rPr lang="en-US" b="1" u="sng" dirty="0"/>
              <a:t>of Public </a:t>
            </a:r>
            <a:r>
              <a:rPr lang="en-US" b="1" u="sng" dirty="0" smtClean="0"/>
              <a:t>Goods</a:t>
            </a: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b="1" dirty="0"/>
              <a:t>YP 81</a:t>
            </a:r>
            <a:endParaRPr lang="en-US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streetlights</a:t>
            </a:r>
            <a:endParaRPr lang="en-US" sz="3600" dirty="0"/>
          </a:p>
          <a:p>
            <a:r>
              <a:rPr lang="en-US" sz="3600" dirty="0"/>
              <a:t>national defense</a:t>
            </a:r>
          </a:p>
          <a:p>
            <a:r>
              <a:rPr lang="en-US" sz="3600" dirty="0" smtClean="0"/>
              <a:t>lighthouse </a:t>
            </a:r>
          </a:p>
          <a:p>
            <a:r>
              <a:rPr lang="en-US" sz="3600" dirty="0" smtClean="0"/>
              <a:t>fireworks</a:t>
            </a:r>
          </a:p>
          <a:p>
            <a:r>
              <a:rPr lang="en-US" sz="3600" dirty="0" smtClean="0"/>
              <a:t>flood control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200" y="5715000"/>
            <a:ext cx="8991600" cy="1066800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smtClean="0"/>
              <a:t>5b – Market Failures  - continued</a:t>
            </a:r>
            <a:br>
              <a:rPr lang="en-US" sz="3600" b="1" smtClean="0"/>
            </a:br>
            <a:r>
              <a:rPr lang="en-US" sz="2400" b="1" smtClean="0"/>
              <a:t>Positive Externalities, Public Goods, and Tragedy of the Commons</a:t>
            </a:r>
            <a:endParaRPr lang="en-US" sz="2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894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228600"/>
            <a:ext cx="8686800" cy="22098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/>
              <a:t>8. If the consumption of a good by one person reduces the amount of the good that can be consumed by others, the good is: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667000"/>
            <a:ext cx="8382000" cy="28956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Exclusive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Non-exclusive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Rival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Non-rival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"/>
            <a:ext cx="8839200" cy="53340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Markets fail to Achieve </a:t>
            </a:r>
            <a:r>
              <a:rPr lang="en-US" sz="4000" b="1" dirty="0" err="1" smtClean="0">
                <a:solidFill>
                  <a:schemeClr val="tx1"/>
                </a:solidFill>
              </a:rPr>
              <a:t>Alloc</a:t>
            </a:r>
            <a:r>
              <a:rPr lang="en-US" sz="4000" b="1" dirty="0" smtClean="0">
                <a:solidFill>
                  <a:schemeClr val="tx1"/>
                </a:solidFill>
              </a:rPr>
              <a:t>. Efficiency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when: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They lack competition (lessons 10b, 11a, 11b)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There are effective price ceilings and 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   price floors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Negative Externalities exist (5a)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Positive Externalities exist (5b)</a:t>
            </a:r>
            <a:endParaRPr lang="en-US" sz="3600" dirty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There are Public Goods (5b)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There is a Tragedy of the Commons (5b)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6200" y="5715000"/>
            <a:ext cx="8991600" cy="1066800"/>
          </a:xfrm>
          <a:ln w="38100">
            <a:solidFill>
              <a:srgbClr val="00B0F0"/>
            </a:solidFill>
          </a:ln>
        </p:spPr>
        <p:txBody>
          <a:bodyPr>
            <a:noAutofit/>
          </a:bodyPr>
          <a:lstStyle/>
          <a:p>
            <a:r>
              <a:rPr lang="en-US" sz="3600" b="1" dirty="0" smtClean="0"/>
              <a:t>5b – Market Failures - continued</a:t>
            </a:r>
            <a:br>
              <a:rPr lang="en-US" sz="3600" b="1" dirty="0" smtClean="0"/>
            </a:br>
            <a:r>
              <a:rPr lang="en-US" sz="2400" b="1" dirty="0" smtClean="0"/>
              <a:t>Positive Externalities, Public Goods, and Tragedy of the Commons</a:t>
            </a:r>
            <a:endParaRPr lang="en-US" sz="2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9301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7012" y="274638"/>
            <a:ext cx="8738388" cy="20875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8. If the consumption of a good by one person reduces the amount of the good that can be consumed </a:t>
            </a:r>
            <a:r>
              <a:rPr lang="en-US" sz="3600" b="1" smtClean="0">
                <a:solidFill>
                  <a:srgbClr val="0070C0"/>
                </a:solidFill>
              </a:rPr>
              <a:t>by others, </a:t>
            </a:r>
            <a:r>
              <a:rPr lang="en-US" sz="3600" b="1" dirty="0" smtClean="0">
                <a:solidFill>
                  <a:srgbClr val="0070C0"/>
                </a:solidFill>
              </a:rPr>
              <a:t>the good is: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39282" y="35052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286000"/>
            <a:ext cx="3352800" cy="33528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Exclusive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Non-exclusive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Rival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Non-rival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9. The market failure associated with public goods is that:                     YP </a:t>
            </a:r>
            <a:r>
              <a:rPr lang="en-US" b="1" dirty="0"/>
              <a:t>81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76400"/>
            <a:ext cx="8458200" cy="44497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Too many will be produced without the government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mtClean="0"/>
              <a:t>None </a:t>
            </a:r>
            <a:r>
              <a:rPr lang="en-US" dirty="0" smtClean="0"/>
              <a:t>will be produced without the government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government cannot produce them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Private businesses make very high profits producing them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10600" cy="13255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9. The market failure associated with public goods is that</a:t>
            </a:r>
            <a:r>
              <a:rPr lang="en-US" b="1" dirty="0">
                <a:solidFill>
                  <a:srgbClr val="0070C0"/>
                </a:solidFill>
              </a:rPr>
              <a:t>:  </a:t>
            </a:r>
            <a:r>
              <a:rPr lang="en-US" b="1" dirty="0" smtClean="0">
                <a:solidFill>
                  <a:srgbClr val="0070C0"/>
                </a:solidFill>
              </a:rPr>
              <a:t>                  YP </a:t>
            </a:r>
            <a:r>
              <a:rPr lang="en-US" b="1" dirty="0">
                <a:solidFill>
                  <a:srgbClr val="0070C0"/>
                </a:solidFill>
              </a:rPr>
              <a:t>81</a:t>
            </a: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-60960" y="2913380"/>
            <a:ext cx="647700" cy="647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76400"/>
            <a:ext cx="8458200" cy="44497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Too many will be produced without the government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None will be produced without the government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government cannot produce them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Private businesses make very high profits producing them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905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10. The role of government concerning public goods is to:  </a:t>
            </a:r>
            <a:r>
              <a:rPr lang="en-US" b="1" dirty="0"/>
              <a:t>YP 81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905000"/>
            <a:ext cx="5410200" cy="42211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Tax the product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Regulate the product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Produce the product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Apply the </a:t>
            </a:r>
            <a:r>
              <a:rPr lang="en-US" dirty="0" err="1" smtClean="0"/>
              <a:t>Coase</a:t>
            </a:r>
            <a:r>
              <a:rPr lang="en-US" dirty="0" smtClean="0"/>
              <a:t> theorem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2720" y="274638"/>
            <a:ext cx="8742680" cy="11731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10. The role of government concerning public goods is to</a:t>
            </a:r>
            <a:r>
              <a:rPr lang="en-US" b="1" dirty="0">
                <a:solidFill>
                  <a:srgbClr val="0070C0"/>
                </a:solidFill>
              </a:rPr>
              <a:t>: </a:t>
            </a:r>
            <a:r>
              <a:rPr lang="en-US" b="1" dirty="0" smtClean="0">
                <a:solidFill>
                  <a:srgbClr val="0070C0"/>
                </a:solidFill>
              </a:rPr>
              <a:t>                          YP </a:t>
            </a:r>
            <a:r>
              <a:rPr lang="en-US" b="1" dirty="0">
                <a:solidFill>
                  <a:srgbClr val="0070C0"/>
                </a:solidFill>
              </a:rPr>
              <a:t>81</a:t>
            </a: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28194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2578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Tax the product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Regulate the product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Produce the product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Apply the </a:t>
            </a:r>
            <a:r>
              <a:rPr lang="en-US" dirty="0" err="1" smtClean="0"/>
              <a:t>Coase</a:t>
            </a:r>
            <a:r>
              <a:rPr lang="en-US" dirty="0" smtClean="0"/>
              <a:t> theorem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533400" y="34344"/>
            <a:ext cx="8229600" cy="263265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11. Are the following Public Goods?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- public parks</a:t>
            </a:r>
            <a:br>
              <a:rPr lang="en-US" b="1" dirty="0" smtClean="0"/>
            </a:br>
            <a:r>
              <a:rPr lang="en-US" b="1" dirty="0" smtClean="0"/>
              <a:t>- public schools</a:t>
            </a:r>
            <a:br>
              <a:rPr lang="en-US" b="1" dirty="0" smtClean="0"/>
            </a:br>
            <a:r>
              <a:rPr lang="en-US" b="1" dirty="0" smtClean="0"/>
              <a:t>- public libraries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990600" y="2971800"/>
            <a:ext cx="5029200" cy="31543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yes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no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161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533400" y="34344"/>
            <a:ext cx="8229600" cy="263265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11. Are the following Public Goods?</a:t>
            </a:r>
            <a:r>
              <a:rPr lang="en-US" b="1" dirty="0">
                <a:solidFill>
                  <a:srgbClr val="0070C0"/>
                </a:solidFill>
              </a:rPr>
              <a:t/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- public parks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- public schools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- public libraries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990600" y="2971800"/>
            <a:ext cx="5029200" cy="31543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yes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no</a:t>
            </a:r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381000" y="3697392"/>
            <a:ext cx="798407" cy="798407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8855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body" idx="1"/>
          </p:nvPr>
        </p:nvSpPr>
        <p:spPr>
          <a:xfrm>
            <a:off x="76200" y="5638800"/>
            <a:ext cx="8915400" cy="1066800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smtClean="0"/>
              <a:t>5b – Market Failures  - continued</a:t>
            </a:r>
            <a:br>
              <a:rPr lang="en-US" sz="3600" b="1" smtClean="0"/>
            </a:br>
            <a:r>
              <a:rPr lang="en-US" sz="2400" b="1" smtClean="0"/>
              <a:t>Positive Externalities, Public Goods, and Tragedy of the Commons</a:t>
            </a:r>
            <a:endParaRPr lang="en-US" sz="2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0216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Public parks, public libraries, and public schools are NOT non-rival, and they are NOT non-exclusive,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 </a:t>
            </a:r>
            <a:r>
              <a:rPr lang="en-US" dirty="0"/>
              <a:t>they are NOT public goods.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Why </a:t>
            </a:r>
            <a:r>
              <a:rPr lang="en-US" dirty="0"/>
              <a:t>does the gov’t have them?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24035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52400"/>
            <a:ext cx="9067800" cy="53340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Markets fail to Achieve </a:t>
            </a:r>
            <a:r>
              <a:rPr lang="en-US" sz="4000" b="1" dirty="0" err="1" smtClean="0">
                <a:solidFill>
                  <a:schemeClr val="tx1"/>
                </a:solidFill>
              </a:rPr>
              <a:t>Alloc</a:t>
            </a:r>
            <a:r>
              <a:rPr lang="en-US" sz="4000" b="1" dirty="0" smtClean="0">
                <a:solidFill>
                  <a:schemeClr val="tx1"/>
                </a:solidFill>
              </a:rPr>
              <a:t>. Efficiency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when: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They lack competition (lessons 10b, 11a, 11b)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There are effective price ceilings and 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   price floors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Negative Externalities exist (5a)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Positive Externalities exist (5b)</a:t>
            </a:r>
            <a:endParaRPr lang="en-US" sz="3600" dirty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There are Public Goods (5b)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4300" b="1" dirty="0" smtClean="0">
                <a:solidFill>
                  <a:schemeClr val="tx1"/>
                </a:solidFill>
              </a:rPr>
              <a:t> There is a Tragedy of the Commons (5b)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6200" y="5715000"/>
            <a:ext cx="8991600" cy="1066800"/>
          </a:xfrm>
          <a:ln w="38100">
            <a:solidFill>
              <a:srgbClr val="00B0F0"/>
            </a:solidFill>
          </a:ln>
        </p:spPr>
        <p:txBody>
          <a:bodyPr>
            <a:noAutofit/>
          </a:bodyPr>
          <a:lstStyle/>
          <a:p>
            <a:r>
              <a:rPr lang="en-US" sz="3600" b="1" dirty="0" smtClean="0"/>
              <a:t>5b – Market Failures - continued</a:t>
            </a:r>
            <a:br>
              <a:rPr lang="en-US" sz="3600" b="1" dirty="0" smtClean="0"/>
            </a:br>
            <a:r>
              <a:rPr lang="en-US" sz="2400" b="1" dirty="0" smtClean="0"/>
              <a:t>Positive Externalities, Public Goods, and Tragedy of the Commons</a:t>
            </a:r>
            <a:endParaRPr lang="en-US" sz="2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486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274638"/>
            <a:ext cx="8839200" cy="12493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12. Which of the following is associated with the Tragedy of the commons</a:t>
            </a:r>
            <a:r>
              <a:rPr lang="en-US" b="1" dirty="0"/>
              <a:t>? YP 82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66294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err="1" smtClean="0"/>
              <a:t>Nonrival</a:t>
            </a:r>
            <a:endParaRPr lang="en-US" sz="3600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Spillover Benefits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Common Access Resources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Private goods</a:t>
            </a:r>
            <a:endParaRPr lang="en-US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626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9067800" cy="57912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Markets fail to achieve </a:t>
            </a:r>
            <a:r>
              <a:rPr lang="en-US" sz="4000" b="1" dirty="0" err="1" smtClean="0">
                <a:solidFill>
                  <a:schemeClr val="tx1"/>
                </a:solidFill>
              </a:rPr>
              <a:t>alloc</a:t>
            </a:r>
            <a:r>
              <a:rPr lang="en-US" sz="4000" b="1" dirty="0" smtClean="0">
                <a:solidFill>
                  <a:schemeClr val="tx1"/>
                </a:solidFill>
              </a:rPr>
              <a:t>. efficiency </a:t>
            </a:r>
            <a:r>
              <a:rPr lang="en-US" sz="4000" b="1" dirty="0">
                <a:solidFill>
                  <a:schemeClr val="tx1"/>
                </a:solidFill>
              </a:rPr>
              <a:t/>
            </a:r>
            <a:br>
              <a:rPr lang="en-US" sz="4000" b="1" dirty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when: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They lack competition (10b, 11a, 11b 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There are effective price ceilings and price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   floors (5a)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Negative Externalities exist (5a)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</a:rPr>
              <a:t>Positive Externalities exist (5b)</a:t>
            </a:r>
            <a:endParaRPr lang="en-US" sz="3600" b="1" dirty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 There are Public Goods (5b)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 There is a Tragedy of the Commons (5b)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6200" y="5715000"/>
            <a:ext cx="8991600" cy="1066800"/>
          </a:xfrm>
          <a:ln w="38100">
            <a:solidFill>
              <a:srgbClr val="00B0F0"/>
            </a:solidFill>
          </a:ln>
        </p:spPr>
        <p:txBody>
          <a:bodyPr>
            <a:noAutofit/>
          </a:bodyPr>
          <a:lstStyle/>
          <a:p>
            <a:r>
              <a:rPr lang="en-US" sz="3600" b="1" dirty="0" smtClean="0"/>
              <a:t>5b – Market Failures - continued</a:t>
            </a:r>
            <a:br>
              <a:rPr lang="en-US" sz="3600" b="1" dirty="0" smtClean="0"/>
            </a:br>
            <a:r>
              <a:rPr lang="en-US" sz="2400" b="1" dirty="0" smtClean="0"/>
              <a:t>Positive Externalities, Public Goods, and Tragedy of the Commons</a:t>
            </a:r>
            <a:endParaRPr lang="en-US" sz="2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62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274638"/>
            <a:ext cx="8839200" cy="12493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12. Which of the following is associated with the Tragedy of the commons? </a:t>
            </a:r>
            <a:r>
              <a:rPr lang="en-US" b="1" dirty="0">
                <a:solidFill>
                  <a:srgbClr val="0070C0"/>
                </a:solidFill>
              </a:rPr>
              <a:t>YP 82</a:t>
            </a:r>
          </a:p>
        </p:txBody>
      </p:sp>
      <p:sp>
        <p:nvSpPr>
          <p:cNvPr id="10" name="CorShape1"/>
          <p:cNvSpPr/>
          <p:nvPr>
            <p:custDataLst>
              <p:tags r:id="rId2"/>
            </p:custDataLst>
          </p:nvPr>
        </p:nvSpPr>
        <p:spPr>
          <a:xfrm rot="10800000">
            <a:off x="142239" y="2984161"/>
            <a:ext cx="393700" cy="393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66294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err="1" smtClean="0"/>
              <a:t>Nonrival</a:t>
            </a:r>
            <a:endParaRPr lang="en-US" sz="3600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Spillover Benefits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Common Access Resources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Private goods</a:t>
            </a:r>
            <a:endParaRPr lang="en-US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7893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Tragedy of the Commons</a:t>
            </a:r>
            <a:r>
              <a:rPr lang="en-US" u="sng" dirty="0"/>
              <a:t> </a:t>
            </a:r>
            <a:r>
              <a:rPr lang="en-US" u="sng" dirty="0" smtClean="0"/>
              <a:t>- </a:t>
            </a:r>
            <a:r>
              <a:rPr lang="en-US" b="1" dirty="0" smtClean="0"/>
              <a:t>YP </a:t>
            </a:r>
            <a:r>
              <a:rPr lang="en-US" b="1" dirty="0"/>
              <a:t>82</a:t>
            </a:r>
            <a:endParaRPr lang="en-US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914400"/>
            <a:ext cx="8686800" cy="51355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Common Access Resources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natural resources over which there is no private ownership established and no system for managing the allocation of these resources </a:t>
            </a:r>
          </a:p>
          <a:p>
            <a:pPr>
              <a:buNone/>
            </a:pPr>
            <a:r>
              <a:rPr lang="en-US" b="1" dirty="0" smtClean="0"/>
              <a:t>Tragedy of the Commons</a:t>
            </a:r>
            <a:r>
              <a:rPr lang="en-US" dirty="0" smtClean="0"/>
              <a:t> </a:t>
            </a:r>
          </a:p>
          <a:p>
            <a:r>
              <a:rPr lang="en-US" dirty="0" smtClean="0"/>
              <a:t>individuals will have an incentive to consume as many common access resources as possible so that the competition does not use them first</a:t>
            </a:r>
          </a:p>
          <a:p>
            <a:r>
              <a:rPr lang="en-US" dirty="0" smtClean="0"/>
              <a:t>private individuals will exploit common access resources unsustainably out of self-interest, ultimately leading to the depletion of the resource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044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10600" cy="17065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13. Which of the following is NOT an example of the Tragedy of the Commons</a:t>
            </a:r>
            <a:r>
              <a:rPr lang="en-US" b="1" dirty="0"/>
              <a:t>? </a:t>
            </a:r>
            <a:r>
              <a:rPr lang="en-US" b="1" dirty="0" smtClean="0"/>
              <a:t>                                   YP </a:t>
            </a:r>
            <a:r>
              <a:rPr lang="en-US" b="1" dirty="0"/>
              <a:t>82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057400"/>
            <a:ext cx="5562600" cy="40687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Fishing the oceans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Common pastures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Atmosphere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Forests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Public Schools</a:t>
            </a:r>
            <a:endParaRPr lang="en-US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302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10600" cy="17065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13. Which of the following is NOT an example of the Tragedy of the Commons?                                     YP </a:t>
            </a:r>
            <a:r>
              <a:rPr lang="en-US" b="1" dirty="0">
                <a:solidFill>
                  <a:srgbClr val="0070C0"/>
                </a:solidFill>
              </a:rPr>
              <a:t>82</a:t>
            </a:r>
          </a:p>
        </p:txBody>
      </p:sp>
      <p:sp>
        <p:nvSpPr>
          <p:cNvPr id="10" name="CorShape1"/>
          <p:cNvSpPr/>
          <p:nvPr>
            <p:custDataLst>
              <p:tags r:id="rId2"/>
            </p:custDataLst>
          </p:nvPr>
        </p:nvSpPr>
        <p:spPr>
          <a:xfrm rot="10800000">
            <a:off x="142239" y="4758097"/>
            <a:ext cx="393700" cy="393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057400"/>
            <a:ext cx="5562600" cy="40687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Fishing the oceans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Common pastures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Atmosphere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Forests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Public Schools</a:t>
            </a:r>
            <a:endParaRPr lang="en-US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9687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10600" cy="17065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14. Which of the following is NOT a role for government concerning the Tragedy of the Commons</a:t>
            </a:r>
            <a:r>
              <a:rPr lang="en-US" b="1" dirty="0"/>
              <a:t>? </a:t>
            </a:r>
            <a:r>
              <a:rPr lang="en-US" b="1" dirty="0" smtClean="0"/>
              <a:t>                             YP </a:t>
            </a:r>
            <a:r>
              <a:rPr lang="en-US" b="1" dirty="0"/>
              <a:t>82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209800"/>
            <a:ext cx="5562600" cy="3763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Assign property rights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Produce the product itself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Manage the property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318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10600" cy="17065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14. Which of the following is NOT a role for government concerning the Tragedy of the Commons?                             YP </a:t>
            </a:r>
            <a:r>
              <a:rPr lang="en-US" b="1" dirty="0">
                <a:solidFill>
                  <a:srgbClr val="0070C0"/>
                </a:solidFill>
              </a:rPr>
              <a:t>82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209800"/>
            <a:ext cx="5562600" cy="3763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Assign property rights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Produce the product itself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Manage the property </a:t>
            </a:r>
          </a:p>
        </p:txBody>
      </p:sp>
      <p:sp>
        <p:nvSpPr>
          <p:cNvPr id="6" name="CorShape1"/>
          <p:cNvSpPr/>
          <p:nvPr>
            <p:custDataLst>
              <p:tags r:id="rId3"/>
            </p:custDataLst>
          </p:nvPr>
        </p:nvSpPr>
        <p:spPr>
          <a:xfrm rot="10800000">
            <a:off x="152400" y="2971800"/>
            <a:ext cx="393700" cy="393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7264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28600"/>
            <a:ext cx="8610600" cy="49530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tx1"/>
                </a:solidFill>
              </a:rPr>
              <a:t>For each Market Failure: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 Define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 Give examples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 How they affect </a:t>
            </a:r>
            <a:r>
              <a:rPr lang="en-US" sz="3600" dirty="0" err="1">
                <a:solidFill>
                  <a:schemeClr val="tx1"/>
                </a:solidFill>
              </a:rPr>
              <a:t>Allocative</a:t>
            </a:r>
            <a:r>
              <a:rPr lang="en-US" sz="3600" dirty="0">
                <a:solidFill>
                  <a:schemeClr val="tx1"/>
                </a:solidFill>
              </a:rPr>
              <a:t> Efficiency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         - too much produced? (MSB&lt;MSC)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         - too little produced? (MSB&gt;MSC)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 What can the government do?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6200" y="5715000"/>
            <a:ext cx="8991600" cy="1066800"/>
          </a:xfrm>
          <a:ln w="38100">
            <a:solidFill>
              <a:srgbClr val="00B0F0"/>
            </a:solidFill>
          </a:ln>
        </p:spPr>
        <p:txBody>
          <a:bodyPr>
            <a:noAutofit/>
          </a:bodyPr>
          <a:lstStyle/>
          <a:p>
            <a:r>
              <a:rPr lang="en-US" sz="3600" b="1" dirty="0" smtClean="0"/>
              <a:t>5b – Market Failures  - continued</a:t>
            </a:r>
            <a:br>
              <a:rPr lang="en-US" sz="3600" b="1" dirty="0" smtClean="0"/>
            </a:br>
            <a:r>
              <a:rPr lang="en-US" sz="2400" b="1" dirty="0" smtClean="0"/>
              <a:t>Positive Externalities, Public Goods, and Tragedy of the Commons</a:t>
            </a:r>
            <a:endParaRPr lang="en-US" sz="2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303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5b – Outcomes / Must Know  (1)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609600"/>
            <a:ext cx="8763000" cy="6096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Market Failure: </a:t>
            </a:r>
            <a:r>
              <a:rPr lang="en-US" b="1" dirty="0" smtClean="0"/>
              <a:t>Positive Externalities</a:t>
            </a:r>
            <a:endParaRPr lang="en-US" dirty="0" smtClean="0"/>
          </a:p>
          <a:p>
            <a:r>
              <a:rPr lang="en-US" dirty="0" smtClean="0"/>
              <a:t>define </a:t>
            </a:r>
            <a:r>
              <a:rPr lang="en-US" dirty="0"/>
              <a:t>positive externalities (external benefits or spillover benefits)</a:t>
            </a:r>
          </a:p>
          <a:p>
            <a:r>
              <a:rPr lang="en-US" dirty="0"/>
              <a:t>give examples of positive externalities</a:t>
            </a:r>
          </a:p>
          <a:p>
            <a:r>
              <a:rPr lang="en-US" dirty="0"/>
              <a:t>use the MSB=MSC model to show the effects on </a:t>
            </a:r>
            <a:r>
              <a:rPr lang="en-US" dirty="0" err="1"/>
              <a:t>allocative</a:t>
            </a:r>
            <a:r>
              <a:rPr lang="en-US" dirty="0"/>
              <a:t> efficiency of positive externalities</a:t>
            </a:r>
          </a:p>
          <a:p>
            <a:r>
              <a:rPr lang="en-US" dirty="0"/>
              <a:t>what can the government do to correct the market failure caused by positive externalities and show the effects of these policies on the MSB=MSC model</a:t>
            </a:r>
          </a:p>
          <a:p>
            <a:r>
              <a:rPr lang="en-US" dirty="0"/>
              <a:t>Demand is usually equal to MSB, but when there are positive externalities the demand curve is to the left of the MSB curve. Why? </a:t>
            </a:r>
          </a:p>
          <a:p>
            <a:r>
              <a:rPr lang="en-US" dirty="0"/>
              <a:t>Are positive externalities (spillover benefits) good or bad for society? Why or why not?</a:t>
            </a:r>
          </a:p>
          <a:p>
            <a:r>
              <a:rPr lang="en-US" dirty="0"/>
              <a:t>Comment on: </a:t>
            </a:r>
            <a:r>
              <a:rPr lang="en-US" dirty="0" err="1">
                <a:hlinkClick r:id="rId3"/>
              </a:rPr>
              <a:t>EconMovies</a:t>
            </a:r>
            <a:r>
              <a:rPr lang="en-US" dirty="0">
                <a:hlinkClick r:id="rId3"/>
              </a:rPr>
              <a:t> 7: Anchorman (Efficiency and Market Failures) </a:t>
            </a:r>
            <a:r>
              <a:rPr lang="en-US" dirty="0" smtClean="0"/>
              <a:t>(5:21)</a:t>
            </a:r>
            <a:br>
              <a:rPr lang="en-US" dirty="0" smtClean="0"/>
            </a:br>
            <a:r>
              <a:rPr lang="en-US" dirty="0" smtClean="0"/>
              <a:t>[ http</a:t>
            </a:r>
            <a:r>
              <a:rPr lang="en-US" dirty="0"/>
              <a:t>://</a:t>
            </a:r>
            <a:r>
              <a:rPr lang="en-US" dirty="0" smtClean="0"/>
              <a:t>www.youtube.com/watch?v=FBjFDtH-iZM ]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46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5b Outcomes / Must Know (2)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" y="685800"/>
            <a:ext cx="8991600" cy="6172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600" b="1" dirty="0" smtClean="0"/>
              <a:t>Market Failure: Public Goods</a:t>
            </a:r>
          </a:p>
          <a:p>
            <a:r>
              <a:rPr lang="en-US" sz="2400" dirty="0"/>
              <a:t>define "public goods (public goods are non-exclusive and non-rival)"</a:t>
            </a:r>
          </a:p>
          <a:p>
            <a:r>
              <a:rPr lang="en-US" sz="2400" dirty="0"/>
              <a:t>give examples of public goods and explain why they are public goods</a:t>
            </a:r>
          </a:p>
          <a:p>
            <a:r>
              <a:rPr lang="en-US" sz="2400" dirty="0"/>
              <a:t>define private (exclusive) goods" and give examples</a:t>
            </a:r>
          </a:p>
          <a:p>
            <a:r>
              <a:rPr lang="en-US" sz="2400" dirty="0"/>
              <a:t>define "rival goods" and give examples</a:t>
            </a:r>
          </a:p>
          <a:p>
            <a:r>
              <a:rPr lang="en-US" sz="2400" dirty="0"/>
              <a:t>what is the "free rider problem"?</a:t>
            </a:r>
          </a:p>
          <a:p>
            <a:r>
              <a:rPr lang="en-US" sz="2400" dirty="0"/>
              <a:t>explain how to derive the demand curve for public goods</a:t>
            </a:r>
          </a:p>
          <a:p>
            <a:r>
              <a:rPr lang="en-US" sz="2400" dirty="0"/>
              <a:t>what effect do public goods have on </a:t>
            </a:r>
            <a:r>
              <a:rPr lang="en-US" sz="2400" dirty="0" err="1"/>
              <a:t>allocative</a:t>
            </a:r>
            <a:r>
              <a:rPr lang="en-US" sz="2400" dirty="0"/>
              <a:t> efficiency?</a:t>
            </a:r>
          </a:p>
          <a:p>
            <a:r>
              <a:rPr lang="en-US" sz="2400" dirty="0"/>
              <a:t>what can the government do to correct for the market failure of public goods?</a:t>
            </a:r>
          </a:p>
          <a:p>
            <a:r>
              <a:rPr lang="en-US" sz="2400" dirty="0"/>
              <a:t>Why are public schools, public parks, and public libraries NOT "public goods"? If they are not public goods then why does the government produce them?</a:t>
            </a:r>
          </a:p>
          <a:p>
            <a:pPr>
              <a:buNone/>
            </a:pPr>
            <a:endParaRPr lang="en-US" sz="26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9856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5b Outcomes / Must Know (3)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2577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/>
              <a:t>Market Failure: Tragedy of the Commons</a:t>
            </a:r>
            <a:endParaRPr lang="en-US" sz="2800" dirty="0" smtClean="0"/>
          </a:p>
          <a:p>
            <a:r>
              <a:rPr lang="en-US" sz="2800" dirty="0" smtClean="0"/>
              <a:t>what is the Tragedy of the Commons (common access resources are non-exclusive, but rival)</a:t>
            </a:r>
          </a:p>
          <a:p>
            <a:r>
              <a:rPr lang="en-US" sz="2800" dirty="0" smtClean="0"/>
              <a:t>how does the tragedy of the commons affect </a:t>
            </a:r>
            <a:r>
              <a:rPr lang="en-US" sz="2800" dirty="0" err="1" smtClean="0"/>
              <a:t>allocative</a:t>
            </a:r>
            <a:r>
              <a:rPr lang="en-US" sz="2800" dirty="0" smtClean="0"/>
              <a:t> efficiency?</a:t>
            </a:r>
          </a:p>
          <a:p>
            <a:r>
              <a:rPr lang="en-US" sz="2800" dirty="0" smtClean="0"/>
              <a:t>what can be done to better achieve </a:t>
            </a:r>
            <a:r>
              <a:rPr lang="en-US" sz="2800" dirty="0" err="1" smtClean="0"/>
              <a:t>allocative</a:t>
            </a:r>
            <a:r>
              <a:rPr lang="en-US" sz="2800" dirty="0" smtClean="0"/>
              <a:t> efficiency when there is a tragedy of the commons?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200" y="5715000"/>
            <a:ext cx="8991600" cy="1066800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smtClean="0"/>
              <a:t>5b – Market Failures  - continued</a:t>
            </a:r>
            <a:br>
              <a:rPr lang="en-US" sz="3600" b="1" smtClean="0"/>
            </a:br>
            <a:r>
              <a:rPr lang="en-US" sz="2400" b="1" smtClean="0"/>
              <a:t>Positive Externalities, Public Goods, and Tragedy of the Commons</a:t>
            </a:r>
            <a:endParaRPr lang="en-US" sz="2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008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52400"/>
            <a:ext cx="8763000" cy="56387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/>
              <a:t>KEY TERMS: </a:t>
            </a:r>
          </a:p>
          <a:p>
            <a:pPr>
              <a:buNone/>
            </a:pPr>
            <a:r>
              <a:rPr lang="en-US" sz="2800" dirty="0" smtClean="0"/>
              <a:t>positive externalities (external benefits /spillover benefits), </a:t>
            </a:r>
          </a:p>
          <a:p>
            <a:pPr>
              <a:buNone/>
            </a:pPr>
            <a:r>
              <a:rPr lang="en-US" sz="2800" dirty="0" smtClean="0"/>
              <a:t>private goods, public goods, </a:t>
            </a:r>
          </a:p>
          <a:p>
            <a:pPr>
              <a:buNone/>
            </a:pPr>
            <a:r>
              <a:rPr lang="en-US" sz="2800" dirty="0" smtClean="0"/>
              <a:t>rivalry (rival goods, </a:t>
            </a:r>
            <a:r>
              <a:rPr lang="en-US" sz="2800" dirty="0" err="1" smtClean="0"/>
              <a:t>nonrival</a:t>
            </a:r>
            <a:r>
              <a:rPr lang="en-US" sz="2800" dirty="0" smtClean="0"/>
              <a:t> goods) </a:t>
            </a:r>
          </a:p>
          <a:p>
            <a:pPr>
              <a:buNone/>
            </a:pPr>
            <a:r>
              <a:rPr lang="en-US" sz="2800" dirty="0" smtClean="0"/>
              <a:t>excludability (exclusion principle, </a:t>
            </a:r>
            <a:r>
              <a:rPr lang="en-US" sz="2800" dirty="0" err="1" smtClean="0"/>
              <a:t>nonexcludability</a:t>
            </a:r>
            <a:r>
              <a:rPr lang="en-US" sz="2800" dirty="0" smtClean="0"/>
              <a:t>,</a:t>
            </a:r>
            <a:br>
              <a:rPr lang="en-US" sz="2800" dirty="0" smtClean="0"/>
            </a:br>
            <a:r>
              <a:rPr lang="en-US" sz="2800" dirty="0" smtClean="0"/>
              <a:t>exclusive goods, nonexclusive goods), </a:t>
            </a:r>
          </a:p>
          <a:p>
            <a:pPr>
              <a:buNone/>
            </a:pPr>
            <a:r>
              <a:rPr lang="en-US" sz="2800" dirty="0" smtClean="0"/>
              <a:t>free-rider problem, </a:t>
            </a:r>
          </a:p>
          <a:p>
            <a:pPr>
              <a:buNone/>
            </a:pPr>
            <a:r>
              <a:rPr lang="en-US" sz="2800" dirty="0" smtClean="0"/>
              <a:t>marginal-cost-marginal-benefit rule (MB=MC), </a:t>
            </a:r>
          </a:p>
          <a:p>
            <a:pPr>
              <a:buNone/>
            </a:pPr>
            <a:r>
              <a:rPr lang="en-US" sz="2800" dirty="0" smtClean="0"/>
              <a:t>tragedy of the commons,</a:t>
            </a:r>
          </a:p>
          <a:p>
            <a:pPr>
              <a:buNone/>
            </a:pPr>
            <a:r>
              <a:rPr lang="en-US" sz="2800" dirty="0" smtClean="0"/>
              <a:t>common access resources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" y="5715000"/>
            <a:ext cx="8991600" cy="1066800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smtClean="0"/>
              <a:t>5b – Market Failures  - continued</a:t>
            </a:r>
            <a:br>
              <a:rPr lang="en-US" sz="3600" b="1" smtClean="0"/>
            </a:br>
            <a:r>
              <a:rPr lang="en-US" sz="2400" b="1" smtClean="0"/>
              <a:t>Positive Externalities, Public Goods, and Tragedy of the Commons</a:t>
            </a:r>
            <a:endParaRPr lang="en-US" sz="2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939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PVERSION" val="12.0"/>
  <p:tag name="DELIMITERS" val="3.1"/>
  <p:tag name="SHOWBARVISIBLE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0"/>
  <p:tag name="RESETCHARTS" val="True"/>
  <p:tag name="INCLUDENONRESPONDERS" val="False"/>
  <p:tag name="MULTIRESPDIVISOR" val="1"/>
  <p:tag name="PARTLISTDEFAULT" val="0"/>
  <p:tag name="INCLUDEPPT" val="True"/>
  <p:tag name="ALLOWUSERFEEDBACK" val="True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CORRECTPOINTVALUE" val="10"/>
  <p:tag name="LUIDIAENABLED" val="False"/>
  <p:tag name="EXPANDSHOWBAR" val="True"/>
  <p:tag name="POWERPOINTVERSION" val="14.0"/>
  <p:tag name="TASKPANEKEY" val="3b88de46-bf99-4d6c-bde1-8e989a2e7ecc"/>
  <p:tag name="TPFULLVERSION" val="4.3.2.117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5945E7A62CBC47768EBDE38FFCD1322B"/>
  <p:tag name="SLIDEID" val="5945E7A62CBC47768EBDE38FFCD1322B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. A positive externality (external benefit or spillover benefit) occurs when:"/>
  <p:tag name="ANSWERSALIAS" val="Product differentiation increases the variety of products available|smicln|The benefits associated with a product exceed those that the buyers receive|smicln|A firm does not pay all of the costs of producing a good|smicln|Firms earn positive economic profits"/>
  <p:tag name="TOTALRESPONSES" val="25"/>
  <p:tag name="RESPONSECOUNT" val="25"/>
  <p:tag name="SLICED" val="False"/>
  <p:tag name="RESPONSES" val="-;2;2;-;2;2;2;-;2;2;3;2;2;2;2;2;3;2;2;2;2;2;2;-;2;2;2;2;2;"/>
  <p:tag name="CHARTSTRINGSTD" val="0 23 2 0"/>
  <p:tag name="CHARTSTRINGREV" val="0 2 23 0"/>
  <p:tag name="CHARTSTRINGSTDPER" val="0 0.92 0.08 0"/>
  <p:tag name="CHARTSTRINGREVPER" val="0 0.08 0.92 0"/>
  <p:tag name="RESPONSESGATHERED" val="False"/>
  <p:tag name="ANONYMOUSTEMP" val="False"/>
  <p:tag name="CORRECTPOINTVALUE" val="0"/>
  <p:tag name="VALUES" val="No Value|smicln|No Value|smicln|No Value|smicln|No Val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37"/>
  <p:tag name="FONTSIZE" val="30"/>
  <p:tag name="BULLETTYPE" val="ppBulletArabicPeriod"/>
  <p:tag name="ANSWERTEXT" val="Product differentiation increases the variety of products available&#10;The benefits associated with a product exceed those that the buyers receive&#10;A firm does not pay all of the costs of producing a good&#10;Firms earn positive economic profits"/>
  <p:tag name="OLDNUMANSWERS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45E7A62CBC47768EBDE38FFCD1322B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Product differentiation increases the variety of products available|smicln|The benefits associated with a product exceed those that the buyers receive|smicln|A firm does not pay all of the costs of producing a good|smicln|Firms earn positive economic profits"/>
  <p:tag name="SLIDEORDER" val="2"/>
  <p:tag name="SLIDEGUID" val="849C1C2271D84EA4A2E0DE1323402553"/>
  <p:tag name="TOTALRESPONSES" val="29"/>
  <p:tag name="RESPONSECOUNT" val="29"/>
  <p:tag name="SLICED" val="False"/>
  <p:tag name="RESPONSES" val="2;2;2;2;2;2;2;2;2;2;2;2;2;2;2;2;2;2;2;2;2;2;2;2;2;2;2;2;2;"/>
  <p:tag name="CHARTSTRINGSTD" val="0 29 0 0"/>
  <p:tag name="CHARTSTRINGREV" val="0 0 29 0"/>
  <p:tag name="CHARTSTRINGSTDPER" val="0 1 0 0"/>
  <p:tag name="CHARTSTRINGREVPER" val="0 0 1 0"/>
  <p:tag name="RESPONSESGATHERED" val="False"/>
  <p:tag name="ANONYMOUSTEMP" val="False"/>
  <p:tag name="CORRECTPOINTVALUE" val="1"/>
  <p:tag name="QUESTIONALIAS" val="1. A positive externality (external benefit or spillover benefit) occurs when:"/>
  <p:tag name="VALUES" val="Incorrect|smicln|Correct|smicln|Incorrect|smicln|Incorrect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37"/>
  <p:tag name="FONTSIZE" val="32"/>
  <p:tag name="BULLETTYPE" val="ppBulletArabicPeriod"/>
  <p:tag name="ANSWERTEXT" val="Product differentiation increases the variety of products available&#10;The benefits associated with a product exceed those that the buyers receive&#10;A firm does not pay all of the costs of producing a good&#10;Firms earn positive economic profits"/>
  <p:tag name="OLDNUMANSWERS" val="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59D7855427E848BA8597AB56B0989843"/>
  <p:tag name="SLIDEID" val="59D7855427E848BA8597AB56B0989843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2. Which is the BEST example of an activity with a positive externality?"/>
  <p:tag name="TOTALRESPONSES" val="24"/>
  <p:tag name="RESPONSECOUNT" val="24"/>
  <p:tag name="SLICED" val="False"/>
  <p:tag name="RESPONSES" val="3;3;3;4;1;-;3;-;1;3;4;3;3;1;3;3;1;-;3;3;3;3;2;-;3;3;3;3;-;"/>
  <p:tag name="CHARTSTRINGSTD" val="4 1 17 2"/>
  <p:tag name="CHARTSTRINGREV" val="2 17 1 4"/>
  <p:tag name="CHARTSTRINGSTDPER" val="0.166666666666667 0.0416666666666667 0.708333333333333 0.0833333333333333"/>
  <p:tag name="CHARTSTRINGREVPER" val="0.0833333333333333 0.708333333333333 0.0416666666666667 0.166666666666667"/>
  <p:tag name="RESPONSESGATHERED" val="False"/>
  <p:tag name="ANONYMOUSTEMP" val="False"/>
  <p:tag name="ANSWERSALIAS" val="Smoking in a restaurant|smicln|Eating a hamburger|smicln|Planting a flower garden along a street|smicln|Selling a candy bar"/>
  <p:tag name="CORRECTPOINTVALUE" val="0"/>
  <p:tag name="VALUES" val="No Value|smicln|No Value|smicln|No Value|smicln|No Valu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2"/>
  <p:tag name="FONTSIZE" val="32"/>
  <p:tag name="BULLETTYPE" val="ppBulletArabicPeriod"/>
  <p:tag name="ANSWERTEXT" val="Smoking in a restaurant&#10;Eating a hamburger&#10;Planting a flower garden along a street&#10;Selling a candy bar"/>
  <p:tag name="OLDNUMANSWERS" val="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D7855427E848BA8597AB56B098984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2. Which is the BEST example of an activity with a positive externality?"/>
  <p:tag name="SLIDEORDER" val="2"/>
  <p:tag name="SLIDEGUID" val="BF5720D79A8A4B7DABBF3387FCD6FF62"/>
  <p:tag name="TOTALRESPONSES" val="28"/>
  <p:tag name="RESPONSECOUNT" val="28"/>
  <p:tag name="SLICED" val="False"/>
  <p:tag name="RESPONSES" val="3;3;3;3;3;3;3;3;-;3;3;3;3;3;3;3;3;3;3;3;3;3;3;3;3;3;3;3;3;"/>
  <p:tag name="CHARTSTRINGSTD" val="0 0 28 0"/>
  <p:tag name="CHARTSTRINGREV" val="0 28 0 0"/>
  <p:tag name="CHARTSTRINGSTDPER" val="0 0 1 0"/>
  <p:tag name="CHARTSTRINGREVPER" val="0 1 0 0"/>
  <p:tag name="RESPONSESGATHERED" val="False"/>
  <p:tag name="ANONYMOUSTEMP" val="False"/>
  <p:tag name="ANSWERSALIAS" val="Smoking in a restaurant|smicln|Eating a hamburger|smicln|Planting a flower garden along a street|smicln|Selling a candy bar"/>
  <p:tag name="CORRECTPOINTVALUE" val="1"/>
  <p:tag name="VALUES" val="Incorrect|smicln|Incorrect|smicln|Correct|smicln|Incorrect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2"/>
  <p:tag name="FONTSIZE" val="32"/>
  <p:tag name="BULLETTYPE" val="ppBulletArabicPeriod"/>
  <p:tag name="ANSWERTEXT" val="Smoking in a restaurant&#10;Eating a hamburger&#10;Planting a flower garden along a street&#10;Selling a candy bar"/>
  <p:tag name="OLDNUMANSWERS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AA1E3F8EDF7E4BD0A01C91DE8D9840C2"/>
  <p:tag name="SLIDEID" val="AA1E3F8EDF7E4BD0A01C91DE8D9840C2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Succeeds, because it is producing the socially optimal (alloc. eff.) output|smicln|Fails, because it overproduces the good|smicln|Succeeds, because it overproduces the good|smicln|Fails, because it underproduces the good"/>
  <p:tag name="TOTALRESPONSES" val="28"/>
  <p:tag name="RESPONSECOUNT" val="28"/>
  <p:tag name="SLICED" val="False"/>
  <p:tag name="RESPONSES" val="4;4;2;4;4;2;4;-;1;4;4;4;2;1;2;4;1;1;2;1;4;4;4;1;4;2;4;2;4;"/>
  <p:tag name="CHARTSTRINGSTD" val="6 7 0 15"/>
  <p:tag name="CHARTSTRINGREV" val="15 0 7 6"/>
  <p:tag name="CHARTSTRINGSTDPER" val="0.214285714285714 0.25 0 0.535714285714286"/>
  <p:tag name="CHARTSTRINGREVPER" val="0.535714285714286 0 0.25 0.214285714285714"/>
  <p:tag name="RESPONSESGATHERED" val="False"/>
  <p:tag name="ANONYMOUSTEMP" val="False"/>
  <p:tag name="CORRECTPOINTVALUE" val="0"/>
  <p:tag name="QUESTIONALIAS" val="3. When positive externalities are in a market for a good, the market: (YP 80)"/>
  <p:tag name="VALUES" val="No Value|smicln|No Value|smicln|No Value|smicln|No Valu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99"/>
  <p:tag name="FONTSIZE" val="32"/>
  <p:tag name="BULLETTYPE" val="ppBulletArabicPeriod"/>
  <p:tag name="ANSWERTEXT" val="Succeeds, because it is producing the socially optimal (alloc. eff.) output&#10;Fails, because it overproduces the good&#10;Succeeds, because it overproduces the good&#10;Fails, because it underproduces the good"/>
  <p:tag name="OLDNUMANSWERS" val="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2"/>
  <p:tag name="SLIDEGUID" val="5C25F7154D264157B93EEC893C4EC772"/>
  <p:tag name="TOTALRESPONSES" val="28"/>
  <p:tag name="RESPONSECOUNT" val="28"/>
  <p:tag name="SLICED" val="False"/>
  <p:tag name="RESPONSES" val="4;4;4;4;4;2;4;4;4;4;4;4;2;4;4;4;4;4;4;4;4;4;4;1;-;2;4;4;4;"/>
  <p:tag name="CHARTSTRINGSTD" val="1 3 0 24"/>
  <p:tag name="CHARTSTRINGREV" val="24 0 3 1"/>
  <p:tag name="CHARTSTRINGSTDPER" val="0.0357142857142857 0.107142857142857 0 0.857142857142857"/>
  <p:tag name="CHARTSTRINGREVPER" val="0.857142857142857 0 0.107142857142857 0.0357142857142857"/>
  <p:tag name="RESPONSESGATHERED" val="False"/>
  <p:tag name="ANONYMOUSTEMP" val="False"/>
  <p:tag name="QUESTIONALIAS" val="3. When positive externalities are in a market for a good, the market"/>
  <p:tag name="ANSWERSALIAS" val="Succeeds, because it is producing the socially optimal (alloc. eff.) output|smicln|Fails, because it overproduces the good|smicln|Succeeds, because it overproduces the good|smicln|Fails, because it underproduces the good"/>
  <p:tag name="CORRECTPOINTVALUE" val="1"/>
  <p:tag name="VALUES" val="Incorrect|smicln|Incorrect|smicln|Incorrect|smicln|Correct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99"/>
  <p:tag name="FONTSIZE" val="32"/>
  <p:tag name="BULLETTYPE" val="ppBulletArabicPeriod"/>
  <p:tag name="ANSWERTEXT" val="Succeeds, because it is producing the socially optimal (alloc. eff.) output&#10;Fails, because it overproduces the good&#10;Succeeds, because it overproduces the good&#10;Fails, because it underproduces the good"/>
  <p:tag name="OLDNUMANSWERS" val="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519BFF3EE7814C40A75E652EE23FC473"/>
  <p:tag name="SLIDEID" val="519BFF3EE7814C40A75E652EE23FC473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21"/>
  <p:tag name="RESPONSECOUNT" val="21"/>
  <p:tag name="SLICED" val="False"/>
  <p:tag name="RESPONSES" val="-;-;2;2;2;2;4;4;4;4;4;-;1;4;4;-;-;1;-;2;1;4;3;-;2;1;4;3;-;"/>
  <p:tag name="CHARTSTRINGSTD" val="4 6 2 9"/>
  <p:tag name="CHARTSTRINGREV" val="9 2 6 4"/>
  <p:tag name="CHARTSTRINGSTDPER" val="0.19047619047619 0.285714285714286 0.0952380952380952 0.428571428571429"/>
  <p:tag name="CHARTSTRINGREVPER" val="0.428571428571429 0.0952380952380952 0.285714285714286 0.19047619047619"/>
  <p:tag name="RESPONSESGATHERED" val="False"/>
  <p:tag name="ANONYMOUSTEMP" val="False"/>
  <p:tag name="QUESTIONALIAS" val="4. Which of the following would be done to correct for (internalize) a positive externality? "/>
  <p:tag name="ANSWERSALIAS" val="Government regulations on production|smicln|Excise tax|smicln|Privatization|smicln|Subsidy"/>
  <p:tag name="CORRECTPOINTVALUE" val="0"/>
  <p:tag name="VALUES" val="No Value|smicln|No Value|smicln|No Value|smicln|No Valu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9"/>
  <p:tag name="FONTSIZE" val="32"/>
  <p:tag name="BULLETTYPE" val="ppBulletArabicPeriod"/>
  <p:tag name="ANSWERTEXT" val="Government regulations on production&#10;Excise tax&#10;Privatization&#10;Subsidy"/>
  <p:tag name="OLDNUMANSWERS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19BFF3EE7814C40A75E652EE23FC47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2"/>
  <p:tag name="SLIDEGUID" val="A0E982BDEC0E4581842B9DF0C307DE67"/>
  <p:tag name="TOTALRESPONSES" val="28"/>
  <p:tag name="RESPONSECOUNT" val="28"/>
  <p:tag name="SLICED" val="False"/>
  <p:tag name="RESPONSES" val="4;4;4;4;4;4;4;4;-;4;4;4;4;4;4;4;3;3;3;2;2;4;4;2;2;4;4;4;4;"/>
  <p:tag name="CHARTSTRINGSTD" val="0 4 3 21"/>
  <p:tag name="CHARTSTRINGREV" val="21 3 4 0"/>
  <p:tag name="CHARTSTRINGSTDPER" val="0 0.142857142857143 0.107142857142857 0.75"/>
  <p:tag name="CHARTSTRINGREVPER" val="0.75 0.107142857142857 0.142857142857143 0"/>
  <p:tag name="RESPONSESGATHERED" val="False"/>
  <p:tag name="ANONYMOUSTEMP" val="False"/>
  <p:tag name="ANSWERSALIAS" val="Government regulations on production|smicln|Excise tax|smicln|Privatization|smicln|Subsidy"/>
  <p:tag name="CORRECTPOINTVALUE" val="1"/>
  <p:tag name="QUESTIONALIAS" val="4. Which of the following would be done to correct for (internalize) a positive externality?       YP 80 "/>
  <p:tag name="VALUES" val="Incorrect|smicln|Incorrect|smicln|Incorrect|smicln|Correct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9"/>
  <p:tag name="FONTSIZE" val="32"/>
  <p:tag name="BULLETTYPE" val="ppBulletArabicPeriod"/>
  <p:tag name="ANSWERTEXT" val="Government regulations on production&#10;Excise tax&#10;Privatization&#10;Subsidy"/>
  <p:tag name="OLDNUMANSWERS" val="4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387755D6CCD24FAA9E39AF86C2116800"/>
  <p:tag name="SLIDEID" val="387755D6CCD24FAA9E39AF86C2116800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Cost, crime|smicln|Benefit, crime|smicln|Cost, education|smicln|Benefit, education"/>
  <p:tag name="TOTALRESPONSES" val="1"/>
  <p:tag name="RESPONSECOUNT" val="1"/>
  <p:tag name="SLICED" val="False"/>
  <p:tag name="RESPONSES" val="-;-;-;-;-;-;-;-;-;-;-;-;-;-;-;-;-;-;-;-;4;-;-;-;-;-;-;-;-;"/>
  <p:tag name="CHARTSTRINGSTD" val="0 0 0 1"/>
  <p:tag name="CHARTSTRINGREV" val="1 0 0 0"/>
  <p:tag name="CHARTSTRINGSTDPER" val="0 0 0 1"/>
  <p:tag name="CHARTSTRINGREVPER" val="1 0 0 0"/>
  <p:tag name="RESPONSESGATHERED" val="False"/>
  <p:tag name="ANONYMOUSTEMP" val="False"/>
  <p:tag name="CORRECTPOINTVALUE" val="0"/>
  <p:tag name="QUESTIONALIAS" val="5. Government subsidies of day care can be explained by government’s attempt to internalize a ______ associated with ________."/>
  <p:tag name="VALUES" val="No Value|smicln|No Value|smicln|No Value|smicln|No Valu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1"/>
  <p:tag name="FONTSIZE" val="32"/>
  <p:tag name="BULLETTYPE" val="ppBulletArabicPeriod"/>
  <p:tag name="ANSWERTEXT" val="Cost, crime&#10;Benefit, crime&#10;Cost, education&#10;Benefit, education"/>
  <p:tag name="OLDNUMANSWERS" val="4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387755D6CCD24FAA9E39AF86C2116800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Cost, crime|smicln|Benefit, crime|smicln|Cost, education|smicln|Benefit, education"/>
  <p:tag name="SLIDEORDER" val="2"/>
  <p:tag name="SLIDEGUID" val="BE28405148AB4169A02FE29454958AD1"/>
  <p:tag name="TOTALRESPONSES" val="29"/>
  <p:tag name="RESPONSECOUNT" val="29"/>
  <p:tag name="SLICED" val="False"/>
  <p:tag name="RESPONSES" val="4;4;4;4;4;3;3;4;3;4;4;3;3;3;4;3;3;3;3;3;3;4;4;3;3;3;4;4;4;"/>
  <p:tag name="CHARTSTRINGSTD" val="0 0 15 14"/>
  <p:tag name="CHARTSTRINGREV" val="14 15 0 0"/>
  <p:tag name="CHARTSTRINGSTDPER" val="0 0 0.517241379310345 0.482758620689655"/>
  <p:tag name="CHARTSTRINGREVPER" val="0.482758620689655 0.517241379310345 0 0"/>
  <p:tag name="RESPONSESGATHERED" val="False"/>
  <p:tag name="ANONYMOUSTEMP" val="False"/>
  <p:tag name="CORRECTPOINTVALUE" val="1"/>
  <p:tag name="QUESTIONALIAS" val="5. Government subsidies of day care can be explained by government’s attempt to internalize a ______ associated with ________."/>
  <p:tag name="VALUES" val="Incorrect|smicln|Incorrect|smicln|Incorrect|smicln|Correct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1"/>
  <p:tag name="FONTSIZE" val="32"/>
  <p:tag name="BULLETTYPE" val="ppBulletArabicPeriod"/>
  <p:tag name="ANSWERTEXT" val="Cost, crime&#10;Benefit, crime&#10;Cost, education&#10;Benefit, education"/>
  <p:tag name="OLDNUMANSWERS" val="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13A7EEA095B24F5B94666BBB3ABBAC6A"/>
  <p:tag name="SLIDEID" val="13A7EEA095B24F5B94666BBB3ABBAC6A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6. A public good:"/>
  <p:tag name="ANSWERSALIAS" val="Is a rival, exclusive good|smicln|Is a non-rival, exclusive good|smicln|Is a non-rival, non-exclusive good|smicln|Does not have the free rider problem"/>
  <p:tag name="TOTALRESPONSES" val="19"/>
  <p:tag name="RESPONSECOUNT" val="19"/>
  <p:tag name="SLICED" val="False"/>
  <p:tag name="RESPONSES" val="-;3;2;1;-;-;1;-;-;3;3;-;3;-;3;3;-;1;3;3;3;3;3;-;3;-;3;3;3;"/>
  <p:tag name="CHARTSTRINGSTD" val="3 1 15 0"/>
  <p:tag name="CHARTSTRINGREV" val="0 15 1 3"/>
  <p:tag name="CHARTSTRINGSTDPER" val="0.157894736842105 0.0526315789473684 0.789473684210526 0"/>
  <p:tag name="CHARTSTRINGREVPER" val="0 0.789473684210526 0.0526315789473684 0.157894736842105"/>
  <p:tag name="RESPONSESGATHERED" val="False"/>
  <p:tag name="ANONYMOUSTEMP" val="False"/>
  <p:tag name="CORRECTPOINTVALUE" val="0"/>
  <p:tag name="VALUES" val="No Value|smicln|No Value|smicln|No Value|smicln|No Valu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29"/>
  <p:tag name="FONTSIZE" val="32"/>
  <p:tag name="BULLETTYPE" val="ppBulletArabicPeriod"/>
  <p:tag name="ANSWERTEXT" val="Is a rival, exclusive good&#10;Is a non-rival, exclusive good&#10;Is a non-rival, non-exclusive good&#10;Does not have the free rider problem"/>
  <p:tag name="OLDNUMANSWERS" val="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13A7EEA095B24F5B94666BBB3ABBAC6A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6. A public good:"/>
  <p:tag name="ANSWERSALIAS" val="Is a rival, exclusive good|smicln|Is a non-rival, exclusive good|smicln|Is a non-rival, non-exclusive good|smicln|Does not have the free rider problem"/>
  <p:tag name="SLIDEORDER" val="2"/>
  <p:tag name="SLIDEGUID" val="543DFB995FDB4DFA947F49C7E0096019"/>
  <p:tag name="TOTALRESPONSES" val="26"/>
  <p:tag name="RESPONSECOUNT" val="26"/>
  <p:tag name="SLICED" val="False"/>
  <p:tag name="RESPONSES" val="3;3;3;3;3;3;3;3;3;3;3;3;-;3;3;3;3;1;3;-;3;3;3;3;-;3;3;3;3;"/>
  <p:tag name="CHARTSTRINGSTD" val="1 0 25 0"/>
  <p:tag name="CHARTSTRINGREV" val="0 25 0 1"/>
  <p:tag name="CHARTSTRINGSTDPER" val="0.0384615384615385 0 0.961538461538462 0"/>
  <p:tag name="CHARTSTRINGREVPER" val="0 0.961538461538462 0 0.0384615384615385"/>
  <p:tag name="RESPONSESGATHERED" val="False"/>
  <p:tag name="ANONYMOUSTEMP" val="False"/>
  <p:tag name="CORRECTPOINTVALUE" val="1"/>
  <p:tag name="VALUES" val="Incorrect|smicln|Incorrect|smicln|Correct|smicln|Incorrect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29"/>
  <p:tag name="FONTSIZE" val="32"/>
  <p:tag name="BULLETTYPE" val="ppBulletArabicPeriod"/>
  <p:tag name="ANSWERTEXT" val="Is a rival, exclusive good&#10;Is a non-rival, exclusive good&#10;Is a non-rival, non-exclusive good&#10;Does not have the free rider problem"/>
  <p:tag name="OLDNUMANSWERS" val="4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13C7D09B03074090A6E4548D54FC3BD3"/>
  <p:tag name="SLIDEID" val="13C7D09B03074090A6E4548D54FC3BD3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7. Which of the following is the best example of a public good?"/>
  <p:tag name="ANSWERSALIAS" val="A hamburger|smicln|A music download|smicln|A public park|smicln|Light from a streetlight"/>
  <p:tag name="RESPONSECOUNT" val="11"/>
  <p:tag name="SLICED" val="False"/>
  <p:tag name="RESPONSES" val="-;4;3;3;-;-;3;4;-;3;-;-;1;-;-;-;-;3;-;3;3;-;3;"/>
  <p:tag name="CHARTSTRINGSTD" val="1 0 8 2"/>
  <p:tag name="CHARTSTRINGREV" val="2 8 0 1"/>
  <p:tag name="CHARTSTRINGSTDPER" val="0.0909090909090909 0 0.727272727272727 0.181818181818182"/>
  <p:tag name="CHARTSTRINGREVPER" val="0.181818181818182 0.727272727272727 0 0.0909090909090909"/>
  <p:tag name="TOTALRESPONSES" val="0"/>
  <p:tag name="RESPONSESGATHERED" val="False"/>
  <p:tag name="ANONYMOUSTEMP" val="False"/>
  <p:tag name="CORRECTPOINTVALUE" val="0"/>
  <p:tag name="VALUES" val="No Value|smicln|No Value|smicln|No Value|smicln|No Valu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7"/>
  <p:tag name="FONTSIZE" val="32"/>
  <p:tag name="BULLETTYPE" val="ppBulletArabicPeriod"/>
  <p:tag name="ANSWERTEXT" val="A hamburger&#10;A music download&#10;A public park&#10;Light from a streetlight"/>
  <p:tag name="OLDNUMANSWERS" val="4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13C7D09B03074090A6E4548D54FC3BD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7. Which of the following is the best example of a public good?"/>
  <p:tag name="ANSWERSALIAS" val="A hamburger|smicln|A music download|smicln|A public park|smicln|Light from a streetlight"/>
  <p:tag name="SLIDEORDER" val="2"/>
  <p:tag name="SLIDEGUID" val="5D5A45E6B1B944998D7478605D6A4ED4"/>
  <p:tag name="TOTALRESPONSES" val="29"/>
  <p:tag name="RESPONSECOUNT" val="29"/>
  <p:tag name="SLICED" val="False"/>
  <p:tag name="RESPONSES" val="3;3;3;3;3;4;3;3;3;3;3;3;4;3;3;3;3;4;3;4;4;4;4;4;4;4;3;4;4;"/>
  <p:tag name="CHARTSTRINGSTD" val="0 0 17 12"/>
  <p:tag name="CHARTSTRINGREV" val="12 17 0 0"/>
  <p:tag name="CHARTSTRINGSTDPER" val="0 0 0.586206896551724 0.413793103448276"/>
  <p:tag name="CHARTSTRINGREVPER" val="0.413793103448276 0.586206896551724 0 0"/>
  <p:tag name="RESPONSESGATHERED" val="False"/>
  <p:tag name="ANONYMOUSTEMP" val="False"/>
  <p:tag name="CORRECTPOINTVALUE" val="1"/>
  <p:tag name="VALUES" val="Incorrect|smicln|Incorrect|smicln|Incorrect|smicln|Correct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7"/>
  <p:tag name="FONTSIZE" val="32"/>
  <p:tag name="BULLETTYPE" val="ppBulletArabicPeriod"/>
  <p:tag name="ANSWERTEXT" val="A hamburger&#10;A music download&#10;A public park&#10;Light from a streetlight"/>
  <p:tag name="OLDNUMANSWERS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B854C85F964F4DBBB1CA015ACCA0E2C5"/>
  <p:tag name="SLIDEID" val="B854C85F964F4DBBB1CA015ACCA0E2C5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RESPONSECOUNT" val="12"/>
  <p:tag name="SLICED" val="False"/>
  <p:tag name="RESPONSES" val="-;-;-;3;1;-;-;-;-;-;3;-;-;-;-;3;-;-;3;3;-;1;-;3;-;3;-;-;3;3;3;"/>
  <p:tag name="CHARTSTRINGSTD" val="2 0 10 0"/>
  <p:tag name="CHARTSTRINGREV" val="0 10 0 2"/>
  <p:tag name="CHARTSTRINGSTDPER" val="0.166666666666667 0 0.833333333333333 0"/>
  <p:tag name="CHARTSTRINGREVPER" val="0 0.833333333333333 0 0.166666666666667"/>
  <p:tag name="TOTALRESPONSES" val="0"/>
  <p:tag name="RESPONSESGATHERED" val="False"/>
  <p:tag name="ANONYMOUSTEMP" val="False"/>
  <p:tag name="ANSWERSALIAS" val="Exclusive|smicln|Non-exclusive|smicln|Rival|smicln|Non-rival"/>
  <p:tag name="CORRECTPOINTVALUE" val="0"/>
  <p:tag name="QUESTIONALIAS" val="8. If the consumption of a good by one person reduces the amount of the good that can be consumed by other, the good is:"/>
  <p:tag name="VALUES" val="No Value|smicln|No Value|smicln|No Value|smicln|No Valu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9"/>
  <p:tag name="FONTSIZE" val="32"/>
  <p:tag name="BULLETTYPE" val="ppBulletArabicPeriod"/>
  <p:tag name="ANSWERTEXT" val="Exclusive&#10;Non-exclusive&#10;Rival&#10;Non-rival"/>
  <p:tag name="OLDNUMANSWERS" val="4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854C85F964F4DBBB1CA015ACCA0E2C5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8. If the consumption of a good by one person reduces the amount of the good that can be consumed by other, the goods is:"/>
  <p:tag name="SLIDEORDER" val="2"/>
  <p:tag name="SLIDEGUID" val="C45D2CA56C4845FD9E3D80D7EBCF70E1"/>
  <p:tag name="TOTALRESPONSES" val="29"/>
  <p:tag name="RESPONSECOUNT" val="29"/>
  <p:tag name="SLICED" val="False"/>
  <p:tag name="RESPONSES" val="3;3;3;3;3;3;3;3;3;3;3;3;3;3;3;3;1;1;3;3;3;3;3;3;3;3;3;3;3;"/>
  <p:tag name="CHARTSTRINGSTD" val="2 0 27 0"/>
  <p:tag name="CHARTSTRINGREV" val="0 27 0 2"/>
  <p:tag name="CHARTSTRINGSTDPER" val="0.0689655172413793 0 0.931034482758621 0"/>
  <p:tag name="CHARTSTRINGREVPER" val="0 0.931034482758621 0 0.0689655172413793"/>
  <p:tag name="RESPONSESGATHERED" val="False"/>
  <p:tag name="ANONYMOUSTEMP" val="False"/>
  <p:tag name="ANSWERSALIAS" val="Exclusive|smicln|Non-exclusive|smicln|Rival|smicln|Non-rival"/>
  <p:tag name="CORRECTPOINTVALUE" val="1"/>
  <p:tag name="VALUES" val="Incorrect|smicln|Incorrect|smicln|Correct|smicln|Incorrect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9"/>
  <p:tag name="FONTSIZE" val="32"/>
  <p:tag name="BULLETTYPE" val="ppBulletArabicPeriod"/>
  <p:tag name="ANSWERTEXT" val="Exclusive&#10;Non-exclusive&#10;Rival&#10;Non-rival"/>
  <p:tag name="OLDNUMANSWERS" val="4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6A7006873F4348BDAC2B6FD9D0C4C801"/>
  <p:tag name="SLIDEID" val="6A7006873F4348BDAC2B6FD9D0C4C801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RESPONSECOUNT" val="3"/>
  <p:tag name="SLICED" val="False"/>
  <p:tag name="RESPONSES" val="-;-;-;2;-;-;-;-;-;2;-;-;-;-;-;-;-;-;-;-;-;-;-;2;-;-;-;-;-;-;-;"/>
  <p:tag name="CHARTSTRINGSTD" val="0 3 0 0"/>
  <p:tag name="CHARTSTRINGREV" val="0 0 3 0"/>
  <p:tag name="CHARTSTRINGSTDPER" val="0 1 0 0"/>
  <p:tag name="CHARTSTRINGREVPER" val="0 0 1 0"/>
  <p:tag name="TOTALRESPONSES" val="0"/>
  <p:tag name="RESPONSESGATHERED" val="False"/>
  <p:tag name="ANONYMOUSTEMP" val="False"/>
  <p:tag name="CORRECTPOINTVALUE" val="0"/>
  <p:tag name="QUESTIONALIAS" val="9. The market failure associated with public goods is that:                     YP 81"/>
  <p:tag name="ANSWERSALIAS" val="Too many will be produced without the government|smicln|None will be produced without the government|smicln|The government cannot produce them|smicln|Private businesses make very high profits producing them"/>
  <p:tag name="VALUES" val="No Value|smicln|No Value|smicln|No Value|smicln|No Valu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84"/>
  <p:tag name="FONTSIZE" val="32"/>
  <p:tag name="BULLETTYPE" val="ppBulletArabicPeriod"/>
  <p:tag name="ANSWERTEXT" val="Too many will be produced without the government&#10;Too few will be produced without the government&#10;The government cannot produce them&#10;Private businesses are prevented from producing them"/>
  <p:tag name="OLDNUMANSWERS" val="4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A7006873F4348BDAC2B6FD9D0C4C80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9. The market failure associated with public goods is that:"/>
  <p:tag name="SLIDEORDER" val="2"/>
  <p:tag name="SLIDEGUID" val="270F6BCD9B57442D83869F4829BA47AF"/>
  <p:tag name="TOTALRESPONSES" val="27"/>
  <p:tag name="RESPONSECOUNT" val="27"/>
  <p:tag name="SLICED" val="False"/>
  <p:tag name="RESPONSES" val="2;2;2;2;2;-;1;2;1;2;2;1;-;1;2;1;2;2;2;2;1;2;2;2;1;1;2;2;2;"/>
  <p:tag name="CHARTSTRINGSTD" val="8 19 0 0"/>
  <p:tag name="CHARTSTRINGREV" val="0 0 19 8"/>
  <p:tag name="CHARTSTRINGSTDPER" val="0.296296296296296 0.703703703703704 0 0"/>
  <p:tag name="CHARTSTRINGREVPER" val="0 0 0.703703703703704 0.296296296296296"/>
  <p:tag name="RESPONSESGATHERED" val="False"/>
  <p:tag name="ANONYMOUSTEMP" val="False"/>
  <p:tag name="ANSWERSALIAS" val="Too many will be produced without the government|smicln|None will be produced without the government|smicln|The government cannot produce them|smicln|Private businesses make very high profits producing them"/>
  <p:tag name="CORRECTPOINTVALUE" val="1"/>
  <p:tag name="VALUES" val="Incorrect|smicln|Correct|smicln|Incorrect|smicln|Incorrect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85"/>
  <p:tag name="FONTSIZE" val="32"/>
  <p:tag name="BULLETTYPE" val="ppBulletArabicPeriod"/>
  <p:tag name="ANSWERTEXT" val="Too many will be produced without the government&#10;None will be produced without the government&#10;The government cannot produce them&#10;Private businesses make very high profits producing them"/>
  <p:tag name="OLDNUMANSWERS" val="4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BBB0B258BC084DF6840BFFC528DD784C"/>
  <p:tag name="SLIDEID" val="BBB0B258BC084DF6840BFFC528DD784C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0. The role of government concerning public goods is to:"/>
  <p:tag name="ANSWERSALIAS" val="Tax the product|smicln|Regulate the product|smicln|Produce the product|smicln|Apply the Coase theorem"/>
  <p:tag name="RESPONSECOUNT" val="19"/>
  <p:tag name="SLICED" val="False"/>
  <p:tag name="RESPONSES" val="3;4;3;2;3;3;3;3;3;2;1;2;1;3;3;3;3;3;4;"/>
  <p:tag name="CHARTSTRINGSTD" val="2 3 12 2"/>
  <p:tag name="CHARTSTRINGREV" val="2 12 3 2"/>
  <p:tag name="CHARTSTRINGSTDPER" val="0.105263157894737 0.157894736842105 0.631578947368421 0.105263157894737"/>
  <p:tag name="CHARTSTRINGREVPER" val="0.105263157894737 0.631578947368421 0.157894736842105 0.105263157894737"/>
  <p:tag name="TOTALRESPONSES" val="0"/>
  <p:tag name="RESPONSESGATHERED" val="False"/>
  <p:tag name="ANONYMOUSTEMP" val="False"/>
  <p:tag name="CORRECTPOINTVALUE" val="0"/>
  <p:tag name="VALUES" val="Incorrect|smicln|Incorrect|smicln|Correct|smicln|Incorrect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0"/>
  <p:tag name="FONTSIZE" val="32"/>
  <p:tag name="BULLETTYPE" val="ppBulletArabicPeriod"/>
  <p:tag name="ANSWERTEXT" val="Tax the product&#10;Regulate the product&#10;Produce the product&#10;Apply the Coase theorem"/>
  <p:tag name="OLDNUMANSWERS" val="4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BB0B258BC084DF6840BFFC528DD784C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0. The role of government concerning public goods is to:"/>
  <p:tag name="SLIDEORDER" val="2"/>
  <p:tag name="SLIDEGUID" val="ABCFC11EA1F74FF29D0BC2FEEA2D6F72"/>
  <p:tag name="TOTALRESPONSES" val="27"/>
  <p:tag name="RESPONSECOUNT" val="27"/>
  <p:tag name="SLICED" val="False"/>
  <p:tag name="RESPONSES" val="2;3;2;3;2;2;2;3;-;3;3;-;2;3;3;3;3;4;3;1;3;3;3;4;3;2;3;3;3;"/>
  <p:tag name="CHARTSTRINGSTD" val="1 7 17 2"/>
  <p:tag name="CHARTSTRINGREV" val="2 17 7 1"/>
  <p:tag name="CHARTSTRINGSTDPER" val="0.037037037037037 0.259259259259259 0.62962962962963 0.0740740740740741"/>
  <p:tag name="CHARTSTRINGREVPER" val="0.0740740740740741 0.62962962962963 0.259259259259259 0.037037037037037"/>
  <p:tag name="RESPONSESGATHERED" val="False"/>
  <p:tag name="ANONYMOUSTEMP" val="False"/>
  <p:tag name="ANSWERSALIAS" val="Tax the product|smicln|Regulate the product|smicln|Produce the product|smicln|Apply the Coase theorem"/>
  <p:tag name="CORRECTPOINTVALUE" val="1"/>
  <p:tag name="VALUES" val="Incorrect|smicln|Incorrect|smicln|Correct|smicln|Incorrect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0"/>
  <p:tag name="FONTSIZE" val="32"/>
  <p:tag name="BULLETTYPE" val="ppBulletArabicPeriod"/>
  <p:tag name="ANSWERTEXT" val="Tax the product&#10;Regulate the product&#10;Produce the product&#10;Apply the Coase theorem"/>
  <p:tag name="OLDNUMANSWERS" val="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BB0B258BC084DF6840BFFC528DD784C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19"/>
  <p:tag name="RESPONSECOUNT" val="19"/>
  <p:tag name="SLICED" val="False"/>
  <p:tag name="RESPONSES" val="3;4;3;2;3;3;3;3;3;2;1;2;1;3;3;3;3;3;4;"/>
  <p:tag name="CHARTSTRINGSTD" val="2 3 12 2"/>
  <p:tag name="CHARTSTRINGREV" val="2 12 3 2"/>
  <p:tag name="CHARTSTRINGSTDPER" val="0.105263157894737 0.157894736842105 0.631578947368421 0.105263157894737"/>
  <p:tag name="CHARTSTRINGREVPER" val="0.105263157894737 0.631578947368421 0.157894736842105 0.105263157894737"/>
  <p:tag name="RESPONSESGATHERED" val="False"/>
  <p:tag name="ANONYMOUSTEMP" val="False"/>
  <p:tag name="ANSWERSALIAS" val="yes|smicln|no"/>
  <p:tag name="QUESTIONALIAS" val="11. Are the following Public Goods? - public parks - public schools - public libraries"/>
  <p:tag name="SLIDEORDER" val="3"/>
  <p:tag name="SLIDEGUID" val="6A5879FE33C844CFBA0B3F942869E904"/>
  <p:tag name="CORRECTPOINTVALUE" val="0"/>
  <p:tag name="VALUES" val="No Value|smicln|No Valu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"/>
  <p:tag name="FONTSIZE" val="40"/>
  <p:tag name="BULLETTYPE" val="ppBulletArabicPeriod"/>
  <p:tag name="ANSWERTEXT" val="yes&#10;no"/>
  <p:tag name="OLDNUMANSWERS" val="2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BB0B258BC084DF6840BFFC528DD784C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19"/>
  <p:tag name="RESPONSECOUNT" val="19"/>
  <p:tag name="SLICED" val="False"/>
  <p:tag name="RESPONSES" val="3;4;3;2;3;3;3;3;3;2;1;2;1;3;3;3;3;3;4;"/>
  <p:tag name="CHARTSTRINGSTD" val="2 3 12 2"/>
  <p:tag name="CHARTSTRINGREV" val="2 12 3 2"/>
  <p:tag name="CHARTSTRINGSTDPER" val="0.105263157894737 0.157894736842105 0.631578947368421 0.105263157894737"/>
  <p:tag name="CHARTSTRINGREVPER" val="0.105263157894737 0.631578947368421 0.157894736842105 0.105263157894737"/>
  <p:tag name="RESPONSESGATHERED" val="False"/>
  <p:tag name="ANONYMOUSTEMP" val="False"/>
  <p:tag name="ANSWERSALIAS" val="yes|smicln|no"/>
  <p:tag name="QUESTIONALIAS" val="11. Are the following Public Goods? - public parks - public schools - public libraries"/>
  <p:tag name="SLIDEORDER" val="4"/>
  <p:tag name="SLIDEGUID" val="E86390A44C154F3CBDAFC9F6E628235C"/>
  <p:tag name="CORRECTPOINTVALUE" val="1"/>
  <p:tag name="VALUES" val="Incorrect|smicln|Correct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"/>
  <p:tag name="FONTSIZE" val="40"/>
  <p:tag name="BULLETTYPE" val="ppBulletArabicPeriod"/>
  <p:tag name="ANSWERTEXT" val="yes&#10;no"/>
  <p:tag name="OLDNUMANSWERS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BB0B258BC084DF6840BFFC528DD784C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19"/>
  <p:tag name="RESPONSECOUNT" val="19"/>
  <p:tag name="SLICED" val="False"/>
  <p:tag name="RESPONSES" val="3;4;3;2;3;3;3;3;3;2;1;2;1;3;3;3;3;3;4;"/>
  <p:tag name="CHARTSTRINGSTD" val="2 3 12 2"/>
  <p:tag name="CHARTSTRINGREV" val="2 12 3 2"/>
  <p:tag name="CHARTSTRINGSTDPER" val="0.105263157894737 0.157894736842105 0.631578947368421 0.105263157894737"/>
  <p:tag name="CHARTSTRINGREVPER" val="0.105263157894737 0.631578947368421 0.157894736842105 0.105263157894737"/>
  <p:tag name="RESPONSESGATHERED" val="False"/>
  <p:tag name="ANONYMOUSTEMP" val="False"/>
  <p:tag name="ANSWERSALIAS" val="Nonrival|smicln|Spillover Benefits|smicln|Common Access Resources|smicln|Private goods"/>
  <p:tag name="SLIDEORDER" val="3"/>
  <p:tag name="SLIDEGUID" val="1586D18EBEF24B6CA6D00CE282DA0342"/>
  <p:tag name="CORRECTPOINTVALUE" val="0"/>
  <p:tag name="QUESTIONALIAS" val="12. Which of the following is associated with the Tragedy of the commons?"/>
  <p:tag name="VALUES" val="No Value|smicln|No Value|smicln|No Value|smicln|No Valu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5"/>
  <p:tag name="FONTSIZE" val="36"/>
  <p:tag name="BULLETTYPE" val="ppBulletArabicPeriod"/>
  <p:tag name="ANSWERTEXT" val="Nonrival&#10;Spillover Benefits&#10;Common Access Resources&#10;Private goods"/>
  <p:tag name="OLDNUMANSWERS" val="4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BB0B258BC084DF6840BFFC528DD784C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19"/>
  <p:tag name="RESPONSECOUNT" val="19"/>
  <p:tag name="SLICED" val="False"/>
  <p:tag name="RESPONSES" val="3;4;3;2;3;3;3;3;3;2;1;2;1;3;3;3;3;3;4;"/>
  <p:tag name="CHARTSTRINGSTD" val="2 3 12 2"/>
  <p:tag name="CHARTSTRINGREV" val="2 12 3 2"/>
  <p:tag name="CHARTSTRINGSTDPER" val="0.105263157894737 0.157894736842105 0.631578947368421 0.105263157894737"/>
  <p:tag name="CHARTSTRINGREVPER" val="0.105263157894737 0.631578947368421 0.157894736842105 0.105263157894737"/>
  <p:tag name="RESPONSESGATHERED" val="False"/>
  <p:tag name="ANONYMOUSTEMP" val="False"/>
  <p:tag name="ANSWERSALIAS" val="Nonrival|smicln|Spillover Benefits|smicln|Common Access Resources|smicln|Private goods"/>
  <p:tag name="SLIDEORDER" val="4"/>
  <p:tag name="SLIDEGUID" val="9BE5E4A36AE341C4BF6AC27D4035211F"/>
  <p:tag name="CORRECTPOINTVALUE" val="1"/>
  <p:tag name="VALUES" val="Incorrect|smicln|Incorrect|smicln|Correct|smicln|Incorrect"/>
  <p:tag name="QUESTIONALIAS" val="12. Which of the following is associated with the Tragedy of the commons? YP 82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5"/>
  <p:tag name="FONTSIZE" val="36"/>
  <p:tag name="BULLETTYPE" val="ppBulletArabicPeriod"/>
  <p:tag name="ANSWERTEXT" val="Nonrival&#10;Spillover Benefits&#10;Common Access Resources&#10;Private goods"/>
  <p:tag name="OLDNUMANSWERS" val="4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BB0B258BC084DF6840BFFC528DD784C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19"/>
  <p:tag name="RESPONSECOUNT" val="19"/>
  <p:tag name="SLICED" val="False"/>
  <p:tag name="RESPONSES" val="3;4;3;2;3;3;3;3;3;2;1;2;1;3;3;3;3;3;4;"/>
  <p:tag name="CHARTSTRINGSTD" val="2 3 12 2"/>
  <p:tag name="CHARTSTRINGREV" val="2 12 3 2"/>
  <p:tag name="CHARTSTRINGSTDPER" val="0.105263157894737 0.157894736842105 0.631578947368421 0.105263157894737"/>
  <p:tag name="CHARTSTRINGREVPER" val="0.105263157894737 0.631578947368421 0.157894736842105 0.105263157894737"/>
  <p:tag name="RESPONSESGATHERED" val="False"/>
  <p:tag name="ANONYMOUSTEMP" val="False"/>
  <p:tag name="QUESTIONALIAS" val="12. Which of the following is NOT an example of the Tragedy of the Commons?"/>
  <p:tag name="ANSWERSALIAS" val="Fishing the oceans|smicln|Common pastures|smicln|Atmosphere|smicln|Forests|smicln|Public Schools"/>
  <p:tag name="SLIDEORDER" val="4"/>
  <p:tag name="SLIDEGUID" val="3A10025118BA4276AAF62B8620A98B45"/>
  <p:tag name="CORRECTPOINTVALUE" val="0"/>
  <p:tag name="VALUES" val="No Value|smicln|No Value|smicln|No Value|smicln|No Value|smicln|No Valu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8"/>
  <p:tag name="FONTSIZE" val="36"/>
  <p:tag name="BULLETTYPE" val="ppBulletArabicPeriod"/>
  <p:tag name="ANSWERTEXT" val="Fishing the oceans&#10;Common pastures&#10;Atmosphere&#10;Forests&#10;Public Schools"/>
  <p:tag name="OLDNUMANSWERS" val="5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BB0B258BC084DF6840BFFC528DD784C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19"/>
  <p:tag name="RESPONSECOUNT" val="19"/>
  <p:tag name="SLICED" val="False"/>
  <p:tag name="RESPONSES" val="3;4;3;2;3;3;3;3;3;2;1;2;1;3;3;3;3;3;4;"/>
  <p:tag name="CHARTSTRINGSTD" val="2 3 12 2"/>
  <p:tag name="CHARTSTRINGREV" val="2 12 3 2"/>
  <p:tag name="CHARTSTRINGSTDPER" val="0.105263157894737 0.157894736842105 0.631578947368421 0.105263157894737"/>
  <p:tag name="CHARTSTRINGREVPER" val="0.105263157894737 0.631578947368421 0.157894736842105 0.105263157894737"/>
  <p:tag name="RESPONSESGATHERED" val="False"/>
  <p:tag name="ANONYMOUSTEMP" val="False"/>
  <p:tag name="QUESTIONALIAS" val="12. Which of the following is NOT an example of the Tragedy of the Commons?"/>
  <p:tag name="ANSWERSALIAS" val="Fishing the oceans|smicln|Common pastures|smicln|Atmosphere|smicln|Forests|smicln|Public Schools"/>
  <p:tag name="SLIDEORDER" val="5"/>
  <p:tag name="SLIDEGUID" val="73AE1F0CA8A04E70B5437ECF7CC18873"/>
  <p:tag name="CORRECTPOINTVALUE" val="1"/>
  <p:tag name="VALUES" val="Incorrect|smicln|Incorrect|smicln|Incorrect|smicln|Incorrect|smicln|Correct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8"/>
  <p:tag name="FONTSIZE" val="36"/>
  <p:tag name="BULLETTYPE" val="ppBulletArabicPeriod"/>
  <p:tag name="ANSWERTEXT" val="Fishing the oceans&#10;Common pastures&#10;Atmosphere&#10;Forests&#10;Public Schools"/>
  <p:tag name="OLDNUMANSWERS" val="5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BB0B258BC084DF6840BFFC528DD784C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19"/>
  <p:tag name="RESPONSECOUNT" val="19"/>
  <p:tag name="SLICED" val="False"/>
  <p:tag name="RESPONSES" val="3;4;3;2;3;3;3;3;3;2;1;2;1;3;3;3;3;3;4;"/>
  <p:tag name="CHARTSTRINGSTD" val="2 3 12 2"/>
  <p:tag name="CHARTSTRINGREV" val="2 12 3 2"/>
  <p:tag name="CHARTSTRINGSTDPER" val="0.105263157894737 0.157894736842105 0.631578947368421 0.105263157894737"/>
  <p:tag name="CHARTSTRINGREVPER" val="0.105263157894737 0.631578947368421 0.157894736842105 0.105263157894737"/>
  <p:tag name="RESPONSESGATHERED" val="False"/>
  <p:tag name="ANONYMOUSTEMP" val="False"/>
  <p:tag name="QUESTIONALIAS" val="13. Which of the following is NOT a role for government concerning the Tragedy of the Commons?"/>
  <p:tag name="ANSWERSALIAS" val="Assign property rights|smicln|Produce the product itself|smicln|Manage the property "/>
  <p:tag name="SLIDEORDER" val="5"/>
  <p:tag name="SLIDEGUID" val="860B5A1BBA6F4FE3B16263CBB4C70B6B"/>
  <p:tag name="CORRECTPOINTVALUE" val="0"/>
  <p:tag name="VALUES" val="No Value|smicln|No Value|smicln|No Value|smicln|Incorrect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0"/>
  <p:tag name="FONTSIZE" val="36"/>
  <p:tag name="BULLETTYPE" val="ppBulletArabicPeriod"/>
  <p:tag name="ANSWERTEXT" val="Assign property rights&#10;Produce the product itself&#10;Manage the property "/>
  <p:tag name="OLDNUMANSWERS" val="3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BB0B258BC084DF6840BFFC528DD784C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19"/>
  <p:tag name="RESPONSECOUNT" val="19"/>
  <p:tag name="SLICED" val="False"/>
  <p:tag name="RESPONSES" val="3;4;3;2;3;3;3;3;3;2;1;2;1;3;3;3;3;3;4;"/>
  <p:tag name="CHARTSTRINGSTD" val="2 3 12 2"/>
  <p:tag name="CHARTSTRINGREV" val="2 12 3 2"/>
  <p:tag name="CHARTSTRINGSTDPER" val="0.105263157894737 0.157894736842105 0.631578947368421 0.105263157894737"/>
  <p:tag name="CHARTSTRINGREVPER" val="0.105263157894737 0.631578947368421 0.157894736842105 0.105263157894737"/>
  <p:tag name="RESPONSESGATHERED" val="False"/>
  <p:tag name="ANONYMOUSTEMP" val="False"/>
  <p:tag name="VALUES" val="Incorrect|smicln|Correct|smicln|Incorrect|smicln|Incorrect"/>
  <p:tag name="QUESTIONALIAS" val="13. Which of the following is NOT a role for government concerning the Tragedy of the Commons?"/>
  <p:tag name="ANSWERSALIAS" val="Assign property rights|smicln|Produce the product itself|smicln|Manage the property "/>
  <p:tag name="SLIDEORDER" val="6"/>
  <p:tag name="SLIDEGUID" val="0B48B7CFFA13493BAE19C55EA3F84C78"/>
  <p:tag name="CORRECTPOINTVALUE" val="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0"/>
  <p:tag name="FONTSIZE" val="36"/>
  <p:tag name="BULLETTYPE" val="ppBulletArabicPeriod"/>
  <p:tag name="ANSWERTEXT" val="Assign property rights&#10;Produce the product itself&#10;Manage the property "/>
  <p:tag name="OLDNUMANSWERS" val="3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1302</TotalTime>
  <Words>1679</Words>
  <Application>Microsoft Office PowerPoint</Application>
  <PresentationFormat>On-screen Show (4:3)</PresentationFormat>
  <Paragraphs>250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5b – Positive Externalities, Public Goods, and Tragedy of the Commons</vt:lpstr>
      <vt:lpstr>5b – Market Failures - continued Positive Externalities, Public Goods, and Tragedy of the Commons</vt:lpstr>
      <vt:lpstr>5b – Market Failures - continued Positive Externalities, Public Goods, and Tragedy of the Commons</vt:lpstr>
      <vt:lpstr>5b – Market Failures - continued Positive Externalities, Public Goods, and Tragedy of the Commons</vt:lpstr>
      <vt:lpstr>5b – Market Failures  - continued Positive Externalities, Public Goods, and Tragedy of the Commons</vt:lpstr>
      <vt:lpstr>5b – Outcomes / Must Know  (1)</vt:lpstr>
      <vt:lpstr>5b Outcomes / Must Know (2)</vt:lpstr>
      <vt:lpstr>5b Outcomes / Must Know (3)</vt:lpstr>
      <vt:lpstr>PowerPoint Presentation</vt:lpstr>
      <vt:lpstr>1. A positive externality (external benefit or spillover benefit) occurs when: (YP 80)</vt:lpstr>
      <vt:lpstr>1. A positive externality (external benefit or spillover benefit) occurs when: (YP 80)</vt:lpstr>
      <vt:lpstr>2. Which is the BEST example of an activity with a positive externality? YP 80</vt:lpstr>
      <vt:lpstr>2. Which is the BEST example of an activity with a positive externality? YP 80</vt:lpstr>
      <vt:lpstr>Examples of Products with  Positive Externalities</vt:lpstr>
      <vt:lpstr>3. When positive externalities are in a market for a good, the market: (YP 80)</vt:lpstr>
      <vt:lpstr>3. When positive externalities are in a market for a good, the market: (YP 80)</vt:lpstr>
      <vt:lpstr>Effects of a Positive Externality YP 80</vt:lpstr>
      <vt:lpstr>4. Which of the following would be done to correct for (internalize) a positive externality?       YP 80 </vt:lpstr>
      <vt:lpstr>4. Which of the following would be done to correct for (internalize) a positive externality?       YP 80 </vt:lpstr>
      <vt:lpstr>How to Correct a Positive Externality: YP 80</vt:lpstr>
      <vt:lpstr>How to Correct for Positive Externalities</vt:lpstr>
      <vt:lpstr>5. Government subsidies of day care can be explained by government’s attempt to internalize a ______ associated with ________.</vt:lpstr>
      <vt:lpstr>5. Government subsidies of day care can be explained by government’s attempt to internalize a ______ associated with ________.</vt:lpstr>
      <vt:lpstr>6. A public good:                   YP 81</vt:lpstr>
      <vt:lpstr>6. A public good:                    YP 81</vt:lpstr>
      <vt:lpstr>7. Which of the following is the best example of a public good?       YP 81</vt:lpstr>
      <vt:lpstr>7. Which of the following is the best example of a public good?        YP 81</vt:lpstr>
      <vt:lpstr>Examples of Public Goods YP 81</vt:lpstr>
      <vt:lpstr>8. If the consumption of a good by one person reduces the amount of the good that can be consumed by others, the good is:</vt:lpstr>
      <vt:lpstr>8. If the consumption of a good by one person reduces the amount of the good that can be consumed by others, the good is:</vt:lpstr>
      <vt:lpstr>9. The market failure associated with public goods is that:                     YP 81</vt:lpstr>
      <vt:lpstr>9. The market failure associated with public goods is that:                    YP 81</vt:lpstr>
      <vt:lpstr>10. The role of government concerning public goods is to:  YP 81</vt:lpstr>
      <vt:lpstr>10. The role of government concerning public goods is to:                           YP 81</vt:lpstr>
      <vt:lpstr>11. Are the following Public Goods? - public parks - public schools - public libraries</vt:lpstr>
      <vt:lpstr>11. Are the following Public Goods? - public parks - public schools - public libraries</vt:lpstr>
      <vt:lpstr>Public parks, public libraries, and public schools are NOT non-rival, and they are NOT non-exclusive,  so they are NOT public goods.   Why does the gov’t have them?</vt:lpstr>
      <vt:lpstr>5b – Market Failures - continued Positive Externalities, Public Goods, and Tragedy of the Commons</vt:lpstr>
      <vt:lpstr>12. Which of the following is associated with the Tragedy of the commons? YP 82</vt:lpstr>
      <vt:lpstr>12. Which of the following is associated with the Tragedy of the commons? YP 82</vt:lpstr>
      <vt:lpstr>Tragedy of the Commons - YP 82</vt:lpstr>
      <vt:lpstr>13. Which of the following is NOT an example of the Tragedy of the Commons?                                    YP 82</vt:lpstr>
      <vt:lpstr>13. Which of the following is NOT an example of the Tragedy of the Commons?                                     YP 82</vt:lpstr>
      <vt:lpstr>14. Which of the following is NOT a role for government concerning the Tragedy of the Commons?                              YP 82</vt:lpstr>
      <vt:lpstr>14. Which of the following is NOT a role for government concerning the Tragedy of the Commons?                             YP 82</vt:lpstr>
    </vt:vector>
  </TitlesOfParts>
  <Company>Harper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harper</dc:creator>
  <cp:lastModifiedBy>Mark Healy</cp:lastModifiedBy>
  <cp:revision>125</cp:revision>
  <cp:lastPrinted>2013-03-21T13:47:13Z</cp:lastPrinted>
  <dcterms:created xsi:type="dcterms:W3CDTF">2013-02-04T18:55:14Z</dcterms:created>
  <dcterms:modified xsi:type="dcterms:W3CDTF">2020-02-19T14:48:35Z</dcterms:modified>
</cp:coreProperties>
</file>