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9"/>
  </p:handoutMasterIdLst>
  <p:sldIdLst>
    <p:sldId id="292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259" r:id="rId11"/>
    <p:sldId id="278" r:id="rId12"/>
    <p:sldId id="271" r:id="rId13"/>
    <p:sldId id="272" r:id="rId14"/>
    <p:sldId id="260" r:id="rId15"/>
    <p:sldId id="279" r:id="rId16"/>
    <p:sldId id="273" r:id="rId17"/>
    <p:sldId id="274" r:id="rId18"/>
    <p:sldId id="261" r:id="rId19"/>
    <p:sldId id="280" r:id="rId20"/>
    <p:sldId id="262" r:id="rId21"/>
    <p:sldId id="281" r:id="rId22"/>
    <p:sldId id="275" r:id="rId23"/>
    <p:sldId id="263" r:id="rId24"/>
    <p:sldId id="282" r:id="rId25"/>
    <p:sldId id="302" r:id="rId26"/>
    <p:sldId id="268" r:id="rId27"/>
    <p:sldId id="283" r:id="rId28"/>
    <p:sldId id="264" r:id="rId29"/>
    <p:sldId id="284" r:id="rId30"/>
    <p:sldId id="276" r:id="rId31"/>
    <p:sldId id="265" r:id="rId32"/>
    <p:sldId id="285" r:id="rId33"/>
    <p:sldId id="277" r:id="rId34"/>
    <p:sldId id="266" r:id="rId35"/>
    <p:sldId id="286" r:id="rId36"/>
    <p:sldId id="267" r:id="rId37"/>
    <p:sldId id="287" r:id="rId38"/>
  </p:sldIdLst>
  <p:sldSz cx="9144000" cy="6858000" type="screen4x3"/>
  <p:notesSz cx="9296400" cy="70104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70B03-86EF-4246-8AD9-07FE70731187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7AFB7-9075-4743-B5C8-09F02B8DC9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59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4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5" Type="http://schemas.openxmlformats.org/officeDocument/2006/relationships/image" Target="../media/image8.jpeg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image" Target="../media/image9.jpeg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r.org/templates/story/story.php?storyId=4858826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5" Type="http://schemas.openxmlformats.org/officeDocument/2006/relationships/hyperlink" Target="http://www.politico.com/story/2014/01/mexico-soda-tax-101645" TargetMode="External"/><Relationship Id="rId4" Type="http://schemas.openxmlformats.org/officeDocument/2006/relationships/hyperlink" Target="http://www.huffingtonpost.com/entry/cook-county-soda-tax_us_58250427e4b0c4b63b0c0fe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6720"/>
            <a:ext cx="7772400" cy="129268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5a – Price Controls and Negative Externalities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3217" y="27432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953000"/>
            <a:ext cx="616272" cy="5306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16791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03975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6303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1. An effective Price Floor will: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Induce firms to leave the industry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Result in a product surplus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Result in a product shortage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Clear the market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6303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1. An effective Price Floor will: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24045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Induce firms to leave the industry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Result in a product surplus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Result in a product shortage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Clear the market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836710"/>
          </a:xfrm>
        </p:spPr>
        <p:txBody>
          <a:bodyPr/>
          <a:lstStyle/>
          <a:p>
            <a:r>
              <a:rPr lang="en-US" b="1" dirty="0"/>
              <a:t>Effective Price Floor: $3.00</a:t>
            </a:r>
            <a:endParaRPr lang="en-US" b="1" dirty="0"/>
          </a:p>
        </p:txBody>
      </p:sp>
      <p:pic>
        <p:nvPicPr>
          <p:cNvPr id="26626" name="Picture 2" descr="pcflooryellow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838199"/>
            <a:ext cx="5410200" cy="5537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Price Floor</a:t>
            </a:r>
            <a:endParaRPr lang="en-US" b="1" dirty="0"/>
          </a:p>
        </p:txBody>
      </p:sp>
      <p:pic>
        <p:nvPicPr>
          <p:cNvPr id="27650" name="Picture 2" descr="C:\mcconnell19e\Microeconomics\Digital Image Library\Chap003\mcc11447_03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838200"/>
            <a:ext cx="5029200" cy="473765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228600"/>
            <a:ext cx="6934200" cy="1752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2. If a legal ceiling price is set above the equilibrium price:</a:t>
            </a:r>
            <a:r>
              <a:rPr lang="en-US" dirty="0" smtClean="0"/>
              <a:t> 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shortage of the product will occur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surplus of the product will occur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black market will evolve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the price or quantity of the product will be affected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83992" y="228600"/>
            <a:ext cx="6934200" cy="1752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2. If a legal ceiling price is set above the equilibrium price:</a:t>
            </a:r>
            <a:r>
              <a:rPr lang="en-US" dirty="0" smtClean="0">
                <a:solidFill>
                  <a:srgbClr val="0070C0"/>
                </a:solidFill>
              </a:rPr>
              <a:t> 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4281932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shortage of the product will occur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surplus of the product will occur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 black market will evolve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Neither the price or quantity of the product will be affected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14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Effective Price Ceiling: $2.00</a:t>
            </a:r>
            <a:endParaRPr lang="en-US" b="1" dirty="0"/>
          </a:p>
        </p:txBody>
      </p:sp>
      <p:pic>
        <p:nvPicPr>
          <p:cNvPr id="28674" name="Picture 2" descr="pceilingyellow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762000"/>
            <a:ext cx="5867400" cy="600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Price Ceiling</a:t>
            </a:r>
            <a:endParaRPr lang="en-US" b="1" dirty="0"/>
          </a:p>
        </p:txBody>
      </p:sp>
      <p:pic>
        <p:nvPicPr>
          <p:cNvPr id="29698" name="Picture 2" descr="C:\mcconnell19e\Microeconomics\Digital Image Library\Chap003\mcc11447_03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19200"/>
            <a:ext cx="5820833" cy="41910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4648200" cy="2971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3. Which area represents the consumer surplus when there is price ceiling at Pc ?</a:t>
            </a:r>
            <a:endParaRPr lang="en-US" b="1" dirty="0"/>
          </a:p>
        </p:txBody>
      </p:sp>
      <p:pic>
        <p:nvPicPr>
          <p:cNvPr id="5" name="Picture 4" descr="welkerpriceceiling12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8200" y="381000"/>
            <a:ext cx="5265351" cy="3962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657600"/>
            <a:ext cx="4572000" cy="2468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4648200" cy="2971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3. Which area represents the consumer surplus when there is price ceiling at Pc ?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welkerpriceceiling12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8200" y="381000"/>
            <a:ext cx="5265351" cy="39624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657600"/>
            <a:ext cx="4572000" cy="2468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8218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200" cy="1752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>REVIEW - </a:t>
            </a:r>
            <a:r>
              <a:rPr lang="en-US" b="1" dirty="0" smtClean="0"/>
              <a:t>Lesson 3c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err="1" smtClean="0"/>
              <a:t>Allocative</a:t>
            </a:r>
            <a:r>
              <a:rPr lang="en-US" b="1" u="sng" dirty="0" smtClean="0"/>
              <a:t> </a:t>
            </a:r>
            <a:r>
              <a:rPr lang="en-US" b="1" u="sng" dirty="0" smtClean="0"/>
              <a:t>Efficiency is achieved when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05000"/>
            <a:ext cx="9144000" cy="4267200"/>
          </a:xfrm>
        </p:spPr>
        <p:txBody>
          <a:bodyPr>
            <a:normAutofit/>
          </a:bodyPr>
          <a:lstStyle/>
          <a:p>
            <a:pPr algn="l"/>
            <a:r>
              <a:rPr lang="en-US" sz="900" dirty="0" smtClean="0">
                <a:solidFill>
                  <a:schemeClr val="tx1"/>
                </a:solidFill>
              </a:rPr>
              <a:t> 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MSB = MSC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Consumer + Producer Surplus is </a:t>
            </a:r>
            <a:r>
              <a:rPr lang="en-US" sz="3600" b="1" dirty="0" err="1" smtClean="0">
                <a:solidFill>
                  <a:schemeClr val="tx1"/>
                </a:solidFill>
              </a:rPr>
              <a:t>max’ed</a:t>
            </a:r>
            <a:endParaRPr lang="en-US" sz="3600" b="1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P = MC (lesson 8/9b)</a:t>
            </a:r>
          </a:p>
          <a:p>
            <a:pPr lvl="1" algn="l"/>
            <a:endParaRPr lang="en-US" sz="3600" dirty="0">
              <a:solidFill>
                <a:schemeClr val="tx1"/>
              </a:solidFill>
            </a:endParaRPr>
          </a:p>
          <a:p>
            <a:pPr lvl="1" algn="l"/>
            <a:endParaRPr lang="en-US" sz="3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711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2011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The </a:t>
            </a:r>
            <a:r>
              <a:rPr lang="en-US" b="1" dirty="0" err="1" smtClean="0"/>
              <a:t>allocative</a:t>
            </a:r>
            <a:r>
              <a:rPr lang="en-US" b="1" dirty="0" smtClean="0"/>
              <a:t> inefficiency of an effective price floor can be seen in the fact that: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819400"/>
            <a:ext cx="8458200" cy="3306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MSB = MSC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MSB &gt; MSC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MSB &lt; MSC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is no dead weight loss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2011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4. The </a:t>
            </a:r>
            <a:r>
              <a:rPr lang="en-US" b="1" dirty="0" err="1" smtClean="0">
                <a:solidFill>
                  <a:srgbClr val="0070C0"/>
                </a:solidFill>
              </a:rPr>
              <a:t>allocative</a:t>
            </a:r>
            <a:r>
              <a:rPr lang="en-US" b="1" dirty="0" smtClean="0">
                <a:solidFill>
                  <a:srgbClr val="0070C0"/>
                </a:solidFill>
              </a:rPr>
              <a:t> inefficiency of an effective price floor can be seen in the fact that: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0565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19400"/>
            <a:ext cx="8458200" cy="33067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MSB = MSC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MSB &gt; MSC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MSB &lt; MSC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is no dead weight loss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868362"/>
          </a:xfrm>
        </p:spPr>
        <p:txBody>
          <a:bodyPr/>
          <a:lstStyle/>
          <a:p>
            <a:r>
              <a:rPr lang="en-US" b="1" dirty="0"/>
              <a:t>Effective Price Floor: $3.00</a:t>
            </a:r>
            <a:endParaRPr lang="en-US" b="1" dirty="0"/>
          </a:p>
        </p:txBody>
      </p:sp>
      <p:pic>
        <p:nvPicPr>
          <p:cNvPr id="26626" name="Picture 2" descr="pcflooryellow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838200"/>
            <a:ext cx="5791200" cy="5927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6477000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Which of the following is an example of a price floor?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8382000" cy="4144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Anti price gouging laws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controls on concert tickets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Rent controls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Minimum wage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6477000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Which of the following is an example of a price floor?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981200"/>
            <a:ext cx="8382000" cy="4144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Anti price gouging laws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controls on concert tickets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Rent controls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Minimum wage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38035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990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Lesson 5a Negative Externalities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8839200" cy="3810000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The market FAILS to achieve </a:t>
            </a:r>
            <a:r>
              <a:rPr lang="en-US" sz="4000" b="1" dirty="0" err="1" smtClean="0">
                <a:solidFill>
                  <a:schemeClr val="tx1"/>
                </a:solidFill>
              </a:rPr>
              <a:t>allocative</a:t>
            </a:r>
            <a:r>
              <a:rPr lang="en-US" sz="4000" b="1" dirty="0" smtClean="0">
                <a:solidFill>
                  <a:schemeClr val="tx1"/>
                </a:solidFill>
              </a:rPr>
              <a:t> efficiency.</a:t>
            </a:r>
          </a:p>
          <a:p>
            <a:endParaRPr lang="en-US" sz="4000" b="1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The government may CORRECT the market failure.</a:t>
            </a:r>
          </a:p>
          <a:p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chemeClr val="tx1"/>
                </a:solidFill>
              </a:rPr>
              <a:t>See Yellow Page </a:t>
            </a:r>
            <a:r>
              <a:rPr lang="en-US" sz="4000" b="1" dirty="0" smtClean="0">
                <a:solidFill>
                  <a:schemeClr val="tx1"/>
                </a:solidFill>
              </a:rPr>
              <a:t>79.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004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2011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6. This graph shows the effect of a:</a:t>
            </a:r>
            <a:endParaRPr lang="en-US" b="1" dirty="0"/>
          </a:p>
        </p:txBody>
      </p:sp>
      <p:pic>
        <p:nvPicPr>
          <p:cNvPr id="5" name="Picture 4" descr="tomnegextgrap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8200" y="381000"/>
            <a:ext cx="4225089" cy="32766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86000"/>
            <a:ext cx="4724400" cy="3840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ceiling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floor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MSC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Negative externality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4572000" cy="2011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6. This graph shows the effect of a: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tomnegextgrap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8200" y="381000"/>
            <a:ext cx="4225089" cy="3276600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86000"/>
            <a:ext cx="4724400" cy="3840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ceiling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floor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MSC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Negative externality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41083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2239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If the production of a good results in negative externalities (external costs or spillover costs), </a:t>
            </a:r>
            <a:r>
              <a:rPr lang="en-US" b="1" dirty="0" smtClean="0"/>
              <a:t>then: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819400"/>
            <a:ext cx="838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socially optimum (</a:t>
            </a:r>
            <a:r>
              <a:rPr lang="en-US" dirty="0" err="1" smtClean="0"/>
              <a:t>alloc</a:t>
            </a:r>
            <a:r>
              <a:rPr lang="en-US" dirty="0" smtClean="0"/>
              <a:t>. eff.) quantity will be produced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than the </a:t>
            </a:r>
            <a:r>
              <a:rPr lang="en-US" dirty="0" err="1" smtClean="0"/>
              <a:t>alloc</a:t>
            </a:r>
            <a:r>
              <a:rPr lang="en-US" dirty="0" smtClean="0"/>
              <a:t>. eff. Q will be produced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 than the </a:t>
            </a:r>
            <a:r>
              <a:rPr lang="en-US" dirty="0" err="1" smtClean="0"/>
              <a:t>alloc</a:t>
            </a:r>
            <a:r>
              <a:rPr lang="en-US" dirty="0" smtClean="0"/>
              <a:t>. eff. Q will be produced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will be a shortage of the good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2239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7. If the production of a good results in negative externalities (external costs or spillover costs), </a:t>
            </a:r>
            <a:r>
              <a:rPr lang="en-US" b="1" dirty="0" smtClean="0">
                <a:solidFill>
                  <a:srgbClr val="0070C0"/>
                </a:solidFill>
              </a:rPr>
              <a:t>then: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350520" y="3973211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28320" y="2743200"/>
            <a:ext cx="838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socially optimum (</a:t>
            </a:r>
            <a:r>
              <a:rPr lang="en-US" dirty="0" err="1" smtClean="0"/>
              <a:t>alloc</a:t>
            </a:r>
            <a:r>
              <a:rPr lang="en-US" dirty="0" smtClean="0"/>
              <a:t>. eff.) quantity will be produced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than the </a:t>
            </a:r>
            <a:r>
              <a:rPr lang="en-US" dirty="0" err="1" smtClean="0"/>
              <a:t>alloc</a:t>
            </a:r>
            <a:r>
              <a:rPr lang="en-US" dirty="0" smtClean="0"/>
              <a:t>. eff. Q will be produced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Less than the </a:t>
            </a:r>
            <a:r>
              <a:rPr lang="en-US" dirty="0" err="1" smtClean="0"/>
              <a:t>alloc</a:t>
            </a:r>
            <a:r>
              <a:rPr lang="en-US" dirty="0" smtClean="0"/>
              <a:t>. eff. Q will be produced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There will be a shortage of the good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11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5a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85800"/>
            <a:ext cx="8610600" cy="5334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Markets fail to Achieve </a:t>
            </a:r>
            <a:r>
              <a:rPr lang="en-US" sz="4000" dirty="0" err="1" smtClean="0">
                <a:solidFill>
                  <a:schemeClr val="tx1"/>
                </a:solidFill>
              </a:rPr>
              <a:t>Alloc</a:t>
            </a:r>
            <a:r>
              <a:rPr lang="en-US" sz="4000" dirty="0" smtClean="0">
                <a:solidFill>
                  <a:schemeClr val="tx1"/>
                </a:solidFill>
              </a:rPr>
              <a:t>. Efficiency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when: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They lack competition </a:t>
            </a:r>
            <a:r>
              <a:rPr lang="en-US" sz="3600" dirty="0" smtClean="0">
                <a:solidFill>
                  <a:schemeClr val="tx1"/>
                </a:solidFill>
              </a:rPr>
              <a:t>(lessons 10b, 11a, 11b 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There </a:t>
            </a:r>
            <a:r>
              <a:rPr lang="en-US" sz="3600" dirty="0" smtClean="0">
                <a:solidFill>
                  <a:schemeClr val="tx1"/>
                </a:solidFill>
              </a:rPr>
              <a:t>are price ceilings and price floors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Negative Externalities exist (5a)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Positive Externalities exist (5b)</a:t>
            </a:r>
            <a:endParaRPr lang="en-US" sz="3600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There are Public Goods (5b)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There is a Tragedy of the Commons (5b)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50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b="1" dirty="0" smtClean="0"/>
              <a:t>Effects of a Negative Externality</a:t>
            </a:r>
            <a:endParaRPr lang="en-US" b="1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914400"/>
            <a:ext cx="843863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8. The main problem about negative externalities is that: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438400"/>
            <a:ext cx="8305800" cy="3687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overstate the cost of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maximize the costs of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understate the costs of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minimize the cost of production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8. The main problem about negative externalities is that: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36755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8305800" cy="3687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overstate the cost of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maximize the costs of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understate the costs of production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They minimize the cost of production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7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 smtClean="0"/>
              <a:t>Effects of a Negative Externality</a:t>
            </a:r>
            <a:endParaRPr lang="en-US" b="1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554" y="1066800"/>
            <a:ext cx="81317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2239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9. Which of the following is NOT a way to solve the efficiency problem of a negative externality?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667000"/>
            <a:ext cx="8382000" cy="3459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Tax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regulations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Coase</a:t>
            </a:r>
            <a:r>
              <a:rPr lang="en-US" dirty="0" smtClean="0"/>
              <a:t> theorem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Subsidize the product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2239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9. Which of the following is NOT a way to solve the efficiency problem of a negative externality?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4489365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8382000" cy="3459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Tax the product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regulations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Coase</a:t>
            </a:r>
            <a:r>
              <a:rPr lang="en-US" dirty="0" smtClean="0"/>
              <a:t> theorem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Subsidize the product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10. The </a:t>
            </a:r>
            <a:r>
              <a:rPr lang="en-US" b="1" dirty="0" err="1" smtClean="0"/>
              <a:t>Coase</a:t>
            </a:r>
            <a:r>
              <a:rPr lang="en-US" b="1" dirty="0" smtClean="0"/>
              <a:t> theorem suggests that: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1"/>
            <a:ext cx="8458200" cy="37338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want to cooperate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working in their own best interest can privately solve an externality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will not respond to incentives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intervention is necessary  to deal with externalities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10. The </a:t>
            </a:r>
            <a:r>
              <a:rPr lang="en-US" b="1" dirty="0" err="1" smtClean="0">
                <a:solidFill>
                  <a:srgbClr val="0070C0"/>
                </a:solidFill>
              </a:rPr>
              <a:t>Coase</a:t>
            </a:r>
            <a:r>
              <a:rPr lang="en-US" b="1" dirty="0" smtClean="0">
                <a:solidFill>
                  <a:srgbClr val="0070C0"/>
                </a:solidFill>
              </a:rPr>
              <a:t> theorem suggests that: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-60960" y="273050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81200"/>
            <a:ext cx="8458200" cy="4144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want to cooperate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working in their own best interest can privately solve an externality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People will not respond to incentives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intervention is necessary  to deal with externalities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838199"/>
          </a:xfrm>
        </p:spPr>
        <p:txBody>
          <a:bodyPr>
            <a:normAutofit/>
          </a:bodyPr>
          <a:lstStyle/>
          <a:p>
            <a:r>
              <a:rPr lang="en-US" b="1" dirty="0" smtClean="0"/>
              <a:t>5b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610600" cy="495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For each Market Failure: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Define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Give examples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How they affect </a:t>
            </a:r>
            <a:r>
              <a:rPr lang="en-US" sz="3600" dirty="0" err="1" smtClean="0">
                <a:solidFill>
                  <a:schemeClr val="tx1"/>
                </a:solidFill>
              </a:rPr>
              <a:t>Allocative</a:t>
            </a:r>
            <a:r>
              <a:rPr lang="en-US" sz="3600" dirty="0" smtClean="0">
                <a:solidFill>
                  <a:schemeClr val="tx1"/>
                </a:solidFill>
              </a:rPr>
              <a:t> Efficiency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  (too much or too little produced?)</a:t>
            </a:r>
            <a:endParaRPr lang="en-US" sz="3600" dirty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What can the government do?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38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914400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0070C0"/>
                </a:solidFill>
              </a:rPr>
              <a:t>Benefits</a:t>
            </a:r>
            <a:r>
              <a:rPr lang="en-US" sz="3600" b="1" u="sng" dirty="0" smtClean="0"/>
              <a:t> and </a:t>
            </a:r>
            <a:r>
              <a:rPr lang="en-US" sz="3600" b="1" u="sng" dirty="0" smtClean="0">
                <a:solidFill>
                  <a:srgbClr val="C00000"/>
                </a:solidFill>
              </a:rPr>
              <a:t>Problems</a:t>
            </a:r>
            <a:r>
              <a:rPr lang="en-US" sz="3600" b="1" u="sng" dirty="0" smtClean="0"/>
              <a:t> of Market Economies</a:t>
            </a:r>
            <a:br>
              <a:rPr lang="en-US" sz="3600" b="1" u="sng" dirty="0" smtClean="0"/>
            </a:br>
            <a:r>
              <a:rPr lang="en-US" sz="3600" b="1" dirty="0" smtClean="0"/>
              <a:t>(Lesson 2a)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12" y="1097280"/>
            <a:ext cx="9144000" cy="57912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5000" b="1" dirty="0" smtClean="0">
                <a:solidFill>
                  <a:srgbClr val="0070C0"/>
                </a:solidFill>
              </a:rPr>
              <a:t>BENEFITS:</a:t>
            </a: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The </a:t>
            </a:r>
            <a:r>
              <a:rPr lang="en-US" sz="5000" b="1" dirty="0">
                <a:solidFill>
                  <a:schemeClr val="tx1"/>
                </a:solidFill>
              </a:rPr>
              <a:t>move toward capitalism has resulted in high rates of </a:t>
            </a:r>
            <a:r>
              <a:rPr lang="en-US" sz="5000" b="1" dirty="0">
                <a:solidFill>
                  <a:srgbClr val="0070C0"/>
                </a:solidFill>
              </a:rPr>
              <a:t>ECONOMIC GROWTH </a:t>
            </a:r>
            <a:r>
              <a:rPr lang="en-US" sz="5000" b="1" dirty="0">
                <a:solidFill>
                  <a:schemeClr val="tx1"/>
                </a:solidFill>
              </a:rPr>
              <a:t>in many countries. Profits, private property, and freedom of enterprise and choice promote </a:t>
            </a:r>
            <a:r>
              <a:rPr lang="en-US" sz="5000" b="1" dirty="0" smtClean="0">
                <a:solidFill>
                  <a:schemeClr val="tx1"/>
                </a:solidFill>
              </a:rPr>
              <a:t>growth.</a:t>
            </a:r>
            <a:r>
              <a:rPr lang="en-US" sz="5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5000" dirty="0" smtClean="0">
              <a:solidFill>
                <a:schemeClr val="tx1"/>
              </a:solidFill>
            </a:endParaRP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The </a:t>
            </a:r>
            <a:r>
              <a:rPr lang="en-US" sz="5000" b="1" dirty="0">
                <a:solidFill>
                  <a:schemeClr val="tx1"/>
                </a:solidFill>
              </a:rPr>
              <a:t>price mechanism (supply and demand) and the role of self interest provides for an </a:t>
            </a:r>
            <a:r>
              <a:rPr lang="en-US" sz="5000" b="1" dirty="0">
                <a:solidFill>
                  <a:srgbClr val="0070C0"/>
                </a:solidFill>
              </a:rPr>
              <a:t>ALLOCATIVELY EFFICIENT </a:t>
            </a:r>
            <a:r>
              <a:rPr lang="en-US" sz="5000" b="1" dirty="0">
                <a:solidFill>
                  <a:schemeClr val="tx1"/>
                </a:solidFill>
              </a:rPr>
              <a:t>use of </a:t>
            </a:r>
            <a:r>
              <a:rPr lang="en-US" sz="5000" b="1" dirty="0" smtClean="0">
                <a:solidFill>
                  <a:schemeClr val="tx1"/>
                </a:solidFill>
              </a:rPr>
              <a:t>resources.</a:t>
            </a:r>
          </a:p>
          <a:p>
            <a:pPr algn="l"/>
            <a:endParaRPr lang="en-US" sz="5000" dirty="0">
              <a:solidFill>
                <a:schemeClr val="tx1"/>
              </a:solidFill>
            </a:endParaRP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Capitalism </a:t>
            </a:r>
            <a:r>
              <a:rPr lang="en-US" sz="5000" b="1" dirty="0">
                <a:solidFill>
                  <a:schemeClr val="tx1"/>
                </a:solidFill>
              </a:rPr>
              <a:t>provides the incentives (profit) for a </a:t>
            </a:r>
            <a:r>
              <a:rPr lang="en-US" sz="5000" b="1" dirty="0">
                <a:solidFill>
                  <a:srgbClr val="0070C0"/>
                </a:solidFill>
              </a:rPr>
              <a:t>PRODUCTIVELY EFFICIENT</a:t>
            </a:r>
            <a:r>
              <a:rPr lang="en-US" sz="5000" b="1" dirty="0">
                <a:solidFill>
                  <a:srgbClr val="C00000"/>
                </a:solidFill>
              </a:rPr>
              <a:t> </a:t>
            </a:r>
            <a:r>
              <a:rPr lang="en-US" sz="5000" b="1" dirty="0">
                <a:solidFill>
                  <a:schemeClr val="tx1"/>
                </a:solidFill>
              </a:rPr>
              <a:t>use of </a:t>
            </a:r>
            <a:r>
              <a:rPr lang="en-US" sz="5000" b="1" dirty="0" smtClean="0">
                <a:solidFill>
                  <a:schemeClr val="tx1"/>
                </a:solidFill>
              </a:rPr>
              <a:t>resources.</a:t>
            </a:r>
          </a:p>
          <a:p>
            <a:pPr algn="l"/>
            <a:endParaRPr lang="en-US" sz="5000" dirty="0" smtClean="0">
              <a:solidFill>
                <a:schemeClr val="tx1"/>
              </a:solidFill>
            </a:endParaRPr>
          </a:p>
          <a:p>
            <a:pPr algn="l"/>
            <a:r>
              <a:rPr lang="en-US" sz="5000" b="1" dirty="0" smtClean="0">
                <a:solidFill>
                  <a:srgbClr val="C00000"/>
                </a:solidFill>
              </a:rPr>
              <a:t>PROBLEMS:</a:t>
            </a:r>
            <a:endParaRPr lang="en-US" sz="5000" b="1" dirty="0">
              <a:solidFill>
                <a:srgbClr val="C00000"/>
              </a:solidFill>
            </a:endParaRP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Capitalism </a:t>
            </a:r>
            <a:r>
              <a:rPr lang="en-US" sz="5000" b="1" dirty="0">
                <a:solidFill>
                  <a:schemeClr val="tx1"/>
                </a:solidFill>
              </a:rPr>
              <a:t>does </a:t>
            </a:r>
            <a:r>
              <a:rPr lang="en-US" sz="5000" b="1" u="sng" dirty="0" smtClean="0">
                <a:solidFill>
                  <a:schemeClr val="tx1"/>
                </a:solidFill>
              </a:rPr>
              <a:t>NOT</a:t>
            </a:r>
            <a:r>
              <a:rPr lang="en-US" sz="5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>
                <a:solidFill>
                  <a:schemeClr val="tx1"/>
                </a:solidFill>
              </a:rPr>
              <a:t>have a mechanism to assure </a:t>
            </a:r>
            <a:r>
              <a:rPr lang="en-US" sz="5000" b="1" dirty="0">
                <a:solidFill>
                  <a:srgbClr val="C00000"/>
                </a:solidFill>
              </a:rPr>
              <a:t>EQUITY</a:t>
            </a:r>
            <a:r>
              <a:rPr lang="en-US" sz="5000" b="1" dirty="0">
                <a:solidFill>
                  <a:schemeClr val="tx1"/>
                </a:solidFill>
              </a:rPr>
              <a:t>. This may be a role of </a:t>
            </a:r>
            <a:r>
              <a:rPr lang="en-US" sz="5000" b="1" dirty="0" smtClean="0">
                <a:solidFill>
                  <a:schemeClr val="tx1"/>
                </a:solidFill>
              </a:rPr>
              <a:t>government.</a:t>
            </a:r>
          </a:p>
          <a:p>
            <a:pPr algn="l"/>
            <a:endParaRPr lang="en-US" sz="5000" dirty="0">
              <a:solidFill>
                <a:schemeClr val="tx1"/>
              </a:solidFill>
            </a:endParaRPr>
          </a:p>
          <a:p>
            <a:pPr algn="l"/>
            <a:r>
              <a:rPr lang="en-US" sz="5000" b="1" dirty="0" smtClean="0">
                <a:solidFill>
                  <a:schemeClr val="tx1"/>
                </a:solidFill>
              </a:rPr>
              <a:t>Economists </a:t>
            </a:r>
            <a:r>
              <a:rPr lang="en-US" sz="5000" b="1" dirty="0">
                <a:solidFill>
                  <a:schemeClr val="tx1"/>
                </a:solidFill>
              </a:rPr>
              <a:t>disagree over whether capitalism will guarantee </a:t>
            </a:r>
            <a:r>
              <a:rPr lang="en-US" sz="5000" b="1" dirty="0">
                <a:solidFill>
                  <a:srgbClr val="C00000"/>
                </a:solidFill>
              </a:rPr>
              <a:t>FULL EMPLOYMENT</a:t>
            </a:r>
            <a:r>
              <a:rPr lang="en-US" sz="5000" b="1" dirty="0" smtClean="0">
                <a:solidFill>
                  <a:schemeClr val="tx1"/>
                </a:solidFill>
              </a:rPr>
              <a:t>.</a:t>
            </a: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  <a:p>
            <a:pPr lvl="1" algn="l"/>
            <a:r>
              <a:rPr lang="en-US" sz="4000" b="1" dirty="0">
                <a:solidFill>
                  <a:schemeClr val="tx1"/>
                </a:solidFill>
              </a:rPr>
              <a:t>Some say yes, and if there is unemployment it is usually caused by government interference</a:t>
            </a:r>
            <a:br>
              <a:rPr lang="en-US" sz="4000" b="1" dirty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  <a:p>
            <a:pPr lvl="1" algn="l"/>
            <a:r>
              <a:rPr lang="en-US" sz="4000" b="1" dirty="0">
                <a:solidFill>
                  <a:schemeClr val="tx1"/>
                </a:solidFill>
              </a:rPr>
              <a:t>Some say no, and at times government involvement is needed to move the economy towards full </a:t>
            </a:r>
            <a:r>
              <a:rPr lang="en-US" sz="4000" b="1" dirty="0" smtClean="0">
                <a:solidFill>
                  <a:schemeClr val="tx1"/>
                </a:solidFill>
              </a:rPr>
              <a:t>employment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02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46" y="-152400"/>
            <a:ext cx="88392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Role of Gov’t in a Market Economy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4572000" cy="2599968"/>
          </a:xfrm>
        </p:spPr>
        <p:txBody>
          <a:bodyPr>
            <a:noAutofit/>
          </a:bodyPr>
          <a:lstStyle/>
          <a:p>
            <a:pPr algn="l"/>
            <a:r>
              <a:rPr lang="en-US" sz="2100" b="1" u="sng" dirty="0" smtClean="0">
                <a:solidFill>
                  <a:schemeClr val="tx1"/>
                </a:solidFill>
              </a:rPr>
              <a:t>Characteristics of Market Economies:</a:t>
            </a:r>
            <a:br>
              <a:rPr lang="en-US" sz="2100" b="1" u="sng" dirty="0" smtClean="0">
                <a:solidFill>
                  <a:schemeClr val="tx1"/>
                </a:solidFill>
              </a:rPr>
            </a:br>
            <a:r>
              <a:rPr lang="en-US" sz="2100" b="1" dirty="0" smtClean="0">
                <a:solidFill>
                  <a:schemeClr val="tx1"/>
                </a:solidFill>
              </a:rPr>
              <a:t>                     (Lesson 2a)</a:t>
            </a:r>
            <a:endParaRPr lang="en-US" sz="2100" b="1" dirty="0">
              <a:solidFill>
                <a:schemeClr val="tx1"/>
              </a:solidFill>
            </a:endParaRPr>
          </a:p>
          <a:p>
            <a:pPr algn="l"/>
            <a:r>
              <a:rPr lang="en-US" sz="2100" b="1" dirty="0" smtClean="0">
                <a:solidFill>
                  <a:schemeClr val="tx1"/>
                </a:solidFill>
              </a:rPr>
              <a:t>1</a:t>
            </a:r>
            <a:r>
              <a:rPr lang="en-US" sz="2100" b="1" dirty="0">
                <a:solidFill>
                  <a:schemeClr val="tx1"/>
                </a:solidFill>
              </a:rPr>
              <a:t>. private property</a:t>
            </a:r>
            <a:br>
              <a:rPr lang="en-US" sz="2100" b="1" dirty="0">
                <a:solidFill>
                  <a:schemeClr val="tx1"/>
                </a:solidFill>
              </a:rPr>
            </a:br>
            <a:r>
              <a:rPr lang="en-US" sz="2100" b="1" dirty="0">
                <a:solidFill>
                  <a:schemeClr val="tx1"/>
                </a:solidFill>
              </a:rPr>
              <a:t>2. freedom of enterprise and choice</a:t>
            </a:r>
            <a:br>
              <a:rPr lang="en-US" sz="2100" b="1" dirty="0">
                <a:solidFill>
                  <a:schemeClr val="tx1"/>
                </a:solidFill>
              </a:rPr>
            </a:br>
            <a:r>
              <a:rPr lang="en-US" sz="2100" b="1" dirty="0">
                <a:solidFill>
                  <a:schemeClr val="tx1"/>
                </a:solidFill>
              </a:rPr>
              <a:t>3. role of self interest</a:t>
            </a:r>
            <a:br>
              <a:rPr lang="en-US" sz="2100" b="1" dirty="0">
                <a:solidFill>
                  <a:schemeClr val="tx1"/>
                </a:solidFill>
              </a:rPr>
            </a:br>
            <a:r>
              <a:rPr lang="en-US" sz="2100" b="1" dirty="0">
                <a:solidFill>
                  <a:schemeClr val="tx1"/>
                </a:solidFill>
              </a:rPr>
              <a:t>4. competition</a:t>
            </a:r>
            <a:br>
              <a:rPr lang="en-US" sz="2100" b="1" dirty="0">
                <a:solidFill>
                  <a:schemeClr val="tx1"/>
                </a:solidFill>
              </a:rPr>
            </a:br>
            <a:r>
              <a:rPr lang="en-US" sz="2100" b="1" dirty="0">
                <a:solidFill>
                  <a:schemeClr val="tx1"/>
                </a:solidFill>
              </a:rPr>
              <a:t>5. markets and prices</a:t>
            </a:r>
            <a:br>
              <a:rPr lang="en-US" sz="2100" b="1" dirty="0">
                <a:solidFill>
                  <a:schemeClr val="tx1"/>
                </a:solidFill>
              </a:rPr>
            </a:br>
            <a:r>
              <a:rPr lang="en-US" sz="2100" b="1" dirty="0">
                <a:solidFill>
                  <a:schemeClr val="tx1"/>
                </a:solidFill>
              </a:rPr>
              <a:t>6. </a:t>
            </a:r>
            <a:r>
              <a:rPr lang="en-US" sz="2100" b="1" dirty="0">
                <a:solidFill>
                  <a:schemeClr val="accent6">
                    <a:lumMod val="50000"/>
                  </a:schemeClr>
                </a:solidFill>
              </a:rPr>
              <a:t>limited role for government</a:t>
            </a:r>
            <a:endParaRPr lang="en-US" sz="21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1999" y="1371600"/>
            <a:ext cx="4641335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 smtClean="0"/>
              <a:t>Role of Gov’t in Market Economies:</a:t>
            </a:r>
          </a:p>
          <a:p>
            <a:r>
              <a:rPr lang="en-US" sz="2100" b="1" dirty="0"/>
              <a:t> </a:t>
            </a:r>
            <a:r>
              <a:rPr lang="en-US" sz="2100" b="1" dirty="0" smtClean="0"/>
              <a:t>                 (Lesson 5a)</a:t>
            </a:r>
          </a:p>
          <a:p>
            <a:r>
              <a:rPr lang="en-US" sz="2100" b="1" dirty="0" smtClean="0"/>
              <a:t>1. Provide legal and social framework</a:t>
            </a:r>
          </a:p>
          <a:p>
            <a:r>
              <a:rPr lang="en-US" sz="2100" b="1" dirty="0" smtClean="0"/>
              <a:t>2. Maintain competition</a:t>
            </a:r>
          </a:p>
          <a:p>
            <a:r>
              <a:rPr lang="en-US" sz="2100" b="1" dirty="0" smtClean="0"/>
              <a:t>3. Redistribution of Income</a:t>
            </a:r>
          </a:p>
          <a:p>
            <a:r>
              <a:rPr lang="en-US" sz="2100" b="1" dirty="0" smtClean="0"/>
              <a:t>4. Correct for Market failures</a:t>
            </a:r>
          </a:p>
          <a:p>
            <a:r>
              <a:rPr lang="en-US" sz="2100" b="1" dirty="0" smtClean="0"/>
              <a:t>5. Stabilize unemployment and inflation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27342" y="1066800"/>
            <a:ext cx="29046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r>
              <a:rPr lang="en-US" dirty="0" smtClean="0"/>
              <a:t>|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147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5a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458200" cy="4343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Government CAUSES Inefficiency: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Price Ceilings and Price Floors </a:t>
            </a:r>
            <a:endParaRPr lang="en-US" sz="40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Market Fails and Gov’t can fix it: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  Negative Externalities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65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5a – Price Ceilings and Floors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Price ceilings and floors</a:t>
            </a:r>
            <a:br>
              <a:rPr lang="en-US" b="1" dirty="0" smtClean="0"/>
            </a:br>
            <a:endParaRPr lang="en-US" dirty="0" smtClean="0"/>
          </a:p>
          <a:p>
            <a:r>
              <a:rPr lang="en-US" dirty="0" smtClean="0"/>
              <a:t>define "price control" or "price ceiling"</a:t>
            </a:r>
          </a:p>
          <a:p>
            <a:r>
              <a:rPr lang="en-US" dirty="0" smtClean="0"/>
              <a:t>give examples of price controls / price ceilings</a:t>
            </a:r>
          </a:p>
          <a:p>
            <a:r>
              <a:rPr lang="en-US" dirty="0" smtClean="0"/>
              <a:t>how price controls/price ceilings affect </a:t>
            </a:r>
            <a:r>
              <a:rPr lang="en-US" dirty="0" err="1" smtClean="0"/>
              <a:t>allocative</a:t>
            </a:r>
            <a:r>
              <a:rPr lang="en-US" dirty="0" smtClean="0"/>
              <a:t> efficiency and explain using the MSB=MSC model and the consumer and producer surplus (dead weight loss) model</a:t>
            </a:r>
          </a:p>
          <a:p>
            <a:r>
              <a:rPr lang="en-US" dirty="0" smtClean="0"/>
              <a:t>what other effects price controls/ceilings have</a:t>
            </a:r>
          </a:p>
          <a:p>
            <a:r>
              <a:rPr lang="en-US" dirty="0" smtClean="0"/>
              <a:t>what </a:t>
            </a:r>
            <a:r>
              <a:rPr lang="en-US" dirty="0"/>
              <a:t>happens if a price ceiling is set above the equilibrium? if a price floor is set below the equilibrium?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define price floor and give examples</a:t>
            </a:r>
          </a:p>
          <a:p>
            <a:r>
              <a:rPr lang="en-US" dirty="0" smtClean="0"/>
              <a:t>what happens if the government sets a minimum wage rate that is higher then the equilibrium?</a:t>
            </a:r>
          </a:p>
          <a:p>
            <a:r>
              <a:rPr lang="en-US" dirty="0" smtClean="0"/>
              <a:t>the efficiency effects of a price floor using the MSB=MSC model and show on a graph</a:t>
            </a:r>
          </a:p>
          <a:p>
            <a:r>
              <a:rPr lang="en-US" dirty="0"/>
              <a:t>what </a:t>
            </a:r>
            <a:r>
              <a:rPr lang="en-US" dirty="0" smtClean="0"/>
              <a:t>happens if </a:t>
            </a:r>
            <a:r>
              <a:rPr lang="en-US" dirty="0"/>
              <a:t>a price floor is set below the equilibrium?</a:t>
            </a:r>
          </a:p>
          <a:p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03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Lesson 5a – Negative Externalities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09600"/>
            <a:ext cx="8763000" cy="6172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7200" b="1" dirty="0" smtClean="0"/>
              <a:t>Market Failure: negative externalities (also called external costs or spillover costs)</a:t>
            </a:r>
            <a:endParaRPr lang="en-US" sz="7200" dirty="0" smtClean="0"/>
          </a:p>
          <a:p>
            <a:r>
              <a:rPr lang="en-US" sz="6400" dirty="0"/>
              <a:t>what is a market failure?</a:t>
            </a:r>
          </a:p>
          <a:p>
            <a:r>
              <a:rPr lang="en-US" sz="6400" dirty="0"/>
              <a:t>what is an externality?</a:t>
            </a:r>
          </a:p>
          <a:p>
            <a:r>
              <a:rPr lang="en-US" sz="6400" dirty="0"/>
              <a:t>define negative externalities (external costs or spillover costs)</a:t>
            </a:r>
          </a:p>
          <a:p>
            <a:r>
              <a:rPr lang="en-US" sz="6400" dirty="0"/>
              <a:t>give examples of negative externalities</a:t>
            </a:r>
          </a:p>
          <a:p>
            <a:r>
              <a:rPr lang="en-US" sz="6400" dirty="0"/>
              <a:t>use the MSB=MSC model to show the effects (</a:t>
            </a:r>
            <a:r>
              <a:rPr lang="en-US" sz="6400" dirty="0" err="1"/>
              <a:t>overallocation</a:t>
            </a:r>
            <a:r>
              <a:rPr lang="en-US" sz="6400" dirty="0"/>
              <a:t>) on </a:t>
            </a:r>
            <a:r>
              <a:rPr lang="en-US" sz="6400" dirty="0" err="1"/>
              <a:t>allocative</a:t>
            </a:r>
            <a:r>
              <a:rPr lang="en-US" sz="6400" dirty="0"/>
              <a:t> efficiency of negative externalities</a:t>
            </a:r>
          </a:p>
          <a:p>
            <a:r>
              <a:rPr lang="en-US" sz="6400" dirty="0"/>
              <a:t>what can the government do to correct the market failure caused by negative externalities and show the effects of these policies on the MSB=MSC model</a:t>
            </a:r>
          </a:p>
          <a:p>
            <a:r>
              <a:rPr lang="en-US" sz="6400" dirty="0"/>
              <a:t>Supply is usually equal to MSC, but when there are negative externalities the supply curve is to the right of the MSC curve. Why?</a:t>
            </a:r>
          </a:p>
          <a:p>
            <a:r>
              <a:rPr lang="en-US" sz="6400" dirty="0"/>
              <a:t>what is an excise tax?</a:t>
            </a:r>
          </a:p>
          <a:p>
            <a:r>
              <a:rPr lang="en-US" sz="6400" dirty="0"/>
              <a:t>Why gasoline prices might be too </a:t>
            </a:r>
            <a:r>
              <a:rPr lang="en-US" sz="6400" dirty="0" smtClean="0"/>
              <a:t>low:</a:t>
            </a:r>
            <a:br>
              <a:rPr lang="en-US" sz="6400" dirty="0" smtClean="0"/>
            </a:br>
            <a:r>
              <a:rPr lang="en-US" sz="6400" dirty="0" smtClean="0">
                <a:hlinkClick r:id="rId3"/>
              </a:rPr>
              <a:t>http</a:t>
            </a:r>
            <a:r>
              <a:rPr lang="en-US" sz="6400" dirty="0">
                <a:hlinkClick r:id="rId3"/>
              </a:rPr>
              <a:t>://www.npr.org/templates/story/story.php?storyId=4858826</a:t>
            </a:r>
            <a:endParaRPr lang="en-US" sz="6400" dirty="0"/>
          </a:p>
          <a:p>
            <a:r>
              <a:rPr lang="en-US" sz="6400" dirty="0"/>
              <a:t>Soda Is About To Get Pricier For Another 5 Million Americans </a:t>
            </a:r>
            <a:r>
              <a:rPr lang="en-US" sz="6400" dirty="0" smtClean="0"/>
              <a:t/>
            </a:r>
            <a:br>
              <a:rPr lang="en-US" sz="6400" dirty="0" smtClean="0"/>
            </a:br>
            <a:r>
              <a:rPr lang="en-US" sz="6400" dirty="0" smtClean="0">
                <a:hlinkClick r:id="rId4"/>
              </a:rPr>
              <a:t>http</a:t>
            </a:r>
            <a:r>
              <a:rPr lang="en-US" sz="6400" dirty="0">
                <a:hlinkClick r:id="rId4"/>
              </a:rPr>
              <a:t>://www.huffingtonpost.com/entry/cook-county-soda-tax_us_58250427e4b0c4b63b0c0fe4</a:t>
            </a:r>
            <a:endParaRPr lang="en-US" sz="6400" dirty="0"/>
          </a:p>
          <a:p>
            <a:r>
              <a:rPr lang="en-US" sz="6400" dirty="0"/>
              <a:t>Why Mexico taxes junk food and </a:t>
            </a:r>
            <a:r>
              <a:rPr lang="en-US" sz="6400" dirty="0" smtClean="0"/>
              <a:t>soda:</a:t>
            </a:r>
            <a:br>
              <a:rPr lang="en-US" sz="6400" dirty="0" smtClean="0"/>
            </a:br>
            <a:r>
              <a:rPr lang="en-US" sz="6400" dirty="0" smtClean="0">
                <a:hlinkClick r:id="rId5"/>
              </a:rPr>
              <a:t>http</a:t>
            </a:r>
            <a:r>
              <a:rPr lang="en-US" sz="6400" dirty="0">
                <a:hlinkClick r:id="rId5"/>
              </a:rPr>
              <a:t>://www.politico.com/story/2014/01/mexico-soda-tax-101645</a:t>
            </a:r>
            <a:endParaRPr lang="en-US" sz="6400" dirty="0"/>
          </a:p>
          <a:p>
            <a:r>
              <a:rPr lang="en-US" sz="6400" dirty="0"/>
              <a:t>what is the </a:t>
            </a:r>
            <a:r>
              <a:rPr lang="en-US" sz="6400" dirty="0" err="1"/>
              <a:t>Coase</a:t>
            </a:r>
            <a:r>
              <a:rPr lang="en-US" sz="6400" dirty="0"/>
              <a:t> theorem?</a:t>
            </a:r>
          </a:p>
          <a:p>
            <a:r>
              <a:rPr lang="en-US" sz="6400" dirty="0"/>
              <a:t>explain how according to the </a:t>
            </a:r>
            <a:r>
              <a:rPr lang="en-US" sz="6400" dirty="0" err="1"/>
              <a:t>Coase</a:t>
            </a:r>
            <a:r>
              <a:rPr lang="en-US" sz="6400" dirty="0"/>
              <a:t> Theorem that under certain circumstances bargaining can solve the problems created by negative externalities without the government using an example</a:t>
            </a:r>
          </a:p>
          <a:p>
            <a:r>
              <a:rPr lang="en-US" sz="6400" dirty="0"/>
              <a:t>what are the necessary condition needed for the </a:t>
            </a:r>
            <a:r>
              <a:rPr lang="en-US" sz="6400" dirty="0" err="1"/>
              <a:t>Coase</a:t>
            </a:r>
            <a:r>
              <a:rPr lang="en-US" sz="6400" dirty="0"/>
              <a:t> Theorem to work?</a:t>
            </a:r>
          </a:p>
          <a:p>
            <a:r>
              <a:rPr lang="en-US" sz="6400" dirty="0"/>
              <a:t>what is the tragedy of the commons?</a:t>
            </a:r>
          </a:p>
          <a:p>
            <a:r>
              <a:rPr lang="en-US" sz="6400" dirty="0"/>
              <a:t>how does the tragedy of the commons affect </a:t>
            </a:r>
            <a:r>
              <a:rPr lang="en-US" sz="6400" dirty="0" err="1"/>
              <a:t>allocative</a:t>
            </a:r>
            <a:r>
              <a:rPr lang="en-US" sz="6400" dirty="0"/>
              <a:t> efficiency?</a:t>
            </a:r>
          </a:p>
          <a:p>
            <a:r>
              <a:rPr lang="en-US" sz="6400" dirty="0"/>
              <a:t>what can be done to better achieve </a:t>
            </a:r>
            <a:r>
              <a:rPr lang="en-US" sz="6400" dirty="0" err="1"/>
              <a:t>allocative</a:t>
            </a:r>
            <a:r>
              <a:rPr lang="en-US" sz="6400" dirty="0"/>
              <a:t> efficiency when there is a tragedy of the </a:t>
            </a:r>
            <a:r>
              <a:rPr lang="en-US" sz="6400" smtClean="0"/>
              <a:t>commons?</a:t>
            </a:r>
            <a:endParaRPr lang="en-US" sz="5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55592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CORRECTPOINTVALUE" val="100"/>
  <p:tag name="POWERPOINTVERSION" val="14.0"/>
  <p:tag name="TASKPANEKEY" val="20eb1af6-3e0e-4dae-9979-2a10790813a8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A1E3F8EDF7E4BD0A01C91DE8D9840C2"/>
  <p:tag name="SLIDEID" val="AA1E3F8EDF7E4BD0A01C91DE8D9840C2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An effective Price Floor will:"/>
  <p:tag name="ANSWERSALIAS" val="Induce firms to leave the industry|smicln|Result in a product surplus|smicln|Result in a product shortage|smicln|Clear the market"/>
  <p:tag name="RESPONSECOUNT" val="24"/>
  <p:tag name="SLICED" val="False"/>
  <p:tag name="RESPONSES" val="4;2;2;4;2;4;2;4;3;2;2;4;2;2;3;2;2;3;2;3;2;3;2;1;"/>
  <p:tag name="CHARTSTRINGSTD" val="1 13 5 5"/>
  <p:tag name="CHARTSTRINGREV" val="5 5 13 1"/>
  <p:tag name="CHARTSTRINGSTDPER" val="0.0416666666666667 0.541666666666667 0.208333333333333 0.208333333333333"/>
  <p:tag name="CHARTSTRINGREVPER" val="0.208333333333333 0.208333333333333 0.541666666666667 0.0416666666666667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8"/>
  <p:tag name="FONTSIZE" val="32"/>
  <p:tag name="BULLETTYPE" val="ppBulletArabicPeriod"/>
  <p:tag name="ANSWERTEXT" val="Induce firms to leave the industry&#10;Result in a product surplus&#10;Result in a product shortage&#10;Clear the market"/>
  <p:tag name="OLDNUMANSWERS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An effective Price Floor will:"/>
  <p:tag name="ANSWERSALIAS" val="Induce firms to leave the industry|smicln|Result in a product surplus|smicln|Result in a product shortage|smicln|Clear the market"/>
  <p:tag name="SLIDEORDER" val="2"/>
  <p:tag name="SLIDEGUID" val="7425A2DCD5BB4559871FC7229E4EBAAA"/>
  <p:tag name="TOTALRESPONSES" val="19"/>
  <p:tag name="RESPONSECOUNT" val="19"/>
  <p:tag name="SLICED" val="False"/>
  <p:tag name="RESPONSES" val="2;2;2;2;2;2;2;2;2;2;2;2;2;3;2;2;3;2;2;"/>
  <p:tag name="CHARTSTRINGSTD" val="0 17 2 0"/>
  <p:tag name="CHARTSTRINGREV" val="0 2 17 0"/>
  <p:tag name="CHARTSTRINGSTDPER" val="0 0.894736842105263 0.105263157894737 0"/>
  <p:tag name="CHARTSTRINGREVPER" val="0 0.105263157894737 0.894736842105263 0"/>
  <p:tag name="RESPONSESGATHERED" val="False"/>
  <p:tag name="ANONYMOUSTEMP" val="False"/>
  <p:tag name="CORRECTPOINTVALUE" val="1"/>
  <p:tag name="VALUES" val="Incorrect|smicln|Correct|smicln|Incorrect|smicln|Incorrec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8"/>
  <p:tag name="FONTSIZE" val="32"/>
  <p:tag name="BULLETTYPE" val="ppBulletArabicPeriod"/>
  <p:tag name="ANSWERTEXT" val="Induce firms to leave the industry&#10;Result in a product surplus&#10;Result in a product shortage&#10;Clear the market"/>
  <p:tag name="OLDNUMANSWERS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D7855427E848BA8597AB56B0989843"/>
  <p:tag name="SLIDEID" val="59D7855427E848BA8597AB56B098984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. If a legal ceiling price is set above the equilibrium price: "/>
  <p:tag name="ANSWERSALIAS" val="A shortage of the product will occur|smicln|A surplus of the product will occur|smicln|A black market will evolve|smicln|Neither the price or quantity of the product will be affected"/>
  <p:tag name="RESPONSECOUNT" val="24"/>
  <p:tag name="SLICED" val="False"/>
  <p:tag name="RESPONSES" val="4;1;4;1;1;4;4;4;2;4;2;4;4;4;1;4;2;4;4;4;4;1;3;4;"/>
  <p:tag name="CHARTSTRINGSTD" val="5 3 1 15"/>
  <p:tag name="CHARTSTRINGREV" val="15 1 3 5"/>
  <p:tag name="CHARTSTRINGSTDPER" val="0.208333333333333 0.125 0.0416666666666667 0.625"/>
  <p:tag name="CHARTSTRINGREVPER" val="0.625 0.0416666666666667 0.125 0.208333333333333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1"/>
  <p:tag name="FONTSIZE" val="32"/>
  <p:tag name="BULLETTYPE" val="ppBulletArabicPeriod"/>
  <p:tag name="ANSWERTEXT" val="A shortage of the product will occur&#10;A surplus of the product will occur&#10;A black market will evolve&#10;Neither the price or quantity of the product will be affected"/>
  <p:tag name="OLDNUMANSWER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. If a legal ceiling price is set above the equilibrium price: "/>
  <p:tag name="ANSWERSALIAS" val="A shortage of the product will occur|smicln|A surplus of the product will occur|smicln|A black market will evolve|smicln|Neither the price or quantity of the product will be affected"/>
  <p:tag name="SLIDEORDER" val="2"/>
  <p:tag name="SLIDEGUID" val="7B2F5F236F734A1F9307CBEE0F087F3D"/>
  <p:tag name="TOTALRESPONSES" val="19"/>
  <p:tag name="RESPONSECOUNT" val="19"/>
  <p:tag name="SLICED" val="False"/>
  <p:tag name="RESPONSES" val="4;4;4;1;1;1;1;1;1;4;4;4;1;4;4;4;4;4;4;"/>
  <p:tag name="CHARTSTRINGSTD" val="7 0 0 12"/>
  <p:tag name="CHARTSTRINGREV" val="12 0 0 7"/>
  <p:tag name="CHARTSTRINGSTDPER" val="0.368421052631579 0 0 0.631578947368421"/>
  <p:tag name="CHARTSTRINGREVPER" val="0.631578947368421 0 0 0.368421052631579"/>
  <p:tag name="RESPONSESGATHERED" val="False"/>
  <p:tag name="ANONYMOUSTEMP" val="False"/>
  <p:tag name="CORRECTPOINTVALUE" val="1"/>
  <p:tag name="VALUES" val="Incorrect|smicln|Incorrect|smicln|Incorrect|smicln|Correc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61"/>
  <p:tag name="FONTSIZE" val="32"/>
  <p:tag name="BULLETTYPE" val="ppBulletArabicPeriod"/>
  <p:tag name="ANSWERTEXT" val="A shortage of the product will occur&#10;A surplus of the product will occur&#10;A black market will evolve&#10;Neither the price or quantity of the product will be affected"/>
  <p:tag name="OLDNUMANSWERS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19BFF3EE7814C40A75E652EE23FC473"/>
  <p:tag name="SLIDEID" val="519BFF3EE7814C40A75E652EE23FC47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Which area represents the consumer surplus when there is price ceiling?"/>
  <p:tag name="ANSWERSALIAS" val="1|smicln|2|smicln|3|smicln|none"/>
  <p:tag name="RESPONSECOUNT" val="24"/>
  <p:tag name="SLICED" val="False"/>
  <p:tag name="RESPONSES" val="1;4;2;3;4;4;2;1;2;1;1;1;1;1;1;1;1;1;1;3;3;3;3;1;"/>
  <p:tag name="CHARTSTRINGSTD" val="13 3 5 3"/>
  <p:tag name="CHARTSTRINGREV" val="3 5 3 13"/>
  <p:tag name="CHARTSTRINGSTDPER" val="0.541666666666667 0.125 0.208333333333333 0.125"/>
  <p:tag name="CHARTSTRINGREVPER" val="0.125 0.208333333333333 0.125 0.541666666666667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32"/>
  <p:tag name="BULLETTYPE" val="ppBulletArabicPeriod"/>
  <p:tag name="ANSWERTEXT" val="1&#10;2&#10;3&#10;none"/>
  <p:tag name="OLDNUMANSWERS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19BFF3EE7814C40A75E652EE23FC47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3. Which area represents the consumer surplus when there is price ceiling?"/>
  <p:tag name="ANSWERSALIAS" val="1|smicln|2|smicln|3|smicln|none"/>
  <p:tag name="SLIDEORDER" val="2"/>
  <p:tag name="SLIDEGUID" val="3DDB1309FEC8498A83F83D53EFAB6E72"/>
  <p:tag name="TOTALRESPONSES" val="19"/>
  <p:tag name="RESPONSECOUNT" val="19"/>
  <p:tag name="SLICED" val="False"/>
  <p:tag name="RESPONSES" val="1;3;3;1;1;1;1;1;1;1;1;1;1;1;4;3;1;1;3;"/>
  <p:tag name="CHARTSTRINGSTD" val="14 0 4 1"/>
  <p:tag name="CHARTSTRINGREV" val="1 4 0 14"/>
  <p:tag name="CHARTSTRINGSTDPER" val="0.736842105263158 0 0.210526315789474 0.0526315789473684"/>
  <p:tag name="CHARTSTRINGREVPER" val="0.0526315789473684 0.210526315789474 0 0.736842105263158"/>
  <p:tag name="RESPONSESGATHERED" val="False"/>
  <p:tag name="ANONYMOUSTEMP" val="False"/>
  <p:tag name="CORRECTPOINTVALUE" val="1"/>
  <p:tag name="VALUES" val="Correct|smicln|Incorrect|smicln|Incorrect|smicln|Incorrect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"/>
  <p:tag name="FONTSIZE" val="32"/>
  <p:tag name="BULLETTYPE" val="ppBulletArabicPeriod"/>
  <p:tag name="ANSWERTEXT" val="1&#10;2&#10;3&#10;none"/>
  <p:tag name="OLDNUMANSWERS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45E7A62CBC47768EBDE38FFCD1322B"/>
  <p:tag name="SLIDEID" val="5945E7A62CBC47768EBDE38FFCD1322B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The allocative inefficiency of an effective price floor can be seen in the fact that:"/>
  <p:tag name="ANSWERSALIAS" val="MSB = MSC|smicln|MSB &gt; MSC|smicln|MSB &lt; MSC|smicln|There is no dead weight loss"/>
  <p:tag name="TOTALRESPONSES" val="18"/>
  <p:tag name="RESPONSECOUNT" val="18"/>
  <p:tag name="SLICED" val="False"/>
  <p:tag name="RESPONSES" val="2;3;3;2;2;2;3;3;-;2;3;3;3;3;3;3;3;2;3;"/>
  <p:tag name="CHARTSTRINGSTD" val="0 6 12 0"/>
  <p:tag name="CHARTSTRINGREV" val="0 12 6 0"/>
  <p:tag name="CHARTSTRINGSTDPER" val="0 0.333333333333333 0.666666666666667 0"/>
  <p:tag name="CHARTSTRINGREVPER" val="0 0.666666666666667 0.333333333333333 0"/>
  <p:tag name="RESPONSESGATHERED" val="False"/>
  <p:tag name="ANONYMOUSTEMP" val="False"/>
  <p:tag name="CORRECTPOINTVALUE" val="0"/>
  <p:tag name="VALUES" val="No Value|smicln|No Value|smicln|No Value|smicln|No Val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8"/>
  <p:tag name="FONTSIZE" val="32"/>
  <p:tag name="BULLETTYPE" val="ppBulletArabicPeriod"/>
  <p:tag name="ANSWERTEXT" val="MSB = MSC&#10;MSB &gt; MSC&#10;MSB &lt; MSC&#10;There is no dead weight loss"/>
  <p:tag name="OLDNUMANSWERS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The allocative inefficiency of an effective price floor can be seen in the fact that:"/>
  <p:tag name="ANSWERSALIAS" val="MSB = MSC|smicln|MSB &gt; MSC|smicln|MSB &lt; MSC|smicln|There is no dead weight loss"/>
  <p:tag name="SLIDEORDER" val="2"/>
  <p:tag name="SLIDEGUID" val="B47F8142255241D389BA03936504438B"/>
  <p:tag name="TOTALRESPONSES" val="7"/>
  <p:tag name="RESPONSECOUNT" val="7"/>
  <p:tag name="SLICED" val="False"/>
  <p:tag name="RESPONSES" val="-;3;3;2;2;2;-;-;-;-;-;-;3;-;3;-;-;-;-;"/>
  <p:tag name="CHARTSTRINGSTD" val="0 3 4 0"/>
  <p:tag name="CHARTSTRINGREV" val="0 4 3 0"/>
  <p:tag name="CHARTSTRINGSTDPER" val="0 0.428571428571429 0.571428571428571 0"/>
  <p:tag name="CHARTSTRINGREVPER" val="0 0.571428571428571 0.428571428571429 0"/>
  <p:tag name="RESPONSESGATHERED" val="False"/>
  <p:tag name="ANONYMOUSTEMP" val="False"/>
  <p:tag name="CORRECTPOINTVALUE" val="1"/>
  <p:tag name="VALUES" val="Incorrect|smicln|Incorrect|smicln|Correct|smicln|Incorrec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8"/>
  <p:tag name="FONTSIZE" val="32"/>
  <p:tag name="BULLETTYPE" val="ppBulletArabicPeriod"/>
  <p:tag name="ANSWERTEXT" val="MSB = MSC&#10;MSB &gt; MSC&#10;MSB &lt; MSC&#10;There is no dead weight loss"/>
  <p:tag name="OLDNUMANSWERS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87755D6CCD24FAA9E39AF86C2116800"/>
  <p:tag name="SLIDEID" val="387755D6CCD24FAA9E39AF86C2116800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Which of the following is an example of a price floor?"/>
  <p:tag name="ANSWERSALIAS" val="Anti price gouging laws|smicln|Price controls on concert tickets|smicln|Rent controls|smicln|Minimum wage"/>
  <p:tag name="RESPONSECOUNT" val="24"/>
  <p:tag name="SLICED" val="False"/>
  <p:tag name="RESPONSES" val="4;4;4;4;4;4;4;4;4;4;4;2;4;4;4;4;4;4;4;4;4;4;4;4;"/>
  <p:tag name="CHARTSTRINGSTD" val="0 1 0 23"/>
  <p:tag name="CHARTSTRINGREV" val="23 0 1 0"/>
  <p:tag name="CHARTSTRINGSTDPER" val="0 0.0416666666666667 0 0.958333333333333"/>
  <p:tag name="CHARTSTRINGREVPER" val="0.958333333333333 0 0.0416666666666667 0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4"/>
  <p:tag name="FONTSIZE" val="32"/>
  <p:tag name="BULLETTYPE" val="ppBulletArabicPeriod"/>
  <p:tag name="ANSWERTEXT" val="Anti price gouging laws&#10;Price controls on concert tickets&#10;Rent controls&#10;Minimum wage"/>
  <p:tag name="OLDNUMANSWERS" val="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87755D6CCD24FAA9E39AF86C2116800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Which of the following is an example of a price floor?"/>
  <p:tag name="ANSWERSALIAS" val="Anti price gouging laws|smicln|Price controls on concert tickets|smicln|Rent controls|smicln|Minimum wage"/>
  <p:tag name="RESPONSECOUNT" val="24"/>
  <p:tag name="SLICED" val="False"/>
  <p:tag name="RESPONSES" val="4;4;4;4;4;4;4;4;4;4;4;2;4;4;4;4;4;4;4;4;4;4;4;4;"/>
  <p:tag name="CHARTSTRINGSTD" val="0 1 0 23"/>
  <p:tag name="CHARTSTRINGREV" val="23 0 1 0"/>
  <p:tag name="CHARTSTRINGSTDPER" val="0 0.0416666666666667 0 0.958333333333333"/>
  <p:tag name="CHARTSTRINGREVPER" val="0.958333333333333 0 0.0416666666666667 0"/>
  <p:tag name="SLIDEORDER" val="2"/>
  <p:tag name="SLIDEGUID" val="73810EF989304947A6D5C9366F827797"/>
  <p:tag name="TOTALRESPONSES" val="0"/>
  <p:tag name="RESPONSESGATHERED" val="False"/>
  <p:tag name="ANONYMOUSTEMP" val="False"/>
  <p:tag name="CORRECTPOINTVALUE" val="1"/>
  <p:tag name="VALUES" val="Incorrect|smicln|Incorrect|smicln|Incorrect|smicln|Correc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4"/>
  <p:tag name="FONTSIZE" val="32"/>
  <p:tag name="BULLETTYPE" val="ppBulletArabicPeriod"/>
  <p:tag name="ANSWERTEXT" val="Anti price gouging laws&#10;Price controls on concert tickets&#10;Rent controls&#10;Minimum wage"/>
  <p:tag name="OLDNUMANSWER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BB0B258BC084DF6840BFFC528DD784C"/>
  <p:tag name="SLIDEID" val="BBB0B258BC084DF6840BFFC528DD784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This graph show the effect of:"/>
  <p:tag name="ANSWERSALIAS" val="Price ceiling|smicln|Price floor|smicln|MSC|smicln|Negative externality"/>
  <p:tag name="RESPONSECOUNT" val="24"/>
  <p:tag name="SLICED" val="False"/>
  <p:tag name="RESPONSES" val="4;4;3;4;4;4;4;1;4;4;4;4;4;4;4;4;4;4;3;1;1;4;4;2;"/>
  <p:tag name="CHARTSTRINGSTD" val="3 1 2 18"/>
  <p:tag name="CHARTSTRINGREV" val="18 2 1 3"/>
  <p:tag name="CHARTSTRINGSTDPER" val="0.125 0.0416666666666667 0.0833333333333333 0.75"/>
  <p:tag name="CHARTSTRINGREVPER" val="0.75 0.0833333333333333 0.0416666666666667 0.125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0"/>
  <p:tag name="FONTSIZE" val="32"/>
  <p:tag name="BULLETTYPE" val="ppBulletArabicPeriod"/>
  <p:tag name="ANSWERTEXT" val="Price ceiling&#10;Price floor&#10;MSC&#10;Negative externality"/>
  <p:tag name="OLDNUMANSWERS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This graph show the effect of:"/>
  <p:tag name="ANSWERSALIAS" val="Price ceiling|smicln|Price floor|smicln|MSC|smicln|Negative externality"/>
  <p:tag name="SLIDEORDER" val="2"/>
  <p:tag name="SLIDEGUID" val="CFCB06FEDE9343DBBDA9AE4C1E675FA6"/>
  <p:tag name="TOTALRESPONSES" val="1"/>
  <p:tag name="RESPONSECOUNT" val="1"/>
  <p:tag name="SLICED" val="False"/>
  <p:tag name="RESPONSES" val="-;-;2;-;-;-;-;-;-;-;-;-;-;-;-;-;-;-;-;"/>
  <p:tag name="CHARTSTRINGSTD" val="0 1 0 0"/>
  <p:tag name="CHARTSTRINGREV" val="0 0 1 0"/>
  <p:tag name="CHARTSTRINGSTDPER" val="0 1 0 0"/>
  <p:tag name="CHARTSTRINGREVPER" val="0 0 1 0"/>
  <p:tag name="RESPONSESGATHERED" val="False"/>
  <p:tag name="ANONYMOUSTEMP" val="False"/>
  <p:tag name="CORRECTPOINTVALUE" val="1"/>
  <p:tag name="VALUES" val="Incorrect|smicln|Incorrect|smicln|Incorrect|smicln|Correc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0"/>
  <p:tag name="FONTSIZE" val="32"/>
  <p:tag name="BULLETTYPE" val="ppBulletArabicPeriod"/>
  <p:tag name="ANSWERTEXT" val="Price ceiling&#10;Price floor&#10;MSC&#10;Negative externality"/>
  <p:tag name="OLDNUMANSWERS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3A7EEA095B24F5B94666BBB3ABBAC6A"/>
  <p:tag name="SLIDEID" val="13A7EEA095B24F5B94666BBB3ABBAC6A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RESPONSECOUNT" val="24"/>
  <p:tag name="SLICED" val="False"/>
  <p:tag name="RESPONSES" val="2;2;3;2;2;1;2;2;2;2;1;2;2;2;2;2;1;3;3;4;2;1;2;3;"/>
  <p:tag name="CHARTSTRINGSTD" val="4 15 4 1"/>
  <p:tag name="CHARTSTRINGREV" val="1 4 15 4"/>
  <p:tag name="CHARTSTRINGSTDPER" val="0.166666666666667 0.625 0.166666666666667 0.0416666666666667"/>
  <p:tag name="CHARTSTRINGREVPER" val="0.0416666666666667 0.166666666666667 0.625 0.166666666666667"/>
  <p:tag name="TOTALRESPONSES" val="0"/>
  <p:tag name="RESPONSESGATHERED" val="False"/>
  <p:tag name="ANONYMOUSTEMP" val="False"/>
  <p:tag name="CORRECTPOINTVALUE" val="0"/>
  <p:tag name="QUESTIONALIAS" val="7. If the production of a good results in negative externalities (external costs or spillover costs), then:"/>
  <p:tag name="ANSWERSALIAS" val="The socially optimum (alloc. eff.) quantity will be produced|smicln|More than the alloc. eff. Q will be produced|smicln|Less than the alloc. eff. Q will be produced|smicln|There will be a shortage of the good"/>
  <p:tag name="VALUES" val="No Value|smicln|No Value|smicln|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7"/>
  <p:tag name="FONTSIZE" val="32"/>
  <p:tag name="BULLETTYPE" val="ppBulletArabicPeriod"/>
  <p:tag name="ANSWERTEXT" val="The socially optimum (alloc. eff.) quantity will be produced&#10;More than the alloc. eff. Q will be produced&#10;Less than the alloc. eff. Q will be produced&#10;There will be a shortage of the good"/>
  <p:tag name="OLDNUMANSWERS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A7EEA095B24F5B94666BBB3ABBAC6A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BDBCD1EF022E48E8AB1EDB73C2C3890D"/>
  <p:tag name="TOTALRESPONSES" val="1"/>
  <p:tag name="RESPONSECOUNT" val="1"/>
  <p:tag name="SLICED" val="False"/>
  <p:tag name="RESPONSES" val="-;-;4;-;-;-;-;-;-;-;-;-;-;-;-;-;-;-;-;"/>
  <p:tag name="CHARTSTRINGSTD" val="0 0 0 1"/>
  <p:tag name="CHARTSTRINGREV" val="1 0 0 0"/>
  <p:tag name="CHARTSTRINGSTDPER" val="0 0 0 1"/>
  <p:tag name="CHARTSTRINGREVPER" val="1 0 0 0"/>
  <p:tag name="RESPONSESGATHERED" val="False"/>
  <p:tag name="ANONYMOUSTEMP" val="False"/>
  <p:tag name="CORRECTPOINTVALUE" val="1"/>
  <p:tag name="QUESTIONALIAS" val="7. If the production of a good results in negative externalities (external costs or spillover costs), then:"/>
  <p:tag name="ANSWERSALIAS" val="The socially optimum (alloc. eff.) quantity will be produced|smicln|More than the alloc. eff. Q will be produced|smicln|Less than the alloc. eff. Q will be produced|smicln|There will be a shortage of the good"/>
  <p:tag name="VALUES" val="Incorrect|smicln|Correct|smicln|Incorrect|smicln|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87"/>
  <p:tag name="FONTSIZE" val="32"/>
  <p:tag name="BULLETTYPE" val="ppBulletArabicPeriod"/>
  <p:tag name="ANSWERTEXT" val="The socially optimum (alloc. eff.) quantity will be produced&#10;More than the alloc. eff. Q will be produced&#10;Less than the alloc. eff. Q will be produced&#10;There will be a shortage of the good"/>
  <p:tag name="OLDNUMANSWERS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13C7D09B03074090A6E4548D54FC3BD3"/>
  <p:tag name="SLIDEID" val="13C7D09B03074090A6E4548D54FC3BD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The main problem about negative externalities is that:"/>
  <p:tag name="ANSWERSALIAS" val="They overstate the cost of production|smicln|They maximize the costs of production|smicln|They understate the costs of production|smicln|They minimize the cost of production"/>
  <p:tag name="RESPONSECOUNT" val="24"/>
  <p:tag name="SLICED" val="False"/>
  <p:tag name="RESPONSES" val="4;1;1;3;1;3;3;4;3;4;2;3;3;3;3;3;3;3;3;4;3;3;1;3;"/>
  <p:tag name="CHARTSTRINGSTD" val="4 1 15 4"/>
  <p:tag name="CHARTSTRINGREV" val="4 15 1 4"/>
  <p:tag name="CHARTSTRINGSTDPER" val="0.166666666666667 0.0416666666666667 0.625 0.166666666666667"/>
  <p:tag name="CHARTSTRINGREVPER" val="0.166666666666667 0.625 0.0416666666666667 0.166666666666667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2"/>
  <p:tag name="FONTSIZE" val="32"/>
  <p:tag name="BULLETTYPE" val="ppBulletArabicPeriod"/>
  <p:tag name="ANSWERTEXT" val="They overstate the cost of production&#10;They maximize the costs of production&#10;They understate the costs of production&#10;They minimize the cost of production"/>
  <p:tag name="OLDNUMANSWERS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13C7D09B03074090A6E4548D54FC3BD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7. The main problem about negative externalities is that:"/>
  <p:tag name="ANSWERSALIAS" val="They overstate the cost of production|smicln|They maximize the costs of production|smicln|They understate the costs of production|smicln|They minimize the cost of production"/>
  <p:tag name="SLIDEORDER" val="2"/>
  <p:tag name="SLIDEGUID" val="22835521BE8647DD943D4EE2125F9C00"/>
  <p:tag name="TOTALRESPONSES" val="2"/>
  <p:tag name="RESPONSECOUNT" val="2"/>
  <p:tag name="SLICED" val="False"/>
  <p:tag name="RESPONSES" val="-;-;3;-;4;-;-;-;-;-;-;-;-;-;-;-;-;-;-;"/>
  <p:tag name="CHARTSTRINGSTD" val="0 0 1 1"/>
  <p:tag name="CHARTSTRINGREV" val="1 1 0 0"/>
  <p:tag name="CHARTSTRINGSTDPER" val="0 0 0.5 0.5"/>
  <p:tag name="CHARTSTRINGREVPER" val="0.5 0.5 0 0"/>
  <p:tag name="RESPONSESGATHERED" val="False"/>
  <p:tag name="ANONYMOUSTEMP" val="False"/>
  <p:tag name="CORRECTPOINTVALUE" val="1"/>
  <p:tag name="VALUES" val="Incorrect|smicln|Incorrect|smicln|Correct|smicln|Incorrect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52"/>
  <p:tag name="FONTSIZE" val="32"/>
  <p:tag name="BULLETTYPE" val="ppBulletArabicPeriod"/>
  <p:tag name="ANSWERTEXT" val="They overstate the cost of production&#10;They maximize the costs of production&#10;They understate the costs of production&#10;They minimize the cost of production"/>
  <p:tag name="OLDNUMANSWERS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854C85F964F4DBBB1CA015ACCA0E2C5"/>
  <p:tag name="SLIDEID" val="B854C85F964F4DBBB1CA015ACCA0E2C5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Which of the following is NOT a way to solve the efficiency problen of a negative externality?"/>
  <p:tag name="ANSWERSALIAS" val="Tax the product|smicln|Government regulations|smicln|Coase theorem|smicln|Subsidize the product"/>
  <p:tag name="RESPONSECOUNT" val="23"/>
  <p:tag name="SLICED" val="False"/>
  <p:tag name="RESPONSES" val="3;3;3;3;3;3;3;3;4;3;3;3;3;3;3;4;3;3;3;4;3;3;3;-;"/>
  <p:tag name="CHARTSTRINGSTD" val="0 0 20 3"/>
  <p:tag name="CHARTSTRINGREV" val="3 20 0 0"/>
  <p:tag name="CHARTSTRINGSTDPER" val="0 0 0.869565217391304 0.130434782608696"/>
  <p:tag name="CHARTSTRINGREVPER" val="0.130434782608696 0.869565217391304 0 0"/>
  <p:tag name="TOTALRESPONSES" val="0"/>
  <p:tag name="RESPONSESGATHERED" val="False"/>
  <p:tag name="ANONYMOUSTEMP" val="False"/>
  <p:tag name="CORRECTPOINTVALUE" val="0"/>
  <p:tag name="VALUES" val="No Value|smicln|No Value|smicln|No Value|smicln|No Val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4"/>
  <p:tag name="FONTSIZE" val="32"/>
  <p:tag name="BULLETTYPE" val="ppBulletArabicPeriod"/>
  <p:tag name="ANSWERTEXT" val="Tax the product&#10;Government regulations&#10;Coase theorem&#10;Subsidize the product"/>
  <p:tag name="OLDNUMANSWERS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8. Which of the following is NOT a way to solve the efficiency problen of a negative externality?"/>
  <p:tag name="ANSWERSALIAS" val="Tax the product|smicln|Government regulations|smicln|Coase theorem|smicln|Subsidize the product"/>
  <p:tag name="RESPONSECOUNT" val="23"/>
  <p:tag name="SLICED" val="False"/>
  <p:tag name="RESPONSES" val="3;3;3;3;3;3;3;3;4;3;3;3;3;3;3;4;3;3;3;4;3;3;3;-;"/>
  <p:tag name="CHARTSTRINGSTD" val="0 0 20 3"/>
  <p:tag name="CHARTSTRINGREV" val="3 20 0 0"/>
  <p:tag name="CHARTSTRINGSTDPER" val="0 0 0.869565217391304 0.130434782608696"/>
  <p:tag name="CHARTSTRINGREVPER" val="0.130434782608696 0.869565217391304 0 0"/>
  <p:tag name="SLIDEORDER" val="2"/>
  <p:tag name="SLIDEGUID" val="516231924BAB482A94DF940853C01930"/>
  <p:tag name="TOTALRESPONSES" val="0"/>
  <p:tag name="RESPONSESGATHERED" val="False"/>
  <p:tag name="ANONYMOUSTEMP" val="False"/>
  <p:tag name="CORRECTPOINTVALUE" val="1"/>
  <p:tag name="VALUES" val="Incorrect|smicln|Incorrect|smicln|Incorrect|smicln|Correct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4"/>
  <p:tag name="FONTSIZE" val="32"/>
  <p:tag name="BULLETTYPE" val="ppBulletArabicPeriod"/>
  <p:tag name="ANSWERTEXT" val="Tax the product&#10;Government regulations&#10;Coase theorem&#10;Subsidize the product"/>
  <p:tag name="OLDNUMANSWERS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A7006873F4348BDAC2B6FD9D0C4C801"/>
  <p:tag name="SLIDEID" val="6A7006873F4348BDAC2B6FD9D0C4C801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RESPONSECOUNT" val="24"/>
  <p:tag name="SLICED" val="False"/>
  <p:tag name="RESPONSES" val="2;2;2;2;2;2;2;2;2;2;2;2;2;2;2;2;2;2;2;2;2;2;2;1;"/>
  <p:tag name="CHARTSTRINGSTD" val="1 23 0 0"/>
  <p:tag name="CHARTSTRINGREV" val="0 0 23 1"/>
  <p:tag name="CHARTSTRINGSTDPER" val="0.0416666666666667 0.958333333333333 0 0"/>
  <p:tag name="CHARTSTRINGREVPER" val="0 0 0.958333333333333 0.0416666666666667"/>
  <p:tag name="TOTALRESPONSES" val="0"/>
  <p:tag name="RESPONSESGATHERED" val="False"/>
  <p:tag name="ANONYMOUSTEMP" val="False"/>
  <p:tag name="QUESTIONALIAS" val="10. The Coase theorem suggests that:"/>
  <p:tag name="ANSWERSALIAS" val="People want to cooperate|smicln|People working in their own best interest can privately solve an externality|smicln|People will not respond to incentives|smicln|Government intervention is necessary  to deal with externalities"/>
  <p:tag name="CORRECTPOINTVALUE" val="0"/>
  <p:tag name="VALUES" val="Incorrect|smicln|Correct|smicln|Incorrect|smicln|Incorrec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4"/>
  <p:tag name="FONTSIZE" val="32"/>
  <p:tag name="BULLETTYPE" val="ppBulletArabicPeriod"/>
  <p:tag name="ANSWERTEXT" val="People want to cooperate&#10;People working in their own best interest can privately solve an externality&#10;People will not respond to incentives&#10;Government intervention is necessary  to deal with externalities"/>
  <p:tag name="OLDNUMANSWERS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The Coase theorem suggests that:"/>
  <p:tag name="ANSWERSALIAS" val="People want to cooperate|smicln|People working in their own best interest can privately solve an externality|smicln|People will not respond to incentives|smicln|Government intervention is necessary  to deal with externalities"/>
  <p:tag name="RESPONSECOUNT" val="24"/>
  <p:tag name="SLICED" val="False"/>
  <p:tag name="RESPONSES" val="2;2;2;2;2;2;2;2;2;2;2;2;2;2;2;2;2;2;2;2;2;2;2;1;"/>
  <p:tag name="CHARTSTRINGSTD" val="1 23 0 0"/>
  <p:tag name="CHARTSTRINGREV" val="0 0 23 1"/>
  <p:tag name="CHARTSTRINGSTDPER" val="0.0416666666666667 0.958333333333333 0 0"/>
  <p:tag name="CHARTSTRINGREVPER" val="0 0 0.958333333333333 0.0416666666666667"/>
  <p:tag name="SLIDEORDER" val="2"/>
  <p:tag name="SLIDEGUID" val="823ED4AFD8D04608B8DDFBC8E0C3D7FB"/>
  <p:tag name="TOTALRESPONSES" val="0"/>
  <p:tag name="RESPONSESGATHERED" val="False"/>
  <p:tag name="ANONYMOUSTEMP" val="False"/>
  <p:tag name="CORRECTPOINTVALUE" val="1"/>
  <p:tag name="VALUES" val="Incorrect|smicln|Correct|smicln|Incorrect|smicln|Incorrec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04"/>
  <p:tag name="FONTSIZE" val="32"/>
  <p:tag name="BULLETTYPE" val="ppBulletArabicPeriod"/>
  <p:tag name="ANSWERTEXT" val="People want to cooperate&#10;People working in their own best interest can privately solve an externality&#10;People will not respond to incentives&#10;Government intervention is necessary  to deal with externalities"/>
  <p:tag name="OLDNUMANSWER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1092</Words>
  <Application>Microsoft Office PowerPoint</Application>
  <PresentationFormat>On-screen Show (4:3)</PresentationFormat>
  <Paragraphs>207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5a – Price Controls and Negative Externalities</vt:lpstr>
      <vt:lpstr> REVIEW - Lesson 3c Allocative Efficiency is achieved when:  </vt:lpstr>
      <vt:lpstr>5a</vt:lpstr>
      <vt:lpstr>5b</vt:lpstr>
      <vt:lpstr>Benefits and Problems of Market Economies (Lesson 2a)</vt:lpstr>
      <vt:lpstr>Role of Gov’t in a Market Economy</vt:lpstr>
      <vt:lpstr>Lesson 5a</vt:lpstr>
      <vt:lpstr>Lesson 5a – Price Ceilings and Floors</vt:lpstr>
      <vt:lpstr>Lesson 5a – Negative Externalities</vt:lpstr>
      <vt:lpstr>1. An effective Price Floor will:</vt:lpstr>
      <vt:lpstr>1. An effective Price Floor will:</vt:lpstr>
      <vt:lpstr>Effective Price Floor: $3.00</vt:lpstr>
      <vt:lpstr>Price Floor</vt:lpstr>
      <vt:lpstr>2. If a legal ceiling price is set above the equilibrium price: </vt:lpstr>
      <vt:lpstr>2. If a legal ceiling price is set above the equilibrium price: </vt:lpstr>
      <vt:lpstr>Effective Price Ceiling: $2.00</vt:lpstr>
      <vt:lpstr>Price Ceiling</vt:lpstr>
      <vt:lpstr>3. Which area represents the consumer surplus when there is price ceiling at Pc ?</vt:lpstr>
      <vt:lpstr>3. Which area represents the consumer surplus when there is price ceiling at Pc ?</vt:lpstr>
      <vt:lpstr>4. The allocative inefficiency of an effective price floor can be seen in the fact that:</vt:lpstr>
      <vt:lpstr>4. The allocative inefficiency of an effective price floor can be seen in the fact that:</vt:lpstr>
      <vt:lpstr>Effective Price Floor: $3.00</vt:lpstr>
      <vt:lpstr>5. Which of the following is an example of a price floor?</vt:lpstr>
      <vt:lpstr>5. Which of the following is an example of a price floor?</vt:lpstr>
      <vt:lpstr>Lesson 5a Negative Externalities</vt:lpstr>
      <vt:lpstr>6. This graph shows the effect of a:</vt:lpstr>
      <vt:lpstr>6. This graph shows the effect of a:</vt:lpstr>
      <vt:lpstr>7. If the production of a good results in negative externalities (external costs or spillover costs), then:</vt:lpstr>
      <vt:lpstr>7. If the production of a good results in negative externalities (external costs or spillover costs), then:</vt:lpstr>
      <vt:lpstr>Effects of a Negative Externality</vt:lpstr>
      <vt:lpstr>8. The main problem about negative externalities is that:</vt:lpstr>
      <vt:lpstr>8. The main problem about negative externalities is that:</vt:lpstr>
      <vt:lpstr>Effects of a Negative Externality</vt:lpstr>
      <vt:lpstr>9. Which of the following is NOT a way to solve the efficiency problem of a negative externality?</vt:lpstr>
      <vt:lpstr>9. Which of the following is NOT a way to solve the efficiency problem of a negative externality?</vt:lpstr>
      <vt:lpstr>10. The Coase theorem suggests that:</vt:lpstr>
      <vt:lpstr>10. The Coase theorem suggests that: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80</cp:revision>
  <cp:lastPrinted>2013-03-21T13:46:50Z</cp:lastPrinted>
  <dcterms:created xsi:type="dcterms:W3CDTF">2013-02-04T18:55:14Z</dcterms:created>
  <dcterms:modified xsi:type="dcterms:W3CDTF">2018-08-01T01:01:21Z</dcterms:modified>
</cp:coreProperties>
</file>