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9"/>
  </p:handoutMasterIdLst>
  <p:sldIdLst>
    <p:sldId id="284" r:id="rId2"/>
    <p:sldId id="286" r:id="rId3"/>
    <p:sldId id="319" r:id="rId4"/>
    <p:sldId id="341" r:id="rId5"/>
    <p:sldId id="339" r:id="rId6"/>
    <p:sldId id="340" r:id="rId7"/>
    <p:sldId id="259" r:id="rId8"/>
    <p:sldId id="272" r:id="rId9"/>
    <p:sldId id="342" r:id="rId10"/>
    <p:sldId id="260" r:id="rId11"/>
    <p:sldId id="273" r:id="rId12"/>
    <p:sldId id="287" r:id="rId13"/>
    <p:sldId id="322" r:id="rId14"/>
    <p:sldId id="326" r:id="rId15"/>
    <p:sldId id="323" r:id="rId16"/>
    <p:sldId id="325" r:id="rId17"/>
    <p:sldId id="343" r:id="rId18"/>
    <p:sldId id="262" r:id="rId19"/>
    <p:sldId id="274" r:id="rId20"/>
    <p:sldId id="261" r:id="rId21"/>
    <p:sldId id="275" r:id="rId22"/>
    <p:sldId id="344" r:id="rId23"/>
    <p:sldId id="345" r:id="rId24"/>
    <p:sldId id="263" r:id="rId25"/>
    <p:sldId id="276" r:id="rId26"/>
    <p:sldId id="346" r:id="rId27"/>
    <p:sldId id="357" r:id="rId28"/>
    <p:sldId id="264" r:id="rId29"/>
    <p:sldId id="277" r:id="rId30"/>
    <p:sldId id="347" r:id="rId31"/>
    <p:sldId id="348" r:id="rId32"/>
    <p:sldId id="266" r:id="rId33"/>
    <p:sldId id="278" r:id="rId34"/>
    <p:sldId id="349" r:id="rId35"/>
    <p:sldId id="303" r:id="rId36"/>
    <p:sldId id="304" r:id="rId37"/>
    <p:sldId id="350" r:id="rId38"/>
    <p:sldId id="294" r:id="rId39"/>
    <p:sldId id="295" r:id="rId40"/>
    <p:sldId id="296" r:id="rId41"/>
    <p:sldId id="297" r:id="rId42"/>
    <p:sldId id="298" r:id="rId43"/>
    <p:sldId id="351" r:id="rId44"/>
    <p:sldId id="299" r:id="rId45"/>
    <p:sldId id="300" r:id="rId46"/>
    <p:sldId id="301" r:id="rId47"/>
    <p:sldId id="302" r:id="rId48"/>
    <p:sldId id="317" r:id="rId49"/>
    <p:sldId id="305" r:id="rId50"/>
    <p:sldId id="306" r:id="rId51"/>
    <p:sldId id="352" r:id="rId52"/>
    <p:sldId id="307" r:id="rId53"/>
    <p:sldId id="308" r:id="rId54"/>
    <p:sldId id="353" r:id="rId55"/>
    <p:sldId id="329" r:id="rId56"/>
    <p:sldId id="330" r:id="rId57"/>
    <p:sldId id="331" r:id="rId58"/>
    <p:sldId id="332" r:id="rId59"/>
    <p:sldId id="333" r:id="rId60"/>
    <p:sldId id="334" r:id="rId61"/>
    <p:sldId id="354" r:id="rId62"/>
    <p:sldId id="335" r:id="rId63"/>
    <p:sldId id="336" r:id="rId64"/>
    <p:sldId id="355" r:id="rId65"/>
    <p:sldId id="337" r:id="rId66"/>
    <p:sldId id="318" r:id="rId67"/>
    <p:sldId id="356" r:id="rId68"/>
  </p:sldIdLst>
  <p:sldSz cx="9144000" cy="6858000" type="screen4x3"/>
  <p:notesSz cx="9296400" cy="7010400"/>
  <p:custDataLst>
    <p:tags r:id="rId7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67" y="-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A3679-2A7A-4DBC-83B0-B196AE70E93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C9245-CD25-43B2-A5AE-21947DC135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6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8.wmf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image" Target="../media/image13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5" Type="http://schemas.openxmlformats.org/officeDocument/2006/relationships/image" Target="../media/image13.gif"/><Relationship Id="rId4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0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7.xml"/><Relationship Id="rId1" Type="http://schemas.openxmlformats.org/officeDocument/2006/relationships/tags" Target="../tags/tag8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4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1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93.xml"/><Relationship Id="rId7" Type="http://schemas.openxmlformats.org/officeDocument/2006/relationships/oleObject" Target="../embeddings/oleObject1.bin"/><Relationship Id="rId2" Type="http://schemas.openxmlformats.org/officeDocument/2006/relationships/tags" Target="../tags/tag9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5.xml"/><Relationship Id="rId4" Type="http://schemas.openxmlformats.org/officeDocument/2006/relationships/tags" Target="../tags/tag9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Relationship Id="rId4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9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4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4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4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7.xml"/><Relationship Id="rId1" Type="http://schemas.openxmlformats.org/officeDocument/2006/relationships/tags" Target="../tags/tag1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4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3.xml"/><Relationship Id="rId1" Type="http://schemas.openxmlformats.org/officeDocument/2006/relationships/tags" Target="../tags/tag12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8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9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0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4b – Other Types of Elasticity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17" y="27432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9530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3183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533400"/>
            <a:ext cx="5181600" cy="3048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2. What is the coefficient of price elasticity of supply between prices $2 and $10 (midpoints formula)?</a:t>
            </a:r>
            <a:endParaRPr lang="en-US" sz="36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81000"/>
            <a:ext cx="3429000" cy="338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6781800" cy="2468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0.25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533400"/>
            <a:ext cx="5105400" cy="3048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What is the coefficient of price elasticity of supply between prices $2 and $10 (midpoints formula)?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381000"/>
            <a:ext cx="3429000" cy="338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54799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657600"/>
            <a:ext cx="6781800" cy="2468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0.25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4" y="23446"/>
            <a:ext cx="89154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Price Elasticity of Supply – Midpoint Formula</a:t>
            </a:r>
            <a:endParaRPr lang="en-US" sz="3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066800"/>
            <a:ext cx="2294313" cy="914400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930148" cy="4501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940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If Es = 0.25 then: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66800"/>
            <a:ext cx="5257800" cy="3306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inelastic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unit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in cross inelastic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64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3. If Es = 0.25 then: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66800"/>
            <a:ext cx="5257800" cy="3306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inelastic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unit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in cross inelastic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17187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63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If Es = 0.25, then a 10% increase in price will: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4582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quantity supplied by 25%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change the quantity supplied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51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If Es = 0.25, then a 10% increase in price will: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4582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quantity supplied by 25%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change the quantity supplied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16002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672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29718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If </a:t>
            </a:r>
            <a:r>
              <a:rPr lang="en-US" sz="3600" b="1" dirty="0" err="1"/>
              <a:t>Es</a:t>
            </a:r>
            <a:r>
              <a:rPr lang="en-US" sz="3600" b="1" dirty="0"/>
              <a:t> = 0.25, then a 10% increase in price </a:t>
            </a:r>
            <a:r>
              <a:rPr lang="en-US" sz="3600" b="1" dirty="0" smtClean="0"/>
              <a:t>will do what to the </a:t>
            </a:r>
            <a:r>
              <a:rPr lang="en-US" sz="3600" b="1" dirty="0" smtClean="0">
                <a:solidFill>
                  <a:srgbClr val="FF0000"/>
                </a:solidFill>
              </a:rPr>
              <a:t>quantity supplied</a:t>
            </a:r>
            <a:r>
              <a:rPr lang="en-US" sz="3600" b="1" dirty="0" smtClean="0"/>
              <a:t>?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800" b="1" dirty="0" err="1" smtClean="0"/>
              <a:t>Es</a:t>
            </a:r>
            <a:r>
              <a:rPr lang="en-US" sz="2800" b="1" dirty="0" smtClean="0"/>
              <a:t> = 0.25 = </a:t>
            </a:r>
            <a:r>
              <a:rPr lang="en-US" sz="2800" b="1" dirty="0" smtClean="0">
                <a:solidFill>
                  <a:srgbClr val="FF0000"/>
                </a:solidFill>
              </a:rPr>
              <a:t>% change Qs </a:t>
            </a:r>
            <a:r>
              <a:rPr lang="en-US" sz="2800" b="1" dirty="0" smtClean="0"/>
              <a:t>/ % change P = </a:t>
            </a:r>
            <a:r>
              <a:rPr lang="en-US" sz="2800" b="1" dirty="0" smtClean="0">
                <a:solidFill>
                  <a:srgbClr val="FF0000"/>
                </a:solidFill>
              </a:rPr>
              <a:t>?</a:t>
            </a:r>
            <a:r>
              <a:rPr lang="en-US" sz="2800" b="1" dirty="0" smtClean="0"/>
              <a:t>/10 = </a:t>
            </a:r>
            <a:r>
              <a:rPr lang="en-US" sz="2800" b="1" dirty="0" smtClean="0">
                <a:solidFill>
                  <a:srgbClr val="FF0000"/>
                </a:solidFill>
              </a:rPr>
              <a:t>2.5</a:t>
            </a:r>
            <a:r>
              <a:rPr lang="en-US" sz="2800" b="1" dirty="0" smtClean="0"/>
              <a:t>/10 = 0.25</a:t>
            </a:r>
            <a:endParaRPr lang="en-US" b="1" u="sn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1416" y="5562600"/>
            <a:ext cx="7772400" cy="11429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4b – Other Types of Elasticity</a:t>
            </a:r>
          </a:p>
          <a:p>
            <a:r>
              <a:rPr lang="en-US" sz="4000" b="1" dirty="0" smtClean="0"/>
              <a:t>Price Elasticity of Supply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477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5. If Es = 2.5 then: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19400"/>
            <a:ext cx="8458200" cy="3306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inelastic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unit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in cross inelastic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477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If Es = 2.5 then: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19400"/>
            <a:ext cx="8458200" cy="3306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price inelastic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is unit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in cross inelastic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9836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610600" cy="43434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Four Types of Elasticity (HOW MUCH?)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Price Elasticity of Demand (4a)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Price Elasticity of Supply (4b)</a:t>
            </a:r>
            <a:endParaRPr lang="en-US" sz="40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Cross Elasticity of Demand (4b)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Income Elasticity of Demand (4b)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685799"/>
          </a:xfrm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4b – Other Types of Elasticity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51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If Es = 2.5, then a 10% increase in price will: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4582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quantity supplied by 25%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change the quantity supplied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If Es = 2.5, then a 10% increase in price will: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4582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quantity supplied by 2.5%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the quantity supplied by 25%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Not change the quantity supplied</a:t>
            </a:r>
          </a:p>
        </p:txBody>
      </p:sp>
      <p:sp>
        <p:nvSpPr>
          <p:cNvPr id="4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675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3657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If </a:t>
            </a:r>
            <a:r>
              <a:rPr lang="en-US" sz="3600" b="1" dirty="0" err="1"/>
              <a:t>Es</a:t>
            </a:r>
            <a:r>
              <a:rPr lang="en-US" sz="3600" b="1" dirty="0"/>
              <a:t> = </a:t>
            </a:r>
            <a:r>
              <a:rPr lang="en-US" sz="3600" b="1" dirty="0" smtClean="0"/>
              <a:t>2.5, </a:t>
            </a:r>
            <a:r>
              <a:rPr lang="en-US" sz="3600" b="1" dirty="0"/>
              <a:t>then a 10% increase in price </a:t>
            </a:r>
            <a:r>
              <a:rPr lang="en-US" sz="3600" b="1" dirty="0" smtClean="0"/>
              <a:t>will do what to the </a:t>
            </a:r>
            <a:r>
              <a:rPr lang="en-US" sz="3600" b="1" dirty="0" smtClean="0">
                <a:solidFill>
                  <a:srgbClr val="FF0000"/>
                </a:solidFill>
              </a:rPr>
              <a:t>quantity supplied</a:t>
            </a:r>
            <a:r>
              <a:rPr lang="en-US" sz="3600" b="1" dirty="0" smtClean="0"/>
              <a:t>?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800" b="1" dirty="0" err="1" smtClean="0"/>
              <a:t>Es</a:t>
            </a:r>
            <a:r>
              <a:rPr lang="en-US" sz="2800" b="1" dirty="0" smtClean="0"/>
              <a:t> = 2.5 = </a:t>
            </a:r>
            <a:r>
              <a:rPr lang="en-US" sz="2800" b="1" dirty="0" smtClean="0">
                <a:solidFill>
                  <a:srgbClr val="FF0000"/>
                </a:solidFill>
              </a:rPr>
              <a:t>% change Qs </a:t>
            </a:r>
            <a:r>
              <a:rPr lang="en-US" sz="2800" b="1" dirty="0" smtClean="0"/>
              <a:t>/ % change P = </a:t>
            </a:r>
            <a:r>
              <a:rPr lang="en-US" sz="2800" b="1" dirty="0" smtClean="0">
                <a:solidFill>
                  <a:srgbClr val="FF0000"/>
                </a:solidFill>
              </a:rPr>
              <a:t>?</a:t>
            </a:r>
            <a:r>
              <a:rPr lang="en-US" sz="2800" b="1" dirty="0" smtClean="0"/>
              <a:t>/10 = </a:t>
            </a:r>
            <a:r>
              <a:rPr lang="en-US" sz="2800" b="1" dirty="0" smtClean="0">
                <a:solidFill>
                  <a:srgbClr val="FF0000"/>
                </a:solidFill>
              </a:rPr>
              <a:t>25</a:t>
            </a:r>
            <a:r>
              <a:rPr lang="en-US" sz="2800" b="1" dirty="0" smtClean="0"/>
              <a:t>/10 = 2.5</a:t>
            </a:r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endParaRPr lang="en-US" b="1" u="sn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1416" y="5562600"/>
            <a:ext cx="7772400" cy="11429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4b – Other Types of Elasticity</a:t>
            </a:r>
          </a:p>
          <a:p>
            <a:r>
              <a:rPr lang="en-US" sz="4000" b="1" dirty="0" smtClean="0"/>
              <a:t>Price Elasticity of Supply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8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3657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If </a:t>
            </a:r>
            <a:r>
              <a:rPr lang="en-US" sz="3600" b="1" dirty="0" err="1"/>
              <a:t>Es</a:t>
            </a:r>
            <a:r>
              <a:rPr lang="en-US" sz="3600" b="1" dirty="0"/>
              <a:t> = </a:t>
            </a:r>
            <a:r>
              <a:rPr lang="en-US" sz="3600" b="1" dirty="0" smtClean="0"/>
              <a:t>2.5, </a:t>
            </a:r>
            <a:r>
              <a:rPr lang="en-US" sz="3600" b="1" dirty="0"/>
              <a:t>then a 10% increase in price </a:t>
            </a:r>
            <a:r>
              <a:rPr lang="en-US" sz="3600" b="1" dirty="0" smtClean="0"/>
              <a:t>will do what to the </a:t>
            </a:r>
            <a:r>
              <a:rPr lang="en-US" sz="3600" b="1" dirty="0" smtClean="0">
                <a:solidFill>
                  <a:srgbClr val="FF0000"/>
                </a:solidFill>
              </a:rPr>
              <a:t>quantity supplied</a:t>
            </a:r>
            <a:r>
              <a:rPr lang="en-US" sz="3600" b="1" dirty="0" smtClean="0"/>
              <a:t>?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800" b="1" dirty="0" err="1" smtClean="0"/>
              <a:t>Es</a:t>
            </a:r>
            <a:r>
              <a:rPr lang="en-US" sz="2800" b="1" dirty="0" smtClean="0"/>
              <a:t> = 2.5 = </a:t>
            </a:r>
            <a:r>
              <a:rPr lang="en-US" sz="2800" b="1" dirty="0" smtClean="0">
                <a:solidFill>
                  <a:srgbClr val="FF0000"/>
                </a:solidFill>
              </a:rPr>
              <a:t>% change Qs </a:t>
            </a:r>
            <a:r>
              <a:rPr lang="en-US" sz="2800" b="1" dirty="0" smtClean="0"/>
              <a:t>/ % change P = </a:t>
            </a:r>
            <a:r>
              <a:rPr lang="en-US" sz="2800" b="1" dirty="0" smtClean="0">
                <a:solidFill>
                  <a:srgbClr val="FF0000"/>
                </a:solidFill>
              </a:rPr>
              <a:t>?</a:t>
            </a:r>
            <a:r>
              <a:rPr lang="en-US" sz="2800" b="1" dirty="0" smtClean="0"/>
              <a:t>/10 = </a:t>
            </a:r>
            <a:r>
              <a:rPr lang="en-US" sz="2800" b="1" dirty="0" smtClean="0">
                <a:solidFill>
                  <a:srgbClr val="FF0000"/>
                </a:solidFill>
              </a:rPr>
              <a:t>25</a:t>
            </a:r>
            <a:r>
              <a:rPr lang="en-US" sz="2800" b="1" dirty="0" smtClean="0"/>
              <a:t>/10 = 2.5</a:t>
            </a:r>
            <a:r>
              <a:rPr lang="en-US" sz="2800" b="1" u="sng" dirty="0" smtClean="0"/>
              <a:t/>
            </a:r>
            <a:br>
              <a:rPr lang="en-US" sz="2800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endParaRPr lang="en-US" b="1" u="sn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1416" y="5562600"/>
            <a:ext cx="7772400" cy="11429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4b – Other Types of Elasticity</a:t>
            </a:r>
          </a:p>
          <a:p>
            <a:r>
              <a:rPr lang="en-US" sz="4000" b="1" dirty="0" smtClean="0"/>
              <a:t>Price Elasticity of Supply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35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4770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The main determinant of the price elasticity of supply is the: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590800"/>
            <a:ext cx="83820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Number of close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Whether  the product is a luxury or a necessity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Number of uses of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Amount of time producers have to adjust to a price change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4770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The main determinant of the price elasticity of supply is the: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4998211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90800"/>
            <a:ext cx="8382000" cy="3535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Number of close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Whether  the product is a luxury or a necessity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Number of uses of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Amount of time producers have to adjust to a price change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514"/>
            <a:ext cx="9144000" cy="1249362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Determinants of Price Elasticity of Supply</a:t>
            </a:r>
            <a:r>
              <a:rPr lang="en-US" sz="3200" b="1" u="sng" dirty="0" smtClean="0"/>
              <a:t/>
            </a:r>
            <a:br>
              <a:rPr lang="en-US" sz="3200" b="1" u="sng" dirty="0" smtClean="0"/>
            </a:br>
            <a:r>
              <a:rPr lang="en-US" sz="3200" b="1" dirty="0" smtClean="0"/>
              <a:t>YP 12 # 3</a:t>
            </a:r>
            <a:endParaRPr lang="en-US" sz="3200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8229600" cy="43434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ease of storage (market period)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available excess capacity (short run)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characteristics of the production process (long run)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time</a:t>
            </a:r>
            <a:r>
              <a:rPr lang="en-US" dirty="0" smtClean="0"/>
              <a:t>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b="1" dirty="0"/>
              <a:t>m</a:t>
            </a:r>
            <a:r>
              <a:rPr lang="en-US" b="1" dirty="0" smtClean="0"/>
              <a:t>arket period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b="1" dirty="0" smtClean="0"/>
              <a:t>short run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b="1" dirty="0" smtClean="0"/>
              <a:t>long run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1416" y="6286500"/>
            <a:ext cx="7772400" cy="5715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4b – Other Types of Elasticity - Price Elasticity of Supply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58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514"/>
            <a:ext cx="9144000" cy="495886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/>
              <a:t>Determinants of Price Elasticity of </a:t>
            </a:r>
            <a:r>
              <a:rPr lang="en-US" sz="2800" b="1" u="sng" dirty="0" smtClean="0"/>
              <a:t>Supply -- </a:t>
            </a:r>
            <a:r>
              <a:rPr lang="en-US" sz="2800" b="1" dirty="0" smtClean="0"/>
              <a:t>YP </a:t>
            </a:r>
            <a:r>
              <a:rPr lang="en-US" sz="2800" b="1" dirty="0" smtClean="0"/>
              <a:t>12 # 3</a:t>
            </a:r>
            <a:endParaRPr lang="en-US" sz="2800" b="1" u="sn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1416" y="6172200"/>
            <a:ext cx="7772400" cy="5715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4b – Other Types of Elasticity - Price Elasticity of Supply</a:t>
            </a:r>
            <a:endParaRPr lang="en-US" sz="2400" b="1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" y="685799"/>
            <a:ext cx="8881872" cy="530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126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The supply of product X is perfectly price inelastic if the price of X rises by: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5146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5% and the Qs rises by 7%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8% and the Qs rises by 8%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10% and the Qs stays 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7% and the Qs rises by 5%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935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8. The supply of product X is perfectly price inelastic if the price of X rises by: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7517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5% and the Qs rises by 7%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8% and the Qs rises by 8%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10% and the Qs stays the same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7% and the Qs rises by 5%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324" y="304800"/>
            <a:ext cx="8853152" cy="55626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2800" b="1" u="sng" dirty="0" smtClean="0"/>
              <a:t>4 Types of Elasticity (HOW MUCH)</a:t>
            </a:r>
            <a:r>
              <a:rPr lang="en-US" sz="12800" b="1" dirty="0" smtClean="0"/>
              <a:t>?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8800" b="1" dirty="0" smtClean="0"/>
              <a:t>Price Elasticity of Demand (Ed)</a:t>
            </a:r>
          </a:p>
          <a:p>
            <a:pPr lvl="1">
              <a:buNone/>
            </a:pPr>
            <a:r>
              <a:rPr lang="en-US" sz="8800" dirty="0" smtClean="0"/>
              <a:t>     HOW MUCH does the quantity demanded change when the price changes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sz="8900" b="1" dirty="0" smtClean="0"/>
              <a:t>Price </a:t>
            </a:r>
            <a:r>
              <a:rPr lang="en-US" sz="8900" b="1" dirty="0"/>
              <a:t>Elasticity of </a:t>
            </a:r>
            <a:r>
              <a:rPr lang="en-US" sz="8900" b="1" dirty="0" smtClean="0"/>
              <a:t>Supply (</a:t>
            </a:r>
            <a:r>
              <a:rPr lang="en-US" sz="8900" b="1" dirty="0" err="1" smtClean="0"/>
              <a:t>Es</a:t>
            </a:r>
            <a:r>
              <a:rPr lang="en-US" sz="8900" b="1" dirty="0" smtClean="0"/>
              <a:t>)</a:t>
            </a:r>
          </a:p>
          <a:p>
            <a:pPr lvl="1">
              <a:buNone/>
            </a:pPr>
            <a:r>
              <a:rPr lang="en-US" sz="9600" dirty="0" smtClean="0"/>
              <a:t>    HOW </a:t>
            </a:r>
            <a:r>
              <a:rPr lang="en-US" sz="9600" dirty="0"/>
              <a:t>MUCH does the quantity </a:t>
            </a:r>
            <a:r>
              <a:rPr lang="en-US" sz="9600" dirty="0" smtClean="0"/>
              <a:t>supplied </a:t>
            </a:r>
            <a:r>
              <a:rPr lang="en-US" sz="9600" dirty="0"/>
              <a:t>change when the price changes</a:t>
            </a:r>
          </a:p>
          <a:p>
            <a:pPr lvl="1">
              <a:buNone/>
            </a:pPr>
            <a:r>
              <a:rPr lang="en-US" b="1" dirty="0" smtClean="0"/>
              <a:t> </a:t>
            </a:r>
            <a:endParaRPr lang="en-US" b="1" dirty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sz="9600" b="1" dirty="0" smtClean="0"/>
              <a:t>Cross Elasticity of Demand (</a:t>
            </a:r>
            <a:r>
              <a:rPr lang="en-US" sz="9600" b="1" dirty="0" err="1" smtClean="0"/>
              <a:t>Eab</a:t>
            </a:r>
            <a:r>
              <a:rPr lang="en-US" sz="9600" b="1" dirty="0" smtClean="0"/>
              <a:t>)</a:t>
            </a:r>
            <a:endParaRPr lang="en-US" sz="9600" dirty="0" smtClean="0"/>
          </a:p>
          <a:p>
            <a:pPr lvl="1">
              <a:buNone/>
            </a:pPr>
            <a:r>
              <a:rPr lang="en-US" sz="9600" dirty="0" smtClean="0"/>
              <a:t>    HOW </a:t>
            </a:r>
            <a:r>
              <a:rPr lang="en-US" sz="9600" dirty="0"/>
              <a:t>MUCH does the quantity </a:t>
            </a:r>
            <a:r>
              <a:rPr lang="en-US" sz="9600" dirty="0" smtClean="0"/>
              <a:t>of one product </a:t>
            </a:r>
            <a:r>
              <a:rPr lang="en-US" sz="9600" dirty="0"/>
              <a:t>change when the price </a:t>
            </a:r>
            <a:r>
              <a:rPr lang="en-US" sz="9600" dirty="0" smtClean="0"/>
              <a:t>of another product changes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9600" b="1" dirty="0" smtClean="0"/>
              <a:t>Income </a:t>
            </a:r>
            <a:r>
              <a:rPr lang="en-US" sz="9600" b="1" dirty="0"/>
              <a:t>Elasticity of Demand (</a:t>
            </a:r>
            <a:r>
              <a:rPr lang="en-US" sz="9600" b="1" dirty="0" err="1" smtClean="0"/>
              <a:t>Edy</a:t>
            </a:r>
            <a:r>
              <a:rPr lang="en-US" sz="9600" b="1" dirty="0" smtClean="0"/>
              <a:t>)</a:t>
            </a:r>
            <a:endParaRPr lang="en-US" sz="9600" dirty="0"/>
          </a:p>
          <a:p>
            <a:pPr lvl="1">
              <a:buNone/>
            </a:pPr>
            <a:r>
              <a:rPr lang="en-US" sz="9600" dirty="0"/>
              <a:t>    HOW MUCH does the quantity of one product change when </a:t>
            </a:r>
            <a:r>
              <a:rPr lang="en-US" sz="9600" dirty="0" smtClean="0"/>
              <a:t>incomes change</a:t>
            </a:r>
            <a:endParaRPr lang="en-US" sz="9600" dirty="0"/>
          </a:p>
          <a:p>
            <a:pPr lvl="1">
              <a:buNone/>
            </a:pPr>
            <a:endParaRPr lang="en-US" sz="9600" dirty="0"/>
          </a:p>
          <a:p>
            <a:pPr lvl="1">
              <a:buNone/>
            </a:pPr>
            <a:endParaRPr lang="en-US" sz="3200" b="1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5867400"/>
            <a:ext cx="84582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4b – Other Types of Elasticity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47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Perfectly Price Inelastic Supply</a:t>
            </a:r>
            <a:endParaRPr lang="en-US" b="1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232" y="762000"/>
            <a:ext cx="6741208" cy="534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61416" y="6286500"/>
            <a:ext cx="7772400" cy="5715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/>
              <a:t>4b – Other Types of Elasticity - Price Elasticity of Supply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" y="228600"/>
            <a:ext cx="8534399" cy="467663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61416" y="5791200"/>
            <a:ext cx="7772400" cy="9144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4b – Other Types of Elasticity</a:t>
            </a:r>
          </a:p>
          <a:p>
            <a:r>
              <a:rPr lang="en-US" sz="3200" b="1" dirty="0" smtClean="0"/>
              <a:t>Price Elasticity of Supply</a:t>
            </a: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47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Cross elasticity of demand measures how sensitive purchases of a specific product are to changes in: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971800"/>
            <a:ext cx="8382000" cy="3154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some other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the same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of the same product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9. Cross elasticity of demand measures how sensitive purchases of a specific product are to changes in: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1360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71800"/>
            <a:ext cx="8382000" cy="3154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some other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the same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of the same product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Cross Elasticity of Demand</a:t>
            </a:r>
            <a:endParaRPr lang="en-US" b="1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00200"/>
            <a:ext cx="5624946" cy="21336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61416" y="5562600"/>
            <a:ext cx="7772400" cy="12192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4b – Other Types of Elasticity</a:t>
            </a:r>
          </a:p>
          <a:p>
            <a:r>
              <a:rPr lang="en-US" sz="3600" b="1" dirty="0" smtClean="0"/>
              <a:t>Cross Elasticity of Demand</a:t>
            </a:r>
            <a:endParaRPr lang="en-US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11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10. The formula for the cross elasticity of demand is:</a:t>
            </a:r>
            <a:endParaRPr lang="en-US" b="1" dirty="0"/>
          </a:p>
        </p:txBody>
      </p:sp>
      <p:pic>
        <p:nvPicPr>
          <p:cNvPr id="5" name="Picture 4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3200400"/>
            <a:ext cx="485775" cy="247650"/>
          </a:xfrm>
          <a:prstGeom prst="rect">
            <a:avLst/>
          </a:prstGeom>
        </p:spPr>
      </p:pic>
      <p:pic>
        <p:nvPicPr>
          <p:cNvPr id="6" name="Picture 5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2590800"/>
            <a:ext cx="485775" cy="247650"/>
          </a:xfrm>
          <a:prstGeom prst="rect">
            <a:avLst/>
          </a:prstGeom>
        </p:spPr>
      </p:pic>
      <p:pic>
        <p:nvPicPr>
          <p:cNvPr id="7" name="Picture 6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2590800"/>
            <a:ext cx="485775" cy="247650"/>
          </a:xfrm>
          <a:prstGeom prst="rect">
            <a:avLst/>
          </a:prstGeom>
        </p:spPr>
      </p:pic>
      <p:pic>
        <p:nvPicPr>
          <p:cNvPr id="8" name="Picture 7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3810000"/>
            <a:ext cx="485775" cy="247650"/>
          </a:xfrm>
          <a:prstGeom prst="rect">
            <a:avLst/>
          </a:prstGeom>
        </p:spPr>
      </p:pic>
      <p:pic>
        <p:nvPicPr>
          <p:cNvPr id="9" name="Picture 8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3810000"/>
            <a:ext cx="485775" cy="247650"/>
          </a:xfrm>
          <a:prstGeom prst="rect">
            <a:avLst/>
          </a:prstGeom>
        </p:spPr>
      </p:pic>
      <p:pic>
        <p:nvPicPr>
          <p:cNvPr id="10" name="Picture 9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3200400"/>
            <a:ext cx="485775" cy="247650"/>
          </a:xfrm>
          <a:prstGeom prst="rect">
            <a:avLst/>
          </a:prstGeom>
        </p:spPr>
      </p:pic>
      <p:pic>
        <p:nvPicPr>
          <p:cNvPr id="11" name="Picture 10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4343400"/>
            <a:ext cx="485775" cy="247650"/>
          </a:xfrm>
          <a:prstGeom prst="rect">
            <a:avLst/>
          </a:prstGeom>
        </p:spPr>
      </p:pic>
      <p:pic>
        <p:nvPicPr>
          <p:cNvPr id="12" name="Picture 11" descr="tr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0" y="4343400"/>
            <a:ext cx="485775" cy="247650"/>
          </a:xfrm>
          <a:prstGeom prst="rect">
            <a:avLst/>
          </a:prstGeom>
        </p:spPr>
      </p:pic>
      <p:sp>
        <p:nvSpPr>
          <p:cNvPr id="13" name="TPAnswers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2438401"/>
            <a:ext cx="579120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P of A  </a:t>
            </a:r>
            <a:r>
              <a:rPr lang="en-US" b="1" smtClean="0"/>
              <a:t>/</a:t>
            </a:r>
            <a:r>
              <a:rPr lang="en-US" smtClean="0"/>
              <a:t> %        P of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P of A  </a:t>
            </a:r>
            <a:r>
              <a:rPr lang="en-US" b="1" smtClean="0"/>
              <a:t>/</a:t>
            </a:r>
            <a:r>
              <a:rPr lang="en-US" smtClean="0"/>
              <a:t> %        Q of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Q of A  </a:t>
            </a:r>
            <a:r>
              <a:rPr lang="en-US" b="1" smtClean="0"/>
              <a:t>/</a:t>
            </a:r>
            <a:r>
              <a:rPr lang="en-US" smtClean="0"/>
              <a:t> %       P of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Q of A  </a:t>
            </a:r>
            <a:r>
              <a:rPr lang="en-US" b="1" smtClean="0"/>
              <a:t>/</a:t>
            </a:r>
            <a:r>
              <a:rPr lang="en-US" smtClean="0"/>
              <a:t> %       Q of B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343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The formula for the cross elasticity of demand is: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0" y="3200400"/>
            <a:ext cx="485775" cy="247650"/>
          </a:xfrm>
          <a:prstGeom prst="rect">
            <a:avLst/>
          </a:prstGeom>
        </p:spPr>
      </p:pic>
      <p:pic>
        <p:nvPicPr>
          <p:cNvPr id="6" name="Picture 5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0" y="2590800"/>
            <a:ext cx="485775" cy="247650"/>
          </a:xfrm>
          <a:prstGeom prst="rect">
            <a:avLst/>
          </a:prstGeom>
        </p:spPr>
      </p:pic>
      <p:pic>
        <p:nvPicPr>
          <p:cNvPr id="7" name="Picture 6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71600" y="2590800"/>
            <a:ext cx="485775" cy="247650"/>
          </a:xfrm>
          <a:prstGeom prst="rect">
            <a:avLst/>
          </a:prstGeom>
        </p:spPr>
      </p:pic>
      <p:pic>
        <p:nvPicPr>
          <p:cNvPr id="8" name="Picture 7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71600" y="3810000"/>
            <a:ext cx="485775" cy="247650"/>
          </a:xfrm>
          <a:prstGeom prst="rect">
            <a:avLst/>
          </a:prstGeom>
        </p:spPr>
      </p:pic>
      <p:pic>
        <p:nvPicPr>
          <p:cNvPr id="9" name="Picture 8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0" y="3810000"/>
            <a:ext cx="485775" cy="247650"/>
          </a:xfrm>
          <a:prstGeom prst="rect">
            <a:avLst/>
          </a:prstGeom>
        </p:spPr>
      </p:pic>
      <p:pic>
        <p:nvPicPr>
          <p:cNvPr id="10" name="Picture 9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71600" y="3200400"/>
            <a:ext cx="485775" cy="247650"/>
          </a:xfrm>
          <a:prstGeom prst="rect">
            <a:avLst/>
          </a:prstGeom>
        </p:spPr>
      </p:pic>
      <p:pic>
        <p:nvPicPr>
          <p:cNvPr id="11" name="Picture 10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71600" y="4343400"/>
            <a:ext cx="485775" cy="247650"/>
          </a:xfrm>
          <a:prstGeom prst="rect">
            <a:avLst/>
          </a:prstGeom>
        </p:spPr>
      </p:pic>
      <p:pic>
        <p:nvPicPr>
          <p:cNvPr id="12" name="Picture 11" descr="tri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0" y="4343400"/>
            <a:ext cx="485775" cy="247650"/>
          </a:xfrm>
          <a:prstGeom prst="rect">
            <a:avLst/>
          </a:prstGeom>
        </p:spPr>
      </p:pic>
      <p:sp>
        <p:nvSpPr>
          <p:cNvPr id="14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675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PAnswers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2438401"/>
            <a:ext cx="579120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P of A  </a:t>
            </a:r>
            <a:r>
              <a:rPr lang="en-US" b="1" smtClean="0"/>
              <a:t>/</a:t>
            </a:r>
            <a:r>
              <a:rPr lang="en-US" smtClean="0"/>
              <a:t> %        P of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P of A  </a:t>
            </a:r>
            <a:r>
              <a:rPr lang="en-US" b="1" smtClean="0"/>
              <a:t>/</a:t>
            </a:r>
            <a:r>
              <a:rPr lang="en-US" smtClean="0"/>
              <a:t> %        Q of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Q of A  </a:t>
            </a:r>
            <a:r>
              <a:rPr lang="en-US" b="1" smtClean="0"/>
              <a:t>/</a:t>
            </a:r>
            <a:r>
              <a:rPr lang="en-US" smtClean="0"/>
              <a:t> %       P of B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mtClean="0"/>
              <a:t>%      Q of A  </a:t>
            </a:r>
            <a:r>
              <a:rPr lang="en-US" b="1" smtClean="0"/>
              <a:t>/</a:t>
            </a:r>
            <a:r>
              <a:rPr lang="en-US" smtClean="0"/>
              <a:t> %       Q of B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945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Cross Elasticity of Demand</a:t>
            </a:r>
            <a:endParaRPr lang="en-US" b="1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00200"/>
            <a:ext cx="5624946" cy="213360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61416" y="5562600"/>
            <a:ext cx="7772400" cy="12192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4b – Other Types of Elasticity</a:t>
            </a:r>
          </a:p>
          <a:p>
            <a:r>
              <a:rPr lang="en-US" sz="3600" b="1" dirty="0" smtClean="0"/>
              <a:t>Cross Elasticity of Demand</a:t>
            </a:r>
            <a:endParaRPr lang="en-US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84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11. If the price of almonds increases 10% causing the quantity of walnuts sold to increase 5%, then </a:t>
            </a:r>
            <a:r>
              <a:rPr lang="en-US" b="1" dirty="0" err="1" smtClean="0"/>
              <a:t>Eab</a:t>
            </a:r>
            <a:r>
              <a:rPr lang="en-US" b="1" dirty="0" smtClean="0"/>
              <a:t>= ?</a:t>
            </a:r>
            <a:br>
              <a:rPr lang="en-US" b="1" dirty="0" smtClean="0"/>
            </a:br>
            <a:r>
              <a:rPr lang="en-US" b="1" dirty="0" smtClean="0"/>
              <a:t>(What is the cross elasticity of demand?)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19400"/>
            <a:ext cx="21336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- 5.0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+ 5.0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91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11. If the price of almonds increases 10% causing the quantity of walnuts sold to increase 5%, then </a:t>
            </a:r>
            <a:r>
              <a:rPr lang="en-US" b="1" dirty="0" err="1" smtClean="0">
                <a:solidFill>
                  <a:srgbClr val="0070C0"/>
                </a:solidFill>
              </a:rPr>
              <a:t>Eab</a:t>
            </a:r>
            <a:r>
              <a:rPr lang="en-US" b="1" dirty="0" smtClean="0">
                <a:solidFill>
                  <a:srgbClr val="0070C0"/>
                </a:solidFill>
              </a:rPr>
              <a:t>= ?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(What is the cross elasticity of demand?)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19400"/>
            <a:ext cx="21336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- 5.0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+ 5.0</a:t>
            </a:r>
          </a:p>
        </p:txBody>
      </p:sp>
      <p:sp>
        <p:nvSpPr>
          <p:cNvPr id="13" name="CorShape1"/>
          <p:cNvSpPr/>
          <p:nvPr>
            <p:custDataLst>
              <p:tags r:id="rId3"/>
            </p:custDataLst>
          </p:nvPr>
        </p:nvSpPr>
        <p:spPr>
          <a:xfrm rot="10800000">
            <a:off x="20320" y="46417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169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10600" cy="6096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4400" b="1" u="sng" dirty="0" smtClean="0"/>
              <a:t>4 Types of Elasticity (HOW MUCH)</a:t>
            </a:r>
            <a:r>
              <a:rPr lang="en-US" sz="14400" b="1" dirty="0" smtClean="0"/>
              <a:t>?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8800" dirty="0" smtClean="0"/>
              <a:t>     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sz="9600" dirty="0" smtClean="0"/>
          </a:p>
          <a:p>
            <a:pPr lvl="1">
              <a:buNone/>
            </a:pPr>
            <a:r>
              <a:rPr lang="en-US" b="1" dirty="0" smtClean="0"/>
              <a:t> </a:t>
            </a:r>
            <a:endParaRPr lang="en-US" b="1" dirty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sz="9600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9600" dirty="0" smtClean="0"/>
              <a:t>    </a:t>
            </a:r>
            <a:endParaRPr lang="en-US" sz="32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5" y="990600"/>
            <a:ext cx="2829757" cy="11360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914400"/>
            <a:ext cx="2743200" cy="10933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90" y="3505200"/>
            <a:ext cx="3107609" cy="11787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612" y="3468624"/>
            <a:ext cx="2862349" cy="10932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71599" y="2209799"/>
            <a:ext cx="2413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Price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of Demand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73472" y="2209800"/>
            <a:ext cx="2413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Price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of Supply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37841" y="5049053"/>
            <a:ext cx="2466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Cross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of Demand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00472" y="5049052"/>
            <a:ext cx="2777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Income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of Demand</a:t>
            </a:r>
            <a:endParaRPr lang="en-US" sz="28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495800" y="1219200"/>
            <a:ext cx="0" cy="41837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2000" y="3311098"/>
            <a:ext cx="7086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7843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4" y="23446"/>
            <a:ext cx="8915400" cy="1143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Cross Elasticity of Demand</a:t>
            </a:r>
            <a:endParaRPr lang="en-US" b="1" u="sng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725632" y="2895600"/>
            <a:ext cx="7391400" cy="2087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sz="4400" dirty="0" smtClean="0"/>
              <a:t>% </a:t>
            </a:r>
            <a:r>
              <a:rPr lang="en-US" sz="4400" dirty="0" err="1" smtClean="0"/>
              <a:t>chng</a:t>
            </a:r>
            <a:r>
              <a:rPr lang="en-US" sz="4400" dirty="0" smtClean="0"/>
              <a:t> </a:t>
            </a:r>
            <a:r>
              <a:rPr lang="en-US" sz="4400" dirty="0" err="1" smtClean="0"/>
              <a:t>Qa</a:t>
            </a:r>
            <a:r>
              <a:rPr lang="en-US" sz="4400" dirty="0" smtClean="0"/>
              <a:t>           +5</a:t>
            </a:r>
          </a:p>
          <a:p>
            <a:pPr marL="0" indent="0">
              <a:buNone/>
            </a:pPr>
            <a:r>
              <a:rPr lang="en-US" sz="4400" dirty="0" err="1" smtClean="0"/>
              <a:t>Es</a:t>
            </a:r>
            <a:r>
              <a:rPr lang="en-US" sz="4400" dirty="0" smtClean="0"/>
              <a:t> </a:t>
            </a:r>
            <a:r>
              <a:rPr lang="en-US" sz="4400" b="1" dirty="0" smtClean="0"/>
              <a:t>= --------------  =   --------- =  + 0.5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% </a:t>
            </a:r>
            <a:r>
              <a:rPr lang="en-US" sz="4400" dirty="0" err="1" smtClean="0"/>
              <a:t>chng</a:t>
            </a:r>
            <a:r>
              <a:rPr lang="en-US" sz="4400" dirty="0" smtClean="0"/>
              <a:t> </a:t>
            </a:r>
            <a:r>
              <a:rPr lang="en-US" sz="4400" dirty="0" err="1" smtClean="0"/>
              <a:t>Pb</a:t>
            </a:r>
            <a:r>
              <a:rPr lang="en-US" sz="4400" dirty="0" smtClean="0"/>
              <a:t>            +10</a:t>
            </a: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371600"/>
            <a:ext cx="3013364" cy="1143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19558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2362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12. If the cross elasticity of demand is - 2, this means a 10% increase in the price of product A will: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62890" y="2938526"/>
            <a:ext cx="8728710" cy="2776474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the quantity of product B 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the quantity of product B 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</a:t>
            </a:r>
            <a:r>
              <a:rPr lang="en-US" dirty="0"/>
              <a:t>the quantity of product B sold by </a:t>
            </a:r>
            <a:r>
              <a:rPr lang="en-US" dirty="0" smtClean="0"/>
              <a:t>20%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the quantity of product B sold by </a:t>
            </a:r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399" y="5620434"/>
            <a:ext cx="5960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Substitutes or Complements?</a:t>
            </a:r>
          </a:p>
          <a:p>
            <a:r>
              <a:rPr lang="en-US" sz="3600" dirty="0" smtClean="0"/>
              <a:t>Cross Elastic or Cross Inelastic?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732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2362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12. If the cross elasticity of demand is - 2, this means a 10% increase in the price of product A will: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-21590" y="417567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62890" y="2938526"/>
            <a:ext cx="8728710" cy="2776474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the quantity of product B 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the quantity of product B 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decrease </a:t>
            </a:r>
            <a:r>
              <a:rPr lang="en-US" dirty="0"/>
              <a:t>the quantity of product B sold by </a:t>
            </a:r>
            <a:r>
              <a:rPr lang="en-US" dirty="0" smtClean="0"/>
              <a:t>20%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the quantity of product B sold by </a:t>
            </a:r>
            <a:r>
              <a:rPr lang="en-US" dirty="0" smtClean="0"/>
              <a:t>20%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399" y="5620434"/>
            <a:ext cx="5960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Substitutes or Complements?</a:t>
            </a:r>
          </a:p>
          <a:p>
            <a:r>
              <a:rPr lang="en-US" sz="3600" dirty="0" smtClean="0"/>
              <a:t>Cross Elastic or Cross Inelastic?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5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4" y="23446"/>
            <a:ext cx="89154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Eab</a:t>
            </a:r>
            <a:r>
              <a:rPr lang="en-US" sz="3200" b="1" dirty="0" smtClean="0"/>
              <a:t> = </a:t>
            </a:r>
            <a:r>
              <a:rPr lang="en-US" sz="3200" b="1" dirty="0"/>
              <a:t>- 2, this means a 10% increase in the price of product B </a:t>
            </a:r>
            <a:r>
              <a:rPr lang="en-US" sz="3200" b="1" dirty="0" smtClean="0"/>
              <a:t>will do what to </a:t>
            </a:r>
            <a:r>
              <a:rPr lang="en-US" sz="3200" b="1" dirty="0" smtClean="0">
                <a:solidFill>
                  <a:srgbClr val="FF0000"/>
                </a:solidFill>
              </a:rPr>
              <a:t>quantity of A </a:t>
            </a:r>
            <a:r>
              <a:rPr lang="en-US" sz="3200" b="1" dirty="0" smtClean="0"/>
              <a:t>?</a:t>
            </a:r>
            <a:endParaRPr lang="en-US" sz="3200" b="1" u="sng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8215884" cy="208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3800" dirty="0" smtClean="0"/>
              <a:t>     % change </a:t>
            </a:r>
            <a:r>
              <a:rPr lang="en-US" sz="3800" dirty="0" err="1" smtClean="0"/>
              <a:t>Qa</a:t>
            </a:r>
            <a:r>
              <a:rPr lang="en-US" sz="3800" dirty="0" smtClean="0"/>
              <a:t>           </a:t>
            </a:r>
            <a:r>
              <a:rPr lang="en-US" sz="3800" dirty="0" smtClean="0">
                <a:solidFill>
                  <a:srgbClr val="FF0000"/>
                </a:solidFill>
              </a:rPr>
              <a:t>?</a:t>
            </a:r>
            <a:r>
              <a:rPr lang="en-US" sz="3800" dirty="0" smtClean="0"/>
              <a:t>          </a:t>
            </a:r>
            <a:r>
              <a:rPr lang="en-US" sz="3800" dirty="0" smtClean="0">
                <a:solidFill>
                  <a:srgbClr val="FF0000"/>
                </a:solidFill>
              </a:rPr>
              <a:t>-20</a:t>
            </a:r>
          </a:p>
          <a:p>
            <a:pPr marL="0" indent="0">
              <a:buNone/>
            </a:pPr>
            <a:r>
              <a:rPr lang="en-US" sz="3800" dirty="0" err="1" smtClean="0"/>
              <a:t>Es</a:t>
            </a:r>
            <a:r>
              <a:rPr lang="en-US" sz="3800" dirty="0" smtClean="0"/>
              <a:t> </a:t>
            </a:r>
            <a:r>
              <a:rPr lang="en-US" sz="3800" b="1" dirty="0" smtClean="0"/>
              <a:t>= -----------------  = --------  = ------- =  -2</a:t>
            </a:r>
          </a:p>
          <a:p>
            <a:pPr marL="0" indent="0">
              <a:buNone/>
            </a:pPr>
            <a:r>
              <a:rPr lang="en-US" sz="3800" dirty="0"/>
              <a:t> </a:t>
            </a:r>
            <a:r>
              <a:rPr lang="en-US" sz="3800" dirty="0" smtClean="0"/>
              <a:t>       % change </a:t>
            </a:r>
            <a:r>
              <a:rPr lang="en-US" sz="3800" dirty="0" err="1" smtClean="0"/>
              <a:t>Pb</a:t>
            </a:r>
            <a:r>
              <a:rPr lang="en-US" sz="3800" dirty="0" smtClean="0"/>
              <a:t>        +10        +10</a:t>
            </a:r>
            <a:endParaRPr lang="en-US" sz="3800" dirty="0"/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61416" y="5562600"/>
            <a:ext cx="7772400" cy="12192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4b – Other Types of Elasticity</a:t>
            </a:r>
          </a:p>
          <a:p>
            <a:r>
              <a:rPr lang="en-US" sz="3600" b="1" dirty="0" smtClean="0"/>
              <a:t>Cross Elasticity of Demand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05128" y="3810000"/>
            <a:ext cx="5960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Substitutes or Complements?</a:t>
            </a:r>
          </a:p>
          <a:p>
            <a:r>
              <a:rPr lang="en-US" sz="3600" dirty="0" smtClean="0"/>
              <a:t>Cross Elastic or Cross Inelastic?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24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13. If the cross elasticity of demand is + 0.5, this 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59436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products are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products are complements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products normal </a:t>
            </a:r>
            <a:r>
              <a:rPr lang="en-US" dirty="0" smtClean="0"/>
              <a:t>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products inferior </a:t>
            </a:r>
            <a:r>
              <a:rPr lang="en-US" dirty="0" smtClean="0"/>
              <a:t>goods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5791200"/>
            <a:ext cx="5960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Cross Elastic or Cross Inelastic?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57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13. If the cross elasticity of demand is + 0.5, this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91685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59436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products are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products are complements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products normal </a:t>
            </a:r>
            <a:r>
              <a:rPr lang="en-US" dirty="0" smtClean="0"/>
              <a:t>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products inferior </a:t>
            </a:r>
            <a:r>
              <a:rPr lang="en-US" dirty="0" smtClean="0"/>
              <a:t>goods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5791200"/>
            <a:ext cx="5960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Cross Elastic or Cross Inelastic?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889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14. If the cross elasticity of demand is + 0.5, this means:</a:t>
            </a:r>
            <a:endParaRPr lang="en-US" b="1" dirty="0"/>
          </a:p>
        </p:txBody>
      </p:sp>
      <p:sp>
        <p:nvSpPr>
          <p:cNvPr id="9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5791200" cy="4876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is cross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demand </a:t>
            </a:r>
            <a:r>
              <a:rPr lang="en-US" dirty="0" smtClean="0"/>
              <a:t>is cross inelastic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toys is </a:t>
            </a:r>
            <a:r>
              <a:rPr lang="en-US" dirty="0" smtClean="0"/>
              <a:t>income 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toys is </a:t>
            </a:r>
            <a:r>
              <a:rPr lang="en-US" dirty="0" smtClean="0"/>
              <a:t>income inelastic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6095999"/>
            <a:ext cx="5701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Substitutes or Complements?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2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14. If the cross elasticity of demand is + 0.5, this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5791200" cy="4876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is cross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demand </a:t>
            </a:r>
            <a:r>
              <a:rPr lang="en-US" dirty="0" smtClean="0"/>
              <a:t>is cross inelastic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toys is </a:t>
            </a:r>
            <a:r>
              <a:rPr lang="en-US" dirty="0" smtClean="0"/>
              <a:t>income 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toys is </a:t>
            </a:r>
            <a:r>
              <a:rPr lang="en-US" dirty="0" smtClean="0"/>
              <a:t>income inelastic</a:t>
            </a:r>
            <a:endParaRPr lang="en-US" dirty="0"/>
          </a:p>
        </p:txBody>
      </p:sp>
      <p:sp>
        <p:nvSpPr>
          <p:cNvPr id="10" name="CorShape2"/>
          <p:cNvSpPr/>
          <p:nvPr>
            <p:custDataLst>
              <p:tags r:id="rId3"/>
            </p:custDataLst>
          </p:nvPr>
        </p:nvSpPr>
        <p:spPr>
          <a:xfrm rot="10800000">
            <a:off x="172720" y="24045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0200" y="6095999"/>
            <a:ext cx="5701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Substitutes or Complements?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463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Cross Elasticity of Demand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See Lesson 4b Key Problems for more Cross Elasticity problems.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657600"/>
            <a:ext cx="3013364" cy="1143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60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15. Income elasticity of demand measures how sensitive purchases of a specific product are to changes in:</a:t>
            </a:r>
            <a:endParaRPr lang="en-US" b="1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47917457"/>
              </p:ext>
            </p:extLst>
          </p:nvPr>
        </p:nvGraphicFramePr>
        <p:xfrm>
          <a:off x="6172200" y="3505199"/>
          <a:ext cx="2743200" cy="3086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hart" r:id="rId7" imgW="4572108" imgH="5143554" progId="MSGraph.Chart.8">
                  <p:embed followColorScheme="full"/>
                </p:oleObj>
              </mc:Choice>
              <mc:Fallback>
                <p:oleObj name="Chart" r:id="rId7" imgW="4572108" imgH="51435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505199"/>
                        <a:ext cx="2743200" cy="30861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2286000"/>
            <a:ext cx="6172200" cy="3154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some other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the same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of the same product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5"/>
            </p:custDataLst>
          </p:nvPr>
        </p:nvSpPr>
        <p:spPr>
          <a:xfrm rot="10800000">
            <a:off x="172720" y="35231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7016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"/>
            <a:ext cx="8610600" cy="6400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000" b="1" dirty="0" smtClean="0"/>
              <a:t>Must Know / Outcomes: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8800" b="1" dirty="0" smtClean="0"/>
              <a:t>Price Elasticity of Supply</a:t>
            </a:r>
          </a:p>
          <a:p>
            <a:pPr lvl="1"/>
            <a:r>
              <a:rPr lang="en-US" sz="8800" dirty="0" smtClean="0"/>
              <a:t>define price elasticity of supply</a:t>
            </a:r>
          </a:p>
          <a:p>
            <a:pPr lvl="1"/>
            <a:r>
              <a:rPr lang="en-US" sz="8800" dirty="0" smtClean="0"/>
              <a:t>calculate and interpret the coefficient of price elasticity of supply using the midpoint formula</a:t>
            </a:r>
          </a:p>
          <a:p>
            <a:pPr lvl="1"/>
            <a:r>
              <a:rPr lang="en-US" sz="8800" dirty="0" smtClean="0"/>
              <a:t>determinants of price elasticity of supply</a:t>
            </a:r>
          </a:p>
          <a:p>
            <a:pPr lvl="1"/>
            <a:r>
              <a:rPr lang="en-US" sz="8800" dirty="0" smtClean="0"/>
              <a:t>price elasticity of supply and the market period, the short run, and the long run</a:t>
            </a:r>
          </a:p>
          <a:p>
            <a:pPr lvl="1">
              <a:buNone/>
            </a:pPr>
            <a:endParaRPr lang="en-US" sz="3200" b="1" dirty="0" smtClean="0"/>
          </a:p>
          <a:p>
            <a:pPr lvl="1">
              <a:buNone/>
            </a:pPr>
            <a:r>
              <a:rPr lang="en-US" sz="8800" b="1" dirty="0" smtClean="0"/>
              <a:t>Cross Elasticity of Demand</a:t>
            </a:r>
            <a:endParaRPr lang="en-US" sz="8800" dirty="0" smtClean="0"/>
          </a:p>
          <a:p>
            <a:pPr lvl="1"/>
            <a:r>
              <a:rPr lang="en-US" sz="8800" dirty="0" smtClean="0"/>
              <a:t>define cross elasticity of demand</a:t>
            </a:r>
          </a:p>
          <a:p>
            <a:pPr lvl="1"/>
            <a:r>
              <a:rPr lang="en-US" sz="8800" dirty="0" smtClean="0"/>
              <a:t>interpret the coefficient of cross elasticity of demand including both its value and the sign (substitutes, complements, and unrelated goods)</a:t>
            </a:r>
          </a:p>
          <a:p>
            <a:pPr lvl="1">
              <a:buNone/>
            </a:pPr>
            <a:endParaRPr lang="en-US" sz="3200" b="1" dirty="0" smtClean="0"/>
          </a:p>
          <a:p>
            <a:pPr lvl="1">
              <a:buNone/>
            </a:pPr>
            <a:r>
              <a:rPr lang="en-US" sz="8800" b="1" dirty="0" smtClean="0"/>
              <a:t>Income Elasticity of Demand</a:t>
            </a:r>
            <a:endParaRPr lang="en-US" sz="8800" dirty="0" smtClean="0"/>
          </a:p>
          <a:p>
            <a:pPr lvl="1"/>
            <a:r>
              <a:rPr lang="en-US" sz="8800" dirty="0" smtClean="0"/>
              <a:t>define income elasticity of demand</a:t>
            </a:r>
          </a:p>
          <a:p>
            <a:pPr lvl="1"/>
            <a:r>
              <a:rPr lang="en-US" sz="8800" dirty="0" smtClean="0"/>
              <a:t>interpret the coefficient of income elasticity of demand including both its value and the sign (inferior goods, normal goods, luxury goods)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7992" y="60960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4b – Other Types of Elasticity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64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15. Income elasticity of demand measures how sensitive purchases of a specific product are to changes in: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86000"/>
            <a:ext cx="6172200" cy="3154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some other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of the same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Income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Supply of the same product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5231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85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Income Elasticity of Demand</a:t>
            </a:r>
            <a:endParaRPr lang="en-US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905000"/>
            <a:ext cx="4538749" cy="17335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61416" y="5562600"/>
            <a:ext cx="7772400" cy="1219200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4b – Other Types of Elasticity</a:t>
            </a:r>
          </a:p>
          <a:p>
            <a:r>
              <a:rPr lang="en-US" sz="3600" b="1" dirty="0" smtClean="0"/>
              <a:t>Income Elasticity of Demand</a:t>
            </a:r>
            <a:endParaRPr lang="en-US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25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16. If the incomes increases 10% causing the quantity of ramen noodles sold to decrease 5%, then </a:t>
            </a:r>
            <a:r>
              <a:rPr lang="en-US" b="1" dirty="0" err="1" smtClean="0"/>
              <a:t>Edy</a:t>
            </a:r>
            <a:r>
              <a:rPr lang="en-US" b="1" dirty="0" smtClean="0"/>
              <a:t> = ?</a:t>
            </a:r>
            <a:br>
              <a:rPr lang="en-US" b="1" dirty="0" smtClean="0"/>
            </a:br>
            <a:r>
              <a:rPr lang="en-US" sz="3600" b="1" dirty="0" smtClean="0"/>
              <a:t>(What is the income elasticity of demand?)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19400"/>
            <a:ext cx="21336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- 5.0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+ 5.0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33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16. If the incomes increases 10% causing the quantity of ramen noodles sold to decrease 5%, then </a:t>
            </a:r>
            <a:r>
              <a:rPr lang="en-US" b="1" dirty="0" err="1" smtClean="0">
                <a:solidFill>
                  <a:srgbClr val="0070C0"/>
                </a:solidFill>
              </a:rPr>
              <a:t>Edy</a:t>
            </a:r>
            <a:r>
              <a:rPr lang="en-US" b="1" dirty="0" smtClean="0">
                <a:solidFill>
                  <a:srgbClr val="0070C0"/>
                </a:solidFill>
              </a:rPr>
              <a:t> = ?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(What is the income elasticity of demand?)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2819400"/>
            <a:ext cx="2133600" cy="3733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+ 0.5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- 5.0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+ 5.0</a:t>
            </a:r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0320" y="4056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001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4" y="23446"/>
            <a:ext cx="8915400" cy="890954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Income Elasticity of Demand</a:t>
            </a:r>
            <a:endParaRPr lang="en-US" b="1" u="sng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0" y="2895600"/>
            <a:ext cx="9067800" cy="2087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                </a:t>
            </a:r>
            <a:r>
              <a:rPr lang="en-US" sz="4400" dirty="0" smtClean="0"/>
              <a:t>% change Q                  -5</a:t>
            </a:r>
          </a:p>
          <a:p>
            <a:pPr marL="0" indent="0">
              <a:buNone/>
            </a:pPr>
            <a:r>
              <a:rPr lang="en-US" sz="4400" dirty="0" err="1" smtClean="0"/>
              <a:t>Edy</a:t>
            </a:r>
            <a:r>
              <a:rPr lang="en-US" sz="4400" dirty="0" smtClean="0"/>
              <a:t> </a:t>
            </a:r>
            <a:r>
              <a:rPr lang="en-US" sz="4400" b="1" dirty="0" smtClean="0"/>
              <a:t>=    --------------------  =   --------- =  - 0.5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% change Income        +10</a:t>
            </a:r>
            <a:endParaRPr lang="en-US" sz="4400" dirty="0"/>
          </a:p>
          <a:p>
            <a:pPr marL="0" indent="0">
              <a:buNone/>
            </a:pP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9" y="1219200"/>
            <a:ext cx="3391593" cy="1295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7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17. If the income elasticity of demand for toys is + 1.5, this 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59436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and candy are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are normal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are inferior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are necessities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5867400"/>
            <a:ext cx="5277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613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17. If the income elasticity of demand for toys is + 1.5, this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4045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5943600" cy="26670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and candy are substitutes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are normal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are inferior goods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Toys are necessities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5867400"/>
            <a:ext cx="5277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571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18. If the income elasticity of demand for fresh fruit is + 0.5, this means: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5791200" cy="4876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fresh fruit is price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demand for fresh fruit is price </a:t>
            </a:r>
            <a:r>
              <a:rPr lang="en-US" dirty="0" smtClean="0"/>
              <a:t>inelastic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fresh fruit is </a:t>
            </a:r>
            <a:r>
              <a:rPr lang="en-US" dirty="0" smtClean="0"/>
              <a:t>income 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fresh fruit is </a:t>
            </a:r>
            <a:r>
              <a:rPr lang="en-US" dirty="0" smtClean="0"/>
              <a:t>income inelastic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6299180"/>
            <a:ext cx="4742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76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731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18. If the income elasticity of demand for fresh fruit is + 0.5, this means: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5135372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5791200" cy="4876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demand for fresh fruit is price elastic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demand for fresh fruit is price </a:t>
            </a:r>
            <a:r>
              <a:rPr lang="en-US" dirty="0" smtClean="0"/>
              <a:t>inelastic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fresh fruit is </a:t>
            </a:r>
            <a:r>
              <a:rPr lang="en-US" dirty="0" smtClean="0"/>
              <a:t>income elastic</a:t>
            </a:r>
            <a:endParaRPr lang="en-US" dirty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The demand for fresh fruit is </a:t>
            </a:r>
            <a:r>
              <a:rPr lang="en-US" dirty="0" smtClean="0"/>
              <a:t>income inelastic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6299180"/>
            <a:ext cx="4742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579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2362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19. If the income elasticity of demand for toys is +1.5, this means: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458200" cy="4267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toys sold by 15%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toys sold by 1.5%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toys sold by 15%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toys sold by 1.5%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85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76200"/>
            <a:ext cx="82296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KEY TERMS: </a:t>
            </a:r>
          </a:p>
          <a:p>
            <a:pPr>
              <a:buNone/>
            </a:pPr>
            <a:r>
              <a:rPr lang="en-US" dirty="0" smtClean="0"/>
              <a:t>    price elasticity of supply, </a:t>
            </a:r>
            <a:br>
              <a:rPr lang="en-US" dirty="0" smtClean="0"/>
            </a:br>
            <a:r>
              <a:rPr lang="en-US" dirty="0" smtClean="0"/>
              <a:t>coefficient of price elasticity of supply, midpoints formula, </a:t>
            </a:r>
            <a:br>
              <a:rPr lang="en-US" dirty="0" smtClean="0"/>
            </a:br>
            <a:r>
              <a:rPr lang="en-US" dirty="0" smtClean="0"/>
              <a:t>market period, </a:t>
            </a:r>
            <a:br>
              <a:rPr lang="en-US" dirty="0" smtClean="0"/>
            </a:br>
            <a:r>
              <a:rPr lang="en-US" dirty="0" smtClean="0"/>
              <a:t>short run,</a:t>
            </a:r>
            <a:br>
              <a:rPr lang="en-US" dirty="0" smtClean="0"/>
            </a:br>
            <a:r>
              <a:rPr lang="en-US" dirty="0" smtClean="0"/>
              <a:t>long run, </a:t>
            </a:r>
            <a:br>
              <a:rPr lang="en-US" dirty="0" smtClean="0"/>
            </a:br>
            <a:r>
              <a:rPr lang="en-US" dirty="0" smtClean="0"/>
              <a:t>cross elasticity of demand, </a:t>
            </a:r>
            <a:br>
              <a:rPr lang="en-US" dirty="0" smtClean="0"/>
            </a:br>
            <a:r>
              <a:rPr lang="en-US" dirty="0" smtClean="0"/>
              <a:t>substitute good, </a:t>
            </a:r>
            <a:br>
              <a:rPr lang="en-US" dirty="0" smtClean="0"/>
            </a:br>
            <a:r>
              <a:rPr lang="en-US" dirty="0" smtClean="0"/>
              <a:t>complement good, </a:t>
            </a:r>
            <a:br>
              <a:rPr lang="en-US" dirty="0" smtClean="0"/>
            </a:br>
            <a:r>
              <a:rPr lang="en-US" dirty="0" smtClean="0"/>
              <a:t>income elasticity of demand,</a:t>
            </a:r>
            <a:br>
              <a:rPr lang="en-US" dirty="0" smtClean="0"/>
            </a:br>
            <a:r>
              <a:rPr lang="en-US" dirty="0" smtClean="0"/>
              <a:t>normal good,</a:t>
            </a:r>
            <a:br>
              <a:rPr lang="en-US" dirty="0" smtClean="0"/>
            </a:br>
            <a:r>
              <a:rPr lang="en-US" dirty="0" smtClean="0"/>
              <a:t>inferior good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2752" y="6096000"/>
            <a:ext cx="7772400" cy="6857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/>
              <a:t>4b – Other Types of Elasticity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87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2362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19. If the income elasticity of demand for toys is +1.5, this means: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458200" cy="42672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toys sold by 15%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toys sold by 1.5%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toys sold by 15%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toys sold by 1.5%</a:t>
            </a:r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71120" y="4181179"/>
            <a:ext cx="48260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633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4" y="23446"/>
            <a:ext cx="8915400" cy="1576754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Edy</a:t>
            </a:r>
            <a:r>
              <a:rPr lang="en-US" b="1" dirty="0" smtClean="0"/>
              <a:t> = +1.5 means:</a:t>
            </a:r>
            <a:endParaRPr lang="en-US" b="1" u="sng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76200" y="1524000"/>
            <a:ext cx="9067800" cy="2087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                  % change Q             + 15</a:t>
            </a:r>
          </a:p>
          <a:p>
            <a:pPr marL="0" indent="0">
              <a:buNone/>
            </a:pPr>
            <a:r>
              <a:rPr lang="en-US" sz="4000" dirty="0" err="1" smtClean="0"/>
              <a:t>Edy</a:t>
            </a:r>
            <a:r>
              <a:rPr lang="en-US" sz="4000" dirty="0" smtClean="0"/>
              <a:t> </a:t>
            </a:r>
            <a:r>
              <a:rPr lang="en-US" sz="4000" b="1" dirty="0" smtClean="0"/>
              <a:t>=    --------------------  =   --------- =  +1.5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% change Income       +10</a:t>
            </a:r>
            <a:endParaRPr lang="en-US" sz="4000" dirty="0"/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142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20. If the income elasticity of demand for margarine is - 0.2, this means: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458200" cy="3687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margarine 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</a:t>
            </a:r>
            <a:r>
              <a:rPr lang="en-US" sz="2400" dirty="0"/>
              <a:t>margarine </a:t>
            </a:r>
            <a:r>
              <a:rPr lang="en-US" sz="2400" dirty="0" smtClean="0"/>
              <a:t>sold by 20%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</a:t>
            </a:r>
            <a:r>
              <a:rPr lang="en-US" sz="2400" dirty="0"/>
              <a:t>margarine </a:t>
            </a:r>
            <a:r>
              <a:rPr lang="en-US" sz="2400" dirty="0" smtClean="0"/>
              <a:t>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</a:t>
            </a:r>
            <a:r>
              <a:rPr lang="en-US" sz="2400" dirty="0"/>
              <a:t>margarine </a:t>
            </a:r>
            <a:r>
              <a:rPr lang="en-US" sz="2400" dirty="0" smtClean="0"/>
              <a:t>sold by 20%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69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69342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20. If the income elasticity of demand for margarine is - 0.2, this means: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71120" y="2644987"/>
            <a:ext cx="48260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8458200" cy="3687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margarine sold by 2%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decrease the quantity of </a:t>
            </a:r>
            <a:r>
              <a:rPr lang="en-US" sz="2400" dirty="0"/>
              <a:t>margarine </a:t>
            </a:r>
            <a:r>
              <a:rPr lang="en-US" sz="2400" dirty="0" smtClean="0"/>
              <a:t>sold by 20%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</a:t>
            </a:r>
            <a:r>
              <a:rPr lang="en-US" sz="2400" dirty="0"/>
              <a:t>margarine </a:t>
            </a:r>
            <a:r>
              <a:rPr lang="en-US" sz="2400" dirty="0" smtClean="0"/>
              <a:t>sold </a:t>
            </a:r>
            <a:r>
              <a:rPr lang="en-US" sz="2400" smtClean="0"/>
              <a:t>by 2%</a:t>
            </a:r>
            <a:endParaRPr lang="en-US" sz="2400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400" dirty="0" smtClean="0"/>
              <a:t>A 10% increase in income will increase the quantity of </a:t>
            </a:r>
            <a:r>
              <a:rPr lang="en-US" sz="2400" dirty="0"/>
              <a:t>margarine </a:t>
            </a:r>
            <a:r>
              <a:rPr lang="en-US" sz="2400" dirty="0" smtClean="0"/>
              <a:t>sold by 20%</a:t>
            </a:r>
          </a:p>
        </p:txBody>
      </p:sp>
      <p:sp>
        <p:nvSpPr>
          <p:cNvPr id="4" name="CorShape1"/>
          <p:cNvSpPr/>
          <p:nvPr>
            <p:custDataLst>
              <p:tags r:id="rId4"/>
            </p:custDataLst>
          </p:nvPr>
        </p:nvSpPr>
        <p:spPr>
          <a:xfrm rot="10800000">
            <a:off x="71120" y="2644987"/>
            <a:ext cx="482600" cy="482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03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14" y="23446"/>
            <a:ext cx="8915400" cy="1576754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Edy</a:t>
            </a:r>
            <a:r>
              <a:rPr lang="en-US" b="1" dirty="0" smtClean="0"/>
              <a:t> = -0.2 means:</a:t>
            </a:r>
            <a:endParaRPr lang="en-US" b="1" u="sng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76200" y="1524000"/>
            <a:ext cx="9067800" cy="2087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/>
              <a:t>                  % change Q              -  2</a:t>
            </a:r>
          </a:p>
          <a:p>
            <a:pPr marL="0" indent="0">
              <a:buNone/>
            </a:pPr>
            <a:r>
              <a:rPr lang="en-US" sz="4000" dirty="0" err="1" smtClean="0"/>
              <a:t>Edy</a:t>
            </a:r>
            <a:r>
              <a:rPr lang="en-US" sz="4000" dirty="0" smtClean="0"/>
              <a:t> </a:t>
            </a:r>
            <a:r>
              <a:rPr lang="en-US" sz="4000" b="1" dirty="0" smtClean="0"/>
              <a:t>=    --------------------  =   --------- =  -0.2</a:t>
            </a:r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% change Income       +10</a:t>
            </a:r>
            <a:endParaRPr lang="en-US" sz="4000" dirty="0"/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5791200"/>
            <a:ext cx="52778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Income Elastic or Income Inelastic?</a:t>
            </a:r>
          </a:p>
          <a:p>
            <a:pPr algn="ctr"/>
            <a:r>
              <a:rPr lang="en-US" sz="2800" dirty="0" smtClean="0"/>
              <a:t>Normal Good or Inferior Good?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0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Income Elasticity of Demand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8077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Automobiles </a:t>
            </a:r>
            <a:r>
              <a:rPr lang="en-US" sz="3200" dirty="0" smtClean="0"/>
              <a:t>                 2.98</a:t>
            </a:r>
            <a:endParaRPr lang="en-US" sz="3200" baseline="30000" dirty="0" smtClean="0"/>
          </a:p>
          <a:p>
            <a:r>
              <a:rPr lang="en-US" sz="3200" dirty="0" smtClean="0"/>
              <a:t>Books                              1.44</a:t>
            </a:r>
            <a:endParaRPr lang="en-US" sz="3200" dirty="0"/>
          </a:p>
          <a:p>
            <a:r>
              <a:rPr lang="en-US" sz="3200" dirty="0" smtClean="0"/>
              <a:t>Restaurant </a:t>
            </a:r>
            <a:r>
              <a:rPr lang="en-US" sz="3200" dirty="0"/>
              <a:t>meals </a:t>
            </a:r>
            <a:r>
              <a:rPr lang="en-US" sz="3200" dirty="0" smtClean="0"/>
              <a:t>         1.40</a:t>
            </a:r>
            <a:endParaRPr lang="en-US" sz="3200" dirty="0"/>
          </a:p>
          <a:p>
            <a:r>
              <a:rPr lang="en-US" sz="3200" dirty="0"/>
              <a:t>Tobacco </a:t>
            </a:r>
            <a:r>
              <a:rPr lang="en-US" sz="3200" dirty="0" smtClean="0"/>
              <a:t>                          0.42</a:t>
            </a:r>
            <a:endParaRPr lang="en-US" sz="3200" dirty="0"/>
          </a:p>
          <a:p>
            <a:r>
              <a:rPr lang="en-US" sz="3200" dirty="0"/>
              <a:t>Margarine </a:t>
            </a:r>
            <a:r>
              <a:rPr lang="en-US" sz="3200" dirty="0" smtClean="0"/>
              <a:t>                    −0.20</a:t>
            </a:r>
            <a:endParaRPr lang="en-US" sz="3200" dirty="0"/>
          </a:p>
          <a:p>
            <a:r>
              <a:rPr lang="en-US" sz="3200" dirty="0"/>
              <a:t>Public transportation −</a:t>
            </a:r>
            <a:r>
              <a:rPr lang="en-US" sz="3200" dirty="0" smtClean="0"/>
              <a:t>0.36</a:t>
            </a:r>
          </a:p>
          <a:p>
            <a:endParaRPr lang="en-US" sz="3200" dirty="0"/>
          </a:p>
          <a:p>
            <a:r>
              <a:rPr lang="en-US" sz="3200" dirty="0" smtClean="0"/>
              <a:t>Luxuries: income elastic</a:t>
            </a:r>
          </a:p>
          <a:p>
            <a:r>
              <a:rPr lang="en-US" sz="3200" dirty="0" smtClean="0"/>
              <a:t>Necessities: income inelastic</a:t>
            </a:r>
          </a:p>
          <a:p>
            <a:endParaRPr lang="en-US" sz="3200" dirty="0"/>
          </a:p>
          <a:p>
            <a:r>
              <a:rPr lang="en-US" dirty="0" smtClean="0"/>
              <a:t>Wikipedia: “income elasticity”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89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Income Elasticity of Demand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See </a:t>
            </a:r>
            <a:r>
              <a:rPr lang="en-US" sz="4400" b="1" dirty="0" smtClean="0"/>
              <a:t>Lesson 4b Key Problems </a:t>
            </a:r>
            <a:r>
              <a:rPr lang="en-US" sz="4400" dirty="0" smtClean="0"/>
              <a:t>for more Income Elasticity problems.</a:t>
            </a:r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429000"/>
            <a:ext cx="3545061" cy="13540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921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10600" cy="60960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n-US" sz="14400" b="1" u="sng" dirty="0" smtClean="0"/>
              <a:t>4 Types of Elasticity (HOW MUCH)</a:t>
            </a:r>
            <a:r>
              <a:rPr lang="en-US" sz="14400" b="1" dirty="0" smtClean="0"/>
              <a:t>?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8800" dirty="0" smtClean="0"/>
              <a:t>     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sz="9600" dirty="0" smtClean="0"/>
          </a:p>
          <a:p>
            <a:pPr lvl="1">
              <a:buNone/>
            </a:pPr>
            <a:r>
              <a:rPr lang="en-US" b="1" dirty="0" smtClean="0"/>
              <a:t> </a:t>
            </a:r>
            <a:endParaRPr lang="en-US" b="1" dirty="0"/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endParaRPr lang="en-US" sz="9600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sz="9600" dirty="0" smtClean="0"/>
              <a:t>    </a:t>
            </a:r>
            <a:endParaRPr lang="en-US" sz="32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15" y="990600"/>
            <a:ext cx="2829757" cy="11360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914400"/>
            <a:ext cx="2743200" cy="10933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90" y="3505200"/>
            <a:ext cx="3107609" cy="11787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612" y="3468624"/>
            <a:ext cx="2862349" cy="109325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71599" y="2209799"/>
            <a:ext cx="2413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Price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of Demand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73472" y="2209800"/>
            <a:ext cx="24136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Price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of Supply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37841" y="5049053"/>
            <a:ext cx="2466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Cross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of Demand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00472" y="5049052"/>
            <a:ext cx="27773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Income Elasticity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of Demand</a:t>
            </a:r>
            <a:endParaRPr lang="en-US" sz="2800" b="1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495800" y="1219200"/>
            <a:ext cx="0" cy="418379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62000" y="3311098"/>
            <a:ext cx="7086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537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630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1. The price elasticity of supply measures how: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7000"/>
            <a:ext cx="8458200" cy="3459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Easily labor and capital can be substituted for one another in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Responsive the quantity supplied of X is to changes in the price of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Responsive the quantity supplied of Y is to changes in the price of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Responsive the quantity supplied to changes in income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630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The price elasticity of supply measures how: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60960" y="3609340"/>
            <a:ext cx="495300" cy="495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8458200" cy="3459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Easily labor and capital can be substituted for one another in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Responsive the quantity supplied of X is to changes in the price of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Responsive the quantity supplied of Y is to changes in the price of X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Responsive the quantity supplied to changes in income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Price Elasticity of Supply</a:t>
            </a:r>
            <a:endParaRPr lang="en-US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597152"/>
            <a:ext cx="4397433" cy="17526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61416" y="5562600"/>
            <a:ext cx="7772400" cy="1142999"/>
          </a:xfrm>
          <a:prstGeom prst="rect">
            <a:avLst/>
          </a:prstGeom>
          <a:ln w="38100">
            <a:solidFill>
              <a:srgbClr val="00B0F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4b – Other Types of Elasticity</a:t>
            </a:r>
          </a:p>
          <a:p>
            <a:r>
              <a:rPr lang="en-US" sz="4000" b="1" dirty="0" smtClean="0"/>
              <a:t>Price Elasticity of Supply</a:t>
            </a:r>
            <a:endParaRPr lang="en-US" sz="4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5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CORRECTPOINTVALUE" val="10"/>
  <p:tag name="POWERPOINTVERSION" val="14.0"/>
  <p:tag name="TASKPANEKEY" val="e5447e15-6373-45bf-80a2-cf9ccf993bd8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The price elasticity of supply measures how:"/>
  <p:tag name="ANSWERSALIAS" val="Easily labor and capital can be substituted for one another in production|smicln|Responsive the quantity supplied of X is to changes in the price of X|smicln|Responsive the quantity supplied of Y is to changes in the price of X|smicln|Responsive the quantity supplied to changes in income"/>
  <p:tag name="TOTALRESPONSES" val="19"/>
  <p:tag name="RESPONSECOUNT" val="19"/>
  <p:tag name="SLICED" val="False"/>
  <p:tag name="RESPONSES" val="2;2;2;2;2;3;2;2;2;2;2;2;3;2;2;2;2;2;2;"/>
  <p:tag name="CHARTSTRINGSTD" val="0 17 2 0"/>
  <p:tag name="CHARTSTRINGREV" val="0 2 17 0"/>
  <p:tag name="CHARTSTRINGSTDPER" val="0 0.894736842105263 0.105263157894737 0"/>
  <p:tag name="CHARTSTRINGREVPER" val="0 0.105263157894737 0.894736842105263 0"/>
  <p:tag name="RESPONSESGATHERED" val="False"/>
  <p:tag name="ANONYMOUSTEMP" val="False"/>
  <p:tag name="SLIDEORDER" val="2"/>
  <p:tag name="SLIDEGUID" val="EB041118BC13424FBCF2084994AE5B40"/>
  <p:tag name="CORRECTPOINTVALUE" val="1"/>
  <p:tag name="VALUES" val="Incorrect|smicln|Correct|smicln|Incorrect|smicln|Incorrec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1;3;3;3;3;3;3;3;3;3;1;3;1;3;3;-;1;3;3;"/>
  <p:tag name="CHARTSTRINGSTD" val="4 0 14 0"/>
  <p:tag name="CHARTSTRINGREV" val="0 14 0 4"/>
  <p:tag name="CHARTSTRINGSTDPER" val="0.222222222222222 0 0.777777777777778 0"/>
  <p:tag name="CHARTSTRINGREVPER" val="0 0.777777777777778 0 0.222222222222222"/>
  <p:tag name="RESPONSESGATHERED" val="False"/>
  <p:tag name="ANONYMOUSTEMP" val="False"/>
  <p:tag name="ANSWERSALIAS" val="- 0.1|smicln|+ 0.1|smicln|- 0.5|smicln|+ 0.5|smicln|- 5.0|smicln|+ 5.0"/>
  <p:tag name="QUESTIONALIAS" val="14. If the incomes increases 10% causing the quantity of ramen noodles sold to decrease 5%, then Edy = ? (What is the income elasticity of demand?)"/>
  <p:tag name="CORRECTPOINTVALUE" val="0"/>
  <p:tag name="SLIDEORDER" val="5"/>
  <p:tag name="SLIDEGUID" val="5BA910FBED72448EAE2310227C55AF34"/>
  <p:tag name="VALUES" val="No Value|smicln|No Value|smicln|No Value|smicln|No Value|smicln|No Value|smicln|No Valu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5"/>
  <p:tag name="FONTSIZE" val="32"/>
  <p:tag name="BULLETTYPE" val="ppBulletArabicPeriod"/>
  <p:tag name="ANSWERTEXT" val="- 0.1&#10;+ 0.1&#10;- 0.5&#10;+ 0.5&#10;- 5.0&#10;+ 5.0"/>
  <p:tag name="OLDNUMANSWERS" val="6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1;3;3;3;3;3;3;3;3;3;1;3;1;3;3;-;1;3;3;"/>
  <p:tag name="CHARTSTRINGSTD" val="4 0 14 0"/>
  <p:tag name="CHARTSTRINGREV" val="0 14 0 4"/>
  <p:tag name="CHARTSTRINGSTDPER" val="0.222222222222222 0 0.777777777777778 0"/>
  <p:tag name="CHARTSTRINGREVPER" val="0 0.777777777777778 0 0.222222222222222"/>
  <p:tag name="RESPONSESGATHERED" val="False"/>
  <p:tag name="ANONYMOUSTEMP" val="False"/>
  <p:tag name="CORRECTPOINTVALUE" val="1"/>
  <p:tag name="ANSWERSALIAS" val="- 0.1|smicln|+ 0.1|smicln|- 0.5|smicln|+ 0.5|smicln|- 5.0|smicln|+ 5.0"/>
  <p:tag name="QUESTIONALIAS" val="16. If the incomes increases 10% causing the quantity of ramen noodles sold to decrease 5%, then Edy = ? (What is the income elasticity of demand?)"/>
  <p:tag name="SLIDEORDER" val="6"/>
  <p:tag name="SLIDEGUID" val="EE3ABD65042D423B89B3AA31D57D49F2"/>
  <p:tag name="VALUES" val="Incorrect|smicln|Incorrect|smicln|Correct|smicln|Incorrect|smicln|Incorrect|smicln|Incorrec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5"/>
  <p:tag name="FONTSIZE" val="32"/>
  <p:tag name="BULLETTYPE" val="ppBulletArabicPeriod"/>
  <p:tag name="ANSWERTEXT" val="- 0.1&#10;+ 0.1&#10;- 0.5&#10;+ 0.5&#10;- 5.0&#10;+ 5.0"/>
  <p:tag name="OLDNUMANSWERS" val="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1. If the income elasticity of demand for toys is + 0.5, this means:"/>
  <p:tag name="ANSWERSALIAS" val="Toys and candy are substitutes|smicln|Toys are normal goods|smicln|Toys are inferior goods|smicln|Toys are necessities"/>
  <p:tag name="ANONYMOUSTEMP" val="False"/>
  <p:tag name="CHARTSTRINGREVPER" val="0 0.153846153846154 0.846153846153846 0"/>
  <p:tag name="CHARTSTRINGSTDPER" val="0 0.846153846153846 0.153846153846154 0"/>
  <p:tag name="CHARTSTRINGREV" val="0 2 11 0"/>
  <p:tag name="CHARTSTRINGSTD" val="0 11 2 0"/>
  <p:tag name="RESPONSES" val="2;2;2;-;-;-;3;-;-;3;-;2;2;2;2;-;2;2;-;2;2;"/>
  <p:tag name="SLICED" val="False"/>
  <p:tag name="RESPONSECOUNT" val="13"/>
  <p:tag name="TOTALRESPONSES" val="13"/>
  <p:tag name="RESPONSESGATHERED" val="False"/>
  <p:tag name="SLIDEORDER" val="2"/>
  <p:tag name="SLIDEGUID" val="657491A0C196410D9D4430CB48ADBDF8"/>
  <p:tag name="CORRECTPOINTVALUE" val="0"/>
  <p:tag name="VALUES" val="No Value|smicln|No Value|smicln|No Value|smicln|No Valu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7"/>
  <p:tag name="FONTSIZE" val="32"/>
  <p:tag name="BULLETTYPE" val="ppBulletArabicPeriod"/>
  <p:tag name="ANSWERTEXT" val="Toys and candy are substitutes&#10;Toys are normal goods&#10;Toys are inferior goods&#10;Toys are necessities"/>
  <p:tag name="OLDNUMANSWERS" val="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1. If the income elasticity of demand for toys is + 0.5, this means:"/>
  <p:tag name="ANSWERSALIAS" val="Toys and candy are substitutes|smicln|Toys are normal goods|smicln|Toys are inferior goods|smicln|Toys are necessities"/>
  <p:tag name="ANONYMOUSTEMP" val="False"/>
  <p:tag name="CHARTSTRINGREVPER" val="0 0.153846153846154 0.846153846153846 0"/>
  <p:tag name="CHARTSTRINGSTDPER" val="0 0.846153846153846 0.153846153846154 0"/>
  <p:tag name="CHARTSTRINGREV" val="0 2 11 0"/>
  <p:tag name="CHARTSTRINGSTD" val="0 11 2 0"/>
  <p:tag name="RESPONSES" val="2;2;2;-;-;-;3;-;-;3;-;2;2;2;2;-;2;2;-;2;2;"/>
  <p:tag name="SLICED" val="False"/>
  <p:tag name="RESPONSECOUNT" val="13"/>
  <p:tag name="TOTALRESPONSES" val="13"/>
  <p:tag name="RESPONSESGATHERED" val="False"/>
  <p:tag name="SLIDEORDER" val="3"/>
  <p:tag name="SLIDEGUID" val="287257AF9F4A45CBB3C41657DBB62610"/>
  <p:tag name="VALUES" val="Incorrect|smicln|Correct|smicln|Incorrect|smicln|Incorrec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7"/>
  <p:tag name="FONTSIZE" val="32"/>
  <p:tag name="BULLETTYPE" val="ppBulletArabicPeriod"/>
  <p:tag name="ANSWERTEXT" val="Toys and candy are substitutes&#10;Toys are normal goods&#10;Toys are inferior goods&#10;Toys are necessities"/>
  <p:tag name="OLDNUMANSWERS" val="4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8. If the income elasticity of demand for fresh fruit is + 0.5, this means:"/>
  <p:tag name="ANSWERSALIAS" val="The demand for fresh fruit is price elastic|smicln|The demand for fresh fruit is price inelastic|smicln|The demand for fresh fruit is income elastic|smicln|The demand for fresh fruit is income inelastic"/>
  <p:tag name="ANONYMOUSTEMP" val="False"/>
  <p:tag name="CHARTSTRINGREVPER" val="0.235294117647059 0.235294117647059 0.411764705882353 0.117647058823529"/>
  <p:tag name="CHARTSTRINGSTDPER" val="0.117647058823529 0.411764705882353 0.235294117647059 0.235294117647059"/>
  <p:tag name="CHARTSTRINGREV" val="4 4 7 2"/>
  <p:tag name="CHARTSTRINGSTD" val="2 7 4 4"/>
  <p:tag name="RESPONSES" val="4;4;2;4;-;2;1;-;4;2;2;3;3;2;2;-;2;3;-;1;3;"/>
  <p:tag name="SLICED" val="False"/>
  <p:tag name="RESPONSECOUNT" val="17"/>
  <p:tag name="TOTALRESPONSES" val="17"/>
  <p:tag name="RESPONSESGATHERED" val="False"/>
  <p:tag name="SLIDEORDER" val="3"/>
  <p:tag name="SLIDEGUID" val="D590844964854E28995C6930A8B5E0E9"/>
  <p:tag name="CORRECTPOINTVALUE" val="0"/>
  <p:tag name="VALUES" val="No Value|smicln|No Value|smicln|No Value|smicln|No Valu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1"/>
  <p:tag name="FONTSIZE" val="32"/>
  <p:tag name="BULLETTYPE" val="ppBulletArabicPeriod"/>
  <p:tag name="ANSWERTEXT" val="The demand for fresh fruit is price elastic&#10;The demand for fresh fruit is price inelastic&#10;The demand for fresh fruit is income elastic&#10;The demand for fresh fruit is income inelastic"/>
  <p:tag name="OLDNUMANSWERS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8. If the income elasticity of demand for fresh fruit is + 0.5, this means:"/>
  <p:tag name="ANSWERSALIAS" val="The demand for fresh fruit is price elastic|smicln|The demand for fresh fruit is price inelastic|smicln|The demand for fresh fruit is income elastic|smicln|The demand for fresh fruit is income inelastic"/>
  <p:tag name="ANONYMOUSTEMP" val="False"/>
  <p:tag name="CHARTSTRINGREVPER" val="0.235294117647059 0.235294117647059 0.411764705882353 0.117647058823529"/>
  <p:tag name="CHARTSTRINGSTDPER" val="0.117647058823529 0.411764705882353 0.235294117647059 0.235294117647059"/>
  <p:tag name="CHARTSTRINGREV" val="4 4 7 2"/>
  <p:tag name="CHARTSTRINGSTD" val="2 7 4 4"/>
  <p:tag name="RESPONSES" val="4;4;2;4;-;2;1;-;4;2;2;3;3;2;2;-;2;3;-;1;3;"/>
  <p:tag name="SLICED" val="False"/>
  <p:tag name="RESPONSECOUNT" val="17"/>
  <p:tag name="TOTALRESPONSES" val="17"/>
  <p:tag name="RESPONSESGATHERED" val="False"/>
  <p:tag name="SLIDEORDER" val="4"/>
  <p:tag name="SLIDEGUID" val="EC4BE1983CCC4BC5B6F1D7AA819F1822"/>
  <p:tag name="VALUES" val="Incorrect|smicln|Incorrect|smicln|Incorrect|smicln|Correc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1"/>
  <p:tag name="FONTSIZE" val="32"/>
  <p:tag name="BULLETTYPE" val="ppBulletArabicPeriod"/>
  <p:tag name="ANSWERTEXT" val="The demand for fresh fruit is price elastic&#10;The demand for fresh fruit is price inelastic&#10;The demand for fresh fruit is income elastic&#10;The demand for fresh fruit is income inelastic"/>
  <p:tag name="OLDNUMANSWERS" val="4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9. If the income elasticity of demand for toys is +1.5, this means:"/>
  <p:tag name="ANSWERSALIAS" val="A 10% increase in income will decrease the quantity of toys sold by 15%|smicln|A 10% increase in income will decrease the quantity of toys sold by 1.5%|smicln|A 10% increase in income will increase the quantity of toys sold by 15%|smicln|A 10% increase in income will increase the quantity of toys sold by 1.5%"/>
  <p:tag name="ANONYMOUSTEMP" val="False"/>
  <p:tag name="CHARTSTRINGREVPER" val="0 1 0 0"/>
  <p:tag name="CHARTSTRINGSTDPER" val="0 0 1 0"/>
  <p:tag name="CHARTSTRINGREV" val="0 14 0 0"/>
  <p:tag name="CHARTSTRINGSTD" val="0 0 14 0"/>
  <p:tag name="RESPONSES" val="3;3;3;3;-;3;3;-;3;-;3;3;3;3;-;-;3;3;-;-;3;"/>
  <p:tag name="SLICED" val="False"/>
  <p:tag name="RESPONSECOUNT" val="14"/>
  <p:tag name="TOTALRESPONSES" val="14"/>
  <p:tag name="RESPONSESGATHERED" val="False"/>
  <p:tag name="SLIDEORDER" val="2"/>
  <p:tag name="SLIDEGUID" val="E651EE8A998C423796C60F1177977B69"/>
  <p:tag name="CORRECTPOINTVALUE" val="0"/>
  <p:tag name="VALUES" val="No Value|smicln|No Value|smicln|No Value|smicln|No Valu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9"/>
  <p:tag name="FONTSIZE" val="24"/>
  <p:tag name="BULLETTYPE" val="ppBulletArabicPeriod"/>
  <p:tag name="ANSWERTEXT" val="A 10% increase in income will decrease the quantity of toys sold by 15%&#10;A 10% increase in income will decrease the quantity of toys sold by 1.5%&#10;A 10% increase in income will increase the quantity of toys sold by 15%&#10;A 10% increase in income will increase the quantity of toys sold by 1.5%"/>
  <p:tag name="OLDNUMANSWERS" val="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19. If the income elasticity of demand for toys is +1.5, this means:"/>
  <p:tag name="ANSWERSALIAS" val="A 10% increase in income will decrease the quantity of toys sold by 15%|smicln|A 10% increase in income will decrease the quantity of toys sold by 1.5%|smicln|A 10% increase in income will increase the quantity of toys sold by 15%|smicln|A 10% increase in income will increase the quantity of toys sold by 1.5%"/>
  <p:tag name="ANONYMOUSTEMP" val="False"/>
  <p:tag name="CHARTSTRINGREVPER" val="0 1 0 0"/>
  <p:tag name="CHARTSTRINGSTDPER" val="0 0 1 0"/>
  <p:tag name="CHARTSTRINGREV" val="0 14 0 0"/>
  <p:tag name="CHARTSTRINGSTD" val="0 0 14 0"/>
  <p:tag name="RESPONSES" val="3;3;3;3;-;3;3;-;3;-;3;3;3;3;-;-;3;3;-;-;3;"/>
  <p:tag name="SLICED" val="False"/>
  <p:tag name="RESPONSECOUNT" val="14"/>
  <p:tag name="TOTALRESPONSES" val="14"/>
  <p:tag name="RESPONSESGATHERED" val="False"/>
  <p:tag name="SLIDEORDER" val="3"/>
  <p:tag name="SLIDEGUID" val="D9FB8F96D5BE4FE0943BA78A274D33CE"/>
  <p:tag name="VALUES" val="Incorrect|smicln|Incorrect|smicln|Correct|smicln|Incorrect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89"/>
  <p:tag name="FONTSIZE" val="24"/>
  <p:tag name="BULLETTYPE" val="ppBulletArabicPeriod"/>
  <p:tag name="ANSWERTEXT" val="A 10% increase in income will decrease the quantity of toys sold by 15%&#10;A 10% increase in income will decrease the quantity of toys sold by 1.5%&#10;A 10% increase in income will increase the quantity of toys sold by 15%&#10;A 10% increase in income will increase the quantity of toys sold by 1.5%"/>
  <p:tag name="OLDNUMANSWERS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7"/>
  <p:tag name="FONTSIZE" val="30"/>
  <p:tag name="BULLETTYPE" val="ppBulletArabicPeriod"/>
  <p:tag name="ANSWERTEXT" val="Easily labor and capital can be substituted for one another in production&#10;Responsive the quantity supplied of X is to changes in the price of X&#10;Responsive the quantity supplied of Y is to changes in the price of X&#10;Responsive the quantity supplied to changes in income"/>
  <p:tag name="OLDNUMANSWERS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0. If the income elasticity of demand for margarine is - 0.2, this means:"/>
  <p:tag name="ANONYMOUSTEMP" val="False"/>
  <p:tag name="CHARTSTRINGREVPER" val="0.2 0.0666666666666667 0.733333333333333 0"/>
  <p:tag name="CHARTSTRINGSTDPER" val="0 0.733333333333333 0.0666666666666667 0.2"/>
  <p:tag name="CHARTSTRINGREV" val="3 1 11 0"/>
  <p:tag name="CHARTSTRINGSTD" val="0 11 1 3"/>
  <p:tag name="RESPONSES" val="-;-;2;4;2;3;2;2;4;-;-;2;2;4;-;2;-;2;2;-;2;2;"/>
  <p:tag name="SLICED" val="False"/>
  <p:tag name="RESPONSECOUNT" val="15"/>
  <p:tag name="TOTALRESPONSES" val="0"/>
  <p:tag name="RESPONSESGATHERED" val="False"/>
  <p:tag name="SLIDEORDER" val="3"/>
  <p:tag name="SLIDEGUID" val="4C5A1CB358B342048C1C7ABDB0802E1C"/>
  <p:tag name="CORRECTPOINTVALUE" val="0"/>
  <p:tag name="ANSWERSALIAS" val="A 10% increase in income will decrease the quantity of margarine sold by 2%|smicln|A 10% increase in income will decrease the quantity of margarine sold by 20%|smicln|A 10% increase in income will increase the quantity of margarine sold by 2%|smicln|A 10% increase in income will increase the quantity of margarine sold by 20%"/>
  <p:tag name="VALUES" val="No Value|smicln|No Value|smicln|No Value|smicln|No Valu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05"/>
  <p:tag name="FONTSIZE" val="24"/>
  <p:tag name="BULLETTYPE" val="ppBulletArabicPeriod"/>
  <p:tag name="ANSWERTEXT" val="A 10% increase in income will decrease the quantity of margarine sold by 2%&#10;A 10% increase in income will decrease the quantity of margarine sold by 20%&#10;A 10% increase in income will increase the quantity of margarine sold by 5%&#10;A 10% increase in income will increase the quantity of margarine sold by 20%"/>
  <p:tag name="OLDNUMANSWERS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QUESTIONALIAS" val="20. If the income elasticity of demand for margarine is - 0.2, this means:"/>
  <p:tag name="ANONYMOUSTEMP" val="False"/>
  <p:tag name="CHARTSTRINGREVPER" val="0.2 0.0666666666666667 0.733333333333333 0"/>
  <p:tag name="CHARTSTRINGSTDPER" val="0 0.733333333333333 0.0666666666666667 0.2"/>
  <p:tag name="CHARTSTRINGREV" val="3 1 11 0"/>
  <p:tag name="CHARTSTRINGSTD" val="0 11 1 3"/>
  <p:tag name="RESPONSES" val="-;-;2;4;2;3;2;2;4;-;-;2;2;4;-;2;-;2;2;-;2;2;"/>
  <p:tag name="SLICED" val="False"/>
  <p:tag name="RESPONSECOUNT" val="15"/>
  <p:tag name="TOTALRESPONSES" val="0"/>
  <p:tag name="RESPONSESGATHERED" val="False"/>
  <p:tag name="SLIDEORDER" val="4"/>
  <p:tag name="SLIDEGUID" val="F477325BF9E04302A99A8B8E12A6B661"/>
  <p:tag name="ANSWERSALIAS" val="A 10% increase in income will decrease the quantity of margarine sold by 2%|smicln|A 10% increase in income will decrease the quantity of margarine sold by 20%|smicln|A 10% increase in income will increase the quantity of margarine sold by 2%|smicln|A 10% increase in income will increase the quantity of margarine sold by 20%"/>
  <p:tag name="VALUES" val="Correct|smicln|Incorrect|smicln|Incorrect|smicln|Incorrec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05"/>
  <p:tag name="FONTSIZE" val="24"/>
  <p:tag name="BULLETTYPE" val="ppBulletArabicPeriod"/>
  <p:tag name="ANSWERTEXT" val="A 10% increase in income will decrease the quantity of margarine sold by 2%&#10;A 10% increase in income will decrease the quantity of margarine sold by 20%&#10;A 10% increase in income will increase the quantity of margarine sold by 5%&#10;A 10% increase in income will increase the quantity of margarine sold by 20%"/>
  <p:tag name="OLDNUMANSWERS" val="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5|smicln|2.5|smicln|1|smicln|0.25"/>
  <p:tag name="QUESTIONALIAS" val="2. What is the coefficient of price elasticity of supply between prices $2 and $10 (midpoints formula)?"/>
  <p:tag name="TOTALRESPONSES" val="19"/>
  <p:tag name="RESPONSECOUNT" val="19"/>
  <p:tag name="SLICED" val="False"/>
  <p:tag name="RESPONSES" val="4;4;4;4;2;4;4;2;4;4;4;4;4;2;4;4;4;4;4;"/>
  <p:tag name="CHARTSTRINGSTD" val="0 3 0 16"/>
  <p:tag name="CHARTSTRINGREV" val="16 0 3 0"/>
  <p:tag name="CHARTSTRINGSTDPER" val="0 0.157894736842105 0 0.842105263157895"/>
  <p:tag name="CHARTSTRINGREVPER" val="0.842105263157895 0 0.157894736842105 0"/>
  <p:tag name="RESPONSESGATHERED" val="False"/>
  <p:tag name="ANONYMOUSTEMP" val="False"/>
  <p:tag name="CORRECTPOINTVALUE" val="0"/>
  <p:tag name="VALUES" val="No Value|smicln|No Value|smicln|No Value|smicln|No Val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"/>
  <p:tag name="FONTSIZE" val="32"/>
  <p:tag name="BULLETTYPE" val="ppBulletArabicPeriod"/>
  <p:tag name="ANSWERTEXT" val="5&#10;2.5&#10;1&#10;0.25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5|smicln|2.5|smicln|1|smicln|0.25"/>
  <p:tag name="QUESTIONALIAS" val="2. What is the coefficient of price elasticity of supply between prices $2 and $10 (midpoints formula)?"/>
  <p:tag name="TOTALRESPONSES" val="19"/>
  <p:tag name="RESPONSECOUNT" val="19"/>
  <p:tag name="SLICED" val="False"/>
  <p:tag name="RESPONSES" val="4;4;4;4;2;4;4;2;4;4;4;4;4;2;4;4;4;4;4;"/>
  <p:tag name="CHARTSTRINGSTD" val="0 3 0 16"/>
  <p:tag name="CHARTSTRINGREV" val="16 0 3 0"/>
  <p:tag name="CHARTSTRINGSTDPER" val="0 0.157894736842105 0 0.842105263157895"/>
  <p:tag name="CHARTSTRINGREVPER" val="0.842105263157895 0 0.157894736842105 0"/>
  <p:tag name="RESPONSESGATHERED" val="False"/>
  <p:tag name="ANONYMOUSTEMP" val="False"/>
  <p:tag name="SLIDEORDER" val="2"/>
  <p:tag name="SLIDEGUID" val="E85F07B839204D11BF5E1FDD03095B4E"/>
  <p:tag name="CORRECTPOINTVALUE" val="1"/>
  <p:tag name="VALUES" val="Incorrect|smicln|Incorrect|smicln|Incorrect|smicln|Correc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"/>
  <p:tag name="FONTSIZE" val="32"/>
  <p:tag name="BULLETTYPE" val="ppBulletArabicPeriod"/>
  <p:tag name="ANSWERTEXT" val="5&#10;2.5&#10;1&#10;0.25"/>
  <p:tag name="OLDNUMANSWERS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Supply is price elastic|smicln|Supply is price inelastic|smicln|Supply is unit elastic|smicln|Supply in cross inelastic"/>
  <p:tag name="QUESTIONALIAS" val="3. If Es = 0.25 then:"/>
  <p:tag name="RESPONSESGATHERED" val="True"/>
  <p:tag name="TOTALRESPONSES" val="19"/>
  <p:tag name="RESPONSECOUNT" val="19"/>
  <p:tag name="SLICED" val="False"/>
  <p:tag name="RESPONSES" val="2;2;2;2;2;2;2;2;2;-;1;2;1;2;2;2;2;2;2;-;2;"/>
  <p:tag name="CHARTSTRINGSTD" val="2 17 0 0"/>
  <p:tag name="CHARTSTRINGREV" val="0 0 17 2"/>
  <p:tag name="CHARTSTRINGSTDPER" val="0.105263157894737 0.894736842105263 0 0"/>
  <p:tag name="CHARTSTRINGREVPER" val="0 0 0.894736842105263 0.105263157894737"/>
  <p:tag name="ANONYMOUSTEMP" val="False"/>
  <p:tag name="SLIDEORDER" val="2"/>
  <p:tag name="SLIDEGUID" val="577D9EC344DE4201BC7589DFEDE4F7AE"/>
  <p:tag name="CORRECTPOINTVALUE" val="0"/>
  <p:tag name="VALUES" val="No Value|smicln|No Value|smicln|No Value|smicln|No Val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8"/>
  <p:tag name="FONTSIZE" val="32"/>
  <p:tag name="BULLETTYPE" val="ppBulletArabicPeriod"/>
  <p:tag name="ANSWERTEXT" val="Supply is price elastic&#10;Supply is price inelastic&#10;Supply is unit elastic&#10;Supply in cross inelastic"/>
  <p:tag name="OLDNUMANSWERS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Supply is price elastic|smicln|Supply is price inelastic|smicln|Supply is unit elastic|smicln|Supply in cross inelastic"/>
  <p:tag name="QUESTIONALIAS" val="3. If Es = 0.25 then:"/>
  <p:tag name="RESPONSESGATHERED" val="True"/>
  <p:tag name="TOTALRESPONSES" val="19"/>
  <p:tag name="RESPONSECOUNT" val="19"/>
  <p:tag name="SLICED" val="False"/>
  <p:tag name="RESPONSES" val="2;2;2;2;2;2;2;2;2;-;1;2;1;2;2;2;2;2;2;-;2;"/>
  <p:tag name="CHARTSTRINGSTD" val="2 17 0 0"/>
  <p:tag name="CHARTSTRINGREV" val="0 0 17 2"/>
  <p:tag name="CHARTSTRINGSTDPER" val="0.105263157894737 0.894736842105263 0 0"/>
  <p:tag name="CHARTSTRINGREVPER" val="0 0 0.894736842105263 0.105263157894737"/>
  <p:tag name="ANONYMOUSTEMP" val="False"/>
  <p:tag name="CORRECTPOINTVALUE" val="1"/>
  <p:tag name="SLIDEORDER" val="3"/>
  <p:tag name="SLIDEGUID" val="C77ABADD616B41D1B19B9A18A2B1AA47"/>
  <p:tag name="VALUES" val="Incorrect|smicln|Correct|smicln|Incorrect|smicln|In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8"/>
  <p:tag name="FONTSIZE" val="32"/>
  <p:tag name="BULLETTYPE" val="ppBulletArabicPeriod"/>
  <p:tag name="ANSWERTEXT" val="Supply is price elastic&#10;Supply is price inelastic&#10;Supply is unit elastic&#10;Supply in cross inelastic"/>
  <p:tag name="OLDNUMANSWERS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If Es = 2.5, then a 1% increase in price will:"/>
  <p:tag name="ANSWERSALIAS" val="Increase quantity supplied by 2.5%|smicln|Decrease quantity supplied by 2.5%|smicln|Increase the quantity supplied by 25%|smicln|Not change the quantity supplied"/>
  <p:tag name="RESPONSESGATHERED" val="True"/>
  <p:tag name="TOTALRESPONSES" val="18"/>
  <p:tag name="RESPONSECOUNT" val="18"/>
  <p:tag name="SLICED" val="False"/>
  <p:tag name="RESPONSES" val="3;1;1;3;2;1;2;1;-;-;3;3;3;2;2;2;1;-;2;-;2;1;"/>
  <p:tag name="CHARTSTRINGSTD" val="6 7 5 0"/>
  <p:tag name="CHARTSTRINGREV" val="0 5 7 6"/>
  <p:tag name="CHARTSTRINGSTDPER" val="0.333333333333333 0.388888888888889 0.277777777777778 0"/>
  <p:tag name="CHARTSTRINGREVPER" val="0 0.277777777777778 0.388888888888889 0.333333333333333"/>
  <p:tag name="ANONYMOUSTEMP" val="False"/>
  <p:tag name="SLIDEORDER" val="2"/>
  <p:tag name="SLIDEGUID" val="D5666109F26849328E4A5F317C00F0DC"/>
  <p:tag name="CORRECTPOINTVALUE" val="0"/>
  <p:tag name="VALUES" val="No Value|smicln|No Value|smicln|No Value|smicln|No Val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0"/>
  <p:tag name="FONTSIZE" val="32"/>
  <p:tag name="BULLETTYPE" val="ppBulletArabicPeriod"/>
  <p:tag name="ANSWERTEXT" val="Increase quantity supplied by 2.5%&#10;Decrease quantity supplied by 2.5%&#10;Increase the quantity supplied by 25%&#10;Not change the quantity supplied"/>
  <p:tag name="OLDNUMANSWERS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If Es = 2.5, then a 1% increase in price will:"/>
  <p:tag name="ANSWERSALIAS" val="Increase quantity supplied by 2.5%|smicln|Decrease quantity supplied by 2.5%|smicln|Increase the quantity supplied by 25%|smicln|Not change the quantity supplied"/>
  <p:tag name="CORRECTPOINTVALUE" val="1"/>
  <p:tag name="RESPONSESGATHERED" val="True"/>
  <p:tag name="TOTALRESPONSES" val="18"/>
  <p:tag name="RESPONSECOUNT" val="18"/>
  <p:tag name="SLICED" val="False"/>
  <p:tag name="RESPONSES" val="3;1;1;3;2;1;2;1;-;-;3;3;3;2;2;2;1;-;2;-;2;1;"/>
  <p:tag name="CHARTSTRINGSTD" val="6 7 5 0"/>
  <p:tag name="CHARTSTRINGREV" val="0 5 7 6"/>
  <p:tag name="CHARTSTRINGSTDPER" val="0.333333333333333 0.388888888888889 0.277777777777778 0"/>
  <p:tag name="CHARTSTRINGREVPER" val="0 0.277777777777778 0.388888888888889 0.333333333333333"/>
  <p:tag name="ANONYMOUSTEMP" val="False"/>
  <p:tag name="SLIDEORDER" val="3"/>
  <p:tag name="SLIDEGUID" val="BF56F9A6605844F88ADECD5A14864A23"/>
  <p:tag name="VALUES" val="Correct|smicln|Incorrect|smicln|Incorrect|smicln|Incorrec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0"/>
  <p:tag name="FONTSIZE" val="32"/>
  <p:tag name="BULLETTYPE" val="ppBulletArabicPeriod"/>
  <p:tag name="ANSWERTEXT" val="Increase quantity supplied by 2.5%&#10;Decrease quantity supplied by 2.5%&#10;Increase the quantity supplied by 25%&#10;Not change the quantity supplied"/>
  <p:tag name="OLDNUMANSWERS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If Es =2.5 then:"/>
  <p:tag name="ANSWERSALIAS" val="Supply is price elastic|smicln|Supply is price inelastic|smicln|Supply is unit elastic|smicln|Supply in cross inelastic"/>
  <p:tag name="TOTALRESPONSES" val="19"/>
  <p:tag name="RESPONSECOUNT" val="19"/>
  <p:tag name="SLICED" val="False"/>
  <p:tag name="RESPONSES" val="1;2;1;1;1;1;1;1;1;1;1;1;1;1;1;1;1;1;1;"/>
  <p:tag name="CHARTSTRINGSTD" val="18 1 0 0"/>
  <p:tag name="CHARTSTRINGREV" val="0 0 1 18"/>
  <p:tag name="CHARTSTRINGSTDPER" val="0.947368421052632 0.0526315789473684 0 0"/>
  <p:tag name="CHARTSTRINGREVPER" val="0 0 0.0526315789473684 0.947368421052632"/>
  <p:tag name="RESPONSESGATHERED" val="False"/>
  <p:tag name="ANONYMOUSTEMP" val="False"/>
  <p:tag name="CORRECTPOINTVALUE" val="0"/>
  <p:tag name="VALUES" val="No Value|smicln|No Value|smicln|No Value|smicln|No Val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8"/>
  <p:tag name="FONTSIZE" val="32"/>
  <p:tag name="BULLETTYPE" val="ppBulletArabicPeriod"/>
  <p:tag name="ANSWERTEXT" val="Supply is price elastic&#10;Supply is price inelastic&#10;Supply is unit elastic&#10;Supply in cross inelastic"/>
  <p:tag name="OLDNUMANSWERS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If Es =2.5 then:"/>
  <p:tag name="ANSWERSALIAS" val="Supply is price elastic|smicln|Supply is price inelastic|smicln|Supply is unit elastic|smicln|Supply in cross inelastic"/>
  <p:tag name="TOTALRESPONSES" val="19"/>
  <p:tag name="RESPONSECOUNT" val="19"/>
  <p:tag name="SLICED" val="False"/>
  <p:tag name="RESPONSES" val="1;2;1;1;1;1;1;1;1;1;1;1;1;1;1;1;1;1;1;"/>
  <p:tag name="CHARTSTRINGSTD" val="18 1 0 0"/>
  <p:tag name="CHARTSTRINGREV" val="0 0 1 18"/>
  <p:tag name="CHARTSTRINGSTDPER" val="0.947368421052632 0.0526315789473684 0 0"/>
  <p:tag name="CHARTSTRINGREVPER" val="0 0 0.0526315789473684 0.947368421052632"/>
  <p:tag name="RESPONSESGATHERED" val="False"/>
  <p:tag name="ANONYMOUSTEMP" val="False"/>
  <p:tag name="SLIDEORDER" val="2"/>
  <p:tag name="SLIDEGUID" val="00DA5F703AC449849DA1A75E0DCBF542"/>
  <p:tag name="CORRECTPOINTVALUE" val="1"/>
  <p:tag name="VALUES" val="Correct|smicln|Incorrect|smicln|Incorrect|smicln|Incorrec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8"/>
  <p:tag name="FONTSIZE" val="32"/>
  <p:tag name="BULLETTYPE" val="ppBulletArabicPeriod"/>
  <p:tag name="ANSWERTEXT" val="Supply is price elastic&#10;Supply is price inelastic&#10;Supply is unit elastic&#10;Supply in cross inelastic"/>
  <p:tag name="OLDNUMANSWERS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19BFF3EE7814C40A75E652EE23FC473"/>
  <p:tag name="SLIDEID" val="519BFF3EE7814C40A75E652EE23FC47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If Es = 2.5, then a 1% increase in price will:"/>
  <p:tag name="ANSWERSALIAS" val="Increase quantity supplied by 2.5%|smicln|Decrease quantity supplied by 2.5%|smicln|Increase the quantity supplied by 25%|smicln|Not change the quantity supplied"/>
  <p:tag name="TOTALRESPONSES" val="19"/>
  <p:tag name="RESPONSECOUNT" val="19"/>
  <p:tag name="SLICED" val="False"/>
  <p:tag name="RESPONSES" val="2;2;1;1;1;2;1;4;1;1;4;1;1;3;1;1;1;1;1;"/>
  <p:tag name="CHARTSTRINGSTD" val="13 3 1 2"/>
  <p:tag name="CHARTSTRINGREV" val="2 1 3 13"/>
  <p:tag name="CHARTSTRINGSTDPER" val="0.684210526315789 0.157894736842105 0.0526315789473684 0.105263157894737"/>
  <p:tag name="CHARTSTRINGREVPER" val="0.105263157894737 0.0526315789473684 0.157894736842105 0.684210526315789"/>
  <p:tag name="RESPONSESGATHERED" val="False"/>
  <p:tag name="ANONYMOUSTEMP" val="False"/>
  <p:tag name="CORRECTPOINTVALUE" val="0"/>
  <p:tag name="VALUES" val="No Value|smicln|No Value|smicln|No Value|smicln|No Val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0"/>
  <p:tag name="FONTSIZE" val="32"/>
  <p:tag name="BULLETTYPE" val="ppBulletArabicPeriod"/>
  <p:tag name="ANSWERTEXT" val="Increase quantity supplied by 2.5%&#10;Decrease quantity supplied by 2.5%&#10;Increase the quantity supplied by 25%&#10;Not change the quantity supplied"/>
  <p:tag name="OLDNUMANSWERS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Increase quantity supplied by 2.5%|smicln|Decrease quantity supplied by 2.5%|smicln|Increase the quantity supplied by 25%|smicln|Not change the quantity supplied"/>
  <p:tag name="TOTALRESPONSES" val="19"/>
  <p:tag name="RESPONSECOUNT" val="19"/>
  <p:tag name="SLICED" val="False"/>
  <p:tag name="RESPONSES" val="2;2;1;1;1;2;1;4;1;1;4;1;1;3;1;1;1;1;1;"/>
  <p:tag name="CHARTSTRINGSTD" val="13 3 1 2"/>
  <p:tag name="CHARTSTRINGREV" val="2 1 3 13"/>
  <p:tag name="CHARTSTRINGSTDPER" val="0.684210526315789 0.157894736842105 0.0526315789473684 0.105263157894737"/>
  <p:tag name="CHARTSTRINGREVPER" val="0.105263157894737 0.0526315789473684 0.157894736842105 0.684210526315789"/>
  <p:tag name="RESPONSESGATHERED" val="False"/>
  <p:tag name="ANONYMOUSTEMP" val="False"/>
  <p:tag name="SLIDEORDER" val="2"/>
  <p:tag name="SLIDEGUID" val="191406E9D6214231AFA4D93AEB0BD459"/>
  <p:tag name="CORRECTPOINTVALUE" val="1"/>
  <p:tag name="QUESTIONALIAS" val="6. If Es = 2.5, then a 10% increase in price will:"/>
  <p:tag name="VALUES" val="Incorrect|smicln|Incorrect|smicln|Correct|smicln|Incorrec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0"/>
  <p:tag name="FONTSIZE" val="32"/>
  <p:tag name="BULLETTYPE" val="ppBulletArabicPeriod"/>
  <p:tag name="ANSWERTEXT" val="Increase quantity supplied by 2.5%&#10;Decrease quantity supplied by 2.5%&#10;Increase the quantity supplied by 25%&#10;Not change the quantity supplied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87755D6CCD24FAA9E39AF86C2116800"/>
  <p:tag name="SLIDEID" val="387755D6CCD24FAA9E39AF86C211680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The main determinant of the price elasticity of supply is the:"/>
  <p:tag name="ANSWERSALIAS" val="Number of close substitutes|smicln|Whether  the product is a luxury or a necessity|smicln|Number of uses of the product|smicln|Amount of time producers have to adjust to a price change"/>
  <p:tag name="TOTALRESPONSES" val="19"/>
  <p:tag name="RESPONSECOUNT" val="19"/>
  <p:tag name="SLICED" val="False"/>
  <p:tag name="RESPONSES" val="2;1;4;4;4;4;4;4;4;4;4;4;1;1;4;2;2;4;4;"/>
  <p:tag name="CHARTSTRINGSTD" val="3 3 0 13"/>
  <p:tag name="CHARTSTRINGREV" val="13 0 3 3"/>
  <p:tag name="CHARTSTRINGSTDPER" val="0.157894736842105 0.157894736842105 0 0.684210526315789"/>
  <p:tag name="CHARTSTRINGREVPER" val="0.684210526315789 0 0.157894736842105 0.157894736842105"/>
  <p:tag name="RESPONSESGATHERED" val="False"/>
  <p:tag name="ANONYMOUSTEMP" val="False"/>
  <p:tag name="CORRECTPOINTVALUE" val="0"/>
  <p:tag name="VALUES" val="No Value|smicln|No Value|smicln|No Value|smicln|No Valu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Number of close substitutes&#10;Whether  the product is a luxury or a necessity&#10;Number of uses of the product&#10;Amount of time producers have to adjust to a price change"/>
  <p:tag name="OLDNUMANSWERS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The main determinant of the price elasticity of supply is the:"/>
  <p:tag name="ANSWERSALIAS" val="Number of close substitutes|smicln|Whether  the product is a luxury or a necessity|smicln|Number of uses of the product|smicln|Amount of time producers have to adjust to a price change"/>
  <p:tag name="TOTALRESPONSES" val="19"/>
  <p:tag name="RESPONSECOUNT" val="19"/>
  <p:tag name="SLICED" val="False"/>
  <p:tag name="RESPONSES" val="2;1;4;4;4;4;4;4;4;4;4;4;1;1;4;2;2;4;4;"/>
  <p:tag name="CHARTSTRINGSTD" val="3 3 0 13"/>
  <p:tag name="CHARTSTRINGREV" val="13 0 3 3"/>
  <p:tag name="CHARTSTRINGSTDPER" val="0.157894736842105 0.157894736842105 0 0.684210526315789"/>
  <p:tag name="CHARTSTRINGREVPER" val="0.684210526315789 0 0.157894736842105 0.157894736842105"/>
  <p:tag name="RESPONSESGATHERED" val="False"/>
  <p:tag name="ANONYMOUSTEMP" val="False"/>
  <p:tag name="SLIDEORDER" val="2"/>
  <p:tag name="SLIDEGUID" val="186BBB15A3CC4EF4803D3993E422DBF3"/>
  <p:tag name="CORRECTPOINTVALUE" val="1"/>
  <p:tag name="VALUES" val="Incorrect|smicln|Incorrect|smicln|Incorrect|smicln|Correc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3"/>
  <p:tag name="FONTSIZE" val="32"/>
  <p:tag name="BULLETTYPE" val="ppBulletArabicPeriod"/>
  <p:tag name="ANSWERTEXT" val="Number of close substitutes&#10;Whether  the product is a luxury or a necessity&#10;Number of uses of the product&#10;Amount of time producers have to adjust to a price change"/>
  <p:tag name="OLDNUMANSWERS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A7EEA095B24F5B94666BBB3ABBAC6A"/>
  <p:tag name="SLIDEID" val="13A7EEA095B24F5B94666BBB3ABBAC6A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The supply of product X is perfectly price inelastic if the price of X rises by:"/>
  <p:tag name="ANSWERSALIAS" val="5% and the Qs rises by 7%|smicln|8% and the Qs rises by 8%|smicln|10% and the Qs stays the same|smicln|7% and the Qs rises by 5%"/>
  <p:tag name="TOTALRESPONSES" val="19"/>
  <p:tag name="RESPONSECOUNT" val="19"/>
  <p:tag name="SLICED" val="False"/>
  <p:tag name="RESPONSES" val="4;2;3;4;3;3;3;3;3;3;3;3;2;2;3;3;3;3;2;"/>
  <p:tag name="CHARTSTRINGSTD" val="0 4 13 2"/>
  <p:tag name="CHARTSTRINGREV" val="2 13 4 0"/>
  <p:tag name="CHARTSTRINGSTDPER" val="0 0.210526315789474 0.684210526315789 0.105263157894737"/>
  <p:tag name="CHARTSTRINGREVPER" val="0.105263157894737 0.684210526315789 0.210526315789474 0"/>
  <p:tag name="RESPONSESGATHERED" val="False"/>
  <p:tag name="ANONYMOUSTEMP" val="False"/>
  <p:tag name="CORRECTPOINTVALUE" val="0"/>
  <p:tag name="VALUES" val="No Value|smicln|No Value|smicln|No Value|smicln|No Val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7"/>
  <p:tag name="FONTSIZE" val="32"/>
  <p:tag name="BULLETTYPE" val="ppBulletArabicPeriod"/>
  <p:tag name="ANSWERTEXT" val="5% and the Qs rises by 7%&#10;8% and the Qs rises by 8%&#10;10% and the Qs stays the same&#10;7% and the Qs rises by 5%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A7EEA095B24F5B94666BBB3ABBAC6A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6. The supply of product X is perfectly price inelastic if the price of X rises by:"/>
  <p:tag name="ANSWERSALIAS" val="5% and the Qs rises by 7%|smicln|8% and the Qs rises by 8%|smicln|10% and the Qs stays the same|smicln|7% and the Qs rises by 5%"/>
  <p:tag name="TOTALRESPONSES" val="19"/>
  <p:tag name="RESPONSECOUNT" val="19"/>
  <p:tag name="SLICED" val="False"/>
  <p:tag name="RESPONSES" val="4;2;3;4;3;3;3;3;3;3;3;3;2;2;3;3;3;3;2;"/>
  <p:tag name="CHARTSTRINGSTD" val="0 4 13 2"/>
  <p:tag name="CHARTSTRINGREV" val="2 13 4 0"/>
  <p:tag name="CHARTSTRINGSTDPER" val="0 0.210526315789474 0.684210526315789 0.105263157894737"/>
  <p:tag name="CHARTSTRINGREVPER" val="0.105263157894737 0.684210526315789 0.210526315789474 0"/>
  <p:tag name="RESPONSESGATHERED" val="False"/>
  <p:tag name="ANONYMOUSTEMP" val="False"/>
  <p:tag name="SLIDEORDER" val="2"/>
  <p:tag name="SLIDEGUID" val="FAAADF07652943F68EC85DAA458AE6E1"/>
  <p:tag name="CORRECTPOINTVALUE" val="1"/>
  <p:tag name="VALUES" val="Incorrect|smicln|Incorrect|smicln|Correct|smicln|Incorre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7"/>
  <p:tag name="FONTSIZE" val="32"/>
  <p:tag name="BULLETTYPE" val="ppBulletArabicPeriod"/>
  <p:tag name="ANSWERTEXT" val="5% and the Qs rises by 7%&#10;8% and the Qs rises by 8%&#10;10% and the Qs stays the same&#10;7% and the Qs rises by 5%"/>
  <p:tag name="OLDNUMANSWERS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854C85F964F4DBBB1CA015ACCA0E2C5"/>
  <p:tag name="SLIDEID" val="B854C85F964F4DBBB1CA015ACCA0E2C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Cross elasticity of demand measures how sensitive purchases of a specific product are to changes in:"/>
  <p:tag name="ANSWERSALIAS" val="The price of some other product|smicln|The price of the same product|smicln|Income|smicln|Supply of the same product"/>
  <p:tag name="TOTALRESPONSES" val="19"/>
  <p:tag name="RESPONSECOUNT" val="19"/>
  <p:tag name="SLICED" val="False"/>
  <p:tag name="RESPONSES" val="1;2;1;1;1;3;1;2;1;1;3;1;3;3;1;1;1;1;2;"/>
  <p:tag name="CHARTSTRINGSTD" val="12 3 4 0"/>
  <p:tag name="CHARTSTRINGREV" val="0 4 3 12"/>
  <p:tag name="CHARTSTRINGSTDPER" val="0.631578947368421 0.157894736842105 0.210526315789474 0"/>
  <p:tag name="CHARTSTRINGREVPER" val="0 0.210526315789474 0.157894736842105 0.631578947368421"/>
  <p:tag name="RESPONSESGATHERED" val="False"/>
  <p:tag name="ANONYMOUSTEMP" val="False"/>
  <p:tag name="CORRECTPOINTVALUE" val="0"/>
  <p:tag name="VALUES" val="No Value|smicln|No Value|smicln|No Value|smicln|No Val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5"/>
  <p:tag name="FONTSIZE" val="32"/>
  <p:tag name="BULLETTYPE" val="ppBulletArabicPeriod"/>
  <p:tag name="ANSWERTEXT" val="The price of some other product&#10;The price of the same product&#10;Income&#10;Supply of the same product"/>
  <p:tag name="OLDNUMANSWERS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Cross elasticity of demand measures how sensitive purchases of a specific product are to changes in:"/>
  <p:tag name="ANSWERSALIAS" val="The price of some other product|smicln|The price of the same product|smicln|Income|smicln|Supply of the same product"/>
  <p:tag name="TOTALRESPONSES" val="19"/>
  <p:tag name="RESPONSECOUNT" val="19"/>
  <p:tag name="SLICED" val="False"/>
  <p:tag name="RESPONSES" val="1;2;1;1;1;3;1;2;1;1;3;1;3;3;1;1;1;1;2;"/>
  <p:tag name="CHARTSTRINGSTD" val="12 3 4 0"/>
  <p:tag name="CHARTSTRINGREV" val="0 4 3 12"/>
  <p:tag name="CHARTSTRINGSTDPER" val="0.631578947368421 0.157894736842105 0.210526315789474 0"/>
  <p:tag name="CHARTSTRINGREVPER" val="0 0.210526315789474 0.157894736842105 0.631578947368421"/>
  <p:tag name="RESPONSESGATHERED" val="False"/>
  <p:tag name="ANONYMOUSTEMP" val="False"/>
  <p:tag name="SLIDEORDER" val="2"/>
  <p:tag name="SLIDEGUID" val="87C2F59842B8485D946E9BA014B2381B"/>
  <p:tag name="CORRECTPOINTVALUE" val="1"/>
  <p:tag name="VALUES" val="Correct|smicln|Incorrect|smicln|Incorrect|smicln|Incorrec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5"/>
  <p:tag name="FONTSIZE" val="32"/>
  <p:tag name="BULLETTYPE" val="ppBulletArabicPeriod"/>
  <p:tag name="ANSWERTEXT" val="The price of some other product&#10;The price of the same product&#10;Income&#10;Supply of the same product"/>
  <p:tag name="OLDNUMANSWERS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1;3;3;3;3;3;3;3;3;3;1;3;1;3;3;-;1;3;3;"/>
  <p:tag name="CHARTSTRINGSTD" val="4 0 14 0"/>
  <p:tag name="CHARTSTRINGREV" val="0 14 0 4"/>
  <p:tag name="CHARTSTRINGSTDPER" val="0.222222222222222 0 0.777777777777778 0"/>
  <p:tag name="CHARTSTRINGREVPER" val="0 0.777777777777778 0 0.222222222222222"/>
  <p:tag name="RESPONSESGATHERED" val="False"/>
  <p:tag name="ANONYMOUSTEMP" val="False"/>
  <p:tag name="CORRECTPOINTVALUE" val="0"/>
  <p:tag name="QUESTIONALIAS" val="8. The formula for the cross elasticity of demand is:"/>
  <p:tag name="ANSWERSALIAS" val="%      Qd of A / %      P of X|smicln|%      Qd of A / %      income|smicln|%      Qd of A / %      P of Y|smicln|%      Qd of A / %      Qd of Y"/>
  <p:tag name="SLIDEORDER" val="2"/>
  <p:tag name="SLIDEGUID" val="4953E28B356742A9A880E4694AB1E00F"/>
  <p:tag name="VALUES" val="No Value|smicln|No Value|smicln|No Value|smicln|No Valu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9"/>
  <p:tag name="FONTSIZE" val="32"/>
  <p:tag name="BULLETTYPE" val="ppBulletArabicPeriod"/>
  <p:tag name="ANSWERTEXT" val="%      P of A  / %        P of B&#10;%      P of A  / %        Q of B&#10;%      Q of A  / %       P of B&#10;%      Q of A  / %       Q of B"/>
  <p:tag name="OLDNUMANSWERS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1;3;3;3;3;3;3;3;3;3;1;3;1;3;3;-;1;3;3;"/>
  <p:tag name="CHARTSTRINGSTD" val="4 0 14 0"/>
  <p:tag name="CHARTSTRINGREV" val="0 14 0 4"/>
  <p:tag name="CHARTSTRINGSTDPER" val="0.222222222222222 0 0.777777777777778 0"/>
  <p:tag name="CHARTSTRINGREVPER" val="0 0.777777777777778 0 0.222222222222222"/>
  <p:tag name="RESPONSESGATHERED" val="False"/>
  <p:tag name="ANONYMOUSTEMP" val="False"/>
  <p:tag name="CORRECTPOINTVALUE" val="1"/>
  <p:tag name="QUESTIONALIAS" val="8. The formula for the cross elasticity of demand is:"/>
  <p:tag name="ANSWERSALIAS" val="%      Qd of X / %      P of X|smicln|%      Qd of X / %      income|smicln|%      Qd of X / %      P of Y|smicln|%      Qd of X / %      Qd of Y"/>
  <p:tag name="SLIDEORDER" val="4"/>
  <p:tag name="SLIDEGUID" val="0F7C1F4582724A2F9AC610A0FFD59664"/>
  <p:tag name="VALUES" val="Incorrect|smicln|Incorrect|smicln|Correct|smicln|Incorrect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9"/>
  <p:tag name="FONTSIZE" val="32"/>
  <p:tag name="BULLETTYPE" val="ppBulletArabicPeriod"/>
  <p:tag name="ANSWERTEXT" val="%      P of A  / %        P of B&#10;%      P of A  / %        Q of B&#10;%      Q of A  / %       P of B&#10;%      Q of A  / %       Q of B"/>
  <p:tag name="OLDNUMANSWERS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1;3;3;3;3;3;3;3;3;3;1;3;1;3;3;-;1;3;3;"/>
  <p:tag name="CHARTSTRINGSTD" val="4 0 14 0"/>
  <p:tag name="CHARTSTRINGREV" val="0 14 0 4"/>
  <p:tag name="CHARTSTRINGSTDPER" val="0.222222222222222 0 0.777777777777778 0"/>
  <p:tag name="CHARTSTRINGREVPER" val="0 0.777777777777778 0 0.222222222222222"/>
  <p:tag name="RESPONSESGATHERED" val="False"/>
  <p:tag name="ANONYMOUSTEMP" val="False"/>
  <p:tag name="ANSWERSALIAS" val="- 0.1|smicln|+ 0.1|smicln|- 0.5|smicln|+ 0.5|smicln|- 5.0|smicln|+ 5.0"/>
  <p:tag name="QUESTIONALIAS" val="11. If the price of almonds increases 10% causing the quantity of walnuts sold to increase 5%, then Eab= ? (What is the cross elasticity of demand?)"/>
  <p:tag name="SLIDEORDER" val="4"/>
  <p:tag name="SLIDEGUID" val="0141880A84F54F1890C60C0C837FB8DE"/>
  <p:tag name="CORRECTPOINTVALUE" val="0"/>
  <p:tag name="VALUES" val="No Value|smicln|No Value|smicln|No Value|smicln|No Value|smicln|No Value|smicln|No Val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5"/>
  <p:tag name="FONTSIZE" val="32"/>
  <p:tag name="BULLETTYPE" val="ppBulletArabicPeriod"/>
  <p:tag name="ANSWERTEXT" val="- 0.1&#10;+ 0.1&#10;- 0.5&#10;+ 0.5&#10;- 5.0&#10;+ 5.0"/>
  <p:tag name="OLDNUMANSWERS" val="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1;3;3;3;3;3;3;3;3;3;1;3;1;3;3;-;1;3;3;"/>
  <p:tag name="CHARTSTRINGSTD" val="4 0 14 0"/>
  <p:tag name="CHARTSTRINGREV" val="0 14 0 4"/>
  <p:tag name="CHARTSTRINGSTDPER" val="0.222222222222222 0 0.777777777777778 0"/>
  <p:tag name="CHARTSTRINGREVPER" val="0 0.777777777777778 0 0.222222222222222"/>
  <p:tag name="RESPONSESGATHERED" val="False"/>
  <p:tag name="ANONYMOUSTEMP" val="False"/>
  <p:tag name="CORRECTPOINTVALUE" val="1"/>
  <p:tag name="ANSWERSALIAS" val="- 0.1|smicln|+ 0.1|smicln|- 0.5|smicln|+ 0.5|smicln|- 5.0|smicln|+ 5.0"/>
  <p:tag name="QUESTIONALIAS" val="11. If the price of almonds increases 10% causing the quantity of walnuts sold to increase 5%, then Eab= ? (What is the cross elasticity of demand?)"/>
  <p:tag name="SLIDEORDER" val="5"/>
  <p:tag name="SLIDEGUID" val="6CBB5192362B45828FE33F6A742008E1"/>
  <p:tag name="VALUES" val="Incorrect|smicln|Incorrect|smicln|Incorrect|smicln|Correct|smicln|Incorrect|smicln|Incorrect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35"/>
  <p:tag name="FONTSIZE" val="32"/>
  <p:tag name="BULLETTYPE" val="ppBulletArabicPeriod"/>
  <p:tag name="ANSWERTEXT" val="- 0.1&#10;+ 0.1&#10;- 0.5&#10;+ 0.5&#10;- 5.0&#10;+ 5.0"/>
  <p:tag name="OLDNUMANSWERS" val="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3;1;4;4;3;4;4;3;3;1;4;4;1;4;4;3;4;4;"/>
  <p:tag name="CHARTSTRINGSTD" val="3 0 6 10"/>
  <p:tag name="CHARTSTRINGREV" val="10 6 0 3"/>
  <p:tag name="CHARTSTRINGSTDPER" val="0.157894736842105 0 0.315789473684211 0.526315789473684"/>
  <p:tag name="CHARTSTRINGREVPER" val="0.526315789473684 0.315789473684211 0 0.157894736842105"/>
  <p:tag name="RESPONSESGATHERED" val="False"/>
  <p:tag name="ANONYMOUSTEMP" val="False"/>
  <p:tag name="ANSWERSALIAS" val="decrease the quantity of product B sold by 2%|smicln|increase the quantity of product B sold by 2%|smicln|decrease the quantity of product B sold by 20%|smicln|increase the quantity of product B sold by 20%"/>
  <p:tag name="CORRECTPOINTVALUE" val="0"/>
  <p:tag name="SLIDEORDER" val="4"/>
  <p:tag name="SLIDEGUID" val="E419906CC0C548CAB8A7FA13BAC5D770"/>
  <p:tag name="QUESTIONALIAS" val="12. If the cross elasticity of demand is - 2, this means a 10% increase in the price of product A will:"/>
  <p:tag name="VALUES" val="No Value|smicln|No Value|smicln|No Value|smicln|No Valu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5"/>
  <p:tag name="FONTSIZE" val="32"/>
  <p:tag name="BULLETTYPE" val="ppBulletArabicPeriod"/>
  <p:tag name="ANSWERTEXT" val="decrease the quantity of product B sold by 2%&#10;increase the quantity of product B sold by 2%&#10;decrease the quantity of product B sold by 20%&#10;increase the quantity of product B sold by 20%"/>
  <p:tag name="OLDNUMANSWERS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3;3;1;4;4;3;4;4;3;3;1;4;4;1;4;4;3;4;4;"/>
  <p:tag name="CHARTSTRINGSTD" val="3 0 6 10"/>
  <p:tag name="CHARTSTRINGREV" val="10 6 0 3"/>
  <p:tag name="CHARTSTRINGSTDPER" val="0.157894736842105 0 0.315789473684211 0.526315789473684"/>
  <p:tag name="CHARTSTRINGREVPER" val="0.526315789473684 0.315789473684211 0 0.157894736842105"/>
  <p:tag name="RESPONSESGATHERED" val="False"/>
  <p:tag name="ANONYMOUSTEMP" val="False"/>
  <p:tag name="CORRECTPOINTVALUE" val="1"/>
  <p:tag name="ANSWERSALIAS" val="decrease the quantity of product B sold by 2%|smicln|increase the quantity of product B sold by 2%|smicln|decrease the quantity of product B sold by 20%|smicln|increase the quantity of product B sold by 20%"/>
  <p:tag name="SLIDEORDER" val="5"/>
  <p:tag name="SLIDEGUID" val="B4B0DA7152CF4936B78D83C5DA341EA7"/>
  <p:tag name="QUESTIONALIAS" val="12. If the cross elasticity of demand is - 2, this means a 10% increase in the price of product A will:"/>
  <p:tag name="VALUES" val="Incorrect|smicln|Incorrect|smicln|Correct|smicln|Incorrec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5"/>
  <p:tag name="FONTSIZE" val="32"/>
  <p:tag name="BULLETTYPE" val="ppBulletArabicPeriod"/>
  <p:tag name="ANSWERTEXT" val="decrease the quantity of product B sold by 2%&#10;increase the quantity of product B sold by 2%&#10;decrease the quantity of product B sold by 20%&#10;increase the quantity of product B sold by 20%"/>
  <p:tag name="OLDNUMANSWER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The price elasticity of supply measures how:"/>
  <p:tag name="ANSWERSALIAS" val="Easily labor and capital can be substituted for one another in production|smicln|Responsive the quantity supplied of X is to changes in the price of X|smicln|Responsive the quantity supplied of Y is to changes in the price of X|smicln|Responsive the quantity supplied to changes in income"/>
  <p:tag name="TOTALRESPONSES" val="19"/>
  <p:tag name="RESPONSECOUNT" val="19"/>
  <p:tag name="SLICED" val="False"/>
  <p:tag name="RESPONSES" val="2;2;2;2;2;3;2;2;2;2;2;2;3;2;2;2;2;2;2;"/>
  <p:tag name="CHARTSTRINGSTD" val="0 17 2 0"/>
  <p:tag name="CHARTSTRINGREV" val="0 2 17 0"/>
  <p:tag name="CHARTSTRINGSTDPER" val="0 0.894736842105263 0.105263157894737 0"/>
  <p:tag name="CHARTSTRINGREVPER" val="0 0.105263157894737 0.894736842105263 0"/>
  <p:tag name="RESPONSESGATHERED" val="False"/>
  <p:tag name="ANONYMOUSTEMP" val="False"/>
  <p:tag name="CORRECTPOINTVALUE" val="0"/>
  <p:tag name="VALUES" val="No Value|smicln|No Value|smicln|No Value|smicln|No Valu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2;-;1;2;2;3;2;2;2;2;2;2;3;3;2;2;2;2;1;"/>
  <p:tag name="CHARTSTRINGSTD" val="2 13 3 0"/>
  <p:tag name="CHARTSTRINGREV" val="0 3 13 2"/>
  <p:tag name="CHARTSTRINGSTDPER" val="0.111111111111111 0.722222222222222 0.166666666666667 0"/>
  <p:tag name="CHARTSTRINGREVPER" val="0 0.166666666666667 0.722222222222222 0.111111111111111"/>
  <p:tag name="RESPONSESGATHERED" val="False"/>
  <p:tag name="ANONYMOUSTEMP" val="False"/>
  <p:tag name="QUESTIONALIAS" val="13. If the cross elasticity of demand is + 0.5, this means:"/>
  <p:tag name="ANSWERSALIAS" val="The products are substitutes|smicln|The products are complements|smicln|The products normal goods|smicln|The products inferior goods"/>
  <p:tag name="CORRECTPOINTVALUE" val="0"/>
  <p:tag name="SLIDEORDER" val="4"/>
  <p:tag name="SLIDEGUID" val="1E4EE216EF7F4189B45C0DF213E31039"/>
  <p:tag name="VALUES" val="No Value|smicln|No Value|smicln|No Value|smicln|No Valu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The products are substitutes&#10;The products are complements&#10;The products normal goods&#10;The products inferior goods"/>
  <p:tag name="OLDNUMANSWERS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2;-;1;2;2;3;2;2;2;2;2;2;3;3;2;2;2;2;1;"/>
  <p:tag name="CHARTSTRINGSTD" val="2 13 3 0"/>
  <p:tag name="CHARTSTRINGREV" val="0 3 13 2"/>
  <p:tag name="CHARTSTRINGSTDPER" val="0.111111111111111 0.722222222222222 0.166666666666667 0"/>
  <p:tag name="CHARTSTRINGREVPER" val="0 0.166666666666667 0.722222222222222 0.111111111111111"/>
  <p:tag name="RESPONSESGATHERED" val="False"/>
  <p:tag name="ANONYMOUSTEMP" val="False"/>
  <p:tag name="CORRECTPOINTVALUE" val="1"/>
  <p:tag name="QUESTIONALIAS" val="13. If the cross elasticity of demand is + 0.5, this means:"/>
  <p:tag name="ANSWERSALIAS" val="The products are substitutes|smicln|The products are complements|smicln|The products normal goods|smicln|The products inferior goods"/>
  <p:tag name="SLIDEORDER" val="5"/>
  <p:tag name="SLIDEGUID" val="106398B93104415A9F443016E7935E10"/>
  <p:tag name="VALUES" val="Correct|smicln|Incorrect|smicln|Incorrect|smicln|Incorrec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The products are substitutes&#10;The products are complements&#10;The products normal goods&#10;The products inferior goods"/>
  <p:tag name="OLDNUMANSWERS" val="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2;-;1;2;2;3;2;2;2;2;2;2;3;3;2;2;2;2;1;"/>
  <p:tag name="CHARTSTRINGSTD" val="2 13 3 0"/>
  <p:tag name="CHARTSTRINGREV" val="0 3 13 2"/>
  <p:tag name="CHARTSTRINGSTDPER" val="0.111111111111111 0.722222222222222 0.166666666666667 0"/>
  <p:tag name="CHARTSTRINGREVPER" val="0 0.166666666666667 0.722222222222222 0.111111111111111"/>
  <p:tag name="RESPONSESGATHERED" val="False"/>
  <p:tag name="ANONYMOUSTEMP" val="False"/>
  <p:tag name="QUESTIONALIAS" val="13. If the cross elasticity of demand is + 0.5, this means:"/>
  <p:tag name="ANSWERSALIAS" val="The demand is cross elastic|smicln|The demand is cross inelastic|smicln|The demand for toys is income elastic|smicln|The demand for toys is income inelastic"/>
  <p:tag name="CORRECTPOINTVALUE" val="0"/>
  <p:tag name="SLIDEORDER" val="5"/>
  <p:tag name="SLIDEGUID" val="CD35F19CE2F647F48681CADF832641AA"/>
  <p:tag name="VALUES" val="No Value|smicln|No Value|smicln|No Value|smicln|No Valu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5"/>
  <p:tag name="FONTSIZE" val="32"/>
  <p:tag name="BULLETTYPE" val="ppBulletArabicPeriod"/>
  <p:tag name="ANSWERTEXT" val="The demand is cross elastic&#10;The demand is cross inelastic&#10;The demand for toys is income elastic&#10;The demand for toys is income inelastic"/>
  <p:tag name="OLDNUMANSWERS" val="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8"/>
  <p:tag name="RESPONSECOUNT" val="18"/>
  <p:tag name="SLICED" val="False"/>
  <p:tag name="RESPONSES" val="2;-;1;2;2;3;2;2;2;2;2;2;3;3;2;2;2;2;1;"/>
  <p:tag name="CHARTSTRINGSTD" val="2 13 3 0"/>
  <p:tag name="CHARTSTRINGREV" val="0 3 13 2"/>
  <p:tag name="CHARTSTRINGSTDPER" val="0.111111111111111 0.722222222222222 0.166666666666667 0"/>
  <p:tag name="CHARTSTRINGREVPER" val="0 0.166666666666667 0.722222222222222 0.111111111111111"/>
  <p:tag name="RESPONSESGATHERED" val="False"/>
  <p:tag name="ANONYMOUSTEMP" val="False"/>
  <p:tag name="CORRECTPOINTVALUE" val="1"/>
  <p:tag name="QUESTIONALIAS" val="13. If the cross elasticity of demand is + 0.5, this means:"/>
  <p:tag name="ANSWERSALIAS" val="The demand is cross elastic|smicln|The demand is cross inelastic|smicln|The demand for toys is income elastic|smicln|The demand for toys is income inelastic"/>
  <p:tag name="SLIDEORDER" val="6"/>
  <p:tag name="SLIDEGUID" val="7DDB45600E844C4099D66EFAE596E28A"/>
  <p:tag name="VALUES" val="Incorrect|smicln|Correct|smicln|Incorrect|smicln|Incorrect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5"/>
  <p:tag name="FONTSIZE" val="32"/>
  <p:tag name="BULLETTYPE" val="ppBulletArabicPeriod"/>
  <p:tag name="ANSWERTEXT" val="The demand is cross elastic&#10;The demand is cross inelastic&#10;The demand for toys is income elastic&#10;The demand for toys is income inelastic"/>
  <p:tag name="OLDNUMANSWER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67"/>
  <p:tag name="FONTSIZE" val="30"/>
  <p:tag name="BULLETTYPE" val="ppBulletArabicPeriod"/>
  <p:tag name="ANSWERTEXT" val="Easily labor and capital can be substituted for one another in production&#10;Responsive the quantity supplied of X is to changes in the price of X&#10;Responsive the quantity supplied of Y is to changes in the price of X&#10;Responsive the quantity supplied to changes in income"/>
  <p:tag name="OLDNUMANSWERS" val="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1;2;1;1;1;3;1;2;1;1;3;1;3;3;1;1;1;1;2;"/>
  <p:tag name="CHARTSTRINGSTD" val="12 3 4 0"/>
  <p:tag name="CHARTSTRINGREV" val="0 4 3 12"/>
  <p:tag name="CHARTSTRINGSTDPER" val="0.631578947368421 0.157894736842105 0.210526315789474 0"/>
  <p:tag name="CHARTSTRINGREVPER" val="0 0.210526315789474 0.157894736842105 0.631578947368421"/>
  <p:tag name="ANSWERSALIAS" val="The price of some other product|smicln|The price of the same product|smicln|Income|smicln|Supply of the same product"/>
  <p:tag name="RESPONSESGATHERED" val="False"/>
  <p:tag name="ANONYMOUSTEMP" val="False"/>
  <p:tag name="QUESTIONALIAS" val="15. Income elasticity of demand measures how sensitive purchases of a specific product are to changes in:"/>
  <p:tag name="SLIDEORDER" val="4"/>
  <p:tag name="SLIDEGUID" val="6FBF8A56D2A248C6B3E1125C8610394E"/>
  <p:tag name="CORRECTPOINTVALUE" val="0"/>
  <p:tag name="VALUES" val="Incorrect|smicln|Incorrect|smicln|Correct|smicln|Incorrec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5"/>
  <p:tag name="FONTSIZE" val="32"/>
  <p:tag name="BULLETTYPE" val="ppBulletArabicPeriod"/>
  <p:tag name="ANSWERTEXT" val="The price of some other product&#10;The price of the same product&#10;Income&#10;Supply of the same product"/>
  <p:tag name="OLDNUMANSWERS" val="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19"/>
  <p:tag name="RESPONSECOUNT" val="19"/>
  <p:tag name="SLICED" val="False"/>
  <p:tag name="RESPONSES" val="1;2;1;1;1;3;1;2;1;1;3;1;3;3;1;1;1;1;2;"/>
  <p:tag name="CHARTSTRINGSTD" val="12 3 4 0"/>
  <p:tag name="CHARTSTRINGREV" val="0 4 3 12"/>
  <p:tag name="CHARTSTRINGSTDPER" val="0.631578947368421 0.157894736842105 0.210526315789474 0"/>
  <p:tag name="CHARTSTRINGREVPER" val="0 0.210526315789474 0.157894736842105 0.631578947368421"/>
  <p:tag name="ANSWERSALIAS" val="The price of some other product|smicln|The price of the same product|smicln|Income|smicln|Supply of the same product"/>
  <p:tag name="RESPONSESGATHERED" val="False"/>
  <p:tag name="ANONYMOUSTEMP" val="False"/>
  <p:tag name="QUESTIONALIAS" val="15. Income elasticity of demand measures how sensitive purchases of a specific product are to changes in:"/>
  <p:tag name="SLIDEORDER" val="5"/>
  <p:tag name="SLIDEGUID" val="3F6B31114AE24ADB866A5E7D266B846B"/>
  <p:tag name="CORRECTPOINTVALUE" val="1"/>
  <p:tag name="VALUES" val="Incorrect|smicln|Incorrect|smicln|Correct|smicln|Incorrec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5"/>
  <p:tag name="FONTSIZE" val="32"/>
  <p:tag name="BULLETTYPE" val="ppBulletArabicPeriod"/>
  <p:tag name="ANSWERTEXT" val="The price of some other product&#10;The price of the same product&#10;Income&#10;Supply of the same product"/>
  <p:tag name="OLDNUMANSWERS" val="4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2786</Words>
  <Application>Microsoft Office PowerPoint</Application>
  <PresentationFormat>On-screen Show (4:3)</PresentationFormat>
  <Paragraphs>391</Paragraphs>
  <Slides>67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9" baseType="lpstr">
      <vt:lpstr>Office Theme</vt:lpstr>
      <vt:lpstr>Chart</vt:lpstr>
      <vt:lpstr>4b – Other Types of Elasticity</vt:lpstr>
      <vt:lpstr>4b – Other Types of Elasticity</vt:lpstr>
      <vt:lpstr>PowerPoint Presentation</vt:lpstr>
      <vt:lpstr>PowerPoint Presentation</vt:lpstr>
      <vt:lpstr>PowerPoint Presentation</vt:lpstr>
      <vt:lpstr>PowerPoint Presentation</vt:lpstr>
      <vt:lpstr>1. The price elasticity of supply measures how:</vt:lpstr>
      <vt:lpstr>1. The price elasticity of supply measures how:</vt:lpstr>
      <vt:lpstr>Price Elasticity of Supply</vt:lpstr>
      <vt:lpstr>2. What is the coefficient of price elasticity of supply between prices $2 and $10 (midpoints formula)?</vt:lpstr>
      <vt:lpstr>2. What is the coefficient of price elasticity of supply between prices $2 and $10 (midpoints formula)?</vt:lpstr>
      <vt:lpstr>Price Elasticity of Supply – Midpoint Formula</vt:lpstr>
      <vt:lpstr>3. If Es = 0.25 then:</vt:lpstr>
      <vt:lpstr>3. If Es = 0.25 then:</vt:lpstr>
      <vt:lpstr>4. If Es = 0.25, then a 10% increase in price will:</vt:lpstr>
      <vt:lpstr>4. If Es = 0.25, then a 10% increase in price will:</vt:lpstr>
      <vt:lpstr>If Es = 0.25, then a 10% increase in price will do what to the quantity supplied?  Es = 0.25 = % change Qs / % change P = ?/10 = 2.5/10 = 0.25</vt:lpstr>
      <vt:lpstr>5. If Es = 2.5 then:</vt:lpstr>
      <vt:lpstr>5. If Es = 2.5 then:</vt:lpstr>
      <vt:lpstr>6. If Es = 2.5, then a 10% increase in price will:</vt:lpstr>
      <vt:lpstr>6. If Es = 2.5, then a 10% increase in price will:</vt:lpstr>
      <vt:lpstr>If Es = 2.5, then a 10% increase in price will do what to the quantity supplied?  Es = 2.5 = % change Qs / % change P = ?/10 = 25/10 = 2.5  </vt:lpstr>
      <vt:lpstr>If Es = 2.5, then a 10% increase in price will do what to the quantity supplied?  Es = 2.5 = % change Qs / % change P = ?/10 = 25/10 = 2.5  </vt:lpstr>
      <vt:lpstr>7. The main determinant of the price elasticity of supply is the:</vt:lpstr>
      <vt:lpstr>7. The main determinant of the price elasticity of supply is the:</vt:lpstr>
      <vt:lpstr>Determinants of Price Elasticity of Supply YP 12 # 3</vt:lpstr>
      <vt:lpstr>Determinants of Price Elasticity of Supply -- YP 12 # 3</vt:lpstr>
      <vt:lpstr>8. The supply of product X is perfectly price inelastic if the price of X rises by:</vt:lpstr>
      <vt:lpstr>8. The supply of product X is perfectly price inelastic if the price of X rises by:</vt:lpstr>
      <vt:lpstr>Perfectly Price Inelastic Supply</vt:lpstr>
      <vt:lpstr>PowerPoint Presentation</vt:lpstr>
      <vt:lpstr>9. Cross elasticity of demand measures how sensitive purchases of a specific product are to changes in:</vt:lpstr>
      <vt:lpstr>9. Cross elasticity of demand measures how sensitive purchases of a specific product are to changes in:</vt:lpstr>
      <vt:lpstr>Cross Elasticity of Demand</vt:lpstr>
      <vt:lpstr>10. The formula for the cross elasticity of demand is:</vt:lpstr>
      <vt:lpstr>10. The formula for the cross elasticity of demand is:</vt:lpstr>
      <vt:lpstr>Cross Elasticity of Demand</vt:lpstr>
      <vt:lpstr>11. If the price of almonds increases 10% causing the quantity of walnuts sold to increase 5%, then Eab= ? (What is the cross elasticity of demand?)</vt:lpstr>
      <vt:lpstr>11. If the price of almonds increases 10% causing the quantity of walnuts sold to increase 5%, then Eab= ? (What is the cross elasticity of demand?)</vt:lpstr>
      <vt:lpstr>Cross Elasticity of Demand</vt:lpstr>
      <vt:lpstr>12. If the cross elasticity of demand is - 2, this means a 10% increase in the price of product A will:</vt:lpstr>
      <vt:lpstr>12. If the cross elasticity of demand is - 2, this means a 10% increase in the price of product A will:</vt:lpstr>
      <vt:lpstr>Eab = - 2, this means a 10% increase in the price of product B will do what to quantity of A ?</vt:lpstr>
      <vt:lpstr>13. If the cross elasticity of demand is + 0.5, this means:</vt:lpstr>
      <vt:lpstr>13. If the cross elasticity of demand is + 0.5, this means:</vt:lpstr>
      <vt:lpstr>14. If the cross elasticity of demand is + 0.5, this means:</vt:lpstr>
      <vt:lpstr>14. If the cross elasticity of demand is + 0.5, this means:</vt:lpstr>
      <vt:lpstr>Cross Elasticity of Demand</vt:lpstr>
      <vt:lpstr>15. Income elasticity of demand measures how sensitive purchases of a specific product are to changes in:</vt:lpstr>
      <vt:lpstr>15. Income elasticity of demand measures how sensitive purchases of a specific product are to changes in:</vt:lpstr>
      <vt:lpstr>Income Elasticity of Demand</vt:lpstr>
      <vt:lpstr>16. If the incomes increases 10% causing the quantity of ramen noodles sold to decrease 5%, then Edy = ? (What is the income elasticity of demand?)</vt:lpstr>
      <vt:lpstr>16. If the incomes increases 10% causing the quantity of ramen noodles sold to decrease 5%, then Edy = ? (What is the income elasticity of demand?)</vt:lpstr>
      <vt:lpstr>Income Elasticity of Demand</vt:lpstr>
      <vt:lpstr>17. If the income elasticity of demand for toys is + 1.5, this means:</vt:lpstr>
      <vt:lpstr>17. If the income elasticity of demand for toys is + 1.5, this means:</vt:lpstr>
      <vt:lpstr>18. If the income elasticity of demand for fresh fruit is + 0.5, this means:</vt:lpstr>
      <vt:lpstr>18. If the income elasticity of demand for fresh fruit is + 0.5, this means:</vt:lpstr>
      <vt:lpstr>19. If the income elasticity of demand for toys is +1.5, this means:</vt:lpstr>
      <vt:lpstr>19. If the income elasticity of demand for toys is +1.5, this means:</vt:lpstr>
      <vt:lpstr>Edy = +1.5 means:</vt:lpstr>
      <vt:lpstr>20. If the income elasticity of demand for margarine is - 0.2, this means:</vt:lpstr>
      <vt:lpstr>20. If the income elasticity of demand for margarine is - 0.2, this means:</vt:lpstr>
      <vt:lpstr>Edy = -0.2 means:</vt:lpstr>
      <vt:lpstr>Income Elasticity of Demand</vt:lpstr>
      <vt:lpstr>Income Elasticity of Demand</vt:lpstr>
      <vt:lpstr>PowerPoint Presentation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Mark Healy</cp:lastModifiedBy>
  <cp:revision>82</cp:revision>
  <cp:lastPrinted>2013-03-21T13:46:17Z</cp:lastPrinted>
  <dcterms:created xsi:type="dcterms:W3CDTF">2013-02-04T18:55:14Z</dcterms:created>
  <dcterms:modified xsi:type="dcterms:W3CDTF">2020-03-02T18:30:09Z</dcterms:modified>
</cp:coreProperties>
</file>