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7"/>
  </p:handoutMasterIdLst>
  <p:sldIdLst>
    <p:sldId id="286" r:id="rId2"/>
    <p:sldId id="295" r:id="rId3"/>
    <p:sldId id="296" r:id="rId4"/>
    <p:sldId id="297" r:id="rId5"/>
    <p:sldId id="298" r:id="rId6"/>
    <p:sldId id="299" r:id="rId7"/>
    <p:sldId id="300" r:id="rId8"/>
    <p:sldId id="302" r:id="rId9"/>
    <p:sldId id="303" r:id="rId10"/>
    <p:sldId id="312" r:id="rId11"/>
    <p:sldId id="313" r:id="rId12"/>
    <p:sldId id="304" r:id="rId13"/>
    <p:sldId id="307" r:id="rId14"/>
    <p:sldId id="314" r:id="rId15"/>
    <p:sldId id="315" r:id="rId16"/>
    <p:sldId id="306" r:id="rId17"/>
    <p:sldId id="308" r:id="rId18"/>
    <p:sldId id="316" r:id="rId19"/>
    <p:sldId id="317" r:id="rId20"/>
    <p:sldId id="318" r:id="rId21"/>
    <p:sldId id="319" r:id="rId22"/>
    <p:sldId id="332" r:id="rId23"/>
    <p:sldId id="333" r:id="rId24"/>
    <p:sldId id="320" r:id="rId25"/>
    <p:sldId id="321" r:id="rId26"/>
    <p:sldId id="323" r:id="rId27"/>
    <p:sldId id="324" r:id="rId28"/>
    <p:sldId id="325" r:id="rId29"/>
    <p:sldId id="326" r:id="rId30"/>
    <p:sldId id="327" r:id="rId31"/>
    <p:sldId id="328" r:id="rId32"/>
    <p:sldId id="329" r:id="rId33"/>
    <p:sldId id="330" r:id="rId34"/>
    <p:sldId id="331" r:id="rId35"/>
    <p:sldId id="334" r:id="rId36"/>
    <p:sldId id="309" r:id="rId37"/>
    <p:sldId id="335" r:id="rId38"/>
    <p:sldId id="265" r:id="rId39"/>
    <p:sldId id="283" r:id="rId40"/>
    <p:sldId id="336" r:id="rId41"/>
    <p:sldId id="267" r:id="rId42"/>
    <p:sldId id="284" r:id="rId43"/>
    <p:sldId id="268" r:id="rId44"/>
    <p:sldId id="285" r:id="rId45"/>
    <p:sldId id="294" r:id="rId46"/>
  </p:sldIdLst>
  <p:sldSz cx="9144000" cy="6858000" type="screen4x3"/>
  <p:notesSz cx="9296400" cy="7010400"/>
  <p:custDataLst>
    <p:tags r:id="rId4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3" autoAdjust="0"/>
    <p:restoredTop sz="94660"/>
  </p:normalViewPr>
  <p:slideViewPr>
    <p:cSldViewPr>
      <p:cViewPr varScale="1">
        <p:scale>
          <a:sx n="83" d="100"/>
          <a:sy n="83" d="100"/>
        </p:scale>
        <p:origin x="-80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F8083132-0608-4C02-B7A9-8876F3EDD058}" type="datetimeFigureOut">
              <a:rPr lang="en-US" smtClean="0"/>
              <a:pPr/>
              <a:t>2/26/2020</a:t>
            </a:fld>
            <a:endParaRPr lang="en-US"/>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91D7F952-9A84-4794-BB78-C2651C0F7E27}" type="slidenum">
              <a:rPr lang="en-US" smtClean="0"/>
              <a:pPr/>
              <a:t>‹#›</a:t>
            </a:fld>
            <a:endParaRPr lang="en-US"/>
          </a:p>
        </p:txBody>
      </p:sp>
    </p:spTree>
    <p:extLst>
      <p:ext uri="{BB962C8B-B14F-4D97-AF65-F5344CB8AC3E}">
        <p14:creationId xmlns:p14="http://schemas.microsoft.com/office/powerpoint/2010/main" val="32434402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746EAF-A769-436D-9698-E3130BACC578}"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46EAF-A769-436D-9698-E3130BACC578}" type="datetimeFigureOut">
              <a:rPr lang="en-US" smtClean="0"/>
              <a:pPr/>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46EAF-A769-436D-9698-E3130BACC578}" type="datetimeFigureOut">
              <a:rPr lang="en-US" smtClean="0"/>
              <a:pPr/>
              <a:t>2/26/2020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46EAF-A769-436D-9698-E3130BACC578}" type="datetimeFigureOut">
              <a:rPr lang="en-US" smtClean="0"/>
              <a:pPr/>
              <a:t>2/26/2020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46EAF-A769-436D-9698-E3130BACC578}" type="datetimeFigureOut">
              <a:rPr lang="en-US" smtClean="0"/>
              <a:pPr/>
              <a:t>2/26/2020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6EAF-A769-436D-9698-E3130BACC578}" type="datetimeFigureOut">
              <a:rPr lang="en-US" smtClean="0"/>
              <a:pPr/>
              <a:t>2/26/2020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D441-B69F-49EC-8203-F85001B0A1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3.xml.rels><?xml version="1.0" encoding="UTF-8" standalone="yes"?>
<Relationships xmlns="http://schemas.openxmlformats.org/package/2006/relationships"><Relationship Id="rId3" Type="http://schemas.openxmlformats.org/officeDocument/2006/relationships/hyperlink" Target="http://www.npr.org/2012/09/27/161893233/despite-record-drought-farmers-expect-banner-year" TargetMode="External"/><Relationship Id="rId2" Type="http://schemas.openxmlformats.org/officeDocument/2006/relationships/slideLayout" Target="../slideLayouts/slideLayout1.xml"/><Relationship Id="rId1" Type="http://schemas.openxmlformats.org/officeDocument/2006/relationships/tags" Target="../tags/tag17.xml"/><Relationship Id="rId4" Type="http://schemas.openxmlformats.org/officeDocument/2006/relationships/hyperlink" Target="http://www.channel3000.com/news/local-news/corn-soybean-crop-expected-to-hit-record-high_20161116034641666/162815432" TargetMode="Externa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9.xml"/><Relationship Id="rId1" Type="http://schemas.openxmlformats.org/officeDocument/2006/relationships/tags" Target="../tags/tag18.xml"/></Relationships>
</file>

<file path=ppt/slides/_rels/slide15.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image" Target="../media/image8.gif"/></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image" Target="../media/image8.gif"/><Relationship Id="rId4"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slideLayout" Target="../slideLayouts/slideLayout12.xml"/><Relationship Id="rId1" Type="http://schemas.openxmlformats.org/officeDocument/2006/relationships/tags" Target="../tags/tag31.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12.xml"/><Relationship Id="rId1" Type="http://schemas.openxmlformats.org/officeDocument/2006/relationships/tags" Target="../tags/tag3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3.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14.png"/><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tags" Target="../tags/tag38.xml"/><Relationship Id="rId7" Type="http://schemas.openxmlformats.org/officeDocument/2006/relationships/image" Target="../media/image13.png"/><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0.xml"/><Relationship Id="rId1" Type="http://schemas.openxmlformats.org/officeDocument/2006/relationships/tags" Target="../tags/tag39.xml"/></Relationships>
</file>

<file path=ppt/slides/_rels/slide2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12.xml"/><Relationship Id="rId1" Type="http://schemas.openxmlformats.org/officeDocument/2006/relationships/tags" Target="../tags/tag44.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6.xml"/><Relationship Id="rId1" Type="http://schemas.openxmlformats.org/officeDocument/2006/relationships/tags" Target="../tags/tag4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0.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2.xml"/><Relationship Id="rId1" Type="http://schemas.openxmlformats.org/officeDocument/2006/relationships/tags" Target="../tags/tag51.xml"/></Relationships>
</file>

<file path=ppt/slides/_rels/slide33.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6.xml"/></Relationships>
</file>

<file path=ppt/slides/_rels/slide35.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slideLayout" Target="../slideLayouts/slideLayout12.xml"/><Relationship Id="rId1" Type="http://schemas.openxmlformats.org/officeDocument/2006/relationships/tags" Target="../tags/tag5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8.xml"/></Relationships>
</file>

<file path=ppt/slides/_rels/slide3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12.xml"/><Relationship Id="rId1" Type="http://schemas.openxmlformats.org/officeDocument/2006/relationships/tags" Target="../tags/tag59.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1.xml"/><Relationship Id="rId1" Type="http://schemas.openxmlformats.org/officeDocument/2006/relationships/tags" Target="../tags/tag60.xml"/></Relationships>
</file>

<file path=ppt/slides/_rels/slide39.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4"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5.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7.xml"/><Relationship Id="rId1" Type="http://schemas.openxmlformats.org/officeDocument/2006/relationships/tags" Target="../tags/tag66.xml"/></Relationships>
</file>

<file path=ppt/slides/_rels/slide42.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2.xml"/><Relationship Id="rId1" Type="http://schemas.openxmlformats.org/officeDocument/2006/relationships/tags" Target="../tags/tag71.xml"/></Relationships>
</file>

<file path=ppt/slides/_rels/slide44.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4"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Layout" Target="../slideLayouts/slideLayout12.xml"/><Relationship Id="rId1" Type="http://schemas.openxmlformats.org/officeDocument/2006/relationships/tags" Target="../tags/tag7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12.xml"/><Relationship Id="rId1" Type="http://schemas.openxmlformats.org/officeDocument/2006/relationships/tags" Target="../tags/tag10.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905000"/>
            <a:ext cx="7772400" cy="685799"/>
          </a:xfrm>
        </p:spPr>
        <p:txBody>
          <a:bodyPr>
            <a:normAutofit fontScale="90000"/>
          </a:bodyPr>
          <a:lstStyle/>
          <a:p>
            <a:r>
              <a:rPr lang="en-US" b="1" dirty="0" smtClean="0"/>
              <a:t>4a – Price Elasticity of Demand</a:t>
            </a:r>
            <a:endParaRPr lang="en-US" b="1" dirty="0"/>
          </a:p>
        </p:txBody>
      </p:sp>
      <p:sp>
        <p:nvSpPr>
          <p:cNvPr id="3" name="Subtitle 2"/>
          <p:cNvSpPr>
            <a:spLocks noGrp="1"/>
          </p:cNvSpPr>
          <p:nvPr>
            <p:ph type="subTitle" idx="1"/>
          </p:nvPr>
        </p:nvSpPr>
        <p:spPr>
          <a:xfrm>
            <a:off x="703217" y="2743200"/>
            <a:ext cx="7772400" cy="3276600"/>
          </a:xfrm>
        </p:spPr>
        <p:txBody>
          <a:bodyPr/>
          <a:lstStyle/>
          <a:p>
            <a:pPr algn="l"/>
            <a:r>
              <a:rPr lang="en-US" b="1" dirty="0" smtClean="0">
                <a:solidFill>
                  <a:schemeClr val="tx1"/>
                </a:solidFill>
              </a:rPr>
              <a:t>This web quiz may appear as two pages on tablets and laptops.</a:t>
            </a:r>
          </a:p>
          <a:p>
            <a:pPr algn="l"/>
            <a:endParaRPr lang="en-US" b="1" dirty="0">
              <a:solidFill>
                <a:schemeClr val="tx1"/>
              </a:solidFill>
            </a:endParaRPr>
          </a:p>
          <a:p>
            <a:pPr algn="l"/>
            <a:r>
              <a:rPr lang="en-US" b="1" dirty="0" smtClean="0">
                <a:solidFill>
                  <a:schemeClr val="tx1"/>
                </a:solidFill>
              </a:rPr>
              <a:t>I recommend that you view it as one page by clicking on the open book icon        at the bottom of the page.</a:t>
            </a:r>
          </a:p>
          <a:p>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5629" y="4953000"/>
            <a:ext cx="616272" cy="530679"/>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2400"/>
            <a:ext cx="9144000" cy="1679119"/>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6439771"/>
            <a:ext cx="9144000" cy="418229"/>
          </a:xfrm>
          <a:prstGeom prst="rect">
            <a:avLst/>
          </a:prstGeom>
        </p:spPr>
      </p:pic>
    </p:spTree>
    <p:custDataLst>
      <p:tags r:id="rId1"/>
    </p:custDataLst>
    <p:extLst>
      <p:ext uri="{BB962C8B-B14F-4D97-AF65-F5344CB8AC3E}">
        <p14:creationId xmlns:p14="http://schemas.microsoft.com/office/powerpoint/2010/main" val="1763183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274638"/>
            <a:ext cx="8915400" cy="715962"/>
          </a:xfrm>
        </p:spPr>
        <p:txBody>
          <a:bodyPr>
            <a:normAutofit/>
          </a:bodyPr>
          <a:lstStyle/>
          <a:p>
            <a:pPr algn="l"/>
            <a:r>
              <a:rPr lang="en-US" sz="4000" b="1" dirty="0" smtClean="0"/>
              <a:t>1. Another term for “elasticity” might be:</a:t>
            </a:r>
            <a:endParaRPr lang="en-US" sz="4000" b="1" dirty="0"/>
          </a:p>
        </p:txBody>
      </p:sp>
      <p:sp>
        <p:nvSpPr>
          <p:cNvPr id="3" name="TPAnswers"/>
          <p:cNvSpPr>
            <a:spLocks noGrp="1"/>
          </p:cNvSpPr>
          <p:nvPr>
            <p:ph type="body" idx="1"/>
            <p:custDataLst>
              <p:tags r:id="rId2"/>
            </p:custDataLst>
          </p:nvPr>
        </p:nvSpPr>
        <p:spPr>
          <a:xfrm>
            <a:off x="457200" y="1143000"/>
            <a:ext cx="5029200" cy="4068763"/>
          </a:xfrm>
        </p:spPr>
        <p:txBody>
          <a:bodyPr>
            <a:normAutofit/>
          </a:bodyPr>
          <a:lstStyle/>
          <a:p>
            <a:pPr marL="514350" indent="-514350">
              <a:buFont typeface="Arial" pitchFamily="34" charset="0"/>
              <a:buAutoNum type="arabicPeriod"/>
            </a:pPr>
            <a:r>
              <a:rPr lang="en-US" dirty="0" smtClean="0"/>
              <a:t>effectiveness</a:t>
            </a:r>
          </a:p>
          <a:p>
            <a:pPr marL="514350" indent="-514350">
              <a:buFont typeface="Arial" pitchFamily="34" charset="0"/>
              <a:buAutoNum type="arabicPeriod"/>
            </a:pPr>
            <a:r>
              <a:rPr lang="en-US" dirty="0" smtClean="0"/>
              <a:t>shortage</a:t>
            </a:r>
          </a:p>
          <a:p>
            <a:pPr marL="514350" indent="-514350">
              <a:buFont typeface="Arial" pitchFamily="34" charset="0"/>
              <a:buAutoNum type="arabicPeriod"/>
            </a:pPr>
            <a:r>
              <a:rPr lang="en-US" dirty="0" smtClean="0"/>
              <a:t>surplus</a:t>
            </a:r>
          </a:p>
          <a:p>
            <a:pPr marL="514350" indent="-514350">
              <a:buFont typeface="Arial" pitchFamily="34" charset="0"/>
              <a:buAutoNum type="arabicPeriod"/>
            </a:pPr>
            <a:r>
              <a:rPr lang="en-US" dirty="0" smtClean="0"/>
              <a:t>responsiveness</a:t>
            </a:r>
            <a:endParaRPr lang="en-US" dirty="0"/>
          </a:p>
        </p:txBody>
      </p:sp>
    </p:spTree>
    <p:custDataLst>
      <p:tags r:id="rId1"/>
    </p:custDataLst>
    <p:extLst>
      <p:ext uri="{BB962C8B-B14F-4D97-AF65-F5344CB8AC3E}">
        <p14:creationId xmlns:p14="http://schemas.microsoft.com/office/powerpoint/2010/main" val="4207066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274638"/>
            <a:ext cx="8915400" cy="715962"/>
          </a:xfrm>
        </p:spPr>
        <p:txBody>
          <a:bodyPr>
            <a:normAutofit/>
          </a:bodyPr>
          <a:lstStyle/>
          <a:p>
            <a:pPr algn="l"/>
            <a:r>
              <a:rPr lang="en-US" sz="4000" b="1" dirty="0" smtClean="0">
                <a:solidFill>
                  <a:srgbClr val="0070C0"/>
                </a:solidFill>
              </a:rPr>
              <a:t>1. Another term for “elasticity” might be:</a:t>
            </a:r>
            <a:endParaRPr lang="en-US" sz="4000" b="1" dirty="0">
              <a:solidFill>
                <a:srgbClr val="0070C0"/>
              </a:solidFill>
            </a:endParaRPr>
          </a:p>
        </p:txBody>
      </p:sp>
      <p:sp>
        <p:nvSpPr>
          <p:cNvPr id="3" name="TPAnswers"/>
          <p:cNvSpPr>
            <a:spLocks noGrp="1"/>
          </p:cNvSpPr>
          <p:nvPr>
            <p:ph type="body" idx="1"/>
            <p:custDataLst>
              <p:tags r:id="rId2"/>
            </p:custDataLst>
          </p:nvPr>
        </p:nvSpPr>
        <p:spPr>
          <a:xfrm>
            <a:off x="457200" y="1143000"/>
            <a:ext cx="5029200" cy="4068763"/>
          </a:xfrm>
        </p:spPr>
        <p:txBody>
          <a:bodyPr>
            <a:normAutofit/>
          </a:bodyPr>
          <a:lstStyle/>
          <a:p>
            <a:pPr marL="514350" indent="-514350">
              <a:buFont typeface="Arial" pitchFamily="34" charset="0"/>
              <a:buAutoNum type="arabicPeriod"/>
            </a:pPr>
            <a:r>
              <a:rPr lang="en-US" dirty="0" smtClean="0"/>
              <a:t>effectiveness</a:t>
            </a:r>
          </a:p>
          <a:p>
            <a:pPr marL="514350" indent="-514350">
              <a:buFont typeface="Arial" pitchFamily="34" charset="0"/>
              <a:buAutoNum type="arabicPeriod"/>
            </a:pPr>
            <a:r>
              <a:rPr lang="en-US" dirty="0" smtClean="0"/>
              <a:t>shortage</a:t>
            </a:r>
          </a:p>
          <a:p>
            <a:pPr marL="514350" indent="-514350">
              <a:buFont typeface="Arial" pitchFamily="34" charset="0"/>
              <a:buAutoNum type="arabicPeriod"/>
            </a:pPr>
            <a:r>
              <a:rPr lang="en-US" dirty="0" smtClean="0"/>
              <a:t>surplus</a:t>
            </a:r>
          </a:p>
          <a:p>
            <a:pPr marL="514350" indent="-514350">
              <a:buFont typeface="Arial" pitchFamily="34" charset="0"/>
              <a:buAutoNum type="arabicPeriod"/>
            </a:pPr>
            <a:r>
              <a:rPr lang="en-US" dirty="0" smtClean="0"/>
              <a:t>responsiveness</a:t>
            </a:r>
            <a:endParaRPr lang="en-US" dirty="0"/>
          </a:p>
        </p:txBody>
      </p:sp>
      <p:sp>
        <p:nvSpPr>
          <p:cNvPr id="5" name="CorShape1"/>
          <p:cNvSpPr/>
          <p:nvPr>
            <p:custDataLst>
              <p:tags r:id="rId3"/>
            </p:custDataLst>
          </p:nvPr>
        </p:nvSpPr>
        <p:spPr>
          <a:xfrm rot="10800000">
            <a:off x="304800" y="29718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69581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5799"/>
          </a:xfrm>
          <a:ln w="38100">
            <a:solidFill>
              <a:srgbClr val="00B0F0"/>
            </a:solidFill>
          </a:ln>
        </p:spPr>
        <p:txBody>
          <a:bodyPr>
            <a:normAutofit fontScale="90000"/>
          </a:bodyPr>
          <a:lstStyle/>
          <a:p>
            <a:r>
              <a:rPr lang="en-US" b="1" dirty="0" smtClean="0"/>
              <a:t>4a – Price Elasticity of Demand</a:t>
            </a:r>
            <a:endParaRPr lang="en-US" b="1" dirty="0"/>
          </a:p>
        </p:txBody>
      </p:sp>
      <p:sp>
        <p:nvSpPr>
          <p:cNvPr id="3" name="Subtitle 2"/>
          <p:cNvSpPr>
            <a:spLocks noGrp="1"/>
          </p:cNvSpPr>
          <p:nvPr>
            <p:ph type="subTitle" idx="1"/>
          </p:nvPr>
        </p:nvSpPr>
        <p:spPr>
          <a:xfrm>
            <a:off x="457200" y="1143000"/>
            <a:ext cx="8382000" cy="5486400"/>
          </a:xfrm>
        </p:spPr>
        <p:txBody>
          <a:bodyPr>
            <a:normAutofit/>
          </a:bodyPr>
          <a:lstStyle/>
          <a:p>
            <a:pPr algn="l"/>
            <a:r>
              <a:rPr lang="en-US" b="1" dirty="0">
                <a:solidFill>
                  <a:schemeClr val="tx1"/>
                </a:solidFill>
              </a:rPr>
              <a:t>Definition </a:t>
            </a:r>
            <a:r>
              <a:rPr lang="en-US" b="1" dirty="0" smtClean="0">
                <a:solidFill>
                  <a:schemeClr val="tx1"/>
                </a:solidFill>
              </a:rPr>
              <a:t>of Price </a:t>
            </a:r>
            <a:r>
              <a:rPr lang="en-US" b="1" dirty="0">
                <a:solidFill>
                  <a:schemeClr val="tx1"/>
                </a:solidFill>
              </a:rPr>
              <a:t>Elasticity of Demand</a:t>
            </a:r>
            <a:endParaRPr lang="en-US" dirty="0">
              <a:solidFill>
                <a:schemeClr val="tx1"/>
              </a:solidFill>
            </a:endParaRPr>
          </a:p>
          <a:p>
            <a:pPr algn="l"/>
            <a:r>
              <a:rPr lang="en-US" dirty="0" smtClean="0">
                <a:solidFill>
                  <a:schemeClr val="tx1"/>
                </a:solidFill>
              </a:rPr>
              <a:t>A </a:t>
            </a:r>
            <a:r>
              <a:rPr lang="en-US" dirty="0">
                <a:solidFill>
                  <a:schemeClr val="tx1"/>
                </a:solidFill>
              </a:rPr>
              <a:t>measure of the responsiveness of buyers to a change in the price of a product or </a:t>
            </a:r>
            <a:r>
              <a:rPr lang="en-US" dirty="0" smtClean="0">
                <a:solidFill>
                  <a:schemeClr val="tx1"/>
                </a:solidFill>
              </a:rPr>
              <a:t>resource.</a:t>
            </a:r>
          </a:p>
          <a:p>
            <a:pPr algn="l"/>
            <a:r>
              <a:rPr lang="en-US" sz="1000" dirty="0" smtClean="0">
                <a:solidFill>
                  <a:schemeClr val="tx1"/>
                </a:solidFill>
              </a:rPr>
              <a:t>  </a:t>
            </a:r>
          </a:p>
          <a:p>
            <a:pPr algn="l"/>
            <a:r>
              <a:rPr lang="en-US" dirty="0" smtClean="0">
                <a:solidFill>
                  <a:schemeClr val="tx1"/>
                </a:solidFill>
              </a:rPr>
              <a:t>The </a:t>
            </a:r>
            <a:r>
              <a:rPr lang="en-US" dirty="0">
                <a:solidFill>
                  <a:schemeClr val="tx1"/>
                </a:solidFill>
              </a:rPr>
              <a:t>ratio of the percentage change in quantity demanded of a product or resource to the percentage change in its </a:t>
            </a:r>
            <a:r>
              <a:rPr lang="en-US" dirty="0" smtClean="0">
                <a:solidFill>
                  <a:schemeClr val="tx1"/>
                </a:solidFill>
              </a:rPr>
              <a:t>price.</a:t>
            </a:r>
          </a:p>
          <a:p>
            <a:pPr algn="l"/>
            <a:r>
              <a:rPr lang="en-US" sz="1000" dirty="0" smtClean="0">
                <a:solidFill>
                  <a:schemeClr val="tx1"/>
                </a:solidFill>
              </a:rPr>
              <a:t> </a:t>
            </a:r>
          </a:p>
          <a:p>
            <a:pPr algn="l"/>
            <a:r>
              <a:rPr lang="en-US" dirty="0" smtClean="0">
                <a:solidFill>
                  <a:schemeClr val="tx1"/>
                </a:solidFill>
              </a:rPr>
              <a:t>HOW MUCH does quantity demanded change when the price changes</a:t>
            </a:r>
            <a:endParaRPr lang="en-US" dirty="0">
              <a:solidFill>
                <a:schemeClr val="tx1"/>
              </a:solidFill>
            </a:endParaRPr>
          </a:p>
          <a:p>
            <a:endParaRPr lang="en-US" dirty="0"/>
          </a:p>
        </p:txBody>
      </p:sp>
    </p:spTree>
    <p:custDataLst>
      <p:tags r:id="rId1"/>
    </p:custDataLst>
    <p:extLst>
      <p:ext uri="{BB962C8B-B14F-4D97-AF65-F5344CB8AC3E}">
        <p14:creationId xmlns:p14="http://schemas.microsoft.com/office/powerpoint/2010/main" val="3088323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685799"/>
          </a:xfrm>
          <a:ln w="38100">
            <a:solidFill>
              <a:srgbClr val="00B0F0"/>
            </a:solidFill>
          </a:ln>
        </p:spPr>
        <p:txBody>
          <a:bodyPr>
            <a:normAutofit fontScale="90000"/>
          </a:bodyPr>
          <a:lstStyle/>
          <a:p>
            <a:r>
              <a:rPr lang="en-US" b="1" dirty="0" smtClean="0"/>
              <a:t>4a – Price Elasticity of Demand</a:t>
            </a:r>
            <a:endParaRPr lang="en-US" b="1" dirty="0"/>
          </a:p>
        </p:txBody>
      </p:sp>
      <p:sp>
        <p:nvSpPr>
          <p:cNvPr id="3" name="Subtitle 2"/>
          <p:cNvSpPr>
            <a:spLocks noGrp="1"/>
          </p:cNvSpPr>
          <p:nvPr>
            <p:ph type="subTitle" idx="1"/>
          </p:nvPr>
        </p:nvSpPr>
        <p:spPr>
          <a:xfrm>
            <a:off x="152400" y="838200"/>
            <a:ext cx="8686800" cy="6477000"/>
          </a:xfrm>
        </p:spPr>
        <p:txBody>
          <a:bodyPr>
            <a:normAutofit fontScale="40000" lnSpcReduction="20000"/>
          </a:bodyPr>
          <a:lstStyle/>
          <a:p>
            <a:pPr algn="l"/>
            <a:r>
              <a:rPr lang="en-US" sz="8000" b="1" dirty="0" smtClean="0">
                <a:solidFill>
                  <a:schemeClr val="tx1"/>
                </a:solidFill>
              </a:rPr>
              <a:t>Why Study this?</a:t>
            </a:r>
          </a:p>
          <a:p>
            <a:pPr algn="l"/>
            <a:r>
              <a:rPr lang="en-US" sz="8000" dirty="0">
                <a:solidFill>
                  <a:schemeClr val="tx1"/>
                </a:solidFill>
              </a:rPr>
              <a:t>In 2012 there was a severe drought in the US corn growing region. </a:t>
            </a:r>
            <a:endParaRPr lang="en-US" sz="8000" dirty="0" smtClean="0">
              <a:solidFill>
                <a:schemeClr val="tx1"/>
              </a:solidFill>
            </a:endParaRPr>
          </a:p>
          <a:p>
            <a:pPr algn="l"/>
            <a:r>
              <a:rPr lang="en-US" sz="8000" dirty="0" smtClean="0">
                <a:solidFill>
                  <a:schemeClr val="tx1"/>
                </a:solidFill>
              </a:rPr>
              <a:t>In </a:t>
            </a:r>
            <a:r>
              <a:rPr lang="en-US" sz="8000" dirty="0">
                <a:solidFill>
                  <a:schemeClr val="tx1"/>
                </a:solidFill>
              </a:rPr>
              <a:t>2014 the weather was great and the corn crop was at a record high. </a:t>
            </a:r>
            <a:endParaRPr lang="en-US" sz="8000" dirty="0" smtClean="0">
              <a:solidFill>
                <a:schemeClr val="tx1"/>
              </a:solidFill>
            </a:endParaRPr>
          </a:p>
          <a:p>
            <a:pPr algn="l"/>
            <a:r>
              <a:rPr lang="en-US" sz="8000" dirty="0" smtClean="0">
                <a:solidFill>
                  <a:schemeClr val="tx1"/>
                </a:solidFill>
              </a:rPr>
              <a:t>In </a:t>
            </a:r>
            <a:r>
              <a:rPr lang="en-US" sz="8000" dirty="0">
                <a:solidFill>
                  <a:schemeClr val="tx1"/>
                </a:solidFill>
              </a:rPr>
              <a:t>which year did farmers make the most money</a:t>
            </a:r>
            <a:r>
              <a:rPr lang="en-US" sz="8000" dirty="0" smtClean="0">
                <a:solidFill>
                  <a:schemeClr val="tx1"/>
                </a:solidFill>
              </a:rPr>
              <a:t>?</a:t>
            </a:r>
          </a:p>
          <a:p>
            <a:pPr algn="l"/>
            <a:r>
              <a:rPr lang="en-US" sz="2000" dirty="0" smtClean="0">
                <a:solidFill>
                  <a:schemeClr val="tx1"/>
                </a:solidFill>
              </a:rPr>
              <a:t>  </a:t>
            </a:r>
            <a:endParaRPr lang="en-US" sz="2000" dirty="0">
              <a:solidFill>
                <a:schemeClr val="tx1"/>
              </a:solidFill>
            </a:endParaRPr>
          </a:p>
          <a:p>
            <a:pPr algn="l"/>
            <a:r>
              <a:rPr lang="en-US" sz="8000" dirty="0" smtClean="0">
                <a:solidFill>
                  <a:schemeClr val="tx1"/>
                </a:solidFill>
              </a:rPr>
              <a:t>They </a:t>
            </a:r>
            <a:r>
              <a:rPr lang="en-US" sz="8000" dirty="0">
                <a:solidFill>
                  <a:schemeClr val="tx1"/>
                </a:solidFill>
              </a:rPr>
              <a:t>made more in 2012 when the weather was bad !!! </a:t>
            </a:r>
          </a:p>
          <a:p>
            <a:pPr algn="l"/>
            <a:r>
              <a:rPr lang="en-US" sz="8000" dirty="0">
                <a:solidFill>
                  <a:schemeClr val="tx1"/>
                </a:solidFill>
              </a:rPr>
              <a:t>After studying this lesson you should understand why good farming weather results in low farm incomes and bad farming weather results in high farm incomes. Really</a:t>
            </a:r>
            <a:r>
              <a:rPr lang="en-US" sz="8000" dirty="0" smtClean="0">
                <a:solidFill>
                  <a:schemeClr val="tx1"/>
                </a:solidFill>
              </a:rPr>
              <a:t>!</a:t>
            </a:r>
          </a:p>
          <a:p>
            <a:pPr algn="l"/>
            <a:endParaRPr lang="en-US" sz="2300" dirty="0" smtClean="0">
              <a:solidFill>
                <a:schemeClr val="tx1"/>
              </a:solidFill>
            </a:endParaRPr>
          </a:p>
          <a:p>
            <a:pPr algn="l"/>
            <a:r>
              <a:rPr lang="en-US" sz="2300" dirty="0" smtClean="0">
                <a:solidFill>
                  <a:schemeClr val="tx1"/>
                </a:solidFill>
              </a:rPr>
              <a:t>Sept</a:t>
            </a:r>
            <a:r>
              <a:rPr lang="en-US" sz="2300" dirty="0">
                <a:solidFill>
                  <a:schemeClr val="tx1"/>
                </a:solidFill>
              </a:rPr>
              <a:t>. 2012: </a:t>
            </a:r>
            <a:r>
              <a:rPr lang="en-US" sz="2300" dirty="0">
                <a:hlinkClick r:id="rId3"/>
              </a:rPr>
              <a:t>Despite Record Drought, Farmers Expect Banner Year</a:t>
            </a:r>
            <a:r>
              <a:rPr lang="en-US" sz="2300" dirty="0"/>
              <a:t> </a:t>
            </a:r>
            <a:endParaRPr lang="en-US" sz="2300" dirty="0" smtClean="0"/>
          </a:p>
          <a:p>
            <a:pPr algn="l"/>
            <a:r>
              <a:rPr lang="en-US" sz="2300" dirty="0" smtClean="0">
                <a:solidFill>
                  <a:schemeClr val="tx1"/>
                </a:solidFill>
              </a:rPr>
              <a:t>Sept</a:t>
            </a:r>
            <a:r>
              <a:rPr lang="en-US" sz="2300" dirty="0">
                <a:solidFill>
                  <a:schemeClr val="tx1"/>
                </a:solidFill>
              </a:rPr>
              <a:t>. 2014: </a:t>
            </a:r>
            <a:r>
              <a:rPr lang="en-US" sz="2300" dirty="0">
                <a:hlinkClick r:id="rId4"/>
              </a:rPr>
              <a:t>Corn, soybean crop expected to hit record high -- Great season could mean bad prices for </a:t>
            </a:r>
            <a:r>
              <a:rPr lang="en-US" sz="2300" dirty="0" smtClean="0">
                <a:hlinkClick r:id="rId4"/>
              </a:rPr>
              <a:t>farmers</a:t>
            </a:r>
            <a:endParaRPr lang="en-US" dirty="0" smtClean="0">
              <a:solidFill>
                <a:schemeClr val="tx1"/>
              </a:solidFill>
            </a:endParaRPr>
          </a:p>
          <a:p>
            <a:pPr algn="l"/>
            <a:endParaRPr lang="en-US" b="1" dirty="0" smtClean="0">
              <a:solidFill>
                <a:schemeClr val="tx1"/>
              </a:solidFill>
            </a:endParaRPr>
          </a:p>
          <a:p>
            <a:endParaRPr lang="en-US" dirty="0"/>
          </a:p>
        </p:txBody>
      </p:sp>
    </p:spTree>
    <p:custDataLst>
      <p:tags r:id="rId1"/>
    </p:custDataLst>
    <p:extLst>
      <p:ext uri="{BB962C8B-B14F-4D97-AF65-F5344CB8AC3E}">
        <p14:creationId xmlns:p14="http://schemas.microsoft.com/office/powerpoint/2010/main" val="902674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28600"/>
            <a:ext cx="8915400" cy="1066800"/>
          </a:xfrm>
        </p:spPr>
        <p:txBody>
          <a:bodyPr>
            <a:noAutofit/>
          </a:bodyPr>
          <a:lstStyle/>
          <a:p>
            <a:pPr algn="l"/>
            <a:r>
              <a:rPr lang="en-US" sz="3600" b="1" dirty="0" smtClean="0"/>
              <a:t>2. Firm’s use the price elasticity of demand to determine how a change in price will affect:</a:t>
            </a:r>
            <a:endParaRPr lang="en-US" sz="3600" b="1" dirty="0"/>
          </a:p>
        </p:txBody>
      </p:sp>
      <p:sp>
        <p:nvSpPr>
          <p:cNvPr id="3" name="TPAnswers"/>
          <p:cNvSpPr>
            <a:spLocks noGrp="1"/>
          </p:cNvSpPr>
          <p:nvPr>
            <p:ph type="body" idx="1"/>
            <p:custDataLst>
              <p:tags r:id="rId2"/>
            </p:custDataLst>
          </p:nvPr>
        </p:nvSpPr>
        <p:spPr>
          <a:xfrm>
            <a:off x="457200" y="1600200"/>
            <a:ext cx="5257800" cy="3535363"/>
          </a:xfrm>
        </p:spPr>
        <p:txBody>
          <a:bodyPr>
            <a:normAutofit/>
          </a:bodyPr>
          <a:lstStyle/>
          <a:p>
            <a:pPr marL="514350" indent="-514350">
              <a:buFont typeface="Arial" pitchFamily="34" charset="0"/>
              <a:buAutoNum type="arabicPeriod"/>
            </a:pPr>
            <a:r>
              <a:rPr lang="en-US" dirty="0" smtClean="0"/>
              <a:t>prices of other goods</a:t>
            </a:r>
          </a:p>
          <a:p>
            <a:pPr marL="514350" indent="-514350">
              <a:buFont typeface="Arial" pitchFamily="34" charset="0"/>
              <a:buAutoNum type="arabicPeriod"/>
            </a:pPr>
            <a:r>
              <a:rPr lang="en-US" dirty="0" smtClean="0"/>
              <a:t>revenues</a:t>
            </a:r>
          </a:p>
          <a:p>
            <a:pPr marL="514350" indent="-514350">
              <a:buFont typeface="Arial" pitchFamily="34" charset="0"/>
              <a:buAutoNum type="arabicPeriod"/>
            </a:pPr>
            <a:r>
              <a:rPr lang="en-US" dirty="0" smtClean="0"/>
              <a:t>supply</a:t>
            </a:r>
          </a:p>
          <a:p>
            <a:pPr marL="514350" indent="-514350">
              <a:buFont typeface="Arial" pitchFamily="34" charset="0"/>
              <a:buAutoNum type="arabicPeriod"/>
            </a:pPr>
            <a:r>
              <a:rPr lang="en-US" dirty="0" smtClean="0"/>
              <a:t>demand</a:t>
            </a:r>
            <a:endParaRPr lang="en-US" dirty="0"/>
          </a:p>
        </p:txBody>
      </p:sp>
    </p:spTree>
    <p:custDataLst>
      <p:tags r:id="rId1"/>
    </p:custDataLst>
    <p:extLst>
      <p:ext uri="{BB962C8B-B14F-4D97-AF65-F5344CB8AC3E}">
        <p14:creationId xmlns:p14="http://schemas.microsoft.com/office/powerpoint/2010/main" val="322014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28600"/>
            <a:ext cx="8915400" cy="1066800"/>
          </a:xfrm>
        </p:spPr>
        <p:txBody>
          <a:bodyPr>
            <a:noAutofit/>
          </a:bodyPr>
          <a:lstStyle/>
          <a:p>
            <a:pPr algn="l"/>
            <a:r>
              <a:rPr lang="en-US" sz="3600" b="1" dirty="0" smtClean="0">
                <a:solidFill>
                  <a:srgbClr val="0070C0"/>
                </a:solidFill>
              </a:rPr>
              <a:t>2. Firm’s use the price elasticity of demand to determine how a change in price will affect:</a:t>
            </a:r>
            <a:endParaRPr lang="en-US" sz="3600" b="1" dirty="0">
              <a:solidFill>
                <a:srgbClr val="0070C0"/>
              </a:solidFill>
            </a:endParaRPr>
          </a:p>
        </p:txBody>
      </p:sp>
      <p:sp>
        <p:nvSpPr>
          <p:cNvPr id="6" name="CorShape1"/>
          <p:cNvSpPr/>
          <p:nvPr>
            <p:custDataLst>
              <p:tags r:id="rId2"/>
            </p:custDataLst>
          </p:nvPr>
        </p:nvSpPr>
        <p:spPr>
          <a:xfrm rot="10800000">
            <a:off x="228600" y="22860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600200"/>
            <a:ext cx="5257800" cy="3535363"/>
          </a:xfrm>
        </p:spPr>
        <p:txBody>
          <a:bodyPr>
            <a:normAutofit/>
          </a:bodyPr>
          <a:lstStyle/>
          <a:p>
            <a:pPr marL="514350" indent="-514350">
              <a:buFont typeface="Arial" pitchFamily="34" charset="0"/>
              <a:buAutoNum type="arabicPeriod"/>
            </a:pPr>
            <a:r>
              <a:rPr lang="en-US" dirty="0" smtClean="0"/>
              <a:t>prices of other goods</a:t>
            </a:r>
          </a:p>
          <a:p>
            <a:pPr marL="514350" indent="-514350">
              <a:buFont typeface="Arial" pitchFamily="34" charset="0"/>
              <a:buAutoNum type="arabicPeriod"/>
            </a:pPr>
            <a:r>
              <a:rPr lang="en-US" dirty="0" smtClean="0"/>
              <a:t>revenues</a:t>
            </a:r>
          </a:p>
          <a:p>
            <a:pPr marL="514350" indent="-514350">
              <a:buFont typeface="Arial" pitchFamily="34" charset="0"/>
              <a:buAutoNum type="arabicPeriod"/>
            </a:pPr>
            <a:r>
              <a:rPr lang="en-US" dirty="0" smtClean="0"/>
              <a:t>supply</a:t>
            </a:r>
          </a:p>
          <a:p>
            <a:pPr marL="514350" indent="-514350">
              <a:buFont typeface="Arial" pitchFamily="34" charset="0"/>
              <a:buAutoNum type="arabicPeriod"/>
            </a:pPr>
            <a:r>
              <a:rPr lang="en-US" dirty="0" smtClean="0"/>
              <a:t>demand</a:t>
            </a:r>
            <a:endParaRPr lang="en-US" dirty="0"/>
          </a:p>
        </p:txBody>
      </p:sp>
    </p:spTree>
    <p:custDataLst>
      <p:tags r:id="rId1"/>
    </p:custDataLst>
    <p:extLst>
      <p:ext uri="{BB962C8B-B14F-4D97-AF65-F5344CB8AC3E}">
        <p14:creationId xmlns:p14="http://schemas.microsoft.com/office/powerpoint/2010/main" val="2641618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5799"/>
          </a:xfrm>
          <a:ln w="38100">
            <a:solidFill>
              <a:srgbClr val="00B0F0"/>
            </a:solidFill>
          </a:ln>
        </p:spPr>
        <p:txBody>
          <a:bodyPr>
            <a:normAutofit fontScale="90000"/>
          </a:bodyPr>
          <a:lstStyle/>
          <a:p>
            <a:r>
              <a:rPr lang="en-US" b="1" dirty="0" smtClean="0"/>
              <a:t>4a – Price Elasticity of Demand</a:t>
            </a:r>
            <a:endParaRPr lang="en-US" b="1" dirty="0"/>
          </a:p>
        </p:txBody>
      </p:sp>
      <p:sp>
        <p:nvSpPr>
          <p:cNvPr id="3" name="Subtitle 2"/>
          <p:cNvSpPr>
            <a:spLocks noGrp="1"/>
          </p:cNvSpPr>
          <p:nvPr>
            <p:ph type="subTitle" idx="1"/>
          </p:nvPr>
        </p:nvSpPr>
        <p:spPr>
          <a:xfrm>
            <a:off x="457200" y="1143000"/>
            <a:ext cx="8382000" cy="5486400"/>
          </a:xfrm>
        </p:spPr>
        <p:txBody>
          <a:bodyPr>
            <a:normAutofit/>
          </a:bodyPr>
          <a:lstStyle/>
          <a:p>
            <a:pPr algn="l"/>
            <a:r>
              <a:rPr lang="en-US" b="1" dirty="0">
                <a:solidFill>
                  <a:schemeClr val="tx1"/>
                </a:solidFill>
              </a:rPr>
              <a:t>Ways to Assess the Price Elasticity of Demand:</a:t>
            </a:r>
          </a:p>
          <a:p>
            <a:pPr marL="971550" lvl="1" indent="-514350" algn="l">
              <a:buAutoNum type="arabicPeriod"/>
            </a:pPr>
            <a:r>
              <a:rPr lang="en-US" sz="4800" b="1" dirty="0" smtClean="0">
                <a:solidFill>
                  <a:schemeClr val="tx1"/>
                </a:solidFill>
              </a:rPr>
              <a:t>Guess </a:t>
            </a:r>
          </a:p>
          <a:p>
            <a:pPr marL="1257300" lvl="2" indent="-342900" algn="l">
              <a:buFont typeface="Arial" pitchFamily="34" charset="0"/>
              <a:buChar char="•"/>
            </a:pPr>
            <a:r>
              <a:rPr lang="en-US" b="1" dirty="0" smtClean="0">
                <a:solidFill>
                  <a:schemeClr val="tx1"/>
                </a:solidFill>
              </a:rPr>
              <a:t>gasoline</a:t>
            </a:r>
            <a:r>
              <a:rPr lang="en-US" b="1" dirty="0">
                <a:solidFill>
                  <a:schemeClr val="tx1"/>
                </a:solidFill>
              </a:rPr>
              <a:t>?</a:t>
            </a:r>
          </a:p>
          <a:p>
            <a:pPr marL="1257300" lvl="2" indent="-342900" algn="l">
              <a:buFont typeface="Arial" pitchFamily="34" charset="0"/>
              <a:buChar char="•"/>
            </a:pPr>
            <a:r>
              <a:rPr lang="en-US" b="1" dirty="0">
                <a:solidFill>
                  <a:schemeClr val="tx1"/>
                </a:solidFill>
              </a:rPr>
              <a:t>Big Mac?</a:t>
            </a:r>
          </a:p>
          <a:p>
            <a:pPr marL="1257300" lvl="2" indent="-342900" algn="l">
              <a:buFont typeface="Arial" pitchFamily="34" charset="0"/>
              <a:buChar char="•"/>
            </a:pPr>
            <a:r>
              <a:rPr lang="en-US" b="1" dirty="0">
                <a:solidFill>
                  <a:schemeClr val="tx1"/>
                </a:solidFill>
              </a:rPr>
              <a:t>salt?</a:t>
            </a:r>
          </a:p>
          <a:p>
            <a:pPr marL="1257300" lvl="2" indent="-342900" algn="l">
              <a:buFont typeface="Arial" pitchFamily="34" charset="0"/>
              <a:buChar char="•"/>
            </a:pPr>
            <a:r>
              <a:rPr lang="en-US" b="1" dirty="0">
                <a:solidFill>
                  <a:schemeClr val="tx1"/>
                </a:solidFill>
              </a:rPr>
              <a:t>new car?</a:t>
            </a:r>
          </a:p>
          <a:p>
            <a:pPr lvl="1" algn="l"/>
            <a:r>
              <a:rPr lang="en-US" b="1" dirty="0">
                <a:solidFill>
                  <a:schemeClr val="tx1"/>
                </a:solidFill>
              </a:rPr>
              <a:t>2. Calculate the Coefficient</a:t>
            </a:r>
            <a:br>
              <a:rPr lang="en-US" b="1" dirty="0">
                <a:solidFill>
                  <a:schemeClr val="tx1"/>
                </a:solidFill>
              </a:rPr>
            </a:br>
            <a:r>
              <a:rPr lang="en-US" b="1" dirty="0">
                <a:solidFill>
                  <a:schemeClr val="tx1"/>
                </a:solidFill>
              </a:rPr>
              <a:t>3. Total Revenue Test</a:t>
            </a:r>
            <a:br>
              <a:rPr lang="en-US" b="1" dirty="0">
                <a:solidFill>
                  <a:schemeClr val="tx1"/>
                </a:solidFill>
              </a:rPr>
            </a:br>
            <a:r>
              <a:rPr lang="en-US" b="1" dirty="0">
                <a:solidFill>
                  <a:schemeClr val="tx1"/>
                </a:solidFill>
              </a:rPr>
              <a:t>4. Make an informed guess: use the Determinants</a:t>
            </a:r>
          </a:p>
          <a:p>
            <a:endParaRPr lang="en-US" dirty="0"/>
          </a:p>
        </p:txBody>
      </p:sp>
    </p:spTree>
    <p:custDataLst>
      <p:tags r:id="rId1"/>
    </p:custDataLst>
    <p:extLst>
      <p:ext uri="{BB962C8B-B14F-4D97-AF65-F5344CB8AC3E}">
        <p14:creationId xmlns:p14="http://schemas.microsoft.com/office/powerpoint/2010/main" val="13900466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5799"/>
          </a:xfrm>
          <a:ln w="38100">
            <a:solidFill>
              <a:srgbClr val="00B0F0"/>
            </a:solidFill>
          </a:ln>
        </p:spPr>
        <p:txBody>
          <a:bodyPr>
            <a:normAutofit fontScale="90000"/>
          </a:bodyPr>
          <a:lstStyle/>
          <a:p>
            <a:r>
              <a:rPr lang="en-US" b="1" dirty="0" smtClean="0"/>
              <a:t>4a – Price Elasticity of Demand</a:t>
            </a:r>
            <a:endParaRPr lang="en-US" b="1" dirty="0"/>
          </a:p>
        </p:txBody>
      </p:sp>
      <p:sp>
        <p:nvSpPr>
          <p:cNvPr id="3" name="Subtitle 2"/>
          <p:cNvSpPr>
            <a:spLocks noGrp="1"/>
          </p:cNvSpPr>
          <p:nvPr>
            <p:ph type="subTitle" idx="1"/>
          </p:nvPr>
        </p:nvSpPr>
        <p:spPr>
          <a:xfrm>
            <a:off x="457200" y="1143000"/>
            <a:ext cx="8382000" cy="5486400"/>
          </a:xfrm>
        </p:spPr>
        <p:txBody>
          <a:bodyPr>
            <a:normAutofit/>
          </a:bodyPr>
          <a:lstStyle/>
          <a:p>
            <a:pPr algn="l"/>
            <a:r>
              <a:rPr lang="en-US" b="1" dirty="0">
                <a:solidFill>
                  <a:schemeClr val="tx1"/>
                </a:solidFill>
              </a:rPr>
              <a:t>Ways to Assess the Price Elasticity of Demand:</a:t>
            </a:r>
          </a:p>
          <a:p>
            <a:pPr marL="971550" lvl="1" indent="-514350" algn="l">
              <a:buAutoNum type="arabicPeriod"/>
            </a:pPr>
            <a:r>
              <a:rPr lang="en-US" b="1" dirty="0" smtClean="0">
                <a:solidFill>
                  <a:schemeClr val="tx1"/>
                </a:solidFill>
              </a:rPr>
              <a:t>Guess </a:t>
            </a:r>
          </a:p>
          <a:p>
            <a:pPr lvl="1" algn="l"/>
            <a:r>
              <a:rPr lang="en-US" sz="4400" b="1" dirty="0" smtClean="0">
                <a:solidFill>
                  <a:schemeClr val="tx1"/>
                </a:solidFill>
              </a:rPr>
              <a:t>2</a:t>
            </a:r>
            <a:r>
              <a:rPr lang="en-US" sz="4400" b="1" dirty="0">
                <a:solidFill>
                  <a:schemeClr val="tx1"/>
                </a:solidFill>
              </a:rPr>
              <a:t>. Calculate the </a:t>
            </a:r>
            <a:r>
              <a:rPr lang="en-US" sz="4400" b="1" dirty="0" smtClean="0">
                <a:solidFill>
                  <a:schemeClr val="tx1"/>
                </a:solidFill>
              </a:rPr>
              <a:t>Coefficient </a:t>
            </a:r>
          </a:p>
          <a:p>
            <a:pPr marL="1257300" lvl="2" indent="-342900" algn="l">
              <a:buFont typeface="Arial" pitchFamily="34" charset="0"/>
              <a:buChar char="•"/>
            </a:pPr>
            <a:r>
              <a:rPr lang="en-US" sz="2000" b="1" dirty="0" smtClean="0">
                <a:solidFill>
                  <a:schemeClr val="tx1"/>
                </a:solidFill>
              </a:rPr>
              <a:t>Midpoint formula YP 2</a:t>
            </a:r>
          </a:p>
          <a:p>
            <a:pPr marL="1257300" lvl="2" indent="-342900" algn="l">
              <a:buFont typeface="Arial" pitchFamily="34" charset="0"/>
              <a:buChar char="•"/>
            </a:pPr>
            <a:r>
              <a:rPr lang="en-US" sz="2000" b="1" dirty="0" smtClean="0">
                <a:solidFill>
                  <a:schemeClr val="tx1"/>
                </a:solidFill>
              </a:rPr>
              <a:t>Elastic, inelastic, unit elastic</a:t>
            </a:r>
          </a:p>
          <a:p>
            <a:pPr marL="1257300" lvl="2" indent="-342900" algn="l">
              <a:buFont typeface="Arial" pitchFamily="34" charset="0"/>
              <a:buChar char="•"/>
            </a:pPr>
            <a:r>
              <a:rPr lang="en-US" sz="2000" b="1" dirty="0" smtClean="0">
                <a:solidFill>
                  <a:schemeClr val="tx1"/>
                </a:solidFill>
              </a:rPr>
              <a:t>Interpret the coefficient YP 5 #3</a:t>
            </a:r>
          </a:p>
          <a:p>
            <a:pPr marL="1257300" lvl="2" indent="-342900" algn="l">
              <a:buFont typeface="Arial" pitchFamily="34" charset="0"/>
              <a:buChar char="•"/>
            </a:pPr>
            <a:r>
              <a:rPr lang="en-US" sz="2000" b="1" dirty="0" smtClean="0">
                <a:solidFill>
                  <a:schemeClr val="tx1"/>
                </a:solidFill>
              </a:rPr>
              <a:t>Perfectly elastic, perfectly inelastic</a:t>
            </a:r>
          </a:p>
          <a:p>
            <a:pPr lvl="1" algn="l"/>
            <a:r>
              <a:rPr lang="en-US" b="1" dirty="0">
                <a:solidFill>
                  <a:schemeClr val="tx1"/>
                </a:solidFill>
              </a:rPr>
              <a:t/>
            </a:r>
            <a:br>
              <a:rPr lang="en-US" b="1" dirty="0">
                <a:solidFill>
                  <a:schemeClr val="tx1"/>
                </a:solidFill>
              </a:rPr>
            </a:br>
            <a:r>
              <a:rPr lang="en-US" b="1" dirty="0">
                <a:solidFill>
                  <a:schemeClr val="tx1"/>
                </a:solidFill>
              </a:rPr>
              <a:t>3. Total Revenue Test</a:t>
            </a:r>
            <a:br>
              <a:rPr lang="en-US" b="1" dirty="0">
                <a:solidFill>
                  <a:schemeClr val="tx1"/>
                </a:solidFill>
              </a:rPr>
            </a:br>
            <a:r>
              <a:rPr lang="en-US" b="1" dirty="0">
                <a:solidFill>
                  <a:schemeClr val="tx1"/>
                </a:solidFill>
              </a:rPr>
              <a:t>4. Make an informed guess: use the Determinants</a:t>
            </a:r>
          </a:p>
          <a:p>
            <a:endParaRPr lang="en-US" dirty="0"/>
          </a:p>
        </p:txBody>
      </p:sp>
    </p:spTree>
    <p:custDataLst>
      <p:tags r:id="rId1"/>
    </p:custDataLst>
    <p:extLst>
      <p:ext uri="{BB962C8B-B14F-4D97-AF65-F5344CB8AC3E}">
        <p14:creationId xmlns:p14="http://schemas.microsoft.com/office/powerpoint/2010/main" val="3809005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5799"/>
          </a:xfrm>
          <a:ln w="38100">
            <a:solidFill>
              <a:srgbClr val="00B0F0"/>
            </a:solidFill>
          </a:ln>
        </p:spPr>
        <p:txBody>
          <a:bodyPr>
            <a:normAutofit fontScale="90000"/>
          </a:bodyPr>
          <a:lstStyle/>
          <a:p>
            <a:r>
              <a:rPr lang="en-US" b="1" dirty="0" smtClean="0"/>
              <a:t>4a – Price Elasticity of Demand</a:t>
            </a:r>
            <a:endParaRPr lang="en-US" b="1" dirty="0"/>
          </a:p>
        </p:txBody>
      </p:sp>
      <p:sp>
        <p:nvSpPr>
          <p:cNvPr id="3" name="Subtitle 2"/>
          <p:cNvSpPr>
            <a:spLocks noGrp="1"/>
          </p:cNvSpPr>
          <p:nvPr>
            <p:ph type="subTitle" idx="1"/>
          </p:nvPr>
        </p:nvSpPr>
        <p:spPr>
          <a:xfrm>
            <a:off x="457200" y="1143000"/>
            <a:ext cx="8382000" cy="5486400"/>
          </a:xfrm>
        </p:spPr>
        <p:txBody>
          <a:bodyPr>
            <a:normAutofit/>
          </a:bodyPr>
          <a:lstStyle/>
          <a:p>
            <a:pPr algn="l"/>
            <a:r>
              <a:rPr lang="en-US" b="1" dirty="0" smtClean="0">
                <a:solidFill>
                  <a:schemeClr val="tx1"/>
                </a:solidFill>
              </a:rPr>
              <a:t>Another Definition </a:t>
            </a:r>
            <a:r>
              <a:rPr lang="en-US" b="1" dirty="0" smtClean="0">
                <a:solidFill>
                  <a:schemeClr val="tx1"/>
                </a:solidFill>
              </a:rPr>
              <a:t>of Price </a:t>
            </a:r>
            <a:r>
              <a:rPr lang="en-US" b="1" dirty="0">
                <a:solidFill>
                  <a:schemeClr val="tx1"/>
                </a:solidFill>
              </a:rPr>
              <a:t>Elasticity of Demand</a:t>
            </a:r>
            <a:endParaRPr lang="en-US" dirty="0">
              <a:solidFill>
                <a:schemeClr val="tx1"/>
              </a:solidFill>
            </a:endParaRPr>
          </a:p>
          <a:p>
            <a:pPr algn="l"/>
            <a:r>
              <a:rPr lang="en-US" sz="1000" dirty="0" smtClean="0">
                <a:solidFill>
                  <a:schemeClr val="tx1"/>
                </a:solidFill>
              </a:rPr>
              <a:t>  </a:t>
            </a:r>
          </a:p>
          <a:p>
            <a:pPr algn="l"/>
            <a:r>
              <a:rPr lang="en-US" dirty="0" smtClean="0">
                <a:solidFill>
                  <a:schemeClr val="tx1"/>
                </a:solidFill>
              </a:rPr>
              <a:t>The </a:t>
            </a:r>
            <a:r>
              <a:rPr lang="en-US" dirty="0">
                <a:solidFill>
                  <a:schemeClr val="tx1"/>
                </a:solidFill>
              </a:rPr>
              <a:t>ratio of the percentage change in quantity demanded of a product or resource to the percentage change in its </a:t>
            </a:r>
            <a:r>
              <a:rPr lang="en-US" dirty="0" smtClean="0">
                <a:solidFill>
                  <a:schemeClr val="tx1"/>
                </a:solidFill>
              </a:rPr>
              <a:t>price.</a:t>
            </a:r>
          </a:p>
          <a:p>
            <a:pPr algn="l"/>
            <a:endParaRPr lang="en-US" dirty="0">
              <a:solidFill>
                <a:schemeClr val="tx1"/>
              </a:solidFill>
            </a:endParaRPr>
          </a:p>
          <a:p>
            <a:pPr algn="l"/>
            <a:endParaRPr lang="en-US" dirty="0" smtClean="0">
              <a:solidFill>
                <a:schemeClr val="tx1"/>
              </a:solidFill>
            </a:endParaRPr>
          </a:p>
          <a:p>
            <a:pPr algn="l"/>
            <a:r>
              <a:rPr lang="en-US" sz="1000" dirty="0" smtClean="0">
                <a:solidFill>
                  <a:schemeClr val="tx1"/>
                </a:solidFill>
              </a:rPr>
              <a:t> </a:t>
            </a:r>
          </a:p>
          <a:p>
            <a:pPr algn="l"/>
            <a:r>
              <a:rPr lang="en-US" dirty="0" smtClean="0">
                <a:solidFill>
                  <a:schemeClr val="tx1"/>
                </a:solidFill>
              </a:rPr>
              <a:t>HOW MUCH does quantity demanded change when the price changes?</a:t>
            </a:r>
          </a:p>
          <a:p>
            <a:r>
              <a:rPr lang="en-US" b="1" dirty="0" smtClean="0">
                <a:solidFill>
                  <a:schemeClr val="tx1"/>
                </a:solidFill>
              </a:rPr>
              <a:t>Elasticity = HOW MUCH?</a:t>
            </a:r>
          </a:p>
          <a:p>
            <a:pPr algn="l"/>
            <a:endParaRPr lang="en-US" dirty="0">
              <a:solidFill>
                <a:schemeClr val="tx1"/>
              </a:solidFill>
            </a:endParaRP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9400" y="3581400"/>
            <a:ext cx="2829757" cy="1136033"/>
          </a:xfrm>
          <a:prstGeom prst="rect">
            <a:avLst/>
          </a:prstGeom>
        </p:spPr>
      </p:pic>
    </p:spTree>
    <p:custDataLst>
      <p:tags r:id="rId1"/>
    </p:custDataLst>
    <p:extLst>
      <p:ext uri="{BB962C8B-B14F-4D97-AF65-F5344CB8AC3E}">
        <p14:creationId xmlns:p14="http://schemas.microsoft.com/office/powerpoint/2010/main" val="2402140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304800"/>
            <a:ext cx="8534400" cy="1219200"/>
          </a:xfrm>
        </p:spPr>
        <p:txBody>
          <a:bodyPr>
            <a:normAutofit fontScale="90000"/>
          </a:bodyPr>
          <a:lstStyle/>
          <a:p>
            <a:pPr algn="l"/>
            <a:r>
              <a:rPr lang="en-US" b="1" dirty="0" smtClean="0"/>
              <a:t>3. The price elasticity of demand is calculated by</a:t>
            </a:r>
            <a:endParaRPr lang="en-US" b="1" dirty="0"/>
          </a:p>
        </p:txBody>
      </p:sp>
      <p:pic>
        <p:nvPicPr>
          <p:cNvPr id="8" name="Picture 7" descr="tri.gif"/>
          <p:cNvPicPr>
            <a:picLocks noChangeAspect="1"/>
          </p:cNvPicPr>
          <p:nvPr/>
        </p:nvPicPr>
        <p:blipFill>
          <a:blip r:embed="rId4" cstate="print"/>
          <a:stretch>
            <a:fillRect/>
          </a:stretch>
        </p:blipFill>
        <p:spPr>
          <a:xfrm>
            <a:off x="1447800" y="2971800"/>
            <a:ext cx="485775" cy="247650"/>
          </a:xfrm>
          <a:prstGeom prst="rect">
            <a:avLst/>
          </a:prstGeom>
        </p:spPr>
      </p:pic>
      <p:pic>
        <p:nvPicPr>
          <p:cNvPr id="9" name="Picture 8" descr="tri.gif"/>
          <p:cNvPicPr>
            <a:picLocks noChangeAspect="1"/>
          </p:cNvPicPr>
          <p:nvPr/>
        </p:nvPicPr>
        <p:blipFill>
          <a:blip r:embed="rId4" cstate="print"/>
          <a:stretch>
            <a:fillRect/>
          </a:stretch>
        </p:blipFill>
        <p:spPr>
          <a:xfrm>
            <a:off x="3276600" y="2971800"/>
            <a:ext cx="485775" cy="247650"/>
          </a:xfrm>
          <a:prstGeom prst="rect">
            <a:avLst/>
          </a:prstGeom>
        </p:spPr>
      </p:pic>
      <p:pic>
        <p:nvPicPr>
          <p:cNvPr id="10" name="Picture 9" descr="tri.gif"/>
          <p:cNvPicPr>
            <a:picLocks noChangeAspect="1"/>
          </p:cNvPicPr>
          <p:nvPr/>
        </p:nvPicPr>
        <p:blipFill>
          <a:blip r:embed="rId4" cstate="print"/>
          <a:stretch>
            <a:fillRect/>
          </a:stretch>
        </p:blipFill>
        <p:spPr>
          <a:xfrm>
            <a:off x="3276600" y="2362200"/>
            <a:ext cx="485775" cy="276225"/>
          </a:xfrm>
          <a:prstGeom prst="rect">
            <a:avLst/>
          </a:prstGeom>
        </p:spPr>
      </p:pic>
      <p:pic>
        <p:nvPicPr>
          <p:cNvPr id="11" name="Picture 10" descr="tri.gif"/>
          <p:cNvPicPr>
            <a:picLocks noChangeAspect="1"/>
          </p:cNvPicPr>
          <p:nvPr/>
        </p:nvPicPr>
        <p:blipFill>
          <a:blip r:embed="rId4" cstate="print"/>
          <a:stretch>
            <a:fillRect/>
          </a:stretch>
        </p:blipFill>
        <p:spPr>
          <a:xfrm>
            <a:off x="1447800" y="2362200"/>
            <a:ext cx="485775" cy="247650"/>
          </a:xfrm>
          <a:prstGeom prst="rect">
            <a:avLst/>
          </a:prstGeom>
        </p:spPr>
      </p:pic>
      <p:pic>
        <p:nvPicPr>
          <p:cNvPr id="12" name="Picture 11" descr="tri.gif"/>
          <p:cNvPicPr>
            <a:picLocks noChangeAspect="1"/>
          </p:cNvPicPr>
          <p:nvPr/>
        </p:nvPicPr>
        <p:blipFill>
          <a:blip r:embed="rId4" cstate="print"/>
          <a:stretch>
            <a:fillRect/>
          </a:stretch>
        </p:blipFill>
        <p:spPr>
          <a:xfrm>
            <a:off x="2971800" y="4191000"/>
            <a:ext cx="485775" cy="247650"/>
          </a:xfrm>
          <a:prstGeom prst="rect">
            <a:avLst/>
          </a:prstGeom>
        </p:spPr>
      </p:pic>
      <p:pic>
        <p:nvPicPr>
          <p:cNvPr id="13" name="Picture 12" descr="tri.gif"/>
          <p:cNvPicPr>
            <a:picLocks noChangeAspect="1"/>
          </p:cNvPicPr>
          <p:nvPr/>
        </p:nvPicPr>
        <p:blipFill>
          <a:blip r:embed="rId4" cstate="print"/>
          <a:stretch>
            <a:fillRect/>
          </a:stretch>
        </p:blipFill>
        <p:spPr>
          <a:xfrm>
            <a:off x="1447800" y="4191000"/>
            <a:ext cx="485775" cy="247650"/>
          </a:xfrm>
          <a:prstGeom prst="rect">
            <a:avLst/>
          </a:prstGeom>
        </p:spPr>
      </p:pic>
      <p:pic>
        <p:nvPicPr>
          <p:cNvPr id="14" name="Picture 13" descr="tri.gif"/>
          <p:cNvPicPr>
            <a:picLocks noChangeAspect="1"/>
          </p:cNvPicPr>
          <p:nvPr/>
        </p:nvPicPr>
        <p:blipFill>
          <a:blip r:embed="rId4" cstate="print"/>
          <a:stretch>
            <a:fillRect/>
          </a:stretch>
        </p:blipFill>
        <p:spPr>
          <a:xfrm>
            <a:off x="3048000" y="3581400"/>
            <a:ext cx="485775" cy="247650"/>
          </a:xfrm>
          <a:prstGeom prst="rect">
            <a:avLst/>
          </a:prstGeom>
        </p:spPr>
      </p:pic>
      <p:pic>
        <p:nvPicPr>
          <p:cNvPr id="15" name="Picture 14" descr="tri.gif"/>
          <p:cNvPicPr>
            <a:picLocks noChangeAspect="1"/>
          </p:cNvPicPr>
          <p:nvPr/>
        </p:nvPicPr>
        <p:blipFill>
          <a:blip r:embed="rId4" cstate="print"/>
          <a:stretch>
            <a:fillRect/>
          </a:stretch>
        </p:blipFill>
        <p:spPr>
          <a:xfrm>
            <a:off x="1447800" y="3581400"/>
            <a:ext cx="485775" cy="247650"/>
          </a:xfrm>
          <a:prstGeom prst="rect">
            <a:avLst/>
          </a:prstGeom>
        </p:spPr>
      </p:pic>
      <p:sp>
        <p:nvSpPr>
          <p:cNvPr id="3" name="TPAnswers"/>
          <p:cNvSpPr>
            <a:spLocks noGrp="1"/>
          </p:cNvSpPr>
          <p:nvPr>
            <p:ph type="body" idx="1"/>
            <p:custDataLst>
              <p:tags r:id="rId2"/>
            </p:custDataLst>
          </p:nvPr>
        </p:nvSpPr>
        <p:spPr>
          <a:xfrm>
            <a:off x="457200" y="2209800"/>
            <a:ext cx="4343400" cy="3916363"/>
          </a:xfrm>
        </p:spPr>
        <p:txBody>
          <a:bodyPr>
            <a:noAutofit/>
          </a:bodyPr>
          <a:lstStyle/>
          <a:p>
            <a:pPr marL="514350" indent="-514350">
              <a:buFont typeface="Arial" pitchFamily="34" charset="0"/>
              <a:buAutoNum type="arabicPeriod"/>
            </a:pPr>
            <a:r>
              <a:rPr lang="en-US" dirty="0" smtClean="0"/>
              <a:t>(%     Qs) x (%     P)</a:t>
            </a:r>
          </a:p>
          <a:p>
            <a:pPr marL="514350" indent="-514350">
              <a:buFont typeface="Arial" pitchFamily="34" charset="0"/>
              <a:buAutoNum type="arabicPeriod"/>
            </a:pPr>
            <a:r>
              <a:rPr lang="en-US" dirty="0" smtClean="0"/>
              <a:t>(%     </a:t>
            </a:r>
            <a:r>
              <a:rPr lang="en-US" dirty="0" err="1" smtClean="0"/>
              <a:t>Qd</a:t>
            </a:r>
            <a:r>
              <a:rPr lang="en-US" dirty="0" smtClean="0"/>
              <a:t>) / (%     P)</a:t>
            </a:r>
          </a:p>
          <a:p>
            <a:pPr marL="514350" indent="-514350">
              <a:buFont typeface="Arial" pitchFamily="34" charset="0"/>
              <a:buAutoNum type="arabicPeriod"/>
            </a:pPr>
            <a:r>
              <a:rPr lang="en-US" dirty="0" smtClean="0"/>
              <a:t>(%     P) x (%     Qs)</a:t>
            </a:r>
          </a:p>
          <a:p>
            <a:pPr marL="514350" indent="-514350">
              <a:buFont typeface="Arial" pitchFamily="34" charset="0"/>
              <a:buAutoNum type="arabicPeriod"/>
            </a:pPr>
            <a:r>
              <a:rPr lang="en-US" dirty="0" smtClean="0"/>
              <a:t>(%     P) / (%     </a:t>
            </a:r>
            <a:r>
              <a:rPr lang="en-US" dirty="0" err="1" smtClean="0"/>
              <a:t>Qd</a:t>
            </a:r>
            <a:r>
              <a:rPr lang="en-US" dirty="0" smtClean="0"/>
              <a:t>)</a:t>
            </a:r>
          </a:p>
        </p:txBody>
      </p:sp>
    </p:spTree>
    <p:custDataLst>
      <p:tags r:id="rId1"/>
    </p:custDataLst>
    <p:extLst>
      <p:ext uri="{BB962C8B-B14F-4D97-AF65-F5344CB8AC3E}">
        <p14:creationId xmlns:p14="http://schemas.microsoft.com/office/powerpoint/2010/main" val="3969261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1295400"/>
            <a:ext cx="7620000" cy="4343400"/>
          </a:xfrm>
        </p:spPr>
        <p:txBody>
          <a:bodyPr>
            <a:normAutofit/>
          </a:bodyPr>
          <a:lstStyle/>
          <a:p>
            <a:pPr algn="l">
              <a:buFont typeface="Arial" pitchFamily="34" charset="0"/>
              <a:buChar char="•"/>
            </a:pPr>
            <a:r>
              <a:rPr lang="en-US" sz="4000" dirty="0" smtClean="0">
                <a:solidFill>
                  <a:schemeClr val="tx1"/>
                </a:solidFill>
              </a:rPr>
              <a:t>Price Elasticity of Demand</a:t>
            </a:r>
            <a:endParaRPr lang="en-US" sz="4000" dirty="0">
              <a:solidFill>
                <a:schemeClr val="tx1"/>
              </a:solidFill>
            </a:endParaRPr>
          </a:p>
          <a:p>
            <a:pPr algn="l">
              <a:buFont typeface="Arial" pitchFamily="34" charset="0"/>
              <a:buChar char="•"/>
            </a:pPr>
            <a:r>
              <a:rPr lang="en-US" sz="4000" dirty="0" smtClean="0">
                <a:solidFill>
                  <a:schemeClr val="tx1"/>
                </a:solidFill>
              </a:rPr>
              <a:t>Tax Incidence and Efficiency Loss</a:t>
            </a:r>
            <a:endParaRPr lang="en-US" sz="4000" dirty="0">
              <a:solidFill>
                <a:schemeClr val="tx1"/>
              </a:solidFill>
            </a:endParaRPr>
          </a:p>
        </p:txBody>
      </p:sp>
      <p:sp>
        <p:nvSpPr>
          <p:cNvPr id="5" name="Title 1"/>
          <p:cNvSpPr>
            <a:spLocks noGrp="1"/>
          </p:cNvSpPr>
          <p:nvPr>
            <p:ph type="ctrTitle"/>
          </p:nvPr>
        </p:nvSpPr>
        <p:spPr>
          <a:xfrm>
            <a:off x="685800" y="228600"/>
            <a:ext cx="7772400" cy="685799"/>
          </a:xfrm>
          <a:ln w="38100">
            <a:solidFill>
              <a:srgbClr val="00B0F0"/>
            </a:solidFill>
          </a:ln>
        </p:spPr>
        <p:txBody>
          <a:bodyPr>
            <a:normAutofit fontScale="90000"/>
          </a:bodyPr>
          <a:lstStyle/>
          <a:p>
            <a:r>
              <a:rPr lang="en-US" b="1" dirty="0" smtClean="0"/>
              <a:t>4a – Price Elasticity of Demand</a:t>
            </a:r>
            <a:endParaRPr lang="en-US" b="1" dirty="0"/>
          </a:p>
        </p:txBody>
      </p:sp>
    </p:spTree>
    <p:custDataLst>
      <p:tags r:id="rId1"/>
    </p:custDataLst>
    <p:extLst>
      <p:ext uri="{BB962C8B-B14F-4D97-AF65-F5344CB8AC3E}">
        <p14:creationId xmlns:p14="http://schemas.microsoft.com/office/powerpoint/2010/main" val="41803743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304800"/>
            <a:ext cx="8534400" cy="1219200"/>
          </a:xfrm>
        </p:spPr>
        <p:txBody>
          <a:bodyPr>
            <a:normAutofit fontScale="90000"/>
          </a:bodyPr>
          <a:lstStyle/>
          <a:p>
            <a:pPr algn="l"/>
            <a:r>
              <a:rPr lang="en-US" b="1" dirty="0" smtClean="0">
                <a:solidFill>
                  <a:srgbClr val="0070C0"/>
                </a:solidFill>
              </a:rPr>
              <a:t>3. The price elasticity of demand is calculated by</a:t>
            </a:r>
            <a:endParaRPr lang="en-US" b="1" dirty="0">
              <a:solidFill>
                <a:srgbClr val="0070C0"/>
              </a:solidFill>
            </a:endParaRPr>
          </a:p>
        </p:txBody>
      </p:sp>
      <p:pic>
        <p:nvPicPr>
          <p:cNvPr id="8" name="Picture 7" descr="tri.gif"/>
          <p:cNvPicPr>
            <a:picLocks noChangeAspect="1"/>
          </p:cNvPicPr>
          <p:nvPr/>
        </p:nvPicPr>
        <p:blipFill>
          <a:blip r:embed="rId5" cstate="print"/>
          <a:stretch>
            <a:fillRect/>
          </a:stretch>
        </p:blipFill>
        <p:spPr>
          <a:xfrm>
            <a:off x="1447800" y="2971800"/>
            <a:ext cx="485775" cy="247650"/>
          </a:xfrm>
          <a:prstGeom prst="rect">
            <a:avLst/>
          </a:prstGeom>
        </p:spPr>
      </p:pic>
      <p:pic>
        <p:nvPicPr>
          <p:cNvPr id="9" name="Picture 8" descr="tri.gif"/>
          <p:cNvPicPr>
            <a:picLocks noChangeAspect="1"/>
          </p:cNvPicPr>
          <p:nvPr/>
        </p:nvPicPr>
        <p:blipFill>
          <a:blip r:embed="rId5" cstate="print"/>
          <a:stretch>
            <a:fillRect/>
          </a:stretch>
        </p:blipFill>
        <p:spPr>
          <a:xfrm>
            <a:off x="3276600" y="2971800"/>
            <a:ext cx="485775" cy="247650"/>
          </a:xfrm>
          <a:prstGeom prst="rect">
            <a:avLst/>
          </a:prstGeom>
        </p:spPr>
      </p:pic>
      <p:pic>
        <p:nvPicPr>
          <p:cNvPr id="10" name="Picture 9" descr="tri.gif"/>
          <p:cNvPicPr>
            <a:picLocks noChangeAspect="1"/>
          </p:cNvPicPr>
          <p:nvPr/>
        </p:nvPicPr>
        <p:blipFill>
          <a:blip r:embed="rId5" cstate="print"/>
          <a:stretch>
            <a:fillRect/>
          </a:stretch>
        </p:blipFill>
        <p:spPr>
          <a:xfrm>
            <a:off x="3276600" y="2362200"/>
            <a:ext cx="485775" cy="276225"/>
          </a:xfrm>
          <a:prstGeom prst="rect">
            <a:avLst/>
          </a:prstGeom>
        </p:spPr>
      </p:pic>
      <p:pic>
        <p:nvPicPr>
          <p:cNvPr id="11" name="Picture 10" descr="tri.gif"/>
          <p:cNvPicPr>
            <a:picLocks noChangeAspect="1"/>
          </p:cNvPicPr>
          <p:nvPr/>
        </p:nvPicPr>
        <p:blipFill>
          <a:blip r:embed="rId5" cstate="print"/>
          <a:stretch>
            <a:fillRect/>
          </a:stretch>
        </p:blipFill>
        <p:spPr>
          <a:xfrm>
            <a:off x="1447800" y="2362200"/>
            <a:ext cx="485775" cy="247650"/>
          </a:xfrm>
          <a:prstGeom prst="rect">
            <a:avLst/>
          </a:prstGeom>
        </p:spPr>
      </p:pic>
      <p:pic>
        <p:nvPicPr>
          <p:cNvPr id="12" name="Picture 11" descr="tri.gif"/>
          <p:cNvPicPr>
            <a:picLocks noChangeAspect="1"/>
          </p:cNvPicPr>
          <p:nvPr/>
        </p:nvPicPr>
        <p:blipFill>
          <a:blip r:embed="rId5" cstate="print"/>
          <a:stretch>
            <a:fillRect/>
          </a:stretch>
        </p:blipFill>
        <p:spPr>
          <a:xfrm>
            <a:off x="2971800" y="4191000"/>
            <a:ext cx="485775" cy="247650"/>
          </a:xfrm>
          <a:prstGeom prst="rect">
            <a:avLst/>
          </a:prstGeom>
        </p:spPr>
      </p:pic>
      <p:pic>
        <p:nvPicPr>
          <p:cNvPr id="13" name="Picture 12" descr="tri.gif"/>
          <p:cNvPicPr>
            <a:picLocks noChangeAspect="1"/>
          </p:cNvPicPr>
          <p:nvPr/>
        </p:nvPicPr>
        <p:blipFill>
          <a:blip r:embed="rId5" cstate="print"/>
          <a:stretch>
            <a:fillRect/>
          </a:stretch>
        </p:blipFill>
        <p:spPr>
          <a:xfrm>
            <a:off x="1447800" y="4191000"/>
            <a:ext cx="485775" cy="247650"/>
          </a:xfrm>
          <a:prstGeom prst="rect">
            <a:avLst/>
          </a:prstGeom>
        </p:spPr>
      </p:pic>
      <p:pic>
        <p:nvPicPr>
          <p:cNvPr id="14" name="Picture 13" descr="tri.gif"/>
          <p:cNvPicPr>
            <a:picLocks noChangeAspect="1"/>
          </p:cNvPicPr>
          <p:nvPr/>
        </p:nvPicPr>
        <p:blipFill>
          <a:blip r:embed="rId5" cstate="print"/>
          <a:stretch>
            <a:fillRect/>
          </a:stretch>
        </p:blipFill>
        <p:spPr>
          <a:xfrm>
            <a:off x="3048000" y="3581400"/>
            <a:ext cx="485775" cy="247650"/>
          </a:xfrm>
          <a:prstGeom prst="rect">
            <a:avLst/>
          </a:prstGeom>
        </p:spPr>
      </p:pic>
      <p:pic>
        <p:nvPicPr>
          <p:cNvPr id="15" name="Picture 14" descr="tri.gif"/>
          <p:cNvPicPr>
            <a:picLocks noChangeAspect="1"/>
          </p:cNvPicPr>
          <p:nvPr/>
        </p:nvPicPr>
        <p:blipFill>
          <a:blip r:embed="rId5" cstate="print"/>
          <a:stretch>
            <a:fillRect/>
          </a:stretch>
        </p:blipFill>
        <p:spPr>
          <a:xfrm>
            <a:off x="1447800" y="3581400"/>
            <a:ext cx="485775" cy="247650"/>
          </a:xfrm>
          <a:prstGeom prst="rect">
            <a:avLst/>
          </a:prstGeom>
        </p:spPr>
      </p:pic>
      <p:sp>
        <p:nvSpPr>
          <p:cNvPr id="5" name="CorShape1"/>
          <p:cNvSpPr/>
          <p:nvPr>
            <p:custDataLst>
              <p:tags r:id="rId2"/>
            </p:custDataLst>
          </p:nvPr>
        </p:nvSpPr>
        <p:spPr>
          <a:xfrm rot="10800000">
            <a:off x="172720" y="28617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209800"/>
            <a:ext cx="4343400" cy="3916363"/>
          </a:xfrm>
        </p:spPr>
        <p:txBody>
          <a:bodyPr>
            <a:noAutofit/>
          </a:bodyPr>
          <a:lstStyle/>
          <a:p>
            <a:pPr marL="514350" indent="-514350">
              <a:buFont typeface="Arial" pitchFamily="34" charset="0"/>
              <a:buAutoNum type="arabicPeriod"/>
            </a:pPr>
            <a:r>
              <a:rPr lang="en-US" dirty="0" smtClean="0"/>
              <a:t>(%     Qs) x (%     P)</a:t>
            </a:r>
          </a:p>
          <a:p>
            <a:pPr marL="514350" indent="-514350">
              <a:buFont typeface="Arial" pitchFamily="34" charset="0"/>
              <a:buAutoNum type="arabicPeriod"/>
            </a:pPr>
            <a:r>
              <a:rPr lang="en-US" dirty="0" smtClean="0"/>
              <a:t>(%     </a:t>
            </a:r>
            <a:r>
              <a:rPr lang="en-US" dirty="0" err="1" smtClean="0"/>
              <a:t>Qd</a:t>
            </a:r>
            <a:r>
              <a:rPr lang="en-US" dirty="0" smtClean="0"/>
              <a:t>) / (%     P)</a:t>
            </a:r>
          </a:p>
          <a:p>
            <a:pPr marL="514350" indent="-514350">
              <a:buFont typeface="Arial" pitchFamily="34" charset="0"/>
              <a:buAutoNum type="arabicPeriod"/>
            </a:pPr>
            <a:r>
              <a:rPr lang="en-US" dirty="0" smtClean="0"/>
              <a:t>(%     P) x (%     Qs)</a:t>
            </a:r>
          </a:p>
          <a:p>
            <a:pPr marL="514350" indent="-514350">
              <a:buFont typeface="Arial" pitchFamily="34" charset="0"/>
              <a:buAutoNum type="arabicPeriod"/>
            </a:pPr>
            <a:r>
              <a:rPr lang="en-US" dirty="0" smtClean="0"/>
              <a:t>(%     P) / (%     </a:t>
            </a:r>
            <a:r>
              <a:rPr lang="en-US" dirty="0" err="1" smtClean="0"/>
              <a:t>Qd</a:t>
            </a:r>
            <a:r>
              <a:rPr lang="en-US" dirty="0" smtClean="0"/>
              <a:t>)</a:t>
            </a:r>
          </a:p>
        </p:txBody>
      </p:sp>
    </p:spTree>
    <p:custDataLst>
      <p:tags r:id="rId1"/>
    </p:custDataLst>
    <p:extLst>
      <p:ext uri="{BB962C8B-B14F-4D97-AF65-F5344CB8AC3E}">
        <p14:creationId xmlns:p14="http://schemas.microsoft.com/office/powerpoint/2010/main" val="281803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867400"/>
            <a:ext cx="8229600" cy="792162"/>
          </a:xfrm>
          <a:ln w="57150">
            <a:solidFill>
              <a:srgbClr val="0070C0"/>
            </a:solidFill>
          </a:ln>
        </p:spPr>
        <p:txBody>
          <a:bodyPr/>
          <a:lstStyle/>
          <a:p>
            <a:r>
              <a:rPr lang="en-US" b="1" dirty="0" smtClean="0"/>
              <a:t>4a -Price Elasticity of Demand</a:t>
            </a:r>
            <a:endParaRPr lang="en-US" b="1"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6400" y="3048"/>
            <a:ext cx="5486400" cy="5293330"/>
          </a:xfrm>
          <a:prstGeom prst="rect">
            <a:avLst/>
          </a:prstGeom>
        </p:spPr>
      </p:pic>
    </p:spTree>
    <p:custDataLst>
      <p:tags r:id="rId1"/>
    </p:custDataLst>
    <p:extLst>
      <p:ext uri="{BB962C8B-B14F-4D97-AF65-F5344CB8AC3E}">
        <p14:creationId xmlns:p14="http://schemas.microsoft.com/office/powerpoint/2010/main" val="334545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mhealy\OneDrive for Business\web\ecogif\elas\midpointformul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76" y="998637"/>
            <a:ext cx="7592470" cy="41148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304800" y="6172200"/>
            <a:ext cx="8229600" cy="533400"/>
          </a:xfrm>
          <a:ln w="57150">
            <a:solidFill>
              <a:srgbClr val="0070C0"/>
            </a:solidFill>
          </a:ln>
        </p:spPr>
        <p:txBody>
          <a:bodyPr>
            <a:normAutofit fontScale="90000"/>
          </a:bodyPr>
          <a:lstStyle/>
          <a:p>
            <a:r>
              <a:rPr lang="en-US" sz="3200" b="1" dirty="0" smtClean="0"/>
              <a:t>4a - Price Elasticity of </a:t>
            </a:r>
            <a:r>
              <a:rPr lang="en-US" sz="3200" b="1" dirty="0" smtClean="0"/>
              <a:t>Demand - Midpoints </a:t>
            </a:r>
            <a:r>
              <a:rPr lang="en-US" sz="3200" b="1" dirty="0" smtClean="0"/>
              <a:t>Formula</a:t>
            </a:r>
            <a:endParaRPr lang="en-US" sz="3200" b="1" dirty="0"/>
          </a:p>
        </p:txBody>
      </p:sp>
      <p:sp>
        <p:nvSpPr>
          <p:cNvPr id="2" name="TextBox 1"/>
          <p:cNvSpPr txBox="1"/>
          <p:nvPr/>
        </p:nvSpPr>
        <p:spPr>
          <a:xfrm>
            <a:off x="304799" y="152400"/>
            <a:ext cx="8643007" cy="830997"/>
          </a:xfrm>
          <a:prstGeom prst="rect">
            <a:avLst/>
          </a:prstGeom>
          <a:noFill/>
        </p:spPr>
        <p:txBody>
          <a:bodyPr wrap="none" rtlCol="0">
            <a:spAutoFit/>
          </a:bodyPr>
          <a:lstStyle/>
          <a:p>
            <a:r>
              <a:rPr lang="en-US" sz="2400" b="1" dirty="0" smtClean="0"/>
              <a:t>How to calculate % change:  We will use the </a:t>
            </a:r>
            <a:r>
              <a:rPr lang="en-US" sz="2400" b="1" u="sng" dirty="0" smtClean="0"/>
              <a:t>MIDPOINT FORMULA</a:t>
            </a:r>
            <a:r>
              <a:rPr lang="en-US" sz="2400" b="1" dirty="0" smtClean="0"/>
              <a:t>.</a:t>
            </a:r>
          </a:p>
          <a:p>
            <a:pPr algn="ctr"/>
            <a:r>
              <a:rPr lang="en-US" sz="2400" b="1" dirty="0" smtClean="0"/>
              <a:t>YP 2</a:t>
            </a:r>
          </a:p>
        </p:txBody>
      </p:sp>
    </p:spTree>
    <p:custDataLst>
      <p:tags r:id="rId1"/>
    </p:custDataLst>
    <p:extLst>
      <p:ext uri="{BB962C8B-B14F-4D97-AF65-F5344CB8AC3E}">
        <p14:creationId xmlns:p14="http://schemas.microsoft.com/office/powerpoint/2010/main" val="560939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800" y="6172200"/>
            <a:ext cx="8229600" cy="533400"/>
          </a:xfrm>
          <a:ln w="57150">
            <a:solidFill>
              <a:srgbClr val="0070C0"/>
            </a:solidFill>
          </a:ln>
        </p:spPr>
        <p:txBody>
          <a:bodyPr>
            <a:normAutofit fontScale="90000"/>
          </a:bodyPr>
          <a:lstStyle/>
          <a:p>
            <a:r>
              <a:rPr lang="en-US" sz="3200" b="1" dirty="0" smtClean="0"/>
              <a:t>4a - Price Elasticity of </a:t>
            </a:r>
            <a:r>
              <a:rPr lang="en-US" sz="3200" b="1" dirty="0" smtClean="0"/>
              <a:t>Demand - Midpoints </a:t>
            </a:r>
            <a:r>
              <a:rPr lang="en-US" sz="3200" b="1" dirty="0" smtClean="0"/>
              <a:t>Formula</a:t>
            </a:r>
            <a:endParaRPr lang="en-US" sz="3200" b="1" dirty="0"/>
          </a:p>
        </p:txBody>
      </p:sp>
      <p:sp>
        <p:nvSpPr>
          <p:cNvPr id="5" name="TextBox 4"/>
          <p:cNvSpPr txBox="1"/>
          <p:nvPr/>
        </p:nvSpPr>
        <p:spPr>
          <a:xfrm>
            <a:off x="0" y="30480"/>
            <a:ext cx="9144000" cy="6124754"/>
          </a:xfrm>
          <a:prstGeom prst="rect">
            <a:avLst/>
          </a:prstGeom>
          <a:noFill/>
        </p:spPr>
        <p:txBody>
          <a:bodyPr wrap="square" rtlCol="0">
            <a:spAutoFit/>
          </a:bodyPr>
          <a:lstStyle/>
          <a:p>
            <a:pPr algn="ctr"/>
            <a:r>
              <a:rPr lang="en-US" sz="3200" b="1" dirty="0" smtClean="0">
                <a:solidFill>
                  <a:srgbClr val="0070C0"/>
                </a:solidFill>
              </a:rPr>
              <a:t>Why use the midpoint?  </a:t>
            </a:r>
          </a:p>
          <a:p>
            <a:pPr algn="ctr"/>
            <a:r>
              <a:rPr lang="en-US" sz="3200" b="1" dirty="0" smtClean="0">
                <a:solidFill>
                  <a:srgbClr val="0070C0"/>
                </a:solidFill>
              </a:rPr>
              <a:t>Why not use the original P and Q?</a:t>
            </a:r>
          </a:p>
          <a:p>
            <a:pPr algn="ctr"/>
            <a:r>
              <a:rPr lang="en-US" sz="3200" b="1" dirty="0" err="1" smtClean="0"/>
              <a:t>Ppizza</a:t>
            </a:r>
            <a:r>
              <a:rPr lang="en-US" sz="3200" b="1" dirty="0" smtClean="0"/>
              <a:t> = $15; </a:t>
            </a:r>
            <a:r>
              <a:rPr lang="en-US" sz="3200" b="1" dirty="0" err="1" smtClean="0"/>
              <a:t>Qd</a:t>
            </a:r>
            <a:r>
              <a:rPr lang="en-US" sz="3200" b="1" dirty="0" smtClean="0"/>
              <a:t> = 1    </a:t>
            </a:r>
            <a:r>
              <a:rPr lang="en-US" sz="3200" b="1" dirty="0" err="1" smtClean="0"/>
              <a:t>Ppizza</a:t>
            </a:r>
            <a:r>
              <a:rPr lang="en-US" sz="3200" b="1" dirty="0" smtClean="0"/>
              <a:t> = $12; Q = 2</a:t>
            </a:r>
          </a:p>
          <a:p>
            <a:r>
              <a:rPr lang="en-US" sz="800" b="1" dirty="0" smtClean="0"/>
              <a:t>  </a:t>
            </a:r>
          </a:p>
          <a:p>
            <a:r>
              <a:rPr lang="en-US" sz="2400" b="1" dirty="0" smtClean="0"/>
              <a:t>If we </a:t>
            </a:r>
            <a:r>
              <a:rPr lang="en-US" sz="2400" b="1" dirty="0"/>
              <a:t>divide by the original </a:t>
            </a:r>
            <a:r>
              <a:rPr lang="en-US" sz="2400" b="1" dirty="0" smtClean="0"/>
              <a:t>price and </a:t>
            </a:r>
            <a:r>
              <a:rPr lang="en-US" sz="2400" b="1" dirty="0"/>
              <a:t>the P increases from $12 to $</a:t>
            </a:r>
            <a:r>
              <a:rPr lang="en-US" sz="2400" b="1" dirty="0" smtClean="0"/>
              <a:t>15:</a:t>
            </a:r>
            <a:endParaRPr lang="en-US" sz="2400" b="1" dirty="0"/>
          </a:p>
          <a:p>
            <a:r>
              <a:rPr lang="en-US" sz="800" b="1" dirty="0" smtClean="0"/>
              <a:t>   </a:t>
            </a:r>
            <a:endParaRPr lang="en-US" sz="800" b="1" dirty="0"/>
          </a:p>
          <a:p>
            <a:pPr algn="ctr"/>
            <a:r>
              <a:rPr lang="en-US" sz="2400" b="1" dirty="0" smtClean="0"/>
              <a:t>      P2 – P1 / P1 = 3/12 = .25</a:t>
            </a:r>
          </a:p>
          <a:p>
            <a:pPr algn="ctr"/>
            <a:r>
              <a:rPr lang="en-US" sz="800" b="1" dirty="0" smtClean="0"/>
              <a:t>  </a:t>
            </a:r>
          </a:p>
          <a:p>
            <a:r>
              <a:rPr lang="en-US" sz="2400" b="1" dirty="0" smtClean="0"/>
              <a:t>If we divide </a:t>
            </a:r>
            <a:r>
              <a:rPr lang="en-US" sz="2400" b="1" dirty="0"/>
              <a:t>by the original price and the P </a:t>
            </a:r>
            <a:r>
              <a:rPr lang="en-US" sz="2400" b="1" dirty="0" smtClean="0"/>
              <a:t>decreases </a:t>
            </a:r>
            <a:r>
              <a:rPr lang="en-US" sz="2400" b="1" dirty="0"/>
              <a:t>from $</a:t>
            </a:r>
            <a:r>
              <a:rPr lang="en-US" sz="2400" b="1" dirty="0" smtClean="0"/>
              <a:t>15 </a:t>
            </a:r>
            <a:r>
              <a:rPr lang="en-US" sz="2400" b="1" dirty="0"/>
              <a:t>to $</a:t>
            </a:r>
            <a:r>
              <a:rPr lang="en-US" sz="2400" b="1" dirty="0" smtClean="0"/>
              <a:t>12:</a:t>
            </a:r>
            <a:endParaRPr lang="en-US" sz="2400" b="1" dirty="0"/>
          </a:p>
          <a:p>
            <a:r>
              <a:rPr lang="en-US" sz="800" b="1" dirty="0"/>
              <a:t>   </a:t>
            </a:r>
          </a:p>
          <a:p>
            <a:pPr algn="ctr"/>
            <a:r>
              <a:rPr lang="en-US" sz="2400" b="1" dirty="0"/>
              <a:t>      P2 – P1 / P1 = </a:t>
            </a:r>
            <a:r>
              <a:rPr lang="en-US" sz="2400" b="1" dirty="0" smtClean="0"/>
              <a:t>3/15 = .20</a:t>
            </a:r>
          </a:p>
          <a:p>
            <a:pPr algn="ctr"/>
            <a:endParaRPr lang="en-US" sz="2400" b="1" dirty="0"/>
          </a:p>
          <a:p>
            <a:r>
              <a:rPr lang="en-US" sz="2400" b="1" dirty="0" smtClean="0"/>
              <a:t>If we use the original P and Q, then for the same change in price we get a different coefficient of elasticity depending on whether the price increases or decreases, BUT THE CONSUMER RESPONSE IS THE SAME.</a:t>
            </a:r>
            <a:endParaRPr lang="en-US" sz="2400" b="1" dirty="0"/>
          </a:p>
          <a:p>
            <a:pPr algn="ctr"/>
            <a:endParaRPr lang="en-US" sz="2400" b="1" dirty="0" smtClean="0">
              <a:solidFill>
                <a:srgbClr val="0070C0"/>
              </a:solidFill>
            </a:endParaRPr>
          </a:p>
          <a:p>
            <a:pPr algn="ctr"/>
            <a:r>
              <a:rPr lang="en-US" sz="2400" b="1" dirty="0" smtClean="0">
                <a:solidFill>
                  <a:srgbClr val="0070C0"/>
                </a:solidFill>
              </a:rPr>
              <a:t>So, we will estimate the consumer response with the midpoint formula.</a:t>
            </a:r>
          </a:p>
        </p:txBody>
      </p:sp>
    </p:spTree>
    <p:custDataLst>
      <p:tags r:id="rId1"/>
    </p:custDataLst>
    <p:extLst>
      <p:ext uri="{BB962C8B-B14F-4D97-AF65-F5344CB8AC3E}">
        <p14:creationId xmlns:p14="http://schemas.microsoft.com/office/powerpoint/2010/main" val="2835655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228600"/>
            <a:ext cx="9144000" cy="1371600"/>
          </a:xfrm>
        </p:spPr>
        <p:txBody>
          <a:bodyPr>
            <a:noAutofit/>
          </a:bodyPr>
          <a:lstStyle/>
          <a:p>
            <a:pPr algn="l"/>
            <a:r>
              <a:rPr lang="en-US" sz="3600" b="1" dirty="0" smtClean="0"/>
              <a:t>4. The midpoint formula for calculating price elasticity of demand uses ______ in the denominator? </a:t>
            </a:r>
            <a:endParaRPr lang="en-US" sz="3600" b="1" dirty="0"/>
          </a:p>
        </p:txBody>
      </p:sp>
      <p:pic>
        <p:nvPicPr>
          <p:cNvPr id="3094" name="Picture 2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6400" y="3200400"/>
            <a:ext cx="1822047" cy="989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96" name="Picture 2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76400" y="1981200"/>
            <a:ext cx="197748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02" name="Picture 3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52600" y="4419600"/>
            <a:ext cx="1886856"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03" name="Picture 3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52600" y="5486400"/>
            <a:ext cx="1904999"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PAnswers"/>
          <p:cNvSpPr>
            <a:spLocks noGrp="1"/>
          </p:cNvSpPr>
          <p:nvPr>
            <p:ph type="body" idx="1"/>
            <p:custDataLst>
              <p:tags r:id="rId2"/>
            </p:custDataLst>
          </p:nvPr>
        </p:nvSpPr>
        <p:spPr>
          <a:xfrm>
            <a:off x="381000" y="2057400"/>
            <a:ext cx="1295400" cy="3886200"/>
          </a:xfrm>
        </p:spPr>
        <p:txBody>
          <a:bodyPr>
            <a:noAutofit/>
          </a:bodyPr>
          <a:lstStyle/>
          <a:p>
            <a:pPr marL="514350" indent="-514350">
              <a:buFont typeface="Arial" pitchFamily="34" charset="0"/>
              <a:buAutoNum type="arabicPeriod"/>
            </a:pPr>
            <a:r>
              <a:rPr lang="en-US" sz="6000" dirty="0" smtClean="0"/>
              <a:t> </a:t>
            </a:r>
          </a:p>
          <a:p>
            <a:pPr marL="514350" indent="-514350">
              <a:buFont typeface="Arial" pitchFamily="34" charset="0"/>
              <a:buAutoNum type="arabicPeriod"/>
            </a:pPr>
            <a:r>
              <a:rPr lang="en-US" sz="6000" dirty="0" smtClean="0"/>
              <a:t> </a:t>
            </a:r>
          </a:p>
          <a:p>
            <a:pPr marL="514350" indent="-514350">
              <a:buFont typeface="Arial" pitchFamily="34" charset="0"/>
              <a:buAutoNum type="arabicPeriod"/>
            </a:pPr>
            <a:r>
              <a:rPr lang="en-US" sz="6000" dirty="0" smtClean="0"/>
              <a:t> </a:t>
            </a:r>
          </a:p>
          <a:p>
            <a:pPr marL="514350" indent="-514350">
              <a:buFont typeface="Arial" pitchFamily="34" charset="0"/>
              <a:buAutoNum type="arabicPeriod"/>
            </a:pPr>
            <a:r>
              <a:rPr lang="en-US" sz="6000" dirty="0" smtClean="0"/>
              <a:t> </a:t>
            </a:r>
            <a:endParaRPr lang="en-US" sz="6000" dirty="0"/>
          </a:p>
        </p:txBody>
      </p:sp>
    </p:spTree>
    <p:custDataLst>
      <p:tags r:id="rId1"/>
    </p:custDataLst>
    <p:extLst>
      <p:ext uri="{BB962C8B-B14F-4D97-AF65-F5344CB8AC3E}">
        <p14:creationId xmlns:p14="http://schemas.microsoft.com/office/powerpoint/2010/main" val="22716925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228600"/>
            <a:ext cx="9144000" cy="1371600"/>
          </a:xfrm>
        </p:spPr>
        <p:txBody>
          <a:bodyPr>
            <a:noAutofit/>
          </a:bodyPr>
          <a:lstStyle/>
          <a:p>
            <a:pPr algn="l"/>
            <a:r>
              <a:rPr lang="en-US" sz="3600" b="1" dirty="0" smtClean="0">
                <a:solidFill>
                  <a:srgbClr val="0070C0"/>
                </a:solidFill>
              </a:rPr>
              <a:t>4. The midpoint formula for calculating price elasticity of demand uses ______ in the denominator? </a:t>
            </a:r>
            <a:endParaRPr lang="en-US" sz="3600" b="1" dirty="0">
              <a:solidFill>
                <a:srgbClr val="0070C0"/>
              </a:solidFill>
            </a:endParaRPr>
          </a:p>
        </p:txBody>
      </p:sp>
      <p:pic>
        <p:nvPicPr>
          <p:cNvPr id="3094" name="Picture 2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76400" y="3200400"/>
            <a:ext cx="1822047" cy="989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96" name="Picture 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76400" y="1981200"/>
            <a:ext cx="197748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02" name="Picture 3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52600" y="4419600"/>
            <a:ext cx="1886856"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03" name="Picture 3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752600" y="5486400"/>
            <a:ext cx="1904999"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CorShape1"/>
          <p:cNvSpPr/>
          <p:nvPr>
            <p:custDataLst>
              <p:tags r:id="rId2"/>
            </p:custDataLst>
          </p:nvPr>
        </p:nvSpPr>
        <p:spPr>
          <a:xfrm rot="10800000">
            <a:off x="0" y="3276600"/>
            <a:ext cx="596900" cy="5969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381000" y="2057400"/>
            <a:ext cx="1295400" cy="3886200"/>
          </a:xfrm>
        </p:spPr>
        <p:txBody>
          <a:bodyPr>
            <a:noAutofit/>
          </a:bodyPr>
          <a:lstStyle/>
          <a:p>
            <a:pPr marL="514350" indent="-514350">
              <a:buFont typeface="Arial" pitchFamily="34" charset="0"/>
              <a:buAutoNum type="arabicPeriod"/>
            </a:pPr>
            <a:r>
              <a:rPr lang="en-US" sz="6000" dirty="0" smtClean="0"/>
              <a:t> </a:t>
            </a:r>
          </a:p>
          <a:p>
            <a:pPr marL="514350" indent="-514350">
              <a:buFont typeface="Arial" pitchFamily="34" charset="0"/>
              <a:buAutoNum type="arabicPeriod"/>
            </a:pPr>
            <a:r>
              <a:rPr lang="en-US" sz="6000" dirty="0" smtClean="0"/>
              <a:t> </a:t>
            </a:r>
          </a:p>
          <a:p>
            <a:pPr marL="514350" indent="-514350">
              <a:buFont typeface="Arial" pitchFamily="34" charset="0"/>
              <a:buAutoNum type="arabicPeriod"/>
            </a:pPr>
            <a:r>
              <a:rPr lang="en-US" sz="6000" dirty="0" smtClean="0"/>
              <a:t> </a:t>
            </a:r>
          </a:p>
          <a:p>
            <a:pPr marL="514350" indent="-514350">
              <a:buFont typeface="Arial" pitchFamily="34" charset="0"/>
              <a:buAutoNum type="arabicPeriod"/>
            </a:pPr>
            <a:r>
              <a:rPr lang="en-US" sz="6000" dirty="0" smtClean="0"/>
              <a:t> </a:t>
            </a:r>
            <a:endParaRPr lang="en-US" sz="6000" dirty="0"/>
          </a:p>
        </p:txBody>
      </p:sp>
    </p:spTree>
    <p:custDataLst>
      <p:tags r:id="rId1"/>
    </p:custDataLst>
    <p:extLst>
      <p:ext uri="{BB962C8B-B14F-4D97-AF65-F5344CB8AC3E}">
        <p14:creationId xmlns:p14="http://schemas.microsoft.com/office/powerpoint/2010/main" val="2165772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458200" cy="1935162"/>
          </a:xfrm>
        </p:spPr>
        <p:txBody>
          <a:bodyPr>
            <a:normAutofit fontScale="90000"/>
          </a:bodyPr>
          <a:lstStyle/>
          <a:p>
            <a:pPr algn="l"/>
            <a:r>
              <a:rPr lang="en-US" b="1" dirty="0" smtClean="0"/>
              <a:t>5. A baker sells 30 bagels for $2 each and 50 bagels for $1 each. What is the price elasticity of demand?</a:t>
            </a:r>
            <a:endParaRPr lang="en-US" b="1" dirty="0"/>
          </a:p>
        </p:txBody>
      </p:sp>
      <p:sp>
        <p:nvSpPr>
          <p:cNvPr id="3" name="TPAnswers"/>
          <p:cNvSpPr>
            <a:spLocks noGrp="1"/>
          </p:cNvSpPr>
          <p:nvPr>
            <p:ph type="body" idx="1"/>
            <p:custDataLst>
              <p:tags r:id="rId2"/>
            </p:custDataLst>
          </p:nvPr>
        </p:nvSpPr>
        <p:spPr>
          <a:xfrm>
            <a:off x="457200" y="2438400"/>
            <a:ext cx="8458200" cy="3687763"/>
          </a:xfrm>
        </p:spPr>
        <p:txBody>
          <a:bodyPr>
            <a:normAutofit/>
          </a:bodyPr>
          <a:lstStyle/>
          <a:p>
            <a:pPr marL="514350" indent="-514350">
              <a:buFont typeface="Arial" pitchFamily="34" charset="0"/>
              <a:buAutoNum type="arabicPeriod"/>
            </a:pPr>
            <a:r>
              <a:rPr lang="en-US" dirty="0" smtClean="0"/>
              <a:t>1.32</a:t>
            </a:r>
          </a:p>
          <a:p>
            <a:pPr marL="514350" indent="-514350">
              <a:buFont typeface="Arial" pitchFamily="34" charset="0"/>
              <a:buAutoNum type="arabicPeriod"/>
            </a:pPr>
            <a:r>
              <a:rPr lang="en-US" dirty="0" smtClean="0"/>
              <a:t>0.5</a:t>
            </a:r>
          </a:p>
          <a:p>
            <a:pPr marL="514350" indent="-514350">
              <a:buFont typeface="Arial" pitchFamily="34" charset="0"/>
              <a:buAutoNum type="arabicPeriod"/>
            </a:pPr>
            <a:r>
              <a:rPr lang="en-US" dirty="0" smtClean="0"/>
              <a:t>0.75</a:t>
            </a:r>
          </a:p>
          <a:p>
            <a:pPr marL="514350" indent="-514350">
              <a:buFont typeface="Arial" pitchFamily="34" charset="0"/>
              <a:buAutoNum type="arabicPeriod"/>
            </a:pPr>
            <a:r>
              <a:rPr lang="en-US" dirty="0"/>
              <a:t>0</a:t>
            </a:r>
            <a:r>
              <a:rPr lang="en-US" dirty="0" smtClean="0"/>
              <a:t>.66</a:t>
            </a:r>
            <a:endParaRPr lang="en-US" dirty="0"/>
          </a:p>
        </p:txBody>
      </p:sp>
    </p:spTree>
    <p:custDataLst>
      <p:tags r:id="rId1"/>
    </p:custDataLst>
    <p:extLst>
      <p:ext uri="{BB962C8B-B14F-4D97-AF65-F5344CB8AC3E}">
        <p14:creationId xmlns:p14="http://schemas.microsoft.com/office/powerpoint/2010/main" val="19272430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458200" cy="1935162"/>
          </a:xfrm>
        </p:spPr>
        <p:txBody>
          <a:bodyPr>
            <a:normAutofit fontScale="90000"/>
          </a:bodyPr>
          <a:lstStyle/>
          <a:p>
            <a:pPr algn="l"/>
            <a:r>
              <a:rPr lang="en-US" b="1" dirty="0" smtClean="0">
                <a:solidFill>
                  <a:srgbClr val="0070C0"/>
                </a:solidFill>
              </a:rPr>
              <a:t>5. A baker sells 30 bagels for $2 each and 50 bagels for $1 each. What is the price elasticity of demand?</a:t>
            </a:r>
            <a:endParaRPr lang="en-US" b="1" dirty="0">
              <a:solidFill>
                <a:srgbClr val="0070C0"/>
              </a:solidFill>
            </a:endParaRPr>
          </a:p>
        </p:txBody>
      </p:sp>
      <p:sp>
        <p:nvSpPr>
          <p:cNvPr id="7" name="CorShape1"/>
          <p:cNvSpPr/>
          <p:nvPr>
            <p:custDataLst>
              <p:tags r:id="rId2"/>
            </p:custDataLst>
          </p:nvPr>
        </p:nvSpPr>
        <p:spPr>
          <a:xfrm rot="10800000">
            <a:off x="172720" y="3675549"/>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438400"/>
            <a:ext cx="8458200" cy="3687763"/>
          </a:xfrm>
        </p:spPr>
        <p:txBody>
          <a:bodyPr>
            <a:normAutofit/>
          </a:bodyPr>
          <a:lstStyle/>
          <a:p>
            <a:pPr marL="514350" indent="-514350">
              <a:buFont typeface="Arial" pitchFamily="34" charset="0"/>
              <a:buAutoNum type="arabicPeriod"/>
            </a:pPr>
            <a:r>
              <a:rPr lang="en-US" dirty="0" smtClean="0"/>
              <a:t>1.32</a:t>
            </a:r>
          </a:p>
          <a:p>
            <a:pPr marL="514350" indent="-514350">
              <a:buFont typeface="Arial" pitchFamily="34" charset="0"/>
              <a:buAutoNum type="arabicPeriod"/>
            </a:pPr>
            <a:r>
              <a:rPr lang="en-US" dirty="0" smtClean="0"/>
              <a:t>0.5</a:t>
            </a:r>
          </a:p>
          <a:p>
            <a:pPr marL="514350" indent="-514350">
              <a:buFont typeface="Arial" pitchFamily="34" charset="0"/>
              <a:buAutoNum type="arabicPeriod"/>
            </a:pPr>
            <a:r>
              <a:rPr lang="en-US" dirty="0" smtClean="0"/>
              <a:t>0.75</a:t>
            </a:r>
          </a:p>
          <a:p>
            <a:pPr marL="514350" indent="-514350">
              <a:buFont typeface="Arial" pitchFamily="34" charset="0"/>
              <a:buAutoNum type="arabicPeriod"/>
            </a:pPr>
            <a:r>
              <a:rPr lang="en-US" dirty="0" smtClean="0"/>
              <a:t>0.66</a:t>
            </a:r>
            <a:endParaRPr lang="en-US" dirty="0"/>
          </a:p>
        </p:txBody>
      </p:sp>
    </p:spTree>
    <p:custDataLst>
      <p:tags r:id="rId1"/>
    </p:custDataLst>
    <p:extLst>
      <p:ext uri="{BB962C8B-B14F-4D97-AF65-F5344CB8AC3E}">
        <p14:creationId xmlns:p14="http://schemas.microsoft.com/office/powerpoint/2010/main" val="272776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371600"/>
            <a:ext cx="8880274"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52400" y="228600"/>
            <a:ext cx="8880274" cy="1077218"/>
          </a:xfrm>
          <a:prstGeom prst="rect">
            <a:avLst/>
          </a:prstGeom>
        </p:spPr>
        <p:txBody>
          <a:bodyPr wrap="square">
            <a:spAutoFit/>
          </a:bodyPr>
          <a:lstStyle/>
          <a:p>
            <a:r>
              <a:rPr lang="en-US" sz="3200" b="1" dirty="0"/>
              <a:t>A baker sells 30 bagels for $2 each and 50 bagels for $1 each. What is the price elasticity of demand?</a:t>
            </a:r>
            <a:endParaRPr lang="en-US" sz="3200" dirty="0"/>
          </a:p>
        </p:txBody>
      </p:sp>
      <p:sp>
        <p:nvSpPr>
          <p:cNvPr id="6" name="Title 1"/>
          <p:cNvSpPr>
            <a:spLocks noGrp="1"/>
          </p:cNvSpPr>
          <p:nvPr>
            <p:ph type="title"/>
          </p:nvPr>
        </p:nvSpPr>
        <p:spPr>
          <a:xfrm>
            <a:off x="381000" y="5334000"/>
            <a:ext cx="8229600" cy="1219200"/>
          </a:xfrm>
          <a:ln w="57150">
            <a:solidFill>
              <a:srgbClr val="0070C0"/>
            </a:solidFill>
          </a:ln>
        </p:spPr>
        <p:txBody>
          <a:bodyPr>
            <a:normAutofit fontScale="90000"/>
          </a:bodyPr>
          <a:lstStyle/>
          <a:p>
            <a:r>
              <a:rPr lang="en-US" b="1" dirty="0" smtClean="0"/>
              <a:t>4a -Price Elasticity of Demand</a:t>
            </a:r>
            <a:br>
              <a:rPr lang="en-US" b="1" dirty="0" smtClean="0"/>
            </a:br>
            <a:r>
              <a:rPr lang="en-US" b="1" dirty="0" smtClean="0"/>
              <a:t>Calculating Ed</a:t>
            </a:r>
            <a:endParaRPr lang="en-US" b="1" dirty="0"/>
          </a:p>
        </p:txBody>
      </p:sp>
    </p:spTree>
    <p:custDataLst>
      <p:tags r:id="rId1"/>
    </p:custDataLst>
    <p:extLst>
      <p:ext uri="{BB962C8B-B14F-4D97-AF65-F5344CB8AC3E}">
        <p14:creationId xmlns:p14="http://schemas.microsoft.com/office/powerpoint/2010/main" val="195401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81000" y="228600"/>
            <a:ext cx="8458200" cy="2209800"/>
          </a:xfrm>
        </p:spPr>
        <p:txBody>
          <a:bodyPr>
            <a:normAutofit fontScale="90000"/>
          </a:bodyPr>
          <a:lstStyle/>
          <a:p>
            <a:pPr algn="l"/>
            <a:r>
              <a:rPr lang="en-US" b="1" dirty="0" smtClean="0"/>
              <a:t>6. An excellent harvest of oranges has caused the price to fall by 10%.  Consumers respond by buying 5% more.  The demand for oranges:</a:t>
            </a:r>
            <a:endParaRPr lang="en-US" b="1" dirty="0"/>
          </a:p>
        </p:txBody>
      </p:sp>
      <p:sp>
        <p:nvSpPr>
          <p:cNvPr id="3" name="TPAnswers"/>
          <p:cNvSpPr>
            <a:spLocks noGrp="1"/>
          </p:cNvSpPr>
          <p:nvPr>
            <p:ph type="body" idx="1"/>
            <p:custDataLst>
              <p:tags r:id="rId2"/>
            </p:custDataLst>
          </p:nvPr>
        </p:nvSpPr>
        <p:spPr>
          <a:xfrm>
            <a:off x="533400" y="2667000"/>
            <a:ext cx="4953000" cy="3230563"/>
          </a:xfrm>
        </p:spPr>
        <p:txBody>
          <a:bodyPr>
            <a:normAutofit/>
          </a:bodyPr>
          <a:lstStyle/>
          <a:p>
            <a:pPr marL="514350" indent="-514350">
              <a:buFont typeface="Arial" pitchFamily="34" charset="0"/>
              <a:buAutoNum type="arabicPeriod"/>
            </a:pPr>
            <a:r>
              <a:rPr lang="en-US" sz="3600" dirty="0" smtClean="0"/>
              <a:t>is price elastic</a:t>
            </a:r>
          </a:p>
          <a:p>
            <a:pPr marL="514350" indent="-514350">
              <a:buFont typeface="Arial" pitchFamily="34" charset="0"/>
              <a:buAutoNum type="arabicPeriod"/>
            </a:pPr>
            <a:r>
              <a:rPr lang="en-US" sz="3600" dirty="0" smtClean="0"/>
              <a:t>is price inelastic</a:t>
            </a:r>
          </a:p>
          <a:p>
            <a:pPr marL="514350" indent="-514350">
              <a:buFont typeface="Arial" pitchFamily="34" charset="0"/>
              <a:buAutoNum type="arabicPeriod"/>
            </a:pPr>
            <a:r>
              <a:rPr lang="en-US" sz="3600" dirty="0" smtClean="0"/>
              <a:t>is unit elastic</a:t>
            </a:r>
          </a:p>
          <a:p>
            <a:pPr marL="514350" indent="-514350">
              <a:buFont typeface="Arial" pitchFamily="34" charset="0"/>
              <a:buAutoNum type="arabicPeriod"/>
            </a:pPr>
            <a:r>
              <a:rPr lang="en-US" sz="3600" dirty="0" smtClean="0"/>
              <a:t>has increased</a:t>
            </a:r>
            <a:endParaRPr lang="en-US" sz="3600" dirty="0"/>
          </a:p>
        </p:txBody>
      </p:sp>
    </p:spTree>
    <p:custDataLst>
      <p:tags r:id="rId1"/>
    </p:custDataLst>
    <p:extLst>
      <p:ext uri="{BB962C8B-B14F-4D97-AF65-F5344CB8AC3E}">
        <p14:creationId xmlns:p14="http://schemas.microsoft.com/office/powerpoint/2010/main" val="1485085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76200"/>
            <a:ext cx="8229600" cy="5287963"/>
          </a:xfrm>
        </p:spPr>
        <p:txBody>
          <a:bodyPr>
            <a:normAutofit fontScale="77500" lnSpcReduction="20000"/>
          </a:bodyPr>
          <a:lstStyle/>
          <a:p>
            <a:pPr>
              <a:buNone/>
            </a:pPr>
            <a:r>
              <a:rPr lang="en-US" b="1" dirty="0" smtClean="0"/>
              <a:t>Must Know / Outcomes (1):</a:t>
            </a:r>
            <a:endParaRPr lang="en-US" dirty="0" smtClean="0"/>
          </a:p>
          <a:p>
            <a:r>
              <a:rPr lang="en-US" dirty="0" smtClean="0"/>
              <a:t>define price elasticity of demand</a:t>
            </a:r>
          </a:p>
          <a:p>
            <a:r>
              <a:rPr lang="en-US" dirty="0" smtClean="0"/>
              <a:t>compare "the law of demand" with "price elasticity of demand"</a:t>
            </a:r>
          </a:p>
          <a:p>
            <a:r>
              <a:rPr lang="en-US" dirty="0" smtClean="0"/>
              <a:t>calculate the coefficient of price elasticity of demand using the midpoint formula</a:t>
            </a:r>
          </a:p>
          <a:p>
            <a:r>
              <a:rPr lang="en-US" dirty="0" smtClean="0"/>
              <a:t>explain why the midpoint formula is used</a:t>
            </a:r>
          </a:p>
          <a:p>
            <a:r>
              <a:rPr lang="en-US" dirty="0" smtClean="0"/>
              <a:t>know how to interpret the coefficient (what does the number mean?)</a:t>
            </a:r>
          </a:p>
          <a:p>
            <a:r>
              <a:rPr lang="en-US" dirty="0" smtClean="0"/>
              <a:t>price elastic demand</a:t>
            </a:r>
          </a:p>
          <a:p>
            <a:r>
              <a:rPr lang="en-US" dirty="0" smtClean="0"/>
              <a:t>price inelastic demand</a:t>
            </a:r>
          </a:p>
          <a:p>
            <a:r>
              <a:rPr lang="en-US" dirty="0" smtClean="0"/>
              <a:t>unit elastic demand</a:t>
            </a:r>
          </a:p>
          <a:p>
            <a:r>
              <a:rPr lang="en-US" dirty="0" smtClean="0"/>
              <a:t>how does the price elasticity of demand change along a single demand curve?</a:t>
            </a:r>
          </a:p>
        </p:txBody>
      </p:sp>
      <p:sp>
        <p:nvSpPr>
          <p:cNvPr id="5" name="Title 1"/>
          <p:cNvSpPr txBox="1">
            <a:spLocks/>
          </p:cNvSpPr>
          <p:nvPr/>
        </p:nvSpPr>
        <p:spPr>
          <a:xfrm>
            <a:off x="762000" y="5867400"/>
            <a:ext cx="7772400" cy="685799"/>
          </a:xfrm>
          <a:prstGeom prst="rect">
            <a:avLst/>
          </a:prstGeom>
          <a:ln w="38100">
            <a:solidFill>
              <a:srgbClr val="00B0F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4a – Price Elasticity of Demand</a:t>
            </a:r>
            <a:endParaRPr lang="en-US" b="1" dirty="0"/>
          </a:p>
        </p:txBody>
      </p:sp>
    </p:spTree>
    <p:custDataLst>
      <p:tags r:id="rId1"/>
    </p:custDataLst>
    <p:extLst>
      <p:ext uri="{BB962C8B-B14F-4D97-AF65-F5344CB8AC3E}">
        <p14:creationId xmlns:p14="http://schemas.microsoft.com/office/powerpoint/2010/main" val="1627175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81000" y="228600"/>
            <a:ext cx="8458200" cy="2209800"/>
          </a:xfrm>
        </p:spPr>
        <p:txBody>
          <a:bodyPr>
            <a:normAutofit fontScale="90000"/>
          </a:bodyPr>
          <a:lstStyle/>
          <a:p>
            <a:pPr algn="l"/>
            <a:r>
              <a:rPr lang="en-US" b="1" dirty="0" smtClean="0">
                <a:solidFill>
                  <a:srgbClr val="0070C0"/>
                </a:solidFill>
              </a:rPr>
              <a:t>6. An excellent harvest of oranges has caused the price to fall by 10%.  Consumers respond by buying 5% more.  The demand for oranges:</a:t>
            </a:r>
            <a:endParaRPr lang="en-US" b="1" dirty="0">
              <a:solidFill>
                <a:srgbClr val="0070C0"/>
              </a:solidFill>
            </a:endParaRPr>
          </a:p>
        </p:txBody>
      </p:sp>
      <p:sp>
        <p:nvSpPr>
          <p:cNvPr id="3" name="TPAnswers"/>
          <p:cNvSpPr>
            <a:spLocks noGrp="1"/>
          </p:cNvSpPr>
          <p:nvPr>
            <p:ph type="body" idx="1"/>
            <p:custDataLst>
              <p:tags r:id="rId2"/>
            </p:custDataLst>
          </p:nvPr>
        </p:nvSpPr>
        <p:spPr>
          <a:xfrm>
            <a:off x="533400" y="2667000"/>
            <a:ext cx="4953000" cy="3230563"/>
          </a:xfrm>
        </p:spPr>
        <p:txBody>
          <a:bodyPr>
            <a:normAutofit/>
          </a:bodyPr>
          <a:lstStyle/>
          <a:p>
            <a:pPr marL="514350" indent="-514350">
              <a:buFont typeface="Arial" pitchFamily="34" charset="0"/>
              <a:buAutoNum type="arabicPeriod"/>
            </a:pPr>
            <a:r>
              <a:rPr lang="en-US" sz="3600" dirty="0" smtClean="0"/>
              <a:t>is price elastic</a:t>
            </a:r>
          </a:p>
          <a:p>
            <a:pPr marL="514350" indent="-514350">
              <a:buFont typeface="Arial" pitchFamily="34" charset="0"/>
              <a:buAutoNum type="arabicPeriod"/>
            </a:pPr>
            <a:r>
              <a:rPr lang="en-US" sz="3600" dirty="0" smtClean="0"/>
              <a:t>is price inelastic</a:t>
            </a:r>
          </a:p>
          <a:p>
            <a:pPr marL="514350" indent="-514350">
              <a:buFont typeface="Arial" pitchFamily="34" charset="0"/>
              <a:buAutoNum type="arabicPeriod"/>
            </a:pPr>
            <a:r>
              <a:rPr lang="en-US" sz="3600" dirty="0" smtClean="0"/>
              <a:t>is unit elastic</a:t>
            </a:r>
          </a:p>
          <a:p>
            <a:pPr marL="514350" indent="-514350">
              <a:buFont typeface="Arial" pitchFamily="34" charset="0"/>
              <a:buAutoNum type="arabicPeriod"/>
            </a:pPr>
            <a:r>
              <a:rPr lang="en-US" sz="3600" dirty="0" smtClean="0"/>
              <a:t>has increased</a:t>
            </a:r>
            <a:endParaRPr lang="en-US" sz="3600" dirty="0"/>
          </a:p>
        </p:txBody>
      </p:sp>
      <p:sp>
        <p:nvSpPr>
          <p:cNvPr id="5" name="CorShape1"/>
          <p:cNvSpPr/>
          <p:nvPr>
            <p:custDataLst>
              <p:tags r:id="rId3"/>
            </p:custDataLst>
          </p:nvPr>
        </p:nvSpPr>
        <p:spPr>
          <a:xfrm rot="10800000">
            <a:off x="172720" y="34713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82165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791200"/>
            <a:ext cx="8229600" cy="914400"/>
          </a:xfrm>
          <a:ln w="57150">
            <a:solidFill>
              <a:srgbClr val="0070C0"/>
            </a:solidFill>
          </a:ln>
        </p:spPr>
        <p:txBody>
          <a:bodyPr>
            <a:normAutofit/>
          </a:bodyPr>
          <a:lstStyle/>
          <a:p>
            <a:r>
              <a:rPr lang="en-US" b="1" dirty="0" smtClean="0"/>
              <a:t>4a - Price Elasticity of Demand</a:t>
            </a:r>
            <a:endParaRPr lang="en-US" b="1" dirty="0"/>
          </a:p>
        </p:txBody>
      </p:sp>
      <p:sp>
        <p:nvSpPr>
          <p:cNvPr id="3" name="TextBox 2"/>
          <p:cNvSpPr txBox="1"/>
          <p:nvPr/>
        </p:nvSpPr>
        <p:spPr>
          <a:xfrm>
            <a:off x="1295400" y="838200"/>
            <a:ext cx="184731" cy="369332"/>
          </a:xfrm>
          <a:prstGeom prst="rect">
            <a:avLst/>
          </a:prstGeom>
          <a:noFill/>
        </p:spPr>
        <p:txBody>
          <a:bodyPr wrap="none" rtlCol="0">
            <a:spAutoFit/>
          </a:bodyPr>
          <a:lstStyle/>
          <a:p>
            <a:endParaRPr lang="en-US" dirty="0"/>
          </a:p>
        </p:txBody>
      </p:sp>
      <p:sp>
        <p:nvSpPr>
          <p:cNvPr id="5" name="TPQuestion"/>
          <p:cNvSpPr txBox="1">
            <a:spLocks/>
          </p:cNvSpPr>
          <p:nvPr/>
        </p:nvSpPr>
        <p:spPr>
          <a:xfrm>
            <a:off x="76200" y="228600"/>
            <a:ext cx="8991600" cy="426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smtClean="0"/>
              <a:t>An excellent harvest of oranges has caused the price to fall by 10%.  Consumers respond by buying 5% more.  The demand for oranges:</a:t>
            </a:r>
          </a:p>
          <a:p>
            <a:pPr algn="l"/>
            <a:endParaRPr lang="en-US" sz="3200" b="1" dirty="0" smtClean="0"/>
          </a:p>
          <a:p>
            <a:pPr algn="l"/>
            <a:r>
              <a:rPr lang="en-US" sz="3200" b="1" dirty="0" smtClean="0"/>
              <a:t>Ed   =   % change </a:t>
            </a:r>
            <a:r>
              <a:rPr lang="en-US" sz="3200" b="1" dirty="0" err="1"/>
              <a:t>Qd</a:t>
            </a:r>
            <a:r>
              <a:rPr lang="en-US" sz="3200" b="1" dirty="0"/>
              <a:t> / % change </a:t>
            </a:r>
            <a:r>
              <a:rPr lang="en-US" sz="3200" b="1" dirty="0" smtClean="0"/>
              <a:t>P   =   +5/-10  =   -0.5</a:t>
            </a:r>
          </a:p>
          <a:p>
            <a:pPr algn="l"/>
            <a:endParaRPr lang="en-US" sz="3200" b="1" dirty="0"/>
          </a:p>
          <a:p>
            <a:pPr algn="l"/>
            <a:r>
              <a:rPr lang="en-US" sz="3200" b="1" dirty="0" smtClean="0"/>
              <a:t>Ed =  0.5   Since 0.5 &lt; 1 the demand is price inelastic</a:t>
            </a:r>
            <a:endParaRPr lang="en-US" sz="3200" b="1" dirty="0"/>
          </a:p>
          <a:p>
            <a:pPr algn="l"/>
            <a:endParaRPr lang="en-US" sz="2800" b="1" dirty="0"/>
          </a:p>
        </p:txBody>
      </p:sp>
    </p:spTree>
    <p:custDataLst>
      <p:tags r:id="rId1"/>
    </p:custDataLst>
    <p:extLst>
      <p:ext uri="{BB962C8B-B14F-4D97-AF65-F5344CB8AC3E}">
        <p14:creationId xmlns:p14="http://schemas.microsoft.com/office/powerpoint/2010/main" val="30140798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28600"/>
            <a:ext cx="8458200" cy="1600200"/>
          </a:xfrm>
        </p:spPr>
        <p:txBody>
          <a:bodyPr>
            <a:normAutofit fontScale="90000"/>
          </a:bodyPr>
          <a:lstStyle/>
          <a:p>
            <a:pPr algn="l"/>
            <a:r>
              <a:rPr lang="en-US" b="1" dirty="0" smtClean="0"/>
              <a:t>7. If the price elasticity of demand for a good is 1.5, a 10% increase in price would result in a:</a:t>
            </a:r>
            <a:endParaRPr lang="en-US" b="1" dirty="0"/>
          </a:p>
        </p:txBody>
      </p:sp>
      <p:sp>
        <p:nvSpPr>
          <p:cNvPr id="3" name="TPAnswers"/>
          <p:cNvSpPr>
            <a:spLocks noGrp="1"/>
          </p:cNvSpPr>
          <p:nvPr>
            <p:ph type="body" idx="1"/>
            <p:custDataLst>
              <p:tags r:id="rId2"/>
            </p:custDataLst>
          </p:nvPr>
        </p:nvSpPr>
        <p:spPr>
          <a:xfrm>
            <a:off x="457200" y="1981200"/>
            <a:ext cx="5334000" cy="3611563"/>
          </a:xfrm>
        </p:spPr>
        <p:txBody>
          <a:bodyPr>
            <a:normAutofit/>
          </a:bodyPr>
          <a:lstStyle/>
          <a:p>
            <a:pPr marL="514350" indent="-514350">
              <a:buFont typeface="Arial" pitchFamily="34" charset="0"/>
              <a:buAutoNum type="arabicPeriod"/>
            </a:pPr>
            <a:r>
              <a:rPr lang="en-US" sz="4400" dirty="0" smtClean="0"/>
              <a:t>1.5% decrease in </a:t>
            </a:r>
            <a:r>
              <a:rPr lang="en-US" sz="4400" dirty="0" err="1" smtClean="0"/>
              <a:t>Qd</a:t>
            </a:r>
            <a:endParaRPr lang="en-US" sz="4400" dirty="0" smtClean="0"/>
          </a:p>
          <a:p>
            <a:pPr marL="514350" indent="-514350">
              <a:buFont typeface="Arial" pitchFamily="34" charset="0"/>
              <a:buAutoNum type="arabicPeriod"/>
            </a:pPr>
            <a:r>
              <a:rPr lang="en-US" sz="4400" dirty="0" smtClean="0"/>
              <a:t>1.5% increase in </a:t>
            </a:r>
            <a:r>
              <a:rPr lang="en-US" sz="4400" dirty="0" err="1" smtClean="0"/>
              <a:t>Qd</a:t>
            </a:r>
            <a:endParaRPr lang="en-US" sz="4400" dirty="0" smtClean="0"/>
          </a:p>
          <a:p>
            <a:pPr marL="514350" indent="-514350">
              <a:buFont typeface="Arial" pitchFamily="34" charset="0"/>
              <a:buAutoNum type="arabicPeriod"/>
            </a:pPr>
            <a:r>
              <a:rPr lang="en-US" sz="4400" dirty="0" smtClean="0"/>
              <a:t>15% decrease in </a:t>
            </a:r>
            <a:r>
              <a:rPr lang="en-US" sz="4400" dirty="0" err="1" smtClean="0"/>
              <a:t>Qd</a:t>
            </a:r>
            <a:endParaRPr lang="en-US" sz="4400" dirty="0" smtClean="0"/>
          </a:p>
          <a:p>
            <a:pPr marL="514350" indent="-514350">
              <a:buFont typeface="Arial" pitchFamily="34" charset="0"/>
              <a:buAutoNum type="arabicPeriod"/>
            </a:pPr>
            <a:r>
              <a:rPr lang="en-US" sz="4400" dirty="0" smtClean="0"/>
              <a:t>10% decrease in </a:t>
            </a:r>
            <a:r>
              <a:rPr lang="en-US" sz="4400" dirty="0" err="1" smtClean="0"/>
              <a:t>Qd</a:t>
            </a:r>
            <a:endParaRPr lang="en-US" sz="4400" dirty="0"/>
          </a:p>
        </p:txBody>
      </p:sp>
    </p:spTree>
    <p:custDataLst>
      <p:tags r:id="rId1"/>
    </p:custDataLst>
    <p:extLst>
      <p:ext uri="{BB962C8B-B14F-4D97-AF65-F5344CB8AC3E}">
        <p14:creationId xmlns:p14="http://schemas.microsoft.com/office/powerpoint/2010/main" val="22075531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28600"/>
            <a:ext cx="8458200" cy="1600200"/>
          </a:xfrm>
        </p:spPr>
        <p:txBody>
          <a:bodyPr>
            <a:normAutofit fontScale="90000"/>
          </a:bodyPr>
          <a:lstStyle/>
          <a:p>
            <a:pPr algn="l"/>
            <a:r>
              <a:rPr lang="en-US" b="1" dirty="0" smtClean="0">
                <a:solidFill>
                  <a:srgbClr val="0070C0"/>
                </a:solidFill>
              </a:rPr>
              <a:t>7. If the price elasticity of demand for a good is 1.5, a 10% increase in price would result in a:</a:t>
            </a:r>
            <a:endParaRPr lang="en-US" b="1" dirty="0">
              <a:solidFill>
                <a:srgbClr val="0070C0"/>
              </a:solidFill>
            </a:endParaRPr>
          </a:p>
        </p:txBody>
      </p:sp>
      <p:sp>
        <p:nvSpPr>
          <p:cNvPr id="6" name="CorShape1"/>
          <p:cNvSpPr/>
          <p:nvPr>
            <p:custDataLst>
              <p:tags r:id="rId2"/>
            </p:custDataLst>
          </p:nvPr>
        </p:nvSpPr>
        <p:spPr>
          <a:xfrm rot="10800000">
            <a:off x="172720" y="3751749"/>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981200"/>
            <a:ext cx="5334000" cy="3611563"/>
          </a:xfrm>
        </p:spPr>
        <p:txBody>
          <a:bodyPr>
            <a:normAutofit/>
          </a:bodyPr>
          <a:lstStyle/>
          <a:p>
            <a:pPr marL="514350" indent="-514350">
              <a:buFont typeface="Arial" pitchFamily="34" charset="0"/>
              <a:buAutoNum type="arabicPeriod"/>
            </a:pPr>
            <a:r>
              <a:rPr lang="en-US" sz="4400" dirty="0" smtClean="0"/>
              <a:t>1.5% decrease in </a:t>
            </a:r>
            <a:r>
              <a:rPr lang="en-US" sz="4400" dirty="0" err="1" smtClean="0"/>
              <a:t>Qd</a:t>
            </a:r>
            <a:endParaRPr lang="en-US" sz="4400" dirty="0" smtClean="0"/>
          </a:p>
          <a:p>
            <a:pPr marL="514350" indent="-514350">
              <a:buFont typeface="Arial" pitchFamily="34" charset="0"/>
              <a:buAutoNum type="arabicPeriod"/>
            </a:pPr>
            <a:r>
              <a:rPr lang="en-US" sz="4400" dirty="0" smtClean="0"/>
              <a:t>1.5% increase in </a:t>
            </a:r>
            <a:r>
              <a:rPr lang="en-US" sz="4400" dirty="0" err="1" smtClean="0"/>
              <a:t>Qd</a:t>
            </a:r>
            <a:endParaRPr lang="en-US" sz="4400" dirty="0" smtClean="0"/>
          </a:p>
          <a:p>
            <a:pPr marL="514350" indent="-514350">
              <a:buFont typeface="Arial" pitchFamily="34" charset="0"/>
              <a:buAutoNum type="arabicPeriod"/>
            </a:pPr>
            <a:r>
              <a:rPr lang="en-US" sz="4400" dirty="0" smtClean="0"/>
              <a:t>15% decrease in </a:t>
            </a:r>
            <a:r>
              <a:rPr lang="en-US" sz="4400" dirty="0" err="1" smtClean="0"/>
              <a:t>Qd</a:t>
            </a:r>
            <a:endParaRPr lang="en-US" sz="4400" dirty="0" smtClean="0"/>
          </a:p>
          <a:p>
            <a:pPr marL="514350" indent="-514350">
              <a:buFont typeface="Arial" pitchFamily="34" charset="0"/>
              <a:buAutoNum type="arabicPeriod"/>
            </a:pPr>
            <a:r>
              <a:rPr lang="en-US" sz="4400" dirty="0" smtClean="0"/>
              <a:t>10% decrease in </a:t>
            </a:r>
            <a:r>
              <a:rPr lang="en-US" sz="4400" dirty="0" err="1" smtClean="0"/>
              <a:t>Qd</a:t>
            </a:r>
            <a:endParaRPr lang="en-US" sz="4400" dirty="0"/>
          </a:p>
        </p:txBody>
      </p:sp>
    </p:spTree>
    <p:custDataLst>
      <p:tags r:id="rId1"/>
    </p:custDataLst>
    <p:extLst>
      <p:ext uri="{BB962C8B-B14F-4D97-AF65-F5344CB8AC3E}">
        <p14:creationId xmlns:p14="http://schemas.microsoft.com/office/powerpoint/2010/main" val="63186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791200"/>
            <a:ext cx="8229600" cy="914400"/>
          </a:xfrm>
          <a:ln w="57150">
            <a:solidFill>
              <a:srgbClr val="0070C0"/>
            </a:solidFill>
          </a:ln>
        </p:spPr>
        <p:txBody>
          <a:bodyPr>
            <a:normAutofit/>
          </a:bodyPr>
          <a:lstStyle/>
          <a:p>
            <a:r>
              <a:rPr lang="en-US" b="1" dirty="0" smtClean="0"/>
              <a:t>4a - Price Elasticity of Demand</a:t>
            </a:r>
            <a:endParaRPr lang="en-US" b="1" dirty="0"/>
          </a:p>
        </p:txBody>
      </p:sp>
      <p:sp>
        <p:nvSpPr>
          <p:cNvPr id="3" name="TextBox 2"/>
          <p:cNvSpPr txBox="1"/>
          <p:nvPr/>
        </p:nvSpPr>
        <p:spPr>
          <a:xfrm>
            <a:off x="1295400" y="838200"/>
            <a:ext cx="184731" cy="369332"/>
          </a:xfrm>
          <a:prstGeom prst="rect">
            <a:avLst/>
          </a:prstGeom>
          <a:noFill/>
        </p:spPr>
        <p:txBody>
          <a:bodyPr wrap="none" rtlCol="0">
            <a:spAutoFit/>
          </a:bodyPr>
          <a:lstStyle/>
          <a:p>
            <a:endParaRPr lang="en-US" dirty="0"/>
          </a:p>
        </p:txBody>
      </p:sp>
      <p:sp>
        <p:nvSpPr>
          <p:cNvPr id="5" name="TPQuestion"/>
          <p:cNvSpPr txBox="1">
            <a:spLocks/>
          </p:cNvSpPr>
          <p:nvPr/>
        </p:nvSpPr>
        <p:spPr>
          <a:xfrm>
            <a:off x="76200" y="228600"/>
            <a:ext cx="8991600" cy="426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t>If the price elasticity of demand for a good is 1.5, a 10% increase in price would result in </a:t>
            </a:r>
            <a:r>
              <a:rPr lang="en-US" sz="3200" b="1" dirty="0" smtClean="0"/>
              <a:t>a:</a:t>
            </a:r>
          </a:p>
          <a:p>
            <a:pPr algn="l"/>
            <a:endParaRPr lang="en-US" sz="3200" b="1" dirty="0" smtClean="0"/>
          </a:p>
          <a:p>
            <a:pPr algn="l"/>
            <a:r>
              <a:rPr lang="en-US" sz="3200" b="1" dirty="0" smtClean="0"/>
              <a:t>Ed   =   % change </a:t>
            </a:r>
            <a:r>
              <a:rPr lang="en-US" sz="3200" b="1" dirty="0" err="1"/>
              <a:t>Qd</a:t>
            </a:r>
            <a:r>
              <a:rPr lang="en-US" sz="3200" b="1" dirty="0"/>
              <a:t> / % change </a:t>
            </a:r>
            <a:r>
              <a:rPr lang="en-US" sz="3200" b="1" dirty="0" smtClean="0"/>
              <a:t>P   =  1.5 =  </a:t>
            </a:r>
            <a:r>
              <a:rPr lang="en-US" sz="3200" b="1" dirty="0" smtClean="0">
                <a:solidFill>
                  <a:srgbClr val="FF0000"/>
                </a:solidFill>
              </a:rPr>
              <a:t>?</a:t>
            </a:r>
            <a:r>
              <a:rPr lang="en-US" sz="3200" b="1" dirty="0" smtClean="0"/>
              <a:t>/10</a:t>
            </a:r>
          </a:p>
          <a:p>
            <a:pPr algn="l"/>
            <a:endParaRPr lang="en-US" sz="3200" b="1" dirty="0"/>
          </a:p>
          <a:p>
            <a:pPr algn="l"/>
            <a:r>
              <a:rPr lang="en-US" sz="3200" b="1" dirty="0" smtClean="0"/>
              <a:t>Ed =  1.5 = </a:t>
            </a:r>
            <a:r>
              <a:rPr lang="en-US" sz="3200" b="1" dirty="0" smtClean="0">
                <a:solidFill>
                  <a:srgbClr val="FF0000"/>
                </a:solidFill>
              </a:rPr>
              <a:t>15</a:t>
            </a:r>
            <a:r>
              <a:rPr lang="en-US" sz="3200" b="1" dirty="0" smtClean="0"/>
              <a:t>/10  </a:t>
            </a:r>
          </a:p>
          <a:p>
            <a:pPr algn="l"/>
            <a:endParaRPr lang="en-US" sz="3200" b="1" dirty="0"/>
          </a:p>
          <a:p>
            <a:pPr algn="l"/>
            <a:r>
              <a:rPr lang="en-US" sz="3200" b="1" dirty="0" smtClean="0"/>
              <a:t>So the </a:t>
            </a:r>
            <a:r>
              <a:rPr lang="en-US" sz="3200" b="1" dirty="0" err="1" smtClean="0"/>
              <a:t>Qd</a:t>
            </a:r>
            <a:r>
              <a:rPr lang="en-US" sz="3200" b="1" dirty="0" smtClean="0"/>
              <a:t> will decrease by 15%</a:t>
            </a:r>
            <a:endParaRPr lang="en-US" sz="3200" b="1" dirty="0"/>
          </a:p>
          <a:p>
            <a:pPr algn="l"/>
            <a:endParaRPr lang="en-US" sz="2800" b="1" dirty="0"/>
          </a:p>
        </p:txBody>
      </p:sp>
    </p:spTree>
    <p:custDataLst>
      <p:tags r:id="rId1"/>
    </p:custDataLst>
    <p:extLst>
      <p:ext uri="{BB962C8B-B14F-4D97-AF65-F5344CB8AC3E}">
        <p14:creationId xmlns:p14="http://schemas.microsoft.com/office/powerpoint/2010/main" val="16812172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534400" cy="609600"/>
          </a:xfrm>
          <a:ln w="57150">
            <a:solidFill>
              <a:srgbClr val="0070C0"/>
            </a:solidFill>
          </a:ln>
        </p:spPr>
        <p:txBody>
          <a:bodyPr>
            <a:noAutofit/>
          </a:bodyPr>
          <a:lstStyle/>
          <a:p>
            <a:r>
              <a:rPr lang="en-US" sz="2500" b="1" dirty="0" smtClean="0"/>
              <a:t>4a - Price Elasticity of </a:t>
            </a:r>
            <a:r>
              <a:rPr lang="en-US" sz="2500" b="1" dirty="0" smtClean="0"/>
              <a:t>Demand – PERFECTLY Elastic and Inelastic</a:t>
            </a:r>
            <a:endParaRPr lang="en-US" sz="2500" b="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185" y="838200"/>
            <a:ext cx="9316857" cy="5105400"/>
          </a:xfrm>
          <a:prstGeom prst="rect">
            <a:avLst/>
          </a:prstGeom>
        </p:spPr>
      </p:pic>
    </p:spTree>
    <p:custDataLst>
      <p:tags r:id="rId1"/>
    </p:custDataLst>
    <p:extLst>
      <p:ext uri="{BB962C8B-B14F-4D97-AF65-F5344CB8AC3E}">
        <p14:creationId xmlns:p14="http://schemas.microsoft.com/office/powerpoint/2010/main" val="358996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5799"/>
          </a:xfrm>
          <a:ln w="38100">
            <a:solidFill>
              <a:srgbClr val="00B0F0"/>
            </a:solidFill>
          </a:ln>
        </p:spPr>
        <p:txBody>
          <a:bodyPr>
            <a:normAutofit fontScale="90000"/>
          </a:bodyPr>
          <a:lstStyle/>
          <a:p>
            <a:r>
              <a:rPr lang="en-US" b="1" dirty="0" smtClean="0"/>
              <a:t>4a – Price Elasticity of Demand</a:t>
            </a:r>
            <a:endParaRPr lang="en-US" b="1" dirty="0"/>
          </a:p>
        </p:txBody>
      </p:sp>
      <p:sp>
        <p:nvSpPr>
          <p:cNvPr id="3" name="Subtitle 2"/>
          <p:cNvSpPr>
            <a:spLocks noGrp="1"/>
          </p:cNvSpPr>
          <p:nvPr>
            <p:ph type="subTitle" idx="1"/>
          </p:nvPr>
        </p:nvSpPr>
        <p:spPr>
          <a:xfrm>
            <a:off x="457200" y="1143000"/>
            <a:ext cx="8382000" cy="5486400"/>
          </a:xfrm>
        </p:spPr>
        <p:txBody>
          <a:bodyPr>
            <a:normAutofit/>
          </a:bodyPr>
          <a:lstStyle/>
          <a:p>
            <a:pPr algn="l"/>
            <a:r>
              <a:rPr lang="en-US" b="1" dirty="0">
                <a:solidFill>
                  <a:schemeClr val="tx1"/>
                </a:solidFill>
              </a:rPr>
              <a:t>Ways to Assess the Price Elasticity of Demand:</a:t>
            </a:r>
          </a:p>
          <a:p>
            <a:pPr marL="971550" lvl="1" indent="-514350" algn="l">
              <a:buAutoNum type="arabicPeriod"/>
            </a:pPr>
            <a:r>
              <a:rPr lang="en-US" b="1" dirty="0" smtClean="0">
                <a:solidFill>
                  <a:schemeClr val="tx1"/>
                </a:solidFill>
              </a:rPr>
              <a:t>Guess </a:t>
            </a:r>
          </a:p>
          <a:p>
            <a:pPr lvl="1" algn="l"/>
            <a:r>
              <a:rPr lang="en-US" b="1" dirty="0" smtClean="0">
                <a:solidFill>
                  <a:schemeClr val="tx1"/>
                </a:solidFill>
              </a:rPr>
              <a:t>2</a:t>
            </a:r>
            <a:r>
              <a:rPr lang="en-US" b="1" dirty="0">
                <a:solidFill>
                  <a:schemeClr val="tx1"/>
                </a:solidFill>
              </a:rPr>
              <a:t>. </a:t>
            </a:r>
            <a:r>
              <a:rPr lang="en-US" b="1" dirty="0" smtClean="0">
                <a:solidFill>
                  <a:schemeClr val="tx1"/>
                </a:solidFill>
              </a:rPr>
              <a:t>  Calculate </a:t>
            </a:r>
            <a:r>
              <a:rPr lang="en-US" b="1" dirty="0">
                <a:solidFill>
                  <a:schemeClr val="tx1"/>
                </a:solidFill>
              </a:rPr>
              <a:t>the </a:t>
            </a:r>
            <a:r>
              <a:rPr lang="en-US" b="1" dirty="0" smtClean="0">
                <a:solidFill>
                  <a:schemeClr val="tx1"/>
                </a:solidFill>
              </a:rPr>
              <a:t>Coefficient </a:t>
            </a:r>
            <a:r>
              <a:rPr lang="en-US" b="1" dirty="0">
                <a:solidFill>
                  <a:schemeClr val="tx1"/>
                </a:solidFill>
              </a:rPr>
              <a:t/>
            </a:r>
            <a:br>
              <a:rPr lang="en-US" b="1" dirty="0">
                <a:solidFill>
                  <a:schemeClr val="tx1"/>
                </a:solidFill>
              </a:rPr>
            </a:br>
            <a:r>
              <a:rPr lang="en-US" b="1" dirty="0">
                <a:solidFill>
                  <a:schemeClr val="tx1"/>
                </a:solidFill>
              </a:rPr>
              <a:t>3. </a:t>
            </a:r>
            <a:r>
              <a:rPr lang="en-US" b="1" dirty="0" smtClean="0">
                <a:solidFill>
                  <a:schemeClr val="tx1"/>
                </a:solidFill>
              </a:rPr>
              <a:t>  </a:t>
            </a:r>
            <a:r>
              <a:rPr lang="en-US" sz="4400" b="1" dirty="0" smtClean="0">
                <a:solidFill>
                  <a:schemeClr val="tx1"/>
                </a:solidFill>
              </a:rPr>
              <a:t>Total </a:t>
            </a:r>
            <a:r>
              <a:rPr lang="en-US" sz="4400" b="1" dirty="0">
                <a:solidFill>
                  <a:schemeClr val="tx1"/>
                </a:solidFill>
              </a:rPr>
              <a:t>Revenue </a:t>
            </a:r>
            <a:r>
              <a:rPr lang="en-US" sz="4400" b="1" dirty="0" smtClean="0">
                <a:solidFill>
                  <a:schemeClr val="tx1"/>
                </a:solidFill>
              </a:rPr>
              <a:t>Test</a:t>
            </a:r>
          </a:p>
          <a:p>
            <a:pPr marL="1828800" lvl="3" indent="-457200" algn="l">
              <a:buFont typeface="Arial" pitchFamily="34" charset="0"/>
              <a:buChar char="•"/>
            </a:pPr>
            <a:r>
              <a:rPr lang="en-US" sz="2800" b="1" dirty="0" smtClean="0">
                <a:solidFill>
                  <a:schemeClr val="tx1"/>
                </a:solidFill>
              </a:rPr>
              <a:t>YP 2</a:t>
            </a:r>
          </a:p>
          <a:p>
            <a:pPr marL="1828800" lvl="3" indent="-457200" algn="l">
              <a:buFont typeface="Arial" pitchFamily="34" charset="0"/>
              <a:buChar char="•"/>
            </a:pPr>
            <a:r>
              <a:rPr lang="en-US" sz="2800" b="1" dirty="0" smtClean="0">
                <a:solidFill>
                  <a:schemeClr val="tx1"/>
                </a:solidFill>
              </a:rPr>
              <a:t>YP 5 #4 and #5</a:t>
            </a:r>
          </a:p>
          <a:p>
            <a:pPr marL="1828800" lvl="3" indent="-457200" algn="l">
              <a:buFont typeface="Arial" pitchFamily="34" charset="0"/>
              <a:buChar char="•"/>
            </a:pPr>
            <a:r>
              <a:rPr lang="en-US" sz="2800" b="1" dirty="0" smtClean="0">
                <a:solidFill>
                  <a:schemeClr val="tx1"/>
                </a:solidFill>
              </a:rPr>
              <a:t>YP 6 #11</a:t>
            </a:r>
          </a:p>
          <a:p>
            <a:pPr lvl="1" algn="l"/>
            <a:r>
              <a:rPr lang="en-US" b="1" dirty="0" smtClean="0">
                <a:solidFill>
                  <a:schemeClr val="tx1"/>
                </a:solidFill>
              </a:rPr>
              <a:t>4</a:t>
            </a:r>
            <a:r>
              <a:rPr lang="en-US" b="1" dirty="0">
                <a:solidFill>
                  <a:schemeClr val="tx1"/>
                </a:solidFill>
              </a:rPr>
              <a:t>. </a:t>
            </a:r>
            <a:r>
              <a:rPr lang="en-US" b="1" dirty="0" smtClean="0">
                <a:solidFill>
                  <a:schemeClr val="tx1"/>
                </a:solidFill>
              </a:rPr>
              <a:t>  Make </a:t>
            </a:r>
            <a:r>
              <a:rPr lang="en-US" b="1" dirty="0">
                <a:solidFill>
                  <a:schemeClr val="tx1"/>
                </a:solidFill>
              </a:rPr>
              <a:t>an informed guess: use the Determinants</a:t>
            </a:r>
          </a:p>
          <a:p>
            <a:endParaRPr lang="en-US" dirty="0"/>
          </a:p>
        </p:txBody>
      </p:sp>
    </p:spTree>
    <p:custDataLst>
      <p:tags r:id="rId1"/>
    </p:custDataLst>
    <p:extLst>
      <p:ext uri="{BB962C8B-B14F-4D97-AF65-F5344CB8AC3E}">
        <p14:creationId xmlns:p14="http://schemas.microsoft.com/office/powerpoint/2010/main" val="41501569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257800"/>
            <a:ext cx="8229600" cy="1371600"/>
          </a:xfrm>
          <a:ln w="57150">
            <a:solidFill>
              <a:srgbClr val="0070C0"/>
            </a:solidFill>
          </a:ln>
        </p:spPr>
        <p:txBody>
          <a:bodyPr>
            <a:normAutofit fontScale="90000"/>
          </a:bodyPr>
          <a:lstStyle/>
          <a:p>
            <a:r>
              <a:rPr lang="en-US" b="1" dirty="0" smtClean="0"/>
              <a:t>4a - Price Elasticity of Demand</a:t>
            </a:r>
            <a:br>
              <a:rPr lang="en-US" b="1" dirty="0" smtClean="0"/>
            </a:br>
            <a:r>
              <a:rPr lang="en-US" b="1" dirty="0" smtClean="0"/>
              <a:t>Total Revenue Test</a:t>
            </a:r>
            <a:endParaRPr lang="en-US" b="1" dirty="0"/>
          </a:p>
        </p:txBody>
      </p:sp>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52400"/>
            <a:ext cx="5715000" cy="495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303165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1858962"/>
          </a:xfrm>
        </p:spPr>
        <p:txBody>
          <a:bodyPr>
            <a:normAutofit fontScale="90000"/>
          </a:bodyPr>
          <a:lstStyle/>
          <a:p>
            <a:pPr algn="l"/>
            <a:r>
              <a:rPr lang="en-US" sz="3200" b="1" dirty="0" smtClean="0"/>
              <a:t>8. The price of milk increases causing the quantity sold to decrease. If the total revenue received from the sale of milk increases, then the price elasticity of demand for milk is:</a:t>
            </a:r>
            <a:endParaRPr lang="en-US" sz="3200" b="1" dirty="0"/>
          </a:p>
        </p:txBody>
      </p:sp>
      <p:sp>
        <p:nvSpPr>
          <p:cNvPr id="3" name="TPAnswers"/>
          <p:cNvSpPr>
            <a:spLocks noGrp="1"/>
          </p:cNvSpPr>
          <p:nvPr>
            <p:ph type="body" idx="1"/>
            <p:custDataLst>
              <p:tags r:id="rId2"/>
            </p:custDataLst>
          </p:nvPr>
        </p:nvSpPr>
        <p:spPr>
          <a:xfrm>
            <a:off x="457200" y="2057400"/>
            <a:ext cx="6324600" cy="4068763"/>
          </a:xfrm>
        </p:spPr>
        <p:txBody>
          <a:bodyPr>
            <a:normAutofit/>
          </a:bodyPr>
          <a:lstStyle/>
          <a:p>
            <a:pPr marL="514350" indent="-514350">
              <a:buFont typeface="Arial" pitchFamily="34" charset="0"/>
              <a:buAutoNum type="arabicPeriod"/>
            </a:pPr>
            <a:r>
              <a:rPr lang="en-US" dirty="0" smtClean="0"/>
              <a:t>perfectly inelastic</a:t>
            </a:r>
          </a:p>
          <a:p>
            <a:pPr marL="514350" indent="-514350">
              <a:buFont typeface="Arial" pitchFamily="34" charset="0"/>
              <a:buAutoNum type="arabicPeriod"/>
            </a:pPr>
            <a:r>
              <a:rPr lang="en-US" dirty="0" smtClean="0"/>
              <a:t>perfectly elastic</a:t>
            </a:r>
          </a:p>
          <a:p>
            <a:pPr marL="514350" indent="-514350">
              <a:buFont typeface="Arial" pitchFamily="34" charset="0"/>
              <a:buAutoNum type="arabicPeriod"/>
            </a:pPr>
            <a:r>
              <a:rPr lang="en-US" dirty="0" smtClean="0"/>
              <a:t>inelastic</a:t>
            </a:r>
          </a:p>
          <a:p>
            <a:pPr marL="514350" indent="-514350">
              <a:buFont typeface="Arial" pitchFamily="34" charset="0"/>
              <a:buAutoNum type="arabicPeriod"/>
            </a:pPr>
            <a:r>
              <a:rPr lang="en-US" dirty="0" smtClean="0"/>
              <a:t>elastic</a:t>
            </a:r>
            <a:endParaRPr lang="en-US" dirty="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1858962"/>
          </a:xfrm>
        </p:spPr>
        <p:txBody>
          <a:bodyPr>
            <a:normAutofit fontScale="90000"/>
          </a:bodyPr>
          <a:lstStyle/>
          <a:p>
            <a:pPr algn="l"/>
            <a:r>
              <a:rPr lang="en-US" sz="3200" b="1" dirty="0" smtClean="0">
                <a:solidFill>
                  <a:srgbClr val="0070C0"/>
                </a:solidFill>
              </a:rPr>
              <a:t>8. The price of milk increases causing the quantity sold to decrease. If the total revenue received from the sale of milk increases, then the price elasticity of demand for milk is:</a:t>
            </a:r>
            <a:endParaRPr lang="en-US" sz="3200" b="1" dirty="0">
              <a:solidFill>
                <a:srgbClr val="0070C0"/>
              </a:solidFill>
            </a:endParaRPr>
          </a:p>
        </p:txBody>
      </p:sp>
      <p:sp>
        <p:nvSpPr>
          <p:cNvPr id="6" name="CorShape1"/>
          <p:cNvSpPr/>
          <p:nvPr>
            <p:custDataLst>
              <p:tags r:id="rId2"/>
            </p:custDataLst>
          </p:nvPr>
        </p:nvSpPr>
        <p:spPr>
          <a:xfrm rot="10800000">
            <a:off x="202312" y="33528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057400"/>
            <a:ext cx="6324600" cy="4068763"/>
          </a:xfrm>
        </p:spPr>
        <p:txBody>
          <a:bodyPr>
            <a:normAutofit/>
          </a:bodyPr>
          <a:lstStyle/>
          <a:p>
            <a:pPr marL="514350" indent="-514350">
              <a:buFont typeface="Arial" pitchFamily="34" charset="0"/>
              <a:buAutoNum type="arabicPeriod"/>
            </a:pPr>
            <a:r>
              <a:rPr lang="en-US" dirty="0" smtClean="0"/>
              <a:t>perfectly inelastic</a:t>
            </a:r>
          </a:p>
          <a:p>
            <a:pPr marL="514350" indent="-514350">
              <a:buFont typeface="Arial" pitchFamily="34" charset="0"/>
              <a:buAutoNum type="arabicPeriod"/>
            </a:pPr>
            <a:r>
              <a:rPr lang="en-US" dirty="0" smtClean="0"/>
              <a:t>perfectly elastic</a:t>
            </a:r>
          </a:p>
          <a:p>
            <a:pPr marL="514350" indent="-514350">
              <a:buFont typeface="Arial" pitchFamily="34" charset="0"/>
              <a:buAutoNum type="arabicPeriod"/>
            </a:pPr>
            <a:r>
              <a:rPr lang="en-US" dirty="0" smtClean="0"/>
              <a:t>inelastic</a:t>
            </a:r>
          </a:p>
          <a:p>
            <a:pPr marL="514350" indent="-514350">
              <a:buFont typeface="Arial" pitchFamily="34" charset="0"/>
              <a:buAutoNum type="arabicPeriod"/>
            </a:pPr>
            <a:r>
              <a:rPr lang="en-US" dirty="0" smtClean="0"/>
              <a:t>elastic</a:t>
            </a:r>
            <a:endParaRPr lang="en-US" dirty="0"/>
          </a:p>
        </p:txBody>
      </p:sp>
    </p:spTree>
    <p:custDataLst>
      <p:tags r:id="rId1"/>
    </p:custDataLst>
    <p:extLst>
      <p:ext uri="{BB962C8B-B14F-4D97-AF65-F5344CB8AC3E}">
        <p14:creationId xmlns:p14="http://schemas.microsoft.com/office/powerpoint/2010/main" val="182806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52400"/>
            <a:ext cx="8229600" cy="5287963"/>
          </a:xfrm>
        </p:spPr>
        <p:txBody>
          <a:bodyPr>
            <a:normAutofit fontScale="70000" lnSpcReduction="20000"/>
          </a:bodyPr>
          <a:lstStyle/>
          <a:p>
            <a:pPr>
              <a:buNone/>
            </a:pPr>
            <a:r>
              <a:rPr lang="en-US" b="1" dirty="0" smtClean="0"/>
              <a:t>Must Know / Outcomes: (2)</a:t>
            </a:r>
            <a:endParaRPr lang="en-US" dirty="0" smtClean="0"/>
          </a:p>
          <a:p>
            <a:r>
              <a:rPr lang="en-US" dirty="0" smtClean="0"/>
              <a:t>perfectly price elastic demand (graph)</a:t>
            </a:r>
          </a:p>
          <a:p>
            <a:r>
              <a:rPr lang="en-US" dirty="0" smtClean="0"/>
              <a:t>perfectly price inelastic demand (graph)</a:t>
            </a:r>
          </a:p>
          <a:p>
            <a:r>
              <a:rPr lang="en-US" dirty="0" smtClean="0"/>
              <a:t>total revenue test (how do price changes affect total revenue with different </a:t>
            </a:r>
            <a:r>
              <a:rPr lang="en-US" dirty="0" err="1" smtClean="0"/>
              <a:t>elasticities</a:t>
            </a:r>
            <a:r>
              <a:rPr lang="en-US" dirty="0" smtClean="0"/>
              <a:t> (show graphically)</a:t>
            </a:r>
          </a:p>
          <a:p>
            <a:r>
              <a:rPr lang="en-US" dirty="0" smtClean="0"/>
              <a:t>P x Q = TR</a:t>
            </a:r>
          </a:p>
          <a:p>
            <a:r>
              <a:rPr lang="en-US" dirty="0" smtClean="0"/>
              <a:t>explain how the shape of the total revenue graph is explained by the price elasticity of demand</a:t>
            </a:r>
          </a:p>
          <a:p>
            <a:r>
              <a:rPr lang="en-US" dirty="0" smtClean="0"/>
              <a:t>determinants of price elasticity of demand</a:t>
            </a:r>
          </a:p>
          <a:p>
            <a:r>
              <a:rPr lang="en-US" dirty="0" smtClean="0"/>
              <a:t>Why might farm incomes fall if crops are good (bumper crops)?</a:t>
            </a:r>
          </a:p>
          <a:p>
            <a:r>
              <a:rPr lang="en-US" dirty="0" smtClean="0"/>
              <a:t>how does the price elasticity of demand explain the rise in street crime after a major drug bust?</a:t>
            </a:r>
          </a:p>
          <a:p>
            <a:r>
              <a:rPr lang="en-US" dirty="0" smtClean="0"/>
              <a:t>how does price elasticity of demand help[ explain how the minimum wage affects unemployment?</a:t>
            </a:r>
          </a:p>
          <a:p>
            <a:r>
              <a:rPr lang="en-US" dirty="0" smtClean="0"/>
              <a:t>define price discrimination and explain the role of the price elasticity of demand</a:t>
            </a:r>
          </a:p>
          <a:p>
            <a:endParaRPr lang="en-US" dirty="0"/>
          </a:p>
        </p:txBody>
      </p:sp>
      <p:sp>
        <p:nvSpPr>
          <p:cNvPr id="5" name="Title 1"/>
          <p:cNvSpPr txBox="1">
            <a:spLocks/>
          </p:cNvSpPr>
          <p:nvPr/>
        </p:nvSpPr>
        <p:spPr>
          <a:xfrm>
            <a:off x="762000" y="5867400"/>
            <a:ext cx="7772400" cy="685799"/>
          </a:xfrm>
          <a:prstGeom prst="rect">
            <a:avLst/>
          </a:prstGeom>
          <a:ln w="38100">
            <a:solidFill>
              <a:srgbClr val="00B0F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4a – Price Elasticity of Demand</a:t>
            </a:r>
            <a:endParaRPr lang="en-US" b="1" dirty="0"/>
          </a:p>
        </p:txBody>
      </p:sp>
    </p:spTree>
    <p:custDataLst>
      <p:tags r:id="rId1"/>
    </p:custDataLst>
    <p:extLst>
      <p:ext uri="{BB962C8B-B14F-4D97-AF65-F5344CB8AC3E}">
        <p14:creationId xmlns:p14="http://schemas.microsoft.com/office/powerpoint/2010/main" val="3179057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685799"/>
          </a:xfrm>
          <a:ln w="38100">
            <a:solidFill>
              <a:srgbClr val="00B0F0"/>
            </a:solidFill>
          </a:ln>
        </p:spPr>
        <p:txBody>
          <a:bodyPr>
            <a:normAutofit fontScale="90000"/>
          </a:bodyPr>
          <a:lstStyle/>
          <a:p>
            <a:r>
              <a:rPr lang="en-US" b="1" dirty="0" smtClean="0"/>
              <a:t>4a – Price Elasticity of Demand</a:t>
            </a:r>
            <a:endParaRPr lang="en-US" b="1" dirty="0"/>
          </a:p>
        </p:txBody>
      </p:sp>
      <p:sp>
        <p:nvSpPr>
          <p:cNvPr id="3" name="Subtitle 2"/>
          <p:cNvSpPr>
            <a:spLocks noGrp="1"/>
          </p:cNvSpPr>
          <p:nvPr>
            <p:ph type="subTitle" idx="1"/>
          </p:nvPr>
        </p:nvSpPr>
        <p:spPr>
          <a:xfrm>
            <a:off x="457200" y="914400"/>
            <a:ext cx="8382000" cy="5867400"/>
          </a:xfrm>
        </p:spPr>
        <p:txBody>
          <a:bodyPr>
            <a:normAutofit fontScale="92500" lnSpcReduction="20000"/>
          </a:bodyPr>
          <a:lstStyle/>
          <a:p>
            <a:pPr algn="l"/>
            <a:r>
              <a:rPr lang="en-US" b="1" dirty="0">
                <a:solidFill>
                  <a:schemeClr val="tx1"/>
                </a:solidFill>
              </a:rPr>
              <a:t>Ways to Assess the Price Elasticity of Demand:</a:t>
            </a:r>
          </a:p>
          <a:p>
            <a:pPr marL="971550" lvl="1" indent="-514350" algn="l">
              <a:buAutoNum type="arabicPeriod"/>
            </a:pPr>
            <a:r>
              <a:rPr lang="en-US" b="1" dirty="0" smtClean="0">
                <a:solidFill>
                  <a:schemeClr val="tx1"/>
                </a:solidFill>
              </a:rPr>
              <a:t>Guess </a:t>
            </a:r>
          </a:p>
          <a:p>
            <a:pPr lvl="1" algn="l"/>
            <a:r>
              <a:rPr lang="en-US" b="1" dirty="0" smtClean="0">
                <a:solidFill>
                  <a:schemeClr val="tx1"/>
                </a:solidFill>
              </a:rPr>
              <a:t>2</a:t>
            </a:r>
            <a:r>
              <a:rPr lang="en-US" b="1" dirty="0">
                <a:solidFill>
                  <a:schemeClr val="tx1"/>
                </a:solidFill>
              </a:rPr>
              <a:t>. </a:t>
            </a:r>
            <a:r>
              <a:rPr lang="en-US" b="1" dirty="0" smtClean="0">
                <a:solidFill>
                  <a:schemeClr val="tx1"/>
                </a:solidFill>
              </a:rPr>
              <a:t>  Calculate </a:t>
            </a:r>
            <a:r>
              <a:rPr lang="en-US" b="1" dirty="0">
                <a:solidFill>
                  <a:schemeClr val="tx1"/>
                </a:solidFill>
              </a:rPr>
              <a:t>the </a:t>
            </a:r>
            <a:r>
              <a:rPr lang="en-US" b="1" dirty="0" smtClean="0">
                <a:solidFill>
                  <a:schemeClr val="tx1"/>
                </a:solidFill>
              </a:rPr>
              <a:t>Coefficient </a:t>
            </a:r>
            <a:r>
              <a:rPr lang="en-US" b="1" dirty="0">
                <a:solidFill>
                  <a:schemeClr val="tx1"/>
                </a:solidFill>
              </a:rPr>
              <a:t/>
            </a:r>
            <a:br>
              <a:rPr lang="en-US" b="1" dirty="0">
                <a:solidFill>
                  <a:schemeClr val="tx1"/>
                </a:solidFill>
              </a:rPr>
            </a:br>
            <a:r>
              <a:rPr lang="en-US" b="1" dirty="0">
                <a:solidFill>
                  <a:schemeClr val="tx1"/>
                </a:solidFill>
              </a:rPr>
              <a:t>3. </a:t>
            </a:r>
            <a:r>
              <a:rPr lang="en-US" b="1" dirty="0" smtClean="0">
                <a:solidFill>
                  <a:schemeClr val="tx1"/>
                </a:solidFill>
              </a:rPr>
              <a:t>  Total </a:t>
            </a:r>
            <a:r>
              <a:rPr lang="en-US" b="1" dirty="0">
                <a:solidFill>
                  <a:schemeClr val="tx1"/>
                </a:solidFill>
              </a:rPr>
              <a:t>Revenue </a:t>
            </a:r>
            <a:r>
              <a:rPr lang="en-US" b="1" dirty="0" smtClean="0">
                <a:solidFill>
                  <a:schemeClr val="tx1"/>
                </a:solidFill>
              </a:rPr>
              <a:t>Test</a:t>
            </a:r>
          </a:p>
          <a:p>
            <a:pPr marL="971550" lvl="1" indent="-514350" algn="l">
              <a:buAutoNum type="arabicPeriod" startAt="4"/>
            </a:pPr>
            <a:r>
              <a:rPr lang="en-US" sz="4400" b="1" dirty="0" smtClean="0">
                <a:solidFill>
                  <a:schemeClr val="tx1"/>
                </a:solidFill>
              </a:rPr>
              <a:t>Make </a:t>
            </a:r>
            <a:r>
              <a:rPr lang="en-US" sz="4400" b="1" dirty="0">
                <a:solidFill>
                  <a:schemeClr val="tx1"/>
                </a:solidFill>
              </a:rPr>
              <a:t>an informed guess</a:t>
            </a:r>
            <a:r>
              <a:rPr lang="en-US" sz="4400" b="1" dirty="0" smtClean="0">
                <a:solidFill>
                  <a:schemeClr val="tx1"/>
                </a:solidFill>
              </a:rPr>
              <a:t>:</a:t>
            </a:r>
            <a:br>
              <a:rPr lang="en-US" sz="4400" b="1" dirty="0" smtClean="0">
                <a:solidFill>
                  <a:schemeClr val="tx1"/>
                </a:solidFill>
              </a:rPr>
            </a:br>
            <a:r>
              <a:rPr lang="en-US" sz="4400" b="1" dirty="0" smtClean="0">
                <a:solidFill>
                  <a:schemeClr val="tx1"/>
                </a:solidFill>
              </a:rPr>
              <a:t>use </a:t>
            </a:r>
            <a:r>
              <a:rPr lang="en-US" sz="4400" b="1" dirty="0">
                <a:solidFill>
                  <a:schemeClr val="tx1"/>
                </a:solidFill>
              </a:rPr>
              <a:t>the </a:t>
            </a:r>
            <a:r>
              <a:rPr lang="en-US" sz="4400" b="1" dirty="0" smtClean="0">
                <a:solidFill>
                  <a:schemeClr val="tx1"/>
                </a:solidFill>
              </a:rPr>
              <a:t>Determinants </a:t>
            </a:r>
            <a:r>
              <a:rPr lang="en-US" sz="4400" b="1" dirty="0" smtClean="0">
                <a:solidFill>
                  <a:schemeClr val="tx1"/>
                </a:solidFill>
              </a:rPr>
              <a:t>(</a:t>
            </a:r>
            <a:r>
              <a:rPr lang="en-US" sz="4400" b="1" dirty="0" smtClean="0">
                <a:solidFill>
                  <a:schemeClr val="tx1"/>
                </a:solidFill>
              </a:rPr>
              <a:t>Paper </a:t>
            </a:r>
            <a:r>
              <a:rPr lang="en-US" sz="4400" b="1" dirty="0">
                <a:solidFill>
                  <a:schemeClr val="tx1"/>
                </a:solidFill>
              </a:rPr>
              <a:t>#</a:t>
            </a:r>
            <a:r>
              <a:rPr lang="en-US" sz="4400" b="1" dirty="0" smtClean="0">
                <a:solidFill>
                  <a:schemeClr val="tx1"/>
                </a:solidFill>
              </a:rPr>
              <a:t>4) </a:t>
            </a:r>
            <a:endParaRPr lang="en-US" sz="4400" b="1" dirty="0" smtClean="0">
              <a:solidFill>
                <a:schemeClr val="tx1"/>
              </a:solidFill>
            </a:endParaRPr>
          </a:p>
          <a:p>
            <a:pPr lvl="2" algn="l"/>
            <a:r>
              <a:rPr lang="en-US" sz="3500" b="1" dirty="0" smtClean="0">
                <a:solidFill>
                  <a:schemeClr val="tx1"/>
                </a:solidFill>
              </a:rPr>
              <a:t>                                                               YP </a:t>
            </a:r>
            <a:r>
              <a:rPr lang="en-US" sz="3500" b="1" dirty="0" smtClean="0">
                <a:solidFill>
                  <a:schemeClr val="tx1"/>
                </a:solidFill>
              </a:rPr>
              <a:t>4</a:t>
            </a:r>
          </a:p>
          <a:p>
            <a:pPr marL="1428750" lvl="2" indent="-514350" algn="l">
              <a:buFont typeface="Arial" pitchFamily="34" charset="0"/>
              <a:buChar char="•"/>
            </a:pPr>
            <a:r>
              <a:rPr lang="en-US" sz="2800" b="1" dirty="0" smtClean="0">
                <a:solidFill>
                  <a:schemeClr val="tx1"/>
                </a:solidFill>
              </a:rPr>
              <a:t>Number of substitutes</a:t>
            </a:r>
          </a:p>
          <a:p>
            <a:pPr marL="1428750" lvl="2" indent="-514350" algn="l">
              <a:buFont typeface="Arial" pitchFamily="34" charset="0"/>
              <a:buChar char="•"/>
            </a:pPr>
            <a:r>
              <a:rPr lang="en-US" sz="2800" b="1" dirty="0">
                <a:solidFill>
                  <a:schemeClr val="tx1"/>
                </a:solidFill>
              </a:rPr>
              <a:t>Luxury or necessity</a:t>
            </a:r>
            <a:r>
              <a:rPr lang="en-US" sz="2800" b="1" dirty="0" smtClean="0">
                <a:solidFill>
                  <a:schemeClr val="tx1"/>
                </a:solidFill>
              </a:rPr>
              <a:t>?</a:t>
            </a:r>
          </a:p>
          <a:p>
            <a:pPr marL="1428750" lvl="2" indent="-514350" algn="l">
              <a:buFont typeface="Arial" pitchFamily="34" charset="0"/>
              <a:buChar char="•"/>
            </a:pPr>
            <a:r>
              <a:rPr lang="en-US" sz="2800" b="1" dirty="0" smtClean="0">
                <a:solidFill>
                  <a:schemeClr val="tx1"/>
                </a:solidFill>
              </a:rPr>
              <a:t>Price as a % of consumer income</a:t>
            </a:r>
          </a:p>
          <a:p>
            <a:pPr marL="1428750" lvl="2" indent="-514350" algn="l">
              <a:buFont typeface="Arial" pitchFamily="34" charset="0"/>
              <a:buChar char="•"/>
            </a:pPr>
            <a:r>
              <a:rPr lang="en-US" sz="2800" b="1" dirty="0" smtClean="0">
                <a:solidFill>
                  <a:schemeClr val="tx1"/>
                </a:solidFill>
              </a:rPr>
              <a:t>Time between the price change and when we measure quantity demanded</a:t>
            </a:r>
          </a:p>
          <a:p>
            <a:pPr lvl="2" algn="l"/>
            <a:r>
              <a:rPr lang="en-US" sz="2800" b="1" dirty="0">
                <a:solidFill>
                  <a:schemeClr val="tx1"/>
                </a:solidFill>
              </a:rPr>
              <a:t> </a:t>
            </a:r>
            <a:r>
              <a:rPr lang="en-US" sz="2800" b="1" dirty="0" smtClean="0">
                <a:solidFill>
                  <a:schemeClr val="tx1"/>
                </a:solidFill>
              </a:rPr>
              <a:t>                                                                              YP </a:t>
            </a:r>
            <a:r>
              <a:rPr lang="en-US" sz="2800" b="1" dirty="0">
                <a:solidFill>
                  <a:schemeClr val="tx1"/>
                </a:solidFill>
              </a:rPr>
              <a:t>6 # 7</a:t>
            </a:r>
          </a:p>
          <a:p>
            <a:endParaRPr lang="en-US" dirty="0"/>
          </a:p>
        </p:txBody>
      </p:sp>
    </p:spTree>
    <p:custDataLst>
      <p:tags r:id="rId1"/>
    </p:custDataLst>
    <p:extLst>
      <p:ext uri="{BB962C8B-B14F-4D97-AF65-F5344CB8AC3E}">
        <p14:creationId xmlns:p14="http://schemas.microsoft.com/office/powerpoint/2010/main" val="5315797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1782762"/>
          </a:xfrm>
        </p:spPr>
        <p:txBody>
          <a:bodyPr>
            <a:normAutofit fontScale="90000"/>
          </a:bodyPr>
          <a:lstStyle/>
          <a:p>
            <a:pPr algn="l"/>
            <a:r>
              <a:rPr lang="en-US" b="1" dirty="0" smtClean="0"/>
              <a:t>9. Which of the following is NOT a determinant of the price elasticity of demand?</a:t>
            </a:r>
            <a:endParaRPr lang="en-US" b="1" dirty="0"/>
          </a:p>
        </p:txBody>
      </p:sp>
      <p:sp>
        <p:nvSpPr>
          <p:cNvPr id="3" name="TPAnswers"/>
          <p:cNvSpPr>
            <a:spLocks noGrp="1"/>
          </p:cNvSpPr>
          <p:nvPr>
            <p:ph type="body" idx="1"/>
            <p:custDataLst>
              <p:tags r:id="rId2"/>
            </p:custDataLst>
          </p:nvPr>
        </p:nvSpPr>
        <p:spPr>
          <a:xfrm>
            <a:off x="457200" y="1981200"/>
            <a:ext cx="6629400" cy="4144963"/>
          </a:xfrm>
        </p:spPr>
        <p:txBody>
          <a:bodyPr>
            <a:noAutofit/>
          </a:bodyPr>
          <a:lstStyle/>
          <a:p>
            <a:pPr marL="514350" indent="-514350">
              <a:buFont typeface="Arial" pitchFamily="34" charset="0"/>
              <a:buAutoNum type="arabicPeriod"/>
            </a:pPr>
            <a:r>
              <a:rPr lang="en-US" dirty="0" smtClean="0"/>
              <a:t>The quantity produced</a:t>
            </a:r>
          </a:p>
          <a:p>
            <a:pPr marL="514350" indent="-514350">
              <a:buFont typeface="Arial" pitchFamily="34" charset="0"/>
              <a:buAutoNum type="arabicPeriod"/>
            </a:pPr>
            <a:r>
              <a:rPr lang="en-US" dirty="0" smtClean="0"/>
              <a:t>The amount of time available to adjust to a price change</a:t>
            </a:r>
          </a:p>
          <a:p>
            <a:pPr marL="514350" indent="-514350">
              <a:buFont typeface="Arial" pitchFamily="34" charset="0"/>
              <a:buAutoNum type="arabicPeriod"/>
            </a:pPr>
            <a:r>
              <a:rPr lang="en-US" dirty="0" smtClean="0"/>
              <a:t>The availability of close substitutes</a:t>
            </a:r>
          </a:p>
          <a:p>
            <a:pPr marL="514350" indent="-514350">
              <a:buFont typeface="Arial" pitchFamily="34" charset="0"/>
              <a:buAutoNum type="arabicPeriod"/>
            </a:pPr>
            <a:r>
              <a:rPr lang="en-US" dirty="0" smtClean="0"/>
              <a:t>The percentage of one’s budget spent on the product</a:t>
            </a:r>
          </a:p>
          <a:p>
            <a:pPr marL="514350" indent="-514350">
              <a:buFont typeface="Arial" pitchFamily="34" charset="0"/>
              <a:buAutoNum type="arabicPeriod"/>
            </a:pPr>
            <a:r>
              <a:rPr lang="en-US" dirty="0" smtClean="0"/>
              <a:t>Luxury or Necessity</a:t>
            </a:r>
            <a:endParaRPr lang="en-US" dirty="0"/>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1782762"/>
          </a:xfrm>
        </p:spPr>
        <p:txBody>
          <a:bodyPr>
            <a:normAutofit fontScale="90000"/>
          </a:bodyPr>
          <a:lstStyle/>
          <a:p>
            <a:pPr algn="l"/>
            <a:r>
              <a:rPr lang="en-US" b="1" dirty="0" smtClean="0">
                <a:solidFill>
                  <a:srgbClr val="0070C0"/>
                </a:solidFill>
              </a:rPr>
              <a:t>9. Which of the following is NOT a determinant of the price elasticity of demand?</a:t>
            </a:r>
            <a:endParaRPr lang="en-US" b="1" dirty="0">
              <a:solidFill>
                <a:srgbClr val="0070C0"/>
              </a:solidFill>
            </a:endParaRPr>
          </a:p>
        </p:txBody>
      </p:sp>
      <p:sp>
        <p:nvSpPr>
          <p:cNvPr id="6" name="CorShape1"/>
          <p:cNvSpPr/>
          <p:nvPr>
            <p:custDataLst>
              <p:tags r:id="rId2"/>
            </p:custDataLst>
          </p:nvPr>
        </p:nvSpPr>
        <p:spPr>
          <a:xfrm rot="10800000">
            <a:off x="262889" y="1918970"/>
            <a:ext cx="647700" cy="647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981200"/>
            <a:ext cx="6629400" cy="4144963"/>
          </a:xfrm>
        </p:spPr>
        <p:txBody>
          <a:bodyPr>
            <a:noAutofit/>
          </a:bodyPr>
          <a:lstStyle/>
          <a:p>
            <a:pPr marL="514350" indent="-514350">
              <a:buFont typeface="Arial" pitchFamily="34" charset="0"/>
              <a:buAutoNum type="arabicPeriod"/>
            </a:pPr>
            <a:r>
              <a:rPr lang="en-US" dirty="0" smtClean="0"/>
              <a:t>The quantity produced</a:t>
            </a:r>
          </a:p>
          <a:p>
            <a:pPr marL="514350" indent="-514350">
              <a:buFont typeface="Arial" pitchFamily="34" charset="0"/>
              <a:buAutoNum type="arabicPeriod"/>
            </a:pPr>
            <a:r>
              <a:rPr lang="en-US" dirty="0" smtClean="0"/>
              <a:t>The amount of time available to adjust to a price change</a:t>
            </a:r>
          </a:p>
          <a:p>
            <a:pPr marL="514350" indent="-514350">
              <a:buFont typeface="Arial" pitchFamily="34" charset="0"/>
              <a:buAutoNum type="arabicPeriod"/>
            </a:pPr>
            <a:r>
              <a:rPr lang="en-US" dirty="0" smtClean="0"/>
              <a:t>The availability of close substitutes</a:t>
            </a:r>
          </a:p>
          <a:p>
            <a:pPr marL="514350" indent="-514350">
              <a:buFont typeface="Arial" pitchFamily="34" charset="0"/>
              <a:buAutoNum type="arabicPeriod"/>
            </a:pPr>
            <a:r>
              <a:rPr lang="en-US" dirty="0" smtClean="0"/>
              <a:t>The percentage of one’s budget spent on the product</a:t>
            </a:r>
          </a:p>
          <a:p>
            <a:pPr marL="514350" indent="-514350">
              <a:buFont typeface="Arial" pitchFamily="34" charset="0"/>
              <a:buAutoNum type="arabicPeriod"/>
            </a:pPr>
            <a:r>
              <a:rPr lang="en-US" dirty="0" smtClean="0"/>
              <a:t>Luxury or Necessity</a:t>
            </a:r>
            <a:endParaRPr lang="en-US" dirty="0"/>
          </a:p>
        </p:txBody>
      </p:sp>
    </p:spTree>
    <p:custDataLst>
      <p:tags r:id="rId1"/>
    </p:custDataLst>
    <p:extLst>
      <p:ext uri="{BB962C8B-B14F-4D97-AF65-F5344CB8AC3E}">
        <p14:creationId xmlns:p14="http://schemas.microsoft.com/office/powerpoint/2010/main" val="3014291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0"/>
            <a:ext cx="8458200" cy="2133600"/>
          </a:xfrm>
        </p:spPr>
        <p:txBody>
          <a:bodyPr>
            <a:normAutofit fontScale="90000"/>
          </a:bodyPr>
          <a:lstStyle/>
          <a:p>
            <a:pPr algn="l"/>
            <a:r>
              <a:rPr lang="en-US" b="1" dirty="0" smtClean="0"/>
              <a:t>10. Compared to the price elasticity of demand for gasoline, the elasticity of demand for Mobil gasoline is:</a:t>
            </a:r>
            <a:endParaRPr lang="en-US" b="1" dirty="0"/>
          </a:p>
        </p:txBody>
      </p:sp>
      <p:sp>
        <p:nvSpPr>
          <p:cNvPr id="3" name="TPAnswers"/>
          <p:cNvSpPr>
            <a:spLocks noGrp="1"/>
          </p:cNvSpPr>
          <p:nvPr>
            <p:ph type="body" idx="1"/>
            <p:custDataLst>
              <p:tags r:id="rId2"/>
            </p:custDataLst>
          </p:nvPr>
        </p:nvSpPr>
        <p:spPr>
          <a:xfrm>
            <a:off x="457200" y="2286000"/>
            <a:ext cx="6096000" cy="3429000"/>
          </a:xfrm>
        </p:spPr>
        <p:txBody>
          <a:bodyPr>
            <a:noAutofit/>
          </a:bodyPr>
          <a:lstStyle/>
          <a:p>
            <a:pPr marL="514350" indent="-514350">
              <a:buFont typeface="Arial" pitchFamily="34" charset="0"/>
              <a:buAutoNum type="arabicPeriod"/>
            </a:pPr>
            <a:r>
              <a:rPr lang="en-US" sz="4400" dirty="0" smtClean="0"/>
              <a:t>more inelastic</a:t>
            </a:r>
          </a:p>
          <a:p>
            <a:pPr marL="514350" indent="-514350">
              <a:buFont typeface="Arial" pitchFamily="34" charset="0"/>
              <a:buAutoNum type="arabicPeriod"/>
            </a:pPr>
            <a:r>
              <a:rPr lang="en-US" sz="4400" dirty="0" smtClean="0"/>
              <a:t>unit elastic</a:t>
            </a:r>
          </a:p>
          <a:p>
            <a:pPr marL="514350" indent="-514350">
              <a:buFont typeface="Arial" pitchFamily="34" charset="0"/>
              <a:buAutoNum type="arabicPeriod"/>
            </a:pPr>
            <a:r>
              <a:rPr lang="en-US" sz="4400" dirty="0" smtClean="0"/>
              <a:t>the same </a:t>
            </a:r>
          </a:p>
          <a:p>
            <a:pPr marL="514350" indent="-514350">
              <a:buFont typeface="Arial" pitchFamily="34" charset="0"/>
              <a:buAutoNum type="arabicPeriod"/>
            </a:pPr>
            <a:r>
              <a:rPr lang="en-US" sz="4400" dirty="0" smtClean="0"/>
              <a:t>more elastic</a:t>
            </a:r>
            <a:endParaRPr lang="en-US" sz="4400" dirty="0"/>
          </a:p>
        </p:txBody>
      </p:sp>
      <p:sp>
        <p:nvSpPr>
          <p:cNvPr id="7" name="TextBox 6"/>
          <p:cNvSpPr txBox="1"/>
          <p:nvPr/>
        </p:nvSpPr>
        <p:spPr>
          <a:xfrm>
            <a:off x="7010400" y="1524000"/>
            <a:ext cx="1066800" cy="369332"/>
          </a:xfrm>
          <a:prstGeom prst="rect">
            <a:avLst/>
          </a:prstGeom>
          <a:noFill/>
        </p:spPr>
        <p:txBody>
          <a:bodyPr wrap="square" rtlCol="0">
            <a:spAutoFit/>
          </a:bodyPr>
          <a:lstStyle/>
          <a:p>
            <a:endParaRPr lang="en-US" dirty="0"/>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0"/>
            <a:ext cx="8458200" cy="2133600"/>
          </a:xfrm>
        </p:spPr>
        <p:txBody>
          <a:bodyPr>
            <a:normAutofit fontScale="90000"/>
          </a:bodyPr>
          <a:lstStyle/>
          <a:p>
            <a:pPr algn="l"/>
            <a:r>
              <a:rPr lang="en-US" b="1" dirty="0" smtClean="0">
                <a:solidFill>
                  <a:srgbClr val="0070C0"/>
                </a:solidFill>
              </a:rPr>
              <a:t>10. Compared to the price elasticity of demand for gasoline, the elasticity of demand for Mobil gasoline is:</a:t>
            </a:r>
            <a:endParaRPr lang="en-US" b="1" dirty="0">
              <a:solidFill>
                <a:srgbClr val="0070C0"/>
              </a:solidFill>
            </a:endParaRPr>
          </a:p>
        </p:txBody>
      </p:sp>
      <p:sp>
        <p:nvSpPr>
          <p:cNvPr id="6" name="CorShape1"/>
          <p:cNvSpPr/>
          <p:nvPr>
            <p:custDataLst>
              <p:tags r:id="rId2"/>
            </p:custDataLst>
          </p:nvPr>
        </p:nvSpPr>
        <p:spPr>
          <a:xfrm rot="10800000">
            <a:off x="89094" y="4765040"/>
            <a:ext cx="609600" cy="609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286000"/>
            <a:ext cx="6096000" cy="3429000"/>
          </a:xfrm>
        </p:spPr>
        <p:txBody>
          <a:bodyPr>
            <a:noAutofit/>
          </a:bodyPr>
          <a:lstStyle/>
          <a:p>
            <a:pPr marL="514350" indent="-514350">
              <a:buFont typeface="Arial" pitchFamily="34" charset="0"/>
              <a:buAutoNum type="arabicPeriod"/>
            </a:pPr>
            <a:r>
              <a:rPr lang="en-US" sz="4400" dirty="0" smtClean="0"/>
              <a:t>more inelastic</a:t>
            </a:r>
          </a:p>
          <a:p>
            <a:pPr marL="514350" indent="-514350">
              <a:buFont typeface="Arial" pitchFamily="34" charset="0"/>
              <a:buAutoNum type="arabicPeriod"/>
            </a:pPr>
            <a:r>
              <a:rPr lang="en-US" sz="4400" dirty="0" smtClean="0"/>
              <a:t>unit elastic</a:t>
            </a:r>
          </a:p>
          <a:p>
            <a:pPr marL="514350" indent="-514350">
              <a:buFont typeface="Arial" pitchFamily="34" charset="0"/>
              <a:buAutoNum type="arabicPeriod"/>
            </a:pPr>
            <a:r>
              <a:rPr lang="en-US" sz="4400" dirty="0" smtClean="0"/>
              <a:t>the same </a:t>
            </a:r>
          </a:p>
          <a:p>
            <a:pPr marL="514350" indent="-514350">
              <a:buFont typeface="Arial" pitchFamily="34" charset="0"/>
              <a:buAutoNum type="arabicPeriod"/>
            </a:pPr>
            <a:r>
              <a:rPr lang="en-US" sz="4400" dirty="0" smtClean="0"/>
              <a:t>more elastic</a:t>
            </a:r>
            <a:endParaRPr lang="en-US" sz="4400" dirty="0"/>
          </a:p>
        </p:txBody>
      </p:sp>
      <p:sp>
        <p:nvSpPr>
          <p:cNvPr id="7" name="TextBox 6"/>
          <p:cNvSpPr txBox="1"/>
          <p:nvPr/>
        </p:nvSpPr>
        <p:spPr>
          <a:xfrm>
            <a:off x="7010400" y="1524000"/>
            <a:ext cx="1066800" cy="369332"/>
          </a:xfrm>
          <a:prstGeom prst="rect">
            <a:avLst/>
          </a:prstGeom>
          <a:noFill/>
        </p:spPr>
        <p:txBody>
          <a:bodyPr wrap="square" rtlCol="0">
            <a:spAutoFit/>
          </a:bodyPr>
          <a:lstStyle/>
          <a:p>
            <a:endParaRPr lang="en-US" dirty="0"/>
          </a:p>
        </p:txBody>
      </p:sp>
    </p:spTree>
    <p:custDataLst>
      <p:tags r:id="rId1"/>
    </p:custDataLst>
    <p:extLst>
      <p:ext uri="{BB962C8B-B14F-4D97-AF65-F5344CB8AC3E}">
        <p14:creationId xmlns:p14="http://schemas.microsoft.com/office/powerpoint/2010/main" val="3599220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838200"/>
          </a:xfrm>
          <a:ln w="57150">
            <a:solidFill>
              <a:srgbClr val="0070C0"/>
            </a:solidFill>
          </a:ln>
        </p:spPr>
        <p:txBody>
          <a:bodyPr>
            <a:normAutofit fontScale="90000"/>
          </a:bodyPr>
          <a:lstStyle/>
          <a:p>
            <a:r>
              <a:rPr lang="en-US" sz="3200" b="1" dirty="0" smtClean="0"/>
              <a:t>4a - Price Elasticity of Demand</a:t>
            </a:r>
            <a:br>
              <a:rPr lang="en-US" sz="3200" b="1" dirty="0" smtClean="0"/>
            </a:br>
            <a:r>
              <a:rPr lang="en-US" sz="3200" b="1" dirty="0" smtClean="0"/>
              <a:t>Incidence of a Tax</a:t>
            </a:r>
            <a:endParaRPr lang="en-US" sz="3200" b="1" dirty="0"/>
          </a:p>
        </p:txBody>
      </p:sp>
      <p:pic>
        <p:nvPicPr>
          <p:cNvPr id="13314" name="Picture 2" descr="C:\Users\mhealy\OneDrive for Business\web\ecogif\elas\elastaxtab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752600"/>
            <a:ext cx="8682717" cy="495322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839212" y="990600"/>
            <a:ext cx="2787943" cy="830997"/>
          </a:xfrm>
          <a:prstGeom prst="rect">
            <a:avLst/>
          </a:prstGeom>
          <a:noFill/>
        </p:spPr>
        <p:txBody>
          <a:bodyPr wrap="none" rtlCol="0">
            <a:spAutoFit/>
          </a:bodyPr>
          <a:lstStyle/>
          <a:p>
            <a:r>
              <a:rPr lang="en-US" sz="4800" dirty="0" smtClean="0"/>
              <a:t>YP 7 and 8</a:t>
            </a:r>
            <a:endParaRPr lang="en-US" sz="4800" dirty="0"/>
          </a:p>
        </p:txBody>
      </p:sp>
    </p:spTree>
    <p:custDataLst>
      <p:tags r:id="rId1"/>
    </p:custDataLst>
    <p:extLst>
      <p:ext uri="{BB962C8B-B14F-4D97-AF65-F5344CB8AC3E}">
        <p14:creationId xmlns:p14="http://schemas.microsoft.com/office/powerpoint/2010/main" val="2187065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2400"/>
            <a:ext cx="8229600" cy="4449763"/>
          </a:xfrm>
        </p:spPr>
        <p:txBody>
          <a:bodyPr>
            <a:normAutofit fontScale="85000" lnSpcReduction="20000"/>
          </a:bodyPr>
          <a:lstStyle/>
          <a:p>
            <a:pPr>
              <a:buNone/>
            </a:pPr>
            <a:r>
              <a:rPr lang="en-US" b="1" dirty="0" smtClean="0"/>
              <a:t>Must Know / Outcomes (3):</a:t>
            </a:r>
            <a:endParaRPr lang="en-US" dirty="0" smtClean="0"/>
          </a:p>
          <a:p>
            <a:r>
              <a:rPr lang="en-US" dirty="0" smtClean="0"/>
              <a:t>define "excise tax" and give examples</a:t>
            </a:r>
          </a:p>
          <a:p>
            <a:r>
              <a:rPr lang="en-US" dirty="0" smtClean="0"/>
              <a:t>understand the connection between price elasticity of demand and the effect of excise taxes on (1) tax incidence (burden), (2) tax revenue, and (3) </a:t>
            </a:r>
            <a:r>
              <a:rPr lang="en-US" dirty="0" err="1" smtClean="0"/>
              <a:t>allocative</a:t>
            </a:r>
            <a:r>
              <a:rPr lang="en-US" dirty="0" smtClean="0"/>
              <a:t> efficiency (social welfare)</a:t>
            </a:r>
          </a:p>
          <a:p>
            <a:r>
              <a:rPr lang="en-US" dirty="0" smtClean="0"/>
              <a:t>explain the efficiency loss of excise taxes using the (1) MSB = MSC model and (2) the consumer and producer surplus model (dead weight loss)</a:t>
            </a:r>
          </a:p>
          <a:p>
            <a:r>
              <a:rPr lang="en-US" dirty="0" smtClean="0"/>
              <a:t>the role of excise taxes in income redistribution and reducing negative externalities</a:t>
            </a:r>
          </a:p>
          <a:p>
            <a:endParaRPr lang="en-US" dirty="0"/>
          </a:p>
        </p:txBody>
      </p:sp>
      <p:sp>
        <p:nvSpPr>
          <p:cNvPr id="4" name="Title 1"/>
          <p:cNvSpPr txBox="1">
            <a:spLocks/>
          </p:cNvSpPr>
          <p:nvPr/>
        </p:nvSpPr>
        <p:spPr>
          <a:xfrm>
            <a:off x="762000" y="5867400"/>
            <a:ext cx="7772400" cy="685799"/>
          </a:xfrm>
          <a:prstGeom prst="rect">
            <a:avLst/>
          </a:prstGeom>
          <a:ln w="38100">
            <a:solidFill>
              <a:srgbClr val="00B0F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4a – Price Elasticity of Demand</a:t>
            </a:r>
            <a:endParaRPr lang="en-US" b="1" dirty="0"/>
          </a:p>
        </p:txBody>
      </p:sp>
    </p:spTree>
    <p:custDataLst>
      <p:tags r:id="rId1"/>
    </p:custDataLst>
    <p:extLst>
      <p:ext uri="{BB962C8B-B14F-4D97-AF65-F5344CB8AC3E}">
        <p14:creationId xmlns:p14="http://schemas.microsoft.com/office/powerpoint/2010/main" val="2683007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2400"/>
            <a:ext cx="8229600" cy="5211763"/>
          </a:xfrm>
        </p:spPr>
        <p:txBody>
          <a:bodyPr>
            <a:normAutofit/>
          </a:bodyPr>
          <a:lstStyle/>
          <a:p>
            <a:pPr>
              <a:buNone/>
            </a:pPr>
            <a:r>
              <a:rPr lang="en-US" dirty="0" smtClean="0"/>
              <a:t>KEY TERMS: </a:t>
            </a:r>
          </a:p>
          <a:p>
            <a:pPr>
              <a:buNone/>
            </a:pPr>
            <a:r>
              <a:rPr lang="en-US" dirty="0" smtClean="0"/>
              <a:t>    elasticity, price elasticity of demand, midpoint formula, coefficient of price elasticity of demand, price elastic demand, price inelastic demand, unit elastic demand, perfectly elastic demand perfectly inelastic demand, total revenue, price discrimination, excise tax, tax incidence (tax burden), efficiency loss of a tax, payroll tax,</a:t>
            </a:r>
          </a:p>
          <a:p>
            <a:endParaRPr lang="en-US" dirty="0"/>
          </a:p>
        </p:txBody>
      </p:sp>
      <p:sp>
        <p:nvSpPr>
          <p:cNvPr id="5" name="Title 1"/>
          <p:cNvSpPr txBox="1">
            <a:spLocks/>
          </p:cNvSpPr>
          <p:nvPr/>
        </p:nvSpPr>
        <p:spPr>
          <a:xfrm>
            <a:off x="762000" y="5867400"/>
            <a:ext cx="7772400" cy="685799"/>
          </a:xfrm>
          <a:prstGeom prst="rect">
            <a:avLst/>
          </a:prstGeom>
          <a:ln w="38100">
            <a:solidFill>
              <a:srgbClr val="00B0F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4a – Price Elasticity of Demand</a:t>
            </a:r>
            <a:endParaRPr lang="en-US" b="1" dirty="0"/>
          </a:p>
        </p:txBody>
      </p:sp>
    </p:spTree>
    <p:custDataLst>
      <p:tags r:id="rId1"/>
    </p:custDataLst>
    <p:extLst>
      <p:ext uri="{BB962C8B-B14F-4D97-AF65-F5344CB8AC3E}">
        <p14:creationId xmlns:p14="http://schemas.microsoft.com/office/powerpoint/2010/main" val="1381243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2400"/>
            <a:ext cx="8229600" cy="5211763"/>
          </a:xfrm>
        </p:spPr>
        <p:txBody>
          <a:bodyPr>
            <a:normAutofit lnSpcReduction="10000"/>
          </a:bodyPr>
          <a:lstStyle/>
          <a:p>
            <a:pPr>
              <a:buNone/>
            </a:pPr>
            <a:r>
              <a:rPr lang="en-US" sz="5400" b="1" dirty="0" smtClean="0"/>
              <a:t>ELASTICITY: </a:t>
            </a:r>
          </a:p>
          <a:p>
            <a:pPr>
              <a:buNone/>
            </a:pPr>
            <a:r>
              <a:rPr lang="en-US" dirty="0" smtClean="0"/>
              <a:t>    </a:t>
            </a:r>
          </a:p>
          <a:p>
            <a:pPr>
              <a:buNone/>
            </a:pPr>
            <a:r>
              <a:rPr lang="en-US" b="1" dirty="0" smtClean="0"/>
              <a:t>    </a:t>
            </a:r>
            <a:r>
              <a:rPr lang="en-US" sz="4400" b="1" dirty="0" smtClean="0"/>
              <a:t>HOW </a:t>
            </a:r>
            <a:r>
              <a:rPr lang="en-US" sz="4400" b="1" dirty="0"/>
              <a:t>MUCH does one variable change in response to a change in another </a:t>
            </a:r>
            <a:r>
              <a:rPr lang="en-US" sz="4400" b="1" dirty="0" smtClean="0"/>
              <a:t>variable.</a:t>
            </a:r>
          </a:p>
          <a:p>
            <a:pPr>
              <a:buNone/>
            </a:pPr>
            <a:endParaRPr lang="en-US" sz="4400" b="1" dirty="0"/>
          </a:p>
          <a:p>
            <a:pPr algn="ctr">
              <a:buNone/>
            </a:pPr>
            <a:r>
              <a:rPr lang="en-US" sz="4400" b="1" dirty="0" smtClean="0"/>
              <a:t>Elasticity = HOW MUCH</a:t>
            </a:r>
            <a:endParaRPr lang="en-US" sz="4400" dirty="0"/>
          </a:p>
        </p:txBody>
      </p:sp>
      <p:sp>
        <p:nvSpPr>
          <p:cNvPr id="5" name="Title 1"/>
          <p:cNvSpPr txBox="1">
            <a:spLocks/>
          </p:cNvSpPr>
          <p:nvPr/>
        </p:nvSpPr>
        <p:spPr>
          <a:xfrm>
            <a:off x="762000" y="5867400"/>
            <a:ext cx="7772400" cy="685799"/>
          </a:xfrm>
          <a:prstGeom prst="rect">
            <a:avLst/>
          </a:prstGeom>
          <a:ln w="38100">
            <a:solidFill>
              <a:srgbClr val="00B0F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4a – Price Elasticity of Demand</a:t>
            </a:r>
            <a:endParaRPr lang="en-US" b="1" dirty="0"/>
          </a:p>
        </p:txBody>
      </p:sp>
    </p:spTree>
    <p:custDataLst>
      <p:tags r:id="rId1"/>
    </p:custDataLst>
    <p:extLst>
      <p:ext uri="{BB962C8B-B14F-4D97-AF65-F5344CB8AC3E}">
        <p14:creationId xmlns:p14="http://schemas.microsoft.com/office/powerpoint/2010/main" val="4227155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152400"/>
            <a:ext cx="8610600" cy="609600"/>
          </a:xfrm>
        </p:spPr>
        <p:txBody>
          <a:bodyPr>
            <a:normAutofit fontScale="25000" lnSpcReduction="20000"/>
          </a:bodyPr>
          <a:lstStyle/>
          <a:p>
            <a:pPr algn="ctr">
              <a:buNone/>
            </a:pPr>
            <a:r>
              <a:rPr lang="en-US" sz="14400" b="1" u="sng" dirty="0" smtClean="0"/>
              <a:t>4 Types of Elasticity (HOW MUCH)</a:t>
            </a:r>
            <a:r>
              <a:rPr lang="en-US" sz="14400" b="1" dirty="0" smtClean="0"/>
              <a:t>?</a:t>
            </a:r>
          </a:p>
          <a:p>
            <a:pPr>
              <a:buNone/>
            </a:pPr>
            <a:r>
              <a:rPr lang="en-US" dirty="0" smtClean="0"/>
              <a:t> </a:t>
            </a:r>
          </a:p>
          <a:p>
            <a:pPr lvl="1">
              <a:buNone/>
            </a:pPr>
            <a:r>
              <a:rPr lang="en-US" sz="8800" dirty="0" smtClean="0"/>
              <a:t>     </a:t>
            </a:r>
          </a:p>
          <a:p>
            <a:pPr lvl="1">
              <a:buNone/>
            </a:pPr>
            <a:endParaRPr lang="en-US" b="1" dirty="0" smtClean="0"/>
          </a:p>
          <a:p>
            <a:pPr lvl="1">
              <a:buNone/>
            </a:pPr>
            <a:endParaRPr lang="en-US" sz="9600" dirty="0" smtClean="0"/>
          </a:p>
          <a:p>
            <a:pPr lvl="1">
              <a:buNone/>
            </a:pPr>
            <a:r>
              <a:rPr lang="en-US" b="1" dirty="0" smtClean="0"/>
              <a:t> </a:t>
            </a:r>
            <a:endParaRPr lang="en-US" b="1" dirty="0"/>
          </a:p>
          <a:p>
            <a:pPr lvl="1">
              <a:buNone/>
            </a:pPr>
            <a:endParaRPr lang="en-US" b="1" dirty="0" smtClean="0"/>
          </a:p>
          <a:p>
            <a:pPr lvl="1">
              <a:buNone/>
            </a:pPr>
            <a:endParaRPr lang="en-US" sz="9600" dirty="0" smtClean="0"/>
          </a:p>
          <a:p>
            <a:pPr lvl="1">
              <a:buNone/>
            </a:pPr>
            <a:r>
              <a:rPr lang="en-US" dirty="0" smtClean="0"/>
              <a:t> </a:t>
            </a:r>
          </a:p>
          <a:p>
            <a:pPr lvl="1">
              <a:buNone/>
            </a:pPr>
            <a:r>
              <a:rPr lang="en-US" sz="9600" dirty="0" smtClean="0"/>
              <a:t>    </a:t>
            </a:r>
            <a:endParaRPr lang="en-US" sz="3200" b="1" dirty="0" smtClean="0"/>
          </a:p>
        </p:txBody>
      </p:sp>
      <p:sp>
        <p:nvSpPr>
          <p:cNvPr id="2" name="TextBox 1"/>
          <p:cNvSpPr txBox="1"/>
          <p:nvPr/>
        </p:nvSpPr>
        <p:spPr>
          <a:xfrm>
            <a:off x="152400" y="914401"/>
            <a:ext cx="4152900" cy="1969770"/>
          </a:xfrm>
          <a:prstGeom prst="rect">
            <a:avLst/>
          </a:prstGeom>
          <a:noFill/>
        </p:spPr>
        <p:txBody>
          <a:bodyPr wrap="square" rtlCol="0">
            <a:spAutoFit/>
          </a:bodyPr>
          <a:lstStyle/>
          <a:p>
            <a:r>
              <a:rPr lang="en-US" sz="2800" b="1" u="sng" dirty="0" smtClean="0"/>
              <a:t>Price Elasticity of Demand:</a:t>
            </a:r>
          </a:p>
          <a:p>
            <a:r>
              <a:rPr lang="en-US" sz="1000" b="1" dirty="0"/>
              <a:t> </a:t>
            </a:r>
            <a:r>
              <a:rPr lang="en-US" sz="1000" b="1" dirty="0" smtClean="0"/>
              <a:t> </a:t>
            </a:r>
          </a:p>
          <a:p>
            <a:r>
              <a:rPr lang="en-US" sz="2800" b="1" dirty="0" smtClean="0"/>
              <a:t>HOW MUCH does the </a:t>
            </a:r>
            <a:r>
              <a:rPr lang="en-US" sz="2800" b="1" dirty="0" err="1" smtClean="0"/>
              <a:t>Qd</a:t>
            </a:r>
            <a:r>
              <a:rPr lang="en-US" sz="2800" b="1" dirty="0" smtClean="0"/>
              <a:t> changes when the price changes?</a:t>
            </a:r>
            <a:endParaRPr lang="en-US" sz="2800" b="1" dirty="0"/>
          </a:p>
        </p:txBody>
      </p:sp>
      <p:sp>
        <p:nvSpPr>
          <p:cNvPr id="10" name="TextBox 9"/>
          <p:cNvSpPr txBox="1"/>
          <p:nvPr/>
        </p:nvSpPr>
        <p:spPr>
          <a:xfrm>
            <a:off x="4858512" y="914401"/>
            <a:ext cx="4191000" cy="1969770"/>
          </a:xfrm>
          <a:prstGeom prst="rect">
            <a:avLst/>
          </a:prstGeom>
          <a:noFill/>
        </p:spPr>
        <p:txBody>
          <a:bodyPr wrap="square" rtlCol="0">
            <a:spAutoFit/>
          </a:bodyPr>
          <a:lstStyle/>
          <a:p>
            <a:r>
              <a:rPr lang="en-US" sz="2800" b="1" u="sng" dirty="0" smtClean="0"/>
              <a:t>Price Elasticity of Supply:</a:t>
            </a:r>
          </a:p>
          <a:p>
            <a:r>
              <a:rPr lang="en-US" sz="1000" b="1" dirty="0" smtClean="0"/>
              <a:t> </a:t>
            </a:r>
          </a:p>
          <a:p>
            <a:r>
              <a:rPr lang="en-US" sz="2800" b="1" dirty="0" smtClean="0"/>
              <a:t>How much does the Qs change when the price changes?</a:t>
            </a:r>
            <a:endParaRPr lang="en-US" sz="2800" b="1" dirty="0"/>
          </a:p>
        </p:txBody>
      </p:sp>
      <p:sp>
        <p:nvSpPr>
          <p:cNvPr id="11" name="TextBox 10"/>
          <p:cNvSpPr txBox="1"/>
          <p:nvPr/>
        </p:nvSpPr>
        <p:spPr>
          <a:xfrm>
            <a:off x="152400" y="3429001"/>
            <a:ext cx="4152899" cy="2831544"/>
          </a:xfrm>
          <a:prstGeom prst="rect">
            <a:avLst/>
          </a:prstGeom>
          <a:noFill/>
        </p:spPr>
        <p:txBody>
          <a:bodyPr wrap="square" rtlCol="0">
            <a:spAutoFit/>
          </a:bodyPr>
          <a:lstStyle/>
          <a:p>
            <a:r>
              <a:rPr lang="en-US" sz="2800" b="1" u="sng" dirty="0" smtClean="0"/>
              <a:t>Cross Elasticity of Demand:</a:t>
            </a:r>
          </a:p>
          <a:p>
            <a:r>
              <a:rPr lang="en-US" sz="1000" b="1" dirty="0" smtClean="0"/>
              <a:t> </a:t>
            </a:r>
            <a:endParaRPr lang="en-US" sz="1000" b="1" dirty="0"/>
          </a:p>
          <a:p>
            <a:r>
              <a:rPr lang="en-US" sz="2800" b="1" dirty="0" smtClean="0"/>
              <a:t>How much does the Q of one product change when the P of another product changes?</a:t>
            </a:r>
            <a:endParaRPr lang="en-US" sz="2800" b="1" dirty="0"/>
          </a:p>
        </p:txBody>
      </p:sp>
      <p:sp>
        <p:nvSpPr>
          <p:cNvPr id="12" name="TextBox 11"/>
          <p:cNvSpPr txBox="1"/>
          <p:nvPr/>
        </p:nvSpPr>
        <p:spPr>
          <a:xfrm>
            <a:off x="4876800" y="3468626"/>
            <a:ext cx="4191000" cy="2677656"/>
          </a:xfrm>
          <a:prstGeom prst="rect">
            <a:avLst/>
          </a:prstGeom>
          <a:noFill/>
        </p:spPr>
        <p:txBody>
          <a:bodyPr wrap="square" rtlCol="0">
            <a:spAutoFit/>
          </a:bodyPr>
          <a:lstStyle/>
          <a:p>
            <a:r>
              <a:rPr lang="en-US" sz="2800" b="1" u="sng" dirty="0" smtClean="0"/>
              <a:t>Income Elasticity of Demand:</a:t>
            </a:r>
          </a:p>
          <a:p>
            <a:endParaRPr lang="en-US" sz="2800" b="1" dirty="0"/>
          </a:p>
          <a:p>
            <a:r>
              <a:rPr lang="en-US" sz="2800" b="1" dirty="0" smtClean="0"/>
              <a:t>How much does the Q change when the price changes?</a:t>
            </a:r>
            <a:endParaRPr lang="en-US" sz="2800" b="1" dirty="0"/>
          </a:p>
        </p:txBody>
      </p:sp>
      <p:cxnSp>
        <p:nvCxnSpPr>
          <p:cNvPr id="13" name="Straight Connector 12"/>
          <p:cNvCxnSpPr/>
          <p:nvPr/>
        </p:nvCxnSpPr>
        <p:spPr>
          <a:xfrm>
            <a:off x="4495800" y="1219200"/>
            <a:ext cx="0" cy="418379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62000" y="3311098"/>
            <a:ext cx="7086600" cy="0"/>
          </a:xfrm>
          <a:prstGeom prst="line">
            <a:avLst/>
          </a:prstGeom>
          <a:ln w="28575"/>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669752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152400"/>
            <a:ext cx="8610600" cy="609600"/>
          </a:xfrm>
        </p:spPr>
        <p:txBody>
          <a:bodyPr>
            <a:normAutofit fontScale="25000" lnSpcReduction="20000"/>
          </a:bodyPr>
          <a:lstStyle/>
          <a:p>
            <a:pPr algn="ctr">
              <a:buNone/>
            </a:pPr>
            <a:r>
              <a:rPr lang="en-US" sz="14400" b="1" u="sng" dirty="0" smtClean="0"/>
              <a:t>4 Types of Elasticity (HOW MUCH)</a:t>
            </a:r>
            <a:r>
              <a:rPr lang="en-US" sz="14400" b="1" dirty="0" smtClean="0"/>
              <a:t>?</a:t>
            </a:r>
          </a:p>
          <a:p>
            <a:pPr>
              <a:buNone/>
            </a:pPr>
            <a:r>
              <a:rPr lang="en-US" dirty="0" smtClean="0"/>
              <a:t> </a:t>
            </a:r>
          </a:p>
          <a:p>
            <a:pPr lvl="1">
              <a:buNone/>
            </a:pPr>
            <a:r>
              <a:rPr lang="en-US" sz="8800" dirty="0" smtClean="0"/>
              <a:t>     </a:t>
            </a:r>
          </a:p>
          <a:p>
            <a:pPr lvl="1">
              <a:buNone/>
            </a:pPr>
            <a:endParaRPr lang="en-US" b="1" dirty="0" smtClean="0"/>
          </a:p>
          <a:p>
            <a:pPr lvl="1">
              <a:buNone/>
            </a:pPr>
            <a:endParaRPr lang="en-US" sz="9600" dirty="0" smtClean="0"/>
          </a:p>
          <a:p>
            <a:pPr lvl="1">
              <a:buNone/>
            </a:pPr>
            <a:r>
              <a:rPr lang="en-US" b="1" dirty="0" smtClean="0"/>
              <a:t> </a:t>
            </a:r>
            <a:endParaRPr lang="en-US" b="1" dirty="0"/>
          </a:p>
          <a:p>
            <a:pPr lvl="1">
              <a:buNone/>
            </a:pPr>
            <a:endParaRPr lang="en-US" b="1" dirty="0" smtClean="0"/>
          </a:p>
          <a:p>
            <a:pPr lvl="1">
              <a:buNone/>
            </a:pPr>
            <a:endParaRPr lang="en-US" sz="9600" dirty="0" smtClean="0"/>
          </a:p>
          <a:p>
            <a:pPr lvl="1">
              <a:buNone/>
            </a:pPr>
            <a:r>
              <a:rPr lang="en-US" dirty="0" smtClean="0"/>
              <a:t> </a:t>
            </a:r>
          </a:p>
          <a:p>
            <a:pPr lvl="1">
              <a:buNone/>
            </a:pPr>
            <a:r>
              <a:rPr lang="en-US" sz="9600" dirty="0" smtClean="0"/>
              <a:t>    </a:t>
            </a:r>
            <a:endParaRPr lang="en-US" sz="3200" b="1"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9915" y="990600"/>
            <a:ext cx="2829757" cy="1136033"/>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0" y="914400"/>
            <a:ext cx="2743200" cy="109330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0990" y="3505200"/>
            <a:ext cx="3107609" cy="1178748"/>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76612" y="3468624"/>
            <a:ext cx="2862349" cy="1093258"/>
          </a:xfrm>
          <a:prstGeom prst="rect">
            <a:avLst/>
          </a:prstGeom>
        </p:spPr>
      </p:pic>
      <p:sp>
        <p:nvSpPr>
          <p:cNvPr id="2" name="TextBox 1"/>
          <p:cNvSpPr txBox="1"/>
          <p:nvPr/>
        </p:nvSpPr>
        <p:spPr>
          <a:xfrm>
            <a:off x="1371599" y="2209799"/>
            <a:ext cx="2413609" cy="954107"/>
          </a:xfrm>
          <a:prstGeom prst="rect">
            <a:avLst/>
          </a:prstGeom>
          <a:noFill/>
        </p:spPr>
        <p:txBody>
          <a:bodyPr wrap="none" rtlCol="0">
            <a:spAutoFit/>
          </a:bodyPr>
          <a:lstStyle/>
          <a:p>
            <a:r>
              <a:rPr lang="en-US" sz="2800" b="1" dirty="0" smtClean="0"/>
              <a:t>Price Elasticity </a:t>
            </a:r>
          </a:p>
          <a:p>
            <a:r>
              <a:rPr lang="en-US" sz="2800" b="1" dirty="0"/>
              <a:t> </a:t>
            </a:r>
            <a:r>
              <a:rPr lang="en-US" sz="2800" b="1" dirty="0" smtClean="0"/>
              <a:t> of Demand</a:t>
            </a:r>
            <a:endParaRPr lang="en-US" sz="2800" b="1" dirty="0"/>
          </a:p>
        </p:txBody>
      </p:sp>
      <p:sp>
        <p:nvSpPr>
          <p:cNvPr id="10" name="TextBox 9"/>
          <p:cNvSpPr txBox="1"/>
          <p:nvPr/>
        </p:nvSpPr>
        <p:spPr>
          <a:xfrm>
            <a:off x="5473472" y="2209800"/>
            <a:ext cx="2413609" cy="954107"/>
          </a:xfrm>
          <a:prstGeom prst="rect">
            <a:avLst/>
          </a:prstGeom>
          <a:noFill/>
        </p:spPr>
        <p:txBody>
          <a:bodyPr wrap="none" rtlCol="0">
            <a:spAutoFit/>
          </a:bodyPr>
          <a:lstStyle/>
          <a:p>
            <a:r>
              <a:rPr lang="en-US" sz="2800" b="1" dirty="0" smtClean="0"/>
              <a:t>Price Elasticity </a:t>
            </a:r>
          </a:p>
          <a:p>
            <a:r>
              <a:rPr lang="en-US" sz="2800" b="1" dirty="0"/>
              <a:t> </a:t>
            </a:r>
            <a:r>
              <a:rPr lang="en-US" sz="2800" b="1" dirty="0" smtClean="0"/>
              <a:t>  of Supply</a:t>
            </a:r>
            <a:endParaRPr lang="en-US" sz="2800" b="1" dirty="0"/>
          </a:p>
        </p:txBody>
      </p:sp>
      <p:sp>
        <p:nvSpPr>
          <p:cNvPr id="11" name="TextBox 10"/>
          <p:cNvSpPr txBox="1"/>
          <p:nvPr/>
        </p:nvSpPr>
        <p:spPr>
          <a:xfrm>
            <a:off x="1237841" y="5049053"/>
            <a:ext cx="2466957" cy="954107"/>
          </a:xfrm>
          <a:prstGeom prst="rect">
            <a:avLst/>
          </a:prstGeom>
          <a:noFill/>
        </p:spPr>
        <p:txBody>
          <a:bodyPr wrap="none" rtlCol="0">
            <a:spAutoFit/>
          </a:bodyPr>
          <a:lstStyle/>
          <a:p>
            <a:r>
              <a:rPr lang="en-US" sz="2800" b="1" dirty="0" smtClean="0"/>
              <a:t>Cross Elasticity </a:t>
            </a:r>
          </a:p>
          <a:p>
            <a:r>
              <a:rPr lang="en-US" sz="2800" b="1" dirty="0"/>
              <a:t> </a:t>
            </a:r>
            <a:r>
              <a:rPr lang="en-US" sz="2800" b="1" dirty="0" smtClean="0"/>
              <a:t>  of Demand</a:t>
            </a:r>
            <a:endParaRPr lang="en-US" sz="2800" b="1" dirty="0"/>
          </a:p>
        </p:txBody>
      </p:sp>
      <p:sp>
        <p:nvSpPr>
          <p:cNvPr id="12" name="TextBox 11"/>
          <p:cNvSpPr txBox="1"/>
          <p:nvPr/>
        </p:nvSpPr>
        <p:spPr>
          <a:xfrm>
            <a:off x="5300472" y="5049052"/>
            <a:ext cx="2777363" cy="954107"/>
          </a:xfrm>
          <a:prstGeom prst="rect">
            <a:avLst/>
          </a:prstGeom>
          <a:noFill/>
        </p:spPr>
        <p:txBody>
          <a:bodyPr wrap="none" rtlCol="0">
            <a:spAutoFit/>
          </a:bodyPr>
          <a:lstStyle/>
          <a:p>
            <a:r>
              <a:rPr lang="en-US" sz="2800" b="1" dirty="0" smtClean="0"/>
              <a:t>Income Elasticity </a:t>
            </a:r>
          </a:p>
          <a:p>
            <a:r>
              <a:rPr lang="en-US" sz="2800" b="1" dirty="0"/>
              <a:t> </a:t>
            </a:r>
            <a:r>
              <a:rPr lang="en-US" sz="2800" b="1" dirty="0" smtClean="0"/>
              <a:t>  of Demand</a:t>
            </a:r>
            <a:endParaRPr lang="en-US" sz="2800" b="1" dirty="0"/>
          </a:p>
        </p:txBody>
      </p:sp>
      <p:cxnSp>
        <p:nvCxnSpPr>
          <p:cNvPr id="13" name="Straight Connector 12"/>
          <p:cNvCxnSpPr/>
          <p:nvPr/>
        </p:nvCxnSpPr>
        <p:spPr>
          <a:xfrm>
            <a:off x="4495800" y="1219200"/>
            <a:ext cx="0" cy="418379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62000" y="3311098"/>
            <a:ext cx="7086600" cy="0"/>
          </a:xfrm>
          <a:prstGeom prst="line">
            <a:avLst/>
          </a:prstGeom>
          <a:ln w="28575"/>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5458267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EXPANDSHOWBAR" val="True"/>
  <p:tag name="CORRECTPOINTVALUE" val="10"/>
  <p:tag name="POWERPOINTVERSION" val="14.0"/>
  <p:tag name="TASKPANEKEY" val="7482e6ec-f2b3-41d1-9f1e-d5530b083aa7"/>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1. Another term for “elasticity” might be:"/>
  <p:tag name="ANSWERSALIAS" val="effectiveness|smicln|shortage|smicln|surplus|smicln|responsiveness"/>
  <p:tag name="TOTALRESPONSES" val="20"/>
  <p:tag name="RESPONSECOUNT" val="20"/>
  <p:tag name="SLICED" val="False"/>
  <p:tag name="RESPONSES" val="4;4;4;4;4;4;4;4;4;4;4;4;4;4;4;1;1;4;1;4;"/>
  <p:tag name="CHARTSTRINGSTD" val="3 0 0 17"/>
  <p:tag name="CHARTSTRINGREV" val="17 0 0 3"/>
  <p:tag name="CHARTSTRINGSTDPER" val="0.15 0 0 0.85"/>
  <p:tag name="CHARTSTRINGREVPER" val="0.85 0 0 0.15"/>
  <p:tag name="RESPONSESGATHERED" val="False"/>
  <p:tag name="ANONYMOUSTEMP" val="False"/>
  <p:tag name="CORRECTPOINTVALUE" val="0"/>
  <p:tag name="SLIDEORDER" val="2"/>
  <p:tag name="SLIDEGUID" val="F3506B89AB374E6581C5E5A2FD0C9D90"/>
  <p:tag name="VALUES" val="No Value|smicln|No Value|smicln|No Value|smicln|No Value"/>
</p:tagLst>
</file>

<file path=ppt/tags/tag12.xml><?xml version="1.0" encoding="utf-8"?>
<p:tagLst xmlns:a="http://schemas.openxmlformats.org/drawingml/2006/main" xmlns:r="http://schemas.openxmlformats.org/officeDocument/2006/relationships" xmlns:p="http://schemas.openxmlformats.org/presentationml/2006/main">
  <p:tag name="ANSWERBULLETS" val="3"/>
  <p:tag name="TEXTLENGTH" val="45"/>
  <p:tag name="FONTSIZE" val="32"/>
  <p:tag name="BULLETTYPE" val="ppBulletArabicPeriod"/>
  <p:tag name="ANSWERTEXT" val="effectiveness&#10;shortage&#10;surplus&#10;responsiveness"/>
  <p:tag name="OLDNUMANSWERS" val="4"/>
</p:tagLst>
</file>

<file path=ppt/tags/tag1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1. Another term for “elasticity” might be:"/>
  <p:tag name="ANSWERSALIAS" val="effectiveness|smicln|shortage|smicln|surplus|smicln|responsiveness"/>
  <p:tag name="TOTALRESPONSES" val="20"/>
  <p:tag name="RESPONSECOUNT" val="20"/>
  <p:tag name="SLICED" val="False"/>
  <p:tag name="RESPONSES" val="4;4;4;4;4;4;4;4;4;4;4;4;4;4;4;1;1;4;1;4;"/>
  <p:tag name="CHARTSTRINGSTD" val="3 0 0 17"/>
  <p:tag name="CHARTSTRINGREV" val="17 0 0 3"/>
  <p:tag name="CHARTSTRINGSTDPER" val="0.15 0 0 0.85"/>
  <p:tag name="CHARTSTRINGREVPER" val="0.85 0 0 0.15"/>
  <p:tag name="RESPONSESGATHERED" val="False"/>
  <p:tag name="ANONYMOUSTEMP" val="False"/>
  <p:tag name="CORRECTPOINTVALUE" val="1"/>
  <p:tag name="SLIDEORDER" val="3"/>
  <p:tag name="SLIDEGUID" val="05612D44389D4CE382250B183FA58083"/>
  <p:tag name="VALUES" val="Incorrect|smicln|Incorrect|smicln|Incorrect|smicln|Correct"/>
</p:tagLst>
</file>

<file path=ppt/tags/tag14.xml><?xml version="1.0" encoding="utf-8"?>
<p:tagLst xmlns:a="http://schemas.openxmlformats.org/drawingml/2006/main" xmlns:r="http://schemas.openxmlformats.org/officeDocument/2006/relationships" xmlns:p="http://schemas.openxmlformats.org/presentationml/2006/main">
  <p:tag name="ANSWERBULLETS" val="3"/>
  <p:tag name="TEXTLENGTH" val="45"/>
  <p:tag name="FONTSIZE" val="32"/>
  <p:tag name="BULLETTYPE" val="ppBulletArabicPeriod"/>
  <p:tag name="ANSWERTEXT" val="effectiveness&#10;shortage&#10;surplus&#10;responsiveness"/>
  <p:tag name="OLDNUMANSWERS" val="4"/>
</p:tagLst>
</file>

<file path=ppt/tags/tag1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6.xml><?xml version="1.0" encoding="utf-8"?>
<p:tagLst xmlns:a="http://schemas.openxmlformats.org/drawingml/2006/main" xmlns:r="http://schemas.openxmlformats.org/officeDocument/2006/relationships" xmlns:p="http://schemas.openxmlformats.org/presentationml/2006/main">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SLIDEID" val="59D7855427E848BA8597AB56B0989843"/>
  <p:tag name="SLIDETYPE" val="Q"/>
  <p:tag name="DEMOGRAPHIC" val="False"/>
  <p:tag name="TEAMASSIGN" val="False"/>
  <p:tag name="SPEEDSCORING" val="False"/>
  <p:tag name="INCORRECTPOINTVALUE" val="0"/>
  <p:tag name="ZEROBASED" val="False"/>
  <p:tag name="DELIMITERS" val="3.1"/>
  <p:tag name="VALUEFORMAT" val="0%"/>
  <p:tag name="QUESTIONALIAS" val="2. Firm’s use the price elasticity of demand to determine how a change in price will affect:"/>
  <p:tag name="ANSWERSALIAS" val="prices of other goods|smicln|revenues|smicln|supply|smicln|demand"/>
  <p:tag name="TOTALRESPONSES" val="21"/>
  <p:tag name="RESPONSECOUNT" val="21"/>
  <p:tag name="SLICED" val="False"/>
  <p:tag name="RESPONSES" val="2;2;2;2;2;4;4;2;2;2;2;2;2;2;4;2;2;4;2;4;2;"/>
  <p:tag name="CHARTSTRINGSTD" val="0 16 0 5"/>
  <p:tag name="CHARTSTRINGREV" val="5 0 16 0"/>
  <p:tag name="CHARTSTRINGSTDPER" val="0 0.761904761904762 0 0.238095238095238"/>
  <p:tag name="CHARTSTRINGREVPER" val="0.238095238095238 0 0.761904761904762 0"/>
  <p:tag name="RESPONSESGATHERED" val="False"/>
  <p:tag name="ANONYMOUSTEMP" val="False"/>
  <p:tag name="CORRECTPOINTVALUE" val="0"/>
  <p:tag name="SLIDEORDER" val="2"/>
  <p:tag name="SLIDEGUID" val="947AB608D51A4A40820F0CF644D50F28"/>
  <p:tag name="VALUES" val="No Value|smicln|No Value|smicln|No Value|smicln|No Value"/>
</p:tagLst>
</file>

<file path=ppt/tags/tag19.xml><?xml version="1.0" encoding="utf-8"?>
<p:tagLst xmlns:a="http://schemas.openxmlformats.org/drawingml/2006/main" xmlns:r="http://schemas.openxmlformats.org/officeDocument/2006/relationships" xmlns:p="http://schemas.openxmlformats.org/presentationml/2006/main">
  <p:tag name="ANSWERBULLETS" val="3"/>
  <p:tag name="TEXTLENGTH" val="44"/>
  <p:tag name="FONTSIZE" val="32"/>
  <p:tag name="BULLETTYPE" val="ppBulletArabicPeriod"/>
  <p:tag name="ANSWERTEXT" val="prices of other goods&#10;revenues&#10;supply&#10;demand"/>
  <p:tag name="OLDNUMANSWERS" val="4"/>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SLIDEID" val="59D7855427E848BA8597AB56B0989843"/>
  <p:tag name="SLIDETYPE" val="Q"/>
  <p:tag name="DEMOGRAPHIC" val="False"/>
  <p:tag name="TEAMASSIGN" val="False"/>
  <p:tag name="SPEEDSCORING" val="False"/>
  <p:tag name="INCORRECTPOINTVALUE" val="0"/>
  <p:tag name="ZEROBASED" val="False"/>
  <p:tag name="DELIMITERS" val="3.1"/>
  <p:tag name="VALUEFORMAT" val="0%"/>
  <p:tag name="QUESTIONALIAS" val="2. Firm’s use the price elasticity of demand to determine how a change in price will affect:"/>
  <p:tag name="ANSWERSALIAS" val="prices of other goods|smicln|revenues|smicln|supply|smicln|demand"/>
  <p:tag name="TOTALRESPONSES" val="21"/>
  <p:tag name="RESPONSECOUNT" val="21"/>
  <p:tag name="SLICED" val="False"/>
  <p:tag name="RESPONSES" val="2;2;2;2;2;4;4;2;2;2;2;2;2;2;4;2;2;4;2;4;2;"/>
  <p:tag name="CHARTSTRINGSTD" val="0 16 0 5"/>
  <p:tag name="CHARTSTRINGREV" val="5 0 16 0"/>
  <p:tag name="CHARTSTRINGSTDPER" val="0 0.761904761904762 0 0.238095238095238"/>
  <p:tag name="CHARTSTRINGREVPER" val="0.238095238095238 0 0.761904761904762 0"/>
  <p:tag name="RESPONSESGATHERED" val="False"/>
  <p:tag name="ANONYMOUSTEMP" val="False"/>
  <p:tag name="CORRECTPOINTVALUE" val="1"/>
  <p:tag name="SLIDEORDER" val="3"/>
  <p:tag name="SLIDEGUID" val="8D63FC7675DB42649A9D9A328810C466"/>
  <p:tag name="VALUES" val="Incorrect|smicln|Correct|smicln|Incorrect|smicln|Incorrect"/>
</p:tagLst>
</file>

<file path=ppt/tags/tag2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2.xml><?xml version="1.0" encoding="utf-8"?>
<p:tagLst xmlns:a="http://schemas.openxmlformats.org/drawingml/2006/main" xmlns:r="http://schemas.openxmlformats.org/officeDocument/2006/relationships" xmlns:p="http://schemas.openxmlformats.org/presentationml/2006/main">
  <p:tag name="ANSWERBULLETS" val="3"/>
  <p:tag name="TEXTLENGTH" val="44"/>
  <p:tag name="FONTSIZE" val="32"/>
  <p:tag name="BULLETTYPE" val="ppBulletArabicPeriod"/>
  <p:tag name="ANSWERTEXT" val="prices of other goods&#10;revenues&#10;supply&#10;demand"/>
  <p:tag name="OLDNUMANSWERS" val="4"/>
</p:tagLst>
</file>

<file path=ppt/tags/tag23.xml><?xml version="1.0" encoding="utf-8"?>
<p:tagLst xmlns:a="http://schemas.openxmlformats.org/drawingml/2006/main" xmlns:r="http://schemas.openxmlformats.org/officeDocument/2006/relationships" xmlns:p="http://schemas.openxmlformats.org/presentationml/2006/main">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SLIDEID" val="387755D6CCD24FAA9E39AF86C2116800"/>
  <p:tag name="SLIDETYPE" val="Q"/>
  <p:tag name="DEMOGRAPHIC" val="False"/>
  <p:tag name="TEAMASSIGN" val="False"/>
  <p:tag name="SPEEDSCORING" val="False"/>
  <p:tag name="INCORRECTPOINTVALUE" val="0"/>
  <p:tag name="ZEROBASED" val="False"/>
  <p:tag name="DELIMITERS" val="3.1"/>
  <p:tag name="VALUEFORMAT" val="0%"/>
  <p:tag name="TOTALRESPONSES" val="20"/>
  <p:tag name="RESPONSECOUNT" val="20"/>
  <p:tag name="SLICED" val="False"/>
  <p:tag name="RESPONSES" val="2;2;2;2;2;2;2;2;2;2;4;2;2;-;2;2;2;2;2;2;4;"/>
  <p:tag name="CHARTSTRINGSTD" val="0 18 0 2"/>
  <p:tag name="CHARTSTRINGREV" val="2 0 18 0"/>
  <p:tag name="CHARTSTRINGSTDPER" val="0 0.9 0 0.1"/>
  <p:tag name="CHARTSTRINGREVPER" val="0.1 0 0.9 0"/>
  <p:tag name="RESPONSESGATHERED" val="False"/>
  <p:tag name="ANONYMOUSTEMP" val="False"/>
  <p:tag name="QUESTIONALIAS" val="3. The price elasticity of demand is calculated by"/>
  <p:tag name="ANSWERSALIAS" val="(%     Qs) x (%     P)|smicln|(%     Qd) / (%     P)|smicln|(%     P) x (%     Qs)|smicln|(%     P) / (%     Qd)"/>
  <p:tag name="CORRECTPOINTVALUE" val="0"/>
  <p:tag name="SLIDEORDER" val="2"/>
  <p:tag name="SLIDEGUID" val="518040E19C9D4AF6A14C52A784A0074C"/>
  <p:tag name="VALUES" val="No Value|smicln|No Value|smicln|No Value|smicln|No Value"/>
</p:tagLst>
</file>

<file path=ppt/tags/tag27.xml><?xml version="1.0" encoding="utf-8"?>
<p:tagLst xmlns:a="http://schemas.openxmlformats.org/drawingml/2006/main" xmlns:r="http://schemas.openxmlformats.org/officeDocument/2006/relationships" xmlns:p="http://schemas.openxmlformats.org/presentationml/2006/main">
  <p:tag name="ANSWERBULLETS" val="3"/>
  <p:tag name="TEXTLENGTH" val="91"/>
  <p:tag name="FONTSIZE" val="32"/>
  <p:tag name="BULLETTYPE" val="ppBulletArabicPeriod"/>
  <p:tag name="ANSWERTEXT" val="(%     Qs) x (%     P)&#10;(%     Qd) / (%     P)&#10;(%     P) x (%     Qs)&#10;(%     P) / (%     Qd)"/>
  <p:tag name="OLDNUMANSWERS" val="4"/>
</p:tagLst>
</file>

<file path=ppt/tags/tag28.xml><?xml version="1.0" encoding="utf-8"?>
<p:tagLst xmlns:a="http://schemas.openxmlformats.org/drawingml/2006/main" xmlns:r="http://schemas.openxmlformats.org/officeDocument/2006/relationships" xmlns:p="http://schemas.openxmlformats.org/presentationml/2006/main">
  <p:tag name="SLIDEID" val="387755D6CCD24FAA9E39AF86C2116800"/>
  <p:tag name="SLIDETYPE" val="Q"/>
  <p:tag name="DEMOGRAPHIC" val="False"/>
  <p:tag name="TEAMASSIGN" val="False"/>
  <p:tag name="SPEEDSCORING" val="False"/>
  <p:tag name="INCORRECTPOINTVALUE" val="0"/>
  <p:tag name="ZEROBASED" val="False"/>
  <p:tag name="DELIMITERS" val="3.1"/>
  <p:tag name="VALUEFORMAT" val="0%"/>
  <p:tag name="TOTALRESPONSES" val="20"/>
  <p:tag name="RESPONSECOUNT" val="20"/>
  <p:tag name="SLICED" val="False"/>
  <p:tag name="RESPONSES" val="2;2;2;2;2;2;2;2;2;2;4;2;2;-;2;2;2;2;2;2;4;"/>
  <p:tag name="CHARTSTRINGSTD" val="0 18 0 2"/>
  <p:tag name="CHARTSTRINGREV" val="2 0 18 0"/>
  <p:tag name="CHARTSTRINGSTDPER" val="0 0.9 0 0.1"/>
  <p:tag name="CHARTSTRINGREVPER" val="0.1 0 0.9 0"/>
  <p:tag name="RESPONSESGATHERED" val="False"/>
  <p:tag name="ANONYMOUSTEMP" val="False"/>
  <p:tag name="QUESTIONALIAS" val="3. The price elasticity of demand is calculated by"/>
  <p:tag name="ANSWERSALIAS" val="(%     Qs) x (%     P)|smicln|(%     Qd) / (%     P)|smicln|(%     P) x (%     Qs)|smicln|(%     P) / (%     Qd)"/>
  <p:tag name="CORRECTPOINTVALUE" val="1"/>
  <p:tag name="SLIDEORDER" val="3"/>
  <p:tag name="SLIDEGUID" val="86577EE8C5AA41E5B30F5544B976981D"/>
  <p:tag name="VALUES" val="Incorrect|smicln|Correct|smicln|Incorrect|smicln|Incorrect"/>
</p:tagLst>
</file>

<file path=ppt/tags/tag2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ANSWERBULLETS" val="3"/>
  <p:tag name="TEXTLENGTH" val="91"/>
  <p:tag name="FONTSIZE" val="32"/>
  <p:tag name="BULLETTYPE" val="ppBulletArabicPeriod"/>
  <p:tag name="ANSWERTEXT" val="(%     Qs) x (%     P)&#10;(%     Qd) / (%     P)&#10;(%     P) x (%     Qs)&#10;(%     P) / (%     Qd)"/>
  <p:tag name="OLDNUMANSWERS" val="4"/>
</p:tagLst>
</file>

<file path=ppt/tags/tag31.xml><?xml version="1.0" encoding="utf-8"?>
<p:tagLst xmlns:a="http://schemas.openxmlformats.org/drawingml/2006/main" xmlns:r="http://schemas.openxmlformats.org/officeDocument/2006/relationships" xmlns:p="http://schemas.openxmlformats.org/presentationml/2006/main">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SLIDEID" val="519BFF3EE7814C40A75E652EE23FC473"/>
  <p:tag name="SLIDETYPE" val="Q"/>
  <p:tag name="DEMOGRAPHIC" val="False"/>
  <p:tag name="TEAMASSIGN" val="False"/>
  <p:tag name="SPEEDSCORING" val="False"/>
  <p:tag name="INCORRECTPOINTVALUE" val="0"/>
  <p:tag name="ZEROBASED" val="False"/>
  <p:tag name="DELIMITERS" val="3.1"/>
  <p:tag name="VALUEFORMAT" val="0%"/>
  <p:tag name="TOTALRESPONSES" val="21"/>
  <p:tag name="RESPONSECOUNT" val="21"/>
  <p:tag name="SLICED" val="False"/>
  <p:tag name="RESPONSES" val="2;4;2;2;2;2;2;2;4;2;4;2;2;2;2;2;2;2;4;2;2;"/>
  <p:tag name="CHARTSTRINGSTD" val="0 17 0 4"/>
  <p:tag name="CHARTSTRINGREV" val="4 0 17 0"/>
  <p:tag name="CHARTSTRINGSTDPER" val="0 0.80952380952381 0 0.19047619047619"/>
  <p:tag name="CHARTSTRINGREVPER" val="0.19047619047619 0 0.80952380952381 0"/>
  <p:tag name="RESPONSESGATHERED" val="False"/>
  <p:tag name="ANONYMOUSTEMP" val="False"/>
  <p:tag name="QUESTIONALIAS" val="4. The midpoint formula for calculating price elasticity of demand uses ______ in the denominator? "/>
  <p:tag name="CORRECTPOINTVALUE" val="0"/>
  <p:tag name="SLIDEORDER" val="2"/>
  <p:tag name="SLIDEGUID" val="3E6F87507DD443EEB93182FCB85B3BD9"/>
  <p:tag name="ANSWERSALIAS" val=" |smicln| |smicln| |smicln| "/>
  <p:tag name="VALUES" val="No Value|smicln|No Value|smicln|No Value|smicln|No Value"/>
</p:tagLst>
</file>

<file path=ppt/tags/tag35.xml><?xml version="1.0" encoding="utf-8"?>
<p:tagLst xmlns:a="http://schemas.openxmlformats.org/drawingml/2006/main" xmlns:r="http://schemas.openxmlformats.org/officeDocument/2006/relationships" xmlns:p="http://schemas.openxmlformats.org/presentationml/2006/main">
  <p:tag name="ANSWERBULLETS" val="3"/>
  <p:tag name="TEXTLENGTH" val="7"/>
  <p:tag name="FONTSIZE" val="60"/>
  <p:tag name="BULLETTYPE" val="ppBulletArabicPeriod"/>
  <p:tag name="ANSWERTEXT" val="_&#10;_&#10;_&#10;_"/>
  <p:tag name="OLDNUMANSWERS" val="4"/>
</p:tagLst>
</file>

<file path=ppt/tags/tag36.xml><?xml version="1.0" encoding="utf-8"?>
<p:tagLst xmlns:a="http://schemas.openxmlformats.org/drawingml/2006/main" xmlns:r="http://schemas.openxmlformats.org/officeDocument/2006/relationships" xmlns:p="http://schemas.openxmlformats.org/presentationml/2006/main">
  <p:tag name="SLIDEID" val="519BFF3EE7814C40A75E652EE23FC473"/>
  <p:tag name="SLIDETYPE" val="Q"/>
  <p:tag name="DEMOGRAPHIC" val="False"/>
  <p:tag name="TEAMASSIGN" val="False"/>
  <p:tag name="SPEEDSCORING" val="False"/>
  <p:tag name="INCORRECTPOINTVALUE" val="0"/>
  <p:tag name="ZEROBASED" val="False"/>
  <p:tag name="DELIMITERS" val="3.1"/>
  <p:tag name="VALUEFORMAT" val="0%"/>
  <p:tag name="TOTALRESPONSES" val="21"/>
  <p:tag name="RESPONSECOUNT" val="21"/>
  <p:tag name="SLICED" val="False"/>
  <p:tag name="RESPONSES" val="2;4;2;2;2;2;2;2;4;2;4;2;2;2;2;2;2;2;4;2;2;"/>
  <p:tag name="CHARTSTRINGSTD" val="0 17 0 4"/>
  <p:tag name="CHARTSTRINGREV" val="4 0 17 0"/>
  <p:tag name="CHARTSTRINGSTDPER" val="0 0.80952380952381 0 0.19047619047619"/>
  <p:tag name="CHARTSTRINGREVPER" val="0.19047619047619 0 0.80952380952381 0"/>
  <p:tag name="RESPONSESGATHERED" val="False"/>
  <p:tag name="ANONYMOUSTEMP" val="False"/>
  <p:tag name="QUESTIONALIAS" val="4. The midpoint formula for calculating price elasticity of demand uses ______ in the denominator? "/>
  <p:tag name="CORRECTPOINTVALUE" val="1"/>
  <p:tag name="SLIDEORDER" val="3"/>
  <p:tag name="SLIDEGUID" val="D5538B30899B46A399D4C6C007114A7D"/>
  <p:tag name="ANSWERSALIAS" val=" |smicln| |smicln| |smicln| "/>
  <p:tag name="VALUES" val="Incorrect|smicln|Correct|smicln|Incorrect|smicln|Incorrect"/>
</p:tagLst>
</file>

<file path=ppt/tags/tag3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8.xml><?xml version="1.0" encoding="utf-8"?>
<p:tagLst xmlns:a="http://schemas.openxmlformats.org/drawingml/2006/main" xmlns:r="http://schemas.openxmlformats.org/officeDocument/2006/relationships" xmlns:p="http://schemas.openxmlformats.org/presentationml/2006/main">
  <p:tag name="ANSWERBULLETS" val="3"/>
  <p:tag name="TEXTLENGTH" val="7"/>
  <p:tag name="FONTSIZE" val="60"/>
  <p:tag name="BULLETTYPE" val="ppBulletArabicPeriod"/>
  <p:tag name="ANSWERTEXT" val="_&#10;_&#10;_&#10;_"/>
  <p:tag name="OLDNUMANSWERS" val="4"/>
</p:tagLst>
</file>

<file path=ppt/tags/tag39.xml><?xml version="1.0" encoding="utf-8"?>
<p:tagLst xmlns:a="http://schemas.openxmlformats.org/drawingml/2006/main" xmlns:r="http://schemas.openxmlformats.org/officeDocument/2006/relationships" xmlns:p="http://schemas.openxmlformats.org/presentationml/2006/main">
  <p:tag name="SLIDEID" val="5945E7A62CBC47768EBDE38FFCD1322B"/>
  <p:tag name="SLIDETYPE" val="Q"/>
  <p:tag name="DEMOGRAPHIC" val="False"/>
  <p:tag name="TEAMASSIGN" val="False"/>
  <p:tag name="SPEEDSCORING" val="False"/>
  <p:tag name="INCORRECTPOINTVALUE" val="0"/>
  <p:tag name="ZEROBASED" val="False"/>
  <p:tag name="DELIMITERS" val="3.1"/>
  <p:tag name="VALUEFORMAT" val="0%"/>
  <p:tag name="QUESTIONALIAS" val="5. A baker sells 30 bagels for $2 each and 50 bagels for $1 each. What is the price elasticity of demand?"/>
  <p:tag name="TOTALRESPONSES" val="20"/>
  <p:tag name="RESPONSECOUNT" val="20"/>
  <p:tag name="SLICED" val="False"/>
  <p:tag name="RESPONSES" val="3;3;3;3;3;3;3;-;3;3;3;3;3;3;3;3;3;3;3;3;4;"/>
  <p:tag name="CHARTSTRINGSTD" val="0 0 19 1"/>
  <p:tag name="CHARTSTRINGREV" val="1 19 0 0"/>
  <p:tag name="CHARTSTRINGSTDPER" val="0 0 0.95 0.05"/>
  <p:tag name="CHARTSTRINGREVPER" val="0.05 0.95 0 0"/>
  <p:tag name="RESPONSESGATHERED" val="False"/>
  <p:tag name="ANONYMOUSTEMP" val="False"/>
  <p:tag name="CORRECTPOINTVALUE" val="0"/>
  <p:tag name="SLIDEORDER" val="2"/>
  <p:tag name="SLIDEGUID" val="FC362C647C5A4C7893F906DD60A9EB56"/>
  <p:tag name="ANSWERSALIAS" val="1.32|smicln|0.5|smicln|0.75|smicln|0.66"/>
  <p:tag name="VALUES" val="No Value|smicln|No Value|smicln|No Value|smicln|No Value"/>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ANSWERBULLETS" val="3"/>
  <p:tag name="TEXTLENGTH" val="20"/>
  <p:tag name="FONTSIZE" val="32"/>
  <p:tag name="BULLETTYPE" val="ppBulletArabicPeriod"/>
  <p:tag name="ANSWERTEXT" val="1.32&#10;0.5&#10;0.75&#10;- 0.75"/>
  <p:tag name="OLDNUMANSWERS" val="4"/>
</p:tagLst>
</file>

<file path=ppt/tags/tag41.xml><?xml version="1.0" encoding="utf-8"?>
<p:tagLst xmlns:a="http://schemas.openxmlformats.org/drawingml/2006/main" xmlns:r="http://schemas.openxmlformats.org/officeDocument/2006/relationships" xmlns:p="http://schemas.openxmlformats.org/presentationml/2006/main">
  <p:tag name="SLIDEID" val="5945E7A62CBC47768EBDE38FFCD1322B"/>
  <p:tag name="SLIDETYPE" val="Q"/>
  <p:tag name="DEMOGRAPHIC" val="False"/>
  <p:tag name="TEAMASSIGN" val="False"/>
  <p:tag name="SPEEDSCORING" val="False"/>
  <p:tag name="INCORRECTPOINTVALUE" val="0"/>
  <p:tag name="ZEROBASED" val="False"/>
  <p:tag name="DELIMITERS" val="3.1"/>
  <p:tag name="VALUEFORMAT" val="0%"/>
  <p:tag name="QUESTIONALIAS" val="5. A baker sells 30 bagels for $2 each and 50 bagels for $1 each. What is the price elasticity of demand?"/>
  <p:tag name="TOTALRESPONSES" val="20"/>
  <p:tag name="RESPONSECOUNT" val="20"/>
  <p:tag name="SLICED" val="False"/>
  <p:tag name="RESPONSES" val="3;3;3;3;3;3;3;-;3;3;3;3;3;3;3;3;3;3;3;3;4;"/>
  <p:tag name="CHARTSTRINGSTD" val="0 0 19 1"/>
  <p:tag name="CHARTSTRINGREV" val="1 19 0 0"/>
  <p:tag name="CHARTSTRINGSTDPER" val="0 0 0.95 0.05"/>
  <p:tag name="CHARTSTRINGREVPER" val="0.05 0.95 0 0"/>
  <p:tag name="RESPONSESGATHERED" val="False"/>
  <p:tag name="ANONYMOUSTEMP" val="False"/>
  <p:tag name="CORRECTPOINTVALUE" val="1"/>
  <p:tag name="SLIDEORDER" val="3"/>
  <p:tag name="SLIDEGUID" val="852B8251D6C74FAFA486B7E5298E65A3"/>
  <p:tag name="ANSWERSALIAS" val="1.32|smicln|0.5|smicln|0.75|smicln|0.66"/>
  <p:tag name="VALUES" val="Incorrect|smicln|Incorrect|smicln|Correct|smicln|Incorrect"/>
</p:tagLst>
</file>

<file path=ppt/tags/tag4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3.xml><?xml version="1.0" encoding="utf-8"?>
<p:tagLst xmlns:a="http://schemas.openxmlformats.org/drawingml/2006/main" xmlns:r="http://schemas.openxmlformats.org/officeDocument/2006/relationships" xmlns:p="http://schemas.openxmlformats.org/presentationml/2006/main">
  <p:tag name="ANSWERBULLETS" val="3"/>
  <p:tag name="TEXTLENGTH" val="20"/>
  <p:tag name="FONTSIZE" val="32"/>
  <p:tag name="BULLETTYPE" val="ppBulletArabicPeriod"/>
  <p:tag name="ANSWERTEXT" val="1.32&#10;0.5&#10;0.75&#10;- 0.75"/>
  <p:tag name="OLDNUMANSWERS" val="4"/>
</p:tagLst>
</file>

<file path=ppt/tags/tag44.xml><?xml version="1.0" encoding="utf-8"?>
<p:tagLst xmlns:a="http://schemas.openxmlformats.org/drawingml/2006/main" xmlns:r="http://schemas.openxmlformats.org/officeDocument/2006/relationships" xmlns:p="http://schemas.openxmlformats.org/presentationml/2006/main">
  <p:tag name="DELIMITERS" val="3.1"/>
</p:tagLst>
</file>

<file path=ppt/tags/tag45.xml><?xml version="1.0" encoding="utf-8"?>
<p:tagLst xmlns:a="http://schemas.openxmlformats.org/drawingml/2006/main" xmlns:r="http://schemas.openxmlformats.org/officeDocument/2006/relationships" xmlns:p="http://schemas.openxmlformats.org/presentationml/2006/main">
  <p:tag name="SLIDEID" val="13A7EEA095B24F5B94666BBB3ABBAC6A"/>
  <p:tag name="SLIDETYPE" val="Q"/>
  <p:tag name="DEMOGRAPHIC" val="False"/>
  <p:tag name="TEAMASSIGN" val="False"/>
  <p:tag name="SPEEDSCORING" val="False"/>
  <p:tag name="INCORRECTPOINTVALUE" val="0"/>
  <p:tag name="ZEROBASED" val="False"/>
  <p:tag name="DELIMITERS" val="3.1"/>
  <p:tag name="VALUEFORMAT" val="0%"/>
  <p:tag name="QUESTIONALIAS" val="6. An excellent harvest of oranges has cause the price to fall by 10%.  Consumers respond by buying 5% more.  The demand for oranges:"/>
  <p:tag name="ANSWERSALIAS" val="is price elastic|smicln|is price inelastic|smicln|is unit elastic|smicln|has increased"/>
  <p:tag name="TOTALRESPONSES" val="21"/>
  <p:tag name="RESPONSECOUNT" val="21"/>
  <p:tag name="SLICED" val="False"/>
  <p:tag name="RESPONSES" val="2;2;2;2;2;2;2;2;2;2;2;2;2;4;2;2;1;2;2;2;1;"/>
  <p:tag name="CHARTSTRINGSTD" val="2 18 0 1"/>
  <p:tag name="CHARTSTRINGREV" val="1 0 18 2"/>
  <p:tag name="CHARTSTRINGSTDPER" val="0.0952380952380952 0.857142857142857 0 0.0476190476190476"/>
  <p:tag name="CHARTSTRINGREVPER" val="0.0476190476190476 0 0.857142857142857 0.0952380952380952"/>
  <p:tag name="RESPONSESGATHERED" val="False"/>
  <p:tag name="ANONYMOUSTEMP" val="False"/>
  <p:tag name="CORRECTPOINTVALUE" val="0"/>
  <p:tag name="SLIDEORDER" val="2"/>
  <p:tag name="SLIDEGUID" val="486EE2D6BFF9408CB85AFEAB359672BA"/>
  <p:tag name="VALUES" val="No Value|smicln|No Value|smicln|No Value|smicln|No Value"/>
</p:tagLst>
</file>

<file path=ppt/tags/tag46.xml><?xml version="1.0" encoding="utf-8"?>
<p:tagLst xmlns:a="http://schemas.openxmlformats.org/drawingml/2006/main" xmlns:r="http://schemas.openxmlformats.org/officeDocument/2006/relationships" xmlns:p="http://schemas.openxmlformats.org/presentationml/2006/main">
  <p:tag name="ANSWERBULLETS" val="3"/>
  <p:tag name="TEXTLENGTH" val="65"/>
  <p:tag name="FONTSIZE" val="36"/>
  <p:tag name="BULLETTYPE" val="ppBulletArabicPeriod"/>
  <p:tag name="ANSWERTEXT" val="is price elastic&#10;is price inelastic&#10;is unit elastic&#10;has increased"/>
  <p:tag name="OLDNUMANSWERS" val="4"/>
</p:tagLst>
</file>

<file path=ppt/tags/tag47.xml><?xml version="1.0" encoding="utf-8"?>
<p:tagLst xmlns:a="http://schemas.openxmlformats.org/drawingml/2006/main" xmlns:r="http://schemas.openxmlformats.org/officeDocument/2006/relationships" xmlns:p="http://schemas.openxmlformats.org/presentationml/2006/main">
  <p:tag name="SLIDEID" val="13A7EEA095B24F5B94666BBB3ABBAC6A"/>
  <p:tag name="SLIDETYPE" val="Q"/>
  <p:tag name="DEMOGRAPHIC" val="False"/>
  <p:tag name="TEAMASSIGN" val="False"/>
  <p:tag name="SPEEDSCORING" val="False"/>
  <p:tag name="INCORRECTPOINTVALUE" val="0"/>
  <p:tag name="ZEROBASED" val="False"/>
  <p:tag name="DELIMITERS" val="3.1"/>
  <p:tag name="VALUEFORMAT" val="0%"/>
  <p:tag name="QUESTIONALIAS" val="6. An excellent harvest of oranges has cause the price to fall by 10%.  Consumers respond by buying 5% more.  The demand for oranges:"/>
  <p:tag name="ANSWERSALIAS" val="is price elastic|smicln|is price inelastic|smicln|is unit elastic|smicln|has increased"/>
  <p:tag name="TOTALRESPONSES" val="21"/>
  <p:tag name="RESPONSECOUNT" val="21"/>
  <p:tag name="SLICED" val="False"/>
  <p:tag name="RESPONSES" val="2;2;2;2;2;2;2;2;2;2;2;2;2;4;2;2;1;2;2;2;1;"/>
  <p:tag name="CHARTSTRINGSTD" val="2 18 0 1"/>
  <p:tag name="CHARTSTRINGREV" val="1 0 18 2"/>
  <p:tag name="CHARTSTRINGSTDPER" val="0.0952380952380952 0.857142857142857 0 0.0476190476190476"/>
  <p:tag name="CHARTSTRINGREVPER" val="0.0476190476190476 0 0.857142857142857 0.0952380952380952"/>
  <p:tag name="RESPONSESGATHERED" val="False"/>
  <p:tag name="ANONYMOUSTEMP" val="False"/>
  <p:tag name="CORRECTPOINTVALUE" val="1"/>
  <p:tag name="SLIDEORDER" val="3"/>
  <p:tag name="SLIDEGUID" val="FB37344147474D558687281AE72FED0C"/>
  <p:tag name="VALUES" val="Incorrect|smicln|Correct|smicln|Incorrect|smicln|Incorrect"/>
</p:tagLst>
</file>

<file path=ppt/tags/tag48.xml><?xml version="1.0" encoding="utf-8"?>
<p:tagLst xmlns:a="http://schemas.openxmlformats.org/drawingml/2006/main" xmlns:r="http://schemas.openxmlformats.org/officeDocument/2006/relationships" xmlns:p="http://schemas.openxmlformats.org/presentationml/2006/main">
  <p:tag name="ANSWERBULLETS" val="3"/>
  <p:tag name="TEXTLENGTH" val="65"/>
  <p:tag name="FONTSIZE" val="36"/>
  <p:tag name="BULLETTYPE" val="ppBulletArabicPeriod"/>
  <p:tag name="ANSWERTEXT" val="is price elastic&#10;is price inelastic&#10;is unit elastic&#10;has increased"/>
  <p:tag name="OLDNUMANSWERS" val="4"/>
</p:tagLst>
</file>

<file path=ppt/tags/tag4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DELIMITERS" val="3.1"/>
</p:tagLst>
</file>

<file path=ppt/tags/tag51.xml><?xml version="1.0" encoding="utf-8"?>
<p:tagLst xmlns:a="http://schemas.openxmlformats.org/drawingml/2006/main" xmlns:r="http://schemas.openxmlformats.org/officeDocument/2006/relationships" xmlns:p="http://schemas.openxmlformats.org/presentationml/2006/main">
  <p:tag name="SLIDEID" val="B854C85F964F4DBBB1CA015ACCA0E2C5"/>
  <p:tag name="SLIDETYPE" val="Q"/>
  <p:tag name="DEMOGRAPHIC" val="False"/>
  <p:tag name="TEAMASSIGN" val="False"/>
  <p:tag name="SPEEDSCORING" val="False"/>
  <p:tag name="INCORRECTPOINTVALUE" val="0"/>
  <p:tag name="ZEROBASED" val="False"/>
  <p:tag name="DELIMITERS" val="3.1"/>
  <p:tag name="VALUEFORMAT" val="0%"/>
  <p:tag name="TOTALRESPONSES" val="21"/>
  <p:tag name="RESPONSECOUNT" val="21"/>
  <p:tag name="SLICED" val="False"/>
  <p:tag name="RESPONSES" val="3;2;3;3;3;3;3;3;3;3;2;3;3;3;3;3;3;4;3;3;3;"/>
  <p:tag name="CHARTSTRINGSTD" val="0 2 18 1"/>
  <p:tag name="CHARTSTRINGREV" val="1 18 2 0"/>
  <p:tag name="CHARTSTRINGSTDPER" val="0 0.0952380952380952 0.857142857142857 0.0476190476190476"/>
  <p:tag name="CHARTSTRINGREVPER" val="0.0476190476190476 0.857142857142857 0.0952380952380952 0"/>
  <p:tag name="RESPONSESGATHERED" val="False"/>
  <p:tag name="ANONYMOUSTEMP" val="False"/>
  <p:tag name="QUESTIONALIAS" val="7. If the price elasticity of demand for a good is 1.5, a 10% increase in price would result in a:"/>
  <p:tag name="ANSWERSALIAS" val="1.5% decrease in Qd|smicln|1.5% increase in Qd|smicln|15% decrease in Qd|smicln|10% decrease in Qd"/>
  <p:tag name="CORRECTPOINTVALUE" val="0"/>
  <p:tag name="SLIDEORDER" val="2"/>
  <p:tag name="SLIDEGUID" val="11E2BE93D8FC45E0A49C7446B14DA06C"/>
  <p:tag name="VALUES" val="No Value|smicln|No Value|smicln|No Value|smicln|No Value"/>
</p:tagLst>
</file>

<file path=ppt/tags/tag52.xml><?xml version="1.0" encoding="utf-8"?>
<p:tagLst xmlns:a="http://schemas.openxmlformats.org/drawingml/2006/main" xmlns:r="http://schemas.openxmlformats.org/officeDocument/2006/relationships" xmlns:p="http://schemas.openxmlformats.org/presentationml/2006/main">
  <p:tag name="ANSWERBULLETS" val="3"/>
  <p:tag name="TEXTLENGTH" val="77"/>
  <p:tag name="FONTSIZE" val="44"/>
  <p:tag name="BULLETTYPE" val="ppBulletArabicPeriod"/>
  <p:tag name="ANSWERTEXT" val="1.5% decrease in Qd&#10;1.5% increase in Qd&#10;15% decrease in Qd&#10;10% decrease in Qd"/>
  <p:tag name="OLDNUMANSWERS" val="4"/>
</p:tagLst>
</file>

<file path=ppt/tags/tag53.xml><?xml version="1.0" encoding="utf-8"?>
<p:tagLst xmlns:a="http://schemas.openxmlformats.org/drawingml/2006/main" xmlns:r="http://schemas.openxmlformats.org/officeDocument/2006/relationships" xmlns:p="http://schemas.openxmlformats.org/presentationml/2006/main">
  <p:tag name="SLIDEID" val="B854C85F964F4DBBB1CA015ACCA0E2C5"/>
  <p:tag name="SLIDETYPE" val="Q"/>
  <p:tag name="DEMOGRAPHIC" val="False"/>
  <p:tag name="TEAMASSIGN" val="False"/>
  <p:tag name="SPEEDSCORING" val="False"/>
  <p:tag name="INCORRECTPOINTVALUE" val="0"/>
  <p:tag name="ZEROBASED" val="False"/>
  <p:tag name="DELIMITERS" val="3.1"/>
  <p:tag name="VALUEFORMAT" val="0%"/>
  <p:tag name="TOTALRESPONSES" val="21"/>
  <p:tag name="RESPONSECOUNT" val="21"/>
  <p:tag name="SLICED" val="False"/>
  <p:tag name="RESPONSES" val="3;2;3;3;3;3;3;3;3;3;2;3;3;3;3;3;3;4;3;3;3;"/>
  <p:tag name="CHARTSTRINGSTD" val="0 2 18 1"/>
  <p:tag name="CHARTSTRINGREV" val="1 18 2 0"/>
  <p:tag name="CHARTSTRINGSTDPER" val="0 0.0952380952380952 0.857142857142857 0.0476190476190476"/>
  <p:tag name="CHARTSTRINGREVPER" val="0.0476190476190476 0.857142857142857 0.0952380952380952 0"/>
  <p:tag name="RESPONSESGATHERED" val="False"/>
  <p:tag name="ANONYMOUSTEMP" val="False"/>
  <p:tag name="QUESTIONALIAS" val="7. If the price elasticity of demand for a good is 1.5, a 10% increase in price would result in a:"/>
  <p:tag name="ANSWERSALIAS" val="1.5% decrease in Qd|smicln|1.5% increase in Qd|smicln|15% decrease in Qd|smicln|10% decrease in Qd"/>
  <p:tag name="CORRECTPOINTVALUE" val="1"/>
  <p:tag name="SLIDEORDER" val="3"/>
  <p:tag name="SLIDEGUID" val="2394E876CF0B4932A7E06BC4445068BE"/>
  <p:tag name="VALUES" val="Incorrect|smicln|Incorrect|smicln|Correct|smicln|Incorrect"/>
</p:tagLst>
</file>

<file path=ppt/tags/tag5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5.xml><?xml version="1.0" encoding="utf-8"?>
<p:tagLst xmlns:a="http://schemas.openxmlformats.org/drawingml/2006/main" xmlns:r="http://schemas.openxmlformats.org/officeDocument/2006/relationships" xmlns:p="http://schemas.openxmlformats.org/presentationml/2006/main">
  <p:tag name="ANSWERBULLETS" val="3"/>
  <p:tag name="TEXTLENGTH" val="77"/>
  <p:tag name="FONTSIZE" val="44"/>
  <p:tag name="BULLETTYPE" val="ppBulletArabicPeriod"/>
  <p:tag name="ANSWERTEXT" val="1.5% decrease in Qd&#10;1.5% increase in Qd&#10;15% decrease in Qd&#10;10% decrease in Qd"/>
  <p:tag name="OLDNUMANSWERS" val="4"/>
</p:tagLst>
</file>

<file path=ppt/tags/tag56.xml><?xml version="1.0" encoding="utf-8"?>
<p:tagLst xmlns:a="http://schemas.openxmlformats.org/drawingml/2006/main" xmlns:r="http://schemas.openxmlformats.org/officeDocument/2006/relationships" xmlns:p="http://schemas.openxmlformats.org/presentationml/2006/main">
  <p:tag name="DELIMITERS" val="3.1"/>
</p:tagLst>
</file>

<file path=ppt/tags/tag57.xml><?xml version="1.0" encoding="utf-8"?>
<p:tagLst xmlns:a="http://schemas.openxmlformats.org/drawingml/2006/main" xmlns:r="http://schemas.openxmlformats.org/officeDocument/2006/relationships" xmlns:p="http://schemas.openxmlformats.org/presentationml/2006/main">
  <p:tag name="DELIMITERS" val="3.1"/>
</p:tagLst>
</file>

<file path=ppt/tags/tag58.xml><?xml version="1.0" encoding="utf-8"?>
<p:tagLst xmlns:a="http://schemas.openxmlformats.org/drawingml/2006/main" xmlns:r="http://schemas.openxmlformats.org/officeDocument/2006/relationships" xmlns:p="http://schemas.openxmlformats.org/presentationml/2006/main">
  <p:tag name="DELIMITERS" val="3.1"/>
</p:tagLst>
</file>

<file path=ppt/tags/tag59.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60.xml><?xml version="1.0" encoding="utf-8"?>
<p:tagLst xmlns:a="http://schemas.openxmlformats.org/drawingml/2006/main" xmlns:r="http://schemas.openxmlformats.org/officeDocument/2006/relationships" xmlns:p="http://schemas.openxmlformats.org/presentationml/2006/main">
  <p:tag name="SLIDEGUID" val="13C7D09B03074090A6E4548D54FC3BD3"/>
  <p:tag name="SLIDEID" val="13C7D09B03074090A6E4548D54FC3BD3"/>
  <p:tag name="SLIDEORDER" val="1"/>
  <p:tag name="SLIDETYPE" val="Q"/>
  <p:tag name="DEMOGRAPHIC" val="False"/>
  <p:tag name="TEAMASSIGN" val="False"/>
  <p:tag name="SPEEDSCORING" val="False"/>
  <p:tag name="INCORRECTPOINTVALUE" val="0"/>
  <p:tag name="ZEROBASED" val="False"/>
  <p:tag name="DELIMITERS" val="3.1"/>
  <p:tag name="VALUEFORMAT" val="0%"/>
  <p:tag name="TOTALRESPONSES" val="21"/>
  <p:tag name="RESPONSECOUNT" val="21"/>
  <p:tag name="SLICED" val="False"/>
  <p:tag name="RESPONSES" val="3;3;1;2;3;1;3;3;2;1;2;1;2;1;2;1;3;2;2;1;4;"/>
  <p:tag name="CHARTSTRINGSTD" val="7 7 6 1"/>
  <p:tag name="CHARTSTRINGREV" val="1 6 7 7"/>
  <p:tag name="CHARTSTRINGSTDPER" val="0.333333333333333 0.333333333333333 0.285714285714286 0.0476190476190476"/>
  <p:tag name="CHARTSTRINGREVPER" val="0.0476190476190476 0.285714285714286 0.333333333333333 0.333333333333333"/>
  <p:tag name="RESPONSESGATHERED" val="False"/>
  <p:tag name="ANONYMOUSTEMP" val="False"/>
  <p:tag name="QUESTIONALIAS" val="8. The price of milk increases causing the quantity sold to increase. If the total revenue received from the sale of milk also increases, then the price elasticity of demand for milk is:"/>
  <p:tag name="ANSWERSALIAS" val="perfectly inelastic|smicln|perfectly elastic|smicln|inelastic|smicln|elastic"/>
  <p:tag name="CORRECTPOINTVALUE" val="0"/>
  <p:tag name="VALUES" val="No Value|smicln|No Value|smicln|No Value|smicln|No Value"/>
</p:tagLst>
</file>

<file path=ppt/tags/tag61.xml><?xml version="1.0" encoding="utf-8"?>
<p:tagLst xmlns:a="http://schemas.openxmlformats.org/drawingml/2006/main" xmlns:r="http://schemas.openxmlformats.org/officeDocument/2006/relationships" xmlns:p="http://schemas.openxmlformats.org/presentationml/2006/main">
  <p:tag name="ANSWERBULLETS" val="3"/>
  <p:tag name="TEXTLENGTH" val="55"/>
  <p:tag name="FONTSIZE" val="32"/>
  <p:tag name="BULLETTYPE" val="ppBulletArabicPeriod"/>
  <p:tag name="ANSWERTEXT" val="perfectly inelastic&#10;perfectly elastic&#10;inelastic&#10;elastic"/>
  <p:tag name="OLDNUMANSWERS" val="4"/>
</p:tagLst>
</file>

<file path=ppt/tags/tag62.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TOTALRESPONSES" val="21"/>
  <p:tag name="RESPONSECOUNT" val="21"/>
  <p:tag name="SLICED" val="False"/>
  <p:tag name="RESPONSES" val="3;3;1;2;3;1;3;3;2;1;2;1;2;1;2;1;3;2;2;1;4;"/>
  <p:tag name="CHARTSTRINGSTD" val="7 7 6 1"/>
  <p:tag name="CHARTSTRINGREV" val="1 6 7 7"/>
  <p:tag name="CHARTSTRINGSTDPER" val="0.333333333333333 0.333333333333333 0.285714285714286 0.0476190476190476"/>
  <p:tag name="CHARTSTRINGREVPER" val="0.0476190476190476 0.285714285714286 0.333333333333333 0.333333333333333"/>
  <p:tag name="RESPONSESGATHERED" val="False"/>
  <p:tag name="ANONYMOUSTEMP" val="False"/>
  <p:tag name="QUESTIONALIAS" val="8. The price of milk increases causing the quantity sold to increase. If the total revenue received from the sale of milk also increases, then the price elasticity of demand for milk is:"/>
  <p:tag name="ANSWERSALIAS" val="perfectly inelastic|smicln|perfectly elastic|smicln|inelastic|smicln|elastic"/>
  <p:tag name="SLIDEORDER" val="2"/>
  <p:tag name="SLIDEGUID" val="B21BFE8413744188B6D32D152918B42C"/>
  <p:tag name="CORRECTPOINTVALUE" val="1"/>
  <p:tag name="VALUES" val="Incorrect|smicln|Incorrect|smicln|Correct|smicln|Incorrect"/>
</p:tagLst>
</file>

<file path=ppt/tags/tag6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4.xml><?xml version="1.0" encoding="utf-8"?>
<p:tagLst xmlns:a="http://schemas.openxmlformats.org/drawingml/2006/main" xmlns:r="http://schemas.openxmlformats.org/officeDocument/2006/relationships" xmlns:p="http://schemas.openxmlformats.org/presentationml/2006/main">
  <p:tag name="ANSWERBULLETS" val="3"/>
  <p:tag name="TEXTLENGTH" val="55"/>
  <p:tag name="FONTSIZE" val="32"/>
  <p:tag name="BULLETTYPE" val="ppBulletArabicPeriod"/>
  <p:tag name="ANSWERTEXT" val="perfectly inelastic&#10;perfectly elastic&#10;inelastic&#10;elastic"/>
  <p:tag name="OLDNUMANSWERS" val="4"/>
</p:tagLst>
</file>

<file path=ppt/tags/tag65.xml><?xml version="1.0" encoding="utf-8"?>
<p:tagLst xmlns:a="http://schemas.openxmlformats.org/drawingml/2006/main" xmlns:r="http://schemas.openxmlformats.org/officeDocument/2006/relationships" xmlns:p="http://schemas.openxmlformats.org/presentationml/2006/main">
  <p:tag name="DELIMITERS" val="3.1"/>
</p:tagLst>
</file>

<file path=ppt/tags/tag66.xml><?xml version="1.0" encoding="utf-8"?>
<p:tagLst xmlns:a="http://schemas.openxmlformats.org/drawingml/2006/main" xmlns:r="http://schemas.openxmlformats.org/officeDocument/2006/relationships" xmlns:p="http://schemas.openxmlformats.org/presentationml/2006/main">
  <p:tag name="SLIDEGUID" val="6A7006873F4348BDAC2B6FD9D0C4C801"/>
  <p:tag name="SLIDEID" val="6A7006873F4348BDAC2B6FD9D0C4C801"/>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9. Which of the following is NOT a determinant of the price elasticity of demand?"/>
  <p:tag name="TOTALRESPONSES" val="20"/>
  <p:tag name="RESPONSECOUNT" val="20"/>
  <p:tag name="SLICED" val="False"/>
  <p:tag name="RESPONSES" val="1;1;4;1;1;3;-;4;1;1;1;1;1;1;4;1;2;2;4;3;3;"/>
  <p:tag name="CHARTSTRINGSTD" val="11 2 3 4"/>
  <p:tag name="CHARTSTRINGREV" val="4 3 2 11"/>
  <p:tag name="CHARTSTRINGSTDPER" val="0.55 0.1 0.15 0.2"/>
  <p:tag name="CHARTSTRINGREVPER" val="0.2 0.15 0.1 0.55"/>
  <p:tag name="RESPONSESGATHERED" val="False"/>
  <p:tag name="ANONYMOUSTEMP" val="False"/>
  <p:tag name="ANSWERSALIAS" val="The quantity produced|smicln|The amount of time available to adjust to a price change|smicln|The availability of close substitutes|smicln|The percentage of one’s budget spent on the product|smicln|Luxury or Necessity"/>
  <p:tag name="CORRECTPOINTVALUE" val="0"/>
  <p:tag name="VALUES" val="No Value|smicln|No Value|smicln|No Value|smicln|No Value|smicln|No Value"/>
</p:tagLst>
</file>

<file path=ppt/tags/tag67.xml><?xml version="1.0" encoding="utf-8"?>
<p:tagLst xmlns:a="http://schemas.openxmlformats.org/drawingml/2006/main" xmlns:r="http://schemas.openxmlformats.org/officeDocument/2006/relationships" xmlns:p="http://schemas.openxmlformats.org/presentationml/2006/main">
  <p:tag name="ANSWERBULLETS" val="3"/>
  <p:tag name="TEXTLENGTH" val="188"/>
  <p:tag name="FONTSIZE" val="32"/>
  <p:tag name="BULLETTYPE" val="ppBulletArabicPeriod"/>
  <p:tag name="ANSWERTEXT" val="The quantity produced&#10;The amount of time available to adjust to a price change&#10;The availability of close substitutes&#10;The percentage of one’s budget spent on the product&#10;Luxury or Necessity"/>
  <p:tag name="OLDNUMANSWERS" val="5"/>
</p:tagLst>
</file>

<file path=ppt/tags/tag68.xml><?xml version="1.0" encoding="utf-8"?>
<p:tagLst xmlns:a="http://schemas.openxmlformats.org/drawingml/2006/main" xmlns:r="http://schemas.openxmlformats.org/officeDocument/2006/relationships" xmlns:p="http://schemas.openxmlformats.org/presentationml/2006/main">
  <p:tag name="SLIDEID" val="6A7006873F4348BDAC2B6FD9D0C4C801"/>
  <p:tag name="SLIDETYPE" val="Q"/>
  <p:tag name="DEMOGRAPHIC" val="False"/>
  <p:tag name="TEAMASSIGN" val="False"/>
  <p:tag name="SPEEDSCORING" val="False"/>
  <p:tag name="INCORRECTPOINTVALUE" val="0"/>
  <p:tag name="ZEROBASED" val="False"/>
  <p:tag name="DELIMITERS" val="3.1"/>
  <p:tag name="VALUEFORMAT" val="0%"/>
  <p:tag name="QUESTIONALIAS" val="9. Which of the following is NOT a determinant of the price elasticity of demand?"/>
  <p:tag name="TOTALRESPONSES" val="20"/>
  <p:tag name="RESPONSECOUNT" val="20"/>
  <p:tag name="SLICED" val="False"/>
  <p:tag name="RESPONSES" val="1;1;4;1;1;3;-;4;1;1;1;1;1;1;4;1;2;2;4;3;3;"/>
  <p:tag name="CHARTSTRINGSTD" val="11 2 3 4"/>
  <p:tag name="CHARTSTRINGREV" val="4 3 2 11"/>
  <p:tag name="CHARTSTRINGSTDPER" val="0.55 0.1 0.15 0.2"/>
  <p:tag name="CHARTSTRINGREVPER" val="0.2 0.15 0.1 0.55"/>
  <p:tag name="RESPONSESGATHERED" val="False"/>
  <p:tag name="ANONYMOUSTEMP" val="False"/>
  <p:tag name="ANSWERSALIAS" val="The quantity produced|smicln|The amount of time available to adjust to a price change|smicln|The availability of close substitutes|smicln|The percentage of one’s budget spent on the product|smicln|Luxury or Necessity"/>
  <p:tag name="SLIDEORDER" val="2"/>
  <p:tag name="SLIDEGUID" val="FCF44D94F8CA4BC5A74641CC11332FE3"/>
  <p:tag name="CORRECTPOINTVALUE" val="1"/>
  <p:tag name="VALUES" val="Correct|smicln|Incorrect|smicln|Incorrect|smicln|Incorrect|smicln|Incorrect"/>
</p:tagLst>
</file>

<file path=ppt/tags/tag6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70.xml><?xml version="1.0" encoding="utf-8"?>
<p:tagLst xmlns:a="http://schemas.openxmlformats.org/drawingml/2006/main" xmlns:r="http://schemas.openxmlformats.org/officeDocument/2006/relationships" xmlns:p="http://schemas.openxmlformats.org/presentationml/2006/main">
  <p:tag name="ANSWERBULLETS" val="3"/>
  <p:tag name="TEXTLENGTH" val="188"/>
  <p:tag name="FONTSIZE" val="32"/>
  <p:tag name="BULLETTYPE" val="ppBulletArabicPeriod"/>
  <p:tag name="ANSWERTEXT" val="The quantity produced&#10;The amount of time available to adjust to a price change&#10;The availability of close substitutes&#10;The percentage of one’s budget spent on the product&#10;Luxury or Necessity"/>
  <p:tag name="OLDNUMANSWERS" val="5"/>
</p:tagLst>
</file>

<file path=ppt/tags/tag71.xml><?xml version="1.0" encoding="utf-8"?>
<p:tagLst xmlns:a="http://schemas.openxmlformats.org/drawingml/2006/main" xmlns:r="http://schemas.openxmlformats.org/officeDocument/2006/relationships" xmlns:p="http://schemas.openxmlformats.org/presentationml/2006/main">
  <p:tag name="SLIDEGUID" val="BBB0B258BC084DF6840BFFC528DD784C"/>
  <p:tag name="SLIDEID" val="BBB0B258BC084DF6840BFFC528DD784C"/>
  <p:tag name="SLIDEORDER" val="1"/>
  <p:tag name="SLIDETYPE" val="Q"/>
  <p:tag name="DEMOGRAPHIC" val="False"/>
  <p:tag name="TEAMASSIGN" val="False"/>
  <p:tag name="SPEEDSCORING" val="False"/>
  <p:tag name="INCORRECTPOINTVALUE" val="0"/>
  <p:tag name="ZEROBASED" val="False"/>
  <p:tag name="DELIMITERS" val="3.1"/>
  <p:tag name="VALUEFORMAT" val="0%"/>
  <p:tag name="TOTALRESPONSES" val="20"/>
  <p:tag name="RESPONSECOUNT" val="20"/>
  <p:tag name="SLICED" val="False"/>
  <p:tag name="RESPONSES" val="4;4;-;1;4;3;3;4;3;2;3;2;3;3;4;4;3;2;2;4;4;"/>
  <p:tag name="CHARTSTRINGSTD" val="1 4 7 8"/>
  <p:tag name="CHARTSTRINGREV" val="8 7 4 1"/>
  <p:tag name="CHARTSTRINGSTDPER" val="0.05 0.2 0.35 0.4"/>
  <p:tag name="CHARTSTRINGREVPER" val="0.4 0.35 0.2 0.05"/>
  <p:tag name="RESPONSESGATHERED" val="False"/>
  <p:tag name="ANONYMOUSTEMP" val="False"/>
  <p:tag name="QUESTIONALIAS" val="10. Compared to the price elasticity of demand for gasoline, the elasticity of demand for Mobil gasoline is:"/>
  <p:tag name="ANSWERSALIAS" val="more inelastic|smicln|unit elastic|smicln|the same |smicln|more elastic"/>
  <p:tag name="CORRECTPOINTVALUE" val="0"/>
  <p:tag name="VALUES" val="No Value|smicln|No Value|smicln|No Value|smicln|No Value"/>
</p:tagLst>
</file>

<file path=ppt/tags/tag72.xml><?xml version="1.0" encoding="utf-8"?>
<p:tagLst xmlns:a="http://schemas.openxmlformats.org/drawingml/2006/main" xmlns:r="http://schemas.openxmlformats.org/officeDocument/2006/relationships" xmlns:p="http://schemas.openxmlformats.org/presentationml/2006/main">
  <p:tag name="ANSWERBULLETS" val="3"/>
  <p:tag name="TEXTLENGTH" val="50"/>
  <p:tag name="FONTSIZE" val="44"/>
  <p:tag name="BULLETTYPE" val="ppBulletArabicPeriod"/>
  <p:tag name="ANSWERTEXT" val="more inelastic&#10;unit elastic&#10;the same &#10;more elastic"/>
  <p:tag name="OLDNUMANSWERS" val="4"/>
</p:tagLst>
</file>

<file path=ppt/tags/tag73.xml><?xml version="1.0" encoding="utf-8"?>
<p:tagLst xmlns:a="http://schemas.openxmlformats.org/drawingml/2006/main" xmlns:r="http://schemas.openxmlformats.org/officeDocument/2006/relationships" xmlns:p="http://schemas.openxmlformats.org/presentationml/2006/main">
  <p:tag name="SLIDEID" val="BBB0B258BC084DF6840BFFC528DD784C"/>
  <p:tag name="SLIDETYPE" val="Q"/>
  <p:tag name="DEMOGRAPHIC" val="False"/>
  <p:tag name="TEAMASSIGN" val="False"/>
  <p:tag name="SPEEDSCORING" val="False"/>
  <p:tag name="INCORRECTPOINTVALUE" val="0"/>
  <p:tag name="ZEROBASED" val="False"/>
  <p:tag name="DELIMITERS" val="3.1"/>
  <p:tag name="VALUEFORMAT" val="0%"/>
  <p:tag name="TOTALRESPONSES" val="20"/>
  <p:tag name="RESPONSECOUNT" val="20"/>
  <p:tag name="SLICED" val="False"/>
  <p:tag name="RESPONSES" val="4;4;-;1;4;3;3;4;3;2;3;2;3;3;4;4;3;2;2;4;4;"/>
  <p:tag name="CHARTSTRINGSTD" val="1 4 7 8"/>
  <p:tag name="CHARTSTRINGREV" val="8 7 4 1"/>
  <p:tag name="CHARTSTRINGSTDPER" val="0.05 0.2 0.35 0.4"/>
  <p:tag name="CHARTSTRINGREVPER" val="0.4 0.35 0.2 0.05"/>
  <p:tag name="RESPONSESGATHERED" val="False"/>
  <p:tag name="ANONYMOUSTEMP" val="False"/>
  <p:tag name="QUESTIONALIAS" val="10. Compared to the price elasticity of demand for gasoline, the elasticity of demand for Mobil gasoline is:"/>
  <p:tag name="SLIDEORDER" val="2"/>
  <p:tag name="SLIDEGUID" val="8609ACD096D24444AE4D9D750CBE2CBE"/>
  <p:tag name="CORRECTPOINTVALUE" val="1"/>
  <p:tag name="ANSWERSALIAS" val="more inelastic|smicln|unit elastic|smicln|the same |smicln|more elastic"/>
  <p:tag name="VALUES" val="Incorrect|smicln|Incorrect|smicln|Incorrect|smicln|Correct"/>
</p:tagLst>
</file>

<file path=ppt/tags/tag7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5.xml><?xml version="1.0" encoding="utf-8"?>
<p:tagLst xmlns:a="http://schemas.openxmlformats.org/drawingml/2006/main" xmlns:r="http://schemas.openxmlformats.org/officeDocument/2006/relationships" xmlns:p="http://schemas.openxmlformats.org/presentationml/2006/main">
  <p:tag name="ANSWERBULLETS" val="3"/>
  <p:tag name="TEXTLENGTH" val="50"/>
  <p:tag name="FONTSIZE" val="44"/>
  <p:tag name="BULLETTYPE" val="ppBulletArabicPeriod"/>
  <p:tag name="ANSWERTEXT" val="more inelastic&#10;unit elastic&#10;the same &#10;more elastic"/>
  <p:tag name="OLDNUMANSWERS" val="4"/>
</p:tagLst>
</file>

<file path=ppt/tags/tag76.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1848</TotalTime>
  <Words>1988</Words>
  <Application>Microsoft Office PowerPoint</Application>
  <PresentationFormat>On-screen Show (4:3)</PresentationFormat>
  <Paragraphs>290</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4a – Price Elasticity of Demand</vt:lpstr>
      <vt:lpstr>4a – Price Elasticity of Demand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Another term for “elasticity” might be:</vt:lpstr>
      <vt:lpstr>1. Another term for “elasticity” might be:</vt:lpstr>
      <vt:lpstr>4a – Price Elasticity of Demand</vt:lpstr>
      <vt:lpstr>4a – Price Elasticity of Demand</vt:lpstr>
      <vt:lpstr>2. Firm’s use the price elasticity of demand to determine how a change in price will affect:</vt:lpstr>
      <vt:lpstr>2. Firm’s use the price elasticity of demand to determine how a change in price will affect:</vt:lpstr>
      <vt:lpstr>4a – Price Elasticity of Demand</vt:lpstr>
      <vt:lpstr>4a – Price Elasticity of Demand</vt:lpstr>
      <vt:lpstr>4a – Price Elasticity of Demand</vt:lpstr>
      <vt:lpstr>3. The price elasticity of demand is calculated by</vt:lpstr>
      <vt:lpstr>3. The price elasticity of demand is calculated by</vt:lpstr>
      <vt:lpstr>4a -Price Elasticity of Demand</vt:lpstr>
      <vt:lpstr>4a - Price Elasticity of Demand - Midpoints Formula</vt:lpstr>
      <vt:lpstr>4a - Price Elasticity of Demand - Midpoints Formula</vt:lpstr>
      <vt:lpstr>4. The midpoint formula for calculating price elasticity of demand uses ______ in the denominator? </vt:lpstr>
      <vt:lpstr>4. The midpoint formula for calculating price elasticity of demand uses ______ in the denominator? </vt:lpstr>
      <vt:lpstr>5. A baker sells 30 bagels for $2 each and 50 bagels for $1 each. What is the price elasticity of demand?</vt:lpstr>
      <vt:lpstr>5. A baker sells 30 bagels for $2 each and 50 bagels for $1 each. What is the price elasticity of demand?</vt:lpstr>
      <vt:lpstr>4a -Price Elasticity of Demand Calculating Ed</vt:lpstr>
      <vt:lpstr>6. An excellent harvest of oranges has caused the price to fall by 10%.  Consumers respond by buying 5% more.  The demand for oranges:</vt:lpstr>
      <vt:lpstr>6. An excellent harvest of oranges has caused the price to fall by 10%.  Consumers respond by buying 5% more.  The demand for oranges:</vt:lpstr>
      <vt:lpstr>4a - Price Elasticity of Demand</vt:lpstr>
      <vt:lpstr>7. If the price elasticity of demand for a good is 1.5, a 10% increase in price would result in a:</vt:lpstr>
      <vt:lpstr>7. If the price elasticity of demand for a good is 1.5, a 10% increase in price would result in a:</vt:lpstr>
      <vt:lpstr>4a - Price Elasticity of Demand</vt:lpstr>
      <vt:lpstr>4a - Price Elasticity of Demand – PERFECTLY Elastic and Inelastic</vt:lpstr>
      <vt:lpstr>4a – Price Elasticity of Demand</vt:lpstr>
      <vt:lpstr>4a - Price Elasticity of Demand Total Revenue Test</vt:lpstr>
      <vt:lpstr>8. The price of milk increases causing the quantity sold to decrease. If the total revenue received from the sale of milk increases, then the price elasticity of demand for milk is:</vt:lpstr>
      <vt:lpstr>8. The price of milk increases causing the quantity sold to decrease. If the total revenue received from the sale of milk increases, then the price elasticity of demand for milk is:</vt:lpstr>
      <vt:lpstr>4a – Price Elasticity of Demand</vt:lpstr>
      <vt:lpstr>9. Which of the following is NOT a determinant of the price elasticity of demand?</vt:lpstr>
      <vt:lpstr>9. Which of the following is NOT a determinant of the price elasticity of demand?</vt:lpstr>
      <vt:lpstr>10. Compared to the price elasticity of demand for gasoline, the elasticity of demand for Mobil gasoline is:</vt:lpstr>
      <vt:lpstr>10. Compared to the price elasticity of demand for gasoline, the elasticity of demand for Mobil gasoline is:</vt:lpstr>
      <vt:lpstr>4a - Price Elasticity of Demand Incidence of a Tax</vt:lpstr>
    </vt:vector>
  </TitlesOfParts>
  <Company>Harper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harper</dc:creator>
  <cp:lastModifiedBy>Mark Healy</cp:lastModifiedBy>
  <cp:revision>200</cp:revision>
  <cp:lastPrinted>2013-03-21T13:45:39Z</cp:lastPrinted>
  <dcterms:created xsi:type="dcterms:W3CDTF">2013-02-04T18:55:14Z</dcterms:created>
  <dcterms:modified xsi:type="dcterms:W3CDTF">2020-02-26T14:34:13Z</dcterms:modified>
</cp:coreProperties>
</file>