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289" r:id="rId2"/>
    <p:sldId id="258" r:id="rId3"/>
    <p:sldId id="257" r:id="rId4"/>
    <p:sldId id="270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59" r:id="rId13"/>
    <p:sldId id="277" r:id="rId14"/>
    <p:sldId id="297" r:id="rId15"/>
    <p:sldId id="260" r:id="rId16"/>
    <p:sldId id="278" r:id="rId17"/>
    <p:sldId id="274" r:id="rId18"/>
    <p:sldId id="261" r:id="rId19"/>
    <p:sldId id="279" r:id="rId20"/>
    <p:sldId id="275" r:id="rId21"/>
    <p:sldId id="262" r:id="rId22"/>
    <p:sldId id="280" r:id="rId23"/>
    <p:sldId id="269" r:id="rId24"/>
    <p:sldId id="265" r:id="rId25"/>
    <p:sldId id="282" r:id="rId26"/>
    <p:sldId id="266" r:id="rId27"/>
    <p:sldId id="286" r:id="rId28"/>
    <p:sldId id="267" r:id="rId29"/>
    <p:sldId id="283" r:id="rId30"/>
    <p:sldId id="268" r:id="rId31"/>
    <p:sldId id="284" r:id="rId32"/>
    <p:sldId id="276" r:id="rId33"/>
  </p:sldIdLst>
  <p:sldSz cx="9144000" cy="6858000" type="screen4x3"/>
  <p:notesSz cx="9296400" cy="70104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426" autoAdjust="0"/>
    <p:restoredTop sz="94660"/>
  </p:normalViewPr>
  <p:slideViewPr>
    <p:cSldViewPr>
      <p:cViewPr varScale="1">
        <p:scale>
          <a:sx n="83" d="100"/>
          <a:sy n="83" d="100"/>
        </p:scale>
        <p:origin x="-75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8A1B56-F950-4E73-B462-A7023EB307D4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16502B-DB51-4159-9C69-C986490611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3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6EAF-A769-436D-9698-E3130BACC578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4.wmf"/><Relationship Id="rId4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4.wmf"/><Relationship Id="rId4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05000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3c – Market Equilibrium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3217" y="2743200"/>
            <a:ext cx="7772400" cy="32766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This web quiz may appear as two pages on tablets and laptops.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I recommend that you view it as one page by clicking on the open book icon        at the bottom of the page.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629" y="4953000"/>
            <a:ext cx="616272" cy="5306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16791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9771"/>
            <a:ext cx="9144000" cy="4182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595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228600" y="2438400"/>
            <a:ext cx="86868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</a:rPr>
              <a:t>2. If the price in this market for wheat was $4:</a:t>
            </a:r>
            <a:br>
              <a:rPr lang="en-US" sz="3200" b="1" dirty="0" smtClean="0">
                <a:solidFill>
                  <a:srgbClr val="0070C0"/>
                </a:solidFill>
              </a:rPr>
            </a:br>
            <a:r>
              <a:rPr lang="en-US" sz="3200" b="1" dirty="0" smtClean="0">
                <a:solidFill>
                  <a:srgbClr val="0070C0"/>
                </a:solidFill>
              </a:rPr>
              <a:t>    YP 67 #14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566"/>
            <a:ext cx="9144000" cy="22672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93090" y="3717924"/>
            <a:ext cx="8382000" cy="31543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The market would clear, </a:t>
            </a:r>
            <a:r>
              <a:rPr lang="en-US" dirty="0" err="1" smtClean="0"/>
              <a:t>Qd</a:t>
            </a:r>
            <a:r>
              <a:rPr lang="en-US" dirty="0" smtClean="0"/>
              <a:t> would equal Qs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Buyers would want to purchase more wheat than is currently being supplied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Farmers would not be able to sell all of their wheat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There would be a shortage of wheat</a:t>
            </a:r>
            <a:endParaRPr lang="en-US" dirty="0"/>
          </a:p>
        </p:txBody>
      </p:sp>
      <p:sp>
        <p:nvSpPr>
          <p:cNvPr id="6" name="CorShape1"/>
          <p:cNvSpPr/>
          <p:nvPr>
            <p:custDataLst>
              <p:tags r:id="rId3"/>
            </p:custDataLst>
          </p:nvPr>
        </p:nvSpPr>
        <p:spPr>
          <a:xfrm rot="10800000">
            <a:off x="88900" y="5171587"/>
            <a:ext cx="584200" cy="5842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388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457199"/>
            <a:ext cx="8901661" cy="556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8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14779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/>
              <a:t>3. If the market for bread is     experiencing a surplus, then you   would expect:</a:t>
            </a:r>
            <a:endParaRPr lang="en-US" sz="32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752601"/>
            <a:ext cx="7772400" cy="2514600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 will increase, </a:t>
            </a:r>
            <a:r>
              <a:rPr lang="en-US" dirty="0" err="1" smtClean="0"/>
              <a:t>Qd</a:t>
            </a:r>
            <a:r>
              <a:rPr lang="en-US" dirty="0" smtClean="0"/>
              <a:t> will fall and Qs will rise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 will increase, </a:t>
            </a:r>
            <a:r>
              <a:rPr lang="en-US" dirty="0" err="1" smtClean="0"/>
              <a:t>Qd</a:t>
            </a:r>
            <a:r>
              <a:rPr lang="en-US" dirty="0" smtClean="0"/>
              <a:t> will rise and Qs will fall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 will decrease, </a:t>
            </a:r>
            <a:r>
              <a:rPr lang="en-US" dirty="0" err="1" smtClean="0"/>
              <a:t>Qd</a:t>
            </a:r>
            <a:r>
              <a:rPr lang="en-US" dirty="0" smtClean="0"/>
              <a:t> will rise and Qs will fall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 will decrease, </a:t>
            </a:r>
            <a:r>
              <a:rPr lang="en-US" dirty="0" err="1" smtClean="0"/>
              <a:t>Qd</a:t>
            </a:r>
            <a:r>
              <a:rPr lang="en-US" dirty="0" smtClean="0"/>
              <a:t> will fall and Qs will rise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14779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</a:rPr>
              <a:t>3. If the market for bread is     experiencing a surplus, then you   would expect: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CorShape1"/>
          <p:cNvSpPr/>
          <p:nvPr>
            <p:custDataLst>
              <p:tags r:id="rId2"/>
            </p:custDataLst>
          </p:nvPr>
        </p:nvSpPr>
        <p:spPr>
          <a:xfrm rot="10800000">
            <a:off x="152400" y="3073400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752601"/>
            <a:ext cx="7772400" cy="2514600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 will increase, </a:t>
            </a:r>
            <a:r>
              <a:rPr lang="en-US" dirty="0" err="1" smtClean="0"/>
              <a:t>Qd</a:t>
            </a:r>
            <a:r>
              <a:rPr lang="en-US" dirty="0" smtClean="0"/>
              <a:t> will fall and Qs will rise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 will increase, </a:t>
            </a:r>
            <a:r>
              <a:rPr lang="en-US" dirty="0" err="1" smtClean="0"/>
              <a:t>Qd</a:t>
            </a:r>
            <a:r>
              <a:rPr lang="en-US" dirty="0" smtClean="0"/>
              <a:t> will rise and Qs will fall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 will decrease, </a:t>
            </a:r>
            <a:r>
              <a:rPr lang="en-US" dirty="0" err="1" smtClean="0"/>
              <a:t>Qd</a:t>
            </a:r>
            <a:r>
              <a:rPr lang="en-US" dirty="0" smtClean="0"/>
              <a:t> will rise and Qs will fall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 will decrease, </a:t>
            </a:r>
            <a:r>
              <a:rPr lang="en-US" dirty="0" err="1" smtClean="0"/>
              <a:t>Qd</a:t>
            </a:r>
            <a:r>
              <a:rPr lang="en-US" dirty="0" smtClean="0"/>
              <a:t> will fall and Qs will rise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381000"/>
            <a:ext cx="8901659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5954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381000"/>
            <a:ext cx="6934200" cy="14478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4. An increase in the supply of chocolate bars results in:</a:t>
            </a:r>
            <a:endParaRPr lang="en-US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828800"/>
            <a:ext cx="5562600" cy="42973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 increases and Q decreases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 decreases and Q increases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 increases and Q increases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 decreases and Q decreases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381000"/>
            <a:ext cx="6934200" cy="14478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70C0"/>
                </a:solidFill>
              </a:rPr>
              <a:t>4. An increase in the supply of chocolate bars results in: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CorShape1"/>
          <p:cNvSpPr/>
          <p:nvPr>
            <p:custDataLst>
              <p:tags r:id="rId2"/>
            </p:custDataLst>
          </p:nvPr>
        </p:nvSpPr>
        <p:spPr>
          <a:xfrm rot="10800000">
            <a:off x="152400" y="2514600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828800"/>
            <a:ext cx="5562600" cy="42973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 increases and Q decreases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 decreases and Q increases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 increases and Q increases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 decreases and Q decreases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9050"/>
            <a:ext cx="6477000" cy="625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457200"/>
            <a:ext cx="6781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5. Which of the following will cause a decrease in supply?</a:t>
            </a:r>
            <a:endParaRPr lang="en-US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62000" y="1828801"/>
            <a:ext cx="6705600" cy="2590800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Improved technology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Higher labor costs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Decrease in the price of substitutes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Decreased demand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457200"/>
            <a:ext cx="6781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70C0"/>
                </a:solidFill>
              </a:rPr>
              <a:t>5. Which of the following will cause a decrease in supply?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CorShape1"/>
          <p:cNvSpPr/>
          <p:nvPr>
            <p:custDataLst>
              <p:tags r:id="rId2"/>
            </p:custDataLst>
          </p:nvPr>
        </p:nvSpPr>
        <p:spPr>
          <a:xfrm rot="10800000">
            <a:off x="152400" y="2514600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62000" y="1828801"/>
            <a:ext cx="6705600" cy="2590800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Improved technology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Higher labor costs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Decrease in the price of substitutes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Decreased demand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3c – Market Equilibrium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95400"/>
            <a:ext cx="6400800" cy="43434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Market Equilibrium</a:t>
            </a:r>
            <a:endParaRPr lang="en-US" sz="4000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Equilibrium and Efficiency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MSB = MSC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Consumer and Producer Surplus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" y="76200"/>
            <a:ext cx="914379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147796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6. If the equilibrium P and Q both rise, the cause is:</a:t>
            </a:r>
            <a:endParaRPr lang="en-US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60137" y="1905001"/>
            <a:ext cx="7107463" cy="2514600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An increase in D and a decrease in 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An increase in D without a change in 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 decrease in both D and 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 decrease in D and an increase in 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147796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70C0"/>
                </a:solidFill>
              </a:rPr>
              <a:t>6. If the equilibrium P and Q both rise, the cause is: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60137" y="1905001"/>
            <a:ext cx="7107463" cy="2514600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An increase in D and a decrease in 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An increase in D without a change in 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 decrease in both D and 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 decrease in D and an increase in S</a:t>
            </a:r>
          </a:p>
        </p:txBody>
      </p:sp>
      <p:sp>
        <p:nvSpPr>
          <p:cNvPr id="7" name="CorShape1"/>
          <p:cNvSpPr/>
          <p:nvPr>
            <p:custDataLst>
              <p:tags r:id="rId3"/>
            </p:custDataLst>
          </p:nvPr>
        </p:nvSpPr>
        <p:spPr>
          <a:xfrm rot="10800000">
            <a:off x="172720" y="2556933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7, 8, 9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199" y="0"/>
            <a:ext cx="6821381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228600" y="274638"/>
            <a:ext cx="4724400" cy="33829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7. Which graph represents the effect of an increase in auto worker wages on the market for cars? </a:t>
            </a:r>
            <a:endParaRPr lang="en-US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57200"/>
            <a:ext cx="3824288" cy="363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3886200"/>
            <a:ext cx="1143000" cy="2514600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228600" y="274638"/>
            <a:ext cx="4724400" cy="33829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70C0"/>
                </a:solidFill>
              </a:rPr>
              <a:t>7. Which graph represents the effect of an increase in auto worker wages on the market for cars?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57200"/>
            <a:ext cx="3824288" cy="363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3886200"/>
            <a:ext cx="1143000" cy="2514600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CorShape1"/>
          <p:cNvSpPr/>
          <p:nvPr>
            <p:custDataLst>
              <p:tags r:id="rId3"/>
            </p:custDataLst>
          </p:nvPr>
        </p:nvSpPr>
        <p:spPr>
          <a:xfrm rot="10800000">
            <a:off x="172720" y="5708566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81000" y="304800"/>
            <a:ext cx="4800600" cy="2743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/>
              <a:t>8. Which graph represents the effect of an increase in incomes on the market for secondhand clothing? </a:t>
            </a:r>
            <a:endParaRPr lang="en-US" sz="36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971800"/>
            <a:ext cx="1219200" cy="31543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57200"/>
            <a:ext cx="3824288" cy="363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81000" y="304800"/>
            <a:ext cx="4800600" cy="2743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8. Which graph represents the effect of an increase in incomes on the market for secondhand clothing?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971800"/>
            <a:ext cx="1219200" cy="31543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57200"/>
            <a:ext cx="3824288" cy="363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rShape1"/>
          <p:cNvSpPr/>
          <p:nvPr>
            <p:custDataLst>
              <p:tags r:id="rId3"/>
            </p:custDataLst>
          </p:nvPr>
        </p:nvSpPr>
        <p:spPr>
          <a:xfrm rot="10800000">
            <a:off x="233679" y="3657600"/>
            <a:ext cx="279400" cy="279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95800" cy="23161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/>
              <a:t>9. Which graph represents the effect of an increase in excise taxes on the market for cigarettes? </a:t>
            </a:r>
            <a:endParaRPr lang="en-US" sz="32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590800"/>
            <a:ext cx="1066800" cy="2362200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57200"/>
            <a:ext cx="3824288" cy="363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95800" cy="23161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</a:rPr>
              <a:t>9. Which graph represents the effect of an increase in excise taxes on the market for cigarettes?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590800"/>
            <a:ext cx="1066800" cy="2362200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57200"/>
            <a:ext cx="3824288" cy="363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rShape1"/>
          <p:cNvSpPr/>
          <p:nvPr>
            <p:custDataLst>
              <p:tags r:id="rId3"/>
            </p:custDataLst>
          </p:nvPr>
        </p:nvSpPr>
        <p:spPr>
          <a:xfrm rot="10800000">
            <a:off x="225316" y="4495800"/>
            <a:ext cx="279400" cy="279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3c – Market Equilibrium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305800" cy="5105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Must Know / Outcomes (1):</a:t>
            </a:r>
            <a:endParaRPr lang="en-US" dirty="0" smtClean="0"/>
          </a:p>
          <a:p>
            <a:r>
              <a:rPr lang="en-US" sz="3100" dirty="0" smtClean="0"/>
              <a:t>What are the two assumptions of a competitive equilibrium?</a:t>
            </a:r>
          </a:p>
          <a:p>
            <a:r>
              <a:rPr lang="en-US" sz="3100" dirty="0" smtClean="0"/>
              <a:t>Define equilibrium</a:t>
            </a:r>
          </a:p>
          <a:p>
            <a:r>
              <a:rPr lang="en-US" sz="3100" dirty="0" smtClean="0"/>
              <a:t>How to find the equilibrium price and quantity on a supply and demand schedule and graph</a:t>
            </a:r>
          </a:p>
          <a:p>
            <a:r>
              <a:rPr lang="en-US" sz="3100" dirty="0" smtClean="0"/>
              <a:t>What happens if the price is below the equilibrium price? If it is above it?</a:t>
            </a:r>
          </a:p>
          <a:p>
            <a:r>
              <a:rPr lang="en-US" sz="3100" dirty="0" smtClean="0"/>
              <a:t>Define "shortage" and "surplus" and explain using a supply and demand graph</a:t>
            </a:r>
          </a:p>
          <a:p>
            <a:r>
              <a:rPr lang="en-US" sz="3100" dirty="0" smtClean="0"/>
              <a:t>What is the "bidding mechanism"?</a:t>
            </a:r>
          </a:p>
          <a:p>
            <a:r>
              <a:rPr lang="en-US" sz="3100" dirty="0" smtClean="0"/>
              <a:t>The three (or four) steps to finding a new equilibrium when a non-price determinant changes and how to use them</a:t>
            </a:r>
          </a:p>
          <a:p>
            <a:r>
              <a:rPr lang="en-US" sz="3100" dirty="0" smtClean="0"/>
              <a:t>What happens to the equilibrium price and quantity if (1) demand increases, (2) demand decreases, (3) supply increases, and (4) supply decreases?</a:t>
            </a:r>
          </a:p>
          <a:p>
            <a:r>
              <a:rPr lang="en-US" sz="3100" dirty="0" smtClean="0"/>
              <a:t>What happens if both supply and demand changes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0969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10. One can say for certainty that the equilibrium price will decline if:</a:t>
            </a:r>
            <a:endParaRPr lang="en-US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24001"/>
            <a:ext cx="5562600" cy="243840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 and D both increase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 increases and D decreases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 decreases and D increases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 and D both decrease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0969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70C0"/>
                </a:solidFill>
              </a:rPr>
              <a:t>10. One can say for certainty that the equilibrium price will decline if: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CorShape1"/>
          <p:cNvSpPr/>
          <p:nvPr>
            <p:custDataLst>
              <p:tags r:id="rId2"/>
            </p:custDataLst>
          </p:nvPr>
        </p:nvSpPr>
        <p:spPr>
          <a:xfrm rot="10800000">
            <a:off x="172719" y="2209800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524001"/>
            <a:ext cx="5562600" cy="243840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 and D both increase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 increases and D decreases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 decreases and D increases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 and D both decrease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GRAPH IT!</a:t>
            </a:r>
            <a:endParaRPr lang="en-US" sz="9600" b="1" dirty="0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3c - </a:t>
            </a:r>
            <a:r>
              <a:rPr lang="en-US" b="1" dirty="0">
                <a:solidFill>
                  <a:srgbClr val="0070C0"/>
                </a:solidFill>
              </a:rPr>
              <a:t>Markets and Efficiency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8305800" cy="5334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Must Know / Outcomes (2):</a:t>
            </a:r>
            <a:endParaRPr lang="en-US" dirty="0" smtClean="0"/>
          </a:p>
          <a:p>
            <a:r>
              <a:rPr lang="en-US" dirty="0"/>
              <a:t>be able to use two models to show why competitive market economies achieve </a:t>
            </a:r>
            <a:r>
              <a:rPr lang="en-US" dirty="0" err="1"/>
              <a:t>allocative</a:t>
            </a:r>
            <a:r>
              <a:rPr lang="en-US" dirty="0"/>
              <a:t> efficiency </a:t>
            </a:r>
          </a:p>
          <a:p>
            <a:pPr lvl="1"/>
            <a:r>
              <a:rPr lang="en-US" dirty="0"/>
              <a:t>MSB=MSC</a:t>
            </a:r>
          </a:p>
          <a:p>
            <a:pPr lvl="1"/>
            <a:r>
              <a:rPr lang="en-US" dirty="0"/>
              <a:t>maximum consumer plus producer surplus</a:t>
            </a:r>
          </a:p>
          <a:p>
            <a:r>
              <a:rPr lang="en-US" dirty="0"/>
              <a:t>define marginal social benefit and explain why it is often measured by the demand curve</a:t>
            </a:r>
          </a:p>
          <a:p>
            <a:r>
              <a:rPr lang="en-US" dirty="0"/>
              <a:t>define marginal social cost and explain why it is often measured by the supply curve</a:t>
            </a:r>
          </a:p>
          <a:p>
            <a:r>
              <a:rPr lang="en-US" dirty="0"/>
              <a:t>explain why </a:t>
            </a:r>
            <a:r>
              <a:rPr lang="en-US" dirty="0" err="1"/>
              <a:t>allocative</a:t>
            </a:r>
            <a:r>
              <a:rPr lang="en-US" dirty="0"/>
              <a:t> inefficiency occurs where MSB &gt; MSC causing an </a:t>
            </a:r>
            <a:r>
              <a:rPr lang="en-US" dirty="0" err="1"/>
              <a:t>underallocation</a:t>
            </a:r>
            <a:r>
              <a:rPr lang="en-US" dirty="0"/>
              <a:t> of resources (too little produced); show on graph using the MSB=MSC model</a:t>
            </a:r>
          </a:p>
          <a:p>
            <a:r>
              <a:rPr lang="en-US" dirty="0"/>
              <a:t>explain why </a:t>
            </a:r>
            <a:r>
              <a:rPr lang="en-US" dirty="0" err="1"/>
              <a:t>allocative</a:t>
            </a:r>
            <a:r>
              <a:rPr lang="en-US" dirty="0"/>
              <a:t> inefficiency occurs where MSB &lt; MSC causing an </a:t>
            </a:r>
            <a:r>
              <a:rPr lang="en-US" dirty="0" err="1"/>
              <a:t>overallocation</a:t>
            </a:r>
            <a:r>
              <a:rPr lang="en-US" dirty="0"/>
              <a:t> of resources (too much produced); show on graph using the MSB=MSC model</a:t>
            </a:r>
          </a:p>
          <a:p>
            <a:r>
              <a:rPr lang="en-US" dirty="0"/>
              <a:t>be able to find WHAT WE GET and WHAT WE WANT on the MSB=MSC model graph</a:t>
            </a:r>
          </a:p>
          <a:p>
            <a:r>
              <a:rPr lang="en-US" dirty="0"/>
              <a:t>define consumer surplus and producer surplus and shade them in on a supply and demand graph</a:t>
            </a:r>
          </a:p>
          <a:p>
            <a:r>
              <a:rPr lang="en-US" dirty="0"/>
              <a:t>define deadweight loss and be able to locate it on a supply and demand graph if too much or too little is produced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103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37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3c – 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86868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Market Equilibrium</a:t>
            </a:r>
          </a:p>
          <a:p>
            <a:pPr marL="0" indent="0">
              <a:buNone/>
            </a:pPr>
            <a:r>
              <a:rPr lang="en-US" sz="3200" dirty="0"/>
              <a:t>equilibrium, market equilibrium, bidding mechanism, surplus, shortage, </a:t>
            </a:r>
            <a:r>
              <a:rPr lang="en-US" sz="3200" dirty="0" smtClean="0"/>
              <a:t>scalping</a:t>
            </a:r>
          </a:p>
          <a:p>
            <a:pPr marL="0" indent="0">
              <a:buNone/>
            </a:pPr>
            <a:r>
              <a:rPr lang="en-US" sz="3200" b="1" dirty="0" smtClean="0"/>
              <a:t>Efficiency</a:t>
            </a:r>
            <a:endParaRPr lang="en-US" sz="3200" b="1" dirty="0"/>
          </a:p>
          <a:p>
            <a:pPr marL="0" indent="0">
              <a:buNone/>
            </a:pPr>
            <a:r>
              <a:rPr lang="en-US" sz="3200" dirty="0"/>
              <a:t>productive efficiency, </a:t>
            </a:r>
            <a:r>
              <a:rPr lang="en-US" sz="3200" dirty="0" err="1"/>
              <a:t>allocative</a:t>
            </a:r>
            <a:r>
              <a:rPr lang="en-US" sz="3200" dirty="0"/>
              <a:t> efficiency, marginal social benefits, marginal social costs, "what we get", "what we want", profit maximizing quantity, </a:t>
            </a:r>
            <a:r>
              <a:rPr lang="en-US" sz="3200" dirty="0" err="1"/>
              <a:t>underallocation</a:t>
            </a:r>
            <a:r>
              <a:rPr lang="en-US" sz="3200" dirty="0"/>
              <a:t> of resources, </a:t>
            </a:r>
            <a:r>
              <a:rPr lang="en-US" sz="3200" dirty="0" err="1"/>
              <a:t>overallocation</a:t>
            </a:r>
            <a:r>
              <a:rPr lang="en-US" sz="3200" dirty="0"/>
              <a:t> of resources, consumer surplus, producer surplus, deadweight loss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847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04800" y="2286000"/>
            <a:ext cx="8458200" cy="14478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1. Equilibrium price for wheat will be</a:t>
            </a:r>
            <a:r>
              <a:rPr lang="en-US" b="1" dirty="0"/>
              <a:t>:</a:t>
            </a:r>
            <a:br>
              <a:rPr lang="en-US" b="1" dirty="0"/>
            </a:br>
            <a:r>
              <a:rPr lang="en-US" b="1" dirty="0"/>
              <a:t> </a:t>
            </a:r>
            <a:r>
              <a:rPr lang="en-US" b="1" dirty="0" smtClean="0"/>
              <a:t>    YP 67 </a:t>
            </a:r>
            <a:r>
              <a:rPr lang="en-US" b="1" dirty="0"/>
              <a:t>#</a:t>
            </a:r>
            <a:r>
              <a:rPr lang="en-US" b="1" dirty="0" smtClean="0"/>
              <a:t>13</a:t>
            </a:r>
            <a:endParaRPr lang="en-US" b="1" dirty="0"/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19491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90600" y="3733800"/>
            <a:ext cx="1905000" cy="30019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$4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$3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$2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$1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179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04800" y="2286000"/>
            <a:ext cx="8458200" cy="1371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70C0"/>
                </a:solidFill>
              </a:rPr>
              <a:t>1. Equilibrium price for wheat will be</a:t>
            </a:r>
            <a:r>
              <a:rPr lang="en-US" b="1" dirty="0">
                <a:solidFill>
                  <a:srgbClr val="0070C0"/>
                </a:solidFill>
              </a:rPr>
              <a:t>: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      YP 67 # 13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7252"/>
            <a:ext cx="9149909" cy="22687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24875" y="3581400"/>
            <a:ext cx="1905000" cy="30019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$4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$3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$2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$1</a:t>
            </a:r>
            <a:endParaRPr lang="en-US" dirty="0"/>
          </a:p>
        </p:txBody>
      </p:sp>
      <p:sp>
        <p:nvSpPr>
          <p:cNvPr id="6" name="CorShape1"/>
          <p:cNvSpPr/>
          <p:nvPr>
            <p:custDataLst>
              <p:tags r:id="rId3"/>
            </p:custDataLst>
          </p:nvPr>
        </p:nvSpPr>
        <p:spPr>
          <a:xfrm rot="10800000">
            <a:off x="706119" y="4876800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478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10" y="381000"/>
            <a:ext cx="8901659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970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228600" y="2133600"/>
            <a:ext cx="8686800" cy="1219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2. If the price in this market for wheat was $4:</a:t>
            </a:r>
            <a:br>
              <a:rPr lang="en-US" sz="3200" b="1" dirty="0" smtClean="0"/>
            </a:br>
            <a:r>
              <a:rPr lang="en-US" sz="3200" b="1" dirty="0" smtClean="0"/>
              <a:t>     YP 67 #14</a:t>
            </a:r>
            <a:endParaRPr lang="en-US" sz="3200" b="1" dirty="0"/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068"/>
            <a:ext cx="9045538" cy="22428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3400" y="3429000"/>
            <a:ext cx="8382000" cy="31543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The market would clear, </a:t>
            </a:r>
            <a:r>
              <a:rPr lang="en-US" dirty="0" err="1" smtClean="0"/>
              <a:t>Qd</a:t>
            </a:r>
            <a:r>
              <a:rPr lang="en-US" dirty="0" smtClean="0"/>
              <a:t> would equal Qs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Buyers would want to purchase more wheat than is currently being supplied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Farmers would not be able to sell all of their wheat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There would be a shortage of wheat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185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2.0"/>
  <p:tag name="DELIMITERS" val="3.1"/>
  <p:tag name="SHOWBARVISIBLE" val="True"/>
  <p:tag name="USESECONDARYMONITOR" val="True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EXPANDSHOWBAR" val="True"/>
  <p:tag name="CORRECTPOINTVALUE" val="10"/>
  <p:tag name="POWERPOINTVERSION" val="14.0"/>
  <p:tag name="TASKPANEKEY" val="99b6b013-9c62-4cd1-bf79-9915967218b4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1"/>
  <p:tag name="FONTSIZE" val="32"/>
  <p:tag name="BULLETTYPE" val="ppBulletArabicPeriod"/>
  <p:tag name="ANSWERTEXT" val="$4&#10;$3&#10;$2&#10;$1"/>
  <p:tag name="OLDNUMANSWERS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13A7EEA095B24F5B94666BBB3ABBAC6A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8"/>
  <p:tag name="RESPONSECOUNT" val="18"/>
  <p:tag name="SLICED" val="False"/>
  <p:tag name="RESPONSES" val="3;3;3;3;3;3;3;3;3;3;3;3;3;3;3;3;3;3;-;"/>
  <p:tag name="CHARTSTRINGSTD" val="0 0 18 0"/>
  <p:tag name="CHARTSTRINGREV" val="0 18 0 0"/>
  <p:tag name="CHARTSTRINGSTDPER" val="0 0 1 0"/>
  <p:tag name="CHARTSTRINGREVPER" val="0 1 0 0"/>
  <p:tag name="RESPONSESGATHERED" val="False"/>
  <p:tag name="ANONYMOUSTEMP" val="False"/>
  <p:tag name="QUESTIONALIAS" val="6. If the price in this market for wheat was $4:"/>
  <p:tag name="CORRECTPOINTVALUE" val="0"/>
  <p:tag name="ANSWERSALIAS" val="The market would clear, Qd would equal Qs|smicln|Buyers would want to purchase more wheat than is currently being supplied|smicln|Farmers would not be able to sell all of their wheat|smicln|There would be a shortage of wheat"/>
  <p:tag name="SLIDEORDER" val="4"/>
  <p:tag name="SLIDEGUID" val="93FBD23B895E4794951EA7689217A979"/>
  <p:tag name="VALUES" val="No Value|smicln|No Value|smicln|No Value|smicln|No Val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03"/>
  <p:tag name="FONTSIZE" val="32"/>
  <p:tag name="BULLETTYPE" val="ppBulletArabicPeriod"/>
  <p:tag name="ANSWERTEXT" val="The market would clear, Qd would equal Qs&#10;Buyers would want to purchase more wheat than is currently being supplied&#10;Farmers would not be able to sell all of their wheat&#10;There would be a shortage of wheat"/>
  <p:tag name="OLDNUMANSWERS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13A7EEA095B24F5B94666BBB3ABBAC6A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8"/>
  <p:tag name="RESPONSECOUNT" val="18"/>
  <p:tag name="SLICED" val="False"/>
  <p:tag name="RESPONSES" val="3;3;3;3;3;3;3;3;3;3;3;3;3;3;3;3;3;3;-;"/>
  <p:tag name="CHARTSTRINGSTD" val="0 0 18 0"/>
  <p:tag name="CHARTSTRINGREV" val="0 18 0 0"/>
  <p:tag name="CHARTSTRINGSTDPER" val="0 0 1 0"/>
  <p:tag name="CHARTSTRINGREVPER" val="0 1 0 0"/>
  <p:tag name="RESPONSESGATHERED" val="False"/>
  <p:tag name="ANONYMOUSTEMP" val="False"/>
  <p:tag name="ANSWERSALIAS" val="The market would clear, Qd would equal Qs|smicln|Buyers would want to purchase more wheat than is currently being supplied|smicln|Farmers would not be able to sell all of their wheat|smicln|There would be a shortage of wheat"/>
  <p:tag name="QUESTIONALIAS" val="2. If the price in this market for wheat was $4:     YP 64 #13"/>
  <p:tag name="CORRECTPOINTVALUE" val="1"/>
  <p:tag name="SLIDEORDER" val="5"/>
  <p:tag name="SLIDEGUID" val="56D4E0EC65364E97A5F0959A313D37A5"/>
  <p:tag name="VALUES" val="Incorrect|smicln|Incorrect|smicln|Correct|smicln|Incorrec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03"/>
  <p:tag name="FONTSIZE" val="32"/>
  <p:tag name="BULLETTYPE" val="ppBulletArabicPeriod"/>
  <p:tag name="ANSWERTEXT" val="The market would clear, Qd would equal Qs&#10;Buyers would want to purchase more wheat than is currently being supplied&#10;Farmers would not be able to sell all of their wheat&#10;There would be a shortage of wheat"/>
  <p:tag name="OLDNUMANSWERS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AA1E3F8EDF7E4BD0A01C91DE8D9840C2"/>
  <p:tag name="SLIDEID" val="AA1E3F8EDF7E4BD0A01C91DE8D9840C2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QUESTIONALIAS" val="1. If the market for bread is experiencing a surplus, then you would expect:"/>
  <p:tag name="ANSWERSALIAS" val="P will increase, Qd will fall and Qs will rise|smicln|P will increase, Qd will rise and Qs will fall|smicln|P will decrease, Qd will rise and Qs will fall|smicln|P will decrease, Qd will fall and Qs will rise"/>
  <p:tag name="TOTALRESPONSES" val="19"/>
  <p:tag name="RESPONSECOUNT" val="19"/>
  <p:tag name="SLICED" val="False"/>
  <p:tag name="RESPONSES" val="3;3;1;3;1;4;3;3;4;3;3;2;3;3;4;3;4;3;2;"/>
  <p:tag name="CHARTSTRINGSTD" val="2 2 11 4"/>
  <p:tag name="CHARTSTRINGREV" val="4 11 2 2"/>
  <p:tag name="CHARTSTRINGSTDPER" val="0.105263157894737 0.105263157894737 0.578947368421053 0.210526315789474"/>
  <p:tag name="CHARTSTRINGREVPER" val="0.210526315789474 0.578947368421053 0.105263157894737 0.105263157894737"/>
  <p:tag name="RESPONSESGATHERED" val="False"/>
  <p:tag name="ANONYMOUSTEMP" val="False"/>
  <p:tag name="CORRECTPOINTVALUE" val="0"/>
  <p:tag name="VALUES" val="No Value|smicln|No Value|smicln|No Value|smicln|No Val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87"/>
  <p:tag name="FONTSIZE" val="32"/>
  <p:tag name="BULLETTYPE" val="ppBulletArabicPeriod"/>
  <p:tag name="ANSWERTEXT" val="P will increase, Qd will fall and Qs will rise&#10;P will increase, Qd will rise and Qs will fall&#10;P will decrease, Qd will rise and Qs will fall&#10;P will decrease, Qd will fall and Qs will rise"/>
  <p:tag name="OLDNUMANSWERS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QUESTIONALIAS" val="1. If the market for bread is experiencing a surplus, then you would expect:"/>
  <p:tag name="ANSWERSALIAS" val="P will increase, Qd will fall and Qs will rise|smicln|P will increase, Qd will rise and Qs will fall|smicln|P will decrease, Qd will rise and Qs will fall|smicln|P will decrease, Qd will fall and Qs will rise"/>
  <p:tag name="TOTALRESPONSES" val="19"/>
  <p:tag name="RESPONSECOUNT" val="19"/>
  <p:tag name="SLICED" val="False"/>
  <p:tag name="RESPONSES" val="3;3;1;3;1;4;3;3;4;3;3;2;3;3;4;3;4;3;2;"/>
  <p:tag name="CHARTSTRINGSTD" val="2 2 11 4"/>
  <p:tag name="CHARTSTRINGREV" val="4 11 2 2"/>
  <p:tag name="CHARTSTRINGSTDPER" val="0.105263157894737 0.105263157894737 0.578947368421053 0.210526315789474"/>
  <p:tag name="CHARTSTRINGREVPER" val="0.210526315789474 0.578947368421053 0.105263157894737 0.105263157894737"/>
  <p:tag name="RESPONSESGATHERED" val="False"/>
  <p:tag name="ANONYMOUSTEMP" val="False"/>
  <p:tag name="SLIDEORDER" val="2"/>
  <p:tag name="SLIDEGUID" val="F7C8FCE716F04F39A359E86E1298C0F4"/>
  <p:tag name="CORRECTPOINTVALUE" val="1"/>
  <p:tag name="VALUES" val="Incorrect|smicln|Incorrect|smicln|Correct|smicln|Incorrec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87"/>
  <p:tag name="FONTSIZE" val="32"/>
  <p:tag name="BULLETTYPE" val="ppBulletArabicPeriod"/>
  <p:tag name="ANSWERTEXT" val="P will increase, Qd will fall and Qs will rise&#10;P will increase, Qd will rise and Qs will fall&#10;P will decrease, Qd will rise and Qs will fall&#10;P will decrease, Qd will fall and Qs will rise"/>
  <p:tag name="OLDNUMANSWERS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59D7855427E848BA8597AB56B0989843"/>
  <p:tag name="SLIDEID" val="59D7855427E848BA8597AB56B0989843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ANSWERSALIAS" val="P increases and Q decreases|smicln|P decreases and Q increases|smicln|P increases and Q increases|smicln|P decreases and Q decreases"/>
  <p:tag name="TOTALRESPONSES" val="19"/>
  <p:tag name="RESPONSECOUNT" val="19"/>
  <p:tag name="SLICED" val="False"/>
  <p:tag name="RESPONSES" val="2;2;2;2;2;2;2;2;2;3;2;1;2;2;2;2;2;2;3;"/>
  <p:tag name="CHARTSTRINGSTD" val="1 16 2 0"/>
  <p:tag name="CHARTSTRINGREV" val="0 2 16 1"/>
  <p:tag name="CHARTSTRINGSTDPER" val="0.0526315789473684 0.842105263157895 0.105263157894737 0"/>
  <p:tag name="CHARTSTRINGREVPER" val="0 0.105263157894737 0.842105263157895 0.0526315789473684"/>
  <p:tag name="RESPONSESGATHERED" val="False"/>
  <p:tag name="ANONYMOUSTEMP" val="False"/>
  <p:tag name="QUESTIONALIAS" val="2. An increase in the supply of chocolate bars results in:"/>
  <p:tag name="CORRECTPOINTVALUE" val="0"/>
  <p:tag name="VALUES" val="No Value|smicln|No Value|smicln|No Value|smicln|No Val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11"/>
  <p:tag name="FONTSIZE" val="32"/>
  <p:tag name="BULLETTYPE" val="ppBulletArabicPeriod"/>
  <p:tag name="ANSWERTEXT" val="P increases and Q decreases&#10;P decreases and Q increases&#10;P increases and Q increases&#10;P decreases and Q decreases"/>
  <p:tag name="OLDNUMANSWERS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D7855427E848BA8597AB56B0989843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ANSWERSALIAS" val="P increases and Q decreases|smicln|P decreases and Q increases|smicln|P increases and Q increases|smicln|P decreases and Q decreases"/>
  <p:tag name="TOTALRESPONSES" val="19"/>
  <p:tag name="RESPONSECOUNT" val="19"/>
  <p:tag name="SLICED" val="False"/>
  <p:tag name="RESPONSES" val="2;2;2;2;2;2;2;2;2;3;2;1;2;2;2;2;2;2;3;"/>
  <p:tag name="CHARTSTRINGSTD" val="1 16 2 0"/>
  <p:tag name="CHARTSTRINGREV" val="0 2 16 1"/>
  <p:tag name="CHARTSTRINGSTDPER" val="0.0526315789473684 0.842105263157895 0.105263157894737 0"/>
  <p:tag name="CHARTSTRINGREVPER" val="0 0.105263157894737 0.842105263157895 0.0526315789473684"/>
  <p:tag name="RESPONSESGATHERED" val="False"/>
  <p:tag name="ANONYMOUSTEMP" val="False"/>
  <p:tag name="QUESTIONALIAS" val="2. An increase in the supply of chocolate bars results in:"/>
  <p:tag name="SLIDEORDER" val="2"/>
  <p:tag name="SLIDEGUID" val="BEC4D53A3F9D4B319188A0D391F9D5D5"/>
  <p:tag name="CORRECTPOINTVALUE" val="1"/>
  <p:tag name="VALUES" val="Incorrect|smicln|Correct|smicln|Incorrect|smicln|Incorrect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11"/>
  <p:tag name="FONTSIZE" val="32"/>
  <p:tag name="BULLETTYPE" val="ppBulletArabicPeriod"/>
  <p:tag name="ANSWERTEXT" val="P increases and Q decreases&#10;P decreases and Q increases&#10;P increases and Q increases&#10;P decreases and Q decreases"/>
  <p:tag name="OLDNUMANSWERS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519BFF3EE7814C40A75E652EE23FC473"/>
  <p:tag name="SLIDEID" val="519BFF3EE7814C40A75E652EE23FC473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QUESTIONALIAS" val="3. Which of the following will cause a decrease in supply?"/>
  <p:tag name="ANSWERSALIAS" val="Improved technology|smicln|Higher labor costs|smicln|Decrease in the price of substitutes|smicln|Decreased demand"/>
  <p:tag name="TOTALRESPONSES" val="19"/>
  <p:tag name="RESPONSECOUNT" val="19"/>
  <p:tag name="SLICED" val="False"/>
  <p:tag name="RESPONSES" val="2;2;3;4;2;2;2;2;2;2;4;4;3;3;2;2;2;2;2;"/>
  <p:tag name="CHARTSTRINGSTD" val="0 13 3 3"/>
  <p:tag name="CHARTSTRINGREV" val="3 3 13 0"/>
  <p:tag name="CHARTSTRINGSTDPER" val="0 0.684210526315789 0.157894736842105 0.157894736842105"/>
  <p:tag name="CHARTSTRINGREVPER" val="0.157894736842105 0.157894736842105 0.684210526315789 0"/>
  <p:tag name="RESPONSESGATHERED" val="False"/>
  <p:tag name="ANONYMOUSTEMP" val="False"/>
  <p:tag name="CORRECTPOINTVALUE" val="0"/>
  <p:tag name="VALUES" val="No Value|smicln|No Value|smicln|No Value|smicln|No Val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92"/>
  <p:tag name="FONTSIZE" val="32"/>
  <p:tag name="BULLETTYPE" val="ppBulletArabicPeriod"/>
  <p:tag name="ANSWERTEXT" val="Improved technology&#10;Higher labor costs&#10;Decrease in the price of substitutes&#10;Decreased demand"/>
  <p:tag name="OLDNUMANSWERS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19BFF3EE7814C40A75E652EE23FC473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QUESTIONALIAS" val="3. Which of the following will cause a decrease in supply?"/>
  <p:tag name="ANSWERSALIAS" val="Improved technology|smicln|Higher labor costs|smicln|Decrease in the price of substitutes|smicln|Decreased demand"/>
  <p:tag name="TOTALRESPONSES" val="19"/>
  <p:tag name="RESPONSECOUNT" val="19"/>
  <p:tag name="SLICED" val="False"/>
  <p:tag name="RESPONSES" val="2;2;3;4;2;2;2;2;2;2;4;4;3;3;2;2;2;2;2;"/>
  <p:tag name="CHARTSTRINGSTD" val="0 13 3 3"/>
  <p:tag name="CHARTSTRINGREV" val="3 3 13 0"/>
  <p:tag name="CHARTSTRINGSTDPER" val="0 0.684210526315789 0.157894736842105 0.157894736842105"/>
  <p:tag name="CHARTSTRINGREVPER" val="0.157894736842105 0.157894736842105 0.684210526315789 0"/>
  <p:tag name="RESPONSESGATHERED" val="False"/>
  <p:tag name="ANONYMOUSTEMP" val="False"/>
  <p:tag name="SLIDEORDER" val="2"/>
  <p:tag name="SLIDEGUID" val="9B430BA2414C470FAC18F2572759F37A"/>
  <p:tag name="CORRECTPOINTVALUE" val="1"/>
  <p:tag name="VALUES" val="Incorrect|smicln|Correct|smicln|Incorrect|smicln|Incorrect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92"/>
  <p:tag name="FONTSIZE" val="32"/>
  <p:tag name="BULLETTYPE" val="ppBulletArabicPeriod"/>
  <p:tag name="ANSWERTEXT" val="Improved technology&#10;Higher labor costs&#10;Decrease in the price of substitutes&#10;Decreased demand"/>
  <p:tag name="OLDNUMANSWERS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5945E7A62CBC47768EBDE38FFCD1322B"/>
  <p:tag name="SLIDEID" val="5945E7A62CBC47768EBDE38FFCD1322B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QUESTIONALIAS" val="4. If the equilibrium P and Q both rise, the cause is:"/>
  <p:tag name="ANSWERSALIAS" val="An increase in D and a decrease in S|smicln|An increase in D without a change in S|smicln|A decrease in both D and S|smicln|A decrease in D and an increase in S"/>
  <p:tag name="TOTALRESPONSES" val="19"/>
  <p:tag name="RESPONSECOUNT" val="19"/>
  <p:tag name="SLICED" val="False"/>
  <p:tag name="RESPONSES" val="2;2;2;1;1;2;2;2;2;3;2;1;2;4;2;2;2;2;2;"/>
  <p:tag name="CHARTSTRINGSTD" val="3 14 1 1"/>
  <p:tag name="CHARTSTRINGREV" val="1 1 14 3"/>
  <p:tag name="CHARTSTRINGSTDPER" val="0.157894736842105 0.736842105263158 0.0526315789473684 0.0526315789473684"/>
  <p:tag name="CHARTSTRINGREVPER" val="0.0526315789473684 0.0526315789473684 0.736842105263158 0.157894736842105"/>
  <p:tag name="RESPONSESGATHERED" val="False"/>
  <p:tag name="ANONYMOUSTEMP" val="False"/>
  <p:tag name="CORRECTPOINTVALUE" val="0"/>
  <p:tag name="VALUES" val="No Value|smicln|No Value|smicln|No Value|smicln|No Val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39"/>
  <p:tag name="FONTSIZE" val="32"/>
  <p:tag name="BULLETTYPE" val="ppBulletArabicPeriod"/>
  <p:tag name="ANSWERTEXT" val="An increase in D and a decrease in S&#10;An increase in D without a change in S&#10;A decrease in both D and S&#10;A decrease in D and an increase in S"/>
  <p:tag name="OLDNUMANSWERS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45E7A62CBC47768EBDE38FFCD1322B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QUESTIONALIAS" val="4. If the equilibrium P and Q both rise, the cause is:"/>
  <p:tag name="ANSWERSALIAS" val="An increase in D and a decrease in S|smicln|An increase in D without a change in S|smicln|A decrease in both D and S|smicln|A decrease in D and an increase in S"/>
  <p:tag name="TOTALRESPONSES" val="19"/>
  <p:tag name="RESPONSECOUNT" val="19"/>
  <p:tag name="SLICED" val="False"/>
  <p:tag name="RESPONSES" val="2;2;2;1;1;2;2;2;2;3;2;1;2;4;2;2;2;2;2;"/>
  <p:tag name="CHARTSTRINGSTD" val="3 14 1 1"/>
  <p:tag name="CHARTSTRINGREV" val="1 1 14 3"/>
  <p:tag name="CHARTSTRINGSTDPER" val="0.157894736842105 0.736842105263158 0.0526315789473684 0.0526315789473684"/>
  <p:tag name="CHARTSTRINGREVPER" val="0.0526315789473684 0.0526315789473684 0.736842105263158 0.157894736842105"/>
  <p:tag name="RESPONSESGATHERED" val="False"/>
  <p:tag name="ANONYMOUSTEMP" val="False"/>
  <p:tag name="SLIDEORDER" val="2"/>
  <p:tag name="SLIDEGUID" val="6F63C2497A4E4D29AC18A75C18A52F5F"/>
  <p:tag name="CORRECTPOINTVALUE" val="1"/>
  <p:tag name="VALUES" val="Incorrect|smicln|Correct|smicln|Incorrect|smicln|Incorrec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39"/>
  <p:tag name="FONTSIZE" val="32"/>
  <p:tag name="BULLETTYPE" val="ppBulletArabicPeriod"/>
  <p:tag name="ANSWERTEXT" val="An increase in D and a decrease in S&#10;An increase in D without a change in S&#10;A decrease in both D and S&#10;A decrease in D and an increase in S"/>
  <p:tag name="OLDNUMANSWERS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13C7D09B03074090A6E4548D54FC3BD3"/>
  <p:tag name="SLIDEID" val="13C7D09B03074090A6E4548D54FC3BD3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QUESTIONALIAS" val="7. Which graph represents the effect of an increase in auto worker wages on the market for cars? "/>
  <p:tag name="ANSWERSALIAS" val="A|smicln|B|smicln|C|smicln|D"/>
  <p:tag name="TOTALRESPONSES" val="19"/>
  <p:tag name="RESPONSECOUNT" val="19"/>
  <p:tag name="SLICED" val="False"/>
  <p:tag name="RESPONSES" val="4;4;4;3;4;4;4;4;4;3;3;3;4;1;4;4;2;4;4;"/>
  <p:tag name="CHARTSTRINGSTD" val="1 1 4 13"/>
  <p:tag name="CHARTSTRINGREV" val="13 4 1 1"/>
  <p:tag name="CHARTSTRINGSTDPER" val="0.0526315789473684 0.0526315789473684 0.210526315789474 0.684210526315789"/>
  <p:tag name="CHARTSTRINGREVPER" val="0.684210526315789 0.210526315789474 0.0526315789473684 0.0526315789473684"/>
  <p:tag name="RESPONSESGATHERED" val="False"/>
  <p:tag name="ANONYMOUSTEMP" val="False"/>
  <p:tag name="CORRECTPOINTVALUE" val="0"/>
  <p:tag name="VALUES" val="No Value|smicln|No Value|smicln|No Value|smicln|No Val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7"/>
  <p:tag name="FONTSIZE" val="32"/>
  <p:tag name="BULLETTYPE" val="ppBulletArabicPeriod"/>
  <p:tag name="ANSWERTEXT" val="A&#10;B&#10;C&#10;D"/>
  <p:tag name="OLDNUMANSWERS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13C7D09B03074090A6E4548D54FC3BD3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QUESTIONALIAS" val="7. Which graph represents the effect of an increase in auto worker wages on the market for cars? "/>
  <p:tag name="ANSWERSALIAS" val="A|smicln|B|smicln|C|smicln|D"/>
  <p:tag name="TOTALRESPONSES" val="19"/>
  <p:tag name="RESPONSECOUNT" val="19"/>
  <p:tag name="SLICED" val="False"/>
  <p:tag name="RESPONSES" val="4;4;4;3;4;4;4;4;4;3;3;3;4;1;4;4;2;4;4;"/>
  <p:tag name="CHARTSTRINGSTD" val="1 1 4 13"/>
  <p:tag name="CHARTSTRINGREV" val="13 4 1 1"/>
  <p:tag name="CHARTSTRINGSTDPER" val="0.0526315789473684 0.0526315789473684 0.210526315789474 0.684210526315789"/>
  <p:tag name="CHARTSTRINGREVPER" val="0.684210526315789 0.210526315789474 0.0526315789473684 0.0526315789473684"/>
  <p:tag name="RESPONSESGATHERED" val="False"/>
  <p:tag name="ANONYMOUSTEMP" val="False"/>
  <p:tag name="SLIDEORDER" val="2"/>
  <p:tag name="SLIDEGUID" val="0F114519B111417088DDF937F86B8761"/>
  <p:tag name="CORRECTPOINTVALUE" val="1"/>
  <p:tag name="VALUES" val="Incorrect|smicln|Incorrect|smicln|Incorrect|smicln|Correct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7"/>
  <p:tag name="FONTSIZE" val="32"/>
  <p:tag name="BULLETTYPE" val="ppBulletArabicPeriod"/>
  <p:tag name="ANSWERTEXT" val="A&#10;B&#10;C&#10;D"/>
  <p:tag name="OLDNUMANSWERS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B854C85F964F4DBBB1CA015ACCA0E2C5"/>
  <p:tag name="SLIDEID" val="B854C85F964F4DBBB1CA015ACCA0E2C5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QUESTIONALIAS" val="8. Please make your selection..."/>
  <p:tag name="ANSWERSALIAS" val="A|smicln|B|smicln|C|smicln|D"/>
  <p:tag name="TOTALRESPONSES" val="19"/>
  <p:tag name="RESPONSECOUNT" val="19"/>
  <p:tag name="SLICED" val="False"/>
  <p:tag name="RESPONSES" val="1;1;2;1;1;2;2;1;2;2;1;1;2;1;2;4;2;2;1;"/>
  <p:tag name="CHARTSTRINGSTD" val="9 9 0 1"/>
  <p:tag name="CHARTSTRINGREV" val="1 0 9 9"/>
  <p:tag name="CHARTSTRINGSTDPER" val="0.473684210526316 0.473684210526316 0 0.0526315789473684"/>
  <p:tag name="CHARTSTRINGREVPER" val="0.0526315789473684 0 0.473684210526316 0.473684210526316"/>
  <p:tag name="RESPONSESGATHERED" val="False"/>
  <p:tag name="ANONYMOUSTEMP" val="False"/>
  <p:tag name="CORRECTPOINTVALUE" val="0"/>
  <p:tag name="VALUES" val="No Value|smicln|No Value|smicln|No Value|smicln|No Val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7"/>
  <p:tag name="FONTSIZE" val="32"/>
  <p:tag name="BULLETTYPE" val="ppBulletArabicPeriod"/>
  <p:tag name="ANSWERTEXT" val="A&#10;B&#10;C&#10;D"/>
  <p:tag name="OLDNUMANSWERS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B854C85F964F4DBBB1CA015ACCA0E2C5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QUESTIONALIAS" val="8. Please make your selection..."/>
  <p:tag name="ANSWERSALIAS" val="A|smicln|B|smicln|C|smicln|D"/>
  <p:tag name="TOTALRESPONSES" val="19"/>
  <p:tag name="RESPONSECOUNT" val="19"/>
  <p:tag name="SLICED" val="False"/>
  <p:tag name="RESPONSES" val="1;1;2;1;1;2;2;1;2;2;1;1;2;1;2;4;2;2;1;"/>
  <p:tag name="CHARTSTRINGSTD" val="9 9 0 1"/>
  <p:tag name="CHARTSTRINGREV" val="1 0 9 9"/>
  <p:tag name="CHARTSTRINGSTDPER" val="0.473684210526316 0.473684210526316 0 0.0526315789473684"/>
  <p:tag name="CHARTSTRINGREVPER" val="0.0526315789473684 0 0.473684210526316 0.473684210526316"/>
  <p:tag name="RESPONSESGATHERED" val="False"/>
  <p:tag name="ANONYMOUSTEMP" val="False"/>
  <p:tag name="SLIDEORDER" val="2"/>
  <p:tag name="SLIDEGUID" val="759174EE156342BD895715313E865210"/>
  <p:tag name="CORRECTPOINTVALUE" val="1"/>
  <p:tag name="VALUES" val="Incorrect|smicln|Correct|smicln|Incorrect|smicln|Incorrect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7"/>
  <p:tag name="FONTSIZE" val="32"/>
  <p:tag name="BULLETTYPE" val="ppBulletArabicPeriod"/>
  <p:tag name="ANSWERTEXT" val="A&#10;B&#10;C&#10;D"/>
  <p:tag name="OLDNUMANSWERS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6A7006873F4348BDAC2B6FD9D0C4C801"/>
  <p:tag name="SLIDEID" val="6A7006873F4348BDAC2B6FD9D0C4C801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9"/>
  <p:tag name="RESPONSECOUNT" val="19"/>
  <p:tag name="SLICED" val="False"/>
  <p:tag name="RESPONSES" val="2;2;3;1;4;4;4;4;4;4;2;3;3;1;4;4;4;4;2;"/>
  <p:tag name="CHARTSTRINGSTD" val="2 4 3 10"/>
  <p:tag name="CHARTSTRINGREV" val="10 3 4 2"/>
  <p:tag name="CHARTSTRINGSTDPER" val="0.105263157894737 0.210526315789474 0.157894736842105 0.526315789473684"/>
  <p:tag name="CHARTSTRINGREVPER" val="0.526315789473684 0.157894736842105 0.210526315789474 0.105263157894737"/>
  <p:tag name="RESPONSESGATHERED" val="False"/>
  <p:tag name="ANONYMOUSTEMP" val="False"/>
  <p:tag name="QUESTIONALIAS" val="9. Which graph represents the effect of an increase in excise taxes on the market for cigarettes? "/>
  <p:tag name="ANSWERSALIAS" val="A|smicln|B|smicln|C|smicln|D"/>
  <p:tag name="CORRECTPOINTVALUE" val="0"/>
  <p:tag name="VALUES" val="No Value|smicln|No Value|smicln|No Value|smicln|No Val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7"/>
  <p:tag name="FONTSIZE" val="32"/>
  <p:tag name="BULLETTYPE" val="ppBulletArabicPeriod"/>
  <p:tag name="ANSWERTEXT" val="A&#10;B&#10;C&#10;D"/>
  <p:tag name="OLDNUMANSWERS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6A7006873F4348BDAC2B6FD9D0C4C80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9"/>
  <p:tag name="RESPONSECOUNT" val="19"/>
  <p:tag name="SLICED" val="False"/>
  <p:tag name="RESPONSES" val="2;2;3;1;4;4;4;4;4;4;2;3;3;1;4;4;4;4;2;"/>
  <p:tag name="CHARTSTRINGSTD" val="2 4 3 10"/>
  <p:tag name="CHARTSTRINGREV" val="10 3 4 2"/>
  <p:tag name="CHARTSTRINGSTDPER" val="0.105263157894737 0.210526315789474 0.157894736842105 0.526315789473684"/>
  <p:tag name="CHARTSTRINGREVPER" val="0.526315789473684 0.157894736842105 0.210526315789474 0.105263157894737"/>
  <p:tag name="RESPONSESGATHERED" val="False"/>
  <p:tag name="ANONYMOUSTEMP" val="False"/>
  <p:tag name="QUESTIONALIAS" val="9. Which graph represents the effect of an increase in excise taxes on the market for cigarettes? "/>
  <p:tag name="ANSWERSALIAS" val="A|smicln|B|smicln|C|smicln|D"/>
  <p:tag name="SLIDEORDER" val="2"/>
  <p:tag name="SLIDEGUID" val="AF537447700E480EA6B4AF4129829D35"/>
  <p:tag name="CORRECTPOINTVALUE" val="1"/>
  <p:tag name="VALUES" val="Incorrect|smicln|Incorrect|smicln|Incorrect|smicln|Correct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7"/>
  <p:tag name="FONTSIZE" val="32"/>
  <p:tag name="BULLETTYPE" val="ppBulletArabicPeriod"/>
  <p:tag name="ANSWERTEXT" val="A&#10;B&#10;C&#10;D"/>
  <p:tag name="OLDNUMANSWERS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BBB0B258BC084DF6840BFFC528DD784C"/>
  <p:tag name="SLIDEID" val="BBB0B258BC084DF6840BFFC528DD784C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QUESTIONALIAS" val="10. One can say for certainty that the equilibrium price will decline if:"/>
  <p:tag name="TOTALRESPONSES" val="19"/>
  <p:tag name="RESPONSECOUNT" val="19"/>
  <p:tag name="SLICED" val="False"/>
  <p:tag name="RESPONSES" val="2;2;2;2;2;2;4;3;2;2;2;3;2;2;2;2;2;2;2;"/>
  <p:tag name="CHARTSTRINGSTD" val="0 16 2 1"/>
  <p:tag name="CHARTSTRINGREV" val="1 2 16 0"/>
  <p:tag name="CHARTSTRINGSTDPER" val="0 0.842105263157895 0.105263157894737 0.0526315789473684"/>
  <p:tag name="CHARTSTRINGREVPER" val="0.0526315789473684 0.105263157894737 0.842105263157895 0"/>
  <p:tag name="RESPONSESGATHERED" val="False"/>
  <p:tag name="ANONYMOUSTEMP" val="False"/>
  <p:tag name="ANSWERSALIAS" val="S and D both increase|smicln|S increases and D decreases|smicln|S decreases and D increases|smicln|S and D both decrease"/>
  <p:tag name="CORRECTPOINTVALUE" val="0"/>
  <p:tag name="VALUES" val="No Value|smicln|No Value|smicln|No Value|smicln|No Val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99"/>
  <p:tag name="FONTSIZE" val="32"/>
  <p:tag name="BULLETTYPE" val="ppBulletArabicPeriod"/>
  <p:tag name="ANSWERTEXT" val="S and D both increase&#10;S increases and D decreases&#10;S decreases and D increases&#10;S and D both decrease"/>
  <p:tag name="OLDNUMANSWERS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BBB0B258BC084DF6840BFFC528DD784C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QUESTIONALIAS" val="10. One can say for certainty that the equilibrium price will decline if:"/>
  <p:tag name="TOTALRESPONSES" val="19"/>
  <p:tag name="RESPONSECOUNT" val="19"/>
  <p:tag name="SLICED" val="False"/>
  <p:tag name="RESPONSES" val="2;2;2;2;2;2;4;3;2;2;2;3;2;2;2;2;2;2;2;"/>
  <p:tag name="CHARTSTRINGSTD" val="0 16 2 1"/>
  <p:tag name="CHARTSTRINGREV" val="1 2 16 0"/>
  <p:tag name="CHARTSTRINGSTDPER" val="0 0.842105263157895 0.105263157894737 0.0526315789473684"/>
  <p:tag name="CHARTSTRINGREVPER" val="0.0526315789473684 0.105263157894737 0.842105263157895 0"/>
  <p:tag name="RESPONSESGATHERED" val="False"/>
  <p:tag name="ANONYMOUSTEMP" val="False"/>
  <p:tag name="ANSWERSALIAS" val="S and D both increase|smicln|S increases and D decreases|smicln|S decreases and D increases|smicln|S and D both decrease"/>
  <p:tag name="SLIDEORDER" val="2"/>
  <p:tag name="SLIDEGUID" val="C77F9B9C75E347669F9A7C7BF9D8F719"/>
  <p:tag name="CORRECTPOINTVALUE" val="1"/>
  <p:tag name="VALUES" val="Incorrect|smicln|Correct|smicln|Incorrect|smicln|Incorrect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99"/>
  <p:tag name="FONTSIZE" val="32"/>
  <p:tag name="BULLETTYPE" val="ppBulletArabicPeriod"/>
  <p:tag name="ANSWERTEXT" val="S and D both increase&#10;S increases and D decreases&#10;S decreases and D increases&#10;S and D both decrease"/>
  <p:tag name="OLDNUMANSWERS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87755D6CCD24FAA9E39AF86C2116800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9"/>
  <p:tag name="RESPONSECOUNT" val="19"/>
  <p:tag name="SLICED" val="False"/>
  <p:tag name="RESPONSES" val="3;3;3;3;3;3;2;3;3;1;3;3;3;1;3;3;3;3;2;"/>
  <p:tag name="CHARTSTRINGSTD" val="2 2 15 0"/>
  <p:tag name="CHARTSTRINGREV" val="0 15 2 2"/>
  <p:tag name="CHARTSTRINGSTDPER" val="0.105263157894737 0.105263157894737 0.789473684210526 0"/>
  <p:tag name="CHARTSTRINGREVPER" val="0 0.789473684210526 0.105263157894737 0.105263157894737"/>
  <p:tag name="RESPONSESGATHERED" val="False"/>
  <p:tag name="ANONYMOUSTEMP" val="False"/>
  <p:tag name="QUESTIONALIAS" val="5. Equilibrium price for wheat will be:"/>
  <p:tag name="CORRECTPOINTVALUE" val="0"/>
  <p:tag name="ANSWERSALIAS" val="$4|smicln|$3|smicln|$2|smicln|$1"/>
  <p:tag name="SLIDEORDER" val="4"/>
  <p:tag name="SLIDEGUID" val="AFB4FA8202FB4011AFE35C1064E968BA"/>
  <p:tag name="VALUES" val="No Value|smicln|No Value|smicln|No Value|smicln|No Val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1"/>
  <p:tag name="FONTSIZE" val="32"/>
  <p:tag name="BULLETTYPE" val="ppBulletArabicPeriod"/>
  <p:tag name="ANSWERTEXT" val="$4&#10;$3&#10;$2&#10;$1"/>
  <p:tag name="OLDNUMANSWERS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87755D6CCD24FAA9E39AF86C2116800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9"/>
  <p:tag name="RESPONSECOUNT" val="19"/>
  <p:tag name="SLICED" val="False"/>
  <p:tag name="RESPONSES" val="3;3;3;3;3;3;2;3;3;1;3;3;3;1;3;3;3;3;2;"/>
  <p:tag name="CHARTSTRINGSTD" val="2 2 15 0"/>
  <p:tag name="CHARTSTRINGREV" val="0 15 2 2"/>
  <p:tag name="CHARTSTRINGSTDPER" val="0.105263157894737 0.105263157894737 0.789473684210526 0"/>
  <p:tag name="CHARTSTRINGREVPER" val="0 0.789473684210526 0.105263157894737 0.105263157894737"/>
  <p:tag name="RESPONSESGATHERED" val="False"/>
  <p:tag name="ANONYMOUSTEMP" val="False"/>
  <p:tag name="QUESTIONALIAS" val="5. Equilibrium price for wheat will be:"/>
  <p:tag name="ANSWERSALIAS" val="$4|smicln|$3|smicln|$2|smicln|$1"/>
  <p:tag name="CORRECTPOINTVALUE" val="1"/>
  <p:tag name="SLIDEORDER" val="5"/>
  <p:tag name="SLIDEGUID" val="D1A5382002304D16A2A7BE862C7562BC"/>
  <p:tag name="VALUES" val="Incorrect|smicln|Incorrect|smicln|Correct|smicln|Incorrect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1129</Words>
  <Application>Microsoft Office PowerPoint</Application>
  <PresentationFormat>On-screen Show (4:3)</PresentationFormat>
  <Paragraphs>139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3c – Market Equilibrium</vt:lpstr>
      <vt:lpstr>3c – Market Equilibrium</vt:lpstr>
      <vt:lpstr>3c – Market Equilibrium</vt:lpstr>
      <vt:lpstr>3c - Markets and Efficiency</vt:lpstr>
      <vt:lpstr>3c – Key Terms</vt:lpstr>
      <vt:lpstr>1. Equilibrium price for wheat will be:      YP 67 #13</vt:lpstr>
      <vt:lpstr>1. Equilibrium price for wheat will be:       YP 67 # 13</vt:lpstr>
      <vt:lpstr>PowerPoint Presentation</vt:lpstr>
      <vt:lpstr>2. If the price in this market for wheat was $4:      YP 67 #14</vt:lpstr>
      <vt:lpstr>2. If the price in this market for wheat was $4:     YP 67 #14</vt:lpstr>
      <vt:lpstr>PowerPoint Presentation</vt:lpstr>
      <vt:lpstr>3. If the market for bread is     experiencing a surplus, then you   would expect:</vt:lpstr>
      <vt:lpstr>3. If the market for bread is     experiencing a surplus, then you   would expect:</vt:lpstr>
      <vt:lpstr>PowerPoint Presentation</vt:lpstr>
      <vt:lpstr>4. An increase in the supply of chocolate bars results in:</vt:lpstr>
      <vt:lpstr>4. An increase in the supply of chocolate bars results in:</vt:lpstr>
      <vt:lpstr>PowerPoint Presentation</vt:lpstr>
      <vt:lpstr>5. Which of the following will cause a decrease in supply?</vt:lpstr>
      <vt:lpstr>5. Which of the following will cause a decrease in supply?</vt:lpstr>
      <vt:lpstr>PowerPoint Presentation</vt:lpstr>
      <vt:lpstr>6. If the equilibrium P and Q both rise, the cause is:</vt:lpstr>
      <vt:lpstr>6. If the equilibrium P and Q both rise, the cause is:</vt:lpstr>
      <vt:lpstr>7, 8, 9</vt:lpstr>
      <vt:lpstr>7. Which graph represents the effect of an increase in auto worker wages on the market for cars? </vt:lpstr>
      <vt:lpstr>7. Which graph represents the effect of an increase in auto worker wages on the market for cars? </vt:lpstr>
      <vt:lpstr>8. Which graph represents the effect of an increase in incomes on the market for secondhand clothing? </vt:lpstr>
      <vt:lpstr>8. Which graph represents the effect of an increase in incomes on the market for secondhand clothing? </vt:lpstr>
      <vt:lpstr>9. Which graph represents the effect of an increase in excise taxes on the market for cigarettes? </vt:lpstr>
      <vt:lpstr>9. Which graph represents the effect of an increase in excise taxes on the market for cigarettes? </vt:lpstr>
      <vt:lpstr>10. One can say for certainty that the equilibrium price will decline if:</vt:lpstr>
      <vt:lpstr>10. One can say for certainty that the equilibrium price will decline if:</vt:lpstr>
      <vt:lpstr>GRAPH IT!</vt:lpstr>
    </vt:vector>
  </TitlesOfParts>
  <Company>Harper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harper</dc:creator>
  <cp:lastModifiedBy>Mark Healy</cp:lastModifiedBy>
  <cp:revision>99</cp:revision>
  <cp:lastPrinted>2013-03-21T13:45:10Z</cp:lastPrinted>
  <dcterms:created xsi:type="dcterms:W3CDTF">2013-02-04T18:55:14Z</dcterms:created>
  <dcterms:modified xsi:type="dcterms:W3CDTF">2019-05-10T12:30:13Z</dcterms:modified>
</cp:coreProperties>
</file>